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65.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02.xml" ContentType="application/vnd.openxmlformats-officedocument.presentationml.tags+xml"/>
  <Override PartName="/ppt/notesSlides/notesSlide1.xml" ContentType="application/vnd.openxmlformats-officedocument.presentationml.notesSlide+xml"/>
  <Override PartName="/ppt/tags/tag103.xml" ContentType="application/vnd.openxmlformats-officedocument.presentationml.tags+xml"/>
  <Override PartName="/ppt/notesSlides/notesSlide2.xml" ContentType="application/vnd.openxmlformats-officedocument.presentationml.notesSlide+xml"/>
  <Override PartName="/ppt/tags/tag10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comments/comment3.xml" ContentType="application/vnd.openxmlformats-officedocument.presentationml.comments+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4.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10.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5.xml" ContentType="application/vnd.openxmlformats-officedocument.presentationml.comments+xml"/>
  <Override PartName="/ppt/notesSlides/notesSlide46.xml" ContentType="application/vnd.openxmlformats-officedocument.presentationml.notesSlide+xml"/>
  <Override PartName="/ppt/comments/comment6.xml" ContentType="application/vnd.openxmlformats-officedocument.presentationml.comments+xml"/>
  <Override PartName="/ppt/notesSlides/notesSlide47.xml" ContentType="application/vnd.openxmlformats-officedocument.presentationml.notesSlide+xml"/>
  <Override PartName="/ppt/comments/comment7.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8.xml" ContentType="application/vnd.openxmlformats-officedocument.presentationml.comments+xml"/>
  <Override PartName="/ppt/notesSlides/notesSlide52.xml" ContentType="application/vnd.openxmlformats-officedocument.presentationml.notesSlide+xml"/>
  <Override PartName="/ppt/tags/tag11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9.xml" ContentType="application/vnd.openxmlformats-officedocument.presentationml.comments+xml"/>
  <Override PartName="/ppt/notesSlides/notesSlide55.xml" ContentType="application/vnd.openxmlformats-officedocument.presentationml.notesSlide+xml"/>
  <Override PartName="/ppt/comments/comment10.xml" ContentType="application/vnd.openxmlformats-officedocument.presentationml.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comment11.xml" ContentType="application/vnd.openxmlformats-officedocument.presentationml.comments+xml"/>
  <Override PartName="/ppt/notesSlides/notesSlide65.xml" ContentType="application/vnd.openxmlformats-officedocument.presentationml.notesSlide+xml"/>
  <Override PartName="/ppt/comments/comment12.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omments/comment13.xml" ContentType="application/vnd.openxmlformats-officedocument.presentationml.comment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112.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omments/comment14.xml" ContentType="application/vnd.openxmlformats-officedocument.presentationml.comments+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comments/comment15.xml" ContentType="application/vnd.openxmlformats-officedocument.presentationml.comment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comments/comment16.xml" ContentType="application/vnd.openxmlformats-officedocument.presentationml.comment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tags/tag113.xml" ContentType="application/vnd.openxmlformats-officedocument.presentationml.tags+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comments/comment17.xml" ContentType="application/vnd.openxmlformats-officedocument.presentationml.comments+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comments/comment18.xml" ContentType="application/vnd.openxmlformats-officedocument.presentationml.comments+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comments/comment19.xml" ContentType="application/vnd.openxmlformats-officedocument.presentationml.comments+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comments/comment20.xml" ContentType="application/vnd.openxmlformats-officedocument.presentationml.comments+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tags/tag114.xml" ContentType="application/vnd.openxmlformats-officedocument.presentationml.tags+xml"/>
  <Override PartName="/ppt/notesSlides/notesSlide163.xml" ContentType="application/vnd.openxmlformats-officedocument.presentationml.notesSlide+xml"/>
  <Override PartName="/ppt/comments/comment21.xml" ContentType="application/vnd.openxmlformats-officedocument.presentationml.comments+xml"/>
  <Override PartName="/ppt/tags/tag115.xml" ContentType="application/vnd.openxmlformats-officedocument.presentationml.tags+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comments/comment22.xml" ContentType="application/vnd.openxmlformats-officedocument.presentationml.comments+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comments/comment23.xml" ContentType="application/vnd.openxmlformats-officedocument.presentationml.comments+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comments/comment24.xml" ContentType="application/vnd.openxmlformats-officedocument.presentationml.comments+xml"/>
  <Override PartName="/ppt/notesSlides/notesSlide172.xml" ContentType="application/vnd.openxmlformats-officedocument.presentationml.notesSlide+xml"/>
  <Override PartName="/ppt/comments/comment25.xml" ContentType="application/vnd.openxmlformats-officedocument.presentationml.comments+xml"/>
  <Override PartName="/ppt/notesSlides/notesSlide173.xml" ContentType="application/vnd.openxmlformats-officedocument.presentationml.notesSlide+xml"/>
  <Override PartName="/ppt/comments/comment26.xml" ContentType="application/vnd.openxmlformats-officedocument.presentationml.comments+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comments/comment27.xml" ContentType="application/vnd.openxmlformats-officedocument.presentationml.comments+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comments/comment28.xml" ContentType="application/vnd.openxmlformats-officedocument.presentationml.comments+xml"/>
  <Override PartName="/ppt/notesSlides/notesSlide180.xml" ContentType="application/vnd.openxmlformats-officedocument.presentationml.notesSlide+xml"/>
  <Override PartName="/ppt/comments/comment29.xml" ContentType="application/vnd.openxmlformats-officedocument.presentationml.comments+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comments/comment30.xml" ContentType="application/vnd.openxmlformats-officedocument.presentationml.comments+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comments/comment31.xml" ContentType="application/vnd.openxmlformats-officedocument.presentationml.comments+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comments/comment32.xml" ContentType="application/vnd.openxmlformats-officedocument.presentationml.comments+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comments/comment33.xml" ContentType="application/vnd.openxmlformats-officedocument.presentationml.comments+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comments/comment34.xml" ContentType="application/vnd.openxmlformats-officedocument.presentationml.comments+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tags/tag116.xml" ContentType="application/vnd.openxmlformats-officedocument.presentationml.tags+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comments/comment35.xml" ContentType="application/vnd.openxmlformats-officedocument.presentationml.comments+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comments/comment36.xml" ContentType="application/vnd.openxmlformats-officedocument.presentationml.comments+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comments/comment37.xml" ContentType="application/vnd.openxmlformats-officedocument.presentationml.comments+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comments/comment38.xml" ContentType="application/vnd.openxmlformats-officedocument.presentationml.comments+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comments/comment39.xml" ContentType="application/vnd.openxmlformats-officedocument.presentationml.comments+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comments/comment40.xml" ContentType="application/vnd.openxmlformats-officedocument.presentationml.comments+xml"/>
  <Override PartName="/ppt/notesSlides/notesSlide242.xml" ContentType="application/vnd.openxmlformats-officedocument.presentationml.notesSlide+xml"/>
  <Override PartName="/ppt/comments/comment41.xml" ContentType="application/vnd.openxmlformats-officedocument.presentationml.comments+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comments/comment42.xml" ContentType="application/vnd.openxmlformats-officedocument.presentationml.comments+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comments/comment43.xml" ContentType="application/vnd.openxmlformats-officedocument.presentationml.comments+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comments/comment44.xml" ContentType="application/vnd.openxmlformats-officedocument.presentationml.comments+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comments/comment45.xml" ContentType="application/vnd.openxmlformats-officedocument.presentationml.comments+xml"/>
  <Override PartName="/ppt/notesSlides/notesSlide266.xml" ContentType="application/vnd.openxmlformats-officedocument.presentationml.notesSlide+xml"/>
  <Override PartName="/ppt/comments/comment46.xml" ContentType="application/vnd.openxmlformats-officedocument.presentationml.comments+xml"/>
  <Override PartName="/ppt/notesSlides/notesSlide267.xml" ContentType="application/vnd.openxmlformats-officedocument.presentationml.notesSlide+xml"/>
  <Override PartName="/ppt/comments/comment47.xml" ContentType="application/vnd.openxmlformats-officedocument.presentationml.comments+xml"/>
  <Override PartName="/ppt/notesSlides/notesSlide268.xml" ContentType="application/vnd.openxmlformats-officedocument.presentationml.notesSlide+xml"/>
  <Override PartName="/ppt/comments/comment48.xml" ContentType="application/vnd.openxmlformats-officedocument.presentationml.comments+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49.xml" ContentType="application/vnd.openxmlformats-officedocument.presentationml.comments+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comments/comment50.xml" ContentType="application/vnd.openxmlformats-officedocument.presentationml.comments+xml"/>
  <Override PartName="/ppt/tags/tag117.xml" ContentType="application/vnd.openxmlformats-officedocument.presentationml.tags+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comments/comment51.xml" ContentType="application/vnd.openxmlformats-officedocument.presentationml.comments+xml"/>
  <Override PartName="/ppt/tags/tag118.xml" ContentType="application/vnd.openxmlformats-officedocument.presentationml.tags+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comments/comment52.xml" ContentType="application/vnd.openxmlformats-officedocument.presentationml.comments+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comments/comment53.xml" ContentType="application/vnd.openxmlformats-officedocument.presentationml.comments+xml"/>
  <Override PartName="/ppt/notesSlides/notesSlide365.xml" ContentType="application/vnd.openxmlformats-officedocument.presentationml.notesSlide+xml"/>
  <Override PartName="/ppt/comments/comment54.xml" ContentType="application/vnd.openxmlformats-officedocument.presentationml.comments+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tags/tag119.xml" ContentType="application/vnd.openxmlformats-officedocument.presentationml.tags+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comments/comment55.xml" ContentType="application/vnd.openxmlformats-officedocument.presentationml.comments+xml"/>
  <Override PartName="/ppt/notesSlides/notesSlide399.xml" ContentType="application/vnd.openxmlformats-officedocument.presentationml.notesSlide+xml"/>
  <Override PartName="/ppt/comments/comment56.xml" ContentType="application/vnd.openxmlformats-officedocument.presentationml.comments+xml"/>
  <Override PartName="/ppt/notesSlides/notesSlide400.xml" ContentType="application/vnd.openxmlformats-officedocument.presentationml.notesSlide+xml"/>
  <Override PartName="/ppt/comments/comment57.xml" ContentType="application/vnd.openxmlformats-officedocument.presentationml.comments+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comments/comment58.xml" ContentType="application/vnd.openxmlformats-officedocument.presentationml.comments+xml"/>
  <Override PartName="/ppt/notesSlides/notesSlide403.xml" ContentType="application/vnd.openxmlformats-officedocument.presentationml.notesSlide+xml"/>
  <Override PartName="/ppt/comments/comment59.xml" ContentType="application/vnd.openxmlformats-officedocument.presentationml.comments+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comments/comment60.xml" ContentType="application/vnd.openxmlformats-officedocument.presentationml.comments+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comments/comment61.xml" ContentType="application/vnd.openxmlformats-officedocument.presentationml.comments+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comments/comment62.xml" ContentType="application/vnd.openxmlformats-officedocument.presentationml.comments+xml"/>
  <Override PartName="/ppt/notesSlides/notesSlide424.xml" ContentType="application/vnd.openxmlformats-officedocument.presentationml.notesSlide+xml"/>
  <Override PartName="/ppt/tags/tag120.xml" ContentType="application/vnd.openxmlformats-officedocument.presentationml.tags+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tags/tag121.xml" ContentType="application/vnd.openxmlformats-officedocument.presentationml.tags+xml"/>
  <Override PartName="/ppt/notesSlides/notesSlide429.xml" ContentType="application/vnd.openxmlformats-officedocument.presentationml.notesSlide+xml"/>
  <Override PartName="/ppt/comments/comment63.xml" ContentType="application/vnd.openxmlformats-officedocument.presentationml.comments+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comments/comment64.xml" ContentType="application/vnd.openxmlformats-officedocument.presentationml.comments+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comments/comment65.xml" ContentType="application/vnd.openxmlformats-officedocument.presentationml.comments+xml"/>
  <Override PartName="/ppt/notesSlides/notesSlide441.xml" ContentType="application/vnd.openxmlformats-officedocument.presentationml.notesSlide+xml"/>
  <Override PartName="/ppt/comments/comment66.xml" ContentType="application/vnd.openxmlformats-officedocument.presentationml.comments+xml"/>
  <Override PartName="/ppt/notesSlides/notesSlide442.xml" ContentType="application/vnd.openxmlformats-officedocument.presentationml.notesSlide+xml"/>
  <Override PartName="/ppt/comments/comment67.xml" ContentType="application/vnd.openxmlformats-officedocument.presentationml.comments+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comments/comment68.xml" ContentType="application/vnd.openxmlformats-officedocument.presentationml.comments+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tags/tag122.xml" ContentType="application/vnd.openxmlformats-officedocument.presentationml.tags+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tags/tag123.xml" ContentType="application/vnd.openxmlformats-officedocument.presentationml.tags+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comments/comment69.xml" ContentType="application/vnd.openxmlformats-officedocument.presentationml.comments+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comments/comment70.xml" ContentType="application/vnd.openxmlformats-officedocument.presentationml.comments+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comments/comment71.xml" ContentType="application/vnd.openxmlformats-officedocument.presentationml.comments+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comments/comment72.xml" ContentType="application/vnd.openxmlformats-officedocument.presentationml.comments+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comments/comment73.xml" ContentType="application/vnd.openxmlformats-officedocument.presentationml.comments+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comments/comment74.xml" ContentType="application/vnd.openxmlformats-officedocument.presentationml.comments+xml"/>
  <Override PartName="/ppt/tags/tag124.xml" ContentType="application/vnd.openxmlformats-officedocument.presentationml.tags+xml"/>
  <Override PartName="/ppt/notesSlides/notesSlide491.xml" ContentType="application/vnd.openxmlformats-officedocument.presentationml.notesSlide+xml"/>
  <Override PartName="/ppt/comments/comment7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75" r:id="rId1"/>
    <p:sldMasterId id="2147483905" r:id="rId2"/>
    <p:sldMasterId id="2147483953" r:id="rId3"/>
    <p:sldMasterId id="2147483962" r:id="rId4"/>
  </p:sldMasterIdLst>
  <p:notesMasterIdLst>
    <p:notesMasterId r:id="rId508"/>
  </p:notesMasterIdLst>
  <p:handoutMasterIdLst>
    <p:handoutMasterId r:id="rId509"/>
  </p:handoutMasterIdLst>
  <p:sldIdLst>
    <p:sldId id="1549" r:id="rId5"/>
    <p:sldId id="2151" r:id="rId6"/>
    <p:sldId id="2152" r:id="rId7"/>
    <p:sldId id="1552" r:id="rId8"/>
    <p:sldId id="1553" r:id="rId9"/>
    <p:sldId id="2115" r:id="rId10"/>
    <p:sldId id="1554" r:id="rId11"/>
    <p:sldId id="1555" r:id="rId12"/>
    <p:sldId id="1556" r:id="rId13"/>
    <p:sldId id="2094" r:id="rId14"/>
    <p:sldId id="2095" r:id="rId15"/>
    <p:sldId id="2097" r:id="rId16"/>
    <p:sldId id="2093" r:id="rId17"/>
    <p:sldId id="1561" r:id="rId18"/>
    <p:sldId id="1562" r:id="rId19"/>
    <p:sldId id="1563" r:id="rId20"/>
    <p:sldId id="1564" r:id="rId21"/>
    <p:sldId id="1565" r:id="rId22"/>
    <p:sldId id="2106" r:id="rId23"/>
    <p:sldId id="2116" r:id="rId24"/>
    <p:sldId id="1568" r:id="rId25"/>
    <p:sldId id="1569" r:id="rId26"/>
    <p:sldId id="1570" r:id="rId27"/>
    <p:sldId id="1572" r:id="rId28"/>
    <p:sldId id="1573" r:id="rId29"/>
    <p:sldId id="1574" r:id="rId30"/>
    <p:sldId id="1575" r:id="rId31"/>
    <p:sldId id="1576" r:id="rId32"/>
    <p:sldId id="1577" r:id="rId33"/>
    <p:sldId id="1578" r:id="rId34"/>
    <p:sldId id="1579" r:id="rId35"/>
    <p:sldId id="1580" r:id="rId36"/>
    <p:sldId id="1736" r:id="rId37"/>
    <p:sldId id="1735" r:id="rId38"/>
    <p:sldId id="1588" r:id="rId39"/>
    <p:sldId id="1589" r:id="rId40"/>
    <p:sldId id="1590" r:id="rId41"/>
    <p:sldId id="1734" r:id="rId42"/>
    <p:sldId id="1592" r:id="rId43"/>
    <p:sldId id="2117" r:id="rId44"/>
    <p:sldId id="1593" r:id="rId45"/>
    <p:sldId id="1594" r:id="rId46"/>
    <p:sldId id="1595" r:id="rId47"/>
    <p:sldId id="1596" r:id="rId48"/>
    <p:sldId id="1597" r:id="rId49"/>
    <p:sldId id="1598" r:id="rId50"/>
    <p:sldId id="1599" r:id="rId51"/>
    <p:sldId id="1733" r:id="rId52"/>
    <p:sldId id="1601" r:id="rId53"/>
    <p:sldId id="1602" r:id="rId54"/>
    <p:sldId id="1603" r:id="rId55"/>
    <p:sldId id="1604" r:id="rId56"/>
    <p:sldId id="2066" r:id="rId57"/>
    <p:sldId id="2067" r:id="rId58"/>
    <p:sldId id="1732" r:id="rId59"/>
    <p:sldId id="1608" r:id="rId60"/>
    <p:sldId id="1731" r:id="rId61"/>
    <p:sldId id="1610" r:id="rId62"/>
    <p:sldId id="1611" r:id="rId63"/>
    <p:sldId id="1730" r:id="rId64"/>
    <p:sldId id="1613" r:id="rId65"/>
    <p:sldId id="1614" r:id="rId66"/>
    <p:sldId id="1615" r:id="rId67"/>
    <p:sldId id="1616" r:id="rId68"/>
    <p:sldId id="1729" r:id="rId69"/>
    <p:sldId id="1618" r:id="rId70"/>
    <p:sldId id="1619" r:id="rId71"/>
    <p:sldId id="1620" r:id="rId72"/>
    <p:sldId id="1728" r:id="rId73"/>
    <p:sldId id="1622" r:id="rId74"/>
    <p:sldId id="1623" r:id="rId75"/>
    <p:sldId id="1624" r:id="rId76"/>
    <p:sldId id="1625" r:id="rId77"/>
    <p:sldId id="1626" r:id="rId78"/>
    <p:sldId id="1627" r:id="rId79"/>
    <p:sldId id="1628" r:id="rId80"/>
    <p:sldId id="1629" r:id="rId81"/>
    <p:sldId id="1630" r:id="rId82"/>
    <p:sldId id="1631" r:id="rId83"/>
    <p:sldId id="1632" r:id="rId84"/>
    <p:sldId id="1633" r:id="rId85"/>
    <p:sldId id="1634" r:id="rId86"/>
    <p:sldId id="1635" r:id="rId87"/>
    <p:sldId id="1727" r:id="rId88"/>
    <p:sldId id="1637" r:id="rId89"/>
    <p:sldId id="1638" r:id="rId90"/>
    <p:sldId id="2064" r:id="rId91"/>
    <p:sldId id="2065" r:id="rId92"/>
    <p:sldId id="1726" r:id="rId93"/>
    <p:sldId id="1641" r:id="rId94"/>
    <p:sldId id="1643" r:id="rId95"/>
    <p:sldId id="1644" r:id="rId96"/>
    <p:sldId id="1645" r:id="rId97"/>
    <p:sldId id="1646" r:id="rId98"/>
    <p:sldId id="2118" r:id="rId99"/>
    <p:sldId id="1647" r:id="rId100"/>
    <p:sldId id="1648" r:id="rId101"/>
    <p:sldId id="1649" r:id="rId102"/>
    <p:sldId id="1650" r:id="rId103"/>
    <p:sldId id="1651" r:id="rId104"/>
    <p:sldId id="1652" r:id="rId105"/>
    <p:sldId id="1653" r:id="rId106"/>
    <p:sldId id="1654" r:id="rId107"/>
    <p:sldId id="1655" r:id="rId108"/>
    <p:sldId id="1656" r:id="rId109"/>
    <p:sldId id="1657" r:id="rId110"/>
    <p:sldId id="1738" r:id="rId111"/>
    <p:sldId id="1659" r:id="rId112"/>
    <p:sldId id="1660" r:id="rId113"/>
    <p:sldId id="1661" r:id="rId114"/>
    <p:sldId id="1662" r:id="rId115"/>
    <p:sldId id="1663" r:id="rId116"/>
    <p:sldId id="1739" r:id="rId117"/>
    <p:sldId id="1665" r:id="rId118"/>
    <p:sldId id="1666" r:id="rId119"/>
    <p:sldId id="2107" r:id="rId120"/>
    <p:sldId id="2108" r:id="rId121"/>
    <p:sldId id="1668" r:id="rId122"/>
    <p:sldId id="1670" r:id="rId123"/>
    <p:sldId id="1740" r:id="rId124"/>
    <p:sldId id="1741" r:id="rId125"/>
    <p:sldId id="1673" r:id="rId126"/>
    <p:sldId id="1674" r:id="rId127"/>
    <p:sldId id="1675" r:id="rId128"/>
    <p:sldId id="1676" r:id="rId129"/>
    <p:sldId id="1677" r:id="rId130"/>
    <p:sldId id="1742" r:id="rId131"/>
    <p:sldId id="1679" r:id="rId132"/>
    <p:sldId id="1680" r:id="rId133"/>
    <p:sldId id="1681" r:id="rId134"/>
    <p:sldId id="2119" r:id="rId135"/>
    <p:sldId id="1682" r:id="rId136"/>
    <p:sldId id="1683" r:id="rId137"/>
    <p:sldId id="1684" r:id="rId138"/>
    <p:sldId id="1685" r:id="rId139"/>
    <p:sldId id="1686" r:id="rId140"/>
    <p:sldId id="1687" r:id="rId141"/>
    <p:sldId id="1688" r:id="rId142"/>
    <p:sldId id="1689" r:id="rId143"/>
    <p:sldId id="1690" r:id="rId144"/>
    <p:sldId id="1691" r:id="rId145"/>
    <p:sldId id="1743" r:id="rId146"/>
    <p:sldId id="1693" r:id="rId147"/>
    <p:sldId id="1694" r:id="rId148"/>
    <p:sldId id="1695" r:id="rId149"/>
    <p:sldId id="1696" r:id="rId150"/>
    <p:sldId id="1697" r:id="rId151"/>
    <p:sldId id="1698" r:id="rId152"/>
    <p:sldId id="1699" r:id="rId153"/>
    <p:sldId id="1700" r:id="rId154"/>
    <p:sldId id="1701" r:id="rId155"/>
    <p:sldId id="1702" r:id="rId156"/>
    <p:sldId id="1744" r:id="rId157"/>
    <p:sldId id="1704" r:id="rId158"/>
    <p:sldId id="1745" r:id="rId159"/>
    <p:sldId id="1706" r:id="rId160"/>
    <p:sldId id="1707" r:id="rId161"/>
    <p:sldId id="1708" r:id="rId162"/>
    <p:sldId id="1709" r:id="rId163"/>
    <p:sldId id="1710" r:id="rId164"/>
    <p:sldId id="1711" r:id="rId165"/>
    <p:sldId id="1712" r:id="rId166"/>
    <p:sldId id="1713" r:id="rId167"/>
    <p:sldId id="1714" r:id="rId168"/>
    <p:sldId id="1715" r:id="rId169"/>
    <p:sldId id="1716" r:id="rId170"/>
    <p:sldId id="2073" r:id="rId171"/>
    <p:sldId id="1746" r:id="rId172"/>
    <p:sldId id="1719" r:id="rId173"/>
    <p:sldId id="1720" r:id="rId174"/>
    <p:sldId id="1721" r:id="rId175"/>
    <p:sldId id="1722" r:id="rId176"/>
    <p:sldId id="1723" r:id="rId177"/>
    <p:sldId id="1724" r:id="rId178"/>
    <p:sldId id="1747" r:id="rId179"/>
    <p:sldId id="1748" r:id="rId180"/>
    <p:sldId id="1749" r:id="rId181"/>
    <p:sldId id="1750" r:id="rId182"/>
    <p:sldId id="1751" r:id="rId183"/>
    <p:sldId id="1752" r:id="rId184"/>
    <p:sldId id="1753" r:id="rId185"/>
    <p:sldId id="1754" r:id="rId186"/>
    <p:sldId id="1755" r:id="rId187"/>
    <p:sldId id="1756" r:id="rId188"/>
    <p:sldId id="1757" r:id="rId189"/>
    <p:sldId id="1758" r:id="rId190"/>
    <p:sldId id="1759" r:id="rId191"/>
    <p:sldId id="1760" r:id="rId192"/>
    <p:sldId id="1761" r:id="rId193"/>
    <p:sldId id="1762" r:id="rId194"/>
    <p:sldId id="1763" r:id="rId195"/>
    <p:sldId id="1764" r:id="rId196"/>
    <p:sldId id="1765" r:id="rId197"/>
    <p:sldId id="1766" r:id="rId198"/>
    <p:sldId id="1767" r:id="rId199"/>
    <p:sldId id="1768" r:id="rId200"/>
    <p:sldId id="1769" r:id="rId201"/>
    <p:sldId id="1770" r:id="rId202"/>
    <p:sldId id="1771" r:id="rId203"/>
    <p:sldId id="1772" r:id="rId204"/>
    <p:sldId id="1773" r:id="rId205"/>
    <p:sldId id="1774" r:id="rId206"/>
    <p:sldId id="1775" r:id="rId207"/>
    <p:sldId id="1776" r:id="rId208"/>
    <p:sldId id="1777" r:id="rId209"/>
    <p:sldId id="1778" r:id="rId210"/>
    <p:sldId id="2120" r:id="rId211"/>
    <p:sldId id="1779" r:id="rId212"/>
    <p:sldId id="1780" r:id="rId213"/>
    <p:sldId id="1781" r:id="rId214"/>
    <p:sldId id="1782" r:id="rId215"/>
    <p:sldId id="1783" r:id="rId216"/>
    <p:sldId id="1784" r:id="rId217"/>
    <p:sldId id="1785" r:id="rId218"/>
    <p:sldId id="1786" r:id="rId219"/>
    <p:sldId id="1787" r:id="rId220"/>
    <p:sldId id="1788" r:id="rId221"/>
    <p:sldId id="1789" r:id="rId222"/>
    <p:sldId id="1790" r:id="rId223"/>
    <p:sldId id="1791" r:id="rId224"/>
    <p:sldId id="1792" r:id="rId225"/>
    <p:sldId id="1793" r:id="rId226"/>
    <p:sldId id="1794" r:id="rId227"/>
    <p:sldId id="1795" r:id="rId228"/>
    <p:sldId id="1796" r:id="rId229"/>
    <p:sldId id="1797" r:id="rId230"/>
    <p:sldId id="1798" r:id="rId231"/>
    <p:sldId id="1799" r:id="rId232"/>
    <p:sldId id="1800" r:id="rId233"/>
    <p:sldId id="1801" r:id="rId234"/>
    <p:sldId id="1802" r:id="rId235"/>
    <p:sldId id="1803" r:id="rId236"/>
    <p:sldId id="1804" r:id="rId237"/>
    <p:sldId id="1805" r:id="rId238"/>
    <p:sldId id="1806" r:id="rId239"/>
    <p:sldId id="1807" r:id="rId240"/>
    <p:sldId id="1808" r:id="rId241"/>
    <p:sldId id="1809" r:id="rId242"/>
    <p:sldId id="1810" r:id="rId243"/>
    <p:sldId id="1811" r:id="rId244"/>
    <p:sldId id="1812" r:id="rId245"/>
    <p:sldId id="1813" r:id="rId246"/>
    <p:sldId id="1814" r:id="rId247"/>
    <p:sldId id="1815" r:id="rId248"/>
    <p:sldId id="1816" r:id="rId249"/>
    <p:sldId id="1817" r:id="rId250"/>
    <p:sldId id="2100" r:id="rId251"/>
    <p:sldId id="2101" r:id="rId252"/>
    <p:sldId id="1818" r:id="rId253"/>
    <p:sldId id="1819" r:id="rId254"/>
    <p:sldId id="1820" r:id="rId255"/>
    <p:sldId id="1821" r:id="rId256"/>
    <p:sldId id="1822" r:id="rId257"/>
    <p:sldId id="1823" r:id="rId258"/>
    <p:sldId id="1824" r:id="rId259"/>
    <p:sldId id="1825" r:id="rId260"/>
    <p:sldId id="1826" r:id="rId261"/>
    <p:sldId id="1827" r:id="rId262"/>
    <p:sldId id="1828" r:id="rId263"/>
    <p:sldId id="1829" r:id="rId264"/>
    <p:sldId id="1830" r:id="rId265"/>
    <p:sldId id="1831" r:id="rId266"/>
    <p:sldId id="1832" r:id="rId267"/>
    <p:sldId id="1833" r:id="rId268"/>
    <p:sldId id="1834" r:id="rId269"/>
    <p:sldId id="1835" r:id="rId270"/>
    <p:sldId id="1836" r:id="rId271"/>
    <p:sldId id="1837" r:id="rId272"/>
    <p:sldId id="1838" r:id="rId273"/>
    <p:sldId id="1839" r:id="rId274"/>
    <p:sldId id="1840" r:id="rId275"/>
    <p:sldId id="1841" r:id="rId276"/>
    <p:sldId id="1842" r:id="rId277"/>
    <p:sldId id="1843" r:id="rId278"/>
    <p:sldId id="1844" r:id="rId279"/>
    <p:sldId id="1845" r:id="rId280"/>
    <p:sldId id="2121" r:id="rId281"/>
    <p:sldId id="1846" r:id="rId282"/>
    <p:sldId id="2137" r:id="rId283"/>
    <p:sldId id="2144" r:id="rId284"/>
    <p:sldId id="2145" r:id="rId285"/>
    <p:sldId id="2146" r:id="rId286"/>
    <p:sldId id="2147" r:id="rId287"/>
    <p:sldId id="2148" r:id="rId288"/>
    <p:sldId id="2149" r:id="rId289"/>
    <p:sldId id="2150" r:id="rId290"/>
    <p:sldId id="2140" r:id="rId291"/>
    <p:sldId id="1848" r:id="rId292"/>
    <p:sldId id="1849" r:id="rId293"/>
    <p:sldId id="1850" r:id="rId294"/>
    <p:sldId id="1851" r:id="rId295"/>
    <p:sldId id="1852" r:id="rId296"/>
    <p:sldId id="1853" r:id="rId297"/>
    <p:sldId id="1854" r:id="rId298"/>
    <p:sldId id="1855" r:id="rId299"/>
    <p:sldId id="2139" r:id="rId300"/>
    <p:sldId id="1857" r:id="rId301"/>
    <p:sldId id="1858" r:id="rId302"/>
    <p:sldId id="1859" r:id="rId303"/>
    <p:sldId id="1860" r:id="rId304"/>
    <p:sldId id="1861" r:id="rId305"/>
    <p:sldId id="1862" r:id="rId306"/>
    <p:sldId id="1863" r:id="rId307"/>
    <p:sldId id="1864" r:id="rId308"/>
    <p:sldId id="1865" r:id="rId309"/>
    <p:sldId id="2141" r:id="rId310"/>
    <p:sldId id="1867" r:id="rId311"/>
    <p:sldId id="1868" r:id="rId312"/>
    <p:sldId id="1869" r:id="rId313"/>
    <p:sldId id="1870" r:id="rId314"/>
    <p:sldId id="2142" r:id="rId315"/>
    <p:sldId id="1872" r:id="rId316"/>
    <p:sldId id="1873" r:id="rId317"/>
    <p:sldId id="1874" r:id="rId318"/>
    <p:sldId id="1875" r:id="rId319"/>
    <p:sldId id="2143" r:id="rId320"/>
    <p:sldId id="1877" r:id="rId321"/>
    <p:sldId id="1878" r:id="rId322"/>
    <p:sldId id="1879" r:id="rId323"/>
    <p:sldId id="1880" r:id="rId324"/>
    <p:sldId id="1881" r:id="rId325"/>
    <p:sldId id="2122" r:id="rId326"/>
    <p:sldId id="1882" r:id="rId327"/>
    <p:sldId id="1883" r:id="rId328"/>
    <p:sldId id="1884" r:id="rId329"/>
    <p:sldId id="1885" r:id="rId330"/>
    <p:sldId id="2087" r:id="rId331"/>
    <p:sldId id="2123" r:id="rId332"/>
    <p:sldId id="1888" r:id="rId333"/>
    <p:sldId id="1889" r:id="rId334"/>
    <p:sldId id="1890" r:id="rId335"/>
    <p:sldId id="1891" r:id="rId336"/>
    <p:sldId id="1893" r:id="rId337"/>
    <p:sldId id="1892" r:id="rId338"/>
    <p:sldId id="2124" r:id="rId339"/>
    <p:sldId id="2125" r:id="rId340"/>
    <p:sldId id="1895" r:id="rId341"/>
    <p:sldId id="1898" r:id="rId342"/>
    <p:sldId id="1899" r:id="rId343"/>
    <p:sldId id="1900" r:id="rId344"/>
    <p:sldId id="1901" r:id="rId345"/>
    <p:sldId id="2126" r:id="rId346"/>
    <p:sldId id="2127" r:id="rId347"/>
    <p:sldId id="1904" r:id="rId348"/>
    <p:sldId id="1905" r:id="rId349"/>
    <p:sldId id="1906" r:id="rId350"/>
    <p:sldId id="2128" r:id="rId351"/>
    <p:sldId id="1908" r:id="rId352"/>
    <p:sldId id="1909" r:id="rId353"/>
    <p:sldId id="1910" r:id="rId354"/>
    <p:sldId id="2129" r:id="rId355"/>
    <p:sldId id="1912" r:id="rId356"/>
    <p:sldId id="1913" r:id="rId357"/>
    <p:sldId id="1914" r:id="rId358"/>
    <p:sldId id="1915" r:id="rId359"/>
    <p:sldId id="2130" r:id="rId360"/>
    <p:sldId id="1917" r:id="rId361"/>
    <p:sldId id="1918" r:id="rId362"/>
    <p:sldId id="1920" r:id="rId363"/>
    <p:sldId id="2131" r:id="rId364"/>
    <p:sldId id="1921" r:id="rId365"/>
    <p:sldId id="1924" r:id="rId366"/>
    <p:sldId id="1925" r:id="rId367"/>
    <p:sldId id="1926" r:id="rId368"/>
    <p:sldId id="1927" r:id="rId369"/>
    <p:sldId id="2132" r:id="rId370"/>
    <p:sldId id="1928" r:id="rId371"/>
    <p:sldId id="1929" r:id="rId372"/>
    <p:sldId id="1930" r:id="rId373"/>
    <p:sldId id="1931" r:id="rId374"/>
    <p:sldId id="1932" r:id="rId375"/>
    <p:sldId id="2133" r:id="rId376"/>
    <p:sldId id="2114" r:id="rId377"/>
    <p:sldId id="1934" r:id="rId378"/>
    <p:sldId id="1935" r:id="rId379"/>
    <p:sldId id="1936" r:id="rId380"/>
    <p:sldId id="1937" r:id="rId381"/>
    <p:sldId id="1938" r:id="rId382"/>
    <p:sldId id="1939" r:id="rId383"/>
    <p:sldId id="1940" r:id="rId384"/>
    <p:sldId id="1941" r:id="rId385"/>
    <p:sldId id="1942" r:id="rId386"/>
    <p:sldId id="1943" r:id="rId387"/>
    <p:sldId id="1944" r:id="rId388"/>
    <p:sldId id="1945" r:id="rId389"/>
    <p:sldId id="1946" r:id="rId390"/>
    <p:sldId id="1947" r:id="rId391"/>
    <p:sldId id="2134" r:id="rId392"/>
    <p:sldId id="1948" r:id="rId393"/>
    <p:sldId id="1949" r:id="rId394"/>
    <p:sldId id="1950" r:id="rId395"/>
    <p:sldId id="1951" r:id="rId396"/>
    <p:sldId id="1952" r:id="rId397"/>
    <p:sldId id="1953" r:id="rId398"/>
    <p:sldId id="1954" r:id="rId399"/>
    <p:sldId id="1955" r:id="rId400"/>
    <p:sldId id="1956" r:id="rId401"/>
    <p:sldId id="1957" r:id="rId402"/>
    <p:sldId id="1958" r:id="rId403"/>
    <p:sldId id="1959" r:id="rId404"/>
    <p:sldId id="1960" r:id="rId405"/>
    <p:sldId id="1961" r:id="rId406"/>
    <p:sldId id="1962" r:id="rId407"/>
    <p:sldId id="1963" r:id="rId408"/>
    <p:sldId id="1964" r:id="rId409"/>
    <p:sldId id="1965" r:id="rId410"/>
    <p:sldId id="1966" r:id="rId411"/>
    <p:sldId id="1967" r:id="rId412"/>
    <p:sldId id="1968" r:id="rId413"/>
    <p:sldId id="1969" r:id="rId414"/>
    <p:sldId id="1970" r:id="rId415"/>
    <p:sldId id="1971" r:id="rId416"/>
    <p:sldId id="1972" r:id="rId417"/>
    <p:sldId id="2088" r:id="rId418"/>
    <p:sldId id="1974" r:id="rId419"/>
    <p:sldId id="1975" r:id="rId420"/>
    <p:sldId id="1976" r:id="rId421"/>
    <p:sldId id="1977" r:id="rId422"/>
    <p:sldId id="1978" r:id="rId423"/>
    <p:sldId id="1979" r:id="rId424"/>
    <p:sldId id="1980" r:id="rId425"/>
    <p:sldId id="1981" r:id="rId426"/>
    <p:sldId id="1982" r:id="rId427"/>
    <p:sldId id="1983" r:id="rId428"/>
    <p:sldId id="1984" r:id="rId429"/>
    <p:sldId id="1985" r:id="rId430"/>
    <p:sldId id="1986" r:id="rId431"/>
    <p:sldId id="1987" r:id="rId432"/>
    <p:sldId id="1988" r:id="rId433"/>
    <p:sldId id="1989" r:id="rId434"/>
    <p:sldId id="1990" r:id="rId435"/>
    <p:sldId id="1991" r:id="rId436"/>
    <p:sldId id="1992" r:id="rId437"/>
    <p:sldId id="1993" r:id="rId438"/>
    <p:sldId id="1994" r:id="rId439"/>
    <p:sldId id="1995" r:id="rId440"/>
    <p:sldId id="2135" r:id="rId441"/>
    <p:sldId id="1996" r:id="rId442"/>
    <p:sldId id="1997" r:id="rId443"/>
    <p:sldId id="1998" r:id="rId444"/>
    <p:sldId id="2111" r:id="rId445"/>
    <p:sldId id="2000" r:id="rId446"/>
    <p:sldId id="2001" r:id="rId447"/>
    <p:sldId id="2002" r:id="rId448"/>
    <p:sldId id="2003" r:id="rId449"/>
    <p:sldId id="2004" r:id="rId450"/>
    <p:sldId id="2005" r:id="rId451"/>
    <p:sldId id="2006" r:id="rId452"/>
    <p:sldId id="2007" r:id="rId453"/>
    <p:sldId id="2008" r:id="rId454"/>
    <p:sldId id="2009" r:id="rId455"/>
    <p:sldId id="2010" r:id="rId456"/>
    <p:sldId id="2011" r:id="rId457"/>
    <p:sldId id="2012" r:id="rId458"/>
    <p:sldId id="2013" r:id="rId459"/>
    <p:sldId id="2112" r:id="rId460"/>
    <p:sldId id="2014" r:id="rId461"/>
    <p:sldId id="2015" r:id="rId462"/>
    <p:sldId id="2016" r:id="rId463"/>
    <p:sldId id="2017" r:id="rId464"/>
    <p:sldId id="2018" r:id="rId465"/>
    <p:sldId id="2019" r:id="rId466"/>
    <p:sldId id="2020" r:id="rId467"/>
    <p:sldId id="2021" r:id="rId468"/>
    <p:sldId id="2022" r:id="rId469"/>
    <p:sldId id="2023" r:id="rId470"/>
    <p:sldId id="2024" r:id="rId471"/>
    <p:sldId id="2075" r:id="rId472"/>
    <p:sldId id="2113" r:id="rId473"/>
    <p:sldId id="2026" r:id="rId474"/>
    <p:sldId id="2027" r:id="rId475"/>
    <p:sldId id="2028" r:id="rId476"/>
    <p:sldId id="2030" r:id="rId477"/>
    <p:sldId id="2031" r:id="rId478"/>
    <p:sldId id="2032" r:id="rId479"/>
    <p:sldId id="2037" r:id="rId480"/>
    <p:sldId id="2136" r:id="rId481"/>
    <p:sldId id="2038" r:id="rId482"/>
    <p:sldId id="2039" r:id="rId483"/>
    <p:sldId id="2040" r:id="rId484"/>
    <p:sldId id="2041" r:id="rId485"/>
    <p:sldId id="2042" r:id="rId486"/>
    <p:sldId id="2043" r:id="rId487"/>
    <p:sldId id="2044" r:id="rId488"/>
    <p:sldId id="2045" r:id="rId489"/>
    <p:sldId id="2046" r:id="rId490"/>
    <p:sldId id="2047" r:id="rId491"/>
    <p:sldId id="2099" r:id="rId492"/>
    <p:sldId id="2048" r:id="rId493"/>
    <p:sldId id="2050" r:id="rId494"/>
    <p:sldId id="2051" r:id="rId495"/>
    <p:sldId id="2052" r:id="rId496"/>
    <p:sldId id="2053" r:id="rId497"/>
    <p:sldId id="2054" r:id="rId498"/>
    <p:sldId id="2055" r:id="rId499"/>
    <p:sldId id="2056" r:id="rId500"/>
    <p:sldId id="2057" r:id="rId501"/>
    <p:sldId id="2058" r:id="rId502"/>
    <p:sldId id="2059" r:id="rId503"/>
    <p:sldId id="2060" r:id="rId504"/>
    <p:sldId id="2061" r:id="rId505"/>
    <p:sldId id="2062" r:id="rId506"/>
    <p:sldId id="2063" r:id="rId507"/>
  </p:sldIdLst>
  <p:sldSz cx="12192000" cy="6858000"/>
  <p:notesSz cx="7315200" cy="9601200"/>
  <p:custDataLst>
    <p:tags r:id="rId5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que" id="{AAD52CA3-3C78-4B0D-BDF3-92616B392C0E}">
          <p14:sldIdLst>
            <p14:sldId id="1549"/>
            <p14:sldId id="2151"/>
            <p14:sldId id="2152"/>
            <p14:sldId id="1552"/>
            <p14:sldId id="1553"/>
            <p14:sldId id="2115"/>
          </p14:sldIdLst>
        </p14:section>
        <p14:section name="M0 : Introduction" id="{CE22D14F-8B1D-4535-B8E5-E47FD88093BD}">
          <p14:sldIdLst>
            <p14:sldId id="1554"/>
            <p14:sldId id="1555"/>
            <p14:sldId id="1556"/>
            <p14:sldId id="2094"/>
            <p14:sldId id="2095"/>
            <p14:sldId id="2097"/>
            <p14:sldId id="2093"/>
            <p14:sldId id="1561"/>
            <p14:sldId id="1562"/>
            <p14:sldId id="1563"/>
            <p14:sldId id="1564"/>
            <p14:sldId id="1565"/>
            <p14:sldId id="2106"/>
            <p14:sldId id="2116"/>
          </p14:sldIdLst>
        </p14:section>
        <p14:section name="M1 Naviguer à l’intérieur de l’application" id="{55E89A48-6223-4791-BDDF-6B5EC91C3EEF}">
          <p14:sldIdLst>
            <p14:sldId id="1568"/>
            <p14:sldId id="1569"/>
            <p14:sldId id="1570"/>
            <p14:sldId id="1572"/>
            <p14:sldId id="1573"/>
            <p14:sldId id="1574"/>
            <p14:sldId id="1575"/>
            <p14:sldId id="1576"/>
            <p14:sldId id="1577"/>
            <p14:sldId id="1578"/>
            <p14:sldId id="1579"/>
            <p14:sldId id="1580"/>
            <p14:sldId id="1736"/>
            <p14:sldId id="1735"/>
            <p14:sldId id="1588"/>
            <p14:sldId id="1589"/>
            <p14:sldId id="1590"/>
            <p14:sldId id="1734"/>
            <p14:sldId id="1592"/>
            <p14:sldId id="2117"/>
          </p14:sldIdLst>
        </p14:section>
        <p14:section name="M2 : Préparation de votre organisation pour vos utilisateurs" id="{A0E92CA3-3E9B-4565-ACD7-7450C2ECE103}">
          <p14:sldIdLst>
            <p14:sldId id="1593"/>
            <p14:sldId id="1594"/>
            <p14:sldId id="1595"/>
            <p14:sldId id="1596"/>
            <p14:sldId id="1597"/>
            <p14:sldId id="1598"/>
            <p14:sldId id="1599"/>
            <p14:sldId id="1733"/>
            <p14:sldId id="1601"/>
            <p14:sldId id="1602"/>
            <p14:sldId id="1603"/>
            <p14:sldId id="1604"/>
            <p14:sldId id="2066"/>
            <p14:sldId id="2067"/>
            <p14:sldId id="1732"/>
            <p14:sldId id="1608"/>
            <p14:sldId id="1731"/>
            <p14:sldId id="1610"/>
            <p14:sldId id="1611"/>
            <p14:sldId id="1730"/>
            <p14:sldId id="1613"/>
            <p14:sldId id="1614"/>
            <p14:sldId id="1615"/>
            <p14:sldId id="1616"/>
            <p14:sldId id="1729"/>
            <p14:sldId id="1618"/>
            <p14:sldId id="1619"/>
            <p14:sldId id="1620"/>
            <p14:sldId id="1728"/>
            <p14:sldId id="1622"/>
            <p14:sldId id="1623"/>
            <p14:sldId id="1624"/>
            <p14:sldId id="1625"/>
            <p14:sldId id="1626"/>
            <p14:sldId id="1627"/>
            <p14:sldId id="1628"/>
            <p14:sldId id="1629"/>
            <p14:sldId id="1630"/>
            <p14:sldId id="1631"/>
            <p14:sldId id="1632"/>
            <p14:sldId id="1633"/>
            <p14:sldId id="1634"/>
            <p14:sldId id="1635"/>
            <p14:sldId id="1727"/>
            <p14:sldId id="1637"/>
            <p14:sldId id="1638"/>
            <p14:sldId id="2064"/>
            <p14:sldId id="2065"/>
            <p14:sldId id="1726"/>
            <p14:sldId id="1641"/>
            <p14:sldId id="1643"/>
            <p14:sldId id="1644"/>
            <p14:sldId id="1645"/>
            <p14:sldId id="1646"/>
            <p14:sldId id="2118"/>
          </p14:sldIdLst>
        </p14:section>
        <p14:section name="M3 : Configurer et gérer les utilisateurs" id="{6A32F3D3-8509-49CF-9ABB-4BB7706994B3}">
          <p14:sldIdLst>
            <p14:sldId id="1647"/>
            <p14:sldId id="1648"/>
            <p14:sldId id="1649"/>
            <p14:sldId id="1650"/>
            <p14:sldId id="1651"/>
            <p14:sldId id="1652"/>
            <p14:sldId id="1653"/>
            <p14:sldId id="1654"/>
            <p14:sldId id="1655"/>
            <p14:sldId id="1656"/>
            <p14:sldId id="1657"/>
            <p14:sldId id="1738"/>
            <p14:sldId id="1659"/>
            <p14:sldId id="1660"/>
            <p14:sldId id="1661"/>
            <p14:sldId id="1662"/>
            <p14:sldId id="1663"/>
            <p14:sldId id="1739"/>
            <p14:sldId id="1665"/>
            <p14:sldId id="1666"/>
            <p14:sldId id="2107"/>
            <p14:sldId id="2108"/>
            <p14:sldId id="1668"/>
            <p14:sldId id="1670"/>
            <p14:sldId id="1740"/>
            <p14:sldId id="1741"/>
            <p14:sldId id="1673"/>
            <p14:sldId id="1674"/>
            <p14:sldId id="1675"/>
            <p14:sldId id="1676"/>
            <p14:sldId id="1677"/>
            <p14:sldId id="1742"/>
            <p14:sldId id="1679"/>
            <p14:sldId id="1680"/>
            <p14:sldId id="1681"/>
            <p14:sldId id="2119"/>
          </p14:sldIdLst>
        </p14:section>
        <p14:section name="M4 : Sécurité et accès aux données" id="{CC4B88EF-C73B-4065-A3E7-92E17CE2789D}">
          <p14:sldIdLst>
            <p14:sldId id="1682"/>
            <p14:sldId id="1683"/>
            <p14:sldId id="1684"/>
            <p14:sldId id="1685"/>
            <p14:sldId id="1686"/>
            <p14:sldId id="1687"/>
            <p14:sldId id="1688"/>
            <p14:sldId id="1689"/>
            <p14:sldId id="1690"/>
            <p14:sldId id="1691"/>
            <p14:sldId id="1743"/>
            <p14:sldId id="1693"/>
            <p14:sldId id="1694"/>
            <p14:sldId id="1695"/>
            <p14:sldId id="1696"/>
            <p14:sldId id="1697"/>
            <p14:sldId id="1698"/>
            <p14:sldId id="1699"/>
            <p14:sldId id="1700"/>
            <p14:sldId id="1701"/>
            <p14:sldId id="1702"/>
            <p14:sldId id="1744"/>
            <p14:sldId id="1704"/>
            <p14:sldId id="1745"/>
            <p14:sldId id="1706"/>
            <p14:sldId id="1707"/>
            <p14:sldId id="1708"/>
            <p14:sldId id="1709"/>
            <p14:sldId id="1710"/>
            <p14:sldId id="1711"/>
            <p14:sldId id="1712"/>
            <p14:sldId id="1713"/>
            <p14:sldId id="1714"/>
            <p14:sldId id="1715"/>
            <p14:sldId id="1716"/>
            <p14:sldId id="2073"/>
            <p14:sldId id="1746"/>
            <p14:sldId id="1719"/>
            <p14:sldId id="1720"/>
            <p14:sldId id="1721"/>
            <p14:sldId id="1722"/>
            <p14:sldId id="1723"/>
            <p14:sldId id="1724"/>
            <p14:sldId id="1747"/>
            <p14:sldId id="1748"/>
            <p14:sldId id="1749"/>
            <p14:sldId id="1750"/>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 id="2120"/>
          </p14:sldIdLst>
        </p14:section>
        <p14:section name="M5 : Personnalisation des objets" id="{FCC8EA03-5218-4DE6-9FC8-13F7D2995CDD}">
          <p14:sldIdLst>
            <p14:sldId id="1779"/>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805"/>
            <p14:sldId id="1806"/>
            <p14:sldId id="1807"/>
            <p14:sldId id="1808"/>
            <p14:sldId id="1809"/>
            <p14:sldId id="1810"/>
            <p14:sldId id="1811"/>
            <p14:sldId id="1812"/>
            <p14:sldId id="1813"/>
            <p14:sldId id="1814"/>
            <p14:sldId id="1815"/>
            <p14:sldId id="1816"/>
            <p14:sldId id="1817"/>
            <p14:sldId id="2100"/>
            <p14:sldId id="2101"/>
            <p14:sldId id="1818"/>
            <p14:sldId id="1819"/>
            <p14:sldId id="1820"/>
            <p14:sldId id="1821"/>
            <p14:sldId id="1822"/>
            <p14:sldId id="1823"/>
            <p14:sldId id="1824"/>
            <p14:sldId id="1825"/>
            <p14:sldId id="1826"/>
            <p14:sldId id="1827"/>
            <p14:sldId id="1828"/>
            <p14:sldId id="1829"/>
            <p14:sldId id="1830"/>
            <p14:sldId id="1831"/>
            <p14:sldId id="1832"/>
            <p14:sldId id="1833"/>
            <p14:sldId id="1834"/>
            <p14:sldId id="1835"/>
            <p14:sldId id="1836"/>
            <p14:sldId id="1837"/>
            <p14:sldId id="1838"/>
            <p14:sldId id="1839"/>
            <p14:sldId id="1840"/>
            <p14:sldId id="1841"/>
            <p14:sldId id="1842"/>
            <p14:sldId id="1843"/>
            <p14:sldId id="1844"/>
            <p14:sldId id="1845"/>
            <p14:sldId id="2121"/>
          </p14:sldIdLst>
        </p14:section>
        <p14:section name="M6 : Gérer les données" id="{9742C56C-143F-40F4-8AAD-39EA332732CD}">
          <p14:sldIdLst>
            <p14:sldId id="1846"/>
            <p14:sldId id="2137"/>
            <p14:sldId id="2144"/>
            <p14:sldId id="2145"/>
            <p14:sldId id="2146"/>
            <p14:sldId id="2147"/>
            <p14:sldId id="2148"/>
            <p14:sldId id="2149"/>
            <p14:sldId id="2150"/>
            <p14:sldId id="2140"/>
            <p14:sldId id="1848"/>
            <p14:sldId id="1849"/>
            <p14:sldId id="1850"/>
            <p14:sldId id="1851"/>
            <p14:sldId id="1852"/>
            <p14:sldId id="1853"/>
            <p14:sldId id="1854"/>
            <p14:sldId id="1855"/>
            <p14:sldId id="2139"/>
            <p14:sldId id="1857"/>
            <p14:sldId id="1858"/>
            <p14:sldId id="1859"/>
            <p14:sldId id="1860"/>
            <p14:sldId id="1861"/>
            <p14:sldId id="1862"/>
            <p14:sldId id="1863"/>
            <p14:sldId id="1864"/>
            <p14:sldId id="1865"/>
            <p14:sldId id="2141"/>
            <p14:sldId id="1867"/>
            <p14:sldId id="1868"/>
            <p14:sldId id="1869"/>
            <p14:sldId id="1870"/>
            <p14:sldId id="2142"/>
            <p14:sldId id="1872"/>
            <p14:sldId id="1873"/>
            <p14:sldId id="1874"/>
            <p14:sldId id="1875"/>
            <p14:sldId id="2143"/>
            <p14:sldId id="1877"/>
            <p14:sldId id="1878"/>
            <p14:sldId id="1879"/>
            <p14:sldId id="1880"/>
            <p14:sldId id="1881"/>
            <p14:sldId id="2122"/>
          </p14:sldIdLst>
        </p14:section>
        <p14:section name="M7 : Rapports et tableaux de bord" id="{65657616-3019-442E-9E3B-2B1EF7DBDAF1}">
          <p14:sldIdLst>
            <p14:sldId id="1882"/>
            <p14:sldId id="1883"/>
            <p14:sldId id="1884"/>
            <p14:sldId id="1885"/>
            <p14:sldId id="2087"/>
            <p14:sldId id="2123"/>
            <p14:sldId id="1888"/>
            <p14:sldId id="1889"/>
            <p14:sldId id="1890"/>
            <p14:sldId id="1891"/>
            <p14:sldId id="1893"/>
            <p14:sldId id="1892"/>
            <p14:sldId id="2124"/>
            <p14:sldId id="2125"/>
            <p14:sldId id="1895"/>
            <p14:sldId id="1898"/>
            <p14:sldId id="1899"/>
            <p14:sldId id="1900"/>
            <p14:sldId id="1901"/>
            <p14:sldId id="2126"/>
            <p14:sldId id="2127"/>
            <p14:sldId id="1904"/>
            <p14:sldId id="1905"/>
            <p14:sldId id="1906"/>
            <p14:sldId id="2128"/>
            <p14:sldId id="1908"/>
            <p14:sldId id="1909"/>
            <p14:sldId id="1910"/>
            <p14:sldId id="2129"/>
            <p14:sldId id="1912"/>
            <p14:sldId id="1913"/>
            <p14:sldId id="1914"/>
            <p14:sldId id="1915"/>
            <p14:sldId id="2130"/>
            <p14:sldId id="1917"/>
            <p14:sldId id="1918"/>
            <p14:sldId id="1920"/>
            <p14:sldId id="2131"/>
            <p14:sldId id="1921"/>
            <p14:sldId id="1924"/>
            <p14:sldId id="1925"/>
            <p14:sldId id="1926"/>
            <p14:sldId id="1927"/>
            <p14:sldId id="2132"/>
            <p14:sldId id="1928"/>
            <p14:sldId id="1929"/>
            <p14:sldId id="1930"/>
            <p14:sldId id="1931"/>
            <p14:sldId id="1932"/>
            <p14:sldId id="2133"/>
            <p14:sldId id="2114"/>
            <p14:sldId id="1934"/>
            <p14:sldId id="1935"/>
            <p14:sldId id="1936"/>
            <p14:sldId id="1937"/>
            <p14:sldId id="1938"/>
            <p14:sldId id="1939"/>
            <p14:sldId id="1940"/>
            <p14:sldId id="1941"/>
            <p14:sldId id="1942"/>
            <p14:sldId id="1943"/>
            <p14:sldId id="1944"/>
            <p14:sldId id="1945"/>
            <p14:sldId id="1946"/>
            <p14:sldId id="1947"/>
            <p14:sldId id="2134"/>
          </p14:sldIdLst>
        </p14:section>
        <p14:section name="M8 : Automatisation" id="{94E8560E-1BBC-488A-ACE3-40BDA23EB66F}">
          <p14:sldIdLst>
            <p14:sldId id="1948"/>
            <p14:sldId id="1949"/>
            <p14:sldId id="1950"/>
            <p14:sldId id="1951"/>
            <p14:sldId id="1952"/>
            <p14:sldId id="1953"/>
            <p14:sldId id="1954"/>
            <p14:sldId id="1955"/>
            <p14:sldId id="1956"/>
            <p14:sldId id="1957"/>
            <p14:sldId id="1958"/>
            <p14:sldId id="1959"/>
            <p14:sldId id="1960"/>
            <p14:sldId id="1961"/>
            <p14:sldId id="1962"/>
            <p14:sldId id="1963"/>
            <p14:sldId id="1964"/>
            <p14:sldId id="1965"/>
            <p14:sldId id="1966"/>
            <p14:sldId id="1967"/>
            <p14:sldId id="1968"/>
            <p14:sldId id="1969"/>
            <p14:sldId id="1970"/>
            <p14:sldId id="1971"/>
            <p14:sldId id="1972"/>
            <p14:sldId id="2088"/>
            <p14:sldId id="1974"/>
            <p14:sldId id="1975"/>
            <p14:sldId id="1976"/>
            <p14:sldId id="1977"/>
            <p14:sldId id="1978"/>
            <p14:sldId id="1979"/>
            <p14:sldId id="1980"/>
            <p14:sldId id="1981"/>
            <p14:sldId id="1982"/>
            <p14:sldId id="1983"/>
            <p14:sldId id="1984"/>
            <p14:sldId id="1985"/>
            <p14:sldId id="1986"/>
            <p14:sldId id="1987"/>
            <p14:sldId id="1988"/>
            <p14:sldId id="1989"/>
            <p14:sldId id="1990"/>
            <p14:sldId id="1991"/>
            <p14:sldId id="1992"/>
            <p14:sldId id="1993"/>
            <p14:sldId id="1994"/>
            <p14:sldId id="1995"/>
            <p14:sldId id="2135"/>
          </p14:sldIdLst>
        </p14:section>
        <p14:section name="M9 : Gérer le processus de support" id="{32AC1704-0C2F-464A-AD80-1A80802C9B2C}">
          <p14:sldIdLst>
            <p14:sldId id="1996"/>
            <p14:sldId id="1997"/>
            <p14:sldId id="1998"/>
            <p14:sldId id="2111"/>
            <p14:sldId id="2000"/>
            <p14:sldId id="2001"/>
            <p14:sldId id="2002"/>
            <p14:sldId id="2003"/>
            <p14:sldId id="2004"/>
            <p14:sldId id="2005"/>
            <p14:sldId id="2006"/>
            <p14:sldId id="2007"/>
            <p14:sldId id="2008"/>
            <p14:sldId id="2009"/>
            <p14:sldId id="2010"/>
            <p14:sldId id="2011"/>
            <p14:sldId id="2012"/>
            <p14:sldId id="2013"/>
            <p14:sldId id="2112"/>
            <p14:sldId id="2014"/>
            <p14:sldId id="2015"/>
            <p14:sldId id="2016"/>
            <p14:sldId id="2017"/>
            <p14:sldId id="2018"/>
            <p14:sldId id="2019"/>
            <p14:sldId id="2020"/>
            <p14:sldId id="2021"/>
            <p14:sldId id="2022"/>
            <p14:sldId id="2023"/>
            <p14:sldId id="2024"/>
            <p14:sldId id="2075"/>
            <p14:sldId id="2113"/>
            <p14:sldId id="2026"/>
            <p14:sldId id="2027"/>
            <p14:sldId id="2028"/>
            <p14:sldId id="2030"/>
            <p14:sldId id="2031"/>
            <p14:sldId id="2032"/>
            <p14:sldId id="2037"/>
            <p14:sldId id="2136"/>
          </p14:sldIdLst>
        </p14:section>
        <p14:section name="M10 : Synthèse" id="{E258C03F-53A6-42BE-9119-692127C013FE}">
          <p14:sldIdLst>
            <p14:sldId id="2038"/>
            <p14:sldId id="2039"/>
            <p14:sldId id="2040"/>
            <p14:sldId id="2041"/>
            <p14:sldId id="2042"/>
            <p14:sldId id="2043"/>
            <p14:sldId id="2044"/>
            <p14:sldId id="2045"/>
            <p14:sldId id="2046"/>
            <p14:sldId id="2047"/>
            <p14:sldId id="2099"/>
            <p14:sldId id="2048"/>
            <p14:sldId id="2050"/>
            <p14:sldId id="2051"/>
            <p14:sldId id="2052"/>
            <p14:sldId id="2053"/>
            <p14:sldId id="2054"/>
            <p14:sldId id="2055"/>
            <p14:sldId id="2056"/>
            <p14:sldId id="2057"/>
            <p14:sldId id="2058"/>
            <p14:sldId id="2059"/>
            <p14:sldId id="2060"/>
            <p14:sldId id="2061"/>
            <p14:sldId id="2062"/>
            <p14:sldId id="2063"/>
          </p14:sldIdLst>
        </p14:section>
      </p14:sectionLst>
    </p:ext>
    <p:ext uri="{EFAFB233-063F-42B5-8137-9DF3F51BA10A}">
      <p15:sldGuideLst xmlns:p15="http://schemas.microsoft.com/office/powerpoint/2012/main">
        <p15:guide id="1" orient="horz" pos="240">
          <p15:clr>
            <a:srgbClr val="A4A3A4"/>
          </p15:clr>
        </p15:guide>
        <p15:guide id="2" orient="horz" pos="4080">
          <p15:clr>
            <a:srgbClr val="A4A3A4"/>
          </p15:clr>
        </p15:guide>
        <p15:guide id="3" orient="horz" pos="1920">
          <p15:clr>
            <a:srgbClr val="A4A3A4"/>
          </p15:clr>
        </p15:guide>
        <p15:guide id="4" orient="horz" pos="250">
          <p15:clr>
            <a:srgbClr val="A4A3A4"/>
          </p15:clr>
        </p15:guide>
        <p15:guide id="5" orient="horz">
          <p15:clr>
            <a:srgbClr val="A4A3A4"/>
          </p15:clr>
        </p15:guide>
        <p15:guide id="6" orient="horz" pos="833">
          <p15:clr>
            <a:srgbClr val="A4A3A4"/>
          </p15:clr>
        </p15:guide>
        <p15:guide id="7" orient="horz" pos="775">
          <p15:clr>
            <a:srgbClr val="A4A3A4"/>
          </p15:clr>
        </p15:guide>
        <p15:guide id="8" pos="240">
          <p15:clr>
            <a:srgbClr val="A4A3A4"/>
          </p15:clr>
        </p15:guide>
        <p15:guide id="9" pos="5568">
          <p15:clr>
            <a:srgbClr val="A4A3A4"/>
          </p15:clr>
        </p15:guide>
        <p15:guide id="10" pos="816">
          <p15:clr>
            <a:srgbClr val="A4A3A4"/>
          </p15:clr>
        </p15:guide>
        <p15:guide id="11" pos="2880">
          <p15:clr>
            <a:srgbClr val="A4A3A4"/>
          </p15:clr>
        </p15:guide>
        <p15:guide id="12" pos="1056">
          <p15:clr>
            <a:srgbClr val="A4A3A4"/>
          </p15:clr>
        </p15:guide>
        <p15:guide id="13" pos="314">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sharron" initials="u" lastIdx="194" clrIdx="0"/>
  <p:cmAuthor id="1" name="John R. Goldie" initials="JGoldie" lastIdx="3" clrIdx="1"/>
  <p:cmAuthor id="2" name="Jillian West" initials="JW" lastIdx="34" clrIdx="2"/>
  <p:cmAuthor id="3" name="Jon Oatham" initials="JO" lastIdx="187" clrIdx="3"/>
  <p:cmAuthor id="4" name="bmacellaro-wickman" initials="b" lastIdx="95" clrIdx="4"/>
  <p:cmAuthor id="5" name="John Goldie" initials="JRG" lastIdx="20" clrIdx="5"/>
  <p:cmAuthor id="6" name="Emily Kaufman" initials="ID" lastIdx="9" clrIdx="6"/>
  <p:cmAuthor id="7" name="joatham" initials="JJO" lastIdx="290" clrIdx="7"/>
  <p:cmAuthor id="8" name="tzelman" initials="tz" lastIdx="1" clrIdx="8"/>
  <p:cmAuthor id="9" name="mjorjani" initials="m" lastIdx="19" clrIdx="9"/>
  <p:cmAuthor id="10" name="jgoldie" initials="JRG" lastIdx="1" clrIdx="10"/>
  <p:cmAuthor id="11" name="jgoldie" initials="j" lastIdx="6" clrIdx="11"/>
  <p:cmAuthor id="12" name="Amanda Kelly" initials="" lastIdx="4" clrIdx="12"/>
  <p:cmAuthor id="13" name="Lauren Milstid" initials="LM" lastIdx="15" clrIdx="13">
    <p:extLst/>
  </p:cmAuthor>
  <p:cmAuthor id="14" name="Meghan Willman" initials="MW" lastIdx="3" clrIdx="14">
    <p:extLst/>
  </p:cmAuthor>
  <p:cmAuthor id="15" name="Fred Zingeser" initials="FPZ" lastIdx="100" clrIdx="15"/>
  <p:cmAuthor id="16" name="Travis Morgan" initials="TM" lastIdx="22" clrIdx="16">
    <p:extLst/>
  </p:cmAuthor>
  <p:cmAuthor id="17" name="John Goldie" initials="JG" lastIdx="6" clrIdx="17">
    <p:extLst/>
  </p:cmAuthor>
  <p:cmAuthor id="18" name="IT Department" initials="ID" lastIdx="123" clrIdx="18">
    <p:extLst/>
  </p:cmAuthor>
  <p:cmAuthor id="19" name="Lori L Keelng" initials="LLK" lastIdx="92" clrIdx="19"/>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25C"/>
    <a:srgbClr val="84BD00"/>
    <a:srgbClr val="0081B4"/>
    <a:srgbClr val="963CBD"/>
    <a:srgbClr val="FFC72C"/>
    <a:srgbClr val="ED8B00"/>
    <a:srgbClr val="00A1E0"/>
    <a:srgbClr val="A7A7A7"/>
    <a:srgbClr val="A6A6A6"/>
    <a:srgbClr val="92C1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652" autoAdjust="0"/>
  </p:normalViewPr>
  <p:slideViewPr>
    <p:cSldViewPr snapToGrid="0" showGuides="1">
      <p:cViewPr varScale="1">
        <p:scale>
          <a:sx n="82" d="100"/>
          <a:sy n="82" d="100"/>
        </p:scale>
        <p:origin x="672" y="72"/>
      </p:cViewPr>
      <p:guideLst>
        <p:guide orient="horz" pos="240"/>
        <p:guide orient="horz" pos="4080"/>
        <p:guide orient="horz" pos="1920"/>
        <p:guide orient="horz" pos="250"/>
        <p:guide orient="horz"/>
        <p:guide orient="horz" pos="833"/>
        <p:guide orient="horz" pos="775"/>
        <p:guide pos="240"/>
        <p:guide pos="5568"/>
        <p:guide pos="816"/>
        <p:guide pos="2880"/>
        <p:guide pos="1056"/>
        <p:guide pos="31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2" d="100"/>
          <a:sy n="82" d="100"/>
        </p:scale>
        <p:origin x="3756" y="114"/>
      </p:cViewPr>
      <p:guideLst>
        <p:guide orient="horz" pos="3024"/>
        <p:guide pos="2304"/>
      </p:guideLst>
    </p:cSldViewPr>
  </p:notesViewPr>
  <p:gridSpacing cx="38405" cy="38405"/>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433" Type="http://schemas.openxmlformats.org/officeDocument/2006/relationships/slide" Target="slides/slide429.xml"/><Relationship Id="rId268" Type="http://schemas.openxmlformats.org/officeDocument/2006/relationships/slide" Target="slides/slide264.xml"/><Relationship Id="rId475" Type="http://schemas.openxmlformats.org/officeDocument/2006/relationships/slide" Target="slides/slide471.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00" Type="http://schemas.openxmlformats.org/officeDocument/2006/relationships/slide" Target="slides/slide496.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slide" Target="slides/slide398.xml"/><Relationship Id="rId279" Type="http://schemas.openxmlformats.org/officeDocument/2006/relationships/slide" Target="slides/slide275.xml"/><Relationship Id="rId444" Type="http://schemas.openxmlformats.org/officeDocument/2006/relationships/slide" Target="slides/slide440.xml"/><Relationship Id="rId486" Type="http://schemas.openxmlformats.org/officeDocument/2006/relationships/slide" Target="slides/slide482.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511" Type="http://schemas.openxmlformats.org/officeDocument/2006/relationships/commentAuthors" Target="commentAuthors.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248" Type="http://schemas.openxmlformats.org/officeDocument/2006/relationships/slide" Target="slides/slide244.xml"/><Relationship Id="rId455" Type="http://schemas.openxmlformats.org/officeDocument/2006/relationships/slide" Target="slides/slide451.xml"/><Relationship Id="rId497" Type="http://schemas.openxmlformats.org/officeDocument/2006/relationships/slide" Target="slides/slide493.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424" Type="http://schemas.openxmlformats.org/officeDocument/2006/relationships/slide" Target="slides/slide420.xml"/><Relationship Id="rId466" Type="http://schemas.openxmlformats.org/officeDocument/2006/relationships/slide" Target="slides/slide462.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435" Type="http://schemas.openxmlformats.org/officeDocument/2006/relationships/slide" Target="slides/slide431.xml"/><Relationship Id="rId477" Type="http://schemas.openxmlformats.org/officeDocument/2006/relationships/slide" Target="slides/slide473.xml"/><Relationship Id="rId281" Type="http://schemas.openxmlformats.org/officeDocument/2006/relationships/slide" Target="slides/slide277.xml"/><Relationship Id="rId337" Type="http://schemas.openxmlformats.org/officeDocument/2006/relationships/slide" Target="slides/slide333.xml"/><Relationship Id="rId502" Type="http://schemas.openxmlformats.org/officeDocument/2006/relationships/slide" Target="slides/slide498.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slide" Target="slides/slide400.xml"/><Relationship Id="rId446" Type="http://schemas.openxmlformats.org/officeDocument/2006/relationships/slide" Target="slides/slide442.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88" Type="http://schemas.openxmlformats.org/officeDocument/2006/relationships/slide" Target="slides/slide484.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513" Type="http://schemas.openxmlformats.org/officeDocument/2006/relationships/viewProps" Target="viewProps.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457" Type="http://schemas.openxmlformats.org/officeDocument/2006/relationships/slide" Target="slides/slide453.xml"/><Relationship Id="rId261" Type="http://schemas.openxmlformats.org/officeDocument/2006/relationships/slide" Target="slides/slide257.xml"/><Relationship Id="rId499" Type="http://schemas.openxmlformats.org/officeDocument/2006/relationships/slide" Target="slides/slide495.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426" Type="http://schemas.openxmlformats.org/officeDocument/2006/relationships/slide" Target="slides/slide422.xml"/><Relationship Id="rId230" Type="http://schemas.openxmlformats.org/officeDocument/2006/relationships/slide" Target="slides/slide226.xml"/><Relationship Id="rId468" Type="http://schemas.openxmlformats.org/officeDocument/2006/relationships/slide" Target="slides/slide464.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437" Type="http://schemas.openxmlformats.org/officeDocument/2006/relationships/slide" Target="slides/slide433.xml"/><Relationship Id="rId479" Type="http://schemas.openxmlformats.org/officeDocument/2006/relationships/slide" Target="slides/slide475.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490" Type="http://schemas.openxmlformats.org/officeDocument/2006/relationships/slide" Target="slides/slide486.xml"/><Relationship Id="rId504" Type="http://schemas.openxmlformats.org/officeDocument/2006/relationships/slide" Target="slides/slide500.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slide" Target="slides/slide402.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448" Type="http://schemas.openxmlformats.org/officeDocument/2006/relationships/slide" Target="slides/slide444.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tableStyles" Target="tableStyles.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417" Type="http://schemas.openxmlformats.org/officeDocument/2006/relationships/slide" Target="slides/slide413.xml"/><Relationship Id="rId459" Type="http://schemas.openxmlformats.org/officeDocument/2006/relationships/slide" Target="slides/slide455.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470" Type="http://schemas.openxmlformats.org/officeDocument/2006/relationships/slide" Target="slides/slide466.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428" Type="http://schemas.openxmlformats.org/officeDocument/2006/relationships/slide" Target="slides/slide424.xml"/><Relationship Id="rId232" Type="http://schemas.openxmlformats.org/officeDocument/2006/relationships/slide" Target="slides/slide228.xml"/><Relationship Id="rId274" Type="http://schemas.openxmlformats.org/officeDocument/2006/relationships/slide" Target="slides/slide270.xml"/><Relationship Id="rId481" Type="http://schemas.openxmlformats.org/officeDocument/2006/relationships/slide" Target="slides/slide477.xml"/><Relationship Id="rId27" Type="http://schemas.openxmlformats.org/officeDocument/2006/relationships/slide" Target="slides/slide23.xml"/><Relationship Id="rId69" Type="http://schemas.openxmlformats.org/officeDocument/2006/relationships/slide" Target="slides/slide65.xml"/><Relationship Id="rId134" Type="http://schemas.openxmlformats.org/officeDocument/2006/relationships/slide" Target="slides/slide130.xml"/><Relationship Id="rId80" Type="http://schemas.openxmlformats.org/officeDocument/2006/relationships/slide" Target="slides/slide76.xml"/><Relationship Id="rId176" Type="http://schemas.openxmlformats.org/officeDocument/2006/relationships/slide" Target="slides/slide172.xml"/><Relationship Id="rId341" Type="http://schemas.openxmlformats.org/officeDocument/2006/relationships/slide" Target="slides/slide337.xml"/><Relationship Id="rId383" Type="http://schemas.openxmlformats.org/officeDocument/2006/relationships/slide" Target="slides/slide379.xml"/><Relationship Id="rId439" Type="http://schemas.openxmlformats.org/officeDocument/2006/relationships/slide" Target="slides/slide435.xml"/><Relationship Id="rId201" Type="http://schemas.openxmlformats.org/officeDocument/2006/relationships/slide" Target="slides/slide197.xml"/><Relationship Id="rId243" Type="http://schemas.openxmlformats.org/officeDocument/2006/relationships/slide" Target="slides/slide239.xml"/><Relationship Id="rId285" Type="http://schemas.openxmlformats.org/officeDocument/2006/relationships/slide" Target="slides/slide281.xml"/><Relationship Id="rId450" Type="http://schemas.openxmlformats.org/officeDocument/2006/relationships/slide" Target="slides/slide446.xml"/><Relationship Id="rId506" Type="http://schemas.openxmlformats.org/officeDocument/2006/relationships/slide" Target="slides/slide502.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492" Type="http://schemas.openxmlformats.org/officeDocument/2006/relationships/slide" Target="slides/slide488.xml"/><Relationship Id="rId91" Type="http://schemas.openxmlformats.org/officeDocument/2006/relationships/slide" Target="slides/slide87.xml"/><Relationship Id="rId145" Type="http://schemas.openxmlformats.org/officeDocument/2006/relationships/slide" Target="slides/slide141.xml"/><Relationship Id="rId187" Type="http://schemas.openxmlformats.org/officeDocument/2006/relationships/slide" Target="slides/slide183.xml"/><Relationship Id="rId352" Type="http://schemas.openxmlformats.org/officeDocument/2006/relationships/slide" Target="slides/slide348.xml"/><Relationship Id="rId394" Type="http://schemas.openxmlformats.org/officeDocument/2006/relationships/slide" Target="slides/slide390.xml"/><Relationship Id="rId408" Type="http://schemas.openxmlformats.org/officeDocument/2006/relationships/slide" Target="slides/slide404.xml"/><Relationship Id="rId212" Type="http://schemas.openxmlformats.org/officeDocument/2006/relationships/slide" Target="slides/slide208.xml"/><Relationship Id="rId254" Type="http://schemas.openxmlformats.org/officeDocument/2006/relationships/slide" Target="slides/slide250.xml"/><Relationship Id="rId49" Type="http://schemas.openxmlformats.org/officeDocument/2006/relationships/slide" Target="slides/slide45.xml"/><Relationship Id="rId114" Type="http://schemas.openxmlformats.org/officeDocument/2006/relationships/slide" Target="slides/slide110.xml"/><Relationship Id="rId296" Type="http://schemas.openxmlformats.org/officeDocument/2006/relationships/slide" Target="slides/slide292.xml"/><Relationship Id="rId461" Type="http://schemas.openxmlformats.org/officeDocument/2006/relationships/slide" Target="slides/slide457.xml"/><Relationship Id="rId60" Type="http://schemas.openxmlformats.org/officeDocument/2006/relationships/slide" Target="slides/slide56.xml"/><Relationship Id="rId156" Type="http://schemas.openxmlformats.org/officeDocument/2006/relationships/slide" Target="slides/slide152.xml"/><Relationship Id="rId198" Type="http://schemas.openxmlformats.org/officeDocument/2006/relationships/slide" Target="slides/slide194.xml"/><Relationship Id="rId321" Type="http://schemas.openxmlformats.org/officeDocument/2006/relationships/slide" Target="slides/slide317.xml"/><Relationship Id="rId363" Type="http://schemas.openxmlformats.org/officeDocument/2006/relationships/slide" Target="slides/slide359.xml"/><Relationship Id="rId419" Type="http://schemas.openxmlformats.org/officeDocument/2006/relationships/slide" Target="slides/slide415.xml"/><Relationship Id="rId223" Type="http://schemas.openxmlformats.org/officeDocument/2006/relationships/slide" Target="slides/slide219.xml"/><Relationship Id="rId430" Type="http://schemas.openxmlformats.org/officeDocument/2006/relationships/slide" Target="slides/slide426.xml"/><Relationship Id="rId18" Type="http://schemas.openxmlformats.org/officeDocument/2006/relationships/slide" Target="slides/slide14.xml"/><Relationship Id="rId265" Type="http://schemas.openxmlformats.org/officeDocument/2006/relationships/slide" Target="slides/slide261.xml"/><Relationship Id="rId472" Type="http://schemas.openxmlformats.org/officeDocument/2006/relationships/slide" Target="slides/slide468.xml"/><Relationship Id="rId125" Type="http://schemas.openxmlformats.org/officeDocument/2006/relationships/slide" Target="slides/slide121.xml"/><Relationship Id="rId167" Type="http://schemas.openxmlformats.org/officeDocument/2006/relationships/slide" Target="slides/slide163.xml"/><Relationship Id="rId332" Type="http://schemas.openxmlformats.org/officeDocument/2006/relationships/slide" Target="slides/slide328.xml"/><Relationship Id="rId374" Type="http://schemas.openxmlformats.org/officeDocument/2006/relationships/slide" Target="slides/slide370.xml"/><Relationship Id="rId71" Type="http://schemas.openxmlformats.org/officeDocument/2006/relationships/slide" Target="slides/slide67.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76" Type="http://schemas.openxmlformats.org/officeDocument/2006/relationships/slide" Target="slides/slide272.xml"/><Relationship Id="rId441" Type="http://schemas.openxmlformats.org/officeDocument/2006/relationships/slide" Target="slides/slide437.xml"/><Relationship Id="rId483" Type="http://schemas.openxmlformats.org/officeDocument/2006/relationships/slide" Target="slides/slide479.xml"/><Relationship Id="rId40" Type="http://schemas.openxmlformats.org/officeDocument/2006/relationships/slide" Target="slides/slide36.xml"/><Relationship Id="rId136" Type="http://schemas.openxmlformats.org/officeDocument/2006/relationships/slide" Target="slides/slide132.xml"/><Relationship Id="rId178" Type="http://schemas.openxmlformats.org/officeDocument/2006/relationships/slide" Target="slides/slide174.xml"/><Relationship Id="rId301" Type="http://schemas.openxmlformats.org/officeDocument/2006/relationships/slide" Target="slides/slide297.xml"/><Relationship Id="rId343" Type="http://schemas.openxmlformats.org/officeDocument/2006/relationships/slide" Target="slides/slide339.xml"/><Relationship Id="rId82" Type="http://schemas.openxmlformats.org/officeDocument/2006/relationships/slide" Target="slides/slide78.xml"/><Relationship Id="rId203" Type="http://schemas.openxmlformats.org/officeDocument/2006/relationships/slide" Target="slides/slide199.xml"/><Relationship Id="rId385" Type="http://schemas.openxmlformats.org/officeDocument/2006/relationships/slide" Target="slides/slide381.xml"/><Relationship Id="rId245" Type="http://schemas.openxmlformats.org/officeDocument/2006/relationships/slide" Target="slides/slide241.xml"/><Relationship Id="rId287" Type="http://schemas.openxmlformats.org/officeDocument/2006/relationships/slide" Target="slides/slide283.xml"/><Relationship Id="rId410" Type="http://schemas.openxmlformats.org/officeDocument/2006/relationships/slide" Target="slides/slide406.xml"/><Relationship Id="rId452" Type="http://schemas.openxmlformats.org/officeDocument/2006/relationships/slide" Target="slides/slide448.xml"/><Relationship Id="rId494" Type="http://schemas.openxmlformats.org/officeDocument/2006/relationships/slide" Target="slides/slide490.xml"/><Relationship Id="rId508" Type="http://schemas.openxmlformats.org/officeDocument/2006/relationships/notesMaster" Target="notesMasters/notesMaster1.xml"/><Relationship Id="rId105" Type="http://schemas.openxmlformats.org/officeDocument/2006/relationships/slide" Target="slides/slide101.xml"/><Relationship Id="rId147" Type="http://schemas.openxmlformats.org/officeDocument/2006/relationships/slide" Target="slides/slide143.xml"/><Relationship Id="rId312" Type="http://schemas.openxmlformats.org/officeDocument/2006/relationships/slide" Target="slides/slide308.xml"/><Relationship Id="rId354" Type="http://schemas.openxmlformats.org/officeDocument/2006/relationships/slide" Target="slides/slide350.xml"/><Relationship Id="rId51" Type="http://schemas.openxmlformats.org/officeDocument/2006/relationships/slide" Target="slides/slide47.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214" Type="http://schemas.openxmlformats.org/officeDocument/2006/relationships/slide" Target="slides/slide210.xml"/><Relationship Id="rId256" Type="http://schemas.openxmlformats.org/officeDocument/2006/relationships/slide" Target="slides/slide252.xml"/><Relationship Id="rId298" Type="http://schemas.openxmlformats.org/officeDocument/2006/relationships/slide" Target="slides/slide294.xml"/><Relationship Id="rId421" Type="http://schemas.openxmlformats.org/officeDocument/2006/relationships/slide" Target="slides/slide417.xml"/><Relationship Id="rId463" Type="http://schemas.openxmlformats.org/officeDocument/2006/relationships/slide" Target="slides/slide459.xml"/><Relationship Id="rId116" Type="http://schemas.openxmlformats.org/officeDocument/2006/relationships/slide" Target="slides/slide112.xml"/><Relationship Id="rId158" Type="http://schemas.openxmlformats.org/officeDocument/2006/relationships/slide" Target="slides/slide154.xml"/><Relationship Id="rId323" Type="http://schemas.openxmlformats.org/officeDocument/2006/relationships/slide" Target="slides/slide319.xml"/><Relationship Id="rId20" Type="http://schemas.openxmlformats.org/officeDocument/2006/relationships/slide" Target="slides/slide16.xml"/><Relationship Id="rId62" Type="http://schemas.openxmlformats.org/officeDocument/2006/relationships/slide" Target="slides/slide58.xml"/><Relationship Id="rId365" Type="http://schemas.openxmlformats.org/officeDocument/2006/relationships/slide" Target="slides/slide361.xml"/><Relationship Id="rId225" Type="http://schemas.openxmlformats.org/officeDocument/2006/relationships/slide" Target="slides/slide221.xml"/><Relationship Id="rId267" Type="http://schemas.openxmlformats.org/officeDocument/2006/relationships/slide" Target="slides/slide263.xml"/><Relationship Id="rId432" Type="http://schemas.openxmlformats.org/officeDocument/2006/relationships/slide" Target="slides/slide428.xml"/><Relationship Id="rId474" Type="http://schemas.openxmlformats.org/officeDocument/2006/relationships/slide" Target="slides/slide470.xml"/><Relationship Id="rId127" Type="http://schemas.openxmlformats.org/officeDocument/2006/relationships/slide" Target="slides/slide123.xml"/><Relationship Id="rId31" Type="http://schemas.openxmlformats.org/officeDocument/2006/relationships/slide" Target="slides/slide27.xml"/><Relationship Id="rId73" Type="http://schemas.openxmlformats.org/officeDocument/2006/relationships/slide" Target="slides/slide69.xml"/><Relationship Id="rId169" Type="http://schemas.openxmlformats.org/officeDocument/2006/relationships/slide" Target="slides/slide165.xml"/><Relationship Id="rId334" Type="http://schemas.openxmlformats.org/officeDocument/2006/relationships/slide" Target="slides/slide330.xml"/><Relationship Id="rId376" Type="http://schemas.openxmlformats.org/officeDocument/2006/relationships/slide" Target="slides/slide372.xml"/><Relationship Id="rId4" Type="http://schemas.openxmlformats.org/officeDocument/2006/relationships/slideMaster" Target="slideMasters/slideMaster4.xml"/><Relationship Id="rId180" Type="http://schemas.openxmlformats.org/officeDocument/2006/relationships/slide" Target="slides/slide176.xml"/><Relationship Id="rId236" Type="http://schemas.openxmlformats.org/officeDocument/2006/relationships/slide" Target="slides/slide232.xml"/><Relationship Id="rId278" Type="http://schemas.openxmlformats.org/officeDocument/2006/relationships/slide" Target="slides/slide274.xml"/><Relationship Id="rId401" Type="http://schemas.openxmlformats.org/officeDocument/2006/relationships/slide" Target="slides/slide397.xml"/><Relationship Id="rId443" Type="http://schemas.openxmlformats.org/officeDocument/2006/relationships/slide" Target="slides/slide439.xml"/><Relationship Id="rId303" Type="http://schemas.openxmlformats.org/officeDocument/2006/relationships/slide" Target="slides/slide299.xml"/><Relationship Id="rId485" Type="http://schemas.openxmlformats.org/officeDocument/2006/relationships/slide" Target="slides/slide48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510" Type="http://schemas.openxmlformats.org/officeDocument/2006/relationships/tags" Target="tags/tag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slide" Target="slides/slide408.xml"/><Relationship Id="rId107" Type="http://schemas.openxmlformats.org/officeDocument/2006/relationships/slide" Target="slides/slide103.xml"/><Relationship Id="rId289" Type="http://schemas.openxmlformats.org/officeDocument/2006/relationships/slide" Target="slides/slide285.xml"/><Relationship Id="rId454" Type="http://schemas.openxmlformats.org/officeDocument/2006/relationships/slide" Target="slides/slide450.xml"/><Relationship Id="rId496" Type="http://schemas.openxmlformats.org/officeDocument/2006/relationships/slide" Target="slides/slide492.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423" Type="http://schemas.openxmlformats.org/officeDocument/2006/relationships/slide" Target="slides/slide419.xml"/><Relationship Id="rId258" Type="http://schemas.openxmlformats.org/officeDocument/2006/relationships/slide" Target="slides/slide254.xml"/><Relationship Id="rId465" Type="http://schemas.openxmlformats.org/officeDocument/2006/relationships/slide" Target="slides/slide461.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434" Type="http://schemas.openxmlformats.org/officeDocument/2006/relationships/slide" Target="slides/slide430.xml"/><Relationship Id="rId476" Type="http://schemas.openxmlformats.org/officeDocument/2006/relationships/slide" Target="slides/slide472.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501" Type="http://schemas.openxmlformats.org/officeDocument/2006/relationships/slide" Target="slides/slide497.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487" Type="http://schemas.openxmlformats.org/officeDocument/2006/relationships/slide" Target="slides/slide483.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512" Type="http://schemas.openxmlformats.org/officeDocument/2006/relationships/presProps" Target="presProps.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414" Type="http://schemas.openxmlformats.org/officeDocument/2006/relationships/slide" Target="slides/slide410.xml"/><Relationship Id="rId456" Type="http://schemas.openxmlformats.org/officeDocument/2006/relationships/slide" Target="slides/slide452.xml"/><Relationship Id="rId498" Type="http://schemas.openxmlformats.org/officeDocument/2006/relationships/slide" Target="slides/slide49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425" Type="http://schemas.openxmlformats.org/officeDocument/2006/relationships/slide" Target="slides/slide421.xml"/><Relationship Id="rId467" Type="http://schemas.openxmlformats.org/officeDocument/2006/relationships/slide" Target="slides/slide463.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436" Type="http://schemas.openxmlformats.org/officeDocument/2006/relationships/slide" Target="slides/slide432.xml"/><Relationship Id="rId240" Type="http://schemas.openxmlformats.org/officeDocument/2006/relationships/slide" Target="slides/slide236.xml"/><Relationship Id="rId478" Type="http://schemas.openxmlformats.org/officeDocument/2006/relationships/slide" Target="slides/slide474.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503" Type="http://schemas.openxmlformats.org/officeDocument/2006/relationships/slide" Target="slides/slide499.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447" Type="http://schemas.openxmlformats.org/officeDocument/2006/relationships/slide" Target="slides/slide443.xml"/><Relationship Id="rId251" Type="http://schemas.openxmlformats.org/officeDocument/2006/relationships/slide" Target="slides/slide247.xml"/><Relationship Id="rId489" Type="http://schemas.openxmlformats.org/officeDocument/2006/relationships/slide" Target="slides/slide485.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514" Type="http://schemas.openxmlformats.org/officeDocument/2006/relationships/theme" Target="theme/theme1.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416" Type="http://schemas.openxmlformats.org/officeDocument/2006/relationships/slide" Target="slides/slide412.xml"/><Relationship Id="rId220" Type="http://schemas.openxmlformats.org/officeDocument/2006/relationships/slide" Target="slides/slide216.xml"/><Relationship Id="rId458" Type="http://schemas.openxmlformats.org/officeDocument/2006/relationships/slide" Target="slides/slide454.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427" Type="http://schemas.openxmlformats.org/officeDocument/2006/relationships/slide" Target="slides/slide423.xml"/><Relationship Id="rId469" Type="http://schemas.openxmlformats.org/officeDocument/2006/relationships/slide" Target="slides/slide465.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480" Type="http://schemas.openxmlformats.org/officeDocument/2006/relationships/slide" Target="slides/slide476.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438" Type="http://schemas.openxmlformats.org/officeDocument/2006/relationships/slide" Target="slides/slide434.xml"/><Relationship Id="rId242" Type="http://schemas.openxmlformats.org/officeDocument/2006/relationships/slide" Target="slides/slide238.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449" Type="http://schemas.openxmlformats.org/officeDocument/2006/relationships/slide" Target="slides/slide445.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60" Type="http://schemas.openxmlformats.org/officeDocument/2006/relationships/slide" Target="slides/slide456.xml"/><Relationship Id="rId516" Type="http://schemas.microsoft.com/office/2015/10/relationships/revisionInfo" Target="revisionInfo.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slide" Target="slides/slide414.xml"/><Relationship Id="rId222" Type="http://schemas.openxmlformats.org/officeDocument/2006/relationships/slide" Target="slides/slide218.xml"/><Relationship Id="rId264" Type="http://schemas.openxmlformats.org/officeDocument/2006/relationships/slide" Target="slides/slide260.xml"/><Relationship Id="rId471" Type="http://schemas.openxmlformats.org/officeDocument/2006/relationships/slide" Target="slides/slide467.xml"/><Relationship Id="rId17" Type="http://schemas.openxmlformats.org/officeDocument/2006/relationships/slide" Target="slides/slide13.xml"/><Relationship Id="rId59" Type="http://schemas.openxmlformats.org/officeDocument/2006/relationships/slide" Target="slides/slide55.xml"/><Relationship Id="rId124" Type="http://schemas.openxmlformats.org/officeDocument/2006/relationships/slide" Target="slides/slide120.xml"/><Relationship Id="rId70" Type="http://schemas.openxmlformats.org/officeDocument/2006/relationships/slide" Target="slides/slide66.xml"/><Relationship Id="rId166" Type="http://schemas.openxmlformats.org/officeDocument/2006/relationships/slide" Target="slides/slide162.xml"/><Relationship Id="rId331" Type="http://schemas.openxmlformats.org/officeDocument/2006/relationships/slide" Target="slides/slide327.xml"/><Relationship Id="rId373" Type="http://schemas.openxmlformats.org/officeDocument/2006/relationships/slide" Target="slides/slide369.xml"/><Relationship Id="rId429" Type="http://schemas.openxmlformats.org/officeDocument/2006/relationships/slide" Target="slides/slide425.xml"/><Relationship Id="rId1" Type="http://schemas.openxmlformats.org/officeDocument/2006/relationships/slideMaster" Target="slideMasters/slideMaster1.xml"/><Relationship Id="rId233" Type="http://schemas.openxmlformats.org/officeDocument/2006/relationships/slide" Target="slides/slide229.xml"/><Relationship Id="rId440" Type="http://schemas.openxmlformats.org/officeDocument/2006/relationships/slide" Target="slides/slide436.xml"/><Relationship Id="rId28" Type="http://schemas.openxmlformats.org/officeDocument/2006/relationships/slide" Target="slides/slide24.xml"/><Relationship Id="rId275" Type="http://schemas.openxmlformats.org/officeDocument/2006/relationships/slide" Target="slides/slide271.xml"/><Relationship Id="rId300" Type="http://schemas.openxmlformats.org/officeDocument/2006/relationships/slide" Target="slides/slide296.xml"/><Relationship Id="rId482" Type="http://schemas.openxmlformats.org/officeDocument/2006/relationships/slide" Target="slides/slide478.xml"/><Relationship Id="rId81" Type="http://schemas.openxmlformats.org/officeDocument/2006/relationships/slide" Target="slides/slide77.xml"/><Relationship Id="rId135" Type="http://schemas.openxmlformats.org/officeDocument/2006/relationships/slide" Target="slides/slide131.xml"/><Relationship Id="rId177" Type="http://schemas.openxmlformats.org/officeDocument/2006/relationships/slide" Target="slides/slide173.xml"/><Relationship Id="rId342" Type="http://schemas.openxmlformats.org/officeDocument/2006/relationships/slide" Target="slides/slide338.xml"/><Relationship Id="rId384" Type="http://schemas.openxmlformats.org/officeDocument/2006/relationships/slide" Target="slides/slide380.xml"/><Relationship Id="rId202" Type="http://schemas.openxmlformats.org/officeDocument/2006/relationships/slide" Target="slides/slide198.xml"/><Relationship Id="rId244" Type="http://schemas.openxmlformats.org/officeDocument/2006/relationships/slide" Target="slides/slide240.xml"/><Relationship Id="rId39" Type="http://schemas.openxmlformats.org/officeDocument/2006/relationships/slide" Target="slides/slide35.xml"/><Relationship Id="rId286" Type="http://schemas.openxmlformats.org/officeDocument/2006/relationships/slide" Target="slides/slide282.xml"/><Relationship Id="rId451" Type="http://schemas.openxmlformats.org/officeDocument/2006/relationships/slide" Target="slides/slide447.xml"/><Relationship Id="rId493" Type="http://schemas.openxmlformats.org/officeDocument/2006/relationships/slide" Target="slides/slide489.xml"/><Relationship Id="rId507" Type="http://schemas.openxmlformats.org/officeDocument/2006/relationships/slide" Target="slides/slide503.xml"/><Relationship Id="rId50" Type="http://schemas.openxmlformats.org/officeDocument/2006/relationships/slide" Target="slides/slide46.xml"/><Relationship Id="rId104" Type="http://schemas.openxmlformats.org/officeDocument/2006/relationships/slide" Target="slides/slide100.xml"/><Relationship Id="rId146" Type="http://schemas.openxmlformats.org/officeDocument/2006/relationships/slide" Target="slides/slide142.xml"/><Relationship Id="rId188" Type="http://schemas.openxmlformats.org/officeDocument/2006/relationships/slide" Target="slides/slide184.xml"/><Relationship Id="rId311" Type="http://schemas.openxmlformats.org/officeDocument/2006/relationships/slide" Target="slides/slide307.xml"/><Relationship Id="rId353" Type="http://schemas.openxmlformats.org/officeDocument/2006/relationships/slide" Target="slides/slide349.xml"/><Relationship Id="rId395" Type="http://schemas.openxmlformats.org/officeDocument/2006/relationships/slide" Target="slides/slide391.xml"/><Relationship Id="rId409" Type="http://schemas.openxmlformats.org/officeDocument/2006/relationships/slide" Target="slides/slide405.xml"/><Relationship Id="rId92" Type="http://schemas.openxmlformats.org/officeDocument/2006/relationships/slide" Target="slides/slide88.xml"/><Relationship Id="rId213" Type="http://schemas.openxmlformats.org/officeDocument/2006/relationships/slide" Target="slides/slide209.xml"/><Relationship Id="rId420" Type="http://schemas.openxmlformats.org/officeDocument/2006/relationships/slide" Target="slides/slide416.xml"/><Relationship Id="rId255" Type="http://schemas.openxmlformats.org/officeDocument/2006/relationships/slide" Target="slides/slide251.xml"/><Relationship Id="rId297" Type="http://schemas.openxmlformats.org/officeDocument/2006/relationships/slide" Target="slides/slide293.xml"/><Relationship Id="rId462" Type="http://schemas.openxmlformats.org/officeDocument/2006/relationships/slide" Target="slides/slide458.xml"/><Relationship Id="rId115" Type="http://schemas.openxmlformats.org/officeDocument/2006/relationships/slide" Target="slides/slide111.xml"/><Relationship Id="rId157" Type="http://schemas.openxmlformats.org/officeDocument/2006/relationships/slide" Target="slides/slide153.xml"/><Relationship Id="rId322" Type="http://schemas.openxmlformats.org/officeDocument/2006/relationships/slide" Target="slides/slide318.xml"/><Relationship Id="rId364" Type="http://schemas.openxmlformats.org/officeDocument/2006/relationships/slide" Target="slides/slide360.xml"/><Relationship Id="rId61" Type="http://schemas.openxmlformats.org/officeDocument/2006/relationships/slide" Target="slides/slide57.xml"/><Relationship Id="rId199" Type="http://schemas.openxmlformats.org/officeDocument/2006/relationships/slide" Target="slides/slide195.xml"/><Relationship Id="rId19" Type="http://schemas.openxmlformats.org/officeDocument/2006/relationships/slide" Target="slides/slide15.xml"/><Relationship Id="rId224" Type="http://schemas.openxmlformats.org/officeDocument/2006/relationships/slide" Target="slides/slide220.xml"/><Relationship Id="rId266" Type="http://schemas.openxmlformats.org/officeDocument/2006/relationships/slide" Target="slides/slide262.xml"/><Relationship Id="rId431" Type="http://schemas.openxmlformats.org/officeDocument/2006/relationships/slide" Target="slides/slide427.xml"/><Relationship Id="rId473" Type="http://schemas.openxmlformats.org/officeDocument/2006/relationships/slide" Target="slides/slide469.xml"/><Relationship Id="rId30" Type="http://schemas.openxmlformats.org/officeDocument/2006/relationships/slide" Target="slides/slide26.xml"/><Relationship Id="rId126" Type="http://schemas.openxmlformats.org/officeDocument/2006/relationships/slide" Target="slides/slide122.xml"/><Relationship Id="rId168" Type="http://schemas.openxmlformats.org/officeDocument/2006/relationships/slide" Target="slides/slide164.xml"/><Relationship Id="rId333" Type="http://schemas.openxmlformats.org/officeDocument/2006/relationships/slide" Target="slides/slide329.xml"/><Relationship Id="rId72" Type="http://schemas.openxmlformats.org/officeDocument/2006/relationships/slide" Target="slides/slide68.xml"/><Relationship Id="rId375" Type="http://schemas.openxmlformats.org/officeDocument/2006/relationships/slide" Target="slides/slide371.xml"/><Relationship Id="rId3" Type="http://schemas.openxmlformats.org/officeDocument/2006/relationships/slideMaster" Target="slideMasters/slideMaster3.xml"/><Relationship Id="rId235" Type="http://schemas.openxmlformats.org/officeDocument/2006/relationships/slide" Target="slides/slide231.xml"/><Relationship Id="rId277" Type="http://schemas.openxmlformats.org/officeDocument/2006/relationships/slide" Target="slides/slide273.xml"/><Relationship Id="rId400" Type="http://schemas.openxmlformats.org/officeDocument/2006/relationships/slide" Target="slides/slide396.xml"/><Relationship Id="rId442" Type="http://schemas.openxmlformats.org/officeDocument/2006/relationships/slide" Target="slides/slide438.xml"/><Relationship Id="rId484" Type="http://schemas.openxmlformats.org/officeDocument/2006/relationships/slide" Target="slides/slide480.xml"/><Relationship Id="rId137" Type="http://schemas.openxmlformats.org/officeDocument/2006/relationships/slide" Target="slides/slide133.xml"/><Relationship Id="rId302" Type="http://schemas.openxmlformats.org/officeDocument/2006/relationships/slide" Target="slides/slide298.xml"/><Relationship Id="rId344" Type="http://schemas.openxmlformats.org/officeDocument/2006/relationships/slide" Target="slides/slide340.xml"/><Relationship Id="rId41" Type="http://schemas.openxmlformats.org/officeDocument/2006/relationships/slide" Target="slides/slide37.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46" Type="http://schemas.openxmlformats.org/officeDocument/2006/relationships/slide" Target="slides/slide242.xml"/><Relationship Id="rId288" Type="http://schemas.openxmlformats.org/officeDocument/2006/relationships/slide" Target="slides/slide284.xml"/><Relationship Id="rId411" Type="http://schemas.openxmlformats.org/officeDocument/2006/relationships/slide" Target="slides/slide407.xml"/><Relationship Id="rId453" Type="http://schemas.openxmlformats.org/officeDocument/2006/relationships/slide" Target="slides/slide449.xml"/><Relationship Id="rId509" Type="http://schemas.openxmlformats.org/officeDocument/2006/relationships/handoutMaster" Target="handoutMasters/handoutMaster1.xml"/><Relationship Id="rId106" Type="http://schemas.openxmlformats.org/officeDocument/2006/relationships/slide" Target="slides/slide102.xml"/><Relationship Id="rId313" Type="http://schemas.openxmlformats.org/officeDocument/2006/relationships/slide" Target="slides/slide309.xml"/><Relationship Id="rId495" Type="http://schemas.openxmlformats.org/officeDocument/2006/relationships/slide" Target="slides/slide491.xml"/><Relationship Id="rId10" Type="http://schemas.openxmlformats.org/officeDocument/2006/relationships/slide" Target="slides/slide6.xml"/><Relationship Id="rId52" Type="http://schemas.openxmlformats.org/officeDocument/2006/relationships/slide" Target="slides/slide48.xml"/><Relationship Id="rId94" Type="http://schemas.openxmlformats.org/officeDocument/2006/relationships/slide" Target="slides/slide90.xml"/><Relationship Id="rId148" Type="http://schemas.openxmlformats.org/officeDocument/2006/relationships/slide" Target="slides/slide144.xml"/><Relationship Id="rId355" Type="http://schemas.openxmlformats.org/officeDocument/2006/relationships/slide" Target="slides/slide351.xml"/><Relationship Id="rId397" Type="http://schemas.openxmlformats.org/officeDocument/2006/relationships/slide" Target="slides/slide393.xml"/><Relationship Id="rId215" Type="http://schemas.openxmlformats.org/officeDocument/2006/relationships/slide" Target="slides/slide211.xml"/><Relationship Id="rId257" Type="http://schemas.openxmlformats.org/officeDocument/2006/relationships/slide" Target="slides/slide253.xml"/><Relationship Id="rId422" Type="http://schemas.openxmlformats.org/officeDocument/2006/relationships/slide" Target="slides/slide418.xml"/><Relationship Id="rId464" Type="http://schemas.openxmlformats.org/officeDocument/2006/relationships/slide" Target="slides/slide460.xml"/><Relationship Id="rId299" Type="http://schemas.openxmlformats.org/officeDocument/2006/relationships/slide" Target="slides/slide295.xml"/></Relationships>
</file>

<file path=ppt/comments/comment1.xml><?xml version="1.0" encoding="utf-8"?>
<p:cmLst xmlns:a="http://schemas.openxmlformats.org/drawingml/2006/main" xmlns:r="http://schemas.openxmlformats.org/officeDocument/2006/relationships" xmlns:p="http://schemas.openxmlformats.org/presentationml/2006/main">
  <p:cm authorId="19" dt="2018-06-10T14:37:06.935" idx="1">
    <p:pos x="10" y="10"/>
    <p:text>PDG - Not CEO</p:text>
  </p:cm>
</p:cmLst>
</file>

<file path=ppt/comments/comment10.xml><?xml version="1.0" encoding="utf-8"?>
<p:cmLst xmlns:a="http://schemas.openxmlformats.org/drawingml/2006/main" xmlns:r="http://schemas.openxmlformats.org/officeDocument/2006/relationships" xmlns:p="http://schemas.openxmlformats.org/presentationml/2006/main">
  <p:cm authorId="19" dt="2018-06-10T16:21:05.762" idx="11">
    <p:pos x="4883" y="1914"/>
    <p:text>Made euro singular</p:text>
  </p:cm>
</p:cmLst>
</file>

<file path=ppt/comments/comment11.xml><?xml version="1.0" encoding="utf-8"?>
<p:cmLst xmlns:a="http://schemas.openxmlformats.org/drawingml/2006/main" xmlns:r="http://schemas.openxmlformats.org/officeDocument/2006/relationships" xmlns:p="http://schemas.openxmlformats.org/presentationml/2006/main">
  <p:cm authorId="19" dt="2018-06-10T16:25:07.754" idx="12">
    <p:pos x="10" y="10"/>
    <p:text>Removed an extra "en"</p:text>
  </p:cm>
</p:cmLst>
</file>

<file path=ppt/comments/comment12.xml><?xml version="1.0" encoding="utf-8"?>
<p:cmLst xmlns:a="http://schemas.openxmlformats.org/drawingml/2006/main" xmlns:r="http://schemas.openxmlformats.org/officeDocument/2006/relationships" xmlns:p="http://schemas.openxmlformats.org/presentationml/2006/main">
  <p:cm authorId="19" dt="2018-06-10T16:26:45.974" idx="13">
    <p:pos x="4989" y="1427"/>
    <p:text>Added an "à"</p:text>
  </p:cm>
</p:cmLst>
</file>

<file path=ppt/comments/comment13.xml><?xml version="1.0" encoding="utf-8"?>
<p:cmLst xmlns:a="http://schemas.openxmlformats.org/drawingml/2006/main" xmlns:r="http://schemas.openxmlformats.org/officeDocument/2006/relationships" xmlns:p="http://schemas.openxmlformats.org/presentationml/2006/main">
  <p:cm authorId="19" dt="2018-06-10T16:55:32.243" idx="15">
    <p:pos x="2995" y="3527"/>
    <p:text>Changed ordinateurs portables to portables since they are referencing phones.
</p:text>
  </p:cm>
</p:cmLst>
</file>

<file path=ppt/comments/comment14.xml><?xml version="1.0" encoding="utf-8"?>
<p:cmLst xmlns:a="http://schemas.openxmlformats.org/drawingml/2006/main" xmlns:r="http://schemas.openxmlformats.org/officeDocument/2006/relationships" xmlns:p="http://schemas.openxmlformats.org/presentationml/2006/main">
  <p:cm authorId="19" dt="2018-06-10T17:07:59.179" idx="16">
    <p:pos x="4440" y="2907"/>
    <p:text>Changed Contract Manager to Responsable du Contrat</p:text>
  </p:cm>
  <p:cm authorId="19" dt="2018-06-10T17:09:18.122" idx="17">
    <p:pos x="638" y="2907"/>
    <p:text>Changed Marketing utilisateur to Utilisateur de Marketing</p:text>
  </p:cm>
</p:cmLst>
</file>

<file path=ppt/comments/comment15.xml><?xml version="1.0" encoding="utf-8"?>
<p:cmLst xmlns:a="http://schemas.openxmlformats.org/drawingml/2006/main" xmlns:r="http://schemas.openxmlformats.org/officeDocument/2006/relationships" xmlns:p="http://schemas.openxmlformats.org/presentationml/2006/main">
  <p:cm authorId="19" dt="2018-06-10T17:12:36.199" idx="18">
    <p:pos x="10" y="10"/>
    <p:text>Changed Recruiting to Recrutement</p:text>
  </p:cm>
</p:cmLst>
</file>

<file path=ppt/comments/comment16.xml><?xml version="1.0" encoding="utf-8"?>
<p:cmLst xmlns:a="http://schemas.openxmlformats.org/drawingml/2006/main" xmlns:r="http://schemas.openxmlformats.org/officeDocument/2006/relationships" xmlns:p="http://schemas.openxmlformats.org/presentationml/2006/main">
  <p:cm authorId="19" dt="2018-06-10T17:17:55.976" idx="20">
    <p:pos x="461" y="1427"/>
    <p:text>Removed English</p:text>
  </p:cm>
</p:cmLst>
</file>

<file path=ppt/comments/comment17.xml><?xml version="1.0" encoding="utf-8"?>
<p:cmLst xmlns:a="http://schemas.openxmlformats.org/drawingml/2006/main" xmlns:r="http://schemas.openxmlformats.org/officeDocument/2006/relationships" xmlns:p="http://schemas.openxmlformats.org/presentationml/2006/main">
  <p:cm authorId="19" dt="2018-06-10T17:25:36.656" idx="21">
    <p:pos x="3314" y="984"/>
    <p:text>Changed profile name to match org</p:text>
  </p:cm>
</p:cmLst>
</file>

<file path=ppt/comments/comment18.xml><?xml version="1.0" encoding="utf-8"?>
<p:cmLst xmlns:a="http://schemas.openxmlformats.org/drawingml/2006/main" xmlns:r="http://schemas.openxmlformats.org/officeDocument/2006/relationships" xmlns:p="http://schemas.openxmlformats.org/presentationml/2006/main">
  <p:cm authorId="19" dt="2018-06-10T17:28:08.064" idx="22">
    <p:pos x="4413" y="1475"/>
    <p:text>Changed CEO to PDG</p:text>
  </p:cm>
</p:cmLst>
</file>

<file path=ppt/comments/comment19.xml><?xml version="1.0" encoding="utf-8"?>
<p:cmLst xmlns:a="http://schemas.openxmlformats.org/drawingml/2006/main" xmlns:r="http://schemas.openxmlformats.org/officeDocument/2006/relationships" xmlns:p="http://schemas.openxmlformats.org/presentationml/2006/main">
  <p:cm authorId="19" dt="2018-06-10T17:34:51.107" idx="23">
    <p:pos x="2313" y="3607"/>
    <p:text>Changed several profile names to match what is in the org</p:text>
  </p:cm>
</p:cmLst>
</file>

<file path=ppt/comments/comment2.xml><?xml version="1.0" encoding="utf-8"?>
<p:cmLst xmlns:a="http://schemas.openxmlformats.org/drawingml/2006/main" xmlns:r="http://schemas.openxmlformats.org/officeDocument/2006/relationships" xmlns:p="http://schemas.openxmlformats.org/presentationml/2006/main">
  <p:cm authorId="19" dt="2018-06-10T14:37:42.803" idx="2">
    <p:pos x="10" y="10"/>
    <p:text>PDG</p:text>
  </p:cm>
</p:cmLst>
</file>

<file path=ppt/comments/comment20.xml><?xml version="1.0" encoding="utf-8"?>
<p:cmLst xmlns:a="http://schemas.openxmlformats.org/drawingml/2006/main" xmlns:r="http://schemas.openxmlformats.org/officeDocument/2006/relationships" xmlns:p="http://schemas.openxmlformats.org/presentationml/2006/main">
  <p:cm authorId="19" dt="2018-06-10T17:35:24.591" idx="24">
    <p:pos x="10" y="10"/>
    <p:text>Changed CEO to PDG</p:text>
  </p:cm>
</p:cmLst>
</file>

<file path=ppt/comments/comment21.xml><?xml version="1.0" encoding="utf-8"?>
<p:cmLst xmlns:a="http://schemas.openxmlformats.org/drawingml/2006/main" xmlns:r="http://schemas.openxmlformats.org/officeDocument/2006/relationships" xmlns:p="http://schemas.openxmlformats.org/presentationml/2006/main">
  <p:cm authorId="19" dt="2018-06-10T17:40:57.822" idx="25">
    <p:pos x="10" y="10"/>
    <p:text>simplified wording</p:text>
  </p:cm>
</p:cmLst>
</file>

<file path=ppt/comments/comment22.xml><?xml version="1.0" encoding="utf-8"?>
<p:cmLst xmlns:a="http://schemas.openxmlformats.org/drawingml/2006/main" xmlns:r="http://schemas.openxmlformats.org/officeDocument/2006/relationships" xmlns:p="http://schemas.openxmlformats.org/presentationml/2006/main">
  <p:cm authorId="19" dt="2018-06-10T17:42:02.940" idx="26">
    <p:pos x="10" y="10"/>
    <p:text>Changed CEO to PDG</p:text>
  </p:cm>
</p:cmLst>
</file>

<file path=ppt/comments/comment23.xml><?xml version="1.0" encoding="utf-8"?>
<p:cmLst xmlns:a="http://schemas.openxmlformats.org/drawingml/2006/main" xmlns:r="http://schemas.openxmlformats.org/officeDocument/2006/relationships" xmlns:p="http://schemas.openxmlformats.org/presentationml/2006/main">
  <p:cm authorId="19" dt="2018-06-10T17:43:09.776" idx="27">
    <p:pos x="10" y="10"/>
    <p:text>Changed CEO to PDG</p:text>
  </p:cm>
</p:cmLst>
</file>

<file path=ppt/comments/comment24.xml><?xml version="1.0" encoding="utf-8"?>
<p:cmLst xmlns:a="http://schemas.openxmlformats.org/drawingml/2006/main" xmlns:r="http://schemas.openxmlformats.org/officeDocument/2006/relationships" xmlns:p="http://schemas.openxmlformats.org/presentationml/2006/main">
  <p:cm authorId="19" dt="2018-06-10T17:44:02.200" idx="28">
    <p:pos x="10" y="10"/>
    <p:text>Changed CEO to PDG</p:text>
  </p:cm>
</p:cmLst>
</file>

<file path=ppt/comments/comment25.xml><?xml version="1.0" encoding="utf-8"?>
<p:cmLst xmlns:a="http://schemas.openxmlformats.org/drawingml/2006/main" xmlns:r="http://schemas.openxmlformats.org/officeDocument/2006/relationships" xmlns:p="http://schemas.openxmlformats.org/presentationml/2006/main">
  <p:cm authorId="19" dt="2018-06-10T17:44:21.266" idx="29">
    <p:pos x="10" y="10"/>
    <p:text>Changed CEO to PDG</p:text>
  </p:cm>
</p:cmLst>
</file>

<file path=ppt/comments/comment26.xml><?xml version="1.0" encoding="utf-8"?>
<p:cmLst xmlns:a="http://schemas.openxmlformats.org/drawingml/2006/main" xmlns:r="http://schemas.openxmlformats.org/officeDocument/2006/relationships" xmlns:p="http://schemas.openxmlformats.org/presentationml/2006/main">
  <p:cm authorId="19" dt="2018-06-10T17:44:49.789" idx="30">
    <p:pos x="1347" y="744"/>
    <p:text>Changed CEO to PDG</p:text>
  </p:cm>
</p:cmLst>
</file>

<file path=ppt/comments/comment27.xml><?xml version="1.0" encoding="utf-8"?>
<p:cmLst xmlns:a="http://schemas.openxmlformats.org/drawingml/2006/main" xmlns:r="http://schemas.openxmlformats.org/officeDocument/2006/relationships" xmlns:p="http://schemas.openxmlformats.org/presentationml/2006/main">
  <p:cm authorId="19" dt="2018-06-10T17:46:30.568" idx="31">
    <p:pos x="10" y="10"/>
    <p:text>Changed CEO to PDG</p:text>
  </p:cm>
</p:cmLst>
</file>

<file path=ppt/comments/comment28.xml><?xml version="1.0" encoding="utf-8"?>
<p:cmLst xmlns:a="http://schemas.openxmlformats.org/drawingml/2006/main" xmlns:r="http://schemas.openxmlformats.org/officeDocument/2006/relationships" xmlns:p="http://schemas.openxmlformats.org/presentationml/2006/main">
  <p:cm authorId="19" dt="2018-06-10T17:47:02.448" idx="32">
    <p:pos x="10" y="10"/>
    <p:text>Changed CEO to PDG</p:text>
  </p:cm>
</p:cmLst>
</file>

<file path=ppt/comments/comment29.xml><?xml version="1.0" encoding="utf-8"?>
<p:cmLst xmlns:a="http://schemas.openxmlformats.org/drawingml/2006/main" xmlns:r="http://schemas.openxmlformats.org/officeDocument/2006/relationships" xmlns:p="http://schemas.openxmlformats.org/presentationml/2006/main">
  <p:cm authorId="19" dt="2018-06-10T17:47:49.766" idx="33">
    <p:pos x="4236" y="2304"/>
    <p:text>Chagned profile name to utilisateur comptables</p:text>
  </p:cm>
</p:cmLst>
</file>

<file path=ppt/comments/comment3.xml><?xml version="1.0" encoding="utf-8"?>
<p:cmLst xmlns:a="http://schemas.openxmlformats.org/drawingml/2006/main" xmlns:r="http://schemas.openxmlformats.org/officeDocument/2006/relationships" xmlns:p="http://schemas.openxmlformats.org/presentationml/2006/main">
  <p:cm authorId="19" dt="2018-06-10T14:39:48.746" idx="3">
    <p:pos x="3731" y="1888"/>
    <p:text>Removed English group name and changed in org</p:text>
  </p:cm>
</p:cmLst>
</file>

<file path=ppt/comments/comment30.xml><?xml version="1.0" encoding="utf-8"?>
<p:cmLst xmlns:a="http://schemas.openxmlformats.org/drawingml/2006/main" xmlns:r="http://schemas.openxmlformats.org/officeDocument/2006/relationships" xmlns:p="http://schemas.openxmlformats.org/presentationml/2006/main">
  <p:cm authorId="19" dt="2018-06-10T17:51:40.830" idx="34">
    <p:pos x="3022" y="4032"/>
    <p:text>changed utilisateurs comptables Comptes débiteurs to utilisateur comptables
</p:text>
  </p:cm>
  <p:cm authorId="19" dt="2018-06-10T17:52:33.496" idx="35">
    <p:pos x="1515" y="4032"/>
    <p:text>changed ramportee to gagnee</p:text>
  </p:cm>
</p:cmLst>
</file>

<file path=ppt/comments/comment31.xml><?xml version="1.0" encoding="utf-8"?>
<p:cmLst xmlns:a="http://schemas.openxmlformats.org/drawingml/2006/main" xmlns:r="http://schemas.openxmlformats.org/officeDocument/2006/relationships" xmlns:p="http://schemas.openxmlformats.org/presentationml/2006/main">
  <p:cm authorId="19" dt="2018-06-10T17:54:22.278" idx="36">
    <p:pos x="7027" y="2428"/>
    <p:text>Removed an excess s before service</p:text>
  </p:cm>
</p:cmLst>
</file>

<file path=ppt/comments/comment32.xml><?xml version="1.0" encoding="utf-8"?>
<p:cmLst xmlns:a="http://schemas.openxmlformats.org/drawingml/2006/main" xmlns:r="http://schemas.openxmlformats.org/officeDocument/2006/relationships" xmlns:p="http://schemas.openxmlformats.org/presentationml/2006/main">
  <p:cm authorId="19" dt="2018-06-10T17:57:31.556" idx="37">
    <p:pos x="10" y="10"/>
    <p:text>Replaced Role with Hiérarchie </p:text>
  </p:cm>
</p:cmLst>
</file>

<file path=ppt/comments/comment33.xml><?xml version="1.0" encoding="utf-8"?>
<p:cmLst xmlns:a="http://schemas.openxmlformats.org/drawingml/2006/main" xmlns:r="http://schemas.openxmlformats.org/officeDocument/2006/relationships" xmlns:p="http://schemas.openxmlformats.org/presentationml/2006/main">
  <p:cm authorId="19" dt="2018-06-10T17:59:06.202" idx="38">
    <p:pos x="5370" y="1400"/>
    <p:text>Changed profile names to agree with org</p:text>
  </p:cm>
  <p:cm authorId="19" dt="2018-06-10T17:59:58.264" idx="39">
    <p:pos x="10" y="10"/>
    <p:text>Changed CEO to PDG</p:text>
  </p:cm>
</p:cmLst>
</file>

<file path=ppt/comments/comment34.xml><?xml version="1.0" encoding="utf-8"?>
<p:cmLst xmlns:a="http://schemas.openxmlformats.org/drawingml/2006/main" xmlns:r="http://schemas.openxmlformats.org/officeDocument/2006/relationships" xmlns:p="http://schemas.openxmlformats.org/presentationml/2006/main">
  <p:cm authorId="19" dt="2018-06-10T18:01:36.987" idx="42">
    <p:pos x="2596" y="2286"/>
    <p:text>Changed connexe to associes to agree with org</p:text>
  </p:cm>
</p:cmLst>
</file>

<file path=ppt/comments/comment35.xml><?xml version="1.0" encoding="utf-8"?>
<p:cmLst xmlns:a="http://schemas.openxmlformats.org/drawingml/2006/main" xmlns:r="http://schemas.openxmlformats.org/officeDocument/2006/relationships" xmlns:p="http://schemas.openxmlformats.org/presentationml/2006/main">
  <p:cm authorId="19" dt="2018-06-10T20:36:20.668" idx="44">
    <p:pos x="4759" y="2800"/>
    <p:text>Changed profile name to agree with org</p:text>
  </p:cm>
</p:cmLst>
</file>

<file path=ppt/comments/comment36.xml><?xml version="1.0" encoding="utf-8"?>
<p:cmLst xmlns:a="http://schemas.openxmlformats.org/drawingml/2006/main" xmlns:r="http://schemas.openxmlformats.org/officeDocument/2006/relationships" xmlns:p="http://schemas.openxmlformats.org/presentationml/2006/main">
  <p:cm authorId="19" dt="2018-06-10T20:39:31.611" idx="45">
    <p:pos x="301" y="2109"/>
    <p:text>Changed Plus champs to nouveau champs</p:text>
  </p:cm>
</p:cmLst>
</file>

<file path=ppt/comments/comment37.xml><?xml version="1.0" encoding="utf-8"?>
<p:cmLst xmlns:a="http://schemas.openxmlformats.org/drawingml/2006/main" xmlns:r="http://schemas.openxmlformats.org/officeDocument/2006/relationships" xmlns:p="http://schemas.openxmlformats.org/presentationml/2006/main">
  <p:cm authorId="19" dt="2018-06-10T20:43:32.843" idx="46">
    <p:pos x="5494" y="1701"/>
    <p:text>replaced english</p:text>
  </p:cm>
</p:cmLst>
</file>

<file path=ppt/comments/comment38.xml><?xml version="1.0" encoding="utf-8"?>
<p:cmLst xmlns:a="http://schemas.openxmlformats.org/drawingml/2006/main" xmlns:r="http://schemas.openxmlformats.org/officeDocument/2006/relationships" xmlns:p="http://schemas.openxmlformats.org/presentationml/2006/main">
  <p:cm authorId="19" dt="2018-06-10T20:47:38.016" idx="47">
    <p:pos x="1294" y="1568"/>
    <p:text>changed remportees to gagnees to agree with the terminology used in the org</p:text>
  </p:cm>
  <p:cm authorId="19" dt="2018-06-10T20:48:13.434" idx="48">
    <p:pos x="6478" y="1568"/>
    <p:text>changed profile name to agree witwh org</p:text>
  </p:cm>
  <p:cm authorId="19" dt="2018-06-10T20:49:17.457" idx="49">
    <p:pos x="1365" y="1914"/>
    <p:text>changed wording to reflect the peupose of the exercise.</p:text>
  </p:cm>
</p:cmLst>
</file>

<file path=ppt/comments/comment39.xml><?xml version="1.0" encoding="utf-8"?>
<p:cmLst xmlns:a="http://schemas.openxmlformats.org/drawingml/2006/main" xmlns:r="http://schemas.openxmlformats.org/officeDocument/2006/relationships" xmlns:p="http://schemas.openxmlformats.org/presentationml/2006/main">
  <p:cm authorId="19" dt="2018-06-10T20:51:57.295" idx="50">
    <p:pos x="1418" y="3350"/>
    <p:text>changed English for French</p:text>
  </p:cm>
</p:cmLst>
</file>

<file path=ppt/comments/comment4.xml><?xml version="1.0" encoding="utf-8"?>
<p:cmLst xmlns:a="http://schemas.openxmlformats.org/drawingml/2006/main" xmlns:r="http://schemas.openxmlformats.org/officeDocument/2006/relationships" xmlns:p="http://schemas.openxmlformats.org/presentationml/2006/main">
  <p:cm authorId="19" dt="2018-06-10T15:55:32.916" idx="4">
    <p:pos x="3740" y="1187"/>
    <p:text>Removed and uneeded "a"</p:text>
  </p:cm>
</p:cmLst>
</file>

<file path=ppt/comments/comment40.xml><?xml version="1.0" encoding="utf-8"?>
<p:cmLst xmlns:a="http://schemas.openxmlformats.org/drawingml/2006/main" xmlns:r="http://schemas.openxmlformats.org/officeDocument/2006/relationships" xmlns:p="http://schemas.openxmlformats.org/presentationml/2006/main">
  <p:cm authorId="19" dt="2018-06-10T20:54:27.571" idx="51">
    <p:pos x="3589" y="824"/>
    <p:text>changed connexe to associes to agree with the org</p:text>
  </p:cm>
</p:cmLst>
</file>

<file path=ppt/comments/comment41.xml><?xml version="1.0" encoding="utf-8"?>
<p:cmLst xmlns:a="http://schemas.openxmlformats.org/drawingml/2006/main" xmlns:r="http://schemas.openxmlformats.org/officeDocument/2006/relationships" xmlns:p="http://schemas.openxmlformats.org/presentationml/2006/main">
  <p:cm authorId="19" dt="2018-06-10T20:55:29.089" idx="52">
    <p:pos x="10" y="10"/>
    <p:text>seperated cliquez and pour as there was not a space between them.</p:text>
  </p:cm>
</p:cmLst>
</file>

<file path=ppt/comments/comment42.xml><?xml version="1.0" encoding="utf-8"?>
<p:cmLst xmlns:a="http://schemas.openxmlformats.org/drawingml/2006/main" xmlns:r="http://schemas.openxmlformats.org/officeDocument/2006/relationships" xmlns:p="http://schemas.openxmlformats.org/presentationml/2006/main">
  <p:cm authorId="19" dt="2018-06-10T21:32:19.586" idx="53">
    <p:pos x="3208" y="3057"/>
    <p:text>Changed profile to match org</p:text>
  </p:cm>
</p:cmLst>
</file>

<file path=ppt/comments/comment43.xml><?xml version="1.0" encoding="utf-8"?>
<p:cmLst xmlns:a="http://schemas.openxmlformats.org/drawingml/2006/main" xmlns:r="http://schemas.openxmlformats.org/officeDocument/2006/relationships" xmlns:p="http://schemas.openxmlformats.org/presentationml/2006/main">
  <p:cm authorId="19" dt="2018-06-10T21:38:35.735" idx="54">
    <p:pos x="3483" y="3040"/>
    <p:text>Changed english to french</p:text>
  </p:cm>
</p:cmLst>
</file>

<file path=ppt/comments/comment44.xml><?xml version="1.0" encoding="utf-8"?>
<p:cmLst xmlns:a="http://schemas.openxmlformats.org/drawingml/2006/main" xmlns:r="http://schemas.openxmlformats.org/officeDocument/2006/relationships" xmlns:p="http://schemas.openxmlformats.org/presentationml/2006/main">
  <p:cm authorId="19" dt="2018-06-10T22:13:04.421" idx="55">
    <p:pos x="4209" y="1790"/>
    <p:text>Changed workflow to validation</p:text>
  </p:cm>
</p:cmLst>
</file>

<file path=ppt/comments/comment45.xml><?xml version="1.0" encoding="utf-8"?>
<p:cmLst xmlns:a="http://schemas.openxmlformats.org/drawingml/2006/main" xmlns:r="http://schemas.openxmlformats.org/officeDocument/2006/relationships" xmlns:p="http://schemas.openxmlformats.org/presentationml/2006/main">
  <p:cm authorId="19" dt="2018-06-10T22:15:07.115" idx="56">
    <p:pos x="5211" y="186"/>
    <p:text>replaced workflow with validaiton throughout the slide. They are not the same thing</p:text>
  </p:cm>
</p:cmLst>
</file>

<file path=ppt/comments/comment46.xml><?xml version="1.0" encoding="utf-8"?>
<p:cmLst xmlns:a="http://schemas.openxmlformats.org/drawingml/2006/main" xmlns:r="http://schemas.openxmlformats.org/officeDocument/2006/relationships" xmlns:p="http://schemas.openxmlformats.org/presentationml/2006/main">
  <p:cm authorId="19" dt="2018-06-10T22:16:44.829" idx="57">
    <p:pos x="2419" y="4067"/>
    <p:text>Replaced workflow with validation throughout the slide. They are not the same.</p:text>
  </p:cm>
</p:cmLst>
</file>

<file path=ppt/comments/comment47.xml><?xml version="1.0" encoding="utf-8"?>
<p:cmLst xmlns:a="http://schemas.openxmlformats.org/drawingml/2006/main" xmlns:r="http://schemas.openxmlformats.org/officeDocument/2006/relationships" xmlns:p="http://schemas.openxmlformats.org/presentationml/2006/main">
  <p:cm authorId="19" dt="2018-06-10T22:19:01.797" idx="58">
    <p:pos x="7579" y="2730"/>
    <p:text>Replaced english formula witwh french formula</p:text>
  </p:cm>
</p:cmLst>
</file>

<file path=ppt/comments/comment48.xml><?xml version="1.0" encoding="utf-8"?>
<p:cmLst xmlns:a="http://schemas.openxmlformats.org/drawingml/2006/main" xmlns:r="http://schemas.openxmlformats.org/officeDocument/2006/relationships" xmlns:p="http://schemas.openxmlformats.org/presentationml/2006/main">
  <p:cm authorId="19" dt="2018-06-10T22:19:28.020" idx="59">
    <p:pos x="5813" y="177"/>
    <p:text>replaced workflow with validation throughout slide.</p:text>
  </p:cm>
</p:cmLst>
</file>

<file path=ppt/comments/comment49.xml><?xml version="1.0" encoding="utf-8"?>
<p:cmLst xmlns:a="http://schemas.openxmlformats.org/drawingml/2006/main" xmlns:r="http://schemas.openxmlformats.org/officeDocument/2006/relationships" xmlns:p="http://schemas.openxmlformats.org/presentationml/2006/main">
  <p:cm authorId="19" dt="2018-06-10T22:21:26.484" idx="60">
    <p:pos x="6956" y="186"/>
    <p:text>replaced workflow with validation throughout slide</p:text>
  </p:cm>
</p:cmLst>
</file>

<file path=ppt/comments/comment5.xml><?xml version="1.0" encoding="utf-8"?>
<p:cmLst xmlns:a="http://schemas.openxmlformats.org/drawingml/2006/main" xmlns:r="http://schemas.openxmlformats.org/officeDocument/2006/relationships" xmlns:p="http://schemas.openxmlformats.org/presentationml/2006/main">
  <p:cm authorId="19" dt="2018-06-10T16:06:18.016" idx="5">
    <p:pos x="2744" y="1426"/>
    <p:text>Replaced Localisation with the term used in the org</p:text>
  </p:cm>
  <p:cm authorId="19" dt="2018-06-10T16:07:03.093" idx="6">
    <p:pos x="4307" y="186"/>
    <p:text/>
  </p:cm>
</p:cmLst>
</file>

<file path=ppt/comments/comment50.xml><?xml version="1.0" encoding="utf-8"?>
<p:cmLst xmlns:a="http://schemas.openxmlformats.org/drawingml/2006/main" xmlns:r="http://schemas.openxmlformats.org/officeDocument/2006/relationships" xmlns:p="http://schemas.openxmlformats.org/presentationml/2006/main">
  <p:cm authorId="19" dt="2018-06-10T22:22:26.389" idx="61">
    <p:pos x="4909" y="3066"/>
    <p:text>replaced workflow with validation</p:text>
  </p:cm>
</p:cmLst>
</file>

<file path=ppt/comments/comment51.xml><?xml version="1.0" encoding="utf-8"?>
<p:cmLst xmlns:a="http://schemas.openxmlformats.org/drawingml/2006/main" xmlns:r="http://schemas.openxmlformats.org/officeDocument/2006/relationships" xmlns:p="http://schemas.openxmlformats.org/presentationml/2006/main">
  <p:cm authorId="19" dt="2018-06-11T12:19:02.981" idx="62">
    <p:pos x="700" y="939"/>
    <p:text>Changed name of tool to l'assistant d'importation thoughout slide</p:text>
  </p:cm>
</p:cmLst>
</file>

<file path=ppt/comments/comment52.xml><?xml version="1.0" encoding="utf-8"?>
<p:cmLst xmlns:a="http://schemas.openxmlformats.org/drawingml/2006/main" xmlns:r="http://schemas.openxmlformats.org/officeDocument/2006/relationships" xmlns:p="http://schemas.openxmlformats.org/presentationml/2006/main">
  <p:cm authorId="19" dt="2018-06-11T12:29:35.584" idx="64">
    <p:pos x="1781" y="3350"/>
    <p:text>Added a space after inactifs</p:text>
  </p:cm>
</p:cmLst>
</file>

<file path=ppt/comments/comment53.xml><?xml version="1.0" encoding="utf-8"?>
<p:cmLst xmlns:a="http://schemas.openxmlformats.org/drawingml/2006/main" xmlns:r="http://schemas.openxmlformats.org/officeDocument/2006/relationships" xmlns:p="http://schemas.openxmlformats.org/presentationml/2006/main">
  <p:cm authorId="19" dt="2018-06-11T12:49:46.740" idx="66">
    <p:pos x="3802" y="930"/>
    <p:text>changed personnalise to récapitulatif </p:text>
  </p:cm>
</p:cmLst>
</file>

<file path=ppt/comments/comment54.xml><?xml version="1.0" encoding="utf-8"?>
<p:cmLst xmlns:a="http://schemas.openxmlformats.org/drawingml/2006/main" xmlns:r="http://schemas.openxmlformats.org/officeDocument/2006/relationships" xmlns:p="http://schemas.openxmlformats.org/presentationml/2006/main">
  <p:cm authorId="19" dt="2018-06-11T12:52:27.932" idx="67">
    <p:pos x="2605" y="922"/>
    <p:text>Changed debut to en bas
</p:text>
  </p:cm>
</p:cmLst>
</file>

<file path=ppt/comments/comment55.xml><?xml version="1.0" encoding="utf-8"?>
<p:cmLst xmlns:a="http://schemas.openxmlformats.org/drawingml/2006/main" xmlns:r="http://schemas.openxmlformats.org/officeDocument/2006/relationships" xmlns:p="http://schemas.openxmlformats.org/presentationml/2006/main">
  <p:cm authorId="19" dt="2018-06-11T13:10:31.644" idx="68">
    <p:pos x="10" y="10"/>
    <p:text>Changed to workflow temporel to agree with the app</p:text>
  </p:cm>
</p:cmLst>
</file>

<file path=ppt/comments/comment56.xml><?xml version="1.0" encoding="utf-8"?>
<p:cmLst xmlns:a="http://schemas.openxmlformats.org/drawingml/2006/main" xmlns:r="http://schemas.openxmlformats.org/officeDocument/2006/relationships" xmlns:p="http://schemas.openxmlformats.org/presentationml/2006/main">
  <p:cm authorId="19" dt="2018-06-11T13:10:53.548" idx="69">
    <p:pos x="10" y="10"/>
    <p:text>changed to workflow temporel to agree with the app</p:text>
  </p:cm>
</p:cmLst>
</file>

<file path=ppt/comments/comment57.xml><?xml version="1.0" encoding="utf-8"?>
<p:cmLst xmlns:a="http://schemas.openxmlformats.org/drawingml/2006/main" xmlns:r="http://schemas.openxmlformats.org/officeDocument/2006/relationships" xmlns:p="http://schemas.openxmlformats.org/presentationml/2006/main">
  <p:cm authorId="19" dt="2018-06-11T13:12:02.908" idx="70">
    <p:pos x="6708" y="2889"/>
    <p:text>changed to temporel to agree with the app</p:text>
  </p:cm>
</p:cmLst>
</file>

<file path=ppt/comments/comment58.xml><?xml version="1.0" encoding="utf-8"?>
<p:cmLst xmlns:a="http://schemas.openxmlformats.org/drawingml/2006/main" xmlns:r="http://schemas.openxmlformats.org/officeDocument/2006/relationships" xmlns:p="http://schemas.openxmlformats.org/presentationml/2006/main">
  <p:cm authorId="19" dt="2018-06-11T13:13:26.040" idx="71">
    <p:pos x="4156" y="310"/>
    <p:text>Removed english</p:text>
  </p:cm>
</p:cmLst>
</file>

<file path=ppt/comments/comment59.xml><?xml version="1.0" encoding="utf-8"?>
<p:cmLst xmlns:a="http://schemas.openxmlformats.org/drawingml/2006/main" xmlns:r="http://schemas.openxmlformats.org/officeDocument/2006/relationships" xmlns:p="http://schemas.openxmlformats.org/presentationml/2006/main">
  <p:cm authorId="19" dt="2018-06-11T14:27:58.042" idx="72">
    <p:pos x="2995" y="186"/>
    <p:text>Changed title to examples des processus. the translation didn't make any sense.</p:text>
  </p:cm>
</p:cmLst>
</file>

<file path=ppt/comments/comment6.xml><?xml version="1.0" encoding="utf-8"?>
<p:cmLst xmlns:a="http://schemas.openxmlformats.org/drawingml/2006/main" xmlns:r="http://schemas.openxmlformats.org/officeDocument/2006/relationships" xmlns:p="http://schemas.openxmlformats.org/presentationml/2006/main">
  <p:cm authorId="19" dt="2018-06-10T16:11:47.891" idx="7">
    <p:pos x="1622" y="3616"/>
    <p:text>Replaced Localisation with paramètres régionaux  throughout the slide as this is what it is called in the app.</p:text>
  </p:cm>
</p:cmLst>
</file>

<file path=ppt/comments/comment60.xml><?xml version="1.0" encoding="utf-8"?>
<p:cmLst xmlns:a="http://schemas.openxmlformats.org/drawingml/2006/main" xmlns:r="http://schemas.openxmlformats.org/officeDocument/2006/relationships" xmlns:p="http://schemas.openxmlformats.org/presentationml/2006/main">
  <p:cm authorId="19" dt="2018-06-11T15:37:20.300" idx="74">
    <p:pos x="7496" y="2761"/>
    <p:text>Put comment in lower case</p:text>
  </p:cm>
</p:cmLst>
</file>

<file path=ppt/comments/comment61.xml><?xml version="1.0" encoding="utf-8"?>
<p:cmLst xmlns:a="http://schemas.openxmlformats.org/drawingml/2006/main" xmlns:r="http://schemas.openxmlformats.org/officeDocument/2006/relationships" xmlns:p="http://schemas.openxmlformats.org/presentationml/2006/main">
  <p:cm authorId="19" dt="2018-06-11T15:42:59.668" idx="75">
    <p:pos x="4732" y="3004"/>
    <p:text>replaced d'as with d'attribution</p:text>
  </p:cm>
</p:cmLst>
</file>

<file path=ppt/comments/comment62.xml><?xml version="1.0" encoding="utf-8"?>
<p:cmLst xmlns:a="http://schemas.openxmlformats.org/drawingml/2006/main" xmlns:r="http://schemas.openxmlformats.org/officeDocument/2006/relationships" xmlns:p="http://schemas.openxmlformats.org/presentationml/2006/main">
  <p:cm authorId="19" dt="2018-06-11T15:46:51.984" idx="76">
    <p:pos x="1427" y="2570"/>
    <p:text>changed workflow to validation</p:text>
  </p:cm>
</p:cmLst>
</file>

<file path=ppt/comments/comment63.xml><?xml version="1.0" encoding="utf-8"?>
<p:cmLst xmlns:a="http://schemas.openxmlformats.org/drawingml/2006/main" xmlns:r="http://schemas.openxmlformats.org/officeDocument/2006/relationships" xmlns:p="http://schemas.openxmlformats.org/presentationml/2006/main">
  <p:cm authorId="19" dt="2018-06-11T15:55:16.609" idx="77">
    <p:pos x="4732" y="1462"/>
    <p:text>translated email-to-case</p:text>
  </p:cm>
</p:cmLst>
</file>

<file path=ppt/comments/comment64.xml><?xml version="1.0" encoding="utf-8"?>
<p:cmLst xmlns:a="http://schemas.openxmlformats.org/drawingml/2006/main" xmlns:r="http://schemas.openxmlformats.org/officeDocument/2006/relationships" xmlns:p="http://schemas.openxmlformats.org/presentationml/2006/main">
  <p:cm authorId="19" dt="2018-06-11T15:59:28.515" idx="78">
    <p:pos x="1755" y="4067"/>
    <p:text>changed complémentaire for supplementaire</p:text>
  </p:cm>
</p:cmLst>
</file>

<file path=ppt/comments/comment65.xml><?xml version="1.0" encoding="utf-8"?>
<p:cmLst xmlns:a="http://schemas.openxmlformats.org/drawingml/2006/main" xmlns:r="http://schemas.openxmlformats.org/officeDocument/2006/relationships" xmlns:p="http://schemas.openxmlformats.org/presentationml/2006/main">
  <p:cm authorId="19" dt="2018-06-11T16:05:49.913" idx="79">
    <p:pos x="5840" y="2791"/>
    <p:text>made comment lower case</p:text>
  </p:cm>
</p:cmLst>
</file>

<file path=ppt/comments/comment66.xml><?xml version="1.0" encoding="utf-8"?>
<p:cmLst xmlns:a="http://schemas.openxmlformats.org/drawingml/2006/main" xmlns:r="http://schemas.openxmlformats.org/officeDocument/2006/relationships" xmlns:p="http://schemas.openxmlformats.org/presentationml/2006/main">
  <p:cm authorId="19" dt="2018-06-11T16:06:30.472" idx="80">
    <p:pos x="2481" y="1338"/>
    <p:text>changed workflow to validation</p:text>
  </p:cm>
</p:cmLst>
</file>

<file path=ppt/comments/comment67.xml><?xml version="1.0" encoding="utf-8"?>
<p:cmLst xmlns:a="http://schemas.openxmlformats.org/drawingml/2006/main" xmlns:r="http://schemas.openxmlformats.org/officeDocument/2006/relationships" xmlns:p="http://schemas.openxmlformats.org/presentationml/2006/main">
  <p:cm authorId="19" dt="2018-06-11T16:08:09.310" idx="81">
    <p:pos x="3624" y="3217"/>
    <p:text>changed workflow to validation</p:text>
  </p:cm>
</p:cmLst>
</file>

<file path=ppt/comments/comment68.xml><?xml version="1.0" encoding="utf-8"?>
<p:cmLst xmlns:a="http://schemas.openxmlformats.org/drawingml/2006/main" xmlns:r="http://schemas.openxmlformats.org/officeDocument/2006/relationships" xmlns:p="http://schemas.openxmlformats.org/presentationml/2006/main">
  <p:cm authorId="19" dt="2018-06-11T16:19:36.382" idx="82">
    <p:pos x="1303" y="2561"/>
    <p:text>changed workflow to validation</p:text>
  </p:cm>
</p:cmLst>
</file>

<file path=ppt/comments/comment69.xml><?xml version="1.0" encoding="utf-8"?>
<p:cmLst xmlns:a="http://schemas.openxmlformats.org/drawingml/2006/main" xmlns:r="http://schemas.openxmlformats.org/officeDocument/2006/relationships" xmlns:p="http://schemas.openxmlformats.org/presentationml/2006/main">
  <p:cm authorId="19" dt="2018-06-11T16:29:48.292" idx="83">
    <p:pos x="2196" y="783"/>
    <p:text>changes connexe to associes throughout the slide to agree with the app</p:text>
  </p:cm>
</p:cmLst>
</file>

<file path=ppt/comments/comment7.xml><?xml version="1.0" encoding="utf-8"?>
<p:cmLst xmlns:a="http://schemas.openxmlformats.org/drawingml/2006/main" xmlns:r="http://schemas.openxmlformats.org/officeDocument/2006/relationships" xmlns:p="http://schemas.openxmlformats.org/presentationml/2006/main">
  <p:cm authorId="19" dt="2018-06-10T16:12:42.875" idx="8">
    <p:pos x="1577" y="3261"/>
    <p:text>Replaced Localisation with paramètres régionaux  throughout slide.</p:text>
  </p:cm>
</p:cmLst>
</file>

<file path=ppt/comments/comment70.xml><?xml version="1.0" encoding="utf-8"?>
<p:cmLst xmlns:a="http://schemas.openxmlformats.org/drawingml/2006/main" xmlns:r="http://schemas.openxmlformats.org/officeDocument/2006/relationships" xmlns:p="http://schemas.openxmlformats.org/presentationml/2006/main">
  <p:cm authorId="19" dt="2018-06-11T16:30:37.723" idx="84">
    <p:pos x="5841" y="2790"/>
    <p:text>made comment lower case</p:text>
  </p:cm>
</p:cmLst>
</file>

<file path=ppt/comments/comment71.xml><?xml version="1.0" encoding="utf-8"?>
<p:cmLst xmlns:a="http://schemas.openxmlformats.org/drawingml/2006/main" xmlns:r="http://schemas.openxmlformats.org/officeDocument/2006/relationships" xmlns:p="http://schemas.openxmlformats.org/presentationml/2006/main">
  <p:cm authorId="19" dt="2018-06-11T16:32:02.336" idx="85">
    <p:pos x="5319" y="3393"/>
    <p:text>changed workflow to validation</p:text>
  </p:cm>
</p:cmLst>
</file>

<file path=ppt/comments/comment72.xml><?xml version="1.0" encoding="utf-8"?>
<p:cmLst xmlns:a="http://schemas.openxmlformats.org/drawingml/2006/main" xmlns:r="http://schemas.openxmlformats.org/officeDocument/2006/relationships" xmlns:p="http://schemas.openxmlformats.org/presentationml/2006/main">
  <p:cm authorId="19" dt="2018-06-11T16:44:07.908" idx="86">
    <p:pos x="2610" y="3483"/>
    <p:text>changed workflow to validation</p:text>
  </p:cm>
  <p:cm authorId="19" dt="2018-06-11T16:45:02.059" idx="87">
    <p:pos x="6480" y="2853"/>
    <p:text>changed name of import tool to Assistant d;importation to agree with the app</p:text>
  </p:cm>
</p:cmLst>
</file>

<file path=ppt/comments/comment73.xml><?xml version="1.0" encoding="utf-8"?>
<p:cmLst xmlns:a="http://schemas.openxmlformats.org/drawingml/2006/main" xmlns:r="http://schemas.openxmlformats.org/officeDocument/2006/relationships" xmlns:p="http://schemas.openxmlformats.org/presentationml/2006/main">
  <p:cm authorId="19" dt="2018-06-11T16:45:42.810" idx="88">
    <p:pos x="2772" y="2196"/>
    <p:text>switched word order</p:text>
  </p:cm>
  <p:cm authorId="19" dt="2018-06-11T16:46:27.982" idx="89">
    <p:pos x="4626" y="2826"/>
    <p:text>changed vos to nos</p:text>
  </p:cm>
</p:cmLst>
</file>

<file path=ppt/comments/comment74.xml><?xml version="1.0" encoding="utf-8"?>
<p:cmLst xmlns:a="http://schemas.openxmlformats.org/drawingml/2006/main" xmlns:r="http://schemas.openxmlformats.org/officeDocument/2006/relationships" xmlns:p="http://schemas.openxmlformats.org/presentationml/2006/main">
  <p:cm authorId="19" dt="2018-06-11T16:48:19.468" idx="90">
    <p:pos x="2961" y="1341"/>
    <p:text>changed inhabituels to inconnu</p:text>
  </p:cm>
  <p:cm authorId="19" dt="2018-06-11T16:49:09.021" idx="91">
    <p:pos x="1548" y="3357"/>
    <p:text>changed organisme to organisation</p:text>
  </p:cm>
</p:cmLst>
</file>

<file path=ppt/comments/comment75.xml><?xml version="1.0" encoding="utf-8"?>
<p:cmLst xmlns:a="http://schemas.openxmlformats.org/drawingml/2006/main" xmlns:r="http://schemas.openxmlformats.org/officeDocument/2006/relationships" xmlns:p="http://schemas.openxmlformats.org/presentationml/2006/main">
  <p:cm authorId="19" dt="2018-06-11T16:50:34.573" idx="92">
    <p:pos x="7182" y="1629"/>
    <p:text>changed grace a to avec</p:text>
  </p:cm>
</p:cmLst>
</file>

<file path=ppt/comments/comment8.xml><?xml version="1.0" encoding="utf-8"?>
<p:cmLst xmlns:a="http://schemas.openxmlformats.org/drawingml/2006/main" xmlns:r="http://schemas.openxmlformats.org/officeDocument/2006/relationships" xmlns:p="http://schemas.openxmlformats.org/presentationml/2006/main">
  <p:cm authorId="19" dt="2018-06-10T16:16:41.518" idx="9">
    <p:pos x="5397" y="922"/>
    <p:text>Deleted English and replaced Localisation with paramètre régionaux </p:text>
  </p:cm>
</p:cmLst>
</file>

<file path=ppt/comments/comment9.xml><?xml version="1.0" encoding="utf-8"?>
<p:cmLst xmlns:a="http://schemas.openxmlformats.org/drawingml/2006/main" xmlns:r="http://schemas.openxmlformats.org/officeDocument/2006/relationships" xmlns:p="http://schemas.openxmlformats.org/presentationml/2006/main">
  <p:cm authorId="19" dt="2018-06-10T16:18:14.270" idx="10">
    <p:pos x="1187" y="2127"/>
    <p:text>Made the currency singular instead of plural</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6EE448-7FEE-4E0E-B208-81CE686CB5FD}"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9CC3AA6D-F22E-4E2D-9742-FD1B2BFA69B3}">
      <dgm:prSet phldrT="[Text]"/>
      <dgm:spPr/>
      <dgm:t>
        <a:bodyPr/>
        <a:lstStyle/>
        <a:p>
          <a:r>
            <a:rPr lang="fr-FR" dirty="0"/>
            <a:t>Groupes publics</a:t>
          </a:r>
        </a:p>
      </dgm:t>
    </dgm:pt>
    <dgm:pt modelId="{ABF1699C-CBB2-4497-8039-80F3DE668778}" type="parTrans" cxnId="{3E0D106B-8D46-45A7-B9F7-16ED02CF0D5D}">
      <dgm:prSet/>
      <dgm:spPr/>
      <dgm:t>
        <a:bodyPr/>
        <a:lstStyle/>
        <a:p>
          <a:endParaRPr lang="en-US"/>
        </a:p>
      </dgm:t>
    </dgm:pt>
    <dgm:pt modelId="{77A88B09-364B-4F96-816A-6C5E9ACC2F7A}" type="sibTrans" cxnId="{3E0D106B-8D46-45A7-B9F7-16ED02CF0D5D}">
      <dgm:prSet/>
      <dgm:spPr/>
      <dgm:t>
        <a:bodyPr/>
        <a:lstStyle/>
        <a:p>
          <a:endParaRPr lang="en-US"/>
        </a:p>
      </dgm:t>
    </dgm:pt>
    <dgm:pt modelId="{E4AA399A-F148-4BCB-8359-E151A0792111}">
      <dgm:prSet phldrT="[Text]"/>
      <dgm:spPr>
        <a:solidFill>
          <a:srgbClr val="19325C"/>
        </a:solidFill>
      </dgm:spPr>
      <dgm:t>
        <a:bodyPr lIns="0" tIns="0" rIns="0" bIns="396000"/>
        <a:lstStyle/>
        <a:p>
          <a:r>
            <a:rPr lang="fr-FR" dirty="0"/>
            <a:t>Utilisateurs </a:t>
          </a:r>
          <a:r>
            <a:rPr lang="pl-PL" dirty="0" smtClean="0"/>
            <a:t/>
          </a:r>
          <a:br>
            <a:rPr lang="pl-PL" dirty="0" smtClean="0"/>
          </a:br>
          <a:r>
            <a:rPr lang="fr-FR" dirty="0" smtClean="0"/>
            <a:t>individuels</a:t>
          </a:r>
          <a:endParaRPr lang="fr-FR" dirty="0"/>
        </a:p>
      </dgm:t>
    </dgm:pt>
    <dgm:pt modelId="{039B9F4C-EB7F-4618-98EB-D28A6909280B}" type="parTrans" cxnId="{ECA85328-0D44-499F-934C-BC6CF8C49CBC}">
      <dgm:prSet/>
      <dgm:spPr/>
      <dgm:t>
        <a:bodyPr/>
        <a:lstStyle/>
        <a:p>
          <a:endParaRPr lang="en-US"/>
        </a:p>
      </dgm:t>
    </dgm:pt>
    <dgm:pt modelId="{C3B6C05D-2042-4929-A544-D1D2749AA72A}" type="sibTrans" cxnId="{ECA85328-0D44-499F-934C-BC6CF8C49CBC}">
      <dgm:prSet/>
      <dgm:spPr/>
      <dgm:t>
        <a:bodyPr/>
        <a:lstStyle/>
        <a:p>
          <a:endParaRPr lang="en-US"/>
        </a:p>
      </dgm:t>
    </dgm:pt>
    <dgm:pt modelId="{FBA27E90-2DC2-464C-92EC-81CBD5C2D352}">
      <dgm:prSet phldrT="[Text]"/>
      <dgm:spPr>
        <a:solidFill>
          <a:srgbClr val="19325C"/>
        </a:solidFill>
      </dgm:spPr>
      <dgm:t>
        <a:bodyPr lIns="36000" tIns="36000" rIns="36000" bIns="36000" anchor="ctr" anchorCtr="0"/>
        <a:lstStyle/>
        <a:p>
          <a:r>
            <a:rPr lang="fr-FR"/>
            <a:t>Rôles</a:t>
          </a:r>
        </a:p>
      </dgm:t>
    </dgm:pt>
    <dgm:pt modelId="{FB35EECC-AF59-4D70-A93E-93AA50AC064F}" type="parTrans" cxnId="{2FD3BFB4-C167-4DDF-B698-2C43D056EDFB}">
      <dgm:prSet/>
      <dgm:spPr/>
      <dgm:t>
        <a:bodyPr/>
        <a:lstStyle/>
        <a:p>
          <a:endParaRPr lang="en-US"/>
        </a:p>
      </dgm:t>
    </dgm:pt>
    <dgm:pt modelId="{C031EF50-926C-4AA3-9300-24E6B04CB646}" type="sibTrans" cxnId="{2FD3BFB4-C167-4DDF-B698-2C43D056EDFB}">
      <dgm:prSet/>
      <dgm:spPr/>
      <dgm:t>
        <a:bodyPr/>
        <a:lstStyle/>
        <a:p>
          <a:endParaRPr lang="en-US"/>
        </a:p>
      </dgm:t>
    </dgm:pt>
    <dgm:pt modelId="{260C41FA-28AE-4A70-A43C-6C9130ED8AA1}">
      <dgm:prSet phldrT="[Text]"/>
      <dgm:spPr>
        <a:solidFill>
          <a:srgbClr val="19325C"/>
        </a:solidFill>
      </dgm:spPr>
      <dgm:t>
        <a:bodyPr lIns="36000" tIns="36000" rIns="36000" bIns="36000" anchor="ctr" anchorCtr="0"/>
        <a:lstStyle/>
        <a:p>
          <a:r>
            <a:rPr lang="fr-FR" dirty="0"/>
            <a:t>Rôles et </a:t>
          </a:r>
          <a:r>
            <a:rPr lang="pl-PL" dirty="0" smtClean="0"/>
            <a:t/>
          </a:r>
          <a:br>
            <a:rPr lang="pl-PL" dirty="0" smtClean="0"/>
          </a:br>
          <a:r>
            <a:rPr lang="fr-FR" dirty="0" smtClean="0"/>
            <a:t>subordonnés</a:t>
          </a:r>
          <a:endParaRPr lang="fr-FR" dirty="0"/>
        </a:p>
      </dgm:t>
    </dgm:pt>
    <dgm:pt modelId="{0CA20613-0D23-4EA6-88BC-48AB0D4E1B78}" type="parTrans" cxnId="{E5C251F3-6AAF-42AB-979C-1A2DB607470B}">
      <dgm:prSet/>
      <dgm:spPr/>
      <dgm:t>
        <a:bodyPr/>
        <a:lstStyle/>
        <a:p>
          <a:endParaRPr lang="en-US"/>
        </a:p>
      </dgm:t>
    </dgm:pt>
    <dgm:pt modelId="{C65A0614-AED0-4757-A8A2-3351438B5C85}" type="sibTrans" cxnId="{E5C251F3-6AAF-42AB-979C-1A2DB607470B}">
      <dgm:prSet/>
      <dgm:spPr/>
      <dgm:t>
        <a:bodyPr/>
        <a:lstStyle/>
        <a:p>
          <a:endParaRPr lang="en-US"/>
        </a:p>
      </dgm:t>
    </dgm:pt>
    <dgm:pt modelId="{080A720F-C119-49B5-AAE3-9EB6405E96DE}">
      <dgm:prSet phldrT="[Text]"/>
      <dgm:spPr>
        <a:solidFill>
          <a:srgbClr val="19325C"/>
        </a:solidFill>
      </dgm:spPr>
      <dgm:t>
        <a:bodyPr lIns="36000" tIns="36000" rIns="36000" bIns="36000" anchor="ctr" anchorCtr="0"/>
        <a:lstStyle/>
        <a:p>
          <a:r>
            <a:rPr lang="fr-FR" dirty="0"/>
            <a:t>Autres groupes publics </a:t>
          </a:r>
        </a:p>
      </dgm:t>
    </dgm:pt>
    <dgm:pt modelId="{6886351F-0A2A-4601-88CA-A191132B81C9}" type="parTrans" cxnId="{CBD5D353-28C0-42D3-AD09-D65C1EC4EEC9}">
      <dgm:prSet/>
      <dgm:spPr/>
      <dgm:t>
        <a:bodyPr/>
        <a:lstStyle/>
        <a:p>
          <a:endParaRPr lang="en-US"/>
        </a:p>
      </dgm:t>
    </dgm:pt>
    <dgm:pt modelId="{3BEC7F5A-0D76-4A0D-A4FF-3732022240B8}" type="sibTrans" cxnId="{CBD5D353-28C0-42D3-AD09-D65C1EC4EEC9}">
      <dgm:prSet/>
      <dgm:spPr/>
      <dgm:t>
        <a:bodyPr/>
        <a:lstStyle/>
        <a:p>
          <a:endParaRPr lang="en-US"/>
        </a:p>
      </dgm:t>
    </dgm:pt>
    <dgm:pt modelId="{C022DEBD-0F67-41A2-9326-72F5D3C91F93}" type="pres">
      <dgm:prSet presAssocID="{BD6EE448-7FEE-4E0E-B208-81CE686CB5FD}" presName="diagram" presStyleCnt="0">
        <dgm:presLayoutVars>
          <dgm:chMax val="1"/>
          <dgm:dir/>
          <dgm:animLvl val="ctr"/>
          <dgm:resizeHandles val="exact"/>
        </dgm:presLayoutVars>
      </dgm:prSet>
      <dgm:spPr/>
      <dgm:t>
        <a:bodyPr/>
        <a:lstStyle/>
        <a:p>
          <a:endParaRPr lang="en-US"/>
        </a:p>
      </dgm:t>
    </dgm:pt>
    <dgm:pt modelId="{CA5D5ACB-D532-45D3-BD7F-1D33D5B003A3}" type="pres">
      <dgm:prSet presAssocID="{BD6EE448-7FEE-4E0E-B208-81CE686CB5FD}" presName="matrix" presStyleCnt="0"/>
      <dgm:spPr/>
    </dgm:pt>
    <dgm:pt modelId="{69FEB18E-65FE-4268-B632-3FF3A531AB08}" type="pres">
      <dgm:prSet presAssocID="{BD6EE448-7FEE-4E0E-B208-81CE686CB5FD}" presName="tile1" presStyleLbl="node1" presStyleIdx="0" presStyleCnt="4"/>
      <dgm:spPr/>
      <dgm:t>
        <a:bodyPr/>
        <a:lstStyle/>
        <a:p>
          <a:endParaRPr lang="en-US"/>
        </a:p>
      </dgm:t>
    </dgm:pt>
    <dgm:pt modelId="{0FB4F51C-59B7-42F9-940C-A781584E0B22}" type="pres">
      <dgm:prSet presAssocID="{BD6EE448-7FEE-4E0E-B208-81CE686CB5FD}" presName="tile1text" presStyleLbl="node1" presStyleIdx="0" presStyleCnt="4">
        <dgm:presLayoutVars>
          <dgm:chMax val="0"/>
          <dgm:chPref val="0"/>
          <dgm:bulletEnabled val="1"/>
        </dgm:presLayoutVars>
      </dgm:prSet>
      <dgm:spPr/>
      <dgm:t>
        <a:bodyPr/>
        <a:lstStyle/>
        <a:p>
          <a:endParaRPr lang="en-US"/>
        </a:p>
      </dgm:t>
    </dgm:pt>
    <dgm:pt modelId="{ACACA394-5C60-43B5-8DE0-D640C736DE47}" type="pres">
      <dgm:prSet presAssocID="{BD6EE448-7FEE-4E0E-B208-81CE686CB5FD}" presName="tile2" presStyleLbl="node1" presStyleIdx="1" presStyleCnt="4"/>
      <dgm:spPr/>
      <dgm:t>
        <a:bodyPr/>
        <a:lstStyle/>
        <a:p>
          <a:endParaRPr lang="en-US"/>
        </a:p>
      </dgm:t>
    </dgm:pt>
    <dgm:pt modelId="{73770930-38F8-444E-A6CC-B5ADFAA9E2FA}" type="pres">
      <dgm:prSet presAssocID="{BD6EE448-7FEE-4E0E-B208-81CE686CB5FD}" presName="tile2text" presStyleLbl="node1" presStyleIdx="1" presStyleCnt="4">
        <dgm:presLayoutVars>
          <dgm:chMax val="0"/>
          <dgm:chPref val="0"/>
          <dgm:bulletEnabled val="1"/>
        </dgm:presLayoutVars>
      </dgm:prSet>
      <dgm:spPr/>
      <dgm:t>
        <a:bodyPr/>
        <a:lstStyle/>
        <a:p>
          <a:endParaRPr lang="en-US"/>
        </a:p>
      </dgm:t>
    </dgm:pt>
    <dgm:pt modelId="{B9F46FE7-462D-4BFC-99BD-685C52FB0789}" type="pres">
      <dgm:prSet presAssocID="{BD6EE448-7FEE-4E0E-B208-81CE686CB5FD}" presName="tile3" presStyleLbl="node1" presStyleIdx="2" presStyleCnt="4"/>
      <dgm:spPr/>
      <dgm:t>
        <a:bodyPr/>
        <a:lstStyle/>
        <a:p>
          <a:endParaRPr lang="en-US"/>
        </a:p>
      </dgm:t>
    </dgm:pt>
    <dgm:pt modelId="{E1B8E366-25A3-47B3-A842-67DDF6CCDDE4}" type="pres">
      <dgm:prSet presAssocID="{BD6EE448-7FEE-4E0E-B208-81CE686CB5FD}" presName="tile3text" presStyleLbl="node1" presStyleIdx="2" presStyleCnt="4">
        <dgm:presLayoutVars>
          <dgm:chMax val="0"/>
          <dgm:chPref val="0"/>
          <dgm:bulletEnabled val="1"/>
        </dgm:presLayoutVars>
      </dgm:prSet>
      <dgm:spPr/>
      <dgm:t>
        <a:bodyPr/>
        <a:lstStyle/>
        <a:p>
          <a:endParaRPr lang="en-US"/>
        </a:p>
      </dgm:t>
    </dgm:pt>
    <dgm:pt modelId="{8110BEE7-BE54-4FD3-B8B6-16910B75D24C}" type="pres">
      <dgm:prSet presAssocID="{BD6EE448-7FEE-4E0E-B208-81CE686CB5FD}" presName="tile4" presStyleLbl="node1" presStyleIdx="3" presStyleCnt="4"/>
      <dgm:spPr/>
      <dgm:t>
        <a:bodyPr/>
        <a:lstStyle/>
        <a:p>
          <a:endParaRPr lang="en-US"/>
        </a:p>
      </dgm:t>
    </dgm:pt>
    <dgm:pt modelId="{20234300-EF61-4AE3-A699-596BA0E7FAC7}" type="pres">
      <dgm:prSet presAssocID="{BD6EE448-7FEE-4E0E-B208-81CE686CB5FD}" presName="tile4text" presStyleLbl="node1" presStyleIdx="3" presStyleCnt="4">
        <dgm:presLayoutVars>
          <dgm:chMax val="0"/>
          <dgm:chPref val="0"/>
          <dgm:bulletEnabled val="1"/>
        </dgm:presLayoutVars>
      </dgm:prSet>
      <dgm:spPr/>
      <dgm:t>
        <a:bodyPr/>
        <a:lstStyle/>
        <a:p>
          <a:endParaRPr lang="en-US"/>
        </a:p>
      </dgm:t>
    </dgm:pt>
    <dgm:pt modelId="{14DFAB5A-929C-47AA-8101-A3C6AE56A4C4}" type="pres">
      <dgm:prSet presAssocID="{BD6EE448-7FEE-4E0E-B208-81CE686CB5FD}" presName="centerTile" presStyleLbl="fgShp" presStyleIdx="0" presStyleCnt="1">
        <dgm:presLayoutVars>
          <dgm:chMax val="0"/>
          <dgm:chPref val="0"/>
        </dgm:presLayoutVars>
      </dgm:prSet>
      <dgm:spPr/>
      <dgm:t>
        <a:bodyPr/>
        <a:lstStyle/>
        <a:p>
          <a:endParaRPr lang="en-US"/>
        </a:p>
      </dgm:t>
    </dgm:pt>
  </dgm:ptLst>
  <dgm:cxnLst>
    <dgm:cxn modelId="{148BDB80-905E-4CCE-9FD1-DD8FA5251E58}" type="presOf" srcId="{E4AA399A-F148-4BCB-8359-E151A0792111}" destId="{69FEB18E-65FE-4268-B632-3FF3A531AB08}" srcOrd="0" destOrd="0" presId="urn:microsoft.com/office/officeart/2005/8/layout/matrix1"/>
    <dgm:cxn modelId="{7EB6DB76-4CEB-400F-9350-D4CEECDF11E0}" type="presOf" srcId="{FBA27E90-2DC2-464C-92EC-81CBD5C2D352}" destId="{73770930-38F8-444E-A6CC-B5ADFAA9E2FA}" srcOrd="1" destOrd="0" presId="urn:microsoft.com/office/officeart/2005/8/layout/matrix1"/>
    <dgm:cxn modelId="{27C5F134-A559-4FE4-B2D6-F29D63C4A0E2}" type="presOf" srcId="{BD6EE448-7FEE-4E0E-B208-81CE686CB5FD}" destId="{C022DEBD-0F67-41A2-9326-72F5D3C91F93}" srcOrd="0" destOrd="0" presId="urn:microsoft.com/office/officeart/2005/8/layout/matrix1"/>
    <dgm:cxn modelId="{687827DC-91CB-413F-B649-651517472477}" type="presOf" srcId="{080A720F-C119-49B5-AAE3-9EB6405E96DE}" destId="{8110BEE7-BE54-4FD3-B8B6-16910B75D24C}" srcOrd="0" destOrd="0" presId="urn:microsoft.com/office/officeart/2005/8/layout/matrix1"/>
    <dgm:cxn modelId="{CBD5D353-28C0-42D3-AD09-D65C1EC4EEC9}" srcId="{9CC3AA6D-F22E-4E2D-9742-FD1B2BFA69B3}" destId="{080A720F-C119-49B5-AAE3-9EB6405E96DE}" srcOrd="3" destOrd="0" parTransId="{6886351F-0A2A-4601-88CA-A191132B81C9}" sibTransId="{3BEC7F5A-0D76-4A0D-A4FF-3732022240B8}"/>
    <dgm:cxn modelId="{7A5B6D14-867A-4716-834F-0369C2BFBE00}" type="presOf" srcId="{260C41FA-28AE-4A70-A43C-6C9130ED8AA1}" destId="{E1B8E366-25A3-47B3-A842-67DDF6CCDDE4}" srcOrd="1" destOrd="0" presId="urn:microsoft.com/office/officeart/2005/8/layout/matrix1"/>
    <dgm:cxn modelId="{2FD3BFB4-C167-4DDF-B698-2C43D056EDFB}" srcId="{9CC3AA6D-F22E-4E2D-9742-FD1B2BFA69B3}" destId="{FBA27E90-2DC2-464C-92EC-81CBD5C2D352}" srcOrd="1" destOrd="0" parTransId="{FB35EECC-AF59-4D70-A93E-93AA50AC064F}" sibTransId="{C031EF50-926C-4AA3-9300-24E6B04CB646}"/>
    <dgm:cxn modelId="{E5C251F3-6AAF-42AB-979C-1A2DB607470B}" srcId="{9CC3AA6D-F22E-4E2D-9742-FD1B2BFA69B3}" destId="{260C41FA-28AE-4A70-A43C-6C9130ED8AA1}" srcOrd="2" destOrd="0" parTransId="{0CA20613-0D23-4EA6-88BC-48AB0D4E1B78}" sibTransId="{C65A0614-AED0-4757-A8A2-3351438B5C85}"/>
    <dgm:cxn modelId="{E70EACDA-6BAD-4A7A-9622-5E8D13FF3E76}" type="presOf" srcId="{FBA27E90-2DC2-464C-92EC-81CBD5C2D352}" destId="{ACACA394-5C60-43B5-8DE0-D640C736DE47}" srcOrd="0" destOrd="0" presId="urn:microsoft.com/office/officeart/2005/8/layout/matrix1"/>
    <dgm:cxn modelId="{3FB8FB1E-CC34-4A99-87DF-6016948A9A09}" type="presOf" srcId="{9CC3AA6D-F22E-4E2D-9742-FD1B2BFA69B3}" destId="{14DFAB5A-929C-47AA-8101-A3C6AE56A4C4}" srcOrd="0" destOrd="0" presId="urn:microsoft.com/office/officeart/2005/8/layout/matrix1"/>
    <dgm:cxn modelId="{3E0D106B-8D46-45A7-B9F7-16ED02CF0D5D}" srcId="{BD6EE448-7FEE-4E0E-B208-81CE686CB5FD}" destId="{9CC3AA6D-F22E-4E2D-9742-FD1B2BFA69B3}" srcOrd="0" destOrd="0" parTransId="{ABF1699C-CBB2-4497-8039-80F3DE668778}" sibTransId="{77A88B09-364B-4F96-816A-6C5E9ACC2F7A}"/>
    <dgm:cxn modelId="{2154BEF2-3709-4F54-8749-79788D5F1085}" type="presOf" srcId="{260C41FA-28AE-4A70-A43C-6C9130ED8AA1}" destId="{B9F46FE7-462D-4BFC-99BD-685C52FB0789}" srcOrd="0" destOrd="0" presId="urn:microsoft.com/office/officeart/2005/8/layout/matrix1"/>
    <dgm:cxn modelId="{F3B13725-2223-44D5-8910-C565C28BD5C7}" type="presOf" srcId="{E4AA399A-F148-4BCB-8359-E151A0792111}" destId="{0FB4F51C-59B7-42F9-940C-A781584E0B22}" srcOrd="1" destOrd="0" presId="urn:microsoft.com/office/officeart/2005/8/layout/matrix1"/>
    <dgm:cxn modelId="{ECA85328-0D44-499F-934C-BC6CF8C49CBC}" srcId="{9CC3AA6D-F22E-4E2D-9742-FD1B2BFA69B3}" destId="{E4AA399A-F148-4BCB-8359-E151A0792111}" srcOrd="0" destOrd="0" parTransId="{039B9F4C-EB7F-4618-98EB-D28A6909280B}" sibTransId="{C3B6C05D-2042-4929-A544-D1D2749AA72A}"/>
    <dgm:cxn modelId="{7F51F943-0EF7-4811-AA6F-182418B1E037}" type="presOf" srcId="{080A720F-C119-49B5-AAE3-9EB6405E96DE}" destId="{20234300-EF61-4AE3-A699-596BA0E7FAC7}" srcOrd="1" destOrd="0" presId="urn:microsoft.com/office/officeart/2005/8/layout/matrix1"/>
    <dgm:cxn modelId="{51A12510-F8EF-4C23-90CB-9C4149635048}" type="presParOf" srcId="{C022DEBD-0F67-41A2-9326-72F5D3C91F93}" destId="{CA5D5ACB-D532-45D3-BD7F-1D33D5B003A3}" srcOrd="0" destOrd="0" presId="urn:microsoft.com/office/officeart/2005/8/layout/matrix1"/>
    <dgm:cxn modelId="{418FDC8F-8A67-46D1-8808-FC19FBB6CD5E}" type="presParOf" srcId="{CA5D5ACB-D532-45D3-BD7F-1D33D5B003A3}" destId="{69FEB18E-65FE-4268-B632-3FF3A531AB08}" srcOrd="0" destOrd="0" presId="urn:microsoft.com/office/officeart/2005/8/layout/matrix1"/>
    <dgm:cxn modelId="{B1396AB5-7EF2-4904-946A-A4F581812B15}" type="presParOf" srcId="{CA5D5ACB-D532-45D3-BD7F-1D33D5B003A3}" destId="{0FB4F51C-59B7-42F9-940C-A781584E0B22}" srcOrd="1" destOrd="0" presId="urn:microsoft.com/office/officeart/2005/8/layout/matrix1"/>
    <dgm:cxn modelId="{9F13C486-D103-4C23-B1A9-58C6B5541087}" type="presParOf" srcId="{CA5D5ACB-D532-45D3-BD7F-1D33D5B003A3}" destId="{ACACA394-5C60-43B5-8DE0-D640C736DE47}" srcOrd="2" destOrd="0" presId="urn:microsoft.com/office/officeart/2005/8/layout/matrix1"/>
    <dgm:cxn modelId="{0C70EB47-A2BF-448B-8010-245F694928AD}" type="presParOf" srcId="{CA5D5ACB-D532-45D3-BD7F-1D33D5B003A3}" destId="{73770930-38F8-444E-A6CC-B5ADFAA9E2FA}" srcOrd="3" destOrd="0" presId="urn:microsoft.com/office/officeart/2005/8/layout/matrix1"/>
    <dgm:cxn modelId="{3EA9C2C0-8522-44A0-B2D3-5E44C353E01C}" type="presParOf" srcId="{CA5D5ACB-D532-45D3-BD7F-1D33D5B003A3}" destId="{B9F46FE7-462D-4BFC-99BD-685C52FB0789}" srcOrd="4" destOrd="0" presId="urn:microsoft.com/office/officeart/2005/8/layout/matrix1"/>
    <dgm:cxn modelId="{E871ED2E-4356-4790-B3B9-99C299C23805}" type="presParOf" srcId="{CA5D5ACB-D532-45D3-BD7F-1D33D5B003A3}" destId="{E1B8E366-25A3-47B3-A842-67DDF6CCDDE4}" srcOrd="5" destOrd="0" presId="urn:microsoft.com/office/officeart/2005/8/layout/matrix1"/>
    <dgm:cxn modelId="{CB878EB9-7408-4B08-B0CE-0CBCAD28189A}" type="presParOf" srcId="{CA5D5ACB-D532-45D3-BD7F-1D33D5B003A3}" destId="{8110BEE7-BE54-4FD3-B8B6-16910B75D24C}" srcOrd="6" destOrd="0" presId="urn:microsoft.com/office/officeart/2005/8/layout/matrix1"/>
    <dgm:cxn modelId="{9D483DD0-EA09-4DDC-A912-8912FFCE5684}" type="presParOf" srcId="{CA5D5ACB-D532-45D3-BD7F-1D33D5B003A3}" destId="{20234300-EF61-4AE3-A699-596BA0E7FAC7}" srcOrd="7" destOrd="0" presId="urn:microsoft.com/office/officeart/2005/8/layout/matrix1"/>
    <dgm:cxn modelId="{01C2A55D-DEE3-4186-BE7A-27C71FDB9CD1}" type="presParOf" srcId="{C022DEBD-0F67-41A2-9326-72F5D3C91F93}" destId="{14DFAB5A-929C-47AA-8101-A3C6AE56A4C4}"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35677D-2596-421A-B70D-61426E09CA8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5948290-9C2A-478F-AD1E-20C3C4EF5383}">
      <dgm:prSet phldrT="[Text]" custT="1"/>
      <dgm:spPr>
        <a:solidFill>
          <a:srgbClr val="19325C"/>
        </a:solidFill>
      </dgm:spPr>
      <dgm:t>
        <a:bodyPr/>
        <a:lstStyle/>
        <a:p>
          <a:pPr marL="257175" indent="-257175" algn="l" rtl="0"/>
          <a:r>
            <a:rPr kumimoji="0" lang="fr-FR" sz="2000" b="0" u="none" strike="noStrike" cap="none" normalizeH="0" baseline="0" dirty="0">
              <a:ln>
                <a:noFill/>
              </a:ln>
              <a:solidFill>
                <a:schemeClr val="bg1"/>
              </a:solidFill>
            </a:rPr>
            <a:t>1. Décrivez vos </a:t>
          </a:r>
          <a:r>
            <a:rPr kumimoji="0" lang="fr-FR" sz="2000" b="0" u="none" strike="noStrike" cap="none" normalizeH="0" baseline="0" dirty="0" smtClean="0">
              <a:ln>
                <a:noFill/>
              </a:ln>
              <a:solidFill>
                <a:schemeClr val="bg1"/>
              </a:solidFill>
            </a:rPr>
            <a:t>besoins</a:t>
          </a:r>
          <a:r>
            <a:rPr kumimoji="0" lang="pl-PL" sz="2000" b="0" u="none" strike="noStrike" cap="none" normalizeH="0" baseline="0" dirty="0" smtClean="0">
              <a:ln>
                <a:noFill/>
              </a:ln>
              <a:solidFill>
                <a:schemeClr val="bg1"/>
              </a:solidFill>
            </a:rPr>
            <a:t> </a:t>
          </a:r>
          <a:r>
            <a:rPr kumimoji="0" lang="fr-FR" sz="2000" b="0" u="none" strike="noStrike" cap="none" normalizeH="0" baseline="0" dirty="0" smtClean="0">
              <a:ln>
                <a:noFill/>
              </a:ln>
              <a:solidFill>
                <a:schemeClr val="bg1"/>
              </a:solidFill>
            </a:rPr>
            <a:t>commerciaux </a:t>
          </a:r>
          <a:r>
            <a:rPr kumimoji="0" lang="pl-PL" sz="2000" b="0" u="none" strike="noStrike" cap="none" normalizeH="0" baseline="0" dirty="0" smtClean="0">
              <a:ln>
                <a:noFill/>
              </a:ln>
              <a:solidFill>
                <a:schemeClr val="bg1"/>
              </a:solidFill>
            </a:rPr>
            <a:t/>
          </a:r>
          <a:br>
            <a:rPr kumimoji="0" lang="pl-PL" sz="2000" b="0" u="none" strike="noStrike" cap="none" normalizeH="0" baseline="0" dirty="0" smtClean="0">
              <a:ln>
                <a:noFill/>
              </a:ln>
              <a:solidFill>
                <a:schemeClr val="bg1"/>
              </a:solidFill>
            </a:rPr>
          </a:br>
          <a:r>
            <a:rPr kumimoji="0" lang="fr-FR" sz="2000" b="0" u="none" strike="noStrike" cap="none" normalizeH="0" baseline="0" dirty="0" smtClean="0">
              <a:ln>
                <a:noFill/>
              </a:ln>
              <a:solidFill>
                <a:schemeClr val="bg1"/>
              </a:solidFill>
            </a:rPr>
            <a:t>en termes</a:t>
          </a:r>
          <a:r>
            <a:rPr kumimoji="0" lang="pl-PL" sz="2000" b="0" u="none" strike="noStrike" cap="none" normalizeH="0" baseline="0" dirty="0" smtClean="0">
              <a:ln>
                <a:noFill/>
              </a:ln>
              <a:solidFill>
                <a:schemeClr val="bg1"/>
              </a:solidFill>
            </a:rPr>
            <a:t> </a:t>
          </a:r>
          <a:r>
            <a:rPr kumimoji="0" lang="fr-FR" sz="2000" b="0" u="none" strike="noStrike" cap="none" normalizeH="0" baseline="0" dirty="0" smtClean="0">
              <a:ln>
                <a:noFill/>
              </a:ln>
              <a:solidFill>
                <a:schemeClr val="bg1"/>
              </a:solidFill>
            </a:rPr>
            <a:t>descriptifs</a:t>
          </a:r>
          <a:r>
            <a:rPr kumimoji="0" lang="fr-FR" sz="2000" b="0" u="none" strike="noStrike" cap="none" normalizeH="0" baseline="0" dirty="0">
              <a:ln>
                <a:noFill/>
              </a:ln>
              <a:solidFill>
                <a:schemeClr val="bg1"/>
              </a:solidFill>
            </a:rPr>
            <a:t>.</a:t>
          </a:r>
        </a:p>
      </dgm:t>
    </dgm:pt>
    <dgm:pt modelId="{F069F41A-C4E4-4657-A080-66F17684D334}" type="parTrans" cxnId="{91198F2F-4E00-4130-87AD-A52677F99EE3}">
      <dgm:prSet/>
      <dgm:spPr/>
      <dgm:t>
        <a:bodyPr/>
        <a:lstStyle/>
        <a:p>
          <a:endParaRPr lang="en-US" sz="2200"/>
        </a:p>
      </dgm:t>
    </dgm:pt>
    <dgm:pt modelId="{14DC4CA8-CA1D-4259-9922-F2B62D51BF25}" type="sibTrans" cxnId="{91198F2F-4E00-4130-87AD-A52677F99EE3}">
      <dgm:prSet/>
      <dgm:spPr/>
      <dgm:t>
        <a:bodyPr/>
        <a:lstStyle/>
        <a:p>
          <a:endParaRPr lang="en-US" sz="2200"/>
        </a:p>
      </dgm:t>
    </dgm:pt>
    <dgm:pt modelId="{9E76537B-5A95-475B-A4ED-FE9B600D5A66}">
      <dgm:prSet phldrT="[Text]" custT="1"/>
      <dgm:spPr>
        <a:solidFill>
          <a:srgbClr val="92C1E9">
            <a:alpha val="90000"/>
          </a:srgbClr>
        </a:solidFill>
      </dgm:spPr>
      <dgm:t>
        <a:bodyPr/>
        <a:lstStyle/>
        <a:p>
          <a:endParaRPr lang="en-US" sz="2200" dirty="0"/>
        </a:p>
      </dgm:t>
    </dgm:pt>
    <dgm:pt modelId="{23440AAA-148F-489D-B6FC-7163F1C6BBB7}" type="parTrans" cxnId="{04186A59-F104-4DBC-A542-739D0C5961E7}">
      <dgm:prSet/>
      <dgm:spPr/>
      <dgm:t>
        <a:bodyPr/>
        <a:lstStyle/>
        <a:p>
          <a:endParaRPr lang="en-US" sz="2200"/>
        </a:p>
      </dgm:t>
    </dgm:pt>
    <dgm:pt modelId="{1141644D-91A0-47AF-8FA5-E42C9A0C15C9}" type="sibTrans" cxnId="{04186A59-F104-4DBC-A542-739D0C5961E7}">
      <dgm:prSet/>
      <dgm:spPr/>
      <dgm:t>
        <a:bodyPr/>
        <a:lstStyle/>
        <a:p>
          <a:endParaRPr lang="en-US" sz="2200"/>
        </a:p>
      </dgm:t>
    </dgm:pt>
    <dgm:pt modelId="{51A81955-6230-4AD3-A718-C444770EC6BF}">
      <dgm:prSet phldrT="[Text]" custT="1"/>
      <dgm:spPr>
        <a:solidFill>
          <a:srgbClr val="19325C"/>
        </a:solidFill>
      </dgm:spPr>
      <dgm:t>
        <a:bodyPr/>
        <a:lstStyle/>
        <a:p>
          <a:pPr marL="234950" indent="-234950" algn="l" rtl="0"/>
          <a:r>
            <a:rPr kumimoji="0" lang="fr-FR" sz="2000" u="none" strike="noStrike" cap="none" normalizeH="0" baseline="0" dirty="0">
              <a:ln>
                <a:noFill/>
              </a:ln>
              <a:solidFill>
                <a:schemeClr val="bg1"/>
              </a:solidFill>
            </a:rPr>
            <a:t>2. Décomposez la description en une </a:t>
          </a:r>
          <a:r>
            <a:rPr kumimoji="0" lang="pl-PL" sz="2000" u="none" strike="noStrike" cap="none" normalizeH="0" baseline="0" dirty="0" smtClean="0">
              <a:ln>
                <a:noFill/>
              </a:ln>
              <a:solidFill>
                <a:schemeClr val="bg1"/>
              </a:solidFill>
            </a:rPr>
            <a:t/>
          </a:r>
          <a:br>
            <a:rPr kumimoji="0" lang="pl-PL" sz="2000" u="none" strike="noStrike" cap="none" normalizeH="0" baseline="0" dirty="0" smtClean="0">
              <a:ln>
                <a:noFill/>
              </a:ln>
              <a:solidFill>
                <a:schemeClr val="bg1"/>
              </a:solidFill>
            </a:rPr>
          </a:br>
          <a:r>
            <a:rPr kumimoji="0" lang="fr-FR" sz="2000" u="none" strike="noStrike" cap="none" normalizeH="0" baseline="0" dirty="0" smtClean="0">
              <a:ln>
                <a:noFill/>
              </a:ln>
              <a:solidFill>
                <a:schemeClr val="bg1"/>
              </a:solidFill>
            </a:rPr>
            <a:t>ou </a:t>
          </a:r>
          <a:r>
            <a:rPr kumimoji="0" lang="fr-FR" sz="2000" u="none" strike="noStrike" cap="none" normalizeH="0" baseline="0" dirty="0">
              <a:ln>
                <a:noFill/>
              </a:ln>
              <a:solidFill>
                <a:schemeClr val="bg1"/>
              </a:solidFill>
            </a:rPr>
            <a:t>deux propositions simples qui décrivent les conditions </a:t>
          </a:r>
          <a:r>
            <a:rPr kumimoji="0" lang="fr-FR" sz="2000" u="none" strike="noStrike" cap="none" normalizeH="0" baseline="0" dirty="0" smtClean="0">
              <a:ln>
                <a:noFill/>
              </a:ln>
              <a:solidFill>
                <a:schemeClr val="bg1"/>
              </a:solidFill>
            </a:rPr>
            <a:t>d'erreur</a:t>
          </a:r>
          <a:r>
            <a:rPr kumimoji="0" lang="fr-FR" sz="2000" u="none" strike="noStrike" cap="none" normalizeH="0" baseline="0" dirty="0">
              <a:ln>
                <a:noFill/>
              </a:ln>
              <a:solidFill>
                <a:schemeClr val="bg1"/>
              </a:solidFill>
            </a:rPr>
            <a:t>.</a:t>
          </a:r>
        </a:p>
      </dgm:t>
    </dgm:pt>
    <dgm:pt modelId="{1E0B1236-0E3A-4222-BDF9-422C3BFD96BC}" type="parTrans" cxnId="{70918041-B02C-4C4D-9442-1DC9F872250F}">
      <dgm:prSet/>
      <dgm:spPr/>
      <dgm:t>
        <a:bodyPr/>
        <a:lstStyle/>
        <a:p>
          <a:endParaRPr lang="en-US" sz="2200"/>
        </a:p>
      </dgm:t>
    </dgm:pt>
    <dgm:pt modelId="{2D14051B-72D6-4FFE-A75D-C20D53B81AF0}" type="sibTrans" cxnId="{70918041-B02C-4C4D-9442-1DC9F872250F}">
      <dgm:prSet/>
      <dgm:spPr/>
      <dgm:t>
        <a:bodyPr/>
        <a:lstStyle/>
        <a:p>
          <a:endParaRPr lang="en-US" sz="2200"/>
        </a:p>
      </dgm:t>
    </dgm:pt>
    <dgm:pt modelId="{807EA833-0B56-4C6A-A69E-5A817CB1FBF3}">
      <dgm:prSet phldrT="[Text]" custT="1"/>
      <dgm:spPr>
        <a:solidFill>
          <a:srgbClr val="92C1E9">
            <a:alpha val="90000"/>
          </a:srgbClr>
        </a:solidFill>
      </dgm:spPr>
      <dgm:t>
        <a:bodyPr/>
        <a:lstStyle/>
        <a:p>
          <a:endParaRPr lang="en-US" sz="2200" dirty="0"/>
        </a:p>
      </dgm:t>
    </dgm:pt>
    <dgm:pt modelId="{477FC654-8E1D-4516-AF4A-221FEABE514E}" type="parTrans" cxnId="{08166D84-591A-494D-9262-EB7DAC77244C}">
      <dgm:prSet/>
      <dgm:spPr/>
      <dgm:t>
        <a:bodyPr/>
        <a:lstStyle/>
        <a:p>
          <a:endParaRPr lang="en-US" sz="2200"/>
        </a:p>
      </dgm:t>
    </dgm:pt>
    <dgm:pt modelId="{2E9A091C-CF40-4F9E-ACA5-BE47F30CD591}" type="sibTrans" cxnId="{08166D84-591A-494D-9262-EB7DAC77244C}">
      <dgm:prSet/>
      <dgm:spPr/>
      <dgm:t>
        <a:bodyPr/>
        <a:lstStyle/>
        <a:p>
          <a:endParaRPr lang="en-US" sz="2200"/>
        </a:p>
      </dgm:t>
    </dgm:pt>
    <dgm:pt modelId="{82D64EB4-B00B-4432-9C77-A5C174A09C06}">
      <dgm:prSet phldrT="[Text]" custT="1"/>
      <dgm:spPr>
        <a:solidFill>
          <a:srgbClr val="19325C"/>
        </a:solidFill>
      </dgm:spPr>
      <dgm:t>
        <a:bodyPr/>
        <a:lstStyle/>
        <a:p>
          <a:pPr marL="246063" indent="-246063" algn="l" rtl="0"/>
          <a:r>
            <a:rPr kumimoji="0" lang="fr-FR" sz="2000" u="none" strike="noStrike" cap="none" normalizeH="0" baseline="0" dirty="0">
              <a:ln>
                <a:noFill/>
              </a:ln>
              <a:solidFill>
                <a:schemeClr val="bg1"/>
              </a:solidFill>
            </a:rPr>
            <a:t>3. Exprimez la condition </a:t>
          </a:r>
          <a:r>
            <a:rPr kumimoji="0" lang="fr-FR" sz="2000" u="none" strike="noStrike" cap="none" normalizeH="0" baseline="0" dirty="0" smtClean="0">
              <a:ln>
                <a:noFill/>
              </a:ln>
              <a:solidFill>
                <a:schemeClr val="bg1"/>
              </a:solidFill>
            </a:rPr>
            <a:t>d'erreur </a:t>
          </a:r>
          <a:r>
            <a:rPr kumimoji="0" lang="fr-FR" sz="2000" u="none" strike="noStrike" cap="none" normalizeH="0" baseline="0" dirty="0">
              <a:ln>
                <a:noFill/>
              </a:ln>
              <a:solidFill>
                <a:schemeClr val="bg1"/>
              </a:solidFill>
            </a:rPr>
            <a:t>en tant que proposition booléenne à </a:t>
          </a:r>
          <a:r>
            <a:rPr kumimoji="0" lang="fr-FR" sz="2000" u="none" strike="noStrike" cap="none" normalizeH="0" baseline="0" dirty="0" smtClean="0">
              <a:ln>
                <a:noFill/>
              </a:ln>
              <a:solidFill>
                <a:schemeClr val="bg1"/>
              </a:solidFill>
            </a:rPr>
            <a:t>l'aide </a:t>
          </a:r>
          <a:r>
            <a:rPr kumimoji="0" lang="fr-FR" sz="2000" u="none" strike="noStrike" cap="none" normalizeH="0" baseline="0" dirty="0">
              <a:ln>
                <a:noFill/>
              </a:ln>
              <a:solidFill>
                <a:schemeClr val="bg1"/>
              </a:solidFill>
            </a:rPr>
            <a:t>du langage de formule.</a:t>
          </a:r>
        </a:p>
      </dgm:t>
    </dgm:pt>
    <dgm:pt modelId="{95EA6D88-1570-4E14-996D-FEF83CBBDA07}" type="parTrans" cxnId="{5B5B9702-6558-49F5-8D4B-7233DA09C3F6}">
      <dgm:prSet/>
      <dgm:spPr/>
      <dgm:t>
        <a:bodyPr/>
        <a:lstStyle/>
        <a:p>
          <a:endParaRPr lang="en-US" sz="2200"/>
        </a:p>
      </dgm:t>
    </dgm:pt>
    <dgm:pt modelId="{78FEA9BF-7CF6-4BD9-A106-DBDAC6FC5C92}" type="sibTrans" cxnId="{5B5B9702-6558-49F5-8D4B-7233DA09C3F6}">
      <dgm:prSet/>
      <dgm:spPr/>
      <dgm:t>
        <a:bodyPr/>
        <a:lstStyle/>
        <a:p>
          <a:endParaRPr lang="en-US" sz="2200"/>
        </a:p>
      </dgm:t>
    </dgm:pt>
    <dgm:pt modelId="{4D9FB62A-5F71-4990-A879-1E4FEF4190E5}">
      <dgm:prSet phldrT="[Text]" custT="1"/>
      <dgm:spPr>
        <a:solidFill>
          <a:srgbClr val="92C1E9">
            <a:alpha val="90000"/>
          </a:srgbClr>
        </a:solidFill>
      </dgm:spPr>
      <dgm:t>
        <a:bodyPr/>
        <a:lstStyle/>
        <a:p>
          <a:endParaRPr lang="en-US" sz="2200" dirty="0"/>
        </a:p>
      </dgm:t>
    </dgm:pt>
    <dgm:pt modelId="{F1B5F705-5CE0-44A9-A825-C30FE8DF6E51}" type="parTrans" cxnId="{355D07B2-9D60-45E8-9453-E54D7B4B60DB}">
      <dgm:prSet/>
      <dgm:spPr/>
      <dgm:t>
        <a:bodyPr/>
        <a:lstStyle/>
        <a:p>
          <a:endParaRPr lang="en-US" sz="2200"/>
        </a:p>
      </dgm:t>
    </dgm:pt>
    <dgm:pt modelId="{C18E5E9F-0987-4059-B423-D1E3DE23757F}" type="sibTrans" cxnId="{355D07B2-9D60-45E8-9453-E54D7B4B60DB}">
      <dgm:prSet/>
      <dgm:spPr/>
      <dgm:t>
        <a:bodyPr/>
        <a:lstStyle/>
        <a:p>
          <a:endParaRPr lang="en-US" sz="2200"/>
        </a:p>
      </dgm:t>
    </dgm:pt>
    <dgm:pt modelId="{6CDCBCA0-4BB2-4460-9197-E9687184D2DC}">
      <dgm:prSet custT="1"/>
      <dgm:spPr>
        <a:solidFill>
          <a:srgbClr val="19325C"/>
        </a:solidFill>
      </dgm:spPr>
      <dgm:t>
        <a:bodyPr/>
        <a:lstStyle/>
        <a:p>
          <a:pPr marL="246063" indent="-246063" algn="l" rtl="0"/>
          <a:r>
            <a:rPr kumimoji="0" lang="fr-FR" sz="2000" u="none" strike="noStrike" cap="none" normalizeH="0" baseline="0" dirty="0">
              <a:ln>
                <a:noFill/>
              </a:ln>
              <a:solidFill>
                <a:schemeClr val="bg1"/>
              </a:solidFill>
            </a:rPr>
            <a:t>4. Composez un message </a:t>
          </a:r>
          <a:r>
            <a:rPr kumimoji="0" lang="fr-FR" sz="2000" u="none" strike="noStrike" cap="none" normalizeH="0" baseline="0" dirty="0" smtClean="0">
              <a:ln>
                <a:noFill/>
              </a:ln>
              <a:solidFill>
                <a:schemeClr val="bg1"/>
              </a:solidFill>
            </a:rPr>
            <a:t>d'erreur </a:t>
          </a:r>
          <a:r>
            <a:rPr kumimoji="0" lang="fr-FR" sz="2000" u="none" strike="noStrike" cap="none" normalizeH="0" baseline="0" dirty="0">
              <a:ln>
                <a:noFill/>
              </a:ln>
              <a:solidFill>
                <a:schemeClr val="bg1"/>
              </a:solidFill>
            </a:rPr>
            <a:t>qui correspond à cette condition </a:t>
          </a:r>
          <a:r>
            <a:rPr kumimoji="0" lang="fr-FR" sz="2000" u="none" strike="noStrike" cap="none" normalizeH="0" baseline="0" dirty="0" smtClean="0">
              <a:ln>
                <a:noFill/>
              </a:ln>
              <a:solidFill>
                <a:schemeClr val="bg1"/>
              </a:solidFill>
            </a:rPr>
            <a:t>d'erreur</a:t>
          </a:r>
          <a:r>
            <a:rPr kumimoji="0" lang="fr-FR" sz="2000" u="none" strike="noStrike" cap="none" normalizeH="0" baseline="0" dirty="0">
              <a:ln>
                <a:noFill/>
              </a:ln>
              <a:solidFill>
                <a:schemeClr val="bg1"/>
              </a:solidFill>
            </a:rPr>
            <a:t>.</a:t>
          </a:r>
        </a:p>
      </dgm:t>
    </dgm:pt>
    <dgm:pt modelId="{8453817E-422C-4B4B-AC72-C55D4E7A364E}" type="parTrans" cxnId="{1151189B-011D-45C6-964A-15DDEB2694A1}">
      <dgm:prSet/>
      <dgm:spPr/>
      <dgm:t>
        <a:bodyPr/>
        <a:lstStyle/>
        <a:p>
          <a:endParaRPr lang="en-US" sz="2200"/>
        </a:p>
      </dgm:t>
    </dgm:pt>
    <dgm:pt modelId="{69369FDD-0185-440E-BE02-E5B6BC19B2BF}" type="sibTrans" cxnId="{1151189B-011D-45C6-964A-15DDEB2694A1}">
      <dgm:prSet/>
      <dgm:spPr/>
      <dgm:t>
        <a:bodyPr/>
        <a:lstStyle/>
        <a:p>
          <a:endParaRPr lang="en-US" sz="2200"/>
        </a:p>
      </dgm:t>
    </dgm:pt>
    <dgm:pt modelId="{186313D0-20DA-43B2-9E0C-376B8BD84A18}">
      <dgm:prSet phldrT="[Text]" custT="1"/>
      <dgm:spPr>
        <a:solidFill>
          <a:srgbClr val="92C1E9">
            <a:alpha val="90000"/>
          </a:srgbClr>
        </a:solidFill>
      </dgm:spPr>
      <dgm:t>
        <a:bodyPr/>
        <a:lstStyle/>
        <a:p>
          <a:endParaRPr lang="en-US" sz="2200" dirty="0"/>
        </a:p>
      </dgm:t>
    </dgm:pt>
    <dgm:pt modelId="{E28FF12E-746F-4CE6-B8F3-4EA1CBA070DE}" type="parTrans" cxnId="{87E6C69C-BD71-40C7-AD9A-0C9632E67CEC}">
      <dgm:prSet/>
      <dgm:spPr/>
      <dgm:t>
        <a:bodyPr/>
        <a:lstStyle/>
        <a:p>
          <a:endParaRPr lang="en-US" sz="2200"/>
        </a:p>
      </dgm:t>
    </dgm:pt>
    <dgm:pt modelId="{7DF102C0-B716-4151-82D5-E58906804279}" type="sibTrans" cxnId="{87E6C69C-BD71-40C7-AD9A-0C9632E67CEC}">
      <dgm:prSet/>
      <dgm:spPr/>
      <dgm:t>
        <a:bodyPr/>
        <a:lstStyle/>
        <a:p>
          <a:endParaRPr lang="en-US" sz="2200"/>
        </a:p>
      </dgm:t>
    </dgm:pt>
    <dgm:pt modelId="{BA9DA87F-6ABD-449E-B88C-11DC1CDF338B}">
      <dgm:prSet custT="1"/>
      <dgm:spPr>
        <a:solidFill>
          <a:srgbClr val="92C1E9">
            <a:alpha val="90000"/>
          </a:srgbClr>
        </a:solidFill>
      </dgm:spPr>
      <dgm:t>
        <a:bodyPr/>
        <a:lstStyle/>
        <a:p>
          <a:endParaRPr lang="en-US" sz="2200" dirty="0"/>
        </a:p>
      </dgm:t>
    </dgm:pt>
    <dgm:pt modelId="{91C7DDED-34AC-4836-BEF3-1FF99CC0B723}" type="parTrans" cxnId="{AFF9C7A5-5D34-4E7F-97EB-980D29ED7E6A}">
      <dgm:prSet/>
      <dgm:spPr/>
      <dgm:t>
        <a:bodyPr/>
        <a:lstStyle/>
        <a:p>
          <a:endParaRPr lang="en-US" sz="2200"/>
        </a:p>
      </dgm:t>
    </dgm:pt>
    <dgm:pt modelId="{5186CEC6-D611-476E-B587-CA9D15A9C897}" type="sibTrans" cxnId="{AFF9C7A5-5D34-4E7F-97EB-980D29ED7E6A}">
      <dgm:prSet/>
      <dgm:spPr/>
      <dgm:t>
        <a:bodyPr/>
        <a:lstStyle/>
        <a:p>
          <a:endParaRPr lang="en-US" sz="2200"/>
        </a:p>
      </dgm:t>
    </dgm:pt>
    <dgm:pt modelId="{12EC9919-C905-4D29-A55F-DA963159184B}" type="pres">
      <dgm:prSet presAssocID="{D435677D-2596-421A-B70D-61426E09CA80}" presName="Name0" presStyleCnt="0">
        <dgm:presLayoutVars>
          <dgm:dir/>
          <dgm:animLvl val="lvl"/>
          <dgm:resizeHandles val="exact"/>
        </dgm:presLayoutVars>
      </dgm:prSet>
      <dgm:spPr/>
      <dgm:t>
        <a:bodyPr/>
        <a:lstStyle/>
        <a:p>
          <a:endParaRPr lang="en-US"/>
        </a:p>
      </dgm:t>
    </dgm:pt>
    <dgm:pt modelId="{DBDD77BC-17C9-4471-8707-C7DD13796733}" type="pres">
      <dgm:prSet presAssocID="{45948290-9C2A-478F-AD1E-20C3C4EF5383}" presName="linNode" presStyleCnt="0"/>
      <dgm:spPr/>
    </dgm:pt>
    <dgm:pt modelId="{6E69B4D1-E20A-40D6-9D6D-1C4314B149EF}" type="pres">
      <dgm:prSet presAssocID="{45948290-9C2A-478F-AD1E-20C3C4EF5383}" presName="parentText" presStyleLbl="node1" presStyleIdx="0" presStyleCnt="4" custScaleX="134788">
        <dgm:presLayoutVars>
          <dgm:chMax val="1"/>
          <dgm:bulletEnabled val="1"/>
        </dgm:presLayoutVars>
      </dgm:prSet>
      <dgm:spPr/>
      <dgm:t>
        <a:bodyPr/>
        <a:lstStyle/>
        <a:p>
          <a:endParaRPr lang="en-US"/>
        </a:p>
      </dgm:t>
    </dgm:pt>
    <dgm:pt modelId="{047EF6E5-9752-462D-B32B-92F6D2EDD0CB}" type="pres">
      <dgm:prSet presAssocID="{45948290-9C2A-478F-AD1E-20C3C4EF5383}" presName="descendantText" presStyleLbl="alignAccFollowNode1" presStyleIdx="0" presStyleCnt="4">
        <dgm:presLayoutVars>
          <dgm:bulletEnabled val="1"/>
        </dgm:presLayoutVars>
      </dgm:prSet>
      <dgm:spPr/>
      <dgm:t>
        <a:bodyPr/>
        <a:lstStyle/>
        <a:p>
          <a:endParaRPr lang="en-US"/>
        </a:p>
      </dgm:t>
    </dgm:pt>
    <dgm:pt modelId="{8523D525-DEAD-443C-984D-7EB07C3780A3}" type="pres">
      <dgm:prSet presAssocID="{14DC4CA8-CA1D-4259-9922-F2B62D51BF25}" presName="sp" presStyleCnt="0"/>
      <dgm:spPr/>
    </dgm:pt>
    <dgm:pt modelId="{5F59CC0F-2255-4951-8673-BA6C6D732593}" type="pres">
      <dgm:prSet presAssocID="{51A81955-6230-4AD3-A718-C444770EC6BF}" presName="linNode" presStyleCnt="0"/>
      <dgm:spPr/>
    </dgm:pt>
    <dgm:pt modelId="{CB3D3C42-3AAE-43AD-A803-F1AAAE926751}" type="pres">
      <dgm:prSet presAssocID="{51A81955-6230-4AD3-A718-C444770EC6BF}" presName="parentText" presStyleLbl="node1" presStyleIdx="1" presStyleCnt="4" custScaleX="134788">
        <dgm:presLayoutVars>
          <dgm:chMax val="1"/>
          <dgm:bulletEnabled val="1"/>
        </dgm:presLayoutVars>
      </dgm:prSet>
      <dgm:spPr/>
      <dgm:t>
        <a:bodyPr/>
        <a:lstStyle/>
        <a:p>
          <a:endParaRPr lang="en-US"/>
        </a:p>
      </dgm:t>
    </dgm:pt>
    <dgm:pt modelId="{8ED8A056-749A-4922-B78A-D0455FC6B037}" type="pres">
      <dgm:prSet presAssocID="{51A81955-6230-4AD3-A718-C444770EC6BF}" presName="descendantText" presStyleLbl="alignAccFollowNode1" presStyleIdx="1" presStyleCnt="4">
        <dgm:presLayoutVars>
          <dgm:bulletEnabled val="1"/>
        </dgm:presLayoutVars>
      </dgm:prSet>
      <dgm:spPr/>
      <dgm:t>
        <a:bodyPr/>
        <a:lstStyle/>
        <a:p>
          <a:endParaRPr lang="en-US"/>
        </a:p>
      </dgm:t>
    </dgm:pt>
    <dgm:pt modelId="{4090CBE9-D3DE-4342-A21F-C08CB87AC664}" type="pres">
      <dgm:prSet presAssocID="{2D14051B-72D6-4FFE-A75D-C20D53B81AF0}" presName="sp" presStyleCnt="0"/>
      <dgm:spPr/>
    </dgm:pt>
    <dgm:pt modelId="{CA1D51EB-F3C1-44BD-A8DA-62BC215F7ECD}" type="pres">
      <dgm:prSet presAssocID="{82D64EB4-B00B-4432-9C77-A5C174A09C06}" presName="linNode" presStyleCnt="0"/>
      <dgm:spPr/>
    </dgm:pt>
    <dgm:pt modelId="{6D0D981E-807F-4CAE-8EB8-74D5CB681595}" type="pres">
      <dgm:prSet presAssocID="{82D64EB4-B00B-4432-9C77-A5C174A09C06}" presName="parentText" presStyleLbl="node1" presStyleIdx="2" presStyleCnt="4" custScaleX="134788">
        <dgm:presLayoutVars>
          <dgm:chMax val="1"/>
          <dgm:bulletEnabled val="1"/>
        </dgm:presLayoutVars>
      </dgm:prSet>
      <dgm:spPr/>
      <dgm:t>
        <a:bodyPr/>
        <a:lstStyle/>
        <a:p>
          <a:endParaRPr lang="en-US"/>
        </a:p>
      </dgm:t>
    </dgm:pt>
    <dgm:pt modelId="{2FA98C89-9B68-46C9-A6B6-56D7F2AC2C5F}" type="pres">
      <dgm:prSet presAssocID="{82D64EB4-B00B-4432-9C77-A5C174A09C06}" presName="descendantText" presStyleLbl="alignAccFollowNode1" presStyleIdx="2" presStyleCnt="4">
        <dgm:presLayoutVars>
          <dgm:bulletEnabled val="1"/>
        </dgm:presLayoutVars>
      </dgm:prSet>
      <dgm:spPr/>
      <dgm:t>
        <a:bodyPr/>
        <a:lstStyle/>
        <a:p>
          <a:endParaRPr lang="en-US"/>
        </a:p>
      </dgm:t>
    </dgm:pt>
    <dgm:pt modelId="{0F3697E6-A695-44BB-8398-7A59E0C53B73}" type="pres">
      <dgm:prSet presAssocID="{78FEA9BF-7CF6-4BD9-A106-DBDAC6FC5C92}" presName="sp" presStyleCnt="0"/>
      <dgm:spPr/>
    </dgm:pt>
    <dgm:pt modelId="{78B3D978-EC34-47B5-8979-AE7C2F548B5F}" type="pres">
      <dgm:prSet presAssocID="{6CDCBCA0-4BB2-4460-9197-E9687184D2DC}" presName="linNode" presStyleCnt="0"/>
      <dgm:spPr/>
    </dgm:pt>
    <dgm:pt modelId="{9C208E26-8BC9-4B18-9486-5DCF21DC3F80}" type="pres">
      <dgm:prSet presAssocID="{6CDCBCA0-4BB2-4460-9197-E9687184D2DC}" presName="parentText" presStyleLbl="node1" presStyleIdx="3" presStyleCnt="4" custScaleX="136053">
        <dgm:presLayoutVars>
          <dgm:chMax val="1"/>
          <dgm:bulletEnabled val="1"/>
        </dgm:presLayoutVars>
      </dgm:prSet>
      <dgm:spPr/>
      <dgm:t>
        <a:bodyPr/>
        <a:lstStyle/>
        <a:p>
          <a:endParaRPr lang="en-US"/>
        </a:p>
      </dgm:t>
    </dgm:pt>
    <dgm:pt modelId="{2C439138-8989-48B8-BFD2-DC34D333CE66}" type="pres">
      <dgm:prSet presAssocID="{6CDCBCA0-4BB2-4460-9197-E9687184D2DC}" presName="descendantText" presStyleLbl="alignAccFollowNode1" presStyleIdx="3" presStyleCnt="4">
        <dgm:presLayoutVars>
          <dgm:bulletEnabled val="1"/>
        </dgm:presLayoutVars>
      </dgm:prSet>
      <dgm:spPr/>
      <dgm:t>
        <a:bodyPr/>
        <a:lstStyle/>
        <a:p>
          <a:endParaRPr lang="en-US"/>
        </a:p>
      </dgm:t>
    </dgm:pt>
  </dgm:ptLst>
  <dgm:cxnLst>
    <dgm:cxn modelId="{5F9A33A0-F545-48F4-86EE-CEFA32D3A2BC}" type="presOf" srcId="{6CDCBCA0-4BB2-4460-9197-E9687184D2DC}" destId="{9C208E26-8BC9-4B18-9486-5DCF21DC3F80}" srcOrd="0" destOrd="0" presId="urn:microsoft.com/office/officeart/2005/8/layout/vList5"/>
    <dgm:cxn modelId="{32FF946A-F9DA-4798-AE8F-4732A1931FAE}" type="presOf" srcId="{9E76537B-5A95-475B-A4ED-FE9B600D5A66}" destId="{047EF6E5-9752-462D-B32B-92F6D2EDD0CB}" srcOrd="0" destOrd="0" presId="urn:microsoft.com/office/officeart/2005/8/layout/vList5"/>
    <dgm:cxn modelId="{D3A1B8A5-D598-43C9-B5E6-F8E834ACA5C9}" type="presOf" srcId="{45948290-9C2A-478F-AD1E-20C3C4EF5383}" destId="{6E69B4D1-E20A-40D6-9D6D-1C4314B149EF}" srcOrd="0" destOrd="0" presId="urn:microsoft.com/office/officeart/2005/8/layout/vList5"/>
    <dgm:cxn modelId="{0413A21B-9B87-4054-BC26-D7239F23DF59}" type="presOf" srcId="{BA9DA87F-6ABD-449E-B88C-11DC1CDF338B}" destId="{2C439138-8989-48B8-BFD2-DC34D333CE66}" srcOrd="0" destOrd="0" presId="urn:microsoft.com/office/officeart/2005/8/layout/vList5"/>
    <dgm:cxn modelId="{AFF9C7A5-5D34-4E7F-97EB-980D29ED7E6A}" srcId="{6CDCBCA0-4BB2-4460-9197-E9687184D2DC}" destId="{BA9DA87F-6ABD-449E-B88C-11DC1CDF338B}" srcOrd="0" destOrd="0" parTransId="{91C7DDED-34AC-4836-BEF3-1FF99CC0B723}" sibTransId="{5186CEC6-D611-476E-B587-CA9D15A9C897}"/>
    <dgm:cxn modelId="{70918041-B02C-4C4D-9442-1DC9F872250F}" srcId="{D435677D-2596-421A-B70D-61426E09CA80}" destId="{51A81955-6230-4AD3-A718-C444770EC6BF}" srcOrd="1" destOrd="0" parTransId="{1E0B1236-0E3A-4222-BDF9-422C3BFD96BC}" sibTransId="{2D14051B-72D6-4FFE-A75D-C20D53B81AF0}"/>
    <dgm:cxn modelId="{6B385B06-6A4C-41F2-8BC4-20B08B1F9657}" type="presOf" srcId="{82D64EB4-B00B-4432-9C77-A5C174A09C06}" destId="{6D0D981E-807F-4CAE-8EB8-74D5CB681595}" srcOrd="0" destOrd="0" presId="urn:microsoft.com/office/officeart/2005/8/layout/vList5"/>
    <dgm:cxn modelId="{4B87164B-1D1D-498D-BE4E-B88B4215768A}" type="presOf" srcId="{D435677D-2596-421A-B70D-61426E09CA80}" destId="{12EC9919-C905-4D29-A55F-DA963159184B}" srcOrd="0" destOrd="0" presId="urn:microsoft.com/office/officeart/2005/8/layout/vList5"/>
    <dgm:cxn modelId="{1AC700F9-2F1D-4275-BF65-0AEB3BCCEAD1}" type="presOf" srcId="{51A81955-6230-4AD3-A718-C444770EC6BF}" destId="{CB3D3C42-3AAE-43AD-A803-F1AAAE926751}" srcOrd="0" destOrd="0" presId="urn:microsoft.com/office/officeart/2005/8/layout/vList5"/>
    <dgm:cxn modelId="{5B5B9702-6558-49F5-8D4B-7233DA09C3F6}" srcId="{D435677D-2596-421A-B70D-61426E09CA80}" destId="{82D64EB4-B00B-4432-9C77-A5C174A09C06}" srcOrd="2" destOrd="0" parTransId="{95EA6D88-1570-4E14-996D-FEF83CBBDA07}" sibTransId="{78FEA9BF-7CF6-4BD9-A106-DBDAC6FC5C92}"/>
    <dgm:cxn modelId="{08166D84-591A-494D-9262-EB7DAC77244C}" srcId="{51A81955-6230-4AD3-A718-C444770EC6BF}" destId="{807EA833-0B56-4C6A-A69E-5A817CB1FBF3}" srcOrd="0" destOrd="0" parTransId="{477FC654-8E1D-4516-AF4A-221FEABE514E}" sibTransId="{2E9A091C-CF40-4F9E-ACA5-BE47F30CD591}"/>
    <dgm:cxn modelId="{355D07B2-9D60-45E8-9453-E54D7B4B60DB}" srcId="{82D64EB4-B00B-4432-9C77-A5C174A09C06}" destId="{4D9FB62A-5F71-4990-A879-1E4FEF4190E5}" srcOrd="0" destOrd="0" parTransId="{F1B5F705-5CE0-44A9-A825-C30FE8DF6E51}" sibTransId="{C18E5E9F-0987-4059-B423-D1E3DE23757F}"/>
    <dgm:cxn modelId="{04186A59-F104-4DBC-A542-739D0C5961E7}" srcId="{45948290-9C2A-478F-AD1E-20C3C4EF5383}" destId="{9E76537B-5A95-475B-A4ED-FE9B600D5A66}" srcOrd="0" destOrd="0" parTransId="{23440AAA-148F-489D-B6FC-7163F1C6BBB7}" sibTransId="{1141644D-91A0-47AF-8FA5-E42C9A0C15C9}"/>
    <dgm:cxn modelId="{A8C218D6-13C5-4189-832A-F976602B0289}" type="presOf" srcId="{4D9FB62A-5F71-4990-A879-1E4FEF4190E5}" destId="{2FA98C89-9B68-46C9-A6B6-56D7F2AC2C5F}" srcOrd="0" destOrd="0" presId="urn:microsoft.com/office/officeart/2005/8/layout/vList5"/>
    <dgm:cxn modelId="{87E6C69C-BD71-40C7-AD9A-0C9632E67CEC}" srcId="{807EA833-0B56-4C6A-A69E-5A817CB1FBF3}" destId="{186313D0-20DA-43B2-9E0C-376B8BD84A18}" srcOrd="0" destOrd="0" parTransId="{E28FF12E-746F-4CE6-B8F3-4EA1CBA070DE}" sibTransId="{7DF102C0-B716-4151-82D5-E58906804279}"/>
    <dgm:cxn modelId="{91198F2F-4E00-4130-87AD-A52677F99EE3}" srcId="{D435677D-2596-421A-B70D-61426E09CA80}" destId="{45948290-9C2A-478F-AD1E-20C3C4EF5383}" srcOrd="0" destOrd="0" parTransId="{F069F41A-C4E4-4657-A080-66F17684D334}" sibTransId="{14DC4CA8-CA1D-4259-9922-F2B62D51BF25}"/>
    <dgm:cxn modelId="{1151189B-011D-45C6-964A-15DDEB2694A1}" srcId="{D435677D-2596-421A-B70D-61426E09CA80}" destId="{6CDCBCA0-4BB2-4460-9197-E9687184D2DC}" srcOrd="3" destOrd="0" parTransId="{8453817E-422C-4B4B-AC72-C55D4E7A364E}" sibTransId="{69369FDD-0185-440E-BE02-E5B6BC19B2BF}"/>
    <dgm:cxn modelId="{10FB1BF8-51AE-4B7A-8072-E2D8408FE685}" type="presOf" srcId="{186313D0-20DA-43B2-9E0C-376B8BD84A18}" destId="{8ED8A056-749A-4922-B78A-D0455FC6B037}" srcOrd="0" destOrd="1" presId="urn:microsoft.com/office/officeart/2005/8/layout/vList5"/>
    <dgm:cxn modelId="{A34E720C-88D5-42A3-B1D8-B1C6220B7611}" type="presOf" srcId="{807EA833-0B56-4C6A-A69E-5A817CB1FBF3}" destId="{8ED8A056-749A-4922-B78A-D0455FC6B037}" srcOrd="0" destOrd="0" presId="urn:microsoft.com/office/officeart/2005/8/layout/vList5"/>
    <dgm:cxn modelId="{EC885FA5-AAC7-48B4-99CB-DECECA7ACBF1}" type="presParOf" srcId="{12EC9919-C905-4D29-A55F-DA963159184B}" destId="{DBDD77BC-17C9-4471-8707-C7DD13796733}" srcOrd="0" destOrd="0" presId="urn:microsoft.com/office/officeart/2005/8/layout/vList5"/>
    <dgm:cxn modelId="{30F2D8F1-4FD7-4F75-8901-34ED9E62CEC1}" type="presParOf" srcId="{DBDD77BC-17C9-4471-8707-C7DD13796733}" destId="{6E69B4D1-E20A-40D6-9D6D-1C4314B149EF}" srcOrd="0" destOrd="0" presId="urn:microsoft.com/office/officeart/2005/8/layout/vList5"/>
    <dgm:cxn modelId="{B1202310-EECC-489B-BF5D-895361FC5EBA}" type="presParOf" srcId="{DBDD77BC-17C9-4471-8707-C7DD13796733}" destId="{047EF6E5-9752-462D-B32B-92F6D2EDD0CB}" srcOrd="1" destOrd="0" presId="urn:microsoft.com/office/officeart/2005/8/layout/vList5"/>
    <dgm:cxn modelId="{AE4B6C44-8B33-4467-A3C1-0DA7F35FAA81}" type="presParOf" srcId="{12EC9919-C905-4D29-A55F-DA963159184B}" destId="{8523D525-DEAD-443C-984D-7EB07C3780A3}" srcOrd="1" destOrd="0" presId="urn:microsoft.com/office/officeart/2005/8/layout/vList5"/>
    <dgm:cxn modelId="{7F2B2D10-E676-4A03-A6FF-D0A3FCF8AB32}" type="presParOf" srcId="{12EC9919-C905-4D29-A55F-DA963159184B}" destId="{5F59CC0F-2255-4951-8673-BA6C6D732593}" srcOrd="2" destOrd="0" presId="urn:microsoft.com/office/officeart/2005/8/layout/vList5"/>
    <dgm:cxn modelId="{E5B93031-6E92-4DD7-AFC4-6168DA700305}" type="presParOf" srcId="{5F59CC0F-2255-4951-8673-BA6C6D732593}" destId="{CB3D3C42-3AAE-43AD-A803-F1AAAE926751}" srcOrd="0" destOrd="0" presId="urn:microsoft.com/office/officeart/2005/8/layout/vList5"/>
    <dgm:cxn modelId="{239F69CB-FA6B-4B76-BFBA-F34919C20C7D}" type="presParOf" srcId="{5F59CC0F-2255-4951-8673-BA6C6D732593}" destId="{8ED8A056-749A-4922-B78A-D0455FC6B037}" srcOrd="1" destOrd="0" presId="urn:microsoft.com/office/officeart/2005/8/layout/vList5"/>
    <dgm:cxn modelId="{E953A5DA-D296-4635-9180-DDAD1E4038D2}" type="presParOf" srcId="{12EC9919-C905-4D29-A55F-DA963159184B}" destId="{4090CBE9-D3DE-4342-A21F-C08CB87AC664}" srcOrd="3" destOrd="0" presId="urn:microsoft.com/office/officeart/2005/8/layout/vList5"/>
    <dgm:cxn modelId="{ECB41838-55F3-4263-B8B5-A3381FAE36C9}" type="presParOf" srcId="{12EC9919-C905-4D29-A55F-DA963159184B}" destId="{CA1D51EB-F3C1-44BD-A8DA-62BC215F7ECD}" srcOrd="4" destOrd="0" presId="urn:microsoft.com/office/officeart/2005/8/layout/vList5"/>
    <dgm:cxn modelId="{7F9B9AA0-CD6D-41DC-81A6-6E686D72A491}" type="presParOf" srcId="{CA1D51EB-F3C1-44BD-A8DA-62BC215F7ECD}" destId="{6D0D981E-807F-4CAE-8EB8-74D5CB681595}" srcOrd="0" destOrd="0" presId="urn:microsoft.com/office/officeart/2005/8/layout/vList5"/>
    <dgm:cxn modelId="{BA2606DC-9A9C-4C57-B6F3-FF85C404F1F9}" type="presParOf" srcId="{CA1D51EB-F3C1-44BD-A8DA-62BC215F7ECD}" destId="{2FA98C89-9B68-46C9-A6B6-56D7F2AC2C5F}" srcOrd="1" destOrd="0" presId="urn:microsoft.com/office/officeart/2005/8/layout/vList5"/>
    <dgm:cxn modelId="{021C565F-1A19-4392-82AD-50CB4B4CB2F5}" type="presParOf" srcId="{12EC9919-C905-4D29-A55F-DA963159184B}" destId="{0F3697E6-A695-44BB-8398-7A59E0C53B73}" srcOrd="5" destOrd="0" presId="urn:microsoft.com/office/officeart/2005/8/layout/vList5"/>
    <dgm:cxn modelId="{ED7CD53D-258E-4D53-AE11-87B7DBA0ED0A}" type="presParOf" srcId="{12EC9919-C905-4D29-A55F-DA963159184B}" destId="{78B3D978-EC34-47B5-8979-AE7C2F548B5F}" srcOrd="6" destOrd="0" presId="urn:microsoft.com/office/officeart/2005/8/layout/vList5"/>
    <dgm:cxn modelId="{35FD7138-F7A4-4F8E-865F-45871953FB3A}" type="presParOf" srcId="{78B3D978-EC34-47B5-8979-AE7C2F548B5F}" destId="{9C208E26-8BC9-4B18-9486-5DCF21DC3F80}" srcOrd="0" destOrd="0" presId="urn:microsoft.com/office/officeart/2005/8/layout/vList5"/>
    <dgm:cxn modelId="{43227B76-7C8C-45C0-BAAA-1AE48D01A566}" type="presParOf" srcId="{78B3D978-EC34-47B5-8979-AE7C2F548B5F}" destId="{2C439138-8989-48B8-BFD2-DC34D333CE6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EB18E-65FE-4268-B632-3FF3A531AB08}">
      <dsp:nvSpPr>
        <dsp:cNvPr id="0" name=""/>
        <dsp:cNvSpPr/>
      </dsp:nvSpPr>
      <dsp:spPr>
        <a:xfrm rot="16200000">
          <a:off x="567499" y="-567499"/>
          <a:ext cx="1934328" cy="3069327"/>
        </a:xfrm>
        <a:prstGeom prst="round1Rect">
          <a:avLst/>
        </a:prstGeom>
        <a:solidFill>
          <a:srgbClr val="1932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396000" numCol="1" spcCol="1270" anchor="ctr" anchorCtr="0">
          <a:noAutofit/>
        </a:bodyPr>
        <a:lstStyle/>
        <a:p>
          <a:pPr lvl="0" algn="ctr" defTabSz="1022350">
            <a:lnSpc>
              <a:spcPct val="90000"/>
            </a:lnSpc>
            <a:spcBef>
              <a:spcPct val="0"/>
            </a:spcBef>
            <a:spcAft>
              <a:spcPct val="35000"/>
            </a:spcAft>
          </a:pPr>
          <a:r>
            <a:rPr lang="fr-FR" sz="2300" kern="1200" dirty="0"/>
            <a:t>Utilisateurs </a:t>
          </a:r>
          <a:r>
            <a:rPr lang="pl-PL" sz="2300" kern="1200" dirty="0" smtClean="0"/>
            <a:t/>
          </a:r>
          <a:br>
            <a:rPr lang="pl-PL" sz="2300" kern="1200" dirty="0" smtClean="0"/>
          </a:br>
          <a:r>
            <a:rPr lang="fr-FR" sz="2300" kern="1200" dirty="0" smtClean="0"/>
            <a:t>individuels</a:t>
          </a:r>
          <a:endParaRPr lang="fr-FR" sz="2300" kern="1200" dirty="0"/>
        </a:p>
      </dsp:txBody>
      <dsp:txXfrm rot="5400000">
        <a:off x="0" y="0"/>
        <a:ext cx="3069327" cy="1450746"/>
      </dsp:txXfrm>
    </dsp:sp>
    <dsp:sp modelId="{ACACA394-5C60-43B5-8DE0-D640C736DE47}">
      <dsp:nvSpPr>
        <dsp:cNvPr id="0" name=""/>
        <dsp:cNvSpPr/>
      </dsp:nvSpPr>
      <dsp:spPr>
        <a:xfrm>
          <a:off x="3069327" y="0"/>
          <a:ext cx="3069327" cy="1934328"/>
        </a:xfrm>
        <a:prstGeom prst="round1Rect">
          <a:avLst/>
        </a:prstGeom>
        <a:solidFill>
          <a:srgbClr val="1932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lvl="0" algn="ctr" defTabSz="1022350">
            <a:lnSpc>
              <a:spcPct val="90000"/>
            </a:lnSpc>
            <a:spcBef>
              <a:spcPct val="0"/>
            </a:spcBef>
            <a:spcAft>
              <a:spcPct val="35000"/>
            </a:spcAft>
          </a:pPr>
          <a:r>
            <a:rPr lang="fr-FR" sz="2300" kern="1200"/>
            <a:t>Rôles</a:t>
          </a:r>
        </a:p>
      </dsp:txBody>
      <dsp:txXfrm>
        <a:off x="3069327" y="0"/>
        <a:ext cx="3069327" cy="1450746"/>
      </dsp:txXfrm>
    </dsp:sp>
    <dsp:sp modelId="{B9F46FE7-462D-4BFC-99BD-685C52FB0789}">
      <dsp:nvSpPr>
        <dsp:cNvPr id="0" name=""/>
        <dsp:cNvSpPr/>
      </dsp:nvSpPr>
      <dsp:spPr>
        <a:xfrm rot="10800000">
          <a:off x="0" y="1934328"/>
          <a:ext cx="3069327" cy="1934328"/>
        </a:xfrm>
        <a:prstGeom prst="round1Rect">
          <a:avLst/>
        </a:prstGeom>
        <a:solidFill>
          <a:srgbClr val="1932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lvl="0" algn="ctr" defTabSz="1022350">
            <a:lnSpc>
              <a:spcPct val="90000"/>
            </a:lnSpc>
            <a:spcBef>
              <a:spcPct val="0"/>
            </a:spcBef>
            <a:spcAft>
              <a:spcPct val="35000"/>
            </a:spcAft>
          </a:pPr>
          <a:r>
            <a:rPr lang="fr-FR" sz="2300" kern="1200" dirty="0"/>
            <a:t>Rôles et </a:t>
          </a:r>
          <a:r>
            <a:rPr lang="pl-PL" sz="2300" kern="1200" dirty="0" smtClean="0"/>
            <a:t/>
          </a:r>
          <a:br>
            <a:rPr lang="pl-PL" sz="2300" kern="1200" dirty="0" smtClean="0"/>
          </a:br>
          <a:r>
            <a:rPr lang="fr-FR" sz="2300" kern="1200" dirty="0" smtClean="0"/>
            <a:t>subordonnés</a:t>
          </a:r>
          <a:endParaRPr lang="fr-FR" sz="2300" kern="1200" dirty="0"/>
        </a:p>
      </dsp:txBody>
      <dsp:txXfrm rot="10800000">
        <a:off x="0" y="2417909"/>
        <a:ext cx="3069327" cy="1450746"/>
      </dsp:txXfrm>
    </dsp:sp>
    <dsp:sp modelId="{8110BEE7-BE54-4FD3-B8B6-16910B75D24C}">
      <dsp:nvSpPr>
        <dsp:cNvPr id="0" name=""/>
        <dsp:cNvSpPr/>
      </dsp:nvSpPr>
      <dsp:spPr>
        <a:xfrm rot="5400000">
          <a:off x="3636826" y="1366828"/>
          <a:ext cx="1934328" cy="3069327"/>
        </a:xfrm>
        <a:prstGeom prst="round1Rect">
          <a:avLst/>
        </a:prstGeom>
        <a:solidFill>
          <a:srgbClr val="1932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lvl="0" algn="ctr" defTabSz="1022350">
            <a:lnSpc>
              <a:spcPct val="90000"/>
            </a:lnSpc>
            <a:spcBef>
              <a:spcPct val="0"/>
            </a:spcBef>
            <a:spcAft>
              <a:spcPct val="35000"/>
            </a:spcAft>
          </a:pPr>
          <a:r>
            <a:rPr lang="fr-FR" sz="2300" kern="1200" dirty="0"/>
            <a:t>Autres groupes publics </a:t>
          </a:r>
        </a:p>
      </dsp:txBody>
      <dsp:txXfrm rot="-5400000">
        <a:off x="3069327" y="2417909"/>
        <a:ext cx="3069327" cy="1450746"/>
      </dsp:txXfrm>
    </dsp:sp>
    <dsp:sp modelId="{14DFAB5A-929C-47AA-8101-A3C6AE56A4C4}">
      <dsp:nvSpPr>
        <dsp:cNvPr id="0" name=""/>
        <dsp:cNvSpPr/>
      </dsp:nvSpPr>
      <dsp:spPr>
        <a:xfrm>
          <a:off x="2148528" y="1450745"/>
          <a:ext cx="1841596" cy="967164"/>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fr-FR" sz="2300" kern="1200" dirty="0"/>
            <a:t>Groupes publics</a:t>
          </a:r>
        </a:p>
      </dsp:txBody>
      <dsp:txXfrm>
        <a:off x="2195741" y="1497958"/>
        <a:ext cx="1747170" cy="872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tags" Target="../tags/tag102.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2"/>
          </p:nvPr>
        </p:nvSpPr>
        <p:spPr bwMode="black">
          <a:xfrm>
            <a:off x="4066785" y="9066650"/>
            <a:ext cx="2087921" cy="256524"/>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bg1"/>
                </a:solidFill>
                <a:latin typeface="Arial" pitchFamily="34" charset="0"/>
                <a:cs typeface="Arial" pitchFamily="34" charset="0"/>
              </a:defRPr>
            </a:lvl1pPr>
          </a:lstStyle>
          <a:p>
            <a:r>
              <a:rPr lang="fr-FR">
                <a:solidFill>
                  <a:schemeClr val="tx1"/>
                </a:solidFill>
                <a:latin typeface="Salesforce Sans" panose="020B0505020202020203" pitchFamily="34" charset="0"/>
              </a:rPr>
              <a:t>© Copyright 2018 salesforce.com, inc.</a:t>
            </a:r>
          </a:p>
        </p:txBody>
      </p:sp>
      <p:sp>
        <p:nvSpPr>
          <p:cNvPr id="8" name="Slide Number Placeholder 7"/>
          <p:cNvSpPr>
            <a:spLocks noGrp="1" noChangeArrowheads="1"/>
          </p:cNvSpPr>
          <p:nvPr>
            <p:ph type="sldNum" sz="quarter" idx="3"/>
          </p:nvPr>
        </p:nvSpPr>
        <p:spPr bwMode="black">
          <a:xfrm>
            <a:off x="6193338" y="9066644"/>
            <a:ext cx="555339" cy="256537"/>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bg1"/>
                </a:solidFill>
                <a:latin typeface="Arial" pitchFamily="34" charset="0"/>
                <a:cs typeface="Arial" pitchFamily="34" charset="0"/>
              </a:defRPr>
            </a:lvl1pPr>
          </a:lstStyle>
          <a:p>
            <a:pPr>
              <a:defRPr/>
            </a:pPr>
            <a:fld id="{B4ABCAC1-5A0E-4D41-9DFA-A4558277763A}" type="slidenum">
              <a:rPr lang="en-US" smtClean="0">
                <a:solidFill>
                  <a:schemeClr val="tx1"/>
                </a:solidFill>
                <a:latin typeface="Salesforce Sans" panose="020B0505020202020203" pitchFamily="34" charset="0"/>
              </a:rPr>
              <a:pPr>
                <a:defRPr/>
              </a:pPr>
              <a:t>‹#›</a:t>
            </a:fld>
            <a:endParaRPr lang="en-US" smtClean="0">
              <a:solidFill>
                <a:schemeClr val="tx1"/>
              </a:solidFill>
              <a:latin typeface="Salesforce Sans" panose="020B0505020202020203" pitchFamily="34" charset="0"/>
            </a:endParaRPr>
          </a:p>
        </p:txBody>
      </p:sp>
      <p:sp>
        <p:nvSpPr>
          <p:cNvPr id="12" name="Rectangle 2"/>
          <p:cNvSpPr>
            <a:spLocks noGrp="1" noChangeArrowheads="1"/>
          </p:cNvSpPr>
          <p:nvPr>
            <p:ph type="hdr" sz="quarter"/>
          </p:nvPr>
        </p:nvSpPr>
        <p:spPr bwMode="black">
          <a:xfrm>
            <a:off x="0" y="77949"/>
            <a:ext cx="7315200" cy="311817"/>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lnSpc>
                <a:spcPct val="85000"/>
              </a:lnSpc>
              <a:defRPr sz="800" b="0">
                <a:solidFill>
                  <a:schemeClr val="bg1"/>
                </a:solidFill>
                <a:latin typeface="Arial" pitchFamily="34" charset="0"/>
                <a:cs typeface="Arial" pitchFamily="34" charset="0"/>
              </a:defRPr>
            </a:lvl1pPr>
          </a:lstStyle>
          <a:p>
            <a:pPr>
              <a:defRPr/>
            </a:pPr>
            <a:r>
              <a:rPr lang="fr-FR" sz="1000" b="1" cap="all" dirty="0">
                <a:solidFill>
                  <a:schemeClr val="tx1"/>
                </a:solidFill>
                <a:latin typeface="Salesforce Sans Light" panose="020B0305020202020203" pitchFamily="34" charset="0"/>
              </a:rPr>
              <a:t>Les indispensables de </a:t>
            </a:r>
            <a:r>
              <a:rPr lang="fr-FR" sz="1000" b="1" cap="all" dirty="0" smtClean="0">
                <a:solidFill>
                  <a:schemeClr val="tx1"/>
                </a:solidFill>
                <a:latin typeface="Salesforce Sans Light" panose="020B0305020202020203" pitchFamily="34" charset="0"/>
              </a:rPr>
              <a:t>l'administration </a:t>
            </a:r>
            <a:r>
              <a:rPr lang="fr-FR" sz="1000" b="1" cap="all" dirty="0">
                <a:solidFill>
                  <a:schemeClr val="tx1"/>
                </a:solidFill>
                <a:latin typeface="Salesforce Sans Light" panose="020B0305020202020203" pitchFamily="34" charset="0"/>
              </a:rPr>
              <a:t>pour les nouveaux administrateurs dans Lightning </a:t>
            </a:r>
            <a:r>
              <a:rPr lang="fr-FR" sz="1000" b="1" cap="all" dirty="0" err="1">
                <a:solidFill>
                  <a:schemeClr val="tx1"/>
                </a:solidFill>
                <a:latin typeface="Salesforce Sans Light" panose="020B0305020202020203" pitchFamily="34" charset="0"/>
              </a:rPr>
              <a:t>Experience</a:t>
            </a:r>
            <a:endParaRPr lang="fr-FR" sz="1000" b="1" cap="all" dirty="0">
              <a:solidFill>
                <a:schemeClr val="tx1"/>
              </a:solidFill>
              <a:latin typeface="Salesforce Sans Light" panose="020B0305020202020203" pitchFamily="34" charset="0"/>
            </a:endParaRPr>
          </a:p>
          <a:p>
            <a:pPr>
              <a:defRPr/>
            </a:pPr>
            <a:r>
              <a:rPr lang="fr-FR" sz="900" b="1" cap="all" dirty="0">
                <a:solidFill>
                  <a:schemeClr val="tx1"/>
                </a:solidFill>
                <a:latin typeface="Salesforce Sans Light" panose="020B0305020202020203" pitchFamily="34" charset="0"/>
              </a:rPr>
              <a:t>(Éditions Enterprise, Performance et </a:t>
            </a:r>
            <a:r>
              <a:rPr lang="fr-FR" sz="900" b="1" cap="all" dirty="0" err="1">
                <a:solidFill>
                  <a:schemeClr val="tx1"/>
                </a:solidFill>
                <a:latin typeface="Salesforce Sans Light" panose="020B0305020202020203" pitchFamily="34" charset="0"/>
              </a:rPr>
              <a:t>Unlimited</a:t>
            </a:r>
            <a:r>
              <a:rPr lang="fr-FR" sz="900" b="1" cap="all" dirty="0">
                <a:solidFill>
                  <a:schemeClr val="tx1"/>
                </a:solidFill>
                <a:latin typeface="Salesforce Sans Light" panose="020B0305020202020203" pitchFamily="34" charset="0"/>
              </a:rPr>
              <a:t>)</a:t>
            </a: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r="51240" b="-7007"/>
          <a:stretch/>
        </p:blipFill>
        <p:spPr>
          <a:xfrm>
            <a:off x="616765" y="8924234"/>
            <a:ext cx="699971" cy="512374"/>
          </a:xfrm>
          <a:prstGeom prst="rect">
            <a:avLst/>
          </a:prstGeom>
        </p:spPr>
      </p:pic>
    </p:spTree>
    <p:custDataLst>
      <p:tags r:id="rId2"/>
    </p:custDataLst>
    <p:extLst>
      <p:ext uri="{BB962C8B-B14F-4D97-AF65-F5344CB8AC3E}">
        <p14:creationId xmlns:p14="http://schemas.microsoft.com/office/powerpoint/2010/main" val="86558948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42240" y="82343"/>
            <a:ext cx="5440363" cy="3006297"/>
          </a:xfrm>
          <a:prstGeom prst="rect">
            <a:avLst/>
          </a:prstGeom>
          <a:noFill/>
          <a:ln w="12700">
            <a:solidFill>
              <a:prstClr val="black"/>
            </a:solidFill>
          </a:ln>
        </p:spPr>
        <p:txBody>
          <a:bodyPr vert="horz" lIns="98133" tIns="49067" rIns="98133" bIns="49067" rtlCol="0" anchor="ctr"/>
          <a:lstStyle/>
          <a:p>
            <a:endParaRPr lang="en-US" dirty="0"/>
          </a:p>
        </p:txBody>
      </p:sp>
      <p:sp>
        <p:nvSpPr>
          <p:cNvPr id="7" name="Rectangle 2"/>
          <p:cNvSpPr>
            <a:spLocks noGrp="1" noChangeArrowheads="1"/>
          </p:cNvSpPr>
          <p:nvPr>
            <p:ph type="hdr" sz="quarter"/>
          </p:nvPr>
        </p:nvSpPr>
        <p:spPr bwMode="white">
          <a:xfrm>
            <a:off x="142241" y="9354119"/>
            <a:ext cx="4307520" cy="247089"/>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lnSpc>
                <a:spcPct val="85000"/>
              </a:lnSpc>
              <a:defRPr sz="800" b="0">
                <a:solidFill>
                  <a:schemeClr val="tx1"/>
                </a:solidFill>
                <a:latin typeface="Salesforce Sans" panose="020B0505020202020203" pitchFamily="34" charset="0"/>
                <a:cs typeface="Arial" pitchFamily="34" charset="0"/>
              </a:defRPr>
            </a:lvl1pPr>
          </a:lstStyle>
          <a:p>
            <a:pPr>
              <a:defRPr/>
            </a:pPr>
            <a:r>
              <a:rPr lang="fr-FR"/>
              <a:t>Fondamentaux administratifs pour les nouveaux administrateurs</a:t>
            </a:r>
          </a:p>
          <a:p>
            <a:pPr>
              <a:defRPr/>
            </a:pPr>
            <a:r>
              <a:rPr lang="fr-FR"/>
              <a:t>(Éditions Enterprise, Performance et Unlimited)</a:t>
            </a:r>
          </a:p>
        </p:txBody>
      </p:sp>
      <p:sp>
        <p:nvSpPr>
          <p:cNvPr id="8" name="Rectangle 5"/>
          <p:cNvSpPr>
            <a:spLocks noGrp="1" noChangeArrowheads="1"/>
          </p:cNvSpPr>
          <p:nvPr>
            <p:ph type="body" sz="quarter" idx="3"/>
          </p:nvPr>
        </p:nvSpPr>
        <p:spPr bwMode="auto">
          <a:xfrm>
            <a:off x="164192" y="3153928"/>
            <a:ext cx="7008768" cy="6101832"/>
          </a:xfrm>
          <a:prstGeom prst="rect">
            <a:avLst/>
          </a:prstGeom>
          <a:noFill/>
          <a:ln w="9525">
            <a:noFill/>
            <a:miter lim="800000"/>
            <a:headEnd/>
            <a:tailEnd/>
          </a:ln>
          <a:effectLst/>
        </p:spPr>
        <p:txBody>
          <a:bodyPr vert="horz" wrap="square" lIns="93345" tIns="46673" rIns="93345" bIns="46673" numCol="1" anchor="t" anchorCtr="0" compatLnSpc="1">
            <a:prstTxWarp prst="textNoShape">
              <a:avLst/>
            </a:prstTxWarp>
          </a:bodyPr>
          <a:lstStyle/>
          <a:p>
            <a:pPr lvl="0"/>
            <a:r>
              <a:rPr lang="fr-FR" noProof="0"/>
              <a:t>Cliquer pour modifier les styles de textes principaux</a:t>
            </a:r>
          </a:p>
          <a:p>
            <a:pPr lvl="1"/>
            <a:r>
              <a:rPr lang="fr-FR" noProof="0"/>
              <a:t>Second niveau</a:t>
            </a:r>
          </a:p>
          <a:p>
            <a:pPr lvl="2"/>
            <a:r>
              <a:rPr lang="fr-FR" noProof="0"/>
              <a:t>Troisième niveau</a:t>
            </a:r>
          </a:p>
          <a:p>
            <a:pPr lvl="3"/>
            <a:r>
              <a:rPr lang="fr-FR" noProof="0"/>
              <a:t>Quatrième niveau</a:t>
            </a:r>
          </a:p>
          <a:p>
            <a:pPr lvl="4"/>
            <a:r>
              <a:rPr lang="fr-FR" noProof="0"/>
              <a:t>Cinquième niveau</a:t>
            </a:r>
          </a:p>
        </p:txBody>
      </p:sp>
      <p:sp>
        <p:nvSpPr>
          <p:cNvPr id="9" name="Rectangle 6"/>
          <p:cNvSpPr>
            <a:spLocks noGrp="1" noChangeArrowheads="1"/>
          </p:cNvSpPr>
          <p:nvPr>
            <p:ph type="ftr" sz="quarter" idx="4"/>
          </p:nvPr>
        </p:nvSpPr>
        <p:spPr bwMode="white">
          <a:xfrm>
            <a:off x="4486623" y="9344676"/>
            <a:ext cx="2087921" cy="256524"/>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tx1"/>
                </a:solidFill>
                <a:latin typeface="Arial" pitchFamily="34" charset="0"/>
                <a:cs typeface="Arial" pitchFamily="34" charset="0"/>
              </a:defRPr>
            </a:lvl1pPr>
          </a:lstStyle>
          <a:p>
            <a:r>
              <a:rPr lang="fr-FR">
                <a:latin typeface="Salesforce Sans" panose="020B0505020202020203" pitchFamily="34" charset="0"/>
              </a:rPr>
              <a:t>© Copyright 2018 salesforce.com, inc.</a:t>
            </a:r>
          </a:p>
        </p:txBody>
      </p:sp>
      <p:sp>
        <p:nvSpPr>
          <p:cNvPr id="10" name="Rectangle 7"/>
          <p:cNvSpPr>
            <a:spLocks noGrp="1" noChangeArrowheads="1"/>
          </p:cNvSpPr>
          <p:nvPr>
            <p:ph type="sldNum" sz="quarter" idx="5"/>
          </p:nvPr>
        </p:nvSpPr>
        <p:spPr bwMode="white">
          <a:xfrm>
            <a:off x="6613176" y="9344671"/>
            <a:ext cx="555339" cy="256537"/>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tx1"/>
                </a:solidFill>
                <a:latin typeface="Salesforce Sans" panose="020B0505020202020203" pitchFamily="34" charset="0"/>
                <a:cs typeface="Arial" pitchFamily="34" charset="0"/>
              </a:defRPr>
            </a:lvl1pPr>
          </a:lstStyle>
          <a:p>
            <a:pPr>
              <a:defRPr/>
            </a:pPr>
            <a:fld id="{B4ABCAC1-5A0E-4D41-9DFA-A4558277763A}" type="slidenum">
              <a:rPr lang="en-US" smtClean="0"/>
              <a:pPr>
                <a:defRPr/>
              </a:pPr>
              <a:t>‹#›</a:t>
            </a:fld>
            <a:endParaRPr lang="en-US" smtClean="0"/>
          </a:p>
        </p:txBody>
      </p:sp>
      <p:cxnSp>
        <p:nvCxnSpPr>
          <p:cNvPr id="13" name="Straight Connector 12"/>
          <p:cNvCxnSpPr/>
          <p:nvPr/>
        </p:nvCxnSpPr>
        <p:spPr bwMode="white">
          <a:xfrm>
            <a:off x="4466681" y="9292271"/>
            <a:ext cx="0" cy="3089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6593925" y="9296611"/>
            <a:ext cx="0" cy="3045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r="49170" b="-13820"/>
          <a:stretch/>
        </p:blipFill>
        <p:spPr>
          <a:xfrm>
            <a:off x="6061789" y="441488"/>
            <a:ext cx="829056" cy="619216"/>
          </a:xfrm>
          <a:prstGeom prst="rect">
            <a:avLst/>
          </a:prstGeom>
        </p:spPr>
      </p:pic>
    </p:spTree>
    <p:extLst>
      <p:ext uri="{BB962C8B-B14F-4D97-AF65-F5344CB8AC3E}">
        <p14:creationId xmlns:p14="http://schemas.microsoft.com/office/powerpoint/2010/main" val="1659316227"/>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443"/>
      </a:spcBef>
      <a:buClr>
        <a:srgbClr val="000000"/>
      </a:buClr>
      <a:buFont typeface="Arial" pitchFamily="-112" charset="0"/>
      <a:buNone/>
      <a:defRPr sz="1000" kern="1200">
        <a:solidFill>
          <a:schemeClr val="tx1"/>
        </a:solidFill>
        <a:latin typeface="Salesforce Sans" panose="020B0505020202020203" pitchFamily="34" charset="0"/>
        <a:ea typeface="+mn-ea"/>
        <a:cs typeface="Arial" pitchFamily="34" charset="0"/>
      </a:defRPr>
    </a:lvl1pPr>
    <a:lvl2pPr marL="231775" indent="-231775" algn="l" defTabSz="914400" rtl="0" eaLnBrk="1" latinLnBrk="0" hangingPunct="1">
      <a:buFont typeface="Wingdings" pitchFamily="2" charset="2"/>
      <a:buChar char="§"/>
      <a:defRPr sz="1000" kern="1200">
        <a:solidFill>
          <a:schemeClr val="tx1"/>
        </a:solidFill>
        <a:latin typeface="Arial" pitchFamily="34" charset="0"/>
        <a:ea typeface="+mn-ea"/>
        <a:cs typeface="Arial" pitchFamily="34" charset="0"/>
      </a:defRPr>
    </a:lvl2pPr>
    <a:lvl3pPr marL="457200" indent="-225425" algn="l" defTabSz="914400" rtl="0" eaLnBrk="1" latinLnBrk="0" hangingPunct="1">
      <a:buFont typeface="Arial" pitchFamily="34" charset="0"/>
      <a:buChar char="–"/>
      <a:defRPr sz="1000" kern="1200">
        <a:solidFill>
          <a:schemeClr val="tx1"/>
        </a:solidFill>
        <a:latin typeface="Arial" pitchFamily="34" charset="0"/>
        <a:ea typeface="+mn-ea"/>
        <a:cs typeface="Arial" pitchFamily="34" charset="0"/>
      </a:defRPr>
    </a:lvl3pPr>
    <a:lvl4pPr marL="688975" indent="-231775" algn="l" defTabSz="914400" rtl="0" eaLnBrk="1" latinLnBrk="0" hangingPunct="1">
      <a:buFont typeface="Arial" pitchFamily="34" charset="0"/>
      <a:buChar char="•"/>
      <a:defRPr sz="1000" kern="1200">
        <a:solidFill>
          <a:schemeClr val="tx1"/>
        </a:solidFill>
        <a:latin typeface="Arial" pitchFamily="34" charset="0"/>
        <a:ea typeface="+mn-ea"/>
        <a:cs typeface="Arial" pitchFamily="34" charset="0"/>
      </a:defRPr>
    </a:lvl4pPr>
    <a:lvl5pPr marL="914400" indent="-225425" algn="l" defTabSz="914400" rtl="0" eaLnBrk="1" latinLnBrk="0" hangingPunct="1">
      <a:buFont typeface="Arial" pitchFamily="34" charset="0"/>
      <a:buChar char="–"/>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railhead.salesforce.com/modules/learn-about-the-fourth-industrial-revolu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alesforce.com/services-training/customer-support/customers/kone.js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railhead.salesforce.com/trailblazers/stephanie-herrer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help.salesforce.com/apex/HTViewSolution?id=000232553"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slide" Target="../slides/slide167.xml"/><Relationship Id="rId2" Type="http://schemas.openxmlformats.org/officeDocument/2006/relationships/notesMaster" Target="../notesMasters/notesMaster1.xml"/><Relationship Id="rId1" Type="http://schemas.openxmlformats.org/officeDocument/2006/relationships/tags" Target="../tags/tag115.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help.salesforce.com/articleView?id=fields_lookup_filters_notes.htm&amp;type=5" TargetMode="External"/><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help.salesforce.com/articleView?id=000003638&amp;type=1"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salesforce.com/products/sales-cloud/features/crm-email-connector/"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alesforce.com/"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altLang="zh-TW" dirty="0" smtClean="0"/>
              <a:t>Enterprise, Performance, and Unlimited</a:t>
            </a:r>
            <a:r>
              <a:rPr lang="en-US" altLang="zh-TW" baseline="0" dirty="0" smtClean="0"/>
              <a:t> </a:t>
            </a:r>
            <a:r>
              <a:rPr lang="en-US" altLang="zh-TW" dirty="0" smtClean="0"/>
              <a:t>Editions – </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GB" altLang="zh-TW" baseline="0" dirty="0" smtClean="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Characters in ADX201:</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GB" altLang="zh-TW" baseline="0" dirty="0" smtClean="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Company: AW Computing</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John Wiseman - CEO</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Brent </a:t>
            </a:r>
            <a:r>
              <a:rPr lang="en-GB" altLang="zh-TW" baseline="0" dirty="0" err="1" smtClean="0"/>
              <a:t>Bassi</a:t>
            </a:r>
            <a:r>
              <a:rPr lang="en-GB" altLang="zh-TW" baseline="0" dirty="0" smtClean="0"/>
              <a:t> - VP Finance</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Allison Wheeler - VP Global Sales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Conner McCoy - VP Marketing</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Noah Larkin - VP Services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Ling Wu - VP Human Resources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Desmond Castillo - Head of Legal Counsel</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Phil Smith -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Matt Wilson -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An Lin - APAC Sales Director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Fumiko Suzuki - APAC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err="1" smtClean="0"/>
              <a:t>Jin</a:t>
            </a:r>
            <a:r>
              <a:rPr lang="en-GB" altLang="zh-TW" baseline="0" dirty="0" smtClean="0"/>
              <a:t> Chang - APAC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Yuko Ishikawa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Courtney Brown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Tony Jenkins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Alan Wong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Roberta </a:t>
            </a:r>
            <a:r>
              <a:rPr lang="en-GB" altLang="zh-TW" baseline="0" dirty="0" err="1" smtClean="0"/>
              <a:t>Spada</a:t>
            </a:r>
            <a:r>
              <a:rPr lang="en-GB" altLang="zh-TW" baseline="0" dirty="0" smtClean="0"/>
              <a:t> - Customer Support Director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Tim Howe - Customer Support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Robin Kramer - Customer Support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Cara Ng - Customer Support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Amy Daniels - Sales Engineer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altLang="zh-TW" baseline="0" dirty="0" smtClean="0"/>
              <a:t>Kevin Bailey - Sales Engineer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GB" altLang="zh-TW" baseline="0" dirty="0" smtClean="0"/>
          </a:p>
          <a:p>
            <a:endParaRPr lang="en-IN" altLang="zh-TW"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41649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altLang="zh-TW" b="1" dirty="0" smtClean="0"/>
              <a:t>Key Messages</a:t>
            </a:r>
            <a:endParaRPr lang="en-US" altLang="zh-TW" dirty="0" smtClean="0"/>
          </a:p>
          <a:p>
            <a:pPr marL="171450" indent="-171450">
              <a:buFont typeface="Arial" charset="0"/>
              <a:buChar char="•"/>
            </a:pPr>
            <a:r>
              <a:rPr lang="en-US" altLang="zh-TW" dirty="0" smtClean="0"/>
              <a:t>In the Fourth Industrial Revolution, artificial intelligence (AI), robotics, and the Internet of Things (</a:t>
            </a:r>
            <a:r>
              <a:rPr lang="en-US" altLang="zh-TW" dirty="0" err="1" smtClean="0"/>
              <a:t>IoT</a:t>
            </a:r>
            <a:r>
              <a:rPr lang="en-US" altLang="zh-TW" dirty="0" smtClean="0"/>
              <a:t>) are transforming the customer experience. </a:t>
            </a:r>
          </a:p>
          <a:p>
            <a:pPr marL="171450" indent="-171450">
              <a:buFont typeface="Arial" charset="0"/>
              <a:buChar char="•"/>
            </a:pPr>
            <a:r>
              <a:rPr lang="en-US" altLang="zh-TW" dirty="0" smtClean="0"/>
              <a:t>The lines between the physical and digital worlds are blurring, especially with technology like voice command, autonomous cars, and smart devices that keep you connected and always-on.</a:t>
            </a:r>
          </a:p>
          <a:p>
            <a:endParaRPr lang="en-US" altLang="zh-TW" b="1" dirty="0" smtClean="0"/>
          </a:p>
          <a:p>
            <a:r>
              <a:rPr lang="en-US" altLang="zh-TW" b="1" dirty="0" smtClean="0"/>
              <a:t>Talk Track</a:t>
            </a:r>
            <a:r>
              <a:rPr lang="en-US" altLang="zh-TW" dirty="0" smtClean="0"/>
              <a:t/>
            </a:r>
            <a:br>
              <a:rPr lang="en-US" altLang="zh-TW" dirty="0" smtClean="0"/>
            </a:br>
            <a:r>
              <a:rPr lang="en-US" altLang="zh-TW" dirty="0" smtClean="0"/>
              <a:t>Over the last 300 years, our world has seen incredible innovation and unprecedented technological change. Today, we're entering the Fourth Industrial Revolution where artificial intelligence, robotics, and the Internet of Things (</a:t>
            </a:r>
            <a:r>
              <a:rPr lang="en-US" altLang="zh-TW" dirty="0" err="1" smtClean="0"/>
              <a:t>IoT</a:t>
            </a:r>
            <a:r>
              <a:rPr lang="en-US" altLang="zh-TW" dirty="0" smtClean="0"/>
              <a:t>) are transforming the customer experience. </a:t>
            </a:r>
          </a:p>
          <a:p>
            <a:pPr marL="171450" indent="-171450">
              <a:buFont typeface="Arial" charset="0"/>
              <a:buChar char="•"/>
            </a:pPr>
            <a:r>
              <a:rPr lang="en-US" altLang="zh-TW" dirty="0" smtClean="0"/>
              <a:t>AI is making devices and apps smarter</a:t>
            </a:r>
          </a:p>
          <a:p>
            <a:pPr marL="171450" indent="-171450">
              <a:buFont typeface="Arial" charset="0"/>
              <a:buChar char="•"/>
            </a:pPr>
            <a:r>
              <a:rPr lang="en-US" altLang="zh-TW" dirty="0" smtClean="0"/>
              <a:t>The lines between the physical and digital worlds are blurring</a:t>
            </a:r>
          </a:p>
          <a:p>
            <a:pPr marL="171450" indent="-171450">
              <a:buFont typeface="Arial" charset="0"/>
              <a:buChar char="•"/>
            </a:pPr>
            <a:r>
              <a:rPr lang="en-US" altLang="zh-TW" dirty="0" smtClean="0"/>
              <a:t>We are seeing incredible new products and services — like connected motorcycles and connected coolers</a:t>
            </a:r>
          </a:p>
          <a:p>
            <a:endParaRPr lang="en-US" altLang="zh-TW" dirty="0" smtClean="0"/>
          </a:p>
          <a:p>
            <a:r>
              <a:rPr lang="en-US" altLang="zh-TW" dirty="0" smtClean="0"/>
              <a:t>You can see this change in our everyday lives: shopping via voice command, autonomous cars, and smart devices that</a:t>
            </a:r>
            <a:r>
              <a:rPr lang="en-US" altLang="zh-TW" baseline="0" dirty="0" smtClean="0"/>
              <a:t> </a:t>
            </a:r>
            <a:r>
              <a:rPr lang="en-US" altLang="zh-TW" dirty="0" smtClean="0"/>
              <a:t>keep you connected and always-on.</a:t>
            </a:r>
            <a:br>
              <a:rPr lang="en-US" altLang="zh-TW" dirty="0" smtClean="0"/>
            </a:br>
            <a:r>
              <a:rPr lang="en-US" altLang="zh-TW" dirty="0" smtClean="0"/>
              <a:t/>
            </a:r>
            <a:br>
              <a:rPr lang="en-US" altLang="zh-TW" dirty="0" smtClean="0"/>
            </a:br>
            <a:r>
              <a:rPr lang="en-US" altLang="zh-TW" b="1" dirty="0" smtClean="0"/>
              <a:t>Transition</a:t>
            </a:r>
            <a:r>
              <a:rPr lang="en-US" altLang="zh-TW" dirty="0" smtClean="0"/>
              <a:t/>
            </a:r>
            <a:br>
              <a:rPr lang="en-US" altLang="zh-TW" dirty="0" smtClean="0"/>
            </a:br>
            <a:r>
              <a:rPr lang="en-US" altLang="zh-TW" dirty="0" smtClean="0"/>
              <a:t>These next-generation technologies are connecting us to our customers in a whole new way. And customer expectations, in turn, are changing. </a:t>
            </a:r>
            <a:br>
              <a:rPr lang="en-US" altLang="zh-TW" dirty="0" smtClean="0"/>
            </a:br>
            <a:r>
              <a:rPr lang="en-US" altLang="zh-TW" dirty="0" smtClean="0"/>
              <a:t/>
            </a:r>
            <a:br>
              <a:rPr lang="en-US" altLang="zh-TW" dirty="0" smtClean="0"/>
            </a:br>
            <a:r>
              <a:rPr lang="en-US" altLang="zh-TW" b="1" dirty="0" smtClean="0"/>
              <a:t>Related Trail</a:t>
            </a:r>
            <a:r>
              <a:rPr lang="en-US" altLang="zh-TW" dirty="0" smtClean="0"/>
              <a:t/>
            </a:r>
            <a:br>
              <a:rPr lang="en-US" altLang="zh-TW" dirty="0" smtClean="0"/>
            </a:br>
            <a:r>
              <a:rPr lang="en-US" altLang="zh-TW" dirty="0" smtClean="0"/>
              <a:t>The Fourth Industrial Revolution: </a:t>
            </a:r>
            <a:r>
              <a:rPr lang="en-US" altLang="zh-TW" dirty="0" smtClean="0">
                <a:hlinkClick r:id="rId3"/>
              </a:rPr>
              <a:t>https://trailhead.salesforce.com/modules/learn-about-the-fourth-industrial-revolution</a:t>
            </a:r>
            <a:r>
              <a:rPr lang="en-US" altLang="zh-TW" dirty="0" smtClean="0"/>
              <a:t/>
            </a:r>
            <a:br>
              <a:rPr lang="en-US" altLang="zh-TW" dirty="0" smtClean="0"/>
            </a:br>
            <a:endParaRPr lang="en-US" altLang="zh-TW" dirty="0" smtClean="0"/>
          </a:p>
          <a:p>
            <a:endParaRPr lang="en-US" altLang="zh-TW" dirty="0" smtClean="0"/>
          </a:p>
          <a:p>
            <a:endParaRPr lang="en-US" altLang="zh-TW"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10</a:t>
            </a:fld>
            <a:endParaRPr lang="en-US" dirty="0"/>
          </a:p>
        </p:txBody>
      </p:sp>
    </p:spTree>
    <p:extLst>
      <p:ext uri="{BB962C8B-B14F-4D97-AF65-F5344CB8AC3E}">
        <p14:creationId xmlns:p14="http://schemas.microsoft.com/office/powerpoint/2010/main" val="37420292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dirty="0"/>
              <a:t>We will be covering Chatter users and inviting Chatter</a:t>
            </a:r>
            <a:r>
              <a:rPr lang="en-GB" baseline="0" dirty="0"/>
              <a:t> users in more detail in the Collaboration module, but provide an overview for students here as you will be encountering these profiles and licenses when you set up new profiles.</a:t>
            </a:r>
            <a:endParaRPr lang="en-GB" dirty="0"/>
          </a:p>
          <a:p>
            <a:r>
              <a:rPr lang="en-GB" dirty="0"/>
              <a:t>Because Chatter</a:t>
            </a:r>
            <a:r>
              <a:rPr lang="en-GB" baseline="0" dirty="0"/>
              <a:t> Free and/or </a:t>
            </a:r>
            <a:r>
              <a:rPr lang="en-GB" dirty="0"/>
              <a:t>or Chatter External </a:t>
            </a:r>
            <a:r>
              <a:rPr lang="en-GB" baseline="0" dirty="0"/>
              <a:t>users cannot access any object details, </a:t>
            </a:r>
            <a:r>
              <a:rPr lang="en-GB" dirty="0"/>
              <a:t>Chatter profiles</a:t>
            </a:r>
            <a:r>
              <a:rPr lang="en-GB" baseline="0" dirty="0"/>
              <a:t> include only a very limited number of administrative and general user permissions, and do not include any of the following settings or permissions:</a:t>
            </a:r>
          </a:p>
          <a:p>
            <a:pPr lvl="2">
              <a:buNone/>
            </a:pPr>
            <a:r>
              <a:rPr lang="en-GB" dirty="0">
                <a:latin typeface="Salesforce Sans" panose="020B0505020202020203" pitchFamily="34" charset="0"/>
              </a:rPr>
              <a:t>Console settings</a:t>
            </a:r>
          </a:p>
          <a:p>
            <a:pPr lvl="2">
              <a:buNone/>
            </a:pPr>
            <a:r>
              <a:rPr lang="en-GB" dirty="0">
                <a:latin typeface="Salesforce Sans" panose="020B0505020202020203" pitchFamily="34" charset="0"/>
              </a:rPr>
              <a:t>Page layouts</a:t>
            </a:r>
          </a:p>
          <a:p>
            <a:pPr lvl="2">
              <a:buNone/>
            </a:pPr>
            <a:r>
              <a:rPr lang="en-GB" dirty="0">
                <a:latin typeface="Salesforce Sans" panose="020B0505020202020203" pitchFamily="34" charset="0"/>
              </a:rPr>
              <a:t>Field-level</a:t>
            </a:r>
            <a:r>
              <a:rPr lang="en-GB" baseline="0" dirty="0">
                <a:latin typeface="Salesforce Sans" panose="020B0505020202020203" pitchFamily="34" charset="0"/>
              </a:rPr>
              <a:t> security</a:t>
            </a:r>
          </a:p>
          <a:p>
            <a:pPr lvl="2">
              <a:buNone/>
            </a:pPr>
            <a:r>
              <a:rPr lang="en-GB" baseline="0" dirty="0">
                <a:latin typeface="Salesforce Sans" panose="020B0505020202020203" pitchFamily="34" charset="0"/>
              </a:rPr>
              <a:t>Custom app settings</a:t>
            </a:r>
          </a:p>
          <a:p>
            <a:pPr lvl="2">
              <a:buNone/>
            </a:pPr>
            <a:r>
              <a:rPr lang="en-GB" baseline="0" dirty="0">
                <a:latin typeface="Salesforce Sans" panose="020B0505020202020203" pitchFamily="34" charset="0"/>
              </a:rPr>
              <a:t>Tab settings</a:t>
            </a:r>
          </a:p>
          <a:p>
            <a:pPr lvl="2">
              <a:buNone/>
            </a:pPr>
            <a:r>
              <a:rPr lang="en-GB" baseline="0" dirty="0">
                <a:latin typeface="Salesforce Sans" panose="020B0505020202020203" pitchFamily="34" charset="0"/>
              </a:rPr>
              <a:t>Record type settings</a:t>
            </a:r>
          </a:p>
          <a:p>
            <a:pPr lvl="2">
              <a:buNone/>
            </a:pPr>
            <a:r>
              <a:rPr lang="en-GB" baseline="0" dirty="0">
                <a:latin typeface="Salesforce Sans" panose="020B0505020202020203" pitchFamily="34" charset="0"/>
              </a:rPr>
              <a:t>Standard object permissions</a:t>
            </a:r>
          </a:p>
          <a:p>
            <a:pPr lvl="2">
              <a:buNone/>
            </a:pPr>
            <a:r>
              <a:rPr lang="en-GB" baseline="0" dirty="0">
                <a:latin typeface="Salesforce Sans" panose="020B0505020202020203" pitchFamily="34" charset="0"/>
              </a:rPr>
              <a:t>Custom object permissions</a:t>
            </a:r>
          </a:p>
          <a:p>
            <a:pPr defTabSz="937076" eaLnBrk="0" fontAlgn="base" hangingPunct="0">
              <a:spcBef>
                <a:spcPct val="30000"/>
              </a:spcBef>
              <a:spcAft>
                <a:spcPct val="0"/>
              </a:spcAft>
              <a:defRPr/>
            </a:pPr>
            <a:r>
              <a:rPr lang="en-US" dirty="0">
                <a:ea typeface="MS PGothic" pitchFamily="34" charset="-128"/>
                <a:cs typeface="MS PGothic" charset="-128"/>
              </a:rPr>
              <a:t>The Chatter moderator profile’s main functionality was intended for Chatter.com orgs. It would be uncommon in a full CRM org to designate a Chatter Free user as a moderator. It would be more likely that the admin would add the “Moderate Chatter” profile permission to a custom profile.</a:t>
            </a:r>
          </a:p>
          <a:p>
            <a:endParaRPr lang="en-GB" baseline="0"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103</a:t>
            </a:fld>
            <a:endParaRPr lang="en-US" dirty="0"/>
          </a:p>
        </p:txBody>
      </p:sp>
    </p:spTree>
    <p:extLst>
      <p:ext uri="{BB962C8B-B14F-4D97-AF65-F5344CB8AC3E}">
        <p14:creationId xmlns:p14="http://schemas.microsoft.com/office/powerpoint/2010/main" val="16156249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The profiles listed on this slide are the custom profiles already in existence at AW</a:t>
            </a:r>
            <a:r>
              <a:rPr lang="en-US" baseline="0" dirty="0">
                <a:sym typeface="Arial" pitchFamily="-112" charset="0"/>
              </a:rPr>
              <a:t> Computing.  </a:t>
            </a:r>
          </a:p>
          <a:p>
            <a:r>
              <a:rPr lang="en-US" b="1" dirty="0">
                <a:sym typeface="Arial" pitchFamily="-112" charset="0"/>
              </a:rPr>
              <a:t>Consulting User: </a:t>
            </a:r>
            <a:r>
              <a:rPr lang="en-US" dirty="0">
                <a:sym typeface="Arial" pitchFamily="-112" charset="0"/>
              </a:rPr>
              <a:t>Not referenced in this course.</a:t>
            </a:r>
          </a:p>
          <a:p>
            <a:r>
              <a:rPr lang="en-US" b="1" dirty="0">
                <a:sym typeface="Arial" pitchFamily="-112" charset="0"/>
              </a:rPr>
              <a:t>Executive User:</a:t>
            </a:r>
            <a:r>
              <a:rPr lang="en-US" b="1" baseline="0" dirty="0">
                <a:sym typeface="Arial" pitchFamily="-112" charset="0"/>
              </a:rPr>
              <a:t> </a:t>
            </a:r>
            <a:r>
              <a:rPr lang="en-US" b="1" dirty="0">
                <a:sym typeface="Arial" pitchFamily="-112" charset="0"/>
              </a:rPr>
              <a:t> </a:t>
            </a:r>
            <a:r>
              <a:rPr lang="en-US" dirty="0">
                <a:sym typeface="Arial" pitchFamily="-112" charset="0"/>
              </a:rPr>
              <a:t>Assigned</a:t>
            </a:r>
            <a:r>
              <a:rPr lang="en-US" baseline="0" dirty="0">
                <a:sym typeface="Arial" pitchFamily="-112" charset="0"/>
              </a:rPr>
              <a:t> to VP Level and above. CRED for all standard and custom objects</a:t>
            </a:r>
            <a:endParaRPr lang="en-US" dirty="0">
              <a:sym typeface="Arial" pitchFamily="-112" charset="0"/>
            </a:endParaRPr>
          </a:p>
          <a:p>
            <a:r>
              <a:rPr lang="en-US" b="1" dirty="0">
                <a:sym typeface="Arial" pitchFamily="-112" charset="0"/>
              </a:rPr>
              <a:t>General Marketing User</a:t>
            </a:r>
            <a:r>
              <a:rPr lang="en-US" dirty="0">
                <a:sym typeface="Arial" pitchFamily="-112" charset="0"/>
              </a:rPr>
              <a:t>: Assigned to Customer Support Director and below. CRED for campaigns, contacts, contracts, documents and leads. Limited access to other standard objects. No access to custom objects.</a:t>
            </a:r>
          </a:p>
          <a:p>
            <a:r>
              <a:rPr lang="en-US" b="1" dirty="0">
                <a:sym typeface="Arial" pitchFamily="-112" charset="0"/>
              </a:rPr>
              <a:t>No Access Profile: </a:t>
            </a:r>
            <a:r>
              <a:rPr lang="en-US" dirty="0">
                <a:sym typeface="Arial" pitchFamily="-112" charset="0"/>
              </a:rPr>
              <a:t>Not assigned. NO access to standard or custom objects.</a:t>
            </a:r>
            <a:endParaRPr lang="en-US" b="1" dirty="0">
              <a:sym typeface="Arial" pitchFamily="-112" charset="0"/>
            </a:endParaRPr>
          </a:p>
          <a:p>
            <a:r>
              <a:rPr lang="en-US" b="1" dirty="0">
                <a:sym typeface="Arial" pitchFamily="-112" charset="0"/>
              </a:rPr>
              <a:t>Sales User: </a:t>
            </a:r>
            <a:r>
              <a:rPr lang="en-US" dirty="0">
                <a:sym typeface="Arial" pitchFamily="-112" charset="0"/>
              </a:rPr>
              <a:t>Assigned to all positions/users below Allison Wheeler (VP Global Sales). CRE on accounts, CRED on contacts, contracts, documents, ideas, </a:t>
            </a:r>
            <a:r>
              <a:rPr lang="en-US" dirty="0" err="1">
                <a:sym typeface="Arial" pitchFamily="-112" charset="0"/>
              </a:rPr>
              <a:t>opptys</a:t>
            </a:r>
            <a:r>
              <a:rPr lang="en-US" dirty="0">
                <a:sym typeface="Arial" pitchFamily="-112" charset="0"/>
              </a:rPr>
              <a:t>. Limited access to other standard objects.  No access to custom objects.</a:t>
            </a:r>
            <a:endParaRPr lang="en-US" b="1" dirty="0">
              <a:sym typeface="Arial" pitchFamily="-112" charset="0"/>
            </a:endParaRPr>
          </a:p>
          <a:p>
            <a:r>
              <a:rPr lang="en-US" b="1" dirty="0">
                <a:sym typeface="Arial" pitchFamily="-112" charset="0"/>
              </a:rPr>
              <a:t>Support User: </a:t>
            </a:r>
            <a:r>
              <a:rPr lang="en-US" dirty="0">
                <a:sym typeface="Arial" pitchFamily="-112" charset="0"/>
              </a:rPr>
              <a:t>Assigned to all positions/users from Customer</a:t>
            </a:r>
            <a:r>
              <a:rPr lang="en-US" baseline="0" dirty="0">
                <a:sym typeface="Arial" pitchFamily="-112" charset="0"/>
              </a:rPr>
              <a:t> Support Director and all her reports.  CRED on Assets, cases, contacts, contracts, documents, solutions.  Limited access to other standard objects.  No access to custom objects.</a:t>
            </a:r>
            <a:endParaRPr lang="en-US" b="1" dirty="0">
              <a:sym typeface="Arial" pitchFamily="-112" charset="0"/>
            </a:endParaRPr>
          </a:p>
          <a:p>
            <a:r>
              <a:rPr lang="en-US" b="1" dirty="0">
                <a:sym typeface="Arial" pitchFamily="-112" charset="0"/>
              </a:rPr>
              <a:t>VAR User: </a:t>
            </a:r>
            <a:r>
              <a:rPr lang="en-US" dirty="0">
                <a:sym typeface="Arial" pitchFamily="-112" charset="0"/>
              </a:rPr>
              <a:t>Not referenced in this course.  </a:t>
            </a:r>
          </a:p>
          <a:p>
            <a:r>
              <a:rPr lang="en-US" dirty="0">
                <a:sym typeface="Arial" pitchFamily="-112" charset="0"/>
              </a:rPr>
              <a:t>We will be creating the Accounts Receivable and Recruiting User profiles in class.</a:t>
            </a: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Custom Profiles</a:t>
            </a:r>
            <a:r>
              <a:rPr lang="en-US" b="0" baseline="0" dirty="0">
                <a:solidFill>
                  <a:srgbClr val="000000"/>
                </a:solidFill>
                <a:ea typeface="Arial" pitchFamily="-112" charset="0"/>
                <a:cs typeface="Arial" pitchFamily="-112" charset="0"/>
                <a:sym typeface="Arial" pitchFamily="-112" charset="0"/>
              </a:rPr>
              <a:t> are limited to 1500 per user license type.</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104</a:t>
            </a:fld>
            <a:endParaRPr lang="en-US" dirty="0"/>
          </a:p>
        </p:txBody>
      </p:sp>
    </p:spTree>
    <p:extLst>
      <p:ext uri="{BB962C8B-B14F-4D97-AF65-F5344CB8AC3E}">
        <p14:creationId xmlns:p14="http://schemas.microsoft.com/office/powerpoint/2010/main" val="24766745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defTabSz="981334">
              <a:defRPr/>
            </a:pPr>
            <a:r>
              <a:rPr lang="en-US" dirty="0"/>
              <a:t>CRED  (Create, Read Edit, Delete) profile permissions determine </a:t>
            </a:r>
            <a:r>
              <a:rPr lang="en-US" b="1" dirty="0"/>
              <a:t>object</a:t>
            </a:r>
            <a:r>
              <a:rPr lang="en-US" b="0" dirty="0"/>
              <a:t>-</a:t>
            </a:r>
            <a:r>
              <a:rPr lang="en-US" dirty="0"/>
              <a:t>level access, NOT record access or Field access.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105</a:t>
            </a:fld>
            <a:endParaRPr lang="en-US" dirty="0"/>
          </a:p>
        </p:txBody>
      </p:sp>
    </p:spTree>
    <p:extLst>
      <p:ext uri="{BB962C8B-B14F-4D97-AF65-F5344CB8AC3E}">
        <p14:creationId xmlns:p14="http://schemas.microsoft.com/office/powerpoint/2010/main" val="36437888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t>Hiding a tab does NOT hide the DATA!! </a:t>
            </a:r>
          </a:p>
          <a:p>
            <a:r>
              <a:rPr lang="en-US" dirty="0"/>
              <a:t>Ex: Maybe you can’t see the opportunity tab but you can see the related list of opportunities on an account, or see the data through a report, or through the API (possibly through Outlook).</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106</a:t>
            </a:fld>
            <a:endParaRPr lang="en-US" dirty="0"/>
          </a:p>
        </p:txBody>
      </p:sp>
    </p:spTree>
    <p:extLst>
      <p:ext uri="{BB962C8B-B14F-4D97-AF65-F5344CB8AC3E}">
        <p14:creationId xmlns:p14="http://schemas.microsoft.com/office/powerpoint/2010/main" val="30662775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Be sure to point out that with custom objects, the default profile permissions</a:t>
            </a:r>
            <a:r>
              <a:rPr lang="en-US" baseline="0" dirty="0">
                <a:sym typeface="Arial" pitchFamily="-112" charset="0"/>
              </a:rPr>
              <a:t> are NO ACCESS – i.e. all CRED options are Unchecked. The admin must create a custom profile and specifically grant CRED as needed, for any custom objects.</a:t>
            </a:r>
            <a:r>
              <a:rPr lang="en-US" dirty="0">
                <a:sym typeface="Arial" pitchFamily="-112" charset="0"/>
              </a:rPr>
              <a:t>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107</a:t>
            </a:fld>
            <a:endParaRPr lang="en-US" dirty="0"/>
          </a:p>
        </p:txBody>
      </p:sp>
    </p:spTree>
    <p:extLst>
      <p:ext uri="{BB962C8B-B14F-4D97-AF65-F5344CB8AC3E}">
        <p14:creationId xmlns:p14="http://schemas.microsoft.com/office/powerpoint/2010/main" val="36432800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108</a:t>
            </a:fld>
            <a:endParaRPr lang="en-US" dirty="0"/>
          </a:p>
        </p:txBody>
      </p:sp>
    </p:spTree>
    <p:extLst>
      <p:ext uri="{BB962C8B-B14F-4D97-AF65-F5344CB8AC3E}">
        <p14:creationId xmlns:p14="http://schemas.microsoft.com/office/powerpoint/2010/main" val="13930255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46057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b="0" dirty="0">
                <a:solidFill>
                  <a:srgbClr val="000000"/>
                </a:solidFill>
                <a:ea typeface="Arial" pitchFamily="-112" charset="0"/>
                <a:cs typeface="Arial" pitchFamily="-112" charset="0"/>
                <a:sym typeface="Arial" pitchFamily="-112" charset="0"/>
              </a:rPr>
              <a:t>In</a:t>
            </a:r>
            <a:r>
              <a:rPr lang="en-US" b="0" baseline="0" dirty="0">
                <a:solidFill>
                  <a:srgbClr val="000000"/>
                </a:solidFill>
                <a:ea typeface="Arial" pitchFamily="-112" charset="0"/>
                <a:cs typeface="Arial" pitchFamily="-112" charset="0"/>
                <a:sym typeface="Arial" pitchFamily="-112" charset="0"/>
              </a:rPr>
              <a:t> many companies, new users would be created in a separate personnel/ERP system and pushed over to Salesforce automatically (or at least electronically, not manually). In this scenario we are going through the manual process in order to show how users can be created directly in Salesforce.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110</a:t>
            </a:fld>
            <a:endParaRPr lang="en-US" dirty="0"/>
          </a:p>
        </p:txBody>
      </p:sp>
    </p:spTree>
    <p:extLst>
      <p:ext uri="{BB962C8B-B14F-4D97-AF65-F5344CB8AC3E}">
        <p14:creationId xmlns:p14="http://schemas.microsoft.com/office/powerpoint/2010/main" val="18994137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111</a:t>
            </a:fld>
            <a:endParaRPr lang="en-US" dirty="0"/>
          </a:p>
        </p:txBody>
      </p:sp>
    </p:spTree>
    <p:extLst>
      <p:ext uri="{BB962C8B-B14F-4D97-AF65-F5344CB8AC3E}">
        <p14:creationId xmlns:p14="http://schemas.microsoft.com/office/powerpoint/2010/main" val="40901656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245334" indent="-245334">
              <a:buFont typeface="Arial" pitchFamily="-112" charset="0"/>
              <a:buAutoNum type="arabicPeriod"/>
            </a:pPr>
            <a:r>
              <a:rPr lang="en-GB" dirty="0"/>
              <a:t>One profile per user, username = unique (remember the U's), one role per user (none specified satisfies requirement).</a:t>
            </a:r>
            <a:endParaRPr lang="en-GB" dirty="0">
              <a:sym typeface="Arial" pitchFamily="-112" charset="0"/>
            </a:endParaRPr>
          </a:p>
          <a:p>
            <a:pPr marL="245334" indent="-245334">
              <a:buFont typeface="Arial" pitchFamily="-112" charset="0"/>
              <a:buAutoNum type="arabicPeriod"/>
            </a:pPr>
            <a:r>
              <a:rPr lang="en-GB" dirty="0">
                <a:sym typeface="Arial" pitchFamily="-112" charset="0"/>
              </a:rPr>
              <a:t>Alias – Point out that the Alias is a short form of the user’s name (defaults to user’s initial and first four characters of last name) </a:t>
            </a:r>
            <a:r>
              <a:rPr lang="en-GB" dirty="0"/>
              <a:t>used to identify the user on list pages, reports, and other pages where the entire name does not fit. </a:t>
            </a:r>
            <a:r>
              <a:rPr lang="en-GB" dirty="0">
                <a:sym typeface="Arial" pitchFamily="-112" charset="0"/>
              </a:rPr>
              <a:t>It is a required field, but doesn’t have to be unique, therefore there is a danger of more than one user having the same alias. One way around this would be to use the user’s email “handle” (first part of email address before @),</a:t>
            </a:r>
            <a:r>
              <a:rPr lang="en-GB" baseline="0" dirty="0">
                <a:sym typeface="Arial" pitchFamily="-112" charset="0"/>
              </a:rPr>
              <a:t> </a:t>
            </a:r>
            <a:r>
              <a:rPr lang="en-US" baseline="0" dirty="0">
                <a:sym typeface="Arial" pitchFamily="-112" charset="0"/>
              </a:rPr>
              <a:t>however, alias input is restricted to 8 characters. </a:t>
            </a:r>
            <a:r>
              <a:rPr lang="en-GB" dirty="0">
                <a:sym typeface="Arial" pitchFamily="-112" charset="0"/>
              </a:rPr>
              <a:t>Possible use case: When migrating/importing users from a legacy system, the Alias field could be used for their ID from the legacy system.</a:t>
            </a:r>
          </a:p>
          <a:p>
            <a:pPr marL="245334" indent="-245334">
              <a:buFont typeface="+mj-lt"/>
              <a:buAutoNum type="arabicPeriod"/>
            </a:pPr>
            <a:r>
              <a:rPr lang="en-US" dirty="0">
                <a:sym typeface="Arial" pitchFamily="-112" charset="0"/>
              </a:rPr>
              <a:t>Ask why you might NOT want to generate a new password + notify the user immediately? </a:t>
            </a:r>
            <a:r>
              <a:rPr lang="en-GB" dirty="0">
                <a:sym typeface="Arial" pitchFamily="-112" charset="0"/>
              </a:rPr>
              <a:t>Possible reasons: You haven’t gone live yet; you’re setting up a user record for a new hire who hasn’t started yet, etc.</a:t>
            </a:r>
            <a:r>
              <a:rPr lang="en-US" dirty="0">
                <a:sym typeface="Arial" pitchFamily="-112" charset="0"/>
              </a:rPr>
              <a:t> Point out that checkbox is SELECTED by DEFAULT.</a:t>
            </a:r>
          </a:p>
          <a:p>
            <a:pPr marL="245334" marR="0" indent="-245334"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GB" sz="1000" kern="1200" baseline="0" dirty="0">
                <a:solidFill>
                  <a:schemeClr val="tx1"/>
                </a:solidFill>
                <a:ea typeface="+mn-ea"/>
              </a:rPr>
              <a:t>The link that new users receive in the email is valid for only one use or 24 hours, whichever comes first, where previously it was valid until they set a password. A user who follows the link without setting a password, or lets the link expire, must have an administrator reset their password before they can log in.</a:t>
            </a:r>
          </a:p>
          <a:p>
            <a:pPr marL="245334" marR="0" indent="-245334"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GB" sz="1000" kern="1200" baseline="0" dirty="0">
                <a:solidFill>
                  <a:schemeClr val="tx1"/>
                </a:solidFill>
                <a:ea typeface="+mn-ea"/>
                <a:sym typeface="Arial" pitchFamily="-112" charset="0"/>
              </a:rPr>
              <a:t>The new emails have a “Verify” button.</a:t>
            </a:r>
            <a:endParaRPr lang="en-US" dirty="0">
              <a:sym typeface="Arial" pitchFamily="-112" charset="0"/>
            </a:endParaRPr>
          </a:p>
          <a:p>
            <a:pPr marL="245334" indent="-245334">
              <a:buFont typeface="Arial" pitchFamily="-112" charset="0"/>
              <a:buAutoNum type="arabicPeriod"/>
            </a:pPr>
            <a:endParaRPr lang="en-GB"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112</a:t>
            </a:fld>
            <a:endParaRPr lang="en-US" dirty="0"/>
          </a:p>
        </p:txBody>
      </p:sp>
    </p:spTree>
    <p:extLst>
      <p:ext uri="{BB962C8B-B14F-4D97-AF65-F5344CB8AC3E}">
        <p14:creationId xmlns:p14="http://schemas.microsoft.com/office/powerpoint/2010/main" val="136655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altLang="zh-TW" b="1" dirty="0" smtClean="0"/>
              <a:t>Key Messages</a:t>
            </a:r>
            <a:endParaRPr lang="en-US" altLang="zh-TW" dirty="0" smtClean="0"/>
          </a:p>
          <a:p>
            <a:pPr marL="171450" indent="-171450">
              <a:buFont typeface="Arial" charset="0"/>
              <a:buChar char="•"/>
            </a:pPr>
            <a:r>
              <a:rPr lang="en-US" altLang="zh-TW" dirty="0" smtClean="0"/>
              <a:t>People are more connected than ever before.</a:t>
            </a:r>
          </a:p>
          <a:p>
            <a:pPr marL="171450" indent="-171450">
              <a:buFont typeface="Arial" charset="0"/>
              <a:buChar char="•"/>
            </a:pPr>
            <a:r>
              <a:rPr lang="en-US" altLang="zh-TW" dirty="0" smtClean="0"/>
              <a:t>Customers expect your business to be just as smart, always-on, and as connected as they are.</a:t>
            </a:r>
          </a:p>
          <a:p>
            <a:endParaRPr lang="en-US" altLang="zh-TW" b="1" dirty="0" smtClean="0"/>
          </a:p>
          <a:p>
            <a:r>
              <a:rPr lang="en-US" altLang="zh-TW" b="1" dirty="0" smtClean="0"/>
              <a:t>Talk Track</a:t>
            </a:r>
            <a:r>
              <a:rPr lang="en-US" altLang="zh-TW" dirty="0" smtClean="0"/>
              <a:t/>
            </a:r>
            <a:br>
              <a:rPr lang="en-US" altLang="zh-TW" dirty="0" smtClean="0"/>
            </a:br>
            <a:r>
              <a:rPr lang="en-US" altLang="zh-TW" dirty="0" smtClean="0"/>
              <a:t>Behind every device and interaction is a customer. And in the Fourth Industrial Revolution, every customer is connected. They have fitness monitors and digital personal assistants that keep them connected and informed 24/7. And these customers expect your business to be just as smart, always-on and as connected as they are. </a:t>
            </a:r>
            <a:br>
              <a:rPr lang="en-US" altLang="zh-TW" dirty="0" smtClean="0"/>
            </a:br>
            <a:r>
              <a:rPr lang="en-US" altLang="zh-TW" dirty="0" smtClean="0"/>
              <a:t/>
            </a:r>
            <a:br>
              <a:rPr lang="en-US" altLang="zh-TW" dirty="0" smtClean="0"/>
            </a:br>
            <a:r>
              <a:rPr lang="en-US" altLang="zh-TW" i="1" dirty="0" smtClean="0"/>
              <a:t>[tell a personal story of a connected device/experience or share a customer story i.e. KONE]</a:t>
            </a:r>
            <a:r>
              <a:rPr lang="en-US" altLang="zh-TW" dirty="0" smtClean="0"/>
              <a:t/>
            </a:r>
            <a:br>
              <a:rPr lang="en-US" altLang="zh-TW" dirty="0" smtClean="0"/>
            </a:br>
            <a:r>
              <a:rPr lang="en-US" altLang="zh-TW" dirty="0" smtClean="0"/>
              <a:t/>
            </a:r>
            <a:br>
              <a:rPr lang="en-US" altLang="zh-TW" dirty="0" smtClean="0"/>
            </a:br>
            <a:r>
              <a:rPr lang="en-US" altLang="zh-TW" b="1" dirty="0" smtClean="0"/>
              <a:t>Transition</a:t>
            </a:r>
            <a:r>
              <a:rPr lang="en-US" altLang="zh-TW" dirty="0" smtClean="0"/>
              <a:t/>
            </a:r>
            <a:br>
              <a:rPr lang="en-US" altLang="zh-TW" dirty="0" smtClean="0"/>
            </a:br>
            <a:r>
              <a:rPr lang="en-US" altLang="zh-TW" dirty="0" smtClean="0"/>
              <a:t>For businesses, meeting customer expectations is easier said than done. </a:t>
            </a:r>
            <a:br>
              <a:rPr lang="en-US" altLang="zh-TW" dirty="0" smtClean="0"/>
            </a:br>
            <a:r>
              <a:rPr lang="en-US" altLang="zh-TW" dirty="0" smtClean="0"/>
              <a:t/>
            </a:r>
            <a:br>
              <a:rPr lang="en-US" altLang="zh-TW" dirty="0" smtClean="0"/>
            </a:br>
            <a:r>
              <a:rPr lang="en-US" altLang="zh-TW" b="1" dirty="0" smtClean="0"/>
              <a:t>Resource</a:t>
            </a:r>
            <a:endParaRPr lang="en-US" altLang="zh-TW" b="0" dirty="0" smtClean="0"/>
          </a:p>
          <a:p>
            <a:r>
              <a:rPr lang="en-US" altLang="zh-TW" dirty="0" smtClean="0"/>
              <a:t>KONE customer story - </a:t>
            </a:r>
            <a:r>
              <a:rPr lang="en-US" altLang="zh-TW" dirty="0" smtClean="0">
                <a:hlinkClick r:id="rId3"/>
              </a:rPr>
              <a:t>https://www.salesforce.com/services-training/customer-support/customers/kone.jsp</a:t>
            </a:r>
            <a:endParaRPr lang="en-US" altLang="zh-TW"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smtClean="0"/>
              <a:t>Ducati</a:t>
            </a:r>
            <a:r>
              <a:rPr lang="en-US" altLang="zh-TW" baseline="0" dirty="0" smtClean="0"/>
              <a:t> </a:t>
            </a:r>
            <a:r>
              <a:rPr lang="en-US" altLang="zh-TW" sz="1000" b="0" i="0" kern="1200" dirty="0" smtClean="0">
                <a:solidFill>
                  <a:schemeClr val="tx1"/>
                </a:solidFill>
                <a:effectLst/>
                <a:latin typeface="Salesforce Sans"/>
                <a:ea typeface="+mn-ea"/>
                <a:cs typeface="Arial" pitchFamily="34" charset="0"/>
              </a:rPr>
              <a:t>Drives Customer Engagement With Digital Identity</a:t>
            </a:r>
            <a:r>
              <a:rPr lang="en-US" altLang="zh-TW" sz="1000" b="0" i="0" kern="1200" baseline="0" dirty="0" smtClean="0">
                <a:solidFill>
                  <a:schemeClr val="tx1"/>
                </a:solidFill>
                <a:effectLst/>
                <a:latin typeface="Salesforce Sans"/>
                <a:ea typeface="+mn-ea"/>
                <a:cs typeface="Arial" pitchFamily="34" charset="0"/>
              </a:rPr>
              <a:t> </a:t>
            </a:r>
            <a:r>
              <a:rPr lang="en-US" altLang="zh-TW" baseline="0" dirty="0" smtClean="0"/>
              <a:t>- https://www.salesforce.com/video/1779407/</a:t>
            </a:r>
            <a:r>
              <a:rPr lang="en-US" altLang="zh-TW" dirty="0" smtClean="0"/>
              <a:t/>
            </a:r>
            <a:br>
              <a:rPr lang="en-US" altLang="zh-TW" dirty="0" smtClean="0"/>
            </a:br>
            <a:endParaRPr lang="en-US" altLang="zh-TW" dirty="0" smtClean="0"/>
          </a:p>
          <a:p>
            <a:endParaRPr lang="en-US" altLang="zh-TW"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11</a:t>
            </a:fld>
            <a:endParaRPr lang="en-US" dirty="0"/>
          </a:p>
        </p:txBody>
      </p:sp>
    </p:spTree>
    <p:extLst>
      <p:ext uri="{BB962C8B-B14F-4D97-AF65-F5344CB8AC3E}">
        <p14:creationId xmlns:p14="http://schemas.microsoft.com/office/powerpoint/2010/main" val="17186754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Fumiko MUST be set up, since</a:t>
            </a:r>
            <a:r>
              <a:rPr lang="en-US" baseline="0" dirty="0">
                <a:sym typeface="Arial" pitchFamily="-112" charset="0"/>
              </a:rPr>
              <a:t> she is used in a later exercise.</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113</a:t>
            </a:fld>
            <a:endParaRPr lang="en-US" dirty="0"/>
          </a:p>
        </p:txBody>
      </p:sp>
    </p:spTree>
    <p:extLst>
      <p:ext uri="{BB962C8B-B14F-4D97-AF65-F5344CB8AC3E}">
        <p14:creationId xmlns:p14="http://schemas.microsoft.com/office/powerpoint/2010/main" val="3999304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4703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115</a:t>
            </a:fld>
            <a:endParaRPr lang="en-US" dirty="0"/>
          </a:p>
        </p:txBody>
      </p:sp>
    </p:spTree>
    <p:extLst>
      <p:ext uri="{BB962C8B-B14F-4D97-AF65-F5344CB8AC3E}">
        <p14:creationId xmlns:p14="http://schemas.microsoft.com/office/powerpoint/2010/main" val="37051980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fontAlgn="base"/>
            <a:r>
              <a:rPr lang="en-US" sz="1000" b="0" i="0" kern="1200" dirty="0">
                <a:solidFill>
                  <a:schemeClr val="tx1"/>
                </a:solidFill>
                <a:effectLst/>
                <a:latin typeface="Salesforce Sans" panose="020B0505020202020203" pitchFamily="34" charset="0"/>
                <a:ea typeface="+mn-ea"/>
                <a:cs typeface="Arial" pitchFamily="34" charset="0"/>
              </a:rPr>
              <a:t>Chatter: What’s Different or Not Available in Lightning Experience: </a:t>
            </a:r>
          </a:p>
          <a:p>
            <a:pPr fontAlgn="base"/>
            <a:r>
              <a:rPr lang="en-US" sz="1000" b="0" i="0" kern="1200" dirty="0">
                <a:solidFill>
                  <a:schemeClr val="tx1"/>
                </a:solidFill>
                <a:effectLst/>
                <a:latin typeface="Salesforce Sans" panose="020B0505020202020203" pitchFamily="34" charset="0"/>
                <a:ea typeface="+mn-ea"/>
                <a:cs typeface="Arial" pitchFamily="34" charset="0"/>
              </a:rPr>
              <a:t>https://help.salesforce.com/articleView?id=lex_gaps_limitations_collaboration.htm&amp;type=0</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Suggestions</a:t>
            </a:r>
          </a:p>
          <a:p>
            <a:endParaRPr lang="en-IN"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116</a:t>
            </a:fld>
            <a:endParaRPr lang="en-US" dirty="0"/>
          </a:p>
        </p:txBody>
      </p:sp>
    </p:spTree>
    <p:extLst>
      <p:ext uri="{BB962C8B-B14F-4D97-AF65-F5344CB8AC3E}">
        <p14:creationId xmlns:p14="http://schemas.microsoft.com/office/powerpoint/2010/main" val="35114358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dirty="0">
                <a:solidFill>
                  <a:schemeClr val="tx1"/>
                </a:solidFill>
              </a:rPr>
              <a:t>The following features are NOT available</a:t>
            </a:r>
            <a:r>
              <a:rPr lang="en-US" baseline="0" dirty="0">
                <a:solidFill>
                  <a:schemeClr val="tx1"/>
                </a:solidFill>
              </a:rPr>
              <a:t> to Chatter External or Chatter Free:</a:t>
            </a:r>
          </a:p>
          <a:p>
            <a:pPr marL="171450" indent="-171450" rtl="0" eaLnBrk="1" fontAlgn="t" latinLnBrk="0" hangingPunct="1">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Custom objects</a:t>
            </a:r>
          </a:p>
          <a:p>
            <a:pPr marL="171450" indent="-171450" rtl="0" eaLnBrk="1" fontAlgn="t" latinLnBrk="0" hangingPunct="1">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Accounts &amp; contacts</a:t>
            </a:r>
          </a:p>
          <a:p>
            <a:pPr marL="171450" indent="-171450" rtl="0" eaLnBrk="1" fontAlgn="t" latinLnBrk="0" hangingPunct="1">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Calendar &amp;</a:t>
            </a:r>
            <a:r>
              <a:rPr lang="en-US" sz="1000" b="0" i="0" u="none" strike="noStrike" kern="1200" baseline="0" dirty="0">
                <a:solidFill>
                  <a:schemeClr val="tx1"/>
                </a:solidFill>
                <a:effectLst/>
                <a:latin typeface="Salesforce Sans" panose="020B0505020202020203" pitchFamily="34" charset="0"/>
                <a:ea typeface="+mn-ea"/>
                <a:cs typeface="Arial" pitchFamily="34" charset="0"/>
              </a:rPr>
              <a:t> events</a:t>
            </a:r>
            <a:endParaRPr lang="en-US" sz="1000" b="0" i="0" u="none" strike="noStrike" kern="1200" dirty="0">
              <a:solidFill>
                <a:schemeClr val="tx1"/>
              </a:solidFill>
              <a:effectLst/>
              <a:latin typeface="Salesforce Sans" panose="020B0505020202020203" pitchFamily="34" charset="0"/>
              <a:ea typeface="+mn-ea"/>
              <a:cs typeface="Arial" pitchFamily="34" charset="0"/>
            </a:endParaRPr>
          </a:p>
          <a:p>
            <a:pPr marL="171450" indent="-171450" rtl="0" eaLnBrk="1" fontAlgn="t" latinLnBrk="0" hangingPunct="1">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Content library</a:t>
            </a:r>
          </a:p>
          <a:p>
            <a:pPr marL="171450" indent="-171450" rtl="0" eaLnBrk="1" fontAlgn="t" latinLnBrk="0" hangingPunct="1">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Ideas &amp; answers</a:t>
            </a:r>
          </a:p>
          <a:p>
            <a:pPr marL="171450" indent="-171450" rtl="0" eaLnBrk="1" fontAlgn="t" latinLnBrk="0" hangingPunct="1">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Reports &amp; dashboards</a:t>
            </a:r>
          </a:p>
          <a:p>
            <a:pPr marL="171450" indent="-171450" rtl="0" eaLnBrk="1" fontAlgn="t" latinLnBrk="0" hangingPunct="1">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Tasks &amp; Activities</a:t>
            </a:r>
          </a:p>
          <a:p>
            <a:pPr marL="171450" indent="-171450" rtl="0" eaLnBrk="1" fontAlgn="t" latinLnBrk="0" hangingPunct="1">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Using &amp;</a:t>
            </a:r>
            <a:r>
              <a:rPr lang="en-US" sz="1000" b="0" i="0" u="none" strike="noStrike" kern="1200" baseline="0" dirty="0">
                <a:solidFill>
                  <a:schemeClr val="tx1"/>
                </a:solidFill>
                <a:effectLst/>
                <a:latin typeface="Salesforce Sans" panose="020B0505020202020203" pitchFamily="34" charset="0"/>
                <a:ea typeface="+mn-ea"/>
                <a:cs typeface="Arial" pitchFamily="34" charset="0"/>
              </a:rPr>
              <a:t> approving workflows</a:t>
            </a:r>
            <a:endParaRPr lang="en-US" sz="1000" b="0" i="0" u="none" strike="noStrike" kern="1200" dirty="0">
              <a:solidFill>
                <a:schemeClr val="tx1"/>
              </a:solidFill>
              <a:effectLst/>
              <a:latin typeface="Salesforce Sans" panose="020B0505020202020203" pitchFamily="34" charset="0"/>
              <a:ea typeface="+mn-ea"/>
              <a:cs typeface="Arial" pitchFamily="34" charset="0"/>
            </a:endParaRP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117</a:t>
            </a:fld>
            <a:endParaRPr lang="en-US" dirty="0"/>
          </a:p>
        </p:txBody>
      </p:sp>
    </p:spTree>
    <p:extLst>
      <p:ext uri="{BB962C8B-B14F-4D97-AF65-F5344CB8AC3E}">
        <p14:creationId xmlns:p14="http://schemas.microsoft.com/office/powerpoint/2010/main" val="13215593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fontAlgn="b">
              <a:spcBef>
                <a:spcPct val="0"/>
              </a:spcBef>
            </a:pPr>
            <a:r>
              <a:rPr lang="en-GB" dirty="0"/>
              <a:t>Point out:</a:t>
            </a:r>
          </a:p>
          <a:p>
            <a:pPr marL="228600" indent="-228600" fontAlgn="b">
              <a:spcBef>
                <a:spcPct val="0"/>
              </a:spcBef>
              <a:buFont typeface="+mj-lt"/>
              <a:buAutoNum type="arabicPeriod"/>
            </a:pPr>
            <a:r>
              <a:rPr lang="en-GB" sz="1000" kern="1200" baseline="0" dirty="0">
                <a:solidFill>
                  <a:schemeClr val="tx1"/>
                </a:solidFill>
                <a:ea typeface="+mn-ea"/>
              </a:rPr>
              <a:t>Customer invitations are enabled for organizations that haven’t opted out and haven’t enabled them.</a:t>
            </a:r>
          </a:p>
          <a:p>
            <a:pPr marL="228600" indent="-228600" fontAlgn="b">
              <a:spcBef>
                <a:spcPct val="0"/>
              </a:spcBef>
              <a:buFont typeface="+mj-lt"/>
              <a:buAutoNum type="arabicPeriod"/>
            </a:pPr>
            <a:r>
              <a:rPr lang="en-GB" sz="1000" kern="1200" dirty="0" err="1">
                <a:solidFill>
                  <a:schemeClr val="tx1"/>
                </a:solidFill>
                <a:ea typeface="+mn-ea"/>
              </a:rPr>
              <a:t>Coworker</a:t>
            </a:r>
            <a:r>
              <a:rPr lang="en-GB" sz="1000" kern="1200" dirty="0">
                <a:solidFill>
                  <a:schemeClr val="tx1"/>
                </a:solidFill>
                <a:ea typeface="+mn-ea"/>
              </a:rPr>
              <a:t> invitations are automatically turned on for new Salesforce organizations and the Company Email Domains field is populated based on the first user's email address. Invitations aren't turned on if the user's domain is a free email provider such as </a:t>
            </a:r>
            <a:r>
              <a:rPr lang="en-GB" sz="1000" u="none" strike="noStrike" kern="1200" dirty="0">
                <a:solidFill>
                  <a:schemeClr val="tx1"/>
                </a:solidFill>
                <a:ea typeface="+mn-ea"/>
              </a:rPr>
              <a:t>yahoo.com</a:t>
            </a:r>
            <a:r>
              <a:rPr lang="en-GB" sz="1000" kern="1200" dirty="0">
                <a:solidFill>
                  <a:schemeClr val="tx1"/>
                </a:solidFill>
                <a:ea typeface="+mn-ea"/>
              </a:rPr>
              <a:t> or gmail.com.</a:t>
            </a:r>
          </a:p>
          <a:p>
            <a:pPr marL="228600" indent="-228600" fontAlgn="b">
              <a:spcBef>
                <a:spcPct val="0"/>
              </a:spcBef>
              <a:buFont typeface="+mj-lt"/>
              <a:buAutoNum type="arabicPeriod"/>
            </a:pPr>
            <a:r>
              <a:rPr lang="en-US" dirty="0"/>
              <a:t>The administrator can define (white-list) up to 200 email domains to which Chatter Coworker Invites can be sent.</a:t>
            </a:r>
          </a:p>
          <a:p>
            <a:pPr marL="228600" indent="-228600" fontAlgn="b">
              <a:spcBef>
                <a:spcPct val="0"/>
              </a:spcBef>
              <a:buFont typeface="+mj-lt"/>
              <a:buAutoNum type="arabicPeriod"/>
            </a:pPr>
            <a:r>
              <a:rPr lang="en-US" dirty="0"/>
              <a:t>A user has up to 30 days to accept an invitation to join Chatter. </a:t>
            </a:r>
          </a:p>
          <a:p>
            <a:pPr marL="228600" indent="-228600" fontAlgn="b">
              <a:spcBef>
                <a:spcPct val="0"/>
              </a:spcBef>
              <a:buFont typeface="+mj-lt"/>
              <a:buAutoNum type="arabicPeriod"/>
            </a:pPr>
            <a:r>
              <a:rPr lang="en-US" dirty="0"/>
              <a:t>Once they accept, a Salesforce</a:t>
            </a:r>
            <a:r>
              <a:rPr lang="en-US" baseline="0" dirty="0"/>
              <a:t> user record is automatically created and a Chatter license is assigned.</a:t>
            </a:r>
          </a:p>
          <a:p>
            <a:pPr marL="228600" indent="-228600" fontAlgn="b">
              <a:spcBef>
                <a:spcPct val="0"/>
              </a:spcBef>
              <a:buFont typeface="+mj-lt"/>
              <a:buAutoNum type="arabicPeriod"/>
            </a:pPr>
            <a:r>
              <a:rPr lang="en-US" baseline="0" dirty="0"/>
              <a:t>Users can be upgraded to a more functional license (Chatter Plus, Salesforce CRM). However users with the more functional licenses cannot be downgraded to a Chatter Free license.</a:t>
            </a:r>
            <a:endParaRPr lang="en-US"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fontAlgn="b">
              <a:spcBef>
                <a:spcPct val="0"/>
              </a:spcBef>
            </a:pPr>
            <a:endParaRPr lang="en-US" b="1"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118</a:t>
            </a:fld>
            <a:endParaRPr lang="en-US" dirty="0"/>
          </a:p>
        </p:txBody>
      </p:sp>
    </p:spTree>
    <p:extLst>
      <p:ext uri="{BB962C8B-B14F-4D97-AF65-F5344CB8AC3E}">
        <p14:creationId xmlns:p14="http://schemas.microsoft.com/office/powerpoint/2010/main" val="36655188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119</a:t>
            </a:fld>
            <a:endParaRPr lang="en-US" dirty="0"/>
          </a:p>
        </p:txBody>
      </p:sp>
    </p:spTree>
    <p:extLst>
      <p:ext uri="{BB962C8B-B14F-4D97-AF65-F5344CB8AC3E}">
        <p14:creationId xmlns:p14="http://schemas.microsoft.com/office/powerpoint/2010/main" val="300777195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r>
              <a:rPr lang="en-US" dirty="0"/>
              <a:t>Instructors can also participate</a:t>
            </a:r>
            <a:r>
              <a:rPr lang="en-US" baseline="0" dirty="0"/>
              <a:t> in this activity by making a Chatter Free User profile with</a:t>
            </a:r>
            <a:r>
              <a:rPr lang="en-US" dirty="0"/>
              <a:t> their own email address (rather than Desmond’s) so they can show the class</a:t>
            </a:r>
            <a:r>
              <a:rPr lang="en-US" baseline="0" dirty="0"/>
              <a:t> the Chatter Free User experience. </a:t>
            </a:r>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120</a:t>
            </a:fld>
            <a:endParaRPr lang="en-US" dirty="0"/>
          </a:p>
        </p:txBody>
      </p:sp>
    </p:spTree>
    <p:extLst>
      <p:ext uri="{BB962C8B-B14F-4D97-AF65-F5344CB8AC3E}">
        <p14:creationId xmlns:p14="http://schemas.microsoft.com/office/powerpoint/2010/main" val="13448454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121</a:t>
            </a:fld>
            <a:endParaRPr lang="en-US" dirty="0"/>
          </a:p>
        </p:txBody>
      </p:sp>
    </p:spTree>
    <p:extLst>
      <p:ext uri="{BB962C8B-B14F-4D97-AF65-F5344CB8AC3E}">
        <p14:creationId xmlns:p14="http://schemas.microsoft.com/office/powerpoint/2010/main" val="40521257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0741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altLang="zh-TW" b="1" dirty="0" smtClean="0"/>
              <a:t>Key Messages</a:t>
            </a:r>
            <a:endParaRPr lang="en-US" altLang="zh-TW" dirty="0" smtClean="0"/>
          </a:p>
          <a:p>
            <a:pPr marL="171450" indent="-171450">
              <a:buFont typeface="Arial" charset="0"/>
              <a:buChar char="•"/>
            </a:pPr>
            <a:r>
              <a:rPr lang="en-US" altLang="zh-TW" dirty="0" smtClean="0"/>
              <a:t>The Salesforce mobile app is the full CRM solution that goes with you on any device.</a:t>
            </a:r>
          </a:p>
          <a:p>
            <a:pPr marL="171450" indent="-171450">
              <a:buFont typeface="Arial" charset="0"/>
              <a:buChar char="•"/>
            </a:pPr>
            <a:r>
              <a:rPr lang="en-US" altLang="zh-TW" dirty="0" smtClean="0"/>
              <a:t>With </a:t>
            </a:r>
            <a:r>
              <a:rPr lang="en-US" altLang="zh-TW" dirty="0" err="1" smtClean="0"/>
              <a:t>mySalesforce</a:t>
            </a:r>
            <a:r>
              <a:rPr lang="en-US" altLang="zh-TW" dirty="0" smtClean="0"/>
              <a:t>, our customers can create their own custom-branded mobile app.</a:t>
            </a:r>
          </a:p>
          <a:p>
            <a:endParaRPr lang="en-US" altLang="zh-TW" b="1" dirty="0" smtClean="0"/>
          </a:p>
          <a:p>
            <a:r>
              <a:rPr lang="en-US" altLang="zh-TW" b="1" dirty="0" smtClean="0"/>
              <a:t>Talk Track</a:t>
            </a:r>
            <a:r>
              <a:rPr lang="en-US" altLang="zh-TW" dirty="0" smtClean="0"/>
              <a:t/>
            </a:r>
            <a:br>
              <a:rPr lang="en-US" altLang="zh-TW" dirty="0" smtClean="0"/>
            </a:br>
            <a:r>
              <a:rPr lang="en-US" altLang="zh-TW" dirty="0" smtClean="0"/>
              <a:t>In the Fourth Industrial Revolutions, customers aren't just connected, they're always on the go. </a:t>
            </a:r>
            <a:br>
              <a:rPr lang="en-US" altLang="zh-TW" dirty="0" smtClean="0"/>
            </a:br>
            <a:r>
              <a:rPr lang="en-US" altLang="zh-TW" dirty="0" smtClean="0"/>
              <a:t/>
            </a:r>
            <a:br>
              <a:rPr lang="en-US" altLang="zh-TW" dirty="0" smtClean="0"/>
            </a:br>
            <a:r>
              <a:rPr lang="en-US" altLang="zh-TW" dirty="0" smtClean="0"/>
              <a:t>Our smartphones go with us everywhere and so should our CRM. With Salesforce mobile, you can drive sales, manage leads, collaborate, and keep all your CRM data current from anywhere. </a:t>
            </a:r>
            <a:br>
              <a:rPr lang="en-US" altLang="zh-TW" dirty="0" smtClean="0"/>
            </a:br>
            <a:r>
              <a:rPr lang="en-US" altLang="zh-TW" dirty="0" smtClean="0"/>
              <a:t/>
            </a:r>
            <a:br>
              <a:rPr lang="en-US" altLang="zh-TW" dirty="0" smtClean="0"/>
            </a:br>
            <a:r>
              <a:rPr lang="en-US" altLang="zh-TW" dirty="0" smtClean="0"/>
              <a:t>With </a:t>
            </a:r>
            <a:r>
              <a:rPr lang="en-US" altLang="zh-TW" dirty="0" err="1" smtClean="0"/>
              <a:t>mySalesforce</a:t>
            </a:r>
            <a:r>
              <a:rPr lang="en-US" altLang="zh-TW" dirty="0" smtClean="0"/>
              <a:t>, you can make the Salesforce app your own — your corporate colors, logo and more. And with our Listing Wizard, you can even list it in the App Store and Google Play as your own.</a:t>
            </a:r>
            <a:br>
              <a:rPr lang="en-US" altLang="zh-TW" dirty="0" smtClean="0"/>
            </a:br>
            <a:r>
              <a:rPr lang="en-US" altLang="zh-TW" dirty="0" smtClean="0"/>
              <a:t/>
            </a:r>
            <a:br>
              <a:rPr lang="en-US" altLang="zh-TW" dirty="0" smtClean="0"/>
            </a:br>
            <a:r>
              <a:rPr lang="en-US" altLang="zh-TW" b="1" dirty="0" smtClean="0"/>
              <a:t>Transition</a:t>
            </a:r>
            <a:r>
              <a:rPr lang="en-US" altLang="zh-TW" dirty="0" smtClean="0"/>
              <a:t/>
            </a:r>
            <a:br>
              <a:rPr lang="en-US" altLang="zh-TW" dirty="0" smtClean="0"/>
            </a:br>
            <a:r>
              <a:rPr lang="en-US" altLang="zh-TW" dirty="0" smtClean="0"/>
              <a:t>As we've already talked about, phones are one of many devices customers are using. </a:t>
            </a:r>
            <a:br>
              <a:rPr lang="en-US" altLang="zh-TW" dirty="0" smtClean="0"/>
            </a:br>
            <a:endParaRPr lang="en-US" altLang="zh-TW" dirty="0" smtClean="0"/>
          </a:p>
          <a:p>
            <a:endParaRPr lang="en-US" altLang="zh-TW"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12</a:t>
            </a:fld>
            <a:endParaRPr lang="en-US" dirty="0"/>
          </a:p>
        </p:txBody>
      </p:sp>
    </p:spTree>
    <p:extLst>
      <p:ext uri="{BB962C8B-B14F-4D97-AF65-F5344CB8AC3E}">
        <p14:creationId xmlns:p14="http://schemas.microsoft.com/office/powerpoint/2010/main" val="32282525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123</a:t>
            </a:fld>
            <a:endParaRPr lang="en-US" dirty="0"/>
          </a:p>
        </p:txBody>
      </p:sp>
    </p:spTree>
    <p:extLst>
      <p:ext uri="{BB962C8B-B14F-4D97-AF65-F5344CB8AC3E}">
        <p14:creationId xmlns:p14="http://schemas.microsoft.com/office/powerpoint/2010/main" val="37401568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b="0" baseline="0" dirty="0">
                <a:solidFill>
                  <a:srgbClr val="000000"/>
                </a:solidFill>
                <a:ea typeface="Arial" pitchFamily="-112" charset="0"/>
                <a:cs typeface="Arial" pitchFamily="-112" charset="0"/>
                <a:sym typeface="Arial" pitchFamily="-112" charset="0"/>
              </a:rPr>
              <a:t>You can see the geographic location of the IP addresses in the user’s detail page. This feature is available in both Lightning Experience and Salesforce Classic.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Other examples include</a:t>
            </a:r>
            <a:r>
              <a:rPr lang="en-US" baseline="0" dirty="0"/>
              <a:t> login type, status, application. </a:t>
            </a:r>
            <a:endParaRPr lang="en-US"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124</a:t>
            </a:fld>
            <a:endParaRPr lang="en-US" dirty="0"/>
          </a:p>
        </p:txBody>
      </p:sp>
    </p:spTree>
    <p:extLst>
      <p:ext uri="{BB962C8B-B14F-4D97-AF65-F5344CB8AC3E}">
        <p14:creationId xmlns:p14="http://schemas.microsoft.com/office/powerpoint/2010/main" val="2294488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228600" indent="-228600">
              <a:buFont typeface="+mj-lt"/>
              <a:buAutoNum type="arabicPeriod"/>
            </a:pPr>
            <a:r>
              <a:rPr lang="en-GB" sz="1000" kern="1200" baseline="0" dirty="0">
                <a:solidFill>
                  <a:schemeClr val="tx1"/>
                </a:solidFill>
                <a:ea typeface="+mn-ea"/>
              </a:rPr>
              <a:t>The generated link in the email to reset a password expires after 24 hours. </a:t>
            </a:r>
          </a:p>
          <a:p>
            <a:pPr marL="228600" indent="-228600">
              <a:buFont typeface="+mj-lt"/>
              <a:buAutoNum type="arabicPeriod"/>
            </a:pPr>
            <a:r>
              <a:rPr lang="en-GB" sz="1000" kern="1200" baseline="0" dirty="0">
                <a:solidFill>
                  <a:schemeClr val="tx1"/>
                </a:solidFill>
                <a:ea typeface="+mn-ea"/>
              </a:rPr>
              <a:t>Users can request to change a password up to a maximum of five requests in a 24 hour period. </a:t>
            </a:r>
          </a:p>
          <a:p>
            <a:pPr marL="228600" indent="-228600">
              <a:buFont typeface="+mj-lt"/>
              <a:buAutoNum type="arabicPeriod"/>
            </a:pPr>
            <a:r>
              <a:rPr lang="en-GB" sz="1000" kern="1200" baseline="0" dirty="0">
                <a:solidFill>
                  <a:schemeClr val="tx1"/>
                </a:solidFill>
                <a:ea typeface="+mn-ea"/>
              </a:rPr>
              <a:t>Administrators can reset a password as often as needed.</a:t>
            </a:r>
          </a:p>
          <a:p>
            <a:pPr marL="228600" indent="-228600">
              <a:buFont typeface="+mj-lt"/>
              <a:buAutoNum type="arabicPeriod"/>
            </a:pPr>
            <a:r>
              <a:rPr lang="en-US" sz="1000" kern="1200" baseline="0" dirty="0">
                <a:solidFill>
                  <a:schemeClr val="tx1"/>
                </a:solidFill>
                <a:ea typeface="+mn-ea"/>
              </a:rPr>
              <a:t>The password policy setting requires a minimum 1 day password lifetime.</a:t>
            </a:r>
            <a:endParaRPr lang="en-GB" sz="1000" kern="1200" baseline="0" dirty="0">
              <a:solidFill>
                <a:schemeClr val="tx1"/>
              </a:solidFill>
              <a:ea typeface="+mn-ea"/>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125</a:t>
            </a:fld>
            <a:endParaRPr lang="en-US" dirty="0"/>
          </a:p>
        </p:txBody>
      </p:sp>
    </p:spTree>
    <p:extLst>
      <p:ext uri="{BB962C8B-B14F-4D97-AF65-F5344CB8AC3E}">
        <p14:creationId xmlns:p14="http://schemas.microsoft.com/office/powerpoint/2010/main" val="400335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228600" indent="-228600">
              <a:buFont typeface="+mj-lt"/>
              <a:buAutoNum type="arabicPeriod"/>
            </a:pPr>
            <a:r>
              <a:rPr lang="en-GB" dirty="0"/>
              <a:t>Point out that resetting</a:t>
            </a:r>
            <a:r>
              <a:rPr lang="en-GB" baseline="0" dirty="0"/>
              <a:t> a user’s</a:t>
            </a:r>
            <a:r>
              <a:rPr lang="en-GB" dirty="0"/>
              <a:t> password also unlocks the user, but with the added bonus that the user now has the chance of entering a new password - rather than getting the user to click on the link to say they have forgotten their password and being asked for their security question.</a:t>
            </a:r>
          </a:p>
          <a:p>
            <a:pPr marL="228600" indent="-228600">
              <a:buFont typeface="+mj-lt"/>
              <a:buAutoNum type="arabicPeriod"/>
            </a:pPr>
            <a:r>
              <a:rPr lang="en-GB" b="0" dirty="0">
                <a:solidFill>
                  <a:srgbClr val="000000"/>
                </a:solidFill>
                <a:ea typeface="Arial" pitchFamily="-112" charset="0"/>
                <a:cs typeface="Arial" pitchFamily="-112" charset="0"/>
                <a:sym typeface="Arial" pitchFamily="-112" charset="0"/>
              </a:rPr>
              <a:t>You will also have the option to obscure users’ secret answers when</a:t>
            </a:r>
            <a:r>
              <a:rPr lang="en-GB" b="0" baseline="0" dirty="0">
                <a:solidFill>
                  <a:srgbClr val="000000"/>
                </a:solidFill>
                <a:ea typeface="Arial" pitchFamily="-112" charset="0"/>
                <a:cs typeface="Arial" pitchFamily="-112" charset="0"/>
                <a:sym typeface="Arial" pitchFamily="-112" charset="0"/>
              </a:rPr>
              <a:t> they answer their security questions during  password resets.</a:t>
            </a:r>
          </a:p>
          <a:p>
            <a:pPr marL="228600" indent="-228600">
              <a:buFont typeface="+mj-lt"/>
              <a:buAutoNum type="arabicPeriod"/>
            </a:pPr>
            <a:r>
              <a:rPr lang="en-GB" b="0" baseline="0" dirty="0">
                <a:solidFill>
                  <a:srgbClr val="000000"/>
                </a:solidFill>
                <a:ea typeface="Arial" pitchFamily="-112" charset="0"/>
                <a:cs typeface="Arial" pitchFamily="-112" charset="0"/>
                <a:sym typeface="Arial" pitchFamily="-112" charset="0"/>
              </a:rPr>
              <a:t>The following password options are available:</a:t>
            </a:r>
          </a:p>
          <a:p>
            <a:pPr marL="460375" lvl="1" indent="-228600">
              <a:buFont typeface="+mj-lt"/>
              <a:buAutoNum type="arabicPeriod"/>
            </a:pPr>
            <a:r>
              <a:rPr lang="en-GB" b="0" baseline="0" dirty="0">
                <a:solidFill>
                  <a:srgbClr val="000000"/>
                </a:solidFill>
                <a:latin typeface="Salesforce Sans" panose="020B0505020202020203" pitchFamily="34" charset="0"/>
                <a:ea typeface="Arial" pitchFamily="-112" charset="0"/>
                <a:cs typeface="Arial" pitchFamily="-112" charset="0"/>
                <a:sym typeface="Arial" pitchFamily="-112" charset="0"/>
              </a:rPr>
              <a:t>Longer minimum password length (up to 50 characters).</a:t>
            </a:r>
          </a:p>
          <a:p>
            <a:pPr marL="460375" lvl="1" indent="-228600">
              <a:buFont typeface="+mj-lt"/>
              <a:buAutoNum type="arabicPeriod"/>
            </a:pPr>
            <a:r>
              <a:rPr lang="en-GB" b="0" baseline="0" dirty="0">
                <a:solidFill>
                  <a:srgbClr val="000000"/>
                </a:solidFill>
                <a:latin typeface="Salesforce Sans" panose="020B0505020202020203" pitchFamily="34" charset="0"/>
                <a:ea typeface="Arial" pitchFamily="-112" charset="0"/>
                <a:cs typeface="Arial" pitchFamily="-112" charset="0"/>
                <a:sym typeface="Arial" pitchFamily="-112" charset="0"/>
              </a:rPr>
              <a:t>Uppercase and lowercase password complexity option.</a:t>
            </a:r>
          </a:p>
          <a:p>
            <a:pPr marL="460375" lvl="1" indent="-228600">
              <a:buFont typeface="+mj-lt"/>
              <a:buAutoNum type="arabicPeriod"/>
            </a:pPr>
            <a:r>
              <a:rPr lang="en-GB" b="0" baseline="0" dirty="0">
                <a:solidFill>
                  <a:srgbClr val="000000"/>
                </a:solidFill>
                <a:latin typeface="Salesforce Sans" panose="020B0505020202020203" pitchFamily="34" charset="0"/>
                <a:ea typeface="Arial" pitchFamily="-112" charset="0"/>
                <a:cs typeface="Arial" pitchFamily="-112" charset="0"/>
                <a:sym typeface="Arial" pitchFamily="-112" charset="0"/>
              </a:rPr>
              <a:t>Minimum password lifetime option, which requires a minimum password lifetime to prevent multiple resets in short periods of time.</a:t>
            </a:r>
          </a:p>
          <a:p>
            <a:pPr marL="228600" lvl="0" indent="-228600">
              <a:buFont typeface="+mj-lt"/>
              <a:buAutoNum type="arabicPeriod"/>
            </a:pPr>
            <a:r>
              <a:rPr lang="en-GB" b="0" baseline="0" dirty="0">
                <a:solidFill>
                  <a:srgbClr val="000000"/>
                </a:solidFill>
                <a:ea typeface="Arial" pitchFamily="-112" charset="0"/>
                <a:cs typeface="Arial" pitchFamily="-112" charset="0"/>
                <a:sym typeface="Arial" pitchFamily="-112" charset="0"/>
              </a:rPr>
              <a:t>You can now set Password Policies and Session Timeout per profile. The Org-wide settings for Password Policies and Sessions will drive that on the Profiles, until a customization is made to those settings at the Profile level. Then the Org-wide settings will no longer apply to those Profiles that have customized Password Policies and Session settings.</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126</a:t>
            </a:fld>
            <a:endParaRPr lang="en-US" dirty="0"/>
          </a:p>
        </p:txBody>
      </p:sp>
    </p:spTree>
    <p:extLst>
      <p:ext uri="{BB962C8B-B14F-4D97-AF65-F5344CB8AC3E}">
        <p14:creationId xmlns:p14="http://schemas.microsoft.com/office/powerpoint/2010/main" val="17039202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127</a:t>
            </a:fld>
            <a:endParaRPr lang="en-US" dirty="0"/>
          </a:p>
        </p:txBody>
      </p:sp>
    </p:spTree>
    <p:extLst>
      <p:ext uri="{BB962C8B-B14F-4D97-AF65-F5344CB8AC3E}">
        <p14:creationId xmlns:p14="http://schemas.microsoft.com/office/powerpoint/2010/main" val="16934383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sz="1000" dirty="0" err="1"/>
              <a:t>SalesforceA</a:t>
            </a:r>
            <a:r>
              <a:rPr lang="en-US" sz="1000" dirty="0"/>
              <a:t> is a mobile app just for Admins. </a:t>
            </a:r>
            <a:r>
              <a:rPr lang="en-US" sz="1000" dirty="0" err="1"/>
              <a:t>SalesforceA</a:t>
            </a:r>
            <a:r>
              <a:rPr lang="en-US" sz="1000" dirty="0"/>
              <a:t> provides administrators</a:t>
            </a:r>
            <a:r>
              <a:rPr lang="en-US" sz="1000" baseline="0" dirty="0"/>
              <a:t> the ability to m</a:t>
            </a:r>
            <a:r>
              <a:rPr lang="en-US" sz="1000" dirty="0"/>
              <a:t>anage users from their mobile device. </a:t>
            </a:r>
          </a:p>
          <a:p>
            <a:endParaRPr lang="en-US" sz="1000" b="0" baseline="0" dirty="0"/>
          </a:p>
          <a:p>
            <a:r>
              <a:rPr lang="en-US" sz="1000" b="0" baseline="0" dirty="0" err="1"/>
              <a:t>SalesforceA</a:t>
            </a:r>
            <a:r>
              <a:rPr lang="en-US" sz="1000" b="0" baseline="0" dirty="0"/>
              <a:t> is supported on Apple mobile devices, both iPhone and iPad, with iOS 8 or later and Android phones and tablets with Android 4.4 or later. </a:t>
            </a:r>
            <a:r>
              <a:rPr lang="en-US" sz="1000" b="0" baseline="0" dirty="0" err="1"/>
              <a:t>SalesforceA</a:t>
            </a:r>
            <a:r>
              <a:rPr lang="en-US" sz="1000" b="0" baseline="0" dirty="0"/>
              <a:t> is available as a downloadable app from both Google Play and the App Store. Click either link to download </a:t>
            </a:r>
            <a:r>
              <a:rPr lang="en-US" sz="1000" b="0" baseline="0" dirty="0" err="1"/>
              <a:t>SalesforceA</a:t>
            </a:r>
            <a:r>
              <a:rPr lang="en-US" sz="1000" b="0" baseline="0" dirty="0"/>
              <a:t>.</a:t>
            </a:r>
          </a:p>
          <a:p>
            <a:endParaRPr lang="en-US" sz="1000" b="0" baseline="0"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00" dirty="0"/>
              <a:t>With </a:t>
            </a:r>
            <a:r>
              <a:rPr lang="en-US" sz="1000" dirty="0" err="1"/>
              <a:t>SalesforceA</a:t>
            </a:r>
            <a:r>
              <a:rPr lang="en-US" sz="1000" dirty="0"/>
              <a:t> administrators can now perform essential user management tasks—including freezing a user, deactivating a user, unlocking a user, resetting  a user's password, viewing and editing a user's information, and assigning permission sets from their mobile device.</a:t>
            </a:r>
          </a:p>
          <a:p>
            <a:endParaRPr lang="en-US" sz="1000" b="0" baseline="0" dirty="0"/>
          </a:p>
          <a:p>
            <a:r>
              <a:rPr lang="en-US" sz="1000" b="0" i="0" u="none" strike="noStrike" kern="1200" baseline="0" dirty="0">
                <a:solidFill>
                  <a:schemeClr val="tx1"/>
                </a:solidFill>
                <a:ea typeface="+mn-ea"/>
              </a:rPr>
              <a:t>View System Status from </a:t>
            </a:r>
            <a:r>
              <a:rPr lang="en-US" sz="1000" b="0" i="0" u="none" strike="noStrike" kern="1200" baseline="0" dirty="0" err="1">
                <a:solidFill>
                  <a:schemeClr val="tx1"/>
                </a:solidFill>
                <a:ea typeface="+mn-ea"/>
              </a:rPr>
              <a:t>SalesforceA</a:t>
            </a:r>
            <a:r>
              <a:rPr lang="en-US" sz="1000" b="0" i="0" u="none" strike="noStrike" kern="1200" baseline="0" dirty="0">
                <a:solidFill>
                  <a:schemeClr val="tx1"/>
                </a:solidFill>
                <a:ea typeface="+mn-ea"/>
              </a:rPr>
              <a:t> - Access the Salesforce system status site (trust.salesforce.com) from </a:t>
            </a:r>
            <a:r>
              <a:rPr lang="en-US" sz="1000" b="0" i="0" u="none" strike="noStrike" kern="1200" baseline="0" dirty="0" err="1">
                <a:solidFill>
                  <a:schemeClr val="tx1"/>
                </a:solidFill>
                <a:ea typeface="+mn-ea"/>
              </a:rPr>
              <a:t>SalesforceA</a:t>
            </a:r>
            <a:r>
              <a:rPr lang="en-US" sz="1000" b="0" i="0" u="none" strike="noStrike" kern="1200" baseline="0" dirty="0">
                <a:solidFill>
                  <a:schemeClr val="tx1"/>
                </a:solidFill>
                <a:ea typeface="+mn-ea"/>
              </a:rPr>
              <a:t>.</a:t>
            </a:r>
          </a:p>
          <a:p>
            <a:r>
              <a:rPr lang="en-US" sz="1000" b="0" i="0" u="none" strike="noStrike" kern="1200" baseline="0" dirty="0">
                <a:solidFill>
                  <a:schemeClr val="tx1"/>
                </a:solidFill>
                <a:ea typeface="+mn-ea"/>
              </a:rPr>
              <a:t>Switch between Accounts in Multiple Organizations- Now you can easily access multiple accounts in different organizations without having to log out and log in each time you need to switch to a different account.</a:t>
            </a:r>
          </a:p>
          <a:p>
            <a:r>
              <a:rPr lang="en-US" sz="1000" b="0" i="0" u="none" strike="noStrike" kern="1200" baseline="0" dirty="0">
                <a:solidFill>
                  <a:schemeClr val="tx1"/>
                </a:solidFill>
                <a:ea typeface="+mn-ea"/>
              </a:rPr>
              <a:t>Instead of clicking on the publisher action button (+ sign), user task buttons are now displayed as action icons and are available from the action bar at the bottom of the page.</a:t>
            </a:r>
          </a:p>
          <a:p>
            <a:endParaRPr lang="en-US" sz="1000" b="0" baseline="0"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129</a:t>
            </a:fld>
            <a:endParaRPr lang="en-US" dirty="0"/>
          </a:p>
        </p:txBody>
      </p:sp>
    </p:spTree>
    <p:extLst>
      <p:ext uri="{BB962C8B-B14F-4D97-AF65-F5344CB8AC3E}">
        <p14:creationId xmlns:p14="http://schemas.microsoft.com/office/powerpoint/2010/main" val="34686468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sz="1000" b="0" i="0" kern="1200" dirty="0">
                <a:solidFill>
                  <a:schemeClr val="tx1"/>
                </a:solidFill>
                <a:ea typeface="+mn-ea"/>
              </a:rPr>
              <a:t>All English ADX201 classes must use the Knowledge Check Manager in place of this slide. </a:t>
            </a:r>
            <a:r>
              <a:rPr lang="en-US" dirty="0"/>
              <a:t/>
            </a:r>
            <a:br>
              <a:rPr lang="en-US" dirty="0"/>
            </a:br>
            <a:r>
              <a:rPr lang="en-US" dirty="0"/>
              <a:t/>
            </a:r>
            <a:br>
              <a:rPr lang="en-US" dirty="0"/>
            </a:br>
            <a:r>
              <a:rPr lang="en-US" sz="1000" b="0" i="0" kern="1200" dirty="0">
                <a:solidFill>
                  <a:schemeClr val="tx1"/>
                </a:solidFill>
                <a:ea typeface="+mn-ea"/>
              </a:rPr>
              <a:t>1. What is determined by the user's profile? </a:t>
            </a:r>
            <a:r>
              <a:rPr lang="en-US" dirty="0"/>
              <a:t/>
            </a:r>
            <a:br>
              <a:rPr lang="en-US" dirty="0"/>
            </a:br>
            <a:r>
              <a:rPr lang="en-US" sz="1000" b="0" i="0" kern="1200" dirty="0">
                <a:solidFill>
                  <a:schemeClr val="tx1"/>
                </a:solidFill>
                <a:ea typeface="+mn-ea"/>
              </a:rPr>
              <a:t>A profile determines what tabs and apps are visible in the user interface, which record types and page layouts users see, and which fields users can view and edit. A profile also determines what users can do with records of a particular object and what tasks (such as running a report) users can perform. </a:t>
            </a:r>
            <a:r>
              <a:rPr lang="en-US" dirty="0"/>
              <a:t/>
            </a:r>
            <a:br>
              <a:rPr lang="en-US" dirty="0"/>
            </a:br>
            <a:r>
              <a:rPr lang="en-US" dirty="0"/>
              <a:t/>
            </a:r>
            <a:br>
              <a:rPr lang="en-US" dirty="0"/>
            </a:br>
            <a:r>
              <a:rPr lang="en-US" sz="1000" b="0" i="0" kern="1200" dirty="0">
                <a:solidFill>
                  <a:schemeClr val="tx1"/>
                </a:solidFill>
                <a:ea typeface="+mn-ea"/>
              </a:rPr>
              <a:t>2. What tasks can be performed by a user who is assigned to the standard System Administrator profile? </a:t>
            </a:r>
            <a:r>
              <a:rPr lang="en-US" dirty="0"/>
              <a:t/>
            </a:r>
            <a:br>
              <a:rPr lang="en-US" dirty="0"/>
            </a:br>
            <a:r>
              <a:rPr lang="en-US" sz="1000" b="0" i="0" kern="1200" dirty="0">
                <a:solidFill>
                  <a:schemeClr val="tx1"/>
                </a:solidFill>
                <a:ea typeface="+mn-ea"/>
              </a:rPr>
              <a:t>A user who is assigned to the standard System Administrator profile can configure and customize the application, such as creating and assigning custom profiles to users. The user can also view and modify all data in the organization including resetting user passwords. </a:t>
            </a:r>
            <a:r>
              <a:rPr lang="en-US" dirty="0"/>
              <a:t/>
            </a:r>
            <a:br>
              <a:rPr lang="en-US" dirty="0"/>
            </a:br>
            <a:r>
              <a:rPr lang="en-US" dirty="0"/>
              <a:t/>
            </a:r>
            <a:br>
              <a:rPr lang="en-US" dirty="0"/>
            </a:br>
            <a:r>
              <a:rPr lang="en-US" sz="1000" b="0" i="0" kern="1200" dirty="0">
                <a:solidFill>
                  <a:schemeClr val="tx1"/>
                </a:solidFill>
                <a:ea typeface="+mn-ea"/>
              </a:rPr>
              <a:t>3. Support users at AW Computing can view, create, and edit accounts. However, the management team does not want support users to delete accounts in the organization. How can an administrator meet this requirement?</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
            </a:r>
            <a:br>
              <a:rPr lang="en-US" dirty="0"/>
            </a:br>
            <a:r>
              <a:rPr lang="en-US" sz="1000" b="0" i="0" kern="1200" dirty="0">
                <a:solidFill>
                  <a:schemeClr val="tx1"/>
                </a:solidFill>
                <a:ea typeface="+mn-ea"/>
              </a:rPr>
              <a:t>The Standard User, Solution Manager, Marketing User, and Contract Manager standard profiles have the Delete permission enabled for the account object. The Read Only standard profile has the Delete permission disabled for the account object, but it also has the Create and Edit permissions disabled for the account object. Since permissions on a standard profile cannot be modified, an administrator needs to create a custom profile that has the Delete permission disabled for the account object. The system administrator needs to assign this custom profile to support users. </a:t>
            </a:r>
            <a:r>
              <a:rPr lang="en-US" dirty="0"/>
              <a:t/>
            </a:r>
            <a:br>
              <a:rPr lang="en-US" dirty="0"/>
            </a:br>
            <a:r>
              <a:rPr lang="en-US" dirty="0"/>
              <a:t/>
            </a:r>
            <a:br>
              <a:rPr lang="en-US" dirty="0"/>
            </a:br>
            <a:r>
              <a:rPr lang="en-US" sz="1000" b="0" i="0" kern="1200" dirty="0">
                <a:solidFill>
                  <a:schemeClr val="tx1"/>
                </a:solidFill>
                <a:ea typeface="+mn-ea"/>
              </a:rPr>
              <a:t>4. When creating a new user, what information is captured on the user record? </a:t>
            </a:r>
            <a:r>
              <a:rPr lang="en-US" dirty="0"/>
              <a:t/>
            </a:r>
            <a:br>
              <a:rPr lang="en-US" dirty="0"/>
            </a:br>
            <a:r>
              <a:rPr lang="en-US" sz="1000" b="0" i="0" kern="1200" dirty="0">
                <a:solidFill>
                  <a:schemeClr val="tx1"/>
                </a:solidFill>
                <a:ea typeface="+mn-ea"/>
              </a:rPr>
              <a:t>The user record contains personal information about the user, such as name, email, and address. The user record also contains security and access information, such as username, license (Salesforce, Chatter External, Chatter Free), profile, and role. Finally, the user record contains locale information, such as time zone, locale, language, and currency. </a:t>
            </a:r>
            <a:r>
              <a:rPr lang="en-US" dirty="0"/>
              <a:t/>
            </a:r>
            <a:br>
              <a:rPr lang="en-US" dirty="0"/>
            </a:br>
            <a:r>
              <a:rPr lang="en-US" dirty="0"/>
              <a:t/>
            </a:r>
            <a:br>
              <a:rPr lang="en-US" dirty="0"/>
            </a:br>
            <a:r>
              <a:rPr lang="en-US" sz="1000" b="0" i="0" kern="1200" dirty="0">
                <a:solidFill>
                  <a:schemeClr val="tx1"/>
                </a:solidFill>
                <a:ea typeface="+mn-ea"/>
              </a:rPr>
              <a:t>5. A user receives an error message when attempting to log in to Salesforce. What is the first step an administrator should take to troubleshoot the problem? </a:t>
            </a:r>
            <a:r>
              <a:rPr lang="en-US" dirty="0"/>
              <a:t/>
            </a:r>
            <a:br>
              <a:rPr lang="en-US" dirty="0"/>
            </a:br>
            <a:r>
              <a:rPr lang="en-US" sz="1000" b="0" i="0" kern="1200" dirty="0">
                <a:solidFill>
                  <a:schemeClr val="tx1"/>
                </a:solidFill>
                <a:ea typeface="+mn-ea"/>
              </a:rPr>
              <a:t>An administrator should view the Login History related list on the user record to determine the root cause of the login issue. </a:t>
            </a:r>
            <a:r>
              <a:rPr lang="en-US" dirty="0"/>
              <a:t/>
            </a:r>
            <a:br>
              <a:rPr lang="en-US" dirty="0"/>
            </a:br>
            <a:r>
              <a:rPr lang="en-US" dirty="0"/>
              <a:t/>
            </a:r>
            <a:br>
              <a:rPr lang="en-US" dirty="0"/>
            </a:br>
            <a:r>
              <a:rPr lang="en-US" sz="1000" b="0" i="0" kern="1200" dirty="0">
                <a:solidFill>
                  <a:schemeClr val="tx1"/>
                </a:solidFill>
                <a:ea typeface="+mn-ea"/>
              </a:rPr>
              <a:t>6. An administrator is receiving a high volume of calls because users cannot log in to Salesforce. The administrator checks the Login History and notices that most users have a status of Password Lockout. What Password Policy settings can an administrator change to reduce the number of lockouts? </a:t>
            </a:r>
            <a:r>
              <a:rPr lang="en-US" dirty="0"/>
              <a:t/>
            </a:r>
            <a:br>
              <a:rPr lang="en-US" dirty="0"/>
            </a:br>
            <a:r>
              <a:rPr lang="en-US" sz="1000" b="0" i="0" kern="1200" dirty="0">
                <a:solidFill>
                  <a:schemeClr val="tx1"/>
                </a:solidFill>
                <a:ea typeface="+mn-ea"/>
              </a:rPr>
              <a:t>An administrator can change the "Maximum invalid login attempts" and "Lockout effective period" settings to reduce the number of lockouts. The "Maximum invalid login attempts" setting is the number of login failures allowed for a user before they become locked out. The "Lockout effective period" setting is the duration of the login lockout.</a:t>
            </a:r>
            <a:endParaRPr lang="en-US" dirty="0"/>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130</a:t>
            </a:fld>
            <a:endParaRPr lang="en-US" dirty="0"/>
          </a:p>
        </p:txBody>
      </p:sp>
    </p:spTree>
    <p:extLst>
      <p:ext uri="{BB962C8B-B14F-4D97-AF65-F5344CB8AC3E}">
        <p14:creationId xmlns:p14="http://schemas.microsoft.com/office/powerpoint/2010/main" val="42292331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131</a:t>
            </a:fld>
            <a:endParaRPr lang="en-US" dirty="0"/>
          </a:p>
        </p:txBody>
      </p:sp>
    </p:spTree>
    <p:extLst>
      <p:ext uri="{BB962C8B-B14F-4D97-AF65-F5344CB8AC3E}">
        <p14:creationId xmlns:p14="http://schemas.microsoft.com/office/powerpoint/2010/main" val="281262212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11731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290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altLang="zh-TW" b="1" dirty="0" smtClean="0"/>
              <a:t>Key Message</a:t>
            </a:r>
            <a:endParaRPr lang="en-US" altLang="zh-TW" b="0" dirty="0" smtClean="0"/>
          </a:p>
          <a:p>
            <a:pPr marL="171450" indent="-171450">
              <a:buFont typeface="Arial" charset="0"/>
              <a:buChar char="•"/>
            </a:pPr>
            <a:r>
              <a:rPr lang="en-US" altLang="zh-TW" dirty="0" smtClean="0"/>
              <a:t>Salesforce is the #1 B2B and B2C platform.</a:t>
            </a:r>
          </a:p>
          <a:p>
            <a:pPr marL="171450" indent="-171450">
              <a:buFont typeface="Arial" charset="0"/>
              <a:buChar char="•"/>
            </a:pPr>
            <a:r>
              <a:rPr lang="en-US" altLang="zh-TW" dirty="0" smtClean="0"/>
              <a:t>The Customer Success Platform empowers Trailblazers to drive success in the Fourth Industrial Revolution by providing a single view of the customer.</a:t>
            </a:r>
          </a:p>
          <a:p>
            <a:endParaRPr lang="en-US" altLang="zh-TW" b="1" dirty="0" smtClean="0"/>
          </a:p>
          <a:p>
            <a:r>
              <a:rPr lang="en-US" altLang="zh-TW" b="1" dirty="0" smtClean="0"/>
              <a:t>Talk Track</a:t>
            </a:r>
            <a:r>
              <a:rPr lang="en-US" altLang="zh-TW" dirty="0" smtClean="0"/>
              <a:t/>
            </a:r>
            <a:br>
              <a:rPr lang="en-US" altLang="zh-TW" dirty="0" smtClean="0"/>
            </a:br>
            <a:r>
              <a:rPr lang="en-US" altLang="zh-TW" dirty="0" smtClean="0"/>
              <a:t>The Customer Success Platform is the #1 B2B and B2C platform. These amazing applications — Marketing, Commerce, Service, Communities, Sales, Collaboration, and Industries — are all built on the Salesforce Platform. You can create a smarter, more personalized experience with our 7 differentiators — Trailhead, Einstein, Lightning, </a:t>
            </a:r>
            <a:r>
              <a:rPr lang="en-US" altLang="zh-TW" dirty="0" err="1" smtClean="0"/>
              <a:t>IoT</a:t>
            </a:r>
            <a:r>
              <a:rPr lang="en-US" altLang="zh-TW" dirty="0" smtClean="0"/>
              <a:t>, </a:t>
            </a:r>
            <a:r>
              <a:rPr lang="en-US" altLang="zh-TW" dirty="0" err="1" smtClean="0"/>
              <a:t>Heroku</a:t>
            </a:r>
            <a:r>
              <a:rPr lang="en-US" altLang="zh-TW" dirty="0" smtClean="0"/>
              <a:t>, Analytics, and the AppExchange. </a:t>
            </a:r>
            <a:br>
              <a:rPr lang="en-US" altLang="zh-TW" dirty="0" smtClean="0"/>
            </a:br>
            <a:r>
              <a:rPr lang="en-US" altLang="zh-TW" dirty="0" smtClean="0"/>
              <a:t/>
            </a:r>
            <a:br>
              <a:rPr lang="en-US" altLang="zh-TW" dirty="0" smtClean="0"/>
            </a:br>
            <a:r>
              <a:rPr lang="en-US" altLang="zh-TW" dirty="0" smtClean="0"/>
              <a:t>But the most important part of this is not the technology — it's the people — the Trailblazers. Trailblazers, like Stephanie Herrera, are the true fuel of the platform. </a:t>
            </a:r>
            <a:br>
              <a:rPr lang="en-US" altLang="zh-TW" dirty="0" smtClean="0"/>
            </a:br>
            <a:r>
              <a:rPr lang="en-US" altLang="zh-TW" dirty="0" smtClean="0"/>
              <a:t/>
            </a:r>
            <a:br>
              <a:rPr lang="en-US" altLang="zh-TW" dirty="0" smtClean="0"/>
            </a:br>
            <a:r>
              <a:rPr lang="en-US" altLang="zh-TW" dirty="0" smtClean="0"/>
              <a:t>Stephanie is a change maker: changing her career, her company, and even her community. Though she didn’t have a background in technology, Stephanie has always had a passion for learning and blazed a trail to become a Salesforce MVP and a Director of Salesforce and Business Systems. She also founded Salesforce </a:t>
            </a:r>
            <a:r>
              <a:rPr lang="en-US" altLang="zh-TW" dirty="0" err="1" smtClean="0"/>
              <a:t>Salesforce</a:t>
            </a:r>
            <a:r>
              <a:rPr lang="en-US" altLang="zh-TW" dirty="0" smtClean="0"/>
              <a:t> Saturdays, where she brings together Salesforce enthusiasts to learn new skills with Trailhead.</a:t>
            </a:r>
            <a:br>
              <a:rPr lang="en-US" altLang="zh-TW" dirty="0" smtClean="0"/>
            </a:br>
            <a:r>
              <a:rPr lang="en-US" altLang="zh-TW" dirty="0" smtClean="0"/>
              <a:t/>
            </a:r>
            <a:br>
              <a:rPr lang="en-US" altLang="zh-TW" dirty="0" smtClean="0"/>
            </a:br>
            <a:r>
              <a:rPr lang="en-US" altLang="zh-TW" b="1" dirty="0" smtClean="0"/>
              <a:t>Transition</a:t>
            </a:r>
            <a:r>
              <a:rPr lang="en-US" altLang="zh-TW" dirty="0" smtClean="0"/>
              <a:t/>
            </a:r>
            <a:br>
              <a:rPr lang="en-US" altLang="zh-TW" dirty="0" smtClean="0"/>
            </a:br>
            <a:r>
              <a:rPr lang="en-US" altLang="zh-TW" dirty="0" smtClean="0"/>
              <a:t>Let’s take a look under the hood to find out what’s new in the Customer Success Platform.</a:t>
            </a:r>
            <a:br>
              <a:rPr lang="en-US" altLang="zh-TW" dirty="0" smtClean="0"/>
            </a:br>
            <a:r>
              <a:rPr lang="en-US" altLang="zh-TW" dirty="0" smtClean="0"/>
              <a:t/>
            </a:r>
            <a:br>
              <a:rPr lang="en-US" altLang="zh-TW" dirty="0" smtClean="0"/>
            </a:br>
            <a:r>
              <a:rPr lang="en-US" altLang="zh-TW" b="1" dirty="0" smtClean="0"/>
              <a:t>Trailblazer Story</a:t>
            </a:r>
            <a:r>
              <a:rPr lang="en-US" altLang="zh-TW" dirty="0" smtClean="0"/>
              <a:t/>
            </a:r>
            <a:br>
              <a:rPr lang="en-US" altLang="zh-TW" dirty="0" smtClean="0"/>
            </a:br>
            <a:r>
              <a:rPr lang="en-US" altLang="zh-TW" dirty="0" smtClean="0"/>
              <a:t>Stephanie Herrera’s Trailblazer story: </a:t>
            </a:r>
            <a:r>
              <a:rPr lang="en-US" altLang="zh-TW" dirty="0" smtClean="0">
                <a:hlinkClick r:id="rId3"/>
              </a:rPr>
              <a:t>https://trailhead.salesforce.com/trailblazers/stephanie-herrera</a:t>
            </a:r>
            <a:r>
              <a:rPr lang="en-US" altLang="zh-TW" dirty="0" smtClean="0"/>
              <a:t/>
            </a:r>
            <a:br>
              <a:rPr lang="en-US" altLang="zh-TW" dirty="0" smtClean="0"/>
            </a:br>
            <a:endParaRPr lang="en-US" altLang="zh-TW"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13</a:t>
            </a:fld>
            <a:endParaRPr lang="en-US" dirty="0"/>
          </a:p>
        </p:txBody>
      </p:sp>
    </p:spTree>
    <p:extLst>
      <p:ext uri="{BB962C8B-B14F-4D97-AF65-F5344CB8AC3E}">
        <p14:creationId xmlns:p14="http://schemas.microsoft.com/office/powerpoint/2010/main" val="3483983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134</a:t>
            </a:fld>
            <a:endParaRPr lang="en-US" dirty="0"/>
          </a:p>
        </p:txBody>
      </p:sp>
    </p:spTree>
    <p:extLst>
      <p:ext uri="{BB962C8B-B14F-4D97-AF65-F5344CB8AC3E}">
        <p14:creationId xmlns:p14="http://schemas.microsoft.com/office/powerpoint/2010/main" val="19810641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Think</a:t>
            </a:r>
            <a:r>
              <a:rPr lang="en-GB" b="0" baseline="0" dirty="0">
                <a:solidFill>
                  <a:srgbClr val="000000"/>
                </a:solidFill>
                <a:ea typeface="Arial" pitchFamily="-112" charset="0"/>
                <a:cs typeface="Arial" pitchFamily="-112" charset="0"/>
                <a:sym typeface="Arial" pitchFamily="-112" charset="0"/>
              </a:rPr>
              <a:t> of a Salesforce organization as a building with a number of rooms within rooms inside it. For example, there is a room for each object, and inside that room are a number of smaller rooms representing the records within that object. Each of these “record” rooms in turn have a number of smaller “field” rooms inside them. When setting up our security and access model we are essentially determining which users have access to these rooms. In order to access each room a user must have access to all of the rooms outside it.</a:t>
            </a:r>
          </a:p>
          <a:p>
            <a:r>
              <a:rPr lang="en-GB" b="0" baseline="0" dirty="0">
                <a:solidFill>
                  <a:srgbClr val="000000"/>
                </a:solidFill>
                <a:ea typeface="Arial" pitchFamily="-112" charset="0"/>
                <a:cs typeface="Arial" pitchFamily="-112" charset="0"/>
                <a:sym typeface="Arial" pitchFamily="-112" charset="0"/>
              </a:rPr>
              <a:t>For example: If sales user Phil Smith needs to view the Amount field on the ABC opportunity, he will need the following access: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Login access to the organization (login hours. IP ranges).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At least read access to the opportunity object (profile permissions).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At least read access to the ABC opportunity record (record access).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At least read access to the opportunity Amount field (field-level security).</a:t>
            </a:r>
          </a:p>
          <a:p>
            <a:r>
              <a:rPr lang="en-GB" dirty="0">
                <a:solidFill>
                  <a:srgbClr val="000000"/>
                </a:solidFill>
                <a:ea typeface="Arial" pitchFamily="-112" charset="0"/>
                <a:cs typeface="Arial" pitchFamily="-112" charset="0"/>
                <a:sym typeface="Arial" pitchFamily="-112" charset="0"/>
              </a:rPr>
              <a:t>In this module, we will look at how we can set access at each of these levels (“rooms”), and revisit this graphic at each level as we progress.</a:t>
            </a:r>
            <a:endParaRPr lang="en-GB" b="0" baseline="0" dirty="0">
              <a:solidFill>
                <a:srgbClr val="000000"/>
              </a:solidFill>
              <a:ea typeface="Arial" pitchFamily="-112" charset="0"/>
              <a:cs typeface="Arial" pitchFamily="-112" charset="0"/>
              <a:sym typeface="Arial" pitchFamily="-112" charset="0"/>
            </a:endParaRPr>
          </a:p>
          <a:p>
            <a:pPr marL="245334" indent="-245334">
              <a:buFont typeface="Arial" pitchFamily="-112" charset="0"/>
              <a:buAutoNum type="arabicPeriod"/>
            </a:pPr>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135</a:t>
            </a:fld>
            <a:endParaRPr lang="en-US" dirty="0"/>
          </a:p>
        </p:txBody>
      </p:sp>
    </p:spTree>
    <p:extLst>
      <p:ext uri="{BB962C8B-B14F-4D97-AF65-F5344CB8AC3E}">
        <p14:creationId xmlns:p14="http://schemas.microsoft.com/office/powerpoint/2010/main" val="42313495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dirty="0"/>
              <a:t>Administrators</a:t>
            </a:r>
            <a:r>
              <a:rPr lang="en-GB" baseline="0" dirty="0"/>
              <a:t> can view which users are logged in from </a:t>
            </a:r>
            <a:r>
              <a:rPr lang="en-GB" b="1" baseline="0" dirty="0"/>
              <a:t>Setup | Settings | Security | Session Settings</a:t>
            </a:r>
            <a:r>
              <a:rPr lang="en-GB" b="0" baseline="0" dirty="0"/>
              <a:t>. From here they can select suspicious sessions and remove them to end them.</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0" baseline="0" dirty="0"/>
              <a:t>IP address was removed from identity confirmation. See </a:t>
            </a:r>
            <a:r>
              <a:rPr lang="en-US" sz="1000" b="0" i="0" u="sng" kern="1200" dirty="0">
                <a:solidFill>
                  <a:schemeClr val="tx1"/>
                </a:solidFill>
                <a:effectLst/>
                <a:latin typeface="Arial" pitchFamily="34" charset="0"/>
                <a:ea typeface="+mn-ea"/>
                <a:cs typeface="Arial" pitchFamily="34" charset="0"/>
                <a:hlinkClick r:id="rId3"/>
              </a:rPr>
              <a:t>https://help.salesforce.com/apex/HTViewSolution?id=000232553</a:t>
            </a:r>
            <a:r>
              <a:rPr lang="en-US" sz="1000" b="0" i="0" kern="1200" dirty="0">
                <a:solidFill>
                  <a:schemeClr val="tx1"/>
                </a:solidFill>
                <a:effectLst/>
                <a:latin typeface="Arial" pitchFamily="34" charset="0"/>
                <a:ea typeface="+mn-ea"/>
                <a:cs typeface="Arial" pitchFamily="34" charset="0"/>
              </a:rPr>
              <a:t> </a:t>
            </a:r>
            <a:r>
              <a:rPr lang="en-US" sz="1000" b="0" i="0" kern="1200" baseline="0" dirty="0">
                <a:solidFill>
                  <a:schemeClr val="tx1"/>
                </a:solidFill>
                <a:effectLst/>
                <a:latin typeface="Arial" pitchFamily="34" charset="0"/>
                <a:ea typeface="+mn-ea"/>
                <a:cs typeface="Arial" pitchFamily="34" charset="0"/>
              </a:rPr>
              <a:t>for more info and http://salesforce.vidyard.com/watch/3W9qYn7PNrIVJ9YN4xNiGg for a video.</a:t>
            </a:r>
            <a:endParaRPr lang="en-GB" dirty="0"/>
          </a:p>
          <a:p>
            <a:endParaRPr lang="en-GB"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baseline="0" dirty="0">
                <a:solidFill>
                  <a:srgbClr val="000000"/>
                </a:solidFill>
                <a:ea typeface="Arial" pitchFamily="-112" charset="0"/>
                <a:cs typeface="Arial" pitchFamily="-112" charset="0"/>
                <a:sym typeface="Arial" pitchFamily="-112" charset="0"/>
              </a:rPr>
              <a:t>There are numerous updates made to Authentication and Identity settings including streamlined setup for SSO and two-factor verification.  If students would like more information, please direct them to the release notes: http://releasenotes.docs.salesforce.com/en-us/spring16/release-notes/rn_security_auth.htm</a:t>
            </a:r>
          </a:p>
          <a:p>
            <a:endParaRPr lang="en-US" b="0" baseline="0" dirty="0">
              <a:solidFill>
                <a:srgbClr val="000000"/>
              </a:solidFill>
              <a:ea typeface="Arial" pitchFamily="-112" charset="0"/>
              <a:cs typeface="Arial" pitchFamily="-112" charset="0"/>
              <a:sym typeface="Arial" pitchFamily="-112" charset="0"/>
            </a:endParaRP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dirty="0">
                <a:solidFill>
                  <a:srgbClr val="000000"/>
                </a:solidFill>
                <a:ea typeface="Arial" pitchFamily="-112" charset="0"/>
                <a:cs typeface="Arial" pitchFamily="-112" charset="0"/>
                <a:sym typeface="Arial" pitchFamily="-112" charset="0"/>
              </a:rPr>
              <a:t>This help link very useful because it shows users how to keep the correct cookies: https://help.salesforce.com/apex/HTViewSolution?id=000232553</a:t>
            </a:r>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US" dirty="0"/>
              <a:t>Show students the Session Management Page. You will only see yourself there, but recommend</a:t>
            </a:r>
            <a:r>
              <a:rPr lang="en-US" baseline="0" dirty="0"/>
              <a:t> students use this to check for suspicious activity.</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136</a:t>
            </a:fld>
            <a:endParaRPr lang="en-US" dirty="0"/>
          </a:p>
        </p:txBody>
      </p:sp>
    </p:spTree>
    <p:extLst>
      <p:ext uri="{BB962C8B-B14F-4D97-AF65-F5344CB8AC3E}">
        <p14:creationId xmlns:p14="http://schemas.microsoft.com/office/powerpoint/2010/main" val="15073742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r>
              <a:rPr lang="en-GB" dirty="0"/>
              <a:t>When a user attempts to log in from an unrecognized IP address using a browser that does not have the Salesforce cookie, they are prompted to activate their computer. This process</a:t>
            </a:r>
            <a:r>
              <a:rPr lang="en-GB" baseline="0" dirty="0"/>
              <a:t> has traditionally used email to send the user a verification code, but starting in Winter ‘16, Salesforce automatically selects the highest priority method available to verify their identity. If needed, users can choose a different method to receive their verification code. </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endParaRPr lang="en-GB" baseline="0" dirty="0"/>
          </a:p>
          <a:p>
            <a:pPr marL="228600" indent="-228600">
              <a:buAutoNum type="arabicPeriod"/>
            </a:pPr>
            <a:r>
              <a:rPr lang="en-US" dirty="0"/>
              <a:t>Identity confirmation is used to verify the identities of users coming from unknown devices, and adds an extra layer of security on top of the authentication and single-sign-on features. </a:t>
            </a:r>
          </a:p>
          <a:p>
            <a:pPr marL="228600" indent="-228600">
              <a:buAutoNum type="arabicPeriod"/>
            </a:pPr>
            <a:r>
              <a:rPr lang="en-US" dirty="0"/>
              <a:t>When a user comes from an unknown device with a new IP address, the user is challenged to provide an identity confirmation code delivered via email, SMS, or a mobile authenticator app. Once the user completes the identity confirmation challenge, the device (and client browser) is considered activated.</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endParaRPr lang="en-GB" baseline="0"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Activations documentation: https://help.salesforce.com/articleView?id=security_activation_about.htm&amp;language=en_US&amp;type=0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Take</a:t>
            </a:r>
            <a:r>
              <a:rPr lang="en-US" baseline="0" dirty="0"/>
              <a:t> students to </a:t>
            </a:r>
            <a:r>
              <a:rPr lang="en-US" sz="1000" b="0" i="0" kern="1200" dirty="0">
                <a:solidFill>
                  <a:schemeClr val="tx1"/>
                </a:solidFill>
                <a:effectLst/>
                <a:ea typeface="+mn-ea"/>
              </a:rPr>
              <a:t>https://trust.salesforce.com/en/security/stay-current-security/</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aseline="0" dirty="0"/>
              <a:t>to show all the resources there around SMS and other security best practices.</a:t>
            </a:r>
          </a:p>
          <a:p>
            <a:endParaRPr lang="en-US" baseline="0"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137</a:t>
            </a:fld>
            <a:endParaRPr lang="en-US" dirty="0"/>
          </a:p>
        </p:txBody>
      </p:sp>
    </p:spTree>
    <p:extLst>
      <p:ext uri="{BB962C8B-B14F-4D97-AF65-F5344CB8AC3E}">
        <p14:creationId xmlns:p14="http://schemas.microsoft.com/office/powerpoint/2010/main" val="17712546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endParaRPr lang="en-GB" baseline="0"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aseline="0" dirty="0"/>
          </a:p>
          <a:p>
            <a:endParaRPr lang="en-US" baseline="0"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138</a:t>
            </a:fld>
            <a:endParaRPr lang="en-US" dirty="0"/>
          </a:p>
        </p:txBody>
      </p:sp>
    </p:spTree>
    <p:extLst>
      <p:ext uri="{BB962C8B-B14F-4D97-AF65-F5344CB8AC3E}">
        <p14:creationId xmlns:p14="http://schemas.microsoft.com/office/powerpoint/2010/main" val="4664737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defTabSz="937076" eaLnBrk="0" fontAlgn="base" hangingPunct="0">
              <a:spcBef>
                <a:spcPct val="30000"/>
              </a:spcBef>
              <a:spcAft>
                <a:spcPct val="0"/>
              </a:spcAft>
              <a:defRPr/>
            </a:pPr>
            <a:r>
              <a:rPr lang="en-GB" dirty="0"/>
              <a:t>You can manually add trusted IP address ranges for your organization, from which users can always log in without having to activate their computers. This could be your office network or VPN. Note that users would still be able to log in from addresses outside these ranges through the activation process.</a:t>
            </a:r>
          </a:p>
          <a:p>
            <a:pPr defTabSz="937076" eaLnBrk="0" fontAlgn="base" hangingPunct="0">
              <a:spcBef>
                <a:spcPct val="30000"/>
              </a:spcBef>
              <a:spcAft>
                <a:spcPct val="0"/>
              </a:spcAft>
              <a:defRPr/>
            </a:pPr>
            <a:endParaRPr lang="en-GB" dirty="0"/>
          </a:p>
          <a:p>
            <a:pPr defTabSz="937076" eaLnBrk="0" fontAlgn="base" hangingPunct="0">
              <a:spcBef>
                <a:spcPct val="30000"/>
              </a:spcBef>
              <a:spcAft>
                <a:spcPct val="0"/>
              </a:spcAft>
              <a:defRPr/>
            </a:pPr>
            <a:r>
              <a:rPr lang="en-GB" dirty="0"/>
              <a:t>Click Path:</a:t>
            </a:r>
            <a:r>
              <a:rPr lang="en-GB" baseline="0" dirty="0"/>
              <a:t> </a:t>
            </a:r>
            <a:r>
              <a:rPr lang="en-GB" b="1" baseline="0" dirty="0"/>
              <a:t>Setup | Settings | Security | Network Access</a:t>
            </a:r>
            <a:endParaRPr lang="en-GB" b="1"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139</a:t>
            </a:fld>
            <a:endParaRPr lang="en-US" dirty="0"/>
          </a:p>
        </p:txBody>
      </p:sp>
    </p:spTree>
    <p:extLst>
      <p:ext uri="{BB962C8B-B14F-4D97-AF65-F5344CB8AC3E}">
        <p14:creationId xmlns:p14="http://schemas.microsoft.com/office/powerpoint/2010/main" val="87389514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dirty="0"/>
              <a:t>This could be used to allow office-based users access only through the office network and during office hours, but give remote users 24/7 access through a VPN. </a:t>
            </a:r>
            <a:endParaRPr lang="en-US"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140</a:t>
            </a:fld>
            <a:endParaRPr lang="en-US" dirty="0"/>
          </a:p>
        </p:txBody>
      </p:sp>
    </p:spTree>
    <p:extLst>
      <p:ext uri="{BB962C8B-B14F-4D97-AF65-F5344CB8AC3E}">
        <p14:creationId xmlns:p14="http://schemas.microsoft.com/office/powerpoint/2010/main" val="39821628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171450" indent="-171450">
              <a:buFont typeface="Arial" panose="020B0604020202020204" pitchFamily="34" charset="0"/>
              <a:buChar char="•"/>
            </a:pPr>
            <a:r>
              <a:rPr lang="en-US" dirty="0">
                <a:sym typeface="Arial" pitchFamily="-112" charset="0"/>
              </a:rPr>
              <a:t>If you want to allow for 24 hour access you need to specify that by using blanks. Choosing 12 AM – 12 AM effectively locks the user OUT.</a:t>
            </a:r>
          </a:p>
          <a:p>
            <a:pPr marL="171450" indent="-171450">
              <a:buFont typeface="Arial" panose="020B0604020202020204" pitchFamily="34" charset="0"/>
              <a:buChar char="•"/>
            </a:pPr>
            <a:r>
              <a:rPr lang="en-US" sz="1000" b="0" i="0" kern="1200" dirty="0">
                <a:solidFill>
                  <a:schemeClr val="tx1"/>
                </a:solidFill>
                <a:effectLst/>
                <a:latin typeface="Salesforce Sans" panose="020B0505020202020203" pitchFamily="34" charset="0"/>
                <a:ea typeface="+mn-ea"/>
                <a:cs typeface="Arial" pitchFamily="34" charset="0"/>
              </a:rPr>
              <a:t>Password-free logins rely on Salesforce Authenticator (version 2 or later), the two-factor authentication mobile app that’s available as a free download for iOS and Android devices. </a:t>
            </a:r>
          </a:p>
          <a:p>
            <a:pPr marL="171450" indent="-171450">
              <a:buFont typeface="Arial" panose="020B0604020202020204" pitchFamily="34" charset="0"/>
              <a:buChar char="•"/>
            </a:pPr>
            <a:r>
              <a:rPr lang="en-US" sz="1000" b="0" i="0" kern="1200" dirty="0">
                <a:solidFill>
                  <a:schemeClr val="tx1"/>
                </a:solidFill>
                <a:effectLst/>
                <a:latin typeface="Salesforce Sans" panose="020B0505020202020203" pitchFamily="34" charset="0"/>
                <a:ea typeface="+mn-ea"/>
                <a:cs typeface="Arial" pitchFamily="34" charset="0"/>
              </a:rPr>
              <a:t>The first factor is something that the user has—a mobile device that has Salesforce Authenticator installed and connected with the user’s Salesforce account. The second factor is something that the user is, such as a fingerprint, or something that the user knows, such as a PIN. </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141</a:t>
            </a:fld>
            <a:endParaRPr lang="en-US" dirty="0"/>
          </a:p>
        </p:txBody>
      </p:sp>
    </p:spTree>
    <p:extLst>
      <p:ext uri="{BB962C8B-B14F-4D97-AF65-F5344CB8AC3E}">
        <p14:creationId xmlns:p14="http://schemas.microsoft.com/office/powerpoint/2010/main" val="376907451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If you are in the middle of editing and your login hour restrictions come up, you are logged out with NO warning and no "auto save.“</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142</a:t>
            </a:fld>
            <a:endParaRPr lang="en-US" dirty="0"/>
          </a:p>
        </p:txBody>
      </p:sp>
    </p:spTree>
    <p:extLst>
      <p:ext uri="{BB962C8B-B14F-4D97-AF65-F5344CB8AC3E}">
        <p14:creationId xmlns:p14="http://schemas.microsoft.com/office/powerpoint/2010/main" val="13484062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b="0" baseline="0" dirty="0"/>
              <a:t>A</a:t>
            </a:r>
            <a:r>
              <a:rPr lang="en-GB" dirty="0"/>
              <a:t>dministrators</a:t>
            </a:r>
            <a:r>
              <a:rPr lang="en-GB" baseline="0" dirty="0"/>
              <a:t> can now control org security more closely with Health Check. </a:t>
            </a:r>
          </a:p>
          <a:p>
            <a:pPr marL="228600" indent="-228600">
              <a:buFont typeface="+mj-lt"/>
              <a:buNone/>
            </a:pPr>
            <a:r>
              <a:rPr lang="en-GB" baseline="0" dirty="0"/>
              <a:t> Access Health Check by </a:t>
            </a:r>
            <a:r>
              <a:rPr lang="en-GB" b="1" baseline="0" dirty="0"/>
              <a:t>Setup | Settings | Security | Health Check  </a:t>
            </a:r>
            <a:r>
              <a:rPr lang="en-GB" baseline="0" dirty="0"/>
              <a:t>or enter </a:t>
            </a:r>
            <a:r>
              <a:rPr lang="en-GB" baseline="0" dirty="0">
                <a:latin typeface="Courier New" panose="02070309020205020404" pitchFamily="49" charset="0"/>
                <a:cs typeface="Courier New" panose="02070309020205020404" pitchFamily="49" charset="0"/>
              </a:rPr>
              <a:t>Health </a:t>
            </a:r>
            <a:r>
              <a:rPr lang="en-GB" baseline="0" dirty="0"/>
              <a:t>in the Quick Find box to find and click on </a:t>
            </a:r>
            <a:r>
              <a:rPr lang="en-GB" b="1" baseline="0" dirty="0"/>
              <a:t>Health Check</a:t>
            </a:r>
            <a:r>
              <a:rPr lang="en-GB" baseline="0" dirty="0"/>
              <a:t>.</a:t>
            </a:r>
          </a:p>
          <a:p>
            <a:pPr marL="228600" indent="-228600">
              <a:buFont typeface="+mj-lt"/>
              <a:buAutoNum type="arabicPeriod"/>
            </a:pPr>
            <a:r>
              <a:rPr lang="en-US" sz="1000" b="0" i="0" kern="1200" dirty="0">
                <a:solidFill>
                  <a:schemeClr val="tx1"/>
                </a:solidFill>
                <a:ea typeface="+mn-ea"/>
              </a:rPr>
              <a:t>The Salesforce Baseline Standard is a melded recommended value for settings in the Session Settings, Password Policies and Network Access Settings. The Health Check score is calculated by a proprietary formula that measures how well your password policies, network access configuration, and session settings meet the Salesforce Baseline standard. Settings that meet or exceed the standard raise your score, and settings at risk lower your score.</a:t>
            </a:r>
          </a:p>
          <a:p>
            <a:pPr marL="228600" indent="-228600">
              <a:buFont typeface="+mj-lt"/>
              <a:buAutoNum type="arabicPeriod"/>
            </a:pPr>
            <a:r>
              <a:rPr lang="en-US" sz="1000" b="0" i="0" kern="1200" dirty="0">
                <a:solidFill>
                  <a:schemeClr val="tx1"/>
                </a:solidFill>
                <a:ea typeface="+mn-ea"/>
              </a:rPr>
              <a:t>Groups are listed</a:t>
            </a:r>
            <a:r>
              <a:rPr lang="en-US" sz="1000" b="0" i="0" kern="1200" baseline="0" dirty="0">
                <a:solidFill>
                  <a:schemeClr val="tx1"/>
                </a:solidFill>
                <a:ea typeface="+mn-ea"/>
              </a:rPr>
              <a:t> individually and your </a:t>
            </a:r>
            <a:r>
              <a:rPr lang="en-US" sz="1000" b="0" i="0" kern="1200" dirty="0">
                <a:solidFill>
                  <a:schemeClr val="tx1"/>
                </a:solidFill>
                <a:ea typeface="+mn-ea"/>
              </a:rPr>
              <a:t>high- and medium-risk settings are shown with information about how they compare against the standard value for that group.  </a:t>
            </a:r>
          </a:p>
          <a:p>
            <a:pPr marL="228600" indent="-228600">
              <a:buFont typeface="+mj-lt"/>
              <a:buAutoNum type="arabicPeriod"/>
            </a:pPr>
            <a:r>
              <a:rPr lang="en-US" sz="1000" b="0" i="0" kern="1200" dirty="0">
                <a:solidFill>
                  <a:schemeClr val="tx1"/>
                </a:solidFill>
                <a:ea typeface="+mn-ea"/>
              </a:rPr>
              <a:t>To remediate a risk, edit the setting and refresh your score to see whether it improved. </a:t>
            </a:r>
          </a:p>
          <a:p>
            <a:pPr marL="228600" indent="-228600">
              <a:buFont typeface="+mj-lt"/>
              <a:buAutoNum type="arabicPeriod"/>
            </a:pPr>
            <a:r>
              <a:rPr lang="en-US" sz="1000" b="0" i="0" kern="1200" dirty="0">
                <a:solidFill>
                  <a:schemeClr val="tx1"/>
                </a:solidFill>
                <a:ea typeface="+mn-ea"/>
              </a:rPr>
              <a:t>Your settings that meet the standard are listed at the bottom.</a:t>
            </a:r>
          </a:p>
          <a:p>
            <a:pPr marL="228600" indent="-228600">
              <a:buFont typeface="+mj-lt"/>
              <a:buAutoNum type="arabicPeriod"/>
            </a:pPr>
            <a:r>
              <a:rPr lang="en-US" sz="1000" b="0" i="0" kern="1200" dirty="0">
                <a:solidFill>
                  <a:schemeClr val="tx1"/>
                </a:solidFill>
                <a:ea typeface="+mn-ea"/>
              </a:rPr>
              <a:t>If you change settings to be less restrictive than what’s in the Salesforce Baseline standard, your health check score can decrease. </a:t>
            </a:r>
            <a:endParaRPr lang="en-GB" baseline="0" dirty="0"/>
          </a:p>
          <a:p>
            <a:r>
              <a:rPr lang="en-GB" baseline="0" dirty="0"/>
              <a:t> </a:t>
            </a:r>
            <a:endParaRPr lang="en-GB"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sz="1000" b="0" i="0" kern="1200" dirty="0">
                <a:solidFill>
                  <a:schemeClr val="tx1"/>
                </a:solidFill>
                <a:ea typeface="+mn-ea"/>
              </a:rPr>
              <a:t>Fix Risks in Login Access Policies and Remote Site Settings with Health Check: </a:t>
            </a:r>
            <a:r>
              <a:rPr lang="en-US" dirty="0"/>
              <a:t/>
            </a:r>
            <a:br>
              <a:rPr lang="en-US" dirty="0"/>
            </a:br>
            <a:r>
              <a:rPr lang="en-US" sz="1000" b="0" i="0" kern="1200" dirty="0">
                <a:solidFill>
                  <a:schemeClr val="tx1"/>
                </a:solidFill>
                <a:ea typeface="+mn-ea"/>
              </a:rPr>
              <a:t>This feature is available in both Lightning Experience and Salesforce Classic. See Release Notes</a:t>
            </a:r>
            <a:r>
              <a:rPr lang="en-US" sz="1000" b="0" i="0" kern="1200" baseline="0" dirty="0">
                <a:solidFill>
                  <a:schemeClr val="tx1"/>
                </a:solidFill>
                <a:ea typeface="+mn-ea"/>
              </a:rPr>
              <a:t> for more information:</a:t>
            </a:r>
            <a:r>
              <a:rPr lang="en-US" dirty="0"/>
              <a:t/>
            </a:r>
            <a:br>
              <a:rPr lang="en-US" dirty="0"/>
            </a:br>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sz="1000" b="1" i="0" kern="1200" dirty="0">
                <a:solidFill>
                  <a:schemeClr val="tx1"/>
                </a:solidFill>
                <a:ea typeface="+mn-ea"/>
              </a:rPr>
              <a:t>Example</a:t>
            </a:r>
          </a:p>
          <a:p>
            <a:r>
              <a:rPr lang="en-US" sz="1000" b="0" i="0" kern="1200" dirty="0">
                <a:solidFill>
                  <a:schemeClr val="tx1"/>
                </a:solidFill>
                <a:ea typeface="+mn-ea"/>
              </a:rPr>
              <a:t>Suppose that you changed your password minimum length from 8 (the default value) to 5, and changed other Password Policies settings to be less restrictive. These changes make your users’ passwords more vulnerable to guessing and other brute force attacks. As a result, your overall score decreases, and the settings are listed as risks.</a:t>
            </a:r>
          </a:p>
          <a:p>
            <a:endParaRPr lang="en-US" b="1" dirty="0">
              <a:solidFill>
                <a:srgbClr val="000000"/>
              </a:solidFill>
              <a:cs typeface="Arial" pitchFamily="-112" charset="0"/>
              <a:sym typeface="Arial" pitchFamily="-112"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143</a:t>
            </a:fld>
            <a:endParaRPr lang="en-US" dirty="0"/>
          </a:p>
        </p:txBody>
      </p:sp>
    </p:spTree>
    <p:extLst>
      <p:ext uri="{BB962C8B-B14F-4D97-AF65-F5344CB8AC3E}">
        <p14:creationId xmlns:p14="http://schemas.microsoft.com/office/powerpoint/2010/main" val="146249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4750326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489414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145</a:t>
            </a:fld>
            <a:endParaRPr lang="en-US" dirty="0"/>
          </a:p>
        </p:txBody>
      </p:sp>
    </p:spTree>
    <p:extLst>
      <p:ext uri="{BB962C8B-B14F-4D97-AF65-F5344CB8AC3E}">
        <p14:creationId xmlns:p14="http://schemas.microsoft.com/office/powerpoint/2010/main" val="30969886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dirty="0"/>
              <a:t>Object permissions</a:t>
            </a:r>
            <a:r>
              <a:rPr lang="en-GB" baseline="0" dirty="0"/>
              <a:t> have already been covered in Module 3 when we were setting up profiles, but we are revisiting them here as they form an important part of our security and access model. To avoid repetition, the examples here let us explore two different ways of setting permissions - updating profile permissions, and using permission sets to grant permissions to specific users without having to create new profiles or change existing ones.</a:t>
            </a:r>
          </a:p>
          <a:p>
            <a:endParaRPr lang="en-GB" baseline="0" dirty="0"/>
          </a:p>
          <a:p>
            <a:r>
              <a:rPr lang="en-GB" b="1" baseline="0" dirty="0"/>
              <a:t>Note:  </a:t>
            </a:r>
            <a:r>
              <a:rPr lang="en-GB" baseline="0" dirty="0"/>
              <a:t>We will be adding a permission set for Courtney Brown to delete accounts.</a:t>
            </a:r>
            <a:endParaRPr lang="en-US" dirty="0"/>
          </a:p>
          <a:p>
            <a:endParaRPr lang="en-US"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146</a:t>
            </a:fld>
            <a:endParaRPr lang="en-US" dirty="0"/>
          </a:p>
        </p:txBody>
      </p:sp>
    </p:spTree>
    <p:extLst>
      <p:ext uri="{BB962C8B-B14F-4D97-AF65-F5344CB8AC3E}">
        <p14:creationId xmlns:p14="http://schemas.microsoft.com/office/powerpoint/2010/main" val="13019612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In the previous section, we granted access to the Organization. Now we’ll look at granting access to specific objects.</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147</a:t>
            </a:fld>
            <a:endParaRPr lang="en-US" dirty="0"/>
          </a:p>
        </p:txBody>
      </p:sp>
    </p:spTree>
    <p:extLst>
      <p:ext uri="{BB962C8B-B14F-4D97-AF65-F5344CB8AC3E}">
        <p14:creationId xmlns:p14="http://schemas.microsoft.com/office/powerpoint/2010/main" val="382273665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148</a:t>
            </a:fld>
            <a:endParaRPr lang="en-US" dirty="0"/>
          </a:p>
        </p:txBody>
      </p:sp>
    </p:spTree>
    <p:extLst>
      <p:ext uri="{BB962C8B-B14F-4D97-AF65-F5344CB8AC3E}">
        <p14:creationId xmlns:p14="http://schemas.microsoft.com/office/powerpoint/2010/main" val="25728442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dirty="0"/>
              <a:t>This is the tool we will use for the first two requirements in the story.</a:t>
            </a:r>
          </a:p>
          <a:p>
            <a:endParaRPr lang="en-US" dirty="0"/>
          </a:p>
          <a:p>
            <a:r>
              <a:rPr lang="en-US" dirty="0"/>
              <a:t>Enhanced list views are available for profiles. Once you enable this feature, you can create lists of profiles and use them to compare profile settings as well as create, edit and delete custom list views. You can also print lists of profiles, and since you can load up to 200 profiles in a single list view, you can make mass updates across multiple profiles.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149</a:t>
            </a:fld>
            <a:endParaRPr lang="en-US" dirty="0"/>
          </a:p>
        </p:txBody>
      </p:sp>
    </p:spTree>
    <p:extLst>
      <p:ext uri="{BB962C8B-B14F-4D97-AF65-F5344CB8AC3E}">
        <p14:creationId xmlns:p14="http://schemas.microsoft.com/office/powerpoint/2010/main" val="202857317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endParaRPr lang="en-GB" dirty="0"/>
          </a:p>
          <a:p>
            <a:pPr marL="228600" indent="-228600">
              <a:buFont typeface="+mj-lt"/>
              <a:buAutoNum type="arabicPeriod"/>
            </a:pPr>
            <a:r>
              <a:rPr lang="en-GB" dirty="0"/>
              <a:t>You can create up to 1,000 permission sets per organization. </a:t>
            </a:r>
          </a:p>
          <a:p>
            <a:pPr marL="228600" indent="-228600">
              <a:buFont typeface="+mj-lt"/>
              <a:buAutoNum type="arabicPeriod"/>
            </a:pPr>
            <a:r>
              <a:rPr lang="en-US" dirty="0">
                <a:ea typeface="MS PGothic" pitchFamily="34" charset="-128"/>
              </a:rPr>
              <a:t>App, tab, user, object, field, service provider, Apex class, and Visualforce permissions can be granted through a permission sets. </a:t>
            </a:r>
          </a:p>
          <a:p>
            <a:pPr marL="228600" indent="-228600">
              <a:buFont typeface="+mj-lt"/>
              <a:buAutoNum type="arabicPeriod"/>
            </a:pPr>
            <a:r>
              <a:rPr lang="en-US" dirty="0">
                <a:ea typeface="MS PGothic" pitchFamily="34" charset="-128"/>
              </a:rPr>
              <a:t>Settings such as page layouts, IP ranges, and several others must still be enabled through the profile.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dirty="0">
                <a:ea typeface="MS PGothic" pitchFamily="34" charset="-128"/>
              </a:rPr>
              <a:t>The User License picklist</a:t>
            </a:r>
            <a:r>
              <a:rPr lang="en-US" baseline="0" dirty="0">
                <a:ea typeface="MS PGothic" pitchFamily="34" charset="-128"/>
              </a:rPr>
              <a:t> allows you to restrict the permission set to just users with a specific license. Select “None” if you want to assign it to users with different licenses.</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baseline="0" dirty="0">
                <a:ea typeface="MS PGothic" pitchFamily="34" charset="-128"/>
              </a:rPr>
              <a:t>You can grant access to Lightning Experience with a permission set, without the need to create a new profile. </a:t>
            </a:r>
            <a:endParaRPr lang="en-US" dirty="0">
              <a:ea typeface="MS PGothic" pitchFamily="34" charset="-128"/>
            </a:endParaRPr>
          </a:p>
          <a:p>
            <a:pPr marL="228600" indent="-228600">
              <a:buFont typeface="+mj-lt"/>
              <a:buAutoNum type="arabicPeriod"/>
            </a:pPr>
            <a:endParaRPr lang="en-US" dirty="0">
              <a:latin typeface="Times New Roman" pitchFamily="18" charset="0"/>
              <a:ea typeface="MS PGothic" pitchFamily="34" charset="-128"/>
              <a:cs typeface="MS PGothic" charset="-128"/>
            </a:endParaRPr>
          </a:p>
          <a:p>
            <a:r>
              <a:rPr lang="en-US" b="1" dirty="0">
                <a:solidFill>
                  <a:srgbClr val="000000"/>
                </a:solidFill>
                <a:ea typeface="Arial" pitchFamily="-112" charset="0"/>
                <a:cs typeface="Arial" pitchFamily="-112" charset="0"/>
                <a:sym typeface="Arial" pitchFamily="-112" charset="0"/>
              </a:rPr>
              <a:t>Extra Material</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If students ask</a:t>
            </a:r>
            <a:r>
              <a:rPr lang="en-US" b="0" baseline="0" dirty="0">
                <a:solidFill>
                  <a:srgbClr val="000000"/>
                </a:solidFill>
                <a:ea typeface="Arial" pitchFamily="-112" charset="0"/>
                <a:cs typeface="Arial" pitchFamily="-112" charset="0"/>
                <a:sym typeface="Arial" pitchFamily="-112" charset="0"/>
              </a:rPr>
              <a:t> about Permission set licenses, you can relate this new Winter 17 functionality. </a:t>
            </a:r>
            <a:r>
              <a:rPr lang="en-US" sz="1000" b="0" i="0" kern="1200" dirty="0">
                <a:solidFill>
                  <a:schemeClr val="tx1"/>
                </a:solidFill>
                <a:effectLst/>
                <a:latin typeface="Salesforce Sans" panose="020B0505020202020203" pitchFamily="34" charset="0"/>
                <a:ea typeface="+mn-ea"/>
                <a:cs typeface="Arial" pitchFamily="34" charset="0"/>
              </a:rPr>
              <a:t>Easily Associate Permission Sets with Permission Set Licenses.</a:t>
            </a:r>
            <a:r>
              <a:rPr lang="en-US" sz="1000" b="0" i="0" kern="1200" baseline="0" dirty="0">
                <a:solidFill>
                  <a:schemeClr val="tx1"/>
                </a:solidFill>
                <a:effectLst/>
                <a:latin typeface="Salesforce Sans" panose="020B0505020202020203" pitchFamily="34" charset="0"/>
                <a:ea typeface="+mn-ea"/>
                <a:cs typeface="Arial" pitchFamily="34" charset="0"/>
              </a:rPr>
              <a:t>  In Winter 17 n</a:t>
            </a:r>
            <a:r>
              <a:rPr lang="en-US" sz="1000" b="0" i="0" kern="1200" dirty="0">
                <a:solidFill>
                  <a:schemeClr val="tx1"/>
                </a:solidFill>
                <a:effectLst/>
                <a:latin typeface="Salesforce Sans" panose="020B0505020202020203" pitchFamily="34" charset="0"/>
                <a:ea typeface="+mn-ea"/>
                <a:cs typeface="Arial" pitchFamily="34" charset="0"/>
              </a:rPr>
              <a:t>ow when you create a permission set, you can immediately associate it with an available permission set license and then assign them both at the same time to users. When you enable the permissions within these permission sets, only permissions available through the permission set license are visible, simplifying your life.</a:t>
            </a:r>
          </a:p>
          <a:p>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150</a:t>
            </a:fld>
            <a:endParaRPr lang="en-US" dirty="0"/>
          </a:p>
        </p:txBody>
      </p:sp>
    </p:spTree>
    <p:extLst>
      <p:ext uri="{BB962C8B-B14F-4D97-AF65-F5344CB8AC3E}">
        <p14:creationId xmlns:p14="http://schemas.microsoft.com/office/powerpoint/2010/main" val="106612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lvl="1" indent="0" defTabSz="937076" eaLnBrk="0" fontAlgn="base" hangingPunct="0">
              <a:spcBef>
                <a:spcPct val="30000"/>
              </a:spcBef>
              <a:spcAft>
                <a:spcPct val="0"/>
              </a:spcAft>
              <a:buNone/>
              <a:defRPr/>
            </a:pPr>
            <a:r>
              <a:rPr lang="en-GB" b="1" dirty="0">
                <a:latin typeface="Salesforce Sans" panose="020B0505020202020203" pitchFamily="34" charset="0"/>
              </a:rPr>
              <a:t>Teaching Points</a:t>
            </a:r>
          </a:p>
          <a:p>
            <a:pPr marL="228600" lvl="1" indent="-228600" defTabSz="937076" eaLnBrk="0" fontAlgn="base" hangingPunct="0">
              <a:spcBef>
                <a:spcPct val="30000"/>
              </a:spcBef>
              <a:spcAft>
                <a:spcPct val="0"/>
              </a:spcAft>
              <a:buFont typeface="+mj-lt"/>
              <a:buAutoNum type="arabicPeriod"/>
              <a:defRPr/>
            </a:pPr>
            <a:r>
              <a:rPr lang="en-GB" dirty="0">
                <a:latin typeface="Salesforce Sans" panose="020B0505020202020203" pitchFamily="34" charset="0"/>
              </a:rPr>
              <a:t>The Manage Assignments option</a:t>
            </a:r>
            <a:r>
              <a:rPr lang="en-GB" baseline="0" dirty="0">
                <a:latin typeface="Salesforce Sans" panose="020B0505020202020203" pitchFamily="34" charset="0"/>
              </a:rPr>
              <a:t> on a permission set lets you mass assign a permission set to multiple users at the same time. You can continue to assign permission sets to individual users through the user record, which allows you to assign multiple permission sets at the same time. You can help students decide which method to use as follows:</a:t>
            </a:r>
          </a:p>
          <a:p>
            <a:pPr marL="454025" lvl="2" indent="-228600" defTabSz="937076" eaLnBrk="0" fontAlgn="base" hangingPunct="0">
              <a:spcBef>
                <a:spcPct val="30000"/>
              </a:spcBef>
              <a:spcAft>
                <a:spcPct val="0"/>
              </a:spcAft>
              <a:buFont typeface="Wingdings" pitchFamily="2" charset="2"/>
              <a:buChar char="§"/>
              <a:defRPr/>
            </a:pPr>
            <a:r>
              <a:rPr lang="en-GB" baseline="0" dirty="0">
                <a:latin typeface="Salesforce Sans" panose="020B0505020202020203" pitchFamily="34" charset="0"/>
              </a:rPr>
              <a:t>If you need to assign one permission set to multiple users, use Manage Assignments.</a:t>
            </a:r>
          </a:p>
          <a:p>
            <a:pPr marL="454025" lvl="2" indent="-228600" defTabSz="937076" eaLnBrk="0" fontAlgn="base" hangingPunct="0">
              <a:spcBef>
                <a:spcPct val="30000"/>
              </a:spcBef>
              <a:spcAft>
                <a:spcPct val="0"/>
              </a:spcAft>
              <a:buFont typeface="Wingdings" pitchFamily="2" charset="2"/>
              <a:buChar char="§"/>
              <a:defRPr/>
            </a:pPr>
            <a:r>
              <a:rPr lang="en-GB" baseline="0" dirty="0">
                <a:latin typeface="Salesforce Sans" panose="020B0505020202020203" pitchFamily="34" charset="0"/>
              </a:rPr>
              <a:t>If you need to assign multiple permission sets to an individual user, do it through the user record.</a:t>
            </a:r>
            <a:endParaRPr lang="en-GB" dirty="0">
              <a:latin typeface="Salesforce Sans" panose="020B0505020202020203" pitchFamily="34" charset="0"/>
            </a:endParaRPr>
          </a:p>
          <a:p>
            <a:pPr marL="228600" lvl="1" indent="-228600" defTabSz="937076" eaLnBrk="0" fontAlgn="base" hangingPunct="0">
              <a:spcBef>
                <a:spcPct val="30000"/>
              </a:spcBef>
              <a:spcAft>
                <a:spcPct val="0"/>
              </a:spcAft>
              <a:buFont typeface="+mj-lt"/>
              <a:buAutoNum type="arabicPeriod"/>
              <a:defRPr/>
            </a:pPr>
            <a:r>
              <a:rPr lang="en-GB" dirty="0">
                <a:latin typeface="Salesforce Sans" panose="020B0505020202020203" pitchFamily="34" charset="0"/>
              </a:rPr>
              <a:t>Multiple permission sets can be “layered” one on top of the other. At run time, a user’s profile permissions and all their permission set permissions are added together to determine the user’s total access.</a:t>
            </a:r>
          </a:p>
          <a:p>
            <a:pPr marL="228600" lvl="1" indent="-228600" defTabSz="937076" eaLnBrk="0" fontAlgn="base" hangingPunct="0">
              <a:spcBef>
                <a:spcPct val="30000"/>
              </a:spcBef>
              <a:spcAft>
                <a:spcPct val="0"/>
              </a:spcAft>
              <a:buFont typeface="+mj-lt"/>
              <a:buAutoNum type="arabicPeriod"/>
              <a:defRPr/>
            </a:pPr>
            <a:r>
              <a:rPr lang="en-GB" dirty="0">
                <a:latin typeface="Salesforce Sans" panose="020B0505020202020203" pitchFamily="34" charset="0"/>
              </a:rPr>
              <a:t>Note that you can use permission sets to </a:t>
            </a:r>
            <a:r>
              <a:rPr lang="en-GB" b="1" i="1" dirty="0">
                <a:latin typeface="Salesforce Sans" panose="020B0505020202020203" pitchFamily="34" charset="0"/>
              </a:rPr>
              <a:t>grant</a:t>
            </a:r>
            <a:r>
              <a:rPr lang="en-GB" dirty="0">
                <a:latin typeface="Salesforce Sans" panose="020B0505020202020203" pitchFamily="34" charset="0"/>
              </a:rPr>
              <a:t> additional permissions, but not to </a:t>
            </a:r>
            <a:r>
              <a:rPr lang="en-GB" b="1" i="1" dirty="0">
                <a:latin typeface="Salesforce Sans" panose="020B0505020202020203" pitchFamily="34" charset="0"/>
              </a:rPr>
              <a:t>deny</a:t>
            </a:r>
            <a:r>
              <a:rPr lang="en-GB" dirty="0">
                <a:latin typeface="Salesforce Sans" panose="020B0505020202020203" pitchFamily="34" charset="0"/>
              </a:rPr>
              <a:t> permissions. Permissions can only be revoked by removing them from a user’s profile, and from all assigned permission sets.</a:t>
            </a:r>
          </a:p>
          <a:p>
            <a:endParaRPr lang="en-GB"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151</a:t>
            </a:fld>
            <a:endParaRPr lang="en-US" dirty="0"/>
          </a:p>
        </p:txBody>
      </p:sp>
    </p:spTree>
    <p:extLst>
      <p:ext uri="{BB962C8B-B14F-4D97-AF65-F5344CB8AC3E}">
        <p14:creationId xmlns:p14="http://schemas.microsoft.com/office/powerpoint/2010/main" val="29787315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GB" b="0"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Administrators</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with the “Modify</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All</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Data” permission and delegated administrators</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with the “View Setup and Configuration”</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permission can log in as any user without asking end users to grant access. </a:t>
            </a:r>
          </a:p>
          <a:p>
            <a:endParaRPr lang="en-GB" b="0" dirty="0">
              <a:solidFill>
                <a:srgbClr val="000000"/>
              </a:solidFill>
              <a:ea typeface="Arial" pitchFamily="-112" charset="0"/>
              <a:cs typeface="Arial" pitchFamily="-112" charset="0"/>
              <a:sym typeface="Arial" pitchFamily="-112" charset="0"/>
            </a:endParaRPr>
          </a:p>
          <a:p>
            <a:r>
              <a:rPr lang="en-GB" b="0" dirty="0">
                <a:solidFill>
                  <a:srgbClr val="000000"/>
                </a:solidFill>
                <a:ea typeface="Arial" pitchFamily="-112" charset="0"/>
                <a:cs typeface="Arial" pitchFamily="-112" charset="0"/>
                <a:sym typeface="Arial" pitchFamily="-112" charset="0"/>
              </a:rPr>
              <a:t>Only</a:t>
            </a:r>
            <a:r>
              <a:rPr lang="en-GB" b="0" baseline="0" dirty="0">
                <a:solidFill>
                  <a:srgbClr val="000000"/>
                </a:solidFill>
                <a:ea typeface="Arial" pitchFamily="-112" charset="0"/>
                <a:cs typeface="Arial" pitchFamily="-112" charset="0"/>
                <a:sym typeface="Arial" pitchFamily="-112" charset="0"/>
              </a:rPr>
              <a:t> users themselves can grant login access to an administrator. You will need to demo this through your own Settings menu, as you will not be able to log in as another user and access the grant login access page.</a:t>
            </a:r>
          </a:p>
          <a:p>
            <a:r>
              <a:rPr lang="en-GB" b="0" dirty="0">
                <a:solidFill>
                  <a:srgbClr val="000000"/>
                </a:solidFill>
                <a:ea typeface="Arial" pitchFamily="-112" charset="0"/>
                <a:cs typeface="Arial" pitchFamily="-112" charset="0"/>
                <a:sym typeface="Arial" pitchFamily="-112" charset="0"/>
              </a:rPr>
              <a:t>Point out</a:t>
            </a:r>
            <a:r>
              <a:rPr lang="en-GB" b="0" baseline="0" dirty="0">
                <a:solidFill>
                  <a:srgbClr val="000000"/>
                </a:solidFill>
                <a:ea typeface="Arial" pitchFamily="-112" charset="0"/>
                <a:cs typeface="Arial" pitchFamily="-112" charset="0"/>
                <a:sym typeface="Arial" pitchFamily="-112" charset="0"/>
              </a:rPr>
              <a:t> that </a:t>
            </a:r>
            <a:r>
              <a:rPr lang="en-GB" b="0" dirty="0">
                <a:solidFill>
                  <a:srgbClr val="000000"/>
                </a:solidFill>
                <a:ea typeface="Arial" pitchFamily="-112" charset="0"/>
                <a:cs typeface="Arial" pitchFamily="-112" charset="0"/>
                <a:sym typeface="Arial" pitchFamily="-112" charset="0"/>
              </a:rPr>
              <a:t>administrators can also log in as any user in their organization without asking end-users to grant login access.</a:t>
            </a:r>
          </a:p>
          <a:p>
            <a:r>
              <a:rPr lang="en-GB" b="0" dirty="0">
                <a:solidFill>
                  <a:srgbClr val="000000"/>
                </a:solidFill>
                <a:ea typeface="Arial" pitchFamily="-112" charset="0"/>
                <a:cs typeface="Arial" pitchFamily="-112" charset="0"/>
                <a:sym typeface="Arial" pitchFamily="-112" charset="0"/>
              </a:rPr>
              <a:t>Note: This feature doesn’t apply to portal users who have login access granted automatically, and Chatter Free users.</a:t>
            </a:r>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https://help.salesforce.com/articleView?id=Enabling-Organization-Admins-Can-Login-as-Any-User&amp;type=1</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152</a:t>
            </a:fld>
            <a:endParaRPr lang="en-US" dirty="0"/>
          </a:p>
        </p:txBody>
      </p:sp>
    </p:spTree>
    <p:extLst>
      <p:ext uri="{BB962C8B-B14F-4D97-AF65-F5344CB8AC3E}">
        <p14:creationId xmlns:p14="http://schemas.microsoft.com/office/powerpoint/2010/main" val="344449302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We create the</a:t>
            </a:r>
            <a:r>
              <a:rPr lang="en-US" baseline="0" dirty="0">
                <a:sym typeface="Arial" pitchFamily="-112" charset="0"/>
              </a:rPr>
              <a:t> profile view for the Account object but ALL OTHERS HAVE ALREADY BEEN CREATED.</a:t>
            </a:r>
          </a:p>
          <a:p>
            <a:r>
              <a:rPr lang="en-US" dirty="0">
                <a:sym typeface="Arial" pitchFamily="-112" charset="0"/>
              </a:rPr>
              <a:t>We only need to change the perms on the Account</a:t>
            </a:r>
            <a:r>
              <a:rPr lang="en-US" baseline="0" dirty="0">
                <a:sym typeface="Arial" pitchFamily="-112" charset="0"/>
              </a:rPr>
              <a:t>.  ALL OTHER PERMS ARE CORRECT.</a:t>
            </a:r>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 </a:t>
            </a: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153</a:t>
            </a:fld>
            <a:endParaRPr lang="en-US" dirty="0"/>
          </a:p>
        </p:txBody>
      </p:sp>
    </p:spTree>
    <p:extLst>
      <p:ext uri="{BB962C8B-B14F-4D97-AF65-F5344CB8AC3E}">
        <p14:creationId xmlns:p14="http://schemas.microsoft.com/office/powerpoint/2010/main" val="2990058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altLang="zh-TW" b="1" dirty="0" smtClean="0">
                <a:solidFill>
                  <a:srgbClr val="000000"/>
                </a:solidFill>
                <a:ea typeface="Arial" pitchFamily="-112" charset="0"/>
                <a:cs typeface="Arial" pitchFamily="-112" charset="0"/>
                <a:sym typeface="Arial" pitchFamily="-112" charset="0"/>
              </a:rPr>
              <a:t>Teaching Points</a:t>
            </a:r>
          </a:p>
          <a:p>
            <a:endParaRPr lang="en-US" altLang="zh-TW" b="1" dirty="0" smtClean="0">
              <a:solidFill>
                <a:srgbClr val="000000"/>
              </a:solidFill>
              <a:ea typeface="Arial" pitchFamily="-112" charset="0"/>
              <a:cs typeface="Arial" pitchFamily="-112" charset="0"/>
              <a:sym typeface="Arial" pitchFamily="-112" charset="0"/>
            </a:endParaRPr>
          </a:p>
          <a:p>
            <a:r>
              <a:rPr lang="en-US" altLang="zh-TW" b="1" dirty="0" smtClean="0">
                <a:solidFill>
                  <a:srgbClr val="000000"/>
                </a:solidFill>
                <a:ea typeface="Arial" pitchFamily="-112" charset="0"/>
                <a:cs typeface="Arial" pitchFamily="-112" charset="0"/>
                <a:sym typeface="Arial" pitchFamily="-112" charset="0"/>
              </a:rPr>
              <a:t>Extra Material:  The AW Computing Story</a:t>
            </a:r>
          </a:p>
          <a:p>
            <a:pPr defTabSz="981334">
              <a:spcBef>
                <a:spcPts val="0"/>
              </a:spcBef>
              <a:buClrTx/>
              <a:defRPr/>
            </a:pPr>
            <a:r>
              <a:rPr lang="en-US" altLang="zh-TW" dirty="0" smtClean="0"/>
              <a:t>AW Computing is a US-based, medium-sized company supplying office computing equipment (PCs, laptops, printers, accessories) mainly B2B. Up until recently, the main divisions in the company have used different systems, but now the company is expanding into international markets, and is growing its service and support division, they have decided to go for a more integrated solution: Salesforce.</a:t>
            </a:r>
          </a:p>
          <a:p>
            <a:pPr defTabSz="981334">
              <a:spcBef>
                <a:spcPts val="0"/>
              </a:spcBef>
              <a:buClrTx/>
              <a:defRPr/>
            </a:pPr>
            <a:r>
              <a:rPr lang="en-US" altLang="zh-TW" dirty="0" smtClean="0"/>
              <a:t>The initial configuration, data migration, and implementation have been done by an outside consultant who is no longer working with AW. The student has been assigned the role of System Administrator, and he/she initially wants to gain an overview of Salesforce and its main features, learn to navigate, and understand what has been set up so far. She/he knows they will primarily be responsible for the day-to-day administration of Salesforce, such as dealing with login issues, bad data, and report requests, so they also want to explore those areas along the way. However, as the company expands, the student admin will also become increasingly involved in configuration as she/he scales Salesforce to meet the company’s increasing demands. This will include such things as setting up new currencies as the company expands internationally, building out the role hierarchy and creating new profiles as they onboard new users, and creating custom fields and page layouts for new data that needs to be tracked. </a:t>
            </a:r>
          </a:p>
          <a:p>
            <a:endParaRPr lang="en-US" altLang="zh-TW" b="1" dirty="0" smtClean="0">
              <a:solidFill>
                <a:srgbClr val="000000"/>
              </a:solidFill>
              <a:ea typeface="Arial" pitchFamily="-112" charset="0"/>
              <a:cs typeface="Arial" pitchFamily="-112" charset="0"/>
              <a:sym typeface="Arial" pitchFamily="-112" charset="0"/>
            </a:endParaRPr>
          </a:p>
          <a:p>
            <a:r>
              <a:rPr lang="en-US" altLang="zh-TW" b="1" dirty="0" smtClean="0">
                <a:solidFill>
                  <a:srgbClr val="000000"/>
                </a:solidFill>
                <a:ea typeface="Arial" pitchFamily="-112" charset="0"/>
                <a:cs typeface="Arial" pitchFamily="-112" charset="0"/>
                <a:sym typeface="Arial" pitchFamily="-112" charset="0"/>
              </a:rPr>
              <a:t>Suggestions</a:t>
            </a:r>
          </a:p>
          <a:p>
            <a:endParaRPr lang="en-US" altLang="zh-TW" dirty="0" smtClean="0"/>
          </a:p>
          <a:p>
            <a:endParaRPr lang="en-IN" altLang="zh-TW"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580331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154</a:t>
            </a:fld>
            <a:endParaRPr lang="en-US" dirty="0"/>
          </a:p>
        </p:txBody>
      </p:sp>
    </p:spTree>
    <p:extLst>
      <p:ext uri="{BB962C8B-B14F-4D97-AF65-F5344CB8AC3E}">
        <p14:creationId xmlns:p14="http://schemas.microsoft.com/office/powerpoint/2010/main" val="21913448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155</a:t>
            </a:fld>
            <a:endParaRPr lang="en-US" dirty="0"/>
          </a:p>
        </p:txBody>
      </p:sp>
    </p:spTree>
    <p:extLst>
      <p:ext uri="{BB962C8B-B14F-4D97-AF65-F5344CB8AC3E}">
        <p14:creationId xmlns:p14="http://schemas.microsoft.com/office/powerpoint/2010/main" val="29628911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314538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157</a:t>
            </a:fld>
            <a:endParaRPr lang="en-US" dirty="0"/>
          </a:p>
        </p:txBody>
      </p:sp>
    </p:spTree>
    <p:extLst>
      <p:ext uri="{BB962C8B-B14F-4D97-AF65-F5344CB8AC3E}">
        <p14:creationId xmlns:p14="http://schemas.microsoft.com/office/powerpoint/2010/main" val="198976533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GB" dirty="0"/>
              <a:t>It’s a good idea to have these requirements visible all the times as you go through the slides in this section. To do this, you could write up a table on the board or flipchart, similar to the one below, with the records in the first column. Then get students to help you fill in the View and Edit columns, using the information on this slide. Leave the last column blank initially.  As you go through the slides and learn about special ownership permissions, and OWDs, you can come back to this table and fill in the last column.</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158</a:t>
            </a:fld>
            <a:endParaRPr lang="en-US" dirty="0"/>
          </a:p>
        </p:txBody>
      </p:sp>
    </p:spTree>
    <p:extLst>
      <p:ext uri="{BB962C8B-B14F-4D97-AF65-F5344CB8AC3E}">
        <p14:creationId xmlns:p14="http://schemas.microsoft.com/office/powerpoint/2010/main" val="17155082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We have established access to the organization and</a:t>
            </a:r>
            <a:r>
              <a:rPr lang="en-US" baseline="0" dirty="0">
                <a:sym typeface="Arial" pitchFamily="-112" charset="0"/>
              </a:rPr>
              <a:t> to specific objects. Now we’ll establish access to individual records.</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159</a:t>
            </a:fld>
            <a:endParaRPr lang="en-US" dirty="0"/>
          </a:p>
        </p:txBody>
      </p:sp>
    </p:spTree>
    <p:extLst>
      <p:ext uri="{BB962C8B-B14F-4D97-AF65-F5344CB8AC3E}">
        <p14:creationId xmlns:p14="http://schemas.microsoft.com/office/powerpoint/2010/main" val="153730051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160</a:t>
            </a:fld>
            <a:endParaRPr lang="en-US" dirty="0"/>
          </a:p>
        </p:txBody>
      </p:sp>
    </p:spTree>
    <p:extLst>
      <p:ext uri="{BB962C8B-B14F-4D97-AF65-F5344CB8AC3E}">
        <p14:creationId xmlns:p14="http://schemas.microsoft.com/office/powerpoint/2010/main" val="73538682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dirty="0"/>
              <a:t>The only way you can take this away is through</a:t>
            </a:r>
            <a:r>
              <a:rPr lang="en-GB" baseline="0" dirty="0"/>
              <a:t> the profile. Another way to phrase this is that the profile always wins. </a:t>
            </a:r>
          </a:p>
          <a:p>
            <a:r>
              <a:rPr lang="en-US" baseline="0" dirty="0"/>
              <a:t>Owners can change ownership AND can share records.  </a:t>
            </a:r>
          </a:p>
          <a:p>
            <a:r>
              <a:rPr lang="en-US" baseline="0" dirty="0"/>
              <a:t>Example of why you might want to restrict an owner’s permissions:  you have a data entry clerk, who creates records, but should not be able to delete them.</a:t>
            </a:r>
            <a:endParaRPr lang="en-US"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161</a:t>
            </a:fld>
            <a:endParaRPr lang="en-US" dirty="0"/>
          </a:p>
        </p:txBody>
      </p:sp>
    </p:spTree>
    <p:extLst>
      <p:ext uri="{BB962C8B-B14F-4D97-AF65-F5344CB8AC3E}">
        <p14:creationId xmlns:p14="http://schemas.microsoft.com/office/powerpoint/2010/main" val="34623735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endParaRPr lang="en-US" dirty="0"/>
          </a:p>
          <a:p>
            <a:r>
              <a:rPr lang="en-US" b="0" dirty="0">
                <a:solidFill>
                  <a:srgbClr val="000000"/>
                </a:solidFill>
                <a:ea typeface="Arial" pitchFamily="-112" charset="0"/>
                <a:cs typeface="Arial" pitchFamily="-112" charset="0"/>
                <a:sym typeface="Arial" pitchFamily="-112" charset="0"/>
              </a:rPr>
              <a:t>Users</a:t>
            </a:r>
            <a:r>
              <a:rPr lang="en-US" b="0" baseline="0" dirty="0">
                <a:solidFill>
                  <a:srgbClr val="000000"/>
                </a:solidFill>
                <a:ea typeface="Arial" pitchFamily="-112" charset="0"/>
                <a:cs typeface="Arial" pitchFamily="-112" charset="0"/>
                <a:sym typeface="Arial" pitchFamily="-112" charset="0"/>
              </a:rPr>
              <a:t> must already have at least read-only access to an account in order to add contacts, cases, or opportunities to it.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162</a:t>
            </a:fld>
            <a:endParaRPr lang="en-US" dirty="0"/>
          </a:p>
        </p:txBody>
      </p:sp>
    </p:spTree>
    <p:extLst>
      <p:ext uri="{BB962C8B-B14F-4D97-AF65-F5344CB8AC3E}">
        <p14:creationId xmlns:p14="http://schemas.microsoft.com/office/powerpoint/2010/main" val="324605082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163</a:t>
            </a:fld>
            <a:endParaRPr lang="en-US" dirty="0"/>
          </a:p>
        </p:txBody>
      </p:sp>
    </p:spTree>
    <p:extLst>
      <p:ext uri="{BB962C8B-B14F-4D97-AF65-F5344CB8AC3E}">
        <p14:creationId xmlns:p14="http://schemas.microsoft.com/office/powerpoint/2010/main" val="77239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altLang="zh-TW" b="1" dirty="0" smtClean="0">
                <a:solidFill>
                  <a:srgbClr val="000000"/>
                </a:solidFill>
                <a:ea typeface="Arial" pitchFamily="-112" charset="0"/>
                <a:cs typeface="Arial" pitchFamily="-112" charset="0"/>
                <a:sym typeface="Arial" pitchFamily="-112" charset="0"/>
              </a:rPr>
              <a:t>Teaching Points</a:t>
            </a:r>
          </a:p>
          <a:p>
            <a:endParaRPr lang="en-US" altLang="zh-TW" b="1" dirty="0" smtClean="0">
              <a:solidFill>
                <a:srgbClr val="000000"/>
              </a:solidFill>
              <a:ea typeface="Arial" pitchFamily="-112" charset="0"/>
              <a:cs typeface="Arial" pitchFamily="-112" charset="0"/>
              <a:sym typeface="Arial" pitchFamily="-112" charset="0"/>
            </a:endParaRPr>
          </a:p>
          <a:p>
            <a:r>
              <a:rPr lang="en-US" altLang="zh-TW" b="1" dirty="0" smtClean="0">
                <a:solidFill>
                  <a:srgbClr val="000000"/>
                </a:solidFill>
                <a:ea typeface="Arial" pitchFamily="-112" charset="0"/>
                <a:cs typeface="Arial" pitchFamily="-112" charset="0"/>
                <a:sym typeface="Arial" pitchFamily="-112" charset="0"/>
              </a:rPr>
              <a:t>Extra Material: AW Computing – The Team</a:t>
            </a:r>
          </a:p>
          <a:p>
            <a:pPr rtl="0" eaLnBrk="1" fontAlgn="t" latinLnBrk="0" hangingPunct="1"/>
            <a:r>
              <a:rPr lang="en-US" altLang="zh-TW" sz="1000" b="1" dirty="0" smtClean="0"/>
              <a:t>John Wiseman, CEO</a:t>
            </a:r>
          </a:p>
          <a:p>
            <a:pPr rtl="0" eaLnBrk="1" fontAlgn="t" latinLnBrk="0" hangingPunct="1"/>
            <a:r>
              <a:rPr lang="en-US" altLang="zh-TW" sz="1000" dirty="0" smtClean="0"/>
              <a:t>Started the company 10 years ago with Simon Adams (hence the AW name), whom he later bought out. An amiable chap on the surface, but underneath lurks a ruthless business mind. His main concern is making sure he’s getting big bangs for every buck he’s spending on Salesforce, so he’s very focused on adoption, maximizing revenue, and productivity gains. He’ll be breathing down the</a:t>
            </a:r>
            <a:r>
              <a:rPr lang="en-US" altLang="zh-TW" sz="1000" baseline="0" dirty="0" smtClean="0"/>
              <a:t> Administrator’s</a:t>
            </a:r>
            <a:r>
              <a:rPr lang="en-US" altLang="zh-TW" sz="1000" dirty="0" smtClean="0"/>
              <a:t> neck all the way.</a:t>
            </a:r>
          </a:p>
          <a:p>
            <a:pPr rtl="0" eaLnBrk="1" fontAlgn="t" latinLnBrk="0" hangingPunct="1"/>
            <a:r>
              <a:rPr lang="en-US" altLang="zh-TW" sz="1000" b="1" dirty="0" smtClean="0"/>
              <a:t>Brent </a:t>
            </a:r>
            <a:r>
              <a:rPr lang="en-US" altLang="zh-TW" sz="1000" b="1" dirty="0" err="1" smtClean="0"/>
              <a:t>Bassi</a:t>
            </a:r>
            <a:r>
              <a:rPr lang="en-US" altLang="zh-TW" sz="1000" b="1" dirty="0" smtClean="0"/>
              <a:t>, VP of Finance</a:t>
            </a:r>
          </a:p>
          <a:p>
            <a:pPr rtl="0" eaLnBrk="1" fontAlgn="t" latinLnBrk="0" hangingPunct="1"/>
            <a:r>
              <a:rPr lang="en-US" altLang="zh-TW" sz="1000" dirty="0" smtClean="0"/>
              <a:t>The accountant. He’s excited about integrating Salesforce with the existing billing system, and is eager to get his accounts receivables team up and running, with visibility into customer accounts. He’ll be going to the administrator to make sure the fiscal year is set up correctly, set up new currencies, and manage exchange rates.</a:t>
            </a:r>
          </a:p>
          <a:p>
            <a:pPr rtl="0" eaLnBrk="1" fontAlgn="t" latinLnBrk="0" hangingPunct="1"/>
            <a:r>
              <a:rPr lang="en-US" altLang="zh-TW" sz="1000" b="1" dirty="0" smtClean="0"/>
              <a:t>Allison Wheeler, VP of Global Sales</a:t>
            </a:r>
          </a:p>
          <a:p>
            <a:pPr rtl="0" eaLnBrk="1" fontAlgn="t" latinLnBrk="0" hangingPunct="1"/>
            <a:r>
              <a:rPr lang="en-US" altLang="zh-TW" sz="1000" dirty="0" smtClean="0"/>
              <a:t>Allison’s been in sales since she left school, and has a long, proven track record. She used Salesforce in her previous employment, so she knows what it can do. She’ll be making the most demands on the administrator, from ensuring that her (relatively young) sales teams across the globe are able to collaborate, through requests for custom fields to track her critical metrics, to detailed reports.  </a:t>
            </a:r>
          </a:p>
          <a:p>
            <a:pPr rtl="0" eaLnBrk="1" fontAlgn="t" latinLnBrk="0" hangingPunct="1"/>
            <a:r>
              <a:rPr lang="en-US" altLang="zh-TW" sz="1000" b="1" dirty="0" smtClean="0"/>
              <a:t>Conner McCoy, VP of Marketing</a:t>
            </a:r>
          </a:p>
          <a:p>
            <a:pPr rtl="0" eaLnBrk="1" fontAlgn="t" latinLnBrk="0" hangingPunct="1"/>
            <a:r>
              <a:rPr lang="en-US" altLang="zh-TW" sz="1000" dirty="0" smtClean="0"/>
              <a:t>Recently promoted to the position and with a lot to prove, Conner wants to use Salesforce to maximize the ROI on his marketing spend. He’ll be going to the administrator to load all of his existing leads, and new purchased leads onto the system, and he’ll be looking to the administrator to automate a large part of the lead management process.</a:t>
            </a:r>
          </a:p>
          <a:p>
            <a:pPr rtl="0" eaLnBrk="1" fontAlgn="t" latinLnBrk="0" hangingPunct="1"/>
            <a:r>
              <a:rPr lang="en-US" altLang="zh-TW" sz="1000" b="1" dirty="0" smtClean="0"/>
              <a:t>Noah Larkin, VP of Services</a:t>
            </a:r>
          </a:p>
          <a:p>
            <a:pPr rtl="0" eaLnBrk="1" fontAlgn="t" latinLnBrk="0" hangingPunct="1"/>
            <a:r>
              <a:rPr lang="en-US" altLang="zh-TW" sz="1000" dirty="0" smtClean="0"/>
              <a:t>As AW computing expands its customer base around the world, Noah is experiencing increasing demands on his teams. He’ll be looking to the administrator to ease some of this pain. He wants to make sure customers get the best “one and done” experience, so he’ll be going to the administrator to ensure his team has access to all the data they need: access to customer accounts, custom fields to track service information at the account level, and automation of the case management process.</a:t>
            </a:r>
          </a:p>
          <a:p>
            <a:pPr rtl="0" eaLnBrk="1" fontAlgn="t" latinLnBrk="0" hangingPunct="1"/>
            <a:r>
              <a:rPr lang="en-US" altLang="zh-TW" sz="1000" b="1" dirty="0" smtClean="0"/>
              <a:t>Ling Wu, VP of Human Resources</a:t>
            </a:r>
          </a:p>
          <a:p>
            <a:pPr rtl="0" eaLnBrk="1" fontAlgn="t" latinLnBrk="0" hangingPunct="1"/>
            <a:r>
              <a:rPr lang="en-US" altLang="zh-TW" sz="1000" dirty="0" smtClean="0"/>
              <a:t>The administrator’s relationship with Ling will be more of a collaborative one. He/she will be going to Ling for the information needed to set up new users, such as their personal details, languages and locales, and hours. But Ling will be making demands of the administrator too, as she needs to manage issues of compliance and confidentiality.</a:t>
            </a:r>
          </a:p>
          <a:p>
            <a:endParaRPr lang="en-US" altLang="zh-TW" dirty="0" smtClean="0">
              <a:solidFill>
                <a:srgbClr val="000000"/>
              </a:solidFill>
              <a:ea typeface="Arial" pitchFamily="-112" charset="0"/>
              <a:cs typeface="Arial" pitchFamily="-112" charset="0"/>
              <a:sym typeface="Arial" pitchFamily="-112" charset="0"/>
            </a:endParaRPr>
          </a:p>
          <a:p>
            <a:r>
              <a:rPr lang="en-US" altLang="zh-TW" b="1" dirty="0" smtClean="0">
                <a:solidFill>
                  <a:srgbClr val="000000"/>
                </a:solidFill>
                <a:ea typeface="Arial" pitchFamily="-112" charset="0"/>
                <a:cs typeface="Arial" pitchFamily="-112" charset="0"/>
                <a:sym typeface="Arial" pitchFamily="-112" charset="0"/>
              </a:rPr>
              <a:t>Suggestions</a:t>
            </a:r>
          </a:p>
          <a:p>
            <a:endParaRPr lang="en-IN" altLang="zh-TW"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1673257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Another way to phrase this question:</a:t>
            </a:r>
          </a:p>
          <a:p>
            <a:r>
              <a:rPr lang="en-US" dirty="0">
                <a:sym typeface="Arial" pitchFamily="-112" charset="0"/>
              </a:rPr>
              <a:t>If there is ONE record a user SHOULD NOT SEE, you cannot use a public model.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164</a:t>
            </a:fld>
            <a:endParaRPr lang="en-US" dirty="0"/>
          </a:p>
        </p:txBody>
      </p:sp>
    </p:spTree>
    <p:extLst>
      <p:ext uri="{BB962C8B-B14F-4D97-AF65-F5344CB8AC3E}">
        <p14:creationId xmlns:p14="http://schemas.microsoft.com/office/powerpoint/2010/main" val="68354582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228600" indent="-228600">
              <a:buFont typeface="+mj-lt"/>
              <a:buAutoNum type="arabicPeriod"/>
            </a:pPr>
            <a:r>
              <a:rPr lang="en-US" dirty="0">
                <a:sym typeface="Arial" pitchFamily="-112" charset="0"/>
              </a:rPr>
              <a:t>Org-wide defaults are all about access to records you DON'T own.</a:t>
            </a:r>
          </a:p>
          <a:p>
            <a:pPr marL="228600" indent="-228600">
              <a:buFont typeface="+mj-lt"/>
              <a:buAutoNum type="arabicPeriod"/>
            </a:pPr>
            <a:r>
              <a:rPr lang="en-US" dirty="0">
                <a:sym typeface="Arial" pitchFamily="-112" charset="0"/>
              </a:rPr>
              <a:t>If you have ONE user who should not see ONE record you need to lock down access to the ENTIRE object via Org-wide defaults. THEN you open it back up via roles, sharing rules. </a:t>
            </a:r>
          </a:p>
          <a:p>
            <a:pPr marL="228600" indent="-228600">
              <a:buFont typeface="+mj-lt"/>
              <a:buAutoNum type="arabicPeriod"/>
            </a:pPr>
            <a:r>
              <a:rPr lang="en-US" dirty="0">
                <a:sym typeface="Arial" pitchFamily="-112" charset="0"/>
              </a:rPr>
              <a:t>The User object is now included in the sharing model. This feature is called </a:t>
            </a:r>
            <a:r>
              <a:rPr lang="en-GB" sz="1000" kern="1200" baseline="0" dirty="0">
                <a:solidFill>
                  <a:schemeClr val="tx1"/>
                </a:solidFill>
                <a:ea typeface="+mn-ea"/>
              </a:rPr>
              <a:t>User Sharing and enables you to show or hide an internal or external user from another user in your organization. You can:</a:t>
            </a:r>
          </a:p>
          <a:p>
            <a:pPr lvl="2"/>
            <a:r>
              <a:rPr lang="en-GB" kern="1200" baseline="0" dirty="0">
                <a:solidFill>
                  <a:schemeClr val="tx1"/>
                </a:solidFill>
                <a:latin typeface="Salesforce Sans" panose="020B0505020202020203" pitchFamily="34" charset="0"/>
                <a:ea typeface="+mn-ea"/>
              </a:rPr>
              <a:t>Set the organization-wide defaults for user records to Private or Public Read Only.</a:t>
            </a:r>
          </a:p>
          <a:p>
            <a:pPr lvl="2"/>
            <a:r>
              <a:rPr lang="en-GB" kern="1200" baseline="0" dirty="0">
                <a:solidFill>
                  <a:schemeClr val="tx1"/>
                </a:solidFill>
                <a:latin typeface="Salesforce Sans" panose="020B0505020202020203" pitchFamily="34" charset="0"/>
                <a:ea typeface="+mn-ea"/>
              </a:rPr>
              <a:t>Create user sharing rules based on group membership or other criteria.</a:t>
            </a:r>
          </a:p>
          <a:p>
            <a:pPr lvl="2"/>
            <a:r>
              <a:rPr lang="en-GB" kern="1200" baseline="0" dirty="0">
                <a:solidFill>
                  <a:schemeClr val="tx1"/>
                </a:solidFill>
                <a:latin typeface="Salesforce Sans" panose="020B0505020202020203" pitchFamily="34" charset="0"/>
                <a:ea typeface="+mn-ea"/>
              </a:rPr>
              <a:t>Create manual shares for user records to open access to individual users or groups.</a:t>
            </a:r>
          </a:p>
          <a:p>
            <a:pPr lvl="2"/>
            <a:r>
              <a:rPr lang="en-GB" kern="1200" baseline="0" dirty="0">
                <a:solidFill>
                  <a:schemeClr val="tx1"/>
                </a:solidFill>
                <a:latin typeface="Salesforce Sans" panose="020B0505020202020203" pitchFamily="34" charset="0"/>
                <a:ea typeface="+mn-ea"/>
              </a:rPr>
              <a:t>Control the visibility of external users in customer or partner portals and communities.</a:t>
            </a:r>
          </a:p>
          <a:p>
            <a:pPr lvl="2"/>
            <a:endParaRPr lang="en-GB" kern="1200" baseline="0" dirty="0">
              <a:solidFill>
                <a:schemeClr val="tx1"/>
              </a:solidFill>
              <a:latin typeface="Salesforce Sans" panose="020B0505020202020203" pitchFamily="34" charset="0"/>
              <a:ea typeface="+mn-ea"/>
            </a:endParaRPr>
          </a:p>
          <a:p>
            <a:pPr lvl="2">
              <a:buNone/>
            </a:pPr>
            <a:r>
              <a:rPr lang="en-US" kern="1200" baseline="0" dirty="0">
                <a:solidFill>
                  <a:schemeClr val="tx1"/>
                </a:solidFill>
                <a:latin typeface="Salesforce Sans" panose="020B0505020202020203" pitchFamily="34" charset="0"/>
                <a:ea typeface="+mn-ea"/>
              </a:rPr>
              <a:t>User Sharing is automatically enabled in all organizations. </a:t>
            </a:r>
            <a:endParaRPr lang="en-GB" kern="1200" baseline="0" dirty="0">
              <a:solidFill>
                <a:schemeClr val="tx1"/>
              </a:solidFill>
              <a:latin typeface="Salesforce Sans" panose="020B0505020202020203" pitchFamily="34" charset="0"/>
              <a:ea typeface="+mn-ea"/>
            </a:endParaRP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User</a:t>
            </a:r>
            <a:r>
              <a:rPr lang="en-US" b="0" baseline="0" dirty="0">
                <a:solidFill>
                  <a:srgbClr val="000000"/>
                </a:solidFill>
                <a:ea typeface="Arial" pitchFamily="-112" charset="0"/>
                <a:cs typeface="Arial" pitchFamily="-112" charset="0"/>
                <a:sym typeface="Arial" pitchFamily="-112" charset="0"/>
              </a:rPr>
              <a:t> Sharing is now enabled in our training orgs if you’d like to point it out to students.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r>
              <a:rPr lang="en-US" dirty="0">
                <a:ea typeface="MS PGothic" charset="-128"/>
              </a:rPr>
              <a:t/>
            </a:r>
            <a:br>
              <a:rPr lang="en-US" dirty="0">
                <a:ea typeface="MS PGothic" charset="-128"/>
              </a:rPr>
            </a:br>
            <a:endParaRPr lang="en-US" b="1" dirty="0">
              <a:ea typeface="MS PGothic"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165</a:t>
            </a:fld>
            <a:endParaRPr lang="en-US" dirty="0"/>
          </a:p>
        </p:txBody>
      </p:sp>
    </p:spTree>
    <p:extLst>
      <p:ext uri="{BB962C8B-B14F-4D97-AF65-F5344CB8AC3E}">
        <p14:creationId xmlns:p14="http://schemas.microsoft.com/office/powerpoint/2010/main" val="32795313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t>**Note that Calendar OWD settings are different.</a:t>
            </a:r>
          </a:p>
          <a:p>
            <a:pPr marL="228600" indent="-228600">
              <a:buFont typeface="+mj-lt"/>
              <a:buAutoNum type="arabicPeriod"/>
            </a:pPr>
            <a:r>
              <a:rPr lang="en-US" dirty="0"/>
              <a:t>Hide Details - Users can only see availability. </a:t>
            </a:r>
          </a:p>
          <a:p>
            <a:pPr marL="228600" indent="-228600">
              <a:buFont typeface="+mj-lt"/>
              <a:buAutoNum type="arabicPeriod"/>
            </a:pPr>
            <a:r>
              <a:rPr lang="en-US" dirty="0"/>
              <a:t>Hide Details and Add Events - Users can see availability and add events. </a:t>
            </a:r>
          </a:p>
          <a:p>
            <a:pPr marL="228600" indent="-228600">
              <a:buFont typeface="+mj-lt"/>
              <a:buAutoNum type="arabicPeriod"/>
            </a:pPr>
            <a:r>
              <a:rPr lang="en-US" dirty="0"/>
              <a:t>Show Details - Users can view the details of events, but they cannot add events or edit existing events. </a:t>
            </a:r>
          </a:p>
          <a:p>
            <a:pPr marL="228600" indent="-228600">
              <a:buFont typeface="+mj-lt"/>
              <a:buAutoNum type="arabicPeriod"/>
            </a:pPr>
            <a:r>
              <a:rPr lang="en-US" dirty="0"/>
              <a:t>Show Details and Add Events - Users can view the details of events and add events, but they cannot edit existing events. </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b="1"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166</a:t>
            </a:fld>
            <a:endParaRPr lang="en-US" dirty="0"/>
          </a:p>
        </p:txBody>
      </p:sp>
    </p:spTree>
    <p:extLst>
      <p:ext uri="{BB962C8B-B14F-4D97-AF65-F5344CB8AC3E}">
        <p14:creationId xmlns:p14="http://schemas.microsoft.com/office/powerpoint/2010/main" val="403364545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Header Placeholder 3"/>
          <p:cNvSpPr>
            <a:spLocks noGrp="1"/>
          </p:cNvSpPr>
          <p:nvPr>
            <p:ph type="hdr" sz="quarter" idx="10"/>
          </p:nvPr>
        </p:nvSpPr>
        <p:spPr>
          <a:xfrm>
            <a:off x="3982720" y="9335255"/>
            <a:ext cx="3169920" cy="249663"/>
          </a:xfrm>
          <a:prstGeom prst="rect">
            <a:avLst/>
          </a:prstGeom>
        </p:spPr>
        <p:txBody>
          <a:bodyPr/>
          <a:lstStyle/>
          <a:p>
            <a:r>
              <a:rPr lang="en-US" dirty="0">
                <a:latin typeface="Salesforce Sans" panose="020B0505020202020203" pitchFamily="34" charset="0"/>
              </a:rPr>
              <a:t>Course Name</a:t>
            </a:r>
          </a:p>
          <a:p>
            <a:endParaRPr lang="en-US" dirty="0">
              <a:latin typeface="Salesforce Sans" panose="020B0505020202020203" pitchFamily="34" charset="0"/>
            </a:endParaRPr>
          </a:p>
        </p:txBody>
      </p:sp>
      <p:sp>
        <p:nvSpPr>
          <p:cNvPr id="5" name="Footer Placeholder 4"/>
          <p:cNvSpPr>
            <a:spLocks noGrp="1"/>
          </p:cNvSpPr>
          <p:nvPr>
            <p:ph type="ftr" sz="quarter" idx="11"/>
          </p:nvPr>
        </p:nvSpPr>
        <p:spPr>
          <a:xfrm>
            <a:off x="162561" y="9335254"/>
            <a:ext cx="3169920" cy="244293"/>
          </a:xfrm>
          <a:prstGeom prst="rect">
            <a:avLst/>
          </a:prstGeom>
        </p:spPr>
        <p:txBody>
          <a:bodyPr/>
          <a:lstStyle/>
          <a:p>
            <a:r>
              <a:rPr lang="en-US" dirty="0">
                <a:latin typeface="Salesforce Sans" panose="020B0505020202020203" pitchFamily="34" charset="0"/>
              </a:rPr>
              <a:t>© Copyright 2017 salesforce.com, </a:t>
            </a:r>
            <a:r>
              <a:rPr lang="en-US" dirty="0" err="1">
                <a:latin typeface="Salesforce Sans" panose="020B0505020202020203" pitchFamily="34" charset="0"/>
              </a:rPr>
              <a:t>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a:xfrm>
            <a:off x="3413761" y="9335255"/>
            <a:ext cx="487680" cy="240194"/>
          </a:xfrm>
          <a:prstGeom prst="rect">
            <a:avLst/>
          </a:prstGeom>
        </p:spPr>
        <p:txBody>
          <a:bodyPr/>
          <a:lstStyle/>
          <a:p>
            <a:fld id="{B4ABCAC1-5A0E-4D41-9DFA-A4558277763A}" type="slidenum">
              <a:rPr lang="en-US" smtClean="0"/>
              <a:pPr/>
              <a:t>167</a:t>
            </a:fld>
            <a:endParaRPr lang="en-US" dirty="0"/>
          </a:p>
        </p:txBody>
      </p:sp>
      <p:sp>
        <p:nvSpPr>
          <p:cNvPr id="11" name="Slide Image Placeholder 10"/>
          <p:cNvSpPr>
            <a:spLocks noGrp="1" noRot="1" noChangeAspect="1"/>
          </p:cNvSpPr>
          <p:nvPr>
            <p:ph type="sldImg"/>
          </p:nvPr>
        </p:nvSpPr>
        <p:spPr>
          <a:xfrm>
            <a:off x="9525" y="528638"/>
            <a:ext cx="7308850" cy="4111625"/>
          </a:xfrm>
        </p:spPr>
      </p:sp>
    </p:spTree>
    <p:custDataLst>
      <p:tags r:id="rId1"/>
    </p:custDataLst>
    <p:extLst>
      <p:ext uri="{BB962C8B-B14F-4D97-AF65-F5344CB8AC3E}">
        <p14:creationId xmlns:p14="http://schemas.microsoft.com/office/powerpoint/2010/main" val="193892411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eaLnBrk="1" hangingPunct="1"/>
            <a:r>
              <a:rPr lang="en-US" baseline="0" dirty="0">
                <a:ea typeface="MS PGothic" charset="-128"/>
              </a:rPr>
              <a:t>The Job Application object does not appear, since it is in a master-detail relationship with both the Applicant and Position objects.</a:t>
            </a:r>
          </a:p>
          <a:p>
            <a:pPr eaLnBrk="1" hangingPunct="1"/>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GB" b="0" dirty="0">
                <a:solidFill>
                  <a:srgbClr val="000000"/>
                </a:solidFill>
                <a:cs typeface="Arial" pitchFamily="-112" charset="0"/>
                <a:sym typeface="Arial" pitchFamily="-112" charset="0"/>
              </a:rPr>
              <a:t>If</a:t>
            </a:r>
            <a:r>
              <a:rPr lang="en-GB" b="0" baseline="0" dirty="0">
                <a:solidFill>
                  <a:srgbClr val="000000"/>
                </a:solidFill>
                <a:cs typeface="Arial" pitchFamily="-112" charset="0"/>
                <a:sym typeface="Arial" pitchFamily="-112" charset="0"/>
              </a:rPr>
              <a:t> you had used the table suggested in the previous Story slide, you will already know what access levels to set when you get to this slide.</a:t>
            </a:r>
            <a:endParaRPr lang="en-US" b="0"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168</a:t>
            </a:fld>
            <a:endParaRPr lang="en-US" dirty="0"/>
          </a:p>
        </p:txBody>
      </p:sp>
    </p:spTree>
    <p:extLst>
      <p:ext uri="{BB962C8B-B14F-4D97-AF65-F5344CB8AC3E}">
        <p14:creationId xmlns:p14="http://schemas.microsoft.com/office/powerpoint/2010/main" val="214323174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748163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170</a:t>
            </a:fld>
            <a:endParaRPr lang="en-US" dirty="0"/>
          </a:p>
        </p:txBody>
      </p:sp>
    </p:spTree>
    <p:extLst>
      <p:ext uri="{BB962C8B-B14F-4D97-AF65-F5344CB8AC3E}">
        <p14:creationId xmlns:p14="http://schemas.microsoft.com/office/powerpoint/2010/main" val="185137570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The</a:t>
            </a:r>
            <a:r>
              <a:rPr lang="en-GB" b="0" baseline="0" dirty="0">
                <a:solidFill>
                  <a:srgbClr val="000000"/>
                </a:solidFill>
                <a:ea typeface="Arial" pitchFamily="-112" charset="0"/>
                <a:cs typeface="Arial" pitchFamily="-112" charset="0"/>
                <a:sym typeface="Arial" pitchFamily="-112" charset="0"/>
              </a:rPr>
              <a:t> organization-wide defaults that we have just set have satisfied our initial requirements. However, because they are “organization-wide” they affect all users, which often leads to the situation where you fix one problem, but in doing so you create another, as we can see here. So now we are going to look at how we can “fine tune” record access.</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GB" dirty="0"/>
              <a:t>If you still have the table</a:t>
            </a:r>
            <a:r>
              <a:rPr lang="en-GB" baseline="0" dirty="0"/>
              <a:t> from the previous section on the board/flipchart, you can refer back to it here and talk about it alongside the organization chart slide from the first module, to show how we’ve effectively “locked out” VPs, directors, and managers from our company data.</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171</a:t>
            </a:fld>
            <a:endParaRPr lang="en-US" dirty="0"/>
          </a:p>
        </p:txBody>
      </p:sp>
    </p:spTree>
    <p:extLst>
      <p:ext uri="{BB962C8B-B14F-4D97-AF65-F5344CB8AC3E}">
        <p14:creationId xmlns:p14="http://schemas.microsoft.com/office/powerpoint/2010/main" val="121609474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The Role Hierarchy does not necessarily follow the HR Org chart. In this example, even</a:t>
            </a:r>
            <a:r>
              <a:rPr lang="en-US" baseline="0" dirty="0">
                <a:sym typeface="Arial" pitchFamily="-112" charset="0"/>
              </a:rPr>
              <a:t> though the Executive assistant would report up to the CEO, he/she needs the same visibility to records that the CEO does.</a:t>
            </a:r>
          </a:p>
          <a:p>
            <a:r>
              <a:rPr lang="en-US" dirty="0">
                <a:sym typeface="Arial" pitchFamily="-112" charset="0"/>
              </a:rPr>
              <a:t>Even though Sales Operations personnel</a:t>
            </a:r>
            <a:r>
              <a:rPr lang="en-US" baseline="0" dirty="0">
                <a:sym typeface="Arial" pitchFamily="-112" charset="0"/>
              </a:rPr>
              <a:t> would report up to the Director of Sales Ops, who would then report up to the VP of Global Sales, for visibility to Salesforce data, these rolls all need the same visibility, so should occupy the same place in the role hierarchy.</a:t>
            </a:r>
          </a:p>
          <a:p>
            <a:r>
              <a:rPr lang="en-US" baseline="0" dirty="0">
                <a:sym typeface="Arial" pitchFamily="-112" charset="0"/>
              </a:rPr>
              <a:t>In this section we will be moving the Dr. of Sales ops and all the Sales Ops personnel into the VP of Global Sales role, and renaming it.</a:t>
            </a:r>
          </a:p>
          <a:p>
            <a:r>
              <a:rPr lang="en-US" baseline="0" dirty="0">
                <a:sym typeface="Arial" pitchFamily="-112" charset="0"/>
              </a:rPr>
              <a:t>We will be creating roles for the APAC region, for Sales Engineers, and the Customer Support team.</a:t>
            </a: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172</a:t>
            </a:fld>
            <a:endParaRPr lang="en-US" dirty="0"/>
          </a:p>
        </p:txBody>
      </p:sp>
    </p:spTree>
    <p:extLst>
      <p:ext uri="{BB962C8B-B14F-4D97-AF65-F5344CB8AC3E}">
        <p14:creationId xmlns:p14="http://schemas.microsoft.com/office/powerpoint/2010/main" val="121520609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The manager we defined on the new user records is an ORG CHART manager and DIFFERENT from the manager ROLE we are defining here.</a:t>
            </a:r>
          </a:p>
          <a:p>
            <a:r>
              <a:rPr lang="en-US" dirty="0">
                <a:sym typeface="Arial" pitchFamily="-112" charset="0"/>
              </a:rPr>
              <a:t>Visibility rolls</a:t>
            </a:r>
            <a:r>
              <a:rPr lang="en-US" baseline="0" dirty="0">
                <a:sym typeface="Arial" pitchFamily="-112" charset="0"/>
              </a:rPr>
              <a:t> UP the hierarchy, </a:t>
            </a:r>
            <a:r>
              <a:rPr lang="en-US" dirty="0">
                <a:sym typeface="Arial" pitchFamily="-112" charset="0"/>
              </a:rPr>
              <a:t>not ACROSS it.  (Sharing rules allow us to provide visibility across the organization.)</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173</a:t>
            </a:fld>
            <a:endParaRPr lang="en-US" dirty="0"/>
          </a:p>
        </p:txBody>
      </p:sp>
    </p:spTree>
    <p:extLst>
      <p:ext uri="{BB962C8B-B14F-4D97-AF65-F5344CB8AC3E}">
        <p14:creationId xmlns:p14="http://schemas.microsoft.com/office/powerpoint/2010/main" val="818545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315327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174</a:t>
            </a:fld>
            <a:endParaRPr lang="en-US" dirty="0"/>
          </a:p>
        </p:txBody>
      </p:sp>
    </p:spTree>
    <p:extLst>
      <p:ext uri="{BB962C8B-B14F-4D97-AF65-F5344CB8AC3E}">
        <p14:creationId xmlns:p14="http://schemas.microsoft.com/office/powerpoint/2010/main" val="320607164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175</a:t>
            </a:fld>
            <a:endParaRPr lang="en-US" dirty="0"/>
          </a:p>
        </p:txBody>
      </p:sp>
    </p:spTree>
    <p:extLst>
      <p:ext uri="{BB962C8B-B14F-4D97-AF65-F5344CB8AC3E}">
        <p14:creationId xmlns:p14="http://schemas.microsoft.com/office/powerpoint/2010/main" val="229068644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176</a:t>
            </a:fld>
            <a:endParaRPr lang="en-US" dirty="0"/>
          </a:p>
        </p:txBody>
      </p:sp>
    </p:spTree>
    <p:extLst>
      <p:ext uri="{BB962C8B-B14F-4D97-AF65-F5344CB8AC3E}">
        <p14:creationId xmlns:p14="http://schemas.microsoft.com/office/powerpoint/2010/main" val="84945283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177</a:t>
            </a:fld>
            <a:endParaRPr lang="en-US" dirty="0"/>
          </a:p>
        </p:txBody>
      </p:sp>
    </p:spTree>
    <p:extLst>
      <p:ext uri="{BB962C8B-B14F-4D97-AF65-F5344CB8AC3E}">
        <p14:creationId xmlns:p14="http://schemas.microsoft.com/office/powerpoint/2010/main" val="14527097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228600" indent="-228600">
              <a:buFont typeface="+mj-lt"/>
              <a:buAutoNum type="arabicPeriod"/>
            </a:pPr>
            <a:r>
              <a:rPr lang="en-US" dirty="0">
                <a:sym typeface="Arial" pitchFamily="-112" charset="0"/>
              </a:rPr>
              <a:t>The Sales Ops team (the director</a:t>
            </a:r>
            <a:r>
              <a:rPr lang="en-US" baseline="0" dirty="0">
                <a:sym typeface="Arial" pitchFamily="-112" charset="0"/>
              </a:rPr>
              <a:t> and the sales ops) provide support to all accounts worldwide. They need to the same visibility to records as the VP of Global Sales, so w</a:t>
            </a:r>
            <a:r>
              <a:rPr lang="en-US" dirty="0">
                <a:sym typeface="Arial" pitchFamily="-112" charset="0"/>
              </a:rPr>
              <a:t>e are moving the sales operations personnel up to the VP of</a:t>
            </a:r>
            <a:r>
              <a:rPr lang="en-US" baseline="0" dirty="0">
                <a:sym typeface="Arial" pitchFamily="-112" charset="0"/>
              </a:rPr>
              <a:t> Global Sales Role and then renaming it.</a:t>
            </a:r>
            <a:r>
              <a:rPr lang="en-US" dirty="0">
                <a:sym typeface="Arial" pitchFamily="-112" charset="0"/>
              </a:rPr>
              <a:t> Note: Janet Young is an INACTIVE user.</a:t>
            </a:r>
          </a:p>
          <a:p>
            <a:pPr marL="228600" indent="-228600">
              <a:buFont typeface="+mj-lt"/>
              <a:buAutoNum type="arabicPeriod"/>
            </a:pPr>
            <a:r>
              <a:rPr lang="en-US" dirty="0">
                <a:sym typeface="Arial" pitchFamily="-112" charset="0"/>
              </a:rPr>
              <a:t>When you create the first role in the exercise, explain the </a:t>
            </a:r>
            <a:r>
              <a:rPr lang="en-GB" b="1" dirty="0"/>
              <a:t>Role Name as displayed on reports </a:t>
            </a:r>
            <a:r>
              <a:rPr lang="en-GB" dirty="0"/>
              <a:t>field without going into too much detail. May sure you cover these key points:</a:t>
            </a:r>
          </a:p>
          <a:p>
            <a:pPr marL="460375" lvl="1" indent="-228600">
              <a:buFont typeface="+mj-lt"/>
              <a:buAutoNum type="alphaLcPeriod"/>
            </a:pPr>
            <a:r>
              <a:rPr lang="en-GB" dirty="0">
                <a:latin typeface="Salesforce Sans" panose="020B0505020202020203" pitchFamily="34" charset="0"/>
                <a:sym typeface="Arial" pitchFamily="-112" charset="0"/>
              </a:rPr>
              <a:t>The role labels are displayed at the top of opportunity reports as links, allowing viewers to click and drill down into the data visible to the users in different roles. The </a:t>
            </a:r>
            <a:r>
              <a:rPr lang="en-GB" b="1" dirty="0">
                <a:latin typeface="Salesforce Sans" panose="020B0505020202020203" pitchFamily="34" charset="0"/>
              </a:rPr>
              <a:t>Role Name as displayed on reports</a:t>
            </a:r>
            <a:r>
              <a:rPr lang="en-GB" b="1" dirty="0">
                <a:latin typeface="Salesforce Sans" panose="020B0505020202020203" pitchFamily="34" charset="0"/>
                <a:sym typeface="Arial" pitchFamily="-112" charset="0"/>
              </a:rPr>
              <a:t> </a:t>
            </a:r>
            <a:r>
              <a:rPr lang="en-GB" dirty="0">
                <a:latin typeface="Salesforce Sans" panose="020B0505020202020203" pitchFamily="34" charset="0"/>
                <a:sym typeface="Arial" pitchFamily="-112" charset="0"/>
              </a:rPr>
              <a:t>field allows you to provide a different name to be used for the role in these links. For example you could choose to display the VP of Global Sales role as “Global Sales”.</a:t>
            </a:r>
          </a:p>
          <a:p>
            <a:pPr marL="460375" lvl="1" indent="-228600">
              <a:buFont typeface="+mj-lt"/>
              <a:buAutoNum type="alphaLcPeriod"/>
            </a:pPr>
            <a:r>
              <a:rPr lang="en-GB" dirty="0">
                <a:latin typeface="Salesforce Sans" panose="020B0505020202020203" pitchFamily="34" charset="0"/>
                <a:sym typeface="Arial" pitchFamily="-112" charset="0"/>
              </a:rPr>
              <a:t>The </a:t>
            </a:r>
            <a:r>
              <a:rPr lang="en-GB" b="1" dirty="0">
                <a:latin typeface="Salesforce Sans" panose="020B0505020202020203" pitchFamily="34" charset="0"/>
              </a:rPr>
              <a:t>Role Name as displayed on reports </a:t>
            </a:r>
            <a:r>
              <a:rPr lang="en-GB" dirty="0">
                <a:latin typeface="Salesforce Sans" panose="020B0505020202020203" pitchFamily="34" charset="0"/>
              </a:rPr>
              <a:t>value is also used to populate the Owner Role field on reports. This can be confusing as you would expect this value to come from the user record. If </a:t>
            </a:r>
            <a:r>
              <a:rPr lang="en-GB" b="1" dirty="0">
                <a:latin typeface="Salesforce Sans" panose="020B0505020202020203" pitchFamily="34" charset="0"/>
              </a:rPr>
              <a:t>Role Name as displayed on reports </a:t>
            </a:r>
            <a:r>
              <a:rPr lang="en-GB" dirty="0">
                <a:latin typeface="Salesforce Sans" panose="020B0505020202020203" pitchFamily="34" charset="0"/>
              </a:rPr>
              <a:t>is left empty, the Owner Role field for users in the role will also be empty on reports. You have been warned!</a:t>
            </a:r>
            <a:endParaRPr lang="en-US" b="1" dirty="0">
              <a:latin typeface="Salesforce Sans" panose="020B0505020202020203" pitchFamily="34" charset="0"/>
              <a:sym typeface="Arial" pitchFamily="-112" charset="0"/>
            </a:endParaRPr>
          </a:p>
          <a:p>
            <a:pPr marL="460375" lvl="1" indent="-228600">
              <a:buFont typeface="+mj-lt"/>
              <a:buAutoNum type="alphaLcPeriod"/>
            </a:pPr>
            <a:endParaRPr lang="en-US" dirty="0">
              <a:latin typeface="Salesforce Sans" panose="020B0505020202020203" pitchFamily="34"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r>
              <a:rPr lang="en-GB" dirty="0">
                <a:ea typeface="MS PGothic" charset="-128"/>
              </a:rPr>
              <a:t>Make this more of a deduction exercise,</a:t>
            </a:r>
            <a:r>
              <a:rPr lang="en-GB" baseline="0" dirty="0">
                <a:ea typeface="MS PGothic" charset="-128"/>
              </a:rPr>
              <a:t> where students work out what roles are needed.</a:t>
            </a:r>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178</a:t>
            </a:fld>
            <a:endParaRPr lang="en-US" dirty="0"/>
          </a:p>
        </p:txBody>
      </p:sp>
    </p:spTree>
    <p:extLst>
      <p:ext uri="{BB962C8B-B14F-4D97-AF65-F5344CB8AC3E}">
        <p14:creationId xmlns:p14="http://schemas.microsoft.com/office/powerpoint/2010/main" val="397879340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defTabSz="981334">
              <a:defRPr/>
            </a:pPr>
            <a:r>
              <a:rPr lang="en-GB" dirty="0"/>
              <a:t>The VP Global Sales/Sales Ops role will include the following users:</a:t>
            </a:r>
          </a:p>
          <a:p>
            <a:pPr defTabSz="981334">
              <a:defRPr/>
            </a:pPr>
            <a:r>
              <a:rPr lang="en-GB" dirty="0"/>
              <a:t>VP of Global Sales – Allison Wheeler</a:t>
            </a:r>
          </a:p>
          <a:p>
            <a:pPr defTabSz="981334">
              <a:defRPr/>
            </a:pPr>
            <a:r>
              <a:rPr lang="en-GB" dirty="0"/>
              <a:t>The Director</a:t>
            </a:r>
            <a:r>
              <a:rPr lang="en-GB" baseline="0" dirty="0"/>
              <a:t> of Sales Operations and all Sales Ops personnel – Yuko Ishikawa, Courtney Brown, and Tony Jenkins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179</a:t>
            </a:fld>
            <a:endParaRPr lang="en-US" dirty="0"/>
          </a:p>
        </p:txBody>
      </p:sp>
    </p:spTree>
    <p:extLst>
      <p:ext uri="{BB962C8B-B14F-4D97-AF65-F5344CB8AC3E}">
        <p14:creationId xmlns:p14="http://schemas.microsoft.com/office/powerpoint/2010/main" val="198945031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Why</a:t>
            </a:r>
            <a:r>
              <a:rPr lang="en-GB" b="0" baseline="0" dirty="0">
                <a:solidFill>
                  <a:srgbClr val="000000"/>
                </a:solidFill>
                <a:ea typeface="Arial" pitchFamily="-112" charset="0"/>
                <a:cs typeface="Arial" pitchFamily="-112" charset="0"/>
                <a:sym typeface="Arial" pitchFamily="-112" charset="0"/>
              </a:rPr>
              <a:t> are we doing task 3? When a user runs an opportunity report, their role and their subordinate roles appear as links at the top of the report. The user can click these links to drill down into different levels of the role hierarchy and display opportunities owned by users at those levels. It’s a good idea to put Admin in the top role, so that when you are building reports you’ll be able to test them by drilling down into different levels of the role hierarchy. If Admin is not in a role, these links will not appear at the top of opportunity reports.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180</a:t>
            </a:fld>
            <a:endParaRPr lang="en-US" dirty="0"/>
          </a:p>
        </p:txBody>
      </p:sp>
    </p:spTree>
    <p:extLst>
      <p:ext uri="{BB962C8B-B14F-4D97-AF65-F5344CB8AC3E}">
        <p14:creationId xmlns:p14="http://schemas.microsoft.com/office/powerpoint/2010/main" val="77468877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There will be some unassigned users. Ask your students if it  is a problem to have unassigned users if you have a role hierarchy?  </a:t>
            </a:r>
          </a:p>
          <a:p>
            <a:r>
              <a:rPr lang="en-US" dirty="0">
                <a:sym typeface="Arial" pitchFamily="-112" charset="0"/>
              </a:rPr>
              <a:t>The answer is,</a:t>
            </a:r>
            <a:r>
              <a:rPr lang="en-US" baseline="0" dirty="0">
                <a:sym typeface="Arial" pitchFamily="-112" charset="0"/>
              </a:rPr>
              <a:t> Probably. T</a:t>
            </a:r>
            <a:r>
              <a:rPr lang="en-US" dirty="0">
                <a:sym typeface="Arial" pitchFamily="-112" charset="0"/>
              </a:rPr>
              <a:t>heir records become "invisible" to users in the role hierarchy depending on OWD.</a:t>
            </a:r>
          </a:p>
          <a:p>
            <a:r>
              <a:rPr lang="en-US" dirty="0">
                <a:sym typeface="Arial" pitchFamily="-112" charset="0"/>
              </a:rPr>
              <a:t>Janet Young will also show up as an unassigned user. She is inactive.</a:t>
            </a: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181</a:t>
            </a:fld>
            <a:endParaRPr lang="en-US" dirty="0"/>
          </a:p>
        </p:txBody>
      </p:sp>
    </p:spTree>
    <p:extLst>
      <p:ext uri="{BB962C8B-B14F-4D97-AF65-F5344CB8AC3E}">
        <p14:creationId xmlns:p14="http://schemas.microsoft.com/office/powerpoint/2010/main" val="6196630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0477697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183</a:t>
            </a:fld>
            <a:endParaRPr lang="en-US" dirty="0"/>
          </a:p>
        </p:txBody>
      </p:sp>
    </p:spTree>
    <p:extLst>
      <p:ext uri="{BB962C8B-B14F-4D97-AF65-F5344CB8AC3E}">
        <p14:creationId xmlns:p14="http://schemas.microsoft.com/office/powerpoint/2010/main" val="3597002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dirty="0">
                <a:sym typeface="Arial" pitchFamily="-112" charset="0"/>
              </a:rPr>
              <a:t>We will NOT be uploading photos in class, as it takes too much time.</a:t>
            </a:r>
            <a:r>
              <a:rPr lang="en-US" baseline="0" dirty="0">
                <a:sym typeface="Arial" pitchFamily="-112" charset="0"/>
              </a:rPr>
              <a:t> But it is i</a:t>
            </a:r>
            <a:r>
              <a:rPr lang="en-US" dirty="0">
                <a:sym typeface="Arial" pitchFamily="-112" charset="0"/>
              </a:rPr>
              <a:t>mportant to stress that in a real Chatter community,</a:t>
            </a:r>
            <a:r>
              <a:rPr lang="en-US" baseline="0" dirty="0">
                <a:sym typeface="Arial" pitchFamily="-112" charset="0"/>
              </a:rPr>
              <a:t> photos are very important and should be a best practice for any Chatter users.</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18</a:t>
            </a:fld>
            <a:endParaRPr lang="en-US" dirty="0"/>
          </a:p>
        </p:txBody>
      </p:sp>
    </p:spTree>
    <p:extLst>
      <p:ext uri="{BB962C8B-B14F-4D97-AF65-F5344CB8AC3E}">
        <p14:creationId xmlns:p14="http://schemas.microsoft.com/office/powerpoint/2010/main" val="156800795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184</a:t>
            </a:fld>
            <a:endParaRPr lang="en-US" dirty="0"/>
          </a:p>
        </p:txBody>
      </p:sp>
    </p:spTree>
    <p:extLst>
      <p:ext uri="{BB962C8B-B14F-4D97-AF65-F5344CB8AC3E}">
        <p14:creationId xmlns:p14="http://schemas.microsoft.com/office/powerpoint/2010/main" val="17583920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185</a:t>
            </a:fld>
            <a:endParaRPr lang="en-US" dirty="0"/>
          </a:p>
        </p:txBody>
      </p:sp>
    </p:spTree>
    <p:extLst>
      <p:ext uri="{BB962C8B-B14F-4D97-AF65-F5344CB8AC3E}">
        <p14:creationId xmlns:p14="http://schemas.microsoft.com/office/powerpoint/2010/main" val="92603673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186</a:t>
            </a:fld>
            <a:endParaRPr lang="en-US" dirty="0"/>
          </a:p>
        </p:txBody>
      </p:sp>
    </p:spTree>
    <p:extLst>
      <p:ext uri="{BB962C8B-B14F-4D97-AF65-F5344CB8AC3E}">
        <p14:creationId xmlns:p14="http://schemas.microsoft.com/office/powerpoint/2010/main" val="276636873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37076" fontAlgn="base">
              <a:spcBef>
                <a:spcPct val="30000"/>
              </a:spcBef>
              <a:spcAft>
                <a:spcPct val="0"/>
              </a:spcAft>
              <a:defRPr/>
            </a:pPr>
            <a:r>
              <a:rPr lang="en-US" dirty="0">
                <a:ea typeface="MS PGothic" charset="-128"/>
              </a:rPr>
              <a:t>For limits and field type exceptions, search Help &amp; Training for “Criteria-Based Sharing Rules Overview.”</a:t>
            </a:r>
          </a:p>
          <a:p>
            <a:pPr defTabSz="937076" fontAlgn="base">
              <a:spcBef>
                <a:spcPct val="30000"/>
              </a:spcBef>
              <a:spcAft>
                <a:spcPct val="0"/>
              </a:spcAft>
              <a:defRPr/>
            </a:pPr>
            <a:endParaRPr lang="en-US" dirty="0">
              <a:ea typeface="MS PGothic"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187</a:t>
            </a:fld>
            <a:endParaRPr lang="en-US" dirty="0"/>
          </a:p>
        </p:txBody>
      </p:sp>
    </p:spTree>
    <p:extLst>
      <p:ext uri="{BB962C8B-B14F-4D97-AF65-F5344CB8AC3E}">
        <p14:creationId xmlns:p14="http://schemas.microsoft.com/office/powerpoint/2010/main" val="301118490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188</a:t>
            </a:fld>
            <a:endParaRPr lang="en-US" dirty="0"/>
          </a:p>
        </p:txBody>
      </p:sp>
    </p:spTree>
    <p:extLst>
      <p:ext uri="{BB962C8B-B14F-4D97-AF65-F5344CB8AC3E}">
        <p14:creationId xmlns:p14="http://schemas.microsoft.com/office/powerpoint/2010/main" val="41105742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66558">
              <a:defRPr/>
            </a:pPr>
            <a:r>
              <a:rPr lang="en-US" b="1" baseline="0" dirty="0"/>
              <a:t>Teaching Notes: </a:t>
            </a:r>
          </a:p>
          <a:p>
            <a:r>
              <a:rPr lang="en-US" b="0" i="0" baseline="0" dirty="0"/>
              <a:t>Salesforce introduces Manager Groups, which allow users to share records up or down their management chain, instead of all managers in the same role. </a:t>
            </a:r>
          </a:p>
          <a:p>
            <a:pPr marL="171450" indent="-171450">
              <a:buFont typeface="Wingdings" panose="05000000000000000000" pitchFamily="2" charset="2"/>
              <a:buChar char="§"/>
            </a:pPr>
            <a:endParaRPr lang="en-US" b="0" i="0" baseline="0" dirty="0"/>
          </a:p>
          <a:p>
            <a:pPr marL="171450" indent="-171450">
              <a:buFont typeface="Wingdings" panose="05000000000000000000" pitchFamily="2" charset="2"/>
              <a:buChar char="§"/>
            </a:pPr>
            <a:r>
              <a:rPr lang="en-US" b="0" i="0" baseline="0" dirty="0"/>
              <a:t>End users can share records to manager groups through manual sharing, sharing rules, and Apex managed </a:t>
            </a:r>
            <a:r>
              <a:rPr lang="en-US" b="0" baseline="0" dirty="0"/>
              <a:t>sharing. </a:t>
            </a:r>
          </a:p>
          <a:p>
            <a:pPr marL="171450" indent="-171450">
              <a:buFont typeface="Wingdings" panose="05000000000000000000" pitchFamily="2" charset="2"/>
              <a:buChar char="§"/>
            </a:pPr>
            <a:endParaRPr lang="en-US" b="0" baseline="0" dirty="0"/>
          </a:p>
          <a:p>
            <a:pPr marL="171450" indent="-171450">
              <a:buFont typeface="Wingdings" panose="05000000000000000000" pitchFamily="2" charset="2"/>
              <a:buChar char="§"/>
            </a:pPr>
            <a:r>
              <a:rPr lang="en-US" b="0" baseline="0" dirty="0"/>
              <a:t>For the end users to use this feature, administrators must enable Manager Groups by navigating to </a:t>
            </a:r>
            <a:r>
              <a:rPr lang="en-US" b="1" baseline="0" dirty="0"/>
              <a:t>Setup | Settings | Security | Sharing Settings </a:t>
            </a:r>
            <a:r>
              <a:rPr lang="en-US" b="0" baseline="0" dirty="0"/>
              <a:t>| </a:t>
            </a:r>
            <a:r>
              <a:rPr lang="en-US" b="1" baseline="0" dirty="0"/>
              <a:t>Edit</a:t>
            </a:r>
            <a:r>
              <a:rPr lang="en-US" b="0" baseline="0" dirty="0"/>
              <a:t>. </a:t>
            </a:r>
          </a:p>
          <a:p>
            <a:pPr marL="171450" indent="-171450">
              <a:buFont typeface="Wingdings" panose="05000000000000000000" pitchFamily="2" charset="2"/>
              <a:buChar char="§"/>
            </a:pPr>
            <a:endParaRPr lang="en-US" b="0" baseline="0" dirty="0"/>
          </a:p>
          <a:p>
            <a:pPr marL="171450" indent="-171450">
              <a:buFont typeface="Wingdings" panose="05000000000000000000" pitchFamily="2" charset="2"/>
              <a:buChar char="§"/>
            </a:pPr>
            <a:r>
              <a:rPr lang="en-US" b="0" baseline="0" dirty="0"/>
              <a:t>Manager Groups:</a:t>
            </a:r>
            <a:endParaRPr lang="en-US" b="0" i="1" baseline="0" dirty="0"/>
          </a:p>
          <a:p>
            <a:pPr marL="520699" lvl="1" indent="-285750" algn="l" defTabSz="914231" eaLnBrk="0" fontAlgn="auto" hangingPunct="0">
              <a:lnSpc>
                <a:spcPct val="85000"/>
              </a:lnSpc>
              <a:spcBef>
                <a:spcPts val="0"/>
              </a:spcBef>
              <a:spcAft>
                <a:spcPts val="0"/>
              </a:spcAft>
              <a:buFont typeface="Wingdings" panose="05000000000000000000" pitchFamily="2" charset="2"/>
              <a:buChar char="§"/>
            </a:pPr>
            <a:r>
              <a:rPr lang="en-US" kern="0" dirty="0">
                <a:solidFill>
                  <a:srgbClr val="FFFFFF"/>
                </a:solidFill>
                <a:latin typeface="Salesforce Sans" panose="020B0505020202020203" pitchFamily="34" charset="0"/>
              </a:rPr>
              <a:t>Cannot be added to other groups.</a:t>
            </a:r>
          </a:p>
          <a:p>
            <a:pPr marL="520699" lvl="1" indent="-285750" algn="l" defTabSz="914231" eaLnBrk="0" fontAlgn="auto" hangingPunct="0">
              <a:lnSpc>
                <a:spcPct val="85000"/>
              </a:lnSpc>
              <a:spcBef>
                <a:spcPts val="0"/>
              </a:spcBef>
              <a:spcAft>
                <a:spcPts val="0"/>
              </a:spcAft>
              <a:buFont typeface="Wingdings" panose="05000000000000000000" pitchFamily="2" charset="2"/>
              <a:buChar char="§"/>
            </a:pPr>
            <a:r>
              <a:rPr lang="en-US" kern="0" dirty="0">
                <a:solidFill>
                  <a:srgbClr val="FFFFFF"/>
                </a:solidFill>
                <a:latin typeface="Salesforce Sans" panose="020B0505020202020203" pitchFamily="34" charset="0"/>
              </a:rPr>
              <a:t>Do not include portal users.</a:t>
            </a:r>
          </a:p>
          <a:p>
            <a:pPr marL="520699" lvl="1" indent="-285750" algn="l" defTabSz="914231" eaLnBrk="0" fontAlgn="auto" hangingPunct="0">
              <a:lnSpc>
                <a:spcPct val="85000"/>
              </a:lnSpc>
              <a:spcBef>
                <a:spcPts val="0"/>
              </a:spcBef>
              <a:spcAft>
                <a:spcPts val="0"/>
              </a:spcAft>
              <a:buFont typeface="Wingdings" panose="05000000000000000000" pitchFamily="2" charset="2"/>
              <a:buChar char="§"/>
            </a:pPr>
            <a:r>
              <a:rPr lang="en-US" kern="0" dirty="0">
                <a:solidFill>
                  <a:srgbClr val="FFFFFF"/>
                </a:solidFill>
                <a:latin typeface="Salesforce Sans" panose="020B0505020202020203" pitchFamily="34" charset="0"/>
              </a:rPr>
              <a:t>Contain only Standard and Chatter Only users.</a:t>
            </a:r>
          </a:p>
          <a:p>
            <a:pPr marL="171450" indent="-171450">
              <a:buFont typeface="Wingdings" panose="05000000000000000000" pitchFamily="2" charset="2"/>
              <a:buChar char="§"/>
            </a:pPr>
            <a:endParaRPr lang="en-US" b="0" i="1" baseline="0"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189</a:t>
            </a:fld>
            <a:endParaRPr lang="en-US" dirty="0"/>
          </a:p>
        </p:txBody>
      </p:sp>
    </p:spTree>
    <p:extLst>
      <p:ext uri="{BB962C8B-B14F-4D97-AF65-F5344CB8AC3E}">
        <p14:creationId xmlns:p14="http://schemas.microsoft.com/office/powerpoint/2010/main" val="232994853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190</a:t>
            </a:fld>
            <a:endParaRPr lang="en-US" dirty="0"/>
          </a:p>
        </p:txBody>
      </p:sp>
    </p:spTree>
    <p:extLst>
      <p:ext uri="{BB962C8B-B14F-4D97-AF65-F5344CB8AC3E}">
        <p14:creationId xmlns:p14="http://schemas.microsoft.com/office/powerpoint/2010/main" val="336198927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b="0" dirty="0">
                <a:solidFill>
                  <a:srgbClr val="000000"/>
                </a:solidFill>
                <a:ea typeface="Arial" pitchFamily="-112" charset="0"/>
                <a:cs typeface="Arial" pitchFamily="-112" charset="0"/>
                <a:sym typeface="Arial" pitchFamily="-112" charset="0"/>
              </a:rPr>
              <a:t>As</a:t>
            </a:r>
            <a:r>
              <a:rPr lang="en-US" b="0" baseline="0" dirty="0">
                <a:solidFill>
                  <a:srgbClr val="000000"/>
                </a:solidFill>
                <a:ea typeface="Arial" pitchFamily="-112" charset="0"/>
                <a:cs typeface="Arial" pitchFamily="-112" charset="0"/>
                <a:sym typeface="Arial" pitchFamily="-112" charset="0"/>
              </a:rPr>
              <a:t> you will see in the exercise guide, for Step 4 we are including all VP roles except for the VP of Global Sales/Sales Ops, since that role includes users who are not VPs. We will add Allison Wheeler separately. </a:t>
            </a:r>
          </a:p>
          <a:p>
            <a:endParaRPr lang="en-US" b="0" baseline="0" dirty="0">
              <a:solidFill>
                <a:srgbClr val="000000"/>
              </a:solidFill>
              <a:ea typeface="Arial" pitchFamily="-112" charset="0"/>
              <a:cs typeface="Arial" pitchFamily="-112" charset="0"/>
              <a:sym typeface="Arial" pitchFamily="-112" charset="0"/>
            </a:endParaRPr>
          </a:p>
          <a:p>
            <a:r>
              <a:rPr lang="en-US" b="0" baseline="0" dirty="0">
                <a:solidFill>
                  <a:srgbClr val="000000"/>
                </a:solidFill>
                <a:ea typeface="Arial" pitchFamily="-112" charset="0"/>
                <a:cs typeface="Arial" pitchFamily="-112" charset="0"/>
                <a:sym typeface="Arial" pitchFamily="-112" charset="0"/>
              </a:rPr>
              <a:t>Review question for class: Why are we adding Allison Wheeler separately? </a:t>
            </a:r>
          </a:p>
          <a:p>
            <a:r>
              <a:rPr lang="en-US" b="0" baseline="0" dirty="0">
                <a:solidFill>
                  <a:srgbClr val="000000"/>
                </a:solidFill>
                <a:ea typeface="Arial" pitchFamily="-112" charset="0"/>
                <a:cs typeface="Arial" pitchFamily="-112" charset="0"/>
                <a:sym typeface="Arial" pitchFamily="-112" charset="0"/>
              </a:rPr>
              <a:t>Answer: Because her role includes Sales Ops, who should not have access to the applicant records.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r>
              <a:rPr lang="en-GB" dirty="0">
                <a:ea typeface="MS PGothic" charset="-128"/>
              </a:rPr>
              <a:t>Make this more of a deduction exercise,</a:t>
            </a:r>
            <a:r>
              <a:rPr lang="en-GB" baseline="0" dirty="0">
                <a:ea typeface="MS PGothic" charset="-128"/>
              </a:rPr>
              <a:t> where students work out what rules are needed.</a:t>
            </a:r>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191</a:t>
            </a:fld>
            <a:endParaRPr lang="en-US" dirty="0"/>
          </a:p>
        </p:txBody>
      </p:sp>
    </p:spTree>
    <p:extLst>
      <p:ext uri="{BB962C8B-B14F-4D97-AF65-F5344CB8AC3E}">
        <p14:creationId xmlns:p14="http://schemas.microsoft.com/office/powerpoint/2010/main" val="193409303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192</a:t>
            </a:fld>
            <a:endParaRPr lang="en-US" dirty="0"/>
          </a:p>
        </p:txBody>
      </p:sp>
    </p:spTree>
    <p:extLst>
      <p:ext uri="{BB962C8B-B14F-4D97-AF65-F5344CB8AC3E}">
        <p14:creationId xmlns:p14="http://schemas.microsoft.com/office/powerpoint/2010/main" val="103138202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Account team members have visibility to ALL records owned by the Account team leader, whereas with Opportunity teams, those users only have access to specific records (opportunities). </a:t>
            </a:r>
          </a:p>
          <a:p>
            <a:r>
              <a:rPr lang="en-US" dirty="0">
                <a:sym typeface="Arial" pitchFamily="-112" charset="0"/>
              </a:rPr>
              <a:t>This is actually an end user configurable setting, as opposed to what we've seen earlier which is all admin-only configuration. However, you may be asked to set up Account or Sales Teams </a:t>
            </a:r>
            <a:r>
              <a:rPr lang="en-US" dirty="0" err="1">
                <a:sym typeface="Arial" pitchFamily="-112" charset="0"/>
              </a:rPr>
              <a:t>en</a:t>
            </a:r>
            <a:r>
              <a:rPr lang="en-US" dirty="0">
                <a:sym typeface="Arial" pitchFamily="-112" charset="0"/>
              </a:rPr>
              <a:t> masse.</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193</a:t>
            </a:fld>
            <a:endParaRPr lang="en-US" dirty="0"/>
          </a:p>
        </p:txBody>
      </p:sp>
    </p:spTree>
    <p:extLst>
      <p:ext uri="{BB962C8B-B14F-4D97-AF65-F5344CB8AC3E}">
        <p14:creationId xmlns:p14="http://schemas.microsoft.com/office/powerpoint/2010/main" val="2702526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2018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3829343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b="0" baseline="0" dirty="0">
                <a:solidFill>
                  <a:srgbClr val="000000"/>
                </a:solidFill>
                <a:ea typeface="Arial" pitchFamily="-112" charset="0"/>
                <a:cs typeface="Arial" pitchFamily="-112" charset="0"/>
                <a:sym typeface="Arial" pitchFamily="-112" charset="0"/>
              </a:rPr>
              <a:t>Opportunity teams have an object which means you can customize opportunity team members to capture more information than just their role and level of access using:</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Custom fields</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Validation rules</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Page layouts (There are two types of page layout available: One for the team member detail page that you get to when you click a members name in the team related list; and one for the multi-line page you see when you manually add members through the team related list).</a:t>
            </a:r>
          </a:p>
          <a:p>
            <a:pPr>
              <a:buFont typeface="+mj-lt"/>
              <a:buNone/>
            </a:pPr>
            <a:r>
              <a:rPr lang="en-US" b="0" baseline="0" dirty="0">
                <a:solidFill>
                  <a:srgbClr val="000000"/>
                </a:solidFill>
                <a:ea typeface="Arial" pitchFamily="-112" charset="0"/>
                <a:cs typeface="Arial" pitchFamily="-112" charset="0"/>
                <a:sym typeface="Arial" pitchFamily="-112" charset="0"/>
              </a:rPr>
              <a:t>It is not necessary to go into too much detail here as we haven’t yet covered customization, but spend at least a minute or two going through the customizations, reminding students that we will be covering customization in the next module.</a:t>
            </a:r>
          </a:p>
          <a:p>
            <a:pPr>
              <a:buFont typeface="+mj-lt"/>
              <a:buNone/>
            </a:pPr>
            <a:r>
              <a:rPr lang="en-US" b="0" baseline="0" dirty="0">
                <a:solidFill>
                  <a:srgbClr val="000000"/>
                </a:solidFill>
                <a:ea typeface="Arial" pitchFamily="-112" charset="0"/>
                <a:cs typeface="Arial" pitchFamily="-112" charset="0"/>
                <a:sym typeface="Arial" pitchFamily="-112" charset="0"/>
              </a:rPr>
              <a:t>Point out that administrators can also create workflow rules for opportunity teams.</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194</a:t>
            </a:fld>
            <a:endParaRPr lang="en-US" dirty="0"/>
          </a:p>
        </p:txBody>
      </p:sp>
    </p:spTree>
    <p:extLst>
      <p:ext uri="{BB962C8B-B14F-4D97-AF65-F5344CB8AC3E}">
        <p14:creationId xmlns:p14="http://schemas.microsoft.com/office/powerpoint/2010/main" val="73403323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228600" indent="-228600">
              <a:buFont typeface="+mj-lt"/>
              <a:buAutoNum type="arabicPeriod"/>
            </a:pPr>
            <a:r>
              <a:rPr lang="en-US" dirty="0">
                <a:sym typeface="Arial" pitchFamily="-112" charset="0"/>
              </a:rPr>
              <a:t>The roles available under the teams are NOT related to the roles in the role hierarchy.  For example, Amy Daniels is</a:t>
            </a:r>
            <a:r>
              <a:rPr lang="en-US" baseline="0" dirty="0">
                <a:sym typeface="Arial" pitchFamily="-112" charset="0"/>
              </a:rPr>
              <a:t> a sales engineer but she acts as an Architect on all telecom deals.</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Point out that administrators can optionally create custom fields, page layouts, validation rules, and, workflow rules when enabling opportunity teams.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dirty="0">
                <a:solidFill>
                  <a:srgbClr val="000000"/>
                </a:solidFill>
                <a:ea typeface="Arial" pitchFamily="-112" charset="0"/>
                <a:cs typeface="Arial" pitchFamily="-112" charset="0"/>
                <a:sym typeface="Arial" pitchFamily="-112" charset="0"/>
              </a:rPr>
              <a:t>Case Teams are not yet available in Lightning.</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195</a:t>
            </a:fld>
            <a:endParaRPr lang="en-US" dirty="0"/>
          </a:p>
        </p:txBody>
      </p:sp>
    </p:spTree>
    <p:extLst>
      <p:ext uri="{BB962C8B-B14F-4D97-AF65-F5344CB8AC3E}">
        <p14:creationId xmlns:p14="http://schemas.microsoft.com/office/powerpoint/2010/main" val="181390129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196</a:t>
            </a:fld>
            <a:endParaRPr lang="en-US" dirty="0"/>
          </a:p>
        </p:txBody>
      </p:sp>
    </p:spTree>
    <p:extLst>
      <p:ext uri="{BB962C8B-B14F-4D97-AF65-F5344CB8AC3E}">
        <p14:creationId xmlns:p14="http://schemas.microsoft.com/office/powerpoint/2010/main" val="147721331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Remind students that </a:t>
            </a:r>
            <a:r>
              <a:rPr lang="en-US" b="0" baseline="0" dirty="0">
                <a:solidFill>
                  <a:srgbClr val="000000"/>
                </a:solidFill>
                <a:ea typeface="Arial" pitchFamily="-112" charset="0"/>
                <a:cs typeface="Arial" pitchFamily="-112" charset="0"/>
                <a:sym typeface="Arial" pitchFamily="-112" charset="0"/>
              </a:rPr>
              <a:t>sharing rules are available for User records, since all orgs have User Sharing automatically enabled.</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0" baseline="0"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dirty="0">
                <a:solidFill>
                  <a:srgbClr val="000000"/>
                </a:solidFill>
                <a:ea typeface="Arial" pitchFamily="-112" charset="0"/>
                <a:cs typeface="Arial" pitchFamily="-112" charset="0"/>
                <a:sym typeface="Arial" pitchFamily="-112" charset="0"/>
              </a:rPr>
              <a:t>Currently (Spring 17), Sharing button can only be accessed from Classic unless you download the Lightning Sharing component from the App Exchange. </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197</a:t>
            </a:fld>
            <a:endParaRPr lang="en-US" dirty="0"/>
          </a:p>
        </p:txBody>
      </p:sp>
    </p:spTree>
    <p:extLst>
      <p:ext uri="{BB962C8B-B14F-4D97-AF65-F5344CB8AC3E}">
        <p14:creationId xmlns:p14="http://schemas.microsoft.com/office/powerpoint/2010/main" val="369622952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pPr defTabSz="981334">
              <a:defRPr/>
            </a:pPr>
            <a:r>
              <a:rPr lang="en-GB" b="0" dirty="0">
                <a:solidFill>
                  <a:srgbClr val="000000"/>
                </a:solidFill>
                <a:ea typeface="Arial" pitchFamily="-112" charset="0"/>
                <a:cs typeface="Arial" pitchFamily="-112" charset="0"/>
                <a:sym typeface="Arial" pitchFamily="-112" charset="0"/>
              </a:rPr>
              <a:t>There</a:t>
            </a:r>
            <a:r>
              <a:rPr lang="en-GB" b="0" baseline="0" dirty="0">
                <a:solidFill>
                  <a:srgbClr val="000000"/>
                </a:solidFill>
                <a:ea typeface="Arial" pitchFamily="-112" charset="0"/>
                <a:cs typeface="Arial" pitchFamily="-112" charset="0"/>
                <a:sym typeface="Arial" pitchFamily="-112" charset="0"/>
              </a:rPr>
              <a:t> is a very useful PDF article called “</a:t>
            </a:r>
            <a:r>
              <a:rPr lang="en-US" b="0" dirty="0"/>
              <a:t>Using data access design patterns” (search</a:t>
            </a:r>
            <a:r>
              <a:rPr lang="en-US" b="0" baseline="0" dirty="0"/>
              <a:t> on </a:t>
            </a:r>
            <a:r>
              <a:rPr lang="en-US" b="0" dirty="0"/>
              <a:t>google</a:t>
            </a:r>
            <a:r>
              <a:rPr lang="en-US" b="0" baseline="0" dirty="0"/>
              <a:t>) </a:t>
            </a:r>
            <a:r>
              <a:rPr lang="en-US" b="0" dirty="0"/>
              <a:t>that</a:t>
            </a:r>
            <a:r>
              <a:rPr lang="en-US" b="0" baseline="0" dirty="0"/>
              <a:t> gives a good summary of everything discussed in this module, from profile object permission through to sharing and teams. Recommend that students download it and use it when configuring their own data access.</a:t>
            </a:r>
            <a:endParaRPr lang="en-US" b="0" dirty="0"/>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b="0" dirty="0">
                <a:solidFill>
                  <a:srgbClr val="000000"/>
                </a:solidFill>
                <a:cs typeface="Arial" pitchFamily="-112" charset="0"/>
                <a:sym typeface="Arial" pitchFamily="-112" charset="0"/>
              </a:rPr>
              <a:t>Who Sees What? Video: </a:t>
            </a:r>
            <a:r>
              <a:rPr lang="en-US" dirty="0"/>
              <a:t>https://youtu.be/jDYfTfaqclk</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198</a:t>
            </a:fld>
            <a:endParaRPr lang="en-US" dirty="0"/>
          </a:p>
        </p:txBody>
      </p:sp>
    </p:spTree>
    <p:extLst>
      <p:ext uri="{BB962C8B-B14F-4D97-AF65-F5344CB8AC3E}">
        <p14:creationId xmlns:p14="http://schemas.microsoft.com/office/powerpoint/2010/main" val="341522232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121507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Administration Essentials for New Admins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(Enterprise, Performance, and Unlimited Editions)</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alesforce Sans" panose="020B0505020202020203" pitchFamily="34" charset="0"/>
              </a:rPr>
              <a:t>© Copyright 2016 salesforce.com, inc.</a:t>
            </a:r>
            <a:endPar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ABCAC1-5A0E-4D41-9DFA-A4558277763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827850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201</a:t>
            </a:fld>
            <a:endParaRPr lang="en-US" dirty="0"/>
          </a:p>
        </p:txBody>
      </p:sp>
    </p:spTree>
    <p:extLst>
      <p:ext uri="{BB962C8B-B14F-4D97-AF65-F5344CB8AC3E}">
        <p14:creationId xmlns:p14="http://schemas.microsoft.com/office/powerpoint/2010/main" val="201915013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228600" indent="-228600">
              <a:buFont typeface="+mj-lt"/>
              <a:buAutoNum type="arabicPeriod"/>
            </a:pPr>
            <a:r>
              <a:rPr lang="en-US" dirty="0"/>
              <a:t>Field-level security (FLS) cannot be used to make a field required. This is done from the Page Layout.</a:t>
            </a:r>
          </a:p>
          <a:p>
            <a:pPr marL="228600" indent="-228600">
              <a:buFont typeface="+mj-lt"/>
              <a:buAutoNum type="arabicPeriod"/>
            </a:pPr>
            <a:r>
              <a:rPr lang="en-US" dirty="0"/>
              <a:t>Field access settings can be defined using both field-level security and page layouts. However, the most restrictive field access setting of the two will always apply. For example, if a field is required on the page layout, but read-only in the field-level security settings, the field will be read-only.</a:t>
            </a:r>
          </a:p>
          <a:p>
            <a:pPr marL="228600" indent="-228600">
              <a:buFont typeface="+mj-lt"/>
              <a:buAutoNum type="arabicPeriod"/>
            </a:pPr>
            <a:r>
              <a:rPr lang="en-US" dirty="0"/>
              <a:t>Hiding a field from a user using FLS also hides that field from list views, search results, and reports.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202</a:t>
            </a:fld>
            <a:endParaRPr lang="en-US" dirty="0"/>
          </a:p>
        </p:txBody>
      </p:sp>
    </p:spTree>
    <p:extLst>
      <p:ext uri="{BB962C8B-B14F-4D97-AF65-F5344CB8AC3E}">
        <p14:creationId xmlns:p14="http://schemas.microsoft.com/office/powerpoint/2010/main" val="31155178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228600" indent="-228600">
              <a:buFont typeface="+mj-lt"/>
              <a:buAutoNum type="arabicPeriod"/>
            </a:pPr>
            <a:r>
              <a:rPr lang="en-US" dirty="0">
                <a:sym typeface="Arial" pitchFamily="-112" charset="0"/>
              </a:rPr>
              <a:t>If you just have a few fields that need security, apply FLS field by field. If you have several profiles that need FLS than apply it through the profile settings.</a:t>
            </a:r>
          </a:p>
          <a:p>
            <a:pPr marL="228600" indent="-228600">
              <a:buFont typeface="+mj-lt"/>
              <a:buAutoNum type="arabicPeriod"/>
            </a:pPr>
            <a:r>
              <a:rPr lang="en-US" dirty="0">
                <a:sym typeface="Arial" pitchFamily="-112" charset="0"/>
              </a:rPr>
              <a:t>Point out that the second screenshot shows</a:t>
            </a:r>
            <a:r>
              <a:rPr lang="en-US" baseline="0" dirty="0">
                <a:sym typeface="Arial" pitchFamily="-112" charset="0"/>
              </a:rPr>
              <a:t> FLS when the enhanced profile UI is enabled. Point out how the options (Read and Edit) are different to those when setting FLS through the field.</a:t>
            </a:r>
          </a:p>
          <a:p>
            <a:pPr marL="228600" indent="-228600">
              <a:buFont typeface="+mj-lt"/>
              <a:buAutoNum type="arabicPeriod"/>
            </a:pPr>
            <a:r>
              <a:rPr lang="en-US" baseline="0" dirty="0">
                <a:sym typeface="Arial" pitchFamily="-112" charset="0"/>
              </a:rPr>
              <a:t>Point out that FLS applies to System Administrators as well. Without FLS access on, the System Administrator will not have access to the field.</a:t>
            </a:r>
            <a:endParaRPr lang="en-US" dirty="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203</a:t>
            </a:fld>
            <a:endParaRPr lang="en-US" dirty="0"/>
          </a:p>
        </p:txBody>
      </p:sp>
    </p:spTree>
    <p:extLst>
      <p:ext uri="{BB962C8B-B14F-4D97-AF65-F5344CB8AC3E}">
        <p14:creationId xmlns:p14="http://schemas.microsoft.com/office/powerpoint/2010/main" val="1293970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fontAlgn="base">
              <a:spcBef>
                <a:spcPct val="0"/>
              </a:spcBef>
              <a:spcAft>
                <a:spcPct val="0"/>
              </a:spcAft>
              <a:defRPr/>
            </a:pPr>
            <a:r>
              <a:rPr lang="en-US">
                <a:solidFill>
                  <a:srgbClr val="262626"/>
                </a:solidFill>
              </a:rPr>
              <a:t>Course Name</a:t>
            </a:r>
            <a:endParaRPr lang="en-US" dirty="0">
              <a:solidFill>
                <a:srgbClr val="262626"/>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B4ABCAC1-5A0E-4D41-9DFA-A4558277763A}" type="slidenum">
              <a:rPr lang="en-US" smtClean="0">
                <a:solidFill>
                  <a:srgbClr val="262626"/>
                </a:solidFill>
              </a:rPr>
              <a:pPr fontAlgn="base">
                <a:spcBef>
                  <a:spcPct val="0"/>
                </a:spcBef>
                <a:spcAft>
                  <a:spcPct val="0"/>
                </a:spcAft>
                <a:defRPr/>
              </a:pPr>
              <a:t>2</a:t>
            </a:fld>
            <a:endParaRPr lang="en-US" dirty="0">
              <a:solidFill>
                <a:srgbClr val="262626"/>
              </a:solidFill>
            </a:endParaRPr>
          </a:p>
        </p:txBody>
      </p:sp>
    </p:spTree>
    <p:extLst>
      <p:ext uri="{BB962C8B-B14F-4D97-AF65-F5344CB8AC3E}">
        <p14:creationId xmlns:p14="http://schemas.microsoft.com/office/powerpoint/2010/main" val="1629033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20</a:t>
            </a:fld>
            <a:endParaRPr lang="en-US" dirty="0"/>
          </a:p>
        </p:txBody>
      </p:sp>
    </p:spTree>
    <p:extLst>
      <p:ext uri="{BB962C8B-B14F-4D97-AF65-F5344CB8AC3E}">
        <p14:creationId xmlns:p14="http://schemas.microsoft.com/office/powerpoint/2010/main" val="114800898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204</a:t>
            </a:fld>
            <a:endParaRPr lang="en-US" dirty="0"/>
          </a:p>
        </p:txBody>
      </p:sp>
    </p:spTree>
    <p:extLst>
      <p:ext uri="{BB962C8B-B14F-4D97-AF65-F5344CB8AC3E}">
        <p14:creationId xmlns:p14="http://schemas.microsoft.com/office/powerpoint/2010/main" val="360221178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205</a:t>
            </a:fld>
            <a:endParaRPr lang="en-US" dirty="0"/>
          </a:p>
        </p:txBody>
      </p:sp>
    </p:spTree>
    <p:extLst>
      <p:ext uri="{BB962C8B-B14F-4D97-AF65-F5344CB8AC3E}">
        <p14:creationId xmlns:p14="http://schemas.microsoft.com/office/powerpoint/2010/main" val="93089376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i="0" kern="1200" dirty="0">
                <a:solidFill>
                  <a:schemeClr val="tx1"/>
                </a:solidFill>
                <a:ea typeface="+mn-ea"/>
              </a:rPr>
              <a:t>All English ADX201 classes must use the Knowledge Check Manager in place of this slide. </a:t>
            </a:r>
            <a:r>
              <a:rPr lang="en-US" dirty="0"/>
              <a:t/>
            </a:r>
            <a:br>
              <a:rPr lang="en-US" dirty="0"/>
            </a:br>
            <a:r>
              <a:rPr lang="en-US" dirty="0"/>
              <a:t/>
            </a:r>
            <a:br>
              <a:rPr lang="en-US" dirty="0"/>
            </a:br>
            <a:r>
              <a:rPr lang="en-US" b="0" i="0" kern="1200" dirty="0">
                <a:solidFill>
                  <a:schemeClr val="tx1"/>
                </a:solidFill>
                <a:ea typeface="+mn-ea"/>
              </a:rPr>
              <a:t>1. What does Salesforce authenticate before allowing a user to log in through the user interface? </a:t>
            </a:r>
            <a:r>
              <a:rPr lang="en-US" dirty="0"/>
              <a:t/>
            </a:r>
            <a:br>
              <a:rPr lang="en-US" dirty="0"/>
            </a:br>
            <a:r>
              <a:rPr lang="en-US" b="0" i="0" kern="1200" dirty="0">
                <a:solidFill>
                  <a:schemeClr val="tx1"/>
                </a:solidFill>
                <a:ea typeface="+mn-ea"/>
              </a:rPr>
              <a:t>When a user tries to log in through the user interface, Salesforce authenticates whether the user's profile has login hour restrictions or login IP range restrictions. Users outside these hours or IP ranges will have their login denied. Salesforce also authenticates whether the organization has trusted IP addresses. Users within these IP ranges will bypass the activation process. </a:t>
            </a:r>
            <a:r>
              <a:rPr lang="en-US" dirty="0"/>
              <a:t/>
            </a:r>
            <a:br>
              <a:rPr lang="en-US" dirty="0"/>
            </a:br>
            <a:r>
              <a:rPr lang="en-US" dirty="0"/>
              <a:t/>
            </a:r>
            <a:br>
              <a:rPr lang="en-US" dirty="0"/>
            </a:br>
            <a:r>
              <a:rPr lang="en-US" b="0" i="0" kern="1200" dirty="0">
                <a:solidFill>
                  <a:schemeClr val="tx1"/>
                </a:solidFill>
                <a:ea typeface="+mn-ea"/>
              </a:rPr>
              <a:t>2. What feature sets the default level of access users have to records they do not own, in each object? </a:t>
            </a:r>
            <a:r>
              <a:rPr lang="en-US" dirty="0"/>
              <a:t/>
            </a:r>
            <a:br>
              <a:rPr lang="en-US" dirty="0"/>
            </a:br>
            <a:r>
              <a:rPr lang="en-US" b="0" i="0" kern="1200" dirty="0">
                <a:solidFill>
                  <a:schemeClr val="tx1"/>
                </a:solidFill>
                <a:ea typeface="+mn-ea"/>
              </a:rPr>
              <a:t>Organization-wide defaults set the default level of access users have to records they do not own, in each object. The role hierarchy, sharing rules, teams, and manual sharing are used to open up access to records. In order to access a record, users must also have the appropriate object permission on their profile or a permission set. </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
            </a:r>
            <a:br>
              <a:rPr lang="en-US" dirty="0"/>
            </a:br>
            <a:r>
              <a:rPr lang="en-US" sz="1000" b="0" i="0" kern="1200" dirty="0">
                <a:solidFill>
                  <a:schemeClr val="tx1"/>
                </a:solidFill>
                <a:ea typeface="+mn-ea"/>
              </a:rPr>
              <a:t>3. At AW Computing the organization-wide default for cases is set to Private. The management team wants several product specialists to assist with all cases that have been escalated. Only these product specialists need the ability to view and update all escalated cases. How can an administrator meet this requirement? </a:t>
            </a:r>
            <a:r>
              <a:rPr lang="en-US" dirty="0"/>
              <a:t/>
            </a:r>
            <a:br>
              <a:rPr lang="en-US" dirty="0"/>
            </a:br>
            <a:r>
              <a:rPr lang="en-US" sz="1000" b="0" i="0" kern="1200" dirty="0">
                <a:solidFill>
                  <a:schemeClr val="tx1"/>
                </a:solidFill>
                <a:ea typeface="+mn-ea"/>
              </a:rPr>
              <a:t>An administrator can create a criteria-based sharing rule for cases that gives read/write access to a public group. The criteria would be set to only share records where Escalated equals True. The records would be shared with a public group that contains the product specialists. </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dirty="0"/>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00" b="0" i="0" kern="1200" dirty="0">
                <a:solidFill>
                  <a:schemeClr val="tx1"/>
                </a:solidFill>
                <a:ea typeface="+mn-ea"/>
              </a:rPr>
              <a:t>4. What does field-level security control? </a:t>
            </a:r>
            <a:r>
              <a:rPr lang="en-US" dirty="0"/>
              <a:t/>
            </a:r>
            <a:br>
              <a:rPr lang="en-US" dirty="0"/>
            </a:br>
            <a:r>
              <a:rPr lang="en-US" sz="1000" b="0" i="0" kern="1200" dirty="0">
                <a:solidFill>
                  <a:schemeClr val="tx1"/>
                </a:solidFill>
                <a:ea typeface="+mn-ea"/>
              </a:rPr>
              <a:t>Field-level security lets you restrict what fields users can view and edit based on their profile. Field-level security restricts access to a field on record detail and edit pages, related lists, search results, reports, and list views.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i="0" kern="1200" dirty="0">
                <a:solidFill>
                  <a:schemeClr val="tx1"/>
                </a:solidFill>
                <a:ea typeface="+mn-ea"/>
              </a:rPr>
              <a:t>5. </a:t>
            </a:r>
            <a:r>
              <a:rPr lang="en-US" sz="1000" kern="1200" dirty="0">
                <a:solidFill>
                  <a:schemeClr val="tx1"/>
                </a:solidFill>
                <a:ea typeface="+mn-ea"/>
              </a:rPr>
              <a:t>In AW Computing, product managers do not have access to opportunities. How can a system administrator grant them access to opportunities if the product managers are assisting with a specific deal? </a:t>
            </a:r>
          </a:p>
          <a:p>
            <a:r>
              <a:rPr lang="en-US" b="0" i="0" kern="1200" dirty="0">
                <a:solidFill>
                  <a:schemeClr val="tx1"/>
                </a:solidFill>
                <a:ea typeface="+mn-ea"/>
              </a:rPr>
              <a:t>An administrator can add the product managers to the opportunity teams for specific opportunities. This will give the product managers access to just the opportunities that require their assistance. </a:t>
            </a: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
            </a:r>
            <a:br>
              <a:rPr lang="en-US" dirty="0"/>
            </a:br>
            <a:r>
              <a:rPr lang="en-US" dirty="0"/>
              <a:t>6</a:t>
            </a:r>
            <a:r>
              <a:rPr lang="en-US" sz="1000" b="0" i="0" kern="1200" dirty="0">
                <a:solidFill>
                  <a:schemeClr val="tx1"/>
                </a:solidFill>
                <a:ea typeface="+mn-ea"/>
              </a:rPr>
              <a:t>. </a:t>
            </a:r>
            <a:r>
              <a:rPr lang="en-US" sz="1000" kern="1200" dirty="0">
                <a:solidFill>
                  <a:schemeClr val="tx1"/>
                </a:solidFill>
                <a:ea typeface="+mn-ea"/>
              </a:rPr>
              <a:t>How can the system administrator give the executive assistant the ability to view, edit, and transfer ownership of all records, but not allow her to delete the records?</a:t>
            </a:r>
          </a:p>
          <a:p>
            <a:r>
              <a:rPr lang="en-US" sz="1000" b="0" i="0" kern="1200" dirty="0">
                <a:solidFill>
                  <a:schemeClr val="tx1"/>
                </a:solidFill>
                <a:ea typeface="+mn-ea"/>
              </a:rPr>
              <a:t>To restrict the assistant from deleting records the executive assistant can access, the administrator can create a custom profile and assign it to the assistant. The custom profile will have the Delete object permission disabled for all objects. Moreover, she must be assigned the highest role in the role hierarchy. </a:t>
            </a:r>
            <a:r>
              <a:rPr lang="en-US" dirty="0"/>
              <a:t/>
            </a:r>
            <a:br>
              <a:rPr lang="en-US" dirty="0"/>
            </a:br>
            <a:endParaRPr lang="en-US"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206</a:t>
            </a:fld>
            <a:endParaRPr lang="en-US" dirty="0"/>
          </a:p>
        </p:txBody>
      </p:sp>
    </p:spTree>
    <p:extLst>
      <p:ext uri="{BB962C8B-B14F-4D97-AF65-F5344CB8AC3E}">
        <p14:creationId xmlns:p14="http://schemas.microsoft.com/office/powerpoint/2010/main" val="144187804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207</a:t>
            </a:fld>
            <a:endParaRPr lang="en-US" dirty="0"/>
          </a:p>
        </p:txBody>
      </p:sp>
    </p:spTree>
    <p:extLst>
      <p:ext uri="{BB962C8B-B14F-4D97-AF65-F5344CB8AC3E}">
        <p14:creationId xmlns:p14="http://schemas.microsoft.com/office/powerpoint/2010/main" val="300076133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436602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3448609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210</a:t>
            </a:fld>
            <a:endParaRPr lang="en-US" dirty="0"/>
          </a:p>
        </p:txBody>
      </p:sp>
    </p:spTree>
    <p:extLst>
      <p:ext uri="{BB962C8B-B14F-4D97-AF65-F5344CB8AC3E}">
        <p14:creationId xmlns:p14="http://schemas.microsoft.com/office/powerpoint/2010/main" val="245352126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211</a:t>
            </a:fld>
            <a:endParaRPr lang="en-US" dirty="0"/>
          </a:p>
        </p:txBody>
      </p:sp>
    </p:spTree>
    <p:extLst>
      <p:ext uri="{BB962C8B-B14F-4D97-AF65-F5344CB8AC3E}">
        <p14:creationId xmlns:p14="http://schemas.microsoft.com/office/powerpoint/2010/main" val="162473495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212</a:t>
            </a:fld>
            <a:endParaRPr lang="en-US" dirty="0"/>
          </a:p>
        </p:txBody>
      </p:sp>
    </p:spTree>
    <p:extLst>
      <p:ext uri="{BB962C8B-B14F-4D97-AF65-F5344CB8AC3E}">
        <p14:creationId xmlns:p14="http://schemas.microsoft.com/office/powerpoint/2010/main" val="409934582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213</a:t>
            </a:fld>
            <a:endParaRPr lang="en-US" dirty="0"/>
          </a:p>
        </p:txBody>
      </p:sp>
    </p:spTree>
    <p:extLst>
      <p:ext uri="{BB962C8B-B14F-4D97-AF65-F5344CB8AC3E}">
        <p14:creationId xmlns:p14="http://schemas.microsoft.com/office/powerpoint/2010/main" val="215138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defTabSz="981334">
              <a:spcBef>
                <a:spcPts val="0"/>
              </a:spcBef>
              <a:buClrTx/>
              <a:defRPr/>
            </a:pPr>
            <a:endParaRPr lang="en-US" dirty="0">
              <a:solidFill>
                <a:schemeClr val="tx1"/>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1581796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214</a:t>
            </a:fld>
            <a:endParaRPr lang="en-US" dirty="0"/>
          </a:p>
        </p:txBody>
      </p:sp>
    </p:spTree>
    <p:extLst>
      <p:ext uri="{BB962C8B-B14F-4D97-AF65-F5344CB8AC3E}">
        <p14:creationId xmlns:p14="http://schemas.microsoft.com/office/powerpoint/2010/main" val="110770162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215</a:t>
            </a:fld>
            <a:endParaRPr lang="en-US" dirty="0"/>
          </a:p>
        </p:txBody>
      </p:sp>
    </p:spTree>
    <p:extLst>
      <p:ext uri="{BB962C8B-B14F-4D97-AF65-F5344CB8AC3E}">
        <p14:creationId xmlns:p14="http://schemas.microsoft.com/office/powerpoint/2010/main" val="272870915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5180284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217</a:t>
            </a:fld>
            <a:endParaRPr lang="en-US" dirty="0"/>
          </a:p>
        </p:txBody>
      </p:sp>
    </p:spTree>
    <p:extLst>
      <p:ext uri="{BB962C8B-B14F-4D97-AF65-F5344CB8AC3E}">
        <p14:creationId xmlns:p14="http://schemas.microsoft.com/office/powerpoint/2010/main" val="121487388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218</a:t>
            </a:fld>
            <a:endParaRPr lang="en-US" dirty="0"/>
          </a:p>
        </p:txBody>
      </p:sp>
    </p:spTree>
    <p:extLst>
      <p:ext uri="{BB962C8B-B14F-4D97-AF65-F5344CB8AC3E}">
        <p14:creationId xmlns:p14="http://schemas.microsoft.com/office/powerpoint/2010/main" val="407572652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sz="1000" b="0" i="0" kern="1200" dirty="0">
                <a:solidFill>
                  <a:schemeClr val="tx1"/>
                </a:solidFill>
                <a:effectLst/>
                <a:latin typeface="Salesforce Sans" panose="020B0505020202020203" pitchFamily="34" charset="0"/>
                <a:ea typeface="+mn-ea"/>
                <a:cs typeface="Arial" pitchFamily="34" charset="0"/>
              </a:rPr>
              <a:t>After you have deleted this field, it appears in the deleted fields list where you can either undelete it to restore the field and all data stored in it, or erase it to permanently delete it and all its data. Note that when you undelete a field, some properties on the field will be lost or changed." </a:t>
            </a:r>
          </a:p>
          <a:p>
            <a:endParaRPr lang="en-US" sz="1000" b="0" i="0" kern="1200" dirty="0">
              <a:solidFill>
                <a:schemeClr val="tx1"/>
              </a:solidFill>
              <a:effectLst/>
              <a:latin typeface="Salesforce Sans" panose="020B0505020202020203" pitchFamily="34" charset="0"/>
              <a:ea typeface="+mn-ea"/>
              <a:cs typeface="Arial" pitchFamily="34"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219</a:t>
            </a:fld>
            <a:endParaRPr lang="en-US" dirty="0"/>
          </a:p>
        </p:txBody>
      </p:sp>
    </p:spTree>
    <p:extLst>
      <p:ext uri="{BB962C8B-B14F-4D97-AF65-F5344CB8AC3E}">
        <p14:creationId xmlns:p14="http://schemas.microsoft.com/office/powerpoint/2010/main" val="69031962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220</a:t>
            </a:fld>
            <a:endParaRPr lang="en-US" dirty="0"/>
          </a:p>
        </p:txBody>
      </p:sp>
    </p:spTree>
    <p:extLst>
      <p:ext uri="{BB962C8B-B14F-4D97-AF65-F5344CB8AC3E}">
        <p14:creationId xmlns:p14="http://schemas.microsoft.com/office/powerpoint/2010/main" val="108918019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Capturing information, even something as simple as a checkbox, means that you can report on it, sort, and filter by its value.</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221</a:t>
            </a:fld>
            <a:endParaRPr lang="en-US" dirty="0"/>
          </a:p>
        </p:txBody>
      </p:sp>
    </p:spTree>
    <p:extLst>
      <p:ext uri="{BB962C8B-B14F-4D97-AF65-F5344CB8AC3E}">
        <p14:creationId xmlns:p14="http://schemas.microsoft.com/office/powerpoint/2010/main" val="310744730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022844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223</a:t>
            </a:fld>
            <a:endParaRPr lang="en-US" dirty="0"/>
          </a:p>
        </p:txBody>
      </p:sp>
    </p:spTree>
    <p:extLst>
      <p:ext uri="{BB962C8B-B14F-4D97-AF65-F5344CB8AC3E}">
        <p14:creationId xmlns:p14="http://schemas.microsoft.com/office/powerpoint/2010/main" val="4206201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8526182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US" b="0" dirty="0"/>
              <a:t>Note:</a:t>
            </a:r>
            <a:r>
              <a:rPr lang="en-US" b="0" baseline="0" dirty="0"/>
              <a:t> What happens if you want to remove and/or change options on a picklist?</a:t>
            </a:r>
          </a:p>
          <a:p>
            <a:r>
              <a:rPr lang="en-US" b="0" baseline="0" dirty="0"/>
              <a:t>To do if picklist options are removed: </a:t>
            </a:r>
            <a:r>
              <a:rPr lang="en-US" sz="1000" b="0" i="0" kern="1200" dirty="0">
                <a:solidFill>
                  <a:schemeClr val="tx1"/>
                </a:solidFill>
                <a:ea typeface="+mn-ea"/>
              </a:rPr>
              <a:t>update existing records, archive old records, etc.</a:t>
            </a:r>
          </a:p>
          <a:p>
            <a:r>
              <a:rPr lang="en-US" sz="1000" b="0" i="0" kern="1200" dirty="0">
                <a:solidFill>
                  <a:schemeClr val="tx1"/>
                </a:solidFill>
                <a:ea typeface="+mn-ea"/>
              </a:rPr>
              <a:t>To</a:t>
            </a:r>
            <a:r>
              <a:rPr lang="en-US" sz="1000" b="0" i="0" kern="1200" baseline="0" dirty="0">
                <a:solidFill>
                  <a:schemeClr val="tx1"/>
                </a:solidFill>
                <a:ea typeface="+mn-ea"/>
              </a:rPr>
              <a:t> do if picklist options are changed: </a:t>
            </a:r>
            <a:r>
              <a:rPr lang="en-US" sz="1000" b="0" i="0" kern="1200" dirty="0">
                <a:solidFill>
                  <a:schemeClr val="tx1"/>
                </a:solidFill>
                <a:ea typeface="+mn-ea"/>
              </a:rPr>
              <a:t>use the Replace option on the picklist. </a:t>
            </a:r>
            <a:endParaRPr lang="en-US" b="0" dirty="0"/>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224</a:t>
            </a:fld>
            <a:endParaRPr lang="en-US" dirty="0"/>
          </a:p>
        </p:txBody>
      </p:sp>
    </p:spTree>
    <p:extLst>
      <p:ext uri="{BB962C8B-B14F-4D97-AF65-F5344CB8AC3E}">
        <p14:creationId xmlns:p14="http://schemas.microsoft.com/office/powerpoint/2010/main" val="113459644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kumimoji="0" lang="en-US" sz="10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Teaching Points</a:t>
            </a:r>
          </a:p>
          <a:p>
            <a:r>
              <a:rPr lang="en-US" dirty="0"/>
              <a:t>Global</a:t>
            </a:r>
            <a:r>
              <a:rPr lang="en-US" baseline="0" dirty="0"/>
              <a:t> picklist values are strictly enforced, even through the API.</a:t>
            </a:r>
          </a:p>
          <a:p>
            <a:endParaRPr lang="en-US" baseline="0" dirty="0"/>
          </a:p>
          <a:p>
            <a:r>
              <a:rPr lang="en-US" sz="1000" b="0" i="0" kern="1200" dirty="0">
                <a:solidFill>
                  <a:schemeClr val="tx1"/>
                </a:solidFill>
                <a:effectLst/>
                <a:latin typeface="Salesforce Sans" panose="020B0505020202020203" pitchFamily="34" charset="0"/>
                <a:ea typeface="+mn-ea"/>
                <a:cs typeface="Arial" pitchFamily="34" charset="0"/>
              </a:rPr>
              <a:t>Global Picklists cannot be used in dashboard filters? This is an important consideration when deciding which option to use.</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225</a:t>
            </a:fld>
            <a:endParaRPr lang="en-US" dirty="0"/>
          </a:p>
        </p:txBody>
      </p:sp>
    </p:spTree>
    <p:extLst>
      <p:ext uri="{BB962C8B-B14F-4D97-AF65-F5344CB8AC3E}">
        <p14:creationId xmlns:p14="http://schemas.microsoft.com/office/powerpoint/2010/main" val="77195184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Even though our exercise does not use any values more than once, it is important to note that the values do not need</a:t>
            </a:r>
            <a:r>
              <a:rPr lang="en-US" baseline="0" dirty="0">
                <a:sym typeface="Arial" pitchFamily="-112" charset="0"/>
              </a:rPr>
              <a:t> to be mutually exclusive. For example, you might have a Controlling picklist, “Operating System,” and a Dependent picklist, “Browser.” Some browser values may appear in more than one Operating System set of allowable values.</a:t>
            </a:r>
            <a:r>
              <a:rPr lang="en-US" dirty="0">
                <a:sym typeface="Arial" pitchFamily="-112" charset="0"/>
              </a:rPr>
              <a:t>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226</a:t>
            </a:fld>
            <a:endParaRPr lang="en-US" dirty="0"/>
          </a:p>
        </p:txBody>
      </p:sp>
    </p:spTree>
    <p:extLst>
      <p:ext uri="{BB962C8B-B14F-4D97-AF65-F5344CB8AC3E}">
        <p14:creationId xmlns:p14="http://schemas.microsoft.com/office/powerpoint/2010/main" val="50783946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37076" eaLnBrk="0" fontAlgn="base" hangingPunct="0">
              <a:spcBef>
                <a:spcPct val="30000"/>
              </a:spcBef>
              <a:spcAft>
                <a:spcPct val="0"/>
              </a:spcAft>
              <a:defRPr/>
            </a:pPr>
            <a:r>
              <a:rPr lang="en-GB" dirty="0"/>
              <a:t>Help: </a:t>
            </a:r>
            <a:r>
              <a:rPr lang="en-US" b="1" dirty="0"/>
              <a:t>Dependent Picklist Considerations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227</a:t>
            </a:fld>
            <a:endParaRPr lang="en-US" dirty="0"/>
          </a:p>
        </p:txBody>
      </p:sp>
    </p:spTree>
    <p:extLst>
      <p:ext uri="{BB962C8B-B14F-4D97-AF65-F5344CB8AC3E}">
        <p14:creationId xmlns:p14="http://schemas.microsoft.com/office/powerpoint/2010/main" val="67129654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228</a:t>
            </a:fld>
            <a:endParaRPr lang="en-US" dirty="0"/>
          </a:p>
        </p:txBody>
      </p:sp>
    </p:spTree>
    <p:extLst>
      <p:ext uri="{BB962C8B-B14F-4D97-AF65-F5344CB8AC3E}">
        <p14:creationId xmlns:p14="http://schemas.microsoft.com/office/powerpoint/2010/main" val="397940057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Point</a:t>
            </a:r>
            <a:r>
              <a:rPr lang="en-GB" b="0" baseline="0" dirty="0">
                <a:solidFill>
                  <a:srgbClr val="000000"/>
                </a:solidFill>
                <a:ea typeface="Arial" pitchFamily="-112" charset="0"/>
                <a:cs typeface="Arial" pitchFamily="-112" charset="0"/>
                <a:sym typeface="Arial" pitchFamily="-112" charset="0"/>
              </a:rPr>
              <a:t> out to students that in Task 2 they are creating a multi-select picklist, NOT a standard picklist. It must be a multi-select picklist for 5-17 Your Turn to work correctly.</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229</a:t>
            </a:fld>
            <a:endParaRPr lang="en-US" dirty="0"/>
          </a:p>
        </p:txBody>
      </p:sp>
    </p:spTree>
    <p:extLst>
      <p:ext uri="{BB962C8B-B14F-4D97-AF65-F5344CB8AC3E}">
        <p14:creationId xmlns:p14="http://schemas.microsoft.com/office/powerpoint/2010/main" val="174673693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230</a:t>
            </a:fld>
            <a:endParaRPr lang="en-US" dirty="0"/>
          </a:p>
        </p:txBody>
      </p:sp>
    </p:spTree>
    <p:extLst>
      <p:ext uri="{BB962C8B-B14F-4D97-AF65-F5344CB8AC3E}">
        <p14:creationId xmlns:p14="http://schemas.microsoft.com/office/powerpoint/2010/main" val="37543598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Point</a:t>
            </a:r>
            <a:r>
              <a:rPr lang="en-US" b="0" baseline="0" dirty="0">
                <a:solidFill>
                  <a:srgbClr val="000000"/>
                </a:solidFill>
                <a:ea typeface="Arial" pitchFamily="-112" charset="0"/>
                <a:cs typeface="Arial" pitchFamily="-112" charset="0"/>
                <a:sym typeface="Arial" pitchFamily="-112" charset="0"/>
              </a:rPr>
              <a:t> out that administrators can enable enhanced lookups for lookup fields that look up to the Account, Contact, Opportunity, User, and custom objects (</a:t>
            </a:r>
            <a:r>
              <a:rPr lang="en-US" b="1" baseline="0" dirty="0">
                <a:solidFill>
                  <a:srgbClr val="000000"/>
                </a:solidFill>
                <a:ea typeface="Arial" pitchFamily="-112" charset="0"/>
                <a:cs typeface="Arial" pitchFamily="-112" charset="0"/>
                <a:sym typeface="Arial" pitchFamily="-112" charset="0"/>
              </a:rPr>
              <a:t>Setup | Customize | Search | Search Settings</a:t>
            </a:r>
            <a:r>
              <a:rPr lang="en-US" b="0" baseline="0" dirty="0">
                <a:solidFill>
                  <a:srgbClr val="000000"/>
                </a:solidFill>
                <a:ea typeface="Arial" pitchFamily="-112" charset="0"/>
                <a:cs typeface="Arial" pitchFamily="-112" charset="0"/>
                <a:sym typeface="Arial" pitchFamily="-112" charset="0"/>
              </a:rPr>
              <a:t>). This gives users additional features in the lookup dialog, such as </a:t>
            </a:r>
            <a:r>
              <a:rPr lang="en-GB" sz="1000" b="0" i="0" kern="1200" dirty="0">
                <a:solidFill>
                  <a:schemeClr val="tx1"/>
                </a:solidFill>
                <a:ea typeface="+mn-ea"/>
              </a:rPr>
              <a:t>the ability to filter, sort, and page through results, as well as customize columns. </a:t>
            </a:r>
          </a:p>
          <a:p>
            <a:pPr marL="228600" indent="-228600">
              <a:buFont typeface="+mj-lt"/>
              <a:buAutoNum type="arabicPeriod"/>
            </a:pPr>
            <a:r>
              <a:rPr lang="en-GB" sz="1000" b="0" i="0" kern="1200" dirty="0">
                <a:solidFill>
                  <a:schemeClr val="tx1"/>
                </a:solidFill>
                <a:ea typeface="+mn-ea"/>
              </a:rPr>
              <a:t>You can customize</a:t>
            </a:r>
            <a:r>
              <a:rPr lang="en-GB" sz="1000" b="0" i="0" kern="1200" baseline="0" dirty="0">
                <a:solidFill>
                  <a:schemeClr val="tx1"/>
                </a:solidFill>
                <a:ea typeface="+mn-ea"/>
              </a:rPr>
              <a:t> what filters and columns  are available through </a:t>
            </a:r>
            <a:r>
              <a:rPr lang="en-US" b="1" baseline="0" dirty="0">
                <a:solidFill>
                  <a:srgbClr val="000000"/>
                </a:solidFill>
                <a:ea typeface="Arial" pitchFamily="-112" charset="0"/>
                <a:cs typeface="Arial" pitchFamily="-112" charset="0"/>
                <a:sym typeface="Arial" pitchFamily="-112" charset="0"/>
              </a:rPr>
              <a:t>Setup | Platform Tools | Objects and Fields | Object Manager | </a:t>
            </a:r>
            <a:r>
              <a:rPr lang="en-US" b="1" i="1" baseline="0" dirty="0">
                <a:solidFill>
                  <a:srgbClr val="000000"/>
                </a:solidFill>
                <a:ea typeface="Arial" pitchFamily="-112" charset="0"/>
                <a:cs typeface="Arial" pitchFamily="-112" charset="0"/>
                <a:sym typeface="Arial" pitchFamily="-112" charset="0"/>
              </a:rPr>
              <a:t>Name of Object </a:t>
            </a:r>
            <a:r>
              <a:rPr lang="en-US" b="1" baseline="0" dirty="0">
                <a:solidFill>
                  <a:srgbClr val="000000"/>
                </a:solidFill>
                <a:ea typeface="Arial" pitchFamily="-112" charset="0"/>
                <a:cs typeface="Arial" pitchFamily="-112" charset="0"/>
                <a:sym typeface="Arial" pitchFamily="-112" charset="0"/>
              </a:rPr>
              <a:t>| Search Layouts</a:t>
            </a:r>
            <a:r>
              <a:rPr lang="en-US" b="0" baseline="0" dirty="0">
                <a:solidFill>
                  <a:srgbClr val="000000"/>
                </a:solidFill>
                <a:ea typeface="Arial" pitchFamily="-112" charset="0"/>
                <a:cs typeface="Arial" pitchFamily="-112" charset="0"/>
                <a:sym typeface="Arial" pitchFamily="-112" charset="0"/>
              </a:rPr>
              <a:t>. </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All Fields option in enhanced lookup dialogs that allows users to search all searchable fields, rather than just Name fields. </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Enhanced Lookups are not available in Lightning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231</a:t>
            </a:fld>
            <a:endParaRPr lang="en-US" dirty="0"/>
          </a:p>
        </p:txBody>
      </p:sp>
    </p:spTree>
    <p:extLst>
      <p:ext uri="{BB962C8B-B14F-4D97-AF65-F5344CB8AC3E}">
        <p14:creationId xmlns:p14="http://schemas.microsoft.com/office/powerpoint/2010/main" val="326256366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87851" indent="-87851"/>
            <a:r>
              <a:rPr lang="en-US" sz="1000" b="0" i="0" kern="1200" dirty="0">
                <a:solidFill>
                  <a:schemeClr val="tx1"/>
                </a:solidFill>
                <a:effectLst/>
                <a:latin typeface="Salesforce Sans" panose="020B0505020202020203" pitchFamily="34" charset="0"/>
                <a:ea typeface="+mn-ea"/>
                <a:cs typeface="Arial" pitchFamily="34" charset="0"/>
              </a:rPr>
              <a:t>In Lightning Experience, a lookup filter doesn’t work if a field referenced in the filtered lookup isn't added to the page layout." with link to </a:t>
            </a:r>
            <a:r>
              <a:rPr lang="en-US" sz="1000" b="0" i="0" kern="1200" dirty="0">
                <a:solidFill>
                  <a:schemeClr val="tx1"/>
                </a:solidFill>
                <a:effectLst/>
                <a:latin typeface="Salesforce Sans" panose="020B0505020202020203" pitchFamily="34" charset="0"/>
                <a:ea typeface="+mn-ea"/>
                <a:cs typeface="Arial" pitchFamily="34" charset="0"/>
                <a:hlinkClick r:id="rId3"/>
              </a:rPr>
              <a:t>https://help.salesforce.com/articleView?id=fields_lookup_filters_notes.htm&amp;type=5</a:t>
            </a:r>
            <a:r>
              <a:rPr lang="en-US" sz="1000" b="0" i="0" kern="1200" dirty="0">
                <a:solidFill>
                  <a:schemeClr val="tx1"/>
                </a:solidFill>
                <a:effectLst/>
                <a:latin typeface="Salesforce Sans" panose="020B0505020202020203" pitchFamily="34" charset="0"/>
                <a:ea typeface="+mn-ea"/>
                <a:cs typeface="Arial" pitchFamily="34" charset="0"/>
              </a:rPr>
              <a:t> ?</a:t>
            </a:r>
            <a:endParaRPr lang="en-GB" dirty="0"/>
          </a:p>
          <a:p>
            <a:pPr marL="87851" indent="-87851"/>
            <a:endParaRPr lang="en-GB" dirty="0"/>
          </a:p>
          <a:p>
            <a:pPr marL="87851" indent="-87851"/>
            <a:r>
              <a:rPr lang="en-GB" dirty="0"/>
              <a:t>You can make the filter </a:t>
            </a:r>
            <a:r>
              <a:rPr lang="en-GB" b="1" dirty="0"/>
              <a:t>Required</a:t>
            </a:r>
            <a:r>
              <a:rPr lang="en-GB" dirty="0"/>
              <a:t> or </a:t>
            </a:r>
            <a:r>
              <a:rPr lang="en-GB" b="1" dirty="0"/>
              <a:t>Optional</a:t>
            </a:r>
            <a:r>
              <a:rPr lang="en-GB" dirty="0"/>
              <a:t>.</a:t>
            </a:r>
          </a:p>
          <a:p>
            <a:r>
              <a:rPr lang="en-GB" b="1" dirty="0"/>
              <a:t>Required: </a:t>
            </a:r>
            <a:r>
              <a:rPr lang="en-GB" dirty="0"/>
              <a:t>Only values that match the lookup filter criteria appear in the lookup dialog, and users will see an error message if they manually enter an invalid value. You can edit the default error message here.</a:t>
            </a:r>
          </a:p>
          <a:p>
            <a:r>
              <a:rPr lang="en-GB" b="1" dirty="0"/>
              <a:t>Optional:</a:t>
            </a:r>
            <a:r>
              <a:rPr lang="en-GB" dirty="0"/>
              <a:t> Only values that match the lookup filter criteria appear in the lookup dialog. However, users will be able to override this by clicking the </a:t>
            </a:r>
            <a:r>
              <a:rPr lang="en-GB" b="1" dirty="0"/>
              <a:t>Show all results </a:t>
            </a:r>
            <a:r>
              <a:rPr lang="en-GB" dirty="0"/>
              <a:t>link in the lookup dialog and selecting a value that does not match the filter criteria. An error message will not be displayed.</a:t>
            </a:r>
          </a:p>
          <a:p>
            <a:endParaRPr lang="en-GB" b="1" dirty="0"/>
          </a:p>
          <a:p>
            <a:r>
              <a:rPr lang="en-GB" dirty="0"/>
              <a:t>Lookup Filters are also available for master-detail and hierarchical relationship fields.</a:t>
            </a:r>
          </a:p>
          <a:p>
            <a:endParaRPr lang="en-US" dirty="0"/>
          </a:p>
          <a:p>
            <a:r>
              <a:rPr lang="en-GB" b="1" dirty="0"/>
              <a:t>Limits:</a:t>
            </a:r>
          </a:p>
          <a:p>
            <a:pPr marL="87851" indent="-87851" fontAlgn="ctr">
              <a:spcBef>
                <a:spcPct val="0"/>
              </a:spcBef>
              <a:spcAft>
                <a:spcPct val="25000"/>
              </a:spcAft>
              <a:buFont typeface="Wingdings" pitchFamily="2" charset="2"/>
              <a:buChar char="§"/>
            </a:pPr>
            <a:r>
              <a:rPr lang="en-US" dirty="0">
                <a:ea typeface="ＭＳ Ｐゴシック" pitchFamily="50" charset="-128"/>
              </a:rPr>
              <a:t>Limit of 5 required lookups per object</a:t>
            </a:r>
          </a:p>
          <a:p>
            <a:pPr marL="87851" indent="-87851" fontAlgn="ctr">
              <a:spcBef>
                <a:spcPct val="0"/>
              </a:spcBef>
              <a:spcAft>
                <a:spcPct val="25000"/>
              </a:spcAft>
              <a:buFont typeface="Wingdings" pitchFamily="2" charset="2"/>
              <a:buChar char="§"/>
            </a:pPr>
            <a:r>
              <a:rPr lang="en-US" dirty="0">
                <a:ea typeface="ＭＳ Ｐゴシック" pitchFamily="50" charset="-128"/>
              </a:rPr>
              <a:t>Unlimited number of optional filters per object</a:t>
            </a:r>
          </a:p>
          <a:p>
            <a:pPr marL="87851" indent="-87851" fontAlgn="ctr">
              <a:spcBef>
                <a:spcPct val="0"/>
              </a:spcBef>
              <a:spcAft>
                <a:spcPct val="25000"/>
              </a:spcAft>
              <a:buFont typeface="Wingdings" pitchFamily="2" charset="2"/>
              <a:buChar char="§"/>
            </a:pPr>
            <a:r>
              <a:rPr lang="en-US" dirty="0">
                <a:ea typeface="ＭＳ Ｐゴシック" pitchFamily="50" charset="-128"/>
              </a:rPr>
              <a:t>Available on lookups to Accounts, Assets, Contacts, Entitlements, Quotes, Service Contracts, Users, and Custom Objects, and </a:t>
            </a:r>
            <a:r>
              <a:rPr lang="en-GB" sz="1000" kern="1200" baseline="0" dirty="0">
                <a:solidFill>
                  <a:schemeClr val="tx1"/>
                </a:solidFill>
                <a:ea typeface="+mn-ea"/>
              </a:rPr>
              <a:t>Campaigns, Cases, Contracts, Ideas, Leads, Opportunities, Products, and Social Personas</a:t>
            </a:r>
            <a:endParaRPr lang="en-US" dirty="0">
              <a:ea typeface="ＭＳ Ｐゴシック" pitchFamily="50" charset="-128"/>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GB"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232</a:t>
            </a:fld>
            <a:endParaRPr lang="en-US" dirty="0"/>
          </a:p>
        </p:txBody>
      </p:sp>
    </p:spTree>
    <p:extLst>
      <p:ext uri="{BB962C8B-B14F-4D97-AF65-F5344CB8AC3E}">
        <p14:creationId xmlns:p14="http://schemas.microsoft.com/office/powerpoint/2010/main" val="188274242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206">
              <a:defRPr/>
            </a:pPr>
            <a:r>
              <a:rPr lang="en-US" sz="1200" b="1" dirty="0"/>
              <a:t>Teaching Points</a:t>
            </a:r>
          </a:p>
          <a:p>
            <a:endParaRPr lang="en-US" sz="1200" dirty="0">
              <a:solidFill>
                <a:srgbClr val="000000"/>
              </a:solidFill>
              <a:ea typeface="Arial" pitchFamily="-112" charset="0"/>
              <a:cs typeface="Arial" pitchFamily="-112" charset="0"/>
              <a:sym typeface="Arial" pitchFamily="-112" charset="0"/>
            </a:endParaRPr>
          </a:p>
          <a:p>
            <a:r>
              <a:rPr lang="en-US" sz="1200" b="1" dirty="0">
                <a:solidFill>
                  <a:srgbClr val="000000"/>
                </a:solidFill>
                <a:ea typeface="Arial" pitchFamily="-112" charset="0"/>
                <a:cs typeface="Arial" pitchFamily="-112" charset="0"/>
                <a:sym typeface="Arial" pitchFamily="-112" charset="0"/>
              </a:rPr>
              <a:t>Extra Material</a:t>
            </a:r>
          </a:p>
          <a:p>
            <a:endParaRPr lang="en-US" sz="1200" dirty="0">
              <a:solidFill>
                <a:srgbClr val="000000"/>
              </a:solidFill>
              <a:ea typeface="Arial" pitchFamily="-112" charset="0"/>
              <a:cs typeface="Arial" pitchFamily="-112" charset="0"/>
              <a:sym typeface="Arial" pitchFamily="-112" charset="0"/>
            </a:endParaRPr>
          </a:p>
          <a:p>
            <a:r>
              <a:rPr lang="en-US" sz="1200" b="1" dirty="0">
                <a:solidFill>
                  <a:srgbClr val="000000"/>
                </a:solidFill>
                <a:ea typeface="Arial" pitchFamily="-112" charset="0"/>
                <a:cs typeface="Arial" pitchFamily="-112" charset="0"/>
                <a:sym typeface="Arial" pitchFamily="-112" charset="0"/>
              </a:rPr>
              <a:t>Suggestions</a:t>
            </a:r>
          </a:p>
          <a:p>
            <a:r>
              <a:rPr lang="en-US" sz="1200" dirty="0">
                <a:solidFill>
                  <a:srgbClr val="000000"/>
                </a:solidFill>
                <a:cs typeface="Arial" pitchFamily="-112" charset="0"/>
                <a:sym typeface="Arial" pitchFamily="-112" charset="0"/>
              </a:rPr>
              <a:t>You can whiteboard the following tables to show how  dependent lookups work. In this example, Case Number C-101 would be saved (since contact ID and Account ID match) whereas Case Number C-102 would not be saved (Contact ID 234 matches Account 333, not Account 222). </a:t>
            </a:r>
            <a:endParaRPr lang="en-US" sz="1200" dirty="0"/>
          </a:p>
          <a:p>
            <a:endParaRPr lang="en-US" sz="1200" dirty="0"/>
          </a:p>
          <a:p>
            <a:endParaRPr lang="en-US" sz="1200" dirty="0"/>
          </a:p>
          <a:p>
            <a:endParaRPr lang="en-US" sz="1200" dirty="0"/>
          </a:p>
          <a:p>
            <a:endParaRPr lang="en-IN" sz="1200"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233</a:t>
            </a:fld>
            <a:endParaRPr lang="en-US" dirty="0"/>
          </a:p>
        </p:txBody>
      </p:sp>
    </p:spTree>
    <p:extLst>
      <p:ext uri="{BB962C8B-B14F-4D97-AF65-F5344CB8AC3E}">
        <p14:creationId xmlns:p14="http://schemas.microsoft.com/office/powerpoint/2010/main" val="449514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23</a:t>
            </a:fld>
            <a:endParaRPr lang="en-US" dirty="0"/>
          </a:p>
        </p:txBody>
      </p:sp>
    </p:spTree>
    <p:extLst>
      <p:ext uri="{BB962C8B-B14F-4D97-AF65-F5344CB8AC3E}">
        <p14:creationId xmlns:p14="http://schemas.microsoft.com/office/powerpoint/2010/main" val="425504515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When you are testing the Backup Agent field in Task 4, point out that the error message will only</a:t>
            </a:r>
            <a:r>
              <a:rPr lang="en-GB" b="0" baseline="0" dirty="0">
                <a:solidFill>
                  <a:srgbClr val="000000"/>
                </a:solidFill>
                <a:ea typeface="Arial" pitchFamily="-112" charset="0"/>
                <a:cs typeface="Arial" pitchFamily="-112" charset="0"/>
                <a:sym typeface="Arial" pitchFamily="-112" charset="0"/>
              </a:rPr>
              <a:t> appear when you manually enter Allison Wheeler and then save, which is what the instructions tell you to do. You could also demonstrate that if you use the lookup to search for Allison Wheeler, you will get no results and no error message.</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234</a:t>
            </a:fld>
            <a:endParaRPr lang="en-US" dirty="0"/>
          </a:p>
        </p:txBody>
      </p:sp>
    </p:spTree>
    <p:extLst>
      <p:ext uri="{BB962C8B-B14F-4D97-AF65-F5344CB8AC3E}">
        <p14:creationId xmlns:p14="http://schemas.microsoft.com/office/powerpoint/2010/main" val="119709777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Users in the VAR role can't refer leads. They're external and therefore not eligible for the referral scheme bonus.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235</a:t>
            </a:fld>
            <a:endParaRPr lang="en-US" dirty="0"/>
          </a:p>
        </p:txBody>
      </p:sp>
    </p:spTree>
    <p:extLst>
      <p:ext uri="{BB962C8B-B14F-4D97-AF65-F5344CB8AC3E}">
        <p14:creationId xmlns:p14="http://schemas.microsoft.com/office/powerpoint/2010/main" val="91096940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8186455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237</a:t>
            </a:fld>
            <a:endParaRPr lang="en-US" dirty="0"/>
          </a:p>
        </p:txBody>
      </p:sp>
    </p:spTree>
    <p:extLst>
      <p:ext uri="{BB962C8B-B14F-4D97-AF65-F5344CB8AC3E}">
        <p14:creationId xmlns:p14="http://schemas.microsoft.com/office/powerpoint/2010/main" val="326885202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b="0" dirty="0">
                <a:solidFill>
                  <a:srgbClr val="000000"/>
                </a:solidFill>
                <a:ea typeface="Arial" pitchFamily="-112" charset="0"/>
                <a:cs typeface="Arial" pitchFamily="-112" charset="0"/>
                <a:sym typeface="Arial" pitchFamily="-112" charset="0"/>
              </a:rPr>
              <a:t>There is a “Checkbox” return type.  If the formula returns “true” the field will display as a checked </a:t>
            </a:r>
            <a:r>
              <a:rPr lang="en-US" b="0" baseline="0" dirty="0">
                <a:solidFill>
                  <a:srgbClr val="000000"/>
                </a:solidFill>
                <a:ea typeface="Arial" pitchFamily="-112" charset="0"/>
                <a:cs typeface="Arial" pitchFamily="-112" charset="0"/>
                <a:sym typeface="Arial" pitchFamily="-112" charset="0"/>
              </a:rPr>
              <a:t>checkbox; if “false” as an unchecked checkbox.</a:t>
            </a:r>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238</a:t>
            </a:fld>
            <a:endParaRPr lang="en-US" dirty="0"/>
          </a:p>
        </p:txBody>
      </p:sp>
    </p:spTree>
    <p:extLst>
      <p:ext uri="{BB962C8B-B14F-4D97-AF65-F5344CB8AC3E}">
        <p14:creationId xmlns:p14="http://schemas.microsoft.com/office/powerpoint/2010/main" val="186592155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 Be sure to point out the "examples" of formulas link in the formula editor.  </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Recommend </a:t>
            </a:r>
            <a:r>
              <a:rPr lang="en-US" b="0" baseline="0" dirty="0">
                <a:solidFill>
                  <a:srgbClr val="000000"/>
                </a:solidFill>
                <a:ea typeface="Arial" pitchFamily="-112" charset="0"/>
                <a:cs typeface="Arial" pitchFamily="-112" charset="0"/>
                <a:sym typeface="Arial" pitchFamily="-112" charset="0"/>
              </a:rPr>
              <a:t>the following in Help:</a:t>
            </a:r>
          </a:p>
          <a:p>
            <a:pPr marL="92075" marR="0" indent="-92075" algn="l" defTabSz="914400" rtl="0" eaLnBrk="1" fontAlgn="auto" latinLnBrk="0" hangingPunct="1">
              <a:lnSpc>
                <a:spcPct val="100000"/>
              </a:lnSpc>
              <a:spcBef>
                <a:spcPts val="443"/>
              </a:spcBef>
              <a:spcAft>
                <a:spcPts val="0"/>
              </a:spcAft>
              <a:buClr>
                <a:srgbClr val="000000"/>
              </a:buClr>
              <a:buSzTx/>
              <a:buFont typeface="Arial" pitchFamily="34" charset="0"/>
              <a:buChar char="•"/>
              <a:tabLst/>
              <a:defRPr/>
            </a:pPr>
            <a:r>
              <a:rPr lang="en-GB" b="0" dirty="0">
                <a:solidFill>
                  <a:srgbClr val="000000"/>
                </a:solidFill>
                <a:ea typeface="Arial" pitchFamily="-112" charset="0"/>
                <a:cs typeface="Arial" pitchFamily="-112" charset="0"/>
                <a:sym typeface="Arial" pitchFamily="-112" charset="0"/>
              </a:rPr>
              <a:t>Formulas Quick Reference Guide </a:t>
            </a:r>
          </a:p>
          <a:p>
            <a:pPr marL="92075" marR="0" indent="-92075" algn="l" defTabSz="914400" rtl="0" eaLnBrk="1" fontAlgn="auto" latinLnBrk="0" hangingPunct="1">
              <a:lnSpc>
                <a:spcPct val="100000"/>
              </a:lnSpc>
              <a:spcBef>
                <a:spcPts val="443"/>
              </a:spcBef>
              <a:spcAft>
                <a:spcPts val="0"/>
              </a:spcAft>
              <a:buClr>
                <a:srgbClr val="000000"/>
              </a:buClr>
              <a:buSzTx/>
              <a:buFont typeface="Arial" pitchFamily="34" charset="0"/>
              <a:buChar char="•"/>
              <a:tabLst/>
              <a:defRPr/>
            </a:pPr>
            <a:r>
              <a:rPr lang="en-GB" b="0" dirty="0">
                <a:solidFill>
                  <a:srgbClr val="000000"/>
                </a:solidFill>
                <a:ea typeface="Arial" pitchFamily="-112" charset="0"/>
                <a:cs typeface="Arial" pitchFamily="-112" charset="0"/>
                <a:sym typeface="Arial" pitchFamily="-112" charset="0"/>
              </a:rPr>
              <a:t>Useful Formula Fields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b="0" dirty="0">
                <a:solidFill>
                  <a:srgbClr val="000000"/>
                </a:solidFill>
                <a:cs typeface="Arial" pitchFamily="-112" charset="0"/>
                <a:sym typeface="Arial" pitchFamily="-112" charset="0"/>
              </a:rPr>
              <a:t>Trailhead:</a:t>
            </a:r>
          </a:p>
          <a:p>
            <a:r>
              <a:rPr lang="en-US" dirty="0"/>
              <a:t>https://trailhead.salesforce.com/en/modules/point_click_business_logic/units/formula_fields</a:t>
            </a:r>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239</a:t>
            </a:fld>
            <a:endParaRPr lang="en-US" dirty="0"/>
          </a:p>
        </p:txBody>
      </p:sp>
    </p:spTree>
    <p:extLst>
      <p:ext uri="{BB962C8B-B14F-4D97-AF65-F5344CB8AC3E}">
        <p14:creationId xmlns:p14="http://schemas.microsoft.com/office/powerpoint/2010/main" val="26211389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You can access owner fields from parent objects in cross-object formulas. For example, you could create an</a:t>
            </a:r>
            <a:r>
              <a:rPr lang="en-US" b="0" baseline="0" dirty="0">
                <a:solidFill>
                  <a:srgbClr val="000000"/>
                </a:solidFill>
                <a:ea typeface="Arial" pitchFamily="-112" charset="0"/>
                <a:cs typeface="Arial" pitchFamily="-112" charset="0"/>
                <a:sym typeface="Arial" pitchFamily="-112" charset="0"/>
              </a:rPr>
              <a:t> opportunity formula field that references the Email field of the owner of the related account.</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240</a:t>
            </a:fld>
            <a:endParaRPr lang="en-US" dirty="0"/>
          </a:p>
        </p:txBody>
      </p:sp>
    </p:spTree>
    <p:extLst>
      <p:ext uri="{BB962C8B-B14F-4D97-AF65-F5344CB8AC3E}">
        <p14:creationId xmlns:p14="http://schemas.microsoft.com/office/powerpoint/2010/main" val="331765007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sz="1000" kern="1200" dirty="0">
                <a:solidFill>
                  <a:schemeClr val="tx1"/>
                </a:solidFill>
                <a:effectLst/>
                <a:latin typeface="Salesforce Sans" panose="020B0505020202020203" pitchFamily="34" charset="0"/>
                <a:ea typeface="+mn-ea"/>
                <a:cs typeface="Arial" pitchFamily="34" charset="0"/>
              </a:rPr>
              <a:t>NOTE:  If you don’t see</a:t>
            </a:r>
            <a:r>
              <a:rPr lang="en-US" sz="1000" kern="1200" baseline="0" dirty="0">
                <a:solidFill>
                  <a:schemeClr val="tx1"/>
                </a:solidFill>
                <a:effectLst/>
                <a:latin typeface="Salesforce Sans" panose="020B0505020202020203" pitchFamily="34" charset="0"/>
                <a:ea typeface="+mn-ea"/>
                <a:cs typeface="Arial" pitchFamily="34" charset="0"/>
              </a:rPr>
              <a:t> a</a:t>
            </a:r>
            <a:r>
              <a:rPr lang="en-US" sz="1000" kern="1200" dirty="0">
                <a:solidFill>
                  <a:schemeClr val="tx1"/>
                </a:solidFill>
                <a:effectLst/>
                <a:latin typeface="Salesforce Sans" panose="020B0505020202020203" pitchFamily="34" charset="0"/>
                <a:ea typeface="+mn-ea"/>
                <a:cs typeface="Arial" pitchFamily="34" charset="0"/>
              </a:rPr>
              <a:t> field that you’ve</a:t>
            </a:r>
            <a:r>
              <a:rPr lang="en-US" sz="1000" kern="1200" baseline="0" dirty="0">
                <a:solidFill>
                  <a:schemeClr val="tx1"/>
                </a:solidFill>
                <a:effectLst/>
                <a:latin typeface="Salesforce Sans" panose="020B0505020202020203" pitchFamily="34" charset="0"/>
                <a:ea typeface="+mn-ea"/>
                <a:cs typeface="Arial" pitchFamily="34" charset="0"/>
              </a:rPr>
              <a:t> just created </a:t>
            </a:r>
            <a:r>
              <a:rPr lang="en-US" sz="1000" kern="1200" dirty="0">
                <a:solidFill>
                  <a:schemeClr val="tx1"/>
                </a:solidFill>
                <a:effectLst/>
                <a:latin typeface="Salesforce Sans" panose="020B0505020202020203" pitchFamily="34" charset="0"/>
                <a:ea typeface="+mn-ea"/>
                <a:cs typeface="Arial" pitchFamily="34" charset="0"/>
              </a:rPr>
              <a:t>on a</a:t>
            </a:r>
            <a:r>
              <a:rPr lang="en-US" sz="1000" kern="1200" baseline="0" dirty="0">
                <a:solidFill>
                  <a:schemeClr val="tx1"/>
                </a:solidFill>
                <a:effectLst/>
                <a:latin typeface="Salesforce Sans" panose="020B0505020202020203" pitchFamily="34" charset="0"/>
                <a:ea typeface="+mn-ea"/>
                <a:cs typeface="Arial" pitchFamily="34" charset="0"/>
              </a:rPr>
              <a:t> record</a:t>
            </a:r>
            <a:r>
              <a:rPr lang="en-US" sz="1000" kern="1200" dirty="0">
                <a:solidFill>
                  <a:schemeClr val="tx1"/>
                </a:solidFill>
                <a:effectLst/>
                <a:latin typeface="Salesforce Sans" panose="020B0505020202020203" pitchFamily="34" charset="0"/>
                <a:ea typeface="+mn-ea"/>
                <a:cs typeface="Arial" pitchFamily="34" charset="0"/>
              </a:rPr>
              <a:t>, try refreshing the page.</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241</a:t>
            </a:fld>
            <a:endParaRPr lang="en-US" dirty="0"/>
          </a:p>
        </p:txBody>
      </p:sp>
    </p:spTree>
    <p:extLst>
      <p:ext uri="{BB962C8B-B14F-4D97-AF65-F5344CB8AC3E}">
        <p14:creationId xmlns:p14="http://schemas.microsoft.com/office/powerpoint/2010/main" val="217650733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242</a:t>
            </a:fld>
            <a:endParaRPr lang="en-US" dirty="0"/>
          </a:p>
        </p:txBody>
      </p:sp>
    </p:spTree>
    <p:extLst>
      <p:ext uri="{BB962C8B-B14F-4D97-AF65-F5344CB8AC3E}">
        <p14:creationId xmlns:p14="http://schemas.microsoft.com/office/powerpoint/2010/main" val="420491736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78886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marL="245334" indent="-245334"/>
            <a:r>
              <a:rPr lang="en-US" dirty="0"/>
              <a:t>An object is like a table of data, similar to an excel spreadsheet.</a:t>
            </a:r>
          </a:p>
          <a:p>
            <a:pPr marL="245334" indent="-245334"/>
            <a:r>
              <a:rPr lang="en-US" b="0" dirty="0">
                <a:solidFill>
                  <a:srgbClr val="000000"/>
                </a:solidFill>
                <a:ea typeface="Arial" pitchFamily="-112" charset="0"/>
                <a:cs typeface="Arial" pitchFamily="-112" charset="0"/>
                <a:sym typeface="Arial" pitchFamily="-112" charset="0"/>
              </a:rPr>
              <a:t>Each row represents</a:t>
            </a:r>
            <a:r>
              <a:rPr lang="en-US" b="0" baseline="0" dirty="0">
                <a:solidFill>
                  <a:srgbClr val="000000"/>
                </a:solidFill>
                <a:ea typeface="Arial" pitchFamily="-112" charset="0"/>
                <a:cs typeface="Arial" pitchFamily="-112" charset="0"/>
                <a:sym typeface="Arial" pitchFamily="-112" charset="0"/>
              </a:rPr>
              <a:t> a unique, individual record</a:t>
            </a:r>
            <a:r>
              <a:rPr lang="en-US" b="0" dirty="0">
                <a:solidFill>
                  <a:srgbClr val="000000"/>
                </a:solidFill>
                <a:ea typeface="Arial" pitchFamily="-112" charset="0"/>
                <a:cs typeface="Arial" pitchFamily="-112" charset="0"/>
                <a:sym typeface="Arial" pitchFamily="-112" charset="0"/>
              </a:rPr>
              <a:t>.</a:t>
            </a:r>
          </a:p>
          <a:p>
            <a:pPr marL="245334" indent="-245334"/>
            <a:r>
              <a:rPr lang="en-US" b="0" dirty="0">
                <a:solidFill>
                  <a:srgbClr val="000000"/>
                </a:solidFill>
                <a:ea typeface="Arial" pitchFamily="-112" charset="0"/>
                <a:cs typeface="Arial" pitchFamily="-112" charset="0"/>
                <a:sym typeface="Arial" pitchFamily="-112" charset="0"/>
              </a:rPr>
              <a:t>Each columns represents a field.</a:t>
            </a:r>
          </a:p>
          <a:p>
            <a:pPr marL="245334" indent="-245334"/>
            <a:r>
              <a:rPr lang="en-US" b="0" dirty="0">
                <a:solidFill>
                  <a:srgbClr val="000000"/>
                </a:solidFill>
                <a:ea typeface="Arial" pitchFamily="-112" charset="0"/>
                <a:cs typeface="Arial" pitchFamily="-112" charset="0"/>
                <a:sym typeface="Arial" pitchFamily="-112" charset="0"/>
              </a:rPr>
              <a:t>Salesforce displays this information thru a customizable user interface (UI).</a:t>
            </a:r>
          </a:p>
          <a:p>
            <a:endParaRPr lang="en-US"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This worksheet shows Accounts, illustrating how the worksheet is an Object. </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Notice we show a 15 digit Account ID (and not an 18 digit ID), because that's what we point out in the Org. </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1" dirty="0">
              <a:solidFill>
                <a:srgbClr val="000000"/>
              </a:solidFill>
              <a:ea typeface="Arial" pitchFamily="-112" charset="0"/>
              <a:cs typeface="Arial" pitchFamily="-112" charset="0"/>
              <a:sym typeface="Arial" pitchFamily="-112" charset="0"/>
            </a:endParaRP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rgbClr val="000000"/>
                </a:solidFill>
                <a:ea typeface="Arial" pitchFamily="-112" charset="0"/>
                <a:cs typeface="Arial" pitchFamily="-112" charset="0"/>
                <a:sym typeface="Arial" pitchFamily="-112" charset="0"/>
              </a:rPr>
              <a:t>Extra Material</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1" dirty="0">
              <a:solidFill>
                <a:srgbClr val="000000"/>
              </a:solidFill>
              <a:ea typeface="Arial" pitchFamily="-112" charset="0"/>
              <a:cs typeface="Arial" pitchFamily="-112" charset="0"/>
              <a:sym typeface="Arial" pitchFamily="-112" charset="0"/>
            </a:endParaRP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24</a:t>
            </a:fld>
            <a:endParaRPr lang="en-US" dirty="0"/>
          </a:p>
        </p:txBody>
      </p:sp>
    </p:spTree>
    <p:extLst>
      <p:ext uri="{BB962C8B-B14F-4D97-AF65-F5344CB8AC3E}">
        <p14:creationId xmlns:p14="http://schemas.microsoft.com/office/powerpoint/2010/main" val="207612092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244</a:t>
            </a:fld>
            <a:endParaRPr lang="en-US" dirty="0"/>
          </a:p>
        </p:txBody>
      </p:sp>
    </p:spTree>
    <p:extLst>
      <p:ext uri="{BB962C8B-B14F-4D97-AF65-F5344CB8AC3E}">
        <p14:creationId xmlns:p14="http://schemas.microsoft.com/office/powerpoint/2010/main" val="267429194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245</a:t>
            </a:fld>
            <a:endParaRPr lang="en-US" dirty="0"/>
          </a:p>
        </p:txBody>
      </p:sp>
    </p:spTree>
    <p:extLst>
      <p:ext uri="{BB962C8B-B14F-4D97-AF65-F5344CB8AC3E}">
        <p14:creationId xmlns:p14="http://schemas.microsoft.com/office/powerpoint/2010/main" val="129380181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206">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  Have students watch the Page Layout editor video.</a:t>
            </a: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When you create a new account, contact,</a:t>
            </a:r>
            <a:r>
              <a:rPr lang="en-US" b="0" baseline="0" dirty="0">
                <a:solidFill>
                  <a:srgbClr val="000000"/>
                </a:solidFill>
                <a:ea typeface="Arial" pitchFamily="-112" charset="0"/>
                <a:cs typeface="Arial" pitchFamily="-112" charset="0"/>
                <a:sym typeface="Arial" pitchFamily="-112" charset="0"/>
              </a:rPr>
              <a:t> lead, opportunity, or custom object page layout, and these objects have feed tracking enabled, you will have an option to create a feed-based page layout.  A feed-based layout allows users to see the Chatter feed for a record and its detail view on two separate tabs, rather than both on the same page.  We will not use this option in the exercises.</a:t>
            </a:r>
            <a:endParaRPr lang="en-US" b="0" dirty="0">
              <a:solidFill>
                <a:srgbClr val="000000"/>
              </a:solidFill>
              <a:ea typeface="Arial" pitchFamily="-112" charset="0"/>
              <a:cs typeface="Arial" pitchFamily="-112" charset="0"/>
              <a:sym typeface="Arial" pitchFamily="-112" charset="0"/>
            </a:endParaRP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Point</a:t>
            </a:r>
            <a:r>
              <a:rPr lang="en-US" b="0" baseline="0" dirty="0">
                <a:solidFill>
                  <a:srgbClr val="000000"/>
                </a:solidFill>
                <a:ea typeface="Arial" pitchFamily="-112" charset="0"/>
                <a:cs typeface="Arial" pitchFamily="-112" charset="0"/>
                <a:sym typeface="Arial" pitchFamily="-112" charset="0"/>
              </a:rPr>
              <a:t> out the Report Charts option in the palette area.  This allows you embed up to two report charts in a page layout. You can change the properties of the chart on the page layout so that it is filtered for each record.  For example, you could add a pipeline report to the account page layout to show only opportunities for the account being viewed.</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246</a:t>
            </a:fld>
            <a:endParaRPr lang="en-US" dirty="0"/>
          </a:p>
        </p:txBody>
      </p:sp>
    </p:spTree>
    <p:extLst>
      <p:ext uri="{BB962C8B-B14F-4D97-AF65-F5344CB8AC3E}">
        <p14:creationId xmlns:p14="http://schemas.microsoft.com/office/powerpoint/2010/main" val="148110502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247</a:t>
            </a:fld>
            <a:endParaRPr lang="en-US" dirty="0"/>
          </a:p>
        </p:txBody>
      </p:sp>
    </p:spTree>
    <p:extLst>
      <p:ext uri="{BB962C8B-B14F-4D97-AF65-F5344CB8AC3E}">
        <p14:creationId xmlns:p14="http://schemas.microsoft.com/office/powerpoint/2010/main" val="197804226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206">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 </a:t>
            </a:r>
          </a:p>
          <a:p>
            <a:endParaRPr lang="en-US" b="0" baseline="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This only works for objects that have no record types defined. Thus, this cannot be demoed for Account.</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248</a:t>
            </a:fld>
            <a:endParaRPr lang="en-US" dirty="0"/>
          </a:p>
        </p:txBody>
      </p:sp>
    </p:spTree>
    <p:extLst>
      <p:ext uri="{BB962C8B-B14F-4D97-AF65-F5344CB8AC3E}">
        <p14:creationId xmlns:p14="http://schemas.microsoft.com/office/powerpoint/2010/main" val="225445242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dirty="0">
                <a:sym typeface="Arial" pitchFamily="-112" charset="0"/>
              </a:rPr>
              <a:t>One page layout, per object, per profile.  (Record types allow us to bypass this limitation;</a:t>
            </a:r>
            <a:r>
              <a:rPr lang="en-US" baseline="0" dirty="0">
                <a:sym typeface="Arial" pitchFamily="-112" charset="0"/>
              </a:rPr>
              <a:t>  this is covered later in this module.)</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249</a:t>
            </a:fld>
            <a:endParaRPr lang="en-US" dirty="0"/>
          </a:p>
        </p:txBody>
      </p:sp>
    </p:spTree>
    <p:extLst>
      <p:ext uri="{BB962C8B-B14F-4D97-AF65-F5344CB8AC3E}">
        <p14:creationId xmlns:p14="http://schemas.microsoft.com/office/powerpoint/2010/main" val="217044449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dirty="0">
                <a:sym typeface="Arial" pitchFamily="-112" charset="0"/>
              </a:rPr>
              <a:t>Cover the symbols in the editor: </a:t>
            </a:r>
          </a:p>
          <a:p>
            <a:pPr lvl="2">
              <a:spcBef>
                <a:spcPts val="443"/>
              </a:spcBef>
              <a:buClr>
                <a:srgbClr val="000000"/>
              </a:buClr>
              <a:buNone/>
            </a:pPr>
            <a:r>
              <a:rPr lang="en-US" dirty="0">
                <a:latin typeface="Salesforce Sans" panose="020B0505020202020203" pitchFamily="34" charset="0"/>
                <a:sym typeface="Arial" pitchFamily="-112" charset="0"/>
              </a:rPr>
              <a:t>-Dependent fields</a:t>
            </a:r>
          </a:p>
          <a:p>
            <a:pPr lvl="2">
              <a:spcBef>
                <a:spcPts val="443"/>
              </a:spcBef>
              <a:buClr>
                <a:srgbClr val="000000"/>
              </a:buClr>
              <a:buNone/>
            </a:pPr>
            <a:r>
              <a:rPr lang="en-US" dirty="0">
                <a:latin typeface="Salesforce Sans" panose="020B0505020202020203" pitchFamily="34" charset="0"/>
                <a:sym typeface="Arial" pitchFamily="-112" charset="0"/>
              </a:rPr>
              <a:t>-Non-removable fields (blue circle)</a:t>
            </a:r>
          </a:p>
          <a:p>
            <a:pPr lvl="2">
              <a:spcBef>
                <a:spcPts val="443"/>
              </a:spcBef>
              <a:buClr>
                <a:srgbClr val="000000"/>
              </a:buClr>
              <a:buNone/>
            </a:pPr>
            <a:r>
              <a:rPr lang="en-US" b="0" dirty="0">
                <a:solidFill>
                  <a:srgbClr val="000000"/>
                </a:solidFill>
                <a:latin typeface="Salesforce Sans" panose="020B0505020202020203" pitchFamily="34" charset="0"/>
                <a:ea typeface="Arial" pitchFamily="-112" charset="0"/>
                <a:cs typeface="Arial" pitchFamily="-112" charset="0"/>
                <a:sym typeface="Arial" pitchFamily="-112" charset="0"/>
              </a:rPr>
              <a:t>-Required (red asterisk)</a:t>
            </a:r>
          </a:p>
          <a:p>
            <a:pPr lvl="2">
              <a:spcBef>
                <a:spcPts val="443"/>
              </a:spcBef>
              <a:buClr>
                <a:srgbClr val="000000"/>
              </a:buClr>
              <a:buNone/>
            </a:pPr>
            <a:r>
              <a:rPr lang="en-US" b="0" dirty="0">
                <a:solidFill>
                  <a:srgbClr val="000000"/>
                </a:solidFill>
                <a:latin typeface="Salesforce Sans" panose="020B0505020202020203" pitchFamily="34" charset="0"/>
                <a:ea typeface="Arial" pitchFamily="-112" charset="0"/>
                <a:cs typeface="Arial" pitchFamily="-112" charset="0"/>
                <a:sym typeface="Arial" pitchFamily="-112" charset="0"/>
              </a:rPr>
              <a:t>-X = delete</a:t>
            </a:r>
          </a:p>
          <a:p>
            <a:pPr lvl="2">
              <a:spcBef>
                <a:spcPts val="443"/>
              </a:spcBef>
              <a:buClr>
                <a:srgbClr val="000000"/>
              </a:buClr>
              <a:buNone/>
            </a:pPr>
            <a:r>
              <a:rPr lang="en-US" b="0" dirty="0">
                <a:solidFill>
                  <a:srgbClr val="000000"/>
                </a:solidFill>
                <a:latin typeface="Salesforce Sans" panose="020B0505020202020203" pitchFamily="34" charset="0"/>
                <a:ea typeface="Arial" pitchFamily="-112" charset="0"/>
                <a:cs typeface="Arial" pitchFamily="-112" charset="0"/>
                <a:sym typeface="Arial" pitchFamily="-112" charset="0"/>
              </a:rPr>
              <a:t>-Wrench icon</a:t>
            </a:r>
          </a:p>
          <a:p>
            <a:r>
              <a:rPr lang="en-GB" b="0" dirty="0">
                <a:solidFill>
                  <a:srgbClr val="000000"/>
                </a:solidFill>
                <a:ea typeface="Arial" pitchFamily="-112" charset="0"/>
                <a:cs typeface="Arial" pitchFamily="-112" charset="0"/>
                <a:sym typeface="Arial" pitchFamily="-112" charset="0"/>
              </a:rPr>
              <a:t>When</a:t>
            </a:r>
            <a:r>
              <a:rPr lang="en-GB" b="0" baseline="0" dirty="0">
                <a:solidFill>
                  <a:srgbClr val="000000"/>
                </a:solidFill>
                <a:ea typeface="Arial" pitchFamily="-112" charset="0"/>
                <a:cs typeface="Arial" pitchFamily="-112" charset="0"/>
                <a:sym typeface="Arial" pitchFamily="-112" charset="0"/>
              </a:rPr>
              <a:t> you do task 6, the Do Not Call column does not appear in the Contacts related list because it is not visible to any profile through field-level security. Troubleshoot this with students, then go and make it visible through FLS and test again.</a:t>
            </a:r>
          </a:p>
          <a:p>
            <a:endParaRPr lang="en-GB" b="0" baseline="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i="1"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250</a:t>
            </a:fld>
            <a:endParaRPr lang="en-US" dirty="0"/>
          </a:p>
        </p:txBody>
      </p:sp>
    </p:spTree>
    <p:extLst>
      <p:ext uri="{BB962C8B-B14F-4D97-AF65-F5344CB8AC3E}">
        <p14:creationId xmlns:p14="http://schemas.microsoft.com/office/powerpoint/2010/main" val="256584266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r>
              <a:rPr lang="en-US" dirty="0">
                <a:ea typeface="MS PGothic" charset="-128"/>
                <a:cs typeface="Times New Roman" pitchFamily="18" charset="0"/>
              </a:rPr>
              <a:t>If</a:t>
            </a:r>
            <a:r>
              <a:rPr lang="en-US" baseline="0" dirty="0">
                <a:ea typeface="MS PGothic" charset="-128"/>
                <a:cs typeface="Times New Roman" pitchFamily="18" charset="0"/>
              </a:rPr>
              <a:t> you are asked about the Feed-Based Layout option, explain that it </a:t>
            </a:r>
            <a:r>
              <a:rPr lang="en-US" dirty="0"/>
              <a:t>includes separate tabs for the Chatter feed and detail view of a record, and lets you customize both views. We will not be making a feed-based layout, and will leave the checkbox blank.</a:t>
            </a:r>
            <a:r>
              <a:rPr lang="en-US" baseline="0" dirty="0"/>
              <a:t> </a:t>
            </a:r>
          </a:p>
          <a:p>
            <a:pPr marL="0" marR="0" indent="0" algn="l" defTabSz="914400" rtl="0" eaLnBrk="1" fontAlgn="auto" latinLnBrk="0" hangingPunct="1">
              <a:lnSpc>
                <a:spcPct val="100000"/>
              </a:lnSpc>
              <a:spcBef>
                <a:spcPts val="443"/>
              </a:spcBef>
              <a:spcAft>
                <a:spcPts val="0"/>
              </a:spcAft>
              <a:buClr>
                <a:srgbClr val="000000"/>
              </a:buClr>
              <a:buSzTx/>
              <a:buFontTx/>
              <a:buNone/>
              <a:tabLst/>
              <a:defRPr/>
            </a:pPr>
            <a:endParaRPr lang="en-GB" b="0" baseline="0"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Tx/>
              <a:buNone/>
              <a:tabLst/>
              <a:defRPr/>
            </a:pPr>
            <a:r>
              <a:rPr lang="en-GB" b="0" baseline="0" dirty="0">
                <a:solidFill>
                  <a:srgbClr val="000000"/>
                </a:solidFill>
                <a:ea typeface="Arial" pitchFamily="-112" charset="0"/>
                <a:cs typeface="Arial" pitchFamily="-112" charset="0"/>
                <a:sym typeface="Arial" pitchFamily="-112" charset="0"/>
              </a:rPr>
              <a:t>Optional demo opportunity for instructors: log in as Rebecca Sanders, who has the Consulting User Profile. Look for the Do Not Call field on an account page. Ask students why they can’t see the field. </a:t>
            </a:r>
          </a:p>
          <a:p>
            <a:pPr marL="0" marR="0" indent="0" algn="l" defTabSz="914400" rtl="0" eaLnBrk="1" fontAlgn="auto" latinLnBrk="0" hangingPunct="1">
              <a:lnSpc>
                <a:spcPct val="100000"/>
              </a:lnSpc>
              <a:spcBef>
                <a:spcPts val="443"/>
              </a:spcBef>
              <a:spcAft>
                <a:spcPts val="0"/>
              </a:spcAft>
              <a:buClr>
                <a:srgbClr val="000000"/>
              </a:buClr>
              <a:buSzTx/>
              <a:buFontTx/>
              <a:buNone/>
              <a:tabLst/>
              <a:defRPr/>
            </a:pPr>
            <a:endParaRPr lang="en-US" b="0" dirty="0">
              <a:solidFill>
                <a:srgbClr val="000000"/>
              </a:solidFill>
              <a:ea typeface="Arial" pitchFamily="-112" charset="0"/>
              <a:cs typeface="Arial" pitchFamily="-112" charset="0"/>
              <a:sym typeface="Arial" pitchFamily="-112" charset="0"/>
            </a:endParaRPr>
          </a:p>
          <a:p>
            <a:pPr eaLnBrk="1" hangingPunct="1">
              <a:buFontTx/>
              <a:buNone/>
            </a:pPr>
            <a:endParaRPr lang="en-US" dirty="0">
              <a:ea typeface="MS PGothic" charset="-128"/>
              <a:cs typeface="Times New Roman" pitchFamily="18" charset="0"/>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251</a:t>
            </a:fld>
            <a:endParaRPr lang="en-US" dirty="0"/>
          </a:p>
        </p:txBody>
      </p:sp>
    </p:spTree>
    <p:extLst>
      <p:ext uri="{BB962C8B-B14F-4D97-AF65-F5344CB8AC3E}">
        <p14:creationId xmlns:p14="http://schemas.microsoft.com/office/powerpoint/2010/main" val="426315230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5974891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253</a:t>
            </a:fld>
            <a:endParaRPr lang="en-US" dirty="0"/>
          </a:p>
        </p:txBody>
      </p:sp>
    </p:spTree>
    <p:extLst>
      <p:ext uri="{BB962C8B-B14F-4D97-AF65-F5344CB8AC3E}">
        <p14:creationId xmlns:p14="http://schemas.microsoft.com/office/powerpoint/2010/main" val="468658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 </a:t>
            </a:r>
            <a:r>
              <a:rPr lang="en-US" dirty="0">
                <a:solidFill>
                  <a:srgbClr val="000000"/>
                </a:solidFill>
                <a:ea typeface="Arial" pitchFamily="-112" charset="0"/>
                <a:cs typeface="Arial" pitchFamily="-112" charset="0"/>
                <a:sym typeface="Arial" pitchFamily="-112" charset="0"/>
              </a:rPr>
              <a:t>(Solution on next slide)</a:t>
            </a:r>
          </a:p>
          <a:p>
            <a:r>
              <a:rPr lang="en-US" b="0" dirty="0">
                <a:solidFill>
                  <a:srgbClr val="000000"/>
                </a:solidFill>
                <a:ea typeface="Arial" pitchFamily="-112" charset="0"/>
                <a:cs typeface="Arial" pitchFamily="-112" charset="0"/>
                <a:sym typeface="Arial" pitchFamily="-112" charset="0"/>
              </a:rPr>
              <a:t>Test what</a:t>
            </a:r>
            <a:r>
              <a:rPr lang="en-US" b="0" baseline="0" dirty="0">
                <a:solidFill>
                  <a:srgbClr val="000000"/>
                </a:solidFill>
                <a:ea typeface="Arial" pitchFamily="-112" charset="0"/>
                <a:cs typeface="Arial" pitchFamily="-112" charset="0"/>
                <a:sym typeface="Arial" pitchFamily="-112" charset="0"/>
              </a:rPr>
              <a:t> students have learned from the pre-requisites, focusing on just the standard objects to start.</a:t>
            </a:r>
          </a:p>
          <a:p>
            <a:r>
              <a:rPr lang="en-US" b="0" baseline="0" dirty="0">
                <a:solidFill>
                  <a:srgbClr val="000000"/>
                </a:solidFill>
                <a:ea typeface="Arial" pitchFamily="-112" charset="0"/>
                <a:cs typeface="Arial" pitchFamily="-112" charset="0"/>
                <a:sym typeface="Arial" pitchFamily="-112" charset="0"/>
              </a:rPr>
              <a:t>Fill in any gaps of basic terminology + concepts.</a:t>
            </a:r>
            <a:endParaRPr lang="en-US" b="1" dirty="0">
              <a:solidFill>
                <a:srgbClr val="000000"/>
              </a:solidFill>
              <a:ea typeface="Arial" pitchFamily="-112" charset="0"/>
              <a:cs typeface="Arial" pitchFamily="-112" charset="0"/>
              <a:sym typeface="Arial" pitchFamily="-112" charset="0"/>
            </a:endParaRPr>
          </a:p>
          <a:p>
            <a:r>
              <a:rPr lang="en-US" dirty="0">
                <a:sym typeface="Arial" pitchFamily="-112" charset="0"/>
              </a:rPr>
              <a:t>Define</a:t>
            </a:r>
            <a:r>
              <a:rPr lang="en-US" baseline="0" dirty="0">
                <a:sym typeface="Arial" pitchFamily="-112" charset="0"/>
              </a:rPr>
              <a:t> the following concepts:</a:t>
            </a:r>
          </a:p>
          <a:p>
            <a:r>
              <a:rPr lang="en-US" dirty="0">
                <a:sym typeface="Arial" pitchFamily="-112" charset="0"/>
              </a:rPr>
              <a:t>The account is a main object in Salesforce. All contacts and opportunities must belong to one (and only one) account.</a:t>
            </a:r>
          </a:p>
          <a:p>
            <a:r>
              <a:rPr lang="en-US" dirty="0">
                <a:sym typeface="Arial" pitchFamily="-112" charset="0"/>
              </a:rPr>
              <a:t>Contacts have a child-parent relationship</a:t>
            </a:r>
            <a:r>
              <a:rPr lang="en-US" baseline="0" dirty="0">
                <a:sym typeface="Arial" pitchFamily="-112" charset="0"/>
              </a:rPr>
              <a:t> with the account object.</a:t>
            </a:r>
          </a:p>
          <a:p>
            <a:r>
              <a:rPr lang="en-US" baseline="0" dirty="0">
                <a:sym typeface="Arial" pitchFamily="-112" charset="0"/>
              </a:rPr>
              <a:t>Opportunities have a child relationship to the account object.</a:t>
            </a:r>
          </a:p>
          <a:p>
            <a:r>
              <a:rPr lang="en-US" baseline="0" dirty="0">
                <a:sym typeface="Arial" pitchFamily="-112" charset="0"/>
              </a:rPr>
              <a:t>Leads, lead qualification and conversion:</a:t>
            </a:r>
            <a:endParaRPr lang="en-US" dirty="0">
              <a:sym typeface="Arial" pitchFamily="-112" charset="0"/>
            </a:endParaRPr>
          </a:p>
          <a:p>
            <a:r>
              <a:rPr lang="en-US" dirty="0">
                <a:sym typeface="Arial" pitchFamily="-112" charset="0"/>
              </a:rPr>
              <a:t>Campaigns are designed to create new leads which can then be converted into accounts, contacts, and opportunities.</a:t>
            </a:r>
          </a:p>
          <a:p>
            <a:r>
              <a:rPr lang="en-US" b="0" dirty="0">
                <a:solidFill>
                  <a:srgbClr val="000000"/>
                </a:solidFill>
                <a:ea typeface="Arial" pitchFamily="-112" charset="0"/>
                <a:cs typeface="Arial" pitchFamily="-112" charset="0"/>
                <a:sym typeface="Arial" pitchFamily="-112" charset="0"/>
              </a:rPr>
              <a:t>Cases have a child relationship to the account object and a lookup relationship to the Contact object.</a:t>
            </a:r>
          </a:p>
          <a:p>
            <a:r>
              <a:rPr lang="en-US" b="0" baseline="0" dirty="0">
                <a:solidFill>
                  <a:srgbClr val="000000"/>
                </a:solidFill>
                <a:ea typeface="Arial" pitchFamily="-112" charset="0"/>
                <a:cs typeface="Arial" pitchFamily="-112" charset="0"/>
                <a:sym typeface="Arial" pitchFamily="-112" charset="0"/>
              </a:rPr>
              <a:t>Discuss which objects belong to which clouds/apps, including how Chatter applies to all clouds.</a:t>
            </a:r>
          </a:p>
          <a:p>
            <a:r>
              <a:rPr lang="en-US" b="0" baseline="0" dirty="0">
                <a:solidFill>
                  <a:srgbClr val="000000"/>
                </a:solidFill>
                <a:ea typeface="Arial" pitchFamily="-112" charset="0"/>
                <a:cs typeface="Arial" pitchFamily="-112" charset="0"/>
                <a:sym typeface="Arial" pitchFamily="-112" charset="0"/>
              </a:rPr>
              <a:t>Related Lists – allow you to look/navigate down from</a:t>
            </a:r>
            <a:r>
              <a:rPr lang="en-US" b="0" dirty="0">
                <a:solidFill>
                  <a:srgbClr val="000000"/>
                </a:solidFill>
                <a:ea typeface="Arial" pitchFamily="-112" charset="0"/>
                <a:cs typeface="Arial" pitchFamily="-112" charset="0"/>
                <a:sym typeface="Arial" pitchFamily="-112" charset="0"/>
              </a:rPr>
              <a:t> a parent record to related child records.</a:t>
            </a:r>
            <a:endParaRPr lang="en-US" b="0" baseline="0" dirty="0">
              <a:solidFill>
                <a:srgbClr val="000000"/>
              </a:solidFill>
              <a:ea typeface="Arial" pitchFamily="-112" charset="0"/>
              <a:cs typeface="Arial" pitchFamily="-112" charset="0"/>
              <a:sym typeface="Arial" pitchFamily="-112" charset="0"/>
            </a:endParaRPr>
          </a:p>
          <a:p>
            <a:r>
              <a:rPr lang="en-US" b="0" baseline="0" dirty="0">
                <a:solidFill>
                  <a:srgbClr val="000000"/>
                </a:solidFill>
                <a:ea typeface="Arial" pitchFamily="-112" charset="0"/>
                <a:cs typeface="Arial" pitchFamily="-112" charset="0"/>
                <a:sym typeface="Arial" pitchFamily="-112" charset="0"/>
              </a:rPr>
              <a:t>Lookup fields – allow</a:t>
            </a:r>
            <a:r>
              <a:rPr lang="en-US" b="0" dirty="0">
                <a:solidFill>
                  <a:srgbClr val="000000"/>
                </a:solidFill>
                <a:ea typeface="Arial" pitchFamily="-112" charset="0"/>
                <a:cs typeface="Arial" pitchFamily="-112" charset="0"/>
                <a:sym typeface="Arial" pitchFamily="-112" charset="0"/>
              </a:rPr>
              <a:t> you to look/navigate up from a chil</a:t>
            </a:r>
            <a:r>
              <a:rPr lang="en-US" dirty="0">
                <a:solidFill>
                  <a:srgbClr val="000000"/>
                </a:solidFill>
                <a:ea typeface="Arial" pitchFamily="-112" charset="0"/>
                <a:cs typeface="Arial" pitchFamily="-112" charset="0"/>
                <a:sym typeface="Arial" pitchFamily="-112" charset="0"/>
              </a:rPr>
              <a:t>d record to its parent record.</a:t>
            </a:r>
            <a:endParaRPr lang="en-US" b="0" baseline="0" dirty="0">
              <a:solidFill>
                <a:srgbClr val="000000"/>
              </a:solidFill>
              <a:ea typeface="Arial" pitchFamily="-112" charset="0"/>
              <a:cs typeface="Arial" pitchFamily="-112" charset="0"/>
              <a:sym typeface="Arial" pitchFamily="-112" charset="0"/>
            </a:endParaRPr>
          </a:p>
          <a:p>
            <a:r>
              <a:rPr lang="en-US" b="0" baseline="0" dirty="0">
                <a:solidFill>
                  <a:srgbClr val="000000"/>
                </a:solidFill>
                <a:ea typeface="Arial" pitchFamily="-112" charset="0"/>
                <a:cs typeface="Arial" pitchFamily="-112" charset="0"/>
                <a:sym typeface="Arial" pitchFamily="-112" charset="0"/>
              </a:rPr>
              <a:t>Users, Owners (brief overview – covered in more detail in later modules).</a:t>
            </a:r>
          </a:p>
          <a:p>
            <a:r>
              <a:rPr lang="en-US" b="1" dirty="0">
                <a:solidFill>
                  <a:srgbClr val="000000"/>
                </a:solidFill>
                <a:ea typeface="Arial" pitchFamily="-112" charset="0"/>
                <a:cs typeface="Arial" pitchFamily="-112" charset="0"/>
                <a:sym typeface="Arial" pitchFamily="-112" charset="0"/>
              </a:rPr>
              <a:t>Extra Material</a:t>
            </a:r>
          </a:p>
          <a:p>
            <a:r>
              <a:rPr lang="en-US" dirty="0">
                <a:solidFill>
                  <a:srgbClr val="000000"/>
                </a:solidFill>
                <a:ea typeface="Arial" pitchFamily="-112" charset="0"/>
                <a:cs typeface="Arial" pitchFamily="-112" charset="0"/>
                <a:sym typeface="Arial" pitchFamily="-112" charset="0"/>
              </a:rPr>
              <a:t>Training &amp; Certification org:</a:t>
            </a:r>
            <a:endParaRPr lang="en-US" baseline="0"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See the Jon </a:t>
            </a:r>
            <a:r>
              <a:rPr lang="en-US" dirty="0" err="1">
                <a:solidFill>
                  <a:srgbClr val="000000"/>
                </a:solidFill>
                <a:ea typeface="Arial" pitchFamily="-112" charset="0"/>
                <a:cs typeface="Arial" pitchFamily="-112" charset="0"/>
                <a:sym typeface="Arial" pitchFamily="-112" charset="0"/>
              </a:rPr>
              <a:t>Oatham</a:t>
            </a:r>
            <a:r>
              <a:rPr lang="en-US" dirty="0">
                <a:solidFill>
                  <a:srgbClr val="000000"/>
                </a:solidFill>
                <a:ea typeface="Arial" pitchFamily="-112" charset="0"/>
                <a:cs typeface="Arial" pitchFamily="-112" charset="0"/>
                <a:sym typeface="Arial" pitchFamily="-112" charset="0"/>
              </a:rPr>
              <a:t> video</a:t>
            </a:r>
            <a:r>
              <a:rPr lang="en-US" baseline="0" dirty="0">
                <a:solidFill>
                  <a:srgbClr val="000000"/>
                </a:solidFill>
                <a:ea typeface="Arial" pitchFamily="-112" charset="0"/>
                <a:cs typeface="Arial" pitchFamily="-112" charset="0"/>
                <a:sym typeface="Arial" pitchFamily="-112" charset="0"/>
              </a:rPr>
              <a:t> titled “Object Cards for ADM201 V1” which can be found in the Group Files section of the ADM201 Chatter group in the T&amp;C org. </a:t>
            </a:r>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Download the object cards.</a:t>
            </a:r>
          </a:p>
          <a:p>
            <a:r>
              <a:rPr lang="en-US" b="1" dirty="0">
                <a:solidFill>
                  <a:srgbClr val="000000"/>
                </a:solidFill>
                <a:ea typeface="Arial" pitchFamily="-112" charset="0"/>
                <a:cs typeface="Arial" pitchFamily="-112" charset="0"/>
                <a:sym typeface="Arial" pitchFamily="-112" charset="0"/>
              </a:rPr>
              <a:t>Suggestions</a:t>
            </a:r>
          </a:p>
          <a:p>
            <a:r>
              <a:rPr lang="en-US" b="0" dirty="0"/>
              <a:t>This can be presented using the magnetic cards</a:t>
            </a:r>
            <a:r>
              <a:rPr lang="en-US" b="0" baseline="0" dirty="0"/>
              <a:t> as a group exercise.</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25</a:t>
            </a:fld>
            <a:endParaRPr lang="en-US" dirty="0"/>
          </a:p>
        </p:txBody>
      </p:sp>
    </p:spTree>
    <p:extLst>
      <p:ext uri="{BB962C8B-B14F-4D97-AF65-F5344CB8AC3E}">
        <p14:creationId xmlns:p14="http://schemas.microsoft.com/office/powerpoint/2010/main" val="371411630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b="0" baseline="0" dirty="0">
                <a:solidFill>
                  <a:srgbClr val="000000"/>
                </a:solidFill>
                <a:ea typeface="Arial" pitchFamily="-112" charset="0"/>
                <a:cs typeface="Arial" pitchFamily="-112" charset="0"/>
                <a:sym typeface="Arial" pitchFamily="-112" charset="0"/>
              </a:rPr>
              <a:t>Record types can also be assigned to users through permission sets. This allows you to assign record types to individual users, rather than simply all users in a particular profile.</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254</a:t>
            </a:fld>
            <a:endParaRPr lang="en-US" dirty="0"/>
          </a:p>
        </p:txBody>
      </p:sp>
    </p:spTree>
    <p:extLst>
      <p:ext uri="{BB962C8B-B14F-4D97-AF65-F5344CB8AC3E}">
        <p14:creationId xmlns:p14="http://schemas.microsoft.com/office/powerpoint/2010/main" val="318857768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255</a:t>
            </a:fld>
            <a:endParaRPr lang="en-US" dirty="0"/>
          </a:p>
        </p:txBody>
      </p:sp>
    </p:spTree>
    <p:extLst>
      <p:ext uri="{BB962C8B-B14F-4D97-AF65-F5344CB8AC3E}">
        <p14:creationId xmlns:p14="http://schemas.microsoft.com/office/powerpoint/2010/main" val="35037099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256</a:t>
            </a:fld>
            <a:endParaRPr lang="en-US" dirty="0"/>
          </a:p>
        </p:txBody>
      </p:sp>
    </p:spTree>
    <p:extLst>
      <p:ext uri="{BB962C8B-B14F-4D97-AF65-F5344CB8AC3E}">
        <p14:creationId xmlns:p14="http://schemas.microsoft.com/office/powerpoint/2010/main" val="328616662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257</a:t>
            </a:fld>
            <a:endParaRPr lang="en-US" dirty="0"/>
          </a:p>
        </p:txBody>
      </p:sp>
    </p:spTree>
    <p:extLst>
      <p:ext uri="{BB962C8B-B14F-4D97-AF65-F5344CB8AC3E}">
        <p14:creationId xmlns:p14="http://schemas.microsoft.com/office/powerpoint/2010/main" val="197777791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258</a:t>
            </a:fld>
            <a:endParaRPr lang="en-US" dirty="0"/>
          </a:p>
        </p:txBody>
      </p:sp>
    </p:spTree>
    <p:extLst>
      <p:ext uri="{BB962C8B-B14F-4D97-AF65-F5344CB8AC3E}">
        <p14:creationId xmlns:p14="http://schemas.microsoft.com/office/powerpoint/2010/main" val="119208510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-For</a:t>
            </a:r>
            <a:r>
              <a:rPr lang="en-US" b="0" baseline="0" dirty="0">
                <a:solidFill>
                  <a:srgbClr val="000000"/>
                </a:solidFill>
                <a:ea typeface="Arial" pitchFamily="-112" charset="0"/>
                <a:cs typeface="Arial" pitchFamily="-112" charset="0"/>
                <a:sym typeface="Arial" pitchFamily="-112" charset="0"/>
              </a:rPr>
              <a:t> more information on forecasting categories, please search “Forecast Categories” on Help &amp; Training. </a:t>
            </a:r>
          </a:p>
          <a:p>
            <a:r>
              <a:rPr lang="en-US" b="0" baseline="0" dirty="0">
                <a:solidFill>
                  <a:srgbClr val="000000"/>
                </a:solidFill>
                <a:ea typeface="Arial" pitchFamily="-112" charset="0"/>
                <a:cs typeface="Arial" pitchFamily="-112" charset="0"/>
                <a:sym typeface="Arial" pitchFamily="-112" charset="0"/>
              </a:rPr>
              <a:t>-Solutions are available in Classic only. </a:t>
            </a:r>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sz="1000" b="0" i="0" kern="1200" dirty="0">
                <a:solidFill>
                  <a:schemeClr val="tx1"/>
                </a:solidFill>
                <a:ea typeface="+mn-ea"/>
              </a:rPr>
              <a:t>A business process describes the set of status values, or milestones, that a record goes through from the point in time it is “new” until it is “done.” The definition of 'done' varies with the type of record.</a:t>
            </a:r>
            <a:endParaRPr lang="en-US" dirty="0"/>
          </a:p>
          <a:p>
            <a:pPr eaLnBrk="1" hangingPunct="1">
              <a:buFontTx/>
              <a:buNone/>
            </a:pPr>
            <a:endParaRPr lang="en-US" dirty="0">
              <a:ea typeface="MS PGothic" charset="-128"/>
              <a:cs typeface="Times New Roman" pitchFamily="18"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259</a:t>
            </a:fld>
            <a:endParaRPr lang="en-US" dirty="0"/>
          </a:p>
        </p:txBody>
      </p:sp>
    </p:spTree>
    <p:extLst>
      <p:ext uri="{BB962C8B-B14F-4D97-AF65-F5344CB8AC3E}">
        <p14:creationId xmlns:p14="http://schemas.microsoft.com/office/powerpoint/2010/main" val="300928394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260</a:t>
            </a:fld>
            <a:endParaRPr lang="en-US" dirty="0"/>
          </a:p>
        </p:txBody>
      </p:sp>
    </p:spTree>
    <p:extLst>
      <p:ext uri="{BB962C8B-B14F-4D97-AF65-F5344CB8AC3E}">
        <p14:creationId xmlns:p14="http://schemas.microsoft.com/office/powerpoint/2010/main" val="63054712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eaLnBrk="1" hangingPunct="1">
              <a:buFontTx/>
              <a:buNone/>
            </a:pPr>
            <a:endParaRPr lang="en-US" i="1"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261</a:t>
            </a:fld>
            <a:endParaRPr lang="en-US" dirty="0"/>
          </a:p>
        </p:txBody>
      </p:sp>
    </p:spTree>
    <p:extLst>
      <p:ext uri="{BB962C8B-B14F-4D97-AF65-F5344CB8AC3E}">
        <p14:creationId xmlns:p14="http://schemas.microsoft.com/office/powerpoint/2010/main" val="185881280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262</a:t>
            </a:fld>
            <a:endParaRPr lang="en-US" dirty="0"/>
          </a:p>
        </p:txBody>
      </p:sp>
    </p:spTree>
    <p:extLst>
      <p:ext uri="{BB962C8B-B14F-4D97-AF65-F5344CB8AC3E}">
        <p14:creationId xmlns:p14="http://schemas.microsoft.com/office/powerpoint/2010/main" val="45539167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84584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This slide and the next 2 (the schema exercise and the objects graphic) can be covered in whatever order the instructor finds most useful.</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Solutions are only available in</a:t>
            </a:r>
            <a:r>
              <a:rPr lang="en-US" baseline="0" dirty="0">
                <a:solidFill>
                  <a:srgbClr val="000000"/>
                </a:solidFill>
                <a:ea typeface="Arial" pitchFamily="-112" charset="0"/>
                <a:cs typeface="Arial" pitchFamily="-112" charset="0"/>
                <a:sym typeface="Arial" pitchFamily="-112" charset="0"/>
              </a:rPr>
              <a:t> Salesforce Classic.</a:t>
            </a:r>
            <a:endParaRPr lang="en-US"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26</a:t>
            </a:fld>
            <a:endParaRPr lang="en-US" dirty="0"/>
          </a:p>
        </p:txBody>
      </p:sp>
    </p:spTree>
    <p:extLst>
      <p:ext uri="{BB962C8B-B14F-4D97-AF65-F5344CB8AC3E}">
        <p14:creationId xmlns:p14="http://schemas.microsoft.com/office/powerpoint/2010/main" val="368146576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264</a:t>
            </a:fld>
            <a:endParaRPr lang="en-US" dirty="0"/>
          </a:p>
        </p:txBody>
      </p:sp>
    </p:spTree>
    <p:extLst>
      <p:ext uri="{BB962C8B-B14F-4D97-AF65-F5344CB8AC3E}">
        <p14:creationId xmlns:p14="http://schemas.microsoft.com/office/powerpoint/2010/main" val="222946151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pPr defTabSz="981334">
              <a:defRPr/>
            </a:pPr>
            <a:r>
              <a:rPr lang="en-US" b="0" dirty="0"/>
              <a:t>You</a:t>
            </a:r>
            <a:r>
              <a:rPr lang="en-US" b="0" baseline="0" dirty="0"/>
              <a:t> can SET history tracking in LEX:</a:t>
            </a:r>
            <a:endParaRPr lang="en-US" b="0" dirty="0"/>
          </a:p>
          <a:p>
            <a:pPr rtl="1" eaLnBrk="1" hangingPunct="1">
              <a:buFontTx/>
              <a:buNone/>
            </a:pPr>
            <a:r>
              <a:rPr lang="en-US" b="1" dirty="0">
                <a:ea typeface="MS PGothic" charset="-128"/>
              </a:rPr>
              <a:t>    All Setup | Objects and Fields</a:t>
            </a:r>
            <a:r>
              <a:rPr lang="en-US" b="1" baseline="0" dirty="0">
                <a:ea typeface="MS PGothic" charset="-128"/>
              </a:rPr>
              <a:t> | </a:t>
            </a:r>
            <a:r>
              <a:rPr lang="en-US" b="1" dirty="0">
                <a:ea typeface="MS PGothic" charset="-128"/>
              </a:rPr>
              <a:t>Object Manager</a:t>
            </a:r>
            <a:r>
              <a:rPr lang="en-US" b="1" baseline="0" dirty="0">
                <a:ea typeface="MS PGothic" charset="-128"/>
              </a:rPr>
              <a:t> </a:t>
            </a:r>
            <a:r>
              <a:rPr lang="en-US" b="1" dirty="0">
                <a:ea typeface="MS PGothic" charset="-128"/>
              </a:rPr>
              <a:t>| </a:t>
            </a:r>
            <a:r>
              <a:rPr lang="en-US" b="1" i="1" dirty="0">
                <a:ea typeface="MS PGothic" charset="-128"/>
              </a:rPr>
              <a:t>Name of Object </a:t>
            </a:r>
            <a:r>
              <a:rPr lang="en-US" b="1" dirty="0">
                <a:ea typeface="MS PGothic" charset="-128"/>
              </a:rPr>
              <a:t>| Fields &amp; Relationships</a:t>
            </a:r>
            <a:r>
              <a:rPr lang="en-US" b="1" baseline="0" dirty="0">
                <a:ea typeface="MS PGothic" charset="-128"/>
              </a:rPr>
              <a:t> </a:t>
            </a:r>
            <a:r>
              <a:rPr lang="en-US" b="1" dirty="0">
                <a:ea typeface="MS PGothic" charset="-128"/>
              </a:rPr>
              <a:t>| Set History Tracking</a:t>
            </a:r>
          </a:p>
          <a:p>
            <a:pPr rtl="1" eaLnBrk="1" hangingPunct="1">
              <a:buFontTx/>
              <a:buNone/>
            </a:pPr>
            <a:r>
              <a:rPr lang="en-US" b="0" dirty="0">
                <a:ea typeface="MS PGothic" charset="-128"/>
              </a:rPr>
              <a:t>(Also make sure</a:t>
            </a:r>
            <a:r>
              <a:rPr lang="en-US" b="0" baseline="0" dirty="0">
                <a:ea typeface="MS PGothic" charset="-128"/>
              </a:rPr>
              <a:t> the object has set history tracking enabled.)</a:t>
            </a:r>
            <a:endParaRPr lang="en-US" b="0" dirty="0">
              <a:ea typeface="MS PGothic" charset="-128"/>
            </a:endParaRPr>
          </a:p>
          <a:p>
            <a:pPr rtl="1" eaLnBrk="1" hangingPunct="1">
              <a:buFontTx/>
              <a:buNone/>
            </a:pPr>
            <a:r>
              <a:rPr lang="en-US" b="0" dirty="0">
                <a:ea typeface="MS PGothic" charset="-128"/>
              </a:rPr>
              <a:t>You can also see</a:t>
            </a:r>
            <a:r>
              <a:rPr lang="en-US" b="0" baseline="0" dirty="0">
                <a:ea typeface="MS PGothic" charset="-128"/>
              </a:rPr>
              <a:t> this related list in LEX.</a:t>
            </a:r>
          </a:p>
          <a:p>
            <a:pPr rtl="1" eaLnBrk="1" hangingPunct="1">
              <a:buFontTx/>
              <a:buNone/>
            </a:pPr>
            <a:endParaRPr lang="en-US" b="0" dirty="0">
              <a:ea typeface="MS PGothic" charset="-128"/>
            </a:endParaRPr>
          </a:p>
          <a:p>
            <a:pPr rtl="1" eaLnBrk="1" hangingPunct="1">
              <a:buFontTx/>
              <a:buNone/>
            </a:pPr>
            <a:r>
              <a:rPr lang="en-US" b="0" dirty="0">
                <a:ea typeface="MS PGothic" charset="-128"/>
              </a:rPr>
              <a:t>History Tracking can be performed on all custom objects and the following standard objects:</a:t>
            </a:r>
          </a:p>
          <a:p>
            <a:pPr rtl="1" eaLnBrk="1" hangingPunct="1">
              <a:buFontTx/>
              <a:buNone/>
            </a:pPr>
            <a:r>
              <a:rPr lang="en-US" dirty="0">
                <a:ea typeface="MS PGothic" charset="-128"/>
              </a:rPr>
              <a:t>			Accounts</a:t>
            </a:r>
          </a:p>
          <a:p>
            <a:pPr rtl="1" eaLnBrk="1" hangingPunct="1">
              <a:buFontTx/>
              <a:buNone/>
            </a:pPr>
            <a:r>
              <a:rPr lang="en-US" dirty="0">
                <a:ea typeface="MS PGothic" charset="-128"/>
              </a:rPr>
              <a:t>Contacts</a:t>
            </a:r>
          </a:p>
          <a:p>
            <a:pPr rtl="1" eaLnBrk="1" hangingPunct="1">
              <a:buFontTx/>
              <a:buNone/>
            </a:pPr>
            <a:r>
              <a:rPr lang="en-US" dirty="0">
                <a:ea typeface="MS PGothic" charset="-128"/>
              </a:rPr>
              <a:t>leads</a:t>
            </a:r>
          </a:p>
          <a:p>
            <a:pPr rtl="1" eaLnBrk="1" hangingPunct="1">
              <a:buFontTx/>
              <a:buNone/>
            </a:pPr>
            <a:r>
              <a:rPr lang="en-US" dirty="0">
                <a:ea typeface="MS PGothic" charset="-128"/>
              </a:rPr>
              <a:t>Cases</a:t>
            </a:r>
          </a:p>
          <a:p>
            <a:pPr rtl="1" eaLnBrk="1" hangingPunct="1">
              <a:buFontTx/>
              <a:buNone/>
            </a:pPr>
            <a:r>
              <a:rPr lang="en-US" dirty="0">
                <a:ea typeface="MS PGothic" charset="-128"/>
              </a:rPr>
              <a:t>Solutions</a:t>
            </a:r>
          </a:p>
          <a:p>
            <a:pPr rtl="1" eaLnBrk="1" hangingPunct="1">
              <a:buFontTx/>
              <a:buNone/>
            </a:pPr>
            <a:r>
              <a:rPr lang="en-US" dirty="0">
                <a:ea typeface="MS PGothic" charset="-128"/>
              </a:rPr>
              <a:t>Contracts</a:t>
            </a:r>
          </a:p>
          <a:p>
            <a:pPr rtl="1" eaLnBrk="1" hangingPunct="1">
              <a:buFontTx/>
              <a:buNone/>
            </a:pPr>
            <a:r>
              <a:rPr lang="en-US" dirty="0">
                <a:ea typeface="MS PGothic" charset="-128"/>
              </a:rPr>
              <a:t>Opportunities</a:t>
            </a:r>
          </a:p>
          <a:p>
            <a:pPr rtl="1"/>
            <a:r>
              <a:rPr lang="en-US" b="1" dirty="0">
                <a:ea typeface="MS PGothic" charset="-128"/>
              </a:rPr>
              <a:t>Important:</a:t>
            </a:r>
            <a:r>
              <a:rPr lang="en-US" b="0" baseline="0" dirty="0">
                <a:ea typeface="MS PGothic" charset="-128"/>
              </a:rPr>
              <a:t>  </a:t>
            </a:r>
            <a:r>
              <a:rPr lang="en-GB" b="0" baseline="0" dirty="0">
                <a:ea typeface="+mn-ea"/>
              </a:rPr>
              <a:t>F</a:t>
            </a:r>
            <a:r>
              <a:rPr lang="en-GB" dirty="0"/>
              <a:t>ield history data does not count against your storage limit, but field history data that is 18 months or older is deleted for organizations created after 12:00 A.M. on June 2, 2011.  This can be disabled by contacting salesforce.com support. </a:t>
            </a:r>
          </a:p>
          <a:p>
            <a:pPr rtl="1" eaLnBrk="1" hangingPunct="1"/>
            <a:r>
              <a:rPr lang="en-US" dirty="0">
                <a:ea typeface="MS PGothic" charset="-128"/>
              </a:rPr>
              <a:t>For more information see online Help + Training topic  “Tracking Field History”. </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265</a:t>
            </a:fld>
            <a:endParaRPr lang="en-US" dirty="0"/>
          </a:p>
        </p:txBody>
      </p:sp>
    </p:spTree>
    <p:extLst>
      <p:ext uri="{BB962C8B-B14F-4D97-AF65-F5344CB8AC3E}">
        <p14:creationId xmlns:p14="http://schemas.microsoft.com/office/powerpoint/2010/main" val="252560450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0" dirty="0">
                <a:solidFill>
                  <a:srgbClr val="000000"/>
                </a:solidFill>
                <a:ea typeface="Arial" pitchFamily="-112" charset="0"/>
                <a:cs typeface="Arial" pitchFamily="-112" charset="0"/>
                <a:sym typeface="Arial" pitchFamily="-112" charset="0"/>
              </a:rPr>
              <a:t>In this exercise, you</a:t>
            </a:r>
            <a:r>
              <a:rPr lang="en-GB" b="0" baseline="0" dirty="0">
                <a:solidFill>
                  <a:srgbClr val="000000"/>
                </a:solidFill>
                <a:ea typeface="Arial" pitchFamily="-112" charset="0"/>
                <a:cs typeface="Arial" pitchFamily="-112" charset="0"/>
                <a:sym typeface="Arial" pitchFamily="-112" charset="0"/>
              </a:rPr>
              <a:t> will add the Account History related list to the Customer Account page layout. Before you start get students to go to </a:t>
            </a:r>
            <a:r>
              <a:rPr lang="en-US" b="1" dirty="0">
                <a:ea typeface="MS PGothic" charset="-128"/>
                <a:cs typeface="Times New Roman" pitchFamily="18" charset="0"/>
              </a:rPr>
              <a:t>Setup | Platform Tools | Objects and Fields | Object Manager | Accounts |  Page Layouts | Page Layout Assignment</a:t>
            </a:r>
            <a:r>
              <a:rPr lang="en-GB" b="1" baseline="0" dirty="0">
                <a:solidFill>
                  <a:srgbClr val="000000"/>
                </a:solidFill>
                <a:ea typeface="Arial" pitchFamily="-112" charset="0"/>
                <a:cs typeface="Arial" pitchFamily="-112" charset="0"/>
                <a:sym typeface="Arial" pitchFamily="-112" charset="0"/>
              </a:rPr>
              <a:t> </a:t>
            </a:r>
            <a:r>
              <a:rPr lang="en-GB" b="0" baseline="0" dirty="0">
                <a:solidFill>
                  <a:srgbClr val="000000"/>
                </a:solidFill>
                <a:ea typeface="Arial" pitchFamily="-112" charset="0"/>
                <a:cs typeface="Arial" pitchFamily="-112" charset="0"/>
                <a:sym typeface="Arial" pitchFamily="-112" charset="0"/>
              </a:rPr>
              <a:t>to check that they have the Customer Account page layout assigned as the Master to the Sys Admin profile, and to change it if it’s not. They will not be able to complete Task 2 if they have the wrong page layout assigned to their profiles.</a:t>
            </a:r>
          </a:p>
          <a:p>
            <a:r>
              <a:rPr lang="en-GB" b="0" baseline="0" dirty="0">
                <a:solidFill>
                  <a:srgbClr val="000000"/>
                </a:solidFill>
                <a:ea typeface="Arial" pitchFamily="-112" charset="0"/>
                <a:cs typeface="Arial" pitchFamily="-112" charset="0"/>
                <a:sym typeface="Arial" pitchFamily="-112" charset="0"/>
              </a:rPr>
              <a:t>The reason they might have the wrong layout is that in </a:t>
            </a:r>
            <a:r>
              <a:rPr lang="en-US" b="0" dirty="0"/>
              <a:t>5-10 Your Turn: Create a Partner Account Page Layout, they were instructed to  assign the Partner Account layout to their profile to</a:t>
            </a:r>
            <a:r>
              <a:rPr lang="en-US" b="0" baseline="0" dirty="0"/>
              <a:t> test it, but then to change it back again to the Customer Account layout. If they did not complete this last step, they will have the wrong layout assigned.</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266</a:t>
            </a:fld>
            <a:endParaRPr lang="en-US" dirty="0"/>
          </a:p>
        </p:txBody>
      </p:sp>
    </p:spTree>
    <p:extLst>
      <p:ext uri="{BB962C8B-B14F-4D97-AF65-F5344CB8AC3E}">
        <p14:creationId xmlns:p14="http://schemas.microsoft.com/office/powerpoint/2010/main" val="355220326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b="0" dirty="0">
                <a:solidFill>
                  <a:srgbClr val="000000"/>
                </a:solidFill>
                <a:ea typeface="Arial" pitchFamily="-112" charset="0"/>
                <a:cs typeface="Arial" pitchFamily="-112" charset="0"/>
                <a:sym typeface="Arial" pitchFamily="-112" charset="0"/>
              </a:rPr>
              <a:t>It is possible to get 2 sets of error messages: the first when system validation is triggered and the second when custom validation rules are</a:t>
            </a:r>
            <a:r>
              <a:rPr lang="en-US" b="0" baseline="0" dirty="0">
                <a:solidFill>
                  <a:srgbClr val="000000"/>
                </a:solidFill>
                <a:ea typeface="Arial" pitchFamily="-112" charset="0"/>
                <a:cs typeface="Arial" pitchFamily="-112" charset="0"/>
                <a:sym typeface="Arial" pitchFamily="-112" charset="0"/>
              </a:rPr>
              <a:t> triggered.</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267</a:t>
            </a:fld>
            <a:endParaRPr lang="en-US" dirty="0"/>
          </a:p>
        </p:txBody>
      </p:sp>
    </p:spTree>
    <p:extLst>
      <p:ext uri="{BB962C8B-B14F-4D97-AF65-F5344CB8AC3E}">
        <p14:creationId xmlns:p14="http://schemas.microsoft.com/office/powerpoint/2010/main" val="150356132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268</a:t>
            </a:fld>
            <a:endParaRPr lang="en-US" dirty="0"/>
          </a:p>
        </p:txBody>
      </p:sp>
    </p:spTree>
    <p:extLst>
      <p:ext uri="{BB962C8B-B14F-4D97-AF65-F5344CB8AC3E}">
        <p14:creationId xmlns:p14="http://schemas.microsoft.com/office/powerpoint/2010/main" val="218887048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269</a:t>
            </a:fld>
            <a:endParaRPr lang="en-US" dirty="0"/>
          </a:p>
        </p:txBody>
      </p:sp>
    </p:spTree>
    <p:extLst>
      <p:ext uri="{BB962C8B-B14F-4D97-AF65-F5344CB8AC3E}">
        <p14:creationId xmlns:p14="http://schemas.microsoft.com/office/powerpoint/2010/main" val="181156818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You could write up some of these error conditions</a:t>
            </a:r>
            <a:r>
              <a:rPr lang="en-GB" b="0" baseline="0" dirty="0">
                <a:solidFill>
                  <a:srgbClr val="000000"/>
                </a:solidFill>
                <a:ea typeface="Arial" pitchFamily="-112" charset="0"/>
                <a:cs typeface="Arial" pitchFamily="-112" charset="0"/>
                <a:sym typeface="Arial" pitchFamily="-112" charset="0"/>
              </a:rPr>
              <a:t> in their Boolean form, to give real-world examples, but also to reassure students that validation rules are very often quite simple. For example, the</a:t>
            </a:r>
            <a:r>
              <a:rPr lang="en-US" baseline="0" dirty="0">
                <a:ea typeface="MS PGothic" charset="-128"/>
                <a:cs typeface="Times New Roman" pitchFamily="18" charset="0"/>
              </a:rPr>
              <a:t> Boolean form for the CC number example is the following: NOT( REGEX ( </a:t>
            </a:r>
            <a:r>
              <a:rPr lang="en-US" baseline="0" dirty="0" err="1">
                <a:ea typeface="MS PGothic" charset="-128"/>
                <a:cs typeface="Times New Roman" pitchFamily="18" charset="0"/>
              </a:rPr>
              <a:t>Credit_Card_No__c</a:t>
            </a:r>
            <a:r>
              <a:rPr lang="en-US" baseline="0" dirty="0">
                <a:ea typeface="MS PGothic" charset="-128"/>
                <a:cs typeface="Times New Roman" pitchFamily="18" charset="0"/>
              </a:rPr>
              <a:t> , "(d{16})?"))</a:t>
            </a:r>
            <a:endParaRPr lang="en-GB" b="0" baseline="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b="0" dirty="0"/>
              <a:t>The</a:t>
            </a:r>
            <a:r>
              <a:rPr lang="en-US" b="0" baseline="0" dirty="0"/>
              <a:t> Boolean form for the example seen earlier is the following:</a:t>
            </a:r>
            <a:endParaRPr lang="en-US" b="0" dirty="0"/>
          </a:p>
          <a:p>
            <a:pPr marL="245334" marR="0" lvl="0" indent="-245334"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GB" dirty="0"/>
              <a:t>ISPICKVAL(</a:t>
            </a:r>
            <a:r>
              <a:rPr lang="en-GB" dirty="0" err="1"/>
              <a:t>StageName</a:t>
            </a:r>
            <a:r>
              <a:rPr lang="en-GB" dirty="0"/>
              <a:t>, “Closed Lost")&amp;&amp; ISPICKVAL(</a:t>
            </a:r>
            <a:r>
              <a:rPr lang="en-US" dirty="0" err="1"/>
              <a:t>Close_Reason__c</a:t>
            </a:r>
            <a:r>
              <a:rPr lang="en-GB" dirty="0"/>
              <a:t> "")</a:t>
            </a:r>
          </a:p>
          <a:p>
            <a:pPr marL="245334" indent="-245334">
              <a:buFont typeface="Arial" pitchFamily="-112" charset="0"/>
              <a:buAutoNum type="arabicPeriod"/>
            </a:pPr>
            <a:r>
              <a:rPr lang="en-GB" dirty="0" err="1"/>
              <a:t>Closedate</a:t>
            </a:r>
            <a:r>
              <a:rPr lang="en-GB" dirty="0"/>
              <a:t> &lt; TODAY() </a:t>
            </a:r>
          </a:p>
          <a:p>
            <a:pPr marL="245334" indent="-245334">
              <a:buFont typeface="Arial" pitchFamily="-112" charset="0"/>
              <a:buAutoNum type="arabicPeriod"/>
            </a:pPr>
            <a:r>
              <a:rPr lang="en-US" baseline="0" dirty="0">
                <a:ea typeface="MS PGothic" charset="-128"/>
                <a:cs typeface="Times New Roman" pitchFamily="18" charset="0"/>
              </a:rPr>
              <a:t>NOT( REGEX ( </a:t>
            </a:r>
            <a:r>
              <a:rPr lang="en-US" baseline="0" dirty="0" err="1">
                <a:ea typeface="MS PGothic" charset="-128"/>
                <a:cs typeface="Times New Roman" pitchFamily="18" charset="0"/>
              </a:rPr>
              <a:t>Credit_Card_No__c</a:t>
            </a:r>
            <a:r>
              <a:rPr lang="en-US" baseline="0" dirty="0">
                <a:ea typeface="MS PGothic" charset="-128"/>
                <a:cs typeface="Times New Roman" pitchFamily="18" charset="0"/>
              </a:rPr>
              <a:t> , "(d{16})?"))</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270</a:t>
            </a:fld>
            <a:endParaRPr lang="en-US" dirty="0"/>
          </a:p>
        </p:txBody>
      </p:sp>
    </p:spTree>
    <p:extLst>
      <p:ext uri="{BB962C8B-B14F-4D97-AF65-F5344CB8AC3E}">
        <p14:creationId xmlns:p14="http://schemas.microsoft.com/office/powerpoint/2010/main" val="40868449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b="0" dirty="0"/>
              <a:t>Because</a:t>
            </a:r>
            <a:r>
              <a:rPr lang="en-US" b="0" baseline="0" dirty="0"/>
              <a:t> data validation is based on “IS TRUE” you’re going to try to find the things you DON’T want.</a:t>
            </a:r>
            <a:endParaRPr lang="en-US" b="0" dirty="0"/>
          </a:p>
          <a:p>
            <a:r>
              <a:rPr lang="en-US" b="1" dirty="0"/>
              <a:t>Follow the Data Validation Design Methodology when building Rules. </a:t>
            </a:r>
          </a:p>
          <a:p>
            <a:r>
              <a:rPr lang="en-US" dirty="0"/>
              <a:t>A poorly designed Data Validation Rule can stop users from saving valid data.</a:t>
            </a:r>
          </a:p>
          <a:p>
            <a:r>
              <a:rPr lang="en-US" dirty="0"/>
              <a:t>When creating a validation rule consider all settings in your organization that can make a data validation rule fail such as assignment rules, field level security or fields being hidden on a page layout.</a:t>
            </a:r>
          </a:p>
          <a:p>
            <a:r>
              <a:rPr lang="en-US" dirty="0"/>
              <a:t>Be careful not to create two conflicting validation rules on the same field as users will not be able to save data.</a:t>
            </a:r>
          </a:p>
          <a:p>
            <a:endParaRPr lang="en-US" dirty="0"/>
          </a:p>
          <a:p>
            <a:r>
              <a:rPr lang="en-US" b="1" dirty="0"/>
              <a:t>Note:  </a:t>
            </a:r>
            <a:r>
              <a:rPr lang="en-US" dirty="0"/>
              <a:t>Step 3.  The expressions:	</a:t>
            </a:r>
            <a:r>
              <a:rPr lang="en-US" dirty="0" err="1"/>
              <a:t>Has_Support_Plan</a:t>
            </a:r>
            <a:r>
              <a:rPr lang="en-US" dirty="0"/>
              <a:t> __c = True</a:t>
            </a:r>
          </a:p>
          <a:p>
            <a:r>
              <a:rPr lang="en-US" dirty="0"/>
              <a:t>		</a:t>
            </a:r>
            <a:r>
              <a:rPr lang="en-US" baseline="0" dirty="0"/>
              <a:t>  </a:t>
            </a:r>
            <a:r>
              <a:rPr lang="en-US" dirty="0"/>
              <a:t>	</a:t>
            </a:r>
            <a:r>
              <a:rPr lang="en-US" dirty="0" err="1"/>
              <a:t>Has_Support_Plan</a:t>
            </a:r>
            <a:r>
              <a:rPr lang="en-US" dirty="0"/>
              <a:t> __c    are the same and return the same results.  </a:t>
            </a:r>
          </a:p>
          <a:p>
            <a:endParaRPr lang="en-US" dirty="0"/>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271</a:t>
            </a:fld>
            <a:endParaRPr lang="en-US" dirty="0"/>
          </a:p>
        </p:txBody>
      </p:sp>
    </p:spTree>
    <p:extLst>
      <p:ext uri="{BB962C8B-B14F-4D97-AF65-F5344CB8AC3E}">
        <p14:creationId xmlns:p14="http://schemas.microsoft.com/office/powerpoint/2010/main" val="49367587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Point out that when a validation rule involves a date field and you choose</a:t>
            </a:r>
            <a:r>
              <a:rPr lang="en-GB" b="0" baseline="0" dirty="0">
                <a:solidFill>
                  <a:srgbClr val="000000"/>
                </a:solidFill>
                <a:ea typeface="Arial" pitchFamily="-112" charset="0"/>
                <a:cs typeface="Arial" pitchFamily="-112" charset="0"/>
                <a:sym typeface="Arial" pitchFamily="-112" charset="0"/>
              </a:rPr>
              <a:t> to display the error message next to the date field, the error message may be obscured by the date picker that pops up next to the date field. In this exercise, you will display the error message next to the Support Plan Expiration Date field, so you can demonstrate this issue.</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272</a:t>
            </a:fld>
            <a:endParaRPr lang="en-US" dirty="0"/>
          </a:p>
        </p:txBody>
      </p:sp>
    </p:spTree>
    <p:extLst>
      <p:ext uri="{BB962C8B-B14F-4D97-AF65-F5344CB8AC3E}">
        <p14:creationId xmlns:p14="http://schemas.microsoft.com/office/powerpoint/2010/main" val="369327871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Point out that the previous</a:t>
            </a:r>
            <a:r>
              <a:rPr lang="en-GB" b="0" baseline="0" dirty="0">
                <a:solidFill>
                  <a:srgbClr val="000000"/>
                </a:solidFill>
                <a:ea typeface="Arial" pitchFamily="-112" charset="0"/>
                <a:cs typeface="Arial" pitchFamily="-112" charset="0"/>
                <a:sym typeface="Arial" pitchFamily="-112" charset="0"/>
              </a:rPr>
              <a:t> </a:t>
            </a:r>
            <a:r>
              <a:rPr lang="en-GB" b="0" dirty="0">
                <a:solidFill>
                  <a:srgbClr val="000000"/>
                </a:solidFill>
                <a:ea typeface="Arial" pitchFamily="-112" charset="0"/>
                <a:cs typeface="Arial" pitchFamily="-112" charset="0"/>
                <a:sym typeface="Arial" pitchFamily="-112" charset="0"/>
              </a:rPr>
              <a:t>exercise and this one </a:t>
            </a:r>
            <a:r>
              <a:rPr lang="en-GB" b="0" baseline="0" dirty="0">
                <a:solidFill>
                  <a:srgbClr val="000000"/>
                </a:solidFill>
                <a:ea typeface="Arial" pitchFamily="-112" charset="0"/>
                <a:cs typeface="Arial" pitchFamily="-112" charset="0"/>
                <a:sym typeface="Arial" pitchFamily="-112" charset="0"/>
              </a:rPr>
              <a:t>use ISBLANK to check for a value in a date field and here in a multi-select picklist. However, </a:t>
            </a:r>
            <a:r>
              <a:rPr lang="en-GB" dirty="0"/>
              <a:t>ISBLANK does not work with single select picklists! </a:t>
            </a:r>
          </a:p>
          <a:p>
            <a:r>
              <a:rPr lang="en-GB" dirty="0"/>
              <a:t>Use the following example for conditionally required picklists: </a:t>
            </a:r>
            <a:br>
              <a:rPr lang="en-GB" dirty="0"/>
            </a:br>
            <a:r>
              <a:rPr lang="en-GB" dirty="0"/>
              <a:t>ISPICKVAL(</a:t>
            </a:r>
            <a:r>
              <a:rPr lang="en-GB" dirty="0" err="1"/>
              <a:t>StageName</a:t>
            </a:r>
            <a:r>
              <a:rPr lang="en-GB" dirty="0"/>
              <a:t>, “Prospecting") &amp;&amp; </a:t>
            </a:r>
            <a:br>
              <a:rPr lang="en-GB" dirty="0"/>
            </a:br>
            <a:r>
              <a:rPr lang="en-GB" dirty="0"/>
              <a:t>ISPICKVAL(Type, "") </a:t>
            </a:r>
          </a:p>
          <a:p>
            <a:r>
              <a:rPr lang="en-GB" dirty="0"/>
              <a:t>Be sure to point out there are no spaces in between the "" or it will be seen as a value. </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273</a:t>
            </a:fld>
            <a:endParaRPr lang="en-US" dirty="0"/>
          </a:p>
        </p:txBody>
      </p:sp>
    </p:spTree>
    <p:extLst>
      <p:ext uri="{BB962C8B-B14F-4D97-AF65-F5344CB8AC3E}">
        <p14:creationId xmlns:p14="http://schemas.microsoft.com/office/powerpoint/2010/main" val="3094018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marL="171450" indent="-171450">
              <a:buFont typeface="Arial" panose="020B0604020202020204" pitchFamily="34" charset="0"/>
              <a:buChar char="•"/>
            </a:pPr>
            <a:r>
              <a:rPr lang="en-US" sz="1000" b="0" i="0" kern="1200" dirty="0">
                <a:solidFill>
                  <a:schemeClr val="tx1"/>
                </a:solidFill>
                <a:effectLst/>
                <a:latin typeface="Salesforce Sans" panose="020B0505020202020203" pitchFamily="34" charset="0"/>
                <a:ea typeface="+mn-ea"/>
                <a:cs typeface="Arial" pitchFamily="34" charset="0"/>
              </a:rPr>
              <a:t>As of Winter 2018, contacts can be added to multiple accounts if the "Allow users to relate a contact to multiple accounts" setting is turned on in the</a:t>
            </a:r>
            <a:r>
              <a:rPr lang="en-US" sz="1000" b="0" i="0" kern="1200" baseline="0" dirty="0">
                <a:solidFill>
                  <a:schemeClr val="tx1"/>
                </a:solidFill>
                <a:effectLst/>
                <a:latin typeface="Salesforce Sans" panose="020B0505020202020203" pitchFamily="34" charset="0"/>
                <a:ea typeface="+mn-ea"/>
                <a:cs typeface="Arial" pitchFamily="34" charset="0"/>
              </a:rPr>
              <a:t> a</a:t>
            </a:r>
            <a:r>
              <a:rPr lang="en-US" sz="1000" b="0" i="0" kern="1200" dirty="0">
                <a:solidFill>
                  <a:schemeClr val="tx1"/>
                </a:solidFill>
                <a:effectLst/>
                <a:latin typeface="Salesforce Sans" panose="020B0505020202020203" pitchFamily="34" charset="0"/>
                <a:ea typeface="+mn-ea"/>
                <a:cs typeface="Arial" pitchFamily="34" charset="0"/>
              </a:rPr>
              <a:t>ccount settings.  Admin needs to Customize both the Account and Contact Page Layouts to</a:t>
            </a:r>
            <a:r>
              <a:rPr lang="en-US" sz="1000" b="0" i="0" kern="1200" baseline="0" dirty="0">
                <a:solidFill>
                  <a:schemeClr val="tx1"/>
                </a:solidFill>
                <a:effectLst/>
                <a:latin typeface="Salesforce Sans" panose="020B0505020202020203" pitchFamily="34" charset="0"/>
                <a:ea typeface="+mn-ea"/>
                <a:cs typeface="Arial" pitchFamily="34" charset="0"/>
              </a:rPr>
              <a:t> display the related contacts related list instead of or in additional to the contacts related list</a:t>
            </a:r>
            <a:r>
              <a:rPr lang="en-US" sz="1000" b="0" i="0" kern="1200" dirty="0">
                <a:solidFill>
                  <a:schemeClr val="tx1"/>
                </a:solidFill>
                <a:effectLst/>
                <a:latin typeface="Salesforce Sans" panose="020B0505020202020203" pitchFamily="34" charset="0"/>
                <a:ea typeface="+mn-ea"/>
                <a:cs typeface="Arial" pitchFamily="34" charset="0"/>
              </a:rPr>
              <a:t>.  Please see help and training for the nuances to multiple contacts to accounts.</a:t>
            </a:r>
            <a:endParaRPr lang="en-US" sz="1000" b="0" i="0" kern="1200" dirty="0">
              <a:solidFill>
                <a:schemeClr val="tx1"/>
              </a:solidFill>
              <a:effectLst/>
              <a:latin typeface="Salesforce Sans" panose="020B0505020202020203" pitchFamily="34" charset="0"/>
              <a:ea typeface="+mn-ea"/>
              <a:cs typeface="Arial" pitchFamily="34" charset="0"/>
              <a:sym typeface="Arial" pitchFamily="-112" charset="0"/>
            </a:endParaRPr>
          </a:p>
          <a:p>
            <a:pPr marL="171450" indent="-171450">
              <a:buFont typeface="Arial" panose="020B0604020202020204" pitchFamily="34" charset="0"/>
              <a:buChar char="•"/>
            </a:pPr>
            <a:r>
              <a:rPr lang="en-GB" dirty="0">
                <a:sym typeface="Arial" pitchFamily="-112" charset="0"/>
              </a:rPr>
              <a:t>Explain that the headings along the top (Marketing, Sales, Service) are called apps – logical groupings of objects and tabs – which align</a:t>
            </a:r>
            <a:r>
              <a:rPr lang="en-GB" baseline="0" dirty="0">
                <a:sym typeface="Arial" pitchFamily="-112" charset="0"/>
              </a:rPr>
              <a:t> with the clouds we talked about in the previous module. Notice that there is some overlap, with some objects featuring in more than one app/cloud.</a:t>
            </a:r>
            <a:r>
              <a:rPr lang="en-US" baseline="0" dirty="0">
                <a:sym typeface="Arial" pitchFamily="-112" charset="0"/>
              </a:rPr>
              <a:t> </a:t>
            </a:r>
            <a:r>
              <a:rPr lang="en-US" dirty="0">
                <a:sym typeface="Arial" pitchFamily="-112" charset="0"/>
              </a:rPr>
              <a:t>For example, support reps will want to see account and contact information, and sales reps will need</a:t>
            </a:r>
            <a:r>
              <a:rPr lang="en-US" baseline="0" dirty="0">
                <a:sym typeface="Arial" pitchFamily="-112" charset="0"/>
              </a:rPr>
              <a:t> to see leads t</a:t>
            </a:r>
            <a:r>
              <a:rPr lang="en-US" dirty="0">
                <a:sym typeface="Arial" pitchFamily="-112" charset="0"/>
              </a:rPr>
              <a:t>o be aware of any marketing campaigns going on. This is the Salesforce 360 degree view, that allows people working in different functions, teams and departments to see data from other areas, so they get a complete view of the customer, no matter the capacity they are working in.</a:t>
            </a:r>
          </a:p>
          <a:p>
            <a:pPr marL="171450" indent="-171450">
              <a:buFont typeface="Arial" panose="020B0604020202020204" pitchFamily="34" charset="0"/>
              <a:buChar char="•"/>
            </a:pPr>
            <a:r>
              <a:rPr lang="en-GB" dirty="0">
                <a:sym typeface="Arial" pitchFamily="-112" charset="0"/>
              </a:rPr>
              <a:t>At this point you can introduce</a:t>
            </a:r>
            <a:r>
              <a:rPr lang="en-GB" baseline="0" dirty="0">
                <a:sym typeface="Arial" pitchFamily="-112" charset="0"/>
              </a:rPr>
              <a:t> the custom recruiting objects and the idea of a custom app under which to group them. Without going into a lot of detail, explain how the Job Application object is a junction object with two master-detail relationship fields (special type of lookup) that allows many-to-many relationships – an applicant can apply to many positions, and a position can have many applicants.</a:t>
            </a:r>
            <a:endParaRPr lang="en-US" dirty="0">
              <a:sym typeface="Arial" pitchFamily="-112" charset="0"/>
            </a:endParaRP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27</a:t>
            </a:fld>
            <a:endParaRPr lang="en-US" dirty="0"/>
          </a:p>
        </p:txBody>
      </p:sp>
    </p:spTree>
    <p:extLst>
      <p:ext uri="{BB962C8B-B14F-4D97-AF65-F5344CB8AC3E}">
        <p14:creationId xmlns:p14="http://schemas.microsoft.com/office/powerpoint/2010/main" val="1415929029"/>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274</a:t>
            </a:fld>
            <a:endParaRPr lang="en-US" dirty="0"/>
          </a:p>
        </p:txBody>
      </p:sp>
    </p:spTree>
    <p:extLst>
      <p:ext uri="{BB962C8B-B14F-4D97-AF65-F5344CB8AC3E}">
        <p14:creationId xmlns:p14="http://schemas.microsoft.com/office/powerpoint/2010/main" val="112036771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sz="1000" b="0" i="0" kern="1200" dirty="0">
                <a:solidFill>
                  <a:schemeClr val="tx1"/>
                </a:solidFill>
                <a:ea typeface="+mn-ea"/>
              </a:rPr>
              <a:t>All English ADX201 classes must use the Knowledge Check Manager in place of this slide. </a:t>
            </a:r>
            <a:r>
              <a:rPr lang="en-US" dirty="0"/>
              <a:t/>
            </a:r>
            <a:br>
              <a:rPr lang="en-US" dirty="0"/>
            </a:br>
            <a:r>
              <a:rPr lang="en-US" dirty="0"/>
              <a:t/>
            </a:r>
            <a:br>
              <a:rPr lang="en-US" dirty="0"/>
            </a:br>
            <a:r>
              <a:rPr lang="en-US" sz="1000" b="0" i="0" kern="1200" dirty="0">
                <a:solidFill>
                  <a:schemeClr val="tx1"/>
                </a:solidFill>
                <a:ea typeface="+mn-ea"/>
              </a:rPr>
              <a:t>1. Support agents at AW Computing need to track the product type and series when creating cases. How can an administrator ensure that the product type selected determines the values available for the series? </a:t>
            </a:r>
            <a:r>
              <a:rPr lang="en-US" dirty="0"/>
              <a:t/>
            </a:r>
            <a:br>
              <a:rPr lang="en-US" dirty="0"/>
            </a:br>
            <a:r>
              <a:rPr lang="en-US" sz="1000" b="0" i="0" kern="1200" dirty="0">
                <a:solidFill>
                  <a:schemeClr val="tx1"/>
                </a:solidFill>
                <a:ea typeface="+mn-ea"/>
              </a:rPr>
              <a:t>An administrator can create two picklists and then link the picklists together to create a controlling-dependent relationship. The product type field will be the controlling picklist and the series field will be the dependent picklist. </a:t>
            </a:r>
            <a:r>
              <a:rPr lang="en-US" dirty="0"/>
              <a:t/>
            </a:r>
            <a:br>
              <a:rPr lang="en-US" dirty="0"/>
            </a:br>
            <a:r>
              <a:rPr lang="en-US" dirty="0"/>
              <a:t/>
            </a:r>
            <a:br>
              <a:rPr lang="en-US" dirty="0"/>
            </a:br>
            <a:r>
              <a:rPr lang="en-US" sz="1000" b="0" i="0" kern="1200" dirty="0">
                <a:solidFill>
                  <a:schemeClr val="tx1"/>
                </a:solidFill>
                <a:ea typeface="+mn-ea"/>
              </a:rPr>
              <a:t>2. AW Computing populates the Industry field on each account record. The sales team wants the industry information displayed on related opportunity records and updated when the value is updated on the account record. How can an administrator meet this requirement? </a:t>
            </a:r>
            <a:r>
              <a:rPr lang="en-US" dirty="0"/>
              <a:t/>
            </a:r>
            <a:br>
              <a:rPr lang="en-US" dirty="0"/>
            </a:br>
            <a:r>
              <a:rPr lang="en-US" sz="1000" b="0" i="0" kern="1200" dirty="0">
                <a:solidFill>
                  <a:schemeClr val="tx1"/>
                </a:solidFill>
                <a:ea typeface="+mn-ea"/>
              </a:rPr>
              <a:t>The administrator can create a cross-object formula field on the opportunity that references the Industry field from the parent account. When the Industry field is updated on the account, the formula field will automatically display the new value on the opportunity. </a:t>
            </a:r>
            <a:r>
              <a:rPr lang="en-US" dirty="0"/>
              <a:t/>
            </a:r>
            <a:br>
              <a:rPr lang="en-US" dirty="0"/>
            </a:br>
            <a:r>
              <a:rPr lang="en-US" dirty="0"/>
              <a:t/>
            </a:r>
            <a:br>
              <a:rPr lang="en-US" dirty="0"/>
            </a:br>
            <a:r>
              <a:rPr lang="en-US" sz="1000" b="0" i="0" kern="1200" dirty="0">
                <a:solidFill>
                  <a:schemeClr val="tx1"/>
                </a:solidFill>
                <a:ea typeface="+mn-ea"/>
              </a:rPr>
              <a:t>3. What automatically occurs when a custom field is deleted? </a:t>
            </a:r>
            <a:r>
              <a:rPr lang="en-US" dirty="0"/>
              <a:t/>
            </a:r>
            <a:br>
              <a:rPr lang="en-US" dirty="0"/>
            </a:br>
            <a:r>
              <a:rPr lang="en-US" sz="1000" b="0" i="0" kern="1200" dirty="0">
                <a:solidFill>
                  <a:schemeClr val="tx1"/>
                </a:solidFill>
                <a:ea typeface="+mn-ea"/>
              </a:rPr>
              <a:t>When a custom field is deleted, the field is removed from associated page layouts and all field data is deleted. Deleted fields and their data are stored for a maximum of 15 days, during which they can be undeleted or permanently erased. </a:t>
            </a:r>
            <a:r>
              <a:rPr lang="en-US" dirty="0"/>
              <a:t/>
            </a:r>
            <a:br>
              <a:rPr lang="en-US" dirty="0"/>
            </a:br>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275</a:t>
            </a:fld>
            <a:endParaRPr lang="en-US" dirty="0"/>
          </a:p>
        </p:txBody>
      </p:sp>
    </p:spTree>
    <p:extLst>
      <p:ext uri="{BB962C8B-B14F-4D97-AF65-F5344CB8AC3E}">
        <p14:creationId xmlns:p14="http://schemas.microsoft.com/office/powerpoint/2010/main" val="226699743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00" b="0" i="0" kern="1200" dirty="0">
                <a:solidFill>
                  <a:schemeClr val="tx1"/>
                </a:solidFill>
                <a:ea typeface="+mn-ea"/>
              </a:rPr>
              <a:t>4. An administrator at AW Computing created custom fields on the Opportunity object for Discount Percentage and Amount after Discount. The sales team wants these fields to be grouped together on the opportunity record. How can an administrator meet this requirement? </a:t>
            </a:r>
            <a:r>
              <a:rPr lang="en-US" dirty="0"/>
              <a:t/>
            </a:r>
            <a:br>
              <a:rPr lang="en-US" dirty="0"/>
            </a:br>
            <a:r>
              <a:rPr lang="en-US" sz="1000" b="0" i="0" kern="1200" dirty="0">
                <a:solidFill>
                  <a:schemeClr val="tx1"/>
                </a:solidFill>
                <a:ea typeface="+mn-ea"/>
              </a:rPr>
              <a:t>The page layout controls the fields, sections, related lists, and buttons that appear when users view or edit a record. An administrator can create a new section on the opportunity page layout and add the custom fields to the section. </a:t>
            </a:r>
            <a:r>
              <a:rPr lang="en-US" dirty="0"/>
              <a:t/>
            </a:r>
            <a:br>
              <a:rPr lang="en-US" dirty="0"/>
            </a:br>
            <a:r>
              <a:rPr lang="en-US" dirty="0"/>
              <a:t/>
            </a:r>
            <a:br>
              <a:rPr lang="en-US" dirty="0"/>
            </a:br>
            <a:r>
              <a:rPr lang="en-US" sz="1000" b="0" i="0" kern="1200" dirty="0">
                <a:solidFill>
                  <a:schemeClr val="tx1"/>
                </a:solidFill>
                <a:ea typeface="+mn-ea"/>
              </a:rPr>
              <a:t>5. The support team at AW Computing wants two different business processes for cases: one for tracking feature requests and one for tracking customer support issues. Each process needs to have a different set of case statuses. How can an administrator meet this requirement? </a:t>
            </a:r>
            <a:r>
              <a:rPr lang="en-US" dirty="0"/>
              <a:t/>
            </a:r>
            <a:br>
              <a:rPr lang="en-US" dirty="0"/>
            </a:br>
            <a:r>
              <a:rPr lang="en-US" sz="1000" b="0" i="0" kern="1200" dirty="0">
                <a:solidFill>
                  <a:schemeClr val="tx1"/>
                </a:solidFill>
                <a:ea typeface="+mn-ea"/>
              </a:rPr>
              <a:t>An administrator can create one record type and support process for feature requests. The support process would only have the case statuses specific to feature requests. The administrator can create another record type and support process for customer support issues. The support process would only have the case statuses specific to customer support issues. </a:t>
            </a:r>
            <a:r>
              <a:rPr lang="en-US" dirty="0"/>
              <a:t/>
            </a:r>
            <a:br>
              <a:rPr lang="en-US" dirty="0"/>
            </a:br>
            <a:r>
              <a:rPr lang="en-US" dirty="0"/>
              <a:t/>
            </a:r>
            <a:br>
              <a:rPr lang="en-US" dirty="0"/>
            </a:br>
            <a:r>
              <a:rPr lang="en-US" sz="1000" b="0" i="0" kern="1200" dirty="0">
                <a:solidFill>
                  <a:schemeClr val="tx1"/>
                </a:solidFill>
                <a:ea typeface="+mn-ea"/>
              </a:rPr>
              <a:t>6. An administrator created a validation rule to ensure that users do not change the Close Date of an opportunity to a day in the past. What happens when a users tries to save an opportunity that has a Close Date from last month? </a:t>
            </a:r>
            <a:r>
              <a:rPr lang="en-US" dirty="0"/>
              <a:t/>
            </a:r>
            <a:br>
              <a:rPr lang="en-US" dirty="0"/>
            </a:br>
            <a:r>
              <a:rPr lang="en-US" sz="1000" b="0" i="0" kern="1200" dirty="0">
                <a:solidFill>
                  <a:schemeClr val="tx1"/>
                </a:solidFill>
                <a:ea typeface="+mn-ea"/>
              </a:rPr>
              <a:t>A validation rule allows you to specify your own business-specific criteria to prevent users from saving invalid data in one or more fields. If a user enters an invalid Close Date, the error message defined in the validation rule displays on the record and the record will not save.</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276</a:t>
            </a:fld>
            <a:endParaRPr lang="en-US" dirty="0"/>
          </a:p>
        </p:txBody>
      </p:sp>
    </p:spTree>
    <p:extLst>
      <p:ext uri="{BB962C8B-B14F-4D97-AF65-F5344CB8AC3E}">
        <p14:creationId xmlns:p14="http://schemas.microsoft.com/office/powerpoint/2010/main" val="151645748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277</a:t>
            </a:fld>
            <a:endParaRPr lang="en-US" dirty="0"/>
          </a:p>
        </p:txBody>
      </p:sp>
    </p:spTree>
    <p:extLst>
      <p:ext uri="{BB962C8B-B14F-4D97-AF65-F5344CB8AC3E}">
        <p14:creationId xmlns:p14="http://schemas.microsoft.com/office/powerpoint/2010/main" val="273996374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81334">
              <a:spcBef>
                <a:spcPts val="0"/>
              </a:spcBef>
              <a:buClrTx/>
              <a:defRPr/>
            </a:pPr>
            <a:endParaRPr lang="en-US" dirty="0">
              <a:solidFill>
                <a:schemeClr val="tx1"/>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4387469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853741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buFontTx/>
              <a:buNone/>
            </a:pPr>
            <a:r>
              <a:rPr lang="en-US" sz="1000" dirty="0"/>
              <a:t>And this</a:t>
            </a:r>
            <a:r>
              <a:rPr lang="en-US" sz="1000" baseline="0" dirty="0"/>
              <a:t> is precisely why we launched Salesforce Einstein. To help every business user in every role, function, and industry take advantage of AI capabilities right where they work, right inside of Salesforce. </a:t>
            </a:r>
          </a:p>
          <a:p>
            <a:pPr>
              <a:buFontTx/>
              <a:buNone/>
            </a:pPr>
            <a:endParaRPr lang="en-US" sz="1000" baseline="0" dirty="0"/>
          </a:p>
          <a:p>
            <a:pPr>
              <a:buFontTx/>
              <a:buNone/>
            </a:pPr>
            <a:r>
              <a:rPr lang="en-US" sz="1000" baseline="0" dirty="0"/>
              <a:t>With Einstein, we’re taking the world’s #1 CRM and making it the world’s smartest CRM. It all starts with the customer data. Your data. The data you’ve been putting into Salesforce since the first time you logged in. Einstein learns from and trains on your specific data and business processes – your leads, contacts, opportunities, email data, calendar data, etc. Then, Einstein builds a unique predictive model just for your org. Your model is specific to your data and your workflows, so you see tailored predictions and recommendations just for you. Lastly, because Einstein is built on the Salesforce Platform, all Einstein insights are served up inside of Salesforce – in the Sales Console, Service Console, Marketing Cloud, etc. Everyone gets predictions embedded right where they work.</a:t>
            </a:r>
            <a:endParaRPr lang="en-US" sz="1000" dirty="0"/>
          </a:p>
          <a:p>
            <a:pPr marL="0" marR="0" lvl="0" indent="0" algn="l" rtl="0">
              <a:spcBef>
                <a:spcPts val="0"/>
              </a:spcBef>
              <a:buClr>
                <a:schemeClr val="dk1"/>
              </a:buClr>
              <a:buFont typeface="Arial"/>
              <a:buNone/>
            </a:pPr>
            <a:endParaRPr lang="en-US" sz="800" u="none" strike="noStrike" cap="none" dirty="0">
              <a:solidFill>
                <a:schemeClr val="dk1"/>
              </a:solidFill>
              <a:ea typeface="Salesforce Sans Regular" charset="0"/>
              <a:cs typeface="Salesforce Sans Regular" charset="0"/>
              <a:sym typeface="Arial"/>
            </a:endParaRPr>
          </a:p>
          <a:p>
            <a:pPr marL="0" marR="0" lvl="0" indent="0" algn="l" rtl="0">
              <a:spcBef>
                <a:spcPts val="0"/>
              </a:spcBef>
              <a:buClr>
                <a:schemeClr val="dk1"/>
              </a:buClr>
              <a:buFont typeface="Arial"/>
              <a:buNone/>
            </a:pPr>
            <a:endParaRPr lang="en-US" sz="800" u="none" strike="noStrike" cap="none" dirty="0">
              <a:solidFill>
                <a:schemeClr val="dk1"/>
              </a:solidFill>
              <a:ea typeface="Salesforce Sans Regular" charset="0"/>
              <a:cs typeface="Salesforce Sans Regular" charset="0"/>
              <a:sym typeface="Arial"/>
            </a:endParaRPr>
          </a:p>
          <a:p>
            <a:pPr marL="0" marR="0" lvl="0" indent="0" algn="l" rtl="0">
              <a:spcBef>
                <a:spcPts val="0"/>
              </a:spcBef>
              <a:buClr>
                <a:schemeClr val="dk1"/>
              </a:buClr>
              <a:buFont typeface="Arial"/>
              <a:buNone/>
            </a:pPr>
            <a:endParaRPr lang="en-US" sz="800" u="none" strike="noStrike" cap="none" dirty="0">
              <a:solidFill>
                <a:schemeClr val="dk1"/>
              </a:solidFill>
              <a:ea typeface="Salesforce Sans Regular" charset="0"/>
              <a:cs typeface="Salesforce Sans Regular" charset="0"/>
              <a:sym typeface="Arial"/>
            </a:endParaRPr>
          </a:p>
          <a:p>
            <a:pPr marL="0" marR="0" lvl="0" indent="0" algn="l" rtl="0">
              <a:spcBef>
                <a:spcPts val="0"/>
              </a:spcBef>
              <a:buClr>
                <a:schemeClr val="dk1"/>
              </a:buClr>
              <a:buFont typeface="Arial"/>
              <a:buNone/>
            </a:pPr>
            <a:endParaRPr lang="en-US" sz="800" u="none" strike="noStrike" cap="none" dirty="0">
              <a:solidFill>
                <a:schemeClr val="dk1"/>
              </a:solidFill>
              <a:ea typeface="Salesforce Sans Regular" charset="0"/>
              <a:cs typeface="Salesforce Sans Regular" charset="0"/>
              <a:sym typeface="Arial"/>
            </a:endParaRP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280</a:t>
            </a:fld>
            <a:endParaRPr lang="en-US" dirty="0"/>
          </a:p>
        </p:txBody>
      </p:sp>
    </p:spTree>
    <p:extLst>
      <p:ext uri="{BB962C8B-B14F-4D97-AF65-F5344CB8AC3E}">
        <p14:creationId xmlns:p14="http://schemas.microsoft.com/office/powerpoint/2010/main" val="206781652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lvl="0" indent="0" rtl="0">
              <a:spcBef>
                <a:spcPts val="0"/>
              </a:spcBef>
              <a:spcAft>
                <a:spcPts val="0"/>
              </a:spcAft>
              <a:buClr>
                <a:srgbClr val="000000"/>
              </a:buClr>
              <a:buSzPts val="1100"/>
              <a:buFont typeface="Arial"/>
              <a:buNone/>
            </a:pPr>
            <a:r>
              <a:rPr lang="en-US" sz="1000" dirty="0">
                <a:latin typeface="Proxima Nova"/>
                <a:ea typeface="Proxima Nova"/>
                <a:cs typeface="Proxima Nova"/>
                <a:sym typeface="Proxima Nova"/>
              </a:rPr>
              <a:t>And with every release, each of our clouds gets smarter with Einstein. Here are some of our amazing new GA and pilot features across all of our clouds.</a:t>
            </a:r>
          </a:p>
          <a:p>
            <a:pPr marL="0" lvl="0" indent="0" rtl="0">
              <a:spcBef>
                <a:spcPts val="0"/>
              </a:spcBef>
              <a:spcAft>
                <a:spcPts val="0"/>
              </a:spcAft>
              <a:buClr>
                <a:srgbClr val="000000"/>
              </a:buClr>
              <a:buSzPts val="1100"/>
              <a:buFont typeface="Arial"/>
              <a:buNone/>
            </a:pPr>
            <a:endParaRPr lang="en-US" sz="1000" dirty="0">
              <a:latin typeface="Proxima Nova"/>
              <a:ea typeface="Proxima Nova"/>
              <a:cs typeface="Proxima Nova"/>
              <a:sym typeface="Proxima Nova"/>
            </a:endParaRPr>
          </a:p>
          <a:p>
            <a:pPr marL="0" lvl="0" indent="0" rtl="0">
              <a:spcBef>
                <a:spcPts val="0"/>
              </a:spcBef>
              <a:spcAft>
                <a:spcPts val="0"/>
              </a:spcAft>
              <a:buClr>
                <a:srgbClr val="000000"/>
              </a:buClr>
              <a:buSzPts val="1100"/>
              <a:buFont typeface="Arial"/>
              <a:buNone/>
            </a:pPr>
            <a:r>
              <a:rPr lang="en-US" sz="1000" dirty="0">
                <a:latin typeface="Proxima Nova"/>
                <a:ea typeface="Proxima Nova"/>
                <a:cs typeface="Proxima Nova"/>
                <a:sym typeface="Proxima Nova"/>
              </a:rPr>
              <a:t>In Sales Cloud Einstein, we have eight generally available (GA) features related to Sales Cloud in Spring ‘18, plus one in beta.  </a:t>
            </a:r>
          </a:p>
          <a:p>
            <a:pPr marL="0" lvl="0" indent="0" rtl="0">
              <a:spcBef>
                <a:spcPts val="0"/>
              </a:spcBef>
              <a:spcAft>
                <a:spcPts val="0"/>
              </a:spcAft>
              <a:buClr>
                <a:srgbClr val="000000"/>
              </a:buClr>
              <a:buSzPts val="1100"/>
              <a:buFont typeface="Arial"/>
              <a:buNone/>
            </a:pPr>
            <a:r>
              <a:rPr lang="en-US" sz="1000" dirty="0">
                <a:latin typeface="Proxima Nova"/>
                <a:ea typeface="Proxima Nova"/>
                <a:cs typeface="Proxima Nova"/>
                <a:sym typeface="Proxima Nova"/>
              </a:rPr>
              <a:t>Why are we investing so much AI innovation on the Sales role?</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281</a:t>
            </a:fld>
            <a:endParaRPr lang="en-US" dirty="0"/>
          </a:p>
        </p:txBody>
      </p:sp>
    </p:spTree>
    <p:extLst>
      <p:ext uri="{BB962C8B-B14F-4D97-AF65-F5344CB8AC3E}">
        <p14:creationId xmlns:p14="http://schemas.microsoft.com/office/powerpoint/2010/main" val="233630639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lvl="0" indent="0" rtl="0">
              <a:spcBef>
                <a:spcPts val="0"/>
              </a:spcBef>
              <a:spcAft>
                <a:spcPts val="0"/>
              </a:spcAft>
              <a:buNone/>
            </a:pPr>
            <a:r>
              <a:rPr lang="en-US" sz="1000" dirty="0">
                <a:latin typeface="Proxima Nova"/>
                <a:ea typeface="Proxima Nova"/>
                <a:cs typeface="Proxima Nova"/>
                <a:sym typeface="Proxima Nova"/>
              </a:rPr>
              <a:t>Because sales reps, like this poor chap, are drowning in data and email.  And you can probably relate.</a:t>
            </a:r>
          </a:p>
          <a:p>
            <a:pPr marL="0" lvl="0" indent="0" rtl="0">
              <a:spcBef>
                <a:spcPts val="0"/>
              </a:spcBef>
              <a:spcAft>
                <a:spcPts val="0"/>
              </a:spcAft>
              <a:buNone/>
            </a:pPr>
            <a:r>
              <a:rPr lang="en-US" sz="1000" dirty="0">
                <a:latin typeface="Proxima Nova"/>
                <a:ea typeface="Proxima Nova"/>
                <a:cs typeface="Proxima Nova"/>
                <a:sym typeface="Proxima Nova"/>
              </a:rPr>
              <a:t>You know what you need to get done. [CLICK] </a:t>
            </a:r>
          </a:p>
          <a:p>
            <a:pPr marL="0" lvl="0" indent="0" rtl="0">
              <a:spcBef>
                <a:spcPts val="0"/>
              </a:spcBef>
              <a:spcAft>
                <a:spcPts val="0"/>
              </a:spcAft>
              <a:buNone/>
            </a:pPr>
            <a:r>
              <a:rPr lang="en-US" sz="1000" dirty="0">
                <a:latin typeface="Proxima Nova"/>
                <a:ea typeface="Proxima Nova"/>
                <a:cs typeface="Proxima Nova"/>
                <a:sym typeface="Proxima Nova"/>
              </a:rPr>
              <a:t>You are asking yourself questions like this multiple times everyday.  Where do I stand, who should I call, do I have enough pipe?</a:t>
            </a:r>
          </a:p>
          <a:p>
            <a:pPr marL="0" lvl="0" indent="0" rtl="0">
              <a:spcBef>
                <a:spcPts val="0"/>
              </a:spcBef>
              <a:spcAft>
                <a:spcPts val="0"/>
              </a:spcAft>
              <a:buNone/>
            </a:pPr>
            <a:r>
              <a:rPr lang="en-US" sz="1000" dirty="0">
                <a:latin typeface="Proxima Nova"/>
                <a:ea typeface="Proxima Nova"/>
                <a:cs typeface="Proxima Nova"/>
                <a:sym typeface="Proxima Nova"/>
              </a:rPr>
              <a:t>But it’s not just answering these questions that makes a sales rep’s job exceptionally challenging.  </a:t>
            </a:r>
          </a:p>
          <a:p>
            <a:pPr marL="0" lvl="0" indent="0" rtl="0">
              <a:spcBef>
                <a:spcPts val="0"/>
              </a:spcBef>
              <a:spcAft>
                <a:spcPts val="0"/>
              </a:spcAft>
              <a:buNone/>
            </a:pPr>
            <a:r>
              <a:rPr lang="en-US" sz="1000" dirty="0">
                <a:latin typeface="Proxima Nova"/>
                <a:ea typeface="Proxima Nova"/>
                <a:cs typeface="Proxima Nova"/>
                <a:sym typeface="Proxima Nova"/>
              </a:rPr>
              <a:t>[CLICK]  It’s answering these kinds of questions in a world of swirling information overload, coming from everything from external news sources to dozens and dozens of stakeholders, whether they be prospects, customers, or internal stakeholders.</a:t>
            </a:r>
          </a:p>
          <a:p>
            <a:pPr marL="0" lvl="0" indent="0" rtl="0">
              <a:spcBef>
                <a:spcPts val="0"/>
              </a:spcBef>
              <a:spcAft>
                <a:spcPts val="0"/>
              </a:spcAft>
              <a:buNone/>
            </a:pPr>
            <a:r>
              <a:rPr lang="en-US" sz="1000" dirty="0">
                <a:latin typeface="Proxima Nova"/>
                <a:ea typeface="Proxima Nova"/>
                <a:cs typeface="Proxima Nova"/>
                <a:sym typeface="Proxima Nova"/>
              </a:rPr>
              <a:t>And all this together means one thing:  the sales rep is overloaded with data.</a:t>
            </a:r>
          </a:p>
          <a:p>
            <a:pPr marL="0" lvl="0" indent="0" rtl="0">
              <a:spcBef>
                <a:spcPts val="0"/>
              </a:spcBef>
              <a:spcAft>
                <a:spcPts val="0"/>
              </a:spcAft>
              <a:buNone/>
            </a:pPr>
            <a:r>
              <a:rPr lang="en-US" sz="1000" dirty="0">
                <a:latin typeface="Proxima Nova"/>
                <a:ea typeface="Proxima Nova"/>
                <a:cs typeface="Proxima Nova"/>
                <a:sym typeface="Proxima Nova"/>
              </a:rPr>
              <a:t>But yet, to be successful, they need to be GREAT at making sense out of the chaos.</a:t>
            </a:r>
          </a:p>
          <a:p>
            <a:pPr marL="0" lvl="0" indent="0" rtl="0">
              <a:spcBef>
                <a:spcPts val="0"/>
              </a:spcBef>
              <a:spcAft>
                <a:spcPts val="0"/>
              </a:spcAft>
              <a:buNone/>
            </a:pPr>
            <a:r>
              <a:rPr lang="en-US" sz="1000" dirty="0">
                <a:latin typeface="Proxima Nova"/>
                <a:ea typeface="Proxima Nova"/>
                <a:cs typeface="Proxima Nova"/>
                <a:sym typeface="Proxima Nova"/>
              </a:rPr>
              <a:t>The unfortunate truth is...it’s not humanly possible to keep up.</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282</a:t>
            </a:fld>
            <a:endParaRPr lang="en-US" dirty="0"/>
          </a:p>
        </p:txBody>
      </p:sp>
    </p:spTree>
    <p:extLst>
      <p:ext uri="{BB962C8B-B14F-4D97-AF65-F5344CB8AC3E}">
        <p14:creationId xmlns:p14="http://schemas.microsoft.com/office/powerpoint/2010/main" val="96043279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rtl="0"/>
            <a:r>
              <a:rPr lang="en-US" sz="1000" b="0" i="0" u="none" strike="noStrike" kern="1200" dirty="0">
                <a:solidFill>
                  <a:schemeClr val="tx1"/>
                </a:solidFill>
                <a:effectLst/>
                <a:latin typeface="Salesforce Sans"/>
                <a:ea typeface="+mn-ea"/>
                <a:cs typeface="Arial" pitchFamily="34" charset="0"/>
              </a:rPr>
              <a:t>And that’s exactly what we’re providing.</a:t>
            </a:r>
            <a:endParaRPr lang="en-US" sz="1000" b="0" dirty="0">
              <a:effectLst/>
            </a:endParaRPr>
          </a:p>
          <a:p>
            <a:pPr rtl="0"/>
            <a:r>
              <a:rPr lang="en-US" sz="1000" b="0" i="0" u="none" strike="noStrike" kern="1200" dirty="0">
                <a:solidFill>
                  <a:schemeClr val="tx1"/>
                </a:solidFill>
                <a:effectLst/>
                <a:latin typeface="Salesforce Sans"/>
                <a:ea typeface="+mn-ea"/>
                <a:cs typeface="Arial" pitchFamily="34" charset="0"/>
              </a:rPr>
              <a:t>Now, sales organizations can sell smarter with Sales Cloud Einstein, our intelligence solution designed to make every selling moment count, on the world’s #1 sales platform.</a:t>
            </a:r>
            <a:endParaRPr lang="en-US" sz="1000" b="0" dirty="0">
              <a:effectLst/>
            </a:endParaRPr>
          </a:p>
          <a:p>
            <a:pPr rtl="0"/>
            <a:r>
              <a:rPr lang="en-US" sz="1000" b="0" i="0" u="none" strike="noStrike" kern="1200" dirty="0">
                <a:solidFill>
                  <a:schemeClr val="tx1"/>
                </a:solidFill>
                <a:effectLst/>
                <a:latin typeface="Salesforce Sans"/>
                <a:ea typeface="+mn-ea"/>
                <a:cs typeface="Arial" pitchFamily="34" charset="0"/>
              </a:rPr>
              <a:t>And since Spring‘18 is our 4th release, we have customers that are live and successful, achieving quantifiable benefits, like increases in win rates as much as 30%!</a:t>
            </a:r>
            <a:endParaRPr lang="en-US" sz="1000" b="0" dirty="0">
              <a:effectLst/>
            </a:endParaRPr>
          </a:p>
          <a:p>
            <a:pPr rtl="0"/>
            <a:r>
              <a:rPr lang="en-US" sz="1000" b="0" i="0" u="none" strike="noStrike" kern="1200" dirty="0">
                <a:solidFill>
                  <a:schemeClr val="tx1"/>
                </a:solidFill>
                <a:effectLst/>
                <a:latin typeface="Salesforce Sans"/>
                <a:ea typeface="+mn-ea"/>
                <a:cs typeface="Arial" pitchFamily="34" charset="0"/>
              </a:rPr>
              <a:t>They’ve been able to do this because Sales Cloud Einstein helps them in three important ways.</a:t>
            </a:r>
            <a:endParaRPr lang="en-US" sz="1000" b="0" dirty="0">
              <a:effectLst/>
            </a:endParaRPr>
          </a:p>
          <a:p>
            <a:pPr marL="228600" indent="-228600" rtl="0" fontAlgn="base">
              <a:buFont typeface="+mj-lt"/>
              <a:buAutoNum type="arabicPeriod"/>
            </a:pPr>
            <a:r>
              <a:rPr lang="en-US" sz="1000" b="1" i="0" u="none" strike="noStrike" kern="1200" dirty="0">
                <a:solidFill>
                  <a:schemeClr val="tx1"/>
                </a:solidFill>
                <a:effectLst/>
                <a:latin typeface="Salesforce Sans"/>
                <a:ea typeface="+mn-ea"/>
                <a:cs typeface="Arial" pitchFamily="34" charset="0"/>
              </a:rPr>
              <a:t>It helps them boost win rates using AI.</a:t>
            </a:r>
            <a:r>
              <a:rPr lang="en-US" sz="1000" b="0" i="0" u="none" strike="noStrike" kern="1200" dirty="0">
                <a:solidFill>
                  <a:schemeClr val="tx1"/>
                </a:solidFill>
                <a:effectLst/>
                <a:latin typeface="Salesforce Sans"/>
                <a:ea typeface="+mn-ea"/>
                <a:cs typeface="Arial" pitchFamily="34" charset="0"/>
              </a:rPr>
              <a:t> Einstein is like a personal data scientist helping each sales rep, prioritizing leads and opportunities, making every selling moment count.</a:t>
            </a:r>
          </a:p>
          <a:p>
            <a:pPr marL="228600" indent="-228600" rtl="0" fontAlgn="base">
              <a:buFont typeface="+mj-lt"/>
              <a:buAutoNum type="arabicPeriod"/>
            </a:pPr>
            <a:r>
              <a:rPr lang="en-US" sz="1000" b="0" i="0" u="none" strike="noStrike" kern="1200" dirty="0">
                <a:solidFill>
                  <a:schemeClr val="tx1"/>
                </a:solidFill>
                <a:effectLst/>
                <a:latin typeface="Salesforce Sans"/>
                <a:ea typeface="+mn-ea"/>
                <a:cs typeface="Arial" pitchFamily="34" charset="0"/>
              </a:rPr>
              <a:t>Sales Cloud Einstein includes simple, intuitive, and rich analytics to help salespeople </a:t>
            </a:r>
            <a:r>
              <a:rPr lang="en-US" sz="1000" b="1" i="0" u="none" strike="noStrike" kern="1200" dirty="0">
                <a:solidFill>
                  <a:schemeClr val="tx1"/>
                </a:solidFill>
                <a:effectLst/>
                <a:latin typeface="Salesforce Sans"/>
                <a:ea typeface="+mn-ea"/>
                <a:cs typeface="Arial" pitchFamily="34" charset="0"/>
              </a:rPr>
              <a:t>discover pipeline trends and take action</a:t>
            </a:r>
            <a:r>
              <a:rPr lang="en-US" sz="1000" b="0" i="0" u="none" strike="noStrike" kern="1200" dirty="0">
                <a:solidFill>
                  <a:schemeClr val="tx1"/>
                </a:solidFill>
                <a:effectLst/>
                <a:latin typeface="Salesforce Sans"/>
                <a:ea typeface="+mn-ea"/>
                <a:cs typeface="Arial" pitchFamily="34" charset="0"/>
              </a:rPr>
              <a:t>. And in fact, it’s much more than that. </a:t>
            </a:r>
            <a:br>
              <a:rPr lang="en-US" sz="1000" b="0" i="0" u="none" strike="noStrike" kern="1200" dirty="0">
                <a:solidFill>
                  <a:schemeClr val="tx1"/>
                </a:solidFill>
                <a:effectLst/>
                <a:latin typeface="Salesforce Sans"/>
                <a:ea typeface="+mn-ea"/>
                <a:cs typeface="Arial" pitchFamily="34" charset="0"/>
              </a:rPr>
            </a:br>
            <a:r>
              <a:rPr lang="en-US" sz="1000" b="0" i="0" u="none" strike="noStrike" kern="1200" dirty="0">
                <a:solidFill>
                  <a:schemeClr val="tx1"/>
                </a:solidFill>
                <a:effectLst/>
                <a:latin typeface="Salesforce Sans"/>
                <a:ea typeface="+mn-ea"/>
                <a:cs typeface="Arial" pitchFamily="34" charset="0"/>
              </a:rPr>
              <a:t>As the #1 sales platform with hundreds of thousands of customers, we’ve learned a thing or two about the types of reports that sales teams need to be successful. </a:t>
            </a:r>
            <a:br>
              <a:rPr lang="en-US" sz="1000" b="0" i="0" u="none" strike="noStrike" kern="1200" dirty="0">
                <a:solidFill>
                  <a:schemeClr val="tx1"/>
                </a:solidFill>
                <a:effectLst/>
                <a:latin typeface="Salesforce Sans"/>
                <a:ea typeface="+mn-ea"/>
                <a:cs typeface="Arial" pitchFamily="34" charset="0"/>
              </a:rPr>
            </a:br>
            <a:r>
              <a:rPr lang="en-US" sz="1000" b="0" i="0" u="none" strike="noStrike" kern="1200" dirty="0">
                <a:solidFill>
                  <a:schemeClr val="tx1"/>
                </a:solidFill>
                <a:effectLst/>
                <a:latin typeface="Salesforce Sans"/>
                <a:ea typeface="+mn-ea"/>
                <a:cs typeface="Arial" pitchFamily="34" charset="0"/>
              </a:rPr>
              <a:t>With Sales Cloud Einstein, we provide prepackaged best practices in the form of more than 20 dashboards and 40 KPIs that reflect what we’ve learned.</a:t>
            </a:r>
          </a:p>
          <a:p>
            <a:pPr marL="228600" indent="-228600" rtl="0" fontAlgn="base">
              <a:buFont typeface="+mj-lt"/>
              <a:buAutoNum type="arabicPeriod"/>
            </a:pPr>
            <a:r>
              <a:rPr lang="en-US" sz="1000" b="0" i="0" u="none" strike="noStrike" kern="1200" dirty="0">
                <a:solidFill>
                  <a:schemeClr val="tx1"/>
                </a:solidFill>
                <a:effectLst/>
                <a:latin typeface="Salesforce Sans"/>
                <a:ea typeface="+mn-ea"/>
                <a:cs typeface="Arial" pitchFamily="34" charset="0"/>
              </a:rPr>
              <a:t>Lastly, Sales Cloud Einstein helps salespeople </a:t>
            </a:r>
            <a:r>
              <a:rPr lang="en-US" sz="1000" b="1" i="0" u="none" strike="noStrike" kern="1200" dirty="0">
                <a:solidFill>
                  <a:schemeClr val="tx1"/>
                </a:solidFill>
                <a:effectLst/>
                <a:latin typeface="Salesforce Sans"/>
                <a:ea typeface="+mn-ea"/>
                <a:cs typeface="Arial" pitchFamily="34" charset="0"/>
              </a:rPr>
              <a:t>maximize time spent selling</a:t>
            </a:r>
            <a:r>
              <a:rPr lang="en-US" sz="1000" b="0" i="0" u="none" strike="noStrike" kern="1200" dirty="0">
                <a:solidFill>
                  <a:schemeClr val="tx1"/>
                </a:solidFill>
                <a:effectLst/>
                <a:latin typeface="Salesforce Sans"/>
                <a:ea typeface="+mn-ea"/>
                <a:cs typeface="Arial" pitchFamily="34" charset="0"/>
              </a:rPr>
              <a:t>. It automates data capture, like email, meetings, and contacts, and eliminates hours of manual data entry that sales reps loathe. It also puts the power of Salesforce into email, and on their mobile devices. Never before has it been so easy to engage intelligently and respond quickly to customers.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283</a:t>
            </a:fld>
            <a:endParaRPr lang="en-US" dirty="0"/>
          </a:p>
        </p:txBody>
      </p:sp>
    </p:spTree>
    <p:extLst>
      <p:ext uri="{BB962C8B-B14F-4D97-AF65-F5344CB8AC3E}">
        <p14:creationId xmlns:p14="http://schemas.microsoft.com/office/powerpoint/2010/main" val="3958353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0" dirty="0"/>
              <a:t>We’ll take a quick look at some of the key features of the Lightning Salesforce interface.</a:t>
            </a:r>
          </a:p>
          <a:p>
            <a:pPr marL="177502" indent="-177502">
              <a:buFont typeface="Wingdings" panose="05000000000000000000" pitchFamily="2" charset="2"/>
              <a:buChar char="§"/>
            </a:pPr>
            <a:r>
              <a:rPr lang="en-US" b="0" dirty="0"/>
              <a:t>Home: Start the day on the new, intelligent Home page. Monitor performance to goal, and get insights on key accounts. Stay on track by seeing exactly what needs doing in the Assistant.</a:t>
            </a:r>
          </a:p>
          <a:p>
            <a:pPr marL="177502" indent="-177502">
              <a:buFont typeface="Wingdings" panose="05000000000000000000" pitchFamily="2" charset="2"/>
              <a:buChar char="§"/>
            </a:pPr>
            <a:r>
              <a:rPr lang="en-US" b="0" dirty="0"/>
              <a:t>Path: Get your users to adopt and adhere to your company’s processes by using Path. For instance, when sales reps work in the opportunity workspace and the lead workspace, the sales path appears with the stages and guidance you set up. Reps mark stages complete when they’re ready to move to the next one. </a:t>
            </a:r>
          </a:p>
          <a:p>
            <a:pPr marL="177502" indent="-177502">
              <a:buFont typeface="Wingdings" panose="05000000000000000000" pitchFamily="2" charset="2"/>
              <a:buChar char="§"/>
            </a:pPr>
            <a:r>
              <a:rPr lang="en-US" b="0" dirty="0"/>
              <a:t>Search: Find records faster with improved search, which includes recent records and top results.</a:t>
            </a:r>
          </a:p>
          <a:p>
            <a:pPr marL="177502" indent="-177502">
              <a:buFont typeface="Wingdings" panose="05000000000000000000" pitchFamily="2" charset="2"/>
              <a:buChar char="§"/>
            </a:pPr>
            <a:r>
              <a:rPr lang="en-US" b="0" dirty="0"/>
              <a:t>Favorites – new in Spring ‘17. </a:t>
            </a:r>
            <a:r>
              <a:rPr lang="en-US" dirty="0"/>
              <a:t>Favorites let you quickly access important records, lists, groups, dashboards, and other frequently used pages in Salesforce. They’re similar to bookmarks in a web browser but better because your favorites are available no matter which device or browser you use to log into Lightning Experience. Click the star ( ) to add the current page—for example, all open leads—to your favorites. A highlighted star means you’re on a favorite page. To remove a favorite, click the highlighted star. Your saved favorites are just a click away in your favorites list, where you can find and manage all your favorites. </a:t>
            </a:r>
          </a:p>
          <a:p>
            <a:pPr marL="177502" indent="-177502">
              <a:buFont typeface="Wingdings" panose="05000000000000000000" pitchFamily="2" charset="2"/>
              <a:buChar char="§"/>
            </a:pPr>
            <a:r>
              <a:rPr lang="en-US" b="0" dirty="0"/>
              <a:t>Details – See all the record</a:t>
            </a:r>
            <a:r>
              <a:rPr lang="en-US" b="0" baseline="0" dirty="0"/>
              <a:t> Details</a:t>
            </a:r>
            <a:endParaRPr lang="en-US" b="0"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28</a:t>
            </a:fld>
            <a:endParaRPr lang="en-US" dirty="0"/>
          </a:p>
        </p:txBody>
      </p:sp>
    </p:spTree>
    <p:extLst>
      <p:ext uri="{BB962C8B-B14F-4D97-AF65-F5344CB8AC3E}">
        <p14:creationId xmlns:p14="http://schemas.microsoft.com/office/powerpoint/2010/main" val="345913480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lvl="0" indent="0" rtl="0">
              <a:spcBef>
                <a:spcPts val="0"/>
              </a:spcBef>
              <a:spcAft>
                <a:spcPts val="0"/>
              </a:spcAft>
              <a:buClr>
                <a:srgbClr val="1C1C1C"/>
              </a:buClr>
              <a:buSzPts val="225"/>
              <a:buFont typeface="Proxima Nova"/>
              <a:buNone/>
            </a:pPr>
            <a:r>
              <a:rPr lang="en-US" sz="1000" dirty="0">
                <a:solidFill>
                  <a:srgbClr val="1C1C1C"/>
                </a:solidFill>
                <a:latin typeface="Salesforce Sans" panose="020B0505020202020203" pitchFamily="34" charset="77"/>
                <a:ea typeface="Proxima Nova"/>
                <a:cs typeface="Proxima Nova"/>
                <a:sym typeface="Proxima Nova"/>
              </a:rPr>
              <a:t>So let’s dig into Einstein Lead Scoring a bit more.  The first thing that’s really important is that Einstein Lead Scoring makes the predictive lead score a standard field in Sales Cloud.  This is important because all kinds of great things are possible, like:</a:t>
            </a:r>
            <a:endParaRPr lang="en-US" dirty="0">
              <a:solidFill>
                <a:srgbClr val="1C1C1C"/>
              </a:solidFill>
              <a:latin typeface="Salesforce Sans" panose="020B0505020202020203" pitchFamily="34" charset="77"/>
            </a:endParaRPr>
          </a:p>
          <a:p>
            <a:pPr marL="457200" lvl="0" indent="-292100" rtl="0">
              <a:spcBef>
                <a:spcPts val="0"/>
              </a:spcBef>
              <a:spcAft>
                <a:spcPts val="0"/>
              </a:spcAft>
              <a:buClr>
                <a:srgbClr val="1C1C1C"/>
              </a:buClr>
              <a:buSzPts val="900"/>
              <a:buFont typeface="Proxima Nova"/>
              <a:buChar char="●"/>
            </a:pPr>
            <a:r>
              <a:rPr lang="en-US" sz="1000" b="1" dirty="0">
                <a:solidFill>
                  <a:srgbClr val="1C1C1C"/>
                </a:solidFill>
                <a:latin typeface="Salesforce Sans" panose="020B0505020202020203" pitchFamily="34" charset="77"/>
                <a:ea typeface="Proxima Nova"/>
                <a:cs typeface="Proxima Nova"/>
                <a:sym typeface="Proxima Nova"/>
              </a:rPr>
              <a:t>Prioritized Lead Lists</a:t>
            </a:r>
            <a:r>
              <a:rPr lang="en-US" sz="1000" dirty="0">
                <a:solidFill>
                  <a:srgbClr val="1C1C1C"/>
                </a:solidFill>
                <a:latin typeface="Salesforce Sans" panose="020B0505020202020203" pitchFamily="34" charset="77"/>
                <a:ea typeface="Proxima Nova"/>
                <a:cs typeface="Proxima Nova"/>
                <a:sym typeface="Proxima Nova"/>
              </a:rPr>
              <a:t>:  Sales reps can easily prioritize their lead lists by predictive lead score so they can surface the best leads quickly.</a:t>
            </a:r>
            <a:endParaRPr lang="en-US" dirty="0">
              <a:solidFill>
                <a:srgbClr val="1C1C1C"/>
              </a:solidFill>
              <a:latin typeface="Salesforce Sans" panose="020B0505020202020203" pitchFamily="34" charset="77"/>
            </a:endParaRPr>
          </a:p>
          <a:p>
            <a:pPr marL="457200" lvl="0" indent="-292100" rtl="0">
              <a:spcBef>
                <a:spcPts val="0"/>
              </a:spcBef>
              <a:spcAft>
                <a:spcPts val="0"/>
              </a:spcAft>
              <a:buClr>
                <a:srgbClr val="1C1C1C"/>
              </a:buClr>
              <a:buSzPts val="900"/>
              <a:buFont typeface="Proxima Nova"/>
              <a:buChar char="●"/>
            </a:pPr>
            <a:r>
              <a:rPr lang="en-US" sz="1000" b="1" dirty="0">
                <a:solidFill>
                  <a:srgbClr val="1C1C1C"/>
                </a:solidFill>
                <a:latin typeface="Salesforce Sans" panose="020B0505020202020203" pitchFamily="34" charset="77"/>
                <a:ea typeface="Proxima Nova"/>
                <a:cs typeface="Proxima Nova"/>
                <a:sym typeface="Proxima Nova"/>
              </a:rPr>
              <a:t>Smart Workflows</a:t>
            </a:r>
            <a:r>
              <a:rPr lang="en-US" sz="1000" dirty="0">
                <a:solidFill>
                  <a:srgbClr val="1C1C1C"/>
                </a:solidFill>
                <a:latin typeface="Salesforce Sans" panose="020B0505020202020203" pitchFamily="34" charset="77"/>
                <a:ea typeface="Proxima Nova"/>
                <a:cs typeface="Proxima Nova"/>
                <a:sym typeface="Proxima Nova"/>
              </a:rPr>
              <a:t>:  It’s easy to assign tasks based on predictive lead score, which means that all leads receive an appropriate follow-up action.</a:t>
            </a:r>
            <a:endParaRPr lang="en-US" dirty="0">
              <a:solidFill>
                <a:srgbClr val="1C1C1C"/>
              </a:solidFill>
              <a:latin typeface="Salesforce Sans" panose="020B0505020202020203" pitchFamily="34" charset="77"/>
            </a:endParaRPr>
          </a:p>
          <a:p>
            <a:pPr marL="457200" lvl="0" indent="-292100" rtl="0">
              <a:spcBef>
                <a:spcPts val="0"/>
              </a:spcBef>
              <a:spcAft>
                <a:spcPts val="0"/>
              </a:spcAft>
              <a:buClr>
                <a:srgbClr val="1C1C1C"/>
              </a:buClr>
              <a:buSzPts val="900"/>
              <a:buFont typeface="Proxima Nova"/>
              <a:buChar char="●"/>
            </a:pPr>
            <a:r>
              <a:rPr lang="en-US" sz="1000" b="1" dirty="0">
                <a:solidFill>
                  <a:srgbClr val="1C1C1C"/>
                </a:solidFill>
                <a:latin typeface="Salesforce Sans" panose="020B0505020202020203" pitchFamily="34" charset="77"/>
                <a:ea typeface="Proxima Nova"/>
                <a:cs typeface="Proxima Nova"/>
                <a:sym typeface="Proxima Nova"/>
              </a:rPr>
              <a:t>Lead Score Dashboards &amp; Reports</a:t>
            </a:r>
            <a:r>
              <a:rPr lang="en-US" sz="1000" dirty="0">
                <a:solidFill>
                  <a:srgbClr val="1C1C1C"/>
                </a:solidFill>
                <a:latin typeface="Salesforce Sans" panose="020B0505020202020203" pitchFamily="34" charset="77"/>
                <a:ea typeface="Proxima Nova"/>
                <a:cs typeface="Proxima Nova"/>
                <a:sym typeface="Proxima Nova"/>
              </a:rPr>
              <a:t>:  Measure performance by predictive lead score to understand metrics like quantity of high vs. low score leads, and lead disposition by lead score.  And more.</a:t>
            </a:r>
            <a:endParaRPr lang="en-US" dirty="0">
              <a:solidFill>
                <a:srgbClr val="1C1C1C"/>
              </a:solidFill>
              <a:latin typeface="Salesforce Sans" panose="020B0505020202020203" pitchFamily="34" charset="77"/>
            </a:endParaRPr>
          </a:p>
          <a:p>
            <a:pPr marL="0" lvl="0" indent="0" rtl="0">
              <a:spcBef>
                <a:spcPts val="0"/>
              </a:spcBef>
              <a:spcAft>
                <a:spcPts val="0"/>
              </a:spcAft>
              <a:buNone/>
            </a:pPr>
            <a:endParaRPr lang="en-US" sz="1000" dirty="0">
              <a:latin typeface="Salesforce Sans" panose="020B0505020202020203" pitchFamily="34" charset="77"/>
              <a:ea typeface="Proxima Nova"/>
              <a:cs typeface="Proxima Nova"/>
              <a:sym typeface="Proxima Nova"/>
            </a:endParaRPr>
          </a:p>
          <a:p>
            <a:pPr marL="0" lvl="0" indent="0">
              <a:spcBef>
                <a:spcPts val="0"/>
              </a:spcBef>
              <a:spcAft>
                <a:spcPts val="0"/>
              </a:spcAft>
              <a:buNone/>
            </a:pPr>
            <a:r>
              <a:rPr lang="en-US" sz="1000" dirty="0">
                <a:latin typeface="Salesforce Sans" panose="020B0505020202020203" pitchFamily="34" charset="77"/>
                <a:ea typeface="Proxima Nova"/>
                <a:cs typeface="Proxima Nova"/>
                <a:sym typeface="Proxima Nova"/>
              </a:rPr>
              <a:t>Customers are reporting that their highest scored leads are outperforming their average lead conversion rate by 4x, and some customers have even reported the difference to be as high as 15x!</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284</a:t>
            </a:fld>
            <a:endParaRPr lang="en-US" dirty="0"/>
          </a:p>
        </p:txBody>
      </p:sp>
    </p:spTree>
    <p:extLst>
      <p:ext uri="{BB962C8B-B14F-4D97-AF65-F5344CB8AC3E}">
        <p14:creationId xmlns:p14="http://schemas.microsoft.com/office/powerpoint/2010/main" val="85439036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lvl="0" indent="0" rtl="0">
              <a:spcBef>
                <a:spcPts val="0"/>
              </a:spcBef>
              <a:spcAft>
                <a:spcPts val="0"/>
              </a:spcAft>
              <a:buClr>
                <a:srgbClr val="1C1C1C"/>
              </a:buClr>
              <a:buSzPts val="1100"/>
              <a:buFont typeface="Arial"/>
              <a:buNone/>
            </a:pPr>
            <a:r>
              <a:rPr lang="en-US" sz="1000" dirty="0">
                <a:solidFill>
                  <a:srgbClr val="1C1C1C"/>
                </a:solidFill>
                <a:latin typeface="Salesforce Sans" panose="020B0505020202020203" pitchFamily="34" charset="77"/>
                <a:ea typeface="Proxima Nova"/>
                <a:cs typeface="Proxima Nova"/>
                <a:sym typeface="Proxima Nova"/>
              </a:rPr>
              <a:t>If you are intrigued by any of Sales Cloud Einstein, I’d like to invite you to run an automated tool called the Sales Cloud Einstein Readiness Assessor.</a:t>
            </a:r>
          </a:p>
          <a:p>
            <a:pPr marL="0" lvl="0" indent="0" rtl="0">
              <a:spcBef>
                <a:spcPts val="0"/>
              </a:spcBef>
              <a:spcAft>
                <a:spcPts val="0"/>
              </a:spcAft>
              <a:buNone/>
            </a:pPr>
            <a:r>
              <a:rPr lang="en-US" sz="1000" dirty="0">
                <a:solidFill>
                  <a:srgbClr val="1C1C1C"/>
                </a:solidFill>
                <a:latin typeface="Salesforce Sans" panose="020B0505020202020203" pitchFamily="34" charset="77"/>
                <a:ea typeface="Proxima Nova"/>
                <a:cs typeface="Proxima Nova"/>
                <a:sym typeface="Proxima Nova"/>
              </a:rPr>
              <a:t>It will check your Salesforce org’s readiness for Sales Cloud Einstein.  All you need to do is </a:t>
            </a:r>
          </a:p>
          <a:p>
            <a:pPr marL="457200" lvl="0" indent="-304800" rtl="0">
              <a:spcBef>
                <a:spcPts val="0"/>
              </a:spcBef>
              <a:spcAft>
                <a:spcPts val="0"/>
              </a:spcAft>
              <a:buClr>
                <a:srgbClr val="1C1C1C"/>
              </a:buClr>
              <a:buSzPts val="1200"/>
              <a:buFont typeface="Proxima Nova"/>
              <a:buAutoNum type="arabicPeriod"/>
            </a:pPr>
            <a:r>
              <a:rPr lang="en-US" sz="1000" dirty="0">
                <a:solidFill>
                  <a:srgbClr val="1C1C1C"/>
                </a:solidFill>
                <a:latin typeface="Salesforce Sans" panose="020B0505020202020203" pitchFamily="34" charset="77"/>
                <a:ea typeface="Proxima Nova"/>
                <a:cs typeface="Proxima Nova"/>
                <a:sym typeface="Proxima Nova"/>
              </a:rPr>
              <a:t>Go to the Assessor</a:t>
            </a:r>
          </a:p>
          <a:p>
            <a:pPr marL="457200" lvl="0" indent="-304800" rtl="0">
              <a:spcBef>
                <a:spcPts val="0"/>
              </a:spcBef>
              <a:spcAft>
                <a:spcPts val="0"/>
              </a:spcAft>
              <a:buClr>
                <a:srgbClr val="1C1C1C"/>
              </a:buClr>
              <a:buSzPts val="1200"/>
              <a:buFont typeface="Proxima Nova"/>
              <a:buAutoNum type="arabicPeriod"/>
            </a:pPr>
            <a:r>
              <a:rPr lang="en-US" sz="1000" dirty="0">
                <a:solidFill>
                  <a:srgbClr val="1C1C1C"/>
                </a:solidFill>
                <a:latin typeface="Salesforce Sans" panose="020B0505020202020203" pitchFamily="34" charset="77"/>
                <a:ea typeface="Proxima Nova"/>
                <a:cs typeface="Proxima Nova"/>
                <a:sym typeface="Proxima Nova"/>
              </a:rPr>
              <a:t>Click the button</a:t>
            </a:r>
          </a:p>
          <a:p>
            <a:pPr marL="457200" lvl="0" indent="-304800" rtl="0">
              <a:spcBef>
                <a:spcPts val="0"/>
              </a:spcBef>
              <a:spcAft>
                <a:spcPts val="0"/>
              </a:spcAft>
              <a:buClr>
                <a:srgbClr val="1C1C1C"/>
              </a:buClr>
              <a:buSzPts val="1200"/>
              <a:buFont typeface="Proxima Nova"/>
              <a:buAutoNum type="arabicPeriod"/>
            </a:pPr>
            <a:r>
              <a:rPr lang="en-US" sz="1000" dirty="0">
                <a:solidFill>
                  <a:srgbClr val="1C1C1C"/>
                </a:solidFill>
                <a:latin typeface="Salesforce Sans" panose="020B0505020202020203" pitchFamily="34" charset="77"/>
                <a:ea typeface="Proxima Nova"/>
                <a:cs typeface="Proxima Nova"/>
                <a:sym typeface="Proxima Nova"/>
              </a:rPr>
              <a:t>Wait a few minutes</a:t>
            </a:r>
          </a:p>
          <a:p>
            <a:pPr marL="0" lvl="0" indent="0" rtl="0">
              <a:spcBef>
                <a:spcPts val="0"/>
              </a:spcBef>
              <a:spcAft>
                <a:spcPts val="0"/>
              </a:spcAft>
              <a:buNone/>
            </a:pPr>
            <a:endParaRPr lang="en-US" sz="1000" dirty="0">
              <a:solidFill>
                <a:srgbClr val="1C1C1C"/>
              </a:solidFill>
              <a:latin typeface="Salesforce Sans" panose="020B0505020202020203" pitchFamily="34" charset="77"/>
              <a:ea typeface="Proxima Nova"/>
              <a:cs typeface="Proxima Nova"/>
              <a:sym typeface="Proxima Nova"/>
            </a:endParaRPr>
          </a:p>
          <a:p>
            <a:pPr marL="0" lvl="0" indent="0" rtl="0">
              <a:spcBef>
                <a:spcPts val="0"/>
              </a:spcBef>
              <a:spcAft>
                <a:spcPts val="0"/>
              </a:spcAft>
              <a:buNone/>
            </a:pPr>
            <a:r>
              <a:rPr lang="en-US" sz="1000" dirty="0">
                <a:solidFill>
                  <a:srgbClr val="1C1C1C"/>
                </a:solidFill>
                <a:latin typeface="Salesforce Sans" panose="020B0505020202020203" pitchFamily="34" charset="77"/>
                <a:ea typeface="Proxima Nova"/>
                <a:cs typeface="Proxima Nova"/>
                <a:sym typeface="Proxima Nova"/>
              </a:rPr>
              <a:t>...and a report will be sent to your Admin.  </a:t>
            </a:r>
          </a:p>
          <a:p>
            <a:pPr marL="0" lvl="0" indent="0" rtl="0">
              <a:spcBef>
                <a:spcPts val="0"/>
              </a:spcBef>
              <a:spcAft>
                <a:spcPts val="0"/>
              </a:spcAft>
              <a:buClr>
                <a:srgbClr val="1C1C1C"/>
              </a:buClr>
              <a:buSzPts val="1100"/>
              <a:buFont typeface="Arial"/>
              <a:buNone/>
            </a:pPr>
            <a:r>
              <a:rPr lang="en-US" sz="1000" dirty="0">
                <a:solidFill>
                  <a:srgbClr val="1C1C1C"/>
                </a:solidFill>
                <a:latin typeface="Salesforce Sans" panose="020B0505020202020203" pitchFamily="34" charset="77"/>
                <a:ea typeface="Proxima Nova"/>
                <a:cs typeface="Proxima Nova"/>
                <a:sym typeface="Proxima Nova"/>
              </a:rPr>
              <a:t>From there, you’ll have a better idea on next steps, and we can have a good discussion about how Salesforce can best help you get where you want to go.</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286</a:t>
            </a:fld>
            <a:endParaRPr lang="en-US" dirty="0"/>
          </a:p>
        </p:txBody>
      </p:sp>
    </p:spTree>
    <p:extLst>
      <p:ext uri="{BB962C8B-B14F-4D97-AF65-F5344CB8AC3E}">
        <p14:creationId xmlns:p14="http://schemas.microsoft.com/office/powerpoint/2010/main" val="40776750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853741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b="0" dirty="0">
                <a:solidFill>
                  <a:srgbClr val="000000"/>
                </a:solidFill>
                <a:ea typeface="Arial" pitchFamily="-112" charset="0"/>
                <a:cs typeface="Arial" pitchFamily="-112" charset="0"/>
                <a:sym typeface="Arial" pitchFamily="-112" charset="0"/>
              </a:rPr>
              <a:t>Click</a:t>
            </a:r>
            <a:r>
              <a:rPr lang="en-US" b="0" baseline="0" dirty="0">
                <a:solidFill>
                  <a:srgbClr val="000000"/>
                </a:solidFill>
                <a:ea typeface="Arial" pitchFamily="-112" charset="0"/>
                <a:cs typeface="Arial" pitchFamily="-112" charset="0"/>
                <a:sym typeface="Arial" pitchFamily="-112" charset="0"/>
              </a:rPr>
              <a:t> on the file icon to view it;  then you can download it.</a:t>
            </a:r>
            <a:endParaRPr lang="en-US" b="0"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288</a:t>
            </a:fld>
            <a:endParaRPr lang="en-US" dirty="0"/>
          </a:p>
        </p:txBody>
      </p:sp>
    </p:spTree>
    <p:extLst>
      <p:ext uri="{BB962C8B-B14F-4D97-AF65-F5344CB8AC3E}">
        <p14:creationId xmlns:p14="http://schemas.microsoft.com/office/powerpoint/2010/main" val="236239710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marL="228600" indent="-228600" defTabSz="981334">
              <a:spcBef>
                <a:spcPts val="0"/>
              </a:spcBef>
              <a:buClrTx/>
              <a:buFont typeface="+mj-lt"/>
              <a:buAutoNum type="arabicPeriod"/>
              <a:defRPr/>
            </a:pPr>
            <a:r>
              <a:rPr lang="en-US" baseline="0" dirty="0">
                <a:solidFill>
                  <a:schemeClr val="tx1"/>
                </a:solidFill>
              </a:rPr>
              <a:t>The Data Import Wizard is enabled in all organizations.</a:t>
            </a:r>
          </a:p>
          <a:p>
            <a:pPr marL="228600" indent="-228600" defTabSz="981334">
              <a:spcBef>
                <a:spcPts val="0"/>
              </a:spcBef>
              <a:buClrTx/>
              <a:buFont typeface="+mj-lt"/>
              <a:buAutoNum type="arabicPeriod"/>
              <a:defRPr/>
            </a:pPr>
            <a:r>
              <a:rPr lang="en-US" baseline="0" dirty="0">
                <a:solidFill>
                  <a:schemeClr val="tx1"/>
                </a:solidFill>
              </a:rPr>
              <a:t>Users with the “Import Personal Contacts,”  “Import Leads,” or “Import Solutions” permissions will also be able to access the Data Import Wizard in Settings. </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rPr>
              <a:t>There is a new user Profile permission to import custom objects entitled “Import Custom Objects.”</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1" baseline="0" dirty="0">
                <a:solidFill>
                  <a:schemeClr val="tx1"/>
                </a:solidFill>
              </a:rPr>
              <a:t>The individual person account import wizard remains accessible only from the Legacy Data Import Tools </a:t>
            </a:r>
            <a:r>
              <a:rPr lang="en-US" baseline="0" dirty="0">
                <a:solidFill>
                  <a:schemeClr val="tx1"/>
                </a:solidFill>
              </a:rPr>
              <a:t>page until it's officially retired.  </a:t>
            </a:r>
            <a:br>
              <a:rPr lang="en-US" baseline="0" dirty="0">
                <a:solidFill>
                  <a:schemeClr val="tx1"/>
                </a:solidFill>
              </a:rPr>
            </a:br>
            <a:r>
              <a:rPr lang="en-US" baseline="0" dirty="0">
                <a:solidFill>
                  <a:schemeClr val="tx1"/>
                </a:solidFill>
              </a:rPr>
              <a:t>From Setup, click </a:t>
            </a:r>
            <a:r>
              <a:rPr lang="en-US" b="1" baseline="0" dirty="0">
                <a:solidFill>
                  <a:schemeClr val="tx1"/>
                </a:solidFill>
              </a:rPr>
              <a:t>Data Management | Data Import Wizard</a:t>
            </a:r>
            <a:r>
              <a:rPr lang="en-US" baseline="0" dirty="0">
                <a:solidFill>
                  <a:schemeClr val="tx1"/>
                </a:solidFill>
              </a:rPr>
              <a:t>. On the Data Import Wizard Home page, click </a:t>
            </a:r>
            <a:r>
              <a:rPr lang="en-US" b="1" baseline="0" dirty="0">
                <a:solidFill>
                  <a:schemeClr val="tx1"/>
                </a:solidFill>
              </a:rPr>
              <a:t>Legacy Data Import Tools</a:t>
            </a:r>
            <a:r>
              <a:rPr lang="en-US" baseline="0" dirty="0">
                <a:solidFill>
                  <a:schemeClr val="tx1"/>
                </a:solidFill>
              </a:rPr>
              <a:t>.</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rPr>
              <a:t>Campaign Member Status has been added as a data update option. Importing contacts and person accounts as campaign members is also available.</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rPr>
              <a:t>The Data Import Wizard is also available from the Tools list on the following object homepages (available in both Classic and Lightning Experience):</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Contacts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Leads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Custom Objects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Person Accounts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Knowledge Articles</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sz="1000" b="0" i="0" kern="1200" dirty="0">
                <a:solidFill>
                  <a:schemeClr val="tx1"/>
                </a:solidFill>
                <a:ea typeface="+mn-ea"/>
              </a:rPr>
              <a:t>The Data Import Wizard is supported in these browsers:</a:t>
            </a:r>
          </a:p>
          <a:p>
            <a:pPr marL="517525" marR="0" lvl="1" indent="-285750" algn="l" defTabSz="981334" rtl="0" eaLnBrk="1" fontAlgn="auto" latinLnBrk="0" hangingPunct="1">
              <a:lnSpc>
                <a:spcPct val="100000"/>
              </a:lnSpc>
              <a:spcBef>
                <a:spcPts val="0"/>
              </a:spcBef>
              <a:spcAft>
                <a:spcPts val="0"/>
              </a:spcAft>
              <a:buClrTx/>
              <a:buSzTx/>
              <a:buFont typeface="Wingdings" pitchFamily="2" charset="2"/>
              <a:buChar char="§"/>
              <a:tabLst/>
              <a:defRPr/>
            </a:pPr>
            <a:r>
              <a:rPr lang="en-US" sz="1000" b="0" i="0" kern="1200" dirty="0">
                <a:solidFill>
                  <a:schemeClr val="tx1"/>
                </a:solidFill>
                <a:latin typeface="Salesforce Sans" panose="020B0505020202020203" pitchFamily="34" charset="0"/>
                <a:ea typeface="+mn-ea"/>
              </a:rPr>
              <a:t>Google Chrome™ version 29 and later</a:t>
            </a:r>
          </a:p>
          <a:p>
            <a:pPr lvl="2">
              <a:buFont typeface="Wingdings" pitchFamily="2" charset="2"/>
              <a:buChar char="§"/>
            </a:pPr>
            <a:r>
              <a:rPr lang="en-US" sz="1000" b="0" i="0" kern="1200" dirty="0">
                <a:solidFill>
                  <a:schemeClr val="tx1"/>
                </a:solidFill>
                <a:latin typeface="Salesforce Sans" panose="020B0505020202020203" pitchFamily="34" charset="0"/>
                <a:ea typeface="+mn-ea"/>
              </a:rPr>
              <a:t>Mozilla® Firefox® version 23 and later</a:t>
            </a:r>
          </a:p>
          <a:p>
            <a:pPr lvl="2">
              <a:buFont typeface="Wingdings" pitchFamily="2" charset="2"/>
              <a:buChar char="§"/>
            </a:pPr>
            <a:r>
              <a:rPr lang="en-US" sz="1000" b="0" i="0" kern="1200" dirty="0">
                <a:solidFill>
                  <a:schemeClr val="tx1"/>
                </a:solidFill>
                <a:latin typeface="Salesforce Sans" panose="020B0505020202020203" pitchFamily="34" charset="0"/>
                <a:ea typeface="+mn-ea"/>
              </a:rPr>
              <a:t>Microsoft® Internet Explorer® version 9 and later</a:t>
            </a:r>
          </a:p>
          <a:p>
            <a:pPr lvl="2">
              <a:buFont typeface="Wingdings" pitchFamily="2" charset="2"/>
              <a:buChar char="§"/>
            </a:pPr>
            <a:r>
              <a:rPr lang="en-US" sz="1000" b="0" i="0" kern="1200" dirty="0">
                <a:solidFill>
                  <a:schemeClr val="tx1"/>
                </a:solidFill>
                <a:latin typeface="Salesforce Sans" panose="020B0505020202020203" pitchFamily="34" charset="0"/>
                <a:ea typeface="+mn-ea"/>
              </a:rPr>
              <a:t>Apple® Safari® version 5 and later</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b="0" dirty="0">
              <a:solidFill>
                <a:schemeClr val="tx1"/>
              </a:solidFill>
            </a:endParaRPr>
          </a:p>
          <a:p>
            <a:pPr defTabSz="981334">
              <a:spcBef>
                <a:spcPts val="0"/>
              </a:spcBef>
              <a:buClrTx/>
              <a:defRPr/>
            </a:pPr>
            <a:r>
              <a:rPr lang="en-US" b="0" dirty="0">
                <a:solidFill>
                  <a:schemeClr val="tx1"/>
                </a:solidFill>
              </a:rPr>
              <a:t>Accounts</a:t>
            </a:r>
            <a:r>
              <a:rPr lang="en-US" b="0" baseline="0" dirty="0">
                <a:solidFill>
                  <a:schemeClr val="tx1"/>
                </a:solidFill>
              </a:rPr>
              <a:t>, Contacts and Leads have the option to add these records to campaigns when a user adds or updates a record.</a:t>
            </a:r>
            <a:endParaRPr lang="en-US" b="0"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289</a:t>
            </a:fld>
            <a:endParaRPr lang="en-US" dirty="0"/>
          </a:p>
        </p:txBody>
      </p:sp>
    </p:spTree>
    <p:extLst>
      <p:ext uri="{BB962C8B-B14F-4D97-AF65-F5344CB8AC3E}">
        <p14:creationId xmlns:p14="http://schemas.microsoft.com/office/powerpoint/2010/main" val="365624656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This</a:t>
            </a:r>
            <a:r>
              <a:rPr lang="en-US" baseline="0" dirty="0">
                <a:solidFill>
                  <a:schemeClr val="tx1"/>
                </a:solidFill>
              </a:rPr>
              <a:t> is the same image used to describe an object in Salesforce in module 1.  </a:t>
            </a:r>
          </a:p>
          <a:p>
            <a:pPr defTabSz="981334">
              <a:spcBef>
                <a:spcPts val="0"/>
              </a:spcBef>
              <a:buClrTx/>
              <a:defRPr/>
            </a:pPr>
            <a:r>
              <a:rPr lang="en-US" baseline="0" dirty="0">
                <a:solidFill>
                  <a:schemeClr val="tx1"/>
                </a:solidFill>
              </a:rPr>
              <a:t>If columns in the import file do not exist as fields in Salesforce, they need to be created prior to import.</a:t>
            </a:r>
            <a:endParaRPr lang="en-US"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defTabSz="981334">
              <a:spcBef>
                <a:spcPts val="0"/>
              </a:spcBef>
              <a:buClrTx/>
              <a:defRPr/>
            </a:pPr>
            <a:r>
              <a:rPr lang="en-US" dirty="0">
                <a:solidFill>
                  <a:schemeClr val="tx1"/>
                </a:solidFill>
              </a:rPr>
              <a:t>Use a list view to illustrate</a:t>
            </a:r>
            <a:r>
              <a:rPr lang="en-US" baseline="0" dirty="0">
                <a:solidFill>
                  <a:schemeClr val="tx1"/>
                </a:solidFill>
              </a:rPr>
              <a:t> what a data file could/should look like.</a:t>
            </a:r>
            <a:endParaRPr lang="en-US" dirty="0">
              <a:solidFill>
                <a:schemeClr val="tx1"/>
              </a:solidFill>
            </a:endParaRPr>
          </a:p>
          <a:p>
            <a:endParaRPr lang="en-GB"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290</a:t>
            </a:fld>
            <a:endParaRPr lang="en-US" dirty="0"/>
          </a:p>
        </p:txBody>
      </p:sp>
    </p:spTree>
    <p:extLst>
      <p:ext uri="{BB962C8B-B14F-4D97-AF65-F5344CB8AC3E}">
        <p14:creationId xmlns:p14="http://schemas.microsoft.com/office/powerpoint/2010/main" val="324364156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291</a:t>
            </a:fld>
            <a:endParaRPr lang="en-US" dirty="0"/>
          </a:p>
        </p:txBody>
      </p:sp>
    </p:spTree>
    <p:extLst>
      <p:ext uri="{BB962C8B-B14F-4D97-AF65-F5344CB8AC3E}">
        <p14:creationId xmlns:p14="http://schemas.microsoft.com/office/powerpoint/2010/main" val="227409367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“(New Records)” indicates that the behavior described only applies when new records are created during an import, not when existing records are being updated</a:t>
            </a:r>
            <a:r>
              <a:rPr lang="en-US" baseline="0" dirty="0">
                <a:solidFill>
                  <a:schemeClr val="tx1"/>
                </a:solidFill>
              </a:rPr>
              <a:t> only.</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292</a:t>
            </a:fld>
            <a:endParaRPr lang="en-US" dirty="0"/>
          </a:p>
        </p:txBody>
      </p:sp>
    </p:spTree>
    <p:extLst>
      <p:ext uri="{BB962C8B-B14F-4D97-AF65-F5344CB8AC3E}">
        <p14:creationId xmlns:p14="http://schemas.microsoft.com/office/powerpoint/2010/main" val="121944021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Point out that the Salesforce.com ID can be used to match any object, but don’t go into detail. The Salesforce record ID will be covered</a:t>
            </a:r>
            <a:r>
              <a:rPr lang="en-US" baseline="0" dirty="0">
                <a:solidFill>
                  <a:schemeClr val="tx1"/>
                </a:solidFill>
              </a:rPr>
              <a:t> in detail in the next topic.</a:t>
            </a:r>
            <a:endParaRPr lang="en-US" dirty="0">
              <a:solidFill>
                <a:schemeClr val="tx1"/>
              </a:solidFill>
            </a:endParaRPr>
          </a:p>
          <a:p>
            <a:pPr defTabSz="981334">
              <a:spcBef>
                <a:spcPts val="0"/>
              </a:spcBef>
              <a:buClrTx/>
              <a:defRPr/>
            </a:pPr>
            <a:r>
              <a:rPr lang="en-US" b="0" dirty="0">
                <a:solidFill>
                  <a:schemeClr val="tx1"/>
                </a:solidFill>
              </a:rPr>
              <a:t>Campaign Members does</a:t>
            </a:r>
            <a:r>
              <a:rPr lang="en-US" b="0" baseline="0" dirty="0">
                <a:solidFill>
                  <a:schemeClr val="tx1"/>
                </a:solidFill>
              </a:rPr>
              <a:t> not have options for import – update only.</a:t>
            </a:r>
            <a:endParaRPr lang="en-US" b="0"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293</a:t>
            </a:fld>
            <a:endParaRPr lang="en-US" dirty="0"/>
          </a:p>
        </p:txBody>
      </p:sp>
    </p:spTree>
    <p:extLst>
      <p:ext uri="{BB962C8B-B14F-4D97-AF65-F5344CB8AC3E}">
        <p14:creationId xmlns:p14="http://schemas.microsoft.com/office/powerpoint/2010/main" val="187440107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294</a:t>
            </a:fld>
            <a:endParaRPr lang="en-US" dirty="0"/>
          </a:p>
        </p:txBody>
      </p:sp>
    </p:spTree>
    <p:extLst>
      <p:ext uri="{BB962C8B-B14F-4D97-AF65-F5344CB8AC3E}">
        <p14:creationId xmlns:p14="http://schemas.microsoft.com/office/powerpoint/2010/main" val="2462559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fontAlgn="base"/>
            <a:r>
              <a:rPr lang="en-US" sz="1000" b="1" i="0" kern="1200" dirty="0">
                <a:solidFill>
                  <a:schemeClr val="tx1"/>
                </a:solidFill>
                <a:effectLst/>
                <a:latin typeface="Salesforce Sans" panose="020B0505020202020203" pitchFamily="34" charset="0"/>
                <a:ea typeface="+mn-ea"/>
                <a:cs typeface="Arial" pitchFamily="34" charset="0"/>
              </a:rPr>
              <a:t>Teaching Points:</a:t>
            </a:r>
          </a:p>
          <a:p>
            <a:pPr fontAlgn="base"/>
            <a:endParaRPr lang="en-US" sz="1000" b="1" i="0" kern="1200" dirty="0">
              <a:solidFill>
                <a:schemeClr val="tx1"/>
              </a:solidFill>
              <a:effectLst/>
              <a:latin typeface="Salesforce Sans" panose="020B0505020202020203" pitchFamily="34" charset="0"/>
              <a:ea typeface="+mn-ea"/>
              <a:cs typeface="Arial" pitchFamily="34" charset="0"/>
            </a:endParaRPr>
          </a:p>
          <a:p>
            <a:pPr fontAlgn="base"/>
            <a:r>
              <a:rPr lang="en-US" sz="1000" b="0" i="0" kern="1200" dirty="0">
                <a:solidFill>
                  <a:schemeClr val="tx1"/>
                </a:solidFill>
                <a:effectLst/>
                <a:latin typeface="Salesforce Sans" panose="020B0505020202020203" pitchFamily="34" charset="0"/>
                <a:ea typeface="+mn-ea"/>
                <a:cs typeface="Arial" pitchFamily="34" charset="0"/>
              </a:rPr>
              <a:t>The Kanban view displays a visual summary for a selection of records. By seeing all your records at once, you can more effectively monitor your work and keep deals moving forward.</a:t>
            </a:r>
          </a:p>
          <a:p>
            <a:pPr fontAlgn="base"/>
            <a:endParaRPr lang="en-US" sz="1000" b="0" i="0" kern="1200" dirty="0">
              <a:solidFill>
                <a:schemeClr val="tx1"/>
              </a:solidFill>
              <a:effectLst/>
              <a:latin typeface="Salesforce Sans" panose="020B0505020202020203" pitchFamily="34" charset="0"/>
              <a:ea typeface="+mn-ea"/>
              <a:cs typeface="Arial" pitchFamily="34" charset="0"/>
            </a:endParaRPr>
          </a:p>
          <a:p>
            <a:pPr fontAlgn="base"/>
            <a:r>
              <a:rPr lang="en-US" sz="1000" b="0" i="0" kern="1200" dirty="0">
                <a:solidFill>
                  <a:schemeClr val="tx1"/>
                </a:solidFill>
                <a:effectLst/>
                <a:latin typeface="Salesforce Sans" panose="020B0505020202020203" pitchFamily="34" charset="0"/>
                <a:ea typeface="+mn-ea"/>
                <a:cs typeface="Arial" pitchFamily="34" charset="0"/>
              </a:rPr>
              <a:t>This slide describes Opportunities as an example.</a:t>
            </a:r>
          </a:p>
          <a:p>
            <a:pPr fontAlgn="base"/>
            <a:endParaRPr lang="en-US" sz="1000" b="0" i="0" kern="1200" dirty="0">
              <a:solidFill>
                <a:schemeClr val="tx1"/>
              </a:solidFill>
              <a:effectLst/>
              <a:latin typeface="Salesforce Sans" panose="020B0505020202020203" pitchFamily="34" charset="0"/>
              <a:ea typeface="+mn-ea"/>
              <a:cs typeface="Arial" pitchFamily="34" charset="0"/>
            </a:endParaRPr>
          </a:p>
          <a:p>
            <a:pPr fontAlgn="base"/>
            <a:r>
              <a:rPr lang="en-US" sz="1000" b="0" i="0" kern="1200" dirty="0">
                <a:solidFill>
                  <a:schemeClr val="tx1"/>
                </a:solidFill>
                <a:effectLst/>
                <a:latin typeface="Salesforce Sans" panose="020B0505020202020203" pitchFamily="34" charset="0"/>
                <a:ea typeface="+mn-ea"/>
                <a:cs typeface="Arial" pitchFamily="34" charset="0"/>
              </a:rPr>
              <a:t>If</a:t>
            </a:r>
            <a:r>
              <a:rPr lang="en-US" sz="1000" b="0" i="0" kern="1200" baseline="0" dirty="0">
                <a:solidFill>
                  <a:schemeClr val="tx1"/>
                </a:solidFill>
                <a:effectLst/>
                <a:latin typeface="Salesforce Sans" panose="020B0505020202020203" pitchFamily="34" charset="0"/>
                <a:ea typeface="+mn-ea"/>
                <a:cs typeface="Arial" pitchFamily="34" charset="0"/>
              </a:rPr>
              <a:t> you</a:t>
            </a:r>
            <a:r>
              <a:rPr lang="en-US" sz="1000" b="0" i="0" kern="1200" dirty="0">
                <a:solidFill>
                  <a:schemeClr val="tx1"/>
                </a:solidFill>
                <a:effectLst/>
                <a:latin typeface="Salesforce Sans" panose="020B0505020202020203" pitchFamily="34" charset="0"/>
                <a:ea typeface="+mn-ea"/>
                <a:cs typeface="Arial" pitchFamily="34" charset="0"/>
              </a:rPr>
              <a:t> switch to Kanban for an object that does not have a path, switching to Kanban prompts you to create a grouping. If you would like to change the grouping you have to go to the gear box List View Controls and change the Kanban settings.</a:t>
            </a:r>
          </a:p>
          <a:p>
            <a:r>
              <a:rPr lang="en-US" dirty="0"/>
              <a:t/>
            </a:r>
            <a:br>
              <a:rPr lang="en-US" dirty="0"/>
            </a:br>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30</a:t>
            </a:fld>
            <a:endParaRPr lang="en-US" dirty="0"/>
          </a:p>
        </p:txBody>
      </p:sp>
    </p:spTree>
    <p:extLst>
      <p:ext uri="{BB962C8B-B14F-4D97-AF65-F5344CB8AC3E}">
        <p14:creationId xmlns:p14="http://schemas.microsoft.com/office/powerpoint/2010/main" val="225553919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r>
              <a:rPr lang="en-US" dirty="0"/>
              <a:t>If students can’t see the </a:t>
            </a:r>
            <a:r>
              <a:rPr lang="en-US" b="1" dirty="0"/>
              <a:t>Map</a:t>
            </a:r>
            <a:r>
              <a:rPr lang="en-US" baseline="0" dirty="0"/>
              <a:t> </a:t>
            </a:r>
            <a:r>
              <a:rPr lang="en-US" dirty="0"/>
              <a:t>button in the pop-up</a:t>
            </a:r>
            <a:r>
              <a:rPr lang="en-US" baseline="0" dirty="0"/>
              <a:t> screen, have them zoom out of their browser, and they should be able to see it (</a:t>
            </a:r>
            <a:r>
              <a:rPr lang="en-US" b="1" baseline="0" dirty="0"/>
              <a:t>CTRL - </a:t>
            </a:r>
            <a:r>
              <a:rPr lang="en-US" baseline="0" dirty="0"/>
              <a:t>). </a:t>
            </a:r>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295</a:t>
            </a:fld>
            <a:endParaRPr lang="en-US" dirty="0"/>
          </a:p>
        </p:txBody>
      </p:sp>
    </p:spTree>
    <p:extLst>
      <p:ext uri="{BB962C8B-B14F-4D97-AF65-F5344CB8AC3E}">
        <p14:creationId xmlns:p14="http://schemas.microsoft.com/office/powerpoint/2010/main" val="189962379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296</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853741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297</a:t>
            </a:fld>
            <a:endParaRPr lang="en-US" dirty="0"/>
          </a:p>
        </p:txBody>
      </p:sp>
    </p:spTree>
    <p:extLst>
      <p:ext uri="{BB962C8B-B14F-4D97-AF65-F5344CB8AC3E}">
        <p14:creationId xmlns:p14="http://schemas.microsoft.com/office/powerpoint/2010/main" val="244820729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r>
              <a:rPr lang="en-US" b="0" dirty="0"/>
              <a:t>You can use a text formula with the expression "CASESAFEID (Id)" to get the 18 digit ID and a recommendation to use the 18 digit ID for all integrations and data manipulations.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298</a:t>
            </a:fld>
            <a:endParaRPr lang="en-US" dirty="0"/>
          </a:p>
        </p:txBody>
      </p:sp>
    </p:spTree>
    <p:extLst>
      <p:ext uri="{BB962C8B-B14F-4D97-AF65-F5344CB8AC3E}">
        <p14:creationId xmlns:p14="http://schemas.microsoft.com/office/powerpoint/2010/main" val="19243100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299</a:t>
            </a:fld>
            <a:endParaRPr lang="en-US" dirty="0"/>
          </a:p>
        </p:txBody>
      </p:sp>
    </p:spTree>
    <p:extLst>
      <p:ext uri="{BB962C8B-B14F-4D97-AF65-F5344CB8AC3E}">
        <p14:creationId xmlns:p14="http://schemas.microsoft.com/office/powerpoint/2010/main" val="222005013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GB" dirty="0">
                <a:solidFill>
                  <a:schemeClr val="tx1"/>
                </a:solidFill>
              </a:rPr>
              <a:t>Even though we</a:t>
            </a:r>
            <a:r>
              <a:rPr lang="en-GB" baseline="0" dirty="0">
                <a:solidFill>
                  <a:schemeClr val="tx1"/>
                </a:solidFill>
              </a:rPr>
              <a:t> don’t go into a lot of detail here, it might be worth saying a few words about the security token, and how they can reset it.</a:t>
            </a:r>
            <a:endParaRPr lang="en-US" dirty="0">
              <a:solidFill>
                <a:schemeClr val="tx1"/>
              </a:solidFill>
            </a:endParaRPr>
          </a:p>
          <a:p>
            <a:pPr defTabSz="981334">
              <a:spcBef>
                <a:spcPts val="0"/>
              </a:spcBef>
              <a:buClrTx/>
              <a:defRPr/>
            </a:pPr>
            <a:endParaRPr lang="en-US" dirty="0">
              <a:solidFill>
                <a:schemeClr val="tx1"/>
              </a:solidFill>
            </a:endParaRPr>
          </a:p>
          <a:p>
            <a:r>
              <a:rPr lang="en-US" sz="1000" b="0" i="0" kern="1200" dirty="0">
                <a:solidFill>
                  <a:schemeClr val="tx1"/>
                </a:solidFill>
                <a:ea typeface="+mn-ea"/>
              </a:rPr>
              <a:t>For access via the API or a client, users MIGHT HAVE TO  add their security token (or time-based token if </a:t>
            </a:r>
            <a:r>
              <a:rPr lang="en-US" sz="1000" b="1" i="0" kern="1200" dirty="0">
                <a:solidFill>
                  <a:schemeClr val="tx1"/>
                </a:solidFill>
                <a:ea typeface="+mn-ea"/>
              </a:rPr>
              <a:t>Two-Factor Authentication on API Logins</a:t>
            </a:r>
            <a:r>
              <a:rPr lang="en-US" sz="1000" b="0" i="0" kern="1200" dirty="0">
                <a:solidFill>
                  <a:schemeClr val="tx1"/>
                </a:solidFill>
                <a:ea typeface="+mn-ea"/>
              </a:rPr>
              <a:t> is set on the user’s profile and the user has added a time-based token to his or her account) to the end of their password in order to log in.</a:t>
            </a:r>
          </a:p>
          <a:p>
            <a:endParaRPr lang="en-US" sz="1000" b="0" i="0" kern="1200" dirty="0">
              <a:solidFill>
                <a:schemeClr val="tx1"/>
              </a:solidFill>
              <a:ea typeface="+mn-ea"/>
            </a:endParaRPr>
          </a:p>
          <a:p>
            <a:r>
              <a:rPr lang="en-US" sz="1000" b="0" i="0" kern="1200" dirty="0">
                <a:solidFill>
                  <a:schemeClr val="tx1"/>
                </a:solidFill>
                <a:ea typeface="+mn-ea"/>
              </a:rPr>
              <a:t>A security token is an automatically-generated key from Salesforce. For example, if a user’s password is </a:t>
            </a:r>
            <a:r>
              <a:rPr lang="en-US" sz="1000" b="0" i="0" kern="1200" dirty="0" err="1">
                <a:solidFill>
                  <a:schemeClr val="tx1"/>
                </a:solidFill>
                <a:ea typeface="+mn-ea"/>
              </a:rPr>
              <a:t>mypassword</a:t>
            </a:r>
            <a:r>
              <a:rPr lang="en-US" sz="1000" b="0" i="0" kern="1200" dirty="0">
                <a:solidFill>
                  <a:schemeClr val="tx1"/>
                </a:solidFill>
                <a:ea typeface="+mn-ea"/>
              </a:rPr>
              <a:t>, and the security token is XXXXX, then the user must enter </a:t>
            </a:r>
            <a:r>
              <a:rPr lang="en-US" sz="1000" b="0" i="0" kern="1200" dirty="0" err="1">
                <a:solidFill>
                  <a:schemeClr val="tx1"/>
                </a:solidFill>
                <a:ea typeface="+mn-ea"/>
              </a:rPr>
              <a:t>mypasswordXXXXX</a:t>
            </a:r>
            <a:r>
              <a:rPr lang="en-US" sz="1000" b="0" i="0" kern="1200" dirty="0">
                <a:solidFill>
                  <a:schemeClr val="tx1"/>
                </a:solidFill>
                <a:ea typeface="+mn-ea"/>
              </a:rPr>
              <a:t> to log in.</a:t>
            </a:r>
          </a:p>
          <a:p>
            <a:endParaRPr lang="en-US" sz="1000" b="0" i="0" kern="1200" dirty="0">
              <a:solidFill>
                <a:schemeClr val="tx1"/>
              </a:solidFill>
              <a:ea typeface="+mn-ea"/>
            </a:endParaRPr>
          </a:p>
          <a:p>
            <a:r>
              <a:rPr lang="en-US" sz="1000" b="0" i="0" kern="1200" dirty="0">
                <a:solidFill>
                  <a:schemeClr val="tx1"/>
                </a:solidFill>
                <a:ea typeface="+mn-ea"/>
              </a:rPr>
              <a:t>Users can obtain their security token by changing their password or resetting their security token via the Salesforce user interface. When a user changes their password or resets their security token, Salesforce sends a new security token to the email address on the user’s Salesforce record. The security token is valid until a user resets their security token, changes their password, or has their password reset.</a:t>
            </a:r>
          </a:p>
          <a:p>
            <a:pPr defTabSz="981334">
              <a:spcBef>
                <a:spcPts val="0"/>
              </a:spcBef>
              <a:buClrTx/>
              <a:defRPr/>
            </a:pPr>
            <a:endParaRPr lang="en-US" dirty="0">
              <a:solidFill>
                <a:schemeClr val="tx1"/>
              </a:solidFill>
            </a:endParaRPr>
          </a:p>
          <a:p>
            <a:pPr defTabSz="981334">
              <a:spcBef>
                <a:spcPts val="0"/>
              </a:spcBef>
              <a:buClrTx/>
              <a:defRPr/>
            </a:pPr>
            <a:r>
              <a:rPr lang="en-US" dirty="0">
                <a:solidFill>
                  <a:schemeClr val="tx1"/>
                </a:solidFill>
              </a:rPr>
              <a:t>More information on security tokens can be found in Help &amp; Training.</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300</a:t>
            </a:fld>
            <a:endParaRPr lang="en-US" dirty="0"/>
          </a:p>
        </p:txBody>
      </p:sp>
    </p:spTree>
    <p:extLst>
      <p:ext uri="{BB962C8B-B14F-4D97-AF65-F5344CB8AC3E}">
        <p14:creationId xmlns:p14="http://schemas.microsoft.com/office/powerpoint/2010/main" val="74313417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b="0" dirty="0">
                <a:solidFill>
                  <a:schemeClr val="tx1"/>
                </a:solidFill>
              </a:rPr>
              <a:t>“Import Wizards” here</a:t>
            </a:r>
            <a:r>
              <a:rPr lang="en-US" b="0" baseline="0" dirty="0">
                <a:solidFill>
                  <a:schemeClr val="tx1"/>
                </a:solidFill>
              </a:rPr>
              <a:t> refers to the separate wizards and the Data Import Wizard, as they share similar characteristics. Make the following points:</a:t>
            </a:r>
          </a:p>
          <a:p>
            <a:pPr marL="228600" indent="-228600" defTabSz="981334">
              <a:spcBef>
                <a:spcPts val="0"/>
              </a:spcBef>
              <a:buClrTx/>
              <a:buFont typeface="+mj-lt"/>
              <a:buAutoNum type="arabicPeriod"/>
              <a:defRPr/>
            </a:pPr>
            <a:r>
              <a:rPr lang="en-US" b="0" baseline="0" dirty="0">
                <a:solidFill>
                  <a:schemeClr val="tx1"/>
                </a:solidFill>
              </a:rPr>
              <a:t>Preventing duplicates – Because the wizards allow you to select a matching type when importing new records, you can avoid duplicates. The data loader does not allow you to select a matching type.</a:t>
            </a:r>
          </a:p>
          <a:p>
            <a:pPr marL="228600" indent="-228600" defTabSz="981334">
              <a:spcBef>
                <a:spcPts val="0"/>
              </a:spcBef>
              <a:buClrTx/>
              <a:buFont typeface="+mj-lt"/>
              <a:buAutoNum type="arabicPeriod"/>
              <a:defRPr/>
            </a:pPr>
            <a:r>
              <a:rPr lang="en-US" b="0" baseline="0" dirty="0">
                <a:solidFill>
                  <a:schemeClr val="tx1"/>
                </a:solidFill>
              </a:rPr>
              <a:t>Triggering workflow rules – In additions to being able to choose whether to trigger workflow rules, the wizards give you additional options not available in the data loader, such as selecting a source, assignment rule, and record type for leads.</a:t>
            </a:r>
          </a:p>
          <a:p>
            <a:pPr marL="228600" indent="-228600" defTabSz="981334">
              <a:spcBef>
                <a:spcPts val="0"/>
              </a:spcBef>
              <a:buClrTx/>
              <a:buFont typeface="+mj-lt"/>
              <a:buAutoNum type="arabicPeriod"/>
              <a:defRPr/>
            </a:pPr>
            <a:r>
              <a:rPr lang="en-US" b="0" baseline="0" dirty="0">
                <a:solidFill>
                  <a:schemeClr val="tx1"/>
                </a:solidFill>
              </a:rPr>
              <a:t>Schedule imports – You can s</a:t>
            </a:r>
            <a:r>
              <a:rPr lang="en-US" dirty="0"/>
              <a:t>chedule regular data loads such as nightly feeds.</a:t>
            </a:r>
          </a:p>
          <a:p>
            <a:pPr marL="228600" indent="-228600" defTabSz="981334">
              <a:spcBef>
                <a:spcPts val="0"/>
              </a:spcBef>
              <a:buClrTx/>
              <a:buFont typeface="+mj-lt"/>
              <a:buAutoNum type="arabicPeriod"/>
              <a:defRPr/>
            </a:pPr>
            <a:r>
              <a:rPr lang="en-US" sz="1000" dirty="0"/>
              <a:t>Export</a:t>
            </a:r>
            <a:r>
              <a:rPr lang="en-US" sz="1000" baseline="0" dirty="0"/>
              <a:t> or delete </a:t>
            </a:r>
            <a:r>
              <a:rPr lang="en-US" sz="1000" dirty="0"/>
              <a:t>data – You can e</a:t>
            </a:r>
            <a:r>
              <a:rPr lang="en-US" dirty="0"/>
              <a:t>xport data for backup. </a:t>
            </a:r>
          </a:p>
          <a:p>
            <a:pPr marL="228600" indent="-228600" defTabSz="981334">
              <a:spcBef>
                <a:spcPts val="0"/>
              </a:spcBef>
              <a:buClrTx/>
              <a:buFont typeface="+mj-lt"/>
              <a:buAutoNum type="arabicPeriod"/>
              <a:defRPr/>
            </a:pPr>
            <a:r>
              <a:rPr lang="en-US" dirty="0"/>
              <a:t>The data loader supports importing from and exporting data to Comma Separated Value (CSV).</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marL="245334" lvl="1">
              <a:buNone/>
            </a:pPr>
            <a:endParaRPr lang="en-US" dirty="0">
              <a:latin typeface="Salesforce Sans" panose="020B0505020202020203" pitchFamily="34"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301</a:t>
            </a:fld>
            <a:endParaRPr lang="en-US" dirty="0"/>
          </a:p>
        </p:txBody>
      </p:sp>
    </p:spTree>
    <p:extLst>
      <p:ext uri="{BB962C8B-B14F-4D97-AF65-F5344CB8AC3E}">
        <p14:creationId xmlns:p14="http://schemas.microsoft.com/office/powerpoint/2010/main" val="97167945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In real life you would probably never do this. You would do an export with the correct Salesforce IDs and column headers and provide that to Yuko for her team to fill in, so you don’t have to do this matching process.  However, there was no convenient way to simulate this in the classroom and we wanted to keep this exercise very easy and clear.</a:t>
            </a:r>
          </a:p>
          <a:p>
            <a:pPr defTabSz="981334">
              <a:spcBef>
                <a:spcPts val="0"/>
              </a:spcBef>
              <a:buClrTx/>
              <a:defRPr/>
            </a:pPr>
            <a:endParaRPr lang="en-US" dirty="0">
              <a:solidFill>
                <a:schemeClr val="tx1"/>
              </a:solidFill>
            </a:endParaRPr>
          </a:p>
          <a:p>
            <a:pPr defTabSz="981334">
              <a:spcBef>
                <a:spcPts val="0"/>
              </a:spcBef>
              <a:buClrTx/>
              <a:defRPr/>
            </a:pPr>
            <a:r>
              <a:rPr lang="en-US" baseline="0" dirty="0">
                <a:solidFill>
                  <a:schemeClr val="tx1"/>
                </a:solidFill>
              </a:rPr>
              <a:t>There are now two options when a user chooses an action in the Data Loader -  Default or Standard.  </a:t>
            </a:r>
          </a:p>
          <a:p>
            <a:pPr defTabSz="981334">
              <a:spcBef>
                <a:spcPts val="0"/>
              </a:spcBef>
              <a:buClrTx/>
              <a:defRPr/>
            </a:pPr>
            <a:endParaRPr lang="en-US" baseline="0" dirty="0">
              <a:solidFill>
                <a:schemeClr val="tx1"/>
              </a:solidFill>
            </a:endParaRPr>
          </a:p>
          <a:p>
            <a:pPr defTabSz="981334">
              <a:spcBef>
                <a:spcPts val="0"/>
              </a:spcBef>
              <a:buClrTx/>
              <a:defRPr/>
            </a:pPr>
            <a:r>
              <a:rPr lang="en-US" dirty="0">
                <a:solidFill>
                  <a:schemeClr val="tx1"/>
                </a:solidFill>
              </a:rPr>
              <a:t>The Default setting allows login to Production OR Sandbox and requires </a:t>
            </a:r>
            <a:r>
              <a:rPr lang="en-US" dirty="0" err="1">
                <a:solidFill>
                  <a:schemeClr val="tx1"/>
                </a:solidFill>
              </a:rPr>
              <a:t>oAuth</a:t>
            </a:r>
            <a:r>
              <a:rPr lang="en-US" dirty="0">
                <a:solidFill>
                  <a:schemeClr val="tx1"/>
                </a:solidFill>
              </a:rPr>
              <a:t>,</a:t>
            </a:r>
            <a:r>
              <a:rPr lang="en-US" baseline="0" dirty="0">
                <a:solidFill>
                  <a:schemeClr val="tx1"/>
                </a:solidFill>
              </a:rPr>
              <a:t> St</a:t>
            </a:r>
            <a:r>
              <a:rPr lang="en-US" dirty="0">
                <a:solidFill>
                  <a:schemeClr val="tx1"/>
                </a:solidFill>
              </a:rPr>
              <a:t>andard is without. If</a:t>
            </a:r>
            <a:r>
              <a:rPr lang="en-US" baseline="0" dirty="0">
                <a:solidFill>
                  <a:schemeClr val="tx1"/>
                </a:solidFill>
              </a:rPr>
              <a:t> a student has </a:t>
            </a:r>
            <a:r>
              <a:rPr lang="en-US" dirty="0">
                <a:solidFill>
                  <a:schemeClr val="tx1"/>
                </a:solidFill>
              </a:rPr>
              <a:t>implemented </a:t>
            </a:r>
            <a:r>
              <a:rPr lang="en-US" dirty="0" err="1">
                <a:solidFill>
                  <a:schemeClr val="tx1"/>
                </a:solidFill>
              </a:rPr>
              <a:t>oAuth</a:t>
            </a:r>
            <a:r>
              <a:rPr lang="en-US" dirty="0">
                <a:solidFill>
                  <a:schemeClr val="tx1"/>
                </a:solidFill>
              </a:rPr>
              <a:t> for their org, Data</a:t>
            </a:r>
            <a:r>
              <a:rPr lang="en-US" baseline="0" dirty="0">
                <a:solidFill>
                  <a:schemeClr val="tx1"/>
                </a:solidFill>
              </a:rPr>
              <a:t> Loader now </a:t>
            </a:r>
            <a:r>
              <a:rPr lang="en-US" dirty="0">
                <a:solidFill>
                  <a:schemeClr val="tx1"/>
                </a:solidFill>
              </a:rPr>
              <a:t>supports it too.</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302</a:t>
            </a:fld>
            <a:endParaRPr lang="en-US" dirty="0"/>
          </a:p>
        </p:txBody>
      </p:sp>
    </p:spTree>
    <p:extLst>
      <p:ext uri="{BB962C8B-B14F-4D97-AF65-F5344CB8AC3E}">
        <p14:creationId xmlns:p14="http://schemas.microsoft.com/office/powerpoint/2010/main" val="271855823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303</a:t>
            </a:fld>
            <a:endParaRPr lang="en-US" dirty="0"/>
          </a:p>
        </p:txBody>
      </p:sp>
    </p:spTree>
    <p:extLst>
      <p:ext uri="{BB962C8B-B14F-4D97-AF65-F5344CB8AC3E}">
        <p14:creationId xmlns:p14="http://schemas.microsoft.com/office/powerpoint/2010/main" val="141641054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r>
              <a:rPr lang="en-US" dirty="0"/>
              <a:t>Data loader is a "brute force" tool.  If you ask it to update 65,000 records it WILL do so, without giving you warnings, or guiding you in anyway.  It assumes you know what you are doing.</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304</a:t>
            </a:fld>
            <a:endParaRPr lang="en-US" dirty="0"/>
          </a:p>
        </p:txBody>
      </p:sp>
    </p:spTree>
    <p:extLst>
      <p:ext uri="{BB962C8B-B14F-4D97-AF65-F5344CB8AC3E}">
        <p14:creationId xmlns:p14="http://schemas.microsoft.com/office/powerpoint/2010/main" val="846436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fontAlgn="base">
              <a:spcBef>
                <a:spcPct val="0"/>
              </a:spcBef>
              <a:spcAft>
                <a:spcPct val="0"/>
              </a:spcAft>
              <a:defRPr/>
            </a:pPr>
            <a:r>
              <a:rPr lang="en-US">
                <a:solidFill>
                  <a:srgbClr val="262626"/>
                </a:solidFill>
              </a:rPr>
              <a:t>Course Name</a:t>
            </a:r>
            <a:endParaRPr lang="en-US" dirty="0">
              <a:solidFill>
                <a:srgbClr val="262626"/>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B4ABCAC1-5A0E-4D41-9DFA-A4558277763A}" type="slidenum">
              <a:rPr lang="en-US" smtClean="0">
                <a:solidFill>
                  <a:srgbClr val="262626"/>
                </a:solidFill>
              </a:rPr>
              <a:pPr fontAlgn="base">
                <a:spcBef>
                  <a:spcPct val="0"/>
                </a:spcBef>
                <a:spcAft>
                  <a:spcPct val="0"/>
                </a:spcAft>
                <a:defRPr/>
              </a:pPr>
              <a:t>3</a:t>
            </a:fld>
            <a:endParaRPr lang="en-US" dirty="0">
              <a:solidFill>
                <a:srgbClr val="262626"/>
              </a:solidFill>
            </a:endParaRPr>
          </a:p>
        </p:txBody>
      </p:sp>
    </p:spTree>
    <p:extLst>
      <p:ext uri="{BB962C8B-B14F-4D97-AF65-F5344CB8AC3E}">
        <p14:creationId xmlns:p14="http://schemas.microsoft.com/office/powerpoint/2010/main" val="2080457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ym typeface="Arial" pitchFamily="-112" charset="0"/>
              </a:rPr>
              <a:t>Teaching Points</a:t>
            </a:r>
          </a:p>
          <a:p>
            <a:pPr marL="342900" indent="-342900">
              <a:buFont typeface="+mj-lt"/>
              <a:buAutoNum type="arabicParenBoth"/>
            </a:pPr>
            <a:r>
              <a:rPr lang="en-US" sz="1300" b="0" i="0" kern="1200" dirty="0">
                <a:solidFill>
                  <a:schemeClr val="tx1"/>
                </a:solidFill>
                <a:effectLst/>
                <a:ea typeface="+mn-ea"/>
              </a:rPr>
              <a:t>The Kanban board displays most list views, </a:t>
            </a:r>
            <a:r>
              <a:rPr lang="en-US" sz="1400" b="0" kern="0" dirty="0"/>
              <a:t>leads, opportunities, quotes, and custom object</a:t>
            </a:r>
            <a:r>
              <a:rPr lang="en-US" sz="1400" b="0" kern="0" baseline="0" dirty="0"/>
              <a:t> records </a:t>
            </a:r>
            <a:r>
              <a:rPr lang="en-US" sz="1300" b="0" i="0" kern="1200" dirty="0">
                <a:solidFill>
                  <a:schemeClr val="tx1"/>
                </a:solidFill>
                <a:effectLst/>
                <a:ea typeface="+mn-ea"/>
              </a:rPr>
              <a:t>from a particular path. These are sorted by stage and include the sum of the all opportunities for that stage.</a:t>
            </a:r>
          </a:p>
          <a:p>
            <a:pPr marL="342900" indent="-342900">
              <a:buFont typeface="+mj-lt"/>
              <a:buAutoNum type="arabicParenBoth"/>
            </a:pPr>
            <a:r>
              <a:rPr lang="en-US" sz="1300" b="0" i="0" kern="1200" dirty="0">
                <a:solidFill>
                  <a:schemeClr val="tx1"/>
                </a:solidFill>
                <a:effectLst/>
                <a:ea typeface="+mn-ea"/>
              </a:rPr>
              <a:t>The fields shown on the card are the first four fields on the corresponding list view.</a:t>
            </a:r>
          </a:p>
          <a:p>
            <a:pPr marL="342900" indent="-342900">
              <a:buFont typeface="+mj-lt"/>
              <a:buAutoNum type="arabicParenBoth"/>
            </a:pPr>
            <a:r>
              <a:rPr lang="en-US" sz="1300" b="0" i="0" kern="1200" dirty="0">
                <a:solidFill>
                  <a:schemeClr val="tx1"/>
                </a:solidFill>
                <a:effectLst/>
                <a:ea typeface="+mn-ea"/>
              </a:rPr>
              <a:t>Easily move an record by dragging the card to the next stage. </a:t>
            </a:r>
          </a:p>
          <a:p>
            <a:pPr marL="342900" indent="-342900">
              <a:buFont typeface="+mj-lt"/>
              <a:buAutoNum type="arabicParenBoth"/>
            </a:pPr>
            <a:r>
              <a:rPr lang="en-US" sz="1300" b="0" i="0" kern="1200" dirty="0">
                <a:solidFill>
                  <a:schemeClr val="tx1"/>
                </a:solidFill>
                <a:effectLst/>
                <a:ea typeface="+mn-ea"/>
              </a:rPr>
              <a:t>Alerts tell how to keep a deal on track; for example, create a task or event on an opportunity that doesn’t have any open activities. You can then create an activity without navigating away from this view.</a:t>
            </a:r>
          </a:p>
          <a:p>
            <a:pPr marL="342900" indent="-342900">
              <a:buFont typeface="+mj-lt"/>
              <a:buAutoNum type="arabicParenBoth"/>
            </a:pPr>
            <a:r>
              <a:rPr lang="en-US" sz="1300" b="0" i="0" kern="1200" dirty="0">
                <a:solidFill>
                  <a:schemeClr val="tx1"/>
                </a:solidFill>
                <a:effectLst/>
                <a:ea typeface="+mn-ea"/>
              </a:rPr>
              <a:t>Easily toggle between board view and grid view. </a:t>
            </a:r>
          </a:p>
          <a:p>
            <a:pPr marL="342900" indent="-342900">
              <a:buFont typeface="+mj-lt"/>
              <a:buAutoNum type="arabicParenBoth"/>
            </a:pPr>
            <a:r>
              <a:rPr lang="en-US" sz="1300" b="0" i="0" kern="1200" dirty="0">
                <a:solidFill>
                  <a:schemeClr val="tx1"/>
                </a:solidFill>
                <a:effectLst/>
                <a:ea typeface="+mn-ea"/>
              </a:rPr>
              <a:t>Quickly add a chart and/or filter the view to see a specific set of opportunities.</a:t>
            </a:r>
          </a:p>
          <a:p>
            <a:pPr marL="342900" indent="-342900">
              <a:buFont typeface="+mj-lt"/>
              <a:buAutoNum type="arabicParenBoth"/>
            </a:pPr>
            <a:endParaRPr lang="en-US" sz="1300" b="0" i="0" kern="1200" dirty="0">
              <a:solidFill>
                <a:schemeClr val="tx1"/>
              </a:solidFill>
              <a:effectLst/>
              <a:ea typeface="+mn-ea"/>
            </a:endParaRPr>
          </a:p>
          <a:p>
            <a:pPr marL="0" indent="0">
              <a:buFont typeface="+mj-lt"/>
              <a:buNone/>
            </a:pPr>
            <a:r>
              <a:rPr lang="en-US" sz="1300" b="1" i="0" kern="1200" dirty="0">
                <a:solidFill>
                  <a:schemeClr val="tx1"/>
                </a:solidFill>
                <a:effectLst/>
                <a:ea typeface="+mn-ea"/>
              </a:rPr>
              <a:t>NOTES:</a:t>
            </a:r>
          </a:p>
          <a:p>
            <a:pPr marL="285750" indent="-285750">
              <a:buFont typeface="Arial" panose="020B0604020202020204" pitchFamily="34" charset="0"/>
              <a:buChar char="•"/>
            </a:pPr>
            <a:r>
              <a:rPr lang="en-US" sz="1300" b="0" i="0" kern="1200" dirty="0">
                <a:solidFill>
                  <a:schemeClr val="tx1"/>
                </a:solidFill>
                <a:effectLst/>
                <a:ea typeface="+mn-ea"/>
              </a:rPr>
              <a:t>The Kanban is not available from the Recently Viewed list view. Users must select another list view before they can switch to the Kanban.</a:t>
            </a:r>
          </a:p>
          <a:p>
            <a:pPr marL="285750" indent="-285750">
              <a:buFont typeface="Arial" panose="020B0604020202020204" pitchFamily="34" charset="0"/>
              <a:buChar char="•"/>
            </a:pPr>
            <a:r>
              <a:rPr lang="en-US" sz="1300" b="0" i="0" kern="1200" dirty="0">
                <a:solidFill>
                  <a:schemeClr val="tx1"/>
                </a:solidFill>
                <a:effectLst/>
                <a:ea typeface="+mn-ea"/>
              </a:rPr>
              <a:t>The Kanban shows the opportunities for only 1 sales path at a time. If your organization uses multiple sales paths, create a separate list view for each and filter it by record type. Make the new list views public so your users can access them.</a:t>
            </a:r>
          </a:p>
          <a:p>
            <a:pPr marL="285750" indent="-285750">
              <a:buFont typeface="Arial" panose="020B0604020202020204" pitchFamily="34" charset="0"/>
              <a:buChar char="•"/>
            </a:pPr>
            <a:r>
              <a:rPr lang="en-US" sz="1300" b="0" i="0" kern="1200" dirty="0">
                <a:solidFill>
                  <a:schemeClr val="tx1"/>
                </a:solidFill>
                <a:effectLst/>
                <a:ea typeface="+mn-ea"/>
              </a:rPr>
              <a:t>The Kanban doesn’t let users specify a reason when they change an opportunity’s stage to Closed Lost. If your organization requires users to include a reason, they can still move opportunities to Closed Lost from the Kanban; however, when they switch back to Salesforce Classic, they’ll be prompted for a reason.</a:t>
            </a:r>
          </a:p>
          <a:p>
            <a:pPr marL="285750" indent="-285750">
              <a:buFont typeface="Arial" panose="020B0604020202020204" pitchFamily="34" charset="0"/>
              <a:buChar char="•"/>
            </a:pPr>
            <a:r>
              <a:rPr lang="en-US" sz="1300" b="0" i="0" kern="1200" dirty="0">
                <a:solidFill>
                  <a:schemeClr val="tx1"/>
                </a:solidFill>
                <a:effectLst/>
                <a:ea typeface="+mn-ea"/>
              </a:rPr>
              <a:t>Users receive alerts on opportunities with overdue tasks, no open activities, or no activity in the last 30 days. The alert isn’t customizable.</a:t>
            </a:r>
          </a:p>
          <a:p>
            <a:pPr marL="285750" indent="-285750">
              <a:buFont typeface="Arial" panose="020B0604020202020204" pitchFamily="34" charset="0"/>
              <a:buChar char="•"/>
            </a:pPr>
            <a:r>
              <a:rPr lang="en-US" sz="1300" b="0" i="0" kern="1200" dirty="0">
                <a:solidFill>
                  <a:schemeClr val="tx1"/>
                </a:solidFill>
                <a:effectLst/>
                <a:ea typeface="+mn-ea"/>
              </a:rPr>
              <a:t>Validation rules still apply when changing the stage of an opportunity using the Kanban view, but users must navigate to the opportunity workspace to address any validation rules.</a:t>
            </a:r>
          </a:p>
          <a:p>
            <a:pPr marL="285750" indent="-285750">
              <a:buFont typeface="Arial" panose="020B0604020202020204" pitchFamily="34" charset="0"/>
              <a:buChar char="•"/>
            </a:pPr>
            <a:r>
              <a:rPr lang="en-US" sz="1300" b="0" i="0" kern="1200" dirty="0">
                <a:solidFill>
                  <a:schemeClr val="tx1"/>
                </a:solidFill>
                <a:effectLst/>
                <a:ea typeface="+mn-ea"/>
              </a:rPr>
              <a:t>Dependent picklist fields are ignored when using the Kanban view. Users must navigate to the opportunity workspace to address any dependent fields.</a:t>
            </a:r>
          </a:p>
          <a:p>
            <a:pPr marL="0" indent="0">
              <a:buFont typeface="+mj-lt"/>
              <a:buNone/>
            </a:pPr>
            <a:endParaRPr lang="en-US" sz="1300" b="1" i="0" kern="1200" dirty="0">
              <a:solidFill>
                <a:schemeClr val="tx1"/>
              </a:solidFill>
              <a:effectLst/>
              <a:ea typeface="+mn-ea"/>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31</a:t>
            </a:fld>
            <a:endParaRPr lang="en-US" dirty="0"/>
          </a:p>
        </p:txBody>
      </p:sp>
    </p:spTree>
    <p:extLst>
      <p:ext uri="{BB962C8B-B14F-4D97-AF65-F5344CB8AC3E}">
        <p14:creationId xmlns:p14="http://schemas.microsoft.com/office/powerpoint/2010/main" val="898133425"/>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305</a:t>
            </a:fld>
            <a:endParaRPr lang="en-US" dirty="0"/>
          </a:p>
        </p:txBody>
      </p:sp>
    </p:spTree>
    <p:extLst>
      <p:ext uri="{BB962C8B-B14F-4D97-AF65-F5344CB8AC3E}">
        <p14:creationId xmlns:p14="http://schemas.microsoft.com/office/powerpoint/2010/main" val="298190948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306</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853741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307</a:t>
            </a:fld>
            <a:endParaRPr lang="en-US" dirty="0"/>
          </a:p>
        </p:txBody>
      </p:sp>
    </p:spTree>
    <p:extLst>
      <p:ext uri="{BB962C8B-B14F-4D97-AF65-F5344CB8AC3E}">
        <p14:creationId xmlns:p14="http://schemas.microsoft.com/office/powerpoint/2010/main" val="200212925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t>When you change record ownership, some associated items that are owned by the current record owner are also transferred to the new owner.</a:t>
            </a:r>
            <a:endParaRPr lang="en-US" dirty="0">
              <a:solidFill>
                <a:schemeClr val="tx1"/>
              </a:solidFill>
            </a:endParaRPr>
          </a:p>
          <a:p>
            <a:pPr defTabSz="981334">
              <a:spcBef>
                <a:spcPts val="0"/>
              </a:spcBef>
              <a:buClrTx/>
              <a:defRPr/>
            </a:pPr>
            <a:r>
              <a:rPr lang="en-US" dirty="0">
                <a:solidFill>
                  <a:schemeClr val="tx1"/>
                </a:solidFill>
              </a:rPr>
              <a:t>Accounts: Contacts (on business accounts only), attachments, notes, open activities, open opportunities owned by the current account owner, and optionally, closed opportunities and open opportunities owned by other users. </a:t>
            </a:r>
          </a:p>
          <a:p>
            <a:pPr defTabSz="981334">
              <a:spcBef>
                <a:spcPts val="0"/>
              </a:spcBef>
              <a:buClrTx/>
              <a:defRPr/>
            </a:pPr>
            <a:r>
              <a:rPr lang="en-US" dirty="0">
                <a:solidFill>
                  <a:schemeClr val="tx1"/>
                </a:solidFill>
              </a:rPr>
              <a:t>Leads: Open activities. When transferring leads to a queue, open activities are not transferred.</a:t>
            </a: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dirty="0">
                <a:solidFill>
                  <a:schemeClr val="tx1"/>
                </a:solidFill>
              </a:rPr>
              <a:t>Service</a:t>
            </a:r>
            <a:r>
              <a:rPr lang="en-US" baseline="0" dirty="0">
                <a:solidFill>
                  <a:schemeClr val="tx1"/>
                </a:solidFill>
              </a:rPr>
              <a:t> contracts are part of entitlement management.  They must be enabled through entitlement management which is why we </a:t>
            </a:r>
            <a:r>
              <a:rPr lang="en-US" baseline="0" dirty="0" smtClean="0">
                <a:solidFill>
                  <a:schemeClr val="tx1"/>
                </a:solidFill>
              </a:rPr>
              <a:t>don't </a:t>
            </a:r>
            <a:r>
              <a:rPr lang="en-US" baseline="0" dirty="0">
                <a:solidFill>
                  <a:schemeClr val="tx1"/>
                </a:solidFill>
              </a:rPr>
              <a:t>see them in our classroom org.  More information on service contracts and entitlement management can be found in ADM-261.</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latin typeface="Myriad Pro" pitchFamily="34" charset="0"/>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308</a:t>
            </a:fld>
            <a:endParaRPr lang="en-US" dirty="0"/>
          </a:p>
        </p:txBody>
      </p:sp>
    </p:spTree>
    <p:extLst>
      <p:ext uri="{BB962C8B-B14F-4D97-AF65-F5344CB8AC3E}">
        <p14:creationId xmlns:p14="http://schemas.microsoft.com/office/powerpoint/2010/main" val="12928524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marL="228600" indent="-228600" defTabSz="981334">
              <a:spcBef>
                <a:spcPts val="0"/>
              </a:spcBef>
              <a:buClrTx/>
              <a:buFont typeface="+mj-lt"/>
              <a:buAutoNum type="arabicPeriod"/>
              <a:defRPr/>
            </a:pPr>
            <a:r>
              <a:rPr lang="en-US" dirty="0">
                <a:solidFill>
                  <a:schemeClr val="tx1"/>
                </a:solidFill>
              </a:rPr>
              <a:t>The </a:t>
            </a:r>
            <a:r>
              <a:rPr lang="en-US" b="1" dirty="0">
                <a:solidFill>
                  <a:schemeClr val="tx1"/>
                </a:solidFill>
              </a:rPr>
              <a:t>Freeze</a:t>
            </a:r>
            <a:r>
              <a:rPr lang="en-US" dirty="0">
                <a:solidFill>
                  <a:schemeClr val="tx1"/>
                </a:solidFill>
              </a:rPr>
              <a:t> button is useful if you are prevented from deactivating a user that is used</a:t>
            </a:r>
            <a:r>
              <a:rPr lang="en-US" baseline="0" dirty="0">
                <a:solidFill>
                  <a:schemeClr val="tx1"/>
                </a:solidFill>
              </a:rPr>
              <a:t> by the system – the default lead owner for example.  You can freeze the user temporarily, change the default lead owner, and then deactivate the user.  You’ll see the button on the User record </a:t>
            </a:r>
            <a:r>
              <a:rPr lang="en-US" b="1" baseline="0" dirty="0">
                <a:solidFill>
                  <a:schemeClr val="tx1"/>
                </a:solidFill>
              </a:rPr>
              <a:t>before</a:t>
            </a:r>
            <a:r>
              <a:rPr lang="en-US" baseline="0" dirty="0">
                <a:solidFill>
                  <a:schemeClr val="tx1"/>
                </a:solidFill>
              </a:rPr>
              <a:t> you click Edit.</a:t>
            </a:r>
          </a:p>
          <a:p>
            <a:pPr marL="228600" indent="-228600" defTabSz="981334">
              <a:spcBef>
                <a:spcPts val="0"/>
              </a:spcBef>
              <a:buClrTx/>
              <a:buFont typeface="+mj-lt"/>
              <a:buAutoNum type="arabicPeriod"/>
              <a:defRPr/>
            </a:pPr>
            <a:r>
              <a:rPr lang="en-US" baseline="0" dirty="0">
                <a:solidFill>
                  <a:schemeClr val="tx1"/>
                </a:solidFill>
              </a:rPr>
              <a:t>An </a:t>
            </a:r>
            <a:r>
              <a:rPr lang="en-US" b="1" baseline="0" dirty="0">
                <a:solidFill>
                  <a:schemeClr val="tx1"/>
                </a:solidFill>
              </a:rPr>
              <a:t>Is</a:t>
            </a:r>
            <a:r>
              <a:rPr lang="en-US" baseline="0" dirty="0">
                <a:solidFill>
                  <a:schemeClr val="tx1"/>
                </a:solidFill>
              </a:rPr>
              <a:t> </a:t>
            </a:r>
            <a:r>
              <a:rPr lang="en-US" b="1" baseline="0" dirty="0">
                <a:solidFill>
                  <a:schemeClr val="tx1"/>
                </a:solidFill>
              </a:rPr>
              <a:t>Frozen</a:t>
            </a:r>
            <a:r>
              <a:rPr lang="en-US" baseline="0" dirty="0">
                <a:solidFill>
                  <a:schemeClr val="tx1"/>
                </a:solidFill>
              </a:rPr>
              <a:t> field is available for filters and columns in User list views, allowing you to create a list view of frozen users, for example.</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309</a:t>
            </a:fld>
            <a:endParaRPr lang="en-US" dirty="0"/>
          </a:p>
        </p:txBody>
      </p:sp>
    </p:spTree>
    <p:extLst>
      <p:ext uri="{BB962C8B-B14F-4D97-AF65-F5344CB8AC3E}">
        <p14:creationId xmlns:p14="http://schemas.microsoft.com/office/powerpoint/2010/main" val="2041411972"/>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310</a:t>
            </a:fld>
            <a:endParaRPr lang="en-US" dirty="0"/>
          </a:p>
        </p:txBody>
      </p:sp>
    </p:spTree>
    <p:extLst>
      <p:ext uri="{BB962C8B-B14F-4D97-AF65-F5344CB8AC3E}">
        <p14:creationId xmlns:p14="http://schemas.microsoft.com/office/powerpoint/2010/main" val="241533968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311</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853741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312</a:t>
            </a:fld>
            <a:endParaRPr lang="en-US" dirty="0"/>
          </a:p>
        </p:txBody>
      </p:sp>
    </p:spTree>
    <p:extLst>
      <p:ext uri="{BB962C8B-B14F-4D97-AF65-F5344CB8AC3E}">
        <p14:creationId xmlns:p14="http://schemas.microsoft.com/office/powerpoint/2010/main" val="254733110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313</a:t>
            </a:fld>
            <a:endParaRPr lang="en-US" dirty="0"/>
          </a:p>
        </p:txBody>
      </p:sp>
    </p:spTree>
    <p:extLst>
      <p:ext uri="{BB962C8B-B14F-4D97-AF65-F5344CB8AC3E}">
        <p14:creationId xmlns:p14="http://schemas.microsoft.com/office/powerpoint/2010/main" val="375110377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r>
              <a:rPr lang="en-US" dirty="0"/>
              <a:t>Weekly export available in</a:t>
            </a:r>
            <a:r>
              <a:rPr lang="en-US" b="0" dirty="0"/>
              <a:t>: Enterprise, Performance, and Unlimited </a:t>
            </a:r>
            <a:r>
              <a:rPr lang="en-US" dirty="0"/>
              <a:t>Editions</a:t>
            </a:r>
          </a:p>
          <a:p>
            <a:r>
              <a:rPr lang="en-US" dirty="0"/>
              <a:t>Monthly export available in: All editions</a:t>
            </a:r>
          </a:p>
          <a:p>
            <a:pPr defTabSz="981334">
              <a:spcBef>
                <a:spcPts val="0"/>
              </a:spcBef>
              <a:buClrTx/>
              <a:defRPr/>
            </a:pPr>
            <a:r>
              <a:rPr lang="en-US" dirty="0"/>
              <a:t>Search for “Exporting Backup Data” in Help + Training</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314</a:t>
            </a:fld>
            <a:endParaRPr lang="en-US" dirty="0"/>
          </a:p>
        </p:txBody>
      </p:sp>
    </p:spTree>
    <p:extLst>
      <p:ext uri="{BB962C8B-B14F-4D97-AF65-F5344CB8AC3E}">
        <p14:creationId xmlns:p14="http://schemas.microsoft.com/office/powerpoint/2010/main" val="866475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rgbClr val="000000"/>
                </a:solidFill>
                <a:ea typeface="Arial" pitchFamily="-112" charset="0"/>
                <a:cs typeface="Arial" pitchFamily="-112" charset="0"/>
                <a:sym typeface="Arial" pitchFamily="-112" charset="0"/>
              </a:rPr>
              <a:t>Teaching Points</a:t>
            </a:r>
          </a:p>
          <a:p>
            <a:endParaRPr lang="en-US" dirty="0"/>
          </a:p>
          <a:p>
            <a:r>
              <a:rPr lang="en-US" dirty="0"/>
              <a:t>Increase productivity by attaching Salesforce Files to a record, right from the files card. No Chatter? No problem! You can attach Files Connect files and library files too. This change applies to Lightning Experience only. </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32</a:t>
            </a:fld>
            <a:endParaRPr lang="en-US" dirty="0"/>
          </a:p>
        </p:txBody>
      </p:sp>
    </p:spTree>
    <p:extLst>
      <p:ext uri="{BB962C8B-B14F-4D97-AF65-F5344CB8AC3E}">
        <p14:creationId xmlns:p14="http://schemas.microsoft.com/office/powerpoint/2010/main" val="299481130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GB" dirty="0">
                <a:solidFill>
                  <a:schemeClr val="tx1"/>
                </a:solidFill>
              </a:rPr>
              <a:t>Discourage any students who might want to follow along with you during this exercise, as they will continue to receive notifications after the course. Since</a:t>
            </a:r>
            <a:r>
              <a:rPr lang="en-GB" baseline="0" dirty="0">
                <a:solidFill>
                  <a:schemeClr val="tx1"/>
                </a:solidFill>
              </a:rPr>
              <a:t> you can not delete the schedule once </a:t>
            </a:r>
            <a:r>
              <a:rPr lang="en-GB" baseline="0" dirty="0" smtClean="0">
                <a:solidFill>
                  <a:schemeClr val="tx1"/>
                </a:solidFill>
              </a:rPr>
              <a:t>it's </a:t>
            </a:r>
            <a:r>
              <a:rPr lang="en-GB" baseline="0" dirty="0">
                <a:solidFill>
                  <a:schemeClr val="tx1"/>
                </a:solidFill>
              </a:rPr>
              <a:t>saved, you might want to cancel out of the weekly backup instead of saving it.</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315</a:t>
            </a:fld>
            <a:endParaRPr lang="en-US" dirty="0"/>
          </a:p>
        </p:txBody>
      </p:sp>
    </p:spTree>
    <p:extLst>
      <p:ext uri="{BB962C8B-B14F-4D97-AF65-F5344CB8AC3E}">
        <p14:creationId xmlns:p14="http://schemas.microsoft.com/office/powerpoint/2010/main" val="82597379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316</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853741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317</a:t>
            </a:fld>
            <a:endParaRPr lang="en-US" dirty="0"/>
          </a:p>
        </p:txBody>
      </p:sp>
    </p:spTree>
    <p:extLst>
      <p:ext uri="{BB962C8B-B14F-4D97-AF65-F5344CB8AC3E}">
        <p14:creationId xmlns:p14="http://schemas.microsoft.com/office/powerpoint/2010/main" val="132601157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baseline="0" dirty="0">
                <a:solidFill>
                  <a:schemeClr val="tx1"/>
                </a:solidFill>
              </a:rPr>
              <a:t>Mass Delete Records will delete accounts, leads, activities, contacts, cases, solutions and products.</a:t>
            </a:r>
          </a:p>
          <a:p>
            <a:pPr defTabSz="981334">
              <a:spcBef>
                <a:spcPts val="0"/>
              </a:spcBef>
              <a:buClrTx/>
              <a:defRPr/>
            </a:pPr>
            <a:r>
              <a:rPr lang="en-US" dirty="0">
                <a:solidFill>
                  <a:schemeClr val="tx1"/>
                </a:solidFill>
              </a:rPr>
              <a:t>When</a:t>
            </a:r>
            <a:r>
              <a:rPr lang="en-US" baseline="0" dirty="0">
                <a:solidFill>
                  <a:schemeClr val="tx1"/>
                </a:solidFill>
              </a:rPr>
              <a:t> deleting objects, related objects are deleted as well.  Review the relationship between accounts, contacts, opportunities, activities, and notes.</a:t>
            </a:r>
            <a:endParaRPr lang="en-US" dirty="0">
              <a:solidFill>
                <a:schemeClr val="tx1"/>
              </a:solidFill>
            </a:endParaRPr>
          </a:p>
          <a:p>
            <a:pPr defTabSz="981334">
              <a:spcBef>
                <a:spcPts val="0"/>
              </a:spcBef>
              <a:buClrTx/>
              <a:defRPr/>
            </a:pPr>
            <a:endParaRPr lang="en-GB" dirty="0">
              <a:solidFill>
                <a:schemeClr val="tx1"/>
              </a:solidFill>
            </a:endParaRPr>
          </a:p>
          <a:p>
            <a:pPr defTabSz="981334">
              <a:spcBef>
                <a:spcPts val="0"/>
              </a:spcBef>
              <a:buClrTx/>
              <a:defRPr/>
            </a:pPr>
            <a:r>
              <a:rPr lang="en-GB" dirty="0">
                <a:solidFill>
                  <a:schemeClr val="tx1"/>
                </a:solidFill>
              </a:rPr>
              <a:t>Best</a:t>
            </a:r>
            <a:r>
              <a:rPr lang="en-GB" baseline="0" dirty="0">
                <a:solidFill>
                  <a:schemeClr val="tx1"/>
                </a:solidFill>
              </a:rPr>
              <a:t> practice: Discuss with students that when deleting imported records in a scenario like this it is important to make use of the filter to ensure the correct records are deleted. For example:</a:t>
            </a:r>
            <a:br>
              <a:rPr lang="en-GB" baseline="0" dirty="0">
                <a:solidFill>
                  <a:schemeClr val="tx1"/>
                </a:solidFill>
              </a:rPr>
            </a:br>
            <a:r>
              <a:rPr lang="en-GB" baseline="0" dirty="0">
                <a:solidFill>
                  <a:schemeClr val="tx1"/>
                </a:solidFill>
              </a:rPr>
              <a:t>1. Filter on the created date and time.</a:t>
            </a:r>
          </a:p>
          <a:p>
            <a:pPr defTabSz="981334">
              <a:spcBef>
                <a:spcPts val="0"/>
              </a:spcBef>
              <a:buClrTx/>
              <a:defRPr/>
            </a:pPr>
            <a:r>
              <a:rPr lang="en-GB" baseline="0" dirty="0">
                <a:solidFill>
                  <a:schemeClr val="tx1"/>
                </a:solidFill>
              </a:rPr>
              <a:t>2. Create a hidden custom “batch number” field on the object you import into and populate this field in your import file. You can then also filter on this batch number if you need to delete the imported records.</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defTabSz="981334">
              <a:spcBef>
                <a:spcPts val="0"/>
              </a:spcBef>
              <a:buClrTx/>
              <a:defRPr/>
            </a:pPr>
            <a:r>
              <a:rPr lang="en-US" dirty="0">
                <a:solidFill>
                  <a:schemeClr val="tx1"/>
                </a:solidFill>
              </a:rPr>
              <a:t>Use the data model cards to review the parent child relationship,</a:t>
            </a:r>
            <a:r>
              <a:rPr lang="en-US" baseline="0" dirty="0">
                <a:solidFill>
                  <a:schemeClr val="tx1"/>
                </a:solidFill>
              </a:rPr>
              <a:t> and discuss what related objects are deleted.</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318</a:t>
            </a:fld>
            <a:endParaRPr lang="en-US" dirty="0"/>
          </a:p>
        </p:txBody>
      </p:sp>
    </p:spTree>
    <p:extLst>
      <p:ext uri="{BB962C8B-B14F-4D97-AF65-F5344CB8AC3E}">
        <p14:creationId xmlns:p14="http://schemas.microsoft.com/office/powerpoint/2010/main" val="257249405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r>
              <a:rPr lang="en-US" dirty="0"/>
              <a:t>Your recycle bin record limit is 25 times the Megabytes (MBs) in your storage. For example, if your organization has 1 GB of storage then your limit is 25 times 1000 MB or 25,000 records. If your organization reaches its Recycle Bin limit, Salesforce automatically removes the oldest records if they have been in the Recycle Bin for at least two hours.</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319</a:t>
            </a:fld>
            <a:endParaRPr lang="en-US" dirty="0"/>
          </a:p>
        </p:txBody>
      </p:sp>
    </p:spTree>
    <p:extLst>
      <p:ext uri="{BB962C8B-B14F-4D97-AF65-F5344CB8AC3E}">
        <p14:creationId xmlns:p14="http://schemas.microsoft.com/office/powerpoint/2010/main" val="1631783306"/>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320</a:t>
            </a:fld>
            <a:endParaRPr lang="en-US" dirty="0"/>
          </a:p>
        </p:txBody>
      </p:sp>
    </p:spTree>
    <p:extLst>
      <p:ext uri="{BB962C8B-B14F-4D97-AF65-F5344CB8AC3E}">
        <p14:creationId xmlns:p14="http://schemas.microsoft.com/office/powerpoint/2010/main" val="427178430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r>
              <a:rPr lang="en-US" sz="1000" b="0" i="0" kern="1200" dirty="0">
                <a:solidFill>
                  <a:schemeClr val="tx1"/>
                </a:solidFill>
                <a:ea typeface="+mn-ea"/>
              </a:rPr>
              <a:t>All English ADX201 classes must use the Knowledge Check Manager in place of this slide. </a:t>
            </a:r>
            <a:r>
              <a:rPr lang="en-US" dirty="0"/>
              <a:t/>
            </a:r>
            <a:br>
              <a:rPr lang="en-US" dirty="0"/>
            </a:br>
            <a:r>
              <a:rPr lang="en-US" dirty="0"/>
              <a:t/>
            </a:r>
            <a:br>
              <a:rPr lang="en-US" dirty="0"/>
            </a:br>
            <a:r>
              <a:rPr lang="en-US" sz="1000" b="0" i="0" kern="1200" dirty="0">
                <a:solidFill>
                  <a:schemeClr val="tx1"/>
                </a:solidFill>
                <a:ea typeface="+mn-ea"/>
              </a:rPr>
              <a:t>1. When importing records using the Data Import Wizard, what conditions will cause a record to not be imported? </a:t>
            </a:r>
            <a:r>
              <a:rPr lang="en-US" dirty="0"/>
              <a:t/>
            </a:r>
            <a:br>
              <a:rPr lang="en-US" dirty="0"/>
            </a:br>
            <a:r>
              <a:rPr lang="en-US" sz="1000" b="0" i="0" kern="1200" dirty="0">
                <a:solidFill>
                  <a:schemeClr val="tx1"/>
                </a:solidFill>
                <a:ea typeface="+mn-ea"/>
              </a:rPr>
              <a:t>When using the Data Import Wizard, a record will not be imported if the value of a field doesn't meet the data validation criteria or a universally required field is left blank. </a:t>
            </a:r>
            <a:r>
              <a:rPr lang="en-US" dirty="0"/>
              <a:t/>
            </a:r>
            <a:br>
              <a:rPr lang="en-US" dirty="0"/>
            </a:br>
            <a:r>
              <a:rPr lang="en-US" dirty="0"/>
              <a:t/>
            </a:r>
            <a:br>
              <a:rPr lang="en-US" dirty="0"/>
            </a:br>
            <a:r>
              <a:rPr lang="en-US" sz="1000" b="0" i="0" kern="1200" dirty="0">
                <a:solidFill>
                  <a:schemeClr val="tx1"/>
                </a:solidFill>
                <a:ea typeface="+mn-ea"/>
              </a:rPr>
              <a:t>2. What are the benefits of using the Data Import Wizard to import data into Salesforce? </a:t>
            </a:r>
            <a:r>
              <a:rPr lang="en-US" dirty="0"/>
              <a:t/>
            </a:r>
            <a:br>
              <a:rPr lang="en-US" dirty="0"/>
            </a:br>
            <a:r>
              <a:rPr lang="en-US" sz="1000" b="0" i="0" kern="1200" dirty="0">
                <a:solidFill>
                  <a:schemeClr val="tx1"/>
                </a:solidFill>
                <a:ea typeface="+mn-ea"/>
              </a:rPr>
              <a:t>The Data Import Wizard can be used to: </a:t>
            </a:r>
            <a:r>
              <a:rPr lang="en-US" dirty="0"/>
              <a:t/>
            </a:r>
            <a:br>
              <a:rPr lang="en-US" dirty="0"/>
            </a:br>
            <a:r>
              <a:rPr lang="en-US" sz="1000" b="0" i="0" kern="1200" dirty="0">
                <a:solidFill>
                  <a:schemeClr val="tx1"/>
                </a:solidFill>
                <a:ea typeface="+mn-ea"/>
              </a:rPr>
              <a:t>Import contacts, accounts, leads, solutions, and records for custom objects; </a:t>
            </a:r>
            <a:r>
              <a:rPr lang="en-US" dirty="0"/>
              <a:t/>
            </a:r>
            <a:br>
              <a:rPr lang="en-US" dirty="0"/>
            </a:br>
            <a:r>
              <a:rPr lang="en-US" sz="1000" b="0" i="0" kern="1200" dirty="0">
                <a:solidFill>
                  <a:schemeClr val="tx1"/>
                </a:solidFill>
                <a:ea typeface="+mn-ea"/>
              </a:rPr>
              <a:t>Import fewer than 50,000 records; </a:t>
            </a:r>
            <a:r>
              <a:rPr lang="en-US" dirty="0"/>
              <a:t/>
            </a:r>
            <a:br>
              <a:rPr lang="en-US" dirty="0"/>
            </a:br>
            <a:r>
              <a:rPr lang="en-US" sz="1000" b="0" i="0" kern="1200" dirty="0">
                <a:solidFill>
                  <a:schemeClr val="tx1"/>
                </a:solidFill>
                <a:ea typeface="+mn-ea"/>
              </a:rPr>
              <a:t>Choose whether or not to trigger workflow rules; </a:t>
            </a:r>
            <a:r>
              <a:rPr lang="en-US" dirty="0"/>
              <a:t/>
            </a:r>
            <a:br>
              <a:rPr lang="en-US" dirty="0"/>
            </a:br>
            <a:r>
              <a:rPr lang="en-US" sz="1000" b="0" i="0" kern="1200" dirty="0">
                <a:solidFill>
                  <a:schemeClr val="tx1"/>
                </a:solidFill>
                <a:ea typeface="+mn-ea"/>
              </a:rPr>
              <a:t>Prevent</a:t>
            </a:r>
            <a:r>
              <a:rPr lang="en-US" sz="1000" b="0" i="0" kern="1200" baseline="0" dirty="0">
                <a:solidFill>
                  <a:schemeClr val="tx1"/>
                </a:solidFill>
                <a:ea typeface="+mn-ea"/>
              </a:rPr>
              <a:t> duplicate records from entering the system</a:t>
            </a:r>
            <a:r>
              <a:rPr lang="en-US" sz="1000" b="0" i="0" kern="1200" dirty="0">
                <a:solidFill>
                  <a:schemeClr val="tx1"/>
                </a:solidFill>
                <a:ea typeface="+mn-ea"/>
              </a:rPr>
              <a:t>. </a:t>
            </a:r>
            <a:r>
              <a:rPr lang="en-US" dirty="0"/>
              <a:t/>
            </a:r>
            <a:br>
              <a:rPr lang="en-US" dirty="0"/>
            </a:br>
            <a:r>
              <a:rPr lang="en-US" dirty="0"/>
              <a:t/>
            </a:r>
            <a:br>
              <a:rPr lang="en-US" dirty="0"/>
            </a:br>
            <a:r>
              <a:rPr lang="en-US" sz="1000" b="0" i="0" kern="1200" dirty="0">
                <a:solidFill>
                  <a:schemeClr val="tx1"/>
                </a:solidFill>
                <a:ea typeface="+mn-ea"/>
              </a:rPr>
              <a:t>3. Why would a user choose data loader instead of the Data Import Wizard? </a:t>
            </a:r>
            <a:r>
              <a:rPr lang="en-US" dirty="0"/>
              <a:t/>
            </a:r>
            <a:br>
              <a:rPr lang="en-US" dirty="0"/>
            </a:br>
            <a:r>
              <a:rPr lang="en-US" sz="1000" b="0" i="0" kern="1200" dirty="0">
                <a:solidFill>
                  <a:schemeClr val="tx1"/>
                </a:solidFill>
                <a:ea typeface="+mn-ea"/>
              </a:rPr>
              <a:t>The data loader can be used to: </a:t>
            </a:r>
            <a:r>
              <a:rPr lang="en-US" dirty="0"/>
              <a:t/>
            </a:r>
            <a:br>
              <a:rPr lang="en-US" dirty="0"/>
            </a:br>
            <a:r>
              <a:rPr lang="en-US" sz="1000" b="0" i="0" kern="1200" dirty="0">
                <a:solidFill>
                  <a:schemeClr val="tx1"/>
                </a:solidFill>
                <a:ea typeface="+mn-ea"/>
              </a:rPr>
              <a:t>Import files that contain up to 5,000,000 records; </a:t>
            </a:r>
            <a:r>
              <a:rPr lang="en-US" dirty="0"/>
              <a:t/>
            </a:r>
            <a:br>
              <a:rPr lang="en-US" dirty="0"/>
            </a:br>
            <a:r>
              <a:rPr lang="en-US" sz="1000" b="0" i="0" kern="1200" dirty="0">
                <a:solidFill>
                  <a:schemeClr val="tx1"/>
                </a:solidFill>
                <a:ea typeface="+mn-ea"/>
              </a:rPr>
              <a:t>Load certain standard objects, such as products or opportunities; </a:t>
            </a:r>
            <a:r>
              <a:rPr lang="en-US" dirty="0"/>
              <a:t/>
            </a:r>
            <a:br>
              <a:rPr lang="en-US" dirty="0"/>
            </a:br>
            <a:r>
              <a:rPr lang="en-US" sz="1000" b="0" i="0" kern="1200" dirty="0">
                <a:solidFill>
                  <a:schemeClr val="tx1"/>
                </a:solidFill>
                <a:ea typeface="+mn-ea"/>
              </a:rPr>
              <a:t>Schedule imports; </a:t>
            </a:r>
            <a:r>
              <a:rPr lang="en-US" dirty="0"/>
              <a:t/>
            </a:r>
            <a:br>
              <a:rPr lang="en-US" dirty="0"/>
            </a:br>
            <a:r>
              <a:rPr lang="en-US" sz="1000" b="0" i="0" kern="1200" dirty="0">
                <a:solidFill>
                  <a:schemeClr val="tx1"/>
                </a:solidFill>
                <a:ea typeface="+mn-ea"/>
              </a:rPr>
              <a:t>Save field mappings for later use; </a:t>
            </a:r>
            <a:r>
              <a:rPr lang="en-US" dirty="0"/>
              <a:t/>
            </a:r>
            <a:br>
              <a:rPr lang="en-US" dirty="0"/>
            </a:br>
            <a:r>
              <a:rPr lang="en-US" sz="1000" b="0" i="0" kern="1200" dirty="0">
                <a:solidFill>
                  <a:schemeClr val="tx1"/>
                </a:solidFill>
                <a:ea typeface="+mn-ea"/>
              </a:rPr>
              <a:t>Export or delete data. </a:t>
            </a:r>
            <a:r>
              <a:rPr lang="en-US" dirty="0"/>
              <a:t/>
            </a:r>
            <a:br>
              <a:rPr lang="en-US" dirty="0"/>
            </a:br>
            <a:r>
              <a:rPr lang="en-US" dirty="0"/>
              <a:t/>
            </a:r>
            <a:br>
              <a:rPr lang="en-US" dirty="0"/>
            </a:br>
            <a:r>
              <a:rPr lang="en-US" sz="1000" b="0" i="0" kern="1200" dirty="0">
                <a:solidFill>
                  <a:schemeClr val="tx1"/>
                </a:solidFill>
                <a:ea typeface="+mn-ea"/>
              </a:rPr>
              <a:t>4. How can an administrator prevent a former employee from logging in to the company's Salesforce organization and free up a user license? </a:t>
            </a:r>
            <a:r>
              <a:rPr lang="en-US" dirty="0"/>
              <a:t/>
            </a:r>
            <a:br>
              <a:rPr lang="en-US" dirty="0"/>
            </a:br>
            <a:r>
              <a:rPr lang="en-US" sz="1000" b="0" i="0" kern="1200" dirty="0">
                <a:solidFill>
                  <a:schemeClr val="tx1"/>
                </a:solidFill>
                <a:ea typeface="+mn-ea"/>
              </a:rPr>
              <a:t>An administrator can deactivate the user record and maintain the inactive record. Deactivating a user record maintains the integrity of historic data, prevents the user from accessing Salesforce, and frees up a user license. Record ownership can be transferred to new owners using the mass transfer tool. </a:t>
            </a:r>
            <a:r>
              <a:rPr lang="en-US" dirty="0"/>
              <a:t/>
            </a:r>
            <a:br>
              <a:rPr lang="en-US" dirty="0"/>
            </a:br>
            <a:r>
              <a:rPr lang="en-US" dirty="0"/>
              <a:t/>
            </a:r>
            <a:br>
              <a:rPr lang="en-US" dirty="0"/>
            </a:br>
            <a:r>
              <a:rPr lang="en-US" sz="1000" b="0" i="0" kern="1200" dirty="0">
                <a:solidFill>
                  <a:schemeClr val="tx1"/>
                </a:solidFill>
                <a:ea typeface="+mn-ea"/>
              </a:rPr>
              <a:t>5. What feature provides an automated way to obtain a complete set of Salesforce data for archiving? </a:t>
            </a:r>
            <a:r>
              <a:rPr lang="en-US" dirty="0"/>
              <a:t/>
            </a:r>
            <a:br>
              <a:rPr lang="en-US" dirty="0"/>
            </a:br>
            <a:r>
              <a:rPr lang="en-US" sz="1000" b="0" i="0" kern="1200" dirty="0">
                <a:solidFill>
                  <a:schemeClr val="tx1"/>
                </a:solidFill>
                <a:ea typeface="+mn-ea"/>
              </a:rPr>
              <a:t>The data export service is an automated way of receiving a zip file of CSVs of all of your Salesforce data. The data export service is available within the application and can be scheduled. The data export service emails you when the zip files are ready. In order to use data loader to obtain data for archiving, you must create batch files and schedule them to run using Windows functionality.</a:t>
            </a:r>
            <a:r>
              <a:rPr lang="en-US" dirty="0"/>
              <a:t/>
            </a:r>
            <a:br>
              <a:rPr lang="en-US" dirty="0"/>
            </a:br>
            <a:r>
              <a:rPr lang="en-US" dirty="0"/>
              <a:t/>
            </a:r>
            <a:br>
              <a:rPr lang="en-US" dirty="0"/>
            </a:br>
            <a:r>
              <a:rPr lang="en-US" sz="1000" b="0" i="0" kern="1200" dirty="0">
                <a:solidFill>
                  <a:schemeClr val="tx1"/>
                </a:solidFill>
                <a:ea typeface="+mn-ea"/>
              </a:rPr>
              <a:t>6. An administrator at AW Computing incorrectly imported a set of records into Salesforce. Which tools can the administrator use to remove the records from Salesforce? </a:t>
            </a:r>
            <a:r>
              <a:rPr lang="en-US" dirty="0"/>
              <a:t/>
            </a:r>
            <a:br>
              <a:rPr lang="en-US" dirty="0"/>
            </a:br>
            <a:r>
              <a:rPr lang="en-US" sz="1000" b="0" i="0" kern="1200" dirty="0">
                <a:solidFill>
                  <a:schemeClr val="tx1"/>
                </a:solidFill>
                <a:ea typeface="+mn-ea"/>
              </a:rPr>
              <a:t>An administrator can delete records using data loader or mass delete records. As a best practice, an administrator should perform a back up before deleting records.</a:t>
            </a:r>
            <a:endParaRPr lang="en-US" b="1"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321</a:t>
            </a:fld>
            <a:endParaRPr lang="en-US" dirty="0"/>
          </a:p>
        </p:txBody>
      </p:sp>
    </p:spTree>
    <p:extLst>
      <p:ext uri="{BB962C8B-B14F-4D97-AF65-F5344CB8AC3E}">
        <p14:creationId xmlns:p14="http://schemas.microsoft.com/office/powerpoint/2010/main" val="343301924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322</a:t>
            </a:fld>
            <a:endParaRPr lang="en-US" dirty="0"/>
          </a:p>
        </p:txBody>
      </p:sp>
    </p:spTree>
    <p:extLst>
      <p:ext uri="{BB962C8B-B14F-4D97-AF65-F5344CB8AC3E}">
        <p14:creationId xmlns:p14="http://schemas.microsoft.com/office/powerpoint/2010/main" val="250798300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323</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525359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76367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b="0" dirty="0">
                <a:solidFill>
                  <a:srgbClr val="000000"/>
                </a:solidFill>
                <a:ea typeface="Arial" pitchFamily="-112" charset="0"/>
                <a:cs typeface="Arial" pitchFamily="-112" charset="0"/>
                <a:sym typeface="Arial" pitchFamily="-112" charset="0"/>
              </a:rPr>
              <a:t>Use</a:t>
            </a:r>
            <a:r>
              <a:rPr lang="en-US" b="0" baseline="0" dirty="0">
                <a:solidFill>
                  <a:srgbClr val="000000"/>
                </a:solidFill>
                <a:ea typeface="Arial" pitchFamily="-112" charset="0"/>
                <a:cs typeface="Arial" pitchFamily="-112" charset="0"/>
                <a:sym typeface="Arial" pitchFamily="-112" charset="0"/>
              </a:rPr>
              <a:t> the tour to reinforce the terms and concepts just covered and set the students up for the next exercise (treasure hunt). Keep the tour brief, since all terms and concepts will be covered later in the course as well.</a:t>
            </a:r>
            <a:endParaRPr lang="en-US" b="0"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Administration Essentials for New Admins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(Enterprise, Performance, and Unlimited Editions)</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alesforce Sans" panose="020B0505020202020203" pitchFamily="34" charset="0"/>
              </a:rPr>
              <a:t>© Copyright 2016 salesforce.com, inc.</a:t>
            </a:r>
            <a:endPar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ABCAC1-5A0E-4D41-9DFA-A4558277763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7699884"/>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a:t>
            </a:r>
          </a:p>
          <a:p>
            <a:pPr eaLnBrk="1" hangingPunct="1"/>
            <a:r>
              <a:rPr lang="en-GB" sz="1000" kern="1200" baseline="0" dirty="0">
                <a:solidFill>
                  <a:srgbClr val="000000"/>
                </a:solidFill>
                <a:ea typeface="Arial" pitchFamily="-112" charset="0"/>
                <a:cs typeface="Arial" pitchFamily="-112" charset="0"/>
                <a:sym typeface="Arial" pitchFamily="-112" charset="0"/>
              </a:rPr>
              <a:t>When working with reports we have choices before we start to build.</a:t>
            </a:r>
          </a:p>
          <a:p>
            <a:pPr eaLnBrk="1" hangingPunct="1"/>
            <a:endParaRPr lang="en-GB" sz="1000" kern="1200" baseline="0" dirty="0">
              <a:solidFill>
                <a:srgbClr val="000000"/>
              </a:solidFill>
              <a:ea typeface="Arial" pitchFamily="-112" charset="0"/>
              <a:cs typeface="Arial" pitchFamily="-112" charset="0"/>
              <a:sym typeface="Arial" pitchFamily="-112" charset="0"/>
            </a:endParaRPr>
          </a:p>
          <a:p>
            <a:pPr eaLnBrk="1" hangingPunct="1"/>
            <a:r>
              <a:rPr lang="en-GB" sz="1000" kern="1200" baseline="0" dirty="0">
                <a:solidFill>
                  <a:srgbClr val="000000"/>
                </a:solidFill>
                <a:ea typeface="Arial" pitchFamily="-112" charset="0"/>
                <a:cs typeface="Arial" pitchFamily="-112" charset="0"/>
                <a:sym typeface="Arial" pitchFamily="-112" charset="0"/>
              </a:rPr>
              <a:t>Does a Standard report exist and does it meet my requirement? (Run a standard report)</a:t>
            </a:r>
          </a:p>
          <a:p>
            <a:pPr eaLnBrk="1" hangingPunct="1"/>
            <a:r>
              <a:rPr lang="en-GB" sz="1000" kern="1200" baseline="0" dirty="0">
                <a:solidFill>
                  <a:srgbClr val="000000"/>
                </a:solidFill>
                <a:ea typeface="Arial" pitchFamily="-112" charset="0"/>
                <a:cs typeface="Arial" pitchFamily="-112" charset="0"/>
                <a:sym typeface="Arial" pitchFamily="-112" charset="0"/>
              </a:rPr>
              <a:t>Does a Standard report exist and just needs some minor changes to meet my report requirement? (Customize a Standard Report and save as new Report)</a:t>
            </a:r>
          </a:p>
          <a:p>
            <a:pPr eaLnBrk="1" hangingPunct="1"/>
            <a:r>
              <a:rPr lang="en-GB" sz="1000" kern="1200" baseline="0" dirty="0">
                <a:solidFill>
                  <a:srgbClr val="000000"/>
                </a:solidFill>
                <a:ea typeface="Arial" pitchFamily="-112" charset="0"/>
                <a:cs typeface="Arial" pitchFamily="-112" charset="0"/>
                <a:sym typeface="Arial" pitchFamily="-112" charset="0"/>
              </a:rPr>
              <a:t>Do I have to create a report from scratch? (Custom Report)</a:t>
            </a:r>
          </a:p>
          <a:p>
            <a:pPr eaLnBrk="1" hangingPunct="1"/>
            <a:endParaRPr lang="en-GB" sz="1000" kern="1200" baseline="0" dirty="0">
              <a:solidFill>
                <a:srgbClr val="000000"/>
              </a:solidFill>
              <a:ea typeface="Arial" pitchFamily="-112" charset="0"/>
              <a:cs typeface="Arial" pitchFamily="-112" charset="0"/>
              <a:sym typeface="Arial" pitchFamily="-112" charset="0"/>
            </a:endParaRPr>
          </a:p>
          <a:p>
            <a:pPr eaLnBrk="1" hangingPunct="1"/>
            <a:endParaRPr lang="en-GB" sz="1000" kern="1200" baseline="0" dirty="0">
              <a:solidFill>
                <a:srgbClr val="000000"/>
              </a:solidFill>
              <a:ea typeface="Arial" pitchFamily="-112" charset="0"/>
              <a:cs typeface="Arial" pitchFamily="-112" charset="0"/>
              <a:sym typeface="Arial" pitchFamily="-112" charset="0"/>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a:p>
            <a:r>
              <a:rPr lang="en-US" dirty="0"/>
              <a:t>These</a:t>
            </a:r>
            <a:r>
              <a:rPr lang="en-US" baseline="0" dirty="0"/>
              <a:t> choices could be written on the board and referenced later for slide “How do we meet Allison’s Requirement”.</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325</a:t>
            </a:fld>
            <a:endParaRPr lang="en-US" dirty="0"/>
          </a:p>
        </p:txBody>
      </p:sp>
    </p:spTree>
    <p:extLst>
      <p:ext uri="{BB962C8B-B14F-4D97-AF65-F5344CB8AC3E}">
        <p14:creationId xmlns:p14="http://schemas.microsoft.com/office/powerpoint/2010/main" val="133151822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endParaRPr lang="en-GB" dirty="0"/>
          </a:p>
          <a:p>
            <a:r>
              <a:rPr lang="en-GB" dirty="0"/>
              <a:t>In Lightning,</a:t>
            </a:r>
            <a:r>
              <a:rPr lang="en-GB" baseline="0" dirty="0"/>
              <a:t> Reports and Dashboards have their own tabs. </a:t>
            </a:r>
          </a:p>
          <a:p>
            <a:endParaRPr lang="en-GB" baseline="0" dirty="0"/>
          </a:p>
          <a:p>
            <a:r>
              <a:rPr lang="en-US" sz="1000" b="0" i="0" kern="1200" dirty="0">
                <a:solidFill>
                  <a:schemeClr val="tx1"/>
                </a:solidFill>
                <a:effectLst/>
                <a:latin typeface="Salesforce Sans" panose="020B0505020202020203" pitchFamily="34" charset="0"/>
                <a:ea typeface="+mn-ea"/>
                <a:cs typeface="Arial" pitchFamily="34" charset="0"/>
              </a:rPr>
              <a:t>You can create and share folders in LEX and save reports to them. Reports and Dashboards can be saved into folders created/shared either in Classic or LEX now</a:t>
            </a:r>
          </a:p>
          <a:p>
            <a:r>
              <a:rPr lang="en-US" dirty="0"/>
              <a:t/>
            </a:r>
            <a:br>
              <a:rPr lang="en-US" dirty="0"/>
            </a:br>
            <a:r>
              <a:rPr lang="en-US" sz="1000" b="0" i="0" kern="1200" dirty="0">
                <a:solidFill>
                  <a:schemeClr val="tx1"/>
                </a:solidFill>
                <a:effectLst/>
                <a:latin typeface="Salesforce Sans" panose="020B0505020202020203" pitchFamily="34" charset="0"/>
                <a:ea typeface="+mn-ea"/>
                <a:cs typeface="Arial" pitchFamily="34" charset="0"/>
              </a:rPr>
              <a:t>You can move a report from one folder to another in LEX. To move a report from one folder to another in LEX, edit report, go to report properties and change the folder and save</a:t>
            </a:r>
            <a:endParaRPr lang="en-GB" baseline="0" dirty="0"/>
          </a:p>
          <a:p>
            <a:pPr marL="0" indent="0">
              <a:buFont typeface="Arial" panose="020B0604020202020204" pitchFamily="34" charset="0"/>
              <a:buNone/>
            </a:pPr>
            <a:endParaRPr lang="en-US" baseline="0" dirty="0"/>
          </a:p>
          <a:p>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marL="228600" indent="-228600">
              <a:buFont typeface="+mj-lt"/>
              <a:buAutoNum type="arabicPeriod"/>
            </a:pPr>
            <a:r>
              <a:rPr lang="en-GB" dirty="0"/>
              <a:t>Go through all this functionality</a:t>
            </a:r>
            <a:r>
              <a:rPr lang="en-GB" baseline="0" dirty="0"/>
              <a:t> in the org, rather than on this slide, and then come back to this slide to point out to students that they have it all here for reference purposes.</a:t>
            </a:r>
            <a:endParaRPr lang="en-US" dirty="0"/>
          </a:p>
          <a:p>
            <a:pPr marL="228600" indent="-228600">
              <a:buFont typeface="+mj-lt"/>
              <a:buAutoNum type="arabicPeriod"/>
            </a:pPr>
            <a:r>
              <a:rPr lang="en-US" dirty="0"/>
              <a:t>The last point, iii.,</a:t>
            </a:r>
            <a:r>
              <a:rPr lang="en-US" baseline="0" dirty="0"/>
              <a:t> mentions Standard Report folders, this is a good lead in to reference the next slide (Report and Dashboard Folders).</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326</a:t>
            </a:fld>
            <a:endParaRPr lang="en-US" dirty="0"/>
          </a:p>
        </p:txBody>
      </p:sp>
    </p:spTree>
    <p:extLst>
      <p:ext uri="{BB962C8B-B14F-4D97-AF65-F5344CB8AC3E}">
        <p14:creationId xmlns:p14="http://schemas.microsoft.com/office/powerpoint/2010/main" val="404377902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dirty="0"/>
              <a:t>Teaching</a:t>
            </a:r>
            <a:r>
              <a:rPr lang="en-US" baseline="0" dirty="0"/>
              <a:t> Points:</a:t>
            </a:r>
          </a:p>
          <a:p>
            <a:endParaRPr lang="en-US" b="1" baseline="0" dirty="0"/>
          </a:p>
          <a:p>
            <a:r>
              <a:rPr lang="en-US" b="1" baseline="0" dirty="0"/>
              <a:t>Move Reports between Folders: </a:t>
            </a:r>
            <a:r>
              <a:rPr lang="en-US" sz="1050" dirty="0">
                <a:effectLst/>
              </a:rPr>
              <a:t>Users can move dashboards and reports between folders from the Lightning Experience dashboard editor</a:t>
            </a:r>
            <a:r>
              <a:rPr lang="en-US" sz="1050" dirty="0"/>
              <a:t/>
            </a:r>
            <a:br>
              <a:rPr lang="en-US" sz="1050" dirty="0"/>
            </a:br>
            <a:endParaRPr lang="en-US" sz="1050" b="0" i="0" kern="1200" dirty="0">
              <a:solidFill>
                <a:schemeClr val="tx1"/>
              </a:solidFill>
              <a:effectLst/>
              <a:latin typeface="Salesforce Sans" panose="020B0505020202020203" pitchFamily="34" charset="0"/>
              <a:ea typeface="+mn-ea"/>
              <a:cs typeface="Arial" pitchFamily="34" charset="0"/>
            </a:endParaRPr>
          </a:p>
          <a:p>
            <a:r>
              <a:rPr lang="en-US" sz="1000" b="1" i="0" kern="1200" dirty="0">
                <a:solidFill>
                  <a:schemeClr val="tx1"/>
                </a:solidFill>
                <a:effectLst/>
                <a:latin typeface="Salesforce Sans" panose="020B0505020202020203" pitchFamily="34" charset="0"/>
                <a:ea typeface="+mn-ea"/>
                <a:cs typeface="Arial" pitchFamily="34" charset="0"/>
              </a:rPr>
              <a:t>Share Report and Dashboard Folders: </a:t>
            </a:r>
            <a:r>
              <a:rPr lang="en-US" sz="1050" dirty="0">
                <a:effectLst/>
              </a:rPr>
              <a:t>Sharing permissions set on folders in Salesforce Classic are obeyed in Lightning Experience</a:t>
            </a:r>
            <a:r>
              <a:rPr lang="en-US" sz="1050" baseline="0" dirty="0">
                <a:effectLst/>
              </a:rPr>
              <a:t> and vice versus</a:t>
            </a:r>
            <a:r>
              <a:rPr lang="en-US" sz="1050" dirty="0">
                <a:effectLst/>
              </a:rPr>
              <a:t>.</a:t>
            </a:r>
            <a:r>
              <a:rPr lang="en-US" sz="1050" dirty="0"/>
              <a:t/>
            </a:r>
            <a:br>
              <a:rPr lang="en-US" sz="1050" dirty="0"/>
            </a:br>
            <a:endParaRPr lang="en-US" sz="1050" b="0" i="0" kern="1200" baseline="0" dirty="0">
              <a:solidFill>
                <a:schemeClr val="tx1"/>
              </a:solidFill>
              <a:effectLst/>
              <a:latin typeface="Salesforce Sans" panose="020B0505020202020203" pitchFamily="34" charset="0"/>
              <a:ea typeface="+mn-ea"/>
              <a:cs typeface="Arial" pitchFamily="34" charset="0"/>
            </a:endParaRPr>
          </a:p>
          <a:p>
            <a:pPr fontAlgn="base"/>
            <a:r>
              <a:rPr lang="en-US" b="1" dirty="0">
                <a:effectLst/>
              </a:rPr>
              <a:t>Search for Report and Dashboard Folders: </a:t>
            </a:r>
            <a:r>
              <a:rPr lang="en-US" dirty="0">
                <a:effectLst/>
              </a:rPr>
              <a:t>Users </a:t>
            </a:r>
            <a:r>
              <a:rPr lang="en-US" dirty="0" smtClean="0">
                <a:effectLst/>
              </a:rPr>
              <a:t>can't </a:t>
            </a:r>
            <a:r>
              <a:rPr lang="en-US" dirty="0">
                <a:effectLst/>
              </a:rPr>
              <a:t>search for report and dashboard folders in Lightning Experience. Global search results include reports and dashboards, but not report and dashboard folders.</a:t>
            </a:r>
          </a:p>
          <a:p>
            <a:r>
              <a:rPr lang="en-US" dirty="0">
                <a:effectLst/>
              </a:rPr>
              <a:t/>
            </a:r>
            <a:br>
              <a:rPr lang="en-US" dirty="0">
                <a:effectLst/>
              </a:rPr>
            </a:br>
            <a:r>
              <a:rPr lang="en-US" dirty="0"/>
              <a:t/>
            </a:r>
            <a:br>
              <a:rPr lang="en-US" dirty="0"/>
            </a:b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327</a:t>
            </a:fld>
            <a:endParaRPr lang="en-US" dirty="0"/>
          </a:p>
        </p:txBody>
      </p:sp>
    </p:spTree>
    <p:extLst>
      <p:ext uri="{BB962C8B-B14F-4D97-AF65-F5344CB8AC3E}">
        <p14:creationId xmlns:p14="http://schemas.microsoft.com/office/powerpoint/2010/main" val="3690296094"/>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dirty="0"/>
              <a:t>This is a new feature in the Lightning Report Builder (Summer 18’) </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328</a:t>
            </a:fld>
            <a:endParaRPr lang="en-US" dirty="0"/>
          </a:p>
        </p:txBody>
      </p:sp>
    </p:spTree>
    <p:extLst>
      <p:ext uri="{BB962C8B-B14F-4D97-AF65-F5344CB8AC3E}">
        <p14:creationId xmlns:p14="http://schemas.microsoft.com/office/powerpoint/2010/main" val="324059703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GB" sz="1000" kern="1200" baseline="0" dirty="0">
                <a:solidFill>
                  <a:srgbClr val="000000"/>
                </a:solidFill>
                <a:ea typeface="Arial" pitchFamily="-112" charset="0"/>
                <a:cs typeface="Arial" pitchFamily="-112" charset="0"/>
                <a:sym typeface="Arial" pitchFamily="-112" charset="0"/>
              </a:rPr>
              <a:t>Allison wants a report that shows </a:t>
            </a:r>
            <a:r>
              <a:rPr lang="en-GB" sz="1000" dirty="0">
                <a:latin typeface="Segoe UI Semibold" pitchFamily="34" charset="0"/>
                <a:ea typeface="Segoe UI" pitchFamily="34" charset="0"/>
                <a:cs typeface="Segoe UI" pitchFamily="34" charset="0"/>
              </a:rPr>
              <a:t>all of her </a:t>
            </a:r>
            <a:r>
              <a:rPr lang="en-GB" sz="1000" dirty="0" smtClean="0">
                <a:latin typeface="Segoe UI Semibold" pitchFamily="34" charset="0"/>
                <a:ea typeface="Segoe UI" pitchFamily="34" charset="0"/>
                <a:cs typeface="Segoe UI" pitchFamily="34" charset="0"/>
              </a:rPr>
              <a:t>team's </a:t>
            </a:r>
            <a:r>
              <a:rPr lang="en-GB" sz="1000" dirty="0">
                <a:latin typeface="Segoe UI Semibold" pitchFamily="34" charset="0"/>
                <a:ea typeface="Segoe UI" pitchFamily="34" charset="0"/>
                <a:cs typeface="Segoe UI" pitchFamily="34" charset="0"/>
              </a:rPr>
              <a:t>opportunities that have been won this year.</a:t>
            </a:r>
            <a:r>
              <a:rPr lang="en-GB" sz="1000" baseline="0" dirty="0">
                <a:latin typeface="Segoe UI Semibold" pitchFamily="34" charset="0"/>
                <a:ea typeface="Segoe UI" pitchFamily="34" charset="0"/>
                <a:cs typeface="Segoe UI" pitchFamily="34" charset="0"/>
              </a:rPr>
              <a:t> We can use the Opportunity Pipeline report and make some quick amendments to meet her requirement.</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GB" sz="1000" baseline="0" dirty="0">
              <a:latin typeface="Segoe UI Semibold" pitchFamily="34" charset="0"/>
              <a:ea typeface="Segoe UI" pitchFamily="34" charset="0"/>
              <a:cs typeface="Segoe UI" pitchFamily="34" charset="0"/>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GB" sz="1000" baseline="0" dirty="0">
              <a:latin typeface="Segoe UI Semibold" pitchFamily="34" charset="0"/>
              <a:ea typeface="Segoe UI" pitchFamily="34" charset="0"/>
              <a:cs typeface="Segoe UI" pitchFamily="34" charset="0"/>
            </a:endParaRPr>
          </a:p>
          <a:p>
            <a:pPr defTabSz="981334">
              <a:spcBef>
                <a:spcPts val="0"/>
              </a:spcBef>
              <a:buClrTx/>
              <a:defRPr/>
            </a:pPr>
            <a:endParaRPr lang="en-US" dirty="0"/>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330</a:t>
            </a:fld>
            <a:endParaRPr lang="en-US" dirty="0"/>
          </a:p>
        </p:txBody>
      </p:sp>
    </p:spTree>
    <p:extLst>
      <p:ext uri="{BB962C8B-B14F-4D97-AF65-F5344CB8AC3E}">
        <p14:creationId xmlns:p14="http://schemas.microsoft.com/office/powerpoint/2010/main" val="232514004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a:t>
            </a:r>
          </a:p>
          <a:p>
            <a:pPr eaLnBrk="1" hangingPunct="1"/>
            <a:r>
              <a:rPr lang="en-GB" b="0" baseline="0" dirty="0">
                <a:ea typeface="MS PGothic" charset="-128"/>
              </a:rPr>
              <a:t>This slide has animation.  </a:t>
            </a:r>
          </a:p>
          <a:p>
            <a:pPr eaLnBrk="1" hangingPunct="1"/>
            <a:endParaRPr lang="en-GB" b="0" baseline="0" dirty="0">
              <a:ea typeface="MS PGothic" charset="-128"/>
            </a:endParaRPr>
          </a:p>
          <a:p>
            <a:pPr eaLnBrk="1" hangingPunct="1"/>
            <a:r>
              <a:rPr lang="en-GB" b="0" baseline="0" dirty="0">
                <a:ea typeface="MS PGothic" charset="-128"/>
              </a:rPr>
              <a:t>Refer back to Slide “What are Reports” (or Board) to elicit form the students what the report options are.  They should be able to come up with the three options for getting the information needed.</a:t>
            </a:r>
          </a:p>
          <a:p>
            <a:pPr eaLnBrk="1" hangingPunct="1"/>
            <a:endParaRPr lang="en-GB" b="0" baseline="0" dirty="0">
              <a:ea typeface="MS PGothic" charset="-128"/>
            </a:endParaRP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0" baseline="0" dirty="0">
                <a:ea typeface="MS PGothic" charset="-128"/>
              </a:rPr>
              <a:t>Browse for a Standard Report? </a:t>
            </a:r>
            <a:r>
              <a:rPr lang="en-GB" dirty="0"/>
              <a:t>A</a:t>
            </a:r>
            <a:r>
              <a:rPr lang="en-GB" baseline="0" dirty="0"/>
              <a:t> Closed Opportunity Standard Report exists in the Standard Opportunity Reports Folder (</a:t>
            </a:r>
            <a:r>
              <a:rPr lang="en-US" b="0" baseline="0" dirty="0">
                <a:ea typeface="MS PGothic" charset="-128"/>
              </a:rPr>
              <a:t>if you would like to browse standard folders you have to switch to Classic). </a:t>
            </a:r>
            <a:r>
              <a:rPr lang="en-GB" baseline="0" dirty="0"/>
              <a:t>However, this is only for the current FQ.</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Customize a Standard Report?  Modify the Closed opportunity Standard Report and save as new report.  Could have the discussion if this requirement is a one off or a permanent report that Allison needs to access and refer to.</a:t>
            </a:r>
            <a:endParaRPr lang="en-GB" dirty="0"/>
          </a:p>
          <a:p>
            <a:pPr eaLnBrk="1" hangingPunct="1"/>
            <a:r>
              <a:rPr lang="en-GB" b="0" baseline="0" dirty="0">
                <a:ea typeface="MS PGothic" charset="-128"/>
              </a:rPr>
              <a:t>Create a Custom report from Scratch?  Build a new Custom Report from Scratch.   </a:t>
            </a:r>
          </a:p>
          <a:p>
            <a:pPr eaLnBrk="1" hangingPunct="1"/>
            <a:endParaRPr lang="en-GB" b="0" baseline="0" dirty="0">
              <a:ea typeface="MS PGothic" charset="-128"/>
            </a:endParaRPr>
          </a:p>
          <a:p>
            <a:pPr eaLnBrk="1" hangingPunct="1"/>
            <a:r>
              <a:rPr lang="en-GB" b="0" baseline="0" dirty="0">
                <a:ea typeface="MS PGothic" charset="-128"/>
              </a:rPr>
              <a:t>All three options are feasible but we will look at the middle option first for this module.  We will be looking at creating reports from scratch with the Report builder in the next module.</a:t>
            </a:r>
          </a:p>
          <a:p>
            <a:pPr eaLnBrk="1" hangingPunct="1"/>
            <a:endParaRPr lang="en-GB" b="0" baseline="0" dirty="0">
              <a:ea typeface="MS PGothic" charset="-128"/>
            </a:endParaRPr>
          </a:p>
          <a:p>
            <a:pPr eaLnBrk="1" hangingPunct="1"/>
            <a:r>
              <a:rPr lang="en-GB" b="0" baseline="0" dirty="0">
                <a:ea typeface="MS PGothic" charset="-128"/>
              </a:rPr>
              <a:t>Note that standard reports are not available in Lightning Edition.</a:t>
            </a:r>
          </a:p>
          <a:p>
            <a:pPr eaLnBrk="1" hangingPunct="1"/>
            <a:endParaRPr lang="en-GB" b="0"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a:p>
            <a:endParaRPr lang="en-GB"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331</a:t>
            </a:fld>
            <a:endParaRPr lang="en-US" dirty="0"/>
          </a:p>
        </p:txBody>
      </p:sp>
    </p:spTree>
    <p:extLst>
      <p:ext uri="{BB962C8B-B14F-4D97-AF65-F5344CB8AC3E}">
        <p14:creationId xmlns:p14="http://schemas.microsoft.com/office/powerpoint/2010/main" val="170304095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Points</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00" b="0" i="0" kern="1200" dirty="0">
                <a:solidFill>
                  <a:schemeClr val="tx1"/>
                </a:solidFill>
                <a:effectLst/>
                <a:latin typeface="Salesforce Sans" panose="020B0505020202020203" pitchFamily="34" charset="0"/>
                <a:ea typeface="+mn-ea"/>
                <a:cs typeface="Arial" pitchFamily="34" charset="0"/>
              </a:rPr>
              <a:t>Create new report folder called Global Sales Reports. Share it with VP of Global Sales/Sales Operations (and subordinates), Allison Wheeler and John Wiseman</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GB" b="1" dirty="0">
              <a:ea typeface="MS PGothic" charset="-128"/>
            </a:endParaRPr>
          </a:p>
          <a:p>
            <a:pPr eaLnBrk="1" hangingPunct="1"/>
            <a:r>
              <a:rPr lang="en-GB" dirty="0">
                <a:ea typeface="MS PGothic" charset="-128"/>
              </a:rPr>
              <a:t>Have</a:t>
            </a:r>
            <a:r>
              <a:rPr lang="en-GB" baseline="0" dirty="0">
                <a:ea typeface="MS PGothic" charset="-128"/>
              </a:rPr>
              <a:t> a discussion about this before you start. Based on the previous slide, write up:</a:t>
            </a:r>
          </a:p>
          <a:p>
            <a:pPr eaLnBrk="1" hangingPunct="1"/>
            <a:r>
              <a:rPr lang="en-GB" baseline="0" dirty="0">
                <a:ea typeface="MS PGothic" charset="-128"/>
              </a:rPr>
              <a:t>What?</a:t>
            </a:r>
          </a:p>
          <a:p>
            <a:pPr eaLnBrk="1" hangingPunct="1"/>
            <a:r>
              <a:rPr lang="en-GB" baseline="0" dirty="0">
                <a:ea typeface="MS PGothic" charset="-128"/>
              </a:rPr>
              <a:t>Whose?</a:t>
            </a:r>
          </a:p>
          <a:p>
            <a:pPr eaLnBrk="1" hangingPunct="1"/>
            <a:r>
              <a:rPr lang="en-GB" baseline="0" dirty="0">
                <a:ea typeface="MS PGothic" charset="-128"/>
              </a:rPr>
              <a:t>When?</a:t>
            </a:r>
          </a:p>
          <a:p>
            <a:pPr eaLnBrk="1" hangingPunct="1"/>
            <a:r>
              <a:rPr lang="en-GB" baseline="0" dirty="0">
                <a:ea typeface="MS PGothic" charset="-128"/>
              </a:rPr>
              <a:t>Then see if they can answer the questions using the information in the request.</a:t>
            </a:r>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332</a:t>
            </a:fld>
            <a:endParaRPr lang="en-US" dirty="0"/>
          </a:p>
        </p:txBody>
      </p:sp>
    </p:spTree>
    <p:extLst>
      <p:ext uri="{BB962C8B-B14F-4D97-AF65-F5344CB8AC3E}">
        <p14:creationId xmlns:p14="http://schemas.microsoft.com/office/powerpoint/2010/main" val="4114433826"/>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333</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4240626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Points</a:t>
            </a:r>
          </a:p>
          <a:p>
            <a:pPr eaLnBrk="1" hangingPunct="1"/>
            <a:r>
              <a:rPr lang="en-GB" b="0" baseline="0" dirty="0">
                <a:ea typeface="MS PGothic" charset="-128"/>
              </a:rPr>
              <a:t>Point out although that we could use the Opportunity Pipeline Standard Report (in Salesforce Classic) and modify it to create a new custom report.  In this example we are going to build the report from scratch using the report builder.</a:t>
            </a:r>
          </a:p>
          <a:p>
            <a:pPr eaLnBrk="1" hangingPunct="1"/>
            <a:endParaRPr lang="en-GB" b="0" baseline="0" dirty="0">
              <a:ea typeface="MS PGothic" charset="-128"/>
            </a:endParaRPr>
          </a:p>
          <a:p>
            <a:pPr eaLnBrk="1" hangingPunct="1"/>
            <a:r>
              <a:rPr lang="en-GB" b="1" baseline="0" dirty="0">
                <a:ea typeface="MS PGothic" charset="-128"/>
              </a:rPr>
              <a:t>Extra Materials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334</a:t>
            </a:fld>
            <a:endParaRPr lang="en-US" dirty="0"/>
          </a:p>
        </p:txBody>
      </p:sp>
    </p:spTree>
    <p:extLst>
      <p:ext uri="{BB962C8B-B14F-4D97-AF65-F5344CB8AC3E}">
        <p14:creationId xmlns:p14="http://schemas.microsoft.com/office/powerpoint/2010/main" val="3133189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As of Summer 18’, you no longer have to use the Classic report builder in Lightning! The new, Lightning Report Builder is now generally available.</a:t>
            </a:r>
          </a:p>
          <a:p>
            <a:endParaRPr lang="en-US" b="1" dirty="0">
              <a:solidFill>
                <a:srgbClr val="000000"/>
              </a:solidFill>
              <a:ea typeface="Arial" pitchFamily="-112" charset="0"/>
              <a:cs typeface="Arial" pitchFamily="-112" charset="0"/>
              <a:sym typeface="Arial" pitchFamily="-112" charset="0"/>
            </a:endParaRPr>
          </a:p>
          <a:p>
            <a:pPr marL="171450" indent="-171450" rtl="0" fontAlgn="base">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Orgs created before Summer ‘18: Choose between Lightning or Embedded Classic Builder (LEX is default)</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Orgs created after Summer ‘18: Create or Edit with Lightning Report Builder only</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The Enhanced Run Page (Beta) is optimized for viewing and configuring the display of reports</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Joined reports can now be viewed in Lightning</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Users can export their reports with the formatting and grouping information they had defined</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Report subscription emails can now send the report to multiple Salesforce users based on role or membership in a public group.</a:t>
            </a:r>
          </a:p>
          <a:p>
            <a:r>
              <a:rPr lang="en-US" b="0" dirty="0">
                <a:effectLst/>
              </a:rPr>
              <a:t/>
            </a:r>
            <a:br>
              <a:rPr lang="en-US" b="0" dirty="0">
                <a:effectLst/>
              </a:rPr>
            </a:br>
            <a:r>
              <a:rPr lang="en-US" b="0" dirty="0">
                <a:effectLst/>
              </a:rPr>
              <a:t/>
            </a:r>
            <a:br>
              <a:rPr lang="en-US" b="0" dirty="0">
                <a:effectLst/>
              </a:rPr>
            </a:br>
            <a:endParaRPr lang="en-US" b="1"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solidFill>
                <a:schemeClr val="tx1"/>
              </a:solidFill>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335</a:t>
            </a:fld>
            <a:endParaRPr lang="en-US" dirty="0"/>
          </a:p>
        </p:txBody>
      </p:sp>
    </p:spTree>
    <p:extLst>
      <p:ext uri="{BB962C8B-B14F-4D97-AF65-F5344CB8AC3E}">
        <p14:creationId xmlns:p14="http://schemas.microsoft.com/office/powerpoint/2010/main" val="260389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These are some questions you can use to get this contest going.  Have students</a:t>
            </a:r>
            <a:r>
              <a:rPr lang="en-US" baseline="0" dirty="0">
                <a:solidFill>
                  <a:srgbClr val="000000"/>
                </a:solidFill>
                <a:ea typeface="Arial" pitchFamily="-112" charset="0"/>
                <a:cs typeface="Arial" pitchFamily="-112" charset="0"/>
                <a:sym typeface="Arial" pitchFamily="-112" charset="0"/>
              </a:rPr>
              <a:t> work alone, or in groups, or call them up one at a time.  </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How many accounts begin with the letter “A”?  12</a:t>
            </a:r>
          </a:p>
          <a:p>
            <a:r>
              <a:rPr lang="en-US" dirty="0">
                <a:solidFill>
                  <a:srgbClr val="000000"/>
                </a:solidFill>
                <a:ea typeface="Arial" pitchFamily="-112" charset="0"/>
                <a:cs typeface="Arial" pitchFamily="-112" charset="0"/>
                <a:sym typeface="Arial" pitchFamily="-112" charset="0"/>
              </a:rPr>
              <a:t>How many accounts begin with the letter “U”?    3</a:t>
            </a:r>
          </a:p>
          <a:p>
            <a:r>
              <a:rPr lang="en-US" dirty="0">
                <a:solidFill>
                  <a:srgbClr val="000000"/>
                </a:solidFill>
                <a:ea typeface="Arial" pitchFamily="-112" charset="0"/>
                <a:cs typeface="Arial" pitchFamily="-112" charset="0"/>
                <a:sym typeface="Arial" pitchFamily="-112" charset="0"/>
              </a:rPr>
              <a:t>Where did Allison Wheeler get her business degree?  Haas School of Business, 1980</a:t>
            </a:r>
          </a:p>
          <a:p>
            <a:r>
              <a:rPr lang="en-US" dirty="0">
                <a:solidFill>
                  <a:srgbClr val="000000"/>
                </a:solidFill>
                <a:ea typeface="Arial" pitchFamily="-112" charset="0"/>
                <a:cs typeface="Arial" pitchFamily="-112" charset="0"/>
                <a:sym typeface="Arial" pitchFamily="-112" charset="0"/>
              </a:rPr>
              <a:t>What did Ling Wu do before she started at AW Computing?  She worked at our main competitor, </a:t>
            </a:r>
            <a:r>
              <a:rPr lang="en-US" dirty="0" err="1">
                <a:solidFill>
                  <a:srgbClr val="000000"/>
                </a:solidFill>
                <a:ea typeface="Arial" pitchFamily="-112" charset="0"/>
                <a:cs typeface="Arial" pitchFamily="-112" charset="0"/>
                <a:sym typeface="Arial" pitchFamily="-112" charset="0"/>
              </a:rPr>
              <a:t>Targas</a:t>
            </a:r>
            <a:r>
              <a:rPr lang="en-US" dirty="0">
                <a:solidFill>
                  <a:srgbClr val="000000"/>
                </a:solidFill>
                <a:ea typeface="Arial" pitchFamily="-112" charset="0"/>
                <a:cs typeface="Arial" pitchFamily="-112" charset="0"/>
                <a:sym typeface="Arial" pitchFamily="-112" charset="0"/>
              </a:rPr>
              <a:t>, for 4 years.</a:t>
            </a:r>
          </a:p>
          <a:p>
            <a:r>
              <a:rPr lang="en-US" dirty="0">
                <a:solidFill>
                  <a:srgbClr val="000000"/>
                </a:solidFill>
                <a:ea typeface="Arial" pitchFamily="-112" charset="0"/>
                <a:cs typeface="Arial" pitchFamily="-112" charset="0"/>
                <a:sym typeface="Arial" pitchFamily="-112" charset="0"/>
              </a:rPr>
              <a:t>How many members are in the “Beat</a:t>
            </a:r>
            <a:r>
              <a:rPr lang="en-US" baseline="0" dirty="0">
                <a:solidFill>
                  <a:srgbClr val="000000"/>
                </a:solidFill>
                <a:ea typeface="Arial" pitchFamily="-112" charset="0"/>
                <a:cs typeface="Arial" pitchFamily="-112" charset="0"/>
                <a:sym typeface="Arial" pitchFamily="-112" charset="0"/>
              </a:rPr>
              <a:t> </a:t>
            </a:r>
            <a:r>
              <a:rPr lang="en-US" baseline="0" dirty="0" err="1">
                <a:solidFill>
                  <a:srgbClr val="000000"/>
                </a:solidFill>
                <a:ea typeface="Arial" pitchFamily="-112" charset="0"/>
                <a:cs typeface="Arial" pitchFamily="-112" charset="0"/>
                <a:sym typeface="Arial" pitchFamily="-112" charset="0"/>
              </a:rPr>
              <a:t>Targas</a:t>
            </a:r>
            <a:r>
              <a:rPr lang="en-US" baseline="0" dirty="0">
                <a:solidFill>
                  <a:srgbClr val="000000"/>
                </a:solidFill>
                <a:ea typeface="Arial" pitchFamily="-112" charset="0"/>
                <a:cs typeface="Arial" pitchFamily="-112" charset="0"/>
                <a:sym typeface="Arial" pitchFamily="-112" charset="0"/>
              </a:rPr>
              <a:t>!” group?  8</a:t>
            </a:r>
          </a:p>
          <a:p>
            <a:r>
              <a:rPr lang="en-US" baseline="0" dirty="0">
                <a:solidFill>
                  <a:srgbClr val="000000"/>
                </a:solidFill>
                <a:ea typeface="Arial" pitchFamily="-112" charset="0"/>
                <a:cs typeface="Arial" pitchFamily="-112" charset="0"/>
                <a:sym typeface="Arial" pitchFamily="-112" charset="0"/>
              </a:rPr>
              <a:t>What department/division are they in?  Everyone (except the admin) is in Global Sales.</a:t>
            </a:r>
          </a:p>
          <a:p>
            <a:r>
              <a:rPr lang="en-US" baseline="0" dirty="0">
                <a:solidFill>
                  <a:srgbClr val="000000"/>
                </a:solidFill>
                <a:ea typeface="Arial" pitchFamily="-112" charset="0"/>
                <a:cs typeface="Arial" pitchFamily="-112" charset="0"/>
                <a:sym typeface="Arial" pitchFamily="-112" charset="0"/>
              </a:rPr>
              <a:t>How many people are following you in Chatter?   8</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sz="1000" b="0" dirty="0">
                <a:solidFill>
                  <a:srgbClr val="000000"/>
                </a:solidFill>
                <a:ea typeface="Arial" pitchFamily="-112" charset="0"/>
                <a:cs typeface="Arial" pitchFamily="-112" charset="0"/>
                <a:sym typeface="Arial" pitchFamily="-112" charset="0"/>
              </a:rPr>
              <a:t>Which new fields in Yuko Ishikawa requesting for her Accounts page layout? Region</a:t>
            </a:r>
            <a:r>
              <a:rPr lang="en-GB" sz="1000" b="0" baseline="0" dirty="0">
                <a:solidFill>
                  <a:srgbClr val="000000"/>
                </a:solidFill>
                <a:ea typeface="Arial" pitchFamily="-112" charset="0"/>
                <a:cs typeface="Arial" pitchFamily="-112" charset="0"/>
                <a:sym typeface="Arial" pitchFamily="-112" charset="0"/>
              </a:rPr>
              <a:t> &amp; Zone fields</a:t>
            </a:r>
            <a:endParaRPr lang="en-GB" sz="1000" b="0" dirty="0">
              <a:solidFill>
                <a:srgbClr val="000000"/>
              </a:solidFill>
              <a:ea typeface="Arial" pitchFamily="-112" charset="0"/>
              <a:cs typeface="Arial" pitchFamily="-112" charset="0"/>
              <a:sym typeface="Arial" pitchFamily="-112" charset="0"/>
            </a:endParaRPr>
          </a:p>
          <a:p>
            <a:r>
              <a:rPr lang="en-US" baseline="0" dirty="0">
                <a:solidFill>
                  <a:srgbClr val="000000"/>
                </a:solidFill>
                <a:ea typeface="Arial" pitchFamily="-112" charset="0"/>
                <a:cs typeface="Arial" pitchFamily="-112" charset="0"/>
                <a:sym typeface="Arial" pitchFamily="-112" charset="0"/>
              </a:rPr>
              <a:t>Do you own any files that have been uploaded into the org?   No</a:t>
            </a:r>
          </a:p>
          <a:p>
            <a:r>
              <a:rPr lang="en-US" baseline="0" dirty="0">
                <a:solidFill>
                  <a:srgbClr val="000000"/>
                </a:solidFill>
                <a:ea typeface="Arial" pitchFamily="-112" charset="0"/>
                <a:cs typeface="Arial" pitchFamily="-112" charset="0"/>
                <a:sym typeface="Arial" pitchFamily="-112" charset="0"/>
              </a:rPr>
              <a:t>Have any files been shared with you?   Yes</a:t>
            </a:r>
          </a:p>
          <a:p>
            <a:r>
              <a:rPr lang="en-US" baseline="0" dirty="0">
                <a:solidFill>
                  <a:srgbClr val="000000"/>
                </a:solidFill>
                <a:ea typeface="Arial" pitchFamily="-112" charset="0"/>
                <a:cs typeface="Arial" pitchFamily="-112" charset="0"/>
                <a:sym typeface="Arial" pitchFamily="-112" charset="0"/>
              </a:rPr>
              <a:t>How many?  3</a:t>
            </a:r>
          </a:p>
          <a:p>
            <a:endParaRPr lang="en-US" baseline="0"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Administration Essentials for New Admins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(Enterprise, Performance, and Unlimited Editions)</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alesforce Sans" panose="020B0505020202020203" pitchFamily="34" charset="0"/>
              </a:rPr>
              <a:t>© Copyright 2016 salesforce.com, inc.</a:t>
            </a:r>
            <a:endPar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ABCAC1-5A0E-4D41-9DFA-A4558277763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4535653"/>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GB" sz="1000" kern="1200" baseline="0" dirty="0">
                <a:solidFill>
                  <a:srgbClr val="000000"/>
                </a:solidFill>
                <a:ea typeface="Arial" pitchFamily="-112" charset="0"/>
                <a:cs typeface="Arial" pitchFamily="-112" charset="0"/>
                <a:sym typeface="Arial" pitchFamily="-112" charset="0"/>
              </a:rPr>
              <a:t>Allison wants a report that shows </a:t>
            </a:r>
            <a:r>
              <a:rPr lang="en-GB" sz="1000" dirty="0">
                <a:latin typeface="Segoe UI Semibold" pitchFamily="34" charset="0"/>
                <a:ea typeface="Segoe UI" pitchFamily="34" charset="0"/>
                <a:cs typeface="Segoe UI" pitchFamily="34" charset="0"/>
              </a:rPr>
              <a:t>all of her team’s opportunities that have been won this year.</a:t>
            </a:r>
            <a:r>
              <a:rPr lang="en-GB" sz="1000" baseline="0" dirty="0">
                <a:latin typeface="Segoe UI Semibold" pitchFamily="34" charset="0"/>
                <a:ea typeface="Segoe UI" pitchFamily="34" charset="0"/>
                <a:cs typeface="Segoe UI" pitchFamily="34" charset="0"/>
              </a:rPr>
              <a:t> We can use </a:t>
            </a:r>
            <a:r>
              <a:rPr lang="en-GB" dirty="0">
                <a:latin typeface="Segoe UI Semibold" pitchFamily="34" charset="0"/>
                <a:ea typeface="Segoe UI" pitchFamily="34" charset="0"/>
                <a:cs typeface="Segoe UI" pitchFamily="34" charset="0"/>
              </a:rPr>
              <a:t>Closed Opportunity </a:t>
            </a:r>
            <a:r>
              <a:rPr lang="en-GB" sz="1000" baseline="0" dirty="0">
                <a:latin typeface="Segoe UI Semibold" pitchFamily="34" charset="0"/>
                <a:ea typeface="Segoe UI" pitchFamily="34" charset="0"/>
                <a:cs typeface="Segoe UI" pitchFamily="34" charset="0"/>
              </a:rPr>
              <a:t>report and make some quick amendments to meet her requirement.</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GB" sz="1000" baseline="0" dirty="0">
              <a:latin typeface="Segoe UI Semibold" pitchFamily="34" charset="0"/>
              <a:ea typeface="Segoe UI" pitchFamily="34" charset="0"/>
              <a:cs typeface="Segoe UI" pitchFamily="34" charset="0"/>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GB" sz="1000" baseline="0" dirty="0">
              <a:latin typeface="Segoe UI Semibold" pitchFamily="34" charset="0"/>
              <a:ea typeface="Segoe UI" pitchFamily="34" charset="0"/>
              <a:cs typeface="Segoe UI" pitchFamily="34" charset="0"/>
            </a:endParaRPr>
          </a:p>
          <a:p>
            <a:pPr defTabSz="981334">
              <a:spcBef>
                <a:spcPts val="0"/>
              </a:spcBef>
              <a:buClrTx/>
              <a:defRPr/>
            </a:pPr>
            <a:r>
              <a:rPr lang="en-US" b="1" dirty="0"/>
              <a:t>Extra Material</a:t>
            </a:r>
          </a:p>
          <a:p>
            <a:pPr eaLnBrk="1" hangingPunct="1"/>
            <a:r>
              <a:rPr lang="en-GB" dirty="0">
                <a:ea typeface="MS PGothic" charset="-128"/>
              </a:rPr>
              <a:t>Have</a:t>
            </a:r>
            <a:r>
              <a:rPr lang="en-GB" baseline="0" dirty="0">
                <a:ea typeface="MS PGothic" charset="-128"/>
              </a:rPr>
              <a:t> a discussion about this before you start write up:</a:t>
            </a:r>
          </a:p>
          <a:p>
            <a:pPr eaLnBrk="1" hangingPunct="1"/>
            <a:r>
              <a:rPr lang="en-GB" baseline="0" dirty="0">
                <a:ea typeface="MS PGothic" charset="-128"/>
              </a:rPr>
              <a:t>How?</a:t>
            </a:r>
          </a:p>
          <a:p>
            <a:pPr eaLnBrk="1" hangingPunct="1"/>
            <a:r>
              <a:rPr lang="en-GB" baseline="0" dirty="0">
                <a:ea typeface="MS PGothic" charset="-128"/>
              </a:rPr>
              <a:t>Whose?</a:t>
            </a:r>
          </a:p>
          <a:p>
            <a:pPr eaLnBrk="1" hangingPunct="1"/>
            <a:r>
              <a:rPr lang="en-GB" baseline="0" dirty="0">
                <a:ea typeface="MS PGothic" charset="-128"/>
              </a:rPr>
              <a:t>When?</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ea typeface="MS PGothic" charset="-128"/>
              </a:rPr>
              <a:t>What?</a:t>
            </a:r>
          </a:p>
          <a:p>
            <a:pPr eaLnBrk="1" hangingPunct="1"/>
            <a:r>
              <a:rPr lang="en-GB" baseline="0" dirty="0">
                <a:ea typeface="MS PGothic" charset="-128"/>
              </a:rPr>
              <a:t>Then see if they can answer the questions using the information in the request</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GB" sz="1000" baseline="0" dirty="0">
                <a:latin typeface="Segoe UI Semibold" pitchFamily="34" charset="0"/>
                <a:ea typeface="Segoe UI" pitchFamily="34" charset="0"/>
                <a:cs typeface="Segoe UI" pitchFamily="34" charset="0"/>
              </a:rPr>
              <a:t>How? - Opportunity Owner</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GB" sz="1000" baseline="0" dirty="0">
                <a:latin typeface="Segoe UI Semibold" pitchFamily="34" charset="0"/>
                <a:ea typeface="Segoe UI" pitchFamily="34" charset="0"/>
                <a:cs typeface="Segoe UI" pitchFamily="34" charset="0"/>
              </a:rPr>
              <a:t>When? – Current FY</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GB" sz="1000" baseline="0" dirty="0">
                <a:latin typeface="Segoe UI Semibold" pitchFamily="34" charset="0"/>
                <a:ea typeface="Segoe UI" pitchFamily="34" charset="0"/>
                <a:cs typeface="Segoe UI" pitchFamily="34" charset="0"/>
              </a:rPr>
              <a:t>Whose? – All Opportunities [no change]</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GB" sz="1000" baseline="0" dirty="0">
                <a:latin typeface="Segoe UI Semibold" pitchFamily="34" charset="0"/>
                <a:ea typeface="Segoe UI" pitchFamily="34" charset="0"/>
                <a:cs typeface="Segoe UI" pitchFamily="34" charset="0"/>
              </a:rPr>
              <a:t>What? – Closed Won [no change]</a:t>
            </a:r>
            <a:endParaRPr lang="en-GB" sz="1000" dirty="0">
              <a:latin typeface="Segoe UI Semibold" pitchFamily="34" charset="0"/>
              <a:ea typeface="Segoe UI" pitchFamily="34" charset="0"/>
              <a:cs typeface="Segoe UI" pitchFamily="34" charset="0"/>
            </a:endParaRPr>
          </a:p>
          <a:p>
            <a:pPr defTabSz="981334">
              <a:spcBef>
                <a:spcPts val="0"/>
              </a:spcBef>
              <a:buClrTx/>
              <a:defRPr/>
            </a:pPr>
            <a:endParaRPr lang="en-US" dirty="0"/>
          </a:p>
          <a:p>
            <a:pPr defTabSz="981334">
              <a:spcBef>
                <a:spcPts val="0"/>
              </a:spcBef>
              <a:buClrTx/>
              <a:defRPr/>
            </a:pPr>
            <a:endParaRPr lang="en-US" dirty="0"/>
          </a:p>
          <a:p>
            <a:pPr defTabSz="981334">
              <a:spcBef>
                <a:spcPts val="0"/>
              </a:spcBef>
              <a:buClrTx/>
              <a:defRPr/>
            </a:pPr>
            <a:r>
              <a:rPr lang="en-US" b="1" dirty="0"/>
              <a:t>Suggestions</a:t>
            </a:r>
          </a:p>
        </p:txBody>
      </p:sp>
      <p:sp>
        <p:nvSpPr>
          <p:cNvPr id="4" name="Header Placeholder 3"/>
          <p:cNvSpPr>
            <a:spLocks noGrp="1"/>
          </p:cNvSpPr>
          <p:nvPr>
            <p:ph type="hdr" sz="quarter" idx="10"/>
          </p:nvPr>
        </p:nvSpPr>
        <p:spPr/>
        <p:txBody>
          <a:bodyPr/>
          <a:lstStyle/>
          <a:p>
            <a:pPr>
              <a:defRPr/>
            </a:pPr>
            <a:r>
              <a:rPr lang="en-US"/>
              <a:t>Reporting Fundamentals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336</a:t>
            </a:fld>
            <a:endParaRPr lang="en-US" dirty="0"/>
          </a:p>
        </p:txBody>
      </p:sp>
    </p:spTree>
    <p:extLst>
      <p:ext uri="{BB962C8B-B14F-4D97-AF65-F5344CB8AC3E}">
        <p14:creationId xmlns:p14="http://schemas.microsoft.com/office/powerpoint/2010/main" val="195754008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a:t>
            </a:r>
          </a:p>
          <a:p>
            <a:pPr eaLnBrk="1" hangingPunct="1"/>
            <a:r>
              <a:rPr lang="en-GB" b="0" baseline="0" dirty="0">
                <a:ea typeface="MS PGothic" charset="-128"/>
              </a:rPr>
              <a:t>There are four types of report formats: Tabular, Summary, Matrix and Joined. </a:t>
            </a:r>
            <a:r>
              <a:rPr lang="en-GB" b="1" baseline="0" dirty="0">
                <a:ea typeface="MS PGothic" charset="-128"/>
              </a:rPr>
              <a:t>Note: Joined reports are not available for Professional Edition customers or in Lightning Edition.</a:t>
            </a:r>
            <a:r>
              <a:rPr lang="en-GB" b="0" baseline="0" dirty="0">
                <a:ea typeface="MS PGothic" charset="-128"/>
              </a:rPr>
              <a:t> We do not look at Joined reports in this class but do in the STR301 “Implementing an Analytics Strategy for the Sales Cloud.”   </a:t>
            </a:r>
          </a:p>
          <a:p>
            <a:pPr eaLnBrk="1" hangingPunct="1"/>
            <a:endParaRPr lang="en-GB" b="0"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337</a:t>
            </a:fld>
            <a:endParaRPr lang="en-US" dirty="0"/>
          </a:p>
        </p:txBody>
      </p:sp>
    </p:spTree>
    <p:extLst>
      <p:ext uri="{BB962C8B-B14F-4D97-AF65-F5344CB8AC3E}">
        <p14:creationId xmlns:p14="http://schemas.microsoft.com/office/powerpoint/2010/main" val="227803373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338</a:t>
            </a:fld>
            <a:endParaRPr lang="en-US" dirty="0"/>
          </a:p>
        </p:txBody>
      </p:sp>
    </p:spTree>
    <p:extLst>
      <p:ext uri="{BB962C8B-B14F-4D97-AF65-F5344CB8AC3E}">
        <p14:creationId xmlns:p14="http://schemas.microsoft.com/office/powerpoint/2010/main" val="245753665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r>
              <a:rPr lang="en-US" baseline="0" dirty="0"/>
              <a:t>There is a </a:t>
            </a:r>
            <a:r>
              <a:rPr lang="en-US" b="1" baseline="0" dirty="0"/>
              <a:t>Select Report Types to Hide </a:t>
            </a:r>
            <a:r>
              <a:rPr lang="en-US" baseline="0" dirty="0"/>
              <a:t>checkbox on the </a:t>
            </a:r>
            <a:r>
              <a:rPr lang="en-GB" sz="1000" kern="1200" baseline="0" dirty="0">
                <a:solidFill>
                  <a:schemeClr val="tx1"/>
                </a:solidFill>
                <a:ea typeface="+mn-ea"/>
              </a:rPr>
              <a:t>Create New Report page</a:t>
            </a:r>
            <a:r>
              <a:rPr lang="en-US" baseline="0" dirty="0"/>
              <a:t>. Point it out to students and make the following points:</a:t>
            </a:r>
          </a:p>
          <a:p>
            <a:pPr marL="228600" indent="-228600" defTabSz="981334">
              <a:spcBef>
                <a:spcPts val="0"/>
              </a:spcBef>
              <a:buClrTx/>
              <a:buFont typeface="+mj-lt"/>
              <a:buAutoNum type="arabicPeriod"/>
              <a:defRPr/>
            </a:pPr>
            <a:r>
              <a:rPr lang="en-US" baseline="0" dirty="0"/>
              <a:t>Admins can use this option to hide report types that users won’t need, reducing clutter on this page.</a:t>
            </a:r>
          </a:p>
          <a:p>
            <a:pPr marL="228600" indent="-228600" defTabSz="981334">
              <a:spcBef>
                <a:spcPts val="0"/>
              </a:spcBef>
              <a:buClrTx/>
              <a:buFont typeface="+mj-lt"/>
              <a:buAutoNum type="arabicPeriod"/>
              <a:defRPr/>
            </a:pPr>
            <a:r>
              <a:rPr lang="en-US" baseline="0" dirty="0"/>
              <a:t>You can check the box, then open a folder and click each report type that you want to hide. Hidden report types are shown with an “X”.</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If you hide all the report types in a folder, the folder is hidden too.</a:t>
            </a:r>
            <a:endParaRPr lang="en-US" sz="1000" kern="1200" baseline="0" dirty="0">
              <a:solidFill>
                <a:schemeClr val="tx1"/>
              </a:solidFill>
              <a:ea typeface="+mn-ea"/>
            </a:endParaRP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Hidden report types don’t show up when you use the search box on the Create New Report page.</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339</a:t>
            </a:fld>
            <a:endParaRPr lang="en-US" dirty="0"/>
          </a:p>
        </p:txBody>
      </p:sp>
    </p:spTree>
    <p:extLst>
      <p:ext uri="{BB962C8B-B14F-4D97-AF65-F5344CB8AC3E}">
        <p14:creationId xmlns:p14="http://schemas.microsoft.com/office/powerpoint/2010/main" val="742728568"/>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340</a:t>
            </a:fld>
            <a:endParaRPr lang="en-US" dirty="0"/>
          </a:p>
        </p:txBody>
      </p:sp>
    </p:spTree>
    <p:extLst>
      <p:ext uri="{BB962C8B-B14F-4D97-AF65-F5344CB8AC3E}">
        <p14:creationId xmlns:p14="http://schemas.microsoft.com/office/powerpoint/2010/main" val="378386017"/>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Points</a:t>
            </a:r>
          </a:p>
          <a:p>
            <a:pPr eaLnBrk="1" hangingPunct="1"/>
            <a:endParaRPr lang="en-GB" b="1" baseline="0" dirty="0">
              <a:ea typeface="MS PGothic" charset="-128"/>
            </a:endParaRPr>
          </a:p>
          <a:p>
            <a:pPr eaLnBrk="1" hangingPunct="1"/>
            <a:r>
              <a:rPr lang="en-GB" b="1" baseline="0" dirty="0">
                <a:ea typeface="MS PGothic" charset="-128"/>
              </a:rPr>
              <a:t>Extra Materials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341</a:t>
            </a:fld>
            <a:endParaRPr lang="en-US" dirty="0"/>
          </a:p>
        </p:txBody>
      </p:sp>
    </p:spTree>
    <p:extLst>
      <p:ext uri="{BB962C8B-B14F-4D97-AF65-F5344CB8AC3E}">
        <p14:creationId xmlns:p14="http://schemas.microsoft.com/office/powerpoint/2010/main" val="138427975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b="1" dirty="0">
              <a:solidFill>
                <a:srgbClr val="000000"/>
              </a:solidFill>
              <a:ea typeface="Arial" pitchFamily="-112" charset="0"/>
              <a:cs typeface="Arial" pitchFamily="-112" charset="0"/>
              <a:sym typeface="Arial" pitchFamily="-112" charset="0"/>
            </a:endParaRPr>
          </a:p>
          <a:p>
            <a:pPr marL="171450" marR="0" lvl="0"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GB" dirty="0"/>
              <a:t>When you group a report by a date field, select </a:t>
            </a:r>
            <a:r>
              <a:rPr lang="en-GB" b="1" dirty="0"/>
              <a:t>Group Dates By</a:t>
            </a:r>
            <a:r>
              <a:rPr lang="en-GB" dirty="0"/>
              <a:t> from the group menu to specify the grouping time frame.</a:t>
            </a:r>
          </a:p>
          <a:p>
            <a:pPr marL="171450" marR="0" lvl="0"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b="0" i="0" u="none" strike="noStrike" kern="1200" dirty="0">
                <a:solidFill>
                  <a:schemeClr val="tx1"/>
                </a:solidFill>
                <a:effectLst/>
                <a:latin typeface="Salesforce Sans" panose="020B0505020202020203" pitchFamily="34" charset="0"/>
                <a:ea typeface="+mn-ea"/>
                <a:cs typeface="Arial" pitchFamily="34" charset="0"/>
              </a:rPr>
              <a:t>When grouping by a date, you can choose the granularity: </a:t>
            </a:r>
          </a:p>
          <a:p>
            <a:pPr marL="403225" marR="0" lvl="1"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b="0" i="0" u="none" strike="noStrike" kern="1200" dirty="0">
                <a:solidFill>
                  <a:schemeClr val="tx1"/>
                </a:solidFill>
                <a:effectLst/>
                <a:latin typeface="Salesforce Sans" panose="020B0505020202020203" pitchFamily="34" charset="0"/>
                <a:ea typeface="+mn-ea"/>
                <a:cs typeface="Arial" pitchFamily="34" charset="0"/>
              </a:rPr>
              <a:t>Day, Calendar Week, Calendar Month, Calendar Quarter, Calendar Year, Fiscal Quarter, Fiscal Year, Calendar Month in Year, Calendar Day in Month</a:t>
            </a:r>
            <a:endParaRPr lang="en-US" b="0" dirty="0">
              <a:effectLst/>
            </a:endParaRPr>
          </a:p>
          <a:p>
            <a:r>
              <a:rPr lang="en-US" dirty="0"/>
              <a:t/>
            </a:r>
            <a:br>
              <a:rPr lang="en-US" dirty="0"/>
            </a:br>
            <a:endParaRPr lang="en-US" dirty="0"/>
          </a:p>
          <a:p>
            <a:r>
              <a:rPr lang="en-US" b="0" dirty="0">
                <a:effectLst/>
              </a:rPr>
              <a:t/>
            </a:r>
            <a:br>
              <a:rPr lang="en-US" b="0" dirty="0">
                <a:effectLst/>
              </a:rPr>
            </a:br>
            <a:endParaRPr lang="en-US" b="1"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solidFill>
                <a:schemeClr val="tx1"/>
              </a:solidFill>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342</a:t>
            </a:fld>
            <a:endParaRPr lang="en-US" dirty="0"/>
          </a:p>
        </p:txBody>
      </p:sp>
    </p:spTree>
    <p:extLst>
      <p:ext uri="{BB962C8B-B14F-4D97-AF65-F5344CB8AC3E}">
        <p14:creationId xmlns:p14="http://schemas.microsoft.com/office/powerpoint/2010/main" val="77880909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dirty="0"/>
              <a:t>Teaching Points:</a:t>
            </a:r>
          </a:p>
          <a:p>
            <a:pPr marL="171450" indent="-171450" rtl="0">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You can now manually type in a date for a filter value, instead of just using the calendar picker.  Date format is locale-specific</a:t>
            </a:r>
          </a:p>
          <a:p>
            <a:pPr marL="171450" indent="-171450" rtl="0">
              <a:buFont typeface="Arial" panose="020B0604020202020204" pitchFamily="34" charset="0"/>
              <a:buChar char="•"/>
            </a:pPr>
            <a:r>
              <a:rPr lang="en-US" sz="1000" b="0" i="0" u="none" strike="noStrike" kern="1200" dirty="0">
                <a:solidFill>
                  <a:schemeClr val="tx1"/>
                </a:solidFill>
                <a:effectLst/>
                <a:latin typeface="Salesforce Sans" panose="020B0505020202020203" pitchFamily="34" charset="0"/>
                <a:ea typeface="+mn-ea"/>
                <a:cs typeface="Arial" pitchFamily="34" charset="0"/>
              </a:rPr>
              <a:t>You can include “No selection” as a filter value to find records where a value has not been set for a particular field</a:t>
            </a:r>
            <a:endParaRPr lang="en-US" b="0" dirty="0">
              <a:effectLst/>
            </a:endParaRPr>
          </a:p>
          <a:p>
            <a:r>
              <a:rPr lang="en-US" dirty="0"/>
              <a:t/>
            </a:r>
            <a:br>
              <a:rPr lang="en-US" dirty="0"/>
            </a:br>
            <a:r>
              <a:rPr lang="en-US" dirty="0"/>
              <a:t/>
            </a:r>
            <a:br>
              <a:rPr lang="en-US" dirty="0"/>
            </a:br>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343</a:t>
            </a:fld>
            <a:endParaRPr lang="en-US" dirty="0"/>
          </a:p>
        </p:txBody>
      </p:sp>
    </p:spTree>
    <p:extLst>
      <p:ext uri="{BB962C8B-B14F-4D97-AF65-F5344CB8AC3E}">
        <p14:creationId xmlns:p14="http://schemas.microsoft.com/office/powerpoint/2010/main" val="255575426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344</a:t>
            </a:fld>
            <a:endParaRPr lang="en-US" dirty="0"/>
          </a:p>
        </p:txBody>
      </p:sp>
    </p:spTree>
    <p:extLst>
      <p:ext uri="{BB962C8B-B14F-4D97-AF65-F5344CB8AC3E}">
        <p14:creationId xmlns:p14="http://schemas.microsoft.com/office/powerpoint/2010/main" val="2920635624"/>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345</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78324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95263149"/>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Points</a:t>
            </a:r>
          </a:p>
          <a:p>
            <a:pPr eaLnBrk="1" hangingPunct="1"/>
            <a:r>
              <a:rPr lang="en-GB" b="0" baseline="0" dirty="0">
                <a:ea typeface="MS PGothic" charset="-128"/>
              </a:rPr>
              <a:t>Point out that if you delete a filter when you have filter logic, you will need to change the filter logic. An undo link appears next to deleted filters when you have logic.</a:t>
            </a:r>
          </a:p>
          <a:p>
            <a:pPr eaLnBrk="1" hangingPunct="1"/>
            <a:r>
              <a:rPr lang="en-US" b="0" baseline="0" dirty="0">
                <a:ea typeface="MS PGothic" charset="-128"/>
              </a:rPr>
              <a:t>You can lock filters in Lightning.</a:t>
            </a:r>
            <a:endParaRPr lang="en-GB" b="0" baseline="0" dirty="0">
              <a:ea typeface="MS PGothic" charset="-128"/>
            </a:endParaRPr>
          </a:p>
          <a:p>
            <a:pPr eaLnBrk="1" hangingPunct="1"/>
            <a:endParaRPr lang="en-GB" b="0"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GB"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347</a:t>
            </a:fld>
            <a:endParaRPr lang="en-US" dirty="0"/>
          </a:p>
        </p:txBody>
      </p:sp>
    </p:spTree>
    <p:extLst>
      <p:ext uri="{BB962C8B-B14F-4D97-AF65-F5344CB8AC3E}">
        <p14:creationId xmlns:p14="http://schemas.microsoft.com/office/powerpoint/2010/main" val="379027333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348</a:t>
            </a:fld>
            <a:endParaRPr lang="en-US" dirty="0"/>
          </a:p>
        </p:txBody>
      </p:sp>
    </p:spTree>
    <p:extLst>
      <p:ext uri="{BB962C8B-B14F-4D97-AF65-F5344CB8AC3E}">
        <p14:creationId xmlns:p14="http://schemas.microsoft.com/office/powerpoint/2010/main" val="142434407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349</a:t>
            </a:fld>
            <a:endParaRPr lang="en-US" dirty="0"/>
          </a:p>
        </p:txBody>
      </p:sp>
    </p:spTree>
    <p:extLst>
      <p:ext uri="{BB962C8B-B14F-4D97-AF65-F5344CB8AC3E}">
        <p14:creationId xmlns:p14="http://schemas.microsoft.com/office/powerpoint/2010/main" val="262148775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marL="228600" indent="-228600" defTabSz="981334">
              <a:spcBef>
                <a:spcPts val="0"/>
              </a:spcBef>
              <a:buClrTx/>
              <a:buAutoNum type="arabicPeriod"/>
              <a:defRPr/>
            </a:pPr>
            <a:r>
              <a:rPr lang="en-GB" dirty="0"/>
              <a:t>Relative </a:t>
            </a:r>
            <a:r>
              <a:rPr lang="en-GB" baseline="0" dirty="0"/>
              <a:t>date values are not case sensitive and depend on the users language setting.</a:t>
            </a:r>
          </a:p>
          <a:p>
            <a:pPr marL="460375" lvl="1" indent="-228600" defTabSz="981334">
              <a:spcBef>
                <a:spcPts val="0"/>
              </a:spcBef>
              <a:buClrTx/>
              <a:buFont typeface="+mj-lt"/>
              <a:buAutoNum type="alphaLcPeriod"/>
              <a:defRPr/>
            </a:pPr>
            <a:r>
              <a:rPr lang="en-GB" baseline="0" dirty="0">
                <a:latin typeface="Salesforce Sans" panose="020B0505020202020203" pitchFamily="34" charset="0"/>
              </a:rPr>
              <a:t>For example in English it’s “last week” and in Spanish it’s “la </a:t>
            </a:r>
            <a:r>
              <a:rPr lang="en-GB" baseline="0" dirty="0" err="1">
                <a:latin typeface="Salesforce Sans" panose="020B0505020202020203" pitchFamily="34" charset="0"/>
              </a:rPr>
              <a:t>semana</a:t>
            </a:r>
            <a:r>
              <a:rPr lang="en-GB" baseline="0" dirty="0">
                <a:latin typeface="Salesforce Sans" panose="020B0505020202020203" pitchFamily="34" charset="0"/>
              </a:rPr>
              <a:t> </a:t>
            </a:r>
            <a:r>
              <a:rPr lang="en-GB" baseline="0" dirty="0" err="1">
                <a:latin typeface="Salesforce Sans" panose="020B0505020202020203" pitchFamily="34" charset="0"/>
              </a:rPr>
              <a:t>pasada</a:t>
            </a:r>
            <a:r>
              <a:rPr lang="en-GB" baseline="0" dirty="0">
                <a:latin typeface="Salesforce Sans" panose="020B0505020202020203" pitchFamily="34" charset="0"/>
              </a:rPr>
              <a:t>.” </a:t>
            </a:r>
          </a:p>
          <a:p>
            <a:pPr marL="228600" indent="-228600" defTabSz="981334">
              <a:spcBef>
                <a:spcPts val="0"/>
              </a:spcBef>
              <a:buClrTx/>
              <a:buAutoNum type="arabicPeriod"/>
              <a:defRPr/>
            </a:pPr>
            <a:r>
              <a:rPr lang="en-GB" baseline="0" dirty="0"/>
              <a:t>There are additional values, such as last/next </a:t>
            </a:r>
            <a:r>
              <a:rPr lang="en-GB" i="1" baseline="0" dirty="0"/>
              <a:t>n </a:t>
            </a:r>
            <a:r>
              <a:rPr lang="en-GB" i="0" baseline="0" dirty="0"/>
              <a:t>weeks/months, and the “ago” option. Here’s the complete list of additions:</a:t>
            </a: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FISCAL YEARS AGO</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FISCAL QUARTERS AGO</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YEARS AGO</a:t>
            </a:r>
            <a:endParaRPr lang="en-US" sz="1000" b="0" i="0" u="none" strike="noStrike" kern="1200" dirty="0">
              <a:solidFill>
                <a:schemeClr val="tx1"/>
              </a:solidFill>
              <a:latin typeface="Salesforce Sans" panose="020B0505020202020203" pitchFamily="34" charset="0"/>
              <a:ea typeface="+mn-ea"/>
            </a:endParaRPr>
          </a:p>
          <a:p>
            <a:pPr lvl="2" rtl="0" eaLnBrk="1" fontAlgn="base"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QUARTERS AGO</a:t>
            </a:r>
            <a:endParaRPr lang="en-US" sz="1000" b="1" i="1" u="none" strike="noStrike" kern="1200" baseline="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NEXT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MONTHS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LAST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MONTHS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MONTHS AGO</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LAST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WEEKS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NEXT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WEEKS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 </a:t>
            </a:r>
            <a:r>
              <a:rPr lang="en-US" sz="1000" b="0" i="0" u="none" strike="noStrike" kern="1200" baseline="0" dirty="0">
                <a:solidFill>
                  <a:schemeClr val="tx1"/>
                </a:solidFill>
                <a:latin typeface="Salesforce Sans" panose="020B0505020202020203" pitchFamily="34" charset="0"/>
                <a:ea typeface="+mn-ea"/>
              </a:rPr>
              <a:t>WEEKS AGO</a:t>
            </a:r>
            <a:endParaRPr lang="en-US" sz="1000" b="0" i="0" u="none" strike="noStrike" kern="1200" dirty="0">
              <a:solidFill>
                <a:schemeClr val="tx1"/>
              </a:solidFill>
              <a:latin typeface="Salesforce Sans" panose="020B0505020202020203" pitchFamily="34" charset="0"/>
              <a:ea typeface="+mn-ea"/>
            </a:endParaRP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r>
              <a:rPr lang="en-GB" dirty="0"/>
              <a:t>For a complete list of relative date values and their exact ranges, search Help &amp; Training for “Relative Date Values for Filter Criteria”.</a:t>
            </a:r>
          </a:p>
          <a:p>
            <a:pPr defTabSz="981334">
              <a:spcBef>
                <a:spcPts val="0"/>
              </a:spcBef>
              <a:buClrTx/>
              <a:defRPr/>
            </a:pPr>
            <a:endParaRPr lang="en-US" dirty="0"/>
          </a:p>
          <a:p>
            <a:pPr defTabSz="981334">
              <a:spcBef>
                <a:spcPts val="0"/>
              </a:spcBef>
              <a:buClrTx/>
              <a:defRPr/>
            </a:pPr>
            <a:r>
              <a:rPr lang="en-US" b="1" dirty="0"/>
              <a:t>Suggestions</a:t>
            </a:r>
          </a:p>
          <a:p>
            <a:endParaRPr lang="en-GB" b="0" baseline="0" dirty="0"/>
          </a:p>
          <a:p>
            <a:endParaRPr lang="en-GB" b="0" baseline="0"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351</a:t>
            </a:fld>
            <a:endParaRPr lang="en-US" dirty="0"/>
          </a:p>
        </p:txBody>
      </p:sp>
    </p:spTree>
    <p:extLst>
      <p:ext uri="{BB962C8B-B14F-4D97-AF65-F5344CB8AC3E}">
        <p14:creationId xmlns:p14="http://schemas.microsoft.com/office/powerpoint/2010/main" val="462215004"/>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kumimoji="0" lang="en-US" altLang="en-US" sz="1000" b="1" i="0" u="none" strike="noStrike" kern="1200" cap="none" normalizeH="0" baseline="0" dirty="0">
                <a:ln>
                  <a:noFill/>
                </a:ln>
                <a:solidFill>
                  <a:srgbClr val="3C3D3E"/>
                </a:solidFill>
                <a:effectLst/>
                <a:latin typeface="Salesforce Sans" panose="020B0505020202020203" pitchFamily="34" charset="0"/>
                <a:ea typeface="+mn-ea"/>
                <a:cs typeface="Arial" pitchFamily="34" charset="0"/>
              </a:rPr>
              <a:t>Teaching Notes:  </a:t>
            </a:r>
            <a:r>
              <a:rPr kumimoji="0" lang="en-US" altLang="en-US" sz="1000" b="0" i="0" u="none" strike="noStrike" kern="1200" cap="none" normalizeH="0" baseline="0" dirty="0">
                <a:ln>
                  <a:noFill/>
                </a:ln>
                <a:solidFill>
                  <a:srgbClr val="3C3D3E"/>
                </a:solidFill>
                <a:effectLst/>
                <a:latin typeface="Salesforce Sans" panose="020B0505020202020203" pitchFamily="34" charset="0"/>
                <a:ea typeface="+mn-ea"/>
                <a:cs typeface="Arial" pitchFamily="34" charset="0"/>
              </a:rPr>
              <a:t>In addition to being easy to understand, you don't have to remember to update your report filter once 2018 rolls around.</a:t>
            </a:r>
            <a:r>
              <a:rPr kumimoji="0" lang="en-US" altLang="en-US" sz="1000" b="0" i="0" u="none" strike="noStrike" kern="1200" cap="none" normalizeH="0" baseline="0" dirty="0">
                <a:ln>
                  <a:noFill/>
                </a:ln>
                <a:solidFill>
                  <a:schemeClr val="tx1"/>
                </a:solidFill>
                <a:effectLst/>
                <a:latin typeface="Salesforce Sans" panose="020B0505020202020203" pitchFamily="34" charset="0"/>
                <a:ea typeface="+mn-ea"/>
                <a:cs typeface="Arial" pitchFamily="34" charset="0"/>
              </a:rPr>
              <a:t> </a:t>
            </a:r>
          </a:p>
          <a:p>
            <a:endParaRPr lang="en-US" b="1"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352</a:t>
            </a:fld>
            <a:endParaRPr lang="en-US" dirty="0"/>
          </a:p>
        </p:txBody>
      </p:sp>
    </p:spTree>
    <p:extLst>
      <p:ext uri="{BB962C8B-B14F-4D97-AF65-F5344CB8AC3E}">
        <p14:creationId xmlns:p14="http://schemas.microsoft.com/office/powerpoint/2010/main" val="847531947"/>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353</a:t>
            </a:fld>
            <a:endParaRPr lang="en-US" dirty="0"/>
          </a:p>
        </p:txBody>
      </p:sp>
    </p:spTree>
    <p:extLst>
      <p:ext uri="{BB962C8B-B14F-4D97-AF65-F5344CB8AC3E}">
        <p14:creationId xmlns:p14="http://schemas.microsoft.com/office/powerpoint/2010/main" val="379079641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354</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3577750"/>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Points</a:t>
            </a:r>
          </a:p>
          <a:p>
            <a:pPr eaLnBrk="1" hangingPunct="1"/>
            <a:endParaRPr lang="en-GB" b="1" baseline="0" dirty="0">
              <a:ea typeface="MS PGothic" charset="-128"/>
            </a:endParaRPr>
          </a:p>
          <a:p>
            <a:pPr eaLnBrk="1" hangingPunct="1"/>
            <a:r>
              <a:rPr lang="en-GB" b="1" baseline="0" dirty="0">
                <a:ea typeface="MS PGothic" charset="-128"/>
              </a:rPr>
              <a:t>Extra Materials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355</a:t>
            </a:fld>
            <a:endParaRPr lang="en-US" dirty="0"/>
          </a:p>
        </p:txBody>
      </p:sp>
    </p:spTree>
    <p:extLst>
      <p:ext uri="{BB962C8B-B14F-4D97-AF65-F5344CB8AC3E}">
        <p14:creationId xmlns:p14="http://schemas.microsoft.com/office/powerpoint/2010/main" val="382044969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r>
              <a:rPr lang="en-US" dirty="0"/>
              <a:t>For more information about custom summary formulas, search Help &amp; Training for Building Custom Summary Formulas.</a:t>
            </a:r>
            <a:endParaRPr lang="en-US" b="1" dirty="0"/>
          </a:p>
          <a:p>
            <a:pPr defTabSz="981334">
              <a:spcBef>
                <a:spcPts val="0"/>
              </a:spcBef>
              <a:buClrTx/>
              <a:defRPr/>
            </a:pPr>
            <a:endParaRPr lang="en-US" dirty="0"/>
          </a:p>
          <a:p>
            <a:pPr defTabSz="981334">
              <a:spcBef>
                <a:spcPts val="0"/>
              </a:spcBef>
              <a:buClrTx/>
              <a:defRPr/>
            </a:pPr>
            <a:r>
              <a:rPr lang="en-US" b="1" dirty="0"/>
              <a:t>Suggestions</a:t>
            </a:r>
          </a:p>
          <a:p>
            <a:endParaRPr lang="en-GB" b="1"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356</a:t>
            </a:fld>
            <a:endParaRPr lang="en-US" dirty="0"/>
          </a:p>
        </p:txBody>
      </p:sp>
    </p:spTree>
    <p:extLst>
      <p:ext uri="{BB962C8B-B14F-4D97-AF65-F5344CB8AC3E}">
        <p14:creationId xmlns:p14="http://schemas.microsoft.com/office/powerpoint/2010/main" val="1464042780"/>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357</a:t>
            </a:fld>
            <a:endParaRPr lang="en-US" dirty="0"/>
          </a:p>
        </p:txBody>
      </p:sp>
    </p:spTree>
    <p:extLst>
      <p:ext uri="{BB962C8B-B14F-4D97-AF65-F5344CB8AC3E}">
        <p14:creationId xmlns:p14="http://schemas.microsoft.com/office/powerpoint/2010/main" val="1006009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The Help &amp; Training portal is a one-stop shop</a:t>
            </a:r>
            <a:r>
              <a:rPr lang="en-US" b="0" baseline="0" dirty="0">
                <a:solidFill>
                  <a:srgbClr val="000000"/>
                </a:solidFill>
                <a:ea typeface="Arial" pitchFamily="-112" charset="0"/>
                <a:cs typeface="Arial" pitchFamily="-112" charset="0"/>
                <a:sym typeface="Arial" pitchFamily="-112" charset="0"/>
              </a:rPr>
              <a:t> to access knowledge articles, and access the Success Community and the Dreamforce apps.  </a:t>
            </a:r>
          </a:p>
          <a:p>
            <a:pPr marL="228600" indent="-228600">
              <a:buFont typeface="+mj-lt"/>
              <a:buNone/>
            </a:pPr>
            <a:r>
              <a:rPr lang="en-US" b="1" baseline="0" dirty="0">
                <a:solidFill>
                  <a:srgbClr val="000000"/>
                </a:solidFill>
                <a:ea typeface="Arial" pitchFamily="-112" charset="0"/>
                <a:cs typeface="Arial" pitchFamily="-112" charset="0"/>
                <a:sym typeface="Arial" pitchFamily="-112" charset="0"/>
              </a:rPr>
              <a:t>Note:  For a video on the Help and Training link:  https://www.youtube.com/watch?v=-v4E4XBxk_8</a:t>
            </a:r>
          </a:p>
          <a:p>
            <a:pPr lvl="1">
              <a:buFont typeface="+mj-lt"/>
              <a:buAutoNum type="arabicPeriod" startAt="2"/>
            </a:pPr>
            <a:r>
              <a:rPr lang="en-US" b="0" baseline="0" dirty="0">
                <a:solidFill>
                  <a:srgbClr val="000000"/>
                </a:solidFill>
                <a:latin typeface="Salesforce Sans" panose="020B0505020202020203" pitchFamily="34" charset="0"/>
                <a:ea typeface="Arial" pitchFamily="-112" charset="0"/>
                <a:cs typeface="Arial" pitchFamily="-112" charset="0"/>
                <a:sym typeface="Arial" pitchFamily="-112" charset="0"/>
              </a:rPr>
              <a:t>Users can log into the portal with the Salesforce username and password.</a:t>
            </a:r>
          </a:p>
          <a:p>
            <a:pPr marL="228600" indent="-228600">
              <a:buFont typeface="+mj-lt"/>
              <a:buNone/>
            </a:pPr>
            <a:r>
              <a:rPr lang="en-US" sz="1100" dirty="0"/>
              <a:t>3. 	The Contact Support button allows users to: </a:t>
            </a:r>
          </a:p>
          <a:p>
            <a:pPr lvl="2"/>
            <a:r>
              <a:rPr lang="en-US" sz="1100" dirty="0">
                <a:latin typeface="Salesforce Sans" panose="020B0505020202020203" pitchFamily="34" charset="0"/>
              </a:rPr>
              <a:t>Open a case</a:t>
            </a:r>
          </a:p>
          <a:p>
            <a:pPr lvl="2"/>
            <a:r>
              <a:rPr lang="en-US" sz="1100" dirty="0">
                <a:latin typeface="Salesforce Sans" panose="020B0505020202020203" pitchFamily="34" charset="0"/>
              </a:rPr>
              <a:t>Locate a Salesforce Community</a:t>
            </a:r>
          </a:p>
          <a:p>
            <a:pPr lvl="2"/>
            <a:r>
              <a:rPr lang="en-US" sz="1100" dirty="0">
                <a:latin typeface="Salesforce Sans" panose="020B0505020202020203" pitchFamily="34" charset="0"/>
              </a:rPr>
              <a:t>Open a Chat window</a:t>
            </a:r>
          </a:p>
          <a:p>
            <a:pPr lvl="2"/>
            <a:r>
              <a:rPr lang="en-US" sz="1100" dirty="0">
                <a:latin typeface="Salesforce Sans" panose="020B0505020202020203" pitchFamily="34" charset="0"/>
              </a:rPr>
              <a:t>Phone Support</a:t>
            </a:r>
          </a:p>
          <a:p>
            <a:pPr marL="0" lvl="1" indent="0">
              <a:buNone/>
            </a:pPr>
            <a:r>
              <a:rPr lang="en-US" sz="1000" b="0" i="0" u="none" strike="noStrike" kern="1200" baseline="0" dirty="0">
                <a:solidFill>
                  <a:schemeClr val="tx1"/>
                </a:solidFill>
                <a:latin typeface="Salesforce Sans" panose="020B0505020202020203" pitchFamily="34" charset="0"/>
                <a:ea typeface="+mn-ea"/>
              </a:rPr>
              <a:t>4. </a:t>
            </a:r>
            <a:r>
              <a:rPr lang="en-US" sz="1000" b="0" i="0" u="none" strike="noStrike" kern="1200" baseline="0" dirty="0">
                <a:solidFill>
                  <a:schemeClr val="tx1"/>
                </a:solidFill>
                <a:ea typeface="+mn-ea"/>
              </a:rPr>
              <a:t>The search improvements let you:</a:t>
            </a:r>
          </a:p>
          <a:p>
            <a:r>
              <a:rPr lang="en-US" sz="1000" b="0" i="0" u="none" strike="noStrike" kern="1200" baseline="0" dirty="0">
                <a:solidFill>
                  <a:schemeClr val="tx1"/>
                </a:solidFill>
                <a:ea typeface="+mn-ea"/>
              </a:rPr>
              <a:t>•  See Q&amp;A, Ideas, and Known Issues from the Success Community.</a:t>
            </a:r>
          </a:p>
          <a:p>
            <a:r>
              <a:rPr lang="en-US" sz="1000" b="0" i="0" u="none" strike="noStrike" kern="1200" baseline="0" dirty="0">
                <a:solidFill>
                  <a:schemeClr val="tx1"/>
                </a:solidFill>
                <a:ea typeface="+mn-ea"/>
              </a:rPr>
              <a:t>•  Use additional filters to quickly refine search results.</a:t>
            </a:r>
          </a:p>
          <a:p>
            <a:r>
              <a:rPr lang="en-US" sz="1000" b="0" i="0" u="none" strike="noStrike" kern="1200" baseline="0" dirty="0">
                <a:solidFill>
                  <a:schemeClr val="tx1"/>
                </a:solidFill>
                <a:ea typeface="+mn-ea"/>
              </a:rPr>
              <a:t>•  Save your filter choices for a more consistent experience.</a:t>
            </a:r>
          </a:p>
          <a:p>
            <a:r>
              <a:rPr lang="en-US" sz="1000" b="0" i="0" u="none" strike="noStrike" kern="1200" baseline="0" dirty="0">
                <a:solidFill>
                  <a:schemeClr val="tx1"/>
                </a:solidFill>
                <a:ea typeface="+mn-ea"/>
              </a:rPr>
              <a:t>•  View suggested content across all new sources.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36</a:t>
            </a:fld>
            <a:endParaRPr lang="en-US" dirty="0"/>
          </a:p>
        </p:txBody>
      </p:sp>
    </p:spTree>
    <p:extLst>
      <p:ext uri="{BB962C8B-B14F-4D97-AF65-F5344CB8AC3E}">
        <p14:creationId xmlns:p14="http://schemas.microsoft.com/office/powerpoint/2010/main" val="2447427050"/>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sz="1000" b="0" i="0" kern="1200" dirty="0">
                <a:solidFill>
                  <a:schemeClr val="tx1"/>
                </a:solidFill>
                <a:effectLst/>
                <a:latin typeface="Salesforce Sans" panose="020B0505020202020203" pitchFamily="34" charset="0"/>
                <a:ea typeface="+mn-ea"/>
                <a:cs typeface="Arial" pitchFamily="34" charset="0"/>
              </a:rPr>
              <a:t>You can configure conditional highlighting in Lightning Experience using the Salesforce Classic report builder, but not using the Lightning Experience report builder. Though configurable, conditional highlighting doesn’t display on reports in Lightning Experience.</a:t>
            </a:r>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358</a:t>
            </a:fld>
            <a:endParaRPr lang="en-US" dirty="0"/>
          </a:p>
        </p:txBody>
      </p:sp>
    </p:spTree>
    <p:extLst>
      <p:ext uri="{BB962C8B-B14F-4D97-AF65-F5344CB8AC3E}">
        <p14:creationId xmlns:p14="http://schemas.microsoft.com/office/powerpoint/2010/main" val="387224307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r>
              <a:rPr lang="en-US" b="0" baseline="0" dirty="0">
                <a:solidFill>
                  <a:srgbClr val="000000"/>
                </a:solidFill>
                <a:ea typeface="Arial" pitchFamily="-112" charset="0"/>
                <a:cs typeface="Arial" pitchFamily="-112" charset="0"/>
                <a:sym typeface="Arial" pitchFamily="-112" charset="0"/>
              </a:rPr>
              <a:t>Administrators can embed report charts in page layouts. Any summary or matrix reports with charts reports are available in the palette area of the page layout editor, from where they can be dragged onto the page layout. All users viewing the page layout must have access to the report’s folder, otherwise they will see an error. Administrators can select not to show charts that produce an error through the chart’s properties in the page layout editor.</a:t>
            </a:r>
          </a:p>
          <a:p>
            <a:pPr defTabSz="981334">
              <a:spcBef>
                <a:spcPts val="0"/>
              </a:spcBef>
              <a:buClrTx/>
              <a:defRPr/>
            </a:pPr>
            <a:endParaRPr lang="en-US" b="0" baseline="0" dirty="0">
              <a:solidFill>
                <a:srgbClr val="000000"/>
              </a:solidFill>
              <a:cs typeface="Arial" pitchFamily="-112" charset="0"/>
              <a:sym typeface="Arial" pitchFamily="-112" charset="0"/>
            </a:endParaRPr>
          </a:p>
          <a:p>
            <a:pPr defTabSz="981334">
              <a:spcBef>
                <a:spcPts val="0"/>
              </a:spcBef>
              <a:buClrTx/>
              <a:defRPr/>
            </a:pPr>
            <a:r>
              <a:rPr lang="en-US" dirty="0"/>
              <a:t>Report charts on detail pages don't show in Lightning - you have to edit the page from the record detail page to get a report chart component.</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359</a:t>
            </a:fld>
            <a:endParaRPr lang="en-US" dirty="0"/>
          </a:p>
        </p:txBody>
      </p:sp>
    </p:spTree>
    <p:extLst>
      <p:ext uri="{BB962C8B-B14F-4D97-AF65-F5344CB8AC3E}">
        <p14:creationId xmlns:p14="http://schemas.microsoft.com/office/powerpoint/2010/main" val="4079615158"/>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dirty="0"/>
              <a:t>Teaching Points:</a:t>
            </a:r>
          </a:p>
          <a:p>
            <a:r>
              <a:rPr lang="en-US" dirty="0"/>
              <a:t>Other Dashboard Enhancements as of Summer 18’ include:</a:t>
            </a:r>
          </a:p>
          <a:p>
            <a:pPr marL="171450" indent="-171450">
              <a:buFont typeface="Arial" panose="020B0604020202020204" pitchFamily="34" charset="0"/>
              <a:buChar char="•"/>
            </a:pPr>
            <a:r>
              <a:rPr lang="en-US" dirty="0"/>
              <a:t>Use chart as </a:t>
            </a:r>
            <a:r>
              <a:rPr lang="en-US" dirty="0" smtClean="0"/>
              <a:t>defined </a:t>
            </a:r>
            <a:r>
              <a:rPr lang="en-US" dirty="0"/>
              <a:t>in Source report AND</a:t>
            </a:r>
          </a:p>
          <a:p>
            <a:pPr marL="171450" indent="-171450">
              <a:buFont typeface="Arial" panose="020B0604020202020204" pitchFamily="34" charset="0"/>
              <a:buChar char="•"/>
            </a:pPr>
            <a:r>
              <a:rPr lang="en-US" dirty="0"/>
              <a:t>Add report to a dashboard right from the report (or reports tab)</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360</a:t>
            </a:fld>
            <a:endParaRPr lang="en-US" dirty="0"/>
          </a:p>
        </p:txBody>
      </p:sp>
    </p:spTree>
    <p:extLst>
      <p:ext uri="{BB962C8B-B14F-4D97-AF65-F5344CB8AC3E}">
        <p14:creationId xmlns:p14="http://schemas.microsoft.com/office/powerpoint/2010/main" val="809301242"/>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14309">
              <a:defRPr/>
            </a:pPr>
            <a:r>
              <a:rPr lang="en-US" b="1" dirty="0"/>
              <a:t>Teaching Points: </a:t>
            </a:r>
          </a:p>
          <a:p>
            <a:pPr defTabSz="914309">
              <a:defRPr/>
            </a:pPr>
            <a:r>
              <a:rPr lang="en-GB" kern="0" dirty="0"/>
              <a:t>Pie charts are converted into donut charts and bar charts are automatically added to reports once the report is saved.</a:t>
            </a:r>
            <a:r>
              <a:rPr lang="en-GB" kern="0" baseline="0" dirty="0"/>
              <a:t> </a:t>
            </a:r>
            <a:r>
              <a:rPr lang="en-US" dirty="0"/>
              <a:t>When choosing a chart type</a:t>
            </a:r>
            <a:r>
              <a:rPr lang="en-US" baseline="0" dirty="0"/>
              <a:t> it is important to consider how best to display the data. The information in the brackets reminds us how best we can display our report data that has a single grouping. Which chart you use depends on how we are analyzing the data.</a:t>
            </a:r>
            <a:endParaRPr lang="en-US" dirty="0"/>
          </a:p>
          <a:p>
            <a:pPr defTabSz="914309">
              <a:defRPr/>
            </a:pPr>
            <a:endParaRPr lang="en-US" b="1" baseline="0" dirty="0"/>
          </a:p>
          <a:p>
            <a:pPr defTabSz="914309">
              <a:defRPr/>
            </a:pPr>
            <a:r>
              <a:rPr lang="en-US" b="1" baseline="0" dirty="0"/>
              <a:t>Winter ’17 Chart Improvement in Lightning Experience:</a:t>
            </a:r>
          </a:p>
          <a:p>
            <a:pPr defTabSz="914309">
              <a:defRPr/>
            </a:pPr>
            <a:endParaRPr lang="en-US" b="1" baseline="0" dirty="0"/>
          </a:p>
          <a:p>
            <a:pPr marL="171450" indent="-171450" defTabSz="914309">
              <a:buFont typeface="Arial" panose="020B0604020202020204" pitchFamily="34" charset="0"/>
              <a:buChar char="•"/>
              <a:defRPr/>
            </a:pPr>
            <a:r>
              <a:rPr lang="en-US" b="1" dirty="0"/>
              <a:t>Add Tables to Dashboards in Lightning Experience:</a:t>
            </a:r>
            <a:r>
              <a:rPr lang="en-US" b="1" baseline="0" dirty="0"/>
              <a:t> </a:t>
            </a:r>
            <a:r>
              <a:rPr lang="en-US" dirty="0"/>
              <a:t>From the Lightning Experience dashboard editor, you can now add table components and sort columns from the component editor. Tables in Lightning Experience dashboards show conditional highlighting and Chatter photos, but to configure conditional highlighting and Chatter photos, switch to Salesforce Classic.</a:t>
            </a:r>
          </a:p>
          <a:p>
            <a:pPr marL="171450" indent="-171450" defTabSz="914309">
              <a:buFont typeface="Arial" panose="020B0604020202020204" pitchFamily="34" charset="0"/>
              <a:buChar char="•"/>
              <a:defRPr/>
            </a:pPr>
            <a:r>
              <a:rPr lang="en-US" b="1" dirty="0"/>
              <a:t>Gauge Charts Display Percentages: </a:t>
            </a:r>
            <a:r>
              <a:rPr lang="en-US" dirty="0"/>
              <a:t>Gauge charts added to Lightning Experience dashboards now show percentages by default. Gauge charts configured to show percentages in Salesforce Classic now also show the percentage in Lightning Experience.</a:t>
            </a:r>
          </a:p>
          <a:p>
            <a:pPr marL="171450" marR="0" indent="-171450" algn="l" defTabSz="914309"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b="1" dirty="0"/>
              <a:t>Stack Bar Charts to 100%: </a:t>
            </a:r>
            <a:r>
              <a:rPr lang="en-US" dirty="0"/>
              <a:t>Stacked bar charts are wonderful for comparing absolute values side by side. Stacking a bar chart to 100% enables you to compare relative values side by side. For example, instead of comparing opportunities by stage and </a:t>
            </a:r>
            <a:r>
              <a:rPr lang="en-US" i="1" dirty="0">
                <a:effectLst/>
              </a:rPr>
              <a:t>total</a:t>
            </a:r>
            <a:r>
              <a:rPr lang="en-US" dirty="0"/>
              <a:t> opportunity amount, stacking lets you compare the </a:t>
            </a:r>
            <a:r>
              <a:rPr lang="en-US" i="1" dirty="0">
                <a:effectLst/>
              </a:rPr>
              <a:t>proportion</a:t>
            </a:r>
            <a:r>
              <a:rPr lang="en-US" dirty="0"/>
              <a:t> of opportunity amounts by stage. </a:t>
            </a:r>
            <a:r>
              <a:rPr lang="en-US" dirty="0">
                <a:effectLst/>
              </a:rPr>
              <a:t>To stack a bar chart to 100%, your report must have at least two groupings, and one of the groupings must be a number.</a:t>
            </a:r>
          </a:p>
          <a:p>
            <a:pPr marL="171450" marR="0" indent="-171450" algn="l" defTabSz="914309"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b="1" dirty="0"/>
              <a:t>Plot Report Data on a Scatter Chart:</a:t>
            </a:r>
            <a:r>
              <a:rPr lang="en-US" b="1" baseline="0" dirty="0"/>
              <a:t> </a:t>
            </a:r>
            <a:r>
              <a:rPr lang="en-US" dirty="0"/>
              <a:t>Scatter charts make it easy to see how opportunity age affects opportunity </a:t>
            </a:r>
            <a:r>
              <a:rPr lang="en-US" dirty="0" err="1"/>
              <a:t>amount.</a:t>
            </a:r>
            <a:r>
              <a:rPr lang="en-US" dirty="0" err="1">
                <a:effectLst/>
              </a:rPr>
              <a:t>To</a:t>
            </a:r>
            <a:r>
              <a:rPr lang="en-US" dirty="0">
                <a:effectLst/>
              </a:rPr>
              <a:t> plot report data on a scatter chart, your report must have at least two summarized fields.</a:t>
            </a:r>
          </a:p>
          <a:p>
            <a:pPr marL="171450" marR="0" indent="-171450" algn="l" defTabSz="914309"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b="1" dirty="0"/>
              <a:t>Graph Report Data in a Cumulative Line Chart: </a:t>
            </a:r>
            <a:r>
              <a:rPr lang="en-US" dirty="0"/>
              <a:t>Now you can make your line charts on reports cumulative and really highlight revenue growth over time.</a:t>
            </a:r>
          </a:p>
          <a:p>
            <a:pPr marL="171450" marR="0" indent="-171450" algn="l" defTabSz="914309"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b="1" dirty="0"/>
              <a:t>View Combination Charts on Reports in Lightning Experience: </a:t>
            </a:r>
            <a:r>
              <a:rPr lang="en-US" dirty="0"/>
              <a:t>Previously, combination charts added to reports in Salesforce Classic appeared as bar or donut charts in Lightning Experience. Now, combination charts that you add to your report in Salesforce Classic appear above your report in Lightning Experience.</a:t>
            </a:r>
            <a:endParaRPr lang="en-US" dirty="0">
              <a:effectLst/>
            </a:endParaRPr>
          </a:p>
          <a:p>
            <a:pPr marL="171450" indent="-171450" defTabSz="914309">
              <a:buFont typeface="Arial" panose="020B0604020202020204" pitchFamily="34" charset="0"/>
              <a:buChar char="•"/>
              <a:defRPr/>
            </a:pPr>
            <a:endParaRPr lang="en-US" b="1" baseline="0" dirty="0"/>
          </a:p>
          <a:p>
            <a:pPr defTabSz="914309">
              <a:defRPr/>
            </a:pPr>
            <a:endParaRPr lang="en-US" b="1"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361</a:t>
            </a:fld>
            <a:endParaRPr lang="en-US" dirty="0"/>
          </a:p>
        </p:txBody>
      </p:sp>
    </p:spTree>
    <p:extLst>
      <p:ext uri="{BB962C8B-B14F-4D97-AF65-F5344CB8AC3E}">
        <p14:creationId xmlns:p14="http://schemas.microsoft.com/office/powerpoint/2010/main" val="862220810"/>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362</a:t>
            </a:fld>
            <a:endParaRPr lang="en-US" dirty="0"/>
          </a:p>
        </p:txBody>
      </p:sp>
    </p:spTree>
    <p:extLst>
      <p:ext uri="{BB962C8B-B14F-4D97-AF65-F5344CB8AC3E}">
        <p14:creationId xmlns:p14="http://schemas.microsoft.com/office/powerpoint/2010/main" val="4293357269"/>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363</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7759182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eaLnBrk="1" hangingPunct="1">
              <a:buFontTx/>
              <a:buNone/>
            </a:pPr>
            <a:r>
              <a:rPr lang="en-US" b="1" dirty="0">
                <a:ea typeface="MS PGothic" charset="-128"/>
              </a:rPr>
              <a:t>CSV Format and Locale Settings</a:t>
            </a:r>
          </a:p>
          <a:p>
            <a:pPr marL="228600" indent="-228600" eaLnBrk="1" hangingPunct="1">
              <a:buFont typeface="+mj-lt"/>
              <a:buAutoNum type="arabicPeriod"/>
            </a:pPr>
            <a:r>
              <a:rPr lang="en-US" dirty="0">
                <a:ea typeface="MS PGothic" charset="-128"/>
              </a:rPr>
              <a:t>When exporting reports in the .CSV format, the locale settings on your user detail page determine the field separator included in the exported file. For example:</a:t>
            </a:r>
          </a:p>
          <a:p>
            <a:pPr marL="355600" lvl="1" indent="-177800" eaLnBrk="1" hangingPunct="1"/>
            <a:r>
              <a:rPr lang="en-US" dirty="0">
                <a:latin typeface="Salesforce Sans" panose="020B0505020202020203" pitchFamily="34" charset="0"/>
                <a:ea typeface="MS PGothic" charset="-128"/>
              </a:rPr>
              <a:t>If your locale setting is English (United States), when you export a report in .CSV format, the field separator will be a ',' (comma). </a:t>
            </a:r>
          </a:p>
          <a:p>
            <a:pPr marL="355600" lvl="1" indent="-177800" eaLnBrk="1" hangingPunct="1"/>
            <a:r>
              <a:rPr lang="en-US" dirty="0">
                <a:latin typeface="Salesforce Sans" panose="020B0505020202020203" pitchFamily="34" charset="0"/>
                <a:ea typeface="MS PGothic" charset="-128"/>
              </a:rPr>
              <a:t>If your locale setting is French (France), the field separator will be a ';' (semicolon).</a:t>
            </a:r>
          </a:p>
          <a:p>
            <a:pPr marL="228600" indent="-228600">
              <a:buFont typeface="+mj-lt"/>
              <a:buAutoNum type="arabicPeriod"/>
            </a:pPr>
            <a:r>
              <a:rPr lang="en-US" dirty="0">
                <a:ea typeface="MS PGothic" charset="-128"/>
              </a:rPr>
              <a:t>The Export Detail option adds a five-row footer to the bottom of the file, containing metadata such as the report</a:t>
            </a:r>
            <a:r>
              <a:rPr lang="en-US" baseline="0" dirty="0">
                <a:ea typeface="MS PGothic" charset="-128"/>
              </a:rPr>
              <a:t> name, the user generating the report and the date and time, and the company name. This</a:t>
            </a:r>
            <a:r>
              <a:rPr lang="en-US" dirty="0">
                <a:ea typeface="MS PGothic" charset="-128"/>
              </a:rPr>
              <a:t> footer can be suppressed using the </a:t>
            </a:r>
            <a:r>
              <a:rPr lang="en-GB" sz="1000" b="1" kern="1200" baseline="0" dirty="0">
                <a:solidFill>
                  <a:schemeClr val="tx1"/>
                </a:solidFill>
                <a:ea typeface="+mn-ea"/>
              </a:rPr>
              <a:t>Export Reports Without Footers </a:t>
            </a:r>
            <a:r>
              <a:rPr lang="en-GB" sz="1000" b="0" kern="1200" baseline="0" dirty="0">
                <a:solidFill>
                  <a:schemeClr val="tx1"/>
                </a:solidFill>
                <a:ea typeface="+mn-ea"/>
              </a:rPr>
              <a:t>option from</a:t>
            </a:r>
            <a:r>
              <a:rPr lang="en-GB" sz="1000" kern="1200" baseline="0" dirty="0">
                <a:solidFill>
                  <a:schemeClr val="tx1"/>
                </a:solidFill>
                <a:ea typeface="+mn-ea"/>
              </a:rPr>
              <a:t> </a:t>
            </a:r>
            <a:r>
              <a:rPr lang="en-GB" sz="1000" b="1" kern="1200" baseline="0" dirty="0">
                <a:solidFill>
                  <a:schemeClr val="tx1"/>
                </a:solidFill>
                <a:ea typeface="+mn-ea"/>
              </a:rPr>
              <a:t>Setup | Platform Tools |</a:t>
            </a:r>
            <a:r>
              <a:rPr lang="en-GB" sz="1000" b="0" kern="1200" baseline="0" dirty="0">
                <a:solidFill>
                  <a:schemeClr val="tx1"/>
                </a:solidFill>
                <a:ea typeface="+mn-ea"/>
              </a:rPr>
              <a:t> </a:t>
            </a:r>
            <a:r>
              <a:rPr lang="en-GB" sz="1000" b="1" kern="1200" baseline="0" dirty="0">
                <a:solidFill>
                  <a:schemeClr val="tx1"/>
                </a:solidFill>
                <a:ea typeface="+mn-ea"/>
              </a:rPr>
              <a:t>Feature Settings | Analytics | Reports &amp; Dashboards | Report and Dashboard Settings</a:t>
            </a:r>
            <a:r>
              <a:rPr lang="en-GB" sz="1000" b="0" kern="1200" baseline="0" dirty="0">
                <a:solidFill>
                  <a:schemeClr val="tx1"/>
                </a:solidFill>
                <a:ea typeface="+mn-ea"/>
              </a:rPr>
              <a:t>.</a:t>
            </a:r>
            <a:endParaRPr lang="en-US" b="0" dirty="0">
              <a:ea typeface="MS PGothic" charset="-128"/>
            </a:endParaRPr>
          </a:p>
          <a:p>
            <a:pPr marL="0" lvl="1" indent="0" eaLnBrk="1" hangingPunct="1">
              <a:buNone/>
            </a:pPr>
            <a:endParaRPr lang="en-GB" dirty="0">
              <a:latin typeface="Salesforce Sans" panose="020B0505020202020203" pitchFamily="34" charset="0"/>
              <a:ea typeface="MS PGothic" charset="-128"/>
            </a:endParaRP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marL="0" lvl="1" indent="0">
              <a:buNone/>
            </a:pPr>
            <a:endParaRPr lang="en-US" b="1" dirty="0">
              <a:latin typeface="Salesforce Sans" panose="020B0505020202020203" pitchFamily="34" charset="0"/>
              <a:ea typeface="MS PGothic"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365</a:t>
            </a:fld>
            <a:endParaRPr lang="en-US" dirty="0"/>
          </a:p>
        </p:txBody>
      </p:sp>
    </p:spTree>
    <p:extLst>
      <p:ext uri="{BB962C8B-B14F-4D97-AF65-F5344CB8AC3E}">
        <p14:creationId xmlns:p14="http://schemas.microsoft.com/office/powerpoint/2010/main" val="3844399204"/>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b="1" dirty="0"/>
          </a:p>
          <a:p>
            <a:pPr rtl="0"/>
            <a:r>
              <a:rPr lang="en-US" sz="1000" b="0" i="0" u="none" strike="noStrike" kern="1200" dirty="0">
                <a:solidFill>
                  <a:schemeClr val="tx1"/>
                </a:solidFill>
                <a:effectLst/>
                <a:latin typeface="Salesforce Sans" panose="020B0505020202020203" pitchFamily="34" charset="0"/>
                <a:ea typeface="+mn-ea"/>
                <a:cs typeface="Arial" pitchFamily="34" charset="0"/>
              </a:rPr>
              <a:t>Summer 18’ Improved version of “Printable View” from Classic</a:t>
            </a:r>
            <a:endParaRPr lang="en-US" b="0" dirty="0">
              <a:effectLst/>
            </a:endParaRPr>
          </a:p>
          <a:p>
            <a:r>
              <a:rPr lang="en-US" dirty="0"/>
              <a:t/>
            </a:r>
            <a:br>
              <a:rPr lang="en-US" dirty="0"/>
            </a:br>
            <a:endParaRPr lang="en-US" b="1" dirty="0"/>
          </a:p>
          <a:p>
            <a:pPr eaLnBrk="1" hangingPunct="1">
              <a:buFontTx/>
              <a:buNone/>
            </a:pPr>
            <a:r>
              <a:rPr lang="en-US" b="1" dirty="0">
                <a:ea typeface="MS PGothic" charset="-128"/>
              </a:rPr>
              <a:t>CSV Format and Locale Settings</a:t>
            </a:r>
          </a:p>
          <a:p>
            <a:pPr marL="228600" indent="-228600" eaLnBrk="1" hangingPunct="1">
              <a:buFont typeface="+mj-lt"/>
              <a:buAutoNum type="arabicPeriod"/>
            </a:pPr>
            <a:r>
              <a:rPr lang="en-US" dirty="0">
                <a:ea typeface="MS PGothic" charset="-128"/>
              </a:rPr>
              <a:t>When exporting reports in the .CSV format, the locale settings on your user detail page determine the field separator included in the exported file. For example:</a:t>
            </a:r>
          </a:p>
          <a:p>
            <a:pPr marL="355600" lvl="1" indent="-177800" eaLnBrk="1" hangingPunct="1"/>
            <a:r>
              <a:rPr lang="en-US" dirty="0">
                <a:latin typeface="Salesforce Sans" panose="020B0505020202020203" pitchFamily="34" charset="0"/>
                <a:ea typeface="MS PGothic" charset="-128"/>
              </a:rPr>
              <a:t>If your locale setting is English (United States), when you export a report in .CSV format, the field separator will be a ',' (comma). </a:t>
            </a:r>
          </a:p>
          <a:p>
            <a:pPr marL="355600" lvl="1" indent="-177800" eaLnBrk="1" hangingPunct="1"/>
            <a:r>
              <a:rPr lang="en-US" dirty="0">
                <a:latin typeface="Salesforce Sans" panose="020B0505020202020203" pitchFamily="34" charset="0"/>
                <a:ea typeface="MS PGothic" charset="-128"/>
              </a:rPr>
              <a:t>If your locale setting is French (France), the field separator will be a ';' (semicolon).</a:t>
            </a:r>
          </a:p>
          <a:p>
            <a:pPr marL="228600" indent="-228600">
              <a:buFont typeface="+mj-lt"/>
              <a:buAutoNum type="arabicPeriod"/>
            </a:pPr>
            <a:r>
              <a:rPr lang="en-US" dirty="0">
                <a:ea typeface="MS PGothic" charset="-128"/>
              </a:rPr>
              <a:t>The Export Detail option adds a five-row footer to the bottom of the file, containing metadata such as the report</a:t>
            </a:r>
            <a:r>
              <a:rPr lang="en-US" baseline="0" dirty="0">
                <a:ea typeface="MS PGothic" charset="-128"/>
              </a:rPr>
              <a:t> name, the user generating the report and the date and time, and the company name. This</a:t>
            </a:r>
            <a:r>
              <a:rPr lang="en-US" dirty="0">
                <a:ea typeface="MS PGothic" charset="-128"/>
              </a:rPr>
              <a:t> footer can be suppressed using the </a:t>
            </a:r>
            <a:r>
              <a:rPr lang="en-GB" sz="1000" b="1" kern="1200" baseline="0" dirty="0">
                <a:solidFill>
                  <a:schemeClr val="tx1"/>
                </a:solidFill>
                <a:ea typeface="+mn-ea"/>
              </a:rPr>
              <a:t>Export Reports Without Footers </a:t>
            </a:r>
            <a:r>
              <a:rPr lang="en-GB" sz="1000" b="0" kern="1200" baseline="0" dirty="0">
                <a:solidFill>
                  <a:schemeClr val="tx1"/>
                </a:solidFill>
                <a:ea typeface="+mn-ea"/>
              </a:rPr>
              <a:t>option from</a:t>
            </a:r>
            <a:r>
              <a:rPr lang="en-GB" sz="1000" kern="1200" baseline="0" dirty="0">
                <a:solidFill>
                  <a:schemeClr val="tx1"/>
                </a:solidFill>
                <a:ea typeface="+mn-ea"/>
              </a:rPr>
              <a:t> </a:t>
            </a:r>
            <a:r>
              <a:rPr lang="en-GB" sz="1000" b="1" kern="1200" baseline="0" dirty="0">
                <a:solidFill>
                  <a:schemeClr val="tx1"/>
                </a:solidFill>
                <a:ea typeface="+mn-ea"/>
              </a:rPr>
              <a:t>Setup | Platform Tools |</a:t>
            </a:r>
            <a:r>
              <a:rPr lang="en-GB" sz="1000" b="0" kern="1200" baseline="0" dirty="0">
                <a:solidFill>
                  <a:schemeClr val="tx1"/>
                </a:solidFill>
                <a:ea typeface="+mn-ea"/>
              </a:rPr>
              <a:t> </a:t>
            </a:r>
            <a:r>
              <a:rPr lang="en-GB" sz="1000" b="1" kern="1200" baseline="0" dirty="0">
                <a:solidFill>
                  <a:schemeClr val="tx1"/>
                </a:solidFill>
                <a:ea typeface="+mn-ea"/>
              </a:rPr>
              <a:t>Feature Settings | Analytics | Reports &amp; Dashboards | Report and Dashboard Settings</a:t>
            </a:r>
            <a:r>
              <a:rPr lang="en-GB" sz="1000" b="0" kern="1200" baseline="0" dirty="0">
                <a:solidFill>
                  <a:schemeClr val="tx1"/>
                </a:solidFill>
                <a:ea typeface="+mn-ea"/>
              </a:rPr>
              <a:t>.</a:t>
            </a:r>
            <a:endParaRPr lang="en-US" b="0" dirty="0">
              <a:ea typeface="MS PGothic" charset="-128"/>
            </a:endParaRPr>
          </a:p>
          <a:p>
            <a:pPr marL="0" lvl="1" indent="0" eaLnBrk="1" hangingPunct="1">
              <a:buNone/>
            </a:pPr>
            <a:endParaRPr lang="en-GB" dirty="0">
              <a:latin typeface="Salesforce Sans" panose="020B0505020202020203" pitchFamily="34" charset="0"/>
              <a:ea typeface="MS PGothic" charset="-128"/>
            </a:endParaRP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marL="0" lvl="1" indent="0">
              <a:buNone/>
            </a:pPr>
            <a:endParaRPr lang="en-US" b="1" dirty="0">
              <a:latin typeface="Salesforce Sans" panose="020B0505020202020203" pitchFamily="34" charset="0"/>
              <a:ea typeface="MS PGothic"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366</a:t>
            </a:fld>
            <a:endParaRPr lang="en-US" dirty="0"/>
          </a:p>
        </p:txBody>
      </p:sp>
    </p:spTree>
    <p:extLst>
      <p:ext uri="{BB962C8B-B14F-4D97-AF65-F5344CB8AC3E}">
        <p14:creationId xmlns:p14="http://schemas.microsoft.com/office/powerpoint/2010/main" val="3844399204"/>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37076">
              <a:defRPr/>
            </a:pPr>
            <a:r>
              <a:rPr lang="en-US" dirty="0">
                <a:ea typeface="MS PGothic" charset="-128"/>
              </a:rPr>
              <a:t>You can now schedule custom</a:t>
            </a:r>
            <a:r>
              <a:rPr lang="en-US" baseline="0" dirty="0">
                <a:ea typeface="MS PGothic" charset="-128"/>
              </a:rPr>
              <a:t> reports in Lightning! Simply click  the arrow next to Edit on a report and select subscribe. Then choose when to send it and who to send it to. </a:t>
            </a:r>
            <a:endParaRPr lang="en-US" dirty="0">
              <a:ea typeface="MS PGothic" charset="-128"/>
            </a:endParaRPr>
          </a:p>
          <a:p>
            <a:endParaRPr lang="en-GB" dirty="0">
              <a:ea typeface="MS PGothic" charset="-128"/>
            </a:endParaRPr>
          </a:p>
          <a:p>
            <a:pPr marL="0" lvl="1" indent="0" defTabSz="937076">
              <a:buNone/>
              <a:defRPr/>
            </a:pPr>
            <a:r>
              <a:rPr lang="en-GB" b="1" dirty="0">
                <a:latin typeface="Salesforce Sans" panose="020B0505020202020203" pitchFamily="34" charset="0"/>
                <a:ea typeface="MS PGothic" charset="-128"/>
              </a:rPr>
              <a:t>Note: </a:t>
            </a:r>
            <a:r>
              <a:rPr lang="en-GB" dirty="0">
                <a:latin typeface="Salesforce Sans" panose="020B0505020202020203" pitchFamily="34" charset="0"/>
                <a:ea typeface="MS PGothic" charset="-128"/>
              </a:rPr>
              <a:t>The </a:t>
            </a:r>
            <a:r>
              <a:rPr lang="en-US" dirty="0">
                <a:latin typeface="Salesforce Sans" panose="020B0505020202020203" pitchFamily="34" charset="0"/>
                <a:ea typeface="MS PGothic" charset="-128"/>
              </a:rPr>
              <a:t>Schedule Future Runs option is</a:t>
            </a:r>
            <a:r>
              <a:rPr lang="en-GB" dirty="0">
                <a:latin typeface="Salesforce Sans" panose="020B0505020202020203" pitchFamily="34" charset="0"/>
                <a:ea typeface="MS PGothic" charset="-128"/>
              </a:rPr>
              <a:t> not available in the report builder; you must run the report before you can schedule it.</a:t>
            </a:r>
            <a:endParaRPr lang="en-US" b="1" dirty="0">
              <a:latin typeface="Salesforce Sans" panose="020B0505020202020203" pitchFamily="34" charset="0"/>
              <a:ea typeface="MS PGothic" charset="-128"/>
            </a:endParaRP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37076">
              <a:defRPr/>
            </a:pPr>
            <a:endParaRPr lang="en-US" dirty="0">
              <a:ea typeface="MS PGothic" charset="-128"/>
            </a:endParaRPr>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367</a:t>
            </a:fld>
            <a:endParaRPr lang="en-US" dirty="0"/>
          </a:p>
        </p:txBody>
      </p:sp>
    </p:spTree>
    <p:extLst>
      <p:ext uri="{BB962C8B-B14F-4D97-AF65-F5344CB8AC3E}">
        <p14:creationId xmlns:p14="http://schemas.microsoft.com/office/powerpoint/2010/main" val="4202832975"/>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368</a:t>
            </a:fld>
            <a:endParaRPr lang="en-US" dirty="0"/>
          </a:p>
        </p:txBody>
      </p:sp>
    </p:spTree>
    <p:extLst>
      <p:ext uri="{BB962C8B-B14F-4D97-AF65-F5344CB8AC3E}">
        <p14:creationId xmlns:p14="http://schemas.microsoft.com/office/powerpoint/2010/main" val="3310578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b="0" dirty="0"/>
              <a:t>You</a:t>
            </a:r>
            <a:r>
              <a:rPr lang="en-US" b="0" baseline="0" dirty="0"/>
              <a:t> can also access training resources by selecting Training Options from the Services menu at salesforce.com.</a:t>
            </a:r>
            <a:endParaRPr lang="en-US" b="0" dirty="0"/>
          </a:p>
          <a:p>
            <a:r>
              <a:rPr lang="en-GB" b="0" dirty="0">
                <a:solidFill>
                  <a:srgbClr val="000000"/>
                </a:solidFill>
                <a:ea typeface="Arial" pitchFamily="-112" charset="0"/>
                <a:cs typeface="Arial" pitchFamily="-112" charset="0"/>
                <a:sym typeface="Arial" pitchFamily="-112" charset="0"/>
              </a:rPr>
              <a:t>Point</a:t>
            </a:r>
            <a:r>
              <a:rPr lang="en-GB" b="0" baseline="0" dirty="0">
                <a:solidFill>
                  <a:srgbClr val="000000"/>
                </a:solidFill>
                <a:ea typeface="Arial" pitchFamily="-112" charset="0"/>
                <a:cs typeface="Arial" pitchFamily="-112" charset="0"/>
                <a:sym typeface="Arial" pitchFamily="-112" charset="0"/>
              </a:rPr>
              <a:t> out all the training resources available on the new Help &amp; Training portal (log in to the Training and Certification org to show the new portal if necessary):</a:t>
            </a:r>
          </a:p>
          <a:p>
            <a:r>
              <a:rPr lang="en-GB" b="0" baseline="0" dirty="0">
                <a:solidFill>
                  <a:srgbClr val="000000"/>
                </a:solidFill>
                <a:ea typeface="Arial" pitchFamily="-112" charset="0"/>
                <a:cs typeface="Arial" pitchFamily="-112" charset="0"/>
                <a:sym typeface="Arial" pitchFamily="-112" charset="0"/>
              </a:rPr>
              <a:t> - The Take Training button</a:t>
            </a:r>
          </a:p>
          <a:p>
            <a:r>
              <a:rPr lang="en-GB" b="0" baseline="0" dirty="0">
                <a:solidFill>
                  <a:srgbClr val="000000"/>
                </a:solidFill>
                <a:ea typeface="Arial" pitchFamily="-112" charset="0"/>
                <a:cs typeface="Arial" pitchFamily="-112" charset="0"/>
                <a:sym typeface="Arial" pitchFamily="-112" charset="0"/>
              </a:rPr>
              <a:t> - The Training gadget</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37</a:t>
            </a:fld>
            <a:endParaRPr lang="en-US" dirty="0"/>
          </a:p>
        </p:txBody>
      </p:sp>
    </p:spTree>
    <p:extLst>
      <p:ext uri="{BB962C8B-B14F-4D97-AF65-F5344CB8AC3E}">
        <p14:creationId xmlns:p14="http://schemas.microsoft.com/office/powerpoint/2010/main" val="412522188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30917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0"/>
              </a:spcBef>
              <a:spcAft>
                <a:spcPct val="0"/>
              </a:spcAft>
              <a:buClrTx/>
              <a:buSzTx/>
              <a:buFont typeface="Arial" pitchFamily="34" charset="0"/>
              <a:buNone/>
              <a:tabLst/>
              <a:defRPr/>
            </a:pPr>
            <a:r>
              <a:rPr lang="en-US" b="1" dirty="0"/>
              <a:t>Teacher Notes:  </a:t>
            </a:r>
            <a:endParaRPr lang="en-US" sz="1000" b="0" i="0" kern="1200" dirty="0">
              <a:solidFill>
                <a:schemeClr val="tx1"/>
              </a:solidFill>
              <a:effectLst/>
              <a:latin typeface="Salesforce Sans" panose="020B0505020202020203" pitchFamily="34" charset="0"/>
              <a:ea typeface="+mn-ea"/>
              <a:cs typeface="Arial" pitchFamily="34" charset="0"/>
            </a:endParaRPr>
          </a:p>
          <a:p>
            <a:r>
              <a:rPr lang="en-US" sz="1000" b="0" i="0" kern="1200" dirty="0">
                <a:solidFill>
                  <a:schemeClr val="tx1"/>
                </a:solidFill>
                <a:effectLst/>
                <a:latin typeface="Salesforce Sans" panose="020B0505020202020203" pitchFamily="34" charset="0"/>
                <a:ea typeface="+mn-ea"/>
                <a:cs typeface="Arial" pitchFamily="34" charset="0"/>
              </a:rPr>
              <a:t>Dashboards are made up of components.</a:t>
            </a:r>
            <a:r>
              <a:rPr lang="en-US" sz="1000" b="0" i="0" kern="1200" baseline="0" dirty="0">
                <a:solidFill>
                  <a:schemeClr val="tx1"/>
                </a:solidFill>
                <a:effectLst/>
                <a:latin typeface="Salesforce Sans" panose="020B0505020202020203" pitchFamily="34" charset="0"/>
                <a:ea typeface="+mn-ea"/>
                <a:cs typeface="Arial" pitchFamily="34" charset="0"/>
              </a:rPr>
              <a:t>  Each component shows data on one underlying report. </a:t>
            </a:r>
            <a:r>
              <a:rPr lang="en-US" sz="1000" b="0" i="0" kern="1200" dirty="0">
                <a:solidFill>
                  <a:schemeClr val="tx1"/>
                </a:solidFill>
                <a:effectLst/>
                <a:latin typeface="Salesforce Sans" panose="020B0505020202020203" pitchFamily="34" charset="0"/>
                <a:ea typeface="+mn-ea"/>
                <a:cs typeface="Arial" pitchFamily="34" charset="0"/>
              </a:rPr>
              <a:t>However, you can use the same report in multiple dashboard components on a single dashboard (e.g., use the same report in both a bar chart and pie chart). Multiple dashboard components can be shown together on a single dashboard page layout, creating a powerful visual display and a way to consume multiple reports that often have a common theme, like sales performance, customer support, etc.</a:t>
            </a:r>
          </a:p>
          <a:p>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50" b="0" i="0" kern="1200" dirty="0">
                <a:solidFill>
                  <a:schemeClr val="tx1"/>
                </a:solidFill>
                <a:effectLst/>
                <a:latin typeface="Salesforce Sans" panose="020B0505020202020203" pitchFamily="34" charset="0"/>
                <a:ea typeface="+mn-ea"/>
                <a:cs typeface="Arial" pitchFamily="34" charset="0"/>
              </a:rPr>
              <a:t>Like reports, dashboards are stored in folders, which control who has access. If you have access to a folder, you can view its dashboards. However, to view the dashboard components, you need access to the underlying reports as well.</a:t>
            </a:r>
          </a:p>
          <a:p>
            <a:pPr marL="0" marR="0" indent="0" algn="l" defTabSz="914400" rtl="0" eaLnBrk="0" fontAlgn="base" latinLnBrk="0" hangingPunct="0">
              <a:lnSpc>
                <a:spcPct val="100000"/>
              </a:lnSpc>
              <a:spcBef>
                <a:spcPts val="0"/>
              </a:spcBef>
              <a:spcAft>
                <a:spcPct val="0"/>
              </a:spcAft>
              <a:buClrTx/>
              <a:buSzTx/>
              <a:buFont typeface="Arial" pitchFamily="34" charset="0"/>
              <a:buNone/>
              <a:tabLst/>
              <a:defRPr/>
            </a:pPr>
            <a:endParaRPr lang="en-US" sz="1050" b="0" i="0" kern="1200" dirty="0">
              <a:solidFill>
                <a:schemeClr val="tx1"/>
              </a:solidFill>
              <a:effectLst/>
              <a:latin typeface="Salesforce Sans" panose="020B0505020202020203" pitchFamily="34" charset="0"/>
              <a:ea typeface="+mn-ea"/>
              <a:cs typeface="Arial" pitchFamily="34" charset="0"/>
            </a:endParaRPr>
          </a:p>
          <a:p>
            <a:pPr marL="0" marR="0" indent="0" algn="l" defTabSz="914400" rtl="0" eaLnBrk="0" fontAlgn="base" latinLnBrk="0" hangingPunct="0">
              <a:lnSpc>
                <a:spcPct val="100000"/>
              </a:lnSpc>
              <a:spcBef>
                <a:spcPts val="0"/>
              </a:spcBef>
              <a:spcAft>
                <a:spcPct val="0"/>
              </a:spcAft>
              <a:buClrTx/>
              <a:buSzTx/>
              <a:buFont typeface="Arial" pitchFamily="34" charset="0"/>
              <a:buNone/>
              <a:tabLst/>
              <a:defRPr/>
            </a:pPr>
            <a:r>
              <a:rPr lang="en-US" sz="1050" b="0" i="0" kern="1200" dirty="0">
                <a:solidFill>
                  <a:schemeClr val="tx1"/>
                </a:solidFill>
                <a:effectLst/>
                <a:latin typeface="Salesforce Sans" panose="020B0505020202020203" pitchFamily="34" charset="0"/>
                <a:ea typeface="+mn-ea"/>
                <a:cs typeface="Arial" pitchFamily="34" charset="0"/>
              </a:rPr>
              <a:t>Dashboards</a:t>
            </a:r>
            <a:r>
              <a:rPr lang="en-US" sz="1050" b="0" i="0" kern="1200" baseline="0" dirty="0">
                <a:solidFill>
                  <a:schemeClr val="tx1"/>
                </a:solidFill>
                <a:effectLst/>
                <a:latin typeface="Salesforce Sans" panose="020B0505020202020203" pitchFamily="34" charset="0"/>
                <a:ea typeface="+mn-ea"/>
                <a:cs typeface="Arial" pitchFamily="34" charset="0"/>
              </a:rPr>
              <a:t> </a:t>
            </a:r>
            <a:r>
              <a:rPr lang="en-US" sz="1050" b="0" i="0" kern="1200" dirty="0">
                <a:solidFill>
                  <a:schemeClr val="tx1"/>
                </a:solidFill>
                <a:effectLst/>
                <a:latin typeface="Salesforce Sans" panose="020B0505020202020203" pitchFamily="34" charset="0"/>
                <a:ea typeface="+mn-ea"/>
                <a:cs typeface="Arial" pitchFamily="34" charset="0"/>
              </a:rPr>
              <a:t>allows for a virtually endless</a:t>
            </a:r>
            <a:r>
              <a:rPr lang="en-US" sz="1050" b="0" i="0" kern="1200" baseline="0" dirty="0">
                <a:solidFill>
                  <a:schemeClr val="tx1"/>
                </a:solidFill>
                <a:effectLst/>
                <a:latin typeface="Salesforce Sans" panose="020B0505020202020203" pitchFamily="34" charset="0"/>
                <a:ea typeface="+mn-ea"/>
                <a:cs typeface="Arial" pitchFamily="34" charset="0"/>
              </a:rPr>
              <a:t> number of components.</a:t>
            </a:r>
          </a:p>
          <a:p>
            <a:pPr marL="0" marR="0" indent="0" algn="l" defTabSz="914400" rtl="0" eaLnBrk="0" fontAlgn="base" latinLnBrk="0" hangingPunct="0">
              <a:lnSpc>
                <a:spcPct val="100000"/>
              </a:lnSpc>
              <a:spcBef>
                <a:spcPts val="0"/>
              </a:spcBef>
              <a:spcAft>
                <a:spcPct val="0"/>
              </a:spcAft>
              <a:buClrTx/>
              <a:buSzTx/>
              <a:buFont typeface="Arial" pitchFamily="34" charset="0"/>
              <a:buNone/>
              <a:tabLst/>
              <a:defRPr/>
            </a:pPr>
            <a:endParaRPr lang="en-US" sz="1050" b="0" i="0" kern="1200" baseline="0" dirty="0">
              <a:solidFill>
                <a:schemeClr val="tx1"/>
              </a:solidFill>
              <a:effectLst/>
              <a:latin typeface="Salesforce Sans" panose="020B0505020202020203" pitchFamily="34" charset="0"/>
              <a:ea typeface="+mn-ea"/>
              <a:cs typeface="Arial" pitchFamily="34" charset="0"/>
            </a:endParaRPr>
          </a:p>
          <a:p>
            <a:pPr marL="0" marR="0" indent="0" algn="l" defTabSz="914400" rtl="0" eaLnBrk="0" fontAlgn="base" latinLnBrk="0" hangingPunct="0">
              <a:lnSpc>
                <a:spcPct val="100000"/>
              </a:lnSpc>
              <a:spcBef>
                <a:spcPts val="0"/>
              </a:spcBef>
              <a:spcAft>
                <a:spcPct val="0"/>
              </a:spcAft>
              <a:buClrTx/>
              <a:buSzTx/>
              <a:buFont typeface="Arial" pitchFamily="34" charset="0"/>
              <a:buNone/>
              <a:tabLst/>
              <a:defRPr/>
            </a:pPr>
            <a:r>
              <a:rPr lang="en-US" sz="1050" b="0" i="0" kern="1200" baseline="0" dirty="0">
                <a:solidFill>
                  <a:schemeClr val="tx1"/>
                </a:solidFill>
                <a:effectLst/>
                <a:latin typeface="Salesforce Sans" panose="020B0505020202020203" pitchFamily="34" charset="0"/>
                <a:ea typeface="+mn-ea"/>
                <a:cs typeface="Arial" pitchFamily="34" charset="0"/>
              </a:rPr>
              <a:t>Refresh must be scheduled in Classic but the refresh will be applied to the Dashboard in Lightning.</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371</a:t>
            </a:fld>
            <a:endParaRPr lang="en-US" dirty="0"/>
          </a:p>
        </p:txBody>
      </p:sp>
    </p:spTree>
    <p:extLst>
      <p:ext uri="{BB962C8B-B14F-4D97-AF65-F5344CB8AC3E}">
        <p14:creationId xmlns:p14="http://schemas.microsoft.com/office/powerpoint/2010/main" val="754159209"/>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7"/>
        <p:cNvGrpSpPr/>
        <p:nvPr/>
      </p:nvGrpSpPr>
      <p:grpSpPr>
        <a:xfrm>
          <a:off x="0" y="0"/>
          <a:ext cx="0" cy="0"/>
          <a:chOff x="0" y="0"/>
          <a:chExt cx="0" cy="0"/>
        </a:xfrm>
      </p:grpSpPr>
      <p:sp>
        <p:nvSpPr>
          <p:cNvPr id="6818" name="Shape 6818"/>
          <p:cNvSpPr txBox="1">
            <a:spLocks noGrp="1"/>
          </p:cNvSpPr>
          <p:nvPr>
            <p:ph type="body" idx="1"/>
          </p:nvPr>
        </p:nvSpPr>
        <p:spPr>
          <a:xfrm>
            <a:off x="406401" y="4800599"/>
            <a:ext cx="6502400" cy="4249712"/>
          </a:xfrm>
          <a:prstGeom prst="rect">
            <a:avLst/>
          </a:prstGeom>
          <a:noFill/>
          <a:ln>
            <a:noFill/>
          </a:ln>
        </p:spPr>
        <p:txBody>
          <a:bodyPr lIns="93325" tIns="46650" rIns="93325" bIns="46650" anchor="t" anchorCtr="0">
            <a:noAutofit/>
          </a:bodyPr>
          <a:lstStyle/>
          <a:p>
            <a:pPr marL="0" marR="0" lvl="0" indent="0" algn="l" rtl="0">
              <a:spcBef>
                <a:spcPts val="0"/>
              </a:spcBef>
              <a:spcAft>
                <a:spcPts val="0"/>
              </a:spcAft>
              <a:buClr>
                <a:schemeClr val="dk1"/>
              </a:buClr>
              <a:buSzPct val="25000"/>
              <a:buFont typeface="Arial"/>
              <a:buNone/>
            </a:pPr>
            <a:r>
              <a:rPr lang="en-US" sz="1000" b="1" i="0" u="none" strike="noStrike" cap="none" dirty="0">
                <a:solidFill>
                  <a:schemeClr val="dk1"/>
                </a:solidFill>
                <a:latin typeface="Arial"/>
                <a:ea typeface="Arial"/>
                <a:cs typeface="Arial"/>
                <a:sym typeface="Arial"/>
              </a:rPr>
              <a:t>Teaching Points</a:t>
            </a:r>
          </a:p>
          <a:p>
            <a:pPr marL="228600" marR="0" lvl="0" indent="-228600" algn="l" rtl="0">
              <a:spcBef>
                <a:spcPts val="0"/>
              </a:spcBef>
              <a:spcAft>
                <a:spcPts val="0"/>
              </a:spcAft>
              <a:buClr>
                <a:schemeClr val="dk1"/>
              </a:buClr>
              <a:buSzPct val="100000"/>
              <a:buFont typeface="Calibri"/>
              <a:buAutoNum type="arabicPeriod"/>
            </a:pPr>
            <a:r>
              <a:rPr lang="en-US" sz="1000" b="0" i="0" u="none" strike="noStrike" cap="none" dirty="0">
                <a:solidFill>
                  <a:schemeClr val="dk1"/>
                </a:solidFill>
                <a:latin typeface="Arial"/>
                <a:ea typeface="Arial"/>
                <a:cs typeface="Arial"/>
                <a:sym typeface="Arial"/>
              </a:rPr>
              <a:t>When you initially add a component to a dashboard, the values to display are selected automatically (shown as “Auto” in the Value picklist in the component editor) as follows:</a:t>
            </a:r>
          </a:p>
          <a:p>
            <a:pPr marL="460375" marR="0" lvl="1" indent="-231775" algn="l" rtl="0">
              <a:spcBef>
                <a:spcPts val="0"/>
              </a:spcBef>
              <a:spcAft>
                <a:spcPts val="0"/>
              </a:spcAft>
              <a:buClr>
                <a:schemeClr val="dk1"/>
              </a:buClr>
              <a:buSzPct val="100000"/>
              <a:buFont typeface="Calibri"/>
              <a:buAutoNum type="alphaLcPeriod"/>
            </a:pPr>
            <a:r>
              <a:rPr lang="en-US" sz="1000" b="0" i="0" u="none" strike="noStrike" cap="none" dirty="0">
                <a:solidFill>
                  <a:schemeClr val="dk1"/>
                </a:solidFill>
                <a:latin typeface="Arial"/>
                <a:ea typeface="Arial"/>
                <a:cs typeface="Arial"/>
                <a:sym typeface="Arial"/>
              </a:rPr>
              <a:t>Table and chart components display the first summarized field from the top-level grouping in the source report.</a:t>
            </a:r>
          </a:p>
          <a:p>
            <a:pPr marL="460375" marR="0" lvl="1" indent="-231775" algn="l" rtl="0">
              <a:spcBef>
                <a:spcPts val="0"/>
              </a:spcBef>
              <a:spcAft>
                <a:spcPts val="0"/>
              </a:spcAft>
              <a:buClr>
                <a:schemeClr val="dk1"/>
              </a:buClr>
              <a:buSzPct val="100000"/>
              <a:buFont typeface="Calibri"/>
              <a:buAutoNum type="alphaLcPeriod"/>
            </a:pPr>
            <a:r>
              <a:rPr lang="en-US" sz="1000" b="0" i="0" u="none" strike="noStrike" cap="none" dirty="0">
                <a:solidFill>
                  <a:schemeClr val="dk1"/>
                </a:solidFill>
                <a:latin typeface="Arial"/>
                <a:ea typeface="Arial"/>
                <a:cs typeface="Arial"/>
                <a:sym typeface="Arial"/>
              </a:rPr>
              <a:t>Gauges and metrics typically display the first summarized field from the grand total area of the source report.</a:t>
            </a:r>
          </a:p>
          <a:p>
            <a:pPr marL="460375" marR="0" lvl="1" indent="-231775" algn="l" rtl="0">
              <a:spcBef>
                <a:spcPts val="0"/>
              </a:spcBef>
              <a:spcAft>
                <a:spcPts val="0"/>
              </a:spcAft>
              <a:buClr>
                <a:schemeClr val="dk1"/>
              </a:buClr>
              <a:buSzPct val="100000"/>
              <a:buFont typeface="Calibri"/>
              <a:buAutoNum type="alphaLcPeriod"/>
            </a:pPr>
            <a:r>
              <a:rPr lang="en-US" sz="1000" b="0" i="0" u="none" strike="noStrike" cap="none" dirty="0">
                <a:solidFill>
                  <a:schemeClr val="dk1"/>
                </a:solidFill>
                <a:latin typeface="Arial"/>
                <a:ea typeface="Arial"/>
                <a:cs typeface="Arial"/>
                <a:sym typeface="Arial"/>
              </a:rPr>
              <a:t>If the source report has conditional highlighting, the first </a:t>
            </a:r>
            <a:r>
              <a:rPr lang="en-US" sz="1000" b="0" i="1" u="none" strike="noStrike" cap="none" dirty="0">
                <a:solidFill>
                  <a:schemeClr val="dk1"/>
                </a:solidFill>
                <a:latin typeface="Arial"/>
                <a:ea typeface="Arial"/>
                <a:cs typeface="Arial"/>
                <a:sym typeface="Arial"/>
              </a:rPr>
              <a:t>highlighted</a:t>
            </a:r>
            <a:r>
              <a:rPr lang="en-US" sz="1000" b="0" i="0" u="none" strike="noStrike" cap="none" dirty="0">
                <a:solidFill>
                  <a:schemeClr val="dk1"/>
                </a:solidFill>
                <a:latin typeface="Arial"/>
                <a:ea typeface="Arial"/>
                <a:cs typeface="Arial"/>
                <a:sym typeface="Arial"/>
              </a:rPr>
              <a:t> summarized field is used.</a:t>
            </a:r>
          </a:p>
          <a:p>
            <a:pPr marL="228600" marR="0" lvl="0" indent="-228600" algn="l" rtl="0">
              <a:spcBef>
                <a:spcPts val="0"/>
              </a:spcBef>
              <a:spcAft>
                <a:spcPts val="0"/>
              </a:spcAft>
              <a:buClr>
                <a:schemeClr val="dk1"/>
              </a:buClr>
              <a:buSzPct val="100000"/>
              <a:buFont typeface="Arial"/>
              <a:buAutoNum type="arabicPeriod"/>
            </a:pPr>
            <a:r>
              <a:rPr lang="en-US" sz="1000" b="0" i="0" u="none" strike="noStrike" cap="none" dirty="0">
                <a:solidFill>
                  <a:schemeClr val="dk1"/>
                </a:solidFill>
                <a:latin typeface="Arial"/>
                <a:ea typeface="Arial"/>
                <a:cs typeface="Arial"/>
                <a:sym typeface="Arial"/>
              </a:rPr>
              <a:t>You can edit the component to change the summarized field and grouping, and to create combination charts, just like you can with report charts.</a:t>
            </a:r>
          </a:p>
          <a:p>
            <a:pPr marL="0" marR="0" lvl="0" indent="0" algn="l" rtl="0">
              <a:spcBef>
                <a:spcPts val="0"/>
              </a:spcBef>
              <a:spcAft>
                <a:spcPts val="0"/>
              </a:spcAft>
              <a:buClr>
                <a:schemeClr val="dk1"/>
              </a:buClr>
              <a:buSzPct val="25000"/>
              <a:buFont typeface="Arial"/>
              <a:buNone/>
            </a:pPr>
            <a:endParaRPr sz="1000" b="1"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000" b="1" i="0" u="none" strike="noStrike" cap="none" dirty="0">
                <a:solidFill>
                  <a:schemeClr val="dk1"/>
                </a:solidFill>
                <a:latin typeface="Arial"/>
                <a:ea typeface="Arial"/>
                <a:cs typeface="Arial"/>
                <a:sym typeface="Arial"/>
              </a:rPr>
              <a:t>Extra Material</a:t>
            </a:r>
          </a:p>
          <a:p>
            <a:pPr marL="0" marR="0" lvl="0" indent="0" algn="l" rtl="0">
              <a:spcBef>
                <a:spcPts val="0"/>
              </a:spcBef>
              <a:spcAft>
                <a:spcPts val="0"/>
              </a:spcAft>
              <a:buClr>
                <a:schemeClr val="dk1"/>
              </a:buClr>
              <a:buSzPct val="25000"/>
              <a:buFont typeface="Arial"/>
              <a:buNone/>
            </a:pPr>
            <a:endParaRPr sz="1000" b="0" i="0" u="none" strike="noStrike" cap="none"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000" b="1" i="0" u="none" strike="noStrike" cap="none" dirty="0">
                <a:solidFill>
                  <a:schemeClr val="dk1"/>
                </a:solidFill>
                <a:latin typeface="Arial"/>
                <a:ea typeface="Arial"/>
                <a:cs typeface="Arial"/>
                <a:sym typeface="Arial"/>
              </a:rPr>
              <a:t>Suggestions</a:t>
            </a:r>
          </a:p>
        </p:txBody>
      </p:sp>
      <p:sp>
        <p:nvSpPr>
          <p:cNvPr id="6819" name="Shape 6819"/>
          <p:cNvSpPr>
            <a:spLocks noGrp="1" noRot="1" noChangeAspect="1"/>
          </p:cNvSpPr>
          <p:nvPr>
            <p:ph type="sldImg" idx="2"/>
          </p:nvPr>
        </p:nvSpPr>
        <p:spPr>
          <a:xfrm>
            <a:off x="238125" y="763588"/>
            <a:ext cx="6838950" cy="3846512"/>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820" name="Shape 6820"/>
          <p:cNvSpPr txBox="1">
            <a:spLocks noGrp="1"/>
          </p:cNvSpPr>
          <p:nvPr>
            <p:ph type="ftr" idx="11"/>
          </p:nvPr>
        </p:nvSpPr>
        <p:spPr>
          <a:xfrm>
            <a:off x="162560" y="9335254"/>
            <a:ext cx="3169920" cy="244292"/>
          </a:xfrm>
          <a:prstGeom prst="rect">
            <a:avLst/>
          </a:prstGeom>
          <a:noFill/>
          <a:ln>
            <a:noFill/>
          </a:ln>
        </p:spPr>
        <p:txBody>
          <a:bodyPr lIns="93325" tIns="46650" rIns="93325" bIns="46650" anchor="ctr" anchorCtr="0">
            <a:noAutofit/>
          </a:bodyPr>
          <a:lstStyle/>
          <a:p>
            <a:pPr marL="0" marR="0" lvl="0" indent="0" algn="ctr" rtl="0">
              <a:spcBef>
                <a:spcPts val="0"/>
              </a:spcBef>
              <a:buSzPct val="25000"/>
              <a:buNone/>
            </a:pPr>
            <a:r>
              <a:rPr lang="en-US" sz="900" dirty="0">
                <a:solidFill>
                  <a:schemeClr val="dk1"/>
                </a:solidFill>
                <a:latin typeface="Arial"/>
                <a:ea typeface="Arial"/>
                <a:cs typeface="Arial"/>
                <a:sym typeface="Arial"/>
              </a:rPr>
              <a:t>© Copyright 2018 salesforce.com, </a:t>
            </a:r>
            <a:r>
              <a:rPr lang="en-US" sz="900" dirty="0" err="1">
                <a:solidFill>
                  <a:schemeClr val="dk1"/>
                </a:solidFill>
                <a:latin typeface="Arial"/>
                <a:ea typeface="Arial"/>
                <a:cs typeface="Arial"/>
                <a:sym typeface="Arial"/>
              </a:rPr>
              <a:t>inc.</a:t>
            </a:r>
            <a:endParaRPr lang="en-US" sz="900" dirty="0">
              <a:solidFill>
                <a:schemeClr val="dk1"/>
              </a:solidFill>
              <a:latin typeface="Arial"/>
              <a:ea typeface="Arial"/>
              <a:cs typeface="Arial"/>
              <a:sym typeface="Arial"/>
            </a:endParaRPr>
          </a:p>
        </p:txBody>
      </p:sp>
      <p:sp>
        <p:nvSpPr>
          <p:cNvPr id="6821" name="Shape 6821"/>
          <p:cNvSpPr txBox="1">
            <a:spLocks noGrp="1"/>
          </p:cNvSpPr>
          <p:nvPr>
            <p:ph type="sldNum" idx="12"/>
          </p:nvPr>
        </p:nvSpPr>
        <p:spPr>
          <a:xfrm>
            <a:off x="3413761" y="9335254"/>
            <a:ext cx="487680" cy="240194"/>
          </a:xfrm>
          <a:prstGeom prst="rect">
            <a:avLst/>
          </a:prstGeom>
          <a:noFill/>
          <a:ln>
            <a:noFill/>
          </a:ln>
        </p:spPr>
        <p:txBody>
          <a:bodyPr lIns="93325" tIns="46650" rIns="93325" bIns="46650" anchor="ctr" anchorCtr="0">
            <a:noAutofit/>
          </a:bodyPr>
          <a:lstStyle/>
          <a:p>
            <a:pPr marL="0" marR="0" lvl="0" indent="0" algn="ctr" rtl="0">
              <a:spcBef>
                <a:spcPts val="0"/>
              </a:spcBef>
              <a:buSzPct val="25000"/>
              <a:buNone/>
            </a:pPr>
            <a:fld id="{00000000-1234-1234-1234-123412341234}" type="slidenum">
              <a:rPr lang="en-US" sz="900">
                <a:solidFill>
                  <a:schemeClr val="dk1"/>
                </a:solidFill>
                <a:latin typeface="Arial"/>
                <a:ea typeface="Arial"/>
                <a:cs typeface="Arial"/>
                <a:sym typeface="Arial"/>
              </a:rPr>
              <a:pPr marL="0" marR="0" lvl="0" indent="0" algn="ctr" rtl="0">
                <a:spcBef>
                  <a:spcPts val="0"/>
                </a:spcBef>
                <a:buSzPct val="25000"/>
                <a:buNone/>
              </a:pPr>
              <a:t>372</a:t>
            </a:fld>
            <a:endParaRPr lang="en-US" sz="900">
              <a:solidFill>
                <a:schemeClr val="dk1"/>
              </a:solidFill>
              <a:latin typeface="Arial"/>
              <a:ea typeface="Arial"/>
              <a:cs typeface="Arial"/>
              <a:sym typeface="Arial"/>
            </a:endParaRPr>
          </a:p>
        </p:txBody>
      </p:sp>
      <p:sp>
        <p:nvSpPr>
          <p:cNvPr id="6822" name="Shape 6822"/>
          <p:cNvSpPr txBox="1">
            <a:spLocks noGrp="1"/>
          </p:cNvSpPr>
          <p:nvPr>
            <p:ph type="hdr" idx="3"/>
          </p:nvPr>
        </p:nvSpPr>
        <p:spPr>
          <a:xfrm>
            <a:off x="3982720" y="9335254"/>
            <a:ext cx="3169920" cy="249663"/>
          </a:xfrm>
          <a:prstGeom prst="rect">
            <a:avLst/>
          </a:prstGeom>
          <a:noFill/>
          <a:ln>
            <a:noFill/>
          </a:ln>
        </p:spPr>
        <p:txBody>
          <a:bodyPr lIns="93325" tIns="46650" rIns="93325" bIns="46650" anchor="ctr" anchorCtr="0">
            <a:noAutofit/>
          </a:bodyPr>
          <a:lstStyle/>
          <a:p>
            <a:pPr marL="0" marR="0" lvl="0" indent="0" algn="r" rtl="0">
              <a:lnSpc>
                <a:spcPct val="85000"/>
              </a:lnSpc>
              <a:spcBef>
                <a:spcPts val="0"/>
              </a:spcBef>
              <a:buSzPct val="25000"/>
              <a:buNone/>
            </a:pPr>
            <a:r>
              <a:rPr lang="en-US" sz="900" b="0">
                <a:solidFill>
                  <a:schemeClr val="dk1"/>
                </a:solidFill>
                <a:latin typeface="Arial"/>
                <a:ea typeface="Arial"/>
                <a:cs typeface="Arial"/>
                <a:sym typeface="Arial"/>
              </a:rPr>
              <a:t>Reporting Fundamentals</a:t>
            </a:r>
          </a:p>
        </p:txBody>
      </p:sp>
    </p:spTree>
    <p:extLst>
      <p:ext uri="{BB962C8B-B14F-4D97-AF65-F5344CB8AC3E}">
        <p14:creationId xmlns:p14="http://schemas.microsoft.com/office/powerpoint/2010/main" val="406607353"/>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dirty="0"/>
              <a:t>When choosing a chart type</a:t>
            </a:r>
            <a:r>
              <a:rPr lang="en-US" baseline="0" dirty="0"/>
              <a:t> it is important to consider how best to display the data. The information in the brackets reminds us how best we can display our report data that has a single grouping. Which chart you use depends on how we are analyzing the data.</a:t>
            </a: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373</a:t>
            </a:fld>
            <a:endParaRPr lang="en-US" dirty="0"/>
          </a:p>
        </p:txBody>
      </p:sp>
    </p:spTree>
    <p:extLst>
      <p:ext uri="{BB962C8B-B14F-4D97-AF65-F5344CB8AC3E}">
        <p14:creationId xmlns:p14="http://schemas.microsoft.com/office/powerpoint/2010/main" val="79368617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marL="228600" marR="0" indent="-228600" algn="l" defTabSz="914400" rtl="0" eaLnBrk="1" fontAlgn="auto" latinLnBrk="0" hangingPunct="1">
              <a:lnSpc>
                <a:spcPct val="100000"/>
              </a:lnSpc>
              <a:spcBef>
                <a:spcPts val="443"/>
              </a:spcBef>
              <a:spcAft>
                <a:spcPts val="0"/>
              </a:spcAft>
              <a:buClr>
                <a:srgbClr val="000000"/>
              </a:buClr>
              <a:buSzTx/>
              <a:buFont typeface="+mj-lt"/>
              <a:buNone/>
              <a:tabLst/>
              <a:defRPr/>
            </a:pPr>
            <a:r>
              <a:rPr lang="en-US" sz="1000" kern="1200" dirty="0">
                <a:solidFill>
                  <a:schemeClr val="tx1"/>
                </a:solidFill>
                <a:ea typeface="+mn-ea"/>
              </a:rPr>
              <a:t>Leaderboards are supported to display in Lightning Dashboards in the table format that you are used to in Salesforce Classic. Also, funnel and scatter charts are now displayable on Lightning dashboards as well.</a:t>
            </a:r>
          </a:p>
          <a:p>
            <a:pPr marL="228600" indent="-228600">
              <a:buFont typeface="+mj-lt"/>
              <a:buNone/>
            </a:pPr>
            <a:endParaRPr lang="en-GB" dirty="0"/>
          </a:p>
          <a:p>
            <a:pPr marL="228600" indent="-228600">
              <a:buFont typeface="+mj-lt"/>
              <a:buAutoNum type="arabicPeriod"/>
            </a:pPr>
            <a:r>
              <a:rPr lang="en-GB" dirty="0"/>
              <a:t>To display chatter photos in eligible components, select the </a:t>
            </a:r>
            <a:r>
              <a:rPr lang="en-GB" b="1" dirty="0"/>
              <a:t>Show</a:t>
            </a:r>
            <a:r>
              <a:rPr lang="en-GB" dirty="0"/>
              <a:t> </a:t>
            </a:r>
            <a:r>
              <a:rPr lang="en-GB" b="1" dirty="0"/>
              <a:t>Chatter</a:t>
            </a:r>
            <a:r>
              <a:rPr lang="en-GB" dirty="0"/>
              <a:t> </a:t>
            </a:r>
            <a:r>
              <a:rPr lang="en-GB" b="1" dirty="0"/>
              <a:t>Photos</a:t>
            </a:r>
            <a:r>
              <a:rPr lang="en-GB" dirty="0"/>
              <a:t> checkbox on the Formatting tab of the Component Editor. The limit is 20 photos.</a:t>
            </a:r>
            <a:endParaRPr lang="en-US" dirty="0"/>
          </a:p>
          <a:p>
            <a:pPr marL="228600" indent="-228600" defTabSz="937076">
              <a:buFont typeface="+mj-lt"/>
              <a:buAutoNum type="arabicPeriod"/>
              <a:defRPr/>
            </a:pPr>
            <a:r>
              <a:rPr lang="en-GB" dirty="0"/>
              <a:t>To display more than two columns in eligible tables, click the </a:t>
            </a:r>
            <a:r>
              <a:rPr lang="en-GB" b="1" dirty="0"/>
              <a:t>Customize</a:t>
            </a:r>
            <a:r>
              <a:rPr lang="en-GB" dirty="0"/>
              <a:t> </a:t>
            </a:r>
            <a:r>
              <a:rPr lang="en-GB" b="1" dirty="0"/>
              <a:t>Table</a:t>
            </a:r>
            <a:r>
              <a:rPr lang="en-GB" dirty="0"/>
              <a:t> link on the Formatting tab of the Component Editor. Use a combination chart with a second axis if you want to display more than one summarized field in the table.</a:t>
            </a:r>
            <a:endParaRPr lang="en-US" dirty="0"/>
          </a:p>
          <a:p>
            <a:pPr marL="228600" indent="-228600">
              <a:buFont typeface="+mj-lt"/>
              <a:buAutoNum type="arabicPeriod"/>
            </a:pPr>
            <a:r>
              <a:rPr lang="en-US" dirty="0"/>
              <a:t>Note that you cannot sort by ascending or descending on second-level groupings in a table.</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374</a:t>
            </a:fld>
            <a:endParaRPr lang="en-US" dirty="0"/>
          </a:p>
        </p:txBody>
      </p:sp>
    </p:spTree>
    <p:extLst>
      <p:ext uri="{BB962C8B-B14F-4D97-AF65-F5344CB8AC3E}">
        <p14:creationId xmlns:p14="http://schemas.microsoft.com/office/powerpoint/2010/main" val="342894431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r>
              <a:rPr lang="en-US" sz="1000" kern="1200" dirty="0">
                <a:solidFill>
                  <a:schemeClr val="tx1"/>
                </a:solidFill>
                <a:effectLst/>
                <a:ea typeface="+mn-ea"/>
              </a:rPr>
              <a:t>In order to follow a single component of the dashboard, the conditions are:</a:t>
            </a:r>
            <a:br>
              <a:rPr lang="en-US" sz="1000" kern="1200" dirty="0">
                <a:solidFill>
                  <a:schemeClr val="tx1"/>
                </a:solidFill>
                <a:effectLst/>
                <a:ea typeface="+mn-ea"/>
              </a:rPr>
            </a:br>
            <a:r>
              <a:rPr lang="en-US" sz="1000" kern="1200" dirty="0">
                <a:solidFill>
                  <a:schemeClr val="tx1"/>
                </a:solidFill>
                <a:effectLst/>
                <a:ea typeface="+mn-ea"/>
              </a:rPr>
              <a:t>- Enable </a:t>
            </a:r>
            <a:r>
              <a:rPr lang="en-US" sz="1000" b="1" kern="1200" dirty="0">
                <a:solidFill>
                  <a:schemeClr val="tx1"/>
                </a:solidFill>
                <a:effectLst/>
                <a:ea typeface="+mn-ea"/>
              </a:rPr>
              <a:t>feed tracking</a:t>
            </a:r>
            <a:r>
              <a:rPr lang="en-US" sz="1000" kern="1200" dirty="0">
                <a:solidFill>
                  <a:schemeClr val="tx1"/>
                </a:solidFill>
                <a:effectLst/>
                <a:ea typeface="+mn-ea"/>
              </a:rPr>
              <a:t> for the dashboard object: </a:t>
            </a:r>
            <a:r>
              <a:rPr lang="en-US" sz="1000" b="1" i="0" kern="1200" dirty="0">
                <a:solidFill>
                  <a:schemeClr val="tx1"/>
                </a:solidFill>
                <a:effectLst/>
                <a:ea typeface="+mn-ea"/>
              </a:rPr>
              <a:t>Setup</a:t>
            </a:r>
            <a:r>
              <a:rPr lang="en-US" sz="1000" b="1" i="0" kern="1200" baseline="0" dirty="0">
                <a:solidFill>
                  <a:schemeClr val="tx1"/>
                </a:solidFill>
                <a:effectLst/>
                <a:ea typeface="+mn-ea"/>
              </a:rPr>
              <a:t> | Customize |  </a:t>
            </a:r>
            <a:r>
              <a:rPr lang="en-US" sz="1000" b="1" i="0" kern="1200" dirty="0">
                <a:solidFill>
                  <a:schemeClr val="tx1"/>
                </a:solidFill>
                <a:effectLst/>
                <a:ea typeface="+mn-ea"/>
              </a:rPr>
              <a:t>Chatter</a:t>
            </a:r>
            <a:r>
              <a:rPr lang="en-US" sz="1000" b="1" i="0" kern="1200" baseline="0" dirty="0">
                <a:solidFill>
                  <a:schemeClr val="tx1"/>
                </a:solidFill>
                <a:effectLst/>
                <a:ea typeface="+mn-ea"/>
              </a:rPr>
              <a:t> | </a:t>
            </a:r>
            <a:r>
              <a:rPr lang="en-US" sz="1000" b="1" i="0" kern="1200" dirty="0">
                <a:solidFill>
                  <a:schemeClr val="tx1"/>
                </a:solidFill>
                <a:effectLst/>
                <a:ea typeface="+mn-ea"/>
              </a:rPr>
              <a:t>Feed Tracking</a:t>
            </a:r>
          </a:p>
          <a:p>
            <a:pPr marL="171450" indent="-171450">
              <a:buFontTx/>
              <a:buChar char="-"/>
            </a:pPr>
            <a:r>
              <a:rPr lang="en-US" sz="1000" kern="1200" dirty="0">
                <a:solidFill>
                  <a:schemeClr val="tx1"/>
                </a:solidFill>
                <a:effectLst/>
                <a:ea typeface="+mn-ea"/>
              </a:rPr>
              <a:t>The dashboard cannot be </a:t>
            </a:r>
            <a:r>
              <a:rPr lang="en-US" sz="1000" b="0" kern="1200" dirty="0">
                <a:solidFill>
                  <a:schemeClr val="tx1"/>
                </a:solidFill>
                <a:effectLst/>
                <a:ea typeface="+mn-ea"/>
              </a:rPr>
              <a:t>dynamic.</a:t>
            </a:r>
            <a:r>
              <a:rPr lang="en-US" sz="1000" kern="1200" dirty="0">
                <a:solidFill>
                  <a:schemeClr val="tx1"/>
                </a:solidFill>
                <a:effectLst/>
                <a:ea typeface="+mn-ea"/>
              </a:rPr>
              <a:t/>
            </a:r>
            <a:br>
              <a:rPr lang="en-US" sz="1000" kern="1200" dirty="0">
                <a:solidFill>
                  <a:schemeClr val="tx1"/>
                </a:solidFill>
                <a:effectLst/>
                <a:ea typeface="+mn-ea"/>
              </a:rPr>
            </a:br>
            <a:r>
              <a:rPr lang="en-US" sz="1000" kern="1200" dirty="0">
                <a:solidFill>
                  <a:schemeClr val="tx1"/>
                </a:solidFill>
                <a:effectLst/>
                <a:ea typeface="+mn-ea"/>
              </a:rPr>
              <a:t>- The component has to be </a:t>
            </a:r>
            <a:r>
              <a:rPr lang="en-US" sz="1000" b="0" kern="1200" dirty="0">
                <a:solidFill>
                  <a:schemeClr val="tx1"/>
                </a:solidFill>
                <a:effectLst/>
                <a:ea typeface="+mn-ea"/>
              </a:rPr>
              <a:t>metrics or gauges.</a:t>
            </a:r>
            <a:r>
              <a:rPr lang="en-US" sz="1000" kern="1200" dirty="0">
                <a:solidFill>
                  <a:schemeClr val="tx1"/>
                </a:solidFill>
                <a:effectLst/>
                <a:ea typeface="+mn-ea"/>
              </a:rPr>
              <a:t/>
            </a:r>
            <a:br>
              <a:rPr lang="en-US" sz="1000" kern="1200" dirty="0">
                <a:solidFill>
                  <a:schemeClr val="tx1"/>
                </a:solidFill>
                <a:effectLst/>
                <a:ea typeface="+mn-ea"/>
              </a:rPr>
            </a:br>
            <a:r>
              <a:rPr lang="en-US" sz="1000" kern="1200" dirty="0">
                <a:solidFill>
                  <a:schemeClr val="tx1"/>
                </a:solidFill>
                <a:effectLst/>
                <a:ea typeface="+mn-ea"/>
              </a:rPr>
              <a:t>- The </a:t>
            </a:r>
            <a:r>
              <a:rPr lang="en-US" sz="1000" b="0" kern="1200" dirty="0">
                <a:solidFill>
                  <a:schemeClr val="tx1"/>
                </a:solidFill>
                <a:effectLst/>
                <a:ea typeface="+mn-ea"/>
              </a:rPr>
              <a:t>conditional highlighting </a:t>
            </a:r>
            <a:r>
              <a:rPr lang="en-US" sz="1000" kern="1200" dirty="0">
                <a:solidFill>
                  <a:schemeClr val="tx1"/>
                </a:solidFill>
                <a:effectLst/>
                <a:ea typeface="+mn-ea"/>
              </a:rPr>
              <a:t>has to be set (sometimes it does not appear if you set the breakpoints while saving the first time, so in case please change them and save again).</a:t>
            </a:r>
            <a:br>
              <a:rPr lang="en-US" sz="1000" kern="1200" dirty="0">
                <a:solidFill>
                  <a:schemeClr val="tx1"/>
                </a:solidFill>
                <a:effectLst/>
                <a:ea typeface="+mn-ea"/>
              </a:rPr>
            </a:br>
            <a:r>
              <a:rPr lang="en-US" sz="1000" kern="1200" dirty="0">
                <a:solidFill>
                  <a:schemeClr val="tx1"/>
                </a:solidFill>
                <a:effectLst/>
                <a:ea typeface="+mn-ea"/>
              </a:rPr>
              <a:t>- No dashboard </a:t>
            </a:r>
            <a:r>
              <a:rPr lang="en-US" sz="1000" b="0" kern="1200" dirty="0">
                <a:solidFill>
                  <a:schemeClr val="tx1"/>
                </a:solidFill>
                <a:effectLst/>
                <a:ea typeface="+mn-ea"/>
              </a:rPr>
              <a:t>filters</a:t>
            </a:r>
            <a:r>
              <a:rPr lang="en-US" sz="1000" b="1" kern="1200" dirty="0">
                <a:solidFill>
                  <a:schemeClr val="tx1"/>
                </a:solidFill>
                <a:effectLst/>
                <a:ea typeface="+mn-ea"/>
              </a:rPr>
              <a:t> </a:t>
            </a:r>
            <a:r>
              <a:rPr lang="en-US" sz="1000" kern="1200" dirty="0">
                <a:solidFill>
                  <a:schemeClr val="tx1"/>
                </a:solidFill>
                <a:effectLst/>
                <a:ea typeface="+mn-ea"/>
              </a:rPr>
              <a:t>have to be there.</a:t>
            </a:r>
            <a:br>
              <a:rPr lang="en-US" sz="1000" kern="1200" dirty="0">
                <a:solidFill>
                  <a:schemeClr val="tx1"/>
                </a:solidFill>
                <a:effectLst/>
                <a:ea typeface="+mn-ea"/>
              </a:rPr>
            </a:br>
            <a:r>
              <a:rPr lang="en-US" sz="1000" kern="1200" dirty="0">
                <a:solidFill>
                  <a:schemeClr val="tx1"/>
                </a:solidFill>
                <a:effectLst/>
                <a:ea typeface="+mn-ea"/>
              </a:rPr>
              <a:t/>
            </a:r>
            <a:br>
              <a:rPr lang="en-US" sz="1000" kern="1200" dirty="0">
                <a:solidFill>
                  <a:schemeClr val="tx1"/>
                </a:solidFill>
                <a:effectLst/>
                <a:ea typeface="+mn-ea"/>
              </a:rPr>
            </a:br>
            <a:r>
              <a:rPr lang="en-US" sz="1000" kern="1200" dirty="0">
                <a:solidFill>
                  <a:schemeClr val="tx1"/>
                </a:solidFill>
                <a:effectLst/>
                <a:ea typeface="+mn-ea"/>
              </a:rPr>
              <a:t>Please note that when you follow a dashboard, you automatically follow all eligible components </a:t>
            </a:r>
          </a:p>
          <a:p>
            <a:pPr marL="0" indent="0">
              <a:buFontTx/>
              <a:buNone/>
            </a:pPr>
            <a:endParaRPr lang="en-US" sz="1000" kern="1200" dirty="0">
              <a:solidFill>
                <a:schemeClr val="tx1"/>
              </a:solidFill>
              <a:effectLst/>
              <a:ea typeface="+mn-ea"/>
            </a:endParaRPr>
          </a:p>
          <a:p>
            <a:pPr marL="0" indent="0">
              <a:buFontTx/>
              <a:buNone/>
            </a:pPr>
            <a:r>
              <a:rPr lang="en-US" sz="1000" kern="1200" dirty="0">
                <a:solidFill>
                  <a:schemeClr val="tx1"/>
                </a:solidFill>
                <a:effectLst/>
                <a:ea typeface="+mn-ea"/>
              </a:rPr>
              <a:t>https://help.salesforce.com/articleView?id=dashboards_post_to_dashboard_feed.htm&amp;type=5</a:t>
            </a:r>
          </a:p>
          <a:p>
            <a:pPr defTabSz="981334">
              <a:spcBef>
                <a:spcPts val="0"/>
              </a:spcBef>
              <a:buClrTx/>
              <a:defRPr/>
            </a:pPr>
            <a:endParaRPr lang="en-US" b="1"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375</a:t>
            </a:fld>
            <a:endParaRPr lang="en-US" dirty="0"/>
          </a:p>
        </p:txBody>
      </p:sp>
    </p:spTree>
    <p:extLst>
      <p:ext uri="{BB962C8B-B14F-4D97-AF65-F5344CB8AC3E}">
        <p14:creationId xmlns:p14="http://schemas.microsoft.com/office/powerpoint/2010/main" val="2955509303"/>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marL="228600" indent="-228600">
              <a:buFont typeface="+mj-lt"/>
              <a:buAutoNum type="arabicPeriod"/>
            </a:pPr>
            <a:r>
              <a:rPr lang="en-US" b="0" dirty="0">
                <a:ea typeface="MS PGothic" charset="-128"/>
              </a:rPr>
              <a:t>Click Path </a:t>
            </a:r>
            <a:r>
              <a:rPr lang="en-US" dirty="0">
                <a:ea typeface="MS PGothic" charset="-128"/>
              </a:rPr>
              <a:t>to enable Dashboard Component Snapshots:</a:t>
            </a:r>
            <a:r>
              <a:rPr lang="en-US" baseline="0" dirty="0">
                <a:ea typeface="MS PGothic" charset="-128"/>
              </a:rPr>
              <a:t> </a:t>
            </a:r>
            <a:br>
              <a:rPr lang="en-US" baseline="0" dirty="0">
                <a:ea typeface="MS PGothic" charset="-128"/>
              </a:rPr>
            </a:br>
            <a:r>
              <a:rPr lang="en-GB" b="1" kern="0" dirty="0"/>
              <a:t>Setup | Platform Tools | Feature Settings | Analytics | Reports &amp; Dashboards | Report and Dashboard Settings</a:t>
            </a:r>
          </a:p>
          <a:p>
            <a:endParaRPr lang="en-GB" kern="0"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marL="234269" indent="-234269"/>
            <a:endParaRPr lang="en-US" dirty="0">
              <a:ea typeface="MS PGothic"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376</a:t>
            </a:fld>
            <a:endParaRPr lang="en-US" dirty="0"/>
          </a:p>
        </p:txBody>
      </p:sp>
    </p:spTree>
    <p:extLst>
      <p:ext uri="{BB962C8B-B14F-4D97-AF65-F5344CB8AC3E}">
        <p14:creationId xmlns:p14="http://schemas.microsoft.com/office/powerpoint/2010/main" val="380120036"/>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Notes:</a:t>
            </a:r>
          </a:p>
          <a:p>
            <a:pPr marL="0" indent="0" algn="l" defTabSz="914400" rtl="0" eaLnBrk="1" latinLnBrk="0" hangingPunct="1">
              <a:spcBef>
                <a:spcPts val="443"/>
              </a:spcBef>
              <a:buClr>
                <a:srgbClr val="000000"/>
              </a:buClr>
              <a:buFont typeface="+mj-lt"/>
              <a:buNone/>
            </a:pPr>
            <a:endParaRPr lang="en-US" sz="1000" kern="1200" dirty="0">
              <a:solidFill>
                <a:schemeClr val="tx1"/>
              </a:solidFill>
              <a:ea typeface="+mn-ea"/>
            </a:endParaRPr>
          </a:p>
          <a:p>
            <a:pPr marL="0" indent="0" algn="l" defTabSz="914400" rtl="0" eaLnBrk="1" latinLnBrk="0" hangingPunct="1">
              <a:spcBef>
                <a:spcPts val="443"/>
              </a:spcBef>
              <a:buClr>
                <a:srgbClr val="000000"/>
              </a:buClr>
              <a:buFont typeface="+mj-lt"/>
              <a:buNone/>
            </a:pPr>
            <a:r>
              <a:rPr lang="en-US" sz="1000" kern="1200" dirty="0">
                <a:solidFill>
                  <a:schemeClr val="tx1"/>
                </a:solidFill>
                <a:ea typeface="+mn-ea"/>
              </a:rPr>
              <a:t>When</a:t>
            </a:r>
            <a:r>
              <a:rPr lang="en-US" sz="1000" kern="1200" baseline="0" dirty="0">
                <a:solidFill>
                  <a:schemeClr val="tx1"/>
                </a:solidFill>
                <a:ea typeface="+mn-ea"/>
              </a:rPr>
              <a:t> scheduling a report to run, the </a:t>
            </a:r>
            <a:r>
              <a:rPr lang="en-US" sz="1000" kern="1200" dirty="0">
                <a:solidFill>
                  <a:schemeClr val="tx1"/>
                </a:solidFill>
                <a:ea typeface="+mn-ea"/>
              </a:rPr>
              <a:t>running user and the email recipients must have access to</a:t>
            </a:r>
            <a:r>
              <a:rPr lang="en-US" sz="1000" kern="1200" baseline="0" dirty="0">
                <a:solidFill>
                  <a:schemeClr val="tx1"/>
                </a:solidFill>
                <a:ea typeface="+mn-ea"/>
              </a:rPr>
              <a:t> </a:t>
            </a:r>
            <a:r>
              <a:rPr lang="en-GB" sz="1000" dirty="0"/>
              <a:t>the folder in which the report is saved.</a:t>
            </a:r>
            <a:r>
              <a:rPr lang="en-US" sz="1000" baseline="0" dirty="0"/>
              <a:t>  </a:t>
            </a:r>
            <a:r>
              <a:rPr lang="en-US" sz="1000" dirty="0"/>
              <a:t>All email recipients must have access to the same folder.</a:t>
            </a:r>
            <a:endParaRPr lang="en-US" sz="1000" kern="1200" dirty="0">
              <a:solidFill>
                <a:schemeClr val="tx1"/>
              </a:solidFill>
              <a:ea typeface="+mn-ea"/>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377</a:t>
            </a:fld>
            <a:endParaRPr lang="en-US" dirty="0"/>
          </a:p>
        </p:txBody>
      </p:sp>
    </p:spTree>
    <p:extLst>
      <p:ext uri="{BB962C8B-B14F-4D97-AF65-F5344CB8AC3E}">
        <p14:creationId xmlns:p14="http://schemas.microsoft.com/office/powerpoint/2010/main" val="41841086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sz="1000" b="1" dirty="0">
                <a:solidFill>
                  <a:srgbClr val="000000"/>
                </a:solidFill>
                <a:ea typeface="Arial" pitchFamily="-112" charset="0"/>
                <a:cs typeface="Arial" pitchFamily="-112" charset="0"/>
                <a:sym typeface="Arial" pitchFamily="-112" charset="0"/>
              </a:rPr>
              <a:t>Teaching Points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00" baseline="0" dirty="0">
                <a:solidFill>
                  <a:srgbClr val="000000"/>
                </a:solidFill>
                <a:ea typeface="Arial" pitchFamily="-112" charset="0"/>
                <a:cs typeface="Arial" pitchFamily="-112" charset="0"/>
                <a:sym typeface="Arial" pitchFamily="-112" charset="0"/>
              </a:rPr>
              <a:t>It is recommended that you clone a Salesforce Classic dashboard before editing it in Lightning Experience, because once you save it in Lightning, you will not be able to edit it again in Classic.</a:t>
            </a:r>
            <a:endParaRPr lang="en-US" sz="1000" dirty="0">
              <a:solidFill>
                <a:srgbClr val="000000"/>
              </a:solidFill>
              <a:ea typeface="Arial" pitchFamily="-112" charset="0"/>
              <a:cs typeface="Arial" pitchFamily="-112" charset="0"/>
              <a:sym typeface="Arial" pitchFamily="-112" charset="0"/>
            </a:endParaRPr>
          </a:p>
          <a:p>
            <a:pPr marL="228600" indent="-228600">
              <a:buFont typeface="+mj-lt"/>
              <a:buAutoNum type="arabicPeriod"/>
            </a:pPr>
            <a:r>
              <a:rPr lang="en-GB" sz="1000" dirty="0">
                <a:solidFill>
                  <a:srgbClr val="000000"/>
                </a:solidFill>
                <a:ea typeface="Arial" pitchFamily="-112" charset="0"/>
                <a:cs typeface="Arial" pitchFamily="-112" charset="0"/>
                <a:sym typeface="Arial" pitchFamily="-112" charset="0"/>
              </a:rPr>
              <a:t>If</a:t>
            </a:r>
            <a:r>
              <a:rPr lang="en-GB" sz="1000" baseline="0" dirty="0">
                <a:solidFill>
                  <a:srgbClr val="000000"/>
                </a:solidFill>
                <a:ea typeface="Arial" pitchFamily="-112" charset="0"/>
                <a:cs typeface="Arial" pitchFamily="-112" charset="0"/>
                <a:sym typeface="Arial" pitchFamily="-112" charset="0"/>
              </a:rPr>
              <a:t> you set the running user, dynamic dashboard, and filters in a dashboard in Salesforce Classic, they will still apply to the dashboard when viewed in Lightning Experience. </a:t>
            </a:r>
          </a:p>
          <a:p>
            <a:endParaRPr lang="en-GB" sz="1000" b="1" baseline="0" dirty="0">
              <a:solidFill>
                <a:srgbClr val="000000"/>
              </a:solidFill>
              <a:ea typeface="Arial" pitchFamily="-112" charset="0"/>
              <a:cs typeface="Arial" pitchFamily="-112" charset="0"/>
              <a:sym typeface="Arial" pitchFamily="-112" charset="0"/>
            </a:endParaRPr>
          </a:p>
          <a:p>
            <a:r>
              <a:rPr lang="en-US" sz="1000" b="1" dirty="0">
                <a:solidFill>
                  <a:srgbClr val="000000"/>
                </a:solidFill>
                <a:ea typeface="Arial" pitchFamily="-112" charset="0"/>
                <a:cs typeface="Arial" pitchFamily="-112" charset="0"/>
                <a:sym typeface="Arial" pitchFamily="-112" charset="0"/>
              </a:rPr>
              <a:t>Extra Material</a:t>
            </a:r>
          </a:p>
          <a:p>
            <a:endParaRPr lang="en-US" sz="1000" dirty="0">
              <a:solidFill>
                <a:srgbClr val="000000"/>
              </a:solidFill>
              <a:ea typeface="Arial" pitchFamily="-112" charset="0"/>
              <a:cs typeface="Arial" pitchFamily="-112" charset="0"/>
              <a:sym typeface="Arial" pitchFamily="-112" charset="0"/>
            </a:endParaRPr>
          </a:p>
          <a:p>
            <a:r>
              <a:rPr lang="en-US" sz="1000"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378</a:t>
            </a:fld>
            <a:endParaRPr lang="en-US" dirty="0"/>
          </a:p>
        </p:txBody>
      </p:sp>
    </p:spTree>
    <p:extLst>
      <p:ext uri="{BB962C8B-B14F-4D97-AF65-F5344CB8AC3E}">
        <p14:creationId xmlns:p14="http://schemas.microsoft.com/office/powerpoint/2010/main" val="3564240309"/>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You can add,</a:t>
            </a:r>
            <a:r>
              <a:rPr lang="en-US" baseline="0" dirty="0"/>
              <a:t> move, or resize components on the Dashboards, simply by clicking </a:t>
            </a:r>
            <a:r>
              <a:rPr lang="en-US" b="1" baseline="0" dirty="0"/>
              <a:t>Edit</a:t>
            </a:r>
            <a:r>
              <a:rPr lang="en-US" baseline="0" dirty="0"/>
              <a:t>. </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379</a:t>
            </a:fld>
            <a:endParaRPr lang="en-US" dirty="0"/>
          </a:p>
        </p:txBody>
      </p:sp>
    </p:spTree>
    <p:extLst>
      <p:ext uri="{BB962C8B-B14F-4D97-AF65-F5344CB8AC3E}">
        <p14:creationId xmlns:p14="http://schemas.microsoft.com/office/powerpoint/2010/main" val="1790635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Administration Essentials for New Admins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(Enterprise, Performance, and Unlimited Editions)</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alesforce Sans" panose="020B0505020202020203" pitchFamily="34" charset="0"/>
              </a:rPr>
              <a:t>© Copyright 2016 salesforce.com, inc.</a:t>
            </a:r>
            <a:endPar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ABCAC1-5A0E-4D41-9DFA-A4558277763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2493456"/>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r>
              <a:rPr lang="en-GB" b="0" dirty="0"/>
              <a:t>Click Path:</a:t>
            </a:r>
          </a:p>
          <a:p>
            <a:endParaRPr lang="en-GB" b="0" dirty="0"/>
          </a:p>
          <a:p>
            <a:r>
              <a:rPr lang="en-GB" b="0" dirty="0"/>
              <a:t>Dashboard tab</a:t>
            </a:r>
            <a:r>
              <a:rPr lang="en-GB" b="0" baseline="0" dirty="0"/>
              <a:t> | New Dashboard </a:t>
            </a:r>
          </a:p>
          <a:p>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GB" b="1" dirty="0"/>
          </a:p>
          <a:p>
            <a:endParaRPr lang="en-US" b="0"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380</a:t>
            </a:fld>
            <a:endParaRPr lang="en-US" dirty="0"/>
          </a:p>
        </p:txBody>
      </p:sp>
    </p:spTree>
    <p:extLst>
      <p:ext uri="{BB962C8B-B14F-4D97-AF65-F5344CB8AC3E}">
        <p14:creationId xmlns:p14="http://schemas.microsoft.com/office/powerpoint/2010/main" val="360785815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381</a:t>
            </a:fld>
            <a:endParaRPr lang="en-US" dirty="0"/>
          </a:p>
        </p:txBody>
      </p:sp>
    </p:spTree>
    <p:extLst>
      <p:ext uri="{BB962C8B-B14F-4D97-AF65-F5344CB8AC3E}">
        <p14:creationId xmlns:p14="http://schemas.microsoft.com/office/powerpoint/2010/main" val="109303039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383</a:t>
            </a:fld>
            <a:endParaRPr lang="en-US" dirty="0"/>
          </a:p>
        </p:txBody>
      </p:sp>
    </p:spTree>
    <p:extLst>
      <p:ext uri="{BB962C8B-B14F-4D97-AF65-F5344CB8AC3E}">
        <p14:creationId xmlns:p14="http://schemas.microsoft.com/office/powerpoint/2010/main" val="1930097526"/>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384</a:t>
            </a:fld>
            <a:endParaRPr lang="en-US" dirty="0"/>
          </a:p>
        </p:txBody>
      </p:sp>
    </p:spTree>
    <p:extLst>
      <p:ext uri="{BB962C8B-B14F-4D97-AF65-F5344CB8AC3E}">
        <p14:creationId xmlns:p14="http://schemas.microsoft.com/office/powerpoint/2010/main" val="65184104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dirty="0"/>
              <a:t>Salesforce is the app for smartphones and other mobile devices.  </a:t>
            </a:r>
          </a:p>
          <a:p>
            <a:endParaRPr lang="en-US" dirty="0"/>
          </a:p>
          <a:p>
            <a:r>
              <a:rPr lang="en-US" dirty="0"/>
              <a:t>Most declarative customizations (page layouts, custom fields, record types, etc.) are supported and ported to. Salesforce</a:t>
            </a:r>
            <a:r>
              <a:rPr lang="en-US" baseline="0" dirty="0"/>
              <a:t> mobile app.</a:t>
            </a:r>
            <a:r>
              <a:rPr lang="en-US" dirty="0"/>
              <a:t> If you add or change a page layout on the web version, the mobile version is also updated. (No configuration is required unless the admin wants to turn it off.)</a:t>
            </a:r>
          </a:p>
          <a:p>
            <a:endParaRPr lang="en-US" dirty="0"/>
          </a:p>
          <a:p>
            <a:r>
              <a:rPr lang="en-US" dirty="0"/>
              <a:t>Salesforce</a:t>
            </a:r>
            <a:r>
              <a:rPr lang="en-US" baseline="0" dirty="0"/>
              <a:t> mobile app</a:t>
            </a:r>
            <a:r>
              <a:rPr lang="en-US" dirty="0"/>
              <a:t> available on:</a:t>
            </a:r>
          </a:p>
          <a:p>
            <a:pPr marL="230159" indent="-230159">
              <a:buFont typeface="Arial" pitchFamily="34" charset="0"/>
              <a:buChar char="•"/>
            </a:pPr>
            <a:r>
              <a:rPr lang="en-US" dirty="0"/>
              <a:t>Android smart phones</a:t>
            </a:r>
          </a:p>
          <a:p>
            <a:pPr marL="230159" indent="-230159">
              <a:buFont typeface="Arial" pitchFamily="34" charset="0"/>
              <a:buChar char="•"/>
            </a:pPr>
            <a:r>
              <a:rPr lang="en-US" dirty="0"/>
              <a:t>iOS tablets and smart phones</a:t>
            </a:r>
          </a:p>
          <a:p>
            <a:endParaRPr lang="en-US" dirty="0"/>
          </a:p>
          <a:p>
            <a:r>
              <a:rPr lang="en-US" dirty="0"/>
              <a:t>Download it from </a:t>
            </a:r>
          </a:p>
          <a:p>
            <a:pPr marL="230159" indent="-230159">
              <a:buFont typeface="Arial" pitchFamily="34" charset="0"/>
              <a:buChar char="•"/>
            </a:pPr>
            <a:r>
              <a:rPr lang="en-US" dirty="0"/>
              <a:t>iTunes</a:t>
            </a:r>
          </a:p>
          <a:p>
            <a:pPr marL="230159" indent="-230159">
              <a:buFont typeface="Arial" pitchFamily="34" charset="0"/>
              <a:buChar char="•"/>
            </a:pPr>
            <a:r>
              <a:rPr lang="en-US" dirty="0"/>
              <a:t>Google Play</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385</a:t>
            </a:fld>
            <a:endParaRPr lang="en-US" dirty="0"/>
          </a:p>
        </p:txBody>
      </p:sp>
    </p:spTree>
    <p:extLst>
      <p:ext uri="{BB962C8B-B14F-4D97-AF65-F5344CB8AC3E}">
        <p14:creationId xmlns:p14="http://schemas.microsoft.com/office/powerpoint/2010/main" val="181908315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lvl="0" indent="0" algn="l" rtl="0">
              <a:lnSpc>
                <a:spcPct val="90000"/>
              </a:lnSpc>
              <a:spcBef>
                <a:spcPts val="0"/>
              </a:spcBef>
              <a:spcAft>
                <a:spcPts val="0"/>
              </a:spcAft>
              <a:buClr>
                <a:srgbClr val="7F7F7F"/>
              </a:buClr>
              <a:buSzPct val="100000"/>
              <a:buFont typeface="Arial"/>
              <a:buChar char="​"/>
            </a:pPr>
            <a:r>
              <a:rPr lang="en-US" sz="1000" b="0" i="0" u="none" strike="noStrike" kern="1200" cap="none" dirty="0">
                <a:solidFill>
                  <a:schemeClr val="dk1"/>
                </a:solidFill>
                <a:ea typeface="Arial"/>
                <a:cs typeface="Arial"/>
                <a:sym typeface="Arial"/>
              </a:rPr>
              <a:t>Salesforce</a:t>
            </a:r>
            <a:r>
              <a:rPr lang="en-US" sz="1000" b="0" i="0" u="none" strike="noStrike" kern="1200" cap="none" baseline="0" dirty="0">
                <a:solidFill>
                  <a:schemeClr val="dk1"/>
                </a:solidFill>
                <a:ea typeface="Arial"/>
                <a:cs typeface="Arial"/>
                <a:sym typeface="Arial"/>
              </a:rPr>
              <a:t> mobile app </a:t>
            </a:r>
            <a:r>
              <a:rPr lang="en-US" sz="1000" b="0" i="0" u="none" strike="noStrike" kern="1200" cap="none" dirty="0">
                <a:solidFill>
                  <a:schemeClr val="dk1"/>
                </a:solidFill>
                <a:ea typeface="Arial"/>
                <a:cs typeface="Arial"/>
                <a:sym typeface="Arial"/>
              </a:rPr>
              <a:t>displays the same charts that you love in the Lightning Experience and in Wave Analytics. These enhanced charts are more interactive with dynamic filters. And, with the extended flexibility to drill down into the details that matter, now you can understand your data better, anytime and anywhere.</a:t>
            </a:r>
          </a:p>
          <a:p>
            <a:pPr marL="0" marR="0" lvl="0" indent="0" algn="l" rtl="0">
              <a:spcBef>
                <a:spcPts val="0"/>
              </a:spcBef>
              <a:spcAft>
                <a:spcPts val="0"/>
              </a:spcAft>
              <a:buClr>
                <a:schemeClr val="dk1"/>
              </a:buClr>
              <a:buFont typeface="Arial"/>
              <a:buNone/>
            </a:pPr>
            <a:endParaRPr lang="en-US" sz="1000" b="0" i="0" u="none" strike="noStrike" kern="1200" cap="none" dirty="0">
              <a:solidFill>
                <a:schemeClr val="dk1"/>
              </a:solidFill>
              <a:ea typeface="Arial"/>
              <a:cs typeface="Arial"/>
              <a:sym typeface="Arial"/>
            </a:endParaRPr>
          </a:p>
          <a:p>
            <a:pPr marL="0" marR="0" lvl="0" indent="0" algn="l" rtl="0">
              <a:spcBef>
                <a:spcPts val="0"/>
              </a:spcBef>
              <a:spcAft>
                <a:spcPts val="0"/>
              </a:spcAft>
              <a:buClr>
                <a:schemeClr val="dk1"/>
              </a:buClr>
              <a:buSzPct val="25000"/>
              <a:buFont typeface="Arial"/>
              <a:buNone/>
            </a:pPr>
            <a:r>
              <a:rPr lang="en-US" sz="1000" b="0" i="0" u="none" strike="noStrike" kern="1200" cap="none" dirty="0">
                <a:solidFill>
                  <a:schemeClr val="dk1"/>
                </a:solidFill>
                <a:ea typeface="Arial"/>
                <a:cs typeface="Arial"/>
                <a:sym typeface="Arial"/>
              </a:rPr>
              <a:t>- Seamless user experience between desktop and mobile</a:t>
            </a:r>
          </a:p>
          <a:p>
            <a:pPr marL="0" marR="0" lvl="0" indent="0" algn="l" rtl="0">
              <a:spcBef>
                <a:spcPts val="0"/>
              </a:spcBef>
              <a:spcAft>
                <a:spcPts val="0"/>
              </a:spcAft>
              <a:buClr>
                <a:schemeClr val="dk1"/>
              </a:buClr>
              <a:buSzPct val="25000"/>
              <a:buFont typeface="Arial"/>
              <a:buNone/>
            </a:pPr>
            <a:r>
              <a:rPr lang="en-US" sz="1000" b="0" i="0" u="none" strike="noStrike" kern="1200" cap="none" dirty="0">
                <a:solidFill>
                  <a:schemeClr val="dk1"/>
                </a:solidFill>
                <a:ea typeface="Arial"/>
                <a:cs typeface="Arial"/>
                <a:sym typeface="Arial"/>
              </a:rPr>
              <a:t>- More interactive charts allows you to easily explore</a:t>
            </a:r>
            <a:r>
              <a:rPr lang="en-US" sz="1000" b="0" i="0" u="none" strike="noStrike" kern="1200" cap="none" baseline="0" dirty="0">
                <a:solidFill>
                  <a:schemeClr val="dk1"/>
                </a:solidFill>
                <a:ea typeface="Arial"/>
                <a:cs typeface="Arial"/>
                <a:sym typeface="Arial"/>
              </a:rPr>
              <a:t> </a:t>
            </a:r>
            <a:r>
              <a:rPr lang="en-US" sz="1000" b="0" i="0" u="none" strike="noStrike" kern="1200" cap="none" dirty="0">
                <a:solidFill>
                  <a:schemeClr val="dk1"/>
                </a:solidFill>
                <a:ea typeface="Arial"/>
                <a:cs typeface="Arial"/>
                <a:sym typeface="Arial"/>
              </a:rPr>
              <a:t>underlying data</a:t>
            </a:r>
          </a:p>
          <a:p>
            <a:pPr marL="0" marR="0" lvl="0" indent="0" algn="l" rtl="0">
              <a:spcBef>
                <a:spcPts val="0"/>
              </a:spcBef>
              <a:spcAft>
                <a:spcPts val="0"/>
              </a:spcAft>
              <a:buClr>
                <a:schemeClr val="dk1"/>
              </a:buClr>
              <a:buSzPct val="25000"/>
              <a:buFont typeface="Arial"/>
              <a:buNone/>
            </a:pPr>
            <a:r>
              <a:rPr lang="en-US" sz="1000" b="0" i="0" u="none" strike="noStrike" kern="1200" cap="none" dirty="0">
                <a:solidFill>
                  <a:schemeClr val="dk1"/>
                </a:solidFill>
                <a:ea typeface="Arial"/>
                <a:cs typeface="Arial"/>
                <a:sym typeface="Arial"/>
              </a:rPr>
              <a:t>- Understand your data better, anytime and anywhere</a:t>
            </a:r>
          </a:p>
          <a:p>
            <a:pPr marL="0" marR="0" lvl="0" indent="0" algn="l" rtl="0">
              <a:lnSpc>
                <a:spcPct val="90000"/>
              </a:lnSpc>
              <a:spcBef>
                <a:spcPts val="0"/>
              </a:spcBef>
              <a:spcAft>
                <a:spcPts val="0"/>
              </a:spcAft>
              <a:buClr>
                <a:srgbClr val="7F7F7F"/>
              </a:buClr>
              <a:buSzPct val="100000"/>
              <a:buFont typeface="Arial"/>
              <a:buChar char="​"/>
            </a:pPr>
            <a:endParaRPr lang="en" dirty="0">
              <a:sym typeface="Arial"/>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386</a:t>
            </a:fld>
            <a:endParaRPr lang="en-US" dirty="0"/>
          </a:p>
        </p:txBody>
      </p:sp>
    </p:spTree>
    <p:extLst>
      <p:ext uri="{BB962C8B-B14F-4D97-AF65-F5344CB8AC3E}">
        <p14:creationId xmlns:p14="http://schemas.microsoft.com/office/powerpoint/2010/main" val="141359534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r>
              <a:rPr lang="en-US" sz="1000" b="0" i="0" kern="1200" dirty="0">
                <a:solidFill>
                  <a:schemeClr val="tx1"/>
                </a:solidFill>
                <a:ea typeface="+mn-ea"/>
              </a:rPr>
              <a:t>All English ADX201 classes must use the Knowledge Check Manager in place of this slide. </a:t>
            </a:r>
            <a:r>
              <a:rPr lang="en-US" dirty="0"/>
              <a:t/>
            </a:r>
            <a:br>
              <a:rPr lang="en-US" dirty="0"/>
            </a:br>
            <a:r>
              <a:rPr lang="en-US" dirty="0"/>
              <a:t/>
            </a:r>
            <a:br>
              <a:rPr lang="en-US" dirty="0"/>
            </a:br>
            <a:r>
              <a:rPr lang="en-US" sz="1000" b="0" i="0" kern="1200" dirty="0">
                <a:solidFill>
                  <a:schemeClr val="tx1"/>
                </a:solidFill>
                <a:ea typeface="+mn-ea"/>
              </a:rPr>
              <a:t>1. What report format displays a list of records sorted into groups with subtotals? </a:t>
            </a:r>
            <a:r>
              <a:rPr lang="en-US" dirty="0"/>
              <a:t/>
            </a:r>
            <a:br>
              <a:rPr lang="en-US" dirty="0"/>
            </a:br>
            <a:r>
              <a:rPr lang="en-US" sz="1000" b="0" i="0" kern="1200" dirty="0">
                <a:solidFill>
                  <a:schemeClr val="tx1"/>
                </a:solidFill>
                <a:ea typeface="+mn-ea"/>
              </a:rPr>
              <a:t>There are four types of report formats: </a:t>
            </a:r>
            <a:r>
              <a:rPr lang="en-US" dirty="0"/>
              <a:t/>
            </a:r>
            <a:br>
              <a:rPr lang="en-US" dirty="0"/>
            </a:br>
            <a:r>
              <a:rPr lang="en-US" sz="1000" b="0" i="0" kern="1200" dirty="0">
                <a:solidFill>
                  <a:schemeClr val="tx1"/>
                </a:solidFill>
                <a:ea typeface="+mn-ea"/>
              </a:rPr>
              <a:t>Tabular - Displays a simple list of records with no groups or subtotals; </a:t>
            </a:r>
            <a:r>
              <a:rPr lang="en-US" dirty="0"/>
              <a:t/>
            </a:r>
            <a:br>
              <a:rPr lang="en-US" dirty="0"/>
            </a:br>
            <a:r>
              <a:rPr lang="en-US" sz="1000" b="0" i="0" kern="1200" dirty="0">
                <a:solidFill>
                  <a:schemeClr val="tx1"/>
                </a:solidFill>
                <a:ea typeface="+mn-ea"/>
              </a:rPr>
              <a:t>Summary - Displays a list of records sorted into groups with subtotals; </a:t>
            </a:r>
            <a:r>
              <a:rPr lang="en-US" dirty="0"/>
              <a:t/>
            </a:r>
            <a:br>
              <a:rPr lang="en-US" dirty="0"/>
            </a:br>
            <a:r>
              <a:rPr lang="en-US" sz="1000" b="0" i="0" kern="1200" dirty="0">
                <a:solidFill>
                  <a:schemeClr val="tx1"/>
                </a:solidFill>
                <a:ea typeface="+mn-ea"/>
              </a:rPr>
              <a:t>Matrix - Summarizes data in a grid to compare related totals; </a:t>
            </a:r>
            <a:r>
              <a:rPr lang="en-US" dirty="0"/>
              <a:t/>
            </a:r>
            <a:br>
              <a:rPr lang="en-US" dirty="0"/>
            </a:br>
            <a:r>
              <a:rPr lang="en-US" sz="1000" b="0" i="0" kern="1200" dirty="0">
                <a:solidFill>
                  <a:schemeClr val="tx1"/>
                </a:solidFill>
                <a:ea typeface="+mn-ea"/>
              </a:rPr>
              <a:t>Joined - Displays multiple blocks of data in a single report. </a:t>
            </a:r>
            <a:r>
              <a:rPr lang="en-US" dirty="0"/>
              <a:t/>
            </a:r>
            <a:br>
              <a:rPr lang="en-US" dirty="0"/>
            </a:br>
            <a:r>
              <a:rPr lang="en-US" dirty="0"/>
              <a:t/>
            </a:r>
            <a:br>
              <a:rPr lang="en-US" dirty="0"/>
            </a:br>
            <a:r>
              <a:rPr lang="en-US" sz="1000" b="0" i="0" kern="1200" dirty="0">
                <a:solidFill>
                  <a:schemeClr val="tx1"/>
                </a:solidFill>
                <a:ea typeface="+mn-ea"/>
              </a:rPr>
              <a:t>2. How can an administrator limit the data in a report to only show accounts where the annual revenue is greater than 5 million dollars? </a:t>
            </a:r>
            <a:r>
              <a:rPr lang="en-US" dirty="0"/>
              <a:t/>
            </a:r>
            <a:br>
              <a:rPr lang="en-US" dirty="0"/>
            </a:br>
            <a:r>
              <a:rPr lang="en-US" sz="1000" b="0" i="0" kern="1200" dirty="0">
                <a:solidFill>
                  <a:schemeClr val="tx1"/>
                </a:solidFill>
                <a:ea typeface="+mn-ea"/>
              </a:rPr>
              <a:t>An administrator can create a field filter to only show accounts where the Annual Revenue field is greater than 5 million dollars. </a:t>
            </a:r>
            <a:r>
              <a:rPr lang="en-US" dirty="0"/>
              <a:t/>
            </a:r>
            <a:br>
              <a:rPr lang="en-US" dirty="0"/>
            </a:br>
            <a:r>
              <a:rPr lang="en-US" dirty="0"/>
              <a:t/>
            </a:r>
            <a:br>
              <a:rPr lang="en-US" dirty="0"/>
            </a:br>
            <a:r>
              <a:rPr lang="en-US" sz="1000" b="0" i="0" kern="1200" dirty="0">
                <a:solidFill>
                  <a:schemeClr val="tx1"/>
                </a:solidFill>
                <a:ea typeface="+mn-ea"/>
              </a:rPr>
              <a:t>3. Which chart type can an administrator use to compare opportunity amounts by rep and then by stage? </a:t>
            </a:r>
            <a:r>
              <a:rPr lang="en-US" dirty="0"/>
              <a:t/>
            </a:r>
            <a:br>
              <a:rPr lang="en-US" dirty="0"/>
            </a:br>
            <a:r>
              <a:rPr lang="en-US" sz="1000" b="0" i="0" kern="1200" dirty="0">
                <a:solidFill>
                  <a:schemeClr val="tx1"/>
                </a:solidFill>
                <a:ea typeface="+mn-ea"/>
              </a:rPr>
              <a:t>An administrator can create a stacked bar chart to compare totals and proportions, such as the opportunity amounts by rep and then by stage. </a:t>
            </a:r>
            <a:r>
              <a:rPr lang="en-US" dirty="0"/>
              <a:t/>
            </a:r>
            <a:br>
              <a:rPr lang="en-US" dirty="0"/>
            </a:br>
            <a:r>
              <a:rPr lang="en-US" dirty="0"/>
              <a:t/>
            </a:r>
            <a:br>
              <a:rPr lang="en-US" dirty="0"/>
            </a:br>
            <a:r>
              <a:rPr lang="en-US" sz="1000" b="0" i="0" kern="1200" dirty="0">
                <a:solidFill>
                  <a:schemeClr val="tx1"/>
                </a:solidFill>
                <a:ea typeface="+mn-ea"/>
              </a:rPr>
              <a:t>4. What types of dashboard components display the grand totals from the bottom of a report? </a:t>
            </a:r>
            <a:r>
              <a:rPr lang="en-US" dirty="0"/>
              <a:t/>
            </a:r>
            <a:br>
              <a:rPr lang="en-US" dirty="0"/>
            </a:br>
            <a:r>
              <a:rPr lang="en-US" sz="1000" b="0" i="0" kern="1200" dirty="0">
                <a:solidFill>
                  <a:schemeClr val="tx1"/>
                </a:solidFill>
                <a:ea typeface="+mn-ea"/>
              </a:rPr>
              <a:t>Gauge and metric components display the grand totals from the bottom of a report. </a:t>
            </a:r>
            <a:r>
              <a:rPr lang="en-US" dirty="0"/>
              <a:t/>
            </a:r>
            <a:br>
              <a:rPr lang="en-US" dirty="0"/>
            </a:br>
            <a:r>
              <a:rPr lang="en-US" sz="1000" b="0" i="0" kern="1200" dirty="0">
                <a:solidFill>
                  <a:schemeClr val="tx1"/>
                </a:solidFill>
                <a:ea typeface="+mn-ea"/>
              </a:rPr>
              <a:t>Table and chart components display data from the summary rows of a source report. </a:t>
            </a:r>
            <a:r>
              <a:rPr lang="en-US" dirty="0"/>
              <a:t/>
            </a:r>
            <a:br>
              <a:rPr lang="en-US" dirty="0"/>
            </a:br>
            <a:r>
              <a:rPr lang="en-US" dirty="0"/>
              <a:t/>
            </a:r>
            <a:br>
              <a:rPr lang="en-US" dirty="0"/>
            </a:br>
            <a:r>
              <a:rPr lang="en-US" sz="1000" b="0" i="0" kern="1200" dirty="0">
                <a:solidFill>
                  <a:schemeClr val="tx1"/>
                </a:solidFill>
                <a:ea typeface="+mn-ea"/>
              </a:rPr>
              <a:t>5. What is determined by the running user of the dashboard? </a:t>
            </a:r>
            <a:r>
              <a:rPr lang="en-US" dirty="0"/>
              <a:t/>
            </a:r>
            <a:br>
              <a:rPr lang="en-US" dirty="0"/>
            </a:br>
            <a:r>
              <a:rPr lang="en-US" sz="1000" b="0" i="0" kern="1200" dirty="0">
                <a:solidFill>
                  <a:schemeClr val="tx1"/>
                </a:solidFill>
                <a:ea typeface="+mn-ea"/>
              </a:rPr>
              <a:t>The running user of the dashboard determines what data users see. The running user can be fixed, dynamically set to the user viewing the dashboard, or selected by authorized users viewing the dashboard. </a:t>
            </a:r>
            <a:r>
              <a:rPr lang="en-US" dirty="0"/>
              <a:t/>
            </a:r>
            <a:br>
              <a:rPr lang="en-US" dirty="0"/>
            </a:br>
            <a:r>
              <a:rPr lang="en-US" dirty="0"/>
              <a:t/>
            </a:r>
            <a:br>
              <a:rPr lang="en-US" dirty="0"/>
            </a:br>
            <a:r>
              <a:rPr lang="en-US" sz="1000" b="0" i="0" kern="1200" dirty="0">
                <a:solidFill>
                  <a:schemeClr val="tx1"/>
                </a:solidFill>
                <a:ea typeface="+mn-ea"/>
              </a:rPr>
              <a:t>6. AW Computing uses a private sharing model for opportunities. What opportunities will a sales rep see when he drills down to an opportunity source report from a dashboard component? </a:t>
            </a:r>
            <a:r>
              <a:rPr lang="en-US" dirty="0"/>
              <a:t/>
            </a:r>
            <a:br>
              <a:rPr lang="en-US" dirty="0"/>
            </a:br>
            <a:r>
              <a:rPr lang="en-US" sz="1000" b="0" i="0" kern="1200" dirty="0">
                <a:solidFill>
                  <a:schemeClr val="tx1"/>
                </a:solidFill>
                <a:ea typeface="+mn-ea"/>
              </a:rPr>
              <a:t>The sharing model determines what records a user can view when running a report. A sales rep can only see opportunities in a report that he has access to based on the sharing model (ownership, organization-wide defaults, sharing rules, teams, and manual sharing).</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387</a:t>
            </a:fld>
            <a:endParaRPr lang="en-US" dirty="0"/>
          </a:p>
        </p:txBody>
      </p:sp>
    </p:spTree>
    <p:extLst>
      <p:ext uri="{BB962C8B-B14F-4D97-AF65-F5344CB8AC3E}">
        <p14:creationId xmlns:p14="http://schemas.microsoft.com/office/powerpoint/2010/main" val="1633586753"/>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388</a:t>
            </a:fld>
            <a:endParaRPr lang="en-US" dirty="0"/>
          </a:p>
        </p:txBody>
      </p:sp>
    </p:spTree>
    <p:extLst>
      <p:ext uri="{BB962C8B-B14F-4D97-AF65-F5344CB8AC3E}">
        <p14:creationId xmlns:p14="http://schemas.microsoft.com/office/powerpoint/2010/main" val="3738179312"/>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00229966"/>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390</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93409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sz="1000" b="1" dirty="0">
                <a:solidFill>
                  <a:srgbClr val="000000"/>
                </a:solidFill>
                <a:ea typeface="Arial" pitchFamily="-112" charset="0"/>
                <a:cs typeface="Arial" pitchFamily="-112" charset="0"/>
                <a:sym typeface="Arial" pitchFamily="-112" charset="0"/>
              </a:rPr>
              <a:t>Teaching Points</a:t>
            </a:r>
          </a:p>
          <a:p>
            <a:r>
              <a:rPr lang="en-US" sz="1000" b="0" i="0" kern="1200" dirty="0">
                <a:solidFill>
                  <a:schemeClr val="tx1"/>
                </a:solidFill>
                <a:ea typeface="+mn-ea"/>
              </a:rPr>
              <a:t>All English ADX201 classes must use the Knowledge Check Manager in place of this slide. </a:t>
            </a:r>
            <a:r>
              <a:rPr lang="en-US" sz="1000" dirty="0"/>
              <a:t/>
            </a:r>
            <a:br>
              <a:rPr lang="en-US" sz="1000" dirty="0"/>
            </a:br>
            <a:r>
              <a:rPr lang="en-US" sz="1000" dirty="0"/>
              <a:t/>
            </a:r>
            <a:br>
              <a:rPr lang="en-US" sz="1000" dirty="0"/>
            </a:br>
            <a:r>
              <a:rPr lang="en-US" sz="1000" b="0" i="0" kern="1200" dirty="0">
                <a:solidFill>
                  <a:schemeClr val="tx1"/>
                </a:solidFill>
                <a:ea typeface="+mn-ea"/>
              </a:rPr>
              <a:t>Since this is the first time the students have used Knowledge Check Manager, perform the following steps as a Join Me: </a:t>
            </a:r>
            <a:r>
              <a:rPr lang="en-US" sz="1000" dirty="0"/>
              <a:t/>
            </a:r>
            <a:br>
              <a:rPr lang="en-US" sz="1000" dirty="0"/>
            </a:br>
            <a:r>
              <a:rPr lang="en-US" sz="1000" b="0" i="0" kern="1200" dirty="0">
                <a:solidFill>
                  <a:schemeClr val="tx1"/>
                </a:solidFill>
                <a:ea typeface="+mn-ea"/>
              </a:rPr>
              <a:t>- From your ADX201 student org, click the </a:t>
            </a:r>
            <a:r>
              <a:rPr lang="en-US" sz="1000" b="1" i="0" kern="1200" dirty="0">
                <a:solidFill>
                  <a:schemeClr val="tx1"/>
                </a:solidFill>
                <a:ea typeface="+mn-ea"/>
              </a:rPr>
              <a:t>Knowledge Check Manager </a:t>
            </a:r>
            <a:r>
              <a:rPr lang="en-US" sz="1000" b="0" i="0" kern="1200" dirty="0">
                <a:solidFill>
                  <a:schemeClr val="tx1"/>
                </a:solidFill>
                <a:ea typeface="+mn-ea"/>
              </a:rPr>
              <a:t>link in the sidebar. </a:t>
            </a:r>
            <a:r>
              <a:rPr lang="en-US" sz="1000" dirty="0"/>
              <a:t/>
            </a:r>
            <a:br>
              <a:rPr lang="en-US" sz="1000" dirty="0"/>
            </a:br>
            <a:r>
              <a:rPr lang="en-US" sz="1000" b="0" i="0" kern="1200" dirty="0">
                <a:solidFill>
                  <a:schemeClr val="tx1"/>
                </a:solidFill>
                <a:ea typeface="+mn-ea"/>
              </a:rPr>
              <a:t>- Click the </a:t>
            </a:r>
            <a:r>
              <a:rPr lang="en-US" sz="1000" b="1" i="0" kern="1200" dirty="0">
                <a:solidFill>
                  <a:schemeClr val="tx1"/>
                </a:solidFill>
                <a:ea typeface="+mn-ea"/>
              </a:rPr>
              <a:t>Start</a:t>
            </a:r>
            <a:r>
              <a:rPr lang="en-US" sz="1000" b="0" i="0" kern="1200" dirty="0">
                <a:solidFill>
                  <a:schemeClr val="tx1"/>
                </a:solidFill>
                <a:ea typeface="+mn-ea"/>
              </a:rPr>
              <a:t> link next to Getting Around the App. </a:t>
            </a:r>
            <a:r>
              <a:rPr lang="en-US" sz="1000" dirty="0"/>
              <a:t/>
            </a:r>
            <a:br>
              <a:rPr lang="en-US" sz="1000" dirty="0"/>
            </a:br>
            <a:r>
              <a:rPr lang="en-US" sz="1000" b="0" i="0" kern="1200" dirty="0">
                <a:solidFill>
                  <a:schemeClr val="tx1"/>
                </a:solidFill>
                <a:ea typeface="+mn-ea"/>
              </a:rPr>
              <a:t>- Tell the students they have 5 minutes to complete this knowledge check. </a:t>
            </a:r>
            <a:r>
              <a:rPr lang="en-US" sz="1000" dirty="0"/>
              <a:t/>
            </a:r>
            <a:br>
              <a:rPr lang="en-US" sz="1000" dirty="0"/>
            </a:br>
            <a:r>
              <a:rPr lang="en-US" sz="1000" b="0" i="0" kern="1200" dirty="0">
                <a:solidFill>
                  <a:schemeClr val="tx1"/>
                </a:solidFill>
                <a:ea typeface="+mn-ea"/>
              </a:rPr>
              <a:t>- Remind them to click </a:t>
            </a:r>
            <a:r>
              <a:rPr lang="en-US" sz="1000" b="1" i="0" kern="1200" dirty="0">
                <a:solidFill>
                  <a:schemeClr val="tx1"/>
                </a:solidFill>
                <a:ea typeface="+mn-ea"/>
              </a:rPr>
              <a:t>Submit Answers </a:t>
            </a:r>
            <a:r>
              <a:rPr lang="en-US" sz="1000" b="0" i="0" kern="1200" dirty="0">
                <a:solidFill>
                  <a:schemeClr val="tx1"/>
                </a:solidFill>
                <a:ea typeface="+mn-ea"/>
              </a:rPr>
              <a:t>when they are finished. </a:t>
            </a:r>
            <a:r>
              <a:rPr lang="en-US" sz="1000" dirty="0"/>
              <a:t/>
            </a:r>
            <a:br>
              <a:rPr lang="en-US" sz="1000" dirty="0"/>
            </a:br>
            <a:r>
              <a:rPr lang="en-US" sz="1000" dirty="0"/>
              <a:t/>
            </a:r>
            <a:br>
              <a:rPr lang="en-US" sz="1000" dirty="0"/>
            </a:br>
            <a:r>
              <a:rPr lang="en-US" sz="1000" b="0" i="0" kern="1200" dirty="0">
                <a:solidFill>
                  <a:schemeClr val="tx1"/>
                </a:solidFill>
                <a:ea typeface="+mn-ea"/>
              </a:rPr>
              <a:t>1. What component in Salesforce is similar to a table of data? </a:t>
            </a:r>
            <a:r>
              <a:rPr lang="en-US" sz="1000" dirty="0"/>
              <a:t/>
            </a:r>
            <a:br>
              <a:rPr lang="en-US" sz="1000" dirty="0"/>
            </a:br>
            <a:r>
              <a:rPr lang="en-US" sz="1000" b="0" i="0" kern="1200" dirty="0">
                <a:solidFill>
                  <a:schemeClr val="tx1"/>
                </a:solidFill>
                <a:ea typeface="+mn-ea"/>
              </a:rPr>
              <a:t>An object in Salesforce is like a table of data. Each row represents a record and each column represents a field. </a:t>
            </a:r>
            <a:r>
              <a:rPr lang="en-US" sz="1000" dirty="0"/>
              <a:t/>
            </a:r>
            <a:br>
              <a:rPr lang="en-US" sz="1000" dirty="0"/>
            </a:br>
            <a:r>
              <a:rPr lang="en-US" sz="1000" dirty="0"/>
              <a:t/>
            </a:r>
            <a:br>
              <a:rPr lang="en-US" sz="1000" dirty="0"/>
            </a:br>
            <a:r>
              <a:rPr lang="en-US" sz="1000" b="0" i="0" kern="1200" dirty="0">
                <a:solidFill>
                  <a:schemeClr val="tx1"/>
                </a:solidFill>
                <a:ea typeface="+mn-ea"/>
              </a:rPr>
              <a:t>2. Which standard objects have a relationship with the Account object? </a:t>
            </a:r>
            <a:r>
              <a:rPr lang="en-US" sz="1000" dirty="0"/>
              <a:t/>
            </a:r>
            <a:br>
              <a:rPr lang="en-US" sz="1000" dirty="0"/>
            </a:br>
            <a:r>
              <a:rPr lang="en-US" sz="1000" b="0" i="0" kern="1200" dirty="0">
                <a:solidFill>
                  <a:schemeClr val="tx1"/>
                </a:solidFill>
                <a:ea typeface="+mn-ea"/>
              </a:rPr>
              <a:t>The Account object has a one-to-many relationship with the Contact, Opportunity, and Case objects. </a:t>
            </a:r>
            <a:r>
              <a:rPr lang="en-US" sz="1000" dirty="0"/>
              <a:t/>
            </a:r>
            <a:br>
              <a:rPr lang="en-US" sz="1000" dirty="0"/>
            </a:br>
            <a:r>
              <a:rPr lang="en-US" sz="1000" dirty="0"/>
              <a:t/>
            </a:r>
            <a:br>
              <a:rPr lang="en-US" sz="1000" dirty="0"/>
            </a:br>
            <a:r>
              <a:rPr lang="en-US" sz="1000" b="0" i="0" kern="1200" dirty="0">
                <a:solidFill>
                  <a:schemeClr val="tx1"/>
                </a:solidFill>
                <a:ea typeface="+mn-ea"/>
              </a:rPr>
              <a:t>3. How does a user navigate from an account record to a related contact record? </a:t>
            </a:r>
            <a:r>
              <a:rPr lang="en-US" sz="1000" dirty="0"/>
              <a:t/>
            </a:r>
            <a:br>
              <a:rPr lang="en-US" sz="1000" dirty="0"/>
            </a:br>
            <a:r>
              <a:rPr lang="en-US" sz="1000" b="0" i="0" kern="1200" dirty="0">
                <a:solidFill>
                  <a:schemeClr val="tx1"/>
                </a:solidFill>
                <a:ea typeface="+mn-ea"/>
              </a:rPr>
              <a:t>A related list allows a user to navigate from an account record (parent) to a related contact record (child). A lookup field allows a user to navigate from a contact record (child) to its related account record (parent). </a:t>
            </a:r>
            <a:r>
              <a:rPr lang="en-US" sz="1000" dirty="0"/>
              <a:t/>
            </a:r>
            <a:br>
              <a:rPr lang="en-US" sz="1000" dirty="0"/>
            </a:br>
            <a:r>
              <a:rPr lang="en-US" sz="1000" dirty="0"/>
              <a:t/>
            </a:r>
            <a:br>
              <a:rPr lang="en-US" sz="1000" dirty="0"/>
            </a:br>
            <a:r>
              <a:rPr lang="en-US" sz="1000" b="0" i="0" kern="1200" dirty="0">
                <a:solidFill>
                  <a:schemeClr val="tx1"/>
                </a:solidFill>
                <a:ea typeface="+mn-ea"/>
              </a:rPr>
              <a:t>4. What options are available from the Help &amp; Training portal? </a:t>
            </a:r>
            <a:r>
              <a:rPr lang="en-US" sz="1000" dirty="0"/>
              <a:t/>
            </a:r>
            <a:br>
              <a:rPr lang="en-US" sz="1000" dirty="0"/>
            </a:br>
            <a:r>
              <a:rPr lang="en-US" sz="1000" b="0" i="0" kern="1200" dirty="0">
                <a:solidFill>
                  <a:schemeClr val="tx1"/>
                </a:solidFill>
                <a:ea typeface="+mn-ea"/>
              </a:rPr>
              <a:t>The Help &amp; Training portal provides easy access to documentation, knowledge articles, videos, and training. The Take Training option allows users to take self-paced online training and register for instructor-led courses. The Contact Support option allows users to open a case, phone support, ask a question on Salesforce Answers, and submit an idea on the </a:t>
            </a:r>
            <a:r>
              <a:rPr lang="en-US" sz="1000" b="0" i="0" kern="1200" dirty="0" err="1">
                <a:solidFill>
                  <a:schemeClr val="tx1"/>
                </a:solidFill>
                <a:ea typeface="+mn-ea"/>
              </a:rPr>
              <a:t>IdeaExchange</a:t>
            </a:r>
            <a:r>
              <a:rPr lang="en-US" sz="1000" b="0" i="0" kern="1200" dirty="0">
                <a:solidFill>
                  <a:schemeClr val="tx1"/>
                </a:solidFill>
                <a:ea typeface="+mn-ea"/>
              </a:rPr>
              <a:t>.</a:t>
            </a:r>
            <a:endParaRPr lang="en-US" sz="1000" b="1"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39</a:t>
            </a:fld>
            <a:endParaRPr lang="en-US" dirty="0"/>
          </a:p>
        </p:txBody>
      </p:sp>
    </p:spTree>
    <p:extLst>
      <p:ext uri="{BB962C8B-B14F-4D97-AF65-F5344CB8AC3E}">
        <p14:creationId xmlns:p14="http://schemas.microsoft.com/office/powerpoint/2010/main" val="1728300694"/>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391</a:t>
            </a:fld>
            <a:endParaRPr lang="en-US" dirty="0"/>
          </a:p>
        </p:txBody>
      </p:sp>
    </p:spTree>
    <p:extLst>
      <p:ext uri="{BB962C8B-B14F-4D97-AF65-F5344CB8AC3E}">
        <p14:creationId xmlns:p14="http://schemas.microsoft.com/office/powerpoint/2010/main" val="381664207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392</a:t>
            </a:fld>
            <a:endParaRPr lang="en-US" dirty="0"/>
          </a:p>
        </p:txBody>
      </p:sp>
    </p:spTree>
    <p:extLst>
      <p:ext uri="{BB962C8B-B14F-4D97-AF65-F5344CB8AC3E}">
        <p14:creationId xmlns:p14="http://schemas.microsoft.com/office/powerpoint/2010/main" val="4234516304"/>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marL="228600" indent="-228600" defTabSz="981334">
              <a:spcBef>
                <a:spcPts val="0"/>
              </a:spcBef>
              <a:buClrTx/>
              <a:buAutoNum type="arabicPeriod"/>
              <a:defRPr/>
            </a:pPr>
            <a:r>
              <a:rPr lang="en-US" b="0" baseline="0" dirty="0">
                <a:solidFill>
                  <a:schemeClr val="tx1"/>
                </a:solidFill>
              </a:rPr>
              <a:t>Email template folders are created in the same way as report and dashboard folders. You set an access level or Read Only or Read/Write, and make the folder public or hidden, or share it with public groups or roles.</a:t>
            </a:r>
          </a:p>
          <a:p>
            <a:pPr marL="228600" indent="-228600" defTabSz="981334">
              <a:spcBef>
                <a:spcPts val="0"/>
              </a:spcBef>
              <a:buClrTx/>
              <a:buAutoNum type="arabicPeriod"/>
              <a:defRPr/>
            </a:pPr>
            <a:r>
              <a:rPr lang="en-US" b="0" baseline="0" dirty="0">
                <a:solidFill>
                  <a:schemeClr val="tx1"/>
                </a:solidFill>
              </a:rPr>
              <a:t>Users with the “Manage Public Templates” permission can create, edit, and delete public email template folders from either My Templates or Email Templates. </a:t>
            </a:r>
          </a:p>
          <a:p>
            <a:pPr marL="228600" indent="-228600" defTabSz="981334">
              <a:spcBef>
                <a:spcPts val="0"/>
              </a:spcBef>
              <a:buClrTx/>
              <a:buAutoNum type="arabicPeriod"/>
              <a:defRPr/>
            </a:pPr>
            <a:r>
              <a:rPr lang="en-US" dirty="0">
                <a:solidFill>
                  <a:schemeClr val="tx1"/>
                </a:solidFill>
              </a:rPr>
              <a:t>The standard user profile does not have permission</a:t>
            </a:r>
            <a:r>
              <a:rPr lang="en-US" baseline="0" dirty="0">
                <a:solidFill>
                  <a:schemeClr val="tx1"/>
                </a:solidFill>
              </a:rPr>
              <a:t> to create folders – this is important to keep in mind when cloning the standard user profile to create new profiles.  If the new profile needs to be able to create folders, these permissions will need to be checked in the profile permissions.</a:t>
            </a:r>
          </a:p>
          <a:p>
            <a:pPr marL="228600" indent="-228600" defTabSz="981334">
              <a:spcBef>
                <a:spcPts val="0"/>
              </a:spcBef>
              <a:buClrTx/>
              <a:buAutoNum type="arabicPeriod"/>
              <a:defRPr/>
            </a:pPr>
            <a:r>
              <a:rPr lang="en-US" baseline="0" dirty="0">
                <a:solidFill>
                  <a:schemeClr val="tx1"/>
                </a:solidFill>
              </a:rPr>
              <a:t>Remind students that access to documents on the Documents tab is also controlled by the folders in which they are saved. </a:t>
            </a:r>
            <a:r>
              <a:rPr lang="en-US" b="0" baseline="0" dirty="0">
                <a:solidFill>
                  <a:schemeClr val="tx1"/>
                </a:solidFill>
              </a:rPr>
              <a:t>Users with the “Manage Public Documents” permission can create, edit, and delete public document folders.</a:t>
            </a:r>
            <a:endParaRPr lang="en-US"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solidFill>
                <a:schemeClr val="tx1"/>
              </a:solidFill>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393</a:t>
            </a:fld>
            <a:endParaRPr lang="en-US" dirty="0"/>
          </a:p>
        </p:txBody>
      </p:sp>
    </p:spTree>
    <p:extLst>
      <p:ext uri="{BB962C8B-B14F-4D97-AF65-F5344CB8AC3E}">
        <p14:creationId xmlns:p14="http://schemas.microsoft.com/office/powerpoint/2010/main" val="392216002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marL="3407"/>
            <a:r>
              <a:rPr lang="en-US" dirty="0"/>
              <a:t>Letterhead defines the logo, page color, and text settings of  your HTML email templates.  You can set these up prior to creating your email templates.</a:t>
            </a:r>
          </a:p>
          <a:p>
            <a:pPr marL="3407" defTabSz="981334">
              <a:spcBef>
                <a:spcPts val="0"/>
              </a:spcBef>
              <a:buClrTx/>
              <a:defRPr/>
            </a:pPr>
            <a:r>
              <a:rPr lang="en-US" dirty="0">
                <a:solidFill>
                  <a:schemeClr val="tx1"/>
                </a:solidFill>
              </a:rPr>
              <a:t>Graphic files used on Letterhead should be stored on the documents tab, marked “externally available,” so the image is available to any recipient via the Salesforce servers. </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solidFill>
                <a:schemeClr val="tx1"/>
              </a:solidFill>
            </a:endParaRPr>
          </a:p>
          <a:p>
            <a:pPr marL="3407"/>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394</a:t>
            </a:fld>
            <a:endParaRPr lang="en-US" dirty="0"/>
          </a:p>
        </p:txBody>
      </p:sp>
    </p:spTree>
    <p:extLst>
      <p:ext uri="{BB962C8B-B14F-4D97-AF65-F5344CB8AC3E}">
        <p14:creationId xmlns:p14="http://schemas.microsoft.com/office/powerpoint/2010/main" val="3659655387"/>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r>
              <a:rPr lang="en-US" b="1" dirty="0"/>
              <a:t>Custom Controllers and Controller Extensions </a:t>
            </a:r>
          </a:p>
          <a:p>
            <a:r>
              <a:rPr lang="en-US" dirty="0"/>
              <a:t>Standard controllers can provide all the functionality you need for a Visualforce page, because they include the same logic that is used for a standard page. For example, if you use the standard Accounts controller, clicking a </a:t>
            </a:r>
            <a:r>
              <a:rPr lang="en-US" b="1" dirty="0"/>
              <a:t>Save</a:t>
            </a:r>
            <a:r>
              <a:rPr lang="en-US" dirty="0"/>
              <a:t> button in a Visualforce page results in the same behavior as clicking </a:t>
            </a:r>
            <a:r>
              <a:rPr lang="en-US" b="1" dirty="0"/>
              <a:t>Save</a:t>
            </a:r>
            <a:r>
              <a:rPr lang="en-US" dirty="0"/>
              <a:t> on a standard Account edit page.</a:t>
            </a:r>
          </a:p>
          <a:p>
            <a:r>
              <a:rPr lang="en-US" dirty="0"/>
              <a:t>However, if you want to override existing functionality, customize the navigation through an application, use callouts or Web services, or if you need finer control for how information is accessed for your page, you can write a custom controller or a controller extension using Apex.</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solidFill>
                <a:schemeClr val="tx1"/>
              </a:solidFill>
            </a:endParaRPr>
          </a:p>
          <a:p>
            <a:r>
              <a:rPr lang="en-US" dirty="0"/>
              <a:t>When creating an HTML</a:t>
            </a:r>
            <a:r>
              <a:rPr lang="en-US" baseline="0" dirty="0"/>
              <a:t> email, </a:t>
            </a:r>
            <a:r>
              <a:rPr lang="en-US" baseline="0" dirty="0" smtClean="0"/>
              <a:t>it's </a:t>
            </a:r>
            <a:r>
              <a:rPr lang="en-US" baseline="0" dirty="0"/>
              <a:t>best to also include a p</a:t>
            </a:r>
            <a:r>
              <a:rPr lang="en-US" dirty="0"/>
              <a:t>lain text version.  Some Spam filters may block HTML only. They want to see HTML along with a plain-text alternative</a:t>
            </a:r>
            <a:r>
              <a:rPr lang="en-US" baseline="0" dirty="0"/>
              <a:t> as this is more likely to be legitimate.  Also, </a:t>
            </a:r>
            <a:r>
              <a:rPr lang="en-US" dirty="0"/>
              <a:t>HTML emails with open-trackers and click trackers might generate warnings to the recipient about phishing attempts. Plain-text emails are safer for</a:t>
            </a:r>
            <a:r>
              <a:rPr lang="en-US" baseline="0" dirty="0"/>
              <a:t> recipients</a:t>
            </a:r>
            <a:r>
              <a:rPr lang="en-US" dirty="0"/>
              <a:t> than HTML emails. </a:t>
            </a:r>
          </a:p>
          <a:p>
            <a:pPr defTabSz="981334">
              <a:spcBef>
                <a:spcPts val="0"/>
              </a:spcBef>
              <a:buClrTx/>
              <a:defRPr/>
            </a:pPr>
            <a:r>
              <a:rPr lang="en-US" dirty="0"/>
              <a:t>It</a:t>
            </a:r>
            <a:r>
              <a:rPr lang="en-US" baseline="0" dirty="0"/>
              <a:t> is easy to create a plain text version alongside the HTML email. </a:t>
            </a:r>
            <a:r>
              <a:rPr lang="en-US" dirty="0"/>
              <a:t>Salesforce.com recommends that you leave the text-only version blank. When you leave the text-only version blank, Salesforce automatically creates the text-only content based on the current HTML version. If you choose not to leave the text-only version blank and instead manually create a text-only version, edits to the HTML version are not reflected in the text-only version.</a:t>
            </a:r>
          </a:p>
          <a:p>
            <a:r>
              <a:rPr lang="en-US" dirty="0"/>
              <a:t/>
            </a:r>
            <a:br>
              <a:rPr lang="en-US" dirty="0"/>
            </a:b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395</a:t>
            </a:fld>
            <a:endParaRPr lang="en-US" dirty="0"/>
          </a:p>
        </p:txBody>
      </p:sp>
    </p:spTree>
    <p:extLst>
      <p:ext uri="{BB962C8B-B14F-4D97-AF65-F5344CB8AC3E}">
        <p14:creationId xmlns:p14="http://schemas.microsoft.com/office/powerpoint/2010/main" val="1036990633"/>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396</a:t>
            </a:fld>
            <a:endParaRPr lang="en-US" dirty="0"/>
          </a:p>
        </p:txBody>
      </p:sp>
    </p:spTree>
    <p:extLst>
      <p:ext uri="{BB962C8B-B14F-4D97-AF65-F5344CB8AC3E}">
        <p14:creationId xmlns:p14="http://schemas.microsoft.com/office/powerpoint/2010/main" val="2299777642"/>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marL="0" marR="0" lvl="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dirty="0"/>
              <a:t>The logo has been uploaded into the Documents tab, folder Shared Documents. In order to show the logo,</a:t>
            </a:r>
            <a:r>
              <a:rPr lang="en-US" baseline="0" dirty="0"/>
              <a:t> </a:t>
            </a:r>
            <a:r>
              <a:rPr lang="en-US" dirty="0"/>
              <a:t>switch to Classic.</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397</a:t>
            </a:fld>
            <a:endParaRPr lang="en-US" dirty="0"/>
          </a:p>
        </p:txBody>
      </p:sp>
    </p:spTree>
    <p:extLst>
      <p:ext uri="{BB962C8B-B14F-4D97-AF65-F5344CB8AC3E}">
        <p14:creationId xmlns:p14="http://schemas.microsoft.com/office/powerpoint/2010/main" val="1474692467"/>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398</a:t>
            </a:fld>
            <a:endParaRPr lang="en-US" dirty="0"/>
          </a:p>
        </p:txBody>
      </p:sp>
    </p:spTree>
    <p:extLst>
      <p:ext uri="{BB962C8B-B14F-4D97-AF65-F5344CB8AC3E}">
        <p14:creationId xmlns:p14="http://schemas.microsoft.com/office/powerpoint/2010/main" val="4005690282"/>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71179773"/>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400</a:t>
            </a:fld>
            <a:endParaRPr lang="en-US" dirty="0"/>
          </a:p>
        </p:txBody>
      </p:sp>
    </p:spTree>
    <p:extLst>
      <p:ext uri="{BB962C8B-B14F-4D97-AF65-F5344CB8AC3E}">
        <p14:creationId xmlns:p14="http://schemas.microsoft.com/office/powerpoint/2010/main" val="2485043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40</a:t>
            </a:fld>
            <a:endParaRPr lang="en-US" dirty="0"/>
          </a:p>
        </p:txBody>
      </p:sp>
    </p:spTree>
    <p:extLst>
      <p:ext uri="{BB962C8B-B14F-4D97-AF65-F5344CB8AC3E}">
        <p14:creationId xmlns:p14="http://schemas.microsoft.com/office/powerpoint/2010/main" val="1162427096"/>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defTabSz="981334">
              <a:spcBef>
                <a:spcPts val="0"/>
              </a:spcBef>
              <a:buClrTx/>
              <a:defRPr/>
            </a:pPr>
            <a:r>
              <a:rPr lang="en-US" dirty="0"/>
              <a:t>A Workflow rule specifies evaluation criteria, rule criteria (to</a:t>
            </a:r>
            <a:r>
              <a:rPr lang="en-US" baseline="0" dirty="0"/>
              <a:t> </a:t>
            </a:r>
            <a:r>
              <a:rPr lang="en-US" dirty="0"/>
              <a:t>trigger the action), and immediate and/or time-dependent actions.</a:t>
            </a:r>
          </a:p>
          <a:p>
            <a:pPr defTabSz="981334">
              <a:spcBef>
                <a:spcPts val="0"/>
              </a:spcBef>
              <a:buClrTx/>
              <a:defRPr/>
            </a:pPr>
            <a:r>
              <a:rPr lang="en-GB" sz="1000" kern="1200" dirty="0">
                <a:solidFill>
                  <a:schemeClr val="tx1"/>
                </a:solidFill>
                <a:latin typeface="Salesforce Sans" panose="020B0505020202020203" pitchFamily="34" charset="0"/>
                <a:ea typeface="+mn-ea"/>
                <a:cs typeface="Arial" pitchFamily="34" charset="0"/>
              </a:rPr>
              <a:t>Workflow actions can be tasks, email alerts, field updates and/or outbound messages. Each of these is covered in more detail later in the module.</a:t>
            </a:r>
          </a:p>
          <a:p>
            <a:pPr defTabSz="981334">
              <a:spcBef>
                <a:spcPts val="0"/>
              </a:spcBef>
              <a:buClrTx/>
              <a:defRPr/>
            </a:pPr>
            <a:r>
              <a:rPr lang="en-GB" sz="1000" kern="1200" dirty="0">
                <a:solidFill>
                  <a:schemeClr val="tx1"/>
                </a:solidFill>
                <a:latin typeface="Salesforce Sans" panose="020B0505020202020203" pitchFamily="34" charset="0"/>
                <a:ea typeface="+mn-ea"/>
                <a:cs typeface="Arial" pitchFamily="34" charset="0"/>
              </a:rPr>
              <a:t>Workflow actions can be created as you create a workflow rule, or they can be created independent of a rule, and used in conjunction with several rules and/or with approval processes. For example you may have an Outbound message task that updates an external billing system. You may use this task with several different workflow rules, all of which require the external system be updated. </a:t>
            </a:r>
          </a:p>
          <a:p>
            <a:endParaRPr lang="en-US" sz="1000" kern="1200" dirty="0">
              <a:solidFill>
                <a:schemeClr val="tx1"/>
              </a:solidFill>
              <a:latin typeface="Salesforce Sans" panose="020B0505020202020203" pitchFamily="34" charset="0"/>
              <a:ea typeface="+mn-ea"/>
              <a:cs typeface="Arial" pitchFamily="34"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401</a:t>
            </a:fld>
            <a:endParaRPr lang="en-US" dirty="0"/>
          </a:p>
        </p:txBody>
      </p:sp>
    </p:spTree>
    <p:extLst>
      <p:ext uri="{BB962C8B-B14F-4D97-AF65-F5344CB8AC3E}">
        <p14:creationId xmlns:p14="http://schemas.microsoft.com/office/powerpoint/2010/main" val="356875658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402</a:t>
            </a:fld>
            <a:endParaRPr lang="en-US" dirty="0"/>
          </a:p>
        </p:txBody>
      </p:sp>
    </p:spTree>
    <p:extLst>
      <p:ext uri="{BB962C8B-B14F-4D97-AF65-F5344CB8AC3E}">
        <p14:creationId xmlns:p14="http://schemas.microsoft.com/office/powerpoint/2010/main" val="3505801812"/>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defTabSz="981334">
              <a:defRPr/>
            </a:pPr>
            <a:r>
              <a:rPr lang="en-US" dirty="0">
                <a:solidFill>
                  <a:schemeClr val="tx1"/>
                </a:solidFill>
              </a:rPr>
              <a:t>Each workflow rule can have:</a:t>
            </a:r>
          </a:p>
          <a:p>
            <a:pPr marL="171450" indent="-171450" defTabSz="981334">
              <a:buFont typeface="Wingdings" panose="05000000000000000000" pitchFamily="2" charset="2"/>
              <a:buChar char="§"/>
              <a:defRPr/>
            </a:pPr>
            <a:r>
              <a:rPr lang="en-US" dirty="0">
                <a:solidFill>
                  <a:schemeClr val="tx1"/>
                </a:solidFill>
              </a:rPr>
              <a:t>10 time triggers</a:t>
            </a:r>
          </a:p>
          <a:p>
            <a:pPr marL="171450" indent="-171450" defTabSz="981334">
              <a:buFont typeface="Wingdings" panose="05000000000000000000" pitchFamily="2" charset="2"/>
              <a:buChar char="§"/>
              <a:defRPr/>
            </a:pPr>
            <a:r>
              <a:rPr lang="en-US" dirty="0">
                <a:solidFill>
                  <a:schemeClr val="tx1"/>
                </a:solidFill>
              </a:rPr>
              <a:t>40 immediate</a:t>
            </a:r>
            <a:r>
              <a:rPr lang="en-US" baseline="0" dirty="0">
                <a:solidFill>
                  <a:schemeClr val="tx1"/>
                </a:solidFill>
              </a:rPr>
              <a:t> actions</a:t>
            </a:r>
          </a:p>
          <a:p>
            <a:pPr marL="171450" indent="-171450" defTabSz="981334">
              <a:buFont typeface="Wingdings" panose="05000000000000000000" pitchFamily="2" charset="2"/>
              <a:buChar char="§"/>
              <a:defRPr/>
            </a:pPr>
            <a:r>
              <a:rPr lang="en-US" baseline="0" dirty="0">
                <a:solidFill>
                  <a:schemeClr val="tx1"/>
                </a:solidFill>
              </a:rPr>
              <a:t>40 time-dependent actions per trigger</a:t>
            </a:r>
          </a:p>
          <a:p>
            <a:pPr marL="171450" indent="-171450" defTabSz="981334">
              <a:buFont typeface="Wingdings" panose="05000000000000000000" pitchFamily="2" charset="2"/>
              <a:buChar char="§"/>
              <a:defRPr/>
            </a:pPr>
            <a:endParaRPr lang="en-US" dirty="0">
              <a:solidFill>
                <a:schemeClr val="tx1"/>
              </a:solidFill>
            </a:endParaRPr>
          </a:p>
          <a:p>
            <a:pPr defTabSz="981334">
              <a:defRPr/>
            </a:pPr>
            <a:r>
              <a:rPr lang="en-US" dirty="0">
                <a:solidFill>
                  <a:schemeClr val="tx1"/>
                </a:solidFill>
              </a:rPr>
              <a:t>The fields available for filter criteria depend on the object that is the basis for the workflow.</a:t>
            </a:r>
          </a:p>
          <a:p>
            <a:pPr defTabSz="981334">
              <a:defRPr/>
            </a:pPr>
            <a:r>
              <a:rPr lang="en-US" dirty="0">
                <a:solidFill>
                  <a:schemeClr val="tx1"/>
                </a:solidFill>
              </a:rPr>
              <a:t>Examples of filter criteria:</a:t>
            </a:r>
          </a:p>
          <a:p>
            <a:pPr rtl="0" eaLnBrk="1" fontAlgn="t" latinLnBrk="0" hangingPunct="1"/>
            <a:r>
              <a:rPr lang="en-US" dirty="0"/>
              <a:t>A new support case is created for a top client:</a:t>
            </a:r>
            <a:r>
              <a:rPr lang="en-US" baseline="0" dirty="0"/>
              <a:t> New case is created AND Account Rating field = Hot</a:t>
            </a:r>
            <a:endParaRPr lang="en-US" dirty="0"/>
          </a:p>
          <a:p>
            <a:pPr rtl="0" eaLnBrk="1" fontAlgn="t" latinLnBrk="0" hangingPunct="1"/>
            <a:r>
              <a:rPr lang="en-US" sz="1100" dirty="0"/>
              <a:t>An opportunity was won: </a:t>
            </a:r>
            <a:r>
              <a:rPr lang="en-US" sz="1100" dirty="0" err="1"/>
              <a:t>Oppty</a:t>
            </a:r>
            <a:r>
              <a:rPr lang="en-US" sz="1100" dirty="0"/>
              <a:t> Stage field = Closed/Won</a:t>
            </a:r>
          </a:p>
          <a:p>
            <a:pPr rtl="0" eaLnBrk="1" fontAlgn="t" latinLnBrk="0" hangingPunct="1"/>
            <a:r>
              <a:rPr lang="en-US" sz="1100" dirty="0"/>
              <a:t>A large deal is lost during the negotiation stage. </a:t>
            </a:r>
            <a:r>
              <a:rPr lang="en-US" sz="1100" dirty="0" err="1"/>
              <a:t>Oppty</a:t>
            </a:r>
            <a:r>
              <a:rPr lang="en-US" sz="1100" dirty="0"/>
              <a:t> amount &gt; 500000 AND Stage = Negotiation/Review AND </a:t>
            </a:r>
            <a:r>
              <a:rPr lang="en-US" sz="1100" dirty="0" err="1"/>
              <a:t>Oppty:Won</a:t>
            </a:r>
            <a:r>
              <a:rPr lang="en-US" sz="1100" dirty="0"/>
              <a:t> equals False </a:t>
            </a:r>
          </a:p>
          <a:p>
            <a:pPr rtl="0" eaLnBrk="1" fontAlgn="t" latinLnBrk="0" hangingPunct="1"/>
            <a:r>
              <a:rPr lang="en-US" sz="1100" dirty="0"/>
              <a:t>A  large opportunity is created  with a new customer. </a:t>
            </a:r>
            <a:r>
              <a:rPr lang="en-US" sz="1100" dirty="0" err="1"/>
              <a:t>Oppty</a:t>
            </a:r>
            <a:r>
              <a:rPr lang="en-US" sz="1100" dirty="0"/>
              <a:t> amounts &gt; 500000 AND Account Rate = Hot</a:t>
            </a:r>
          </a:p>
          <a:p>
            <a:pPr defTabSz="981334">
              <a:defRPr/>
            </a:pPr>
            <a:endParaRPr lang="en-US" dirty="0">
              <a:solidFill>
                <a:schemeClr val="tx1"/>
              </a:solidFill>
            </a:endParaRPr>
          </a:p>
          <a:p>
            <a:pPr defTabSz="981334">
              <a:defRPr/>
            </a:pPr>
            <a:r>
              <a:rPr lang="en-US" dirty="0">
                <a:solidFill>
                  <a:schemeClr val="tx1"/>
                </a:solidFill>
              </a:rPr>
              <a:t>If the user chooses “formula evaluates to true” then the formula editor opens up.</a:t>
            </a:r>
          </a:p>
          <a:p>
            <a:pPr defTabSz="981334">
              <a:defRPr/>
            </a:pPr>
            <a:r>
              <a:rPr lang="en-US" dirty="0">
                <a:solidFill>
                  <a:schemeClr val="tx1"/>
                </a:solidFill>
              </a:rPr>
              <a:t>Examples of useful formulas</a:t>
            </a:r>
            <a:endParaRPr lang="en-US" dirty="0"/>
          </a:p>
          <a:p>
            <a:pPr lvl="0">
              <a:buNone/>
            </a:pPr>
            <a:r>
              <a:rPr lang="en-US" dirty="0"/>
              <a:t>If the number of filled positions equals the number of total positions on a job, update the Job Status field to “Filled.” </a:t>
            </a:r>
          </a:p>
          <a:p>
            <a:pPr lvl="0">
              <a:buNone/>
            </a:pPr>
            <a:r>
              <a:rPr lang="en-US" dirty="0"/>
              <a:t>If mileage expenses associated with visiting a customer site are 35 cents per mile and exceed a $1,000 limit, automatically update the Approval Required field to “Required.” </a:t>
            </a:r>
          </a:p>
          <a:p>
            <a:pPr lvl="0">
              <a:buNone/>
            </a:pPr>
            <a:r>
              <a:rPr lang="en-US" dirty="0"/>
              <a:t>If a monthly subscription-based opportunity amount is greater than $10,000, create a task for an opportunity owner to follow up 60 days after the opportunity is closed. </a:t>
            </a:r>
          </a:p>
          <a:p>
            <a:pPr defTabSz="981334">
              <a:defRPr/>
            </a:pPr>
            <a:endParaRPr lang="en-US" dirty="0">
              <a:solidFill>
                <a:schemeClr val="tx1"/>
              </a:solidFill>
            </a:endParaRPr>
          </a:p>
          <a:p>
            <a:pPr defTabSz="981334">
              <a:defRPr/>
            </a:pPr>
            <a:r>
              <a:rPr lang="en-US" dirty="0">
                <a:ea typeface="MS PGothic" charset="-128"/>
              </a:rPr>
              <a:t>Do not use commas when entering numbers or the application will read it as an OR statement. </a:t>
            </a:r>
            <a:br>
              <a:rPr lang="en-US" dirty="0">
                <a:ea typeface="MS PGothic" charset="-128"/>
              </a:rPr>
            </a:br>
            <a:r>
              <a:rPr lang="en-US" dirty="0">
                <a:ea typeface="MS PGothic" charset="-128"/>
              </a:rPr>
              <a:t>Ex.  25,000,000 is read as 25 or 000 or 000.</a:t>
            </a:r>
            <a:endParaRPr lang="en-US" b="1" dirty="0">
              <a:ea typeface="MS PGothic" charset="-128"/>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403</a:t>
            </a:fld>
            <a:endParaRPr lang="en-US" dirty="0"/>
          </a:p>
        </p:txBody>
      </p:sp>
    </p:spTree>
    <p:extLst>
      <p:ext uri="{BB962C8B-B14F-4D97-AF65-F5344CB8AC3E}">
        <p14:creationId xmlns:p14="http://schemas.microsoft.com/office/powerpoint/2010/main" val="3289589920"/>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marL="234269" indent="-234269">
              <a:lnSpc>
                <a:spcPct val="90000"/>
              </a:lnSpc>
            </a:pPr>
            <a:r>
              <a:rPr lang="en-US" dirty="0">
                <a:ea typeface="MS PGothic" charset="-128"/>
              </a:rPr>
              <a:t>A single task cannot be assigned to multiple users in Salesforce CRM. </a:t>
            </a:r>
          </a:p>
          <a:p>
            <a:pPr marL="468538" lvl="1">
              <a:lnSpc>
                <a:spcPct val="90000"/>
              </a:lnSpc>
            </a:pPr>
            <a:r>
              <a:rPr lang="en-US" dirty="0">
                <a:latin typeface="Salesforce Sans" panose="020B0505020202020203" pitchFamily="34" charset="0"/>
                <a:ea typeface="MS PGothic" charset="-128"/>
              </a:rPr>
              <a:t>If you assign a task to a role or team that contains more than one user (or no users), the task will be reassigned to the record owner instead. </a:t>
            </a:r>
          </a:p>
          <a:p>
            <a:pPr marL="468538" lvl="1">
              <a:lnSpc>
                <a:spcPct val="90000"/>
              </a:lnSpc>
            </a:pPr>
            <a:r>
              <a:rPr lang="en-US" dirty="0">
                <a:latin typeface="Salesforce Sans" panose="020B0505020202020203" pitchFamily="34" charset="0"/>
                <a:ea typeface="MS PGothic" charset="-128"/>
              </a:rPr>
              <a:t>If you assign a task to multiple users, the task will be reassigned to the system administrator.</a:t>
            </a:r>
          </a:p>
          <a:p>
            <a:pPr marL="468313" lvl="1" indent="-468313">
              <a:lnSpc>
                <a:spcPct val="90000"/>
              </a:lnSpc>
              <a:buNone/>
            </a:pPr>
            <a:endParaRPr lang="en-US" b="1" dirty="0">
              <a:latin typeface="Salesforce Sans" panose="020B0505020202020203" pitchFamily="34" charset="0"/>
              <a:ea typeface="MS PGothic" charset="-128"/>
            </a:endParaRPr>
          </a:p>
          <a:p>
            <a:pPr marL="468313" lvl="1" indent="-468313">
              <a:lnSpc>
                <a:spcPct val="90000"/>
              </a:lnSpc>
              <a:buNone/>
            </a:pPr>
            <a:r>
              <a:rPr lang="en-US" b="1" dirty="0">
                <a:latin typeface="Salesforce Sans" panose="020B0505020202020203" pitchFamily="34" charset="0"/>
                <a:ea typeface="MS PGothic" charset="-128"/>
              </a:rPr>
              <a:t>Example:</a:t>
            </a:r>
          </a:p>
          <a:p>
            <a:pPr marL="22225" indent="-44450">
              <a:lnSpc>
                <a:spcPct val="90000"/>
              </a:lnSpc>
            </a:pPr>
            <a:r>
              <a:rPr lang="en-US" dirty="0">
                <a:ea typeface="MS PGothic" charset="-128"/>
              </a:rPr>
              <a:t>Send a task to remind salespeople to complete a post mortem on lost opportunities</a:t>
            </a:r>
            <a:r>
              <a:rPr lang="en-US" baseline="0" dirty="0">
                <a:ea typeface="MS PGothic" charset="-128"/>
              </a:rPr>
              <a:t> one week after the</a:t>
            </a:r>
            <a:r>
              <a:rPr lang="en-US" dirty="0">
                <a:ea typeface="MS PGothic" charset="-128"/>
              </a:rPr>
              <a:t> </a:t>
            </a:r>
            <a:r>
              <a:rPr lang="en-US" baseline="0" dirty="0">
                <a:ea typeface="MS PGothic" charset="-128"/>
              </a:rPr>
              <a:t>opportunity has been marked as lost.</a:t>
            </a:r>
            <a:endParaRPr lang="en-US" dirty="0"/>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eaLnBrk="1" hangingPunct="1">
              <a:lnSpc>
                <a:spcPct val="90000"/>
              </a:lnSpc>
              <a:buFontTx/>
              <a:buNone/>
            </a:pPr>
            <a:endParaRPr lang="en-US" dirty="0">
              <a:ea typeface="MS PGothic"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404</a:t>
            </a:fld>
            <a:endParaRPr lang="en-US" dirty="0"/>
          </a:p>
        </p:txBody>
      </p:sp>
    </p:spTree>
    <p:extLst>
      <p:ext uri="{BB962C8B-B14F-4D97-AF65-F5344CB8AC3E}">
        <p14:creationId xmlns:p14="http://schemas.microsoft.com/office/powerpoint/2010/main" val="177901088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marL="228600" indent="-228600">
              <a:buAutoNum type="arabicPeriod"/>
            </a:pPr>
            <a:r>
              <a:rPr lang="en-US" dirty="0"/>
              <a:t>You can't create email alerts for workflow rules on activities.</a:t>
            </a:r>
          </a:p>
          <a:p>
            <a:pPr marL="228600" indent="-228600">
              <a:buAutoNum type="arabicPeriod"/>
            </a:pPr>
            <a:r>
              <a:rPr lang="en-US" sz="1000" b="0" i="0" kern="1200" dirty="0">
                <a:solidFill>
                  <a:schemeClr val="tx1"/>
                </a:solidFill>
                <a:ea typeface="+mn-ea"/>
              </a:rPr>
              <a:t>Auto generated emails are not automatically added to activities related list. </a:t>
            </a:r>
            <a:r>
              <a:rPr lang="en-US" dirty="0"/>
              <a:t>In order to track if and when an email was sent,</a:t>
            </a:r>
            <a:r>
              <a:rPr lang="en-US" baseline="0" dirty="0"/>
              <a:t> </a:t>
            </a:r>
            <a:r>
              <a:rPr lang="en-US" dirty="0"/>
              <a:t>have the Workflow trigger a task (in addition to the email alert that is sent). You can assign the task to the record owner, creator, a certain role, or a specific user. You can also set the task to "Completed" so it will just be used for tracking purposes. </a:t>
            </a:r>
            <a:br>
              <a:rPr lang="en-US" dirty="0"/>
            </a:br>
            <a:r>
              <a:rPr lang="en-US" dirty="0"/>
              <a:t>Once the Workflow is triggered, the email will be sent and a completed activity will be logged on that particular record simultaneously. </a:t>
            </a:r>
          </a:p>
          <a:p>
            <a:endParaRPr lang="en-US" dirty="0"/>
          </a:p>
          <a:p>
            <a:pPr marL="240223" indent="-240223"/>
            <a:r>
              <a:rPr lang="en-US" b="1" dirty="0"/>
              <a:t>Example:</a:t>
            </a:r>
          </a:p>
          <a:p>
            <a:r>
              <a:rPr lang="en-US" dirty="0"/>
              <a:t>Send an email alert to the VP of Sales when an opportunity of more than $500,000 enters the Negotiation stage.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405</a:t>
            </a:fld>
            <a:endParaRPr lang="en-US" dirty="0"/>
          </a:p>
        </p:txBody>
      </p:sp>
    </p:spTree>
    <p:extLst>
      <p:ext uri="{BB962C8B-B14F-4D97-AF65-F5344CB8AC3E}">
        <p14:creationId xmlns:p14="http://schemas.microsoft.com/office/powerpoint/2010/main" val="1814767346"/>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GB" dirty="0"/>
              <a:t>Point out that</a:t>
            </a:r>
            <a:r>
              <a:rPr lang="en-GB" baseline="0" dirty="0"/>
              <a:t> you can select whether a field update should trigger a re-evaluation of all workflow rules on the associated object. This option, called “</a:t>
            </a:r>
            <a:r>
              <a:rPr lang="en-GB" dirty="0"/>
              <a:t>Re-evaluate Workflow Rules after Field Change”</a:t>
            </a:r>
            <a:r>
              <a:rPr lang="en-GB" baseline="0" dirty="0"/>
              <a:t> is available when you add a field update workflow action. When selected, </a:t>
            </a:r>
            <a:r>
              <a:rPr lang="en-US" sz="1000" kern="1200" baseline="0" dirty="0">
                <a:solidFill>
                  <a:schemeClr val="tx1"/>
                </a:solidFill>
                <a:ea typeface="+mn-ea"/>
              </a:rPr>
              <a:t>any workflow </a:t>
            </a:r>
            <a:r>
              <a:rPr lang="en-GB" sz="1000" kern="1200" baseline="0" dirty="0">
                <a:solidFill>
                  <a:schemeClr val="tx1"/>
                </a:solidFill>
                <a:ea typeface="+mn-ea"/>
              </a:rPr>
              <a:t>rules whose criteria are met as a result of the field update will be triggered, for up to five times after the first field update.</a:t>
            </a:r>
            <a:endParaRPr lang="en-US" dirty="0"/>
          </a:p>
          <a:p>
            <a:pPr>
              <a:buNone/>
            </a:pPr>
            <a:endParaRPr lang="en-US" dirty="0"/>
          </a:p>
          <a:p>
            <a:pPr>
              <a:buNone/>
            </a:pPr>
            <a:r>
              <a:rPr lang="en-US" dirty="0"/>
              <a:t>This examples builds on AW Computing targeting the tech industry. If the new account is "Tech" then we could change the record type to gather more detailed info that will help AW with the technology marketing campaign.</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406</a:t>
            </a:fld>
            <a:endParaRPr lang="en-US" dirty="0"/>
          </a:p>
        </p:txBody>
      </p:sp>
    </p:spTree>
    <p:extLst>
      <p:ext uri="{BB962C8B-B14F-4D97-AF65-F5344CB8AC3E}">
        <p14:creationId xmlns:p14="http://schemas.microsoft.com/office/powerpoint/2010/main" val="165274762"/>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a:buNone/>
            </a:pPr>
            <a:r>
              <a:rPr lang="en-US" b="1" dirty="0"/>
              <a:t>Examples:</a:t>
            </a:r>
          </a:p>
          <a:p>
            <a:pPr lvl="0"/>
            <a:r>
              <a:rPr lang="en-US" dirty="0"/>
              <a:t>Initiate a fulfillment process by posting closed opportunity data to the order fulfillment system.</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You can configure</a:t>
            </a:r>
            <a:r>
              <a:rPr lang="en-US" baseline="0" dirty="0">
                <a:solidFill>
                  <a:srgbClr val="000000"/>
                </a:solidFill>
                <a:ea typeface="Arial" pitchFamily="-112" charset="0"/>
                <a:cs typeface="Arial" pitchFamily="-112" charset="0"/>
                <a:sym typeface="Arial" pitchFamily="-112" charset="0"/>
              </a:rPr>
              <a:t> outbound messages without being a programmer:</a:t>
            </a:r>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      Platform</a:t>
            </a:r>
            <a:r>
              <a:rPr lang="en-US" b="1" baseline="0" dirty="0">
                <a:solidFill>
                  <a:srgbClr val="000000"/>
                </a:solidFill>
                <a:ea typeface="Arial" pitchFamily="-112" charset="0"/>
                <a:cs typeface="Arial" pitchFamily="-112" charset="0"/>
                <a:sym typeface="Arial" pitchFamily="-112" charset="0"/>
              </a:rPr>
              <a:t> </a:t>
            </a:r>
            <a:r>
              <a:rPr lang="en-US" b="1" dirty="0">
                <a:solidFill>
                  <a:srgbClr val="000000"/>
                </a:solidFill>
                <a:ea typeface="Arial" pitchFamily="-112" charset="0"/>
                <a:cs typeface="Arial" pitchFamily="-112" charset="0"/>
                <a:sym typeface="Arial" pitchFamily="-112" charset="0"/>
              </a:rPr>
              <a:t>| Process Automation</a:t>
            </a:r>
            <a:r>
              <a:rPr lang="en-US" b="1" baseline="0" dirty="0">
                <a:solidFill>
                  <a:srgbClr val="000000"/>
                </a:solidFill>
                <a:ea typeface="Arial" pitchFamily="-112" charset="0"/>
                <a:cs typeface="Arial" pitchFamily="-112" charset="0"/>
                <a:sym typeface="Arial" pitchFamily="-112" charset="0"/>
              </a:rPr>
              <a:t> | Workflow Actions | Outbound Messages | New Outbound Message</a:t>
            </a:r>
            <a:endParaRPr lang="en-US" b="1"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t>Ask students where else they have seen an API.  It would be in the data loader section. There are different types</a:t>
            </a:r>
            <a:r>
              <a:rPr lang="en-US" baseline="0" dirty="0"/>
              <a:t> of API’s used by Salesforce to “talk” to outside programs:  The Web Services, API, the SOAP API, the</a:t>
            </a:r>
            <a:r>
              <a:rPr lang="en-US" dirty="0"/>
              <a:t> REST API,</a:t>
            </a:r>
            <a:r>
              <a:rPr lang="en-US" baseline="0" dirty="0"/>
              <a:t> but what the student needs to understand is that Salesforce can exchange information with other systems, but it requires a specific set of rules/protocols in order to do so successfully</a:t>
            </a:r>
            <a:r>
              <a:rPr lang="en-US" dirty="0"/>
              <a:t>.</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407</a:t>
            </a:fld>
            <a:endParaRPr lang="en-US" dirty="0"/>
          </a:p>
        </p:txBody>
      </p:sp>
    </p:spTree>
    <p:extLst>
      <p:ext uri="{BB962C8B-B14F-4D97-AF65-F5344CB8AC3E}">
        <p14:creationId xmlns:p14="http://schemas.microsoft.com/office/powerpoint/2010/main" val="1741043715"/>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Prior</a:t>
            </a:r>
            <a:r>
              <a:rPr lang="en-US" baseline="0" dirty="0">
                <a:solidFill>
                  <a:srgbClr val="000000"/>
                </a:solidFill>
                <a:ea typeface="Arial" pitchFamily="-112" charset="0"/>
                <a:cs typeface="Arial" pitchFamily="-112" charset="0"/>
                <a:sym typeface="Arial" pitchFamily="-112" charset="0"/>
              </a:rPr>
              <a:t> to showing this slide, guide students through a discussion of what the workflow rule might look like.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408</a:t>
            </a:fld>
            <a:endParaRPr lang="en-US" dirty="0"/>
          </a:p>
        </p:txBody>
      </p:sp>
    </p:spTree>
    <p:extLst>
      <p:ext uri="{BB962C8B-B14F-4D97-AF65-F5344CB8AC3E}">
        <p14:creationId xmlns:p14="http://schemas.microsoft.com/office/powerpoint/2010/main" val="3900922692"/>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defTabSz="981334">
              <a:spcBef>
                <a:spcPts val="0"/>
              </a:spcBef>
              <a:buClrTx/>
              <a:defRPr/>
            </a:pPr>
            <a:r>
              <a:rPr lang="en-US" dirty="0">
                <a:solidFill>
                  <a:schemeClr val="tx1"/>
                </a:solidFill>
              </a:rPr>
              <a:t>Each</a:t>
            </a:r>
            <a:r>
              <a:rPr lang="en-US" baseline="0" dirty="0">
                <a:solidFill>
                  <a:schemeClr val="tx1"/>
                </a:solidFill>
              </a:rPr>
              <a:t> workflow can have up to </a:t>
            </a:r>
            <a:r>
              <a:rPr lang="en-GB" sz="1100" dirty="0">
                <a:latin typeface="Calibri" pitchFamily="34" charset="0"/>
              </a:rPr>
              <a:t>10</a:t>
            </a:r>
            <a:r>
              <a:rPr lang="en-GB" sz="1000" dirty="0">
                <a:latin typeface="Calibri" pitchFamily="34" charset="0"/>
              </a:rPr>
              <a:t> </a:t>
            </a:r>
            <a:r>
              <a:rPr lang="en-GB" sz="1100" dirty="0">
                <a:latin typeface="Calibri" pitchFamily="34" charset="0"/>
              </a:rPr>
              <a:t>Time Triggers.</a:t>
            </a:r>
          </a:p>
          <a:p>
            <a:pPr defTabSz="981334">
              <a:spcBef>
                <a:spcPts val="0"/>
              </a:spcBef>
              <a:buClrTx/>
              <a:defRPr/>
            </a:pPr>
            <a:r>
              <a:rPr lang="en-GB" sz="1100" dirty="0">
                <a:latin typeface="Calibri" pitchFamily="34" charset="0"/>
              </a:rPr>
              <a:t>Each time trigger can have up to 40 Actions per Time Trigger | Maximum 10 of each type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409</a:t>
            </a:fld>
            <a:endParaRPr lang="en-US" dirty="0"/>
          </a:p>
        </p:txBody>
      </p:sp>
    </p:spTree>
    <p:extLst>
      <p:ext uri="{BB962C8B-B14F-4D97-AF65-F5344CB8AC3E}">
        <p14:creationId xmlns:p14="http://schemas.microsoft.com/office/powerpoint/2010/main" val="1038844028"/>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pPr defTabSz="981334">
              <a:defRPr/>
            </a:pPr>
            <a:r>
              <a:rPr lang="en-US" dirty="0"/>
              <a:t>Search</a:t>
            </a:r>
            <a:r>
              <a:rPr lang="en-US" baseline="0" dirty="0"/>
              <a:t> for “</a:t>
            </a:r>
            <a:r>
              <a:rPr lang="en-US" dirty="0"/>
              <a:t>Time-Based Workflow F.A.Q.” in Help &amp; Training. </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410</a:t>
            </a:fld>
            <a:endParaRPr lang="en-US" dirty="0"/>
          </a:p>
        </p:txBody>
      </p:sp>
    </p:spTree>
    <p:extLst>
      <p:ext uri="{BB962C8B-B14F-4D97-AF65-F5344CB8AC3E}">
        <p14:creationId xmlns:p14="http://schemas.microsoft.com/office/powerpoint/2010/main" val="12275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64210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defTabSz="981334">
              <a:spcBef>
                <a:spcPts val="0"/>
              </a:spcBef>
              <a:buClrTx/>
              <a:defRPr/>
            </a:pPr>
            <a:endParaRPr lang="en-US" dirty="0">
              <a:solidFill>
                <a:schemeClr val="tx1"/>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35294269"/>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eaLnBrk="1" hangingPunct="1">
              <a:buFontTx/>
              <a:buNone/>
            </a:pPr>
            <a:endParaRPr lang="en-US" dirty="0">
              <a:ea typeface="MS PGothic" charset="-128"/>
            </a:endParaRPr>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411</a:t>
            </a:fld>
            <a:endParaRPr lang="en-US" dirty="0"/>
          </a:p>
        </p:txBody>
      </p:sp>
    </p:spTree>
    <p:extLst>
      <p:ext uri="{BB962C8B-B14F-4D97-AF65-F5344CB8AC3E}">
        <p14:creationId xmlns:p14="http://schemas.microsoft.com/office/powerpoint/2010/main" val="1163735103"/>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412</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95663828"/>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46678">
              <a:spcBef>
                <a:spcPts val="0"/>
              </a:spcBef>
              <a:buClrTx/>
              <a:defRPr/>
            </a:pPr>
            <a:r>
              <a:rPr lang="en-US" b="1" baseline="0" dirty="0"/>
              <a:t>Teaching Points:</a:t>
            </a:r>
          </a:p>
          <a:p>
            <a:pPr marL="236670" indent="-236670" defTabSz="946678">
              <a:spcBef>
                <a:spcPts val="0"/>
              </a:spcBef>
              <a:buClrTx/>
              <a:buFont typeface="Wingdings" pitchFamily="2" charset="2"/>
              <a:buNone/>
              <a:defRPr/>
            </a:pPr>
            <a:r>
              <a:rPr lang="en-US" dirty="0"/>
              <a:t>You can use Lightning Process Builder to perform all of the same actions as workflow rules (with the exception of outbound messages), but with more power and flexibility.</a:t>
            </a:r>
          </a:p>
          <a:p>
            <a:pPr marL="236670" indent="-236670" defTabSz="946678">
              <a:spcBef>
                <a:spcPts val="0"/>
              </a:spcBef>
              <a:buClrTx/>
              <a:buFont typeface="Wingdings" pitchFamily="2" charset="2"/>
              <a:buChar char="§"/>
              <a:defRPr/>
            </a:pPr>
            <a:r>
              <a:rPr lang="en-US" dirty="0"/>
              <a:t>This example shows a process with three criteria nodes.</a:t>
            </a:r>
          </a:p>
          <a:p>
            <a:pPr marL="476626" lvl="1" indent="-236670" defTabSz="946678">
              <a:buFont typeface="Arial" pitchFamily="34" charset="0"/>
              <a:buChar char="–"/>
              <a:defRPr/>
            </a:pPr>
            <a:r>
              <a:rPr lang="en-US" dirty="0">
                <a:latin typeface="Salesforce Sans" panose="020B0505020202020203" pitchFamily="34" charset="0"/>
              </a:rPr>
              <a:t>If the first criteria node evaluates to TRUE (Opportunity</a:t>
            </a:r>
            <a:r>
              <a:rPr lang="en-US" baseline="0" dirty="0">
                <a:latin typeface="Salesforce Sans" panose="020B0505020202020203" pitchFamily="34" charset="0"/>
              </a:rPr>
              <a:t> is closed won)</a:t>
            </a:r>
            <a:r>
              <a:rPr lang="en-US" dirty="0">
                <a:latin typeface="Salesforce Sans" panose="020B0505020202020203" pitchFamily="34" charset="0"/>
              </a:rPr>
              <a:t>, the process executes the specified immediate actions and then continues to the next criteria node. If it evaluates to FALSE</a:t>
            </a:r>
            <a:r>
              <a:rPr lang="en-US" baseline="0" dirty="0">
                <a:latin typeface="Salesforce Sans" panose="020B0505020202020203" pitchFamily="34" charset="0"/>
              </a:rPr>
              <a:t> the actions do not run.</a:t>
            </a:r>
            <a:endParaRPr lang="en-US" dirty="0">
              <a:latin typeface="Salesforce Sans" panose="020B0505020202020203" pitchFamily="34" charset="0"/>
            </a:endParaRPr>
          </a:p>
          <a:p>
            <a:pPr marL="476626" lvl="1" indent="-236670" defTabSz="946678">
              <a:buFont typeface="Arial" pitchFamily="34" charset="0"/>
              <a:buChar char="–"/>
              <a:defRPr/>
            </a:pPr>
            <a:r>
              <a:rPr lang="en-US" dirty="0">
                <a:latin typeface="Salesforce Sans" panose="020B0505020202020203" pitchFamily="34" charset="0"/>
              </a:rPr>
              <a:t>The process evaluates the second criteria node. If it evaluates to TRUE (Add</a:t>
            </a:r>
            <a:r>
              <a:rPr lang="en-US" baseline="0" dirty="0">
                <a:latin typeface="Salesforce Sans" panose="020B0505020202020203" pitchFamily="34" charset="0"/>
              </a:rPr>
              <a:t> an order for small tech deals that are won), the process creates an order record. If it evaluates to FALSE it does not.</a:t>
            </a:r>
          </a:p>
          <a:p>
            <a:pPr marL="476626" lvl="1" indent="-236670" defTabSz="946678">
              <a:buFont typeface="Arial" pitchFamily="34" charset="0"/>
              <a:buChar char="–"/>
              <a:defRPr/>
            </a:pPr>
            <a:r>
              <a:rPr lang="en-US" baseline="0" dirty="0">
                <a:latin typeface="Salesforce Sans" panose="020B0505020202020203" pitchFamily="34" charset="0"/>
              </a:rPr>
              <a:t>The process evaluates the third criteria node. If TRUE (large tech account has a closed won deal), a post is sent to the Account Rep on the Account and the Process stops. If FALSE, the process continues to evaluate Criteria nodes until it hits a STOP or the process ends. </a:t>
            </a:r>
          </a:p>
          <a:p>
            <a:pPr marL="476626" lvl="1" indent="-236670" defTabSz="946678">
              <a:buFont typeface="Arial" pitchFamily="34" charset="0"/>
              <a:buNone/>
              <a:defRPr/>
            </a:pPr>
            <a:r>
              <a:rPr lang="en-US" baseline="0" dirty="0">
                <a:latin typeface="Salesforce Sans" panose="020B0505020202020203" pitchFamily="34" charset="0"/>
              </a:rPr>
              <a:t> </a:t>
            </a:r>
            <a:r>
              <a:rPr lang="en-US" b="1" baseline="0" dirty="0">
                <a:latin typeface="Salesforce Sans" panose="020B0505020202020203" pitchFamily="34" charset="0"/>
              </a:rPr>
              <a:t>(NOTE: </a:t>
            </a:r>
            <a:r>
              <a:rPr lang="en-US" b="0" baseline="0" dirty="0">
                <a:latin typeface="Salesforce Sans" panose="020B0505020202020203" pitchFamily="34" charset="0"/>
              </a:rPr>
              <a:t>Scheduled actions are NOT available with Evaluate the Next Criteria Option. They ARE available with STOP.)</a:t>
            </a:r>
            <a:endParaRPr lang="en-US" b="0" dirty="0">
              <a:latin typeface="Salesforce Sans" panose="020B0505020202020203" pitchFamily="34" charset="0"/>
            </a:endParaRPr>
          </a:p>
          <a:p>
            <a:pPr marL="236670" indent="-236670" defTabSz="946678">
              <a:spcBef>
                <a:spcPts val="0"/>
              </a:spcBef>
              <a:buClrTx/>
              <a:buFont typeface="Wingdings" pitchFamily="2" charset="2"/>
              <a:buChar char="§"/>
              <a:defRPr/>
            </a:pPr>
            <a:r>
              <a:rPr lang="en-US" dirty="0"/>
              <a:t>Versioning allows you to easily track and maintain your processes.</a:t>
            </a:r>
          </a:p>
          <a:p>
            <a:pPr marL="476626" lvl="1" indent="-236670" defTabSz="946678">
              <a:buFont typeface="Arial" pitchFamily="34" charset="0"/>
              <a:buChar char="–"/>
              <a:defRPr/>
            </a:pPr>
            <a:r>
              <a:rPr lang="en-US" dirty="0">
                <a:latin typeface="Salesforce Sans" panose="020B0505020202020203" pitchFamily="34" charset="0"/>
              </a:rPr>
              <a:t>Each process can have up to 50 versions.</a:t>
            </a:r>
          </a:p>
          <a:p>
            <a:pPr marL="476626" lvl="1" indent="-236670" defTabSz="946678">
              <a:buFont typeface="Arial" pitchFamily="34" charset="0"/>
              <a:buChar char="–"/>
              <a:defRPr/>
            </a:pPr>
            <a:r>
              <a:rPr lang="en-US" dirty="0">
                <a:latin typeface="Salesforce Sans" panose="020B0505020202020203" pitchFamily="34" charset="0"/>
              </a:rPr>
              <a:t>Only one version of a process can be active at a given time. </a:t>
            </a:r>
          </a:p>
          <a:p>
            <a:pPr marL="476626" lvl="1" indent="-236670" defTabSz="946678">
              <a:buFont typeface="Arial" pitchFamily="34" charset="0"/>
              <a:buNone/>
              <a:defRPr/>
            </a:pPr>
            <a:endParaRPr lang="en-US" b="1" baseline="0" dirty="0">
              <a:latin typeface="Salesforce Sans" panose="020B0505020202020203" pitchFamily="34" charset="0"/>
            </a:endParaRPr>
          </a:p>
          <a:p>
            <a:pPr marL="0" marR="0" lvl="1"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dirty="0">
                <a:latin typeface="Salesforce Sans" panose="020B0505020202020203" pitchFamily="34" charset="0"/>
              </a:rPr>
              <a:t>A process does not have to stop after your first action group runs and hits the first STOP anymore. </a:t>
            </a:r>
            <a:r>
              <a:rPr lang="en-US" sz="1000" b="0" i="0" kern="1200" dirty="0">
                <a:solidFill>
                  <a:schemeClr val="tx1"/>
                </a:solidFill>
                <a:latin typeface="Salesforce Sans" panose="020B0505020202020203" pitchFamily="34" charset="0"/>
                <a:ea typeface="+mn-ea"/>
              </a:rPr>
              <a:t>You can choose to stop or continue</a:t>
            </a:r>
            <a:r>
              <a:rPr lang="en-US" sz="1000" b="0" i="0" kern="1200" baseline="0" dirty="0">
                <a:solidFill>
                  <a:schemeClr val="tx1"/>
                </a:solidFill>
                <a:latin typeface="Salesforce Sans" panose="020B0505020202020203" pitchFamily="34" charset="0"/>
                <a:ea typeface="+mn-ea"/>
              </a:rPr>
              <a:t> evaluating your next criteria. </a:t>
            </a:r>
            <a:r>
              <a:rPr lang="en-US" sz="1000" b="0" i="0" kern="1200" dirty="0">
                <a:solidFill>
                  <a:schemeClr val="tx1"/>
                </a:solidFill>
                <a:latin typeface="Salesforce Sans" panose="020B0505020202020203" pitchFamily="34" charset="0"/>
                <a:ea typeface="+mn-ea"/>
              </a:rPr>
              <a:t>Executing multiple action groups in a single process makes it easy to manage all of your processes for a given object, like a Case, in one place.</a:t>
            </a:r>
          </a:p>
          <a:p>
            <a:pPr marL="228600" indent="-228600">
              <a:buFont typeface="+mj-lt"/>
              <a:buAutoNum type="arabicPeriod"/>
            </a:pPr>
            <a:r>
              <a:rPr lang="en-US" sz="1000" b="0" i="0" kern="1200" dirty="0">
                <a:solidFill>
                  <a:schemeClr val="tx1"/>
                </a:solidFill>
                <a:ea typeface="+mn-ea"/>
              </a:rPr>
              <a:t>Create your first criteria and action group.  </a:t>
            </a:r>
          </a:p>
          <a:p>
            <a:pPr marL="228600" indent="-228600">
              <a:buFont typeface="+mj-lt"/>
              <a:buAutoNum type="arabicPeriod"/>
            </a:pPr>
            <a:r>
              <a:rPr lang="en-US" sz="1000" b="0" i="0" kern="1200" dirty="0">
                <a:solidFill>
                  <a:schemeClr val="tx1"/>
                </a:solidFill>
                <a:ea typeface="+mn-ea"/>
              </a:rPr>
              <a:t>Make sure you’ve defined the next criteria and that your action group includes only immediate actions. (Note: You can’t evaluate the next criteria when an action group contains scheduled actions.)</a:t>
            </a:r>
          </a:p>
          <a:p>
            <a:pPr marL="228600" indent="-228600">
              <a:buFont typeface="+mj-lt"/>
              <a:buAutoNum type="arabicPeriod"/>
            </a:pPr>
            <a:r>
              <a:rPr lang="en-US" sz="1000" b="0" i="0" kern="1200" dirty="0">
                <a:solidFill>
                  <a:schemeClr val="tx1"/>
                </a:solidFill>
                <a:ea typeface="+mn-ea"/>
              </a:rPr>
              <a:t>Click </a:t>
            </a:r>
            <a:r>
              <a:rPr lang="en-US" sz="1000" b="1" i="0" kern="1200" dirty="0">
                <a:solidFill>
                  <a:schemeClr val="tx1"/>
                </a:solidFill>
                <a:ea typeface="+mn-ea"/>
              </a:rPr>
              <a:t>STOP</a:t>
            </a:r>
            <a:r>
              <a:rPr lang="en-US" sz="1000" b="0" i="0" kern="1200" dirty="0">
                <a:solidFill>
                  <a:schemeClr val="tx1"/>
                </a:solidFill>
                <a:ea typeface="+mn-ea"/>
              </a:rPr>
              <a:t> or </a:t>
            </a:r>
            <a:r>
              <a:rPr lang="en-US" sz="1000" b="1" i="0" kern="1200" dirty="0">
                <a:solidFill>
                  <a:schemeClr val="tx1"/>
                </a:solidFill>
                <a:ea typeface="+mn-ea"/>
              </a:rPr>
              <a:t>EVALUATE THE NEXT CRITERIA</a:t>
            </a:r>
            <a:r>
              <a:rPr lang="en-US" sz="1000" b="0" i="0" kern="1200" dirty="0">
                <a:solidFill>
                  <a:schemeClr val="tx1"/>
                </a:solidFill>
                <a:ea typeface="+mn-ea"/>
              </a:rPr>
              <a:t> to change what happens after actions execute. Initially, each action group is set to stop after executing actions.</a:t>
            </a:r>
          </a:p>
          <a:p>
            <a:pPr lvl="1">
              <a:buNone/>
            </a:pPr>
            <a:endParaRPr lang="en-US" b="1" dirty="0">
              <a:latin typeface="Salesforce Sans" panose="020B0505020202020203" pitchFamily="34" charset="0"/>
            </a:endParaRPr>
          </a:p>
          <a:p>
            <a:pPr lvl="1">
              <a:buNone/>
            </a:pPr>
            <a:r>
              <a:rPr lang="en-US" b="1" dirty="0">
                <a:latin typeface="Salesforce Sans" panose="020B0505020202020203" pitchFamily="34" charset="0"/>
              </a:rPr>
              <a:t>Actions:</a:t>
            </a:r>
          </a:p>
          <a:p>
            <a:pPr marL="236670" indent="-236670" fontAlgn="t">
              <a:buFont typeface="Wingdings" pitchFamily="2" charset="2"/>
              <a:buChar char="§"/>
            </a:pPr>
            <a:r>
              <a:rPr lang="en-US" dirty="0"/>
              <a:t>Create a record:</a:t>
            </a:r>
          </a:p>
          <a:p>
            <a:pPr marL="476626" lvl="1" indent="-236670" fontAlgn="t">
              <a:buFont typeface="Arial" pitchFamily="34" charset="0"/>
              <a:buChar char="–"/>
            </a:pPr>
            <a:r>
              <a:rPr lang="en-US" dirty="0">
                <a:latin typeface="Salesforce Sans" panose="020B0505020202020203" pitchFamily="34" charset="0"/>
              </a:rPr>
              <a:t>When using workflow rules, you can only create a task record.</a:t>
            </a:r>
          </a:p>
          <a:p>
            <a:pPr marL="476626" lvl="1" indent="-236670" fontAlgn="t">
              <a:buFont typeface="Arial" pitchFamily="34" charset="0"/>
              <a:buChar char="–"/>
            </a:pPr>
            <a:r>
              <a:rPr lang="en-US" dirty="0">
                <a:latin typeface="Salesforce Sans" panose="020B0505020202020203" pitchFamily="34" charset="0"/>
              </a:rPr>
              <a:t>Processes let you create records for any standard or custom object.</a:t>
            </a:r>
          </a:p>
          <a:p>
            <a:pPr marL="236670" indent="-236670" fontAlgn="t">
              <a:buFont typeface="Wingdings" pitchFamily="2" charset="2"/>
              <a:buChar char="§"/>
            </a:pPr>
            <a:r>
              <a:rPr lang="en-US" dirty="0"/>
              <a:t>Update records:</a:t>
            </a:r>
          </a:p>
          <a:p>
            <a:pPr marL="476626" lvl="1" indent="-236670" fontAlgn="t">
              <a:buFont typeface="Arial" pitchFamily="34" charset="0"/>
              <a:buChar char="–"/>
            </a:pPr>
            <a:r>
              <a:rPr lang="en-US" dirty="0">
                <a:latin typeface="Salesforce Sans" panose="020B0505020202020203" pitchFamily="34" charset="0"/>
              </a:rPr>
              <a:t>Workflow rules only allow you to update fields on the record or its parent.</a:t>
            </a:r>
          </a:p>
          <a:p>
            <a:pPr marL="476626" lvl="1" indent="-236670" fontAlgn="t">
              <a:buFont typeface="Arial" pitchFamily="34" charset="0"/>
              <a:buChar char="–"/>
            </a:pPr>
            <a:r>
              <a:rPr lang="en-US" dirty="0">
                <a:latin typeface="Salesforce Sans" panose="020B0505020202020203" pitchFamily="34" charset="0"/>
              </a:rPr>
              <a:t>Processes let you update one or more records. You can update fields on the record that started the process or on any related record (including child/detail records).</a:t>
            </a:r>
          </a:p>
          <a:p>
            <a:pPr marL="236670" indent="-236670" fontAlgn="t">
              <a:buFont typeface="Wingdings" pitchFamily="2" charset="2"/>
              <a:buChar char="§"/>
            </a:pPr>
            <a:r>
              <a:rPr lang="en-US" dirty="0"/>
              <a:t>Send an email - You must create an email alert before it can be used in a process.</a:t>
            </a:r>
          </a:p>
          <a:p>
            <a:pPr marL="236670" indent="-236670" fontAlgn="t">
              <a:buFont typeface="Wingdings" pitchFamily="2" charset="2"/>
              <a:buChar char="§"/>
            </a:pPr>
            <a:r>
              <a:rPr lang="en-US" dirty="0"/>
              <a:t>Post to Chatter - This action is available only if your organization has Chatter enabled.</a:t>
            </a:r>
          </a:p>
          <a:p>
            <a:pPr marL="236670" indent="-236670" fontAlgn="t">
              <a:buFont typeface="Wingdings" pitchFamily="2" charset="2"/>
              <a:buChar char="§"/>
            </a:pPr>
            <a:r>
              <a:rPr lang="en-US" dirty="0"/>
              <a:t>Use a quick action:</a:t>
            </a:r>
          </a:p>
          <a:p>
            <a:pPr marL="476626" lvl="1" indent="-236670" defTabSz="946678" fontAlgn="t">
              <a:buFont typeface="Arial" pitchFamily="34" charset="0"/>
              <a:buChar char="–"/>
              <a:defRPr/>
            </a:pPr>
            <a:r>
              <a:rPr lang="en-US" kern="0" dirty="0">
                <a:latin typeface="Salesforce Sans" panose="020B0505020202020203" pitchFamily="34" charset="0"/>
              </a:rPr>
              <a:t>Quick actions allow users to create records, update records, and log calls from the Chatter feed or the publisher in Salesforce</a:t>
            </a:r>
            <a:r>
              <a:rPr lang="en-US" kern="0" baseline="0" dirty="0">
                <a:latin typeface="Salesforce Sans" panose="020B0505020202020203" pitchFamily="34" charset="0"/>
              </a:rPr>
              <a:t> mobile app</a:t>
            </a:r>
            <a:r>
              <a:rPr lang="en-US" kern="0" dirty="0">
                <a:latin typeface="Salesforce Sans" panose="020B0505020202020203" pitchFamily="34" charset="0"/>
              </a:rPr>
              <a:t>.</a:t>
            </a:r>
            <a:endParaRPr lang="en-US" dirty="0">
              <a:latin typeface="Salesforce Sans" panose="020B0505020202020203" pitchFamily="34" charset="0"/>
            </a:endParaRPr>
          </a:p>
          <a:p>
            <a:pPr marL="476626" lvl="1" indent="-236670" fontAlgn="t">
              <a:buFont typeface="Arial" pitchFamily="34" charset="0"/>
              <a:buChar char="–"/>
            </a:pPr>
            <a:r>
              <a:rPr lang="en-US" dirty="0">
                <a:latin typeface="Salesforce Sans" panose="020B0505020202020203" pitchFamily="34" charset="0"/>
              </a:rPr>
              <a:t>You must create a quick action before it can be used in a process.</a:t>
            </a:r>
          </a:p>
          <a:p>
            <a:pPr marL="236670" indent="-236670" fontAlgn="t">
              <a:buFont typeface="Wingdings" pitchFamily="2" charset="2"/>
              <a:buChar char="§"/>
            </a:pPr>
            <a:r>
              <a:rPr lang="en-US" dirty="0"/>
              <a:t>Submit for approval – You can submit the record through the default approval process or specify a specific approval process.</a:t>
            </a:r>
          </a:p>
          <a:p>
            <a:pPr marL="236670" indent="-236670" fontAlgn="t">
              <a:buFont typeface="Wingdings" pitchFamily="2" charset="2"/>
              <a:buChar char="§"/>
            </a:pPr>
            <a:r>
              <a:rPr lang="en-US" dirty="0"/>
              <a:t>Launch a flow:</a:t>
            </a:r>
          </a:p>
          <a:p>
            <a:pPr marL="476626" lvl="1" indent="-236670" fontAlgn="t">
              <a:buFont typeface="Arial" pitchFamily="34" charset="0"/>
              <a:buChar char="–"/>
            </a:pPr>
            <a:r>
              <a:rPr lang="en-US" dirty="0">
                <a:latin typeface="Salesforce Sans" panose="020B0505020202020203" pitchFamily="34" charset="0"/>
              </a:rPr>
              <a:t>Visual Workflow allows you to build flows to automate complex business processes. </a:t>
            </a:r>
          </a:p>
          <a:p>
            <a:pPr marL="476626" lvl="1" indent="-236670" fontAlgn="t">
              <a:buFont typeface="Arial" pitchFamily="34" charset="0"/>
              <a:buChar char="–"/>
            </a:pPr>
            <a:r>
              <a:rPr lang="en-US" dirty="0">
                <a:latin typeface="Salesforce Sans" panose="020B0505020202020203" pitchFamily="34" charset="0"/>
              </a:rPr>
              <a:t>In order to trigger an autolaunched flow from a process, you must create and activate the flow.</a:t>
            </a:r>
          </a:p>
          <a:p>
            <a:pPr marL="236670" indent="-236670" fontAlgn="t">
              <a:buFont typeface="Wingdings" pitchFamily="2" charset="2"/>
              <a:buChar char="§"/>
            </a:pPr>
            <a:r>
              <a:rPr lang="en-US" dirty="0"/>
              <a:t>Call Apex - A developer can write Apex code to add customized functionality.</a:t>
            </a:r>
          </a:p>
          <a:p>
            <a:pPr marL="476626" lvl="1" indent="-236670" defTabSz="946678">
              <a:buFont typeface="Arial" pitchFamily="34" charset="0"/>
              <a:buChar char="–"/>
              <a:defRPr/>
            </a:pPr>
            <a:endParaRPr lang="en-US" dirty="0">
              <a:latin typeface="Salesforce Sans" panose="020B0505020202020203" pitchFamily="34" charset="0"/>
            </a:endParaRPr>
          </a:p>
          <a:p>
            <a:pPr marL="0" lvl="1" indent="0" defTabSz="946678">
              <a:buNone/>
              <a:defRPr/>
            </a:pPr>
            <a:r>
              <a:rPr lang="en-US" b="1" baseline="0" dirty="0">
                <a:latin typeface="Salesforce Sans" panose="020B0505020202020203" pitchFamily="34" charset="0"/>
              </a:rPr>
              <a:t>Extra Materials:</a:t>
            </a:r>
          </a:p>
          <a:p>
            <a:pPr marL="236670" lvl="1" indent="-236670" defTabSz="946678">
              <a:defRPr/>
            </a:pPr>
            <a:r>
              <a:rPr lang="en-US" baseline="0" dirty="0">
                <a:latin typeface="Salesforce Sans" panose="020B0505020202020203" pitchFamily="34" charset="0"/>
              </a:rPr>
              <a:t>Under the hood, Salesforce uses Visual Workflow to implement processes. This is why versioning works the same as Visual Workflow.</a:t>
            </a:r>
          </a:p>
          <a:p>
            <a:pPr marL="236670" lvl="1" indent="-236670" defTabSz="946678">
              <a:defRPr/>
            </a:pPr>
            <a:endParaRPr lang="en-US" baseline="0" dirty="0">
              <a:latin typeface="Salesforce Sans" panose="020B0505020202020203" pitchFamily="34" charset="0"/>
            </a:endParaRPr>
          </a:p>
          <a:p>
            <a:pPr lvl="1">
              <a:buNone/>
            </a:pPr>
            <a:r>
              <a:rPr lang="en-US" b="1" dirty="0">
                <a:latin typeface="Salesforce Sans" panose="020B0505020202020203" pitchFamily="34" charset="0"/>
              </a:rPr>
              <a:t>Spring ‘16 updates</a:t>
            </a:r>
          </a:p>
          <a:p>
            <a:pPr marL="231775" lvl="1" indent="-231775"/>
            <a:r>
              <a:rPr lang="en-US" b="0" dirty="0">
                <a:latin typeface="Salesforce Sans" panose="020B0505020202020203" pitchFamily="34" charset="0"/>
              </a:rPr>
              <a:t>Criteria can now be reordered</a:t>
            </a:r>
            <a:r>
              <a:rPr lang="en-US" b="0" baseline="0" dirty="0">
                <a:latin typeface="Salesforce Sans" panose="020B0505020202020203" pitchFamily="34" charset="0"/>
              </a:rPr>
              <a:t> by drag and drop! Previously, to change the order, you had to delete and redefine criteria and actions. Click the </a:t>
            </a:r>
            <a:r>
              <a:rPr lang="en-US" b="1" baseline="0" dirty="0">
                <a:latin typeface="Salesforce Sans" panose="020B0505020202020203" pitchFamily="34" charset="0"/>
              </a:rPr>
              <a:t>criteria node</a:t>
            </a:r>
            <a:r>
              <a:rPr lang="en-US" b="0" baseline="0" dirty="0">
                <a:latin typeface="Salesforce Sans" panose="020B0505020202020203" pitchFamily="34" charset="0"/>
              </a:rPr>
              <a:t> and </a:t>
            </a:r>
            <a:r>
              <a:rPr lang="en-US" b="1" baseline="0" dirty="0">
                <a:latin typeface="Salesforce Sans" panose="020B0505020202020203" pitchFamily="34" charset="0"/>
              </a:rPr>
              <a:t>action group</a:t>
            </a:r>
            <a:r>
              <a:rPr lang="en-US" b="0" baseline="0" dirty="0">
                <a:latin typeface="Salesforce Sans" panose="020B0505020202020203" pitchFamily="34" charset="0"/>
              </a:rPr>
              <a:t> and move it to the new location at the end of your process.</a:t>
            </a:r>
          </a:p>
          <a:p>
            <a:pPr marL="231775" lvl="1" indent="-231775"/>
            <a:r>
              <a:rPr lang="en-US" b="0" dirty="0">
                <a:latin typeface="Salesforce Sans" panose="020B0505020202020203" pitchFamily="34" charset="0"/>
              </a:rPr>
              <a:t>When creating new versions of a process, Process</a:t>
            </a:r>
            <a:r>
              <a:rPr lang="en-US" b="0" baseline="0" dirty="0">
                <a:latin typeface="Salesforce Sans" panose="020B0505020202020203" pitchFamily="34" charset="0"/>
              </a:rPr>
              <a:t> Builder will </a:t>
            </a:r>
            <a:r>
              <a:rPr lang="en-US" b="0" dirty="0">
                <a:latin typeface="Salesforce Sans" panose="020B0505020202020203" pitchFamily="34" charset="0"/>
              </a:rPr>
              <a:t>use the name and description from the original version. You can edit the name and description or leave it as is.</a:t>
            </a:r>
          </a:p>
          <a:p>
            <a:pPr marL="231775" lvl="1" indent="-231775"/>
            <a:r>
              <a:rPr lang="en-US" b="0" dirty="0">
                <a:latin typeface="Salesforce Sans" panose="020B0505020202020203" pitchFamily="34" charset="0"/>
              </a:rPr>
              <a:t>When creating @mentions in</a:t>
            </a:r>
            <a:r>
              <a:rPr lang="en-US" b="0" baseline="0" dirty="0">
                <a:latin typeface="Salesforce Sans" panose="020B0505020202020203" pitchFamily="34" charset="0"/>
              </a:rPr>
              <a:t> Post to Chatter Actions, instead of inserting mentions with a separate field, you may now just use the @ symbol to add mentions directly to the message.</a:t>
            </a:r>
          </a:p>
          <a:p>
            <a:pPr marL="231775" lvl="1" indent="-231775"/>
            <a:r>
              <a:rPr lang="en-US" b="0" dirty="0">
                <a:latin typeface="Salesforce Sans" panose="020B0505020202020203" pitchFamily="34" charset="0"/>
              </a:rPr>
              <a:t>You can now create email alerts for activities (tasks and events). Once you create an email alert, you can add it to a process, workflow rule, milestone, approval process, or flow.</a:t>
            </a:r>
          </a:p>
          <a:p>
            <a:pPr marL="0" lvl="1" indent="0">
              <a:buNone/>
            </a:pPr>
            <a:endParaRPr lang="en-US" b="0" dirty="0">
              <a:latin typeface="Salesforce Sans" panose="020B0505020202020203" pitchFamily="34" charset="0"/>
            </a:endParaRPr>
          </a:p>
          <a:p>
            <a:pPr marL="236670" lvl="1" indent="-236670" defTabSz="946678">
              <a:defRPr/>
            </a:pPr>
            <a:endParaRPr lang="en-US" dirty="0">
              <a:latin typeface="Salesforce Sans" panose="020B0505020202020203" pitchFamily="34" charset="0"/>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414</a:t>
            </a:fld>
            <a:endParaRPr lang="en-US" dirty="0"/>
          </a:p>
        </p:txBody>
      </p:sp>
    </p:spTree>
    <p:extLst>
      <p:ext uri="{BB962C8B-B14F-4D97-AF65-F5344CB8AC3E}">
        <p14:creationId xmlns:p14="http://schemas.microsoft.com/office/powerpoint/2010/main" val="1983867111"/>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46678">
              <a:spcBef>
                <a:spcPts val="0"/>
              </a:spcBef>
              <a:buClrTx/>
              <a:defRPr/>
            </a:pPr>
            <a:r>
              <a:rPr lang="en-US" b="1" baseline="0" dirty="0"/>
              <a:t>Teaching Points:</a:t>
            </a:r>
          </a:p>
          <a:p>
            <a:pPr marL="236670" indent="-236670">
              <a:buFont typeface="Wingdings" pitchFamily="2" charset="2"/>
              <a:buChar char="§"/>
            </a:pPr>
            <a:r>
              <a:rPr lang="en-US" dirty="0"/>
              <a:t>Just</a:t>
            </a:r>
            <a:r>
              <a:rPr lang="en-US" baseline="0" dirty="0"/>
              <a:t> like with workflow rules, you can use Process Builder to send an email reminder based on specified criteria. In addition, you can schedule actions to occur before or after a specified date.</a:t>
            </a:r>
          </a:p>
          <a:p>
            <a:pPr marL="236670" indent="-236670">
              <a:buFont typeface="Wingdings" pitchFamily="2" charset="2"/>
              <a:buChar char="§"/>
            </a:pPr>
            <a:r>
              <a:rPr lang="en-US" baseline="0" dirty="0"/>
              <a:t>You can use Process Builder to update fields on child records when a field on the parent record is changed. Prior to Process Builder, a developer had to write Apex code to meet this requirement.</a:t>
            </a:r>
          </a:p>
          <a:p>
            <a:pPr marL="236670" indent="-236670">
              <a:buFont typeface="Wingdings" pitchFamily="2" charset="2"/>
              <a:buChar char="§"/>
            </a:pPr>
            <a:r>
              <a:rPr lang="en-US" baseline="0" dirty="0"/>
              <a:t>Process Builder lets you create records, including but not limited to tasks. In addition, you can send email notifications and post to Chatter. With workflow rules, you can only create task records and send email notifications. Prior to Process Builder, a developer had to write Apex code to create records (other than tasks) and post to Chatter.</a:t>
            </a:r>
          </a:p>
          <a:p>
            <a:pPr marL="236670" indent="-236670">
              <a:buFont typeface="Wingdings" pitchFamily="2" charset="2"/>
              <a:buChar char="§"/>
            </a:pPr>
            <a:r>
              <a:rPr lang="en-US" baseline="0" dirty="0"/>
              <a:t>Process Builder lets you create a record using the data from related records. Prior to Process Builder, a developer had to write Apex code to create records (other than tasks).</a:t>
            </a:r>
          </a:p>
          <a:p>
            <a:pPr marL="236670" indent="-236670">
              <a:buFont typeface="Wingdings" pitchFamily="2" charset="2"/>
              <a:buChar char="§"/>
            </a:pPr>
            <a:endParaRPr lang="en-US" baseline="0" dirty="0"/>
          </a:p>
          <a:p>
            <a:pPr marL="236670" indent="-236670">
              <a:buFont typeface="Wingdings" pitchFamily="2" charset="2"/>
              <a:buChar char="§"/>
            </a:pP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415</a:t>
            </a:fld>
            <a:endParaRPr lang="en-US" dirty="0"/>
          </a:p>
        </p:txBody>
      </p:sp>
    </p:spTree>
    <p:extLst>
      <p:ext uri="{BB962C8B-B14F-4D97-AF65-F5344CB8AC3E}">
        <p14:creationId xmlns:p14="http://schemas.microsoft.com/office/powerpoint/2010/main" val="595070469"/>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a:t>
            </a:r>
            <a:r>
              <a:rPr lang="en-US" b="1" baseline="0" dirty="0"/>
              <a:t> Points:</a:t>
            </a:r>
            <a:endParaRPr lang="en-US" b="1" dirty="0"/>
          </a:p>
          <a:p>
            <a:pPr marL="236670" indent="-236670" fontAlgn="t">
              <a:buFont typeface="Wingdings" pitchFamily="2" charset="2"/>
              <a:buChar char="§"/>
            </a:pPr>
            <a:r>
              <a:rPr lang="en-US" dirty="0"/>
              <a:t>Create a record:</a:t>
            </a:r>
          </a:p>
          <a:p>
            <a:pPr marL="476626" lvl="1" indent="-236670" fontAlgn="t">
              <a:buFont typeface="Arial" pitchFamily="34" charset="0"/>
              <a:buChar char="–"/>
            </a:pPr>
            <a:r>
              <a:rPr lang="en-US" dirty="0">
                <a:latin typeface="Salesforce Sans" panose="020B0505020202020203" pitchFamily="34" charset="0"/>
              </a:rPr>
              <a:t>When using workflow rules, you can only create a task record.</a:t>
            </a:r>
          </a:p>
          <a:p>
            <a:pPr marL="476626" lvl="1" indent="-236670" fontAlgn="t">
              <a:buFont typeface="Arial" pitchFamily="34" charset="0"/>
              <a:buChar char="–"/>
            </a:pPr>
            <a:r>
              <a:rPr lang="en-US" dirty="0">
                <a:latin typeface="Salesforce Sans" panose="020B0505020202020203" pitchFamily="34" charset="0"/>
              </a:rPr>
              <a:t>Processes let you create records for any standard or custom object.</a:t>
            </a:r>
          </a:p>
          <a:p>
            <a:pPr marL="236670" indent="-236670" fontAlgn="t">
              <a:buFont typeface="Wingdings" pitchFamily="2" charset="2"/>
              <a:buChar char="§"/>
            </a:pPr>
            <a:r>
              <a:rPr lang="en-US" dirty="0"/>
              <a:t>Update records:</a:t>
            </a:r>
          </a:p>
          <a:p>
            <a:pPr marL="476626" lvl="1" indent="-236670" fontAlgn="t">
              <a:buFont typeface="Arial" pitchFamily="34" charset="0"/>
              <a:buChar char="–"/>
            </a:pPr>
            <a:r>
              <a:rPr lang="en-US" dirty="0">
                <a:latin typeface="Salesforce Sans" panose="020B0505020202020203" pitchFamily="34" charset="0"/>
              </a:rPr>
              <a:t>Workflow rules only allow you to update fields on the record or its parent.</a:t>
            </a:r>
          </a:p>
          <a:p>
            <a:pPr marL="476626" lvl="1" indent="-236670" fontAlgn="t">
              <a:buFont typeface="Arial" pitchFamily="34" charset="0"/>
              <a:buChar char="–"/>
            </a:pPr>
            <a:r>
              <a:rPr lang="en-US" dirty="0">
                <a:latin typeface="Salesforce Sans" panose="020B0505020202020203" pitchFamily="34" charset="0"/>
              </a:rPr>
              <a:t>Processes let you update one or more records. You can update fields on the record that started the process or on any related record (including child/detail records).</a:t>
            </a:r>
          </a:p>
          <a:p>
            <a:pPr marL="236670" indent="-236670" fontAlgn="t">
              <a:buFont typeface="Wingdings" pitchFamily="2" charset="2"/>
              <a:buChar char="§"/>
            </a:pPr>
            <a:r>
              <a:rPr lang="en-US" dirty="0"/>
              <a:t>Send an email - You must create an email alert before it can be used in a process.</a:t>
            </a:r>
          </a:p>
          <a:p>
            <a:pPr marL="236670" indent="-236670" fontAlgn="t">
              <a:buFont typeface="Wingdings" pitchFamily="2" charset="2"/>
              <a:buChar char="§"/>
            </a:pPr>
            <a:r>
              <a:rPr lang="en-US" dirty="0"/>
              <a:t>Post to Chatter - This action is available only if your organization has Chatter enabled.</a:t>
            </a:r>
          </a:p>
          <a:p>
            <a:pPr marL="236670" indent="-236670" fontAlgn="t">
              <a:buFont typeface="Wingdings" pitchFamily="2" charset="2"/>
              <a:buChar char="§"/>
            </a:pPr>
            <a:r>
              <a:rPr lang="en-US" dirty="0"/>
              <a:t>Use a quick action:</a:t>
            </a:r>
          </a:p>
          <a:p>
            <a:pPr marL="476626" lvl="1" indent="-236670" defTabSz="946678" fontAlgn="t">
              <a:buFont typeface="Arial" pitchFamily="34" charset="0"/>
              <a:buChar char="–"/>
              <a:defRPr/>
            </a:pPr>
            <a:r>
              <a:rPr lang="en-US" kern="0" dirty="0">
                <a:latin typeface="Salesforce Sans" panose="020B0505020202020203" pitchFamily="34" charset="0"/>
              </a:rPr>
              <a:t>Quick actions allow users to create records, update records, and log calls from the Chatter feed or the publisher in Salesforce</a:t>
            </a:r>
            <a:r>
              <a:rPr lang="en-US" kern="0" baseline="0" dirty="0">
                <a:latin typeface="Salesforce Sans" panose="020B0505020202020203" pitchFamily="34" charset="0"/>
              </a:rPr>
              <a:t> mobile app</a:t>
            </a:r>
            <a:r>
              <a:rPr lang="en-US" kern="0" dirty="0">
                <a:latin typeface="Salesforce Sans" panose="020B0505020202020203" pitchFamily="34" charset="0"/>
              </a:rPr>
              <a:t>.</a:t>
            </a:r>
            <a:endParaRPr lang="en-US" dirty="0">
              <a:latin typeface="Salesforce Sans" panose="020B0505020202020203" pitchFamily="34" charset="0"/>
            </a:endParaRPr>
          </a:p>
          <a:p>
            <a:pPr marL="476626" lvl="1" indent="-236670" fontAlgn="t">
              <a:buFont typeface="Arial" pitchFamily="34" charset="0"/>
              <a:buChar char="–"/>
            </a:pPr>
            <a:r>
              <a:rPr lang="en-US" dirty="0">
                <a:latin typeface="Salesforce Sans" panose="020B0505020202020203" pitchFamily="34" charset="0"/>
              </a:rPr>
              <a:t>You must create a quick action before it can be used in a process.</a:t>
            </a:r>
          </a:p>
          <a:p>
            <a:pPr marL="236670" indent="-236670" fontAlgn="t">
              <a:buFont typeface="Wingdings" pitchFamily="2" charset="2"/>
              <a:buChar char="§"/>
            </a:pPr>
            <a:r>
              <a:rPr lang="en-US" dirty="0"/>
              <a:t>Submit for approval – You can submit the record through the default approval process or specify a specific approval process.</a:t>
            </a:r>
          </a:p>
          <a:p>
            <a:pPr marL="236670" indent="-236670" fontAlgn="t">
              <a:buFont typeface="Wingdings" pitchFamily="2" charset="2"/>
              <a:buChar char="§"/>
            </a:pPr>
            <a:r>
              <a:rPr lang="en-US" dirty="0"/>
              <a:t>Launch a flow:</a:t>
            </a:r>
          </a:p>
          <a:p>
            <a:pPr marL="476626" lvl="1" indent="-236670" fontAlgn="t">
              <a:buFont typeface="Arial" pitchFamily="34" charset="0"/>
              <a:buChar char="–"/>
            </a:pPr>
            <a:r>
              <a:rPr lang="en-US" dirty="0">
                <a:latin typeface="Salesforce Sans" panose="020B0505020202020203" pitchFamily="34" charset="0"/>
              </a:rPr>
              <a:t>Visual Workflow allows you to build flows to automate complex business processes. </a:t>
            </a:r>
          </a:p>
          <a:p>
            <a:pPr marL="476626" lvl="1" indent="-236670" fontAlgn="t">
              <a:buFont typeface="Arial" pitchFamily="34" charset="0"/>
              <a:buChar char="–"/>
            </a:pPr>
            <a:r>
              <a:rPr lang="en-US" dirty="0">
                <a:latin typeface="Salesforce Sans" panose="020B0505020202020203" pitchFamily="34" charset="0"/>
              </a:rPr>
              <a:t>In order to trigger an </a:t>
            </a:r>
            <a:r>
              <a:rPr lang="en-US" dirty="0" err="1">
                <a:latin typeface="Salesforce Sans" panose="020B0505020202020203" pitchFamily="34" charset="0"/>
              </a:rPr>
              <a:t>autolaunched</a:t>
            </a:r>
            <a:r>
              <a:rPr lang="en-US" dirty="0">
                <a:latin typeface="Salesforce Sans" panose="020B0505020202020203" pitchFamily="34" charset="0"/>
              </a:rPr>
              <a:t> flow from a process, you must create and activate the flow.</a:t>
            </a:r>
          </a:p>
          <a:p>
            <a:pPr marL="236670" indent="-236670" fontAlgn="t">
              <a:buFont typeface="Wingdings" pitchFamily="2" charset="2"/>
              <a:buChar char="§"/>
            </a:pPr>
            <a:r>
              <a:rPr lang="en-US" dirty="0"/>
              <a:t>Call Apex - A developer can write Apex code to add customized functionality.</a:t>
            </a:r>
          </a:p>
          <a:p>
            <a:endParaRPr lang="en-US" dirty="0"/>
          </a:p>
          <a:p>
            <a:pPr defTabSz="946678">
              <a:spcBef>
                <a:spcPts val="0"/>
              </a:spcBef>
              <a:buClrTx/>
              <a:defRPr/>
            </a:pPr>
            <a:r>
              <a:rPr lang="en-US" b="1" dirty="0"/>
              <a:t>Suggestions</a:t>
            </a:r>
            <a:r>
              <a:rPr lang="en-US" b="1" baseline="0" dirty="0"/>
              <a:t>:</a:t>
            </a:r>
            <a:endParaRPr lang="en-US" b="1" dirty="0"/>
          </a:p>
          <a:p>
            <a:r>
              <a:rPr lang="en-US" dirty="0"/>
              <a:t>Ask students to</a:t>
            </a:r>
            <a:r>
              <a:rPr lang="en-US" baseline="0" dirty="0"/>
              <a:t> give an example </a:t>
            </a:r>
            <a:r>
              <a:rPr lang="en-US" dirty="0"/>
              <a:t>how they could</a:t>
            </a:r>
            <a:r>
              <a:rPr lang="en-US" baseline="0" dirty="0"/>
              <a:t> use one of these actions to automate processes in their own organization.</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416</a:t>
            </a:fld>
            <a:endParaRPr lang="en-US" dirty="0"/>
          </a:p>
        </p:txBody>
      </p:sp>
    </p:spTree>
    <p:extLst>
      <p:ext uri="{BB962C8B-B14F-4D97-AF65-F5344CB8AC3E}">
        <p14:creationId xmlns:p14="http://schemas.microsoft.com/office/powerpoint/2010/main" val="2951609325"/>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lvl="1" indent="0" defTabSz="946678">
              <a:buNone/>
              <a:defRPr/>
            </a:pPr>
            <a:r>
              <a:rPr lang="en-US" b="1" baseline="0" dirty="0">
                <a:latin typeface="Salesforce Sans" panose="020B0505020202020203" pitchFamily="34" charset="0"/>
              </a:rPr>
              <a:t>Teaching Points:</a:t>
            </a:r>
          </a:p>
          <a:p>
            <a:pPr marL="0" lvl="1" indent="0" defTabSz="946678">
              <a:buNone/>
              <a:defRPr/>
            </a:pPr>
            <a:endParaRPr lang="en-US" b="1" baseline="0" dirty="0">
              <a:latin typeface="Salesforce Sans" panose="020B0505020202020203" pitchFamily="34" charset="0"/>
            </a:endParaRPr>
          </a:p>
          <a:p>
            <a:pPr lvl="1">
              <a:buNone/>
            </a:pPr>
            <a:r>
              <a:rPr lang="en-US" b="0" dirty="0">
                <a:latin typeface="Salesforce Sans" panose="020B0505020202020203" pitchFamily="34" charset="0"/>
              </a:rPr>
              <a:t>General</a:t>
            </a:r>
          </a:p>
          <a:p>
            <a:pPr lvl="1"/>
            <a:r>
              <a:rPr lang="en-US" dirty="0">
                <a:latin typeface="Salesforce Sans" panose="020B0505020202020203" pitchFamily="34" charset="0"/>
              </a:rPr>
              <a:t>Processes do not support </a:t>
            </a:r>
            <a:r>
              <a:rPr lang="en-US" baseline="0" dirty="0">
                <a:latin typeface="Salesforce Sans" panose="020B0505020202020203" pitchFamily="34" charset="0"/>
              </a:rPr>
              <a:t>outbound messages (workflows do). However, </a:t>
            </a:r>
            <a:r>
              <a:rPr lang="en-US" dirty="0">
                <a:latin typeface="Salesforce Sans" panose="020B0505020202020203" pitchFamily="34" charset="0"/>
              </a:rPr>
              <a:t>the Call Apex action can be used to provide similar functionality. </a:t>
            </a:r>
          </a:p>
          <a:p>
            <a:pPr lvl="1"/>
            <a:r>
              <a:rPr lang="en-US" dirty="0">
                <a:latin typeface="Salesforce Sans" panose="020B0505020202020203" pitchFamily="34" charset="0"/>
              </a:rPr>
              <a:t>In Processes actions are executed in the order in which they appear in the process. (In </a:t>
            </a:r>
            <a:r>
              <a:rPr lang="en-US" baseline="0" dirty="0">
                <a:latin typeface="Salesforce Sans" panose="020B0505020202020203" pitchFamily="34" charset="0"/>
              </a:rPr>
              <a:t>workflow rules, Salesforce determines the order that actions execute but field updates execute first.)</a:t>
            </a:r>
          </a:p>
          <a:p>
            <a:pPr lvl="1"/>
            <a:r>
              <a:rPr lang="en-US" baseline="0" dirty="0">
                <a:latin typeface="Salesforce Sans" panose="020B0505020202020203" pitchFamily="34" charset="0"/>
              </a:rPr>
              <a:t>Criteria nodes can now be reordered using drag and drop.</a:t>
            </a:r>
          </a:p>
          <a:p>
            <a:pPr lvl="1"/>
            <a:r>
              <a:rPr lang="en-US" baseline="0" dirty="0">
                <a:latin typeface="Salesforce Sans" panose="020B0505020202020203" pitchFamily="34" charset="0"/>
              </a:rPr>
              <a:t>Names and descriptions can now be reused when creating new versions.</a:t>
            </a:r>
          </a:p>
          <a:p>
            <a:pPr lvl="1">
              <a:buNone/>
            </a:pPr>
            <a:endParaRPr lang="en-US" dirty="0">
              <a:latin typeface="Salesforce Sans" panose="020B0505020202020203" pitchFamily="34" charset="0"/>
            </a:endParaRPr>
          </a:p>
          <a:p>
            <a:pPr lvl="1">
              <a:buNone/>
            </a:pPr>
            <a:r>
              <a:rPr lang="en-US" dirty="0">
                <a:latin typeface="Salesforce Sans" panose="020B0505020202020203" pitchFamily="34" charset="0"/>
              </a:rPr>
              <a:t>Scheduled</a:t>
            </a:r>
            <a:r>
              <a:rPr lang="en-US" baseline="0" dirty="0">
                <a:latin typeface="Salesforce Sans" panose="020B0505020202020203" pitchFamily="34" charset="0"/>
              </a:rPr>
              <a:t> Actions</a:t>
            </a:r>
          </a:p>
          <a:p>
            <a:pPr lvl="1">
              <a:buNone/>
            </a:pPr>
            <a:r>
              <a:rPr lang="en-US" sz="1000" b="1" i="0" kern="1200" dirty="0">
                <a:solidFill>
                  <a:schemeClr val="tx1"/>
                </a:solidFill>
                <a:latin typeface="Salesforce Sans" panose="020B0505020202020203" pitchFamily="34" charset="0"/>
                <a:ea typeface="+mn-ea"/>
              </a:rPr>
              <a:t>Note: Processes use the latest data from a record when executing scheduled actions.</a:t>
            </a:r>
            <a:endParaRPr lang="en-US" b="1" baseline="0" dirty="0">
              <a:latin typeface="Salesforce Sans" panose="020B0505020202020203" pitchFamily="34" charset="0"/>
            </a:endParaRPr>
          </a:p>
          <a:p>
            <a:pPr lvl="1"/>
            <a:r>
              <a:rPr lang="en-US" baseline="0" dirty="0">
                <a:latin typeface="Salesforce Sans" panose="020B0505020202020203" pitchFamily="34" charset="0"/>
              </a:rPr>
              <a:t>Multiple groups of actions - </a:t>
            </a:r>
            <a:r>
              <a:rPr lang="en-US" sz="1000" b="0" i="0" kern="1200" dirty="0">
                <a:solidFill>
                  <a:schemeClr val="tx1"/>
                </a:solidFill>
                <a:latin typeface="Salesforce Sans" panose="020B0505020202020203" pitchFamily="34" charset="0"/>
                <a:ea typeface="+mn-ea"/>
              </a:rPr>
              <a:t>You’re no longer limited to just one schedule when you configure time-dependent actions in the Process Builder. With multiple schedules it’s easier to optimize sales responsiveness, automate follow-up on important cases and opportunities, and support your business needs all within a single process.</a:t>
            </a:r>
          </a:p>
          <a:p>
            <a:pPr lvl="1"/>
            <a:r>
              <a:rPr lang="en-US" sz="1000" b="0" i="0" kern="1200" dirty="0">
                <a:solidFill>
                  <a:schemeClr val="tx1"/>
                </a:solidFill>
                <a:latin typeface="Salesforce Sans" panose="020B0505020202020203" pitchFamily="34" charset="0"/>
                <a:ea typeface="+mn-ea"/>
              </a:rPr>
              <a:t>Scheduled actions cannot</a:t>
            </a:r>
            <a:r>
              <a:rPr lang="en-US" sz="1000" b="0" i="0" kern="1200" baseline="0" dirty="0">
                <a:solidFill>
                  <a:schemeClr val="tx1"/>
                </a:solidFill>
                <a:latin typeface="Salesforce Sans" panose="020B0505020202020203" pitchFamily="34" charset="0"/>
                <a:ea typeface="+mn-ea"/>
              </a:rPr>
              <a:t> be used with the evaluation criteria every time a record is created or edited. (Same as workflows.)</a:t>
            </a:r>
          </a:p>
          <a:p>
            <a:pPr lvl="1"/>
            <a:r>
              <a:rPr lang="en-US" sz="1000" b="0" i="0" kern="1200" baseline="0" dirty="0">
                <a:solidFill>
                  <a:schemeClr val="tx1"/>
                </a:solidFill>
                <a:latin typeface="Salesforce Sans" panose="020B0505020202020203" pitchFamily="34" charset="0"/>
                <a:ea typeface="+mn-ea"/>
              </a:rPr>
              <a:t>Scheduled actions cannot be used with the Evaluate Next Criteria option. They are only available with STOP option.</a:t>
            </a:r>
          </a:p>
          <a:p>
            <a:pPr marL="231775" marR="0" lvl="1" indent="-231775"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000" b="0" i="0" kern="1200" dirty="0">
                <a:solidFill>
                  <a:schemeClr val="tx1"/>
                </a:solidFill>
                <a:latin typeface="Salesforce Sans" panose="020B0505020202020203" pitchFamily="34" charset="0"/>
                <a:ea typeface="+mn-ea"/>
              </a:rPr>
              <a:t>Admins are notified when</a:t>
            </a:r>
            <a:r>
              <a:rPr lang="en-US" sz="1000" b="0" i="0" kern="1200" baseline="0" dirty="0">
                <a:solidFill>
                  <a:schemeClr val="tx1"/>
                </a:solidFill>
                <a:latin typeface="Salesforce Sans" panose="020B0505020202020203" pitchFamily="34" charset="0"/>
                <a:ea typeface="+mn-ea"/>
              </a:rPr>
              <a:t> processes fail to resume due to an inactive owner. </a:t>
            </a:r>
            <a:r>
              <a:rPr lang="en-US" sz="1000" b="0" i="0" kern="1200" dirty="0">
                <a:solidFill>
                  <a:schemeClr val="tx1"/>
                </a:solidFill>
                <a:latin typeface="Salesforce Sans" panose="020B0505020202020203" pitchFamily="34" charset="0"/>
                <a:ea typeface="+mn-ea"/>
              </a:rPr>
              <a:t>When a process is started by something a user does—creating or editing a record—that user becomes the owner of the process and its associated actions. Previously, if the process tried to execute a group of scheduled actions when its owner was inactive, the scheduled actions failed silently. The process admin receives a fault email with details about what happened and how to fix it.</a:t>
            </a:r>
          </a:p>
          <a:p>
            <a:pPr marL="231775" marR="0" lvl="1" indent="-231775"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000" b="0" i="0" kern="1200" dirty="0">
                <a:solidFill>
                  <a:schemeClr val="tx1"/>
                </a:solidFill>
                <a:latin typeface="Salesforce Sans" panose="020B0505020202020203" pitchFamily="34" charset="0"/>
                <a:ea typeface="+mn-ea"/>
              </a:rPr>
              <a:t>Find your scheduled pending</a:t>
            </a:r>
            <a:r>
              <a:rPr lang="en-US" sz="1000" b="0" i="0" kern="1200" baseline="0" dirty="0">
                <a:solidFill>
                  <a:schemeClr val="tx1"/>
                </a:solidFill>
                <a:latin typeface="Salesforce Sans" panose="020B0505020202020203" pitchFamily="34" charset="0"/>
                <a:ea typeface="+mn-ea"/>
              </a:rPr>
              <a:t> process builder actions in the Paused and Waiting Interviews queue. </a:t>
            </a:r>
            <a:endParaRPr lang="en-US" sz="1000" b="0" i="0" kern="1200" dirty="0">
              <a:solidFill>
                <a:schemeClr val="tx1"/>
              </a:solidFill>
              <a:latin typeface="Salesforce Sans" panose="020B0505020202020203" pitchFamily="34" charset="0"/>
              <a:ea typeface="+mn-ea"/>
            </a:endParaRPr>
          </a:p>
          <a:p>
            <a:pPr lvl="1"/>
            <a:endParaRPr lang="en-US" sz="1000" b="0" i="0" kern="1200" dirty="0">
              <a:solidFill>
                <a:schemeClr val="tx1"/>
              </a:solidFill>
              <a:latin typeface="Salesforce Sans" panose="020B0505020202020203" pitchFamily="34" charset="0"/>
              <a:ea typeface="+mn-ea"/>
            </a:endParaRPr>
          </a:p>
          <a:p>
            <a:pPr marL="0" lvl="1" indent="0" defTabSz="946678">
              <a:buNone/>
              <a:defRPr/>
            </a:pPr>
            <a:r>
              <a:rPr lang="en-US" dirty="0">
                <a:latin typeface="Salesforce Sans" panose="020B0505020202020203" pitchFamily="34" charset="0"/>
              </a:rPr>
              <a:t>Search</a:t>
            </a:r>
            <a:r>
              <a:rPr lang="en-US" baseline="0" dirty="0">
                <a:latin typeface="Salesforce Sans" panose="020B0505020202020203" pitchFamily="34" charset="0"/>
              </a:rPr>
              <a:t> Help &amp; Training for Process Limits and Considerations to see a complete list.</a:t>
            </a:r>
          </a:p>
          <a:p>
            <a:pPr marL="0" lvl="1" indent="0" defTabSz="946678">
              <a:buNone/>
              <a:defRPr/>
            </a:pPr>
            <a:endParaRPr lang="en-US" baseline="0" dirty="0">
              <a:latin typeface="Salesforce Sans" panose="020B0505020202020203" pitchFamily="34" charset="0"/>
            </a:endParaRPr>
          </a:p>
          <a:p>
            <a:pPr marL="0" lvl="1" indent="0" defTabSz="946678">
              <a:buNone/>
              <a:defRPr/>
            </a:pPr>
            <a:r>
              <a:rPr lang="en-US" b="1" baseline="0" dirty="0">
                <a:latin typeface="Salesforce Sans" panose="020B0505020202020203" pitchFamily="34" charset="0"/>
              </a:rPr>
              <a:t>Extra Materials:</a:t>
            </a:r>
          </a:p>
          <a:p>
            <a:pPr marL="236670" lvl="1" indent="-236670" defTabSz="946678">
              <a:defRPr/>
            </a:pPr>
            <a:r>
              <a:rPr lang="en-US" baseline="0" dirty="0">
                <a:latin typeface="Salesforce Sans" panose="020B0505020202020203" pitchFamily="34" charset="0"/>
              </a:rPr>
              <a:t>Under-the-hood, Salesforce uses Visual Workflow to implement processes. This is why scheduled actions appear in the Paused and Waiting Interviews list of Flows.</a:t>
            </a:r>
          </a:p>
          <a:p>
            <a:pPr marL="236670" lvl="1" indent="-236670" defTabSz="946678">
              <a:defRPr/>
            </a:pPr>
            <a:r>
              <a:rPr lang="en-US" dirty="0">
                <a:solidFill>
                  <a:srgbClr val="FF0000"/>
                </a:solidFill>
                <a:latin typeface="Salesforce Sans" panose="020B0505020202020203" pitchFamily="34" charset="0"/>
              </a:rPr>
              <a:t>When importing dat</a:t>
            </a:r>
            <a:r>
              <a:rPr lang="en-US" baseline="0" dirty="0">
                <a:solidFill>
                  <a:srgbClr val="FF0000"/>
                </a:solidFill>
                <a:latin typeface="Salesforce Sans" panose="020B0505020202020203" pitchFamily="34" charset="0"/>
              </a:rPr>
              <a:t>a using the Data Import Wizard, you can choose to trigger workflow rules. When this option is selected, Salesforce will </a:t>
            </a:r>
            <a:r>
              <a:rPr lang="en-US" dirty="0">
                <a:latin typeface="Salesforce Sans" panose="020B0505020202020203" pitchFamily="34" charset="0"/>
              </a:rPr>
              <a:t>trigger workflow rules and processes for new and updated records that match the criteria.</a:t>
            </a:r>
          </a:p>
          <a:p>
            <a:pPr marL="236670" lvl="1" indent="-236670" defTabSz="946678">
              <a:defRPr/>
            </a:pPr>
            <a:endParaRPr lang="en-US" baseline="0" dirty="0">
              <a:solidFill>
                <a:srgbClr val="FF0000"/>
              </a:solidFill>
              <a:latin typeface="Salesforce Sans" panose="020B0505020202020203" pitchFamily="34" charset="0"/>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417</a:t>
            </a:fld>
            <a:endParaRPr lang="en-US" dirty="0"/>
          </a:p>
        </p:txBody>
      </p:sp>
    </p:spTree>
    <p:extLst>
      <p:ext uri="{BB962C8B-B14F-4D97-AF65-F5344CB8AC3E}">
        <p14:creationId xmlns:p14="http://schemas.microsoft.com/office/powerpoint/2010/main" val="3439445963"/>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r>
              <a:rPr lang="en-US" dirty="0">
                <a:ea typeface="MS PGothic" charset="-128"/>
              </a:rPr>
              <a:t>The Schedule</a:t>
            </a:r>
            <a:r>
              <a:rPr lang="en-US" baseline="0" dirty="0">
                <a:ea typeface="MS PGothic" charset="-128"/>
              </a:rPr>
              <a:t> Action Block randomly disappears. This is not fixable. We will keep you posted on any updates.</a:t>
            </a:r>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418</a:t>
            </a:fld>
            <a:endParaRPr lang="en-US" dirty="0"/>
          </a:p>
        </p:txBody>
      </p:sp>
    </p:spTree>
    <p:extLst>
      <p:ext uri="{BB962C8B-B14F-4D97-AF65-F5344CB8AC3E}">
        <p14:creationId xmlns:p14="http://schemas.microsoft.com/office/powerpoint/2010/main" val="66948743"/>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89686689"/>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420</a:t>
            </a:fld>
            <a:endParaRPr lang="en-US" dirty="0"/>
          </a:p>
        </p:txBody>
      </p:sp>
    </p:spTree>
    <p:extLst>
      <p:ext uri="{BB962C8B-B14F-4D97-AF65-F5344CB8AC3E}">
        <p14:creationId xmlns:p14="http://schemas.microsoft.com/office/powerpoint/2010/main" val="2394833827"/>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dirty="0"/>
              <a:t>Automating leads</a:t>
            </a:r>
            <a:r>
              <a:rPr lang="en-US" baseline="0" dirty="0"/>
              <a:t> uses a web to lead form, that then pushes any lead data received on a website into Salesforce. These new leads are assigned using assignment rules and can go to individuals or queues.</a:t>
            </a:r>
          </a:p>
          <a:p>
            <a:r>
              <a:rPr lang="en-US" dirty="0"/>
              <a:t>Web-to-lead will generate up to 500 new leads per day.</a:t>
            </a:r>
          </a:p>
          <a:p>
            <a:r>
              <a:rPr lang="en-US" baseline="0" dirty="0"/>
              <a:t>An auto-response rule automates sending a template email response to these new leads, for example: thanking them for their interest, or notifying them of a current promotion.</a:t>
            </a:r>
            <a:endParaRPr lang="en-US" dirty="0"/>
          </a:p>
          <a:p>
            <a:r>
              <a:rPr lang="en-US" dirty="0">
                <a:solidFill>
                  <a:srgbClr val="000000"/>
                </a:solidFill>
                <a:ea typeface="Arial" pitchFamily="-112" charset="0"/>
                <a:cs typeface="Arial" pitchFamily="-112" charset="0"/>
                <a:sym typeface="Arial" pitchFamily="-112" charset="0"/>
              </a:rPr>
              <a:t>Remind students</a:t>
            </a:r>
            <a:r>
              <a:rPr lang="en-US" baseline="0" dirty="0">
                <a:solidFill>
                  <a:srgbClr val="000000"/>
                </a:solidFill>
                <a:ea typeface="Arial" pitchFamily="-112" charset="0"/>
                <a:cs typeface="Arial" pitchFamily="-112" charset="0"/>
                <a:sym typeface="Arial" pitchFamily="-112" charset="0"/>
              </a:rPr>
              <a:t> that cases work the same way and will be covered in the next module.</a:t>
            </a:r>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421</a:t>
            </a:fld>
            <a:endParaRPr lang="en-US" dirty="0"/>
          </a:p>
        </p:txBody>
      </p:sp>
    </p:spTree>
    <p:extLst>
      <p:ext uri="{BB962C8B-B14F-4D97-AF65-F5344CB8AC3E}">
        <p14:creationId xmlns:p14="http://schemas.microsoft.com/office/powerpoint/2010/main" val="2205604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27894877"/>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marL="245334" lvl="1" indent="-245334" defTabSz="981334">
              <a:buFont typeface="+mj-lt"/>
              <a:buAutoNum type="arabicPeriod"/>
              <a:defRPr/>
            </a:pPr>
            <a:r>
              <a:rPr lang="en-US" dirty="0">
                <a:latin typeface="Salesforce Sans" panose="020B0505020202020203" pitchFamily="34" charset="0"/>
              </a:rPr>
              <a:t>In the exercise that follows, we will not need to create any custom fields</a:t>
            </a:r>
            <a:r>
              <a:rPr lang="en-US" baseline="0" dirty="0">
                <a:latin typeface="Salesforce Sans" panose="020B0505020202020203" pitchFamily="34" charset="0"/>
              </a:rPr>
              <a:t> but the students will map a custom lead field, Region, to the custom Account field Region that was created in module 5.</a:t>
            </a:r>
            <a:endParaRPr lang="en-US" dirty="0">
              <a:latin typeface="Salesforce Sans" panose="020B0505020202020203" pitchFamily="34" charset="0"/>
            </a:endParaRPr>
          </a:p>
          <a:p>
            <a:pPr marL="245334" lvl="1" indent="-245334" defTabSz="981334">
              <a:buFont typeface="+mj-lt"/>
              <a:buAutoNum type="arabicPeriod"/>
              <a:defRPr/>
            </a:pPr>
            <a:r>
              <a:rPr lang="en-US" baseline="0" dirty="0">
                <a:latin typeface="Salesforce Sans" panose="020B0505020202020203" pitchFamily="34" charset="0"/>
              </a:rPr>
              <a:t>We will create queues for the US and EMEA sales teams.</a:t>
            </a:r>
          </a:p>
          <a:p>
            <a:pPr marL="245334" lvl="1" indent="-245334" defTabSz="981334">
              <a:buFont typeface="+mj-lt"/>
              <a:buAutoNum type="arabicPeriod"/>
              <a:defRPr/>
            </a:pPr>
            <a:r>
              <a:rPr lang="en-US" baseline="0" dirty="0">
                <a:latin typeface="Salesforce Sans" panose="020B0505020202020203" pitchFamily="34" charset="0"/>
              </a:rPr>
              <a:t>The email templates have already been created for the students. </a:t>
            </a:r>
          </a:p>
          <a:p>
            <a:pPr marL="245334" lvl="1" indent="-245334" defTabSz="981334">
              <a:buFont typeface="+mj-lt"/>
              <a:buAutoNum type="arabicPeriod"/>
              <a:defRPr/>
            </a:pPr>
            <a:r>
              <a:rPr lang="en-US" baseline="0" dirty="0">
                <a:latin typeface="Salesforce Sans" panose="020B0505020202020203" pitchFamily="34" charset="0"/>
              </a:rPr>
              <a:t>We will create an auto response rule.</a:t>
            </a:r>
          </a:p>
          <a:p>
            <a:pPr marL="245334" lvl="1" indent="-245334" defTabSz="981334">
              <a:buFont typeface="+mj-lt"/>
              <a:buAutoNum type="arabicPeriod"/>
              <a:defRPr/>
            </a:pPr>
            <a:r>
              <a:rPr lang="en-US" baseline="0" dirty="0">
                <a:solidFill>
                  <a:srgbClr val="000000"/>
                </a:solidFill>
                <a:latin typeface="Salesforce Sans" panose="020B0505020202020203" pitchFamily="34" charset="0"/>
                <a:ea typeface="Arial" pitchFamily="-112" charset="0"/>
                <a:cs typeface="Arial" pitchFamily="-112" charset="0"/>
                <a:sym typeface="Arial" pitchFamily="-112" charset="0"/>
              </a:rPr>
              <a:t>When we enable web to lead, we will also </a:t>
            </a:r>
            <a:r>
              <a:rPr lang="en-US" baseline="0" dirty="0">
                <a:solidFill>
                  <a:schemeClr val="tx1"/>
                </a:solidFill>
                <a:latin typeface="Salesforce Sans" panose="020B0505020202020203" pitchFamily="34" charset="0"/>
                <a:ea typeface="+mn-ea"/>
                <a:sym typeface="Arial" pitchFamily="-112" charset="0"/>
              </a:rPr>
              <a:t>c</a:t>
            </a:r>
            <a:r>
              <a:rPr lang="en-US" dirty="0">
                <a:latin typeface="Salesforce Sans" panose="020B0505020202020203" pitchFamily="34" charset="0"/>
              </a:rPr>
              <a:t>ustomize the lead or Support Settings to select the default owner of leads or cases that fail to meet the criteria in your assignment rule.</a:t>
            </a:r>
            <a:endParaRPr lang="en-US" dirty="0">
              <a:solidFill>
                <a:srgbClr val="000000"/>
              </a:solidFill>
              <a:latin typeface="Salesforce Sans" panose="020B0505020202020203" pitchFamily="34" charset="0"/>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422</a:t>
            </a:fld>
            <a:endParaRPr lang="en-US" dirty="0"/>
          </a:p>
        </p:txBody>
      </p:sp>
    </p:spTree>
    <p:extLst>
      <p:ext uri="{BB962C8B-B14F-4D97-AF65-F5344CB8AC3E}">
        <p14:creationId xmlns:p14="http://schemas.microsoft.com/office/powerpoint/2010/main" val="4044580093"/>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We have created several custom</a:t>
            </a:r>
            <a:r>
              <a:rPr lang="en-US" baseline="0" dirty="0">
                <a:solidFill>
                  <a:srgbClr val="000000"/>
                </a:solidFill>
                <a:ea typeface="Arial" pitchFamily="-112" charset="0"/>
                <a:cs typeface="Arial" pitchFamily="-112" charset="0"/>
                <a:sym typeface="Arial" pitchFamily="-112" charset="0"/>
              </a:rPr>
              <a:t> fields on the account object: Region, Zone, Has Support Plan?, Support Plan Expiration</a:t>
            </a:r>
          </a:p>
          <a:p>
            <a:r>
              <a:rPr lang="en-US" baseline="0" dirty="0">
                <a:solidFill>
                  <a:srgbClr val="000000"/>
                </a:solidFill>
                <a:ea typeface="Arial" pitchFamily="-112" charset="0"/>
                <a:cs typeface="Arial" pitchFamily="-112" charset="0"/>
                <a:sym typeface="Arial" pitchFamily="-112" charset="0"/>
              </a:rPr>
              <a:t>Are any of these available at the lead stage?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423</a:t>
            </a:fld>
            <a:endParaRPr lang="en-US" dirty="0"/>
          </a:p>
        </p:txBody>
      </p:sp>
    </p:spTree>
    <p:extLst>
      <p:ext uri="{BB962C8B-B14F-4D97-AF65-F5344CB8AC3E}">
        <p14:creationId xmlns:p14="http://schemas.microsoft.com/office/powerpoint/2010/main" val="1922278326"/>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424</a:t>
            </a:fld>
            <a:endParaRPr lang="en-US" dirty="0"/>
          </a:p>
        </p:txBody>
      </p:sp>
    </p:spTree>
    <p:extLst>
      <p:ext uri="{BB962C8B-B14F-4D97-AF65-F5344CB8AC3E}">
        <p14:creationId xmlns:p14="http://schemas.microsoft.com/office/powerpoint/2010/main" val="828952056"/>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t>When setting up a queue, you also specify the</a:t>
            </a:r>
            <a:r>
              <a:rPr lang="en-US" baseline="0" dirty="0"/>
              <a:t> email actions whenever a notification needs to be sent. The options are:</a:t>
            </a:r>
          </a:p>
          <a:p>
            <a:r>
              <a:rPr lang="en-US" dirty="0"/>
              <a:t>To notify a single email address, add an email address to Queue Email. This can be an email address for an individual user or an email distribution list.</a:t>
            </a:r>
          </a:p>
          <a:p>
            <a:r>
              <a:rPr lang="en-US" dirty="0"/>
              <a:t>To notify all queue</a:t>
            </a:r>
            <a:r>
              <a:rPr lang="en-US" baseline="0" dirty="0"/>
              <a:t> </a:t>
            </a:r>
            <a:r>
              <a:rPr lang="en-US" dirty="0"/>
              <a:t>members individually, leave queue</a:t>
            </a:r>
            <a:r>
              <a:rPr lang="en-US" baseline="0" dirty="0"/>
              <a:t> </a:t>
            </a:r>
            <a:r>
              <a:rPr lang="en-US" dirty="0"/>
              <a:t>email blank and check Send Email to Members.</a:t>
            </a:r>
          </a:p>
          <a:p>
            <a:r>
              <a:rPr lang="en-US" dirty="0"/>
              <a:t>To notify both the queue email address (individual or distribution list), enter in both a queue email AND check Send Email to Members.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425</a:t>
            </a:fld>
            <a:endParaRPr lang="en-US" dirty="0"/>
          </a:p>
        </p:txBody>
      </p:sp>
    </p:spTree>
    <p:extLst>
      <p:ext uri="{BB962C8B-B14F-4D97-AF65-F5344CB8AC3E}">
        <p14:creationId xmlns:p14="http://schemas.microsoft.com/office/powerpoint/2010/main" val="1812918198"/>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b="1" dirty="0"/>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Instructors</a:t>
            </a:r>
            <a:r>
              <a:rPr lang="en-US" b="0" baseline="0" dirty="0">
                <a:solidFill>
                  <a:srgbClr val="000000"/>
                </a:solidFill>
                <a:ea typeface="Arial" pitchFamily="-112" charset="0"/>
                <a:cs typeface="Arial" pitchFamily="-112" charset="0"/>
                <a:sym typeface="Arial" pitchFamily="-112" charset="0"/>
              </a:rPr>
              <a:t> may wish to demonstrate that it is possible to</a:t>
            </a:r>
            <a:r>
              <a:rPr lang="en-US" b="0" dirty="0">
                <a:solidFill>
                  <a:srgbClr val="000000"/>
                </a:solidFill>
                <a:ea typeface="Arial" pitchFamily="-112" charset="0"/>
                <a:cs typeface="Arial" pitchFamily="-112" charset="0"/>
                <a:sym typeface="Arial" pitchFamily="-112" charset="0"/>
              </a:rPr>
              <a:t> force case assignment rules</a:t>
            </a:r>
            <a:r>
              <a:rPr lang="en-US" b="0" baseline="0" dirty="0">
                <a:solidFill>
                  <a:srgbClr val="000000"/>
                </a:solidFill>
                <a:ea typeface="Arial" pitchFamily="-112" charset="0"/>
                <a:cs typeface="Arial" pitchFamily="-112" charset="0"/>
                <a:sym typeface="Arial" pitchFamily="-112" charset="0"/>
              </a:rPr>
              <a:t> by </a:t>
            </a:r>
            <a:r>
              <a:rPr lang="en-US" b="0" dirty="0">
                <a:solidFill>
                  <a:srgbClr val="000000"/>
                </a:solidFill>
                <a:ea typeface="Arial" pitchFamily="-112" charset="0"/>
                <a:cs typeface="Arial" pitchFamily="-112" charset="0"/>
                <a:sym typeface="Arial" pitchFamily="-112" charset="0"/>
              </a:rPr>
              <a:t>selecting Default under the Lead/Case Assignment Checkbox</a:t>
            </a:r>
            <a:r>
              <a:rPr lang="en-US" b="0" baseline="0" dirty="0">
                <a:solidFill>
                  <a:srgbClr val="000000"/>
                </a:solidFill>
                <a:ea typeface="Arial" pitchFamily="-112" charset="0"/>
                <a:cs typeface="Arial" pitchFamily="-112" charset="0"/>
                <a:sym typeface="Arial" pitchFamily="-112" charset="0"/>
              </a:rPr>
              <a:t> (on the Page Layout properties). </a:t>
            </a:r>
            <a:r>
              <a:rPr lang="en-US" b="0" dirty="0">
                <a:solidFill>
                  <a:srgbClr val="000000"/>
                </a:solidFill>
                <a:ea typeface="Arial" pitchFamily="-112" charset="0"/>
                <a:cs typeface="Arial" pitchFamily="-112" charset="0"/>
                <a:sym typeface="Arial" pitchFamily="-112" charset="0"/>
              </a:rPr>
              <a:t>This means end users won’t see any option to turn off case assignment when editing a Lead or Case. You can also decide to include the Assign using active assignment rules checkbox by selecting Show on the edit page. </a:t>
            </a:r>
            <a:r>
              <a:rPr lang="en-US" b="1" dirty="0">
                <a:solidFill>
                  <a:srgbClr val="000000"/>
                </a:solidFill>
                <a:ea typeface="Arial" pitchFamily="-112" charset="0"/>
                <a:cs typeface="Arial" pitchFamily="-112" charset="0"/>
                <a:sym typeface="Arial" pitchFamily="-112" charset="0"/>
              </a:rPr>
              <a:t>If you select both options, the assignment checkbox is displayed and is checked by default.</a:t>
            </a:r>
            <a:r>
              <a:rPr lang="en-US" b="0" dirty="0">
                <a:solidFill>
                  <a:srgbClr val="000000"/>
                </a:solidFill>
                <a:ea typeface="Arial" pitchFamily="-112" charset="0"/>
                <a:cs typeface="Arial" pitchFamily="-112" charset="0"/>
                <a:sym typeface="Arial" pitchFamily="-112" charset="0"/>
              </a:rPr>
              <a:t> The default setting will force the assignment rule to run unless you also display the checkbox and a user manually deselects the checkbox.</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426</a:t>
            </a:fld>
            <a:endParaRPr lang="en-US" dirty="0"/>
          </a:p>
        </p:txBody>
      </p:sp>
    </p:spTree>
    <p:extLst>
      <p:ext uri="{BB962C8B-B14F-4D97-AF65-F5344CB8AC3E}">
        <p14:creationId xmlns:p14="http://schemas.microsoft.com/office/powerpoint/2010/main" val="260118623"/>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427</a:t>
            </a:fld>
            <a:endParaRPr lang="en-US" dirty="0"/>
          </a:p>
        </p:txBody>
      </p:sp>
    </p:spTree>
    <p:extLst>
      <p:ext uri="{BB962C8B-B14F-4D97-AF65-F5344CB8AC3E}">
        <p14:creationId xmlns:p14="http://schemas.microsoft.com/office/powerpoint/2010/main" val="1114823577"/>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The website is currently only in English,</a:t>
            </a:r>
            <a:r>
              <a:rPr lang="en-US" baseline="0" dirty="0">
                <a:solidFill>
                  <a:srgbClr val="000000"/>
                </a:solidFill>
                <a:ea typeface="Arial" pitchFamily="-112" charset="0"/>
                <a:cs typeface="Arial" pitchFamily="-112" charset="0"/>
                <a:sym typeface="Arial" pitchFamily="-112" charset="0"/>
              </a:rPr>
              <a:t> so we are only gathering leads from a US or an EMEA audience.  </a:t>
            </a:r>
            <a:endParaRPr lang="en-US"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428</a:t>
            </a:fld>
            <a:endParaRPr lang="en-US" dirty="0"/>
          </a:p>
        </p:txBody>
      </p:sp>
    </p:spTree>
    <p:extLst>
      <p:ext uri="{BB962C8B-B14F-4D97-AF65-F5344CB8AC3E}">
        <p14:creationId xmlns:p14="http://schemas.microsoft.com/office/powerpoint/2010/main" val="3301891203"/>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b="1"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Instructors may wish to </a:t>
            </a:r>
            <a:r>
              <a:rPr lang="en-US" b="0" baseline="0" dirty="0">
                <a:solidFill>
                  <a:srgbClr val="000000"/>
                </a:solidFill>
                <a:ea typeface="Arial" pitchFamily="-112" charset="0"/>
                <a:cs typeface="Arial" pitchFamily="-112" charset="0"/>
                <a:sym typeface="Arial" pitchFamily="-112" charset="0"/>
              </a:rPr>
              <a:t>demonstrate how to set the Assign Using Active Lead Assignment Rule checkbox to default as Active by </a:t>
            </a:r>
            <a:r>
              <a:rPr lang="en-US" b="1" dirty="0">
                <a:solidFill>
                  <a:schemeClr val="tx1"/>
                </a:solidFill>
              </a:rPr>
              <a:t>Setup | Customize | Leads | Page Layouts</a:t>
            </a:r>
            <a:r>
              <a:rPr lang="en-US" b="1" baseline="0" dirty="0">
                <a:solidFill>
                  <a:srgbClr val="000000"/>
                </a:solidFill>
                <a:ea typeface="Arial" pitchFamily="-112" charset="0"/>
                <a:cs typeface="Arial" pitchFamily="-112" charset="0"/>
                <a:sym typeface="Arial" pitchFamily="-112" charset="0"/>
              </a:rPr>
              <a:t> </a:t>
            </a:r>
            <a:r>
              <a:rPr lang="en-US" b="0" baseline="0" dirty="0">
                <a:solidFill>
                  <a:srgbClr val="000000"/>
                </a:solidFill>
                <a:ea typeface="Arial" pitchFamily="-112" charset="0"/>
                <a:cs typeface="Arial" pitchFamily="-112" charset="0"/>
                <a:sym typeface="Arial" pitchFamily="-112" charset="0"/>
              </a:rPr>
              <a:t>and choosing </a:t>
            </a:r>
            <a:r>
              <a:rPr lang="en-US" b="1" baseline="0" dirty="0">
                <a:solidFill>
                  <a:srgbClr val="000000"/>
                </a:solidFill>
                <a:ea typeface="Arial" pitchFamily="-112" charset="0"/>
                <a:cs typeface="Arial" pitchFamily="-112" charset="0"/>
                <a:sym typeface="Arial" pitchFamily="-112" charset="0"/>
              </a:rPr>
              <a:t>Layout Properties</a:t>
            </a:r>
            <a:r>
              <a:rPr lang="en-US" b="0" baseline="0" dirty="0">
                <a:solidFill>
                  <a:srgbClr val="000000"/>
                </a:solidFill>
                <a:ea typeface="Arial" pitchFamily="-112" charset="0"/>
                <a:cs typeface="Arial" pitchFamily="-112" charset="0"/>
                <a:sym typeface="Arial" pitchFamily="-112" charset="0"/>
              </a:rPr>
              <a:t>.  Select both </a:t>
            </a:r>
            <a:r>
              <a:rPr lang="en-US" b="1" baseline="0" dirty="0">
                <a:solidFill>
                  <a:srgbClr val="000000"/>
                </a:solidFill>
                <a:ea typeface="Arial" pitchFamily="-112" charset="0"/>
                <a:cs typeface="Arial" pitchFamily="-112" charset="0"/>
                <a:sym typeface="Arial" pitchFamily="-112" charset="0"/>
              </a:rPr>
              <a:t>Show on Edit Page </a:t>
            </a:r>
            <a:r>
              <a:rPr lang="en-US" b="0" baseline="0" dirty="0">
                <a:solidFill>
                  <a:srgbClr val="000000"/>
                </a:solidFill>
                <a:ea typeface="Arial" pitchFamily="-112" charset="0"/>
                <a:cs typeface="Arial" pitchFamily="-112" charset="0"/>
                <a:sym typeface="Arial" pitchFamily="-112" charset="0"/>
              </a:rPr>
              <a:t>and </a:t>
            </a:r>
            <a:r>
              <a:rPr lang="en-US" b="1" baseline="0" dirty="0">
                <a:solidFill>
                  <a:srgbClr val="000000"/>
                </a:solidFill>
                <a:ea typeface="Arial" pitchFamily="-112" charset="0"/>
                <a:cs typeface="Arial" pitchFamily="-112" charset="0"/>
                <a:sym typeface="Arial" pitchFamily="-112" charset="0"/>
              </a:rPr>
              <a:t>Default</a:t>
            </a:r>
            <a:r>
              <a:rPr lang="en-US" b="0" baseline="0" dirty="0">
                <a:solidFill>
                  <a:srgbClr val="000000"/>
                </a:solidFill>
                <a:ea typeface="Arial" pitchFamily="-112" charset="0"/>
                <a:cs typeface="Arial" pitchFamily="-112" charset="0"/>
                <a:sym typeface="Arial" pitchFamily="-112" charset="0"/>
              </a:rPr>
              <a:t> to force the option to be active.</a:t>
            </a:r>
          </a:p>
          <a:p>
            <a:endParaRPr lang="en-US" b="1" baseline="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429</a:t>
            </a:fld>
            <a:endParaRPr lang="en-US" dirty="0"/>
          </a:p>
        </p:txBody>
      </p:sp>
    </p:spTree>
    <p:extLst>
      <p:ext uri="{BB962C8B-B14F-4D97-AF65-F5344CB8AC3E}">
        <p14:creationId xmlns:p14="http://schemas.microsoft.com/office/powerpoint/2010/main" val="2505814758"/>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pPr defTabSz="981334">
              <a:defRPr/>
            </a:pPr>
            <a:r>
              <a:rPr lang="en-US" dirty="0"/>
              <a:t>With cases, you will also designate templates to be used as the case moves through the business process, from received, to assigned, to escalated, and so forth.  </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dirty="0"/>
              <a:t>The email responses are tracked in the Activity History related list of the lead or contact and the Email related list on cases.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430</a:t>
            </a:fld>
            <a:endParaRPr lang="en-US" dirty="0"/>
          </a:p>
        </p:txBody>
      </p:sp>
    </p:spTree>
    <p:extLst>
      <p:ext uri="{BB962C8B-B14F-4D97-AF65-F5344CB8AC3E}">
        <p14:creationId xmlns:p14="http://schemas.microsoft.com/office/powerpoint/2010/main" val="1965338724"/>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r>
              <a:rPr lang="en-US" sz="1000" b="0" i="0" u="none" strike="noStrike" kern="1200" baseline="0" dirty="0">
                <a:solidFill>
                  <a:schemeClr val="tx1"/>
                </a:solidFill>
                <a:ea typeface="+mn-ea"/>
              </a:rPr>
              <a:t>If you select </a:t>
            </a:r>
            <a:r>
              <a:rPr lang="en-US" sz="1000" b="1" i="0" u="none" strike="noStrike" kern="1200" baseline="0" dirty="0">
                <a:solidFill>
                  <a:schemeClr val="tx1"/>
                </a:solidFill>
                <a:ea typeface="+mn-ea"/>
              </a:rPr>
              <a:t>Send response to all recipients </a:t>
            </a:r>
            <a:r>
              <a:rPr lang="en-US" sz="1000" b="0" i="0" u="none" strike="noStrike" kern="1200" baseline="0" dirty="0">
                <a:solidFill>
                  <a:schemeClr val="tx1"/>
                </a:solidFill>
                <a:ea typeface="+mn-ea"/>
              </a:rPr>
              <a:t>on the rule entry edit page for an Email-to-Case auto-response rule, you can now send Email-to-Case auto-response messages not only to the customer who submitted the case by email, but also to any email addresses included on the To or Cc line of the original message.</a:t>
            </a:r>
          </a:p>
          <a:p>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431</a:t>
            </a:fld>
            <a:endParaRPr lang="en-US" dirty="0"/>
          </a:p>
        </p:txBody>
      </p:sp>
    </p:spTree>
    <p:extLst>
      <p:ext uri="{BB962C8B-B14F-4D97-AF65-F5344CB8AC3E}">
        <p14:creationId xmlns:p14="http://schemas.microsoft.com/office/powerpoint/2010/main" val="1448469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43</a:t>
            </a:fld>
            <a:endParaRPr lang="en-US" dirty="0"/>
          </a:p>
        </p:txBody>
      </p:sp>
    </p:spTree>
    <p:extLst>
      <p:ext uri="{BB962C8B-B14F-4D97-AF65-F5344CB8AC3E}">
        <p14:creationId xmlns:p14="http://schemas.microsoft.com/office/powerpoint/2010/main" val="180979889"/>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dirty="0"/>
              <a:t>The Default Lead Creator will be listed as the creator of online leads and will appear as the sender of email responses. This user must have the System Administrator profile or the “Modify All Data” and “Send Email” permissions.</a:t>
            </a:r>
          </a:p>
          <a:p>
            <a:r>
              <a:rPr lang="en-US" dirty="0"/>
              <a:t>Leave this option blank if you do not wish to send emails when no response rules apply. </a:t>
            </a:r>
          </a:p>
          <a:p>
            <a:pPr defTabSz="981334">
              <a:spcBef>
                <a:spcPts val="0"/>
              </a:spcBef>
              <a:buClrTx/>
              <a:defRPr/>
            </a:pPr>
            <a:endParaRPr lang="en-US" dirty="0"/>
          </a:p>
          <a:p>
            <a:pPr defTabSz="981334">
              <a:spcBef>
                <a:spcPts val="0"/>
              </a:spcBef>
              <a:buClrTx/>
              <a:defRPr/>
            </a:pPr>
            <a:r>
              <a:rPr lang="en-US" dirty="0"/>
              <a:t>Enabling web-to-case is similar but there are several more template options that need to be designated. In addition, the default Case Status is set on the Web-to-Case setup page rather than from the Case Status field</a:t>
            </a:r>
            <a:r>
              <a:rPr lang="en-US" baseline="0" dirty="0"/>
              <a:t> itself, as it is for leads.</a:t>
            </a:r>
            <a:endParaRPr lang="en-US" dirty="0"/>
          </a:p>
          <a:p>
            <a:pPr defTabSz="981334">
              <a:spcBef>
                <a:spcPts val="0"/>
              </a:spcBef>
              <a:buClrTx/>
              <a:defRPr/>
            </a:pPr>
            <a:r>
              <a:rPr lang="en-US" dirty="0"/>
              <a:t>The default lead/case owner must be someone who has</a:t>
            </a:r>
            <a:r>
              <a:rPr lang="en-US" baseline="0" dirty="0"/>
              <a:t> </a:t>
            </a:r>
            <a:r>
              <a:rPr lang="en-US" dirty="0"/>
              <a:t>both the “Modify All Data” and “Send Email” permissions.</a:t>
            </a:r>
          </a:p>
          <a:p>
            <a:pPr defTabSz="981334">
              <a:spcBef>
                <a:spcPts val="0"/>
              </a:spcBef>
              <a:buClrTx/>
              <a:defRPr/>
            </a:pPr>
            <a:r>
              <a:rPr lang="en-US" dirty="0"/>
              <a:t>Enabling Web-to-case is found under</a:t>
            </a:r>
            <a:r>
              <a:rPr lang="en-US" baseline="0" dirty="0"/>
              <a:t> </a:t>
            </a:r>
            <a:r>
              <a:rPr lang="en-US" b="1" dirty="0"/>
              <a:t>Setup | Platform Tools | Feature Settings | Service | Web-to-Case. </a:t>
            </a:r>
          </a:p>
          <a:p>
            <a:pPr defTabSz="981334">
              <a:spcBef>
                <a:spcPts val="0"/>
              </a:spcBef>
              <a:buClrTx/>
              <a:defRPr/>
            </a:pPr>
            <a:r>
              <a:rPr lang="en-US" sz="1000" b="0" i="0" u="none" strike="noStrike" kern="1200" baseline="0" dirty="0">
                <a:solidFill>
                  <a:schemeClr val="tx1"/>
                </a:solidFill>
                <a:ea typeface="+mn-ea"/>
              </a:rPr>
              <a:t>The Web-to-Case HTML Generator is now located in its own node in Setup, under </a:t>
            </a:r>
            <a:r>
              <a:rPr lang="en-US" b="1" dirty="0"/>
              <a:t>Setup | Platform Tools | Feature Settings | Service | Web-to-Case HTML Generator.</a:t>
            </a:r>
          </a:p>
          <a:p>
            <a:pPr defTabSz="981334">
              <a:spcBef>
                <a:spcPts val="0"/>
              </a:spcBef>
              <a:buClrTx/>
              <a:defRPr/>
            </a:pPr>
            <a:r>
              <a:rPr lang="en-US" dirty="0">
                <a:solidFill>
                  <a:schemeClr val="tx1"/>
                </a:solidFill>
              </a:rPr>
              <a:t>Note: We’ll set up web-to-case later</a:t>
            </a:r>
            <a:r>
              <a:rPr lang="en-US" baseline="0" dirty="0">
                <a:solidFill>
                  <a:schemeClr val="tx1"/>
                </a:solidFill>
              </a:rPr>
              <a:t>.</a:t>
            </a:r>
            <a:endParaRPr lang="en-US" dirty="0">
              <a:solidFill>
                <a:schemeClr val="tx1"/>
              </a:solidFill>
            </a:endParaRPr>
          </a:p>
          <a:p>
            <a:pPr defTabSz="981334">
              <a:spcBef>
                <a:spcPts val="0"/>
              </a:spcBef>
              <a:buClrTx/>
              <a:defRPr/>
            </a:pPr>
            <a:endParaRPr lang="en-US" dirty="0"/>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432</a:t>
            </a:fld>
            <a:endParaRPr lang="en-US" dirty="0"/>
          </a:p>
        </p:txBody>
      </p:sp>
    </p:spTree>
    <p:extLst>
      <p:ext uri="{BB962C8B-B14F-4D97-AF65-F5344CB8AC3E}">
        <p14:creationId xmlns:p14="http://schemas.microsoft.com/office/powerpoint/2010/main" val="1873369030"/>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r>
              <a:rPr lang="en-US" b="0" dirty="0"/>
              <a:t>Mac</a:t>
            </a:r>
            <a:r>
              <a:rPr lang="en-US" b="0" baseline="0" dirty="0"/>
              <a:t> users do this differently.  See details on next </a:t>
            </a:r>
            <a:r>
              <a:rPr lang="en-US" b="0" baseline="0" dirty="0" err="1"/>
              <a:t>slides’s</a:t>
            </a:r>
            <a:r>
              <a:rPr lang="en-US" b="0" baseline="0" dirty="0"/>
              <a:t> Notes.</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433</a:t>
            </a:fld>
            <a:endParaRPr lang="en-US" dirty="0"/>
          </a:p>
        </p:txBody>
      </p:sp>
    </p:spTree>
    <p:extLst>
      <p:ext uri="{BB962C8B-B14F-4D97-AF65-F5344CB8AC3E}">
        <p14:creationId xmlns:p14="http://schemas.microsoft.com/office/powerpoint/2010/main" val="4134765966"/>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r>
              <a:rPr lang="en-US" b="0" dirty="0"/>
              <a:t>You </a:t>
            </a:r>
            <a:r>
              <a:rPr lang="en-US" b="0" baseline="0" dirty="0"/>
              <a:t>may have students using </a:t>
            </a:r>
            <a:r>
              <a:rPr lang="en-US" b="0" dirty="0"/>
              <a:t>Macs.</a:t>
            </a:r>
            <a:r>
              <a:rPr lang="en-US" b="0" baseline="0" dirty="0"/>
              <a:t> Before they start the exercise, tell them that steps 3H to 3N are based on Notepad or </a:t>
            </a:r>
            <a:r>
              <a:rPr lang="en-US" b="0" baseline="0" dirty="0" err="1"/>
              <a:t>Wordpad</a:t>
            </a:r>
            <a:r>
              <a:rPr lang="en-US" b="0" baseline="0" dirty="0"/>
              <a:t> in Windows.  On Mac OS, they should use </a:t>
            </a:r>
            <a:r>
              <a:rPr lang="en-US" b="0" baseline="0" dirty="0" err="1"/>
              <a:t>TextEdit</a:t>
            </a:r>
            <a:r>
              <a:rPr lang="en-US" b="0" baseline="0" dirty="0"/>
              <a:t>, as follows:</a:t>
            </a:r>
          </a:p>
          <a:p>
            <a:pPr marL="228600" indent="-228600" defTabSz="981334">
              <a:spcBef>
                <a:spcPts val="0"/>
              </a:spcBef>
              <a:buClrTx/>
              <a:buFont typeface="+mj-lt"/>
              <a:buAutoNum type="arabicPeriod"/>
              <a:defRPr/>
            </a:pPr>
            <a:r>
              <a:rPr lang="en-US" b="0" baseline="0" dirty="0"/>
              <a:t>Open </a:t>
            </a:r>
            <a:r>
              <a:rPr lang="en-US" b="0" baseline="0" dirty="0" err="1"/>
              <a:t>TextEdit</a:t>
            </a:r>
            <a:r>
              <a:rPr lang="en-US" b="0" baseline="0" dirty="0"/>
              <a:t>, create a new document, and paste the HTML.</a:t>
            </a:r>
          </a:p>
          <a:p>
            <a:pPr marL="228600" indent="-228600" defTabSz="981334">
              <a:spcBef>
                <a:spcPts val="0"/>
              </a:spcBef>
              <a:buClrTx/>
              <a:buFont typeface="+mj-lt"/>
              <a:buAutoNum type="arabicPeriod"/>
              <a:defRPr/>
            </a:pPr>
            <a:r>
              <a:rPr lang="en-US" b="0" baseline="0" dirty="0"/>
              <a:t>From the Format menu, select </a:t>
            </a:r>
            <a:r>
              <a:rPr lang="en-US" b="1" baseline="0" dirty="0"/>
              <a:t>Make Plain Text</a:t>
            </a:r>
            <a:r>
              <a:rPr lang="en-US" b="0" baseline="0" dirty="0"/>
              <a:t>.</a:t>
            </a:r>
          </a:p>
          <a:p>
            <a:pPr marL="228600" indent="-228600" defTabSz="981334">
              <a:spcBef>
                <a:spcPts val="0"/>
              </a:spcBef>
              <a:buClrTx/>
              <a:buFont typeface="+mj-lt"/>
              <a:buAutoNum type="arabicPeriod"/>
              <a:defRPr/>
            </a:pPr>
            <a:r>
              <a:rPr lang="en-US" b="0" baseline="0" dirty="0"/>
              <a:t>Save as “</a:t>
            </a:r>
            <a:r>
              <a:rPr lang="en-US" sz="1000" kern="1200" dirty="0">
                <a:solidFill>
                  <a:schemeClr val="tx1"/>
                </a:solidFill>
                <a:ea typeface="+mn-ea"/>
              </a:rPr>
              <a:t>Web to lead.html”</a:t>
            </a:r>
            <a:endParaRPr lang="en-US" b="0" baseline="0"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434</a:t>
            </a:fld>
            <a:endParaRPr lang="en-US" dirty="0"/>
          </a:p>
        </p:txBody>
      </p:sp>
    </p:spTree>
    <p:extLst>
      <p:ext uri="{BB962C8B-B14F-4D97-AF65-F5344CB8AC3E}">
        <p14:creationId xmlns:p14="http://schemas.microsoft.com/office/powerpoint/2010/main" val="241246302"/>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If appropriate, have</a:t>
            </a:r>
            <a:r>
              <a:rPr lang="en-US" baseline="0" dirty="0">
                <a:solidFill>
                  <a:srgbClr val="000000"/>
                </a:solidFill>
                <a:ea typeface="Arial" pitchFamily="-112" charset="0"/>
                <a:cs typeface="Arial" pitchFamily="-112" charset="0"/>
                <a:sym typeface="Arial" pitchFamily="-112" charset="0"/>
              </a:rPr>
              <a:t> a discussion about the order prior to showing this slide. It’s a challenge, but with some guidance students might be able to work out logically which rules would fire in which order.</a:t>
            </a:r>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Salesforce processes rules in the following order: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Validation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Assignment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Auto-response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Workflow rules with immediate actions</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Processes with</a:t>
            </a:r>
            <a:r>
              <a:rPr lang="en-US" baseline="0" dirty="0">
                <a:solidFill>
                  <a:srgbClr val="000000"/>
                </a:solidFill>
                <a:latin typeface="Salesforce Sans" panose="020B0505020202020203" pitchFamily="34" charset="0"/>
                <a:ea typeface="Arial" pitchFamily="-112" charset="0"/>
                <a:cs typeface="Arial" pitchFamily="-112" charset="0"/>
                <a:sym typeface="Arial" pitchFamily="-112" charset="0"/>
              </a:rPr>
              <a:t> immediate actions (Process Builder)</a:t>
            </a:r>
            <a:endParaRPr lang="en-US" dirty="0">
              <a:solidFill>
                <a:srgbClr val="000000"/>
              </a:solidFill>
              <a:latin typeface="Salesforce Sans" panose="020B0505020202020203" pitchFamily="34" charset="0"/>
              <a:ea typeface="Arial" pitchFamily="-112" charset="0"/>
              <a:cs typeface="Arial" pitchFamily="-112" charset="0"/>
              <a:sym typeface="Arial" pitchFamily="-112" charset="0"/>
            </a:endParaRP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Escalation rules </a:t>
            </a:r>
          </a:p>
          <a:p>
            <a:r>
              <a:rPr lang="en-US" dirty="0">
                <a:solidFill>
                  <a:srgbClr val="000000"/>
                </a:solidFill>
                <a:ea typeface="Arial" pitchFamily="-112" charset="0"/>
                <a:cs typeface="Arial" pitchFamily="-112" charset="0"/>
                <a:sym typeface="Arial" pitchFamily="-112" charset="0"/>
              </a:rPr>
              <a:t>Within a workflow rule, there is no guarantee as to the order in which actions are executed. Field update actions are executed first, followed by other actions.</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NOTE: I</a:t>
            </a:r>
            <a:r>
              <a:rPr lang="en-US" dirty="0"/>
              <a:t>f you use assignment rules to change case ownership, the escalation rules are evaluated before any assignment rules.</a:t>
            </a:r>
          </a:p>
          <a:p>
            <a:endParaRPr lang="en-US" dirty="0">
              <a:solidFill>
                <a:srgbClr val="000000"/>
              </a:solidFill>
              <a:ea typeface="Arial" pitchFamily="-112" charset="0"/>
              <a:cs typeface="Arial" pitchFamily="-112" charset="0"/>
              <a:sym typeface="Arial" pitchFamily="-112" charset="0"/>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435</a:t>
            </a:fld>
            <a:endParaRPr lang="en-US" dirty="0"/>
          </a:p>
        </p:txBody>
      </p:sp>
    </p:spTree>
    <p:extLst>
      <p:ext uri="{BB962C8B-B14F-4D97-AF65-F5344CB8AC3E}">
        <p14:creationId xmlns:p14="http://schemas.microsoft.com/office/powerpoint/2010/main" val="3025539296"/>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r>
              <a:rPr lang="en-US" sz="1000" b="0" i="0" kern="1200" dirty="0">
                <a:solidFill>
                  <a:schemeClr val="tx1"/>
                </a:solidFill>
                <a:ea typeface="+mn-ea"/>
              </a:rPr>
              <a:t>All English ADX201 classes must use the Knowledge Check Manager in place of this slide. </a:t>
            </a:r>
            <a:r>
              <a:rPr lang="en-US" dirty="0"/>
              <a:t/>
            </a:r>
            <a:br>
              <a:rPr lang="en-US" dirty="0"/>
            </a:br>
            <a:r>
              <a:rPr lang="en-US" dirty="0"/>
              <a:t/>
            </a:r>
            <a:br>
              <a:rPr lang="en-US" dirty="0"/>
            </a:br>
            <a:r>
              <a:rPr lang="en-US" sz="1000" b="0" i="0" kern="1200" dirty="0">
                <a:solidFill>
                  <a:schemeClr val="tx1"/>
                </a:solidFill>
                <a:ea typeface="+mn-ea"/>
              </a:rPr>
              <a:t>1. What options are available when setting the evaluation criteria for a workflow rule? </a:t>
            </a:r>
            <a:r>
              <a:rPr lang="en-US" dirty="0"/>
              <a:t/>
            </a:r>
            <a:br>
              <a:rPr lang="en-US" dirty="0"/>
            </a:br>
            <a:r>
              <a:rPr lang="en-US" sz="1000" b="0" i="0" kern="1200" dirty="0">
                <a:solidFill>
                  <a:schemeClr val="tx1"/>
                </a:solidFill>
                <a:ea typeface="+mn-ea"/>
              </a:rPr>
              <a:t>The evaluation criteria determines which records the workflow rule will apply to. Depending on how the administrator sets the evaluation criteria, workflow rules are evaluated when the record is: </a:t>
            </a:r>
            <a:r>
              <a:rPr lang="en-US" dirty="0"/>
              <a:t/>
            </a:r>
            <a:br>
              <a:rPr lang="en-US" dirty="0"/>
            </a:br>
            <a:r>
              <a:rPr lang="en-US" sz="1000" b="0" i="0" kern="1200" dirty="0">
                <a:solidFill>
                  <a:schemeClr val="tx1"/>
                </a:solidFill>
                <a:ea typeface="+mn-ea"/>
              </a:rPr>
              <a:t>Created; </a:t>
            </a:r>
            <a:r>
              <a:rPr lang="en-US" dirty="0"/>
              <a:t/>
            </a:r>
            <a:br>
              <a:rPr lang="en-US" dirty="0"/>
            </a:br>
            <a:r>
              <a:rPr lang="en-US" sz="1000" b="0" i="0" kern="1200" dirty="0">
                <a:solidFill>
                  <a:schemeClr val="tx1"/>
                </a:solidFill>
                <a:ea typeface="+mn-ea"/>
              </a:rPr>
              <a:t>Created, and every time it's edited; and </a:t>
            </a:r>
            <a:r>
              <a:rPr lang="en-US" dirty="0"/>
              <a:t/>
            </a:r>
            <a:br>
              <a:rPr lang="en-US" dirty="0"/>
            </a:br>
            <a:r>
              <a:rPr lang="en-US" sz="1000" b="0" i="0" kern="1200" dirty="0">
                <a:solidFill>
                  <a:schemeClr val="tx1"/>
                </a:solidFill>
                <a:ea typeface="+mn-ea"/>
              </a:rPr>
              <a:t>Created, and any time it's edited to subsequently meet criteria. </a:t>
            </a:r>
            <a:r>
              <a:rPr lang="en-US" dirty="0"/>
              <a:t/>
            </a:r>
            <a:br>
              <a:rPr lang="en-US" dirty="0"/>
            </a:br>
            <a:r>
              <a:rPr lang="en-US" dirty="0"/>
              <a:t/>
            </a:r>
            <a:br>
              <a:rPr lang="en-US" dirty="0"/>
            </a:br>
            <a:r>
              <a:rPr lang="en-US" sz="1000" b="0" i="0" kern="1200" dirty="0">
                <a:solidFill>
                  <a:schemeClr val="tx1"/>
                </a:solidFill>
                <a:ea typeface="+mn-ea"/>
              </a:rPr>
              <a:t>2. A workflow rule contains an action that sends a task to a role called Global Sales Managers, which includes multiple users. When the workflow rule is triggered, to whom will the task be assigned? </a:t>
            </a:r>
            <a:r>
              <a:rPr lang="en-US" dirty="0"/>
              <a:t/>
            </a:r>
            <a:br>
              <a:rPr lang="en-US" dirty="0"/>
            </a:br>
            <a:r>
              <a:rPr lang="en-US" sz="1000" b="0" i="0" kern="1200" dirty="0">
                <a:solidFill>
                  <a:schemeClr val="tx1"/>
                </a:solidFill>
                <a:ea typeface="+mn-ea"/>
              </a:rPr>
              <a:t>A single workflow task cannot be assigned to multiple users. If a task is assigned to a role that contains multiple users, the task will be reassigned to the record owner instead. </a:t>
            </a:r>
            <a:r>
              <a:rPr lang="en-US" dirty="0"/>
              <a:t/>
            </a:r>
            <a:br>
              <a:rPr lang="en-US" dirty="0"/>
            </a:br>
            <a:r>
              <a:rPr lang="en-US" dirty="0"/>
              <a:t/>
            </a:r>
            <a:br>
              <a:rPr lang="en-US" dirty="0"/>
            </a:br>
            <a:r>
              <a:rPr lang="en-US" sz="1000" b="0" i="0" kern="1200" dirty="0">
                <a:solidFill>
                  <a:schemeClr val="tx1"/>
                </a:solidFill>
                <a:ea typeface="+mn-ea"/>
              </a:rPr>
              <a:t>3. When a lead is converted by a user, which records are automatically created to store the information from the lead record? </a:t>
            </a:r>
            <a:r>
              <a:rPr lang="en-US" dirty="0"/>
              <a:t/>
            </a:r>
            <a:br>
              <a:rPr lang="en-US" dirty="0"/>
            </a:br>
            <a:r>
              <a:rPr lang="en-US" sz="1000" b="0" i="0" kern="1200" dirty="0">
                <a:solidFill>
                  <a:schemeClr val="tx1"/>
                </a:solidFill>
                <a:ea typeface="+mn-ea"/>
              </a:rPr>
              <a:t>When a lead is converted by a user, an account and contact are automatically created to store information from the lead record. Users can also choose to have an opportunity record automatically created. An administrator can map each custom field on the Lead object to a custom field on the Account, Contact, or Opportunity objects. These mappings will be used when a lead is converted. </a:t>
            </a:r>
            <a:r>
              <a:rPr lang="en-US" dirty="0"/>
              <a:t/>
            </a:r>
            <a:br>
              <a:rPr lang="en-US" dirty="0"/>
            </a:br>
            <a:r>
              <a:rPr lang="en-US" dirty="0"/>
              <a:t/>
            </a:r>
            <a:br>
              <a:rPr lang="en-US" dirty="0"/>
            </a:br>
            <a:r>
              <a:rPr lang="en-US" sz="1000" b="0" i="0" kern="1200" dirty="0">
                <a:solidFill>
                  <a:schemeClr val="tx1"/>
                </a:solidFill>
                <a:ea typeface="+mn-ea"/>
              </a:rPr>
              <a:t>4. The marketing team at AW Computing creates and distributes leads to different regional sales groups for qualification. How can an administrator automate this process? </a:t>
            </a:r>
            <a:r>
              <a:rPr lang="en-US" dirty="0"/>
              <a:t/>
            </a:r>
            <a:br>
              <a:rPr lang="en-US" dirty="0"/>
            </a:br>
            <a:r>
              <a:rPr lang="en-US" sz="1000" b="0" i="0" kern="1200" dirty="0">
                <a:solidFill>
                  <a:schemeClr val="tx1"/>
                </a:solidFill>
                <a:ea typeface="+mn-ea"/>
              </a:rPr>
              <a:t>An administrator can create a queue for each regional group and a lead assignment rule to route leads to the queues. </a:t>
            </a:r>
            <a:r>
              <a:rPr lang="en-US" dirty="0"/>
              <a:t/>
            </a:r>
            <a:br>
              <a:rPr lang="en-US" dirty="0"/>
            </a:b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a:buNone/>
            </a:pPr>
            <a:endParaRPr lang="en-US" dirty="0"/>
          </a:p>
          <a:p>
            <a:pPr defTabSz="981334">
              <a:spcBef>
                <a:spcPts val="0"/>
              </a:spcBef>
              <a:buClrTx/>
              <a:defRPr/>
            </a:pPr>
            <a:endParaRPr lang="en-US" dirty="0">
              <a:solidFill>
                <a:schemeClr val="tx1"/>
              </a:solidFill>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436</a:t>
            </a:fld>
            <a:endParaRPr lang="en-US" dirty="0"/>
          </a:p>
        </p:txBody>
      </p:sp>
    </p:spTree>
    <p:extLst>
      <p:ext uri="{BB962C8B-B14F-4D97-AF65-F5344CB8AC3E}">
        <p14:creationId xmlns:p14="http://schemas.microsoft.com/office/powerpoint/2010/main" val="3020565933"/>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437</a:t>
            </a:fld>
            <a:endParaRPr lang="en-US" dirty="0"/>
          </a:p>
        </p:txBody>
      </p:sp>
    </p:spTree>
    <p:extLst>
      <p:ext uri="{BB962C8B-B14F-4D97-AF65-F5344CB8AC3E}">
        <p14:creationId xmlns:p14="http://schemas.microsoft.com/office/powerpoint/2010/main" val="1178390142"/>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438</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11426729"/>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9508561"/>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440</a:t>
            </a:fld>
            <a:endParaRPr lang="en-US" dirty="0"/>
          </a:p>
        </p:txBody>
      </p:sp>
    </p:spTree>
    <p:extLst>
      <p:ext uri="{BB962C8B-B14F-4D97-AF65-F5344CB8AC3E}">
        <p14:creationId xmlns:p14="http://schemas.microsoft.com/office/powerpoint/2010/main" val="905749601"/>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800" y="130175"/>
            <a:ext cx="5205413" cy="2928938"/>
          </a:xfrm>
        </p:spPr>
      </p:sp>
      <p:sp>
        <p:nvSpPr>
          <p:cNvPr id="3" name="Notes Placeholder 2"/>
          <p:cNvSpPr>
            <a:spLocks noGrp="1"/>
          </p:cNvSpPr>
          <p:nvPr>
            <p:ph type="body" idx="1"/>
          </p:nvPr>
        </p:nvSpPr>
        <p:spPr/>
        <p:txBody>
          <a:bodyPr>
            <a:normAutofit/>
          </a:bodyPr>
          <a:lstStyle/>
          <a:p>
            <a:pPr defTabSz="924733" eaLnBrk="1" fontAlgn="auto" hangingPunct="1">
              <a:spcAft>
                <a:spcPts val="0"/>
              </a:spcAft>
              <a:defRPr/>
            </a:pPr>
            <a:r>
              <a:rPr lang="en-US" b="1" dirty="0"/>
              <a:t>Teaching Points:</a:t>
            </a:r>
          </a:p>
          <a:p>
            <a:pPr defTabSz="924733" eaLnBrk="1" fontAlgn="auto" hangingPunct="1">
              <a:spcAft>
                <a:spcPts val="0"/>
              </a:spcAft>
              <a:defRPr/>
            </a:pPr>
            <a:r>
              <a:rPr lang="en-US" dirty="0"/>
              <a:t>A multi-channel support strategy includes some combination of traditional phone, email, or live chat support as</a:t>
            </a:r>
            <a:r>
              <a:rPr lang="en-US" baseline="0" dirty="0"/>
              <a:t> well as </a:t>
            </a:r>
            <a:r>
              <a:rPr lang="en-US" dirty="0"/>
              <a:t>social media and self-service offerings. </a:t>
            </a:r>
          </a:p>
          <a:p>
            <a:pPr defTabSz="924733" eaLnBrk="1" fontAlgn="auto" hangingPunct="1">
              <a:spcAft>
                <a:spcPts val="0"/>
              </a:spcAft>
              <a:defRPr/>
            </a:pPr>
            <a:endParaRPr lang="en-US" dirty="0"/>
          </a:p>
          <a:p>
            <a:pPr defTabSz="924733" eaLnBrk="1" fontAlgn="auto" hangingPunct="1">
              <a:spcAft>
                <a:spcPts val="0"/>
              </a:spcAft>
              <a:defRPr/>
            </a:pPr>
            <a:r>
              <a:rPr lang="en-US" dirty="0"/>
              <a:t>It is important to note that Voice (phone)</a:t>
            </a:r>
            <a:r>
              <a:rPr lang="en-US" baseline="0" dirty="0"/>
              <a:t> </a:t>
            </a:r>
            <a:r>
              <a:rPr lang="en-US" dirty="0"/>
              <a:t>is the most expensive type of interaction.  Using the Web is instrumental to shifting the cost and burden of creating tickets and in some cases, solving cases for a customer.  </a:t>
            </a:r>
            <a:endParaRPr lang="en-US" sz="1000" dirty="0"/>
          </a:p>
          <a:p>
            <a:endParaRPr lang="en-US" dirty="0"/>
          </a:p>
        </p:txBody>
      </p:sp>
      <p:sp>
        <p:nvSpPr>
          <p:cNvPr id="10" name="Header Placeholder 3"/>
          <p:cNvSpPr>
            <a:spLocks noGrp="1"/>
          </p:cNvSpPr>
          <p:nvPr>
            <p:ph type="hdr" sz="quarter"/>
          </p:nvPr>
        </p:nvSpPr>
        <p:spPr>
          <a:xfrm>
            <a:off x="1" y="9065186"/>
            <a:ext cx="4307520" cy="247089"/>
          </a:xfrm>
        </p:spPr>
        <p:txBody>
          <a:bodyPr/>
          <a:lstStyle/>
          <a:p>
            <a:pPr>
              <a:defRPr/>
            </a:pPr>
            <a:r>
              <a:rPr lang="en-US" dirty="0"/>
              <a:t>SVC101 – Service Cloud Essentials for Agents</a:t>
            </a:r>
          </a:p>
        </p:txBody>
      </p:sp>
      <p:sp>
        <p:nvSpPr>
          <p:cNvPr id="11" name="Footer Placeholder 4"/>
          <p:cNvSpPr>
            <a:spLocks noGrp="1"/>
          </p:cNvSpPr>
          <p:nvPr>
            <p:ph type="ftr" sz="quarter" idx="4"/>
          </p:nvPr>
        </p:nvSpPr>
        <p:spPr>
          <a:xfrm>
            <a:off x="4344383" y="9055743"/>
            <a:ext cx="2087921" cy="256524"/>
          </a:xfrm>
        </p:spPr>
        <p:txBody>
          <a:bodyPr/>
          <a:lstStyle/>
          <a:p>
            <a:r>
              <a:rPr lang="en-US" dirty="0">
                <a:latin typeface="Salesforce Sans" panose="020B0505020202020203" pitchFamily="34" charset="0"/>
              </a:rPr>
              <a:t>© Copyright 2017 salesforce.com, </a:t>
            </a:r>
            <a:r>
              <a:rPr lang="en-US" dirty="0" err="1">
                <a:latin typeface="Salesforce Sans" panose="020B0505020202020203" pitchFamily="34" charset="0"/>
              </a:rPr>
              <a:t>inc.</a:t>
            </a:r>
            <a:endParaRPr lang="en-US" dirty="0">
              <a:latin typeface="Salesforce Sans" panose="020B0505020202020203" pitchFamily="34" charset="0"/>
            </a:endParaRPr>
          </a:p>
        </p:txBody>
      </p:sp>
      <p:sp>
        <p:nvSpPr>
          <p:cNvPr id="12" name="Slide Number Placeholder 5"/>
          <p:cNvSpPr>
            <a:spLocks noGrp="1"/>
          </p:cNvSpPr>
          <p:nvPr>
            <p:ph type="sldNum" sz="quarter" idx="5"/>
          </p:nvPr>
        </p:nvSpPr>
        <p:spPr>
          <a:xfrm>
            <a:off x="6470936" y="9055738"/>
            <a:ext cx="555339" cy="256537"/>
          </a:xfrm>
        </p:spPr>
        <p:txBody>
          <a:bodyPr/>
          <a:lstStyle/>
          <a:p>
            <a:pPr>
              <a:defRPr/>
            </a:pPr>
            <a:fld id="{B4ABCAC1-5A0E-4D41-9DFA-A4558277763A}" type="slidenum">
              <a:rPr lang="en-US" smtClean="0"/>
              <a:pPr>
                <a:defRPr/>
              </a:pPr>
              <a:t>441</a:t>
            </a:fld>
            <a:endParaRPr lang="en-US" dirty="0"/>
          </a:p>
        </p:txBody>
      </p:sp>
    </p:spTree>
    <p:extLst>
      <p:ext uri="{BB962C8B-B14F-4D97-AF65-F5344CB8AC3E}">
        <p14:creationId xmlns:p14="http://schemas.microsoft.com/office/powerpoint/2010/main" val="457860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44</a:t>
            </a:fld>
            <a:endParaRPr lang="en-US" dirty="0"/>
          </a:p>
        </p:txBody>
      </p:sp>
    </p:spTree>
    <p:extLst>
      <p:ext uri="{BB962C8B-B14F-4D97-AF65-F5344CB8AC3E}">
        <p14:creationId xmlns:p14="http://schemas.microsoft.com/office/powerpoint/2010/main" val="4195308773"/>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eaLnBrk="1" hangingPunct="1">
              <a:defRPr/>
            </a:pPr>
            <a:r>
              <a:rPr lang="en-US" sz="1000" b="1" baseline="0" dirty="0"/>
              <a:t>Teaching Points:</a:t>
            </a:r>
          </a:p>
          <a:p>
            <a:r>
              <a:rPr lang="en-US" sz="1000" b="0" dirty="0"/>
              <a:t>All cases logged to a</a:t>
            </a:r>
            <a:r>
              <a:rPr lang="en-US" sz="1000" b="0" baseline="0" dirty="0"/>
              <a:t> service and support organization normally follow the same process to resolve the issue or inquiry. Resolution may only take a few minutes or may last several weeks or months. </a:t>
            </a:r>
          </a:p>
          <a:p>
            <a:pPr eaLnBrk="1" hangingPunct="1">
              <a:defRPr/>
            </a:pPr>
            <a:r>
              <a:rPr lang="en-US" sz="1000" b="1" baseline="0" dirty="0"/>
              <a:t>Case Is Assigned:</a:t>
            </a:r>
            <a:r>
              <a:rPr lang="en-US" sz="1000" b="1" dirty="0"/>
              <a:t> </a:t>
            </a:r>
            <a:r>
              <a:rPr lang="en-US" sz="1000" b="0" dirty="0"/>
              <a:t>Logged cases need to </a:t>
            </a:r>
            <a:r>
              <a:rPr lang="en-US" sz="1000" b="0" baseline="0" dirty="0"/>
              <a:t>be assigned to an agent to work and resolve the inquiry</a:t>
            </a:r>
            <a:r>
              <a:rPr lang="en-US" sz="1000" b="0" dirty="0"/>
              <a:t>. Salesforce automation can help</a:t>
            </a:r>
            <a:r>
              <a:rPr lang="en-US" sz="1000" b="0" baseline="0" dirty="0"/>
              <a:t> </a:t>
            </a:r>
            <a:r>
              <a:rPr lang="en-US" sz="1000" b="0" dirty="0"/>
              <a:t>route cases to individuals or a case queue where a team of agents can assign</a:t>
            </a:r>
            <a:r>
              <a:rPr lang="en-US" sz="1000" b="0" baseline="0" dirty="0"/>
              <a:t> and work the cases routed to their group</a:t>
            </a:r>
            <a:r>
              <a:rPr lang="en-US" sz="1000" b="0" dirty="0"/>
              <a:t>.</a:t>
            </a:r>
            <a:r>
              <a:rPr lang="en-US" sz="1000" b="0" strike="sngStrike" dirty="0"/>
              <a:t> </a:t>
            </a:r>
            <a:endParaRPr lang="en-US" sz="1000" dirty="0"/>
          </a:p>
          <a:p>
            <a:pPr eaLnBrk="1" hangingPunct="1">
              <a:defRPr/>
            </a:pPr>
            <a:r>
              <a:rPr lang="en-US" sz="1000" b="0" baseline="0" dirty="0"/>
              <a:t>Verify Entitlements:</a:t>
            </a:r>
            <a:r>
              <a:rPr lang="en-US" sz="1000" b="0" dirty="0"/>
              <a:t> </a:t>
            </a:r>
            <a:r>
              <a:rPr lang="en-US" sz="1000" dirty="0"/>
              <a:t>An </a:t>
            </a:r>
            <a:r>
              <a:rPr lang="en-US" sz="1000" b="0" dirty="0"/>
              <a:t>optional step, depending on the customer’s process, is to verify the customer’s entitlement. Agents may reference</a:t>
            </a:r>
            <a:r>
              <a:rPr lang="en-US" sz="1000" b="0" baseline="0" dirty="0"/>
              <a:t> the Account, Contact, Contract, Assets, and Entitlements.</a:t>
            </a:r>
            <a:endParaRPr lang="en-US" sz="1000" b="0" dirty="0"/>
          </a:p>
          <a:p>
            <a:pPr marL="228600" marR="0" indent="-22860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sz="1000" b="0" kern="1200" dirty="0">
                <a:ea typeface="MS PGothic" pitchFamily="34" charset="-128"/>
              </a:rPr>
              <a:t>Are they entitled to support?</a:t>
            </a:r>
          </a:p>
          <a:p>
            <a:pPr marL="228600" marR="0" indent="-22860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sz="1000" kern="1200" dirty="0">
                <a:ea typeface="MS PGothic" pitchFamily="34" charset="-128"/>
              </a:rPr>
              <a:t>If so, is the person contacting us entitled to support? </a:t>
            </a:r>
          </a:p>
          <a:p>
            <a:pPr marL="228600" marR="0" indent="-22860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sz="1000" kern="1200" dirty="0">
                <a:ea typeface="MS PGothic" pitchFamily="34" charset="-128"/>
              </a:rPr>
              <a:t>What level of support?</a:t>
            </a:r>
          </a:p>
          <a:p>
            <a:pPr marL="228600" marR="0" indent="-22860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sz="1000" kern="1200" dirty="0">
                <a:ea typeface="MS PGothic" pitchFamily="34" charset="-128"/>
              </a:rPr>
              <a:t>For which products? </a:t>
            </a:r>
          </a:p>
          <a:p>
            <a:pPr eaLnBrk="1" hangingPunct="1">
              <a:defRPr/>
            </a:pPr>
            <a:r>
              <a:rPr lang="en-US" sz="1000" b="1" baseline="0" dirty="0"/>
              <a:t>Identify resolution:</a:t>
            </a:r>
            <a:r>
              <a:rPr lang="en-US" sz="1000" b="1" dirty="0"/>
              <a:t> </a:t>
            </a:r>
            <a:r>
              <a:rPr lang="en-US" sz="1000" b="0" dirty="0"/>
              <a:t>Often, cases are similar to prior resolved cases. Agents can access Salesforce</a:t>
            </a:r>
            <a:r>
              <a:rPr lang="en-US" sz="1000" b="0" baseline="0" dirty="0"/>
              <a:t> Knowledge</a:t>
            </a:r>
            <a:r>
              <a:rPr lang="en-US" sz="1000" b="0" dirty="0"/>
              <a:t>, and add a resolution</a:t>
            </a:r>
            <a:r>
              <a:rPr lang="en-US" sz="1000" b="0" baseline="0" dirty="0"/>
              <a:t> to a new issue or question. </a:t>
            </a:r>
            <a:endParaRPr lang="en-US" sz="1000" b="0" strike="sngStrike" baseline="0" dirty="0"/>
          </a:p>
          <a:p>
            <a:pPr marL="228600" indent="-228600" algn="l" rtl="0" eaLnBrk="0" fontAlgn="base" hangingPunct="0">
              <a:spcBef>
                <a:spcPct val="30000"/>
              </a:spcBef>
              <a:spcAft>
                <a:spcPct val="0"/>
              </a:spcAft>
              <a:buFont typeface="Arial" pitchFamily="34" charset="0"/>
              <a:buChar char="•"/>
              <a:defRPr/>
            </a:pPr>
            <a:r>
              <a:rPr lang="en-US" sz="1000" b="0" kern="1200" dirty="0">
                <a:ea typeface="MS PGothic" pitchFamily="34" charset="-128"/>
              </a:rPr>
              <a:t>Suggested Knowledge articles</a:t>
            </a:r>
          </a:p>
          <a:p>
            <a:pPr marL="228600" indent="-228600" algn="l" rtl="0" eaLnBrk="0" fontAlgn="base" hangingPunct="0">
              <a:spcBef>
                <a:spcPct val="30000"/>
              </a:spcBef>
              <a:spcAft>
                <a:spcPct val="0"/>
              </a:spcAft>
              <a:buFont typeface="Arial" pitchFamily="34" charset="0"/>
              <a:buChar char="•"/>
              <a:defRPr/>
            </a:pPr>
            <a:r>
              <a:rPr lang="en-US" sz="1000" b="0" kern="1200" dirty="0">
                <a:ea typeface="MS PGothic" pitchFamily="34" charset="-128"/>
              </a:rPr>
              <a:t>Search knowledge</a:t>
            </a:r>
          </a:p>
          <a:p>
            <a:pPr marL="228600" indent="-228600" algn="l" rtl="0" eaLnBrk="0" fontAlgn="base" hangingPunct="0">
              <a:spcBef>
                <a:spcPct val="30000"/>
              </a:spcBef>
              <a:spcAft>
                <a:spcPct val="0"/>
              </a:spcAft>
              <a:buFont typeface="Arial" pitchFamily="34" charset="0"/>
              <a:buChar char="•"/>
              <a:defRPr/>
            </a:pPr>
            <a:r>
              <a:rPr lang="en-US" sz="1000" b="0" kern="1200" dirty="0">
                <a:ea typeface="MS PGothic" pitchFamily="34" charset="-128"/>
              </a:rPr>
              <a:t>Browse </a:t>
            </a:r>
            <a:r>
              <a:rPr lang="en-US" sz="1000" b="0" strike="noStrike" kern="1200" baseline="0" dirty="0">
                <a:ea typeface="MS PGothic" pitchFamily="34" charset="-128"/>
              </a:rPr>
              <a:t>articles</a:t>
            </a:r>
            <a:endParaRPr lang="en-US" sz="1000" b="0" strike="noStrike" kern="1200" dirty="0">
              <a:ea typeface="MS PGothic" pitchFamily="34" charset="-128"/>
            </a:endParaRPr>
          </a:p>
          <a:p>
            <a:pPr marL="228600" indent="-228600" algn="l" rtl="0" eaLnBrk="0" fontAlgn="base" hangingPunct="0">
              <a:spcBef>
                <a:spcPct val="30000"/>
              </a:spcBef>
              <a:spcAft>
                <a:spcPct val="0"/>
              </a:spcAft>
              <a:buFont typeface="Arial" pitchFamily="34" charset="0"/>
              <a:buChar char="•"/>
              <a:defRPr/>
            </a:pPr>
            <a:r>
              <a:rPr lang="en-US" sz="1000" b="0" kern="1200" dirty="0">
                <a:ea typeface="MS PGothic" pitchFamily="34" charset="-128"/>
              </a:rPr>
              <a:t>Create new Knowledge</a:t>
            </a:r>
            <a:r>
              <a:rPr lang="en-US" sz="1000" b="0" kern="1200" baseline="0" dirty="0">
                <a:ea typeface="MS PGothic" pitchFamily="34" charset="-128"/>
              </a:rPr>
              <a:t> articles</a:t>
            </a:r>
            <a:endParaRPr lang="en-US" sz="1000" kern="1200" dirty="0">
              <a:ea typeface="MS PGothic" pitchFamily="34" charset="-128"/>
            </a:endParaRPr>
          </a:p>
          <a:p>
            <a:pPr eaLnBrk="1" hangingPunct="1">
              <a:defRPr/>
            </a:pPr>
            <a:r>
              <a:rPr lang="en-US" sz="1000" b="1" baseline="0" dirty="0"/>
              <a:t>Communicate resolution:</a:t>
            </a:r>
            <a:r>
              <a:rPr lang="en-US" sz="1000" b="1" dirty="0"/>
              <a:t> </a:t>
            </a:r>
            <a:r>
              <a:rPr lang="en-US" sz="1000" dirty="0"/>
              <a:t>Once the resolution has been identified, the agent </a:t>
            </a:r>
            <a:r>
              <a:rPr lang="en-US" sz="1000" b="0" dirty="0"/>
              <a:t>communicates the information back </a:t>
            </a:r>
            <a:r>
              <a:rPr lang="en-US" sz="1000" dirty="0"/>
              <a:t>to the customer:</a:t>
            </a:r>
            <a:endParaRPr lang="en-US" sz="1000" baseline="0" dirty="0"/>
          </a:p>
          <a:p>
            <a:pPr marL="228600" indent="-228600" algn="l" rtl="0" eaLnBrk="0" fontAlgn="base" hangingPunct="0">
              <a:spcBef>
                <a:spcPct val="30000"/>
              </a:spcBef>
              <a:spcAft>
                <a:spcPct val="0"/>
              </a:spcAft>
              <a:buFont typeface="Arial" pitchFamily="34" charset="0"/>
              <a:buChar char="•"/>
              <a:defRPr/>
            </a:pPr>
            <a:r>
              <a:rPr lang="en-US" sz="1000" kern="1200" dirty="0">
                <a:ea typeface="MS PGothic" pitchFamily="34" charset="-128"/>
              </a:rPr>
              <a:t>Over the phone</a:t>
            </a:r>
          </a:p>
          <a:p>
            <a:pPr marL="228600" indent="-228600" algn="l" rtl="0" eaLnBrk="0" fontAlgn="base" hangingPunct="0">
              <a:spcBef>
                <a:spcPct val="30000"/>
              </a:spcBef>
              <a:spcAft>
                <a:spcPct val="0"/>
              </a:spcAft>
              <a:buFont typeface="Arial" pitchFamily="34" charset="0"/>
              <a:buChar char="•"/>
              <a:defRPr/>
            </a:pPr>
            <a:r>
              <a:rPr lang="en-US" sz="1000" kern="1200" dirty="0">
                <a:ea typeface="MS PGothic" pitchFamily="34" charset="-128"/>
              </a:rPr>
              <a:t>Email template</a:t>
            </a:r>
          </a:p>
          <a:p>
            <a:pPr marL="228600" indent="-228600" algn="l" rtl="0" eaLnBrk="0" fontAlgn="base" hangingPunct="0">
              <a:spcBef>
                <a:spcPct val="30000"/>
              </a:spcBef>
              <a:spcAft>
                <a:spcPct val="0"/>
              </a:spcAft>
              <a:buFont typeface="Arial" pitchFamily="34" charset="0"/>
              <a:buChar char="•"/>
              <a:defRPr/>
            </a:pPr>
            <a:r>
              <a:rPr lang="en-US" sz="1000" kern="1200" dirty="0">
                <a:ea typeface="MS PGothic" pitchFamily="34" charset="-128"/>
              </a:rPr>
              <a:t>Community page</a:t>
            </a:r>
          </a:p>
          <a:p>
            <a:pPr eaLnBrk="1" hangingPunct="1">
              <a:defRPr/>
            </a:pPr>
            <a:r>
              <a:rPr lang="en-US" sz="1000" b="1" baseline="0" dirty="0"/>
              <a:t>Resolved?</a:t>
            </a:r>
            <a:r>
              <a:rPr lang="en-US" sz="1000" b="1" dirty="0"/>
              <a:t> </a:t>
            </a:r>
            <a:r>
              <a:rPr lang="en-US" sz="1000" dirty="0"/>
              <a:t>If the case is resolved, we are done and the </a:t>
            </a:r>
            <a:r>
              <a:rPr lang="en-US" sz="1000" b="0" dirty="0"/>
              <a:t>case can be closed. Unresolved cases may need to be reworked or escalated to another resource.</a:t>
            </a:r>
            <a:endParaRPr lang="en-US" sz="1000" kern="1200" dirty="0">
              <a:ea typeface="MS PGothic" pitchFamily="34" charset="-128"/>
            </a:endParaRPr>
          </a:p>
          <a:p>
            <a:pPr eaLnBrk="1" hangingPunct="1">
              <a:defRPr/>
            </a:pPr>
            <a:r>
              <a:rPr lang="en-US" sz="1000" baseline="0" dirty="0"/>
              <a:t>Rework the Case:</a:t>
            </a:r>
            <a:r>
              <a:rPr lang="en-US" sz="1000" dirty="0"/>
              <a:t> In some instances, the case may need to be re-worked due to:</a:t>
            </a:r>
          </a:p>
          <a:p>
            <a:pPr marL="228600" indent="-228600" algn="l" rtl="0" eaLnBrk="0" fontAlgn="base" hangingPunct="0">
              <a:spcBef>
                <a:spcPct val="30000"/>
              </a:spcBef>
              <a:spcAft>
                <a:spcPct val="0"/>
              </a:spcAft>
              <a:buFont typeface="Arial" pitchFamily="34" charset="0"/>
              <a:buChar char="•"/>
              <a:defRPr/>
            </a:pPr>
            <a:r>
              <a:rPr lang="en-US" sz="1000" kern="1200" dirty="0">
                <a:ea typeface="MS PGothic" pitchFamily="34" charset="-128"/>
              </a:rPr>
              <a:t>New information provided by customer</a:t>
            </a:r>
          </a:p>
          <a:p>
            <a:pPr marL="228600" indent="-228600" algn="l" rtl="0" eaLnBrk="0" fontAlgn="base" hangingPunct="0">
              <a:spcBef>
                <a:spcPct val="30000"/>
              </a:spcBef>
              <a:spcAft>
                <a:spcPct val="0"/>
              </a:spcAft>
              <a:buFont typeface="Arial" pitchFamily="34" charset="0"/>
              <a:buChar char="•"/>
              <a:defRPr/>
            </a:pPr>
            <a:r>
              <a:rPr lang="en-US" sz="1000" kern="1200" dirty="0">
                <a:ea typeface="MS PGothic" pitchFamily="34" charset="-128"/>
              </a:rPr>
              <a:t>Comments added to the case</a:t>
            </a:r>
          </a:p>
          <a:p>
            <a:pPr eaLnBrk="1" hangingPunct="1">
              <a:defRPr/>
            </a:pPr>
            <a:r>
              <a:rPr lang="en-US" sz="1000" b="1" baseline="0" dirty="0"/>
              <a:t>Case Is Escalated:</a:t>
            </a:r>
            <a:r>
              <a:rPr lang="en-US" sz="1000" b="1" dirty="0"/>
              <a:t> </a:t>
            </a:r>
            <a:r>
              <a:rPr lang="en-US" sz="1000" baseline="0" dirty="0"/>
              <a:t>A case may need to be escalated when:</a:t>
            </a:r>
          </a:p>
          <a:p>
            <a:pPr marL="228600" indent="-228600" algn="l" rtl="0" eaLnBrk="0" fontAlgn="base" hangingPunct="0">
              <a:spcBef>
                <a:spcPct val="30000"/>
              </a:spcBef>
              <a:spcAft>
                <a:spcPct val="0"/>
              </a:spcAft>
              <a:buFont typeface="Arial" pitchFamily="34" charset="0"/>
              <a:buChar char="•"/>
              <a:defRPr/>
            </a:pPr>
            <a:r>
              <a:rPr lang="en-US" sz="1000" kern="1200" dirty="0">
                <a:ea typeface="MS PGothic" pitchFamily="34" charset="-128"/>
              </a:rPr>
              <a:t>Took too long to solve the case</a:t>
            </a:r>
          </a:p>
          <a:p>
            <a:pPr marL="228600" indent="-228600" algn="l" rtl="0" eaLnBrk="0" fontAlgn="base" hangingPunct="0">
              <a:spcBef>
                <a:spcPct val="30000"/>
              </a:spcBef>
              <a:spcAft>
                <a:spcPct val="0"/>
              </a:spcAft>
              <a:buFont typeface="Arial" pitchFamily="34" charset="0"/>
              <a:buChar char="•"/>
              <a:defRPr/>
            </a:pPr>
            <a:r>
              <a:rPr lang="en-US" sz="1000" kern="1200" dirty="0">
                <a:ea typeface="MS PGothic" pitchFamily="34" charset="-128"/>
              </a:rPr>
              <a:t>Need tier 2 help to solve the case</a:t>
            </a:r>
          </a:p>
          <a:p>
            <a:pPr eaLnBrk="1" hangingPunct="1">
              <a:defRPr/>
            </a:pPr>
            <a:r>
              <a:rPr lang="en-US" sz="1000" b="1" baseline="0" dirty="0"/>
              <a:t>Case Is Reassigned:</a:t>
            </a:r>
            <a:r>
              <a:rPr lang="en-US" sz="1000" b="1" dirty="0"/>
              <a:t> </a:t>
            </a:r>
            <a:r>
              <a:rPr lang="en-US" sz="1000" baseline="0" dirty="0"/>
              <a:t>A case may be reassigned when:</a:t>
            </a:r>
          </a:p>
          <a:p>
            <a:pPr marL="228600" indent="-228600" algn="l" rtl="0" eaLnBrk="0" fontAlgn="base" hangingPunct="0">
              <a:spcBef>
                <a:spcPct val="30000"/>
              </a:spcBef>
              <a:spcAft>
                <a:spcPct val="0"/>
              </a:spcAft>
              <a:buFont typeface="Arial" pitchFamily="34" charset="0"/>
              <a:buChar char="•"/>
              <a:defRPr/>
            </a:pPr>
            <a:r>
              <a:rPr lang="en-US" sz="1000" kern="1200" dirty="0">
                <a:ea typeface="MS PGothic" pitchFamily="34" charset="-128"/>
              </a:rPr>
              <a:t>Brought to the attention of the support manager</a:t>
            </a:r>
          </a:p>
          <a:p>
            <a:pPr marL="228600" indent="-228600" algn="l" rtl="0" eaLnBrk="0" fontAlgn="base" hangingPunct="0">
              <a:spcBef>
                <a:spcPct val="30000"/>
              </a:spcBef>
              <a:spcAft>
                <a:spcPct val="0"/>
              </a:spcAft>
              <a:buFont typeface="Arial" pitchFamily="34" charset="0"/>
              <a:buChar char="•"/>
              <a:defRPr/>
            </a:pPr>
            <a:r>
              <a:rPr lang="en-US" sz="1000" kern="1200" dirty="0">
                <a:ea typeface="MS PGothic" pitchFamily="34" charset="-128"/>
              </a:rPr>
              <a:t>Assigned to a tier 2 rep or tier 2 queue</a:t>
            </a:r>
          </a:p>
          <a:p>
            <a:pPr eaLnBrk="1" hangingPunct="1">
              <a:defRPr/>
            </a:pPr>
            <a:r>
              <a:rPr lang="en-US" sz="1000" b="1" baseline="0" dirty="0"/>
              <a:t>Case Closed:</a:t>
            </a:r>
            <a:r>
              <a:rPr lang="en-US" sz="1000" b="1" dirty="0"/>
              <a:t> </a:t>
            </a:r>
            <a:r>
              <a:rPr lang="en-US" sz="1000" b="0" baseline="0" dirty="0"/>
              <a:t>When a case is closed, organizations might implement a closure process that may include:</a:t>
            </a:r>
          </a:p>
          <a:p>
            <a:pPr marL="228600" indent="-228600" algn="l" rtl="0" eaLnBrk="0" fontAlgn="base" hangingPunct="0">
              <a:spcBef>
                <a:spcPct val="30000"/>
              </a:spcBef>
              <a:spcAft>
                <a:spcPct val="0"/>
              </a:spcAft>
              <a:buFont typeface="Arial" pitchFamily="34" charset="0"/>
              <a:buChar char="•"/>
              <a:defRPr/>
            </a:pPr>
            <a:r>
              <a:rPr lang="en-US" sz="1000" b="0" dirty="0"/>
              <a:t>Logging resolution notes</a:t>
            </a:r>
          </a:p>
          <a:p>
            <a:pPr marL="228600" indent="-228600" algn="l" rtl="0" eaLnBrk="0" fontAlgn="base" hangingPunct="0">
              <a:spcBef>
                <a:spcPct val="30000"/>
              </a:spcBef>
              <a:spcAft>
                <a:spcPct val="0"/>
              </a:spcAft>
              <a:buFont typeface="Arial" pitchFamily="34" charset="0"/>
              <a:buChar char="•"/>
              <a:defRPr/>
            </a:pPr>
            <a:r>
              <a:rPr lang="en-US" sz="1000" b="0" strike="noStrike" dirty="0"/>
              <a:t>Creating an article</a:t>
            </a:r>
          </a:p>
          <a:p>
            <a:pPr marL="228600" indent="-228600" algn="l" rtl="0" eaLnBrk="0" fontAlgn="base" hangingPunct="0">
              <a:spcBef>
                <a:spcPct val="30000"/>
              </a:spcBef>
              <a:spcAft>
                <a:spcPct val="0"/>
              </a:spcAft>
              <a:buFont typeface="Arial" pitchFamily="34" charset="0"/>
              <a:buChar char="•"/>
              <a:defRPr/>
            </a:pPr>
            <a:r>
              <a:rPr lang="en-US" sz="1000" b="0" dirty="0"/>
              <a:t>Sending surveys</a:t>
            </a:r>
          </a:p>
          <a:p>
            <a:pPr marL="228600" indent="-228600" algn="l" rtl="0" eaLnBrk="0" fontAlgn="base" hangingPunct="0">
              <a:spcBef>
                <a:spcPct val="30000"/>
              </a:spcBef>
              <a:spcAft>
                <a:spcPct val="0"/>
              </a:spcAft>
              <a:buFont typeface="Arial" pitchFamily="34" charset="0"/>
              <a:buNone/>
              <a:defRPr/>
            </a:pPr>
            <a:endParaRPr lang="en-US" sz="1000" kern="1200" dirty="0">
              <a:ea typeface="MS PGothic" pitchFamily="34" charset="-128"/>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442</a:t>
            </a:fld>
            <a:endParaRPr lang="en-US" dirty="0"/>
          </a:p>
        </p:txBody>
      </p:sp>
    </p:spTree>
    <p:extLst>
      <p:ext uri="{BB962C8B-B14F-4D97-AF65-F5344CB8AC3E}">
        <p14:creationId xmlns:p14="http://schemas.microsoft.com/office/powerpoint/2010/main" val="3282658630"/>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marL="0" lvl="1" indent="-199044" defTabSz="796177">
              <a:buFont typeface="Wingdings" pitchFamily="2" charset="2"/>
              <a:buNone/>
              <a:defRPr/>
            </a:pPr>
            <a:r>
              <a:rPr lang="en-US" b="0" baseline="0" dirty="0">
                <a:solidFill>
                  <a:schemeClr val="tx1"/>
                </a:solidFill>
                <a:latin typeface="Salesforce Sans" panose="020B0505020202020203" pitchFamily="34" charset="0"/>
              </a:rPr>
              <a:t>Salesforce </a:t>
            </a:r>
            <a:r>
              <a:rPr lang="en-US" dirty="0">
                <a:solidFill>
                  <a:schemeClr val="tx1"/>
                </a:solidFill>
                <a:latin typeface="Salesforce Sans" panose="020B0505020202020203" pitchFamily="34" charset="0"/>
              </a:rPr>
              <a:t>Knowledge gives users targeted search results from a central knowledge base to solve issues quickly. </a:t>
            </a:r>
          </a:p>
          <a:p>
            <a:pPr marL="0" lvl="1" indent="-199044" defTabSz="796177">
              <a:buFont typeface="Wingdings" pitchFamily="2" charset="2"/>
              <a:buNone/>
              <a:defRPr/>
            </a:pPr>
            <a:endParaRPr lang="en-US" sz="1000" b="0" baseline="0" dirty="0">
              <a:solidFill>
                <a:schemeClr val="tx1"/>
              </a:solidFill>
              <a:latin typeface="Salesforce Sans" panose="020B0505020202020203" pitchFamily="34" charset="0"/>
            </a:endParaRPr>
          </a:p>
          <a:p>
            <a:pPr marL="0" lvl="1" indent="-199044" defTabSz="796177">
              <a:buFont typeface="Wingdings" pitchFamily="2" charset="2"/>
              <a:buChar char="§"/>
              <a:defRPr/>
            </a:pPr>
            <a:r>
              <a:rPr lang="en-US" sz="1000" b="0" baseline="0" dirty="0">
                <a:solidFill>
                  <a:schemeClr val="tx1"/>
                </a:solidFill>
                <a:latin typeface="Salesforce Sans" panose="020B0505020202020203" pitchFamily="34" charset="0"/>
              </a:rPr>
              <a:t>Knowledge u</a:t>
            </a:r>
            <a:r>
              <a:rPr lang="en-US" sz="1000" dirty="0">
                <a:solidFill>
                  <a:schemeClr val="tx1"/>
                </a:solidFill>
                <a:latin typeface="Salesforce Sans" panose="020B0505020202020203" pitchFamily="34" charset="0"/>
              </a:rPr>
              <a:t>sers can write, edit, publish, and archive articles…</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...and easily</a:t>
            </a:r>
            <a:r>
              <a:rPr lang="en-US" sz="1000" baseline="0" dirty="0">
                <a:solidFill>
                  <a:schemeClr val="tx1"/>
                </a:solidFill>
                <a:latin typeface="Salesforce Sans" panose="020B0505020202020203" pitchFamily="34" charset="0"/>
              </a:rPr>
              <a:t> attach them to cases</a:t>
            </a:r>
            <a:r>
              <a:rPr lang="en-US" sz="1000" dirty="0">
                <a:solidFill>
                  <a:schemeClr val="tx1"/>
                </a:solidFill>
                <a:latin typeface="Salesforce Sans" panose="020B0505020202020203" pitchFamily="34" charset="0"/>
              </a:rPr>
              <a:t>. </a:t>
            </a:r>
            <a:r>
              <a:rPr lang="en-US" b="0" dirty="0">
                <a:solidFill>
                  <a:schemeClr val="tx1"/>
                </a:solidFill>
                <a:latin typeface="Salesforce Sans" panose="020B0505020202020203" pitchFamily="34" charset="0"/>
              </a:rPr>
              <a:t>Unlike</a:t>
            </a:r>
            <a:r>
              <a:rPr lang="en-US" b="0" baseline="0" dirty="0">
                <a:solidFill>
                  <a:schemeClr val="tx1"/>
                </a:solidFill>
                <a:latin typeface="Salesforce Sans" panose="020B0505020202020203" pitchFamily="34" charset="0"/>
              </a:rPr>
              <a:t> Solutions, a s</a:t>
            </a:r>
            <a:r>
              <a:rPr lang="en-US" b="0" dirty="0">
                <a:solidFill>
                  <a:schemeClr val="tx1"/>
                </a:solidFill>
                <a:latin typeface="Salesforce Sans" panose="020B0505020202020203" pitchFamily="34" charset="0"/>
              </a:rPr>
              <a:t>upport</a:t>
            </a:r>
            <a:r>
              <a:rPr lang="en-US" b="0" baseline="0" dirty="0">
                <a:solidFill>
                  <a:schemeClr val="tx1"/>
                </a:solidFill>
                <a:latin typeface="Salesforce Sans" panose="020B0505020202020203" pitchFamily="34" charset="0"/>
              </a:rPr>
              <a:t> agent can easily create a Knowledge article and attach it to a case before the case is closed</a:t>
            </a:r>
            <a:r>
              <a:rPr lang="en-US" sz="1000" b="0" baseline="0" dirty="0">
                <a:solidFill>
                  <a:schemeClr val="tx1"/>
                </a:solidFill>
                <a:latin typeface="Salesforce Sans" panose="020B0505020202020203" pitchFamily="34" charset="0"/>
              </a:rPr>
              <a:t>. </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Article versioning allows the agent to track which article version was attached to a case and communicated to the customer. The Articles related</a:t>
            </a:r>
            <a:r>
              <a:rPr lang="en-US" sz="1000" baseline="0" dirty="0">
                <a:solidFill>
                  <a:schemeClr val="tx1"/>
                </a:solidFill>
                <a:latin typeface="Salesforce Sans" panose="020B0505020202020203" pitchFamily="34" charset="0"/>
              </a:rPr>
              <a:t> list on a case will show the article version number and t</a:t>
            </a:r>
            <a:r>
              <a:rPr lang="en-US" sz="1000" dirty="0">
                <a:solidFill>
                  <a:schemeClr val="tx1"/>
                </a:solidFill>
                <a:latin typeface="Salesforce Sans" panose="020B0505020202020203" pitchFamily="34" charset="0"/>
              </a:rPr>
              <a:t>he article will be marked as outdated if there is a newer version.</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Emailing articles as PDFs or links allows support agents to share articles with customers.</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Users can rate articles</a:t>
            </a:r>
            <a:r>
              <a:rPr lang="en-US" sz="1000" baseline="0" dirty="0">
                <a:solidFill>
                  <a:schemeClr val="tx1"/>
                </a:solidFill>
                <a:latin typeface="Salesforce Sans" panose="020B0505020202020203" pitchFamily="34" charset="0"/>
              </a:rPr>
              <a:t> and provide feedback via </a:t>
            </a:r>
            <a:r>
              <a:rPr lang="en-US" sz="1000" dirty="0">
                <a:solidFill>
                  <a:schemeClr val="tx1"/>
                </a:solidFill>
                <a:latin typeface="Salesforce Sans" panose="020B0505020202020203" pitchFamily="34" charset="0"/>
              </a:rPr>
              <a:t>Chatter feeds on articles, contributing</a:t>
            </a:r>
            <a:r>
              <a:rPr lang="en-US" sz="1000" baseline="0" dirty="0">
                <a:solidFill>
                  <a:schemeClr val="tx1"/>
                </a:solidFill>
                <a:latin typeface="Salesforce Sans" panose="020B0505020202020203" pitchFamily="34" charset="0"/>
              </a:rPr>
              <a:t> to</a:t>
            </a:r>
            <a:r>
              <a:rPr lang="en-US" sz="1000" dirty="0">
                <a:solidFill>
                  <a:schemeClr val="tx1"/>
                </a:solidFill>
                <a:latin typeface="Salesforce Sans" panose="020B0505020202020203" pitchFamily="34" charset="0"/>
              </a:rPr>
              <a:t> continuous improvement and collaboration.</a:t>
            </a:r>
          </a:p>
          <a:p>
            <a:pPr marL="0" lvl="1" indent="-199044" defTabSz="796177">
              <a:buNone/>
              <a:defRPr/>
            </a:pPr>
            <a:endParaRPr lang="en-US" sz="1000" b="1" baseline="0" dirty="0">
              <a:solidFill>
                <a:schemeClr val="tx1"/>
              </a:solidFill>
              <a:latin typeface="Salesforce Sans" panose="020B0505020202020203" pitchFamily="34" charset="0"/>
            </a:endParaRP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r>
              <a:rPr lang="en-US" sz="1000" b="0" baseline="0" dirty="0">
                <a:solidFill>
                  <a:schemeClr val="tx1"/>
                </a:solidFill>
                <a:latin typeface="Salesforce Sans" panose="020B0505020202020203" pitchFamily="34" charset="0"/>
              </a:rPr>
              <a:t>Also unlike Solutions, administrators can configure article types and data categories to allow for more readable, consistent, and relevant articles. </a:t>
            </a:r>
            <a:r>
              <a:rPr lang="en-US" sz="1000" kern="1200" dirty="0">
                <a:solidFill>
                  <a:schemeClr val="tx1"/>
                </a:solidFill>
                <a:latin typeface="Salesforce Sans" panose="020B0505020202020203" pitchFamily="34" charset="0"/>
                <a:ea typeface="ＭＳ Ｐゴシック" pitchFamily="-112" charset="-128"/>
              </a:rPr>
              <a:t>Article types dictate the look</a:t>
            </a:r>
            <a:r>
              <a:rPr lang="en-US" sz="1000" kern="1200" baseline="0" dirty="0">
                <a:solidFill>
                  <a:schemeClr val="tx1"/>
                </a:solidFill>
                <a:latin typeface="Salesforce Sans" panose="020B0505020202020203" pitchFamily="34" charset="0"/>
                <a:ea typeface="ＭＳ Ｐゴシック" pitchFamily="-112" charset="-128"/>
              </a:rPr>
              <a:t> </a:t>
            </a:r>
            <a:r>
              <a:rPr lang="en-US" sz="1000" kern="1200" dirty="0">
                <a:solidFill>
                  <a:schemeClr val="tx1"/>
                </a:solidFill>
                <a:latin typeface="Salesforce Sans" panose="020B0505020202020203" pitchFamily="34" charset="0"/>
                <a:ea typeface="ＭＳ Ｐゴシック" pitchFamily="-112" charset="-128"/>
              </a:rPr>
              <a:t>and</a:t>
            </a:r>
            <a:r>
              <a:rPr lang="en-US" sz="1000" kern="1200" baseline="0" dirty="0">
                <a:solidFill>
                  <a:schemeClr val="tx1"/>
                </a:solidFill>
                <a:latin typeface="Salesforce Sans" panose="020B0505020202020203" pitchFamily="34" charset="0"/>
                <a:ea typeface="ＭＳ Ｐゴシック" pitchFamily="-112" charset="-128"/>
              </a:rPr>
              <a:t> </a:t>
            </a:r>
            <a:r>
              <a:rPr lang="en-US" sz="1000" kern="1200" dirty="0">
                <a:solidFill>
                  <a:schemeClr val="tx1"/>
                </a:solidFill>
                <a:latin typeface="Salesforce Sans" panose="020B0505020202020203" pitchFamily="34" charset="0"/>
                <a:ea typeface="ＭＳ Ｐゴシック" pitchFamily="-112" charset="-128"/>
              </a:rPr>
              <a:t>feel of articles and data categories dictate visibility.</a:t>
            </a: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endParaRPr lang="en-US" sz="1000" b="0" kern="1200" baseline="0" dirty="0">
              <a:solidFill>
                <a:schemeClr val="tx1"/>
              </a:solidFill>
              <a:latin typeface="Salesforce Sans" panose="020B0505020202020203" pitchFamily="34" charset="0"/>
              <a:ea typeface="ＭＳ Ｐゴシック" pitchFamily="-112" charset="-128"/>
            </a:endParaRP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r>
              <a:rPr lang="en-US" sz="1000" b="1" dirty="0">
                <a:solidFill>
                  <a:schemeClr val="tx1"/>
                </a:solidFill>
                <a:latin typeface="Salesforce Sans" panose="020B0505020202020203" pitchFamily="34" charset="0"/>
              </a:rPr>
              <a:t>License note: </a:t>
            </a:r>
            <a:r>
              <a:rPr lang="en-US" sz="1000" dirty="0">
                <a:solidFill>
                  <a:schemeClr val="tx1"/>
                </a:solidFill>
                <a:latin typeface="Salesforce Sans" panose="020B0505020202020203" pitchFamily="34" charset="0"/>
              </a:rPr>
              <a:t>It is </a:t>
            </a:r>
            <a:r>
              <a:rPr lang="en-US" sz="1000" b="1" i="1" dirty="0">
                <a:solidFill>
                  <a:schemeClr val="tx1"/>
                </a:solidFill>
                <a:latin typeface="Salesforce Sans" panose="020B0505020202020203" pitchFamily="34" charset="0"/>
              </a:rPr>
              <a:t>licensed</a:t>
            </a:r>
            <a:r>
              <a:rPr lang="en-US" sz="1000" dirty="0">
                <a:solidFill>
                  <a:schemeClr val="tx1"/>
                </a:solidFill>
                <a:latin typeface="Salesforce Sans" panose="020B0505020202020203" pitchFamily="34" charset="0"/>
              </a:rPr>
              <a:t> using the Knowledge User feature license for users who need to create, edit, delete, or publish articles. All full Salesforce license users can </a:t>
            </a:r>
            <a:r>
              <a:rPr lang="en-US" sz="1000" b="1" i="1" dirty="0">
                <a:solidFill>
                  <a:schemeClr val="tx1"/>
                </a:solidFill>
                <a:latin typeface="Salesforce Sans" panose="020B0505020202020203" pitchFamily="34" charset="0"/>
              </a:rPr>
              <a:t>view</a:t>
            </a:r>
            <a:r>
              <a:rPr lang="en-US" sz="1000" dirty="0">
                <a:solidFill>
                  <a:schemeClr val="tx1"/>
                </a:solidFill>
                <a:latin typeface="Salesforce Sans" panose="020B0505020202020203" pitchFamily="34" charset="0"/>
              </a:rPr>
              <a:t> articles without an</a:t>
            </a:r>
            <a:r>
              <a:rPr lang="en-US" sz="1000" baseline="0" dirty="0">
                <a:solidFill>
                  <a:schemeClr val="tx1"/>
                </a:solidFill>
                <a:latin typeface="Salesforce Sans" panose="020B0505020202020203" pitchFamily="34" charset="0"/>
              </a:rPr>
              <a:t> add-on Knowledge User license. </a:t>
            </a:r>
            <a:r>
              <a:rPr lang="en-US" sz="1000" b="0" dirty="0">
                <a:solidFill>
                  <a:schemeClr val="tx1"/>
                </a:solidFill>
                <a:latin typeface="Salesforce Sans" panose="020B0505020202020203" pitchFamily="34" charset="0"/>
              </a:rPr>
              <a:t>T</a:t>
            </a:r>
            <a:r>
              <a:rPr lang="en-US" sz="1000" dirty="0">
                <a:solidFill>
                  <a:schemeClr val="tx1"/>
                </a:solidFill>
                <a:latin typeface="Salesforce Sans" panose="020B0505020202020203" pitchFamily="34" charset="0"/>
              </a:rPr>
              <a:t>hey can search and view articles, and attach articles to cases based on the Read</a:t>
            </a:r>
            <a:r>
              <a:rPr lang="en-US" sz="1000" baseline="0" dirty="0">
                <a:solidFill>
                  <a:schemeClr val="tx1"/>
                </a:solidFill>
                <a:latin typeface="Salesforce Sans" panose="020B0505020202020203" pitchFamily="34" charset="0"/>
              </a:rPr>
              <a:t> permission for each article type.</a:t>
            </a: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endParaRPr lang="en-US" sz="1000" baseline="0" dirty="0">
              <a:solidFill>
                <a:schemeClr val="tx1"/>
              </a:solidFill>
              <a:latin typeface="Salesforce Sans" panose="020B0505020202020203" pitchFamily="34" charset="0"/>
            </a:endParaRPr>
          </a:p>
          <a:p>
            <a:pPr defTabSz="981334">
              <a:spcBef>
                <a:spcPts val="0"/>
              </a:spcBef>
              <a:buClrTx/>
              <a:defRPr/>
            </a:pPr>
            <a:r>
              <a:rPr lang="en-US" b="1" dirty="0"/>
              <a:t>Extra Material</a:t>
            </a:r>
          </a:p>
          <a:p>
            <a:pPr defTabSz="981334">
              <a:spcBef>
                <a:spcPts val="0"/>
              </a:spcBef>
              <a:buClrTx/>
              <a:defRPr/>
            </a:pPr>
            <a:r>
              <a:rPr lang="en-US" b="0" dirty="0"/>
              <a:t>Trailhead:</a:t>
            </a:r>
            <a:r>
              <a:rPr lang="en-US" b="0" baseline="0" dirty="0"/>
              <a:t> https://trailhead.salesforce.com/en/modules/knowledge_essentials</a:t>
            </a:r>
            <a:endParaRPr lang="en-US" b="0" dirty="0"/>
          </a:p>
          <a:p>
            <a:pPr defTabSz="981334">
              <a:spcBef>
                <a:spcPts val="0"/>
              </a:spcBef>
              <a:buClrTx/>
              <a:defRPr/>
            </a:pPr>
            <a:endParaRPr lang="en-US" dirty="0"/>
          </a:p>
          <a:p>
            <a:pPr defTabSz="981334">
              <a:spcBef>
                <a:spcPts val="0"/>
              </a:spcBef>
              <a:buClrTx/>
              <a:defRPr/>
            </a:pPr>
            <a:r>
              <a:rPr lang="en-US" b="1" dirty="0"/>
              <a:t>Suggestions</a:t>
            </a:r>
            <a:endParaRPr lang="en-US" sz="1000" baseline="0" dirty="0">
              <a:solidFill>
                <a:schemeClr val="tx1"/>
              </a:solidFill>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443</a:t>
            </a:fld>
            <a:endParaRPr lang="en-US" dirty="0"/>
          </a:p>
        </p:txBody>
      </p:sp>
    </p:spTree>
    <p:extLst>
      <p:ext uri="{BB962C8B-B14F-4D97-AF65-F5344CB8AC3E}">
        <p14:creationId xmlns:p14="http://schemas.microsoft.com/office/powerpoint/2010/main" val="3493378752"/>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444</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91200"/>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baseline="0" dirty="0">
                <a:solidFill>
                  <a:schemeClr val="tx1"/>
                </a:solidFill>
                <a:latin typeface="Salesforce Sans" panose="020B0505020202020203" pitchFamily="34" charset="0"/>
              </a:rPr>
              <a:t>Noah wants to improve the case management process for his team. </a:t>
            </a:r>
            <a:r>
              <a:rPr lang="en-US" baseline="0" dirty="0">
                <a:solidFill>
                  <a:schemeClr val="tx1"/>
                </a:solidFill>
                <a:latin typeface="Salesforce Sans" panose="020B0505020202020203" pitchFamily="34" charset="0"/>
              </a:rPr>
              <a:t>AW Computing already has a support process for product support cases. But Noah wants to create a new process for </a:t>
            </a:r>
            <a:r>
              <a:rPr lang="en-US" b="1" i="1" baseline="0" dirty="0">
                <a:solidFill>
                  <a:schemeClr val="tx1"/>
                </a:solidFill>
                <a:latin typeface="Salesforce Sans" panose="020B0505020202020203" pitchFamily="34" charset="0"/>
              </a:rPr>
              <a:t>inquiry</a:t>
            </a:r>
            <a:r>
              <a:rPr lang="en-US" baseline="0" dirty="0">
                <a:solidFill>
                  <a:schemeClr val="tx1"/>
                </a:solidFill>
                <a:latin typeface="Salesforce Sans" panose="020B0505020202020203" pitchFamily="34" charset="0"/>
              </a:rPr>
              <a:t> cases to minimize the time his support agents take to work this type of case. </a:t>
            </a:r>
            <a:r>
              <a:rPr lang="en-US" b="0" dirty="0">
                <a:solidFill>
                  <a:schemeClr val="tx1"/>
                </a:solidFill>
                <a:latin typeface="Salesforce Sans" panose="020B0505020202020203" pitchFamily="34" charset="0"/>
              </a:rPr>
              <a:t>Noah’s top priorities</a:t>
            </a:r>
            <a:r>
              <a:rPr lang="en-US" b="0" baseline="0" dirty="0">
                <a:solidFill>
                  <a:schemeClr val="tx1"/>
                </a:solidFill>
                <a:latin typeface="Salesforce Sans" panose="020B0505020202020203" pitchFamily="34" charset="0"/>
              </a:rPr>
              <a:t> are </a:t>
            </a:r>
            <a:r>
              <a:rPr lang="en-US" b="0" dirty="0">
                <a:solidFill>
                  <a:schemeClr val="tx1"/>
                </a:solidFill>
                <a:latin typeface="Salesforce Sans" panose="020B0505020202020203" pitchFamily="34" charset="0"/>
              </a:rPr>
              <a:t>agent productivity</a:t>
            </a:r>
            <a:r>
              <a:rPr lang="en-US" b="0" baseline="0" dirty="0">
                <a:solidFill>
                  <a:schemeClr val="tx1"/>
                </a:solidFill>
                <a:latin typeface="Salesforce Sans" panose="020B0505020202020203" pitchFamily="34" charset="0"/>
              </a:rPr>
              <a:t> and customer satisfaction.</a:t>
            </a:r>
            <a:endParaRPr lang="en-US" b="0" dirty="0">
              <a:solidFill>
                <a:schemeClr val="tx1"/>
              </a:solidFill>
              <a:latin typeface="Salesforce Sans" panose="020B0505020202020203" pitchFamily="34" charset="0"/>
            </a:endParaRPr>
          </a:p>
          <a:p>
            <a:pPr marL="0" lvl="1" indent="-199044" defTabSz="796177">
              <a:buNone/>
              <a:defRPr/>
            </a:pPr>
            <a:endParaRPr lang="en-US" b="0" dirty="0">
              <a:solidFill>
                <a:schemeClr val="tx1"/>
              </a:solidFill>
              <a:latin typeface="Salesforce Sans" panose="020B0505020202020203" pitchFamily="34" charset="0"/>
            </a:endParaRPr>
          </a:p>
          <a:p>
            <a:pPr marL="0" lvl="1" indent="-199044" defTabSz="796177">
              <a:buNone/>
              <a:defRPr/>
            </a:pPr>
            <a:r>
              <a:rPr lang="en-US" b="0" dirty="0">
                <a:solidFill>
                  <a:schemeClr val="tx1"/>
                </a:solidFill>
                <a:latin typeface="Salesforce Sans" panose="020B0505020202020203" pitchFamily="34" charset="0"/>
              </a:rPr>
              <a:t>To meet Noah’s request, we need</a:t>
            </a:r>
            <a:r>
              <a:rPr lang="en-US" b="0" baseline="0" dirty="0">
                <a:solidFill>
                  <a:schemeClr val="tx1"/>
                </a:solidFill>
                <a:latin typeface="Salesforce Sans" panose="020B0505020202020203" pitchFamily="34" charset="0"/>
              </a:rPr>
              <a:t> to discuss support processes and gather more information from Noah.</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445</a:t>
            </a:fld>
            <a:endParaRPr lang="en-US" dirty="0"/>
          </a:p>
        </p:txBody>
      </p:sp>
    </p:spTree>
    <p:extLst>
      <p:ext uri="{BB962C8B-B14F-4D97-AF65-F5344CB8AC3E}">
        <p14:creationId xmlns:p14="http://schemas.microsoft.com/office/powerpoint/2010/main" val="2001952932"/>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baseline="0" dirty="0">
                <a:solidFill>
                  <a:schemeClr val="tx1"/>
                </a:solidFill>
                <a:latin typeface="Salesforce Sans" panose="020B0505020202020203" pitchFamily="34" charset="0"/>
              </a:rPr>
              <a:t>As we learned earlier, a s</a:t>
            </a:r>
            <a:r>
              <a:rPr lang="en-US" dirty="0">
                <a:solidFill>
                  <a:schemeClr val="tx1"/>
                </a:solidFill>
                <a:latin typeface="Salesforce Sans" panose="020B0505020202020203" pitchFamily="34" charset="0"/>
              </a:rPr>
              <a:t>upport process</a:t>
            </a:r>
            <a:r>
              <a:rPr lang="en-US" baseline="0" dirty="0">
                <a:solidFill>
                  <a:schemeClr val="tx1"/>
                </a:solidFill>
                <a:latin typeface="Salesforce Sans" panose="020B0505020202020203" pitchFamily="34" charset="0"/>
              </a:rPr>
              <a:t> is a business process that</a:t>
            </a:r>
            <a:r>
              <a:rPr lang="en-US" dirty="0">
                <a:solidFill>
                  <a:schemeClr val="tx1"/>
                </a:solidFill>
                <a:latin typeface="Salesforce Sans" panose="020B0505020202020203" pitchFamily="34" charset="0"/>
              </a:rPr>
              <a:t> uses the </a:t>
            </a:r>
            <a:r>
              <a:rPr lang="en-US" b="0" i="0" dirty="0">
                <a:solidFill>
                  <a:schemeClr val="tx1"/>
                </a:solidFill>
                <a:latin typeface="Salesforce Sans" panose="020B0505020202020203" pitchFamily="34" charset="0"/>
              </a:rPr>
              <a:t>Status</a:t>
            </a:r>
            <a:r>
              <a:rPr lang="en-US" dirty="0">
                <a:solidFill>
                  <a:schemeClr val="tx1"/>
                </a:solidFill>
                <a:latin typeface="Salesforce Sans" panose="020B0505020202020203" pitchFamily="34" charset="0"/>
              </a:rPr>
              <a:t> field to identify a case within the support lifecycle. </a:t>
            </a:r>
            <a:r>
              <a:rPr lang="en-US" b="0" baseline="0" dirty="0">
                <a:solidFill>
                  <a:schemeClr val="tx1"/>
                </a:solidFill>
                <a:latin typeface="Salesforce Sans" panose="020B0505020202020203" pitchFamily="34" charset="0"/>
              </a:rPr>
              <a:t>Defining a support process provides the values that agents will see in the Status picklist field on a case record.</a:t>
            </a:r>
            <a:endParaRPr lang="en-US" baseline="0" dirty="0">
              <a:solidFill>
                <a:schemeClr val="tx1"/>
              </a:solidFill>
              <a:latin typeface="Salesforce Sans" panose="020B0505020202020203" pitchFamily="34" charset="0"/>
            </a:endParaRPr>
          </a:p>
          <a:p>
            <a:pPr marL="0" lvl="1" indent="0" defTabSz="873161">
              <a:buNone/>
              <a:defRPr/>
            </a:pPr>
            <a:endParaRPr lang="en-US" b="1"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Noah wants </a:t>
            </a:r>
            <a:r>
              <a:rPr lang="en-US" baseline="0" dirty="0">
                <a:solidFill>
                  <a:schemeClr val="tx1"/>
                </a:solidFill>
                <a:latin typeface="Salesforce Sans" panose="020B0505020202020203" pitchFamily="34" charset="0"/>
              </a:rPr>
              <a:t>different support processes for different types of cases</a:t>
            </a:r>
            <a:r>
              <a:rPr lang="en-US" b="0" baseline="0" dirty="0">
                <a:solidFill>
                  <a:schemeClr val="tx1"/>
                </a:solidFill>
                <a:latin typeface="Salesforce Sans" panose="020B0505020202020203" pitchFamily="34" charset="0"/>
              </a:rPr>
              <a:t>. You need more information, so you ask him these questions. </a:t>
            </a: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Current process for Product Support: He shows you the process that his team is already using for cases about product issues. </a:t>
            </a:r>
            <a:r>
              <a:rPr lang="en-US" baseline="0" dirty="0">
                <a:solidFill>
                  <a:schemeClr val="tx1"/>
                </a:solidFill>
                <a:latin typeface="Salesforce Sans" panose="020B0505020202020203" pitchFamily="34" charset="0"/>
              </a:rPr>
              <a:t>The case status values for this Product Support process include: </a:t>
            </a:r>
            <a:r>
              <a:rPr lang="en-US" b="1" i="0" baseline="0" dirty="0">
                <a:solidFill>
                  <a:schemeClr val="tx1"/>
                </a:solidFill>
                <a:latin typeface="Salesforce Sans" panose="020B0505020202020203" pitchFamily="34" charset="0"/>
              </a:rPr>
              <a:t>New</a:t>
            </a:r>
            <a:r>
              <a:rPr lang="en-US" baseline="0"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for cases newly created by an agent or the email-to-case function</a:t>
            </a:r>
            <a:r>
              <a:rPr lang="en-US" baseline="0" dirty="0">
                <a:solidFill>
                  <a:schemeClr val="tx1"/>
                </a:solidFill>
                <a:latin typeface="Salesforce Sans" panose="020B0505020202020203" pitchFamily="34" charset="0"/>
              </a:rPr>
              <a:t>, </a:t>
            </a:r>
            <a:r>
              <a:rPr lang="en-US" b="1" i="0" baseline="0" dirty="0">
                <a:solidFill>
                  <a:schemeClr val="tx1"/>
                </a:solidFill>
                <a:latin typeface="Salesforce Sans" panose="020B0505020202020203" pitchFamily="34" charset="0"/>
              </a:rPr>
              <a:t>Working</a:t>
            </a:r>
            <a:r>
              <a:rPr lang="en-US" baseline="0" dirty="0">
                <a:solidFill>
                  <a:schemeClr val="tx1"/>
                </a:solidFill>
                <a:latin typeface="Salesforce Sans" panose="020B0505020202020203" pitchFamily="34" charset="0"/>
              </a:rPr>
              <a:t> for cases in progress, </a:t>
            </a:r>
            <a:r>
              <a:rPr lang="en-US" b="1" i="0" baseline="0" dirty="0">
                <a:solidFill>
                  <a:schemeClr val="tx1"/>
                </a:solidFill>
                <a:latin typeface="Salesforce Sans" panose="020B0505020202020203" pitchFamily="34" charset="0"/>
              </a:rPr>
              <a:t>Escalated</a:t>
            </a:r>
            <a:r>
              <a:rPr lang="en-US" baseline="0" dirty="0">
                <a:solidFill>
                  <a:schemeClr val="tx1"/>
                </a:solidFill>
                <a:latin typeface="Salesforce Sans" panose="020B0505020202020203" pitchFamily="34" charset="0"/>
              </a:rPr>
              <a:t> to indicate case escalation to a more experienced agent, </a:t>
            </a:r>
            <a:r>
              <a:rPr lang="en-US" b="1" i="0" baseline="0" dirty="0">
                <a:solidFill>
                  <a:schemeClr val="tx1"/>
                </a:solidFill>
                <a:latin typeface="Salesforce Sans" panose="020B0505020202020203" pitchFamily="34" charset="0"/>
              </a:rPr>
              <a:t>Bug Logged</a:t>
            </a:r>
            <a:r>
              <a:rPr lang="en-US" i="0" baseline="0" dirty="0">
                <a:solidFill>
                  <a:schemeClr val="tx1"/>
                </a:solidFill>
                <a:latin typeface="Salesforce Sans" panose="020B0505020202020203" pitchFamily="34" charset="0"/>
              </a:rPr>
              <a:t> </a:t>
            </a:r>
            <a:r>
              <a:rPr lang="en-US" baseline="0" dirty="0">
                <a:solidFill>
                  <a:schemeClr val="tx1"/>
                </a:solidFill>
                <a:latin typeface="Salesforce Sans" panose="020B0505020202020203" pitchFamily="34" charset="0"/>
              </a:rPr>
              <a:t>and </a:t>
            </a:r>
            <a:r>
              <a:rPr lang="en-US" b="1" baseline="0" dirty="0">
                <a:solidFill>
                  <a:schemeClr val="tx1"/>
                </a:solidFill>
                <a:latin typeface="Salesforce Sans" panose="020B0505020202020203" pitchFamily="34" charset="0"/>
              </a:rPr>
              <a:t>Bug Fixed</a:t>
            </a:r>
            <a:r>
              <a:rPr lang="en-US" baseline="0" dirty="0">
                <a:solidFill>
                  <a:schemeClr val="tx1"/>
                </a:solidFill>
                <a:latin typeface="Salesforce Sans" panose="020B0505020202020203" pitchFamily="34" charset="0"/>
              </a:rPr>
              <a:t> for issues related to product defects, and </a:t>
            </a:r>
            <a:r>
              <a:rPr lang="en-US" b="1" i="0" baseline="0" dirty="0">
                <a:solidFill>
                  <a:schemeClr val="tx1"/>
                </a:solidFill>
                <a:latin typeface="Salesforce Sans" panose="020B0505020202020203" pitchFamily="34" charset="0"/>
              </a:rPr>
              <a:t>Closed</a:t>
            </a:r>
            <a:r>
              <a:rPr lang="en-US" b="0" i="0" baseline="0" dirty="0">
                <a:solidFill>
                  <a:schemeClr val="tx1"/>
                </a:solidFill>
                <a:latin typeface="Salesforce Sans" panose="020B0505020202020203" pitchFamily="34" charset="0"/>
              </a:rPr>
              <a:t> to indicate the case has been resolved</a:t>
            </a:r>
            <a:r>
              <a:rPr lang="en-US" b="0" baseline="0" dirty="0">
                <a:solidFill>
                  <a:schemeClr val="tx1"/>
                </a:solidFill>
                <a:latin typeface="Salesforce Sans" panose="020B0505020202020203" pitchFamily="34" charset="0"/>
              </a:rPr>
              <a:t> and the customer has been notified of the resolution</a:t>
            </a:r>
            <a:r>
              <a:rPr lang="en-US" baseline="0" dirty="0">
                <a:solidFill>
                  <a:schemeClr val="tx1"/>
                </a:solidFill>
                <a:latin typeface="Salesforce Sans" panose="020B0505020202020203" pitchFamily="34" charset="0"/>
              </a:rPr>
              <a:t>.</a:t>
            </a:r>
            <a:endParaRPr lang="en-US" b="0" baseline="0" dirty="0">
              <a:solidFill>
                <a:schemeClr val="tx1"/>
              </a:solidFill>
              <a:latin typeface="Salesforce Sans" panose="020B0505020202020203" pitchFamily="34" charset="0"/>
            </a:endParaRP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New process for Inquiries: Next, Noah explains the simplified process that he would like his team to use for cases created from customer inquiries, such as questions about products, warranties, or shipping. </a:t>
            </a:r>
            <a:r>
              <a:rPr lang="en-US" baseline="0" dirty="0">
                <a:solidFill>
                  <a:schemeClr val="tx1"/>
                </a:solidFill>
                <a:latin typeface="Salesforce Sans" panose="020B0505020202020203" pitchFamily="34" charset="0"/>
              </a:rPr>
              <a:t>The Inquiry process should include the status values of </a:t>
            </a:r>
            <a:r>
              <a:rPr lang="en-US" b="1" baseline="0" dirty="0">
                <a:solidFill>
                  <a:schemeClr val="tx1"/>
                </a:solidFill>
                <a:latin typeface="Salesforce Sans" panose="020B0505020202020203" pitchFamily="34" charset="0"/>
              </a:rPr>
              <a:t>New</a:t>
            </a:r>
            <a:r>
              <a:rPr lang="en-US" baseline="0" dirty="0">
                <a:solidFill>
                  <a:schemeClr val="tx1"/>
                </a:solidFill>
                <a:latin typeface="Salesforce Sans" panose="020B0505020202020203" pitchFamily="34" charset="0"/>
              </a:rPr>
              <a:t>, </a:t>
            </a:r>
            <a:r>
              <a:rPr lang="en-US" b="1" baseline="0" dirty="0">
                <a:solidFill>
                  <a:schemeClr val="tx1"/>
                </a:solidFill>
                <a:latin typeface="Salesforce Sans" panose="020B0505020202020203" pitchFamily="34" charset="0"/>
              </a:rPr>
              <a:t>Working</a:t>
            </a:r>
            <a:r>
              <a:rPr lang="en-US" baseline="0" dirty="0">
                <a:solidFill>
                  <a:schemeClr val="tx1"/>
                </a:solidFill>
                <a:latin typeface="Salesforce Sans" panose="020B0505020202020203" pitchFamily="34" charset="0"/>
              </a:rPr>
              <a:t>, and </a:t>
            </a:r>
            <a:r>
              <a:rPr lang="en-US" b="1" baseline="0" dirty="0">
                <a:solidFill>
                  <a:schemeClr val="tx1"/>
                </a:solidFill>
                <a:latin typeface="Salesforce Sans" panose="020B0505020202020203" pitchFamily="34" charset="0"/>
              </a:rPr>
              <a:t>Closed</a:t>
            </a:r>
            <a:r>
              <a:rPr lang="en-US" baseline="0" dirty="0">
                <a:solidFill>
                  <a:schemeClr val="tx1"/>
                </a:solidFill>
                <a:latin typeface="Salesforce Sans" panose="020B0505020202020203" pitchFamily="34" charset="0"/>
              </a:rPr>
              <a:t>. </a:t>
            </a:r>
            <a:endParaRPr lang="en-US" b="0" baseline="0" dirty="0">
              <a:solidFill>
                <a:schemeClr val="tx1"/>
              </a:solidFill>
              <a:latin typeface="Salesforce Sans" panose="020B0505020202020203" pitchFamily="34" charset="0"/>
            </a:endParaRP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New fields or picklist values: When agents use the new Inquiry record type, Noah wants them to see the Inquiry page layout that includes a Type field for agents to choose whether the case is a product, shipping, warranty, or other type of inquiry. </a:t>
            </a: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dirty="0">
                <a:solidFill>
                  <a:schemeClr val="tx1"/>
                </a:solidFill>
                <a:latin typeface="Salesforce Sans" panose="020B0505020202020203" pitchFamily="34" charset="0"/>
              </a:rPr>
              <a:t>Transition: Now you’re ready to make these changes in Salesforce to fulfill Noah’s high priority request.</a:t>
            </a:r>
          </a:p>
          <a:p>
            <a:pPr marL="0" lvl="1" indent="0" defTabSz="873161">
              <a:buNone/>
              <a:defRPr/>
            </a:pPr>
            <a:endParaRPr lang="en-US" dirty="0">
              <a:solidFill>
                <a:schemeClr val="tx1"/>
              </a:solidFill>
              <a:latin typeface="Salesforce Sans" panose="020B0505020202020203" pitchFamily="34" charset="0"/>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pPr>
              <a:spcBef>
                <a:spcPts val="423"/>
              </a:spcBef>
            </a:pPr>
            <a:r>
              <a:rPr lang="en-US" b="0" baseline="0" dirty="0">
                <a:solidFill>
                  <a:schemeClr val="tx1"/>
                </a:solidFill>
              </a:rPr>
              <a:t>Work with support managers to be sure that the support processes used by agents are relevant to your business and allow management to capture the case status data they need.</a:t>
            </a:r>
            <a:endParaRPr lang="en-GB" b="0" dirty="0">
              <a:solidFill>
                <a:schemeClr val="tx1"/>
              </a:solidFill>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446</a:t>
            </a:fld>
            <a:endParaRPr lang="en-US" dirty="0"/>
          </a:p>
        </p:txBody>
      </p:sp>
    </p:spTree>
    <p:extLst>
      <p:ext uri="{BB962C8B-B14F-4D97-AF65-F5344CB8AC3E}">
        <p14:creationId xmlns:p14="http://schemas.microsoft.com/office/powerpoint/2010/main" val="3525900916"/>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See the next slide for a map of the configuration and instructor notes.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447</a:t>
            </a:fld>
            <a:endParaRPr lang="en-US" dirty="0"/>
          </a:p>
        </p:txBody>
      </p:sp>
    </p:spTree>
    <p:extLst>
      <p:ext uri="{BB962C8B-B14F-4D97-AF65-F5344CB8AC3E}">
        <p14:creationId xmlns:p14="http://schemas.microsoft.com/office/powerpoint/2010/main" val="3245367117"/>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chemeClr val="tx1"/>
                </a:solidFill>
              </a:rPr>
              <a:t>Teaching Points</a:t>
            </a:r>
          </a:p>
          <a:p>
            <a:r>
              <a:rPr lang="en-US" b="0" baseline="0" dirty="0">
                <a:solidFill>
                  <a:schemeClr val="tx1"/>
                </a:solidFill>
              </a:rPr>
              <a:t>We already know that record types determine the business processes, page layouts, and picklist values that are used by agents, so let’s map out what we need to configure in Salesforce. </a:t>
            </a:r>
          </a:p>
          <a:p>
            <a:endParaRPr lang="en-US" b="0" baseline="0" dirty="0">
              <a:solidFill>
                <a:schemeClr val="tx1"/>
              </a:solidFill>
            </a:endParaRPr>
          </a:p>
          <a:p>
            <a:r>
              <a:rPr lang="en-US" b="0" baseline="0" dirty="0">
                <a:solidFill>
                  <a:schemeClr val="tx1"/>
                </a:solidFill>
              </a:rPr>
              <a:t>AW Computing will have two record types, one for each support process. When agents use the Product Support record type, they will continue to see the page layout that is relevant to Product Support cases. When agents use the new Inquiry record type, Noah wants them to see the Inquiry page layout that includes a Type field. </a:t>
            </a:r>
          </a:p>
          <a:p>
            <a:endParaRPr lang="en-US" b="0" baseline="0" dirty="0">
              <a:solidFill>
                <a:schemeClr val="tx1"/>
              </a:solidFill>
            </a:endParaRPr>
          </a:p>
          <a:p>
            <a:r>
              <a:rPr lang="en-US" b="0" baseline="0" dirty="0">
                <a:solidFill>
                  <a:schemeClr val="tx1"/>
                </a:solidFill>
              </a:rPr>
              <a:t>Both record types will be enabled for all profiles so that any support agent can create a case for either record type. </a:t>
            </a:r>
          </a:p>
          <a:p>
            <a:endParaRPr lang="en-US" b="1" dirty="0">
              <a:solidFill>
                <a:schemeClr val="tx1"/>
              </a:solidFill>
              <a:ea typeface="Arial" pitchFamily="-112" charset="0"/>
              <a:cs typeface="Arial" pitchFamily="-112" charset="0"/>
              <a:sym typeface="Arial" pitchFamily="-112" charset="0"/>
            </a:endParaRPr>
          </a:p>
          <a:p>
            <a:r>
              <a:rPr lang="en-US" b="1" dirty="0">
                <a:solidFill>
                  <a:schemeClr val="tx1"/>
                </a:solidFill>
                <a:ea typeface="Arial" pitchFamily="-112" charset="0"/>
                <a:cs typeface="Arial" pitchFamily="-112" charset="0"/>
                <a:sym typeface="Arial" pitchFamily="-112" charset="0"/>
              </a:rPr>
              <a:t>Extra Material</a:t>
            </a:r>
          </a:p>
          <a:p>
            <a:endParaRPr lang="en-US" b="1" dirty="0">
              <a:solidFill>
                <a:schemeClr val="tx1"/>
              </a:solidFill>
              <a:ea typeface="Arial" pitchFamily="-112" charset="0"/>
              <a:cs typeface="Arial" pitchFamily="-112" charset="0"/>
              <a:sym typeface="Arial" pitchFamily="-112" charset="0"/>
            </a:endParaRPr>
          </a:p>
          <a:p>
            <a:r>
              <a:rPr lang="en-US" b="1" dirty="0">
                <a:solidFill>
                  <a:schemeClr val="tx1"/>
                </a:solidFill>
                <a:ea typeface="Arial" pitchFamily="-112" charset="0"/>
                <a:cs typeface="Arial" pitchFamily="-112" charset="0"/>
                <a:sym typeface="Arial" pitchFamily="-112" charset="0"/>
              </a:rPr>
              <a:t>Suggestions</a:t>
            </a:r>
            <a:endParaRPr lang="en-US" dirty="0">
              <a:solidFill>
                <a:schemeClr val="tx1"/>
              </a:solidFill>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dirty="0">
                <a:solidFill>
                  <a:schemeClr val="tx1"/>
                </a:solidFill>
              </a:rPr>
              <a:t>If you need to limit the types of cases an agent can create in your organization, you can assign each record type to a specific support user profile.</a:t>
            </a:r>
            <a:endParaRPr lang="en-US" dirty="0">
              <a:solidFill>
                <a:schemeClr val="tx1"/>
              </a:solidFill>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448</a:t>
            </a:fld>
            <a:endParaRPr lang="en-US" dirty="0"/>
          </a:p>
        </p:txBody>
      </p:sp>
    </p:spTree>
    <p:extLst>
      <p:ext uri="{BB962C8B-B14F-4D97-AF65-F5344CB8AC3E}">
        <p14:creationId xmlns:p14="http://schemas.microsoft.com/office/powerpoint/2010/main" val="3368716264"/>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11777679"/>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baseline="0" dirty="0">
                <a:solidFill>
                  <a:schemeClr val="tx1"/>
                </a:solidFill>
                <a:latin typeface="Salesforce Sans" panose="020B0505020202020203" pitchFamily="34" charset="0"/>
              </a:rPr>
              <a:t>Noah wants his support team to spend less time manually converting support requests placed by online customers into cases in Salesforce. You will learn how to configure web-to-case to accomplish this task. You’ll use what you already know about auto-response rules and email templates to complete the web-to-case configuration. You will also learn the basics of the email-to-case feature so you can present options to Noah for handling customer emails.</a:t>
            </a:r>
          </a:p>
          <a:p>
            <a:pPr marL="0" lvl="1" indent="-199044" defTabSz="796177">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solidFill>
                <a:schemeClr val="tx1"/>
              </a:solidFill>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450</a:t>
            </a:fld>
            <a:endParaRPr lang="en-US" dirty="0"/>
          </a:p>
        </p:txBody>
      </p:sp>
    </p:spTree>
    <p:extLst>
      <p:ext uri="{BB962C8B-B14F-4D97-AF65-F5344CB8AC3E}">
        <p14:creationId xmlns:p14="http://schemas.microsoft.com/office/powerpoint/2010/main" val="3322500133"/>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latin typeface="Arial" pitchFamily="-112" charset="0"/>
                <a:ea typeface="Arial" pitchFamily="-112" charset="0"/>
                <a:cs typeface="Arial" pitchFamily="-112" charset="0"/>
                <a:sym typeface="Arial" pitchFamily="-112" charset="0"/>
              </a:rPr>
              <a:t>Teaching Points</a:t>
            </a:r>
          </a:p>
          <a:p>
            <a:r>
              <a:rPr lang="en-US" dirty="0"/>
              <a:t>Web to case functions like web-to-lead:  Case information gathered from a web form is pushed to Salesforce.  </a:t>
            </a:r>
            <a:r>
              <a:rPr lang="en-US" baseline="0" dirty="0"/>
              <a:t>These new cases are assigned using assignment rules and can go to individuals or queues.  Auto response rules send an email template back to the originator of the case.</a:t>
            </a:r>
          </a:p>
          <a:p>
            <a:r>
              <a:rPr lang="en-US" baseline="0" dirty="0"/>
              <a:t>Web to case can generate up to </a:t>
            </a:r>
            <a:r>
              <a:rPr lang="en-US" dirty="0"/>
              <a:t>5,000 cases a day.</a:t>
            </a:r>
          </a:p>
          <a:p>
            <a:endParaRPr lang="en-US"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Extra Material</a:t>
            </a:r>
          </a:p>
          <a:p>
            <a:endParaRPr lang="en-US"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451</a:t>
            </a:fld>
            <a:endParaRPr lang="en-US" dirty="0"/>
          </a:p>
        </p:txBody>
      </p:sp>
    </p:spTree>
    <p:extLst>
      <p:ext uri="{BB962C8B-B14F-4D97-AF65-F5344CB8AC3E}">
        <p14:creationId xmlns:p14="http://schemas.microsoft.com/office/powerpoint/2010/main" val="3326557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45</a:t>
            </a:fld>
            <a:endParaRPr lang="en-US" dirty="0"/>
          </a:p>
        </p:txBody>
      </p:sp>
    </p:spTree>
    <p:extLst>
      <p:ext uri="{BB962C8B-B14F-4D97-AF65-F5344CB8AC3E}">
        <p14:creationId xmlns:p14="http://schemas.microsoft.com/office/powerpoint/2010/main" val="3389531646"/>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a:spcBef>
                <a:spcPts val="423"/>
              </a:spcBef>
            </a:pPr>
            <a:r>
              <a:rPr lang="en-US" b="0" baseline="0" dirty="0">
                <a:solidFill>
                  <a:schemeClr val="tx1"/>
                </a:solidFill>
              </a:rPr>
              <a:t>Remember your cheat sheet for setting up web-to-case or email-to-case. You used this table when working with </a:t>
            </a:r>
            <a:r>
              <a:rPr lang="en-US" b="0" i="0" baseline="0" dirty="0">
                <a:solidFill>
                  <a:schemeClr val="tx1"/>
                </a:solidFill>
              </a:rPr>
              <a:t>web-to-</a:t>
            </a:r>
            <a:r>
              <a:rPr lang="en-US" b="1" i="1" baseline="0" dirty="0">
                <a:solidFill>
                  <a:schemeClr val="tx1"/>
                </a:solidFill>
              </a:rPr>
              <a:t>lead</a:t>
            </a:r>
            <a:r>
              <a:rPr lang="en-US" b="0" baseline="0" dirty="0">
                <a:solidFill>
                  <a:schemeClr val="tx1"/>
                </a:solidFill>
              </a:rPr>
              <a:t> in AW Computing’s sales environment. You can apply the same principles of auto-response rules and email templates to the Service Cloud. </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lvl="1" indent="0" defTabSz="873161">
              <a:buNone/>
              <a:defRPr/>
            </a:pPr>
            <a:r>
              <a:rPr lang="en-US" b="0" baseline="0" dirty="0">
                <a:solidFill>
                  <a:schemeClr val="tx1"/>
                </a:solidFill>
                <a:latin typeface="Salesforce Sans" panose="020B0505020202020203" pitchFamily="34" charset="0"/>
              </a:rPr>
              <a:t>Review of auto-response rules / email templates: Based on </a:t>
            </a:r>
            <a:r>
              <a:rPr lang="en-US" dirty="0">
                <a:solidFill>
                  <a:schemeClr val="tx1"/>
                </a:solidFill>
                <a:latin typeface="Salesforce Sans" panose="020B0505020202020203" pitchFamily="34" charset="0"/>
              </a:rPr>
              <a:t>predefined criteria, auto-response</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rules automatically send a response to the customer</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who submitted a case through web-to-case, email-to-case, self-service</a:t>
            </a:r>
            <a:r>
              <a:rPr lang="en-US" baseline="0" dirty="0">
                <a:solidFill>
                  <a:schemeClr val="tx1"/>
                </a:solidFill>
                <a:latin typeface="Salesforce Sans" panose="020B0505020202020203" pitchFamily="34" charset="0"/>
              </a:rPr>
              <a:t> portal, or customer portal</a:t>
            </a:r>
            <a:r>
              <a:rPr lang="en-US" dirty="0">
                <a:solidFill>
                  <a:schemeClr val="tx1"/>
                </a:solidFill>
                <a:latin typeface="Salesforce Sans" panose="020B0505020202020203" pitchFamily="34" charset="0"/>
              </a:rPr>
              <a:t>. The rule uses an email template that allows</a:t>
            </a:r>
            <a:r>
              <a:rPr lang="en-US" baseline="0" dirty="0">
                <a:solidFill>
                  <a:schemeClr val="tx1"/>
                </a:solidFill>
                <a:latin typeface="Salesforce Sans" panose="020B0505020202020203" pitchFamily="34" charset="0"/>
              </a:rPr>
              <a:t> for consistent communications. An email is sent to reassure the customer that his case was received and an agent is working on his issue. </a:t>
            </a:r>
            <a:r>
              <a:rPr lang="en-US" i="0" dirty="0">
                <a:solidFill>
                  <a:schemeClr val="tx1"/>
                </a:solidFill>
                <a:latin typeface="Salesforce Sans" panose="020B0505020202020203" pitchFamily="34" charset="0"/>
              </a:rPr>
              <a:t>A rule could</a:t>
            </a:r>
            <a:r>
              <a:rPr lang="en-US" i="0" baseline="0" dirty="0">
                <a:solidFill>
                  <a:schemeClr val="tx1"/>
                </a:solidFill>
                <a:latin typeface="Salesforce Sans" panose="020B0505020202020203" pitchFamily="34" charset="0"/>
              </a:rPr>
              <a:t> also search the case subject for “forgot” and “password” and automatically use a template that sends an email telling the customer how to reset his password. </a:t>
            </a:r>
            <a:endParaRPr lang="en-US" i="0" dirty="0">
              <a:solidFill>
                <a:schemeClr val="tx1"/>
              </a:solidFill>
              <a:latin typeface="Salesforce Sans" panose="020B0505020202020203" pitchFamily="34"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452</a:t>
            </a:fld>
            <a:endParaRPr lang="en-US" dirty="0"/>
          </a:p>
        </p:txBody>
      </p:sp>
    </p:spTree>
    <p:extLst>
      <p:ext uri="{BB962C8B-B14F-4D97-AF65-F5344CB8AC3E}">
        <p14:creationId xmlns:p14="http://schemas.microsoft.com/office/powerpoint/2010/main" val="318275219"/>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dirty="0">
                <a:solidFill>
                  <a:schemeClr val="tx1"/>
                </a:solidFill>
                <a:latin typeface="Salesforce Sans" panose="020B0505020202020203" pitchFamily="34" charset="0"/>
              </a:rPr>
              <a:t>You’ll </a:t>
            </a:r>
            <a:r>
              <a:rPr lang="en-US" b="0" baseline="0" dirty="0">
                <a:solidFill>
                  <a:schemeClr val="tx1"/>
                </a:solidFill>
                <a:latin typeface="Salesforce Sans" panose="020B0505020202020203" pitchFamily="34" charset="0"/>
              </a:rPr>
              <a:t>configure web-to-case so that customer requests for support can be gathered directly from AW Computing’s website and automatically converted to cases in Salesforce. </a:t>
            </a: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b="0" dirty="0">
                <a:solidFill>
                  <a:schemeClr val="tx1"/>
                </a:solidFill>
                <a:latin typeface="Salesforce Sans" panose="020B0505020202020203" pitchFamily="34" charset="0"/>
              </a:rPr>
              <a:t>We covered the basics in</a:t>
            </a:r>
            <a:r>
              <a:rPr lang="en-US" b="0" baseline="0" dirty="0">
                <a:solidFill>
                  <a:schemeClr val="tx1"/>
                </a:solidFill>
                <a:latin typeface="Salesforce Sans" panose="020B0505020202020203" pitchFamily="34" charset="0"/>
              </a:rPr>
              <a:t> the Automation module of this course, but what else should you know about web-to-case?</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Case fields will be automatically filled in based on data that the customer enters. </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You need to be sure that validation rules on the web form match the validation rules on the case object.</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The web-to-case form can include a custom multi-select picklist that allows customers to report cases on several products or issues at a time.</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AW Computing does not expect to exceed the limit of five thousand cases a day that can be automatically generated by web-to-case. </a:t>
            </a:r>
            <a:r>
              <a:rPr lang="en-US" dirty="0">
                <a:latin typeface="Salesforce Sans" panose="020B0505020202020203" pitchFamily="34" charset="0"/>
              </a:rPr>
              <a:t>However, if they do receive more than 5000 requests in a 24 hour period, Salesforce stores additional requests in a pending request queue that contains both Web-to-Case and Web-to-Lead requests. The requests are submitted when the limit refreshes. </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Web-to-case requires that Support Settings specify a default case owner and an automated case user. The Default Case Owner field allows you to designate a user or a queue </a:t>
            </a:r>
            <a:r>
              <a:rPr lang="en-US" dirty="0">
                <a:latin typeface="Salesforce Sans" panose="020B0505020202020203" pitchFamily="34" charset="0"/>
              </a:rPr>
              <a:t>to automatically assign to all cases that don't match any case assignment rule entries</a:t>
            </a:r>
            <a:r>
              <a:rPr lang="en-US" b="0" baseline="0" dirty="0">
                <a:solidFill>
                  <a:schemeClr val="tx1"/>
                </a:solidFill>
                <a:latin typeface="Salesforce Sans" panose="020B0505020202020203" pitchFamily="34" charset="0"/>
              </a:rPr>
              <a:t>. </a:t>
            </a:r>
            <a:r>
              <a:rPr lang="en-GB" sz="1000" b="0" i="0" kern="1200" dirty="0">
                <a:solidFill>
                  <a:schemeClr val="tx1"/>
                </a:solidFill>
                <a:latin typeface="Salesforce Sans" panose="020B0505020202020203" pitchFamily="34" charset="0"/>
                <a:ea typeface="+mn-ea"/>
              </a:rPr>
              <a:t>The Automated Case User is the user listed in the Case History related list for automated case changes, and </a:t>
            </a:r>
            <a:r>
              <a:rPr lang="en-US" dirty="0">
                <a:solidFill>
                  <a:schemeClr val="tx1"/>
                </a:solidFill>
                <a:latin typeface="Salesforce Sans" panose="020B0505020202020203" pitchFamily="34" charset="0"/>
              </a:rPr>
              <a:t>must be someone who has</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both the Modify All Data and Send Email permissions.</a:t>
            </a:r>
            <a:endParaRPr lang="en-US" b="0" baseline="0" dirty="0">
              <a:solidFill>
                <a:schemeClr val="tx1"/>
              </a:solidFill>
              <a:latin typeface="Salesforce Sans" panose="020B0505020202020203" pitchFamily="34" charset="0"/>
            </a:endParaRP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Transition: Now you’re ready to set up web-to-case.</a:t>
            </a:r>
            <a:endParaRPr lang="en-US" dirty="0">
              <a:solidFill>
                <a:schemeClr val="tx1"/>
              </a:solidFill>
              <a:latin typeface="Salesforce Sans" panose="020B0505020202020203" pitchFamily="34"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lvl="1" indent="0" defTabSz="873161">
              <a:buNone/>
              <a:defRPr/>
            </a:pPr>
            <a:endParaRPr lang="en-US" i="1"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453</a:t>
            </a:fld>
            <a:endParaRPr lang="en-US" dirty="0"/>
          </a:p>
        </p:txBody>
      </p:sp>
    </p:spTree>
    <p:extLst>
      <p:ext uri="{BB962C8B-B14F-4D97-AF65-F5344CB8AC3E}">
        <p14:creationId xmlns:p14="http://schemas.microsoft.com/office/powerpoint/2010/main" val="1891541817"/>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dirty="0">
                <a:solidFill>
                  <a:schemeClr val="tx1"/>
                </a:solidFill>
                <a:latin typeface="Salesforce Sans" panose="020B0505020202020203" pitchFamily="34" charset="0"/>
              </a:rPr>
              <a:t>With the email-to-case feature:</a:t>
            </a:r>
            <a:r>
              <a:rPr lang="en-US" b="0" baseline="0" dirty="0">
                <a:solidFill>
                  <a:schemeClr val="tx1"/>
                </a:solidFill>
                <a:latin typeface="Salesforce Sans" panose="020B0505020202020203" pitchFamily="34" charset="0"/>
              </a:rPr>
              <a:t> </a:t>
            </a:r>
          </a:p>
          <a:p>
            <a:pPr marL="0" lvl="1" indent="0" defTabSz="873161">
              <a:defRPr/>
            </a:pPr>
            <a:r>
              <a:rPr lang="en-US" dirty="0">
                <a:solidFill>
                  <a:schemeClr val="tx1"/>
                </a:solidFill>
                <a:latin typeface="Salesforce Sans" panose="020B0505020202020203" pitchFamily="34" charset="0"/>
              </a:rPr>
              <a:t> Salesforce</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can automatically create a case when an email is sent to your company's email address, such as support@company.com</a:t>
            </a:r>
            <a:r>
              <a:rPr lang="en-US" b="0" baseline="0" dirty="0">
                <a:solidFill>
                  <a:schemeClr val="tx1"/>
                </a:solidFill>
                <a:latin typeface="Salesforce Sans" panose="020B0505020202020203" pitchFamily="34" charset="0"/>
              </a:rPr>
              <a:t>.</a:t>
            </a:r>
            <a:r>
              <a:rPr lang="en-US" baseline="0" dirty="0">
                <a:solidFill>
                  <a:schemeClr val="tx1"/>
                </a:solidFill>
                <a:latin typeface="Salesforce Sans" panose="020B0505020202020203" pitchFamily="34" charset="0"/>
              </a:rPr>
              <a:t> </a:t>
            </a:r>
          </a:p>
          <a:p>
            <a:pPr marL="0" lvl="1" indent="0" defTabSz="873161">
              <a:defRPr/>
            </a:pPr>
            <a:r>
              <a:rPr lang="en-US" dirty="0">
                <a:solidFill>
                  <a:schemeClr val="tx1"/>
                </a:solidFill>
                <a:latin typeface="Salesforce Sans" panose="020B0505020202020203" pitchFamily="34" charset="0"/>
              </a:rPr>
              <a:t> Salesforce uses the</a:t>
            </a:r>
            <a:r>
              <a:rPr lang="en-US" baseline="0" dirty="0">
                <a:solidFill>
                  <a:schemeClr val="tx1"/>
                </a:solidFill>
                <a:latin typeface="Salesforce Sans" panose="020B0505020202020203" pitchFamily="34" charset="0"/>
              </a:rPr>
              <a:t> sender’s email address to automatically associate the contact record to the new case. If no match is found, no contact is associated to the case.</a:t>
            </a:r>
          </a:p>
          <a:p>
            <a:pPr marL="0" lvl="1" indent="0" defTabSz="873161">
              <a:defRPr/>
            </a:pPr>
            <a:r>
              <a:rPr lang="en-US" b="0" dirty="0">
                <a:solidFill>
                  <a:schemeClr val="tx1"/>
                </a:solidFill>
                <a:latin typeface="Salesforce Sans" panose="020B0505020202020203" pitchFamily="34" charset="0"/>
              </a:rPr>
              <a:t> Similar</a:t>
            </a:r>
            <a:r>
              <a:rPr lang="en-US" b="0" baseline="0" dirty="0">
                <a:solidFill>
                  <a:schemeClr val="tx1"/>
                </a:solidFill>
                <a:latin typeface="Salesforce Sans" panose="020B0505020202020203" pitchFamily="34" charset="0"/>
              </a:rPr>
              <a:t> to the</a:t>
            </a:r>
            <a:r>
              <a:rPr lang="en-US" dirty="0">
                <a:solidFill>
                  <a:schemeClr val="tx1"/>
                </a:solidFill>
                <a:latin typeface="Salesforce Sans" panose="020B0505020202020203" pitchFamily="34" charset="0"/>
              </a:rPr>
              <a:t> web-to-case functionality, fields on the new case record are auto-populated from the content of each email. For example, an email subject heading becomes a case subject.</a:t>
            </a:r>
            <a:r>
              <a:rPr lang="en-US" baseline="0" dirty="0">
                <a:solidFill>
                  <a:schemeClr val="tx1"/>
                </a:solidFill>
                <a:latin typeface="Salesforce Sans" panose="020B0505020202020203" pitchFamily="34" charset="0"/>
              </a:rPr>
              <a:t> </a:t>
            </a:r>
          </a:p>
          <a:p>
            <a:pPr marL="0" lvl="1" indent="0" defTabSz="873161">
              <a:defRPr/>
            </a:pPr>
            <a:r>
              <a:rPr lang="en-US" b="0" baseline="0" dirty="0">
                <a:solidFill>
                  <a:schemeClr val="tx1"/>
                </a:solidFill>
                <a:latin typeface="Salesforce Sans" panose="020B0505020202020203" pitchFamily="34" charset="0"/>
              </a:rPr>
              <a:t> Customer email replies, including attachments, are automatically associated with the case.</a:t>
            </a:r>
          </a:p>
          <a:p>
            <a:pPr marL="0" marR="0" lvl="1" indent="0" algn="l" defTabSz="873161" rtl="0" eaLnBrk="1" fontAlgn="auto" latinLnBrk="0" hangingPunct="1">
              <a:lnSpc>
                <a:spcPct val="100000"/>
              </a:lnSpc>
              <a:spcBef>
                <a:spcPts val="0"/>
              </a:spcBef>
              <a:spcAft>
                <a:spcPts val="0"/>
              </a:spcAft>
              <a:buClrTx/>
              <a:buSzTx/>
              <a:buFont typeface="Wingdings" pitchFamily="2" charset="2"/>
              <a:buChar char="§"/>
              <a:tabLst/>
              <a:defRPr/>
            </a:pPr>
            <a:r>
              <a:rPr lang="en-US" b="0" baseline="0" dirty="0">
                <a:solidFill>
                  <a:schemeClr val="tx1"/>
                </a:solidFill>
                <a:latin typeface="Salesforce Sans" panose="020B0505020202020203" pitchFamily="34" charset="0"/>
              </a:rPr>
              <a:t> Keep in mind that a</a:t>
            </a:r>
            <a:r>
              <a:rPr lang="en-US" b="0" dirty="0">
                <a:solidFill>
                  <a:schemeClr val="tx1"/>
                </a:solidFill>
                <a:latin typeface="Salesforce Sans" panose="020B0505020202020203" pitchFamily="34" charset="0"/>
              </a:rPr>
              <a:t>ssignment rules, escalation rules, workflow rules, and auto-response rules are triggered when a case is automatically created via email-to-case.</a:t>
            </a:r>
            <a:endParaRPr lang="en-US" baseline="0" dirty="0">
              <a:solidFill>
                <a:schemeClr val="tx1"/>
              </a:solidFill>
              <a:latin typeface="Salesforce Sans" panose="020B0505020202020203" pitchFamily="34" charset="0"/>
            </a:endParaRPr>
          </a:p>
          <a:p>
            <a:pPr marL="0" lvl="1" indent="0" defTabSz="873161">
              <a:buFont typeface="Wingdings" pitchFamily="2" charset="2"/>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454</a:t>
            </a:fld>
            <a:endParaRPr lang="en-US" dirty="0"/>
          </a:p>
        </p:txBody>
      </p:sp>
    </p:spTree>
    <p:extLst>
      <p:ext uri="{BB962C8B-B14F-4D97-AF65-F5344CB8AC3E}">
        <p14:creationId xmlns:p14="http://schemas.microsoft.com/office/powerpoint/2010/main" val="1524431541"/>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baseline="0" dirty="0">
                <a:solidFill>
                  <a:schemeClr val="tx1"/>
                </a:solidFill>
                <a:latin typeface="Salesforce Sans" panose="020B0505020202020203" pitchFamily="34" charset="0"/>
              </a:rPr>
              <a:t>Administrators need to:</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Know what email addresses are used by AW Computing customers to send support requests.</a:t>
            </a:r>
            <a:r>
              <a:rPr lang="en-US" baseline="0" dirty="0">
                <a:solidFill>
                  <a:schemeClr val="tx1"/>
                </a:solidFill>
                <a:latin typeface="Salesforce Sans" panose="020B0505020202020203" pitchFamily="34" charset="0"/>
              </a:rPr>
              <a:t> </a:t>
            </a:r>
            <a:r>
              <a:rPr lang="en-US" b="0" i="0" baseline="0" dirty="0">
                <a:solidFill>
                  <a:schemeClr val="tx1"/>
                </a:solidFill>
                <a:latin typeface="Salesforce Sans" panose="020B0505020202020203" pitchFamily="34" charset="0"/>
              </a:rPr>
              <a:t>You might consider</a:t>
            </a:r>
            <a:r>
              <a:rPr lang="en-US" b="0" baseline="0" dirty="0">
                <a:solidFill>
                  <a:schemeClr val="tx1"/>
                </a:solidFill>
                <a:latin typeface="Salesforce Sans" panose="020B0505020202020203" pitchFamily="34" charset="0"/>
              </a:rPr>
              <a:t> designing a Support record type and default case layout that will be used when the email-to-case function automatically generates a case. The email-to-case configuration settings also include the checkbox that </a:t>
            </a:r>
            <a:r>
              <a:rPr lang="en-US" baseline="0" dirty="0">
                <a:solidFill>
                  <a:schemeClr val="tx1"/>
                </a:solidFill>
                <a:latin typeface="Salesforce Sans" panose="020B0505020202020203" pitchFamily="34" charset="0"/>
              </a:rPr>
              <a:t>enables email-to-case.</a:t>
            </a:r>
          </a:p>
          <a:p>
            <a:pPr marL="0" lvl="1" indent="0" defTabSz="873161">
              <a:buFont typeface="Wingdings" pitchFamily="2" charset="2"/>
              <a:buChar char="§"/>
              <a:defRPr/>
            </a:pP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After you</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configure email-to-case settings, you need to choose whether to set up</a:t>
            </a:r>
            <a:r>
              <a:rPr lang="en-US" baseline="0" dirty="0">
                <a:solidFill>
                  <a:schemeClr val="tx1"/>
                </a:solidFill>
                <a:latin typeface="Salesforce Sans" panose="020B0505020202020203" pitchFamily="34" charset="0"/>
              </a:rPr>
              <a:t> email-to-case or on-demand email-to-case</a:t>
            </a:r>
            <a:r>
              <a:rPr lang="en-US"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You would u</a:t>
            </a:r>
            <a:r>
              <a:rPr lang="en-US" dirty="0">
                <a:solidFill>
                  <a:schemeClr val="tx1"/>
                </a:solidFill>
                <a:latin typeface="Salesforce Sans" panose="020B0505020202020203" pitchFamily="34" charset="0"/>
              </a:rPr>
              <a:t>se on-demand email-to-case if AW</a:t>
            </a:r>
            <a:r>
              <a:rPr lang="en-US" baseline="0" dirty="0">
                <a:solidFill>
                  <a:schemeClr val="tx1"/>
                </a:solidFill>
                <a:latin typeface="Salesforce Sans" panose="020B0505020202020203" pitchFamily="34" charset="0"/>
              </a:rPr>
              <a:t> Computing is</a:t>
            </a:r>
            <a:r>
              <a:rPr lang="en-US" dirty="0">
                <a:solidFill>
                  <a:schemeClr val="tx1"/>
                </a:solidFill>
                <a:latin typeface="Salesforce Sans" panose="020B0505020202020203" pitchFamily="34" charset="0"/>
              </a:rPr>
              <a:t> not concerned about keeping email traffic within its</a:t>
            </a:r>
            <a:r>
              <a:rPr lang="en-US" baseline="0" dirty="0">
                <a:solidFill>
                  <a:schemeClr val="tx1"/>
                </a:solidFill>
                <a:latin typeface="Salesforce Sans" panose="020B0505020202020203" pitchFamily="34" charset="0"/>
              </a:rPr>
              <a:t> firewall and </a:t>
            </a:r>
            <a:r>
              <a:rPr lang="en-US" b="0" baseline="0" dirty="0">
                <a:solidFill>
                  <a:schemeClr val="tx1"/>
                </a:solidFill>
                <a:latin typeface="Salesforce Sans" panose="020B0505020202020203" pitchFamily="34" charset="0"/>
              </a:rPr>
              <a:t>it does</a:t>
            </a:r>
            <a:r>
              <a:rPr lang="en-US" baseline="0" dirty="0">
                <a:solidFill>
                  <a:schemeClr val="tx1"/>
                </a:solidFill>
                <a:latin typeface="Salesforce Sans" panose="020B0505020202020203" pitchFamily="34" charset="0"/>
              </a:rPr>
              <a:t> not need to accept attachments larger than 25 megabytes from customers. Otherwise, </a:t>
            </a:r>
            <a:r>
              <a:rPr lang="en-US" b="0" baseline="0" dirty="0">
                <a:solidFill>
                  <a:schemeClr val="tx1"/>
                </a:solidFill>
                <a:latin typeface="Salesforce Sans" panose="020B0505020202020203" pitchFamily="34" charset="0"/>
              </a:rPr>
              <a:t>you would </a:t>
            </a:r>
            <a:r>
              <a:rPr lang="en-US" baseline="0" dirty="0">
                <a:solidFill>
                  <a:schemeClr val="tx1"/>
                </a:solidFill>
                <a:latin typeface="Salesforce Sans" panose="020B0505020202020203" pitchFamily="34" charset="0"/>
              </a:rPr>
              <a:t>use email-to-case, which requires you to download the email-to-case agent from </a:t>
            </a:r>
            <a:r>
              <a:rPr lang="en-US" u="none" strike="noStrike" baseline="0" dirty="0">
                <a:solidFill>
                  <a:schemeClr val="tx1"/>
                </a:solidFill>
                <a:latin typeface="Salesforce Sans" panose="020B0505020202020203" pitchFamily="34" charset="0"/>
              </a:rPr>
              <a:t>developerforce.com</a:t>
            </a:r>
            <a:r>
              <a:rPr lang="en-US" u="none" baseline="0" dirty="0">
                <a:solidFill>
                  <a:schemeClr val="tx1"/>
                </a:solidFill>
                <a:latin typeface="Salesforce Sans" panose="020B0505020202020203" pitchFamily="34" charset="0"/>
              </a:rPr>
              <a:t> </a:t>
            </a:r>
            <a:r>
              <a:rPr lang="en-US" baseline="0" dirty="0">
                <a:solidFill>
                  <a:schemeClr val="tx1"/>
                </a:solidFill>
                <a:latin typeface="Salesforce Sans" panose="020B0505020202020203" pitchFamily="34" charset="0"/>
              </a:rPr>
              <a:t>and install the agent behind the network’s firewall.</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Once email-to-case is enabled, you </a:t>
            </a:r>
            <a:r>
              <a:rPr lang="en-US" baseline="0" dirty="0">
                <a:solidFill>
                  <a:schemeClr val="tx1"/>
                </a:solidFill>
                <a:latin typeface="Salesforce Sans" panose="020B0505020202020203" pitchFamily="34" charset="0"/>
              </a:rPr>
              <a:t>can add the Emails related list to case page layouts used by the support team to make it easy for them to view the customer email replies that are associated with the case.</a:t>
            </a:r>
          </a:p>
          <a:p>
            <a:pPr marL="0" lvl="1" indent="0" defTabSz="873161">
              <a:buFont typeface="Wingdings" pitchFamily="2" charset="2"/>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r>
              <a:rPr lang="en-US" b="0" dirty="0">
                <a:solidFill>
                  <a:schemeClr val="tx1"/>
                </a:solidFill>
                <a:ea typeface="Arial" pitchFamily="-112" charset="0"/>
                <a:cs typeface="Arial" pitchFamily="-112" charset="0"/>
                <a:sym typeface="Arial" pitchFamily="-112" charset="0"/>
              </a:rPr>
              <a:t>Email to Case Agent Download: https://developer.salesforce.com/page/Email_To_Case</a:t>
            </a: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455</a:t>
            </a:fld>
            <a:endParaRPr lang="en-US" dirty="0"/>
          </a:p>
        </p:txBody>
      </p:sp>
    </p:spTree>
    <p:extLst>
      <p:ext uri="{BB962C8B-B14F-4D97-AF65-F5344CB8AC3E}">
        <p14:creationId xmlns:p14="http://schemas.microsoft.com/office/powerpoint/2010/main" val="1528475737"/>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sz="1000" b="1" i="0" kern="1200" dirty="0">
                <a:solidFill>
                  <a:schemeClr val="tx1"/>
                </a:solidFill>
                <a:effectLst/>
                <a:latin typeface="Salesforce Sans" panose="020B0505020202020203" pitchFamily="34" charset="0"/>
                <a:ea typeface="+mn-ea"/>
                <a:cs typeface="Arial" pitchFamily="34" charset="0"/>
              </a:rPr>
              <a:t>Teaching Points: </a:t>
            </a:r>
          </a:p>
          <a:p>
            <a:endParaRPr lang="en-US" sz="1000" b="0" i="0" kern="1200" dirty="0">
              <a:solidFill>
                <a:schemeClr val="tx1"/>
              </a:solidFill>
              <a:effectLst/>
              <a:latin typeface="Salesforce Sans" panose="020B0505020202020203" pitchFamily="34" charset="0"/>
              <a:ea typeface="+mn-ea"/>
              <a:cs typeface="Arial" pitchFamily="34" charset="0"/>
            </a:endParaRPr>
          </a:p>
          <a:p>
            <a:r>
              <a:rPr lang="en-US" sz="1000" b="0" i="0" kern="1200" dirty="0">
                <a:solidFill>
                  <a:schemeClr val="tx1"/>
                </a:solidFill>
                <a:effectLst/>
                <a:latin typeface="Salesforce Sans" panose="020B0505020202020203" pitchFamily="34" charset="0"/>
                <a:ea typeface="+mn-ea"/>
                <a:cs typeface="Arial" pitchFamily="34" charset="0"/>
              </a:rPr>
              <a:t>Chatter is the social network built right into every instance of Salesforce. We have Chatter right on the case object while competitors like Microsoft and Oracle have no native social collaboration tools.</a:t>
            </a:r>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456</a:t>
            </a:fld>
            <a:endParaRPr lang="en-US" dirty="0"/>
          </a:p>
        </p:txBody>
      </p:sp>
    </p:spTree>
    <p:extLst>
      <p:ext uri="{BB962C8B-B14F-4D97-AF65-F5344CB8AC3E}">
        <p14:creationId xmlns:p14="http://schemas.microsoft.com/office/powerpoint/2010/main" val="590677280"/>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r>
              <a:rPr lang="en-US" b="0" i="0" baseline="0" dirty="0">
                <a:solidFill>
                  <a:schemeClr val="tx1"/>
                </a:solidFill>
                <a:latin typeface="Salesforce Sans" panose="020B0505020202020203" pitchFamily="34" charset="0"/>
              </a:rPr>
              <a:t>Noah is excited about the time-saving benefit of automation. </a:t>
            </a: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Noah wants to expand on your initial efforts to create a separate process for Inquiry cases by having you create queues and automate case assignments. You will gather more information from Noah to set up case queues and assignment rules for this part of Noah’s request.</a:t>
            </a:r>
          </a:p>
          <a:p>
            <a:pPr marL="0" lvl="1" indent="-199044" defTabSz="796177">
              <a:buNone/>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Lastly, you need to automate the assignment of cases that have not been resolved within four hours. For this request, you’ll learn the options for setting up escalation rules.</a:t>
            </a:r>
          </a:p>
          <a:p>
            <a:pPr marL="0" lvl="1" indent="-199044" defTabSz="796177">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457</a:t>
            </a:fld>
            <a:endParaRPr lang="en-US" dirty="0"/>
          </a:p>
        </p:txBody>
      </p:sp>
    </p:spTree>
    <p:extLst>
      <p:ext uri="{BB962C8B-B14F-4D97-AF65-F5344CB8AC3E}">
        <p14:creationId xmlns:p14="http://schemas.microsoft.com/office/powerpoint/2010/main" val="2244638936"/>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dirty="0">
                <a:solidFill>
                  <a:schemeClr val="tx1"/>
                </a:solidFill>
                <a:latin typeface="Salesforce Sans" panose="020B0505020202020203" pitchFamily="34" charset="0"/>
              </a:rPr>
              <a:t>As we learned earlier,</a:t>
            </a:r>
            <a:r>
              <a:rPr lang="en-US" baseline="0" dirty="0">
                <a:solidFill>
                  <a:schemeClr val="tx1"/>
                </a:solidFill>
                <a:latin typeface="Salesforce Sans" panose="020B0505020202020203" pitchFamily="34" charset="0"/>
              </a:rPr>
              <a:t> a</a:t>
            </a:r>
            <a:r>
              <a:rPr lang="en-US" dirty="0">
                <a:solidFill>
                  <a:schemeClr val="tx1"/>
                </a:solidFill>
                <a:latin typeface="Salesforce Sans" panose="020B0505020202020203" pitchFamily="34" charset="0"/>
              </a:rPr>
              <a:t> case queue is a holding</a:t>
            </a:r>
            <a:r>
              <a:rPr lang="en-US" baseline="0" dirty="0">
                <a:solidFill>
                  <a:schemeClr val="tx1"/>
                </a:solidFill>
                <a:latin typeface="Salesforce Sans" panose="020B0505020202020203" pitchFamily="34" charset="0"/>
              </a:rPr>
              <a:t> area</a:t>
            </a:r>
            <a:r>
              <a:rPr lang="en-US" dirty="0">
                <a:solidFill>
                  <a:schemeClr val="tx1"/>
                </a:solidFill>
                <a:latin typeface="Salesforce Sans" panose="020B0505020202020203" pitchFamily="34" charset="0"/>
              </a:rPr>
              <a:t> where case records can be routed to await processing by a member</a:t>
            </a:r>
            <a:r>
              <a:rPr lang="en-US" baseline="0" dirty="0">
                <a:solidFill>
                  <a:schemeClr val="tx1"/>
                </a:solidFill>
                <a:latin typeface="Salesforce Sans" panose="020B0505020202020203" pitchFamily="34" charset="0"/>
              </a:rPr>
              <a:t> of the support team</a:t>
            </a:r>
            <a:r>
              <a:rPr lang="en-US" dirty="0">
                <a:solidFill>
                  <a:schemeClr val="tx1"/>
                </a:solidFill>
                <a:latin typeface="Salesforce Sans" panose="020B0505020202020203" pitchFamily="34" charset="0"/>
              </a:rPr>
              <a:t>.</a:t>
            </a:r>
            <a:r>
              <a:rPr lang="en-US" baseline="0" dirty="0">
                <a:solidFill>
                  <a:schemeClr val="tx1"/>
                </a:solidFill>
                <a:latin typeface="Salesforce Sans" panose="020B0505020202020203" pitchFamily="34" charset="0"/>
              </a:rPr>
              <a:t> Noah wants to be sure the right agents are handling the right cases. </a:t>
            </a:r>
            <a:r>
              <a:rPr lang="en-US" b="0" baseline="0" dirty="0">
                <a:solidFill>
                  <a:schemeClr val="tx1"/>
                </a:solidFill>
                <a:latin typeface="Salesforce Sans" panose="020B0505020202020203" pitchFamily="34" charset="0"/>
              </a:rPr>
              <a:t>You need more information, so you meet with him to discuss his requirements.</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Font typeface="Wingdings" pitchFamily="2" charset="2"/>
              <a:buNone/>
              <a:defRPr/>
            </a:pPr>
            <a:r>
              <a:rPr lang="en-US" baseline="0" dirty="0">
                <a:solidFill>
                  <a:schemeClr val="tx1"/>
                </a:solidFill>
                <a:latin typeface="Salesforce Sans" panose="020B0505020202020203" pitchFamily="34" charset="0"/>
              </a:rPr>
              <a:t>What queues does AW Computing need?: Noah wants a queue for Product Support Tier 1 cases and for Inquiry cases.</a:t>
            </a:r>
          </a:p>
          <a:p>
            <a:pPr marL="0" lvl="1" indent="0" defTabSz="873161">
              <a:buFont typeface="Wingdings" pitchFamily="2" charset="2"/>
              <a:buNone/>
              <a:defRPr/>
            </a:pPr>
            <a:r>
              <a:rPr lang="en-US" baseline="0" dirty="0">
                <a:solidFill>
                  <a:schemeClr val="tx1"/>
                </a:solidFill>
                <a:latin typeface="Salesforce Sans" panose="020B0505020202020203" pitchFamily="34" charset="0"/>
              </a:rPr>
              <a:t>How does AW Computing group cases?: AW Computing has decided to group cases by the type of support requests that they receive. </a:t>
            </a:r>
            <a:r>
              <a:rPr lang="en-US" dirty="0">
                <a:solidFill>
                  <a:schemeClr val="tx1"/>
                </a:solidFill>
                <a:latin typeface="Salesforce Sans" panose="020B0505020202020203" pitchFamily="34" charset="0"/>
              </a:rPr>
              <a:t>Case queues can</a:t>
            </a:r>
            <a:r>
              <a:rPr lang="en-US" baseline="0" dirty="0">
                <a:solidFill>
                  <a:schemeClr val="tx1"/>
                </a:solidFill>
                <a:latin typeface="Salesforce Sans" panose="020B0505020202020203" pitchFamily="34" charset="0"/>
              </a:rPr>
              <a:t> also be created to group cases by product family, type of customer, or type of service level agreement.</a:t>
            </a:r>
            <a:r>
              <a:rPr lang="en-US" dirty="0">
                <a:solidFill>
                  <a:schemeClr val="tx1"/>
                </a:solidFill>
                <a:latin typeface="Salesforce Sans" panose="020B0505020202020203" pitchFamily="34" charset="0"/>
              </a:rPr>
              <a:t> </a:t>
            </a:r>
          </a:p>
          <a:p>
            <a:pPr marL="0" lvl="1" indent="0" defTabSz="873161">
              <a:buFont typeface="Wingdings" pitchFamily="2" charset="2"/>
              <a:buNone/>
              <a:defRPr/>
            </a:pPr>
            <a:r>
              <a:rPr lang="en-US" dirty="0">
                <a:solidFill>
                  <a:schemeClr val="tx1"/>
                </a:solidFill>
                <a:latin typeface="Salesforce Sans" panose="020B0505020202020203" pitchFamily="34" charset="0"/>
              </a:rPr>
              <a:t>Which</a:t>
            </a:r>
            <a:r>
              <a:rPr lang="en-US" baseline="0" dirty="0">
                <a:solidFill>
                  <a:schemeClr val="tx1"/>
                </a:solidFill>
                <a:latin typeface="Salesforce Sans" panose="020B0505020202020203" pitchFamily="34" charset="0"/>
              </a:rPr>
              <a:t> agents belong to each queue?: </a:t>
            </a:r>
            <a:r>
              <a:rPr lang="en-US" dirty="0">
                <a:solidFill>
                  <a:schemeClr val="tx1"/>
                </a:solidFill>
                <a:latin typeface="Salesforce Sans" panose="020B0505020202020203" pitchFamily="34" charset="0"/>
              </a:rPr>
              <a:t>S</a:t>
            </a:r>
            <a:r>
              <a:rPr lang="en-US" baseline="0" dirty="0">
                <a:solidFill>
                  <a:schemeClr val="tx1"/>
                </a:solidFill>
                <a:latin typeface="Salesforce Sans" panose="020B0505020202020203" pitchFamily="34" charset="0"/>
              </a:rPr>
              <a:t>pecify which</a:t>
            </a:r>
            <a:r>
              <a:rPr lang="en-US" dirty="0">
                <a:solidFill>
                  <a:schemeClr val="tx1"/>
                </a:solidFill>
                <a:latin typeface="Salesforce Sans" panose="020B0505020202020203" pitchFamily="34" charset="0"/>
              </a:rPr>
              <a:t> users are allowed to retrieve records from each queue,</a:t>
            </a:r>
            <a:r>
              <a:rPr lang="en-US" baseline="0" dirty="0">
                <a:solidFill>
                  <a:schemeClr val="tx1"/>
                </a:solidFill>
                <a:latin typeface="Salesforce Sans" panose="020B0505020202020203" pitchFamily="34" charset="0"/>
              </a:rPr>
              <a:t> including the Product Support queue and the Inquiry queue.</a:t>
            </a:r>
            <a:endParaRPr lang="en-US" dirty="0">
              <a:solidFill>
                <a:schemeClr val="tx1"/>
              </a:solidFill>
              <a:latin typeface="Salesforce Sans" panose="020B0505020202020203" pitchFamily="34" charset="0"/>
            </a:endParaRPr>
          </a:p>
          <a:p>
            <a:pPr marL="0" lvl="1" indent="0" defTabSz="873161">
              <a:buNone/>
              <a:defRPr/>
            </a:pPr>
            <a:endParaRPr lang="en-US"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Transition: </a:t>
            </a:r>
            <a:r>
              <a:rPr lang="en-US" dirty="0">
                <a:solidFill>
                  <a:schemeClr val="tx1"/>
                </a:solidFill>
                <a:latin typeface="Salesforce Sans" panose="020B0505020202020203" pitchFamily="34" charset="0"/>
              </a:rPr>
              <a:t>To meet Noah’s request for automation, you will use assignment rules to automatically</a:t>
            </a:r>
            <a:r>
              <a:rPr lang="en-US" baseline="0" dirty="0">
                <a:solidFill>
                  <a:schemeClr val="tx1"/>
                </a:solidFill>
                <a:latin typeface="Salesforce Sans" panose="020B0505020202020203" pitchFamily="34" charset="0"/>
              </a:rPr>
              <a:t> assign cases to agent queues. Let’s review assignment rules.</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458</a:t>
            </a:fld>
            <a:endParaRPr lang="en-US" dirty="0"/>
          </a:p>
        </p:txBody>
      </p:sp>
    </p:spTree>
    <p:extLst>
      <p:ext uri="{BB962C8B-B14F-4D97-AF65-F5344CB8AC3E}">
        <p14:creationId xmlns:p14="http://schemas.microsoft.com/office/powerpoint/2010/main" val="1087903067"/>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dirty="0">
                <a:solidFill>
                  <a:schemeClr val="tx1"/>
                </a:solidFill>
                <a:latin typeface="Salesforce Sans" panose="020B0505020202020203" pitchFamily="34" charset="0"/>
              </a:rPr>
              <a:t>To meet Noah’s needs, a</a:t>
            </a:r>
            <a:r>
              <a:rPr lang="en-US" baseline="0" dirty="0">
                <a:solidFill>
                  <a:schemeClr val="tx1"/>
                </a:solidFill>
                <a:latin typeface="Salesforce Sans" panose="020B0505020202020203" pitchFamily="34" charset="0"/>
              </a:rPr>
              <a:t> case a</a:t>
            </a:r>
            <a:r>
              <a:rPr lang="en-US" dirty="0">
                <a:solidFill>
                  <a:schemeClr val="tx1"/>
                </a:solidFill>
                <a:latin typeface="Salesforce Sans" panose="020B0505020202020203" pitchFamily="34" charset="0"/>
              </a:rPr>
              <a:t>ssignment rule will allow you to configure automatic routing</a:t>
            </a:r>
            <a:r>
              <a:rPr lang="en-US" baseline="0" dirty="0">
                <a:solidFill>
                  <a:schemeClr val="tx1"/>
                </a:solidFill>
                <a:latin typeface="Salesforce Sans" panose="020B0505020202020203" pitchFamily="34" charset="0"/>
              </a:rPr>
              <a:t> of cases to the correct agents. Discuss his options and requirements.</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Route to Queues?: You will route cases to the Product Support Tier 1 queue and to the Inquiry queue.</a:t>
            </a:r>
          </a:p>
          <a:p>
            <a:pPr marL="0" lvl="1" indent="0" defTabSz="873161">
              <a:buNone/>
              <a:defRPr/>
            </a:pPr>
            <a:r>
              <a:rPr lang="en-US" baseline="0" dirty="0">
                <a:solidFill>
                  <a:schemeClr val="tx1"/>
                </a:solidFill>
                <a:latin typeface="Salesforce Sans" panose="020B0505020202020203" pitchFamily="34" charset="0"/>
              </a:rPr>
              <a:t>Route to Support User?: When appropriate, you could instead set up an assignment rule to automatically route cases to a specific user (internal Salesforce user or partner portal user). Noah does not wish to do this at this time.</a:t>
            </a:r>
          </a:p>
          <a:p>
            <a:pPr marL="0" lvl="1" indent="0" defTabSz="873161">
              <a:buNone/>
              <a:defRPr/>
            </a:pPr>
            <a:r>
              <a:rPr lang="en-US" baseline="0" dirty="0">
                <a:solidFill>
                  <a:schemeClr val="tx1"/>
                </a:solidFill>
                <a:latin typeface="Salesforce Sans" panose="020B0505020202020203" pitchFamily="34" charset="0"/>
              </a:rPr>
              <a:t>Add Teams?: You could specify predefined case teams that would be automatically assigned to a case. We will discuss case teams later in this module.</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dirty="0">
                <a:solidFill>
                  <a:schemeClr val="tx1"/>
                </a:solidFill>
                <a:latin typeface="Salesforce Sans" panose="020B0505020202020203" pitchFamily="34" charset="0"/>
              </a:rPr>
              <a:t>Multiple rule entries: A case assignment rule can consist of multiple rule entries that define the order and criteria for assigning cases.</a:t>
            </a:r>
            <a:r>
              <a:rPr lang="en-US" baseline="0"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You will verify that the assignment rule has two entries. The first entry will route Product Support cases to the Product Support Tier 1 queue, and the second entry will route Inquiry cases to the Inquiry queue. </a:t>
            </a:r>
            <a:endParaRPr lang="en-US" b="1" baseline="0" dirty="0">
              <a:solidFill>
                <a:schemeClr val="tx1"/>
              </a:solidFill>
              <a:latin typeface="Salesforce Sans" panose="020B0505020202020203" pitchFamily="34" charset="0"/>
            </a:endParaRPr>
          </a:p>
          <a:p>
            <a:pPr marL="0" lvl="1" indent="0" defTabSz="873161">
              <a:buNone/>
              <a:defRPr/>
            </a:pPr>
            <a:endParaRPr lang="en-US" b="1"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Next: escalation rules</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b="0" baseline="0" dirty="0">
                <a:solidFill>
                  <a:schemeClr val="tx1"/>
                </a:solidFill>
              </a:rPr>
              <a:t>You can create multiple assignment rules, such as a standard rule and a holiday rule. However, only one rule can be active at a time.</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b="0" baseline="0" dirty="0">
              <a:solidFill>
                <a:schemeClr val="tx1"/>
              </a:solidFill>
            </a:endParaRP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b="0" baseline="0" dirty="0">
                <a:solidFill>
                  <a:schemeClr val="tx1"/>
                </a:solidFill>
              </a:rPr>
              <a:t>Verify your support settings, including the default owner of a case and the automated case user. These values must be set before creating assignment and escalation rules. The automated case user is listed in the case history related list for automatic case changes made from assignment and escalation rules.</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pPr>
              <a:spcBef>
                <a:spcPts val="423"/>
              </a:spcBef>
            </a:pPr>
            <a:endParaRPr lang="en-GB" b="0" dirty="0">
              <a:solidFill>
                <a:schemeClr val="tx1"/>
              </a:solidFill>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459</a:t>
            </a:fld>
            <a:endParaRPr lang="en-US" dirty="0"/>
          </a:p>
        </p:txBody>
      </p:sp>
    </p:spTree>
    <p:extLst>
      <p:ext uri="{BB962C8B-B14F-4D97-AF65-F5344CB8AC3E}">
        <p14:creationId xmlns:p14="http://schemas.microsoft.com/office/powerpoint/2010/main" val="4056356919"/>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Escalation rules allow you to define automated actions when cases with specific criteria are open after a specified period of time. They can help you identify when cases have fallen outside of an intended service level. </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When escalating a case, you can choose to automatically notify a user, reassign the case to another user or queue, or both. </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A case escalation rule consists of multiple rule entries that define the order, criteria,</a:t>
            </a:r>
            <a:r>
              <a:rPr lang="en-US" baseline="0" dirty="0">
                <a:solidFill>
                  <a:schemeClr val="tx1"/>
                </a:solidFill>
              </a:rPr>
              <a:t> and escalation actions</a:t>
            </a:r>
            <a:r>
              <a:rPr lang="en-US" dirty="0">
                <a:solidFill>
                  <a:schemeClr val="tx1"/>
                </a:solidFill>
              </a:rPr>
              <a:t> for escalating</a:t>
            </a:r>
            <a:r>
              <a:rPr lang="en-US" baseline="0" dirty="0">
                <a:solidFill>
                  <a:schemeClr val="tx1"/>
                </a:solidFill>
              </a:rPr>
              <a:t> </a:t>
            </a:r>
            <a:r>
              <a:rPr lang="en-US" dirty="0">
                <a:solidFill>
                  <a:schemeClr val="tx1"/>
                </a:solidFill>
              </a:rPr>
              <a:t>cases. </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To ensure that your escalation actions are triggered before the Age Over hour you specify, enable early triggers</a:t>
            </a:r>
            <a:r>
              <a:rPr lang="en-US" baseline="0" dirty="0">
                <a:solidFill>
                  <a:schemeClr val="tx1"/>
                </a:solidFill>
              </a:rPr>
              <a:t> in the Support Settings for Cases.</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baseline="0" dirty="0">
                <a:solidFill>
                  <a:schemeClr val="tx1"/>
                </a:solidFill>
              </a:rPr>
              <a:t>For more information on escalation rules, please see “Setting Up Escalation Rules” in Help &amp; Training:</a:t>
            </a:r>
          </a:p>
          <a:p>
            <a:pPr marL="460375" marR="0" lvl="1" indent="-22860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solidFill>
                  <a:schemeClr val="tx1"/>
                </a:solidFill>
                <a:latin typeface="Salesforce Sans" panose="020B0505020202020203" pitchFamily="34" charset="0"/>
              </a:rPr>
              <a:t>https://help.salesforce.com/HTViewHelpDoc?id=creating_escalation_rules.htm</a:t>
            </a:r>
          </a:p>
          <a:p>
            <a:pPr marL="460375" marR="0" lvl="1" indent="-22860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dirty="0">
              <a:solidFill>
                <a:schemeClr val="tx1"/>
              </a:solidFill>
              <a:latin typeface="Salesforce Sans" panose="020B0505020202020203" pitchFamily="34" charset="0"/>
            </a:endParaRPr>
          </a:p>
          <a:p>
            <a:pPr>
              <a:spcBef>
                <a:spcPts val="423"/>
              </a:spcBef>
            </a:pPr>
            <a:r>
              <a:rPr lang="en-US" dirty="0">
                <a:solidFill>
                  <a:schemeClr val="tx1"/>
                </a:solidFill>
                <a:ea typeface="Arial" pitchFamily="-112" charset="0"/>
                <a:cs typeface="Arial" pitchFamily="-112" charset="0"/>
                <a:sym typeface="Arial" pitchFamily="-112" charset="0"/>
              </a:rPr>
              <a:t>6. Escalation rules are evaluated BEFORE</a:t>
            </a:r>
            <a:r>
              <a:rPr lang="en-US" baseline="0" dirty="0">
                <a:solidFill>
                  <a:schemeClr val="tx1"/>
                </a:solidFill>
                <a:ea typeface="Arial" pitchFamily="-112" charset="0"/>
                <a:cs typeface="Arial" pitchFamily="-112" charset="0"/>
                <a:sym typeface="Arial" pitchFamily="-112" charset="0"/>
              </a:rPr>
              <a:t> assignment rules in the following scenarios:</a:t>
            </a:r>
          </a:p>
          <a:p>
            <a:pPr marL="403225" lvl="1" indent="-171450">
              <a:spcBef>
                <a:spcPts val="423"/>
              </a:spcBef>
              <a:buFont typeface="Arial" panose="020B0604020202020204" pitchFamily="34" charset="0"/>
              <a:buChar char="•"/>
            </a:pPr>
            <a:r>
              <a:rPr lang="en-US" sz="1000" b="0" i="0" kern="1200" dirty="0">
                <a:solidFill>
                  <a:schemeClr val="tx1"/>
                </a:solidFill>
                <a:ea typeface="+mn-ea"/>
              </a:rPr>
              <a:t>If you use assignment rules to change case ownership, the escalation rules are evaluated before any assignment rules.</a:t>
            </a:r>
          </a:p>
          <a:p>
            <a:pPr marL="403225" lvl="1" indent="-171450">
              <a:spcBef>
                <a:spcPts val="423"/>
              </a:spcBef>
              <a:buFont typeface="Arial" panose="020B0604020202020204" pitchFamily="34" charset="0"/>
              <a:buChar char="•"/>
            </a:pPr>
            <a:r>
              <a:rPr lang="en-US" sz="1000" b="0" i="0" kern="1200" dirty="0">
                <a:solidFill>
                  <a:schemeClr val="tx1"/>
                </a:solidFill>
                <a:ea typeface="+mn-ea"/>
                <a:sym typeface="Arial" pitchFamily="-112" charset="0"/>
              </a:rPr>
              <a:t>If you use a</a:t>
            </a:r>
            <a:r>
              <a:rPr lang="en-US" sz="1000" b="0" i="0" kern="1200" dirty="0">
                <a:solidFill>
                  <a:schemeClr val="tx1"/>
                </a:solidFill>
                <a:ea typeface="+mn-ea"/>
              </a:rPr>
              <a:t>ssignment rules that transfer inbound cases from your web to case to a queue or a potential owner, the</a:t>
            </a:r>
            <a:r>
              <a:rPr lang="en-US" sz="1000" b="0" i="0" kern="1200" baseline="0" dirty="0">
                <a:solidFill>
                  <a:schemeClr val="tx1"/>
                </a:solidFill>
                <a:ea typeface="+mn-ea"/>
              </a:rPr>
              <a:t> system</a:t>
            </a:r>
            <a:r>
              <a:rPr lang="en-US" sz="1000" b="0" i="0" kern="1200" dirty="0">
                <a:solidFill>
                  <a:schemeClr val="tx1"/>
                </a:solidFill>
                <a:ea typeface="+mn-ea"/>
              </a:rPr>
              <a:t> will evaluate the </a:t>
            </a:r>
            <a:r>
              <a:rPr lang="en-US" sz="1000" b="0" i="0" kern="1200" dirty="0" err="1">
                <a:solidFill>
                  <a:schemeClr val="tx1"/>
                </a:solidFill>
                <a:ea typeface="+mn-ea"/>
              </a:rPr>
              <a:t>ecalation</a:t>
            </a:r>
            <a:r>
              <a:rPr lang="en-US" sz="1000" b="0" i="0" kern="1200" dirty="0">
                <a:solidFill>
                  <a:schemeClr val="tx1"/>
                </a:solidFill>
                <a:ea typeface="+mn-ea"/>
              </a:rPr>
              <a:t> rule and then assign</a:t>
            </a:r>
            <a:r>
              <a:rPr lang="en-US" sz="1000" b="0" i="0" kern="1200" baseline="0" dirty="0">
                <a:solidFill>
                  <a:schemeClr val="tx1"/>
                </a:solidFill>
                <a:ea typeface="+mn-ea"/>
              </a:rPr>
              <a:t> </a:t>
            </a:r>
            <a:r>
              <a:rPr lang="en-US" sz="1000" b="0" i="0" kern="1200" dirty="0">
                <a:solidFill>
                  <a:schemeClr val="tx1"/>
                </a:solidFill>
                <a:ea typeface="+mn-ea"/>
              </a:rPr>
              <a:t>the case.</a:t>
            </a:r>
            <a:endParaRPr lang="en-US" dirty="0">
              <a:solidFill>
                <a:schemeClr val="tx1"/>
              </a:solidFill>
              <a:ea typeface="Arial" pitchFamily="-112" charset="0"/>
              <a:cs typeface="Arial" pitchFamily="-112" charset="0"/>
              <a:sym typeface="Arial" pitchFamily="-112" charset="0"/>
            </a:endParaRP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460</a:t>
            </a:fld>
            <a:endParaRPr lang="en-US" dirty="0"/>
          </a:p>
        </p:txBody>
      </p:sp>
    </p:spTree>
    <p:extLst>
      <p:ext uri="{BB962C8B-B14F-4D97-AF65-F5344CB8AC3E}">
        <p14:creationId xmlns:p14="http://schemas.microsoft.com/office/powerpoint/2010/main" val="2828952919"/>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dirty="0">
                <a:solidFill>
                  <a:schemeClr val="tx1"/>
                </a:solidFill>
                <a:latin typeface="Salesforce Sans" panose="020B0505020202020203" pitchFamily="34" charset="0"/>
              </a:rPr>
              <a:t>You will configure an escalation rule to help</a:t>
            </a:r>
            <a:r>
              <a:rPr lang="en-US" b="0"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AW Computing</a:t>
            </a:r>
            <a:r>
              <a:rPr lang="en-US" baseline="0" dirty="0">
                <a:solidFill>
                  <a:schemeClr val="tx1"/>
                </a:solidFill>
                <a:latin typeface="Salesforce Sans" panose="020B0505020202020203" pitchFamily="34" charset="0"/>
              </a:rPr>
              <a:t> meet its</a:t>
            </a:r>
            <a:r>
              <a:rPr lang="en-US" dirty="0">
                <a:solidFill>
                  <a:schemeClr val="tx1"/>
                </a:solidFill>
                <a:latin typeface="Salesforce Sans" panose="020B0505020202020203" pitchFamily="34" charset="0"/>
              </a:rPr>
              <a:t> service level</a:t>
            </a:r>
            <a:r>
              <a:rPr lang="en-US" baseline="0" dirty="0">
                <a:solidFill>
                  <a:schemeClr val="tx1"/>
                </a:solidFill>
                <a:latin typeface="Salesforce Sans" panose="020B0505020202020203" pitchFamily="34" charset="0"/>
              </a:rPr>
              <a:t> standards. You meet with Noah to discuss his options and requirements.</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Escalate to Queue: Noah wants escalations to route to the more experienced product agents in the Product Support Tier 2 queue.</a:t>
            </a:r>
          </a:p>
          <a:p>
            <a:pPr marL="0" lvl="1" indent="0" defTabSz="873161">
              <a:buNone/>
              <a:defRPr/>
            </a:pPr>
            <a:r>
              <a:rPr lang="en-US" baseline="0" dirty="0">
                <a:solidFill>
                  <a:schemeClr val="tx1"/>
                </a:solidFill>
                <a:latin typeface="Salesforce Sans" panose="020B0505020202020203" pitchFamily="34" charset="0"/>
              </a:rPr>
              <a:t>Route to User?: When appropriate, you could instead set up an escalation rule to automatically escalate cases to a specific user. This does not meet Noah’s current request.</a:t>
            </a:r>
          </a:p>
          <a:p>
            <a:pPr marL="0" lvl="1" indent="0" defTabSz="873161">
              <a:buNone/>
              <a:defRPr/>
            </a:pPr>
            <a:r>
              <a:rPr lang="en-US" baseline="0" dirty="0">
                <a:solidFill>
                  <a:schemeClr val="tx1"/>
                </a:solidFill>
                <a:latin typeface="Salesforce Sans" panose="020B0505020202020203" pitchFamily="34" charset="0"/>
              </a:rPr>
              <a:t>Notify User?: You will set up automatic notification to Noah when these cases escalate.</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dirty="0">
                <a:solidFill>
                  <a:schemeClr val="tx1"/>
                </a:solidFill>
                <a:latin typeface="Salesforce Sans" panose="020B0505020202020203" pitchFamily="34" charset="0"/>
              </a:rPr>
              <a:t>Rule entry and action: Like assignment</a:t>
            </a:r>
            <a:r>
              <a:rPr lang="en-US" baseline="0" dirty="0">
                <a:solidFill>
                  <a:schemeClr val="tx1"/>
                </a:solidFill>
                <a:latin typeface="Salesforce Sans" panose="020B0505020202020203" pitchFamily="34" charset="0"/>
              </a:rPr>
              <a:t> rules, </a:t>
            </a:r>
            <a:r>
              <a:rPr lang="en-US" dirty="0">
                <a:solidFill>
                  <a:schemeClr val="tx1"/>
                </a:solidFill>
                <a:latin typeface="Salesforce Sans" panose="020B0505020202020203" pitchFamily="34" charset="0"/>
              </a:rPr>
              <a:t>a case escalation rule can consist of multiple rule entries that define the order, criteria,</a:t>
            </a:r>
            <a:r>
              <a:rPr lang="en-US" baseline="0" dirty="0">
                <a:solidFill>
                  <a:schemeClr val="tx1"/>
                </a:solidFill>
                <a:latin typeface="Salesforce Sans" panose="020B0505020202020203" pitchFamily="34" charset="0"/>
              </a:rPr>
              <a:t> and actions</a:t>
            </a:r>
            <a:r>
              <a:rPr lang="en-US" dirty="0">
                <a:solidFill>
                  <a:schemeClr val="tx1"/>
                </a:solidFill>
                <a:latin typeface="Salesforce Sans" panose="020B0505020202020203" pitchFamily="34" charset="0"/>
              </a:rPr>
              <a:t> for escalating</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cases. You only</a:t>
            </a:r>
            <a:r>
              <a:rPr lang="en-US" baseline="0" dirty="0">
                <a:solidFill>
                  <a:schemeClr val="tx1"/>
                </a:solidFill>
                <a:latin typeface="Salesforce Sans" panose="020B0505020202020203" pitchFamily="34" charset="0"/>
              </a:rPr>
              <a:t> need to create one rule entry to meet Noah’s request. You will define Product Support cases that are still open after four hours of being unresolved to escalate to the Product Support Tier 2 queue.</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In addition to notifying Noah of these escalations, you can enable early triggers in Support Settings for cases to ensure that escalation actions are triggered </a:t>
            </a:r>
            <a:r>
              <a:rPr lang="en-US" b="1" i="1" baseline="0" dirty="0">
                <a:solidFill>
                  <a:schemeClr val="tx1"/>
                </a:solidFill>
                <a:latin typeface="Salesforce Sans" panose="020B0505020202020203" pitchFamily="34" charset="0"/>
              </a:rPr>
              <a:t>before</a:t>
            </a:r>
            <a:r>
              <a:rPr lang="en-US" baseline="0" dirty="0">
                <a:solidFill>
                  <a:schemeClr val="tx1"/>
                </a:solidFill>
                <a:latin typeface="Salesforce Sans" panose="020B0505020202020203" pitchFamily="34" charset="0"/>
              </a:rPr>
              <a:t> the Age Over specified in the escalation rule.</a:t>
            </a:r>
          </a:p>
          <a:p>
            <a:pPr marL="0" lvl="1" indent="0" defTabSz="873161">
              <a:buNone/>
              <a:defRPr/>
            </a:pPr>
            <a:endParaRPr lang="en-US" b="1" baseline="0" dirty="0">
              <a:solidFill>
                <a:schemeClr val="tx1"/>
              </a:solidFill>
              <a:latin typeface="Salesforce Sans" panose="020B0505020202020203" pitchFamily="34" charset="0"/>
            </a:endParaRP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baseline="0" dirty="0">
                <a:solidFill>
                  <a:schemeClr val="tx1"/>
                </a:solidFill>
                <a:latin typeface="Salesforce Sans" panose="020B0505020202020203" pitchFamily="34" charset="0"/>
              </a:rPr>
              <a:t>Transition: Now that you gathered the information you need, verify that queues and an assignment rule are set up correctly for Noah. Then create a case escalation rule for the Product Support team.</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b="0" baseline="0" dirty="0">
                <a:solidFill>
                  <a:schemeClr val="tx1"/>
                </a:solidFill>
              </a:rPr>
              <a:t>Verify your support settings, including the default owner of a case and the automated case user. These values must be set before creating assignment and escalation rules. The automated case user is listed in the case history related list for automatic case changes made from assignment and escalation rules. </a:t>
            </a:r>
            <a:endParaRPr lang="en-US" dirty="0">
              <a:solidFill>
                <a:schemeClr val="tx1"/>
              </a:solidFill>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461</a:t>
            </a:fld>
            <a:endParaRPr lang="en-US" dirty="0"/>
          </a:p>
        </p:txBody>
      </p:sp>
    </p:spTree>
    <p:extLst>
      <p:ext uri="{BB962C8B-B14F-4D97-AF65-F5344CB8AC3E}">
        <p14:creationId xmlns:p14="http://schemas.microsoft.com/office/powerpoint/2010/main" val="1516358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US" dirty="0">
                <a:solidFill>
                  <a:srgbClr val="000000"/>
                </a:solidFill>
                <a:ea typeface="Arial" pitchFamily="-112" charset="0"/>
                <a:cs typeface="Arial" pitchFamily="-112" charset="0"/>
                <a:sym typeface="Arial" pitchFamily="-112" charset="0"/>
              </a:rPr>
              <a:t>Whiteboard examples of Locale</a:t>
            </a:r>
            <a:r>
              <a:rPr lang="en-US" baseline="0" dirty="0">
                <a:solidFill>
                  <a:srgbClr val="000000"/>
                </a:solidFill>
                <a:ea typeface="Arial" pitchFamily="-112" charset="0"/>
                <a:cs typeface="Arial" pitchFamily="-112" charset="0"/>
                <a:sym typeface="Arial" pitchFamily="-112" charset="0"/>
              </a:rPr>
              <a:t> differences:</a:t>
            </a:r>
          </a:p>
          <a:p>
            <a:pPr>
              <a:spcBef>
                <a:spcPts val="423"/>
              </a:spcBef>
            </a:pPr>
            <a:r>
              <a:rPr lang="en-US" dirty="0">
                <a:solidFill>
                  <a:srgbClr val="000000"/>
                </a:solidFill>
                <a:ea typeface="Arial" pitchFamily="-112" charset="0"/>
                <a:cs typeface="Arial" pitchFamily="-112" charset="0"/>
                <a:sym typeface="Arial" pitchFamily="-112" charset="0"/>
              </a:rPr>
              <a:t>Date format:</a:t>
            </a:r>
          </a:p>
          <a:p>
            <a:pPr>
              <a:spcBef>
                <a:spcPts val="423"/>
              </a:spcBef>
            </a:pPr>
            <a:r>
              <a:rPr lang="en-US" dirty="0">
                <a:solidFill>
                  <a:srgbClr val="000000"/>
                </a:solidFill>
                <a:ea typeface="Arial" pitchFamily="-112" charset="0"/>
                <a:cs typeface="Arial" pitchFamily="-112" charset="0"/>
                <a:sym typeface="Arial" pitchFamily="-112" charset="0"/>
              </a:rPr>
              <a:t>mm/</a:t>
            </a:r>
            <a:r>
              <a:rPr lang="en-US" dirty="0" err="1">
                <a:solidFill>
                  <a:srgbClr val="000000"/>
                </a:solidFill>
                <a:ea typeface="Arial" pitchFamily="-112" charset="0"/>
                <a:cs typeface="Arial" pitchFamily="-112" charset="0"/>
                <a:sym typeface="Arial" pitchFamily="-112" charset="0"/>
              </a:rPr>
              <a:t>dd</a:t>
            </a:r>
            <a:r>
              <a:rPr lang="en-US" dirty="0">
                <a:solidFill>
                  <a:srgbClr val="000000"/>
                </a:solidFill>
                <a:ea typeface="Arial" pitchFamily="-112" charset="0"/>
                <a:cs typeface="Arial" pitchFamily="-112" charset="0"/>
                <a:sym typeface="Arial" pitchFamily="-112" charset="0"/>
              </a:rPr>
              <a:t>/</a:t>
            </a:r>
            <a:r>
              <a:rPr lang="en-US" dirty="0" err="1">
                <a:solidFill>
                  <a:srgbClr val="000000"/>
                </a:solidFill>
                <a:ea typeface="Arial" pitchFamily="-112" charset="0"/>
                <a:cs typeface="Arial" pitchFamily="-112" charset="0"/>
                <a:sym typeface="Arial" pitchFamily="-112" charset="0"/>
              </a:rPr>
              <a:t>yyyy</a:t>
            </a:r>
            <a:r>
              <a:rPr lang="en-US" dirty="0">
                <a:solidFill>
                  <a:srgbClr val="000000"/>
                </a:solidFill>
                <a:ea typeface="Arial" pitchFamily="-112" charset="0"/>
                <a:cs typeface="Arial" pitchFamily="-112" charset="0"/>
                <a:sym typeface="Arial" pitchFamily="-112" charset="0"/>
              </a:rPr>
              <a:t>			</a:t>
            </a:r>
            <a:r>
              <a:rPr lang="en-US" dirty="0" err="1">
                <a:solidFill>
                  <a:srgbClr val="000000"/>
                </a:solidFill>
                <a:ea typeface="Arial" pitchFamily="-112" charset="0"/>
                <a:cs typeface="Arial" pitchFamily="-112" charset="0"/>
                <a:sym typeface="Arial" pitchFamily="-112" charset="0"/>
              </a:rPr>
              <a:t>dd</a:t>
            </a:r>
            <a:r>
              <a:rPr lang="en-US" dirty="0">
                <a:solidFill>
                  <a:srgbClr val="000000"/>
                </a:solidFill>
                <a:ea typeface="Arial" pitchFamily="-112" charset="0"/>
                <a:cs typeface="Arial" pitchFamily="-112" charset="0"/>
                <a:sym typeface="Arial" pitchFamily="-112" charset="0"/>
              </a:rPr>
              <a:t>/mm/</a:t>
            </a:r>
            <a:r>
              <a:rPr lang="en-US" dirty="0" err="1">
                <a:solidFill>
                  <a:srgbClr val="000000"/>
                </a:solidFill>
                <a:ea typeface="Arial" pitchFamily="-112" charset="0"/>
                <a:cs typeface="Arial" pitchFamily="-112" charset="0"/>
                <a:sym typeface="Arial" pitchFamily="-112" charset="0"/>
              </a:rPr>
              <a:t>yyyy</a:t>
            </a:r>
            <a:endParaRPr lang="en-US" dirty="0">
              <a:solidFill>
                <a:srgbClr val="000000"/>
              </a:solidFill>
              <a:ea typeface="Arial" pitchFamily="-112" charset="0"/>
              <a:cs typeface="Arial" pitchFamily="-112" charset="0"/>
              <a:sym typeface="Arial" pitchFamily="-112" charset="0"/>
            </a:endParaRPr>
          </a:p>
          <a:p>
            <a:pPr>
              <a:spcBef>
                <a:spcPts val="423"/>
              </a:spcBef>
            </a:pPr>
            <a:r>
              <a:rPr lang="en-US" dirty="0">
                <a:solidFill>
                  <a:srgbClr val="000000"/>
                </a:solidFill>
                <a:ea typeface="Arial" pitchFamily="-112" charset="0"/>
                <a:cs typeface="Arial" pitchFamily="-112" charset="0"/>
                <a:sym typeface="Arial" pitchFamily="-112" charset="0"/>
              </a:rPr>
              <a:t>Time</a:t>
            </a:r>
            <a:r>
              <a:rPr lang="en-US" baseline="0" dirty="0">
                <a:solidFill>
                  <a:srgbClr val="000000"/>
                </a:solidFill>
                <a:ea typeface="Arial" pitchFamily="-112" charset="0"/>
                <a:cs typeface="Arial" pitchFamily="-112" charset="0"/>
                <a:sym typeface="Arial" pitchFamily="-112" charset="0"/>
              </a:rPr>
              <a:t> format:</a:t>
            </a:r>
          </a:p>
          <a:p>
            <a:pPr>
              <a:spcBef>
                <a:spcPts val="423"/>
              </a:spcBef>
            </a:pPr>
            <a:r>
              <a:rPr lang="en-US" baseline="0" dirty="0">
                <a:solidFill>
                  <a:srgbClr val="000000"/>
                </a:solidFill>
                <a:ea typeface="Arial" pitchFamily="-112" charset="0"/>
                <a:cs typeface="Arial" pitchFamily="-112" charset="0"/>
                <a:sym typeface="Arial" pitchFamily="-112" charset="0"/>
              </a:rPr>
              <a:t>1:00 PM			1300</a:t>
            </a:r>
          </a:p>
          <a:p>
            <a:pPr>
              <a:spcBef>
                <a:spcPts val="423"/>
              </a:spcBef>
            </a:pPr>
            <a:r>
              <a:rPr lang="en-US" baseline="0" dirty="0">
                <a:solidFill>
                  <a:srgbClr val="000000"/>
                </a:solidFill>
                <a:ea typeface="Arial" pitchFamily="-112" charset="0"/>
                <a:cs typeface="Arial" pitchFamily="-112" charset="0"/>
                <a:sym typeface="Arial" pitchFamily="-112" charset="0"/>
              </a:rPr>
              <a:t>Number format:</a:t>
            </a:r>
          </a:p>
          <a:p>
            <a:pPr>
              <a:spcBef>
                <a:spcPts val="423"/>
              </a:spcBef>
            </a:pPr>
            <a:r>
              <a:rPr lang="en-US" baseline="0" dirty="0">
                <a:solidFill>
                  <a:srgbClr val="000000"/>
                </a:solidFill>
                <a:ea typeface="Arial" pitchFamily="-112" charset="0"/>
                <a:cs typeface="Arial" pitchFamily="-112" charset="0"/>
                <a:sym typeface="Arial" pitchFamily="-112" charset="0"/>
              </a:rPr>
              <a:t>1,000 = one thousand		1.000 = one thousand</a:t>
            </a:r>
          </a:p>
          <a:p>
            <a:pPr>
              <a:spcBef>
                <a:spcPts val="423"/>
              </a:spcBef>
            </a:pPr>
            <a:r>
              <a:rPr lang="en-US" baseline="0" dirty="0">
                <a:solidFill>
                  <a:srgbClr val="000000"/>
                </a:solidFill>
                <a:ea typeface="Arial" pitchFamily="-112" charset="0"/>
                <a:cs typeface="Arial" pitchFamily="-112" charset="0"/>
                <a:sym typeface="Arial" pitchFamily="-112" charset="0"/>
              </a:rPr>
              <a:t>Name format:</a:t>
            </a:r>
          </a:p>
          <a:p>
            <a:pPr>
              <a:spcBef>
                <a:spcPts val="423"/>
              </a:spcBef>
            </a:pPr>
            <a:r>
              <a:rPr lang="en-US" baseline="0" dirty="0">
                <a:solidFill>
                  <a:srgbClr val="000000"/>
                </a:solidFill>
                <a:ea typeface="Arial" pitchFamily="-112" charset="0"/>
                <a:cs typeface="Arial" pitchFamily="-112" charset="0"/>
                <a:sym typeface="Arial" pitchFamily="-112" charset="0"/>
              </a:rPr>
              <a:t>First name, Last name		Last name, First name</a:t>
            </a:r>
          </a:p>
          <a:p>
            <a:pPr>
              <a:spcBef>
                <a:spcPts val="423"/>
              </a:spcBef>
            </a:pPr>
            <a:r>
              <a:rPr lang="en-US" baseline="0" dirty="0">
                <a:solidFill>
                  <a:srgbClr val="000000"/>
                </a:solidFill>
                <a:ea typeface="Arial" pitchFamily="-112" charset="0"/>
                <a:cs typeface="Arial" pitchFamily="-112" charset="0"/>
                <a:sym typeface="Arial" pitchFamily="-112" charset="0"/>
              </a:rPr>
              <a:t>John Smith = Mr. Smith		John Smith = Mr. John</a:t>
            </a:r>
            <a:endParaRPr lang="en-US" dirty="0">
              <a:solidFill>
                <a:srgbClr val="000000"/>
              </a:solidFill>
              <a:ea typeface="Arial" pitchFamily="-112" charset="0"/>
              <a:cs typeface="Arial" pitchFamily="-112" charset="0"/>
              <a:sym typeface="Arial" pitchFamily="-112" charset="0"/>
            </a:endParaRPr>
          </a:p>
          <a:p>
            <a:pPr>
              <a:spcBef>
                <a:spcPts val="423"/>
              </a:spcBef>
            </a:pPr>
            <a:endParaRPr lang="en-US" b="1"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46</a:t>
            </a:fld>
            <a:endParaRPr lang="en-US" dirty="0"/>
          </a:p>
        </p:txBody>
      </p:sp>
    </p:spTree>
    <p:extLst>
      <p:ext uri="{BB962C8B-B14F-4D97-AF65-F5344CB8AC3E}">
        <p14:creationId xmlns:p14="http://schemas.microsoft.com/office/powerpoint/2010/main" val="3491237788"/>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This slide is in here for a second</a:t>
            </a:r>
            <a:r>
              <a:rPr lang="en-US" baseline="0" dirty="0">
                <a:solidFill>
                  <a:srgbClr val="000000"/>
                </a:solidFill>
                <a:ea typeface="Arial" pitchFamily="-112" charset="0"/>
                <a:cs typeface="Arial" pitchFamily="-112" charset="0"/>
                <a:sym typeface="Arial" pitchFamily="-112" charset="0"/>
              </a:rPr>
              <a:t> time since we have now discussed other rule types and processes since the slide was first introduced. </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Salesforce processes rules in the following order: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Validation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Assignment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Auto-response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Workflow rules with immediate actions</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Processes with</a:t>
            </a:r>
            <a:r>
              <a:rPr lang="en-US" baseline="0" dirty="0">
                <a:solidFill>
                  <a:srgbClr val="000000"/>
                </a:solidFill>
                <a:latin typeface="Salesforce Sans" panose="020B0505020202020203" pitchFamily="34" charset="0"/>
                <a:ea typeface="Arial" pitchFamily="-112" charset="0"/>
                <a:cs typeface="Arial" pitchFamily="-112" charset="0"/>
                <a:sym typeface="Arial" pitchFamily="-112" charset="0"/>
              </a:rPr>
              <a:t> immediate actions (Process Builder)</a:t>
            </a:r>
            <a:endParaRPr lang="en-US" dirty="0">
              <a:solidFill>
                <a:srgbClr val="000000"/>
              </a:solidFill>
              <a:latin typeface="Salesforce Sans" panose="020B0505020202020203" pitchFamily="34" charset="0"/>
              <a:ea typeface="Arial" pitchFamily="-112" charset="0"/>
              <a:cs typeface="Arial" pitchFamily="-112" charset="0"/>
              <a:sym typeface="Arial" pitchFamily="-112" charset="0"/>
            </a:endParaRP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Escalation rules </a:t>
            </a:r>
          </a:p>
          <a:p>
            <a:r>
              <a:rPr lang="en-US" dirty="0">
                <a:solidFill>
                  <a:srgbClr val="000000"/>
                </a:solidFill>
                <a:ea typeface="Arial" pitchFamily="-112" charset="0"/>
                <a:cs typeface="Arial" pitchFamily="-112" charset="0"/>
                <a:sym typeface="Arial" pitchFamily="-112" charset="0"/>
              </a:rPr>
              <a:t>Within a workflow rule there is no guarantee as to the order in which actions are executed. Field update actions are executed first, followed by other actions.</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NOTE: I</a:t>
            </a:r>
            <a:r>
              <a:rPr lang="en-US" dirty="0"/>
              <a:t>f you use assignment rules to change case ownership, the escalation rules are evaluated before any assignment rules.</a:t>
            </a:r>
          </a:p>
          <a:p>
            <a:endParaRPr lang="en-US" dirty="0">
              <a:solidFill>
                <a:srgbClr val="000000"/>
              </a:solidFill>
              <a:ea typeface="Arial" pitchFamily="-112" charset="0"/>
              <a:cs typeface="Arial" pitchFamily="-112" charset="0"/>
              <a:sym typeface="Arial" pitchFamily="-112" charset="0"/>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462</a:t>
            </a:fld>
            <a:endParaRPr lang="en-US" dirty="0"/>
          </a:p>
        </p:txBody>
      </p:sp>
    </p:spTree>
    <p:extLst>
      <p:ext uri="{BB962C8B-B14F-4D97-AF65-F5344CB8AC3E}">
        <p14:creationId xmlns:p14="http://schemas.microsoft.com/office/powerpoint/2010/main" val="325132368"/>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r>
              <a:rPr lang="en-US" dirty="0"/>
              <a:t>Case escalations can be monitored under </a:t>
            </a:r>
            <a:r>
              <a:rPr lang="en-US" b="1" dirty="0"/>
              <a:t>Setup | Environments | Monitoring | Case Escalations.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463</a:t>
            </a:fld>
            <a:endParaRPr lang="en-US" dirty="0"/>
          </a:p>
        </p:txBody>
      </p:sp>
    </p:spTree>
    <p:extLst>
      <p:ext uri="{BB962C8B-B14F-4D97-AF65-F5344CB8AC3E}">
        <p14:creationId xmlns:p14="http://schemas.microsoft.com/office/powerpoint/2010/main" val="3339739157"/>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464</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96677225"/>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dirty="0">
                <a:solidFill>
                  <a:schemeClr val="tx1"/>
                </a:solidFill>
                <a:latin typeface="Salesforce Sans" panose="020B0505020202020203" pitchFamily="34" charset="0"/>
              </a:rPr>
              <a:t>Noah</a:t>
            </a:r>
            <a:r>
              <a:rPr lang="en-US" b="0" baseline="0" dirty="0">
                <a:solidFill>
                  <a:schemeClr val="tx1"/>
                </a:solidFill>
                <a:latin typeface="Salesforce Sans" panose="020B0505020202020203" pitchFamily="34" charset="0"/>
              </a:rPr>
              <a:t> is excited about the increase in the productivity of his support agents. He explains that, when a customer calls for support, the agents get customer information in a sidebar called the </a:t>
            </a:r>
            <a:r>
              <a:rPr lang="en-US" b="0" baseline="0" dirty="0" err="1">
                <a:solidFill>
                  <a:schemeClr val="tx1"/>
                </a:solidFill>
                <a:latin typeface="Salesforce Sans" panose="020B0505020202020203" pitchFamily="34" charset="0"/>
              </a:rPr>
              <a:t>SoftPhone</a:t>
            </a:r>
            <a:r>
              <a:rPr lang="en-US" b="0" baseline="0" dirty="0">
                <a:solidFill>
                  <a:schemeClr val="tx1"/>
                </a:solidFill>
                <a:latin typeface="Salesforce Sans" panose="020B0505020202020203" pitchFamily="34" charset="0"/>
              </a:rPr>
              <a:t>. He wants to reduce the time agents spend clicking from one screen to another, so he asks you to consolidate caller information and account, contact, and case information into one screen. </a:t>
            </a:r>
          </a:p>
          <a:p>
            <a:pPr marL="0" lvl="1" indent="-199044" defTabSz="796177">
              <a:buNone/>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We’ll start by understanding the basics of how caller information is routed to support agents. Then you’ll learn more about the function and setup of the </a:t>
            </a:r>
            <a:r>
              <a:rPr lang="en-US" b="0" baseline="0" dirty="0" err="1">
                <a:solidFill>
                  <a:schemeClr val="tx1"/>
                </a:solidFill>
                <a:latin typeface="Salesforce Sans" panose="020B0505020202020203" pitchFamily="34" charset="0"/>
              </a:rPr>
              <a:t>SoftPhone</a:t>
            </a:r>
            <a:r>
              <a:rPr lang="en-US" b="0" baseline="0" dirty="0">
                <a:solidFill>
                  <a:schemeClr val="tx1"/>
                </a:solidFill>
                <a:latin typeface="Salesforce Sans" panose="020B0505020202020203" pitchFamily="34" charset="0"/>
              </a:rPr>
              <a:t> that</a:t>
            </a:r>
            <a:r>
              <a:rPr lang="en-US" b="1" baseline="0"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provides a screen pop of customer information in Salesforce. Finally, you will learn how the Salesforce Console for Service will meet Noah’s request.</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r>
              <a:rPr lang="en-US" baseline="0" dirty="0">
                <a:solidFill>
                  <a:schemeClr val="tx1"/>
                </a:solidFill>
                <a:ea typeface="Arial" pitchFamily="-112" charset="0"/>
                <a:cs typeface="Arial" pitchFamily="-112" charset="0"/>
                <a:sym typeface="Arial" pitchFamily="-112" charset="0"/>
              </a:rPr>
              <a:t>The Service Cloud console is renamed to “Salesforce Console for Service.”</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465</a:t>
            </a:fld>
            <a:endParaRPr lang="en-US" dirty="0"/>
          </a:p>
        </p:txBody>
      </p:sp>
    </p:spTree>
    <p:extLst>
      <p:ext uri="{BB962C8B-B14F-4D97-AF65-F5344CB8AC3E}">
        <p14:creationId xmlns:p14="http://schemas.microsoft.com/office/powerpoint/2010/main" val="846935305"/>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lvl="1" indent="-208419" defTabSz="833677">
              <a:buNone/>
              <a:defRPr/>
            </a:pPr>
            <a:r>
              <a:rPr lang="en-US" sz="1000" b="0" dirty="0">
                <a:solidFill>
                  <a:schemeClr val="tx1"/>
                </a:solidFill>
                <a:latin typeface="Salesforce Sans" panose="020B0505020202020203" pitchFamily="34" charset="0"/>
              </a:rPr>
              <a:t>Let’s build</a:t>
            </a:r>
            <a:r>
              <a:rPr lang="en-US" sz="1000" b="0" baseline="0" dirty="0">
                <a:solidFill>
                  <a:schemeClr val="tx1"/>
                </a:solidFill>
                <a:latin typeface="Salesforce Sans" panose="020B0505020202020203" pitchFamily="34" charset="0"/>
              </a:rPr>
              <a:t> on what you learned earlier about how cases are created at AW Computing. When the customer Brian Grey calls for support and presses option “one” for Product Support, AW Computing’s phone system might route his call to Robin, a Product Support Tier 1 agent. </a:t>
            </a:r>
          </a:p>
          <a:p>
            <a:pPr marL="0" lvl="1" indent="-208419" defTabSz="833677">
              <a:buNone/>
              <a:defRPr/>
            </a:pPr>
            <a:endParaRPr lang="en-US" sz="1000" b="0" baseline="0" dirty="0">
              <a:solidFill>
                <a:schemeClr val="tx1"/>
              </a:solidFill>
              <a:latin typeface="Salesforce Sans" panose="020B0505020202020203" pitchFamily="34" charset="0"/>
            </a:endParaRPr>
          </a:p>
          <a:p>
            <a:pPr marL="0" lvl="1" indent="-208419" defTabSz="833677">
              <a:buNone/>
              <a:defRPr/>
            </a:pPr>
            <a:r>
              <a:rPr lang="en-US" sz="1000" b="0" baseline="0" dirty="0">
                <a:solidFill>
                  <a:schemeClr val="tx1"/>
                </a:solidFill>
                <a:latin typeface="Salesforce Sans" panose="020B0505020202020203" pitchFamily="34" charset="0"/>
              </a:rPr>
              <a:t>CTI, </a:t>
            </a:r>
            <a:r>
              <a:rPr lang="en-US" sz="1000" b="0" i="0" baseline="0" dirty="0">
                <a:solidFill>
                  <a:schemeClr val="tx1"/>
                </a:solidFill>
                <a:latin typeface="Salesforce Sans" panose="020B0505020202020203" pitchFamily="34" charset="0"/>
              </a:rPr>
              <a:t>or</a:t>
            </a:r>
            <a:r>
              <a:rPr lang="en-US" sz="1000" b="0" baseline="0" dirty="0">
                <a:solidFill>
                  <a:schemeClr val="tx1"/>
                </a:solidFill>
                <a:latin typeface="Salesforce Sans" panose="020B0505020202020203" pitchFamily="34" charset="0"/>
              </a:rPr>
              <a:t> Computer Telephony Integration, enables the call information from the phone system, along with </a:t>
            </a:r>
            <a:r>
              <a:rPr lang="en-US" sz="1000" dirty="0">
                <a:solidFill>
                  <a:schemeClr val="tx1"/>
                </a:solidFill>
                <a:latin typeface="Salesforce Sans" panose="020B0505020202020203" pitchFamily="34" charset="0"/>
              </a:rPr>
              <a:t>matching account</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and</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contact</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information, to automatically</a:t>
            </a:r>
            <a:r>
              <a:rPr lang="en-US" sz="1000" baseline="0" dirty="0">
                <a:solidFill>
                  <a:schemeClr val="tx1"/>
                </a:solidFill>
                <a:latin typeface="Salesforce Sans" panose="020B0505020202020203" pitchFamily="34" charset="0"/>
              </a:rPr>
              <a:t> display</a:t>
            </a:r>
            <a:r>
              <a:rPr lang="en-US" sz="1000" dirty="0">
                <a:solidFill>
                  <a:schemeClr val="tx1"/>
                </a:solidFill>
                <a:latin typeface="Salesforce Sans" panose="020B0505020202020203" pitchFamily="34" charset="0"/>
              </a:rPr>
              <a:t> within</a:t>
            </a:r>
            <a:r>
              <a:rPr lang="en-US" sz="1000" baseline="0" dirty="0">
                <a:solidFill>
                  <a:schemeClr val="tx1"/>
                </a:solidFill>
                <a:latin typeface="Salesforce Sans" panose="020B0505020202020203" pitchFamily="34" charset="0"/>
              </a:rPr>
              <a:t> Salesforce in </a:t>
            </a:r>
            <a:r>
              <a:rPr lang="en-US" sz="1000" dirty="0">
                <a:solidFill>
                  <a:schemeClr val="tx1"/>
                </a:solidFill>
                <a:latin typeface="Salesforce Sans" panose="020B0505020202020203" pitchFamily="34" charset="0"/>
              </a:rPr>
              <a:t>Robin’s browser.</a:t>
            </a:r>
          </a:p>
          <a:p>
            <a:pPr marL="0" lvl="1" indent="-208419" defTabSz="833677">
              <a:buNone/>
              <a:defRPr/>
            </a:pPr>
            <a:endParaRPr lang="en-US" sz="1000" b="0" baseline="0" dirty="0">
              <a:solidFill>
                <a:schemeClr val="tx1"/>
              </a:solidFill>
              <a:latin typeface="Salesforce Sans" panose="020B0505020202020203" pitchFamily="34" charset="0"/>
            </a:endParaRPr>
          </a:p>
          <a:p>
            <a:pPr marL="0" lvl="1" indent="-208419" defTabSz="833677">
              <a:buNone/>
              <a:defRPr/>
            </a:pPr>
            <a:r>
              <a:rPr lang="en-US" sz="1000" b="0" baseline="0" dirty="0">
                <a:solidFill>
                  <a:schemeClr val="tx1"/>
                </a:solidFill>
                <a:latin typeface="Salesforce Sans" panose="020B0505020202020203" pitchFamily="34" charset="0"/>
              </a:rPr>
              <a:t>For example, instead of seeing Brian’s calling information on her desk phone, Robin sees his phone number in the </a:t>
            </a:r>
            <a:r>
              <a:rPr lang="en-US" sz="1000" b="0" baseline="0" dirty="0" err="1">
                <a:solidFill>
                  <a:schemeClr val="tx1"/>
                </a:solidFill>
                <a:latin typeface="Salesforce Sans" panose="020B0505020202020203" pitchFamily="34" charset="0"/>
              </a:rPr>
              <a:t>SoftPhone</a:t>
            </a:r>
            <a:r>
              <a:rPr lang="en-US" sz="1000" b="0" baseline="0" dirty="0">
                <a:solidFill>
                  <a:schemeClr val="tx1"/>
                </a:solidFill>
                <a:latin typeface="Salesforce Sans" panose="020B0505020202020203" pitchFamily="34" charset="0"/>
              </a:rPr>
              <a:t> interface in a sidebar within Salesforce. </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r>
              <a:rPr lang="en-US" sz="1000" b="0" i="0" baseline="0" dirty="0">
                <a:solidFill>
                  <a:schemeClr val="tx1"/>
                </a:solidFill>
              </a:rPr>
              <a:t>Your implementation team configures the</a:t>
            </a:r>
            <a:r>
              <a:rPr lang="en-US" sz="1000" baseline="0" dirty="0">
                <a:solidFill>
                  <a:schemeClr val="tx1"/>
                </a:solidFill>
              </a:rPr>
              <a:t> Salesforce CRM Service center so that Salesforce can communicate with CTI. This integration allows agents to use phone system features through the Salesforce </a:t>
            </a:r>
            <a:r>
              <a:rPr lang="en-US" sz="1000" baseline="0" dirty="0" err="1">
                <a:solidFill>
                  <a:schemeClr val="tx1"/>
                </a:solidFill>
              </a:rPr>
              <a:t>SoftPhone</a:t>
            </a:r>
            <a:r>
              <a:rPr lang="en-US" sz="1000" baseline="0" dirty="0">
                <a:solidFill>
                  <a:schemeClr val="tx1"/>
                </a:solidFill>
              </a:rPr>
              <a:t>, improving call handling and performance.</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dirty="0">
                <a:solidFill>
                  <a:schemeClr val="tx1"/>
                </a:solidFill>
                <a:latin typeface="Salesforce Sans" panose="020B0505020202020203" pitchFamily="34" charset="0"/>
                <a:cs typeface="Arial" pitchFamily="-112" charset="0"/>
                <a:sym typeface="Arial" pitchFamily="-112" charset="0"/>
              </a:rPr>
              <a:t>Online Premier Training course: </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latin typeface="Salesforce Sans" panose="020B0505020202020203" pitchFamily="34" charset="0"/>
              </a:rPr>
              <a:t>Understanding Contact Centers</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1200" dirty="0">
                <a:solidFill>
                  <a:schemeClr val="tx1"/>
                </a:solidFill>
                <a:latin typeface="Salesforce Sans" panose="020B0505020202020203" pitchFamily="34" charset="0"/>
                <a:ea typeface="+mn-ea"/>
              </a:rPr>
              <a:t>Introduction to Open CTI</a:t>
            </a:r>
            <a:endParaRPr lang="en-US" sz="1000" kern="0" dirty="0">
              <a:solidFill>
                <a:schemeClr val="tx1"/>
              </a:solidFill>
              <a:latin typeface="Salesforce Sans" panose="020B0505020202020203" pitchFamily="34" charset="0"/>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466</a:t>
            </a:fld>
            <a:endParaRPr lang="en-US" dirty="0"/>
          </a:p>
        </p:txBody>
      </p:sp>
    </p:spTree>
    <p:extLst>
      <p:ext uri="{BB962C8B-B14F-4D97-AF65-F5344CB8AC3E}">
        <p14:creationId xmlns:p14="http://schemas.microsoft.com/office/powerpoint/2010/main" val="2187609531"/>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a:spcBef>
                <a:spcPts val="423"/>
              </a:spcBef>
            </a:pPr>
            <a:r>
              <a:rPr lang="en-US" sz="1000" b="0" i="0" kern="1200" dirty="0">
                <a:solidFill>
                  <a:schemeClr val="tx1"/>
                </a:solidFill>
                <a:effectLst/>
                <a:latin typeface="Salesforce Sans" panose="020B0505020202020203" pitchFamily="34" charset="0"/>
                <a:ea typeface="+mn-ea"/>
                <a:cs typeface="Arial" pitchFamily="34" charset="0"/>
              </a:rPr>
              <a:t>Open CTI is a JavaScript API that lets you build and integrate third-party computer-telephony integration (CTI) systems with Salesforce Call Center. To display CTI functionality in Salesforce, Open CTI uses browsers as clients. With Open CTI, you can make calls from a softphone directly in Salesforce without installing CTI adapters on your machines.</a:t>
            </a:r>
          </a:p>
          <a:p>
            <a:pPr>
              <a:spcBef>
                <a:spcPts val="423"/>
              </a:spcBef>
            </a:pPr>
            <a:endParaRPr lang="en-US" sz="1000" b="0" i="0" kern="1200" dirty="0">
              <a:solidFill>
                <a:schemeClr val="tx1"/>
              </a:solidFill>
              <a:effectLst/>
              <a:latin typeface="Salesforce Sans" panose="020B0505020202020203" pitchFamily="34" charset="0"/>
              <a:ea typeface="+mn-ea"/>
              <a:cs typeface="Arial" pitchFamily="34" charset="0"/>
              <a:sym typeface="Arial" pitchFamily="-112"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467</a:t>
            </a:fld>
            <a:endParaRPr lang="en-US" dirty="0"/>
          </a:p>
        </p:txBody>
      </p:sp>
    </p:spTree>
    <p:extLst>
      <p:ext uri="{BB962C8B-B14F-4D97-AF65-F5344CB8AC3E}">
        <p14:creationId xmlns:p14="http://schemas.microsoft.com/office/powerpoint/2010/main" val="48878189"/>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alesforce Sans" panose="020B0505020202020203" pitchFamily="34" charset="0"/>
                <a:ea typeface="+mn-ea"/>
                <a:cs typeface="Arial" pitchFamily="34" charset="0"/>
              </a:rPr>
              <a:t>Administration Essentials for New Admins</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alesforce Sans" panose="020B0505020202020203" pitchFamily="34" charset="0"/>
                <a:ea typeface="+mn-ea"/>
                <a:cs typeface="Arial" pitchFamily="34" charset="0"/>
              </a:rPr>
              <a:t>(Enterprise and Unlimited Editions)</a:t>
            </a:r>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rPr>
              <a:t>© Copyright 2018 salesforce.com, </a:t>
            </a:r>
            <a:r>
              <a:rPr kumimoji="0" lang="en-US" sz="800" b="0" i="0" u="none" strike="noStrike" kern="1200" cap="none" spc="0" normalizeH="0" baseline="0" noProof="0" dirty="0" err="1">
                <a:ln>
                  <a:noFill/>
                </a:ln>
                <a:solidFill>
                  <a:prstClr val="black"/>
                </a:solidFill>
                <a:effectLst/>
                <a:uLnTx/>
                <a:uFillTx/>
                <a:latin typeface="Salesforce Sans" panose="020B0505020202020203" pitchFamily="34" charset="0"/>
                <a:ea typeface="+mn-ea"/>
                <a:cs typeface="Arial" pitchFamily="34" charset="0"/>
              </a:rPr>
              <a:t>inc.</a:t>
            </a:r>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ABCAC1-5A0E-4D41-9DFA-A4558277763A}" type="slidenum">
              <a:rPr kumimoji="0" lang="en-US" sz="800" b="0" i="0" u="none" strike="noStrike" kern="1200" cap="none" spc="0" normalizeH="0" baseline="0" noProof="0" smtClean="0">
                <a:ln>
                  <a:noFill/>
                </a:ln>
                <a:solidFill>
                  <a:prstClr val="black"/>
                </a:solidFill>
                <a:effectLst/>
                <a:uLnTx/>
                <a:uFillTx/>
                <a:latin typeface="Salesforce Sans" panose="020B0505020202020203"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468</a:t>
            </a:fld>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Tree>
    <p:extLst>
      <p:ext uri="{BB962C8B-B14F-4D97-AF65-F5344CB8AC3E}">
        <p14:creationId xmlns:p14="http://schemas.microsoft.com/office/powerpoint/2010/main" val="1216861157"/>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marL="0" indent="0">
              <a:buFont typeface="Arial" panose="020B0604020202020204" pitchFamily="34" charset="0"/>
              <a:buNone/>
            </a:pPr>
            <a:r>
              <a:rPr lang="en-US" sz="1000" b="0" i="0" kern="1200" dirty="0">
                <a:solidFill>
                  <a:schemeClr val="tx1"/>
                </a:solidFill>
                <a:effectLst/>
                <a:latin typeface="Salesforce Sans" panose="020B0505020202020203" pitchFamily="34" charset="0"/>
                <a:ea typeface="+mn-ea"/>
                <a:cs typeface="Arial" pitchFamily="34" charset="0"/>
              </a:rPr>
              <a:t>All of the backend data pull out of silos from APIs</a:t>
            </a:r>
            <a:r>
              <a:rPr lang="en-US" sz="1000" b="0" i="0" kern="1200" baseline="0" dirty="0">
                <a:solidFill>
                  <a:schemeClr val="tx1"/>
                </a:solidFill>
                <a:effectLst/>
                <a:latin typeface="Salesforce Sans" panose="020B0505020202020203" pitchFamily="34" charset="0"/>
                <a:ea typeface="+mn-ea"/>
                <a:cs typeface="Arial" pitchFamily="34" charset="0"/>
              </a:rPr>
              <a:t> </a:t>
            </a:r>
            <a:r>
              <a:rPr lang="en-US" sz="1000" b="0" i="0" kern="1200" dirty="0">
                <a:solidFill>
                  <a:schemeClr val="tx1"/>
                </a:solidFill>
                <a:effectLst/>
                <a:latin typeface="Salesforce Sans" panose="020B0505020202020203" pitchFamily="34" charset="0"/>
                <a:ea typeface="+mn-ea"/>
                <a:cs typeface="Arial" pitchFamily="34" charset="0"/>
              </a:rPr>
              <a:t>winds up right here in the console, where agents can make good use of it. </a:t>
            </a:r>
          </a:p>
          <a:p>
            <a:pPr marL="0" indent="0">
              <a:buFont typeface="Arial" panose="020B0604020202020204" pitchFamily="34" charset="0"/>
              <a:buNone/>
            </a:pPr>
            <a:endParaRPr lang="en-US" sz="1000" b="1" kern="1200" dirty="0">
              <a:solidFill>
                <a:schemeClr val="tx1"/>
              </a:solidFill>
              <a:effectLst/>
              <a:latin typeface="Salesforce Sans" panose="020B0505020202020203" pitchFamily="34" charset="0"/>
              <a:ea typeface="+mn-ea"/>
              <a:cs typeface="Arial" pitchFamily="34" charset="0"/>
            </a:endParaRPr>
          </a:p>
          <a:p>
            <a:pPr marL="0" indent="0">
              <a:buFont typeface="Arial" panose="020B0604020202020204" pitchFamily="34" charset="0"/>
              <a:buNone/>
            </a:pPr>
            <a:r>
              <a:rPr lang="en-US" sz="1000" b="1" kern="1200" dirty="0">
                <a:solidFill>
                  <a:schemeClr val="tx1"/>
                </a:solidFill>
                <a:effectLst/>
                <a:latin typeface="Salesforce Sans" panose="020B0505020202020203" pitchFamily="34" charset="0"/>
                <a:ea typeface="+mn-ea"/>
                <a:cs typeface="Arial" pitchFamily="34" charset="0"/>
              </a:rPr>
              <a:t>Workspaces: </a:t>
            </a:r>
            <a:r>
              <a:rPr lang="en-US" sz="1000" kern="1200" dirty="0">
                <a:solidFill>
                  <a:schemeClr val="tx1"/>
                </a:solidFill>
                <a:effectLst/>
                <a:latin typeface="Salesforce Sans" panose="020B0505020202020203" pitchFamily="34" charset="0"/>
                <a:ea typeface="+mn-ea"/>
                <a:cs typeface="Arial" pitchFamily="34" charset="0"/>
              </a:rPr>
              <a:t>Case information where it belongs: right in front of the agent when they need it. Makes service faster.</a:t>
            </a:r>
          </a:p>
          <a:p>
            <a:pPr marL="0" indent="0">
              <a:buFont typeface="Arial" panose="020B0604020202020204" pitchFamily="34" charset="0"/>
              <a:buNone/>
            </a:pPr>
            <a:r>
              <a:rPr lang="en-US" sz="1000" b="1" kern="1200" dirty="0">
                <a:solidFill>
                  <a:schemeClr val="tx1"/>
                </a:solidFill>
                <a:effectLst/>
                <a:latin typeface="Salesforce Sans" panose="020B0505020202020203" pitchFamily="34" charset="0"/>
                <a:ea typeface="+mn-ea"/>
                <a:cs typeface="Arial" pitchFamily="34" charset="0"/>
              </a:rPr>
              <a:t>Components: </a:t>
            </a:r>
            <a:r>
              <a:rPr lang="en-US" sz="1000" kern="1200" dirty="0">
                <a:solidFill>
                  <a:schemeClr val="tx1"/>
                </a:solidFill>
                <a:effectLst/>
                <a:latin typeface="Salesforce Sans" panose="020B0505020202020203" pitchFamily="34" charset="0"/>
                <a:ea typeface="+mn-ea"/>
                <a:cs typeface="Arial" pitchFamily="34" charset="0"/>
              </a:rPr>
              <a:t>Allows customization of the console, so agents always have all the tools they need. Productivity boosted!</a:t>
            </a:r>
          </a:p>
          <a:p>
            <a:pPr marL="0" indent="0">
              <a:buFont typeface="Arial" panose="020B0604020202020204" pitchFamily="34" charset="0"/>
              <a:buNone/>
            </a:pPr>
            <a:r>
              <a:rPr lang="en-US" sz="1000" b="1" kern="1200" dirty="0">
                <a:solidFill>
                  <a:schemeClr val="tx1"/>
                </a:solidFill>
                <a:effectLst/>
                <a:latin typeface="Salesforce Sans" panose="020B0505020202020203" pitchFamily="34" charset="0"/>
                <a:ea typeface="+mn-ea"/>
                <a:cs typeface="Arial" pitchFamily="34" charset="0"/>
              </a:rPr>
              <a:t>Macros: </a:t>
            </a:r>
            <a:r>
              <a:rPr lang="en-US" sz="1000" kern="1200" dirty="0">
                <a:solidFill>
                  <a:schemeClr val="tx1"/>
                </a:solidFill>
                <a:effectLst/>
                <a:latin typeface="Salesforce Sans" panose="020B0505020202020203" pitchFamily="34" charset="0"/>
                <a:ea typeface="+mn-ea"/>
                <a:cs typeface="Arial" pitchFamily="34" charset="0"/>
              </a:rPr>
              <a:t>Shortcuts that trigger workflows and complex tasks with a single keystroke. </a:t>
            </a:r>
          </a:p>
          <a:p>
            <a:pPr marL="0" indent="0">
              <a:buFont typeface="Arial" panose="020B0604020202020204" pitchFamily="34" charset="0"/>
              <a:buNone/>
            </a:pPr>
            <a:r>
              <a:rPr lang="en-US" sz="1000" b="1" kern="1200" dirty="0">
                <a:solidFill>
                  <a:schemeClr val="tx1"/>
                </a:solidFill>
                <a:effectLst/>
                <a:latin typeface="Salesforce Sans" panose="020B0505020202020203" pitchFamily="34" charset="0"/>
                <a:ea typeface="+mn-ea"/>
                <a:cs typeface="Arial" pitchFamily="34" charset="0"/>
              </a:rPr>
              <a:t>Knowledge: </a:t>
            </a:r>
            <a:r>
              <a:rPr lang="en-US" sz="1000" kern="1200" dirty="0">
                <a:solidFill>
                  <a:schemeClr val="tx1"/>
                </a:solidFill>
                <a:effectLst/>
                <a:latin typeface="Salesforce Sans" panose="020B0505020202020203" pitchFamily="34" charset="0"/>
                <a:ea typeface="+mn-ea"/>
                <a:cs typeface="Arial" pitchFamily="34" charset="0"/>
              </a:rPr>
              <a:t>Answers to customer service issues, right there in the workspace. Goodbye silos and hold music; Hello knowledge at your fingertips.</a:t>
            </a:r>
          </a:p>
          <a:p>
            <a:pPr marL="0" indent="0">
              <a:buFont typeface="Arial" panose="020B0604020202020204" pitchFamily="34" charset="0"/>
              <a:buNone/>
            </a:pPr>
            <a:r>
              <a:rPr lang="en-US" sz="1000" b="1" kern="1200" dirty="0">
                <a:solidFill>
                  <a:schemeClr val="tx1"/>
                </a:solidFill>
                <a:effectLst/>
                <a:latin typeface="Salesforce Sans" panose="020B0505020202020203" pitchFamily="34" charset="0"/>
                <a:ea typeface="+mn-ea"/>
                <a:cs typeface="Arial" pitchFamily="34" charset="0"/>
              </a:rPr>
              <a:t>Chatter: </a:t>
            </a:r>
            <a:r>
              <a:rPr lang="en-US" sz="1000" kern="1200" dirty="0">
                <a:solidFill>
                  <a:schemeClr val="tx1"/>
                </a:solidFill>
                <a:effectLst/>
                <a:latin typeface="Salesforce Sans" panose="020B0505020202020203" pitchFamily="34" charset="0"/>
                <a:ea typeface="+mn-ea"/>
                <a:cs typeface="Arial" pitchFamily="34" charset="0"/>
              </a:rPr>
              <a:t>Native social tools that provide immediate visibility into critical issues and escalations. Speed + Community = Customer Love!</a:t>
            </a:r>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2018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469</a:t>
            </a:fld>
            <a:endParaRPr lang="en-US" dirty="0"/>
          </a:p>
        </p:txBody>
      </p:sp>
    </p:spTree>
    <p:extLst>
      <p:ext uri="{BB962C8B-B14F-4D97-AF65-F5344CB8AC3E}">
        <p14:creationId xmlns:p14="http://schemas.microsoft.com/office/powerpoint/2010/main" val="2796061444"/>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470</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3598872"/>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baseline="0" dirty="0">
                <a:solidFill>
                  <a:schemeClr val="tx1"/>
                </a:solidFill>
                <a:latin typeface="Salesforce Sans" panose="020B0505020202020203" pitchFamily="34" charset="0"/>
              </a:rPr>
              <a:t>The support team is always looking for new ways to collaborate on cases to get and share information quicker, and to provide accurate responses to customers. Noah wants to know which Service Cloud tools will facilitate teamwork on cases and sharing Chatter comments on cases without compromising case details. </a:t>
            </a:r>
          </a:p>
          <a:p>
            <a:pPr marL="0" lvl="1" indent="-199044" defTabSz="796177">
              <a:buNone/>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We will start our research by learning about Case Teams. Then we will investigate Case Feed as a way to expose Chatter information on cases.</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471</a:t>
            </a:fld>
            <a:endParaRPr lang="en-US" dirty="0"/>
          </a:p>
        </p:txBody>
      </p:sp>
    </p:spTree>
    <p:extLst>
      <p:ext uri="{BB962C8B-B14F-4D97-AF65-F5344CB8AC3E}">
        <p14:creationId xmlns:p14="http://schemas.microsoft.com/office/powerpoint/2010/main" val="1487454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47</a:t>
            </a:fld>
            <a:endParaRPr lang="en-US" dirty="0"/>
          </a:p>
        </p:txBody>
      </p:sp>
    </p:spTree>
    <p:extLst>
      <p:ext uri="{BB962C8B-B14F-4D97-AF65-F5344CB8AC3E}">
        <p14:creationId xmlns:p14="http://schemas.microsoft.com/office/powerpoint/2010/main" val="2754128087"/>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sz="1000" b="1" dirty="0">
                <a:solidFill>
                  <a:schemeClr val="tx1"/>
                </a:solidFill>
                <a:ea typeface="Arial" pitchFamily="-112" charset="0"/>
                <a:sym typeface="Arial" pitchFamily="-112" charset="0"/>
              </a:rPr>
              <a:t>Teaching Points</a:t>
            </a:r>
            <a:endParaRPr lang="en-US" sz="1000" dirty="0">
              <a:solidFill>
                <a:schemeClr val="tx1"/>
              </a:solidFill>
            </a:endParaRPr>
          </a:p>
          <a:p>
            <a:pPr marL="0" lvl="1" indent="0" defTabSz="873161">
              <a:buNone/>
              <a:defRPr/>
            </a:pPr>
            <a:r>
              <a:rPr lang="en-US" sz="1000" b="0" dirty="0">
                <a:solidFill>
                  <a:schemeClr val="tx1"/>
                </a:solidFill>
                <a:latin typeface="Salesforce Sans" panose="020B0505020202020203" pitchFamily="34" charset="0"/>
              </a:rPr>
              <a:t>Noah’s request: Collaboration idea for groups</a:t>
            </a:r>
            <a:r>
              <a:rPr lang="en-US" sz="1000" b="0" baseline="0" dirty="0">
                <a:solidFill>
                  <a:schemeClr val="tx1"/>
                </a:solidFill>
                <a:latin typeface="Salesforce Sans" panose="020B0505020202020203" pitchFamily="34" charset="0"/>
              </a:rPr>
              <a:t> </a:t>
            </a:r>
            <a:r>
              <a:rPr lang="en-GB" sz="1000" dirty="0">
                <a:solidFill>
                  <a:schemeClr val="tx1"/>
                </a:solidFill>
                <a:latin typeface="Salesforce Sans" panose="020B0505020202020203" pitchFamily="34" charset="0"/>
                <a:ea typeface="Segoe UI" pitchFamily="34" charset="0"/>
              </a:rPr>
              <a:t>of people who work together on cases.</a:t>
            </a:r>
          </a:p>
          <a:p>
            <a:pPr marL="0" lvl="1" indent="0" defTabSz="873161">
              <a:buNone/>
              <a:defRPr/>
            </a:pPr>
            <a:r>
              <a:rPr lang="en-US" sz="1000" b="0" dirty="0">
                <a:solidFill>
                  <a:schemeClr val="tx1"/>
                </a:solidFill>
                <a:latin typeface="Salesforce Sans" panose="020B0505020202020203" pitchFamily="34" charset="0"/>
              </a:rPr>
              <a:t>Case teams allow</a:t>
            </a:r>
            <a:r>
              <a:rPr lang="en-US" sz="1000" b="0" baseline="0" dirty="0">
                <a:solidFill>
                  <a:schemeClr val="tx1"/>
                </a:solidFill>
                <a:latin typeface="Salesforce Sans" panose="020B0505020202020203" pitchFamily="34" charset="0"/>
              </a:rPr>
              <a:t> case owners to grant additional access to their cases. Team members are users, contacts, or predefined case teams who work together to resolve a case. For example, Robin may want to set up a case team to get input from her coworkers on a complex case that she owns. She would assign the team members and specify the role that each member plays on the team. </a:t>
            </a:r>
          </a:p>
          <a:p>
            <a:pPr marL="0" lvl="1" indent="0" defTabSz="873161">
              <a:buNone/>
              <a:defRPr/>
            </a:pPr>
            <a:endParaRPr lang="en-US" sz="1000" b="0" baseline="0" dirty="0">
              <a:solidFill>
                <a:schemeClr val="tx1"/>
              </a:solidFill>
              <a:latin typeface="Salesforce Sans" panose="020B0505020202020203" pitchFamily="34" charset="0"/>
            </a:endParaRPr>
          </a:p>
          <a:p>
            <a:pPr marL="0" lvl="1" indent="0" defTabSz="873161">
              <a:buNone/>
              <a:defRPr/>
            </a:pPr>
            <a:r>
              <a:rPr lang="en-US" sz="1000" b="0" baseline="0" dirty="0">
                <a:solidFill>
                  <a:schemeClr val="tx1"/>
                </a:solidFill>
                <a:latin typeface="Salesforce Sans" panose="020B0505020202020203" pitchFamily="34" charset="0"/>
              </a:rPr>
              <a:t>Before Robin can assign these roles to her team members, you will need to create team roles that make sense for AW Computing, such as Tier 1 Support Agent, Tier 2 Support Agent, and Support Manager. You may also create roles like Account Specialist and Product Manager for team members outside of the support team who might contribute to resolving cases. You would assign access levels for each role to</a:t>
            </a:r>
            <a:r>
              <a:rPr lang="en-US" sz="1000" baseline="0" dirty="0">
                <a:solidFill>
                  <a:schemeClr val="tx1"/>
                </a:solidFill>
                <a:latin typeface="Salesforce Sans" panose="020B0505020202020203" pitchFamily="34" charset="0"/>
              </a:rPr>
              <a:t> Private, Read Only, or Read/Write. </a:t>
            </a:r>
            <a:endParaRPr lang="en-US" sz="1000" b="0" dirty="0">
              <a:solidFill>
                <a:schemeClr val="tx1"/>
              </a:solidFill>
              <a:latin typeface="Salesforce Sans" panose="020B0505020202020203" pitchFamily="34" charset="0"/>
            </a:endParaRPr>
          </a:p>
          <a:p>
            <a:pPr marL="0" indent="0" defTabSz="767340" eaLnBrk="1" fontAlgn="auto" hangingPunct="1">
              <a:spcBef>
                <a:spcPts val="0"/>
              </a:spcBef>
              <a:spcAft>
                <a:spcPts val="0"/>
              </a:spcAft>
              <a:defRPr/>
            </a:pPr>
            <a:endParaRPr lang="en-US" sz="1000" b="1" baseline="0" dirty="0">
              <a:solidFill>
                <a:schemeClr val="tx1"/>
              </a:solidFill>
            </a:endParaRPr>
          </a:p>
          <a:p>
            <a:pPr marL="0" indent="0" defTabSz="767340" eaLnBrk="1" fontAlgn="auto" hangingPunct="1">
              <a:spcBef>
                <a:spcPts val="0"/>
              </a:spcBef>
              <a:spcAft>
                <a:spcPts val="0"/>
              </a:spcAft>
              <a:defRPr/>
            </a:pPr>
            <a:r>
              <a:rPr lang="en-US" sz="1000" b="0" baseline="0" dirty="0">
                <a:solidFill>
                  <a:schemeClr val="tx1"/>
                </a:solidFill>
              </a:rPr>
              <a:t>You can also </a:t>
            </a:r>
            <a:r>
              <a:rPr lang="en-US" sz="1000" dirty="0">
                <a:solidFill>
                  <a:schemeClr val="tx1"/>
                </a:solidFill>
              </a:rPr>
              <a:t>set up</a:t>
            </a:r>
            <a:r>
              <a:rPr lang="en-US" sz="1000" baseline="0" dirty="0">
                <a:solidFill>
                  <a:schemeClr val="tx1"/>
                </a:solidFill>
              </a:rPr>
              <a:t> a predefined case team that defines members who agents typically work with on certain types of cases. Agents can add these predefined case teams to the cases they own.</a:t>
            </a:r>
            <a:endParaRPr lang="en-US" sz="1000" i="0" baseline="0" dirty="0">
              <a:solidFill>
                <a:schemeClr val="tx1"/>
              </a:solidFill>
            </a:endParaRPr>
          </a:p>
          <a:p>
            <a:pPr marL="0" indent="0" defTabSz="767340" eaLnBrk="1" fontAlgn="auto" hangingPunct="1">
              <a:spcBef>
                <a:spcPts val="0"/>
              </a:spcBef>
              <a:spcAft>
                <a:spcPts val="0"/>
              </a:spcAft>
              <a:defRPr/>
            </a:pPr>
            <a:endParaRPr lang="en-US" sz="1000" b="1" baseline="0" dirty="0">
              <a:solidFill>
                <a:schemeClr val="tx1"/>
              </a:solidFill>
            </a:endParaRPr>
          </a:p>
          <a:p>
            <a:pPr marL="0" indent="0" defTabSz="767340" eaLnBrk="1" fontAlgn="auto" hangingPunct="1">
              <a:spcBef>
                <a:spcPts val="0"/>
              </a:spcBef>
              <a:spcAft>
                <a:spcPts val="0"/>
              </a:spcAft>
              <a:defRPr/>
            </a:pPr>
            <a:r>
              <a:rPr lang="en-US" sz="1000" baseline="0" dirty="0">
                <a:solidFill>
                  <a:schemeClr val="tx1"/>
                </a:solidFill>
              </a:rPr>
              <a:t>Once a team is assigned to a case, team members have immediate access to case details so that case resolution is quick and collaborative.</a:t>
            </a:r>
            <a:endParaRPr lang="en-US" sz="1000" b="0" dirty="0">
              <a:solidFill>
                <a:schemeClr val="tx1"/>
              </a:solidFill>
            </a:endParaRPr>
          </a:p>
          <a:p>
            <a:pPr>
              <a:spcBef>
                <a:spcPts val="423"/>
              </a:spcBef>
            </a:pPr>
            <a:endParaRPr lang="en-US" sz="1000" dirty="0">
              <a:solidFill>
                <a:schemeClr val="tx1"/>
              </a:solidFill>
              <a:ea typeface="Arial" pitchFamily="-112" charset="0"/>
              <a:sym typeface="Arial" pitchFamily="-112" charset="0"/>
            </a:endParaRPr>
          </a:p>
          <a:p>
            <a:pPr>
              <a:spcBef>
                <a:spcPts val="423"/>
              </a:spcBef>
            </a:pPr>
            <a:r>
              <a:rPr lang="en-US" sz="1000" b="1" dirty="0">
                <a:solidFill>
                  <a:schemeClr val="tx1"/>
                </a:solidFill>
                <a:ea typeface="Arial" pitchFamily="-112" charset="0"/>
                <a:sym typeface="Arial" pitchFamily="-112" charset="0"/>
              </a:rPr>
              <a:t>Extra Material</a:t>
            </a:r>
          </a:p>
          <a:p>
            <a:pPr>
              <a:spcBef>
                <a:spcPts val="423"/>
              </a:spcBef>
            </a:pPr>
            <a:endParaRPr lang="en-US" sz="1000" dirty="0">
              <a:solidFill>
                <a:schemeClr val="tx1"/>
              </a:solidFill>
              <a:ea typeface="Arial" pitchFamily="-112" charset="0"/>
              <a:sym typeface="Arial" pitchFamily="-112" charset="0"/>
            </a:endParaRPr>
          </a:p>
          <a:p>
            <a:pPr>
              <a:spcBef>
                <a:spcPts val="423"/>
              </a:spcBef>
            </a:pPr>
            <a:r>
              <a:rPr lang="en-US" sz="1000" b="1" dirty="0">
                <a:solidFill>
                  <a:schemeClr val="tx1"/>
                </a:solidFill>
                <a:ea typeface="Arial" pitchFamily="-112" charset="0"/>
                <a:sym typeface="Arial" pitchFamily="-112" charset="0"/>
              </a:rPr>
              <a:t>Suggestions</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latin typeface="Salesforce Sans" panose="020B0505020202020203" pitchFamily="34" charset="0"/>
              </a:rPr>
              <a:t>Create workflow email alerts for case teams.</a:t>
            </a:r>
            <a:endParaRPr lang="en-GB" sz="1000" b="0" kern="1200" dirty="0">
              <a:solidFill>
                <a:schemeClr val="tx1"/>
              </a:solidFill>
              <a:latin typeface="Salesforce Sans" panose="020B0505020202020203" pitchFamily="34" charset="0"/>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latin typeface="Salesforce Sans" panose="020B0505020202020203" pitchFamily="34" charset="0"/>
              </a:rPr>
              <a:t>Configure assignment rules to automatically add case teams to cases.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472</a:t>
            </a:fld>
            <a:endParaRPr lang="en-US" dirty="0"/>
          </a:p>
        </p:txBody>
      </p:sp>
    </p:spTree>
    <p:extLst>
      <p:ext uri="{BB962C8B-B14F-4D97-AF65-F5344CB8AC3E}">
        <p14:creationId xmlns:p14="http://schemas.microsoft.com/office/powerpoint/2010/main" val="3203165968"/>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473</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61244511"/>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lvl="1" indent="-208419" defTabSz="833677">
              <a:buNone/>
              <a:defRPr/>
            </a:pPr>
            <a:r>
              <a:rPr lang="en-US" sz="1000" b="0" dirty="0">
                <a:solidFill>
                  <a:schemeClr val="tx1"/>
                </a:solidFill>
                <a:latin typeface="Salesforce Sans" panose="020B0505020202020203" pitchFamily="34" charset="0"/>
              </a:rPr>
              <a:t>Now</a:t>
            </a:r>
            <a:r>
              <a:rPr lang="en-US" sz="1000" b="0" baseline="0" dirty="0">
                <a:solidFill>
                  <a:schemeClr val="tx1"/>
                </a:solidFill>
                <a:latin typeface="Salesforce Sans" panose="020B0505020202020203" pitchFamily="34" charset="0"/>
              </a:rPr>
              <a:t> that you have improved AW Computing’s processes, Noah wants to fine-tune his reporting capabilities. Noah’s priorities are focused on support costs, agent performance, agent productivity, and customer satisfaction.  </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rPr>
              <a:t>Tailor reports to your support managers and agents:</a:t>
            </a:r>
            <a:r>
              <a:rPr lang="en-US" sz="1000" kern="0" baseline="0" dirty="0">
                <a:solidFill>
                  <a:schemeClr val="tx1"/>
                </a:solidFill>
              </a:rPr>
              <a:t> </a:t>
            </a:r>
            <a:r>
              <a:rPr lang="en-US" sz="1000" kern="1200" dirty="0">
                <a:solidFill>
                  <a:schemeClr val="tx1"/>
                </a:solidFill>
                <a:ea typeface="+mn-ea"/>
              </a:rPr>
              <a:t>Metrics and dashboards are critical to any support center implementation. </a:t>
            </a:r>
            <a:r>
              <a:rPr lang="en-US" sz="1000" b="0" dirty="0">
                <a:solidFill>
                  <a:schemeClr val="tx1"/>
                </a:solidFill>
              </a:rPr>
              <a:t>Work </a:t>
            </a:r>
            <a:r>
              <a:rPr lang="en-US" sz="1000" b="0" baseline="0" dirty="0">
                <a:solidFill>
                  <a:schemeClr val="tx1"/>
                </a:solidFill>
              </a:rPr>
              <a:t>closely with support managers and agents to determine which measurements are most important to them.</a:t>
            </a:r>
            <a:endParaRPr lang="en-US" sz="1000" dirty="0">
              <a:solidFill>
                <a:schemeClr val="tx1"/>
              </a:solidFill>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474</a:t>
            </a:fld>
            <a:endParaRPr lang="en-US" dirty="0"/>
          </a:p>
        </p:txBody>
      </p:sp>
    </p:spTree>
    <p:extLst>
      <p:ext uri="{BB962C8B-B14F-4D97-AF65-F5344CB8AC3E}">
        <p14:creationId xmlns:p14="http://schemas.microsoft.com/office/powerpoint/2010/main" val="3504268529"/>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marR="0" lvl="1" indent="-208419" algn="l" defTabSz="833677" rtl="0" eaLnBrk="0" fontAlgn="base" latinLnBrk="0" hangingPunct="0">
              <a:lnSpc>
                <a:spcPct val="100000"/>
              </a:lnSpc>
              <a:spcBef>
                <a:spcPct val="30000"/>
              </a:spcBef>
              <a:spcAft>
                <a:spcPct val="0"/>
              </a:spcAft>
              <a:buClrTx/>
              <a:buSzTx/>
              <a:buFont typeface="Wingdings" pitchFamily="2" charset="2"/>
              <a:buNone/>
              <a:tabLst/>
              <a:defRPr/>
            </a:pPr>
            <a:r>
              <a:rPr lang="en-US" sz="1000" b="0" baseline="0" dirty="0">
                <a:solidFill>
                  <a:schemeClr val="tx1"/>
                </a:solidFill>
                <a:latin typeface="Salesforce Sans" panose="020B0505020202020203" pitchFamily="34" charset="0"/>
              </a:rPr>
              <a:t>Noah can take advantage of the standard reports that are already in the Support Reports folder. Commonly used support reports include: </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Char char="§"/>
              <a:tabLst/>
              <a:defRPr/>
            </a:pPr>
            <a:r>
              <a:rPr lang="en-US" sz="1000" b="0" baseline="0" dirty="0">
                <a:solidFill>
                  <a:schemeClr val="tx1"/>
                </a:solidFill>
                <a:latin typeface="Salesforce Sans" panose="020B0505020202020203" pitchFamily="34" charset="0"/>
              </a:rPr>
              <a:t>The Case History Report that will show changes to case fields.</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Char char="§"/>
              <a:tabLst/>
              <a:defRPr/>
            </a:pPr>
            <a:r>
              <a:rPr lang="en-US" sz="1000" b="0" baseline="0" dirty="0">
                <a:solidFill>
                  <a:schemeClr val="tx1"/>
                </a:solidFill>
                <a:latin typeface="Salesforce Sans" panose="020B0505020202020203" pitchFamily="34" charset="0"/>
              </a:rPr>
              <a:t>The Cases and Emails report that </a:t>
            </a:r>
            <a:r>
              <a:rPr lang="en-US" sz="1000" b="0" dirty="0">
                <a:solidFill>
                  <a:schemeClr val="tx1"/>
                </a:solidFill>
                <a:latin typeface="Salesforce Sans" panose="020B0505020202020203" pitchFamily="34" charset="0"/>
              </a:rPr>
              <a:t>measures both inbound and outbound emails to determine the total number of emails exchanged before a</a:t>
            </a:r>
            <a:r>
              <a:rPr lang="en-US" sz="1000" b="0" baseline="0" dirty="0">
                <a:solidFill>
                  <a:schemeClr val="tx1"/>
                </a:solidFill>
                <a:latin typeface="Salesforce Sans" panose="020B0505020202020203" pitchFamily="34" charset="0"/>
              </a:rPr>
              <a:t> case </a:t>
            </a:r>
            <a:r>
              <a:rPr lang="en-US" sz="1000" b="0" dirty="0">
                <a:solidFill>
                  <a:schemeClr val="tx1"/>
                </a:solidFill>
                <a:latin typeface="Salesforce Sans" panose="020B0505020202020203" pitchFamily="34" charset="0"/>
              </a:rPr>
              <a:t>is resolved. </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Char char="§"/>
              <a:tabLst/>
              <a:defRPr/>
            </a:pPr>
            <a:r>
              <a:rPr lang="en-US" sz="1000" b="0" dirty="0">
                <a:solidFill>
                  <a:schemeClr val="tx1"/>
                </a:solidFill>
                <a:latin typeface="Salesforce Sans" panose="020B0505020202020203" pitchFamily="34" charset="0"/>
              </a:rPr>
              <a:t>The Total Open Cases by Agent report.</a:t>
            </a:r>
            <a:r>
              <a:rPr lang="en-US" sz="1000" b="0" baseline="0" dirty="0">
                <a:solidFill>
                  <a:schemeClr val="tx1"/>
                </a:solidFill>
                <a:latin typeface="Salesforce Sans" panose="020B0505020202020203" pitchFamily="34" charset="0"/>
              </a:rPr>
              <a:t> If Noah wants to know how many open cases have the status of “working,” he can</a:t>
            </a:r>
            <a:r>
              <a:rPr lang="en-US" sz="1000" b="0" dirty="0">
                <a:solidFill>
                  <a:schemeClr val="tx1"/>
                </a:solidFill>
                <a:latin typeface="Salesforce Sans" panose="020B0505020202020203" pitchFamily="34" charset="0"/>
              </a:rPr>
              <a:t> </a:t>
            </a:r>
            <a:r>
              <a:rPr lang="en-US" sz="1000" b="0" baseline="0" dirty="0">
                <a:solidFill>
                  <a:schemeClr val="tx1"/>
                </a:solidFill>
                <a:latin typeface="Salesforce Sans" panose="020B0505020202020203" pitchFamily="34" charset="0"/>
              </a:rPr>
              <a:t>customize this standard report and save it as a new custom report called “Total Open Cases by Status.” If he wants to know how many cases are for Product or Shipping inquiries, he can </a:t>
            </a:r>
            <a:r>
              <a:rPr lang="en-US" sz="1000" b="0" dirty="0">
                <a:solidFill>
                  <a:schemeClr val="tx1"/>
                </a:solidFill>
                <a:latin typeface="Salesforce Sans" panose="020B0505020202020203" pitchFamily="34" charset="0"/>
              </a:rPr>
              <a:t>customize</a:t>
            </a:r>
            <a:r>
              <a:rPr lang="en-US" sz="1000" b="0" baseline="0" dirty="0">
                <a:solidFill>
                  <a:schemeClr val="tx1"/>
                </a:solidFill>
                <a:latin typeface="Salesforce Sans" panose="020B0505020202020203" pitchFamily="34" charset="0"/>
              </a:rPr>
              <a:t> the standard report and save it as a new custom report called “Total Open Cases by Type.” </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None/>
              <a:tabLst/>
              <a:defRPr/>
            </a:pPr>
            <a:endParaRPr lang="en-US" sz="1000" b="0" baseline="0" dirty="0">
              <a:solidFill>
                <a:schemeClr val="tx1"/>
              </a:solidFill>
              <a:latin typeface="Salesforce Sans" panose="020B0505020202020203" pitchFamily="34" charset="0"/>
            </a:endParaRPr>
          </a:p>
          <a:p>
            <a:pPr marL="0" marR="0" lvl="1" indent="-208419" algn="l" defTabSz="833677" rtl="0" eaLnBrk="0" fontAlgn="base" latinLnBrk="0" hangingPunct="0">
              <a:lnSpc>
                <a:spcPct val="100000"/>
              </a:lnSpc>
              <a:spcBef>
                <a:spcPct val="30000"/>
              </a:spcBef>
              <a:spcAft>
                <a:spcPct val="0"/>
              </a:spcAft>
              <a:buClrTx/>
              <a:buSzTx/>
              <a:buFont typeface="Wingdings" pitchFamily="2" charset="2"/>
              <a:buNone/>
              <a:tabLst/>
              <a:defRPr/>
            </a:pPr>
            <a:r>
              <a:rPr lang="en-US" sz="1000" baseline="0" dirty="0">
                <a:solidFill>
                  <a:schemeClr val="tx1"/>
                </a:solidFill>
                <a:latin typeface="Salesforce Sans" panose="020B0505020202020203" pitchFamily="34" charset="0"/>
              </a:rPr>
              <a:t>Remember that his reports will only analyze data that he can access.</a:t>
            </a:r>
            <a:endParaRPr lang="en-US" sz="1000" b="0" dirty="0">
              <a:solidFill>
                <a:schemeClr val="tx1"/>
              </a:solidFill>
              <a:latin typeface="Salesforce Sans" panose="020B0505020202020203" pitchFamily="34" charset="0"/>
            </a:endParaRPr>
          </a:p>
          <a:p>
            <a:pPr marL="0" lvl="1" indent="-208419" defTabSz="833677">
              <a:buNone/>
              <a:defRPr/>
            </a:pPr>
            <a:endParaRPr lang="en-US" sz="1000" b="0" baseline="0" dirty="0">
              <a:solidFill>
                <a:schemeClr val="tx1"/>
              </a:solidFill>
              <a:latin typeface="Salesforce Sans" panose="020B0505020202020203" pitchFamily="34" charset="0"/>
            </a:endParaRPr>
          </a:p>
          <a:p>
            <a:pPr marL="0" marR="0" lvl="1" indent="-208419" algn="l" defTabSz="833677" rtl="0" eaLnBrk="1" fontAlgn="auto" latinLnBrk="0" hangingPunct="1">
              <a:lnSpc>
                <a:spcPct val="100000"/>
              </a:lnSpc>
              <a:spcBef>
                <a:spcPts val="0"/>
              </a:spcBef>
              <a:spcAft>
                <a:spcPts val="0"/>
              </a:spcAft>
              <a:buClrTx/>
              <a:buSzTx/>
              <a:buFont typeface="Wingdings" pitchFamily="2" charset="2"/>
              <a:buNone/>
              <a:tabLst/>
              <a:defRPr/>
            </a:pPr>
            <a:r>
              <a:rPr lang="en-US" sz="1000" b="0" baseline="0" dirty="0">
                <a:solidFill>
                  <a:schemeClr val="tx1"/>
                </a:solidFill>
                <a:latin typeface="Salesforce Sans" panose="020B0505020202020203" pitchFamily="34" charset="0"/>
              </a:rPr>
              <a:t>These custom reports can be the source components of a dashboard that Noah can use to track the total open cases. AW Computing values open exposure of information to the support team, so Noah appreciates that d</a:t>
            </a:r>
            <a:r>
              <a:rPr lang="en-US" sz="1000" dirty="0">
                <a:solidFill>
                  <a:schemeClr val="tx1"/>
                </a:solidFill>
                <a:latin typeface="Salesforce Sans" panose="020B0505020202020203" pitchFamily="34" charset="0"/>
              </a:rPr>
              <a:t>ashboards allow him to </a:t>
            </a:r>
            <a:r>
              <a:rPr lang="en-US" sz="1000" baseline="0" dirty="0">
                <a:solidFill>
                  <a:schemeClr val="tx1"/>
                </a:solidFill>
                <a:latin typeface="Salesforce Sans" panose="020B0505020202020203" pitchFamily="34" charset="0"/>
              </a:rPr>
              <a:t>easily share goals and performance metrics. </a:t>
            </a:r>
            <a:endParaRPr lang="en-US" sz="1000" b="0" dirty="0">
              <a:solidFill>
                <a:schemeClr val="tx1"/>
              </a:solidFill>
              <a:latin typeface="Salesforce Sans" panose="020B0505020202020203" pitchFamily="34" charset="0"/>
            </a:endParaRPr>
          </a:p>
          <a:p>
            <a:pPr marL="0" lvl="1" indent="-208419" defTabSz="833677">
              <a:buNone/>
              <a:defRPr/>
            </a:pPr>
            <a:endParaRPr lang="en-US" sz="1000" b="0" baseline="0" dirty="0">
              <a:solidFill>
                <a:schemeClr val="tx1"/>
              </a:solidFill>
              <a:latin typeface="Salesforce Sans" panose="020B0505020202020203" pitchFamily="34"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r>
              <a:rPr lang="en-US" sz="1000" baseline="0" dirty="0">
                <a:solidFill>
                  <a:schemeClr val="tx1"/>
                </a:solidFill>
              </a:rPr>
              <a:t>You can create solution category custom reports to help you find uncategorized solutions.</a:t>
            </a:r>
          </a:p>
          <a:p>
            <a:pPr>
              <a:spcBef>
                <a:spcPts val="423"/>
              </a:spcBef>
            </a:pPr>
            <a:endParaRPr lang="en-US" sz="1000" baseline="0" dirty="0">
              <a:solidFill>
                <a:schemeClr val="tx1"/>
              </a:solidFill>
            </a:endParaRPr>
          </a:p>
          <a:p>
            <a:pPr>
              <a:spcBef>
                <a:spcPts val="423"/>
              </a:spcBef>
            </a:pPr>
            <a:r>
              <a:rPr lang="en-US" sz="1000" baseline="0" dirty="0">
                <a:solidFill>
                  <a:schemeClr val="tx1"/>
                </a:solidFill>
              </a:rPr>
              <a:t>Standard reports are not available in Lightning.</a:t>
            </a:r>
          </a:p>
          <a:p>
            <a:pPr>
              <a:spcBef>
                <a:spcPts val="423"/>
              </a:spcBef>
            </a:pPr>
            <a:endParaRPr lang="en-US" sz="1000" b="1" dirty="0">
              <a:solidFill>
                <a:schemeClr val="tx1"/>
              </a:solidFill>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p>
          <a:p>
            <a:pPr>
              <a:spcBef>
                <a:spcPts val="423"/>
              </a:spcBef>
            </a:pPr>
            <a:r>
              <a:rPr lang="en-US" sz="1000" dirty="0">
                <a:solidFill>
                  <a:schemeClr val="tx1"/>
                </a:solidFill>
                <a:ea typeface="Arial" pitchFamily="-112" charset="0"/>
                <a:cs typeface="Arial" pitchFamily="-112" charset="0"/>
                <a:sym typeface="Arial" pitchFamily="-112" charset="0"/>
              </a:rPr>
              <a:t>Online</a:t>
            </a:r>
            <a:r>
              <a:rPr lang="en-US" sz="1000" baseline="0" dirty="0">
                <a:solidFill>
                  <a:schemeClr val="tx1"/>
                </a:solidFill>
                <a:ea typeface="Arial" pitchFamily="-112" charset="0"/>
                <a:cs typeface="Arial" pitchFamily="-112" charset="0"/>
                <a:sym typeface="Arial" pitchFamily="-112" charset="0"/>
              </a:rPr>
              <a:t> Premier T</a:t>
            </a:r>
            <a:r>
              <a:rPr lang="en-US" sz="1000" dirty="0">
                <a:solidFill>
                  <a:schemeClr val="tx1"/>
                </a:solidFill>
                <a:ea typeface="Arial" pitchFamily="-112" charset="0"/>
                <a:cs typeface="Arial" pitchFamily="-112" charset="0"/>
                <a:sym typeface="Arial" pitchFamily="-112" charset="0"/>
              </a:rPr>
              <a:t>raining courses:</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An</a:t>
            </a:r>
            <a:r>
              <a:rPr lang="en-US" sz="1000" kern="0" baseline="0" dirty="0">
                <a:solidFill>
                  <a:schemeClr val="tx1"/>
                </a:solidFill>
                <a:latin typeface="Salesforce Sans" panose="020B0505020202020203" pitchFamily="34" charset="0"/>
              </a:rPr>
              <a:t> </a:t>
            </a:r>
            <a:r>
              <a:rPr lang="en-US" sz="1000" kern="0" dirty="0">
                <a:solidFill>
                  <a:schemeClr val="tx1"/>
                </a:solidFill>
                <a:latin typeface="Salesforce Sans" panose="020B0505020202020203" pitchFamily="34" charset="0"/>
              </a:rPr>
              <a:t>Introduction to Managing Support in the Cloud</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Reporting for Call Center Managers</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Analyze Your Data Your Way with Reports</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Summarize Your Data with Highlights, Charts, and Dashboards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475</a:t>
            </a:fld>
            <a:endParaRPr lang="en-US" dirty="0"/>
          </a:p>
        </p:txBody>
      </p:sp>
    </p:spTree>
    <p:extLst>
      <p:ext uri="{BB962C8B-B14F-4D97-AF65-F5344CB8AC3E}">
        <p14:creationId xmlns:p14="http://schemas.microsoft.com/office/powerpoint/2010/main" val="4928243"/>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r>
              <a:rPr lang="en-US" sz="1000" b="0" i="0" kern="1200" dirty="0">
                <a:solidFill>
                  <a:schemeClr val="tx1"/>
                </a:solidFill>
                <a:ea typeface="+mn-ea"/>
              </a:rPr>
              <a:t>All English ADX201 classes must use the Knowledge Check Manager in place of this slide. </a:t>
            </a:r>
            <a:r>
              <a:rPr lang="en-US" dirty="0"/>
              <a:t/>
            </a:r>
            <a:br>
              <a:rPr lang="en-US" dirty="0"/>
            </a:br>
            <a:r>
              <a:rPr lang="en-US" dirty="0"/>
              <a:t/>
            </a:r>
            <a:br>
              <a:rPr lang="en-US" dirty="0"/>
            </a:br>
            <a:r>
              <a:rPr lang="en-US" dirty="0"/>
              <a:t>1</a:t>
            </a:r>
            <a:r>
              <a:rPr lang="en-US" sz="1000" b="0" i="0" kern="1200" dirty="0">
                <a:solidFill>
                  <a:schemeClr val="tx1"/>
                </a:solidFill>
                <a:ea typeface="+mn-ea"/>
              </a:rPr>
              <a:t>. What are the capabilities of email-to-case? </a:t>
            </a:r>
            <a:r>
              <a:rPr lang="en-US" dirty="0"/>
              <a:t/>
            </a:r>
            <a:br>
              <a:rPr lang="en-US" dirty="0"/>
            </a:br>
            <a:r>
              <a:rPr lang="en-US" sz="1000" b="0" i="0" kern="1200" dirty="0">
                <a:solidFill>
                  <a:schemeClr val="tx1"/>
                </a:solidFill>
                <a:ea typeface="+mn-ea"/>
              </a:rPr>
              <a:t>Email-to-case has the following capabilities: </a:t>
            </a:r>
            <a:r>
              <a:rPr lang="en-US" dirty="0"/>
              <a:t/>
            </a:r>
            <a:br>
              <a:rPr lang="en-US" dirty="0"/>
            </a:br>
            <a:r>
              <a:rPr lang="en-US" sz="1000" b="0" i="0" kern="1200" dirty="0">
                <a:solidFill>
                  <a:schemeClr val="tx1"/>
                </a:solidFill>
                <a:ea typeface="+mn-ea"/>
              </a:rPr>
              <a:t>Automatically create a case from an inbound email; </a:t>
            </a:r>
            <a:r>
              <a:rPr lang="en-US" dirty="0"/>
              <a:t/>
            </a:r>
            <a:br>
              <a:rPr lang="en-US" dirty="0"/>
            </a:br>
            <a:r>
              <a:rPr lang="en-US" sz="1000" b="0" i="0" kern="1200" dirty="0">
                <a:solidFill>
                  <a:schemeClr val="tx1"/>
                </a:solidFill>
                <a:ea typeface="+mn-ea"/>
              </a:rPr>
              <a:t>Use the sender's email address to associate a contact to the case; </a:t>
            </a:r>
            <a:r>
              <a:rPr lang="en-US" dirty="0"/>
              <a:t/>
            </a:r>
            <a:br>
              <a:rPr lang="en-US" dirty="0"/>
            </a:br>
            <a:r>
              <a:rPr lang="en-US" sz="1000" b="0" i="0" kern="1200" dirty="0">
                <a:solidFill>
                  <a:schemeClr val="tx1"/>
                </a:solidFill>
                <a:ea typeface="+mn-ea"/>
              </a:rPr>
              <a:t>Use email content to auto-populate case fields; </a:t>
            </a:r>
            <a:r>
              <a:rPr lang="en-US" dirty="0"/>
              <a:t/>
            </a:r>
            <a:br>
              <a:rPr lang="en-US" dirty="0"/>
            </a:br>
            <a:r>
              <a:rPr lang="en-US" sz="1000" b="0" i="0" kern="1200" dirty="0">
                <a:solidFill>
                  <a:schemeClr val="tx1"/>
                </a:solidFill>
                <a:ea typeface="+mn-ea"/>
              </a:rPr>
              <a:t>Automatically associate customer email replies, including attachments, with the case; </a:t>
            </a:r>
            <a:r>
              <a:rPr lang="en-US" dirty="0"/>
              <a:t/>
            </a:r>
            <a:br>
              <a:rPr lang="en-US" dirty="0"/>
            </a:br>
            <a:r>
              <a:rPr lang="en-US" sz="1000" b="0" i="0" kern="1200" dirty="0">
                <a:solidFill>
                  <a:schemeClr val="tx1"/>
                </a:solidFill>
                <a:ea typeface="+mn-ea"/>
              </a:rPr>
              <a:t>Trigger assignment, escalation, and workflow rules. </a:t>
            </a:r>
            <a:r>
              <a:rPr lang="en-US" dirty="0"/>
              <a:t/>
            </a:r>
            <a:br>
              <a:rPr lang="en-US" dirty="0"/>
            </a:br>
            <a:r>
              <a:rPr lang="en-US" dirty="0"/>
              <a:t/>
            </a:r>
            <a:br>
              <a:rPr lang="en-US" dirty="0"/>
            </a:br>
            <a:r>
              <a:rPr lang="en-US" sz="1000" b="0" i="0" kern="1200" dirty="0">
                <a:solidFill>
                  <a:schemeClr val="tx1"/>
                </a:solidFill>
                <a:ea typeface="+mn-ea"/>
              </a:rPr>
              <a:t>2. The support team at AW Computing wants to change ownership of high-priority cases that have not been resolved after 3 hours. These cases should be owned by Tier 2 agents. How can an administrator meet this requirement? </a:t>
            </a:r>
            <a:r>
              <a:rPr lang="en-US" dirty="0"/>
              <a:t/>
            </a:r>
            <a:br>
              <a:rPr lang="en-US" dirty="0"/>
            </a:br>
            <a:r>
              <a:rPr lang="en-US" sz="1000" b="0" i="0" kern="1200" dirty="0">
                <a:solidFill>
                  <a:schemeClr val="tx1"/>
                </a:solidFill>
                <a:ea typeface="+mn-ea"/>
              </a:rPr>
              <a:t>An administrator can create a case queue that includes all Tier 2 agents. Then the administrator can create an escalation rule that escalates high-priority cases that have not been resolved after 2 hours to this queue. </a:t>
            </a:r>
            <a:r>
              <a:rPr lang="en-US" dirty="0"/>
              <a:t/>
            </a:r>
            <a:br>
              <a:rPr lang="en-US" dirty="0"/>
            </a:br>
            <a:endParaRPr lang="en-US" dirty="0"/>
          </a:p>
          <a:p>
            <a:pPr defTabSz="981334">
              <a:spcBef>
                <a:spcPts val="0"/>
              </a:spcBef>
              <a:buClrTx/>
              <a:defRPr/>
            </a:pPr>
            <a:r>
              <a:rPr lang="en-US" dirty="0"/>
              <a:t>3. What’s one advantage</a:t>
            </a:r>
            <a:r>
              <a:rPr lang="en-US" baseline="0" dirty="0"/>
              <a:t> of Chatter swarming? </a:t>
            </a:r>
          </a:p>
          <a:p>
            <a:pPr defTabSz="981334">
              <a:spcBef>
                <a:spcPts val="0"/>
              </a:spcBef>
              <a:buClrTx/>
              <a:defRPr/>
            </a:pPr>
            <a:r>
              <a:rPr lang="en-US" sz="1000" b="0" i="0" kern="1200" dirty="0">
                <a:solidFill>
                  <a:schemeClr val="tx1"/>
                </a:solidFill>
                <a:effectLst/>
                <a:latin typeface="Salesforce Sans" panose="020B0505020202020203" pitchFamily="34" charset="0"/>
                <a:ea typeface="+mn-ea"/>
                <a:cs typeface="Arial" pitchFamily="34" charset="0"/>
              </a:rPr>
              <a:t>With Chatter, service agents across an organization can “swarm on cases” when a problem needs escalation</a:t>
            </a:r>
          </a:p>
          <a:p>
            <a:pPr defTabSz="981334">
              <a:spcBef>
                <a:spcPts val="0"/>
              </a:spcBef>
              <a:buClrTx/>
              <a:defRPr/>
            </a:pPr>
            <a:endParaRPr lang="en-US" sz="1000" b="0" i="0" kern="1200" dirty="0">
              <a:solidFill>
                <a:schemeClr val="tx1"/>
              </a:solidFill>
              <a:effectLst/>
              <a:latin typeface="Salesforce Sans" panose="020B0505020202020203" pitchFamily="34" charset="0"/>
              <a:ea typeface="+mn-ea"/>
              <a:cs typeface="Arial" pitchFamily="34" charset="0"/>
            </a:endParaRPr>
          </a:p>
          <a:p>
            <a:pPr defTabSz="981334">
              <a:spcBef>
                <a:spcPts val="0"/>
              </a:spcBef>
              <a:buClrTx/>
              <a:defRPr/>
            </a:pPr>
            <a:r>
              <a:rPr lang="en-US" sz="1000" b="0" i="0" kern="1200" dirty="0">
                <a:solidFill>
                  <a:schemeClr val="tx1"/>
                </a:solidFill>
                <a:effectLst/>
                <a:latin typeface="Salesforce Sans" panose="020B0505020202020203" pitchFamily="34" charset="0"/>
                <a:ea typeface="+mn-ea"/>
                <a:cs typeface="Arial" pitchFamily="34" charset="0"/>
              </a:rPr>
              <a:t>4. What are the five main features in</a:t>
            </a:r>
            <a:r>
              <a:rPr lang="en-US" sz="1000" b="0" i="0" kern="1200" baseline="0" dirty="0">
                <a:solidFill>
                  <a:schemeClr val="tx1"/>
                </a:solidFill>
                <a:effectLst/>
                <a:latin typeface="Salesforce Sans" panose="020B0505020202020203" pitchFamily="34" charset="0"/>
                <a:ea typeface="+mn-ea"/>
                <a:cs typeface="Arial" pitchFamily="34" charset="0"/>
              </a:rPr>
              <a:t> the Lightning Control Console? </a:t>
            </a:r>
          </a:p>
          <a:p>
            <a:pPr marL="342900" indent="-342900">
              <a:buFont typeface="Arial" panose="020B0604020202020204" pitchFamily="34" charset="0"/>
              <a:buChar char="•"/>
            </a:pPr>
            <a:r>
              <a:rPr lang="en-US" sz="1000" dirty="0">
                <a:solidFill>
                  <a:srgbClr val="19325C"/>
                </a:solidFill>
              </a:rPr>
              <a:t>Workspaces</a:t>
            </a:r>
          </a:p>
          <a:p>
            <a:pPr marL="342900" indent="-342900">
              <a:buFont typeface="Arial" panose="020B0604020202020204" pitchFamily="34" charset="0"/>
              <a:buChar char="•"/>
            </a:pPr>
            <a:r>
              <a:rPr lang="en-US" sz="1000" dirty="0">
                <a:solidFill>
                  <a:srgbClr val="19325C"/>
                </a:solidFill>
              </a:rPr>
              <a:t>Components</a:t>
            </a:r>
          </a:p>
          <a:p>
            <a:pPr marL="342900" indent="-342900">
              <a:buFont typeface="Arial" panose="020B0604020202020204" pitchFamily="34" charset="0"/>
              <a:buChar char="•"/>
            </a:pPr>
            <a:r>
              <a:rPr lang="en-US" sz="1000" dirty="0">
                <a:solidFill>
                  <a:srgbClr val="19325C"/>
                </a:solidFill>
              </a:rPr>
              <a:t>Macros</a:t>
            </a:r>
          </a:p>
          <a:p>
            <a:pPr marL="342900" indent="-342900">
              <a:buFont typeface="Arial" panose="020B0604020202020204" pitchFamily="34" charset="0"/>
              <a:buChar char="•"/>
            </a:pPr>
            <a:r>
              <a:rPr lang="en-US" sz="1000" dirty="0">
                <a:solidFill>
                  <a:srgbClr val="19325C"/>
                </a:solidFill>
              </a:rPr>
              <a:t>Knowledge</a:t>
            </a:r>
          </a:p>
          <a:p>
            <a:pPr marL="342900" indent="-342900">
              <a:buFont typeface="Arial" panose="020B0604020202020204" pitchFamily="34" charset="0"/>
              <a:buChar char="•"/>
            </a:pPr>
            <a:r>
              <a:rPr lang="en-US" sz="1000" dirty="0">
                <a:solidFill>
                  <a:srgbClr val="19325C"/>
                </a:solidFill>
              </a:rPr>
              <a:t>Chatter</a:t>
            </a:r>
          </a:p>
          <a:p>
            <a:pPr defTabSz="981334">
              <a:spcBef>
                <a:spcPts val="0"/>
              </a:spcBef>
              <a:buClrTx/>
              <a:defRPr/>
            </a:pPr>
            <a:endParaRPr lang="en-US" dirty="0"/>
          </a:p>
          <a:p>
            <a:pPr defTabSz="981334">
              <a:spcBef>
                <a:spcPts val="0"/>
              </a:spcBef>
              <a:buClrTx/>
              <a:defRPr/>
            </a:pPr>
            <a:r>
              <a:rPr lang="en-US" b="1" dirty="0"/>
              <a:t>Suggestions</a:t>
            </a:r>
            <a:endParaRPr lang="en-US" dirty="0"/>
          </a:p>
          <a:p>
            <a:pPr defTabSz="981334">
              <a:spcBef>
                <a:spcPts val="0"/>
              </a:spcBef>
              <a:buClrTx/>
              <a:defRPr/>
            </a:pPr>
            <a:endParaRPr lang="en-US" dirty="0">
              <a:solidFill>
                <a:schemeClr val="tx1"/>
              </a:solidFill>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476</a:t>
            </a:fld>
            <a:endParaRPr lang="en-US" dirty="0"/>
          </a:p>
        </p:txBody>
      </p:sp>
    </p:spTree>
    <p:extLst>
      <p:ext uri="{BB962C8B-B14F-4D97-AF65-F5344CB8AC3E}">
        <p14:creationId xmlns:p14="http://schemas.microsoft.com/office/powerpoint/2010/main" val="191119004"/>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477</a:t>
            </a:fld>
            <a:endParaRPr lang="en-US" dirty="0"/>
          </a:p>
        </p:txBody>
      </p:sp>
    </p:spTree>
    <p:extLst>
      <p:ext uri="{BB962C8B-B14F-4D97-AF65-F5344CB8AC3E}">
        <p14:creationId xmlns:p14="http://schemas.microsoft.com/office/powerpoint/2010/main" val="1092200523"/>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b="1" dirty="0">
              <a:solidFill>
                <a:schemeClr val="tx1"/>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478</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4896401"/>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479</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66080130"/>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480</a:t>
            </a:fld>
            <a:endParaRPr lang="en-US" dirty="0"/>
          </a:p>
        </p:txBody>
      </p:sp>
    </p:spTree>
    <p:extLst>
      <p:ext uri="{BB962C8B-B14F-4D97-AF65-F5344CB8AC3E}">
        <p14:creationId xmlns:p14="http://schemas.microsoft.com/office/powerpoint/2010/main" val="2833435822"/>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481</a:t>
            </a:fld>
            <a:endParaRPr lang="en-US" dirty="0"/>
          </a:p>
        </p:txBody>
      </p:sp>
    </p:spTree>
    <p:extLst>
      <p:ext uri="{BB962C8B-B14F-4D97-AF65-F5344CB8AC3E}">
        <p14:creationId xmlns:p14="http://schemas.microsoft.com/office/powerpoint/2010/main" val="1132529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The System Overview (under the</a:t>
            </a:r>
            <a:r>
              <a:rPr lang="en-GB" baseline="0" dirty="0">
                <a:solidFill>
                  <a:srgbClr val="000000"/>
                </a:solidFill>
                <a:ea typeface="Arial" pitchFamily="-112" charset="0"/>
                <a:cs typeface="Arial" pitchFamily="-112" charset="0"/>
                <a:sym typeface="Arial" pitchFamily="-112" charset="0"/>
              </a:rPr>
              <a:t> Environments section in the Setup menu</a:t>
            </a:r>
            <a:r>
              <a:rPr lang="en-GB" dirty="0">
                <a:solidFill>
                  <a:srgbClr val="000000"/>
                </a:solidFill>
                <a:ea typeface="Arial" pitchFamily="-112" charset="0"/>
                <a:cs typeface="Arial" pitchFamily="-112" charset="0"/>
                <a:sym typeface="Arial" pitchFamily="-112" charset="0"/>
              </a:rPr>
              <a:t>) displays</a:t>
            </a:r>
            <a:r>
              <a:rPr lang="en-GB" baseline="0" dirty="0">
                <a:solidFill>
                  <a:srgbClr val="000000"/>
                </a:solidFill>
                <a:ea typeface="Arial" pitchFamily="-112" charset="0"/>
                <a:cs typeface="Arial" pitchFamily="-112" charset="0"/>
                <a:sym typeface="Arial" pitchFamily="-112" charset="0"/>
              </a:rPr>
              <a:t> the most-used licenses. You could show this as an alternative to going through the company profile. If you click on the number of licences or click </a:t>
            </a:r>
            <a:r>
              <a:rPr lang="en-GB" b="1" baseline="0" dirty="0">
                <a:solidFill>
                  <a:srgbClr val="000000"/>
                </a:solidFill>
                <a:ea typeface="Arial" pitchFamily="-112" charset="0"/>
                <a:cs typeface="Arial" pitchFamily="-112" charset="0"/>
                <a:sym typeface="Arial" pitchFamily="-112" charset="0"/>
              </a:rPr>
              <a:t>Show All</a:t>
            </a:r>
            <a:r>
              <a:rPr lang="en-GB" baseline="0" dirty="0">
                <a:solidFill>
                  <a:srgbClr val="000000"/>
                </a:solidFill>
                <a:ea typeface="Arial" pitchFamily="-112" charset="0"/>
                <a:cs typeface="Arial" pitchFamily="-112" charset="0"/>
                <a:sym typeface="Arial" pitchFamily="-112" charset="0"/>
              </a:rPr>
              <a:t>, you go through to the company information page.</a:t>
            </a:r>
            <a:endParaRPr lang="en-US" dirty="0">
              <a:solidFill>
                <a:srgbClr val="000000"/>
              </a:solidFill>
              <a:ea typeface="Arial" pitchFamily="-112" charset="0"/>
              <a:cs typeface="Arial" pitchFamily="-112" charset="0"/>
              <a:sym typeface="Arial" pitchFamily="-112" charset="0"/>
            </a:endParaRPr>
          </a:p>
          <a:p>
            <a:pPr>
              <a:spcBef>
                <a:spcPts val="423"/>
              </a:spcBef>
            </a:pPr>
            <a:endParaRPr lang="en-US" b="1"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48</a:t>
            </a:fld>
            <a:endParaRPr lang="en-US" dirty="0"/>
          </a:p>
        </p:txBody>
      </p:sp>
    </p:spTree>
    <p:extLst>
      <p:ext uri="{BB962C8B-B14F-4D97-AF65-F5344CB8AC3E}">
        <p14:creationId xmlns:p14="http://schemas.microsoft.com/office/powerpoint/2010/main" val="4116886132"/>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482</a:t>
            </a:fld>
            <a:endParaRPr lang="en-US" dirty="0"/>
          </a:p>
        </p:txBody>
      </p:sp>
    </p:spTree>
    <p:extLst>
      <p:ext uri="{BB962C8B-B14F-4D97-AF65-F5344CB8AC3E}">
        <p14:creationId xmlns:p14="http://schemas.microsoft.com/office/powerpoint/2010/main" val="1651466972"/>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483</a:t>
            </a:fld>
            <a:endParaRPr lang="en-US" dirty="0"/>
          </a:p>
        </p:txBody>
      </p:sp>
    </p:spTree>
    <p:extLst>
      <p:ext uri="{BB962C8B-B14F-4D97-AF65-F5344CB8AC3E}">
        <p14:creationId xmlns:p14="http://schemas.microsoft.com/office/powerpoint/2010/main" val="2722969107"/>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484</a:t>
            </a:fld>
            <a:endParaRPr lang="en-US" dirty="0"/>
          </a:p>
        </p:txBody>
      </p:sp>
    </p:spTree>
    <p:extLst>
      <p:ext uri="{BB962C8B-B14F-4D97-AF65-F5344CB8AC3E}">
        <p14:creationId xmlns:p14="http://schemas.microsoft.com/office/powerpoint/2010/main" val="828911512"/>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a:spcBef>
                <a:spcPts val="423"/>
              </a:spcBef>
            </a:pPr>
            <a:r>
              <a:rPr lang="en-US" b="0" baseline="0" dirty="0">
                <a:solidFill>
                  <a:schemeClr val="tx1"/>
                </a:solidFill>
              </a:rPr>
              <a:t>Remember your cheat sheet for setting up web-to-case or email-to-case. You used this table when working with </a:t>
            </a:r>
            <a:r>
              <a:rPr lang="en-US" b="0" i="0" baseline="0" dirty="0">
                <a:solidFill>
                  <a:schemeClr val="tx1"/>
                </a:solidFill>
              </a:rPr>
              <a:t>web-to-</a:t>
            </a:r>
            <a:r>
              <a:rPr lang="en-US" b="1" i="1" baseline="0" dirty="0">
                <a:solidFill>
                  <a:schemeClr val="tx1"/>
                </a:solidFill>
              </a:rPr>
              <a:t>lead</a:t>
            </a:r>
            <a:r>
              <a:rPr lang="en-US" b="0" baseline="0" dirty="0">
                <a:solidFill>
                  <a:schemeClr val="tx1"/>
                </a:solidFill>
              </a:rPr>
              <a:t> in AW </a:t>
            </a:r>
            <a:r>
              <a:rPr lang="en-US" b="0" baseline="0" dirty="0" smtClean="0">
                <a:solidFill>
                  <a:schemeClr val="tx1"/>
                </a:solidFill>
              </a:rPr>
              <a:t>Computing's </a:t>
            </a:r>
            <a:r>
              <a:rPr lang="en-US" b="0" baseline="0" dirty="0">
                <a:solidFill>
                  <a:schemeClr val="tx1"/>
                </a:solidFill>
              </a:rPr>
              <a:t>sales environment. You can apply the same principles of auto-response rules and email templates to the Service Cloud. </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lvl="1" indent="0" defTabSz="873161">
              <a:buNone/>
              <a:defRPr/>
            </a:pPr>
            <a:r>
              <a:rPr lang="en-US" b="0" baseline="0" dirty="0">
                <a:solidFill>
                  <a:schemeClr val="tx1"/>
                </a:solidFill>
                <a:latin typeface="Salesforce Sans" panose="020B0505020202020203" pitchFamily="34" charset="0"/>
              </a:rPr>
              <a:t>Review of auto-response rules / email templates: Based on </a:t>
            </a:r>
            <a:r>
              <a:rPr lang="en-US" dirty="0">
                <a:solidFill>
                  <a:schemeClr val="tx1"/>
                </a:solidFill>
                <a:latin typeface="Salesforce Sans" panose="020B0505020202020203" pitchFamily="34" charset="0"/>
              </a:rPr>
              <a:t>predefined criteria, auto-response</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rules automatically send a response to the customer</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who submitted a case through web-to-case, email-to-case, self-service</a:t>
            </a:r>
            <a:r>
              <a:rPr lang="en-US" baseline="0" dirty="0">
                <a:solidFill>
                  <a:schemeClr val="tx1"/>
                </a:solidFill>
                <a:latin typeface="Salesforce Sans" panose="020B0505020202020203" pitchFamily="34" charset="0"/>
              </a:rPr>
              <a:t> portal, or customer portal</a:t>
            </a:r>
            <a:r>
              <a:rPr lang="en-US" dirty="0">
                <a:solidFill>
                  <a:schemeClr val="tx1"/>
                </a:solidFill>
                <a:latin typeface="Salesforce Sans" panose="020B0505020202020203" pitchFamily="34" charset="0"/>
              </a:rPr>
              <a:t>. The rule uses an email template that allows</a:t>
            </a:r>
            <a:r>
              <a:rPr lang="en-US" baseline="0" dirty="0">
                <a:solidFill>
                  <a:schemeClr val="tx1"/>
                </a:solidFill>
                <a:latin typeface="Salesforce Sans" panose="020B0505020202020203" pitchFamily="34" charset="0"/>
              </a:rPr>
              <a:t> for consistent communications. An email is sent to reassure the customer that his case was received and an agent is working on his issue. </a:t>
            </a:r>
            <a:r>
              <a:rPr lang="en-US" i="0" dirty="0">
                <a:solidFill>
                  <a:schemeClr val="tx1"/>
                </a:solidFill>
                <a:latin typeface="Salesforce Sans" panose="020B0505020202020203" pitchFamily="34" charset="0"/>
              </a:rPr>
              <a:t>A rule could</a:t>
            </a:r>
            <a:r>
              <a:rPr lang="en-US" i="0" baseline="0" dirty="0">
                <a:solidFill>
                  <a:schemeClr val="tx1"/>
                </a:solidFill>
                <a:latin typeface="Salesforce Sans" panose="020B0505020202020203" pitchFamily="34" charset="0"/>
              </a:rPr>
              <a:t> also search the case subject for “forgot” and “password” and automatically use a template that sends an email telling the customer how to reset his password. </a:t>
            </a:r>
            <a:endParaRPr lang="en-US" i="0" dirty="0">
              <a:solidFill>
                <a:schemeClr val="tx1"/>
              </a:solidFill>
              <a:latin typeface="Salesforce Sans" panose="020B0505020202020203" pitchFamily="34"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485</a:t>
            </a:fld>
            <a:endParaRPr lang="en-US" dirty="0"/>
          </a:p>
        </p:txBody>
      </p:sp>
    </p:spTree>
    <p:extLst>
      <p:ext uri="{BB962C8B-B14F-4D97-AF65-F5344CB8AC3E}">
        <p14:creationId xmlns:p14="http://schemas.microsoft.com/office/powerpoint/2010/main" val="2995476986"/>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486</a:t>
            </a:fld>
            <a:endParaRPr lang="en-US" dirty="0"/>
          </a:p>
        </p:txBody>
      </p:sp>
    </p:spTree>
    <p:extLst>
      <p:ext uri="{BB962C8B-B14F-4D97-AF65-F5344CB8AC3E}">
        <p14:creationId xmlns:p14="http://schemas.microsoft.com/office/powerpoint/2010/main" val="2079966786"/>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487</a:t>
            </a:fld>
            <a:endParaRPr lang="en-US" dirty="0"/>
          </a:p>
        </p:txBody>
      </p:sp>
    </p:spTree>
    <p:extLst>
      <p:ext uri="{BB962C8B-B14F-4D97-AF65-F5344CB8AC3E}">
        <p14:creationId xmlns:p14="http://schemas.microsoft.com/office/powerpoint/2010/main" val="307103163"/>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b="0" dirty="0">
                <a:solidFill>
                  <a:schemeClr val="tx1"/>
                </a:solidFill>
              </a:rPr>
              <a:t>“Import Wizards” here</a:t>
            </a:r>
            <a:r>
              <a:rPr lang="en-US" b="0" baseline="0" dirty="0">
                <a:solidFill>
                  <a:schemeClr val="tx1"/>
                </a:solidFill>
              </a:rPr>
              <a:t> refers to the separate wizards and the Data Import Wizard, as they share similar characteristics. Make the following points:</a:t>
            </a:r>
          </a:p>
          <a:p>
            <a:pPr marL="228600" indent="-228600" defTabSz="981334">
              <a:spcBef>
                <a:spcPts val="0"/>
              </a:spcBef>
              <a:buClrTx/>
              <a:buFont typeface="+mj-lt"/>
              <a:buAutoNum type="arabicPeriod"/>
              <a:defRPr/>
            </a:pPr>
            <a:r>
              <a:rPr lang="en-US" b="0" baseline="0" dirty="0">
                <a:solidFill>
                  <a:schemeClr val="tx1"/>
                </a:solidFill>
              </a:rPr>
              <a:t>Preventing duplicates – Because the wizards allow you to select a matching type when importing new records, you can avoid duplicates. The data loader does not allow you to select a matching type.</a:t>
            </a:r>
          </a:p>
          <a:p>
            <a:pPr marL="228600" indent="-228600" defTabSz="981334">
              <a:spcBef>
                <a:spcPts val="0"/>
              </a:spcBef>
              <a:buClrTx/>
              <a:buFont typeface="+mj-lt"/>
              <a:buAutoNum type="arabicPeriod"/>
              <a:defRPr/>
            </a:pPr>
            <a:r>
              <a:rPr lang="en-US" b="0" baseline="0" dirty="0">
                <a:solidFill>
                  <a:schemeClr val="tx1"/>
                </a:solidFill>
              </a:rPr>
              <a:t>Triggering workflow rules – In additions to being able to choose whether to trigger workflow rules, the wizards give you additional options not available in the data loader, such as selecting a source, assignment rule, and record type for leads.</a:t>
            </a:r>
          </a:p>
          <a:p>
            <a:pPr marL="228600" indent="-228600" defTabSz="981334">
              <a:spcBef>
                <a:spcPts val="0"/>
              </a:spcBef>
              <a:buClrTx/>
              <a:buFont typeface="+mj-lt"/>
              <a:buAutoNum type="arabicPeriod"/>
              <a:defRPr/>
            </a:pPr>
            <a:r>
              <a:rPr lang="en-US" b="0" baseline="0" dirty="0">
                <a:solidFill>
                  <a:schemeClr val="tx1"/>
                </a:solidFill>
              </a:rPr>
              <a:t>Schedule imports – You can s</a:t>
            </a:r>
            <a:r>
              <a:rPr lang="en-US" dirty="0"/>
              <a:t>chedule regular data loads such as nightly feeds.</a:t>
            </a:r>
          </a:p>
          <a:p>
            <a:pPr marL="228600" indent="-228600" defTabSz="981334">
              <a:spcBef>
                <a:spcPts val="0"/>
              </a:spcBef>
              <a:buClrTx/>
              <a:buFont typeface="+mj-lt"/>
              <a:buAutoNum type="arabicPeriod"/>
              <a:defRPr/>
            </a:pPr>
            <a:r>
              <a:rPr lang="en-US" sz="1000" dirty="0"/>
              <a:t>Export</a:t>
            </a:r>
            <a:r>
              <a:rPr lang="en-US" sz="1000" baseline="0" dirty="0"/>
              <a:t> or delete </a:t>
            </a:r>
            <a:r>
              <a:rPr lang="en-US" sz="1000" dirty="0"/>
              <a:t>data – You can e</a:t>
            </a:r>
            <a:r>
              <a:rPr lang="en-US" dirty="0"/>
              <a:t>xport data for backup. </a:t>
            </a:r>
          </a:p>
          <a:p>
            <a:pPr marL="228600" indent="-228600" defTabSz="981334">
              <a:spcBef>
                <a:spcPts val="0"/>
              </a:spcBef>
              <a:buClrTx/>
              <a:buFont typeface="+mj-lt"/>
              <a:buAutoNum type="arabicPeriod"/>
              <a:defRPr/>
            </a:pPr>
            <a:r>
              <a:rPr lang="en-US" dirty="0"/>
              <a:t>The data loader supports importing from and exporting data to Comma Separated Value (CSV).</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marL="245334" lvl="1">
              <a:buNone/>
            </a:pPr>
            <a:endParaRPr lang="en-US" dirty="0">
              <a:latin typeface="Salesforce Sans" panose="020B0505020202020203" pitchFamily="34"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488</a:t>
            </a:fld>
            <a:endParaRPr lang="en-US" dirty="0"/>
          </a:p>
        </p:txBody>
      </p:sp>
    </p:spTree>
    <p:extLst>
      <p:ext uri="{BB962C8B-B14F-4D97-AF65-F5344CB8AC3E}">
        <p14:creationId xmlns:p14="http://schemas.microsoft.com/office/powerpoint/2010/main" val="3896716650"/>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t>Use reports and dashboards to help users measure adoption, productivity/performance,</a:t>
            </a:r>
            <a:r>
              <a:rPr lang="en-US" baseline="0" dirty="0"/>
              <a:t> and customer satisfaction.</a:t>
            </a:r>
            <a:endParaRPr lang="en-US"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489</a:t>
            </a:fld>
            <a:endParaRPr lang="en-US" dirty="0"/>
          </a:p>
        </p:txBody>
      </p:sp>
    </p:spTree>
    <p:extLst>
      <p:ext uri="{BB962C8B-B14F-4D97-AF65-F5344CB8AC3E}">
        <p14:creationId xmlns:p14="http://schemas.microsoft.com/office/powerpoint/2010/main" val="2245879978"/>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490</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80365287"/>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491</a:t>
            </a:fld>
            <a:endParaRPr lang="en-US" dirty="0"/>
          </a:p>
        </p:txBody>
      </p:sp>
    </p:spTree>
    <p:extLst>
      <p:ext uri="{BB962C8B-B14F-4D97-AF65-F5344CB8AC3E}">
        <p14:creationId xmlns:p14="http://schemas.microsoft.com/office/powerpoint/2010/main" val="1488164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49</a:t>
            </a:fld>
            <a:endParaRPr lang="en-US" dirty="0"/>
          </a:p>
        </p:txBody>
      </p:sp>
    </p:spTree>
    <p:extLst>
      <p:ext uri="{BB962C8B-B14F-4D97-AF65-F5344CB8AC3E}">
        <p14:creationId xmlns:p14="http://schemas.microsoft.com/office/powerpoint/2010/main" val="4203599045"/>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GB"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492</a:t>
            </a:fld>
            <a:endParaRPr lang="en-US" dirty="0"/>
          </a:p>
        </p:txBody>
      </p:sp>
    </p:spTree>
    <p:extLst>
      <p:ext uri="{BB962C8B-B14F-4D97-AF65-F5344CB8AC3E}">
        <p14:creationId xmlns:p14="http://schemas.microsoft.com/office/powerpoint/2010/main" val="2173888534"/>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Go through</a:t>
            </a:r>
            <a:r>
              <a:rPr lang="en-GB" baseline="0" dirty="0">
                <a:solidFill>
                  <a:srgbClr val="000000"/>
                </a:solidFill>
                <a:ea typeface="Arial" pitchFamily="-112" charset="0"/>
                <a:cs typeface="Arial" pitchFamily="-112" charset="0"/>
                <a:sym typeface="Arial" pitchFamily="-112" charset="0"/>
              </a:rPr>
              <a:t> the requirements with students first to discuss what they will need to do for each one.</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a:p>
            <a:r>
              <a:rPr lang="en-GB" dirty="0"/>
              <a:t>Extra Credit:</a:t>
            </a:r>
          </a:p>
          <a:p>
            <a:pPr>
              <a:buFont typeface="Arial" pitchFamily="34" charset="0"/>
              <a:buChar char="•"/>
            </a:pPr>
            <a:r>
              <a:rPr lang="en-GB" baseline="0" dirty="0"/>
              <a:t>Sales reps should be able to see how many leads a Contact referred to AW Computing from the Contact record.</a:t>
            </a:r>
            <a:endParaRPr lang="en-GB"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493</a:t>
            </a:fld>
            <a:endParaRPr lang="en-US" dirty="0"/>
          </a:p>
        </p:txBody>
      </p:sp>
    </p:spTree>
    <p:extLst>
      <p:ext uri="{BB962C8B-B14F-4D97-AF65-F5344CB8AC3E}">
        <p14:creationId xmlns:p14="http://schemas.microsoft.com/office/powerpoint/2010/main" val="3106382101"/>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Go through</a:t>
            </a:r>
            <a:r>
              <a:rPr lang="en-GB" baseline="0" dirty="0">
                <a:solidFill>
                  <a:srgbClr val="000000"/>
                </a:solidFill>
                <a:ea typeface="Arial" pitchFamily="-112" charset="0"/>
                <a:cs typeface="Arial" pitchFamily="-112" charset="0"/>
                <a:sym typeface="Arial" pitchFamily="-112" charset="0"/>
              </a:rPr>
              <a:t> the requirements with students first to discuss what they will need to do for each one.</a:t>
            </a:r>
          </a:p>
          <a:p>
            <a:pPr>
              <a:spcBef>
                <a:spcPts val="423"/>
              </a:spcBef>
            </a:pPr>
            <a:r>
              <a:rPr lang="en-GB" baseline="0" dirty="0">
                <a:solidFill>
                  <a:srgbClr val="000000"/>
                </a:solidFill>
                <a:ea typeface="Arial" pitchFamily="-112" charset="0"/>
                <a:cs typeface="Arial" pitchFamily="-112" charset="0"/>
                <a:sym typeface="Arial" pitchFamily="-112" charset="0"/>
              </a:rPr>
              <a:t>Requirement 8 is a tricky one, because it is not possible to convert a lead that has a pending time-dependent workflow action. One possible solution would be to add the value “Decision Made” to the lead status field, and have the workflow trigger be something like “Likely Decision Date not empty AND Status not equal to Decision Made.”</a:t>
            </a:r>
          </a:p>
          <a:p>
            <a:pPr>
              <a:spcBef>
                <a:spcPts val="423"/>
              </a:spcBef>
            </a:pPr>
            <a:r>
              <a:rPr lang="en-GB" baseline="0" dirty="0">
                <a:solidFill>
                  <a:srgbClr val="000000"/>
                </a:solidFill>
                <a:ea typeface="Arial" pitchFamily="-112" charset="0"/>
                <a:cs typeface="Arial" pitchFamily="-112" charset="0"/>
                <a:sym typeface="Arial" pitchFamily="-112" charset="0"/>
              </a:rPr>
              <a:t>When the user changes the status to Decision Made, the time-dependent workflow action will drop out of the queue and the lead can be converted.</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a:p>
            <a:r>
              <a:rPr lang="en-GB" dirty="0"/>
              <a:t>Extra Credit:</a:t>
            </a:r>
          </a:p>
          <a:p>
            <a:pPr>
              <a:buFont typeface="Arial" pitchFamily="34" charset="0"/>
              <a:buChar char="•"/>
            </a:pPr>
            <a:r>
              <a:rPr lang="en-GB" dirty="0"/>
              <a:t>When</a:t>
            </a:r>
            <a:r>
              <a:rPr lang="en-GB" baseline="0" dirty="0"/>
              <a:t> the lead is converted, the Likely Decision Date should populate the Opportunity Close Date field</a:t>
            </a:r>
          </a:p>
          <a:p>
            <a:pPr>
              <a:buFont typeface="Arial" pitchFamily="34" charset="0"/>
              <a:buChar char="•"/>
            </a:pPr>
            <a:r>
              <a:rPr lang="en-GB" baseline="0" dirty="0"/>
              <a:t>Sales reps should be able to see how many leads a Contact referred to AW Computing from the Contact record</a:t>
            </a:r>
            <a:endParaRPr lang="en-GB"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494</a:t>
            </a:fld>
            <a:endParaRPr lang="en-US" dirty="0"/>
          </a:p>
        </p:txBody>
      </p:sp>
    </p:spTree>
    <p:extLst>
      <p:ext uri="{BB962C8B-B14F-4D97-AF65-F5344CB8AC3E}">
        <p14:creationId xmlns:p14="http://schemas.microsoft.com/office/powerpoint/2010/main" val="1274827644"/>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Go through</a:t>
            </a:r>
            <a:r>
              <a:rPr lang="en-GB" baseline="0" dirty="0">
                <a:solidFill>
                  <a:srgbClr val="000000"/>
                </a:solidFill>
                <a:ea typeface="Arial" pitchFamily="-112" charset="0"/>
                <a:cs typeface="Arial" pitchFamily="-112" charset="0"/>
                <a:sym typeface="Arial" pitchFamily="-112" charset="0"/>
              </a:rPr>
              <a:t> the requirements with students first to discuss what they will need to do for each one.</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a:p>
            <a:r>
              <a:rPr lang="en-GB" dirty="0"/>
              <a:t>Extra Credit:</a:t>
            </a:r>
          </a:p>
          <a:p>
            <a:pPr>
              <a:buFont typeface="Arial" pitchFamily="34" charset="0"/>
              <a:buChar char="•"/>
            </a:pPr>
            <a:r>
              <a:rPr lang="en-GB" dirty="0"/>
              <a:t>When</a:t>
            </a:r>
            <a:r>
              <a:rPr lang="en-GB" baseline="0" dirty="0"/>
              <a:t> the lead is converted, the Likely Decision Date should populate the Opportunity Close Date field.</a:t>
            </a:r>
          </a:p>
          <a:p>
            <a:pPr>
              <a:buFont typeface="Arial" pitchFamily="34" charset="0"/>
              <a:buChar char="•"/>
            </a:pPr>
            <a:r>
              <a:rPr lang="en-GB" baseline="0" dirty="0"/>
              <a:t>Sales reps should be able to see how many leads a Contact referred to AW Computing from the Contact record.</a:t>
            </a:r>
            <a:endParaRPr lang="en-GB"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495</a:t>
            </a:fld>
            <a:endParaRPr lang="en-US" dirty="0"/>
          </a:p>
        </p:txBody>
      </p:sp>
    </p:spTree>
    <p:extLst>
      <p:ext uri="{BB962C8B-B14F-4D97-AF65-F5344CB8AC3E}">
        <p14:creationId xmlns:p14="http://schemas.microsoft.com/office/powerpoint/2010/main" val="2140969427"/>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eaLnBrk="0" fontAlgn="base" hangingPunct="0">
              <a:spcBef>
                <a:spcPct val="50000"/>
              </a:spcBef>
              <a:spcAft>
                <a:spcPct val="0"/>
              </a:spcAft>
              <a:buClr>
                <a:srgbClr val="CC0000"/>
              </a:buClr>
              <a:defRPr/>
            </a:pP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496</a:t>
            </a:fld>
            <a:endParaRPr lang="en-US" dirty="0"/>
          </a:p>
        </p:txBody>
      </p:sp>
    </p:spTree>
    <p:extLst>
      <p:ext uri="{BB962C8B-B14F-4D97-AF65-F5344CB8AC3E}">
        <p14:creationId xmlns:p14="http://schemas.microsoft.com/office/powerpoint/2010/main" val="3298363399"/>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497</a:t>
            </a:fld>
            <a:endParaRPr lang="en-US" dirty="0"/>
          </a:p>
        </p:txBody>
      </p:sp>
    </p:spTree>
    <p:extLst>
      <p:ext uri="{BB962C8B-B14F-4D97-AF65-F5344CB8AC3E}">
        <p14:creationId xmlns:p14="http://schemas.microsoft.com/office/powerpoint/2010/main" val="332702620"/>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498</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1999891"/>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499</a:t>
            </a:fld>
            <a:endParaRPr lang="en-US" dirty="0"/>
          </a:p>
        </p:txBody>
      </p:sp>
    </p:spTree>
    <p:extLst>
      <p:ext uri="{BB962C8B-B14F-4D97-AF65-F5344CB8AC3E}">
        <p14:creationId xmlns:p14="http://schemas.microsoft.com/office/powerpoint/2010/main" val="3628914198"/>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lvl="1" indent="0" defTabSz="991267">
              <a:buNone/>
              <a:defRPr/>
            </a:pPr>
            <a:r>
              <a:rPr lang="en-US" b="1" dirty="0"/>
              <a:t>Teaching Points</a:t>
            </a:r>
          </a:p>
          <a:p>
            <a:pPr marL="0" lvl="1" indent="0">
              <a:buNone/>
            </a:pPr>
            <a:r>
              <a:rPr lang="en-GB" dirty="0"/>
              <a:t>The AppExchange is an online marketplace where salesforce.com customers can share and install apps. </a:t>
            </a:r>
            <a:r>
              <a:rPr lang="en-US" dirty="0"/>
              <a:t>Partners, developers, and anyone else who chooses to participate can offer their Apps on the AppExchange directory. This directory gives Salesforce users an easy way to find and install applications to expand their use of the Force.com platform to new areas of customer relationship management (CRM) and beyond.</a:t>
            </a:r>
          </a:p>
          <a:p>
            <a:pPr marL="0" lvl="1" indent="0">
              <a:buNone/>
            </a:pPr>
            <a:endParaRPr lang="en-US" dirty="0"/>
          </a:p>
          <a:p>
            <a:pPr marL="0" lvl="1" indent="0">
              <a:buNone/>
            </a:pPr>
            <a:r>
              <a:rPr lang="en-US" dirty="0"/>
              <a:t>(Feel free to have users log in to the AppExchange while you begin talking.)</a:t>
            </a:r>
          </a:p>
          <a:p>
            <a:endParaRPr lang="en-US" dirty="0"/>
          </a:p>
          <a:p>
            <a:pPr>
              <a:spcBef>
                <a:spcPts val="428"/>
              </a:spcBef>
            </a:pPr>
            <a:r>
              <a:rPr lang="en-US" b="1" dirty="0">
                <a:ea typeface="Arial" pitchFamily="-112" charset="0"/>
                <a:cs typeface="Arial" pitchFamily="-112" charset="0"/>
                <a:sym typeface="Arial" pitchFamily="-112" charset="0"/>
              </a:rPr>
              <a:t>Extra Material</a:t>
            </a:r>
          </a:p>
          <a:p>
            <a:pPr>
              <a:spcBef>
                <a:spcPts val="428"/>
              </a:spcBef>
            </a:pPr>
            <a:r>
              <a:rPr lang="en-US" dirty="0"/>
              <a:t>For information about the number of custom tabs, objects, and fields you can create in your edition of Salesforce, search Help &amp; Training for “</a:t>
            </a:r>
            <a:r>
              <a:rPr lang="en-US" b="0" dirty="0"/>
              <a:t>Salesforce Editions and Limits.”</a:t>
            </a:r>
            <a:endParaRPr lang="en-US" dirty="0">
              <a:ea typeface="Arial" pitchFamily="-112" charset="0"/>
              <a:cs typeface="Arial" pitchFamily="-112" charset="0"/>
              <a:sym typeface="Arial" pitchFamily="-112" charset="0"/>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500</a:t>
            </a:fld>
            <a:endParaRPr lang="en-US" dirty="0"/>
          </a:p>
        </p:txBody>
      </p:sp>
    </p:spTree>
    <p:extLst>
      <p:ext uri="{BB962C8B-B14F-4D97-AF65-F5344CB8AC3E}">
        <p14:creationId xmlns:p14="http://schemas.microsoft.com/office/powerpoint/2010/main" val="4241891670"/>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baseline="0" dirty="0">
                <a:solidFill>
                  <a:schemeClr val="tx1"/>
                </a:solidFill>
                <a:latin typeface="Salesforce Sans" panose="020B0505020202020203" pitchFamily="34" charset="0"/>
              </a:rPr>
              <a:t>If the sales or support teams need additional reports and dashboards, you can download and customize dashboards and reports from t</a:t>
            </a:r>
            <a:r>
              <a:rPr lang="en-US" sz="1000" dirty="0">
                <a:solidFill>
                  <a:schemeClr val="tx1"/>
                </a:solidFill>
                <a:latin typeface="Salesforce Sans" panose="020B0505020202020203" pitchFamily="34" charset="0"/>
              </a:rPr>
              <a:t>he AppExchange.</a:t>
            </a:r>
            <a:endParaRPr lang="en-US" sz="1000" b="0" baseline="0" dirty="0">
              <a:solidFill>
                <a:schemeClr val="tx1"/>
              </a:solidFill>
              <a:latin typeface="Salesforce Sans" panose="020B0505020202020203" pitchFamily="34" charset="0"/>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sz="1000" b="0" baseline="0" dirty="0">
              <a:solidFill>
                <a:schemeClr val="tx1"/>
              </a:solidFill>
              <a:latin typeface="Salesforce Sans" panose="020B0505020202020203" pitchFamily="34" charset="0"/>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baseline="0" dirty="0">
                <a:solidFill>
                  <a:schemeClr val="tx1"/>
                </a:solidFill>
                <a:latin typeface="Salesforce Sans" panose="020B0505020202020203" pitchFamily="34" charset="0"/>
              </a:rPr>
              <a:t>To help measure customer satisfaction, the AppExchange</a:t>
            </a:r>
            <a:r>
              <a:rPr lang="en-US" sz="1000" b="1" i="1" baseline="0" dirty="0">
                <a:solidFill>
                  <a:schemeClr val="tx1"/>
                </a:solidFill>
                <a:latin typeface="Salesforce Sans" panose="020B0505020202020203" pitchFamily="34" charset="0"/>
              </a:rPr>
              <a:t> </a:t>
            </a:r>
            <a:r>
              <a:rPr lang="en-US" sz="1000" baseline="0" dirty="0">
                <a:solidFill>
                  <a:schemeClr val="tx1"/>
                </a:solidFill>
                <a:latin typeface="Salesforce Sans" panose="020B0505020202020203" pitchFamily="34" charset="0"/>
              </a:rPr>
              <a:t>provides solutions that integrate surveys into Salesforce. For example, Noah can use these surveys to poll customers on their satisfaction with AW Computing’s support. For the experienced admin, custom report types can then be used to measure customer satisfaction levels based on survey data.</a:t>
            </a:r>
            <a:endParaRPr lang="en-US" sz="1000" kern="0" dirty="0">
              <a:solidFill>
                <a:schemeClr val="tx1"/>
              </a:solidFill>
              <a:latin typeface="Salesforce Sans" panose="020B0505020202020203" pitchFamily="34" charset="0"/>
            </a:endParaRP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endParaRPr lang="en-GB" sz="1000" dirty="0">
              <a:solidFill>
                <a:schemeClr val="tx1"/>
              </a:solidFill>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501</a:t>
            </a:fld>
            <a:endParaRPr lang="en-US" dirty="0"/>
          </a:p>
        </p:txBody>
      </p:sp>
    </p:spTree>
    <p:extLst>
      <p:ext uri="{BB962C8B-B14F-4D97-AF65-F5344CB8AC3E}">
        <p14:creationId xmlns:p14="http://schemas.microsoft.com/office/powerpoint/2010/main" val="10456531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50</a:t>
            </a:fld>
            <a:endParaRPr lang="en-US" dirty="0"/>
          </a:p>
        </p:txBody>
      </p:sp>
    </p:spTree>
    <p:extLst>
      <p:ext uri="{BB962C8B-B14F-4D97-AF65-F5344CB8AC3E}">
        <p14:creationId xmlns:p14="http://schemas.microsoft.com/office/powerpoint/2010/main" val="2923819734"/>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502</a:t>
            </a:fld>
            <a:endParaRPr lang="en-US" dirty="0"/>
          </a:p>
        </p:txBody>
      </p:sp>
    </p:spTree>
    <p:extLst>
      <p:ext uri="{BB962C8B-B14F-4D97-AF65-F5344CB8AC3E}">
        <p14:creationId xmlns:p14="http://schemas.microsoft.com/office/powerpoint/2010/main" val="2948300861"/>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503</a:t>
            </a:fld>
            <a:endParaRPr lang="en-US" dirty="0"/>
          </a:p>
        </p:txBody>
      </p:sp>
    </p:spTree>
    <p:extLst>
      <p:ext uri="{BB962C8B-B14F-4D97-AF65-F5344CB8AC3E}">
        <p14:creationId xmlns:p14="http://schemas.microsoft.com/office/powerpoint/2010/main" val="722615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a:t>
            </a:fld>
            <a:endParaRPr lang="en-US" dirty="0"/>
          </a:p>
        </p:txBody>
      </p:sp>
    </p:spTree>
    <p:extLst>
      <p:ext uri="{BB962C8B-B14F-4D97-AF65-F5344CB8AC3E}">
        <p14:creationId xmlns:p14="http://schemas.microsoft.com/office/powerpoint/2010/main" val="21484541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51</a:t>
            </a:fld>
            <a:endParaRPr lang="en-US" dirty="0"/>
          </a:p>
        </p:txBody>
      </p:sp>
    </p:spTree>
    <p:extLst>
      <p:ext uri="{BB962C8B-B14F-4D97-AF65-F5344CB8AC3E}">
        <p14:creationId xmlns:p14="http://schemas.microsoft.com/office/powerpoint/2010/main" val="1554817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52</a:t>
            </a:fld>
            <a:endParaRPr lang="en-US" dirty="0"/>
          </a:p>
        </p:txBody>
      </p:sp>
    </p:spTree>
    <p:extLst>
      <p:ext uri="{BB962C8B-B14F-4D97-AF65-F5344CB8AC3E}">
        <p14:creationId xmlns:p14="http://schemas.microsoft.com/office/powerpoint/2010/main" val="1178854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US" baseline="0" dirty="0">
                <a:solidFill>
                  <a:srgbClr val="000000"/>
                </a:solidFill>
                <a:ea typeface="Arial" pitchFamily="-112" charset="0"/>
                <a:cs typeface="Arial" pitchFamily="-112" charset="0"/>
                <a:sym typeface="Arial" pitchFamily="-112" charset="0"/>
              </a:rPr>
              <a:t>The display of the converted amount in brackets on a record when the viewing user’s currency is different to that of the record (called </a:t>
            </a:r>
            <a:r>
              <a:rPr lang="en-GB" dirty="0"/>
              <a:t>Parenthetical Currency Conversion) </a:t>
            </a:r>
            <a:r>
              <a:rPr lang="en-US" baseline="0" dirty="0">
                <a:solidFill>
                  <a:srgbClr val="000000"/>
                </a:solidFill>
                <a:ea typeface="Arial" pitchFamily="-112" charset="0"/>
                <a:cs typeface="Arial" pitchFamily="-112" charset="0"/>
                <a:sym typeface="Arial" pitchFamily="-112" charset="0"/>
              </a:rPr>
              <a:t>can be disabled in Setup under Manage Currencies. </a:t>
            </a:r>
            <a:endParaRPr lang="en-GB"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alesforce Sans" panose="020B0505020202020203" pitchFamily="34" charset="0"/>
                <a:ea typeface="+mn-ea"/>
                <a:cs typeface="Arial" pitchFamily="34" charset="0"/>
              </a:rPr>
              <a:t>Administration Essentials for New Admins</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alesforce Sans" panose="020B0505020202020203" pitchFamily="34" charset="0"/>
                <a:ea typeface="+mn-ea"/>
                <a:cs typeface="Arial" pitchFamily="34" charset="0"/>
              </a:rPr>
              <a:t>(Enterprise, Performance, and Unlimited Editions)</a:t>
            </a:r>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alesforce Sans" panose="020B0505020202020203" pitchFamily="34" charset="0"/>
                <a:ea typeface="+mn-ea"/>
                <a:cs typeface="Arial" pitchFamily="34" charset="0"/>
              </a:rPr>
              <a:t>© Copyright 2016 salesforce.com, inc.</a:t>
            </a:r>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ABCAC1-5A0E-4D41-9DFA-A4558277763A}" type="slidenum">
              <a:rPr kumimoji="0" lang="en-US" sz="800" b="0" i="0" u="none" strike="noStrike" kern="1200" cap="none" spc="0" normalizeH="0" baseline="0" noProof="0" smtClean="0">
                <a:ln>
                  <a:noFill/>
                </a:ln>
                <a:solidFill>
                  <a:prstClr val="black"/>
                </a:solidFill>
                <a:effectLst/>
                <a:uLnTx/>
                <a:uFillTx/>
                <a:latin typeface="Salesforce Sans" panose="020B0505020202020203"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Tree>
    <p:extLst>
      <p:ext uri="{BB962C8B-B14F-4D97-AF65-F5344CB8AC3E}">
        <p14:creationId xmlns:p14="http://schemas.microsoft.com/office/powerpoint/2010/main" val="466197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marL="0" marR="0" lvl="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i="0" kern="1200" dirty="0">
                <a:solidFill>
                  <a:schemeClr val="tx1"/>
                </a:solidFill>
                <a:effectLst/>
                <a:latin typeface="Salesforce Sans" panose="020B0505020202020203" pitchFamily="34" charset="0"/>
                <a:ea typeface="+mn-ea"/>
                <a:cs typeface="Arial" pitchFamily="34" charset="0"/>
              </a:rPr>
              <a:t>If this option is not available, administrators have to contact support to enable multi-currency, see help link </a:t>
            </a:r>
            <a:r>
              <a:rPr lang="en-US" sz="1000" b="0" i="0" kern="1200" dirty="0">
                <a:solidFill>
                  <a:schemeClr val="tx1"/>
                </a:solidFill>
                <a:effectLst/>
                <a:latin typeface="Salesforce Sans" panose="020B0505020202020203" pitchFamily="34" charset="0"/>
                <a:ea typeface="+mn-ea"/>
                <a:cs typeface="Arial" pitchFamily="34" charset="0"/>
                <a:hlinkClick r:id="rId3"/>
              </a:rPr>
              <a:t>https://help.salesforce.com/articleView?id=000003638&amp;type=1</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rPr>
              <a:t>© Copyright 2018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106E636-74D1-4F76-97EA-8A06AB44A63A}" type="slidenum">
              <a:rPr kumimoji="0" lang="en-US" sz="900" b="0" i="0" u="none" strike="noStrike" kern="1200" cap="none" spc="0" normalizeH="0" baseline="0" noProof="0" smtClean="0">
                <a:ln>
                  <a:noFill/>
                </a:ln>
                <a:solidFill>
                  <a:prstClr val="black"/>
                </a:solidFill>
                <a:effectLst/>
                <a:uLnTx/>
                <a:uFillTx/>
                <a:latin typeface="Salesforce Sans" panose="020B0505020202020203"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sz="9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rPr>
              <a:t>Administration Essentials for New </a:t>
            </a:r>
            <a:r>
              <a:rPr kumimoji="0" lang="en-GB" sz="900" b="0" i="0" u="none" strike="noStrike" kern="1200" cap="none" spc="0" normalizeH="0" baseline="0" noProof="0" dirty="0" err="1">
                <a:ln>
                  <a:noFill/>
                </a:ln>
                <a:solidFill>
                  <a:prstClr val="black"/>
                </a:solidFill>
                <a:effectLst/>
                <a:uLnTx/>
                <a:uFillTx/>
                <a:latin typeface="Salesforce Sans" panose="020B0505020202020203" pitchFamily="34" charset="0"/>
                <a:ea typeface="+mn-ea"/>
                <a:cs typeface="Arial" pitchFamily="34" charset="0"/>
              </a:rPr>
              <a:t>Admins</a:t>
            </a:r>
            <a:endParaRPr kumimoji="0" lang="en-US" sz="9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Tree>
    <p:extLst>
      <p:ext uri="{BB962C8B-B14F-4D97-AF65-F5344CB8AC3E}">
        <p14:creationId xmlns:p14="http://schemas.microsoft.com/office/powerpoint/2010/main" val="3014213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55</a:t>
            </a:fld>
            <a:endParaRPr lang="en-US" dirty="0"/>
          </a:p>
        </p:txBody>
      </p:sp>
    </p:spTree>
    <p:extLst>
      <p:ext uri="{BB962C8B-B14F-4D97-AF65-F5344CB8AC3E}">
        <p14:creationId xmlns:p14="http://schemas.microsoft.com/office/powerpoint/2010/main" val="3423763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56</a:t>
            </a:fld>
            <a:endParaRPr lang="en-US" dirty="0"/>
          </a:p>
        </p:txBody>
      </p:sp>
    </p:spTree>
    <p:extLst>
      <p:ext uri="{BB962C8B-B14F-4D97-AF65-F5344CB8AC3E}">
        <p14:creationId xmlns:p14="http://schemas.microsoft.com/office/powerpoint/2010/main" val="28737512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t>If you get questions regarding the automation of the exchange rate updates, you can search the AppExchange for “currency rate." You will see AppExchange apps whose sole purpose is that of updating currency rates. Since the AppExchange is introduced much later in the course, you may want to keep the intro to the AppExchange very general and brief. </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57</a:t>
            </a:fld>
            <a:endParaRPr lang="en-US" dirty="0"/>
          </a:p>
        </p:txBody>
      </p:sp>
    </p:spTree>
    <p:extLst>
      <p:ext uri="{BB962C8B-B14F-4D97-AF65-F5344CB8AC3E}">
        <p14:creationId xmlns:p14="http://schemas.microsoft.com/office/powerpoint/2010/main" val="3294584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58</a:t>
            </a:fld>
            <a:endParaRPr lang="en-US" dirty="0"/>
          </a:p>
        </p:txBody>
      </p:sp>
    </p:spTree>
    <p:extLst>
      <p:ext uri="{BB962C8B-B14F-4D97-AF65-F5344CB8AC3E}">
        <p14:creationId xmlns:p14="http://schemas.microsoft.com/office/powerpoint/2010/main" val="21857092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59</a:t>
            </a:fld>
            <a:endParaRPr lang="en-US" dirty="0"/>
          </a:p>
        </p:txBody>
      </p:sp>
    </p:spTree>
    <p:extLst>
      <p:ext uri="{BB962C8B-B14F-4D97-AF65-F5344CB8AC3E}">
        <p14:creationId xmlns:p14="http://schemas.microsoft.com/office/powerpoint/2010/main" val="2444749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60</a:t>
            </a:fld>
            <a:endParaRPr lang="en-US" dirty="0"/>
          </a:p>
        </p:txBody>
      </p:sp>
    </p:spTree>
    <p:extLst>
      <p:ext uri="{BB962C8B-B14F-4D97-AF65-F5344CB8AC3E}">
        <p14:creationId xmlns:p14="http://schemas.microsoft.com/office/powerpoint/2010/main" val="1526136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6</a:t>
            </a:fld>
            <a:endParaRPr lang="en-US" dirty="0"/>
          </a:p>
        </p:txBody>
      </p:sp>
    </p:spTree>
    <p:extLst>
      <p:ext uri="{BB962C8B-B14F-4D97-AF65-F5344CB8AC3E}">
        <p14:creationId xmlns:p14="http://schemas.microsoft.com/office/powerpoint/2010/main" val="11581585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50206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62</a:t>
            </a:fld>
            <a:endParaRPr lang="en-US" dirty="0"/>
          </a:p>
        </p:txBody>
      </p:sp>
    </p:spTree>
    <p:extLst>
      <p:ext uri="{BB962C8B-B14F-4D97-AF65-F5344CB8AC3E}">
        <p14:creationId xmlns:p14="http://schemas.microsoft.com/office/powerpoint/2010/main" val="16816609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63</a:t>
            </a:fld>
            <a:endParaRPr lang="en-US" dirty="0"/>
          </a:p>
        </p:txBody>
      </p:sp>
    </p:spTree>
    <p:extLst>
      <p:ext uri="{BB962C8B-B14F-4D97-AF65-F5344CB8AC3E}">
        <p14:creationId xmlns:p14="http://schemas.microsoft.com/office/powerpoint/2010/main" val="7219088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245334" indent="-245334"/>
            <a:r>
              <a:rPr lang="en-US" b="1" dirty="0"/>
              <a:t>Teaching Points</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Extra Material</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65</a:t>
            </a:fld>
            <a:endParaRPr lang="en-US" dirty="0"/>
          </a:p>
        </p:txBody>
      </p:sp>
    </p:spTree>
    <p:extLst>
      <p:ext uri="{BB962C8B-B14F-4D97-AF65-F5344CB8AC3E}">
        <p14:creationId xmlns:p14="http://schemas.microsoft.com/office/powerpoint/2010/main" val="19857650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defTabSz="937076" eaLnBrk="0" fontAlgn="base" hangingPunct="0">
              <a:spcBef>
                <a:spcPct val="30000"/>
              </a:spcBef>
              <a:spcAft>
                <a:spcPct val="0"/>
              </a:spcAft>
              <a:defRPr/>
            </a:pPr>
            <a:r>
              <a:rPr lang="en-GB" b="0" dirty="0"/>
              <a:t>The marketing team often target customers based on their industry, but they are not successful when they search for accounts by industry. For example, doing a global search for “technology” returns only accounts with “technology” in the name or description.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66</a:t>
            </a:fld>
            <a:endParaRPr lang="en-US" dirty="0"/>
          </a:p>
        </p:txBody>
      </p:sp>
    </p:spTree>
    <p:extLst>
      <p:ext uri="{BB962C8B-B14F-4D97-AF65-F5344CB8AC3E}">
        <p14:creationId xmlns:p14="http://schemas.microsoft.com/office/powerpoint/2010/main" val="7494363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A major difference between list</a:t>
            </a:r>
            <a:r>
              <a:rPr lang="en-US" baseline="0" dirty="0">
                <a:sym typeface="Arial" pitchFamily="-112" charset="0"/>
              </a:rPr>
              <a:t> views and global search is that list views allow for a greater degree of accuracy since you can choose which fields to filter on.</a:t>
            </a:r>
            <a:r>
              <a:rPr lang="en-US" dirty="0">
                <a:sym typeface="Arial" pitchFamily="-112" charset="0"/>
              </a:rPr>
              <a:t> </a:t>
            </a:r>
          </a:p>
          <a:p>
            <a:r>
              <a:rPr lang="en-GB" dirty="0"/>
              <a:t>We’ve already talked about list views when setting up the</a:t>
            </a:r>
            <a:r>
              <a:rPr lang="en-GB" baseline="0" dirty="0"/>
              <a:t> UI, but remind students that:</a:t>
            </a:r>
            <a:endParaRPr lang="en-GB" dirty="0"/>
          </a:p>
          <a:p>
            <a:pPr marL="245334" indent="-245334">
              <a:buAutoNum type="arabicPeriod"/>
            </a:pPr>
            <a:r>
              <a:rPr lang="en-GB" dirty="0"/>
              <a:t>Mass edit NOW available in Lightning!</a:t>
            </a:r>
          </a:p>
          <a:p>
            <a:pPr marL="245334" indent="-245334">
              <a:buAutoNum type="arabicPeriod"/>
            </a:pPr>
            <a:r>
              <a:rPr lang="en-GB" baseline="0" dirty="0"/>
              <a:t>Certain fields cannot be edited in list views, for example “life-cycle” fields such as Stage and Status.</a:t>
            </a:r>
            <a:endParaRPr lang="en-US" dirty="0"/>
          </a:p>
          <a:p>
            <a:r>
              <a:rPr lang="en-GB" sz="1000" b="0" dirty="0"/>
              <a:t>Point out that </a:t>
            </a:r>
            <a:r>
              <a:rPr lang="en-GB" sz="1000" b="0" baseline="0" dirty="0"/>
              <a:t>“Create and Customize List Views” permission allows administrators to control which users can create and modify their own personal list views. All standard profiles have this permission by default but you can remove it if you need to restrict certain users to a shared set of centrally-managed list views.</a:t>
            </a:r>
          </a:p>
          <a:p>
            <a:endParaRPr lang="en-GB" sz="1000" b="0" baseline="0" dirty="0"/>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rgbClr val="000000"/>
                </a:solidFill>
                <a:ea typeface="Arial" pitchFamily="-112" charset="0"/>
                <a:cs typeface="Arial" pitchFamily="-112" charset="0"/>
                <a:sym typeface="Arial" pitchFamily="-112" charset="0"/>
              </a:rPr>
              <a:t>Extra Material</a:t>
            </a: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00" b="0" baseline="0" dirty="0">
                <a:solidFill>
                  <a:srgbClr val="000000"/>
                </a:solidFill>
                <a:cs typeface="Arial" pitchFamily="-112" charset="0"/>
                <a:sym typeface="Arial" pitchFamily="-112" charset="0"/>
              </a:rPr>
              <a:t>Points to help instructors transition from ADM201 to ADX201:</a:t>
            </a:r>
            <a:endParaRPr lang="en-GB" sz="1000" b="0" baseline="0" dirty="0"/>
          </a:p>
          <a:p>
            <a:pPr marL="171450" indent="-171450">
              <a:buFont typeface="Arial" panose="020B0604020202020204" pitchFamily="34" charset="0"/>
              <a:buChar char="•"/>
            </a:pPr>
            <a:r>
              <a:rPr lang="en-US" sz="1000" b="0" baseline="0" dirty="0"/>
              <a:t>You cannot drag and drop to customize the order of the headers.</a:t>
            </a:r>
          </a:p>
          <a:p>
            <a:pPr marL="171450" indent="-171450">
              <a:buFont typeface="Arial" panose="020B0604020202020204" pitchFamily="34" charset="0"/>
              <a:buChar char="•"/>
            </a:pPr>
            <a:r>
              <a:rPr lang="en-US" sz="1000" b="0" baseline="0" dirty="0"/>
              <a:t>There is no option to sort by a column and then jump through the alphabet.</a:t>
            </a:r>
          </a:p>
          <a:p>
            <a:pPr marL="171450" indent="-171450">
              <a:buFont typeface="Arial" panose="020B0604020202020204" pitchFamily="34" charset="0"/>
              <a:buChar char="•"/>
            </a:pPr>
            <a:r>
              <a:rPr lang="en-US" sz="1000" b="0" baseline="0" dirty="0"/>
              <a:t>Contact Name sorts by First Name and not by Last Name. </a:t>
            </a:r>
          </a:p>
          <a:p>
            <a:pPr marL="171450" indent="-171450">
              <a:buFont typeface="Arial" panose="020B0604020202020204" pitchFamily="34" charset="0"/>
              <a:buChar char="•"/>
            </a:pPr>
            <a:r>
              <a:rPr lang="en-US" sz="1000" b="0" baseline="0" dirty="0"/>
              <a:t>List view sharing does not allow to share with particular roles, groups, etc. </a:t>
            </a:r>
          </a:p>
          <a:p>
            <a:pPr marL="171450" indent="-171450">
              <a:buFont typeface="Arial" panose="020B0604020202020204" pitchFamily="34" charset="0"/>
              <a:buChar char="•"/>
            </a:pPr>
            <a:r>
              <a:rPr lang="en-US" sz="1000" b="0" baseline="0" dirty="0"/>
              <a:t>You can't follow from list views. </a:t>
            </a:r>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67</a:t>
            </a:fld>
            <a:endParaRPr lang="en-US" dirty="0"/>
          </a:p>
        </p:txBody>
      </p:sp>
    </p:spTree>
    <p:extLst>
      <p:ext uri="{BB962C8B-B14F-4D97-AF65-F5344CB8AC3E}">
        <p14:creationId xmlns:p14="http://schemas.microsoft.com/office/powerpoint/2010/main" val="2270207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pPr defTabSz="981334">
              <a:defRPr/>
            </a:pPr>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68</a:t>
            </a:fld>
            <a:endParaRPr lang="en-US" dirty="0"/>
          </a:p>
        </p:txBody>
      </p:sp>
    </p:spTree>
    <p:extLst>
      <p:ext uri="{BB962C8B-B14F-4D97-AF65-F5344CB8AC3E}">
        <p14:creationId xmlns:p14="http://schemas.microsoft.com/office/powerpoint/2010/main" val="29351762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245334" indent="-245334"/>
            <a:r>
              <a:rPr lang="en-US" b="1" dirty="0"/>
              <a:t>Teaching Points</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Extra Material</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69</a:t>
            </a:fld>
            <a:endParaRPr lang="en-US" dirty="0"/>
          </a:p>
        </p:txBody>
      </p:sp>
    </p:spTree>
    <p:extLst>
      <p:ext uri="{BB962C8B-B14F-4D97-AF65-F5344CB8AC3E}">
        <p14:creationId xmlns:p14="http://schemas.microsoft.com/office/powerpoint/2010/main" val="9531605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36972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71</a:t>
            </a:fld>
            <a:endParaRPr lang="en-US" dirty="0"/>
          </a:p>
        </p:txBody>
      </p:sp>
    </p:spTree>
    <p:extLst>
      <p:ext uri="{BB962C8B-B14F-4D97-AF65-F5344CB8AC3E}">
        <p14:creationId xmlns:p14="http://schemas.microsoft.com/office/powerpoint/2010/main" val="32619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4211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sz="1100" b="1" dirty="0">
                <a:solidFill>
                  <a:srgbClr val="000000"/>
                </a:solidFill>
                <a:latin typeface="Arial" pitchFamily="-112" charset="0"/>
                <a:ea typeface="Arial" pitchFamily="-112" charset="0"/>
                <a:cs typeface="Arial" pitchFamily="-112" charset="0"/>
                <a:sym typeface="Arial" pitchFamily="-112" charset="0"/>
              </a:rPr>
              <a:t>Teaching Points</a:t>
            </a:r>
          </a:p>
          <a:p>
            <a:pPr defTabSz="914309">
              <a:defRPr/>
            </a:pPr>
            <a:r>
              <a:rPr lang="en-US" sz="1000" b="0" dirty="0"/>
              <a:t>This</a:t>
            </a:r>
            <a:r>
              <a:rPr lang="en-US" sz="1000" b="0" baseline="0" dirty="0"/>
              <a:t> is intended as a high-level overview. Make the following points:</a:t>
            </a:r>
          </a:p>
          <a:p>
            <a:pPr marL="228600" indent="-228600" defTabSz="914309">
              <a:buFont typeface="+mj-lt"/>
              <a:buAutoNum type="arabicPeriod"/>
              <a:defRPr/>
            </a:pPr>
            <a:r>
              <a:rPr lang="en-US" sz="1000" b="0" baseline="0" dirty="0"/>
              <a:t>A lot of people think of tasks as just to dos or reminders. But in Salesforce a completed task is created for logged calls, mail merges, and emails. </a:t>
            </a:r>
          </a:p>
          <a:p>
            <a:pPr marL="228600" indent="-228600" defTabSz="914309">
              <a:buFont typeface="+mj-lt"/>
              <a:buAutoNum type="arabicPeriod"/>
              <a:defRPr/>
            </a:pPr>
            <a:r>
              <a:rPr lang="en-US" sz="1000" b="0" baseline="0" dirty="0"/>
              <a:t>Tasks have a Due Date, which is set to the current date when a user marks it as complete. For calls, mail merges, and emails, the Due Date is the date the task is created.</a:t>
            </a:r>
          </a:p>
          <a:p>
            <a:pPr marL="228600" indent="-228600" defTabSz="914309">
              <a:buFont typeface="+mj-lt"/>
              <a:buAutoNum type="arabicPeriod"/>
              <a:defRPr/>
            </a:pPr>
            <a:r>
              <a:rPr lang="en-US" sz="1000" b="0" baseline="0" dirty="0"/>
              <a:t>Events have a start and end date. When the start date is reached, the event becomes completed automatically.</a:t>
            </a:r>
          </a:p>
          <a:p>
            <a:pPr marL="228600" indent="-228600" defTabSz="914309">
              <a:buFont typeface="+mj-lt"/>
              <a:buAutoNum type="arabicPeriod"/>
              <a:defRPr/>
            </a:pPr>
            <a:endParaRPr lang="en-US" sz="1000" b="0" dirty="0"/>
          </a:p>
          <a:p>
            <a:pPr defTabSz="914309">
              <a:defRPr/>
            </a:pPr>
            <a:r>
              <a:rPr lang="en-US" sz="1000" b="1" dirty="0"/>
              <a:t>Extra Material</a:t>
            </a:r>
          </a:p>
          <a:p>
            <a:pPr defTabSz="914309">
              <a:defRPr/>
            </a:pPr>
            <a:endParaRPr lang="en-US" sz="1000" dirty="0"/>
          </a:p>
          <a:p>
            <a:pPr defTabSz="914309">
              <a:defRPr/>
            </a:pPr>
            <a:r>
              <a:rPr lang="en-US" sz="1000" b="1" dirty="0"/>
              <a:t>Suggestions</a:t>
            </a:r>
          </a:p>
          <a:p>
            <a:r>
              <a:rPr lang="en-US" sz="1000" b="0" dirty="0">
                <a:solidFill>
                  <a:srgbClr val="000000"/>
                </a:solidFill>
                <a:latin typeface="Arial" pitchFamily="-112" charset="0"/>
                <a:ea typeface="Arial" pitchFamily="-112" charset="0"/>
                <a:cs typeface="Arial" pitchFamily="-112" charset="0"/>
                <a:sym typeface="Arial" pitchFamily="-112" charset="0"/>
              </a:rPr>
              <a:t>Summarize</a:t>
            </a:r>
            <a:r>
              <a:rPr lang="en-US" sz="1000" b="0" baseline="0" dirty="0">
                <a:solidFill>
                  <a:srgbClr val="000000"/>
                </a:solidFill>
                <a:latin typeface="Arial" pitchFamily="-112" charset="0"/>
                <a:ea typeface="Arial" pitchFamily="-112" charset="0"/>
                <a:cs typeface="Arial" pitchFamily="-112" charset="0"/>
                <a:sym typeface="Arial" pitchFamily="-112" charset="0"/>
              </a:rPr>
              <a:t> this information in a table on the whiteboard as below. (Note: Go to Notes Page View to see table.) You can then refer back to this table when you are going through the </a:t>
            </a:r>
            <a:r>
              <a:rPr lang="en-GB" sz="1000" dirty="0"/>
              <a:t>Filtering Records by the Last Activity Field slide.</a:t>
            </a:r>
            <a:endParaRPr lang="en-US" sz="1000" b="0" baseline="0" dirty="0">
              <a:solidFill>
                <a:srgbClr val="000000"/>
              </a:solidFill>
              <a:latin typeface="Arial" pitchFamily="-112" charset="0"/>
              <a:ea typeface="Arial" pitchFamily="-112" charset="0"/>
              <a:cs typeface="Arial" pitchFamily="-112" charset="0"/>
              <a:sym typeface="Arial" pitchFamily="-112" charset="0"/>
            </a:endParaRPr>
          </a:p>
          <a:p>
            <a:endParaRPr lang="en-GB" sz="1100" b="1" dirty="0"/>
          </a:p>
          <a:p>
            <a:endParaRPr lang="en-US" sz="1100" b="0" dirty="0">
              <a:solidFill>
                <a:srgbClr val="000000"/>
              </a:solidFill>
              <a:latin typeface="Arial" pitchFamily="-112" charset="0"/>
              <a:ea typeface="Arial" pitchFamily="-112" charset="0"/>
              <a:cs typeface="Arial" pitchFamily="-112" charset="0"/>
              <a:sym typeface="Arial" pitchFamily="-112" charset="0"/>
            </a:endParaRPr>
          </a:p>
          <a:p>
            <a:endParaRPr lang="en-GB" sz="1100" dirty="0"/>
          </a:p>
          <a:p>
            <a:endParaRPr lang="en-GB" sz="1100"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72</a:t>
            </a:fld>
            <a:endParaRPr lang="en-US" dirty="0"/>
          </a:p>
        </p:txBody>
      </p:sp>
    </p:spTree>
    <p:extLst>
      <p:ext uri="{BB962C8B-B14F-4D97-AF65-F5344CB8AC3E}">
        <p14:creationId xmlns:p14="http://schemas.microsoft.com/office/powerpoint/2010/main" val="33937573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r>
              <a:rPr lang="en-US" dirty="0"/>
              <a:t>**this is where we set OWD – it will be in Teaching Points</a:t>
            </a:r>
            <a:r>
              <a:rPr lang="en-US" baseline="0" dirty="0"/>
              <a:t> in OWD as well**</a:t>
            </a:r>
            <a:endParaRPr lang="en-US" dirty="0"/>
          </a:p>
          <a:p>
            <a:pPr marL="228600" indent="-228600">
              <a:buFont typeface="+mj-lt"/>
              <a:buAutoNum type="arabicPeriod"/>
            </a:pPr>
            <a:r>
              <a:rPr lang="en-US" dirty="0"/>
              <a:t>Hide Details - Users can only see availability. </a:t>
            </a:r>
          </a:p>
          <a:p>
            <a:pPr marL="228600" indent="-228600">
              <a:buFont typeface="+mj-lt"/>
              <a:buAutoNum type="arabicPeriod"/>
            </a:pPr>
            <a:r>
              <a:rPr lang="en-US" dirty="0"/>
              <a:t>Hide Details and Add Events - Users can see availability and add events. </a:t>
            </a:r>
          </a:p>
          <a:p>
            <a:pPr marL="228600" indent="-228600">
              <a:buFont typeface="+mj-lt"/>
              <a:buAutoNum type="arabicPeriod"/>
            </a:pPr>
            <a:r>
              <a:rPr lang="en-US" dirty="0"/>
              <a:t>Show Details - Users can view the details of events, but they cannot add events or edit existing events. </a:t>
            </a:r>
          </a:p>
          <a:p>
            <a:pPr marL="228600" indent="-228600">
              <a:buFont typeface="+mj-lt"/>
              <a:buAutoNum type="arabicPeriod"/>
            </a:pPr>
            <a:r>
              <a:rPr lang="en-US" dirty="0"/>
              <a:t>Show Details and Add Events - Users can view the details of events and add events, but they cannot edit existing events. </a:t>
            </a:r>
          </a:p>
          <a:p>
            <a:endParaRPr lang="en-US" dirty="0"/>
          </a:p>
          <a:p>
            <a:pPr defTabSz="981334">
              <a:spcBef>
                <a:spcPts val="0"/>
              </a:spcBef>
              <a:buClrTx/>
              <a:defRPr/>
            </a:pPr>
            <a:r>
              <a:rPr lang="en-US" dirty="0"/>
              <a:t>Users can grant wider access to calendar data; they cannot restrict it to less than the OWD settings.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r>
              <a:rPr lang="en-US" b="0" dirty="0">
                <a:solidFill>
                  <a:schemeClr val="tx1"/>
                </a:solidFill>
              </a:rPr>
              <a:t>As</a:t>
            </a:r>
            <a:r>
              <a:rPr lang="en-US" b="0" baseline="0" dirty="0">
                <a:solidFill>
                  <a:schemeClr val="tx1"/>
                </a:solidFill>
              </a:rPr>
              <a:t> of Winter 18, users can share their personal calendars in Lightning. </a:t>
            </a:r>
          </a:p>
          <a:p>
            <a:pPr marL="171450" indent="-171450" defTabSz="981334">
              <a:spcBef>
                <a:spcPts val="0"/>
              </a:spcBef>
              <a:buClrTx/>
              <a:buFont typeface="Arial" panose="020B0604020202020204" pitchFamily="34" charset="0"/>
              <a:buChar char="•"/>
              <a:defRPr/>
            </a:pPr>
            <a:r>
              <a:rPr lang="en-US" sz="1000" b="0" i="0" kern="1200" dirty="0">
                <a:solidFill>
                  <a:schemeClr val="tx1"/>
                </a:solidFill>
                <a:effectLst/>
                <a:latin typeface="Salesforce Sans" panose="020B0505020202020203" pitchFamily="34" charset="0"/>
                <a:ea typeface="+mn-ea"/>
                <a:cs typeface="Arial" pitchFamily="34" charset="0"/>
              </a:rPr>
              <a:t>You can share your My Events calendar with your manager or other coworkers, but not with personal and public groups or roles. </a:t>
            </a:r>
          </a:p>
          <a:p>
            <a:pPr marL="171450" indent="-171450" defTabSz="981334">
              <a:spcBef>
                <a:spcPts val="0"/>
              </a:spcBef>
              <a:buClrTx/>
              <a:buFont typeface="Arial" panose="020B0604020202020204" pitchFamily="34" charset="0"/>
              <a:buChar char="•"/>
              <a:defRPr/>
            </a:pPr>
            <a:r>
              <a:rPr lang="en-US" b="0" dirty="0">
                <a:solidFill>
                  <a:schemeClr val="tx1"/>
                </a:solidFill>
              </a:rPr>
              <a:t>When you share your calendar, you can control whether coworkers see event details or add events, but you cant give coworkers</a:t>
            </a:r>
            <a:r>
              <a:rPr lang="en-US" b="0" baseline="0" dirty="0">
                <a:solidFill>
                  <a:schemeClr val="tx1"/>
                </a:solidFill>
              </a:rPr>
              <a:t> </a:t>
            </a:r>
            <a:r>
              <a:rPr lang="en-US" b="0" dirty="0">
                <a:solidFill>
                  <a:schemeClr val="tx1"/>
                </a:solidFill>
              </a:rPr>
              <a:t>full access to edit your events.</a:t>
            </a:r>
          </a:p>
          <a:p>
            <a:pPr marL="171450" indent="-171450" defTabSz="981334">
              <a:spcBef>
                <a:spcPts val="0"/>
              </a:spcBef>
              <a:buClrTx/>
              <a:buFont typeface="Arial" panose="020B0604020202020204" pitchFamily="34" charset="0"/>
              <a:buChar char="•"/>
              <a:defRPr/>
            </a:pPr>
            <a:r>
              <a:rPr lang="en-US" b="0" dirty="0">
                <a:solidFill>
                  <a:schemeClr val="tx1"/>
                </a:solidFill>
              </a:rPr>
              <a:t>You can share calendars that you created from Salesforce objects</a:t>
            </a:r>
          </a:p>
          <a:p>
            <a:pPr marL="171450" indent="-171450" defTabSz="981334">
              <a:spcBef>
                <a:spcPts val="0"/>
              </a:spcBef>
              <a:buClrTx/>
              <a:buFont typeface="Arial" panose="020B0604020202020204" pitchFamily="34" charset="0"/>
              <a:buChar char="•"/>
              <a:defRPr/>
            </a:pPr>
            <a:r>
              <a:rPr lang="en-US" b="0" dirty="0">
                <a:solidFill>
                  <a:schemeClr val="tx1"/>
                </a:solidFill>
              </a:rPr>
              <a:t>Managers in the role hierarchy</a:t>
            </a:r>
            <a:r>
              <a:rPr lang="en-US" b="0" baseline="0" dirty="0">
                <a:solidFill>
                  <a:schemeClr val="tx1"/>
                </a:solidFill>
              </a:rPr>
              <a:t> </a:t>
            </a:r>
            <a:r>
              <a:rPr lang="en-US" b="0" dirty="0">
                <a:solidFill>
                  <a:schemeClr val="tx1"/>
                </a:solidFill>
              </a:rPr>
              <a:t>can use reports to view events owned by people below them in the role hierarchy, but not to edit them.</a:t>
            </a:r>
          </a:p>
          <a:p>
            <a:pPr marL="171450" indent="-171450" defTabSz="981334">
              <a:spcBef>
                <a:spcPts val="0"/>
              </a:spcBef>
              <a:buClrTx/>
              <a:buFont typeface="Arial" panose="020B0604020202020204" pitchFamily="34" charset="0"/>
              <a:buChar char="•"/>
              <a:defRPr/>
            </a:pPr>
            <a:r>
              <a:rPr lang="en-US" b="0" dirty="0">
                <a:solidFill>
                  <a:schemeClr val="tx1"/>
                </a:solidFill>
              </a:rPr>
              <a:t>Only one person can own</a:t>
            </a:r>
            <a:r>
              <a:rPr lang="en-US" b="0" baseline="0" dirty="0">
                <a:solidFill>
                  <a:schemeClr val="tx1"/>
                </a:solidFill>
              </a:rPr>
              <a:t> </a:t>
            </a:r>
            <a:r>
              <a:rPr lang="en-US" b="0" dirty="0">
                <a:solidFill>
                  <a:schemeClr val="tx1"/>
                </a:solidFill>
              </a:rPr>
              <a:t>a meeting. If you reassign a meeting, it no longer appears on your calendar.</a:t>
            </a:r>
          </a:p>
          <a:p>
            <a:pPr defTabSz="981334">
              <a:spcBef>
                <a:spcPts val="0"/>
              </a:spcBef>
              <a:buClrTx/>
              <a:defRPr/>
            </a:pPr>
            <a:r>
              <a:rPr lang="en-US" b="1" dirty="0">
                <a:solidFill>
                  <a:schemeClr val="tx1"/>
                </a:solidFill>
              </a:rPr>
              <a:t>Suggestions</a:t>
            </a:r>
          </a:p>
          <a:p>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73</a:t>
            </a:fld>
            <a:endParaRPr lang="en-US" dirty="0"/>
          </a:p>
        </p:txBody>
      </p:sp>
    </p:spTree>
    <p:extLst>
      <p:ext uri="{BB962C8B-B14F-4D97-AF65-F5344CB8AC3E}">
        <p14:creationId xmlns:p14="http://schemas.microsoft.com/office/powerpoint/2010/main" val="8370375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lvl="1" defTabSz="981334">
              <a:spcBef>
                <a:spcPts val="0"/>
              </a:spcBef>
              <a:buClrTx/>
              <a:buFont typeface="Arial" pitchFamily="34" charset="0"/>
              <a:buChar char="•"/>
              <a:defRPr/>
            </a:pPr>
            <a:r>
              <a:rPr lang="en-US" b="0" baseline="0" dirty="0">
                <a:latin typeface="Salesforce Sans" panose="020B0505020202020203" pitchFamily="34" charset="0"/>
              </a:rPr>
              <a:t>Custom and Standard Objects can have related Activities.</a:t>
            </a:r>
          </a:p>
          <a:p>
            <a:pPr lvl="1" defTabSz="981334">
              <a:spcBef>
                <a:spcPts val="0"/>
              </a:spcBef>
              <a:buClrTx/>
              <a:buFont typeface="Arial" pitchFamily="34" charset="0"/>
              <a:buChar char="•"/>
              <a:defRPr/>
            </a:pPr>
            <a:r>
              <a:rPr lang="en-US" b="0" baseline="0" dirty="0">
                <a:latin typeface="Salesforce Sans" panose="020B0505020202020203" pitchFamily="34" charset="0"/>
              </a:rPr>
              <a:t>Activities created on Opportunities, Cases, and Contacts roll up to the Account Activities related lists for a 360-degree view of Accounts.</a:t>
            </a:r>
          </a:p>
          <a:p>
            <a:pPr lvl="1" defTabSz="981334">
              <a:spcBef>
                <a:spcPts val="0"/>
              </a:spcBef>
              <a:buClrTx/>
              <a:buFont typeface="Arial" pitchFamily="34" charset="0"/>
              <a:buChar char="•"/>
              <a:defRPr/>
            </a:pPr>
            <a:r>
              <a:rPr lang="en-US" b="0" baseline="0" dirty="0">
                <a:latin typeface="Salesforce Sans" panose="020B0505020202020203" pitchFamily="34" charset="0"/>
              </a:rPr>
              <a:t>Tasks have to be closed/completed manually.  </a:t>
            </a:r>
          </a:p>
          <a:p>
            <a:pPr lvl="1" defTabSz="981334">
              <a:spcBef>
                <a:spcPts val="0"/>
              </a:spcBef>
              <a:buClrTx/>
              <a:buFont typeface="Arial" pitchFamily="34" charset="0"/>
              <a:buChar char="•"/>
              <a:defRPr/>
            </a:pPr>
            <a:r>
              <a:rPr lang="en-US" b="0" baseline="0" dirty="0">
                <a:latin typeface="Salesforce Sans" panose="020B0505020202020203" pitchFamily="34" charset="0"/>
              </a:rPr>
              <a:t>Events have a date and time element. They automatically close when the time of the event passes.</a:t>
            </a:r>
          </a:p>
          <a:p>
            <a:pPr lvl="1" defTabSz="981334">
              <a:spcBef>
                <a:spcPts val="0"/>
              </a:spcBef>
              <a:buClrTx/>
              <a:buFont typeface="Arial" pitchFamily="34" charset="0"/>
              <a:buChar char="•"/>
              <a:defRPr/>
            </a:pPr>
            <a:r>
              <a:rPr lang="en-US" b="0" baseline="0" dirty="0">
                <a:latin typeface="Salesforce Sans" panose="020B0505020202020203" pitchFamily="34" charset="0"/>
              </a:rPr>
              <a:t>Events are attached to your calendar.</a:t>
            </a:r>
          </a:p>
          <a:p>
            <a:pPr defTabSz="981334">
              <a:spcBef>
                <a:spcPts val="0"/>
              </a:spcBef>
              <a:buClrTx/>
              <a:defRPr/>
            </a:pPr>
            <a:r>
              <a:rPr lang="en-US" b="1" baseline="0" dirty="0"/>
              <a:t>Note: </a:t>
            </a:r>
            <a:r>
              <a:rPr lang="en-US" b="0" baseline="0" dirty="0"/>
              <a:t>There is no Activities tab. However, there is a Tasks tab and Calendar tab in Lightning. </a:t>
            </a:r>
          </a:p>
          <a:p>
            <a:pPr defTabSz="981334">
              <a:spcBef>
                <a:spcPts val="0"/>
              </a:spcBef>
              <a:buClrTx/>
              <a:defRPr/>
            </a:pPr>
            <a:endParaRPr lang="en-US" b="0"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 </a:t>
            </a:r>
          </a:p>
          <a:p>
            <a:pPr defTabSz="981334">
              <a:spcBef>
                <a:spcPts val="0"/>
              </a:spcBef>
              <a:buClrTx/>
              <a:defRPr/>
            </a:pPr>
            <a:r>
              <a:rPr lang="en-US" b="0" dirty="0"/>
              <a:t>Exercise</a:t>
            </a:r>
          </a:p>
          <a:p>
            <a:r>
              <a:rPr lang="en-US" dirty="0"/>
              <a:t>Create a task on</a:t>
            </a:r>
            <a:r>
              <a:rPr lang="en-US" baseline="0" dirty="0"/>
              <a:t> an opportunity record and save it.  Show the Open Activities related list on the Opportunity and the Account – showing that activities will roll up to the account so you can get a total account view.  </a:t>
            </a:r>
          </a:p>
          <a:p>
            <a:r>
              <a:rPr lang="en-US" baseline="0" dirty="0"/>
              <a:t>Close the task on the Opportunity.  Show that it moved from Open to History on both the Opportunity and the Account.</a:t>
            </a:r>
          </a:p>
          <a:p>
            <a:r>
              <a:rPr lang="en-US" baseline="0" dirty="0"/>
              <a:t>Run the standard Tasks and Appointments report to show open and completed Activities.</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74</a:t>
            </a:fld>
            <a:endParaRPr lang="en-US" dirty="0"/>
          </a:p>
        </p:txBody>
      </p:sp>
    </p:spTree>
    <p:extLst>
      <p:ext uri="{BB962C8B-B14F-4D97-AF65-F5344CB8AC3E}">
        <p14:creationId xmlns:p14="http://schemas.microsoft.com/office/powerpoint/2010/main" val="24269980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defTabSz="981334">
              <a:spcBef>
                <a:spcPts val="0"/>
              </a:spcBef>
              <a:buClrTx/>
              <a:defRPr/>
            </a:pPr>
            <a:r>
              <a:rPr lang="en-US" b="0" dirty="0"/>
              <a:t>Point out the</a:t>
            </a:r>
            <a:r>
              <a:rPr lang="en-US" b="0" baseline="0" dirty="0"/>
              <a:t> last option on Activity settings, which allows users to add up to 50 contacts to tasks and events. Warn students that if they enable this feature:</a:t>
            </a:r>
          </a:p>
          <a:p>
            <a:pPr marL="228600" indent="-228600" defTabSz="981334">
              <a:spcBef>
                <a:spcPts val="0"/>
              </a:spcBef>
              <a:buClrTx/>
              <a:buFont typeface="+mj-lt"/>
              <a:buAutoNum type="arabicPeriod"/>
              <a:defRPr/>
            </a:pPr>
            <a:r>
              <a:rPr lang="en-US" b="0" baseline="0" dirty="0"/>
              <a:t>It may take from several minutes to 48 hours to complete if they have a high volume of activities.</a:t>
            </a:r>
          </a:p>
          <a:p>
            <a:pPr marL="228600" indent="-228600" defTabSz="981334">
              <a:spcBef>
                <a:spcPts val="0"/>
              </a:spcBef>
              <a:buClrTx/>
              <a:buFont typeface="+mj-lt"/>
              <a:buAutoNum type="arabicPeriod"/>
              <a:defRPr/>
            </a:pPr>
            <a:r>
              <a:rPr lang="en-US" b="0" baseline="0" dirty="0"/>
              <a:t>The process cannot be interrupted.</a:t>
            </a:r>
          </a:p>
          <a:p>
            <a:pPr marL="228600" indent="-228600" defTabSz="981334">
              <a:spcBef>
                <a:spcPts val="0"/>
              </a:spcBef>
              <a:buClrTx/>
              <a:buFont typeface="+mj-lt"/>
              <a:buAutoNum type="arabicPeriod"/>
              <a:defRPr/>
            </a:pPr>
            <a:r>
              <a:rPr lang="en-US" b="0" baseline="0" dirty="0"/>
              <a:t>They can continue working, and return to this page to see the status.</a:t>
            </a:r>
          </a:p>
          <a:p>
            <a:pPr marL="228600" indent="-228600" defTabSz="981334">
              <a:spcBef>
                <a:spcPts val="0"/>
              </a:spcBef>
              <a:buClrTx/>
              <a:buFont typeface="+mj-lt"/>
              <a:buAutoNum type="arabicPeriod"/>
              <a:defRPr/>
            </a:pPr>
            <a:r>
              <a:rPr lang="en-US" b="0" baseline="0" dirty="0"/>
              <a:t>They will receive an email when complete. </a:t>
            </a:r>
          </a:p>
          <a:p>
            <a:pPr marL="228600" indent="-228600" defTabSz="981334">
              <a:spcBef>
                <a:spcPts val="0"/>
              </a:spcBef>
              <a:buClrTx/>
              <a:buFont typeface="+mj-lt"/>
              <a:buAutoNum type="arabicPeriod"/>
              <a:defRPr/>
            </a:pPr>
            <a:r>
              <a:rPr lang="en-US" b="0" baseline="0" dirty="0"/>
              <a:t>Once enabled, </a:t>
            </a:r>
            <a:r>
              <a:rPr lang="en-GB" b="0" baseline="0" dirty="0"/>
              <a:t>t</a:t>
            </a:r>
            <a:r>
              <a:rPr lang="en-GB" dirty="0"/>
              <a:t>o disable this feature</a:t>
            </a:r>
            <a:r>
              <a:rPr lang="en-GB" baseline="0" dirty="0"/>
              <a:t> they will have to</a:t>
            </a:r>
            <a:r>
              <a:rPr lang="en-GB" dirty="0"/>
              <a:t> contact the salesforce.com Support team.</a:t>
            </a:r>
            <a:endParaRPr lang="en-US" b="0" dirty="0"/>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75</a:t>
            </a:fld>
            <a:endParaRPr lang="en-US" dirty="0"/>
          </a:p>
        </p:txBody>
      </p:sp>
    </p:spTree>
    <p:extLst>
      <p:ext uri="{BB962C8B-B14F-4D97-AF65-F5344CB8AC3E}">
        <p14:creationId xmlns:p14="http://schemas.microsoft.com/office/powerpoint/2010/main" val="35483703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Clarify here that tasks and events ARE activities.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76</a:t>
            </a:fld>
            <a:endParaRPr lang="en-US" dirty="0"/>
          </a:p>
        </p:txBody>
      </p:sp>
    </p:spTree>
    <p:extLst>
      <p:ext uri="{BB962C8B-B14F-4D97-AF65-F5344CB8AC3E}">
        <p14:creationId xmlns:p14="http://schemas.microsoft.com/office/powerpoint/2010/main" val="25372251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699615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GB" dirty="0">
                <a:solidFill>
                  <a:schemeClr val="tx1"/>
                </a:solidFill>
              </a:rPr>
              <a:t>Make sure you</a:t>
            </a:r>
            <a:r>
              <a:rPr lang="en-GB" baseline="0" dirty="0">
                <a:solidFill>
                  <a:schemeClr val="tx1"/>
                </a:solidFill>
              </a:rPr>
              <a:t> are up-to-date with the latest Chatter features. New features are introduced in each new release, so make sure you’ve read the release notes.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78</a:t>
            </a:fld>
            <a:endParaRPr lang="en-US" dirty="0"/>
          </a:p>
        </p:txBody>
      </p:sp>
    </p:spTree>
    <p:extLst>
      <p:ext uri="{BB962C8B-B14F-4D97-AF65-F5344CB8AC3E}">
        <p14:creationId xmlns:p14="http://schemas.microsoft.com/office/powerpoint/2010/main" val="15171009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 </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dirty="0"/>
              <a:t>Chatter is enabled by default.</a:t>
            </a:r>
          </a:p>
          <a:p>
            <a:pPr marL="228600" indent="-228600" defTabSz="981334">
              <a:spcBef>
                <a:spcPts val="0"/>
              </a:spcBef>
              <a:buClrTx/>
              <a:buFont typeface="+mj-lt"/>
              <a:buAutoNum type="arabicPeriod"/>
              <a:defRPr/>
            </a:pPr>
            <a:endParaRPr lang="en-US" b="0" dirty="0"/>
          </a:p>
          <a:p>
            <a:pPr marL="228600" indent="-228600" defTabSz="981334">
              <a:spcBef>
                <a:spcPts val="0"/>
              </a:spcBef>
              <a:buClrTx/>
              <a:buFont typeface="+mj-lt"/>
              <a:buAutoNum type="arabicPeriod"/>
              <a:defRPr/>
            </a:pPr>
            <a:r>
              <a:rPr lang="en-US" b="0" dirty="0"/>
              <a:t>Demonstrate</a:t>
            </a:r>
            <a:r>
              <a:rPr lang="en-US" b="0" baseline="0" dirty="0"/>
              <a:t> some Chatter features in the org. Show Chatter in the app menu, as well as a tab in the app. </a:t>
            </a:r>
          </a:p>
          <a:p>
            <a:pPr marL="228600" indent="-228600" defTabSz="981334">
              <a:spcBef>
                <a:spcPts val="0"/>
              </a:spcBef>
              <a:buClrTx/>
              <a:buFont typeface="+mj-lt"/>
              <a:buAutoNum type="arabicPeriod"/>
              <a:defRPr/>
            </a:pPr>
            <a:endParaRPr lang="en-US" b="0" dirty="0"/>
          </a:p>
          <a:p>
            <a:pPr marL="228600" indent="-228600" defTabSz="981334">
              <a:spcBef>
                <a:spcPts val="0"/>
              </a:spcBef>
              <a:buClrTx/>
              <a:buFont typeface="+mj-lt"/>
              <a:buAutoNum type="arabicPeriod"/>
              <a:defRPr/>
            </a:pPr>
            <a:r>
              <a:rPr lang="en-US" b="0" dirty="0"/>
              <a:t>Using</a:t>
            </a:r>
            <a:r>
              <a:rPr lang="en-US" b="0" baseline="0" dirty="0"/>
              <a:t> Chatter to communicate you can:</a:t>
            </a:r>
            <a:endParaRPr lang="en-US" b="0" dirty="0"/>
          </a:p>
          <a:p>
            <a:pPr defTabSz="981334">
              <a:spcBef>
                <a:spcPts val="0"/>
              </a:spcBef>
              <a:buClrTx/>
              <a:defRPr/>
            </a:pPr>
            <a:endParaRPr lang="en-US" b="1" dirty="0"/>
          </a:p>
          <a:p>
            <a:pPr lvl="1" defTabSz="981334">
              <a:spcBef>
                <a:spcPts val="0"/>
              </a:spcBef>
              <a:buClrTx/>
              <a:buFont typeface="Wingdings" pitchFamily="2" charset="2"/>
              <a:buChar char="§"/>
              <a:defRPr/>
            </a:pPr>
            <a:r>
              <a:rPr lang="en-US" dirty="0">
                <a:latin typeface="Salesforce Sans" panose="020B0505020202020203" pitchFamily="34" charset="0"/>
              </a:rPr>
              <a:t>Comment directly on an object, file, profile, or group using Chatter. </a:t>
            </a:r>
          </a:p>
          <a:p>
            <a:pPr lvl="1" defTabSz="981334">
              <a:spcBef>
                <a:spcPts val="0"/>
              </a:spcBef>
              <a:buClrTx/>
              <a:buFont typeface="Wingdings" pitchFamily="2" charset="2"/>
              <a:buChar char="§"/>
              <a:defRPr/>
            </a:pPr>
            <a:r>
              <a:rPr lang="en-US" baseline="0" dirty="0">
                <a:latin typeface="Salesforce Sans" panose="020B0505020202020203" pitchFamily="34" charset="0"/>
              </a:rPr>
              <a:t>Follow groups, records and people. Record followers </a:t>
            </a:r>
            <a:r>
              <a:rPr lang="en-US" dirty="0">
                <a:latin typeface="Salesforce Sans" panose="020B0505020202020203" pitchFamily="34" charset="0"/>
              </a:rPr>
              <a:t>receive notice when certain field values change, as well as when posts or comments are made to the record. Note that administrators determine which objects can be followed, and which fields on those objects will generate a change notification. </a:t>
            </a:r>
          </a:p>
          <a:p>
            <a:pPr lvl="1" defTabSz="981334">
              <a:spcBef>
                <a:spcPts val="0"/>
              </a:spcBef>
              <a:buClrTx/>
              <a:buFont typeface="Wingdings" pitchFamily="2" charset="2"/>
              <a:buChar char="§"/>
              <a:defRPr/>
            </a:pPr>
            <a:r>
              <a:rPr lang="en-US" baseline="0" dirty="0">
                <a:latin typeface="Salesforce Sans" panose="020B0505020202020203" pitchFamily="34" charset="0"/>
              </a:rPr>
              <a:t>Like comments, posts, and files.</a:t>
            </a:r>
          </a:p>
          <a:p>
            <a:pPr lvl="1" defTabSz="981334">
              <a:spcBef>
                <a:spcPts val="0"/>
              </a:spcBef>
              <a:buClrTx/>
              <a:buFont typeface="Wingdings" pitchFamily="2" charset="2"/>
              <a:buChar char="§"/>
              <a:defRPr/>
            </a:pPr>
            <a:r>
              <a:rPr lang="en-US" baseline="0" dirty="0">
                <a:latin typeface="Salesforce Sans" panose="020B0505020202020203" pitchFamily="34" charset="0"/>
              </a:rPr>
              <a:t>Download files from Groups and personal profiles.</a:t>
            </a:r>
          </a:p>
          <a:p>
            <a:pPr lvl="1" defTabSz="981334">
              <a:spcBef>
                <a:spcPts val="0"/>
              </a:spcBef>
              <a:buClrTx/>
              <a:buFont typeface="Wingdings" pitchFamily="2" charset="2"/>
              <a:buChar char="§"/>
              <a:defRPr/>
            </a:pPr>
            <a:r>
              <a:rPr lang="en-US" baseline="0" dirty="0">
                <a:latin typeface="Salesforce Sans" panose="020B0505020202020203" pitchFamily="34" charset="0"/>
              </a:rPr>
              <a:t>Comment on posts.</a:t>
            </a:r>
          </a:p>
          <a:p>
            <a:pPr lvl="1" defTabSz="981334">
              <a:spcBef>
                <a:spcPts val="0"/>
              </a:spcBef>
              <a:buClrTx/>
              <a:buFont typeface="Wingdings" pitchFamily="2" charset="2"/>
              <a:buChar char="§"/>
              <a:defRPr/>
            </a:pPr>
            <a:r>
              <a:rPr lang="en-US" baseline="0" dirty="0">
                <a:latin typeface="Salesforce Sans" panose="020B0505020202020203" pitchFamily="34" charset="0"/>
              </a:rPr>
              <a:t>Attach files to Chatter posts.</a:t>
            </a:r>
          </a:p>
          <a:p>
            <a:pPr>
              <a:buFont typeface="Wingdings" pitchFamily="2" charset="2"/>
              <a:buNone/>
            </a:pPr>
            <a:endParaRPr lang="en-US" baseline="0" dirty="0"/>
          </a:p>
          <a:p>
            <a:pPr>
              <a:buFont typeface="Wingdings" pitchFamily="2" charset="2"/>
              <a:buNone/>
            </a:pPr>
            <a:r>
              <a:rPr lang="en-US" baseline="0" dirty="0"/>
              <a:t>4. You can request Salesforce to enable profile-based rollout of Chatter in your org. This means that administrators can give access to Chatter to users based on their profile, rather than a global setting which turns Chatter on or off for all users. </a:t>
            </a:r>
            <a:endParaRPr lang="en-US" sz="1000" baseline="0" dirty="0">
              <a:solidFill>
                <a:schemeClr val="tx1"/>
              </a:solidFill>
            </a:endParaRPr>
          </a:p>
          <a:p>
            <a:pPr>
              <a:buFont typeface="Wingdings" pitchFamily="2" charset="2"/>
              <a:buNone/>
            </a:pPr>
            <a:endParaRPr lang="en-US" baseline="0" dirty="0"/>
          </a:p>
          <a:p>
            <a:pPr marL="0" marR="0" indent="0" algn="l" defTabSz="914400" rtl="0" eaLnBrk="1" fontAlgn="auto" latinLnBrk="0" hangingPunct="1">
              <a:lnSpc>
                <a:spcPct val="100000"/>
              </a:lnSpc>
              <a:spcBef>
                <a:spcPts val="443"/>
              </a:spcBef>
              <a:spcAft>
                <a:spcPts val="0"/>
              </a:spcAft>
              <a:buClr>
                <a:srgbClr val="000000"/>
              </a:buClr>
              <a:buSzTx/>
              <a:buFont typeface="Wingdings" pitchFamily="2" charset="2"/>
              <a:buNone/>
              <a:tabLst/>
              <a:defRPr/>
            </a:pPr>
            <a:r>
              <a:rPr lang="en-US" b="1" dirty="0"/>
              <a:t>Extra Material</a:t>
            </a:r>
          </a:p>
          <a:p>
            <a:pPr>
              <a:buFont typeface="Wingdings" pitchFamily="2" charset="2"/>
              <a:buNone/>
            </a:pPr>
            <a:r>
              <a:rPr lang="en-US" dirty="0"/>
              <a:t>Documentation</a:t>
            </a:r>
            <a:r>
              <a:rPr lang="en-US" baseline="0" dirty="0"/>
              <a:t> on how to turn on Chatter if it is not already turned on in your organization:</a:t>
            </a:r>
          </a:p>
          <a:p>
            <a:pPr>
              <a:buFont typeface="Wingdings" pitchFamily="2" charset="2"/>
              <a:buNone/>
            </a:pPr>
            <a:r>
              <a:rPr lang="en-US" dirty="0"/>
              <a:t>https://help.salesforce.com/HTViewHelpDoc?id=collab_enable.htm&amp;language=en_US</a:t>
            </a:r>
          </a:p>
          <a:p>
            <a:pPr>
              <a:buFont typeface="Wingdings" pitchFamily="2" charset="2"/>
              <a:buNone/>
            </a:pPr>
            <a:endParaRPr lang="en-US" dirty="0"/>
          </a:p>
          <a:p>
            <a:pPr fontAlgn="base"/>
            <a:r>
              <a:rPr lang="en-US" sz="1000" b="0" i="0" kern="1200" dirty="0">
                <a:solidFill>
                  <a:schemeClr val="tx1"/>
                </a:solidFill>
                <a:effectLst/>
                <a:latin typeface="Salesforce Sans" panose="020B0505020202020203" pitchFamily="34" charset="0"/>
                <a:ea typeface="+mn-ea"/>
                <a:cs typeface="Arial" pitchFamily="34" charset="0"/>
              </a:rPr>
              <a:t>Chatter: What’s Different or Not Available in Lightning Experience:</a:t>
            </a:r>
          </a:p>
          <a:p>
            <a:r>
              <a:rPr lang="en-US" dirty="0"/>
              <a:t>https://help.salesforce.com/articleView?id=lex_gaps_limitations_collaboration.htm&amp;type=0</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79</a:t>
            </a:fld>
            <a:endParaRPr lang="en-US" dirty="0"/>
          </a:p>
        </p:txBody>
      </p:sp>
    </p:spTree>
    <p:extLst>
      <p:ext uri="{BB962C8B-B14F-4D97-AF65-F5344CB8AC3E}">
        <p14:creationId xmlns:p14="http://schemas.microsoft.com/office/powerpoint/2010/main" val="29495240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marL="0" marR="0" lvl="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sz="1000" kern="1200" dirty="0">
                <a:solidFill>
                  <a:srgbClr val="1C1C1C"/>
                </a:solidFill>
                <a:latin typeface="Salesforce Sans" panose="020B0505020202020203" pitchFamily="34" charset="0"/>
                <a:ea typeface="+mn-ea"/>
                <a:cs typeface="Arial" pitchFamily="34" charset="0"/>
              </a:rPr>
              <a:t> </a:t>
            </a:r>
          </a:p>
          <a:p>
            <a:pPr marL="0" marR="0" lvl="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sz="1000" kern="1200" dirty="0">
                <a:solidFill>
                  <a:srgbClr val="1C1C1C"/>
                </a:solidFill>
                <a:latin typeface="Salesforce Sans" panose="020B0505020202020203" pitchFamily="34" charset="0"/>
                <a:ea typeface="+mn-ea"/>
                <a:cs typeface="Arial" pitchFamily="34" charset="0"/>
              </a:rPr>
              <a:t>Chatter</a:t>
            </a:r>
            <a:r>
              <a:rPr lang="en-US" sz="1000" kern="1200" baseline="0" dirty="0">
                <a:solidFill>
                  <a:srgbClr val="1C1C1C"/>
                </a:solidFill>
                <a:latin typeface="Salesforce Sans" panose="020B0505020202020203" pitchFamily="34" charset="0"/>
                <a:ea typeface="+mn-ea"/>
                <a:cs typeface="Arial" pitchFamily="34" charset="0"/>
              </a:rPr>
              <a:t> Streams: </a:t>
            </a:r>
            <a:r>
              <a:rPr lang="en-US" sz="1000" dirty="0">
                <a:solidFill>
                  <a:srgbClr val="1C1C1C"/>
                </a:solidFill>
              </a:rPr>
              <a:t>Create personalized feeds with customize streams. Groups, users and records. </a:t>
            </a:r>
            <a:r>
              <a:rPr lang="en-US" sz="1000" dirty="0"/>
              <a:t>Chatter Streams allow you to create your own personalized feeds from Groups, People, and records like opportunities or accounts.  Build a Stream with your largest opportunities or highest priority cases or put them all into one Stream - it’s up to you.</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r>
              <a:rPr lang="en-US" b="0" dirty="0"/>
              <a:t>View Chatter Home in Lightning</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80</a:t>
            </a:fld>
            <a:endParaRPr lang="en-US" dirty="0"/>
          </a:p>
        </p:txBody>
      </p:sp>
    </p:spTree>
    <p:extLst>
      <p:ext uri="{BB962C8B-B14F-4D97-AF65-F5344CB8AC3E}">
        <p14:creationId xmlns:p14="http://schemas.microsoft.com/office/powerpoint/2010/main" val="14322631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t>Teaching Points</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Rich link previews are powered by Embed.ly, a third-party service. They include thumbnails, descriptions, and video players for links to videos, on services such as YouTube, Vimeo, and Mashable. </a:t>
            </a:r>
            <a:r>
              <a:rPr lang="en-GB" sz="1000" b="0" i="0" kern="1200" dirty="0">
                <a:solidFill>
                  <a:schemeClr val="tx1"/>
                </a:solidFill>
                <a:ea typeface="+mn-ea"/>
              </a:rPr>
              <a:t>The setting is enabled by default. If you disable it, users can only preview videos from the YouTube community.</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US" dirty="0"/>
              <a:t>Enable objects and fields for feed tracking, alerting followers to any changes made to records they follow. The following objects are automatically enabled for feed tracking: </a:t>
            </a:r>
            <a:r>
              <a:rPr lang="en-US" dirty="0">
                <a:solidFill>
                  <a:schemeClr val="bg1"/>
                </a:solidFill>
              </a:rPr>
              <a:t>Account, Case, Chatter Group, Contact, Lead, Opportunity, User. Each has different fields</a:t>
            </a:r>
            <a:r>
              <a:rPr lang="en-US" baseline="0" dirty="0">
                <a:solidFill>
                  <a:schemeClr val="bg1"/>
                </a:solidFill>
              </a:rPr>
              <a:t> that are enabled for tracking. </a:t>
            </a:r>
            <a:endParaRPr lang="en-US" dirty="0"/>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You can also preview linked content from:</a:t>
            </a:r>
          </a:p>
          <a:p>
            <a:pPr marL="450850" lvl="1"/>
            <a:r>
              <a:rPr lang="en-GB" sz="1000" kern="1200" baseline="0" dirty="0">
                <a:solidFill>
                  <a:schemeClr val="tx1"/>
                </a:solidFill>
                <a:latin typeface="Salesforce Sans" panose="020B0505020202020203" pitchFamily="34" charset="0"/>
                <a:ea typeface="+mn-ea"/>
              </a:rPr>
              <a:t>bloomberg.com</a:t>
            </a:r>
          </a:p>
          <a:p>
            <a:pPr marL="450850" lvl="1"/>
            <a:r>
              <a:rPr lang="en-GB" sz="1000" kern="1200" baseline="0" dirty="0">
                <a:solidFill>
                  <a:schemeClr val="tx1"/>
                </a:solidFill>
                <a:latin typeface="Salesforce Sans" panose="020B0505020202020203" pitchFamily="34" charset="0"/>
                <a:ea typeface="+mn-ea"/>
              </a:rPr>
              <a:t>box.com</a:t>
            </a:r>
          </a:p>
          <a:p>
            <a:pPr marL="450850" lvl="1"/>
            <a:r>
              <a:rPr lang="en-GB" sz="1000" kern="1200" baseline="0" dirty="0">
                <a:solidFill>
                  <a:schemeClr val="tx1"/>
                </a:solidFill>
                <a:latin typeface="Salesforce Sans" panose="020B0505020202020203" pitchFamily="34" charset="0"/>
                <a:ea typeface="+mn-ea"/>
              </a:rPr>
              <a:t>engadget.com</a:t>
            </a:r>
          </a:p>
          <a:p>
            <a:pPr marL="450850" lvl="1"/>
            <a:r>
              <a:rPr lang="en-GB" sz="1000" kern="1200" baseline="0" dirty="0">
                <a:solidFill>
                  <a:schemeClr val="tx1"/>
                </a:solidFill>
                <a:latin typeface="Salesforce Sans" panose="020B0505020202020203" pitchFamily="34" charset="0"/>
                <a:ea typeface="+mn-ea"/>
              </a:rPr>
              <a:t>en.wikipedia.org</a:t>
            </a:r>
          </a:p>
          <a:p>
            <a:pPr marL="450850" lvl="1"/>
            <a:r>
              <a:rPr lang="en-GB" sz="1000" kern="1200" baseline="0" dirty="0">
                <a:solidFill>
                  <a:schemeClr val="tx1"/>
                </a:solidFill>
                <a:latin typeface="Salesforce Sans" panose="020B0505020202020203" pitchFamily="34" charset="0"/>
                <a:ea typeface="+mn-ea"/>
              </a:rPr>
              <a:t>google.com/finance</a:t>
            </a:r>
          </a:p>
          <a:p>
            <a:pPr marL="450850" lvl="1"/>
            <a:r>
              <a:rPr lang="en-GB" sz="1000" kern="1200" baseline="0" dirty="0">
                <a:solidFill>
                  <a:schemeClr val="tx1"/>
                </a:solidFill>
                <a:latin typeface="Salesforce Sans" panose="020B0505020202020203" pitchFamily="34" charset="0"/>
                <a:ea typeface="+mn-ea"/>
              </a:rPr>
              <a:t>huffingtonpost.com</a:t>
            </a:r>
          </a:p>
          <a:p>
            <a:pPr marL="450850" lvl="1"/>
            <a:r>
              <a:rPr lang="en-GB" sz="1000" kern="1200" baseline="0" dirty="0">
                <a:solidFill>
                  <a:schemeClr val="tx1"/>
                </a:solidFill>
                <a:latin typeface="Salesforce Sans" panose="020B0505020202020203" pitchFamily="34" charset="0"/>
                <a:ea typeface="+mn-ea"/>
              </a:rPr>
              <a:t>marketwatch.com</a:t>
            </a:r>
          </a:p>
          <a:p>
            <a:pPr marL="450850" lvl="1"/>
            <a:r>
              <a:rPr lang="en-GB" sz="1000" kern="1200" baseline="0" dirty="0">
                <a:solidFill>
                  <a:schemeClr val="tx1"/>
                </a:solidFill>
                <a:latin typeface="Salesforce Sans" panose="020B0505020202020203" pitchFamily="34" charset="0"/>
                <a:ea typeface="+mn-ea"/>
              </a:rPr>
              <a:t>npr.com</a:t>
            </a:r>
          </a:p>
          <a:p>
            <a:pPr marL="450850" lvl="1"/>
            <a:r>
              <a:rPr lang="en-GB" sz="1000" kern="1200" baseline="0" dirty="0">
                <a:solidFill>
                  <a:schemeClr val="tx1"/>
                </a:solidFill>
                <a:latin typeface="Salesforce Sans" panose="020B0505020202020203" pitchFamily="34" charset="0"/>
                <a:ea typeface="+mn-ea"/>
              </a:rPr>
              <a:t>scribd.com</a:t>
            </a:r>
            <a:endParaRPr lang="en-US" dirty="0">
              <a:latin typeface="Salesforce Sans" panose="020B0505020202020203" pitchFamily="34" charset="0"/>
            </a:endParaRP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r>
              <a:rPr lang="en-US" b="0" dirty="0"/>
              <a:t>Open</a:t>
            </a:r>
            <a:r>
              <a:rPr lang="en-US" b="0" baseline="0" dirty="0"/>
              <a:t> up Chatter settings so you can point out these options as you go through them.</a:t>
            </a:r>
            <a:endParaRPr lang="en-US" b="0"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81</a:t>
            </a:fld>
            <a:endParaRPr lang="en-US" dirty="0"/>
          </a:p>
        </p:txBody>
      </p:sp>
    </p:spTree>
    <p:extLst>
      <p:ext uri="{BB962C8B-B14F-4D97-AF65-F5344CB8AC3E}">
        <p14:creationId xmlns:p14="http://schemas.microsoft.com/office/powerpoint/2010/main" val="322735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IN"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415735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sz="1300" b="1" dirty="0"/>
              <a:t>Teaching Points</a:t>
            </a:r>
          </a:p>
          <a:p>
            <a:endParaRPr lang="en-US" sz="1300" dirty="0"/>
          </a:p>
          <a:p>
            <a:r>
              <a:rPr lang="en-US" sz="1300" dirty="0"/>
              <a:t>Only objects</a:t>
            </a:r>
            <a:r>
              <a:rPr lang="en-US" sz="1300" baseline="0" dirty="0"/>
              <a:t> with feed tracking enabled will have associated Chatter posts visible in the Chatter feed. </a:t>
            </a:r>
          </a:p>
          <a:p>
            <a:endParaRPr lang="en-US" sz="1300" baseline="0" dirty="0"/>
          </a:p>
          <a:p>
            <a:r>
              <a:rPr lang="en-US" sz="1300" baseline="0" dirty="0"/>
              <a:t>To enable feed tracking for objects: </a:t>
            </a:r>
            <a:r>
              <a:rPr lang="en-US" sz="1300" b="1" baseline="0" dirty="0"/>
              <a:t>Setup | Feature Settings | Chatter | Feed Tracking</a:t>
            </a:r>
          </a:p>
          <a:p>
            <a:endParaRPr lang="en-US" sz="1300" baseline="0" dirty="0"/>
          </a:p>
          <a:p>
            <a:r>
              <a:rPr lang="en-US" sz="1300" baseline="0" dirty="0"/>
              <a:t>All organizations that have Chatter automatically enabled will have the following objects and fields tracked by default: </a:t>
            </a:r>
          </a:p>
          <a:p>
            <a:pPr lvl="1"/>
            <a:r>
              <a:rPr lang="en-US" sz="1000" b="0" i="0" kern="1200" dirty="0">
                <a:solidFill>
                  <a:schemeClr val="tx1"/>
                </a:solidFill>
                <a:latin typeface="Salesforce Sans" panose="020B0505020202020203" pitchFamily="34" charset="0"/>
                <a:ea typeface="+mn-ea"/>
              </a:rPr>
              <a:t>Account: Account Name, Account Owner</a:t>
            </a:r>
          </a:p>
          <a:p>
            <a:pPr lvl="1"/>
            <a:r>
              <a:rPr lang="en-US" sz="1000" b="0" i="0" kern="1200" dirty="0">
                <a:solidFill>
                  <a:schemeClr val="tx1"/>
                </a:solidFill>
                <a:latin typeface="Salesforce Sans" panose="020B0505020202020203" pitchFamily="34" charset="0"/>
                <a:ea typeface="+mn-ea"/>
              </a:rPr>
              <a:t>Case: Case Owner, Priority, Status</a:t>
            </a:r>
          </a:p>
          <a:p>
            <a:pPr lvl="1"/>
            <a:r>
              <a:rPr lang="en-US" sz="1000" b="0" i="0" kern="1200" dirty="0">
                <a:solidFill>
                  <a:schemeClr val="tx1"/>
                </a:solidFill>
                <a:latin typeface="Salesforce Sans" panose="020B0505020202020203" pitchFamily="34" charset="0"/>
                <a:ea typeface="+mn-ea"/>
              </a:rPr>
              <a:t>Chatter Group: Allow Customers, Description, Group Access, Information Body, Information Title, Name, Owner Name</a:t>
            </a:r>
          </a:p>
          <a:p>
            <a:pPr lvl="1"/>
            <a:r>
              <a:rPr lang="en-US" sz="1000" b="0" i="0" kern="1200" dirty="0">
                <a:solidFill>
                  <a:schemeClr val="tx1"/>
                </a:solidFill>
                <a:latin typeface="Salesforce Sans" panose="020B0505020202020203" pitchFamily="34" charset="0"/>
                <a:ea typeface="+mn-ea"/>
              </a:rPr>
              <a:t>Contact: Account Name, Contact Owner, Name</a:t>
            </a:r>
          </a:p>
          <a:p>
            <a:pPr lvl="1"/>
            <a:r>
              <a:rPr lang="en-US" sz="1000" b="0" i="0" kern="1200" dirty="0">
                <a:solidFill>
                  <a:schemeClr val="tx1"/>
                </a:solidFill>
                <a:latin typeface="Salesforce Sans" panose="020B0505020202020203" pitchFamily="34" charset="0"/>
                <a:ea typeface="+mn-ea"/>
              </a:rPr>
              <a:t>Lead: Lead Owner, Lead Status, Name</a:t>
            </a:r>
          </a:p>
          <a:p>
            <a:pPr lvl="1"/>
            <a:r>
              <a:rPr lang="en-US" sz="1000" b="0" i="0" kern="1200" dirty="0">
                <a:solidFill>
                  <a:schemeClr val="tx1"/>
                </a:solidFill>
                <a:latin typeface="Salesforce Sans" panose="020B0505020202020203" pitchFamily="34" charset="0"/>
                <a:ea typeface="+mn-ea"/>
              </a:rPr>
              <a:t>Opportunity: Amount, Close Date, Opportunity Name, Opportunity Owner, Stage</a:t>
            </a:r>
          </a:p>
          <a:p>
            <a:pPr lvl="1"/>
            <a:r>
              <a:rPr lang="en-US" sz="1000" b="0" i="0" kern="1200" dirty="0">
                <a:solidFill>
                  <a:schemeClr val="tx1"/>
                </a:solidFill>
                <a:latin typeface="Salesforce Sans" panose="020B0505020202020203" pitchFamily="34" charset="0"/>
                <a:ea typeface="+mn-ea"/>
              </a:rPr>
              <a:t>Topic: Description</a:t>
            </a:r>
          </a:p>
          <a:p>
            <a:pPr lvl="1"/>
            <a:r>
              <a:rPr lang="en-US" sz="1000" b="0" i="0" kern="1200" dirty="0">
                <a:solidFill>
                  <a:schemeClr val="tx1"/>
                </a:solidFill>
                <a:latin typeface="Salesforce Sans" panose="020B0505020202020203" pitchFamily="34" charset="0"/>
                <a:ea typeface="+mn-ea"/>
              </a:rPr>
              <a:t>User: About Me, Address, E-mail, Manager, Phone, Title</a:t>
            </a:r>
          </a:p>
          <a:p>
            <a:endParaRPr lang="en-US" sz="1300" baseline="0" dirty="0"/>
          </a:p>
          <a:p>
            <a:r>
              <a:rPr lang="en-US" sz="1000" b="0" i="0" kern="1200" dirty="0">
                <a:solidFill>
                  <a:schemeClr val="tx1"/>
                </a:solidFill>
                <a:ea typeface="+mn-ea"/>
              </a:rPr>
              <a:t> </a:t>
            </a:r>
            <a:endParaRPr lang="en-US" sz="1300"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82</a:t>
            </a:fld>
            <a:endParaRPr lang="en-US" dirty="0"/>
          </a:p>
        </p:txBody>
      </p:sp>
    </p:spTree>
    <p:extLst>
      <p:ext uri="{BB962C8B-B14F-4D97-AF65-F5344CB8AC3E}">
        <p14:creationId xmlns:p14="http://schemas.microsoft.com/office/powerpoint/2010/main" val="5822534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marL="228600" indent="-228600" defTabSz="981334">
              <a:spcBef>
                <a:spcPts val="0"/>
              </a:spcBef>
              <a:buClrTx/>
              <a:buFont typeface="+mj-lt"/>
              <a:buAutoNum type="arabicPeriod"/>
              <a:defRPr/>
            </a:pPr>
            <a:r>
              <a:rPr lang="en-US" dirty="0"/>
              <a:t>Users can access groups either</a:t>
            </a:r>
            <a:r>
              <a:rPr lang="en-US" baseline="0" dirty="0"/>
              <a:t> from the sidebar on the Chatter tab, or from the Groups tab.</a:t>
            </a:r>
            <a:endParaRPr lang="en-US" dirty="0"/>
          </a:p>
          <a:p>
            <a:pPr marL="228600" indent="-228600" defTabSz="981334">
              <a:spcBef>
                <a:spcPts val="0"/>
              </a:spcBef>
              <a:buClrTx/>
              <a:buFont typeface="+mj-lt"/>
              <a:buAutoNum type="arabicPeriod"/>
              <a:defRPr/>
            </a:pPr>
            <a:r>
              <a:rPr lang="en-US" dirty="0"/>
              <a:t>Every user with the “Create and Own New Chatter Groups” permission has the ability to create a group and add members. This permission is on by default in all standard profiles except Chatter External User.</a:t>
            </a:r>
          </a:p>
          <a:p>
            <a:pPr marL="228600" indent="-228600">
              <a:buFont typeface="+mj-lt"/>
              <a:buAutoNum type="arabicPeriod"/>
            </a:pPr>
            <a:r>
              <a:rPr lang="en-US" dirty="0"/>
              <a:t>Each group has 1 owner and can have several managers, who can add other members, delete posts and comments, and edit the group settings.</a:t>
            </a:r>
          </a:p>
          <a:p>
            <a:pPr marL="228600" indent="-228600" defTabSz="981334">
              <a:spcBef>
                <a:spcPts val="0"/>
              </a:spcBef>
              <a:buClrTx/>
              <a:buFont typeface="+mj-lt"/>
              <a:buAutoNum type="arabicPeriod"/>
              <a:defRPr/>
            </a:pPr>
            <a:r>
              <a:rPr lang="en-US" dirty="0"/>
              <a:t>The </a:t>
            </a:r>
            <a:r>
              <a:rPr lang="en-US" dirty="0" err="1"/>
              <a:t>Engagment</a:t>
            </a:r>
            <a:r>
              <a:rPr lang="en-US" dirty="0"/>
              <a:t> tab displays the group name, number of members, date of last activity, and group owner, making it easy to target inactive groups that should be deleted.</a:t>
            </a:r>
          </a:p>
          <a:p>
            <a:pPr marL="228600" indent="-228600" defTabSz="981334">
              <a:spcBef>
                <a:spcPts val="0"/>
              </a:spcBef>
              <a:buClrTx/>
              <a:buFont typeface="+mj-lt"/>
              <a:buAutoNum type="arabicPeriod"/>
              <a:defRPr/>
            </a:pPr>
            <a:r>
              <a:rPr lang="en-US" dirty="0">
                <a:solidFill>
                  <a:schemeClr val="tx1"/>
                </a:solidFill>
              </a:rPr>
              <a:t>Non</a:t>
            </a:r>
            <a:r>
              <a:rPr lang="en-US" baseline="0" dirty="0">
                <a:solidFill>
                  <a:schemeClr val="tx1"/>
                </a:solidFill>
              </a:rPr>
              <a:t>-members can post to a group feed, and users can search within a group feed (click magnifying glass button at top of group feed page).</a:t>
            </a:r>
          </a:p>
          <a:p>
            <a:pPr marL="228600" indent="-228600" defTabSz="981334">
              <a:spcBef>
                <a:spcPts val="0"/>
              </a:spcBef>
              <a:buClrTx/>
              <a:buFont typeface="+mj-lt"/>
              <a:buAutoNum type="arabicPeriod"/>
              <a:defRPr/>
            </a:pPr>
            <a:r>
              <a:rPr lang="en-US" baseline="0" dirty="0">
                <a:solidFill>
                  <a:schemeClr val="tx1"/>
                </a:solidFill>
              </a:rPr>
              <a:t>Users with the Modify All Data permission can access private groups they are not a member of. </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US" sz="1000" b="0" i="0" u="none" strike="noStrike" kern="1200" baseline="0" dirty="0">
                <a:solidFill>
                  <a:schemeClr val="tx1"/>
                </a:solidFill>
                <a:ea typeface="+mn-ea"/>
              </a:rPr>
              <a:t>Unlisted groups offer more privacy compared to private groups, because only members and users with the “ Manage Unlisted Groups”  permission can access unlisted groups in list views, feeds, and search results. These must be enabled Setup | Customize | Chatter | Settings</a:t>
            </a:r>
          </a:p>
          <a:p>
            <a:pPr marL="228600" indent="-228600" defTabSz="981334">
              <a:spcBef>
                <a:spcPts val="0"/>
              </a:spcBef>
              <a:buClrTx/>
              <a:buFont typeface="+mj-lt"/>
              <a:buAutoNum type="arabicPeriod"/>
              <a:defRPr/>
            </a:pPr>
            <a:r>
              <a:rPr lang="en-US" dirty="0"/>
              <a:t>Broadcast Only Groups can be created by going to the group settings for any public, private, or unlisted group and selecting Broadcast Only. By restricting the ability to post, group owners and managers can keep group discussions focused and relevant by cutting down noise from off-topic posts.</a:t>
            </a:r>
          </a:p>
          <a:p>
            <a:endParaRPr lang="en-US" b="0"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b="1" dirty="0">
              <a:solidFill>
                <a:schemeClr val="tx1"/>
              </a:solidFill>
            </a:endParaRPr>
          </a:p>
          <a:p>
            <a:pPr defTabSz="981334">
              <a:spcBef>
                <a:spcPts val="0"/>
              </a:spcBef>
              <a:buClrTx/>
              <a:defRPr/>
            </a:pPr>
            <a:r>
              <a:rPr lang="en-US" dirty="0"/>
              <a:t>Instructors may want to point out that users may view group member engagement in a convenient report linked from each group. This feature is available in Salesforce Classic only.  (Report link is visible in screenshot).</a:t>
            </a:r>
          </a:p>
          <a:p>
            <a:pPr defTabSz="981334">
              <a:spcBef>
                <a:spcPts val="0"/>
              </a:spcBef>
              <a:buClrTx/>
              <a:defRPr/>
            </a:pPr>
            <a:endParaRPr lang="en-US" dirty="0"/>
          </a:p>
          <a:p>
            <a:pPr defTabSz="981334">
              <a:spcBef>
                <a:spcPts val="0"/>
              </a:spcBef>
              <a:buClrTx/>
              <a:defRPr/>
            </a:pPr>
            <a:r>
              <a:rPr lang="en-US" dirty="0"/>
              <a:t>Anyone with permissions can view the group engagement report. Group owners, managers, and other users with permissions (for example, users with the “Modify All Data” and “Manage Unlisted Groups”) can quickly access this report by clicking Show Group Report below the group photo.</a:t>
            </a:r>
          </a:p>
          <a:p>
            <a:pPr defTabSz="981334">
              <a:spcBef>
                <a:spcPts val="0"/>
              </a:spcBef>
              <a:buClrTx/>
              <a:defRPr/>
            </a:pPr>
            <a:endParaRPr lang="en-US" dirty="0"/>
          </a:p>
          <a:p>
            <a:pPr defTabSz="981334">
              <a:spcBef>
                <a:spcPts val="0"/>
              </a:spcBef>
              <a:buClrTx/>
              <a:defRPr/>
            </a:pPr>
            <a:endParaRPr lang="en-US" dirty="0"/>
          </a:p>
          <a:p>
            <a:pPr defTabSz="981334">
              <a:spcBef>
                <a:spcPts val="0"/>
              </a:spcBef>
              <a:buClrTx/>
              <a:defRPr/>
            </a:pPr>
            <a:r>
              <a:rPr lang="en-US" b="1" dirty="0">
                <a:solidFill>
                  <a:schemeClr val="tx1"/>
                </a:solidFill>
              </a:rPr>
              <a:t>Suggestions</a:t>
            </a:r>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83</a:t>
            </a:fld>
            <a:endParaRPr lang="en-US" dirty="0"/>
          </a:p>
        </p:txBody>
      </p:sp>
    </p:spTree>
    <p:extLst>
      <p:ext uri="{BB962C8B-B14F-4D97-AF65-F5344CB8AC3E}">
        <p14:creationId xmlns:p14="http://schemas.microsoft.com/office/powerpoint/2010/main" val="13360187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When we create Chatter groups to replace email distribution lists, discuss with students how they might send one final email to each list, with a link to the new Chatter group.</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84</a:t>
            </a:fld>
            <a:endParaRPr lang="en-US" dirty="0"/>
          </a:p>
        </p:txBody>
      </p:sp>
    </p:spTree>
    <p:extLst>
      <p:ext uri="{BB962C8B-B14F-4D97-AF65-F5344CB8AC3E}">
        <p14:creationId xmlns:p14="http://schemas.microsoft.com/office/powerpoint/2010/main" val="32390479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97218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endParaRPr lang="en-US" dirty="0"/>
          </a:p>
          <a:p>
            <a:pPr marL="0" lvl="1" defTabSz="970159">
              <a:defRPr/>
            </a:pPr>
            <a:r>
              <a:rPr lang="en-US" sz="1100" dirty="0">
                <a:latin typeface="Salesforce Sans" panose="020B0505020202020203" pitchFamily="34" charset="0"/>
              </a:rPr>
              <a:t>Users must have the "API Enabled" permission enabled to access Salesforce</a:t>
            </a:r>
            <a:r>
              <a:rPr lang="en-US" sz="1100" baseline="0" dirty="0">
                <a:latin typeface="Salesforce Sans" panose="020B0505020202020203" pitchFamily="34" charset="0"/>
              </a:rPr>
              <a:t> mobile app</a:t>
            </a:r>
            <a:r>
              <a:rPr lang="en-US" sz="1100" dirty="0">
                <a:latin typeface="Salesforce Sans" panose="020B0505020202020203" pitchFamily="34" charset="0"/>
              </a:rPr>
              <a:t>.</a:t>
            </a:r>
            <a:endParaRPr lang="en-US" dirty="0">
              <a:latin typeface="Salesforce Sans" panose="020B0505020202020203" pitchFamily="34" charset="0"/>
            </a:endParaRPr>
          </a:p>
          <a:p>
            <a:pPr marL="0" lvl="1" defTabSz="970159">
              <a:defRPr/>
            </a:pPr>
            <a:endParaRPr lang="en-US" dirty="0">
              <a:latin typeface="Salesforce Sans" panose="020B0505020202020203" pitchFamily="34" charset="0"/>
            </a:endParaRPr>
          </a:p>
          <a:p>
            <a:r>
              <a:rPr lang="en-US" b="1" dirty="0"/>
              <a:t>Extra Materials:</a:t>
            </a:r>
          </a:p>
          <a:p>
            <a:pPr marL="0" lvl="1" defTabSz="936980">
              <a:defRPr/>
            </a:pPr>
            <a:r>
              <a:rPr lang="en-US" dirty="0">
                <a:latin typeface="Salesforce Sans" panose="020B0505020202020203" pitchFamily="34" charset="0"/>
              </a:rPr>
              <a:t>If students would like to learn more, point them to the Getting Started: Administering Salesforce</a:t>
            </a:r>
            <a:r>
              <a:rPr lang="en-US" baseline="0" dirty="0">
                <a:latin typeface="Salesforce Sans" panose="020B0505020202020203" pitchFamily="34" charset="0"/>
              </a:rPr>
              <a:t> mobile app</a:t>
            </a:r>
            <a:r>
              <a:rPr lang="en-US" dirty="0">
                <a:latin typeface="Salesforce Sans" panose="020B0505020202020203" pitchFamily="34" charset="0"/>
              </a:rPr>
              <a:t> training available from Help and Training.</a:t>
            </a:r>
          </a:p>
          <a:p>
            <a:pPr marL="0" lvl="1" defTabSz="936980">
              <a:defRPr/>
            </a:pPr>
            <a:r>
              <a:rPr lang="en-US" dirty="0">
                <a:latin typeface="Salesforce Sans" panose="020B0505020202020203" pitchFamily="34" charset="0"/>
              </a:rPr>
              <a:t>If enabled, it can also be accessed through a mobile web browser:</a:t>
            </a:r>
          </a:p>
          <a:p>
            <a:pPr marL="485135" lvl="3" defTabSz="936980">
              <a:buFont typeface="Courier New" pitchFamily="49" charset="0"/>
              <a:buChar char="o"/>
              <a:defRPr/>
            </a:pPr>
            <a:r>
              <a:rPr lang="en-US" dirty="0">
                <a:latin typeface="Salesforce Sans" panose="020B0505020202020203" pitchFamily="34" charset="0"/>
              </a:rPr>
              <a:t>Safari on iOS smart phones and tablets.</a:t>
            </a:r>
          </a:p>
          <a:p>
            <a:pPr marL="485135" lvl="3" defTabSz="936980">
              <a:buFont typeface="Courier New" pitchFamily="49" charset="0"/>
              <a:buChar char="o"/>
              <a:defRPr/>
            </a:pPr>
            <a:r>
              <a:rPr lang="en-US" dirty="0">
                <a:latin typeface="Salesforce Sans" panose="020B0505020202020203" pitchFamily="34" charset="0"/>
              </a:rPr>
              <a:t>Chrome or stock browser on Android phones.</a:t>
            </a:r>
          </a:p>
          <a:p>
            <a:pPr marL="485135" lvl="3" defTabSz="936980">
              <a:buFont typeface="Courier New" pitchFamily="49" charset="0"/>
              <a:buChar char="o"/>
              <a:defRPr/>
            </a:pPr>
            <a:r>
              <a:rPr lang="en-US" dirty="0">
                <a:latin typeface="Salesforce Sans" panose="020B0505020202020203" pitchFamily="34" charset="0"/>
              </a:rPr>
              <a:t>BlackBerry Browser on BlackBerry Z10 devices with BlackBerry OS 10.2 or later.</a:t>
            </a:r>
          </a:p>
          <a:p>
            <a:pPr marL="485135" lvl="3" defTabSz="936980">
              <a:buFont typeface="Courier New" pitchFamily="49" charset="0"/>
              <a:buChar char="o"/>
              <a:defRPr/>
            </a:pPr>
            <a:r>
              <a:rPr lang="en-US" dirty="0">
                <a:latin typeface="Salesforce Sans" panose="020B0505020202020203" pitchFamily="34" charset="0"/>
              </a:rPr>
              <a:t>Good Access browser on Android phones with Android 4.4 or later and iOS phones and tablets with iOS 8 or later.</a:t>
            </a:r>
          </a:p>
          <a:p>
            <a:pPr marL="485135" lvl="3" defTabSz="936980">
              <a:buFont typeface="Courier New" pitchFamily="49" charset="0"/>
              <a:buChar char="o"/>
              <a:defRPr/>
            </a:pPr>
            <a:r>
              <a:rPr lang="en-US" dirty="0">
                <a:latin typeface="Salesforce Sans" panose="020B0505020202020203" pitchFamily="34" charset="0"/>
              </a:rPr>
              <a:t>Stock</a:t>
            </a:r>
            <a:r>
              <a:rPr lang="en-US" baseline="0" dirty="0">
                <a:latin typeface="Salesforce Sans" panose="020B0505020202020203" pitchFamily="34" charset="0"/>
              </a:rPr>
              <a:t> browser on Windows 8.1 devices.</a:t>
            </a:r>
            <a:endParaRPr lang="en-US" dirty="0">
              <a:latin typeface="Salesforce Sans" panose="020B0505020202020203" pitchFamily="34" charset="0"/>
            </a:endParaRPr>
          </a:p>
          <a:p>
            <a:endParaRPr lang="en-US" b="1" dirty="0"/>
          </a:p>
          <a:p>
            <a:r>
              <a:rPr lang="en-US" b="1" dirty="0"/>
              <a:t>Suggestions:</a:t>
            </a:r>
          </a:p>
          <a:p>
            <a:endParaRPr lang="en-US" dirty="0"/>
          </a:p>
        </p:txBody>
      </p:sp>
      <p:sp>
        <p:nvSpPr>
          <p:cNvPr id="4" name="Header Placeholder 3"/>
          <p:cNvSpPr>
            <a:spLocks noGrp="1"/>
          </p:cNvSpPr>
          <p:nvPr>
            <p:ph type="hdr" sz="quarter" idx="10"/>
          </p:nvPr>
        </p:nvSpPr>
        <p:spPr/>
        <p: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alesforce Sans" panose="020B0505020202020203" pitchFamily="34" charset="0"/>
                <a:ea typeface="+mn-ea"/>
                <a:cs typeface="Arial" pitchFamily="34" charset="0"/>
              </a:rPr>
              <a:t>Administration Essentials for New Admins</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alesforce Sans" panose="020B0505020202020203" pitchFamily="34" charset="0"/>
                <a:ea typeface="+mn-ea"/>
                <a:cs typeface="Arial" pitchFamily="34" charset="0"/>
              </a:rPr>
              <a:t>(Enterprise and Unlimited Editions)</a:t>
            </a:r>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rPr>
              <a:t>© Copyright 2018 salesforce.com, </a:t>
            </a:r>
            <a:r>
              <a:rPr kumimoji="0" lang="en-US" sz="800" b="0" i="0" u="none" strike="noStrike" kern="1200" cap="none" spc="0" normalizeH="0" baseline="0" noProof="0" dirty="0" err="1">
                <a:ln>
                  <a:noFill/>
                </a:ln>
                <a:solidFill>
                  <a:prstClr val="black"/>
                </a:solidFill>
                <a:effectLst/>
                <a:uLnTx/>
                <a:uFillTx/>
                <a:latin typeface="Salesforce Sans" panose="020B0505020202020203" pitchFamily="34" charset="0"/>
                <a:ea typeface="+mn-ea"/>
                <a:cs typeface="Arial" pitchFamily="34" charset="0"/>
              </a:rPr>
              <a:t>inc.</a:t>
            </a:r>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ABCAC1-5A0E-4D41-9DFA-A4558277763A}" type="slidenum">
              <a:rPr kumimoji="0" lang="en-US" sz="800" b="0" i="0" u="none" strike="noStrike" kern="1200" cap="none" spc="0" normalizeH="0" baseline="0" noProof="0" smtClean="0">
                <a:ln>
                  <a:noFill/>
                </a:ln>
                <a:solidFill>
                  <a:prstClr val="black"/>
                </a:solidFill>
                <a:effectLst/>
                <a:uLnTx/>
                <a:uFillTx/>
                <a:latin typeface="Salesforce Sans" panose="020B0505020202020203"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87</a:t>
            </a:fld>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Tree>
    <p:extLst>
      <p:ext uri="{BB962C8B-B14F-4D97-AF65-F5344CB8AC3E}">
        <p14:creationId xmlns:p14="http://schemas.microsoft.com/office/powerpoint/2010/main" val="14554199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chemeClr val="tx1"/>
                </a:solidFill>
              </a:rPr>
              <a:t>Teaching Points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Salesforce</a:t>
            </a:r>
            <a:r>
              <a:rPr lang="en-US" baseline="0" dirty="0"/>
              <a:t> mobile app</a:t>
            </a:r>
            <a:r>
              <a:rPr lang="en-US" dirty="0"/>
              <a:t> is enabled for all orgs. The</a:t>
            </a:r>
            <a:r>
              <a:rPr lang="en-US" baseline="0" dirty="0"/>
              <a:t> Connected App</a:t>
            </a:r>
            <a:r>
              <a:rPr lang="en-US" dirty="0"/>
              <a:t> components are installed automatically when one of your users installs a Salesforce</a:t>
            </a:r>
            <a:r>
              <a:rPr lang="en-US" baseline="0" dirty="0"/>
              <a:t> </a:t>
            </a:r>
            <a:r>
              <a:rPr lang="en-US" dirty="0"/>
              <a:t>downloadable app from the App Store or Google Play on their mobile device and authenticates with your organization by logging in to the mobile app.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Administrators should download</a:t>
            </a:r>
            <a:r>
              <a:rPr lang="en-US" baseline="0" dirty="0"/>
              <a:t> and log in to the app to install components automatically in the org. </a:t>
            </a:r>
            <a:endParaRPr lang="en-US" dirty="0"/>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endParaRPr lang="en-US" b="1" dirty="0"/>
          </a:p>
          <a:p>
            <a:r>
              <a:rPr lang="en-US" b="1" dirty="0"/>
              <a:t>Suggestions</a:t>
            </a:r>
          </a:p>
          <a:p>
            <a:endParaRPr lang="en-US" dirty="0"/>
          </a:p>
        </p:txBody>
      </p:sp>
      <p:sp>
        <p:nvSpPr>
          <p:cNvPr id="4" name="Header Placeholder 3"/>
          <p:cNvSpPr>
            <a:spLocks noGrp="1"/>
          </p:cNvSpPr>
          <p:nvPr>
            <p:ph type="hdr" sz="quarter" idx="10"/>
          </p:nvPr>
        </p:nvSpPr>
        <p:spPr/>
        <p: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alesforce Sans" panose="020B0505020202020203" pitchFamily="34" charset="0"/>
                <a:ea typeface="+mn-ea"/>
                <a:cs typeface="Arial" pitchFamily="34" charset="0"/>
              </a:rPr>
              <a:t>Administration Essentials for New Admins</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alesforce Sans" panose="020B0505020202020203" pitchFamily="34" charset="0"/>
                <a:ea typeface="+mn-ea"/>
                <a:cs typeface="Arial" pitchFamily="34" charset="0"/>
              </a:rPr>
              <a:t>(Enterprise and Unlimited Editions)</a:t>
            </a:r>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rPr>
              <a:t>© Copyright 2018 salesforce.com, </a:t>
            </a:r>
            <a:r>
              <a:rPr kumimoji="0" lang="en-US" sz="800" b="0" i="0" u="none" strike="noStrike" kern="1200" cap="none" spc="0" normalizeH="0" baseline="0" noProof="0" dirty="0" err="1">
                <a:ln>
                  <a:noFill/>
                </a:ln>
                <a:solidFill>
                  <a:prstClr val="black"/>
                </a:solidFill>
                <a:effectLst/>
                <a:uLnTx/>
                <a:uFillTx/>
                <a:latin typeface="Salesforce Sans" panose="020B0505020202020203" pitchFamily="34" charset="0"/>
                <a:ea typeface="+mn-ea"/>
                <a:cs typeface="Arial" pitchFamily="34" charset="0"/>
              </a:rPr>
              <a:t>inc.</a:t>
            </a:r>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ABCAC1-5A0E-4D41-9DFA-A4558277763A}" type="slidenum">
              <a:rPr kumimoji="0" lang="en-US" sz="800" b="0" i="0" u="none" strike="noStrike" kern="1200" cap="none" spc="0" normalizeH="0" baseline="0" noProof="0" smtClean="0">
                <a:ln>
                  <a:noFill/>
                </a:ln>
                <a:solidFill>
                  <a:prstClr val="black"/>
                </a:solidFill>
                <a:effectLst/>
                <a:uLnTx/>
                <a:uFillTx/>
                <a:latin typeface="Salesforce Sans" panose="020B0505020202020203"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88</a:t>
            </a:fld>
            <a:endParaRPr kumimoji="0" lang="en-US" sz="800" b="0" i="0" u="none" strike="noStrike" kern="1200" cap="none" spc="0" normalizeH="0" baseline="0" noProof="0" dirty="0">
              <a:ln>
                <a:noFill/>
              </a:ln>
              <a:solidFill>
                <a:prstClr val="black"/>
              </a:solidFill>
              <a:effectLst/>
              <a:uLnTx/>
              <a:uFillTx/>
              <a:latin typeface="Salesforce Sans" panose="020B0505020202020203" pitchFamily="34" charset="0"/>
              <a:ea typeface="+mn-ea"/>
              <a:cs typeface="Arial" pitchFamily="34" charset="0"/>
            </a:endParaRPr>
          </a:p>
        </p:txBody>
      </p:sp>
    </p:spTree>
    <p:extLst>
      <p:ext uri="{BB962C8B-B14F-4D97-AF65-F5344CB8AC3E}">
        <p14:creationId xmlns:p14="http://schemas.microsoft.com/office/powerpoint/2010/main" val="1290622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t>Teaching Points</a:t>
            </a:r>
          </a:p>
          <a:p>
            <a:r>
              <a:rPr lang="en-US" sz="1000" b="0" kern="1200" dirty="0">
                <a:solidFill>
                  <a:schemeClr val="tx1"/>
                </a:solidFill>
                <a:ea typeface="+mn-ea"/>
              </a:rPr>
              <a:t>What are</a:t>
            </a:r>
            <a:r>
              <a:rPr lang="en-US" sz="1000" b="0" kern="1200" baseline="0" dirty="0">
                <a:solidFill>
                  <a:schemeClr val="tx1"/>
                </a:solidFill>
                <a:ea typeface="+mn-ea"/>
              </a:rPr>
              <a:t> the two groups of Permitted Users? </a:t>
            </a:r>
          </a:p>
          <a:p>
            <a:r>
              <a:rPr lang="en-US" sz="1000" b="0" kern="1200" baseline="0" dirty="0">
                <a:solidFill>
                  <a:schemeClr val="tx1"/>
                </a:solidFill>
                <a:ea typeface="+mn-ea"/>
              </a:rPr>
              <a:t>All users may self authorize.</a:t>
            </a:r>
          </a:p>
          <a:p>
            <a:r>
              <a:rPr lang="en-US" sz="1000" b="0" kern="1200" baseline="0" dirty="0">
                <a:solidFill>
                  <a:schemeClr val="tx1"/>
                </a:solidFill>
                <a:ea typeface="+mn-ea"/>
              </a:rPr>
              <a:t>Admin approved users are pre-authorized.</a:t>
            </a:r>
            <a:endParaRPr lang="en-US" sz="1000" b="0" kern="1200" dirty="0">
              <a:solidFill>
                <a:schemeClr val="tx1"/>
              </a:solidFill>
              <a:ea typeface="+mn-ea"/>
            </a:endParaRPr>
          </a:p>
          <a:p>
            <a:r>
              <a:rPr lang="en-US" sz="1000" b="0" kern="1200" dirty="0">
                <a:solidFill>
                  <a:schemeClr val="tx1"/>
                </a:solidFill>
                <a:ea typeface="+mn-ea"/>
              </a:rPr>
              <a:t> </a:t>
            </a:r>
          </a:p>
          <a:p>
            <a:r>
              <a:rPr lang="en-US" sz="1000" b="0" kern="1200" dirty="0">
                <a:solidFill>
                  <a:schemeClr val="tx1"/>
                </a:solidFill>
                <a:ea typeface="+mn-ea"/>
              </a:rPr>
              <a:t>Can you restrict access by IP address? </a:t>
            </a:r>
          </a:p>
          <a:p>
            <a:r>
              <a:rPr lang="en-US" sz="1000" b="0" kern="1200" dirty="0">
                <a:solidFill>
                  <a:schemeClr val="tx1"/>
                </a:solidFill>
                <a:ea typeface="+mn-ea"/>
              </a:rPr>
              <a:t> Yes. You can restrict access to Salesforce</a:t>
            </a:r>
            <a:r>
              <a:rPr lang="en-US" sz="1000" b="0" kern="1200" baseline="0" dirty="0">
                <a:solidFill>
                  <a:schemeClr val="tx1"/>
                </a:solidFill>
                <a:ea typeface="+mn-ea"/>
              </a:rPr>
              <a:t> mobile app</a:t>
            </a:r>
            <a:r>
              <a:rPr lang="en-US" sz="1000" b="0" kern="1200" dirty="0">
                <a:solidFill>
                  <a:schemeClr val="tx1"/>
                </a:solidFill>
                <a:ea typeface="+mn-ea"/>
              </a:rPr>
              <a:t> based on IP addresses.</a:t>
            </a:r>
            <a:r>
              <a:rPr lang="en-US" sz="1000" b="0" kern="1200" baseline="0" dirty="0">
                <a:solidFill>
                  <a:schemeClr val="tx1"/>
                </a:solidFill>
                <a:ea typeface="+mn-ea"/>
              </a:rPr>
              <a:t> </a:t>
            </a:r>
          </a:p>
          <a:p>
            <a:endParaRPr lang="en-US" sz="1000" b="0" kern="1200" baseline="0" dirty="0">
              <a:solidFill>
                <a:schemeClr val="tx1"/>
              </a:solidFill>
              <a:ea typeface="+mn-ea"/>
            </a:endParaRPr>
          </a:p>
          <a:p>
            <a:r>
              <a:rPr lang="en-US" sz="1000" b="0" kern="1200" dirty="0">
                <a:solidFill>
                  <a:schemeClr val="tx1"/>
                </a:solidFill>
                <a:ea typeface="+mn-ea"/>
              </a:rPr>
              <a:t>What are the pros and cons of having users log in to the app every time? </a:t>
            </a:r>
          </a:p>
          <a:p>
            <a:r>
              <a:rPr lang="en-US" sz="1000" b="0" kern="1200" dirty="0">
                <a:solidFill>
                  <a:schemeClr val="tx1"/>
                </a:solidFill>
                <a:ea typeface="+mn-ea"/>
              </a:rPr>
              <a:t>Discuss</a:t>
            </a:r>
            <a:r>
              <a:rPr lang="en-US" sz="1000" b="0" kern="1200" baseline="0" dirty="0">
                <a:solidFill>
                  <a:schemeClr val="tx1"/>
                </a:solidFill>
                <a:ea typeface="+mn-ea"/>
              </a:rPr>
              <a:t> the pros/cons of heightened security vs. user ease and adoption. </a:t>
            </a:r>
            <a:endParaRPr lang="en-US" sz="1000" b="0" kern="1200" dirty="0">
              <a:solidFill>
                <a:schemeClr val="tx1"/>
              </a:solidFill>
              <a:ea typeface="+mn-ea"/>
            </a:endParaRPr>
          </a:p>
          <a:p>
            <a:endParaRPr lang="en-US" b="0" dirty="0"/>
          </a:p>
          <a:p>
            <a:r>
              <a:rPr lang="en-US" b="0" dirty="0"/>
              <a:t>Make</a:t>
            </a:r>
            <a:r>
              <a:rPr lang="en-US" b="0" baseline="0" dirty="0"/>
              <a:t> sure you discuss the homework assignment! Have students download Salesforce mobile app to their mobile devices after they leave class (this is so you don’t have to worry about people using different download speeds, etc., to download, and then potentially distracting them from the material during the remainder of the course). Discuss their experience with them at the beginning of the class on day 2. </a:t>
            </a:r>
            <a:endParaRPr lang="en-US" b="0"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89</a:t>
            </a:fld>
            <a:endParaRPr lang="en-US" dirty="0"/>
          </a:p>
        </p:txBody>
      </p:sp>
    </p:spTree>
    <p:extLst>
      <p:ext uri="{BB962C8B-B14F-4D97-AF65-F5344CB8AC3E}">
        <p14:creationId xmlns:p14="http://schemas.microsoft.com/office/powerpoint/2010/main" val="25871886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94080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IN" b="1" dirty="0">
                <a:solidFill>
                  <a:srgbClr val="000000"/>
                </a:solidFill>
                <a:ea typeface="Arial" pitchFamily="-112" charset="0"/>
                <a:cs typeface="Arial" pitchFamily="-112" charset="0"/>
                <a:sym typeface="Arial" pitchFamily="-112" charset="0"/>
              </a:rPr>
              <a:t>Teaching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rPr>
              <a:t>(Context: Lightning for Outlook and Salesforce for Outlook integrations built from the Salesforce Microsoft Partnership.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rPr>
              <a:t>Since our founding in 1999, Salesforce’s guiding principle for our product, our strategy, and our partnerships has always been maximizing our customers success. Microsoft and Salesforce decided it was time to break down any obstacles between their respective products and usher in a new era of efficiency and effectiveness. For more information on the partnership and other integrations, please go to: www.salesforce.com/microsoft</a:t>
            </a:r>
          </a:p>
          <a:p>
            <a:endParaRPr lang="en-IN" dirty="0">
              <a:solidFill>
                <a:srgbClr val="000000"/>
              </a:solidFill>
              <a:ea typeface="Arial" pitchFamily="-112" charset="0"/>
              <a:cs typeface="Arial" pitchFamily="-112" charset="0"/>
              <a:sym typeface="Arial" pitchFamily="-112" charset="0"/>
            </a:endParaRPr>
          </a:p>
          <a:p>
            <a:r>
              <a:rPr lang="en-IN" b="1" dirty="0">
                <a:solidFill>
                  <a:srgbClr val="000000"/>
                </a:solidFill>
                <a:ea typeface="Arial" pitchFamily="-112" charset="0"/>
                <a:cs typeface="Arial" pitchFamily="-112" charset="0"/>
                <a:sym typeface="Arial" pitchFamily="-112" charset="0"/>
              </a:rPr>
              <a:t>Suggestions</a:t>
            </a:r>
          </a:p>
          <a:p>
            <a:pPr lvl="0">
              <a:lnSpc>
                <a:spcPct val="115000"/>
              </a:lnSpc>
              <a:spcBef>
                <a:spcPts val="0"/>
              </a:spcBef>
              <a:buNone/>
            </a:pPr>
            <a:r>
              <a:rPr lang="en-IN" dirty="0">
                <a:solidFill>
                  <a:srgbClr val="000000"/>
                </a:solidFill>
              </a:rPr>
              <a:t>-</a:t>
            </a:r>
            <a:r>
              <a:rPr lang="en-IN" baseline="0" dirty="0">
                <a:solidFill>
                  <a:srgbClr val="000000"/>
                </a:solidFill>
              </a:rPr>
              <a:t> </a:t>
            </a:r>
            <a:r>
              <a:rPr lang="en-IN" dirty="0">
                <a:solidFill>
                  <a:srgbClr val="000000"/>
                </a:solidFill>
              </a:rPr>
              <a:t>Emphasize that Lightning for Outlook works on both Salesforce classic and Lightning experience and where possible.</a:t>
            </a:r>
          </a:p>
          <a:p>
            <a:pPr lvl="0">
              <a:lnSpc>
                <a:spcPct val="115000"/>
              </a:lnSpc>
              <a:spcBef>
                <a:spcPts val="0"/>
              </a:spcBef>
              <a:buNone/>
            </a:pPr>
            <a:r>
              <a:rPr lang="en-IN" dirty="0">
                <a:solidFill>
                  <a:srgbClr val="000000"/>
                </a:solidFill>
              </a:rPr>
              <a:t>- Look at using Lightning for Outlook as new features and updates are automatically available to end-users with every release without having to install any new version.</a:t>
            </a:r>
          </a:p>
          <a:p>
            <a:pPr lvl="0">
              <a:lnSpc>
                <a:spcPct val="115000"/>
              </a:lnSpc>
              <a:spcBef>
                <a:spcPts val="0"/>
              </a:spcBef>
              <a:buNone/>
            </a:pPr>
            <a:endParaRPr lang="en-IN" dirty="0">
              <a:solidFill>
                <a:srgbClr val="000000"/>
              </a:solidFill>
            </a:endParaRPr>
          </a:p>
          <a:p>
            <a:pPr lvl="0">
              <a:lnSpc>
                <a:spcPct val="115000"/>
              </a:lnSpc>
              <a:spcBef>
                <a:spcPts val="0"/>
              </a:spcBef>
              <a:buNone/>
            </a:pPr>
            <a:r>
              <a:rPr lang="en-IN" dirty="0">
                <a:solidFill>
                  <a:srgbClr val="000000"/>
                </a:solidFill>
              </a:rPr>
              <a:t>Lightning for Outlook works on:</a:t>
            </a:r>
          </a:p>
          <a:p>
            <a:pPr lvl="0">
              <a:lnSpc>
                <a:spcPct val="115000"/>
              </a:lnSpc>
              <a:spcBef>
                <a:spcPts val="0"/>
              </a:spcBef>
              <a:buNone/>
            </a:pPr>
            <a:r>
              <a:rPr lang="en-IN" dirty="0">
                <a:solidFill>
                  <a:srgbClr val="000000"/>
                </a:solidFill>
              </a:rPr>
              <a:t>- Email Server:</a:t>
            </a:r>
          </a:p>
          <a:p>
            <a:pPr lvl="0">
              <a:lnSpc>
                <a:spcPct val="115000"/>
              </a:lnSpc>
              <a:spcBef>
                <a:spcPts val="0"/>
              </a:spcBef>
              <a:buNone/>
            </a:pPr>
            <a:r>
              <a:rPr lang="en-IN" dirty="0">
                <a:solidFill>
                  <a:srgbClr val="000000"/>
                </a:solidFill>
              </a:rPr>
              <a:t>- Exchange 2016, 2013 on-premises, or Exchange Online (a part of Office 365)</a:t>
            </a:r>
          </a:p>
          <a:p>
            <a:pPr lvl="0">
              <a:lnSpc>
                <a:spcPct val="115000"/>
              </a:lnSpc>
              <a:spcBef>
                <a:spcPts val="0"/>
              </a:spcBef>
              <a:buNone/>
            </a:pPr>
            <a:r>
              <a:rPr lang="en-IN" dirty="0">
                <a:solidFill>
                  <a:srgbClr val="000000"/>
                </a:solidFill>
              </a:rPr>
              <a:t>- Email Application:</a:t>
            </a:r>
          </a:p>
          <a:p>
            <a:pPr lvl="0">
              <a:lnSpc>
                <a:spcPct val="115000"/>
              </a:lnSpc>
              <a:spcBef>
                <a:spcPts val="0"/>
              </a:spcBef>
              <a:buNone/>
            </a:pPr>
            <a:r>
              <a:rPr lang="en-IN" dirty="0">
                <a:solidFill>
                  <a:srgbClr val="000000"/>
                </a:solidFill>
              </a:rPr>
              <a:t>- Outlook for Web App (OWA)</a:t>
            </a:r>
          </a:p>
          <a:p>
            <a:pPr lvl="0">
              <a:lnSpc>
                <a:spcPct val="115000"/>
              </a:lnSpc>
              <a:spcBef>
                <a:spcPts val="0"/>
              </a:spcBef>
              <a:buNone/>
            </a:pPr>
            <a:r>
              <a:rPr lang="en-IN" dirty="0">
                <a:solidFill>
                  <a:srgbClr val="000000"/>
                </a:solidFill>
              </a:rPr>
              <a:t>- Microsoft Outlook 2013 or 2016 on Windows PC</a:t>
            </a:r>
          </a:p>
          <a:p>
            <a:pPr lvl="0">
              <a:lnSpc>
                <a:spcPct val="115000"/>
              </a:lnSpc>
              <a:spcBef>
                <a:spcPts val="0"/>
              </a:spcBef>
              <a:buNone/>
            </a:pPr>
            <a:r>
              <a:rPr lang="en-IN" dirty="0">
                <a:solidFill>
                  <a:srgbClr val="000000"/>
                </a:solidFill>
              </a:rPr>
              <a:t>- Microsoft Outlook for Mac 2016 on Mac</a:t>
            </a:r>
          </a:p>
          <a:p>
            <a:pPr lvl="0" rtl="0">
              <a:lnSpc>
                <a:spcPct val="115000"/>
              </a:lnSpc>
              <a:spcBef>
                <a:spcPts val="0"/>
              </a:spcBef>
              <a:buNone/>
            </a:pPr>
            <a:r>
              <a:rPr lang="en-IN" dirty="0">
                <a:solidFill>
                  <a:srgbClr val="000000"/>
                </a:solidFill>
              </a:rPr>
              <a:t>- Available on: Group, Professional, Enterprise, Performance, Unlimited &amp; Developer Editions</a:t>
            </a:r>
          </a:p>
          <a:p>
            <a:pPr lvl="0" rtl="0">
              <a:lnSpc>
                <a:spcPct val="115000"/>
              </a:lnSpc>
              <a:spcBef>
                <a:spcPts val="0"/>
              </a:spcBef>
              <a:buNone/>
            </a:pPr>
            <a:endParaRPr lang="en-IN" dirty="0">
              <a:solidFill>
                <a:srgbClr val="000000"/>
              </a:solidFill>
            </a:endParaRPr>
          </a:p>
          <a:p>
            <a:pPr lvl="0" rtl="0">
              <a:lnSpc>
                <a:spcPct val="115000"/>
              </a:lnSpc>
              <a:spcBef>
                <a:spcPts val="0"/>
              </a:spcBef>
              <a:buNone/>
            </a:pPr>
            <a:r>
              <a:rPr lang="en-IN" dirty="0">
                <a:solidFill>
                  <a:srgbClr val="000000"/>
                </a:solidFill>
              </a:rPr>
              <a:t>Also note that Lightning for Gmail is also available.</a:t>
            </a:r>
          </a:p>
          <a:p>
            <a:pPr lvl="0" rtl="0">
              <a:lnSpc>
                <a:spcPct val="115000"/>
              </a:lnSpc>
              <a:spcBef>
                <a:spcPts val="0"/>
              </a:spcBef>
              <a:buNone/>
            </a:pPr>
            <a:endParaRPr lang="en-IN" dirty="0">
              <a:solidFill>
                <a:srgbClr val="000000"/>
              </a:solidFill>
            </a:endParaRPr>
          </a:p>
          <a:p>
            <a:pPr lvl="0" rtl="0">
              <a:lnSpc>
                <a:spcPct val="115000"/>
              </a:lnSpc>
              <a:spcBef>
                <a:spcPts val="0"/>
              </a:spcBef>
              <a:buNone/>
            </a:pPr>
            <a:r>
              <a:rPr lang="en-IN" dirty="0">
                <a:solidFill>
                  <a:srgbClr val="000000"/>
                </a:solidFill>
              </a:rPr>
              <a:t>Lightning for Outlook (with Office 365) does not sync Contacts and Calendar events. You need to set up Lightning Sync as well.</a:t>
            </a:r>
          </a:p>
          <a:p>
            <a:pPr lvl="0" rtl="0">
              <a:lnSpc>
                <a:spcPct val="115000"/>
              </a:lnSpc>
              <a:spcBef>
                <a:spcPts val="0"/>
              </a:spcBef>
              <a:buNone/>
            </a:pPr>
            <a:endParaRPr lang="en-IN" dirty="0">
              <a:solidFill>
                <a:srgbClr val="000000"/>
              </a:solidFill>
            </a:endParaRPr>
          </a:p>
          <a:p>
            <a:r>
              <a:rPr lang="en-IN" b="1" dirty="0">
                <a:solidFill>
                  <a:srgbClr val="000000"/>
                </a:solidFill>
                <a:ea typeface="Arial" pitchFamily="-112" charset="0"/>
                <a:cs typeface="Arial" pitchFamily="-112" charset="0"/>
                <a:sym typeface="Arial" pitchFamily="-112" charset="0"/>
              </a:rPr>
              <a:t>Extra Material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rPr>
              <a:t>- More details for setup and system requirements can be found in Documentation.</a:t>
            </a:r>
          </a:p>
          <a:p>
            <a:pPr lvl="0" rtl="0">
              <a:lnSpc>
                <a:spcPct val="115000"/>
              </a:lnSpc>
              <a:spcBef>
                <a:spcPts val="0"/>
              </a:spcBef>
              <a:buNone/>
            </a:pPr>
            <a:endParaRPr lang="en-IN" dirty="0">
              <a:solidFill>
                <a:srgbClr val="000000"/>
              </a:solidFill>
            </a:endParaRP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91</a:t>
            </a:fld>
            <a:endParaRPr lang="en-US" dirty="0"/>
          </a:p>
        </p:txBody>
      </p:sp>
    </p:spTree>
    <p:extLst>
      <p:ext uri="{BB962C8B-B14F-4D97-AF65-F5344CB8AC3E}">
        <p14:creationId xmlns:p14="http://schemas.microsoft.com/office/powerpoint/2010/main" val="24481837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lvl="0" indent="0" algn="l" rtl="0">
              <a:spcBef>
                <a:spcPts val="0"/>
              </a:spcBef>
              <a:buSzPct val="25000"/>
              <a:buNone/>
            </a:pPr>
            <a:r>
              <a:rPr lang="en-US" sz="1000" b="1" i="0" u="none" strike="noStrike" cap="none" dirty="0">
                <a:solidFill>
                  <a:schemeClr val="dk1"/>
                </a:solidFill>
                <a:latin typeface="Arial"/>
                <a:ea typeface="Arial"/>
                <a:cs typeface="Arial"/>
                <a:sym typeface="Arial"/>
              </a:rPr>
              <a:t>Teaching Points</a:t>
            </a:r>
          </a:p>
          <a:p>
            <a:pPr marL="0" marR="0" lvl="0" indent="0" algn="l" rtl="0">
              <a:spcBef>
                <a:spcPts val="0"/>
              </a:spcBef>
              <a:buSzPct val="25000"/>
              <a:buNone/>
            </a:pPr>
            <a:r>
              <a:rPr lang="en-US" sz="1000" b="0" i="0" u="none" strike="noStrike" cap="none" dirty="0">
                <a:solidFill>
                  <a:schemeClr val="dk1"/>
                </a:solidFill>
                <a:latin typeface="Arial"/>
                <a:ea typeface="Arial"/>
                <a:cs typeface="Arial"/>
                <a:sym typeface="Arial"/>
              </a:rPr>
              <a:t>Let’s take a look at the Outlook 2016 that is using Lightning for Outlook.  There are a few key things to notice:</a:t>
            </a:r>
          </a:p>
          <a:p>
            <a:pPr marL="0" marR="0" lvl="0" indent="0" algn="l" rtl="0">
              <a:spcBef>
                <a:spcPts val="0"/>
              </a:spcBef>
              <a:buSzPct val="25000"/>
              <a:buNone/>
            </a:pPr>
            <a:endParaRPr lang="en-US" sz="10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buSzPct val="25000"/>
              <a:buFont typeface="Arial" panose="020B0604020202020204" pitchFamily="34" charset="0"/>
              <a:buChar char="•"/>
            </a:pPr>
            <a:r>
              <a:rPr lang="en-US" sz="1000" b="0" i="0" u="none" strike="noStrike" cap="none" dirty="0">
                <a:solidFill>
                  <a:schemeClr val="dk1"/>
                </a:solidFill>
                <a:latin typeface="Arial"/>
                <a:ea typeface="Arial"/>
                <a:cs typeface="Arial"/>
                <a:sym typeface="Arial"/>
              </a:rPr>
              <a:t>The People section is populated with the Salesforce contacts of people associated with the email.  Anyone not found can be quickly added into Salesforce without having to toggle between windows. </a:t>
            </a:r>
          </a:p>
          <a:p>
            <a:pPr marL="171450" marR="0" lvl="0" indent="-171450" algn="l" rtl="0">
              <a:spcBef>
                <a:spcPts val="0"/>
              </a:spcBef>
              <a:spcAft>
                <a:spcPts val="0"/>
              </a:spcAft>
              <a:buSzPct val="25000"/>
              <a:buFont typeface="Arial" panose="020B0604020202020204" pitchFamily="34" charset="0"/>
              <a:buChar char="•"/>
            </a:pPr>
            <a:r>
              <a:rPr lang="en-US" sz="1000" b="0" i="0" u="none" strike="noStrike" cap="none" dirty="0">
                <a:solidFill>
                  <a:schemeClr val="dk1"/>
                </a:solidFill>
                <a:latin typeface="Arial"/>
                <a:ea typeface="Arial"/>
                <a:cs typeface="Arial"/>
                <a:sym typeface="Arial"/>
              </a:rPr>
              <a:t>Adding new contacts is simple - click on the ‘add’ button and it will prepopulate information (First name, last name, email </a:t>
            </a:r>
            <a:r>
              <a:rPr lang="en-US" sz="1000" b="0" i="0" u="none" strike="noStrike" cap="none" dirty="0" err="1">
                <a:solidFill>
                  <a:schemeClr val="dk1"/>
                </a:solidFill>
                <a:latin typeface="Arial"/>
                <a:ea typeface="Arial"/>
                <a:cs typeface="Arial"/>
                <a:sym typeface="Arial"/>
              </a:rPr>
              <a:t>etc</a:t>
            </a:r>
            <a:r>
              <a:rPr lang="en-US" sz="1000" b="0" i="0" u="none" strike="noStrike" cap="none" dirty="0">
                <a:solidFill>
                  <a:schemeClr val="dk1"/>
                </a:solidFill>
                <a:latin typeface="Arial"/>
                <a:ea typeface="Arial"/>
                <a:cs typeface="Arial"/>
                <a:sym typeface="Arial"/>
              </a:rPr>
              <a:t>)</a:t>
            </a:r>
          </a:p>
          <a:p>
            <a:pPr marL="171450" marR="0" lvl="0" indent="-171450" algn="l" rtl="0">
              <a:spcBef>
                <a:spcPts val="0"/>
              </a:spcBef>
              <a:spcAft>
                <a:spcPts val="0"/>
              </a:spcAft>
              <a:buSzPct val="25000"/>
              <a:buFont typeface="Arial" panose="020B0604020202020204" pitchFamily="34" charset="0"/>
              <a:buChar char="•"/>
            </a:pPr>
            <a:r>
              <a:rPr lang="en-US" sz="1000" b="0" i="0" u="none" strike="noStrike" cap="none" dirty="0">
                <a:solidFill>
                  <a:schemeClr val="dk1"/>
                </a:solidFill>
                <a:latin typeface="Arial"/>
                <a:ea typeface="Arial"/>
                <a:cs typeface="Arial"/>
                <a:sym typeface="Arial"/>
              </a:rPr>
              <a:t>Jump out button (next to user photo) automatically launches Salesforce if further searches need to be done.</a:t>
            </a:r>
          </a:p>
          <a:p>
            <a:pPr marL="171450" marR="0" lvl="0" indent="-171450" algn="l" rtl="0">
              <a:spcBef>
                <a:spcPts val="0"/>
              </a:spcBef>
              <a:spcAft>
                <a:spcPts val="0"/>
              </a:spcAft>
              <a:buSzPct val="25000"/>
              <a:buFont typeface="Arial" panose="020B0604020202020204" pitchFamily="34" charset="0"/>
              <a:buChar char="•"/>
            </a:pPr>
            <a:r>
              <a:rPr lang="en-US" sz="1000" b="0" i="0" u="none" strike="noStrike" cap="none" dirty="0">
                <a:solidFill>
                  <a:schemeClr val="dk1"/>
                </a:solidFill>
                <a:latin typeface="Arial"/>
                <a:ea typeface="Arial"/>
                <a:cs typeface="Arial"/>
                <a:sym typeface="Arial"/>
              </a:rPr>
              <a:t>The Accounts section shows Account information of the people involved in this email or calendar event.</a:t>
            </a:r>
          </a:p>
          <a:p>
            <a:pPr marL="171450" marR="0" lvl="0" indent="-171450" algn="l" rtl="0">
              <a:spcBef>
                <a:spcPts val="0"/>
              </a:spcBef>
              <a:spcAft>
                <a:spcPts val="0"/>
              </a:spcAft>
              <a:buSzPct val="25000"/>
              <a:buFont typeface="Arial" panose="020B0604020202020204" pitchFamily="34" charset="0"/>
              <a:buChar char="•"/>
            </a:pPr>
            <a:r>
              <a:rPr lang="en-US" sz="1000" b="0" i="0" u="none" strike="noStrike" cap="none" dirty="0">
                <a:solidFill>
                  <a:schemeClr val="dk1"/>
                </a:solidFill>
                <a:latin typeface="Arial"/>
                <a:ea typeface="Arial"/>
                <a:cs typeface="Arial"/>
                <a:sym typeface="Arial"/>
              </a:rPr>
              <a:t>The Opportunities and Cases associated with the account can also be shown</a:t>
            </a:r>
          </a:p>
          <a:p>
            <a:pPr marL="171450" marR="0" lvl="0" indent="-171450" algn="l" rtl="0">
              <a:spcBef>
                <a:spcPts val="0"/>
              </a:spcBef>
              <a:spcAft>
                <a:spcPts val="0"/>
              </a:spcAft>
              <a:buSzPct val="25000"/>
              <a:buFont typeface="Arial" panose="020B0604020202020204" pitchFamily="34" charset="0"/>
              <a:buChar char="•"/>
            </a:pPr>
            <a:r>
              <a:rPr lang="en-US" sz="1000" b="0" i="0" u="none" strike="noStrike" cap="none" dirty="0">
                <a:solidFill>
                  <a:schemeClr val="dk1"/>
                </a:solidFill>
                <a:latin typeface="Arial"/>
                <a:ea typeface="Arial"/>
                <a:cs typeface="Arial"/>
                <a:sym typeface="Arial"/>
              </a:rPr>
              <a:t>Search for Salesforce records and files directly inside of the vertical pane</a:t>
            </a:r>
          </a:p>
          <a:p>
            <a:pPr marL="171450" marR="0" lvl="0" indent="-171450" algn="l" rtl="0">
              <a:spcBef>
                <a:spcPts val="0"/>
              </a:spcBef>
              <a:spcAft>
                <a:spcPts val="0"/>
              </a:spcAft>
              <a:buSzPct val="25000"/>
              <a:buFont typeface="Arial" panose="020B0604020202020204" pitchFamily="34" charset="0"/>
              <a:buChar char="•"/>
            </a:pPr>
            <a:r>
              <a:rPr lang="en-US" sz="1000" b="0" i="0" u="none" strike="noStrike" cap="none" dirty="0">
                <a:solidFill>
                  <a:schemeClr val="dk1"/>
                </a:solidFill>
                <a:latin typeface="Arial"/>
                <a:ea typeface="Arial"/>
                <a:cs typeface="Arial"/>
                <a:sym typeface="Arial"/>
              </a:rPr>
              <a:t>Calendar events can sync using Lightning Sync – so that they appear in the Salesforce App</a:t>
            </a:r>
          </a:p>
          <a:p>
            <a:pPr marL="171450" marR="0" lvl="0" indent="-171450" algn="l" rtl="0">
              <a:spcBef>
                <a:spcPts val="0"/>
              </a:spcBef>
              <a:spcAft>
                <a:spcPts val="0"/>
              </a:spcAft>
              <a:buSzPct val="25000"/>
              <a:buFont typeface="Arial" panose="020B0604020202020204" pitchFamily="34" charset="0"/>
              <a:buChar char="•"/>
            </a:pPr>
            <a:r>
              <a:rPr lang="en-US" sz="1000" b="0" i="0" u="none" strike="noStrike" cap="none" dirty="0">
                <a:solidFill>
                  <a:schemeClr val="dk1"/>
                </a:solidFill>
                <a:latin typeface="Arial"/>
                <a:ea typeface="Arial"/>
                <a:cs typeface="Arial"/>
                <a:sym typeface="Arial"/>
              </a:rPr>
              <a:t>Both standard and custom Lightning Components can be adjusted according to different user profiles in the Lightning App Builder. </a:t>
            </a:r>
            <a:r>
              <a:rPr lang="en-US" sz="1000" b="0" i="0" u="none" strike="noStrike" cap="none" baseline="0" dirty="0">
                <a:solidFill>
                  <a:schemeClr val="dk1"/>
                </a:solidFill>
                <a:latin typeface="Arial"/>
                <a:ea typeface="Arial"/>
                <a:cs typeface="Arial"/>
                <a:sym typeface="Arial"/>
              </a:rPr>
              <a:t> </a:t>
            </a:r>
            <a:br>
              <a:rPr lang="en-US" sz="1000" b="0" i="0" u="none" strike="noStrike" cap="none" baseline="0" dirty="0">
                <a:solidFill>
                  <a:schemeClr val="dk1"/>
                </a:solidFill>
                <a:latin typeface="Arial"/>
                <a:ea typeface="Arial"/>
                <a:cs typeface="Arial"/>
                <a:sym typeface="Arial"/>
              </a:rPr>
            </a:br>
            <a:r>
              <a:rPr lang="en-US" sz="1000" b="0" i="0" u="none" strike="noStrike" cap="none" baseline="0" dirty="0">
                <a:solidFill>
                  <a:schemeClr val="dk1"/>
                </a:solidFill>
                <a:latin typeface="Arial"/>
                <a:ea typeface="Arial"/>
                <a:cs typeface="Arial"/>
                <a:sym typeface="Arial"/>
              </a:rPr>
              <a:t>(</a:t>
            </a:r>
            <a:r>
              <a:rPr lang="en-US" sz="1000" b="0" i="0" u="none" strike="noStrike" cap="none" dirty="0">
                <a:solidFill>
                  <a:schemeClr val="dk1"/>
                </a:solidFill>
                <a:latin typeface="Arial"/>
                <a:ea typeface="Arial"/>
                <a:cs typeface="Arial"/>
                <a:sym typeface="Arial"/>
              </a:rPr>
              <a:t>Partner Lightning Components can be downloaded from the AppExchange.)</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b="1" dirty="0">
              <a:solidFill>
                <a:srgbClr val="000000"/>
              </a:solidFill>
              <a:ea typeface="Arial" pitchFamily="-112" charset="0"/>
              <a:cs typeface="Arial" pitchFamily="-112" charset="0"/>
              <a:sym typeface="Arial" pitchFamily="-112" charset="0"/>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b="1" dirty="0">
                <a:solidFill>
                  <a:srgbClr val="000000"/>
                </a:solidFill>
                <a:ea typeface="Arial" pitchFamily="-112" charset="0"/>
                <a:cs typeface="Arial" pitchFamily="-112" charset="0"/>
                <a:sym typeface="Arial" pitchFamily="-112" charset="0"/>
              </a:rPr>
              <a:t>Extra Material</a:t>
            </a:r>
          </a:p>
          <a:p>
            <a:pPr marL="0" marR="0" lvl="0" indent="0" algn="l" rtl="0">
              <a:lnSpc>
                <a:spcPct val="100000"/>
              </a:lnSpc>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Documentation can be found at Salesforce Help: https://help.salesforce.com/articleView?id=app_for_outlook_user_overview.htm </a:t>
            </a:r>
          </a:p>
          <a:p>
            <a:pPr marL="0" marR="0" lvl="0" indent="0" algn="l" rtl="0">
              <a:spcBef>
                <a:spcPts val="0"/>
              </a:spcBef>
              <a:buSzPct val="25000"/>
              <a:buNone/>
            </a:pPr>
            <a:r>
              <a:rPr lang="en-US" sz="1000" b="0" i="0" u="none" strike="noStrike" cap="none" dirty="0">
                <a:solidFill>
                  <a:schemeClr val="dk1"/>
                </a:solidFill>
                <a:latin typeface="Arial"/>
                <a:ea typeface="Arial"/>
                <a:cs typeface="Arial"/>
                <a:sym typeface="Arial"/>
              </a:rPr>
              <a:t>Lightning for Outlook can be downloaded from the Microsoft Store ‘Salesforce Lightning for Outlook’</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92</a:t>
            </a:fld>
            <a:endParaRPr lang="en-US" dirty="0"/>
          </a:p>
        </p:txBody>
      </p:sp>
    </p:spTree>
    <p:extLst>
      <p:ext uri="{BB962C8B-B14F-4D97-AF65-F5344CB8AC3E}">
        <p14:creationId xmlns:p14="http://schemas.microsoft.com/office/powerpoint/2010/main" val="323023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solidFill>
                  <a:srgbClr val="000000"/>
                </a:solidFill>
                <a:ea typeface="Arial" pitchFamily="-112" charset="0"/>
                <a:cs typeface="Arial" pitchFamily="-112" charset="0"/>
                <a:sym typeface="Arial" pitchFamily="-112" charset="0"/>
              </a:rPr>
              <a:t>Teaching Points</a:t>
            </a:r>
          </a:p>
          <a:p>
            <a:r>
              <a:rPr lang="en-US" b="0" dirty="0">
                <a:solidFill>
                  <a:srgbClr val="000000"/>
                </a:solidFill>
                <a:ea typeface="Arial" pitchFamily="-112" charset="0"/>
                <a:cs typeface="Arial" pitchFamily="-112" charset="0"/>
                <a:sym typeface="Arial" pitchFamily="-112" charset="0"/>
              </a:rPr>
              <a:t>Direct students to the emergency exits and any additional</a:t>
            </a:r>
            <a:r>
              <a:rPr lang="en-US" b="0" baseline="0" dirty="0">
                <a:solidFill>
                  <a:srgbClr val="000000"/>
                </a:solidFill>
                <a:ea typeface="Arial" pitchFamily="-112" charset="0"/>
                <a:cs typeface="Arial" pitchFamily="-112" charset="0"/>
                <a:sym typeface="Arial" pitchFamily="-112" charset="0"/>
              </a:rPr>
              <a:t> safety information.  Point out the restrooms, break areas and any other useful areas to be aware of.</a:t>
            </a:r>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Students receive a manual, an exercise guide,</a:t>
            </a:r>
            <a:r>
              <a:rPr lang="en-US" b="0" baseline="0" dirty="0">
                <a:solidFill>
                  <a:srgbClr val="000000"/>
                </a:solidFill>
                <a:ea typeface="Arial" pitchFamily="-112" charset="0"/>
                <a:cs typeface="Arial" pitchFamily="-112" charset="0"/>
                <a:sym typeface="Arial" pitchFamily="-112" charset="0"/>
              </a:rPr>
              <a:t> and a personal org.</a:t>
            </a:r>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The course follows a lecture format supplemented with demonstrations</a:t>
            </a:r>
            <a:r>
              <a:rPr lang="en-US" b="0" baseline="0" dirty="0">
                <a:solidFill>
                  <a:srgbClr val="000000"/>
                </a:solidFill>
                <a:ea typeface="Arial" pitchFamily="-112" charset="0"/>
                <a:cs typeface="Arial" pitchFamily="-112" charset="0"/>
                <a:sym typeface="Arial" pitchFamily="-112" charset="0"/>
              </a:rPr>
              <a:t> (referred to as Watch Me: exercises), exercises for both instructor and student (Join Me: exercises) and exercises for the students to do on their own (Your Turn: exercises).</a:t>
            </a:r>
            <a:endParaRPr lang="en-US" b="0" dirty="0">
              <a:solidFill>
                <a:srgbClr val="000000"/>
              </a:solidFill>
              <a:ea typeface="Arial" pitchFamily="-112" charset="0"/>
              <a:cs typeface="Arial" pitchFamily="-112" charset="0"/>
              <a:sym typeface="Arial" pitchFamily="-112" charset="0"/>
            </a:endParaRPr>
          </a:p>
          <a:p>
            <a:endParaRPr lang="en-US" b="1" baseline="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sym typeface="Arial" pitchFamily="-112" charset="0"/>
              </a:rPr>
              <a:t>Customize this slide as needed</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Course Name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alesforce Sans" panose="020B0505020202020203" pitchFamily="34" charset="0"/>
              </a:rPr>
              <a:t>© Copyright 2016 salesforce.com, inc.</a:t>
            </a:r>
            <a:endPar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ABCAC1-5A0E-4D41-9DFA-A4558277763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0017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0" marR="0" lvl="0" indent="0" algn="l" rtl="0">
              <a:spcBef>
                <a:spcPts val="0"/>
              </a:spcBef>
              <a:buSzPct val="25000"/>
              <a:buNone/>
            </a:pPr>
            <a:r>
              <a:rPr lang="en-IN" sz="1000" b="1" i="1" u="none" strike="noStrike" cap="none" dirty="0">
                <a:solidFill>
                  <a:srgbClr val="262626"/>
                </a:solidFill>
                <a:latin typeface="Arial"/>
                <a:ea typeface="Arial"/>
                <a:cs typeface="Arial"/>
                <a:sym typeface="Arial"/>
              </a:rPr>
              <a:t>Talk Track</a:t>
            </a:r>
          </a:p>
          <a:p>
            <a:pPr marL="0" marR="0" lvl="0" indent="0" algn="l" rtl="0">
              <a:spcBef>
                <a:spcPts val="0"/>
              </a:spcBef>
              <a:buNone/>
            </a:pPr>
            <a:endParaRPr lang="en-IN"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IN" sz="1000" b="0" i="0" u="none" strike="noStrike" cap="none" dirty="0">
                <a:solidFill>
                  <a:srgbClr val="262626"/>
                </a:solidFill>
                <a:latin typeface="Arial"/>
                <a:ea typeface="Arial"/>
                <a:cs typeface="Arial"/>
                <a:sym typeface="Arial"/>
              </a:rPr>
              <a:t>At its core, Salesforce Inbox brings the power of Salesforce – the World’s #1 CRM platform – to where sales reps work every day, their email inbox. </a:t>
            </a:r>
            <a:r>
              <a:rPr lang="en-IN" sz="1000" dirty="0">
                <a:solidFill>
                  <a:srgbClr val="262626"/>
                </a:solidFill>
              </a:rPr>
              <a:t>Inbox is a suite of smart email applications – available on desktop &amp; mobile – for Gmail and Outlook users on Sales Cloud and Service Cloud. </a:t>
            </a:r>
          </a:p>
          <a:p>
            <a:pPr marL="0" marR="0" lvl="0" indent="0" algn="l" rtl="0">
              <a:spcBef>
                <a:spcPts val="0"/>
              </a:spcBef>
              <a:buNone/>
            </a:pPr>
            <a:endParaRPr lang="en-IN"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IN" sz="1000" b="0" i="0" u="none" strike="noStrike" cap="none" dirty="0">
                <a:solidFill>
                  <a:srgbClr val="262626"/>
                </a:solidFill>
                <a:latin typeface="Arial"/>
                <a:ea typeface="Arial"/>
                <a:cs typeface="Arial"/>
                <a:sym typeface="Arial"/>
              </a:rPr>
              <a:t>As an app built by Salesforce, Inbox has gone through in-depth security testing, because Trust is our #1 value. We realize that salespeople exchange a lot of sensitive information through email. Inbox is an enterprise-grade application that keeps this information secure.</a:t>
            </a:r>
          </a:p>
          <a:p>
            <a:pPr marL="0" marR="0" lvl="0" indent="0" algn="l" rtl="0">
              <a:spcBef>
                <a:spcPts val="0"/>
              </a:spcBef>
              <a:buNone/>
            </a:pPr>
            <a:endParaRPr lang="en-IN"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IN" sz="1000" b="0" i="0" u="none" strike="noStrike" cap="none" dirty="0">
                <a:solidFill>
                  <a:srgbClr val="262626"/>
                </a:solidFill>
                <a:latin typeface="Arial"/>
                <a:ea typeface="Arial"/>
                <a:cs typeface="Arial"/>
                <a:sym typeface="Arial"/>
              </a:rPr>
              <a:t>But this isn't any old email application – Salesforce Inbox is powered by intelligence. With data science, these apps help reps leverage their customer data to sell smarter. For example, Salesforce Inbox </a:t>
            </a:r>
            <a:r>
              <a:rPr lang="en-IN" sz="1000" b="0" i="0" u="none" strike="noStrike" cap="none" dirty="0" err="1">
                <a:solidFill>
                  <a:srgbClr val="262626"/>
                </a:solidFill>
                <a:latin typeface="Arial"/>
                <a:ea typeface="Arial"/>
                <a:cs typeface="Arial"/>
                <a:sym typeface="Arial"/>
              </a:rPr>
              <a:t>analyzes</a:t>
            </a:r>
            <a:r>
              <a:rPr lang="en-IN" sz="1000" b="0" i="0" u="none" strike="noStrike" cap="none" dirty="0">
                <a:solidFill>
                  <a:srgbClr val="262626"/>
                </a:solidFill>
                <a:latin typeface="Arial"/>
                <a:ea typeface="Arial"/>
                <a:cs typeface="Arial"/>
                <a:sym typeface="Arial"/>
              </a:rPr>
              <a:t> your email and provides proactive notifications that notified reps if they've missed an email from an engaged customer, making sure nothing slips through the cracks.</a:t>
            </a:r>
          </a:p>
          <a:p>
            <a:pPr marL="0" marR="0" lvl="0" indent="0" algn="l" rtl="0">
              <a:spcBef>
                <a:spcPts val="0"/>
              </a:spcBef>
              <a:buNone/>
            </a:pPr>
            <a:endParaRPr lang="en-IN"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IN" sz="1000" b="0" i="0" u="none" strike="noStrike" cap="none" dirty="0">
                <a:solidFill>
                  <a:srgbClr val="262626"/>
                </a:solidFill>
                <a:latin typeface="Arial"/>
                <a:ea typeface="Arial"/>
                <a:cs typeface="Arial"/>
                <a:sym typeface="Arial"/>
              </a:rPr>
              <a:t>And lastly, Salesforce Inbox is an app that salespeople love to use. It has an intuitive user interface that eliminates clicks from burdensome tasks, like updating pipeline data or scheduling meetings. With Inbox, reps can close more deals with less work.</a:t>
            </a:r>
          </a:p>
          <a:p>
            <a:pPr marL="0" marR="0" lvl="0" indent="0" algn="l" rtl="0">
              <a:spcBef>
                <a:spcPts val="0"/>
              </a:spcBef>
              <a:buNone/>
            </a:pPr>
            <a:endParaRPr lang="en-IN" sz="1000" dirty="0">
              <a:solidFill>
                <a:srgbClr val="262626"/>
              </a:solidFill>
            </a:endParaRPr>
          </a:p>
          <a:p>
            <a:pPr lvl="0" rtl="0">
              <a:spcBef>
                <a:spcPts val="0"/>
              </a:spcBef>
              <a:buSzPct val="25000"/>
              <a:buNone/>
            </a:pPr>
            <a:r>
              <a:rPr lang="en-IN" sz="1000" b="1" i="1" dirty="0">
                <a:solidFill>
                  <a:srgbClr val="262626"/>
                </a:solidFill>
              </a:rPr>
              <a:t>Talk Track</a:t>
            </a:r>
          </a:p>
          <a:p>
            <a:pPr lvl="0" rtl="0">
              <a:spcBef>
                <a:spcPts val="300"/>
              </a:spcBef>
              <a:buSzPct val="25000"/>
              <a:buNone/>
            </a:pPr>
            <a:r>
              <a:rPr lang="en-IN" sz="1000" dirty="0">
                <a:solidFill>
                  <a:srgbClr val="262626"/>
                </a:solidFill>
              </a:rPr>
              <a:t>But don’t take it from us. We asked our customers, and they agree: Inbox drives sales performance. On average, our customers report a 15% increase in the number of deals closed each month.</a:t>
            </a:r>
          </a:p>
          <a:p>
            <a:pPr lvl="0" rtl="0">
              <a:spcBef>
                <a:spcPts val="300"/>
              </a:spcBef>
              <a:buNone/>
            </a:pPr>
            <a:endParaRPr lang="en-IN" sz="1000" dirty="0">
              <a:solidFill>
                <a:srgbClr val="262626"/>
              </a:solidFill>
            </a:endParaRPr>
          </a:p>
          <a:p>
            <a:pPr lvl="0" rtl="0">
              <a:spcBef>
                <a:spcPts val="300"/>
              </a:spcBef>
              <a:buSzPct val="25000"/>
              <a:buNone/>
            </a:pPr>
            <a:r>
              <a:rPr lang="en-IN" sz="1000" dirty="0">
                <a:solidFill>
                  <a:srgbClr val="262626"/>
                </a:solidFill>
              </a:rPr>
              <a:t>How does Inbox create this impact?</a:t>
            </a:r>
          </a:p>
          <a:p>
            <a:pPr lvl="0" rtl="0">
              <a:spcBef>
                <a:spcPts val="300"/>
              </a:spcBef>
              <a:buNone/>
            </a:pPr>
            <a:endParaRPr lang="en-IN" sz="1000" dirty="0">
              <a:solidFill>
                <a:srgbClr val="262626"/>
              </a:solidFill>
            </a:endParaRPr>
          </a:p>
          <a:p>
            <a:pPr lvl="0" rtl="0">
              <a:spcBef>
                <a:spcPts val="300"/>
              </a:spcBef>
              <a:buSzPct val="25000"/>
              <a:buNone/>
            </a:pPr>
            <a:r>
              <a:rPr lang="en-IN" sz="1000" dirty="0">
                <a:solidFill>
                  <a:srgbClr val="262626"/>
                </a:solidFill>
              </a:rPr>
              <a:t>First, with Inbox, reps can use sales intelligence to stay on top of every deal, reducing sales cycle times by 21%.</a:t>
            </a:r>
          </a:p>
          <a:p>
            <a:pPr lvl="0" rtl="0">
              <a:spcBef>
                <a:spcPts val="300"/>
              </a:spcBef>
              <a:buNone/>
            </a:pPr>
            <a:endParaRPr lang="en-IN" sz="1000" dirty="0">
              <a:solidFill>
                <a:srgbClr val="262626"/>
              </a:solidFill>
            </a:endParaRPr>
          </a:p>
          <a:p>
            <a:pPr lvl="0" rtl="0">
              <a:spcBef>
                <a:spcPts val="300"/>
              </a:spcBef>
              <a:buSzPct val="25000"/>
              <a:buNone/>
            </a:pPr>
            <a:r>
              <a:rPr lang="en-IN" sz="1000" dirty="0">
                <a:solidFill>
                  <a:srgbClr val="262626"/>
                </a:solidFill>
              </a:rPr>
              <a:t>Reps can also use Inbox to reduce the amount of time they spend on low-value administrative tasks like scheduling meetings or replying to email, increasing the amount of time they spend selling by 25%.</a:t>
            </a:r>
          </a:p>
          <a:p>
            <a:pPr lvl="0" rtl="0">
              <a:spcBef>
                <a:spcPts val="300"/>
              </a:spcBef>
              <a:buNone/>
            </a:pPr>
            <a:endParaRPr lang="en-IN" sz="1000" dirty="0">
              <a:solidFill>
                <a:srgbClr val="262626"/>
              </a:solidFill>
            </a:endParaRPr>
          </a:p>
          <a:p>
            <a:pPr lvl="0" rtl="0">
              <a:spcBef>
                <a:spcPts val="300"/>
              </a:spcBef>
              <a:buSzPct val="25000"/>
              <a:buNone/>
            </a:pPr>
            <a:r>
              <a:rPr lang="en-IN" sz="1000" dirty="0">
                <a:solidFill>
                  <a:srgbClr val="262626"/>
                </a:solidFill>
              </a:rPr>
              <a:t>Lastly, with CRM in their inbox, it is easy for reps to keep pipeline data up to date, boosting CRM adoption on average by 38%.</a:t>
            </a:r>
          </a:p>
          <a:p>
            <a:pPr lvl="0" rtl="0">
              <a:spcBef>
                <a:spcPts val="300"/>
              </a:spcBef>
              <a:buNone/>
            </a:pPr>
            <a:endParaRPr lang="en-IN" sz="1000" dirty="0">
              <a:solidFill>
                <a:srgbClr val="262626"/>
              </a:solidFill>
            </a:endParaRPr>
          </a:p>
          <a:p>
            <a:pPr lvl="0" rtl="0">
              <a:lnSpc>
                <a:spcPct val="147115"/>
              </a:lnSpc>
              <a:spcBef>
                <a:spcPts val="1100"/>
              </a:spcBef>
              <a:spcAft>
                <a:spcPts val="1900"/>
              </a:spcAft>
              <a:buClr>
                <a:srgbClr val="000000"/>
              </a:buClr>
              <a:buSzPct val="55000"/>
              <a:buFont typeface="Arial"/>
              <a:buNone/>
            </a:pPr>
            <a:r>
              <a:rPr lang="en-IN" sz="1000" dirty="0"/>
              <a:t>Check out Salesforce Inbox and download a </a:t>
            </a:r>
            <a:r>
              <a:rPr lang="en-IN" sz="1000" u="sng" dirty="0">
                <a:solidFill>
                  <a:srgbClr val="001871"/>
                </a:solidFill>
                <a:hlinkClick r:id="rId3"/>
              </a:rPr>
              <a:t>free trial</a:t>
            </a:r>
            <a:r>
              <a:rPr lang="en-IN" sz="1000" dirty="0"/>
              <a:t> today! </a:t>
            </a:r>
          </a:p>
          <a:p>
            <a:pPr lvl="0" rtl="0">
              <a:spcBef>
                <a:spcPts val="300"/>
              </a:spcBef>
              <a:buNone/>
            </a:pPr>
            <a:endParaRPr lang="en-IN" sz="1000" dirty="0">
              <a:solidFill>
                <a:srgbClr val="262626"/>
              </a:solidFill>
            </a:endParaRPr>
          </a:p>
          <a:p>
            <a:pPr lvl="0" rtl="0">
              <a:spcBef>
                <a:spcPts val="300"/>
              </a:spcBef>
              <a:buNone/>
            </a:pPr>
            <a:endParaRPr lang="en-IN" sz="1000" i="1" dirty="0">
              <a:solidFill>
                <a:srgbClr val="262626"/>
              </a:solidFill>
            </a:endParaRPr>
          </a:p>
          <a:p>
            <a:pPr lvl="0" rtl="0">
              <a:spcBef>
                <a:spcPts val="300"/>
              </a:spcBef>
              <a:buSzPct val="25000"/>
              <a:buNone/>
            </a:pPr>
            <a:r>
              <a:rPr lang="en-IN" sz="1000" b="1" i="1" dirty="0">
                <a:solidFill>
                  <a:srgbClr val="262626"/>
                </a:solidFill>
              </a:rPr>
              <a:t>About the Customer Survey (if asked) </a:t>
            </a:r>
          </a:p>
          <a:p>
            <a:pPr lvl="0" rtl="0">
              <a:spcBef>
                <a:spcPts val="300"/>
              </a:spcBef>
              <a:buSzPct val="25000"/>
              <a:buNone/>
            </a:pPr>
            <a:r>
              <a:rPr lang="en-IN" sz="1000" i="1" dirty="0">
                <a:solidFill>
                  <a:srgbClr val="262626"/>
                </a:solidFill>
              </a:rPr>
              <a:t>In May 2016, Salesforce sent out a customer survey to our entire customer base. Some questions received more responses than others.</a:t>
            </a:r>
          </a:p>
          <a:p>
            <a:pPr marL="0" marR="0" lvl="0" indent="0" algn="l" rtl="0">
              <a:spcBef>
                <a:spcPts val="0"/>
              </a:spcBef>
              <a:buNone/>
            </a:pPr>
            <a:endParaRPr lang="en-IN" sz="1000" dirty="0">
              <a:solidFill>
                <a:srgbClr val="262626"/>
              </a:solidFill>
            </a:endParaRPr>
          </a:p>
          <a:p>
            <a:pPr marL="0" marR="0" lvl="0" indent="0" algn="l" rtl="0">
              <a:spcBef>
                <a:spcPts val="0"/>
              </a:spcBef>
              <a:buNone/>
            </a:pPr>
            <a:endParaRPr lang="en-IN" sz="1000" dirty="0">
              <a:solidFill>
                <a:srgbClr val="262626"/>
              </a:solidFill>
            </a:endParaRPr>
          </a:p>
          <a:p>
            <a:pPr marL="0" marR="0" lvl="0" indent="0" algn="l" rtl="0">
              <a:spcBef>
                <a:spcPts val="0"/>
              </a:spcBef>
              <a:buSzPct val="25000"/>
              <a:buNone/>
            </a:pPr>
            <a:r>
              <a:rPr lang="en-IN" sz="1000" i="1" dirty="0">
                <a:solidFill>
                  <a:srgbClr val="666666"/>
                </a:solidFill>
              </a:rPr>
              <a:t>If asked:</a:t>
            </a:r>
          </a:p>
          <a:p>
            <a:pPr marL="0" marR="0" lvl="0" indent="0" algn="l" rtl="0">
              <a:spcBef>
                <a:spcPts val="0"/>
              </a:spcBef>
              <a:buSzPct val="25000"/>
              <a:buNone/>
            </a:pPr>
            <a:r>
              <a:rPr lang="en-IN" sz="1000" i="1" dirty="0">
                <a:solidFill>
                  <a:srgbClr val="666666"/>
                </a:solidFill>
                <a:highlight>
                  <a:srgbClr val="FFFFFF"/>
                </a:highlight>
              </a:rPr>
              <a:t>Salesforce Inbox currently supports Gmail, Microsoft Exchange 2013 and 2016, and Office 365, and Android and iOS. </a:t>
            </a:r>
          </a:p>
          <a:p>
            <a:endParaRPr lang="en-IN" sz="1000"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93</a:t>
            </a:fld>
            <a:endParaRPr lang="en-US" dirty="0"/>
          </a:p>
        </p:txBody>
      </p:sp>
    </p:spTree>
    <p:extLst>
      <p:ext uri="{BB962C8B-B14F-4D97-AF65-F5344CB8AC3E}">
        <p14:creationId xmlns:p14="http://schemas.microsoft.com/office/powerpoint/2010/main" val="3324159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245334" indent="-245334"/>
            <a:r>
              <a:rPr lang="en-US" sz="800" b="1" dirty="0"/>
              <a:t>Teaching Points</a:t>
            </a:r>
          </a:p>
          <a:p>
            <a:pPr marL="245334" indent="-245334"/>
            <a:r>
              <a:rPr lang="en-US" sz="800" b="0" i="0" kern="1200" dirty="0">
                <a:solidFill>
                  <a:schemeClr val="tx1"/>
                </a:solidFill>
                <a:ea typeface="+mn-ea"/>
              </a:rPr>
              <a:t>All English classes must use the Knowledge Check Manager in place of this slide. </a:t>
            </a:r>
            <a:r>
              <a:rPr lang="en-US" sz="800" dirty="0"/>
              <a:t/>
            </a:r>
            <a:br>
              <a:rPr lang="en-US" sz="800" dirty="0"/>
            </a:br>
            <a:r>
              <a:rPr lang="en-US" sz="800" dirty="0"/>
              <a:t/>
            </a:r>
            <a:br>
              <a:rPr lang="en-US" sz="800" dirty="0"/>
            </a:br>
            <a:r>
              <a:rPr lang="en-US" sz="800" b="0" i="0" kern="1200" dirty="0">
                <a:solidFill>
                  <a:schemeClr val="tx1"/>
                </a:solidFill>
                <a:ea typeface="+mn-ea"/>
              </a:rPr>
              <a:t>1. Where can an administrator change the organization name and address, default locale, default language, and default time zone? </a:t>
            </a:r>
            <a:r>
              <a:rPr lang="en-US" sz="800" dirty="0"/>
              <a:t/>
            </a:r>
            <a:br>
              <a:rPr lang="en-US" sz="800" dirty="0"/>
            </a:br>
            <a:r>
              <a:rPr lang="en-US" sz="800" b="0" i="0" kern="1200" dirty="0">
                <a:solidFill>
                  <a:schemeClr val="tx1"/>
                </a:solidFill>
                <a:ea typeface="+mn-ea"/>
              </a:rPr>
              <a:t>From the Company Information section, an administrator can modify the organization name and address, default locale, default language, and default time zone. An administrator can also view the unique </a:t>
            </a:r>
            <a:r>
              <a:rPr lang="en-US" sz="800" b="0" i="0" kern="1200" dirty="0">
                <a:solidFill>
                  <a:schemeClr val="tx1"/>
                </a:solidFill>
                <a:ea typeface="+mn-ea"/>
                <a:hlinkClick r:id="rId3"/>
              </a:rPr>
              <a:t>salesforce.com</a:t>
            </a:r>
            <a:r>
              <a:rPr lang="en-US" sz="800" b="0" i="0" kern="1200" dirty="0">
                <a:solidFill>
                  <a:schemeClr val="tx1"/>
                </a:solidFill>
                <a:ea typeface="+mn-ea"/>
              </a:rPr>
              <a:t> organization ID, number and types of licenses available, and corporate currency. </a:t>
            </a:r>
            <a:r>
              <a:rPr lang="en-US" sz="800" dirty="0"/>
              <a:t/>
            </a:r>
            <a:br>
              <a:rPr lang="en-US" sz="800" dirty="0"/>
            </a:br>
            <a:r>
              <a:rPr lang="en-US" sz="800" dirty="0"/>
              <a:t/>
            </a:r>
            <a:br>
              <a:rPr lang="en-US" sz="800" dirty="0"/>
            </a:br>
            <a:r>
              <a:rPr lang="en-US" sz="800" b="0" i="0" kern="1200" dirty="0">
                <a:solidFill>
                  <a:schemeClr val="tx1"/>
                </a:solidFill>
                <a:ea typeface="+mn-ea"/>
              </a:rPr>
              <a:t>2. How can an administrator customize a standard fiscal year? </a:t>
            </a:r>
            <a:r>
              <a:rPr lang="en-US" sz="800" dirty="0"/>
              <a:t/>
            </a:r>
            <a:br>
              <a:rPr lang="en-US" sz="800" dirty="0"/>
            </a:br>
            <a:r>
              <a:rPr lang="en-US" sz="800" b="0" i="0" kern="1200" dirty="0">
                <a:solidFill>
                  <a:schemeClr val="tx1"/>
                </a:solidFill>
                <a:ea typeface="+mn-ea"/>
              </a:rPr>
              <a:t>The standard fiscal year follows the Gregorian calendar. The administrator can change the start month of the fiscal year and specify whether the fiscal year is defined by the year it begins or ends. </a:t>
            </a:r>
            <a:r>
              <a:rPr lang="en-US" sz="800" dirty="0"/>
              <a:t/>
            </a:r>
            <a:br>
              <a:rPr lang="en-US" sz="800" dirty="0"/>
            </a:br>
            <a:r>
              <a:rPr lang="en-US" sz="800" b="0" i="0" kern="1200" dirty="0">
                <a:solidFill>
                  <a:schemeClr val="tx1"/>
                </a:solidFill>
                <a:ea typeface="+mn-ea"/>
              </a:rPr>
              <a:t>The administrator must use a custom fiscal year if their company does not follow the Gregorian calendar, such as a 13-month fiscal year or a fiscal year not starting on the first day of the month. </a:t>
            </a:r>
            <a:r>
              <a:rPr lang="en-US" sz="800" dirty="0"/>
              <a:t/>
            </a:r>
            <a:br>
              <a:rPr lang="en-US" sz="800" dirty="0"/>
            </a:br>
            <a:r>
              <a:rPr lang="en-US" sz="800" dirty="0"/>
              <a:t/>
            </a:r>
            <a:br>
              <a:rPr lang="en-US" sz="800" dirty="0"/>
            </a:br>
            <a:r>
              <a:rPr lang="en-US" sz="800" b="0" i="0" kern="1200" dirty="0">
                <a:solidFill>
                  <a:schemeClr val="tx1"/>
                </a:solidFill>
                <a:ea typeface="+mn-ea"/>
              </a:rPr>
              <a:t>3. Which user interface settings must be enabled to allow users to edit records directly from a list view, without navigating away from the page? </a:t>
            </a:r>
            <a:r>
              <a:rPr lang="en-US" sz="800" dirty="0"/>
              <a:t/>
            </a:r>
            <a:br>
              <a:rPr lang="en-US" sz="800" dirty="0"/>
            </a:br>
            <a:r>
              <a:rPr lang="en-US" sz="800" b="0" i="0" kern="1200" dirty="0">
                <a:solidFill>
                  <a:schemeClr val="tx1"/>
                </a:solidFill>
                <a:ea typeface="+mn-ea"/>
              </a:rPr>
              <a:t>The Enable Enhanced Lists setting lets users quickly view, customize, and edit list data. The Enable Inline Editing setting lets users quickly edit field values, right on a record’s detail page. When both settings are enabled, users can edit records directly from the list, without navigating away from the page. </a:t>
            </a:r>
            <a:r>
              <a:rPr lang="en-US" sz="800" dirty="0"/>
              <a:t/>
            </a:r>
            <a:br>
              <a:rPr lang="en-US" sz="800" dirty="0"/>
            </a:br>
            <a:r>
              <a:rPr lang="en-US" sz="800" dirty="0"/>
              <a:t/>
            </a:r>
            <a:br>
              <a:rPr lang="en-US" sz="800" dirty="0"/>
            </a:br>
            <a:r>
              <a:rPr lang="en-US" sz="800" b="0" i="0" kern="1200" dirty="0">
                <a:solidFill>
                  <a:schemeClr val="tx1"/>
                </a:solidFill>
                <a:ea typeface="+mn-ea"/>
              </a:rPr>
              <a:t>4. How can an administrator customize global search to help users quickly find information? </a:t>
            </a:r>
            <a:r>
              <a:rPr lang="en-US" sz="800" dirty="0"/>
              <a:t/>
            </a:r>
            <a:br>
              <a:rPr lang="en-US" sz="800" dirty="0"/>
            </a:br>
            <a:r>
              <a:rPr lang="en-US" sz="800" b="0" i="0" kern="1200" dirty="0">
                <a:solidFill>
                  <a:schemeClr val="tx1"/>
                </a:solidFill>
                <a:ea typeface="+mn-ea"/>
              </a:rPr>
              <a:t>An administrator can customize the search settings to set the number of results displayed per page for each object. An administrator can also customize the search layouts for an object to add filters to the search results and control what fields display. </a:t>
            </a:r>
            <a:r>
              <a:rPr lang="en-US" sz="800" dirty="0"/>
              <a:t/>
            </a:r>
            <a:br>
              <a:rPr lang="en-US" sz="800" dirty="0"/>
            </a:br>
            <a:r>
              <a:rPr lang="en-US" sz="800" dirty="0"/>
              <a:t/>
            </a:r>
            <a:br>
              <a:rPr lang="en-US" sz="800" dirty="0"/>
            </a:br>
            <a:r>
              <a:rPr lang="en-US" sz="800" b="0" i="0" kern="1200" dirty="0">
                <a:solidFill>
                  <a:schemeClr val="tx1"/>
                </a:solidFill>
                <a:ea typeface="+mn-ea"/>
              </a:rPr>
              <a:t>5. What is a capability of Chatter? </a:t>
            </a:r>
            <a:r>
              <a:rPr lang="en-US" sz="800" dirty="0"/>
              <a:t/>
            </a:r>
            <a:br>
              <a:rPr lang="en-US" sz="800" dirty="0"/>
            </a:br>
            <a:r>
              <a:rPr lang="en-US" sz="800" b="0" i="0" kern="1200" dirty="0">
                <a:solidFill>
                  <a:schemeClr val="tx1"/>
                </a:solidFill>
                <a:ea typeface="+mn-ea"/>
              </a:rPr>
              <a:t>When an administrator enables objects and fields for feed tracking, people see Chatter feed updates for objects and changes to fields on records they follow. </a:t>
            </a:r>
            <a:r>
              <a:rPr lang="en-US" sz="800" dirty="0"/>
              <a:t/>
            </a:r>
            <a:br>
              <a:rPr lang="en-US" sz="800" dirty="0"/>
            </a:br>
            <a:r>
              <a:rPr lang="en-US" sz="800" b="0" i="0" kern="1200" dirty="0">
                <a:solidFill>
                  <a:schemeClr val="tx1"/>
                </a:solidFill>
                <a:ea typeface="+mn-ea"/>
              </a:rPr>
              <a:t>Users can create public or private Chatter groups for sharing information, files, and links. Customers can only be invited to private Chatter groups. </a:t>
            </a:r>
            <a:r>
              <a:rPr lang="en-US" sz="800" dirty="0"/>
              <a:t/>
            </a:r>
            <a:br>
              <a:rPr lang="en-US" sz="800" dirty="0"/>
            </a:br>
            <a:r>
              <a:rPr lang="en-US" sz="800" b="0" i="0" kern="1200" dirty="0">
                <a:solidFill>
                  <a:schemeClr val="tx1"/>
                </a:solidFill>
                <a:ea typeface="+mn-ea"/>
              </a:rPr>
              <a:t>People can @mention individual people or a group in a Chatter post. </a:t>
            </a:r>
            <a:r>
              <a:rPr lang="en-US" sz="800" dirty="0"/>
              <a:t/>
            </a:r>
            <a:br>
              <a:rPr lang="en-US" sz="800" dirty="0"/>
            </a:br>
            <a:r>
              <a:rPr lang="en-US" sz="800" dirty="0"/>
              <a:t/>
            </a:r>
            <a:br>
              <a:rPr lang="en-US" sz="800" dirty="0"/>
            </a:br>
            <a:r>
              <a:rPr lang="en-US" sz="800" b="0" i="0" kern="1200" dirty="0">
                <a:solidFill>
                  <a:schemeClr val="tx1"/>
                </a:solidFill>
                <a:ea typeface="+mn-ea"/>
              </a:rPr>
              <a:t>6. Where can a user view the completed tasks and past events for an opportunity? </a:t>
            </a:r>
            <a:r>
              <a:rPr lang="en-US" sz="800" dirty="0"/>
              <a:t/>
            </a:r>
            <a:br>
              <a:rPr lang="en-US" sz="800" dirty="0"/>
            </a:br>
            <a:r>
              <a:rPr lang="en-US" sz="800" b="0" i="0" kern="1200" dirty="0">
                <a:solidFill>
                  <a:schemeClr val="tx1"/>
                </a:solidFill>
                <a:ea typeface="+mn-ea"/>
              </a:rPr>
              <a:t>Completed tasks, past events, and sent emails are tracked in the Activity History related list for a record. Tasks and events that have not yet completed are tracked in the Open Activities related list. In addition, activity reports allow users to analyze tasks and events.</a:t>
            </a:r>
            <a:endParaRPr lang="en-US" sz="800" b="0" dirty="0">
              <a:solidFill>
                <a:srgbClr val="000000"/>
              </a:solidFill>
              <a:ea typeface="Arial" pitchFamily="-112" charset="0"/>
              <a:cs typeface="Arial" pitchFamily="-112" charset="0"/>
              <a:sym typeface="Arial" pitchFamily="-112" charset="0"/>
            </a:endParaRPr>
          </a:p>
          <a:p>
            <a:pPr marL="245334" indent="-245334"/>
            <a:endParaRPr lang="en-US" sz="800" b="0" dirty="0">
              <a:solidFill>
                <a:srgbClr val="000000"/>
              </a:solidFill>
              <a:ea typeface="Arial" pitchFamily="-112" charset="0"/>
              <a:cs typeface="Arial" pitchFamily="-112" charset="0"/>
              <a:sym typeface="Arial" pitchFamily="-112" charset="0"/>
            </a:endParaRPr>
          </a:p>
          <a:p>
            <a:endParaRPr lang="en-US" sz="800" dirty="0"/>
          </a:p>
          <a:p>
            <a:pPr marL="245334" indent="-245334"/>
            <a:endParaRPr lang="en-US" sz="800" dirty="0"/>
          </a:p>
          <a:p>
            <a:endParaRPr lang="en-IN" sz="800"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94</a:t>
            </a:fld>
            <a:endParaRPr lang="en-US" dirty="0"/>
          </a:p>
        </p:txBody>
      </p:sp>
    </p:spTree>
    <p:extLst>
      <p:ext uri="{BB962C8B-B14F-4D97-AF65-F5344CB8AC3E}">
        <p14:creationId xmlns:p14="http://schemas.microsoft.com/office/powerpoint/2010/main" val="3063914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Course Name</a:t>
            </a:r>
            <a:endParaRPr lang="en-US" dirty="0"/>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95</a:t>
            </a:fld>
            <a:endParaRPr lang="en-US" dirty="0"/>
          </a:p>
        </p:txBody>
      </p:sp>
    </p:spTree>
    <p:extLst>
      <p:ext uri="{BB962C8B-B14F-4D97-AF65-F5344CB8AC3E}">
        <p14:creationId xmlns:p14="http://schemas.microsoft.com/office/powerpoint/2010/main" val="514203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245334" indent="-245334"/>
            <a:r>
              <a:rPr lang="en-US" b="1" dirty="0"/>
              <a:t>Teaching Points</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Extra Material</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1855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pPr marL="245334" indent="-245334"/>
            <a:r>
              <a:rPr lang="en-US" b="1" dirty="0"/>
              <a:t>Teaching Points</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Extra Material</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7F818B-0520-4621-9A5F-CF97B09DB8B6}"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267895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We have just finished setting up the parameters that apply to the company,</a:t>
            </a:r>
            <a:r>
              <a:rPr lang="en-US" baseline="0" dirty="0">
                <a:sym typeface="Arial" pitchFamily="-112" charset="0"/>
              </a:rPr>
              <a:t> and all users.  We will now address certain groups of users, and their needs within the org.</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98</a:t>
            </a:fld>
            <a:endParaRPr lang="en-US" dirty="0"/>
          </a:p>
        </p:txBody>
      </p:sp>
    </p:spTree>
    <p:extLst>
      <p:ext uri="{BB962C8B-B14F-4D97-AF65-F5344CB8AC3E}">
        <p14:creationId xmlns:p14="http://schemas.microsoft.com/office/powerpoint/2010/main" val="31040795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99</a:t>
            </a:fld>
            <a:endParaRPr lang="en-US" dirty="0"/>
          </a:p>
        </p:txBody>
      </p:sp>
    </p:spTree>
    <p:extLst>
      <p:ext uri="{BB962C8B-B14F-4D97-AF65-F5344CB8AC3E}">
        <p14:creationId xmlns:p14="http://schemas.microsoft.com/office/powerpoint/2010/main" val="19370865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endParaRPr lang="en-US" b="1"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Extra Material</a:t>
            </a:r>
          </a:p>
          <a:p>
            <a:endParaRPr lang="en-US" b="1"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Suggestions</a:t>
            </a:r>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100</a:t>
            </a:fld>
            <a:endParaRPr lang="en-US" dirty="0"/>
          </a:p>
        </p:txBody>
      </p:sp>
    </p:spTree>
    <p:extLst>
      <p:ext uri="{BB962C8B-B14F-4D97-AF65-F5344CB8AC3E}">
        <p14:creationId xmlns:p14="http://schemas.microsoft.com/office/powerpoint/2010/main" val="20987826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GB" dirty="0"/>
              <a:t>When a user is working in Salesforce, pretty much everything they can see and do is determined by their profile.</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101</a:t>
            </a:fld>
            <a:endParaRPr lang="en-US" dirty="0"/>
          </a:p>
        </p:txBody>
      </p:sp>
    </p:spTree>
    <p:extLst>
      <p:ext uri="{BB962C8B-B14F-4D97-AF65-F5344CB8AC3E}">
        <p14:creationId xmlns:p14="http://schemas.microsoft.com/office/powerpoint/2010/main" val="24356683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82550"/>
            <a:ext cx="5345113" cy="3006725"/>
          </a:xfrm>
        </p:spPr>
      </p:sp>
      <p:sp>
        <p:nvSpPr>
          <p:cNvPr id="3" name="Notes Placeholder 2"/>
          <p:cNvSpPr>
            <a:spLocks noGrp="1"/>
          </p:cNvSpPr>
          <p:nvPr>
            <p:ph type="body" idx="1"/>
          </p:nvPr>
        </p:nvSpPr>
        <p:spPr/>
        <p:txBody>
          <a:bodyPr/>
          <a:lstStyle/>
          <a:p>
            <a:r>
              <a:rPr lang="en-US" b="1" dirty="0"/>
              <a:t>Teaching Points</a:t>
            </a:r>
          </a:p>
          <a:p>
            <a:r>
              <a:rPr lang="en-US" dirty="0">
                <a:sym typeface="Arial" pitchFamily="-112" charset="0"/>
              </a:rPr>
              <a:t>Standard profiles can be cloned and edited. Great to use as a starting</a:t>
            </a:r>
            <a:r>
              <a:rPr lang="en-US" baseline="0" dirty="0">
                <a:sym typeface="Arial" pitchFamily="-112" charset="0"/>
              </a:rPr>
              <a:t> point for custom profiles.</a:t>
            </a:r>
          </a:p>
          <a:p>
            <a:endParaRPr lang="en-US" b="1" baseline="0" dirty="0">
              <a:solidFill>
                <a:srgbClr val="000000"/>
              </a:solidFill>
              <a:ea typeface="Arial" pitchFamily="-112" charset="0"/>
              <a:cs typeface="Arial" pitchFamily="-112" charset="0"/>
              <a:sym typeface="Arial" pitchFamily="-112" charset="0"/>
            </a:endParaRPr>
          </a:p>
          <a:p>
            <a:r>
              <a:rPr lang="en-US" sz="1000" b="0" i="0" kern="1200" dirty="0">
                <a:solidFill>
                  <a:schemeClr val="tx1"/>
                </a:solidFill>
                <a:ea typeface="+mn-ea"/>
              </a:rPr>
              <a:t>It</a:t>
            </a:r>
            <a:r>
              <a:rPr lang="en-US" sz="1000" b="0" i="0" kern="1200" baseline="0" dirty="0">
                <a:solidFill>
                  <a:schemeClr val="tx1"/>
                </a:solidFill>
                <a:ea typeface="+mn-ea"/>
              </a:rPr>
              <a:t> is </a:t>
            </a:r>
            <a:r>
              <a:rPr lang="en-US" sz="1000" b="0" i="0" kern="1200" dirty="0">
                <a:solidFill>
                  <a:schemeClr val="tx1"/>
                </a:solidFill>
                <a:ea typeface="+mn-ea"/>
              </a:rPr>
              <a:t>best practice to NOT assign</a:t>
            </a:r>
            <a:r>
              <a:rPr lang="en-US" sz="1000" b="0" i="0" kern="1200" baseline="0" dirty="0">
                <a:solidFill>
                  <a:schemeClr val="tx1"/>
                </a:solidFill>
                <a:ea typeface="+mn-ea"/>
              </a:rPr>
              <a:t> </a:t>
            </a:r>
            <a:r>
              <a:rPr lang="en-US" sz="1000" b="0" i="0" kern="1200" dirty="0">
                <a:solidFill>
                  <a:schemeClr val="tx1"/>
                </a:solidFill>
                <a:ea typeface="+mn-ea"/>
              </a:rPr>
              <a:t>standard</a:t>
            </a:r>
            <a:r>
              <a:rPr lang="en-US" sz="1000" b="0" i="0" kern="1200" baseline="0" dirty="0">
                <a:solidFill>
                  <a:schemeClr val="tx1"/>
                </a:solidFill>
                <a:ea typeface="+mn-ea"/>
              </a:rPr>
              <a:t> profiles to users</a:t>
            </a:r>
            <a:r>
              <a:rPr lang="en-US" sz="1000" b="0" i="0" kern="1200" dirty="0">
                <a:solidFill>
                  <a:schemeClr val="tx1"/>
                </a:solidFill>
                <a:ea typeface="+mn-ea"/>
              </a:rPr>
              <a:t>. Instead, even if no changes are to be made, the Standard Profiles should be cloned and the clones assigned to users. That way, should permissions or custom object</a:t>
            </a:r>
            <a:r>
              <a:rPr lang="en-US" sz="1000" b="0" i="0" kern="1200" baseline="0" dirty="0">
                <a:solidFill>
                  <a:schemeClr val="tx1"/>
                </a:solidFill>
                <a:ea typeface="+mn-ea"/>
              </a:rPr>
              <a:t> access</a:t>
            </a:r>
            <a:r>
              <a:rPr lang="en-US" sz="1000" b="0" i="0" kern="1200" dirty="0">
                <a:solidFill>
                  <a:schemeClr val="tx1"/>
                </a:solidFill>
                <a:ea typeface="+mn-ea"/>
              </a:rPr>
              <a:t> be needed in the future, the cloned profiles can be updated easily.</a:t>
            </a:r>
            <a:r>
              <a:rPr lang="en-US" sz="1000" b="0" i="0" kern="1200" baseline="0" dirty="0">
                <a:solidFill>
                  <a:schemeClr val="tx1"/>
                </a:solidFill>
                <a:ea typeface="+mn-ea"/>
              </a:rPr>
              <a:t> </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IN" dirty="0"/>
          </a:p>
        </p:txBody>
      </p:sp>
      <p:sp>
        <p:nvSpPr>
          <p:cNvPr id="4" name="Header Placeholder 3"/>
          <p:cNvSpPr>
            <a:spLocks noGrp="1"/>
          </p:cNvSpPr>
          <p:nvPr>
            <p:ph type="hdr" sz="quarter" idx="10"/>
          </p:nvPr>
        </p:nvSpPr>
        <p:spPr/>
        <p:txBody>
          <a:bodyPr/>
          <a:lstStyle/>
          <a:p>
            <a:pPr>
              <a:defRPr/>
            </a:pPr>
            <a:r>
              <a:rPr lang="en-US"/>
              <a:t>Administration Essentials for New Admins</a:t>
            </a:r>
          </a:p>
          <a:p>
            <a:pPr>
              <a:defRPr/>
            </a:pPr>
            <a:r>
              <a:rPr lang="en-US"/>
              <a:t>(Enterprise, Performance, and Unlimited Editions)</a:t>
            </a:r>
            <a:endParaRPr lang="en-US" dirty="0"/>
          </a:p>
        </p:txBody>
      </p:sp>
      <p:sp>
        <p:nvSpPr>
          <p:cNvPr id="5" name="Footer Placeholder 4"/>
          <p:cNvSpPr>
            <a:spLocks noGrp="1"/>
          </p:cNvSpPr>
          <p:nvPr>
            <p:ph type="ftr" sz="quarter" idx="11"/>
          </p:nvPr>
        </p:nvSpPr>
        <p:spPr/>
        <p:txBody>
          <a:bodyPr/>
          <a:lstStyle/>
          <a:p>
            <a:r>
              <a:rPr lang="en-US">
                <a:latin typeface="Salesforce Sans" panose="020B0505020202020203" pitchFamily="34" charset="0"/>
              </a:rPr>
              <a:t>© Copyright 2016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102</a:t>
            </a:fld>
            <a:endParaRPr lang="en-US" dirty="0"/>
          </a:p>
        </p:txBody>
      </p:sp>
    </p:spTree>
    <p:extLst>
      <p:ext uri="{BB962C8B-B14F-4D97-AF65-F5344CB8AC3E}">
        <p14:creationId xmlns:p14="http://schemas.microsoft.com/office/powerpoint/2010/main" val="2747904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8.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9.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00.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0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png"/><Relationship Id="rId10" Type="http://schemas.openxmlformats.org/officeDocument/2006/relationships/image" Target="../media/image8.emf"/><Relationship Id="rId4" Type="http://schemas.openxmlformats.org/officeDocument/2006/relationships/image" Target="../media/image2.png"/><Relationship Id="rId9"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8.emf"/><Relationship Id="rId5" Type="http://schemas.openxmlformats.org/officeDocument/2006/relationships/image" Target="../media/image5.emf"/><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34.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emf"/><Relationship Id="rId9"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slideMaster" Target="../slideMasters/slideMaster2.xml"/><Relationship Id="rId1" Type="http://schemas.openxmlformats.org/officeDocument/2006/relationships/tags" Target="../tags/tag37.xml"/><Relationship Id="rId6" Type="http://schemas.openxmlformats.org/officeDocument/2006/relationships/image" Target="../media/image4.emf"/><Relationship Id="rId5" Type="http://schemas.openxmlformats.org/officeDocument/2006/relationships/image" Target="../media/image3.png"/><Relationship Id="rId10" Type="http://schemas.openxmlformats.org/officeDocument/2006/relationships/image" Target="../media/image8.emf"/><Relationship Id="rId4" Type="http://schemas.openxmlformats.org/officeDocument/2006/relationships/image" Target="../media/image2.png"/><Relationship Id="rId9"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8.xml"/><Relationship Id="rId6" Type="http://schemas.openxmlformats.org/officeDocument/2006/relationships/image" Target="../media/image8.emf"/><Relationship Id="rId5" Type="http://schemas.openxmlformats.org/officeDocument/2006/relationships/image" Target="../media/image5.emf"/><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8" Type="http://schemas.openxmlformats.org/officeDocument/2006/relationships/hyperlink" Target="https://www.salesforce.com/services/training/overview/" TargetMode="External"/><Relationship Id="rId3" Type="http://schemas.openxmlformats.org/officeDocument/2006/relationships/image" Target="../media/image10.png"/><Relationship Id="rId7" Type="http://schemas.openxmlformats.org/officeDocument/2006/relationships/hyperlink" Target="http://certification.salesforce.com/" TargetMode="External"/><Relationship Id="rId12"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41.xml"/><Relationship Id="rId6" Type="http://schemas.openxmlformats.org/officeDocument/2006/relationships/hyperlink" Target="http://www.webassessor.com/salesforce" TargetMode="External"/><Relationship Id="rId11" Type="http://schemas.openxmlformats.org/officeDocument/2006/relationships/image" Target="../media/image3.png"/><Relationship Id="rId5" Type="http://schemas.openxmlformats.org/officeDocument/2006/relationships/hyperlink" Target="http://trailhead.salesforce.com/" TargetMode="External"/><Relationship Id="rId10" Type="http://schemas.openxmlformats.org/officeDocument/2006/relationships/hyperlink" Target="https://www.facebook.com/salesforcetrailhead" TargetMode="External"/><Relationship Id="rId4" Type="http://schemas.openxmlformats.org/officeDocument/2006/relationships/image" Target="../media/image11.png"/><Relationship Id="rId9" Type="http://schemas.openxmlformats.org/officeDocument/2006/relationships/hyperlink" Target="https://twitter.com/trailhead"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emf"/><Relationship Id="rId2" Type="http://schemas.openxmlformats.org/officeDocument/2006/relationships/slideMaster" Target="../slideMasters/slideMaster2.xml"/><Relationship Id="rId1" Type="http://schemas.openxmlformats.org/officeDocument/2006/relationships/tags" Target="../tags/tag42.xml"/><Relationship Id="rId6" Type="http://schemas.openxmlformats.org/officeDocument/2006/relationships/image" Target="../media/image5.emf"/><Relationship Id="rId5" Type="http://schemas.openxmlformats.org/officeDocument/2006/relationships/image" Target="../media/image14.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43.xml"/><Relationship Id="rId6" Type="http://schemas.openxmlformats.org/officeDocument/2006/relationships/hyperlink" Target="http://trailhead.salesforce.com/" TargetMode="Externa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21.png"/><Relationship Id="rId5" Type="http://schemas.openxmlformats.org/officeDocument/2006/relationships/image" Target="../media/image28.png"/><Relationship Id="rId4"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2.xml"/></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www.salesforce.com/services/training/overview/" TargetMode="External"/><Relationship Id="rId3" Type="http://schemas.openxmlformats.org/officeDocument/2006/relationships/image" Target="../media/image10.png"/><Relationship Id="rId7" Type="http://schemas.openxmlformats.org/officeDocument/2006/relationships/hyperlink" Target="http://certification.salesforce.com/" TargetMode="External"/><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hyperlink" Target="http://www.webassessor.com/salesforce" TargetMode="External"/><Relationship Id="rId11" Type="http://schemas.openxmlformats.org/officeDocument/2006/relationships/image" Target="../media/image3.png"/><Relationship Id="rId5" Type="http://schemas.openxmlformats.org/officeDocument/2006/relationships/hyperlink" Target="http://trailhead.salesforce.com/" TargetMode="External"/><Relationship Id="rId10" Type="http://schemas.openxmlformats.org/officeDocument/2006/relationships/hyperlink" Target="https://www.facebook.com/salesforcetrailhead" TargetMode="External"/><Relationship Id="rId4" Type="http://schemas.openxmlformats.org/officeDocument/2006/relationships/image" Target="../media/image11.png"/><Relationship Id="rId9" Type="http://schemas.openxmlformats.org/officeDocument/2006/relationships/hyperlink" Target="https://twitter.com/trailhead" TargetMode="Externa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slideMaster" Target="../slideMasters/slideMaster3.xml"/><Relationship Id="rId1" Type="http://schemas.openxmlformats.org/officeDocument/2006/relationships/tags" Target="../tags/tag65.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emf"/><Relationship Id="rId9" Type="http://schemas.openxmlformats.org/officeDocument/2006/relationships/image" Target="../media/image27.png"/></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5.emf"/><Relationship Id="rId5" Type="http://schemas.openxmlformats.org/officeDocument/2006/relationships/image" Target="../media/image14.png"/><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68.xml"/><Relationship Id="rId6" Type="http://schemas.openxmlformats.org/officeDocument/2006/relationships/image" Target="../media/image2.png"/><Relationship Id="rId5" Type="http://schemas.openxmlformats.org/officeDocument/2006/relationships/image" Target="../media/image24.png"/><Relationship Id="rId10" Type="http://schemas.openxmlformats.org/officeDocument/2006/relationships/image" Target="../media/image33.png"/><Relationship Id="rId4" Type="http://schemas.openxmlformats.org/officeDocument/2006/relationships/image" Target="../media/image23.emf"/><Relationship Id="rId9" Type="http://schemas.openxmlformats.org/officeDocument/2006/relationships/image" Target="../media/image32.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slideMaster" Target="../slideMasters/slideMaster4.xml"/><Relationship Id="rId1" Type="http://schemas.openxmlformats.org/officeDocument/2006/relationships/tags" Target="../tags/tag69.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emf"/><Relationship Id="rId9" Type="http://schemas.openxmlformats.org/officeDocument/2006/relationships/image" Target="../media/image33.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emf"/><Relationship Id="rId7" Type="http://schemas.openxmlformats.org/officeDocument/2006/relationships/image" Target="../media/image32.png"/><Relationship Id="rId2" Type="http://schemas.openxmlformats.org/officeDocument/2006/relationships/slideMaster" Target="../slideMasters/slideMaster4.xml"/><Relationship Id="rId1" Type="http://schemas.openxmlformats.org/officeDocument/2006/relationships/tags" Target="../tags/tag70.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emf"/><Relationship Id="rId7"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71.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75.xml.rels><?xml version="1.0" encoding="UTF-8" standalone="yes"?>
<Relationships xmlns="http://schemas.openxmlformats.org/package/2006/relationships"><Relationship Id="rId3" Type="http://schemas.openxmlformats.org/officeDocument/2006/relationships/hyperlink" Target="http://www.salesforce.com/investor" TargetMode="External"/><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Master" Target="../slideMasters/slideMaster4.xml"/><Relationship Id="rId1" Type="http://schemas.openxmlformats.org/officeDocument/2006/relationships/tags" Target="../tags/tag74.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emf"/><Relationship Id="rId7" Type="http://schemas.openxmlformats.org/officeDocument/2006/relationships/image" Target="../media/image31.png"/><Relationship Id="rId2" Type="http://schemas.openxmlformats.org/officeDocument/2006/relationships/slideMaster" Target="../slideMasters/slideMaster4.xml"/><Relationship Id="rId1" Type="http://schemas.openxmlformats.org/officeDocument/2006/relationships/tags" Target="../tags/tag75.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3.emf"/><Relationship Id="rId7" Type="http://schemas.openxmlformats.org/officeDocument/2006/relationships/image" Target="../media/image35.png"/><Relationship Id="rId2" Type="http://schemas.openxmlformats.org/officeDocument/2006/relationships/slideMaster" Target="../slideMasters/slideMaster4.xml"/><Relationship Id="rId1" Type="http://schemas.openxmlformats.org/officeDocument/2006/relationships/tags" Target="../tags/tag76.xml"/><Relationship Id="rId6" Type="http://schemas.openxmlformats.org/officeDocument/2006/relationships/hyperlink" Target="http://trailhead.salesforce.com/" TargetMode="External"/><Relationship Id="rId5"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hyperlink" Target="http://trailhead.salesforce.com/" TargetMode="Externa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ags" Target="../tags/tag79.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ags" Target="../tags/tag80.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1.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2.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3.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4.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5.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6.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8.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9.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0.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1.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2.xml"/></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3.emf"/><Relationship Id="rId7" Type="http://schemas.openxmlformats.org/officeDocument/2006/relationships/image" Target="../media/image19.png"/><Relationship Id="rId2" Type="http://schemas.openxmlformats.org/officeDocument/2006/relationships/slideMaster" Target="../slideMasters/slideMaster4.xml"/><Relationship Id="rId1" Type="http://schemas.openxmlformats.org/officeDocument/2006/relationships/tags" Target="../tags/tag93.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24.png"/><Relationship Id="rId9" Type="http://schemas.microsoft.com/office/2007/relationships/hdphoto" Target="../media/hdphoto1.wdp"/></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ags" Target="../tags/tag9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ags" Target="../tags/tag96.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___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800" b="0" i="0" u="none" strike="noStrike" cap="none" normalizeH="0" baseline="0" noProof="0">
                <a:ln>
                  <a:noFill/>
                </a:ln>
                <a:solidFill>
                  <a:schemeClr val="bg1"/>
                </a:solidFill>
                <a:uLnTx/>
                <a:uFillTx/>
                <a:latin typeface="Salesforce Sans" panose="020B0505020202020203" pitchFamily="34" charset="0"/>
                <a:cs typeface="Arial" pitchFamily="34" charset="0"/>
              </a:rPr>
              <a:t>Une fois par diapositive</a:t>
            </a:r>
          </a:p>
        </p:txBody>
      </p:sp>
    </p:spTree>
    <p:custDataLst>
      <p:tags r:id="rId1"/>
    </p:custDataLst>
    <p:extLst>
      <p:ext uri="{BB962C8B-B14F-4D97-AF65-F5344CB8AC3E}">
        <p14:creationId xmlns:p14="http://schemas.microsoft.com/office/powerpoint/2010/main" val="504382348"/>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__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800" b="0" i="0" u="none" strike="noStrike" cap="none" normalizeH="0" baseline="0" noProof="0" dirty="0">
                <a:ln>
                  <a:noFill/>
                </a:ln>
                <a:solidFill>
                  <a:schemeClr val="bg1"/>
                </a:solidFill>
                <a:uLnTx/>
                <a:uFillTx/>
                <a:latin typeface="Salesforce Sans" panose="020B0505020202020203" pitchFamily="34" charset="0"/>
                <a:cs typeface="Arial" pitchFamily="34" charset="0"/>
              </a:rPr>
              <a:t>Pages de </a:t>
            </a:r>
            <a:r>
              <a:rPr kumimoji="0" lang="fr-FR" sz="8800" b="0"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t>l'ordre </a:t>
            </a:r>
            <a:r>
              <a:rPr kumimoji="0" lang="fr-FR" sz="8800" b="0" i="0" u="none" strike="noStrike" cap="none" normalizeH="0" baseline="0" noProof="0" dirty="0">
                <a:ln>
                  <a:noFill/>
                </a:ln>
                <a:solidFill>
                  <a:schemeClr val="bg1"/>
                </a:solidFill>
                <a:uLnTx/>
                <a:uFillTx/>
                <a:latin typeface="Salesforce Sans" panose="020B0505020202020203" pitchFamily="34" charset="0"/>
                <a:cs typeface="Arial" pitchFamily="34" charset="0"/>
              </a:rPr>
              <a:t>du jour</a:t>
            </a:r>
          </a:p>
        </p:txBody>
      </p:sp>
    </p:spTree>
    <p:custDataLst>
      <p:tags r:id="rId1"/>
    </p:custDataLst>
    <p:extLst>
      <p:ext uri="{BB962C8B-B14F-4D97-AF65-F5344CB8AC3E}">
        <p14:creationId xmlns:p14="http://schemas.microsoft.com/office/powerpoint/2010/main" val="3381323602"/>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en-US" sz="8800" dirty="0">
                <a:solidFill>
                  <a:srgbClr val="FFFFFF"/>
                </a:solidFill>
                <a:cs typeface="Arial" pitchFamily="34" charset="0"/>
              </a:rPr>
              <a:t>Blank</a:t>
            </a:r>
          </a:p>
        </p:txBody>
      </p:sp>
    </p:spTree>
    <p:custDataLst>
      <p:tags r:id="rId1"/>
    </p:custDataLst>
    <p:extLst>
      <p:ext uri="{BB962C8B-B14F-4D97-AF65-F5344CB8AC3E}">
        <p14:creationId xmlns:p14="http://schemas.microsoft.com/office/powerpoint/2010/main" val="17830648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 xmlns:a16="http://schemas.microsoft.com/office/drawing/2014/main" id="{57B7FAA0-2347-8341-832F-DFAA5486BFA6}"/>
              </a:ext>
            </a:extLst>
          </p:cNvPr>
          <p:cNvSpPr>
            <a:spLocks noGrp="1"/>
          </p:cNvSpPr>
          <p:nvPr>
            <p:ph type="sldNum" sz="quarter" idx="10"/>
          </p:nvPr>
        </p:nvSpPr>
        <p:spPr>
          <a:xfrm>
            <a:off x="10901483" y="401084"/>
            <a:ext cx="525986" cy="214086"/>
          </a:xfrm>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3" name="Rectangle 2">
            <a:extLst>
              <a:ext uri="{FF2B5EF4-FFF2-40B4-BE49-F238E27FC236}">
                <a16:creationId xmlns="" xmlns:a16="http://schemas.microsoft.com/office/drawing/2014/main" id="{DFE11EE1-F5CE-9847-84C7-D7320EE6A839}"/>
              </a:ext>
            </a:extLst>
          </p:cNvPr>
          <p:cNvSpPr/>
          <p:nvPr userDrawn="1"/>
        </p:nvSpPr>
        <p:spPr bwMode="auto">
          <a:xfrm>
            <a:off x="1" y="831273"/>
            <a:ext cx="12192000" cy="22167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solidFill>
                <a:srgbClr val="262626"/>
              </a:solidFill>
              <a:latin typeface="Times New Roman" pitchFamily="18" charset="0"/>
            </a:endParaRPr>
          </a:p>
        </p:txBody>
      </p:sp>
    </p:spTree>
    <p:custDataLst>
      <p:tags r:id="rId1"/>
    </p:custDataLst>
    <p:extLst>
      <p:ext uri="{BB962C8B-B14F-4D97-AF65-F5344CB8AC3E}">
        <p14:creationId xmlns:p14="http://schemas.microsoft.com/office/powerpoint/2010/main" val="2931777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en-US" sz="8800" dirty="0">
                <a:solidFill>
                  <a:srgbClr val="FFFFFF"/>
                </a:solidFill>
                <a:cs typeface="Arial" pitchFamily="34" charset="0"/>
              </a:rPr>
              <a:t>Guide Placement</a:t>
            </a:r>
          </a:p>
        </p:txBody>
      </p:sp>
    </p:spTree>
    <p:custDataLst>
      <p:tags r:id="rId1"/>
    </p:custDataLst>
    <p:extLst>
      <p:ext uri="{BB962C8B-B14F-4D97-AF65-F5344CB8AC3E}">
        <p14:creationId xmlns:p14="http://schemas.microsoft.com/office/powerpoint/2010/main" val="15740199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uide Placement ">
    <p:spTree>
      <p:nvGrpSpPr>
        <p:cNvPr id="1" name=""/>
        <p:cNvGrpSpPr/>
        <p:nvPr/>
      </p:nvGrpSpPr>
      <p:grpSpPr>
        <a:xfrm>
          <a:off x="0" y="0"/>
          <a:ext cx="0" cy="0"/>
          <a:chOff x="0" y="0"/>
          <a:chExt cx="0" cy="0"/>
        </a:xfrm>
      </p:grpSpPr>
      <p:cxnSp>
        <p:nvCxnSpPr>
          <p:cNvPr id="6" name="Straight Connector 5"/>
          <p:cNvCxnSpPr/>
          <p:nvPr userDrawn="1"/>
        </p:nvCxnSpPr>
        <p:spPr bwMode="auto">
          <a:xfrm>
            <a:off x="8916135" y="1371601"/>
            <a:ext cx="0" cy="5029199"/>
          </a:xfrm>
          <a:prstGeom prst="line">
            <a:avLst/>
          </a:prstGeom>
          <a:solidFill>
            <a:schemeClr val="accent1"/>
          </a:solidFill>
          <a:ln w="12700" cap="flat" cmpd="sng" algn="ctr">
            <a:solidFill>
              <a:schemeClr val="accent5"/>
            </a:solidFill>
            <a:prstDash val="dash"/>
            <a:round/>
            <a:headEnd type="none" w="med" len="med"/>
            <a:tailEnd type="none" w="med" len="med"/>
          </a:ln>
          <a:effectLst/>
        </p:spPr>
      </p:cxnSp>
      <p:sp>
        <p:nvSpPr>
          <p:cNvPr id="11" name="Rectangle 10"/>
          <p:cNvSpPr/>
          <p:nvPr userDrawn="1"/>
        </p:nvSpPr>
        <p:spPr>
          <a:xfrm>
            <a:off x="6986102" y="2144674"/>
            <a:ext cx="4435043" cy="3908736"/>
          </a:xfrm>
          <a:prstGeom prst="rect">
            <a:avLst/>
          </a:prstGeom>
        </p:spPr>
        <p:txBody>
          <a:bodyPr lIns="121893" tIns="60947" rIns="121893" bIns="60947">
            <a:spAutoFit/>
          </a:bodyPr>
          <a:lstStyle/>
          <a:p>
            <a:pPr defTabSz="542925">
              <a:spcBef>
                <a:spcPts val="800"/>
              </a:spcBef>
            </a:pPr>
            <a:r>
              <a:rPr lang="en-US" sz="1600" b="1" dirty="0">
                <a:solidFill>
                  <a:srgbClr val="032D60"/>
                </a:solidFill>
                <a:cs typeface="Salesforce Sans" charset="0"/>
              </a:rPr>
              <a:t>Realigning Guides</a:t>
            </a:r>
            <a:endParaRPr lang="en-US" sz="1600" dirty="0">
              <a:solidFill>
                <a:srgbClr val="032D60"/>
              </a:solidFill>
              <a:cs typeface="Salesforce Sans" charset="0"/>
            </a:endParaRPr>
          </a:p>
          <a:p>
            <a:pPr defTabSz="542925">
              <a:spcBef>
                <a:spcPts val="800"/>
              </a:spcBef>
            </a:pPr>
            <a:r>
              <a:rPr lang="en-US" sz="1200" dirty="0">
                <a:solidFill>
                  <a:srgbClr val="032D60"/>
                </a:solidFill>
                <a:cs typeface="Salesforce Sans" charset="0"/>
              </a:rPr>
              <a:t>Guides can can easily be bumped and moved accidentally.  </a:t>
            </a:r>
          </a:p>
          <a:p>
            <a:pPr defTabSz="542925">
              <a:spcBef>
                <a:spcPts val="800"/>
              </a:spcBef>
            </a:pPr>
            <a:r>
              <a:rPr lang="en-US" sz="1200" dirty="0">
                <a:solidFill>
                  <a:srgbClr val="032D60"/>
                </a:solidFill>
                <a:cs typeface="Salesforce Sans" charset="0"/>
              </a:rPr>
              <a:t>This slide layout show you how to reset your guides. </a:t>
            </a:r>
          </a:p>
          <a:p>
            <a:pPr defTabSz="542925">
              <a:spcBef>
                <a:spcPts val="800"/>
              </a:spcBef>
            </a:pPr>
            <a:r>
              <a:rPr lang="en-US" sz="1200" b="1" dirty="0">
                <a:solidFill>
                  <a:srgbClr val="032D60"/>
                </a:solidFill>
                <a:cs typeface="Salesforce Sans" charset="0"/>
              </a:rPr>
              <a:t>NOTE: </a:t>
            </a:r>
            <a:r>
              <a:rPr lang="en-US" sz="1200" dirty="0">
                <a:solidFill>
                  <a:srgbClr val="032D60"/>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rgbClr val="032D60"/>
                </a:solidFill>
                <a:cs typeface="Salesforce Sans" charset="0"/>
              </a:rPr>
              <a:t> Turn on your guides </a:t>
            </a:r>
          </a:p>
          <a:p>
            <a:pPr defTabSz="542925">
              <a:spcBef>
                <a:spcPts val="800"/>
              </a:spcBef>
              <a:buFont typeface="Salesforce Sans" charset="0"/>
              <a:buAutoNum type="arabicPeriod" startAt="2"/>
            </a:pPr>
            <a:r>
              <a:rPr lang="en-US" sz="1200" b="1" dirty="0">
                <a:solidFill>
                  <a:srgbClr val="032D60"/>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rgbClr val="032D60"/>
                </a:solidFill>
                <a:cs typeface="Salesforce Sans" charset="0"/>
              </a:rPr>
              <a:t> Do your guides align with the orange lines in the new slide?  </a:t>
            </a:r>
            <a:r>
              <a:rPr lang="en-US" sz="1200" dirty="0">
                <a:solidFill>
                  <a:srgbClr val="032D60"/>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rgbClr val="032D60"/>
                </a:solidFill>
                <a:cs typeface="Salesforce Sans" charset="0"/>
              </a:rPr>
              <a:t> Once guides are reset, delete the Guide Layout Slide</a:t>
            </a:r>
          </a:p>
          <a:p>
            <a:pPr defTabSz="542925">
              <a:spcBef>
                <a:spcPts val="800"/>
              </a:spcBef>
            </a:pPr>
            <a:endParaRPr lang="en-US" sz="1300" dirty="0">
              <a:solidFill>
                <a:srgbClr val="032D60"/>
              </a:solidFill>
              <a:cs typeface="Salesforce Sans" charset="0"/>
            </a:endParaRPr>
          </a:p>
          <a:p>
            <a:pPr defTabSz="542925">
              <a:spcBef>
                <a:spcPts val="800"/>
              </a:spcBef>
            </a:pPr>
            <a:endParaRPr lang="en-US" sz="1300" dirty="0">
              <a:solidFill>
                <a:srgbClr val="032D60"/>
              </a:solidFill>
              <a:cs typeface="Salesforce Sans" charset="0"/>
            </a:endParaRPr>
          </a:p>
        </p:txBody>
      </p:sp>
      <p:sp>
        <p:nvSpPr>
          <p:cNvPr id="16" name="Content Placeholder 16"/>
          <p:cNvSpPr txBox="1">
            <a:spLocks/>
          </p:cNvSpPr>
          <p:nvPr userDrawn="1"/>
        </p:nvSpPr>
        <p:spPr>
          <a:xfrm>
            <a:off x="848799" y="2701268"/>
            <a:ext cx="561586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defRPr/>
            </a:pPr>
            <a:r>
              <a:rPr lang="en-US" sz="1600" b="1" dirty="0">
                <a:solidFill>
                  <a:srgbClr val="032D60"/>
                </a:solidFill>
                <a:latin typeface="Salesforce Sans" panose="020B0505020202020203" pitchFamily="34" charset="0"/>
                <a:cs typeface="Salesforce Sans"/>
              </a:rPr>
              <a:t>What are Drawing Guides?  </a:t>
            </a:r>
          </a:p>
          <a:p>
            <a:pPr>
              <a:spcBef>
                <a:spcPts val="800"/>
              </a:spcBef>
              <a:defRPr/>
            </a:pPr>
            <a:r>
              <a:rPr lang="en-US" sz="1200" dirty="0">
                <a:solidFill>
                  <a:srgbClr val="032D60"/>
                </a:solidFill>
                <a:latin typeface="Salesforce Sans" panose="020B0505020202020203" pitchFamily="34" charset="0"/>
                <a:cs typeface="Salesforce Sans"/>
              </a:rPr>
              <a:t>This lines that that appear on all pages in the same spot, but don’t show up when you print or view deck in Show mode.  </a:t>
            </a:r>
          </a:p>
          <a:p>
            <a:pPr>
              <a:spcBef>
                <a:spcPts val="800"/>
              </a:spcBef>
              <a:defRPr/>
            </a:pPr>
            <a:r>
              <a:rPr lang="en-US" sz="1200" dirty="0">
                <a:solidFill>
                  <a:srgbClr val="032D60"/>
                </a:solidFill>
                <a:latin typeface="Salesforce Sans" panose="020B0505020202020203" pitchFamily="34" charset="0"/>
                <a:cs typeface="Salesforce Sans"/>
              </a:rPr>
              <a:t>Think of them as internal margins for the proper alignment and consistent placement of content. Object will snap to them and they are also perfect for cropping an image to. </a:t>
            </a:r>
          </a:p>
          <a:p>
            <a:pPr>
              <a:spcBef>
                <a:spcPts val="800"/>
              </a:spcBef>
              <a:defRPr/>
            </a:pPr>
            <a:r>
              <a:rPr lang="en-US" sz="1200" dirty="0">
                <a:solidFill>
                  <a:srgbClr val="032D60"/>
                </a:solidFill>
                <a:latin typeface="Salesforce Sans" panose="020B0505020202020203" pitchFamily="34" charset="0"/>
                <a:cs typeface="Salesforce Sans"/>
              </a:rPr>
              <a:t>This template has pre-made guides that delineate where your workspace is.  </a:t>
            </a:r>
            <a:r>
              <a:rPr lang="en-US" sz="1200" b="1" dirty="0">
                <a:solidFill>
                  <a:srgbClr val="032D60"/>
                </a:solidFill>
                <a:latin typeface="Salesforce Sans" panose="020B0505020202020203" pitchFamily="34" charset="0"/>
                <a:cs typeface="Salesforce Sans"/>
              </a:rPr>
              <a:t/>
            </a:r>
            <a:br>
              <a:rPr lang="en-US" sz="1200" b="1" dirty="0">
                <a:solidFill>
                  <a:srgbClr val="032D60"/>
                </a:solidFill>
                <a:latin typeface="Salesforce Sans" panose="020B0505020202020203" pitchFamily="34" charset="0"/>
                <a:cs typeface="Salesforce Sans"/>
              </a:rPr>
            </a:br>
            <a:r>
              <a:rPr lang="en-US" sz="1200" b="1" dirty="0">
                <a:solidFill>
                  <a:srgbClr val="032D60"/>
                </a:solidFill>
                <a:latin typeface="Salesforce Sans" panose="020B0505020202020203" pitchFamily="34" charset="0"/>
                <a:cs typeface="Salesforce Sans"/>
              </a:rPr>
              <a:t/>
            </a:r>
            <a:br>
              <a:rPr lang="en-US" sz="1200" b="1" dirty="0">
                <a:solidFill>
                  <a:srgbClr val="032D60"/>
                </a:solidFill>
                <a:latin typeface="Salesforce Sans" panose="020B0505020202020203" pitchFamily="34" charset="0"/>
                <a:cs typeface="Salesforce Sans"/>
              </a:rPr>
            </a:br>
            <a:r>
              <a:rPr lang="en-US" sz="1600" b="1" dirty="0">
                <a:solidFill>
                  <a:srgbClr val="032D60"/>
                </a:solidFill>
                <a:latin typeface="Salesforce Sans" panose="020B0505020202020203" pitchFamily="34" charset="0"/>
                <a:cs typeface="Salesforce Sans"/>
              </a:rPr>
              <a:t>How to Turn Guides On and Off</a:t>
            </a:r>
          </a:p>
          <a:p>
            <a:pPr>
              <a:spcBef>
                <a:spcPts val="800"/>
              </a:spcBef>
              <a:buClr>
                <a:srgbClr val="00847C"/>
              </a:buClr>
              <a:defRPr/>
            </a:pPr>
            <a:r>
              <a:rPr lang="en-US" sz="1200" b="1" dirty="0">
                <a:solidFill>
                  <a:srgbClr val="032D60"/>
                </a:solidFill>
                <a:latin typeface="Salesforce Sans" panose="020B0505020202020203" pitchFamily="34" charset="0"/>
                <a:cs typeface="Salesforce Sans"/>
              </a:rPr>
              <a:t>Windows: </a:t>
            </a:r>
            <a:r>
              <a:rPr lang="en-US" sz="1200" dirty="0">
                <a:solidFill>
                  <a:srgbClr val="032D60"/>
                </a:solidFill>
                <a:latin typeface="Salesforce Sans" panose="020B0505020202020203" pitchFamily="34" charset="0"/>
                <a:cs typeface="Salesforce Sans"/>
              </a:rPr>
              <a:t>ALT + F9 or Right click in blue area off workspace &gt;Grids and Guides&gt;Display Drawing Guides on Screen</a:t>
            </a:r>
          </a:p>
          <a:p>
            <a:pPr>
              <a:spcBef>
                <a:spcPts val="800"/>
              </a:spcBef>
              <a:buClr>
                <a:srgbClr val="00847C"/>
              </a:buClr>
              <a:defRPr/>
            </a:pPr>
            <a:r>
              <a:rPr lang="en-US" sz="1200" b="1" dirty="0">
                <a:solidFill>
                  <a:srgbClr val="032D60"/>
                </a:solidFill>
                <a:latin typeface="Salesforce Sans" panose="020B0505020202020203" pitchFamily="34" charset="0"/>
                <a:cs typeface="Salesforce Sans"/>
              </a:rPr>
              <a:t>Mac 2011: </a:t>
            </a:r>
            <a:r>
              <a:rPr lang="en-US" sz="1200" dirty="0">
                <a:solidFill>
                  <a:srgbClr val="032D60"/>
                </a:solidFill>
                <a:latin typeface="Salesforce Sans" panose="020B0505020202020203" pitchFamily="34" charset="0"/>
                <a:cs typeface="Salesforce Sans"/>
              </a:rPr>
              <a:t>Control + Option + Command + G or </a:t>
            </a:r>
            <a:br>
              <a:rPr lang="en-US" sz="1200" dirty="0">
                <a:solidFill>
                  <a:srgbClr val="032D60"/>
                </a:solidFill>
                <a:latin typeface="Salesforce Sans" panose="020B0505020202020203" pitchFamily="34" charset="0"/>
                <a:cs typeface="Salesforce Sans"/>
              </a:rPr>
            </a:br>
            <a:r>
              <a:rPr lang="en-US" sz="1200" dirty="0">
                <a:solidFill>
                  <a:srgbClr val="032D60"/>
                </a:solidFill>
                <a:latin typeface="Salesforce Sans" panose="020B0505020202020203" pitchFamily="34" charset="0"/>
                <a:cs typeface="Salesforce Sans"/>
              </a:rPr>
              <a:t>View&gt;Guides&gt;Static Guides</a:t>
            </a:r>
          </a:p>
          <a:p>
            <a:pPr>
              <a:spcBef>
                <a:spcPts val="800"/>
              </a:spcBef>
              <a:buClr>
                <a:srgbClr val="00847C"/>
              </a:buClr>
              <a:defRPr/>
            </a:pPr>
            <a:r>
              <a:rPr lang="en-US" sz="1200" b="1" dirty="0">
                <a:solidFill>
                  <a:srgbClr val="032D60"/>
                </a:solidFill>
                <a:latin typeface="Salesforce Sans" panose="020B0505020202020203" pitchFamily="34" charset="0"/>
                <a:cs typeface="Salesforce Sans"/>
              </a:rPr>
              <a:t>MAC 2008:   </a:t>
            </a:r>
            <a:r>
              <a:rPr lang="en-US" sz="1200" dirty="0">
                <a:solidFill>
                  <a:srgbClr val="032D60"/>
                </a:solidFill>
                <a:latin typeface="Salesforce Sans" panose="020B0505020202020203" pitchFamily="34" charset="0"/>
                <a:cs typeface="Salesforce Sans"/>
              </a:rPr>
              <a:t>Command + G or View&gt;Guides&gt;Static Guides</a:t>
            </a:r>
          </a:p>
        </p:txBody>
      </p:sp>
      <p:sp>
        <p:nvSpPr>
          <p:cNvPr id="17" name="TextBox 19"/>
          <p:cNvSpPr txBox="1">
            <a:spLocks noChangeArrowheads="1"/>
          </p:cNvSpPr>
          <p:nvPr userDrawn="1"/>
        </p:nvSpPr>
        <p:spPr bwMode="auto">
          <a:xfrm>
            <a:off x="7504480" y="1600670"/>
            <a:ext cx="366014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dirty="0">
                <a:solidFill>
                  <a:srgbClr val="032D60"/>
                </a:solidFill>
                <a:latin typeface="Salesforce Sans" panose="020B0505020202020203" pitchFamily="34" charset="0"/>
              </a:rPr>
              <a:t>The left and right top and bottom corners only area you should work within on your slides.</a:t>
            </a:r>
          </a:p>
        </p:txBody>
      </p:sp>
      <p:grpSp>
        <p:nvGrpSpPr>
          <p:cNvPr id="2" name="Group 1"/>
          <p:cNvGrpSpPr/>
          <p:nvPr userDrawn="1"/>
        </p:nvGrpSpPr>
        <p:grpSpPr>
          <a:xfrm>
            <a:off x="-3" y="-1588"/>
            <a:ext cx="12192003" cy="6859588"/>
            <a:chOff x="124990" y="-1588"/>
            <a:chExt cx="12188828" cy="6859588"/>
          </a:xfrm>
        </p:grpSpPr>
        <p:cxnSp>
          <p:nvCxnSpPr>
            <p:cNvPr id="5" name="Straight Connector 4"/>
            <p:cNvCxnSpPr/>
            <p:nvPr userDrawn="1"/>
          </p:nvCxnSpPr>
          <p:spPr>
            <a:xfrm>
              <a:off x="581025"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858043" y="-1588"/>
              <a:ext cx="0" cy="685800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24990" y="6400799"/>
              <a:ext cx="12188828" cy="1"/>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415050" y="1480171"/>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a:defRPr/>
              </a:pPr>
              <a:endParaRPr lang="en-US" dirty="0">
                <a:solidFill>
                  <a:srgbClr val="FFFFFF"/>
                </a:solidFill>
                <a:cs typeface="VAG Rounded Std Light"/>
              </a:endParaRPr>
            </a:p>
          </p:txBody>
        </p:sp>
        <p:sp>
          <p:nvSpPr>
            <p:cNvPr id="13" name="Right Arrow 12"/>
            <p:cNvSpPr/>
            <p:nvPr userDrawn="1"/>
          </p:nvSpPr>
          <p:spPr>
            <a:xfrm rot="13500000">
              <a:off x="659177" y="145364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a:defRPr/>
              </a:pPr>
              <a:endParaRPr lang="en-US" dirty="0">
                <a:solidFill>
                  <a:srgbClr val="FFFFFF"/>
                </a:solidFill>
                <a:cs typeface="VAG Rounded Std Light"/>
              </a:endParaRPr>
            </a:p>
          </p:txBody>
        </p:sp>
        <p:sp>
          <p:nvSpPr>
            <p:cNvPr id="14" name="Right Arrow 13"/>
            <p:cNvSpPr/>
            <p:nvPr userDrawn="1"/>
          </p:nvSpPr>
          <p:spPr>
            <a:xfrm rot="13500000" flipH="1" flipV="1">
              <a:off x="11415050" y="5953311"/>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a:defRPr/>
              </a:pPr>
              <a:endParaRPr lang="en-US" dirty="0">
                <a:solidFill>
                  <a:srgbClr val="FFFFFF"/>
                </a:solidFill>
                <a:cs typeface="VAG Rounded Std Light"/>
              </a:endParaRPr>
            </a:p>
          </p:txBody>
        </p:sp>
        <p:sp>
          <p:nvSpPr>
            <p:cNvPr id="15" name="Right Arrow 14"/>
            <p:cNvSpPr/>
            <p:nvPr userDrawn="1"/>
          </p:nvSpPr>
          <p:spPr>
            <a:xfrm rot="8100000" flipV="1">
              <a:off x="659177" y="5953312"/>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a:defRPr/>
              </a:pPr>
              <a:endParaRPr lang="en-US" dirty="0">
                <a:solidFill>
                  <a:srgbClr val="FFFFFF"/>
                </a:solidFill>
                <a:cs typeface="VAG Rounded Std Light"/>
              </a:endParaRPr>
            </a:p>
          </p:txBody>
        </p:sp>
        <p:cxnSp>
          <p:nvCxnSpPr>
            <p:cNvPr id="24" name="Straight Connector 23"/>
            <p:cNvCxnSpPr/>
            <p:nvPr userDrawn="1"/>
          </p:nvCxnSpPr>
          <p:spPr>
            <a:xfrm>
              <a:off x="124990" y="1382402"/>
              <a:ext cx="12188826" cy="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Right Arrow 18"/>
            <p:cNvSpPr/>
            <p:nvPr userDrawn="1"/>
          </p:nvSpPr>
          <p:spPr>
            <a:xfrm rot="10800000" flipH="1">
              <a:off x="8674221" y="998352"/>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a:defRPr/>
              </a:pPr>
              <a:endParaRPr lang="en-US" dirty="0">
                <a:solidFill>
                  <a:srgbClr val="FFFFFF"/>
                </a:solidFill>
                <a:cs typeface="VAG Rounded Std Light"/>
              </a:endParaRPr>
            </a:p>
          </p:txBody>
        </p:sp>
      </p:grpSp>
      <p:sp>
        <p:nvSpPr>
          <p:cNvPr id="22" name="Rectangle 21"/>
          <p:cNvSpPr/>
          <p:nvPr userDrawn="1"/>
        </p:nvSpPr>
        <p:spPr>
          <a:xfrm>
            <a:off x="7232591" y="5559575"/>
            <a:ext cx="3981816" cy="841224"/>
          </a:xfrm>
          <a:prstGeom prst="rect">
            <a:avLst/>
          </a:prstGeom>
        </p:spPr>
        <p:txBody>
          <a:bodyPr wrap="square" lIns="121888" tIns="60944" rIns="121888" bIns="60944">
            <a:spAutoFit/>
          </a:bodyPr>
          <a:lstStyle/>
          <a:p>
            <a:pPr defTabSz="542902">
              <a:spcBef>
                <a:spcPts val="800"/>
              </a:spcBef>
              <a:buFont typeface="Salesforce Sans" charset="0"/>
              <a:buNone/>
            </a:pPr>
            <a:r>
              <a:rPr lang="en-US" sz="1600" b="1" dirty="0">
                <a:solidFill>
                  <a:srgbClr val="032D60"/>
                </a:solidFill>
                <a:cs typeface="Salesforce Sans" charset="0"/>
              </a:rPr>
              <a:t>How to Create a New Guide Line</a:t>
            </a:r>
          </a:p>
          <a:p>
            <a:pPr defTabSz="542902">
              <a:spcBef>
                <a:spcPts val="800"/>
              </a:spcBef>
              <a:buFont typeface="Salesforce Sans" charset="0"/>
              <a:buNone/>
            </a:pPr>
            <a:r>
              <a:rPr lang="en-US" sz="1200" dirty="0">
                <a:solidFill>
                  <a:srgbClr val="032D60"/>
                </a:solidFill>
                <a:cs typeface="Salesforce Sans" charset="0"/>
              </a:rPr>
              <a:t>Select a guide, hold down the Option or </a:t>
            </a:r>
            <a:r>
              <a:rPr lang="en-US" sz="1200" dirty="0" err="1">
                <a:solidFill>
                  <a:srgbClr val="032D60"/>
                </a:solidFill>
                <a:cs typeface="Salesforce Sans" charset="0"/>
              </a:rPr>
              <a:t>Cntl</a:t>
            </a:r>
            <a:r>
              <a:rPr lang="en-US" sz="1200" dirty="0">
                <a:solidFill>
                  <a:srgbClr val="032D60"/>
                </a:solidFill>
                <a:cs typeface="Salesforce Sans" charset="0"/>
              </a:rPr>
              <a:t> key and drag.  This will duplicate the line</a:t>
            </a:r>
            <a:endParaRPr lang="en-US" sz="1300" dirty="0">
              <a:solidFill>
                <a:srgbClr val="032D60"/>
              </a:solidFill>
              <a:cs typeface="Salesforce Sans" charset="0"/>
            </a:endParaRPr>
          </a:p>
        </p:txBody>
      </p:sp>
      <p:sp>
        <p:nvSpPr>
          <p:cNvPr id="23" name="Text Placeholder 8"/>
          <p:cNvSpPr>
            <a:spLocks noGrp="1"/>
          </p:cNvSpPr>
          <p:nvPr>
            <p:ph type="body" sz="quarter" idx="10" hasCustomPrompt="1"/>
          </p:nvPr>
        </p:nvSpPr>
        <p:spPr>
          <a:xfrm>
            <a:off x="455732" y="0"/>
            <a:ext cx="11736267" cy="940118"/>
          </a:xfrm>
          <a:prstGeom prst="rect">
            <a:avLst/>
          </a:prstGeom>
          <a:solidFill>
            <a:schemeClr val="bg1"/>
          </a:solidFill>
        </p:spPr>
        <p:txBody>
          <a:bodyPr lIns="91440" tIns="45720" rIns="91440" bIns="0" anchor="ctr"/>
          <a:lstStyle>
            <a:lvl1pPr algn="l">
              <a:lnSpc>
                <a:spcPct val="90000"/>
              </a:lnSpc>
              <a:spcBef>
                <a:spcPts val="0"/>
              </a:spcBef>
              <a:defRPr sz="2800" b="1" baseline="0">
                <a:solidFill>
                  <a:schemeClr val="tx2"/>
                </a:solidFill>
              </a:defRPr>
            </a:lvl1pPr>
          </a:lstStyle>
          <a:p>
            <a:pPr lvl="0"/>
            <a:r>
              <a:rPr lang="en-US" dirty="0"/>
              <a:t>Title Area</a:t>
            </a:r>
          </a:p>
        </p:txBody>
      </p:sp>
      <p:cxnSp>
        <p:nvCxnSpPr>
          <p:cNvPr id="18" name="Straight Connector 17"/>
          <p:cNvCxnSpPr/>
          <p:nvPr userDrawn="1"/>
        </p:nvCxnSpPr>
        <p:spPr>
          <a:xfrm rot="16200000">
            <a:off x="6095997" y="-5155881"/>
            <a:ext cx="0" cy="12192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1840431" y="1043566"/>
            <a:ext cx="6674007" cy="276999"/>
          </a:xfrm>
          <a:prstGeom prst="rect">
            <a:avLst/>
          </a:prstGeom>
          <a:noFill/>
          <a:ln>
            <a:noFill/>
          </a:ln>
        </p:spPr>
        <p:txBody>
          <a:bodyPr wrap="square" rtlCol="0">
            <a:spAutoFit/>
          </a:bodyPr>
          <a:lstStyle/>
          <a:p>
            <a:pPr algn="r"/>
            <a:r>
              <a:rPr lang="en-US" sz="1200" dirty="0">
                <a:solidFill>
                  <a:srgbClr val="032D60"/>
                </a:solidFill>
                <a:cs typeface="Arial" pitchFamily="34" charset="0"/>
              </a:rPr>
              <a:t>Single Column should only be ¾ of width of page (from the left margin) for readability</a:t>
            </a:r>
          </a:p>
        </p:txBody>
      </p:sp>
    </p:spTree>
    <p:custDataLst>
      <p:tags r:id="rId1"/>
    </p:custDataLst>
    <p:extLst>
      <p:ext uri="{BB962C8B-B14F-4D97-AF65-F5344CB8AC3E}">
        <p14:creationId xmlns:p14="http://schemas.microsoft.com/office/powerpoint/2010/main" val="3293150536"/>
      </p:ext>
    </p:extLst>
  </p:cSld>
  <p:clrMapOvr>
    <a:masterClrMapping/>
  </p:clrMapOvr>
  <p:transition spd="med">
    <p:fade/>
  </p:transition>
  <p:extLst mod="1">
    <p:ext uri="{DCECCB84-F9BA-43D5-87BE-67443E8EF086}">
      <p15:sldGuideLst xmlns:p15="http://schemas.microsoft.com/office/powerpoint/2012/main">
        <p15:guide id="4294967295" orient="horz" pos="4032">
          <p15:clr>
            <a:srgbClr val="FBAE40"/>
          </p15:clr>
        </p15:guide>
        <p15:guide id="4294967295" orient="horz" pos="86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4" name="Shape 45"/>
          <p:cNvPicPr preferRelativeResize="0"/>
          <p:nvPr userDrawn="1"/>
        </p:nvPicPr>
        <p:blipFill>
          <a:blip r:embed="rId2">
            <a:alphaModFix/>
          </a:blip>
          <a:stretch>
            <a:fillRect/>
          </a:stretch>
        </p:blipFill>
        <p:spPr>
          <a:xfrm>
            <a:off x="0" y="-8"/>
            <a:ext cx="12192000" cy="6858007"/>
          </a:xfrm>
          <a:prstGeom prst="rect">
            <a:avLst/>
          </a:prstGeom>
          <a:noFill/>
          <a:ln>
            <a:noFill/>
          </a:ln>
        </p:spPr>
      </p:pic>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idx="10"/>
          </p:nvPr>
        </p:nvSpPr>
        <p:spPr/>
        <p:txBody>
          <a:bodyPr/>
          <a:lstStyle/>
          <a:p>
            <a:fld id="{00000000-1234-1234-1234-123412341234}" type="slidenum">
              <a:rPr lang="uk-UA" smtClean="0">
                <a:solidFill>
                  <a:srgbClr val="032D60"/>
                </a:solidFill>
              </a:rPr>
              <a:pPr/>
              <a:t>‹#›</a:t>
            </a:fld>
            <a:endParaRPr lang="uk-UA">
              <a:solidFill>
                <a:srgbClr val="032D60"/>
              </a:solidFill>
            </a:endParaRPr>
          </a:p>
        </p:txBody>
      </p:sp>
    </p:spTree>
    <p:extLst>
      <p:ext uri="{BB962C8B-B14F-4D97-AF65-F5344CB8AC3E}">
        <p14:creationId xmlns:p14="http://schemas.microsoft.com/office/powerpoint/2010/main" val="3558322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4" name="Shape 1793"/>
          <p:cNvPicPr preferRelativeResize="0"/>
          <p:nvPr userDrawn="1"/>
        </p:nvPicPr>
        <p:blipFill>
          <a:blip r:embed="rId2">
            <a:alphaModFix/>
          </a:blip>
          <a:stretch>
            <a:fillRect/>
          </a:stretch>
        </p:blipFill>
        <p:spPr>
          <a:xfrm>
            <a:off x="0" y="0"/>
            <a:ext cx="12192000" cy="6858000"/>
          </a:xfrm>
          <a:prstGeom prst="rect">
            <a:avLst/>
          </a:prstGeom>
          <a:noFill/>
          <a:ln>
            <a:noFill/>
          </a:ln>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idx="10"/>
          </p:nvPr>
        </p:nvSpPr>
        <p:spPr/>
        <p:txBody>
          <a:bodyPr/>
          <a:lstStyle/>
          <a:p>
            <a:fld id="{00000000-1234-1234-1234-123412341234}" type="slidenum">
              <a:rPr lang="uk-UA" smtClean="0">
                <a:solidFill>
                  <a:srgbClr val="032D60"/>
                </a:solidFill>
              </a:rPr>
              <a:pPr/>
              <a:t>‹#›</a:t>
            </a:fld>
            <a:endParaRPr lang="uk-UA">
              <a:solidFill>
                <a:srgbClr val="032D60"/>
              </a:solidFill>
            </a:endParaRPr>
          </a:p>
        </p:txBody>
      </p:sp>
    </p:spTree>
    <p:extLst>
      <p:ext uri="{BB962C8B-B14F-4D97-AF65-F5344CB8AC3E}">
        <p14:creationId xmlns:p14="http://schemas.microsoft.com/office/powerpoint/2010/main" val="4280481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urse Agenda">
    <p:spTree>
      <p:nvGrpSpPr>
        <p:cNvPr id="1" name=""/>
        <p:cNvGrpSpPr/>
        <p:nvPr/>
      </p:nvGrpSpPr>
      <p:grpSpPr>
        <a:xfrm>
          <a:off x="0" y="0"/>
          <a:ext cx="0" cy="0"/>
          <a:chOff x="0" y="0"/>
          <a:chExt cx="0" cy="0"/>
        </a:xfrm>
      </p:grpSpPr>
      <p:sp>
        <p:nvSpPr>
          <p:cNvPr id="11" name="Rectangle 10"/>
          <p:cNvSpPr/>
          <p:nvPr userDrawn="1"/>
        </p:nvSpPr>
        <p:spPr bwMode="auto">
          <a:xfrm>
            <a:off x="-1" y="1"/>
            <a:ext cx="12192001" cy="92490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7" name="Text Placeholder 6"/>
          <p:cNvSpPr>
            <a:spLocks noGrp="1"/>
          </p:cNvSpPr>
          <p:nvPr>
            <p:ph type="body" sz="quarter" idx="11" hasCustomPrompt="1"/>
          </p:nvPr>
        </p:nvSpPr>
        <p:spPr>
          <a:xfrm>
            <a:off x="1" y="9524"/>
            <a:ext cx="10248169" cy="915385"/>
          </a:xfrm>
          <a:prstGeom prst="rect">
            <a:avLst/>
          </a:prstGeom>
        </p:spPr>
        <p:txBody>
          <a:bodyPr lIns="457200" anchor="ctr"/>
          <a:lstStyle>
            <a:lvl1pPr algn="l">
              <a:lnSpc>
                <a:spcPct val="90000"/>
              </a:lnSpc>
              <a:spcBef>
                <a:spcPts val="0"/>
              </a:spcBef>
              <a:defRPr sz="2800" b="1">
                <a:solidFill>
                  <a:schemeClr val="tx2"/>
                </a:solidFill>
              </a:defRPr>
            </a:lvl1pPr>
          </a:lstStyle>
          <a:p>
            <a:pPr lvl="0"/>
            <a:r>
              <a:rPr lang="fr-FR"/>
              <a:t>Cliquer pour modifier les styles de textes principaux</a:t>
            </a:r>
          </a:p>
        </p:txBody>
      </p:sp>
      <p:sp>
        <p:nvSpPr>
          <p:cNvPr id="3" name="Text Placeholder 2"/>
          <p:cNvSpPr>
            <a:spLocks noGrp="1"/>
          </p:cNvSpPr>
          <p:nvPr>
            <p:ph type="body" sz="quarter" idx="12" hasCustomPrompt="1"/>
          </p:nvPr>
        </p:nvSpPr>
        <p:spPr>
          <a:xfrm>
            <a:off x="455732" y="1371600"/>
            <a:ext cx="8460403" cy="5029200"/>
          </a:xfrm>
          <a:prstGeom prst="rect">
            <a:avLst/>
          </a:prstGeom>
        </p:spPr>
        <p:txBody>
          <a:bodyPr/>
          <a:lstStyle>
            <a:lvl1pPr algn="l" rtl="0" fontAlgn="base">
              <a:lnSpc>
                <a:spcPct val="90000"/>
              </a:lnSpc>
              <a:spcBef>
                <a:spcPts val="900"/>
              </a:spcBef>
              <a:spcAft>
                <a:spcPct val="0"/>
              </a:spcAft>
              <a:defRPr lang="en-US" sz="1400" b="1" kern="1200" cap="all" dirty="0" smtClean="0">
                <a:solidFill>
                  <a:schemeClr val="accent1"/>
                </a:solidFill>
                <a:latin typeface="Salesforce Sans" panose="020B0505020202020203" pitchFamily="34" charset="0"/>
                <a:ea typeface="+mn-ea"/>
                <a:cs typeface="Arial" pitchFamily="34" charset="0"/>
              </a:defRPr>
            </a:lvl1pPr>
            <a:lvl2pPr marL="0" indent="0" algn="l" rtl="0" fontAlgn="base">
              <a:lnSpc>
                <a:spcPct val="90000"/>
              </a:lnSpc>
              <a:spcBef>
                <a:spcPts val="0"/>
              </a:spcBef>
              <a:spcAft>
                <a:spcPct val="0"/>
              </a:spcAft>
              <a:buFont typeface="Arial" panose="020B0604020202020204" pitchFamily="34" charset="0"/>
              <a:buNone/>
              <a:defRPr lang="en-US" sz="2400" kern="1200" dirty="0" smtClean="0">
                <a:solidFill>
                  <a:schemeClr val="tx2"/>
                </a:solidFill>
                <a:latin typeface="Salesforce Sans" panose="020B0505020202020203" pitchFamily="34" charset="0"/>
                <a:ea typeface="+mn-ea"/>
                <a:cs typeface="Arial" pitchFamily="34" charset="0"/>
              </a:defRPr>
            </a:lvl2pPr>
            <a:lvl3pPr marL="457200" indent="-457200">
              <a:lnSpc>
                <a:spcPct val="90000"/>
              </a:lnSpc>
              <a:spcBef>
                <a:spcPts val="0"/>
              </a:spcBef>
              <a:buFont typeface="+mj-lt"/>
              <a:buAutoNum type="arabicPeriod"/>
              <a:defRPr>
                <a:solidFill>
                  <a:schemeClr val="tx2"/>
                </a:solidFill>
              </a:defRPr>
            </a:lvl3pPr>
            <a:lvl4pPr marL="682506" indent="-228560">
              <a:buFont typeface="Wingdings" panose="05000000000000000000" pitchFamily="2" charset="2"/>
              <a:buChar char="§"/>
              <a:defRPr>
                <a:solidFill>
                  <a:schemeClr val="tx2"/>
                </a:solidFill>
              </a:defRPr>
            </a:lvl4pPr>
            <a:lvl5pPr>
              <a:defRPr>
                <a:solidFill>
                  <a:schemeClr val="tx2"/>
                </a:solidFill>
              </a:defRPr>
            </a:lvl5pPr>
          </a:lstStyle>
          <a:p>
            <a:pPr lvl="0"/>
            <a:r>
              <a:rPr lang="fr-FR"/>
              <a:t>Cliquer pour modifier les styles de textes principaux</a:t>
            </a:r>
          </a:p>
          <a:p>
            <a:pPr lvl="1"/>
            <a:r>
              <a:rPr lang="fr-FR"/>
              <a:t>Second niveau</a:t>
            </a:r>
          </a:p>
          <a:p>
            <a:pPr lvl="2"/>
            <a:r>
              <a:rPr lang="fr-FR"/>
              <a:t>Troisième niveau</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sp>
        <p:nvSpPr>
          <p:cNvPr id="2" name="Slide Number Placeholder 1"/>
          <p:cNvSpPr>
            <a:spLocks noGrp="1"/>
          </p:cNvSpPr>
          <p:nvPr>
            <p:ph type="sldNum" sz="quarter" idx="13"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Tree>
    <p:custDataLst>
      <p:tags r:id="rId1"/>
    </p:custDataLst>
    <p:extLst>
      <p:ext uri="{BB962C8B-B14F-4D97-AF65-F5344CB8AC3E}">
        <p14:creationId xmlns:p14="http://schemas.microsoft.com/office/powerpoint/2010/main" val="3290770056"/>
      </p:ext>
    </p:extLst>
  </p:cSld>
  <p:clrMapOvr>
    <a:masterClrMapping/>
  </p:clrMapOvr>
  <p:extLst mod="1">
    <p:ext uri="{DCECCB84-F9BA-43D5-87BE-67443E8EF086}">
      <p15:sldGuideLst xmlns:p15="http://schemas.microsoft.com/office/powerpoint/2012/main">
        <p15:guide id="1" orient="horz" pos="576">
          <p15:clr>
            <a:srgbClr val="FBAE40"/>
          </p15:clr>
        </p15:guide>
        <p15:guide id="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Unit Agenda">
    <p:spTree>
      <p:nvGrpSpPr>
        <p:cNvPr id="1" name=""/>
        <p:cNvGrpSpPr/>
        <p:nvPr/>
      </p:nvGrpSpPr>
      <p:grpSpPr>
        <a:xfrm>
          <a:off x="0" y="0"/>
          <a:ext cx="0" cy="0"/>
          <a:chOff x="0" y="0"/>
          <a:chExt cx="0" cy="0"/>
        </a:xfrm>
      </p:grpSpPr>
      <p:sp>
        <p:nvSpPr>
          <p:cNvPr id="11" name="Rectangle 10"/>
          <p:cNvSpPr/>
          <p:nvPr userDrawn="1"/>
        </p:nvSpPr>
        <p:spPr bwMode="auto">
          <a:xfrm>
            <a:off x="-1" y="1"/>
            <a:ext cx="12192001" cy="92490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7" name="Text Placeholder 6"/>
          <p:cNvSpPr>
            <a:spLocks noGrp="1"/>
          </p:cNvSpPr>
          <p:nvPr>
            <p:ph type="body" sz="quarter" idx="11" hasCustomPrompt="1"/>
          </p:nvPr>
        </p:nvSpPr>
        <p:spPr>
          <a:xfrm>
            <a:off x="1" y="9524"/>
            <a:ext cx="10248169" cy="915385"/>
          </a:xfrm>
          <a:prstGeom prst="rect">
            <a:avLst/>
          </a:prstGeom>
        </p:spPr>
        <p:txBody>
          <a:bodyPr lIns="457200" anchor="ctr"/>
          <a:lstStyle>
            <a:lvl1pPr algn="l">
              <a:lnSpc>
                <a:spcPct val="90000"/>
              </a:lnSpc>
              <a:spcBef>
                <a:spcPts val="0"/>
              </a:spcBef>
              <a:defRPr sz="2800" b="1">
                <a:solidFill>
                  <a:schemeClr val="tx2"/>
                </a:solidFill>
              </a:defRPr>
            </a:lvl1pPr>
          </a:lstStyle>
          <a:p>
            <a:pPr lvl="0"/>
            <a:r>
              <a:rPr lang="fr-FR"/>
              <a:t>Cliquer pour modifier les styles de textes principaux</a:t>
            </a:r>
          </a:p>
        </p:txBody>
      </p:sp>
      <p:sp>
        <p:nvSpPr>
          <p:cNvPr id="4" name="Text Placeholder 3"/>
          <p:cNvSpPr>
            <a:spLocks noGrp="1"/>
          </p:cNvSpPr>
          <p:nvPr>
            <p:ph type="body" sz="quarter" idx="13" hasCustomPrompt="1"/>
          </p:nvPr>
        </p:nvSpPr>
        <p:spPr>
          <a:xfrm>
            <a:off x="455732" y="1371600"/>
            <a:ext cx="8460403" cy="5029200"/>
          </a:xfrm>
          <a:prstGeom prst="rect">
            <a:avLst/>
          </a:prstGeom>
        </p:spPr>
        <p:txBody>
          <a:bodyPr/>
          <a:lstStyle>
            <a:lvl1pPr>
              <a:lnSpc>
                <a:spcPct val="90000"/>
              </a:lnSpc>
              <a:defRPr b="1">
                <a:solidFill>
                  <a:schemeClr val="tx2"/>
                </a:solidFill>
              </a:defRPr>
            </a:lvl1pPr>
            <a:lvl2pPr marL="0" indent="0">
              <a:lnSpc>
                <a:spcPct val="90000"/>
              </a:lnSpc>
              <a:buNone/>
              <a:defRPr>
                <a:solidFill>
                  <a:schemeClr val="tx2"/>
                </a:solidFill>
              </a:defRPr>
            </a:lvl2pPr>
            <a:lvl3pPr marL="457200" indent="-457200">
              <a:lnSpc>
                <a:spcPct val="90000"/>
              </a:lnSpc>
              <a:spcBef>
                <a:spcPts val="0"/>
              </a:spcBef>
              <a:buFont typeface="+mj-lt"/>
              <a:buAutoNum type="arabicPeriod"/>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sp>
        <p:nvSpPr>
          <p:cNvPr id="2" name="Slide Number Placeholder 1"/>
          <p:cNvSpPr>
            <a:spLocks noGrp="1"/>
          </p:cNvSpPr>
          <p:nvPr>
            <p:ph type="sldNum" sz="quarter" idx="14"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Tree>
    <p:custDataLst>
      <p:tags r:id="rId1"/>
    </p:custDataLst>
    <p:extLst>
      <p:ext uri="{BB962C8B-B14F-4D97-AF65-F5344CB8AC3E}">
        <p14:creationId xmlns:p14="http://schemas.microsoft.com/office/powerpoint/2010/main" val="4124781582"/>
      </p:ext>
    </p:extLst>
  </p:cSld>
  <p:clrMapOvr>
    <a:masterClrMapping/>
  </p:clrMapOvr>
  <p:extLst mod="1">
    <p:ext uri="{DCECCB84-F9BA-43D5-87BE-67443E8EF086}">
      <p15:sldGuideLst xmlns:p15="http://schemas.microsoft.com/office/powerpoint/2012/main">
        <p15:guide id="1" orient="horz" pos="576">
          <p15:clr>
            <a:srgbClr val="FBAE40"/>
          </p15:clr>
        </p15:guide>
        <p15:guide id="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800" b="0" i="0" u="none" strike="noStrike" cap="none" normalizeH="0" baseline="0" noProof="0">
                <a:ln>
                  <a:noFill/>
                </a:ln>
                <a:solidFill>
                  <a:schemeClr val="bg1"/>
                </a:solidFill>
                <a:uLnTx/>
                <a:uFillTx/>
                <a:latin typeface="Salesforce Sans" panose="020B0505020202020203" pitchFamily="34" charset="0"/>
                <a:cs typeface="Arial" pitchFamily="34" charset="0"/>
              </a:rPr>
              <a:t>Pages de contenu</a:t>
            </a:r>
          </a:p>
        </p:txBody>
      </p:sp>
    </p:spTree>
    <p:custDataLst>
      <p:tags r:id="rId1"/>
    </p:custDataLst>
    <p:extLst>
      <p:ext uri="{BB962C8B-B14F-4D97-AF65-F5344CB8AC3E}">
        <p14:creationId xmlns:p14="http://schemas.microsoft.com/office/powerpoint/2010/main" val="1102235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Text Placeholder 2"/>
          <p:cNvSpPr>
            <a:spLocks noGrp="1"/>
          </p:cNvSpPr>
          <p:nvPr>
            <p:ph type="body" sz="quarter" idx="12" hasCustomPrompt="1"/>
          </p:nvPr>
        </p:nvSpPr>
        <p:spPr>
          <a:xfrm>
            <a:off x="455733" y="1379037"/>
            <a:ext cx="8460403" cy="5029200"/>
          </a:xfrm>
          <a:prstGeom prst="rect">
            <a:avLst/>
          </a:prstGeom>
        </p:spPr>
        <p:txBody>
          <a:bodyP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fr-FR"/>
              <a:t>Cliquer pour modifier les styles de textes principaux</a:t>
            </a:r>
          </a:p>
          <a:p>
            <a:pPr lvl="1"/>
            <a:r>
              <a:rPr lang="fr-FR"/>
              <a:t>Second niveau</a:t>
            </a:r>
          </a:p>
          <a:p>
            <a:pPr lvl="2"/>
            <a:r>
              <a:rPr lang="fr-FR"/>
              <a:t>Troisième niveau</a:t>
            </a:r>
          </a:p>
          <a:p>
            <a:pPr lvl="3"/>
            <a:r>
              <a:rPr lang="fr-FR"/>
              <a:t>Quatrième niveau</a:t>
            </a:r>
          </a:p>
          <a:p>
            <a:pPr lvl="4"/>
            <a:r>
              <a:rPr lang="fr-FR"/>
              <a:t>Cinquième niveau</a:t>
            </a:r>
          </a:p>
        </p:txBody>
      </p:sp>
    </p:spTree>
    <p:custDataLst>
      <p:tags r:id="rId1"/>
    </p:custDataLst>
    <p:extLst>
      <p:ext uri="{BB962C8B-B14F-4D97-AF65-F5344CB8AC3E}">
        <p14:creationId xmlns:p14="http://schemas.microsoft.com/office/powerpoint/2010/main" val="2781558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6" name="Text Placeholder 2"/>
          <p:cNvSpPr>
            <a:spLocks noGrp="1"/>
          </p:cNvSpPr>
          <p:nvPr>
            <p:ph type="body" sz="quarter" idx="12" hasCustomPrompt="1"/>
          </p:nvPr>
        </p:nvSpPr>
        <p:spPr>
          <a:xfrm>
            <a:off x="455732" y="1371600"/>
            <a:ext cx="5522879" cy="5029200"/>
          </a:xfrm>
          <a:prstGeom prst="rect">
            <a:avLst/>
          </a:prstGeom>
        </p:spPr>
        <p:txBody>
          <a:bodyP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fr-FR"/>
              <a:t>Cliquer pour modifier les styles de textes principaux</a:t>
            </a:r>
          </a:p>
          <a:p>
            <a:pPr lvl="1"/>
            <a:r>
              <a:rPr lang="fr-FR"/>
              <a:t>Second niveau</a:t>
            </a:r>
          </a:p>
          <a:p>
            <a:pPr lvl="2"/>
            <a:r>
              <a:rPr lang="fr-FR"/>
              <a:t>Troisième niveau</a:t>
            </a:r>
          </a:p>
          <a:p>
            <a:pPr lvl="3"/>
            <a:r>
              <a:rPr lang="fr-FR"/>
              <a:t>Quatrième niveau</a:t>
            </a:r>
          </a:p>
          <a:p>
            <a:pPr lvl="4"/>
            <a:r>
              <a:rPr lang="fr-FR"/>
              <a:t>Cinquième niveau</a:t>
            </a:r>
          </a:p>
        </p:txBody>
      </p:sp>
      <p:sp>
        <p:nvSpPr>
          <p:cNvPr id="7" name="Text Placeholder 2"/>
          <p:cNvSpPr>
            <a:spLocks noGrp="1"/>
          </p:cNvSpPr>
          <p:nvPr>
            <p:ph type="body" sz="quarter" idx="13" hasCustomPrompt="1"/>
          </p:nvPr>
        </p:nvSpPr>
        <p:spPr>
          <a:xfrm>
            <a:off x="6190539" y="1371600"/>
            <a:ext cx="5545730" cy="5029200"/>
          </a:xfrm>
          <a:prstGeom prst="rect">
            <a:avLst/>
          </a:prstGeom>
        </p:spPr>
        <p:txBody>
          <a:bodyP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fr-FR"/>
              <a:t>Cliquer pour modifier les styles de textes principaux</a:t>
            </a:r>
          </a:p>
          <a:p>
            <a:pPr lvl="1"/>
            <a:r>
              <a:rPr lang="fr-FR"/>
              <a:t>Second niveau</a:t>
            </a:r>
          </a:p>
          <a:p>
            <a:pPr lvl="2"/>
            <a:r>
              <a:rPr lang="fr-FR"/>
              <a:t>Troisième niveau</a:t>
            </a:r>
          </a:p>
          <a:p>
            <a:pPr lvl="3"/>
            <a:r>
              <a:rPr lang="fr-FR"/>
              <a:t>Quatrième niveau</a:t>
            </a:r>
          </a:p>
          <a:p>
            <a:pPr lvl="4"/>
            <a:r>
              <a:rPr lang="fr-FR"/>
              <a:t>Cinquième niveau</a:t>
            </a:r>
          </a:p>
        </p:txBody>
      </p:sp>
    </p:spTree>
    <p:custDataLst>
      <p:tags r:id="rId1"/>
    </p:custDataLst>
    <p:extLst>
      <p:ext uri="{BB962C8B-B14F-4D97-AF65-F5344CB8AC3E}">
        <p14:creationId xmlns:p14="http://schemas.microsoft.com/office/powerpoint/2010/main" val="2676086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Tree>
    <p:custDataLst>
      <p:tags r:id="rId1"/>
    </p:custDataLst>
    <p:extLst>
      <p:ext uri="{BB962C8B-B14F-4D97-AF65-F5344CB8AC3E}">
        <p14:creationId xmlns:p14="http://schemas.microsoft.com/office/powerpoint/2010/main" val="3360220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Rectangle 4"/>
          <p:cNvSpPr/>
          <p:nvPr userDrawn="1"/>
        </p:nvSpPr>
        <p:spPr bwMode="auto">
          <a:xfrm>
            <a:off x="-1" y="2536373"/>
            <a:ext cx="12192000" cy="4321627"/>
          </a:xfrm>
          <a:prstGeom prst="rect">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Text Placeholder 3"/>
          <p:cNvSpPr>
            <a:spLocks noGrp="1"/>
          </p:cNvSpPr>
          <p:nvPr>
            <p:ph type="body" sz="quarter" idx="12" hasCustomPrompt="1"/>
          </p:nvPr>
        </p:nvSpPr>
        <p:spPr>
          <a:xfrm>
            <a:off x="455732" y="1393101"/>
            <a:ext cx="11280538" cy="627775"/>
          </a:xfrm>
          <a:prstGeom prst="rect">
            <a:avLst/>
          </a:prstGeom>
        </p:spPr>
        <p:txBody>
          <a:bodyPr/>
          <a:lstStyle>
            <a:lvl1pPr algn="ctr">
              <a:defRPr lang="en-US" sz="4000" b="1" kern="1200" cap="all" baseline="0" dirty="0">
                <a:solidFill>
                  <a:srgbClr val="00B0F0"/>
                </a:solidFill>
                <a:latin typeface="Salesforce Sans" panose="020B0505020202020203" pitchFamily="34" charset="0"/>
                <a:ea typeface="+mn-ea"/>
                <a:cs typeface="Arial" pitchFamily="34" charset="0"/>
              </a:defRPr>
            </a:lvl1pPr>
          </a:lstStyle>
          <a:p>
            <a:pPr lvl="0"/>
            <a:r>
              <a:rPr lang="fr-FR"/>
              <a:t>Mot/phrase à définir</a:t>
            </a:r>
          </a:p>
        </p:txBody>
      </p:sp>
      <p:sp>
        <p:nvSpPr>
          <p:cNvPr id="7" name="Text Placeholder 24"/>
          <p:cNvSpPr>
            <a:spLocks noGrp="1"/>
          </p:cNvSpPr>
          <p:nvPr>
            <p:ph type="body" sz="quarter" idx="13" hasCustomPrompt="1"/>
          </p:nvPr>
        </p:nvSpPr>
        <p:spPr>
          <a:xfrm>
            <a:off x="1513936" y="3173778"/>
            <a:ext cx="5967379" cy="922263"/>
          </a:xfrm>
          <a:prstGeom prst="rect">
            <a:avLst/>
          </a:prstGeom>
        </p:spPr>
        <p:txBody>
          <a:bodyPr anchor="ctr"/>
          <a:lstStyle>
            <a:lvl1pPr>
              <a:defRPr i="1">
                <a:solidFill>
                  <a:schemeClr val="bg1"/>
                </a:solidFill>
              </a:defRPr>
            </a:lvl1pPr>
            <a:lvl2pP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Cliquer pour modifier les styles de textes principaux</a:t>
            </a:r>
          </a:p>
          <a:p>
            <a:pPr lvl="1"/>
            <a:r>
              <a:rPr lang="fr-FR"/>
              <a:t>Second niveau</a:t>
            </a:r>
          </a:p>
        </p:txBody>
      </p:sp>
    </p:spTree>
    <p:custDataLst>
      <p:tags r:id="rId1"/>
    </p:custDataLst>
    <p:extLst>
      <p:ext uri="{BB962C8B-B14F-4D97-AF65-F5344CB8AC3E}">
        <p14:creationId xmlns:p14="http://schemas.microsoft.com/office/powerpoint/2010/main" val="747379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800" b="0" i="0" u="none" strike="noStrike" cap="none" normalizeH="0" baseline="0" noProof="0">
                <a:ln>
                  <a:noFill/>
                </a:ln>
                <a:solidFill>
                  <a:schemeClr val="bg1"/>
                </a:solidFill>
                <a:uLnTx/>
                <a:uFillTx/>
                <a:latin typeface="Salesforce Sans" panose="020B0505020202020203" pitchFamily="34" charset="0"/>
                <a:cs typeface="Arial" pitchFamily="34" charset="0"/>
              </a:rPr>
              <a:t>Projets,</a:t>
            </a:r>
            <a:br>
              <a:rPr kumimoji="0" lang="fr-FR" sz="8800" b="0" i="0" u="none" strike="noStrike" cap="none" normalizeH="0" baseline="0" noProof="0">
                <a:ln>
                  <a:noFill/>
                </a:ln>
                <a:solidFill>
                  <a:schemeClr val="bg1"/>
                </a:solidFill>
                <a:uLnTx/>
                <a:uFillTx/>
                <a:latin typeface="Salesforce Sans" panose="020B0505020202020203" pitchFamily="34" charset="0"/>
                <a:cs typeface="Arial" pitchFamily="34" charset="0"/>
              </a:rPr>
            </a:br>
            <a:r>
              <a:rPr kumimoji="0" lang="fr-FR" sz="8800" b="0" i="0" u="none" strike="noStrike" cap="none" normalizeH="0" baseline="0" noProof="0">
                <a:ln>
                  <a:noFill/>
                </a:ln>
                <a:solidFill>
                  <a:schemeClr val="bg1"/>
                </a:solidFill>
                <a:uLnTx/>
                <a:uFillTx/>
                <a:latin typeface="Salesforce Sans" panose="020B0505020202020203" pitchFamily="34" charset="0"/>
                <a:cs typeface="Arial" pitchFamily="34" charset="0"/>
              </a:rPr>
              <a:t>exercices et devoirs</a:t>
            </a:r>
          </a:p>
        </p:txBody>
      </p:sp>
    </p:spTree>
    <p:custDataLst>
      <p:tags r:id="rId1"/>
    </p:custDataLst>
    <p:extLst>
      <p:ext uri="{BB962C8B-B14F-4D97-AF65-F5344CB8AC3E}">
        <p14:creationId xmlns:p14="http://schemas.microsoft.com/office/powerpoint/2010/main" val="1002336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Text Placeholder 3"/>
          <p:cNvSpPr>
            <a:spLocks noGrp="1"/>
          </p:cNvSpPr>
          <p:nvPr>
            <p:ph type="body" sz="quarter" idx="12" hasCustomPrompt="1"/>
          </p:nvPr>
        </p:nvSpPr>
        <p:spPr>
          <a:xfrm>
            <a:off x="3739257" y="1371601"/>
            <a:ext cx="7997013" cy="705257"/>
          </a:xfrm>
          <a:prstGeom prst="rect">
            <a:avLst/>
          </a:prstGeom>
        </p:spPr>
        <p:txBody>
          <a:bodyPr/>
          <a:lstStyle>
            <a:lvl1pPr>
              <a:defRPr lang="en-US" sz="2400" b="1" kern="0" dirty="0" smtClean="0">
                <a:solidFill>
                  <a:schemeClr val="accent1"/>
                </a:solidFill>
                <a:latin typeface="Salesforce Sans" panose="020B0505020202020203" pitchFamily="34" charset="0"/>
                <a:ea typeface="+mn-ea"/>
                <a:cs typeface="Arial" pitchFamily="34" charset="0"/>
              </a:defRPr>
            </a:lvl1pPr>
          </a:lstStyle>
          <a:p>
            <a:pPr lvl="0"/>
            <a:r>
              <a:rPr lang="fr-FR"/>
              <a:t>Cliquer pour modifier les styles de textes principaux</a:t>
            </a:r>
          </a:p>
        </p:txBody>
      </p:sp>
      <p:sp>
        <p:nvSpPr>
          <p:cNvPr id="6" name="Text Placeholder 5"/>
          <p:cNvSpPr>
            <a:spLocks noGrp="1"/>
          </p:cNvSpPr>
          <p:nvPr>
            <p:ph type="body" sz="quarter" idx="13" hasCustomPrompt="1"/>
          </p:nvPr>
        </p:nvSpPr>
        <p:spPr>
          <a:xfrm>
            <a:off x="3739256" y="2291235"/>
            <a:ext cx="7997013" cy="4109565"/>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
        <p:nvSpPr>
          <p:cNvPr id="7" name="Text Placeholder 18"/>
          <p:cNvSpPr>
            <a:spLocks noGrp="1"/>
          </p:cNvSpPr>
          <p:nvPr>
            <p:ph type="body" sz="quarter" idx="14" hasCustomPrompt="1"/>
          </p:nvPr>
        </p:nvSpPr>
        <p:spPr>
          <a:xfrm>
            <a:off x="424" y="929274"/>
            <a:ext cx="3353250" cy="4308284"/>
          </a:xfrm>
          <a:prstGeom prst="rect">
            <a:avLst/>
          </a:prstGeom>
          <a:solidFill>
            <a:schemeClr val="accent1">
              <a:lumMod val="20000"/>
              <a:lumOff val="80000"/>
            </a:schemeClr>
          </a:solidFill>
        </p:spPr>
        <p:txBody>
          <a:bodyPr lIns="274320" tIns="274320" rIns="274320" bIns="274320"/>
          <a:lstStyle>
            <a:lvl1pPr algn="ctr" rtl="0" eaLnBrk="1" fontAlgn="base" hangingPunct="1">
              <a:lnSpc>
                <a:spcPct val="90000"/>
              </a:lnSpc>
              <a:spcBef>
                <a:spcPts val="0"/>
              </a:spcBef>
              <a:spcAft>
                <a:spcPct val="0"/>
              </a:spcAft>
              <a:defRPr lang="en-US" sz="2000" b="1" kern="0" dirty="0">
                <a:solidFill>
                  <a:schemeClr val="tx2"/>
                </a:solidFill>
                <a:latin typeface="Salesforce Sans" panose="020B0505020202020203" pitchFamily="34" charset="0"/>
                <a:ea typeface="+mn-ea"/>
                <a:cs typeface="Arial" pitchFamily="34" charset="0"/>
              </a:defRPr>
            </a:lvl1pPr>
          </a:lstStyle>
          <a:p>
            <a:pPr lvl="0"/>
            <a:r>
              <a:rPr lang="fr-FR"/>
              <a:t>Cliquer pour modifier les styles de textes principaux</a:t>
            </a:r>
          </a:p>
        </p:txBody>
      </p:sp>
      <p:sp>
        <p:nvSpPr>
          <p:cNvPr id="8" name="Text Placeholder 20"/>
          <p:cNvSpPr>
            <a:spLocks noGrp="1"/>
          </p:cNvSpPr>
          <p:nvPr>
            <p:ph type="body" sz="quarter" idx="15" hasCustomPrompt="1"/>
          </p:nvPr>
        </p:nvSpPr>
        <p:spPr>
          <a:xfrm>
            <a:off x="0" y="5230121"/>
            <a:ext cx="3353673" cy="1114425"/>
          </a:xfrm>
          <a:prstGeom prst="rect">
            <a:avLst/>
          </a:prstGeom>
          <a:solidFill>
            <a:schemeClr val="accent1"/>
          </a:solidFill>
        </p:spPr>
        <p:txBody>
          <a:bodyPr anchor="ctr"/>
          <a:lstStyle>
            <a:lvl1pPr algn="ctr">
              <a:defRPr sz="1600">
                <a:solidFill>
                  <a:schemeClr val="bg1"/>
                </a:solidFill>
              </a:defRPr>
            </a:lvl1pPr>
          </a:lstStyle>
          <a:p>
            <a:pPr lvl="0"/>
            <a:r>
              <a:rPr lang="fr-FR"/>
              <a:t>Cliquer pour modifier les styles de textes principaux</a:t>
            </a:r>
          </a:p>
        </p:txBody>
      </p:sp>
      <p:sp>
        <p:nvSpPr>
          <p:cNvPr id="9" name="Text Placeholder 22"/>
          <p:cNvSpPr>
            <a:spLocks noGrp="1"/>
          </p:cNvSpPr>
          <p:nvPr>
            <p:ph type="body" sz="quarter" idx="16" hasCustomPrompt="1"/>
          </p:nvPr>
        </p:nvSpPr>
        <p:spPr>
          <a:xfrm>
            <a:off x="0" y="6345238"/>
            <a:ext cx="3353673" cy="512762"/>
          </a:xfrm>
          <a:prstGeom prst="rect">
            <a:avLst/>
          </a:prstGeom>
          <a:solidFill>
            <a:schemeClr val="tx2"/>
          </a:solidFill>
        </p:spPr>
        <p:txBody>
          <a:bodyPr anchor="ctr"/>
          <a:lstStyle>
            <a:lvl1pPr algn="ctr">
              <a:defRPr sz="1600">
                <a:solidFill>
                  <a:schemeClr val="bg1"/>
                </a:solidFill>
              </a:defRPr>
            </a:lvl1pPr>
          </a:lstStyle>
          <a:p>
            <a:pPr lvl="0"/>
            <a:r>
              <a:rPr lang="fr-FR"/>
              <a:t>Cliquer pour modifier les styles de textes principaux</a:t>
            </a:r>
          </a:p>
        </p:txBody>
      </p:sp>
      <p:sp>
        <p:nvSpPr>
          <p:cNvPr id="10" name="Picture Placeholder 24"/>
          <p:cNvSpPr>
            <a:spLocks noGrp="1"/>
          </p:cNvSpPr>
          <p:nvPr>
            <p:ph type="pic" sz="quarter" idx="17" hasCustomPrompt="1"/>
          </p:nvPr>
        </p:nvSpPr>
        <p:spPr>
          <a:xfrm>
            <a:off x="637749" y="2188866"/>
            <a:ext cx="2078176" cy="2077635"/>
          </a:xfrm>
          <a:prstGeom prst="ellipse">
            <a:avLst/>
          </a:prstGeom>
          <a:solidFill>
            <a:srgbClr val="FF0000"/>
          </a:solidFill>
        </p:spPr>
        <p:txBody>
          <a:bodyPr anchor="ctr"/>
          <a:lstStyle>
            <a:lvl1pPr algn="ctr">
              <a:defRPr>
                <a:solidFill>
                  <a:schemeClr val="bg1"/>
                </a:solidFill>
              </a:defRPr>
            </a:lvl1pPr>
          </a:lstStyle>
          <a:p>
            <a:r>
              <a:rPr lang="fr-FR"/>
              <a:t>Projet Badge</a:t>
            </a:r>
          </a:p>
        </p:txBody>
      </p:sp>
    </p:spTree>
    <p:custDataLst>
      <p:tags r:id="rId1"/>
    </p:custDataLst>
    <p:extLst>
      <p:ext uri="{BB962C8B-B14F-4D97-AF65-F5344CB8AC3E}">
        <p14:creationId xmlns:p14="http://schemas.microsoft.com/office/powerpoint/2010/main" val="113792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Rectangle 1"/>
          <p:cNvSpPr/>
          <p:nvPr userDrawn="1"/>
        </p:nvSpPr>
        <p:spPr bwMode="auto">
          <a:xfrm>
            <a:off x="1" y="1"/>
            <a:ext cx="12192000"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13" name="Slide Number Placeholder 5"/>
          <p:cNvSpPr>
            <a:spLocks noGrp="1"/>
          </p:cNvSpPr>
          <p:nvPr>
            <p:ph type="sldNum" sz="quarter" idx="4" hasCustomPrompt="1"/>
          </p:nvPr>
        </p:nvSpPr>
        <p:spPr>
          <a:xfrm>
            <a:off x="10248170" y="401084"/>
            <a:ext cx="525986"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100" b="0" i="0" u="none" strike="noStrike" kern="0" cap="none" spc="0" normalizeH="0" baseline="0" noProof="0" smtClean="0">
                <a:ln>
                  <a:noFill/>
                </a:ln>
                <a:solidFill>
                  <a:schemeClr val="tx2"/>
                </a:solidFill>
                <a:effectLst/>
                <a:uLnTx/>
                <a:uFillTx/>
                <a:latin typeface="Salesforce Sans" panose="020B050502020202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100" b="0" i="0" u="none" strike="noStrike" kern="0" cap="none" spc="0" normalizeH="0" baseline="0" noProof="0" smtClean="0">
              <a:ln>
                <a:noFill/>
              </a:ln>
              <a:solidFill>
                <a:schemeClr val="tx2"/>
              </a:solidFill>
              <a:effectLst/>
              <a:uLnTx/>
              <a:uFillTx/>
              <a:latin typeface="Salesforce Sans" panose="020B0505020202020203" pitchFamily="34" charset="0"/>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1888" y="240909"/>
            <a:ext cx="1183344" cy="456473"/>
          </a:xfrm>
          <a:prstGeom prst="rect">
            <a:avLst/>
          </a:prstGeom>
        </p:spPr>
      </p:pic>
      <p:cxnSp>
        <p:nvCxnSpPr>
          <p:cNvPr id="8" name="Straight Connector 7"/>
          <p:cNvCxnSpPr/>
          <p:nvPr userDrawn="1"/>
        </p:nvCxnSpPr>
        <p:spPr bwMode="auto">
          <a:xfrm>
            <a:off x="1" y="921837"/>
            <a:ext cx="12192000"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grpSp>
        <p:nvGrpSpPr>
          <p:cNvPr id="12" name="Group 11"/>
          <p:cNvGrpSpPr/>
          <p:nvPr userDrawn="1"/>
        </p:nvGrpSpPr>
        <p:grpSpPr>
          <a:xfrm>
            <a:off x="-4323" y="1"/>
            <a:ext cx="12192000" cy="3397122"/>
            <a:chOff x="-4322" y="1"/>
            <a:chExt cx="12188825" cy="3397122"/>
          </a:xfrm>
        </p:grpSpPr>
        <p:sp>
          <p:nvSpPr>
            <p:cNvPr id="14" name="Rectangle 13"/>
            <p:cNvSpPr/>
            <p:nvPr/>
          </p:nvSpPr>
          <p:spPr>
            <a:xfrm>
              <a:off x="-4322" y="1"/>
              <a:ext cx="12188825" cy="3397122"/>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22211" r="50445" b="61411"/>
            <a:stretch/>
          </p:blipFill>
          <p:spPr>
            <a:xfrm>
              <a:off x="0" y="1488863"/>
              <a:ext cx="4334369" cy="1907055"/>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t="-1" b="29296"/>
            <a:stretch/>
          </p:blipFill>
          <p:spPr>
            <a:xfrm>
              <a:off x="5437669" y="1053675"/>
              <a:ext cx="1649371" cy="1356069"/>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6416" y="978157"/>
              <a:ext cx="413240" cy="58622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222" y="234871"/>
              <a:ext cx="634275" cy="797649"/>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75240" r="1402" b="61411"/>
            <a:stretch/>
          </p:blipFill>
          <p:spPr>
            <a:xfrm>
              <a:off x="8482084" y="1488863"/>
              <a:ext cx="3702418" cy="1907055"/>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7191" y="1679976"/>
              <a:ext cx="1350421" cy="102438"/>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5911" y="616299"/>
              <a:ext cx="1113672" cy="84479"/>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29710" y="1053675"/>
              <a:ext cx="1052320" cy="1311796"/>
            </a:xfrm>
            <a:prstGeom prst="rect">
              <a:avLst/>
            </a:prstGeom>
          </p:spPr>
        </p:pic>
      </p:grpSp>
      <p:sp>
        <p:nvSpPr>
          <p:cNvPr id="4" name="Text Placeholder 3"/>
          <p:cNvSpPr>
            <a:spLocks noGrp="1"/>
          </p:cNvSpPr>
          <p:nvPr>
            <p:ph type="body" sz="quarter" idx="10" hasCustomPrompt="1"/>
          </p:nvPr>
        </p:nvSpPr>
        <p:spPr>
          <a:xfrm>
            <a:off x="455732" y="3395664"/>
            <a:ext cx="11280538" cy="3005137"/>
          </a:xfrm>
          <a:prstGeom prst="rect">
            <a:avLst/>
          </a:prstGeom>
        </p:spPr>
        <p:txBody>
          <a:bodyPr anchor="ctr"/>
          <a:lstStyle>
            <a:lvl1pPr algn="ctr">
              <a:defRPr sz="4000">
                <a:solidFill>
                  <a:schemeClr val="tx2"/>
                </a:solidFill>
              </a:defRPr>
            </a:lvl1pPr>
            <a:lvl2pPr marL="0" indent="0" algn="ctr">
              <a:buNone/>
              <a:defRPr sz="2800">
                <a:solidFill>
                  <a:schemeClr val="tx2"/>
                </a:solidFill>
              </a:defRPr>
            </a:lvl2pPr>
          </a:lstStyle>
          <a:p>
            <a:pPr lvl="0"/>
            <a:r>
              <a:rPr lang="fr-FR"/>
              <a:t>Cliquer pour modifier les styles de textes principaux</a:t>
            </a:r>
          </a:p>
          <a:p>
            <a:pPr lvl="1"/>
            <a:r>
              <a:rPr lang="fr-FR"/>
              <a:t>Second niveau</a:t>
            </a:r>
          </a:p>
        </p:txBody>
      </p:sp>
    </p:spTree>
    <p:custDataLst>
      <p:tags r:id="rId1"/>
    </p:custDataLst>
    <p:extLst>
      <p:ext uri="{BB962C8B-B14F-4D97-AF65-F5344CB8AC3E}">
        <p14:creationId xmlns:p14="http://schemas.microsoft.com/office/powerpoint/2010/main" val="2188218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17" name="Rectangle 16"/>
          <p:cNvSpPr/>
          <p:nvPr userDrawn="1"/>
        </p:nvSpPr>
        <p:spPr bwMode="auto">
          <a:xfrm>
            <a:off x="1" y="914400"/>
            <a:ext cx="12192000" cy="2169994"/>
          </a:xfrm>
          <a:prstGeom prst="rect">
            <a:avLst/>
          </a:prstGeom>
          <a:solidFill>
            <a:schemeClr val="accent1">
              <a:lumMod val="20000"/>
              <a:lumOff val="80000"/>
            </a:schemeClr>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16" name="Text Placeholder 15"/>
          <p:cNvSpPr>
            <a:spLocks noGrp="1"/>
          </p:cNvSpPr>
          <p:nvPr>
            <p:ph type="body" sz="quarter" idx="15" hasCustomPrompt="1"/>
          </p:nvPr>
        </p:nvSpPr>
        <p:spPr>
          <a:xfrm>
            <a:off x="1767046" y="914400"/>
            <a:ext cx="10424955" cy="1863969"/>
          </a:xfrm>
          <a:prstGeom prst="rect">
            <a:avLst/>
          </a:prstGeom>
          <a:noFill/>
        </p:spPr>
        <p:txBody>
          <a:bodyPr lIns="457200" tIns="457200" rIns="457200" bIns="457200"/>
          <a:lstStyle>
            <a:lvl1pPr>
              <a:defRPr b="1">
                <a:solidFill>
                  <a:schemeClr val="tx2"/>
                </a:solidFill>
              </a:defRPr>
            </a:lvl1pPr>
            <a:lvl2pPr marL="0" indent="0">
              <a:buFontTx/>
              <a:buNone/>
              <a:defRPr>
                <a:solidFill>
                  <a:schemeClr val="tx2"/>
                </a:solidFill>
              </a:defRPr>
            </a:lvl2pPr>
            <a:lvl3pPr marL="227013" indent="-227013">
              <a:buFont typeface="Arial" panose="020B0604020202020204" pitchFamily="34" charset="0"/>
              <a:buChar char="•"/>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9" name="Freeform 49"/>
          <p:cNvSpPr>
            <a:spLocks/>
          </p:cNvSpPr>
          <p:nvPr userDrawn="1"/>
        </p:nvSpPr>
        <p:spPr bwMode="auto">
          <a:xfrm>
            <a:off x="732289" y="1358713"/>
            <a:ext cx="1034756" cy="1019657"/>
          </a:xfrm>
          <a:custGeom>
            <a:avLst/>
            <a:gdLst>
              <a:gd name="T0" fmla="*/ 81 w 116"/>
              <a:gd name="T1" fmla="*/ 64 h 116"/>
              <a:gd name="T2" fmla="*/ 92 w 116"/>
              <a:gd name="T3" fmla="*/ 80 h 116"/>
              <a:gd name="T4" fmla="*/ 95 w 116"/>
              <a:gd name="T5" fmla="*/ 78 h 116"/>
              <a:gd name="T6" fmla="*/ 111 w 116"/>
              <a:gd name="T7" fmla="*/ 60 h 116"/>
              <a:gd name="T8" fmla="*/ 111 w 116"/>
              <a:gd name="T9" fmla="*/ 57 h 116"/>
              <a:gd name="T10" fmla="*/ 91 w 116"/>
              <a:gd name="T11" fmla="*/ 29 h 116"/>
              <a:gd name="T12" fmla="*/ 110 w 116"/>
              <a:gd name="T13" fmla="*/ 22 h 116"/>
              <a:gd name="T14" fmla="*/ 95 w 116"/>
              <a:gd name="T15" fmla="*/ 5 h 116"/>
              <a:gd name="T16" fmla="*/ 89 w 116"/>
              <a:gd name="T17" fmla="*/ 11 h 116"/>
              <a:gd name="T18" fmla="*/ 82 w 116"/>
              <a:gd name="T19" fmla="*/ 24 h 116"/>
              <a:gd name="T20" fmla="*/ 57 w 116"/>
              <a:gd name="T21" fmla="*/ 1 h 116"/>
              <a:gd name="T22" fmla="*/ 54 w 116"/>
              <a:gd name="T23" fmla="*/ 2 h 116"/>
              <a:gd name="T24" fmla="*/ 35 w 116"/>
              <a:gd name="T25" fmla="*/ 21 h 116"/>
              <a:gd name="T26" fmla="*/ 36 w 116"/>
              <a:gd name="T27" fmla="*/ 27 h 116"/>
              <a:gd name="T28" fmla="*/ 46 w 116"/>
              <a:gd name="T29" fmla="*/ 30 h 116"/>
              <a:gd name="T30" fmla="*/ 54 w 116"/>
              <a:gd name="T31" fmla="*/ 42 h 116"/>
              <a:gd name="T32" fmla="*/ 33 w 116"/>
              <a:gd name="T33" fmla="*/ 48 h 116"/>
              <a:gd name="T34" fmla="*/ 24 w 116"/>
              <a:gd name="T35" fmla="*/ 32 h 116"/>
              <a:gd name="T36" fmla="*/ 1 w 116"/>
              <a:gd name="T37" fmla="*/ 54 h 116"/>
              <a:gd name="T38" fmla="*/ 1 w 116"/>
              <a:gd name="T39" fmla="*/ 57 h 116"/>
              <a:gd name="T40" fmla="*/ 24 w 116"/>
              <a:gd name="T41" fmla="*/ 83 h 116"/>
              <a:gd name="T42" fmla="*/ 20 w 116"/>
              <a:gd name="T43" fmla="*/ 91 h 116"/>
              <a:gd name="T44" fmla="*/ 14 w 116"/>
              <a:gd name="T45" fmla="*/ 92 h 116"/>
              <a:gd name="T46" fmla="*/ 20 w 116"/>
              <a:gd name="T47" fmla="*/ 114 h 116"/>
              <a:gd name="T48" fmla="*/ 29 w 116"/>
              <a:gd name="T49" fmla="*/ 97 h 116"/>
              <a:gd name="T50" fmla="*/ 42 w 116"/>
              <a:gd name="T51" fmla="*/ 93 h 116"/>
              <a:gd name="T52" fmla="*/ 58 w 116"/>
              <a:gd name="T53" fmla="*/ 111 h 116"/>
              <a:gd name="T54" fmla="*/ 61 w 116"/>
              <a:gd name="T55" fmla="*/ 112 h 116"/>
              <a:gd name="T56" fmla="*/ 79 w 116"/>
              <a:gd name="T57" fmla="*/ 90 h 116"/>
              <a:gd name="T58" fmla="*/ 68 w 116"/>
              <a:gd name="T59" fmla="*/ 82 h 116"/>
              <a:gd name="T60" fmla="*/ 81 w 116"/>
              <a:gd name="T61" fmla="*/ 6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16">
                <a:moveTo>
                  <a:pt x="81" y="64"/>
                </a:moveTo>
                <a:cubicBezTo>
                  <a:pt x="89" y="70"/>
                  <a:pt x="83" y="83"/>
                  <a:pt x="92" y="80"/>
                </a:cubicBezTo>
                <a:cubicBezTo>
                  <a:pt x="94" y="80"/>
                  <a:pt x="94" y="80"/>
                  <a:pt x="95" y="78"/>
                </a:cubicBezTo>
                <a:cubicBezTo>
                  <a:pt x="111" y="60"/>
                  <a:pt x="111" y="60"/>
                  <a:pt x="111" y="60"/>
                </a:cubicBezTo>
                <a:cubicBezTo>
                  <a:pt x="113" y="58"/>
                  <a:pt x="113" y="58"/>
                  <a:pt x="111" y="57"/>
                </a:cubicBezTo>
                <a:cubicBezTo>
                  <a:pt x="103" y="53"/>
                  <a:pt x="86" y="38"/>
                  <a:pt x="91" y="29"/>
                </a:cubicBezTo>
                <a:cubicBezTo>
                  <a:pt x="94" y="23"/>
                  <a:pt x="104" y="30"/>
                  <a:pt x="110" y="22"/>
                </a:cubicBezTo>
                <a:cubicBezTo>
                  <a:pt x="116" y="14"/>
                  <a:pt x="108" y="0"/>
                  <a:pt x="95" y="5"/>
                </a:cubicBezTo>
                <a:cubicBezTo>
                  <a:pt x="91" y="6"/>
                  <a:pt x="90" y="7"/>
                  <a:pt x="89" y="11"/>
                </a:cubicBezTo>
                <a:cubicBezTo>
                  <a:pt x="88" y="16"/>
                  <a:pt x="89" y="24"/>
                  <a:pt x="82" y="24"/>
                </a:cubicBezTo>
                <a:cubicBezTo>
                  <a:pt x="81" y="24"/>
                  <a:pt x="57" y="1"/>
                  <a:pt x="57" y="1"/>
                </a:cubicBezTo>
                <a:cubicBezTo>
                  <a:pt x="56" y="0"/>
                  <a:pt x="55" y="0"/>
                  <a:pt x="54" y="2"/>
                </a:cubicBezTo>
                <a:cubicBezTo>
                  <a:pt x="54" y="2"/>
                  <a:pt x="35" y="20"/>
                  <a:pt x="35" y="21"/>
                </a:cubicBezTo>
                <a:cubicBezTo>
                  <a:pt x="34" y="23"/>
                  <a:pt x="35" y="25"/>
                  <a:pt x="36" y="27"/>
                </a:cubicBezTo>
                <a:cubicBezTo>
                  <a:pt x="40" y="32"/>
                  <a:pt x="41" y="29"/>
                  <a:pt x="46" y="30"/>
                </a:cubicBezTo>
                <a:cubicBezTo>
                  <a:pt x="51" y="31"/>
                  <a:pt x="54" y="37"/>
                  <a:pt x="54" y="42"/>
                </a:cubicBezTo>
                <a:cubicBezTo>
                  <a:pt x="55" y="53"/>
                  <a:pt x="39" y="57"/>
                  <a:pt x="33" y="48"/>
                </a:cubicBezTo>
                <a:cubicBezTo>
                  <a:pt x="30" y="43"/>
                  <a:pt x="31" y="30"/>
                  <a:pt x="24" y="32"/>
                </a:cubicBezTo>
                <a:cubicBezTo>
                  <a:pt x="20" y="33"/>
                  <a:pt x="4" y="49"/>
                  <a:pt x="1" y="54"/>
                </a:cubicBezTo>
                <a:cubicBezTo>
                  <a:pt x="0" y="56"/>
                  <a:pt x="0" y="56"/>
                  <a:pt x="1" y="57"/>
                </a:cubicBezTo>
                <a:cubicBezTo>
                  <a:pt x="11" y="65"/>
                  <a:pt x="22" y="73"/>
                  <a:pt x="24" y="83"/>
                </a:cubicBezTo>
                <a:cubicBezTo>
                  <a:pt x="24" y="87"/>
                  <a:pt x="24" y="90"/>
                  <a:pt x="20" y="91"/>
                </a:cubicBezTo>
                <a:cubicBezTo>
                  <a:pt x="18" y="92"/>
                  <a:pt x="16" y="91"/>
                  <a:pt x="14" y="92"/>
                </a:cubicBezTo>
                <a:cubicBezTo>
                  <a:pt x="0" y="95"/>
                  <a:pt x="5" y="116"/>
                  <a:pt x="20" y="114"/>
                </a:cubicBezTo>
                <a:cubicBezTo>
                  <a:pt x="28" y="113"/>
                  <a:pt x="26" y="103"/>
                  <a:pt x="29" y="97"/>
                </a:cubicBezTo>
                <a:cubicBezTo>
                  <a:pt x="32" y="93"/>
                  <a:pt x="38" y="91"/>
                  <a:pt x="42" y="93"/>
                </a:cubicBezTo>
                <a:cubicBezTo>
                  <a:pt x="43" y="94"/>
                  <a:pt x="52" y="105"/>
                  <a:pt x="58" y="111"/>
                </a:cubicBezTo>
                <a:cubicBezTo>
                  <a:pt x="59" y="113"/>
                  <a:pt x="59" y="113"/>
                  <a:pt x="61" y="112"/>
                </a:cubicBezTo>
                <a:cubicBezTo>
                  <a:pt x="67" y="109"/>
                  <a:pt x="79" y="98"/>
                  <a:pt x="79" y="90"/>
                </a:cubicBezTo>
                <a:cubicBezTo>
                  <a:pt x="79" y="86"/>
                  <a:pt x="74" y="86"/>
                  <a:pt x="68" y="82"/>
                </a:cubicBezTo>
                <a:cubicBezTo>
                  <a:pt x="55" y="73"/>
                  <a:pt x="68" y="55"/>
                  <a:pt x="81" y="64"/>
                </a:cubicBezTo>
                <a:close/>
              </a:path>
            </a:pathLst>
          </a:custGeom>
          <a:noFill/>
          <a:ln w="38100" cap="rnd">
            <a:solidFill>
              <a:schemeClr val="tx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Text Placeholder 8"/>
          <p:cNvSpPr>
            <a:spLocks noGrp="1"/>
          </p:cNvSpPr>
          <p:nvPr>
            <p:ph type="body" sz="quarter" idx="11" hasCustomPrompt="1"/>
          </p:nvPr>
        </p:nvSpPr>
        <p:spPr>
          <a:xfrm>
            <a:off x="455732" y="0"/>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11" name="Text Placeholder 5"/>
          <p:cNvSpPr>
            <a:spLocks noGrp="1"/>
          </p:cNvSpPr>
          <p:nvPr>
            <p:ph type="body" sz="quarter" idx="12" hasCustomPrompt="1"/>
          </p:nvPr>
        </p:nvSpPr>
        <p:spPr>
          <a:xfrm>
            <a:off x="455732" y="3521002"/>
            <a:ext cx="5481759" cy="2879798"/>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
        <p:nvSpPr>
          <p:cNvPr id="12" name="Text Placeholder 5"/>
          <p:cNvSpPr>
            <a:spLocks noGrp="1"/>
          </p:cNvSpPr>
          <p:nvPr>
            <p:ph type="body" sz="quarter" idx="13" hasCustomPrompt="1"/>
          </p:nvPr>
        </p:nvSpPr>
        <p:spPr>
          <a:xfrm>
            <a:off x="6254511" y="3521002"/>
            <a:ext cx="5481759" cy="2879798"/>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457200" indent="-457200">
              <a:buFont typeface="+mj-lt"/>
              <a:buAutoNum type="arabicPeriod"/>
              <a:defRPr lang="en-US" sz="2400" kern="0" dirty="0" smtClean="0">
                <a:solidFill>
                  <a:schemeClr val="tx2"/>
                </a:solidFill>
                <a:latin typeface="Salesforce Sans" panose="020B0505020202020203" pitchFamily="34" charset="0"/>
                <a:ea typeface="+mn-ea"/>
                <a:cs typeface="Arial" pitchFamily="34" charset="0"/>
              </a:defRPr>
            </a:lvl2pPr>
            <a:lvl3pPr marL="685800" indent="-227013">
              <a:buFont typeface="Arial" panose="020B0604020202020204" pitchFamily="34" charset="0"/>
              <a:buChar char="•"/>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Tree>
    <p:custDataLst>
      <p:tags r:id="rId1"/>
    </p:custDataLst>
    <p:extLst>
      <p:ext uri="{BB962C8B-B14F-4D97-AF65-F5344CB8AC3E}">
        <p14:creationId xmlns:p14="http://schemas.microsoft.com/office/powerpoint/2010/main" val="3484774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omework">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Rectangle 4"/>
          <p:cNvSpPr/>
          <p:nvPr userDrawn="1"/>
        </p:nvSpPr>
        <p:spPr>
          <a:xfrm rot="10800000">
            <a:off x="-3" y="3944258"/>
            <a:ext cx="5396866" cy="2926121"/>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929274"/>
            <a:ext cx="5396863" cy="3062370"/>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dirty="0">
              <a:ln>
                <a:noFill/>
              </a:ln>
              <a:solidFill>
                <a:sysClr val="windowText" lastClr="000000"/>
              </a:solidFill>
              <a:effectLst/>
              <a:uLnTx/>
              <a:uFillTx/>
            </a:endParaRPr>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25798" r="52889" b="61411"/>
          <a:stretch/>
        </p:blipFill>
        <p:spPr>
          <a:xfrm>
            <a:off x="-18293" y="1371601"/>
            <a:ext cx="5404496" cy="3050057"/>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l="430" r="55460" b="29600"/>
          <a:stretch/>
        </p:blipFill>
        <p:spPr>
          <a:xfrm>
            <a:off x="-18293" y="2007924"/>
            <a:ext cx="5407242" cy="4850077"/>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60668"/>
          <a:stretch/>
        </p:blipFill>
        <p:spPr>
          <a:xfrm>
            <a:off x="2811590" y="4004027"/>
            <a:ext cx="655042" cy="1860931"/>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3827" y="1715471"/>
            <a:ext cx="2249245" cy="1910626"/>
          </a:xfrm>
          <a:prstGeom prst="rect">
            <a:avLst/>
          </a:prstGeom>
        </p:spPr>
      </p:pic>
      <p:sp>
        <p:nvSpPr>
          <p:cNvPr id="11" name="Text Placeholder 5"/>
          <p:cNvSpPr>
            <a:spLocks noGrp="1"/>
          </p:cNvSpPr>
          <p:nvPr>
            <p:ph type="body" sz="quarter" idx="12" hasCustomPrompt="1"/>
          </p:nvPr>
        </p:nvSpPr>
        <p:spPr>
          <a:xfrm>
            <a:off x="5798153" y="1371600"/>
            <a:ext cx="5938117" cy="5029200"/>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457200" indent="-457200">
              <a:buFont typeface="+mj-lt"/>
              <a:buAutoNum type="arabicPeriod"/>
              <a:defRPr lang="en-US" sz="2000" kern="0" dirty="0" smtClean="0">
                <a:solidFill>
                  <a:schemeClr val="tx2"/>
                </a:solidFill>
                <a:latin typeface="Salesforce Sans" panose="020B0505020202020203" pitchFamily="34" charset="0"/>
                <a:ea typeface="+mn-ea"/>
                <a:cs typeface="Arial" pitchFamily="34" charset="0"/>
              </a:defRPr>
            </a:lvl2pPr>
            <a:lvl3pPr marL="685800" indent="-227013">
              <a:buFont typeface="Arial" panose="020B0604020202020204" pitchFamily="34" charset="0"/>
              <a:buChar char="•"/>
              <a:defRPr sz="1800">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Tree>
    <p:custDataLst>
      <p:tags r:id="rId1"/>
    </p:custDataLst>
    <p:extLst>
      <p:ext uri="{BB962C8B-B14F-4D97-AF65-F5344CB8AC3E}">
        <p14:creationId xmlns:p14="http://schemas.microsoft.com/office/powerpoint/2010/main" val="2855795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_______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800" b="0" i="0" u="none" strike="noStrike" cap="none" normalizeH="0" baseline="0" noProof="0">
                <a:ln>
                  <a:noFill/>
                </a:ln>
                <a:solidFill>
                  <a:schemeClr val="bg1"/>
                </a:solidFill>
                <a:uLnTx/>
                <a:uFillTx/>
                <a:latin typeface="Salesforce Sans" panose="020B0505020202020203" pitchFamily="34" charset="0"/>
                <a:cs typeface="Arial" pitchFamily="34" charset="0"/>
              </a:rPr>
              <a:t>Diapositives spéciales Marketing Cloud</a:t>
            </a:r>
          </a:p>
        </p:txBody>
      </p:sp>
    </p:spTree>
    <p:custDataLst>
      <p:tags r:id="rId1"/>
    </p:custDataLst>
    <p:extLst>
      <p:ext uri="{BB962C8B-B14F-4D97-AF65-F5344CB8AC3E}">
        <p14:creationId xmlns:p14="http://schemas.microsoft.com/office/powerpoint/2010/main" val="960714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TO Story">
    <p:spTree>
      <p:nvGrpSpPr>
        <p:cNvPr id="1" name=""/>
        <p:cNvGrpSpPr/>
        <p:nvPr/>
      </p:nvGrpSpPr>
      <p:grpSpPr>
        <a:xfrm>
          <a:off x="0" y="0"/>
          <a:ext cx="0" cy="0"/>
          <a:chOff x="0" y="0"/>
          <a:chExt cx="0" cy="0"/>
        </a:xfrm>
      </p:grpSpPr>
      <p:sp>
        <p:nvSpPr>
          <p:cNvPr id="5" name="Rectangle 4"/>
          <p:cNvSpPr/>
          <p:nvPr userDrawn="1"/>
        </p:nvSpPr>
        <p:spPr bwMode="auto">
          <a:xfrm>
            <a:off x="0" y="0"/>
            <a:ext cx="5440316" cy="6858000"/>
          </a:xfrm>
          <a:prstGeom prst="rect">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pic>
        <p:nvPicPr>
          <p:cNvPr id="6" name="Picture 5" descr="Northern Trail Outfitters Logo-0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848" y="2236086"/>
            <a:ext cx="3780652" cy="1864520"/>
          </a:xfrm>
          <a:prstGeom prst="rect">
            <a:avLst/>
          </a:prstGeom>
        </p:spPr>
      </p:pic>
      <p:sp>
        <p:nvSpPr>
          <p:cNvPr id="7" name="Text Placeholder 2"/>
          <p:cNvSpPr>
            <a:spLocks noGrp="1"/>
          </p:cNvSpPr>
          <p:nvPr>
            <p:ph type="body" sz="quarter" idx="13" hasCustomPrompt="1"/>
          </p:nvPr>
        </p:nvSpPr>
        <p:spPr>
          <a:xfrm>
            <a:off x="5882345" y="526775"/>
            <a:ext cx="5908534" cy="5774635"/>
          </a:xfrm>
          <a:prstGeom prst="rect">
            <a:avLst/>
          </a:prstGeom>
        </p:spPr>
        <p:txBody>
          <a:bodyPr anchor="ct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fr-FR"/>
              <a:t>Cliquer pour modifier les styles de textes principaux</a:t>
            </a:r>
          </a:p>
          <a:p>
            <a:pPr lvl="1"/>
            <a:r>
              <a:rPr lang="fr-FR"/>
              <a:t>Second niveau</a:t>
            </a:r>
          </a:p>
          <a:p>
            <a:pPr lvl="2"/>
            <a:r>
              <a:rPr lang="fr-FR"/>
              <a:t>Troisième niveau</a:t>
            </a:r>
          </a:p>
          <a:p>
            <a:pPr lvl="3"/>
            <a:r>
              <a:rPr lang="fr-FR"/>
              <a:t>Quatrième niveau</a:t>
            </a:r>
          </a:p>
          <a:p>
            <a:pPr lvl="4"/>
            <a:r>
              <a:rPr lang="fr-FR"/>
              <a:t>Cinquième niveau</a:t>
            </a:r>
          </a:p>
        </p:txBody>
      </p:sp>
    </p:spTree>
    <p:custDataLst>
      <p:tags r:id="rId1"/>
    </p:custDataLst>
    <p:extLst>
      <p:ext uri="{BB962C8B-B14F-4D97-AF65-F5344CB8AC3E}">
        <p14:creationId xmlns:p14="http://schemas.microsoft.com/office/powerpoint/2010/main" val="2866698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howcas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 y="9525"/>
            <a:ext cx="10248169" cy="904875"/>
          </a:xfrm>
          <a:prstGeom prst="rect">
            <a:avLst/>
          </a:prstGeom>
          <a:noFill/>
        </p:spPr>
        <p:txBody>
          <a:bodyPr lIns="457200" anchor="ctr"/>
          <a:lstStyle>
            <a:lvl1pPr algn="l">
              <a:lnSpc>
                <a:spcPct val="90000"/>
              </a:lnSpc>
              <a:spcBef>
                <a:spcPts val="0"/>
              </a:spcBef>
              <a:defRPr sz="2800" b="1">
                <a:solidFill>
                  <a:schemeClr val="tx2"/>
                </a:solidFill>
              </a:defRPr>
            </a:lvl1pPr>
          </a:lstStyle>
          <a:p>
            <a:pPr lvl="0"/>
            <a:r>
              <a:rPr lang="fr-FR"/>
              <a:t>Cliquer pour modifier les styles de textes principaux</a:t>
            </a: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sp>
        <p:nvSpPr>
          <p:cNvPr id="2" name="Slide Number Placeholder 1"/>
          <p:cNvSpPr>
            <a:spLocks noGrp="1"/>
          </p:cNvSpPr>
          <p:nvPr>
            <p:ph type="sldNum" sz="quarter" idx="12"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Tree>
    <p:custDataLst>
      <p:tags r:id="rId1"/>
    </p:custDataLst>
    <p:extLst>
      <p:ext uri="{BB962C8B-B14F-4D97-AF65-F5344CB8AC3E}">
        <p14:creationId xmlns:p14="http://schemas.microsoft.com/office/powerpoint/2010/main" val="19150853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Text Placeholder 5"/>
          <p:cNvSpPr>
            <a:spLocks noGrp="1"/>
          </p:cNvSpPr>
          <p:nvPr>
            <p:ph type="body" sz="quarter" idx="12" hasCustomPrompt="1"/>
          </p:nvPr>
        </p:nvSpPr>
        <p:spPr>
          <a:xfrm>
            <a:off x="2988290" y="1713297"/>
            <a:ext cx="7997013" cy="4687502"/>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
        <p:nvSpPr>
          <p:cNvPr id="6" name="Rectangle 5"/>
          <p:cNvSpPr/>
          <p:nvPr userDrawn="1"/>
        </p:nvSpPr>
        <p:spPr bwMode="auto">
          <a:xfrm>
            <a:off x="455732" y="1371600"/>
            <a:ext cx="2268927" cy="5029199"/>
          </a:xfrm>
          <a:prstGeom prst="rect">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Tree>
    <p:custDataLst>
      <p:tags r:id="rId1"/>
    </p:custDataLst>
    <p:extLst>
      <p:ext uri="{BB962C8B-B14F-4D97-AF65-F5344CB8AC3E}">
        <p14:creationId xmlns:p14="http://schemas.microsoft.com/office/powerpoint/2010/main" val="1568328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800" b="0" i="0" u="none" strike="noStrike" cap="none" normalizeH="0" baseline="0" noProof="0">
                <a:ln>
                  <a:noFill/>
                </a:ln>
                <a:solidFill>
                  <a:schemeClr val="bg1"/>
                </a:solidFill>
                <a:uLnTx/>
                <a:uFillTx/>
                <a:latin typeface="Salesforce Sans" panose="020B0505020202020203" pitchFamily="34" charset="0"/>
                <a:cs typeface="Arial" pitchFamily="34" charset="0"/>
              </a:rPr>
              <a:t>Blanc</a:t>
            </a:r>
          </a:p>
        </p:txBody>
      </p:sp>
    </p:spTree>
    <p:custDataLst>
      <p:tags r:id="rId1"/>
    </p:custDataLst>
    <p:extLst>
      <p:ext uri="{BB962C8B-B14F-4D97-AF65-F5344CB8AC3E}">
        <p14:creationId xmlns:p14="http://schemas.microsoft.com/office/powerpoint/2010/main" val="23098116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175286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800" b="0" i="0" u="none" strike="noStrike" cap="none" normalizeH="0" baseline="0" noProof="0">
                <a:ln>
                  <a:noFill/>
                </a:ln>
                <a:solidFill>
                  <a:schemeClr val="bg1"/>
                </a:solidFill>
                <a:uLnTx/>
                <a:uFillTx/>
                <a:latin typeface="Salesforce Sans" panose="020B0505020202020203" pitchFamily="34" charset="0"/>
                <a:cs typeface="Arial" pitchFamily="34" charset="0"/>
              </a:rPr>
              <a:t>Emplacement du guide</a:t>
            </a:r>
          </a:p>
        </p:txBody>
      </p:sp>
    </p:spTree>
    <p:custDataLst>
      <p:tags r:id="rId1"/>
    </p:custDataLst>
    <p:extLst>
      <p:ext uri="{BB962C8B-B14F-4D97-AF65-F5344CB8AC3E}">
        <p14:creationId xmlns:p14="http://schemas.microsoft.com/office/powerpoint/2010/main" val="488242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cxnSp>
        <p:nvCxnSpPr>
          <p:cNvPr id="6" name="Straight Connector 5"/>
          <p:cNvCxnSpPr/>
          <p:nvPr userDrawn="1"/>
        </p:nvCxnSpPr>
        <p:spPr bwMode="auto">
          <a:xfrm>
            <a:off x="8916135" y="1371601"/>
            <a:ext cx="0" cy="5029199"/>
          </a:xfrm>
          <a:prstGeom prst="line">
            <a:avLst/>
          </a:prstGeom>
          <a:solidFill>
            <a:schemeClr val="accent1"/>
          </a:solidFill>
          <a:ln w="12700" cap="flat" cmpd="sng" algn="ctr">
            <a:solidFill>
              <a:schemeClr val="accent5"/>
            </a:solidFill>
            <a:prstDash val="dash"/>
            <a:round/>
            <a:headEnd type="none" w="med" len="med"/>
            <a:tailEnd type="none" w="med" len="med"/>
          </a:ln>
          <a:effectLst/>
        </p:spPr>
      </p:cxnSp>
      <p:sp>
        <p:nvSpPr>
          <p:cNvPr id="11" name="Rectangle 10"/>
          <p:cNvSpPr/>
          <p:nvPr userDrawn="1"/>
        </p:nvSpPr>
        <p:spPr>
          <a:xfrm>
            <a:off x="6986102" y="2144674"/>
            <a:ext cx="4435043" cy="4647400"/>
          </a:xfrm>
          <a:prstGeom prst="rect">
            <a:avLst/>
          </a:prstGeom>
        </p:spPr>
        <p:txBody>
          <a:bodyPr lIns="121893" tIns="60947" rIns="121893" bIns="60947">
            <a:spAutoFit/>
          </a:bodyPr>
          <a:lstStyle/>
          <a:p>
            <a:pPr marL="0" marR="0" lvl="0" indent="0" defTabSz="542925" eaLnBrk="1" fontAlgn="auto" latinLnBrk="0" hangingPunct="1">
              <a:lnSpc>
                <a:spcPct val="100000"/>
              </a:lnSpc>
              <a:spcBef>
                <a:spcPts val="800"/>
              </a:spcBef>
              <a:spcAft>
                <a:spcPts val="0"/>
              </a:spcAft>
              <a:buClrTx/>
              <a:buSzTx/>
              <a:buFontTx/>
              <a:buNone/>
              <a:tabLst/>
              <a:defRPr/>
            </a:pPr>
            <a:r>
              <a:rPr kumimoji="0" lang="fr-FR" sz="1600" b="1" i="0" u="none" strike="noStrike" cap="none" normalizeH="0" baseline="0" noProof="0" dirty="0">
                <a:ln>
                  <a:noFill/>
                </a:ln>
                <a:solidFill>
                  <a:schemeClr val="tx2"/>
                </a:solidFill>
                <a:uLnTx/>
                <a:uFillTx/>
                <a:latin typeface="Salesforce Sans" panose="020B0505020202020203" pitchFamily="34" charset="0"/>
                <a:cs typeface="Salesforce Sans" charset="0"/>
              </a:rPr>
              <a:t>Réalignement des repères</a:t>
            </a:r>
          </a:p>
          <a:p>
            <a:pPr marL="0" marR="0" lvl="0" indent="0" defTabSz="542925" eaLnBrk="1" fontAlgn="auto" latinLnBrk="0" hangingPunct="1">
              <a:lnSpc>
                <a:spcPct val="100000"/>
              </a:lnSpc>
              <a:spcBef>
                <a:spcPts val="800"/>
              </a:spcBef>
              <a:spcAft>
                <a:spcPts val="0"/>
              </a:spcAft>
              <a:buClrTx/>
              <a:buSzTx/>
              <a:buFontTx/>
              <a:buNone/>
              <a:tabLst/>
              <a:defRPr/>
            </a:pPr>
            <a:r>
              <a:rPr kumimoji="0" lang="fr-FR" sz="1200" b="0" i="0" u="none" strike="noStrike" cap="none" normalizeH="0" baseline="0" noProof="0" dirty="0">
                <a:ln>
                  <a:noFill/>
                </a:ln>
                <a:solidFill>
                  <a:schemeClr val="tx2"/>
                </a:solidFill>
                <a:uLnTx/>
                <a:uFillTx/>
                <a:latin typeface="Salesforce Sans" panose="020B0505020202020203" pitchFamily="34" charset="0"/>
                <a:cs typeface="Salesforce Sans" charset="0"/>
              </a:rPr>
              <a:t>Il est très facile de toucher et déplacer les repères par accident.  </a:t>
            </a:r>
          </a:p>
          <a:p>
            <a:pPr marL="0" marR="0" lvl="0" indent="0" defTabSz="542925" eaLnBrk="1" fontAlgn="auto" latinLnBrk="0" hangingPunct="1">
              <a:lnSpc>
                <a:spcPct val="100000"/>
              </a:lnSpc>
              <a:spcBef>
                <a:spcPts val="800"/>
              </a:spcBef>
              <a:spcAft>
                <a:spcPts val="0"/>
              </a:spcAft>
              <a:buClrTx/>
              <a:buSzTx/>
              <a:buFontTx/>
              <a:buNone/>
              <a:tabLst/>
              <a:defRPr/>
            </a:pPr>
            <a:r>
              <a:rPr kumimoji="0" lang="fr-FR" sz="1200" b="0" i="0" u="none" strike="noStrike" cap="none" normalizeH="0" baseline="0" noProof="0" dirty="0">
                <a:ln>
                  <a:noFill/>
                </a:ln>
                <a:solidFill>
                  <a:schemeClr val="tx2"/>
                </a:solidFill>
                <a:uLnTx/>
                <a:uFillTx/>
                <a:latin typeface="Salesforce Sans" panose="020B0505020202020203" pitchFamily="34" charset="0"/>
                <a:cs typeface="Salesforce Sans" charset="0"/>
              </a:rPr>
              <a:t>Cette diapositive de mise en forme vous montre comment réinitialiser vos repères. </a:t>
            </a:r>
          </a:p>
          <a:p>
            <a:pPr marL="0" marR="0" lvl="0" indent="0" defTabSz="542925" eaLnBrk="1" fontAlgn="auto" latinLnBrk="0" hangingPunct="1">
              <a:lnSpc>
                <a:spcPct val="100000"/>
              </a:lnSpc>
              <a:spcBef>
                <a:spcPts val="800"/>
              </a:spcBef>
              <a:spcAft>
                <a:spcPts val="0"/>
              </a:spcAft>
              <a:buClrTx/>
              <a:buSzTx/>
              <a:buFontTx/>
              <a:buNone/>
              <a:tabLst/>
              <a:defRPr/>
            </a:pPr>
            <a:r>
              <a:rPr kumimoji="0" lang="fr-FR" sz="1200" b="1" i="0" u="none" strike="noStrike" cap="none" normalizeH="0" baseline="0" noProof="0" dirty="0">
                <a:ln>
                  <a:noFill/>
                </a:ln>
                <a:solidFill>
                  <a:schemeClr val="tx2"/>
                </a:solidFill>
                <a:uLnTx/>
                <a:uFillTx/>
                <a:latin typeface="Salesforce Sans" panose="020B0505020202020203" pitchFamily="34" charset="0"/>
                <a:cs typeface="Salesforce Sans" charset="0"/>
              </a:rPr>
              <a:t>REMARQUE : </a:t>
            </a:r>
            <a:r>
              <a:rPr kumimoji="0" lang="fr-FR" sz="1200" b="0" i="0" u="none" strike="noStrike" cap="none" normalizeH="0" baseline="0" noProof="0" dirty="0">
                <a:ln>
                  <a:noFill/>
                </a:ln>
                <a:solidFill>
                  <a:schemeClr val="tx2"/>
                </a:solidFill>
                <a:uLnTx/>
                <a:uFillTx/>
                <a:latin typeface="Salesforce Sans" panose="020B0505020202020203" pitchFamily="34" charset="0"/>
                <a:cs typeface="Salesforce Sans" charset="0"/>
              </a:rPr>
              <a:t>Quand vous travaillez sur une diapositive plus ancienne, assurez-vous de vérifier vos repères et assurez-vous </a:t>
            </a:r>
            <a:r>
              <a:rPr kumimoji="0" lang="fr-FR" sz="1200" b="0" i="0" u="none" strike="noStrike" cap="none" normalizeH="0" baseline="0" noProof="0" dirty="0" smtClean="0">
                <a:ln>
                  <a:noFill/>
                </a:ln>
                <a:solidFill>
                  <a:schemeClr val="tx2"/>
                </a:solidFill>
                <a:uLnTx/>
                <a:uFillTx/>
                <a:latin typeface="Salesforce Sans" panose="020B0505020202020203" pitchFamily="34" charset="0"/>
                <a:cs typeface="Salesforce Sans" charset="0"/>
              </a:rPr>
              <a:t>qu'ils </a:t>
            </a:r>
            <a:r>
              <a:rPr kumimoji="0" lang="fr-FR" sz="1200" b="0" i="0" u="none" strike="noStrike" cap="none" normalizeH="0" baseline="0" noProof="0" dirty="0">
                <a:ln>
                  <a:noFill/>
                </a:ln>
                <a:solidFill>
                  <a:schemeClr val="tx2"/>
                </a:solidFill>
                <a:uLnTx/>
                <a:uFillTx/>
                <a:latin typeface="Salesforce Sans" panose="020B0505020202020203" pitchFamily="34" charset="0"/>
                <a:cs typeface="Salesforce Sans" charset="0"/>
              </a:rPr>
              <a:t>sont en place.</a:t>
            </a:r>
          </a:p>
          <a:p>
            <a:pPr marL="0" marR="0" lvl="0" indent="0" defTabSz="542925" eaLnBrk="1" fontAlgn="auto" latinLnBrk="0" hangingPunct="1">
              <a:lnSpc>
                <a:spcPct val="100000"/>
              </a:lnSpc>
              <a:spcBef>
                <a:spcPts val="800"/>
              </a:spcBef>
              <a:spcAft>
                <a:spcPts val="0"/>
              </a:spcAft>
              <a:buClrTx/>
              <a:buSzTx/>
              <a:buFont typeface="Salesforce Sans" charset="0"/>
              <a:buAutoNum type="arabicPeriod"/>
              <a:tabLst/>
              <a:defRPr/>
            </a:pPr>
            <a:r>
              <a:rPr kumimoji="0" lang="fr-FR" sz="1200" b="1" i="0" u="none" strike="noStrike" cap="none" normalizeH="0" baseline="0" noProof="0" dirty="0">
                <a:ln>
                  <a:noFill/>
                </a:ln>
                <a:solidFill>
                  <a:schemeClr val="tx2"/>
                </a:solidFill>
                <a:uLnTx/>
                <a:uFillTx/>
                <a:latin typeface="Salesforce Sans" panose="020B0505020202020203" pitchFamily="34" charset="0"/>
                <a:cs typeface="Salesforce Sans" charset="0"/>
              </a:rPr>
              <a:t> Activez vos repères </a:t>
            </a:r>
          </a:p>
          <a:p>
            <a:pPr marL="0" marR="0" lvl="0" indent="0" defTabSz="542925" eaLnBrk="1" fontAlgn="auto" latinLnBrk="0" hangingPunct="1">
              <a:lnSpc>
                <a:spcPct val="100000"/>
              </a:lnSpc>
              <a:spcBef>
                <a:spcPts val="800"/>
              </a:spcBef>
              <a:spcAft>
                <a:spcPts val="0"/>
              </a:spcAft>
              <a:buClrTx/>
              <a:buSzTx/>
              <a:buFont typeface="Salesforce Sans" charset="0"/>
              <a:buAutoNum type="arabicPeriod" startAt="2"/>
              <a:tabLst/>
              <a:defRPr/>
            </a:pPr>
            <a:r>
              <a:rPr kumimoji="0" lang="fr-FR" sz="1200" b="1" i="0" u="none" strike="noStrike" cap="none" normalizeH="0" baseline="0" noProof="0" dirty="0">
                <a:ln>
                  <a:noFill/>
                </a:ln>
                <a:solidFill>
                  <a:schemeClr val="tx2"/>
                </a:solidFill>
                <a:uLnTx/>
                <a:uFillTx/>
                <a:latin typeface="Salesforce Sans" panose="020B0505020202020203" pitchFamily="34" charset="0"/>
                <a:cs typeface="Salesforce Sans" charset="0"/>
              </a:rPr>
              <a:t> Insérez une nouvelle diapositive à </a:t>
            </a:r>
            <a:r>
              <a:rPr kumimoji="0" lang="fr-FR" sz="1200" b="1" i="0" u="none" strike="noStrike" cap="none" normalizeH="0" baseline="0" noProof="0" dirty="0" smtClean="0">
                <a:ln>
                  <a:noFill/>
                </a:ln>
                <a:solidFill>
                  <a:schemeClr val="tx2"/>
                </a:solidFill>
                <a:uLnTx/>
                <a:uFillTx/>
                <a:latin typeface="Salesforce Sans" panose="020B0505020202020203" pitchFamily="34" charset="0"/>
                <a:cs typeface="Salesforce Sans" charset="0"/>
              </a:rPr>
              <a:t>l'aide </a:t>
            </a:r>
            <a:r>
              <a:rPr kumimoji="0" lang="fr-FR" sz="1200" b="1" i="0" u="none" strike="noStrike" cap="none" normalizeH="0" baseline="0" noProof="0" dirty="0">
                <a:ln>
                  <a:noFill/>
                </a:ln>
                <a:solidFill>
                  <a:schemeClr val="tx2"/>
                </a:solidFill>
                <a:uLnTx/>
                <a:uFillTx/>
                <a:latin typeface="Salesforce Sans" panose="020B0505020202020203" pitchFamily="34" charset="0"/>
                <a:cs typeface="Salesforce Sans" charset="0"/>
              </a:rPr>
              <a:t>de </a:t>
            </a:r>
            <a:r>
              <a:rPr kumimoji="0" lang="fr-FR" sz="1200" b="1" i="0" u="none" strike="noStrike" cap="none" normalizeH="0" baseline="0" noProof="0" dirty="0" smtClean="0">
                <a:ln>
                  <a:noFill/>
                </a:ln>
                <a:solidFill>
                  <a:schemeClr val="tx2"/>
                </a:solidFill>
                <a:uLnTx/>
                <a:uFillTx/>
                <a:latin typeface="Salesforce Sans" panose="020B0505020202020203" pitchFamily="34" charset="0"/>
                <a:cs typeface="Salesforce Sans" charset="0"/>
              </a:rPr>
              <a:t>l'option </a:t>
            </a:r>
            <a:r>
              <a:rPr kumimoji="0" lang="fr-FR" sz="1200" b="1" i="0" u="none" strike="noStrike" cap="none" normalizeH="0" baseline="0" noProof="0" dirty="0">
                <a:ln>
                  <a:noFill/>
                </a:ln>
                <a:solidFill>
                  <a:schemeClr val="tx2"/>
                </a:solidFill>
                <a:uLnTx/>
                <a:uFillTx/>
                <a:latin typeface="Salesforce Sans" panose="020B0505020202020203" pitchFamily="34" charset="0"/>
                <a:cs typeface="Salesforce Sans" charset="0"/>
              </a:rPr>
              <a:t>de diapositive Présentation de page de repères.</a:t>
            </a:r>
          </a:p>
          <a:p>
            <a:pPr marL="0" marR="0" lvl="0" indent="0" defTabSz="542925" eaLnBrk="1" fontAlgn="auto" latinLnBrk="0" hangingPunct="1">
              <a:lnSpc>
                <a:spcPct val="100000"/>
              </a:lnSpc>
              <a:spcBef>
                <a:spcPts val="800"/>
              </a:spcBef>
              <a:spcAft>
                <a:spcPts val="0"/>
              </a:spcAft>
              <a:buClrTx/>
              <a:buSzTx/>
              <a:buFont typeface="Salesforce Sans" charset="0"/>
              <a:buAutoNum type="arabicPeriod" startAt="2"/>
              <a:tabLst/>
              <a:defRPr/>
            </a:pPr>
            <a:r>
              <a:rPr kumimoji="0" lang="fr-FR" sz="1200" b="1" i="0" u="none" strike="noStrike" cap="none" normalizeH="0" baseline="0" noProof="0" dirty="0">
                <a:ln>
                  <a:noFill/>
                </a:ln>
                <a:solidFill>
                  <a:schemeClr val="tx2"/>
                </a:solidFill>
                <a:uLnTx/>
                <a:uFillTx/>
                <a:latin typeface="Salesforce Sans" panose="020B0505020202020203" pitchFamily="34" charset="0"/>
                <a:cs typeface="Salesforce Sans" charset="0"/>
              </a:rPr>
              <a:t> Vos repères </a:t>
            </a:r>
            <a:r>
              <a:rPr kumimoji="0" lang="fr-FR" sz="1200" b="1" i="0" u="none" strike="noStrike" cap="none" normalizeH="0" baseline="0" noProof="0" dirty="0" smtClean="0">
                <a:ln>
                  <a:noFill/>
                </a:ln>
                <a:solidFill>
                  <a:schemeClr val="tx2"/>
                </a:solidFill>
                <a:uLnTx/>
                <a:uFillTx/>
                <a:latin typeface="Salesforce Sans" panose="020B0505020202020203" pitchFamily="34" charset="0"/>
                <a:cs typeface="Salesforce Sans" charset="0"/>
              </a:rPr>
              <a:t>s'alignent-ils </a:t>
            </a:r>
            <a:r>
              <a:rPr kumimoji="0" lang="fr-FR" sz="1200" b="1" i="0" u="none" strike="noStrike" cap="none" normalizeH="0" baseline="0" noProof="0" dirty="0">
                <a:ln>
                  <a:noFill/>
                </a:ln>
                <a:solidFill>
                  <a:schemeClr val="tx2"/>
                </a:solidFill>
                <a:uLnTx/>
                <a:uFillTx/>
                <a:latin typeface="Salesforce Sans" panose="020B0505020202020203" pitchFamily="34" charset="0"/>
                <a:cs typeface="Salesforce Sans" charset="0"/>
              </a:rPr>
              <a:t>avec les lignes orange de la nouvelle diapositive ? </a:t>
            </a:r>
            <a:r>
              <a:rPr kumimoji="0" lang="fr-FR" sz="1200" b="0" i="0" u="none" strike="noStrike" cap="none" normalizeH="0" baseline="0" noProof="0" dirty="0" smtClean="0">
                <a:ln>
                  <a:noFill/>
                </a:ln>
                <a:solidFill>
                  <a:schemeClr val="tx2"/>
                </a:solidFill>
                <a:uLnTx/>
                <a:uFillTx/>
                <a:latin typeface="Salesforce Sans" panose="020B0505020202020203" pitchFamily="34" charset="0"/>
                <a:cs typeface="Salesforce Sans" charset="0"/>
              </a:rPr>
              <a:t>Si </a:t>
            </a:r>
            <a:r>
              <a:rPr kumimoji="0" lang="fr-FR" sz="1200" b="0" i="0" u="none" strike="noStrike" cap="none" normalizeH="0" baseline="0" noProof="0" dirty="0">
                <a:ln>
                  <a:noFill/>
                </a:ln>
                <a:solidFill>
                  <a:schemeClr val="tx2"/>
                </a:solidFill>
                <a:uLnTx/>
                <a:uFillTx/>
                <a:latin typeface="Salesforce Sans" panose="020B0505020202020203" pitchFamily="34" charset="0"/>
                <a:cs typeface="Salesforce Sans" charset="0"/>
              </a:rPr>
              <a:t>oui, vos repères sont activés, si non, activez-les, puis réalignez chacune des lignes afin </a:t>
            </a:r>
            <a:r>
              <a:rPr kumimoji="0" lang="fr-FR" sz="1200" b="0" i="0" u="none" strike="noStrike" cap="none" normalizeH="0" baseline="0" noProof="0" dirty="0" smtClean="0">
                <a:ln>
                  <a:noFill/>
                </a:ln>
                <a:solidFill>
                  <a:schemeClr val="tx2"/>
                </a:solidFill>
                <a:uLnTx/>
                <a:uFillTx/>
                <a:latin typeface="Salesforce Sans" panose="020B0505020202020203" pitchFamily="34" charset="0"/>
                <a:cs typeface="Salesforce Sans" charset="0"/>
              </a:rPr>
              <a:t>qu'elles </a:t>
            </a:r>
            <a:r>
              <a:rPr kumimoji="0" lang="fr-FR" sz="1200" b="0" i="0" u="none" strike="noStrike" cap="none" normalizeH="0" baseline="0" noProof="0" dirty="0">
                <a:ln>
                  <a:noFill/>
                </a:ln>
                <a:solidFill>
                  <a:schemeClr val="tx2"/>
                </a:solidFill>
                <a:uLnTx/>
                <a:uFillTx/>
                <a:latin typeface="Salesforce Sans" panose="020B0505020202020203" pitchFamily="34" charset="0"/>
                <a:cs typeface="Salesforce Sans" charset="0"/>
              </a:rPr>
              <a:t>coïncident avec les lignes affichées sur cette page. </a:t>
            </a:r>
          </a:p>
          <a:p>
            <a:pPr marL="0" marR="0" lvl="0" indent="0" defTabSz="542925" eaLnBrk="1" fontAlgn="auto" latinLnBrk="0" hangingPunct="1">
              <a:lnSpc>
                <a:spcPct val="100000"/>
              </a:lnSpc>
              <a:spcBef>
                <a:spcPts val="800"/>
              </a:spcBef>
              <a:spcAft>
                <a:spcPts val="0"/>
              </a:spcAft>
              <a:buClrTx/>
              <a:buSzTx/>
              <a:buFont typeface="Salesforce Sans" charset="0"/>
              <a:buAutoNum type="arabicPeriod" startAt="2"/>
              <a:tabLst/>
              <a:defRPr/>
            </a:pPr>
            <a:r>
              <a:rPr kumimoji="0" lang="fr-FR" sz="1200" b="1" i="0" u="none" strike="noStrike" cap="none" normalizeH="0" baseline="0" noProof="0" dirty="0">
                <a:ln>
                  <a:noFill/>
                </a:ln>
                <a:solidFill>
                  <a:schemeClr val="tx2"/>
                </a:solidFill>
                <a:uLnTx/>
                <a:uFillTx/>
                <a:latin typeface="Salesforce Sans" panose="020B0505020202020203" pitchFamily="34" charset="0"/>
                <a:cs typeface="Salesforce Sans" charset="0"/>
              </a:rPr>
              <a:t> Une fois vos repères réinitialisés, supprimez la diapositive de présentation de page des repères</a:t>
            </a:r>
          </a:p>
          <a:p>
            <a:pPr marL="0" marR="0" lvl="0" indent="0" defTabSz="542925" eaLnBrk="1" fontAlgn="auto" latinLnBrk="0" hangingPunct="1">
              <a:lnSpc>
                <a:spcPct val="100000"/>
              </a:lnSpc>
              <a:spcBef>
                <a:spcPts val="800"/>
              </a:spcBef>
              <a:spcAft>
                <a:spcPts val="0"/>
              </a:spcAft>
              <a:buClrTx/>
              <a:buSzTx/>
              <a:buFontTx/>
              <a:buNone/>
              <a:tabLst/>
              <a:defRPr/>
            </a:pPr>
            <a:endParaRPr kumimoji="0" lang="en-US" sz="1300" b="0" i="0" u="none" strike="noStrike" kern="0" cap="none" spc="0" normalizeH="0" baseline="0" noProof="0" dirty="0">
              <a:ln>
                <a:noFill/>
              </a:ln>
              <a:solidFill>
                <a:schemeClr val="tx2"/>
              </a:solidFill>
              <a:effectLst/>
              <a:uLnTx/>
              <a:uFillTx/>
              <a:latin typeface="Salesforce Sans" panose="020B0505020202020203" pitchFamily="34" charset="0"/>
              <a:cs typeface="Salesforce Sans" charset="0"/>
            </a:endParaRPr>
          </a:p>
          <a:p>
            <a:pPr marL="0" marR="0" lvl="0" indent="0" defTabSz="542925" eaLnBrk="1" fontAlgn="auto" latinLnBrk="0" hangingPunct="1">
              <a:lnSpc>
                <a:spcPct val="100000"/>
              </a:lnSpc>
              <a:spcBef>
                <a:spcPts val="800"/>
              </a:spcBef>
              <a:spcAft>
                <a:spcPts val="0"/>
              </a:spcAft>
              <a:buClrTx/>
              <a:buSzTx/>
              <a:buFontTx/>
              <a:buNone/>
              <a:tabLst/>
              <a:defRPr/>
            </a:pPr>
            <a:endParaRPr kumimoji="0" lang="en-US" sz="1300" b="0" i="0" u="none" strike="noStrike" kern="0" cap="none" spc="0" normalizeH="0" baseline="0" noProof="0" dirty="0">
              <a:ln>
                <a:noFill/>
              </a:ln>
              <a:solidFill>
                <a:schemeClr val="tx2"/>
              </a:solidFill>
              <a:effectLst/>
              <a:uLnTx/>
              <a:uFillTx/>
              <a:latin typeface="Salesforce Sans" panose="020B0505020202020203" pitchFamily="34" charset="0"/>
              <a:cs typeface="Salesforce Sans" charset="0"/>
            </a:endParaRPr>
          </a:p>
        </p:txBody>
      </p:sp>
      <p:sp>
        <p:nvSpPr>
          <p:cNvPr id="16" name="Content Placeholder 16"/>
          <p:cNvSpPr txBox="1">
            <a:spLocks/>
          </p:cNvSpPr>
          <p:nvPr userDrawn="1"/>
        </p:nvSpPr>
        <p:spPr>
          <a:xfrm>
            <a:off x="848799" y="2701268"/>
            <a:ext cx="561586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77" rtl="0" eaLnBrk="1" fontAlgn="auto" latinLnBrk="0" hangingPunct="1">
              <a:lnSpc>
                <a:spcPct val="100000"/>
              </a:lnSpc>
              <a:spcBef>
                <a:spcPts val="800"/>
              </a:spcBef>
              <a:spcAft>
                <a:spcPts val="0"/>
              </a:spcAft>
              <a:buClrTx/>
              <a:buSzTx/>
              <a:buFont typeface="Arial"/>
              <a:buNone/>
              <a:tabLst/>
              <a:defRPr/>
            </a:pPr>
            <a:r>
              <a:rPr kumimoji="0" lang="fr-FR" sz="1600" b="1" i="0" u="none" strike="noStrike" cap="none" normalizeH="0" baseline="0" noProof="0" dirty="0">
                <a:ln>
                  <a:noFill/>
                </a:ln>
                <a:solidFill>
                  <a:schemeClr val="tx2"/>
                </a:solidFill>
                <a:uLnTx/>
                <a:uFillTx/>
                <a:latin typeface="Salesforce Sans" panose="020B0505020202020203" pitchFamily="34" charset="0"/>
                <a:ea typeface="+mn-ea"/>
                <a:cs typeface="Salesforce Sans"/>
              </a:rPr>
              <a:t>Que sont les repères de dessin ?  </a:t>
            </a:r>
          </a:p>
          <a:p>
            <a:pPr marL="0" marR="0" lvl="0" indent="0" algn="l" defTabSz="457177" rtl="0" eaLnBrk="1" fontAlgn="auto" latinLnBrk="0" hangingPunct="1">
              <a:lnSpc>
                <a:spcPct val="100000"/>
              </a:lnSpc>
              <a:spcBef>
                <a:spcPts val="800"/>
              </a:spcBef>
              <a:spcAft>
                <a:spcPts val="0"/>
              </a:spcAft>
              <a:buClrTx/>
              <a:buSzTx/>
              <a:buFont typeface="Arial"/>
              <a:buNone/>
              <a:tabLst/>
              <a:defRPr/>
            </a:pP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Salesforce Sans"/>
              </a:rPr>
              <a:t>Ce sont les lignes qui apparaissent sur toutes les pages au même endroit mais qui ne sont pas visibles quand vous imprimez ou affichez la diapositive en mode Présentation.  </a:t>
            </a:r>
          </a:p>
          <a:p>
            <a:pPr marL="0" marR="0" lvl="0" indent="0" algn="l" defTabSz="457177" rtl="0" eaLnBrk="1" fontAlgn="auto" latinLnBrk="0" hangingPunct="1">
              <a:lnSpc>
                <a:spcPct val="100000"/>
              </a:lnSpc>
              <a:spcBef>
                <a:spcPts val="800"/>
              </a:spcBef>
              <a:spcAft>
                <a:spcPts val="0"/>
              </a:spcAft>
              <a:buClrTx/>
              <a:buSzTx/>
              <a:buFont typeface="Arial"/>
              <a:buNone/>
              <a:tabLst/>
              <a:defRPr/>
            </a:pP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Salesforce Sans"/>
              </a:rPr>
              <a:t>Imaginez que ce sont des marges internes conçues pour un bon alignement et un placement uniforme du contenu.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Salesforce Sans"/>
              </a:rPr>
              <a:t>L'objet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Salesforce Sans"/>
              </a:rPr>
              <a:t>est automatiquement aimanté à ces repères qui permettent également de recadrer les images. </a:t>
            </a:r>
          </a:p>
          <a:p>
            <a:pPr marL="0" marR="0" lvl="0" indent="0" algn="l" defTabSz="457177" rtl="0" eaLnBrk="1" fontAlgn="auto" latinLnBrk="0" hangingPunct="1">
              <a:lnSpc>
                <a:spcPct val="100000"/>
              </a:lnSpc>
              <a:spcBef>
                <a:spcPts val="800"/>
              </a:spcBef>
              <a:spcAft>
                <a:spcPts val="0"/>
              </a:spcAft>
              <a:buClrTx/>
              <a:buSzTx/>
              <a:buFont typeface="Arial"/>
              <a:buNone/>
              <a:tabLst/>
              <a:defRPr/>
            </a:pP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Salesforce Sans"/>
              </a:rPr>
              <a:t>Ce modèle dispose de repères pré-préparés qui délimitent votre espace de travail.  </a:t>
            </a:r>
            <a:r>
              <a:rPr kumimoji="0" lang="fr-FR" sz="1200" b="1" i="0" u="none" strike="noStrike" cap="none" normalizeH="0" baseline="0" noProof="0" dirty="0">
                <a:ln>
                  <a:noFill/>
                </a:ln>
                <a:solidFill>
                  <a:schemeClr val="tx2"/>
                </a:solidFill>
                <a:uLnTx/>
                <a:uFillTx/>
                <a:latin typeface="Salesforce Sans" panose="020B0505020202020203" pitchFamily="34" charset="0"/>
                <a:ea typeface="+mn-ea"/>
                <a:cs typeface="Salesforce Sans"/>
              </a:rPr>
              <a:t/>
            </a:r>
            <a:br>
              <a:rPr kumimoji="0" lang="fr-FR" sz="1200" b="1" i="0" u="none" strike="noStrike" cap="none" normalizeH="0" baseline="0" noProof="0" dirty="0">
                <a:ln>
                  <a:noFill/>
                </a:ln>
                <a:solidFill>
                  <a:schemeClr val="tx2"/>
                </a:solidFill>
                <a:uLnTx/>
                <a:uFillTx/>
                <a:latin typeface="Salesforce Sans" panose="020B0505020202020203" pitchFamily="34" charset="0"/>
                <a:ea typeface="+mn-ea"/>
                <a:cs typeface="Salesforce Sans"/>
              </a:rPr>
            </a:br>
            <a:r>
              <a:rPr kumimoji="0" lang="fr-FR" sz="1200" b="1" i="0" u="none" strike="noStrike" cap="none" normalizeH="0" baseline="0" noProof="0" dirty="0">
                <a:ln>
                  <a:noFill/>
                </a:ln>
                <a:solidFill>
                  <a:schemeClr val="tx2"/>
                </a:solidFill>
                <a:uLnTx/>
                <a:uFillTx/>
                <a:latin typeface="Salesforce Sans" panose="020B0505020202020203" pitchFamily="34" charset="0"/>
                <a:ea typeface="+mn-ea"/>
                <a:cs typeface="Salesforce Sans"/>
              </a:rPr>
              <a:t/>
            </a:r>
            <a:br>
              <a:rPr kumimoji="0" lang="fr-FR" sz="1200" b="1" i="0" u="none" strike="noStrike" cap="none" normalizeH="0" baseline="0" noProof="0" dirty="0">
                <a:ln>
                  <a:noFill/>
                </a:ln>
                <a:solidFill>
                  <a:schemeClr val="tx2"/>
                </a:solidFill>
                <a:uLnTx/>
                <a:uFillTx/>
                <a:latin typeface="Salesforce Sans" panose="020B0505020202020203" pitchFamily="34" charset="0"/>
                <a:ea typeface="+mn-ea"/>
                <a:cs typeface="Salesforce Sans"/>
              </a:rPr>
            </a:br>
            <a:r>
              <a:rPr kumimoji="0" lang="fr-FR" sz="1600" b="1" i="0" u="none" strike="noStrike" cap="none" normalizeH="0" baseline="0" noProof="0" dirty="0">
                <a:ln>
                  <a:noFill/>
                </a:ln>
                <a:solidFill>
                  <a:schemeClr val="tx2"/>
                </a:solidFill>
                <a:uLnTx/>
                <a:uFillTx/>
                <a:latin typeface="Salesforce Sans" panose="020B0505020202020203" pitchFamily="34" charset="0"/>
                <a:ea typeface="+mn-ea"/>
                <a:cs typeface="Salesforce Sans"/>
              </a:rPr>
              <a:t>Comment activer ou désactiver les repères</a:t>
            </a:r>
          </a:p>
          <a:p>
            <a:pPr marL="0" marR="0" lvl="0" indent="0" algn="l" defTabSz="457177" rtl="0" eaLnBrk="1" fontAlgn="auto" latinLnBrk="0" hangingPunct="1">
              <a:lnSpc>
                <a:spcPct val="100000"/>
              </a:lnSpc>
              <a:spcBef>
                <a:spcPts val="800"/>
              </a:spcBef>
              <a:spcAft>
                <a:spcPts val="0"/>
              </a:spcAft>
              <a:buClr>
                <a:schemeClr val="accent3"/>
              </a:buClr>
              <a:buSzTx/>
              <a:buFont typeface="Arial"/>
              <a:buNone/>
              <a:tabLst/>
              <a:defRPr/>
            </a:pPr>
            <a:r>
              <a:rPr kumimoji="0" lang="fr-FR" sz="1200" b="1" i="0" u="none" strike="noStrike" cap="none" normalizeH="0" baseline="0" noProof="0" dirty="0">
                <a:ln>
                  <a:noFill/>
                </a:ln>
                <a:solidFill>
                  <a:schemeClr val="tx2"/>
                </a:solidFill>
                <a:uLnTx/>
                <a:uFillTx/>
                <a:latin typeface="Salesforce Sans" panose="020B0505020202020203" pitchFamily="34" charset="0"/>
                <a:ea typeface="+mn-ea"/>
                <a:cs typeface="Salesforce Sans"/>
              </a:rPr>
              <a:t>Windows :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Salesforce Sans"/>
              </a:rPr>
              <a:t>ALT + F9 ou clic droit dans la section bleue de la zone de travail &gt;Grilles et repères&gt;Afficher les repères de dessin à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Salesforce Sans"/>
              </a:rPr>
              <a:t>l'écran</a:t>
            </a:r>
            <a:endPar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Salesforce Sans"/>
            </a:endParaRPr>
          </a:p>
          <a:p>
            <a:pPr marL="0" marR="0" lvl="0" indent="0" algn="l" defTabSz="457177" rtl="0" eaLnBrk="1" fontAlgn="auto" latinLnBrk="0" hangingPunct="1">
              <a:lnSpc>
                <a:spcPct val="100000"/>
              </a:lnSpc>
              <a:spcBef>
                <a:spcPts val="800"/>
              </a:spcBef>
              <a:spcAft>
                <a:spcPts val="0"/>
              </a:spcAft>
              <a:buClr>
                <a:schemeClr val="accent3"/>
              </a:buClr>
              <a:buSzTx/>
              <a:buFont typeface="Arial"/>
              <a:buNone/>
              <a:tabLst/>
              <a:defRPr/>
            </a:pPr>
            <a:r>
              <a:rPr kumimoji="0" lang="fr-FR" sz="1200" b="1" i="0" u="none" strike="noStrike" cap="none" normalizeH="0" baseline="0" noProof="0" dirty="0">
                <a:ln>
                  <a:noFill/>
                </a:ln>
                <a:solidFill>
                  <a:schemeClr val="tx2"/>
                </a:solidFill>
                <a:uLnTx/>
                <a:uFillTx/>
                <a:latin typeface="Salesforce Sans" panose="020B0505020202020203" pitchFamily="34" charset="0"/>
                <a:ea typeface="+mn-ea"/>
                <a:cs typeface="Salesforce Sans"/>
              </a:rPr>
              <a:t>Mac 2011 :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Salesforce Sans"/>
              </a:rPr>
              <a:t>Control + Option + Command + G ou </a:t>
            </a:r>
            <a:b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Salesforce Sans"/>
              </a:rPr>
            </a:b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Salesforce Sans"/>
              </a:rPr>
              <a:t>Affichage&gt;Guides&gt;Guides statiques</a:t>
            </a:r>
          </a:p>
          <a:p>
            <a:pPr marL="0" marR="0" lvl="0" indent="0" algn="l" defTabSz="457177" rtl="0" eaLnBrk="1" fontAlgn="auto" latinLnBrk="0" hangingPunct="1">
              <a:lnSpc>
                <a:spcPct val="100000"/>
              </a:lnSpc>
              <a:spcBef>
                <a:spcPts val="800"/>
              </a:spcBef>
              <a:spcAft>
                <a:spcPts val="0"/>
              </a:spcAft>
              <a:buClr>
                <a:schemeClr val="accent3"/>
              </a:buClr>
              <a:buSzTx/>
              <a:buFont typeface="Arial"/>
              <a:buNone/>
              <a:tabLst/>
              <a:defRPr/>
            </a:pPr>
            <a:r>
              <a:rPr kumimoji="0" lang="fr-FR" sz="1200" b="1" i="0" u="none" strike="noStrike" cap="none" normalizeH="0" baseline="0" noProof="0" dirty="0">
                <a:ln>
                  <a:noFill/>
                </a:ln>
                <a:solidFill>
                  <a:schemeClr val="tx2"/>
                </a:solidFill>
                <a:uLnTx/>
                <a:uFillTx/>
                <a:latin typeface="Salesforce Sans" panose="020B0505020202020203" pitchFamily="34" charset="0"/>
                <a:ea typeface="+mn-ea"/>
                <a:cs typeface="Salesforce Sans"/>
              </a:rPr>
              <a:t>Mac 2008 :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Salesforce Sans"/>
              </a:rPr>
              <a:t>Command + G ou Affichage&gt;Guides&gt;Guides statiques</a:t>
            </a:r>
          </a:p>
        </p:txBody>
      </p:sp>
      <p:sp>
        <p:nvSpPr>
          <p:cNvPr id="17" name="TextBox 19"/>
          <p:cNvSpPr txBox="1">
            <a:spLocks noChangeArrowheads="1"/>
          </p:cNvSpPr>
          <p:nvPr userDrawn="1"/>
        </p:nvSpPr>
        <p:spPr bwMode="auto">
          <a:xfrm>
            <a:off x="7504480" y="1600670"/>
            <a:ext cx="366014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marL="0" marR="0" lvl="0" indent="0" algn="r" defTabSz="914400" eaLnBrk="1" fontAlgn="auto" latinLnBrk="0" hangingPunct="1">
              <a:lnSpc>
                <a:spcPct val="100000"/>
              </a:lnSpc>
              <a:spcBef>
                <a:spcPts val="300"/>
              </a:spcBef>
              <a:spcAft>
                <a:spcPts val="1000"/>
              </a:spcAft>
              <a:buClrTx/>
              <a:buSzTx/>
              <a:buFontTx/>
              <a:buNone/>
              <a:tabLst/>
              <a:defRPr/>
            </a:pPr>
            <a:r>
              <a:rPr kumimoji="0" lang="fr-FR" sz="1200" b="0" i="0" u="none" strike="noStrike" cap="none" normalizeH="0" baseline="0" noProof="0">
                <a:ln>
                  <a:noFill/>
                </a:ln>
                <a:solidFill>
                  <a:schemeClr val="tx2"/>
                </a:solidFill>
                <a:uLnTx/>
                <a:uFillTx/>
                <a:latin typeface="Salesforce Sans" panose="020B0505020202020203" pitchFamily="34" charset="0"/>
                <a:ea typeface="ＭＳ Ｐゴシック" charset="0"/>
                <a:cs typeface="ＭＳ Ｐゴシック" charset="0"/>
              </a:rPr>
              <a:t>Les coins supérieurs et inférieurs gauches et droits sont les seules zones dans lesquelles vous pouvez travailler sur vos diapositives.</a:t>
            </a:r>
          </a:p>
        </p:txBody>
      </p:sp>
      <p:grpSp>
        <p:nvGrpSpPr>
          <p:cNvPr id="2" name="Group 1"/>
          <p:cNvGrpSpPr/>
          <p:nvPr userDrawn="1"/>
        </p:nvGrpSpPr>
        <p:grpSpPr>
          <a:xfrm>
            <a:off x="-3" y="-1588"/>
            <a:ext cx="12192003" cy="6859588"/>
            <a:chOff x="124990" y="-1588"/>
            <a:chExt cx="12188828" cy="6859588"/>
          </a:xfrm>
        </p:grpSpPr>
        <p:cxnSp>
          <p:nvCxnSpPr>
            <p:cNvPr id="5" name="Straight Connector 4"/>
            <p:cNvCxnSpPr/>
            <p:nvPr userDrawn="1"/>
          </p:nvCxnSpPr>
          <p:spPr>
            <a:xfrm>
              <a:off x="581025"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858043" y="-1588"/>
              <a:ext cx="0" cy="685800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24990" y="6400799"/>
              <a:ext cx="12188828" cy="1"/>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415050" y="1480171"/>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VAG Rounded Std Light"/>
              </a:endParaRPr>
            </a:p>
          </p:txBody>
        </p:sp>
        <p:sp>
          <p:nvSpPr>
            <p:cNvPr id="13" name="Right Arrow 12"/>
            <p:cNvSpPr/>
            <p:nvPr userDrawn="1"/>
          </p:nvSpPr>
          <p:spPr>
            <a:xfrm rot="13500000">
              <a:off x="659177" y="145364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VAG Rounded Std Light"/>
              </a:endParaRPr>
            </a:p>
          </p:txBody>
        </p:sp>
        <p:sp>
          <p:nvSpPr>
            <p:cNvPr id="14" name="Right Arrow 13"/>
            <p:cNvSpPr/>
            <p:nvPr userDrawn="1"/>
          </p:nvSpPr>
          <p:spPr>
            <a:xfrm rot="13500000" flipH="1" flipV="1">
              <a:off x="11415050" y="5953311"/>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VAG Rounded Std Light"/>
              </a:endParaRPr>
            </a:p>
          </p:txBody>
        </p:sp>
        <p:sp>
          <p:nvSpPr>
            <p:cNvPr id="15" name="Right Arrow 14"/>
            <p:cNvSpPr/>
            <p:nvPr userDrawn="1"/>
          </p:nvSpPr>
          <p:spPr>
            <a:xfrm rot="8100000" flipV="1">
              <a:off x="659177" y="5953312"/>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VAG Rounded Std Light"/>
              </a:endParaRPr>
            </a:p>
          </p:txBody>
        </p:sp>
        <p:cxnSp>
          <p:nvCxnSpPr>
            <p:cNvPr id="24" name="Straight Connector 23"/>
            <p:cNvCxnSpPr/>
            <p:nvPr userDrawn="1"/>
          </p:nvCxnSpPr>
          <p:spPr>
            <a:xfrm>
              <a:off x="124990" y="1382402"/>
              <a:ext cx="12188826" cy="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Right Arrow 18"/>
            <p:cNvSpPr/>
            <p:nvPr userDrawn="1"/>
          </p:nvSpPr>
          <p:spPr>
            <a:xfrm rot="10800000" flipH="1">
              <a:off x="8674221" y="998352"/>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alesforce Sans" panose="020B0505020202020203" pitchFamily="34" charset="0"/>
                <a:cs typeface="VAG Rounded Std Light"/>
              </a:endParaRPr>
            </a:p>
          </p:txBody>
        </p:sp>
      </p:grpSp>
      <p:sp>
        <p:nvSpPr>
          <p:cNvPr id="22" name="Rectangle 21"/>
          <p:cNvSpPr/>
          <p:nvPr userDrawn="1"/>
        </p:nvSpPr>
        <p:spPr>
          <a:xfrm>
            <a:off x="7232591" y="5559575"/>
            <a:ext cx="3981816" cy="841224"/>
          </a:xfrm>
          <a:prstGeom prst="rect">
            <a:avLst/>
          </a:prstGeom>
        </p:spPr>
        <p:txBody>
          <a:bodyPr wrap="square" lIns="121888" tIns="60944" rIns="121888" bIns="60944">
            <a:spAutoFit/>
          </a:bodyPr>
          <a:lstStyle/>
          <a:p>
            <a:pPr marL="0" marR="0" lvl="0" indent="0" algn="l" defTabSz="542902" rtl="0" eaLnBrk="1" fontAlgn="auto" latinLnBrk="0" hangingPunct="1">
              <a:lnSpc>
                <a:spcPct val="100000"/>
              </a:lnSpc>
              <a:spcBef>
                <a:spcPts val="800"/>
              </a:spcBef>
              <a:spcAft>
                <a:spcPts val="0"/>
              </a:spcAft>
              <a:buClrTx/>
              <a:buSzTx/>
              <a:buFont typeface="Salesforce Sans" charset="0"/>
              <a:buNone/>
              <a:tabLst/>
              <a:defRPr/>
            </a:pPr>
            <a:r>
              <a:rPr kumimoji="0" lang="fr-FR" sz="1600" b="1" i="0" u="none" strike="noStrike" cap="none" normalizeH="0" baseline="0" noProof="0" dirty="0">
                <a:ln>
                  <a:noFill/>
                </a:ln>
                <a:solidFill>
                  <a:schemeClr val="tx2"/>
                </a:solidFill>
                <a:uLnTx/>
                <a:uFillTx/>
                <a:latin typeface="Salesforce Sans" panose="020B0505020202020203" pitchFamily="34" charset="0"/>
                <a:ea typeface="+mn-ea"/>
                <a:cs typeface="Salesforce Sans" charset="0"/>
              </a:rPr>
              <a:t>Comment créer une nouvelle ligne de repère</a:t>
            </a:r>
          </a:p>
          <a:p>
            <a:pPr marL="0" marR="0" lvl="0" indent="0" defTabSz="542902" eaLnBrk="1" fontAlgn="auto" latinLnBrk="0" hangingPunct="1">
              <a:lnSpc>
                <a:spcPct val="100000"/>
              </a:lnSpc>
              <a:spcBef>
                <a:spcPts val="800"/>
              </a:spcBef>
              <a:spcAft>
                <a:spcPts val="0"/>
              </a:spcAft>
              <a:buClrTx/>
              <a:buSzTx/>
              <a:buFont typeface="Salesforce Sans" charset="0"/>
              <a:buNone/>
              <a:tabLst/>
              <a:defRPr/>
            </a:pPr>
            <a:r>
              <a:rPr kumimoji="0" lang="fr-FR" sz="1200" b="0" i="0" u="none" strike="noStrike" cap="none" normalizeH="0" baseline="0" noProof="0" dirty="0">
                <a:ln>
                  <a:noFill/>
                </a:ln>
                <a:solidFill>
                  <a:schemeClr val="tx2"/>
                </a:solidFill>
                <a:uLnTx/>
                <a:uFillTx/>
                <a:latin typeface="Salesforce Sans" panose="020B0505020202020203" pitchFamily="34" charset="0"/>
                <a:cs typeface="Salesforce Sans" charset="0"/>
              </a:rPr>
              <a:t>Sélectionnez un repère, maintenez enfoncée la touche Option ou Ctrl et faites glisser.  Ceci copie la ligne</a:t>
            </a:r>
          </a:p>
        </p:txBody>
      </p:sp>
      <p:sp>
        <p:nvSpPr>
          <p:cNvPr id="23" name="Text Placeholder 8"/>
          <p:cNvSpPr>
            <a:spLocks noGrp="1"/>
          </p:cNvSpPr>
          <p:nvPr>
            <p:ph type="body" sz="quarter" idx="10" hasCustomPrompt="1"/>
          </p:nvPr>
        </p:nvSpPr>
        <p:spPr>
          <a:xfrm>
            <a:off x="455732" y="0"/>
            <a:ext cx="11736267" cy="940118"/>
          </a:xfrm>
          <a:prstGeom prst="rect">
            <a:avLst/>
          </a:prstGeom>
          <a:solidFill>
            <a:schemeClr val="bg1"/>
          </a:solidFill>
        </p:spPr>
        <p:txBody>
          <a:bodyPr lIns="91440" tIns="45720" rIns="91440" bIns="0" anchor="ctr"/>
          <a:lstStyle>
            <a:lvl1pPr algn="l">
              <a:lnSpc>
                <a:spcPct val="90000"/>
              </a:lnSpc>
              <a:spcBef>
                <a:spcPts val="0"/>
              </a:spcBef>
              <a:defRPr sz="2800" b="1" baseline="0">
                <a:solidFill>
                  <a:schemeClr val="tx2"/>
                </a:solidFill>
              </a:defRPr>
            </a:lvl1pPr>
          </a:lstStyle>
          <a:p>
            <a:pPr lvl="0"/>
            <a:r>
              <a:rPr lang="fr-FR"/>
              <a:t>Zone de titre</a:t>
            </a:r>
          </a:p>
        </p:txBody>
      </p:sp>
      <p:cxnSp>
        <p:nvCxnSpPr>
          <p:cNvPr id="18" name="Straight Connector 17"/>
          <p:cNvCxnSpPr/>
          <p:nvPr userDrawn="1"/>
        </p:nvCxnSpPr>
        <p:spPr>
          <a:xfrm rot="16200000">
            <a:off x="6095997" y="-5155881"/>
            <a:ext cx="0" cy="12192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1840431" y="1043566"/>
            <a:ext cx="6674007" cy="276999"/>
          </a:xfrm>
          <a:prstGeom prst="rect">
            <a:avLst/>
          </a:prstGeom>
          <a:noFill/>
          <a:ln>
            <a:noFill/>
          </a:ln>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chemeClr val="tx2"/>
                </a:solidFill>
                <a:uLnTx/>
                <a:uFillTx/>
                <a:latin typeface="Salesforce Sans" panose="020B0505020202020203" pitchFamily="34" charset="0"/>
                <a:cs typeface="Arial" pitchFamily="34" charset="0"/>
              </a:rPr>
              <a:t>La colonne unique ne doit faire que ¾ de la largeur de la page (à partir de la marge de gauche) à des fins de lisibilité</a:t>
            </a:r>
          </a:p>
        </p:txBody>
      </p:sp>
    </p:spTree>
    <p:custDataLst>
      <p:tags r:id="rId1"/>
    </p:custDataLst>
    <p:extLst>
      <p:ext uri="{BB962C8B-B14F-4D97-AF65-F5344CB8AC3E}">
        <p14:creationId xmlns:p14="http://schemas.microsoft.com/office/powerpoint/2010/main" val="2982228845"/>
      </p:ext>
    </p:extLst>
  </p:cSld>
  <p:clrMapOvr>
    <a:masterClrMapping/>
  </p:clrMapOvr>
  <p:transition spd="med">
    <p:fade/>
  </p:transition>
  <p:extLst mod="1">
    <p:ext uri="{DCECCB84-F9BA-43D5-87BE-67443E8EF086}">
      <p15:sldGuideLst xmlns:p15="http://schemas.microsoft.com/office/powerpoint/2012/main">
        <p15:guide id="3" orient="horz" pos="4032">
          <p15:clr>
            <a:srgbClr val="FBAE40"/>
          </p15:clr>
        </p15:guide>
        <p15:guide id="4" orient="horz" pos="8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Rectangle 3"/>
          <p:cNvSpPr/>
          <p:nvPr userDrawn="1"/>
        </p:nvSpPr>
        <p:spPr>
          <a:xfrm>
            <a:off x="1" y="1"/>
            <a:ext cx="12196323" cy="6857999"/>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l="64962" t="11984" r="6189" b="38746"/>
          <a:stretch/>
        </p:blipFill>
        <p:spPr>
          <a:xfrm>
            <a:off x="5673228" y="2464073"/>
            <a:ext cx="6523095" cy="439392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82084" y="5632759"/>
            <a:ext cx="413348" cy="58622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75855" y="4246550"/>
            <a:ext cx="634440" cy="797649"/>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003851" y="4162527"/>
            <a:ext cx="1414920" cy="1763345"/>
          </a:xfrm>
          <a:prstGeom prst="rect">
            <a:avLst/>
          </a:prstGeom>
        </p:spPr>
      </p:pic>
      <p:sp>
        <p:nvSpPr>
          <p:cNvPr id="16" name="Text Placeholder 15"/>
          <p:cNvSpPr>
            <a:spLocks noGrp="1"/>
          </p:cNvSpPr>
          <p:nvPr>
            <p:ph type="body" sz="quarter" idx="10" hasCustomPrompt="1"/>
          </p:nvPr>
        </p:nvSpPr>
        <p:spPr>
          <a:xfrm>
            <a:off x="948100" y="1371601"/>
            <a:ext cx="7968034" cy="1628775"/>
          </a:xfrm>
          <a:prstGeom prst="rect">
            <a:avLst/>
          </a:prstGeom>
        </p:spPr>
        <p:txBody>
          <a:bodyPr/>
          <a:lstStyle>
            <a:lvl1pPr>
              <a:defRPr b="1">
                <a:solidFill>
                  <a:schemeClr val="tx2"/>
                </a:solidFill>
              </a:defRPr>
            </a:lvl1pPr>
            <a:lvl2pPr marL="0" indent="0">
              <a:buFontTx/>
              <a:buNone/>
              <a:defRPr sz="2000">
                <a:solidFill>
                  <a:schemeClr val="tx2"/>
                </a:solidFill>
              </a:defRPr>
            </a:lvl2pPr>
            <a:lvl3pPr marL="0" indent="0">
              <a:buFontTx/>
              <a:buNone/>
              <a:defRPr i="1">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
        <p:nvSpPr>
          <p:cNvPr id="18" name="Picture Placeholder 17"/>
          <p:cNvSpPr>
            <a:spLocks noGrp="1"/>
          </p:cNvSpPr>
          <p:nvPr>
            <p:ph type="pic" sz="quarter" idx="11" hasCustomPrompt="1"/>
          </p:nvPr>
        </p:nvSpPr>
        <p:spPr>
          <a:xfrm>
            <a:off x="6937595" y="1036638"/>
            <a:ext cx="2331057" cy="2330450"/>
          </a:xfrm>
          <a:prstGeom prst="ellipse">
            <a:avLst/>
          </a:prstGeom>
          <a:solidFill>
            <a:schemeClr val="bg1"/>
          </a:solidFill>
          <a:ln w="38100">
            <a:solidFill>
              <a:schemeClr val="tx2"/>
            </a:solidFill>
          </a:ln>
        </p:spPr>
        <p:txBody>
          <a:bodyPr anchor="ctr"/>
          <a:lstStyle>
            <a:lvl1pPr marL="0" marR="0" indent="0" algn="ctr" defTabSz="914400" rtl="0" eaLnBrk="1" fontAlgn="base" latinLnBrk="0" hangingPunct="1">
              <a:lnSpc>
                <a:spcPct val="100000"/>
              </a:lnSpc>
              <a:spcBef>
                <a:spcPct val="0"/>
              </a:spcBef>
              <a:spcAft>
                <a:spcPct val="0"/>
              </a:spcAft>
              <a:buClrTx/>
              <a:buSzTx/>
              <a:buFontTx/>
              <a:buNone/>
              <a:tabLst/>
              <a:defRPr sz="2400"/>
            </a:lvl1pPr>
          </a:lstStyle>
          <a:p>
            <a:pPr marL="0" marR="0" indent="0" algn="ctr" defTabSz="914400" rtl="0" eaLnBrk="1" fontAlgn="base" latinLnBrk="0" hangingPunct="1">
              <a:lnSpc>
                <a:spcPct val="100000"/>
              </a:lnSpc>
              <a:spcBef>
                <a:spcPct val="0"/>
              </a:spcBef>
              <a:spcAft>
                <a:spcPct val="0"/>
              </a:spcAft>
              <a:buClrTx/>
              <a:buSzTx/>
              <a:buFontTx/>
              <a:buNone/>
              <a:tabLst/>
            </a:pPr>
            <a:r>
              <a:rPr lang="fr-FR" sz="1800" b="1">
                <a:latin typeface="Salesforce Sans" panose="020B0505020202020203" pitchFamily="34" charset="0"/>
              </a:rPr>
              <a:t>Photo du formateur</a:t>
            </a:r>
          </a:p>
        </p:txBody>
      </p:sp>
    </p:spTree>
    <p:custDataLst>
      <p:tags r:id="rId1"/>
    </p:custDataLst>
    <p:extLst>
      <p:ext uri="{BB962C8B-B14F-4D97-AF65-F5344CB8AC3E}">
        <p14:creationId xmlns:p14="http://schemas.microsoft.com/office/powerpoint/2010/main" val="3180842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Blank)">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fr-FR"/>
              <a:t>Cliquer pour modifier le style de titres principal</a:t>
            </a:r>
          </a:p>
        </p:txBody>
      </p:sp>
      <p:sp>
        <p:nvSpPr>
          <p:cNvPr id="5" name="Slide Number Placeholder 4"/>
          <p:cNvSpPr>
            <a:spLocks noGrp="1"/>
          </p:cNvSpPr>
          <p:nvPr>
            <p:ph type="sldNum" sz="quarter" idx="10" hasCustomPrompt="1"/>
          </p:nvPr>
        </p:nvSpPr>
        <p:spPr/>
        <p:txBody>
          <a:bodyPr/>
          <a:lstStyle>
            <a:lvl1pPr>
              <a:defRPr/>
            </a:lvl1pPr>
          </a:lstStyle>
          <a:p>
            <a:fld id="{812A5277-1DB9-460F-9A21-B857ABB32666}" type="slidenum">
              <a:rPr lang="en-US" smtClean="0"/>
              <a:pPr/>
              <a:t>‹#›</a:t>
            </a:fld>
            <a:endParaRPr lang="en-US" smtClean="0"/>
          </a:p>
        </p:txBody>
      </p:sp>
    </p:spTree>
    <p:custDataLst>
      <p:tags r:id="rId1"/>
    </p:custDataLst>
    <p:extLst>
      <p:ext uri="{BB962C8B-B14F-4D97-AF65-F5344CB8AC3E}">
        <p14:creationId xmlns:p14="http://schemas.microsoft.com/office/powerpoint/2010/main" val="4187540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column layout">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115711" y="843165"/>
            <a:ext cx="11941175" cy="5900535"/>
          </a:xfrm>
          <a:prstGeom prst="rect">
            <a:avLst/>
          </a:prstGeom>
        </p:spPr>
        <p:txBody>
          <a:bodyPr/>
          <a:lstStyle>
            <a:lvl1pPr marL="225425" indent="-225425">
              <a:defRPr sz="2400"/>
            </a:lvl1pPr>
            <a:lvl2pPr marL="463550" indent="-225425">
              <a:spcBef>
                <a:spcPts val="600"/>
              </a:spcBef>
              <a:buFont typeface="Salesforce Sans" panose="020B0505020202020203" pitchFamily="34" charset="0"/>
              <a:buChar char="—"/>
              <a:defRPr sz="2400">
                <a:solidFill>
                  <a:schemeClr val="tx1"/>
                </a:solidFill>
                <a:latin typeface="Salesforce Sans" panose="020B0505020202020203" pitchFamily="34" charset="0"/>
                <a:cs typeface="Arial" pitchFamily="34" charset="0"/>
              </a:defRPr>
            </a:lvl2pPr>
            <a:lvl3pPr marL="688975" indent="-236538">
              <a:spcBef>
                <a:spcPts val="600"/>
              </a:spcBef>
              <a:buFont typeface="Wingdings" panose="05000000000000000000" pitchFamily="2" charset="2"/>
              <a:buChar char="§"/>
              <a:defRPr sz="2000">
                <a:solidFill>
                  <a:schemeClr val="tx1"/>
                </a:solidFill>
                <a:latin typeface="Salesforce Sans" panose="020B0505020202020203" pitchFamily="34" charset="0"/>
                <a:cs typeface="Arial" pitchFamily="34" charset="0"/>
              </a:defRPr>
            </a:lvl3pPr>
            <a:lvl4pPr marL="914400" indent="-227013">
              <a:spcBef>
                <a:spcPts val="600"/>
              </a:spcBef>
              <a:buFont typeface="Arial" pitchFamily="34" charset="0"/>
              <a:buChar char="‒"/>
              <a:defRPr sz="2000">
                <a:solidFill>
                  <a:schemeClr val="tx1"/>
                </a:solidFill>
                <a:latin typeface="Salesforce Sans" panose="020B0505020202020203" pitchFamily="34" charset="0"/>
                <a:cs typeface="Arial" pitchFamily="34" charset="0"/>
              </a:defRPr>
            </a:lvl4pPr>
            <a:lvl5pPr marL="1139825" indent="-227013" defTabSz="1085850">
              <a:spcBef>
                <a:spcPts val="600"/>
              </a:spcBef>
              <a:buFont typeface="Arial" panose="020B0604020202020204" pitchFamily="34" charset="0"/>
              <a:buChar char="•"/>
              <a:defRPr sz="2000">
                <a:solidFill>
                  <a:schemeClr val="tx1"/>
                </a:solidFill>
                <a:latin typeface="Salesforce Sans" panose="020B0505020202020203" pitchFamily="34" charset="0"/>
                <a:cs typeface="Arial" pitchFamily="34" charset="0"/>
              </a:defRPr>
            </a:lvl5pPr>
            <a:lvl6pPr marL="912813" indent="-225425">
              <a:spcBef>
                <a:spcPts val="600"/>
              </a:spcBef>
              <a:buFont typeface="Arial" panose="020B0604020202020204" pitchFamily="34" charset="0"/>
              <a:buChar char="‒"/>
              <a:defRPr sz="2000">
                <a:solidFill>
                  <a:schemeClr val="tx1"/>
                </a:solidFill>
                <a:latin typeface="Salesforce Sans" panose="020B0505020202020203" pitchFamily="34" charset="0"/>
                <a:cs typeface="Arial" pitchFamily="34" charset="0"/>
              </a:defRPr>
            </a:lvl6pPr>
          </a:lstStyle>
          <a:p>
            <a:pPr lvl="0"/>
            <a:r>
              <a:rPr lang="fr-FR"/>
              <a:t>Cliquer pour modifier les styles de textes principaux</a:t>
            </a:r>
          </a:p>
          <a:p>
            <a:pPr lvl="1"/>
            <a:r>
              <a:rPr lang="fr-FR"/>
              <a:t>Second niveau</a:t>
            </a:r>
          </a:p>
          <a:p>
            <a:pPr lvl="2"/>
            <a:r>
              <a:rPr lang="fr-FR"/>
              <a:t>Troisième niveau</a:t>
            </a:r>
          </a:p>
          <a:p>
            <a:pPr lvl="3"/>
            <a:r>
              <a:rPr lang="fr-FR"/>
              <a:t>Quatrième niveau</a:t>
            </a:r>
          </a:p>
          <a:p>
            <a:pPr lvl="4"/>
            <a:r>
              <a:rPr lang="fr-FR"/>
              <a:t>Cinquième niveau</a:t>
            </a:r>
          </a:p>
        </p:txBody>
      </p:sp>
      <p:sp>
        <p:nvSpPr>
          <p:cNvPr id="3" name="Slide Number Placeholder 2"/>
          <p:cNvSpPr>
            <a:spLocks noGrp="1"/>
          </p:cNvSpPr>
          <p:nvPr>
            <p:ph type="sldNum" sz="quarter" idx="10" hasCustomPrompt="1"/>
          </p:nvPr>
        </p:nvSpPr>
        <p:spPr/>
        <p:txBody>
          <a:bodyPr/>
          <a:lstStyle/>
          <a:p>
            <a:fld id="{5417CA99-246F-46A3-84D9-9DC9F6CDB114}" type="slidenum">
              <a:rPr lang="en-US" smtClean="0"/>
              <a:pPr/>
              <a:t>‹#›</a:t>
            </a:fld>
            <a:endParaRPr lang="en-US" smtClean="0"/>
          </a:p>
        </p:txBody>
      </p:sp>
      <p:sp>
        <p:nvSpPr>
          <p:cNvPr id="4" name="Title 3"/>
          <p:cNvSpPr>
            <a:spLocks noGrp="1"/>
          </p:cNvSpPr>
          <p:nvPr>
            <p:ph type="title" hasCustomPrompt="1"/>
          </p:nvPr>
        </p:nvSpPr>
        <p:spPr>
          <a:xfrm>
            <a:off x="112743" y="2"/>
            <a:ext cx="10561647" cy="761998"/>
          </a:xfrm>
        </p:spPr>
        <p:txBody>
          <a:bodyPr/>
          <a:lstStyle/>
          <a:p>
            <a:r>
              <a:rPr lang="fr-FR"/>
              <a:t>Cliquer pour modifier le style de titres principal</a:t>
            </a:r>
          </a:p>
        </p:txBody>
      </p:sp>
    </p:spTree>
    <p:custDataLst>
      <p:tags r:id="rId1"/>
    </p:custDataLst>
    <p:extLst>
      <p:ext uri="{BB962C8B-B14F-4D97-AF65-F5344CB8AC3E}">
        <p14:creationId xmlns:p14="http://schemas.microsoft.com/office/powerpoint/2010/main" val="2303734939"/>
      </p:ext>
    </p:extLst>
  </p:cSld>
  <p:clrMapOvr>
    <a:masterClrMapping/>
  </p:clrMapOvr>
  <p:extLst mod="1">
    <p:ext uri="{DCECCB84-F9BA-43D5-87BE-67443E8EF086}">
      <p15:sldGuideLst xmlns:p15="http://schemas.microsoft.com/office/powerpoint/2012/main">
        <p15:guide id="1" pos="71">
          <p15:clr>
            <a:srgbClr val="FBAE40"/>
          </p15:clr>
        </p15:guide>
        <p15:guide id="2" orient="horz" pos="480">
          <p15:clr>
            <a:srgbClr val="FBAE40"/>
          </p15:clr>
        </p15:guide>
        <p15:guide id="3" orient="horz" pos="424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Divider">
    <p:spTree>
      <p:nvGrpSpPr>
        <p:cNvPr id="1" name=""/>
        <p:cNvGrpSpPr/>
        <p:nvPr/>
      </p:nvGrpSpPr>
      <p:grpSpPr>
        <a:xfrm>
          <a:off x="0" y="0"/>
          <a:ext cx="0" cy="0"/>
          <a:chOff x="0" y="0"/>
          <a:chExt cx="0" cy="0"/>
        </a:xfrm>
      </p:grpSpPr>
      <p:sp>
        <p:nvSpPr>
          <p:cNvPr id="13" name="Slide Number Placeholder 5"/>
          <p:cNvSpPr>
            <a:spLocks noGrp="1"/>
          </p:cNvSpPr>
          <p:nvPr>
            <p:ph type="sldNum" sz="quarter" idx="4"/>
          </p:nvPr>
        </p:nvSpPr>
        <p:spPr>
          <a:xfrm>
            <a:off x="10248170" y="401084"/>
            <a:ext cx="525986"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pPr/>
              <a:t>‹#›</a:t>
            </a:fld>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1888" y="240909"/>
            <a:ext cx="1183344" cy="456473"/>
          </a:xfrm>
          <a:prstGeom prst="rect">
            <a:avLst/>
          </a:prstGeom>
        </p:spPr>
      </p:pic>
      <p:cxnSp>
        <p:nvCxnSpPr>
          <p:cNvPr id="8" name="Straight Connector 7"/>
          <p:cNvCxnSpPr/>
          <p:nvPr userDrawn="1"/>
        </p:nvCxnSpPr>
        <p:spPr bwMode="auto">
          <a:xfrm>
            <a:off x="1" y="921837"/>
            <a:ext cx="12192000"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sp>
        <p:nvSpPr>
          <p:cNvPr id="2" name="Rectangle 1"/>
          <p:cNvSpPr/>
          <p:nvPr userDrawn="1"/>
        </p:nvSpPr>
        <p:spPr bwMode="auto">
          <a:xfrm>
            <a:off x="1" y="1"/>
            <a:ext cx="12192000"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5" name="Picture 4">
            <a:extLst>
              <a:ext uri="{FF2B5EF4-FFF2-40B4-BE49-F238E27FC236}">
                <a16:creationId xmlns:a16="http://schemas.microsoft.com/office/drawing/2014/main" xmlns="" id="{1731C5B3-9220-A941-AB5A-C71095D72F1E}"/>
              </a:ext>
            </a:extLst>
          </p:cNvPr>
          <p:cNvPicPr>
            <a:picLocks noChangeAspect="1"/>
          </p:cNvPicPr>
          <p:nvPr userDrawn="1"/>
        </p:nvPicPr>
        <p:blipFill>
          <a:blip r:embed="rId4" cstate="print"/>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xmlns="" id="{A6889ECA-63E2-7E4A-A823-18F34C3CCE9C}"/>
              </a:ext>
            </a:extLst>
          </p:cNvPr>
          <p:cNvPicPr>
            <a:picLocks noChangeAspect="1"/>
          </p:cNvPicPr>
          <p:nvPr userDrawn="1"/>
        </p:nvPicPr>
        <p:blipFill>
          <a:blip r:embed="rId5" cstate="print"/>
          <a:stretch>
            <a:fillRect/>
          </a:stretch>
        </p:blipFill>
        <p:spPr>
          <a:xfrm>
            <a:off x="-3318860" y="-1153697"/>
            <a:ext cx="17328028" cy="10006751"/>
          </a:xfrm>
          <a:prstGeom prst="rect">
            <a:avLst/>
          </a:prstGeom>
        </p:spPr>
      </p:pic>
      <p:grpSp>
        <p:nvGrpSpPr>
          <p:cNvPr id="3" name="Group 11"/>
          <p:cNvGrpSpPr/>
          <p:nvPr userDrawn="1"/>
        </p:nvGrpSpPr>
        <p:grpSpPr>
          <a:xfrm>
            <a:off x="0" y="3696954"/>
            <a:ext cx="12187676" cy="3161047"/>
            <a:chOff x="0" y="234871"/>
            <a:chExt cx="12184502" cy="3161047"/>
          </a:xfrm>
        </p:grpSpPr>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22211" r="50445" b="61411"/>
            <a:stretch/>
          </p:blipFill>
          <p:spPr>
            <a:xfrm>
              <a:off x="0" y="1488863"/>
              <a:ext cx="4334369" cy="1907055"/>
            </a:xfrm>
            <a:prstGeom prst="rect">
              <a:avLst/>
            </a:prstGeom>
          </p:spPr>
        </p:pic>
        <p:pic>
          <p:nvPicPr>
            <p:cNvPr id="18" name="Picture 17"/>
            <p:cNvPicPr>
              <a:picLocks noChangeAspect="1"/>
            </p:cNvPicPr>
            <p:nvPr/>
          </p:nvPicPr>
          <p:blipFill>
            <a:blip r:embed="rId7" cstate="print"/>
            <a:stretch>
              <a:fillRect/>
            </a:stretch>
          </p:blipFill>
          <p:spPr>
            <a:xfrm>
              <a:off x="11463855" y="978157"/>
              <a:ext cx="318361" cy="586224"/>
            </a:xfrm>
            <a:prstGeom prst="rect">
              <a:avLst/>
            </a:prstGeom>
          </p:spPr>
        </p:pic>
        <p:pic>
          <p:nvPicPr>
            <p:cNvPr id="19" name="Picture 18"/>
            <p:cNvPicPr>
              <a:picLocks noChangeAspect="1"/>
            </p:cNvPicPr>
            <p:nvPr/>
          </p:nvPicPr>
          <p:blipFill>
            <a:blip r:embed="rId8" cstate="print"/>
            <a:stretch>
              <a:fillRect/>
            </a:stretch>
          </p:blipFill>
          <p:spPr>
            <a:xfrm>
              <a:off x="509457" y="234871"/>
              <a:ext cx="443804" cy="797649"/>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l="75240" r="1402" b="61411"/>
            <a:stretch/>
          </p:blipFill>
          <p:spPr>
            <a:xfrm>
              <a:off x="8482084" y="1488863"/>
              <a:ext cx="3702418" cy="1907055"/>
            </a:xfrm>
            <a:prstGeom prst="rect">
              <a:avLst/>
            </a:prstGeom>
          </p:spPr>
        </p:pic>
        <p:pic>
          <p:nvPicPr>
            <p:cNvPr id="23" name="Picture 22"/>
            <p:cNvPicPr>
              <a:picLocks noChangeAspect="1"/>
            </p:cNvPicPr>
            <p:nvPr/>
          </p:nvPicPr>
          <p:blipFill>
            <a:blip r:embed="rId9" cstate="print"/>
            <a:stretch>
              <a:fillRect/>
            </a:stretch>
          </p:blipFill>
          <p:spPr>
            <a:xfrm>
              <a:off x="9792301" y="1053675"/>
              <a:ext cx="727137" cy="1311796"/>
            </a:xfrm>
            <a:prstGeom prst="rect">
              <a:avLst/>
            </a:prstGeom>
          </p:spPr>
        </p:pic>
      </p:grpSp>
      <p:sp>
        <p:nvSpPr>
          <p:cNvPr id="4" name="Text Placeholder 3"/>
          <p:cNvSpPr>
            <a:spLocks noGrp="1"/>
          </p:cNvSpPr>
          <p:nvPr>
            <p:ph type="body" sz="quarter" idx="10"/>
          </p:nvPr>
        </p:nvSpPr>
        <p:spPr>
          <a:xfrm>
            <a:off x="455732" y="961972"/>
            <a:ext cx="11280538" cy="3005137"/>
          </a:xfrm>
          <a:prstGeom prst="rect">
            <a:avLst/>
          </a:prstGeom>
        </p:spPr>
        <p:txBody>
          <a:bodyPr anchor="ctr"/>
          <a:lstStyle>
            <a:lvl1pPr algn="ctr">
              <a:defRPr sz="4000">
                <a:solidFill>
                  <a:schemeClr val="tx2"/>
                </a:solidFill>
              </a:defRPr>
            </a:lvl1pPr>
            <a:lvl2pPr marL="0" indent="0" algn="ctr">
              <a:buNone/>
              <a:defRPr sz="2800">
                <a:solidFill>
                  <a:schemeClr val="tx2"/>
                </a:solidFill>
              </a:defRPr>
            </a:lvl2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27080475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___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fr-FR" sz="8800">
                <a:solidFill>
                  <a:schemeClr val="bg1"/>
                </a:solidFill>
                <a:latin typeface="Salesforce Sans" panose="020B0505020202020203" pitchFamily="34" charset="0"/>
                <a:cs typeface="Arial" pitchFamily="34" charset="0"/>
              </a:rPr>
              <a:t>Une fois par diapositive</a:t>
            </a:r>
          </a:p>
        </p:txBody>
      </p:sp>
    </p:spTree>
    <p:custDataLst>
      <p:tags r:id="rId1"/>
    </p:custDataLst>
    <p:extLst>
      <p:ext uri="{BB962C8B-B14F-4D97-AF65-F5344CB8AC3E}">
        <p14:creationId xmlns:p14="http://schemas.microsoft.com/office/powerpoint/2010/main" val="2275462944"/>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Rectangle 1"/>
          <p:cNvSpPr/>
          <p:nvPr userDrawn="1"/>
        </p:nvSpPr>
        <p:spPr bwMode="auto">
          <a:xfrm>
            <a:off x="1" y="1"/>
            <a:ext cx="12192000"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3" name="Slide Number Placeholder 5"/>
          <p:cNvSpPr>
            <a:spLocks noGrp="1"/>
          </p:cNvSpPr>
          <p:nvPr>
            <p:ph type="sldNum" sz="quarter" idx="4" hasCustomPrompt="1"/>
          </p:nvPr>
        </p:nvSpPr>
        <p:spPr>
          <a:xfrm>
            <a:off x="10248170" y="401084"/>
            <a:ext cx="525986"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pPr/>
              <a:t>‹#›</a:t>
            </a:fld>
            <a:endParaRPr lang="en-US" smtClean="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1888" y="240909"/>
            <a:ext cx="1183344" cy="456473"/>
          </a:xfrm>
          <a:prstGeom prst="rect">
            <a:avLst/>
          </a:prstGeom>
        </p:spPr>
      </p:pic>
      <p:cxnSp>
        <p:nvCxnSpPr>
          <p:cNvPr id="8" name="Straight Connector 7"/>
          <p:cNvCxnSpPr/>
          <p:nvPr userDrawn="1"/>
        </p:nvCxnSpPr>
        <p:spPr bwMode="auto">
          <a:xfrm>
            <a:off x="1" y="921837"/>
            <a:ext cx="12192000"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grpSp>
        <p:nvGrpSpPr>
          <p:cNvPr id="12" name="Group 11"/>
          <p:cNvGrpSpPr/>
          <p:nvPr userDrawn="1"/>
        </p:nvGrpSpPr>
        <p:grpSpPr>
          <a:xfrm>
            <a:off x="-4323" y="1"/>
            <a:ext cx="12192000" cy="3397122"/>
            <a:chOff x="-4322" y="1"/>
            <a:chExt cx="12188825" cy="3397122"/>
          </a:xfrm>
        </p:grpSpPr>
        <p:sp>
          <p:nvSpPr>
            <p:cNvPr id="14" name="Rectangle 13"/>
            <p:cNvSpPr/>
            <p:nvPr/>
          </p:nvSpPr>
          <p:spPr>
            <a:xfrm>
              <a:off x="-4322" y="1"/>
              <a:ext cx="12188825" cy="3397122"/>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299"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22211" r="50445" b="61411"/>
            <a:stretch/>
          </p:blipFill>
          <p:spPr>
            <a:xfrm>
              <a:off x="0" y="1488863"/>
              <a:ext cx="4334369" cy="1907055"/>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t="-1" b="29296"/>
            <a:stretch/>
          </p:blipFill>
          <p:spPr>
            <a:xfrm>
              <a:off x="5437669" y="1053675"/>
              <a:ext cx="1649371" cy="1356069"/>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6416" y="978157"/>
              <a:ext cx="413240" cy="58622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222" y="234871"/>
              <a:ext cx="634275" cy="797649"/>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75240" r="1402" b="61411"/>
            <a:stretch/>
          </p:blipFill>
          <p:spPr>
            <a:xfrm>
              <a:off x="8482084" y="1488863"/>
              <a:ext cx="3702418" cy="1907055"/>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7191" y="1679976"/>
              <a:ext cx="1350421" cy="102438"/>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5911" y="616299"/>
              <a:ext cx="1113672" cy="84479"/>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29710" y="1053675"/>
              <a:ext cx="1052320" cy="1311796"/>
            </a:xfrm>
            <a:prstGeom prst="rect">
              <a:avLst/>
            </a:prstGeom>
          </p:spPr>
        </p:pic>
      </p:grpSp>
      <p:sp>
        <p:nvSpPr>
          <p:cNvPr id="4" name="Text Placeholder 3"/>
          <p:cNvSpPr>
            <a:spLocks noGrp="1"/>
          </p:cNvSpPr>
          <p:nvPr>
            <p:ph type="body" sz="quarter" idx="10" hasCustomPrompt="1"/>
          </p:nvPr>
        </p:nvSpPr>
        <p:spPr>
          <a:xfrm>
            <a:off x="455732" y="3395664"/>
            <a:ext cx="11280538" cy="3005137"/>
          </a:xfrm>
          <a:prstGeom prst="rect">
            <a:avLst/>
          </a:prstGeom>
        </p:spPr>
        <p:txBody>
          <a:bodyPr anchor="ctr"/>
          <a:lstStyle>
            <a:lvl1pPr algn="ctr">
              <a:defRPr sz="4000">
                <a:solidFill>
                  <a:schemeClr val="tx2"/>
                </a:solidFill>
              </a:defRPr>
            </a:lvl1pPr>
            <a:lvl2pPr marL="0" indent="0" algn="ctr">
              <a:buNone/>
              <a:defRPr sz="2800">
                <a:solidFill>
                  <a:schemeClr val="tx2"/>
                </a:solidFill>
              </a:defRPr>
            </a:lvl2pPr>
          </a:lstStyle>
          <a:p>
            <a:pPr lvl="0"/>
            <a:r>
              <a:rPr lang="fr-FR"/>
              <a:t>Cliquer pour modifier les styles de textes principaux</a:t>
            </a:r>
          </a:p>
          <a:p>
            <a:pPr lvl="1"/>
            <a:r>
              <a:rPr lang="fr-FR"/>
              <a:t>Second niveau</a:t>
            </a:r>
          </a:p>
        </p:txBody>
      </p:sp>
    </p:spTree>
    <p:custDataLst>
      <p:tags r:id="rId1"/>
    </p:custDataLst>
    <p:extLst>
      <p:ext uri="{BB962C8B-B14F-4D97-AF65-F5344CB8AC3E}">
        <p14:creationId xmlns:p14="http://schemas.microsoft.com/office/powerpoint/2010/main" val="41859599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Rectangle 3"/>
          <p:cNvSpPr/>
          <p:nvPr userDrawn="1"/>
        </p:nvSpPr>
        <p:spPr>
          <a:xfrm>
            <a:off x="1" y="1"/>
            <a:ext cx="12196323" cy="6857999"/>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299" dirty="0"/>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l="64962" t="11984" r="6189" b="38746"/>
          <a:stretch/>
        </p:blipFill>
        <p:spPr>
          <a:xfrm>
            <a:off x="5673228" y="2464073"/>
            <a:ext cx="6523095" cy="439392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82084" y="5632759"/>
            <a:ext cx="413348" cy="58622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75855" y="4246550"/>
            <a:ext cx="634440" cy="797649"/>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003851" y="4162527"/>
            <a:ext cx="1414920" cy="1763345"/>
          </a:xfrm>
          <a:prstGeom prst="rect">
            <a:avLst/>
          </a:prstGeom>
        </p:spPr>
      </p:pic>
      <p:sp>
        <p:nvSpPr>
          <p:cNvPr id="16" name="Text Placeholder 15"/>
          <p:cNvSpPr>
            <a:spLocks noGrp="1"/>
          </p:cNvSpPr>
          <p:nvPr>
            <p:ph type="body" sz="quarter" idx="10" hasCustomPrompt="1"/>
          </p:nvPr>
        </p:nvSpPr>
        <p:spPr>
          <a:xfrm>
            <a:off x="948100" y="1371601"/>
            <a:ext cx="7968034" cy="1628775"/>
          </a:xfrm>
          <a:prstGeom prst="rect">
            <a:avLst/>
          </a:prstGeom>
        </p:spPr>
        <p:txBody>
          <a:bodyPr/>
          <a:lstStyle>
            <a:lvl1pPr>
              <a:defRPr b="1">
                <a:solidFill>
                  <a:schemeClr val="tx2"/>
                </a:solidFill>
              </a:defRPr>
            </a:lvl1pPr>
            <a:lvl2pPr marL="0" indent="0">
              <a:buFontTx/>
              <a:buNone/>
              <a:defRPr sz="2000">
                <a:solidFill>
                  <a:schemeClr val="tx2"/>
                </a:solidFill>
              </a:defRPr>
            </a:lvl2pPr>
            <a:lvl3pPr marL="0" indent="0">
              <a:buFontTx/>
              <a:buNone/>
              <a:defRPr i="1">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
        <p:nvSpPr>
          <p:cNvPr id="18" name="Picture Placeholder 17"/>
          <p:cNvSpPr>
            <a:spLocks noGrp="1"/>
          </p:cNvSpPr>
          <p:nvPr>
            <p:ph type="pic" sz="quarter" idx="11" hasCustomPrompt="1"/>
          </p:nvPr>
        </p:nvSpPr>
        <p:spPr>
          <a:xfrm>
            <a:off x="6937595" y="1036638"/>
            <a:ext cx="2331057" cy="2330450"/>
          </a:xfrm>
          <a:prstGeom prst="ellipse">
            <a:avLst/>
          </a:prstGeom>
          <a:solidFill>
            <a:schemeClr val="bg1"/>
          </a:solidFill>
          <a:ln w="38100">
            <a:solidFill>
              <a:schemeClr val="tx2"/>
            </a:solidFill>
          </a:ln>
        </p:spPr>
        <p:txBody>
          <a:bodyPr anchor="ctr"/>
          <a:lstStyle>
            <a:lvl1pPr marL="0" marR="0" indent="0" algn="ctr" defTabSz="914400" rtl="0" eaLnBrk="1" fontAlgn="base" latinLnBrk="0" hangingPunct="1">
              <a:lnSpc>
                <a:spcPct val="100000"/>
              </a:lnSpc>
              <a:spcBef>
                <a:spcPct val="0"/>
              </a:spcBef>
              <a:spcAft>
                <a:spcPct val="0"/>
              </a:spcAft>
              <a:buClrTx/>
              <a:buSzTx/>
              <a:buFontTx/>
              <a:buNone/>
              <a:tabLst/>
              <a:defRPr sz="2400"/>
            </a:lvl1pPr>
          </a:lstStyle>
          <a:p>
            <a:pPr marL="0" marR="0" indent="0" algn="ctr" defTabSz="914400" rtl="0" eaLnBrk="1" fontAlgn="base" latinLnBrk="0" hangingPunct="1">
              <a:lnSpc>
                <a:spcPct val="100000"/>
              </a:lnSpc>
              <a:spcBef>
                <a:spcPct val="0"/>
              </a:spcBef>
              <a:spcAft>
                <a:spcPct val="0"/>
              </a:spcAft>
              <a:buClrTx/>
              <a:buSzTx/>
              <a:buFontTx/>
              <a:buNone/>
              <a:tabLst/>
            </a:pPr>
            <a:r>
              <a:rPr lang="fr-FR" sz="1800" b="1">
                <a:latin typeface="Salesforce Sans" panose="020B0505020202020203" pitchFamily="34" charset="0"/>
              </a:rPr>
              <a:t>Photo du formateur</a:t>
            </a:r>
          </a:p>
        </p:txBody>
      </p:sp>
    </p:spTree>
    <p:custDataLst>
      <p:tags r:id="rId1"/>
    </p:custDataLst>
    <p:extLst>
      <p:ext uri="{BB962C8B-B14F-4D97-AF65-F5344CB8AC3E}">
        <p14:creationId xmlns:p14="http://schemas.microsoft.com/office/powerpoint/2010/main" val="21277613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4" name="TextBox 3"/>
          <p:cNvSpPr txBox="1"/>
          <p:nvPr userDrawn="1"/>
        </p:nvSpPr>
        <p:spPr>
          <a:xfrm>
            <a:off x="455732" y="1371600"/>
            <a:ext cx="8460403" cy="5029200"/>
          </a:xfrm>
          <a:prstGeom prst="rect">
            <a:avLst/>
          </a:prstGeom>
          <a:noFill/>
        </p:spPr>
        <p:txBody>
          <a:bodyPr wrap="square" lIns="91424" tIns="45712" rIns="91424" bIns="45712" rtlCol="0" anchor="t" anchorCtr="0">
            <a:noAutofit/>
          </a:bodyPr>
          <a:lstStyle/>
          <a:p>
            <a:pPr marL="0" marR="0" indent="0" algn="l" defTabSz="914240" rtl="0" eaLnBrk="1" fontAlgn="auto" latinLnBrk="0" hangingPunct="1">
              <a:lnSpc>
                <a:spcPct val="100000"/>
              </a:lnSpc>
              <a:spcBef>
                <a:spcPts val="1200"/>
              </a:spcBef>
              <a:spcAft>
                <a:spcPts val="0"/>
              </a:spcAft>
              <a:buClrTx/>
              <a:buSzTx/>
              <a:buFontTx/>
              <a:buNone/>
              <a:tabLst/>
              <a:defRPr/>
            </a:pPr>
            <a:r>
              <a:rPr lang="fr-FR" sz="1600" dirty="0">
                <a:solidFill>
                  <a:schemeClr val="tx2"/>
                </a:solidFill>
                <a:latin typeface="Salesforce Sans" panose="020B0505020202020203" pitchFamily="34" charset="0"/>
                <a:cs typeface="Arial" pitchFamily="34" charset="0"/>
              </a:rPr>
              <a:t>© Copyright 2000-2018 salesforce.com, </a:t>
            </a:r>
            <a:r>
              <a:rPr lang="fr-FR" sz="1600" dirty="0" err="1">
                <a:solidFill>
                  <a:schemeClr val="tx2"/>
                </a:solidFill>
                <a:latin typeface="Salesforce Sans" panose="020B0505020202020203" pitchFamily="34" charset="0"/>
                <a:cs typeface="Arial" pitchFamily="34" charset="0"/>
              </a:rPr>
              <a:t>inc.</a:t>
            </a:r>
            <a:r>
              <a:rPr lang="fr-FR" sz="1600" dirty="0">
                <a:solidFill>
                  <a:schemeClr val="tx2"/>
                </a:solidFill>
                <a:latin typeface="Salesforce Sans" panose="020B0505020202020203" pitchFamily="34" charset="0"/>
                <a:cs typeface="Arial" pitchFamily="34" charset="0"/>
              </a:rPr>
              <a:t> Tous droits réservés. Différentes marques commerciales détenues par leurs propriétaires respectifs.</a:t>
            </a:r>
          </a:p>
          <a:p>
            <a:pPr marL="0" marR="0" indent="0" algn="l" defTabSz="914240" rtl="0" eaLnBrk="1" fontAlgn="auto" latinLnBrk="0" hangingPunct="1">
              <a:lnSpc>
                <a:spcPct val="100000"/>
              </a:lnSpc>
              <a:spcBef>
                <a:spcPts val="1200"/>
              </a:spcBef>
              <a:spcAft>
                <a:spcPts val="0"/>
              </a:spcAft>
              <a:buClrTx/>
              <a:buSzTx/>
              <a:buFontTx/>
              <a:buNone/>
              <a:tabLst/>
              <a:defRPr/>
            </a:pPr>
            <a:r>
              <a:rPr lang="fr-FR" sz="1600" dirty="0">
                <a:solidFill>
                  <a:schemeClr val="tx2"/>
                </a:solidFill>
                <a:latin typeface="Salesforce Sans" panose="020B0505020202020203" pitchFamily="34" charset="0"/>
              </a:rPr>
              <a:t>Les droits </a:t>
            </a:r>
            <a:r>
              <a:rPr lang="fr-FR" sz="1600" dirty="0" smtClean="0">
                <a:solidFill>
                  <a:schemeClr val="tx2"/>
                </a:solidFill>
                <a:latin typeface="Salesforce Sans" panose="020B0505020202020203" pitchFamily="34" charset="0"/>
              </a:rPr>
              <a:t>d'ALBERT</a:t>
            </a:r>
            <a:r>
              <a:rPr lang="fr-FR" sz="1600" dirty="0">
                <a:solidFill>
                  <a:schemeClr val="tx2"/>
                </a:solidFill>
                <a:latin typeface="Salesforce Sans" panose="020B0505020202020203" pitchFamily="34" charset="0"/>
              </a:rPr>
              <a:t> EINSTEIN sont utilisés avec </a:t>
            </a:r>
            <a:r>
              <a:rPr lang="fr-FR" sz="1600" dirty="0" smtClean="0">
                <a:solidFill>
                  <a:schemeClr val="tx2"/>
                </a:solidFill>
                <a:latin typeface="Salesforce Sans" panose="020B0505020202020203" pitchFamily="34" charset="0"/>
              </a:rPr>
              <a:t>l'autorisation </a:t>
            </a:r>
            <a:r>
              <a:rPr lang="fr-FR" sz="1600" dirty="0">
                <a:solidFill>
                  <a:schemeClr val="tx2"/>
                </a:solidFill>
                <a:latin typeface="Salesforce Sans" panose="020B0505020202020203" pitchFamily="34" charset="0"/>
              </a:rPr>
              <a:t>de </a:t>
            </a:r>
            <a:r>
              <a:rPr lang="fr-FR" sz="1600" dirty="0" smtClean="0">
                <a:solidFill>
                  <a:schemeClr val="tx2"/>
                </a:solidFill>
                <a:latin typeface="Salesforce Sans" panose="020B0505020202020203" pitchFamily="34" charset="0"/>
              </a:rPr>
              <a:t>l'Université </a:t>
            </a:r>
            <a:r>
              <a:rPr lang="fr-FR" sz="1600" dirty="0">
                <a:solidFill>
                  <a:schemeClr val="tx2"/>
                </a:solidFill>
                <a:latin typeface="Salesforce Sans" panose="020B0505020202020203" pitchFamily="34" charset="0"/>
              </a:rPr>
              <a:t>hébraïque de Jérusalem. Représentés exclusivement par </a:t>
            </a:r>
            <a:r>
              <a:rPr lang="fr-FR" sz="1600" dirty="0" err="1">
                <a:solidFill>
                  <a:schemeClr val="tx2"/>
                </a:solidFill>
                <a:latin typeface="Salesforce Sans" panose="020B0505020202020203" pitchFamily="34" charset="0"/>
              </a:rPr>
              <a:t>Greenlight</a:t>
            </a:r>
            <a:r>
              <a:rPr lang="fr-FR" sz="1600" dirty="0">
                <a:solidFill>
                  <a:schemeClr val="tx2"/>
                </a:solidFill>
                <a:latin typeface="Salesforce Sans" panose="020B0505020202020203" pitchFamily="34" charset="0"/>
              </a:rPr>
              <a:t>.</a:t>
            </a:r>
          </a:p>
          <a:p>
            <a:pPr marL="0" marR="0" indent="0" algn="l" defTabSz="914240" rtl="0" eaLnBrk="1" fontAlgn="auto" latinLnBrk="0" hangingPunct="1">
              <a:lnSpc>
                <a:spcPct val="100000"/>
              </a:lnSpc>
              <a:spcBef>
                <a:spcPts val="1200"/>
              </a:spcBef>
              <a:spcAft>
                <a:spcPts val="0"/>
              </a:spcAft>
              <a:buClrTx/>
              <a:buSzTx/>
              <a:buFontTx/>
              <a:buNone/>
              <a:tabLst/>
              <a:defRPr/>
            </a:pPr>
            <a:r>
              <a:rPr lang="fr-FR" sz="1600" dirty="0">
                <a:solidFill>
                  <a:schemeClr val="tx2"/>
                </a:solidFill>
                <a:latin typeface="Salesforce Sans" panose="020B0505020202020203" pitchFamily="34" charset="0"/>
                <a:cs typeface="Arial" pitchFamily="34" charset="0"/>
              </a:rPr>
              <a:t>Ce document contient des informations exclusives à salesforce.com, </a:t>
            </a:r>
            <a:r>
              <a:rPr lang="fr-FR" sz="1600" dirty="0" err="1">
                <a:solidFill>
                  <a:schemeClr val="tx2"/>
                </a:solidFill>
                <a:latin typeface="Salesforce Sans" panose="020B0505020202020203" pitchFamily="34" charset="0"/>
                <a:cs typeface="Arial" pitchFamily="34" charset="0"/>
              </a:rPr>
              <a:t>inc.</a:t>
            </a:r>
            <a:r>
              <a:rPr lang="fr-FR" sz="1600" dirty="0">
                <a:solidFill>
                  <a:schemeClr val="tx2"/>
                </a:solidFill>
                <a:latin typeface="Salesforce Sans" panose="020B0505020202020203" pitchFamily="34" charset="0"/>
                <a:cs typeface="Arial" pitchFamily="34" charset="0"/>
              </a:rPr>
              <a:t>, fournies dans le cadre </a:t>
            </a:r>
            <a:r>
              <a:rPr lang="fr-FR" sz="1600" dirty="0" smtClean="0">
                <a:solidFill>
                  <a:schemeClr val="tx2"/>
                </a:solidFill>
                <a:latin typeface="Salesforce Sans" panose="020B0505020202020203" pitchFamily="34" charset="0"/>
                <a:cs typeface="Arial" pitchFamily="34" charset="0"/>
              </a:rPr>
              <a:t>d'un </a:t>
            </a:r>
            <a:r>
              <a:rPr lang="fr-FR" sz="1600" dirty="0">
                <a:solidFill>
                  <a:schemeClr val="tx2"/>
                </a:solidFill>
                <a:latin typeface="Salesforce Sans" panose="020B0505020202020203" pitchFamily="34" charset="0"/>
                <a:cs typeface="Arial" pitchFamily="34" charset="0"/>
              </a:rPr>
              <a:t>accord de licence présentant des restrictions en matière </a:t>
            </a:r>
            <a:r>
              <a:rPr lang="fr-FR" sz="1600" dirty="0" smtClean="0">
                <a:solidFill>
                  <a:schemeClr val="tx2"/>
                </a:solidFill>
                <a:latin typeface="Salesforce Sans" panose="020B0505020202020203" pitchFamily="34" charset="0"/>
                <a:cs typeface="Arial" pitchFamily="34" charset="0"/>
              </a:rPr>
              <a:t>d'utilisation</a:t>
            </a:r>
            <a:r>
              <a:rPr lang="fr-FR" sz="1600" dirty="0">
                <a:solidFill>
                  <a:schemeClr val="tx2"/>
                </a:solidFill>
                <a:latin typeface="Salesforce Sans" panose="020B0505020202020203" pitchFamily="34" charset="0"/>
                <a:cs typeface="Arial" pitchFamily="34" charset="0"/>
              </a:rPr>
              <a:t>, de reproduction et de divulgation et qui sont également protégées par la législation sur le droit </a:t>
            </a:r>
            <a:r>
              <a:rPr lang="fr-FR" sz="1600" dirty="0" smtClean="0">
                <a:solidFill>
                  <a:schemeClr val="tx2"/>
                </a:solidFill>
                <a:latin typeface="Salesforce Sans" panose="020B0505020202020203" pitchFamily="34" charset="0"/>
                <a:cs typeface="Arial" pitchFamily="34" charset="0"/>
              </a:rPr>
              <a:t>d'auteur</a:t>
            </a:r>
            <a:r>
              <a:rPr lang="fr-FR" sz="1600" dirty="0">
                <a:solidFill>
                  <a:schemeClr val="tx2"/>
                </a:solidFill>
                <a:latin typeface="Salesforce Sans" panose="020B0505020202020203" pitchFamily="34" charset="0"/>
                <a:cs typeface="Arial" pitchFamily="34" charset="0"/>
              </a:rPr>
              <a:t>. </a:t>
            </a:r>
            <a:r>
              <a:rPr lang="fr-FR" sz="1600" dirty="0" smtClean="0">
                <a:solidFill>
                  <a:schemeClr val="tx2"/>
                </a:solidFill>
                <a:latin typeface="Salesforce Sans" panose="020B0505020202020203" pitchFamily="34" charset="0"/>
                <a:cs typeface="Arial" pitchFamily="34" charset="0"/>
              </a:rPr>
              <a:t>Les </a:t>
            </a:r>
            <a:r>
              <a:rPr lang="fr-FR" sz="1600" dirty="0">
                <a:solidFill>
                  <a:schemeClr val="tx2"/>
                </a:solidFill>
                <a:latin typeface="Salesforce Sans" panose="020B0505020202020203" pitchFamily="34" charset="0"/>
                <a:cs typeface="Arial" pitchFamily="34" charset="0"/>
              </a:rPr>
              <a:t>clients de salesforce.com, </a:t>
            </a:r>
            <a:r>
              <a:rPr lang="fr-FR" sz="1600" dirty="0" err="1">
                <a:solidFill>
                  <a:schemeClr val="tx2"/>
                </a:solidFill>
                <a:latin typeface="Salesforce Sans" panose="020B0505020202020203" pitchFamily="34" charset="0"/>
                <a:cs typeface="Arial" pitchFamily="34" charset="0"/>
              </a:rPr>
              <a:t>inc.</a:t>
            </a:r>
            <a:r>
              <a:rPr lang="fr-FR" sz="1600" dirty="0">
                <a:solidFill>
                  <a:schemeClr val="tx2"/>
                </a:solidFill>
                <a:latin typeface="Salesforce Sans" panose="020B0505020202020203" pitchFamily="34" charset="0"/>
                <a:cs typeface="Arial" pitchFamily="34" charset="0"/>
              </a:rPr>
              <a:t> Ont </a:t>
            </a:r>
            <a:r>
              <a:rPr lang="fr-FR" sz="1600" dirty="0" smtClean="0">
                <a:solidFill>
                  <a:schemeClr val="tx2"/>
                </a:solidFill>
                <a:latin typeface="Salesforce Sans" panose="020B0505020202020203" pitchFamily="34" charset="0"/>
                <a:cs typeface="Arial" pitchFamily="34" charset="0"/>
              </a:rPr>
              <a:t>l'autorisation d'utiliser </a:t>
            </a:r>
            <a:r>
              <a:rPr lang="fr-FR" sz="1600" dirty="0">
                <a:solidFill>
                  <a:schemeClr val="tx2"/>
                </a:solidFill>
                <a:latin typeface="Salesforce Sans" panose="020B0505020202020203" pitchFamily="34" charset="0"/>
                <a:cs typeface="Arial" pitchFamily="34" charset="0"/>
              </a:rPr>
              <a:t>et de modifier ce document uniquement à des fins commerciales internes. La revente de ce document ou de son contenu est interdite.</a:t>
            </a:r>
          </a:p>
          <a:p>
            <a:pPr marL="0" marR="0" indent="0" algn="l" defTabSz="914240" rtl="0" eaLnBrk="1" fontAlgn="auto" latinLnBrk="0" hangingPunct="1">
              <a:lnSpc>
                <a:spcPct val="100000"/>
              </a:lnSpc>
              <a:spcBef>
                <a:spcPts val="1200"/>
              </a:spcBef>
              <a:spcAft>
                <a:spcPts val="0"/>
              </a:spcAft>
              <a:buClrTx/>
              <a:buSzTx/>
              <a:buFontTx/>
              <a:buNone/>
              <a:tabLst/>
              <a:defRPr/>
            </a:pPr>
            <a:r>
              <a:rPr lang="fr-FR" sz="1600" dirty="0">
                <a:solidFill>
                  <a:schemeClr val="tx2"/>
                </a:solidFill>
                <a:latin typeface="Salesforce Sans" panose="020B0505020202020203" pitchFamily="34" charset="0"/>
                <a:cs typeface="Arial" pitchFamily="34" charset="0"/>
              </a:rPr>
              <a:t>Les informations contenues dans ce document sont sujettes à changement sans préavis. Si vous rencontrez des problèmes ou des erreurs, veuillez ouvrir une requête à partir du lien Support (Service client) sur la page </a:t>
            </a:r>
            <a:r>
              <a:rPr lang="fr-FR" sz="1600" dirty="0" smtClean="0">
                <a:solidFill>
                  <a:schemeClr val="tx2"/>
                </a:solidFill>
                <a:latin typeface="Salesforce Sans" panose="020B0505020202020203" pitchFamily="34" charset="0"/>
                <a:cs typeface="Arial" pitchFamily="34" charset="0"/>
              </a:rPr>
              <a:t>d'accueil</a:t>
            </a:r>
            <a:r>
              <a:rPr lang="fr-FR" sz="1600" dirty="0">
                <a:solidFill>
                  <a:schemeClr val="tx2"/>
                </a:solidFill>
                <a:latin typeface="Salesforce Sans" panose="020B0505020202020203" pitchFamily="34" charset="0"/>
                <a:cs typeface="Arial" pitchFamily="34" charset="0"/>
              </a:rPr>
              <a:t>. Salesforce.com, </a:t>
            </a:r>
            <a:r>
              <a:rPr lang="fr-FR" sz="1600" dirty="0" err="1">
                <a:solidFill>
                  <a:schemeClr val="tx2"/>
                </a:solidFill>
                <a:latin typeface="Salesforce Sans" panose="020B0505020202020203" pitchFamily="34" charset="0"/>
                <a:cs typeface="Arial" pitchFamily="34" charset="0"/>
              </a:rPr>
              <a:t>inc.</a:t>
            </a:r>
            <a:r>
              <a:rPr lang="fr-FR" sz="1600" dirty="0">
                <a:solidFill>
                  <a:schemeClr val="tx2"/>
                </a:solidFill>
                <a:latin typeface="Salesforce Sans" panose="020B0505020202020203" pitchFamily="34" charset="0"/>
                <a:cs typeface="Arial" pitchFamily="34" charset="0"/>
              </a:rPr>
              <a:t> ne garantit pas que ce document est sans erreurs.</a:t>
            </a:r>
          </a:p>
        </p:txBody>
      </p:sp>
      <p:sp>
        <p:nvSpPr>
          <p:cNvPr id="5" name="TextBox 4"/>
          <p:cNvSpPr txBox="1"/>
          <p:nvPr userDrawn="1"/>
        </p:nvSpPr>
        <p:spPr>
          <a:xfrm>
            <a:off x="455732" y="0"/>
            <a:ext cx="8460403" cy="914400"/>
          </a:xfrm>
          <a:prstGeom prst="rect">
            <a:avLst/>
          </a:prstGeom>
          <a:noFill/>
          <a:ln>
            <a:noFill/>
          </a:ln>
        </p:spPr>
        <p:txBody>
          <a:bodyPr wrap="square" lIns="91440" rtlCol="0" anchor="ctr">
            <a:noAutofit/>
          </a:bodyPr>
          <a:lstStyle/>
          <a:p>
            <a:pPr algn="l"/>
            <a:r>
              <a:rPr lang="fr-FR" sz="2800" b="1" dirty="0">
                <a:solidFill>
                  <a:schemeClr val="tx2"/>
                </a:solidFill>
                <a:latin typeface="Salesforce Sans" panose="020B0505020202020203" pitchFamily="34" charset="0"/>
                <a:cs typeface="Arial" pitchFamily="34" charset="0"/>
              </a:rPr>
              <a:t>Droits </a:t>
            </a:r>
            <a:r>
              <a:rPr lang="fr-FR" sz="2800" b="1" dirty="0" smtClean="0">
                <a:solidFill>
                  <a:schemeClr val="tx2"/>
                </a:solidFill>
                <a:latin typeface="Salesforce Sans" panose="020B0505020202020203" pitchFamily="34" charset="0"/>
                <a:cs typeface="Arial" pitchFamily="34" charset="0"/>
              </a:rPr>
              <a:t>d'auteur</a:t>
            </a:r>
            <a:endParaRPr lang="fr-FR" sz="2800" b="1" dirty="0">
              <a:solidFill>
                <a:schemeClr val="tx2"/>
              </a:solidFill>
              <a:latin typeface="Salesforce Sans" panose="020B0505020202020203" pitchFamily="34" charset="0"/>
              <a:cs typeface="Arial" pitchFamily="34" charset="0"/>
            </a:endParaRPr>
          </a:p>
        </p:txBody>
      </p:sp>
    </p:spTree>
    <p:custDataLst>
      <p:tags r:id="rId1"/>
    </p:custDataLst>
    <p:extLst>
      <p:ext uri="{BB962C8B-B14F-4D97-AF65-F5344CB8AC3E}">
        <p14:creationId xmlns:p14="http://schemas.microsoft.com/office/powerpoint/2010/main" val="33256892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LS">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6" name="TextBox 5"/>
          <p:cNvSpPr txBox="1"/>
          <p:nvPr userDrawn="1"/>
        </p:nvSpPr>
        <p:spPr>
          <a:xfrm>
            <a:off x="455732" y="1537006"/>
            <a:ext cx="11280538" cy="4863793"/>
          </a:xfrm>
          <a:prstGeom prst="rect">
            <a:avLst/>
          </a:prstGeom>
          <a:noFill/>
        </p:spPr>
        <p:txBody>
          <a:bodyPr wrap="square" lIns="91424" tIns="45712" rIns="91424" bIns="45712" numCol="2" spcCol="365760" rtlCol="0" anchor="t" anchorCtr="0">
            <a:noAutofit/>
          </a:bodyPr>
          <a:lstStyle/>
          <a:p>
            <a:pPr algn="l">
              <a:lnSpc>
                <a:spcPct val="90000"/>
              </a:lnSpc>
              <a:spcBef>
                <a:spcPts val="800"/>
              </a:spcBef>
            </a:pPr>
            <a:r>
              <a:rPr lang="fr-FR" sz="1300" baseline="0" dirty="0">
                <a:solidFill>
                  <a:schemeClr val="tx2"/>
                </a:solidFill>
                <a:latin typeface="Salesforce Sans" panose="020B0505020202020203" pitchFamily="34" charset="0"/>
                <a:ea typeface="+mn-ea"/>
                <a:cs typeface="+mn-cs"/>
              </a:rPr>
              <a:t>Ce document, ainsi que tout autre élément que nous publions, y compris par le biais des réseaux sociaux, peut contenir des déclarations prospectives, dont </a:t>
            </a:r>
            <a:r>
              <a:rPr lang="fr-FR" sz="1300" baseline="0" dirty="0" smtClean="0">
                <a:solidFill>
                  <a:schemeClr val="tx2"/>
                </a:solidFill>
                <a:latin typeface="Salesforce Sans" panose="020B0505020202020203" pitchFamily="34" charset="0"/>
                <a:ea typeface="+mn-ea"/>
                <a:cs typeface="+mn-cs"/>
              </a:rPr>
              <a:t>l'accomplissement </a:t>
            </a:r>
            <a:r>
              <a:rPr lang="fr-FR" sz="1300" baseline="0" dirty="0">
                <a:solidFill>
                  <a:schemeClr val="tx2"/>
                </a:solidFill>
                <a:latin typeface="Salesforce Sans" panose="020B0505020202020203" pitchFamily="34" charset="0"/>
                <a:ea typeface="+mn-ea"/>
                <a:cs typeface="+mn-cs"/>
              </a:rPr>
              <a:t>ou la réussite implique des risques, des incertitudes et des suppositions. Si lesdits risques ou incertitudes se matérialisent ou si lesdites suppositions </a:t>
            </a:r>
            <a:r>
              <a:rPr lang="fr-FR" sz="1300" baseline="0" dirty="0" smtClean="0">
                <a:solidFill>
                  <a:schemeClr val="tx2"/>
                </a:solidFill>
                <a:latin typeface="Salesforce Sans" panose="020B0505020202020203" pitchFamily="34" charset="0"/>
                <a:ea typeface="+mn-ea"/>
                <a:cs typeface="+mn-cs"/>
              </a:rPr>
              <a:t>s'avèrent </a:t>
            </a:r>
            <a:r>
              <a:rPr lang="fr-FR" sz="1300" baseline="0" dirty="0">
                <a:solidFill>
                  <a:schemeClr val="tx2"/>
                </a:solidFill>
                <a:latin typeface="Salesforce Sans" panose="020B0505020202020203" pitchFamily="34" charset="0"/>
                <a:ea typeface="+mn-ea"/>
                <a:cs typeface="+mn-cs"/>
              </a:rPr>
              <a:t>incorrectes, les résultats de salesforce.com, </a:t>
            </a:r>
            <a:r>
              <a:rPr lang="fr-FR" sz="1300" baseline="0" dirty="0" err="1">
                <a:solidFill>
                  <a:schemeClr val="tx2"/>
                </a:solidFill>
                <a:latin typeface="Salesforce Sans" panose="020B0505020202020203" pitchFamily="34" charset="0"/>
                <a:ea typeface="+mn-ea"/>
                <a:cs typeface="+mn-cs"/>
              </a:rPr>
              <a:t>inc.</a:t>
            </a:r>
            <a:r>
              <a:rPr lang="fr-FR" sz="1300" baseline="0" dirty="0">
                <a:solidFill>
                  <a:schemeClr val="tx2"/>
                </a:solidFill>
                <a:latin typeface="Salesforce Sans" panose="020B0505020202020203" pitchFamily="34" charset="0"/>
                <a:ea typeface="+mn-ea"/>
                <a:cs typeface="+mn-cs"/>
              </a:rPr>
              <a:t> pourraient diverger considérablement des résultats explicitement ou implicitement présentés par nos déclarations prospectives.</a:t>
            </a:r>
          </a:p>
          <a:p>
            <a:pPr algn="l">
              <a:lnSpc>
                <a:spcPct val="90000"/>
              </a:lnSpc>
              <a:spcBef>
                <a:spcPts val="800"/>
              </a:spcBef>
            </a:pPr>
            <a:r>
              <a:rPr lang="fr-FR" sz="1300" baseline="0" dirty="0">
                <a:solidFill>
                  <a:schemeClr val="tx2"/>
                </a:solidFill>
                <a:latin typeface="Salesforce Sans" panose="020B0505020202020203" pitchFamily="34" charset="0"/>
                <a:ea typeface="+mn-ea"/>
                <a:cs typeface="+mn-cs"/>
              </a:rPr>
              <a:t>Les risques ou incertitudes susmentionnés comprennent, mais sans </a:t>
            </a:r>
            <a:r>
              <a:rPr lang="fr-FR" sz="1300" baseline="0" dirty="0" smtClean="0">
                <a:solidFill>
                  <a:schemeClr val="tx2"/>
                </a:solidFill>
                <a:latin typeface="Salesforce Sans" panose="020B0505020202020203" pitchFamily="34" charset="0"/>
                <a:ea typeface="+mn-ea"/>
                <a:cs typeface="+mn-cs"/>
              </a:rPr>
              <a:t>s'y </a:t>
            </a:r>
            <a:r>
              <a:rPr lang="fr-FR" sz="1300" baseline="0" dirty="0">
                <a:solidFill>
                  <a:schemeClr val="tx2"/>
                </a:solidFill>
                <a:latin typeface="Salesforce Sans" panose="020B0505020202020203" pitchFamily="34" charset="0"/>
                <a:ea typeface="+mn-ea"/>
                <a:cs typeface="+mn-cs"/>
              </a:rPr>
              <a:t>limiter, les risques associés aux fluctuations potentielles de notre situation financière ou nos résultats </a:t>
            </a:r>
            <a:r>
              <a:rPr lang="fr-FR" sz="1300" baseline="0" dirty="0" smtClean="0">
                <a:solidFill>
                  <a:schemeClr val="tx2"/>
                </a:solidFill>
                <a:latin typeface="Salesforce Sans" panose="020B0505020202020203" pitchFamily="34" charset="0"/>
                <a:ea typeface="+mn-ea"/>
                <a:cs typeface="+mn-cs"/>
              </a:rPr>
              <a:t>d'exploitation</a:t>
            </a:r>
            <a:r>
              <a:rPr lang="fr-FR" sz="1300" baseline="0" dirty="0">
                <a:solidFill>
                  <a:schemeClr val="tx2"/>
                </a:solidFill>
                <a:latin typeface="Salesforce Sans" panose="020B0505020202020203" pitchFamily="34" charset="0"/>
                <a:ea typeface="+mn-ea"/>
                <a:cs typeface="+mn-cs"/>
              </a:rPr>
              <a:t> ; notre taux de croissance et notre chiffre </a:t>
            </a:r>
            <a:r>
              <a:rPr lang="fr-FR" sz="1300" baseline="0" dirty="0" smtClean="0">
                <a:solidFill>
                  <a:schemeClr val="tx2"/>
                </a:solidFill>
                <a:latin typeface="Salesforce Sans" panose="020B0505020202020203" pitchFamily="34" charset="0"/>
                <a:ea typeface="+mn-ea"/>
                <a:cs typeface="+mn-cs"/>
              </a:rPr>
              <a:t>d'affaires </a:t>
            </a:r>
            <a:r>
              <a:rPr lang="fr-FR" sz="1300" baseline="0" dirty="0">
                <a:solidFill>
                  <a:schemeClr val="tx2"/>
                </a:solidFill>
                <a:latin typeface="Salesforce Sans" panose="020B0505020202020203" pitchFamily="34" charset="0"/>
                <a:ea typeface="+mn-ea"/>
                <a:cs typeface="+mn-cs"/>
              </a:rPr>
              <a:t>annuel prévisionnel, y compris notre capacité à convertir le revenu différé et le revenu différé non facturé en, le cas échéant, trésorerie, et notre capacité de faire croître le revenu différé et le revenu différé non facturé ; les erreurs, interruptions ou délais en ce qui concerne notre service ou </a:t>
            </a:r>
            <a:r>
              <a:rPr lang="fr-FR" sz="1300" baseline="0" dirty="0" smtClean="0">
                <a:solidFill>
                  <a:schemeClr val="tx2"/>
                </a:solidFill>
                <a:latin typeface="Salesforce Sans" panose="020B0505020202020203" pitchFamily="34" charset="0"/>
                <a:ea typeface="+mn-ea"/>
                <a:cs typeface="+mn-cs"/>
              </a:rPr>
              <a:t>l'hébergement </a:t>
            </a:r>
            <a:r>
              <a:rPr lang="fr-FR" sz="1300" baseline="0" dirty="0">
                <a:solidFill>
                  <a:schemeClr val="tx2"/>
                </a:solidFill>
                <a:latin typeface="Salesforce Sans" panose="020B0505020202020203" pitchFamily="34" charset="0"/>
                <a:ea typeface="+mn-ea"/>
                <a:cs typeface="+mn-cs"/>
              </a:rPr>
              <a:t>Web ; les violations de nos mesures de sécurité ; </a:t>
            </a:r>
            <a:r>
              <a:rPr lang="fr-FR" sz="1300" baseline="0" dirty="0" smtClean="0">
                <a:solidFill>
                  <a:schemeClr val="tx2"/>
                </a:solidFill>
                <a:latin typeface="Salesforce Sans" panose="020B0505020202020203" pitchFamily="34" charset="0"/>
                <a:ea typeface="+mn-ea"/>
                <a:cs typeface="+mn-cs"/>
              </a:rPr>
              <a:t>l'impact </a:t>
            </a:r>
            <a:r>
              <a:rPr lang="fr-FR" sz="1300" baseline="0" dirty="0">
                <a:solidFill>
                  <a:schemeClr val="tx2"/>
                </a:solidFill>
                <a:latin typeface="Salesforce Sans" panose="020B0505020202020203" pitchFamily="34" charset="0"/>
                <a:ea typeface="+mn-ea"/>
                <a:cs typeface="+mn-cs"/>
              </a:rPr>
              <a:t>financier de toutes nos acquisitions précédentes ou futures ; la nature de notre modèle commercial ; notre capacité à continuer à éditer, et à obtenir </a:t>
            </a:r>
            <a:r>
              <a:rPr lang="fr-FR" sz="1300" baseline="0" dirty="0" smtClean="0">
                <a:solidFill>
                  <a:schemeClr val="tx2"/>
                </a:solidFill>
                <a:latin typeface="Salesforce Sans" panose="020B0505020202020203" pitchFamily="34" charset="0"/>
                <a:ea typeface="+mn-ea"/>
                <a:cs typeface="+mn-cs"/>
              </a:rPr>
              <a:t>l'adhésion </a:t>
            </a:r>
            <a:r>
              <a:rPr lang="fr-FR" sz="1300" baseline="0" dirty="0">
                <a:solidFill>
                  <a:schemeClr val="tx2"/>
                </a:solidFill>
                <a:latin typeface="Salesforce Sans" panose="020B0505020202020203" pitchFamily="34" charset="0"/>
                <a:ea typeface="+mn-ea"/>
                <a:cs typeface="+mn-cs"/>
              </a:rPr>
              <a:t>de nos clients, des versions nouvelles et améliorées de nos services ; un déploiement client réussi et </a:t>
            </a:r>
            <a:r>
              <a:rPr lang="fr-FR" sz="1300" baseline="0" dirty="0" smtClean="0">
                <a:solidFill>
                  <a:schemeClr val="tx2"/>
                </a:solidFill>
                <a:latin typeface="Salesforce Sans" panose="020B0505020202020203" pitchFamily="34" charset="0"/>
                <a:ea typeface="+mn-ea"/>
                <a:cs typeface="+mn-cs"/>
              </a:rPr>
              <a:t>l'utilisation </a:t>
            </a:r>
            <a:r>
              <a:rPr lang="fr-FR" sz="1300" baseline="0" dirty="0">
                <a:solidFill>
                  <a:schemeClr val="tx2"/>
                </a:solidFill>
                <a:latin typeface="Salesforce Sans" panose="020B0505020202020203" pitchFamily="34" charset="0"/>
                <a:ea typeface="+mn-ea"/>
                <a:cs typeface="+mn-cs"/>
              </a:rPr>
              <a:t>de nos services existants et futurs ; les changements dans nos cycles de vente ; la concurrence ; les différents aspects financiers de notre modèle </a:t>
            </a:r>
            <a:r>
              <a:rPr lang="fr-FR" sz="1300" baseline="0" dirty="0" smtClean="0">
                <a:solidFill>
                  <a:schemeClr val="tx2"/>
                </a:solidFill>
                <a:latin typeface="Salesforce Sans" panose="020B0505020202020203" pitchFamily="34" charset="0"/>
                <a:ea typeface="+mn-ea"/>
                <a:cs typeface="+mn-cs"/>
              </a:rPr>
              <a:t>d'abonnement</a:t>
            </a:r>
            <a:r>
              <a:rPr lang="fr-FR" sz="1300" baseline="0" dirty="0">
                <a:solidFill>
                  <a:schemeClr val="tx2"/>
                </a:solidFill>
                <a:latin typeface="Salesforce Sans" panose="020B0505020202020203" pitchFamily="34" charset="0"/>
                <a:ea typeface="+mn-ea"/>
                <a:cs typeface="+mn-cs"/>
              </a:rPr>
              <a:t> ; les hausses </a:t>
            </a:r>
            <a:r>
              <a:rPr lang="fr-FR" sz="1300" baseline="0" dirty="0" smtClean="0">
                <a:solidFill>
                  <a:schemeClr val="tx2"/>
                </a:solidFill>
                <a:latin typeface="Salesforce Sans" panose="020B0505020202020203" pitchFamily="34" charset="0"/>
                <a:ea typeface="+mn-ea"/>
                <a:cs typeface="+mn-cs"/>
              </a:rPr>
              <a:t>d'attrition </a:t>
            </a:r>
            <a:r>
              <a:rPr lang="fr-FR" sz="1300" baseline="0" dirty="0">
                <a:solidFill>
                  <a:schemeClr val="tx2"/>
                </a:solidFill>
                <a:latin typeface="Salesforce Sans" panose="020B0505020202020203" pitchFamily="34" charset="0"/>
                <a:ea typeface="+mn-ea"/>
                <a:cs typeface="+mn-cs"/>
              </a:rPr>
              <a:t>imprévues ou les diminutions des nouvelles activités commerciales ; notre capacité à réaliser des bénéfices avec nos partenariats stratégiques ; la dépendance envers le matériel informatique et les logiciels tiers ; les marchés émergents dans lesquels nous opérons ; les aspects uniques relatifs à </a:t>
            </a:r>
            <a:r>
              <a:rPr lang="fr-FR" sz="1300" baseline="0" dirty="0" smtClean="0">
                <a:solidFill>
                  <a:schemeClr val="tx2"/>
                </a:solidFill>
                <a:latin typeface="Salesforce Sans" panose="020B0505020202020203" pitchFamily="34" charset="0"/>
                <a:ea typeface="+mn-ea"/>
                <a:cs typeface="+mn-cs"/>
              </a:rPr>
              <a:t>l'entrée </a:t>
            </a:r>
            <a:r>
              <a:rPr lang="fr-FR" sz="1300" baseline="0" dirty="0">
                <a:solidFill>
                  <a:schemeClr val="tx2"/>
                </a:solidFill>
                <a:latin typeface="Salesforce Sans" panose="020B0505020202020203" pitchFamily="34" charset="0"/>
                <a:ea typeface="+mn-ea"/>
                <a:cs typeface="+mn-cs"/>
              </a:rPr>
              <a:t>ou le développement vers de nouveaux marchés ; notre capacité à embaucher, garder et motiver nos employés et à gérer notre croissance ; les changements dans notre clientèle ; les évolutions technologiques ; les évolutions réglementaires ; les litiges en matière de propriété intellectuelle et autres sujets et toute réclamation, négociation ou accord ; les changements non prévus en matière de taux </a:t>
            </a:r>
            <a:r>
              <a:rPr lang="fr-FR" sz="1300" baseline="0" dirty="0" smtClean="0">
                <a:solidFill>
                  <a:schemeClr val="tx2"/>
                </a:solidFill>
                <a:latin typeface="Salesforce Sans" panose="020B0505020202020203" pitchFamily="34" charset="0"/>
                <a:ea typeface="+mn-ea"/>
                <a:cs typeface="+mn-cs"/>
              </a:rPr>
              <a:t>d'imposition</a:t>
            </a:r>
            <a:r>
              <a:rPr lang="fr-FR" sz="1300" baseline="0" dirty="0">
                <a:solidFill>
                  <a:schemeClr val="tx2"/>
                </a:solidFill>
                <a:latin typeface="Salesforce Sans" panose="020B0505020202020203" pitchFamily="34" charset="0"/>
                <a:ea typeface="+mn-ea"/>
                <a:cs typeface="+mn-cs"/>
              </a:rPr>
              <a:t> ; les facteurs affectant nos billets subordonnés convertibles et capacité </a:t>
            </a:r>
            <a:r>
              <a:rPr lang="fr-FR" sz="1300" baseline="0" dirty="0" smtClean="0">
                <a:solidFill>
                  <a:schemeClr val="tx2"/>
                </a:solidFill>
                <a:latin typeface="Salesforce Sans" panose="020B0505020202020203" pitchFamily="34" charset="0"/>
                <a:ea typeface="+mn-ea"/>
                <a:cs typeface="+mn-cs"/>
              </a:rPr>
              <a:t>d'emprunt</a:t>
            </a:r>
            <a:r>
              <a:rPr lang="fr-FR" sz="1300" baseline="0" dirty="0">
                <a:solidFill>
                  <a:schemeClr val="tx2"/>
                </a:solidFill>
                <a:latin typeface="Salesforce Sans" panose="020B0505020202020203" pitchFamily="34" charset="0"/>
                <a:ea typeface="+mn-ea"/>
                <a:cs typeface="+mn-cs"/>
              </a:rPr>
              <a:t> ; les fluctuations dans le nombre de parts en circulation et le prix desdites parts ; les taux de conversion des devises étrangères ; le recouvrement des créances ; les taux </a:t>
            </a:r>
            <a:r>
              <a:rPr lang="fr-FR" sz="1300" baseline="0" dirty="0" smtClean="0">
                <a:solidFill>
                  <a:schemeClr val="tx2"/>
                </a:solidFill>
                <a:latin typeface="Salesforce Sans" panose="020B0505020202020203" pitchFamily="34" charset="0"/>
                <a:ea typeface="+mn-ea"/>
                <a:cs typeface="+mn-cs"/>
              </a:rPr>
              <a:t>d'intérêt</a:t>
            </a:r>
            <a:r>
              <a:rPr lang="fr-FR" sz="1300" baseline="0" dirty="0">
                <a:solidFill>
                  <a:schemeClr val="tx2"/>
                </a:solidFill>
                <a:latin typeface="Salesforce Sans" panose="020B0505020202020203" pitchFamily="34" charset="0"/>
                <a:ea typeface="+mn-ea"/>
                <a:cs typeface="+mn-cs"/>
              </a:rPr>
              <a:t> ; les facteurs affectant nos actifs </a:t>
            </a:r>
            <a:r>
              <a:rPr lang="fr-FR" sz="1300" baseline="0" dirty="0" smtClean="0">
                <a:solidFill>
                  <a:schemeClr val="tx2"/>
                </a:solidFill>
                <a:latin typeface="Salesforce Sans" panose="020B0505020202020203" pitchFamily="34" charset="0"/>
                <a:ea typeface="+mn-ea"/>
                <a:cs typeface="+mn-cs"/>
              </a:rPr>
              <a:t>d'impôt </a:t>
            </a:r>
            <a:r>
              <a:rPr lang="fr-FR" sz="1300" baseline="0" dirty="0">
                <a:solidFill>
                  <a:schemeClr val="tx2"/>
                </a:solidFill>
                <a:latin typeface="Salesforce Sans" panose="020B0505020202020203" pitchFamily="34" charset="0"/>
                <a:ea typeface="+mn-ea"/>
                <a:cs typeface="+mn-cs"/>
              </a:rPr>
              <a:t>différé et notre capacité à les évaluer et les utiliser, y compris la durée </a:t>
            </a:r>
            <a:r>
              <a:rPr lang="fr-FR" sz="1300" baseline="0" dirty="0" smtClean="0">
                <a:solidFill>
                  <a:schemeClr val="tx2"/>
                </a:solidFill>
                <a:latin typeface="Salesforce Sans" panose="020B0505020202020203" pitchFamily="34" charset="0"/>
                <a:ea typeface="+mn-ea"/>
                <a:cs typeface="+mn-cs"/>
              </a:rPr>
              <a:t>d'atteinte </a:t>
            </a:r>
            <a:r>
              <a:rPr lang="fr-FR" sz="1300" baseline="0" dirty="0">
                <a:solidFill>
                  <a:schemeClr val="tx2"/>
                </a:solidFill>
                <a:latin typeface="Salesforce Sans" panose="020B0505020202020203" pitchFamily="34" charset="0"/>
                <a:ea typeface="+mn-ea"/>
                <a:cs typeface="+mn-cs"/>
              </a:rPr>
              <a:t>du seuil de rentabilité avant impôts ; </a:t>
            </a:r>
            <a:r>
              <a:rPr lang="fr-FR" sz="1300" baseline="0" dirty="0" smtClean="0">
                <a:solidFill>
                  <a:schemeClr val="tx2"/>
                </a:solidFill>
                <a:latin typeface="Salesforce Sans" panose="020B0505020202020203" pitchFamily="34" charset="0"/>
                <a:ea typeface="+mn-ea"/>
                <a:cs typeface="+mn-cs"/>
              </a:rPr>
              <a:t>l'impact </a:t>
            </a:r>
            <a:r>
              <a:rPr lang="fr-FR" sz="1300" baseline="0" dirty="0">
                <a:solidFill>
                  <a:schemeClr val="tx2"/>
                </a:solidFill>
                <a:latin typeface="Salesforce Sans" panose="020B0505020202020203" pitchFamily="34" charset="0"/>
                <a:ea typeface="+mn-ea"/>
                <a:cs typeface="+mn-cs"/>
              </a:rPr>
              <a:t>négatif potentiel de </a:t>
            </a:r>
            <a:r>
              <a:rPr lang="fr-FR" sz="1300" baseline="0" dirty="0" smtClean="0">
                <a:solidFill>
                  <a:schemeClr val="tx2"/>
                </a:solidFill>
                <a:latin typeface="Salesforce Sans" panose="020B0505020202020203" pitchFamily="34" charset="0"/>
                <a:ea typeface="+mn-ea"/>
                <a:cs typeface="+mn-cs"/>
              </a:rPr>
              <a:t>l'assujettissement </a:t>
            </a:r>
            <a:r>
              <a:rPr lang="fr-FR" sz="1300" baseline="0" dirty="0">
                <a:solidFill>
                  <a:schemeClr val="tx2"/>
                </a:solidFill>
                <a:latin typeface="Salesforce Sans" panose="020B0505020202020203" pitchFamily="34" charset="0"/>
                <a:ea typeface="+mn-ea"/>
                <a:cs typeface="+mn-cs"/>
              </a:rPr>
              <a:t>indirect aux impôts ; les risques et dépenses associés à nos biens fonciers et espaces de bureaux ; toutes les évolutions générales dans les marchés économiques et financiers et les marchés du crédit.</a:t>
            </a:r>
          </a:p>
          <a:p>
            <a:pPr algn="l">
              <a:lnSpc>
                <a:spcPct val="90000"/>
              </a:lnSpc>
              <a:spcBef>
                <a:spcPts val="800"/>
              </a:spcBef>
            </a:pPr>
            <a:r>
              <a:rPr lang="fr-FR" sz="1300" baseline="0" dirty="0">
                <a:solidFill>
                  <a:schemeClr val="tx2"/>
                </a:solidFill>
                <a:latin typeface="Salesforce Sans" panose="020B0505020202020203" pitchFamily="34" charset="0"/>
                <a:ea typeface="+mn-ea"/>
                <a:cs typeface="+mn-cs"/>
              </a:rPr>
              <a:t>Des informations complémentaires relatives à ces derniers et aux autres facteurs pouvant affecter les résultats financiers de salesforce.com, </a:t>
            </a:r>
            <a:r>
              <a:rPr lang="fr-FR" sz="1300" baseline="0" dirty="0" err="1">
                <a:solidFill>
                  <a:schemeClr val="tx2"/>
                </a:solidFill>
                <a:latin typeface="Salesforce Sans" panose="020B0505020202020203" pitchFamily="34" charset="0"/>
                <a:ea typeface="+mn-ea"/>
                <a:cs typeface="+mn-cs"/>
              </a:rPr>
              <a:t>inc.</a:t>
            </a:r>
            <a:r>
              <a:rPr lang="fr-FR" sz="1300" baseline="0" dirty="0">
                <a:solidFill>
                  <a:schemeClr val="tx2"/>
                </a:solidFill>
                <a:latin typeface="Salesforce Sans" panose="020B0505020202020203" pitchFamily="34" charset="0"/>
                <a:ea typeface="+mn-ea"/>
                <a:cs typeface="+mn-cs"/>
              </a:rPr>
              <a:t> sont disponibles dans les rapports des formulaires 10-K, 10-Q et 8-K et dans les autres dépôts que nous effectuons auprès de la Commission boursière aux États-Unis de temps à autre, y compris notre formulaire 10-K le plus récent. Ces documents sont disponibles dans la section SEC </a:t>
            </a:r>
            <a:r>
              <a:rPr lang="fr-FR" sz="1300" baseline="0" dirty="0" err="1">
                <a:solidFill>
                  <a:schemeClr val="tx2"/>
                </a:solidFill>
                <a:latin typeface="Salesforce Sans" panose="020B0505020202020203" pitchFamily="34" charset="0"/>
                <a:ea typeface="+mn-ea"/>
                <a:cs typeface="+mn-cs"/>
              </a:rPr>
              <a:t>Filings</a:t>
            </a:r>
            <a:r>
              <a:rPr lang="fr-FR" sz="1300" baseline="0" dirty="0">
                <a:solidFill>
                  <a:schemeClr val="tx2"/>
                </a:solidFill>
                <a:latin typeface="Salesforce Sans" panose="020B0505020202020203" pitchFamily="34" charset="0"/>
                <a:ea typeface="+mn-ea"/>
                <a:cs typeface="+mn-cs"/>
              </a:rPr>
              <a:t> (Déclarations à la SEC) de notre section </a:t>
            </a:r>
            <a:r>
              <a:rPr lang="fr-FR" sz="1300" baseline="0" dirty="0" err="1">
                <a:solidFill>
                  <a:schemeClr val="tx2"/>
                </a:solidFill>
                <a:latin typeface="Salesforce Sans" panose="020B0505020202020203" pitchFamily="34" charset="0"/>
                <a:ea typeface="+mn-ea"/>
                <a:cs typeface="+mn-cs"/>
              </a:rPr>
              <a:t>Investor</a:t>
            </a:r>
            <a:r>
              <a:rPr lang="fr-FR" sz="1300" baseline="0" dirty="0">
                <a:solidFill>
                  <a:schemeClr val="tx2"/>
                </a:solidFill>
                <a:latin typeface="Salesforce Sans" panose="020B0505020202020203" pitchFamily="34" charset="0"/>
                <a:ea typeface="+mn-ea"/>
                <a:cs typeface="+mn-cs"/>
              </a:rPr>
              <a:t> Information (Informations relatives aux investisseurs) de notre site Web www.salesforce.com/investor.</a:t>
            </a:r>
          </a:p>
          <a:p>
            <a:pPr algn="l">
              <a:lnSpc>
                <a:spcPct val="90000"/>
              </a:lnSpc>
              <a:spcBef>
                <a:spcPts val="800"/>
              </a:spcBef>
            </a:pPr>
            <a:r>
              <a:rPr lang="fr-FR" sz="1300" baseline="0" dirty="0">
                <a:solidFill>
                  <a:schemeClr val="tx2"/>
                </a:solidFill>
                <a:latin typeface="Salesforce Sans" panose="020B0505020202020203" pitchFamily="34" charset="0"/>
                <a:ea typeface="+mn-ea"/>
                <a:cs typeface="+mn-cs"/>
              </a:rPr>
              <a:t>Tous les services et fonctionnalités inédits mentionnés dans cette présentation ou dans </a:t>
            </a:r>
            <a:r>
              <a:rPr lang="fr-FR" sz="1300" baseline="0" dirty="0" smtClean="0">
                <a:solidFill>
                  <a:schemeClr val="tx2"/>
                </a:solidFill>
                <a:latin typeface="Salesforce Sans" panose="020B0505020202020203" pitchFamily="34" charset="0"/>
                <a:ea typeface="+mn-ea"/>
                <a:cs typeface="+mn-cs"/>
              </a:rPr>
              <a:t>d'autres </a:t>
            </a:r>
            <a:r>
              <a:rPr lang="fr-FR" sz="1300" baseline="0" dirty="0">
                <a:solidFill>
                  <a:schemeClr val="tx2"/>
                </a:solidFill>
                <a:latin typeface="Salesforce Sans" panose="020B0505020202020203" pitchFamily="34" charset="0"/>
                <a:ea typeface="+mn-ea"/>
                <a:cs typeface="+mn-cs"/>
              </a:rPr>
              <a:t>présentations, communiqués de presse ou déclarations publiques ne sont pas actuellement disponibles et peuvent ne pas être livrés à temps ou du tout. Les clients qui achètent nos services doivent prendre leurs décisions </a:t>
            </a:r>
            <a:r>
              <a:rPr lang="fr-FR" sz="1300" baseline="0" dirty="0" smtClean="0">
                <a:solidFill>
                  <a:schemeClr val="tx2"/>
                </a:solidFill>
                <a:latin typeface="Salesforce Sans" panose="020B0505020202020203" pitchFamily="34" charset="0"/>
                <a:ea typeface="+mn-ea"/>
                <a:cs typeface="+mn-cs"/>
              </a:rPr>
              <a:t>d'achat </a:t>
            </a:r>
            <a:r>
              <a:rPr lang="fr-FR" sz="1300" baseline="0" dirty="0">
                <a:solidFill>
                  <a:schemeClr val="tx2"/>
                </a:solidFill>
                <a:latin typeface="Salesforce Sans" panose="020B0505020202020203" pitchFamily="34" charset="0"/>
                <a:ea typeface="+mn-ea"/>
                <a:cs typeface="+mn-cs"/>
              </a:rPr>
              <a:t>en se basant sur les fonctionnalités qui sont actuellement disponibles.</a:t>
            </a:r>
          </a:p>
        </p:txBody>
      </p:sp>
      <p:sp>
        <p:nvSpPr>
          <p:cNvPr id="7" name="TextBox 6"/>
          <p:cNvSpPr txBox="1"/>
          <p:nvPr userDrawn="1"/>
        </p:nvSpPr>
        <p:spPr>
          <a:xfrm>
            <a:off x="455732" y="1162746"/>
            <a:ext cx="11280538" cy="433311"/>
          </a:xfrm>
          <a:prstGeom prst="rect">
            <a:avLst/>
          </a:prstGeom>
          <a:noFill/>
        </p:spPr>
        <p:txBody>
          <a:bodyPr wrap="square" lIns="91424" tIns="45712" rIns="91424" bIns="45712" numCol="1" spcCol="609493" rtlCol="0">
            <a:noAutofit/>
          </a:bodyPr>
          <a:lstStyle/>
          <a:p>
            <a:pPr algn="l">
              <a:lnSpc>
                <a:spcPct val="110000"/>
              </a:lnSpc>
              <a:tabLst>
                <a:tab pos="1884363" algn="l"/>
              </a:tabLst>
            </a:pPr>
            <a:r>
              <a:rPr lang="fr-FR" sz="2000" b="1">
                <a:solidFill>
                  <a:schemeClr val="tx2"/>
                </a:solidFill>
                <a:latin typeface="+mn-lt"/>
              </a:rPr>
              <a:t>Déclaration de limitation de responsabilité conformément à la loi Private Securities Litigation Reform Act de 1995 :</a:t>
            </a:r>
          </a:p>
        </p:txBody>
      </p:sp>
      <p:sp>
        <p:nvSpPr>
          <p:cNvPr id="8" name="TextBox 7"/>
          <p:cNvSpPr txBox="1"/>
          <p:nvPr userDrawn="1"/>
        </p:nvSpPr>
        <p:spPr>
          <a:xfrm>
            <a:off x="455732" y="0"/>
            <a:ext cx="8460403" cy="914400"/>
          </a:xfrm>
          <a:prstGeom prst="rect">
            <a:avLst/>
          </a:prstGeom>
          <a:noFill/>
          <a:ln>
            <a:noFill/>
          </a:ln>
        </p:spPr>
        <p:txBody>
          <a:bodyPr wrap="square" lIns="91440" rtlCol="0" anchor="ctr">
            <a:noAutofit/>
          </a:bodyPr>
          <a:lstStyle/>
          <a:p>
            <a:pPr algn="l"/>
            <a:r>
              <a:rPr lang="fr-FR" sz="2800" b="1">
                <a:solidFill>
                  <a:schemeClr val="tx2"/>
                </a:solidFill>
                <a:latin typeface="Salesforce Sans" panose="020B0505020202020203" pitchFamily="34" charset="0"/>
                <a:cs typeface="Arial" pitchFamily="34" charset="0"/>
              </a:rPr>
              <a:t>Déclarations prospectives</a:t>
            </a:r>
          </a:p>
        </p:txBody>
      </p:sp>
    </p:spTree>
    <p:custDataLst>
      <p:tags r:id="rId1"/>
    </p:custDataLst>
    <p:extLst>
      <p:ext uri="{BB962C8B-B14F-4D97-AF65-F5344CB8AC3E}">
        <p14:creationId xmlns:p14="http://schemas.microsoft.com/office/powerpoint/2010/main" val="17350803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sp>
        <p:nvSpPr>
          <p:cNvPr id="11" name="Rectangle 10"/>
          <p:cNvSpPr/>
          <p:nvPr userDrawn="1"/>
        </p:nvSpPr>
        <p:spPr>
          <a:xfrm>
            <a:off x="-2" y="0"/>
            <a:ext cx="3713160" cy="6858000"/>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299"/>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87271" y="576912"/>
            <a:ext cx="2186973" cy="165852"/>
          </a:xfrm>
          <a:prstGeom prst="rect">
            <a:avLst/>
          </a:prstGeom>
        </p:spPr>
      </p:pic>
      <p:pic>
        <p:nvPicPr>
          <p:cNvPr id="13" name="Picture 12"/>
          <p:cNvPicPr>
            <a:picLocks noChangeAspect="1"/>
          </p:cNvPicPr>
          <p:nvPr userDrawn="1"/>
        </p:nvPicPr>
        <p:blipFill rotWithShape="1">
          <a:blip r:embed="rId4" cstate="print">
            <a:extLst>
              <a:ext uri="{28A0092B-C50C-407E-A947-70E740481C1C}">
                <a14:useLocalDpi xmlns:a14="http://schemas.microsoft.com/office/drawing/2010/main" val="0"/>
              </a:ext>
            </a:extLst>
          </a:blip>
          <a:srcRect l="67612" r="8034"/>
          <a:stretch/>
        </p:blipFill>
        <p:spPr>
          <a:xfrm>
            <a:off x="-1" y="2540563"/>
            <a:ext cx="3713158" cy="4317436"/>
          </a:xfrm>
          <a:prstGeom prst="rect">
            <a:avLst/>
          </a:prstGeom>
        </p:spPr>
      </p:pic>
      <p:sp>
        <p:nvSpPr>
          <p:cNvPr id="14" name="Rectangle 13"/>
          <p:cNvSpPr/>
          <p:nvPr userDrawn="1"/>
        </p:nvSpPr>
        <p:spPr bwMode="auto">
          <a:xfrm>
            <a:off x="3965709" y="-1"/>
            <a:ext cx="8000251" cy="6857999"/>
          </a:xfrm>
          <a:prstGeom prst="rect">
            <a:avLst/>
          </a:prstGeom>
          <a:no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spcBef>
                <a:spcPts val="0"/>
              </a:spcBef>
            </a:pPr>
            <a:r>
              <a:rPr lang="fr-FR" sz="2800" b="1" dirty="0">
                <a:solidFill>
                  <a:schemeClr val="tx2"/>
                </a:solidFill>
                <a:latin typeface="Salesforce Sans" panose="020B0505020202020203" pitchFamily="34" charset="0"/>
                <a:cs typeface="Arial" pitchFamily="34" charset="0"/>
              </a:rPr>
              <a:t>Merci de votre présence !</a:t>
            </a:r>
          </a:p>
          <a:p>
            <a:pPr algn="l">
              <a:spcBef>
                <a:spcPts val="0"/>
              </a:spcBef>
            </a:pPr>
            <a:r>
              <a:rPr lang="fr-FR" sz="2000" dirty="0">
                <a:solidFill>
                  <a:schemeClr val="tx2"/>
                </a:solidFill>
                <a:latin typeface="Salesforce Sans" panose="020B0505020202020203" pitchFamily="34" charset="0"/>
                <a:cs typeface="Arial" panose="020B0604020202020204" pitchFamily="34" charset="0"/>
              </a:rPr>
              <a:t>Votre satisfaction est très importante à nos yeux. Cliquez sur le lien </a:t>
            </a:r>
            <a:r>
              <a:rPr lang="fr-FR" sz="2000" b="1" dirty="0">
                <a:solidFill>
                  <a:schemeClr val="tx2"/>
                </a:solidFill>
                <a:latin typeface="Salesforce Sans" panose="020B0505020202020203" pitchFamily="34" charset="0"/>
                <a:cs typeface="Arial" panose="020B0604020202020204" pitchFamily="34" charset="0"/>
              </a:rPr>
              <a:t>Course Survey (Enquête relative à la formation)</a:t>
            </a:r>
            <a:r>
              <a:rPr lang="fr-FR" sz="2000" dirty="0">
                <a:solidFill>
                  <a:schemeClr val="tx2"/>
                </a:solidFill>
                <a:latin typeface="Salesforce Sans" panose="020B0505020202020203" pitchFamily="34" charset="0"/>
                <a:cs typeface="Arial" panose="020B0604020202020204" pitchFamily="34" charset="0"/>
              </a:rPr>
              <a:t> sur la page </a:t>
            </a:r>
            <a:r>
              <a:rPr lang="fr-FR" sz="2000" dirty="0" smtClean="0">
                <a:solidFill>
                  <a:schemeClr val="tx2"/>
                </a:solidFill>
                <a:latin typeface="Salesforce Sans" panose="020B0505020202020203" pitchFamily="34" charset="0"/>
                <a:cs typeface="Arial" panose="020B0604020202020204" pitchFamily="34" charset="0"/>
              </a:rPr>
              <a:t>d'accueil </a:t>
            </a:r>
            <a:r>
              <a:rPr lang="fr-FR" sz="2000" dirty="0">
                <a:solidFill>
                  <a:schemeClr val="tx2"/>
                </a:solidFill>
                <a:latin typeface="Salesforce Sans" panose="020B0505020202020203" pitchFamily="34" charset="0"/>
                <a:cs typeface="Arial" panose="020B0604020202020204" pitchFamily="34" charset="0"/>
              </a:rPr>
              <a:t>de votre organisme de formation pour nos faire part de vos commentaires.</a:t>
            </a:r>
          </a:p>
          <a:p>
            <a:pPr algn="l">
              <a:spcBef>
                <a:spcPts val="0"/>
              </a:spcBef>
            </a:pPr>
            <a:endParaRPr lang="en-US" sz="2000" dirty="0">
              <a:solidFill>
                <a:schemeClr val="tx2"/>
              </a:solidFill>
              <a:latin typeface="Salesforce Sans" panose="020B0505020202020203" pitchFamily="34" charset="0"/>
              <a:cs typeface="Arial" panose="020B0604020202020204" pitchFamily="34" charset="0"/>
            </a:endParaRPr>
          </a:p>
          <a:p>
            <a:pPr algn="l">
              <a:spcBef>
                <a:spcPts val="0"/>
              </a:spcBef>
            </a:pPr>
            <a:endParaRPr lang="en-US" sz="2000" dirty="0">
              <a:solidFill>
                <a:schemeClr val="tx2"/>
              </a:solidFill>
              <a:latin typeface="Salesforce Sans" panose="020B0505020202020203" pitchFamily="34" charset="0"/>
              <a:cs typeface="Arial" panose="020B0604020202020204" pitchFamily="34" charset="0"/>
            </a:endParaRPr>
          </a:p>
          <a:p>
            <a:pPr algn="l">
              <a:spcBef>
                <a:spcPts val="0"/>
              </a:spcBef>
            </a:pPr>
            <a:r>
              <a:rPr lang="fr-FR" sz="2800" b="1" dirty="0">
                <a:solidFill>
                  <a:schemeClr val="tx2"/>
                </a:solidFill>
                <a:latin typeface="Salesforce Sans" panose="020B0505020202020203" pitchFamily="34" charset="0"/>
                <a:cs typeface="Arial" panose="020B0604020202020204" pitchFamily="34" charset="0"/>
              </a:rPr>
              <a:t>Quelle est la prochaine étape ?</a:t>
            </a:r>
          </a:p>
          <a:p>
            <a:pPr algn="l">
              <a:spcBef>
                <a:spcPts val="0"/>
              </a:spcBef>
            </a:pPr>
            <a:r>
              <a:rPr lang="fr-FR" sz="2000" b="1" dirty="0" err="1">
                <a:solidFill>
                  <a:srgbClr val="002060"/>
                </a:solidFill>
                <a:latin typeface="Salesforce Sans" panose="020B0505020202020203" pitchFamily="34" charset="0"/>
                <a:ea typeface="Salesforce Sans Light" charset="0"/>
                <a:cs typeface="Salesforce Sans Light" charset="0"/>
              </a:rPr>
              <a:t>Trailhead</a:t>
            </a:r>
            <a:r>
              <a:rPr lang="fr-FR" sz="2000" b="1" dirty="0">
                <a:solidFill>
                  <a:srgbClr val="002060"/>
                </a:solidFill>
                <a:latin typeface="Salesforce Sans" panose="020B0505020202020203" pitchFamily="34" charset="0"/>
                <a:ea typeface="Salesforce Sans Light" charset="0"/>
                <a:cs typeface="Salesforce Sans Light" charset="0"/>
              </a:rPr>
              <a:t/>
            </a:r>
            <a:br>
              <a:rPr lang="fr-FR" sz="2000" b="1" dirty="0">
                <a:solidFill>
                  <a:srgbClr val="002060"/>
                </a:solidFill>
                <a:latin typeface="Salesforce Sans" panose="020B0505020202020203" pitchFamily="34" charset="0"/>
                <a:ea typeface="Salesforce Sans Light" charset="0"/>
                <a:cs typeface="Salesforce Sans Light" charset="0"/>
              </a:rPr>
            </a:br>
            <a:r>
              <a:rPr lang="fr-FR" sz="2000" dirty="0">
                <a:solidFill>
                  <a:srgbClr val="002060"/>
                </a:solidFill>
                <a:latin typeface="Salesforce Sans" panose="020B0505020202020203" pitchFamily="34" charset="0"/>
                <a:ea typeface="Salesforce Sans Light" charset="0"/>
                <a:cs typeface="Arial" pitchFamily="34" charset="0"/>
                <a:hlinkClick r:id="rId5"/>
              </a:rPr>
              <a:t>trailhead.salesforce.com</a:t>
            </a:r>
          </a:p>
          <a:p>
            <a:pPr algn="l" defTabSz="914240">
              <a:spcBef>
                <a:spcPts val="1800"/>
              </a:spcBef>
              <a:defRPr/>
            </a:pPr>
            <a:r>
              <a:rPr lang="fr-FR" sz="2000" b="1" dirty="0">
                <a:solidFill>
                  <a:srgbClr val="002060"/>
                </a:solidFill>
                <a:latin typeface="Salesforce Sans" panose="020B0505020202020203" pitchFamily="34" charset="0"/>
                <a:ea typeface="Salesforce Sans Light" charset="0"/>
                <a:cs typeface="Salesforce Sans Light" charset="0"/>
              </a:rPr>
              <a:t>Certification </a:t>
            </a:r>
            <a:r>
              <a:rPr lang="fr-FR" sz="2000" b="1" dirty="0" err="1">
                <a:solidFill>
                  <a:srgbClr val="002060"/>
                </a:solidFill>
                <a:latin typeface="Salesforce Sans" panose="020B0505020202020203" pitchFamily="34" charset="0"/>
                <a:ea typeface="Salesforce Sans Light" charset="0"/>
                <a:cs typeface="Salesforce Sans Light" charset="0"/>
              </a:rPr>
              <a:t>Salesforce</a:t>
            </a:r>
            <a:r>
              <a:rPr lang="fr-FR" sz="2000" b="1" dirty="0">
                <a:solidFill>
                  <a:srgbClr val="002060"/>
                </a:solidFill>
                <a:latin typeface="Salesforce Sans" panose="020B0505020202020203" pitchFamily="34" charset="0"/>
                <a:ea typeface="Salesforce Sans Light" charset="0"/>
                <a:cs typeface="Salesforce Sans Light" charset="0"/>
              </a:rPr>
              <a:t/>
            </a:r>
            <a:br>
              <a:rPr lang="fr-FR" sz="2000" b="1" dirty="0">
                <a:solidFill>
                  <a:srgbClr val="002060"/>
                </a:solidFill>
                <a:latin typeface="Salesforce Sans" panose="020B0505020202020203" pitchFamily="34" charset="0"/>
                <a:ea typeface="Salesforce Sans Light" charset="0"/>
                <a:cs typeface="Salesforce Sans Light" charset="0"/>
              </a:rPr>
            </a:br>
            <a:r>
              <a:rPr lang="fr-FR" sz="2000" b="1" dirty="0">
                <a:latin typeface="Salesforce Sans" panose="020B0505020202020203" pitchFamily="34" charset="0"/>
                <a:ea typeface="Salesforce Sans Light" charset="0"/>
                <a:cs typeface="Arial" panose="020B0604020202020204" pitchFamily="34" charset="0"/>
              </a:rPr>
              <a:t>Obtenez votre certification !</a:t>
            </a:r>
            <a:r>
              <a:rPr lang="fr-FR" sz="2000" dirty="0">
                <a:latin typeface="Salesforce Sans" panose="020B0505020202020203" pitchFamily="34" charset="0"/>
                <a:cs typeface="Arial" panose="020B0604020202020204" pitchFamily="34" charset="0"/>
              </a:rPr>
              <a:t> Inscrivez-vous à </a:t>
            </a:r>
            <a:r>
              <a:rPr lang="fr-FR" sz="2000" dirty="0">
                <a:latin typeface="Salesforce Sans" panose="020B0505020202020203" pitchFamily="34" charset="0"/>
                <a:cs typeface="Arial" panose="020B0604020202020204" pitchFamily="34" charset="0"/>
                <a:hlinkClick r:id="rId6"/>
              </a:rPr>
              <a:t>www.webassessor.com/salesforce</a:t>
            </a:r>
            <a:r>
              <a:rPr lang="fr-FR" sz="2000" dirty="0">
                <a:latin typeface="Salesforce Sans" panose="020B0505020202020203" pitchFamily="34" charset="0"/>
                <a:cs typeface="Arial" panose="020B0604020202020204" pitchFamily="34" charset="0"/>
              </a:rPr>
              <a:t/>
            </a:r>
            <a:br>
              <a:rPr lang="fr-FR" sz="2000" dirty="0">
                <a:latin typeface="Salesforce Sans" panose="020B0505020202020203" pitchFamily="34" charset="0"/>
                <a:cs typeface="Arial" panose="020B0604020202020204" pitchFamily="34" charset="0"/>
              </a:rPr>
            </a:br>
            <a:r>
              <a:rPr lang="fr-FR" sz="2000" dirty="0">
                <a:latin typeface="Salesforce Sans" panose="020B0505020202020203" pitchFamily="34" charset="0"/>
                <a:cs typeface="Arial" panose="020B0604020202020204" pitchFamily="34" charset="0"/>
              </a:rPr>
              <a:t>Ou visitez </a:t>
            </a:r>
            <a:r>
              <a:rPr lang="fr-FR" sz="2000" dirty="0">
                <a:solidFill>
                  <a:srgbClr val="002060"/>
                </a:solidFill>
                <a:latin typeface="Salesforce Sans" panose="020B0505020202020203" pitchFamily="34" charset="0"/>
                <a:cs typeface="Arial" pitchFamily="34" charset="0"/>
                <a:hlinkClick r:id="rId7"/>
              </a:rPr>
              <a:t>certification.salesforce.com</a:t>
            </a:r>
          </a:p>
          <a:p>
            <a:pPr algn="l">
              <a:spcBef>
                <a:spcPts val="1800"/>
              </a:spcBef>
            </a:pPr>
            <a:r>
              <a:rPr lang="fr-FR" sz="2000" b="1" dirty="0" err="1">
                <a:solidFill>
                  <a:srgbClr val="002060"/>
                </a:solidFill>
                <a:latin typeface="Salesforce Sans" panose="020B0505020202020203" pitchFamily="34" charset="0"/>
                <a:cs typeface="Arial" pitchFamily="34" charset="0"/>
              </a:rPr>
              <a:t>Trailhead</a:t>
            </a:r>
            <a:r>
              <a:rPr lang="fr-FR" sz="2000" b="1" dirty="0">
                <a:solidFill>
                  <a:srgbClr val="002060"/>
                </a:solidFill>
                <a:latin typeface="Salesforce Sans" panose="020B0505020202020203" pitchFamily="34" charset="0"/>
                <a:cs typeface="Arial" pitchFamily="34" charset="0"/>
              </a:rPr>
              <a:t> </a:t>
            </a:r>
            <a:r>
              <a:rPr lang="fr-FR" sz="2000" b="1" dirty="0" err="1">
                <a:solidFill>
                  <a:srgbClr val="002060"/>
                </a:solidFill>
                <a:latin typeface="Salesforce Sans" panose="020B0505020202020203" pitchFamily="34" charset="0"/>
                <a:cs typeface="Arial" pitchFamily="34" charset="0"/>
              </a:rPr>
              <a:t>Academy</a:t>
            </a:r>
            <a:r>
              <a:rPr lang="fr-FR" sz="2000" dirty="0">
                <a:solidFill>
                  <a:srgbClr val="002060"/>
                </a:solidFill>
                <a:latin typeface="Salesforce Sans" panose="020B0505020202020203" pitchFamily="34" charset="0"/>
                <a:cs typeface="Arial" pitchFamily="34" charset="0"/>
              </a:rPr>
              <a:t/>
            </a:r>
            <a:br>
              <a:rPr lang="fr-FR" sz="2000" dirty="0">
                <a:solidFill>
                  <a:srgbClr val="002060"/>
                </a:solidFill>
                <a:latin typeface="Salesforce Sans" panose="020B0505020202020203" pitchFamily="34" charset="0"/>
                <a:cs typeface="Arial" pitchFamily="34" charset="0"/>
              </a:rPr>
            </a:br>
            <a:r>
              <a:rPr lang="fr-FR" sz="2000" dirty="0">
                <a:latin typeface="Salesforce Sans" panose="020B0505020202020203" pitchFamily="34" charset="0"/>
                <a:cs typeface="Arial" panose="020B0604020202020204" pitchFamily="34" charset="0"/>
              </a:rPr>
              <a:t>Inscrivez-vous à votre prochaine formation ! Rendez-vous sur</a:t>
            </a:r>
            <a:br>
              <a:rPr lang="fr-FR" sz="2000" dirty="0">
                <a:latin typeface="Salesforce Sans" panose="020B0505020202020203" pitchFamily="34" charset="0"/>
                <a:cs typeface="Arial" panose="020B0604020202020204" pitchFamily="34" charset="0"/>
              </a:rPr>
            </a:br>
            <a:r>
              <a:rPr lang="fr-FR" sz="2000" dirty="0">
                <a:latin typeface="Salesforce Sans" panose="020B0505020202020203" pitchFamily="34" charset="0"/>
                <a:cs typeface="Arial" panose="020B0604020202020204" pitchFamily="34" charset="0"/>
                <a:hlinkClick r:id="rId8"/>
              </a:rPr>
              <a:t>https://www.salesforce.com/services/training/overview/</a:t>
            </a:r>
          </a:p>
          <a:p>
            <a:pPr marL="0" marR="0" lvl="0" indent="0" algn="l" defTabSz="914400" rtl="0" eaLnBrk="1" fontAlgn="base" latinLnBrk="0" hangingPunct="1">
              <a:lnSpc>
                <a:spcPct val="100000"/>
              </a:lnSpc>
              <a:spcBef>
                <a:spcPts val="1800"/>
              </a:spcBef>
              <a:spcAft>
                <a:spcPct val="0"/>
              </a:spcAft>
              <a:buClrTx/>
              <a:buSzTx/>
              <a:buFontTx/>
              <a:buNone/>
              <a:tabLst/>
              <a:defRPr/>
            </a:pPr>
            <a:r>
              <a:rPr lang="fr-FR" sz="2000" b="1" dirty="0">
                <a:solidFill>
                  <a:srgbClr val="002060"/>
                </a:solidFill>
                <a:latin typeface="Salesforce Sans" panose="020B0505020202020203" pitchFamily="34" charset="0"/>
                <a:ea typeface="Salesforce Sans Light" charset="0"/>
                <a:cs typeface="Arial" pitchFamily="34" charset="0"/>
              </a:rPr>
              <a:t>Réseaux sociaux</a:t>
            </a:r>
            <a:r>
              <a:rPr lang="fr-FR" sz="2000" dirty="0">
                <a:solidFill>
                  <a:srgbClr val="002060"/>
                </a:solidFill>
                <a:latin typeface="Salesforce Sans" panose="020B0505020202020203" pitchFamily="34" charset="0"/>
                <a:ea typeface="Salesforce Sans Light" charset="0"/>
                <a:cs typeface="Arial" pitchFamily="34" charset="0"/>
              </a:rPr>
              <a:t/>
            </a:r>
            <a:br>
              <a:rPr lang="fr-FR" sz="2000" dirty="0">
                <a:solidFill>
                  <a:srgbClr val="002060"/>
                </a:solidFill>
                <a:latin typeface="Salesforce Sans" panose="020B0505020202020203" pitchFamily="34" charset="0"/>
                <a:ea typeface="Salesforce Sans Light" charset="0"/>
                <a:cs typeface="Arial" pitchFamily="34" charset="0"/>
              </a:rPr>
            </a:br>
            <a:r>
              <a:rPr lang="fr-FR" sz="2000" dirty="0">
                <a:solidFill>
                  <a:srgbClr val="002060"/>
                </a:solidFill>
                <a:latin typeface="Salesforce Sans" panose="020B0505020202020203" pitchFamily="34" charset="0"/>
                <a:ea typeface="Salesforce Sans Light" charset="0"/>
                <a:cs typeface="Arial" pitchFamily="34" charset="0"/>
              </a:rPr>
              <a:t>Twitter</a:t>
            </a:r>
            <a:r>
              <a:rPr lang="fr-FR" sz="2000" dirty="0">
                <a:solidFill>
                  <a:srgbClr val="002060"/>
                </a:solidFill>
              </a:rPr>
              <a:t> </a:t>
            </a:r>
            <a:r>
              <a:rPr lang="fr-FR" sz="2000" dirty="0">
                <a:solidFill>
                  <a:srgbClr val="002060"/>
                </a:solidFill>
                <a:latin typeface="Salesforce Sans" panose="020B0505020202020203" pitchFamily="34" charset="0"/>
                <a:ea typeface="Salesforce Sans Light" charset="0"/>
                <a:cs typeface="Arial" pitchFamily="34" charset="0"/>
              </a:rPr>
              <a:t>: </a:t>
            </a:r>
            <a:r>
              <a:rPr lang="fr-FR" sz="2000" dirty="0">
                <a:latin typeface="Salesforce Sans" panose="020B0505020202020203" pitchFamily="34" charset="0"/>
                <a:cs typeface="Arial" panose="020B0604020202020204" pitchFamily="34" charset="0"/>
                <a:hlinkClick r:id="rId9"/>
              </a:rPr>
              <a:t>@</a:t>
            </a:r>
            <a:r>
              <a:rPr lang="fr-FR" sz="2000" dirty="0" err="1">
                <a:latin typeface="Salesforce Sans" panose="020B0505020202020203" pitchFamily="34" charset="0"/>
                <a:cs typeface="Arial" panose="020B0604020202020204" pitchFamily="34" charset="0"/>
                <a:hlinkClick r:id="rId9"/>
              </a:rPr>
              <a:t>Trailhead</a:t>
            </a:r>
            <a:r>
              <a:rPr lang="fr-FR" sz="2000" dirty="0">
                <a:latin typeface="Salesforce Sans" panose="020B0505020202020203" pitchFamily="34" charset="0"/>
                <a:cs typeface="Arial" panose="020B0604020202020204" pitchFamily="34" charset="0"/>
              </a:rPr>
              <a:t>	Facebook : </a:t>
            </a:r>
            <a:r>
              <a:rPr lang="fr-FR" sz="2000" dirty="0">
                <a:latin typeface="Salesforce Sans" panose="020B0505020202020203" pitchFamily="34" charset="0"/>
                <a:cs typeface="Arial" panose="020B0604020202020204" pitchFamily="34" charset="0"/>
                <a:hlinkClick r:id="rId10"/>
              </a:rPr>
              <a:t>/</a:t>
            </a:r>
            <a:r>
              <a:rPr lang="fr-FR" sz="2000" dirty="0" err="1">
                <a:latin typeface="Salesforce Sans" panose="020B0505020202020203" pitchFamily="34" charset="0"/>
                <a:cs typeface="Arial" panose="020B0604020202020204" pitchFamily="34" charset="0"/>
                <a:hlinkClick r:id="rId10"/>
              </a:rPr>
              <a:t>SalesforceTrailhead</a:t>
            </a:r>
            <a:endParaRPr lang="fr-FR" sz="2000" dirty="0">
              <a:latin typeface="Salesforce Sans" panose="020B0505020202020203" pitchFamily="34" charset="0"/>
              <a:cs typeface="Arial" panose="020B0604020202020204" pitchFamily="34" charset="0"/>
              <a:hlinkClick r:id="rId10"/>
            </a:endParaRPr>
          </a:p>
        </p:txBody>
      </p:sp>
      <p:sp>
        <p:nvSpPr>
          <p:cNvPr id="15" name="Text Box 13"/>
          <p:cNvSpPr txBox="1">
            <a:spLocks noChangeArrowheads="1"/>
          </p:cNvSpPr>
          <p:nvPr userDrawn="1"/>
        </p:nvSpPr>
        <p:spPr bwMode="gray">
          <a:xfrm>
            <a:off x="1590120" y="6165527"/>
            <a:ext cx="2116469" cy="461649"/>
          </a:xfrm>
          <a:prstGeom prst="rect">
            <a:avLst/>
          </a:prstGeom>
          <a:noFill/>
          <a:ln w="9525">
            <a:noFill/>
            <a:miter lim="800000"/>
            <a:headEnd/>
            <a:tailEnd/>
          </a:ln>
          <a:effectLst/>
        </p:spPr>
        <p:txBody>
          <a:bodyPr wrap="square" lIns="91424" tIns="45712" rIns="91424" bIns="45712">
            <a:spAutoFit/>
          </a:bodyPr>
          <a:lstStyle/>
          <a:p>
            <a:pPr algn="l"/>
            <a:r>
              <a:rPr lang="fr-FR" sz="800">
                <a:solidFill>
                  <a:schemeClr val="accent5">
                    <a:lumMod val="40000"/>
                    <a:lumOff val="60000"/>
                  </a:schemeClr>
                </a:solidFill>
                <a:latin typeface="Salesforce Sans" panose="020B0505020202020203" pitchFamily="34" charset="0"/>
              </a:rPr>
              <a:t>© Copyright 2018 salesforce.com, inc. Tous droits réservés. Différentes marques commerciales détenues par leurs propriétaires respectifs.</a:t>
            </a:r>
          </a:p>
        </p:txBody>
      </p:sp>
      <p:pic>
        <p:nvPicPr>
          <p:cNvPr id="17" name="Picture 16"/>
          <p:cNvPicPr>
            <a:picLocks noChangeAspect="1"/>
          </p:cNvPicPr>
          <p:nvPr userDrawn="1"/>
        </p:nvPicPr>
        <p:blipFill rotWithShape="1">
          <a:blip r:embed="rId11" cstate="print">
            <a:extLst>
              <a:ext uri="{28A0092B-C50C-407E-A947-70E740481C1C}">
                <a14:useLocalDpi xmlns:a14="http://schemas.microsoft.com/office/drawing/2010/main" val="0"/>
              </a:ext>
            </a:extLst>
          </a:blip>
          <a:srcRect b="27063"/>
          <a:stretch/>
        </p:blipFill>
        <p:spPr>
          <a:xfrm>
            <a:off x="1192793" y="435584"/>
            <a:ext cx="1455562" cy="1234191"/>
          </a:xfrm>
          <a:prstGeom prst="rect">
            <a:avLst/>
          </a:prstGeom>
        </p:spPr>
      </p:pic>
      <p:cxnSp>
        <p:nvCxnSpPr>
          <p:cNvPr id="19" name="Straight Connector 18"/>
          <p:cNvCxnSpPr/>
          <p:nvPr userDrawn="1"/>
        </p:nvCxnSpPr>
        <p:spPr bwMode="auto">
          <a:xfrm>
            <a:off x="4074919" y="2013045"/>
            <a:ext cx="7726645" cy="0"/>
          </a:xfrm>
          <a:prstGeom prst="line">
            <a:avLst/>
          </a:prstGeom>
          <a:solidFill>
            <a:schemeClr val="accent1"/>
          </a:solidFill>
          <a:ln w="6350" cap="flat" cmpd="sng" algn="ctr">
            <a:solidFill>
              <a:schemeClr val="bg1">
                <a:lumMod val="75000"/>
              </a:schemeClr>
            </a:solidFill>
            <a:prstDash val="solid"/>
            <a:round/>
            <a:headEnd type="none" w="med" len="med"/>
            <a:tailEnd type="none" w="med" len="med"/>
          </a:ln>
          <a:effectLst/>
        </p:spPr>
      </p:cxnSp>
      <p:pic>
        <p:nvPicPr>
          <p:cNvPr id="20" name="Picture 19"/>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23757" y="2476962"/>
            <a:ext cx="838661" cy="63601"/>
          </a:xfrm>
          <a:prstGeom prst="rect">
            <a:avLst/>
          </a:prstGeom>
        </p:spPr>
      </p:pic>
    </p:spTree>
    <p:custDataLst>
      <p:tags r:id="rId1"/>
    </p:custDataLst>
    <p:extLst>
      <p:ext uri="{BB962C8B-B14F-4D97-AF65-F5344CB8AC3E}">
        <p14:creationId xmlns:p14="http://schemas.microsoft.com/office/powerpoint/2010/main" val="203563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4" name="Rectangle 3"/>
          <p:cNvSpPr/>
          <p:nvPr userDrawn="1"/>
        </p:nvSpPr>
        <p:spPr>
          <a:xfrm>
            <a:off x="6193984" y="1"/>
            <a:ext cx="6002339" cy="6858000"/>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299" dirty="0"/>
          </a:p>
        </p:txBody>
      </p:sp>
      <p:sp>
        <p:nvSpPr>
          <p:cNvPr id="5" name="Rectangle 4"/>
          <p:cNvSpPr/>
          <p:nvPr userDrawn="1"/>
        </p:nvSpPr>
        <p:spPr>
          <a:xfrm>
            <a:off x="455732" y="4923472"/>
            <a:ext cx="4131111" cy="1477328"/>
          </a:xfrm>
          <a:prstGeom prst="rect">
            <a:avLst/>
          </a:prstGeom>
        </p:spPr>
        <p:txBody>
          <a:bodyPr wrap="square">
            <a:spAutoFit/>
          </a:bodyPr>
          <a:lstStyle/>
          <a:p>
            <a:pPr algn="l">
              <a:spcBef>
                <a:spcPts val="0"/>
              </a:spcBef>
              <a:spcAft>
                <a:spcPts val="0"/>
              </a:spcAft>
            </a:pPr>
            <a:r>
              <a:rPr lang="fr-FR" sz="1800" b="1">
                <a:solidFill>
                  <a:schemeClr val="tx2"/>
                </a:solidFill>
                <a:latin typeface="Salesforce Sans" panose="020B0505020202020203" pitchFamily="34" charset="0"/>
              </a:rPr>
              <a:t>REMARQUE RELATIVE À LA CLASSE VIRTUELLE :</a:t>
            </a:r>
          </a:p>
          <a:p>
            <a:pPr algn="l">
              <a:spcBef>
                <a:spcPts val="0"/>
              </a:spcBef>
              <a:spcAft>
                <a:spcPts val="0"/>
              </a:spcAft>
            </a:pPr>
            <a:r>
              <a:rPr lang="fr-FR" sz="1800">
                <a:solidFill>
                  <a:schemeClr val="tx2"/>
                </a:solidFill>
                <a:latin typeface="Salesforce Sans" panose="020B0505020202020203" pitchFamily="34" charset="0"/>
              </a:rPr>
              <a:t>En cas de question, vous pouvez discuter avec votre formateur via WebEx en tapant dans la fenêtre qui se situe dans le coin inférieur gauche de votre écran. </a:t>
            </a:r>
          </a:p>
        </p:txBody>
      </p:sp>
      <p:sp>
        <p:nvSpPr>
          <p:cNvPr id="7" name="Oval 6"/>
          <p:cNvSpPr/>
          <p:nvPr userDrawn="1"/>
        </p:nvSpPr>
        <p:spPr bwMode="auto">
          <a:xfrm>
            <a:off x="484220" y="1514443"/>
            <a:ext cx="460877" cy="460757"/>
          </a:xfrm>
          <a:prstGeom prst="ellipse">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a:ln>
                  <a:noFill/>
                </a:ln>
                <a:solidFill>
                  <a:schemeClr val="bg1"/>
                </a:solidFill>
                <a:latin typeface="Salesforce Sans" panose="020B0505020202020203" pitchFamily="34" charset="0"/>
              </a:rPr>
              <a:t>1</a:t>
            </a:r>
          </a:p>
        </p:txBody>
      </p:sp>
      <p:sp>
        <p:nvSpPr>
          <p:cNvPr id="8" name="Oval 7"/>
          <p:cNvSpPr/>
          <p:nvPr userDrawn="1"/>
        </p:nvSpPr>
        <p:spPr bwMode="auto">
          <a:xfrm>
            <a:off x="484220" y="2416970"/>
            <a:ext cx="460877" cy="460757"/>
          </a:xfrm>
          <a:prstGeom prst="ellipse">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a:ln>
                  <a:noFill/>
                </a:ln>
                <a:solidFill>
                  <a:schemeClr val="bg1"/>
                </a:solidFill>
                <a:latin typeface="Salesforce Sans" panose="020B0505020202020203" pitchFamily="34" charset="0"/>
              </a:rPr>
              <a:t>2</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947" y="1285169"/>
            <a:ext cx="5499681" cy="417076"/>
          </a:xfrm>
          <a:prstGeom prst="rect">
            <a:avLst/>
          </a:prstGeom>
        </p:spPr>
      </p:pic>
      <p:pic>
        <p:nvPicPr>
          <p:cNvPr id="12" name="Picture 11"/>
          <p:cNvPicPr>
            <a:picLocks noChangeAspect="1"/>
          </p:cNvPicPr>
          <p:nvPr userDrawn="1"/>
        </p:nvPicPr>
        <p:blipFill rotWithShape="1">
          <a:blip r:embed="rId4" cstate="print">
            <a:extLst>
              <a:ext uri="{28A0092B-C50C-407E-A947-70E740481C1C}">
                <a14:useLocalDpi xmlns:a14="http://schemas.microsoft.com/office/drawing/2010/main" val="0"/>
              </a:ext>
            </a:extLst>
          </a:blip>
          <a:srcRect l="43947" t="48052" r="29728" b="31684"/>
          <a:stretch/>
        </p:blipFill>
        <p:spPr>
          <a:xfrm>
            <a:off x="6193984" y="5001905"/>
            <a:ext cx="5996641" cy="1862919"/>
          </a:xfrm>
          <a:prstGeom prst="rect">
            <a:avLst/>
          </a:prstGeom>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l="20516" r="22782" b="620"/>
          <a:stretch/>
        </p:blipFill>
        <p:spPr>
          <a:xfrm>
            <a:off x="8643036" y="1747824"/>
            <a:ext cx="3310444" cy="5117000"/>
          </a:xfrm>
          <a:prstGeom prst="rect">
            <a:avLst/>
          </a:prstGeom>
        </p:spPr>
      </p:pic>
      <p:sp>
        <p:nvSpPr>
          <p:cNvPr id="14" name="TextBox 13"/>
          <p:cNvSpPr txBox="1"/>
          <p:nvPr userDrawn="1"/>
        </p:nvSpPr>
        <p:spPr>
          <a:xfrm>
            <a:off x="8418066" y="3020063"/>
            <a:ext cx="3760384" cy="369332"/>
          </a:xfrm>
          <a:prstGeom prst="rect">
            <a:avLst/>
          </a:prstGeom>
          <a:noFill/>
          <a:ln>
            <a:noFill/>
          </a:ln>
        </p:spPr>
        <p:txBody>
          <a:bodyPr wrap="square" rtlCol="0">
            <a:spAutoFit/>
          </a:bodyPr>
          <a:lstStyle/>
          <a:p>
            <a:r>
              <a:rPr lang="fr-FR" sz="1800" b="1" dirty="0">
                <a:solidFill>
                  <a:schemeClr val="bg1"/>
                </a:solidFill>
                <a:latin typeface="Salesforce Sans" panose="020B0505020202020203" pitchFamily="34" charset="0"/>
                <a:cs typeface="Arial" pitchFamily="34" charset="0"/>
              </a:rPr>
              <a:t>Guide de </a:t>
            </a:r>
            <a:r>
              <a:rPr lang="fr-FR" sz="1800" b="1" dirty="0" smtClean="0">
                <a:solidFill>
                  <a:schemeClr val="bg1"/>
                </a:solidFill>
                <a:latin typeface="Salesforce Sans" panose="020B0505020202020203" pitchFamily="34" charset="0"/>
                <a:cs typeface="Arial" pitchFamily="34" charset="0"/>
              </a:rPr>
              <a:t>l'étudiant</a:t>
            </a:r>
            <a:endParaRPr lang="fr-FR" sz="1800" b="1" dirty="0">
              <a:solidFill>
                <a:schemeClr val="bg1"/>
              </a:solidFill>
              <a:latin typeface="Salesforce Sans" panose="020B0505020202020203" pitchFamily="34" charset="0"/>
              <a:cs typeface="Arial" pitchFamily="34" charset="0"/>
            </a:endParaRPr>
          </a:p>
        </p:txBody>
      </p:sp>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191218" y="3801030"/>
            <a:ext cx="892777" cy="1122443"/>
          </a:xfrm>
          <a:prstGeom prst="rect">
            <a:avLst/>
          </a:prstGeom>
        </p:spPr>
      </p:pic>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643036" y="933868"/>
            <a:ext cx="413348" cy="586224"/>
          </a:xfrm>
          <a:prstGeom prst="rect">
            <a:avLst/>
          </a:prstGeom>
        </p:spPr>
      </p:pic>
      <p:sp>
        <p:nvSpPr>
          <p:cNvPr id="18" name="Text Placeholder 17"/>
          <p:cNvSpPr>
            <a:spLocks noGrp="1"/>
          </p:cNvSpPr>
          <p:nvPr>
            <p:ph type="body" sz="quarter" idx="11" hasCustomPrompt="1"/>
          </p:nvPr>
        </p:nvSpPr>
        <p:spPr>
          <a:xfrm>
            <a:off x="1046127" y="1379865"/>
            <a:ext cx="4015834" cy="752797"/>
          </a:xfrm>
          <a:prstGeom prst="rect">
            <a:avLst/>
          </a:prstGeom>
        </p:spPr>
        <p:txBody>
          <a:bodyPr anchor="ctr"/>
          <a:lstStyle>
            <a:lvl1pPr>
              <a:lnSpc>
                <a:spcPct val="90000"/>
              </a:lnSpc>
              <a:spcBef>
                <a:spcPts val="0"/>
              </a:spcBef>
              <a:defRPr sz="2000">
                <a:solidFill>
                  <a:schemeClr val="tx2"/>
                </a:solidFill>
              </a:defRPr>
            </a:lvl1pPr>
          </a:lstStyle>
          <a:p>
            <a:endParaRPr lang="en-US" dirty="0"/>
          </a:p>
        </p:txBody>
      </p:sp>
      <p:sp>
        <p:nvSpPr>
          <p:cNvPr id="19" name="Text Placeholder 17"/>
          <p:cNvSpPr>
            <a:spLocks noGrp="1"/>
          </p:cNvSpPr>
          <p:nvPr>
            <p:ph type="body" sz="quarter" idx="12" hasCustomPrompt="1"/>
          </p:nvPr>
        </p:nvSpPr>
        <p:spPr>
          <a:xfrm>
            <a:off x="1046127" y="2304131"/>
            <a:ext cx="4015834" cy="715932"/>
          </a:xfrm>
          <a:prstGeom prst="rect">
            <a:avLst/>
          </a:prstGeom>
        </p:spPr>
        <p:txBody>
          <a:bodyPr anchor="ctr"/>
          <a:lstStyle>
            <a:lvl1pPr>
              <a:defRPr sz="2000">
                <a:solidFill>
                  <a:schemeClr val="tx2"/>
                </a:solidFill>
              </a:defRPr>
            </a:lvl1pPr>
          </a:lstStyle>
          <a:p>
            <a:endParaRPr lang="en-US" dirty="0"/>
          </a:p>
        </p:txBody>
      </p:sp>
      <p:sp>
        <p:nvSpPr>
          <p:cNvPr id="21" name="Text Placeholder 20"/>
          <p:cNvSpPr>
            <a:spLocks noGrp="1"/>
          </p:cNvSpPr>
          <p:nvPr>
            <p:ph type="body" sz="quarter" idx="13" hasCustomPrompt="1"/>
          </p:nvPr>
        </p:nvSpPr>
        <p:spPr>
          <a:xfrm>
            <a:off x="455732" y="-6350"/>
            <a:ext cx="5738719" cy="920750"/>
          </a:xfrm>
          <a:prstGeom prst="rect">
            <a:avLst/>
          </a:prstGeom>
        </p:spPr>
        <p:txBody>
          <a:bodyPr anchor="ctr"/>
          <a:lstStyle>
            <a:lvl1pPr>
              <a:defRPr sz="2800" b="1">
                <a:solidFill>
                  <a:schemeClr val="tx2"/>
                </a:solidFill>
              </a:defRPr>
            </a:lvl1pPr>
          </a:lstStyle>
          <a:p>
            <a:r>
              <a:rPr lang="fr-FR"/>
              <a:t>Accéder à votre guide de l’étudiant</a:t>
            </a:r>
          </a:p>
        </p:txBody>
      </p:sp>
    </p:spTree>
    <p:custDataLst>
      <p:tags r:id="rId1"/>
    </p:custDataLst>
    <p:extLst>
      <p:ext uri="{BB962C8B-B14F-4D97-AF65-F5344CB8AC3E}">
        <p14:creationId xmlns:p14="http://schemas.microsoft.com/office/powerpoint/2010/main" val="1314070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4" name="TextBox 3"/>
          <p:cNvSpPr txBox="1"/>
          <p:nvPr userDrawn="1"/>
        </p:nvSpPr>
        <p:spPr>
          <a:xfrm>
            <a:off x="455732" y="1371600"/>
            <a:ext cx="8460403" cy="5029200"/>
          </a:xfrm>
          <a:prstGeom prst="rect">
            <a:avLst/>
          </a:prstGeom>
          <a:noFill/>
        </p:spPr>
        <p:txBody>
          <a:bodyPr wrap="square" lIns="91424" tIns="45712" rIns="91424" bIns="45712" rtlCol="0" anchor="t" anchorCtr="0">
            <a:noAutofit/>
          </a:bodyPr>
          <a:lstStyle/>
          <a:p>
            <a:pPr marL="0" marR="0" lvl="0" indent="0" algn="l" defTabSz="914240" rtl="0" eaLnBrk="1" fontAlgn="auto" latinLnBrk="0" hangingPunct="1">
              <a:lnSpc>
                <a:spcPct val="100000"/>
              </a:lnSpc>
              <a:spcBef>
                <a:spcPts val="1200"/>
              </a:spcBef>
              <a:spcAft>
                <a:spcPts val="0"/>
              </a:spcAft>
              <a:buClrTx/>
              <a:buSzTx/>
              <a:buFontTx/>
              <a:buNone/>
              <a:tabLst/>
              <a:defRPr/>
            </a:pP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 Copyright 2000-2018 salesforce.com, </a:t>
            </a:r>
            <a:r>
              <a:rPr kumimoji="0" lang="fr-FR" sz="1600" b="0" i="0" u="none" strike="noStrike" cap="none" normalizeH="0" baseline="0" noProof="0" dirty="0" err="1">
                <a:ln>
                  <a:noFill/>
                </a:ln>
                <a:solidFill>
                  <a:schemeClr val="tx2"/>
                </a:solidFill>
                <a:uLnTx/>
                <a:uFillTx/>
                <a:latin typeface="Salesforce Sans" panose="020B0505020202020203" pitchFamily="34" charset="0"/>
                <a:cs typeface="Arial" pitchFamily="34" charset="0"/>
              </a:rPr>
              <a:t>inc.</a:t>
            </a: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 Tous droits réservés. Différentes marques commerciales détenues par leurs propriétaires respectifs.</a:t>
            </a:r>
          </a:p>
          <a:p>
            <a:pPr marL="0" marR="0" lvl="0" indent="0" algn="l" defTabSz="914240" rtl="0" eaLnBrk="1" fontAlgn="auto" latinLnBrk="0" hangingPunct="1">
              <a:lnSpc>
                <a:spcPct val="100000"/>
              </a:lnSpc>
              <a:spcBef>
                <a:spcPts val="1200"/>
              </a:spcBef>
              <a:spcAft>
                <a:spcPts val="0"/>
              </a:spcAft>
              <a:buClrTx/>
              <a:buSzTx/>
              <a:buFontTx/>
              <a:buNone/>
              <a:tabLst/>
              <a:defRPr/>
            </a:pPr>
            <a:r>
              <a:rPr kumimoji="0" lang="fr-FR" sz="1600" b="0" i="0" u="none" strike="noStrike" cap="none" normalizeH="0" baseline="0" noProof="0" dirty="0">
                <a:ln>
                  <a:noFill/>
                </a:ln>
                <a:solidFill>
                  <a:schemeClr val="tx2"/>
                </a:solidFill>
                <a:uLnTx/>
                <a:uFillTx/>
                <a:latin typeface="Salesforce Sans" panose="020B0505020202020203" pitchFamily="34" charset="0"/>
              </a:rPr>
              <a:t>Les droits </a:t>
            </a:r>
            <a:r>
              <a:rPr kumimoji="0" lang="fr-FR" sz="1600" b="0" i="0" u="none" strike="noStrike" cap="none" normalizeH="0" baseline="0" noProof="0" dirty="0" smtClean="0">
                <a:ln>
                  <a:noFill/>
                </a:ln>
                <a:solidFill>
                  <a:schemeClr val="tx2"/>
                </a:solidFill>
                <a:uLnTx/>
                <a:uFillTx/>
                <a:latin typeface="Salesforce Sans" panose="020B0505020202020203" pitchFamily="34" charset="0"/>
              </a:rPr>
              <a:t>d'ALBERT</a:t>
            </a:r>
            <a:r>
              <a:rPr kumimoji="0" lang="fr-FR" sz="1600" b="0" i="0" u="none" strike="noStrike" cap="none" normalizeH="0" baseline="0" noProof="0" dirty="0">
                <a:ln>
                  <a:noFill/>
                </a:ln>
                <a:solidFill>
                  <a:schemeClr val="tx2"/>
                </a:solidFill>
                <a:uLnTx/>
                <a:uFillTx/>
                <a:latin typeface="Salesforce Sans" panose="020B0505020202020203" pitchFamily="34" charset="0"/>
              </a:rPr>
              <a:t> EINSTEIN sont utilisés avec </a:t>
            </a:r>
            <a:r>
              <a:rPr kumimoji="0" lang="fr-FR" sz="1600" b="0" i="0" u="none" strike="noStrike" cap="none" normalizeH="0" baseline="0" noProof="0" dirty="0" smtClean="0">
                <a:ln>
                  <a:noFill/>
                </a:ln>
                <a:solidFill>
                  <a:schemeClr val="tx2"/>
                </a:solidFill>
                <a:uLnTx/>
                <a:uFillTx/>
                <a:latin typeface="Salesforce Sans" panose="020B0505020202020203" pitchFamily="34" charset="0"/>
              </a:rPr>
              <a:t>l'autorisation </a:t>
            </a:r>
            <a:r>
              <a:rPr kumimoji="0" lang="fr-FR" sz="1600" b="0" i="0" u="none" strike="noStrike" cap="none" normalizeH="0" baseline="0" noProof="0" dirty="0">
                <a:ln>
                  <a:noFill/>
                </a:ln>
                <a:solidFill>
                  <a:schemeClr val="tx2"/>
                </a:solidFill>
                <a:uLnTx/>
                <a:uFillTx/>
                <a:latin typeface="Salesforce Sans" panose="020B0505020202020203" pitchFamily="34" charset="0"/>
              </a:rPr>
              <a:t>de </a:t>
            </a:r>
            <a:r>
              <a:rPr kumimoji="0" lang="fr-FR" sz="1600" b="0" i="0" u="none" strike="noStrike" cap="none" normalizeH="0" baseline="0" noProof="0" dirty="0" smtClean="0">
                <a:ln>
                  <a:noFill/>
                </a:ln>
                <a:solidFill>
                  <a:schemeClr val="tx2"/>
                </a:solidFill>
                <a:uLnTx/>
                <a:uFillTx/>
                <a:latin typeface="Salesforce Sans" panose="020B0505020202020203" pitchFamily="34" charset="0"/>
              </a:rPr>
              <a:t>l'Université </a:t>
            </a:r>
            <a:r>
              <a:rPr kumimoji="0" lang="fr-FR" sz="1600" b="0" i="0" u="none" strike="noStrike" cap="none" normalizeH="0" baseline="0" noProof="0" dirty="0">
                <a:ln>
                  <a:noFill/>
                </a:ln>
                <a:solidFill>
                  <a:schemeClr val="tx2"/>
                </a:solidFill>
                <a:uLnTx/>
                <a:uFillTx/>
                <a:latin typeface="Salesforce Sans" panose="020B0505020202020203" pitchFamily="34" charset="0"/>
              </a:rPr>
              <a:t>hébraïque de Jérusalem. Représentés exclusivement par </a:t>
            </a:r>
            <a:r>
              <a:rPr kumimoji="0" lang="fr-FR" sz="1600" b="0" i="0" u="none" strike="noStrike" cap="none" normalizeH="0" baseline="0" noProof="0" dirty="0" err="1">
                <a:ln>
                  <a:noFill/>
                </a:ln>
                <a:solidFill>
                  <a:schemeClr val="tx2"/>
                </a:solidFill>
                <a:uLnTx/>
                <a:uFillTx/>
                <a:latin typeface="Salesforce Sans" panose="020B0505020202020203" pitchFamily="34" charset="0"/>
              </a:rPr>
              <a:t>Greenlight</a:t>
            </a:r>
            <a:r>
              <a:rPr kumimoji="0" lang="fr-FR" sz="1600" b="0" i="0" u="none" strike="noStrike" cap="none" normalizeH="0" baseline="0" noProof="0" dirty="0">
                <a:ln>
                  <a:noFill/>
                </a:ln>
                <a:solidFill>
                  <a:schemeClr val="tx2"/>
                </a:solidFill>
                <a:uLnTx/>
                <a:uFillTx/>
                <a:latin typeface="Salesforce Sans" panose="020B0505020202020203" pitchFamily="34" charset="0"/>
              </a:rPr>
              <a:t>.</a:t>
            </a:r>
          </a:p>
          <a:p>
            <a:pPr marL="0" marR="0" lvl="0" indent="0" algn="l" defTabSz="914240" rtl="0" eaLnBrk="1" fontAlgn="auto" latinLnBrk="0" hangingPunct="1">
              <a:lnSpc>
                <a:spcPct val="100000"/>
              </a:lnSpc>
              <a:spcBef>
                <a:spcPts val="1200"/>
              </a:spcBef>
              <a:spcAft>
                <a:spcPts val="0"/>
              </a:spcAft>
              <a:buClrTx/>
              <a:buSzTx/>
              <a:buFontTx/>
              <a:buNone/>
              <a:tabLst/>
              <a:defRPr/>
            </a:pP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Ce document contient des informations exclusives à salesforce.com, </a:t>
            </a:r>
            <a:r>
              <a:rPr kumimoji="0" lang="fr-FR" sz="1600" b="0" i="0" u="none" strike="noStrike" cap="none" normalizeH="0" baseline="0" noProof="0" dirty="0" err="1">
                <a:ln>
                  <a:noFill/>
                </a:ln>
                <a:solidFill>
                  <a:schemeClr val="tx2"/>
                </a:solidFill>
                <a:uLnTx/>
                <a:uFillTx/>
                <a:latin typeface="Salesforce Sans" panose="020B0505020202020203" pitchFamily="34" charset="0"/>
                <a:cs typeface="Arial" pitchFamily="34" charset="0"/>
              </a:rPr>
              <a:t>inc.</a:t>
            </a: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 fournies dans le cadre </a:t>
            </a:r>
            <a:r>
              <a:rPr kumimoji="0" lang="fr-FR" sz="1600" b="0" i="0" u="none" strike="noStrike" cap="none" normalizeH="0" baseline="0" noProof="0" dirty="0" smtClean="0">
                <a:ln>
                  <a:noFill/>
                </a:ln>
                <a:solidFill>
                  <a:schemeClr val="tx2"/>
                </a:solidFill>
                <a:uLnTx/>
                <a:uFillTx/>
                <a:latin typeface="Salesforce Sans" panose="020B0505020202020203" pitchFamily="34" charset="0"/>
                <a:cs typeface="Arial" pitchFamily="34" charset="0"/>
              </a:rPr>
              <a:t>d'un </a:t>
            </a: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accord de licence présentant des restrictions en matière </a:t>
            </a:r>
            <a:r>
              <a:rPr kumimoji="0" lang="fr-FR" sz="1600" b="0" i="0" u="none" strike="noStrike" cap="none" normalizeH="0" baseline="0" noProof="0" dirty="0" smtClean="0">
                <a:ln>
                  <a:noFill/>
                </a:ln>
                <a:solidFill>
                  <a:schemeClr val="tx2"/>
                </a:solidFill>
                <a:uLnTx/>
                <a:uFillTx/>
                <a:latin typeface="Salesforce Sans" panose="020B0505020202020203" pitchFamily="34" charset="0"/>
                <a:cs typeface="Arial" pitchFamily="34" charset="0"/>
              </a:rPr>
              <a:t>d'utilisation</a:t>
            </a: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 de reproduction et de divulgation et qui sont également protégées par la législation sur le droit </a:t>
            </a:r>
            <a:r>
              <a:rPr kumimoji="0" lang="fr-FR" sz="1600" b="0" i="0" u="none" strike="noStrike" cap="none" normalizeH="0" baseline="0" noProof="0" dirty="0" smtClean="0">
                <a:ln>
                  <a:noFill/>
                </a:ln>
                <a:solidFill>
                  <a:schemeClr val="tx2"/>
                </a:solidFill>
                <a:uLnTx/>
                <a:uFillTx/>
                <a:latin typeface="Salesforce Sans" panose="020B0505020202020203" pitchFamily="34" charset="0"/>
                <a:cs typeface="Arial" pitchFamily="34" charset="0"/>
              </a:rPr>
              <a:t>d'auteur</a:t>
            </a: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 </a:t>
            </a:r>
            <a:r>
              <a:rPr kumimoji="0" lang="fr-FR" sz="1600" b="0" i="0" u="none" strike="noStrike" cap="none" normalizeH="0" baseline="0" noProof="0" dirty="0" smtClean="0">
                <a:ln>
                  <a:noFill/>
                </a:ln>
                <a:solidFill>
                  <a:schemeClr val="tx2"/>
                </a:solidFill>
                <a:uLnTx/>
                <a:uFillTx/>
                <a:latin typeface="Salesforce Sans" panose="020B0505020202020203" pitchFamily="34" charset="0"/>
                <a:cs typeface="Arial" pitchFamily="34" charset="0"/>
              </a:rPr>
              <a:t>Les </a:t>
            </a: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clients de salesforce.com, </a:t>
            </a:r>
            <a:r>
              <a:rPr kumimoji="0" lang="fr-FR" sz="1600" b="0" i="0" u="none" strike="noStrike" cap="none" normalizeH="0" baseline="0" noProof="0" dirty="0" err="1">
                <a:ln>
                  <a:noFill/>
                </a:ln>
                <a:solidFill>
                  <a:schemeClr val="tx2"/>
                </a:solidFill>
                <a:uLnTx/>
                <a:uFillTx/>
                <a:latin typeface="Salesforce Sans" panose="020B0505020202020203" pitchFamily="34" charset="0"/>
                <a:cs typeface="Arial" pitchFamily="34" charset="0"/>
              </a:rPr>
              <a:t>inc.</a:t>
            </a: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 Ont </a:t>
            </a:r>
            <a:r>
              <a:rPr kumimoji="0" lang="fr-FR" sz="1600" b="0" i="0" u="none" strike="noStrike" cap="none" normalizeH="0" baseline="0" noProof="0" dirty="0" smtClean="0">
                <a:ln>
                  <a:noFill/>
                </a:ln>
                <a:solidFill>
                  <a:schemeClr val="tx2"/>
                </a:solidFill>
                <a:uLnTx/>
                <a:uFillTx/>
                <a:latin typeface="Salesforce Sans" panose="020B0505020202020203" pitchFamily="34" charset="0"/>
                <a:cs typeface="Arial" pitchFamily="34" charset="0"/>
              </a:rPr>
              <a:t>l'autorisation d'utiliser </a:t>
            </a: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et de modifier ce document uniquement à des fins commerciales internes. La revente de ce document ou de son contenu est interdite.</a:t>
            </a:r>
          </a:p>
          <a:p>
            <a:pPr marL="0" marR="0" lvl="0" indent="0" algn="l" defTabSz="914240" rtl="0" eaLnBrk="1" fontAlgn="auto" latinLnBrk="0" hangingPunct="1">
              <a:lnSpc>
                <a:spcPct val="100000"/>
              </a:lnSpc>
              <a:spcBef>
                <a:spcPts val="1200"/>
              </a:spcBef>
              <a:spcAft>
                <a:spcPts val="0"/>
              </a:spcAft>
              <a:buClrTx/>
              <a:buSzTx/>
              <a:buFontTx/>
              <a:buNone/>
              <a:tabLst/>
              <a:defRPr/>
            </a:pP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Les informations contenues dans ce document sont sujettes à changement sans préavis. Si vous rencontrez des problèmes ou des erreurs, veuillez ouvrir une requête à partir du lien Support (Service client) sur la page </a:t>
            </a:r>
            <a:r>
              <a:rPr kumimoji="0" lang="fr-FR" sz="1600" b="0" i="0" u="none" strike="noStrike" cap="none" normalizeH="0" baseline="0" noProof="0" dirty="0" smtClean="0">
                <a:ln>
                  <a:noFill/>
                </a:ln>
                <a:solidFill>
                  <a:schemeClr val="tx2"/>
                </a:solidFill>
                <a:uLnTx/>
                <a:uFillTx/>
                <a:latin typeface="Salesforce Sans" panose="020B0505020202020203" pitchFamily="34" charset="0"/>
                <a:cs typeface="Arial" pitchFamily="34" charset="0"/>
              </a:rPr>
              <a:t>d'accueil</a:t>
            </a: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 Salesforce.com, </a:t>
            </a:r>
            <a:r>
              <a:rPr kumimoji="0" lang="fr-FR" sz="1600" b="0" i="0" u="none" strike="noStrike" cap="none" normalizeH="0" baseline="0" noProof="0" dirty="0" err="1">
                <a:ln>
                  <a:noFill/>
                </a:ln>
                <a:solidFill>
                  <a:schemeClr val="tx2"/>
                </a:solidFill>
                <a:uLnTx/>
                <a:uFillTx/>
                <a:latin typeface="Salesforce Sans" panose="020B0505020202020203" pitchFamily="34" charset="0"/>
                <a:cs typeface="Arial" pitchFamily="34" charset="0"/>
              </a:rPr>
              <a:t>inc.</a:t>
            </a:r>
            <a:r>
              <a:rPr kumimoji="0" lang="fr-FR" sz="1600" b="0" i="0" u="none" strike="noStrike" cap="none" normalizeH="0" baseline="0" noProof="0" dirty="0">
                <a:ln>
                  <a:noFill/>
                </a:ln>
                <a:solidFill>
                  <a:schemeClr val="tx2"/>
                </a:solidFill>
                <a:uLnTx/>
                <a:uFillTx/>
                <a:latin typeface="Salesforce Sans" panose="020B0505020202020203" pitchFamily="34" charset="0"/>
                <a:cs typeface="Arial" pitchFamily="34" charset="0"/>
              </a:rPr>
              <a:t> ne garantit pas que ce document est sans erreurs.</a:t>
            </a:r>
          </a:p>
        </p:txBody>
      </p:sp>
      <p:sp>
        <p:nvSpPr>
          <p:cNvPr id="5" name="TextBox 4"/>
          <p:cNvSpPr txBox="1"/>
          <p:nvPr userDrawn="1"/>
        </p:nvSpPr>
        <p:spPr>
          <a:xfrm>
            <a:off x="455732" y="0"/>
            <a:ext cx="8460403" cy="914400"/>
          </a:xfrm>
          <a:prstGeom prst="rect">
            <a:avLst/>
          </a:prstGeom>
          <a:noFill/>
          <a:ln>
            <a:noFill/>
          </a:ln>
        </p:spPr>
        <p:txBody>
          <a:bodyPr wrap="square" lIns="91440"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800" b="1" i="0" u="none" strike="noStrike" cap="none" normalizeH="0" baseline="0" noProof="0" dirty="0">
                <a:ln>
                  <a:noFill/>
                </a:ln>
                <a:solidFill>
                  <a:schemeClr val="tx2"/>
                </a:solidFill>
                <a:uLnTx/>
                <a:uFillTx/>
                <a:latin typeface="Salesforce Sans" panose="020B0505020202020203" pitchFamily="34" charset="0"/>
                <a:cs typeface="Arial" pitchFamily="34" charset="0"/>
              </a:rPr>
              <a:t>Droits </a:t>
            </a:r>
            <a:r>
              <a:rPr kumimoji="0" lang="fr-FR" sz="2800" b="1" i="0" u="none" strike="noStrike" cap="none" normalizeH="0" baseline="0" noProof="0" dirty="0" smtClean="0">
                <a:ln>
                  <a:noFill/>
                </a:ln>
                <a:solidFill>
                  <a:schemeClr val="tx2"/>
                </a:solidFill>
                <a:uLnTx/>
                <a:uFillTx/>
                <a:latin typeface="Salesforce Sans" panose="020B0505020202020203" pitchFamily="34" charset="0"/>
                <a:cs typeface="Arial" pitchFamily="34" charset="0"/>
              </a:rPr>
              <a:t>d'auteur</a:t>
            </a:r>
            <a:endParaRPr kumimoji="0" lang="fr-FR" sz="2800" b="1" i="0" u="none" strike="noStrike" cap="none" normalizeH="0" baseline="0" noProof="0" dirty="0">
              <a:ln>
                <a:noFill/>
              </a:ln>
              <a:solidFill>
                <a:schemeClr val="tx2"/>
              </a:solidFill>
              <a:uLnTx/>
              <a:uFillTx/>
              <a:latin typeface="Salesforce Sans" panose="020B0505020202020203" pitchFamily="34" charset="0"/>
              <a:cs typeface="Arial" pitchFamily="34" charset="0"/>
            </a:endParaRPr>
          </a:p>
        </p:txBody>
      </p:sp>
    </p:spTree>
    <p:custDataLst>
      <p:tags r:id="rId1"/>
    </p:custDataLst>
    <p:extLst>
      <p:ext uri="{BB962C8B-B14F-4D97-AF65-F5344CB8AC3E}">
        <p14:creationId xmlns:p14="http://schemas.microsoft.com/office/powerpoint/2010/main" val="28963680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4" name="Rectangle 3"/>
          <p:cNvSpPr/>
          <p:nvPr userDrawn="1"/>
        </p:nvSpPr>
        <p:spPr>
          <a:xfrm>
            <a:off x="6081788" y="1"/>
            <a:ext cx="6114535" cy="6858000"/>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299"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24056" y="625216"/>
            <a:ext cx="4294096" cy="386469"/>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t="27943" r="19221" b="9948"/>
          <a:stretch/>
        </p:blipFill>
        <p:spPr>
          <a:xfrm>
            <a:off x="6081788" y="2"/>
            <a:ext cx="6190341" cy="6858000"/>
          </a:xfrm>
          <a:prstGeom prst="rect">
            <a:avLst/>
          </a:prstGeom>
        </p:spPr>
      </p:pic>
      <p:pic>
        <p:nvPicPr>
          <p:cNvPr id="7" name="Picture 6"/>
          <p:cNvPicPr>
            <a:picLocks noChangeAspect="1"/>
          </p:cNvPicPr>
          <p:nvPr userDrawn="1"/>
        </p:nvPicPr>
        <p:blipFill rotWithShape="1">
          <a:blip r:embed="rId5" cstate="print"/>
          <a:srcRect b="11778"/>
          <a:stretch/>
        </p:blipFill>
        <p:spPr>
          <a:xfrm>
            <a:off x="661799" y="4650022"/>
            <a:ext cx="4658551" cy="1798510"/>
          </a:xfrm>
          <a:prstGeom prst="roundRect">
            <a:avLst>
              <a:gd name="adj" fmla="val 0"/>
            </a:avLst>
          </a:prstGeom>
          <a:ln w="9525">
            <a:solidFill>
              <a:schemeClr val="bg1">
                <a:lumMod val="75000"/>
              </a:schemeClr>
            </a:solidFill>
          </a:ln>
        </p:spPr>
      </p:pic>
      <p:sp>
        <p:nvSpPr>
          <p:cNvPr id="8" name="Oval 7"/>
          <p:cNvSpPr/>
          <p:nvPr userDrawn="1"/>
        </p:nvSpPr>
        <p:spPr bwMode="auto">
          <a:xfrm>
            <a:off x="484220" y="1074658"/>
            <a:ext cx="460877" cy="460757"/>
          </a:xfrm>
          <a:prstGeom prst="ellipse">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a:ln>
                  <a:noFill/>
                </a:ln>
                <a:solidFill>
                  <a:schemeClr val="bg1"/>
                </a:solidFill>
                <a:latin typeface="Salesforce Sans" panose="020B0505020202020203" pitchFamily="34" charset="0"/>
              </a:rPr>
              <a:t>1</a:t>
            </a:r>
          </a:p>
        </p:txBody>
      </p:sp>
      <p:sp>
        <p:nvSpPr>
          <p:cNvPr id="9" name="TextBox 8"/>
          <p:cNvSpPr txBox="1"/>
          <p:nvPr userDrawn="1"/>
        </p:nvSpPr>
        <p:spPr>
          <a:xfrm>
            <a:off x="1075621" y="1019781"/>
            <a:ext cx="4028867" cy="1923604"/>
          </a:xfrm>
          <a:prstGeom prst="rect">
            <a:avLst/>
          </a:prstGeom>
          <a:noFill/>
          <a:ln>
            <a:noFill/>
          </a:ln>
        </p:spPr>
        <p:txBody>
          <a:bodyPr wrap="square" rtlCol="0">
            <a:spAutoFit/>
          </a:bodyPr>
          <a:lstStyle/>
          <a:p>
            <a:pPr algn="l"/>
            <a:r>
              <a:rPr lang="fr-FR" sz="2000" dirty="0">
                <a:solidFill>
                  <a:schemeClr val="tx2"/>
                </a:solidFill>
                <a:latin typeface="Salesforce Sans" panose="020B0505020202020203" pitchFamily="34" charset="0"/>
                <a:cs typeface="Arial" pitchFamily="34" charset="0"/>
              </a:rPr>
              <a:t>Inscrivez-vous à </a:t>
            </a:r>
            <a:r>
              <a:rPr lang="fr-FR" sz="2000" dirty="0" err="1">
                <a:solidFill>
                  <a:schemeClr val="tx2"/>
                </a:solidFill>
                <a:latin typeface="Salesforce Sans" panose="020B0505020202020203" pitchFamily="34" charset="0"/>
                <a:cs typeface="Arial" pitchFamily="34" charset="0"/>
              </a:rPr>
              <a:t>Trailhead</a:t>
            </a:r>
            <a:endParaRPr lang="fr-FR" sz="2000" dirty="0">
              <a:solidFill>
                <a:schemeClr val="tx2"/>
              </a:solidFill>
              <a:latin typeface="Salesforce Sans" panose="020B0505020202020203" pitchFamily="34" charset="0"/>
              <a:cs typeface="Arial" pitchFamily="34" charset="0"/>
            </a:endParaRPr>
          </a:p>
          <a:p>
            <a:pPr algn="l"/>
            <a:r>
              <a:rPr lang="fr-FR" sz="2000" dirty="0">
                <a:solidFill>
                  <a:schemeClr val="tx2"/>
                </a:solidFill>
                <a:latin typeface="Salesforce Sans" panose="020B0505020202020203" pitchFamily="34" charset="0"/>
                <a:ea typeface="Salesforce Sans Light" charset="0"/>
                <a:cs typeface="Salesforce Sans Light" charset="0"/>
                <a:hlinkClick r:id="rId6"/>
              </a:rPr>
              <a:t>http://trailhead.salesforce.com</a:t>
            </a:r>
          </a:p>
          <a:p>
            <a:pPr algn="l">
              <a:spcBef>
                <a:spcPts val="600"/>
              </a:spcBef>
            </a:pPr>
            <a:r>
              <a:rPr lang="fr-FR" sz="1800" i="1" dirty="0">
                <a:solidFill>
                  <a:schemeClr val="tx2"/>
                </a:solidFill>
                <a:latin typeface="Salesforce Sans" panose="020B0505020202020203" pitchFamily="34" charset="0"/>
              </a:rPr>
              <a:t>Si vous disposez déjà </a:t>
            </a:r>
            <a:r>
              <a:rPr lang="fr-FR" sz="1800" i="1" dirty="0" smtClean="0">
                <a:solidFill>
                  <a:schemeClr val="tx2"/>
                </a:solidFill>
                <a:latin typeface="Salesforce Sans" panose="020B0505020202020203" pitchFamily="34" charset="0"/>
              </a:rPr>
              <a:t>d'un </a:t>
            </a:r>
            <a:r>
              <a:rPr lang="fr-FR" sz="1800" i="1" dirty="0">
                <a:solidFill>
                  <a:schemeClr val="tx2"/>
                </a:solidFill>
                <a:latin typeface="Salesforce Sans" panose="020B0505020202020203" pitchFamily="34" charset="0"/>
              </a:rPr>
              <a:t>compte, veuillez vous connecter avec ce dernier.</a:t>
            </a:r>
          </a:p>
          <a:p>
            <a:pPr algn="l"/>
            <a:endParaRPr lang="en-US" sz="2000" dirty="0">
              <a:solidFill>
                <a:schemeClr val="tx2"/>
              </a:solidFill>
              <a:latin typeface="Salesforce Sans" panose="020B0505020202020203" pitchFamily="34" charset="0"/>
              <a:ea typeface="Salesforce Sans Light" charset="0"/>
              <a:cs typeface="Salesforce Sans Light" charset="0"/>
            </a:endParaRPr>
          </a:p>
        </p:txBody>
      </p:sp>
      <p:sp>
        <p:nvSpPr>
          <p:cNvPr id="10" name="Rectangle 9"/>
          <p:cNvSpPr/>
          <p:nvPr userDrawn="1"/>
        </p:nvSpPr>
        <p:spPr>
          <a:xfrm>
            <a:off x="1075621" y="2563958"/>
            <a:ext cx="3107504" cy="1015663"/>
          </a:xfrm>
          <a:prstGeom prst="rect">
            <a:avLst/>
          </a:prstGeom>
        </p:spPr>
        <p:txBody>
          <a:bodyPr wrap="square">
            <a:spAutoFit/>
          </a:bodyPr>
          <a:lstStyle/>
          <a:p>
            <a:pPr algn="l"/>
            <a:r>
              <a:rPr lang="fr-FR" sz="2000" dirty="0">
                <a:solidFill>
                  <a:schemeClr val="tx2"/>
                </a:solidFill>
                <a:latin typeface="Salesforce Sans" panose="020B0505020202020203" pitchFamily="34" charset="0"/>
                <a:ea typeface="Salesforce Sans Light" charset="0"/>
                <a:cs typeface="Salesforce Sans Light" charset="0"/>
              </a:rPr>
              <a:t>Cliquez sur « </a:t>
            </a:r>
            <a:r>
              <a:rPr lang="fr-FR" sz="2000" dirty="0" smtClean="0">
                <a:solidFill>
                  <a:schemeClr val="tx2"/>
                </a:solidFill>
                <a:latin typeface="Salesforce Sans" panose="020B0505020202020203" pitchFamily="34" charset="0"/>
                <a:ea typeface="Salesforce Sans Light" charset="0"/>
                <a:cs typeface="Salesforce Sans Light" charset="0"/>
              </a:rPr>
              <a:t>S'inscrire</a:t>
            </a:r>
            <a:r>
              <a:rPr lang="fr-FR" sz="2000" dirty="0">
                <a:solidFill>
                  <a:schemeClr val="tx2"/>
                </a:solidFill>
                <a:latin typeface="Salesforce Sans" panose="020B0505020202020203" pitchFamily="34" charset="0"/>
                <a:ea typeface="Salesforce Sans Light" charset="0"/>
                <a:cs typeface="Salesforce Sans Light" charset="0"/>
              </a:rPr>
              <a:t> » dans le coin supérieur droit.</a:t>
            </a:r>
          </a:p>
        </p:txBody>
      </p:sp>
      <p:pic>
        <p:nvPicPr>
          <p:cNvPr id="11" name="Picture 10"/>
          <p:cNvPicPr>
            <a:picLocks noChangeAspect="1"/>
          </p:cNvPicPr>
          <p:nvPr userDrawn="1"/>
        </p:nvPicPr>
        <p:blipFill rotWithShape="1">
          <a:blip r:embed="rId7" cstate="print"/>
          <a:srcRect l="9338" t="32664" r="9897" b="43116"/>
          <a:stretch/>
        </p:blipFill>
        <p:spPr>
          <a:xfrm>
            <a:off x="3737776" y="2687941"/>
            <a:ext cx="1520968" cy="399622"/>
          </a:xfrm>
          <a:prstGeom prst="roundRect">
            <a:avLst/>
          </a:prstGeom>
        </p:spPr>
      </p:pic>
      <p:sp>
        <p:nvSpPr>
          <p:cNvPr id="12" name="Rectangle 11"/>
          <p:cNvSpPr/>
          <p:nvPr userDrawn="1"/>
        </p:nvSpPr>
        <p:spPr>
          <a:xfrm>
            <a:off x="1075619" y="3565194"/>
            <a:ext cx="4555548" cy="1015663"/>
          </a:xfrm>
          <a:prstGeom prst="rect">
            <a:avLst/>
          </a:prstGeom>
        </p:spPr>
        <p:txBody>
          <a:bodyPr wrap="square">
            <a:spAutoFit/>
          </a:bodyPr>
          <a:lstStyle/>
          <a:p>
            <a:pPr algn="l"/>
            <a:r>
              <a:rPr lang="fr-FR" sz="2000" dirty="0">
                <a:solidFill>
                  <a:schemeClr val="tx2"/>
                </a:solidFill>
                <a:latin typeface="Salesforce Sans" panose="020B0505020202020203" pitchFamily="34" charset="0"/>
                <a:ea typeface="Salesforce Sans Light" charset="0"/>
                <a:cs typeface="Salesforce Sans Light" charset="0"/>
              </a:rPr>
              <a:t>Choisissez votre méthode </a:t>
            </a:r>
            <a:r>
              <a:rPr lang="fr-FR" sz="2000" dirty="0" smtClean="0">
                <a:solidFill>
                  <a:schemeClr val="tx2"/>
                </a:solidFill>
                <a:latin typeface="Salesforce Sans" panose="020B0505020202020203" pitchFamily="34" charset="0"/>
                <a:ea typeface="Salesforce Sans Light" charset="0"/>
                <a:cs typeface="Salesforce Sans Light" charset="0"/>
              </a:rPr>
              <a:t>d'inscription </a:t>
            </a:r>
            <a:r>
              <a:rPr lang="fr-FR" sz="2000" dirty="0">
                <a:solidFill>
                  <a:schemeClr val="tx2"/>
                </a:solidFill>
                <a:latin typeface="Salesforce Sans" panose="020B0505020202020203" pitchFamily="34" charset="0"/>
                <a:ea typeface="Salesforce Sans Light" charset="0"/>
                <a:cs typeface="Salesforce Sans Light" charset="0"/>
              </a:rPr>
              <a:t>préférée et suivez les instructions.</a:t>
            </a:r>
          </a:p>
        </p:txBody>
      </p:sp>
      <p:sp>
        <p:nvSpPr>
          <p:cNvPr id="13" name="Oval 12"/>
          <p:cNvSpPr/>
          <p:nvPr userDrawn="1"/>
        </p:nvSpPr>
        <p:spPr bwMode="auto">
          <a:xfrm>
            <a:off x="484220" y="2626807"/>
            <a:ext cx="460877" cy="460757"/>
          </a:xfrm>
          <a:prstGeom prst="ellipse">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a:ln>
                  <a:noFill/>
                </a:ln>
                <a:solidFill>
                  <a:schemeClr val="bg1"/>
                </a:solidFill>
                <a:latin typeface="Salesforce Sans" panose="020B0505020202020203" pitchFamily="34" charset="0"/>
              </a:rPr>
              <a:t>2</a:t>
            </a:r>
          </a:p>
        </p:txBody>
      </p:sp>
      <p:sp>
        <p:nvSpPr>
          <p:cNvPr id="14" name="Oval 13"/>
          <p:cNvSpPr/>
          <p:nvPr userDrawn="1"/>
        </p:nvSpPr>
        <p:spPr bwMode="auto">
          <a:xfrm>
            <a:off x="484220" y="3638415"/>
            <a:ext cx="460877" cy="460757"/>
          </a:xfrm>
          <a:prstGeom prst="ellipse">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a:ln>
                  <a:noFill/>
                </a:ln>
                <a:solidFill>
                  <a:schemeClr val="bg1"/>
                </a:solidFill>
                <a:latin typeface="Salesforce Sans" panose="020B0505020202020203" pitchFamily="34" charset="0"/>
              </a:rPr>
              <a:t>3</a:t>
            </a:r>
          </a:p>
        </p:txBody>
      </p:sp>
      <p:sp>
        <p:nvSpPr>
          <p:cNvPr id="15" name="Text Placeholder 1"/>
          <p:cNvSpPr txBox="1">
            <a:spLocks/>
          </p:cNvSpPr>
          <p:nvPr userDrawn="1"/>
        </p:nvSpPr>
        <p:spPr>
          <a:xfrm>
            <a:off x="430419" y="253583"/>
            <a:ext cx="9779866" cy="703681"/>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sz="2800" b="1">
                <a:solidFill>
                  <a:schemeClr val="tx2"/>
                </a:solidFill>
              </a:rPr>
              <a:t>Premier pas avec Trailhead</a:t>
            </a:r>
          </a:p>
        </p:txBody>
      </p:sp>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513317" y="1383317"/>
            <a:ext cx="1443407" cy="994140"/>
          </a:xfrm>
          <a:prstGeom prst="rect">
            <a:avLst/>
          </a:prstGeom>
        </p:spPr>
      </p:pic>
    </p:spTree>
    <p:custDataLst>
      <p:tags r:id="rId1"/>
    </p:custDataLst>
    <p:extLst>
      <p:ext uri="{BB962C8B-B14F-4D97-AF65-F5344CB8AC3E}">
        <p14:creationId xmlns:p14="http://schemas.microsoft.com/office/powerpoint/2010/main" val="37523909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troductions">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5" name="Freeform 6"/>
          <p:cNvSpPr/>
          <p:nvPr userDrawn="1"/>
        </p:nvSpPr>
        <p:spPr>
          <a:xfrm>
            <a:off x="8193114" y="3671049"/>
            <a:ext cx="3284106" cy="2817589"/>
          </a:xfrm>
          <a:prstGeom prst="roundRect">
            <a:avLst>
              <a:gd name="adj" fmla="val 4339"/>
            </a:avLst>
          </a:prstGeom>
          <a:noFill/>
          <a:ln>
            <a:noFill/>
          </a:ln>
          <a:effectLst/>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 tIns="182880" rIns="182880" bIns="274320" numCol="1" spcCol="1270" anchor="t" anchorCtr="0">
            <a:noAutofit/>
          </a:bodyPr>
          <a:lstStyle/>
          <a:p>
            <a:pPr defTabSz="1466594">
              <a:lnSpc>
                <a:spcPct val="90000"/>
              </a:lnSpc>
              <a:spcAft>
                <a:spcPct val="35000"/>
              </a:spcAft>
            </a:pPr>
            <a:r>
              <a:rPr lang="fr-FR" sz="2800">
                <a:solidFill>
                  <a:schemeClr val="tx2"/>
                </a:solidFill>
              </a:rPr>
              <a:t>Vos camarades de classe</a:t>
            </a:r>
          </a:p>
          <a:p>
            <a:pPr marL="342900" lvl="1" indent="-342900" algn="l" defTabSz="1155498">
              <a:lnSpc>
                <a:spcPct val="90000"/>
              </a:lnSpc>
              <a:spcAft>
                <a:spcPct val="15000"/>
              </a:spcAft>
              <a:buFont typeface="Arial" panose="020B0604020202020204" pitchFamily="34" charset="0"/>
              <a:buChar char="•"/>
            </a:pPr>
            <a:r>
              <a:rPr lang="fr-FR" sz="2000">
                <a:solidFill>
                  <a:schemeClr val="tx2"/>
                </a:solidFill>
              </a:rPr>
              <a:t>Votre nom</a:t>
            </a:r>
          </a:p>
          <a:p>
            <a:pPr marL="342900" lvl="1" indent="-342900" algn="l" defTabSz="1155498">
              <a:lnSpc>
                <a:spcPct val="90000"/>
              </a:lnSpc>
              <a:spcAft>
                <a:spcPct val="15000"/>
              </a:spcAft>
              <a:buFont typeface="Arial" panose="020B0604020202020204" pitchFamily="34" charset="0"/>
              <a:buChar char="•"/>
            </a:pPr>
            <a:r>
              <a:rPr lang="fr-FR" sz="2000">
                <a:solidFill>
                  <a:schemeClr val="tx2"/>
                </a:solidFill>
              </a:rPr>
              <a:t>Objectifs pour le temps passé dans ce cours</a:t>
            </a:r>
          </a:p>
        </p:txBody>
      </p:sp>
      <p:sp>
        <p:nvSpPr>
          <p:cNvPr id="6" name="Freeform 5"/>
          <p:cNvSpPr/>
          <p:nvPr userDrawn="1"/>
        </p:nvSpPr>
        <p:spPr>
          <a:xfrm>
            <a:off x="4304778" y="3671049"/>
            <a:ext cx="3284106" cy="2817589"/>
          </a:xfrm>
          <a:prstGeom prst="roundRect">
            <a:avLst>
              <a:gd name="adj" fmla="val 4006"/>
            </a:avLst>
          </a:prstGeom>
          <a:noFill/>
          <a:ln>
            <a:noFill/>
          </a:ln>
          <a:effectLst/>
        </p:spPr>
        <p:style>
          <a:lnRef idx="2">
            <a:schemeClr val="lt1">
              <a:hueOff val="0"/>
              <a:satOff val="0"/>
              <a:lumOff val="0"/>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82880" tIns="182880" rIns="182880" bIns="274320" numCol="1" spcCol="1270" anchor="t" anchorCtr="0">
            <a:noAutofit/>
          </a:bodyPr>
          <a:lstStyle/>
          <a:p>
            <a:pPr defTabSz="1466594">
              <a:lnSpc>
                <a:spcPct val="90000"/>
              </a:lnSpc>
              <a:spcAft>
                <a:spcPct val="35000"/>
              </a:spcAft>
            </a:pPr>
            <a:r>
              <a:rPr lang="fr-FR" sz="2800">
                <a:solidFill>
                  <a:schemeClr val="tx2"/>
                </a:solidFill>
              </a:rPr>
              <a:t>Didacticiel et ordre du jour</a:t>
            </a:r>
          </a:p>
          <a:p>
            <a:pPr marL="342900" lvl="1" indent="-342900" algn="l" defTabSz="1155498">
              <a:lnSpc>
                <a:spcPct val="90000"/>
              </a:lnSpc>
              <a:spcAft>
                <a:spcPct val="15000"/>
              </a:spcAft>
              <a:buFont typeface="Arial" panose="020B0604020202020204" pitchFamily="34" charset="0"/>
              <a:buChar char="•"/>
            </a:pPr>
            <a:r>
              <a:rPr lang="fr-FR" sz="2000">
                <a:solidFill>
                  <a:schemeClr val="tx2"/>
                </a:solidFill>
              </a:rPr>
              <a:t>Ordre du jour pour ce cours</a:t>
            </a:r>
          </a:p>
          <a:p>
            <a:pPr marL="342900" lvl="1" indent="-342900" algn="l" defTabSz="1155498">
              <a:lnSpc>
                <a:spcPct val="90000"/>
              </a:lnSpc>
              <a:spcAft>
                <a:spcPct val="15000"/>
              </a:spcAft>
              <a:buFont typeface="Arial" panose="020B0604020202020204" pitchFamily="34" charset="0"/>
              <a:buChar char="•"/>
            </a:pPr>
            <a:r>
              <a:rPr lang="fr-FR" sz="2000">
                <a:solidFill>
                  <a:schemeClr val="tx2"/>
                </a:solidFill>
              </a:rPr>
              <a:t>Présentation de page du manuel et des exercices</a:t>
            </a:r>
          </a:p>
        </p:txBody>
      </p:sp>
      <p:sp>
        <p:nvSpPr>
          <p:cNvPr id="7" name="Freeform 4"/>
          <p:cNvSpPr/>
          <p:nvPr userDrawn="1"/>
        </p:nvSpPr>
        <p:spPr>
          <a:xfrm>
            <a:off x="873799" y="3671049"/>
            <a:ext cx="2893261" cy="2817589"/>
          </a:xfrm>
          <a:prstGeom prst="roundRect">
            <a:avLst>
              <a:gd name="adj" fmla="val 3706"/>
            </a:avLst>
          </a:prstGeom>
          <a:noFill/>
          <a:ln>
            <a:noFill/>
          </a:ln>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274320" numCol="1" spcCol="1270" anchor="t" anchorCtr="0">
            <a:noAutofit/>
          </a:bodyPr>
          <a:lstStyle/>
          <a:p>
            <a:pPr defTabSz="1466594">
              <a:lnSpc>
                <a:spcPct val="90000"/>
              </a:lnSpc>
              <a:spcAft>
                <a:spcPct val="35000"/>
              </a:spcAft>
            </a:pPr>
            <a:r>
              <a:rPr lang="fr-FR" sz="2800">
                <a:solidFill>
                  <a:schemeClr val="tx2"/>
                </a:solidFill>
              </a:rPr>
              <a:t>Logistique</a:t>
            </a:r>
            <a:br>
              <a:rPr lang="fr-FR" sz="2800">
                <a:solidFill>
                  <a:schemeClr val="tx2"/>
                </a:solidFill>
              </a:rPr>
            </a:br>
            <a:endParaRPr lang="fr-FR" sz="2800">
              <a:solidFill>
                <a:schemeClr val="tx2"/>
              </a:solidFill>
            </a:endParaRPr>
          </a:p>
          <a:p>
            <a:pPr marL="342900" lvl="1" indent="-342900" algn="l" defTabSz="1155498">
              <a:lnSpc>
                <a:spcPct val="90000"/>
              </a:lnSpc>
              <a:spcAft>
                <a:spcPct val="15000"/>
              </a:spcAft>
              <a:buFont typeface="Arial" panose="020B0604020202020204" pitchFamily="34" charset="0"/>
              <a:buChar char="•"/>
            </a:pPr>
            <a:r>
              <a:rPr lang="fr-FR" sz="2000">
                <a:solidFill>
                  <a:schemeClr val="tx2"/>
                </a:solidFill>
              </a:rPr>
              <a:t>Usages en classe et participation</a:t>
            </a:r>
          </a:p>
          <a:p>
            <a:pPr marL="342900" lvl="1" indent="-342900" algn="l" defTabSz="1155498">
              <a:lnSpc>
                <a:spcPct val="90000"/>
              </a:lnSpc>
              <a:spcAft>
                <a:spcPct val="15000"/>
              </a:spcAft>
              <a:buFont typeface="Arial" panose="020B0604020202020204" pitchFamily="34" charset="0"/>
              <a:buChar char="•"/>
            </a:pPr>
            <a:r>
              <a:rPr lang="fr-FR" sz="2000">
                <a:solidFill>
                  <a:schemeClr val="tx2"/>
                </a:solidFill>
              </a:rPr>
              <a:t>Pauses</a:t>
            </a:r>
          </a:p>
          <a:p>
            <a:pPr marL="228560" lvl="1" indent="-228560" algn="l" defTabSz="1155498">
              <a:lnSpc>
                <a:spcPct val="90000"/>
              </a:lnSpc>
              <a:spcAft>
                <a:spcPct val="15000"/>
              </a:spcAft>
              <a:buFont typeface="Wingdings" pitchFamily="2" charset="2"/>
              <a:buChar char="§"/>
            </a:pPr>
            <a:endParaRPr lang="en-US" sz="2000" dirty="0">
              <a:solidFill>
                <a:schemeClr val="tx2"/>
              </a:solidFill>
              <a:effectLst/>
            </a:endParaRPr>
          </a:p>
        </p:txBody>
      </p:sp>
      <p:cxnSp>
        <p:nvCxnSpPr>
          <p:cNvPr id="8" name="Straight Connector 7"/>
          <p:cNvCxnSpPr/>
          <p:nvPr userDrawn="1"/>
        </p:nvCxnSpPr>
        <p:spPr bwMode="auto">
          <a:xfrm>
            <a:off x="3935193" y="3933751"/>
            <a:ext cx="0" cy="1336517"/>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9" name="Straight Connector 8"/>
          <p:cNvCxnSpPr/>
          <p:nvPr userDrawn="1"/>
        </p:nvCxnSpPr>
        <p:spPr bwMode="auto">
          <a:xfrm>
            <a:off x="7938218" y="3933750"/>
            <a:ext cx="0" cy="1336517"/>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grpSp>
        <p:nvGrpSpPr>
          <p:cNvPr id="10" name="Group 9"/>
          <p:cNvGrpSpPr/>
          <p:nvPr userDrawn="1"/>
        </p:nvGrpSpPr>
        <p:grpSpPr>
          <a:xfrm>
            <a:off x="9284198" y="2631173"/>
            <a:ext cx="1101936" cy="800255"/>
            <a:chOff x="6095526" y="5530926"/>
            <a:chExt cx="305954" cy="222250"/>
          </a:xfrm>
        </p:grpSpPr>
        <p:sp>
          <p:nvSpPr>
            <p:cNvPr id="11" name="Freeform 657"/>
            <p:cNvSpPr>
              <a:spLocks noChangeArrowheads="1"/>
            </p:cNvSpPr>
            <p:nvPr/>
          </p:nvSpPr>
          <p:spPr bwMode="auto">
            <a:xfrm>
              <a:off x="6095526" y="5530926"/>
              <a:ext cx="213591" cy="222250"/>
            </a:xfrm>
            <a:custGeom>
              <a:avLst/>
              <a:gdLst>
                <a:gd name="T0" fmla="*/ 615 w 653"/>
                <a:gd name="T1" fmla="*/ 677 h 678"/>
                <a:gd name="T2" fmla="*/ 37 w 653"/>
                <a:gd name="T3" fmla="*/ 677 h 678"/>
                <a:gd name="T4" fmla="*/ 0 w 653"/>
                <a:gd name="T5" fmla="*/ 639 h 678"/>
                <a:gd name="T6" fmla="*/ 0 w 653"/>
                <a:gd name="T7" fmla="*/ 557 h 678"/>
                <a:gd name="T8" fmla="*/ 25 w 653"/>
                <a:gd name="T9" fmla="*/ 522 h 678"/>
                <a:gd name="T10" fmla="*/ 235 w 653"/>
                <a:gd name="T11" fmla="*/ 412 h 678"/>
                <a:gd name="T12" fmla="*/ 235 w 653"/>
                <a:gd name="T13" fmla="*/ 388 h 678"/>
                <a:gd name="T14" fmla="*/ 189 w 653"/>
                <a:gd name="T15" fmla="*/ 302 h 678"/>
                <a:gd name="T16" fmla="*/ 166 w 653"/>
                <a:gd name="T17" fmla="*/ 259 h 678"/>
                <a:gd name="T18" fmla="*/ 176 w 653"/>
                <a:gd name="T19" fmla="*/ 212 h 678"/>
                <a:gd name="T20" fmla="*/ 176 w 653"/>
                <a:gd name="T21" fmla="*/ 142 h 678"/>
                <a:gd name="T22" fmla="*/ 324 w 653"/>
                <a:gd name="T23" fmla="*/ 0 h 678"/>
                <a:gd name="T24" fmla="*/ 473 w 653"/>
                <a:gd name="T25" fmla="*/ 142 h 678"/>
                <a:gd name="T26" fmla="*/ 473 w 653"/>
                <a:gd name="T27" fmla="*/ 212 h 678"/>
                <a:gd name="T28" fmla="*/ 483 w 653"/>
                <a:gd name="T29" fmla="*/ 259 h 678"/>
                <a:gd name="T30" fmla="*/ 459 w 653"/>
                <a:gd name="T31" fmla="*/ 302 h 678"/>
                <a:gd name="T32" fmla="*/ 413 w 653"/>
                <a:gd name="T33" fmla="*/ 388 h 678"/>
                <a:gd name="T34" fmla="*/ 413 w 653"/>
                <a:gd name="T35" fmla="*/ 412 h 678"/>
                <a:gd name="T36" fmla="*/ 625 w 653"/>
                <a:gd name="T37" fmla="*/ 523 h 678"/>
                <a:gd name="T38" fmla="*/ 627 w 653"/>
                <a:gd name="T39" fmla="*/ 525 h 678"/>
                <a:gd name="T40" fmla="*/ 649 w 653"/>
                <a:gd name="T41" fmla="*/ 557 h 678"/>
                <a:gd name="T42" fmla="*/ 649 w 653"/>
                <a:gd name="T43" fmla="*/ 560 h 678"/>
                <a:gd name="T44" fmla="*/ 649 w 653"/>
                <a:gd name="T45" fmla="*/ 642 h 678"/>
                <a:gd name="T46" fmla="*/ 615 w 653"/>
                <a:gd name="T47" fmla="*/ 677 h 678"/>
                <a:gd name="T48" fmla="*/ 326 w 653"/>
                <a:gd name="T49" fmla="*/ 28 h 678"/>
                <a:gd name="T50" fmla="*/ 207 w 653"/>
                <a:gd name="T51" fmla="*/ 141 h 678"/>
                <a:gd name="T52" fmla="*/ 207 w 653"/>
                <a:gd name="T53" fmla="*/ 215 h 678"/>
                <a:gd name="T54" fmla="*/ 204 w 653"/>
                <a:gd name="T55" fmla="*/ 224 h 678"/>
                <a:gd name="T56" fmla="*/ 197 w 653"/>
                <a:gd name="T57" fmla="*/ 253 h 678"/>
                <a:gd name="T58" fmla="*/ 213 w 653"/>
                <a:gd name="T59" fmla="*/ 280 h 678"/>
                <a:gd name="T60" fmla="*/ 219 w 653"/>
                <a:gd name="T61" fmla="*/ 287 h 678"/>
                <a:gd name="T62" fmla="*/ 264 w 653"/>
                <a:gd name="T63" fmla="*/ 370 h 678"/>
                <a:gd name="T64" fmla="*/ 268 w 653"/>
                <a:gd name="T65" fmla="*/ 381 h 678"/>
                <a:gd name="T66" fmla="*/ 268 w 653"/>
                <a:gd name="T67" fmla="*/ 413 h 678"/>
                <a:gd name="T68" fmla="*/ 268 w 653"/>
                <a:gd name="T69" fmla="*/ 418 h 678"/>
                <a:gd name="T70" fmla="*/ 38 w 653"/>
                <a:gd name="T71" fmla="*/ 550 h 678"/>
                <a:gd name="T72" fmla="*/ 32 w 653"/>
                <a:gd name="T73" fmla="*/ 559 h 678"/>
                <a:gd name="T74" fmla="*/ 32 w 653"/>
                <a:gd name="T75" fmla="*/ 640 h 678"/>
                <a:gd name="T76" fmla="*/ 40 w 653"/>
                <a:gd name="T77" fmla="*/ 649 h 678"/>
                <a:gd name="T78" fmla="*/ 618 w 653"/>
                <a:gd name="T79" fmla="*/ 649 h 678"/>
                <a:gd name="T80" fmla="*/ 625 w 653"/>
                <a:gd name="T81" fmla="*/ 640 h 678"/>
                <a:gd name="T82" fmla="*/ 625 w 653"/>
                <a:gd name="T83" fmla="*/ 560 h 678"/>
                <a:gd name="T84" fmla="*/ 618 w 653"/>
                <a:gd name="T85" fmla="*/ 550 h 678"/>
                <a:gd name="T86" fmla="*/ 389 w 653"/>
                <a:gd name="T87" fmla="*/ 419 h 678"/>
                <a:gd name="T88" fmla="*/ 388 w 653"/>
                <a:gd name="T89" fmla="*/ 415 h 678"/>
                <a:gd name="T90" fmla="*/ 388 w 653"/>
                <a:gd name="T91" fmla="*/ 382 h 678"/>
                <a:gd name="T92" fmla="*/ 392 w 653"/>
                <a:gd name="T93" fmla="*/ 372 h 678"/>
                <a:gd name="T94" fmla="*/ 437 w 653"/>
                <a:gd name="T95" fmla="*/ 289 h 678"/>
                <a:gd name="T96" fmla="*/ 443 w 653"/>
                <a:gd name="T97" fmla="*/ 282 h 678"/>
                <a:gd name="T98" fmla="*/ 459 w 653"/>
                <a:gd name="T99" fmla="*/ 255 h 678"/>
                <a:gd name="T100" fmla="*/ 452 w 653"/>
                <a:gd name="T101" fmla="*/ 225 h 678"/>
                <a:gd name="T102" fmla="*/ 449 w 653"/>
                <a:gd name="T103" fmla="*/ 216 h 678"/>
                <a:gd name="T104" fmla="*/ 449 w 653"/>
                <a:gd name="T105" fmla="*/ 142 h 678"/>
                <a:gd name="T106" fmla="*/ 326 w 653"/>
                <a:gd name="T107" fmla="*/ 2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3" h="678">
                  <a:moveTo>
                    <a:pt x="615" y="677"/>
                  </a:moveTo>
                  <a:lnTo>
                    <a:pt x="37" y="677"/>
                  </a:lnTo>
                  <a:cubicBezTo>
                    <a:pt x="16" y="677"/>
                    <a:pt x="0" y="659"/>
                    <a:pt x="0" y="639"/>
                  </a:cubicBezTo>
                  <a:lnTo>
                    <a:pt x="0" y="557"/>
                  </a:lnTo>
                  <a:cubicBezTo>
                    <a:pt x="0" y="541"/>
                    <a:pt x="10" y="526"/>
                    <a:pt x="25" y="522"/>
                  </a:cubicBezTo>
                  <a:cubicBezTo>
                    <a:pt x="204" y="450"/>
                    <a:pt x="231" y="419"/>
                    <a:pt x="235" y="412"/>
                  </a:cubicBezTo>
                  <a:lnTo>
                    <a:pt x="235" y="388"/>
                  </a:lnTo>
                  <a:cubicBezTo>
                    <a:pt x="216" y="366"/>
                    <a:pt x="200" y="336"/>
                    <a:pt x="189" y="302"/>
                  </a:cubicBezTo>
                  <a:cubicBezTo>
                    <a:pt x="176" y="292"/>
                    <a:pt x="169" y="276"/>
                    <a:pt x="166" y="259"/>
                  </a:cubicBezTo>
                  <a:cubicBezTo>
                    <a:pt x="163" y="243"/>
                    <a:pt x="167" y="225"/>
                    <a:pt x="176" y="212"/>
                  </a:cubicBezTo>
                  <a:lnTo>
                    <a:pt x="176" y="142"/>
                  </a:lnTo>
                  <a:cubicBezTo>
                    <a:pt x="176" y="53"/>
                    <a:pt x="231" y="0"/>
                    <a:pt x="324" y="0"/>
                  </a:cubicBezTo>
                  <a:cubicBezTo>
                    <a:pt x="419" y="0"/>
                    <a:pt x="473" y="52"/>
                    <a:pt x="473" y="142"/>
                  </a:cubicBezTo>
                  <a:lnTo>
                    <a:pt x="473" y="212"/>
                  </a:lnTo>
                  <a:cubicBezTo>
                    <a:pt x="481" y="227"/>
                    <a:pt x="486" y="243"/>
                    <a:pt x="483" y="259"/>
                  </a:cubicBezTo>
                  <a:cubicBezTo>
                    <a:pt x="480" y="276"/>
                    <a:pt x="473" y="290"/>
                    <a:pt x="459" y="302"/>
                  </a:cubicBezTo>
                  <a:cubicBezTo>
                    <a:pt x="449" y="336"/>
                    <a:pt x="432" y="366"/>
                    <a:pt x="413" y="388"/>
                  </a:cubicBezTo>
                  <a:lnTo>
                    <a:pt x="413" y="412"/>
                  </a:lnTo>
                  <a:cubicBezTo>
                    <a:pt x="418" y="421"/>
                    <a:pt x="447" y="452"/>
                    <a:pt x="625" y="523"/>
                  </a:cubicBezTo>
                  <a:cubicBezTo>
                    <a:pt x="625" y="523"/>
                    <a:pt x="627" y="523"/>
                    <a:pt x="627" y="525"/>
                  </a:cubicBezTo>
                  <a:cubicBezTo>
                    <a:pt x="637" y="531"/>
                    <a:pt x="646" y="544"/>
                    <a:pt x="649" y="557"/>
                  </a:cubicBezTo>
                  <a:cubicBezTo>
                    <a:pt x="649" y="559"/>
                    <a:pt x="649" y="559"/>
                    <a:pt x="649" y="560"/>
                  </a:cubicBezTo>
                  <a:lnTo>
                    <a:pt x="649" y="642"/>
                  </a:lnTo>
                  <a:cubicBezTo>
                    <a:pt x="652" y="661"/>
                    <a:pt x="636" y="677"/>
                    <a:pt x="615" y="677"/>
                  </a:cubicBezTo>
                  <a:close/>
                  <a:moveTo>
                    <a:pt x="326" y="28"/>
                  </a:moveTo>
                  <a:cubicBezTo>
                    <a:pt x="249" y="28"/>
                    <a:pt x="207" y="68"/>
                    <a:pt x="207" y="141"/>
                  </a:cubicBezTo>
                  <a:lnTo>
                    <a:pt x="207" y="215"/>
                  </a:lnTo>
                  <a:cubicBezTo>
                    <a:pt x="207" y="218"/>
                    <a:pt x="206" y="221"/>
                    <a:pt x="204" y="224"/>
                  </a:cubicBezTo>
                  <a:cubicBezTo>
                    <a:pt x="198" y="233"/>
                    <a:pt x="195" y="243"/>
                    <a:pt x="197" y="253"/>
                  </a:cubicBezTo>
                  <a:cubicBezTo>
                    <a:pt x="198" y="264"/>
                    <a:pt x="204" y="273"/>
                    <a:pt x="213" y="280"/>
                  </a:cubicBezTo>
                  <a:cubicBezTo>
                    <a:pt x="216" y="282"/>
                    <a:pt x="218" y="284"/>
                    <a:pt x="219" y="287"/>
                  </a:cubicBezTo>
                  <a:cubicBezTo>
                    <a:pt x="229" y="322"/>
                    <a:pt x="244" y="350"/>
                    <a:pt x="264" y="370"/>
                  </a:cubicBezTo>
                  <a:cubicBezTo>
                    <a:pt x="266" y="373"/>
                    <a:pt x="268" y="376"/>
                    <a:pt x="268" y="381"/>
                  </a:cubicBezTo>
                  <a:lnTo>
                    <a:pt x="268" y="413"/>
                  </a:lnTo>
                  <a:cubicBezTo>
                    <a:pt x="268" y="415"/>
                    <a:pt x="268" y="416"/>
                    <a:pt x="268" y="418"/>
                  </a:cubicBezTo>
                  <a:cubicBezTo>
                    <a:pt x="262" y="439"/>
                    <a:pt x="231" y="473"/>
                    <a:pt x="38" y="550"/>
                  </a:cubicBezTo>
                  <a:cubicBezTo>
                    <a:pt x="35" y="551"/>
                    <a:pt x="32" y="554"/>
                    <a:pt x="32" y="559"/>
                  </a:cubicBezTo>
                  <a:lnTo>
                    <a:pt x="32" y="640"/>
                  </a:lnTo>
                  <a:cubicBezTo>
                    <a:pt x="32" y="646"/>
                    <a:pt x="37" y="649"/>
                    <a:pt x="40" y="649"/>
                  </a:cubicBezTo>
                  <a:lnTo>
                    <a:pt x="618" y="649"/>
                  </a:lnTo>
                  <a:cubicBezTo>
                    <a:pt x="621" y="649"/>
                    <a:pt x="625" y="646"/>
                    <a:pt x="625" y="640"/>
                  </a:cubicBezTo>
                  <a:lnTo>
                    <a:pt x="625" y="560"/>
                  </a:lnTo>
                  <a:cubicBezTo>
                    <a:pt x="624" y="556"/>
                    <a:pt x="622" y="551"/>
                    <a:pt x="618" y="550"/>
                  </a:cubicBezTo>
                  <a:cubicBezTo>
                    <a:pt x="404" y="465"/>
                    <a:pt x="394" y="433"/>
                    <a:pt x="389" y="419"/>
                  </a:cubicBezTo>
                  <a:cubicBezTo>
                    <a:pt x="389" y="418"/>
                    <a:pt x="388" y="416"/>
                    <a:pt x="388" y="415"/>
                  </a:cubicBezTo>
                  <a:lnTo>
                    <a:pt x="388" y="382"/>
                  </a:lnTo>
                  <a:cubicBezTo>
                    <a:pt x="388" y="378"/>
                    <a:pt x="389" y="375"/>
                    <a:pt x="392" y="372"/>
                  </a:cubicBezTo>
                  <a:cubicBezTo>
                    <a:pt x="412" y="351"/>
                    <a:pt x="427" y="323"/>
                    <a:pt x="437" y="289"/>
                  </a:cubicBezTo>
                  <a:cubicBezTo>
                    <a:pt x="438" y="286"/>
                    <a:pt x="440" y="283"/>
                    <a:pt x="443" y="282"/>
                  </a:cubicBezTo>
                  <a:cubicBezTo>
                    <a:pt x="452" y="276"/>
                    <a:pt x="458" y="265"/>
                    <a:pt x="459" y="255"/>
                  </a:cubicBezTo>
                  <a:cubicBezTo>
                    <a:pt x="461" y="244"/>
                    <a:pt x="458" y="234"/>
                    <a:pt x="452" y="225"/>
                  </a:cubicBezTo>
                  <a:cubicBezTo>
                    <a:pt x="450" y="222"/>
                    <a:pt x="449" y="219"/>
                    <a:pt x="449" y="216"/>
                  </a:cubicBezTo>
                  <a:lnTo>
                    <a:pt x="449" y="142"/>
                  </a:lnTo>
                  <a:cubicBezTo>
                    <a:pt x="444" y="67"/>
                    <a:pt x="406" y="28"/>
                    <a:pt x="326" y="28"/>
                  </a:cubicBezTo>
                  <a:close/>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solidFill>
                  <a:schemeClr val="tx2"/>
                </a:solidFill>
                <a:latin typeface="Salesforce Sans"/>
                <a:cs typeface="Salesforce Sans"/>
              </a:endParaRPr>
            </a:p>
          </p:txBody>
        </p:sp>
        <p:sp>
          <p:nvSpPr>
            <p:cNvPr id="12" name="Freeform 658"/>
            <p:cNvSpPr>
              <a:spLocks noChangeArrowheads="1"/>
            </p:cNvSpPr>
            <p:nvPr/>
          </p:nvSpPr>
          <p:spPr bwMode="auto">
            <a:xfrm>
              <a:off x="6265821" y="5546800"/>
              <a:ext cx="135659" cy="204932"/>
            </a:xfrm>
            <a:custGeom>
              <a:avLst/>
              <a:gdLst>
                <a:gd name="T0" fmla="*/ 378 w 416"/>
                <a:gd name="T1" fmla="*/ 627 h 628"/>
                <a:gd name="T2" fmla="*/ 216 w 416"/>
                <a:gd name="T3" fmla="*/ 627 h 628"/>
                <a:gd name="T4" fmla="*/ 202 w 416"/>
                <a:gd name="T5" fmla="*/ 612 h 628"/>
                <a:gd name="T6" fmla="*/ 216 w 416"/>
                <a:gd name="T7" fmla="*/ 598 h 628"/>
                <a:gd name="T8" fmla="*/ 378 w 416"/>
                <a:gd name="T9" fmla="*/ 598 h 628"/>
                <a:gd name="T10" fmla="*/ 384 w 416"/>
                <a:gd name="T11" fmla="*/ 592 h 628"/>
                <a:gd name="T12" fmla="*/ 384 w 416"/>
                <a:gd name="T13" fmla="*/ 518 h 628"/>
                <a:gd name="T14" fmla="*/ 379 w 416"/>
                <a:gd name="T15" fmla="*/ 512 h 628"/>
                <a:gd name="T16" fmla="*/ 258 w 416"/>
                <a:gd name="T17" fmla="*/ 481 h 628"/>
                <a:gd name="T18" fmla="*/ 162 w 416"/>
                <a:gd name="T19" fmla="*/ 439 h 628"/>
                <a:gd name="T20" fmla="*/ 162 w 416"/>
                <a:gd name="T21" fmla="*/ 435 h 628"/>
                <a:gd name="T22" fmla="*/ 162 w 416"/>
                <a:gd name="T23" fmla="*/ 393 h 628"/>
                <a:gd name="T24" fmla="*/ 176 w 416"/>
                <a:gd name="T25" fmla="*/ 378 h 628"/>
                <a:gd name="T26" fmla="*/ 285 w 416"/>
                <a:gd name="T27" fmla="*/ 359 h 628"/>
                <a:gd name="T28" fmla="*/ 242 w 416"/>
                <a:gd name="T29" fmla="*/ 187 h 628"/>
                <a:gd name="T30" fmla="*/ 160 w 416"/>
                <a:gd name="T31" fmla="*/ 55 h 628"/>
                <a:gd name="T32" fmla="*/ 25 w 416"/>
                <a:gd name="T33" fmla="*/ 68 h 628"/>
                <a:gd name="T34" fmla="*/ 4 w 416"/>
                <a:gd name="T35" fmla="*/ 66 h 628"/>
                <a:gd name="T36" fmla="*/ 7 w 416"/>
                <a:gd name="T37" fmla="*/ 45 h 628"/>
                <a:gd name="T38" fmla="*/ 175 w 416"/>
                <a:gd name="T39" fmla="*/ 27 h 628"/>
                <a:gd name="T40" fmla="*/ 274 w 416"/>
                <a:gd name="T41" fmla="*/ 186 h 628"/>
                <a:gd name="T42" fmla="*/ 319 w 416"/>
                <a:gd name="T43" fmla="*/ 349 h 628"/>
                <a:gd name="T44" fmla="*/ 326 w 416"/>
                <a:gd name="T45" fmla="*/ 360 h 628"/>
                <a:gd name="T46" fmla="*/ 320 w 416"/>
                <a:gd name="T47" fmla="*/ 374 h 628"/>
                <a:gd name="T48" fmla="*/ 194 w 416"/>
                <a:gd name="T49" fmla="*/ 408 h 628"/>
                <a:gd name="T50" fmla="*/ 194 w 416"/>
                <a:gd name="T51" fmla="*/ 432 h 628"/>
                <a:gd name="T52" fmla="*/ 267 w 416"/>
                <a:gd name="T53" fmla="*/ 451 h 628"/>
                <a:gd name="T54" fmla="*/ 393 w 416"/>
                <a:gd name="T55" fmla="*/ 483 h 628"/>
                <a:gd name="T56" fmla="*/ 415 w 416"/>
                <a:gd name="T57" fmla="*/ 516 h 628"/>
                <a:gd name="T58" fmla="*/ 415 w 416"/>
                <a:gd name="T59" fmla="*/ 590 h 628"/>
                <a:gd name="T60" fmla="*/ 378 w 416"/>
                <a:gd name="T61" fmla="*/ 627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6" h="628">
                  <a:moveTo>
                    <a:pt x="378" y="627"/>
                  </a:moveTo>
                  <a:lnTo>
                    <a:pt x="216" y="627"/>
                  </a:lnTo>
                  <a:cubicBezTo>
                    <a:pt x="207" y="627"/>
                    <a:pt x="202" y="621"/>
                    <a:pt x="202" y="612"/>
                  </a:cubicBezTo>
                  <a:cubicBezTo>
                    <a:pt x="202" y="604"/>
                    <a:pt x="207" y="598"/>
                    <a:pt x="216" y="598"/>
                  </a:cubicBezTo>
                  <a:lnTo>
                    <a:pt x="378" y="598"/>
                  </a:lnTo>
                  <a:cubicBezTo>
                    <a:pt x="381" y="598"/>
                    <a:pt x="384" y="595"/>
                    <a:pt x="384" y="592"/>
                  </a:cubicBezTo>
                  <a:lnTo>
                    <a:pt x="384" y="518"/>
                  </a:lnTo>
                  <a:cubicBezTo>
                    <a:pt x="384" y="515"/>
                    <a:pt x="382" y="513"/>
                    <a:pt x="379" y="512"/>
                  </a:cubicBezTo>
                  <a:cubicBezTo>
                    <a:pt x="338" y="497"/>
                    <a:pt x="293" y="488"/>
                    <a:pt x="258" y="481"/>
                  </a:cubicBezTo>
                  <a:cubicBezTo>
                    <a:pt x="205" y="470"/>
                    <a:pt x="169" y="464"/>
                    <a:pt x="162" y="439"/>
                  </a:cubicBezTo>
                  <a:cubicBezTo>
                    <a:pt x="162" y="438"/>
                    <a:pt x="162" y="436"/>
                    <a:pt x="162" y="435"/>
                  </a:cubicBezTo>
                  <a:lnTo>
                    <a:pt x="162" y="393"/>
                  </a:lnTo>
                  <a:cubicBezTo>
                    <a:pt x="162" y="384"/>
                    <a:pt x="167" y="378"/>
                    <a:pt x="176" y="378"/>
                  </a:cubicBezTo>
                  <a:cubicBezTo>
                    <a:pt x="233" y="378"/>
                    <a:pt x="267" y="366"/>
                    <a:pt x="285" y="359"/>
                  </a:cubicBezTo>
                  <a:cubicBezTo>
                    <a:pt x="253" y="315"/>
                    <a:pt x="243" y="211"/>
                    <a:pt x="242" y="187"/>
                  </a:cubicBezTo>
                  <a:cubicBezTo>
                    <a:pt x="242" y="129"/>
                    <a:pt x="210" y="79"/>
                    <a:pt x="160" y="55"/>
                  </a:cubicBezTo>
                  <a:cubicBezTo>
                    <a:pt x="114" y="33"/>
                    <a:pt x="64" y="39"/>
                    <a:pt x="25" y="68"/>
                  </a:cubicBezTo>
                  <a:cubicBezTo>
                    <a:pt x="19" y="73"/>
                    <a:pt x="9" y="73"/>
                    <a:pt x="4" y="66"/>
                  </a:cubicBezTo>
                  <a:cubicBezTo>
                    <a:pt x="0" y="60"/>
                    <a:pt x="0" y="49"/>
                    <a:pt x="7" y="45"/>
                  </a:cubicBezTo>
                  <a:cubicBezTo>
                    <a:pt x="55" y="6"/>
                    <a:pt x="117" y="0"/>
                    <a:pt x="175" y="27"/>
                  </a:cubicBezTo>
                  <a:cubicBezTo>
                    <a:pt x="236" y="57"/>
                    <a:pt x="274" y="117"/>
                    <a:pt x="274" y="186"/>
                  </a:cubicBezTo>
                  <a:cubicBezTo>
                    <a:pt x="280" y="255"/>
                    <a:pt x="298" y="338"/>
                    <a:pt x="319" y="349"/>
                  </a:cubicBezTo>
                  <a:cubicBezTo>
                    <a:pt x="323" y="352"/>
                    <a:pt x="326" y="356"/>
                    <a:pt x="326" y="360"/>
                  </a:cubicBezTo>
                  <a:cubicBezTo>
                    <a:pt x="326" y="365"/>
                    <a:pt x="325" y="369"/>
                    <a:pt x="320" y="374"/>
                  </a:cubicBezTo>
                  <a:cubicBezTo>
                    <a:pt x="319" y="375"/>
                    <a:pt x="282" y="405"/>
                    <a:pt x="194" y="408"/>
                  </a:cubicBezTo>
                  <a:lnTo>
                    <a:pt x="194" y="432"/>
                  </a:lnTo>
                  <a:cubicBezTo>
                    <a:pt x="202" y="439"/>
                    <a:pt x="239" y="446"/>
                    <a:pt x="267" y="451"/>
                  </a:cubicBezTo>
                  <a:cubicBezTo>
                    <a:pt x="304" y="458"/>
                    <a:pt x="350" y="467"/>
                    <a:pt x="393" y="483"/>
                  </a:cubicBezTo>
                  <a:cubicBezTo>
                    <a:pt x="406" y="489"/>
                    <a:pt x="415" y="503"/>
                    <a:pt x="415" y="516"/>
                  </a:cubicBezTo>
                  <a:lnTo>
                    <a:pt x="415" y="590"/>
                  </a:lnTo>
                  <a:cubicBezTo>
                    <a:pt x="414" y="612"/>
                    <a:pt x="399" y="627"/>
                    <a:pt x="378" y="627"/>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solidFill>
                  <a:schemeClr val="tx2"/>
                </a:solidFill>
                <a:latin typeface="Salesforce Sans"/>
                <a:cs typeface="Salesforce Sans"/>
              </a:endParaRPr>
            </a:p>
          </p:txBody>
        </p:sp>
      </p:grpSp>
      <p:grpSp>
        <p:nvGrpSpPr>
          <p:cNvPr id="13" name="Group 12"/>
          <p:cNvGrpSpPr/>
          <p:nvPr userDrawn="1"/>
        </p:nvGrpSpPr>
        <p:grpSpPr>
          <a:xfrm>
            <a:off x="1902418" y="2529906"/>
            <a:ext cx="892922" cy="1002789"/>
            <a:chOff x="7174804" y="2642509"/>
            <a:chExt cx="356477" cy="400443"/>
          </a:xfrm>
          <a:solidFill>
            <a:schemeClr val="tx2"/>
          </a:solidFill>
        </p:grpSpPr>
        <p:sp>
          <p:nvSpPr>
            <p:cNvPr id="14" name="Freeform 542"/>
            <p:cNvSpPr>
              <a:spLocks noEditPoints="1"/>
            </p:cNvSpPr>
            <p:nvPr/>
          </p:nvSpPr>
          <p:spPr bwMode="auto">
            <a:xfrm>
              <a:off x="7200946" y="2711428"/>
              <a:ext cx="304194" cy="305382"/>
            </a:xfrm>
            <a:custGeom>
              <a:avLst/>
              <a:gdLst>
                <a:gd name="T0" fmla="*/ 232 w 465"/>
                <a:gd name="T1" fmla="*/ 465 h 465"/>
                <a:gd name="T2" fmla="*/ 0 w 465"/>
                <a:gd name="T3" fmla="*/ 232 h 465"/>
                <a:gd name="T4" fmla="*/ 232 w 465"/>
                <a:gd name="T5" fmla="*/ 0 h 465"/>
                <a:gd name="T6" fmla="*/ 465 w 465"/>
                <a:gd name="T7" fmla="*/ 232 h 465"/>
                <a:gd name="T8" fmla="*/ 232 w 465"/>
                <a:gd name="T9" fmla="*/ 465 h 465"/>
                <a:gd name="T10" fmla="*/ 232 w 465"/>
                <a:gd name="T11" fmla="*/ 15 h 465"/>
                <a:gd name="T12" fmla="*/ 15 w 465"/>
                <a:gd name="T13" fmla="*/ 232 h 465"/>
                <a:gd name="T14" fmla="*/ 232 w 465"/>
                <a:gd name="T15" fmla="*/ 450 h 465"/>
                <a:gd name="T16" fmla="*/ 449 w 465"/>
                <a:gd name="T17" fmla="*/ 232 h 465"/>
                <a:gd name="T18" fmla="*/ 232 w 465"/>
                <a:gd name="T19" fmla="*/ 1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5" h="465">
                  <a:moveTo>
                    <a:pt x="232" y="465"/>
                  </a:moveTo>
                  <a:cubicBezTo>
                    <a:pt x="104" y="465"/>
                    <a:pt x="0" y="360"/>
                    <a:pt x="0" y="232"/>
                  </a:cubicBezTo>
                  <a:cubicBezTo>
                    <a:pt x="0" y="104"/>
                    <a:pt x="104" y="0"/>
                    <a:pt x="232" y="0"/>
                  </a:cubicBezTo>
                  <a:cubicBezTo>
                    <a:pt x="360" y="0"/>
                    <a:pt x="465" y="104"/>
                    <a:pt x="465" y="232"/>
                  </a:cubicBezTo>
                  <a:cubicBezTo>
                    <a:pt x="465" y="360"/>
                    <a:pt x="360" y="465"/>
                    <a:pt x="232" y="465"/>
                  </a:cubicBezTo>
                  <a:moveTo>
                    <a:pt x="232" y="15"/>
                  </a:moveTo>
                  <a:cubicBezTo>
                    <a:pt x="112" y="15"/>
                    <a:pt x="15" y="113"/>
                    <a:pt x="15" y="232"/>
                  </a:cubicBezTo>
                  <a:cubicBezTo>
                    <a:pt x="15" y="352"/>
                    <a:pt x="112" y="450"/>
                    <a:pt x="232" y="450"/>
                  </a:cubicBezTo>
                  <a:cubicBezTo>
                    <a:pt x="352" y="450"/>
                    <a:pt x="449" y="352"/>
                    <a:pt x="449" y="232"/>
                  </a:cubicBezTo>
                  <a:cubicBezTo>
                    <a:pt x="449" y="113"/>
                    <a:pt x="352" y="15"/>
                    <a:pt x="23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15" name="Freeform 543"/>
            <p:cNvSpPr>
              <a:spLocks noEditPoints="1"/>
            </p:cNvSpPr>
            <p:nvPr/>
          </p:nvSpPr>
          <p:spPr bwMode="auto">
            <a:xfrm>
              <a:off x="7323336" y="2796982"/>
              <a:ext cx="110508" cy="103378"/>
            </a:xfrm>
            <a:custGeom>
              <a:avLst/>
              <a:gdLst>
                <a:gd name="T0" fmla="*/ 82 w 168"/>
                <a:gd name="T1" fmla="*/ 158 h 158"/>
                <a:gd name="T2" fmla="*/ 77 w 168"/>
                <a:gd name="T3" fmla="*/ 155 h 158"/>
                <a:gd name="T4" fmla="*/ 2 w 168"/>
                <a:gd name="T5" fmla="*/ 68 h 158"/>
                <a:gd name="T6" fmla="*/ 0 w 168"/>
                <a:gd name="T7" fmla="*/ 62 h 158"/>
                <a:gd name="T8" fmla="*/ 5 w 168"/>
                <a:gd name="T9" fmla="*/ 56 h 158"/>
                <a:gd name="T10" fmla="*/ 157 w 168"/>
                <a:gd name="T11" fmla="*/ 1 h 158"/>
                <a:gd name="T12" fmla="*/ 166 w 168"/>
                <a:gd name="T13" fmla="*/ 3 h 158"/>
                <a:gd name="T14" fmla="*/ 167 w 168"/>
                <a:gd name="T15" fmla="*/ 12 h 158"/>
                <a:gd name="T16" fmla="*/ 89 w 168"/>
                <a:gd name="T17" fmla="*/ 154 h 158"/>
                <a:gd name="T18" fmla="*/ 83 w 168"/>
                <a:gd name="T19" fmla="*/ 158 h 158"/>
                <a:gd name="T20" fmla="*/ 82 w 168"/>
                <a:gd name="T21" fmla="*/ 158 h 158"/>
                <a:gd name="T22" fmla="*/ 21 w 168"/>
                <a:gd name="T23" fmla="*/ 67 h 158"/>
                <a:gd name="T24" fmla="*/ 81 w 168"/>
                <a:gd name="T25" fmla="*/ 137 h 158"/>
                <a:gd name="T26" fmla="*/ 144 w 168"/>
                <a:gd name="T27" fmla="*/ 22 h 158"/>
                <a:gd name="T28" fmla="*/ 21 w 168"/>
                <a:gd name="T29" fmla="*/ 6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8">
                  <a:moveTo>
                    <a:pt x="82" y="158"/>
                  </a:moveTo>
                  <a:cubicBezTo>
                    <a:pt x="80" y="158"/>
                    <a:pt x="78" y="157"/>
                    <a:pt x="77" y="155"/>
                  </a:cubicBezTo>
                  <a:cubicBezTo>
                    <a:pt x="2" y="68"/>
                    <a:pt x="2" y="68"/>
                    <a:pt x="2" y="68"/>
                  </a:cubicBezTo>
                  <a:cubicBezTo>
                    <a:pt x="0" y="67"/>
                    <a:pt x="0" y="64"/>
                    <a:pt x="0" y="62"/>
                  </a:cubicBezTo>
                  <a:cubicBezTo>
                    <a:pt x="1" y="59"/>
                    <a:pt x="3" y="57"/>
                    <a:pt x="5" y="56"/>
                  </a:cubicBezTo>
                  <a:cubicBezTo>
                    <a:pt x="157" y="1"/>
                    <a:pt x="157" y="1"/>
                    <a:pt x="157" y="1"/>
                  </a:cubicBezTo>
                  <a:cubicBezTo>
                    <a:pt x="160" y="0"/>
                    <a:pt x="164" y="1"/>
                    <a:pt x="166" y="3"/>
                  </a:cubicBezTo>
                  <a:cubicBezTo>
                    <a:pt x="168" y="6"/>
                    <a:pt x="168" y="9"/>
                    <a:pt x="167" y="12"/>
                  </a:cubicBezTo>
                  <a:cubicBezTo>
                    <a:pt x="89" y="154"/>
                    <a:pt x="89" y="154"/>
                    <a:pt x="89" y="154"/>
                  </a:cubicBezTo>
                  <a:cubicBezTo>
                    <a:pt x="88" y="156"/>
                    <a:pt x="86" y="158"/>
                    <a:pt x="83" y="158"/>
                  </a:cubicBezTo>
                  <a:lnTo>
                    <a:pt x="82" y="158"/>
                  </a:lnTo>
                  <a:close/>
                  <a:moveTo>
                    <a:pt x="21" y="67"/>
                  </a:moveTo>
                  <a:cubicBezTo>
                    <a:pt x="81" y="137"/>
                    <a:pt x="81" y="137"/>
                    <a:pt x="81" y="137"/>
                  </a:cubicBezTo>
                  <a:cubicBezTo>
                    <a:pt x="144" y="22"/>
                    <a:pt x="144" y="22"/>
                    <a:pt x="144" y="22"/>
                  </a:cubicBezTo>
                  <a:lnTo>
                    <a:pt x="21" y="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16" name="Freeform 544"/>
            <p:cNvSpPr>
              <a:spLocks noEditPoints="1"/>
            </p:cNvSpPr>
            <p:nvPr/>
          </p:nvSpPr>
          <p:spPr bwMode="auto">
            <a:xfrm>
              <a:off x="7272241" y="2833818"/>
              <a:ext cx="110508" cy="102190"/>
            </a:xfrm>
            <a:custGeom>
              <a:avLst/>
              <a:gdLst>
                <a:gd name="T0" fmla="*/ 8 w 168"/>
                <a:gd name="T1" fmla="*/ 157 h 157"/>
                <a:gd name="T2" fmla="*/ 2 w 168"/>
                <a:gd name="T3" fmla="*/ 155 h 157"/>
                <a:gd name="T4" fmla="*/ 2 w 168"/>
                <a:gd name="T5" fmla="*/ 146 h 157"/>
                <a:gd name="T6" fmla="*/ 79 w 168"/>
                <a:gd name="T7" fmla="*/ 4 h 157"/>
                <a:gd name="T8" fmla="*/ 85 w 168"/>
                <a:gd name="T9" fmla="*/ 0 h 157"/>
                <a:gd name="T10" fmla="*/ 91 w 168"/>
                <a:gd name="T11" fmla="*/ 2 h 157"/>
                <a:gd name="T12" fmla="*/ 166 w 168"/>
                <a:gd name="T13" fmla="*/ 89 h 157"/>
                <a:gd name="T14" fmla="*/ 168 w 168"/>
                <a:gd name="T15" fmla="*/ 96 h 157"/>
                <a:gd name="T16" fmla="*/ 163 w 168"/>
                <a:gd name="T17" fmla="*/ 101 h 157"/>
                <a:gd name="T18" fmla="*/ 11 w 168"/>
                <a:gd name="T19" fmla="*/ 157 h 157"/>
                <a:gd name="T20" fmla="*/ 8 w 168"/>
                <a:gd name="T21" fmla="*/ 157 h 157"/>
                <a:gd name="T22" fmla="*/ 87 w 168"/>
                <a:gd name="T23" fmla="*/ 21 h 157"/>
                <a:gd name="T24" fmla="*/ 25 w 168"/>
                <a:gd name="T25" fmla="*/ 136 h 157"/>
                <a:gd name="T26" fmla="*/ 148 w 168"/>
                <a:gd name="T27" fmla="*/ 91 h 157"/>
                <a:gd name="T28" fmla="*/ 87 w 168"/>
                <a:gd name="T29" fmla="*/ 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7">
                  <a:moveTo>
                    <a:pt x="8" y="157"/>
                  </a:moveTo>
                  <a:cubicBezTo>
                    <a:pt x="6" y="157"/>
                    <a:pt x="4" y="156"/>
                    <a:pt x="2" y="155"/>
                  </a:cubicBezTo>
                  <a:cubicBezTo>
                    <a:pt x="0" y="152"/>
                    <a:pt x="0" y="149"/>
                    <a:pt x="2" y="146"/>
                  </a:cubicBezTo>
                  <a:cubicBezTo>
                    <a:pt x="79" y="4"/>
                    <a:pt x="79" y="4"/>
                    <a:pt x="79" y="4"/>
                  </a:cubicBezTo>
                  <a:cubicBezTo>
                    <a:pt x="80" y="2"/>
                    <a:pt x="82" y="0"/>
                    <a:pt x="85" y="0"/>
                  </a:cubicBezTo>
                  <a:cubicBezTo>
                    <a:pt x="87" y="0"/>
                    <a:pt x="90" y="1"/>
                    <a:pt x="91" y="2"/>
                  </a:cubicBezTo>
                  <a:cubicBezTo>
                    <a:pt x="166" y="89"/>
                    <a:pt x="166" y="89"/>
                    <a:pt x="166" y="89"/>
                  </a:cubicBezTo>
                  <a:cubicBezTo>
                    <a:pt x="168" y="91"/>
                    <a:pt x="168" y="94"/>
                    <a:pt x="168" y="96"/>
                  </a:cubicBezTo>
                  <a:cubicBezTo>
                    <a:pt x="167" y="99"/>
                    <a:pt x="165" y="101"/>
                    <a:pt x="163" y="101"/>
                  </a:cubicBezTo>
                  <a:cubicBezTo>
                    <a:pt x="11" y="157"/>
                    <a:pt x="11" y="157"/>
                    <a:pt x="11" y="157"/>
                  </a:cubicBezTo>
                  <a:cubicBezTo>
                    <a:pt x="10" y="157"/>
                    <a:pt x="9" y="157"/>
                    <a:pt x="8" y="157"/>
                  </a:cubicBezTo>
                  <a:moveTo>
                    <a:pt x="87" y="21"/>
                  </a:moveTo>
                  <a:cubicBezTo>
                    <a:pt x="25" y="136"/>
                    <a:pt x="25" y="136"/>
                    <a:pt x="25" y="136"/>
                  </a:cubicBezTo>
                  <a:cubicBezTo>
                    <a:pt x="148" y="91"/>
                    <a:pt x="148" y="91"/>
                    <a:pt x="148" y="91"/>
                  </a:cubicBezTo>
                  <a:lnTo>
                    <a:pt x="87"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17" name="Rectangle 545"/>
            <p:cNvSpPr>
              <a:spLocks noChangeArrowheads="1"/>
            </p:cNvSpPr>
            <p:nvPr/>
          </p:nvSpPr>
          <p:spPr bwMode="auto">
            <a:xfrm>
              <a:off x="7348290" y="2717369"/>
              <a:ext cx="9506" cy="2138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18" name="Rectangle 546"/>
            <p:cNvSpPr>
              <a:spLocks noChangeArrowheads="1"/>
            </p:cNvSpPr>
            <p:nvPr/>
          </p:nvSpPr>
          <p:spPr bwMode="auto">
            <a:xfrm>
              <a:off x="7348290" y="2988292"/>
              <a:ext cx="9506" cy="2257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19" name="Rectangle 547"/>
            <p:cNvSpPr>
              <a:spLocks noChangeArrowheads="1"/>
            </p:cNvSpPr>
            <p:nvPr/>
          </p:nvSpPr>
          <p:spPr bwMode="auto">
            <a:xfrm>
              <a:off x="7477810" y="2858772"/>
              <a:ext cx="22577" cy="1069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20" name="Rectangle 548"/>
            <p:cNvSpPr>
              <a:spLocks noChangeArrowheads="1"/>
            </p:cNvSpPr>
            <p:nvPr/>
          </p:nvSpPr>
          <p:spPr bwMode="auto">
            <a:xfrm>
              <a:off x="7205699" y="2858772"/>
              <a:ext cx="22577" cy="1069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21" name="Freeform 549"/>
            <p:cNvSpPr>
              <a:spLocks noEditPoints="1"/>
            </p:cNvSpPr>
            <p:nvPr/>
          </p:nvSpPr>
          <p:spPr bwMode="auto">
            <a:xfrm>
              <a:off x="7200946" y="2711428"/>
              <a:ext cx="304194" cy="305382"/>
            </a:xfrm>
            <a:custGeom>
              <a:avLst/>
              <a:gdLst>
                <a:gd name="T0" fmla="*/ 232 w 465"/>
                <a:gd name="T1" fmla="*/ 465 h 465"/>
                <a:gd name="T2" fmla="*/ 0 w 465"/>
                <a:gd name="T3" fmla="*/ 232 h 465"/>
                <a:gd name="T4" fmla="*/ 232 w 465"/>
                <a:gd name="T5" fmla="*/ 0 h 465"/>
                <a:gd name="T6" fmla="*/ 465 w 465"/>
                <a:gd name="T7" fmla="*/ 232 h 465"/>
                <a:gd name="T8" fmla="*/ 232 w 465"/>
                <a:gd name="T9" fmla="*/ 465 h 465"/>
                <a:gd name="T10" fmla="*/ 232 w 465"/>
                <a:gd name="T11" fmla="*/ 15 h 465"/>
                <a:gd name="T12" fmla="*/ 15 w 465"/>
                <a:gd name="T13" fmla="*/ 232 h 465"/>
                <a:gd name="T14" fmla="*/ 232 w 465"/>
                <a:gd name="T15" fmla="*/ 450 h 465"/>
                <a:gd name="T16" fmla="*/ 449 w 465"/>
                <a:gd name="T17" fmla="*/ 232 h 465"/>
                <a:gd name="T18" fmla="*/ 232 w 465"/>
                <a:gd name="T19" fmla="*/ 1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5" h="465">
                  <a:moveTo>
                    <a:pt x="232" y="465"/>
                  </a:moveTo>
                  <a:cubicBezTo>
                    <a:pt x="104" y="465"/>
                    <a:pt x="0" y="360"/>
                    <a:pt x="0" y="232"/>
                  </a:cubicBezTo>
                  <a:cubicBezTo>
                    <a:pt x="0" y="104"/>
                    <a:pt x="104" y="0"/>
                    <a:pt x="232" y="0"/>
                  </a:cubicBezTo>
                  <a:cubicBezTo>
                    <a:pt x="360" y="0"/>
                    <a:pt x="465" y="104"/>
                    <a:pt x="465" y="232"/>
                  </a:cubicBezTo>
                  <a:cubicBezTo>
                    <a:pt x="465" y="360"/>
                    <a:pt x="360" y="465"/>
                    <a:pt x="232" y="465"/>
                  </a:cubicBezTo>
                  <a:moveTo>
                    <a:pt x="232" y="15"/>
                  </a:moveTo>
                  <a:cubicBezTo>
                    <a:pt x="112" y="15"/>
                    <a:pt x="15" y="113"/>
                    <a:pt x="15" y="232"/>
                  </a:cubicBezTo>
                  <a:cubicBezTo>
                    <a:pt x="15" y="352"/>
                    <a:pt x="112" y="450"/>
                    <a:pt x="232" y="450"/>
                  </a:cubicBezTo>
                  <a:cubicBezTo>
                    <a:pt x="352" y="450"/>
                    <a:pt x="449" y="352"/>
                    <a:pt x="449" y="232"/>
                  </a:cubicBezTo>
                  <a:cubicBezTo>
                    <a:pt x="449" y="113"/>
                    <a:pt x="352" y="15"/>
                    <a:pt x="23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22" name="Freeform 550"/>
            <p:cNvSpPr>
              <a:spLocks noEditPoints="1"/>
            </p:cNvSpPr>
            <p:nvPr/>
          </p:nvSpPr>
          <p:spPr bwMode="auto">
            <a:xfrm>
              <a:off x="7174804" y="2685286"/>
              <a:ext cx="356477" cy="357666"/>
            </a:xfrm>
            <a:custGeom>
              <a:avLst/>
              <a:gdLst>
                <a:gd name="T0" fmla="*/ 273 w 546"/>
                <a:gd name="T1" fmla="*/ 546 h 546"/>
                <a:gd name="T2" fmla="*/ 0 w 546"/>
                <a:gd name="T3" fmla="*/ 273 h 546"/>
                <a:gd name="T4" fmla="*/ 273 w 546"/>
                <a:gd name="T5" fmla="*/ 0 h 546"/>
                <a:gd name="T6" fmla="*/ 546 w 546"/>
                <a:gd name="T7" fmla="*/ 273 h 546"/>
                <a:gd name="T8" fmla="*/ 273 w 546"/>
                <a:gd name="T9" fmla="*/ 546 h 546"/>
                <a:gd name="T10" fmla="*/ 273 w 546"/>
                <a:gd name="T11" fmla="*/ 15 h 546"/>
                <a:gd name="T12" fmla="*/ 15 w 546"/>
                <a:gd name="T13" fmla="*/ 273 h 546"/>
                <a:gd name="T14" fmla="*/ 273 w 546"/>
                <a:gd name="T15" fmla="*/ 531 h 546"/>
                <a:gd name="T16" fmla="*/ 531 w 546"/>
                <a:gd name="T17" fmla="*/ 273 h 546"/>
                <a:gd name="T18" fmla="*/ 273 w 546"/>
                <a:gd name="T19" fmla="*/ 1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6" h="546">
                  <a:moveTo>
                    <a:pt x="273" y="546"/>
                  </a:moveTo>
                  <a:cubicBezTo>
                    <a:pt x="122" y="546"/>
                    <a:pt x="0" y="424"/>
                    <a:pt x="0" y="273"/>
                  </a:cubicBezTo>
                  <a:cubicBezTo>
                    <a:pt x="0" y="123"/>
                    <a:pt x="122" y="0"/>
                    <a:pt x="273" y="0"/>
                  </a:cubicBezTo>
                  <a:cubicBezTo>
                    <a:pt x="424" y="0"/>
                    <a:pt x="546" y="123"/>
                    <a:pt x="546" y="273"/>
                  </a:cubicBezTo>
                  <a:cubicBezTo>
                    <a:pt x="546" y="424"/>
                    <a:pt x="424" y="546"/>
                    <a:pt x="273" y="546"/>
                  </a:cubicBezTo>
                  <a:moveTo>
                    <a:pt x="273" y="15"/>
                  </a:moveTo>
                  <a:cubicBezTo>
                    <a:pt x="131" y="15"/>
                    <a:pt x="15" y="131"/>
                    <a:pt x="15" y="273"/>
                  </a:cubicBezTo>
                  <a:cubicBezTo>
                    <a:pt x="15" y="416"/>
                    <a:pt x="131" y="531"/>
                    <a:pt x="273" y="531"/>
                  </a:cubicBezTo>
                  <a:cubicBezTo>
                    <a:pt x="415" y="531"/>
                    <a:pt x="531" y="416"/>
                    <a:pt x="531" y="273"/>
                  </a:cubicBezTo>
                  <a:cubicBezTo>
                    <a:pt x="531" y="131"/>
                    <a:pt x="415" y="15"/>
                    <a:pt x="273"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23" name="Freeform 551"/>
            <p:cNvSpPr>
              <a:spLocks noEditPoints="1"/>
            </p:cNvSpPr>
            <p:nvPr/>
          </p:nvSpPr>
          <p:spPr bwMode="auto">
            <a:xfrm>
              <a:off x="7323336" y="2796982"/>
              <a:ext cx="110508" cy="103378"/>
            </a:xfrm>
            <a:custGeom>
              <a:avLst/>
              <a:gdLst>
                <a:gd name="T0" fmla="*/ 82 w 168"/>
                <a:gd name="T1" fmla="*/ 158 h 158"/>
                <a:gd name="T2" fmla="*/ 77 w 168"/>
                <a:gd name="T3" fmla="*/ 155 h 158"/>
                <a:gd name="T4" fmla="*/ 2 w 168"/>
                <a:gd name="T5" fmla="*/ 68 h 158"/>
                <a:gd name="T6" fmla="*/ 0 w 168"/>
                <a:gd name="T7" fmla="*/ 62 h 158"/>
                <a:gd name="T8" fmla="*/ 5 w 168"/>
                <a:gd name="T9" fmla="*/ 56 h 158"/>
                <a:gd name="T10" fmla="*/ 157 w 168"/>
                <a:gd name="T11" fmla="*/ 1 h 158"/>
                <a:gd name="T12" fmla="*/ 166 w 168"/>
                <a:gd name="T13" fmla="*/ 3 h 158"/>
                <a:gd name="T14" fmla="*/ 167 w 168"/>
                <a:gd name="T15" fmla="*/ 12 h 158"/>
                <a:gd name="T16" fmla="*/ 89 w 168"/>
                <a:gd name="T17" fmla="*/ 154 h 158"/>
                <a:gd name="T18" fmla="*/ 83 w 168"/>
                <a:gd name="T19" fmla="*/ 158 h 158"/>
                <a:gd name="T20" fmla="*/ 82 w 168"/>
                <a:gd name="T21" fmla="*/ 158 h 158"/>
                <a:gd name="T22" fmla="*/ 21 w 168"/>
                <a:gd name="T23" fmla="*/ 67 h 158"/>
                <a:gd name="T24" fmla="*/ 81 w 168"/>
                <a:gd name="T25" fmla="*/ 137 h 158"/>
                <a:gd name="T26" fmla="*/ 144 w 168"/>
                <a:gd name="T27" fmla="*/ 22 h 158"/>
                <a:gd name="T28" fmla="*/ 21 w 168"/>
                <a:gd name="T29" fmla="*/ 6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8">
                  <a:moveTo>
                    <a:pt x="82" y="158"/>
                  </a:moveTo>
                  <a:cubicBezTo>
                    <a:pt x="80" y="158"/>
                    <a:pt x="78" y="157"/>
                    <a:pt x="77" y="155"/>
                  </a:cubicBezTo>
                  <a:cubicBezTo>
                    <a:pt x="2" y="68"/>
                    <a:pt x="2" y="68"/>
                    <a:pt x="2" y="68"/>
                  </a:cubicBezTo>
                  <a:cubicBezTo>
                    <a:pt x="0" y="67"/>
                    <a:pt x="0" y="64"/>
                    <a:pt x="0" y="62"/>
                  </a:cubicBezTo>
                  <a:cubicBezTo>
                    <a:pt x="1" y="59"/>
                    <a:pt x="3" y="57"/>
                    <a:pt x="5" y="56"/>
                  </a:cubicBezTo>
                  <a:cubicBezTo>
                    <a:pt x="157" y="1"/>
                    <a:pt x="157" y="1"/>
                    <a:pt x="157" y="1"/>
                  </a:cubicBezTo>
                  <a:cubicBezTo>
                    <a:pt x="160" y="0"/>
                    <a:pt x="164" y="1"/>
                    <a:pt x="166" y="3"/>
                  </a:cubicBezTo>
                  <a:cubicBezTo>
                    <a:pt x="168" y="6"/>
                    <a:pt x="168" y="9"/>
                    <a:pt x="167" y="12"/>
                  </a:cubicBezTo>
                  <a:cubicBezTo>
                    <a:pt x="89" y="154"/>
                    <a:pt x="89" y="154"/>
                    <a:pt x="89" y="154"/>
                  </a:cubicBezTo>
                  <a:cubicBezTo>
                    <a:pt x="88" y="156"/>
                    <a:pt x="86" y="158"/>
                    <a:pt x="83" y="158"/>
                  </a:cubicBezTo>
                  <a:lnTo>
                    <a:pt x="82" y="158"/>
                  </a:lnTo>
                  <a:close/>
                  <a:moveTo>
                    <a:pt x="21" y="67"/>
                  </a:moveTo>
                  <a:cubicBezTo>
                    <a:pt x="81" y="137"/>
                    <a:pt x="81" y="137"/>
                    <a:pt x="81" y="137"/>
                  </a:cubicBezTo>
                  <a:cubicBezTo>
                    <a:pt x="144" y="22"/>
                    <a:pt x="144" y="22"/>
                    <a:pt x="144" y="22"/>
                  </a:cubicBezTo>
                  <a:lnTo>
                    <a:pt x="21" y="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24" name="Freeform 552"/>
            <p:cNvSpPr>
              <a:spLocks noEditPoints="1"/>
            </p:cNvSpPr>
            <p:nvPr/>
          </p:nvSpPr>
          <p:spPr bwMode="auto">
            <a:xfrm>
              <a:off x="7272241" y="2833818"/>
              <a:ext cx="110508" cy="102190"/>
            </a:xfrm>
            <a:custGeom>
              <a:avLst/>
              <a:gdLst>
                <a:gd name="T0" fmla="*/ 8 w 168"/>
                <a:gd name="T1" fmla="*/ 157 h 157"/>
                <a:gd name="T2" fmla="*/ 2 w 168"/>
                <a:gd name="T3" fmla="*/ 155 h 157"/>
                <a:gd name="T4" fmla="*/ 2 w 168"/>
                <a:gd name="T5" fmla="*/ 146 h 157"/>
                <a:gd name="T6" fmla="*/ 79 w 168"/>
                <a:gd name="T7" fmla="*/ 4 h 157"/>
                <a:gd name="T8" fmla="*/ 85 w 168"/>
                <a:gd name="T9" fmla="*/ 0 h 157"/>
                <a:gd name="T10" fmla="*/ 91 w 168"/>
                <a:gd name="T11" fmla="*/ 2 h 157"/>
                <a:gd name="T12" fmla="*/ 166 w 168"/>
                <a:gd name="T13" fmla="*/ 89 h 157"/>
                <a:gd name="T14" fmla="*/ 168 w 168"/>
                <a:gd name="T15" fmla="*/ 96 h 157"/>
                <a:gd name="T16" fmla="*/ 163 w 168"/>
                <a:gd name="T17" fmla="*/ 101 h 157"/>
                <a:gd name="T18" fmla="*/ 11 w 168"/>
                <a:gd name="T19" fmla="*/ 157 h 157"/>
                <a:gd name="T20" fmla="*/ 8 w 168"/>
                <a:gd name="T21" fmla="*/ 157 h 157"/>
                <a:gd name="T22" fmla="*/ 87 w 168"/>
                <a:gd name="T23" fmla="*/ 21 h 157"/>
                <a:gd name="T24" fmla="*/ 25 w 168"/>
                <a:gd name="T25" fmla="*/ 136 h 157"/>
                <a:gd name="T26" fmla="*/ 148 w 168"/>
                <a:gd name="T27" fmla="*/ 91 h 157"/>
                <a:gd name="T28" fmla="*/ 87 w 168"/>
                <a:gd name="T29" fmla="*/ 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7">
                  <a:moveTo>
                    <a:pt x="8" y="157"/>
                  </a:moveTo>
                  <a:cubicBezTo>
                    <a:pt x="6" y="157"/>
                    <a:pt x="4" y="156"/>
                    <a:pt x="2" y="155"/>
                  </a:cubicBezTo>
                  <a:cubicBezTo>
                    <a:pt x="0" y="152"/>
                    <a:pt x="0" y="149"/>
                    <a:pt x="2" y="146"/>
                  </a:cubicBezTo>
                  <a:cubicBezTo>
                    <a:pt x="79" y="4"/>
                    <a:pt x="79" y="4"/>
                    <a:pt x="79" y="4"/>
                  </a:cubicBezTo>
                  <a:cubicBezTo>
                    <a:pt x="80" y="2"/>
                    <a:pt x="82" y="0"/>
                    <a:pt x="85" y="0"/>
                  </a:cubicBezTo>
                  <a:cubicBezTo>
                    <a:pt x="87" y="0"/>
                    <a:pt x="90" y="1"/>
                    <a:pt x="91" y="2"/>
                  </a:cubicBezTo>
                  <a:cubicBezTo>
                    <a:pt x="166" y="89"/>
                    <a:pt x="166" y="89"/>
                    <a:pt x="166" y="89"/>
                  </a:cubicBezTo>
                  <a:cubicBezTo>
                    <a:pt x="168" y="91"/>
                    <a:pt x="168" y="94"/>
                    <a:pt x="168" y="96"/>
                  </a:cubicBezTo>
                  <a:cubicBezTo>
                    <a:pt x="167" y="99"/>
                    <a:pt x="165" y="101"/>
                    <a:pt x="163" y="101"/>
                  </a:cubicBezTo>
                  <a:cubicBezTo>
                    <a:pt x="11" y="157"/>
                    <a:pt x="11" y="157"/>
                    <a:pt x="11" y="157"/>
                  </a:cubicBezTo>
                  <a:cubicBezTo>
                    <a:pt x="10" y="157"/>
                    <a:pt x="9" y="157"/>
                    <a:pt x="8" y="157"/>
                  </a:cubicBezTo>
                  <a:moveTo>
                    <a:pt x="87" y="21"/>
                  </a:moveTo>
                  <a:cubicBezTo>
                    <a:pt x="25" y="136"/>
                    <a:pt x="25" y="136"/>
                    <a:pt x="25" y="136"/>
                  </a:cubicBezTo>
                  <a:cubicBezTo>
                    <a:pt x="148" y="91"/>
                    <a:pt x="148" y="91"/>
                    <a:pt x="148" y="91"/>
                  </a:cubicBezTo>
                  <a:lnTo>
                    <a:pt x="87"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25" name="Rectangle 553"/>
            <p:cNvSpPr>
              <a:spLocks noChangeArrowheads="1"/>
            </p:cNvSpPr>
            <p:nvPr/>
          </p:nvSpPr>
          <p:spPr bwMode="auto">
            <a:xfrm>
              <a:off x="7348290" y="2667462"/>
              <a:ext cx="9506" cy="2257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26" name="Rectangle 554"/>
            <p:cNvSpPr>
              <a:spLocks noChangeArrowheads="1"/>
            </p:cNvSpPr>
            <p:nvPr/>
          </p:nvSpPr>
          <p:spPr bwMode="auto">
            <a:xfrm>
              <a:off x="7348290" y="2717369"/>
              <a:ext cx="9506" cy="2138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27" name="Rectangle 555"/>
            <p:cNvSpPr>
              <a:spLocks noChangeArrowheads="1"/>
            </p:cNvSpPr>
            <p:nvPr/>
          </p:nvSpPr>
          <p:spPr bwMode="auto">
            <a:xfrm>
              <a:off x="7348290" y="2988292"/>
              <a:ext cx="9506" cy="2257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28" name="Freeform 556"/>
            <p:cNvSpPr>
              <a:spLocks noEditPoints="1"/>
            </p:cNvSpPr>
            <p:nvPr/>
          </p:nvSpPr>
          <p:spPr bwMode="auto">
            <a:xfrm>
              <a:off x="7304324" y="2642509"/>
              <a:ext cx="97437" cy="29706"/>
            </a:xfrm>
            <a:custGeom>
              <a:avLst/>
              <a:gdLst>
                <a:gd name="T0" fmla="*/ 125 w 148"/>
                <a:gd name="T1" fmla="*/ 46 h 46"/>
                <a:gd name="T2" fmla="*/ 23 w 148"/>
                <a:gd name="T3" fmla="*/ 46 h 46"/>
                <a:gd name="T4" fmla="*/ 0 w 148"/>
                <a:gd name="T5" fmla="*/ 23 h 46"/>
                <a:gd name="T6" fmla="*/ 23 w 148"/>
                <a:gd name="T7" fmla="*/ 0 h 46"/>
                <a:gd name="T8" fmla="*/ 125 w 148"/>
                <a:gd name="T9" fmla="*/ 0 h 46"/>
                <a:gd name="T10" fmla="*/ 148 w 148"/>
                <a:gd name="T11" fmla="*/ 23 h 46"/>
                <a:gd name="T12" fmla="*/ 125 w 148"/>
                <a:gd name="T13" fmla="*/ 46 h 46"/>
                <a:gd name="T14" fmla="*/ 23 w 148"/>
                <a:gd name="T15" fmla="*/ 16 h 46"/>
                <a:gd name="T16" fmla="*/ 16 w 148"/>
                <a:gd name="T17" fmla="*/ 23 h 46"/>
                <a:gd name="T18" fmla="*/ 23 w 148"/>
                <a:gd name="T19" fmla="*/ 31 h 46"/>
                <a:gd name="T20" fmla="*/ 125 w 148"/>
                <a:gd name="T21" fmla="*/ 31 h 46"/>
                <a:gd name="T22" fmla="*/ 132 w 148"/>
                <a:gd name="T23" fmla="*/ 23 h 46"/>
                <a:gd name="T24" fmla="*/ 125 w 148"/>
                <a:gd name="T25" fmla="*/ 16 h 46"/>
                <a:gd name="T26" fmla="*/ 23 w 148"/>
                <a:gd name="T27"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46">
                  <a:moveTo>
                    <a:pt x="125" y="46"/>
                  </a:moveTo>
                  <a:cubicBezTo>
                    <a:pt x="23" y="46"/>
                    <a:pt x="23" y="46"/>
                    <a:pt x="23" y="46"/>
                  </a:cubicBezTo>
                  <a:cubicBezTo>
                    <a:pt x="11" y="46"/>
                    <a:pt x="0" y="36"/>
                    <a:pt x="0" y="23"/>
                  </a:cubicBezTo>
                  <a:cubicBezTo>
                    <a:pt x="0" y="11"/>
                    <a:pt x="11" y="0"/>
                    <a:pt x="23" y="0"/>
                  </a:cubicBezTo>
                  <a:cubicBezTo>
                    <a:pt x="125" y="0"/>
                    <a:pt x="125" y="0"/>
                    <a:pt x="125" y="0"/>
                  </a:cubicBezTo>
                  <a:cubicBezTo>
                    <a:pt x="138" y="0"/>
                    <a:pt x="148" y="11"/>
                    <a:pt x="148" y="23"/>
                  </a:cubicBezTo>
                  <a:cubicBezTo>
                    <a:pt x="148" y="36"/>
                    <a:pt x="138" y="46"/>
                    <a:pt x="125" y="46"/>
                  </a:cubicBezTo>
                  <a:moveTo>
                    <a:pt x="23" y="16"/>
                  </a:moveTo>
                  <a:cubicBezTo>
                    <a:pt x="19" y="16"/>
                    <a:pt x="16" y="19"/>
                    <a:pt x="16" y="23"/>
                  </a:cubicBezTo>
                  <a:cubicBezTo>
                    <a:pt x="16" y="27"/>
                    <a:pt x="19" y="31"/>
                    <a:pt x="23" y="31"/>
                  </a:cubicBezTo>
                  <a:cubicBezTo>
                    <a:pt x="125" y="31"/>
                    <a:pt x="125" y="31"/>
                    <a:pt x="125" y="31"/>
                  </a:cubicBezTo>
                  <a:cubicBezTo>
                    <a:pt x="129" y="31"/>
                    <a:pt x="132" y="27"/>
                    <a:pt x="132" y="23"/>
                  </a:cubicBezTo>
                  <a:cubicBezTo>
                    <a:pt x="132" y="19"/>
                    <a:pt x="129" y="16"/>
                    <a:pt x="125" y="16"/>
                  </a:cubicBezTo>
                  <a:lnTo>
                    <a:pt x="23"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sp>
          <p:nvSpPr>
            <p:cNvPr id="29" name="Freeform 557"/>
            <p:cNvSpPr>
              <a:spLocks/>
            </p:cNvSpPr>
            <p:nvPr/>
          </p:nvSpPr>
          <p:spPr bwMode="auto">
            <a:xfrm>
              <a:off x="7332842" y="2755393"/>
              <a:ext cx="39213" cy="46342"/>
            </a:xfrm>
            <a:custGeom>
              <a:avLst/>
              <a:gdLst>
                <a:gd name="T0" fmla="*/ 0 w 60"/>
                <a:gd name="T1" fmla="*/ 6 h 70"/>
                <a:gd name="T2" fmla="*/ 6 w 60"/>
                <a:gd name="T3" fmla="*/ 0 h 70"/>
                <a:gd name="T4" fmla="*/ 7 w 60"/>
                <a:gd name="T5" fmla="*/ 0 h 70"/>
                <a:gd name="T6" fmla="*/ 14 w 60"/>
                <a:gd name="T7" fmla="*/ 4 h 70"/>
                <a:gd name="T8" fmla="*/ 48 w 60"/>
                <a:gd name="T9" fmla="*/ 48 h 70"/>
                <a:gd name="T10" fmla="*/ 48 w 60"/>
                <a:gd name="T11" fmla="*/ 6 h 70"/>
                <a:gd name="T12" fmla="*/ 54 w 60"/>
                <a:gd name="T13" fmla="*/ 0 h 70"/>
                <a:gd name="T14" fmla="*/ 60 w 60"/>
                <a:gd name="T15" fmla="*/ 6 h 70"/>
                <a:gd name="T16" fmla="*/ 60 w 60"/>
                <a:gd name="T17" fmla="*/ 64 h 70"/>
                <a:gd name="T18" fmla="*/ 54 w 60"/>
                <a:gd name="T19" fmla="*/ 70 h 70"/>
                <a:gd name="T20" fmla="*/ 54 w 60"/>
                <a:gd name="T21" fmla="*/ 70 h 70"/>
                <a:gd name="T22" fmla="*/ 48 w 60"/>
                <a:gd name="T23" fmla="*/ 66 h 70"/>
                <a:gd name="T24" fmla="*/ 12 w 60"/>
                <a:gd name="T25" fmla="*/ 20 h 70"/>
                <a:gd name="T26" fmla="*/ 12 w 60"/>
                <a:gd name="T27" fmla="*/ 64 h 70"/>
                <a:gd name="T28" fmla="*/ 6 w 60"/>
                <a:gd name="T29" fmla="*/ 70 h 70"/>
                <a:gd name="T30" fmla="*/ 0 w 60"/>
                <a:gd name="T31" fmla="*/ 64 h 70"/>
                <a:gd name="T32" fmla="*/ 0 w 60"/>
                <a:gd name="T33"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70">
                  <a:moveTo>
                    <a:pt x="0" y="6"/>
                  </a:moveTo>
                  <a:cubicBezTo>
                    <a:pt x="0" y="3"/>
                    <a:pt x="3" y="0"/>
                    <a:pt x="6" y="0"/>
                  </a:cubicBezTo>
                  <a:cubicBezTo>
                    <a:pt x="7" y="0"/>
                    <a:pt x="7" y="0"/>
                    <a:pt x="7" y="0"/>
                  </a:cubicBezTo>
                  <a:cubicBezTo>
                    <a:pt x="10" y="0"/>
                    <a:pt x="12" y="1"/>
                    <a:pt x="14" y="4"/>
                  </a:cubicBezTo>
                  <a:cubicBezTo>
                    <a:pt x="48" y="48"/>
                    <a:pt x="48" y="48"/>
                    <a:pt x="48" y="48"/>
                  </a:cubicBezTo>
                  <a:cubicBezTo>
                    <a:pt x="48" y="6"/>
                    <a:pt x="48" y="6"/>
                    <a:pt x="48" y="6"/>
                  </a:cubicBezTo>
                  <a:cubicBezTo>
                    <a:pt x="48" y="3"/>
                    <a:pt x="51" y="0"/>
                    <a:pt x="54" y="0"/>
                  </a:cubicBezTo>
                  <a:cubicBezTo>
                    <a:pt x="58" y="0"/>
                    <a:pt x="60" y="3"/>
                    <a:pt x="60" y="6"/>
                  </a:cubicBezTo>
                  <a:cubicBezTo>
                    <a:pt x="60" y="64"/>
                    <a:pt x="60" y="64"/>
                    <a:pt x="60" y="64"/>
                  </a:cubicBezTo>
                  <a:cubicBezTo>
                    <a:pt x="60" y="67"/>
                    <a:pt x="58" y="70"/>
                    <a:pt x="54" y="70"/>
                  </a:cubicBezTo>
                  <a:cubicBezTo>
                    <a:pt x="54" y="70"/>
                    <a:pt x="54" y="70"/>
                    <a:pt x="54" y="70"/>
                  </a:cubicBezTo>
                  <a:cubicBezTo>
                    <a:pt x="51" y="70"/>
                    <a:pt x="49" y="68"/>
                    <a:pt x="48" y="66"/>
                  </a:cubicBezTo>
                  <a:cubicBezTo>
                    <a:pt x="12" y="20"/>
                    <a:pt x="12" y="20"/>
                    <a:pt x="12" y="20"/>
                  </a:cubicBezTo>
                  <a:cubicBezTo>
                    <a:pt x="12" y="64"/>
                    <a:pt x="12" y="64"/>
                    <a:pt x="12" y="64"/>
                  </a:cubicBezTo>
                  <a:cubicBezTo>
                    <a:pt x="12" y="67"/>
                    <a:pt x="9" y="70"/>
                    <a:pt x="6" y="70"/>
                  </a:cubicBezTo>
                  <a:cubicBezTo>
                    <a:pt x="3" y="70"/>
                    <a:pt x="0" y="67"/>
                    <a:pt x="0" y="64"/>
                  </a:cubicBezTo>
                  <a:lnTo>
                    <a:pt x="0" y="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chemeClr val="tx2"/>
                </a:solidFill>
                <a:latin typeface="Salesforce Sans"/>
                <a:cs typeface="Salesforce Sans"/>
              </a:endParaRPr>
            </a:p>
          </p:txBody>
        </p:sp>
      </p:grpSp>
      <p:grpSp>
        <p:nvGrpSpPr>
          <p:cNvPr id="30" name="Group 29"/>
          <p:cNvGrpSpPr/>
          <p:nvPr userDrawn="1"/>
        </p:nvGrpSpPr>
        <p:grpSpPr>
          <a:xfrm>
            <a:off x="5607770" y="2593762"/>
            <a:ext cx="678120" cy="875074"/>
            <a:chOff x="5414433" y="184158"/>
            <a:chExt cx="184990" cy="238781"/>
          </a:xfrm>
        </p:grpSpPr>
        <p:sp>
          <p:nvSpPr>
            <p:cNvPr id="31" name="Freeform 531"/>
            <p:cNvSpPr>
              <a:spLocks noChangeArrowheads="1"/>
            </p:cNvSpPr>
            <p:nvPr/>
          </p:nvSpPr>
          <p:spPr bwMode="auto">
            <a:xfrm>
              <a:off x="5544319" y="184158"/>
              <a:ext cx="55104" cy="53791"/>
            </a:xfrm>
            <a:custGeom>
              <a:avLst/>
              <a:gdLst>
                <a:gd name="T0" fmla="*/ 169 w 185"/>
                <a:gd name="T1" fmla="*/ 180 h 181"/>
                <a:gd name="T2" fmla="*/ 15 w 185"/>
                <a:gd name="T3" fmla="*/ 180 h 181"/>
                <a:gd name="T4" fmla="*/ 0 w 185"/>
                <a:gd name="T5" fmla="*/ 166 h 181"/>
                <a:gd name="T6" fmla="*/ 0 w 185"/>
                <a:gd name="T7" fmla="*/ 14 h 181"/>
                <a:gd name="T8" fmla="*/ 15 w 185"/>
                <a:gd name="T9" fmla="*/ 0 h 181"/>
                <a:gd name="T10" fmla="*/ 30 w 185"/>
                <a:gd name="T11" fmla="*/ 14 h 181"/>
                <a:gd name="T12" fmla="*/ 30 w 185"/>
                <a:gd name="T13" fmla="*/ 151 h 181"/>
                <a:gd name="T14" fmla="*/ 169 w 185"/>
                <a:gd name="T15" fmla="*/ 151 h 181"/>
                <a:gd name="T16" fmla="*/ 184 w 185"/>
                <a:gd name="T17" fmla="*/ 166 h 181"/>
                <a:gd name="T18" fmla="*/ 169 w 185"/>
                <a:gd name="T19" fmla="*/ 18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1">
                  <a:moveTo>
                    <a:pt x="169" y="180"/>
                  </a:moveTo>
                  <a:lnTo>
                    <a:pt x="15" y="180"/>
                  </a:lnTo>
                  <a:cubicBezTo>
                    <a:pt x="6" y="180"/>
                    <a:pt x="0" y="174"/>
                    <a:pt x="0" y="166"/>
                  </a:cubicBezTo>
                  <a:lnTo>
                    <a:pt x="0" y="14"/>
                  </a:lnTo>
                  <a:cubicBezTo>
                    <a:pt x="0" y="5"/>
                    <a:pt x="6" y="0"/>
                    <a:pt x="15" y="0"/>
                  </a:cubicBezTo>
                  <a:cubicBezTo>
                    <a:pt x="24" y="0"/>
                    <a:pt x="30" y="5"/>
                    <a:pt x="30" y="14"/>
                  </a:cubicBezTo>
                  <a:lnTo>
                    <a:pt x="30" y="151"/>
                  </a:lnTo>
                  <a:lnTo>
                    <a:pt x="169" y="151"/>
                  </a:lnTo>
                  <a:cubicBezTo>
                    <a:pt x="178" y="151"/>
                    <a:pt x="184" y="158"/>
                    <a:pt x="184" y="166"/>
                  </a:cubicBezTo>
                  <a:cubicBezTo>
                    <a:pt x="184" y="175"/>
                    <a:pt x="178" y="180"/>
                    <a:pt x="169" y="180"/>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solidFill>
                  <a:schemeClr val="tx2"/>
                </a:solidFill>
                <a:latin typeface="Salesforce Sans"/>
                <a:cs typeface="Salesforce Sans"/>
              </a:endParaRPr>
            </a:p>
          </p:txBody>
        </p:sp>
        <p:sp>
          <p:nvSpPr>
            <p:cNvPr id="32" name="Freeform 532"/>
            <p:cNvSpPr>
              <a:spLocks noChangeArrowheads="1"/>
            </p:cNvSpPr>
            <p:nvPr/>
          </p:nvSpPr>
          <p:spPr bwMode="auto">
            <a:xfrm>
              <a:off x="5414433" y="184158"/>
              <a:ext cx="184989" cy="238781"/>
            </a:xfrm>
            <a:custGeom>
              <a:avLst/>
              <a:gdLst>
                <a:gd name="T0" fmla="*/ 578 w 621"/>
                <a:gd name="T1" fmla="*/ 801 h 802"/>
                <a:gd name="T2" fmla="*/ 42 w 621"/>
                <a:gd name="T3" fmla="*/ 801 h 802"/>
                <a:gd name="T4" fmla="*/ 0 w 621"/>
                <a:gd name="T5" fmla="*/ 760 h 802"/>
                <a:gd name="T6" fmla="*/ 0 w 621"/>
                <a:gd name="T7" fmla="*/ 41 h 802"/>
                <a:gd name="T8" fmla="*/ 42 w 621"/>
                <a:gd name="T9" fmla="*/ 0 h 802"/>
                <a:gd name="T10" fmla="*/ 469 w 621"/>
                <a:gd name="T11" fmla="*/ 0 h 802"/>
                <a:gd name="T12" fmla="*/ 494 w 621"/>
                <a:gd name="T13" fmla="*/ 11 h 802"/>
                <a:gd name="T14" fmla="*/ 608 w 621"/>
                <a:gd name="T15" fmla="*/ 123 h 802"/>
                <a:gd name="T16" fmla="*/ 620 w 621"/>
                <a:gd name="T17" fmla="*/ 152 h 802"/>
                <a:gd name="T18" fmla="*/ 620 w 621"/>
                <a:gd name="T19" fmla="*/ 760 h 802"/>
                <a:gd name="T20" fmla="*/ 578 w 621"/>
                <a:gd name="T21" fmla="*/ 801 h 802"/>
                <a:gd name="T22" fmla="*/ 42 w 621"/>
                <a:gd name="T23" fmla="*/ 29 h 802"/>
                <a:gd name="T24" fmla="*/ 30 w 621"/>
                <a:gd name="T25" fmla="*/ 41 h 802"/>
                <a:gd name="T26" fmla="*/ 30 w 621"/>
                <a:gd name="T27" fmla="*/ 760 h 802"/>
                <a:gd name="T28" fmla="*/ 42 w 621"/>
                <a:gd name="T29" fmla="*/ 772 h 802"/>
                <a:gd name="T30" fmla="*/ 578 w 621"/>
                <a:gd name="T31" fmla="*/ 772 h 802"/>
                <a:gd name="T32" fmla="*/ 590 w 621"/>
                <a:gd name="T33" fmla="*/ 760 h 802"/>
                <a:gd name="T34" fmla="*/ 590 w 621"/>
                <a:gd name="T35" fmla="*/ 152 h 802"/>
                <a:gd name="T36" fmla="*/ 587 w 621"/>
                <a:gd name="T37" fmla="*/ 143 h 802"/>
                <a:gd name="T38" fmla="*/ 473 w 621"/>
                <a:gd name="T39" fmla="*/ 32 h 802"/>
                <a:gd name="T40" fmla="*/ 470 w 621"/>
                <a:gd name="T41" fmla="*/ 29 h 802"/>
                <a:gd name="T42" fmla="*/ 42 w 621"/>
                <a:gd name="T43" fmla="*/ 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802">
                  <a:moveTo>
                    <a:pt x="578" y="801"/>
                  </a:moveTo>
                  <a:lnTo>
                    <a:pt x="42" y="801"/>
                  </a:lnTo>
                  <a:cubicBezTo>
                    <a:pt x="20" y="801"/>
                    <a:pt x="0" y="782"/>
                    <a:pt x="0" y="760"/>
                  </a:cubicBezTo>
                  <a:lnTo>
                    <a:pt x="0" y="41"/>
                  </a:lnTo>
                  <a:cubicBezTo>
                    <a:pt x="0" y="19"/>
                    <a:pt x="20" y="0"/>
                    <a:pt x="42" y="0"/>
                  </a:cubicBezTo>
                  <a:lnTo>
                    <a:pt x="469" y="0"/>
                  </a:lnTo>
                  <a:cubicBezTo>
                    <a:pt x="482" y="0"/>
                    <a:pt x="489" y="5"/>
                    <a:pt x="494" y="11"/>
                  </a:cubicBezTo>
                  <a:lnTo>
                    <a:pt x="608" y="123"/>
                  </a:lnTo>
                  <a:cubicBezTo>
                    <a:pt x="615" y="130"/>
                    <a:pt x="620" y="142"/>
                    <a:pt x="620" y="152"/>
                  </a:cubicBezTo>
                  <a:lnTo>
                    <a:pt x="620" y="760"/>
                  </a:lnTo>
                  <a:cubicBezTo>
                    <a:pt x="620" y="784"/>
                    <a:pt x="602" y="801"/>
                    <a:pt x="578" y="801"/>
                  </a:cubicBezTo>
                  <a:close/>
                  <a:moveTo>
                    <a:pt x="42" y="29"/>
                  </a:moveTo>
                  <a:cubicBezTo>
                    <a:pt x="36" y="29"/>
                    <a:pt x="30" y="35"/>
                    <a:pt x="30" y="41"/>
                  </a:cubicBezTo>
                  <a:lnTo>
                    <a:pt x="30" y="760"/>
                  </a:lnTo>
                  <a:cubicBezTo>
                    <a:pt x="30" y="766"/>
                    <a:pt x="36" y="772"/>
                    <a:pt x="42" y="772"/>
                  </a:cubicBezTo>
                  <a:lnTo>
                    <a:pt x="578" y="772"/>
                  </a:lnTo>
                  <a:cubicBezTo>
                    <a:pt x="584" y="772"/>
                    <a:pt x="590" y="766"/>
                    <a:pt x="590" y="760"/>
                  </a:cubicBezTo>
                  <a:lnTo>
                    <a:pt x="590" y="152"/>
                  </a:lnTo>
                  <a:cubicBezTo>
                    <a:pt x="590" y="148"/>
                    <a:pt x="589" y="145"/>
                    <a:pt x="587" y="143"/>
                  </a:cubicBezTo>
                  <a:lnTo>
                    <a:pt x="473" y="32"/>
                  </a:lnTo>
                  <a:cubicBezTo>
                    <a:pt x="472" y="31"/>
                    <a:pt x="470" y="29"/>
                    <a:pt x="470" y="29"/>
                  </a:cubicBezTo>
                  <a:lnTo>
                    <a:pt x="42" y="29"/>
                  </a:lnTo>
                  <a:close/>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solidFill>
                  <a:schemeClr val="tx2"/>
                </a:solidFill>
                <a:latin typeface="Salesforce Sans"/>
                <a:cs typeface="Salesforce Sans"/>
              </a:endParaRPr>
            </a:p>
          </p:txBody>
        </p:sp>
        <p:sp>
          <p:nvSpPr>
            <p:cNvPr id="33" name="Freeform 533"/>
            <p:cNvSpPr>
              <a:spLocks noChangeArrowheads="1"/>
            </p:cNvSpPr>
            <p:nvPr/>
          </p:nvSpPr>
          <p:spPr bwMode="auto">
            <a:xfrm>
              <a:off x="5456417" y="292087"/>
              <a:ext cx="102335" cy="11114"/>
            </a:xfrm>
            <a:custGeom>
              <a:avLst/>
              <a:gdLst>
                <a:gd name="T0" fmla="*/ 326 w 342"/>
                <a:gd name="T1" fmla="*/ 29 h 30"/>
                <a:gd name="T2" fmla="*/ 15 w 342"/>
                <a:gd name="T3" fmla="*/ 29 h 30"/>
                <a:gd name="T4" fmla="*/ 0 w 342"/>
                <a:gd name="T5" fmla="*/ 14 h 30"/>
                <a:gd name="T6" fmla="*/ 15 w 342"/>
                <a:gd name="T7" fmla="*/ 0 h 30"/>
                <a:gd name="T8" fmla="*/ 326 w 342"/>
                <a:gd name="T9" fmla="*/ 0 h 30"/>
                <a:gd name="T10" fmla="*/ 341 w 342"/>
                <a:gd name="T11" fmla="*/ 14 h 30"/>
                <a:gd name="T12" fmla="*/ 326 w 342"/>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342" h="30">
                  <a:moveTo>
                    <a:pt x="326" y="29"/>
                  </a:moveTo>
                  <a:lnTo>
                    <a:pt x="15" y="29"/>
                  </a:lnTo>
                  <a:cubicBezTo>
                    <a:pt x="6" y="29"/>
                    <a:pt x="0" y="23"/>
                    <a:pt x="0" y="14"/>
                  </a:cubicBezTo>
                  <a:cubicBezTo>
                    <a:pt x="0" y="6"/>
                    <a:pt x="6" y="0"/>
                    <a:pt x="15" y="0"/>
                  </a:cubicBezTo>
                  <a:lnTo>
                    <a:pt x="326" y="0"/>
                  </a:lnTo>
                  <a:cubicBezTo>
                    <a:pt x="335" y="0"/>
                    <a:pt x="341" y="6"/>
                    <a:pt x="341" y="14"/>
                  </a:cubicBezTo>
                  <a:cubicBezTo>
                    <a:pt x="341" y="23"/>
                    <a:pt x="335" y="29"/>
                    <a:pt x="326" y="29"/>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solidFill>
                  <a:schemeClr val="tx2"/>
                </a:solidFill>
                <a:latin typeface="Salesforce Sans"/>
                <a:cs typeface="Salesforce Sans"/>
              </a:endParaRPr>
            </a:p>
          </p:txBody>
        </p:sp>
        <p:sp>
          <p:nvSpPr>
            <p:cNvPr id="34" name="Freeform 534"/>
            <p:cNvSpPr>
              <a:spLocks noChangeArrowheads="1"/>
            </p:cNvSpPr>
            <p:nvPr/>
          </p:nvSpPr>
          <p:spPr bwMode="auto">
            <a:xfrm>
              <a:off x="5456417" y="330136"/>
              <a:ext cx="102335" cy="11112"/>
            </a:xfrm>
            <a:custGeom>
              <a:avLst/>
              <a:gdLst>
                <a:gd name="T0" fmla="*/ 326 w 342"/>
                <a:gd name="T1" fmla="*/ 30 h 31"/>
                <a:gd name="T2" fmla="*/ 15 w 342"/>
                <a:gd name="T3" fmla="*/ 30 h 31"/>
                <a:gd name="T4" fmla="*/ 0 w 342"/>
                <a:gd name="T5" fmla="*/ 15 h 31"/>
                <a:gd name="T6" fmla="*/ 15 w 342"/>
                <a:gd name="T7" fmla="*/ 0 h 31"/>
                <a:gd name="T8" fmla="*/ 326 w 342"/>
                <a:gd name="T9" fmla="*/ 0 h 31"/>
                <a:gd name="T10" fmla="*/ 341 w 342"/>
                <a:gd name="T11" fmla="*/ 15 h 31"/>
                <a:gd name="T12" fmla="*/ 326 w 342"/>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42" h="31">
                  <a:moveTo>
                    <a:pt x="326" y="30"/>
                  </a:moveTo>
                  <a:lnTo>
                    <a:pt x="15" y="30"/>
                  </a:lnTo>
                  <a:cubicBezTo>
                    <a:pt x="6" y="30"/>
                    <a:pt x="0" y="24"/>
                    <a:pt x="0" y="15"/>
                  </a:cubicBezTo>
                  <a:cubicBezTo>
                    <a:pt x="0" y="6"/>
                    <a:pt x="6" y="0"/>
                    <a:pt x="15" y="0"/>
                  </a:cubicBezTo>
                  <a:lnTo>
                    <a:pt x="326" y="0"/>
                  </a:lnTo>
                  <a:cubicBezTo>
                    <a:pt x="335" y="0"/>
                    <a:pt x="341" y="6"/>
                    <a:pt x="341" y="15"/>
                  </a:cubicBezTo>
                  <a:cubicBezTo>
                    <a:pt x="341" y="24"/>
                    <a:pt x="335" y="30"/>
                    <a:pt x="326" y="30"/>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solidFill>
                  <a:schemeClr val="tx2"/>
                </a:solidFill>
                <a:latin typeface="Salesforce Sans"/>
                <a:cs typeface="Salesforce Sans"/>
              </a:endParaRPr>
            </a:p>
          </p:txBody>
        </p:sp>
        <p:sp>
          <p:nvSpPr>
            <p:cNvPr id="35" name="Freeform 535"/>
            <p:cNvSpPr>
              <a:spLocks noChangeArrowheads="1"/>
            </p:cNvSpPr>
            <p:nvPr/>
          </p:nvSpPr>
          <p:spPr bwMode="auto">
            <a:xfrm>
              <a:off x="5456417" y="366871"/>
              <a:ext cx="102335" cy="11112"/>
            </a:xfrm>
            <a:custGeom>
              <a:avLst/>
              <a:gdLst>
                <a:gd name="T0" fmla="*/ 326 w 342"/>
                <a:gd name="T1" fmla="*/ 29 h 30"/>
                <a:gd name="T2" fmla="*/ 15 w 342"/>
                <a:gd name="T3" fmla="*/ 29 h 30"/>
                <a:gd name="T4" fmla="*/ 0 w 342"/>
                <a:gd name="T5" fmla="*/ 14 h 30"/>
                <a:gd name="T6" fmla="*/ 15 w 342"/>
                <a:gd name="T7" fmla="*/ 0 h 30"/>
                <a:gd name="T8" fmla="*/ 326 w 342"/>
                <a:gd name="T9" fmla="*/ 0 h 30"/>
                <a:gd name="T10" fmla="*/ 341 w 342"/>
                <a:gd name="T11" fmla="*/ 14 h 30"/>
                <a:gd name="T12" fmla="*/ 326 w 342"/>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342" h="30">
                  <a:moveTo>
                    <a:pt x="326" y="29"/>
                  </a:moveTo>
                  <a:lnTo>
                    <a:pt x="15" y="29"/>
                  </a:lnTo>
                  <a:cubicBezTo>
                    <a:pt x="6" y="29"/>
                    <a:pt x="0" y="23"/>
                    <a:pt x="0" y="14"/>
                  </a:cubicBezTo>
                  <a:cubicBezTo>
                    <a:pt x="0" y="6"/>
                    <a:pt x="6" y="0"/>
                    <a:pt x="15" y="0"/>
                  </a:cubicBezTo>
                  <a:lnTo>
                    <a:pt x="326" y="0"/>
                  </a:lnTo>
                  <a:cubicBezTo>
                    <a:pt x="335" y="0"/>
                    <a:pt x="341" y="6"/>
                    <a:pt x="341" y="14"/>
                  </a:cubicBezTo>
                  <a:cubicBezTo>
                    <a:pt x="341" y="23"/>
                    <a:pt x="335" y="29"/>
                    <a:pt x="326" y="29"/>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solidFill>
                  <a:schemeClr val="tx2"/>
                </a:solidFill>
                <a:latin typeface="Salesforce Sans"/>
                <a:cs typeface="Salesforce Sans"/>
              </a:endParaRPr>
            </a:p>
          </p:txBody>
        </p:sp>
        <p:sp>
          <p:nvSpPr>
            <p:cNvPr id="36" name="Freeform 536"/>
            <p:cNvSpPr>
              <a:spLocks noChangeArrowheads="1"/>
            </p:cNvSpPr>
            <p:nvPr/>
          </p:nvSpPr>
          <p:spPr bwMode="auto">
            <a:xfrm>
              <a:off x="5456417" y="255351"/>
              <a:ext cx="66911" cy="11114"/>
            </a:xfrm>
            <a:custGeom>
              <a:avLst/>
              <a:gdLst>
                <a:gd name="T0" fmla="*/ 209 w 225"/>
                <a:gd name="T1" fmla="*/ 30 h 31"/>
                <a:gd name="T2" fmla="*/ 15 w 225"/>
                <a:gd name="T3" fmla="*/ 30 h 31"/>
                <a:gd name="T4" fmla="*/ 0 w 225"/>
                <a:gd name="T5" fmla="*/ 15 h 31"/>
                <a:gd name="T6" fmla="*/ 15 w 225"/>
                <a:gd name="T7" fmla="*/ 0 h 31"/>
                <a:gd name="T8" fmla="*/ 209 w 225"/>
                <a:gd name="T9" fmla="*/ 0 h 31"/>
                <a:gd name="T10" fmla="*/ 224 w 225"/>
                <a:gd name="T11" fmla="*/ 15 h 31"/>
                <a:gd name="T12" fmla="*/ 209 w 225"/>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225" h="31">
                  <a:moveTo>
                    <a:pt x="209" y="30"/>
                  </a:moveTo>
                  <a:lnTo>
                    <a:pt x="15" y="30"/>
                  </a:lnTo>
                  <a:cubicBezTo>
                    <a:pt x="6" y="30"/>
                    <a:pt x="0" y="24"/>
                    <a:pt x="0" y="15"/>
                  </a:cubicBezTo>
                  <a:cubicBezTo>
                    <a:pt x="0" y="6"/>
                    <a:pt x="6" y="0"/>
                    <a:pt x="15" y="0"/>
                  </a:cubicBezTo>
                  <a:lnTo>
                    <a:pt x="209" y="0"/>
                  </a:lnTo>
                  <a:cubicBezTo>
                    <a:pt x="218" y="0"/>
                    <a:pt x="224" y="6"/>
                    <a:pt x="224" y="15"/>
                  </a:cubicBezTo>
                  <a:cubicBezTo>
                    <a:pt x="224" y="24"/>
                    <a:pt x="218" y="30"/>
                    <a:pt x="209" y="30"/>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solidFill>
                  <a:schemeClr val="tx2"/>
                </a:solidFill>
                <a:latin typeface="Salesforce Sans"/>
                <a:cs typeface="Salesforce Sans"/>
              </a:endParaRPr>
            </a:p>
          </p:txBody>
        </p:sp>
      </p:grpSp>
      <p:sp>
        <p:nvSpPr>
          <p:cNvPr id="37" name="TextBox 36"/>
          <p:cNvSpPr txBox="1"/>
          <p:nvPr userDrawn="1"/>
        </p:nvSpPr>
        <p:spPr>
          <a:xfrm>
            <a:off x="455732" y="0"/>
            <a:ext cx="8460403" cy="914400"/>
          </a:xfrm>
          <a:prstGeom prst="rect">
            <a:avLst/>
          </a:prstGeom>
          <a:noFill/>
          <a:ln>
            <a:noFill/>
          </a:ln>
        </p:spPr>
        <p:txBody>
          <a:bodyPr wrap="square" lIns="91440" rtlCol="0" anchor="ctr">
            <a:noAutofit/>
          </a:bodyPr>
          <a:lstStyle/>
          <a:p>
            <a:pPr algn="l"/>
            <a:r>
              <a:rPr lang="fr-FR" sz="2800" b="1">
                <a:solidFill>
                  <a:schemeClr val="tx2"/>
                </a:solidFill>
                <a:latin typeface="Salesforce Sans" panose="020B0505020202020203" pitchFamily="34" charset="0"/>
                <a:cs typeface="Arial" pitchFamily="34" charset="0"/>
              </a:rPr>
              <a:t>Introductions</a:t>
            </a:r>
          </a:p>
        </p:txBody>
      </p:sp>
    </p:spTree>
    <p:custDataLst>
      <p:tags r:id="rId1"/>
    </p:custDataLst>
    <p:extLst>
      <p:ext uri="{BB962C8B-B14F-4D97-AF65-F5344CB8AC3E}">
        <p14:creationId xmlns:p14="http://schemas.microsoft.com/office/powerpoint/2010/main" val="8841977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__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fr-FR" sz="8800" dirty="0">
                <a:solidFill>
                  <a:schemeClr val="bg1"/>
                </a:solidFill>
                <a:latin typeface="Salesforce Sans" panose="020B0505020202020203" pitchFamily="34" charset="0"/>
                <a:cs typeface="Arial" pitchFamily="34" charset="0"/>
              </a:rPr>
              <a:t>Pages de </a:t>
            </a:r>
            <a:r>
              <a:rPr lang="fr-FR" sz="8800" dirty="0" smtClean="0">
                <a:solidFill>
                  <a:schemeClr val="bg1"/>
                </a:solidFill>
                <a:latin typeface="Salesforce Sans" panose="020B0505020202020203" pitchFamily="34" charset="0"/>
                <a:cs typeface="Arial" pitchFamily="34" charset="0"/>
              </a:rPr>
              <a:t>l'ordre </a:t>
            </a:r>
            <a:r>
              <a:rPr lang="fr-FR" sz="8800" dirty="0">
                <a:solidFill>
                  <a:schemeClr val="bg1"/>
                </a:solidFill>
                <a:latin typeface="Salesforce Sans" panose="020B0505020202020203" pitchFamily="34" charset="0"/>
                <a:cs typeface="Arial" pitchFamily="34" charset="0"/>
              </a:rPr>
              <a:t>du jour</a:t>
            </a:r>
          </a:p>
        </p:txBody>
      </p:sp>
    </p:spTree>
    <p:custDataLst>
      <p:tags r:id="rId1"/>
    </p:custDataLst>
    <p:extLst>
      <p:ext uri="{BB962C8B-B14F-4D97-AF65-F5344CB8AC3E}">
        <p14:creationId xmlns:p14="http://schemas.microsoft.com/office/powerpoint/2010/main" val="3268768503"/>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urse Agenda">
    <p:spTree>
      <p:nvGrpSpPr>
        <p:cNvPr id="1" name=""/>
        <p:cNvGrpSpPr/>
        <p:nvPr/>
      </p:nvGrpSpPr>
      <p:grpSpPr>
        <a:xfrm>
          <a:off x="0" y="0"/>
          <a:ext cx="0" cy="0"/>
          <a:chOff x="0" y="0"/>
          <a:chExt cx="0" cy="0"/>
        </a:xfrm>
      </p:grpSpPr>
      <p:sp>
        <p:nvSpPr>
          <p:cNvPr id="11" name="Rectangle 10"/>
          <p:cNvSpPr/>
          <p:nvPr userDrawn="1"/>
        </p:nvSpPr>
        <p:spPr bwMode="auto">
          <a:xfrm>
            <a:off x="-1" y="1"/>
            <a:ext cx="12192001" cy="92490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Text Placeholder 6"/>
          <p:cNvSpPr>
            <a:spLocks noGrp="1"/>
          </p:cNvSpPr>
          <p:nvPr>
            <p:ph type="body" sz="quarter" idx="11" hasCustomPrompt="1"/>
          </p:nvPr>
        </p:nvSpPr>
        <p:spPr>
          <a:xfrm>
            <a:off x="1" y="9524"/>
            <a:ext cx="10248169" cy="915385"/>
          </a:xfrm>
          <a:prstGeom prst="rect">
            <a:avLst/>
          </a:prstGeom>
        </p:spPr>
        <p:txBody>
          <a:bodyPr lIns="457200" anchor="ctr"/>
          <a:lstStyle>
            <a:lvl1pPr algn="l">
              <a:lnSpc>
                <a:spcPct val="90000"/>
              </a:lnSpc>
              <a:spcBef>
                <a:spcPts val="0"/>
              </a:spcBef>
              <a:defRPr sz="2800" b="1">
                <a:solidFill>
                  <a:schemeClr val="tx2"/>
                </a:solidFill>
              </a:defRPr>
            </a:lvl1pPr>
          </a:lstStyle>
          <a:p>
            <a:pPr lvl="0"/>
            <a:r>
              <a:rPr lang="fr-FR"/>
              <a:t>Cliquer pour modifier les styles de textes principaux</a:t>
            </a:r>
          </a:p>
        </p:txBody>
      </p:sp>
      <p:sp>
        <p:nvSpPr>
          <p:cNvPr id="3" name="Text Placeholder 2"/>
          <p:cNvSpPr>
            <a:spLocks noGrp="1"/>
          </p:cNvSpPr>
          <p:nvPr>
            <p:ph type="body" sz="quarter" idx="12" hasCustomPrompt="1"/>
          </p:nvPr>
        </p:nvSpPr>
        <p:spPr>
          <a:xfrm>
            <a:off x="455732" y="1371600"/>
            <a:ext cx="8460403" cy="5029200"/>
          </a:xfrm>
          <a:prstGeom prst="rect">
            <a:avLst/>
          </a:prstGeom>
        </p:spPr>
        <p:txBody>
          <a:bodyPr/>
          <a:lstStyle>
            <a:lvl1pPr algn="l" rtl="0" fontAlgn="base">
              <a:lnSpc>
                <a:spcPct val="90000"/>
              </a:lnSpc>
              <a:spcBef>
                <a:spcPts val="900"/>
              </a:spcBef>
              <a:spcAft>
                <a:spcPct val="0"/>
              </a:spcAft>
              <a:defRPr lang="en-US" sz="1400" b="1" kern="1200" cap="all" dirty="0" smtClean="0">
                <a:solidFill>
                  <a:schemeClr val="accent1"/>
                </a:solidFill>
                <a:latin typeface="Salesforce Sans" panose="020B0505020202020203" pitchFamily="34" charset="0"/>
                <a:ea typeface="+mn-ea"/>
                <a:cs typeface="Arial" pitchFamily="34" charset="0"/>
              </a:defRPr>
            </a:lvl1pPr>
            <a:lvl2pPr marL="0" indent="0" algn="l" rtl="0" fontAlgn="base">
              <a:lnSpc>
                <a:spcPct val="90000"/>
              </a:lnSpc>
              <a:spcBef>
                <a:spcPts val="0"/>
              </a:spcBef>
              <a:spcAft>
                <a:spcPct val="0"/>
              </a:spcAft>
              <a:buFont typeface="Arial" panose="020B0604020202020204" pitchFamily="34" charset="0"/>
              <a:buNone/>
              <a:defRPr lang="en-US" sz="2400" kern="1200" dirty="0" smtClean="0">
                <a:solidFill>
                  <a:schemeClr val="tx2"/>
                </a:solidFill>
                <a:latin typeface="Salesforce Sans" panose="020B0505020202020203" pitchFamily="34" charset="0"/>
                <a:ea typeface="+mn-ea"/>
                <a:cs typeface="Arial" pitchFamily="34" charset="0"/>
              </a:defRPr>
            </a:lvl2pPr>
            <a:lvl3pPr marL="457200" indent="-457200">
              <a:lnSpc>
                <a:spcPct val="90000"/>
              </a:lnSpc>
              <a:spcBef>
                <a:spcPts val="0"/>
              </a:spcBef>
              <a:buFont typeface="+mj-lt"/>
              <a:buAutoNum type="arabicPeriod"/>
              <a:defRPr>
                <a:solidFill>
                  <a:schemeClr val="tx2"/>
                </a:solidFill>
              </a:defRPr>
            </a:lvl3pPr>
            <a:lvl4pPr marL="682506" indent="-228560">
              <a:buFont typeface="Wingdings" panose="05000000000000000000" pitchFamily="2" charset="2"/>
              <a:buChar char="§"/>
              <a:defRPr>
                <a:solidFill>
                  <a:schemeClr val="tx2"/>
                </a:solidFill>
              </a:defRPr>
            </a:lvl4pPr>
            <a:lvl5pPr>
              <a:defRPr>
                <a:solidFill>
                  <a:schemeClr val="tx2"/>
                </a:solidFill>
              </a:defRPr>
            </a:lvl5pPr>
          </a:lstStyle>
          <a:p>
            <a:pPr lvl="0"/>
            <a:r>
              <a:rPr lang="fr-FR"/>
              <a:t>Cliquer pour modifier les styles de textes principaux</a:t>
            </a:r>
          </a:p>
          <a:p>
            <a:pPr lvl="1"/>
            <a:r>
              <a:rPr lang="fr-FR"/>
              <a:t>Second niveau</a:t>
            </a:r>
          </a:p>
          <a:p>
            <a:pPr lvl="2"/>
            <a:r>
              <a:rPr lang="fr-FR"/>
              <a:t>Troisième niveau</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sp>
        <p:nvSpPr>
          <p:cNvPr id="2" name="Slide Number Placeholder 1"/>
          <p:cNvSpPr>
            <a:spLocks noGrp="1"/>
          </p:cNvSpPr>
          <p:nvPr>
            <p:ph type="sldNum" sz="quarter" idx="13" hasCustomPrompt="1"/>
          </p:nvPr>
        </p:nvSpPr>
        <p:spPr/>
        <p:txBody>
          <a:bodyPr/>
          <a:lstStyle/>
          <a:p>
            <a:fld id="{19FD02D3-6C23-404C-A7B3-DAB79F5D63D7}" type="slidenum">
              <a:rPr lang="en-US" smtClean="0"/>
              <a:pPr/>
              <a:t>‹#›</a:t>
            </a:fld>
            <a:endParaRPr lang="en-US" smtClean="0"/>
          </a:p>
        </p:txBody>
      </p:sp>
    </p:spTree>
    <p:custDataLst>
      <p:tags r:id="rId1"/>
    </p:custDataLst>
    <p:extLst>
      <p:ext uri="{BB962C8B-B14F-4D97-AF65-F5344CB8AC3E}">
        <p14:creationId xmlns:p14="http://schemas.microsoft.com/office/powerpoint/2010/main" val="1536123326"/>
      </p:ext>
    </p:extLst>
  </p:cSld>
  <p:clrMapOvr>
    <a:masterClrMapping/>
  </p:clrMapOvr>
  <p:extLst mod="1">
    <p:ext uri="{DCECCB84-F9BA-43D5-87BE-67443E8EF086}">
      <p15:sldGuideLst xmlns:p15="http://schemas.microsoft.com/office/powerpoint/2012/main">
        <p15:guide id="1" orient="horz" pos="576">
          <p15:clr>
            <a:srgbClr val="FBAE40"/>
          </p15:clr>
        </p15:guide>
        <p15:guide id="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Unit Agenda">
    <p:spTree>
      <p:nvGrpSpPr>
        <p:cNvPr id="1" name=""/>
        <p:cNvGrpSpPr/>
        <p:nvPr/>
      </p:nvGrpSpPr>
      <p:grpSpPr>
        <a:xfrm>
          <a:off x="0" y="0"/>
          <a:ext cx="0" cy="0"/>
          <a:chOff x="0" y="0"/>
          <a:chExt cx="0" cy="0"/>
        </a:xfrm>
      </p:grpSpPr>
      <p:sp>
        <p:nvSpPr>
          <p:cNvPr id="11" name="Rectangle 10"/>
          <p:cNvSpPr/>
          <p:nvPr userDrawn="1"/>
        </p:nvSpPr>
        <p:spPr bwMode="auto">
          <a:xfrm>
            <a:off x="-1" y="1"/>
            <a:ext cx="12192001" cy="92490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Text Placeholder 6"/>
          <p:cNvSpPr>
            <a:spLocks noGrp="1"/>
          </p:cNvSpPr>
          <p:nvPr>
            <p:ph type="body" sz="quarter" idx="11" hasCustomPrompt="1"/>
          </p:nvPr>
        </p:nvSpPr>
        <p:spPr>
          <a:xfrm>
            <a:off x="1" y="9524"/>
            <a:ext cx="10248169" cy="915385"/>
          </a:xfrm>
          <a:prstGeom prst="rect">
            <a:avLst/>
          </a:prstGeom>
        </p:spPr>
        <p:txBody>
          <a:bodyPr lIns="457200" anchor="ctr"/>
          <a:lstStyle>
            <a:lvl1pPr algn="l">
              <a:lnSpc>
                <a:spcPct val="90000"/>
              </a:lnSpc>
              <a:spcBef>
                <a:spcPts val="0"/>
              </a:spcBef>
              <a:defRPr sz="2800" b="1">
                <a:solidFill>
                  <a:schemeClr val="tx2"/>
                </a:solidFill>
              </a:defRPr>
            </a:lvl1pPr>
          </a:lstStyle>
          <a:p>
            <a:pPr lvl="0"/>
            <a:r>
              <a:rPr lang="fr-FR"/>
              <a:t>Cliquer pour modifier les styles de textes principaux</a:t>
            </a:r>
          </a:p>
        </p:txBody>
      </p:sp>
      <p:sp>
        <p:nvSpPr>
          <p:cNvPr id="4" name="Text Placeholder 3"/>
          <p:cNvSpPr>
            <a:spLocks noGrp="1"/>
          </p:cNvSpPr>
          <p:nvPr>
            <p:ph type="body" sz="quarter" idx="13" hasCustomPrompt="1"/>
          </p:nvPr>
        </p:nvSpPr>
        <p:spPr>
          <a:xfrm>
            <a:off x="455732" y="1371600"/>
            <a:ext cx="8460403" cy="5029200"/>
          </a:xfrm>
          <a:prstGeom prst="rect">
            <a:avLst/>
          </a:prstGeom>
        </p:spPr>
        <p:txBody>
          <a:bodyPr/>
          <a:lstStyle>
            <a:lvl1pPr>
              <a:lnSpc>
                <a:spcPct val="90000"/>
              </a:lnSpc>
              <a:defRPr b="1">
                <a:solidFill>
                  <a:schemeClr val="tx2"/>
                </a:solidFill>
              </a:defRPr>
            </a:lvl1pPr>
            <a:lvl2pPr marL="0" indent="0">
              <a:lnSpc>
                <a:spcPct val="90000"/>
              </a:lnSpc>
              <a:buNone/>
              <a:defRPr>
                <a:solidFill>
                  <a:schemeClr val="tx2"/>
                </a:solidFill>
              </a:defRPr>
            </a:lvl2pPr>
            <a:lvl3pPr marL="457200" indent="-457200">
              <a:lnSpc>
                <a:spcPct val="90000"/>
              </a:lnSpc>
              <a:spcBef>
                <a:spcPts val="0"/>
              </a:spcBef>
              <a:buFont typeface="+mj-lt"/>
              <a:buAutoNum type="arabicPeriod"/>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sp>
        <p:nvSpPr>
          <p:cNvPr id="2" name="Slide Number Placeholder 1"/>
          <p:cNvSpPr>
            <a:spLocks noGrp="1"/>
          </p:cNvSpPr>
          <p:nvPr>
            <p:ph type="sldNum" sz="quarter" idx="14" hasCustomPrompt="1"/>
          </p:nvPr>
        </p:nvSpPr>
        <p:spPr/>
        <p:txBody>
          <a:bodyPr/>
          <a:lstStyle/>
          <a:p>
            <a:fld id="{19FD02D3-6C23-404C-A7B3-DAB79F5D63D7}" type="slidenum">
              <a:rPr lang="en-US" smtClean="0"/>
              <a:pPr/>
              <a:t>‹#›</a:t>
            </a:fld>
            <a:endParaRPr lang="en-US" smtClean="0"/>
          </a:p>
        </p:txBody>
      </p:sp>
    </p:spTree>
    <p:custDataLst>
      <p:tags r:id="rId1"/>
    </p:custDataLst>
    <p:extLst>
      <p:ext uri="{BB962C8B-B14F-4D97-AF65-F5344CB8AC3E}">
        <p14:creationId xmlns:p14="http://schemas.microsoft.com/office/powerpoint/2010/main" val="237744047"/>
      </p:ext>
    </p:extLst>
  </p:cSld>
  <p:clrMapOvr>
    <a:masterClrMapping/>
  </p:clrMapOvr>
  <p:extLst mod="1">
    <p:ext uri="{DCECCB84-F9BA-43D5-87BE-67443E8EF086}">
      <p15:sldGuideLst xmlns:p15="http://schemas.microsoft.com/office/powerpoint/2012/main">
        <p15:guide id="1" orient="horz" pos="576">
          <p15:clr>
            <a:srgbClr val="FBAE40"/>
          </p15:clr>
        </p15:guide>
        <p15:guide id="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fr-FR" sz="8800">
                <a:solidFill>
                  <a:schemeClr val="bg1"/>
                </a:solidFill>
                <a:latin typeface="Salesforce Sans" panose="020B0505020202020203" pitchFamily="34" charset="0"/>
                <a:cs typeface="Arial" pitchFamily="34" charset="0"/>
              </a:rPr>
              <a:t>Pages de contenu</a:t>
            </a:r>
          </a:p>
        </p:txBody>
      </p:sp>
    </p:spTree>
    <p:custDataLst>
      <p:tags r:id="rId1"/>
    </p:custDataLst>
    <p:extLst>
      <p:ext uri="{BB962C8B-B14F-4D97-AF65-F5344CB8AC3E}">
        <p14:creationId xmlns:p14="http://schemas.microsoft.com/office/powerpoint/2010/main" val="21499839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Text Placeholder 2"/>
          <p:cNvSpPr>
            <a:spLocks noGrp="1"/>
          </p:cNvSpPr>
          <p:nvPr>
            <p:ph type="body" sz="quarter" idx="12" hasCustomPrompt="1"/>
          </p:nvPr>
        </p:nvSpPr>
        <p:spPr>
          <a:xfrm>
            <a:off x="455733" y="1379037"/>
            <a:ext cx="8460403" cy="5029200"/>
          </a:xfrm>
          <a:prstGeom prst="rect">
            <a:avLst/>
          </a:prstGeom>
        </p:spPr>
        <p:txBody>
          <a:bodyP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fr-FR"/>
              <a:t>Cliquer pour modifier les styles de textes principaux</a:t>
            </a:r>
          </a:p>
          <a:p>
            <a:pPr lvl="1"/>
            <a:r>
              <a:rPr lang="fr-FR"/>
              <a:t>Second niveau</a:t>
            </a:r>
          </a:p>
          <a:p>
            <a:pPr lvl="2"/>
            <a:r>
              <a:rPr lang="fr-FR"/>
              <a:t>Troisième niveau</a:t>
            </a:r>
          </a:p>
          <a:p>
            <a:pPr lvl="3"/>
            <a:r>
              <a:rPr lang="fr-FR"/>
              <a:t>Quatrième niveau</a:t>
            </a:r>
          </a:p>
          <a:p>
            <a:pPr lvl="4"/>
            <a:r>
              <a:rPr lang="fr-FR"/>
              <a:t>Cinquième niveau</a:t>
            </a:r>
          </a:p>
        </p:txBody>
      </p:sp>
    </p:spTree>
    <p:custDataLst>
      <p:tags r:id="rId1"/>
    </p:custDataLst>
    <p:extLst>
      <p:ext uri="{BB962C8B-B14F-4D97-AF65-F5344CB8AC3E}">
        <p14:creationId xmlns:p14="http://schemas.microsoft.com/office/powerpoint/2010/main" val="24975845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6" name="Text Placeholder 2"/>
          <p:cNvSpPr>
            <a:spLocks noGrp="1"/>
          </p:cNvSpPr>
          <p:nvPr>
            <p:ph type="body" sz="quarter" idx="12" hasCustomPrompt="1"/>
          </p:nvPr>
        </p:nvSpPr>
        <p:spPr>
          <a:xfrm>
            <a:off x="455732" y="1371600"/>
            <a:ext cx="5522879" cy="5029200"/>
          </a:xfrm>
          <a:prstGeom prst="rect">
            <a:avLst/>
          </a:prstGeom>
        </p:spPr>
        <p:txBody>
          <a:bodyP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fr-FR"/>
              <a:t>Cliquer pour modifier les styles de textes principaux</a:t>
            </a:r>
          </a:p>
          <a:p>
            <a:pPr lvl="1"/>
            <a:r>
              <a:rPr lang="fr-FR"/>
              <a:t>Second niveau</a:t>
            </a:r>
          </a:p>
          <a:p>
            <a:pPr lvl="2"/>
            <a:r>
              <a:rPr lang="fr-FR"/>
              <a:t>Troisième niveau</a:t>
            </a:r>
          </a:p>
          <a:p>
            <a:pPr lvl="3"/>
            <a:r>
              <a:rPr lang="fr-FR"/>
              <a:t>Quatrième niveau</a:t>
            </a:r>
          </a:p>
          <a:p>
            <a:pPr lvl="4"/>
            <a:r>
              <a:rPr lang="fr-FR"/>
              <a:t>Cinquième niveau</a:t>
            </a:r>
          </a:p>
        </p:txBody>
      </p:sp>
      <p:sp>
        <p:nvSpPr>
          <p:cNvPr id="7" name="Text Placeholder 2"/>
          <p:cNvSpPr>
            <a:spLocks noGrp="1"/>
          </p:cNvSpPr>
          <p:nvPr>
            <p:ph type="body" sz="quarter" idx="13" hasCustomPrompt="1"/>
          </p:nvPr>
        </p:nvSpPr>
        <p:spPr>
          <a:xfrm>
            <a:off x="6190539" y="1371600"/>
            <a:ext cx="5545730" cy="5029200"/>
          </a:xfrm>
          <a:prstGeom prst="rect">
            <a:avLst/>
          </a:prstGeom>
        </p:spPr>
        <p:txBody>
          <a:bodyP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fr-FR"/>
              <a:t>Cliquer pour modifier les styles de textes principaux</a:t>
            </a:r>
          </a:p>
          <a:p>
            <a:pPr lvl="1"/>
            <a:r>
              <a:rPr lang="fr-FR"/>
              <a:t>Second niveau</a:t>
            </a:r>
          </a:p>
          <a:p>
            <a:pPr lvl="2"/>
            <a:r>
              <a:rPr lang="fr-FR"/>
              <a:t>Troisième niveau</a:t>
            </a:r>
          </a:p>
          <a:p>
            <a:pPr lvl="3"/>
            <a:r>
              <a:rPr lang="fr-FR"/>
              <a:t>Quatrième niveau</a:t>
            </a:r>
          </a:p>
          <a:p>
            <a:pPr lvl="4"/>
            <a:r>
              <a:rPr lang="fr-FR"/>
              <a:t>Cinquième niveau</a:t>
            </a:r>
          </a:p>
        </p:txBody>
      </p:sp>
    </p:spTree>
    <p:custDataLst>
      <p:tags r:id="rId1"/>
    </p:custDataLst>
    <p:extLst>
      <p:ext uri="{BB962C8B-B14F-4D97-AF65-F5344CB8AC3E}">
        <p14:creationId xmlns:p14="http://schemas.microsoft.com/office/powerpoint/2010/main" val="2792579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Tree>
    <p:custDataLst>
      <p:tags r:id="rId1"/>
    </p:custDataLst>
    <p:extLst>
      <p:ext uri="{BB962C8B-B14F-4D97-AF65-F5344CB8AC3E}">
        <p14:creationId xmlns:p14="http://schemas.microsoft.com/office/powerpoint/2010/main" val="29785151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Rectangle 4"/>
          <p:cNvSpPr/>
          <p:nvPr userDrawn="1"/>
        </p:nvSpPr>
        <p:spPr bwMode="auto">
          <a:xfrm>
            <a:off x="-1" y="2536373"/>
            <a:ext cx="12192000" cy="4321627"/>
          </a:xfrm>
          <a:prstGeom prst="rect">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p>
        </p:txBody>
      </p:sp>
      <p:sp>
        <p:nvSpPr>
          <p:cNvPr id="6" name="Text Placeholder 3"/>
          <p:cNvSpPr>
            <a:spLocks noGrp="1"/>
          </p:cNvSpPr>
          <p:nvPr>
            <p:ph type="body" sz="quarter" idx="12" hasCustomPrompt="1"/>
          </p:nvPr>
        </p:nvSpPr>
        <p:spPr>
          <a:xfrm>
            <a:off x="455732" y="1393101"/>
            <a:ext cx="11280538" cy="627775"/>
          </a:xfrm>
          <a:prstGeom prst="rect">
            <a:avLst/>
          </a:prstGeom>
        </p:spPr>
        <p:txBody>
          <a:bodyPr/>
          <a:lstStyle>
            <a:lvl1pPr algn="ctr">
              <a:defRPr lang="en-US" sz="4000" b="1" kern="1200" cap="all" baseline="0" dirty="0">
                <a:solidFill>
                  <a:srgbClr val="00B0F0"/>
                </a:solidFill>
                <a:latin typeface="Salesforce Sans" panose="020B0505020202020203" pitchFamily="34" charset="0"/>
                <a:ea typeface="+mn-ea"/>
                <a:cs typeface="Arial" pitchFamily="34" charset="0"/>
              </a:defRPr>
            </a:lvl1pPr>
          </a:lstStyle>
          <a:p>
            <a:pPr lvl="0"/>
            <a:r>
              <a:rPr lang="fr-FR"/>
              <a:t>Mot/phrase à définir</a:t>
            </a:r>
          </a:p>
        </p:txBody>
      </p:sp>
      <p:sp>
        <p:nvSpPr>
          <p:cNvPr id="7" name="Text Placeholder 24"/>
          <p:cNvSpPr>
            <a:spLocks noGrp="1"/>
          </p:cNvSpPr>
          <p:nvPr>
            <p:ph type="body" sz="quarter" idx="13" hasCustomPrompt="1"/>
          </p:nvPr>
        </p:nvSpPr>
        <p:spPr>
          <a:xfrm>
            <a:off x="1513936" y="3173778"/>
            <a:ext cx="5967379" cy="922263"/>
          </a:xfrm>
          <a:prstGeom prst="rect">
            <a:avLst/>
          </a:prstGeom>
        </p:spPr>
        <p:txBody>
          <a:bodyPr anchor="ctr"/>
          <a:lstStyle>
            <a:lvl1pPr>
              <a:defRPr i="1">
                <a:solidFill>
                  <a:schemeClr val="bg1"/>
                </a:solidFill>
              </a:defRPr>
            </a:lvl1pPr>
            <a:lvl2pP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Cliquer pour modifier les styles de textes principaux</a:t>
            </a:r>
          </a:p>
          <a:p>
            <a:pPr lvl="1"/>
            <a:r>
              <a:rPr lang="fr-FR"/>
              <a:t>Second niveau</a:t>
            </a:r>
          </a:p>
        </p:txBody>
      </p:sp>
    </p:spTree>
    <p:custDataLst>
      <p:tags r:id="rId1"/>
    </p:custDataLst>
    <p:extLst>
      <p:ext uri="{BB962C8B-B14F-4D97-AF65-F5344CB8AC3E}">
        <p14:creationId xmlns:p14="http://schemas.microsoft.com/office/powerpoint/2010/main" val="186712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LS">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6" name="TextBox 5"/>
          <p:cNvSpPr txBox="1"/>
          <p:nvPr userDrawn="1"/>
        </p:nvSpPr>
        <p:spPr>
          <a:xfrm>
            <a:off x="455732" y="1740207"/>
            <a:ext cx="11280538" cy="4863793"/>
          </a:xfrm>
          <a:prstGeom prst="rect">
            <a:avLst/>
          </a:prstGeom>
          <a:noFill/>
        </p:spPr>
        <p:txBody>
          <a:bodyPr wrap="square" lIns="91424" tIns="45712" rIns="91424" bIns="45712" numCol="2" spcCol="365760" rtlCol="0" anchor="t" anchorCtr="0">
            <a:noAutofit/>
          </a:bodyPr>
          <a:lstStyle/>
          <a:p>
            <a:pPr marL="0" marR="0" lvl="0" indent="0" algn="l" defTabSz="914400" eaLnBrk="1" fontAlgn="auto" latinLnBrk="0" hangingPunct="1">
              <a:lnSpc>
                <a:spcPct val="90000"/>
              </a:lnSpc>
              <a:spcBef>
                <a:spcPts val="800"/>
              </a:spcBef>
              <a:spcAft>
                <a:spcPts val="0"/>
              </a:spcAft>
              <a:buClrTx/>
              <a:buSzTx/>
              <a:buFontTx/>
              <a:buNone/>
              <a:tabLst/>
              <a:defRPr/>
            </a:pPr>
            <a:r>
              <a:rPr kumimoji="0" lang="fr-FR" sz="1200" b="0" i="0" u="none" strike="noStrike" cap="none" spc="-20" normalizeH="0" baseline="0" noProof="0" dirty="0">
                <a:ln>
                  <a:noFill/>
                </a:ln>
                <a:solidFill>
                  <a:schemeClr val="tx2"/>
                </a:solidFill>
                <a:uLnTx/>
                <a:uFillTx/>
                <a:latin typeface="Salesforce Sans" panose="020B0505020202020203" pitchFamily="34" charset="0"/>
                <a:ea typeface="+mn-ea"/>
                <a:cs typeface="+mn-cs"/>
              </a:rPr>
              <a:t>Ce document, ainsi que tout autre élément que nous publions, y compris par le biais des réseaux sociaux, peut contenir des déclarations prospectives, dont </a:t>
            </a:r>
            <a:r>
              <a:rPr kumimoji="0" lang="fr-FR" sz="1200" b="0" i="0" u="none" strike="noStrike" cap="none" spc="-20" normalizeH="0" baseline="0" noProof="0" dirty="0" smtClean="0">
                <a:ln>
                  <a:noFill/>
                </a:ln>
                <a:solidFill>
                  <a:schemeClr val="tx2"/>
                </a:solidFill>
                <a:uLnTx/>
                <a:uFillTx/>
                <a:latin typeface="Salesforce Sans" panose="020B0505020202020203" pitchFamily="34" charset="0"/>
                <a:ea typeface="+mn-ea"/>
                <a:cs typeface="+mn-cs"/>
              </a:rPr>
              <a:t>l'accomplissement </a:t>
            </a:r>
            <a:r>
              <a:rPr kumimoji="0" lang="fr-FR" sz="1200" b="0" i="0" u="none" strike="noStrike" cap="none" spc="-20" normalizeH="0" baseline="0" noProof="0" dirty="0">
                <a:ln>
                  <a:noFill/>
                </a:ln>
                <a:solidFill>
                  <a:schemeClr val="tx2"/>
                </a:solidFill>
                <a:uLnTx/>
                <a:uFillTx/>
                <a:latin typeface="Salesforce Sans" panose="020B0505020202020203" pitchFamily="34" charset="0"/>
                <a:ea typeface="+mn-ea"/>
                <a:cs typeface="+mn-cs"/>
              </a:rPr>
              <a:t>ou la réussite implique des risques, des incertitudes et des suppositions. Si lesdits risques ou incertitudes se matérialisent ou si lesdites suppositions </a:t>
            </a:r>
            <a:r>
              <a:rPr kumimoji="0" lang="fr-FR" sz="1200" b="0" i="0" u="none" strike="noStrike" cap="none" spc="-20" normalizeH="0" baseline="0" noProof="0" dirty="0" smtClean="0">
                <a:ln>
                  <a:noFill/>
                </a:ln>
                <a:solidFill>
                  <a:schemeClr val="tx2"/>
                </a:solidFill>
                <a:uLnTx/>
                <a:uFillTx/>
                <a:latin typeface="Salesforce Sans" panose="020B0505020202020203" pitchFamily="34" charset="0"/>
                <a:ea typeface="+mn-ea"/>
                <a:cs typeface="+mn-cs"/>
              </a:rPr>
              <a:t>s'avèrent </a:t>
            </a:r>
            <a:r>
              <a:rPr kumimoji="0" lang="fr-FR" sz="1200" b="0" i="0" u="none" strike="noStrike" cap="none" spc="-20" normalizeH="0" baseline="0" noProof="0" dirty="0">
                <a:ln>
                  <a:noFill/>
                </a:ln>
                <a:solidFill>
                  <a:schemeClr val="tx2"/>
                </a:solidFill>
                <a:uLnTx/>
                <a:uFillTx/>
                <a:latin typeface="Salesforce Sans" panose="020B0505020202020203" pitchFamily="34" charset="0"/>
                <a:ea typeface="+mn-ea"/>
                <a:cs typeface="+mn-cs"/>
              </a:rPr>
              <a:t>incorrectes, les résultats de salesforce.com, </a:t>
            </a:r>
            <a:r>
              <a:rPr kumimoji="0" lang="fr-FR" sz="1200" b="0" i="0" u="none" strike="noStrike" cap="none" spc="-20" normalizeH="0" baseline="0" noProof="0" dirty="0" err="1">
                <a:ln>
                  <a:noFill/>
                </a:ln>
                <a:solidFill>
                  <a:schemeClr val="tx2"/>
                </a:solidFill>
                <a:uLnTx/>
                <a:uFillTx/>
                <a:latin typeface="Salesforce Sans" panose="020B0505020202020203" pitchFamily="34" charset="0"/>
                <a:ea typeface="+mn-ea"/>
                <a:cs typeface="+mn-cs"/>
              </a:rPr>
              <a:t>inc.</a:t>
            </a:r>
            <a:r>
              <a:rPr kumimoji="0" lang="fr-FR" sz="1200" b="0" i="0" u="none" strike="noStrike" cap="none" spc="-20" normalizeH="0" baseline="0" noProof="0" dirty="0">
                <a:ln>
                  <a:noFill/>
                </a:ln>
                <a:solidFill>
                  <a:schemeClr val="tx2"/>
                </a:solidFill>
                <a:uLnTx/>
                <a:uFillTx/>
                <a:latin typeface="Salesforce Sans" panose="020B0505020202020203" pitchFamily="34" charset="0"/>
                <a:ea typeface="+mn-ea"/>
                <a:cs typeface="+mn-cs"/>
              </a:rPr>
              <a:t> pourraient diverger considérablement des résultats explicitement ou implicitement présentés par nos déclarations prospectives.</a:t>
            </a:r>
          </a:p>
          <a:p>
            <a:pPr marL="0" marR="0" lvl="0" indent="0" algn="l" defTabSz="914400" eaLnBrk="1" fontAlgn="auto" latinLnBrk="0" hangingPunct="1">
              <a:lnSpc>
                <a:spcPct val="90000"/>
              </a:lnSpc>
              <a:spcBef>
                <a:spcPts val="800"/>
              </a:spcBef>
              <a:spcAft>
                <a:spcPts val="0"/>
              </a:spcAft>
              <a:buClrTx/>
              <a:buSzTx/>
              <a:buFontTx/>
              <a:buNone/>
              <a:tabLst/>
              <a:defRPr/>
            </a:pP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Les risques ou incertitudes susmentionnés comprennent, mais sans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s'y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limiter, les risques associés aux fluctuations potentielles de notre situation financière ou nos résultats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d'exploitation</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 ; notre taux de croissance et notre chiffre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d'affaires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annuel prévisionnel, y compris notre capacité à convertir le revenu différé et le revenu différé non facturé en, le cas échéant, trésorerie, et notre capacité de faire croître le revenu différé et le revenu différé non facturé ; les erreurs, interruptions ou délais en ce qui concerne notre service ou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l'hébergement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Web ; les violations de nos mesures de sécurité ;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l'impact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financier de toutes nos acquisitions précédentes ou futures ; la nature de notre modèle commercial ; notre capacité à continuer à éditer, et à obtenir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l'adhésion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de nos clients, des versions nouvelles et améliorées de nos services ; un déploiement client réussi et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l'utilisation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de nos services existants et futurs ; les changements dans nos cycles de vente ; la concurrence ; les différents aspects financiers de notre modèle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d'abonnement</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 ; les hausses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d'attrition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imprévues ou les diminutions des nouvelles activités commerciales ; notre capacité à réaliser des bénéfices avec nos partenariats stratégiques ; la dépendance envers le matériel informatique et les logiciels tiers ; les marchés émergents dans lesquels nous opérons ; les aspects uniques relatifs à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l'entrée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ou le développement vers de nouveaux marchés ; notre capacité à embaucher, garder et motiver nos employés et à gérer notre croissance ; les changements dans notre clientèle ; les évolutions technologiques ; les évolutions réglementaires ; </a:t>
            </a:r>
            <a:r>
              <a:rPr kumimoji="0" lang="pl-PL"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
            </a:r>
            <a:br>
              <a:rPr kumimoji="0" lang="pl-PL"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b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les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litiges en matière de propriété intellectuelle et autres sujets et toute réclamation, négociation ou accord ; les changements non prévus en matière de taux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d'imposition</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 ; les facteurs affectant nos billets subordonnés convertibles et capacité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d'emprunt</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 ; les fluctuations dans le nombre de parts en circulation et le prix desdites parts ; les taux de conversion des devises étrangères ; le recouvrement des créances ; les taux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d'intérêt</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 ; les facteurs affectant nos actifs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d'impôt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différé et notre capacité à les évaluer et les utiliser, y compris la durée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d'atteinte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du seuil de rentabilité avant impôts ;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l'impact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négatif potentiel de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l'assujettissement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indirect aux impôts ; les risques et dépenses associés à nos biens fonciers et espaces de bureaux ; toutes les évolutions générales dans les marchés économiques et financiers et les marchés du crédit.</a:t>
            </a:r>
          </a:p>
          <a:p>
            <a:pPr marL="0" marR="0" lvl="0" indent="0" algn="l" defTabSz="914400" eaLnBrk="1" fontAlgn="auto" latinLnBrk="0" hangingPunct="1">
              <a:lnSpc>
                <a:spcPct val="90000"/>
              </a:lnSpc>
              <a:spcBef>
                <a:spcPts val="800"/>
              </a:spcBef>
              <a:spcAft>
                <a:spcPts val="0"/>
              </a:spcAft>
              <a:buClrTx/>
              <a:buSzTx/>
              <a:buFontTx/>
              <a:buNone/>
              <a:tabLst/>
              <a:defRPr/>
            </a:pP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Des informations complémentaires relatives à ces derniers et aux autres facteurs pouvant affecter les résultats financiers de salesforce.com, </a:t>
            </a:r>
            <a:r>
              <a:rPr kumimoji="0" lang="fr-FR" sz="1200" b="0" i="0" u="none" strike="noStrike" cap="none" normalizeH="0" baseline="0" noProof="0" dirty="0" err="1">
                <a:ln>
                  <a:noFill/>
                </a:ln>
                <a:solidFill>
                  <a:schemeClr val="tx2"/>
                </a:solidFill>
                <a:uLnTx/>
                <a:uFillTx/>
                <a:latin typeface="Salesforce Sans" panose="020B0505020202020203" pitchFamily="34" charset="0"/>
                <a:ea typeface="+mn-ea"/>
                <a:cs typeface="+mn-cs"/>
              </a:rPr>
              <a:t>inc.</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 sont disponibles dans les rapports des formulaires 10-K, 10-Q et 8-K et dans les autres dépôts que nous effectuons auprès de la Commission boursière aux États-Unis de temps à autre, y compris notre formulaire 10-K le plus récent. Ces documents sont disponibles dans la section SEC </a:t>
            </a:r>
            <a:r>
              <a:rPr kumimoji="0" lang="fr-FR" sz="1200" b="0" i="0" u="none" strike="noStrike" cap="none" normalizeH="0" baseline="0" noProof="0" dirty="0" err="1">
                <a:ln>
                  <a:noFill/>
                </a:ln>
                <a:solidFill>
                  <a:schemeClr val="tx2"/>
                </a:solidFill>
                <a:uLnTx/>
                <a:uFillTx/>
                <a:latin typeface="Salesforce Sans" panose="020B0505020202020203" pitchFamily="34" charset="0"/>
                <a:ea typeface="+mn-ea"/>
                <a:cs typeface="+mn-cs"/>
              </a:rPr>
              <a:t>Filings</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 (Déclarations à la SEC) de notre section </a:t>
            </a:r>
            <a:r>
              <a:rPr kumimoji="0" lang="fr-FR" sz="1200" b="0" i="0" u="none" strike="noStrike" cap="none" normalizeH="0" baseline="0" noProof="0" dirty="0" err="1">
                <a:ln>
                  <a:noFill/>
                </a:ln>
                <a:solidFill>
                  <a:schemeClr val="tx2"/>
                </a:solidFill>
                <a:uLnTx/>
                <a:uFillTx/>
                <a:latin typeface="Salesforce Sans" panose="020B0505020202020203" pitchFamily="34" charset="0"/>
                <a:ea typeface="+mn-ea"/>
                <a:cs typeface="+mn-cs"/>
              </a:rPr>
              <a:t>Investor</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 Information (Informations relatives aux investisseurs) de notre site Web www.salesforce.com/investor.</a:t>
            </a:r>
          </a:p>
          <a:p>
            <a:pPr marL="0" marR="0" lvl="0" indent="0" algn="l" defTabSz="914400" eaLnBrk="1" fontAlgn="auto" latinLnBrk="0" hangingPunct="1">
              <a:lnSpc>
                <a:spcPct val="90000"/>
              </a:lnSpc>
              <a:spcBef>
                <a:spcPts val="800"/>
              </a:spcBef>
              <a:spcAft>
                <a:spcPts val="0"/>
              </a:spcAft>
              <a:buClrTx/>
              <a:buSzTx/>
              <a:buFontTx/>
              <a:buNone/>
              <a:tabLst/>
              <a:defRPr/>
            </a:pP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Tous les services et fonctionnalités inédits mentionnés dans cette présentation ou dans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d'autres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présentations, communiqués de presse ou déclarations publiques ne sont pas actuellement disponibles et peuvent ne pas être livrés à temps ou du tout. Les clients qui achètent nos services doivent prendre leurs décisions </a:t>
            </a:r>
            <a:r>
              <a:rPr kumimoji="0" lang="fr-FR" sz="1200" b="0" i="0" u="none" strike="noStrike" cap="none" normalizeH="0" baseline="0" noProof="0" dirty="0" smtClean="0">
                <a:ln>
                  <a:noFill/>
                </a:ln>
                <a:solidFill>
                  <a:schemeClr val="tx2"/>
                </a:solidFill>
                <a:uLnTx/>
                <a:uFillTx/>
                <a:latin typeface="Salesforce Sans" panose="020B0505020202020203" pitchFamily="34" charset="0"/>
                <a:ea typeface="+mn-ea"/>
                <a:cs typeface="+mn-cs"/>
              </a:rPr>
              <a:t>d'achat </a:t>
            </a:r>
            <a:r>
              <a:rPr kumimoji="0" lang="fr-FR" sz="1200" b="0" i="0" u="none" strike="noStrike" cap="none" normalizeH="0" baseline="0" noProof="0" dirty="0">
                <a:ln>
                  <a:noFill/>
                </a:ln>
                <a:solidFill>
                  <a:schemeClr val="tx2"/>
                </a:solidFill>
                <a:uLnTx/>
                <a:uFillTx/>
                <a:latin typeface="Salesforce Sans" panose="020B0505020202020203" pitchFamily="34" charset="0"/>
                <a:ea typeface="+mn-ea"/>
                <a:cs typeface="+mn-cs"/>
              </a:rPr>
              <a:t>en se basant sur les fonctionnalités qui sont actuellement disponibles.</a:t>
            </a:r>
          </a:p>
        </p:txBody>
      </p:sp>
      <p:sp>
        <p:nvSpPr>
          <p:cNvPr id="7" name="TextBox 6"/>
          <p:cNvSpPr txBox="1"/>
          <p:nvPr userDrawn="1"/>
        </p:nvSpPr>
        <p:spPr>
          <a:xfrm>
            <a:off x="455732" y="951076"/>
            <a:ext cx="11280538" cy="433311"/>
          </a:xfrm>
          <a:prstGeom prst="rect">
            <a:avLst/>
          </a:prstGeom>
          <a:noFill/>
        </p:spPr>
        <p:txBody>
          <a:bodyPr wrap="square" lIns="91424" tIns="45712" rIns="91424" bIns="45712" numCol="1" spcCol="609493" rtlCol="0">
            <a:noAutofit/>
          </a:bodyPr>
          <a:lstStyle/>
          <a:p>
            <a:pPr marL="0" marR="0" lvl="0" indent="0" algn="l" defTabSz="914400" eaLnBrk="1" fontAlgn="auto" latinLnBrk="0" hangingPunct="1">
              <a:lnSpc>
                <a:spcPct val="110000"/>
              </a:lnSpc>
              <a:spcBef>
                <a:spcPts val="0"/>
              </a:spcBef>
              <a:spcAft>
                <a:spcPts val="0"/>
              </a:spcAft>
              <a:buClrTx/>
              <a:buSzTx/>
              <a:buFontTx/>
              <a:buNone/>
              <a:tabLst>
                <a:tab pos="1884363" algn="l"/>
              </a:tabLst>
              <a:defRPr/>
            </a:pPr>
            <a:r>
              <a:rPr kumimoji="0" lang="fr-FR" sz="2000" b="1" i="0" u="none" strike="noStrike" cap="none" normalizeH="0" baseline="0" noProof="0" dirty="0">
                <a:ln>
                  <a:noFill/>
                </a:ln>
                <a:solidFill>
                  <a:schemeClr val="tx2"/>
                </a:solidFill>
                <a:uLnTx/>
                <a:uFillTx/>
                <a:latin typeface="+mn-lt"/>
              </a:rPr>
              <a:t>Déclaration de limitation de responsabilité conformément à la loi </a:t>
            </a:r>
            <a:r>
              <a:rPr kumimoji="0" lang="fr-FR" sz="2000" b="1" i="0" u="none" strike="noStrike" cap="none" normalizeH="0" baseline="0" noProof="0" dirty="0" err="1">
                <a:ln>
                  <a:noFill/>
                </a:ln>
                <a:solidFill>
                  <a:schemeClr val="tx2"/>
                </a:solidFill>
                <a:uLnTx/>
                <a:uFillTx/>
                <a:latin typeface="+mn-lt"/>
              </a:rPr>
              <a:t>Private</a:t>
            </a:r>
            <a:r>
              <a:rPr kumimoji="0" lang="fr-FR" sz="2000" b="1" i="0" u="none" strike="noStrike" cap="none" normalizeH="0" baseline="0" noProof="0" dirty="0">
                <a:ln>
                  <a:noFill/>
                </a:ln>
                <a:solidFill>
                  <a:schemeClr val="tx2"/>
                </a:solidFill>
                <a:uLnTx/>
                <a:uFillTx/>
                <a:latin typeface="+mn-lt"/>
              </a:rPr>
              <a:t> Securities </a:t>
            </a:r>
            <a:r>
              <a:rPr kumimoji="0" lang="fr-FR" sz="2000" b="1" i="0" u="none" strike="noStrike" cap="none" normalizeH="0" baseline="0" noProof="0" dirty="0" err="1">
                <a:ln>
                  <a:noFill/>
                </a:ln>
                <a:solidFill>
                  <a:schemeClr val="tx2"/>
                </a:solidFill>
                <a:uLnTx/>
                <a:uFillTx/>
                <a:latin typeface="+mn-lt"/>
              </a:rPr>
              <a:t>Litigation</a:t>
            </a:r>
            <a:r>
              <a:rPr kumimoji="0" lang="fr-FR" sz="2000" b="1" i="0" u="none" strike="noStrike" cap="none" normalizeH="0" baseline="0" noProof="0" dirty="0">
                <a:ln>
                  <a:noFill/>
                </a:ln>
                <a:solidFill>
                  <a:schemeClr val="tx2"/>
                </a:solidFill>
                <a:uLnTx/>
                <a:uFillTx/>
                <a:latin typeface="+mn-lt"/>
              </a:rPr>
              <a:t> </a:t>
            </a:r>
            <a:r>
              <a:rPr kumimoji="0" lang="fr-FR" sz="2000" b="1" i="0" u="none" strike="noStrike" cap="none" normalizeH="0" baseline="0" noProof="0" dirty="0" err="1">
                <a:ln>
                  <a:noFill/>
                </a:ln>
                <a:solidFill>
                  <a:schemeClr val="tx2"/>
                </a:solidFill>
                <a:uLnTx/>
                <a:uFillTx/>
                <a:latin typeface="+mn-lt"/>
              </a:rPr>
              <a:t>Reform</a:t>
            </a:r>
            <a:r>
              <a:rPr kumimoji="0" lang="fr-FR" sz="2000" b="1" i="0" u="none" strike="noStrike" cap="none" normalizeH="0" baseline="0" noProof="0" dirty="0">
                <a:ln>
                  <a:noFill/>
                </a:ln>
                <a:solidFill>
                  <a:schemeClr val="tx2"/>
                </a:solidFill>
                <a:uLnTx/>
                <a:uFillTx/>
                <a:latin typeface="+mn-lt"/>
              </a:rPr>
              <a:t> </a:t>
            </a:r>
            <a:r>
              <a:rPr kumimoji="0" lang="fr-FR" sz="2000" b="1" i="0" u="none" strike="noStrike" cap="none" normalizeH="0" baseline="0" noProof="0" dirty="0" err="1">
                <a:ln>
                  <a:noFill/>
                </a:ln>
                <a:solidFill>
                  <a:schemeClr val="tx2"/>
                </a:solidFill>
                <a:uLnTx/>
                <a:uFillTx/>
                <a:latin typeface="+mn-lt"/>
              </a:rPr>
              <a:t>Act</a:t>
            </a:r>
            <a:r>
              <a:rPr kumimoji="0" lang="fr-FR" sz="2000" b="1" i="0" u="none" strike="noStrike" cap="none" normalizeH="0" baseline="0" noProof="0" dirty="0">
                <a:ln>
                  <a:noFill/>
                </a:ln>
                <a:solidFill>
                  <a:schemeClr val="tx2"/>
                </a:solidFill>
                <a:uLnTx/>
                <a:uFillTx/>
                <a:latin typeface="+mn-lt"/>
              </a:rPr>
              <a:t> de 1995 :</a:t>
            </a:r>
          </a:p>
        </p:txBody>
      </p:sp>
      <p:sp>
        <p:nvSpPr>
          <p:cNvPr id="8" name="TextBox 7"/>
          <p:cNvSpPr txBox="1"/>
          <p:nvPr userDrawn="1"/>
        </p:nvSpPr>
        <p:spPr>
          <a:xfrm>
            <a:off x="455732" y="0"/>
            <a:ext cx="8460403" cy="914400"/>
          </a:xfrm>
          <a:prstGeom prst="rect">
            <a:avLst/>
          </a:prstGeom>
          <a:noFill/>
          <a:ln>
            <a:noFill/>
          </a:ln>
        </p:spPr>
        <p:txBody>
          <a:bodyPr wrap="square" lIns="91440"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800" b="1" i="0" u="none" strike="noStrike" cap="none" normalizeH="0" baseline="0" noProof="0">
                <a:ln>
                  <a:noFill/>
                </a:ln>
                <a:solidFill>
                  <a:schemeClr val="tx2"/>
                </a:solidFill>
                <a:uLnTx/>
                <a:uFillTx/>
                <a:latin typeface="Salesforce Sans" panose="020B0505020202020203" pitchFamily="34" charset="0"/>
                <a:cs typeface="Arial" pitchFamily="34" charset="0"/>
              </a:rPr>
              <a:t>Déclarations prospectives</a:t>
            </a:r>
          </a:p>
        </p:txBody>
      </p:sp>
    </p:spTree>
    <p:custDataLst>
      <p:tags r:id="rId1"/>
    </p:custDataLst>
    <p:extLst>
      <p:ext uri="{BB962C8B-B14F-4D97-AF65-F5344CB8AC3E}">
        <p14:creationId xmlns:p14="http://schemas.microsoft.com/office/powerpoint/2010/main" val="30076775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fr-FR" sz="8800">
                <a:solidFill>
                  <a:schemeClr val="bg1"/>
                </a:solidFill>
                <a:latin typeface="Salesforce Sans" panose="020B0505020202020203" pitchFamily="34" charset="0"/>
                <a:cs typeface="Arial" pitchFamily="34" charset="0"/>
              </a:rPr>
              <a:t>Projets,</a:t>
            </a:r>
            <a:br>
              <a:rPr lang="fr-FR" sz="8800">
                <a:solidFill>
                  <a:schemeClr val="bg1"/>
                </a:solidFill>
                <a:latin typeface="Salesforce Sans" panose="020B0505020202020203" pitchFamily="34" charset="0"/>
                <a:cs typeface="Arial" pitchFamily="34" charset="0"/>
              </a:rPr>
            </a:br>
            <a:r>
              <a:rPr lang="fr-FR" sz="8800">
                <a:solidFill>
                  <a:schemeClr val="bg1"/>
                </a:solidFill>
                <a:latin typeface="Salesforce Sans" panose="020B0505020202020203" pitchFamily="34" charset="0"/>
                <a:cs typeface="Arial" pitchFamily="34" charset="0"/>
              </a:rPr>
              <a:t>exercices et devoirs</a:t>
            </a:r>
          </a:p>
        </p:txBody>
      </p:sp>
    </p:spTree>
    <p:custDataLst>
      <p:tags r:id="rId1"/>
    </p:custDataLst>
    <p:extLst>
      <p:ext uri="{BB962C8B-B14F-4D97-AF65-F5344CB8AC3E}">
        <p14:creationId xmlns:p14="http://schemas.microsoft.com/office/powerpoint/2010/main" val="16409644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Text Placeholder 3"/>
          <p:cNvSpPr>
            <a:spLocks noGrp="1"/>
          </p:cNvSpPr>
          <p:nvPr>
            <p:ph type="body" sz="quarter" idx="12" hasCustomPrompt="1"/>
          </p:nvPr>
        </p:nvSpPr>
        <p:spPr>
          <a:xfrm>
            <a:off x="3739257" y="1371601"/>
            <a:ext cx="7997013" cy="705257"/>
          </a:xfrm>
          <a:prstGeom prst="rect">
            <a:avLst/>
          </a:prstGeom>
        </p:spPr>
        <p:txBody>
          <a:bodyPr/>
          <a:lstStyle>
            <a:lvl1pPr>
              <a:defRPr lang="en-US" sz="2400" b="1" kern="0" dirty="0" smtClean="0">
                <a:solidFill>
                  <a:schemeClr val="accent1"/>
                </a:solidFill>
                <a:latin typeface="Salesforce Sans" panose="020B0505020202020203" pitchFamily="34" charset="0"/>
                <a:ea typeface="+mn-ea"/>
                <a:cs typeface="Arial" pitchFamily="34" charset="0"/>
              </a:defRPr>
            </a:lvl1pPr>
          </a:lstStyle>
          <a:p>
            <a:pPr lvl="0"/>
            <a:r>
              <a:rPr lang="fr-FR"/>
              <a:t>Cliquer pour modifier les styles de textes principaux</a:t>
            </a:r>
          </a:p>
        </p:txBody>
      </p:sp>
      <p:sp>
        <p:nvSpPr>
          <p:cNvPr id="6" name="Text Placeholder 5"/>
          <p:cNvSpPr>
            <a:spLocks noGrp="1"/>
          </p:cNvSpPr>
          <p:nvPr>
            <p:ph type="body" sz="quarter" idx="13" hasCustomPrompt="1"/>
          </p:nvPr>
        </p:nvSpPr>
        <p:spPr>
          <a:xfrm>
            <a:off x="3739256" y="2291235"/>
            <a:ext cx="7997013" cy="4109565"/>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
        <p:nvSpPr>
          <p:cNvPr id="7" name="Text Placeholder 18"/>
          <p:cNvSpPr>
            <a:spLocks noGrp="1"/>
          </p:cNvSpPr>
          <p:nvPr>
            <p:ph type="body" sz="quarter" idx="14" hasCustomPrompt="1"/>
          </p:nvPr>
        </p:nvSpPr>
        <p:spPr>
          <a:xfrm>
            <a:off x="424" y="929274"/>
            <a:ext cx="3353250" cy="4308284"/>
          </a:xfrm>
          <a:prstGeom prst="rect">
            <a:avLst/>
          </a:prstGeom>
          <a:solidFill>
            <a:schemeClr val="accent1">
              <a:lumMod val="20000"/>
              <a:lumOff val="80000"/>
            </a:schemeClr>
          </a:solidFill>
        </p:spPr>
        <p:txBody>
          <a:bodyPr lIns="274320" tIns="274320" rIns="274320" bIns="274320"/>
          <a:lstStyle>
            <a:lvl1pPr algn="ctr" rtl="0" eaLnBrk="1" fontAlgn="base" hangingPunct="1">
              <a:lnSpc>
                <a:spcPct val="90000"/>
              </a:lnSpc>
              <a:spcBef>
                <a:spcPts val="0"/>
              </a:spcBef>
              <a:spcAft>
                <a:spcPct val="0"/>
              </a:spcAft>
              <a:defRPr lang="en-US" sz="2000" b="1" kern="0" dirty="0">
                <a:solidFill>
                  <a:schemeClr val="tx2"/>
                </a:solidFill>
                <a:latin typeface="Salesforce Sans" panose="020B0505020202020203" pitchFamily="34" charset="0"/>
                <a:ea typeface="+mn-ea"/>
                <a:cs typeface="Arial" pitchFamily="34" charset="0"/>
              </a:defRPr>
            </a:lvl1pPr>
          </a:lstStyle>
          <a:p>
            <a:pPr lvl="0"/>
            <a:r>
              <a:rPr lang="fr-FR"/>
              <a:t>Cliquer pour modifier les styles de textes principaux</a:t>
            </a:r>
          </a:p>
        </p:txBody>
      </p:sp>
      <p:sp>
        <p:nvSpPr>
          <p:cNvPr id="8" name="Text Placeholder 20"/>
          <p:cNvSpPr>
            <a:spLocks noGrp="1"/>
          </p:cNvSpPr>
          <p:nvPr>
            <p:ph type="body" sz="quarter" idx="15" hasCustomPrompt="1"/>
          </p:nvPr>
        </p:nvSpPr>
        <p:spPr>
          <a:xfrm>
            <a:off x="0" y="5230121"/>
            <a:ext cx="3353673" cy="1114425"/>
          </a:xfrm>
          <a:prstGeom prst="rect">
            <a:avLst/>
          </a:prstGeom>
          <a:solidFill>
            <a:schemeClr val="accent1"/>
          </a:solidFill>
        </p:spPr>
        <p:txBody>
          <a:bodyPr anchor="ctr"/>
          <a:lstStyle>
            <a:lvl1pPr algn="ctr">
              <a:defRPr sz="1600">
                <a:solidFill>
                  <a:schemeClr val="bg1"/>
                </a:solidFill>
              </a:defRPr>
            </a:lvl1pPr>
          </a:lstStyle>
          <a:p>
            <a:pPr lvl="0"/>
            <a:r>
              <a:rPr lang="fr-FR"/>
              <a:t>Cliquer pour modifier les styles de textes principaux</a:t>
            </a:r>
          </a:p>
        </p:txBody>
      </p:sp>
      <p:sp>
        <p:nvSpPr>
          <p:cNvPr id="9" name="Text Placeholder 22"/>
          <p:cNvSpPr>
            <a:spLocks noGrp="1"/>
          </p:cNvSpPr>
          <p:nvPr>
            <p:ph type="body" sz="quarter" idx="16" hasCustomPrompt="1"/>
          </p:nvPr>
        </p:nvSpPr>
        <p:spPr>
          <a:xfrm>
            <a:off x="0" y="6345238"/>
            <a:ext cx="3353673" cy="512762"/>
          </a:xfrm>
          <a:prstGeom prst="rect">
            <a:avLst/>
          </a:prstGeom>
          <a:solidFill>
            <a:schemeClr val="tx2"/>
          </a:solidFill>
        </p:spPr>
        <p:txBody>
          <a:bodyPr anchor="ctr"/>
          <a:lstStyle>
            <a:lvl1pPr algn="ctr">
              <a:defRPr sz="1600">
                <a:solidFill>
                  <a:schemeClr val="bg1"/>
                </a:solidFill>
              </a:defRPr>
            </a:lvl1pPr>
          </a:lstStyle>
          <a:p>
            <a:pPr lvl="0"/>
            <a:r>
              <a:rPr lang="fr-FR"/>
              <a:t>Cliquer pour modifier les styles de textes principaux</a:t>
            </a:r>
          </a:p>
        </p:txBody>
      </p:sp>
      <p:sp>
        <p:nvSpPr>
          <p:cNvPr id="10" name="Picture Placeholder 24"/>
          <p:cNvSpPr>
            <a:spLocks noGrp="1"/>
          </p:cNvSpPr>
          <p:nvPr>
            <p:ph type="pic" sz="quarter" idx="17" hasCustomPrompt="1"/>
          </p:nvPr>
        </p:nvSpPr>
        <p:spPr>
          <a:xfrm>
            <a:off x="637749" y="2188866"/>
            <a:ext cx="2078176" cy="2077635"/>
          </a:xfrm>
          <a:prstGeom prst="ellipse">
            <a:avLst/>
          </a:prstGeom>
          <a:solidFill>
            <a:srgbClr val="FF0000"/>
          </a:solidFill>
        </p:spPr>
        <p:txBody>
          <a:bodyPr anchor="ctr"/>
          <a:lstStyle>
            <a:lvl1pPr algn="ctr">
              <a:defRPr>
                <a:solidFill>
                  <a:schemeClr val="bg1"/>
                </a:solidFill>
              </a:defRPr>
            </a:lvl1pPr>
          </a:lstStyle>
          <a:p>
            <a:r>
              <a:rPr lang="fr-FR"/>
              <a:t>Projet Badge</a:t>
            </a:r>
          </a:p>
        </p:txBody>
      </p:sp>
    </p:spTree>
    <p:custDataLst>
      <p:tags r:id="rId1"/>
    </p:custDataLst>
    <p:extLst>
      <p:ext uri="{BB962C8B-B14F-4D97-AF65-F5344CB8AC3E}">
        <p14:creationId xmlns:p14="http://schemas.microsoft.com/office/powerpoint/2010/main" val="5819987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17" name="Rectangle 16"/>
          <p:cNvSpPr/>
          <p:nvPr userDrawn="1"/>
        </p:nvSpPr>
        <p:spPr bwMode="auto">
          <a:xfrm>
            <a:off x="1" y="914400"/>
            <a:ext cx="12192000" cy="2306638"/>
          </a:xfrm>
          <a:prstGeom prst="rect">
            <a:avLst/>
          </a:prstGeom>
          <a:solidFill>
            <a:schemeClr val="accent1">
              <a:lumMod val="20000"/>
              <a:lumOff val="80000"/>
            </a:schemeClr>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6" name="Text Placeholder 15"/>
          <p:cNvSpPr>
            <a:spLocks noGrp="1"/>
          </p:cNvSpPr>
          <p:nvPr>
            <p:ph type="body" sz="quarter" idx="15" hasCustomPrompt="1"/>
          </p:nvPr>
        </p:nvSpPr>
        <p:spPr>
          <a:xfrm>
            <a:off x="1767046" y="914400"/>
            <a:ext cx="10424955" cy="2306638"/>
          </a:xfrm>
          <a:prstGeom prst="rect">
            <a:avLst/>
          </a:prstGeom>
          <a:noFill/>
        </p:spPr>
        <p:txBody>
          <a:bodyPr lIns="457200" tIns="457200" rIns="457200" bIns="457200"/>
          <a:lstStyle>
            <a:lvl1pPr>
              <a:defRPr b="1">
                <a:solidFill>
                  <a:schemeClr val="tx2"/>
                </a:solidFill>
              </a:defRPr>
            </a:lvl1pPr>
            <a:lvl2pPr marL="0" indent="0">
              <a:buFontTx/>
              <a:buNone/>
              <a:defRPr>
                <a:solidFill>
                  <a:schemeClr val="tx2"/>
                </a:solidFill>
              </a:defRPr>
            </a:lvl2pPr>
            <a:lvl3pPr marL="227013" indent="-227013">
              <a:buFont typeface="Arial" panose="020B0604020202020204" pitchFamily="34" charset="0"/>
              <a:buChar char="•"/>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9" name="Freeform 49"/>
          <p:cNvSpPr>
            <a:spLocks/>
          </p:cNvSpPr>
          <p:nvPr userDrawn="1"/>
        </p:nvSpPr>
        <p:spPr bwMode="auto">
          <a:xfrm>
            <a:off x="732289" y="1604901"/>
            <a:ext cx="1034756" cy="1019657"/>
          </a:xfrm>
          <a:custGeom>
            <a:avLst/>
            <a:gdLst>
              <a:gd name="T0" fmla="*/ 81 w 116"/>
              <a:gd name="T1" fmla="*/ 64 h 116"/>
              <a:gd name="T2" fmla="*/ 92 w 116"/>
              <a:gd name="T3" fmla="*/ 80 h 116"/>
              <a:gd name="T4" fmla="*/ 95 w 116"/>
              <a:gd name="T5" fmla="*/ 78 h 116"/>
              <a:gd name="T6" fmla="*/ 111 w 116"/>
              <a:gd name="T7" fmla="*/ 60 h 116"/>
              <a:gd name="T8" fmla="*/ 111 w 116"/>
              <a:gd name="T9" fmla="*/ 57 h 116"/>
              <a:gd name="T10" fmla="*/ 91 w 116"/>
              <a:gd name="T11" fmla="*/ 29 h 116"/>
              <a:gd name="T12" fmla="*/ 110 w 116"/>
              <a:gd name="T13" fmla="*/ 22 h 116"/>
              <a:gd name="T14" fmla="*/ 95 w 116"/>
              <a:gd name="T15" fmla="*/ 5 h 116"/>
              <a:gd name="T16" fmla="*/ 89 w 116"/>
              <a:gd name="T17" fmla="*/ 11 h 116"/>
              <a:gd name="T18" fmla="*/ 82 w 116"/>
              <a:gd name="T19" fmla="*/ 24 h 116"/>
              <a:gd name="T20" fmla="*/ 57 w 116"/>
              <a:gd name="T21" fmla="*/ 1 h 116"/>
              <a:gd name="T22" fmla="*/ 54 w 116"/>
              <a:gd name="T23" fmla="*/ 2 h 116"/>
              <a:gd name="T24" fmla="*/ 35 w 116"/>
              <a:gd name="T25" fmla="*/ 21 h 116"/>
              <a:gd name="T26" fmla="*/ 36 w 116"/>
              <a:gd name="T27" fmla="*/ 27 h 116"/>
              <a:gd name="T28" fmla="*/ 46 w 116"/>
              <a:gd name="T29" fmla="*/ 30 h 116"/>
              <a:gd name="T30" fmla="*/ 54 w 116"/>
              <a:gd name="T31" fmla="*/ 42 h 116"/>
              <a:gd name="T32" fmla="*/ 33 w 116"/>
              <a:gd name="T33" fmla="*/ 48 h 116"/>
              <a:gd name="T34" fmla="*/ 24 w 116"/>
              <a:gd name="T35" fmla="*/ 32 h 116"/>
              <a:gd name="T36" fmla="*/ 1 w 116"/>
              <a:gd name="T37" fmla="*/ 54 h 116"/>
              <a:gd name="T38" fmla="*/ 1 w 116"/>
              <a:gd name="T39" fmla="*/ 57 h 116"/>
              <a:gd name="T40" fmla="*/ 24 w 116"/>
              <a:gd name="T41" fmla="*/ 83 h 116"/>
              <a:gd name="T42" fmla="*/ 20 w 116"/>
              <a:gd name="T43" fmla="*/ 91 h 116"/>
              <a:gd name="T44" fmla="*/ 14 w 116"/>
              <a:gd name="T45" fmla="*/ 92 h 116"/>
              <a:gd name="T46" fmla="*/ 20 w 116"/>
              <a:gd name="T47" fmla="*/ 114 h 116"/>
              <a:gd name="T48" fmla="*/ 29 w 116"/>
              <a:gd name="T49" fmla="*/ 97 h 116"/>
              <a:gd name="T50" fmla="*/ 42 w 116"/>
              <a:gd name="T51" fmla="*/ 93 h 116"/>
              <a:gd name="T52" fmla="*/ 58 w 116"/>
              <a:gd name="T53" fmla="*/ 111 h 116"/>
              <a:gd name="T54" fmla="*/ 61 w 116"/>
              <a:gd name="T55" fmla="*/ 112 h 116"/>
              <a:gd name="T56" fmla="*/ 79 w 116"/>
              <a:gd name="T57" fmla="*/ 90 h 116"/>
              <a:gd name="T58" fmla="*/ 68 w 116"/>
              <a:gd name="T59" fmla="*/ 82 h 116"/>
              <a:gd name="T60" fmla="*/ 81 w 116"/>
              <a:gd name="T61" fmla="*/ 6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16">
                <a:moveTo>
                  <a:pt x="81" y="64"/>
                </a:moveTo>
                <a:cubicBezTo>
                  <a:pt x="89" y="70"/>
                  <a:pt x="83" y="83"/>
                  <a:pt x="92" y="80"/>
                </a:cubicBezTo>
                <a:cubicBezTo>
                  <a:pt x="94" y="80"/>
                  <a:pt x="94" y="80"/>
                  <a:pt x="95" y="78"/>
                </a:cubicBezTo>
                <a:cubicBezTo>
                  <a:pt x="111" y="60"/>
                  <a:pt x="111" y="60"/>
                  <a:pt x="111" y="60"/>
                </a:cubicBezTo>
                <a:cubicBezTo>
                  <a:pt x="113" y="58"/>
                  <a:pt x="113" y="58"/>
                  <a:pt x="111" y="57"/>
                </a:cubicBezTo>
                <a:cubicBezTo>
                  <a:pt x="103" y="53"/>
                  <a:pt x="86" y="38"/>
                  <a:pt x="91" y="29"/>
                </a:cubicBezTo>
                <a:cubicBezTo>
                  <a:pt x="94" y="23"/>
                  <a:pt x="104" y="30"/>
                  <a:pt x="110" y="22"/>
                </a:cubicBezTo>
                <a:cubicBezTo>
                  <a:pt x="116" y="14"/>
                  <a:pt x="108" y="0"/>
                  <a:pt x="95" y="5"/>
                </a:cubicBezTo>
                <a:cubicBezTo>
                  <a:pt x="91" y="6"/>
                  <a:pt x="90" y="7"/>
                  <a:pt x="89" y="11"/>
                </a:cubicBezTo>
                <a:cubicBezTo>
                  <a:pt x="88" y="16"/>
                  <a:pt x="89" y="24"/>
                  <a:pt x="82" y="24"/>
                </a:cubicBezTo>
                <a:cubicBezTo>
                  <a:pt x="81" y="24"/>
                  <a:pt x="57" y="1"/>
                  <a:pt x="57" y="1"/>
                </a:cubicBezTo>
                <a:cubicBezTo>
                  <a:pt x="56" y="0"/>
                  <a:pt x="55" y="0"/>
                  <a:pt x="54" y="2"/>
                </a:cubicBezTo>
                <a:cubicBezTo>
                  <a:pt x="54" y="2"/>
                  <a:pt x="35" y="20"/>
                  <a:pt x="35" y="21"/>
                </a:cubicBezTo>
                <a:cubicBezTo>
                  <a:pt x="34" y="23"/>
                  <a:pt x="35" y="25"/>
                  <a:pt x="36" y="27"/>
                </a:cubicBezTo>
                <a:cubicBezTo>
                  <a:pt x="40" y="32"/>
                  <a:pt x="41" y="29"/>
                  <a:pt x="46" y="30"/>
                </a:cubicBezTo>
                <a:cubicBezTo>
                  <a:pt x="51" y="31"/>
                  <a:pt x="54" y="37"/>
                  <a:pt x="54" y="42"/>
                </a:cubicBezTo>
                <a:cubicBezTo>
                  <a:pt x="55" y="53"/>
                  <a:pt x="39" y="57"/>
                  <a:pt x="33" y="48"/>
                </a:cubicBezTo>
                <a:cubicBezTo>
                  <a:pt x="30" y="43"/>
                  <a:pt x="31" y="30"/>
                  <a:pt x="24" y="32"/>
                </a:cubicBezTo>
                <a:cubicBezTo>
                  <a:pt x="20" y="33"/>
                  <a:pt x="4" y="49"/>
                  <a:pt x="1" y="54"/>
                </a:cubicBezTo>
                <a:cubicBezTo>
                  <a:pt x="0" y="56"/>
                  <a:pt x="0" y="56"/>
                  <a:pt x="1" y="57"/>
                </a:cubicBezTo>
                <a:cubicBezTo>
                  <a:pt x="11" y="65"/>
                  <a:pt x="22" y="73"/>
                  <a:pt x="24" y="83"/>
                </a:cubicBezTo>
                <a:cubicBezTo>
                  <a:pt x="24" y="87"/>
                  <a:pt x="24" y="90"/>
                  <a:pt x="20" y="91"/>
                </a:cubicBezTo>
                <a:cubicBezTo>
                  <a:pt x="18" y="92"/>
                  <a:pt x="16" y="91"/>
                  <a:pt x="14" y="92"/>
                </a:cubicBezTo>
                <a:cubicBezTo>
                  <a:pt x="0" y="95"/>
                  <a:pt x="5" y="116"/>
                  <a:pt x="20" y="114"/>
                </a:cubicBezTo>
                <a:cubicBezTo>
                  <a:pt x="28" y="113"/>
                  <a:pt x="26" y="103"/>
                  <a:pt x="29" y="97"/>
                </a:cubicBezTo>
                <a:cubicBezTo>
                  <a:pt x="32" y="93"/>
                  <a:pt x="38" y="91"/>
                  <a:pt x="42" y="93"/>
                </a:cubicBezTo>
                <a:cubicBezTo>
                  <a:pt x="43" y="94"/>
                  <a:pt x="52" y="105"/>
                  <a:pt x="58" y="111"/>
                </a:cubicBezTo>
                <a:cubicBezTo>
                  <a:pt x="59" y="113"/>
                  <a:pt x="59" y="113"/>
                  <a:pt x="61" y="112"/>
                </a:cubicBezTo>
                <a:cubicBezTo>
                  <a:pt x="67" y="109"/>
                  <a:pt x="79" y="98"/>
                  <a:pt x="79" y="90"/>
                </a:cubicBezTo>
                <a:cubicBezTo>
                  <a:pt x="79" y="86"/>
                  <a:pt x="74" y="86"/>
                  <a:pt x="68" y="82"/>
                </a:cubicBezTo>
                <a:cubicBezTo>
                  <a:pt x="55" y="73"/>
                  <a:pt x="68" y="55"/>
                  <a:pt x="81" y="64"/>
                </a:cubicBezTo>
                <a:close/>
              </a:path>
            </a:pathLst>
          </a:custGeom>
          <a:noFill/>
          <a:ln w="38100" cap="rnd">
            <a:solidFill>
              <a:schemeClr val="tx2"/>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800"/>
          </a:p>
        </p:txBody>
      </p:sp>
      <p:sp>
        <p:nvSpPr>
          <p:cNvPr id="10" name="Text Placeholder 8"/>
          <p:cNvSpPr>
            <a:spLocks noGrp="1"/>
          </p:cNvSpPr>
          <p:nvPr>
            <p:ph type="body" sz="quarter" idx="11" hasCustomPrompt="1"/>
          </p:nvPr>
        </p:nvSpPr>
        <p:spPr>
          <a:xfrm>
            <a:off x="455732" y="0"/>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11" name="Text Placeholder 5"/>
          <p:cNvSpPr>
            <a:spLocks noGrp="1"/>
          </p:cNvSpPr>
          <p:nvPr>
            <p:ph type="body" sz="quarter" idx="12" hasCustomPrompt="1"/>
          </p:nvPr>
        </p:nvSpPr>
        <p:spPr>
          <a:xfrm>
            <a:off x="455732" y="3521002"/>
            <a:ext cx="5481759" cy="2879798"/>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
        <p:nvSpPr>
          <p:cNvPr id="12" name="Text Placeholder 5"/>
          <p:cNvSpPr>
            <a:spLocks noGrp="1"/>
          </p:cNvSpPr>
          <p:nvPr>
            <p:ph type="body" sz="quarter" idx="13" hasCustomPrompt="1"/>
          </p:nvPr>
        </p:nvSpPr>
        <p:spPr>
          <a:xfrm>
            <a:off x="6254511" y="3521002"/>
            <a:ext cx="5481759" cy="2879798"/>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457200" indent="-457200">
              <a:buFont typeface="+mj-lt"/>
              <a:buAutoNum type="arabicPeriod"/>
              <a:defRPr lang="en-US" sz="2400" kern="0" dirty="0" smtClean="0">
                <a:solidFill>
                  <a:schemeClr val="tx2"/>
                </a:solidFill>
                <a:latin typeface="Salesforce Sans" panose="020B0505020202020203" pitchFamily="34" charset="0"/>
                <a:ea typeface="+mn-ea"/>
                <a:cs typeface="Arial" pitchFamily="34" charset="0"/>
              </a:defRPr>
            </a:lvl2pPr>
            <a:lvl3pPr marL="685800" indent="-227013">
              <a:buFont typeface="Arial" panose="020B0604020202020204" pitchFamily="34" charset="0"/>
              <a:buChar char="•"/>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Tree>
    <p:custDataLst>
      <p:tags r:id="rId1"/>
    </p:custDataLst>
    <p:extLst>
      <p:ext uri="{BB962C8B-B14F-4D97-AF65-F5344CB8AC3E}">
        <p14:creationId xmlns:p14="http://schemas.microsoft.com/office/powerpoint/2010/main" val="24171935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omework">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Rectangle 4"/>
          <p:cNvSpPr/>
          <p:nvPr userDrawn="1"/>
        </p:nvSpPr>
        <p:spPr>
          <a:xfrm rot="10800000">
            <a:off x="-3" y="3944258"/>
            <a:ext cx="5396866" cy="2926121"/>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299" dirty="0"/>
          </a:p>
        </p:txBody>
      </p:sp>
      <p:sp>
        <p:nvSpPr>
          <p:cNvPr id="6" name="Rectangle 5"/>
          <p:cNvSpPr/>
          <p:nvPr userDrawn="1"/>
        </p:nvSpPr>
        <p:spPr>
          <a:xfrm>
            <a:off x="0" y="929274"/>
            <a:ext cx="5396863" cy="3062370"/>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299"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25798" r="52889" b="61411"/>
          <a:stretch/>
        </p:blipFill>
        <p:spPr>
          <a:xfrm>
            <a:off x="-18293" y="1371601"/>
            <a:ext cx="5404496" cy="3050057"/>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l="430" r="55460" b="29600"/>
          <a:stretch/>
        </p:blipFill>
        <p:spPr>
          <a:xfrm>
            <a:off x="-18293" y="2007924"/>
            <a:ext cx="5407242" cy="4850077"/>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60668"/>
          <a:stretch/>
        </p:blipFill>
        <p:spPr>
          <a:xfrm>
            <a:off x="2811590" y="4004027"/>
            <a:ext cx="655042" cy="1860931"/>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3827" y="1715471"/>
            <a:ext cx="2249245" cy="1910626"/>
          </a:xfrm>
          <a:prstGeom prst="rect">
            <a:avLst/>
          </a:prstGeom>
        </p:spPr>
      </p:pic>
      <p:sp>
        <p:nvSpPr>
          <p:cNvPr id="11" name="Text Placeholder 5"/>
          <p:cNvSpPr>
            <a:spLocks noGrp="1"/>
          </p:cNvSpPr>
          <p:nvPr>
            <p:ph type="body" sz="quarter" idx="12" hasCustomPrompt="1"/>
          </p:nvPr>
        </p:nvSpPr>
        <p:spPr>
          <a:xfrm>
            <a:off x="5798153" y="1371600"/>
            <a:ext cx="5938117" cy="5029200"/>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457200" indent="-457200">
              <a:buFont typeface="+mj-lt"/>
              <a:buAutoNum type="arabicPeriod"/>
              <a:defRPr lang="en-US" sz="2000" kern="0" dirty="0" smtClean="0">
                <a:solidFill>
                  <a:schemeClr val="tx2"/>
                </a:solidFill>
                <a:latin typeface="Salesforce Sans" panose="020B0505020202020203" pitchFamily="34" charset="0"/>
                <a:ea typeface="+mn-ea"/>
                <a:cs typeface="Arial" pitchFamily="34" charset="0"/>
              </a:defRPr>
            </a:lvl2pPr>
            <a:lvl3pPr marL="685800" indent="-227013">
              <a:buFont typeface="Arial" panose="020B0604020202020204" pitchFamily="34" charset="0"/>
              <a:buChar char="•"/>
              <a:defRPr sz="1800">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Tree>
    <p:custDataLst>
      <p:tags r:id="rId1"/>
    </p:custDataLst>
    <p:extLst>
      <p:ext uri="{BB962C8B-B14F-4D97-AF65-F5344CB8AC3E}">
        <p14:creationId xmlns:p14="http://schemas.microsoft.com/office/powerpoint/2010/main" val="37155868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_______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fr-FR" sz="8800">
                <a:solidFill>
                  <a:schemeClr val="bg1"/>
                </a:solidFill>
                <a:latin typeface="Salesforce Sans" panose="020B0505020202020203" pitchFamily="34" charset="0"/>
                <a:cs typeface="Arial" pitchFamily="34" charset="0"/>
              </a:rPr>
              <a:t>Diapositives spéciales Marketing Cloud</a:t>
            </a:r>
          </a:p>
        </p:txBody>
      </p:sp>
    </p:spTree>
    <p:custDataLst>
      <p:tags r:id="rId1"/>
    </p:custDataLst>
    <p:extLst>
      <p:ext uri="{BB962C8B-B14F-4D97-AF65-F5344CB8AC3E}">
        <p14:creationId xmlns:p14="http://schemas.microsoft.com/office/powerpoint/2010/main" val="6407390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NTO Story">
    <p:spTree>
      <p:nvGrpSpPr>
        <p:cNvPr id="1" name=""/>
        <p:cNvGrpSpPr/>
        <p:nvPr/>
      </p:nvGrpSpPr>
      <p:grpSpPr>
        <a:xfrm>
          <a:off x="0" y="0"/>
          <a:ext cx="0" cy="0"/>
          <a:chOff x="0" y="0"/>
          <a:chExt cx="0" cy="0"/>
        </a:xfrm>
      </p:grpSpPr>
      <p:sp>
        <p:nvSpPr>
          <p:cNvPr id="5" name="Rectangle 4"/>
          <p:cNvSpPr/>
          <p:nvPr userDrawn="1"/>
        </p:nvSpPr>
        <p:spPr bwMode="auto">
          <a:xfrm>
            <a:off x="0" y="0"/>
            <a:ext cx="5440316" cy="6858000"/>
          </a:xfrm>
          <a:prstGeom prst="rect">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6" name="Picture 5" descr="Northern Trail Outfitters Logo-0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848" y="2236086"/>
            <a:ext cx="3780652" cy="1864520"/>
          </a:xfrm>
          <a:prstGeom prst="rect">
            <a:avLst/>
          </a:prstGeom>
        </p:spPr>
      </p:pic>
      <p:sp>
        <p:nvSpPr>
          <p:cNvPr id="7" name="Text Placeholder 2"/>
          <p:cNvSpPr>
            <a:spLocks noGrp="1"/>
          </p:cNvSpPr>
          <p:nvPr>
            <p:ph type="body" sz="quarter" idx="13" hasCustomPrompt="1"/>
          </p:nvPr>
        </p:nvSpPr>
        <p:spPr>
          <a:xfrm>
            <a:off x="5882345" y="526775"/>
            <a:ext cx="5908534" cy="5774635"/>
          </a:xfrm>
          <a:prstGeom prst="rect">
            <a:avLst/>
          </a:prstGeom>
        </p:spPr>
        <p:txBody>
          <a:bodyPr anchor="ct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fr-FR"/>
              <a:t>Cliquer pour modifier les styles de textes principaux</a:t>
            </a:r>
          </a:p>
          <a:p>
            <a:pPr lvl="1"/>
            <a:r>
              <a:rPr lang="fr-FR"/>
              <a:t>Second niveau</a:t>
            </a:r>
          </a:p>
          <a:p>
            <a:pPr lvl="2"/>
            <a:r>
              <a:rPr lang="fr-FR"/>
              <a:t>Troisième niveau</a:t>
            </a:r>
          </a:p>
          <a:p>
            <a:pPr lvl="3"/>
            <a:r>
              <a:rPr lang="fr-FR"/>
              <a:t>Quatrième niveau</a:t>
            </a:r>
          </a:p>
          <a:p>
            <a:pPr lvl="4"/>
            <a:r>
              <a:rPr lang="fr-FR"/>
              <a:t>Cinquième niveau</a:t>
            </a:r>
          </a:p>
        </p:txBody>
      </p:sp>
    </p:spTree>
    <p:custDataLst>
      <p:tags r:id="rId1"/>
    </p:custDataLst>
    <p:extLst>
      <p:ext uri="{BB962C8B-B14F-4D97-AF65-F5344CB8AC3E}">
        <p14:creationId xmlns:p14="http://schemas.microsoft.com/office/powerpoint/2010/main" val="34741751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howcas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 y="9525"/>
            <a:ext cx="10248169" cy="904875"/>
          </a:xfrm>
          <a:prstGeom prst="rect">
            <a:avLst/>
          </a:prstGeom>
          <a:noFill/>
        </p:spPr>
        <p:txBody>
          <a:bodyPr lIns="457200" anchor="ctr"/>
          <a:lstStyle>
            <a:lvl1pPr algn="l">
              <a:lnSpc>
                <a:spcPct val="90000"/>
              </a:lnSpc>
              <a:spcBef>
                <a:spcPts val="0"/>
              </a:spcBef>
              <a:defRPr sz="2800" b="1">
                <a:solidFill>
                  <a:schemeClr val="tx2"/>
                </a:solidFill>
              </a:defRPr>
            </a:lvl1pPr>
          </a:lstStyle>
          <a:p>
            <a:pPr lvl="0"/>
            <a:r>
              <a:rPr lang="fr-FR"/>
              <a:t>Cliquer pour modifier les styles de textes principaux</a:t>
            </a: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sp>
        <p:nvSpPr>
          <p:cNvPr id="2" name="Slide Number Placeholder 1"/>
          <p:cNvSpPr>
            <a:spLocks noGrp="1"/>
          </p:cNvSpPr>
          <p:nvPr>
            <p:ph type="sldNum" sz="quarter" idx="12" hasCustomPrompt="1"/>
          </p:nvPr>
        </p:nvSpPr>
        <p:spPr/>
        <p:txBody>
          <a:bodyPr/>
          <a:lstStyle/>
          <a:p>
            <a:fld id="{19FD02D3-6C23-404C-A7B3-DAB79F5D63D7}" type="slidenum">
              <a:rPr lang="en-US" smtClean="0"/>
              <a:pPr/>
              <a:t>‹#›</a:t>
            </a:fld>
            <a:endParaRPr lang="en-US" smtClean="0"/>
          </a:p>
        </p:txBody>
      </p:sp>
    </p:spTree>
    <p:custDataLst>
      <p:tags r:id="rId1"/>
    </p:custDataLst>
    <p:extLst>
      <p:ext uri="{BB962C8B-B14F-4D97-AF65-F5344CB8AC3E}">
        <p14:creationId xmlns:p14="http://schemas.microsoft.com/office/powerpoint/2010/main" val="28597130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fld id="{19FD02D3-6C23-404C-A7B3-DAB79F5D63D7}" type="slidenum">
              <a:rPr lang="en-US" smtClean="0"/>
              <a:pPr/>
              <a:t>‹#›</a:t>
            </a:fld>
            <a:endParaRPr lang="en-US" smtClean="0"/>
          </a:p>
        </p:txBody>
      </p:sp>
      <p:sp>
        <p:nvSpPr>
          <p:cNvPr id="4" name="Text Placeholder 8"/>
          <p:cNvSpPr>
            <a:spLocks noGrp="1"/>
          </p:cNvSpPr>
          <p:nvPr>
            <p:ph type="body" sz="quarter" idx="11" hasCustomPrompt="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Text Placeholder 5"/>
          <p:cNvSpPr>
            <a:spLocks noGrp="1"/>
          </p:cNvSpPr>
          <p:nvPr>
            <p:ph type="body" sz="quarter" idx="12" hasCustomPrompt="1"/>
          </p:nvPr>
        </p:nvSpPr>
        <p:spPr>
          <a:xfrm>
            <a:off x="2988290" y="1713297"/>
            <a:ext cx="7997013" cy="4687502"/>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fr-FR"/>
              <a:t>Cliquer pour modifier les styles de textes principaux</a:t>
            </a:r>
          </a:p>
          <a:p>
            <a:pPr lvl="1"/>
            <a:r>
              <a:rPr lang="fr-FR"/>
              <a:t>Second niveau</a:t>
            </a:r>
          </a:p>
          <a:p>
            <a:pPr lvl="2"/>
            <a:r>
              <a:rPr lang="fr-FR"/>
              <a:t>Troisième niveau</a:t>
            </a:r>
          </a:p>
        </p:txBody>
      </p:sp>
      <p:sp>
        <p:nvSpPr>
          <p:cNvPr id="6" name="Rectangle 5"/>
          <p:cNvSpPr/>
          <p:nvPr userDrawn="1"/>
        </p:nvSpPr>
        <p:spPr bwMode="auto">
          <a:xfrm>
            <a:off x="455732" y="1371600"/>
            <a:ext cx="2268927" cy="5029199"/>
          </a:xfrm>
          <a:prstGeom prst="rect">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custDataLst>
      <p:tags r:id="rId1"/>
    </p:custDataLst>
    <p:extLst>
      <p:ext uri="{BB962C8B-B14F-4D97-AF65-F5344CB8AC3E}">
        <p14:creationId xmlns:p14="http://schemas.microsoft.com/office/powerpoint/2010/main" val="24895717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fr-FR" sz="8800">
                <a:solidFill>
                  <a:schemeClr val="bg1"/>
                </a:solidFill>
                <a:latin typeface="Salesforce Sans" panose="020B0505020202020203" pitchFamily="34" charset="0"/>
                <a:cs typeface="Arial" pitchFamily="34" charset="0"/>
              </a:rPr>
              <a:t>Blanc</a:t>
            </a:r>
          </a:p>
        </p:txBody>
      </p:sp>
    </p:spTree>
    <p:custDataLst>
      <p:tags r:id="rId1"/>
    </p:custDataLst>
    <p:extLst>
      <p:ext uri="{BB962C8B-B14F-4D97-AF65-F5344CB8AC3E}">
        <p14:creationId xmlns:p14="http://schemas.microsoft.com/office/powerpoint/2010/main" val="8877805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77004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sp>
        <p:nvSpPr>
          <p:cNvPr id="11" name="Rectangle 10"/>
          <p:cNvSpPr/>
          <p:nvPr userDrawn="1"/>
        </p:nvSpPr>
        <p:spPr>
          <a:xfrm>
            <a:off x="-2" y="0"/>
            <a:ext cx="3713160" cy="6858000"/>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sysClr val="windowText" lastClr="000000"/>
              </a:solidFill>
              <a:effectLst/>
              <a:uLnTx/>
              <a:uFillTx/>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87271" y="576912"/>
            <a:ext cx="2186973" cy="165852"/>
          </a:xfrm>
          <a:prstGeom prst="rect">
            <a:avLst/>
          </a:prstGeom>
        </p:spPr>
      </p:pic>
      <p:pic>
        <p:nvPicPr>
          <p:cNvPr id="13" name="Picture 12"/>
          <p:cNvPicPr>
            <a:picLocks noChangeAspect="1"/>
          </p:cNvPicPr>
          <p:nvPr userDrawn="1"/>
        </p:nvPicPr>
        <p:blipFill rotWithShape="1">
          <a:blip r:embed="rId4" cstate="print">
            <a:extLst>
              <a:ext uri="{28A0092B-C50C-407E-A947-70E740481C1C}">
                <a14:useLocalDpi xmlns:a14="http://schemas.microsoft.com/office/drawing/2010/main" val="0"/>
              </a:ext>
            </a:extLst>
          </a:blip>
          <a:srcRect l="67612" r="8034"/>
          <a:stretch/>
        </p:blipFill>
        <p:spPr>
          <a:xfrm>
            <a:off x="-1" y="2540563"/>
            <a:ext cx="3713158" cy="4317436"/>
          </a:xfrm>
          <a:prstGeom prst="rect">
            <a:avLst/>
          </a:prstGeom>
        </p:spPr>
      </p:pic>
      <p:sp>
        <p:nvSpPr>
          <p:cNvPr id="14" name="Rectangle 13"/>
          <p:cNvSpPr/>
          <p:nvPr userDrawn="1"/>
        </p:nvSpPr>
        <p:spPr bwMode="auto">
          <a:xfrm>
            <a:off x="3965709" y="-1"/>
            <a:ext cx="8000251" cy="6857999"/>
          </a:xfrm>
          <a:prstGeom prst="rect">
            <a:avLst/>
          </a:prstGeom>
          <a:no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800" b="1" i="0" u="none" strike="noStrike" cap="none" normalizeH="0" baseline="0" noProof="0" dirty="0">
                <a:ln>
                  <a:noFill/>
                </a:ln>
                <a:solidFill>
                  <a:schemeClr val="tx2"/>
                </a:solidFill>
                <a:uLnTx/>
                <a:uFillTx/>
                <a:latin typeface="Salesforce Sans" panose="020B0505020202020203" pitchFamily="34" charset="0"/>
                <a:cs typeface="Arial" pitchFamily="34" charset="0"/>
              </a:rPr>
              <a:t>Merci de votre présence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chemeClr val="tx2"/>
                </a:solidFill>
                <a:uLnTx/>
                <a:uFillTx/>
                <a:latin typeface="Salesforce Sans" panose="020B0505020202020203" pitchFamily="34" charset="0"/>
                <a:cs typeface="Arial" panose="020B0604020202020204" pitchFamily="34" charset="0"/>
              </a:rPr>
              <a:t>Votre satisfaction est très importante à nos yeux. </a:t>
            </a:r>
            <a:r>
              <a:rPr kumimoji="0" lang="fr-FR" sz="2000" i="0" u="none" strike="noStrike" cap="none" normalizeH="0" baseline="0" noProof="0" dirty="0">
                <a:ln>
                  <a:noFill/>
                </a:ln>
                <a:solidFill>
                  <a:schemeClr val="tx2"/>
                </a:solidFill>
                <a:uLnTx/>
                <a:uFillTx/>
                <a:latin typeface="Salesforce Sans" panose="020B0505020202020203" pitchFamily="34" charset="0"/>
                <a:cs typeface="Arial" panose="020B0604020202020204" pitchFamily="34" charset="0"/>
              </a:rPr>
              <a:t>Cliquez sur le lien </a:t>
            </a:r>
            <a:r>
              <a:rPr kumimoji="0" lang="fr-FR" sz="2000" b="1" i="0" u="none" strike="noStrike" cap="none" normalizeH="0" baseline="0" noProof="0" dirty="0">
                <a:ln>
                  <a:noFill/>
                </a:ln>
                <a:solidFill>
                  <a:schemeClr val="tx2"/>
                </a:solidFill>
                <a:uLnTx/>
                <a:uFillTx/>
                <a:latin typeface="Salesforce Sans" panose="020B0505020202020203" pitchFamily="34" charset="0"/>
                <a:cs typeface="Arial" panose="020B0604020202020204" pitchFamily="34" charset="0"/>
              </a:rPr>
              <a:t>Course Survey (Enquête relative à la formation)</a:t>
            </a:r>
            <a:r>
              <a:rPr kumimoji="0" lang="fr-FR" sz="2000" i="0" u="none" strike="noStrike" cap="none" normalizeH="0" baseline="0" noProof="0" dirty="0">
                <a:ln>
                  <a:noFill/>
                </a:ln>
                <a:solidFill>
                  <a:schemeClr val="tx2"/>
                </a:solidFill>
                <a:uLnTx/>
                <a:uFillTx/>
                <a:latin typeface="Salesforce Sans" panose="020B0505020202020203" pitchFamily="34" charset="0"/>
                <a:cs typeface="Arial" panose="020B0604020202020204" pitchFamily="34" charset="0"/>
              </a:rPr>
              <a:t> sur la page </a:t>
            </a:r>
            <a:r>
              <a:rPr kumimoji="0" lang="fr-FR" sz="2000" i="0" u="none" strike="noStrike" cap="none" normalizeH="0" baseline="0" noProof="0" dirty="0" smtClean="0">
                <a:ln>
                  <a:noFill/>
                </a:ln>
                <a:solidFill>
                  <a:schemeClr val="tx2"/>
                </a:solidFill>
                <a:uLnTx/>
                <a:uFillTx/>
                <a:latin typeface="Salesforce Sans" panose="020B0505020202020203" pitchFamily="34" charset="0"/>
                <a:cs typeface="Arial" panose="020B0604020202020204" pitchFamily="34" charset="0"/>
              </a:rPr>
              <a:t>d'accueil </a:t>
            </a:r>
            <a:r>
              <a:rPr kumimoji="0" lang="fr-FR" sz="2000" i="0" u="none" strike="noStrike" cap="none" normalizeH="0" baseline="0" noProof="0" dirty="0">
                <a:ln>
                  <a:noFill/>
                </a:ln>
                <a:solidFill>
                  <a:schemeClr val="tx2"/>
                </a:solidFill>
                <a:uLnTx/>
                <a:uFillTx/>
                <a:latin typeface="Salesforce Sans" panose="020B0505020202020203" pitchFamily="34" charset="0"/>
                <a:cs typeface="Arial" panose="020B0604020202020204" pitchFamily="34" charset="0"/>
              </a:rPr>
              <a:t>de votre organisme de formation pour nos faire part de vos commentaires.</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Salesforce Sans" panose="020B0505020202020203" pitchFamily="34" charset="0"/>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Salesforce Sans" panose="020B0505020202020203" pitchFamily="34" charset="0"/>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fr-FR" sz="2800" b="1" i="0" u="none" strike="noStrike" cap="none" normalizeH="0" baseline="0" noProof="0" dirty="0">
                <a:ln>
                  <a:noFill/>
                </a:ln>
                <a:solidFill>
                  <a:schemeClr val="tx2"/>
                </a:solidFill>
                <a:uLnTx/>
                <a:uFillTx/>
                <a:latin typeface="Salesforce Sans" panose="020B0505020202020203" pitchFamily="34" charset="0"/>
                <a:cs typeface="Arial" panose="020B0604020202020204" pitchFamily="34" charset="0"/>
              </a:rPr>
              <a:t>Quelle est la prochaine étape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1" i="0" u="none" strike="noStrike" cap="none" normalizeH="0" baseline="0" noProof="0" dirty="0" err="1">
                <a:ln>
                  <a:noFill/>
                </a:ln>
                <a:solidFill>
                  <a:srgbClr val="002060"/>
                </a:solidFill>
                <a:uLnTx/>
                <a:uFillTx/>
                <a:latin typeface="Salesforce Sans" panose="020B0505020202020203" pitchFamily="34" charset="0"/>
                <a:ea typeface="Salesforce Sans Light" charset="0"/>
                <a:cs typeface="Salesforce Sans Light" charset="0"/>
              </a:rPr>
              <a:t>Trailhead</a:t>
            </a:r>
            <a:r>
              <a:rPr kumimoji="0" lang="fr-FR" sz="2000" b="1" i="0" u="none" strike="noStrike" cap="none" normalizeH="0" baseline="0" noProof="0" dirty="0">
                <a:ln>
                  <a:noFill/>
                </a:ln>
                <a:solidFill>
                  <a:srgbClr val="002060"/>
                </a:solidFill>
                <a:uLnTx/>
                <a:uFillTx/>
                <a:latin typeface="Salesforce Sans" panose="020B0505020202020203" pitchFamily="34" charset="0"/>
                <a:ea typeface="Salesforce Sans Light" charset="0"/>
                <a:cs typeface="Salesforce Sans Light" charset="0"/>
              </a:rPr>
              <a:t/>
            </a:r>
            <a:br>
              <a:rPr kumimoji="0" lang="fr-FR" sz="2000" b="1" i="0" u="none" strike="noStrike" cap="none" normalizeH="0" baseline="0" noProof="0" dirty="0">
                <a:ln>
                  <a:noFill/>
                </a:ln>
                <a:solidFill>
                  <a:srgbClr val="002060"/>
                </a:solidFill>
                <a:uLnTx/>
                <a:uFillTx/>
                <a:latin typeface="Salesforce Sans" panose="020B0505020202020203" pitchFamily="34" charset="0"/>
                <a:ea typeface="Salesforce Sans Light" charset="0"/>
                <a:cs typeface="Salesforce Sans Light" charset="0"/>
              </a:rPr>
            </a:br>
            <a:r>
              <a:rPr kumimoji="0" lang="fr-FR" sz="2000" b="0" i="0" u="none" strike="noStrike" cap="none" normalizeH="0" baseline="0" noProof="0" dirty="0">
                <a:ln>
                  <a:noFill/>
                </a:ln>
                <a:solidFill>
                  <a:srgbClr val="002060"/>
                </a:solidFill>
                <a:uLnTx/>
                <a:uFillTx/>
                <a:latin typeface="Salesforce Sans" panose="020B0505020202020203" pitchFamily="34" charset="0"/>
                <a:ea typeface="Salesforce Sans Light" charset="0"/>
                <a:cs typeface="Arial" pitchFamily="34" charset="0"/>
                <a:hlinkClick r:id="rId5"/>
              </a:rPr>
              <a:t>trailhead.salesforce.com</a:t>
            </a:r>
          </a:p>
          <a:p>
            <a:pPr marL="0" marR="0" lvl="0" indent="0" algn="l" defTabSz="914240" eaLnBrk="1" fontAlgn="auto" latinLnBrk="0" hangingPunct="1">
              <a:lnSpc>
                <a:spcPct val="100000"/>
              </a:lnSpc>
              <a:spcBef>
                <a:spcPts val="1800"/>
              </a:spcBef>
              <a:spcAft>
                <a:spcPts val="0"/>
              </a:spcAft>
              <a:buClrTx/>
              <a:buSzTx/>
              <a:buFontTx/>
              <a:buNone/>
              <a:tabLst/>
              <a:defRPr/>
            </a:pPr>
            <a:r>
              <a:rPr kumimoji="0" lang="fr-FR" sz="2000" b="1" i="0" u="none" strike="noStrike" cap="none" normalizeH="0" baseline="0" noProof="0" dirty="0">
                <a:ln>
                  <a:noFill/>
                </a:ln>
                <a:solidFill>
                  <a:srgbClr val="002060"/>
                </a:solidFill>
                <a:uLnTx/>
                <a:uFillTx/>
                <a:latin typeface="Salesforce Sans" panose="020B0505020202020203" pitchFamily="34" charset="0"/>
                <a:ea typeface="Salesforce Sans Light" charset="0"/>
                <a:cs typeface="Salesforce Sans Light" charset="0"/>
              </a:rPr>
              <a:t>Certification </a:t>
            </a:r>
            <a:r>
              <a:rPr kumimoji="0" lang="fr-FR" sz="2000" b="1" i="0" u="none" strike="noStrike" cap="none" normalizeH="0" baseline="0" noProof="0" dirty="0" err="1">
                <a:ln>
                  <a:noFill/>
                </a:ln>
                <a:solidFill>
                  <a:srgbClr val="002060"/>
                </a:solidFill>
                <a:uLnTx/>
                <a:uFillTx/>
                <a:latin typeface="Salesforce Sans" panose="020B0505020202020203" pitchFamily="34" charset="0"/>
                <a:ea typeface="Salesforce Sans Light" charset="0"/>
                <a:cs typeface="Salesforce Sans Light" charset="0"/>
              </a:rPr>
              <a:t>Salesforce</a:t>
            </a:r>
            <a:r>
              <a:rPr kumimoji="0" lang="fr-FR" sz="2000" b="1" i="0" u="none" strike="noStrike" cap="none" normalizeH="0" baseline="0" noProof="0" dirty="0">
                <a:ln>
                  <a:noFill/>
                </a:ln>
                <a:solidFill>
                  <a:srgbClr val="002060"/>
                </a:solidFill>
                <a:uLnTx/>
                <a:uFillTx/>
                <a:latin typeface="Salesforce Sans" panose="020B0505020202020203" pitchFamily="34" charset="0"/>
                <a:ea typeface="Salesforce Sans Light" charset="0"/>
                <a:cs typeface="Salesforce Sans Light" charset="0"/>
              </a:rPr>
              <a:t/>
            </a:r>
            <a:br>
              <a:rPr kumimoji="0" lang="fr-FR" sz="2000" b="1" i="0" u="none" strike="noStrike" cap="none" normalizeH="0" baseline="0" noProof="0" dirty="0">
                <a:ln>
                  <a:noFill/>
                </a:ln>
                <a:solidFill>
                  <a:srgbClr val="002060"/>
                </a:solidFill>
                <a:uLnTx/>
                <a:uFillTx/>
                <a:latin typeface="Salesforce Sans" panose="020B0505020202020203" pitchFamily="34" charset="0"/>
                <a:ea typeface="Salesforce Sans Light" charset="0"/>
                <a:cs typeface="Salesforce Sans Light" charset="0"/>
              </a:rPr>
            </a:br>
            <a:r>
              <a:rPr kumimoji="0" lang="fr-FR" sz="2000" b="1" i="0" u="none" strike="noStrike" cap="none" normalizeH="0" baseline="0" noProof="0" dirty="0">
                <a:ln>
                  <a:noFill/>
                </a:ln>
                <a:solidFill>
                  <a:sysClr val="windowText" lastClr="000000"/>
                </a:solidFill>
                <a:uLnTx/>
                <a:uFillTx/>
                <a:latin typeface="Salesforce Sans" panose="020B0505020202020203" pitchFamily="34" charset="0"/>
                <a:ea typeface="Salesforce Sans Light" charset="0"/>
                <a:cs typeface="Arial" panose="020B0604020202020204" pitchFamily="34" charset="0"/>
              </a:rPr>
              <a:t>Obtenez votre certification !</a:t>
            </a:r>
            <a:r>
              <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rPr>
              <a:t> Inscrivez-vous à </a:t>
            </a:r>
            <a:r>
              <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hlinkClick r:id="rId6"/>
              </a:rPr>
              <a:t>www.webassessor.com/salesforce</a:t>
            </a:r>
            <a:r>
              <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rPr>
              <a:t/>
            </a:r>
            <a:br>
              <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rPr>
            </a:br>
            <a:r>
              <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rPr>
              <a:t>Ou visitez </a:t>
            </a:r>
            <a:r>
              <a:rPr kumimoji="0" lang="fr-FR" sz="2000" b="0" i="0" u="none" strike="noStrike" cap="none" normalizeH="0" baseline="0" noProof="0" dirty="0">
                <a:ln>
                  <a:noFill/>
                </a:ln>
                <a:solidFill>
                  <a:srgbClr val="002060"/>
                </a:solidFill>
                <a:uLnTx/>
                <a:uFillTx/>
                <a:latin typeface="Salesforce Sans" panose="020B0505020202020203" pitchFamily="34" charset="0"/>
                <a:cs typeface="Arial" pitchFamily="34" charset="0"/>
                <a:hlinkClick r:id="rId7"/>
              </a:rPr>
              <a:t>certification.salesforce.com</a:t>
            </a:r>
          </a:p>
          <a:p>
            <a:pPr marL="0" marR="0" lvl="0" indent="0" algn="l" defTabSz="914400" eaLnBrk="1" fontAlgn="auto" latinLnBrk="0" hangingPunct="1">
              <a:lnSpc>
                <a:spcPct val="100000"/>
              </a:lnSpc>
              <a:spcBef>
                <a:spcPts val="1800"/>
              </a:spcBef>
              <a:spcAft>
                <a:spcPts val="0"/>
              </a:spcAft>
              <a:buClrTx/>
              <a:buSzTx/>
              <a:buFontTx/>
              <a:buNone/>
              <a:tabLst/>
              <a:defRPr/>
            </a:pPr>
            <a:r>
              <a:rPr kumimoji="0" lang="fr-FR" sz="2000" b="1" i="0" u="none" strike="noStrike" cap="none" normalizeH="0" baseline="0" noProof="0" dirty="0" err="1">
                <a:ln>
                  <a:noFill/>
                </a:ln>
                <a:solidFill>
                  <a:srgbClr val="002060"/>
                </a:solidFill>
                <a:uLnTx/>
                <a:uFillTx/>
                <a:latin typeface="Salesforce Sans" panose="020B0505020202020203" pitchFamily="34" charset="0"/>
                <a:cs typeface="Arial" pitchFamily="34" charset="0"/>
              </a:rPr>
              <a:t>Trailhead</a:t>
            </a:r>
            <a:r>
              <a:rPr kumimoji="0" lang="fr-FR" sz="2000" b="1" i="0" u="none" strike="noStrike" cap="none" normalizeH="0" baseline="0" noProof="0" dirty="0">
                <a:ln>
                  <a:noFill/>
                </a:ln>
                <a:solidFill>
                  <a:srgbClr val="002060"/>
                </a:solidFill>
                <a:uLnTx/>
                <a:uFillTx/>
                <a:latin typeface="Salesforce Sans" panose="020B0505020202020203" pitchFamily="34" charset="0"/>
                <a:cs typeface="Arial" pitchFamily="34" charset="0"/>
              </a:rPr>
              <a:t> </a:t>
            </a:r>
            <a:r>
              <a:rPr kumimoji="0" lang="fr-FR" sz="2000" b="1" i="0" u="none" strike="noStrike" cap="none" normalizeH="0" baseline="0" noProof="0" dirty="0" err="1">
                <a:ln>
                  <a:noFill/>
                </a:ln>
                <a:solidFill>
                  <a:srgbClr val="002060"/>
                </a:solidFill>
                <a:uLnTx/>
                <a:uFillTx/>
                <a:latin typeface="Salesforce Sans" panose="020B0505020202020203" pitchFamily="34" charset="0"/>
                <a:cs typeface="Arial" pitchFamily="34" charset="0"/>
              </a:rPr>
              <a:t>Academy</a:t>
            </a:r>
            <a:r>
              <a:rPr kumimoji="0" lang="fr-FR" sz="2000" b="0" i="0" u="none" strike="noStrike" cap="none" normalizeH="0" baseline="0" noProof="0" dirty="0">
                <a:ln>
                  <a:noFill/>
                </a:ln>
                <a:solidFill>
                  <a:srgbClr val="002060"/>
                </a:solidFill>
                <a:uLnTx/>
                <a:uFillTx/>
                <a:latin typeface="Salesforce Sans" panose="020B0505020202020203" pitchFamily="34" charset="0"/>
                <a:cs typeface="Arial" pitchFamily="34" charset="0"/>
              </a:rPr>
              <a:t/>
            </a:r>
            <a:br>
              <a:rPr kumimoji="0" lang="fr-FR" sz="2000" b="0" i="0" u="none" strike="noStrike" cap="none" normalizeH="0" baseline="0" noProof="0" dirty="0">
                <a:ln>
                  <a:noFill/>
                </a:ln>
                <a:solidFill>
                  <a:srgbClr val="002060"/>
                </a:solidFill>
                <a:uLnTx/>
                <a:uFillTx/>
                <a:latin typeface="Salesforce Sans" panose="020B0505020202020203" pitchFamily="34" charset="0"/>
                <a:cs typeface="Arial" pitchFamily="34" charset="0"/>
              </a:rPr>
            </a:br>
            <a:r>
              <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rPr>
              <a:t>Inscrivez-vous à votre prochaine formation ! Rendez-vous sur</a:t>
            </a:r>
            <a:br>
              <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rPr>
            </a:br>
            <a:r>
              <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hlinkClick r:id="rId8"/>
              </a:rPr>
              <a:t>https://www.salesforce.com/services/training/overview/</a:t>
            </a:r>
          </a:p>
          <a:p>
            <a:pPr marL="0" marR="0" lvl="0" indent="0" algn="l" defTabSz="914400" rtl="0" eaLnBrk="1" fontAlgn="base" latinLnBrk="0" hangingPunct="1">
              <a:lnSpc>
                <a:spcPct val="100000"/>
              </a:lnSpc>
              <a:spcBef>
                <a:spcPts val="1800"/>
              </a:spcBef>
              <a:spcAft>
                <a:spcPct val="0"/>
              </a:spcAft>
              <a:buClrTx/>
              <a:buSzTx/>
              <a:buFontTx/>
              <a:buNone/>
              <a:tabLst/>
              <a:defRPr/>
            </a:pPr>
            <a:r>
              <a:rPr kumimoji="0" lang="fr-FR" sz="2000" b="1" i="0" u="none" strike="noStrike" cap="none" normalizeH="0" baseline="0" noProof="0" dirty="0">
                <a:ln>
                  <a:noFill/>
                </a:ln>
                <a:solidFill>
                  <a:srgbClr val="002060"/>
                </a:solidFill>
                <a:uLnTx/>
                <a:uFillTx/>
                <a:latin typeface="Salesforce Sans" panose="020B0505020202020203" pitchFamily="34" charset="0"/>
                <a:ea typeface="Salesforce Sans Light" charset="0"/>
                <a:cs typeface="Arial" pitchFamily="34" charset="0"/>
              </a:rPr>
              <a:t>Réseaux sociaux</a:t>
            </a:r>
            <a:r>
              <a:rPr kumimoji="0" lang="fr-FR" sz="2000" b="0" i="0" u="none" strike="noStrike" cap="none" normalizeH="0" baseline="0" noProof="0" dirty="0">
                <a:ln>
                  <a:noFill/>
                </a:ln>
                <a:solidFill>
                  <a:srgbClr val="002060"/>
                </a:solidFill>
                <a:uLnTx/>
                <a:uFillTx/>
                <a:latin typeface="Salesforce Sans" panose="020B0505020202020203" pitchFamily="34" charset="0"/>
                <a:ea typeface="Salesforce Sans Light" charset="0"/>
                <a:cs typeface="Arial" pitchFamily="34" charset="0"/>
              </a:rPr>
              <a:t/>
            </a:r>
            <a:br>
              <a:rPr kumimoji="0" lang="fr-FR" sz="2000" b="0" i="0" u="none" strike="noStrike" cap="none" normalizeH="0" baseline="0" noProof="0" dirty="0">
                <a:ln>
                  <a:noFill/>
                </a:ln>
                <a:solidFill>
                  <a:srgbClr val="002060"/>
                </a:solidFill>
                <a:uLnTx/>
                <a:uFillTx/>
                <a:latin typeface="Salesforce Sans" panose="020B0505020202020203" pitchFamily="34" charset="0"/>
                <a:ea typeface="Salesforce Sans Light" charset="0"/>
                <a:cs typeface="Arial" pitchFamily="34" charset="0"/>
              </a:rPr>
            </a:br>
            <a:r>
              <a:rPr kumimoji="0" lang="fr-FR" sz="2000" b="0" i="0" u="none" strike="noStrike" cap="none" normalizeH="0" baseline="0" noProof="0" dirty="0">
                <a:ln>
                  <a:noFill/>
                </a:ln>
                <a:solidFill>
                  <a:srgbClr val="002060"/>
                </a:solidFill>
                <a:uLnTx/>
                <a:uFillTx/>
                <a:latin typeface="Salesforce Sans" panose="020B0505020202020203" pitchFamily="34" charset="0"/>
                <a:ea typeface="Salesforce Sans Light" charset="0"/>
                <a:cs typeface="Arial" pitchFamily="34" charset="0"/>
              </a:rPr>
              <a:t>Twitter</a:t>
            </a:r>
            <a:r>
              <a:rPr kumimoji="0" lang="fr-FR" sz="2000" i="0" u="none" strike="noStrike" cap="none" normalizeH="0" baseline="0" noProof="0" dirty="0">
                <a:ln>
                  <a:noFill/>
                </a:ln>
                <a:solidFill>
                  <a:srgbClr val="002060"/>
                </a:solidFill>
                <a:uLnTx/>
                <a:uFillTx/>
              </a:rPr>
              <a:t> </a:t>
            </a:r>
            <a:r>
              <a:rPr kumimoji="0" lang="fr-FR" sz="2000" b="0" i="0" u="none" strike="noStrike" cap="none" normalizeH="0" baseline="0" noProof="0" dirty="0">
                <a:ln>
                  <a:noFill/>
                </a:ln>
                <a:solidFill>
                  <a:srgbClr val="002060"/>
                </a:solidFill>
                <a:uLnTx/>
                <a:uFillTx/>
                <a:latin typeface="Salesforce Sans" panose="020B0505020202020203" pitchFamily="34" charset="0"/>
                <a:ea typeface="Salesforce Sans Light" charset="0"/>
                <a:cs typeface="Arial" pitchFamily="34" charset="0"/>
              </a:rPr>
              <a:t>: </a:t>
            </a:r>
            <a:r>
              <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hlinkClick r:id="rId9"/>
              </a:rPr>
              <a:t>@</a:t>
            </a:r>
            <a:r>
              <a:rPr kumimoji="0" lang="fr-FR" sz="2000" b="0" i="0" u="none" strike="noStrike" cap="none" normalizeH="0" baseline="0" noProof="0" dirty="0" err="1">
                <a:ln>
                  <a:noFill/>
                </a:ln>
                <a:solidFill>
                  <a:sysClr val="windowText" lastClr="000000"/>
                </a:solidFill>
                <a:uLnTx/>
                <a:uFillTx/>
                <a:latin typeface="Salesforce Sans" panose="020B0505020202020203" pitchFamily="34" charset="0"/>
                <a:cs typeface="Arial" panose="020B0604020202020204" pitchFamily="34" charset="0"/>
                <a:hlinkClick r:id="rId9"/>
              </a:rPr>
              <a:t>Trailhead</a:t>
            </a:r>
            <a:r>
              <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rPr>
              <a:t>	Facebook : </a:t>
            </a:r>
            <a:r>
              <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hlinkClick r:id="rId10"/>
              </a:rPr>
              <a:t>/</a:t>
            </a:r>
            <a:r>
              <a:rPr kumimoji="0" lang="fr-FR" sz="2000" b="0" i="0" u="none" strike="noStrike" cap="none" normalizeH="0" baseline="0" noProof="0" dirty="0" err="1">
                <a:ln>
                  <a:noFill/>
                </a:ln>
                <a:solidFill>
                  <a:sysClr val="windowText" lastClr="000000"/>
                </a:solidFill>
                <a:uLnTx/>
                <a:uFillTx/>
                <a:latin typeface="Salesforce Sans" panose="020B0505020202020203" pitchFamily="34" charset="0"/>
                <a:cs typeface="Arial" panose="020B0604020202020204" pitchFamily="34" charset="0"/>
                <a:hlinkClick r:id="rId10"/>
              </a:rPr>
              <a:t>SalesforceTrailhead</a:t>
            </a:r>
            <a:endParaRPr kumimoji="0" lang="fr-FR" sz="2000" b="0" i="0" u="none" strike="noStrike" cap="none" normalizeH="0" baseline="0" noProof="0" dirty="0">
              <a:ln>
                <a:noFill/>
              </a:ln>
              <a:solidFill>
                <a:sysClr val="windowText" lastClr="000000"/>
              </a:solidFill>
              <a:uLnTx/>
              <a:uFillTx/>
              <a:latin typeface="Salesforce Sans" panose="020B0505020202020203" pitchFamily="34" charset="0"/>
              <a:cs typeface="Arial" panose="020B0604020202020204" pitchFamily="34" charset="0"/>
              <a:hlinkClick r:id="rId10"/>
            </a:endParaRPr>
          </a:p>
        </p:txBody>
      </p:sp>
      <p:sp>
        <p:nvSpPr>
          <p:cNvPr id="15" name="Text Box 13"/>
          <p:cNvSpPr txBox="1">
            <a:spLocks noChangeArrowheads="1"/>
          </p:cNvSpPr>
          <p:nvPr userDrawn="1"/>
        </p:nvSpPr>
        <p:spPr bwMode="gray">
          <a:xfrm>
            <a:off x="1590120" y="6165527"/>
            <a:ext cx="2116469" cy="461649"/>
          </a:xfrm>
          <a:prstGeom prst="rect">
            <a:avLst/>
          </a:prstGeom>
          <a:noFill/>
          <a:ln w="9525">
            <a:noFill/>
            <a:miter lim="800000"/>
            <a:headEnd/>
            <a:tailEnd/>
          </a:ln>
          <a:effectLst/>
        </p:spPr>
        <p:txBody>
          <a:bodyPr wrap="square" lIns="91424" tIns="45712" rIns="91424" bIns="45712">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800" b="0" i="0" u="none" strike="noStrike" cap="none" normalizeH="0" baseline="0" noProof="0">
                <a:ln>
                  <a:noFill/>
                </a:ln>
                <a:solidFill>
                  <a:schemeClr val="accent5">
                    <a:lumMod val="40000"/>
                    <a:lumOff val="60000"/>
                  </a:schemeClr>
                </a:solidFill>
                <a:uLnTx/>
                <a:uFillTx/>
                <a:latin typeface="Salesforce Sans" panose="020B0505020202020203" pitchFamily="34" charset="0"/>
              </a:rPr>
              <a:t>© Copyright 2018 salesforce.com, inc. Tous droits réservés. Différentes marques commerciales détenues par leurs propriétaires respectifs.</a:t>
            </a:r>
          </a:p>
        </p:txBody>
      </p:sp>
      <p:pic>
        <p:nvPicPr>
          <p:cNvPr id="17" name="Picture 16"/>
          <p:cNvPicPr>
            <a:picLocks noChangeAspect="1"/>
          </p:cNvPicPr>
          <p:nvPr userDrawn="1"/>
        </p:nvPicPr>
        <p:blipFill rotWithShape="1">
          <a:blip r:embed="rId11" cstate="print">
            <a:extLst>
              <a:ext uri="{28A0092B-C50C-407E-A947-70E740481C1C}">
                <a14:useLocalDpi xmlns:a14="http://schemas.microsoft.com/office/drawing/2010/main" val="0"/>
              </a:ext>
            </a:extLst>
          </a:blip>
          <a:srcRect b="27063"/>
          <a:stretch/>
        </p:blipFill>
        <p:spPr>
          <a:xfrm>
            <a:off x="1192793" y="435584"/>
            <a:ext cx="1455562" cy="1234191"/>
          </a:xfrm>
          <a:prstGeom prst="rect">
            <a:avLst/>
          </a:prstGeom>
        </p:spPr>
      </p:pic>
      <p:cxnSp>
        <p:nvCxnSpPr>
          <p:cNvPr id="19" name="Straight Connector 18"/>
          <p:cNvCxnSpPr/>
          <p:nvPr userDrawn="1"/>
        </p:nvCxnSpPr>
        <p:spPr bwMode="auto">
          <a:xfrm>
            <a:off x="4074919" y="2013045"/>
            <a:ext cx="7726645" cy="0"/>
          </a:xfrm>
          <a:prstGeom prst="line">
            <a:avLst/>
          </a:prstGeom>
          <a:solidFill>
            <a:schemeClr val="accent1"/>
          </a:solidFill>
          <a:ln w="6350" cap="flat" cmpd="sng" algn="ctr">
            <a:solidFill>
              <a:schemeClr val="bg1">
                <a:lumMod val="75000"/>
              </a:schemeClr>
            </a:solidFill>
            <a:prstDash val="solid"/>
            <a:round/>
            <a:headEnd type="none" w="med" len="med"/>
            <a:tailEnd type="none" w="med" len="med"/>
          </a:ln>
          <a:effectLst/>
        </p:spPr>
      </p:cxnSp>
      <p:pic>
        <p:nvPicPr>
          <p:cNvPr id="20" name="Picture 19"/>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23757" y="2476962"/>
            <a:ext cx="838661" cy="63601"/>
          </a:xfrm>
          <a:prstGeom prst="rect">
            <a:avLst/>
          </a:prstGeom>
        </p:spPr>
      </p:pic>
    </p:spTree>
    <p:custDataLst>
      <p:tags r:id="rId1"/>
    </p:custDataLst>
    <p:extLst>
      <p:ext uri="{BB962C8B-B14F-4D97-AF65-F5344CB8AC3E}">
        <p14:creationId xmlns:p14="http://schemas.microsoft.com/office/powerpoint/2010/main" val="18707234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fr-FR" sz="8800">
                <a:solidFill>
                  <a:schemeClr val="bg1"/>
                </a:solidFill>
                <a:latin typeface="Salesforce Sans" panose="020B0505020202020203" pitchFamily="34" charset="0"/>
                <a:cs typeface="Arial" pitchFamily="34" charset="0"/>
              </a:rPr>
              <a:t>Emplacement du guide</a:t>
            </a:r>
          </a:p>
        </p:txBody>
      </p:sp>
    </p:spTree>
    <p:custDataLst>
      <p:tags r:id="rId1"/>
    </p:custDataLst>
    <p:extLst>
      <p:ext uri="{BB962C8B-B14F-4D97-AF65-F5344CB8AC3E}">
        <p14:creationId xmlns:p14="http://schemas.microsoft.com/office/powerpoint/2010/main" val="35505601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cxnSp>
        <p:nvCxnSpPr>
          <p:cNvPr id="6" name="Straight Connector 5"/>
          <p:cNvCxnSpPr/>
          <p:nvPr userDrawn="1"/>
        </p:nvCxnSpPr>
        <p:spPr bwMode="auto">
          <a:xfrm>
            <a:off x="8916135" y="1371601"/>
            <a:ext cx="0" cy="5029199"/>
          </a:xfrm>
          <a:prstGeom prst="line">
            <a:avLst/>
          </a:prstGeom>
          <a:solidFill>
            <a:schemeClr val="accent1"/>
          </a:solidFill>
          <a:ln w="12700" cap="flat" cmpd="sng" algn="ctr">
            <a:solidFill>
              <a:schemeClr val="accent5"/>
            </a:solidFill>
            <a:prstDash val="dash"/>
            <a:round/>
            <a:headEnd type="none" w="med" len="med"/>
            <a:tailEnd type="none" w="med" len="med"/>
          </a:ln>
          <a:effectLst/>
        </p:spPr>
      </p:cxnSp>
      <p:sp>
        <p:nvSpPr>
          <p:cNvPr id="11" name="Rectangle 10"/>
          <p:cNvSpPr/>
          <p:nvPr userDrawn="1"/>
        </p:nvSpPr>
        <p:spPr>
          <a:xfrm>
            <a:off x="6986102" y="2144674"/>
            <a:ext cx="4435043" cy="4647400"/>
          </a:xfrm>
          <a:prstGeom prst="rect">
            <a:avLst/>
          </a:prstGeom>
        </p:spPr>
        <p:txBody>
          <a:bodyPr lIns="121893" tIns="60947" rIns="121893" bIns="60947">
            <a:spAutoFit/>
          </a:bodyPr>
          <a:lstStyle/>
          <a:p>
            <a:pPr defTabSz="542925">
              <a:spcBef>
                <a:spcPts val="800"/>
              </a:spcBef>
            </a:pPr>
            <a:r>
              <a:rPr lang="fr-FR" sz="1600" b="1" dirty="0">
                <a:solidFill>
                  <a:schemeClr val="tx2"/>
                </a:solidFill>
                <a:latin typeface="Salesforce Sans" panose="020B0505020202020203" pitchFamily="34" charset="0"/>
                <a:cs typeface="Salesforce Sans" charset="0"/>
              </a:rPr>
              <a:t>Réalignement des repères</a:t>
            </a:r>
          </a:p>
          <a:p>
            <a:pPr defTabSz="542925">
              <a:spcBef>
                <a:spcPts val="800"/>
              </a:spcBef>
            </a:pPr>
            <a:r>
              <a:rPr lang="fr-FR" sz="1200" dirty="0">
                <a:solidFill>
                  <a:schemeClr val="tx2"/>
                </a:solidFill>
                <a:latin typeface="Salesforce Sans" panose="020B0505020202020203" pitchFamily="34" charset="0"/>
                <a:cs typeface="Salesforce Sans" charset="0"/>
              </a:rPr>
              <a:t>Il est très facile de toucher et déplacer les repères par accident.  </a:t>
            </a:r>
          </a:p>
          <a:p>
            <a:pPr defTabSz="542925">
              <a:spcBef>
                <a:spcPts val="800"/>
              </a:spcBef>
            </a:pPr>
            <a:r>
              <a:rPr lang="fr-FR" sz="1200" dirty="0">
                <a:solidFill>
                  <a:schemeClr val="tx2"/>
                </a:solidFill>
                <a:latin typeface="Salesforce Sans" panose="020B0505020202020203" pitchFamily="34" charset="0"/>
                <a:cs typeface="Salesforce Sans" charset="0"/>
              </a:rPr>
              <a:t>Cette diapositive de mise en forme vous montre comment réinitialiser vos repères. </a:t>
            </a:r>
          </a:p>
          <a:p>
            <a:pPr defTabSz="542925">
              <a:spcBef>
                <a:spcPts val="800"/>
              </a:spcBef>
            </a:pPr>
            <a:r>
              <a:rPr lang="fr-FR" sz="1200" b="1" dirty="0">
                <a:solidFill>
                  <a:schemeClr val="tx2"/>
                </a:solidFill>
                <a:latin typeface="Salesforce Sans" panose="020B0505020202020203" pitchFamily="34" charset="0"/>
                <a:cs typeface="Salesforce Sans" charset="0"/>
              </a:rPr>
              <a:t>REMARQUE : </a:t>
            </a:r>
            <a:r>
              <a:rPr lang="fr-FR" sz="1200" dirty="0">
                <a:solidFill>
                  <a:schemeClr val="tx2"/>
                </a:solidFill>
                <a:latin typeface="Salesforce Sans" panose="020B0505020202020203" pitchFamily="34" charset="0"/>
                <a:cs typeface="Salesforce Sans" charset="0"/>
              </a:rPr>
              <a:t>Quand vous travaillez sur une diapositive plus ancienne, assurez-vous de vérifier vos repères et assurez-vous </a:t>
            </a:r>
            <a:r>
              <a:rPr lang="fr-FR" sz="1200" dirty="0" smtClean="0">
                <a:solidFill>
                  <a:schemeClr val="tx2"/>
                </a:solidFill>
                <a:latin typeface="Salesforce Sans" panose="020B0505020202020203" pitchFamily="34" charset="0"/>
                <a:cs typeface="Salesforce Sans" charset="0"/>
              </a:rPr>
              <a:t>qu'ils </a:t>
            </a:r>
            <a:r>
              <a:rPr lang="fr-FR" sz="1200" dirty="0">
                <a:solidFill>
                  <a:schemeClr val="tx2"/>
                </a:solidFill>
                <a:latin typeface="Salesforce Sans" panose="020B0505020202020203" pitchFamily="34" charset="0"/>
                <a:cs typeface="Salesforce Sans" charset="0"/>
              </a:rPr>
              <a:t>sont en place.</a:t>
            </a:r>
          </a:p>
          <a:p>
            <a:pPr defTabSz="542925">
              <a:spcBef>
                <a:spcPts val="800"/>
              </a:spcBef>
              <a:buFont typeface="Salesforce Sans" charset="0"/>
              <a:buAutoNum type="arabicPeriod"/>
            </a:pPr>
            <a:r>
              <a:rPr lang="fr-FR" sz="1200" b="1" dirty="0">
                <a:solidFill>
                  <a:schemeClr val="tx2"/>
                </a:solidFill>
                <a:latin typeface="Salesforce Sans" panose="020B0505020202020203" pitchFamily="34" charset="0"/>
                <a:cs typeface="Salesforce Sans" charset="0"/>
              </a:rPr>
              <a:t> Activez vos repères </a:t>
            </a:r>
          </a:p>
          <a:p>
            <a:pPr defTabSz="542925">
              <a:spcBef>
                <a:spcPts val="800"/>
              </a:spcBef>
              <a:buFont typeface="Salesforce Sans" charset="0"/>
              <a:buAutoNum type="arabicPeriod" startAt="2"/>
            </a:pPr>
            <a:r>
              <a:rPr lang="fr-FR" sz="1200" b="1" dirty="0">
                <a:solidFill>
                  <a:schemeClr val="tx2"/>
                </a:solidFill>
                <a:latin typeface="Salesforce Sans" panose="020B0505020202020203" pitchFamily="34" charset="0"/>
                <a:cs typeface="Salesforce Sans" charset="0"/>
              </a:rPr>
              <a:t> Insérez une nouvelle diapositive à </a:t>
            </a:r>
            <a:r>
              <a:rPr lang="fr-FR" sz="1200" b="1" dirty="0" smtClean="0">
                <a:solidFill>
                  <a:schemeClr val="tx2"/>
                </a:solidFill>
                <a:latin typeface="Salesforce Sans" panose="020B0505020202020203" pitchFamily="34" charset="0"/>
                <a:cs typeface="Salesforce Sans" charset="0"/>
              </a:rPr>
              <a:t>l'aide </a:t>
            </a:r>
            <a:r>
              <a:rPr lang="fr-FR" sz="1200" b="1" dirty="0">
                <a:solidFill>
                  <a:schemeClr val="tx2"/>
                </a:solidFill>
                <a:latin typeface="Salesforce Sans" panose="020B0505020202020203" pitchFamily="34" charset="0"/>
                <a:cs typeface="Salesforce Sans" charset="0"/>
              </a:rPr>
              <a:t>de </a:t>
            </a:r>
            <a:r>
              <a:rPr lang="fr-FR" sz="1200" b="1" dirty="0" smtClean="0">
                <a:solidFill>
                  <a:schemeClr val="tx2"/>
                </a:solidFill>
                <a:latin typeface="Salesforce Sans" panose="020B0505020202020203" pitchFamily="34" charset="0"/>
                <a:cs typeface="Salesforce Sans" charset="0"/>
              </a:rPr>
              <a:t>l'option </a:t>
            </a:r>
            <a:r>
              <a:rPr lang="fr-FR" sz="1200" b="1" dirty="0">
                <a:solidFill>
                  <a:schemeClr val="tx2"/>
                </a:solidFill>
                <a:latin typeface="Salesforce Sans" panose="020B0505020202020203" pitchFamily="34" charset="0"/>
                <a:cs typeface="Salesforce Sans" charset="0"/>
              </a:rPr>
              <a:t>de diapositive Présentation de page de repères.</a:t>
            </a:r>
          </a:p>
          <a:p>
            <a:pPr defTabSz="542925">
              <a:spcBef>
                <a:spcPts val="800"/>
              </a:spcBef>
              <a:buFont typeface="Salesforce Sans" charset="0"/>
              <a:buAutoNum type="arabicPeriod" startAt="2"/>
            </a:pPr>
            <a:r>
              <a:rPr lang="fr-FR" sz="1200" b="1" dirty="0">
                <a:solidFill>
                  <a:schemeClr val="tx2"/>
                </a:solidFill>
                <a:latin typeface="Salesforce Sans" panose="020B0505020202020203" pitchFamily="34" charset="0"/>
                <a:cs typeface="Salesforce Sans" charset="0"/>
              </a:rPr>
              <a:t> Vos repères </a:t>
            </a:r>
            <a:r>
              <a:rPr lang="fr-FR" sz="1200" b="1" dirty="0" smtClean="0">
                <a:solidFill>
                  <a:schemeClr val="tx2"/>
                </a:solidFill>
                <a:latin typeface="Salesforce Sans" panose="020B0505020202020203" pitchFamily="34" charset="0"/>
                <a:cs typeface="Salesforce Sans" charset="0"/>
              </a:rPr>
              <a:t>s'alignent-ils </a:t>
            </a:r>
            <a:r>
              <a:rPr lang="fr-FR" sz="1200" b="1" dirty="0">
                <a:solidFill>
                  <a:schemeClr val="tx2"/>
                </a:solidFill>
                <a:latin typeface="Salesforce Sans" panose="020B0505020202020203" pitchFamily="34" charset="0"/>
                <a:cs typeface="Salesforce Sans" charset="0"/>
              </a:rPr>
              <a:t>avec les lignes orange de la nouvelle diapositive ?  </a:t>
            </a:r>
            <a:r>
              <a:rPr lang="fr-FR" sz="1200" dirty="0">
                <a:solidFill>
                  <a:schemeClr val="tx2"/>
                </a:solidFill>
                <a:latin typeface="Salesforce Sans" panose="020B0505020202020203" pitchFamily="34" charset="0"/>
                <a:cs typeface="Salesforce Sans" charset="0"/>
              </a:rPr>
              <a:t>Si oui, vos repères sont activés, si non, activez-les, puis réalignez chacune des lignes afin </a:t>
            </a:r>
            <a:r>
              <a:rPr lang="fr-FR" sz="1200" dirty="0" smtClean="0">
                <a:solidFill>
                  <a:schemeClr val="tx2"/>
                </a:solidFill>
                <a:latin typeface="Salesforce Sans" panose="020B0505020202020203" pitchFamily="34" charset="0"/>
                <a:cs typeface="Salesforce Sans" charset="0"/>
              </a:rPr>
              <a:t>qu'elles </a:t>
            </a:r>
            <a:r>
              <a:rPr lang="fr-FR" sz="1200" dirty="0">
                <a:solidFill>
                  <a:schemeClr val="tx2"/>
                </a:solidFill>
                <a:latin typeface="Salesforce Sans" panose="020B0505020202020203" pitchFamily="34" charset="0"/>
                <a:cs typeface="Salesforce Sans" charset="0"/>
              </a:rPr>
              <a:t>coïncident avec les lignes affichées sur cette page. </a:t>
            </a:r>
          </a:p>
          <a:p>
            <a:pPr defTabSz="542925">
              <a:spcBef>
                <a:spcPts val="800"/>
              </a:spcBef>
              <a:buFont typeface="Salesforce Sans" charset="0"/>
              <a:buAutoNum type="arabicPeriod" startAt="2"/>
            </a:pPr>
            <a:r>
              <a:rPr lang="fr-FR" sz="1200" b="1" dirty="0">
                <a:solidFill>
                  <a:schemeClr val="tx2"/>
                </a:solidFill>
                <a:latin typeface="Salesforce Sans" panose="020B0505020202020203" pitchFamily="34" charset="0"/>
                <a:cs typeface="Salesforce Sans" charset="0"/>
              </a:rPr>
              <a:t> Une fois vos repères réinitialisés, supprimez la diapositive de présentation de page des repères</a:t>
            </a:r>
          </a:p>
          <a:p>
            <a:pPr defTabSz="542925">
              <a:spcBef>
                <a:spcPts val="800"/>
              </a:spcBef>
            </a:pPr>
            <a:endParaRPr lang="en-US" sz="1300" dirty="0">
              <a:solidFill>
                <a:schemeClr val="tx2"/>
              </a:solidFill>
              <a:latin typeface="Salesforce Sans" panose="020B0505020202020203" pitchFamily="34" charset="0"/>
              <a:cs typeface="Salesforce Sans" charset="0"/>
            </a:endParaRPr>
          </a:p>
          <a:p>
            <a:pPr defTabSz="542925">
              <a:spcBef>
                <a:spcPts val="800"/>
              </a:spcBef>
            </a:pPr>
            <a:endParaRPr lang="en-US" sz="1300" dirty="0">
              <a:solidFill>
                <a:schemeClr val="tx2"/>
              </a:solidFill>
              <a:latin typeface="Salesforce Sans" panose="020B0505020202020203" pitchFamily="34" charset="0"/>
              <a:cs typeface="Salesforce Sans" charset="0"/>
            </a:endParaRPr>
          </a:p>
        </p:txBody>
      </p:sp>
      <p:sp>
        <p:nvSpPr>
          <p:cNvPr id="16" name="Content Placeholder 16"/>
          <p:cNvSpPr txBox="1">
            <a:spLocks/>
          </p:cNvSpPr>
          <p:nvPr userDrawn="1"/>
        </p:nvSpPr>
        <p:spPr>
          <a:xfrm>
            <a:off x="848799" y="2701268"/>
            <a:ext cx="561586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fr-FR" sz="1600" b="1" dirty="0">
                <a:solidFill>
                  <a:schemeClr val="tx2"/>
                </a:solidFill>
                <a:latin typeface="Salesforce Sans" panose="020B0505020202020203" pitchFamily="34" charset="0"/>
                <a:cs typeface="Salesforce Sans"/>
              </a:rPr>
              <a:t>Que sont les repères de dessin ?  </a:t>
            </a:r>
          </a:p>
          <a:p>
            <a:pPr fontAlgn="auto">
              <a:spcBef>
                <a:spcPts val="800"/>
              </a:spcBef>
              <a:spcAft>
                <a:spcPts val="0"/>
              </a:spcAft>
              <a:defRPr/>
            </a:pPr>
            <a:r>
              <a:rPr lang="fr-FR" sz="1200" dirty="0">
                <a:solidFill>
                  <a:schemeClr val="tx2"/>
                </a:solidFill>
                <a:latin typeface="Salesforce Sans" panose="020B0505020202020203" pitchFamily="34" charset="0"/>
                <a:cs typeface="Salesforce Sans"/>
              </a:rPr>
              <a:t>Ce sont les lignes qui apparaissent sur toutes les pages au même endroit mais qui ne sont pas visibles quand vous imprimez ou affichez la diapositive en mode Présentation.  </a:t>
            </a:r>
          </a:p>
          <a:p>
            <a:pPr fontAlgn="auto">
              <a:spcBef>
                <a:spcPts val="800"/>
              </a:spcBef>
              <a:spcAft>
                <a:spcPts val="0"/>
              </a:spcAft>
              <a:defRPr/>
            </a:pPr>
            <a:r>
              <a:rPr lang="fr-FR" sz="1200" dirty="0">
                <a:solidFill>
                  <a:schemeClr val="tx2"/>
                </a:solidFill>
                <a:latin typeface="Salesforce Sans" panose="020B0505020202020203" pitchFamily="34" charset="0"/>
                <a:cs typeface="Salesforce Sans"/>
              </a:rPr>
              <a:t>Imaginez que ce sont des marges internes conçues pour un bon alignement et un placement uniforme du contenu. </a:t>
            </a:r>
            <a:r>
              <a:rPr lang="fr-FR" sz="1200" dirty="0" smtClean="0">
                <a:solidFill>
                  <a:schemeClr val="tx2"/>
                </a:solidFill>
                <a:latin typeface="Salesforce Sans" panose="020B0505020202020203" pitchFamily="34" charset="0"/>
                <a:cs typeface="Salesforce Sans"/>
              </a:rPr>
              <a:t>L'objet </a:t>
            </a:r>
            <a:r>
              <a:rPr lang="fr-FR" sz="1200" dirty="0">
                <a:solidFill>
                  <a:schemeClr val="tx2"/>
                </a:solidFill>
                <a:latin typeface="Salesforce Sans" panose="020B0505020202020203" pitchFamily="34" charset="0"/>
                <a:cs typeface="Salesforce Sans"/>
              </a:rPr>
              <a:t>est automatiquement aimanté à ces repères qui permettent également de recadrer les images. </a:t>
            </a:r>
          </a:p>
          <a:p>
            <a:pPr fontAlgn="auto">
              <a:spcBef>
                <a:spcPts val="800"/>
              </a:spcBef>
              <a:spcAft>
                <a:spcPts val="0"/>
              </a:spcAft>
              <a:defRPr/>
            </a:pPr>
            <a:r>
              <a:rPr lang="fr-FR" sz="1200" dirty="0">
                <a:solidFill>
                  <a:schemeClr val="tx2"/>
                </a:solidFill>
                <a:latin typeface="Salesforce Sans" panose="020B0505020202020203" pitchFamily="34" charset="0"/>
                <a:cs typeface="Salesforce Sans"/>
              </a:rPr>
              <a:t>Ce modèle dispose de repères pré-préparés qui délimitent votre espace de travail.  </a:t>
            </a:r>
            <a:r>
              <a:rPr lang="fr-FR" sz="1200" b="1" dirty="0">
                <a:solidFill>
                  <a:schemeClr val="tx2"/>
                </a:solidFill>
                <a:latin typeface="Salesforce Sans" panose="020B0505020202020203" pitchFamily="34" charset="0"/>
                <a:cs typeface="Salesforce Sans"/>
              </a:rPr>
              <a:t/>
            </a:r>
            <a:br>
              <a:rPr lang="fr-FR" sz="1200" b="1" dirty="0">
                <a:solidFill>
                  <a:schemeClr val="tx2"/>
                </a:solidFill>
                <a:latin typeface="Salesforce Sans" panose="020B0505020202020203" pitchFamily="34" charset="0"/>
                <a:cs typeface="Salesforce Sans"/>
              </a:rPr>
            </a:br>
            <a:r>
              <a:rPr lang="fr-FR" sz="1200" b="1" dirty="0">
                <a:solidFill>
                  <a:schemeClr val="tx2"/>
                </a:solidFill>
                <a:latin typeface="Salesforce Sans" panose="020B0505020202020203" pitchFamily="34" charset="0"/>
                <a:cs typeface="Salesforce Sans"/>
              </a:rPr>
              <a:t/>
            </a:r>
            <a:br>
              <a:rPr lang="fr-FR" sz="1200" b="1" dirty="0">
                <a:solidFill>
                  <a:schemeClr val="tx2"/>
                </a:solidFill>
                <a:latin typeface="Salesforce Sans" panose="020B0505020202020203" pitchFamily="34" charset="0"/>
                <a:cs typeface="Salesforce Sans"/>
              </a:rPr>
            </a:br>
            <a:r>
              <a:rPr lang="fr-FR" sz="1600" b="1" dirty="0">
                <a:solidFill>
                  <a:schemeClr val="tx2"/>
                </a:solidFill>
                <a:latin typeface="Salesforce Sans" panose="020B0505020202020203" pitchFamily="34" charset="0"/>
                <a:cs typeface="Salesforce Sans"/>
              </a:rPr>
              <a:t>Comment activer ou désactiver les repères</a:t>
            </a:r>
          </a:p>
          <a:p>
            <a:pPr fontAlgn="auto">
              <a:spcBef>
                <a:spcPts val="800"/>
              </a:spcBef>
              <a:spcAft>
                <a:spcPts val="0"/>
              </a:spcAft>
              <a:buClr>
                <a:schemeClr val="accent3"/>
              </a:buClr>
              <a:defRPr/>
            </a:pPr>
            <a:r>
              <a:rPr lang="fr-FR" sz="1200" b="1" dirty="0">
                <a:solidFill>
                  <a:schemeClr val="tx2"/>
                </a:solidFill>
                <a:latin typeface="Salesforce Sans" panose="020B0505020202020203" pitchFamily="34" charset="0"/>
                <a:cs typeface="Salesforce Sans"/>
              </a:rPr>
              <a:t>Windows : </a:t>
            </a:r>
            <a:r>
              <a:rPr lang="fr-FR" sz="1200" dirty="0">
                <a:solidFill>
                  <a:schemeClr val="tx2"/>
                </a:solidFill>
                <a:latin typeface="Salesforce Sans" panose="020B0505020202020203" pitchFamily="34" charset="0"/>
                <a:cs typeface="Salesforce Sans"/>
              </a:rPr>
              <a:t>ALT + F9 ou clic droit dans la section bleue de la zone de travail &gt;Grilles et repères&gt;Afficher les repères de dessin à </a:t>
            </a:r>
            <a:r>
              <a:rPr lang="fr-FR" sz="1200" dirty="0" smtClean="0">
                <a:solidFill>
                  <a:schemeClr val="tx2"/>
                </a:solidFill>
                <a:latin typeface="Salesforce Sans" panose="020B0505020202020203" pitchFamily="34" charset="0"/>
                <a:cs typeface="Salesforce Sans"/>
              </a:rPr>
              <a:t>l'écran</a:t>
            </a:r>
            <a:endParaRPr lang="fr-FR" sz="1200" dirty="0">
              <a:solidFill>
                <a:schemeClr val="tx2"/>
              </a:solidFill>
              <a:latin typeface="Salesforce Sans" panose="020B0505020202020203" pitchFamily="34" charset="0"/>
              <a:cs typeface="Salesforce Sans"/>
            </a:endParaRPr>
          </a:p>
          <a:p>
            <a:pPr fontAlgn="auto">
              <a:spcBef>
                <a:spcPts val="800"/>
              </a:spcBef>
              <a:spcAft>
                <a:spcPts val="0"/>
              </a:spcAft>
              <a:buClr>
                <a:schemeClr val="accent3"/>
              </a:buClr>
              <a:defRPr/>
            </a:pPr>
            <a:r>
              <a:rPr lang="fr-FR" sz="1200" b="1" dirty="0">
                <a:solidFill>
                  <a:schemeClr val="tx2"/>
                </a:solidFill>
                <a:latin typeface="Salesforce Sans" panose="020B0505020202020203" pitchFamily="34" charset="0"/>
                <a:cs typeface="Salesforce Sans"/>
              </a:rPr>
              <a:t>Mac 2011 : </a:t>
            </a:r>
            <a:r>
              <a:rPr lang="fr-FR" sz="1200" dirty="0">
                <a:solidFill>
                  <a:schemeClr val="tx2"/>
                </a:solidFill>
                <a:latin typeface="Salesforce Sans" panose="020B0505020202020203" pitchFamily="34" charset="0"/>
                <a:cs typeface="Salesforce Sans"/>
              </a:rPr>
              <a:t>Control + Option + Command + G ou </a:t>
            </a:r>
            <a:br>
              <a:rPr lang="fr-FR" sz="1200" dirty="0">
                <a:solidFill>
                  <a:schemeClr val="tx2"/>
                </a:solidFill>
                <a:latin typeface="Salesforce Sans" panose="020B0505020202020203" pitchFamily="34" charset="0"/>
                <a:cs typeface="Salesforce Sans"/>
              </a:rPr>
            </a:br>
            <a:r>
              <a:rPr lang="fr-FR" sz="1200" dirty="0">
                <a:solidFill>
                  <a:schemeClr val="tx2"/>
                </a:solidFill>
                <a:latin typeface="Salesforce Sans" panose="020B0505020202020203" pitchFamily="34" charset="0"/>
                <a:cs typeface="Salesforce Sans"/>
              </a:rPr>
              <a:t>Affichage&gt;Guides&gt;Guides statiques</a:t>
            </a:r>
          </a:p>
          <a:p>
            <a:pPr fontAlgn="auto">
              <a:spcBef>
                <a:spcPts val="800"/>
              </a:spcBef>
              <a:spcAft>
                <a:spcPts val="0"/>
              </a:spcAft>
              <a:buClr>
                <a:schemeClr val="accent3"/>
              </a:buClr>
              <a:defRPr/>
            </a:pPr>
            <a:r>
              <a:rPr lang="fr-FR" sz="1200" b="1" dirty="0">
                <a:solidFill>
                  <a:schemeClr val="tx2"/>
                </a:solidFill>
                <a:latin typeface="Salesforce Sans" panose="020B0505020202020203" pitchFamily="34" charset="0"/>
                <a:cs typeface="Salesforce Sans"/>
              </a:rPr>
              <a:t>Mac 2008 :   </a:t>
            </a:r>
            <a:r>
              <a:rPr lang="fr-FR" sz="1200" dirty="0">
                <a:solidFill>
                  <a:schemeClr val="tx2"/>
                </a:solidFill>
                <a:latin typeface="Salesforce Sans" panose="020B0505020202020203" pitchFamily="34" charset="0"/>
                <a:cs typeface="Salesforce Sans"/>
              </a:rPr>
              <a:t>Command + G ou Affichage&gt;Guides&gt;Guides statiques</a:t>
            </a:r>
          </a:p>
        </p:txBody>
      </p:sp>
      <p:sp>
        <p:nvSpPr>
          <p:cNvPr id="17" name="TextBox 19"/>
          <p:cNvSpPr txBox="1">
            <a:spLocks noChangeArrowheads="1"/>
          </p:cNvSpPr>
          <p:nvPr userDrawn="1"/>
        </p:nvSpPr>
        <p:spPr bwMode="auto">
          <a:xfrm>
            <a:off x="7504480" y="1600670"/>
            <a:ext cx="366014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fr-FR" sz="1200">
                <a:solidFill>
                  <a:schemeClr val="tx2"/>
                </a:solidFill>
                <a:latin typeface="Salesforce Sans" panose="020B0505020202020203" pitchFamily="34" charset="0"/>
              </a:rPr>
              <a:t>Les coins supérieurs et inférieurs gauches et droits sont les seules zones dans lesquelles vous pouvez travailler sur vos diapositives.</a:t>
            </a:r>
          </a:p>
        </p:txBody>
      </p:sp>
      <p:grpSp>
        <p:nvGrpSpPr>
          <p:cNvPr id="2" name="Group 1"/>
          <p:cNvGrpSpPr/>
          <p:nvPr userDrawn="1"/>
        </p:nvGrpSpPr>
        <p:grpSpPr>
          <a:xfrm>
            <a:off x="-3" y="-1588"/>
            <a:ext cx="12192003" cy="6859588"/>
            <a:chOff x="124990" y="-1588"/>
            <a:chExt cx="12188828" cy="6859588"/>
          </a:xfrm>
        </p:grpSpPr>
        <p:cxnSp>
          <p:nvCxnSpPr>
            <p:cNvPr id="5" name="Straight Connector 4"/>
            <p:cNvCxnSpPr/>
            <p:nvPr userDrawn="1"/>
          </p:nvCxnSpPr>
          <p:spPr>
            <a:xfrm>
              <a:off x="581025"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858043" y="-1588"/>
              <a:ext cx="0" cy="685800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24990" y="6400799"/>
              <a:ext cx="12188828" cy="1"/>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415050" y="1480171"/>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1800" dirty="0">
                <a:latin typeface="Salesforce Sans" panose="020B0505020202020203" pitchFamily="34" charset="0"/>
                <a:cs typeface="VAG Rounded Std Light"/>
              </a:endParaRPr>
            </a:p>
          </p:txBody>
        </p:sp>
        <p:sp>
          <p:nvSpPr>
            <p:cNvPr id="13" name="Right Arrow 12"/>
            <p:cNvSpPr/>
            <p:nvPr userDrawn="1"/>
          </p:nvSpPr>
          <p:spPr>
            <a:xfrm rot="13500000">
              <a:off x="659177" y="145364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1800" dirty="0">
                <a:latin typeface="Salesforce Sans" panose="020B0505020202020203" pitchFamily="34" charset="0"/>
                <a:cs typeface="VAG Rounded Std Light"/>
              </a:endParaRPr>
            </a:p>
          </p:txBody>
        </p:sp>
        <p:sp>
          <p:nvSpPr>
            <p:cNvPr id="14" name="Right Arrow 13"/>
            <p:cNvSpPr/>
            <p:nvPr userDrawn="1"/>
          </p:nvSpPr>
          <p:spPr>
            <a:xfrm rot="13500000" flipH="1" flipV="1">
              <a:off x="11415050" y="5953311"/>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1800" dirty="0">
                <a:latin typeface="Salesforce Sans" panose="020B0505020202020203" pitchFamily="34" charset="0"/>
                <a:cs typeface="VAG Rounded Std Light"/>
              </a:endParaRPr>
            </a:p>
          </p:txBody>
        </p:sp>
        <p:sp>
          <p:nvSpPr>
            <p:cNvPr id="15" name="Right Arrow 14"/>
            <p:cNvSpPr/>
            <p:nvPr userDrawn="1"/>
          </p:nvSpPr>
          <p:spPr>
            <a:xfrm rot="8100000" flipV="1">
              <a:off x="659177" y="5953312"/>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1800" dirty="0">
                <a:latin typeface="Salesforce Sans" panose="020B0505020202020203" pitchFamily="34" charset="0"/>
                <a:cs typeface="VAG Rounded Std Light"/>
              </a:endParaRPr>
            </a:p>
          </p:txBody>
        </p:sp>
        <p:cxnSp>
          <p:nvCxnSpPr>
            <p:cNvPr id="24" name="Straight Connector 23"/>
            <p:cNvCxnSpPr/>
            <p:nvPr userDrawn="1"/>
          </p:nvCxnSpPr>
          <p:spPr>
            <a:xfrm>
              <a:off x="124990" y="1382402"/>
              <a:ext cx="12188826" cy="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Right Arrow 18"/>
            <p:cNvSpPr/>
            <p:nvPr userDrawn="1"/>
          </p:nvSpPr>
          <p:spPr>
            <a:xfrm rot="10800000" flipH="1">
              <a:off x="8674221" y="998352"/>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1800" dirty="0">
                <a:latin typeface="Salesforce Sans" panose="020B0505020202020203" pitchFamily="34" charset="0"/>
                <a:cs typeface="VAG Rounded Std Light"/>
              </a:endParaRPr>
            </a:p>
          </p:txBody>
        </p:sp>
      </p:grpSp>
      <p:sp>
        <p:nvSpPr>
          <p:cNvPr id="22" name="Rectangle 21"/>
          <p:cNvSpPr/>
          <p:nvPr userDrawn="1"/>
        </p:nvSpPr>
        <p:spPr>
          <a:xfrm>
            <a:off x="7232591" y="5559575"/>
            <a:ext cx="3981816"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fr-FR" sz="1600" b="1">
                <a:solidFill>
                  <a:schemeClr val="tx2"/>
                </a:solidFill>
                <a:latin typeface="Salesforce Sans" panose="020B0505020202020203" pitchFamily="34" charset="0"/>
                <a:ea typeface="+mn-ea"/>
                <a:cs typeface="Salesforce Sans" charset="0"/>
              </a:rPr>
              <a:t>Comment créer une nouvelle ligne de repère</a:t>
            </a:r>
          </a:p>
          <a:p>
            <a:pPr defTabSz="542902">
              <a:spcBef>
                <a:spcPts val="800"/>
              </a:spcBef>
              <a:buFont typeface="Salesforce Sans" charset="0"/>
              <a:buNone/>
            </a:pPr>
            <a:r>
              <a:rPr lang="fr-FR" sz="1200">
                <a:solidFill>
                  <a:schemeClr val="tx2"/>
                </a:solidFill>
                <a:latin typeface="Salesforce Sans" panose="020B0505020202020203" pitchFamily="34" charset="0"/>
                <a:cs typeface="Salesforce Sans" charset="0"/>
              </a:rPr>
              <a:t>Sélectionnez un repère, maintenez enfoncée la touche Option ou Ctrl et faites glisser.</a:t>
            </a:r>
            <a:r>
              <a:rPr lang="fr-FR" sz="1200" baseline="0">
                <a:solidFill>
                  <a:schemeClr val="tx2"/>
                </a:solidFill>
                <a:latin typeface="Salesforce Sans" panose="020B0505020202020203" pitchFamily="34" charset="0"/>
                <a:cs typeface="Salesforce Sans" charset="0"/>
              </a:rPr>
              <a:t>  Ceci copie la ligne</a:t>
            </a:r>
          </a:p>
        </p:txBody>
      </p:sp>
      <p:sp>
        <p:nvSpPr>
          <p:cNvPr id="23" name="Text Placeholder 8"/>
          <p:cNvSpPr>
            <a:spLocks noGrp="1"/>
          </p:cNvSpPr>
          <p:nvPr>
            <p:ph type="body" sz="quarter" idx="10" hasCustomPrompt="1"/>
          </p:nvPr>
        </p:nvSpPr>
        <p:spPr>
          <a:xfrm>
            <a:off x="455732" y="0"/>
            <a:ext cx="11736267" cy="940118"/>
          </a:xfrm>
          <a:prstGeom prst="rect">
            <a:avLst/>
          </a:prstGeom>
          <a:solidFill>
            <a:schemeClr val="bg1"/>
          </a:solidFill>
        </p:spPr>
        <p:txBody>
          <a:bodyPr lIns="91440" tIns="45720" rIns="91440" bIns="0" anchor="ctr"/>
          <a:lstStyle>
            <a:lvl1pPr algn="l">
              <a:lnSpc>
                <a:spcPct val="90000"/>
              </a:lnSpc>
              <a:spcBef>
                <a:spcPts val="0"/>
              </a:spcBef>
              <a:defRPr sz="2800" b="1" baseline="0">
                <a:solidFill>
                  <a:schemeClr val="tx2"/>
                </a:solidFill>
              </a:defRPr>
            </a:lvl1pPr>
          </a:lstStyle>
          <a:p>
            <a:pPr lvl="0"/>
            <a:r>
              <a:rPr lang="fr-FR"/>
              <a:t>Zone de titre</a:t>
            </a:r>
          </a:p>
        </p:txBody>
      </p:sp>
      <p:cxnSp>
        <p:nvCxnSpPr>
          <p:cNvPr id="18" name="Straight Connector 17"/>
          <p:cNvCxnSpPr/>
          <p:nvPr userDrawn="1"/>
        </p:nvCxnSpPr>
        <p:spPr>
          <a:xfrm rot="16200000">
            <a:off x="6095997" y="-5155881"/>
            <a:ext cx="0" cy="12192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1840431" y="1043566"/>
            <a:ext cx="6674007" cy="276999"/>
          </a:xfrm>
          <a:prstGeom prst="rect">
            <a:avLst/>
          </a:prstGeom>
          <a:noFill/>
          <a:ln>
            <a:noFill/>
          </a:ln>
        </p:spPr>
        <p:txBody>
          <a:bodyPr wrap="square" rtlCol="0">
            <a:spAutoFit/>
          </a:bodyPr>
          <a:lstStyle/>
          <a:p>
            <a:pPr algn="r"/>
            <a:r>
              <a:rPr lang="fr-FR" sz="1200">
                <a:solidFill>
                  <a:schemeClr val="tx2"/>
                </a:solidFill>
                <a:latin typeface="Salesforce Sans" panose="020B0505020202020203" pitchFamily="34" charset="0"/>
                <a:cs typeface="Arial" pitchFamily="34" charset="0"/>
              </a:rPr>
              <a:t>La colonne unique ne doit faire que ¾ de la largeur de la page (à partir de la marge de gauche) à des fins de lisibilité</a:t>
            </a:r>
          </a:p>
        </p:txBody>
      </p:sp>
    </p:spTree>
    <p:custDataLst>
      <p:tags r:id="rId1"/>
    </p:custDataLst>
    <p:extLst>
      <p:ext uri="{BB962C8B-B14F-4D97-AF65-F5344CB8AC3E}">
        <p14:creationId xmlns:p14="http://schemas.microsoft.com/office/powerpoint/2010/main" val="2996750829"/>
      </p:ext>
    </p:extLst>
  </p:cSld>
  <p:clrMapOvr>
    <a:masterClrMapping/>
  </p:clrMapOvr>
  <p:transition spd="med">
    <p:fade/>
  </p:transition>
  <p:extLst mod="1">
    <p:ext uri="{DCECCB84-F9BA-43D5-87BE-67443E8EF086}">
      <p15:sldGuideLst xmlns:p15="http://schemas.microsoft.com/office/powerpoint/2012/main">
        <p15:guide id="3" orient="horz" pos="4032">
          <p15:clr>
            <a:srgbClr val="FBAE40"/>
          </p15:clr>
        </p15:guide>
        <p15:guide id="4"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hasCustomPrompt="1"/>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hasCustomPrompt="1"/>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hasCustomPrompt="1"/>
          </p:nvPr>
        </p:nvSpPr>
        <p:spPr/>
        <p:txBody>
          <a:bodyPr lIns="0" tIns="0" rIns="0" bIns="0"/>
          <a:lstStyle>
            <a:lvl1pPr algn="l">
              <a:defRPr>
                <a:solidFill>
                  <a:schemeClr val="tx1">
                    <a:tint val="75000"/>
                  </a:schemeClr>
                </a:solidFill>
              </a:defRPr>
            </a:lvl1pPr>
          </a:lstStyle>
          <a:p>
            <a:r>
              <a:rPr lang="fr-FR"/>
              <a:t>05/02/2018</a:t>
            </a:r>
          </a:p>
        </p:txBody>
      </p:sp>
      <p:sp>
        <p:nvSpPr>
          <p:cNvPr id="6" name="Holder 6"/>
          <p:cNvSpPr>
            <a:spLocks noGrp="1"/>
          </p:cNvSpPr>
          <p:nvPr>
            <p:ph type="sldNum" sz="quarter" idx="7" hasCustomPrompt="1"/>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3432435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hasCustomPrompt="1"/>
          </p:nvPr>
        </p:nvSpPr>
        <p:spPr/>
        <p:txBody>
          <a:bodyPr lIns="0" tIns="0" rIns="0" bIns="0"/>
          <a:lstStyle>
            <a:lvl1pPr>
              <a:defRPr sz="2800" b="0" i="0">
                <a:solidFill>
                  <a:schemeClr val="bg1"/>
                </a:solidFill>
                <a:latin typeface="Salesforce Sans Thin"/>
                <a:cs typeface="Salesforce Sans Thin"/>
              </a:defRPr>
            </a:lvl1pPr>
          </a:lstStyle>
          <a:p>
            <a:endParaRPr/>
          </a:p>
        </p:txBody>
      </p:sp>
      <p:sp>
        <p:nvSpPr>
          <p:cNvPr id="3" name="Holder 3"/>
          <p:cNvSpPr>
            <a:spLocks noGrp="1"/>
          </p:cNvSpPr>
          <p:nvPr>
            <p:ph type="body" idx="1" hasCustomPrompt="1"/>
          </p:nvPr>
        </p:nvSpPr>
        <p:spPr/>
        <p:txBody>
          <a:bodyPr lIns="0" tIns="0" rIns="0" bIns="0"/>
          <a:lstStyle>
            <a:lvl1pPr>
              <a:defRPr sz="2400" b="0" i="0">
                <a:solidFill>
                  <a:schemeClr val="bg1"/>
                </a:solidFill>
                <a:latin typeface="Salesforce Sans"/>
                <a:cs typeface="Salesforce Sans"/>
              </a:defRPr>
            </a:lvl1pPr>
          </a:lstStyle>
          <a:p>
            <a:endParaRPr/>
          </a:p>
        </p:txBody>
      </p:sp>
      <p:sp>
        <p:nvSpPr>
          <p:cNvPr id="4" name="Holder 4"/>
          <p:cNvSpPr>
            <a:spLocks noGrp="1"/>
          </p:cNvSpPr>
          <p:nvPr>
            <p:ph type="ftr" sz="quarter" idx="5" hasCustomPrompt="1"/>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hasCustomPrompt="1"/>
          </p:nvPr>
        </p:nvSpPr>
        <p:spPr/>
        <p:txBody>
          <a:bodyPr lIns="0" tIns="0" rIns="0" bIns="0"/>
          <a:lstStyle>
            <a:lvl1pPr algn="l">
              <a:defRPr>
                <a:solidFill>
                  <a:schemeClr val="tx1">
                    <a:tint val="75000"/>
                  </a:schemeClr>
                </a:solidFill>
              </a:defRPr>
            </a:lvl1pPr>
          </a:lstStyle>
          <a:p>
            <a:r>
              <a:rPr lang="fr-FR"/>
              <a:t>05/02/2018</a:t>
            </a:r>
          </a:p>
        </p:txBody>
      </p:sp>
      <p:sp>
        <p:nvSpPr>
          <p:cNvPr id="6" name="Holder 6"/>
          <p:cNvSpPr>
            <a:spLocks noGrp="1"/>
          </p:cNvSpPr>
          <p:nvPr>
            <p:ph type="sldNum" sz="quarter" idx="7" hasCustomPrompt="1"/>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5530120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hasCustomPrompt="1"/>
          </p:nvPr>
        </p:nvSpPr>
        <p:spPr/>
        <p:txBody>
          <a:bodyPr lIns="0" tIns="0" rIns="0" bIns="0"/>
          <a:lstStyle>
            <a:lvl1pPr>
              <a:defRPr sz="2800" b="0" i="0">
                <a:solidFill>
                  <a:schemeClr val="bg1"/>
                </a:solidFill>
                <a:latin typeface="Salesforce Sans Thin"/>
                <a:cs typeface="Salesforce Sans Thin"/>
              </a:defRPr>
            </a:lvl1pPr>
          </a:lstStyle>
          <a:p>
            <a:endParaRPr/>
          </a:p>
        </p:txBody>
      </p:sp>
      <p:sp>
        <p:nvSpPr>
          <p:cNvPr id="3" name="Holder 3"/>
          <p:cNvSpPr>
            <a:spLocks noGrp="1"/>
          </p:cNvSpPr>
          <p:nvPr>
            <p:ph sz="half" idx="2" hasCustomPrompt="1"/>
          </p:nvPr>
        </p:nvSpPr>
        <p:spPr>
          <a:xfrm>
            <a:off x="192995" y="2766998"/>
            <a:ext cx="5244465" cy="3759200"/>
          </a:xfrm>
          <a:prstGeom prst="rect">
            <a:avLst/>
          </a:prstGeom>
        </p:spPr>
        <p:txBody>
          <a:bodyPr wrap="square" lIns="0" tIns="0" rIns="0" bIns="0">
            <a:spAutoFit/>
          </a:bodyPr>
          <a:lstStyle>
            <a:lvl1pPr>
              <a:defRPr sz="2400" b="0" i="0">
                <a:solidFill>
                  <a:srgbClr val="212121"/>
                </a:solidFill>
                <a:latin typeface="Salesforce Sans"/>
                <a:cs typeface="Salesforce Sans"/>
              </a:defRPr>
            </a:lvl1pPr>
          </a:lstStyle>
          <a:p>
            <a:endParaRPr dirty="0"/>
          </a:p>
        </p:txBody>
      </p:sp>
      <p:sp>
        <p:nvSpPr>
          <p:cNvPr id="4" name="Holder 4"/>
          <p:cNvSpPr>
            <a:spLocks noGrp="1"/>
          </p:cNvSpPr>
          <p:nvPr>
            <p:ph sz="half" idx="3" hasCustomPrompt="1"/>
          </p:nvPr>
        </p:nvSpPr>
        <p:spPr>
          <a:xfrm>
            <a:off x="6167075" y="2709086"/>
            <a:ext cx="5107305" cy="3759200"/>
          </a:xfrm>
          <a:prstGeom prst="rect">
            <a:avLst/>
          </a:prstGeom>
        </p:spPr>
        <p:txBody>
          <a:bodyPr wrap="square" lIns="0" tIns="0" rIns="0" bIns="0">
            <a:spAutoFit/>
          </a:bodyPr>
          <a:lstStyle>
            <a:lvl1pPr>
              <a:defRPr sz="2400" b="0" i="0">
                <a:solidFill>
                  <a:srgbClr val="212121"/>
                </a:solidFill>
                <a:latin typeface="Salesforce Sans"/>
                <a:cs typeface="Salesforce Sans"/>
              </a:defRPr>
            </a:lvl1pPr>
          </a:lstStyle>
          <a:p>
            <a:endParaRPr/>
          </a:p>
        </p:txBody>
      </p:sp>
      <p:sp>
        <p:nvSpPr>
          <p:cNvPr id="5" name="Holder 5"/>
          <p:cNvSpPr>
            <a:spLocks noGrp="1"/>
          </p:cNvSpPr>
          <p:nvPr>
            <p:ph type="ftr" sz="quarter" idx="5" hasCustomPrompt="1"/>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hasCustomPrompt="1"/>
          </p:nvPr>
        </p:nvSpPr>
        <p:spPr/>
        <p:txBody>
          <a:bodyPr lIns="0" tIns="0" rIns="0" bIns="0"/>
          <a:lstStyle>
            <a:lvl1pPr algn="l">
              <a:defRPr>
                <a:solidFill>
                  <a:schemeClr val="tx1">
                    <a:tint val="75000"/>
                  </a:schemeClr>
                </a:solidFill>
              </a:defRPr>
            </a:lvl1pPr>
          </a:lstStyle>
          <a:p>
            <a:r>
              <a:rPr lang="fr-FR"/>
              <a:t>05/02/2018</a:t>
            </a:r>
          </a:p>
        </p:txBody>
      </p:sp>
      <p:sp>
        <p:nvSpPr>
          <p:cNvPr id="7" name="Holder 7"/>
          <p:cNvSpPr>
            <a:spLocks noGrp="1"/>
          </p:cNvSpPr>
          <p:nvPr>
            <p:ph type="sldNum" sz="quarter" idx="7" hasCustomPrompt="1"/>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7437727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hasCustomPrompt="1"/>
          </p:nvPr>
        </p:nvSpPr>
        <p:spPr/>
        <p:txBody>
          <a:bodyPr lIns="0" tIns="0" rIns="0" bIns="0"/>
          <a:lstStyle>
            <a:lvl1pPr>
              <a:defRPr sz="2800" b="0" i="0">
                <a:solidFill>
                  <a:schemeClr val="bg1"/>
                </a:solidFill>
                <a:latin typeface="Salesforce Sans Thin"/>
                <a:cs typeface="Salesforce Sans Thin"/>
              </a:defRPr>
            </a:lvl1pPr>
          </a:lstStyle>
          <a:p>
            <a:endParaRPr/>
          </a:p>
        </p:txBody>
      </p:sp>
      <p:sp>
        <p:nvSpPr>
          <p:cNvPr id="3" name="Holder 3"/>
          <p:cNvSpPr>
            <a:spLocks noGrp="1"/>
          </p:cNvSpPr>
          <p:nvPr>
            <p:ph type="ftr" sz="quarter" idx="5" hasCustomPrompt="1"/>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hasCustomPrompt="1"/>
          </p:nvPr>
        </p:nvSpPr>
        <p:spPr/>
        <p:txBody>
          <a:bodyPr lIns="0" tIns="0" rIns="0" bIns="0"/>
          <a:lstStyle>
            <a:lvl1pPr algn="l">
              <a:defRPr>
                <a:solidFill>
                  <a:schemeClr val="tx1">
                    <a:tint val="75000"/>
                  </a:schemeClr>
                </a:solidFill>
              </a:defRPr>
            </a:lvl1pPr>
          </a:lstStyle>
          <a:p>
            <a:r>
              <a:rPr lang="fr-FR"/>
              <a:t>05/02/2018</a:t>
            </a:r>
          </a:p>
        </p:txBody>
      </p:sp>
      <p:sp>
        <p:nvSpPr>
          <p:cNvPr id="5" name="Holder 5"/>
          <p:cNvSpPr>
            <a:spLocks noGrp="1"/>
          </p:cNvSpPr>
          <p:nvPr>
            <p:ph type="sldNum" sz="quarter" idx="7" hasCustomPrompt="1"/>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12829660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930383" y="0"/>
            <a:ext cx="2258695" cy="6858000"/>
          </a:xfrm>
          <a:custGeom>
            <a:avLst/>
            <a:gdLst/>
            <a:ahLst/>
            <a:cxnLst/>
            <a:rect l="l" t="t" r="r" b="b"/>
            <a:pathLst>
              <a:path w="2258695" h="6858000">
                <a:moveTo>
                  <a:pt x="0" y="6858000"/>
                </a:moveTo>
                <a:lnTo>
                  <a:pt x="2258568" y="6858000"/>
                </a:lnTo>
                <a:lnTo>
                  <a:pt x="2258568" y="0"/>
                </a:lnTo>
                <a:lnTo>
                  <a:pt x="0" y="0"/>
                </a:lnTo>
                <a:lnTo>
                  <a:pt x="0" y="6858000"/>
                </a:lnTo>
                <a:close/>
              </a:path>
            </a:pathLst>
          </a:custGeom>
          <a:solidFill>
            <a:srgbClr val="002269"/>
          </a:solidFill>
        </p:spPr>
        <p:txBody>
          <a:bodyPr wrap="square" lIns="0" tIns="0" rIns="0" bIns="0" rtlCol="0"/>
          <a:lstStyle/>
          <a:p>
            <a:endParaRPr/>
          </a:p>
        </p:txBody>
      </p:sp>
      <p:sp>
        <p:nvSpPr>
          <p:cNvPr id="17" name="bk object 17"/>
          <p:cNvSpPr/>
          <p:nvPr/>
        </p:nvSpPr>
        <p:spPr>
          <a:xfrm>
            <a:off x="10164318" y="2620518"/>
            <a:ext cx="1886710" cy="1602485"/>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hasCustomPrompt="1"/>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hasCustomPrompt="1"/>
          </p:nvPr>
        </p:nvSpPr>
        <p:spPr/>
        <p:txBody>
          <a:bodyPr lIns="0" tIns="0" rIns="0" bIns="0"/>
          <a:lstStyle>
            <a:lvl1pPr algn="l">
              <a:defRPr>
                <a:solidFill>
                  <a:schemeClr val="tx1">
                    <a:tint val="75000"/>
                  </a:schemeClr>
                </a:solidFill>
              </a:defRPr>
            </a:lvl1pPr>
          </a:lstStyle>
          <a:p>
            <a:r>
              <a:rPr lang="fr-FR"/>
              <a:t>05/02/2018</a:t>
            </a:r>
          </a:p>
        </p:txBody>
      </p:sp>
      <p:sp>
        <p:nvSpPr>
          <p:cNvPr id="4" name="Holder 4"/>
          <p:cNvSpPr>
            <a:spLocks noGrp="1"/>
          </p:cNvSpPr>
          <p:nvPr>
            <p:ph type="sldNum" sz="quarter" idx="7" hasCustomPrompt="1"/>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12242003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lank A">
    <p:spTree>
      <p:nvGrpSpPr>
        <p:cNvPr id="1" name="Shape 276"/>
        <p:cNvGrpSpPr/>
        <p:nvPr/>
      </p:nvGrpSpPr>
      <p:grpSpPr>
        <a:xfrm>
          <a:off x="0" y="0"/>
          <a:ext cx="0" cy="0"/>
          <a:chOff x="0" y="0"/>
          <a:chExt cx="0" cy="0"/>
        </a:xfrm>
      </p:grpSpPr>
      <p:pic>
        <p:nvPicPr>
          <p:cNvPr id="277" name="Shape 277" descr="Salesforce Logo.png"/>
          <p:cNvPicPr preferRelativeResize="0"/>
          <p:nvPr/>
        </p:nvPicPr>
        <p:blipFill rotWithShape="1">
          <a:blip r:embed="rId2" cstate="print">
            <a:alphaModFix/>
          </a:blip>
          <a:srcRect/>
          <a:stretch/>
        </p:blipFill>
        <p:spPr>
          <a:xfrm>
            <a:off x="11013768" y="6091237"/>
            <a:ext cx="617600" cy="431600"/>
          </a:xfrm>
          <a:prstGeom prst="rect">
            <a:avLst/>
          </a:prstGeom>
          <a:noFill/>
          <a:ln>
            <a:noFill/>
          </a:ln>
        </p:spPr>
      </p:pic>
    </p:spTree>
    <p:extLst>
      <p:ext uri="{BB962C8B-B14F-4D97-AF65-F5344CB8AC3E}">
        <p14:creationId xmlns:p14="http://schemas.microsoft.com/office/powerpoint/2010/main" val="4066891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Divider">
    <p:spTree>
      <p:nvGrpSpPr>
        <p:cNvPr id="1" name=""/>
        <p:cNvGrpSpPr/>
        <p:nvPr/>
      </p:nvGrpSpPr>
      <p:grpSpPr>
        <a:xfrm>
          <a:off x="0" y="0"/>
          <a:ext cx="0" cy="0"/>
          <a:chOff x="0" y="0"/>
          <a:chExt cx="0" cy="0"/>
        </a:xfrm>
      </p:grpSpPr>
      <p:sp>
        <p:nvSpPr>
          <p:cNvPr id="13" name="Slide Number Placeholder 5"/>
          <p:cNvSpPr>
            <a:spLocks noGrp="1"/>
          </p:cNvSpPr>
          <p:nvPr>
            <p:ph type="sldNum" sz="quarter" idx="4"/>
          </p:nvPr>
        </p:nvSpPr>
        <p:spPr>
          <a:xfrm>
            <a:off x="10248170" y="401084"/>
            <a:ext cx="525986"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pPr/>
              <a:t>‹#›</a:t>
            </a:fld>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1888" y="240909"/>
            <a:ext cx="1183344" cy="456473"/>
          </a:xfrm>
          <a:prstGeom prst="rect">
            <a:avLst/>
          </a:prstGeom>
        </p:spPr>
      </p:pic>
      <p:cxnSp>
        <p:nvCxnSpPr>
          <p:cNvPr id="8" name="Straight Connector 7"/>
          <p:cNvCxnSpPr/>
          <p:nvPr userDrawn="1"/>
        </p:nvCxnSpPr>
        <p:spPr bwMode="auto">
          <a:xfrm>
            <a:off x="1" y="921837"/>
            <a:ext cx="12192000"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sp>
        <p:nvSpPr>
          <p:cNvPr id="2" name="Rectangle 1"/>
          <p:cNvSpPr/>
          <p:nvPr userDrawn="1"/>
        </p:nvSpPr>
        <p:spPr bwMode="auto">
          <a:xfrm>
            <a:off x="1" y="1"/>
            <a:ext cx="12192000"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5" name="Picture 4">
            <a:extLst>
              <a:ext uri="{FF2B5EF4-FFF2-40B4-BE49-F238E27FC236}">
                <a16:creationId xmlns:a16="http://schemas.microsoft.com/office/drawing/2014/main" xmlns="" id="{1731C5B3-9220-A941-AB5A-C71095D72F1E}"/>
              </a:ext>
            </a:extLst>
          </p:cNvPr>
          <p:cNvPicPr>
            <a:picLocks noChangeAspect="1"/>
          </p:cNvPicPr>
          <p:nvPr userDrawn="1"/>
        </p:nvPicPr>
        <p:blipFill>
          <a:blip r:embed="rId4" cstate="print"/>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xmlns="" id="{A6889ECA-63E2-7E4A-A823-18F34C3CCE9C}"/>
              </a:ext>
            </a:extLst>
          </p:cNvPr>
          <p:cNvPicPr>
            <a:picLocks noChangeAspect="1"/>
          </p:cNvPicPr>
          <p:nvPr userDrawn="1"/>
        </p:nvPicPr>
        <p:blipFill>
          <a:blip r:embed="rId5" cstate="print"/>
          <a:stretch>
            <a:fillRect/>
          </a:stretch>
        </p:blipFill>
        <p:spPr>
          <a:xfrm>
            <a:off x="-3318860" y="-1153697"/>
            <a:ext cx="17328028" cy="10006751"/>
          </a:xfrm>
          <a:prstGeom prst="rect">
            <a:avLst/>
          </a:prstGeom>
        </p:spPr>
      </p:pic>
      <p:grpSp>
        <p:nvGrpSpPr>
          <p:cNvPr id="3" name="Group 11"/>
          <p:cNvGrpSpPr/>
          <p:nvPr userDrawn="1"/>
        </p:nvGrpSpPr>
        <p:grpSpPr>
          <a:xfrm>
            <a:off x="0" y="3696954"/>
            <a:ext cx="12187676" cy="3161047"/>
            <a:chOff x="0" y="234871"/>
            <a:chExt cx="12184502" cy="3161047"/>
          </a:xfrm>
        </p:grpSpPr>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22211" r="50445" b="61411"/>
            <a:stretch/>
          </p:blipFill>
          <p:spPr>
            <a:xfrm>
              <a:off x="0" y="1488863"/>
              <a:ext cx="4334369" cy="1907055"/>
            </a:xfrm>
            <a:prstGeom prst="rect">
              <a:avLst/>
            </a:prstGeom>
          </p:spPr>
        </p:pic>
        <p:pic>
          <p:nvPicPr>
            <p:cNvPr id="18" name="Picture 17"/>
            <p:cNvPicPr>
              <a:picLocks noChangeAspect="1"/>
            </p:cNvPicPr>
            <p:nvPr/>
          </p:nvPicPr>
          <p:blipFill>
            <a:blip r:embed="rId7" cstate="print"/>
            <a:stretch>
              <a:fillRect/>
            </a:stretch>
          </p:blipFill>
          <p:spPr>
            <a:xfrm>
              <a:off x="11463855" y="978157"/>
              <a:ext cx="318361" cy="586224"/>
            </a:xfrm>
            <a:prstGeom prst="rect">
              <a:avLst/>
            </a:prstGeom>
          </p:spPr>
        </p:pic>
        <p:pic>
          <p:nvPicPr>
            <p:cNvPr id="19" name="Picture 18"/>
            <p:cNvPicPr>
              <a:picLocks noChangeAspect="1"/>
            </p:cNvPicPr>
            <p:nvPr/>
          </p:nvPicPr>
          <p:blipFill>
            <a:blip r:embed="rId8" cstate="print"/>
            <a:stretch>
              <a:fillRect/>
            </a:stretch>
          </p:blipFill>
          <p:spPr>
            <a:xfrm>
              <a:off x="509457" y="234871"/>
              <a:ext cx="443804" cy="797649"/>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l="75240" r="1402" b="61411"/>
            <a:stretch/>
          </p:blipFill>
          <p:spPr>
            <a:xfrm>
              <a:off x="8482084" y="1488863"/>
              <a:ext cx="3702418" cy="1907055"/>
            </a:xfrm>
            <a:prstGeom prst="rect">
              <a:avLst/>
            </a:prstGeom>
          </p:spPr>
        </p:pic>
        <p:pic>
          <p:nvPicPr>
            <p:cNvPr id="23" name="Picture 22"/>
            <p:cNvPicPr>
              <a:picLocks noChangeAspect="1"/>
            </p:cNvPicPr>
            <p:nvPr/>
          </p:nvPicPr>
          <p:blipFill>
            <a:blip r:embed="rId9" cstate="print"/>
            <a:stretch>
              <a:fillRect/>
            </a:stretch>
          </p:blipFill>
          <p:spPr>
            <a:xfrm>
              <a:off x="9792301" y="1053675"/>
              <a:ext cx="727137" cy="1311796"/>
            </a:xfrm>
            <a:prstGeom prst="rect">
              <a:avLst/>
            </a:prstGeom>
          </p:spPr>
        </p:pic>
      </p:grpSp>
      <p:sp>
        <p:nvSpPr>
          <p:cNvPr id="4" name="Text Placeholder 3"/>
          <p:cNvSpPr>
            <a:spLocks noGrp="1"/>
          </p:cNvSpPr>
          <p:nvPr>
            <p:ph type="body" sz="quarter" idx="10"/>
          </p:nvPr>
        </p:nvSpPr>
        <p:spPr>
          <a:xfrm>
            <a:off x="455732" y="961972"/>
            <a:ext cx="11280538" cy="3005137"/>
          </a:xfrm>
          <a:prstGeom prst="rect">
            <a:avLst/>
          </a:prstGeom>
        </p:spPr>
        <p:txBody>
          <a:bodyPr anchor="ctr"/>
          <a:lstStyle>
            <a:lvl1pPr algn="ctr">
              <a:defRPr sz="4000">
                <a:solidFill>
                  <a:schemeClr val="tx2"/>
                </a:solidFill>
              </a:defRPr>
            </a:lvl1pPr>
            <a:lvl2pPr marL="0" indent="0" algn="ctr">
              <a:buNone/>
              <a:defRPr sz="2800">
                <a:solidFill>
                  <a:schemeClr val="tx2"/>
                </a:solidFill>
              </a:defRPr>
            </a:lvl2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27080475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___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en-US" sz="8800" dirty="0">
                <a:solidFill>
                  <a:srgbClr val="FFFFFF"/>
                </a:solidFill>
                <a:cs typeface="Arial" pitchFamily="34" charset="0"/>
              </a:rPr>
              <a:t>One Time Per Deck Slides</a:t>
            </a:r>
          </a:p>
        </p:txBody>
      </p:sp>
    </p:spTree>
    <p:custDataLst>
      <p:tags r:id="rId1"/>
    </p:custDataLst>
    <p:extLst>
      <p:ext uri="{BB962C8B-B14F-4D97-AF65-F5344CB8AC3E}">
        <p14:creationId xmlns:p14="http://schemas.microsoft.com/office/powerpoint/2010/main" val="2865806230"/>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38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4" name="Rectangle 3"/>
          <p:cNvSpPr/>
          <p:nvPr userDrawn="1"/>
        </p:nvSpPr>
        <p:spPr>
          <a:xfrm>
            <a:off x="6193984" y="1"/>
            <a:ext cx="6002339" cy="6858000"/>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dirty="0">
              <a:ln>
                <a:noFill/>
              </a:ln>
              <a:solidFill>
                <a:sysClr val="windowText" lastClr="000000"/>
              </a:solidFill>
              <a:effectLst/>
              <a:uLnTx/>
              <a:uFillTx/>
            </a:endParaRPr>
          </a:p>
        </p:txBody>
      </p:sp>
      <p:sp>
        <p:nvSpPr>
          <p:cNvPr id="5" name="Rectangle 4"/>
          <p:cNvSpPr/>
          <p:nvPr userDrawn="1"/>
        </p:nvSpPr>
        <p:spPr>
          <a:xfrm>
            <a:off x="455732" y="4923472"/>
            <a:ext cx="4131111" cy="1477328"/>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1800" b="1" i="0" u="none" strike="noStrike" cap="none" normalizeH="0" baseline="0" noProof="0">
                <a:ln>
                  <a:noFill/>
                </a:ln>
                <a:solidFill>
                  <a:schemeClr val="tx2"/>
                </a:solidFill>
                <a:uLnTx/>
                <a:uFillTx/>
                <a:latin typeface="Salesforce Sans" panose="020B0505020202020203" pitchFamily="34" charset="0"/>
              </a:rPr>
              <a:t>REMARQUE RELATIVE À LA CLASSE VIRTUELLE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fr-FR" sz="1800" b="0" i="0" u="none" strike="noStrike" cap="none" normalizeH="0" baseline="0" noProof="0">
                <a:ln>
                  <a:noFill/>
                </a:ln>
                <a:solidFill>
                  <a:schemeClr val="tx2"/>
                </a:solidFill>
                <a:uLnTx/>
                <a:uFillTx/>
                <a:latin typeface="Salesforce Sans" panose="020B0505020202020203" pitchFamily="34" charset="0"/>
              </a:rPr>
              <a:t>En cas de question, vous pouvez discuter avec votre formateur via WebEx en tapant dans la fenêtre qui se situe dans le coin inférieur gauche de votre écran. </a:t>
            </a:r>
          </a:p>
        </p:txBody>
      </p:sp>
      <p:sp>
        <p:nvSpPr>
          <p:cNvPr id="7" name="Oval 6"/>
          <p:cNvSpPr/>
          <p:nvPr userDrawn="1"/>
        </p:nvSpPr>
        <p:spPr bwMode="auto">
          <a:xfrm>
            <a:off x="484220" y="1514443"/>
            <a:ext cx="460877" cy="460757"/>
          </a:xfrm>
          <a:prstGeom prst="ellipse">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800" b="0" i="0" u="none" strike="noStrike" cap="none" normalizeH="0" baseline="0" noProof="0">
                <a:ln>
                  <a:noFill/>
                </a:ln>
                <a:solidFill>
                  <a:schemeClr val="bg1"/>
                </a:solidFill>
                <a:uLnTx/>
                <a:uFillTx/>
                <a:latin typeface="Salesforce Sans" panose="020B0505020202020203" pitchFamily="34" charset="0"/>
              </a:rPr>
              <a:t>1</a:t>
            </a:r>
          </a:p>
        </p:txBody>
      </p:sp>
      <p:sp>
        <p:nvSpPr>
          <p:cNvPr id="8" name="Oval 7"/>
          <p:cNvSpPr/>
          <p:nvPr userDrawn="1"/>
        </p:nvSpPr>
        <p:spPr bwMode="auto">
          <a:xfrm>
            <a:off x="484220" y="2416970"/>
            <a:ext cx="460877" cy="460757"/>
          </a:xfrm>
          <a:prstGeom prst="ellipse">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800" b="0" i="0" u="none" strike="noStrike" cap="none" normalizeH="0" baseline="0" noProof="0">
                <a:ln>
                  <a:noFill/>
                </a:ln>
                <a:solidFill>
                  <a:schemeClr val="bg1"/>
                </a:solidFill>
                <a:uLnTx/>
                <a:uFillTx/>
                <a:latin typeface="Salesforce Sans" panose="020B0505020202020203" pitchFamily="34" charset="0"/>
              </a:rPr>
              <a:t>2</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947" y="1285169"/>
            <a:ext cx="5499681" cy="417076"/>
          </a:xfrm>
          <a:prstGeom prst="rect">
            <a:avLst/>
          </a:prstGeom>
        </p:spPr>
      </p:pic>
      <p:pic>
        <p:nvPicPr>
          <p:cNvPr id="12" name="Picture 11"/>
          <p:cNvPicPr>
            <a:picLocks noChangeAspect="1"/>
          </p:cNvPicPr>
          <p:nvPr userDrawn="1"/>
        </p:nvPicPr>
        <p:blipFill rotWithShape="1">
          <a:blip r:embed="rId4" cstate="print">
            <a:extLst>
              <a:ext uri="{28A0092B-C50C-407E-A947-70E740481C1C}">
                <a14:useLocalDpi xmlns:a14="http://schemas.microsoft.com/office/drawing/2010/main" val="0"/>
              </a:ext>
            </a:extLst>
          </a:blip>
          <a:srcRect l="43947" t="48052" r="29728" b="31684"/>
          <a:stretch/>
        </p:blipFill>
        <p:spPr>
          <a:xfrm>
            <a:off x="6193984" y="5001905"/>
            <a:ext cx="5996641" cy="1862919"/>
          </a:xfrm>
          <a:prstGeom prst="rect">
            <a:avLst/>
          </a:prstGeom>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l="20516" r="22782" b="620"/>
          <a:stretch/>
        </p:blipFill>
        <p:spPr>
          <a:xfrm>
            <a:off x="8643036" y="1747824"/>
            <a:ext cx="3310444" cy="5117000"/>
          </a:xfrm>
          <a:prstGeom prst="rect">
            <a:avLst/>
          </a:prstGeom>
        </p:spPr>
      </p:pic>
      <p:sp>
        <p:nvSpPr>
          <p:cNvPr id="14" name="TextBox 13"/>
          <p:cNvSpPr txBox="1"/>
          <p:nvPr userDrawn="1"/>
        </p:nvSpPr>
        <p:spPr>
          <a:xfrm>
            <a:off x="8418066" y="3020063"/>
            <a:ext cx="3760384" cy="369332"/>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cap="none" normalizeH="0" baseline="0" noProof="0" dirty="0">
                <a:ln>
                  <a:noFill/>
                </a:ln>
                <a:solidFill>
                  <a:schemeClr val="bg1"/>
                </a:solidFill>
                <a:uLnTx/>
                <a:uFillTx/>
                <a:latin typeface="Salesforce Sans" panose="020B0505020202020203" pitchFamily="34" charset="0"/>
                <a:cs typeface="Arial" pitchFamily="34" charset="0"/>
              </a:rPr>
              <a:t>Guide de </a:t>
            </a:r>
            <a:r>
              <a:rPr kumimoji="0" lang="fr-FR" sz="1800" b="1"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t>l'étudiant</a:t>
            </a:r>
            <a:endParaRPr kumimoji="0" lang="fr-FR" sz="1800" b="1" i="0" u="none" strike="noStrike" cap="none" normalizeH="0" baseline="0" noProof="0" dirty="0">
              <a:ln>
                <a:noFill/>
              </a:ln>
              <a:solidFill>
                <a:schemeClr val="bg1"/>
              </a:solidFill>
              <a:uLnTx/>
              <a:uFillTx/>
              <a:latin typeface="Salesforce Sans" panose="020B0505020202020203" pitchFamily="34" charset="0"/>
              <a:cs typeface="Arial" pitchFamily="34" charset="0"/>
            </a:endParaRPr>
          </a:p>
        </p:txBody>
      </p:sp>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191218" y="3801030"/>
            <a:ext cx="892777" cy="1122443"/>
          </a:xfrm>
          <a:prstGeom prst="rect">
            <a:avLst/>
          </a:prstGeom>
        </p:spPr>
      </p:pic>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643036" y="933868"/>
            <a:ext cx="413348" cy="586224"/>
          </a:xfrm>
          <a:prstGeom prst="rect">
            <a:avLst/>
          </a:prstGeom>
        </p:spPr>
      </p:pic>
      <p:sp>
        <p:nvSpPr>
          <p:cNvPr id="18" name="Text Placeholder 17"/>
          <p:cNvSpPr>
            <a:spLocks noGrp="1"/>
          </p:cNvSpPr>
          <p:nvPr>
            <p:ph type="body" sz="quarter" idx="11" hasCustomPrompt="1"/>
          </p:nvPr>
        </p:nvSpPr>
        <p:spPr>
          <a:xfrm>
            <a:off x="1046127" y="1379865"/>
            <a:ext cx="4015834" cy="752797"/>
          </a:xfrm>
          <a:prstGeom prst="rect">
            <a:avLst/>
          </a:prstGeom>
        </p:spPr>
        <p:txBody>
          <a:bodyPr anchor="ctr"/>
          <a:lstStyle>
            <a:lvl1pPr>
              <a:lnSpc>
                <a:spcPct val="90000"/>
              </a:lnSpc>
              <a:spcBef>
                <a:spcPts val="0"/>
              </a:spcBef>
              <a:defRPr sz="2000">
                <a:solidFill>
                  <a:schemeClr val="tx2"/>
                </a:solidFill>
              </a:defRPr>
            </a:lvl1pPr>
          </a:lstStyle>
          <a:p>
            <a:endParaRPr lang="en-US" dirty="0"/>
          </a:p>
        </p:txBody>
      </p:sp>
      <p:sp>
        <p:nvSpPr>
          <p:cNvPr id="19" name="Text Placeholder 17"/>
          <p:cNvSpPr>
            <a:spLocks noGrp="1"/>
          </p:cNvSpPr>
          <p:nvPr>
            <p:ph type="body" sz="quarter" idx="12" hasCustomPrompt="1"/>
          </p:nvPr>
        </p:nvSpPr>
        <p:spPr>
          <a:xfrm>
            <a:off x="1046127" y="2304131"/>
            <a:ext cx="4015834" cy="715932"/>
          </a:xfrm>
          <a:prstGeom prst="rect">
            <a:avLst/>
          </a:prstGeom>
        </p:spPr>
        <p:txBody>
          <a:bodyPr anchor="ctr"/>
          <a:lstStyle>
            <a:lvl1pPr>
              <a:defRPr sz="2000">
                <a:solidFill>
                  <a:schemeClr val="tx2"/>
                </a:solidFill>
              </a:defRPr>
            </a:lvl1pPr>
          </a:lstStyle>
          <a:p>
            <a:endParaRPr lang="en-US" dirty="0"/>
          </a:p>
        </p:txBody>
      </p:sp>
      <p:sp>
        <p:nvSpPr>
          <p:cNvPr id="21" name="Text Placeholder 20"/>
          <p:cNvSpPr>
            <a:spLocks noGrp="1"/>
          </p:cNvSpPr>
          <p:nvPr>
            <p:ph type="body" sz="quarter" idx="13" hasCustomPrompt="1"/>
          </p:nvPr>
        </p:nvSpPr>
        <p:spPr>
          <a:xfrm>
            <a:off x="455732" y="-6350"/>
            <a:ext cx="5738719" cy="920750"/>
          </a:xfrm>
          <a:prstGeom prst="rect">
            <a:avLst/>
          </a:prstGeom>
        </p:spPr>
        <p:txBody>
          <a:bodyPr anchor="ctr"/>
          <a:lstStyle>
            <a:lvl1pPr>
              <a:defRPr sz="2800" b="1">
                <a:solidFill>
                  <a:schemeClr val="tx2"/>
                </a:solidFill>
              </a:defRPr>
            </a:lvl1pPr>
          </a:lstStyle>
          <a:p>
            <a:r>
              <a:rPr lang="fr-FR"/>
              <a:t>Accéder à votre guide de l’étudiant</a:t>
            </a:r>
          </a:p>
        </p:txBody>
      </p:sp>
    </p:spTree>
    <p:custDataLst>
      <p:tags r:id="rId1"/>
    </p:custDataLst>
    <p:extLst>
      <p:ext uri="{BB962C8B-B14F-4D97-AF65-F5344CB8AC3E}">
        <p14:creationId xmlns:p14="http://schemas.microsoft.com/office/powerpoint/2010/main" val="11777848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Slide Number Placeholder 5"/>
          <p:cNvSpPr>
            <a:spLocks noGrp="1"/>
          </p:cNvSpPr>
          <p:nvPr>
            <p:ph type="sldNum" sz="quarter" idx="4"/>
          </p:nvPr>
        </p:nvSpPr>
        <p:spPr>
          <a:xfrm>
            <a:off x="10248170" y="401084"/>
            <a:ext cx="525986"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solidFill>
                  <a:srgbClr val="032D60"/>
                </a:solidFill>
              </a:rPr>
              <a:pPr/>
              <a:t>‹#›</a:t>
            </a:fld>
            <a:endParaRPr lang="en-US" dirty="0">
              <a:solidFill>
                <a:srgbClr val="032D60"/>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1888" y="240909"/>
            <a:ext cx="1183344" cy="456473"/>
          </a:xfrm>
          <a:prstGeom prst="rect">
            <a:avLst/>
          </a:prstGeom>
        </p:spPr>
      </p:pic>
      <p:cxnSp>
        <p:nvCxnSpPr>
          <p:cNvPr id="8" name="Straight Connector 7"/>
          <p:cNvCxnSpPr/>
          <p:nvPr userDrawn="1"/>
        </p:nvCxnSpPr>
        <p:spPr bwMode="auto">
          <a:xfrm>
            <a:off x="1" y="921837"/>
            <a:ext cx="12192000"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sp>
        <p:nvSpPr>
          <p:cNvPr id="2" name="Rectangle 1"/>
          <p:cNvSpPr/>
          <p:nvPr userDrawn="1"/>
        </p:nvSpPr>
        <p:spPr bwMode="auto">
          <a:xfrm>
            <a:off x="1" y="1"/>
            <a:ext cx="12192000"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solidFill>
                <a:srgbClr val="262626"/>
              </a:solidFill>
              <a:latin typeface="Times New Roman" pitchFamily="18" charset="0"/>
            </a:endParaRPr>
          </a:p>
        </p:txBody>
      </p:sp>
      <p:pic>
        <p:nvPicPr>
          <p:cNvPr id="5" name="Picture 4">
            <a:extLst>
              <a:ext uri="{FF2B5EF4-FFF2-40B4-BE49-F238E27FC236}">
                <a16:creationId xmlns="" xmlns:a16="http://schemas.microsoft.com/office/drawing/2014/main" id="{1731C5B3-9220-A941-AB5A-C71095D72F1E}"/>
              </a:ext>
            </a:extLst>
          </p:cNvPr>
          <p:cNvPicPr>
            <a:picLocks noChangeAspect="1"/>
          </p:cNvPicPr>
          <p:nvPr userDrawn="1"/>
        </p:nvPicPr>
        <p:blipFill>
          <a:blip r:embed="rId4"/>
          <a:stretch>
            <a:fillRect/>
          </a:stretch>
        </p:blipFill>
        <p:spPr>
          <a:xfrm>
            <a:off x="1" y="0"/>
            <a:ext cx="12192000" cy="3394458"/>
          </a:xfrm>
          <a:prstGeom prst="rect">
            <a:avLst/>
          </a:prstGeom>
        </p:spPr>
      </p:pic>
      <p:pic>
        <p:nvPicPr>
          <p:cNvPr id="7" name="Picture 6">
            <a:extLst>
              <a:ext uri="{FF2B5EF4-FFF2-40B4-BE49-F238E27FC236}">
                <a16:creationId xmlns="" xmlns:a16="http://schemas.microsoft.com/office/drawing/2014/main" id="{A6889ECA-63E2-7E4A-A823-18F34C3CCE9C}"/>
              </a:ext>
            </a:extLst>
          </p:cNvPr>
          <p:cNvPicPr>
            <a:picLocks noChangeAspect="1"/>
          </p:cNvPicPr>
          <p:nvPr userDrawn="1"/>
        </p:nvPicPr>
        <p:blipFill>
          <a:blip r:embed="rId5"/>
          <a:stretch>
            <a:fillRect/>
          </a:stretch>
        </p:blipFill>
        <p:spPr>
          <a:xfrm>
            <a:off x="-1863753" y="-1860278"/>
            <a:ext cx="13086375" cy="7557242"/>
          </a:xfrm>
          <a:prstGeom prst="rect">
            <a:avLst/>
          </a:prstGeom>
        </p:spPr>
      </p:pic>
      <p:grpSp>
        <p:nvGrpSpPr>
          <p:cNvPr id="12" name="Group 11"/>
          <p:cNvGrpSpPr/>
          <p:nvPr userDrawn="1"/>
        </p:nvGrpSpPr>
        <p:grpSpPr>
          <a:xfrm>
            <a:off x="0" y="234871"/>
            <a:ext cx="12187676" cy="3161047"/>
            <a:chOff x="0" y="234871"/>
            <a:chExt cx="12184502" cy="3161047"/>
          </a:xfrm>
        </p:grpSpPr>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22211" r="50445" b="61411"/>
            <a:stretch/>
          </p:blipFill>
          <p:spPr>
            <a:xfrm>
              <a:off x="0" y="1488863"/>
              <a:ext cx="4334369" cy="1907055"/>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t="-1" b="29296"/>
            <a:stretch/>
          </p:blipFill>
          <p:spPr>
            <a:xfrm>
              <a:off x="5437669" y="1053675"/>
              <a:ext cx="1649371" cy="1356069"/>
            </a:xfrm>
            <a:prstGeom prst="rect">
              <a:avLst/>
            </a:prstGeom>
          </p:spPr>
        </p:pic>
        <p:pic>
          <p:nvPicPr>
            <p:cNvPr id="18" name="Picture 17"/>
            <p:cNvPicPr>
              <a:picLocks noChangeAspect="1"/>
            </p:cNvPicPr>
            <p:nvPr/>
          </p:nvPicPr>
          <p:blipFill>
            <a:blip r:embed="rId8"/>
            <a:stretch>
              <a:fillRect/>
            </a:stretch>
          </p:blipFill>
          <p:spPr>
            <a:xfrm>
              <a:off x="11463855" y="978157"/>
              <a:ext cx="318361" cy="586224"/>
            </a:xfrm>
            <a:prstGeom prst="rect">
              <a:avLst/>
            </a:prstGeom>
          </p:spPr>
        </p:pic>
        <p:pic>
          <p:nvPicPr>
            <p:cNvPr id="19" name="Picture 18"/>
            <p:cNvPicPr>
              <a:picLocks noChangeAspect="1"/>
            </p:cNvPicPr>
            <p:nvPr/>
          </p:nvPicPr>
          <p:blipFill>
            <a:blip r:embed="rId9"/>
            <a:stretch>
              <a:fillRect/>
            </a:stretch>
          </p:blipFill>
          <p:spPr>
            <a:xfrm>
              <a:off x="509457" y="234871"/>
              <a:ext cx="443804" cy="797649"/>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l="75240" r="1402" b="61411"/>
            <a:stretch/>
          </p:blipFill>
          <p:spPr>
            <a:xfrm>
              <a:off x="8482084" y="1488863"/>
              <a:ext cx="3702418" cy="1907055"/>
            </a:xfrm>
            <a:prstGeom prst="rect">
              <a:avLst/>
            </a:prstGeom>
          </p:spPr>
        </p:pic>
        <p:pic>
          <p:nvPicPr>
            <p:cNvPr id="23" name="Picture 22"/>
            <p:cNvPicPr>
              <a:picLocks noChangeAspect="1"/>
            </p:cNvPicPr>
            <p:nvPr/>
          </p:nvPicPr>
          <p:blipFill>
            <a:blip r:embed="rId10"/>
            <a:stretch>
              <a:fillRect/>
            </a:stretch>
          </p:blipFill>
          <p:spPr>
            <a:xfrm>
              <a:off x="9792301" y="1053675"/>
              <a:ext cx="727137" cy="1311796"/>
            </a:xfrm>
            <a:prstGeom prst="rect">
              <a:avLst/>
            </a:prstGeom>
          </p:spPr>
        </p:pic>
      </p:grpSp>
      <p:sp>
        <p:nvSpPr>
          <p:cNvPr id="4" name="Text Placeholder 3"/>
          <p:cNvSpPr>
            <a:spLocks noGrp="1"/>
          </p:cNvSpPr>
          <p:nvPr>
            <p:ph type="body" sz="quarter" idx="10"/>
          </p:nvPr>
        </p:nvSpPr>
        <p:spPr>
          <a:xfrm>
            <a:off x="455732" y="3395664"/>
            <a:ext cx="11280538" cy="3005137"/>
          </a:xfrm>
          <a:prstGeom prst="rect">
            <a:avLst/>
          </a:prstGeom>
        </p:spPr>
        <p:txBody>
          <a:bodyPr anchor="ctr"/>
          <a:lstStyle>
            <a:lvl1pPr algn="ctr">
              <a:defRPr sz="4000">
                <a:solidFill>
                  <a:schemeClr val="tx2"/>
                </a:solidFill>
              </a:defRPr>
            </a:lvl1pPr>
            <a:lvl2pPr marL="0" indent="0" algn="ctr">
              <a:buNone/>
              <a:defRPr sz="2800">
                <a:solidFill>
                  <a:schemeClr val="tx2"/>
                </a:solidFill>
              </a:defRPr>
            </a:lvl2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2699193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13" name="Slide Number Placeholder 5"/>
          <p:cNvSpPr>
            <a:spLocks noGrp="1"/>
          </p:cNvSpPr>
          <p:nvPr>
            <p:ph type="sldNum" sz="quarter" idx="4"/>
          </p:nvPr>
        </p:nvSpPr>
        <p:spPr>
          <a:xfrm>
            <a:off x="10248170" y="401084"/>
            <a:ext cx="525986"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solidFill>
                  <a:srgbClr val="032D60"/>
                </a:solidFill>
              </a:rPr>
              <a:pPr/>
              <a:t>‹#›</a:t>
            </a:fld>
            <a:endParaRPr lang="en-US" dirty="0">
              <a:solidFill>
                <a:srgbClr val="032D60"/>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1888" y="240909"/>
            <a:ext cx="1183344" cy="456473"/>
          </a:xfrm>
          <a:prstGeom prst="rect">
            <a:avLst/>
          </a:prstGeom>
        </p:spPr>
      </p:pic>
      <p:cxnSp>
        <p:nvCxnSpPr>
          <p:cNvPr id="8" name="Straight Connector 7"/>
          <p:cNvCxnSpPr/>
          <p:nvPr userDrawn="1"/>
        </p:nvCxnSpPr>
        <p:spPr bwMode="auto">
          <a:xfrm>
            <a:off x="1" y="921837"/>
            <a:ext cx="12192000"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sp>
        <p:nvSpPr>
          <p:cNvPr id="2" name="Rectangle 1"/>
          <p:cNvSpPr/>
          <p:nvPr userDrawn="1"/>
        </p:nvSpPr>
        <p:spPr bwMode="auto">
          <a:xfrm>
            <a:off x="1" y="1"/>
            <a:ext cx="12192000"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solidFill>
                <a:srgbClr val="262626"/>
              </a:solidFill>
              <a:latin typeface="Times New Roman" pitchFamily="18" charset="0"/>
            </a:endParaRPr>
          </a:p>
        </p:txBody>
      </p:sp>
      <p:pic>
        <p:nvPicPr>
          <p:cNvPr id="5" name="Picture 4">
            <a:extLst>
              <a:ext uri="{FF2B5EF4-FFF2-40B4-BE49-F238E27FC236}">
                <a16:creationId xmlns="" xmlns:a16="http://schemas.microsoft.com/office/drawing/2014/main" id="{1731C5B3-9220-A941-AB5A-C71095D72F1E}"/>
              </a:ext>
            </a:extLst>
          </p:cNvPr>
          <p:cNvPicPr>
            <a:picLocks noChangeAspect="1"/>
          </p:cNvPicPr>
          <p:nvPr userDrawn="1"/>
        </p:nvPicPr>
        <p:blipFill>
          <a:blip r:embed="rId4"/>
          <a:stretch>
            <a:fillRect/>
          </a:stretch>
        </p:blipFill>
        <p:spPr>
          <a:xfrm>
            <a:off x="1" y="0"/>
            <a:ext cx="12192000" cy="6858000"/>
          </a:xfrm>
          <a:prstGeom prst="rect">
            <a:avLst/>
          </a:prstGeom>
        </p:spPr>
      </p:pic>
      <p:pic>
        <p:nvPicPr>
          <p:cNvPr id="7" name="Picture 6">
            <a:extLst>
              <a:ext uri="{FF2B5EF4-FFF2-40B4-BE49-F238E27FC236}">
                <a16:creationId xmlns="" xmlns:a16="http://schemas.microsoft.com/office/drawing/2014/main" id="{A6889ECA-63E2-7E4A-A823-18F34C3CCE9C}"/>
              </a:ext>
            </a:extLst>
          </p:cNvPr>
          <p:cNvPicPr>
            <a:picLocks noChangeAspect="1"/>
          </p:cNvPicPr>
          <p:nvPr userDrawn="1"/>
        </p:nvPicPr>
        <p:blipFill>
          <a:blip r:embed="rId5"/>
          <a:stretch>
            <a:fillRect/>
          </a:stretch>
        </p:blipFill>
        <p:spPr>
          <a:xfrm>
            <a:off x="-3318860" y="-1153697"/>
            <a:ext cx="17328028" cy="10006751"/>
          </a:xfrm>
          <a:prstGeom prst="rect">
            <a:avLst/>
          </a:prstGeom>
        </p:spPr>
      </p:pic>
      <p:grpSp>
        <p:nvGrpSpPr>
          <p:cNvPr id="12" name="Group 11"/>
          <p:cNvGrpSpPr/>
          <p:nvPr userDrawn="1"/>
        </p:nvGrpSpPr>
        <p:grpSpPr>
          <a:xfrm>
            <a:off x="0" y="3696954"/>
            <a:ext cx="12187676" cy="3161047"/>
            <a:chOff x="0" y="234871"/>
            <a:chExt cx="12184502" cy="3161047"/>
          </a:xfrm>
        </p:grpSpPr>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22211" r="50445" b="61411"/>
            <a:stretch/>
          </p:blipFill>
          <p:spPr>
            <a:xfrm>
              <a:off x="0" y="1488863"/>
              <a:ext cx="4334369" cy="1907055"/>
            </a:xfrm>
            <a:prstGeom prst="rect">
              <a:avLst/>
            </a:prstGeom>
          </p:spPr>
        </p:pic>
        <p:pic>
          <p:nvPicPr>
            <p:cNvPr id="18" name="Picture 17"/>
            <p:cNvPicPr>
              <a:picLocks noChangeAspect="1"/>
            </p:cNvPicPr>
            <p:nvPr/>
          </p:nvPicPr>
          <p:blipFill>
            <a:blip r:embed="rId7"/>
            <a:stretch>
              <a:fillRect/>
            </a:stretch>
          </p:blipFill>
          <p:spPr>
            <a:xfrm>
              <a:off x="11463855" y="978157"/>
              <a:ext cx="318361" cy="586224"/>
            </a:xfrm>
            <a:prstGeom prst="rect">
              <a:avLst/>
            </a:prstGeom>
          </p:spPr>
        </p:pic>
        <p:pic>
          <p:nvPicPr>
            <p:cNvPr id="19" name="Picture 18"/>
            <p:cNvPicPr>
              <a:picLocks noChangeAspect="1"/>
            </p:cNvPicPr>
            <p:nvPr/>
          </p:nvPicPr>
          <p:blipFill>
            <a:blip r:embed="rId8"/>
            <a:stretch>
              <a:fillRect/>
            </a:stretch>
          </p:blipFill>
          <p:spPr>
            <a:xfrm>
              <a:off x="509457" y="234871"/>
              <a:ext cx="443804" cy="797649"/>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l="75240" r="1402" b="61411"/>
            <a:stretch/>
          </p:blipFill>
          <p:spPr>
            <a:xfrm>
              <a:off x="8482084" y="1488863"/>
              <a:ext cx="3702418" cy="1907055"/>
            </a:xfrm>
            <a:prstGeom prst="rect">
              <a:avLst/>
            </a:prstGeom>
          </p:spPr>
        </p:pic>
        <p:pic>
          <p:nvPicPr>
            <p:cNvPr id="23" name="Picture 22"/>
            <p:cNvPicPr>
              <a:picLocks noChangeAspect="1"/>
            </p:cNvPicPr>
            <p:nvPr/>
          </p:nvPicPr>
          <p:blipFill>
            <a:blip r:embed="rId9"/>
            <a:stretch>
              <a:fillRect/>
            </a:stretch>
          </p:blipFill>
          <p:spPr>
            <a:xfrm>
              <a:off x="9792301" y="1053675"/>
              <a:ext cx="727137" cy="1311796"/>
            </a:xfrm>
            <a:prstGeom prst="rect">
              <a:avLst/>
            </a:prstGeom>
          </p:spPr>
        </p:pic>
      </p:grpSp>
      <p:sp>
        <p:nvSpPr>
          <p:cNvPr id="4" name="Text Placeholder 3"/>
          <p:cNvSpPr>
            <a:spLocks noGrp="1"/>
          </p:cNvSpPr>
          <p:nvPr>
            <p:ph type="body" sz="quarter" idx="10"/>
          </p:nvPr>
        </p:nvSpPr>
        <p:spPr>
          <a:xfrm>
            <a:off x="455732" y="961972"/>
            <a:ext cx="11280538" cy="3005137"/>
          </a:xfrm>
          <a:prstGeom prst="rect">
            <a:avLst/>
          </a:prstGeom>
        </p:spPr>
        <p:txBody>
          <a:bodyPr anchor="ctr"/>
          <a:lstStyle>
            <a:lvl1pPr algn="ctr">
              <a:defRPr sz="4000">
                <a:solidFill>
                  <a:schemeClr val="tx2"/>
                </a:solidFill>
              </a:defRPr>
            </a:lvl1pPr>
            <a:lvl2pPr marL="0" indent="0" algn="ctr">
              <a:buNone/>
              <a:defRPr sz="2800">
                <a:solidFill>
                  <a:schemeClr val="tx2"/>
                </a:solidFill>
              </a:defRPr>
            </a:lvl2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14016080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Instructo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8C6238C3-CECC-874E-B0A3-E76237EE668C}"/>
              </a:ext>
            </a:extLst>
          </p:cNvPr>
          <p:cNvPicPr>
            <a:picLocks noChangeAspect="1"/>
          </p:cNvPicPr>
          <p:nvPr userDrawn="1"/>
        </p:nvPicPr>
        <p:blipFill>
          <a:blip r:embed="rId3"/>
          <a:stretch>
            <a:fillRect/>
          </a:stretch>
        </p:blipFill>
        <p:spPr>
          <a:xfrm>
            <a:off x="1" y="0"/>
            <a:ext cx="12192000" cy="6858000"/>
          </a:xfrm>
          <a:prstGeom prst="rect">
            <a:avLst/>
          </a:prstGeom>
        </p:spPr>
      </p:pic>
      <p:pic>
        <p:nvPicPr>
          <p:cNvPr id="12" name="Picture 11">
            <a:extLst>
              <a:ext uri="{FF2B5EF4-FFF2-40B4-BE49-F238E27FC236}">
                <a16:creationId xmlns="" xmlns:a16="http://schemas.microsoft.com/office/drawing/2014/main" id="{5240FB4B-BE14-5546-9245-80B441D4CF34}"/>
              </a:ext>
            </a:extLst>
          </p:cNvPr>
          <p:cNvPicPr>
            <a:picLocks noChangeAspect="1"/>
          </p:cNvPicPr>
          <p:nvPr userDrawn="1"/>
        </p:nvPicPr>
        <p:blipFill>
          <a:blip r:embed="rId4"/>
          <a:stretch>
            <a:fillRect/>
          </a:stretch>
        </p:blipFill>
        <p:spPr>
          <a:xfrm>
            <a:off x="-8466298" y="-2302397"/>
            <a:ext cx="22680746" cy="13097889"/>
          </a:xfrm>
          <a:prstGeom prst="rect">
            <a:avLst/>
          </a:prstGeom>
        </p:spPr>
      </p:pic>
      <p:pic>
        <p:nvPicPr>
          <p:cNvPr id="5" name="Picture 4"/>
          <p:cNvPicPr>
            <a:picLocks noChangeAspect="1"/>
          </p:cNvPicPr>
          <p:nvPr userDrawn="1"/>
        </p:nvPicPr>
        <p:blipFill>
          <a:blip r:embed="rId5"/>
          <a:stretch>
            <a:fillRect/>
          </a:stretch>
        </p:blipFill>
        <p:spPr>
          <a:xfrm>
            <a:off x="5654586" y="2490413"/>
            <a:ext cx="6523095" cy="4385734"/>
          </a:xfrm>
          <a:prstGeom prst="rect">
            <a:avLst/>
          </a:prstGeom>
        </p:spPr>
      </p:pic>
      <p:pic>
        <p:nvPicPr>
          <p:cNvPr id="8" name="Picture 7"/>
          <p:cNvPicPr>
            <a:picLocks noChangeAspect="1"/>
          </p:cNvPicPr>
          <p:nvPr userDrawn="1"/>
        </p:nvPicPr>
        <p:blipFill>
          <a:blip r:embed="rId6"/>
          <a:stretch>
            <a:fillRect/>
          </a:stretch>
        </p:blipFill>
        <p:spPr>
          <a:xfrm>
            <a:off x="5264491" y="5822494"/>
            <a:ext cx="318444" cy="586224"/>
          </a:xfrm>
          <a:prstGeom prst="rect">
            <a:avLst/>
          </a:prstGeom>
        </p:spPr>
      </p:pic>
      <p:pic>
        <p:nvPicPr>
          <p:cNvPr id="9" name="Picture 8"/>
          <p:cNvPicPr>
            <a:picLocks noChangeAspect="1"/>
          </p:cNvPicPr>
          <p:nvPr userDrawn="1"/>
        </p:nvPicPr>
        <p:blipFill>
          <a:blip r:embed="rId7"/>
          <a:stretch>
            <a:fillRect/>
          </a:stretch>
        </p:blipFill>
        <p:spPr>
          <a:xfrm>
            <a:off x="10087443" y="3847725"/>
            <a:ext cx="443920" cy="797649"/>
          </a:xfrm>
          <a:prstGeom prst="rect">
            <a:avLst/>
          </a:prstGeom>
        </p:spPr>
      </p:pic>
      <p:pic>
        <p:nvPicPr>
          <p:cNvPr id="10" name="Picture 9"/>
          <p:cNvPicPr>
            <a:picLocks noChangeAspect="1"/>
          </p:cNvPicPr>
          <p:nvPr userDrawn="1"/>
        </p:nvPicPr>
        <p:blipFill>
          <a:blip r:embed="rId8"/>
          <a:stretch>
            <a:fillRect/>
          </a:stretch>
        </p:blipFill>
        <p:spPr>
          <a:xfrm>
            <a:off x="2037979" y="4645374"/>
            <a:ext cx="977689" cy="1763345"/>
          </a:xfrm>
          <a:prstGeom prst="rect">
            <a:avLst/>
          </a:prstGeom>
        </p:spPr>
      </p:pic>
      <p:sp>
        <p:nvSpPr>
          <p:cNvPr id="16" name="Text Placeholder 15"/>
          <p:cNvSpPr>
            <a:spLocks noGrp="1"/>
          </p:cNvSpPr>
          <p:nvPr>
            <p:ph type="body" sz="quarter" idx="10"/>
          </p:nvPr>
        </p:nvSpPr>
        <p:spPr>
          <a:xfrm>
            <a:off x="948100" y="1371601"/>
            <a:ext cx="7968034" cy="1628775"/>
          </a:xfrm>
          <a:prstGeom prst="rect">
            <a:avLst/>
          </a:prstGeom>
        </p:spPr>
        <p:txBody>
          <a:bodyPr/>
          <a:lstStyle>
            <a:lvl1pPr>
              <a:defRPr b="1">
                <a:solidFill>
                  <a:schemeClr val="tx2"/>
                </a:solidFill>
              </a:defRPr>
            </a:lvl1pPr>
            <a:lvl2pPr marL="0" indent="0">
              <a:buFontTx/>
              <a:buNone/>
              <a:defRPr sz="2000">
                <a:solidFill>
                  <a:schemeClr val="tx2"/>
                </a:solidFill>
              </a:defRPr>
            </a:lvl2pPr>
            <a:lvl3pPr marL="0" indent="0">
              <a:buFontTx/>
              <a:buNone/>
              <a:defRPr i="1">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18" name="Picture Placeholder 17"/>
          <p:cNvSpPr>
            <a:spLocks noGrp="1"/>
          </p:cNvSpPr>
          <p:nvPr>
            <p:ph type="pic" sz="quarter" idx="11" hasCustomPrompt="1"/>
          </p:nvPr>
        </p:nvSpPr>
        <p:spPr>
          <a:xfrm>
            <a:off x="6937595" y="1036638"/>
            <a:ext cx="2331057" cy="2330450"/>
          </a:xfrm>
          <a:prstGeom prst="ellipse">
            <a:avLst/>
          </a:prstGeom>
          <a:solidFill>
            <a:schemeClr val="bg1"/>
          </a:solidFill>
          <a:ln w="38100">
            <a:solidFill>
              <a:schemeClr val="tx2"/>
            </a:solidFill>
          </a:ln>
        </p:spPr>
        <p:txBody>
          <a:bodyPr anchor="ctr"/>
          <a:lstStyle>
            <a:lvl1pPr marL="0" marR="0" indent="0" algn="ctr" defTabSz="914400" rtl="0" eaLnBrk="1" fontAlgn="base" latinLnBrk="0" hangingPunct="1">
              <a:lnSpc>
                <a:spcPct val="100000"/>
              </a:lnSpc>
              <a:spcBef>
                <a:spcPct val="0"/>
              </a:spcBef>
              <a:spcAft>
                <a:spcPct val="0"/>
              </a:spcAft>
              <a:buClrTx/>
              <a:buSzTx/>
              <a:buFontTx/>
              <a:buNone/>
              <a:tabLst/>
              <a:defRPr sz="2400"/>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1800" b="1" dirty="0">
                <a:latin typeface="Salesforce Sans" panose="020B0505020202020203" pitchFamily="34" charset="0"/>
              </a:rPr>
              <a:t>Instructor Photo</a:t>
            </a:r>
            <a:endParaRPr kumimoji="0" lang="en-US" sz="1600" b="0" i="0" u="none" strike="noStrike" cap="none" normalizeH="0" baseline="0" dirty="0">
              <a:ln>
                <a:noFill/>
              </a:ln>
              <a:solidFill>
                <a:schemeClr val="tx1"/>
              </a:solidFill>
              <a:effectLst/>
              <a:latin typeface="Salesforce Sans" panose="020B0505020202020203" pitchFamily="34" charset="0"/>
            </a:endParaRPr>
          </a:p>
        </p:txBody>
      </p:sp>
    </p:spTree>
    <p:custDataLst>
      <p:tags r:id="rId1"/>
    </p:custDataLst>
    <p:extLst>
      <p:ext uri="{BB962C8B-B14F-4D97-AF65-F5344CB8AC3E}">
        <p14:creationId xmlns:p14="http://schemas.microsoft.com/office/powerpoint/2010/main" val="26320016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Instructor / Drive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8C6238C3-CECC-874E-B0A3-E76237EE668C}"/>
              </a:ext>
            </a:extLst>
          </p:cNvPr>
          <p:cNvPicPr>
            <a:picLocks noChangeAspect="1"/>
          </p:cNvPicPr>
          <p:nvPr userDrawn="1"/>
        </p:nvPicPr>
        <p:blipFill>
          <a:blip r:embed="rId3"/>
          <a:stretch>
            <a:fillRect/>
          </a:stretch>
        </p:blipFill>
        <p:spPr>
          <a:xfrm>
            <a:off x="1" y="0"/>
            <a:ext cx="12192000" cy="6858000"/>
          </a:xfrm>
          <a:prstGeom prst="rect">
            <a:avLst/>
          </a:prstGeom>
        </p:spPr>
      </p:pic>
      <p:pic>
        <p:nvPicPr>
          <p:cNvPr id="14" name="Picture 13">
            <a:extLst>
              <a:ext uri="{FF2B5EF4-FFF2-40B4-BE49-F238E27FC236}">
                <a16:creationId xmlns="" xmlns:a16="http://schemas.microsoft.com/office/drawing/2014/main" id="{F7A0351C-4D62-5D4D-A6DD-75A065D7A450}"/>
              </a:ext>
            </a:extLst>
          </p:cNvPr>
          <p:cNvPicPr>
            <a:picLocks noChangeAspect="1"/>
          </p:cNvPicPr>
          <p:nvPr userDrawn="1"/>
        </p:nvPicPr>
        <p:blipFill>
          <a:blip r:embed="rId4"/>
          <a:stretch>
            <a:fillRect/>
          </a:stretch>
        </p:blipFill>
        <p:spPr>
          <a:xfrm>
            <a:off x="-8466298" y="-2302397"/>
            <a:ext cx="22680746" cy="13097889"/>
          </a:xfrm>
          <a:prstGeom prst="rect">
            <a:avLst/>
          </a:prstGeom>
        </p:spPr>
      </p:pic>
      <p:pic>
        <p:nvPicPr>
          <p:cNvPr id="5" name="Picture 4"/>
          <p:cNvPicPr>
            <a:picLocks noChangeAspect="1"/>
          </p:cNvPicPr>
          <p:nvPr userDrawn="1"/>
        </p:nvPicPr>
        <p:blipFill>
          <a:blip r:embed="rId5"/>
          <a:stretch>
            <a:fillRect/>
          </a:stretch>
        </p:blipFill>
        <p:spPr>
          <a:xfrm>
            <a:off x="5654586" y="2490413"/>
            <a:ext cx="6523095" cy="4385734"/>
          </a:xfrm>
          <a:prstGeom prst="rect">
            <a:avLst/>
          </a:prstGeom>
        </p:spPr>
      </p:pic>
      <p:pic>
        <p:nvPicPr>
          <p:cNvPr id="8" name="Picture 7"/>
          <p:cNvPicPr>
            <a:picLocks noChangeAspect="1"/>
          </p:cNvPicPr>
          <p:nvPr userDrawn="1"/>
        </p:nvPicPr>
        <p:blipFill>
          <a:blip r:embed="rId6"/>
          <a:stretch>
            <a:fillRect/>
          </a:stretch>
        </p:blipFill>
        <p:spPr>
          <a:xfrm>
            <a:off x="5264491" y="5822494"/>
            <a:ext cx="318444" cy="586224"/>
          </a:xfrm>
          <a:prstGeom prst="rect">
            <a:avLst/>
          </a:prstGeom>
        </p:spPr>
      </p:pic>
      <p:pic>
        <p:nvPicPr>
          <p:cNvPr id="9" name="Picture 8"/>
          <p:cNvPicPr>
            <a:picLocks noChangeAspect="1"/>
          </p:cNvPicPr>
          <p:nvPr userDrawn="1"/>
        </p:nvPicPr>
        <p:blipFill>
          <a:blip r:embed="rId7"/>
          <a:stretch>
            <a:fillRect/>
          </a:stretch>
        </p:blipFill>
        <p:spPr>
          <a:xfrm>
            <a:off x="10088274" y="3847725"/>
            <a:ext cx="442257" cy="797649"/>
          </a:xfrm>
          <a:prstGeom prst="rect">
            <a:avLst/>
          </a:prstGeom>
        </p:spPr>
      </p:pic>
      <p:pic>
        <p:nvPicPr>
          <p:cNvPr id="10" name="Picture 9"/>
          <p:cNvPicPr>
            <a:picLocks noChangeAspect="1"/>
          </p:cNvPicPr>
          <p:nvPr userDrawn="1"/>
        </p:nvPicPr>
        <p:blipFill>
          <a:blip r:embed="rId8"/>
          <a:stretch>
            <a:fillRect/>
          </a:stretch>
        </p:blipFill>
        <p:spPr>
          <a:xfrm>
            <a:off x="2036141" y="4645374"/>
            <a:ext cx="981365" cy="1763345"/>
          </a:xfrm>
          <a:prstGeom prst="rect">
            <a:avLst/>
          </a:prstGeom>
        </p:spPr>
      </p:pic>
      <p:sp>
        <p:nvSpPr>
          <p:cNvPr id="16" name="Text Placeholder 15"/>
          <p:cNvSpPr>
            <a:spLocks noGrp="1"/>
          </p:cNvSpPr>
          <p:nvPr>
            <p:ph type="body" sz="quarter" idx="10"/>
          </p:nvPr>
        </p:nvSpPr>
        <p:spPr>
          <a:xfrm>
            <a:off x="948101" y="3033337"/>
            <a:ext cx="4191355" cy="1628775"/>
          </a:xfrm>
          <a:prstGeom prst="rect">
            <a:avLst/>
          </a:prstGeom>
        </p:spPr>
        <p:txBody>
          <a:bodyPr/>
          <a:lstStyle>
            <a:lvl1pPr>
              <a:defRPr b="1">
                <a:solidFill>
                  <a:schemeClr val="tx2"/>
                </a:solidFill>
              </a:defRPr>
            </a:lvl1pPr>
            <a:lvl2pPr marL="0" indent="0">
              <a:buFontTx/>
              <a:buNone/>
              <a:defRPr sz="2000">
                <a:solidFill>
                  <a:schemeClr val="tx2"/>
                </a:solidFill>
              </a:defRPr>
            </a:lvl2pPr>
            <a:lvl3pPr marL="0" indent="0">
              <a:buFontTx/>
              <a:buNone/>
              <a:defRPr i="1">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18" name="Picture Placeholder 17"/>
          <p:cNvSpPr>
            <a:spLocks noGrp="1"/>
          </p:cNvSpPr>
          <p:nvPr>
            <p:ph type="pic" sz="quarter" idx="11" hasCustomPrompt="1"/>
          </p:nvPr>
        </p:nvSpPr>
        <p:spPr>
          <a:xfrm>
            <a:off x="817437" y="440194"/>
            <a:ext cx="2331057" cy="2330450"/>
          </a:xfrm>
          <a:prstGeom prst="ellipse">
            <a:avLst/>
          </a:prstGeom>
          <a:solidFill>
            <a:schemeClr val="bg1"/>
          </a:solidFill>
          <a:ln w="38100">
            <a:solidFill>
              <a:schemeClr val="tx2"/>
            </a:solidFill>
          </a:ln>
        </p:spPr>
        <p:txBody>
          <a:bodyPr anchor="ctr"/>
          <a:lstStyle>
            <a:lvl1pPr marL="0" marR="0" indent="0" algn="ctr" defTabSz="914400" rtl="0" eaLnBrk="1" fontAlgn="base" latinLnBrk="0" hangingPunct="1">
              <a:lnSpc>
                <a:spcPct val="100000"/>
              </a:lnSpc>
              <a:spcBef>
                <a:spcPct val="0"/>
              </a:spcBef>
              <a:spcAft>
                <a:spcPct val="0"/>
              </a:spcAft>
              <a:buClrTx/>
              <a:buSzTx/>
              <a:buFontTx/>
              <a:buNone/>
              <a:tabLst/>
              <a:defRPr sz="2400"/>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1800" b="1" dirty="0">
                <a:latin typeface="Salesforce Sans" panose="020B0505020202020203" pitchFamily="34" charset="0"/>
              </a:rPr>
              <a:t>Instructor Photo</a:t>
            </a:r>
            <a:endParaRPr kumimoji="0" lang="en-US" sz="1600" b="0" i="0" u="none" strike="noStrike" cap="none" normalizeH="0" baseline="0" dirty="0">
              <a:ln>
                <a:noFill/>
              </a:ln>
              <a:solidFill>
                <a:schemeClr val="tx1"/>
              </a:solidFill>
              <a:effectLst/>
              <a:latin typeface="Salesforce Sans" panose="020B0505020202020203" pitchFamily="34" charset="0"/>
            </a:endParaRPr>
          </a:p>
        </p:txBody>
      </p:sp>
      <p:sp>
        <p:nvSpPr>
          <p:cNvPr id="12" name="Text Placeholder 15">
            <a:extLst>
              <a:ext uri="{FF2B5EF4-FFF2-40B4-BE49-F238E27FC236}">
                <a16:creationId xmlns="" xmlns:a16="http://schemas.microsoft.com/office/drawing/2014/main" id="{1A3F7831-122D-DF4C-B218-3FC283B15D24}"/>
              </a:ext>
            </a:extLst>
          </p:cNvPr>
          <p:cNvSpPr>
            <a:spLocks noGrp="1"/>
          </p:cNvSpPr>
          <p:nvPr>
            <p:ph type="body" sz="quarter" idx="12"/>
          </p:nvPr>
        </p:nvSpPr>
        <p:spPr>
          <a:xfrm>
            <a:off x="5347704" y="3033337"/>
            <a:ext cx="4191355" cy="1628775"/>
          </a:xfrm>
          <a:prstGeom prst="rect">
            <a:avLst/>
          </a:prstGeom>
        </p:spPr>
        <p:txBody>
          <a:bodyPr/>
          <a:lstStyle>
            <a:lvl1pPr>
              <a:defRPr b="1">
                <a:solidFill>
                  <a:schemeClr val="tx2"/>
                </a:solidFill>
              </a:defRPr>
            </a:lvl1pPr>
            <a:lvl2pPr marL="0" indent="0">
              <a:buFontTx/>
              <a:buNone/>
              <a:defRPr sz="2000">
                <a:solidFill>
                  <a:schemeClr val="tx2"/>
                </a:solidFill>
              </a:defRPr>
            </a:lvl2pPr>
            <a:lvl3pPr marL="0" indent="0">
              <a:buFontTx/>
              <a:buNone/>
              <a:defRPr i="1">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13" name="Picture Placeholder 17">
            <a:extLst>
              <a:ext uri="{FF2B5EF4-FFF2-40B4-BE49-F238E27FC236}">
                <a16:creationId xmlns="" xmlns:a16="http://schemas.microsoft.com/office/drawing/2014/main" id="{AE7C1494-335E-574C-9A7D-4C0D36EDA0AD}"/>
              </a:ext>
            </a:extLst>
          </p:cNvPr>
          <p:cNvSpPr>
            <a:spLocks noGrp="1"/>
          </p:cNvSpPr>
          <p:nvPr>
            <p:ph type="pic" sz="quarter" idx="13" hasCustomPrompt="1"/>
          </p:nvPr>
        </p:nvSpPr>
        <p:spPr>
          <a:xfrm>
            <a:off x="5217040" y="440194"/>
            <a:ext cx="2331057" cy="2330450"/>
          </a:xfrm>
          <a:prstGeom prst="ellipse">
            <a:avLst/>
          </a:prstGeom>
          <a:solidFill>
            <a:schemeClr val="bg1"/>
          </a:solidFill>
          <a:ln w="38100">
            <a:solidFill>
              <a:schemeClr val="tx2"/>
            </a:solidFill>
          </a:ln>
        </p:spPr>
        <p:txBody>
          <a:bodyPr anchor="ctr"/>
          <a:lstStyle>
            <a:lvl1pPr marL="0" marR="0" indent="0" algn="ctr" defTabSz="914400" rtl="0" eaLnBrk="1" fontAlgn="base" latinLnBrk="0" hangingPunct="1">
              <a:lnSpc>
                <a:spcPct val="100000"/>
              </a:lnSpc>
              <a:spcBef>
                <a:spcPct val="0"/>
              </a:spcBef>
              <a:spcAft>
                <a:spcPct val="0"/>
              </a:spcAft>
              <a:buClrTx/>
              <a:buSzTx/>
              <a:buFontTx/>
              <a:buNone/>
              <a:tabLst/>
              <a:defRPr sz="2400"/>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1800" b="1" dirty="0">
                <a:latin typeface="Salesforce Sans" panose="020B0505020202020203" pitchFamily="34" charset="0"/>
              </a:rPr>
              <a:t>Driver</a:t>
            </a:r>
            <a:br>
              <a:rPr lang="en-US" sz="1800" b="1" dirty="0">
                <a:latin typeface="Salesforce Sans" panose="020B0505020202020203" pitchFamily="34" charset="0"/>
              </a:rPr>
            </a:br>
            <a:r>
              <a:rPr kumimoji="0" lang="en-US" sz="1800" b="1" i="0" u="none" strike="noStrike" cap="none" normalizeH="0" baseline="0" dirty="0">
                <a:ln>
                  <a:noFill/>
                </a:ln>
                <a:solidFill>
                  <a:schemeClr val="tx1"/>
                </a:solidFill>
                <a:effectLst/>
                <a:latin typeface="Salesforce Sans" panose="020B0505020202020203" pitchFamily="34" charset="0"/>
              </a:rPr>
              <a:t>Photo</a:t>
            </a:r>
            <a:endParaRPr kumimoji="0" lang="en-US" sz="1600" b="0" i="0" u="none" strike="noStrike" cap="none" normalizeH="0" baseline="0" dirty="0">
              <a:ln>
                <a:noFill/>
              </a:ln>
              <a:solidFill>
                <a:schemeClr val="tx1"/>
              </a:solidFill>
              <a:effectLst/>
              <a:latin typeface="Salesforce Sans" panose="020B0505020202020203" pitchFamily="34" charset="0"/>
            </a:endParaRPr>
          </a:p>
        </p:txBody>
      </p:sp>
    </p:spTree>
    <p:custDataLst>
      <p:tags r:id="rId1"/>
    </p:custDataLst>
    <p:extLst>
      <p:ext uri="{BB962C8B-B14F-4D97-AF65-F5344CB8AC3E}">
        <p14:creationId xmlns:p14="http://schemas.microsoft.com/office/powerpoint/2010/main" val="10752625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4" name="TextBox 3"/>
          <p:cNvSpPr txBox="1"/>
          <p:nvPr userDrawn="1"/>
        </p:nvSpPr>
        <p:spPr>
          <a:xfrm>
            <a:off x="455732" y="1371600"/>
            <a:ext cx="8460403" cy="5029200"/>
          </a:xfrm>
          <a:prstGeom prst="rect">
            <a:avLst/>
          </a:prstGeom>
          <a:noFill/>
        </p:spPr>
        <p:txBody>
          <a:bodyPr wrap="square" lIns="91424" tIns="45712" rIns="91424" bIns="45712" rtlCol="0" anchor="t" anchorCtr="0">
            <a:noAutofit/>
          </a:bodyPr>
          <a:lstStyle/>
          <a:p>
            <a:pPr defTabSz="914240">
              <a:spcBef>
                <a:spcPts val="1200"/>
              </a:spcBef>
              <a:defRPr/>
            </a:pPr>
            <a:r>
              <a:rPr lang="en-US" sz="1600" dirty="0">
                <a:solidFill>
                  <a:srgbClr val="032D60"/>
                </a:solidFill>
                <a:cs typeface="Arial" pitchFamily="34" charset="0"/>
              </a:rPr>
              <a:t>© Copyright 2000-2018 salesforce.com, </a:t>
            </a:r>
            <a:r>
              <a:rPr lang="en-US" sz="1600" dirty="0" err="1">
                <a:solidFill>
                  <a:srgbClr val="032D60"/>
                </a:solidFill>
                <a:cs typeface="Arial" pitchFamily="34" charset="0"/>
              </a:rPr>
              <a:t>inc.</a:t>
            </a:r>
            <a:r>
              <a:rPr lang="en-US" sz="1600" dirty="0">
                <a:solidFill>
                  <a:srgbClr val="032D60"/>
                </a:solidFill>
                <a:cs typeface="Arial" pitchFamily="34" charset="0"/>
              </a:rPr>
              <a:t> All rights reserved. Various trademarks held by their respective owners.</a:t>
            </a:r>
          </a:p>
          <a:p>
            <a:pPr defTabSz="914240">
              <a:spcBef>
                <a:spcPts val="1200"/>
              </a:spcBef>
              <a:defRPr/>
            </a:pPr>
            <a:r>
              <a:rPr lang="en-US" sz="1600" dirty="0">
                <a:solidFill>
                  <a:srgbClr val="032D60"/>
                </a:solidFill>
              </a:rPr>
              <a:t>Rights of ALBERT EINSTEIN are used with permission of The Hebrew University of Jerusalem. Represented exclusively by Greenlight.</a:t>
            </a:r>
          </a:p>
          <a:p>
            <a:pPr defTabSz="914240">
              <a:spcBef>
                <a:spcPts val="1200"/>
              </a:spcBef>
              <a:defRPr/>
            </a:pPr>
            <a:r>
              <a:rPr lang="en-US" sz="1600" dirty="0">
                <a:solidFill>
                  <a:srgbClr val="032D60"/>
                </a:solidFill>
                <a:cs typeface="Arial" pitchFamily="34" charset="0"/>
              </a:rPr>
              <a:t>This document contains proprietary information of salesforce.com, </a:t>
            </a:r>
            <a:r>
              <a:rPr lang="en-US" sz="1600" dirty="0" err="1">
                <a:solidFill>
                  <a:srgbClr val="032D60"/>
                </a:solidFill>
                <a:cs typeface="Arial" pitchFamily="34" charset="0"/>
              </a:rPr>
              <a:t>inc.</a:t>
            </a:r>
            <a:r>
              <a:rPr lang="en-US" sz="1600" dirty="0">
                <a:solidFill>
                  <a:srgbClr val="032D60"/>
                </a:solidFill>
                <a:cs typeface="Arial" pitchFamily="34" charset="0"/>
              </a:rPr>
              <a:t>, it is provided under a license agreement containing restrictions on use, duplication and disclosure and is also protected by copyright law.  Permission is granted to customers of salesforce.com, </a:t>
            </a:r>
            <a:r>
              <a:rPr lang="en-US" sz="1600" dirty="0" err="1">
                <a:solidFill>
                  <a:srgbClr val="032D60"/>
                </a:solidFill>
                <a:cs typeface="Arial" pitchFamily="34" charset="0"/>
              </a:rPr>
              <a:t>inc.</a:t>
            </a:r>
            <a:r>
              <a:rPr lang="en-US" sz="1600" dirty="0">
                <a:solidFill>
                  <a:srgbClr val="032D60"/>
                </a:solidFill>
                <a:cs typeface="Arial" pitchFamily="34" charset="0"/>
              </a:rPr>
              <a:t> to use and modify this document for their internal business purposes only. Resale of this document or its contents is prohibited.</a:t>
            </a:r>
          </a:p>
          <a:p>
            <a:pPr defTabSz="914240">
              <a:spcBef>
                <a:spcPts val="1200"/>
              </a:spcBef>
              <a:defRPr/>
            </a:pPr>
            <a:r>
              <a:rPr lang="en-US" sz="1600" dirty="0">
                <a:solidFill>
                  <a:srgbClr val="032D60"/>
                </a:solidFill>
                <a:cs typeface="Arial" pitchFamily="34" charset="0"/>
              </a:rPr>
              <a:t>The information in this document is subject to change without notice. Should you find any problems or errors, please log a case from the Support link on the Salesforce home page. Salesforce.com, </a:t>
            </a:r>
            <a:r>
              <a:rPr lang="en-US" sz="1600" dirty="0" err="1">
                <a:solidFill>
                  <a:srgbClr val="032D60"/>
                </a:solidFill>
                <a:cs typeface="Arial" pitchFamily="34" charset="0"/>
              </a:rPr>
              <a:t>inc.</a:t>
            </a:r>
            <a:r>
              <a:rPr lang="en-US" sz="1600" dirty="0">
                <a:solidFill>
                  <a:srgbClr val="032D60"/>
                </a:solidFill>
                <a:cs typeface="Arial" pitchFamily="34" charset="0"/>
              </a:rPr>
              <a:t> does not warrant that this document is error-free.</a:t>
            </a:r>
          </a:p>
        </p:txBody>
      </p:sp>
      <p:sp>
        <p:nvSpPr>
          <p:cNvPr id="5" name="TextBox 4"/>
          <p:cNvSpPr txBox="1"/>
          <p:nvPr userDrawn="1"/>
        </p:nvSpPr>
        <p:spPr>
          <a:xfrm>
            <a:off x="455732" y="0"/>
            <a:ext cx="8460403" cy="914400"/>
          </a:xfrm>
          <a:prstGeom prst="rect">
            <a:avLst/>
          </a:prstGeom>
          <a:noFill/>
          <a:ln>
            <a:noFill/>
          </a:ln>
        </p:spPr>
        <p:txBody>
          <a:bodyPr wrap="square" lIns="91440" rtlCol="0" anchor="ctr">
            <a:noAutofit/>
          </a:bodyPr>
          <a:lstStyle/>
          <a:p>
            <a:r>
              <a:rPr lang="en-US" sz="2800" b="1" dirty="0">
                <a:solidFill>
                  <a:srgbClr val="032D60"/>
                </a:solidFill>
                <a:cs typeface="Arial" pitchFamily="34" charset="0"/>
              </a:rPr>
              <a:t>Copyright</a:t>
            </a:r>
          </a:p>
        </p:txBody>
      </p:sp>
    </p:spTree>
    <p:custDataLst>
      <p:tags r:id="rId1"/>
    </p:custDataLst>
    <p:extLst>
      <p:ext uri="{BB962C8B-B14F-4D97-AF65-F5344CB8AC3E}">
        <p14:creationId xmlns:p14="http://schemas.microsoft.com/office/powerpoint/2010/main" val="3027691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L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6" name="TextBox 5"/>
          <p:cNvSpPr txBox="1"/>
          <p:nvPr userDrawn="1"/>
        </p:nvSpPr>
        <p:spPr>
          <a:xfrm>
            <a:off x="455732" y="1537006"/>
            <a:ext cx="11280538" cy="4863793"/>
          </a:xfrm>
          <a:prstGeom prst="rect">
            <a:avLst/>
          </a:prstGeom>
          <a:noFill/>
        </p:spPr>
        <p:txBody>
          <a:bodyPr wrap="square" lIns="91424" tIns="45712" rIns="91424" bIns="45712" numCol="2" spcCol="365760" rtlCol="0" anchor="t" anchorCtr="0">
            <a:noAutofit/>
          </a:bodyPr>
          <a:lstStyle/>
          <a:p>
            <a:r>
              <a:rPr lang="en-US" sz="1250" dirty="0">
                <a:solidFill>
                  <a:srgbClr val="032D60"/>
                </a:solidFill>
              </a:rPr>
              <a:t>This document and other items we publish, including through social media outlets, may contain forward-looking statements, the achievement or success of which involves risks, uncertainties, and assumptions. If any such risks or uncertainties materialize or if any of the assumptions proves incorrect, the results of </a:t>
            </a:r>
            <a:r>
              <a:rPr lang="en-US" sz="1250" dirty="0" err="1">
                <a:solidFill>
                  <a:srgbClr val="032D60"/>
                </a:solidFill>
              </a:rPr>
              <a:t>salesforce.com</a:t>
            </a:r>
            <a:r>
              <a:rPr lang="en-US" sz="1250" dirty="0">
                <a:solidFill>
                  <a:srgbClr val="032D60"/>
                </a:solidFill>
              </a:rPr>
              <a:t>, </a:t>
            </a:r>
            <a:r>
              <a:rPr lang="en-US" sz="1250" dirty="0" err="1">
                <a:solidFill>
                  <a:srgbClr val="032D60"/>
                </a:solidFill>
              </a:rPr>
              <a:t>inc.</a:t>
            </a:r>
            <a:r>
              <a:rPr lang="en-US" sz="1250" dirty="0">
                <a:solidFill>
                  <a:srgbClr val="032D60"/>
                </a:solidFill>
              </a:rPr>
              <a:t> could differ materially from the results expressed or implied by the forward-looking statements we make.</a:t>
            </a:r>
          </a:p>
          <a:p>
            <a:pPr fontAlgn="base">
              <a:spcBef>
                <a:spcPct val="0"/>
              </a:spcBef>
              <a:spcAft>
                <a:spcPct val="0"/>
              </a:spcAft>
            </a:pPr>
            <a:r>
              <a:rPr lang="en-US" sz="1250" dirty="0">
                <a:solidFill>
                  <a:srgbClr val="032D60"/>
                </a:solidFill>
              </a:rPr>
              <a:t>The risks and uncertainties referred to above include – but are not limited to – risks associated with possible fluctuations in our financial and operating results; our rate of growth and anticipated revenue run rate, including our ability to convert deferred revenue and unbilled deferred revenue into revenue and, as appropriate, cash flow, and our ability to grow deferred revenue and unbilled deferred revenue; errors, interruptions or delays in our service or Web hosting; breaches of our security measures; the financial impact of any previous and future acquisitions; the nature of our business model; our ability to continue to release, and gain customer acceptance of, new and improved versions of our service; successful customer deployment and utilization of our existing and future services; changes in our sales cycle; competition; various financial aspects of our subscription model; unexpected increases in attrition or decreases in new business; our ability to realize benefits from strategic partnerships; reliance on third-party computer hardware and software; the emerging markets in which we operate; unique aspects of entering or expanding in international markets; our ability to hire, retain and motivate employees and manage our growth; changes in our customer base; technological developments; regulatory developments; litigation related to intellectual property and other matters, and any related claims, negotiations and settlements; unanticipated changes in our effective tax rate; factors affecting our outstanding convertible notes and credit facility; fluctuations in the number of shares we have outstanding and the price of such shares; foreign currency exchange rates; collection of receivables; interest rates; factors affecting our deferred tax assets and ability to value and utilize them, including the timing of achieving profitability on a pre-tax basis; the potential negative impact of indirect tax exposure; the risks and expenses associated with our real estate and office facilities space; and general developments in the economy, financial markets, and credit markets.</a:t>
            </a:r>
          </a:p>
          <a:p>
            <a:pPr fontAlgn="base">
              <a:spcBef>
                <a:spcPct val="0"/>
              </a:spcBef>
              <a:spcAft>
                <a:spcPct val="0"/>
              </a:spcAft>
            </a:pPr>
            <a:r>
              <a:rPr lang="en-US" sz="1250" dirty="0">
                <a:solidFill>
                  <a:srgbClr val="032D60"/>
                </a:solidFill>
              </a:rPr>
              <a:t>Further information on these and other factors that could affect the financial results of </a:t>
            </a:r>
            <a:r>
              <a:rPr lang="en-US" sz="1250" dirty="0" err="1">
                <a:solidFill>
                  <a:srgbClr val="032D60"/>
                </a:solidFill>
              </a:rPr>
              <a:t>salesforce.com</a:t>
            </a:r>
            <a:r>
              <a:rPr lang="en-US" sz="1250" dirty="0">
                <a:solidFill>
                  <a:srgbClr val="032D60"/>
                </a:solidFill>
              </a:rPr>
              <a:t>, </a:t>
            </a:r>
            <a:r>
              <a:rPr lang="en-US" sz="1250" dirty="0" err="1">
                <a:solidFill>
                  <a:srgbClr val="032D60"/>
                </a:solidFill>
              </a:rPr>
              <a:t>inc.</a:t>
            </a:r>
            <a:r>
              <a:rPr lang="en-US" sz="1250" dirty="0">
                <a:solidFill>
                  <a:srgbClr val="032D60"/>
                </a:solidFill>
              </a:rPr>
              <a:t> is included in the reports on Forms 10-K, 10-Q and 8-K and in other filings we make with the Securities and Exchange Commission from time to time, including our most recent Form 10-K. These documents are available on the SEC Filings section of the Investor Information section of our website at </a:t>
            </a:r>
            <a:r>
              <a:rPr lang="en-US" sz="1250" dirty="0">
                <a:solidFill>
                  <a:srgbClr val="032D60"/>
                </a:solidFill>
                <a:hlinkClick r:id="rId3"/>
              </a:rPr>
              <a:t>www.salesforce.com/investor</a:t>
            </a:r>
            <a:r>
              <a:rPr lang="en-US" sz="1250" dirty="0">
                <a:solidFill>
                  <a:srgbClr val="032D60"/>
                </a:solidFill>
              </a:rPr>
              <a:t>.</a:t>
            </a:r>
          </a:p>
          <a:p>
            <a:pPr fontAlgn="base">
              <a:spcBef>
                <a:spcPct val="0"/>
              </a:spcBef>
              <a:spcAft>
                <a:spcPct val="0"/>
              </a:spcAft>
            </a:pPr>
            <a:r>
              <a:rPr lang="en-US" sz="1250" dirty="0">
                <a:solidFill>
                  <a:srgbClr val="032D60"/>
                </a:solidFill>
              </a:rPr>
              <a:t>Any unreleased services or features referenced in this or other presentations, press releases or public statements are not currently available and may not be delivered on time or at all. Customers who purchase our services should make their purchase decisions based upon features that are currently available.</a:t>
            </a:r>
          </a:p>
        </p:txBody>
      </p:sp>
      <p:sp>
        <p:nvSpPr>
          <p:cNvPr id="7" name="TextBox 6"/>
          <p:cNvSpPr txBox="1"/>
          <p:nvPr userDrawn="1"/>
        </p:nvSpPr>
        <p:spPr>
          <a:xfrm>
            <a:off x="455732" y="1162746"/>
            <a:ext cx="11280538" cy="433311"/>
          </a:xfrm>
          <a:prstGeom prst="rect">
            <a:avLst/>
          </a:prstGeom>
          <a:noFill/>
        </p:spPr>
        <p:txBody>
          <a:bodyPr wrap="square" lIns="91424" tIns="45712" rIns="91424" bIns="45712" numCol="1" spcCol="609493" rtlCol="0">
            <a:noAutofit/>
          </a:bodyPr>
          <a:lstStyle/>
          <a:p>
            <a:r>
              <a:rPr lang="en-US" sz="2000" b="1" dirty="0">
                <a:solidFill>
                  <a:srgbClr val="032D60"/>
                </a:solidFill>
              </a:rPr>
              <a:t>Statement under the Private Securities Litigation Reform Act of 1995:</a:t>
            </a:r>
          </a:p>
        </p:txBody>
      </p:sp>
      <p:sp>
        <p:nvSpPr>
          <p:cNvPr id="8" name="TextBox 7"/>
          <p:cNvSpPr txBox="1"/>
          <p:nvPr userDrawn="1"/>
        </p:nvSpPr>
        <p:spPr>
          <a:xfrm>
            <a:off x="455732" y="0"/>
            <a:ext cx="8460403" cy="914400"/>
          </a:xfrm>
          <a:prstGeom prst="rect">
            <a:avLst/>
          </a:prstGeom>
          <a:noFill/>
          <a:ln>
            <a:noFill/>
          </a:ln>
        </p:spPr>
        <p:txBody>
          <a:bodyPr wrap="square" lIns="91440" rtlCol="0" anchor="ctr">
            <a:noAutofit/>
          </a:bodyPr>
          <a:lstStyle/>
          <a:p>
            <a:r>
              <a:rPr lang="en-US" sz="2800" b="1" dirty="0">
                <a:solidFill>
                  <a:srgbClr val="032D60"/>
                </a:solidFill>
                <a:cs typeface="Arial" pitchFamily="34" charset="0"/>
              </a:rPr>
              <a:t>Forward Looking Statements</a:t>
            </a:r>
          </a:p>
        </p:txBody>
      </p:sp>
    </p:spTree>
    <p:custDataLst>
      <p:tags r:id="rId1"/>
    </p:custDataLst>
    <p:extLst>
      <p:ext uri="{BB962C8B-B14F-4D97-AF65-F5344CB8AC3E}">
        <p14:creationId xmlns:p14="http://schemas.microsoft.com/office/powerpoint/2010/main" val="6594903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9F237CB3-6FF2-CB4F-85A1-8CF40407F320}"/>
              </a:ext>
            </a:extLst>
          </p:cNvPr>
          <p:cNvPicPr>
            <a:picLocks noChangeAspect="1"/>
          </p:cNvPicPr>
          <p:nvPr userDrawn="1"/>
        </p:nvPicPr>
        <p:blipFill>
          <a:blip r:embed="rId3"/>
          <a:stretch>
            <a:fillRect/>
          </a:stretch>
        </p:blipFill>
        <p:spPr>
          <a:xfrm>
            <a:off x="0" y="1"/>
            <a:ext cx="3706590" cy="6864823"/>
          </a:xfrm>
          <a:prstGeom prst="rect">
            <a:avLst/>
          </a:prstGeom>
        </p:spPr>
      </p:pic>
      <p:pic>
        <p:nvPicPr>
          <p:cNvPr id="16" name="Picture 15">
            <a:extLst>
              <a:ext uri="{FF2B5EF4-FFF2-40B4-BE49-F238E27FC236}">
                <a16:creationId xmlns="" xmlns:a16="http://schemas.microsoft.com/office/drawing/2014/main" id="{9382107A-8464-444D-8216-128BD1BB8119}"/>
              </a:ext>
            </a:extLst>
          </p:cNvPr>
          <p:cNvPicPr>
            <a:picLocks noChangeAspect="1"/>
          </p:cNvPicPr>
          <p:nvPr userDrawn="1"/>
        </p:nvPicPr>
        <p:blipFill>
          <a:blip r:embed="rId4"/>
          <a:stretch>
            <a:fillRect/>
          </a:stretch>
        </p:blipFill>
        <p:spPr>
          <a:xfrm>
            <a:off x="-2503455" y="-1216689"/>
            <a:ext cx="10583629" cy="6111933"/>
          </a:xfrm>
          <a:prstGeom prst="rect">
            <a:avLst/>
          </a:prstGeom>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67612" r="8034"/>
          <a:stretch/>
        </p:blipFill>
        <p:spPr>
          <a:xfrm>
            <a:off x="-1" y="2540563"/>
            <a:ext cx="3713158" cy="4317436"/>
          </a:xfrm>
          <a:prstGeom prst="rect">
            <a:avLst/>
          </a:prstGeom>
        </p:spPr>
      </p:pic>
      <p:sp>
        <p:nvSpPr>
          <p:cNvPr id="15" name="Text Box 13"/>
          <p:cNvSpPr txBox="1">
            <a:spLocks noChangeArrowheads="1"/>
          </p:cNvSpPr>
          <p:nvPr userDrawn="1"/>
        </p:nvSpPr>
        <p:spPr bwMode="gray">
          <a:xfrm>
            <a:off x="1590120" y="6165527"/>
            <a:ext cx="2116469" cy="461649"/>
          </a:xfrm>
          <a:prstGeom prst="rect">
            <a:avLst/>
          </a:prstGeom>
          <a:noFill/>
          <a:ln w="9525">
            <a:noFill/>
            <a:miter lim="800000"/>
            <a:headEnd/>
            <a:tailEnd/>
          </a:ln>
          <a:effectLst/>
        </p:spPr>
        <p:txBody>
          <a:bodyPr wrap="square" lIns="91424" tIns="45712" rIns="91424" bIns="45712">
            <a:spAutoFit/>
          </a:bodyPr>
          <a:lstStyle/>
          <a:p>
            <a:r>
              <a:rPr lang="en-US" sz="800" dirty="0">
                <a:solidFill>
                  <a:srgbClr val="EE7601">
                    <a:lumMod val="40000"/>
                    <a:lumOff val="60000"/>
                  </a:srgbClr>
                </a:solidFill>
              </a:rPr>
              <a:t>© Copyright 2018 salesforce.com, inc.  All rights reserved. Various trademarks held by their respective owners.</a:t>
            </a:r>
          </a:p>
        </p:txBody>
      </p:sp>
      <p:pic>
        <p:nvPicPr>
          <p:cNvPr id="17" name="Picture 16"/>
          <p:cNvPicPr>
            <a:picLocks noChangeAspect="1"/>
          </p:cNvPicPr>
          <p:nvPr userDrawn="1"/>
        </p:nvPicPr>
        <p:blipFill rotWithShape="1">
          <a:blip r:embed="rId6" cstate="print">
            <a:extLst>
              <a:ext uri="{28A0092B-C50C-407E-A947-70E740481C1C}">
                <a14:useLocalDpi xmlns:a14="http://schemas.microsoft.com/office/drawing/2010/main" val="0"/>
              </a:ext>
            </a:extLst>
          </a:blip>
          <a:srcRect b="27063"/>
          <a:stretch/>
        </p:blipFill>
        <p:spPr>
          <a:xfrm>
            <a:off x="1192793" y="435584"/>
            <a:ext cx="1455562" cy="1234191"/>
          </a:xfrm>
          <a:prstGeom prst="rect">
            <a:avLst/>
          </a:prstGeom>
        </p:spPr>
      </p:pic>
    </p:spTree>
    <p:custDataLst>
      <p:tags r:id="rId1"/>
    </p:custDataLst>
    <p:extLst>
      <p:ext uri="{BB962C8B-B14F-4D97-AF65-F5344CB8AC3E}">
        <p14:creationId xmlns:p14="http://schemas.microsoft.com/office/powerpoint/2010/main" val="31723380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17CB17B4-34E1-0C40-B73C-EF672F69B0FD}"/>
              </a:ext>
            </a:extLst>
          </p:cNvPr>
          <p:cNvPicPr>
            <a:picLocks noChangeAspect="1"/>
          </p:cNvPicPr>
          <p:nvPr userDrawn="1"/>
        </p:nvPicPr>
        <p:blipFill>
          <a:blip r:embed="rId3"/>
          <a:stretch>
            <a:fillRect/>
          </a:stretch>
        </p:blipFill>
        <p:spPr>
          <a:xfrm>
            <a:off x="6193984" y="0"/>
            <a:ext cx="5998016" cy="6864823"/>
          </a:xfrm>
          <a:prstGeom prst="rect">
            <a:avLst/>
          </a:prstGeom>
        </p:spPr>
      </p:pic>
      <p:pic>
        <p:nvPicPr>
          <p:cNvPr id="20" name="Picture 19">
            <a:extLst>
              <a:ext uri="{FF2B5EF4-FFF2-40B4-BE49-F238E27FC236}">
                <a16:creationId xmlns="" xmlns:a16="http://schemas.microsoft.com/office/drawing/2014/main" id="{3C43E450-A310-FE4A-AE83-FBC9556164C7}"/>
              </a:ext>
            </a:extLst>
          </p:cNvPr>
          <p:cNvPicPr>
            <a:picLocks noChangeAspect="1"/>
          </p:cNvPicPr>
          <p:nvPr userDrawn="1"/>
        </p:nvPicPr>
        <p:blipFill>
          <a:blip r:embed="rId4"/>
          <a:stretch>
            <a:fillRect/>
          </a:stretch>
        </p:blipFill>
        <p:spPr>
          <a:xfrm>
            <a:off x="2513196" y="-2144663"/>
            <a:ext cx="13086375" cy="7557242"/>
          </a:xfrm>
          <a:prstGeom prst="rect">
            <a:avLst/>
          </a:prstGeom>
        </p:spPr>
      </p:pic>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5" name="Rectangle 4"/>
          <p:cNvSpPr/>
          <p:nvPr userDrawn="1"/>
        </p:nvSpPr>
        <p:spPr>
          <a:xfrm>
            <a:off x="455732" y="4923472"/>
            <a:ext cx="4131111" cy="1477328"/>
          </a:xfrm>
          <a:prstGeom prst="rect">
            <a:avLst/>
          </a:prstGeom>
        </p:spPr>
        <p:txBody>
          <a:bodyPr wrap="square">
            <a:spAutoFit/>
          </a:bodyPr>
          <a:lstStyle/>
          <a:p>
            <a:r>
              <a:rPr lang="en-US" b="1" dirty="0">
                <a:solidFill>
                  <a:srgbClr val="032D60"/>
                </a:solidFill>
              </a:rPr>
              <a:t>VIRTUAL CLASS NOTE:</a:t>
            </a:r>
          </a:p>
          <a:p>
            <a:r>
              <a:rPr lang="en-US" dirty="0">
                <a:solidFill>
                  <a:srgbClr val="032D60"/>
                </a:solidFill>
              </a:rPr>
              <a:t>If you have any questions, you can chat with your instructor via WebEx by typing into the box on the lower left hand corner of your screen. </a:t>
            </a:r>
          </a:p>
        </p:txBody>
      </p:sp>
      <p:sp>
        <p:nvSpPr>
          <p:cNvPr id="7" name="Oval 6"/>
          <p:cNvSpPr/>
          <p:nvPr userDrawn="1"/>
        </p:nvSpPr>
        <p:spPr bwMode="auto">
          <a:xfrm>
            <a:off x="484220" y="1514443"/>
            <a:ext cx="460877" cy="46075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rgbClr val="FFFFFF"/>
                </a:solidFill>
              </a:rPr>
              <a:t>1</a:t>
            </a:r>
          </a:p>
        </p:txBody>
      </p:sp>
      <p:sp>
        <p:nvSpPr>
          <p:cNvPr id="8" name="Oval 7"/>
          <p:cNvSpPr/>
          <p:nvPr userDrawn="1"/>
        </p:nvSpPr>
        <p:spPr bwMode="auto">
          <a:xfrm>
            <a:off x="484220" y="2416970"/>
            <a:ext cx="460877" cy="46075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rgbClr val="FFFFFF"/>
                </a:solidFill>
              </a:rPr>
              <a:t>2</a:t>
            </a:r>
          </a:p>
        </p:txBody>
      </p:sp>
      <p:pic>
        <p:nvPicPr>
          <p:cNvPr id="12" name="Picture 11"/>
          <p:cNvPicPr>
            <a:picLocks noChangeAspect="1"/>
          </p:cNvPicPr>
          <p:nvPr userDrawn="1"/>
        </p:nvPicPr>
        <p:blipFill rotWithShape="1">
          <a:blip r:embed="rId5" cstate="print">
            <a:extLst>
              <a:ext uri="{28A0092B-C50C-407E-A947-70E740481C1C}">
                <a14:useLocalDpi xmlns:a14="http://schemas.microsoft.com/office/drawing/2010/main" val="0"/>
              </a:ext>
            </a:extLst>
          </a:blip>
          <a:srcRect l="43947" t="53850" r="29728" b="31684"/>
          <a:stretch/>
        </p:blipFill>
        <p:spPr>
          <a:xfrm>
            <a:off x="6193984" y="5534933"/>
            <a:ext cx="5996641" cy="1329890"/>
          </a:xfrm>
          <a:prstGeom prst="rect">
            <a:avLst/>
          </a:prstGeom>
        </p:spPr>
      </p:pic>
      <p:pic>
        <p:nvPicPr>
          <p:cNvPr id="13" name="Picture 12"/>
          <p:cNvPicPr>
            <a:picLocks noChangeAspect="1"/>
          </p:cNvPicPr>
          <p:nvPr userDrawn="1"/>
        </p:nvPicPr>
        <p:blipFill rotWithShape="1">
          <a:blip r:embed="rId6" cstate="print">
            <a:extLst>
              <a:ext uri="{28A0092B-C50C-407E-A947-70E740481C1C}">
                <a14:useLocalDpi xmlns:a14="http://schemas.microsoft.com/office/drawing/2010/main" val="0"/>
              </a:ext>
            </a:extLst>
          </a:blip>
          <a:srcRect l="20516" r="22782" b="620"/>
          <a:stretch/>
        </p:blipFill>
        <p:spPr>
          <a:xfrm>
            <a:off x="8643035" y="1747824"/>
            <a:ext cx="3310444" cy="5117000"/>
          </a:xfrm>
          <a:prstGeom prst="rect">
            <a:avLst/>
          </a:prstGeom>
        </p:spPr>
      </p:pic>
      <p:sp>
        <p:nvSpPr>
          <p:cNvPr id="14" name="TextBox 13"/>
          <p:cNvSpPr txBox="1"/>
          <p:nvPr userDrawn="1"/>
        </p:nvSpPr>
        <p:spPr>
          <a:xfrm>
            <a:off x="8418066" y="3020063"/>
            <a:ext cx="3760384" cy="369332"/>
          </a:xfrm>
          <a:prstGeom prst="rect">
            <a:avLst/>
          </a:prstGeom>
          <a:noFill/>
          <a:ln>
            <a:noFill/>
          </a:ln>
        </p:spPr>
        <p:txBody>
          <a:bodyPr wrap="square" rtlCol="0">
            <a:spAutoFit/>
          </a:bodyPr>
          <a:lstStyle/>
          <a:p>
            <a:r>
              <a:rPr lang="en-US" b="1" dirty="0">
                <a:solidFill>
                  <a:srgbClr val="FFFFFF"/>
                </a:solidFill>
                <a:cs typeface="Arial" pitchFamily="34" charset="0"/>
              </a:rPr>
              <a:t>Student Guide</a:t>
            </a:r>
          </a:p>
        </p:txBody>
      </p:sp>
      <p:pic>
        <p:nvPicPr>
          <p:cNvPr id="15" name="Picture 14"/>
          <p:cNvPicPr>
            <a:picLocks noChangeAspect="1"/>
          </p:cNvPicPr>
          <p:nvPr userDrawn="1"/>
        </p:nvPicPr>
        <p:blipFill>
          <a:blip r:embed="rId7"/>
          <a:stretch>
            <a:fillRect/>
          </a:stretch>
        </p:blipFill>
        <p:spPr>
          <a:xfrm>
            <a:off x="7332743" y="3801030"/>
            <a:ext cx="609725" cy="1122443"/>
          </a:xfrm>
          <a:prstGeom prst="rect">
            <a:avLst/>
          </a:prstGeom>
        </p:spPr>
      </p:pic>
      <p:pic>
        <p:nvPicPr>
          <p:cNvPr id="16" name="Picture 15"/>
          <p:cNvPicPr>
            <a:picLocks noChangeAspect="1"/>
          </p:cNvPicPr>
          <p:nvPr userDrawn="1"/>
        </p:nvPicPr>
        <p:blipFill>
          <a:blip r:embed="rId8"/>
          <a:stretch>
            <a:fillRect/>
          </a:stretch>
        </p:blipFill>
        <p:spPr>
          <a:xfrm>
            <a:off x="8687193" y="933868"/>
            <a:ext cx="325033" cy="586224"/>
          </a:xfrm>
          <a:prstGeom prst="rect">
            <a:avLst/>
          </a:prstGeom>
        </p:spPr>
      </p:pic>
      <p:sp>
        <p:nvSpPr>
          <p:cNvPr id="18" name="Text Placeholder 17"/>
          <p:cNvSpPr>
            <a:spLocks noGrp="1"/>
          </p:cNvSpPr>
          <p:nvPr>
            <p:ph type="body" sz="quarter" idx="11"/>
          </p:nvPr>
        </p:nvSpPr>
        <p:spPr>
          <a:xfrm>
            <a:off x="1046127" y="1379865"/>
            <a:ext cx="4015834" cy="752797"/>
          </a:xfrm>
          <a:prstGeom prst="rect">
            <a:avLst/>
          </a:prstGeom>
        </p:spPr>
        <p:txBody>
          <a:bodyPr anchor="ctr"/>
          <a:lstStyle>
            <a:lvl1pPr>
              <a:lnSpc>
                <a:spcPct val="90000"/>
              </a:lnSpc>
              <a:spcBef>
                <a:spcPts val="0"/>
              </a:spcBef>
              <a:defRPr sz="2000">
                <a:solidFill>
                  <a:schemeClr val="tx2"/>
                </a:solidFill>
              </a:defRPr>
            </a:lvl1pPr>
          </a:lstStyle>
          <a:p>
            <a:endParaRPr lang="en-US" dirty="0"/>
          </a:p>
        </p:txBody>
      </p:sp>
      <p:sp>
        <p:nvSpPr>
          <p:cNvPr id="19" name="Text Placeholder 17"/>
          <p:cNvSpPr>
            <a:spLocks noGrp="1"/>
          </p:cNvSpPr>
          <p:nvPr>
            <p:ph type="body" sz="quarter" idx="12"/>
          </p:nvPr>
        </p:nvSpPr>
        <p:spPr>
          <a:xfrm>
            <a:off x="1046127" y="2304131"/>
            <a:ext cx="4015834" cy="715932"/>
          </a:xfrm>
          <a:prstGeom prst="rect">
            <a:avLst/>
          </a:prstGeom>
        </p:spPr>
        <p:txBody>
          <a:bodyPr anchor="ctr"/>
          <a:lstStyle>
            <a:lvl1pPr>
              <a:defRPr sz="2000">
                <a:solidFill>
                  <a:schemeClr val="tx2"/>
                </a:solidFill>
              </a:defRPr>
            </a:lvl1pPr>
          </a:lstStyle>
          <a:p>
            <a:endParaRPr lang="en-US" dirty="0"/>
          </a:p>
        </p:txBody>
      </p:sp>
      <p:sp>
        <p:nvSpPr>
          <p:cNvPr id="21" name="Text Placeholder 20"/>
          <p:cNvSpPr>
            <a:spLocks noGrp="1"/>
          </p:cNvSpPr>
          <p:nvPr>
            <p:ph type="body" sz="quarter" idx="13" hasCustomPrompt="1"/>
          </p:nvPr>
        </p:nvSpPr>
        <p:spPr>
          <a:xfrm>
            <a:off x="455732" y="-6350"/>
            <a:ext cx="5738719" cy="920750"/>
          </a:xfrm>
          <a:prstGeom prst="rect">
            <a:avLst/>
          </a:prstGeom>
        </p:spPr>
        <p:txBody>
          <a:bodyPr anchor="ctr"/>
          <a:lstStyle>
            <a:lvl1pPr>
              <a:defRPr sz="2800" b="1">
                <a:solidFill>
                  <a:schemeClr val="tx2"/>
                </a:solidFill>
              </a:defRPr>
            </a:lvl1pPr>
          </a:lstStyle>
          <a:p>
            <a:r>
              <a:rPr lang="en-US" dirty="0"/>
              <a:t>Accessing Your Student Guide</a:t>
            </a:r>
          </a:p>
        </p:txBody>
      </p:sp>
    </p:spTree>
    <p:custDataLst>
      <p:tags r:id="rId1"/>
    </p:custDataLst>
    <p:extLst>
      <p:ext uri="{BB962C8B-B14F-4D97-AF65-F5344CB8AC3E}">
        <p14:creationId xmlns:p14="http://schemas.microsoft.com/office/powerpoint/2010/main" val="11738050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1B60F2F9-A333-3641-B97E-1A12E7610161}"/>
              </a:ext>
            </a:extLst>
          </p:cNvPr>
          <p:cNvPicPr>
            <a:picLocks noChangeAspect="1"/>
          </p:cNvPicPr>
          <p:nvPr userDrawn="1"/>
        </p:nvPicPr>
        <p:blipFill>
          <a:blip r:embed="rId3"/>
          <a:stretch>
            <a:fillRect/>
          </a:stretch>
        </p:blipFill>
        <p:spPr>
          <a:xfrm>
            <a:off x="6223524" y="-19186"/>
            <a:ext cx="6053197" cy="6877186"/>
          </a:xfrm>
          <a:prstGeom prst="rect">
            <a:avLst/>
          </a:prstGeom>
        </p:spPr>
      </p:pic>
      <p:pic>
        <p:nvPicPr>
          <p:cNvPr id="19" name="Picture 18">
            <a:extLst>
              <a:ext uri="{FF2B5EF4-FFF2-40B4-BE49-F238E27FC236}">
                <a16:creationId xmlns="" xmlns:a16="http://schemas.microsoft.com/office/drawing/2014/main" id="{92BBBF9B-EEC4-334D-87F8-5742DD3C78F6}"/>
              </a:ext>
            </a:extLst>
          </p:cNvPr>
          <p:cNvPicPr>
            <a:picLocks noChangeAspect="1"/>
          </p:cNvPicPr>
          <p:nvPr userDrawn="1"/>
        </p:nvPicPr>
        <p:blipFill>
          <a:blip r:embed="rId4"/>
          <a:stretch>
            <a:fillRect/>
          </a:stretch>
        </p:blipFill>
        <p:spPr>
          <a:xfrm>
            <a:off x="4183125" y="-834108"/>
            <a:ext cx="7432377" cy="4292118"/>
          </a:xfrm>
          <a:prstGeom prst="rect">
            <a:avLst/>
          </a:prstGeom>
        </p:spPr>
      </p:pic>
      <p:pic>
        <p:nvPicPr>
          <p:cNvPr id="6" name="Picture 5"/>
          <p:cNvPicPr>
            <a:picLocks noChangeAspect="1"/>
          </p:cNvPicPr>
          <p:nvPr userDrawn="1"/>
        </p:nvPicPr>
        <p:blipFill rotWithShape="1">
          <a:blip r:embed="rId5" cstate="print">
            <a:extLst>
              <a:ext uri="{28A0092B-C50C-407E-A947-70E740481C1C}">
                <a14:useLocalDpi xmlns:a14="http://schemas.microsoft.com/office/drawing/2010/main" val="0"/>
              </a:ext>
            </a:extLst>
          </a:blip>
          <a:srcRect t="27943" r="19221" b="9948"/>
          <a:stretch/>
        </p:blipFill>
        <p:spPr>
          <a:xfrm>
            <a:off x="6075317" y="-19186"/>
            <a:ext cx="6190341" cy="6877188"/>
          </a:xfrm>
          <a:prstGeom prst="rect">
            <a:avLst/>
          </a:prstGeom>
        </p:spPr>
      </p:pic>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8" name="Oval 7"/>
          <p:cNvSpPr/>
          <p:nvPr userDrawn="1"/>
        </p:nvSpPr>
        <p:spPr bwMode="auto">
          <a:xfrm>
            <a:off x="484220" y="1074658"/>
            <a:ext cx="460877" cy="46075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rgbClr val="FFFFFF"/>
                </a:solidFill>
              </a:rPr>
              <a:t>1</a:t>
            </a:r>
          </a:p>
        </p:txBody>
      </p:sp>
      <p:sp>
        <p:nvSpPr>
          <p:cNvPr id="9" name="TextBox 8"/>
          <p:cNvSpPr txBox="1"/>
          <p:nvPr userDrawn="1"/>
        </p:nvSpPr>
        <p:spPr>
          <a:xfrm>
            <a:off x="1075621" y="1019781"/>
            <a:ext cx="4028867" cy="1646605"/>
          </a:xfrm>
          <a:prstGeom prst="rect">
            <a:avLst/>
          </a:prstGeom>
          <a:noFill/>
          <a:ln>
            <a:noFill/>
          </a:ln>
        </p:spPr>
        <p:txBody>
          <a:bodyPr wrap="square" rtlCol="0">
            <a:spAutoFit/>
          </a:bodyPr>
          <a:lstStyle/>
          <a:p>
            <a:r>
              <a:rPr lang="en-US" sz="2000" dirty="0">
                <a:solidFill>
                  <a:srgbClr val="032D60"/>
                </a:solidFill>
                <a:cs typeface="Arial" pitchFamily="34" charset="0"/>
              </a:rPr>
              <a:t>Sign-up for Trailhead</a:t>
            </a:r>
          </a:p>
          <a:p>
            <a:r>
              <a:rPr lang="en-US" sz="2000" dirty="0">
                <a:solidFill>
                  <a:srgbClr val="032D60"/>
                </a:solidFill>
                <a:ea typeface="Salesforce Sans Light" charset="0"/>
                <a:cs typeface="Salesforce Sans Light" charset="0"/>
                <a:hlinkClick r:id="rId6"/>
              </a:rPr>
              <a:t>http://trailhead.salesforce.com</a:t>
            </a:r>
            <a:endParaRPr lang="en-US" sz="2000" dirty="0">
              <a:solidFill>
                <a:srgbClr val="032D60"/>
              </a:solidFill>
              <a:ea typeface="Salesforce Sans Light" charset="0"/>
              <a:cs typeface="Salesforce Sans Light" charset="0"/>
            </a:endParaRPr>
          </a:p>
          <a:p>
            <a:pPr>
              <a:spcBef>
                <a:spcPts val="600"/>
              </a:spcBef>
            </a:pPr>
            <a:r>
              <a:rPr lang="en-US" i="1" dirty="0">
                <a:solidFill>
                  <a:srgbClr val="032D60"/>
                </a:solidFill>
              </a:rPr>
              <a:t>If you already have an account, please log in with that.</a:t>
            </a:r>
          </a:p>
          <a:p>
            <a:endParaRPr lang="en-US" sz="2000" dirty="0">
              <a:solidFill>
                <a:srgbClr val="032D60"/>
              </a:solidFill>
              <a:ea typeface="Salesforce Sans Light" charset="0"/>
              <a:cs typeface="Salesforce Sans Light" charset="0"/>
            </a:endParaRPr>
          </a:p>
        </p:txBody>
      </p:sp>
      <p:sp>
        <p:nvSpPr>
          <p:cNvPr id="10" name="Rectangle 9"/>
          <p:cNvSpPr/>
          <p:nvPr userDrawn="1"/>
        </p:nvSpPr>
        <p:spPr>
          <a:xfrm>
            <a:off x="1075621" y="2563958"/>
            <a:ext cx="3107504" cy="707886"/>
          </a:xfrm>
          <a:prstGeom prst="rect">
            <a:avLst/>
          </a:prstGeom>
        </p:spPr>
        <p:txBody>
          <a:bodyPr wrap="square">
            <a:spAutoFit/>
          </a:bodyPr>
          <a:lstStyle/>
          <a:p>
            <a:r>
              <a:rPr lang="en-US" sz="2000" dirty="0">
                <a:solidFill>
                  <a:srgbClr val="032D60"/>
                </a:solidFill>
                <a:ea typeface="Salesforce Sans Light" charset="0"/>
                <a:cs typeface="Salesforce Sans Light" charset="0"/>
              </a:rPr>
              <a:t>Click ‘Sign Up’ in the upper right corner.</a:t>
            </a:r>
          </a:p>
        </p:txBody>
      </p:sp>
      <p:sp>
        <p:nvSpPr>
          <p:cNvPr id="12" name="Rectangle 11"/>
          <p:cNvSpPr/>
          <p:nvPr userDrawn="1"/>
        </p:nvSpPr>
        <p:spPr>
          <a:xfrm>
            <a:off x="1075619" y="3565194"/>
            <a:ext cx="4555548" cy="707886"/>
          </a:xfrm>
          <a:prstGeom prst="rect">
            <a:avLst/>
          </a:prstGeom>
        </p:spPr>
        <p:txBody>
          <a:bodyPr wrap="square">
            <a:spAutoFit/>
          </a:bodyPr>
          <a:lstStyle/>
          <a:p>
            <a:r>
              <a:rPr lang="en-US" sz="2000" dirty="0">
                <a:solidFill>
                  <a:srgbClr val="032D60"/>
                </a:solidFill>
                <a:ea typeface="Salesforce Sans Light" charset="0"/>
                <a:cs typeface="Salesforce Sans Light" charset="0"/>
              </a:rPr>
              <a:t>Choose your preferred sign up method and follow the prompts.</a:t>
            </a:r>
          </a:p>
        </p:txBody>
      </p:sp>
      <p:sp>
        <p:nvSpPr>
          <p:cNvPr id="13" name="Oval 12"/>
          <p:cNvSpPr/>
          <p:nvPr userDrawn="1"/>
        </p:nvSpPr>
        <p:spPr bwMode="auto">
          <a:xfrm>
            <a:off x="484220" y="2626807"/>
            <a:ext cx="460877" cy="46075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rgbClr val="FFFFFF"/>
                </a:solidFill>
              </a:rPr>
              <a:t>2</a:t>
            </a:r>
          </a:p>
        </p:txBody>
      </p:sp>
      <p:sp>
        <p:nvSpPr>
          <p:cNvPr id="14" name="Oval 13"/>
          <p:cNvSpPr/>
          <p:nvPr userDrawn="1"/>
        </p:nvSpPr>
        <p:spPr bwMode="auto">
          <a:xfrm>
            <a:off x="484220" y="3638415"/>
            <a:ext cx="460877" cy="46075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rgbClr val="FFFFFF"/>
                </a:solidFill>
              </a:rPr>
              <a:t>3</a:t>
            </a:r>
          </a:p>
        </p:txBody>
      </p:sp>
      <p:sp>
        <p:nvSpPr>
          <p:cNvPr id="15" name="Text Placeholder 1"/>
          <p:cNvSpPr txBox="1">
            <a:spLocks/>
          </p:cNvSpPr>
          <p:nvPr userDrawn="1"/>
        </p:nvSpPr>
        <p:spPr>
          <a:xfrm>
            <a:off x="430419" y="253583"/>
            <a:ext cx="9779866" cy="703681"/>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2800" b="1" kern="0" dirty="0">
                <a:solidFill>
                  <a:srgbClr val="032D60"/>
                </a:solidFill>
              </a:rPr>
              <a:t>Getting Started with Trailhead</a:t>
            </a:r>
          </a:p>
        </p:txBody>
      </p:sp>
      <p:pic>
        <p:nvPicPr>
          <p:cNvPr id="2" name="Picture 1"/>
          <p:cNvPicPr>
            <a:picLocks noChangeAspect="1"/>
          </p:cNvPicPr>
          <p:nvPr userDrawn="1"/>
        </p:nvPicPr>
        <p:blipFill>
          <a:blip r:embed="rId7"/>
          <a:stretch>
            <a:fillRect/>
          </a:stretch>
        </p:blipFill>
        <p:spPr>
          <a:xfrm>
            <a:off x="3836794" y="2627562"/>
            <a:ext cx="1614027" cy="583871"/>
          </a:xfrm>
          <a:prstGeom prst="rect">
            <a:avLst/>
          </a:prstGeom>
        </p:spPr>
      </p:pic>
      <p:pic>
        <p:nvPicPr>
          <p:cNvPr id="17" name="Picture 16"/>
          <p:cNvPicPr>
            <a:picLocks noChangeAspect="1"/>
          </p:cNvPicPr>
          <p:nvPr userDrawn="1"/>
        </p:nvPicPr>
        <p:blipFill>
          <a:blip r:embed="rId8"/>
          <a:stretch>
            <a:fillRect/>
          </a:stretch>
        </p:blipFill>
        <p:spPr>
          <a:xfrm>
            <a:off x="551595" y="4556719"/>
            <a:ext cx="4694630" cy="1766276"/>
          </a:xfrm>
          <a:prstGeom prst="rect">
            <a:avLst/>
          </a:prstGeom>
          <a:ln>
            <a:solidFill>
              <a:schemeClr val="accent2"/>
            </a:solidFill>
          </a:ln>
        </p:spPr>
      </p:pic>
      <p:pic>
        <p:nvPicPr>
          <p:cNvPr id="16" name="Picture 15"/>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513317" y="1383317"/>
            <a:ext cx="1443407" cy="994140"/>
          </a:xfrm>
          <a:prstGeom prst="rect">
            <a:avLst/>
          </a:prstGeom>
        </p:spPr>
      </p:pic>
    </p:spTree>
    <p:custDataLst>
      <p:tags r:id="rId1"/>
    </p:custDataLst>
    <p:extLst>
      <p:ext uri="{BB962C8B-B14F-4D97-AF65-F5344CB8AC3E}">
        <p14:creationId xmlns:p14="http://schemas.microsoft.com/office/powerpoint/2010/main" val="8581029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troductio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5" name="Freeform 6"/>
          <p:cNvSpPr/>
          <p:nvPr userDrawn="1"/>
        </p:nvSpPr>
        <p:spPr>
          <a:xfrm>
            <a:off x="8193114" y="3671049"/>
            <a:ext cx="3284106" cy="2817589"/>
          </a:xfrm>
          <a:prstGeom prst="roundRect">
            <a:avLst>
              <a:gd name="adj" fmla="val 4339"/>
            </a:avLst>
          </a:prstGeom>
          <a:noFill/>
          <a:ln>
            <a:noFill/>
          </a:ln>
          <a:effectLst/>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 tIns="182880" rIns="182880" bIns="274320" numCol="1" spcCol="1270" anchor="t" anchorCtr="0">
            <a:noAutofit/>
          </a:bodyPr>
          <a:lstStyle/>
          <a:p>
            <a:pPr defTabSz="1466594">
              <a:lnSpc>
                <a:spcPct val="90000"/>
              </a:lnSpc>
              <a:spcAft>
                <a:spcPct val="35000"/>
              </a:spcAft>
            </a:pPr>
            <a:r>
              <a:rPr lang="en-US" sz="2800" dirty="0">
                <a:solidFill>
                  <a:srgbClr val="032D60"/>
                </a:solidFill>
              </a:rPr>
              <a:t>Your Fellow Students</a:t>
            </a:r>
          </a:p>
          <a:p>
            <a:pPr marL="342900" lvl="1" indent="-342900" defTabSz="1155498">
              <a:lnSpc>
                <a:spcPct val="90000"/>
              </a:lnSpc>
              <a:spcAft>
                <a:spcPct val="15000"/>
              </a:spcAft>
              <a:buFont typeface="Arial" panose="020B0604020202020204" pitchFamily="34" charset="0"/>
              <a:buChar char="•"/>
            </a:pPr>
            <a:r>
              <a:rPr lang="en-US" sz="2000" dirty="0">
                <a:solidFill>
                  <a:srgbClr val="032D60"/>
                </a:solidFill>
              </a:rPr>
              <a:t>Your name</a:t>
            </a:r>
          </a:p>
          <a:p>
            <a:pPr marL="342900" lvl="1" indent="-342900" defTabSz="1155498">
              <a:lnSpc>
                <a:spcPct val="90000"/>
              </a:lnSpc>
              <a:spcAft>
                <a:spcPct val="15000"/>
              </a:spcAft>
              <a:buFont typeface="Arial" panose="020B0604020202020204" pitchFamily="34" charset="0"/>
              <a:buChar char="•"/>
            </a:pPr>
            <a:r>
              <a:rPr lang="en-US" sz="2000" dirty="0">
                <a:solidFill>
                  <a:srgbClr val="032D60"/>
                </a:solidFill>
              </a:rPr>
              <a:t>Goals for your time in this class</a:t>
            </a:r>
          </a:p>
        </p:txBody>
      </p:sp>
      <p:sp>
        <p:nvSpPr>
          <p:cNvPr id="6" name="Freeform 5"/>
          <p:cNvSpPr/>
          <p:nvPr userDrawn="1"/>
        </p:nvSpPr>
        <p:spPr>
          <a:xfrm>
            <a:off x="4304778" y="3671049"/>
            <a:ext cx="3284106" cy="2817589"/>
          </a:xfrm>
          <a:prstGeom prst="roundRect">
            <a:avLst>
              <a:gd name="adj" fmla="val 4006"/>
            </a:avLst>
          </a:prstGeom>
          <a:noFill/>
          <a:ln>
            <a:noFill/>
          </a:ln>
          <a:effectLst/>
        </p:spPr>
        <p:style>
          <a:lnRef idx="2">
            <a:schemeClr val="lt1">
              <a:hueOff val="0"/>
              <a:satOff val="0"/>
              <a:lumOff val="0"/>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82880" tIns="182880" rIns="182880" bIns="274320" numCol="1" spcCol="1270" anchor="t" anchorCtr="0">
            <a:noAutofit/>
          </a:bodyPr>
          <a:lstStyle/>
          <a:p>
            <a:pPr defTabSz="1466594">
              <a:lnSpc>
                <a:spcPct val="90000"/>
              </a:lnSpc>
              <a:spcAft>
                <a:spcPct val="35000"/>
              </a:spcAft>
            </a:pPr>
            <a:r>
              <a:rPr lang="en-US" sz="2800" dirty="0">
                <a:solidFill>
                  <a:srgbClr val="032D60"/>
                </a:solidFill>
              </a:rPr>
              <a:t>Courseware and Agenda</a:t>
            </a:r>
          </a:p>
          <a:p>
            <a:pPr marL="342900" lvl="1" indent="-342900" defTabSz="1155498">
              <a:lnSpc>
                <a:spcPct val="90000"/>
              </a:lnSpc>
              <a:spcAft>
                <a:spcPct val="15000"/>
              </a:spcAft>
              <a:buFont typeface="Arial" panose="020B0604020202020204" pitchFamily="34" charset="0"/>
              <a:buChar char="•"/>
            </a:pPr>
            <a:r>
              <a:rPr lang="en-US" sz="2000" dirty="0">
                <a:solidFill>
                  <a:srgbClr val="032D60"/>
                </a:solidFill>
              </a:rPr>
              <a:t>Agenda for this class</a:t>
            </a:r>
          </a:p>
          <a:p>
            <a:pPr marL="342900" lvl="1" indent="-342900" defTabSz="1155498">
              <a:lnSpc>
                <a:spcPct val="90000"/>
              </a:lnSpc>
              <a:spcAft>
                <a:spcPct val="15000"/>
              </a:spcAft>
              <a:buFont typeface="Arial" panose="020B0604020202020204" pitchFamily="34" charset="0"/>
              <a:buChar char="•"/>
            </a:pPr>
            <a:r>
              <a:rPr lang="en-US" sz="2000" dirty="0">
                <a:solidFill>
                  <a:srgbClr val="032D60"/>
                </a:solidFill>
              </a:rPr>
              <a:t>Layout of the manual and exercises</a:t>
            </a:r>
          </a:p>
        </p:txBody>
      </p:sp>
      <p:sp>
        <p:nvSpPr>
          <p:cNvPr id="7" name="Freeform 4"/>
          <p:cNvSpPr/>
          <p:nvPr userDrawn="1"/>
        </p:nvSpPr>
        <p:spPr>
          <a:xfrm>
            <a:off x="873799" y="3671049"/>
            <a:ext cx="2893261" cy="2817589"/>
          </a:xfrm>
          <a:prstGeom prst="roundRect">
            <a:avLst>
              <a:gd name="adj" fmla="val 3706"/>
            </a:avLst>
          </a:prstGeom>
          <a:noFill/>
          <a:ln>
            <a:noFill/>
          </a:ln>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274320" numCol="1" spcCol="1270" anchor="t" anchorCtr="0">
            <a:noAutofit/>
          </a:bodyPr>
          <a:lstStyle/>
          <a:p>
            <a:pPr defTabSz="1466594">
              <a:lnSpc>
                <a:spcPct val="90000"/>
              </a:lnSpc>
              <a:spcAft>
                <a:spcPct val="35000"/>
              </a:spcAft>
            </a:pPr>
            <a:r>
              <a:rPr lang="en-US" sz="2800" dirty="0">
                <a:solidFill>
                  <a:srgbClr val="032D60"/>
                </a:solidFill>
              </a:rPr>
              <a:t>Logistics</a:t>
            </a:r>
            <a:br>
              <a:rPr lang="en-US" sz="2800" dirty="0">
                <a:solidFill>
                  <a:srgbClr val="032D60"/>
                </a:solidFill>
              </a:rPr>
            </a:br>
            <a:endParaRPr lang="en-US" sz="2800" dirty="0">
              <a:solidFill>
                <a:srgbClr val="032D60"/>
              </a:solidFill>
            </a:endParaRPr>
          </a:p>
          <a:p>
            <a:pPr marL="342900" lvl="1" indent="-342900" defTabSz="1155498">
              <a:lnSpc>
                <a:spcPct val="90000"/>
              </a:lnSpc>
              <a:spcAft>
                <a:spcPct val="15000"/>
              </a:spcAft>
              <a:buFont typeface="Arial" panose="020B0604020202020204" pitchFamily="34" charset="0"/>
              <a:buChar char="•"/>
            </a:pPr>
            <a:r>
              <a:rPr lang="en-US" sz="2000" dirty="0">
                <a:solidFill>
                  <a:srgbClr val="032D60"/>
                </a:solidFill>
              </a:rPr>
              <a:t>Class etiquette and participation</a:t>
            </a:r>
          </a:p>
          <a:p>
            <a:pPr marL="342900" lvl="1" indent="-342900" defTabSz="1155498">
              <a:lnSpc>
                <a:spcPct val="90000"/>
              </a:lnSpc>
              <a:spcAft>
                <a:spcPct val="15000"/>
              </a:spcAft>
              <a:buFont typeface="Arial" panose="020B0604020202020204" pitchFamily="34" charset="0"/>
              <a:buChar char="•"/>
            </a:pPr>
            <a:r>
              <a:rPr lang="en-US" sz="2000" dirty="0">
                <a:solidFill>
                  <a:srgbClr val="032D60"/>
                </a:solidFill>
              </a:rPr>
              <a:t>Breaks</a:t>
            </a:r>
          </a:p>
          <a:p>
            <a:pPr marL="228560" lvl="1" indent="-228560" defTabSz="1155498">
              <a:lnSpc>
                <a:spcPct val="90000"/>
              </a:lnSpc>
              <a:spcAft>
                <a:spcPct val="15000"/>
              </a:spcAft>
              <a:buFont typeface="Wingdings" pitchFamily="2" charset="2"/>
              <a:buChar char="§"/>
            </a:pPr>
            <a:endParaRPr lang="en-US" sz="2000" dirty="0">
              <a:solidFill>
                <a:srgbClr val="032D60"/>
              </a:solidFill>
            </a:endParaRPr>
          </a:p>
        </p:txBody>
      </p:sp>
      <p:cxnSp>
        <p:nvCxnSpPr>
          <p:cNvPr id="8" name="Straight Connector 7"/>
          <p:cNvCxnSpPr/>
          <p:nvPr userDrawn="1"/>
        </p:nvCxnSpPr>
        <p:spPr bwMode="auto">
          <a:xfrm>
            <a:off x="3935193" y="3933751"/>
            <a:ext cx="0" cy="1336517"/>
          </a:xfrm>
          <a:prstGeom prst="line">
            <a:avLst/>
          </a:prstGeom>
          <a:solidFill>
            <a:schemeClr val="accent1"/>
          </a:solidFill>
          <a:ln w="6350" cap="flat" cmpd="sng" algn="ctr">
            <a:solidFill>
              <a:schemeClr val="tx1">
                <a:lumMod val="50000"/>
                <a:lumOff val="50000"/>
              </a:schemeClr>
            </a:solidFill>
            <a:prstDash val="solid"/>
            <a:round/>
            <a:headEnd type="none" w="med" len="med"/>
            <a:tailEnd type="none" w="med" len="med"/>
          </a:ln>
          <a:effectLst/>
        </p:spPr>
      </p:cxnSp>
      <p:cxnSp>
        <p:nvCxnSpPr>
          <p:cNvPr id="9" name="Straight Connector 8"/>
          <p:cNvCxnSpPr/>
          <p:nvPr userDrawn="1"/>
        </p:nvCxnSpPr>
        <p:spPr bwMode="auto">
          <a:xfrm>
            <a:off x="7938218" y="3933750"/>
            <a:ext cx="0" cy="1336517"/>
          </a:xfrm>
          <a:prstGeom prst="line">
            <a:avLst/>
          </a:prstGeom>
          <a:solidFill>
            <a:schemeClr val="accent1"/>
          </a:solidFill>
          <a:ln w="6350" cap="flat" cmpd="sng" algn="ctr">
            <a:solidFill>
              <a:schemeClr val="tx1">
                <a:lumMod val="50000"/>
                <a:lumOff val="50000"/>
              </a:schemeClr>
            </a:solidFill>
            <a:prstDash val="solid"/>
            <a:round/>
            <a:headEnd type="none" w="med" len="med"/>
            <a:tailEnd type="none" w="med" len="med"/>
          </a:ln>
          <a:effectLst/>
        </p:spPr>
      </p:cxnSp>
      <p:grpSp>
        <p:nvGrpSpPr>
          <p:cNvPr id="10" name="Group 9"/>
          <p:cNvGrpSpPr/>
          <p:nvPr userDrawn="1"/>
        </p:nvGrpSpPr>
        <p:grpSpPr>
          <a:xfrm>
            <a:off x="9284198" y="2631173"/>
            <a:ext cx="1101936" cy="800255"/>
            <a:chOff x="6095526" y="5530926"/>
            <a:chExt cx="305954" cy="222250"/>
          </a:xfrm>
        </p:grpSpPr>
        <p:sp>
          <p:nvSpPr>
            <p:cNvPr id="11" name="Freeform 657"/>
            <p:cNvSpPr>
              <a:spLocks noChangeArrowheads="1"/>
            </p:cNvSpPr>
            <p:nvPr/>
          </p:nvSpPr>
          <p:spPr bwMode="auto">
            <a:xfrm>
              <a:off x="6095526" y="5530926"/>
              <a:ext cx="213591" cy="222250"/>
            </a:xfrm>
            <a:custGeom>
              <a:avLst/>
              <a:gdLst>
                <a:gd name="T0" fmla="*/ 615 w 653"/>
                <a:gd name="T1" fmla="*/ 677 h 678"/>
                <a:gd name="T2" fmla="*/ 37 w 653"/>
                <a:gd name="T3" fmla="*/ 677 h 678"/>
                <a:gd name="T4" fmla="*/ 0 w 653"/>
                <a:gd name="T5" fmla="*/ 639 h 678"/>
                <a:gd name="T6" fmla="*/ 0 w 653"/>
                <a:gd name="T7" fmla="*/ 557 h 678"/>
                <a:gd name="T8" fmla="*/ 25 w 653"/>
                <a:gd name="T9" fmla="*/ 522 h 678"/>
                <a:gd name="T10" fmla="*/ 235 w 653"/>
                <a:gd name="T11" fmla="*/ 412 h 678"/>
                <a:gd name="T12" fmla="*/ 235 w 653"/>
                <a:gd name="T13" fmla="*/ 388 h 678"/>
                <a:gd name="T14" fmla="*/ 189 w 653"/>
                <a:gd name="T15" fmla="*/ 302 h 678"/>
                <a:gd name="T16" fmla="*/ 166 w 653"/>
                <a:gd name="T17" fmla="*/ 259 h 678"/>
                <a:gd name="T18" fmla="*/ 176 w 653"/>
                <a:gd name="T19" fmla="*/ 212 h 678"/>
                <a:gd name="T20" fmla="*/ 176 w 653"/>
                <a:gd name="T21" fmla="*/ 142 h 678"/>
                <a:gd name="T22" fmla="*/ 324 w 653"/>
                <a:gd name="T23" fmla="*/ 0 h 678"/>
                <a:gd name="T24" fmla="*/ 473 w 653"/>
                <a:gd name="T25" fmla="*/ 142 h 678"/>
                <a:gd name="T26" fmla="*/ 473 w 653"/>
                <a:gd name="T27" fmla="*/ 212 h 678"/>
                <a:gd name="T28" fmla="*/ 483 w 653"/>
                <a:gd name="T29" fmla="*/ 259 h 678"/>
                <a:gd name="T30" fmla="*/ 459 w 653"/>
                <a:gd name="T31" fmla="*/ 302 h 678"/>
                <a:gd name="T32" fmla="*/ 413 w 653"/>
                <a:gd name="T33" fmla="*/ 388 h 678"/>
                <a:gd name="T34" fmla="*/ 413 w 653"/>
                <a:gd name="T35" fmla="*/ 412 h 678"/>
                <a:gd name="T36" fmla="*/ 625 w 653"/>
                <a:gd name="T37" fmla="*/ 523 h 678"/>
                <a:gd name="T38" fmla="*/ 627 w 653"/>
                <a:gd name="T39" fmla="*/ 525 h 678"/>
                <a:gd name="T40" fmla="*/ 649 w 653"/>
                <a:gd name="T41" fmla="*/ 557 h 678"/>
                <a:gd name="T42" fmla="*/ 649 w 653"/>
                <a:gd name="T43" fmla="*/ 560 h 678"/>
                <a:gd name="T44" fmla="*/ 649 w 653"/>
                <a:gd name="T45" fmla="*/ 642 h 678"/>
                <a:gd name="T46" fmla="*/ 615 w 653"/>
                <a:gd name="T47" fmla="*/ 677 h 678"/>
                <a:gd name="T48" fmla="*/ 326 w 653"/>
                <a:gd name="T49" fmla="*/ 28 h 678"/>
                <a:gd name="T50" fmla="*/ 207 w 653"/>
                <a:gd name="T51" fmla="*/ 141 h 678"/>
                <a:gd name="T52" fmla="*/ 207 w 653"/>
                <a:gd name="T53" fmla="*/ 215 h 678"/>
                <a:gd name="T54" fmla="*/ 204 w 653"/>
                <a:gd name="T55" fmla="*/ 224 h 678"/>
                <a:gd name="T56" fmla="*/ 197 w 653"/>
                <a:gd name="T57" fmla="*/ 253 h 678"/>
                <a:gd name="T58" fmla="*/ 213 w 653"/>
                <a:gd name="T59" fmla="*/ 280 h 678"/>
                <a:gd name="T60" fmla="*/ 219 w 653"/>
                <a:gd name="T61" fmla="*/ 287 h 678"/>
                <a:gd name="T62" fmla="*/ 264 w 653"/>
                <a:gd name="T63" fmla="*/ 370 h 678"/>
                <a:gd name="T64" fmla="*/ 268 w 653"/>
                <a:gd name="T65" fmla="*/ 381 h 678"/>
                <a:gd name="T66" fmla="*/ 268 w 653"/>
                <a:gd name="T67" fmla="*/ 413 h 678"/>
                <a:gd name="T68" fmla="*/ 268 w 653"/>
                <a:gd name="T69" fmla="*/ 418 h 678"/>
                <a:gd name="T70" fmla="*/ 38 w 653"/>
                <a:gd name="T71" fmla="*/ 550 h 678"/>
                <a:gd name="T72" fmla="*/ 32 w 653"/>
                <a:gd name="T73" fmla="*/ 559 h 678"/>
                <a:gd name="T74" fmla="*/ 32 w 653"/>
                <a:gd name="T75" fmla="*/ 640 h 678"/>
                <a:gd name="T76" fmla="*/ 40 w 653"/>
                <a:gd name="T77" fmla="*/ 649 h 678"/>
                <a:gd name="T78" fmla="*/ 618 w 653"/>
                <a:gd name="T79" fmla="*/ 649 h 678"/>
                <a:gd name="T80" fmla="*/ 625 w 653"/>
                <a:gd name="T81" fmla="*/ 640 h 678"/>
                <a:gd name="T82" fmla="*/ 625 w 653"/>
                <a:gd name="T83" fmla="*/ 560 h 678"/>
                <a:gd name="T84" fmla="*/ 618 w 653"/>
                <a:gd name="T85" fmla="*/ 550 h 678"/>
                <a:gd name="T86" fmla="*/ 389 w 653"/>
                <a:gd name="T87" fmla="*/ 419 h 678"/>
                <a:gd name="T88" fmla="*/ 388 w 653"/>
                <a:gd name="T89" fmla="*/ 415 h 678"/>
                <a:gd name="T90" fmla="*/ 388 w 653"/>
                <a:gd name="T91" fmla="*/ 382 h 678"/>
                <a:gd name="T92" fmla="*/ 392 w 653"/>
                <a:gd name="T93" fmla="*/ 372 h 678"/>
                <a:gd name="T94" fmla="*/ 437 w 653"/>
                <a:gd name="T95" fmla="*/ 289 h 678"/>
                <a:gd name="T96" fmla="*/ 443 w 653"/>
                <a:gd name="T97" fmla="*/ 282 h 678"/>
                <a:gd name="T98" fmla="*/ 459 w 653"/>
                <a:gd name="T99" fmla="*/ 255 h 678"/>
                <a:gd name="T100" fmla="*/ 452 w 653"/>
                <a:gd name="T101" fmla="*/ 225 h 678"/>
                <a:gd name="T102" fmla="*/ 449 w 653"/>
                <a:gd name="T103" fmla="*/ 216 h 678"/>
                <a:gd name="T104" fmla="*/ 449 w 653"/>
                <a:gd name="T105" fmla="*/ 142 h 678"/>
                <a:gd name="T106" fmla="*/ 326 w 653"/>
                <a:gd name="T107" fmla="*/ 2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3" h="678">
                  <a:moveTo>
                    <a:pt x="615" y="677"/>
                  </a:moveTo>
                  <a:lnTo>
                    <a:pt x="37" y="677"/>
                  </a:lnTo>
                  <a:cubicBezTo>
                    <a:pt x="16" y="677"/>
                    <a:pt x="0" y="659"/>
                    <a:pt x="0" y="639"/>
                  </a:cubicBezTo>
                  <a:lnTo>
                    <a:pt x="0" y="557"/>
                  </a:lnTo>
                  <a:cubicBezTo>
                    <a:pt x="0" y="541"/>
                    <a:pt x="10" y="526"/>
                    <a:pt x="25" y="522"/>
                  </a:cubicBezTo>
                  <a:cubicBezTo>
                    <a:pt x="204" y="450"/>
                    <a:pt x="231" y="419"/>
                    <a:pt x="235" y="412"/>
                  </a:cubicBezTo>
                  <a:lnTo>
                    <a:pt x="235" y="388"/>
                  </a:lnTo>
                  <a:cubicBezTo>
                    <a:pt x="216" y="366"/>
                    <a:pt x="200" y="336"/>
                    <a:pt x="189" y="302"/>
                  </a:cubicBezTo>
                  <a:cubicBezTo>
                    <a:pt x="176" y="292"/>
                    <a:pt x="169" y="276"/>
                    <a:pt x="166" y="259"/>
                  </a:cubicBezTo>
                  <a:cubicBezTo>
                    <a:pt x="163" y="243"/>
                    <a:pt x="167" y="225"/>
                    <a:pt x="176" y="212"/>
                  </a:cubicBezTo>
                  <a:lnTo>
                    <a:pt x="176" y="142"/>
                  </a:lnTo>
                  <a:cubicBezTo>
                    <a:pt x="176" y="53"/>
                    <a:pt x="231" y="0"/>
                    <a:pt x="324" y="0"/>
                  </a:cubicBezTo>
                  <a:cubicBezTo>
                    <a:pt x="419" y="0"/>
                    <a:pt x="473" y="52"/>
                    <a:pt x="473" y="142"/>
                  </a:cubicBezTo>
                  <a:lnTo>
                    <a:pt x="473" y="212"/>
                  </a:lnTo>
                  <a:cubicBezTo>
                    <a:pt x="481" y="227"/>
                    <a:pt x="486" y="243"/>
                    <a:pt x="483" y="259"/>
                  </a:cubicBezTo>
                  <a:cubicBezTo>
                    <a:pt x="480" y="276"/>
                    <a:pt x="473" y="290"/>
                    <a:pt x="459" y="302"/>
                  </a:cubicBezTo>
                  <a:cubicBezTo>
                    <a:pt x="449" y="336"/>
                    <a:pt x="432" y="366"/>
                    <a:pt x="413" y="388"/>
                  </a:cubicBezTo>
                  <a:lnTo>
                    <a:pt x="413" y="412"/>
                  </a:lnTo>
                  <a:cubicBezTo>
                    <a:pt x="418" y="421"/>
                    <a:pt x="447" y="452"/>
                    <a:pt x="625" y="523"/>
                  </a:cubicBezTo>
                  <a:cubicBezTo>
                    <a:pt x="625" y="523"/>
                    <a:pt x="627" y="523"/>
                    <a:pt x="627" y="525"/>
                  </a:cubicBezTo>
                  <a:cubicBezTo>
                    <a:pt x="637" y="531"/>
                    <a:pt x="646" y="544"/>
                    <a:pt x="649" y="557"/>
                  </a:cubicBezTo>
                  <a:cubicBezTo>
                    <a:pt x="649" y="559"/>
                    <a:pt x="649" y="559"/>
                    <a:pt x="649" y="560"/>
                  </a:cubicBezTo>
                  <a:lnTo>
                    <a:pt x="649" y="642"/>
                  </a:lnTo>
                  <a:cubicBezTo>
                    <a:pt x="652" y="661"/>
                    <a:pt x="636" y="677"/>
                    <a:pt x="615" y="677"/>
                  </a:cubicBezTo>
                  <a:close/>
                  <a:moveTo>
                    <a:pt x="326" y="28"/>
                  </a:moveTo>
                  <a:cubicBezTo>
                    <a:pt x="249" y="28"/>
                    <a:pt x="207" y="68"/>
                    <a:pt x="207" y="141"/>
                  </a:cubicBezTo>
                  <a:lnTo>
                    <a:pt x="207" y="215"/>
                  </a:lnTo>
                  <a:cubicBezTo>
                    <a:pt x="207" y="218"/>
                    <a:pt x="206" y="221"/>
                    <a:pt x="204" y="224"/>
                  </a:cubicBezTo>
                  <a:cubicBezTo>
                    <a:pt x="198" y="233"/>
                    <a:pt x="195" y="243"/>
                    <a:pt x="197" y="253"/>
                  </a:cubicBezTo>
                  <a:cubicBezTo>
                    <a:pt x="198" y="264"/>
                    <a:pt x="204" y="273"/>
                    <a:pt x="213" y="280"/>
                  </a:cubicBezTo>
                  <a:cubicBezTo>
                    <a:pt x="216" y="282"/>
                    <a:pt x="218" y="284"/>
                    <a:pt x="219" y="287"/>
                  </a:cubicBezTo>
                  <a:cubicBezTo>
                    <a:pt x="229" y="322"/>
                    <a:pt x="244" y="350"/>
                    <a:pt x="264" y="370"/>
                  </a:cubicBezTo>
                  <a:cubicBezTo>
                    <a:pt x="266" y="373"/>
                    <a:pt x="268" y="376"/>
                    <a:pt x="268" y="381"/>
                  </a:cubicBezTo>
                  <a:lnTo>
                    <a:pt x="268" y="413"/>
                  </a:lnTo>
                  <a:cubicBezTo>
                    <a:pt x="268" y="415"/>
                    <a:pt x="268" y="416"/>
                    <a:pt x="268" y="418"/>
                  </a:cubicBezTo>
                  <a:cubicBezTo>
                    <a:pt x="262" y="439"/>
                    <a:pt x="231" y="473"/>
                    <a:pt x="38" y="550"/>
                  </a:cubicBezTo>
                  <a:cubicBezTo>
                    <a:pt x="35" y="551"/>
                    <a:pt x="32" y="554"/>
                    <a:pt x="32" y="559"/>
                  </a:cubicBezTo>
                  <a:lnTo>
                    <a:pt x="32" y="640"/>
                  </a:lnTo>
                  <a:cubicBezTo>
                    <a:pt x="32" y="646"/>
                    <a:pt x="37" y="649"/>
                    <a:pt x="40" y="649"/>
                  </a:cubicBezTo>
                  <a:lnTo>
                    <a:pt x="618" y="649"/>
                  </a:lnTo>
                  <a:cubicBezTo>
                    <a:pt x="621" y="649"/>
                    <a:pt x="625" y="646"/>
                    <a:pt x="625" y="640"/>
                  </a:cubicBezTo>
                  <a:lnTo>
                    <a:pt x="625" y="560"/>
                  </a:lnTo>
                  <a:cubicBezTo>
                    <a:pt x="624" y="556"/>
                    <a:pt x="622" y="551"/>
                    <a:pt x="618" y="550"/>
                  </a:cubicBezTo>
                  <a:cubicBezTo>
                    <a:pt x="404" y="465"/>
                    <a:pt x="394" y="433"/>
                    <a:pt x="389" y="419"/>
                  </a:cubicBezTo>
                  <a:cubicBezTo>
                    <a:pt x="389" y="418"/>
                    <a:pt x="388" y="416"/>
                    <a:pt x="388" y="415"/>
                  </a:cubicBezTo>
                  <a:lnTo>
                    <a:pt x="388" y="382"/>
                  </a:lnTo>
                  <a:cubicBezTo>
                    <a:pt x="388" y="378"/>
                    <a:pt x="389" y="375"/>
                    <a:pt x="392" y="372"/>
                  </a:cubicBezTo>
                  <a:cubicBezTo>
                    <a:pt x="412" y="351"/>
                    <a:pt x="427" y="323"/>
                    <a:pt x="437" y="289"/>
                  </a:cubicBezTo>
                  <a:cubicBezTo>
                    <a:pt x="438" y="286"/>
                    <a:pt x="440" y="283"/>
                    <a:pt x="443" y="282"/>
                  </a:cubicBezTo>
                  <a:cubicBezTo>
                    <a:pt x="452" y="276"/>
                    <a:pt x="458" y="265"/>
                    <a:pt x="459" y="255"/>
                  </a:cubicBezTo>
                  <a:cubicBezTo>
                    <a:pt x="461" y="244"/>
                    <a:pt x="458" y="234"/>
                    <a:pt x="452" y="225"/>
                  </a:cubicBezTo>
                  <a:cubicBezTo>
                    <a:pt x="450" y="222"/>
                    <a:pt x="449" y="219"/>
                    <a:pt x="449" y="216"/>
                  </a:cubicBezTo>
                  <a:lnTo>
                    <a:pt x="449" y="142"/>
                  </a:lnTo>
                  <a:cubicBezTo>
                    <a:pt x="444" y="67"/>
                    <a:pt x="406" y="28"/>
                    <a:pt x="326" y="2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b="1">
                <a:solidFill>
                  <a:srgbClr val="032D60"/>
                </a:solidFill>
                <a:cs typeface="Salesforce Sans"/>
              </a:endParaRPr>
            </a:p>
          </p:txBody>
        </p:sp>
        <p:sp>
          <p:nvSpPr>
            <p:cNvPr id="12" name="Freeform 658"/>
            <p:cNvSpPr>
              <a:spLocks noChangeArrowheads="1"/>
            </p:cNvSpPr>
            <p:nvPr/>
          </p:nvSpPr>
          <p:spPr bwMode="auto">
            <a:xfrm>
              <a:off x="6265821" y="5546800"/>
              <a:ext cx="135659" cy="204932"/>
            </a:xfrm>
            <a:custGeom>
              <a:avLst/>
              <a:gdLst>
                <a:gd name="T0" fmla="*/ 378 w 416"/>
                <a:gd name="T1" fmla="*/ 627 h 628"/>
                <a:gd name="T2" fmla="*/ 216 w 416"/>
                <a:gd name="T3" fmla="*/ 627 h 628"/>
                <a:gd name="T4" fmla="*/ 202 w 416"/>
                <a:gd name="T5" fmla="*/ 612 h 628"/>
                <a:gd name="T6" fmla="*/ 216 w 416"/>
                <a:gd name="T7" fmla="*/ 598 h 628"/>
                <a:gd name="T8" fmla="*/ 378 w 416"/>
                <a:gd name="T9" fmla="*/ 598 h 628"/>
                <a:gd name="T10" fmla="*/ 384 w 416"/>
                <a:gd name="T11" fmla="*/ 592 h 628"/>
                <a:gd name="T12" fmla="*/ 384 w 416"/>
                <a:gd name="T13" fmla="*/ 518 h 628"/>
                <a:gd name="T14" fmla="*/ 379 w 416"/>
                <a:gd name="T15" fmla="*/ 512 h 628"/>
                <a:gd name="T16" fmla="*/ 258 w 416"/>
                <a:gd name="T17" fmla="*/ 481 h 628"/>
                <a:gd name="T18" fmla="*/ 162 w 416"/>
                <a:gd name="T19" fmla="*/ 439 h 628"/>
                <a:gd name="T20" fmla="*/ 162 w 416"/>
                <a:gd name="T21" fmla="*/ 435 h 628"/>
                <a:gd name="T22" fmla="*/ 162 w 416"/>
                <a:gd name="T23" fmla="*/ 393 h 628"/>
                <a:gd name="T24" fmla="*/ 176 w 416"/>
                <a:gd name="T25" fmla="*/ 378 h 628"/>
                <a:gd name="T26" fmla="*/ 285 w 416"/>
                <a:gd name="T27" fmla="*/ 359 h 628"/>
                <a:gd name="T28" fmla="*/ 242 w 416"/>
                <a:gd name="T29" fmla="*/ 187 h 628"/>
                <a:gd name="T30" fmla="*/ 160 w 416"/>
                <a:gd name="T31" fmla="*/ 55 h 628"/>
                <a:gd name="T32" fmla="*/ 25 w 416"/>
                <a:gd name="T33" fmla="*/ 68 h 628"/>
                <a:gd name="T34" fmla="*/ 4 w 416"/>
                <a:gd name="T35" fmla="*/ 66 h 628"/>
                <a:gd name="T36" fmla="*/ 7 w 416"/>
                <a:gd name="T37" fmla="*/ 45 h 628"/>
                <a:gd name="T38" fmla="*/ 175 w 416"/>
                <a:gd name="T39" fmla="*/ 27 h 628"/>
                <a:gd name="T40" fmla="*/ 274 w 416"/>
                <a:gd name="T41" fmla="*/ 186 h 628"/>
                <a:gd name="T42" fmla="*/ 319 w 416"/>
                <a:gd name="T43" fmla="*/ 349 h 628"/>
                <a:gd name="T44" fmla="*/ 326 w 416"/>
                <a:gd name="T45" fmla="*/ 360 h 628"/>
                <a:gd name="T46" fmla="*/ 320 w 416"/>
                <a:gd name="T47" fmla="*/ 374 h 628"/>
                <a:gd name="T48" fmla="*/ 194 w 416"/>
                <a:gd name="T49" fmla="*/ 408 h 628"/>
                <a:gd name="T50" fmla="*/ 194 w 416"/>
                <a:gd name="T51" fmla="*/ 432 h 628"/>
                <a:gd name="T52" fmla="*/ 267 w 416"/>
                <a:gd name="T53" fmla="*/ 451 h 628"/>
                <a:gd name="T54" fmla="*/ 393 w 416"/>
                <a:gd name="T55" fmla="*/ 483 h 628"/>
                <a:gd name="T56" fmla="*/ 415 w 416"/>
                <a:gd name="T57" fmla="*/ 516 h 628"/>
                <a:gd name="T58" fmla="*/ 415 w 416"/>
                <a:gd name="T59" fmla="*/ 590 h 628"/>
                <a:gd name="T60" fmla="*/ 378 w 416"/>
                <a:gd name="T61" fmla="*/ 627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6" h="628">
                  <a:moveTo>
                    <a:pt x="378" y="627"/>
                  </a:moveTo>
                  <a:lnTo>
                    <a:pt x="216" y="627"/>
                  </a:lnTo>
                  <a:cubicBezTo>
                    <a:pt x="207" y="627"/>
                    <a:pt x="202" y="621"/>
                    <a:pt x="202" y="612"/>
                  </a:cubicBezTo>
                  <a:cubicBezTo>
                    <a:pt x="202" y="604"/>
                    <a:pt x="207" y="598"/>
                    <a:pt x="216" y="598"/>
                  </a:cubicBezTo>
                  <a:lnTo>
                    <a:pt x="378" y="598"/>
                  </a:lnTo>
                  <a:cubicBezTo>
                    <a:pt x="381" y="598"/>
                    <a:pt x="384" y="595"/>
                    <a:pt x="384" y="592"/>
                  </a:cubicBezTo>
                  <a:lnTo>
                    <a:pt x="384" y="518"/>
                  </a:lnTo>
                  <a:cubicBezTo>
                    <a:pt x="384" y="515"/>
                    <a:pt x="382" y="513"/>
                    <a:pt x="379" y="512"/>
                  </a:cubicBezTo>
                  <a:cubicBezTo>
                    <a:pt x="338" y="497"/>
                    <a:pt x="293" y="488"/>
                    <a:pt x="258" y="481"/>
                  </a:cubicBezTo>
                  <a:cubicBezTo>
                    <a:pt x="205" y="470"/>
                    <a:pt x="169" y="464"/>
                    <a:pt x="162" y="439"/>
                  </a:cubicBezTo>
                  <a:cubicBezTo>
                    <a:pt x="162" y="438"/>
                    <a:pt x="162" y="436"/>
                    <a:pt x="162" y="435"/>
                  </a:cubicBezTo>
                  <a:lnTo>
                    <a:pt x="162" y="393"/>
                  </a:lnTo>
                  <a:cubicBezTo>
                    <a:pt x="162" y="384"/>
                    <a:pt x="167" y="378"/>
                    <a:pt x="176" y="378"/>
                  </a:cubicBezTo>
                  <a:cubicBezTo>
                    <a:pt x="233" y="378"/>
                    <a:pt x="267" y="366"/>
                    <a:pt x="285" y="359"/>
                  </a:cubicBezTo>
                  <a:cubicBezTo>
                    <a:pt x="253" y="315"/>
                    <a:pt x="243" y="211"/>
                    <a:pt x="242" y="187"/>
                  </a:cubicBezTo>
                  <a:cubicBezTo>
                    <a:pt x="242" y="129"/>
                    <a:pt x="210" y="79"/>
                    <a:pt x="160" y="55"/>
                  </a:cubicBezTo>
                  <a:cubicBezTo>
                    <a:pt x="114" y="33"/>
                    <a:pt x="64" y="39"/>
                    <a:pt x="25" y="68"/>
                  </a:cubicBezTo>
                  <a:cubicBezTo>
                    <a:pt x="19" y="73"/>
                    <a:pt x="9" y="73"/>
                    <a:pt x="4" y="66"/>
                  </a:cubicBezTo>
                  <a:cubicBezTo>
                    <a:pt x="0" y="60"/>
                    <a:pt x="0" y="49"/>
                    <a:pt x="7" y="45"/>
                  </a:cubicBezTo>
                  <a:cubicBezTo>
                    <a:pt x="55" y="6"/>
                    <a:pt x="117" y="0"/>
                    <a:pt x="175" y="27"/>
                  </a:cubicBezTo>
                  <a:cubicBezTo>
                    <a:pt x="236" y="57"/>
                    <a:pt x="274" y="117"/>
                    <a:pt x="274" y="186"/>
                  </a:cubicBezTo>
                  <a:cubicBezTo>
                    <a:pt x="280" y="255"/>
                    <a:pt x="298" y="338"/>
                    <a:pt x="319" y="349"/>
                  </a:cubicBezTo>
                  <a:cubicBezTo>
                    <a:pt x="323" y="352"/>
                    <a:pt x="326" y="356"/>
                    <a:pt x="326" y="360"/>
                  </a:cubicBezTo>
                  <a:cubicBezTo>
                    <a:pt x="326" y="365"/>
                    <a:pt x="325" y="369"/>
                    <a:pt x="320" y="374"/>
                  </a:cubicBezTo>
                  <a:cubicBezTo>
                    <a:pt x="319" y="375"/>
                    <a:pt x="282" y="405"/>
                    <a:pt x="194" y="408"/>
                  </a:cubicBezTo>
                  <a:lnTo>
                    <a:pt x="194" y="432"/>
                  </a:lnTo>
                  <a:cubicBezTo>
                    <a:pt x="202" y="439"/>
                    <a:pt x="239" y="446"/>
                    <a:pt x="267" y="451"/>
                  </a:cubicBezTo>
                  <a:cubicBezTo>
                    <a:pt x="304" y="458"/>
                    <a:pt x="350" y="467"/>
                    <a:pt x="393" y="483"/>
                  </a:cubicBezTo>
                  <a:cubicBezTo>
                    <a:pt x="406" y="489"/>
                    <a:pt x="415" y="503"/>
                    <a:pt x="415" y="516"/>
                  </a:cubicBezTo>
                  <a:lnTo>
                    <a:pt x="415" y="590"/>
                  </a:lnTo>
                  <a:cubicBezTo>
                    <a:pt x="414" y="612"/>
                    <a:pt x="399" y="627"/>
                    <a:pt x="378" y="627"/>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b="1">
                <a:solidFill>
                  <a:srgbClr val="032D60"/>
                </a:solidFill>
                <a:cs typeface="Salesforce Sans"/>
              </a:endParaRPr>
            </a:p>
          </p:txBody>
        </p:sp>
      </p:grpSp>
      <p:grpSp>
        <p:nvGrpSpPr>
          <p:cNvPr id="13" name="Group 12"/>
          <p:cNvGrpSpPr/>
          <p:nvPr userDrawn="1"/>
        </p:nvGrpSpPr>
        <p:grpSpPr>
          <a:xfrm>
            <a:off x="1902418" y="2529906"/>
            <a:ext cx="892922" cy="1002789"/>
            <a:chOff x="7174804" y="2642509"/>
            <a:chExt cx="356477" cy="400443"/>
          </a:xfrm>
          <a:solidFill>
            <a:schemeClr val="tx2"/>
          </a:solidFill>
        </p:grpSpPr>
        <p:sp>
          <p:nvSpPr>
            <p:cNvPr id="14" name="Freeform 542"/>
            <p:cNvSpPr>
              <a:spLocks noEditPoints="1"/>
            </p:cNvSpPr>
            <p:nvPr/>
          </p:nvSpPr>
          <p:spPr bwMode="auto">
            <a:xfrm>
              <a:off x="7200946" y="2711428"/>
              <a:ext cx="304194" cy="305382"/>
            </a:xfrm>
            <a:custGeom>
              <a:avLst/>
              <a:gdLst>
                <a:gd name="T0" fmla="*/ 232 w 465"/>
                <a:gd name="T1" fmla="*/ 465 h 465"/>
                <a:gd name="T2" fmla="*/ 0 w 465"/>
                <a:gd name="T3" fmla="*/ 232 h 465"/>
                <a:gd name="T4" fmla="*/ 232 w 465"/>
                <a:gd name="T5" fmla="*/ 0 h 465"/>
                <a:gd name="T6" fmla="*/ 465 w 465"/>
                <a:gd name="T7" fmla="*/ 232 h 465"/>
                <a:gd name="T8" fmla="*/ 232 w 465"/>
                <a:gd name="T9" fmla="*/ 465 h 465"/>
                <a:gd name="T10" fmla="*/ 232 w 465"/>
                <a:gd name="T11" fmla="*/ 15 h 465"/>
                <a:gd name="T12" fmla="*/ 15 w 465"/>
                <a:gd name="T13" fmla="*/ 232 h 465"/>
                <a:gd name="T14" fmla="*/ 232 w 465"/>
                <a:gd name="T15" fmla="*/ 450 h 465"/>
                <a:gd name="T16" fmla="*/ 449 w 465"/>
                <a:gd name="T17" fmla="*/ 232 h 465"/>
                <a:gd name="T18" fmla="*/ 232 w 465"/>
                <a:gd name="T19" fmla="*/ 1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5" h="465">
                  <a:moveTo>
                    <a:pt x="232" y="465"/>
                  </a:moveTo>
                  <a:cubicBezTo>
                    <a:pt x="104" y="465"/>
                    <a:pt x="0" y="360"/>
                    <a:pt x="0" y="232"/>
                  </a:cubicBezTo>
                  <a:cubicBezTo>
                    <a:pt x="0" y="104"/>
                    <a:pt x="104" y="0"/>
                    <a:pt x="232" y="0"/>
                  </a:cubicBezTo>
                  <a:cubicBezTo>
                    <a:pt x="360" y="0"/>
                    <a:pt x="465" y="104"/>
                    <a:pt x="465" y="232"/>
                  </a:cubicBezTo>
                  <a:cubicBezTo>
                    <a:pt x="465" y="360"/>
                    <a:pt x="360" y="465"/>
                    <a:pt x="232" y="465"/>
                  </a:cubicBezTo>
                  <a:moveTo>
                    <a:pt x="232" y="15"/>
                  </a:moveTo>
                  <a:cubicBezTo>
                    <a:pt x="112" y="15"/>
                    <a:pt x="15" y="113"/>
                    <a:pt x="15" y="232"/>
                  </a:cubicBezTo>
                  <a:cubicBezTo>
                    <a:pt x="15" y="352"/>
                    <a:pt x="112" y="450"/>
                    <a:pt x="232" y="450"/>
                  </a:cubicBezTo>
                  <a:cubicBezTo>
                    <a:pt x="352" y="450"/>
                    <a:pt x="449" y="352"/>
                    <a:pt x="449" y="232"/>
                  </a:cubicBezTo>
                  <a:cubicBezTo>
                    <a:pt x="449" y="113"/>
                    <a:pt x="352" y="15"/>
                    <a:pt x="23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15" name="Freeform 543"/>
            <p:cNvSpPr>
              <a:spLocks noEditPoints="1"/>
            </p:cNvSpPr>
            <p:nvPr/>
          </p:nvSpPr>
          <p:spPr bwMode="auto">
            <a:xfrm>
              <a:off x="7323336" y="2796982"/>
              <a:ext cx="110508" cy="103378"/>
            </a:xfrm>
            <a:custGeom>
              <a:avLst/>
              <a:gdLst>
                <a:gd name="T0" fmla="*/ 82 w 168"/>
                <a:gd name="T1" fmla="*/ 158 h 158"/>
                <a:gd name="T2" fmla="*/ 77 w 168"/>
                <a:gd name="T3" fmla="*/ 155 h 158"/>
                <a:gd name="T4" fmla="*/ 2 w 168"/>
                <a:gd name="T5" fmla="*/ 68 h 158"/>
                <a:gd name="T6" fmla="*/ 0 w 168"/>
                <a:gd name="T7" fmla="*/ 62 h 158"/>
                <a:gd name="T8" fmla="*/ 5 w 168"/>
                <a:gd name="T9" fmla="*/ 56 h 158"/>
                <a:gd name="T10" fmla="*/ 157 w 168"/>
                <a:gd name="T11" fmla="*/ 1 h 158"/>
                <a:gd name="T12" fmla="*/ 166 w 168"/>
                <a:gd name="T13" fmla="*/ 3 h 158"/>
                <a:gd name="T14" fmla="*/ 167 w 168"/>
                <a:gd name="T15" fmla="*/ 12 h 158"/>
                <a:gd name="T16" fmla="*/ 89 w 168"/>
                <a:gd name="T17" fmla="*/ 154 h 158"/>
                <a:gd name="T18" fmla="*/ 83 w 168"/>
                <a:gd name="T19" fmla="*/ 158 h 158"/>
                <a:gd name="T20" fmla="*/ 82 w 168"/>
                <a:gd name="T21" fmla="*/ 158 h 158"/>
                <a:gd name="T22" fmla="*/ 21 w 168"/>
                <a:gd name="T23" fmla="*/ 67 h 158"/>
                <a:gd name="T24" fmla="*/ 81 w 168"/>
                <a:gd name="T25" fmla="*/ 137 h 158"/>
                <a:gd name="T26" fmla="*/ 144 w 168"/>
                <a:gd name="T27" fmla="*/ 22 h 158"/>
                <a:gd name="T28" fmla="*/ 21 w 168"/>
                <a:gd name="T29" fmla="*/ 6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8">
                  <a:moveTo>
                    <a:pt x="82" y="158"/>
                  </a:moveTo>
                  <a:cubicBezTo>
                    <a:pt x="80" y="158"/>
                    <a:pt x="78" y="157"/>
                    <a:pt x="77" y="155"/>
                  </a:cubicBezTo>
                  <a:cubicBezTo>
                    <a:pt x="2" y="68"/>
                    <a:pt x="2" y="68"/>
                    <a:pt x="2" y="68"/>
                  </a:cubicBezTo>
                  <a:cubicBezTo>
                    <a:pt x="0" y="67"/>
                    <a:pt x="0" y="64"/>
                    <a:pt x="0" y="62"/>
                  </a:cubicBezTo>
                  <a:cubicBezTo>
                    <a:pt x="1" y="59"/>
                    <a:pt x="3" y="57"/>
                    <a:pt x="5" y="56"/>
                  </a:cubicBezTo>
                  <a:cubicBezTo>
                    <a:pt x="157" y="1"/>
                    <a:pt x="157" y="1"/>
                    <a:pt x="157" y="1"/>
                  </a:cubicBezTo>
                  <a:cubicBezTo>
                    <a:pt x="160" y="0"/>
                    <a:pt x="164" y="1"/>
                    <a:pt x="166" y="3"/>
                  </a:cubicBezTo>
                  <a:cubicBezTo>
                    <a:pt x="168" y="6"/>
                    <a:pt x="168" y="9"/>
                    <a:pt x="167" y="12"/>
                  </a:cubicBezTo>
                  <a:cubicBezTo>
                    <a:pt x="89" y="154"/>
                    <a:pt x="89" y="154"/>
                    <a:pt x="89" y="154"/>
                  </a:cubicBezTo>
                  <a:cubicBezTo>
                    <a:pt x="88" y="156"/>
                    <a:pt x="86" y="158"/>
                    <a:pt x="83" y="158"/>
                  </a:cubicBezTo>
                  <a:lnTo>
                    <a:pt x="82" y="158"/>
                  </a:lnTo>
                  <a:close/>
                  <a:moveTo>
                    <a:pt x="21" y="67"/>
                  </a:moveTo>
                  <a:cubicBezTo>
                    <a:pt x="81" y="137"/>
                    <a:pt x="81" y="137"/>
                    <a:pt x="81" y="137"/>
                  </a:cubicBezTo>
                  <a:cubicBezTo>
                    <a:pt x="144" y="22"/>
                    <a:pt x="144" y="22"/>
                    <a:pt x="144" y="22"/>
                  </a:cubicBezTo>
                  <a:lnTo>
                    <a:pt x="21" y="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16" name="Freeform 544"/>
            <p:cNvSpPr>
              <a:spLocks noEditPoints="1"/>
            </p:cNvSpPr>
            <p:nvPr/>
          </p:nvSpPr>
          <p:spPr bwMode="auto">
            <a:xfrm>
              <a:off x="7272241" y="2833818"/>
              <a:ext cx="110508" cy="102190"/>
            </a:xfrm>
            <a:custGeom>
              <a:avLst/>
              <a:gdLst>
                <a:gd name="T0" fmla="*/ 8 w 168"/>
                <a:gd name="T1" fmla="*/ 157 h 157"/>
                <a:gd name="T2" fmla="*/ 2 w 168"/>
                <a:gd name="T3" fmla="*/ 155 h 157"/>
                <a:gd name="T4" fmla="*/ 2 w 168"/>
                <a:gd name="T5" fmla="*/ 146 h 157"/>
                <a:gd name="T6" fmla="*/ 79 w 168"/>
                <a:gd name="T7" fmla="*/ 4 h 157"/>
                <a:gd name="T8" fmla="*/ 85 w 168"/>
                <a:gd name="T9" fmla="*/ 0 h 157"/>
                <a:gd name="T10" fmla="*/ 91 w 168"/>
                <a:gd name="T11" fmla="*/ 2 h 157"/>
                <a:gd name="T12" fmla="*/ 166 w 168"/>
                <a:gd name="T13" fmla="*/ 89 h 157"/>
                <a:gd name="T14" fmla="*/ 168 w 168"/>
                <a:gd name="T15" fmla="*/ 96 h 157"/>
                <a:gd name="T16" fmla="*/ 163 w 168"/>
                <a:gd name="T17" fmla="*/ 101 h 157"/>
                <a:gd name="T18" fmla="*/ 11 w 168"/>
                <a:gd name="T19" fmla="*/ 157 h 157"/>
                <a:gd name="T20" fmla="*/ 8 w 168"/>
                <a:gd name="T21" fmla="*/ 157 h 157"/>
                <a:gd name="T22" fmla="*/ 87 w 168"/>
                <a:gd name="T23" fmla="*/ 21 h 157"/>
                <a:gd name="T24" fmla="*/ 25 w 168"/>
                <a:gd name="T25" fmla="*/ 136 h 157"/>
                <a:gd name="T26" fmla="*/ 148 w 168"/>
                <a:gd name="T27" fmla="*/ 91 h 157"/>
                <a:gd name="T28" fmla="*/ 87 w 168"/>
                <a:gd name="T29" fmla="*/ 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7">
                  <a:moveTo>
                    <a:pt x="8" y="157"/>
                  </a:moveTo>
                  <a:cubicBezTo>
                    <a:pt x="6" y="157"/>
                    <a:pt x="4" y="156"/>
                    <a:pt x="2" y="155"/>
                  </a:cubicBezTo>
                  <a:cubicBezTo>
                    <a:pt x="0" y="152"/>
                    <a:pt x="0" y="149"/>
                    <a:pt x="2" y="146"/>
                  </a:cubicBezTo>
                  <a:cubicBezTo>
                    <a:pt x="79" y="4"/>
                    <a:pt x="79" y="4"/>
                    <a:pt x="79" y="4"/>
                  </a:cubicBezTo>
                  <a:cubicBezTo>
                    <a:pt x="80" y="2"/>
                    <a:pt x="82" y="0"/>
                    <a:pt x="85" y="0"/>
                  </a:cubicBezTo>
                  <a:cubicBezTo>
                    <a:pt x="87" y="0"/>
                    <a:pt x="90" y="1"/>
                    <a:pt x="91" y="2"/>
                  </a:cubicBezTo>
                  <a:cubicBezTo>
                    <a:pt x="166" y="89"/>
                    <a:pt x="166" y="89"/>
                    <a:pt x="166" y="89"/>
                  </a:cubicBezTo>
                  <a:cubicBezTo>
                    <a:pt x="168" y="91"/>
                    <a:pt x="168" y="94"/>
                    <a:pt x="168" y="96"/>
                  </a:cubicBezTo>
                  <a:cubicBezTo>
                    <a:pt x="167" y="99"/>
                    <a:pt x="165" y="101"/>
                    <a:pt x="163" y="101"/>
                  </a:cubicBezTo>
                  <a:cubicBezTo>
                    <a:pt x="11" y="157"/>
                    <a:pt x="11" y="157"/>
                    <a:pt x="11" y="157"/>
                  </a:cubicBezTo>
                  <a:cubicBezTo>
                    <a:pt x="10" y="157"/>
                    <a:pt x="9" y="157"/>
                    <a:pt x="8" y="157"/>
                  </a:cubicBezTo>
                  <a:moveTo>
                    <a:pt x="87" y="21"/>
                  </a:moveTo>
                  <a:cubicBezTo>
                    <a:pt x="25" y="136"/>
                    <a:pt x="25" y="136"/>
                    <a:pt x="25" y="136"/>
                  </a:cubicBezTo>
                  <a:cubicBezTo>
                    <a:pt x="148" y="91"/>
                    <a:pt x="148" y="91"/>
                    <a:pt x="148" y="91"/>
                  </a:cubicBezTo>
                  <a:lnTo>
                    <a:pt x="87"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17" name="Rectangle 545"/>
            <p:cNvSpPr>
              <a:spLocks noChangeArrowheads="1"/>
            </p:cNvSpPr>
            <p:nvPr/>
          </p:nvSpPr>
          <p:spPr bwMode="auto">
            <a:xfrm>
              <a:off x="7348290" y="2717369"/>
              <a:ext cx="9506" cy="2138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18" name="Rectangle 546"/>
            <p:cNvSpPr>
              <a:spLocks noChangeArrowheads="1"/>
            </p:cNvSpPr>
            <p:nvPr/>
          </p:nvSpPr>
          <p:spPr bwMode="auto">
            <a:xfrm>
              <a:off x="7348290" y="2988292"/>
              <a:ext cx="9506" cy="2257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19" name="Rectangle 547"/>
            <p:cNvSpPr>
              <a:spLocks noChangeArrowheads="1"/>
            </p:cNvSpPr>
            <p:nvPr/>
          </p:nvSpPr>
          <p:spPr bwMode="auto">
            <a:xfrm>
              <a:off x="7477810" y="2858772"/>
              <a:ext cx="22577" cy="1069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20" name="Rectangle 548"/>
            <p:cNvSpPr>
              <a:spLocks noChangeArrowheads="1"/>
            </p:cNvSpPr>
            <p:nvPr/>
          </p:nvSpPr>
          <p:spPr bwMode="auto">
            <a:xfrm>
              <a:off x="7205699" y="2858772"/>
              <a:ext cx="22577" cy="1069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21" name="Freeform 549"/>
            <p:cNvSpPr>
              <a:spLocks noEditPoints="1"/>
            </p:cNvSpPr>
            <p:nvPr/>
          </p:nvSpPr>
          <p:spPr bwMode="auto">
            <a:xfrm>
              <a:off x="7200946" y="2711428"/>
              <a:ext cx="304194" cy="305382"/>
            </a:xfrm>
            <a:custGeom>
              <a:avLst/>
              <a:gdLst>
                <a:gd name="T0" fmla="*/ 232 w 465"/>
                <a:gd name="T1" fmla="*/ 465 h 465"/>
                <a:gd name="T2" fmla="*/ 0 w 465"/>
                <a:gd name="T3" fmla="*/ 232 h 465"/>
                <a:gd name="T4" fmla="*/ 232 w 465"/>
                <a:gd name="T5" fmla="*/ 0 h 465"/>
                <a:gd name="T6" fmla="*/ 465 w 465"/>
                <a:gd name="T7" fmla="*/ 232 h 465"/>
                <a:gd name="T8" fmla="*/ 232 w 465"/>
                <a:gd name="T9" fmla="*/ 465 h 465"/>
                <a:gd name="T10" fmla="*/ 232 w 465"/>
                <a:gd name="T11" fmla="*/ 15 h 465"/>
                <a:gd name="T12" fmla="*/ 15 w 465"/>
                <a:gd name="T13" fmla="*/ 232 h 465"/>
                <a:gd name="T14" fmla="*/ 232 w 465"/>
                <a:gd name="T15" fmla="*/ 450 h 465"/>
                <a:gd name="T16" fmla="*/ 449 w 465"/>
                <a:gd name="T17" fmla="*/ 232 h 465"/>
                <a:gd name="T18" fmla="*/ 232 w 465"/>
                <a:gd name="T19" fmla="*/ 1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5" h="465">
                  <a:moveTo>
                    <a:pt x="232" y="465"/>
                  </a:moveTo>
                  <a:cubicBezTo>
                    <a:pt x="104" y="465"/>
                    <a:pt x="0" y="360"/>
                    <a:pt x="0" y="232"/>
                  </a:cubicBezTo>
                  <a:cubicBezTo>
                    <a:pt x="0" y="104"/>
                    <a:pt x="104" y="0"/>
                    <a:pt x="232" y="0"/>
                  </a:cubicBezTo>
                  <a:cubicBezTo>
                    <a:pt x="360" y="0"/>
                    <a:pt x="465" y="104"/>
                    <a:pt x="465" y="232"/>
                  </a:cubicBezTo>
                  <a:cubicBezTo>
                    <a:pt x="465" y="360"/>
                    <a:pt x="360" y="465"/>
                    <a:pt x="232" y="465"/>
                  </a:cubicBezTo>
                  <a:moveTo>
                    <a:pt x="232" y="15"/>
                  </a:moveTo>
                  <a:cubicBezTo>
                    <a:pt x="112" y="15"/>
                    <a:pt x="15" y="113"/>
                    <a:pt x="15" y="232"/>
                  </a:cubicBezTo>
                  <a:cubicBezTo>
                    <a:pt x="15" y="352"/>
                    <a:pt x="112" y="450"/>
                    <a:pt x="232" y="450"/>
                  </a:cubicBezTo>
                  <a:cubicBezTo>
                    <a:pt x="352" y="450"/>
                    <a:pt x="449" y="352"/>
                    <a:pt x="449" y="232"/>
                  </a:cubicBezTo>
                  <a:cubicBezTo>
                    <a:pt x="449" y="113"/>
                    <a:pt x="352" y="15"/>
                    <a:pt x="23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22" name="Freeform 550"/>
            <p:cNvSpPr>
              <a:spLocks noEditPoints="1"/>
            </p:cNvSpPr>
            <p:nvPr/>
          </p:nvSpPr>
          <p:spPr bwMode="auto">
            <a:xfrm>
              <a:off x="7174804" y="2685286"/>
              <a:ext cx="356477" cy="357666"/>
            </a:xfrm>
            <a:custGeom>
              <a:avLst/>
              <a:gdLst>
                <a:gd name="T0" fmla="*/ 273 w 546"/>
                <a:gd name="T1" fmla="*/ 546 h 546"/>
                <a:gd name="T2" fmla="*/ 0 w 546"/>
                <a:gd name="T3" fmla="*/ 273 h 546"/>
                <a:gd name="T4" fmla="*/ 273 w 546"/>
                <a:gd name="T5" fmla="*/ 0 h 546"/>
                <a:gd name="T6" fmla="*/ 546 w 546"/>
                <a:gd name="T7" fmla="*/ 273 h 546"/>
                <a:gd name="T8" fmla="*/ 273 w 546"/>
                <a:gd name="T9" fmla="*/ 546 h 546"/>
                <a:gd name="T10" fmla="*/ 273 w 546"/>
                <a:gd name="T11" fmla="*/ 15 h 546"/>
                <a:gd name="T12" fmla="*/ 15 w 546"/>
                <a:gd name="T13" fmla="*/ 273 h 546"/>
                <a:gd name="T14" fmla="*/ 273 w 546"/>
                <a:gd name="T15" fmla="*/ 531 h 546"/>
                <a:gd name="T16" fmla="*/ 531 w 546"/>
                <a:gd name="T17" fmla="*/ 273 h 546"/>
                <a:gd name="T18" fmla="*/ 273 w 546"/>
                <a:gd name="T19" fmla="*/ 1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6" h="546">
                  <a:moveTo>
                    <a:pt x="273" y="546"/>
                  </a:moveTo>
                  <a:cubicBezTo>
                    <a:pt x="122" y="546"/>
                    <a:pt x="0" y="424"/>
                    <a:pt x="0" y="273"/>
                  </a:cubicBezTo>
                  <a:cubicBezTo>
                    <a:pt x="0" y="123"/>
                    <a:pt x="122" y="0"/>
                    <a:pt x="273" y="0"/>
                  </a:cubicBezTo>
                  <a:cubicBezTo>
                    <a:pt x="424" y="0"/>
                    <a:pt x="546" y="123"/>
                    <a:pt x="546" y="273"/>
                  </a:cubicBezTo>
                  <a:cubicBezTo>
                    <a:pt x="546" y="424"/>
                    <a:pt x="424" y="546"/>
                    <a:pt x="273" y="546"/>
                  </a:cubicBezTo>
                  <a:moveTo>
                    <a:pt x="273" y="15"/>
                  </a:moveTo>
                  <a:cubicBezTo>
                    <a:pt x="131" y="15"/>
                    <a:pt x="15" y="131"/>
                    <a:pt x="15" y="273"/>
                  </a:cubicBezTo>
                  <a:cubicBezTo>
                    <a:pt x="15" y="416"/>
                    <a:pt x="131" y="531"/>
                    <a:pt x="273" y="531"/>
                  </a:cubicBezTo>
                  <a:cubicBezTo>
                    <a:pt x="415" y="531"/>
                    <a:pt x="531" y="416"/>
                    <a:pt x="531" y="273"/>
                  </a:cubicBezTo>
                  <a:cubicBezTo>
                    <a:pt x="531" y="131"/>
                    <a:pt x="415" y="15"/>
                    <a:pt x="273"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23" name="Freeform 551"/>
            <p:cNvSpPr>
              <a:spLocks noEditPoints="1"/>
            </p:cNvSpPr>
            <p:nvPr/>
          </p:nvSpPr>
          <p:spPr bwMode="auto">
            <a:xfrm>
              <a:off x="7323336" y="2796982"/>
              <a:ext cx="110508" cy="103378"/>
            </a:xfrm>
            <a:custGeom>
              <a:avLst/>
              <a:gdLst>
                <a:gd name="T0" fmla="*/ 82 w 168"/>
                <a:gd name="T1" fmla="*/ 158 h 158"/>
                <a:gd name="T2" fmla="*/ 77 w 168"/>
                <a:gd name="T3" fmla="*/ 155 h 158"/>
                <a:gd name="T4" fmla="*/ 2 w 168"/>
                <a:gd name="T5" fmla="*/ 68 h 158"/>
                <a:gd name="T6" fmla="*/ 0 w 168"/>
                <a:gd name="T7" fmla="*/ 62 h 158"/>
                <a:gd name="T8" fmla="*/ 5 w 168"/>
                <a:gd name="T9" fmla="*/ 56 h 158"/>
                <a:gd name="T10" fmla="*/ 157 w 168"/>
                <a:gd name="T11" fmla="*/ 1 h 158"/>
                <a:gd name="T12" fmla="*/ 166 w 168"/>
                <a:gd name="T13" fmla="*/ 3 h 158"/>
                <a:gd name="T14" fmla="*/ 167 w 168"/>
                <a:gd name="T15" fmla="*/ 12 h 158"/>
                <a:gd name="T16" fmla="*/ 89 w 168"/>
                <a:gd name="T17" fmla="*/ 154 h 158"/>
                <a:gd name="T18" fmla="*/ 83 w 168"/>
                <a:gd name="T19" fmla="*/ 158 h 158"/>
                <a:gd name="T20" fmla="*/ 82 w 168"/>
                <a:gd name="T21" fmla="*/ 158 h 158"/>
                <a:gd name="T22" fmla="*/ 21 w 168"/>
                <a:gd name="T23" fmla="*/ 67 h 158"/>
                <a:gd name="T24" fmla="*/ 81 w 168"/>
                <a:gd name="T25" fmla="*/ 137 h 158"/>
                <a:gd name="T26" fmla="*/ 144 w 168"/>
                <a:gd name="T27" fmla="*/ 22 h 158"/>
                <a:gd name="T28" fmla="*/ 21 w 168"/>
                <a:gd name="T29" fmla="*/ 6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8">
                  <a:moveTo>
                    <a:pt x="82" y="158"/>
                  </a:moveTo>
                  <a:cubicBezTo>
                    <a:pt x="80" y="158"/>
                    <a:pt x="78" y="157"/>
                    <a:pt x="77" y="155"/>
                  </a:cubicBezTo>
                  <a:cubicBezTo>
                    <a:pt x="2" y="68"/>
                    <a:pt x="2" y="68"/>
                    <a:pt x="2" y="68"/>
                  </a:cubicBezTo>
                  <a:cubicBezTo>
                    <a:pt x="0" y="67"/>
                    <a:pt x="0" y="64"/>
                    <a:pt x="0" y="62"/>
                  </a:cubicBezTo>
                  <a:cubicBezTo>
                    <a:pt x="1" y="59"/>
                    <a:pt x="3" y="57"/>
                    <a:pt x="5" y="56"/>
                  </a:cubicBezTo>
                  <a:cubicBezTo>
                    <a:pt x="157" y="1"/>
                    <a:pt x="157" y="1"/>
                    <a:pt x="157" y="1"/>
                  </a:cubicBezTo>
                  <a:cubicBezTo>
                    <a:pt x="160" y="0"/>
                    <a:pt x="164" y="1"/>
                    <a:pt x="166" y="3"/>
                  </a:cubicBezTo>
                  <a:cubicBezTo>
                    <a:pt x="168" y="6"/>
                    <a:pt x="168" y="9"/>
                    <a:pt x="167" y="12"/>
                  </a:cubicBezTo>
                  <a:cubicBezTo>
                    <a:pt x="89" y="154"/>
                    <a:pt x="89" y="154"/>
                    <a:pt x="89" y="154"/>
                  </a:cubicBezTo>
                  <a:cubicBezTo>
                    <a:pt x="88" y="156"/>
                    <a:pt x="86" y="158"/>
                    <a:pt x="83" y="158"/>
                  </a:cubicBezTo>
                  <a:lnTo>
                    <a:pt x="82" y="158"/>
                  </a:lnTo>
                  <a:close/>
                  <a:moveTo>
                    <a:pt x="21" y="67"/>
                  </a:moveTo>
                  <a:cubicBezTo>
                    <a:pt x="81" y="137"/>
                    <a:pt x="81" y="137"/>
                    <a:pt x="81" y="137"/>
                  </a:cubicBezTo>
                  <a:cubicBezTo>
                    <a:pt x="144" y="22"/>
                    <a:pt x="144" y="22"/>
                    <a:pt x="144" y="22"/>
                  </a:cubicBezTo>
                  <a:lnTo>
                    <a:pt x="21" y="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24" name="Freeform 552"/>
            <p:cNvSpPr>
              <a:spLocks noEditPoints="1"/>
            </p:cNvSpPr>
            <p:nvPr/>
          </p:nvSpPr>
          <p:spPr bwMode="auto">
            <a:xfrm>
              <a:off x="7272241" y="2833818"/>
              <a:ext cx="110508" cy="102190"/>
            </a:xfrm>
            <a:custGeom>
              <a:avLst/>
              <a:gdLst>
                <a:gd name="T0" fmla="*/ 8 w 168"/>
                <a:gd name="T1" fmla="*/ 157 h 157"/>
                <a:gd name="T2" fmla="*/ 2 w 168"/>
                <a:gd name="T3" fmla="*/ 155 h 157"/>
                <a:gd name="T4" fmla="*/ 2 w 168"/>
                <a:gd name="T5" fmla="*/ 146 h 157"/>
                <a:gd name="T6" fmla="*/ 79 w 168"/>
                <a:gd name="T7" fmla="*/ 4 h 157"/>
                <a:gd name="T8" fmla="*/ 85 w 168"/>
                <a:gd name="T9" fmla="*/ 0 h 157"/>
                <a:gd name="T10" fmla="*/ 91 w 168"/>
                <a:gd name="T11" fmla="*/ 2 h 157"/>
                <a:gd name="T12" fmla="*/ 166 w 168"/>
                <a:gd name="T13" fmla="*/ 89 h 157"/>
                <a:gd name="T14" fmla="*/ 168 w 168"/>
                <a:gd name="T15" fmla="*/ 96 h 157"/>
                <a:gd name="T16" fmla="*/ 163 w 168"/>
                <a:gd name="T17" fmla="*/ 101 h 157"/>
                <a:gd name="T18" fmla="*/ 11 w 168"/>
                <a:gd name="T19" fmla="*/ 157 h 157"/>
                <a:gd name="T20" fmla="*/ 8 w 168"/>
                <a:gd name="T21" fmla="*/ 157 h 157"/>
                <a:gd name="T22" fmla="*/ 87 w 168"/>
                <a:gd name="T23" fmla="*/ 21 h 157"/>
                <a:gd name="T24" fmla="*/ 25 w 168"/>
                <a:gd name="T25" fmla="*/ 136 h 157"/>
                <a:gd name="T26" fmla="*/ 148 w 168"/>
                <a:gd name="T27" fmla="*/ 91 h 157"/>
                <a:gd name="T28" fmla="*/ 87 w 168"/>
                <a:gd name="T29" fmla="*/ 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7">
                  <a:moveTo>
                    <a:pt x="8" y="157"/>
                  </a:moveTo>
                  <a:cubicBezTo>
                    <a:pt x="6" y="157"/>
                    <a:pt x="4" y="156"/>
                    <a:pt x="2" y="155"/>
                  </a:cubicBezTo>
                  <a:cubicBezTo>
                    <a:pt x="0" y="152"/>
                    <a:pt x="0" y="149"/>
                    <a:pt x="2" y="146"/>
                  </a:cubicBezTo>
                  <a:cubicBezTo>
                    <a:pt x="79" y="4"/>
                    <a:pt x="79" y="4"/>
                    <a:pt x="79" y="4"/>
                  </a:cubicBezTo>
                  <a:cubicBezTo>
                    <a:pt x="80" y="2"/>
                    <a:pt x="82" y="0"/>
                    <a:pt x="85" y="0"/>
                  </a:cubicBezTo>
                  <a:cubicBezTo>
                    <a:pt x="87" y="0"/>
                    <a:pt x="90" y="1"/>
                    <a:pt x="91" y="2"/>
                  </a:cubicBezTo>
                  <a:cubicBezTo>
                    <a:pt x="166" y="89"/>
                    <a:pt x="166" y="89"/>
                    <a:pt x="166" y="89"/>
                  </a:cubicBezTo>
                  <a:cubicBezTo>
                    <a:pt x="168" y="91"/>
                    <a:pt x="168" y="94"/>
                    <a:pt x="168" y="96"/>
                  </a:cubicBezTo>
                  <a:cubicBezTo>
                    <a:pt x="167" y="99"/>
                    <a:pt x="165" y="101"/>
                    <a:pt x="163" y="101"/>
                  </a:cubicBezTo>
                  <a:cubicBezTo>
                    <a:pt x="11" y="157"/>
                    <a:pt x="11" y="157"/>
                    <a:pt x="11" y="157"/>
                  </a:cubicBezTo>
                  <a:cubicBezTo>
                    <a:pt x="10" y="157"/>
                    <a:pt x="9" y="157"/>
                    <a:pt x="8" y="157"/>
                  </a:cubicBezTo>
                  <a:moveTo>
                    <a:pt x="87" y="21"/>
                  </a:moveTo>
                  <a:cubicBezTo>
                    <a:pt x="25" y="136"/>
                    <a:pt x="25" y="136"/>
                    <a:pt x="25" y="136"/>
                  </a:cubicBezTo>
                  <a:cubicBezTo>
                    <a:pt x="148" y="91"/>
                    <a:pt x="148" y="91"/>
                    <a:pt x="148" y="91"/>
                  </a:cubicBezTo>
                  <a:lnTo>
                    <a:pt x="87"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25" name="Rectangle 553"/>
            <p:cNvSpPr>
              <a:spLocks noChangeArrowheads="1"/>
            </p:cNvSpPr>
            <p:nvPr/>
          </p:nvSpPr>
          <p:spPr bwMode="auto">
            <a:xfrm>
              <a:off x="7348290" y="2667462"/>
              <a:ext cx="9506" cy="2257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26" name="Rectangle 554"/>
            <p:cNvSpPr>
              <a:spLocks noChangeArrowheads="1"/>
            </p:cNvSpPr>
            <p:nvPr/>
          </p:nvSpPr>
          <p:spPr bwMode="auto">
            <a:xfrm>
              <a:off x="7348290" y="2717369"/>
              <a:ext cx="9506" cy="2138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27" name="Rectangle 555"/>
            <p:cNvSpPr>
              <a:spLocks noChangeArrowheads="1"/>
            </p:cNvSpPr>
            <p:nvPr/>
          </p:nvSpPr>
          <p:spPr bwMode="auto">
            <a:xfrm>
              <a:off x="7348290" y="2988292"/>
              <a:ext cx="9506" cy="2257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28" name="Freeform 556"/>
            <p:cNvSpPr>
              <a:spLocks noEditPoints="1"/>
            </p:cNvSpPr>
            <p:nvPr/>
          </p:nvSpPr>
          <p:spPr bwMode="auto">
            <a:xfrm>
              <a:off x="7304324" y="2642509"/>
              <a:ext cx="97437" cy="29706"/>
            </a:xfrm>
            <a:custGeom>
              <a:avLst/>
              <a:gdLst>
                <a:gd name="T0" fmla="*/ 125 w 148"/>
                <a:gd name="T1" fmla="*/ 46 h 46"/>
                <a:gd name="T2" fmla="*/ 23 w 148"/>
                <a:gd name="T3" fmla="*/ 46 h 46"/>
                <a:gd name="T4" fmla="*/ 0 w 148"/>
                <a:gd name="T5" fmla="*/ 23 h 46"/>
                <a:gd name="T6" fmla="*/ 23 w 148"/>
                <a:gd name="T7" fmla="*/ 0 h 46"/>
                <a:gd name="T8" fmla="*/ 125 w 148"/>
                <a:gd name="T9" fmla="*/ 0 h 46"/>
                <a:gd name="T10" fmla="*/ 148 w 148"/>
                <a:gd name="T11" fmla="*/ 23 h 46"/>
                <a:gd name="T12" fmla="*/ 125 w 148"/>
                <a:gd name="T13" fmla="*/ 46 h 46"/>
                <a:gd name="T14" fmla="*/ 23 w 148"/>
                <a:gd name="T15" fmla="*/ 16 h 46"/>
                <a:gd name="T16" fmla="*/ 16 w 148"/>
                <a:gd name="T17" fmla="*/ 23 h 46"/>
                <a:gd name="T18" fmla="*/ 23 w 148"/>
                <a:gd name="T19" fmla="*/ 31 h 46"/>
                <a:gd name="T20" fmla="*/ 125 w 148"/>
                <a:gd name="T21" fmla="*/ 31 h 46"/>
                <a:gd name="T22" fmla="*/ 132 w 148"/>
                <a:gd name="T23" fmla="*/ 23 h 46"/>
                <a:gd name="T24" fmla="*/ 125 w 148"/>
                <a:gd name="T25" fmla="*/ 16 h 46"/>
                <a:gd name="T26" fmla="*/ 23 w 148"/>
                <a:gd name="T27"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46">
                  <a:moveTo>
                    <a:pt x="125" y="46"/>
                  </a:moveTo>
                  <a:cubicBezTo>
                    <a:pt x="23" y="46"/>
                    <a:pt x="23" y="46"/>
                    <a:pt x="23" y="46"/>
                  </a:cubicBezTo>
                  <a:cubicBezTo>
                    <a:pt x="11" y="46"/>
                    <a:pt x="0" y="36"/>
                    <a:pt x="0" y="23"/>
                  </a:cubicBezTo>
                  <a:cubicBezTo>
                    <a:pt x="0" y="11"/>
                    <a:pt x="11" y="0"/>
                    <a:pt x="23" y="0"/>
                  </a:cubicBezTo>
                  <a:cubicBezTo>
                    <a:pt x="125" y="0"/>
                    <a:pt x="125" y="0"/>
                    <a:pt x="125" y="0"/>
                  </a:cubicBezTo>
                  <a:cubicBezTo>
                    <a:pt x="138" y="0"/>
                    <a:pt x="148" y="11"/>
                    <a:pt x="148" y="23"/>
                  </a:cubicBezTo>
                  <a:cubicBezTo>
                    <a:pt x="148" y="36"/>
                    <a:pt x="138" y="46"/>
                    <a:pt x="125" y="46"/>
                  </a:cubicBezTo>
                  <a:moveTo>
                    <a:pt x="23" y="16"/>
                  </a:moveTo>
                  <a:cubicBezTo>
                    <a:pt x="19" y="16"/>
                    <a:pt x="16" y="19"/>
                    <a:pt x="16" y="23"/>
                  </a:cubicBezTo>
                  <a:cubicBezTo>
                    <a:pt x="16" y="27"/>
                    <a:pt x="19" y="31"/>
                    <a:pt x="23" y="31"/>
                  </a:cubicBezTo>
                  <a:cubicBezTo>
                    <a:pt x="125" y="31"/>
                    <a:pt x="125" y="31"/>
                    <a:pt x="125" y="31"/>
                  </a:cubicBezTo>
                  <a:cubicBezTo>
                    <a:pt x="129" y="31"/>
                    <a:pt x="132" y="27"/>
                    <a:pt x="132" y="23"/>
                  </a:cubicBezTo>
                  <a:cubicBezTo>
                    <a:pt x="132" y="19"/>
                    <a:pt x="129" y="16"/>
                    <a:pt x="125" y="16"/>
                  </a:cubicBezTo>
                  <a:lnTo>
                    <a:pt x="23"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sp>
          <p:nvSpPr>
            <p:cNvPr id="29" name="Freeform 557"/>
            <p:cNvSpPr>
              <a:spLocks/>
            </p:cNvSpPr>
            <p:nvPr/>
          </p:nvSpPr>
          <p:spPr bwMode="auto">
            <a:xfrm>
              <a:off x="7332842" y="2755393"/>
              <a:ext cx="39213" cy="46342"/>
            </a:xfrm>
            <a:custGeom>
              <a:avLst/>
              <a:gdLst>
                <a:gd name="T0" fmla="*/ 0 w 60"/>
                <a:gd name="T1" fmla="*/ 6 h 70"/>
                <a:gd name="T2" fmla="*/ 6 w 60"/>
                <a:gd name="T3" fmla="*/ 0 h 70"/>
                <a:gd name="T4" fmla="*/ 7 w 60"/>
                <a:gd name="T5" fmla="*/ 0 h 70"/>
                <a:gd name="T6" fmla="*/ 14 w 60"/>
                <a:gd name="T7" fmla="*/ 4 h 70"/>
                <a:gd name="T8" fmla="*/ 48 w 60"/>
                <a:gd name="T9" fmla="*/ 48 h 70"/>
                <a:gd name="T10" fmla="*/ 48 w 60"/>
                <a:gd name="T11" fmla="*/ 6 h 70"/>
                <a:gd name="T12" fmla="*/ 54 w 60"/>
                <a:gd name="T13" fmla="*/ 0 h 70"/>
                <a:gd name="T14" fmla="*/ 60 w 60"/>
                <a:gd name="T15" fmla="*/ 6 h 70"/>
                <a:gd name="T16" fmla="*/ 60 w 60"/>
                <a:gd name="T17" fmla="*/ 64 h 70"/>
                <a:gd name="T18" fmla="*/ 54 w 60"/>
                <a:gd name="T19" fmla="*/ 70 h 70"/>
                <a:gd name="T20" fmla="*/ 54 w 60"/>
                <a:gd name="T21" fmla="*/ 70 h 70"/>
                <a:gd name="T22" fmla="*/ 48 w 60"/>
                <a:gd name="T23" fmla="*/ 66 h 70"/>
                <a:gd name="T24" fmla="*/ 12 w 60"/>
                <a:gd name="T25" fmla="*/ 20 h 70"/>
                <a:gd name="T26" fmla="*/ 12 w 60"/>
                <a:gd name="T27" fmla="*/ 64 h 70"/>
                <a:gd name="T28" fmla="*/ 6 w 60"/>
                <a:gd name="T29" fmla="*/ 70 h 70"/>
                <a:gd name="T30" fmla="*/ 0 w 60"/>
                <a:gd name="T31" fmla="*/ 64 h 70"/>
                <a:gd name="T32" fmla="*/ 0 w 60"/>
                <a:gd name="T33"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70">
                  <a:moveTo>
                    <a:pt x="0" y="6"/>
                  </a:moveTo>
                  <a:cubicBezTo>
                    <a:pt x="0" y="3"/>
                    <a:pt x="3" y="0"/>
                    <a:pt x="6" y="0"/>
                  </a:cubicBezTo>
                  <a:cubicBezTo>
                    <a:pt x="7" y="0"/>
                    <a:pt x="7" y="0"/>
                    <a:pt x="7" y="0"/>
                  </a:cubicBezTo>
                  <a:cubicBezTo>
                    <a:pt x="10" y="0"/>
                    <a:pt x="12" y="1"/>
                    <a:pt x="14" y="4"/>
                  </a:cubicBezTo>
                  <a:cubicBezTo>
                    <a:pt x="48" y="48"/>
                    <a:pt x="48" y="48"/>
                    <a:pt x="48" y="48"/>
                  </a:cubicBezTo>
                  <a:cubicBezTo>
                    <a:pt x="48" y="6"/>
                    <a:pt x="48" y="6"/>
                    <a:pt x="48" y="6"/>
                  </a:cubicBezTo>
                  <a:cubicBezTo>
                    <a:pt x="48" y="3"/>
                    <a:pt x="51" y="0"/>
                    <a:pt x="54" y="0"/>
                  </a:cubicBezTo>
                  <a:cubicBezTo>
                    <a:pt x="58" y="0"/>
                    <a:pt x="60" y="3"/>
                    <a:pt x="60" y="6"/>
                  </a:cubicBezTo>
                  <a:cubicBezTo>
                    <a:pt x="60" y="64"/>
                    <a:pt x="60" y="64"/>
                    <a:pt x="60" y="64"/>
                  </a:cubicBezTo>
                  <a:cubicBezTo>
                    <a:pt x="60" y="67"/>
                    <a:pt x="58" y="70"/>
                    <a:pt x="54" y="70"/>
                  </a:cubicBezTo>
                  <a:cubicBezTo>
                    <a:pt x="54" y="70"/>
                    <a:pt x="54" y="70"/>
                    <a:pt x="54" y="70"/>
                  </a:cubicBezTo>
                  <a:cubicBezTo>
                    <a:pt x="51" y="70"/>
                    <a:pt x="49" y="68"/>
                    <a:pt x="48" y="66"/>
                  </a:cubicBezTo>
                  <a:cubicBezTo>
                    <a:pt x="12" y="20"/>
                    <a:pt x="12" y="20"/>
                    <a:pt x="12" y="20"/>
                  </a:cubicBezTo>
                  <a:cubicBezTo>
                    <a:pt x="12" y="64"/>
                    <a:pt x="12" y="64"/>
                    <a:pt x="12" y="64"/>
                  </a:cubicBezTo>
                  <a:cubicBezTo>
                    <a:pt x="12" y="67"/>
                    <a:pt x="9" y="70"/>
                    <a:pt x="6" y="70"/>
                  </a:cubicBezTo>
                  <a:cubicBezTo>
                    <a:pt x="3" y="70"/>
                    <a:pt x="0" y="67"/>
                    <a:pt x="0" y="64"/>
                  </a:cubicBezTo>
                  <a:lnTo>
                    <a:pt x="0" y="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dirty="0">
                <a:solidFill>
                  <a:srgbClr val="032D60"/>
                </a:solidFill>
                <a:cs typeface="Salesforce Sans"/>
              </a:endParaRPr>
            </a:p>
          </p:txBody>
        </p:sp>
      </p:grpSp>
      <p:grpSp>
        <p:nvGrpSpPr>
          <p:cNvPr id="30" name="Group 29"/>
          <p:cNvGrpSpPr/>
          <p:nvPr userDrawn="1"/>
        </p:nvGrpSpPr>
        <p:grpSpPr>
          <a:xfrm>
            <a:off x="5607770" y="2593762"/>
            <a:ext cx="678120" cy="875074"/>
            <a:chOff x="5414433" y="184158"/>
            <a:chExt cx="184990" cy="238781"/>
          </a:xfrm>
        </p:grpSpPr>
        <p:sp>
          <p:nvSpPr>
            <p:cNvPr id="31" name="Freeform 531"/>
            <p:cNvSpPr>
              <a:spLocks noChangeArrowheads="1"/>
            </p:cNvSpPr>
            <p:nvPr/>
          </p:nvSpPr>
          <p:spPr bwMode="auto">
            <a:xfrm>
              <a:off x="5544319" y="184158"/>
              <a:ext cx="55104" cy="53791"/>
            </a:xfrm>
            <a:custGeom>
              <a:avLst/>
              <a:gdLst>
                <a:gd name="T0" fmla="*/ 169 w 185"/>
                <a:gd name="T1" fmla="*/ 180 h 181"/>
                <a:gd name="T2" fmla="*/ 15 w 185"/>
                <a:gd name="T3" fmla="*/ 180 h 181"/>
                <a:gd name="T4" fmla="*/ 0 w 185"/>
                <a:gd name="T5" fmla="*/ 166 h 181"/>
                <a:gd name="T6" fmla="*/ 0 w 185"/>
                <a:gd name="T7" fmla="*/ 14 h 181"/>
                <a:gd name="T8" fmla="*/ 15 w 185"/>
                <a:gd name="T9" fmla="*/ 0 h 181"/>
                <a:gd name="T10" fmla="*/ 30 w 185"/>
                <a:gd name="T11" fmla="*/ 14 h 181"/>
                <a:gd name="T12" fmla="*/ 30 w 185"/>
                <a:gd name="T13" fmla="*/ 151 h 181"/>
                <a:gd name="T14" fmla="*/ 169 w 185"/>
                <a:gd name="T15" fmla="*/ 151 h 181"/>
                <a:gd name="T16" fmla="*/ 184 w 185"/>
                <a:gd name="T17" fmla="*/ 166 h 181"/>
                <a:gd name="T18" fmla="*/ 169 w 185"/>
                <a:gd name="T19" fmla="*/ 18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1">
                  <a:moveTo>
                    <a:pt x="169" y="180"/>
                  </a:moveTo>
                  <a:lnTo>
                    <a:pt x="15" y="180"/>
                  </a:lnTo>
                  <a:cubicBezTo>
                    <a:pt x="6" y="180"/>
                    <a:pt x="0" y="174"/>
                    <a:pt x="0" y="166"/>
                  </a:cubicBezTo>
                  <a:lnTo>
                    <a:pt x="0" y="14"/>
                  </a:lnTo>
                  <a:cubicBezTo>
                    <a:pt x="0" y="5"/>
                    <a:pt x="6" y="0"/>
                    <a:pt x="15" y="0"/>
                  </a:cubicBezTo>
                  <a:cubicBezTo>
                    <a:pt x="24" y="0"/>
                    <a:pt x="30" y="5"/>
                    <a:pt x="30" y="14"/>
                  </a:cubicBezTo>
                  <a:lnTo>
                    <a:pt x="30" y="151"/>
                  </a:lnTo>
                  <a:lnTo>
                    <a:pt x="169" y="151"/>
                  </a:lnTo>
                  <a:cubicBezTo>
                    <a:pt x="178" y="151"/>
                    <a:pt x="184" y="158"/>
                    <a:pt x="184" y="166"/>
                  </a:cubicBezTo>
                  <a:cubicBezTo>
                    <a:pt x="184" y="175"/>
                    <a:pt x="178" y="180"/>
                    <a:pt x="169" y="18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b="1">
                <a:solidFill>
                  <a:srgbClr val="032D60"/>
                </a:solidFill>
                <a:cs typeface="Salesforce Sans"/>
              </a:endParaRPr>
            </a:p>
          </p:txBody>
        </p:sp>
        <p:sp>
          <p:nvSpPr>
            <p:cNvPr id="32" name="Freeform 532"/>
            <p:cNvSpPr>
              <a:spLocks noChangeArrowheads="1"/>
            </p:cNvSpPr>
            <p:nvPr/>
          </p:nvSpPr>
          <p:spPr bwMode="auto">
            <a:xfrm>
              <a:off x="5414433" y="184158"/>
              <a:ext cx="184989" cy="238781"/>
            </a:xfrm>
            <a:custGeom>
              <a:avLst/>
              <a:gdLst>
                <a:gd name="T0" fmla="*/ 578 w 621"/>
                <a:gd name="T1" fmla="*/ 801 h 802"/>
                <a:gd name="T2" fmla="*/ 42 w 621"/>
                <a:gd name="T3" fmla="*/ 801 h 802"/>
                <a:gd name="T4" fmla="*/ 0 w 621"/>
                <a:gd name="T5" fmla="*/ 760 h 802"/>
                <a:gd name="T6" fmla="*/ 0 w 621"/>
                <a:gd name="T7" fmla="*/ 41 h 802"/>
                <a:gd name="T8" fmla="*/ 42 w 621"/>
                <a:gd name="T9" fmla="*/ 0 h 802"/>
                <a:gd name="T10" fmla="*/ 469 w 621"/>
                <a:gd name="T11" fmla="*/ 0 h 802"/>
                <a:gd name="T12" fmla="*/ 494 w 621"/>
                <a:gd name="T13" fmla="*/ 11 h 802"/>
                <a:gd name="T14" fmla="*/ 608 w 621"/>
                <a:gd name="T15" fmla="*/ 123 h 802"/>
                <a:gd name="T16" fmla="*/ 620 w 621"/>
                <a:gd name="T17" fmla="*/ 152 h 802"/>
                <a:gd name="T18" fmla="*/ 620 w 621"/>
                <a:gd name="T19" fmla="*/ 760 h 802"/>
                <a:gd name="T20" fmla="*/ 578 w 621"/>
                <a:gd name="T21" fmla="*/ 801 h 802"/>
                <a:gd name="T22" fmla="*/ 42 w 621"/>
                <a:gd name="T23" fmla="*/ 29 h 802"/>
                <a:gd name="T24" fmla="*/ 30 w 621"/>
                <a:gd name="T25" fmla="*/ 41 h 802"/>
                <a:gd name="T26" fmla="*/ 30 w 621"/>
                <a:gd name="T27" fmla="*/ 760 h 802"/>
                <a:gd name="T28" fmla="*/ 42 w 621"/>
                <a:gd name="T29" fmla="*/ 772 h 802"/>
                <a:gd name="T30" fmla="*/ 578 w 621"/>
                <a:gd name="T31" fmla="*/ 772 h 802"/>
                <a:gd name="T32" fmla="*/ 590 w 621"/>
                <a:gd name="T33" fmla="*/ 760 h 802"/>
                <a:gd name="T34" fmla="*/ 590 w 621"/>
                <a:gd name="T35" fmla="*/ 152 h 802"/>
                <a:gd name="T36" fmla="*/ 587 w 621"/>
                <a:gd name="T37" fmla="*/ 143 h 802"/>
                <a:gd name="T38" fmla="*/ 473 w 621"/>
                <a:gd name="T39" fmla="*/ 32 h 802"/>
                <a:gd name="T40" fmla="*/ 470 w 621"/>
                <a:gd name="T41" fmla="*/ 29 h 802"/>
                <a:gd name="T42" fmla="*/ 42 w 621"/>
                <a:gd name="T43" fmla="*/ 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802">
                  <a:moveTo>
                    <a:pt x="578" y="801"/>
                  </a:moveTo>
                  <a:lnTo>
                    <a:pt x="42" y="801"/>
                  </a:lnTo>
                  <a:cubicBezTo>
                    <a:pt x="20" y="801"/>
                    <a:pt x="0" y="782"/>
                    <a:pt x="0" y="760"/>
                  </a:cubicBezTo>
                  <a:lnTo>
                    <a:pt x="0" y="41"/>
                  </a:lnTo>
                  <a:cubicBezTo>
                    <a:pt x="0" y="19"/>
                    <a:pt x="20" y="0"/>
                    <a:pt x="42" y="0"/>
                  </a:cubicBezTo>
                  <a:lnTo>
                    <a:pt x="469" y="0"/>
                  </a:lnTo>
                  <a:cubicBezTo>
                    <a:pt x="482" y="0"/>
                    <a:pt x="489" y="5"/>
                    <a:pt x="494" y="11"/>
                  </a:cubicBezTo>
                  <a:lnTo>
                    <a:pt x="608" y="123"/>
                  </a:lnTo>
                  <a:cubicBezTo>
                    <a:pt x="615" y="130"/>
                    <a:pt x="620" y="142"/>
                    <a:pt x="620" y="152"/>
                  </a:cubicBezTo>
                  <a:lnTo>
                    <a:pt x="620" y="760"/>
                  </a:lnTo>
                  <a:cubicBezTo>
                    <a:pt x="620" y="784"/>
                    <a:pt x="602" y="801"/>
                    <a:pt x="578" y="801"/>
                  </a:cubicBezTo>
                  <a:close/>
                  <a:moveTo>
                    <a:pt x="42" y="29"/>
                  </a:moveTo>
                  <a:cubicBezTo>
                    <a:pt x="36" y="29"/>
                    <a:pt x="30" y="35"/>
                    <a:pt x="30" y="41"/>
                  </a:cubicBezTo>
                  <a:lnTo>
                    <a:pt x="30" y="760"/>
                  </a:lnTo>
                  <a:cubicBezTo>
                    <a:pt x="30" y="766"/>
                    <a:pt x="36" y="772"/>
                    <a:pt x="42" y="772"/>
                  </a:cubicBezTo>
                  <a:lnTo>
                    <a:pt x="578" y="772"/>
                  </a:lnTo>
                  <a:cubicBezTo>
                    <a:pt x="584" y="772"/>
                    <a:pt x="590" y="766"/>
                    <a:pt x="590" y="760"/>
                  </a:cubicBezTo>
                  <a:lnTo>
                    <a:pt x="590" y="152"/>
                  </a:lnTo>
                  <a:cubicBezTo>
                    <a:pt x="590" y="148"/>
                    <a:pt x="589" y="145"/>
                    <a:pt x="587" y="143"/>
                  </a:cubicBezTo>
                  <a:lnTo>
                    <a:pt x="473" y="32"/>
                  </a:lnTo>
                  <a:cubicBezTo>
                    <a:pt x="472" y="31"/>
                    <a:pt x="470" y="29"/>
                    <a:pt x="470" y="29"/>
                  </a:cubicBezTo>
                  <a:lnTo>
                    <a:pt x="42" y="2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b="1">
                <a:solidFill>
                  <a:srgbClr val="032D60"/>
                </a:solidFill>
                <a:cs typeface="Salesforce Sans"/>
              </a:endParaRPr>
            </a:p>
          </p:txBody>
        </p:sp>
        <p:sp>
          <p:nvSpPr>
            <p:cNvPr id="33" name="Freeform 533"/>
            <p:cNvSpPr>
              <a:spLocks noChangeArrowheads="1"/>
            </p:cNvSpPr>
            <p:nvPr/>
          </p:nvSpPr>
          <p:spPr bwMode="auto">
            <a:xfrm>
              <a:off x="5456417" y="292087"/>
              <a:ext cx="102335" cy="11114"/>
            </a:xfrm>
            <a:custGeom>
              <a:avLst/>
              <a:gdLst>
                <a:gd name="T0" fmla="*/ 326 w 342"/>
                <a:gd name="T1" fmla="*/ 29 h 30"/>
                <a:gd name="T2" fmla="*/ 15 w 342"/>
                <a:gd name="T3" fmla="*/ 29 h 30"/>
                <a:gd name="T4" fmla="*/ 0 w 342"/>
                <a:gd name="T5" fmla="*/ 14 h 30"/>
                <a:gd name="T6" fmla="*/ 15 w 342"/>
                <a:gd name="T7" fmla="*/ 0 h 30"/>
                <a:gd name="T8" fmla="*/ 326 w 342"/>
                <a:gd name="T9" fmla="*/ 0 h 30"/>
                <a:gd name="T10" fmla="*/ 341 w 342"/>
                <a:gd name="T11" fmla="*/ 14 h 30"/>
                <a:gd name="T12" fmla="*/ 326 w 342"/>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342" h="30">
                  <a:moveTo>
                    <a:pt x="326" y="29"/>
                  </a:moveTo>
                  <a:lnTo>
                    <a:pt x="15" y="29"/>
                  </a:lnTo>
                  <a:cubicBezTo>
                    <a:pt x="6" y="29"/>
                    <a:pt x="0" y="23"/>
                    <a:pt x="0" y="14"/>
                  </a:cubicBezTo>
                  <a:cubicBezTo>
                    <a:pt x="0" y="6"/>
                    <a:pt x="6" y="0"/>
                    <a:pt x="15" y="0"/>
                  </a:cubicBezTo>
                  <a:lnTo>
                    <a:pt x="326" y="0"/>
                  </a:lnTo>
                  <a:cubicBezTo>
                    <a:pt x="335" y="0"/>
                    <a:pt x="341" y="6"/>
                    <a:pt x="341" y="14"/>
                  </a:cubicBezTo>
                  <a:cubicBezTo>
                    <a:pt x="341" y="23"/>
                    <a:pt x="335" y="29"/>
                    <a:pt x="326" y="29"/>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b="1">
                <a:solidFill>
                  <a:srgbClr val="032D60"/>
                </a:solidFill>
                <a:cs typeface="Salesforce Sans"/>
              </a:endParaRPr>
            </a:p>
          </p:txBody>
        </p:sp>
        <p:sp>
          <p:nvSpPr>
            <p:cNvPr id="34" name="Freeform 534"/>
            <p:cNvSpPr>
              <a:spLocks noChangeArrowheads="1"/>
            </p:cNvSpPr>
            <p:nvPr/>
          </p:nvSpPr>
          <p:spPr bwMode="auto">
            <a:xfrm>
              <a:off x="5456417" y="330136"/>
              <a:ext cx="102335" cy="11112"/>
            </a:xfrm>
            <a:custGeom>
              <a:avLst/>
              <a:gdLst>
                <a:gd name="T0" fmla="*/ 326 w 342"/>
                <a:gd name="T1" fmla="*/ 30 h 31"/>
                <a:gd name="T2" fmla="*/ 15 w 342"/>
                <a:gd name="T3" fmla="*/ 30 h 31"/>
                <a:gd name="T4" fmla="*/ 0 w 342"/>
                <a:gd name="T5" fmla="*/ 15 h 31"/>
                <a:gd name="T6" fmla="*/ 15 w 342"/>
                <a:gd name="T7" fmla="*/ 0 h 31"/>
                <a:gd name="T8" fmla="*/ 326 w 342"/>
                <a:gd name="T9" fmla="*/ 0 h 31"/>
                <a:gd name="T10" fmla="*/ 341 w 342"/>
                <a:gd name="T11" fmla="*/ 15 h 31"/>
                <a:gd name="T12" fmla="*/ 326 w 342"/>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42" h="31">
                  <a:moveTo>
                    <a:pt x="326" y="30"/>
                  </a:moveTo>
                  <a:lnTo>
                    <a:pt x="15" y="30"/>
                  </a:lnTo>
                  <a:cubicBezTo>
                    <a:pt x="6" y="30"/>
                    <a:pt x="0" y="24"/>
                    <a:pt x="0" y="15"/>
                  </a:cubicBezTo>
                  <a:cubicBezTo>
                    <a:pt x="0" y="6"/>
                    <a:pt x="6" y="0"/>
                    <a:pt x="15" y="0"/>
                  </a:cubicBezTo>
                  <a:lnTo>
                    <a:pt x="326" y="0"/>
                  </a:lnTo>
                  <a:cubicBezTo>
                    <a:pt x="335" y="0"/>
                    <a:pt x="341" y="6"/>
                    <a:pt x="341" y="15"/>
                  </a:cubicBezTo>
                  <a:cubicBezTo>
                    <a:pt x="341" y="24"/>
                    <a:pt x="335" y="30"/>
                    <a:pt x="326" y="3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b="1">
                <a:solidFill>
                  <a:srgbClr val="032D60"/>
                </a:solidFill>
                <a:cs typeface="Salesforce Sans"/>
              </a:endParaRPr>
            </a:p>
          </p:txBody>
        </p:sp>
        <p:sp>
          <p:nvSpPr>
            <p:cNvPr id="35" name="Freeform 535"/>
            <p:cNvSpPr>
              <a:spLocks noChangeArrowheads="1"/>
            </p:cNvSpPr>
            <p:nvPr/>
          </p:nvSpPr>
          <p:spPr bwMode="auto">
            <a:xfrm>
              <a:off x="5456417" y="366871"/>
              <a:ext cx="102335" cy="11112"/>
            </a:xfrm>
            <a:custGeom>
              <a:avLst/>
              <a:gdLst>
                <a:gd name="T0" fmla="*/ 326 w 342"/>
                <a:gd name="T1" fmla="*/ 29 h 30"/>
                <a:gd name="T2" fmla="*/ 15 w 342"/>
                <a:gd name="T3" fmla="*/ 29 h 30"/>
                <a:gd name="T4" fmla="*/ 0 w 342"/>
                <a:gd name="T5" fmla="*/ 14 h 30"/>
                <a:gd name="T6" fmla="*/ 15 w 342"/>
                <a:gd name="T7" fmla="*/ 0 h 30"/>
                <a:gd name="T8" fmla="*/ 326 w 342"/>
                <a:gd name="T9" fmla="*/ 0 h 30"/>
                <a:gd name="T10" fmla="*/ 341 w 342"/>
                <a:gd name="T11" fmla="*/ 14 h 30"/>
                <a:gd name="T12" fmla="*/ 326 w 342"/>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342" h="30">
                  <a:moveTo>
                    <a:pt x="326" y="29"/>
                  </a:moveTo>
                  <a:lnTo>
                    <a:pt x="15" y="29"/>
                  </a:lnTo>
                  <a:cubicBezTo>
                    <a:pt x="6" y="29"/>
                    <a:pt x="0" y="23"/>
                    <a:pt x="0" y="14"/>
                  </a:cubicBezTo>
                  <a:cubicBezTo>
                    <a:pt x="0" y="6"/>
                    <a:pt x="6" y="0"/>
                    <a:pt x="15" y="0"/>
                  </a:cubicBezTo>
                  <a:lnTo>
                    <a:pt x="326" y="0"/>
                  </a:lnTo>
                  <a:cubicBezTo>
                    <a:pt x="335" y="0"/>
                    <a:pt x="341" y="6"/>
                    <a:pt x="341" y="14"/>
                  </a:cubicBezTo>
                  <a:cubicBezTo>
                    <a:pt x="341" y="23"/>
                    <a:pt x="335" y="29"/>
                    <a:pt x="326" y="29"/>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b="1">
                <a:solidFill>
                  <a:srgbClr val="032D60"/>
                </a:solidFill>
                <a:cs typeface="Salesforce Sans"/>
              </a:endParaRPr>
            </a:p>
          </p:txBody>
        </p:sp>
        <p:sp>
          <p:nvSpPr>
            <p:cNvPr id="36" name="Freeform 536"/>
            <p:cNvSpPr>
              <a:spLocks noChangeArrowheads="1"/>
            </p:cNvSpPr>
            <p:nvPr/>
          </p:nvSpPr>
          <p:spPr bwMode="auto">
            <a:xfrm>
              <a:off x="5456417" y="255351"/>
              <a:ext cx="66911" cy="11114"/>
            </a:xfrm>
            <a:custGeom>
              <a:avLst/>
              <a:gdLst>
                <a:gd name="T0" fmla="*/ 209 w 225"/>
                <a:gd name="T1" fmla="*/ 30 h 31"/>
                <a:gd name="T2" fmla="*/ 15 w 225"/>
                <a:gd name="T3" fmla="*/ 30 h 31"/>
                <a:gd name="T4" fmla="*/ 0 w 225"/>
                <a:gd name="T5" fmla="*/ 15 h 31"/>
                <a:gd name="T6" fmla="*/ 15 w 225"/>
                <a:gd name="T7" fmla="*/ 0 h 31"/>
                <a:gd name="T8" fmla="*/ 209 w 225"/>
                <a:gd name="T9" fmla="*/ 0 h 31"/>
                <a:gd name="T10" fmla="*/ 224 w 225"/>
                <a:gd name="T11" fmla="*/ 15 h 31"/>
                <a:gd name="T12" fmla="*/ 209 w 225"/>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225" h="31">
                  <a:moveTo>
                    <a:pt x="209" y="30"/>
                  </a:moveTo>
                  <a:lnTo>
                    <a:pt x="15" y="30"/>
                  </a:lnTo>
                  <a:cubicBezTo>
                    <a:pt x="6" y="30"/>
                    <a:pt x="0" y="24"/>
                    <a:pt x="0" y="15"/>
                  </a:cubicBezTo>
                  <a:cubicBezTo>
                    <a:pt x="0" y="6"/>
                    <a:pt x="6" y="0"/>
                    <a:pt x="15" y="0"/>
                  </a:cubicBezTo>
                  <a:lnTo>
                    <a:pt x="209" y="0"/>
                  </a:lnTo>
                  <a:cubicBezTo>
                    <a:pt x="218" y="0"/>
                    <a:pt x="224" y="6"/>
                    <a:pt x="224" y="15"/>
                  </a:cubicBezTo>
                  <a:cubicBezTo>
                    <a:pt x="224" y="24"/>
                    <a:pt x="218" y="30"/>
                    <a:pt x="209" y="3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b="1">
                <a:solidFill>
                  <a:srgbClr val="032D60"/>
                </a:solidFill>
                <a:cs typeface="Salesforce Sans"/>
              </a:endParaRPr>
            </a:p>
          </p:txBody>
        </p:sp>
      </p:grpSp>
      <p:sp>
        <p:nvSpPr>
          <p:cNvPr id="37" name="TextBox 36"/>
          <p:cNvSpPr txBox="1"/>
          <p:nvPr userDrawn="1"/>
        </p:nvSpPr>
        <p:spPr>
          <a:xfrm>
            <a:off x="455732" y="0"/>
            <a:ext cx="8460403" cy="914400"/>
          </a:xfrm>
          <a:prstGeom prst="rect">
            <a:avLst/>
          </a:prstGeom>
          <a:noFill/>
          <a:ln>
            <a:noFill/>
          </a:ln>
        </p:spPr>
        <p:txBody>
          <a:bodyPr wrap="square" lIns="91440" rtlCol="0" anchor="ctr">
            <a:noAutofit/>
          </a:bodyPr>
          <a:lstStyle/>
          <a:p>
            <a:r>
              <a:rPr lang="en-US" sz="2800" b="1" dirty="0">
                <a:solidFill>
                  <a:srgbClr val="032D60"/>
                </a:solidFill>
                <a:cs typeface="Arial" pitchFamily="34" charset="0"/>
              </a:rPr>
              <a:t>Introductions</a:t>
            </a:r>
          </a:p>
        </p:txBody>
      </p:sp>
    </p:spTree>
    <p:custDataLst>
      <p:tags r:id="rId1"/>
    </p:custDataLst>
    <p:extLst>
      <p:ext uri="{BB962C8B-B14F-4D97-AF65-F5344CB8AC3E}">
        <p14:creationId xmlns:p14="http://schemas.microsoft.com/office/powerpoint/2010/main" val="2823078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4" name="Rectangle 3"/>
          <p:cNvSpPr/>
          <p:nvPr userDrawn="1"/>
        </p:nvSpPr>
        <p:spPr>
          <a:xfrm>
            <a:off x="6081788" y="1"/>
            <a:ext cx="6114535" cy="6858000"/>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24056" y="625216"/>
            <a:ext cx="4294096" cy="386469"/>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t="27943" r="19221" b="9948"/>
          <a:stretch/>
        </p:blipFill>
        <p:spPr>
          <a:xfrm>
            <a:off x="6081788" y="2"/>
            <a:ext cx="6190341" cy="6858000"/>
          </a:xfrm>
          <a:prstGeom prst="rect">
            <a:avLst/>
          </a:prstGeom>
        </p:spPr>
      </p:pic>
      <p:pic>
        <p:nvPicPr>
          <p:cNvPr id="7" name="Picture 6"/>
          <p:cNvPicPr>
            <a:picLocks noChangeAspect="1"/>
          </p:cNvPicPr>
          <p:nvPr userDrawn="1"/>
        </p:nvPicPr>
        <p:blipFill rotWithShape="1">
          <a:blip r:embed="rId5" cstate="print"/>
          <a:srcRect b="11778"/>
          <a:stretch/>
        </p:blipFill>
        <p:spPr>
          <a:xfrm>
            <a:off x="661799" y="4650022"/>
            <a:ext cx="4658551" cy="1798510"/>
          </a:xfrm>
          <a:prstGeom prst="roundRect">
            <a:avLst>
              <a:gd name="adj" fmla="val 0"/>
            </a:avLst>
          </a:prstGeom>
          <a:ln w="9525">
            <a:solidFill>
              <a:schemeClr val="bg1">
                <a:lumMod val="75000"/>
              </a:schemeClr>
            </a:solidFill>
          </a:ln>
        </p:spPr>
      </p:pic>
      <p:sp>
        <p:nvSpPr>
          <p:cNvPr id="8" name="Oval 7"/>
          <p:cNvSpPr/>
          <p:nvPr userDrawn="1"/>
        </p:nvSpPr>
        <p:spPr bwMode="auto">
          <a:xfrm>
            <a:off x="484220" y="1074658"/>
            <a:ext cx="460877" cy="460757"/>
          </a:xfrm>
          <a:prstGeom prst="ellipse">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800" b="0" i="0" u="none" strike="noStrike" cap="none" normalizeH="0" baseline="0" noProof="0">
                <a:ln>
                  <a:noFill/>
                </a:ln>
                <a:solidFill>
                  <a:schemeClr val="bg1"/>
                </a:solidFill>
                <a:uLnTx/>
                <a:uFillTx/>
                <a:latin typeface="Salesforce Sans" panose="020B0505020202020203" pitchFamily="34" charset="0"/>
              </a:rPr>
              <a:t>1</a:t>
            </a:r>
          </a:p>
        </p:txBody>
      </p:sp>
      <p:sp>
        <p:nvSpPr>
          <p:cNvPr id="9" name="TextBox 8"/>
          <p:cNvSpPr txBox="1"/>
          <p:nvPr userDrawn="1"/>
        </p:nvSpPr>
        <p:spPr>
          <a:xfrm>
            <a:off x="1075621" y="1019781"/>
            <a:ext cx="4028867" cy="1923604"/>
          </a:xfrm>
          <a:prstGeom prst="rect">
            <a:avLst/>
          </a:prstGeom>
          <a:noFill/>
          <a:ln>
            <a:noFill/>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chemeClr val="tx2"/>
                </a:solidFill>
                <a:uLnTx/>
                <a:uFillTx/>
                <a:latin typeface="Salesforce Sans" panose="020B0505020202020203" pitchFamily="34" charset="0"/>
                <a:cs typeface="Arial" pitchFamily="34" charset="0"/>
              </a:rPr>
              <a:t>Inscrivez-vous à </a:t>
            </a:r>
            <a:r>
              <a:rPr kumimoji="0" lang="fr-FR" sz="2000" b="0" i="0" u="none" strike="noStrike" cap="none" normalizeH="0" baseline="0" noProof="0" dirty="0" err="1">
                <a:ln>
                  <a:noFill/>
                </a:ln>
                <a:solidFill>
                  <a:schemeClr val="tx2"/>
                </a:solidFill>
                <a:uLnTx/>
                <a:uFillTx/>
                <a:latin typeface="Salesforce Sans" panose="020B0505020202020203" pitchFamily="34" charset="0"/>
                <a:cs typeface="Arial" pitchFamily="34" charset="0"/>
              </a:rPr>
              <a:t>Trailhead</a:t>
            </a:r>
            <a:endParaRPr kumimoji="0" lang="fr-FR" sz="2000" b="0" i="0" u="none" strike="noStrike" cap="none" normalizeH="0" baseline="0" noProof="0" dirty="0">
              <a:ln>
                <a:noFill/>
              </a:ln>
              <a:solidFill>
                <a:schemeClr val="tx2"/>
              </a:solidFill>
              <a:uLnTx/>
              <a:uFillTx/>
              <a:latin typeface="Salesforce Sans" panose="020B0505020202020203" pitchFamily="34" charset="0"/>
              <a:cs typeface="Arial"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chemeClr val="tx2"/>
                </a:solidFill>
                <a:uLnTx/>
                <a:uFillTx/>
                <a:latin typeface="Salesforce Sans" panose="020B0505020202020203" pitchFamily="34" charset="0"/>
                <a:ea typeface="Salesforce Sans Light" charset="0"/>
                <a:cs typeface="Salesforce Sans Light" charset="0"/>
                <a:hlinkClick r:id="rId6"/>
              </a:rPr>
              <a:t>http://trailhead.salesforce.com</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fr-FR" sz="1800" b="0" i="1" u="none" strike="noStrike" cap="none" normalizeH="0" baseline="0" noProof="0" dirty="0">
                <a:ln>
                  <a:noFill/>
                </a:ln>
                <a:solidFill>
                  <a:schemeClr val="tx2"/>
                </a:solidFill>
                <a:uLnTx/>
                <a:uFillTx/>
                <a:latin typeface="Salesforce Sans" panose="020B0505020202020203" pitchFamily="34" charset="0"/>
              </a:rPr>
              <a:t>Si vous disposez déjà </a:t>
            </a:r>
            <a:r>
              <a:rPr kumimoji="0" lang="fr-FR" sz="1800" b="0" i="1" u="none" strike="noStrike" cap="none" normalizeH="0" baseline="0" noProof="0" dirty="0" smtClean="0">
                <a:ln>
                  <a:noFill/>
                </a:ln>
                <a:solidFill>
                  <a:schemeClr val="tx2"/>
                </a:solidFill>
                <a:uLnTx/>
                <a:uFillTx/>
                <a:latin typeface="Salesforce Sans" panose="020B0505020202020203" pitchFamily="34" charset="0"/>
              </a:rPr>
              <a:t>d'un </a:t>
            </a:r>
            <a:r>
              <a:rPr kumimoji="0" lang="fr-FR" sz="1800" b="0" i="1" u="none" strike="noStrike" cap="none" normalizeH="0" baseline="0" noProof="0" dirty="0">
                <a:ln>
                  <a:noFill/>
                </a:ln>
                <a:solidFill>
                  <a:schemeClr val="tx2"/>
                </a:solidFill>
                <a:uLnTx/>
                <a:uFillTx/>
                <a:latin typeface="Salesforce Sans" panose="020B0505020202020203" pitchFamily="34" charset="0"/>
              </a:rPr>
              <a:t>compte, veuillez vous connecter avec ce dernier.</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Salesforce Sans" panose="020B0505020202020203" pitchFamily="34" charset="0"/>
              <a:ea typeface="Salesforce Sans Light" charset="0"/>
              <a:cs typeface="Salesforce Sans Light" charset="0"/>
            </a:endParaRPr>
          </a:p>
        </p:txBody>
      </p:sp>
      <p:sp>
        <p:nvSpPr>
          <p:cNvPr id="10" name="Rectangle 9"/>
          <p:cNvSpPr/>
          <p:nvPr userDrawn="1"/>
        </p:nvSpPr>
        <p:spPr>
          <a:xfrm>
            <a:off x="1075621" y="2563958"/>
            <a:ext cx="3107504" cy="1015663"/>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chemeClr val="tx2"/>
                </a:solidFill>
                <a:uLnTx/>
                <a:uFillTx/>
                <a:latin typeface="Salesforce Sans" panose="020B0505020202020203" pitchFamily="34" charset="0"/>
                <a:ea typeface="Salesforce Sans Light" charset="0"/>
                <a:cs typeface="Salesforce Sans Light" charset="0"/>
              </a:rPr>
              <a:t>Cliquez sur « </a:t>
            </a:r>
            <a:r>
              <a:rPr kumimoji="0" lang="fr-FR" sz="2000" b="0" i="0" u="none" strike="noStrike" cap="none" normalizeH="0" baseline="0" noProof="0" dirty="0" smtClean="0">
                <a:ln>
                  <a:noFill/>
                </a:ln>
                <a:solidFill>
                  <a:schemeClr val="tx2"/>
                </a:solidFill>
                <a:uLnTx/>
                <a:uFillTx/>
                <a:latin typeface="Salesforce Sans" panose="020B0505020202020203" pitchFamily="34" charset="0"/>
                <a:ea typeface="Salesforce Sans Light" charset="0"/>
                <a:cs typeface="Salesforce Sans Light" charset="0"/>
              </a:rPr>
              <a:t>S'inscrire</a:t>
            </a:r>
            <a:r>
              <a:rPr kumimoji="0" lang="fr-FR" sz="2000" b="0" i="0" u="none" strike="noStrike" cap="none" normalizeH="0" baseline="0" noProof="0" dirty="0">
                <a:ln>
                  <a:noFill/>
                </a:ln>
                <a:solidFill>
                  <a:schemeClr val="tx2"/>
                </a:solidFill>
                <a:uLnTx/>
                <a:uFillTx/>
                <a:latin typeface="Salesforce Sans" panose="020B0505020202020203" pitchFamily="34" charset="0"/>
                <a:ea typeface="Salesforce Sans Light" charset="0"/>
                <a:cs typeface="Salesforce Sans Light" charset="0"/>
              </a:rPr>
              <a:t> » dans le coin supérieur droit.</a:t>
            </a:r>
          </a:p>
        </p:txBody>
      </p:sp>
      <p:pic>
        <p:nvPicPr>
          <p:cNvPr id="11" name="Picture 10"/>
          <p:cNvPicPr>
            <a:picLocks noChangeAspect="1"/>
          </p:cNvPicPr>
          <p:nvPr userDrawn="1"/>
        </p:nvPicPr>
        <p:blipFill rotWithShape="1">
          <a:blip r:embed="rId7" cstate="print"/>
          <a:srcRect l="9338" t="32664" r="9897" b="43116"/>
          <a:stretch/>
        </p:blipFill>
        <p:spPr>
          <a:xfrm>
            <a:off x="3737776" y="2687941"/>
            <a:ext cx="1520968" cy="399622"/>
          </a:xfrm>
          <a:prstGeom prst="roundRect">
            <a:avLst/>
          </a:prstGeom>
        </p:spPr>
      </p:pic>
      <p:sp>
        <p:nvSpPr>
          <p:cNvPr id="12" name="Rectangle 11"/>
          <p:cNvSpPr/>
          <p:nvPr userDrawn="1"/>
        </p:nvSpPr>
        <p:spPr>
          <a:xfrm>
            <a:off x="1075619" y="3565194"/>
            <a:ext cx="4555548" cy="1015663"/>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chemeClr val="tx2"/>
                </a:solidFill>
                <a:uLnTx/>
                <a:uFillTx/>
                <a:latin typeface="Salesforce Sans" panose="020B0505020202020203" pitchFamily="34" charset="0"/>
                <a:ea typeface="Salesforce Sans Light" charset="0"/>
                <a:cs typeface="Salesforce Sans Light" charset="0"/>
              </a:rPr>
              <a:t>Choisissez votre méthode </a:t>
            </a:r>
            <a:r>
              <a:rPr kumimoji="0" lang="fr-FR" sz="2000" b="0" i="0" u="none" strike="noStrike" cap="none" normalizeH="0" baseline="0" noProof="0" dirty="0" smtClean="0">
                <a:ln>
                  <a:noFill/>
                </a:ln>
                <a:solidFill>
                  <a:schemeClr val="tx2"/>
                </a:solidFill>
                <a:uLnTx/>
                <a:uFillTx/>
                <a:latin typeface="Salesforce Sans" panose="020B0505020202020203" pitchFamily="34" charset="0"/>
                <a:ea typeface="Salesforce Sans Light" charset="0"/>
                <a:cs typeface="Salesforce Sans Light" charset="0"/>
              </a:rPr>
              <a:t>d'inscription </a:t>
            </a:r>
            <a:r>
              <a:rPr kumimoji="0" lang="fr-FR" sz="2000" b="0" i="0" u="none" strike="noStrike" cap="none" normalizeH="0" baseline="0" noProof="0" dirty="0">
                <a:ln>
                  <a:noFill/>
                </a:ln>
                <a:solidFill>
                  <a:schemeClr val="tx2"/>
                </a:solidFill>
                <a:uLnTx/>
                <a:uFillTx/>
                <a:latin typeface="Salesforce Sans" panose="020B0505020202020203" pitchFamily="34" charset="0"/>
                <a:ea typeface="Salesforce Sans Light" charset="0"/>
                <a:cs typeface="Salesforce Sans Light" charset="0"/>
              </a:rPr>
              <a:t>préférée et suivez les instructions.</a:t>
            </a:r>
          </a:p>
        </p:txBody>
      </p:sp>
      <p:sp>
        <p:nvSpPr>
          <p:cNvPr id="13" name="Oval 12"/>
          <p:cNvSpPr/>
          <p:nvPr userDrawn="1"/>
        </p:nvSpPr>
        <p:spPr bwMode="auto">
          <a:xfrm>
            <a:off x="484220" y="2626807"/>
            <a:ext cx="460877" cy="460757"/>
          </a:xfrm>
          <a:prstGeom prst="ellipse">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800" b="0" i="0" u="none" strike="noStrike" cap="none" normalizeH="0" baseline="0" noProof="0">
                <a:ln>
                  <a:noFill/>
                </a:ln>
                <a:solidFill>
                  <a:schemeClr val="bg1"/>
                </a:solidFill>
                <a:uLnTx/>
                <a:uFillTx/>
                <a:latin typeface="Salesforce Sans" panose="020B0505020202020203" pitchFamily="34" charset="0"/>
              </a:rPr>
              <a:t>2</a:t>
            </a:r>
          </a:p>
        </p:txBody>
      </p:sp>
      <p:sp>
        <p:nvSpPr>
          <p:cNvPr id="14" name="Oval 13"/>
          <p:cNvSpPr/>
          <p:nvPr userDrawn="1"/>
        </p:nvSpPr>
        <p:spPr bwMode="auto">
          <a:xfrm>
            <a:off x="484220" y="3638415"/>
            <a:ext cx="460877" cy="460757"/>
          </a:xfrm>
          <a:prstGeom prst="ellipse">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800" b="0" i="0" u="none" strike="noStrike" cap="none" normalizeH="0" baseline="0" noProof="0">
                <a:ln>
                  <a:noFill/>
                </a:ln>
                <a:solidFill>
                  <a:schemeClr val="bg1"/>
                </a:solidFill>
                <a:uLnTx/>
                <a:uFillTx/>
                <a:latin typeface="Salesforce Sans" panose="020B0505020202020203" pitchFamily="34" charset="0"/>
              </a:rPr>
              <a:t>3</a:t>
            </a:r>
          </a:p>
        </p:txBody>
      </p:sp>
      <p:sp>
        <p:nvSpPr>
          <p:cNvPr id="15" name="Text Placeholder 1"/>
          <p:cNvSpPr txBox="1">
            <a:spLocks/>
          </p:cNvSpPr>
          <p:nvPr userDrawn="1"/>
        </p:nvSpPr>
        <p:spPr>
          <a:xfrm>
            <a:off x="430419" y="253583"/>
            <a:ext cx="9779866" cy="703681"/>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fr-FR" sz="2800" b="1" i="0" u="none" strike="noStrike" cap="none" normalizeH="0" baseline="0" noProof="0">
                <a:ln>
                  <a:noFill/>
                </a:ln>
                <a:solidFill>
                  <a:schemeClr val="tx2"/>
                </a:solidFill>
                <a:uLnTx/>
                <a:uFillTx/>
                <a:latin typeface="Salesforce Sans" panose="020B0505020202020203" pitchFamily="34" charset="0"/>
                <a:ea typeface="+mn-ea"/>
                <a:cs typeface="Arial" pitchFamily="34" charset="0"/>
              </a:rPr>
              <a:t>Premier pas avec Trailhead</a:t>
            </a:r>
          </a:p>
        </p:txBody>
      </p:sp>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513317" y="1383317"/>
            <a:ext cx="1443407" cy="994140"/>
          </a:xfrm>
          <a:prstGeom prst="rect">
            <a:avLst/>
          </a:prstGeom>
        </p:spPr>
      </p:pic>
    </p:spTree>
    <p:custDataLst>
      <p:tags r:id="rId1"/>
    </p:custDataLst>
    <p:extLst>
      <p:ext uri="{BB962C8B-B14F-4D97-AF65-F5344CB8AC3E}">
        <p14:creationId xmlns:p14="http://schemas.microsoft.com/office/powerpoint/2010/main" val="30835948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__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en-US" sz="8800" dirty="0">
                <a:solidFill>
                  <a:srgbClr val="FFFFFF"/>
                </a:solidFill>
                <a:cs typeface="Arial" pitchFamily="34" charset="0"/>
              </a:rPr>
              <a:t>Agenda Pages</a:t>
            </a:r>
          </a:p>
        </p:txBody>
      </p:sp>
    </p:spTree>
    <p:custDataLst>
      <p:tags r:id="rId1"/>
    </p:custDataLst>
    <p:extLst>
      <p:ext uri="{BB962C8B-B14F-4D97-AF65-F5344CB8AC3E}">
        <p14:creationId xmlns:p14="http://schemas.microsoft.com/office/powerpoint/2010/main" val="4188463055"/>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383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urse Agenda">
    <p:spTree>
      <p:nvGrpSpPr>
        <p:cNvPr id="1" name=""/>
        <p:cNvGrpSpPr/>
        <p:nvPr/>
      </p:nvGrpSpPr>
      <p:grpSpPr>
        <a:xfrm>
          <a:off x="0" y="0"/>
          <a:ext cx="0" cy="0"/>
          <a:chOff x="0" y="0"/>
          <a:chExt cx="0" cy="0"/>
        </a:xfrm>
      </p:grpSpPr>
      <p:sp>
        <p:nvSpPr>
          <p:cNvPr id="11" name="Rectangle 10"/>
          <p:cNvSpPr/>
          <p:nvPr userDrawn="1"/>
        </p:nvSpPr>
        <p:spPr bwMode="auto">
          <a:xfrm>
            <a:off x="-1" y="1"/>
            <a:ext cx="12192001" cy="92490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solidFill>
                <a:srgbClr val="262626"/>
              </a:solidFill>
              <a:latin typeface="Times New Roman" pitchFamily="18" charset="0"/>
            </a:endParaRPr>
          </a:p>
        </p:txBody>
      </p:sp>
      <p:sp>
        <p:nvSpPr>
          <p:cNvPr id="7" name="Text Placeholder 6"/>
          <p:cNvSpPr>
            <a:spLocks noGrp="1"/>
          </p:cNvSpPr>
          <p:nvPr>
            <p:ph type="body" sz="quarter" idx="11"/>
          </p:nvPr>
        </p:nvSpPr>
        <p:spPr>
          <a:xfrm>
            <a:off x="1" y="9524"/>
            <a:ext cx="10248169" cy="915385"/>
          </a:xfrm>
          <a:prstGeom prst="rect">
            <a:avLst/>
          </a:prstGeom>
        </p:spPr>
        <p:txBody>
          <a:bodyPr lIns="457200" anchor="ctr"/>
          <a:lstStyle>
            <a:lvl1pPr algn="l">
              <a:lnSpc>
                <a:spcPct val="90000"/>
              </a:lnSpc>
              <a:spcBef>
                <a:spcPts val="0"/>
              </a:spcBef>
              <a:defRPr sz="2800" b="1">
                <a:solidFill>
                  <a:schemeClr val="tx2"/>
                </a:solidFill>
              </a:defRPr>
            </a:lvl1pPr>
          </a:lstStyle>
          <a:p>
            <a:pPr lvl="0"/>
            <a:r>
              <a:rPr lang="en-US" dirty="0"/>
              <a:t>Click to edit Master text styles</a:t>
            </a:r>
          </a:p>
        </p:txBody>
      </p:sp>
      <p:sp>
        <p:nvSpPr>
          <p:cNvPr id="3" name="Text Placeholder 2"/>
          <p:cNvSpPr>
            <a:spLocks noGrp="1"/>
          </p:cNvSpPr>
          <p:nvPr>
            <p:ph type="body" sz="quarter" idx="12"/>
          </p:nvPr>
        </p:nvSpPr>
        <p:spPr>
          <a:xfrm>
            <a:off x="455732" y="1371600"/>
            <a:ext cx="8460403" cy="5029200"/>
          </a:xfrm>
          <a:prstGeom prst="rect">
            <a:avLst/>
          </a:prstGeom>
        </p:spPr>
        <p:txBody>
          <a:bodyPr/>
          <a:lstStyle>
            <a:lvl1pPr algn="l" rtl="0" fontAlgn="base">
              <a:lnSpc>
                <a:spcPct val="90000"/>
              </a:lnSpc>
              <a:spcBef>
                <a:spcPts val="900"/>
              </a:spcBef>
              <a:spcAft>
                <a:spcPct val="0"/>
              </a:spcAft>
              <a:defRPr lang="en-US" sz="1400" b="1" kern="1200" cap="all" dirty="0" smtClean="0">
                <a:solidFill>
                  <a:schemeClr val="accent1"/>
                </a:solidFill>
                <a:latin typeface="Salesforce Sans" panose="020B0505020202020203" pitchFamily="34" charset="0"/>
                <a:ea typeface="+mn-ea"/>
                <a:cs typeface="Arial" pitchFamily="34" charset="0"/>
              </a:defRPr>
            </a:lvl1pPr>
            <a:lvl2pPr marL="0" indent="0" algn="l" rtl="0" fontAlgn="base">
              <a:lnSpc>
                <a:spcPct val="90000"/>
              </a:lnSpc>
              <a:spcBef>
                <a:spcPts val="0"/>
              </a:spcBef>
              <a:spcAft>
                <a:spcPct val="0"/>
              </a:spcAft>
              <a:buFont typeface="Arial" panose="020B0604020202020204" pitchFamily="34" charset="0"/>
              <a:buNone/>
              <a:defRPr lang="en-US" sz="2400" kern="1200" dirty="0" smtClean="0">
                <a:solidFill>
                  <a:schemeClr val="tx2"/>
                </a:solidFill>
                <a:latin typeface="Salesforce Sans" panose="020B0505020202020203" pitchFamily="34" charset="0"/>
                <a:ea typeface="+mn-ea"/>
                <a:cs typeface="Arial" pitchFamily="34" charset="0"/>
              </a:defRPr>
            </a:lvl2pPr>
            <a:lvl3pPr marL="457200" indent="-457200">
              <a:lnSpc>
                <a:spcPct val="90000"/>
              </a:lnSpc>
              <a:spcBef>
                <a:spcPts val="0"/>
              </a:spcBef>
              <a:buFont typeface="+mj-lt"/>
              <a:buAutoNum type="arabicPeriod"/>
              <a:defRPr>
                <a:solidFill>
                  <a:schemeClr val="tx2"/>
                </a:solidFill>
              </a:defRPr>
            </a:lvl3pPr>
            <a:lvl4pPr marL="682506" indent="-228560">
              <a:buFont typeface="Wingdings" panose="05000000000000000000" pitchFamily="2" charset="2"/>
              <a:buChar cha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sp>
        <p:nvSpPr>
          <p:cNvPr id="2" name="Slide Number Placeholder 1"/>
          <p:cNvSpPr>
            <a:spLocks noGrp="1"/>
          </p:cNvSpPr>
          <p:nvPr>
            <p:ph type="sldNum" sz="quarter" idx="13"/>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Tree>
    <p:custDataLst>
      <p:tags r:id="rId1"/>
    </p:custDataLst>
    <p:extLst>
      <p:ext uri="{BB962C8B-B14F-4D97-AF65-F5344CB8AC3E}">
        <p14:creationId xmlns:p14="http://schemas.microsoft.com/office/powerpoint/2010/main" val="2312053201"/>
      </p:ext>
    </p:extLst>
  </p:cSld>
  <p:clrMapOvr>
    <a:masterClrMapping/>
  </p:clrMapOvr>
  <p:extLst mod="1">
    <p:ext uri="{DCECCB84-F9BA-43D5-87BE-67443E8EF086}">
      <p15:sldGuideLst xmlns:p15="http://schemas.microsoft.com/office/powerpoint/2012/main">
        <p15:guide id="4294967295" orient="horz" pos="576">
          <p15:clr>
            <a:srgbClr val="FBAE40"/>
          </p15:clr>
        </p15:guide>
        <p15:guide id="429496729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Unit Agenda">
    <p:spTree>
      <p:nvGrpSpPr>
        <p:cNvPr id="1" name=""/>
        <p:cNvGrpSpPr/>
        <p:nvPr/>
      </p:nvGrpSpPr>
      <p:grpSpPr>
        <a:xfrm>
          <a:off x="0" y="0"/>
          <a:ext cx="0" cy="0"/>
          <a:chOff x="0" y="0"/>
          <a:chExt cx="0" cy="0"/>
        </a:xfrm>
      </p:grpSpPr>
      <p:sp>
        <p:nvSpPr>
          <p:cNvPr id="11" name="Rectangle 10"/>
          <p:cNvSpPr/>
          <p:nvPr userDrawn="1"/>
        </p:nvSpPr>
        <p:spPr bwMode="auto">
          <a:xfrm>
            <a:off x="-1" y="1"/>
            <a:ext cx="12192001" cy="92490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solidFill>
                <a:srgbClr val="262626"/>
              </a:solidFill>
              <a:latin typeface="Times New Roman" pitchFamily="18" charset="0"/>
            </a:endParaRPr>
          </a:p>
        </p:txBody>
      </p:sp>
      <p:sp>
        <p:nvSpPr>
          <p:cNvPr id="7" name="Text Placeholder 6"/>
          <p:cNvSpPr>
            <a:spLocks noGrp="1"/>
          </p:cNvSpPr>
          <p:nvPr>
            <p:ph type="body" sz="quarter" idx="11"/>
          </p:nvPr>
        </p:nvSpPr>
        <p:spPr>
          <a:xfrm>
            <a:off x="1" y="9524"/>
            <a:ext cx="10248169" cy="915385"/>
          </a:xfrm>
          <a:prstGeom prst="rect">
            <a:avLst/>
          </a:prstGeom>
        </p:spPr>
        <p:txBody>
          <a:bodyPr lIns="457200" anchor="ctr"/>
          <a:lstStyle>
            <a:lvl1pPr algn="l">
              <a:lnSpc>
                <a:spcPct val="90000"/>
              </a:lnSpc>
              <a:spcBef>
                <a:spcPts val="0"/>
              </a:spcBef>
              <a:defRPr sz="2800" b="1">
                <a:solidFill>
                  <a:schemeClr val="tx2"/>
                </a:solidFill>
              </a:defRPr>
            </a:lvl1pPr>
          </a:lstStyle>
          <a:p>
            <a:pPr lvl="0"/>
            <a:r>
              <a:rPr lang="en-US" dirty="0"/>
              <a:t>Click to edit Master text styles</a:t>
            </a:r>
          </a:p>
        </p:txBody>
      </p:sp>
      <p:sp>
        <p:nvSpPr>
          <p:cNvPr id="4" name="Text Placeholder 3"/>
          <p:cNvSpPr>
            <a:spLocks noGrp="1"/>
          </p:cNvSpPr>
          <p:nvPr>
            <p:ph type="body" sz="quarter" idx="13"/>
          </p:nvPr>
        </p:nvSpPr>
        <p:spPr>
          <a:xfrm>
            <a:off x="455732" y="1371600"/>
            <a:ext cx="8460403" cy="5029200"/>
          </a:xfrm>
          <a:prstGeom prst="rect">
            <a:avLst/>
          </a:prstGeom>
        </p:spPr>
        <p:txBody>
          <a:bodyPr/>
          <a:lstStyle>
            <a:lvl1pPr>
              <a:lnSpc>
                <a:spcPct val="90000"/>
              </a:lnSpc>
              <a:defRPr b="1">
                <a:solidFill>
                  <a:schemeClr val="tx2"/>
                </a:solidFill>
              </a:defRPr>
            </a:lvl1pPr>
            <a:lvl2pPr marL="0" indent="0">
              <a:lnSpc>
                <a:spcPct val="90000"/>
              </a:lnSpc>
              <a:buNone/>
              <a:defRPr>
                <a:solidFill>
                  <a:schemeClr val="tx2"/>
                </a:solidFill>
              </a:defRPr>
            </a:lvl2pPr>
            <a:lvl3pPr marL="457200" indent="-457200">
              <a:lnSpc>
                <a:spcPct val="90000"/>
              </a:lnSpc>
              <a:spcBef>
                <a:spcPts val="0"/>
              </a:spcBef>
              <a:buFont typeface="+mj-lt"/>
              <a:buAutoNum type="arabicPeriod"/>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sp>
        <p:nvSpPr>
          <p:cNvPr id="2" name="Slide Number Placeholder 1"/>
          <p:cNvSpPr>
            <a:spLocks noGrp="1"/>
          </p:cNvSpPr>
          <p:nvPr>
            <p:ph type="sldNum" sz="quarter" idx="14"/>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Tree>
    <p:custDataLst>
      <p:tags r:id="rId1"/>
    </p:custDataLst>
    <p:extLst>
      <p:ext uri="{BB962C8B-B14F-4D97-AF65-F5344CB8AC3E}">
        <p14:creationId xmlns:p14="http://schemas.microsoft.com/office/powerpoint/2010/main" val="709219681"/>
      </p:ext>
    </p:extLst>
  </p:cSld>
  <p:clrMapOvr>
    <a:masterClrMapping/>
  </p:clrMapOvr>
  <p:extLst mod="1">
    <p:ext uri="{DCECCB84-F9BA-43D5-87BE-67443E8EF086}">
      <p15:sldGuideLst xmlns:p15="http://schemas.microsoft.com/office/powerpoint/2012/main">
        <p15:guide id="4294967295" orient="horz" pos="576">
          <p15:clr>
            <a:srgbClr val="FBAE40"/>
          </p15:clr>
        </p15:guide>
        <p15:guide id="429496729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en-US" sz="8800" dirty="0">
                <a:solidFill>
                  <a:srgbClr val="FFFFFF"/>
                </a:solidFill>
                <a:cs typeface="Arial" pitchFamily="34" charset="0"/>
              </a:rPr>
              <a:t>Content Pages</a:t>
            </a:r>
          </a:p>
        </p:txBody>
      </p:sp>
    </p:spTree>
    <p:custDataLst>
      <p:tags r:id="rId1"/>
    </p:custDataLst>
    <p:extLst>
      <p:ext uri="{BB962C8B-B14F-4D97-AF65-F5344CB8AC3E}">
        <p14:creationId xmlns:p14="http://schemas.microsoft.com/office/powerpoint/2010/main" val="42733865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4" name="Text Placeholder 8"/>
          <p:cNvSpPr>
            <a:spLocks noGrp="1"/>
          </p:cNvSpPr>
          <p:nvPr>
            <p:ph type="body" sz="quarter" idx="1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Text Placeholder 2"/>
          <p:cNvSpPr>
            <a:spLocks noGrp="1"/>
          </p:cNvSpPr>
          <p:nvPr>
            <p:ph type="body" sz="quarter" idx="12"/>
          </p:nvPr>
        </p:nvSpPr>
        <p:spPr>
          <a:xfrm>
            <a:off x="455733" y="1379037"/>
            <a:ext cx="8460403" cy="5029200"/>
          </a:xfrm>
          <a:prstGeom prst="rect">
            <a:avLst/>
          </a:prstGeom>
        </p:spPr>
        <p:txBody>
          <a:bodyP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893161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4" name="Text Placeholder 8"/>
          <p:cNvSpPr>
            <a:spLocks noGrp="1"/>
          </p:cNvSpPr>
          <p:nvPr>
            <p:ph type="body" sz="quarter" idx="1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6" name="Text Placeholder 2"/>
          <p:cNvSpPr>
            <a:spLocks noGrp="1"/>
          </p:cNvSpPr>
          <p:nvPr>
            <p:ph type="body" sz="quarter" idx="12"/>
          </p:nvPr>
        </p:nvSpPr>
        <p:spPr>
          <a:xfrm>
            <a:off x="455732" y="1371600"/>
            <a:ext cx="5522879" cy="5029200"/>
          </a:xfrm>
          <a:prstGeom prst="rect">
            <a:avLst/>
          </a:prstGeom>
        </p:spPr>
        <p:txBody>
          <a:bodyP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6190539" y="1371600"/>
            <a:ext cx="5545730" cy="5029200"/>
          </a:xfrm>
          <a:prstGeom prst="rect">
            <a:avLst/>
          </a:prstGeom>
        </p:spPr>
        <p:txBody>
          <a:bodyP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7082052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4" name="Text Placeholder 8"/>
          <p:cNvSpPr>
            <a:spLocks noGrp="1"/>
          </p:cNvSpPr>
          <p:nvPr>
            <p:ph type="body" sz="quarter" idx="1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Tree>
    <p:custDataLst>
      <p:tags r:id="rId1"/>
    </p:custDataLst>
    <p:extLst>
      <p:ext uri="{BB962C8B-B14F-4D97-AF65-F5344CB8AC3E}">
        <p14:creationId xmlns:p14="http://schemas.microsoft.com/office/powerpoint/2010/main" val="20918281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4" name="Text Placeholder 8"/>
          <p:cNvSpPr>
            <a:spLocks noGrp="1"/>
          </p:cNvSpPr>
          <p:nvPr>
            <p:ph type="body" sz="quarter" idx="1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Rectangle 4"/>
          <p:cNvSpPr/>
          <p:nvPr userDrawn="1"/>
        </p:nvSpPr>
        <p:spPr bwMode="auto">
          <a:xfrm>
            <a:off x="-1" y="2536373"/>
            <a:ext cx="12192000" cy="4321627"/>
          </a:xfrm>
          <a:prstGeom prst="rect">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262626"/>
              </a:solidFill>
            </a:endParaRPr>
          </a:p>
        </p:txBody>
      </p:sp>
      <p:sp>
        <p:nvSpPr>
          <p:cNvPr id="6" name="Text Placeholder 3"/>
          <p:cNvSpPr>
            <a:spLocks noGrp="1"/>
          </p:cNvSpPr>
          <p:nvPr>
            <p:ph type="body" sz="quarter" idx="12" hasCustomPrompt="1"/>
          </p:nvPr>
        </p:nvSpPr>
        <p:spPr>
          <a:xfrm>
            <a:off x="455732" y="1393101"/>
            <a:ext cx="11280538" cy="627775"/>
          </a:xfrm>
          <a:prstGeom prst="rect">
            <a:avLst/>
          </a:prstGeom>
        </p:spPr>
        <p:txBody>
          <a:bodyPr/>
          <a:lstStyle>
            <a:lvl1pPr algn="ctr">
              <a:defRPr lang="en-US" sz="4000" b="1" kern="1200" cap="all" baseline="0" dirty="0">
                <a:solidFill>
                  <a:srgbClr val="00B0F0"/>
                </a:solidFill>
                <a:latin typeface="Salesforce Sans" panose="020B0505020202020203" pitchFamily="34" charset="0"/>
                <a:ea typeface="+mn-ea"/>
                <a:cs typeface="Arial" pitchFamily="34" charset="0"/>
              </a:defRPr>
            </a:lvl1pPr>
          </a:lstStyle>
          <a:p>
            <a:pPr lvl="0"/>
            <a:r>
              <a:rPr lang="en-US" dirty="0"/>
              <a:t>Word/phrase to be defined</a:t>
            </a:r>
          </a:p>
        </p:txBody>
      </p:sp>
      <p:sp>
        <p:nvSpPr>
          <p:cNvPr id="7" name="Text Placeholder 24"/>
          <p:cNvSpPr>
            <a:spLocks noGrp="1"/>
          </p:cNvSpPr>
          <p:nvPr>
            <p:ph type="body" sz="quarter" idx="13"/>
          </p:nvPr>
        </p:nvSpPr>
        <p:spPr>
          <a:xfrm>
            <a:off x="1513936" y="3173778"/>
            <a:ext cx="5967379" cy="922263"/>
          </a:xfrm>
          <a:prstGeom prst="rect">
            <a:avLst/>
          </a:prstGeom>
        </p:spPr>
        <p:txBody>
          <a:bodyPr anchor="ctr"/>
          <a:lstStyle>
            <a:lvl1pPr>
              <a:defRPr i="1">
                <a:solidFill>
                  <a:schemeClr val="bg1"/>
                </a:solidFill>
              </a:defRPr>
            </a:lvl1pPr>
            <a:lvl2pP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7342312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en-US" sz="8800" dirty="0">
                <a:solidFill>
                  <a:srgbClr val="FFFFFF"/>
                </a:solidFill>
                <a:cs typeface="Arial" pitchFamily="34" charset="0"/>
              </a:rPr>
              <a:t>Projects,</a:t>
            </a:r>
            <a:br>
              <a:rPr lang="en-US" sz="8800" dirty="0">
                <a:solidFill>
                  <a:srgbClr val="FFFFFF"/>
                </a:solidFill>
                <a:cs typeface="Arial" pitchFamily="34" charset="0"/>
              </a:rPr>
            </a:br>
            <a:r>
              <a:rPr lang="en-US" sz="8800" dirty="0">
                <a:solidFill>
                  <a:srgbClr val="FFFFFF"/>
                </a:solidFill>
                <a:cs typeface="Arial" pitchFamily="34" charset="0"/>
              </a:rPr>
              <a:t>Exercises, and Homework</a:t>
            </a:r>
          </a:p>
        </p:txBody>
      </p:sp>
    </p:spTree>
    <p:custDataLst>
      <p:tags r:id="rId1"/>
    </p:custDataLst>
    <p:extLst>
      <p:ext uri="{BB962C8B-B14F-4D97-AF65-F5344CB8AC3E}">
        <p14:creationId xmlns:p14="http://schemas.microsoft.com/office/powerpoint/2010/main" val="4460847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roject - WATCH M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4" name="Text Placeholder 8"/>
          <p:cNvSpPr>
            <a:spLocks noGrp="1"/>
          </p:cNvSpPr>
          <p:nvPr>
            <p:ph type="body" sz="quarter" idx="11"/>
          </p:nvPr>
        </p:nvSpPr>
        <p:spPr>
          <a:xfrm>
            <a:off x="3739256" y="7437"/>
            <a:ext cx="6508914"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Text Placeholder 3"/>
          <p:cNvSpPr>
            <a:spLocks noGrp="1"/>
          </p:cNvSpPr>
          <p:nvPr>
            <p:ph type="body" sz="quarter" idx="12"/>
          </p:nvPr>
        </p:nvSpPr>
        <p:spPr>
          <a:xfrm>
            <a:off x="3739257" y="1371601"/>
            <a:ext cx="7997013" cy="705257"/>
          </a:xfrm>
          <a:prstGeom prst="rect">
            <a:avLst/>
          </a:prstGeom>
        </p:spPr>
        <p:txBody>
          <a:bodyPr/>
          <a:lstStyle>
            <a:lvl1pPr>
              <a:defRPr lang="en-US" sz="2400" b="1" kern="0" dirty="0" smtClean="0">
                <a:solidFill>
                  <a:schemeClr val="accent1"/>
                </a:solidFill>
                <a:latin typeface="Salesforce Sans" panose="020B0505020202020203" pitchFamily="34" charset="0"/>
                <a:ea typeface="+mn-ea"/>
                <a:cs typeface="Arial" pitchFamily="34" charset="0"/>
              </a:defRPr>
            </a:lvl1pPr>
          </a:lstStyle>
          <a:p>
            <a:pPr lvl="0"/>
            <a:r>
              <a:rPr lang="en-US" dirty="0"/>
              <a:t>Click to edit Master text styles</a:t>
            </a:r>
          </a:p>
        </p:txBody>
      </p:sp>
      <p:sp>
        <p:nvSpPr>
          <p:cNvPr id="6" name="Text Placeholder 5"/>
          <p:cNvSpPr>
            <a:spLocks noGrp="1"/>
          </p:cNvSpPr>
          <p:nvPr>
            <p:ph type="body" sz="quarter" idx="13"/>
          </p:nvPr>
        </p:nvSpPr>
        <p:spPr>
          <a:xfrm>
            <a:off x="3739256" y="2291235"/>
            <a:ext cx="7997013" cy="4109565"/>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7" name="Text Placeholder 18"/>
          <p:cNvSpPr>
            <a:spLocks noGrp="1"/>
          </p:cNvSpPr>
          <p:nvPr>
            <p:ph type="body" sz="quarter" idx="14"/>
          </p:nvPr>
        </p:nvSpPr>
        <p:spPr>
          <a:xfrm>
            <a:off x="424" y="929274"/>
            <a:ext cx="3353250" cy="4308284"/>
          </a:xfrm>
          <a:prstGeom prst="rect">
            <a:avLst/>
          </a:prstGeom>
          <a:solidFill>
            <a:schemeClr val="accent1">
              <a:lumMod val="20000"/>
              <a:lumOff val="80000"/>
            </a:schemeClr>
          </a:solidFill>
        </p:spPr>
        <p:txBody>
          <a:bodyPr lIns="274320" tIns="274320" rIns="274320" bIns="274320"/>
          <a:lstStyle>
            <a:lvl1pPr algn="ctr" rtl="0" eaLnBrk="1" fontAlgn="base" hangingPunct="1">
              <a:lnSpc>
                <a:spcPct val="90000"/>
              </a:lnSpc>
              <a:spcBef>
                <a:spcPts val="0"/>
              </a:spcBef>
              <a:spcAft>
                <a:spcPct val="0"/>
              </a:spcAft>
              <a:defRPr lang="en-US" sz="2000" b="1" kern="0" dirty="0">
                <a:solidFill>
                  <a:schemeClr val="tx2"/>
                </a:solidFill>
                <a:latin typeface="Salesforce Sans" panose="020B0505020202020203" pitchFamily="34" charset="0"/>
                <a:ea typeface="+mn-ea"/>
                <a:cs typeface="Arial" pitchFamily="34" charset="0"/>
              </a:defRPr>
            </a:lvl1pPr>
          </a:lstStyle>
          <a:p>
            <a:pPr lvl="0"/>
            <a:r>
              <a:rPr lang="en-US" dirty="0"/>
              <a:t>Click to edit Master text styles</a:t>
            </a:r>
          </a:p>
        </p:txBody>
      </p:sp>
      <p:sp>
        <p:nvSpPr>
          <p:cNvPr id="8" name="Text Placeholder 20"/>
          <p:cNvSpPr>
            <a:spLocks noGrp="1"/>
          </p:cNvSpPr>
          <p:nvPr>
            <p:ph type="body" sz="quarter" idx="15"/>
          </p:nvPr>
        </p:nvSpPr>
        <p:spPr>
          <a:xfrm>
            <a:off x="0" y="5230121"/>
            <a:ext cx="3353673" cy="1114425"/>
          </a:xfrm>
          <a:prstGeom prst="rect">
            <a:avLst/>
          </a:prstGeom>
          <a:solidFill>
            <a:schemeClr val="accent1"/>
          </a:solidFill>
        </p:spPr>
        <p:txBody>
          <a:bodyPr anchor="ctr"/>
          <a:lstStyle>
            <a:lvl1pPr algn="ctr">
              <a:defRPr sz="1600">
                <a:solidFill>
                  <a:schemeClr val="bg1"/>
                </a:solidFill>
              </a:defRPr>
            </a:lvl1pPr>
          </a:lstStyle>
          <a:p>
            <a:pPr lvl="0"/>
            <a:r>
              <a:rPr lang="en-US" dirty="0"/>
              <a:t>Click to edit Master text styles</a:t>
            </a:r>
          </a:p>
        </p:txBody>
      </p:sp>
      <p:sp>
        <p:nvSpPr>
          <p:cNvPr id="9" name="Text Placeholder 22"/>
          <p:cNvSpPr>
            <a:spLocks noGrp="1"/>
          </p:cNvSpPr>
          <p:nvPr>
            <p:ph type="body" sz="quarter" idx="16"/>
          </p:nvPr>
        </p:nvSpPr>
        <p:spPr>
          <a:xfrm>
            <a:off x="0" y="6345238"/>
            <a:ext cx="3353673" cy="512762"/>
          </a:xfrm>
          <a:prstGeom prst="rect">
            <a:avLst/>
          </a:prstGeom>
          <a:solidFill>
            <a:schemeClr val="tx2"/>
          </a:solidFill>
        </p:spPr>
        <p:txBody>
          <a:bodyPr anchor="ctr"/>
          <a:lstStyle>
            <a:lvl1pPr algn="ctr">
              <a:defRPr sz="1600">
                <a:solidFill>
                  <a:schemeClr val="bg1"/>
                </a:solidFill>
              </a:defRPr>
            </a:lvl1pPr>
          </a:lstStyle>
          <a:p>
            <a:pPr lvl="0"/>
            <a:r>
              <a:rPr lang="en-US" dirty="0"/>
              <a:t>Click to edit Master text styles</a:t>
            </a:r>
          </a:p>
        </p:txBody>
      </p:sp>
      <p:sp>
        <p:nvSpPr>
          <p:cNvPr id="10" name="Picture Placeholder 24"/>
          <p:cNvSpPr>
            <a:spLocks noGrp="1"/>
          </p:cNvSpPr>
          <p:nvPr>
            <p:ph type="pic" sz="quarter" idx="17" hasCustomPrompt="1"/>
          </p:nvPr>
        </p:nvSpPr>
        <p:spPr>
          <a:xfrm>
            <a:off x="637749" y="2188866"/>
            <a:ext cx="2078176" cy="2077635"/>
          </a:xfrm>
          <a:prstGeom prst="ellipse">
            <a:avLst/>
          </a:prstGeom>
          <a:solidFill>
            <a:srgbClr val="FF0000"/>
          </a:solidFill>
        </p:spPr>
        <p:txBody>
          <a:bodyPr anchor="ctr"/>
          <a:lstStyle>
            <a:lvl1pPr algn="ctr">
              <a:defRPr>
                <a:solidFill>
                  <a:schemeClr val="bg1"/>
                </a:solidFill>
              </a:defRPr>
            </a:lvl1pPr>
          </a:lstStyle>
          <a:p>
            <a:r>
              <a:rPr lang="en-US" dirty="0"/>
              <a:t>Project Badge</a:t>
            </a:r>
          </a:p>
        </p:txBody>
      </p:sp>
      <p:sp>
        <p:nvSpPr>
          <p:cNvPr id="2" name="TextBox 1">
            <a:extLst>
              <a:ext uri="{FF2B5EF4-FFF2-40B4-BE49-F238E27FC236}">
                <a16:creationId xmlns="" xmlns:a16="http://schemas.microsoft.com/office/drawing/2014/main" id="{DBA14578-F333-BB44-8488-23278488516E}"/>
              </a:ext>
            </a:extLst>
          </p:cNvPr>
          <p:cNvSpPr txBox="1"/>
          <p:nvPr userDrawn="1"/>
        </p:nvSpPr>
        <p:spPr>
          <a:xfrm>
            <a:off x="0" y="18753"/>
            <a:ext cx="3353673" cy="909829"/>
          </a:xfrm>
          <a:prstGeom prst="rect">
            <a:avLst/>
          </a:prstGeom>
          <a:noFill/>
          <a:ln>
            <a:noFill/>
          </a:ln>
        </p:spPr>
        <p:txBody>
          <a:bodyPr wrap="square" rtlCol="0" anchor="ctr" anchorCtr="0">
            <a:noAutofit/>
          </a:bodyPr>
          <a:lstStyle/>
          <a:p>
            <a:pPr algn="ctr"/>
            <a:r>
              <a:rPr lang="en-US" b="1" dirty="0">
                <a:solidFill>
                  <a:srgbClr val="00A0DF"/>
                </a:solidFill>
                <a:cs typeface="Arial" pitchFamily="34" charset="0"/>
              </a:rPr>
              <a:t>WATCH ME</a:t>
            </a:r>
          </a:p>
        </p:txBody>
      </p:sp>
    </p:spTree>
    <p:custDataLst>
      <p:tags r:id="rId1"/>
    </p:custDataLst>
    <p:extLst>
      <p:ext uri="{BB962C8B-B14F-4D97-AF65-F5344CB8AC3E}">
        <p14:creationId xmlns:p14="http://schemas.microsoft.com/office/powerpoint/2010/main" val="127923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ductions">
    <p:spTree>
      <p:nvGrpSpPr>
        <p:cNvPr id="1" name=""/>
        <p:cNvGrpSpPr/>
        <p:nvPr/>
      </p:nvGrpSpPr>
      <p:grpSpPr>
        <a:xfrm>
          <a:off x="0" y="0"/>
          <a:ext cx="0" cy="0"/>
          <a:chOff x="0" y="0"/>
          <a:chExt cx="0" cy="0"/>
        </a:xfrm>
      </p:grpSpPr>
      <p:sp>
        <p:nvSpPr>
          <p:cNvPr id="3" name="Slide Number Placeholder 2"/>
          <p:cNvSpPr>
            <a:spLocks noGrp="1"/>
          </p:cNvSpPr>
          <p:nvPr>
            <p:ph type="sldNum" sz="quarter" idx="10" hasCustomPrompt="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5" name="Freeform 6"/>
          <p:cNvSpPr/>
          <p:nvPr userDrawn="1"/>
        </p:nvSpPr>
        <p:spPr>
          <a:xfrm>
            <a:off x="8193114" y="3671049"/>
            <a:ext cx="3490886" cy="2817589"/>
          </a:xfrm>
          <a:prstGeom prst="roundRect">
            <a:avLst>
              <a:gd name="adj" fmla="val 4339"/>
            </a:avLst>
          </a:prstGeom>
          <a:noFill/>
          <a:ln>
            <a:noFill/>
          </a:ln>
          <a:effectLst/>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 tIns="182880" rIns="182880" bIns="274320" numCol="1" spcCol="1270" anchor="t" anchorCtr="0">
            <a:noAutofit/>
          </a:bodyPr>
          <a:lstStyle/>
          <a:p>
            <a:pPr marL="0" marR="0" lvl="0" indent="0" defTabSz="1466594" eaLnBrk="1" fontAlgn="auto" latinLnBrk="0" hangingPunct="1">
              <a:lnSpc>
                <a:spcPct val="90000"/>
              </a:lnSpc>
              <a:spcBef>
                <a:spcPts val="0"/>
              </a:spcBef>
              <a:spcAft>
                <a:spcPct val="35000"/>
              </a:spcAft>
              <a:buClrTx/>
              <a:buSzTx/>
              <a:buFontTx/>
              <a:buNone/>
              <a:tabLst/>
              <a:defRPr/>
            </a:pPr>
            <a:r>
              <a:rPr kumimoji="0" lang="fr-FR" sz="2800" b="0" i="0" u="none" strike="noStrike" cap="none" normalizeH="0" baseline="0" noProof="0" dirty="0">
                <a:ln>
                  <a:noFill/>
                </a:ln>
                <a:solidFill>
                  <a:schemeClr val="tx2"/>
                </a:solidFill>
                <a:uLnTx/>
                <a:uFillTx/>
              </a:rPr>
              <a:t>Vos camarades </a:t>
            </a:r>
            <a:r>
              <a:rPr kumimoji="0" lang="pl-PL" sz="2800" b="0" i="0" u="none" strike="noStrike" cap="none" normalizeH="0" baseline="0" noProof="0" dirty="0" smtClean="0">
                <a:ln>
                  <a:noFill/>
                </a:ln>
                <a:solidFill>
                  <a:schemeClr val="tx2"/>
                </a:solidFill>
                <a:uLnTx/>
                <a:uFillTx/>
              </a:rPr>
              <a:t/>
            </a:r>
            <a:br>
              <a:rPr kumimoji="0" lang="pl-PL" sz="2800" b="0" i="0" u="none" strike="noStrike" cap="none" normalizeH="0" baseline="0" noProof="0" dirty="0" smtClean="0">
                <a:ln>
                  <a:noFill/>
                </a:ln>
                <a:solidFill>
                  <a:schemeClr val="tx2"/>
                </a:solidFill>
                <a:uLnTx/>
                <a:uFillTx/>
              </a:rPr>
            </a:br>
            <a:r>
              <a:rPr kumimoji="0" lang="fr-FR" sz="2800" b="0" i="0" u="none" strike="noStrike" cap="none" normalizeH="0" baseline="0" noProof="0" dirty="0" smtClean="0">
                <a:ln>
                  <a:noFill/>
                </a:ln>
                <a:solidFill>
                  <a:schemeClr val="tx2"/>
                </a:solidFill>
                <a:uLnTx/>
                <a:uFillTx/>
              </a:rPr>
              <a:t>de </a:t>
            </a:r>
            <a:r>
              <a:rPr kumimoji="0" lang="fr-FR" sz="2800" b="0" i="0" u="none" strike="noStrike" cap="none" normalizeH="0" baseline="0" noProof="0" dirty="0">
                <a:ln>
                  <a:noFill/>
                </a:ln>
                <a:solidFill>
                  <a:schemeClr val="tx2"/>
                </a:solidFill>
                <a:uLnTx/>
                <a:uFillTx/>
              </a:rPr>
              <a:t>classe</a:t>
            </a:r>
          </a:p>
          <a:p>
            <a:pPr marL="342900" marR="0" lvl="1" indent="-342900" algn="l" defTabSz="1155498"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fr-FR" sz="2000" b="0" i="0" u="none" strike="noStrike" cap="none" normalizeH="0" baseline="0" noProof="0" dirty="0">
                <a:ln>
                  <a:noFill/>
                </a:ln>
                <a:solidFill>
                  <a:schemeClr val="tx2"/>
                </a:solidFill>
                <a:uLnTx/>
                <a:uFillTx/>
              </a:rPr>
              <a:t>Votre nom</a:t>
            </a:r>
          </a:p>
          <a:p>
            <a:pPr marL="342900" marR="0" lvl="1" indent="-342900" algn="l" defTabSz="1155498"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fr-FR" sz="2000" b="0" i="0" u="none" strike="noStrike" cap="none" spc="-20" normalizeH="0" baseline="0" noProof="0" dirty="0">
                <a:ln>
                  <a:noFill/>
                </a:ln>
                <a:solidFill>
                  <a:schemeClr val="tx2"/>
                </a:solidFill>
                <a:uLnTx/>
                <a:uFillTx/>
              </a:rPr>
              <a:t>Objectifs pour le temps passé dans ce cours</a:t>
            </a:r>
          </a:p>
        </p:txBody>
      </p:sp>
      <p:sp>
        <p:nvSpPr>
          <p:cNvPr id="6" name="Freeform 5"/>
          <p:cNvSpPr/>
          <p:nvPr userDrawn="1"/>
        </p:nvSpPr>
        <p:spPr>
          <a:xfrm>
            <a:off x="4304778" y="3671049"/>
            <a:ext cx="3284106" cy="2817589"/>
          </a:xfrm>
          <a:prstGeom prst="roundRect">
            <a:avLst>
              <a:gd name="adj" fmla="val 4006"/>
            </a:avLst>
          </a:prstGeom>
          <a:noFill/>
          <a:ln>
            <a:noFill/>
          </a:ln>
          <a:effectLst/>
        </p:spPr>
        <p:style>
          <a:lnRef idx="2">
            <a:schemeClr val="lt1">
              <a:hueOff val="0"/>
              <a:satOff val="0"/>
              <a:lumOff val="0"/>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82880" tIns="182880" rIns="182880" bIns="274320" numCol="1" spcCol="1270" anchor="t" anchorCtr="0">
            <a:noAutofit/>
          </a:bodyPr>
          <a:lstStyle/>
          <a:p>
            <a:pPr marL="0" marR="0" lvl="0" indent="0" defTabSz="1466594" eaLnBrk="1" fontAlgn="auto" latinLnBrk="0" hangingPunct="1">
              <a:lnSpc>
                <a:spcPct val="90000"/>
              </a:lnSpc>
              <a:spcBef>
                <a:spcPts val="0"/>
              </a:spcBef>
              <a:spcAft>
                <a:spcPct val="35000"/>
              </a:spcAft>
              <a:buClrTx/>
              <a:buSzTx/>
              <a:buFontTx/>
              <a:buNone/>
              <a:tabLst/>
              <a:defRPr/>
            </a:pPr>
            <a:r>
              <a:rPr kumimoji="0" lang="fr-FR" sz="2800" b="0" i="0" u="none" strike="noStrike" cap="none" normalizeH="0" baseline="0" noProof="0" dirty="0">
                <a:ln>
                  <a:noFill/>
                </a:ln>
                <a:solidFill>
                  <a:schemeClr val="tx2"/>
                </a:solidFill>
                <a:uLnTx/>
                <a:uFillTx/>
              </a:rPr>
              <a:t>Didacticiel et ordre du jour</a:t>
            </a:r>
          </a:p>
          <a:p>
            <a:pPr marL="342900" marR="0" lvl="1" indent="-342900" algn="l" defTabSz="1155498"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fr-FR" sz="2000" b="0" i="0" u="none" strike="noStrike" cap="none" normalizeH="0" baseline="0" noProof="0" dirty="0">
                <a:ln>
                  <a:noFill/>
                </a:ln>
                <a:solidFill>
                  <a:schemeClr val="tx2"/>
                </a:solidFill>
                <a:uLnTx/>
                <a:uFillTx/>
              </a:rPr>
              <a:t>Ordre du jour pour ce cours</a:t>
            </a:r>
          </a:p>
          <a:p>
            <a:pPr marL="342900" marR="0" lvl="1" indent="-342900" algn="l" defTabSz="1155498"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fr-FR" sz="2000" b="0" i="0" u="none" strike="noStrike" cap="none" normalizeH="0" baseline="0" noProof="0" dirty="0" smtClean="0">
                <a:ln>
                  <a:noFill/>
                </a:ln>
                <a:solidFill>
                  <a:schemeClr val="tx2"/>
                </a:solidFill>
                <a:uLnTx/>
                <a:uFillTx/>
              </a:rPr>
              <a:t>Présentation du manuel et des exercices</a:t>
            </a:r>
            <a:endParaRPr kumimoji="0" lang="fr-FR" sz="2000" b="0" i="0" u="none" strike="noStrike" cap="none" normalizeH="0" baseline="0" noProof="0" dirty="0">
              <a:ln>
                <a:noFill/>
              </a:ln>
              <a:solidFill>
                <a:schemeClr val="tx2"/>
              </a:solidFill>
              <a:uLnTx/>
              <a:uFillTx/>
            </a:endParaRPr>
          </a:p>
        </p:txBody>
      </p:sp>
      <p:sp>
        <p:nvSpPr>
          <p:cNvPr id="7" name="Freeform 4"/>
          <p:cNvSpPr/>
          <p:nvPr userDrawn="1"/>
        </p:nvSpPr>
        <p:spPr>
          <a:xfrm>
            <a:off x="873799" y="3671049"/>
            <a:ext cx="2893261" cy="2817589"/>
          </a:xfrm>
          <a:prstGeom prst="roundRect">
            <a:avLst>
              <a:gd name="adj" fmla="val 3706"/>
            </a:avLst>
          </a:prstGeom>
          <a:noFill/>
          <a:ln>
            <a:noFill/>
          </a:ln>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274320" numCol="1" spcCol="1270" anchor="t" anchorCtr="0">
            <a:noAutofit/>
          </a:bodyPr>
          <a:lstStyle/>
          <a:p>
            <a:pPr marL="0" marR="0" lvl="0" indent="0" defTabSz="1466594" eaLnBrk="1" fontAlgn="auto" latinLnBrk="0" hangingPunct="1">
              <a:lnSpc>
                <a:spcPct val="90000"/>
              </a:lnSpc>
              <a:spcBef>
                <a:spcPts val="0"/>
              </a:spcBef>
              <a:spcAft>
                <a:spcPct val="35000"/>
              </a:spcAft>
              <a:buClrTx/>
              <a:buSzTx/>
              <a:buFontTx/>
              <a:buNone/>
              <a:tabLst/>
              <a:defRPr/>
            </a:pPr>
            <a:r>
              <a:rPr kumimoji="0" lang="fr-FR" sz="2800" b="0" i="0" u="none" strike="noStrike" cap="none" normalizeH="0" baseline="0" noProof="0" dirty="0">
                <a:ln>
                  <a:noFill/>
                </a:ln>
                <a:solidFill>
                  <a:schemeClr val="tx2"/>
                </a:solidFill>
                <a:uLnTx/>
                <a:uFillTx/>
              </a:rPr>
              <a:t>Logistique</a:t>
            </a:r>
            <a:br>
              <a:rPr kumimoji="0" lang="fr-FR" sz="2800" b="0" i="0" u="none" strike="noStrike" cap="none" normalizeH="0" baseline="0" noProof="0" dirty="0">
                <a:ln>
                  <a:noFill/>
                </a:ln>
                <a:solidFill>
                  <a:schemeClr val="tx2"/>
                </a:solidFill>
                <a:uLnTx/>
                <a:uFillTx/>
              </a:rPr>
            </a:br>
            <a:endParaRPr kumimoji="0" lang="fr-FR" sz="2800" b="0" i="0" u="none" strike="noStrike" cap="none" normalizeH="0" baseline="0" noProof="0" dirty="0">
              <a:ln>
                <a:noFill/>
              </a:ln>
              <a:solidFill>
                <a:schemeClr val="tx2"/>
              </a:solidFill>
              <a:uLnTx/>
              <a:uFillTx/>
            </a:endParaRPr>
          </a:p>
          <a:p>
            <a:pPr marL="342900" marR="0" lvl="1" indent="-342900" algn="l" defTabSz="1155498"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fr-FR" sz="2000" b="0" i="0" u="none" strike="noStrike" cap="none" normalizeH="0" baseline="0" noProof="0" dirty="0">
                <a:ln>
                  <a:noFill/>
                </a:ln>
                <a:solidFill>
                  <a:schemeClr val="tx2"/>
                </a:solidFill>
                <a:uLnTx/>
                <a:uFillTx/>
              </a:rPr>
              <a:t>Usages en classe et participation</a:t>
            </a:r>
          </a:p>
          <a:p>
            <a:pPr marL="342900" marR="0" lvl="1" indent="-342900" algn="l" defTabSz="1155498"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fr-FR" sz="2000" b="0" i="0" u="none" strike="noStrike" cap="none" normalizeH="0" baseline="0" noProof="0" dirty="0">
                <a:ln>
                  <a:noFill/>
                </a:ln>
                <a:solidFill>
                  <a:schemeClr val="tx2"/>
                </a:solidFill>
                <a:uLnTx/>
                <a:uFillTx/>
              </a:rPr>
              <a:t>Pauses</a:t>
            </a:r>
          </a:p>
          <a:p>
            <a:pPr marL="228560" marR="0" lvl="1" indent="-228560" algn="l" defTabSz="1155498" eaLnBrk="1" fontAlgn="auto" latinLnBrk="0" hangingPunct="1">
              <a:lnSpc>
                <a:spcPct val="90000"/>
              </a:lnSpc>
              <a:spcBef>
                <a:spcPts val="0"/>
              </a:spcBef>
              <a:spcAft>
                <a:spcPct val="15000"/>
              </a:spcAft>
              <a:buClrTx/>
              <a:buSzTx/>
              <a:buFont typeface="Wingdings" pitchFamily="2" charset="2"/>
              <a:buChar char="§"/>
              <a:tabLst/>
              <a:defRPr/>
            </a:pPr>
            <a:endParaRPr kumimoji="0" lang="en-US" sz="2000" b="0" i="0" u="none" strike="noStrike" kern="0" cap="none" spc="0" normalizeH="0" baseline="0" noProof="0" dirty="0">
              <a:ln>
                <a:noFill/>
              </a:ln>
              <a:solidFill>
                <a:schemeClr val="tx2"/>
              </a:solidFill>
              <a:effectLst/>
              <a:uLnTx/>
              <a:uFillTx/>
            </a:endParaRPr>
          </a:p>
        </p:txBody>
      </p:sp>
      <p:cxnSp>
        <p:nvCxnSpPr>
          <p:cNvPr id="8" name="Straight Connector 7"/>
          <p:cNvCxnSpPr/>
          <p:nvPr userDrawn="1"/>
        </p:nvCxnSpPr>
        <p:spPr bwMode="auto">
          <a:xfrm>
            <a:off x="3935193" y="3933751"/>
            <a:ext cx="0" cy="1336517"/>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9" name="Straight Connector 8"/>
          <p:cNvCxnSpPr/>
          <p:nvPr userDrawn="1"/>
        </p:nvCxnSpPr>
        <p:spPr bwMode="auto">
          <a:xfrm>
            <a:off x="7938218" y="3933750"/>
            <a:ext cx="0" cy="1336517"/>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grpSp>
        <p:nvGrpSpPr>
          <p:cNvPr id="10" name="Group 9"/>
          <p:cNvGrpSpPr/>
          <p:nvPr userDrawn="1"/>
        </p:nvGrpSpPr>
        <p:grpSpPr>
          <a:xfrm>
            <a:off x="9284198" y="2631173"/>
            <a:ext cx="1101936" cy="800255"/>
            <a:chOff x="6095526" y="5530926"/>
            <a:chExt cx="305954" cy="222250"/>
          </a:xfrm>
        </p:grpSpPr>
        <p:sp>
          <p:nvSpPr>
            <p:cNvPr id="11" name="Freeform 657"/>
            <p:cNvSpPr>
              <a:spLocks noChangeArrowheads="1"/>
            </p:cNvSpPr>
            <p:nvPr/>
          </p:nvSpPr>
          <p:spPr bwMode="auto">
            <a:xfrm>
              <a:off x="6095526" y="5530926"/>
              <a:ext cx="213591" cy="222250"/>
            </a:xfrm>
            <a:custGeom>
              <a:avLst/>
              <a:gdLst>
                <a:gd name="T0" fmla="*/ 615 w 653"/>
                <a:gd name="T1" fmla="*/ 677 h 678"/>
                <a:gd name="T2" fmla="*/ 37 w 653"/>
                <a:gd name="T3" fmla="*/ 677 h 678"/>
                <a:gd name="T4" fmla="*/ 0 w 653"/>
                <a:gd name="T5" fmla="*/ 639 h 678"/>
                <a:gd name="T6" fmla="*/ 0 w 653"/>
                <a:gd name="T7" fmla="*/ 557 h 678"/>
                <a:gd name="T8" fmla="*/ 25 w 653"/>
                <a:gd name="T9" fmla="*/ 522 h 678"/>
                <a:gd name="T10" fmla="*/ 235 w 653"/>
                <a:gd name="T11" fmla="*/ 412 h 678"/>
                <a:gd name="T12" fmla="*/ 235 w 653"/>
                <a:gd name="T13" fmla="*/ 388 h 678"/>
                <a:gd name="T14" fmla="*/ 189 w 653"/>
                <a:gd name="T15" fmla="*/ 302 h 678"/>
                <a:gd name="T16" fmla="*/ 166 w 653"/>
                <a:gd name="T17" fmla="*/ 259 h 678"/>
                <a:gd name="T18" fmla="*/ 176 w 653"/>
                <a:gd name="T19" fmla="*/ 212 h 678"/>
                <a:gd name="T20" fmla="*/ 176 w 653"/>
                <a:gd name="T21" fmla="*/ 142 h 678"/>
                <a:gd name="T22" fmla="*/ 324 w 653"/>
                <a:gd name="T23" fmla="*/ 0 h 678"/>
                <a:gd name="T24" fmla="*/ 473 w 653"/>
                <a:gd name="T25" fmla="*/ 142 h 678"/>
                <a:gd name="T26" fmla="*/ 473 w 653"/>
                <a:gd name="T27" fmla="*/ 212 h 678"/>
                <a:gd name="T28" fmla="*/ 483 w 653"/>
                <a:gd name="T29" fmla="*/ 259 h 678"/>
                <a:gd name="T30" fmla="*/ 459 w 653"/>
                <a:gd name="T31" fmla="*/ 302 h 678"/>
                <a:gd name="T32" fmla="*/ 413 w 653"/>
                <a:gd name="T33" fmla="*/ 388 h 678"/>
                <a:gd name="T34" fmla="*/ 413 w 653"/>
                <a:gd name="T35" fmla="*/ 412 h 678"/>
                <a:gd name="T36" fmla="*/ 625 w 653"/>
                <a:gd name="T37" fmla="*/ 523 h 678"/>
                <a:gd name="T38" fmla="*/ 627 w 653"/>
                <a:gd name="T39" fmla="*/ 525 h 678"/>
                <a:gd name="T40" fmla="*/ 649 w 653"/>
                <a:gd name="T41" fmla="*/ 557 h 678"/>
                <a:gd name="T42" fmla="*/ 649 w 653"/>
                <a:gd name="T43" fmla="*/ 560 h 678"/>
                <a:gd name="T44" fmla="*/ 649 w 653"/>
                <a:gd name="T45" fmla="*/ 642 h 678"/>
                <a:gd name="T46" fmla="*/ 615 w 653"/>
                <a:gd name="T47" fmla="*/ 677 h 678"/>
                <a:gd name="T48" fmla="*/ 326 w 653"/>
                <a:gd name="T49" fmla="*/ 28 h 678"/>
                <a:gd name="T50" fmla="*/ 207 w 653"/>
                <a:gd name="T51" fmla="*/ 141 h 678"/>
                <a:gd name="T52" fmla="*/ 207 w 653"/>
                <a:gd name="T53" fmla="*/ 215 h 678"/>
                <a:gd name="T54" fmla="*/ 204 w 653"/>
                <a:gd name="T55" fmla="*/ 224 h 678"/>
                <a:gd name="T56" fmla="*/ 197 w 653"/>
                <a:gd name="T57" fmla="*/ 253 h 678"/>
                <a:gd name="T58" fmla="*/ 213 w 653"/>
                <a:gd name="T59" fmla="*/ 280 h 678"/>
                <a:gd name="T60" fmla="*/ 219 w 653"/>
                <a:gd name="T61" fmla="*/ 287 h 678"/>
                <a:gd name="T62" fmla="*/ 264 w 653"/>
                <a:gd name="T63" fmla="*/ 370 h 678"/>
                <a:gd name="T64" fmla="*/ 268 w 653"/>
                <a:gd name="T65" fmla="*/ 381 h 678"/>
                <a:gd name="T66" fmla="*/ 268 w 653"/>
                <a:gd name="T67" fmla="*/ 413 h 678"/>
                <a:gd name="T68" fmla="*/ 268 w 653"/>
                <a:gd name="T69" fmla="*/ 418 h 678"/>
                <a:gd name="T70" fmla="*/ 38 w 653"/>
                <a:gd name="T71" fmla="*/ 550 h 678"/>
                <a:gd name="T72" fmla="*/ 32 w 653"/>
                <a:gd name="T73" fmla="*/ 559 h 678"/>
                <a:gd name="T74" fmla="*/ 32 w 653"/>
                <a:gd name="T75" fmla="*/ 640 h 678"/>
                <a:gd name="T76" fmla="*/ 40 w 653"/>
                <a:gd name="T77" fmla="*/ 649 h 678"/>
                <a:gd name="T78" fmla="*/ 618 w 653"/>
                <a:gd name="T79" fmla="*/ 649 h 678"/>
                <a:gd name="T80" fmla="*/ 625 w 653"/>
                <a:gd name="T81" fmla="*/ 640 h 678"/>
                <a:gd name="T82" fmla="*/ 625 w 653"/>
                <a:gd name="T83" fmla="*/ 560 h 678"/>
                <a:gd name="T84" fmla="*/ 618 w 653"/>
                <a:gd name="T85" fmla="*/ 550 h 678"/>
                <a:gd name="T86" fmla="*/ 389 w 653"/>
                <a:gd name="T87" fmla="*/ 419 h 678"/>
                <a:gd name="T88" fmla="*/ 388 w 653"/>
                <a:gd name="T89" fmla="*/ 415 h 678"/>
                <a:gd name="T90" fmla="*/ 388 w 653"/>
                <a:gd name="T91" fmla="*/ 382 h 678"/>
                <a:gd name="T92" fmla="*/ 392 w 653"/>
                <a:gd name="T93" fmla="*/ 372 h 678"/>
                <a:gd name="T94" fmla="*/ 437 w 653"/>
                <a:gd name="T95" fmla="*/ 289 h 678"/>
                <a:gd name="T96" fmla="*/ 443 w 653"/>
                <a:gd name="T97" fmla="*/ 282 h 678"/>
                <a:gd name="T98" fmla="*/ 459 w 653"/>
                <a:gd name="T99" fmla="*/ 255 h 678"/>
                <a:gd name="T100" fmla="*/ 452 w 653"/>
                <a:gd name="T101" fmla="*/ 225 h 678"/>
                <a:gd name="T102" fmla="*/ 449 w 653"/>
                <a:gd name="T103" fmla="*/ 216 h 678"/>
                <a:gd name="T104" fmla="*/ 449 w 653"/>
                <a:gd name="T105" fmla="*/ 142 h 678"/>
                <a:gd name="T106" fmla="*/ 326 w 653"/>
                <a:gd name="T107" fmla="*/ 2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3" h="678">
                  <a:moveTo>
                    <a:pt x="615" y="677"/>
                  </a:moveTo>
                  <a:lnTo>
                    <a:pt x="37" y="677"/>
                  </a:lnTo>
                  <a:cubicBezTo>
                    <a:pt x="16" y="677"/>
                    <a:pt x="0" y="659"/>
                    <a:pt x="0" y="639"/>
                  </a:cubicBezTo>
                  <a:lnTo>
                    <a:pt x="0" y="557"/>
                  </a:lnTo>
                  <a:cubicBezTo>
                    <a:pt x="0" y="541"/>
                    <a:pt x="10" y="526"/>
                    <a:pt x="25" y="522"/>
                  </a:cubicBezTo>
                  <a:cubicBezTo>
                    <a:pt x="204" y="450"/>
                    <a:pt x="231" y="419"/>
                    <a:pt x="235" y="412"/>
                  </a:cubicBezTo>
                  <a:lnTo>
                    <a:pt x="235" y="388"/>
                  </a:lnTo>
                  <a:cubicBezTo>
                    <a:pt x="216" y="366"/>
                    <a:pt x="200" y="336"/>
                    <a:pt x="189" y="302"/>
                  </a:cubicBezTo>
                  <a:cubicBezTo>
                    <a:pt x="176" y="292"/>
                    <a:pt x="169" y="276"/>
                    <a:pt x="166" y="259"/>
                  </a:cubicBezTo>
                  <a:cubicBezTo>
                    <a:pt x="163" y="243"/>
                    <a:pt x="167" y="225"/>
                    <a:pt x="176" y="212"/>
                  </a:cubicBezTo>
                  <a:lnTo>
                    <a:pt x="176" y="142"/>
                  </a:lnTo>
                  <a:cubicBezTo>
                    <a:pt x="176" y="53"/>
                    <a:pt x="231" y="0"/>
                    <a:pt x="324" y="0"/>
                  </a:cubicBezTo>
                  <a:cubicBezTo>
                    <a:pt x="419" y="0"/>
                    <a:pt x="473" y="52"/>
                    <a:pt x="473" y="142"/>
                  </a:cubicBezTo>
                  <a:lnTo>
                    <a:pt x="473" y="212"/>
                  </a:lnTo>
                  <a:cubicBezTo>
                    <a:pt x="481" y="227"/>
                    <a:pt x="486" y="243"/>
                    <a:pt x="483" y="259"/>
                  </a:cubicBezTo>
                  <a:cubicBezTo>
                    <a:pt x="480" y="276"/>
                    <a:pt x="473" y="290"/>
                    <a:pt x="459" y="302"/>
                  </a:cubicBezTo>
                  <a:cubicBezTo>
                    <a:pt x="449" y="336"/>
                    <a:pt x="432" y="366"/>
                    <a:pt x="413" y="388"/>
                  </a:cubicBezTo>
                  <a:lnTo>
                    <a:pt x="413" y="412"/>
                  </a:lnTo>
                  <a:cubicBezTo>
                    <a:pt x="418" y="421"/>
                    <a:pt x="447" y="452"/>
                    <a:pt x="625" y="523"/>
                  </a:cubicBezTo>
                  <a:cubicBezTo>
                    <a:pt x="625" y="523"/>
                    <a:pt x="627" y="523"/>
                    <a:pt x="627" y="525"/>
                  </a:cubicBezTo>
                  <a:cubicBezTo>
                    <a:pt x="637" y="531"/>
                    <a:pt x="646" y="544"/>
                    <a:pt x="649" y="557"/>
                  </a:cubicBezTo>
                  <a:cubicBezTo>
                    <a:pt x="649" y="559"/>
                    <a:pt x="649" y="559"/>
                    <a:pt x="649" y="560"/>
                  </a:cubicBezTo>
                  <a:lnTo>
                    <a:pt x="649" y="642"/>
                  </a:lnTo>
                  <a:cubicBezTo>
                    <a:pt x="652" y="661"/>
                    <a:pt x="636" y="677"/>
                    <a:pt x="615" y="677"/>
                  </a:cubicBezTo>
                  <a:close/>
                  <a:moveTo>
                    <a:pt x="326" y="28"/>
                  </a:moveTo>
                  <a:cubicBezTo>
                    <a:pt x="249" y="28"/>
                    <a:pt x="207" y="68"/>
                    <a:pt x="207" y="141"/>
                  </a:cubicBezTo>
                  <a:lnTo>
                    <a:pt x="207" y="215"/>
                  </a:lnTo>
                  <a:cubicBezTo>
                    <a:pt x="207" y="218"/>
                    <a:pt x="206" y="221"/>
                    <a:pt x="204" y="224"/>
                  </a:cubicBezTo>
                  <a:cubicBezTo>
                    <a:pt x="198" y="233"/>
                    <a:pt x="195" y="243"/>
                    <a:pt x="197" y="253"/>
                  </a:cubicBezTo>
                  <a:cubicBezTo>
                    <a:pt x="198" y="264"/>
                    <a:pt x="204" y="273"/>
                    <a:pt x="213" y="280"/>
                  </a:cubicBezTo>
                  <a:cubicBezTo>
                    <a:pt x="216" y="282"/>
                    <a:pt x="218" y="284"/>
                    <a:pt x="219" y="287"/>
                  </a:cubicBezTo>
                  <a:cubicBezTo>
                    <a:pt x="229" y="322"/>
                    <a:pt x="244" y="350"/>
                    <a:pt x="264" y="370"/>
                  </a:cubicBezTo>
                  <a:cubicBezTo>
                    <a:pt x="266" y="373"/>
                    <a:pt x="268" y="376"/>
                    <a:pt x="268" y="381"/>
                  </a:cubicBezTo>
                  <a:lnTo>
                    <a:pt x="268" y="413"/>
                  </a:lnTo>
                  <a:cubicBezTo>
                    <a:pt x="268" y="415"/>
                    <a:pt x="268" y="416"/>
                    <a:pt x="268" y="418"/>
                  </a:cubicBezTo>
                  <a:cubicBezTo>
                    <a:pt x="262" y="439"/>
                    <a:pt x="231" y="473"/>
                    <a:pt x="38" y="550"/>
                  </a:cubicBezTo>
                  <a:cubicBezTo>
                    <a:pt x="35" y="551"/>
                    <a:pt x="32" y="554"/>
                    <a:pt x="32" y="559"/>
                  </a:cubicBezTo>
                  <a:lnTo>
                    <a:pt x="32" y="640"/>
                  </a:lnTo>
                  <a:cubicBezTo>
                    <a:pt x="32" y="646"/>
                    <a:pt x="37" y="649"/>
                    <a:pt x="40" y="649"/>
                  </a:cubicBezTo>
                  <a:lnTo>
                    <a:pt x="618" y="649"/>
                  </a:lnTo>
                  <a:cubicBezTo>
                    <a:pt x="621" y="649"/>
                    <a:pt x="625" y="646"/>
                    <a:pt x="625" y="640"/>
                  </a:cubicBezTo>
                  <a:lnTo>
                    <a:pt x="625" y="560"/>
                  </a:lnTo>
                  <a:cubicBezTo>
                    <a:pt x="624" y="556"/>
                    <a:pt x="622" y="551"/>
                    <a:pt x="618" y="550"/>
                  </a:cubicBezTo>
                  <a:cubicBezTo>
                    <a:pt x="404" y="465"/>
                    <a:pt x="394" y="433"/>
                    <a:pt x="389" y="419"/>
                  </a:cubicBezTo>
                  <a:cubicBezTo>
                    <a:pt x="389" y="418"/>
                    <a:pt x="388" y="416"/>
                    <a:pt x="388" y="415"/>
                  </a:cubicBezTo>
                  <a:lnTo>
                    <a:pt x="388" y="382"/>
                  </a:lnTo>
                  <a:cubicBezTo>
                    <a:pt x="388" y="378"/>
                    <a:pt x="389" y="375"/>
                    <a:pt x="392" y="372"/>
                  </a:cubicBezTo>
                  <a:cubicBezTo>
                    <a:pt x="412" y="351"/>
                    <a:pt x="427" y="323"/>
                    <a:pt x="437" y="289"/>
                  </a:cubicBezTo>
                  <a:cubicBezTo>
                    <a:pt x="438" y="286"/>
                    <a:pt x="440" y="283"/>
                    <a:pt x="443" y="282"/>
                  </a:cubicBezTo>
                  <a:cubicBezTo>
                    <a:pt x="452" y="276"/>
                    <a:pt x="458" y="265"/>
                    <a:pt x="459" y="255"/>
                  </a:cubicBezTo>
                  <a:cubicBezTo>
                    <a:pt x="461" y="244"/>
                    <a:pt x="458" y="234"/>
                    <a:pt x="452" y="225"/>
                  </a:cubicBezTo>
                  <a:cubicBezTo>
                    <a:pt x="450" y="222"/>
                    <a:pt x="449" y="219"/>
                    <a:pt x="449" y="216"/>
                  </a:cubicBezTo>
                  <a:lnTo>
                    <a:pt x="449" y="142"/>
                  </a:lnTo>
                  <a:cubicBezTo>
                    <a:pt x="444" y="67"/>
                    <a:pt x="406" y="28"/>
                    <a:pt x="326" y="28"/>
                  </a:cubicBezTo>
                  <a:close/>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tx2"/>
                </a:solidFill>
                <a:effectLst/>
                <a:uLnTx/>
                <a:uFillTx/>
                <a:latin typeface="Salesforce Sans"/>
                <a:cs typeface="Salesforce Sans"/>
              </a:endParaRPr>
            </a:p>
          </p:txBody>
        </p:sp>
        <p:sp>
          <p:nvSpPr>
            <p:cNvPr id="12" name="Freeform 658"/>
            <p:cNvSpPr>
              <a:spLocks noChangeArrowheads="1"/>
            </p:cNvSpPr>
            <p:nvPr/>
          </p:nvSpPr>
          <p:spPr bwMode="auto">
            <a:xfrm>
              <a:off x="6265821" y="5546800"/>
              <a:ext cx="135659" cy="204932"/>
            </a:xfrm>
            <a:custGeom>
              <a:avLst/>
              <a:gdLst>
                <a:gd name="T0" fmla="*/ 378 w 416"/>
                <a:gd name="T1" fmla="*/ 627 h 628"/>
                <a:gd name="T2" fmla="*/ 216 w 416"/>
                <a:gd name="T3" fmla="*/ 627 h 628"/>
                <a:gd name="T4" fmla="*/ 202 w 416"/>
                <a:gd name="T5" fmla="*/ 612 h 628"/>
                <a:gd name="T6" fmla="*/ 216 w 416"/>
                <a:gd name="T7" fmla="*/ 598 h 628"/>
                <a:gd name="T8" fmla="*/ 378 w 416"/>
                <a:gd name="T9" fmla="*/ 598 h 628"/>
                <a:gd name="T10" fmla="*/ 384 w 416"/>
                <a:gd name="T11" fmla="*/ 592 h 628"/>
                <a:gd name="T12" fmla="*/ 384 w 416"/>
                <a:gd name="T13" fmla="*/ 518 h 628"/>
                <a:gd name="T14" fmla="*/ 379 w 416"/>
                <a:gd name="T15" fmla="*/ 512 h 628"/>
                <a:gd name="T16" fmla="*/ 258 w 416"/>
                <a:gd name="T17" fmla="*/ 481 h 628"/>
                <a:gd name="T18" fmla="*/ 162 w 416"/>
                <a:gd name="T19" fmla="*/ 439 h 628"/>
                <a:gd name="T20" fmla="*/ 162 w 416"/>
                <a:gd name="T21" fmla="*/ 435 h 628"/>
                <a:gd name="T22" fmla="*/ 162 w 416"/>
                <a:gd name="T23" fmla="*/ 393 h 628"/>
                <a:gd name="T24" fmla="*/ 176 w 416"/>
                <a:gd name="T25" fmla="*/ 378 h 628"/>
                <a:gd name="T26" fmla="*/ 285 w 416"/>
                <a:gd name="T27" fmla="*/ 359 h 628"/>
                <a:gd name="T28" fmla="*/ 242 w 416"/>
                <a:gd name="T29" fmla="*/ 187 h 628"/>
                <a:gd name="T30" fmla="*/ 160 w 416"/>
                <a:gd name="T31" fmla="*/ 55 h 628"/>
                <a:gd name="T32" fmla="*/ 25 w 416"/>
                <a:gd name="T33" fmla="*/ 68 h 628"/>
                <a:gd name="T34" fmla="*/ 4 w 416"/>
                <a:gd name="T35" fmla="*/ 66 h 628"/>
                <a:gd name="T36" fmla="*/ 7 w 416"/>
                <a:gd name="T37" fmla="*/ 45 h 628"/>
                <a:gd name="T38" fmla="*/ 175 w 416"/>
                <a:gd name="T39" fmla="*/ 27 h 628"/>
                <a:gd name="T40" fmla="*/ 274 w 416"/>
                <a:gd name="T41" fmla="*/ 186 h 628"/>
                <a:gd name="T42" fmla="*/ 319 w 416"/>
                <a:gd name="T43" fmla="*/ 349 h 628"/>
                <a:gd name="T44" fmla="*/ 326 w 416"/>
                <a:gd name="T45" fmla="*/ 360 h 628"/>
                <a:gd name="T46" fmla="*/ 320 w 416"/>
                <a:gd name="T47" fmla="*/ 374 h 628"/>
                <a:gd name="T48" fmla="*/ 194 w 416"/>
                <a:gd name="T49" fmla="*/ 408 h 628"/>
                <a:gd name="T50" fmla="*/ 194 w 416"/>
                <a:gd name="T51" fmla="*/ 432 h 628"/>
                <a:gd name="T52" fmla="*/ 267 w 416"/>
                <a:gd name="T53" fmla="*/ 451 h 628"/>
                <a:gd name="T54" fmla="*/ 393 w 416"/>
                <a:gd name="T55" fmla="*/ 483 h 628"/>
                <a:gd name="T56" fmla="*/ 415 w 416"/>
                <a:gd name="T57" fmla="*/ 516 h 628"/>
                <a:gd name="T58" fmla="*/ 415 w 416"/>
                <a:gd name="T59" fmla="*/ 590 h 628"/>
                <a:gd name="T60" fmla="*/ 378 w 416"/>
                <a:gd name="T61" fmla="*/ 627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6" h="628">
                  <a:moveTo>
                    <a:pt x="378" y="627"/>
                  </a:moveTo>
                  <a:lnTo>
                    <a:pt x="216" y="627"/>
                  </a:lnTo>
                  <a:cubicBezTo>
                    <a:pt x="207" y="627"/>
                    <a:pt x="202" y="621"/>
                    <a:pt x="202" y="612"/>
                  </a:cubicBezTo>
                  <a:cubicBezTo>
                    <a:pt x="202" y="604"/>
                    <a:pt x="207" y="598"/>
                    <a:pt x="216" y="598"/>
                  </a:cubicBezTo>
                  <a:lnTo>
                    <a:pt x="378" y="598"/>
                  </a:lnTo>
                  <a:cubicBezTo>
                    <a:pt x="381" y="598"/>
                    <a:pt x="384" y="595"/>
                    <a:pt x="384" y="592"/>
                  </a:cubicBezTo>
                  <a:lnTo>
                    <a:pt x="384" y="518"/>
                  </a:lnTo>
                  <a:cubicBezTo>
                    <a:pt x="384" y="515"/>
                    <a:pt x="382" y="513"/>
                    <a:pt x="379" y="512"/>
                  </a:cubicBezTo>
                  <a:cubicBezTo>
                    <a:pt x="338" y="497"/>
                    <a:pt x="293" y="488"/>
                    <a:pt x="258" y="481"/>
                  </a:cubicBezTo>
                  <a:cubicBezTo>
                    <a:pt x="205" y="470"/>
                    <a:pt x="169" y="464"/>
                    <a:pt x="162" y="439"/>
                  </a:cubicBezTo>
                  <a:cubicBezTo>
                    <a:pt x="162" y="438"/>
                    <a:pt x="162" y="436"/>
                    <a:pt x="162" y="435"/>
                  </a:cubicBezTo>
                  <a:lnTo>
                    <a:pt x="162" y="393"/>
                  </a:lnTo>
                  <a:cubicBezTo>
                    <a:pt x="162" y="384"/>
                    <a:pt x="167" y="378"/>
                    <a:pt x="176" y="378"/>
                  </a:cubicBezTo>
                  <a:cubicBezTo>
                    <a:pt x="233" y="378"/>
                    <a:pt x="267" y="366"/>
                    <a:pt x="285" y="359"/>
                  </a:cubicBezTo>
                  <a:cubicBezTo>
                    <a:pt x="253" y="315"/>
                    <a:pt x="243" y="211"/>
                    <a:pt x="242" y="187"/>
                  </a:cubicBezTo>
                  <a:cubicBezTo>
                    <a:pt x="242" y="129"/>
                    <a:pt x="210" y="79"/>
                    <a:pt x="160" y="55"/>
                  </a:cubicBezTo>
                  <a:cubicBezTo>
                    <a:pt x="114" y="33"/>
                    <a:pt x="64" y="39"/>
                    <a:pt x="25" y="68"/>
                  </a:cubicBezTo>
                  <a:cubicBezTo>
                    <a:pt x="19" y="73"/>
                    <a:pt x="9" y="73"/>
                    <a:pt x="4" y="66"/>
                  </a:cubicBezTo>
                  <a:cubicBezTo>
                    <a:pt x="0" y="60"/>
                    <a:pt x="0" y="49"/>
                    <a:pt x="7" y="45"/>
                  </a:cubicBezTo>
                  <a:cubicBezTo>
                    <a:pt x="55" y="6"/>
                    <a:pt x="117" y="0"/>
                    <a:pt x="175" y="27"/>
                  </a:cubicBezTo>
                  <a:cubicBezTo>
                    <a:pt x="236" y="57"/>
                    <a:pt x="274" y="117"/>
                    <a:pt x="274" y="186"/>
                  </a:cubicBezTo>
                  <a:cubicBezTo>
                    <a:pt x="280" y="255"/>
                    <a:pt x="298" y="338"/>
                    <a:pt x="319" y="349"/>
                  </a:cubicBezTo>
                  <a:cubicBezTo>
                    <a:pt x="323" y="352"/>
                    <a:pt x="326" y="356"/>
                    <a:pt x="326" y="360"/>
                  </a:cubicBezTo>
                  <a:cubicBezTo>
                    <a:pt x="326" y="365"/>
                    <a:pt x="325" y="369"/>
                    <a:pt x="320" y="374"/>
                  </a:cubicBezTo>
                  <a:cubicBezTo>
                    <a:pt x="319" y="375"/>
                    <a:pt x="282" y="405"/>
                    <a:pt x="194" y="408"/>
                  </a:cubicBezTo>
                  <a:lnTo>
                    <a:pt x="194" y="432"/>
                  </a:lnTo>
                  <a:cubicBezTo>
                    <a:pt x="202" y="439"/>
                    <a:pt x="239" y="446"/>
                    <a:pt x="267" y="451"/>
                  </a:cubicBezTo>
                  <a:cubicBezTo>
                    <a:pt x="304" y="458"/>
                    <a:pt x="350" y="467"/>
                    <a:pt x="393" y="483"/>
                  </a:cubicBezTo>
                  <a:cubicBezTo>
                    <a:pt x="406" y="489"/>
                    <a:pt x="415" y="503"/>
                    <a:pt x="415" y="516"/>
                  </a:cubicBezTo>
                  <a:lnTo>
                    <a:pt x="415" y="590"/>
                  </a:lnTo>
                  <a:cubicBezTo>
                    <a:pt x="414" y="612"/>
                    <a:pt x="399" y="627"/>
                    <a:pt x="378" y="627"/>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tx2"/>
                </a:solidFill>
                <a:effectLst/>
                <a:uLnTx/>
                <a:uFillTx/>
                <a:latin typeface="Salesforce Sans"/>
                <a:cs typeface="Salesforce Sans"/>
              </a:endParaRPr>
            </a:p>
          </p:txBody>
        </p:sp>
      </p:grpSp>
      <p:grpSp>
        <p:nvGrpSpPr>
          <p:cNvPr id="13" name="Group 12"/>
          <p:cNvGrpSpPr/>
          <p:nvPr userDrawn="1"/>
        </p:nvGrpSpPr>
        <p:grpSpPr>
          <a:xfrm>
            <a:off x="1902418" y="2529906"/>
            <a:ext cx="892922" cy="1002789"/>
            <a:chOff x="7174804" y="2642509"/>
            <a:chExt cx="356477" cy="400443"/>
          </a:xfrm>
          <a:solidFill>
            <a:schemeClr val="tx2"/>
          </a:solidFill>
        </p:grpSpPr>
        <p:sp>
          <p:nvSpPr>
            <p:cNvPr id="14" name="Freeform 542"/>
            <p:cNvSpPr>
              <a:spLocks noEditPoints="1"/>
            </p:cNvSpPr>
            <p:nvPr/>
          </p:nvSpPr>
          <p:spPr bwMode="auto">
            <a:xfrm>
              <a:off x="7200946" y="2711428"/>
              <a:ext cx="304194" cy="305382"/>
            </a:xfrm>
            <a:custGeom>
              <a:avLst/>
              <a:gdLst>
                <a:gd name="T0" fmla="*/ 232 w 465"/>
                <a:gd name="T1" fmla="*/ 465 h 465"/>
                <a:gd name="T2" fmla="*/ 0 w 465"/>
                <a:gd name="T3" fmla="*/ 232 h 465"/>
                <a:gd name="T4" fmla="*/ 232 w 465"/>
                <a:gd name="T5" fmla="*/ 0 h 465"/>
                <a:gd name="T6" fmla="*/ 465 w 465"/>
                <a:gd name="T7" fmla="*/ 232 h 465"/>
                <a:gd name="T8" fmla="*/ 232 w 465"/>
                <a:gd name="T9" fmla="*/ 465 h 465"/>
                <a:gd name="T10" fmla="*/ 232 w 465"/>
                <a:gd name="T11" fmla="*/ 15 h 465"/>
                <a:gd name="T12" fmla="*/ 15 w 465"/>
                <a:gd name="T13" fmla="*/ 232 h 465"/>
                <a:gd name="T14" fmla="*/ 232 w 465"/>
                <a:gd name="T15" fmla="*/ 450 h 465"/>
                <a:gd name="T16" fmla="*/ 449 w 465"/>
                <a:gd name="T17" fmla="*/ 232 h 465"/>
                <a:gd name="T18" fmla="*/ 232 w 465"/>
                <a:gd name="T19" fmla="*/ 1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5" h="465">
                  <a:moveTo>
                    <a:pt x="232" y="465"/>
                  </a:moveTo>
                  <a:cubicBezTo>
                    <a:pt x="104" y="465"/>
                    <a:pt x="0" y="360"/>
                    <a:pt x="0" y="232"/>
                  </a:cubicBezTo>
                  <a:cubicBezTo>
                    <a:pt x="0" y="104"/>
                    <a:pt x="104" y="0"/>
                    <a:pt x="232" y="0"/>
                  </a:cubicBezTo>
                  <a:cubicBezTo>
                    <a:pt x="360" y="0"/>
                    <a:pt x="465" y="104"/>
                    <a:pt x="465" y="232"/>
                  </a:cubicBezTo>
                  <a:cubicBezTo>
                    <a:pt x="465" y="360"/>
                    <a:pt x="360" y="465"/>
                    <a:pt x="232" y="465"/>
                  </a:cubicBezTo>
                  <a:moveTo>
                    <a:pt x="232" y="15"/>
                  </a:moveTo>
                  <a:cubicBezTo>
                    <a:pt x="112" y="15"/>
                    <a:pt x="15" y="113"/>
                    <a:pt x="15" y="232"/>
                  </a:cubicBezTo>
                  <a:cubicBezTo>
                    <a:pt x="15" y="352"/>
                    <a:pt x="112" y="450"/>
                    <a:pt x="232" y="450"/>
                  </a:cubicBezTo>
                  <a:cubicBezTo>
                    <a:pt x="352" y="450"/>
                    <a:pt x="449" y="352"/>
                    <a:pt x="449" y="232"/>
                  </a:cubicBezTo>
                  <a:cubicBezTo>
                    <a:pt x="449" y="113"/>
                    <a:pt x="352" y="15"/>
                    <a:pt x="23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15" name="Freeform 543"/>
            <p:cNvSpPr>
              <a:spLocks noEditPoints="1"/>
            </p:cNvSpPr>
            <p:nvPr/>
          </p:nvSpPr>
          <p:spPr bwMode="auto">
            <a:xfrm>
              <a:off x="7323336" y="2796982"/>
              <a:ext cx="110508" cy="103378"/>
            </a:xfrm>
            <a:custGeom>
              <a:avLst/>
              <a:gdLst>
                <a:gd name="T0" fmla="*/ 82 w 168"/>
                <a:gd name="T1" fmla="*/ 158 h 158"/>
                <a:gd name="T2" fmla="*/ 77 w 168"/>
                <a:gd name="T3" fmla="*/ 155 h 158"/>
                <a:gd name="T4" fmla="*/ 2 w 168"/>
                <a:gd name="T5" fmla="*/ 68 h 158"/>
                <a:gd name="T6" fmla="*/ 0 w 168"/>
                <a:gd name="T7" fmla="*/ 62 h 158"/>
                <a:gd name="T8" fmla="*/ 5 w 168"/>
                <a:gd name="T9" fmla="*/ 56 h 158"/>
                <a:gd name="T10" fmla="*/ 157 w 168"/>
                <a:gd name="T11" fmla="*/ 1 h 158"/>
                <a:gd name="T12" fmla="*/ 166 w 168"/>
                <a:gd name="T13" fmla="*/ 3 h 158"/>
                <a:gd name="T14" fmla="*/ 167 w 168"/>
                <a:gd name="T15" fmla="*/ 12 h 158"/>
                <a:gd name="T16" fmla="*/ 89 w 168"/>
                <a:gd name="T17" fmla="*/ 154 h 158"/>
                <a:gd name="T18" fmla="*/ 83 w 168"/>
                <a:gd name="T19" fmla="*/ 158 h 158"/>
                <a:gd name="T20" fmla="*/ 82 w 168"/>
                <a:gd name="T21" fmla="*/ 158 h 158"/>
                <a:gd name="T22" fmla="*/ 21 w 168"/>
                <a:gd name="T23" fmla="*/ 67 h 158"/>
                <a:gd name="T24" fmla="*/ 81 w 168"/>
                <a:gd name="T25" fmla="*/ 137 h 158"/>
                <a:gd name="T26" fmla="*/ 144 w 168"/>
                <a:gd name="T27" fmla="*/ 22 h 158"/>
                <a:gd name="T28" fmla="*/ 21 w 168"/>
                <a:gd name="T29" fmla="*/ 6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8">
                  <a:moveTo>
                    <a:pt x="82" y="158"/>
                  </a:moveTo>
                  <a:cubicBezTo>
                    <a:pt x="80" y="158"/>
                    <a:pt x="78" y="157"/>
                    <a:pt x="77" y="155"/>
                  </a:cubicBezTo>
                  <a:cubicBezTo>
                    <a:pt x="2" y="68"/>
                    <a:pt x="2" y="68"/>
                    <a:pt x="2" y="68"/>
                  </a:cubicBezTo>
                  <a:cubicBezTo>
                    <a:pt x="0" y="67"/>
                    <a:pt x="0" y="64"/>
                    <a:pt x="0" y="62"/>
                  </a:cubicBezTo>
                  <a:cubicBezTo>
                    <a:pt x="1" y="59"/>
                    <a:pt x="3" y="57"/>
                    <a:pt x="5" y="56"/>
                  </a:cubicBezTo>
                  <a:cubicBezTo>
                    <a:pt x="157" y="1"/>
                    <a:pt x="157" y="1"/>
                    <a:pt x="157" y="1"/>
                  </a:cubicBezTo>
                  <a:cubicBezTo>
                    <a:pt x="160" y="0"/>
                    <a:pt x="164" y="1"/>
                    <a:pt x="166" y="3"/>
                  </a:cubicBezTo>
                  <a:cubicBezTo>
                    <a:pt x="168" y="6"/>
                    <a:pt x="168" y="9"/>
                    <a:pt x="167" y="12"/>
                  </a:cubicBezTo>
                  <a:cubicBezTo>
                    <a:pt x="89" y="154"/>
                    <a:pt x="89" y="154"/>
                    <a:pt x="89" y="154"/>
                  </a:cubicBezTo>
                  <a:cubicBezTo>
                    <a:pt x="88" y="156"/>
                    <a:pt x="86" y="158"/>
                    <a:pt x="83" y="158"/>
                  </a:cubicBezTo>
                  <a:lnTo>
                    <a:pt x="82" y="158"/>
                  </a:lnTo>
                  <a:close/>
                  <a:moveTo>
                    <a:pt x="21" y="67"/>
                  </a:moveTo>
                  <a:cubicBezTo>
                    <a:pt x="81" y="137"/>
                    <a:pt x="81" y="137"/>
                    <a:pt x="81" y="137"/>
                  </a:cubicBezTo>
                  <a:cubicBezTo>
                    <a:pt x="144" y="22"/>
                    <a:pt x="144" y="22"/>
                    <a:pt x="144" y="22"/>
                  </a:cubicBezTo>
                  <a:lnTo>
                    <a:pt x="21" y="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16" name="Freeform 544"/>
            <p:cNvSpPr>
              <a:spLocks noEditPoints="1"/>
            </p:cNvSpPr>
            <p:nvPr/>
          </p:nvSpPr>
          <p:spPr bwMode="auto">
            <a:xfrm>
              <a:off x="7272241" y="2833818"/>
              <a:ext cx="110508" cy="102190"/>
            </a:xfrm>
            <a:custGeom>
              <a:avLst/>
              <a:gdLst>
                <a:gd name="T0" fmla="*/ 8 w 168"/>
                <a:gd name="T1" fmla="*/ 157 h 157"/>
                <a:gd name="T2" fmla="*/ 2 w 168"/>
                <a:gd name="T3" fmla="*/ 155 h 157"/>
                <a:gd name="T4" fmla="*/ 2 w 168"/>
                <a:gd name="T5" fmla="*/ 146 h 157"/>
                <a:gd name="T6" fmla="*/ 79 w 168"/>
                <a:gd name="T7" fmla="*/ 4 h 157"/>
                <a:gd name="T8" fmla="*/ 85 w 168"/>
                <a:gd name="T9" fmla="*/ 0 h 157"/>
                <a:gd name="T10" fmla="*/ 91 w 168"/>
                <a:gd name="T11" fmla="*/ 2 h 157"/>
                <a:gd name="T12" fmla="*/ 166 w 168"/>
                <a:gd name="T13" fmla="*/ 89 h 157"/>
                <a:gd name="T14" fmla="*/ 168 w 168"/>
                <a:gd name="T15" fmla="*/ 96 h 157"/>
                <a:gd name="T16" fmla="*/ 163 w 168"/>
                <a:gd name="T17" fmla="*/ 101 h 157"/>
                <a:gd name="T18" fmla="*/ 11 w 168"/>
                <a:gd name="T19" fmla="*/ 157 h 157"/>
                <a:gd name="T20" fmla="*/ 8 w 168"/>
                <a:gd name="T21" fmla="*/ 157 h 157"/>
                <a:gd name="T22" fmla="*/ 87 w 168"/>
                <a:gd name="T23" fmla="*/ 21 h 157"/>
                <a:gd name="T24" fmla="*/ 25 w 168"/>
                <a:gd name="T25" fmla="*/ 136 h 157"/>
                <a:gd name="T26" fmla="*/ 148 w 168"/>
                <a:gd name="T27" fmla="*/ 91 h 157"/>
                <a:gd name="T28" fmla="*/ 87 w 168"/>
                <a:gd name="T29" fmla="*/ 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7">
                  <a:moveTo>
                    <a:pt x="8" y="157"/>
                  </a:moveTo>
                  <a:cubicBezTo>
                    <a:pt x="6" y="157"/>
                    <a:pt x="4" y="156"/>
                    <a:pt x="2" y="155"/>
                  </a:cubicBezTo>
                  <a:cubicBezTo>
                    <a:pt x="0" y="152"/>
                    <a:pt x="0" y="149"/>
                    <a:pt x="2" y="146"/>
                  </a:cubicBezTo>
                  <a:cubicBezTo>
                    <a:pt x="79" y="4"/>
                    <a:pt x="79" y="4"/>
                    <a:pt x="79" y="4"/>
                  </a:cubicBezTo>
                  <a:cubicBezTo>
                    <a:pt x="80" y="2"/>
                    <a:pt x="82" y="0"/>
                    <a:pt x="85" y="0"/>
                  </a:cubicBezTo>
                  <a:cubicBezTo>
                    <a:pt x="87" y="0"/>
                    <a:pt x="90" y="1"/>
                    <a:pt x="91" y="2"/>
                  </a:cubicBezTo>
                  <a:cubicBezTo>
                    <a:pt x="166" y="89"/>
                    <a:pt x="166" y="89"/>
                    <a:pt x="166" y="89"/>
                  </a:cubicBezTo>
                  <a:cubicBezTo>
                    <a:pt x="168" y="91"/>
                    <a:pt x="168" y="94"/>
                    <a:pt x="168" y="96"/>
                  </a:cubicBezTo>
                  <a:cubicBezTo>
                    <a:pt x="167" y="99"/>
                    <a:pt x="165" y="101"/>
                    <a:pt x="163" y="101"/>
                  </a:cubicBezTo>
                  <a:cubicBezTo>
                    <a:pt x="11" y="157"/>
                    <a:pt x="11" y="157"/>
                    <a:pt x="11" y="157"/>
                  </a:cubicBezTo>
                  <a:cubicBezTo>
                    <a:pt x="10" y="157"/>
                    <a:pt x="9" y="157"/>
                    <a:pt x="8" y="157"/>
                  </a:cubicBezTo>
                  <a:moveTo>
                    <a:pt x="87" y="21"/>
                  </a:moveTo>
                  <a:cubicBezTo>
                    <a:pt x="25" y="136"/>
                    <a:pt x="25" y="136"/>
                    <a:pt x="25" y="136"/>
                  </a:cubicBezTo>
                  <a:cubicBezTo>
                    <a:pt x="148" y="91"/>
                    <a:pt x="148" y="91"/>
                    <a:pt x="148" y="91"/>
                  </a:cubicBezTo>
                  <a:lnTo>
                    <a:pt x="87"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17" name="Rectangle 545"/>
            <p:cNvSpPr>
              <a:spLocks noChangeArrowheads="1"/>
            </p:cNvSpPr>
            <p:nvPr/>
          </p:nvSpPr>
          <p:spPr bwMode="auto">
            <a:xfrm>
              <a:off x="7348290" y="2717369"/>
              <a:ext cx="9506" cy="2138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18" name="Rectangle 546"/>
            <p:cNvSpPr>
              <a:spLocks noChangeArrowheads="1"/>
            </p:cNvSpPr>
            <p:nvPr/>
          </p:nvSpPr>
          <p:spPr bwMode="auto">
            <a:xfrm>
              <a:off x="7348290" y="2988292"/>
              <a:ext cx="9506" cy="2257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19" name="Rectangle 547"/>
            <p:cNvSpPr>
              <a:spLocks noChangeArrowheads="1"/>
            </p:cNvSpPr>
            <p:nvPr/>
          </p:nvSpPr>
          <p:spPr bwMode="auto">
            <a:xfrm>
              <a:off x="7477810" y="2858772"/>
              <a:ext cx="22577" cy="1069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20" name="Rectangle 548"/>
            <p:cNvSpPr>
              <a:spLocks noChangeArrowheads="1"/>
            </p:cNvSpPr>
            <p:nvPr/>
          </p:nvSpPr>
          <p:spPr bwMode="auto">
            <a:xfrm>
              <a:off x="7205699" y="2858772"/>
              <a:ext cx="22577" cy="1069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21" name="Freeform 549"/>
            <p:cNvSpPr>
              <a:spLocks noEditPoints="1"/>
            </p:cNvSpPr>
            <p:nvPr/>
          </p:nvSpPr>
          <p:spPr bwMode="auto">
            <a:xfrm>
              <a:off x="7200946" y="2711428"/>
              <a:ext cx="304194" cy="305382"/>
            </a:xfrm>
            <a:custGeom>
              <a:avLst/>
              <a:gdLst>
                <a:gd name="T0" fmla="*/ 232 w 465"/>
                <a:gd name="T1" fmla="*/ 465 h 465"/>
                <a:gd name="T2" fmla="*/ 0 w 465"/>
                <a:gd name="T3" fmla="*/ 232 h 465"/>
                <a:gd name="T4" fmla="*/ 232 w 465"/>
                <a:gd name="T5" fmla="*/ 0 h 465"/>
                <a:gd name="T6" fmla="*/ 465 w 465"/>
                <a:gd name="T7" fmla="*/ 232 h 465"/>
                <a:gd name="T8" fmla="*/ 232 w 465"/>
                <a:gd name="T9" fmla="*/ 465 h 465"/>
                <a:gd name="T10" fmla="*/ 232 w 465"/>
                <a:gd name="T11" fmla="*/ 15 h 465"/>
                <a:gd name="T12" fmla="*/ 15 w 465"/>
                <a:gd name="T13" fmla="*/ 232 h 465"/>
                <a:gd name="T14" fmla="*/ 232 w 465"/>
                <a:gd name="T15" fmla="*/ 450 h 465"/>
                <a:gd name="T16" fmla="*/ 449 w 465"/>
                <a:gd name="T17" fmla="*/ 232 h 465"/>
                <a:gd name="T18" fmla="*/ 232 w 465"/>
                <a:gd name="T19" fmla="*/ 1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5" h="465">
                  <a:moveTo>
                    <a:pt x="232" y="465"/>
                  </a:moveTo>
                  <a:cubicBezTo>
                    <a:pt x="104" y="465"/>
                    <a:pt x="0" y="360"/>
                    <a:pt x="0" y="232"/>
                  </a:cubicBezTo>
                  <a:cubicBezTo>
                    <a:pt x="0" y="104"/>
                    <a:pt x="104" y="0"/>
                    <a:pt x="232" y="0"/>
                  </a:cubicBezTo>
                  <a:cubicBezTo>
                    <a:pt x="360" y="0"/>
                    <a:pt x="465" y="104"/>
                    <a:pt x="465" y="232"/>
                  </a:cubicBezTo>
                  <a:cubicBezTo>
                    <a:pt x="465" y="360"/>
                    <a:pt x="360" y="465"/>
                    <a:pt x="232" y="465"/>
                  </a:cubicBezTo>
                  <a:moveTo>
                    <a:pt x="232" y="15"/>
                  </a:moveTo>
                  <a:cubicBezTo>
                    <a:pt x="112" y="15"/>
                    <a:pt x="15" y="113"/>
                    <a:pt x="15" y="232"/>
                  </a:cubicBezTo>
                  <a:cubicBezTo>
                    <a:pt x="15" y="352"/>
                    <a:pt x="112" y="450"/>
                    <a:pt x="232" y="450"/>
                  </a:cubicBezTo>
                  <a:cubicBezTo>
                    <a:pt x="352" y="450"/>
                    <a:pt x="449" y="352"/>
                    <a:pt x="449" y="232"/>
                  </a:cubicBezTo>
                  <a:cubicBezTo>
                    <a:pt x="449" y="113"/>
                    <a:pt x="352" y="15"/>
                    <a:pt x="23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22" name="Freeform 550"/>
            <p:cNvSpPr>
              <a:spLocks noEditPoints="1"/>
            </p:cNvSpPr>
            <p:nvPr/>
          </p:nvSpPr>
          <p:spPr bwMode="auto">
            <a:xfrm>
              <a:off x="7174804" y="2685286"/>
              <a:ext cx="356477" cy="357666"/>
            </a:xfrm>
            <a:custGeom>
              <a:avLst/>
              <a:gdLst>
                <a:gd name="T0" fmla="*/ 273 w 546"/>
                <a:gd name="T1" fmla="*/ 546 h 546"/>
                <a:gd name="T2" fmla="*/ 0 w 546"/>
                <a:gd name="T3" fmla="*/ 273 h 546"/>
                <a:gd name="T4" fmla="*/ 273 w 546"/>
                <a:gd name="T5" fmla="*/ 0 h 546"/>
                <a:gd name="T6" fmla="*/ 546 w 546"/>
                <a:gd name="T7" fmla="*/ 273 h 546"/>
                <a:gd name="T8" fmla="*/ 273 w 546"/>
                <a:gd name="T9" fmla="*/ 546 h 546"/>
                <a:gd name="T10" fmla="*/ 273 w 546"/>
                <a:gd name="T11" fmla="*/ 15 h 546"/>
                <a:gd name="T12" fmla="*/ 15 w 546"/>
                <a:gd name="T13" fmla="*/ 273 h 546"/>
                <a:gd name="T14" fmla="*/ 273 w 546"/>
                <a:gd name="T15" fmla="*/ 531 h 546"/>
                <a:gd name="T16" fmla="*/ 531 w 546"/>
                <a:gd name="T17" fmla="*/ 273 h 546"/>
                <a:gd name="T18" fmla="*/ 273 w 546"/>
                <a:gd name="T19" fmla="*/ 1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6" h="546">
                  <a:moveTo>
                    <a:pt x="273" y="546"/>
                  </a:moveTo>
                  <a:cubicBezTo>
                    <a:pt x="122" y="546"/>
                    <a:pt x="0" y="424"/>
                    <a:pt x="0" y="273"/>
                  </a:cubicBezTo>
                  <a:cubicBezTo>
                    <a:pt x="0" y="123"/>
                    <a:pt x="122" y="0"/>
                    <a:pt x="273" y="0"/>
                  </a:cubicBezTo>
                  <a:cubicBezTo>
                    <a:pt x="424" y="0"/>
                    <a:pt x="546" y="123"/>
                    <a:pt x="546" y="273"/>
                  </a:cubicBezTo>
                  <a:cubicBezTo>
                    <a:pt x="546" y="424"/>
                    <a:pt x="424" y="546"/>
                    <a:pt x="273" y="546"/>
                  </a:cubicBezTo>
                  <a:moveTo>
                    <a:pt x="273" y="15"/>
                  </a:moveTo>
                  <a:cubicBezTo>
                    <a:pt x="131" y="15"/>
                    <a:pt x="15" y="131"/>
                    <a:pt x="15" y="273"/>
                  </a:cubicBezTo>
                  <a:cubicBezTo>
                    <a:pt x="15" y="416"/>
                    <a:pt x="131" y="531"/>
                    <a:pt x="273" y="531"/>
                  </a:cubicBezTo>
                  <a:cubicBezTo>
                    <a:pt x="415" y="531"/>
                    <a:pt x="531" y="416"/>
                    <a:pt x="531" y="273"/>
                  </a:cubicBezTo>
                  <a:cubicBezTo>
                    <a:pt x="531" y="131"/>
                    <a:pt x="415" y="15"/>
                    <a:pt x="273"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23" name="Freeform 551"/>
            <p:cNvSpPr>
              <a:spLocks noEditPoints="1"/>
            </p:cNvSpPr>
            <p:nvPr/>
          </p:nvSpPr>
          <p:spPr bwMode="auto">
            <a:xfrm>
              <a:off x="7323336" y="2796982"/>
              <a:ext cx="110508" cy="103378"/>
            </a:xfrm>
            <a:custGeom>
              <a:avLst/>
              <a:gdLst>
                <a:gd name="T0" fmla="*/ 82 w 168"/>
                <a:gd name="T1" fmla="*/ 158 h 158"/>
                <a:gd name="T2" fmla="*/ 77 w 168"/>
                <a:gd name="T3" fmla="*/ 155 h 158"/>
                <a:gd name="T4" fmla="*/ 2 w 168"/>
                <a:gd name="T5" fmla="*/ 68 h 158"/>
                <a:gd name="T6" fmla="*/ 0 w 168"/>
                <a:gd name="T7" fmla="*/ 62 h 158"/>
                <a:gd name="T8" fmla="*/ 5 w 168"/>
                <a:gd name="T9" fmla="*/ 56 h 158"/>
                <a:gd name="T10" fmla="*/ 157 w 168"/>
                <a:gd name="T11" fmla="*/ 1 h 158"/>
                <a:gd name="T12" fmla="*/ 166 w 168"/>
                <a:gd name="T13" fmla="*/ 3 h 158"/>
                <a:gd name="T14" fmla="*/ 167 w 168"/>
                <a:gd name="T15" fmla="*/ 12 h 158"/>
                <a:gd name="T16" fmla="*/ 89 w 168"/>
                <a:gd name="T17" fmla="*/ 154 h 158"/>
                <a:gd name="T18" fmla="*/ 83 w 168"/>
                <a:gd name="T19" fmla="*/ 158 h 158"/>
                <a:gd name="T20" fmla="*/ 82 w 168"/>
                <a:gd name="T21" fmla="*/ 158 h 158"/>
                <a:gd name="T22" fmla="*/ 21 w 168"/>
                <a:gd name="T23" fmla="*/ 67 h 158"/>
                <a:gd name="T24" fmla="*/ 81 w 168"/>
                <a:gd name="T25" fmla="*/ 137 h 158"/>
                <a:gd name="T26" fmla="*/ 144 w 168"/>
                <a:gd name="T27" fmla="*/ 22 h 158"/>
                <a:gd name="T28" fmla="*/ 21 w 168"/>
                <a:gd name="T29" fmla="*/ 6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8">
                  <a:moveTo>
                    <a:pt x="82" y="158"/>
                  </a:moveTo>
                  <a:cubicBezTo>
                    <a:pt x="80" y="158"/>
                    <a:pt x="78" y="157"/>
                    <a:pt x="77" y="155"/>
                  </a:cubicBezTo>
                  <a:cubicBezTo>
                    <a:pt x="2" y="68"/>
                    <a:pt x="2" y="68"/>
                    <a:pt x="2" y="68"/>
                  </a:cubicBezTo>
                  <a:cubicBezTo>
                    <a:pt x="0" y="67"/>
                    <a:pt x="0" y="64"/>
                    <a:pt x="0" y="62"/>
                  </a:cubicBezTo>
                  <a:cubicBezTo>
                    <a:pt x="1" y="59"/>
                    <a:pt x="3" y="57"/>
                    <a:pt x="5" y="56"/>
                  </a:cubicBezTo>
                  <a:cubicBezTo>
                    <a:pt x="157" y="1"/>
                    <a:pt x="157" y="1"/>
                    <a:pt x="157" y="1"/>
                  </a:cubicBezTo>
                  <a:cubicBezTo>
                    <a:pt x="160" y="0"/>
                    <a:pt x="164" y="1"/>
                    <a:pt x="166" y="3"/>
                  </a:cubicBezTo>
                  <a:cubicBezTo>
                    <a:pt x="168" y="6"/>
                    <a:pt x="168" y="9"/>
                    <a:pt x="167" y="12"/>
                  </a:cubicBezTo>
                  <a:cubicBezTo>
                    <a:pt x="89" y="154"/>
                    <a:pt x="89" y="154"/>
                    <a:pt x="89" y="154"/>
                  </a:cubicBezTo>
                  <a:cubicBezTo>
                    <a:pt x="88" y="156"/>
                    <a:pt x="86" y="158"/>
                    <a:pt x="83" y="158"/>
                  </a:cubicBezTo>
                  <a:lnTo>
                    <a:pt x="82" y="158"/>
                  </a:lnTo>
                  <a:close/>
                  <a:moveTo>
                    <a:pt x="21" y="67"/>
                  </a:moveTo>
                  <a:cubicBezTo>
                    <a:pt x="81" y="137"/>
                    <a:pt x="81" y="137"/>
                    <a:pt x="81" y="137"/>
                  </a:cubicBezTo>
                  <a:cubicBezTo>
                    <a:pt x="144" y="22"/>
                    <a:pt x="144" y="22"/>
                    <a:pt x="144" y="22"/>
                  </a:cubicBezTo>
                  <a:lnTo>
                    <a:pt x="21" y="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24" name="Freeform 552"/>
            <p:cNvSpPr>
              <a:spLocks noEditPoints="1"/>
            </p:cNvSpPr>
            <p:nvPr/>
          </p:nvSpPr>
          <p:spPr bwMode="auto">
            <a:xfrm>
              <a:off x="7272241" y="2833818"/>
              <a:ext cx="110508" cy="102190"/>
            </a:xfrm>
            <a:custGeom>
              <a:avLst/>
              <a:gdLst>
                <a:gd name="T0" fmla="*/ 8 w 168"/>
                <a:gd name="T1" fmla="*/ 157 h 157"/>
                <a:gd name="T2" fmla="*/ 2 w 168"/>
                <a:gd name="T3" fmla="*/ 155 h 157"/>
                <a:gd name="T4" fmla="*/ 2 w 168"/>
                <a:gd name="T5" fmla="*/ 146 h 157"/>
                <a:gd name="T6" fmla="*/ 79 w 168"/>
                <a:gd name="T7" fmla="*/ 4 h 157"/>
                <a:gd name="T8" fmla="*/ 85 w 168"/>
                <a:gd name="T9" fmla="*/ 0 h 157"/>
                <a:gd name="T10" fmla="*/ 91 w 168"/>
                <a:gd name="T11" fmla="*/ 2 h 157"/>
                <a:gd name="T12" fmla="*/ 166 w 168"/>
                <a:gd name="T13" fmla="*/ 89 h 157"/>
                <a:gd name="T14" fmla="*/ 168 w 168"/>
                <a:gd name="T15" fmla="*/ 96 h 157"/>
                <a:gd name="T16" fmla="*/ 163 w 168"/>
                <a:gd name="T17" fmla="*/ 101 h 157"/>
                <a:gd name="T18" fmla="*/ 11 w 168"/>
                <a:gd name="T19" fmla="*/ 157 h 157"/>
                <a:gd name="T20" fmla="*/ 8 w 168"/>
                <a:gd name="T21" fmla="*/ 157 h 157"/>
                <a:gd name="T22" fmla="*/ 87 w 168"/>
                <a:gd name="T23" fmla="*/ 21 h 157"/>
                <a:gd name="T24" fmla="*/ 25 w 168"/>
                <a:gd name="T25" fmla="*/ 136 h 157"/>
                <a:gd name="T26" fmla="*/ 148 w 168"/>
                <a:gd name="T27" fmla="*/ 91 h 157"/>
                <a:gd name="T28" fmla="*/ 87 w 168"/>
                <a:gd name="T29" fmla="*/ 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7">
                  <a:moveTo>
                    <a:pt x="8" y="157"/>
                  </a:moveTo>
                  <a:cubicBezTo>
                    <a:pt x="6" y="157"/>
                    <a:pt x="4" y="156"/>
                    <a:pt x="2" y="155"/>
                  </a:cubicBezTo>
                  <a:cubicBezTo>
                    <a:pt x="0" y="152"/>
                    <a:pt x="0" y="149"/>
                    <a:pt x="2" y="146"/>
                  </a:cubicBezTo>
                  <a:cubicBezTo>
                    <a:pt x="79" y="4"/>
                    <a:pt x="79" y="4"/>
                    <a:pt x="79" y="4"/>
                  </a:cubicBezTo>
                  <a:cubicBezTo>
                    <a:pt x="80" y="2"/>
                    <a:pt x="82" y="0"/>
                    <a:pt x="85" y="0"/>
                  </a:cubicBezTo>
                  <a:cubicBezTo>
                    <a:pt x="87" y="0"/>
                    <a:pt x="90" y="1"/>
                    <a:pt x="91" y="2"/>
                  </a:cubicBezTo>
                  <a:cubicBezTo>
                    <a:pt x="166" y="89"/>
                    <a:pt x="166" y="89"/>
                    <a:pt x="166" y="89"/>
                  </a:cubicBezTo>
                  <a:cubicBezTo>
                    <a:pt x="168" y="91"/>
                    <a:pt x="168" y="94"/>
                    <a:pt x="168" y="96"/>
                  </a:cubicBezTo>
                  <a:cubicBezTo>
                    <a:pt x="167" y="99"/>
                    <a:pt x="165" y="101"/>
                    <a:pt x="163" y="101"/>
                  </a:cubicBezTo>
                  <a:cubicBezTo>
                    <a:pt x="11" y="157"/>
                    <a:pt x="11" y="157"/>
                    <a:pt x="11" y="157"/>
                  </a:cubicBezTo>
                  <a:cubicBezTo>
                    <a:pt x="10" y="157"/>
                    <a:pt x="9" y="157"/>
                    <a:pt x="8" y="157"/>
                  </a:cubicBezTo>
                  <a:moveTo>
                    <a:pt x="87" y="21"/>
                  </a:moveTo>
                  <a:cubicBezTo>
                    <a:pt x="25" y="136"/>
                    <a:pt x="25" y="136"/>
                    <a:pt x="25" y="136"/>
                  </a:cubicBezTo>
                  <a:cubicBezTo>
                    <a:pt x="148" y="91"/>
                    <a:pt x="148" y="91"/>
                    <a:pt x="148" y="91"/>
                  </a:cubicBezTo>
                  <a:lnTo>
                    <a:pt x="87"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25" name="Rectangle 553"/>
            <p:cNvSpPr>
              <a:spLocks noChangeArrowheads="1"/>
            </p:cNvSpPr>
            <p:nvPr/>
          </p:nvSpPr>
          <p:spPr bwMode="auto">
            <a:xfrm>
              <a:off x="7348290" y="2667462"/>
              <a:ext cx="9506" cy="2257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26" name="Rectangle 554"/>
            <p:cNvSpPr>
              <a:spLocks noChangeArrowheads="1"/>
            </p:cNvSpPr>
            <p:nvPr/>
          </p:nvSpPr>
          <p:spPr bwMode="auto">
            <a:xfrm>
              <a:off x="7348290" y="2717369"/>
              <a:ext cx="9506" cy="2138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27" name="Rectangle 555"/>
            <p:cNvSpPr>
              <a:spLocks noChangeArrowheads="1"/>
            </p:cNvSpPr>
            <p:nvPr/>
          </p:nvSpPr>
          <p:spPr bwMode="auto">
            <a:xfrm>
              <a:off x="7348290" y="2988292"/>
              <a:ext cx="9506" cy="2257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28" name="Freeform 556"/>
            <p:cNvSpPr>
              <a:spLocks noEditPoints="1"/>
            </p:cNvSpPr>
            <p:nvPr/>
          </p:nvSpPr>
          <p:spPr bwMode="auto">
            <a:xfrm>
              <a:off x="7304324" y="2642509"/>
              <a:ext cx="97437" cy="29706"/>
            </a:xfrm>
            <a:custGeom>
              <a:avLst/>
              <a:gdLst>
                <a:gd name="T0" fmla="*/ 125 w 148"/>
                <a:gd name="T1" fmla="*/ 46 h 46"/>
                <a:gd name="T2" fmla="*/ 23 w 148"/>
                <a:gd name="T3" fmla="*/ 46 h 46"/>
                <a:gd name="T4" fmla="*/ 0 w 148"/>
                <a:gd name="T5" fmla="*/ 23 h 46"/>
                <a:gd name="T6" fmla="*/ 23 w 148"/>
                <a:gd name="T7" fmla="*/ 0 h 46"/>
                <a:gd name="T8" fmla="*/ 125 w 148"/>
                <a:gd name="T9" fmla="*/ 0 h 46"/>
                <a:gd name="T10" fmla="*/ 148 w 148"/>
                <a:gd name="T11" fmla="*/ 23 h 46"/>
                <a:gd name="T12" fmla="*/ 125 w 148"/>
                <a:gd name="T13" fmla="*/ 46 h 46"/>
                <a:gd name="T14" fmla="*/ 23 w 148"/>
                <a:gd name="T15" fmla="*/ 16 h 46"/>
                <a:gd name="T16" fmla="*/ 16 w 148"/>
                <a:gd name="T17" fmla="*/ 23 h 46"/>
                <a:gd name="T18" fmla="*/ 23 w 148"/>
                <a:gd name="T19" fmla="*/ 31 h 46"/>
                <a:gd name="T20" fmla="*/ 125 w 148"/>
                <a:gd name="T21" fmla="*/ 31 h 46"/>
                <a:gd name="T22" fmla="*/ 132 w 148"/>
                <a:gd name="T23" fmla="*/ 23 h 46"/>
                <a:gd name="T24" fmla="*/ 125 w 148"/>
                <a:gd name="T25" fmla="*/ 16 h 46"/>
                <a:gd name="T26" fmla="*/ 23 w 148"/>
                <a:gd name="T27"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46">
                  <a:moveTo>
                    <a:pt x="125" y="46"/>
                  </a:moveTo>
                  <a:cubicBezTo>
                    <a:pt x="23" y="46"/>
                    <a:pt x="23" y="46"/>
                    <a:pt x="23" y="46"/>
                  </a:cubicBezTo>
                  <a:cubicBezTo>
                    <a:pt x="11" y="46"/>
                    <a:pt x="0" y="36"/>
                    <a:pt x="0" y="23"/>
                  </a:cubicBezTo>
                  <a:cubicBezTo>
                    <a:pt x="0" y="11"/>
                    <a:pt x="11" y="0"/>
                    <a:pt x="23" y="0"/>
                  </a:cubicBezTo>
                  <a:cubicBezTo>
                    <a:pt x="125" y="0"/>
                    <a:pt x="125" y="0"/>
                    <a:pt x="125" y="0"/>
                  </a:cubicBezTo>
                  <a:cubicBezTo>
                    <a:pt x="138" y="0"/>
                    <a:pt x="148" y="11"/>
                    <a:pt x="148" y="23"/>
                  </a:cubicBezTo>
                  <a:cubicBezTo>
                    <a:pt x="148" y="36"/>
                    <a:pt x="138" y="46"/>
                    <a:pt x="125" y="46"/>
                  </a:cubicBezTo>
                  <a:moveTo>
                    <a:pt x="23" y="16"/>
                  </a:moveTo>
                  <a:cubicBezTo>
                    <a:pt x="19" y="16"/>
                    <a:pt x="16" y="19"/>
                    <a:pt x="16" y="23"/>
                  </a:cubicBezTo>
                  <a:cubicBezTo>
                    <a:pt x="16" y="27"/>
                    <a:pt x="19" y="31"/>
                    <a:pt x="23" y="31"/>
                  </a:cubicBezTo>
                  <a:cubicBezTo>
                    <a:pt x="125" y="31"/>
                    <a:pt x="125" y="31"/>
                    <a:pt x="125" y="31"/>
                  </a:cubicBezTo>
                  <a:cubicBezTo>
                    <a:pt x="129" y="31"/>
                    <a:pt x="132" y="27"/>
                    <a:pt x="132" y="23"/>
                  </a:cubicBezTo>
                  <a:cubicBezTo>
                    <a:pt x="132" y="19"/>
                    <a:pt x="129" y="16"/>
                    <a:pt x="125" y="16"/>
                  </a:cubicBezTo>
                  <a:lnTo>
                    <a:pt x="23"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sp>
          <p:nvSpPr>
            <p:cNvPr id="29" name="Freeform 557"/>
            <p:cNvSpPr>
              <a:spLocks/>
            </p:cNvSpPr>
            <p:nvPr/>
          </p:nvSpPr>
          <p:spPr bwMode="auto">
            <a:xfrm>
              <a:off x="7332842" y="2755393"/>
              <a:ext cx="39213" cy="46342"/>
            </a:xfrm>
            <a:custGeom>
              <a:avLst/>
              <a:gdLst>
                <a:gd name="T0" fmla="*/ 0 w 60"/>
                <a:gd name="T1" fmla="*/ 6 h 70"/>
                <a:gd name="T2" fmla="*/ 6 w 60"/>
                <a:gd name="T3" fmla="*/ 0 h 70"/>
                <a:gd name="T4" fmla="*/ 7 w 60"/>
                <a:gd name="T5" fmla="*/ 0 h 70"/>
                <a:gd name="T6" fmla="*/ 14 w 60"/>
                <a:gd name="T7" fmla="*/ 4 h 70"/>
                <a:gd name="T8" fmla="*/ 48 w 60"/>
                <a:gd name="T9" fmla="*/ 48 h 70"/>
                <a:gd name="T10" fmla="*/ 48 w 60"/>
                <a:gd name="T11" fmla="*/ 6 h 70"/>
                <a:gd name="T12" fmla="*/ 54 w 60"/>
                <a:gd name="T13" fmla="*/ 0 h 70"/>
                <a:gd name="T14" fmla="*/ 60 w 60"/>
                <a:gd name="T15" fmla="*/ 6 h 70"/>
                <a:gd name="T16" fmla="*/ 60 w 60"/>
                <a:gd name="T17" fmla="*/ 64 h 70"/>
                <a:gd name="T18" fmla="*/ 54 w 60"/>
                <a:gd name="T19" fmla="*/ 70 h 70"/>
                <a:gd name="T20" fmla="*/ 54 w 60"/>
                <a:gd name="T21" fmla="*/ 70 h 70"/>
                <a:gd name="T22" fmla="*/ 48 w 60"/>
                <a:gd name="T23" fmla="*/ 66 h 70"/>
                <a:gd name="T24" fmla="*/ 12 w 60"/>
                <a:gd name="T25" fmla="*/ 20 h 70"/>
                <a:gd name="T26" fmla="*/ 12 w 60"/>
                <a:gd name="T27" fmla="*/ 64 h 70"/>
                <a:gd name="T28" fmla="*/ 6 w 60"/>
                <a:gd name="T29" fmla="*/ 70 h 70"/>
                <a:gd name="T30" fmla="*/ 0 w 60"/>
                <a:gd name="T31" fmla="*/ 64 h 70"/>
                <a:gd name="T32" fmla="*/ 0 w 60"/>
                <a:gd name="T33"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70">
                  <a:moveTo>
                    <a:pt x="0" y="6"/>
                  </a:moveTo>
                  <a:cubicBezTo>
                    <a:pt x="0" y="3"/>
                    <a:pt x="3" y="0"/>
                    <a:pt x="6" y="0"/>
                  </a:cubicBezTo>
                  <a:cubicBezTo>
                    <a:pt x="7" y="0"/>
                    <a:pt x="7" y="0"/>
                    <a:pt x="7" y="0"/>
                  </a:cubicBezTo>
                  <a:cubicBezTo>
                    <a:pt x="10" y="0"/>
                    <a:pt x="12" y="1"/>
                    <a:pt x="14" y="4"/>
                  </a:cubicBezTo>
                  <a:cubicBezTo>
                    <a:pt x="48" y="48"/>
                    <a:pt x="48" y="48"/>
                    <a:pt x="48" y="48"/>
                  </a:cubicBezTo>
                  <a:cubicBezTo>
                    <a:pt x="48" y="6"/>
                    <a:pt x="48" y="6"/>
                    <a:pt x="48" y="6"/>
                  </a:cubicBezTo>
                  <a:cubicBezTo>
                    <a:pt x="48" y="3"/>
                    <a:pt x="51" y="0"/>
                    <a:pt x="54" y="0"/>
                  </a:cubicBezTo>
                  <a:cubicBezTo>
                    <a:pt x="58" y="0"/>
                    <a:pt x="60" y="3"/>
                    <a:pt x="60" y="6"/>
                  </a:cubicBezTo>
                  <a:cubicBezTo>
                    <a:pt x="60" y="64"/>
                    <a:pt x="60" y="64"/>
                    <a:pt x="60" y="64"/>
                  </a:cubicBezTo>
                  <a:cubicBezTo>
                    <a:pt x="60" y="67"/>
                    <a:pt x="58" y="70"/>
                    <a:pt x="54" y="70"/>
                  </a:cubicBezTo>
                  <a:cubicBezTo>
                    <a:pt x="54" y="70"/>
                    <a:pt x="54" y="70"/>
                    <a:pt x="54" y="70"/>
                  </a:cubicBezTo>
                  <a:cubicBezTo>
                    <a:pt x="51" y="70"/>
                    <a:pt x="49" y="68"/>
                    <a:pt x="48" y="66"/>
                  </a:cubicBezTo>
                  <a:cubicBezTo>
                    <a:pt x="12" y="20"/>
                    <a:pt x="12" y="20"/>
                    <a:pt x="12" y="20"/>
                  </a:cubicBezTo>
                  <a:cubicBezTo>
                    <a:pt x="12" y="64"/>
                    <a:pt x="12" y="64"/>
                    <a:pt x="12" y="64"/>
                  </a:cubicBezTo>
                  <a:cubicBezTo>
                    <a:pt x="12" y="67"/>
                    <a:pt x="9" y="70"/>
                    <a:pt x="6" y="70"/>
                  </a:cubicBezTo>
                  <a:cubicBezTo>
                    <a:pt x="3" y="70"/>
                    <a:pt x="0" y="67"/>
                    <a:pt x="0" y="64"/>
                  </a:cubicBezTo>
                  <a:lnTo>
                    <a:pt x="0" y="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Salesforce Sans"/>
                <a:cs typeface="Salesforce Sans"/>
              </a:endParaRPr>
            </a:p>
          </p:txBody>
        </p:sp>
      </p:grpSp>
      <p:grpSp>
        <p:nvGrpSpPr>
          <p:cNvPr id="30" name="Group 29"/>
          <p:cNvGrpSpPr/>
          <p:nvPr userDrawn="1"/>
        </p:nvGrpSpPr>
        <p:grpSpPr>
          <a:xfrm>
            <a:off x="5607770" y="2593762"/>
            <a:ext cx="678120" cy="875074"/>
            <a:chOff x="5414433" y="184158"/>
            <a:chExt cx="184990" cy="238781"/>
          </a:xfrm>
        </p:grpSpPr>
        <p:sp>
          <p:nvSpPr>
            <p:cNvPr id="31" name="Freeform 531"/>
            <p:cNvSpPr>
              <a:spLocks noChangeArrowheads="1"/>
            </p:cNvSpPr>
            <p:nvPr/>
          </p:nvSpPr>
          <p:spPr bwMode="auto">
            <a:xfrm>
              <a:off x="5544319" y="184158"/>
              <a:ext cx="55104" cy="53791"/>
            </a:xfrm>
            <a:custGeom>
              <a:avLst/>
              <a:gdLst>
                <a:gd name="T0" fmla="*/ 169 w 185"/>
                <a:gd name="T1" fmla="*/ 180 h 181"/>
                <a:gd name="T2" fmla="*/ 15 w 185"/>
                <a:gd name="T3" fmla="*/ 180 h 181"/>
                <a:gd name="T4" fmla="*/ 0 w 185"/>
                <a:gd name="T5" fmla="*/ 166 h 181"/>
                <a:gd name="T6" fmla="*/ 0 w 185"/>
                <a:gd name="T7" fmla="*/ 14 h 181"/>
                <a:gd name="T8" fmla="*/ 15 w 185"/>
                <a:gd name="T9" fmla="*/ 0 h 181"/>
                <a:gd name="T10" fmla="*/ 30 w 185"/>
                <a:gd name="T11" fmla="*/ 14 h 181"/>
                <a:gd name="T12" fmla="*/ 30 w 185"/>
                <a:gd name="T13" fmla="*/ 151 h 181"/>
                <a:gd name="T14" fmla="*/ 169 w 185"/>
                <a:gd name="T15" fmla="*/ 151 h 181"/>
                <a:gd name="T16" fmla="*/ 184 w 185"/>
                <a:gd name="T17" fmla="*/ 166 h 181"/>
                <a:gd name="T18" fmla="*/ 169 w 185"/>
                <a:gd name="T19" fmla="*/ 18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1">
                  <a:moveTo>
                    <a:pt x="169" y="180"/>
                  </a:moveTo>
                  <a:lnTo>
                    <a:pt x="15" y="180"/>
                  </a:lnTo>
                  <a:cubicBezTo>
                    <a:pt x="6" y="180"/>
                    <a:pt x="0" y="174"/>
                    <a:pt x="0" y="166"/>
                  </a:cubicBezTo>
                  <a:lnTo>
                    <a:pt x="0" y="14"/>
                  </a:lnTo>
                  <a:cubicBezTo>
                    <a:pt x="0" y="5"/>
                    <a:pt x="6" y="0"/>
                    <a:pt x="15" y="0"/>
                  </a:cubicBezTo>
                  <a:cubicBezTo>
                    <a:pt x="24" y="0"/>
                    <a:pt x="30" y="5"/>
                    <a:pt x="30" y="14"/>
                  </a:cubicBezTo>
                  <a:lnTo>
                    <a:pt x="30" y="151"/>
                  </a:lnTo>
                  <a:lnTo>
                    <a:pt x="169" y="151"/>
                  </a:lnTo>
                  <a:cubicBezTo>
                    <a:pt x="178" y="151"/>
                    <a:pt x="184" y="158"/>
                    <a:pt x="184" y="166"/>
                  </a:cubicBezTo>
                  <a:cubicBezTo>
                    <a:pt x="184" y="175"/>
                    <a:pt x="178" y="180"/>
                    <a:pt x="169" y="180"/>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tx2"/>
                </a:solidFill>
                <a:effectLst/>
                <a:uLnTx/>
                <a:uFillTx/>
                <a:latin typeface="Salesforce Sans"/>
                <a:cs typeface="Salesforce Sans"/>
              </a:endParaRPr>
            </a:p>
          </p:txBody>
        </p:sp>
        <p:sp>
          <p:nvSpPr>
            <p:cNvPr id="32" name="Freeform 532"/>
            <p:cNvSpPr>
              <a:spLocks noChangeArrowheads="1"/>
            </p:cNvSpPr>
            <p:nvPr/>
          </p:nvSpPr>
          <p:spPr bwMode="auto">
            <a:xfrm>
              <a:off x="5414433" y="184158"/>
              <a:ext cx="184989" cy="238781"/>
            </a:xfrm>
            <a:custGeom>
              <a:avLst/>
              <a:gdLst>
                <a:gd name="T0" fmla="*/ 578 w 621"/>
                <a:gd name="T1" fmla="*/ 801 h 802"/>
                <a:gd name="T2" fmla="*/ 42 w 621"/>
                <a:gd name="T3" fmla="*/ 801 h 802"/>
                <a:gd name="T4" fmla="*/ 0 w 621"/>
                <a:gd name="T5" fmla="*/ 760 h 802"/>
                <a:gd name="T6" fmla="*/ 0 w 621"/>
                <a:gd name="T7" fmla="*/ 41 h 802"/>
                <a:gd name="T8" fmla="*/ 42 w 621"/>
                <a:gd name="T9" fmla="*/ 0 h 802"/>
                <a:gd name="T10" fmla="*/ 469 w 621"/>
                <a:gd name="T11" fmla="*/ 0 h 802"/>
                <a:gd name="T12" fmla="*/ 494 w 621"/>
                <a:gd name="T13" fmla="*/ 11 h 802"/>
                <a:gd name="T14" fmla="*/ 608 w 621"/>
                <a:gd name="T15" fmla="*/ 123 h 802"/>
                <a:gd name="T16" fmla="*/ 620 w 621"/>
                <a:gd name="T17" fmla="*/ 152 h 802"/>
                <a:gd name="T18" fmla="*/ 620 w 621"/>
                <a:gd name="T19" fmla="*/ 760 h 802"/>
                <a:gd name="T20" fmla="*/ 578 w 621"/>
                <a:gd name="T21" fmla="*/ 801 h 802"/>
                <a:gd name="T22" fmla="*/ 42 w 621"/>
                <a:gd name="T23" fmla="*/ 29 h 802"/>
                <a:gd name="T24" fmla="*/ 30 w 621"/>
                <a:gd name="T25" fmla="*/ 41 h 802"/>
                <a:gd name="T26" fmla="*/ 30 w 621"/>
                <a:gd name="T27" fmla="*/ 760 h 802"/>
                <a:gd name="T28" fmla="*/ 42 w 621"/>
                <a:gd name="T29" fmla="*/ 772 h 802"/>
                <a:gd name="T30" fmla="*/ 578 w 621"/>
                <a:gd name="T31" fmla="*/ 772 h 802"/>
                <a:gd name="T32" fmla="*/ 590 w 621"/>
                <a:gd name="T33" fmla="*/ 760 h 802"/>
                <a:gd name="T34" fmla="*/ 590 w 621"/>
                <a:gd name="T35" fmla="*/ 152 h 802"/>
                <a:gd name="T36" fmla="*/ 587 w 621"/>
                <a:gd name="T37" fmla="*/ 143 h 802"/>
                <a:gd name="T38" fmla="*/ 473 w 621"/>
                <a:gd name="T39" fmla="*/ 32 h 802"/>
                <a:gd name="T40" fmla="*/ 470 w 621"/>
                <a:gd name="T41" fmla="*/ 29 h 802"/>
                <a:gd name="T42" fmla="*/ 42 w 621"/>
                <a:gd name="T43" fmla="*/ 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802">
                  <a:moveTo>
                    <a:pt x="578" y="801"/>
                  </a:moveTo>
                  <a:lnTo>
                    <a:pt x="42" y="801"/>
                  </a:lnTo>
                  <a:cubicBezTo>
                    <a:pt x="20" y="801"/>
                    <a:pt x="0" y="782"/>
                    <a:pt x="0" y="760"/>
                  </a:cubicBezTo>
                  <a:lnTo>
                    <a:pt x="0" y="41"/>
                  </a:lnTo>
                  <a:cubicBezTo>
                    <a:pt x="0" y="19"/>
                    <a:pt x="20" y="0"/>
                    <a:pt x="42" y="0"/>
                  </a:cubicBezTo>
                  <a:lnTo>
                    <a:pt x="469" y="0"/>
                  </a:lnTo>
                  <a:cubicBezTo>
                    <a:pt x="482" y="0"/>
                    <a:pt x="489" y="5"/>
                    <a:pt x="494" y="11"/>
                  </a:cubicBezTo>
                  <a:lnTo>
                    <a:pt x="608" y="123"/>
                  </a:lnTo>
                  <a:cubicBezTo>
                    <a:pt x="615" y="130"/>
                    <a:pt x="620" y="142"/>
                    <a:pt x="620" y="152"/>
                  </a:cubicBezTo>
                  <a:lnTo>
                    <a:pt x="620" y="760"/>
                  </a:lnTo>
                  <a:cubicBezTo>
                    <a:pt x="620" y="784"/>
                    <a:pt x="602" y="801"/>
                    <a:pt x="578" y="801"/>
                  </a:cubicBezTo>
                  <a:close/>
                  <a:moveTo>
                    <a:pt x="42" y="29"/>
                  </a:moveTo>
                  <a:cubicBezTo>
                    <a:pt x="36" y="29"/>
                    <a:pt x="30" y="35"/>
                    <a:pt x="30" y="41"/>
                  </a:cubicBezTo>
                  <a:lnTo>
                    <a:pt x="30" y="760"/>
                  </a:lnTo>
                  <a:cubicBezTo>
                    <a:pt x="30" y="766"/>
                    <a:pt x="36" y="772"/>
                    <a:pt x="42" y="772"/>
                  </a:cubicBezTo>
                  <a:lnTo>
                    <a:pt x="578" y="772"/>
                  </a:lnTo>
                  <a:cubicBezTo>
                    <a:pt x="584" y="772"/>
                    <a:pt x="590" y="766"/>
                    <a:pt x="590" y="760"/>
                  </a:cubicBezTo>
                  <a:lnTo>
                    <a:pt x="590" y="152"/>
                  </a:lnTo>
                  <a:cubicBezTo>
                    <a:pt x="590" y="148"/>
                    <a:pt x="589" y="145"/>
                    <a:pt x="587" y="143"/>
                  </a:cubicBezTo>
                  <a:lnTo>
                    <a:pt x="473" y="32"/>
                  </a:lnTo>
                  <a:cubicBezTo>
                    <a:pt x="472" y="31"/>
                    <a:pt x="470" y="29"/>
                    <a:pt x="470" y="29"/>
                  </a:cubicBezTo>
                  <a:lnTo>
                    <a:pt x="42" y="29"/>
                  </a:lnTo>
                  <a:close/>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tx2"/>
                </a:solidFill>
                <a:effectLst/>
                <a:uLnTx/>
                <a:uFillTx/>
                <a:latin typeface="Salesforce Sans"/>
                <a:cs typeface="Salesforce Sans"/>
              </a:endParaRPr>
            </a:p>
          </p:txBody>
        </p:sp>
        <p:sp>
          <p:nvSpPr>
            <p:cNvPr id="33" name="Freeform 533"/>
            <p:cNvSpPr>
              <a:spLocks noChangeArrowheads="1"/>
            </p:cNvSpPr>
            <p:nvPr/>
          </p:nvSpPr>
          <p:spPr bwMode="auto">
            <a:xfrm>
              <a:off x="5456417" y="292087"/>
              <a:ext cx="102335" cy="11114"/>
            </a:xfrm>
            <a:custGeom>
              <a:avLst/>
              <a:gdLst>
                <a:gd name="T0" fmla="*/ 326 w 342"/>
                <a:gd name="T1" fmla="*/ 29 h 30"/>
                <a:gd name="T2" fmla="*/ 15 w 342"/>
                <a:gd name="T3" fmla="*/ 29 h 30"/>
                <a:gd name="T4" fmla="*/ 0 w 342"/>
                <a:gd name="T5" fmla="*/ 14 h 30"/>
                <a:gd name="T6" fmla="*/ 15 w 342"/>
                <a:gd name="T7" fmla="*/ 0 h 30"/>
                <a:gd name="T8" fmla="*/ 326 w 342"/>
                <a:gd name="T9" fmla="*/ 0 h 30"/>
                <a:gd name="T10" fmla="*/ 341 w 342"/>
                <a:gd name="T11" fmla="*/ 14 h 30"/>
                <a:gd name="T12" fmla="*/ 326 w 342"/>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342" h="30">
                  <a:moveTo>
                    <a:pt x="326" y="29"/>
                  </a:moveTo>
                  <a:lnTo>
                    <a:pt x="15" y="29"/>
                  </a:lnTo>
                  <a:cubicBezTo>
                    <a:pt x="6" y="29"/>
                    <a:pt x="0" y="23"/>
                    <a:pt x="0" y="14"/>
                  </a:cubicBezTo>
                  <a:cubicBezTo>
                    <a:pt x="0" y="6"/>
                    <a:pt x="6" y="0"/>
                    <a:pt x="15" y="0"/>
                  </a:cubicBezTo>
                  <a:lnTo>
                    <a:pt x="326" y="0"/>
                  </a:lnTo>
                  <a:cubicBezTo>
                    <a:pt x="335" y="0"/>
                    <a:pt x="341" y="6"/>
                    <a:pt x="341" y="14"/>
                  </a:cubicBezTo>
                  <a:cubicBezTo>
                    <a:pt x="341" y="23"/>
                    <a:pt x="335" y="29"/>
                    <a:pt x="326" y="29"/>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tx2"/>
                </a:solidFill>
                <a:effectLst/>
                <a:uLnTx/>
                <a:uFillTx/>
                <a:latin typeface="Salesforce Sans"/>
                <a:cs typeface="Salesforce Sans"/>
              </a:endParaRPr>
            </a:p>
          </p:txBody>
        </p:sp>
        <p:sp>
          <p:nvSpPr>
            <p:cNvPr id="34" name="Freeform 534"/>
            <p:cNvSpPr>
              <a:spLocks noChangeArrowheads="1"/>
            </p:cNvSpPr>
            <p:nvPr/>
          </p:nvSpPr>
          <p:spPr bwMode="auto">
            <a:xfrm>
              <a:off x="5456417" y="330136"/>
              <a:ext cx="102335" cy="11112"/>
            </a:xfrm>
            <a:custGeom>
              <a:avLst/>
              <a:gdLst>
                <a:gd name="T0" fmla="*/ 326 w 342"/>
                <a:gd name="T1" fmla="*/ 30 h 31"/>
                <a:gd name="T2" fmla="*/ 15 w 342"/>
                <a:gd name="T3" fmla="*/ 30 h 31"/>
                <a:gd name="T4" fmla="*/ 0 w 342"/>
                <a:gd name="T5" fmla="*/ 15 h 31"/>
                <a:gd name="T6" fmla="*/ 15 w 342"/>
                <a:gd name="T7" fmla="*/ 0 h 31"/>
                <a:gd name="T8" fmla="*/ 326 w 342"/>
                <a:gd name="T9" fmla="*/ 0 h 31"/>
                <a:gd name="T10" fmla="*/ 341 w 342"/>
                <a:gd name="T11" fmla="*/ 15 h 31"/>
                <a:gd name="T12" fmla="*/ 326 w 342"/>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42" h="31">
                  <a:moveTo>
                    <a:pt x="326" y="30"/>
                  </a:moveTo>
                  <a:lnTo>
                    <a:pt x="15" y="30"/>
                  </a:lnTo>
                  <a:cubicBezTo>
                    <a:pt x="6" y="30"/>
                    <a:pt x="0" y="24"/>
                    <a:pt x="0" y="15"/>
                  </a:cubicBezTo>
                  <a:cubicBezTo>
                    <a:pt x="0" y="6"/>
                    <a:pt x="6" y="0"/>
                    <a:pt x="15" y="0"/>
                  </a:cubicBezTo>
                  <a:lnTo>
                    <a:pt x="326" y="0"/>
                  </a:lnTo>
                  <a:cubicBezTo>
                    <a:pt x="335" y="0"/>
                    <a:pt x="341" y="6"/>
                    <a:pt x="341" y="15"/>
                  </a:cubicBezTo>
                  <a:cubicBezTo>
                    <a:pt x="341" y="24"/>
                    <a:pt x="335" y="30"/>
                    <a:pt x="326" y="30"/>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tx2"/>
                </a:solidFill>
                <a:effectLst/>
                <a:uLnTx/>
                <a:uFillTx/>
                <a:latin typeface="Salesforce Sans"/>
                <a:cs typeface="Salesforce Sans"/>
              </a:endParaRPr>
            </a:p>
          </p:txBody>
        </p:sp>
        <p:sp>
          <p:nvSpPr>
            <p:cNvPr id="35" name="Freeform 535"/>
            <p:cNvSpPr>
              <a:spLocks noChangeArrowheads="1"/>
            </p:cNvSpPr>
            <p:nvPr/>
          </p:nvSpPr>
          <p:spPr bwMode="auto">
            <a:xfrm>
              <a:off x="5456417" y="366871"/>
              <a:ext cx="102335" cy="11112"/>
            </a:xfrm>
            <a:custGeom>
              <a:avLst/>
              <a:gdLst>
                <a:gd name="T0" fmla="*/ 326 w 342"/>
                <a:gd name="T1" fmla="*/ 29 h 30"/>
                <a:gd name="T2" fmla="*/ 15 w 342"/>
                <a:gd name="T3" fmla="*/ 29 h 30"/>
                <a:gd name="T4" fmla="*/ 0 w 342"/>
                <a:gd name="T5" fmla="*/ 14 h 30"/>
                <a:gd name="T6" fmla="*/ 15 w 342"/>
                <a:gd name="T7" fmla="*/ 0 h 30"/>
                <a:gd name="T8" fmla="*/ 326 w 342"/>
                <a:gd name="T9" fmla="*/ 0 h 30"/>
                <a:gd name="T10" fmla="*/ 341 w 342"/>
                <a:gd name="T11" fmla="*/ 14 h 30"/>
                <a:gd name="T12" fmla="*/ 326 w 342"/>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342" h="30">
                  <a:moveTo>
                    <a:pt x="326" y="29"/>
                  </a:moveTo>
                  <a:lnTo>
                    <a:pt x="15" y="29"/>
                  </a:lnTo>
                  <a:cubicBezTo>
                    <a:pt x="6" y="29"/>
                    <a:pt x="0" y="23"/>
                    <a:pt x="0" y="14"/>
                  </a:cubicBezTo>
                  <a:cubicBezTo>
                    <a:pt x="0" y="6"/>
                    <a:pt x="6" y="0"/>
                    <a:pt x="15" y="0"/>
                  </a:cubicBezTo>
                  <a:lnTo>
                    <a:pt x="326" y="0"/>
                  </a:lnTo>
                  <a:cubicBezTo>
                    <a:pt x="335" y="0"/>
                    <a:pt x="341" y="6"/>
                    <a:pt x="341" y="14"/>
                  </a:cubicBezTo>
                  <a:cubicBezTo>
                    <a:pt x="341" y="23"/>
                    <a:pt x="335" y="29"/>
                    <a:pt x="326" y="29"/>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tx2"/>
                </a:solidFill>
                <a:effectLst/>
                <a:uLnTx/>
                <a:uFillTx/>
                <a:latin typeface="Salesforce Sans"/>
                <a:cs typeface="Salesforce Sans"/>
              </a:endParaRPr>
            </a:p>
          </p:txBody>
        </p:sp>
        <p:sp>
          <p:nvSpPr>
            <p:cNvPr id="36" name="Freeform 536"/>
            <p:cNvSpPr>
              <a:spLocks noChangeArrowheads="1"/>
            </p:cNvSpPr>
            <p:nvPr/>
          </p:nvSpPr>
          <p:spPr bwMode="auto">
            <a:xfrm>
              <a:off x="5456417" y="255351"/>
              <a:ext cx="66911" cy="11114"/>
            </a:xfrm>
            <a:custGeom>
              <a:avLst/>
              <a:gdLst>
                <a:gd name="T0" fmla="*/ 209 w 225"/>
                <a:gd name="T1" fmla="*/ 30 h 31"/>
                <a:gd name="T2" fmla="*/ 15 w 225"/>
                <a:gd name="T3" fmla="*/ 30 h 31"/>
                <a:gd name="T4" fmla="*/ 0 w 225"/>
                <a:gd name="T5" fmla="*/ 15 h 31"/>
                <a:gd name="T6" fmla="*/ 15 w 225"/>
                <a:gd name="T7" fmla="*/ 0 h 31"/>
                <a:gd name="T8" fmla="*/ 209 w 225"/>
                <a:gd name="T9" fmla="*/ 0 h 31"/>
                <a:gd name="T10" fmla="*/ 224 w 225"/>
                <a:gd name="T11" fmla="*/ 15 h 31"/>
                <a:gd name="T12" fmla="*/ 209 w 225"/>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225" h="31">
                  <a:moveTo>
                    <a:pt x="209" y="30"/>
                  </a:moveTo>
                  <a:lnTo>
                    <a:pt x="15" y="30"/>
                  </a:lnTo>
                  <a:cubicBezTo>
                    <a:pt x="6" y="30"/>
                    <a:pt x="0" y="24"/>
                    <a:pt x="0" y="15"/>
                  </a:cubicBezTo>
                  <a:cubicBezTo>
                    <a:pt x="0" y="6"/>
                    <a:pt x="6" y="0"/>
                    <a:pt x="15" y="0"/>
                  </a:cubicBezTo>
                  <a:lnTo>
                    <a:pt x="209" y="0"/>
                  </a:lnTo>
                  <a:cubicBezTo>
                    <a:pt x="218" y="0"/>
                    <a:pt x="224" y="6"/>
                    <a:pt x="224" y="15"/>
                  </a:cubicBezTo>
                  <a:cubicBezTo>
                    <a:pt x="224" y="24"/>
                    <a:pt x="218" y="30"/>
                    <a:pt x="209" y="30"/>
                  </a:cubicBez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tx2"/>
                </a:solidFill>
                <a:effectLst/>
                <a:uLnTx/>
                <a:uFillTx/>
                <a:latin typeface="Salesforce Sans"/>
                <a:cs typeface="Salesforce Sans"/>
              </a:endParaRPr>
            </a:p>
          </p:txBody>
        </p:sp>
      </p:grpSp>
      <p:sp>
        <p:nvSpPr>
          <p:cNvPr id="37" name="TextBox 36"/>
          <p:cNvSpPr txBox="1"/>
          <p:nvPr userDrawn="1"/>
        </p:nvSpPr>
        <p:spPr>
          <a:xfrm>
            <a:off x="455732" y="0"/>
            <a:ext cx="8460403" cy="914400"/>
          </a:xfrm>
          <a:prstGeom prst="rect">
            <a:avLst/>
          </a:prstGeom>
          <a:noFill/>
          <a:ln>
            <a:noFill/>
          </a:ln>
        </p:spPr>
        <p:txBody>
          <a:bodyPr wrap="square" lIns="91440"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800" b="1" i="0" u="none" strike="noStrike" cap="none" normalizeH="0" baseline="0" noProof="0">
                <a:ln>
                  <a:noFill/>
                </a:ln>
                <a:solidFill>
                  <a:schemeClr val="tx2"/>
                </a:solidFill>
                <a:uLnTx/>
                <a:uFillTx/>
                <a:latin typeface="Salesforce Sans" panose="020B0505020202020203" pitchFamily="34" charset="0"/>
                <a:cs typeface="Arial" pitchFamily="34" charset="0"/>
              </a:rPr>
              <a:t>Introductions</a:t>
            </a:r>
          </a:p>
        </p:txBody>
      </p:sp>
    </p:spTree>
    <p:custDataLst>
      <p:tags r:id="rId1"/>
    </p:custDataLst>
    <p:extLst>
      <p:ext uri="{BB962C8B-B14F-4D97-AF65-F5344CB8AC3E}">
        <p14:creationId xmlns:p14="http://schemas.microsoft.com/office/powerpoint/2010/main" val="12424875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roject - JOIN M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4" name="Text Placeholder 8"/>
          <p:cNvSpPr>
            <a:spLocks noGrp="1"/>
          </p:cNvSpPr>
          <p:nvPr>
            <p:ph type="body" sz="quarter" idx="11"/>
          </p:nvPr>
        </p:nvSpPr>
        <p:spPr>
          <a:xfrm>
            <a:off x="3739256" y="7437"/>
            <a:ext cx="6508914"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Text Placeholder 3"/>
          <p:cNvSpPr>
            <a:spLocks noGrp="1"/>
          </p:cNvSpPr>
          <p:nvPr>
            <p:ph type="body" sz="quarter" idx="12"/>
          </p:nvPr>
        </p:nvSpPr>
        <p:spPr>
          <a:xfrm>
            <a:off x="3739257" y="1371601"/>
            <a:ext cx="7997013" cy="705257"/>
          </a:xfrm>
          <a:prstGeom prst="rect">
            <a:avLst/>
          </a:prstGeom>
        </p:spPr>
        <p:txBody>
          <a:bodyPr/>
          <a:lstStyle>
            <a:lvl1pPr>
              <a:defRPr lang="en-US" sz="2400" b="1" kern="0" dirty="0" smtClean="0">
                <a:solidFill>
                  <a:schemeClr val="accent1"/>
                </a:solidFill>
                <a:latin typeface="Salesforce Sans" panose="020B0505020202020203" pitchFamily="34" charset="0"/>
                <a:ea typeface="+mn-ea"/>
                <a:cs typeface="Arial" pitchFamily="34" charset="0"/>
              </a:defRPr>
            </a:lvl1pPr>
          </a:lstStyle>
          <a:p>
            <a:pPr lvl="0"/>
            <a:r>
              <a:rPr lang="en-US" dirty="0"/>
              <a:t>Click to edit Master text styles</a:t>
            </a:r>
          </a:p>
        </p:txBody>
      </p:sp>
      <p:sp>
        <p:nvSpPr>
          <p:cNvPr id="6" name="Text Placeholder 5"/>
          <p:cNvSpPr>
            <a:spLocks noGrp="1"/>
          </p:cNvSpPr>
          <p:nvPr>
            <p:ph type="body" sz="quarter" idx="13"/>
          </p:nvPr>
        </p:nvSpPr>
        <p:spPr>
          <a:xfrm>
            <a:off x="3739256" y="2291235"/>
            <a:ext cx="7997013" cy="4109565"/>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7" name="Text Placeholder 18"/>
          <p:cNvSpPr>
            <a:spLocks noGrp="1"/>
          </p:cNvSpPr>
          <p:nvPr>
            <p:ph type="body" sz="quarter" idx="14"/>
          </p:nvPr>
        </p:nvSpPr>
        <p:spPr>
          <a:xfrm>
            <a:off x="424" y="929274"/>
            <a:ext cx="3353250" cy="4308284"/>
          </a:xfrm>
          <a:prstGeom prst="rect">
            <a:avLst/>
          </a:prstGeom>
          <a:solidFill>
            <a:schemeClr val="accent1">
              <a:lumMod val="20000"/>
              <a:lumOff val="80000"/>
            </a:schemeClr>
          </a:solidFill>
        </p:spPr>
        <p:txBody>
          <a:bodyPr lIns="274320" tIns="274320" rIns="274320" bIns="274320"/>
          <a:lstStyle>
            <a:lvl1pPr algn="ctr" rtl="0" eaLnBrk="1" fontAlgn="base" hangingPunct="1">
              <a:lnSpc>
                <a:spcPct val="90000"/>
              </a:lnSpc>
              <a:spcBef>
                <a:spcPts val="0"/>
              </a:spcBef>
              <a:spcAft>
                <a:spcPct val="0"/>
              </a:spcAft>
              <a:defRPr lang="en-US" sz="2000" b="1" kern="0" dirty="0">
                <a:solidFill>
                  <a:schemeClr val="tx2"/>
                </a:solidFill>
                <a:latin typeface="Salesforce Sans" panose="020B0505020202020203" pitchFamily="34" charset="0"/>
                <a:ea typeface="+mn-ea"/>
                <a:cs typeface="Arial" pitchFamily="34" charset="0"/>
              </a:defRPr>
            </a:lvl1pPr>
          </a:lstStyle>
          <a:p>
            <a:pPr lvl="0"/>
            <a:r>
              <a:rPr lang="en-US" dirty="0"/>
              <a:t>Click to edit Master text styles</a:t>
            </a:r>
          </a:p>
        </p:txBody>
      </p:sp>
      <p:sp>
        <p:nvSpPr>
          <p:cNvPr id="8" name="Text Placeholder 20"/>
          <p:cNvSpPr>
            <a:spLocks noGrp="1"/>
          </p:cNvSpPr>
          <p:nvPr>
            <p:ph type="body" sz="quarter" idx="15"/>
          </p:nvPr>
        </p:nvSpPr>
        <p:spPr>
          <a:xfrm>
            <a:off x="0" y="5230121"/>
            <a:ext cx="3353673" cy="1114425"/>
          </a:xfrm>
          <a:prstGeom prst="rect">
            <a:avLst/>
          </a:prstGeom>
          <a:solidFill>
            <a:schemeClr val="accent1"/>
          </a:solidFill>
        </p:spPr>
        <p:txBody>
          <a:bodyPr anchor="ctr"/>
          <a:lstStyle>
            <a:lvl1pPr algn="ctr">
              <a:defRPr sz="1600">
                <a:solidFill>
                  <a:schemeClr val="bg1"/>
                </a:solidFill>
              </a:defRPr>
            </a:lvl1pPr>
          </a:lstStyle>
          <a:p>
            <a:pPr lvl="0"/>
            <a:r>
              <a:rPr lang="en-US" dirty="0"/>
              <a:t>Click to edit Master text styles</a:t>
            </a:r>
          </a:p>
        </p:txBody>
      </p:sp>
      <p:sp>
        <p:nvSpPr>
          <p:cNvPr id="9" name="Text Placeholder 22"/>
          <p:cNvSpPr>
            <a:spLocks noGrp="1"/>
          </p:cNvSpPr>
          <p:nvPr>
            <p:ph type="body" sz="quarter" idx="16"/>
          </p:nvPr>
        </p:nvSpPr>
        <p:spPr>
          <a:xfrm>
            <a:off x="0" y="6345238"/>
            <a:ext cx="3353673" cy="512762"/>
          </a:xfrm>
          <a:prstGeom prst="rect">
            <a:avLst/>
          </a:prstGeom>
          <a:solidFill>
            <a:schemeClr val="tx2"/>
          </a:solidFill>
        </p:spPr>
        <p:txBody>
          <a:bodyPr anchor="ctr"/>
          <a:lstStyle>
            <a:lvl1pPr algn="ctr">
              <a:defRPr sz="1600">
                <a:solidFill>
                  <a:schemeClr val="bg1"/>
                </a:solidFill>
              </a:defRPr>
            </a:lvl1pPr>
          </a:lstStyle>
          <a:p>
            <a:pPr lvl="0"/>
            <a:r>
              <a:rPr lang="en-US" dirty="0"/>
              <a:t>Click to edit Master text styles</a:t>
            </a:r>
          </a:p>
        </p:txBody>
      </p:sp>
      <p:sp>
        <p:nvSpPr>
          <p:cNvPr id="10" name="Picture Placeholder 24"/>
          <p:cNvSpPr>
            <a:spLocks noGrp="1"/>
          </p:cNvSpPr>
          <p:nvPr>
            <p:ph type="pic" sz="quarter" idx="17" hasCustomPrompt="1"/>
          </p:nvPr>
        </p:nvSpPr>
        <p:spPr>
          <a:xfrm>
            <a:off x="637749" y="2188866"/>
            <a:ext cx="2078176" cy="2077635"/>
          </a:xfrm>
          <a:prstGeom prst="ellipse">
            <a:avLst/>
          </a:prstGeom>
          <a:solidFill>
            <a:srgbClr val="FF0000"/>
          </a:solidFill>
        </p:spPr>
        <p:txBody>
          <a:bodyPr anchor="ctr"/>
          <a:lstStyle>
            <a:lvl1pPr algn="ctr">
              <a:defRPr>
                <a:solidFill>
                  <a:schemeClr val="bg1"/>
                </a:solidFill>
              </a:defRPr>
            </a:lvl1pPr>
          </a:lstStyle>
          <a:p>
            <a:r>
              <a:rPr lang="en-US" dirty="0"/>
              <a:t>Project Badge</a:t>
            </a:r>
          </a:p>
        </p:txBody>
      </p:sp>
      <p:sp>
        <p:nvSpPr>
          <p:cNvPr id="2" name="TextBox 1">
            <a:extLst>
              <a:ext uri="{FF2B5EF4-FFF2-40B4-BE49-F238E27FC236}">
                <a16:creationId xmlns="" xmlns:a16="http://schemas.microsoft.com/office/drawing/2014/main" id="{DBA14578-F333-BB44-8488-23278488516E}"/>
              </a:ext>
            </a:extLst>
          </p:cNvPr>
          <p:cNvSpPr txBox="1"/>
          <p:nvPr userDrawn="1"/>
        </p:nvSpPr>
        <p:spPr>
          <a:xfrm>
            <a:off x="0" y="18753"/>
            <a:ext cx="3353673" cy="909829"/>
          </a:xfrm>
          <a:prstGeom prst="rect">
            <a:avLst/>
          </a:prstGeom>
          <a:noFill/>
          <a:ln>
            <a:noFill/>
          </a:ln>
        </p:spPr>
        <p:txBody>
          <a:bodyPr wrap="square" rtlCol="0" anchor="ctr" anchorCtr="0">
            <a:noAutofit/>
          </a:bodyPr>
          <a:lstStyle/>
          <a:p>
            <a:pPr algn="ctr"/>
            <a:r>
              <a:rPr lang="en-US" b="1" dirty="0">
                <a:solidFill>
                  <a:srgbClr val="00A0DF"/>
                </a:solidFill>
                <a:cs typeface="Arial" pitchFamily="34" charset="0"/>
              </a:rPr>
              <a:t>JOIN ME</a:t>
            </a:r>
          </a:p>
        </p:txBody>
      </p:sp>
    </p:spTree>
    <p:custDataLst>
      <p:tags r:id="rId1"/>
    </p:custDataLst>
    <p:extLst>
      <p:ext uri="{BB962C8B-B14F-4D97-AF65-F5344CB8AC3E}">
        <p14:creationId xmlns:p14="http://schemas.microsoft.com/office/powerpoint/2010/main" val="9906225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 YOUR TUR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4" name="Text Placeholder 8"/>
          <p:cNvSpPr>
            <a:spLocks noGrp="1"/>
          </p:cNvSpPr>
          <p:nvPr>
            <p:ph type="body" sz="quarter" idx="11"/>
          </p:nvPr>
        </p:nvSpPr>
        <p:spPr>
          <a:xfrm>
            <a:off x="3739256" y="7437"/>
            <a:ext cx="6508914"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Text Placeholder 3"/>
          <p:cNvSpPr>
            <a:spLocks noGrp="1"/>
          </p:cNvSpPr>
          <p:nvPr>
            <p:ph type="body" sz="quarter" idx="12"/>
          </p:nvPr>
        </p:nvSpPr>
        <p:spPr>
          <a:xfrm>
            <a:off x="3739257" y="1371601"/>
            <a:ext cx="7997013" cy="705257"/>
          </a:xfrm>
          <a:prstGeom prst="rect">
            <a:avLst/>
          </a:prstGeom>
        </p:spPr>
        <p:txBody>
          <a:bodyPr/>
          <a:lstStyle>
            <a:lvl1pPr>
              <a:defRPr lang="en-US" sz="2400" b="1" kern="0" dirty="0" smtClean="0">
                <a:solidFill>
                  <a:schemeClr val="accent1"/>
                </a:solidFill>
                <a:latin typeface="Salesforce Sans" panose="020B0505020202020203" pitchFamily="34" charset="0"/>
                <a:ea typeface="+mn-ea"/>
                <a:cs typeface="Arial" pitchFamily="34" charset="0"/>
              </a:defRPr>
            </a:lvl1pPr>
          </a:lstStyle>
          <a:p>
            <a:pPr lvl="0"/>
            <a:r>
              <a:rPr lang="en-US" dirty="0"/>
              <a:t>Click to edit Master text styles</a:t>
            </a:r>
          </a:p>
        </p:txBody>
      </p:sp>
      <p:sp>
        <p:nvSpPr>
          <p:cNvPr id="6" name="Text Placeholder 5"/>
          <p:cNvSpPr>
            <a:spLocks noGrp="1"/>
          </p:cNvSpPr>
          <p:nvPr>
            <p:ph type="body" sz="quarter" idx="13"/>
          </p:nvPr>
        </p:nvSpPr>
        <p:spPr>
          <a:xfrm>
            <a:off x="3739256" y="2291235"/>
            <a:ext cx="7997013" cy="4109565"/>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7" name="Text Placeholder 18"/>
          <p:cNvSpPr>
            <a:spLocks noGrp="1"/>
          </p:cNvSpPr>
          <p:nvPr>
            <p:ph type="body" sz="quarter" idx="14"/>
          </p:nvPr>
        </p:nvSpPr>
        <p:spPr>
          <a:xfrm>
            <a:off x="424" y="929274"/>
            <a:ext cx="3353250" cy="4308284"/>
          </a:xfrm>
          <a:prstGeom prst="rect">
            <a:avLst/>
          </a:prstGeom>
          <a:solidFill>
            <a:schemeClr val="accent1">
              <a:lumMod val="20000"/>
              <a:lumOff val="80000"/>
            </a:schemeClr>
          </a:solidFill>
        </p:spPr>
        <p:txBody>
          <a:bodyPr lIns="274320" tIns="274320" rIns="274320" bIns="274320"/>
          <a:lstStyle>
            <a:lvl1pPr algn="ctr" rtl="0" eaLnBrk="1" fontAlgn="base" hangingPunct="1">
              <a:lnSpc>
                <a:spcPct val="90000"/>
              </a:lnSpc>
              <a:spcBef>
                <a:spcPts val="0"/>
              </a:spcBef>
              <a:spcAft>
                <a:spcPct val="0"/>
              </a:spcAft>
              <a:defRPr lang="en-US" sz="2000" b="1" kern="0" dirty="0">
                <a:solidFill>
                  <a:schemeClr val="tx2"/>
                </a:solidFill>
                <a:latin typeface="Salesforce Sans" panose="020B0505020202020203" pitchFamily="34" charset="0"/>
                <a:ea typeface="+mn-ea"/>
                <a:cs typeface="Arial" pitchFamily="34" charset="0"/>
              </a:defRPr>
            </a:lvl1pPr>
          </a:lstStyle>
          <a:p>
            <a:pPr lvl="0"/>
            <a:r>
              <a:rPr lang="en-US" dirty="0"/>
              <a:t>Click to edit Master text styles</a:t>
            </a:r>
          </a:p>
        </p:txBody>
      </p:sp>
      <p:sp>
        <p:nvSpPr>
          <p:cNvPr id="8" name="Text Placeholder 20"/>
          <p:cNvSpPr>
            <a:spLocks noGrp="1"/>
          </p:cNvSpPr>
          <p:nvPr>
            <p:ph type="body" sz="quarter" idx="15"/>
          </p:nvPr>
        </p:nvSpPr>
        <p:spPr>
          <a:xfrm>
            <a:off x="0" y="5230121"/>
            <a:ext cx="3353673" cy="1114425"/>
          </a:xfrm>
          <a:prstGeom prst="rect">
            <a:avLst/>
          </a:prstGeom>
          <a:solidFill>
            <a:schemeClr val="accent1"/>
          </a:solidFill>
        </p:spPr>
        <p:txBody>
          <a:bodyPr anchor="ctr"/>
          <a:lstStyle>
            <a:lvl1pPr algn="ctr">
              <a:defRPr sz="1600">
                <a:solidFill>
                  <a:schemeClr val="bg1"/>
                </a:solidFill>
              </a:defRPr>
            </a:lvl1pPr>
          </a:lstStyle>
          <a:p>
            <a:pPr lvl="0"/>
            <a:r>
              <a:rPr lang="en-US" dirty="0"/>
              <a:t>Click to edit Master text styles</a:t>
            </a:r>
          </a:p>
        </p:txBody>
      </p:sp>
      <p:sp>
        <p:nvSpPr>
          <p:cNvPr id="9" name="Text Placeholder 22"/>
          <p:cNvSpPr>
            <a:spLocks noGrp="1"/>
          </p:cNvSpPr>
          <p:nvPr>
            <p:ph type="body" sz="quarter" idx="16"/>
          </p:nvPr>
        </p:nvSpPr>
        <p:spPr>
          <a:xfrm>
            <a:off x="0" y="6345238"/>
            <a:ext cx="3353673" cy="512762"/>
          </a:xfrm>
          <a:prstGeom prst="rect">
            <a:avLst/>
          </a:prstGeom>
          <a:solidFill>
            <a:schemeClr val="tx2"/>
          </a:solidFill>
        </p:spPr>
        <p:txBody>
          <a:bodyPr anchor="ctr"/>
          <a:lstStyle>
            <a:lvl1pPr algn="ctr">
              <a:defRPr sz="1600">
                <a:solidFill>
                  <a:schemeClr val="bg1"/>
                </a:solidFill>
              </a:defRPr>
            </a:lvl1pPr>
          </a:lstStyle>
          <a:p>
            <a:pPr lvl="0"/>
            <a:r>
              <a:rPr lang="en-US" dirty="0"/>
              <a:t>Click to edit Master text styles</a:t>
            </a:r>
          </a:p>
        </p:txBody>
      </p:sp>
      <p:sp>
        <p:nvSpPr>
          <p:cNvPr id="10" name="Picture Placeholder 24"/>
          <p:cNvSpPr>
            <a:spLocks noGrp="1"/>
          </p:cNvSpPr>
          <p:nvPr>
            <p:ph type="pic" sz="quarter" idx="17" hasCustomPrompt="1"/>
          </p:nvPr>
        </p:nvSpPr>
        <p:spPr>
          <a:xfrm>
            <a:off x="637749" y="2188866"/>
            <a:ext cx="2078176" cy="2077635"/>
          </a:xfrm>
          <a:prstGeom prst="ellipse">
            <a:avLst/>
          </a:prstGeom>
          <a:solidFill>
            <a:srgbClr val="FF0000"/>
          </a:solidFill>
        </p:spPr>
        <p:txBody>
          <a:bodyPr anchor="ctr"/>
          <a:lstStyle>
            <a:lvl1pPr algn="ctr">
              <a:defRPr>
                <a:solidFill>
                  <a:schemeClr val="bg1"/>
                </a:solidFill>
              </a:defRPr>
            </a:lvl1pPr>
          </a:lstStyle>
          <a:p>
            <a:r>
              <a:rPr lang="en-US" dirty="0"/>
              <a:t>Project Badge</a:t>
            </a:r>
          </a:p>
        </p:txBody>
      </p:sp>
      <p:sp>
        <p:nvSpPr>
          <p:cNvPr id="2" name="TextBox 1">
            <a:extLst>
              <a:ext uri="{FF2B5EF4-FFF2-40B4-BE49-F238E27FC236}">
                <a16:creationId xmlns="" xmlns:a16="http://schemas.microsoft.com/office/drawing/2014/main" id="{DBA14578-F333-BB44-8488-23278488516E}"/>
              </a:ext>
            </a:extLst>
          </p:cNvPr>
          <p:cNvSpPr txBox="1"/>
          <p:nvPr userDrawn="1"/>
        </p:nvSpPr>
        <p:spPr>
          <a:xfrm>
            <a:off x="0" y="18753"/>
            <a:ext cx="3353673" cy="909829"/>
          </a:xfrm>
          <a:prstGeom prst="rect">
            <a:avLst/>
          </a:prstGeom>
          <a:noFill/>
          <a:ln>
            <a:noFill/>
          </a:ln>
        </p:spPr>
        <p:txBody>
          <a:bodyPr wrap="square" rtlCol="0" anchor="ctr" anchorCtr="0">
            <a:noAutofit/>
          </a:bodyPr>
          <a:lstStyle/>
          <a:p>
            <a:pPr algn="ctr"/>
            <a:r>
              <a:rPr lang="en-US" b="1" dirty="0">
                <a:solidFill>
                  <a:srgbClr val="00A0DF"/>
                </a:solidFill>
                <a:cs typeface="Arial" pitchFamily="34" charset="0"/>
              </a:rPr>
              <a:t>YOUR TURN</a:t>
            </a:r>
          </a:p>
        </p:txBody>
      </p:sp>
    </p:spTree>
    <p:custDataLst>
      <p:tags r:id="rId1"/>
    </p:custDataLst>
    <p:extLst>
      <p:ext uri="{BB962C8B-B14F-4D97-AF65-F5344CB8AC3E}">
        <p14:creationId xmlns:p14="http://schemas.microsoft.com/office/powerpoint/2010/main" val="20457198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xercise - WATCH ME">
    <p:spTree>
      <p:nvGrpSpPr>
        <p:cNvPr id="1" name=""/>
        <p:cNvGrpSpPr/>
        <p:nvPr/>
      </p:nvGrpSpPr>
      <p:grpSpPr>
        <a:xfrm>
          <a:off x="0" y="0"/>
          <a:ext cx="0" cy="0"/>
          <a:chOff x="0" y="0"/>
          <a:chExt cx="0" cy="0"/>
        </a:xfrm>
      </p:grpSpPr>
      <p:sp>
        <p:nvSpPr>
          <p:cNvPr id="17" name="Rectangle 16"/>
          <p:cNvSpPr/>
          <p:nvPr userDrawn="1"/>
        </p:nvSpPr>
        <p:spPr bwMode="auto">
          <a:xfrm>
            <a:off x="1" y="928255"/>
            <a:ext cx="12192000" cy="2306638"/>
          </a:xfrm>
          <a:prstGeom prst="rect">
            <a:avLst/>
          </a:prstGeom>
          <a:solidFill>
            <a:schemeClr val="accent1">
              <a:lumMod val="20000"/>
              <a:lumOff val="80000"/>
            </a:schemeClr>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2400">
              <a:solidFill>
                <a:srgbClr val="262626"/>
              </a:solidFill>
              <a:latin typeface="Times New Roman" pitchFamily="18" charset="0"/>
            </a:endParaRPr>
          </a:p>
        </p:txBody>
      </p:sp>
      <p:sp>
        <p:nvSpPr>
          <p:cNvPr id="16" name="Text Placeholder 15"/>
          <p:cNvSpPr>
            <a:spLocks noGrp="1"/>
          </p:cNvSpPr>
          <p:nvPr>
            <p:ph type="body" sz="quarter" idx="15"/>
          </p:nvPr>
        </p:nvSpPr>
        <p:spPr>
          <a:xfrm>
            <a:off x="1767046" y="928256"/>
            <a:ext cx="10424955" cy="2292782"/>
          </a:xfrm>
          <a:prstGeom prst="rect">
            <a:avLst/>
          </a:prstGeom>
          <a:noFill/>
        </p:spPr>
        <p:txBody>
          <a:bodyPr lIns="457200" tIns="457200" rIns="457200" bIns="457200"/>
          <a:lstStyle>
            <a:lvl1pPr>
              <a:defRPr b="1">
                <a:solidFill>
                  <a:schemeClr val="tx2"/>
                </a:solidFill>
              </a:defRPr>
            </a:lvl1pPr>
            <a:lvl2pPr marL="0" indent="0">
              <a:buFontTx/>
              <a:buNone/>
              <a:defRPr>
                <a:solidFill>
                  <a:schemeClr val="tx2"/>
                </a:solidFill>
              </a:defRPr>
            </a:lvl2pPr>
            <a:lvl3pPr marL="227013"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9" name="Freeform 49"/>
          <p:cNvSpPr>
            <a:spLocks/>
          </p:cNvSpPr>
          <p:nvPr userDrawn="1"/>
        </p:nvSpPr>
        <p:spPr bwMode="auto">
          <a:xfrm>
            <a:off x="732289" y="1604901"/>
            <a:ext cx="1034756" cy="1019657"/>
          </a:xfrm>
          <a:custGeom>
            <a:avLst/>
            <a:gdLst>
              <a:gd name="T0" fmla="*/ 81 w 116"/>
              <a:gd name="T1" fmla="*/ 64 h 116"/>
              <a:gd name="T2" fmla="*/ 92 w 116"/>
              <a:gd name="T3" fmla="*/ 80 h 116"/>
              <a:gd name="T4" fmla="*/ 95 w 116"/>
              <a:gd name="T5" fmla="*/ 78 h 116"/>
              <a:gd name="T6" fmla="*/ 111 w 116"/>
              <a:gd name="T7" fmla="*/ 60 h 116"/>
              <a:gd name="T8" fmla="*/ 111 w 116"/>
              <a:gd name="T9" fmla="*/ 57 h 116"/>
              <a:gd name="T10" fmla="*/ 91 w 116"/>
              <a:gd name="T11" fmla="*/ 29 h 116"/>
              <a:gd name="T12" fmla="*/ 110 w 116"/>
              <a:gd name="T13" fmla="*/ 22 h 116"/>
              <a:gd name="T14" fmla="*/ 95 w 116"/>
              <a:gd name="T15" fmla="*/ 5 h 116"/>
              <a:gd name="T16" fmla="*/ 89 w 116"/>
              <a:gd name="T17" fmla="*/ 11 h 116"/>
              <a:gd name="T18" fmla="*/ 82 w 116"/>
              <a:gd name="T19" fmla="*/ 24 h 116"/>
              <a:gd name="T20" fmla="*/ 57 w 116"/>
              <a:gd name="T21" fmla="*/ 1 h 116"/>
              <a:gd name="T22" fmla="*/ 54 w 116"/>
              <a:gd name="T23" fmla="*/ 2 h 116"/>
              <a:gd name="T24" fmla="*/ 35 w 116"/>
              <a:gd name="T25" fmla="*/ 21 h 116"/>
              <a:gd name="T26" fmla="*/ 36 w 116"/>
              <a:gd name="T27" fmla="*/ 27 h 116"/>
              <a:gd name="T28" fmla="*/ 46 w 116"/>
              <a:gd name="T29" fmla="*/ 30 h 116"/>
              <a:gd name="T30" fmla="*/ 54 w 116"/>
              <a:gd name="T31" fmla="*/ 42 h 116"/>
              <a:gd name="T32" fmla="*/ 33 w 116"/>
              <a:gd name="T33" fmla="*/ 48 h 116"/>
              <a:gd name="T34" fmla="*/ 24 w 116"/>
              <a:gd name="T35" fmla="*/ 32 h 116"/>
              <a:gd name="T36" fmla="*/ 1 w 116"/>
              <a:gd name="T37" fmla="*/ 54 h 116"/>
              <a:gd name="T38" fmla="*/ 1 w 116"/>
              <a:gd name="T39" fmla="*/ 57 h 116"/>
              <a:gd name="T40" fmla="*/ 24 w 116"/>
              <a:gd name="T41" fmla="*/ 83 h 116"/>
              <a:gd name="T42" fmla="*/ 20 w 116"/>
              <a:gd name="T43" fmla="*/ 91 h 116"/>
              <a:gd name="T44" fmla="*/ 14 w 116"/>
              <a:gd name="T45" fmla="*/ 92 h 116"/>
              <a:gd name="T46" fmla="*/ 20 w 116"/>
              <a:gd name="T47" fmla="*/ 114 h 116"/>
              <a:gd name="T48" fmla="*/ 29 w 116"/>
              <a:gd name="T49" fmla="*/ 97 h 116"/>
              <a:gd name="T50" fmla="*/ 42 w 116"/>
              <a:gd name="T51" fmla="*/ 93 h 116"/>
              <a:gd name="T52" fmla="*/ 58 w 116"/>
              <a:gd name="T53" fmla="*/ 111 h 116"/>
              <a:gd name="T54" fmla="*/ 61 w 116"/>
              <a:gd name="T55" fmla="*/ 112 h 116"/>
              <a:gd name="T56" fmla="*/ 79 w 116"/>
              <a:gd name="T57" fmla="*/ 90 h 116"/>
              <a:gd name="T58" fmla="*/ 68 w 116"/>
              <a:gd name="T59" fmla="*/ 82 h 116"/>
              <a:gd name="T60" fmla="*/ 81 w 116"/>
              <a:gd name="T61" fmla="*/ 6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16">
                <a:moveTo>
                  <a:pt x="81" y="64"/>
                </a:moveTo>
                <a:cubicBezTo>
                  <a:pt x="89" y="70"/>
                  <a:pt x="83" y="83"/>
                  <a:pt x="92" y="80"/>
                </a:cubicBezTo>
                <a:cubicBezTo>
                  <a:pt x="94" y="80"/>
                  <a:pt x="94" y="80"/>
                  <a:pt x="95" y="78"/>
                </a:cubicBezTo>
                <a:cubicBezTo>
                  <a:pt x="111" y="60"/>
                  <a:pt x="111" y="60"/>
                  <a:pt x="111" y="60"/>
                </a:cubicBezTo>
                <a:cubicBezTo>
                  <a:pt x="113" y="58"/>
                  <a:pt x="113" y="58"/>
                  <a:pt x="111" y="57"/>
                </a:cubicBezTo>
                <a:cubicBezTo>
                  <a:pt x="103" y="53"/>
                  <a:pt x="86" y="38"/>
                  <a:pt x="91" y="29"/>
                </a:cubicBezTo>
                <a:cubicBezTo>
                  <a:pt x="94" y="23"/>
                  <a:pt x="104" y="30"/>
                  <a:pt x="110" y="22"/>
                </a:cubicBezTo>
                <a:cubicBezTo>
                  <a:pt x="116" y="14"/>
                  <a:pt x="108" y="0"/>
                  <a:pt x="95" y="5"/>
                </a:cubicBezTo>
                <a:cubicBezTo>
                  <a:pt x="91" y="6"/>
                  <a:pt x="90" y="7"/>
                  <a:pt x="89" y="11"/>
                </a:cubicBezTo>
                <a:cubicBezTo>
                  <a:pt x="88" y="16"/>
                  <a:pt x="89" y="24"/>
                  <a:pt x="82" y="24"/>
                </a:cubicBezTo>
                <a:cubicBezTo>
                  <a:pt x="81" y="24"/>
                  <a:pt x="57" y="1"/>
                  <a:pt x="57" y="1"/>
                </a:cubicBezTo>
                <a:cubicBezTo>
                  <a:pt x="56" y="0"/>
                  <a:pt x="55" y="0"/>
                  <a:pt x="54" y="2"/>
                </a:cubicBezTo>
                <a:cubicBezTo>
                  <a:pt x="54" y="2"/>
                  <a:pt x="35" y="20"/>
                  <a:pt x="35" y="21"/>
                </a:cubicBezTo>
                <a:cubicBezTo>
                  <a:pt x="34" y="23"/>
                  <a:pt x="35" y="25"/>
                  <a:pt x="36" y="27"/>
                </a:cubicBezTo>
                <a:cubicBezTo>
                  <a:pt x="40" y="32"/>
                  <a:pt x="41" y="29"/>
                  <a:pt x="46" y="30"/>
                </a:cubicBezTo>
                <a:cubicBezTo>
                  <a:pt x="51" y="31"/>
                  <a:pt x="54" y="37"/>
                  <a:pt x="54" y="42"/>
                </a:cubicBezTo>
                <a:cubicBezTo>
                  <a:pt x="55" y="53"/>
                  <a:pt x="39" y="57"/>
                  <a:pt x="33" y="48"/>
                </a:cubicBezTo>
                <a:cubicBezTo>
                  <a:pt x="30" y="43"/>
                  <a:pt x="31" y="30"/>
                  <a:pt x="24" y="32"/>
                </a:cubicBezTo>
                <a:cubicBezTo>
                  <a:pt x="20" y="33"/>
                  <a:pt x="4" y="49"/>
                  <a:pt x="1" y="54"/>
                </a:cubicBezTo>
                <a:cubicBezTo>
                  <a:pt x="0" y="56"/>
                  <a:pt x="0" y="56"/>
                  <a:pt x="1" y="57"/>
                </a:cubicBezTo>
                <a:cubicBezTo>
                  <a:pt x="11" y="65"/>
                  <a:pt x="22" y="73"/>
                  <a:pt x="24" y="83"/>
                </a:cubicBezTo>
                <a:cubicBezTo>
                  <a:pt x="24" y="87"/>
                  <a:pt x="24" y="90"/>
                  <a:pt x="20" y="91"/>
                </a:cubicBezTo>
                <a:cubicBezTo>
                  <a:pt x="18" y="92"/>
                  <a:pt x="16" y="91"/>
                  <a:pt x="14" y="92"/>
                </a:cubicBezTo>
                <a:cubicBezTo>
                  <a:pt x="0" y="95"/>
                  <a:pt x="5" y="116"/>
                  <a:pt x="20" y="114"/>
                </a:cubicBezTo>
                <a:cubicBezTo>
                  <a:pt x="28" y="113"/>
                  <a:pt x="26" y="103"/>
                  <a:pt x="29" y="97"/>
                </a:cubicBezTo>
                <a:cubicBezTo>
                  <a:pt x="32" y="93"/>
                  <a:pt x="38" y="91"/>
                  <a:pt x="42" y="93"/>
                </a:cubicBezTo>
                <a:cubicBezTo>
                  <a:pt x="43" y="94"/>
                  <a:pt x="52" y="105"/>
                  <a:pt x="58" y="111"/>
                </a:cubicBezTo>
                <a:cubicBezTo>
                  <a:pt x="59" y="113"/>
                  <a:pt x="59" y="113"/>
                  <a:pt x="61" y="112"/>
                </a:cubicBezTo>
                <a:cubicBezTo>
                  <a:pt x="67" y="109"/>
                  <a:pt x="79" y="98"/>
                  <a:pt x="79" y="90"/>
                </a:cubicBezTo>
                <a:cubicBezTo>
                  <a:pt x="79" y="86"/>
                  <a:pt x="74" y="86"/>
                  <a:pt x="68" y="82"/>
                </a:cubicBezTo>
                <a:cubicBezTo>
                  <a:pt x="55" y="73"/>
                  <a:pt x="68" y="55"/>
                  <a:pt x="81" y="64"/>
                </a:cubicBezTo>
                <a:close/>
              </a:path>
            </a:pathLst>
          </a:custGeom>
          <a:noFill/>
          <a:ln w="38100" cap="rnd">
            <a:solidFill>
              <a:schemeClr val="tx2"/>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 name="Text Placeholder 8"/>
          <p:cNvSpPr>
            <a:spLocks noGrp="1"/>
          </p:cNvSpPr>
          <p:nvPr>
            <p:ph type="body" sz="quarter" idx="11"/>
          </p:nvPr>
        </p:nvSpPr>
        <p:spPr>
          <a:xfrm>
            <a:off x="455732" y="0"/>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11" name="Text Placeholder 5"/>
          <p:cNvSpPr>
            <a:spLocks noGrp="1"/>
          </p:cNvSpPr>
          <p:nvPr>
            <p:ph type="body" sz="quarter" idx="12"/>
          </p:nvPr>
        </p:nvSpPr>
        <p:spPr>
          <a:xfrm>
            <a:off x="455732" y="3521002"/>
            <a:ext cx="5481759" cy="2879798"/>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12" name="Text Placeholder 5"/>
          <p:cNvSpPr>
            <a:spLocks noGrp="1"/>
          </p:cNvSpPr>
          <p:nvPr>
            <p:ph type="body" sz="quarter" idx="13"/>
          </p:nvPr>
        </p:nvSpPr>
        <p:spPr>
          <a:xfrm>
            <a:off x="6254511" y="3521002"/>
            <a:ext cx="5481759" cy="2879798"/>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457200" indent="-457200">
              <a:buFont typeface="+mj-lt"/>
              <a:buAutoNum type="arabicPeriod"/>
              <a:defRPr lang="en-US" sz="2400" kern="0" dirty="0" smtClean="0">
                <a:solidFill>
                  <a:schemeClr val="tx2"/>
                </a:solidFill>
                <a:latin typeface="Salesforce Sans" panose="020B0505020202020203" pitchFamily="34" charset="0"/>
                <a:ea typeface="+mn-ea"/>
                <a:cs typeface="Arial" pitchFamily="34" charset="0"/>
              </a:defRPr>
            </a:lvl2pPr>
            <a:lvl3pPr marL="685800"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13" name="TextBox 12">
            <a:extLst>
              <a:ext uri="{FF2B5EF4-FFF2-40B4-BE49-F238E27FC236}">
                <a16:creationId xmlns="" xmlns:a16="http://schemas.microsoft.com/office/drawing/2014/main" id="{C378E165-5963-C44D-83B3-069AC2C6AAD0}"/>
              </a:ext>
            </a:extLst>
          </p:cNvPr>
          <p:cNvSpPr txBox="1"/>
          <p:nvPr userDrawn="1"/>
        </p:nvSpPr>
        <p:spPr>
          <a:xfrm>
            <a:off x="1" y="931334"/>
            <a:ext cx="12192000" cy="338554"/>
          </a:xfrm>
          <a:prstGeom prst="rect">
            <a:avLst/>
          </a:prstGeom>
          <a:solidFill>
            <a:schemeClr val="accent1"/>
          </a:solidFill>
          <a:ln>
            <a:noFill/>
          </a:ln>
        </p:spPr>
        <p:txBody>
          <a:bodyPr wrap="square" rtlCol="0">
            <a:spAutoFit/>
          </a:bodyPr>
          <a:lstStyle/>
          <a:p>
            <a:r>
              <a:rPr lang="en-US" sz="1600" b="1" dirty="0">
                <a:solidFill>
                  <a:srgbClr val="FFFFFF"/>
                </a:solidFill>
                <a:cs typeface="Arial" pitchFamily="34" charset="0"/>
              </a:rPr>
              <a:t>         WATCH ME</a:t>
            </a:r>
          </a:p>
        </p:txBody>
      </p:sp>
    </p:spTree>
    <p:custDataLst>
      <p:tags r:id="rId1"/>
    </p:custDataLst>
    <p:extLst>
      <p:ext uri="{BB962C8B-B14F-4D97-AF65-F5344CB8AC3E}">
        <p14:creationId xmlns:p14="http://schemas.microsoft.com/office/powerpoint/2010/main" val="18851515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xercise - JOIN ME">
    <p:spTree>
      <p:nvGrpSpPr>
        <p:cNvPr id="1" name=""/>
        <p:cNvGrpSpPr/>
        <p:nvPr/>
      </p:nvGrpSpPr>
      <p:grpSpPr>
        <a:xfrm>
          <a:off x="0" y="0"/>
          <a:ext cx="0" cy="0"/>
          <a:chOff x="0" y="0"/>
          <a:chExt cx="0" cy="0"/>
        </a:xfrm>
      </p:grpSpPr>
      <p:sp>
        <p:nvSpPr>
          <p:cNvPr id="17" name="Rectangle 16"/>
          <p:cNvSpPr/>
          <p:nvPr userDrawn="1"/>
        </p:nvSpPr>
        <p:spPr bwMode="auto">
          <a:xfrm>
            <a:off x="1" y="928255"/>
            <a:ext cx="12192000" cy="2306638"/>
          </a:xfrm>
          <a:prstGeom prst="rect">
            <a:avLst/>
          </a:prstGeom>
          <a:solidFill>
            <a:schemeClr val="accent1">
              <a:lumMod val="20000"/>
              <a:lumOff val="80000"/>
            </a:schemeClr>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2400">
              <a:solidFill>
                <a:srgbClr val="262626"/>
              </a:solidFill>
              <a:latin typeface="Times New Roman" pitchFamily="18" charset="0"/>
            </a:endParaRPr>
          </a:p>
        </p:txBody>
      </p:sp>
      <p:sp>
        <p:nvSpPr>
          <p:cNvPr id="16" name="Text Placeholder 15"/>
          <p:cNvSpPr>
            <a:spLocks noGrp="1"/>
          </p:cNvSpPr>
          <p:nvPr>
            <p:ph type="body" sz="quarter" idx="15"/>
          </p:nvPr>
        </p:nvSpPr>
        <p:spPr>
          <a:xfrm>
            <a:off x="1767046" y="928256"/>
            <a:ext cx="10424955" cy="2292783"/>
          </a:xfrm>
          <a:prstGeom prst="rect">
            <a:avLst/>
          </a:prstGeom>
          <a:noFill/>
        </p:spPr>
        <p:txBody>
          <a:bodyPr lIns="457200" tIns="457200" rIns="457200" bIns="457200"/>
          <a:lstStyle>
            <a:lvl1pPr>
              <a:defRPr b="1">
                <a:solidFill>
                  <a:schemeClr val="tx2"/>
                </a:solidFill>
              </a:defRPr>
            </a:lvl1pPr>
            <a:lvl2pPr marL="0" indent="0">
              <a:buFontTx/>
              <a:buNone/>
              <a:defRPr>
                <a:solidFill>
                  <a:schemeClr val="tx2"/>
                </a:solidFill>
              </a:defRPr>
            </a:lvl2pPr>
            <a:lvl3pPr marL="227013"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9" name="Freeform 49"/>
          <p:cNvSpPr>
            <a:spLocks/>
          </p:cNvSpPr>
          <p:nvPr userDrawn="1"/>
        </p:nvSpPr>
        <p:spPr bwMode="auto">
          <a:xfrm>
            <a:off x="732289" y="1604901"/>
            <a:ext cx="1034756" cy="1019657"/>
          </a:xfrm>
          <a:custGeom>
            <a:avLst/>
            <a:gdLst>
              <a:gd name="T0" fmla="*/ 81 w 116"/>
              <a:gd name="T1" fmla="*/ 64 h 116"/>
              <a:gd name="T2" fmla="*/ 92 w 116"/>
              <a:gd name="T3" fmla="*/ 80 h 116"/>
              <a:gd name="T4" fmla="*/ 95 w 116"/>
              <a:gd name="T5" fmla="*/ 78 h 116"/>
              <a:gd name="T6" fmla="*/ 111 w 116"/>
              <a:gd name="T7" fmla="*/ 60 h 116"/>
              <a:gd name="T8" fmla="*/ 111 w 116"/>
              <a:gd name="T9" fmla="*/ 57 h 116"/>
              <a:gd name="T10" fmla="*/ 91 w 116"/>
              <a:gd name="T11" fmla="*/ 29 h 116"/>
              <a:gd name="T12" fmla="*/ 110 w 116"/>
              <a:gd name="T13" fmla="*/ 22 h 116"/>
              <a:gd name="T14" fmla="*/ 95 w 116"/>
              <a:gd name="T15" fmla="*/ 5 h 116"/>
              <a:gd name="T16" fmla="*/ 89 w 116"/>
              <a:gd name="T17" fmla="*/ 11 h 116"/>
              <a:gd name="T18" fmla="*/ 82 w 116"/>
              <a:gd name="T19" fmla="*/ 24 h 116"/>
              <a:gd name="T20" fmla="*/ 57 w 116"/>
              <a:gd name="T21" fmla="*/ 1 h 116"/>
              <a:gd name="T22" fmla="*/ 54 w 116"/>
              <a:gd name="T23" fmla="*/ 2 h 116"/>
              <a:gd name="T24" fmla="*/ 35 w 116"/>
              <a:gd name="T25" fmla="*/ 21 h 116"/>
              <a:gd name="T26" fmla="*/ 36 w 116"/>
              <a:gd name="T27" fmla="*/ 27 h 116"/>
              <a:gd name="T28" fmla="*/ 46 w 116"/>
              <a:gd name="T29" fmla="*/ 30 h 116"/>
              <a:gd name="T30" fmla="*/ 54 w 116"/>
              <a:gd name="T31" fmla="*/ 42 h 116"/>
              <a:gd name="T32" fmla="*/ 33 w 116"/>
              <a:gd name="T33" fmla="*/ 48 h 116"/>
              <a:gd name="T34" fmla="*/ 24 w 116"/>
              <a:gd name="T35" fmla="*/ 32 h 116"/>
              <a:gd name="T36" fmla="*/ 1 w 116"/>
              <a:gd name="T37" fmla="*/ 54 h 116"/>
              <a:gd name="T38" fmla="*/ 1 w 116"/>
              <a:gd name="T39" fmla="*/ 57 h 116"/>
              <a:gd name="T40" fmla="*/ 24 w 116"/>
              <a:gd name="T41" fmla="*/ 83 h 116"/>
              <a:gd name="T42" fmla="*/ 20 w 116"/>
              <a:gd name="T43" fmla="*/ 91 h 116"/>
              <a:gd name="T44" fmla="*/ 14 w 116"/>
              <a:gd name="T45" fmla="*/ 92 h 116"/>
              <a:gd name="T46" fmla="*/ 20 w 116"/>
              <a:gd name="T47" fmla="*/ 114 h 116"/>
              <a:gd name="T48" fmla="*/ 29 w 116"/>
              <a:gd name="T49" fmla="*/ 97 h 116"/>
              <a:gd name="T50" fmla="*/ 42 w 116"/>
              <a:gd name="T51" fmla="*/ 93 h 116"/>
              <a:gd name="T52" fmla="*/ 58 w 116"/>
              <a:gd name="T53" fmla="*/ 111 h 116"/>
              <a:gd name="T54" fmla="*/ 61 w 116"/>
              <a:gd name="T55" fmla="*/ 112 h 116"/>
              <a:gd name="T56" fmla="*/ 79 w 116"/>
              <a:gd name="T57" fmla="*/ 90 h 116"/>
              <a:gd name="T58" fmla="*/ 68 w 116"/>
              <a:gd name="T59" fmla="*/ 82 h 116"/>
              <a:gd name="T60" fmla="*/ 81 w 116"/>
              <a:gd name="T61" fmla="*/ 6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16">
                <a:moveTo>
                  <a:pt x="81" y="64"/>
                </a:moveTo>
                <a:cubicBezTo>
                  <a:pt x="89" y="70"/>
                  <a:pt x="83" y="83"/>
                  <a:pt x="92" y="80"/>
                </a:cubicBezTo>
                <a:cubicBezTo>
                  <a:pt x="94" y="80"/>
                  <a:pt x="94" y="80"/>
                  <a:pt x="95" y="78"/>
                </a:cubicBezTo>
                <a:cubicBezTo>
                  <a:pt x="111" y="60"/>
                  <a:pt x="111" y="60"/>
                  <a:pt x="111" y="60"/>
                </a:cubicBezTo>
                <a:cubicBezTo>
                  <a:pt x="113" y="58"/>
                  <a:pt x="113" y="58"/>
                  <a:pt x="111" y="57"/>
                </a:cubicBezTo>
                <a:cubicBezTo>
                  <a:pt x="103" y="53"/>
                  <a:pt x="86" y="38"/>
                  <a:pt x="91" y="29"/>
                </a:cubicBezTo>
                <a:cubicBezTo>
                  <a:pt x="94" y="23"/>
                  <a:pt x="104" y="30"/>
                  <a:pt x="110" y="22"/>
                </a:cubicBezTo>
                <a:cubicBezTo>
                  <a:pt x="116" y="14"/>
                  <a:pt x="108" y="0"/>
                  <a:pt x="95" y="5"/>
                </a:cubicBezTo>
                <a:cubicBezTo>
                  <a:pt x="91" y="6"/>
                  <a:pt x="90" y="7"/>
                  <a:pt x="89" y="11"/>
                </a:cubicBezTo>
                <a:cubicBezTo>
                  <a:pt x="88" y="16"/>
                  <a:pt x="89" y="24"/>
                  <a:pt x="82" y="24"/>
                </a:cubicBezTo>
                <a:cubicBezTo>
                  <a:pt x="81" y="24"/>
                  <a:pt x="57" y="1"/>
                  <a:pt x="57" y="1"/>
                </a:cubicBezTo>
                <a:cubicBezTo>
                  <a:pt x="56" y="0"/>
                  <a:pt x="55" y="0"/>
                  <a:pt x="54" y="2"/>
                </a:cubicBezTo>
                <a:cubicBezTo>
                  <a:pt x="54" y="2"/>
                  <a:pt x="35" y="20"/>
                  <a:pt x="35" y="21"/>
                </a:cubicBezTo>
                <a:cubicBezTo>
                  <a:pt x="34" y="23"/>
                  <a:pt x="35" y="25"/>
                  <a:pt x="36" y="27"/>
                </a:cubicBezTo>
                <a:cubicBezTo>
                  <a:pt x="40" y="32"/>
                  <a:pt x="41" y="29"/>
                  <a:pt x="46" y="30"/>
                </a:cubicBezTo>
                <a:cubicBezTo>
                  <a:pt x="51" y="31"/>
                  <a:pt x="54" y="37"/>
                  <a:pt x="54" y="42"/>
                </a:cubicBezTo>
                <a:cubicBezTo>
                  <a:pt x="55" y="53"/>
                  <a:pt x="39" y="57"/>
                  <a:pt x="33" y="48"/>
                </a:cubicBezTo>
                <a:cubicBezTo>
                  <a:pt x="30" y="43"/>
                  <a:pt x="31" y="30"/>
                  <a:pt x="24" y="32"/>
                </a:cubicBezTo>
                <a:cubicBezTo>
                  <a:pt x="20" y="33"/>
                  <a:pt x="4" y="49"/>
                  <a:pt x="1" y="54"/>
                </a:cubicBezTo>
                <a:cubicBezTo>
                  <a:pt x="0" y="56"/>
                  <a:pt x="0" y="56"/>
                  <a:pt x="1" y="57"/>
                </a:cubicBezTo>
                <a:cubicBezTo>
                  <a:pt x="11" y="65"/>
                  <a:pt x="22" y="73"/>
                  <a:pt x="24" y="83"/>
                </a:cubicBezTo>
                <a:cubicBezTo>
                  <a:pt x="24" y="87"/>
                  <a:pt x="24" y="90"/>
                  <a:pt x="20" y="91"/>
                </a:cubicBezTo>
                <a:cubicBezTo>
                  <a:pt x="18" y="92"/>
                  <a:pt x="16" y="91"/>
                  <a:pt x="14" y="92"/>
                </a:cubicBezTo>
                <a:cubicBezTo>
                  <a:pt x="0" y="95"/>
                  <a:pt x="5" y="116"/>
                  <a:pt x="20" y="114"/>
                </a:cubicBezTo>
                <a:cubicBezTo>
                  <a:pt x="28" y="113"/>
                  <a:pt x="26" y="103"/>
                  <a:pt x="29" y="97"/>
                </a:cubicBezTo>
                <a:cubicBezTo>
                  <a:pt x="32" y="93"/>
                  <a:pt x="38" y="91"/>
                  <a:pt x="42" y="93"/>
                </a:cubicBezTo>
                <a:cubicBezTo>
                  <a:pt x="43" y="94"/>
                  <a:pt x="52" y="105"/>
                  <a:pt x="58" y="111"/>
                </a:cubicBezTo>
                <a:cubicBezTo>
                  <a:pt x="59" y="113"/>
                  <a:pt x="59" y="113"/>
                  <a:pt x="61" y="112"/>
                </a:cubicBezTo>
                <a:cubicBezTo>
                  <a:pt x="67" y="109"/>
                  <a:pt x="79" y="98"/>
                  <a:pt x="79" y="90"/>
                </a:cubicBezTo>
                <a:cubicBezTo>
                  <a:pt x="79" y="86"/>
                  <a:pt x="74" y="86"/>
                  <a:pt x="68" y="82"/>
                </a:cubicBezTo>
                <a:cubicBezTo>
                  <a:pt x="55" y="73"/>
                  <a:pt x="68" y="55"/>
                  <a:pt x="81" y="64"/>
                </a:cubicBezTo>
                <a:close/>
              </a:path>
            </a:pathLst>
          </a:custGeom>
          <a:noFill/>
          <a:ln w="38100" cap="rnd">
            <a:solidFill>
              <a:schemeClr val="tx2"/>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 name="Text Placeholder 8"/>
          <p:cNvSpPr>
            <a:spLocks noGrp="1"/>
          </p:cNvSpPr>
          <p:nvPr>
            <p:ph type="body" sz="quarter" idx="11"/>
          </p:nvPr>
        </p:nvSpPr>
        <p:spPr>
          <a:xfrm>
            <a:off x="455732" y="0"/>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11" name="Text Placeholder 5"/>
          <p:cNvSpPr>
            <a:spLocks noGrp="1"/>
          </p:cNvSpPr>
          <p:nvPr>
            <p:ph type="body" sz="quarter" idx="12"/>
          </p:nvPr>
        </p:nvSpPr>
        <p:spPr>
          <a:xfrm>
            <a:off x="455732" y="3521002"/>
            <a:ext cx="5481759" cy="2879798"/>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12" name="Text Placeholder 5"/>
          <p:cNvSpPr>
            <a:spLocks noGrp="1"/>
          </p:cNvSpPr>
          <p:nvPr>
            <p:ph type="body" sz="quarter" idx="13"/>
          </p:nvPr>
        </p:nvSpPr>
        <p:spPr>
          <a:xfrm>
            <a:off x="6254511" y="3521002"/>
            <a:ext cx="5481759" cy="2879798"/>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457200" indent="-457200">
              <a:buFont typeface="+mj-lt"/>
              <a:buAutoNum type="arabicPeriod"/>
              <a:defRPr lang="en-US" sz="2400" kern="0" dirty="0" smtClean="0">
                <a:solidFill>
                  <a:schemeClr val="tx2"/>
                </a:solidFill>
                <a:latin typeface="Salesforce Sans" panose="020B0505020202020203" pitchFamily="34" charset="0"/>
                <a:ea typeface="+mn-ea"/>
                <a:cs typeface="Arial" pitchFamily="34" charset="0"/>
              </a:defRPr>
            </a:lvl2pPr>
            <a:lvl3pPr marL="685800"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14" name="TextBox 13">
            <a:extLst>
              <a:ext uri="{FF2B5EF4-FFF2-40B4-BE49-F238E27FC236}">
                <a16:creationId xmlns="" xmlns:a16="http://schemas.microsoft.com/office/drawing/2014/main" id="{BE22C58D-A1EC-7540-BFC2-24C9A206F4AD}"/>
              </a:ext>
            </a:extLst>
          </p:cNvPr>
          <p:cNvSpPr txBox="1"/>
          <p:nvPr userDrawn="1"/>
        </p:nvSpPr>
        <p:spPr>
          <a:xfrm>
            <a:off x="1" y="931334"/>
            <a:ext cx="12192000" cy="338554"/>
          </a:xfrm>
          <a:prstGeom prst="rect">
            <a:avLst/>
          </a:prstGeom>
          <a:solidFill>
            <a:schemeClr val="accent1"/>
          </a:solidFill>
          <a:ln>
            <a:noFill/>
          </a:ln>
        </p:spPr>
        <p:txBody>
          <a:bodyPr wrap="square" rtlCol="0">
            <a:spAutoFit/>
          </a:bodyPr>
          <a:lstStyle/>
          <a:p>
            <a:r>
              <a:rPr lang="en-US" sz="1600" b="1" dirty="0">
                <a:solidFill>
                  <a:srgbClr val="FFFFFF"/>
                </a:solidFill>
                <a:cs typeface="Arial" pitchFamily="34" charset="0"/>
              </a:rPr>
              <a:t>         JOIN ME</a:t>
            </a:r>
          </a:p>
        </p:txBody>
      </p:sp>
    </p:spTree>
    <p:custDataLst>
      <p:tags r:id="rId1"/>
    </p:custDataLst>
    <p:extLst>
      <p:ext uri="{BB962C8B-B14F-4D97-AF65-F5344CB8AC3E}">
        <p14:creationId xmlns:p14="http://schemas.microsoft.com/office/powerpoint/2010/main" val="3705161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Exercise - YOUR TURN">
    <p:spTree>
      <p:nvGrpSpPr>
        <p:cNvPr id="1" name=""/>
        <p:cNvGrpSpPr/>
        <p:nvPr/>
      </p:nvGrpSpPr>
      <p:grpSpPr>
        <a:xfrm>
          <a:off x="0" y="0"/>
          <a:ext cx="0" cy="0"/>
          <a:chOff x="0" y="0"/>
          <a:chExt cx="0" cy="0"/>
        </a:xfrm>
      </p:grpSpPr>
      <p:sp>
        <p:nvSpPr>
          <p:cNvPr id="17" name="Rectangle 16"/>
          <p:cNvSpPr/>
          <p:nvPr userDrawn="1"/>
        </p:nvSpPr>
        <p:spPr bwMode="auto">
          <a:xfrm>
            <a:off x="1" y="928255"/>
            <a:ext cx="12192000" cy="2306638"/>
          </a:xfrm>
          <a:prstGeom prst="rect">
            <a:avLst/>
          </a:prstGeom>
          <a:solidFill>
            <a:schemeClr val="accent1">
              <a:lumMod val="20000"/>
              <a:lumOff val="80000"/>
            </a:schemeClr>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2400">
              <a:solidFill>
                <a:srgbClr val="262626"/>
              </a:solidFill>
              <a:latin typeface="Times New Roman" pitchFamily="18" charset="0"/>
            </a:endParaRPr>
          </a:p>
        </p:txBody>
      </p:sp>
      <p:sp>
        <p:nvSpPr>
          <p:cNvPr id="16" name="Text Placeholder 15"/>
          <p:cNvSpPr>
            <a:spLocks noGrp="1"/>
          </p:cNvSpPr>
          <p:nvPr>
            <p:ph type="body" sz="quarter" idx="15"/>
          </p:nvPr>
        </p:nvSpPr>
        <p:spPr>
          <a:xfrm>
            <a:off x="1767046" y="928255"/>
            <a:ext cx="10424955" cy="2292782"/>
          </a:xfrm>
          <a:prstGeom prst="rect">
            <a:avLst/>
          </a:prstGeom>
          <a:noFill/>
        </p:spPr>
        <p:txBody>
          <a:bodyPr lIns="457200" tIns="457200" rIns="457200" bIns="457200"/>
          <a:lstStyle>
            <a:lvl1pPr>
              <a:defRPr b="1">
                <a:solidFill>
                  <a:schemeClr val="tx2"/>
                </a:solidFill>
              </a:defRPr>
            </a:lvl1pPr>
            <a:lvl2pPr marL="0" indent="0">
              <a:buFontTx/>
              <a:buNone/>
              <a:defRPr>
                <a:solidFill>
                  <a:schemeClr val="tx2"/>
                </a:solidFill>
              </a:defRPr>
            </a:lvl2pPr>
            <a:lvl3pPr marL="227013"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9" name="Freeform 49"/>
          <p:cNvSpPr>
            <a:spLocks/>
          </p:cNvSpPr>
          <p:nvPr userDrawn="1"/>
        </p:nvSpPr>
        <p:spPr bwMode="auto">
          <a:xfrm>
            <a:off x="732289" y="1604901"/>
            <a:ext cx="1034756" cy="1019657"/>
          </a:xfrm>
          <a:custGeom>
            <a:avLst/>
            <a:gdLst>
              <a:gd name="T0" fmla="*/ 81 w 116"/>
              <a:gd name="T1" fmla="*/ 64 h 116"/>
              <a:gd name="T2" fmla="*/ 92 w 116"/>
              <a:gd name="T3" fmla="*/ 80 h 116"/>
              <a:gd name="T4" fmla="*/ 95 w 116"/>
              <a:gd name="T5" fmla="*/ 78 h 116"/>
              <a:gd name="T6" fmla="*/ 111 w 116"/>
              <a:gd name="T7" fmla="*/ 60 h 116"/>
              <a:gd name="T8" fmla="*/ 111 w 116"/>
              <a:gd name="T9" fmla="*/ 57 h 116"/>
              <a:gd name="T10" fmla="*/ 91 w 116"/>
              <a:gd name="T11" fmla="*/ 29 h 116"/>
              <a:gd name="T12" fmla="*/ 110 w 116"/>
              <a:gd name="T13" fmla="*/ 22 h 116"/>
              <a:gd name="T14" fmla="*/ 95 w 116"/>
              <a:gd name="T15" fmla="*/ 5 h 116"/>
              <a:gd name="T16" fmla="*/ 89 w 116"/>
              <a:gd name="T17" fmla="*/ 11 h 116"/>
              <a:gd name="T18" fmla="*/ 82 w 116"/>
              <a:gd name="T19" fmla="*/ 24 h 116"/>
              <a:gd name="T20" fmla="*/ 57 w 116"/>
              <a:gd name="T21" fmla="*/ 1 h 116"/>
              <a:gd name="T22" fmla="*/ 54 w 116"/>
              <a:gd name="T23" fmla="*/ 2 h 116"/>
              <a:gd name="T24" fmla="*/ 35 w 116"/>
              <a:gd name="T25" fmla="*/ 21 h 116"/>
              <a:gd name="T26" fmla="*/ 36 w 116"/>
              <a:gd name="T27" fmla="*/ 27 h 116"/>
              <a:gd name="T28" fmla="*/ 46 w 116"/>
              <a:gd name="T29" fmla="*/ 30 h 116"/>
              <a:gd name="T30" fmla="*/ 54 w 116"/>
              <a:gd name="T31" fmla="*/ 42 h 116"/>
              <a:gd name="T32" fmla="*/ 33 w 116"/>
              <a:gd name="T33" fmla="*/ 48 h 116"/>
              <a:gd name="T34" fmla="*/ 24 w 116"/>
              <a:gd name="T35" fmla="*/ 32 h 116"/>
              <a:gd name="T36" fmla="*/ 1 w 116"/>
              <a:gd name="T37" fmla="*/ 54 h 116"/>
              <a:gd name="T38" fmla="*/ 1 w 116"/>
              <a:gd name="T39" fmla="*/ 57 h 116"/>
              <a:gd name="T40" fmla="*/ 24 w 116"/>
              <a:gd name="T41" fmla="*/ 83 h 116"/>
              <a:gd name="T42" fmla="*/ 20 w 116"/>
              <a:gd name="T43" fmla="*/ 91 h 116"/>
              <a:gd name="T44" fmla="*/ 14 w 116"/>
              <a:gd name="T45" fmla="*/ 92 h 116"/>
              <a:gd name="T46" fmla="*/ 20 w 116"/>
              <a:gd name="T47" fmla="*/ 114 h 116"/>
              <a:gd name="T48" fmla="*/ 29 w 116"/>
              <a:gd name="T49" fmla="*/ 97 h 116"/>
              <a:gd name="T50" fmla="*/ 42 w 116"/>
              <a:gd name="T51" fmla="*/ 93 h 116"/>
              <a:gd name="T52" fmla="*/ 58 w 116"/>
              <a:gd name="T53" fmla="*/ 111 h 116"/>
              <a:gd name="T54" fmla="*/ 61 w 116"/>
              <a:gd name="T55" fmla="*/ 112 h 116"/>
              <a:gd name="T56" fmla="*/ 79 w 116"/>
              <a:gd name="T57" fmla="*/ 90 h 116"/>
              <a:gd name="T58" fmla="*/ 68 w 116"/>
              <a:gd name="T59" fmla="*/ 82 h 116"/>
              <a:gd name="T60" fmla="*/ 81 w 116"/>
              <a:gd name="T61" fmla="*/ 6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16">
                <a:moveTo>
                  <a:pt x="81" y="64"/>
                </a:moveTo>
                <a:cubicBezTo>
                  <a:pt x="89" y="70"/>
                  <a:pt x="83" y="83"/>
                  <a:pt x="92" y="80"/>
                </a:cubicBezTo>
                <a:cubicBezTo>
                  <a:pt x="94" y="80"/>
                  <a:pt x="94" y="80"/>
                  <a:pt x="95" y="78"/>
                </a:cubicBezTo>
                <a:cubicBezTo>
                  <a:pt x="111" y="60"/>
                  <a:pt x="111" y="60"/>
                  <a:pt x="111" y="60"/>
                </a:cubicBezTo>
                <a:cubicBezTo>
                  <a:pt x="113" y="58"/>
                  <a:pt x="113" y="58"/>
                  <a:pt x="111" y="57"/>
                </a:cubicBezTo>
                <a:cubicBezTo>
                  <a:pt x="103" y="53"/>
                  <a:pt x="86" y="38"/>
                  <a:pt x="91" y="29"/>
                </a:cubicBezTo>
                <a:cubicBezTo>
                  <a:pt x="94" y="23"/>
                  <a:pt x="104" y="30"/>
                  <a:pt x="110" y="22"/>
                </a:cubicBezTo>
                <a:cubicBezTo>
                  <a:pt x="116" y="14"/>
                  <a:pt x="108" y="0"/>
                  <a:pt x="95" y="5"/>
                </a:cubicBezTo>
                <a:cubicBezTo>
                  <a:pt x="91" y="6"/>
                  <a:pt x="90" y="7"/>
                  <a:pt x="89" y="11"/>
                </a:cubicBezTo>
                <a:cubicBezTo>
                  <a:pt x="88" y="16"/>
                  <a:pt x="89" y="24"/>
                  <a:pt x="82" y="24"/>
                </a:cubicBezTo>
                <a:cubicBezTo>
                  <a:pt x="81" y="24"/>
                  <a:pt x="57" y="1"/>
                  <a:pt x="57" y="1"/>
                </a:cubicBezTo>
                <a:cubicBezTo>
                  <a:pt x="56" y="0"/>
                  <a:pt x="55" y="0"/>
                  <a:pt x="54" y="2"/>
                </a:cubicBezTo>
                <a:cubicBezTo>
                  <a:pt x="54" y="2"/>
                  <a:pt x="35" y="20"/>
                  <a:pt x="35" y="21"/>
                </a:cubicBezTo>
                <a:cubicBezTo>
                  <a:pt x="34" y="23"/>
                  <a:pt x="35" y="25"/>
                  <a:pt x="36" y="27"/>
                </a:cubicBezTo>
                <a:cubicBezTo>
                  <a:pt x="40" y="32"/>
                  <a:pt x="41" y="29"/>
                  <a:pt x="46" y="30"/>
                </a:cubicBezTo>
                <a:cubicBezTo>
                  <a:pt x="51" y="31"/>
                  <a:pt x="54" y="37"/>
                  <a:pt x="54" y="42"/>
                </a:cubicBezTo>
                <a:cubicBezTo>
                  <a:pt x="55" y="53"/>
                  <a:pt x="39" y="57"/>
                  <a:pt x="33" y="48"/>
                </a:cubicBezTo>
                <a:cubicBezTo>
                  <a:pt x="30" y="43"/>
                  <a:pt x="31" y="30"/>
                  <a:pt x="24" y="32"/>
                </a:cubicBezTo>
                <a:cubicBezTo>
                  <a:pt x="20" y="33"/>
                  <a:pt x="4" y="49"/>
                  <a:pt x="1" y="54"/>
                </a:cubicBezTo>
                <a:cubicBezTo>
                  <a:pt x="0" y="56"/>
                  <a:pt x="0" y="56"/>
                  <a:pt x="1" y="57"/>
                </a:cubicBezTo>
                <a:cubicBezTo>
                  <a:pt x="11" y="65"/>
                  <a:pt x="22" y="73"/>
                  <a:pt x="24" y="83"/>
                </a:cubicBezTo>
                <a:cubicBezTo>
                  <a:pt x="24" y="87"/>
                  <a:pt x="24" y="90"/>
                  <a:pt x="20" y="91"/>
                </a:cubicBezTo>
                <a:cubicBezTo>
                  <a:pt x="18" y="92"/>
                  <a:pt x="16" y="91"/>
                  <a:pt x="14" y="92"/>
                </a:cubicBezTo>
                <a:cubicBezTo>
                  <a:pt x="0" y="95"/>
                  <a:pt x="5" y="116"/>
                  <a:pt x="20" y="114"/>
                </a:cubicBezTo>
                <a:cubicBezTo>
                  <a:pt x="28" y="113"/>
                  <a:pt x="26" y="103"/>
                  <a:pt x="29" y="97"/>
                </a:cubicBezTo>
                <a:cubicBezTo>
                  <a:pt x="32" y="93"/>
                  <a:pt x="38" y="91"/>
                  <a:pt x="42" y="93"/>
                </a:cubicBezTo>
                <a:cubicBezTo>
                  <a:pt x="43" y="94"/>
                  <a:pt x="52" y="105"/>
                  <a:pt x="58" y="111"/>
                </a:cubicBezTo>
                <a:cubicBezTo>
                  <a:pt x="59" y="113"/>
                  <a:pt x="59" y="113"/>
                  <a:pt x="61" y="112"/>
                </a:cubicBezTo>
                <a:cubicBezTo>
                  <a:pt x="67" y="109"/>
                  <a:pt x="79" y="98"/>
                  <a:pt x="79" y="90"/>
                </a:cubicBezTo>
                <a:cubicBezTo>
                  <a:pt x="79" y="86"/>
                  <a:pt x="74" y="86"/>
                  <a:pt x="68" y="82"/>
                </a:cubicBezTo>
                <a:cubicBezTo>
                  <a:pt x="55" y="73"/>
                  <a:pt x="68" y="55"/>
                  <a:pt x="81" y="64"/>
                </a:cubicBezTo>
                <a:close/>
              </a:path>
            </a:pathLst>
          </a:custGeom>
          <a:noFill/>
          <a:ln w="38100" cap="rnd">
            <a:solidFill>
              <a:schemeClr val="tx2"/>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0" name="Text Placeholder 8"/>
          <p:cNvSpPr>
            <a:spLocks noGrp="1"/>
          </p:cNvSpPr>
          <p:nvPr>
            <p:ph type="body" sz="quarter" idx="11"/>
          </p:nvPr>
        </p:nvSpPr>
        <p:spPr>
          <a:xfrm>
            <a:off x="455732" y="0"/>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11" name="Text Placeholder 5"/>
          <p:cNvSpPr>
            <a:spLocks noGrp="1"/>
          </p:cNvSpPr>
          <p:nvPr>
            <p:ph type="body" sz="quarter" idx="12"/>
          </p:nvPr>
        </p:nvSpPr>
        <p:spPr>
          <a:xfrm>
            <a:off x="455732" y="3521002"/>
            <a:ext cx="5481759" cy="2879798"/>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12" name="Text Placeholder 5"/>
          <p:cNvSpPr>
            <a:spLocks noGrp="1"/>
          </p:cNvSpPr>
          <p:nvPr>
            <p:ph type="body" sz="quarter" idx="13"/>
          </p:nvPr>
        </p:nvSpPr>
        <p:spPr>
          <a:xfrm>
            <a:off x="6254511" y="3521002"/>
            <a:ext cx="5481759" cy="2879798"/>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457200" indent="-457200">
              <a:buFont typeface="+mj-lt"/>
              <a:buAutoNum type="arabicPeriod"/>
              <a:defRPr lang="en-US" sz="2400" kern="0" dirty="0" smtClean="0">
                <a:solidFill>
                  <a:schemeClr val="tx2"/>
                </a:solidFill>
                <a:latin typeface="Salesforce Sans" panose="020B0505020202020203" pitchFamily="34" charset="0"/>
                <a:ea typeface="+mn-ea"/>
                <a:cs typeface="Arial" pitchFamily="34" charset="0"/>
              </a:defRPr>
            </a:lvl2pPr>
            <a:lvl3pPr marL="685800"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13" name="TextBox 12">
            <a:extLst>
              <a:ext uri="{FF2B5EF4-FFF2-40B4-BE49-F238E27FC236}">
                <a16:creationId xmlns="" xmlns:a16="http://schemas.microsoft.com/office/drawing/2014/main" id="{1CE11CBC-C96E-D743-9600-A6EE0DB4DB2C}"/>
              </a:ext>
            </a:extLst>
          </p:cNvPr>
          <p:cNvSpPr txBox="1"/>
          <p:nvPr userDrawn="1"/>
        </p:nvSpPr>
        <p:spPr>
          <a:xfrm>
            <a:off x="1" y="931334"/>
            <a:ext cx="12192000" cy="338554"/>
          </a:xfrm>
          <a:prstGeom prst="rect">
            <a:avLst/>
          </a:prstGeom>
          <a:solidFill>
            <a:schemeClr val="accent1"/>
          </a:solidFill>
          <a:ln>
            <a:noFill/>
          </a:ln>
        </p:spPr>
        <p:txBody>
          <a:bodyPr wrap="square" rtlCol="0">
            <a:spAutoFit/>
          </a:bodyPr>
          <a:lstStyle/>
          <a:p>
            <a:r>
              <a:rPr lang="en-US" sz="1600" b="1" dirty="0">
                <a:solidFill>
                  <a:srgbClr val="FFFFFF"/>
                </a:solidFill>
                <a:cs typeface="Arial" pitchFamily="34" charset="0"/>
              </a:rPr>
              <a:t>         YOUR TURN</a:t>
            </a:r>
          </a:p>
        </p:txBody>
      </p:sp>
    </p:spTree>
    <p:custDataLst>
      <p:tags r:id="rId1"/>
    </p:custDataLst>
    <p:extLst>
      <p:ext uri="{BB962C8B-B14F-4D97-AF65-F5344CB8AC3E}">
        <p14:creationId xmlns:p14="http://schemas.microsoft.com/office/powerpoint/2010/main" val="7833918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omework">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1AEE7544-9889-854F-8A08-43FBFE0568CD}"/>
              </a:ext>
            </a:extLst>
          </p:cNvPr>
          <p:cNvPicPr>
            <a:picLocks noChangeAspect="1"/>
          </p:cNvPicPr>
          <p:nvPr userDrawn="1"/>
        </p:nvPicPr>
        <p:blipFill>
          <a:blip r:embed="rId3"/>
          <a:stretch>
            <a:fillRect/>
          </a:stretch>
        </p:blipFill>
        <p:spPr>
          <a:xfrm>
            <a:off x="-1" y="921838"/>
            <a:ext cx="5386204" cy="2853973"/>
          </a:xfrm>
          <a:prstGeom prst="rect">
            <a:avLst/>
          </a:prstGeom>
        </p:spPr>
      </p:pic>
      <p:pic>
        <p:nvPicPr>
          <p:cNvPr id="14" name="Picture 13">
            <a:extLst>
              <a:ext uri="{FF2B5EF4-FFF2-40B4-BE49-F238E27FC236}">
                <a16:creationId xmlns="" xmlns:a16="http://schemas.microsoft.com/office/drawing/2014/main" id="{BAEF83AC-CAE7-4048-8D85-6F14121C3716}"/>
              </a:ext>
            </a:extLst>
          </p:cNvPr>
          <p:cNvPicPr>
            <a:picLocks noChangeAspect="1"/>
          </p:cNvPicPr>
          <p:nvPr userDrawn="1"/>
        </p:nvPicPr>
        <p:blipFill rotWithShape="1">
          <a:blip r:embed="rId4"/>
          <a:srcRect t="35010"/>
          <a:stretch/>
        </p:blipFill>
        <p:spPr>
          <a:xfrm>
            <a:off x="628487" y="921838"/>
            <a:ext cx="7364657" cy="2764027"/>
          </a:xfrm>
          <a:prstGeom prst="rect">
            <a:avLst/>
          </a:prstGeom>
        </p:spPr>
      </p:pic>
      <p:pic>
        <p:nvPicPr>
          <p:cNvPr id="13" name="Picture 12">
            <a:extLst>
              <a:ext uri="{FF2B5EF4-FFF2-40B4-BE49-F238E27FC236}">
                <a16:creationId xmlns="" xmlns:a16="http://schemas.microsoft.com/office/drawing/2014/main" id="{95697CCC-88A4-0042-84DF-B12CEF0C6310}"/>
              </a:ext>
            </a:extLst>
          </p:cNvPr>
          <p:cNvPicPr>
            <a:picLocks noChangeAspect="1"/>
          </p:cNvPicPr>
          <p:nvPr userDrawn="1"/>
        </p:nvPicPr>
        <p:blipFill>
          <a:blip r:embed="rId3"/>
          <a:stretch>
            <a:fillRect/>
          </a:stretch>
        </p:blipFill>
        <p:spPr>
          <a:xfrm rot="10800000">
            <a:off x="-28948" y="3775810"/>
            <a:ext cx="5415151" cy="3082190"/>
          </a:xfrm>
          <a:prstGeom prst="rect">
            <a:avLst/>
          </a:prstGeom>
        </p:spPr>
      </p:pic>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4" name="Text Placeholder 8"/>
          <p:cNvSpPr>
            <a:spLocks noGrp="1"/>
          </p:cNvSpPr>
          <p:nvPr>
            <p:ph type="body" sz="quarter" idx="1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pic>
        <p:nvPicPr>
          <p:cNvPr id="7" name="Picture 6"/>
          <p:cNvPicPr>
            <a:picLocks noChangeAspect="1"/>
          </p:cNvPicPr>
          <p:nvPr userDrawn="1"/>
        </p:nvPicPr>
        <p:blipFill rotWithShape="1">
          <a:blip r:embed="rId5" cstate="print">
            <a:extLst>
              <a:ext uri="{28A0092B-C50C-407E-A947-70E740481C1C}">
                <a14:useLocalDpi xmlns:a14="http://schemas.microsoft.com/office/drawing/2010/main" val="0"/>
              </a:ext>
            </a:extLst>
          </a:blip>
          <a:srcRect l="25798" r="52889" b="61411"/>
          <a:stretch/>
        </p:blipFill>
        <p:spPr>
          <a:xfrm>
            <a:off x="-18293" y="1371601"/>
            <a:ext cx="5404496" cy="3050057"/>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660396" y="1802319"/>
            <a:ext cx="2044767" cy="1736933"/>
          </a:xfrm>
          <a:prstGeom prst="rect">
            <a:avLst/>
          </a:prstGeom>
        </p:spPr>
      </p:pic>
      <p:sp>
        <p:nvSpPr>
          <p:cNvPr id="11" name="Text Placeholder 5"/>
          <p:cNvSpPr>
            <a:spLocks noGrp="1"/>
          </p:cNvSpPr>
          <p:nvPr>
            <p:ph type="body" sz="quarter" idx="12"/>
          </p:nvPr>
        </p:nvSpPr>
        <p:spPr>
          <a:xfrm>
            <a:off x="5798153" y="1371600"/>
            <a:ext cx="5938117" cy="5029200"/>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457200" indent="-457200">
              <a:buFont typeface="+mj-lt"/>
              <a:buAutoNum type="arabicPeriod"/>
              <a:defRPr lang="en-US" sz="2000" kern="0" dirty="0" smtClean="0">
                <a:solidFill>
                  <a:schemeClr val="tx2"/>
                </a:solidFill>
                <a:latin typeface="Salesforce Sans" panose="020B0505020202020203" pitchFamily="34" charset="0"/>
                <a:ea typeface="+mn-ea"/>
                <a:cs typeface="Arial" pitchFamily="34" charset="0"/>
              </a:defRPr>
            </a:lvl2pPr>
            <a:lvl3pPr marL="685800" indent="-227013">
              <a:buFont typeface="Arial" panose="020B0604020202020204" pitchFamily="34" charset="0"/>
              <a:buChar char="•"/>
              <a:defRPr sz="1800">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pic>
        <p:nvPicPr>
          <p:cNvPr id="8" name="Picture 7"/>
          <p:cNvPicPr>
            <a:picLocks noChangeAspect="1"/>
          </p:cNvPicPr>
          <p:nvPr userDrawn="1"/>
        </p:nvPicPr>
        <p:blipFill rotWithShape="1">
          <a:blip r:embed="rId7" cstate="print">
            <a:extLst>
              <a:ext uri="{28A0092B-C50C-407E-A947-70E740481C1C}">
                <a14:useLocalDpi xmlns:a14="http://schemas.microsoft.com/office/drawing/2010/main" val="0"/>
              </a:ext>
            </a:extLst>
          </a:blip>
          <a:srcRect l="430" r="55460" b="29600"/>
          <a:stretch/>
        </p:blipFill>
        <p:spPr>
          <a:xfrm>
            <a:off x="-18293" y="2007924"/>
            <a:ext cx="5407242" cy="4850077"/>
          </a:xfrm>
          <a:prstGeom prst="rect">
            <a:avLst/>
          </a:prstGeom>
        </p:spPr>
      </p:pic>
      <p:pic>
        <p:nvPicPr>
          <p:cNvPr id="9" name="Picture 8"/>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l="60668"/>
          <a:stretch/>
        </p:blipFill>
        <p:spPr>
          <a:xfrm>
            <a:off x="2811590" y="4004027"/>
            <a:ext cx="655042" cy="1860931"/>
          </a:xfrm>
          <a:prstGeom prst="rect">
            <a:avLst/>
          </a:prstGeom>
        </p:spPr>
      </p:pic>
    </p:spTree>
    <p:custDataLst>
      <p:tags r:id="rId1"/>
    </p:custDataLst>
    <p:extLst>
      <p:ext uri="{BB962C8B-B14F-4D97-AF65-F5344CB8AC3E}">
        <p14:creationId xmlns:p14="http://schemas.microsoft.com/office/powerpoint/2010/main" val="15016205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_______________">
    <p:bg>
      <p:bgPr>
        <a:solidFill>
          <a:srgbClr val="FF0000"/>
        </a:solidFill>
        <a:effectLst/>
      </p:bgPr>
    </p:bg>
    <p:spTree>
      <p:nvGrpSpPr>
        <p:cNvPr id="1" name=""/>
        <p:cNvGrpSpPr/>
        <p:nvPr/>
      </p:nvGrpSpPr>
      <p:grpSpPr>
        <a:xfrm>
          <a:off x="0" y="0"/>
          <a:ext cx="0" cy="0"/>
          <a:chOff x="0" y="0"/>
          <a:chExt cx="0" cy="0"/>
        </a:xfrm>
      </p:grpSpPr>
      <p:sp>
        <p:nvSpPr>
          <p:cNvPr id="2" name="TextBox 1"/>
          <p:cNvSpPr txBox="1"/>
          <p:nvPr userDrawn="1"/>
        </p:nvSpPr>
        <p:spPr>
          <a:xfrm>
            <a:off x="-1" y="0"/>
            <a:ext cx="12192000" cy="6858000"/>
          </a:xfrm>
          <a:prstGeom prst="rect">
            <a:avLst/>
          </a:prstGeom>
          <a:noFill/>
          <a:ln>
            <a:noFill/>
          </a:ln>
        </p:spPr>
        <p:txBody>
          <a:bodyPr wrap="square" rtlCol="0" anchor="ctr">
            <a:noAutofit/>
          </a:bodyPr>
          <a:lstStyle/>
          <a:p>
            <a:pPr algn="ctr"/>
            <a:r>
              <a:rPr lang="en-US" sz="8800" dirty="0">
                <a:solidFill>
                  <a:srgbClr val="FFFFFF"/>
                </a:solidFill>
                <a:cs typeface="Arial" pitchFamily="34" charset="0"/>
              </a:rPr>
              <a:t>Marketing Cloud Specialty Slides</a:t>
            </a:r>
          </a:p>
        </p:txBody>
      </p:sp>
    </p:spTree>
    <p:custDataLst>
      <p:tags r:id="rId1"/>
    </p:custDataLst>
    <p:extLst>
      <p:ext uri="{BB962C8B-B14F-4D97-AF65-F5344CB8AC3E}">
        <p14:creationId xmlns:p14="http://schemas.microsoft.com/office/powerpoint/2010/main" val="14073415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NTO Story">
    <p:spTree>
      <p:nvGrpSpPr>
        <p:cNvPr id="1" name=""/>
        <p:cNvGrpSpPr/>
        <p:nvPr/>
      </p:nvGrpSpPr>
      <p:grpSpPr>
        <a:xfrm>
          <a:off x="0" y="0"/>
          <a:ext cx="0" cy="0"/>
          <a:chOff x="0" y="0"/>
          <a:chExt cx="0" cy="0"/>
        </a:xfrm>
      </p:grpSpPr>
      <p:sp>
        <p:nvSpPr>
          <p:cNvPr id="5" name="Rectangle 4"/>
          <p:cNvSpPr/>
          <p:nvPr userDrawn="1"/>
        </p:nvSpPr>
        <p:spPr bwMode="auto">
          <a:xfrm>
            <a:off x="0" y="0"/>
            <a:ext cx="5440316" cy="6858000"/>
          </a:xfrm>
          <a:prstGeom prst="rect">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solidFill>
                <a:srgbClr val="262626"/>
              </a:solidFill>
              <a:latin typeface="Times New Roman" pitchFamily="18" charset="0"/>
            </a:endParaRPr>
          </a:p>
        </p:txBody>
      </p:sp>
      <p:pic>
        <p:nvPicPr>
          <p:cNvPr id="6" name="Picture 5" descr="Northern Trail Outfitters Logo-0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848" y="2236086"/>
            <a:ext cx="3780652" cy="1864520"/>
          </a:xfrm>
          <a:prstGeom prst="rect">
            <a:avLst/>
          </a:prstGeom>
        </p:spPr>
      </p:pic>
      <p:sp>
        <p:nvSpPr>
          <p:cNvPr id="7" name="Text Placeholder 2"/>
          <p:cNvSpPr>
            <a:spLocks noGrp="1"/>
          </p:cNvSpPr>
          <p:nvPr>
            <p:ph type="body" sz="quarter" idx="13"/>
          </p:nvPr>
        </p:nvSpPr>
        <p:spPr>
          <a:xfrm>
            <a:off x="5882345" y="526775"/>
            <a:ext cx="5908534" cy="5774635"/>
          </a:xfrm>
          <a:prstGeom prst="rect">
            <a:avLst/>
          </a:prstGeom>
        </p:spPr>
        <p:txBody>
          <a:bodyPr anchor="ctr"/>
          <a:lstStyle>
            <a:lvl1pPr>
              <a:lnSpc>
                <a:spcPct val="90000"/>
              </a:lnSpc>
              <a:defRPr>
                <a:solidFill>
                  <a:schemeClr val="tx2"/>
                </a:solidFill>
              </a:defRPr>
            </a:lvl1pPr>
            <a:lvl2pPr marL="225386" indent="-225386">
              <a:lnSpc>
                <a:spcPct val="90000"/>
              </a:lnSpc>
              <a:buFont typeface="Arial" panose="020B0604020202020204" pitchFamily="34" charset="0"/>
              <a:buChar char="•"/>
              <a:defRPr>
                <a:solidFill>
                  <a:schemeClr val="tx2"/>
                </a:solidFill>
              </a:defRPr>
            </a:lvl2pPr>
            <a:lvl3pPr>
              <a:lnSpc>
                <a:spcPct val="90000"/>
              </a:lnSpc>
              <a:defRPr>
                <a:solidFill>
                  <a:schemeClr val="tx2"/>
                </a:solidFill>
              </a:defRPr>
            </a:lvl3pPr>
            <a:lvl4pPr marL="682506" indent="-228560">
              <a:lnSpc>
                <a:spcPct val="90000"/>
              </a:lnSpc>
              <a:buFont typeface="Wingdings" panose="05000000000000000000" pitchFamily="2" charset="2"/>
              <a:buChar char="§"/>
              <a:defRPr>
                <a:solidFill>
                  <a:schemeClr val="tx2"/>
                </a:solidFill>
              </a:defRPr>
            </a:lvl4pPr>
            <a:lvl5pPr>
              <a:lnSpc>
                <a:spcPct val="90000"/>
              </a:lnSpc>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1166787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howcas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1" y="9525"/>
            <a:ext cx="10248169" cy="904875"/>
          </a:xfrm>
          <a:prstGeom prst="rect">
            <a:avLst/>
          </a:prstGeom>
          <a:noFill/>
        </p:spPr>
        <p:txBody>
          <a:bodyPr lIns="457200" anchor="ctr"/>
          <a:lstStyle>
            <a:lvl1pPr algn="l">
              <a:lnSpc>
                <a:spcPct val="90000"/>
              </a:lnSpc>
              <a:spcBef>
                <a:spcPts val="0"/>
              </a:spcBef>
              <a:defRPr sz="2800" b="1">
                <a:solidFill>
                  <a:schemeClr val="tx2"/>
                </a:solidFill>
              </a:defRPr>
            </a:lvl1pPr>
          </a:lstStyle>
          <a:p>
            <a:pPr lvl="0"/>
            <a:r>
              <a:rPr lang="en-US" dirty="0"/>
              <a:t>Click to edit Master text styles</a:t>
            </a: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sp>
        <p:nvSpPr>
          <p:cNvPr id="2" name="Slide Number Placeholder 1"/>
          <p:cNvSpPr>
            <a:spLocks noGrp="1"/>
          </p:cNvSpPr>
          <p:nvPr>
            <p:ph type="sldNum" sz="quarter" idx="12"/>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Tree>
    <p:custDataLst>
      <p:tags r:id="rId1"/>
    </p:custDataLst>
    <p:extLst>
      <p:ext uri="{BB962C8B-B14F-4D97-AF65-F5344CB8AC3E}">
        <p14:creationId xmlns:p14="http://schemas.microsoft.com/office/powerpoint/2010/main" val="34404931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solidFill>
                  <a:srgbClr val="032D60"/>
                </a:solidFill>
              </a:rPr>
              <a:pPr/>
              <a:t>‹#›</a:t>
            </a:fld>
            <a:endParaRPr lang="en-US" dirty="0">
              <a:solidFill>
                <a:srgbClr val="032D60"/>
              </a:solidFill>
            </a:endParaRPr>
          </a:p>
        </p:txBody>
      </p:sp>
      <p:sp>
        <p:nvSpPr>
          <p:cNvPr id="4" name="Text Placeholder 8"/>
          <p:cNvSpPr>
            <a:spLocks noGrp="1"/>
          </p:cNvSpPr>
          <p:nvPr>
            <p:ph type="body" sz="quarter" idx="11"/>
          </p:nvPr>
        </p:nvSpPr>
        <p:spPr>
          <a:xfrm>
            <a:off x="455733" y="7437"/>
            <a:ext cx="9792437" cy="914400"/>
          </a:xfrm>
          <a:prstGeom prst="rect">
            <a:avLst/>
          </a:prstGeom>
          <a:noFill/>
        </p:spPr>
        <p:txBody>
          <a:bodyPr lIns="91440" tIns="45720" rIns="91440" bIns="0" anchor="ctr"/>
          <a:lstStyle>
            <a:lvl1pPr algn="l">
              <a:lnSpc>
                <a:spcPct val="90000"/>
              </a:lnSpc>
              <a:spcBef>
                <a:spcPts val="0"/>
              </a:spcBef>
              <a:defRPr sz="2800" b="1">
                <a:solidFill>
                  <a:schemeClr val="tx2"/>
                </a:solidFill>
              </a:defRPr>
            </a:lvl1pPr>
          </a:lstStyle>
          <a:p>
            <a:pPr lvl="0"/>
            <a:endParaRPr lang="en-US" dirty="0"/>
          </a:p>
        </p:txBody>
      </p:sp>
      <p:sp>
        <p:nvSpPr>
          <p:cNvPr id="5" name="Text Placeholder 5"/>
          <p:cNvSpPr>
            <a:spLocks noGrp="1"/>
          </p:cNvSpPr>
          <p:nvPr>
            <p:ph type="body" sz="quarter" idx="12"/>
          </p:nvPr>
        </p:nvSpPr>
        <p:spPr>
          <a:xfrm>
            <a:off x="2988290" y="1713297"/>
            <a:ext cx="7997013" cy="4687502"/>
          </a:xfrm>
          <a:prstGeom prst="rect">
            <a:avLst/>
          </a:prstGeom>
        </p:spPr>
        <p:txBody>
          <a:bodyPr/>
          <a:lstStyle>
            <a:lvl1pPr algn="l" rtl="0" eaLnBrk="1" fontAlgn="base" hangingPunct="1">
              <a:spcBef>
                <a:spcPts val="600"/>
              </a:spcBef>
              <a:spcAft>
                <a:spcPct val="0"/>
              </a:spcAft>
              <a:defRPr lang="en-US" sz="2400" b="1" kern="0" dirty="0" smtClean="0">
                <a:solidFill>
                  <a:schemeClr val="tx2"/>
                </a:solidFill>
                <a:latin typeface="Salesforce Sans" panose="020B0505020202020203" pitchFamily="34" charset="0"/>
                <a:ea typeface="+mn-ea"/>
                <a:cs typeface="Arial" pitchFamily="34" charset="0"/>
              </a:defRPr>
            </a:lvl1pPr>
            <a:lvl2pPr marL="0" indent="0">
              <a:buNone/>
              <a:defRPr lang="en-US" sz="2400" kern="0" dirty="0" smtClean="0">
                <a:solidFill>
                  <a:schemeClr val="tx2"/>
                </a:solidFill>
                <a:latin typeface="Salesforce Sans" panose="020B0505020202020203" pitchFamily="34" charset="0"/>
                <a:ea typeface="+mn-ea"/>
                <a:cs typeface="Arial" pitchFamily="34" charset="0"/>
              </a:defRPr>
            </a:lvl2pPr>
            <a:lvl3pPr marL="227013" indent="-227013">
              <a:buFont typeface="Arial" panose="020B0604020202020204" pitchFamily="34" charset="0"/>
              <a:buChar char="•"/>
              <a:defRPr>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bwMode="auto">
          <a:xfrm>
            <a:off x="455732" y="1371600"/>
            <a:ext cx="2268927" cy="5029199"/>
          </a:xfrm>
          <a:prstGeom prst="rect">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solidFill>
                <a:srgbClr val="262626"/>
              </a:solidFill>
              <a:latin typeface="Times New Roman" pitchFamily="18" charset="0"/>
            </a:endParaRPr>
          </a:p>
        </p:txBody>
      </p:sp>
    </p:spTree>
    <p:custDataLst>
      <p:tags r:id="rId1"/>
    </p:custDataLst>
    <p:extLst>
      <p:ext uri="{BB962C8B-B14F-4D97-AF65-F5344CB8AC3E}">
        <p14:creationId xmlns:p14="http://schemas.microsoft.com/office/powerpoint/2010/main" val="356043675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ags" Target="../tags/tag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tags" Target="../tags/tag66.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theme" Target="../theme/theme4.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image" Target="../media/image1.pn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8" Type="http://schemas.openxmlformats.org/officeDocument/2006/relationships/slideLayout" Target="../slideLayouts/slideLayout76.xml"/><Relationship Id="rId3"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 y="0"/>
            <a:ext cx="12192000" cy="912544"/>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3" name="Slide Number Placeholder 5"/>
          <p:cNvSpPr>
            <a:spLocks noGrp="1"/>
          </p:cNvSpPr>
          <p:nvPr>
            <p:ph type="sldNum" sz="quarter" idx="4"/>
          </p:nvPr>
        </p:nvSpPr>
        <p:spPr>
          <a:xfrm>
            <a:off x="10901483" y="401084"/>
            <a:ext cx="525986"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100" b="0" i="0" u="none" strike="noStrike" kern="0" cap="none" spc="0" normalizeH="0" baseline="0" noProof="0" smtClean="0">
                <a:ln>
                  <a:noFill/>
                </a:ln>
                <a:solidFill>
                  <a:schemeClr val="tx2"/>
                </a:solidFill>
                <a:effectLst/>
                <a:uLnTx/>
                <a:uFillTx/>
                <a:latin typeface="Salesforce Sans" panose="020B0505020202020203" pitchFamily="34" charset="0"/>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100" b="0" i="0" u="none" strike="noStrike" kern="0" cap="none" spc="0" normalizeH="0" baseline="0" noProof="0" smtClean="0">
              <a:ln>
                <a:noFill/>
              </a:ln>
              <a:solidFill>
                <a:schemeClr val="tx2"/>
              </a:solidFill>
              <a:effectLst/>
              <a:uLnTx/>
              <a:uFillTx/>
              <a:latin typeface="Salesforce Sans" panose="020B0505020202020203" pitchFamily="34" charset="0"/>
            </a:endParaRPr>
          </a:p>
        </p:txBody>
      </p:sp>
      <p:pic>
        <p:nvPicPr>
          <p:cNvPr id="4" name="Picture 3"/>
          <p:cNvPicPr>
            <a:picLocks noChangeAspect="1"/>
          </p:cNvPicPr>
          <p:nvPr userDrawn="1"/>
        </p:nvPicPr>
        <p:blipFill rotWithShape="1">
          <a:blip r:embed="rId35"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cxnSp>
        <p:nvCxnSpPr>
          <p:cNvPr id="5" name="Straight Connector 4"/>
          <p:cNvCxnSpPr/>
          <p:nvPr userDrawn="1"/>
        </p:nvCxnSpPr>
        <p:spPr bwMode="auto">
          <a:xfrm>
            <a:off x="1" y="912544"/>
            <a:ext cx="12192000" cy="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Tree>
    <p:custDataLst>
      <p:tags r:id="rId34"/>
    </p:custDataLst>
    <p:extLst>
      <p:ext uri="{BB962C8B-B14F-4D97-AF65-F5344CB8AC3E}">
        <p14:creationId xmlns:p14="http://schemas.microsoft.com/office/powerpoint/2010/main" val="91165821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51" r:id="rId30"/>
    <p:sldLayoutId id="2147483952" r:id="rId31"/>
    <p:sldLayoutId id="2147483960" r:id="rId32"/>
  </p:sldLayoutIdLst>
  <p:hf hdr="0" ftr="0" dt="0"/>
  <p:txStyles>
    <p:titleStyle>
      <a:lvl1pPr algn="l" rtl="0" eaLnBrk="1" fontAlgn="base" hangingPunct="1">
        <a:lnSpc>
          <a:spcPct val="80000"/>
        </a:lnSpc>
        <a:spcBef>
          <a:spcPct val="0"/>
        </a:spcBef>
        <a:spcAft>
          <a:spcPct val="0"/>
        </a:spcAft>
        <a:defRPr lang="en-US" sz="2800" b="1" cap="all" spc="0" normalizeH="0" baseline="0" dirty="0">
          <a:solidFill>
            <a:schemeClr val="bg1"/>
          </a:solidFill>
          <a:latin typeface="Salesforce Sans" panose="020B05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6">
          <p15:clr>
            <a:srgbClr val="F26B43"/>
          </p15:clr>
        </p15:guide>
        <p15:guide id="3" pos="7391">
          <p15:clr>
            <a:srgbClr val="F26B43"/>
          </p15:clr>
        </p15:guide>
        <p15:guide id="5" pos="287">
          <p15:clr>
            <a:srgbClr val="F26B43"/>
          </p15:clr>
        </p15:guide>
        <p15:guide id="6" orient="horz" pos="4032">
          <p15:clr>
            <a:srgbClr val="F26B43"/>
          </p15:clr>
        </p15:guide>
        <p15:guide id="7" orient="horz" pos="864">
          <p15:clr>
            <a:srgbClr val="F26B43"/>
          </p15:clr>
        </p15:guide>
        <p15:guide id="8" pos="561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 y="0"/>
            <a:ext cx="12192000" cy="912544"/>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 name="Slide Number Placeholder 5"/>
          <p:cNvSpPr>
            <a:spLocks noGrp="1"/>
          </p:cNvSpPr>
          <p:nvPr>
            <p:ph type="sldNum" sz="quarter" idx="4"/>
          </p:nvPr>
        </p:nvSpPr>
        <p:spPr>
          <a:xfrm>
            <a:off x="10901483" y="401084"/>
            <a:ext cx="525986"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pPr/>
              <a:t>‹#›</a:t>
            </a:fld>
            <a:endParaRPr lang="en-US" smtClean="0"/>
          </a:p>
        </p:txBody>
      </p:sp>
      <p:pic>
        <p:nvPicPr>
          <p:cNvPr id="4" name="Picture 3"/>
          <p:cNvPicPr>
            <a:picLocks noChangeAspect="1"/>
          </p:cNvPicPr>
          <p:nvPr userDrawn="1"/>
        </p:nvPicPr>
        <p:blipFill rotWithShape="1">
          <a:blip r:embed="rId32"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cxnSp>
        <p:nvCxnSpPr>
          <p:cNvPr id="5" name="Straight Connector 4"/>
          <p:cNvCxnSpPr/>
          <p:nvPr userDrawn="1"/>
        </p:nvCxnSpPr>
        <p:spPr bwMode="auto">
          <a:xfrm>
            <a:off x="1" y="912544"/>
            <a:ext cx="12192000" cy="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Tree>
    <p:custDataLst>
      <p:tags r:id="rId31"/>
    </p:custDataLst>
    <p:extLst>
      <p:ext uri="{BB962C8B-B14F-4D97-AF65-F5344CB8AC3E}">
        <p14:creationId xmlns:p14="http://schemas.microsoft.com/office/powerpoint/2010/main" val="2498528262"/>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Lst>
  <p:hf hdr="0" ftr="0" dt="0"/>
  <p:txStyles>
    <p:titleStyle>
      <a:lvl1pPr algn="l" rtl="0" eaLnBrk="1" fontAlgn="base" hangingPunct="1">
        <a:lnSpc>
          <a:spcPct val="80000"/>
        </a:lnSpc>
        <a:spcBef>
          <a:spcPct val="0"/>
        </a:spcBef>
        <a:spcAft>
          <a:spcPct val="0"/>
        </a:spcAft>
        <a:defRPr lang="en-US" sz="2800" b="1" cap="all" spc="0" normalizeH="0" baseline="0" dirty="0">
          <a:solidFill>
            <a:schemeClr val="bg1"/>
          </a:solidFill>
          <a:latin typeface="Salesforce Sans" panose="020B05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6">
          <p15:clr>
            <a:srgbClr val="F26B43"/>
          </p15:clr>
        </p15:guide>
        <p15:guide id="3" pos="7391">
          <p15:clr>
            <a:srgbClr val="F26B43"/>
          </p15:clr>
        </p15:guide>
        <p15:guide id="5" pos="287">
          <p15:clr>
            <a:srgbClr val="F26B43"/>
          </p15:clr>
        </p15:guide>
        <p15:guide id="6" orient="horz" pos="4032">
          <p15:clr>
            <a:srgbClr val="F26B43"/>
          </p15:clr>
        </p15:guide>
        <p15:guide id="7" orient="horz" pos="864">
          <p15:clr>
            <a:srgbClr val="F26B43"/>
          </p15:clr>
        </p15:guide>
        <p15:guide id="8" pos="561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89460" cy="759460"/>
          </a:xfrm>
          <a:custGeom>
            <a:avLst/>
            <a:gdLst/>
            <a:ahLst/>
            <a:cxnLst/>
            <a:rect l="l" t="t" r="r" b="b"/>
            <a:pathLst>
              <a:path w="12189460" h="759460">
                <a:moveTo>
                  <a:pt x="0" y="758951"/>
                </a:moveTo>
                <a:lnTo>
                  <a:pt x="12188952" y="758951"/>
                </a:lnTo>
                <a:lnTo>
                  <a:pt x="12188952" y="0"/>
                </a:lnTo>
                <a:lnTo>
                  <a:pt x="0" y="0"/>
                </a:lnTo>
                <a:lnTo>
                  <a:pt x="0" y="758951"/>
                </a:lnTo>
                <a:close/>
              </a:path>
            </a:pathLst>
          </a:custGeom>
          <a:solidFill>
            <a:srgbClr val="60777E"/>
          </a:solidFill>
        </p:spPr>
        <p:txBody>
          <a:bodyPr wrap="square" lIns="0" tIns="0" rIns="0" bIns="0" rtlCol="0"/>
          <a:lstStyle/>
          <a:p>
            <a:endParaRPr/>
          </a:p>
        </p:txBody>
      </p:sp>
      <p:sp>
        <p:nvSpPr>
          <p:cNvPr id="2" name="Holder 2"/>
          <p:cNvSpPr>
            <a:spLocks noGrp="1"/>
          </p:cNvSpPr>
          <p:nvPr>
            <p:ph type="title"/>
          </p:nvPr>
        </p:nvSpPr>
        <p:spPr>
          <a:xfrm>
            <a:off x="207279" y="-62888"/>
            <a:ext cx="7571740" cy="815340"/>
          </a:xfrm>
          <a:prstGeom prst="rect">
            <a:avLst/>
          </a:prstGeom>
        </p:spPr>
        <p:txBody>
          <a:bodyPr wrap="square" lIns="0" tIns="0" rIns="0" bIns="0">
            <a:spAutoFit/>
          </a:bodyPr>
          <a:lstStyle>
            <a:lvl1pPr>
              <a:defRPr sz="2800" b="0" i="0">
                <a:solidFill>
                  <a:schemeClr val="bg1"/>
                </a:solidFill>
                <a:latin typeface="Salesforce Sans Thin"/>
                <a:cs typeface="Salesforce Sans Thin"/>
              </a:defRPr>
            </a:lvl1pPr>
          </a:lstStyle>
          <a:p>
            <a:endParaRPr/>
          </a:p>
        </p:txBody>
      </p:sp>
      <p:sp>
        <p:nvSpPr>
          <p:cNvPr id="3" name="Holder 3"/>
          <p:cNvSpPr>
            <a:spLocks noGrp="1"/>
          </p:cNvSpPr>
          <p:nvPr>
            <p:ph type="body" idx="1"/>
          </p:nvPr>
        </p:nvSpPr>
        <p:spPr>
          <a:xfrm>
            <a:off x="170148" y="1201022"/>
            <a:ext cx="11452225" cy="4668520"/>
          </a:xfrm>
          <a:prstGeom prst="rect">
            <a:avLst/>
          </a:prstGeom>
        </p:spPr>
        <p:txBody>
          <a:bodyPr wrap="square" lIns="0" tIns="0" rIns="0" bIns="0">
            <a:spAutoFit/>
          </a:bodyPr>
          <a:lstStyle>
            <a:lvl1pPr>
              <a:defRPr sz="2400" b="0" i="0">
                <a:solidFill>
                  <a:schemeClr val="bg1"/>
                </a:solidFill>
                <a:latin typeface="Salesforce Sans"/>
                <a:cs typeface="Salesforce San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r>
              <a:rPr lang="fr-FR"/>
              <a:t>05/02/2018</a:t>
            </a: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756942839"/>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1"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 y="0"/>
            <a:ext cx="12192000" cy="912544"/>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solidFill>
                <a:srgbClr val="262626"/>
              </a:solidFill>
              <a:latin typeface="Times New Roman" pitchFamily="18" charset="0"/>
            </a:endParaRPr>
          </a:p>
        </p:txBody>
      </p:sp>
      <p:sp>
        <p:nvSpPr>
          <p:cNvPr id="3" name="Slide Number Placeholder 5"/>
          <p:cNvSpPr>
            <a:spLocks noGrp="1"/>
          </p:cNvSpPr>
          <p:nvPr>
            <p:ph type="sldNum" sz="quarter" idx="4"/>
          </p:nvPr>
        </p:nvSpPr>
        <p:spPr>
          <a:xfrm>
            <a:off x="10901483" y="401084"/>
            <a:ext cx="525986"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solidFill>
                  <a:srgbClr val="032D60"/>
                </a:solidFill>
              </a:rPr>
              <a:pPr/>
              <a:t>‹#›</a:t>
            </a:fld>
            <a:endParaRPr lang="en-US" dirty="0">
              <a:solidFill>
                <a:srgbClr val="032D60"/>
              </a:solidFill>
            </a:endParaRPr>
          </a:p>
        </p:txBody>
      </p:sp>
      <p:pic>
        <p:nvPicPr>
          <p:cNvPr id="4" name="Picture 3"/>
          <p:cNvPicPr>
            <a:picLocks noChangeAspect="1"/>
          </p:cNvPicPr>
          <p:nvPr userDrawn="1"/>
        </p:nvPicPr>
        <p:blipFill rotWithShape="1">
          <a:blip r:embed="rId40" cstate="print">
            <a:extLst>
              <a:ext uri="{28A0092B-C50C-407E-A947-70E740481C1C}">
                <a14:useLocalDpi xmlns:a14="http://schemas.microsoft.com/office/drawing/2010/main" val="0"/>
              </a:ext>
            </a:extLst>
          </a:blip>
          <a:srcRect r="52345"/>
          <a:stretch/>
        </p:blipFill>
        <p:spPr>
          <a:xfrm>
            <a:off x="11465201" y="240909"/>
            <a:ext cx="563925" cy="456473"/>
          </a:xfrm>
          <a:prstGeom prst="rect">
            <a:avLst/>
          </a:prstGeom>
        </p:spPr>
      </p:pic>
      <p:cxnSp>
        <p:nvCxnSpPr>
          <p:cNvPr id="5" name="Straight Connector 4"/>
          <p:cNvCxnSpPr/>
          <p:nvPr userDrawn="1"/>
        </p:nvCxnSpPr>
        <p:spPr bwMode="auto">
          <a:xfrm>
            <a:off x="1" y="912544"/>
            <a:ext cx="12192000" cy="0"/>
          </a:xfrm>
          <a:prstGeom prst="line">
            <a:avLst/>
          </a:prstGeom>
          <a:solidFill>
            <a:schemeClr val="accent1"/>
          </a:solidFill>
          <a:ln w="28575" cap="flat" cmpd="sng" algn="ctr">
            <a:solidFill>
              <a:schemeClr val="accent1"/>
            </a:solidFill>
            <a:prstDash val="solid"/>
            <a:round/>
            <a:headEnd type="none" w="med" len="med"/>
            <a:tailEnd type="none" w="med" len="med"/>
          </a:ln>
          <a:effectLst/>
        </p:spPr>
      </p:cxnSp>
    </p:spTree>
    <p:custDataLst>
      <p:tags r:id="rId39"/>
    </p:custDataLst>
    <p:extLst>
      <p:ext uri="{BB962C8B-B14F-4D97-AF65-F5344CB8AC3E}">
        <p14:creationId xmlns:p14="http://schemas.microsoft.com/office/powerpoint/2010/main" val="1307408285"/>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 id="2147483990" r:id="rId28"/>
    <p:sldLayoutId id="2147483991" r:id="rId29"/>
    <p:sldLayoutId id="2147483992" r:id="rId30"/>
    <p:sldLayoutId id="2147483993" r:id="rId31"/>
    <p:sldLayoutId id="2147483994" r:id="rId32"/>
    <p:sldLayoutId id="2147483995" r:id="rId33"/>
    <p:sldLayoutId id="2147483996" r:id="rId34"/>
    <p:sldLayoutId id="2147483997" r:id="rId35"/>
    <p:sldLayoutId id="2147483998" r:id="rId36"/>
    <p:sldLayoutId id="2147483999" r:id="rId37"/>
  </p:sldLayoutIdLst>
  <p:hf hdr="0" ftr="0" dt="0"/>
  <p:txStyles>
    <p:titleStyle>
      <a:lvl1pPr algn="l" rtl="0" eaLnBrk="1" fontAlgn="base" hangingPunct="1">
        <a:lnSpc>
          <a:spcPct val="80000"/>
        </a:lnSpc>
        <a:spcBef>
          <a:spcPct val="0"/>
        </a:spcBef>
        <a:spcAft>
          <a:spcPct val="0"/>
        </a:spcAft>
        <a:defRPr lang="en-US" sz="2800" b="1" cap="all" spc="0" normalizeH="0" baseline="0" dirty="0">
          <a:solidFill>
            <a:schemeClr val="bg1"/>
          </a:solidFill>
          <a:latin typeface="Salesforce Sans" panose="020B05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576">
          <p15:clr>
            <a:srgbClr val="F26B43"/>
          </p15:clr>
        </p15:guide>
        <p15:guide id="4294967295" pos="7391">
          <p15:clr>
            <a:srgbClr val="F26B43"/>
          </p15:clr>
        </p15:guide>
        <p15:guide id="4294967295" pos="287">
          <p15:clr>
            <a:srgbClr val="F26B43"/>
          </p15:clr>
        </p15:guide>
        <p15:guide id="4294967295" orient="horz" pos="4032">
          <p15:clr>
            <a:srgbClr val="F26B43"/>
          </p15:clr>
        </p15:guide>
        <p15:guide id="4294967295" orient="horz" pos="864">
          <p15:clr>
            <a:srgbClr val="F26B43"/>
          </p15:clr>
        </p15:guide>
        <p15:guide id="4294967295" pos="561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jpeg"/><Relationship Id="rId21" Type="http://schemas.openxmlformats.org/officeDocument/2006/relationships/image" Target="../media/image59.tiff"/><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10.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98.xml"/><Relationship Id="rId1" Type="http://schemas.openxmlformats.org/officeDocument/2006/relationships/slideLayout" Target="../slideLayouts/slideLayout16.xml"/><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99.xml"/><Relationship Id="rId1" Type="http://schemas.openxmlformats.org/officeDocument/2006/relationships/slideLayout" Target="../slideLayouts/slideLayout14.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comments" Target="../comments/commen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6.png"/><Relationship Id="rId2" Type="http://schemas.openxmlformats.org/officeDocument/2006/relationships/notesSlide" Target="../notesSlides/notesSlide100.xml"/><Relationship Id="rId1" Type="http://schemas.openxmlformats.org/officeDocument/2006/relationships/slideLayout" Target="../slideLayouts/slideLayout14.xml"/><Relationship Id="rId6" Type="http://schemas.openxmlformats.org/officeDocument/2006/relationships/image" Target="../media/image225.png"/><Relationship Id="rId5" Type="http://schemas.openxmlformats.org/officeDocument/2006/relationships/image" Target="../media/image221.png"/><Relationship Id="rId4" Type="http://schemas.openxmlformats.org/officeDocument/2006/relationships/image" Target="../media/image224.png"/></Relationships>
</file>

<file path=ppt/slides/_rels/slide104.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 Id="rId9" Type="http://schemas.openxmlformats.org/officeDocument/2006/relationships/image" Target="../media/image233.png"/></Relationships>
</file>

<file path=ppt/slides/_rels/slide105.xml.rels><?xml version="1.0" encoding="UTF-8" standalone="yes"?>
<Relationships xmlns="http://schemas.openxmlformats.org/package/2006/relationships"><Relationship Id="rId8" Type="http://schemas.openxmlformats.org/officeDocument/2006/relationships/image" Target="../media/image239.jpe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102.xml"/><Relationship Id="rId1" Type="http://schemas.openxmlformats.org/officeDocument/2006/relationships/slideLayout" Target="../slideLayouts/slideLayout14.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 Id="rId9" Type="http://schemas.openxmlformats.org/officeDocument/2006/relationships/image" Target="../media/image240.png"/></Relationships>
</file>

<file path=ppt/slides/_rels/slide10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03.xml"/><Relationship Id="rId1" Type="http://schemas.openxmlformats.org/officeDocument/2006/relationships/slideLayout" Target="../slideLayouts/slideLayout15.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60.png"/><Relationship Id="rId21" Type="http://schemas.openxmlformats.org/officeDocument/2006/relationships/image" Target="../media/image77.png"/><Relationship Id="rId7" Type="http://schemas.openxmlformats.org/officeDocument/2006/relationships/image" Target="../media/image64.png"/><Relationship Id="rId12" Type="http://schemas.openxmlformats.org/officeDocument/2006/relationships/image" Target="../media/image55.png"/><Relationship Id="rId17" Type="http://schemas.openxmlformats.org/officeDocument/2006/relationships/image" Target="../media/image73.png"/><Relationship Id="rId2" Type="http://schemas.openxmlformats.org/officeDocument/2006/relationships/notesSlide" Target="../notesSlides/notesSlide11.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14.xml"/><Relationship Id="rId6" Type="http://schemas.openxmlformats.org/officeDocument/2006/relationships/image" Target="../media/image63.tiff"/><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67.png"/><Relationship Id="rId19" Type="http://schemas.openxmlformats.org/officeDocument/2006/relationships/image" Target="../media/image75.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tiff"/></Relationships>
</file>

<file path=ppt/slides/_rels/slide11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07.xml"/><Relationship Id="rId1" Type="http://schemas.openxmlformats.org/officeDocument/2006/relationships/slideLayout" Target="../slideLayouts/slideLayout16.xml"/><Relationship Id="rId5" Type="http://schemas.openxmlformats.org/officeDocument/2006/relationships/image" Target="../media/image100.png"/><Relationship Id="rId4" Type="http://schemas.openxmlformats.org/officeDocument/2006/relationships/image" Target="../media/image159.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notesSlide" Target="../notesSlides/notesSlide109.xml"/><Relationship Id="rId1" Type="http://schemas.openxmlformats.org/officeDocument/2006/relationships/slideLayout" Target="../slideLayouts/slideLayout14.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1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10.xml"/><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2.xml"/><Relationship Id="rId1" Type="http://schemas.openxmlformats.org/officeDocument/2006/relationships/slideLayout" Target="../slideLayouts/slideLayout16.xml"/><Relationship Id="rId5" Type="http://schemas.openxmlformats.org/officeDocument/2006/relationships/image" Target="../media/image149.png"/><Relationship Id="rId4" Type="http://schemas.openxmlformats.org/officeDocument/2006/relationships/image" Target="../media/image15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5.xml"/><Relationship Id="rId1" Type="http://schemas.openxmlformats.org/officeDocument/2006/relationships/slideLayout" Target="../slideLayouts/slideLayout15.xml"/><Relationship Id="rId4" Type="http://schemas.openxmlformats.org/officeDocument/2006/relationships/image" Target="../media/image253.png"/></Relationships>
</file>

<file path=ppt/slides/_rels/slide11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123.xml"/><Relationship Id="rId1" Type="http://schemas.openxmlformats.org/officeDocument/2006/relationships/slideLayout" Target="../slideLayouts/slideLayout14.xml"/><Relationship Id="rId5" Type="http://schemas.openxmlformats.org/officeDocument/2006/relationships/comments" Target="../comments/comment16.xml"/><Relationship Id="rId4" Type="http://schemas.openxmlformats.org/officeDocument/2006/relationships/image" Target="../media/image259.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26.png"/><Relationship Id="rId1" Type="http://schemas.openxmlformats.org/officeDocument/2006/relationships/slideLayout" Target="../slideLayouts/slideLayout16.xml"/><Relationship Id="rId4" Type="http://schemas.openxmlformats.org/officeDocument/2006/relationships/image" Target="../media/image137.png"/></Relationships>
</file>

<file path=ppt/slides/_rels/slide129.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60.png"/><Relationship Id="rId7" Type="http://schemas.openxmlformats.org/officeDocument/2006/relationships/image" Target="../media/image263.png"/><Relationship Id="rId2" Type="http://schemas.openxmlformats.org/officeDocument/2006/relationships/notesSlide" Target="../notesSlides/notesSlide125.xml"/><Relationship Id="rId1" Type="http://schemas.openxmlformats.org/officeDocument/2006/relationships/slideLayout" Target="../slideLayouts/slideLayout14.xml"/><Relationship Id="rId6" Type="http://schemas.openxmlformats.org/officeDocument/2006/relationships/image" Target="../media/image262.png"/><Relationship Id="rId5" Type="http://schemas.microsoft.com/office/2007/relationships/hdphoto" Target="../media/hdphoto4.wdp"/><Relationship Id="rId10" Type="http://schemas.openxmlformats.org/officeDocument/2006/relationships/image" Target="../media/image266.png"/><Relationship Id="rId4" Type="http://schemas.openxmlformats.org/officeDocument/2006/relationships/image" Target="../media/image261.png"/><Relationship Id="rId9" Type="http://schemas.openxmlformats.org/officeDocument/2006/relationships/image" Target="../media/image265.png"/></Relationships>
</file>

<file path=ppt/slides/_rels/slide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8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68.xml"/><Relationship Id="rId1" Type="http://schemas.openxmlformats.org/officeDocument/2006/relationships/tags" Target="../tags/tag1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0.xml"/><Relationship Id="rId1" Type="http://schemas.openxmlformats.org/officeDocument/2006/relationships/slideLayout" Target="../slideLayouts/slideLayout16.xml"/><Relationship Id="rId5" Type="http://schemas.openxmlformats.org/officeDocument/2006/relationships/image" Target="../media/image267.png"/><Relationship Id="rId4" Type="http://schemas.openxmlformats.org/officeDocument/2006/relationships/image" Target="../media/image100.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notesSlide" Target="../notesSlides/notesSlide132.xml"/><Relationship Id="rId1" Type="http://schemas.openxmlformats.org/officeDocument/2006/relationships/slideLayout" Target="../slideLayouts/slideLayout14.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275.png"/><Relationship Id="rId4" Type="http://schemas.openxmlformats.org/officeDocument/2006/relationships/image" Target="../media/image269.png"/><Relationship Id="rId9" Type="http://schemas.openxmlformats.org/officeDocument/2006/relationships/image" Target="../media/image274.png"/></Relationships>
</file>

<file path=ppt/slides/_rels/slide137.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0.png"/><Relationship Id="rId7" Type="http://schemas.openxmlformats.org/officeDocument/2006/relationships/image" Target="../media/image279.jpeg"/><Relationship Id="rId2" Type="http://schemas.openxmlformats.org/officeDocument/2006/relationships/notesSlide" Target="../notesSlides/notesSlide133.xml"/><Relationship Id="rId1" Type="http://schemas.openxmlformats.org/officeDocument/2006/relationships/slideLayout" Target="../slideLayouts/slideLayout14.xml"/><Relationship Id="rId6" Type="http://schemas.openxmlformats.org/officeDocument/2006/relationships/image" Target="../media/image278.jpeg"/><Relationship Id="rId5" Type="http://schemas.openxmlformats.org/officeDocument/2006/relationships/image" Target="../media/image277.png"/><Relationship Id="rId4" Type="http://schemas.openxmlformats.org/officeDocument/2006/relationships/image" Target="../media/image276.png"/></Relationships>
</file>

<file path=ppt/slides/_rels/slide13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notesSlide" Target="../notesSlides/notesSlide135.xml"/><Relationship Id="rId1" Type="http://schemas.openxmlformats.org/officeDocument/2006/relationships/slideLayout" Target="../slideLayouts/slideLayout14.xml"/><Relationship Id="rId4" Type="http://schemas.openxmlformats.org/officeDocument/2006/relationships/image" Target="../media/image28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36.xml"/><Relationship Id="rId1" Type="http://schemas.openxmlformats.org/officeDocument/2006/relationships/slideLayout" Target="../slideLayouts/slideLayout14.xml"/><Relationship Id="rId5" Type="http://schemas.openxmlformats.org/officeDocument/2006/relationships/image" Target="../media/image286.png"/><Relationship Id="rId4" Type="http://schemas.openxmlformats.org/officeDocument/2006/relationships/image" Target="../media/image285.png"/></Relationships>
</file>

<file path=ppt/slides/_rels/slide141.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87.png"/><Relationship Id="rId7" Type="http://schemas.openxmlformats.org/officeDocument/2006/relationships/image" Target="../media/image289.jpeg"/><Relationship Id="rId2" Type="http://schemas.openxmlformats.org/officeDocument/2006/relationships/notesSlide" Target="../notesSlides/notesSlide137.xml"/><Relationship Id="rId1" Type="http://schemas.openxmlformats.org/officeDocument/2006/relationships/slideLayout" Target="../slideLayouts/slideLayout14.xml"/><Relationship Id="rId6" Type="http://schemas.openxmlformats.org/officeDocument/2006/relationships/image" Target="../media/image278.jpeg"/><Relationship Id="rId5" Type="http://schemas.openxmlformats.org/officeDocument/2006/relationships/image" Target="../media/image279.jpeg"/><Relationship Id="rId4" Type="http://schemas.openxmlformats.org/officeDocument/2006/relationships/image" Target="../media/image288.png"/></Relationships>
</file>

<file path=ppt/slides/_rels/slide142.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notesSlide" Target="../notesSlides/notesSlide138.xml"/><Relationship Id="rId1" Type="http://schemas.openxmlformats.org/officeDocument/2006/relationships/slideLayout" Target="../slideLayouts/slideLayout20.xml"/></Relationships>
</file>

<file path=ppt/slides/_rels/slide14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292.jpeg"/><Relationship Id="rId7" Type="http://schemas.openxmlformats.org/officeDocument/2006/relationships/image" Target="../media/image97.png"/><Relationship Id="rId2" Type="http://schemas.openxmlformats.org/officeDocument/2006/relationships/notesSlide" Target="../notesSlides/notesSlide141.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comments" Target="../comments/comment18.xml"/><Relationship Id="rId4" Type="http://schemas.openxmlformats.org/officeDocument/2006/relationships/image" Target="../media/image94.png"/><Relationship Id="rId9" Type="http://schemas.openxmlformats.org/officeDocument/2006/relationships/image" Target="../media/image99.png"/></Relationships>
</file>

<file path=ppt/slides/_rels/slide146.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142.xml"/><Relationship Id="rId1" Type="http://schemas.openxmlformats.org/officeDocument/2006/relationships/slideLayout" Target="../slideLayouts/slideLayout16.xml"/><Relationship Id="rId5" Type="http://schemas.microsoft.com/office/2007/relationships/hdphoto" Target="../media/hdphoto3.wdp"/><Relationship Id="rId4" Type="http://schemas.openxmlformats.org/officeDocument/2006/relationships/image" Target="../media/image174.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6.xml"/></Relationships>
</file>

<file path=ppt/slides/_rels/slide148.xml.rels><?xml version="1.0" encoding="UTF-8" standalone="yes"?>
<Relationships xmlns="http://schemas.openxmlformats.org/package/2006/relationships"><Relationship Id="rId8" Type="http://schemas.openxmlformats.org/officeDocument/2006/relationships/image" Target="../media/image239.jpe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144.xml"/><Relationship Id="rId1" Type="http://schemas.openxmlformats.org/officeDocument/2006/relationships/slideLayout" Target="../slideLayouts/slideLayout14.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 Id="rId9" Type="http://schemas.openxmlformats.org/officeDocument/2006/relationships/image" Target="../media/image240.png"/></Relationships>
</file>

<file path=ppt/slides/_rels/slide14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15.xml"/><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slideLayout" Target="../slideLayouts/slideLayout16.xml"/><Relationship Id="rId1" Type="http://schemas.openxmlformats.org/officeDocument/2006/relationships/tags" Target="../tags/tag107.xml"/><Relationship Id="rId6" Type="http://schemas.openxmlformats.org/officeDocument/2006/relationships/image" Target="../media/image88.png"/><Relationship Id="rId11" Type="http://schemas.openxmlformats.org/officeDocument/2006/relationships/hyperlink" Target="http://www.aw-computing.com/" TargetMode="External"/><Relationship Id="rId5" Type="http://schemas.microsoft.com/office/2007/relationships/hdphoto" Target="../media/hdphoto2.wdp"/><Relationship Id="rId10" Type="http://schemas.openxmlformats.org/officeDocument/2006/relationships/image" Target="../media/image92.png"/><Relationship Id="rId4" Type="http://schemas.openxmlformats.org/officeDocument/2006/relationships/image" Target="../media/image87.jpeg"/><Relationship Id="rId9" Type="http://schemas.openxmlformats.org/officeDocument/2006/relationships/image" Target="../media/image91.png"/></Relationships>
</file>

<file path=ppt/slides/_rels/slide15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46.xml"/><Relationship Id="rId1" Type="http://schemas.openxmlformats.org/officeDocument/2006/relationships/slideLayout" Target="../slideLayouts/slideLayout14.xml"/><Relationship Id="rId5" Type="http://schemas.openxmlformats.org/officeDocument/2006/relationships/image" Target="../media/image297.png"/><Relationship Id="rId4" Type="http://schemas.openxmlformats.org/officeDocument/2006/relationships/image" Target="../media/image296.png"/></Relationships>
</file>

<file path=ppt/slides/_rels/slide15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notesSlide" Target="../notesSlides/notesSlide147.xml"/><Relationship Id="rId1" Type="http://schemas.openxmlformats.org/officeDocument/2006/relationships/slideLayout" Target="../slideLayouts/slideLayout1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 Id="rId9" Type="http://schemas.openxmlformats.org/officeDocument/2006/relationships/image" Target="../media/image304.png"/></Relationships>
</file>

<file path=ppt/slides/_rels/slide152.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48.xml"/><Relationship Id="rId1" Type="http://schemas.openxmlformats.org/officeDocument/2006/relationships/slideLayout" Target="../slideLayouts/slideLayout14.xml"/><Relationship Id="rId4" Type="http://schemas.openxmlformats.org/officeDocument/2006/relationships/image" Target="../media/image306.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0.xml"/></Relationships>
</file>

<file path=ppt/slides/_rels/slide154.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150.xml"/><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292.jpeg"/><Relationship Id="rId7" Type="http://schemas.openxmlformats.org/officeDocument/2006/relationships/image" Target="../media/image97.png"/><Relationship Id="rId2" Type="http://schemas.openxmlformats.org/officeDocument/2006/relationships/notesSlide" Target="../notesSlides/notesSlide153.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comments" Target="../comments/comment20.xml"/><Relationship Id="rId4" Type="http://schemas.openxmlformats.org/officeDocument/2006/relationships/image" Target="../media/image94.png"/><Relationship Id="rId9" Type="http://schemas.openxmlformats.org/officeDocument/2006/relationships/image" Target="../media/image99.png"/></Relationships>
</file>

<file path=ppt/slides/_rels/slide158.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154.xml"/><Relationship Id="rId1" Type="http://schemas.openxmlformats.org/officeDocument/2006/relationships/slideLayout" Target="../slideLayouts/slideLayout16.xml"/><Relationship Id="rId5" Type="http://schemas.microsoft.com/office/2007/relationships/hdphoto" Target="../media/hdphoto3.wdp"/><Relationship Id="rId4" Type="http://schemas.openxmlformats.org/officeDocument/2006/relationships/image" Target="../media/image174.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comments" Target="../comments/comment1.xml"/></Relationships>
</file>

<file path=ppt/slides/_rels/slide160.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240.png"/><Relationship Id="rId3" Type="http://schemas.openxmlformats.org/officeDocument/2006/relationships/image" Target="../media/image234.png"/><Relationship Id="rId7" Type="http://schemas.openxmlformats.org/officeDocument/2006/relationships/image" Target="../media/image307.png"/><Relationship Id="rId12" Type="http://schemas.openxmlformats.org/officeDocument/2006/relationships/image" Target="../media/image311.png"/><Relationship Id="rId2" Type="http://schemas.openxmlformats.org/officeDocument/2006/relationships/notesSlide" Target="../notesSlides/notesSlide156.xml"/><Relationship Id="rId1" Type="http://schemas.openxmlformats.org/officeDocument/2006/relationships/slideLayout" Target="../slideLayouts/slideLayout14.xml"/><Relationship Id="rId6" Type="http://schemas.openxmlformats.org/officeDocument/2006/relationships/image" Target="../media/image237.png"/><Relationship Id="rId11" Type="http://schemas.openxmlformats.org/officeDocument/2006/relationships/image" Target="../media/image310.png"/><Relationship Id="rId5" Type="http://schemas.openxmlformats.org/officeDocument/2006/relationships/image" Target="../media/image236.png"/><Relationship Id="rId10" Type="http://schemas.openxmlformats.org/officeDocument/2006/relationships/image" Target="../media/image239.jpeg"/><Relationship Id="rId4" Type="http://schemas.openxmlformats.org/officeDocument/2006/relationships/image" Target="../media/image235.png"/><Relationship Id="rId9" Type="http://schemas.openxmlformats.org/officeDocument/2006/relationships/image" Target="../media/image309.png"/></Relationships>
</file>

<file path=ppt/slides/_rels/slide161.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notesSlide" Target="../notesSlides/notesSlide157.xml"/><Relationship Id="rId1" Type="http://schemas.openxmlformats.org/officeDocument/2006/relationships/slideLayout" Target="../slideLayouts/slideLayout14.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1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8.xml"/><Relationship Id="rId1" Type="http://schemas.openxmlformats.org/officeDocument/2006/relationships/slideLayout" Target="../slideLayouts/slideLayout14.xml"/><Relationship Id="rId6" Type="http://schemas.openxmlformats.org/officeDocument/2006/relationships/image" Target="../media/image110.png"/><Relationship Id="rId5" Type="http://schemas.openxmlformats.org/officeDocument/2006/relationships/image" Target="../media/image106.png"/><Relationship Id="rId4" Type="http://schemas.openxmlformats.org/officeDocument/2006/relationships/image" Target="../media/image108.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60.xml"/><Relationship Id="rId1" Type="http://schemas.openxmlformats.org/officeDocument/2006/relationships/slideLayout" Target="../slideLayouts/slideLayout14.xml"/><Relationship Id="rId4" Type="http://schemas.openxmlformats.org/officeDocument/2006/relationships/image" Target="../media/image317.png"/></Relationships>
</file>

<file path=ppt/slides/_rels/slide165.xml.rels><?xml version="1.0" encoding="UTF-8" standalone="yes"?>
<Relationships xmlns="http://schemas.openxmlformats.org/package/2006/relationships"><Relationship Id="rId3" Type="http://schemas.openxmlformats.org/officeDocument/2006/relationships/image" Target="../media/image318.jpeg"/><Relationship Id="rId2" Type="http://schemas.openxmlformats.org/officeDocument/2006/relationships/notesSlide" Target="../notesSlides/notesSlide161.xml"/><Relationship Id="rId1" Type="http://schemas.openxmlformats.org/officeDocument/2006/relationships/slideLayout" Target="../slideLayouts/slideLayout14.xml"/><Relationship Id="rId6" Type="http://schemas.openxmlformats.org/officeDocument/2006/relationships/image" Target="../media/image321.jpeg"/><Relationship Id="rId5" Type="http://schemas.openxmlformats.org/officeDocument/2006/relationships/image" Target="../media/image320.jpeg"/><Relationship Id="rId4" Type="http://schemas.openxmlformats.org/officeDocument/2006/relationships/image" Target="../media/image319.jpe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30.xml"/><Relationship Id="rId1" Type="http://schemas.openxmlformats.org/officeDocument/2006/relationships/tags" Target="../tags/tag114.xml"/><Relationship Id="rId5" Type="http://schemas.openxmlformats.org/officeDocument/2006/relationships/comments" Target="../comments/comment21.xml"/><Relationship Id="rId4" Type="http://schemas.openxmlformats.org/officeDocument/2006/relationships/image" Target="../media/image230.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292.jpeg"/><Relationship Id="rId7" Type="http://schemas.openxmlformats.org/officeDocument/2006/relationships/image" Target="../media/image97.png"/><Relationship Id="rId2" Type="http://schemas.openxmlformats.org/officeDocument/2006/relationships/notesSlide" Target="../notesSlides/notesSlide166.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comments" Target="../comments/comment22.xml"/><Relationship Id="rId4" Type="http://schemas.openxmlformats.org/officeDocument/2006/relationships/image" Target="../media/image94.png"/><Relationship Id="rId9" Type="http://schemas.openxmlformats.org/officeDocument/2006/relationships/image" Target="../media/image99.png"/></Relationships>
</file>

<file path=ppt/slides/_rels/slide171.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167.xml"/><Relationship Id="rId1" Type="http://schemas.openxmlformats.org/officeDocument/2006/relationships/slideLayout" Target="../slideLayouts/slideLayout16.xml"/><Relationship Id="rId5" Type="http://schemas.microsoft.com/office/2007/relationships/hdphoto" Target="../media/hdphoto3.wdp"/><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6.xml"/></Relationships>
</file>

<file path=ppt/slides/_rels/slide173.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22.png"/><Relationship Id="rId7" Type="http://schemas.openxmlformats.org/officeDocument/2006/relationships/image" Target="../media/image326.png"/><Relationship Id="rId2" Type="http://schemas.openxmlformats.org/officeDocument/2006/relationships/notesSlide" Target="../notesSlides/notesSlide169.xml"/><Relationship Id="rId1" Type="http://schemas.openxmlformats.org/officeDocument/2006/relationships/slideLayout" Target="../slideLayouts/slideLayout14.xml"/><Relationship Id="rId6" Type="http://schemas.openxmlformats.org/officeDocument/2006/relationships/image" Target="../media/image325.png"/><Relationship Id="rId11" Type="http://schemas.openxmlformats.org/officeDocument/2006/relationships/comments" Target="../comments/comment23.xml"/><Relationship Id="rId5" Type="http://schemas.openxmlformats.org/officeDocument/2006/relationships/image" Target="../media/image324.png"/><Relationship Id="rId10" Type="http://schemas.openxmlformats.org/officeDocument/2006/relationships/image" Target="../media/image329.png"/><Relationship Id="rId4" Type="http://schemas.openxmlformats.org/officeDocument/2006/relationships/image" Target="../media/image323.png"/><Relationship Id="rId9" Type="http://schemas.openxmlformats.org/officeDocument/2006/relationships/image" Target="../media/image328.png"/></Relationships>
</file>

<file path=ppt/slides/_rels/slide17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106.png"/><Relationship Id="rId7" Type="http://schemas.openxmlformats.org/officeDocument/2006/relationships/image" Target="../media/image330.png"/><Relationship Id="rId2" Type="http://schemas.openxmlformats.org/officeDocument/2006/relationships/notesSlide" Target="../notesSlides/notesSlide170.xml"/><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image" Target="../media/image108.png"/><Relationship Id="rId4" Type="http://schemas.openxmlformats.org/officeDocument/2006/relationships/image" Target="../media/image110.png"/><Relationship Id="rId9" Type="http://schemas.openxmlformats.org/officeDocument/2006/relationships/image" Target="../media/image332.png"/></Relationships>
</file>

<file path=ppt/slides/_rels/slide175.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22.png"/><Relationship Id="rId7" Type="http://schemas.openxmlformats.org/officeDocument/2006/relationships/image" Target="../media/image326.png"/><Relationship Id="rId2" Type="http://schemas.openxmlformats.org/officeDocument/2006/relationships/notesSlide" Target="../notesSlides/notesSlide171.xml"/><Relationship Id="rId1" Type="http://schemas.openxmlformats.org/officeDocument/2006/relationships/slideLayout" Target="../slideLayouts/slideLayout16.xml"/><Relationship Id="rId6" Type="http://schemas.openxmlformats.org/officeDocument/2006/relationships/image" Target="../media/image325.png"/><Relationship Id="rId11" Type="http://schemas.openxmlformats.org/officeDocument/2006/relationships/comments" Target="../comments/comment24.xml"/><Relationship Id="rId5" Type="http://schemas.openxmlformats.org/officeDocument/2006/relationships/image" Target="../media/image324.png"/><Relationship Id="rId10" Type="http://schemas.openxmlformats.org/officeDocument/2006/relationships/image" Target="../media/image329.png"/><Relationship Id="rId4" Type="http://schemas.openxmlformats.org/officeDocument/2006/relationships/image" Target="../media/image323.png"/><Relationship Id="rId9" Type="http://schemas.openxmlformats.org/officeDocument/2006/relationships/image" Target="../media/image328.png"/></Relationships>
</file>

<file path=ppt/slides/_rels/slide176.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22.png"/><Relationship Id="rId7" Type="http://schemas.openxmlformats.org/officeDocument/2006/relationships/image" Target="../media/image326.png"/><Relationship Id="rId2" Type="http://schemas.openxmlformats.org/officeDocument/2006/relationships/notesSlide" Target="../notesSlides/notesSlide172.xml"/><Relationship Id="rId1" Type="http://schemas.openxmlformats.org/officeDocument/2006/relationships/slideLayout" Target="../slideLayouts/slideLayout16.xml"/><Relationship Id="rId6" Type="http://schemas.openxmlformats.org/officeDocument/2006/relationships/image" Target="../media/image325.png"/><Relationship Id="rId11" Type="http://schemas.openxmlformats.org/officeDocument/2006/relationships/comments" Target="../comments/comment25.xml"/><Relationship Id="rId5" Type="http://schemas.openxmlformats.org/officeDocument/2006/relationships/image" Target="../media/image324.png"/><Relationship Id="rId10" Type="http://schemas.openxmlformats.org/officeDocument/2006/relationships/image" Target="../media/image329.png"/><Relationship Id="rId4" Type="http://schemas.openxmlformats.org/officeDocument/2006/relationships/image" Target="../media/image323.png"/><Relationship Id="rId9" Type="http://schemas.openxmlformats.org/officeDocument/2006/relationships/image" Target="../media/image328.png"/></Relationships>
</file>

<file path=ppt/slides/_rels/slide177.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22.png"/><Relationship Id="rId7" Type="http://schemas.openxmlformats.org/officeDocument/2006/relationships/image" Target="../media/image326.png"/><Relationship Id="rId2" Type="http://schemas.openxmlformats.org/officeDocument/2006/relationships/notesSlide" Target="../notesSlides/notesSlide173.xml"/><Relationship Id="rId1" Type="http://schemas.openxmlformats.org/officeDocument/2006/relationships/slideLayout" Target="../slideLayouts/slideLayout16.xml"/><Relationship Id="rId6" Type="http://schemas.openxmlformats.org/officeDocument/2006/relationships/image" Target="../media/image325.png"/><Relationship Id="rId11" Type="http://schemas.openxmlformats.org/officeDocument/2006/relationships/comments" Target="../comments/comment26.xml"/><Relationship Id="rId5" Type="http://schemas.openxmlformats.org/officeDocument/2006/relationships/image" Target="../media/image324.png"/><Relationship Id="rId10" Type="http://schemas.openxmlformats.org/officeDocument/2006/relationships/image" Target="../media/image329.png"/><Relationship Id="rId4" Type="http://schemas.openxmlformats.org/officeDocument/2006/relationships/image" Target="../media/image323.png"/><Relationship Id="rId9" Type="http://schemas.openxmlformats.org/officeDocument/2006/relationships/image" Target="../media/image328.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comments" Target="../comments/comment3.xml"/><Relationship Id="rId5" Type="http://schemas.openxmlformats.org/officeDocument/2006/relationships/image" Target="../media/image102.png"/><Relationship Id="rId4" Type="http://schemas.openxmlformats.org/officeDocument/2006/relationships/image" Target="../media/image101.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0.xml"/></Relationships>
</file>

<file path=ppt/slides/_rels/slide181.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notesSlide" Target="../notesSlides/notesSlide177.xml"/><Relationship Id="rId1" Type="http://schemas.openxmlformats.org/officeDocument/2006/relationships/slideLayout" Target="../slideLayouts/slideLayout2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292.jpeg"/><Relationship Id="rId7" Type="http://schemas.openxmlformats.org/officeDocument/2006/relationships/image" Target="../media/image97.png"/><Relationship Id="rId2" Type="http://schemas.openxmlformats.org/officeDocument/2006/relationships/notesSlide" Target="../notesSlides/notesSlide179.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comments" Target="../comments/comment28.xml"/><Relationship Id="rId4" Type="http://schemas.openxmlformats.org/officeDocument/2006/relationships/image" Target="../media/image94.png"/><Relationship Id="rId9" Type="http://schemas.openxmlformats.org/officeDocument/2006/relationships/image" Target="../media/image99.png"/></Relationships>
</file>

<file path=ppt/slides/_rels/slide184.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180.xml"/><Relationship Id="rId1" Type="http://schemas.openxmlformats.org/officeDocument/2006/relationships/slideLayout" Target="../slideLayouts/slideLayout16.xml"/><Relationship Id="rId6" Type="http://schemas.openxmlformats.org/officeDocument/2006/relationships/comments" Target="../comments/comment29.xml"/><Relationship Id="rId5" Type="http://schemas.microsoft.com/office/2007/relationships/hdphoto" Target="../media/hdphoto3.wdp"/><Relationship Id="rId4" Type="http://schemas.openxmlformats.org/officeDocument/2006/relationships/image" Target="../media/image174.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183.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8" Type="http://schemas.openxmlformats.org/officeDocument/2006/relationships/image" Target="../media/image33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38.png"/><Relationship Id="rId2" Type="http://schemas.openxmlformats.org/officeDocument/2006/relationships/notesSlide" Target="../notesSlides/notesSlide184.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image" Target="../media/image337.png"/><Relationship Id="rId5" Type="http://schemas.openxmlformats.org/officeDocument/2006/relationships/diagramQuickStyle" Target="../diagrams/quickStyle1.xml"/><Relationship Id="rId10" Type="http://schemas.openxmlformats.org/officeDocument/2006/relationships/image" Target="../media/image336.png"/><Relationship Id="rId4" Type="http://schemas.openxmlformats.org/officeDocument/2006/relationships/diagramLayout" Target="../diagrams/layout1.xml"/><Relationship Id="rId9" Type="http://schemas.openxmlformats.org/officeDocument/2006/relationships/image" Target="../media/image335.png"/></Relationships>
</file>

<file path=ppt/slides/_rels/slide189.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tags" Target="../tags/tag108.xml"/><Relationship Id="rId4" Type="http://schemas.openxmlformats.org/officeDocument/2006/relationships/hyperlink" Target="https://login.salesforce.com/" TargetMode="External"/></Relationships>
</file>

<file path=ppt/slides/_rels/slide190.xml.rels><?xml version="1.0" encoding="UTF-8" standalone="yes"?>
<Relationships xmlns="http://schemas.openxmlformats.org/package/2006/relationships"><Relationship Id="rId3" Type="http://schemas.openxmlformats.org/officeDocument/2006/relationships/comments" Target="../comments/comment30.xml"/><Relationship Id="rId2" Type="http://schemas.openxmlformats.org/officeDocument/2006/relationships/notesSlide" Target="../notesSlides/notesSlide186.xml"/><Relationship Id="rId1" Type="http://schemas.openxmlformats.org/officeDocument/2006/relationships/slideLayout" Target="../slideLayouts/slideLayout2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0.xml"/></Relationships>
</file>

<file path=ppt/slides/_rels/slide192.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188.xml"/><Relationship Id="rId1" Type="http://schemas.openxmlformats.org/officeDocument/2006/relationships/slideLayout" Target="../slideLayouts/slideLayout16.xml"/><Relationship Id="rId5" Type="http://schemas.microsoft.com/office/2007/relationships/hdphoto" Target="../media/hdphoto3.wdp"/><Relationship Id="rId4" Type="http://schemas.openxmlformats.org/officeDocument/2006/relationships/image" Target="../media/image174.png"/></Relationships>
</file>

<file path=ppt/slides/_rels/slide19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comments" Target="../comments/comment31.xml"/><Relationship Id="rId2" Type="http://schemas.openxmlformats.org/officeDocument/2006/relationships/notesSlide" Target="../notesSlides/notesSlide189.xml"/><Relationship Id="rId1" Type="http://schemas.openxmlformats.org/officeDocument/2006/relationships/slideLayout" Target="../slideLayouts/slideLayout14.xml"/><Relationship Id="rId6" Type="http://schemas.openxmlformats.org/officeDocument/2006/relationships/image" Target="../media/image106.png"/><Relationship Id="rId5" Type="http://schemas.openxmlformats.org/officeDocument/2006/relationships/image" Target="../media/image110.png"/><Relationship Id="rId4" Type="http://schemas.openxmlformats.org/officeDocument/2006/relationships/image" Target="../media/image103.png"/></Relationships>
</file>

<file path=ppt/slides/_rels/slide1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0.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0.xml"/></Relationships>
</file>

<file path=ppt/slides/_rels/slide19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3.xml"/><Relationship Id="rId1" Type="http://schemas.openxmlformats.org/officeDocument/2006/relationships/slideLayout" Target="../slideLayouts/slideLayout14.xml"/><Relationship Id="rId6" Type="http://schemas.openxmlformats.org/officeDocument/2006/relationships/image" Target="../media/image124.png"/><Relationship Id="rId5" Type="http://schemas.openxmlformats.org/officeDocument/2006/relationships/hyperlink" Target="https://appexchange.salesforce.com/listingDetail?listingId=a0N3A00000EFp0ZUAT" TargetMode="External"/><Relationship Id="rId4" Type="http://schemas.openxmlformats.org/officeDocument/2006/relationships/image" Target="../media/image341.png"/></Relationships>
</file>

<file path=ppt/slides/_rels/slide198.xml.rels><?xml version="1.0" encoding="UTF-8" standalone="yes"?>
<Relationships xmlns="http://schemas.openxmlformats.org/package/2006/relationships"><Relationship Id="rId3" Type="http://schemas.openxmlformats.org/officeDocument/2006/relationships/comments" Target="../comments/comment32.xml"/><Relationship Id="rId2" Type="http://schemas.openxmlformats.org/officeDocument/2006/relationships/notesSlide" Target="../notesSlides/notesSlide194.xml"/><Relationship Id="rId1" Type="http://schemas.openxmlformats.org/officeDocument/2006/relationships/slideLayout" Target="../slideLayouts/slideLayout16.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4.xml"/><Relationship Id="rId1" Type="http://schemas.openxmlformats.org/officeDocument/2006/relationships/tags" Target="../tags/tag10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8.xml"/><Relationship Id="rId1" Type="http://schemas.openxmlformats.org/officeDocument/2006/relationships/tags" Target="../tags/tag109.xml"/></Relationships>
</file>

<file path=ppt/slides/_rels/slide20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292.jpeg"/><Relationship Id="rId7" Type="http://schemas.openxmlformats.org/officeDocument/2006/relationships/image" Target="../media/image97.png"/><Relationship Id="rId2" Type="http://schemas.openxmlformats.org/officeDocument/2006/relationships/notesSlide" Target="../notesSlides/notesSlide196.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comments" Target="../comments/comment33.xml"/><Relationship Id="rId4" Type="http://schemas.openxmlformats.org/officeDocument/2006/relationships/image" Target="../media/image94.png"/><Relationship Id="rId9" Type="http://schemas.openxmlformats.org/officeDocument/2006/relationships/image" Target="../media/image99.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6.xml"/></Relationships>
</file>

<file path=ppt/slides/_rels/slide202.xml.rels><?xml version="1.0" encoding="UTF-8" standalone="yes"?>
<Relationships xmlns="http://schemas.openxmlformats.org/package/2006/relationships"><Relationship Id="rId3" Type="http://schemas.openxmlformats.org/officeDocument/2006/relationships/comments" Target="../comments/comment34.xml"/><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99.xml"/><Relationship Id="rId1" Type="http://schemas.openxmlformats.org/officeDocument/2006/relationships/slideLayout" Target="../slideLayouts/slideLayout14.xml"/><Relationship Id="rId4" Type="http://schemas.openxmlformats.org/officeDocument/2006/relationships/image" Target="../media/image343.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0.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68.xml"/><Relationship Id="rId1" Type="http://schemas.openxmlformats.org/officeDocument/2006/relationships/tags" Target="../tags/tag116.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6.xml"/><Relationship Id="rId1" Type="http://schemas.openxmlformats.org/officeDocument/2006/relationships/slideLayout" Target="../slideLayouts/slideLayout16.xml"/><Relationship Id="rId5" Type="http://schemas.openxmlformats.org/officeDocument/2006/relationships/image" Target="../media/image345.png"/><Relationship Id="rId4" Type="http://schemas.openxmlformats.org/officeDocument/2006/relationships/image" Target="../media/image344.png"/></Relationships>
</file>

<file path=ppt/slides/_rels/slide211.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07.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08.xml"/><Relationship Id="rId1" Type="http://schemas.openxmlformats.org/officeDocument/2006/relationships/slideLayout" Target="../slideLayouts/slideLayout14.xml"/><Relationship Id="rId5" Type="http://schemas.openxmlformats.org/officeDocument/2006/relationships/image" Target="../media/image349.png"/><Relationship Id="rId4" Type="http://schemas.openxmlformats.org/officeDocument/2006/relationships/image" Target="../media/image348.png"/></Relationships>
</file>

<file path=ppt/slides/_rels/slide21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09.xml"/><Relationship Id="rId1" Type="http://schemas.openxmlformats.org/officeDocument/2006/relationships/slideLayout" Target="../slideLayouts/slideLayout14.xml"/><Relationship Id="rId5" Type="http://schemas.openxmlformats.org/officeDocument/2006/relationships/image" Target="../media/image124.png"/><Relationship Id="rId4" Type="http://schemas.openxmlformats.org/officeDocument/2006/relationships/image" Target="../media/image351.jpeg"/></Relationships>
</file>

<file path=ppt/slides/_rels/slide214.xml.rels><?xml version="1.0" encoding="UTF-8" standalone="yes"?>
<Relationships xmlns="http://schemas.openxmlformats.org/package/2006/relationships"><Relationship Id="rId3" Type="http://schemas.openxmlformats.org/officeDocument/2006/relationships/image" Target="../media/image352.jpeg"/><Relationship Id="rId2" Type="http://schemas.openxmlformats.org/officeDocument/2006/relationships/notesSlide" Target="../notesSlides/notesSlide210.xml"/><Relationship Id="rId1" Type="http://schemas.openxmlformats.org/officeDocument/2006/relationships/slideLayout" Target="../slideLayouts/slideLayout14.xml"/><Relationship Id="rId4" Type="http://schemas.openxmlformats.org/officeDocument/2006/relationships/image" Target="../media/image353.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0.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3.xml"/><Relationship Id="rId1" Type="http://schemas.openxmlformats.org/officeDocument/2006/relationships/slideLayout" Target="../slideLayouts/slideLayout16.xml"/><Relationship Id="rId5" Type="http://schemas.openxmlformats.org/officeDocument/2006/relationships/image" Target="../media/image354.png"/><Relationship Id="rId4" Type="http://schemas.openxmlformats.org/officeDocument/2006/relationships/image" Target="../media/image141.png"/></Relationships>
</file>

<file path=ppt/slides/_rels/slide218.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14.xml"/><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15.xml"/><Relationship Id="rId1" Type="http://schemas.openxmlformats.org/officeDocument/2006/relationships/slideLayout" Target="../slideLayouts/slideLayout14.xml"/><Relationship Id="rId5" Type="http://schemas.openxmlformats.org/officeDocument/2006/relationships/image" Target="../media/image358.png"/><Relationship Id="rId4" Type="http://schemas.openxmlformats.org/officeDocument/2006/relationships/image" Target="../media/image3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3" Type="http://schemas.openxmlformats.org/officeDocument/2006/relationships/comments" Target="../comments/comment35.xml"/><Relationship Id="rId2" Type="http://schemas.openxmlformats.org/officeDocument/2006/relationships/notesSlide" Target="../notesSlides/notesSlide217.xml"/><Relationship Id="rId1" Type="http://schemas.openxmlformats.org/officeDocument/2006/relationships/slideLayout" Target="../slideLayouts/slideLayout2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comments" Target="../comments/comment36.xml"/><Relationship Id="rId2" Type="http://schemas.openxmlformats.org/officeDocument/2006/relationships/notesSlide" Target="../notesSlides/notesSlide219.xml"/><Relationship Id="rId1" Type="http://schemas.openxmlformats.org/officeDocument/2006/relationships/slideLayout" Target="../slideLayouts/slideLayout16.xml"/><Relationship Id="rId6" Type="http://schemas.openxmlformats.org/officeDocument/2006/relationships/image" Target="../media/image359.png"/><Relationship Id="rId5" Type="http://schemas.openxmlformats.org/officeDocument/2006/relationships/image" Target="../media/image127.png"/><Relationship Id="rId4" Type="http://schemas.openxmlformats.org/officeDocument/2006/relationships/image" Target="../media/image344.png"/></Relationships>
</file>

<file path=ppt/slides/_rels/slide224.xml.rels><?xml version="1.0" encoding="UTF-8" standalone="yes"?>
<Relationships xmlns="http://schemas.openxmlformats.org/package/2006/relationships"><Relationship Id="rId3" Type="http://schemas.openxmlformats.org/officeDocument/2006/relationships/image" Target="../media/image360.jpeg"/><Relationship Id="rId2" Type="http://schemas.openxmlformats.org/officeDocument/2006/relationships/notesSlide" Target="../notesSlides/notesSlide220.xml"/><Relationship Id="rId1" Type="http://schemas.openxmlformats.org/officeDocument/2006/relationships/slideLayout" Target="../slideLayouts/slideLayout14.xml"/><Relationship Id="rId4" Type="http://schemas.openxmlformats.org/officeDocument/2006/relationships/image" Target="../media/image361.jpeg"/></Relationships>
</file>

<file path=ppt/slides/_rels/slide22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21.xml"/><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3" Type="http://schemas.openxmlformats.org/officeDocument/2006/relationships/image" Target="../media/image363.jpeg"/><Relationship Id="rId2" Type="http://schemas.openxmlformats.org/officeDocument/2006/relationships/notesSlide" Target="../notesSlides/notesSlide222.xml"/><Relationship Id="rId1" Type="http://schemas.openxmlformats.org/officeDocument/2006/relationships/slideLayout" Target="../slideLayouts/slideLayout14.xml"/><Relationship Id="rId4" Type="http://schemas.openxmlformats.org/officeDocument/2006/relationships/image" Target="../media/image364.jpe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0.xml"/></Relationships>
</file>

<file path=ppt/slides/_rels/slide229.xml.rels><?xml version="1.0" encoding="UTF-8" standalone="yes"?>
<Relationships xmlns="http://schemas.openxmlformats.org/package/2006/relationships"><Relationship Id="rId3" Type="http://schemas.openxmlformats.org/officeDocument/2006/relationships/comments" Target="../comments/comment37.xml"/><Relationship Id="rId2" Type="http://schemas.openxmlformats.org/officeDocument/2006/relationships/notesSlide" Target="../notesSlides/notesSlide225.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2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6.xml"/><Relationship Id="rId1" Type="http://schemas.openxmlformats.org/officeDocument/2006/relationships/slideLayout" Target="../slideLayouts/slideLayout16.xml"/><Relationship Id="rId5" Type="http://schemas.openxmlformats.org/officeDocument/2006/relationships/image" Target="../media/image141.png"/><Relationship Id="rId4" Type="http://schemas.openxmlformats.org/officeDocument/2006/relationships/image" Target="../media/image149.png"/></Relationships>
</file>

<file path=ppt/slides/_rels/slide231.xml.rels><?xml version="1.0" encoding="UTF-8" standalone="yes"?>
<Relationships xmlns="http://schemas.openxmlformats.org/package/2006/relationships"><Relationship Id="rId3" Type="http://schemas.openxmlformats.org/officeDocument/2006/relationships/image" Target="../media/image365.jpe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228.xml"/><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3" Type="http://schemas.openxmlformats.org/officeDocument/2006/relationships/image" Target="../media/image367.jpeg"/><Relationship Id="rId2" Type="http://schemas.openxmlformats.org/officeDocument/2006/relationships/notesSlide" Target="../notesSlides/notesSlide229.xml"/><Relationship Id="rId1" Type="http://schemas.openxmlformats.org/officeDocument/2006/relationships/slideLayout" Target="../slideLayouts/slideLayout14.xml"/><Relationship Id="rId4" Type="http://schemas.openxmlformats.org/officeDocument/2006/relationships/image" Target="../media/image368.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3.xml"/><Relationship Id="rId1" Type="http://schemas.openxmlformats.org/officeDocument/2006/relationships/slideLayout" Target="../slideLayouts/slideLayout16.xml"/><Relationship Id="rId6" Type="http://schemas.openxmlformats.org/officeDocument/2006/relationships/comments" Target="../comments/comment38.xml"/><Relationship Id="rId5" Type="http://schemas.openxmlformats.org/officeDocument/2006/relationships/image" Target="../media/image369.png"/><Relationship Id="rId4" Type="http://schemas.openxmlformats.org/officeDocument/2006/relationships/image" Target="../media/image159.png"/></Relationships>
</file>

<file path=ppt/slides/_rels/slide23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34.xml"/><Relationship Id="rId1" Type="http://schemas.openxmlformats.org/officeDocument/2006/relationships/slideLayout" Target="../slideLayouts/slideLayout14.xml"/><Relationship Id="rId4" Type="http://schemas.openxmlformats.org/officeDocument/2006/relationships/image" Target="../media/image371.jpeg"/></Relationships>
</file>

<file path=ppt/slides/_rels/slide23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35.xml"/><Relationship Id="rId1" Type="http://schemas.openxmlformats.org/officeDocument/2006/relationships/slideLayout" Target="../slideLayouts/slideLayout14.xml"/><Relationship Id="rId5" Type="http://schemas.openxmlformats.org/officeDocument/2006/relationships/image" Target="../media/image374.png"/><Relationship Id="rId4" Type="http://schemas.openxmlformats.org/officeDocument/2006/relationships/image" Target="../media/image373.png"/></Relationships>
</file>

<file path=ppt/slides/_rels/slide2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40.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36.xml"/><Relationship Id="rId1" Type="http://schemas.openxmlformats.org/officeDocument/2006/relationships/slideLayout" Target="../slideLayouts/slideLayout14.xml"/><Relationship Id="rId5" Type="http://schemas.openxmlformats.org/officeDocument/2006/relationships/image" Target="../media/image377.jpeg"/><Relationship Id="rId4" Type="http://schemas.openxmlformats.org/officeDocument/2006/relationships/image" Target="../media/image376.jpeg"/></Relationships>
</file>

<file path=ppt/slides/_rels/slide241.xml.rels><?xml version="1.0" encoding="UTF-8" standalone="yes"?>
<Relationships xmlns="http://schemas.openxmlformats.org/package/2006/relationships"><Relationship Id="rId3" Type="http://schemas.openxmlformats.org/officeDocument/2006/relationships/comments" Target="../comments/comment39.xml"/><Relationship Id="rId2" Type="http://schemas.openxmlformats.org/officeDocument/2006/relationships/notesSlide" Target="../notesSlides/notesSlide237.xml"/><Relationship Id="rId1" Type="http://schemas.openxmlformats.org/officeDocument/2006/relationships/slideLayout" Target="../slideLayouts/slideLayout2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0.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0.xml"/><Relationship Id="rId1" Type="http://schemas.openxmlformats.org/officeDocument/2006/relationships/slideLayout" Target="../slideLayouts/slideLayout16.xml"/><Relationship Id="rId5" Type="http://schemas.openxmlformats.org/officeDocument/2006/relationships/image" Target="../media/image378.png"/><Relationship Id="rId4" Type="http://schemas.openxmlformats.org/officeDocument/2006/relationships/image" Target="../media/image159.png"/></Relationships>
</file>

<file path=ppt/slides/_rels/slide245.xml.rels><?xml version="1.0" encoding="UTF-8" standalone="yes"?>
<Relationships xmlns="http://schemas.openxmlformats.org/package/2006/relationships"><Relationship Id="rId3" Type="http://schemas.openxmlformats.org/officeDocument/2006/relationships/image" Target="../media/image379.jpeg"/><Relationship Id="rId2" Type="http://schemas.openxmlformats.org/officeDocument/2006/relationships/notesSlide" Target="../notesSlides/notesSlide241.xml"/><Relationship Id="rId1" Type="http://schemas.openxmlformats.org/officeDocument/2006/relationships/slideLayout" Target="../slideLayouts/slideLayout14.xml"/><Relationship Id="rId6" Type="http://schemas.openxmlformats.org/officeDocument/2006/relationships/comments" Target="../comments/comment40.xml"/><Relationship Id="rId5" Type="http://schemas.openxmlformats.org/officeDocument/2006/relationships/image" Target="../media/image124.png"/><Relationship Id="rId4" Type="http://schemas.openxmlformats.org/officeDocument/2006/relationships/image" Target="../media/image380.jpeg"/></Relationships>
</file>

<file path=ppt/slides/_rels/slide246.xml.rels><?xml version="1.0" encoding="UTF-8" standalone="yes"?>
<Relationships xmlns="http://schemas.openxmlformats.org/package/2006/relationships"><Relationship Id="rId8" Type="http://schemas.openxmlformats.org/officeDocument/2006/relationships/image" Target="../media/image386.jpeg"/><Relationship Id="rId3" Type="http://schemas.openxmlformats.org/officeDocument/2006/relationships/image" Target="../media/image381.png"/><Relationship Id="rId7" Type="http://schemas.openxmlformats.org/officeDocument/2006/relationships/image" Target="../media/image385.png"/><Relationship Id="rId2" Type="http://schemas.openxmlformats.org/officeDocument/2006/relationships/notesSlide" Target="../notesSlides/notesSlide242.xml"/><Relationship Id="rId1" Type="http://schemas.openxmlformats.org/officeDocument/2006/relationships/slideLayout" Target="../slideLayouts/slideLayout16.xml"/><Relationship Id="rId6" Type="http://schemas.openxmlformats.org/officeDocument/2006/relationships/image" Target="../media/image384.jpeg"/><Relationship Id="rId5" Type="http://schemas.openxmlformats.org/officeDocument/2006/relationships/image" Target="../media/image383.jpeg"/><Relationship Id="rId10" Type="http://schemas.openxmlformats.org/officeDocument/2006/relationships/comments" Target="../comments/comment41.xml"/><Relationship Id="rId4" Type="http://schemas.openxmlformats.org/officeDocument/2006/relationships/image" Target="../media/image382.jpeg"/><Relationship Id="rId9" Type="http://schemas.openxmlformats.org/officeDocument/2006/relationships/image" Target="../media/image387.jpeg"/></Relationships>
</file>

<file path=ppt/slides/_rels/slide2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3.xml"/><Relationship Id="rId1" Type="http://schemas.openxmlformats.org/officeDocument/2006/relationships/slideLayout" Target="../slideLayouts/slideLayout16.xml"/><Relationship Id="rId4" Type="http://schemas.openxmlformats.org/officeDocument/2006/relationships/image" Target="../media/image159.png"/></Relationships>
</file>

<file path=ppt/slides/_rels/slide248.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244.xml"/><Relationship Id="rId1" Type="http://schemas.openxmlformats.org/officeDocument/2006/relationships/slideLayout" Target="../slideLayouts/slideLayout16.xml"/><Relationship Id="rId4" Type="http://schemas.openxmlformats.org/officeDocument/2006/relationships/image" Target="../media/image389.png"/></Relationships>
</file>

<file path=ppt/slides/_rels/slide24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90.jpeg"/><Relationship Id="rId7" Type="http://schemas.openxmlformats.org/officeDocument/2006/relationships/image" Target="../media/image394.png"/><Relationship Id="rId2" Type="http://schemas.openxmlformats.org/officeDocument/2006/relationships/notesSlide" Target="../notesSlides/notesSlide245.xml"/><Relationship Id="rId1" Type="http://schemas.openxmlformats.org/officeDocument/2006/relationships/slideLayout" Target="../slideLayouts/slideLayout14.xml"/><Relationship Id="rId6" Type="http://schemas.openxmlformats.org/officeDocument/2006/relationships/image" Target="../media/image393.png"/><Relationship Id="rId5" Type="http://schemas.openxmlformats.org/officeDocument/2006/relationships/image" Target="../media/image392.jpeg"/><Relationship Id="rId4" Type="http://schemas.openxmlformats.org/officeDocument/2006/relationships/image" Target="../media/image391.jpe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0.png"/><Relationship Id="rId7"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106.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2.pn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0.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0.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9.xml"/><Relationship Id="rId1" Type="http://schemas.openxmlformats.org/officeDocument/2006/relationships/slideLayout" Target="../slideLayouts/slideLayout16.xml"/><Relationship Id="rId5" Type="http://schemas.openxmlformats.org/officeDocument/2006/relationships/image" Target="../media/image141.png"/><Relationship Id="rId4" Type="http://schemas.openxmlformats.org/officeDocument/2006/relationships/image" Target="../media/image395.png"/></Relationships>
</file>

<file path=ppt/slides/_rels/slide254.xml.rels><?xml version="1.0" encoding="UTF-8" standalone="yes"?>
<Relationships xmlns="http://schemas.openxmlformats.org/package/2006/relationships"><Relationship Id="rId3" Type="http://schemas.openxmlformats.org/officeDocument/2006/relationships/image" Target="../media/image396.jpeg"/><Relationship Id="rId2" Type="http://schemas.openxmlformats.org/officeDocument/2006/relationships/notesSlide" Target="../notesSlides/notesSlide250.xml"/><Relationship Id="rId1" Type="http://schemas.openxmlformats.org/officeDocument/2006/relationships/slideLayout" Target="../slideLayouts/slideLayout14.xml"/><Relationship Id="rId6" Type="http://schemas.openxmlformats.org/officeDocument/2006/relationships/image" Target="../media/image394.png"/><Relationship Id="rId5" Type="http://schemas.openxmlformats.org/officeDocument/2006/relationships/image" Target="../media/image393.png"/><Relationship Id="rId4" Type="http://schemas.openxmlformats.org/officeDocument/2006/relationships/image" Target="../media/image397.jpeg"/></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3" Type="http://schemas.openxmlformats.org/officeDocument/2006/relationships/comments" Target="../comments/comment42.xml"/><Relationship Id="rId2" Type="http://schemas.openxmlformats.org/officeDocument/2006/relationships/notesSlide" Target="../notesSlides/notesSlide252.xml"/><Relationship Id="rId1" Type="http://schemas.openxmlformats.org/officeDocument/2006/relationships/slideLayout" Target="../slideLayouts/slideLayout20.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0.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6.xml"/></Relationships>
</file>

<file path=ppt/slides/_rels/slide25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398.png"/><Relationship Id="rId7" Type="http://schemas.openxmlformats.org/officeDocument/2006/relationships/image" Target="../media/image110.png"/><Relationship Id="rId2" Type="http://schemas.openxmlformats.org/officeDocument/2006/relationships/notesSlide" Target="../notesSlides/notesSlide255.xml"/><Relationship Id="rId1" Type="http://schemas.openxmlformats.org/officeDocument/2006/relationships/slideLayout" Target="../slideLayouts/slideLayout14.xml"/><Relationship Id="rId6" Type="http://schemas.openxmlformats.org/officeDocument/2006/relationships/image" Target="../media/image401.png"/><Relationship Id="rId11" Type="http://schemas.openxmlformats.org/officeDocument/2006/relationships/image" Target="../media/image403.png"/><Relationship Id="rId5" Type="http://schemas.openxmlformats.org/officeDocument/2006/relationships/image" Target="../media/image400.png"/><Relationship Id="rId10" Type="http://schemas.openxmlformats.org/officeDocument/2006/relationships/image" Target="../media/image402.png"/><Relationship Id="rId4" Type="http://schemas.openxmlformats.org/officeDocument/2006/relationships/image" Target="../media/image399.png"/><Relationship Id="rId9" Type="http://schemas.openxmlformats.org/officeDocument/2006/relationships/image" Target="../media/image109.png"/></Relationships>
</file>

<file path=ppt/slides/_rels/slide2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3.png"/><Relationship Id="rId7"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106.png"/><Relationship Id="rId5" Type="http://schemas.openxmlformats.org/officeDocument/2006/relationships/image" Target="../media/image110.png"/><Relationship Id="rId4" Type="http://schemas.openxmlformats.org/officeDocument/2006/relationships/image" Target="../media/image108.png"/></Relationships>
</file>

<file path=ppt/slides/_rels/slide26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256.xml"/><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3" Type="http://schemas.openxmlformats.org/officeDocument/2006/relationships/comments" Target="../comments/comment43.xml"/><Relationship Id="rId2" Type="http://schemas.openxmlformats.org/officeDocument/2006/relationships/notesSlide" Target="../notesSlides/notesSlide257.xml"/><Relationship Id="rId1" Type="http://schemas.openxmlformats.org/officeDocument/2006/relationships/slideLayout" Target="../slideLayouts/slideLayout20.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0.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0.xml"/><Relationship Id="rId1" Type="http://schemas.openxmlformats.org/officeDocument/2006/relationships/slideLayout" Target="../slideLayouts/slideLayout16.xml"/><Relationship Id="rId5" Type="http://schemas.openxmlformats.org/officeDocument/2006/relationships/image" Target="../media/image141.png"/><Relationship Id="rId4" Type="http://schemas.openxmlformats.org/officeDocument/2006/relationships/image" Target="../media/image405.png"/></Relationships>
</file>

<file path=ppt/slides/_rels/slide265.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261.xml"/><Relationship Id="rId1" Type="http://schemas.openxmlformats.org/officeDocument/2006/relationships/slideLayout" Target="../slideLayouts/slideLayout14.xml"/><Relationship Id="rId4" Type="http://schemas.openxmlformats.org/officeDocument/2006/relationships/image" Target="../media/image407.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0.xml"/></Relationships>
</file>

<file path=ppt/slides/_rels/slide267.xml.rels><?xml version="1.0" encoding="UTF-8" standalone="yes"?>
<Relationships xmlns="http://schemas.openxmlformats.org/package/2006/relationships"><Relationship Id="rId3" Type="http://schemas.openxmlformats.org/officeDocument/2006/relationships/comments" Target="../comments/comment44.xml"/><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269.xml.rels><?xml version="1.0" encoding="UTF-8" standalone="yes"?>
<Relationships xmlns="http://schemas.openxmlformats.org/package/2006/relationships"><Relationship Id="rId3" Type="http://schemas.openxmlformats.org/officeDocument/2006/relationships/image" Target="../media/image408.png"/><Relationship Id="rId7" Type="http://schemas.openxmlformats.org/officeDocument/2006/relationships/comments" Target="../comments/comment45.xml"/><Relationship Id="rId2" Type="http://schemas.openxmlformats.org/officeDocument/2006/relationships/notesSlide" Target="../notesSlides/notesSlide265.xml"/><Relationship Id="rId1" Type="http://schemas.openxmlformats.org/officeDocument/2006/relationships/slideLayout" Target="../slideLayouts/slideLayout14.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s>
</file>

<file path=ppt/slides/_rels/slide2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13.png"/><Relationship Id="rId7"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108.png"/><Relationship Id="rId5" Type="http://schemas.openxmlformats.org/officeDocument/2006/relationships/image" Target="../media/image115.png"/><Relationship Id="rId10" Type="http://schemas.openxmlformats.org/officeDocument/2006/relationships/image" Target="../media/image104.png"/><Relationship Id="rId4" Type="http://schemas.openxmlformats.org/officeDocument/2006/relationships/image" Target="../media/image114.png"/><Relationship Id="rId9" Type="http://schemas.openxmlformats.org/officeDocument/2006/relationships/image" Target="../media/image103.png"/></Relationships>
</file>

<file path=ppt/slides/_rels/slide270.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266.xml"/><Relationship Id="rId1" Type="http://schemas.openxmlformats.org/officeDocument/2006/relationships/slideLayout" Target="../slideLayouts/slideLayout16.xml"/><Relationship Id="rId5" Type="http://schemas.openxmlformats.org/officeDocument/2006/relationships/comments" Target="../comments/comment46.xml"/><Relationship Id="rId4" Type="http://schemas.openxmlformats.org/officeDocument/2006/relationships/image" Target="../media/image413.png"/></Relationships>
</file>

<file path=ppt/slides/_rels/slide271.xml.rels><?xml version="1.0" encoding="UTF-8" standalone="yes"?>
<Relationships xmlns="http://schemas.openxmlformats.org/package/2006/relationships"><Relationship Id="rId3" Type="http://schemas.openxmlformats.org/officeDocument/2006/relationships/comments" Target="../comments/comment47.xml"/><Relationship Id="rId2" Type="http://schemas.openxmlformats.org/officeDocument/2006/relationships/notesSlide" Target="../notesSlides/notesSlide267.xml"/><Relationship Id="rId1" Type="http://schemas.openxmlformats.org/officeDocument/2006/relationships/slideLayout" Target="../slideLayouts/slideLayout14.xml"/></Relationships>
</file>

<file path=ppt/slides/_rels/slide272.xml.rels><?xml version="1.0" encoding="UTF-8" standalone="yes"?>
<Relationships xmlns="http://schemas.openxmlformats.org/package/2006/relationships"><Relationship Id="rId3" Type="http://schemas.openxmlformats.org/officeDocument/2006/relationships/comments" Target="../comments/comment48.xml"/><Relationship Id="rId2" Type="http://schemas.openxmlformats.org/officeDocument/2006/relationships/notesSlide" Target="../notesSlides/notesSlide268.xml"/><Relationship Id="rId1" Type="http://schemas.openxmlformats.org/officeDocument/2006/relationships/slideLayout" Target="../slideLayouts/slideLayout20.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0.xml"/></Relationships>
</file>

<file path=ppt/slides/_rels/slide274.xml.rels><?xml version="1.0" encoding="UTF-8" standalone="yes"?>
<Relationships xmlns="http://schemas.openxmlformats.org/package/2006/relationships"><Relationship Id="rId8" Type="http://schemas.openxmlformats.org/officeDocument/2006/relationships/comments" Target="../comments/comment49.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0.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3" Type="http://schemas.openxmlformats.org/officeDocument/2006/relationships/comments" Target="../comments/comment50.xml"/><Relationship Id="rId2" Type="http://schemas.openxmlformats.org/officeDocument/2006/relationships/notesSlide" Target="../notesSlides/notesSlide272.xml"/><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68.xml"/><Relationship Id="rId1" Type="http://schemas.openxmlformats.org/officeDocument/2006/relationships/tags" Target="../tags/tag11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80.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276.xml"/><Relationship Id="rId1" Type="http://schemas.openxmlformats.org/officeDocument/2006/relationships/slideLayout" Target="../slideLayouts/slideLayout16.xml"/></Relationships>
</file>

<file path=ppt/slides/_rels/slide281.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277.xml"/><Relationship Id="rId1" Type="http://schemas.openxmlformats.org/officeDocument/2006/relationships/slideLayout" Target="../slideLayouts/slideLayout16.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s>
</file>

<file path=ppt/slides/_rels/slide282.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278.xml"/><Relationship Id="rId1" Type="http://schemas.openxmlformats.org/officeDocument/2006/relationships/slideLayout" Target="../slideLayouts/slideLayout16.xml"/></Relationships>
</file>

<file path=ppt/slides/_rels/slide28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79.xml"/><Relationship Id="rId1" Type="http://schemas.openxmlformats.org/officeDocument/2006/relationships/slideLayout" Target="../slideLayouts/slideLayout16.xml"/></Relationships>
</file>

<file path=ppt/slides/_rels/slide284.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280.xml"/><Relationship Id="rId1" Type="http://schemas.openxmlformats.org/officeDocument/2006/relationships/slideLayout" Target="../slideLayouts/slideLayout16.xml"/></Relationships>
</file>

<file path=ppt/slides/_rels/slide285.xml.rels><?xml version="1.0" encoding="UTF-8" standalone="yes"?>
<Relationships xmlns="http://schemas.openxmlformats.org/package/2006/relationships"><Relationship Id="rId13" Type="http://schemas.openxmlformats.org/officeDocument/2006/relationships/image" Target="../media/image433.png"/><Relationship Id="rId18" Type="http://schemas.openxmlformats.org/officeDocument/2006/relationships/image" Target="../media/image438.png"/><Relationship Id="rId26" Type="http://schemas.openxmlformats.org/officeDocument/2006/relationships/image" Target="../media/image446.png"/><Relationship Id="rId39" Type="http://schemas.openxmlformats.org/officeDocument/2006/relationships/image" Target="../media/image459.png"/><Relationship Id="rId21" Type="http://schemas.openxmlformats.org/officeDocument/2006/relationships/image" Target="../media/image441.png"/><Relationship Id="rId34" Type="http://schemas.openxmlformats.org/officeDocument/2006/relationships/image" Target="../media/image454.png"/><Relationship Id="rId42" Type="http://schemas.openxmlformats.org/officeDocument/2006/relationships/image" Target="../media/image462.png"/><Relationship Id="rId47" Type="http://schemas.openxmlformats.org/officeDocument/2006/relationships/image" Target="../media/image467.png"/><Relationship Id="rId50" Type="http://schemas.openxmlformats.org/officeDocument/2006/relationships/image" Target="../media/image470.png"/><Relationship Id="rId55" Type="http://schemas.openxmlformats.org/officeDocument/2006/relationships/image" Target="../media/image475.png"/><Relationship Id="rId7" Type="http://schemas.openxmlformats.org/officeDocument/2006/relationships/image" Target="../media/image427.png"/><Relationship Id="rId2" Type="http://schemas.openxmlformats.org/officeDocument/2006/relationships/image" Target="../media/image422.png"/><Relationship Id="rId16" Type="http://schemas.openxmlformats.org/officeDocument/2006/relationships/image" Target="../media/image436.png"/><Relationship Id="rId29" Type="http://schemas.openxmlformats.org/officeDocument/2006/relationships/image" Target="../media/image449.png"/><Relationship Id="rId11" Type="http://schemas.openxmlformats.org/officeDocument/2006/relationships/image" Target="../media/image431.png"/><Relationship Id="rId24" Type="http://schemas.openxmlformats.org/officeDocument/2006/relationships/image" Target="../media/image444.png"/><Relationship Id="rId32" Type="http://schemas.openxmlformats.org/officeDocument/2006/relationships/image" Target="../media/image452.png"/><Relationship Id="rId37" Type="http://schemas.openxmlformats.org/officeDocument/2006/relationships/image" Target="../media/image457.png"/><Relationship Id="rId40" Type="http://schemas.openxmlformats.org/officeDocument/2006/relationships/image" Target="../media/image460.png"/><Relationship Id="rId45" Type="http://schemas.openxmlformats.org/officeDocument/2006/relationships/image" Target="../media/image465.png"/><Relationship Id="rId53" Type="http://schemas.openxmlformats.org/officeDocument/2006/relationships/image" Target="../media/image473.png"/><Relationship Id="rId58" Type="http://schemas.openxmlformats.org/officeDocument/2006/relationships/image" Target="../media/image478.png"/><Relationship Id="rId5" Type="http://schemas.openxmlformats.org/officeDocument/2006/relationships/image" Target="../media/image425.png"/><Relationship Id="rId61" Type="http://schemas.openxmlformats.org/officeDocument/2006/relationships/image" Target="../media/image481.png"/><Relationship Id="rId19" Type="http://schemas.openxmlformats.org/officeDocument/2006/relationships/image" Target="../media/image439.png"/><Relationship Id="rId14" Type="http://schemas.openxmlformats.org/officeDocument/2006/relationships/image" Target="../media/image434.png"/><Relationship Id="rId22" Type="http://schemas.openxmlformats.org/officeDocument/2006/relationships/image" Target="../media/image442.png"/><Relationship Id="rId27" Type="http://schemas.openxmlformats.org/officeDocument/2006/relationships/image" Target="../media/image447.png"/><Relationship Id="rId30" Type="http://schemas.openxmlformats.org/officeDocument/2006/relationships/image" Target="../media/image450.png"/><Relationship Id="rId35" Type="http://schemas.openxmlformats.org/officeDocument/2006/relationships/image" Target="../media/image455.png"/><Relationship Id="rId43" Type="http://schemas.openxmlformats.org/officeDocument/2006/relationships/image" Target="../media/image463.png"/><Relationship Id="rId48" Type="http://schemas.openxmlformats.org/officeDocument/2006/relationships/image" Target="../media/image468.png"/><Relationship Id="rId56" Type="http://schemas.openxmlformats.org/officeDocument/2006/relationships/image" Target="../media/image476.png"/><Relationship Id="rId8" Type="http://schemas.openxmlformats.org/officeDocument/2006/relationships/image" Target="../media/image428.png"/><Relationship Id="rId51" Type="http://schemas.openxmlformats.org/officeDocument/2006/relationships/image" Target="../media/image471.png"/><Relationship Id="rId3" Type="http://schemas.openxmlformats.org/officeDocument/2006/relationships/image" Target="../media/image423.png"/><Relationship Id="rId12" Type="http://schemas.openxmlformats.org/officeDocument/2006/relationships/image" Target="../media/image432.png"/><Relationship Id="rId17" Type="http://schemas.openxmlformats.org/officeDocument/2006/relationships/image" Target="../media/image437.png"/><Relationship Id="rId25" Type="http://schemas.openxmlformats.org/officeDocument/2006/relationships/image" Target="../media/image445.png"/><Relationship Id="rId33" Type="http://schemas.openxmlformats.org/officeDocument/2006/relationships/image" Target="../media/image453.png"/><Relationship Id="rId38" Type="http://schemas.openxmlformats.org/officeDocument/2006/relationships/image" Target="../media/image458.png"/><Relationship Id="rId46" Type="http://schemas.openxmlformats.org/officeDocument/2006/relationships/image" Target="../media/image466.png"/><Relationship Id="rId59" Type="http://schemas.openxmlformats.org/officeDocument/2006/relationships/image" Target="../media/image479.png"/><Relationship Id="rId20" Type="http://schemas.openxmlformats.org/officeDocument/2006/relationships/image" Target="../media/image440.png"/><Relationship Id="rId41" Type="http://schemas.openxmlformats.org/officeDocument/2006/relationships/image" Target="../media/image461.png"/><Relationship Id="rId54" Type="http://schemas.openxmlformats.org/officeDocument/2006/relationships/image" Target="../media/image474.png"/><Relationship Id="rId1" Type="http://schemas.openxmlformats.org/officeDocument/2006/relationships/slideLayout" Target="../slideLayouts/slideLayout16.xml"/><Relationship Id="rId6" Type="http://schemas.openxmlformats.org/officeDocument/2006/relationships/image" Target="../media/image426.png"/><Relationship Id="rId15" Type="http://schemas.openxmlformats.org/officeDocument/2006/relationships/image" Target="../media/image435.png"/><Relationship Id="rId23" Type="http://schemas.openxmlformats.org/officeDocument/2006/relationships/image" Target="../media/image443.png"/><Relationship Id="rId28" Type="http://schemas.openxmlformats.org/officeDocument/2006/relationships/image" Target="../media/image448.png"/><Relationship Id="rId36" Type="http://schemas.openxmlformats.org/officeDocument/2006/relationships/image" Target="../media/image456.png"/><Relationship Id="rId49" Type="http://schemas.openxmlformats.org/officeDocument/2006/relationships/image" Target="../media/image469.png"/><Relationship Id="rId57" Type="http://schemas.openxmlformats.org/officeDocument/2006/relationships/image" Target="../media/image477.png"/><Relationship Id="rId10" Type="http://schemas.openxmlformats.org/officeDocument/2006/relationships/image" Target="../media/image430.png"/><Relationship Id="rId31" Type="http://schemas.openxmlformats.org/officeDocument/2006/relationships/image" Target="../media/image451.png"/><Relationship Id="rId44" Type="http://schemas.openxmlformats.org/officeDocument/2006/relationships/image" Target="../media/image464.png"/><Relationship Id="rId52" Type="http://schemas.openxmlformats.org/officeDocument/2006/relationships/image" Target="../media/image472.png"/><Relationship Id="rId60" Type="http://schemas.openxmlformats.org/officeDocument/2006/relationships/image" Target="../media/image480.png"/><Relationship Id="rId4" Type="http://schemas.openxmlformats.org/officeDocument/2006/relationships/image" Target="../media/image424.png"/><Relationship Id="rId9" Type="http://schemas.openxmlformats.org/officeDocument/2006/relationships/image" Target="../media/image429.png"/></Relationships>
</file>

<file path=ppt/slides/_rels/slide286.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281.xml"/><Relationship Id="rId1" Type="http://schemas.openxmlformats.org/officeDocument/2006/relationships/slideLayout" Target="../slideLayouts/slideLayout1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3.xml"/><Relationship Id="rId1" Type="http://schemas.openxmlformats.org/officeDocument/2006/relationships/slideLayout" Target="../slideLayouts/slideLayout16.xml"/><Relationship Id="rId6" Type="http://schemas.openxmlformats.org/officeDocument/2006/relationships/image" Target="../media/image485.png"/><Relationship Id="rId5" Type="http://schemas.openxmlformats.org/officeDocument/2006/relationships/image" Target="../media/image484.png"/><Relationship Id="rId4" Type="http://schemas.openxmlformats.org/officeDocument/2006/relationships/image" Target="../media/image483.jpeg"/></Relationships>
</file>

<file path=ppt/slides/_rels/slide289.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notesSlide" Target="../notesSlides/notesSlide284.xml"/><Relationship Id="rId1" Type="http://schemas.openxmlformats.org/officeDocument/2006/relationships/slideLayout" Target="../slideLayouts/slideLayout14.xml"/><Relationship Id="rId5" Type="http://schemas.openxmlformats.org/officeDocument/2006/relationships/image" Target="../media/image488.png"/><Relationship Id="rId4" Type="http://schemas.openxmlformats.org/officeDocument/2006/relationships/image" Target="../media/image487.png"/></Relationships>
</file>

<file path=ppt/slides/_rels/slide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285.xml"/><Relationship Id="rId1" Type="http://schemas.openxmlformats.org/officeDocument/2006/relationships/slideLayout" Target="../slideLayouts/slideLayout14.xml"/><Relationship Id="rId5" Type="http://schemas.openxmlformats.org/officeDocument/2006/relationships/image" Target="../media/image124.png"/><Relationship Id="rId4" Type="http://schemas.openxmlformats.org/officeDocument/2006/relationships/image" Target="../media/image490.jpeg"/></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4.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4.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0.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0.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2.xml"/><Relationship Id="rId1" Type="http://schemas.openxmlformats.org/officeDocument/2006/relationships/slideLayout" Target="../slideLayouts/slideLayout16.xml"/><Relationship Id="rId6" Type="http://schemas.openxmlformats.org/officeDocument/2006/relationships/image" Target="../media/image359.png"/><Relationship Id="rId5" Type="http://schemas.openxmlformats.org/officeDocument/2006/relationships/image" Target="../media/image492.png"/><Relationship Id="rId4" Type="http://schemas.openxmlformats.org/officeDocument/2006/relationships/image" Target="../media/image491.jpeg"/></Relationships>
</file>

<file path=ppt/slides/_rels/slide298.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293.xml"/><Relationship Id="rId1" Type="http://schemas.openxmlformats.org/officeDocument/2006/relationships/slideLayout" Target="../slideLayouts/slideLayout14.xml"/><Relationship Id="rId5" Type="http://schemas.openxmlformats.org/officeDocument/2006/relationships/image" Target="../media/image495.png"/><Relationship Id="rId4" Type="http://schemas.openxmlformats.org/officeDocument/2006/relationships/image" Target="../media/image494.png"/></Relationships>
</file>

<file path=ppt/slides/_rels/slide299.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notesSlide" Target="../notesSlides/notesSlide29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5.xml"/><Relationship Id="rId1" Type="http://schemas.openxmlformats.org/officeDocument/2006/relationships/tags" Target="../tags/tag104.xml"/></Relationships>
</file>

<file path=ppt/slides/_rels/slide3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19.png"/></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6.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6.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0.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0.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0.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2.xml"/><Relationship Id="rId1" Type="http://schemas.openxmlformats.org/officeDocument/2006/relationships/slideLayout" Target="../slideLayouts/slideLayout16.xml"/><Relationship Id="rId5" Type="http://schemas.openxmlformats.org/officeDocument/2006/relationships/image" Target="../media/image498.png"/><Relationship Id="rId4" Type="http://schemas.openxmlformats.org/officeDocument/2006/relationships/image" Target="../media/image497.png"/></Relationships>
</file>

<file path=ppt/slides/_rels/slide308.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notesSlide" Target="../notesSlides/notesSlide303.xml"/><Relationship Id="rId1" Type="http://schemas.openxmlformats.org/officeDocument/2006/relationships/slideLayout" Target="../slideLayouts/slideLayout14.xml"/></Relationships>
</file>

<file path=ppt/slides/_rels/slide309.xml.rels><?xml version="1.0" encoding="UTF-8" standalone="yes"?>
<Relationships xmlns="http://schemas.openxmlformats.org/package/2006/relationships"><Relationship Id="rId3" Type="http://schemas.openxmlformats.org/officeDocument/2006/relationships/image" Target="../media/image500.jpeg"/><Relationship Id="rId2" Type="http://schemas.openxmlformats.org/officeDocument/2006/relationships/notesSlide" Target="../notesSlides/notesSlide30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121.jpeg"/></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0.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7.xml"/><Relationship Id="rId1" Type="http://schemas.openxmlformats.org/officeDocument/2006/relationships/slideLayout" Target="../slideLayouts/slideLayout16.xml"/><Relationship Id="rId6" Type="http://schemas.openxmlformats.org/officeDocument/2006/relationships/image" Target="../media/image138.png"/><Relationship Id="rId5" Type="http://schemas.openxmlformats.org/officeDocument/2006/relationships/image" Target="../media/image501.png"/><Relationship Id="rId4" Type="http://schemas.openxmlformats.org/officeDocument/2006/relationships/image" Target="../media/image127.png"/></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4.xml"/></Relationships>
</file>

<file path=ppt/slides/_rels/slide314.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309.xml"/><Relationship Id="rId1" Type="http://schemas.openxmlformats.org/officeDocument/2006/relationships/slideLayout" Target="../slideLayouts/slideLayout14.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0.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3" Type="http://schemas.openxmlformats.org/officeDocument/2006/relationships/image" Target="../media/image503.jpeg"/><Relationship Id="rId2" Type="http://schemas.openxmlformats.org/officeDocument/2006/relationships/notesSlide" Target="../notesSlides/notesSlide312.xml"/><Relationship Id="rId1" Type="http://schemas.openxmlformats.org/officeDocument/2006/relationships/slideLayout" Target="../slideLayouts/slideLayout16.xml"/><Relationship Id="rId5" Type="http://schemas.openxmlformats.org/officeDocument/2006/relationships/image" Target="../media/image96.png"/><Relationship Id="rId4" Type="http://schemas.openxmlformats.org/officeDocument/2006/relationships/image" Target="../media/image504.pn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5.xml"/></Relationships>
</file>

<file path=ppt/slides/_rels/slide319.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314.xml"/><Relationship Id="rId1" Type="http://schemas.openxmlformats.org/officeDocument/2006/relationships/slideLayout" Target="../slideLayouts/slideLayout14.xml"/><Relationship Id="rId4" Type="http://schemas.openxmlformats.org/officeDocument/2006/relationships/image" Target="../media/image358.png"/></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124.png"/><Relationship Id="rId4" Type="http://schemas.openxmlformats.org/officeDocument/2006/relationships/image" Target="../media/image1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0.xml"/></Relationships>
</file>

<file path=ppt/slides/_rels/slide321.xml.rels><?xml version="1.0" encoding="UTF-8" standalone="yes"?>
<Relationships xmlns="http://schemas.openxmlformats.org/package/2006/relationships"><Relationship Id="rId3" Type="http://schemas.openxmlformats.org/officeDocument/2006/relationships/comments" Target="../comments/comment51.xml"/><Relationship Id="rId2" Type="http://schemas.openxmlformats.org/officeDocument/2006/relationships/notesSlide" Target="../notesSlides/notesSlide316.xml"/><Relationship Id="rId1" Type="http://schemas.openxmlformats.org/officeDocument/2006/relationships/slideLayout" Target="../slideLayouts/slideLayout14.xml"/></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317.xml"/><Relationship Id="rId2" Type="http://schemas.openxmlformats.org/officeDocument/2006/relationships/slideLayout" Target="../slideLayouts/slideLayout68.xml"/><Relationship Id="rId1" Type="http://schemas.openxmlformats.org/officeDocument/2006/relationships/tags" Target="../tags/tag118.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2.xml"/></Relationships>
</file>

<file path=ppt/slides/_rels/slide325.xml.rels><?xml version="1.0" encoding="UTF-8" standalone="yes"?>
<Relationships xmlns="http://schemas.openxmlformats.org/package/2006/relationships"><Relationship Id="rId3" Type="http://schemas.openxmlformats.org/officeDocument/2006/relationships/image" Target="../media/image506.jpeg"/><Relationship Id="rId2" Type="http://schemas.openxmlformats.org/officeDocument/2006/relationships/notesSlide" Target="../notesSlides/notesSlide320.xml"/><Relationship Id="rId1" Type="http://schemas.openxmlformats.org/officeDocument/2006/relationships/slideLayout" Target="../slideLayouts/slideLayout14.xml"/><Relationship Id="rId4" Type="http://schemas.openxmlformats.org/officeDocument/2006/relationships/image" Target="../media/image507.jpeg"/></Relationships>
</file>

<file path=ppt/slides/_rels/slide326.xml.rels><?xml version="1.0" encoding="UTF-8" standalone="yes"?>
<Relationships xmlns="http://schemas.openxmlformats.org/package/2006/relationships"><Relationship Id="rId3" Type="http://schemas.openxmlformats.org/officeDocument/2006/relationships/image" Target="../media/image508.jpeg"/><Relationship Id="rId2" Type="http://schemas.openxmlformats.org/officeDocument/2006/relationships/notesSlide" Target="../notesSlides/notesSlide321.xml"/><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3" Type="http://schemas.openxmlformats.org/officeDocument/2006/relationships/image" Target="../media/image509.png"/><Relationship Id="rId7" Type="http://schemas.openxmlformats.org/officeDocument/2006/relationships/image" Target="../media/image513.png"/><Relationship Id="rId2" Type="http://schemas.openxmlformats.org/officeDocument/2006/relationships/notesSlide" Target="../notesSlides/notesSlide322.xml"/><Relationship Id="rId1" Type="http://schemas.openxmlformats.org/officeDocument/2006/relationships/slideLayout" Target="../slideLayouts/slideLayout16.xml"/><Relationship Id="rId6" Type="http://schemas.openxmlformats.org/officeDocument/2006/relationships/image" Target="../media/image512.png"/><Relationship Id="rId5" Type="http://schemas.openxmlformats.org/officeDocument/2006/relationships/image" Target="../media/image511.png"/><Relationship Id="rId4" Type="http://schemas.openxmlformats.org/officeDocument/2006/relationships/image" Target="../media/image510.png"/></Relationships>
</file>

<file path=ppt/slides/_rels/slide328.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323.xml"/><Relationship Id="rId1" Type="http://schemas.openxmlformats.org/officeDocument/2006/relationships/slideLayout" Target="../slideLayouts/slideLayout16.xml"/><Relationship Id="rId4" Type="http://schemas.openxmlformats.org/officeDocument/2006/relationships/image" Target="../media/image515.png"/></Relationships>
</file>

<file path=ppt/slides/_rels/slide329.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100.png"/><Relationship Id="rId1" Type="http://schemas.openxmlformats.org/officeDocument/2006/relationships/slideLayout" Target="../slideLayouts/slideLayout16.xml"/><Relationship Id="rId4" Type="http://schemas.openxmlformats.org/officeDocument/2006/relationships/image" Target="../media/image5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0.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notesSlide" Target="../notesSlides/notesSlide324.xml"/><Relationship Id="rId1" Type="http://schemas.openxmlformats.org/officeDocument/2006/relationships/slideLayout" Target="../slideLayouts/slideLayout14.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6.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0.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8.xml"/><Relationship Id="rId1" Type="http://schemas.openxmlformats.org/officeDocument/2006/relationships/slideLayout" Target="../slideLayouts/slideLayout16.xml"/><Relationship Id="rId6" Type="http://schemas.openxmlformats.org/officeDocument/2006/relationships/image" Target="../media/image519.png"/><Relationship Id="rId5" Type="http://schemas.openxmlformats.org/officeDocument/2006/relationships/image" Target="../media/image159.png"/><Relationship Id="rId4" Type="http://schemas.openxmlformats.org/officeDocument/2006/relationships/image" Target="../media/image127.png"/></Relationships>
</file>

<file path=ppt/slides/_rels/slide33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29.xml"/><Relationship Id="rId1" Type="http://schemas.openxmlformats.org/officeDocument/2006/relationships/slideLayout" Target="../slideLayouts/slideLayout14.xml"/></Relationships>
</file>

<file path=ppt/slides/_rels/slide336.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notesSlide" Target="../notesSlides/notesSlide330.xml"/><Relationship Id="rId1" Type="http://schemas.openxmlformats.org/officeDocument/2006/relationships/slideLayout" Target="../slideLayouts/slideLayout14.xml"/></Relationships>
</file>

<file path=ppt/slides/_rels/slide337.xml.rels><?xml version="1.0" encoding="UTF-8" standalone="yes"?>
<Relationships xmlns="http://schemas.openxmlformats.org/package/2006/relationships"><Relationship Id="rId3" Type="http://schemas.openxmlformats.org/officeDocument/2006/relationships/image" Target="../media/image521.jpeg"/><Relationship Id="rId2" Type="http://schemas.openxmlformats.org/officeDocument/2006/relationships/notesSlide" Target="../notesSlides/notesSlide331.xml"/><Relationship Id="rId1" Type="http://schemas.openxmlformats.org/officeDocument/2006/relationships/slideLayout" Target="../slideLayouts/slideLayout16.xml"/><Relationship Id="rId5" Type="http://schemas.openxmlformats.org/officeDocument/2006/relationships/image" Target="../media/image523.jpeg"/><Relationship Id="rId4" Type="http://schemas.openxmlformats.org/officeDocument/2006/relationships/image" Target="../media/image522.jpeg"/></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4.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4.xml"/></Relationships>
</file>

<file path=ppt/slides/_rels/slide3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5.xml"/><Relationship Id="rId1" Type="http://schemas.openxmlformats.org/officeDocument/2006/relationships/slideLayout" Target="../slideLayouts/slideLayout16.xml"/><Relationship Id="rId6" Type="http://schemas.openxmlformats.org/officeDocument/2006/relationships/image" Target="../media/image519.png"/><Relationship Id="rId5" Type="http://schemas.openxmlformats.org/officeDocument/2006/relationships/image" Target="../media/image524.png"/><Relationship Id="rId4" Type="http://schemas.openxmlformats.org/officeDocument/2006/relationships/image" Target="../media/image127.png"/></Relationships>
</file>

<file path=ppt/slides/_rels/slide342.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notesSlide" Target="../notesSlides/notesSlide336.xml"/><Relationship Id="rId1" Type="http://schemas.openxmlformats.org/officeDocument/2006/relationships/slideLayout" Target="../slideLayouts/slideLayout14.xml"/><Relationship Id="rId4" Type="http://schemas.openxmlformats.org/officeDocument/2006/relationships/image" Target="../media/image526.png"/></Relationships>
</file>

<file path=ppt/slides/_rels/slide343.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337.xml"/><Relationship Id="rId1" Type="http://schemas.openxmlformats.org/officeDocument/2006/relationships/slideLayout" Target="../slideLayouts/slideLayout14.xml"/><Relationship Id="rId5" Type="http://schemas.openxmlformats.org/officeDocument/2006/relationships/image" Target="../media/image529.png"/><Relationship Id="rId4" Type="http://schemas.openxmlformats.org/officeDocument/2006/relationships/image" Target="../media/image528.png"/></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0.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100.png"/><Relationship Id="rId1" Type="http://schemas.openxmlformats.org/officeDocument/2006/relationships/slideLayout" Target="../slideLayouts/slideLayout16.xml"/><Relationship Id="rId4" Type="http://schemas.openxmlformats.org/officeDocument/2006/relationships/image" Target="../media/image531.png"/></Relationships>
</file>

<file path=ppt/slides/_rels/slide347.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340.xml"/><Relationship Id="rId1" Type="http://schemas.openxmlformats.org/officeDocument/2006/relationships/slideLayout" Target="../slideLayouts/slideLayout14.xml"/><Relationship Id="rId4" Type="http://schemas.openxmlformats.org/officeDocument/2006/relationships/image" Target="../media/image533.png"/></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0.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100.png"/><Relationship Id="rId1" Type="http://schemas.openxmlformats.org/officeDocument/2006/relationships/slideLayout" Target="../slideLayouts/slideLayout16.xml"/><Relationship Id="rId4" Type="http://schemas.openxmlformats.org/officeDocument/2006/relationships/image" Target="../media/image535.png"/></Relationships>
</file>

<file path=ppt/slides/_rels/slide351.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notesSlide" Target="../notesSlides/notesSlide343.xml"/><Relationship Id="rId1" Type="http://schemas.openxmlformats.org/officeDocument/2006/relationships/slideLayout" Target="../slideLayouts/slideLayout16.xml"/><Relationship Id="rId4" Type="http://schemas.openxmlformats.org/officeDocument/2006/relationships/image" Target="../media/image537.png"/></Relationships>
</file>

<file path=ppt/slides/_rels/slide352.xml.rels><?xml version="1.0" encoding="UTF-8" standalone="yes"?>
<Relationships xmlns="http://schemas.openxmlformats.org/package/2006/relationships"><Relationship Id="rId3" Type="http://schemas.openxmlformats.org/officeDocument/2006/relationships/image" Target="../media/image538.jpeg"/><Relationship Id="rId2" Type="http://schemas.openxmlformats.org/officeDocument/2006/relationships/notesSlide" Target="../notesSlides/notesSlide344.xml"/><Relationship Id="rId1" Type="http://schemas.openxmlformats.org/officeDocument/2006/relationships/slideLayout" Target="../slideLayouts/slideLayout14.xml"/><Relationship Id="rId4" Type="http://schemas.openxmlformats.org/officeDocument/2006/relationships/image" Target="../media/image539.png"/></Relationships>
</file>

<file path=ppt/slides/_rels/slide353.xml.rels><?xml version="1.0" encoding="UTF-8" standalone="yes"?>
<Relationships xmlns="http://schemas.openxmlformats.org/package/2006/relationships"><Relationship Id="rId3" Type="http://schemas.openxmlformats.org/officeDocument/2006/relationships/comments" Target="../comments/comment52.xml"/><Relationship Id="rId2" Type="http://schemas.openxmlformats.org/officeDocument/2006/relationships/notesSlide" Target="../notesSlides/notesSlide345.xml"/><Relationship Id="rId1" Type="http://schemas.openxmlformats.org/officeDocument/2006/relationships/slideLayout" Target="../slideLayouts/slideLayout20.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7.xml"/><Relationship Id="rId1" Type="http://schemas.openxmlformats.org/officeDocument/2006/relationships/slideLayout" Target="../slideLayouts/slideLayout16.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127.png"/></Relationships>
</file>

<file path=ppt/slides/_rels/slide356.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348.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0.xml"/></Relationships>
</file>

<file path=ppt/slides/_rels/slide3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0.xml"/><Relationship Id="rId1" Type="http://schemas.openxmlformats.org/officeDocument/2006/relationships/slideLayout" Target="../slideLayouts/slideLayout16.xml"/><Relationship Id="rId5" Type="http://schemas.openxmlformats.org/officeDocument/2006/relationships/image" Target="../media/image485.png"/><Relationship Id="rId4" Type="http://schemas.openxmlformats.org/officeDocument/2006/relationships/image" Target="../media/image543.png"/></Relationships>
</file>

<file path=ppt/slides/_rels/slide359.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35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0.xml.rels><?xml version="1.0" encoding="UTF-8" standalone="yes"?>
<Relationships xmlns="http://schemas.openxmlformats.org/package/2006/relationships"><Relationship Id="rId3" Type="http://schemas.openxmlformats.org/officeDocument/2006/relationships/image" Target="../media/image545.gif"/><Relationship Id="rId2" Type="http://schemas.openxmlformats.org/officeDocument/2006/relationships/notesSlide" Target="../notesSlides/notesSlide352.xml"/><Relationship Id="rId1" Type="http://schemas.openxmlformats.org/officeDocument/2006/relationships/slideLayout" Target="../slideLayouts/slideLayout14.xml"/><Relationship Id="rId4" Type="http://schemas.openxmlformats.org/officeDocument/2006/relationships/image" Target="../media/image546.gif"/></Relationships>
</file>

<file path=ppt/slides/_rels/slide361.xml.rels><?xml version="1.0" encoding="UTF-8" standalone="yes"?>
<Relationships xmlns="http://schemas.openxmlformats.org/package/2006/relationships"><Relationship Id="rId8" Type="http://schemas.openxmlformats.org/officeDocument/2006/relationships/image" Target="../media/image552.jpeg"/><Relationship Id="rId3" Type="http://schemas.openxmlformats.org/officeDocument/2006/relationships/image" Target="../media/image547.jpeg"/><Relationship Id="rId7" Type="http://schemas.openxmlformats.org/officeDocument/2006/relationships/image" Target="../media/image551.jpeg"/><Relationship Id="rId2" Type="http://schemas.openxmlformats.org/officeDocument/2006/relationships/notesSlide" Target="../notesSlides/notesSlide353.xml"/><Relationship Id="rId1" Type="http://schemas.openxmlformats.org/officeDocument/2006/relationships/slideLayout" Target="../slideLayouts/slideLayout14.xml"/><Relationship Id="rId6" Type="http://schemas.openxmlformats.org/officeDocument/2006/relationships/image" Target="../media/image550.jpeg"/><Relationship Id="rId5" Type="http://schemas.openxmlformats.org/officeDocument/2006/relationships/image" Target="../media/image549.jpeg"/><Relationship Id="rId10" Type="http://schemas.openxmlformats.org/officeDocument/2006/relationships/image" Target="../media/image554.jpeg"/><Relationship Id="rId4" Type="http://schemas.openxmlformats.org/officeDocument/2006/relationships/image" Target="../media/image548.jpeg"/><Relationship Id="rId9" Type="http://schemas.openxmlformats.org/officeDocument/2006/relationships/image" Target="../media/image553.jpeg"/></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0.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00.png"/><Relationship Id="rId1" Type="http://schemas.openxmlformats.org/officeDocument/2006/relationships/slideLayout" Target="../slideLayouts/slideLayout16.xml"/><Relationship Id="rId4" Type="http://schemas.openxmlformats.org/officeDocument/2006/relationships/image" Target="../media/image267.png"/></Relationships>
</file>

<file path=ppt/slides/_rels/slide365.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356.xml"/><Relationship Id="rId1" Type="http://schemas.openxmlformats.org/officeDocument/2006/relationships/slideLayout" Target="../slideLayouts/slideLayout14.xml"/><Relationship Id="rId5" Type="http://schemas.openxmlformats.org/officeDocument/2006/relationships/image" Target="../media/image557.jpeg"/><Relationship Id="rId4" Type="http://schemas.openxmlformats.org/officeDocument/2006/relationships/image" Target="../media/image556.png"/></Relationships>
</file>

<file path=ppt/slides/_rels/slide366.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notesSlide" Target="../notesSlides/notesSlide357.xml"/><Relationship Id="rId1" Type="http://schemas.openxmlformats.org/officeDocument/2006/relationships/slideLayout" Target="../slideLayouts/slideLayout14.xml"/><Relationship Id="rId4" Type="http://schemas.openxmlformats.org/officeDocument/2006/relationships/image" Target="../media/image559.png"/></Relationships>
</file>

<file path=ppt/slides/_rels/slide367.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58.xml"/><Relationship Id="rId1" Type="http://schemas.openxmlformats.org/officeDocument/2006/relationships/slideLayout" Target="../slideLayouts/slideLayout14.xml"/><Relationship Id="rId4" Type="http://schemas.openxmlformats.org/officeDocument/2006/relationships/image" Target="../media/image561.png"/></Relationships>
</file>

<file path=ppt/slides/_rels/slide368.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notesSlide" Target="../notesSlides/notesSlide359.xml"/><Relationship Id="rId1" Type="http://schemas.openxmlformats.org/officeDocument/2006/relationships/slideLayout" Target="../slideLayouts/slideLayout1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100.png"/><Relationship Id="rId1" Type="http://schemas.openxmlformats.org/officeDocument/2006/relationships/slideLayout" Target="../slideLayouts/slideLayout16.xml"/><Relationship Id="rId4" Type="http://schemas.openxmlformats.org/officeDocument/2006/relationships/image" Target="../media/image485.png"/></Relationships>
</file>

<file path=ppt/slides/_rels/slide371.xml.rels><?xml version="1.0" encoding="UTF-8" standalone="yes"?>
<Relationships xmlns="http://schemas.openxmlformats.org/package/2006/relationships"><Relationship Id="rId3" Type="http://schemas.openxmlformats.org/officeDocument/2006/relationships/image" Target="../media/image564.jpeg"/><Relationship Id="rId2" Type="http://schemas.openxmlformats.org/officeDocument/2006/relationships/notesSlide" Target="../notesSlides/notesSlide361.xml"/><Relationship Id="rId1" Type="http://schemas.openxmlformats.org/officeDocument/2006/relationships/slideLayout" Target="../slideLayouts/slideLayout14.xml"/><Relationship Id="rId4" Type="http://schemas.openxmlformats.org/officeDocument/2006/relationships/image" Target="../media/image565.jpeg"/></Relationships>
</file>

<file path=ppt/slides/_rels/slide372.xml.rels><?xml version="1.0" encoding="UTF-8" standalone="yes"?>
<Relationships xmlns="http://schemas.openxmlformats.org/package/2006/relationships"><Relationship Id="rId8" Type="http://schemas.openxmlformats.org/officeDocument/2006/relationships/image" Target="../media/image570.jpeg"/><Relationship Id="rId3" Type="http://schemas.openxmlformats.org/officeDocument/2006/relationships/image" Target="../media/image566.png"/><Relationship Id="rId7" Type="http://schemas.openxmlformats.org/officeDocument/2006/relationships/image" Target="../media/image569.jpeg"/><Relationship Id="rId2" Type="http://schemas.openxmlformats.org/officeDocument/2006/relationships/notesSlide" Target="../notesSlides/notesSlide362.xml"/><Relationship Id="rId1" Type="http://schemas.openxmlformats.org/officeDocument/2006/relationships/slideLayout" Target="../slideLayouts/slideLayout31.xml"/><Relationship Id="rId6" Type="http://schemas.openxmlformats.org/officeDocument/2006/relationships/image" Target="../media/image548.jpeg"/><Relationship Id="rId5" Type="http://schemas.openxmlformats.org/officeDocument/2006/relationships/image" Target="../media/image568.jpeg"/><Relationship Id="rId4" Type="http://schemas.openxmlformats.org/officeDocument/2006/relationships/image" Target="../media/image567.jpeg"/></Relationships>
</file>

<file path=ppt/slides/_rels/slide373.xml.rels><?xml version="1.0" encoding="UTF-8" standalone="yes"?>
<Relationships xmlns="http://schemas.openxmlformats.org/package/2006/relationships"><Relationship Id="rId8" Type="http://schemas.openxmlformats.org/officeDocument/2006/relationships/image" Target="../media/image575.jpeg"/><Relationship Id="rId3" Type="http://schemas.openxmlformats.org/officeDocument/2006/relationships/image" Target="../media/image571.jpeg"/><Relationship Id="rId7" Type="http://schemas.openxmlformats.org/officeDocument/2006/relationships/image" Target="../media/image574.jpeg"/><Relationship Id="rId12" Type="http://schemas.openxmlformats.org/officeDocument/2006/relationships/image" Target="../media/image548.jpeg"/><Relationship Id="rId2" Type="http://schemas.openxmlformats.org/officeDocument/2006/relationships/notesSlide" Target="../notesSlides/notesSlide363.xml"/><Relationship Id="rId1" Type="http://schemas.openxmlformats.org/officeDocument/2006/relationships/slideLayout" Target="../slideLayouts/slideLayout16.xml"/><Relationship Id="rId6" Type="http://schemas.openxmlformats.org/officeDocument/2006/relationships/image" Target="../media/image552.jpeg"/><Relationship Id="rId11" Type="http://schemas.openxmlformats.org/officeDocument/2006/relationships/image" Target="../media/image549.jpeg"/><Relationship Id="rId5" Type="http://schemas.openxmlformats.org/officeDocument/2006/relationships/image" Target="../media/image573.jpeg"/><Relationship Id="rId10" Type="http://schemas.openxmlformats.org/officeDocument/2006/relationships/image" Target="../media/image554.jpeg"/><Relationship Id="rId4" Type="http://schemas.openxmlformats.org/officeDocument/2006/relationships/image" Target="../media/image572.jpeg"/><Relationship Id="rId9" Type="http://schemas.openxmlformats.org/officeDocument/2006/relationships/image" Target="../media/image576.jpeg"/></Relationships>
</file>

<file path=ppt/slides/_rels/slide374.xml.rels><?xml version="1.0" encoding="UTF-8" standalone="yes"?>
<Relationships xmlns="http://schemas.openxmlformats.org/package/2006/relationships"><Relationship Id="rId3" Type="http://schemas.openxmlformats.org/officeDocument/2006/relationships/image" Target="../media/image577.png"/><Relationship Id="rId2" Type="http://schemas.openxmlformats.org/officeDocument/2006/relationships/notesSlide" Target="../notesSlides/notesSlide364.xml"/><Relationship Id="rId1" Type="http://schemas.openxmlformats.org/officeDocument/2006/relationships/slideLayout" Target="../slideLayouts/slideLayout14.xml"/><Relationship Id="rId5" Type="http://schemas.openxmlformats.org/officeDocument/2006/relationships/comments" Target="../comments/comment53.xml"/><Relationship Id="rId4" Type="http://schemas.openxmlformats.org/officeDocument/2006/relationships/image" Target="../media/image578.png"/></Relationships>
</file>

<file path=ppt/slides/_rels/slide375.xml.rels><?xml version="1.0" encoding="UTF-8" standalone="yes"?>
<Relationships xmlns="http://schemas.openxmlformats.org/package/2006/relationships"><Relationship Id="rId3" Type="http://schemas.openxmlformats.org/officeDocument/2006/relationships/image" Target="../media/image579.png"/><Relationship Id="rId2" Type="http://schemas.openxmlformats.org/officeDocument/2006/relationships/notesSlide" Target="../notesSlides/notesSlide365.xml"/><Relationship Id="rId1" Type="http://schemas.openxmlformats.org/officeDocument/2006/relationships/slideLayout" Target="../slideLayouts/slideLayout14.xml"/><Relationship Id="rId4" Type="http://schemas.openxmlformats.org/officeDocument/2006/relationships/comments" Target="../comments/comment54.xml"/></Relationships>
</file>

<file path=ppt/slides/_rels/slide37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366.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377.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notesSlide" Target="../notesSlides/notesSlide367.xml"/><Relationship Id="rId1" Type="http://schemas.openxmlformats.org/officeDocument/2006/relationships/slideLayout" Target="../slideLayouts/slideLayout16.xml"/><Relationship Id="rId4" Type="http://schemas.openxmlformats.org/officeDocument/2006/relationships/image" Target="../media/image583.png"/></Relationships>
</file>

<file path=ppt/slides/_rels/slide378.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notesSlide" Target="../notesSlides/notesSlide368.xml"/><Relationship Id="rId1" Type="http://schemas.openxmlformats.org/officeDocument/2006/relationships/slideLayout" Target="../slideLayouts/slideLayout16.xml"/><Relationship Id="rId4" Type="http://schemas.openxmlformats.org/officeDocument/2006/relationships/image" Target="../media/image585.png"/></Relationships>
</file>

<file path=ppt/slides/_rels/slide379.xml.rels><?xml version="1.0" encoding="UTF-8" standalone="yes"?>
<Relationships xmlns="http://schemas.openxmlformats.org/package/2006/relationships"><Relationship Id="rId3" Type="http://schemas.openxmlformats.org/officeDocument/2006/relationships/image" Target="../media/image586.jpeg"/><Relationship Id="rId2" Type="http://schemas.openxmlformats.org/officeDocument/2006/relationships/notesSlide" Target="../notesSlides/notesSlide369.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0.xml.rels><?xml version="1.0" encoding="UTF-8" standalone="yes"?>
<Relationships xmlns="http://schemas.openxmlformats.org/package/2006/relationships"><Relationship Id="rId3" Type="http://schemas.openxmlformats.org/officeDocument/2006/relationships/image" Target="../media/image587.jpeg"/><Relationship Id="rId2" Type="http://schemas.openxmlformats.org/officeDocument/2006/relationships/notesSlide" Target="../notesSlides/notesSlide370.xml"/><Relationship Id="rId1" Type="http://schemas.openxmlformats.org/officeDocument/2006/relationships/slideLayout" Target="../slideLayouts/slideLayout14.xml"/></Relationships>
</file>

<file path=ppt/slides/_rels/slide381.xml.rels><?xml version="1.0" encoding="UTF-8" standalone="yes"?>
<Relationships xmlns="http://schemas.openxmlformats.org/package/2006/relationships"><Relationship Id="rId3" Type="http://schemas.openxmlformats.org/officeDocument/2006/relationships/image" Target="../media/image588.jpeg"/><Relationship Id="rId2" Type="http://schemas.openxmlformats.org/officeDocument/2006/relationships/notesSlide" Target="../notesSlides/notesSlide371.xml"/><Relationship Id="rId1" Type="http://schemas.openxmlformats.org/officeDocument/2006/relationships/slideLayout" Target="../slideLayouts/slideLayout14.xml"/></Relationships>
</file>

<file path=ppt/slides/_rels/slide38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9.jpeg"/><Relationship Id="rId1" Type="http://schemas.openxmlformats.org/officeDocument/2006/relationships/slideLayout" Target="../slideLayouts/slideLayout14.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0.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0.xml"/></Relationships>
</file>

<file path=ppt/slides/_rels/slide385.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591.png"/><Relationship Id="rId7" Type="http://schemas.openxmlformats.org/officeDocument/2006/relationships/image" Target="../media/image594.png"/><Relationship Id="rId12" Type="http://schemas.openxmlformats.org/officeDocument/2006/relationships/image" Target="../media/image598.png"/><Relationship Id="rId2" Type="http://schemas.openxmlformats.org/officeDocument/2006/relationships/notesSlide" Target="../notesSlides/notesSlide374.xml"/><Relationship Id="rId1" Type="http://schemas.openxmlformats.org/officeDocument/2006/relationships/slideLayout" Target="../slideLayouts/slideLayout14.xml"/><Relationship Id="rId6" Type="http://schemas.openxmlformats.org/officeDocument/2006/relationships/image" Target="../media/image593.png"/><Relationship Id="rId11" Type="http://schemas.openxmlformats.org/officeDocument/2006/relationships/image" Target="../media/image597.png"/><Relationship Id="rId5" Type="http://schemas.microsoft.com/office/2007/relationships/hdphoto" Target="../media/hdphoto4.wdp"/><Relationship Id="rId10" Type="http://schemas.openxmlformats.org/officeDocument/2006/relationships/image" Target="../media/image596.png"/><Relationship Id="rId4" Type="http://schemas.openxmlformats.org/officeDocument/2006/relationships/image" Target="../media/image592.png"/><Relationship Id="rId9" Type="http://schemas.openxmlformats.org/officeDocument/2006/relationships/image" Target="../media/image595.png"/></Relationships>
</file>

<file path=ppt/slides/_rels/slide386.xml.rels><?xml version="1.0" encoding="UTF-8" standalone="yes"?>
<Relationships xmlns="http://schemas.openxmlformats.org/package/2006/relationships"><Relationship Id="rId3" Type="http://schemas.openxmlformats.org/officeDocument/2006/relationships/image" Target="../media/image599.png"/><Relationship Id="rId2" Type="http://schemas.openxmlformats.org/officeDocument/2006/relationships/notesSlide" Target="../notesSlides/notesSlide375.xml"/><Relationship Id="rId1" Type="http://schemas.openxmlformats.org/officeDocument/2006/relationships/slideLayout" Target="../slideLayouts/slideLayout16.xml"/><Relationship Id="rId5" Type="http://schemas.openxmlformats.org/officeDocument/2006/relationships/image" Target="../media/image601.png"/><Relationship Id="rId4" Type="http://schemas.openxmlformats.org/officeDocument/2006/relationships/image" Target="../media/image600.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14.xml"/></Relationships>
</file>

<file path=ppt/slides/_rels/slide388.xml.rels><?xml version="1.0" encoding="UTF-8" standalone="yes"?>
<Relationships xmlns="http://schemas.openxmlformats.org/package/2006/relationships"><Relationship Id="rId3" Type="http://schemas.openxmlformats.org/officeDocument/2006/relationships/notesSlide" Target="../notesSlides/notesSlide377.xml"/><Relationship Id="rId2" Type="http://schemas.openxmlformats.org/officeDocument/2006/relationships/slideLayout" Target="../slideLayouts/slideLayout68.xml"/><Relationship Id="rId1" Type="http://schemas.openxmlformats.org/officeDocument/2006/relationships/tags" Target="../tags/tag119.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0.xml"/><Relationship Id="rId1" Type="http://schemas.openxmlformats.org/officeDocument/2006/relationships/slideLayout" Target="../slideLayouts/slideLayout16.xml"/><Relationship Id="rId6" Type="http://schemas.openxmlformats.org/officeDocument/2006/relationships/image" Target="../media/image603.png"/><Relationship Id="rId5" Type="http://schemas.openxmlformats.org/officeDocument/2006/relationships/image" Target="../media/image149.png"/><Relationship Id="rId4" Type="http://schemas.openxmlformats.org/officeDocument/2006/relationships/image" Target="../media/image602.jpeg"/></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3" Type="http://schemas.openxmlformats.org/officeDocument/2006/relationships/image" Target="../media/image604.png"/><Relationship Id="rId2" Type="http://schemas.openxmlformats.org/officeDocument/2006/relationships/notesSlide" Target="../notesSlides/notesSlide382.xml"/><Relationship Id="rId1" Type="http://schemas.openxmlformats.org/officeDocument/2006/relationships/slideLayout" Target="../slideLayouts/slideLayout15.xml"/><Relationship Id="rId4" Type="http://schemas.openxmlformats.org/officeDocument/2006/relationships/image" Target="../media/image605.jpeg"/></Relationships>
</file>

<file path=ppt/slides/_rels/slide394.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notesSlide" Target="../notesSlides/notesSlide383.xml"/><Relationship Id="rId1" Type="http://schemas.openxmlformats.org/officeDocument/2006/relationships/slideLayout" Target="../slideLayouts/slideLayout16.xml"/><Relationship Id="rId5" Type="http://schemas.openxmlformats.org/officeDocument/2006/relationships/image" Target="../media/image608.png"/><Relationship Id="rId4" Type="http://schemas.openxmlformats.org/officeDocument/2006/relationships/image" Target="../media/image607.png"/></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6.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0.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0.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8.xml"/><Relationship Id="rId1" Type="http://schemas.openxmlformats.org/officeDocument/2006/relationships/tags" Target="../tags/tag110.xml"/></Relationships>
</file>

<file path=ppt/slides/_rels/slide4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9.xml"/><Relationship Id="rId1" Type="http://schemas.openxmlformats.org/officeDocument/2006/relationships/slideLayout" Target="../slideLayouts/slideLayout16.xml"/><Relationship Id="rId5" Type="http://schemas.openxmlformats.org/officeDocument/2006/relationships/image" Target="../media/image141.png"/><Relationship Id="rId4" Type="http://schemas.openxmlformats.org/officeDocument/2006/relationships/image" Target="../media/image609.png"/></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4.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4.xml"/></Relationships>
</file>

<file path=ppt/slides/_rels/slide40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392.xml"/><Relationship Id="rId1" Type="http://schemas.openxmlformats.org/officeDocument/2006/relationships/slideLayout" Target="../slideLayouts/slideLayout16.xml"/></Relationships>
</file>

<file path=ppt/slides/_rels/slide40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93.xml"/><Relationship Id="rId1" Type="http://schemas.openxmlformats.org/officeDocument/2006/relationships/slideLayout" Target="../slideLayouts/slideLayout14.xml"/><Relationship Id="rId5" Type="http://schemas.openxmlformats.org/officeDocument/2006/relationships/image" Target="../media/image110.png"/><Relationship Id="rId4" Type="http://schemas.openxmlformats.org/officeDocument/2006/relationships/image" Target="../media/image107.png"/></Relationships>
</file>

<file path=ppt/slides/_rels/slide4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4.xml"/><Relationship Id="rId1" Type="http://schemas.openxmlformats.org/officeDocument/2006/relationships/slideLayout" Target="../slideLayouts/slideLayout14.xml"/><Relationship Id="rId4" Type="http://schemas.openxmlformats.org/officeDocument/2006/relationships/image" Target="../media/image161.png"/></Relationships>
</file>

<file path=ppt/slides/_rels/slide4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5.xml"/><Relationship Id="rId1" Type="http://schemas.openxmlformats.org/officeDocument/2006/relationships/slideLayout" Target="../slideLayouts/slideLayout14.xml"/><Relationship Id="rId5" Type="http://schemas.openxmlformats.org/officeDocument/2006/relationships/image" Target="../media/image161.png"/><Relationship Id="rId4" Type="http://schemas.openxmlformats.org/officeDocument/2006/relationships/image" Target="../media/image135.png"/></Relationships>
</file>

<file path=ppt/slides/_rels/slide407.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96.xml"/><Relationship Id="rId1" Type="http://schemas.openxmlformats.org/officeDocument/2006/relationships/slideLayout" Target="../slideLayouts/slideLayout14.xml"/><Relationship Id="rId5" Type="http://schemas.openxmlformats.org/officeDocument/2006/relationships/image" Target="../media/image110.png"/><Relationship Id="rId4" Type="http://schemas.openxmlformats.org/officeDocument/2006/relationships/image" Target="../media/image161.png"/></Relationships>
</file>

<file path=ppt/slides/_rels/slide4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97.xml"/><Relationship Id="rId1" Type="http://schemas.openxmlformats.org/officeDocument/2006/relationships/slideLayout" Target="../slideLayouts/slideLayout14.xml"/><Relationship Id="rId5" Type="http://schemas.openxmlformats.org/officeDocument/2006/relationships/image" Target="../media/image161.png"/><Relationship Id="rId4" Type="http://schemas.openxmlformats.org/officeDocument/2006/relationships/image" Target="../media/image103.png"/></Relationships>
</file>

<file path=ppt/slides/_rels/slide409.xml.rels><?xml version="1.0" encoding="UTF-8" standalone="yes"?>
<Relationships xmlns="http://schemas.openxmlformats.org/package/2006/relationships"><Relationship Id="rId3" Type="http://schemas.openxmlformats.org/officeDocument/2006/relationships/image" Target="../media/image612.png"/><Relationship Id="rId7" Type="http://schemas.openxmlformats.org/officeDocument/2006/relationships/comments" Target="../comments/comment55.xml"/><Relationship Id="rId2" Type="http://schemas.openxmlformats.org/officeDocument/2006/relationships/notesSlide" Target="../notesSlides/notesSlide398.xml"/><Relationship Id="rId1" Type="http://schemas.openxmlformats.org/officeDocument/2006/relationships/slideLayout" Target="../slideLayouts/slideLayout14.xml"/><Relationship Id="rId6" Type="http://schemas.openxmlformats.org/officeDocument/2006/relationships/image" Target="../media/image162.png"/><Relationship Id="rId5" Type="http://schemas.openxmlformats.org/officeDocument/2006/relationships/image" Target="../media/image107.png"/><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99.xml"/><Relationship Id="rId1" Type="http://schemas.openxmlformats.org/officeDocument/2006/relationships/slideLayout" Target="../slideLayouts/slideLayout14.xml"/><Relationship Id="rId4" Type="http://schemas.openxmlformats.org/officeDocument/2006/relationships/comments" Target="../comments/comment56.xml"/></Relationships>
</file>

<file path=ppt/slides/_rels/slide411.xml.rels><?xml version="1.0" encoding="UTF-8" standalone="yes"?>
<Relationships xmlns="http://schemas.openxmlformats.org/package/2006/relationships"><Relationship Id="rId3" Type="http://schemas.openxmlformats.org/officeDocument/2006/relationships/comments" Target="../comments/comment57.xml"/><Relationship Id="rId2" Type="http://schemas.openxmlformats.org/officeDocument/2006/relationships/notesSlide" Target="../notesSlides/notesSlide400.xml"/><Relationship Id="rId1" Type="http://schemas.openxmlformats.org/officeDocument/2006/relationships/slideLayout" Target="../slideLayouts/slideLayout20.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59.png"/><Relationship Id="rId1" Type="http://schemas.openxmlformats.org/officeDocument/2006/relationships/slideLayout" Target="../slideLayouts/slideLayout16.xml"/><Relationship Id="rId5" Type="http://schemas.openxmlformats.org/officeDocument/2006/relationships/image" Target="../media/image615.png"/><Relationship Id="rId4" Type="http://schemas.openxmlformats.org/officeDocument/2006/relationships/image" Target="../media/image614.png"/></Relationships>
</file>

<file path=ppt/slides/_rels/slide414.xml.rels><?xml version="1.0" encoding="UTF-8" standalone="yes"?>
<Relationships xmlns="http://schemas.openxmlformats.org/package/2006/relationships"><Relationship Id="rId8" Type="http://schemas.openxmlformats.org/officeDocument/2006/relationships/comments" Target="../comments/comment58.xml"/><Relationship Id="rId3" Type="http://schemas.openxmlformats.org/officeDocument/2006/relationships/image" Target="../media/image616.png"/><Relationship Id="rId7" Type="http://schemas.openxmlformats.org/officeDocument/2006/relationships/image" Target="../media/image620.png"/><Relationship Id="rId2" Type="http://schemas.openxmlformats.org/officeDocument/2006/relationships/notesSlide" Target="../notesSlides/notesSlide402.xml"/><Relationship Id="rId1" Type="http://schemas.openxmlformats.org/officeDocument/2006/relationships/slideLayout" Target="../slideLayouts/slideLayout14.xml"/><Relationship Id="rId6" Type="http://schemas.openxmlformats.org/officeDocument/2006/relationships/image" Target="../media/image619.png"/><Relationship Id="rId5" Type="http://schemas.openxmlformats.org/officeDocument/2006/relationships/image" Target="../media/image618.png"/><Relationship Id="rId4" Type="http://schemas.openxmlformats.org/officeDocument/2006/relationships/image" Target="../media/image617.png"/></Relationships>
</file>

<file path=ppt/slides/_rels/slide415.xml.rels><?xml version="1.0" encoding="UTF-8" standalone="yes"?>
<Relationships xmlns="http://schemas.openxmlformats.org/package/2006/relationships"><Relationship Id="rId3" Type="http://schemas.openxmlformats.org/officeDocument/2006/relationships/comments" Target="../comments/comment59.xml"/><Relationship Id="rId2" Type="http://schemas.openxmlformats.org/officeDocument/2006/relationships/notesSlide" Target="../notesSlides/notesSlide403.xml"/><Relationship Id="rId1" Type="http://schemas.openxmlformats.org/officeDocument/2006/relationships/slideLayout" Target="../slideLayouts/slideLayout16.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6.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0.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408.xml"/><Relationship Id="rId1" Type="http://schemas.openxmlformats.org/officeDocument/2006/relationships/slideLayout" Target="../slideLayouts/slideLayout16.xml"/><Relationship Id="rId5" Type="http://schemas.openxmlformats.org/officeDocument/2006/relationships/image" Target="../media/image622.png"/><Relationship Id="rId4" Type="http://schemas.openxmlformats.org/officeDocument/2006/relationships/image" Target="../media/image100.png"/></Relationships>
</file>

<file path=ppt/slides/_rels/slide421.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notesSlide" Target="../notesSlides/notesSlide409.xml"/><Relationship Id="rId1" Type="http://schemas.openxmlformats.org/officeDocument/2006/relationships/slideLayout" Target="../slideLayouts/slideLayout16.xml"/><Relationship Id="rId6" Type="http://schemas.openxmlformats.org/officeDocument/2006/relationships/image" Target="../media/image625.png"/><Relationship Id="rId5" Type="http://schemas.openxmlformats.org/officeDocument/2006/relationships/image" Target="../media/image135.png"/><Relationship Id="rId4" Type="http://schemas.openxmlformats.org/officeDocument/2006/relationships/image" Target="../media/image624.png"/></Relationships>
</file>

<file path=ppt/slides/_rels/slide422.xml.rels><?xml version="1.0" encoding="UTF-8" standalone="yes"?>
<Relationships xmlns="http://schemas.openxmlformats.org/package/2006/relationships"><Relationship Id="rId3" Type="http://schemas.openxmlformats.org/officeDocument/2006/relationships/comments" Target="../comments/comment60.xml"/><Relationship Id="rId2" Type="http://schemas.openxmlformats.org/officeDocument/2006/relationships/notesSlide" Target="../notesSlides/notesSlide410.xml"/><Relationship Id="rId1" Type="http://schemas.openxmlformats.org/officeDocument/2006/relationships/slideLayout" Target="../slideLayouts/slideLayout16.xml"/></Relationships>
</file>

<file path=ppt/slides/_rels/slide4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1.xml"/><Relationship Id="rId1" Type="http://schemas.openxmlformats.org/officeDocument/2006/relationships/slideLayout" Target="../slideLayouts/slideLayout1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10.png"/></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14.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14.xml"/></Relationships>
</file>

<file path=ppt/slides/_rels/slide426.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notesSlide" Target="../notesSlides/notesSlide414.xml"/><Relationship Id="rId1" Type="http://schemas.openxmlformats.org/officeDocument/2006/relationships/slideLayout" Target="../slideLayouts/slideLayout14.xml"/></Relationships>
</file>

<file path=ppt/slides/_rels/slide427.xml.rels><?xml version="1.0" encoding="UTF-8" standalone="yes"?>
<Relationships xmlns="http://schemas.openxmlformats.org/package/2006/relationships"><Relationship Id="rId3" Type="http://schemas.openxmlformats.org/officeDocument/2006/relationships/comments" Target="../comments/comment61.xml"/><Relationship Id="rId2" Type="http://schemas.openxmlformats.org/officeDocument/2006/relationships/notesSlide" Target="../notesSlides/notesSlide415.xml"/><Relationship Id="rId1" Type="http://schemas.openxmlformats.org/officeDocument/2006/relationships/slideLayout" Target="../slideLayouts/slideLayout14.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0.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0.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notesSlide" Target="../notesSlides/notesSlide418.xml"/><Relationship Id="rId1" Type="http://schemas.openxmlformats.org/officeDocument/2006/relationships/slideLayout" Target="../slideLayouts/slideLayout14.xml"/><Relationship Id="rId4" Type="http://schemas.openxmlformats.org/officeDocument/2006/relationships/image" Target="../media/image161.png"/></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14.xml"/></Relationships>
</file>

<file path=ppt/slides/_rels/slide432.xml.rels><?xml version="1.0" encoding="UTF-8" standalone="yes"?>
<Relationships xmlns="http://schemas.openxmlformats.org/package/2006/relationships"><Relationship Id="rId3" Type="http://schemas.openxmlformats.org/officeDocument/2006/relationships/image" Target="../media/image627.png"/><Relationship Id="rId2" Type="http://schemas.openxmlformats.org/officeDocument/2006/relationships/notesSlide" Target="../notesSlides/notesSlide420.xml"/><Relationship Id="rId1" Type="http://schemas.openxmlformats.org/officeDocument/2006/relationships/slideLayout" Target="../slideLayouts/slideLayout14.xml"/><Relationship Id="rId4" Type="http://schemas.openxmlformats.org/officeDocument/2006/relationships/image" Target="../media/image628.png"/></Relationships>
</file>

<file path=ppt/slides/_rels/slide433.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notesSlide" Target="../notesSlides/notesSlide421.xml"/><Relationship Id="rId1" Type="http://schemas.openxmlformats.org/officeDocument/2006/relationships/slideLayout" Target="../slideLayouts/slideLayout14.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0.xml"/></Relationships>
</file>

<file path=ppt/slides/_rels/slide435.xml.rels><?xml version="1.0" encoding="UTF-8" standalone="yes"?>
<Relationships xmlns="http://schemas.openxmlformats.org/package/2006/relationships"><Relationship Id="rId3" Type="http://schemas.openxmlformats.org/officeDocument/2006/relationships/comments" Target="../comments/comment62.xml"/><Relationship Id="rId2" Type="http://schemas.openxmlformats.org/officeDocument/2006/relationships/notesSlide" Target="../notesSlides/notesSlide423.xml"/><Relationship Id="rId1" Type="http://schemas.openxmlformats.org/officeDocument/2006/relationships/slideLayout" Target="../slideLayouts/slideLayout14.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14.xml"/></Relationships>
</file>

<file path=ppt/slides/_rels/slide437.xml.rels><?xml version="1.0" encoding="UTF-8" standalone="yes"?>
<Relationships xmlns="http://schemas.openxmlformats.org/package/2006/relationships"><Relationship Id="rId3" Type="http://schemas.openxmlformats.org/officeDocument/2006/relationships/notesSlide" Target="../notesSlides/notesSlide425.xml"/><Relationship Id="rId2" Type="http://schemas.openxmlformats.org/officeDocument/2006/relationships/slideLayout" Target="../slideLayouts/slideLayout68.xml"/><Relationship Id="rId1" Type="http://schemas.openxmlformats.org/officeDocument/2006/relationships/tags" Target="../tags/tag120.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26.png"/><Relationship Id="rId4" Type="http://schemas.openxmlformats.org/officeDocument/2006/relationships/image" Target="../media/image125.png"/></Relationships>
</file>

<file path=ppt/slides/_rels/slide440.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428.xml"/><Relationship Id="rId1" Type="http://schemas.openxmlformats.org/officeDocument/2006/relationships/slideLayout" Target="../slideLayouts/slideLayout14.xml"/></Relationships>
</file>

<file path=ppt/slides/_rels/slide441.xml.rels><?xml version="1.0" encoding="UTF-8" standalone="yes"?>
<Relationships xmlns="http://schemas.openxmlformats.org/package/2006/relationships"><Relationship Id="rId3" Type="http://schemas.openxmlformats.org/officeDocument/2006/relationships/notesSlide" Target="../notesSlides/notesSlide429.xml"/><Relationship Id="rId2" Type="http://schemas.openxmlformats.org/officeDocument/2006/relationships/slideLayout" Target="../slideLayouts/slideLayout30.xml"/><Relationship Id="rId1" Type="http://schemas.openxmlformats.org/officeDocument/2006/relationships/tags" Target="../tags/tag121.xml"/><Relationship Id="rId4" Type="http://schemas.openxmlformats.org/officeDocument/2006/relationships/comments" Target="../comments/comment63.xml"/></Relationships>
</file>

<file path=ppt/slides/_rels/slide442.xml.rels><?xml version="1.0" encoding="UTF-8" standalone="yes"?>
<Relationships xmlns="http://schemas.openxmlformats.org/package/2006/relationships"><Relationship Id="rId8" Type="http://schemas.openxmlformats.org/officeDocument/2006/relationships/image" Target="../media/image636.png"/><Relationship Id="rId13" Type="http://schemas.openxmlformats.org/officeDocument/2006/relationships/image" Target="../media/image641.png"/><Relationship Id="rId18" Type="http://schemas.openxmlformats.org/officeDocument/2006/relationships/image" Target="../media/image644.png"/><Relationship Id="rId3" Type="http://schemas.openxmlformats.org/officeDocument/2006/relationships/image" Target="../media/image631.png"/><Relationship Id="rId7" Type="http://schemas.openxmlformats.org/officeDocument/2006/relationships/image" Target="../media/image635.png"/><Relationship Id="rId12" Type="http://schemas.openxmlformats.org/officeDocument/2006/relationships/image" Target="../media/image640.png"/><Relationship Id="rId17" Type="http://schemas.microsoft.com/office/2007/relationships/hdphoto" Target="../media/hdphoto6.wdp"/><Relationship Id="rId2" Type="http://schemas.openxmlformats.org/officeDocument/2006/relationships/notesSlide" Target="../notesSlides/notesSlide430.xml"/><Relationship Id="rId16" Type="http://schemas.openxmlformats.org/officeDocument/2006/relationships/image" Target="../media/image643.png"/><Relationship Id="rId1" Type="http://schemas.openxmlformats.org/officeDocument/2006/relationships/slideLayout" Target="../slideLayouts/slideLayout16.xml"/><Relationship Id="rId6" Type="http://schemas.openxmlformats.org/officeDocument/2006/relationships/image" Target="../media/image634.png"/><Relationship Id="rId11" Type="http://schemas.openxmlformats.org/officeDocument/2006/relationships/image" Target="../media/image639.png"/><Relationship Id="rId5" Type="http://schemas.openxmlformats.org/officeDocument/2006/relationships/image" Target="../media/image633.png"/><Relationship Id="rId15" Type="http://schemas.microsoft.com/office/2007/relationships/hdphoto" Target="../media/hdphoto5.wdp"/><Relationship Id="rId10" Type="http://schemas.openxmlformats.org/officeDocument/2006/relationships/image" Target="../media/image638.png"/><Relationship Id="rId4" Type="http://schemas.openxmlformats.org/officeDocument/2006/relationships/image" Target="../media/image632.png"/><Relationship Id="rId9" Type="http://schemas.openxmlformats.org/officeDocument/2006/relationships/image" Target="../media/image637.png"/><Relationship Id="rId14" Type="http://schemas.openxmlformats.org/officeDocument/2006/relationships/image" Target="../media/image642.png"/></Relationships>
</file>

<file path=ppt/slides/_rels/slide443.xml.rels><?xml version="1.0" encoding="UTF-8" standalone="yes"?>
<Relationships xmlns="http://schemas.openxmlformats.org/package/2006/relationships"><Relationship Id="rId3" Type="http://schemas.openxmlformats.org/officeDocument/2006/relationships/comments" Target="../comments/comment64.xml"/><Relationship Id="rId2" Type="http://schemas.openxmlformats.org/officeDocument/2006/relationships/notesSlide" Target="../notesSlides/notesSlide431.xml"/><Relationship Id="rId1" Type="http://schemas.openxmlformats.org/officeDocument/2006/relationships/slideLayout" Target="../slideLayouts/slideLayout14.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33.xml"/><Relationship Id="rId1" Type="http://schemas.openxmlformats.org/officeDocument/2006/relationships/slideLayout" Target="../slideLayouts/slideLayout16.xml"/><Relationship Id="rId5" Type="http://schemas.openxmlformats.org/officeDocument/2006/relationships/image" Target="../media/image645.png"/><Relationship Id="rId4" Type="http://schemas.openxmlformats.org/officeDocument/2006/relationships/image" Target="../media/image100.png"/></Relationships>
</file>

<file path=ppt/slides/_rels/slide446.xml.rels><?xml version="1.0" encoding="UTF-8" standalone="yes"?>
<Relationships xmlns="http://schemas.openxmlformats.org/package/2006/relationships"><Relationship Id="rId3" Type="http://schemas.openxmlformats.org/officeDocument/2006/relationships/image" Target="../media/image646.png"/><Relationship Id="rId2" Type="http://schemas.openxmlformats.org/officeDocument/2006/relationships/notesSlide" Target="../notesSlides/notesSlide434.xml"/><Relationship Id="rId1" Type="http://schemas.openxmlformats.org/officeDocument/2006/relationships/slideLayout" Target="../slideLayouts/slideLayout16.xml"/><Relationship Id="rId5" Type="http://schemas.openxmlformats.org/officeDocument/2006/relationships/image" Target="../media/image106.png"/><Relationship Id="rId4" Type="http://schemas.openxmlformats.org/officeDocument/2006/relationships/image" Target="../media/image647.png"/></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0.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16.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38.xml"/><Relationship Id="rId1" Type="http://schemas.openxmlformats.org/officeDocument/2006/relationships/slideLayout" Target="../slideLayouts/slideLayout16.xml"/><Relationship Id="rId5" Type="http://schemas.openxmlformats.org/officeDocument/2006/relationships/image" Target="../media/image102.png"/><Relationship Id="rId4" Type="http://schemas.openxmlformats.org/officeDocument/2006/relationships/image" Target="../media/image100.png"/></Relationships>
</file>

<file path=ppt/slides/_rels/slide451.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notesSlide" Target="../notesSlides/notesSlide439.xml"/><Relationship Id="rId1" Type="http://schemas.openxmlformats.org/officeDocument/2006/relationships/slideLayout" Target="../slideLayouts/slideLayout16.xml"/><Relationship Id="rId5" Type="http://schemas.openxmlformats.org/officeDocument/2006/relationships/image" Target="../media/image161.png"/><Relationship Id="rId4" Type="http://schemas.openxmlformats.org/officeDocument/2006/relationships/image" Target="../media/image135.png"/></Relationships>
</file>

<file path=ppt/slides/_rels/slide452.xml.rels><?xml version="1.0" encoding="UTF-8" standalone="yes"?>
<Relationships xmlns="http://schemas.openxmlformats.org/package/2006/relationships"><Relationship Id="rId3" Type="http://schemas.openxmlformats.org/officeDocument/2006/relationships/comments" Target="../comments/comment65.xml"/><Relationship Id="rId2" Type="http://schemas.openxmlformats.org/officeDocument/2006/relationships/notesSlide" Target="../notesSlides/notesSlide440.xml"/><Relationship Id="rId1" Type="http://schemas.openxmlformats.org/officeDocument/2006/relationships/slideLayout" Target="../slideLayouts/slideLayout16.xml"/></Relationships>
</file>

<file path=ppt/slides/_rels/slide4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41.xml"/><Relationship Id="rId1" Type="http://schemas.openxmlformats.org/officeDocument/2006/relationships/slideLayout" Target="../slideLayouts/slideLayout14.xml"/><Relationship Id="rId4" Type="http://schemas.openxmlformats.org/officeDocument/2006/relationships/comments" Target="../comments/comment66.xml"/></Relationships>
</file>

<file path=ppt/slides/_rels/slide454.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notesSlide" Target="../notesSlides/notesSlide442.xml"/><Relationship Id="rId1" Type="http://schemas.openxmlformats.org/officeDocument/2006/relationships/slideLayout" Target="../slideLayouts/slideLayout14.xml"/><Relationship Id="rId6" Type="http://schemas.openxmlformats.org/officeDocument/2006/relationships/comments" Target="../comments/comment67.xml"/><Relationship Id="rId5" Type="http://schemas.openxmlformats.org/officeDocument/2006/relationships/image" Target="../media/image161.png"/><Relationship Id="rId4" Type="http://schemas.openxmlformats.org/officeDocument/2006/relationships/image" Target="../media/image106.png"/></Relationships>
</file>

<file path=ppt/slides/_rels/slide455.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443.xml"/><Relationship Id="rId1" Type="http://schemas.openxmlformats.org/officeDocument/2006/relationships/slideLayout" Target="../slideLayouts/slideLayout14.xml"/></Relationships>
</file>

<file path=ppt/slides/_rels/slide45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44.xml"/><Relationship Id="rId1" Type="http://schemas.openxmlformats.org/officeDocument/2006/relationships/slideLayout" Target="../slideLayouts/slideLayout14.xml"/></Relationships>
</file>

<file path=ppt/slides/_rels/slide457.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445.xml"/><Relationship Id="rId1" Type="http://schemas.openxmlformats.org/officeDocument/2006/relationships/slideLayout" Target="../slideLayouts/slideLayout16.xml"/><Relationship Id="rId5" Type="http://schemas.openxmlformats.org/officeDocument/2006/relationships/image" Target="../media/image100.png"/><Relationship Id="rId4" Type="http://schemas.openxmlformats.org/officeDocument/2006/relationships/image" Target="../media/image141.png"/></Relationships>
</file>

<file path=ppt/slides/_rels/slide458.xml.rels><?xml version="1.0" encoding="UTF-8" standalone="yes"?>
<Relationships xmlns="http://schemas.openxmlformats.org/package/2006/relationships"><Relationship Id="rId8" Type="http://schemas.openxmlformats.org/officeDocument/2006/relationships/image" Target="../media/image656.png"/><Relationship Id="rId3" Type="http://schemas.openxmlformats.org/officeDocument/2006/relationships/image" Target="../media/image106.png"/><Relationship Id="rId7" Type="http://schemas.openxmlformats.org/officeDocument/2006/relationships/image" Target="../media/image655.png"/><Relationship Id="rId2" Type="http://schemas.openxmlformats.org/officeDocument/2006/relationships/notesSlide" Target="../notesSlides/notesSlide446.xml"/><Relationship Id="rId1" Type="http://schemas.openxmlformats.org/officeDocument/2006/relationships/slideLayout" Target="../slideLayouts/slideLayout16.xml"/><Relationship Id="rId6" Type="http://schemas.openxmlformats.org/officeDocument/2006/relationships/image" Target="../media/image654.png"/><Relationship Id="rId5" Type="http://schemas.openxmlformats.org/officeDocument/2006/relationships/image" Target="../media/image653.emf"/><Relationship Id="rId10" Type="http://schemas.openxmlformats.org/officeDocument/2006/relationships/image" Target="../media/image658.png"/><Relationship Id="rId4" Type="http://schemas.openxmlformats.org/officeDocument/2006/relationships/image" Target="../media/image652.png"/><Relationship Id="rId9" Type="http://schemas.openxmlformats.org/officeDocument/2006/relationships/image" Target="../media/image657.png"/></Relationships>
</file>

<file path=ppt/slides/_rels/slide459.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106.png"/><Relationship Id="rId7" Type="http://schemas.openxmlformats.org/officeDocument/2006/relationships/image" Target="../media/image654.png"/><Relationship Id="rId2" Type="http://schemas.openxmlformats.org/officeDocument/2006/relationships/notesSlide" Target="../notesSlides/notesSlide447.xml"/><Relationship Id="rId1" Type="http://schemas.openxmlformats.org/officeDocument/2006/relationships/slideLayout" Target="../slideLayouts/slideLayout16.xml"/><Relationship Id="rId6" Type="http://schemas.openxmlformats.org/officeDocument/2006/relationships/image" Target="../media/image656.png"/><Relationship Id="rId5" Type="http://schemas.openxmlformats.org/officeDocument/2006/relationships/image" Target="../media/image653.emf"/><Relationship Id="rId4" Type="http://schemas.openxmlformats.org/officeDocument/2006/relationships/image" Target="../media/image659.png"/></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48.xml"/><Relationship Id="rId1" Type="http://schemas.openxmlformats.org/officeDocument/2006/relationships/slideLayout" Target="../slideLayouts/slideLayout14.xml"/></Relationships>
</file>

<file path=ppt/slides/_rels/slide461.xml.rels><?xml version="1.0" encoding="UTF-8" standalone="yes"?>
<Relationships xmlns="http://schemas.openxmlformats.org/package/2006/relationships"><Relationship Id="rId3" Type="http://schemas.openxmlformats.org/officeDocument/2006/relationships/image" Target="../media/image659.png"/><Relationship Id="rId7" Type="http://schemas.openxmlformats.org/officeDocument/2006/relationships/image" Target="../media/image222.png"/><Relationship Id="rId2" Type="http://schemas.openxmlformats.org/officeDocument/2006/relationships/notesSlide" Target="../notesSlides/notesSlide449.xml"/><Relationship Id="rId1" Type="http://schemas.openxmlformats.org/officeDocument/2006/relationships/slideLayout" Target="../slideLayouts/slideLayout16.xml"/><Relationship Id="rId6" Type="http://schemas.openxmlformats.org/officeDocument/2006/relationships/image" Target="../media/image660.png"/><Relationship Id="rId5" Type="http://schemas.openxmlformats.org/officeDocument/2006/relationships/image" Target="../media/image653.emf"/><Relationship Id="rId4" Type="http://schemas.openxmlformats.org/officeDocument/2006/relationships/image" Target="../media/image106.png"/></Relationships>
</file>

<file path=ppt/slides/_rels/slide462.xml.rels><?xml version="1.0" encoding="UTF-8" standalone="yes"?>
<Relationships xmlns="http://schemas.openxmlformats.org/package/2006/relationships"><Relationship Id="rId3" Type="http://schemas.openxmlformats.org/officeDocument/2006/relationships/comments" Target="../comments/comment68.xml"/><Relationship Id="rId2" Type="http://schemas.openxmlformats.org/officeDocument/2006/relationships/notesSlide" Target="../notesSlides/notesSlide450.xml"/><Relationship Id="rId1" Type="http://schemas.openxmlformats.org/officeDocument/2006/relationships/slideLayout" Target="../slideLayouts/slideLayout14.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0.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53.xml"/><Relationship Id="rId1" Type="http://schemas.openxmlformats.org/officeDocument/2006/relationships/slideLayout" Target="../slideLayouts/slideLayout16.xml"/><Relationship Id="rId6" Type="http://schemas.openxmlformats.org/officeDocument/2006/relationships/image" Target="../media/image662.png"/><Relationship Id="rId5" Type="http://schemas.openxmlformats.org/officeDocument/2006/relationships/image" Target="../media/image127.png"/><Relationship Id="rId4" Type="http://schemas.openxmlformats.org/officeDocument/2006/relationships/image" Target="../media/image100.png"/></Relationships>
</file>

<file path=ppt/slides/_rels/slide466.xml.rels><?xml version="1.0" encoding="UTF-8" standalone="yes"?>
<Relationships xmlns="http://schemas.openxmlformats.org/package/2006/relationships"><Relationship Id="rId8" Type="http://schemas.openxmlformats.org/officeDocument/2006/relationships/image" Target="../media/image667.png"/><Relationship Id="rId3" Type="http://schemas.openxmlformats.org/officeDocument/2006/relationships/notesSlide" Target="../notesSlides/notesSlide454.xml"/><Relationship Id="rId7" Type="http://schemas.openxmlformats.org/officeDocument/2006/relationships/image" Target="../media/image666.png"/><Relationship Id="rId12" Type="http://schemas.openxmlformats.org/officeDocument/2006/relationships/image" Target="../media/image229.png"/><Relationship Id="rId2" Type="http://schemas.openxmlformats.org/officeDocument/2006/relationships/slideLayout" Target="../slideLayouts/slideLayout16.xml"/><Relationship Id="rId1" Type="http://schemas.openxmlformats.org/officeDocument/2006/relationships/tags" Target="../tags/tag122.xml"/><Relationship Id="rId6" Type="http://schemas.openxmlformats.org/officeDocument/2006/relationships/image" Target="../media/image665.png"/><Relationship Id="rId11" Type="http://schemas.openxmlformats.org/officeDocument/2006/relationships/image" Target="../media/image654.png"/><Relationship Id="rId5" Type="http://schemas.openxmlformats.org/officeDocument/2006/relationships/image" Target="../media/image664.png"/><Relationship Id="rId10" Type="http://schemas.openxmlformats.org/officeDocument/2006/relationships/image" Target="../media/image638.png"/><Relationship Id="rId4" Type="http://schemas.openxmlformats.org/officeDocument/2006/relationships/image" Target="../media/image663.emf"/><Relationship Id="rId9" Type="http://schemas.openxmlformats.org/officeDocument/2006/relationships/image" Target="../media/image635.png"/></Relationships>
</file>

<file path=ppt/slides/_rels/slide467.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455.xml"/><Relationship Id="rId1" Type="http://schemas.openxmlformats.org/officeDocument/2006/relationships/slideLayout" Target="../slideLayouts/slideLayout14.xml"/></Relationships>
</file>

<file path=ppt/slides/_rels/slide468.xml.rels><?xml version="1.0" encoding="UTF-8" standalone="yes"?>
<Relationships xmlns="http://schemas.openxmlformats.org/package/2006/relationships"><Relationship Id="rId3" Type="http://schemas.openxmlformats.org/officeDocument/2006/relationships/image" Target="../media/image669.png"/><Relationship Id="rId2" Type="http://schemas.openxmlformats.org/officeDocument/2006/relationships/notesSlide" Target="../notesSlides/notesSlide456.xml"/><Relationship Id="rId1" Type="http://schemas.openxmlformats.org/officeDocument/2006/relationships/slideLayout" Target="../slideLayouts/slideLayout48.xml"/></Relationships>
</file>

<file path=ppt/slides/_rels/slide46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457.xm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comments" Target="../comments/comment6.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459.xml"/><Relationship Id="rId1" Type="http://schemas.openxmlformats.org/officeDocument/2006/relationships/slideLayout" Target="../slideLayouts/slideLayout16.xml"/><Relationship Id="rId6" Type="http://schemas.openxmlformats.org/officeDocument/2006/relationships/image" Target="../media/image645.png"/><Relationship Id="rId5" Type="http://schemas.openxmlformats.org/officeDocument/2006/relationships/image" Target="../media/image127.png"/><Relationship Id="rId4" Type="http://schemas.openxmlformats.org/officeDocument/2006/relationships/image" Target="../media/image100.png"/></Relationships>
</file>

<file path=ppt/slides/_rels/slide472.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notesSlide" Target="../notesSlides/notesSlide460.xml"/><Relationship Id="rId1" Type="http://schemas.openxmlformats.org/officeDocument/2006/relationships/slideLayout" Target="../slideLayouts/slideLayout16.xml"/><Relationship Id="rId4" Type="http://schemas.openxmlformats.org/officeDocument/2006/relationships/image" Target="../media/image673.png"/></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62.xml"/><Relationship Id="rId1" Type="http://schemas.openxmlformats.org/officeDocument/2006/relationships/slideLayout" Target="../slideLayouts/slideLayout16.xml"/></Relationships>
</file>

<file path=ppt/slides/_rels/slide475.xml.rels><?xml version="1.0" encoding="UTF-8" standalone="yes"?>
<Relationships xmlns="http://schemas.openxmlformats.org/package/2006/relationships"><Relationship Id="rId3" Type="http://schemas.openxmlformats.org/officeDocument/2006/relationships/image" Target="../media/image674.png"/><Relationship Id="rId2" Type="http://schemas.openxmlformats.org/officeDocument/2006/relationships/notesSlide" Target="../notesSlides/notesSlide463.xml"/><Relationship Id="rId1" Type="http://schemas.openxmlformats.org/officeDocument/2006/relationships/slideLayout" Target="../slideLayouts/slideLayout16.xml"/><Relationship Id="rId4" Type="http://schemas.openxmlformats.org/officeDocument/2006/relationships/image" Target="../media/image675.png"/></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14.xml"/></Relationships>
</file>

<file path=ppt/slides/_rels/slide477.xml.rels><?xml version="1.0" encoding="UTF-8" standalone="yes"?>
<Relationships xmlns="http://schemas.openxmlformats.org/package/2006/relationships"><Relationship Id="rId3" Type="http://schemas.openxmlformats.org/officeDocument/2006/relationships/notesSlide" Target="../notesSlides/notesSlide465.xml"/><Relationship Id="rId2" Type="http://schemas.openxmlformats.org/officeDocument/2006/relationships/slideLayout" Target="../slideLayouts/slideLayout32.xml"/><Relationship Id="rId1" Type="http://schemas.openxmlformats.org/officeDocument/2006/relationships/tags" Target="../tags/tag123.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16.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16.xml"/></Relationships>
</file>

<file path=ppt/slides/_rels/slide482.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234.png"/><Relationship Id="rId7" Type="http://schemas.openxmlformats.org/officeDocument/2006/relationships/image" Target="../media/image307.png"/><Relationship Id="rId12" Type="http://schemas.openxmlformats.org/officeDocument/2006/relationships/image" Target="../media/image240.png"/><Relationship Id="rId2" Type="http://schemas.openxmlformats.org/officeDocument/2006/relationships/notesSlide" Target="../notesSlides/notesSlide470.xml"/><Relationship Id="rId1" Type="http://schemas.openxmlformats.org/officeDocument/2006/relationships/slideLayout" Target="../slideLayouts/slideLayout15.xml"/><Relationship Id="rId6" Type="http://schemas.openxmlformats.org/officeDocument/2006/relationships/image" Target="../media/image237.png"/><Relationship Id="rId11" Type="http://schemas.openxmlformats.org/officeDocument/2006/relationships/image" Target="../media/image677.png"/><Relationship Id="rId5" Type="http://schemas.openxmlformats.org/officeDocument/2006/relationships/image" Target="../media/image236.png"/><Relationship Id="rId10" Type="http://schemas.openxmlformats.org/officeDocument/2006/relationships/image" Target="../media/image676.png"/><Relationship Id="rId4" Type="http://schemas.openxmlformats.org/officeDocument/2006/relationships/image" Target="../media/image235.png"/><Relationship Id="rId9" Type="http://schemas.openxmlformats.org/officeDocument/2006/relationships/image" Target="../media/image309.png"/></Relationships>
</file>

<file path=ppt/slides/_rels/slide483.xml.rels><?xml version="1.0" encoding="UTF-8" standalone="yes"?>
<Relationships xmlns="http://schemas.openxmlformats.org/package/2006/relationships"><Relationship Id="rId3" Type="http://schemas.openxmlformats.org/officeDocument/2006/relationships/image" Target="../media/image379.jpeg"/><Relationship Id="rId2" Type="http://schemas.openxmlformats.org/officeDocument/2006/relationships/notesSlide" Target="../notesSlides/notesSlide471.xml"/><Relationship Id="rId1" Type="http://schemas.openxmlformats.org/officeDocument/2006/relationships/slideLayout" Target="../slideLayouts/slideLayout14.xml"/><Relationship Id="rId6" Type="http://schemas.openxmlformats.org/officeDocument/2006/relationships/comments" Target="../comments/comment69.xml"/><Relationship Id="rId5" Type="http://schemas.openxmlformats.org/officeDocument/2006/relationships/image" Target="../media/image124.png"/><Relationship Id="rId4" Type="http://schemas.openxmlformats.org/officeDocument/2006/relationships/image" Target="../media/image678.jpeg"/></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14.xml"/></Relationships>
</file>

<file path=ppt/slides/_rels/slide485.xml.rels><?xml version="1.0" encoding="UTF-8" standalone="yes"?>
<Relationships xmlns="http://schemas.openxmlformats.org/package/2006/relationships"><Relationship Id="rId3" Type="http://schemas.openxmlformats.org/officeDocument/2006/relationships/comments" Target="../comments/comment70.xml"/><Relationship Id="rId2" Type="http://schemas.openxmlformats.org/officeDocument/2006/relationships/notesSlide" Target="../notesSlides/notesSlide473.xml"/><Relationship Id="rId1" Type="http://schemas.openxmlformats.org/officeDocument/2006/relationships/slideLayout" Target="../slideLayouts/slideLayout16.xml"/></Relationships>
</file>

<file path=ppt/slides/_rels/slide486.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notesSlide" Target="../notesSlides/notesSlide474.xml"/><Relationship Id="rId1" Type="http://schemas.openxmlformats.org/officeDocument/2006/relationships/slideLayout" Target="../slideLayouts/slideLayout14.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14.xml"/></Relationships>
</file>

<file path=ppt/slides/_rels/slide488.xml.rels><?xml version="1.0" encoding="UTF-8" standalone="yes"?>
<Relationships xmlns="http://schemas.openxmlformats.org/package/2006/relationships"><Relationship Id="rId3" Type="http://schemas.openxmlformats.org/officeDocument/2006/relationships/comments" Target="../comments/comment71.xml"/><Relationship Id="rId2" Type="http://schemas.openxmlformats.org/officeDocument/2006/relationships/notesSlide" Target="../notesSlides/notesSlide476.xml"/><Relationship Id="rId1" Type="http://schemas.openxmlformats.org/officeDocument/2006/relationships/slideLayout" Target="../slideLayouts/slideLayout16.xml"/></Relationships>
</file>

<file path=ppt/slides/_rels/slide489.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notesSlide" Target="../notesSlides/notesSlide477.xml"/><Relationship Id="rId1" Type="http://schemas.openxmlformats.org/officeDocument/2006/relationships/slideLayout" Target="../slideLayouts/slideLayout16.xml"/><Relationship Id="rId4" Type="http://schemas.openxmlformats.org/officeDocument/2006/relationships/image" Target="../media/image680.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99.png"/><Relationship Id="rId4" Type="http://schemas.openxmlformats.org/officeDocument/2006/relationships/image" Target="../media/image127.png"/></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12.xml"/></Relationships>
</file>

<file path=ppt/slides/_rels/slide491.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479.xml"/><Relationship Id="rId1" Type="http://schemas.openxmlformats.org/officeDocument/2006/relationships/slideLayout" Target="../slideLayouts/slideLayout14.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16.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14.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14.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14.xml"/></Relationships>
</file>

<file path=ppt/slides/_rels/slide49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484.xml"/><Relationship Id="rId1" Type="http://schemas.openxmlformats.org/officeDocument/2006/relationships/slideLayout" Target="../slideLayouts/slideLayout16.xml"/></Relationships>
</file>

<file path=ppt/slides/_rels/slide497.xml.rels><?xml version="1.0" encoding="UTF-8" standalone="yes"?>
<Relationships xmlns="http://schemas.openxmlformats.org/package/2006/relationships"><Relationship Id="rId3" Type="http://schemas.openxmlformats.org/officeDocument/2006/relationships/comments" Target="../comments/comment72.xml"/><Relationship Id="rId2" Type="http://schemas.openxmlformats.org/officeDocument/2006/relationships/notesSlide" Target="../notesSlides/notesSlide485.xml"/><Relationship Id="rId1" Type="http://schemas.openxmlformats.org/officeDocument/2006/relationships/slideLayout" Target="../slideLayouts/slideLayout14.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8" Type="http://schemas.openxmlformats.org/officeDocument/2006/relationships/comments" Target="../comments/comment73.xml"/><Relationship Id="rId3" Type="http://schemas.openxmlformats.org/officeDocument/2006/relationships/hyperlink" Target="http://success.salesforce.com/" TargetMode="External"/><Relationship Id="rId7" Type="http://schemas.openxmlformats.org/officeDocument/2006/relationships/hyperlink" Target="http://www.appexchange.com/" TargetMode="External"/><Relationship Id="rId2" Type="http://schemas.openxmlformats.org/officeDocument/2006/relationships/notesSlide" Target="../notesSlides/notesSlide487.xml"/><Relationship Id="rId1" Type="http://schemas.openxmlformats.org/officeDocument/2006/relationships/slideLayout" Target="../slideLayouts/slideLayout16.xml"/><Relationship Id="rId6" Type="http://schemas.openxmlformats.org/officeDocument/2006/relationships/hyperlink" Target="http://success.salesforce.com/ideaSearch" TargetMode="External"/><Relationship Id="rId5" Type="http://schemas.openxmlformats.org/officeDocument/2006/relationships/hyperlink" Target="https://trailhead.salesforce.com/en/home" TargetMode="External"/><Relationship Id="rId4" Type="http://schemas.openxmlformats.org/officeDocument/2006/relationships/hyperlink" Target="http://developer.force.com/" TargetMode="External"/></Relationships>
</file>

<file path=ppt/slides/_rels/slide5.xml.rels><?xml version="1.0" encoding="UTF-8" standalone="yes"?>
<Relationships xmlns="http://schemas.openxmlformats.org/package/2006/relationships"><Relationship Id="rId8" Type="http://schemas.openxmlformats.org/officeDocument/2006/relationships/slide" Target="slide288.xml"/><Relationship Id="rId3" Type="http://schemas.openxmlformats.org/officeDocument/2006/relationships/slide" Target="slide22.xml"/><Relationship Id="rId7" Type="http://schemas.openxmlformats.org/officeDocument/2006/relationships/slide" Target="slide218.xml"/><Relationship Id="rId12" Type="http://schemas.openxmlformats.org/officeDocument/2006/relationships/slide" Target="slide490.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slide" Target="slide78.xml"/><Relationship Id="rId11" Type="http://schemas.openxmlformats.org/officeDocument/2006/relationships/slide" Target="slide448.xml"/><Relationship Id="rId5" Type="http://schemas.openxmlformats.org/officeDocument/2006/relationships/slide" Target="slide102.xml"/><Relationship Id="rId10" Type="http://schemas.openxmlformats.org/officeDocument/2006/relationships/slide" Target="slide400.xml"/><Relationship Id="rId4" Type="http://schemas.openxmlformats.org/officeDocument/2006/relationships/slide" Target="slide339.xml"/><Relationship Id="rId9" Type="http://schemas.openxmlformats.org/officeDocument/2006/relationships/slide" Target="slide38.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129.png"/></Relationships>
</file>

<file path=ppt/slides/_rels/slide500.xml.rels><?xml version="1.0" encoding="UTF-8" standalone="yes"?>
<Relationships xmlns="http://schemas.openxmlformats.org/package/2006/relationships"><Relationship Id="rId3" Type="http://schemas.openxmlformats.org/officeDocument/2006/relationships/image" Target="../media/image682.png"/><Relationship Id="rId2" Type="http://schemas.openxmlformats.org/officeDocument/2006/relationships/notesSlide" Target="../notesSlides/notesSlide488.xml"/><Relationship Id="rId1" Type="http://schemas.openxmlformats.org/officeDocument/2006/relationships/slideLayout" Target="../slideLayouts/slideLayout14.xml"/></Relationships>
</file>

<file path=ppt/slides/_rels/slide501.xml.rels><?xml version="1.0" encoding="UTF-8" standalone="yes"?>
<Relationships xmlns="http://schemas.openxmlformats.org/package/2006/relationships"><Relationship Id="rId3" Type="http://schemas.openxmlformats.org/officeDocument/2006/relationships/image" Target="../media/image683.png"/><Relationship Id="rId2" Type="http://schemas.openxmlformats.org/officeDocument/2006/relationships/notesSlide" Target="../notesSlides/notesSlide489.xml"/><Relationship Id="rId1" Type="http://schemas.openxmlformats.org/officeDocument/2006/relationships/slideLayout" Target="../slideLayouts/slideLayout14.xml"/><Relationship Id="rId4" Type="http://schemas.openxmlformats.org/officeDocument/2006/relationships/image" Target="../media/image684.png"/></Relationships>
</file>

<file path=ppt/slides/_rels/slide502.xml.rels><?xml version="1.0" encoding="UTF-8" standalone="yes"?>
<Relationships xmlns="http://schemas.openxmlformats.org/package/2006/relationships"><Relationship Id="rId3" Type="http://schemas.openxmlformats.org/officeDocument/2006/relationships/hyperlink" Target="http://certification.salesforce.com/" TargetMode="External"/><Relationship Id="rId2" Type="http://schemas.openxmlformats.org/officeDocument/2006/relationships/notesSlide" Target="../notesSlides/notesSlide490.xml"/><Relationship Id="rId1" Type="http://schemas.openxmlformats.org/officeDocument/2006/relationships/slideLayout" Target="../slideLayouts/slideLayout14.xml"/><Relationship Id="rId6" Type="http://schemas.openxmlformats.org/officeDocument/2006/relationships/comments" Target="../comments/comment74.xml"/><Relationship Id="rId5" Type="http://schemas.openxmlformats.org/officeDocument/2006/relationships/image" Target="../media/image685.png"/><Relationship Id="rId4" Type="http://schemas.openxmlformats.org/officeDocument/2006/relationships/hyperlink" Target="http://www.webassessor.com/salesforce" TargetMode="External"/></Relationships>
</file>

<file path=ppt/slides/_rels/slide503.xml.rels><?xml version="1.0" encoding="UTF-8" standalone="yes"?>
<Relationships xmlns="http://schemas.openxmlformats.org/package/2006/relationships"><Relationship Id="rId8" Type="http://schemas.openxmlformats.org/officeDocument/2006/relationships/hyperlink" Target="http://certification.salesforce.com/" TargetMode="External"/><Relationship Id="rId3" Type="http://schemas.openxmlformats.org/officeDocument/2006/relationships/notesSlide" Target="../notesSlides/notesSlide491.xml"/><Relationship Id="rId7" Type="http://schemas.openxmlformats.org/officeDocument/2006/relationships/hyperlink" Target="https://trailhead.salesforce.com/en/super_badges" TargetMode="External"/><Relationship Id="rId12" Type="http://schemas.openxmlformats.org/officeDocument/2006/relationships/comments" Target="../comments/comment75.xml"/><Relationship Id="rId2" Type="http://schemas.openxmlformats.org/officeDocument/2006/relationships/slideLayout" Target="../slideLayouts/slideLayout27.xml"/><Relationship Id="rId1" Type="http://schemas.openxmlformats.org/officeDocument/2006/relationships/tags" Target="../tags/tag124.xml"/><Relationship Id="rId6" Type="http://schemas.openxmlformats.org/officeDocument/2006/relationships/hyperlink" Target="https://sfdc.co/learnsalesforce" TargetMode="External"/><Relationship Id="rId11"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hyperlink" Target="https://sfdc.co/TrailheadCommunity"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comments" Target="../comments/comment8.xml"/><Relationship Id="rId5" Type="http://schemas.openxmlformats.org/officeDocument/2006/relationships/image" Target="../media/image134.png"/><Relationship Id="rId4" Type="http://schemas.openxmlformats.org/officeDocument/2006/relationships/image" Target="../media/image133.png"/></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13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6.xml"/><Relationship Id="rId1" Type="http://schemas.openxmlformats.org/officeDocument/2006/relationships/tags" Target="../tags/tag111.xml"/><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comments" Target="../comments/comment10.xml"/><Relationship Id="rId2" Type="http://schemas.openxmlformats.org/officeDocument/2006/relationships/notesSlide" Target="../notesSlides/notesSlide55.xml"/><Relationship Id="rId1" Type="http://schemas.openxmlformats.org/officeDocument/2006/relationships/slideLayout" Target="../slideLayouts/slideLayout1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2.xml"/><Relationship Id="rId1" Type="http://schemas.openxmlformats.org/officeDocument/2006/relationships/tags" Target="../tags/tag10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1.xml"/><Relationship Id="rId1" Type="http://schemas.openxmlformats.org/officeDocument/2006/relationships/slideLayout" Target="../slideLayouts/slideLayout16.xml"/><Relationship Id="rId5" Type="http://schemas.openxmlformats.org/officeDocument/2006/relationships/image" Target="../media/image142.pn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144.png"/></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6.xml"/><Relationship Id="rId5" Type="http://schemas.openxmlformats.org/officeDocument/2006/relationships/image" Target="../media/image148.png"/><Relationship Id="rId4" Type="http://schemas.openxmlformats.org/officeDocument/2006/relationships/image" Target="../media/image14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16.xml"/><Relationship Id="rId6" Type="http://schemas.openxmlformats.org/officeDocument/2006/relationships/comments" Target="../comments/comment11.xml"/><Relationship Id="rId5" Type="http://schemas.openxmlformats.org/officeDocument/2006/relationships/image" Target="../media/image150.png"/><Relationship Id="rId4" Type="http://schemas.openxmlformats.org/officeDocument/2006/relationships/image" Target="../media/image149.png"/></Relationships>
</file>

<file path=ppt/slides/_rels/slide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comments" Target="../comments/comment12.xml"/></Relationships>
</file>

<file path=ppt/slides/_rels/slide6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66.xml"/><Relationship Id="rId1" Type="http://schemas.openxmlformats.org/officeDocument/2006/relationships/slideLayout" Target="../slideLayouts/slideLayout16.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160.png"/><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png"/><Relationship Id="rId7" Type="http://schemas.openxmlformats.org/officeDocument/2006/relationships/image" Target="../media/image164.png"/><Relationship Id="rId2" Type="http://schemas.openxmlformats.org/officeDocument/2006/relationships/notesSlide" Target="../notesSlides/notesSlide70.xml"/><Relationship Id="rId1" Type="http://schemas.openxmlformats.org/officeDocument/2006/relationships/slideLayout" Target="../slideLayouts/slideLayout1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167.png"/></Relationships>
</file>

<file path=ppt/slides/_rels/slide7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2.xml"/><Relationship Id="rId1" Type="http://schemas.openxmlformats.org/officeDocument/2006/relationships/slideLayout" Target="../slideLayouts/slideLayout14.xml"/><Relationship Id="rId5" Type="http://schemas.openxmlformats.org/officeDocument/2006/relationships/image" Target="../media/image170.png"/><Relationship Id="rId4" Type="http://schemas.openxmlformats.org/officeDocument/2006/relationships/image" Target="../media/image169.png"/></Relationships>
</file>

<file path=ppt/slides/_rels/slide7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172.png"/></Relationships>
</file>

<file path=ppt/slides/_rels/slide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74.png"/><Relationship Id="rId7"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14.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microsoft.com/office/2007/relationships/hdphoto" Target="../media/hdphoto3.wdp"/><Relationship Id="rId9" Type="http://schemas.openxmlformats.org/officeDocument/2006/relationships/image" Target="../media/image98.png"/></Relationships>
</file>

<file path=ppt/slides/_rels/slide79.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77.xml"/><Relationship Id="rId1" Type="http://schemas.openxmlformats.org/officeDocument/2006/relationships/slideLayout" Target="../slideLayouts/slideLayout16.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8.xml"/><Relationship Id="rId1" Type="http://schemas.openxmlformats.org/officeDocument/2006/relationships/slideLayout" Target="../slideLayouts/slideLayout16.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0.xml"/><Relationship Id="rId1" Type="http://schemas.openxmlformats.org/officeDocument/2006/relationships/slideLayout" Target="../slideLayouts/slideLayout16.xml"/><Relationship Id="rId4" Type="http://schemas.openxmlformats.org/officeDocument/2006/relationships/image" Target="../media/image185.png"/></Relationships>
</file>

<file path=ppt/slides/_rels/slide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1.xml"/><Relationship Id="rId1" Type="http://schemas.openxmlformats.org/officeDocument/2006/relationships/slideLayout" Target="../slideLayouts/slideLayout14.xml"/><Relationship Id="rId5" Type="http://schemas.openxmlformats.org/officeDocument/2006/relationships/image" Target="../media/image188.png"/><Relationship Id="rId4" Type="http://schemas.openxmlformats.org/officeDocument/2006/relationships/image" Target="../media/image18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89.png"/><Relationship Id="rId1" Type="http://schemas.openxmlformats.org/officeDocument/2006/relationships/slideLayout" Target="../slideLayouts/slideLayout16.xml"/><Relationship Id="rId5" Type="http://schemas.openxmlformats.org/officeDocument/2006/relationships/comments" Target="../comments/comment13.xml"/><Relationship Id="rId4" Type="http://schemas.openxmlformats.org/officeDocument/2006/relationships/image" Target="../media/image190.png"/></Relationships>
</file>

<file path=ppt/slides/_rels/slide87.xml.rels><?xml version="1.0" encoding="UTF-8" standalone="yes"?>
<Relationships xmlns="http://schemas.openxmlformats.org/package/2006/relationships"><Relationship Id="rId3" Type="http://schemas.openxmlformats.org/officeDocument/2006/relationships/hyperlink" Target="https://itunes.apple.com/us/app/salesforce-touch/id557044822?mt=8" TargetMode="External"/><Relationship Id="rId7" Type="http://schemas.openxmlformats.org/officeDocument/2006/relationships/image" Target="../media/image194.jpeg"/><Relationship Id="rId2" Type="http://schemas.openxmlformats.org/officeDocument/2006/relationships/notesSlide" Target="../notesSlides/notesSlide84.xml"/><Relationship Id="rId1" Type="http://schemas.openxmlformats.org/officeDocument/2006/relationships/slideLayout" Target="../slideLayouts/slideLayout46.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8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5.xml"/><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10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8.xml"/><Relationship Id="rId1" Type="http://schemas.openxmlformats.org/officeDocument/2006/relationships/slideLayout" Target="../slideLayouts/slideLayout14.xml"/><Relationship Id="rId4" Type="http://schemas.openxmlformats.org/officeDocument/2006/relationships/image" Target="../media/image197.png"/></Relationships>
</file>

<file path=ppt/slides/_rels/slide9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89.xml"/><Relationship Id="rId1" Type="http://schemas.openxmlformats.org/officeDocument/2006/relationships/slideLayout" Target="../slideLayouts/slideLayout16.xml"/><Relationship Id="rId4" Type="http://schemas.openxmlformats.org/officeDocument/2006/relationships/image" Target="../media/image199.png"/></Relationships>
</file>

<file path=ppt/slides/_rels/slide93.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3" Type="http://schemas.openxmlformats.org/officeDocument/2006/relationships/image" Target="../media/image200.png"/><Relationship Id="rId7" Type="http://schemas.openxmlformats.org/officeDocument/2006/relationships/image" Target="../media/image204.png"/><Relationship Id="rId12" Type="http://schemas.openxmlformats.org/officeDocument/2006/relationships/image" Target="../media/image209.png"/><Relationship Id="rId17" Type="http://schemas.openxmlformats.org/officeDocument/2006/relationships/image" Target="../media/image214.png"/><Relationship Id="rId2" Type="http://schemas.openxmlformats.org/officeDocument/2006/relationships/notesSlide" Target="../notesSlides/notesSlide90.xml"/><Relationship Id="rId16" Type="http://schemas.openxmlformats.org/officeDocument/2006/relationships/image" Target="../media/image213.png"/><Relationship Id="rId1" Type="http://schemas.openxmlformats.org/officeDocument/2006/relationships/slideLayout" Target="../slideLayouts/slideLayout16.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5" Type="http://schemas.openxmlformats.org/officeDocument/2006/relationships/image" Target="../media/image212.pn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68.xml"/><Relationship Id="rId1" Type="http://schemas.openxmlformats.org/officeDocument/2006/relationships/tags" Target="../tags/tag1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96.xml"/><Relationship Id="rId1" Type="http://schemas.openxmlformats.org/officeDocument/2006/relationships/slideLayout" Target="../slideLayouts/slideLayout16.xml"/><Relationship Id="rId6" Type="http://schemas.openxmlformats.org/officeDocument/2006/relationships/image" Target="../media/image215.png"/><Relationship Id="rId5" Type="http://schemas.openxmlformats.org/officeDocument/2006/relationships/image" Target="../media/image127.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05626" y="3649160"/>
            <a:ext cx="11980750" cy="3005137"/>
          </a:xfrm>
        </p:spPr>
        <p:txBody>
          <a:bodyPr/>
          <a:lstStyle/>
          <a:p>
            <a:r>
              <a:rPr lang="fr-FR" dirty="0">
                <a:latin typeface="+mn-lt"/>
              </a:rPr>
              <a:t>Les indispensables de l'administration pour </a:t>
            </a:r>
            <a:r>
              <a:rPr lang="pl-PL" dirty="0" smtClean="0">
                <a:latin typeface="+mn-lt"/>
              </a:rPr>
              <a:t/>
            </a:r>
            <a:br>
              <a:rPr lang="pl-PL" dirty="0" smtClean="0">
                <a:latin typeface="+mn-lt"/>
              </a:rPr>
            </a:br>
            <a:r>
              <a:rPr lang="fr-FR" dirty="0" smtClean="0">
                <a:latin typeface="+mn-lt"/>
              </a:rPr>
              <a:t>les </a:t>
            </a:r>
            <a:r>
              <a:rPr lang="fr-FR" dirty="0">
                <a:latin typeface="+mn-lt"/>
              </a:rPr>
              <a:t>nouveaux administrateurs dans </a:t>
            </a:r>
            <a:r>
              <a:rPr lang="pl-PL" dirty="0" smtClean="0">
                <a:latin typeface="+mn-lt"/>
              </a:rPr>
              <a:t/>
            </a:r>
            <a:br>
              <a:rPr lang="pl-PL" dirty="0" smtClean="0">
                <a:latin typeface="+mn-lt"/>
              </a:rPr>
            </a:br>
            <a:r>
              <a:rPr lang="fr-FR" dirty="0" smtClean="0">
                <a:latin typeface="+mn-lt"/>
              </a:rPr>
              <a:t>Lightning </a:t>
            </a:r>
            <a:r>
              <a:rPr lang="fr-FR" dirty="0" err="1" smtClean="0">
                <a:latin typeface="+mn-lt"/>
              </a:rPr>
              <a:t>Experience</a:t>
            </a:r>
            <a:endParaRPr lang="fr-FR" dirty="0">
              <a:latin typeface="+mn-lt"/>
            </a:endParaRPr>
          </a:p>
          <a:p>
            <a:pPr lvl="1"/>
            <a:r>
              <a:rPr lang="fr-FR" dirty="0">
                <a:latin typeface="+mn-lt"/>
              </a:rPr>
              <a:t>(éditions Enterprise et </a:t>
            </a:r>
            <a:r>
              <a:rPr lang="fr-FR" dirty="0" err="1">
                <a:latin typeface="+mn-lt"/>
              </a:rPr>
              <a:t>Unlimited</a:t>
            </a:r>
            <a:r>
              <a:rPr lang="fr-FR" dirty="0">
                <a:latin typeface="+mn-lt"/>
              </a:rPr>
              <a:t>)</a:t>
            </a:r>
          </a:p>
          <a:p>
            <a:endParaRPr lang="en-IN" dirty="0">
              <a:latin typeface="+mn-lt"/>
            </a:endParaRPr>
          </a:p>
        </p:txBody>
      </p:sp>
    </p:spTree>
    <p:extLst>
      <p:ext uri="{BB962C8B-B14F-4D97-AF65-F5344CB8AC3E}">
        <p14:creationId xmlns:p14="http://schemas.microsoft.com/office/powerpoint/2010/main" val="281940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oup"/>
          <p:cNvPicPr>
            <a:picLocks noChangeAspect="1"/>
          </p:cNvPicPr>
          <p:nvPr/>
        </p:nvPicPr>
        <p:blipFill rotWithShape="1">
          <a:blip r:embed="rId3" cstate="print">
            <a:extLst>
              <a:ext uri="{28A0092B-C50C-407E-A947-70E740481C1C}">
                <a14:useLocalDpi xmlns:a14="http://schemas.microsoft.com/office/drawing/2010/main" val="0"/>
              </a:ext>
            </a:extLst>
          </a:blip>
          <a:srcRect l="-181" t="15057" r="181" b="7421"/>
          <a:stretch/>
        </p:blipFill>
        <p:spPr>
          <a:xfrm>
            <a:off x="0" y="1534213"/>
            <a:ext cx="12192000" cy="5315071"/>
          </a:xfrm>
          <a:prstGeom prst="rect">
            <a:avLst/>
          </a:prstGeom>
          <a:ln w="3175">
            <a:miter lim="400000"/>
          </a:ln>
        </p:spPr>
      </p:pic>
      <p:pic>
        <p:nvPicPr>
          <p:cNvPr id="38" name="enegy470.png" descr="enegy470.png"/>
          <p:cNvPicPr>
            <a:picLocks noChangeAspect="1"/>
          </p:cNvPicPr>
          <p:nvPr/>
        </p:nvPicPr>
        <p:blipFill>
          <a:blip r:embed="rId4" cstate="print">
            <a:extLst/>
          </a:blip>
          <a:srcRect l="28258" r="46892"/>
          <a:stretch>
            <a:fillRect/>
          </a:stretch>
        </p:blipFill>
        <p:spPr>
          <a:xfrm>
            <a:off x="9633805" y="1599829"/>
            <a:ext cx="1076888" cy="2563392"/>
          </a:xfrm>
          <a:prstGeom prst="rect">
            <a:avLst/>
          </a:prstGeom>
          <a:ln w="3175">
            <a:miter lim="400000"/>
          </a:ln>
        </p:spPr>
      </p:pic>
      <p:sp>
        <p:nvSpPr>
          <p:cNvPr id="2" name="Slide Number Placeholder 1"/>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b="0" i="0" u="none" strike="noStrike" kern="0" cap="none" spc="0" normalizeH="0" baseline="0" noProof="0" smtClean="0">
              <a:ln>
                <a:noFill/>
              </a:ln>
              <a:solidFill>
                <a:sysClr val="windowText" lastClr="000000"/>
              </a:solidFill>
              <a:effectLst/>
              <a:uLnTx/>
              <a:uFillTx/>
            </a:endParaRPr>
          </a:p>
        </p:txBody>
      </p:sp>
      <p:sp>
        <p:nvSpPr>
          <p:cNvPr id="3" name="Text Placeholder 2"/>
          <p:cNvSpPr>
            <a:spLocks noGrp="1"/>
          </p:cNvSpPr>
          <p:nvPr>
            <p:ph type="body" sz="quarter" idx="11"/>
          </p:nvPr>
        </p:nvSpPr>
        <p:spPr/>
        <p:txBody>
          <a:bodyPr/>
          <a:lstStyle/>
          <a:p>
            <a:r>
              <a:rPr lang="fr-FR"/>
              <a:t>Quatrième révolution industrielle</a:t>
            </a:r>
          </a:p>
        </p:txBody>
      </p:sp>
      <p:sp>
        <p:nvSpPr>
          <p:cNvPr id="4" name="Text Placeholder 3"/>
          <p:cNvSpPr>
            <a:spLocks noGrp="1"/>
          </p:cNvSpPr>
          <p:nvPr>
            <p:ph type="body" sz="quarter" idx="12"/>
          </p:nvPr>
        </p:nvSpPr>
        <p:spPr>
          <a:xfrm>
            <a:off x="455733" y="1194682"/>
            <a:ext cx="8460403" cy="5029200"/>
          </a:xfrm>
        </p:spPr>
        <p:txBody>
          <a:bodyPr/>
          <a:lstStyle/>
          <a:p>
            <a:r>
              <a:rPr lang="fr-FR" dirty="0" smtClean="0"/>
              <a:t>L'intelligence </a:t>
            </a:r>
            <a:r>
              <a:rPr lang="fr-FR" dirty="0"/>
              <a:t>artificielle transforme toutes les expériences</a:t>
            </a:r>
          </a:p>
        </p:txBody>
      </p:sp>
      <p:sp>
        <p:nvSpPr>
          <p:cNvPr id="7" name="Line"/>
          <p:cNvSpPr/>
          <p:nvPr/>
        </p:nvSpPr>
        <p:spPr>
          <a:xfrm>
            <a:off x="-74449" y="6449667"/>
            <a:ext cx="12440960" cy="0"/>
          </a:xfrm>
          <a:prstGeom prst="line">
            <a:avLst/>
          </a:prstGeom>
          <a:ln w="25400">
            <a:solidFill>
              <a:srgbClr val="FFFFFF"/>
            </a:solidFill>
            <a:miter lim="400000"/>
          </a:ln>
        </p:spPr>
        <p:txBody>
          <a:bodyPr lIns="35709" tIns="35709" rIns="35709" bIns="35709" anchor="ctr"/>
          <a:lstStyle/>
          <a:p>
            <a:pPr algn="ctr" defTabSz="228554">
              <a:spcBef>
                <a:spcPts val="750"/>
              </a:spcBef>
              <a:defRPr sz="3600" b="0" spc="-36" baseline="0"/>
            </a:pPr>
            <a:endParaRPr/>
          </a:p>
        </p:txBody>
      </p:sp>
      <p:sp>
        <p:nvSpPr>
          <p:cNvPr id="8" name="Circle"/>
          <p:cNvSpPr/>
          <p:nvPr/>
        </p:nvSpPr>
        <p:spPr>
          <a:xfrm>
            <a:off x="1816616" y="6361465"/>
            <a:ext cx="176399" cy="176399"/>
          </a:xfrm>
          <a:prstGeom prst="ellipse">
            <a:avLst/>
          </a:prstGeom>
          <a:solidFill>
            <a:schemeClr val="bg1"/>
          </a:solidFill>
          <a:ln w="25400">
            <a:solidFill>
              <a:srgbClr val="FFFFFF"/>
            </a:solidFill>
            <a:miter lim="400000"/>
          </a:ln>
        </p:spPr>
        <p:txBody>
          <a:bodyPr lIns="38090" tIns="38090" rIns="38090" bIns="38090" anchor="ctr"/>
          <a:lstStyle/>
          <a:p>
            <a:pPr algn="ctr">
              <a:spcBef>
                <a:spcPts val="450"/>
              </a:spcBef>
              <a:defRPr sz="4800" spc="0" baseline="0"/>
            </a:pPr>
            <a:endParaRPr sz="2400"/>
          </a:p>
        </p:txBody>
      </p:sp>
      <p:sp>
        <p:nvSpPr>
          <p:cNvPr id="9" name="Circle"/>
          <p:cNvSpPr/>
          <p:nvPr/>
        </p:nvSpPr>
        <p:spPr>
          <a:xfrm>
            <a:off x="4597734" y="6361466"/>
            <a:ext cx="176399" cy="176399"/>
          </a:xfrm>
          <a:prstGeom prst="ellipse">
            <a:avLst/>
          </a:prstGeom>
          <a:solidFill>
            <a:schemeClr val="bg1"/>
          </a:solidFill>
          <a:ln w="25400">
            <a:solidFill>
              <a:srgbClr val="FFFFFF"/>
            </a:solidFill>
            <a:miter lim="400000"/>
          </a:ln>
        </p:spPr>
        <p:txBody>
          <a:bodyPr lIns="38090" tIns="38090" rIns="38090" bIns="38090" anchor="ctr"/>
          <a:lstStyle/>
          <a:p>
            <a:pPr algn="ctr">
              <a:spcBef>
                <a:spcPts val="450"/>
              </a:spcBef>
              <a:defRPr sz="4800" spc="0" baseline="0"/>
            </a:pPr>
            <a:endParaRPr sz="2400"/>
          </a:p>
        </p:txBody>
      </p:sp>
      <p:sp>
        <p:nvSpPr>
          <p:cNvPr id="10" name="Circle"/>
          <p:cNvSpPr/>
          <p:nvPr/>
        </p:nvSpPr>
        <p:spPr>
          <a:xfrm>
            <a:off x="7321861" y="6361467"/>
            <a:ext cx="176399" cy="176399"/>
          </a:xfrm>
          <a:prstGeom prst="ellipse">
            <a:avLst/>
          </a:prstGeom>
          <a:solidFill>
            <a:schemeClr val="bg1"/>
          </a:solidFill>
          <a:ln w="25400">
            <a:solidFill>
              <a:srgbClr val="FFFFFF"/>
            </a:solidFill>
            <a:miter lim="400000"/>
          </a:ln>
        </p:spPr>
        <p:txBody>
          <a:bodyPr lIns="38090" tIns="38090" rIns="38090" bIns="38090" anchor="ctr"/>
          <a:lstStyle/>
          <a:p>
            <a:pPr algn="ctr">
              <a:spcBef>
                <a:spcPts val="450"/>
              </a:spcBef>
              <a:defRPr sz="4800" spc="0" baseline="0"/>
            </a:pPr>
            <a:endParaRPr sz="2400"/>
          </a:p>
        </p:txBody>
      </p:sp>
      <p:sp>
        <p:nvSpPr>
          <p:cNvPr id="11" name="Circle"/>
          <p:cNvSpPr/>
          <p:nvPr/>
        </p:nvSpPr>
        <p:spPr>
          <a:xfrm>
            <a:off x="10159970" y="6380836"/>
            <a:ext cx="176399" cy="176399"/>
          </a:xfrm>
          <a:prstGeom prst="ellipse">
            <a:avLst/>
          </a:prstGeom>
          <a:solidFill>
            <a:schemeClr val="bg1"/>
          </a:solidFill>
          <a:ln w="25400">
            <a:solidFill>
              <a:srgbClr val="FFFFFF"/>
            </a:solidFill>
            <a:miter lim="400000"/>
          </a:ln>
        </p:spPr>
        <p:txBody>
          <a:bodyPr lIns="38090" tIns="38090" rIns="38090" bIns="38090" anchor="ctr"/>
          <a:lstStyle/>
          <a:p>
            <a:pPr algn="ctr">
              <a:spcBef>
                <a:spcPts val="450"/>
              </a:spcBef>
              <a:defRPr sz="4800" spc="0" baseline="0"/>
            </a:pPr>
            <a:endParaRPr sz="2400"/>
          </a:p>
        </p:txBody>
      </p:sp>
      <p:sp>
        <p:nvSpPr>
          <p:cNvPr id="12" name="TextBox 11"/>
          <p:cNvSpPr txBox="1"/>
          <p:nvPr/>
        </p:nvSpPr>
        <p:spPr>
          <a:xfrm>
            <a:off x="1642598" y="6550223"/>
            <a:ext cx="700833" cy="307777"/>
          </a:xfrm>
          <a:prstGeom prst="rect">
            <a:avLst/>
          </a:prstGeom>
          <a:noFill/>
        </p:spPr>
        <p:txBody>
          <a:bodyPr wrap="none" rtlCol="0">
            <a:spAutoFit/>
          </a:bodyPr>
          <a:lstStyle/>
          <a:p>
            <a:pPr>
              <a:spcBef>
                <a:spcPts val="300"/>
              </a:spcBef>
              <a:spcAft>
                <a:spcPts val="600"/>
              </a:spcAft>
            </a:pPr>
            <a:r>
              <a:rPr lang="fr-FR" sz="1400">
                <a:solidFill>
                  <a:schemeClr val="bg1"/>
                </a:solidFill>
                <a:latin typeface="Salesforce Sans"/>
                <a:cs typeface="Salesforce Sans"/>
              </a:rPr>
              <a:t>1700</a:t>
            </a:r>
          </a:p>
        </p:txBody>
      </p:sp>
      <p:sp>
        <p:nvSpPr>
          <p:cNvPr id="13" name="TextBox 12"/>
          <p:cNvSpPr txBox="1"/>
          <p:nvPr/>
        </p:nvSpPr>
        <p:spPr>
          <a:xfrm>
            <a:off x="4379152" y="6562143"/>
            <a:ext cx="700833" cy="307777"/>
          </a:xfrm>
          <a:prstGeom prst="rect">
            <a:avLst/>
          </a:prstGeom>
          <a:noFill/>
        </p:spPr>
        <p:txBody>
          <a:bodyPr wrap="none" rtlCol="0">
            <a:spAutoFit/>
          </a:bodyPr>
          <a:lstStyle/>
          <a:p>
            <a:pPr>
              <a:spcBef>
                <a:spcPts val="300"/>
              </a:spcBef>
              <a:spcAft>
                <a:spcPts val="600"/>
              </a:spcAft>
            </a:pPr>
            <a:r>
              <a:rPr lang="fr-FR" sz="1400">
                <a:solidFill>
                  <a:schemeClr val="bg1"/>
                </a:solidFill>
                <a:latin typeface="Salesforce Sans"/>
                <a:cs typeface="Salesforce Sans"/>
              </a:rPr>
              <a:t>1800</a:t>
            </a:r>
          </a:p>
        </p:txBody>
      </p:sp>
      <p:sp>
        <p:nvSpPr>
          <p:cNvPr id="14" name="TextBox 13"/>
          <p:cNvSpPr txBox="1"/>
          <p:nvPr/>
        </p:nvSpPr>
        <p:spPr>
          <a:xfrm>
            <a:off x="7072999" y="6557235"/>
            <a:ext cx="700833" cy="307777"/>
          </a:xfrm>
          <a:prstGeom prst="rect">
            <a:avLst/>
          </a:prstGeom>
          <a:noFill/>
        </p:spPr>
        <p:txBody>
          <a:bodyPr wrap="none" rtlCol="0">
            <a:spAutoFit/>
          </a:bodyPr>
          <a:lstStyle/>
          <a:p>
            <a:pPr>
              <a:spcBef>
                <a:spcPts val="300"/>
              </a:spcBef>
              <a:spcAft>
                <a:spcPts val="600"/>
              </a:spcAft>
            </a:pPr>
            <a:r>
              <a:rPr lang="fr-FR" sz="1400">
                <a:solidFill>
                  <a:schemeClr val="bg1"/>
                </a:solidFill>
                <a:latin typeface="Salesforce Sans"/>
                <a:cs typeface="Salesforce Sans"/>
              </a:rPr>
              <a:t>1900</a:t>
            </a:r>
          </a:p>
        </p:txBody>
      </p:sp>
      <p:sp>
        <p:nvSpPr>
          <p:cNvPr id="15" name="TextBox 14"/>
          <p:cNvSpPr txBox="1"/>
          <p:nvPr/>
        </p:nvSpPr>
        <p:spPr>
          <a:xfrm>
            <a:off x="9685510" y="6550222"/>
            <a:ext cx="1167307" cy="307777"/>
          </a:xfrm>
          <a:prstGeom prst="rect">
            <a:avLst/>
          </a:prstGeom>
          <a:noFill/>
        </p:spPr>
        <p:txBody>
          <a:bodyPr wrap="none" rtlCol="0">
            <a:spAutoFit/>
          </a:bodyPr>
          <a:lstStyle/>
          <a:p>
            <a:pPr>
              <a:spcBef>
                <a:spcPts val="300"/>
              </a:spcBef>
              <a:spcAft>
                <a:spcPts val="600"/>
              </a:spcAft>
            </a:pPr>
            <a:r>
              <a:rPr lang="fr-FR" sz="1400" dirty="0" smtClean="0">
                <a:solidFill>
                  <a:schemeClr val="bg1"/>
                </a:solidFill>
                <a:latin typeface="Salesforce Sans"/>
                <a:cs typeface="Salesforce Sans"/>
              </a:rPr>
              <a:t>Aujourd'hui</a:t>
            </a:r>
            <a:endParaRPr lang="fr-FR" sz="1400" dirty="0">
              <a:solidFill>
                <a:schemeClr val="bg1"/>
              </a:solidFill>
              <a:latin typeface="Salesforce Sans"/>
              <a:cs typeface="Salesforce Sans"/>
            </a:endParaRPr>
          </a:p>
        </p:txBody>
      </p:sp>
      <p:sp>
        <p:nvSpPr>
          <p:cNvPr id="16" name="TextBox 15"/>
          <p:cNvSpPr txBox="1"/>
          <p:nvPr/>
        </p:nvSpPr>
        <p:spPr>
          <a:xfrm>
            <a:off x="1102518" y="5207895"/>
            <a:ext cx="1869281" cy="738664"/>
          </a:xfrm>
          <a:prstGeom prst="rect">
            <a:avLst/>
          </a:prstGeom>
          <a:noFill/>
        </p:spPr>
        <p:txBody>
          <a:bodyPr wrap="square" lIns="0" rIns="0" rtlCol="0">
            <a:spAutoFit/>
          </a:bodyPr>
          <a:lstStyle/>
          <a:p>
            <a:pPr algn="ctr">
              <a:spcBef>
                <a:spcPts val="300"/>
              </a:spcBef>
              <a:spcAft>
                <a:spcPts val="600"/>
              </a:spcAft>
            </a:pPr>
            <a:r>
              <a:rPr lang="fr-FR" sz="1200" spc="-20" dirty="0">
                <a:solidFill>
                  <a:schemeClr val="bg1"/>
                </a:solidFill>
                <a:latin typeface="Salesforce Sans"/>
                <a:cs typeface="Salesforce Sans"/>
              </a:rPr>
              <a:t>1</a:t>
            </a:r>
            <a:r>
              <a:rPr lang="fr-FR" sz="1200" spc="-20" baseline="30000" dirty="0">
                <a:solidFill>
                  <a:schemeClr val="bg1"/>
                </a:solidFill>
                <a:latin typeface="Salesforce Sans"/>
                <a:cs typeface="Salesforce Sans"/>
              </a:rPr>
              <a:t>ère</a:t>
            </a:r>
            <a:r>
              <a:rPr lang="fr-FR" sz="1200" spc="-20" dirty="0">
                <a:solidFill>
                  <a:schemeClr val="bg1"/>
                </a:solidFill>
                <a:latin typeface="Salesforce Sans"/>
                <a:cs typeface="Salesforce Sans"/>
              </a:rPr>
              <a:t> Révolution </a:t>
            </a:r>
            <a:r>
              <a:rPr lang="pl-PL" sz="1200" spc="-20" dirty="0" smtClean="0">
                <a:solidFill>
                  <a:schemeClr val="bg1"/>
                </a:solidFill>
                <a:latin typeface="Salesforce Sans"/>
                <a:cs typeface="Salesforce Sans"/>
              </a:rPr>
              <a:t/>
            </a:r>
            <a:br>
              <a:rPr lang="pl-PL" sz="1200" spc="-20" dirty="0" smtClean="0">
                <a:solidFill>
                  <a:schemeClr val="bg1"/>
                </a:solidFill>
                <a:latin typeface="Salesforce Sans"/>
                <a:cs typeface="Salesforce Sans"/>
              </a:rPr>
            </a:br>
            <a:r>
              <a:rPr lang="fr-FR" sz="1200" spc="-20" dirty="0" smtClean="0">
                <a:solidFill>
                  <a:schemeClr val="bg1"/>
                </a:solidFill>
                <a:latin typeface="Salesforce Sans"/>
                <a:cs typeface="Salesforce Sans"/>
              </a:rPr>
              <a:t>industrielle </a:t>
            </a:r>
            <a:r>
              <a:rPr lang="pl-PL" sz="1200" spc="-20" dirty="0" smtClean="0">
                <a:solidFill>
                  <a:schemeClr val="bg1"/>
                </a:solidFill>
                <a:latin typeface="Salesforce Sans"/>
                <a:cs typeface="Salesforce Sans"/>
              </a:rPr>
              <a:t/>
            </a:r>
            <a:br>
              <a:rPr lang="pl-PL" sz="1200" spc="-20" dirty="0" smtClean="0">
                <a:solidFill>
                  <a:schemeClr val="bg1"/>
                </a:solidFill>
                <a:latin typeface="Salesforce Sans"/>
                <a:cs typeface="Salesforce Sans"/>
              </a:rPr>
            </a:br>
            <a:r>
              <a:rPr lang="fr-FR" b="1" dirty="0" smtClean="0">
                <a:solidFill>
                  <a:schemeClr val="bg1"/>
                </a:solidFill>
                <a:latin typeface="Salesforce Sans"/>
                <a:cs typeface="Salesforce Sans"/>
              </a:rPr>
              <a:t>Vapeur</a:t>
            </a:r>
            <a:endParaRPr lang="fr-FR" b="1" dirty="0">
              <a:solidFill>
                <a:schemeClr val="bg1"/>
              </a:solidFill>
              <a:latin typeface="Salesforce Sans"/>
              <a:cs typeface="Salesforce Sans"/>
            </a:endParaRPr>
          </a:p>
        </p:txBody>
      </p:sp>
      <p:sp>
        <p:nvSpPr>
          <p:cNvPr id="17" name="TextBox 16"/>
          <p:cNvSpPr txBox="1"/>
          <p:nvPr/>
        </p:nvSpPr>
        <p:spPr>
          <a:xfrm>
            <a:off x="3720829" y="5040491"/>
            <a:ext cx="2106608" cy="738664"/>
          </a:xfrm>
          <a:prstGeom prst="rect">
            <a:avLst/>
          </a:prstGeom>
          <a:noFill/>
        </p:spPr>
        <p:txBody>
          <a:bodyPr wrap="square" rtlCol="0">
            <a:spAutoFit/>
          </a:bodyPr>
          <a:lstStyle/>
          <a:p>
            <a:pPr algn="ctr">
              <a:spcBef>
                <a:spcPts val="300"/>
              </a:spcBef>
              <a:spcAft>
                <a:spcPts val="600"/>
              </a:spcAft>
            </a:pPr>
            <a:r>
              <a:rPr lang="fr-FR" sz="1200" dirty="0">
                <a:solidFill>
                  <a:schemeClr val="bg1"/>
                </a:solidFill>
                <a:latin typeface="Salesforce Sans"/>
                <a:cs typeface="Salesforce Sans"/>
              </a:rPr>
              <a:t>2</a:t>
            </a:r>
            <a:r>
              <a:rPr lang="fr-FR" sz="1200" baseline="30000" dirty="0">
                <a:solidFill>
                  <a:schemeClr val="bg1"/>
                </a:solidFill>
                <a:latin typeface="Salesforce Sans"/>
                <a:cs typeface="Salesforce Sans"/>
              </a:rPr>
              <a:t>e</a:t>
            </a:r>
            <a:r>
              <a:rPr lang="fr-FR" sz="1200" dirty="0">
                <a:solidFill>
                  <a:schemeClr val="bg1"/>
                </a:solidFill>
                <a:latin typeface="Salesforce Sans"/>
                <a:cs typeface="Salesforce Sans"/>
              </a:rPr>
              <a:t> Révolution </a:t>
            </a:r>
            <a:r>
              <a:rPr lang="pl-PL" sz="1200" dirty="0" smtClean="0">
                <a:solidFill>
                  <a:schemeClr val="bg1"/>
                </a:solidFill>
                <a:latin typeface="Salesforce Sans"/>
                <a:cs typeface="Salesforce Sans"/>
              </a:rPr>
              <a:t/>
            </a:r>
            <a:br>
              <a:rPr lang="pl-PL" sz="1200" dirty="0" smtClean="0">
                <a:solidFill>
                  <a:schemeClr val="bg1"/>
                </a:solidFill>
                <a:latin typeface="Salesforce Sans"/>
                <a:cs typeface="Salesforce Sans"/>
              </a:rPr>
            </a:br>
            <a:r>
              <a:rPr lang="fr-FR" sz="1200" dirty="0" smtClean="0">
                <a:solidFill>
                  <a:schemeClr val="bg1"/>
                </a:solidFill>
                <a:latin typeface="Salesforce Sans"/>
                <a:cs typeface="Salesforce Sans"/>
              </a:rPr>
              <a:t>industrielle</a:t>
            </a:r>
            <a:r>
              <a:rPr lang="fr-FR" sz="1200" dirty="0">
                <a:solidFill>
                  <a:schemeClr val="bg1"/>
                </a:solidFill>
                <a:latin typeface="Salesforce Sans"/>
                <a:cs typeface="Salesforce Sans"/>
              </a:rPr>
              <a:t/>
            </a:r>
            <a:br>
              <a:rPr lang="fr-FR" sz="1200" dirty="0">
                <a:solidFill>
                  <a:schemeClr val="bg1"/>
                </a:solidFill>
                <a:latin typeface="Salesforce Sans"/>
                <a:cs typeface="Salesforce Sans"/>
              </a:rPr>
            </a:br>
            <a:r>
              <a:rPr lang="fr-FR" b="1" dirty="0">
                <a:solidFill>
                  <a:schemeClr val="bg1"/>
                </a:solidFill>
                <a:latin typeface="Salesforce Sans"/>
                <a:cs typeface="Salesforce Sans"/>
              </a:rPr>
              <a:t>Électricité</a:t>
            </a:r>
          </a:p>
        </p:txBody>
      </p:sp>
      <p:sp>
        <p:nvSpPr>
          <p:cNvPr id="18" name="TextBox 17"/>
          <p:cNvSpPr txBox="1"/>
          <p:nvPr/>
        </p:nvSpPr>
        <p:spPr>
          <a:xfrm>
            <a:off x="6417161" y="4877792"/>
            <a:ext cx="2162198" cy="738664"/>
          </a:xfrm>
          <a:prstGeom prst="rect">
            <a:avLst/>
          </a:prstGeom>
          <a:noFill/>
        </p:spPr>
        <p:txBody>
          <a:bodyPr wrap="square" rtlCol="0">
            <a:spAutoFit/>
          </a:bodyPr>
          <a:lstStyle/>
          <a:p>
            <a:pPr algn="ctr">
              <a:spcBef>
                <a:spcPts val="300"/>
              </a:spcBef>
              <a:spcAft>
                <a:spcPts val="600"/>
              </a:spcAft>
            </a:pPr>
            <a:r>
              <a:rPr lang="fr-FR" sz="1200" dirty="0">
                <a:solidFill>
                  <a:schemeClr val="bg1"/>
                </a:solidFill>
                <a:latin typeface="Salesforce Sans"/>
                <a:cs typeface="Salesforce Sans"/>
              </a:rPr>
              <a:t>3</a:t>
            </a:r>
            <a:r>
              <a:rPr lang="fr-FR" sz="1200" baseline="30000" dirty="0">
                <a:solidFill>
                  <a:schemeClr val="bg1"/>
                </a:solidFill>
                <a:latin typeface="Salesforce Sans"/>
                <a:cs typeface="Salesforce Sans"/>
              </a:rPr>
              <a:t>e</a:t>
            </a:r>
            <a:r>
              <a:rPr lang="fr-FR" sz="1200" dirty="0">
                <a:solidFill>
                  <a:schemeClr val="bg1"/>
                </a:solidFill>
                <a:latin typeface="Salesforce Sans"/>
                <a:cs typeface="Salesforce Sans"/>
              </a:rPr>
              <a:t> Révolution </a:t>
            </a:r>
            <a:r>
              <a:rPr lang="pl-PL" sz="1200" dirty="0" smtClean="0">
                <a:solidFill>
                  <a:schemeClr val="bg1"/>
                </a:solidFill>
                <a:latin typeface="Salesforce Sans"/>
                <a:cs typeface="Salesforce Sans"/>
              </a:rPr>
              <a:t/>
            </a:r>
            <a:br>
              <a:rPr lang="pl-PL" sz="1200" dirty="0" smtClean="0">
                <a:solidFill>
                  <a:schemeClr val="bg1"/>
                </a:solidFill>
                <a:latin typeface="Salesforce Sans"/>
                <a:cs typeface="Salesforce Sans"/>
              </a:rPr>
            </a:br>
            <a:r>
              <a:rPr lang="fr-FR" sz="1200" dirty="0" smtClean="0">
                <a:solidFill>
                  <a:schemeClr val="bg1"/>
                </a:solidFill>
                <a:latin typeface="Salesforce Sans"/>
                <a:cs typeface="Salesforce Sans"/>
              </a:rPr>
              <a:t>industrielle</a:t>
            </a:r>
            <a:r>
              <a:rPr lang="fr-FR" sz="1200" dirty="0">
                <a:solidFill>
                  <a:schemeClr val="bg1"/>
                </a:solidFill>
                <a:latin typeface="Salesforce Sans"/>
                <a:cs typeface="Salesforce Sans"/>
              </a:rPr>
              <a:t/>
            </a:r>
            <a:br>
              <a:rPr lang="fr-FR" sz="1200" dirty="0">
                <a:solidFill>
                  <a:schemeClr val="bg1"/>
                </a:solidFill>
                <a:latin typeface="Salesforce Sans"/>
                <a:cs typeface="Salesforce Sans"/>
              </a:rPr>
            </a:br>
            <a:r>
              <a:rPr lang="fr-FR" b="1" dirty="0">
                <a:solidFill>
                  <a:schemeClr val="bg1"/>
                </a:solidFill>
                <a:latin typeface="Salesforce Sans"/>
                <a:cs typeface="Salesforce Sans"/>
              </a:rPr>
              <a:t>Informatique</a:t>
            </a:r>
          </a:p>
        </p:txBody>
      </p:sp>
      <p:sp>
        <p:nvSpPr>
          <p:cNvPr id="19" name="TextBox 18"/>
          <p:cNvSpPr txBox="1"/>
          <p:nvPr/>
        </p:nvSpPr>
        <p:spPr>
          <a:xfrm>
            <a:off x="9202251" y="4674859"/>
            <a:ext cx="1962225" cy="738664"/>
          </a:xfrm>
          <a:prstGeom prst="rect">
            <a:avLst/>
          </a:prstGeom>
          <a:noFill/>
        </p:spPr>
        <p:txBody>
          <a:bodyPr wrap="square" rtlCol="0">
            <a:spAutoFit/>
          </a:bodyPr>
          <a:lstStyle/>
          <a:p>
            <a:pPr algn="ctr">
              <a:spcBef>
                <a:spcPts val="300"/>
              </a:spcBef>
              <a:spcAft>
                <a:spcPts val="600"/>
              </a:spcAft>
            </a:pPr>
            <a:r>
              <a:rPr lang="fr-FR" sz="1200" dirty="0">
                <a:solidFill>
                  <a:schemeClr val="bg1"/>
                </a:solidFill>
                <a:latin typeface="Salesforce Sans"/>
                <a:cs typeface="Salesforce Sans"/>
              </a:rPr>
              <a:t>4</a:t>
            </a:r>
            <a:r>
              <a:rPr lang="fr-FR" sz="1200" baseline="30000" dirty="0">
                <a:solidFill>
                  <a:schemeClr val="bg1"/>
                </a:solidFill>
                <a:latin typeface="Salesforce Sans"/>
                <a:cs typeface="Salesforce Sans"/>
              </a:rPr>
              <a:t>e</a:t>
            </a:r>
            <a:r>
              <a:rPr lang="fr-FR" sz="1200" dirty="0">
                <a:solidFill>
                  <a:schemeClr val="bg1"/>
                </a:solidFill>
                <a:latin typeface="Salesforce Sans"/>
                <a:cs typeface="Salesforce Sans"/>
              </a:rPr>
              <a:t> révolution </a:t>
            </a:r>
            <a:r>
              <a:rPr lang="pl-PL" sz="1200" dirty="0" smtClean="0">
                <a:solidFill>
                  <a:schemeClr val="bg1"/>
                </a:solidFill>
                <a:latin typeface="Salesforce Sans"/>
                <a:cs typeface="Salesforce Sans"/>
              </a:rPr>
              <a:t/>
            </a:r>
            <a:br>
              <a:rPr lang="pl-PL" sz="1200" dirty="0" smtClean="0">
                <a:solidFill>
                  <a:schemeClr val="bg1"/>
                </a:solidFill>
                <a:latin typeface="Salesforce Sans"/>
                <a:cs typeface="Salesforce Sans"/>
              </a:rPr>
            </a:br>
            <a:r>
              <a:rPr lang="fr-FR" sz="1200" dirty="0" smtClean="0">
                <a:solidFill>
                  <a:schemeClr val="bg1"/>
                </a:solidFill>
                <a:latin typeface="Salesforce Sans"/>
                <a:cs typeface="Salesforce Sans"/>
              </a:rPr>
              <a:t>industrielle</a:t>
            </a:r>
            <a:r>
              <a:rPr lang="fr-FR" sz="1200" dirty="0">
                <a:solidFill>
                  <a:schemeClr val="bg1"/>
                </a:solidFill>
                <a:latin typeface="Salesforce Sans"/>
                <a:cs typeface="Salesforce Sans"/>
              </a:rPr>
              <a:t/>
            </a:r>
            <a:br>
              <a:rPr lang="fr-FR" sz="1200" dirty="0">
                <a:solidFill>
                  <a:schemeClr val="bg1"/>
                </a:solidFill>
                <a:latin typeface="Salesforce Sans"/>
                <a:cs typeface="Salesforce Sans"/>
              </a:rPr>
            </a:br>
            <a:r>
              <a:rPr lang="fr-FR" b="1" dirty="0">
                <a:solidFill>
                  <a:schemeClr val="bg1"/>
                </a:solidFill>
                <a:latin typeface="Salesforce Sans"/>
                <a:cs typeface="Salesforce Sans"/>
              </a:rPr>
              <a:t>Intelligence</a:t>
            </a:r>
          </a:p>
        </p:txBody>
      </p: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17964" t="-681" r="19499" b="13990"/>
          <a:stretch/>
        </p:blipFill>
        <p:spPr>
          <a:xfrm>
            <a:off x="1215068" y="2784878"/>
            <a:ext cx="1943171" cy="2402071"/>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5410" r="17974" b="15996"/>
          <a:stretch/>
        </p:blipFill>
        <p:spPr>
          <a:xfrm>
            <a:off x="3247054" y="3392201"/>
            <a:ext cx="2701359" cy="1599098"/>
          </a:xfrm>
          <a:prstGeom prst="rect">
            <a:avLst/>
          </a:prstGeom>
        </p:spPr>
      </p:pic>
      <p:pic>
        <p:nvPicPr>
          <p:cNvPr id="22" name="Terminal.png" descr="Terminal.png"/>
          <p:cNvPicPr>
            <a:picLocks noChangeAspect="1"/>
          </p:cNvPicPr>
          <p:nvPr/>
        </p:nvPicPr>
        <p:blipFill>
          <a:blip r:embed="rId7" cstate="print">
            <a:extLst/>
          </a:blip>
          <a:srcRect l="13915" r="13915"/>
          <a:stretch>
            <a:fillRect/>
          </a:stretch>
        </p:blipFill>
        <p:spPr>
          <a:xfrm>
            <a:off x="6365337" y="4068731"/>
            <a:ext cx="504130" cy="523900"/>
          </a:xfrm>
          <a:prstGeom prst="rect">
            <a:avLst/>
          </a:prstGeom>
          <a:noFill/>
          <a:ln>
            <a:noFill/>
          </a:ln>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45913" y="3833670"/>
            <a:ext cx="740431" cy="716159"/>
          </a:xfrm>
          <a:prstGeom prst="rect">
            <a:avLst/>
          </a:prstGeom>
        </p:spPr>
      </p:pic>
      <p:pic>
        <p:nvPicPr>
          <p:cNvPr id="25" name="iPhoneX_Siri Screen 2x.png" descr="iPhoneX_Siri Screen 2x.png"/>
          <p:cNvPicPr>
            <a:picLocks noChangeAspect="1"/>
          </p:cNvPicPr>
          <p:nvPr/>
        </p:nvPicPr>
        <p:blipFill>
          <a:blip r:embed="rId9" cstate="print">
            <a:extLst/>
          </a:blip>
          <a:stretch>
            <a:fillRect/>
          </a:stretch>
        </p:blipFill>
        <p:spPr>
          <a:xfrm>
            <a:off x="7816987" y="3053344"/>
            <a:ext cx="762371" cy="1522249"/>
          </a:xfrm>
          <a:prstGeom prst="rect">
            <a:avLst/>
          </a:prstGeom>
          <a:noFill/>
          <a:ln>
            <a:noFill/>
          </a:ln>
        </p:spPr>
      </p:pic>
      <p:pic>
        <p:nvPicPr>
          <p:cNvPr id="24" name="ionic-blue-gray-silver-gray-tpu-regular-1-65c236680d692d2b8c8b2d9103082162.png" descr="ionic-blue-gray-silver-gray-tpu-regular-1-65c236680d692d2b8c8b2d9103082162.png"/>
          <p:cNvPicPr>
            <a:picLocks noChangeAspect="1"/>
          </p:cNvPicPr>
          <p:nvPr/>
        </p:nvPicPr>
        <p:blipFill>
          <a:blip r:embed="rId10" cstate="print">
            <a:extLst/>
          </a:blip>
          <a:srcRect l="35717" t="16313" r="34267" b="17435"/>
          <a:stretch>
            <a:fillRect/>
          </a:stretch>
        </p:blipFill>
        <p:spPr>
          <a:xfrm>
            <a:off x="7567455" y="3825335"/>
            <a:ext cx="399024" cy="750258"/>
          </a:xfrm>
          <a:prstGeom prst="rect">
            <a:avLst/>
          </a:prstGeom>
          <a:noFill/>
          <a:ln>
            <a:noFill/>
          </a:ln>
        </p:spPr>
      </p:pic>
      <p:grpSp>
        <p:nvGrpSpPr>
          <p:cNvPr id="26" name="Group"/>
          <p:cNvGrpSpPr/>
          <p:nvPr/>
        </p:nvGrpSpPr>
        <p:grpSpPr>
          <a:xfrm>
            <a:off x="7355323" y="2950527"/>
            <a:ext cx="574306" cy="821858"/>
            <a:chOff x="196409" y="-273525"/>
            <a:chExt cx="1148910" cy="1644143"/>
          </a:xfrm>
        </p:grpSpPr>
        <p:pic>
          <p:nvPicPr>
            <p:cNvPr id="27" name="App Icon - 350px Facebook.png" descr="App Icon - 350px Facebook.png"/>
            <p:cNvPicPr>
              <a:picLocks noChangeAspect="1"/>
            </p:cNvPicPr>
            <p:nvPr/>
          </p:nvPicPr>
          <p:blipFill>
            <a:blip r:embed="rId11" cstate="print">
              <a:extLst/>
            </a:blip>
            <a:srcRect/>
            <a:stretch>
              <a:fillRect/>
            </a:stretch>
          </p:blipFill>
          <p:spPr>
            <a:xfrm>
              <a:off x="541361" y="410535"/>
              <a:ext cx="803960" cy="803960"/>
            </a:xfrm>
            <a:prstGeom prst="rect">
              <a:avLst/>
            </a:prstGeom>
            <a:ln w="3175" cap="flat">
              <a:noFill/>
              <a:miter lim="400000"/>
            </a:ln>
            <a:effectLst/>
          </p:spPr>
        </p:pic>
        <p:pic>
          <p:nvPicPr>
            <p:cNvPr id="28" name="App Icon - 350px Snapchat.png" descr="App Icon - 350px Snapchat.png"/>
            <p:cNvPicPr>
              <a:picLocks noChangeAspect="1"/>
            </p:cNvPicPr>
            <p:nvPr/>
          </p:nvPicPr>
          <p:blipFill>
            <a:blip r:embed="rId12" cstate="print">
              <a:extLst/>
            </a:blip>
            <a:stretch>
              <a:fillRect/>
            </a:stretch>
          </p:blipFill>
          <p:spPr>
            <a:xfrm>
              <a:off x="196409" y="52554"/>
              <a:ext cx="540213" cy="540213"/>
            </a:xfrm>
            <a:prstGeom prst="rect">
              <a:avLst/>
            </a:prstGeom>
            <a:ln w="3175" cap="flat">
              <a:noFill/>
              <a:miter lim="400000"/>
            </a:ln>
            <a:effectLst/>
          </p:spPr>
        </p:pic>
        <p:pic>
          <p:nvPicPr>
            <p:cNvPr id="29" name="App Icon - 350px Messenger.png" descr="App Icon - 350px Messenger.png"/>
            <p:cNvPicPr>
              <a:picLocks noChangeAspect="1"/>
            </p:cNvPicPr>
            <p:nvPr/>
          </p:nvPicPr>
          <p:blipFill>
            <a:blip r:embed="rId13" cstate="print">
              <a:extLst/>
            </a:blip>
            <a:stretch>
              <a:fillRect/>
            </a:stretch>
          </p:blipFill>
          <p:spPr>
            <a:xfrm>
              <a:off x="307039" y="980990"/>
              <a:ext cx="389629" cy="389629"/>
            </a:xfrm>
            <a:prstGeom prst="rect">
              <a:avLst/>
            </a:prstGeom>
            <a:ln w="3175" cap="flat">
              <a:noFill/>
              <a:miter lim="400000"/>
            </a:ln>
            <a:effectLst/>
          </p:spPr>
        </p:pic>
        <p:pic>
          <p:nvPicPr>
            <p:cNvPr id="30" name="App Icon - 350px Twitter.png" descr="App Icon - 350px Twitter.png"/>
            <p:cNvPicPr>
              <a:picLocks noChangeAspect="1"/>
            </p:cNvPicPr>
            <p:nvPr/>
          </p:nvPicPr>
          <p:blipFill>
            <a:blip r:embed="rId14" cstate="print">
              <a:extLst/>
            </a:blip>
            <a:stretch>
              <a:fillRect/>
            </a:stretch>
          </p:blipFill>
          <p:spPr>
            <a:xfrm>
              <a:off x="528193" y="-273526"/>
              <a:ext cx="408105" cy="408104"/>
            </a:xfrm>
            <a:prstGeom prst="rect">
              <a:avLst/>
            </a:prstGeom>
            <a:ln w="3175" cap="flat">
              <a:noFill/>
              <a:miter lim="400000"/>
            </a:ln>
            <a:effectLst/>
          </p:spPr>
        </p:pic>
        <p:pic>
          <p:nvPicPr>
            <p:cNvPr id="31" name="App Icon - 350px WhatsApp.png" descr="App Icon - 350px WhatsApp.png"/>
            <p:cNvPicPr>
              <a:picLocks noChangeAspect="1"/>
            </p:cNvPicPr>
            <p:nvPr/>
          </p:nvPicPr>
          <p:blipFill>
            <a:blip r:embed="rId15" cstate="print">
              <a:extLst/>
            </a:blip>
            <a:stretch>
              <a:fillRect/>
            </a:stretch>
          </p:blipFill>
          <p:spPr>
            <a:xfrm>
              <a:off x="448373" y="502671"/>
              <a:ext cx="334712" cy="334712"/>
            </a:xfrm>
            <a:prstGeom prst="rect">
              <a:avLst/>
            </a:prstGeom>
            <a:ln w="3175" cap="flat">
              <a:noFill/>
              <a:miter lim="400000"/>
            </a:ln>
            <a:effectLst/>
          </p:spPr>
        </p:pic>
        <p:pic>
          <p:nvPicPr>
            <p:cNvPr id="32" name="App Icon - 350px Instagram.png" descr="App Icon - 350px Instagram.png"/>
            <p:cNvPicPr>
              <a:picLocks noChangeAspect="1"/>
            </p:cNvPicPr>
            <p:nvPr/>
          </p:nvPicPr>
          <p:blipFill>
            <a:blip r:embed="rId16" cstate="print">
              <a:extLst/>
            </a:blip>
            <a:stretch>
              <a:fillRect/>
            </a:stretch>
          </p:blipFill>
          <p:spPr>
            <a:xfrm>
              <a:off x="799870" y="-8854"/>
              <a:ext cx="286864" cy="286863"/>
            </a:xfrm>
            <a:prstGeom prst="rect">
              <a:avLst/>
            </a:prstGeom>
            <a:ln w="3175" cap="flat">
              <a:noFill/>
              <a:miter lim="400000"/>
            </a:ln>
            <a:effectLst/>
          </p:spPr>
        </p:pic>
      </p:grpSp>
      <p:pic>
        <p:nvPicPr>
          <p:cNvPr id="34" name="pasted-image-64836.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535178" y="1899272"/>
            <a:ext cx="941523" cy="1931831"/>
          </a:xfrm>
          <a:prstGeom prst="rect">
            <a:avLst/>
          </a:prstGeom>
          <a:ln w="3175">
            <a:miter lim="400000"/>
          </a:ln>
        </p:spPr>
      </p:pic>
      <p:pic>
        <p:nvPicPr>
          <p:cNvPr id="36" name="tire.png" descr="tire.png"/>
          <p:cNvPicPr>
            <a:picLocks noChangeAspect="1"/>
          </p:cNvPicPr>
          <p:nvPr/>
        </p:nvPicPr>
        <p:blipFill>
          <a:blip r:embed="rId18" cstate="print">
            <a:extLst/>
          </a:blip>
          <a:stretch>
            <a:fillRect/>
          </a:stretch>
        </p:blipFill>
        <p:spPr>
          <a:xfrm>
            <a:off x="9258556" y="2881525"/>
            <a:ext cx="1327351" cy="1081310"/>
          </a:xfrm>
          <a:prstGeom prst="rect">
            <a:avLst/>
          </a:prstGeom>
          <a:noFill/>
          <a:ln>
            <a:noFill/>
          </a:ln>
        </p:spPr>
      </p:pic>
      <p:pic>
        <p:nvPicPr>
          <p:cNvPr id="35" name="Amazon Echo Plus 2017.png" descr="Amazon Echo Plus 2017.png"/>
          <p:cNvPicPr>
            <a:picLocks noChangeAspect="1"/>
          </p:cNvPicPr>
          <p:nvPr/>
        </p:nvPicPr>
        <p:blipFill>
          <a:blip r:embed="rId19" cstate="print">
            <a:extLst/>
          </a:blip>
          <a:stretch>
            <a:fillRect/>
          </a:stretch>
        </p:blipFill>
        <p:spPr>
          <a:xfrm>
            <a:off x="8836889" y="2852241"/>
            <a:ext cx="768958" cy="1222615"/>
          </a:xfrm>
          <a:prstGeom prst="rect">
            <a:avLst/>
          </a:prstGeom>
          <a:noFill/>
          <a:ln>
            <a:noFill/>
          </a:ln>
        </p:spPr>
      </p:pic>
      <p:pic>
        <p:nvPicPr>
          <p:cNvPr id="33" name="USC70TSC024B021001.png" descr="USC70TSC024B021001.png"/>
          <p:cNvPicPr>
            <a:picLocks noChangeAspect="1"/>
          </p:cNvPicPr>
          <p:nvPr/>
        </p:nvPicPr>
        <p:blipFill>
          <a:blip r:embed="rId20" cstate="print">
            <a:extLst/>
          </a:blip>
          <a:stretch>
            <a:fillRect/>
          </a:stretch>
        </p:blipFill>
        <p:spPr>
          <a:xfrm flipH="1">
            <a:off x="9848025" y="3248542"/>
            <a:ext cx="1495129" cy="986785"/>
          </a:xfrm>
          <a:prstGeom prst="rect">
            <a:avLst/>
          </a:prstGeom>
          <a:ln w="3175">
            <a:miter lim="400000"/>
          </a:ln>
        </p:spPr>
      </p:pic>
      <p:pic>
        <p:nvPicPr>
          <p:cNvPr id="37" name="pasted-image.tiff" descr="pasted-image.tiff"/>
          <p:cNvPicPr>
            <a:picLocks noChangeAspect="1"/>
          </p:cNvPicPr>
          <p:nvPr/>
        </p:nvPicPr>
        <p:blipFill>
          <a:blip r:embed="rId21" cstate="print">
            <a:extLst/>
          </a:blip>
          <a:srcRect/>
          <a:stretch>
            <a:fillRect/>
          </a:stretch>
        </p:blipFill>
        <p:spPr>
          <a:xfrm rot="1316926">
            <a:off x="9579890" y="3620283"/>
            <a:ext cx="351817" cy="449199"/>
          </a:xfrm>
          <a:prstGeom prst="rect">
            <a:avLst/>
          </a:prstGeom>
          <a:ln w="3175">
            <a:miter lim="400000"/>
          </a:ln>
          <a:effectLst>
            <a:outerShdw blurRad="127000" rotWithShape="0">
              <a:srgbClr val="000000">
                <a:alpha val="70000"/>
              </a:srgbClr>
            </a:outerShdw>
          </a:effectLst>
        </p:spPr>
      </p:pic>
    </p:spTree>
    <p:extLst>
      <p:ext uri="{BB962C8B-B14F-4D97-AF65-F5344CB8AC3E}">
        <p14:creationId xmlns:p14="http://schemas.microsoft.com/office/powerpoint/2010/main" val="143927095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100</a:t>
            </a:fld>
            <a:endParaRPr lang="en-US" smtClean="0"/>
          </a:p>
        </p:txBody>
      </p:sp>
      <p:sp>
        <p:nvSpPr>
          <p:cNvPr id="3" name="Text Placeholder 2"/>
          <p:cNvSpPr>
            <a:spLocks noGrp="1"/>
          </p:cNvSpPr>
          <p:nvPr>
            <p:ph type="body" sz="quarter" idx="11"/>
          </p:nvPr>
        </p:nvSpPr>
        <p:spPr/>
        <p:txBody>
          <a:bodyPr/>
          <a:lstStyle/>
          <a:p>
            <a:r>
              <a:rPr lang="fr-FR" dirty="0" smtClean="0"/>
              <a:t>Qu'est-ce qu'un </a:t>
            </a:r>
            <a:r>
              <a:rPr lang="fr-FR" dirty="0"/>
              <a:t>profil ?</a:t>
            </a:r>
          </a:p>
        </p:txBody>
      </p:sp>
      <p:sp>
        <p:nvSpPr>
          <p:cNvPr id="4" name="Rectangle 3"/>
          <p:cNvSpPr/>
          <p:nvPr/>
        </p:nvSpPr>
        <p:spPr bwMode="auto">
          <a:xfrm>
            <a:off x="0" y="938166"/>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cap="all" dirty="0">
                <a:solidFill>
                  <a:srgbClr val="19325C"/>
                </a:solidFill>
                <a:latin typeface="Salesforce Sans" panose="020B0505020202020203" pitchFamily="34" charset="0"/>
                <a:cs typeface="Arial" panose="020B0604020202020204" pitchFamily="34" charset="0"/>
              </a:rPr>
              <a:t>DÉFINITION :</a:t>
            </a:r>
          </a:p>
          <a:p>
            <a:pPr algn="l"/>
            <a:r>
              <a:rPr lang="fr-FR" sz="2000" dirty="0">
                <a:solidFill>
                  <a:srgbClr val="19325C"/>
                </a:solidFill>
                <a:cs typeface="Arial" pitchFamily="34" charset="0"/>
              </a:rPr>
              <a:t>Un ensemble de paramètres et </a:t>
            </a:r>
            <a:r>
              <a:rPr lang="fr-FR" sz="2000" dirty="0" smtClean="0">
                <a:solidFill>
                  <a:srgbClr val="19325C"/>
                </a:solidFill>
                <a:cs typeface="Arial" pitchFamily="34" charset="0"/>
              </a:rPr>
              <a:t>d'autorisations </a:t>
            </a:r>
            <a:r>
              <a:rPr lang="fr-FR" sz="2000" dirty="0">
                <a:solidFill>
                  <a:srgbClr val="19325C"/>
                </a:solidFill>
                <a:cs typeface="Arial" pitchFamily="34" charset="0"/>
              </a:rPr>
              <a:t>qui déterminent ce que les utilisateurs peuvent voir dans l'interface utilisateur et ce qu'ils peuvent faire. </a:t>
            </a:r>
          </a:p>
        </p:txBody>
      </p:sp>
      <p:grpSp>
        <p:nvGrpSpPr>
          <p:cNvPr id="5" name="Group 4"/>
          <p:cNvGrpSpPr/>
          <p:nvPr/>
        </p:nvGrpSpPr>
        <p:grpSpPr>
          <a:xfrm>
            <a:off x="64543" y="1025955"/>
            <a:ext cx="402199" cy="324907"/>
            <a:chOff x="520156" y="1439382"/>
            <a:chExt cx="402199" cy="324907"/>
          </a:xfrm>
        </p:grpSpPr>
        <p:sp>
          <p:nvSpPr>
            <p:cNvPr id="6"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bwMode="auto">
          <a:xfrm>
            <a:off x="0" y="6057781"/>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r>
              <a:rPr lang="fr-FR" sz="2000" dirty="0">
                <a:solidFill>
                  <a:srgbClr val="19325C"/>
                </a:solidFill>
                <a:latin typeface="Salesforce Sans" panose="020B0505020202020203" pitchFamily="34" charset="-18"/>
                <a:cs typeface="Arial" pitchFamily="34" charset="0"/>
              </a:rPr>
              <a:t>Rechercher : </a:t>
            </a:r>
            <a:r>
              <a:rPr lang="fr-FR" sz="2000" dirty="0">
                <a:solidFill>
                  <a:srgbClr val="19325C"/>
                </a:solidFill>
                <a:latin typeface="Courier New" panose="02070309020205020404" pitchFamily="49" charset="0"/>
                <a:cs typeface="Courier New" panose="02070309020205020404" pitchFamily="49" charset="0"/>
              </a:rPr>
              <a:t>autorisations d'utilisateur</a:t>
            </a:r>
          </a:p>
        </p:txBody>
      </p:sp>
      <p:grpSp>
        <p:nvGrpSpPr>
          <p:cNvPr id="13" name="Group 12"/>
          <p:cNvGrpSpPr/>
          <p:nvPr/>
        </p:nvGrpSpPr>
        <p:grpSpPr>
          <a:xfrm>
            <a:off x="101546" y="6153653"/>
            <a:ext cx="351485" cy="351484"/>
            <a:chOff x="230188" y="5645150"/>
            <a:chExt cx="446088" cy="446087"/>
          </a:xfrm>
        </p:grpSpPr>
        <p:sp>
          <p:nvSpPr>
            <p:cNvPr id="14"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Rounded Rectangle 10"/>
          <p:cNvSpPr/>
          <p:nvPr/>
        </p:nvSpPr>
        <p:spPr>
          <a:xfrm>
            <a:off x="781375" y="2185678"/>
            <a:ext cx="5108436" cy="3650561"/>
          </a:xfrm>
          <a:prstGeom prst="roundRect">
            <a:avLst>
              <a:gd name="adj" fmla="val 5787"/>
            </a:avLst>
          </a:prstGeom>
          <a:solidFill>
            <a:schemeClr val="tx1">
              <a:lumMod val="10000"/>
              <a:lumOff val="9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2767604" numCol="1" spcCol="1270" anchor="ctr" anchorCtr="0">
            <a:noAutofit/>
          </a:bodyPr>
          <a:lstStyle/>
          <a:p>
            <a:pPr lvl="0" algn="ctr" defTabSz="1066800">
              <a:lnSpc>
                <a:spcPct val="90000"/>
              </a:lnSpc>
              <a:spcBef>
                <a:spcPct val="0"/>
              </a:spcBef>
              <a:spcAft>
                <a:spcPct val="35000"/>
              </a:spcAft>
            </a:pPr>
            <a:r>
              <a:rPr lang="fr-FR" sz="2400" b="1">
                <a:solidFill>
                  <a:srgbClr val="19325C"/>
                </a:solidFill>
                <a:ea typeface="MS PGothic" charset="-128"/>
                <a:cs typeface="MS PGothic" charset="-128"/>
              </a:rPr>
              <a:t>Paramètres</a:t>
            </a:r>
            <a:r>
              <a:rPr lang="fr-FR" sz="2000" b="1">
                <a:solidFill>
                  <a:srgbClr val="19325C"/>
                </a:solidFill>
                <a:ea typeface="MS PGothic" charset="-128"/>
                <a:cs typeface="MS PGothic" charset="-128"/>
              </a:rPr>
              <a:t/>
            </a:r>
            <a:br>
              <a:rPr lang="fr-FR" sz="2000" b="1">
                <a:solidFill>
                  <a:srgbClr val="19325C"/>
                </a:solidFill>
                <a:ea typeface="MS PGothic" charset="-128"/>
                <a:cs typeface="MS PGothic" charset="-128"/>
              </a:rPr>
            </a:br>
            <a:r>
              <a:rPr lang="fr-FR" sz="2000" b="0">
                <a:solidFill>
                  <a:srgbClr val="19325C"/>
                </a:solidFill>
                <a:ea typeface="MS PGothic" charset="-128"/>
                <a:cs typeface="MS PGothic" charset="-128"/>
              </a:rPr>
              <a:t>(ce que les utilisateurs voient)</a:t>
            </a:r>
          </a:p>
        </p:txBody>
      </p:sp>
      <p:sp>
        <p:nvSpPr>
          <p:cNvPr id="18" name="Freeform 11"/>
          <p:cNvSpPr/>
          <p:nvPr/>
        </p:nvSpPr>
        <p:spPr>
          <a:xfrm>
            <a:off x="983141" y="3142055"/>
            <a:ext cx="4678623"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400" b="1">
                <a:solidFill>
                  <a:schemeClr val="bg1"/>
                </a:solidFill>
                <a:ea typeface="MS PGothic" charset="-128"/>
                <a:cs typeface="MS PGothic" charset="-128"/>
              </a:rPr>
              <a:t>Applications</a:t>
            </a:r>
          </a:p>
        </p:txBody>
      </p:sp>
      <p:sp>
        <p:nvSpPr>
          <p:cNvPr id="19" name="Freeform 12"/>
          <p:cNvSpPr/>
          <p:nvPr/>
        </p:nvSpPr>
        <p:spPr>
          <a:xfrm>
            <a:off x="983142" y="3650099"/>
            <a:ext cx="467862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400" b="1">
                <a:solidFill>
                  <a:schemeClr val="bg1"/>
                </a:solidFill>
                <a:ea typeface="MS PGothic" charset="-128"/>
                <a:cs typeface="MS PGothic" charset="-128"/>
              </a:rPr>
              <a:t>Onglets</a:t>
            </a:r>
          </a:p>
        </p:txBody>
      </p:sp>
      <p:sp>
        <p:nvSpPr>
          <p:cNvPr id="20" name="Freeform 13"/>
          <p:cNvSpPr/>
          <p:nvPr/>
        </p:nvSpPr>
        <p:spPr>
          <a:xfrm>
            <a:off x="983142" y="4158144"/>
            <a:ext cx="467862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400" b="1" dirty="0">
                <a:solidFill>
                  <a:schemeClr val="bg1"/>
                </a:solidFill>
                <a:ea typeface="MS PGothic" charset="-128"/>
                <a:cs typeface="MS PGothic" charset="-128"/>
              </a:rPr>
              <a:t>Types d'enregistrements</a:t>
            </a:r>
          </a:p>
        </p:txBody>
      </p:sp>
      <p:sp>
        <p:nvSpPr>
          <p:cNvPr id="21" name="Freeform 14"/>
          <p:cNvSpPr/>
          <p:nvPr/>
        </p:nvSpPr>
        <p:spPr>
          <a:xfrm>
            <a:off x="983142" y="4666188"/>
            <a:ext cx="467862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400" b="1">
                <a:solidFill>
                  <a:schemeClr val="bg1"/>
                </a:solidFill>
                <a:ea typeface="MS PGothic" charset="-128"/>
                <a:cs typeface="MS PGothic" charset="-128"/>
              </a:rPr>
              <a:t>Présentations de page</a:t>
            </a:r>
          </a:p>
        </p:txBody>
      </p:sp>
      <p:sp>
        <p:nvSpPr>
          <p:cNvPr id="22" name="Freeform 18"/>
          <p:cNvSpPr/>
          <p:nvPr/>
        </p:nvSpPr>
        <p:spPr>
          <a:xfrm>
            <a:off x="983142" y="5174306"/>
            <a:ext cx="467862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400" b="1">
                <a:solidFill>
                  <a:schemeClr val="bg1"/>
                </a:solidFill>
                <a:ea typeface="MS PGothic" charset="-128"/>
                <a:cs typeface="MS PGothic" charset="-128"/>
              </a:rPr>
              <a:t>Champs</a:t>
            </a:r>
          </a:p>
        </p:txBody>
      </p:sp>
      <p:sp>
        <p:nvSpPr>
          <p:cNvPr id="23" name="Rounded Rectangle 19"/>
          <p:cNvSpPr/>
          <p:nvPr/>
        </p:nvSpPr>
        <p:spPr>
          <a:xfrm>
            <a:off x="6240528" y="2185678"/>
            <a:ext cx="5149130" cy="3650561"/>
          </a:xfrm>
          <a:prstGeom prst="roundRect">
            <a:avLst>
              <a:gd name="adj" fmla="val 4775"/>
            </a:avLst>
          </a:prstGeom>
          <a:solidFill>
            <a:schemeClr val="tx1">
              <a:lumMod val="10000"/>
              <a:lumOff val="9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2767604" numCol="1" spcCol="1270" anchor="ctr" anchorCtr="0">
            <a:noAutofit/>
          </a:bodyPr>
          <a:lstStyle/>
          <a:p>
            <a:pPr lvl="0" algn="ctr" defTabSz="1066800">
              <a:lnSpc>
                <a:spcPct val="90000"/>
              </a:lnSpc>
              <a:spcBef>
                <a:spcPct val="0"/>
              </a:spcBef>
              <a:spcAft>
                <a:spcPct val="35000"/>
              </a:spcAft>
            </a:pPr>
            <a:r>
              <a:rPr lang="fr-FR" sz="2400" b="1">
                <a:solidFill>
                  <a:srgbClr val="19325C"/>
                </a:solidFill>
                <a:ea typeface="MS PGothic" charset="-128"/>
                <a:cs typeface="MS PGothic" charset="-128"/>
              </a:rPr>
              <a:t>Autorisations</a:t>
            </a:r>
            <a:r>
              <a:rPr lang="fr-FR" sz="2000" b="1">
                <a:solidFill>
                  <a:srgbClr val="19325C"/>
                </a:solidFill>
                <a:ea typeface="MS PGothic" charset="-128"/>
                <a:cs typeface="MS PGothic" charset="-128"/>
              </a:rPr>
              <a:t/>
            </a:r>
            <a:br>
              <a:rPr lang="fr-FR" sz="2000" b="1">
                <a:solidFill>
                  <a:srgbClr val="19325C"/>
                </a:solidFill>
                <a:ea typeface="MS PGothic" charset="-128"/>
                <a:cs typeface="MS PGothic" charset="-128"/>
              </a:rPr>
            </a:br>
            <a:r>
              <a:rPr lang="fr-FR" sz="2000" b="0">
                <a:solidFill>
                  <a:srgbClr val="19325C"/>
                </a:solidFill>
                <a:ea typeface="MS PGothic" charset="-128"/>
                <a:cs typeface="MS PGothic" charset="-128"/>
              </a:rPr>
              <a:t>(ce que les utilisateurs font)</a:t>
            </a:r>
          </a:p>
        </p:txBody>
      </p:sp>
      <p:sp>
        <p:nvSpPr>
          <p:cNvPr id="24" name="Freeform 20"/>
          <p:cNvSpPr/>
          <p:nvPr/>
        </p:nvSpPr>
        <p:spPr>
          <a:xfrm>
            <a:off x="6420269" y="3141981"/>
            <a:ext cx="4767684"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50889" rIns="0" bIns="50889" numCol="1" spcCol="1270" anchor="ctr" anchorCtr="0">
            <a:noAutofit/>
          </a:bodyPr>
          <a:lstStyle/>
          <a:p>
            <a:pPr lvl="0" algn="ctr" defTabSz="800100">
              <a:lnSpc>
                <a:spcPct val="90000"/>
              </a:lnSpc>
              <a:spcBef>
                <a:spcPct val="0"/>
              </a:spcBef>
              <a:spcAft>
                <a:spcPct val="35000"/>
              </a:spcAft>
            </a:pPr>
            <a:r>
              <a:rPr lang="fr-FR" sz="1400" spc="-20" dirty="0">
                <a:solidFill>
                  <a:schemeClr val="bg1"/>
                </a:solidFill>
              </a:rPr>
              <a:t>Autorisations de l'application</a:t>
            </a:r>
            <a:br>
              <a:rPr lang="fr-FR" sz="1400" spc="-20" dirty="0">
                <a:solidFill>
                  <a:schemeClr val="bg1"/>
                </a:solidFill>
              </a:rPr>
            </a:br>
            <a:r>
              <a:rPr lang="fr-FR" sz="1400" spc="-20" dirty="0">
                <a:solidFill>
                  <a:schemeClr val="bg1"/>
                </a:solidFill>
              </a:rPr>
              <a:t>(ex. </a:t>
            </a:r>
            <a:r>
              <a:rPr lang="fr-FR" sz="1400" b="0" spc="-20" dirty="0">
                <a:solidFill>
                  <a:schemeClr val="bg1"/>
                </a:solidFill>
              </a:rPr>
              <a:t>convertir une piste, importer des solutions)</a:t>
            </a:r>
          </a:p>
        </p:txBody>
      </p:sp>
      <p:sp>
        <p:nvSpPr>
          <p:cNvPr id="25" name="Freeform 21"/>
          <p:cNvSpPr/>
          <p:nvPr/>
        </p:nvSpPr>
        <p:spPr>
          <a:xfrm>
            <a:off x="6420268" y="3780760"/>
            <a:ext cx="4767686"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50889" rIns="0" bIns="50889" numCol="1" spcCol="1270" anchor="ctr" anchorCtr="0">
            <a:noAutofit/>
          </a:bodyPr>
          <a:lstStyle/>
          <a:p>
            <a:pPr lvl="0" algn="ctr" defTabSz="800100">
              <a:lnSpc>
                <a:spcPct val="90000"/>
              </a:lnSpc>
              <a:spcBef>
                <a:spcPct val="0"/>
              </a:spcBef>
              <a:spcAft>
                <a:spcPct val="35000"/>
              </a:spcAft>
            </a:pPr>
            <a:r>
              <a:rPr lang="fr-FR" sz="1400" b="1" spc="-20" dirty="0">
                <a:solidFill>
                  <a:schemeClr val="bg1"/>
                </a:solidFill>
              </a:rPr>
              <a:t>Autorisation système</a:t>
            </a:r>
            <a:br>
              <a:rPr lang="fr-FR" sz="1400" b="1" spc="-20" dirty="0">
                <a:solidFill>
                  <a:schemeClr val="bg1"/>
                </a:solidFill>
              </a:rPr>
            </a:br>
            <a:r>
              <a:rPr lang="fr-FR" sz="1400" b="0" spc="-20" dirty="0">
                <a:solidFill>
                  <a:schemeClr val="bg1"/>
                </a:solidFill>
              </a:rPr>
              <a:t>(ex. exécuter des rapports, envoyer des e-mails en masse)</a:t>
            </a:r>
          </a:p>
        </p:txBody>
      </p:sp>
      <p:sp>
        <p:nvSpPr>
          <p:cNvPr id="26" name="Freeform 22"/>
          <p:cNvSpPr/>
          <p:nvPr/>
        </p:nvSpPr>
        <p:spPr>
          <a:xfrm>
            <a:off x="6420269" y="4419540"/>
            <a:ext cx="4767684"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fr-FR" sz="1400" b="1">
                <a:solidFill>
                  <a:schemeClr val="bg1"/>
                </a:solidFill>
              </a:rPr>
              <a:t>Objet standard</a:t>
            </a:r>
            <a:r>
              <a:rPr lang="fr-FR" sz="1400" b="0">
                <a:solidFill>
                  <a:schemeClr val="bg1"/>
                </a:solidFill>
              </a:rPr>
              <a:t> </a:t>
            </a:r>
            <a:br>
              <a:rPr lang="fr-FR" sz="1400" b="0">
                <a:solidFill>
                  <a:schemeClr val="bg1"/>
                </a:solidFill>
              </a:rPr>
            </a:br>
            <a:r>
              <a:rPr lang="fr-FR" sz="1400" b="0">
                <a:solidFill>
                  <a:schemeClr val="bg1"/>
                </a:solidFill>
              </a:rPr>
              <a:t>(ex. créer des pistes)</a:t>
            </a:r>
          </a:p>
        </p:txBody>
      </p:sp>
      <p:sp>
        <p:nvSpPr>
          <p:cNvPr id="27" name="Freeform 23"/>
          <p:cNvSpPr/>
          <p:nvPr/>
        </p:nvSpPr>
        <p:spPr>
          <a:xfrm>
            <a:off x="6420269" y="5058319"/>
            <a:ext cx="4767684"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fr-FR" sz="1400" b="1" dirty="0">
                <a:solidFill>
                  <a:schemeClr val="bg1"/>
                </a:solidFill>
              </a:rPr>
              <a:t>Objet personnalisé</a:t>
            </a:r>
            <a:br>
              <a:rPr lang="fr-FR" sz="1400" b="1" dirty="0">
                <a:solidFill>
                  <a:schemeClr val="bg1"/>
                </a:solidFill>
              </a:rPr>
            </a:br>
            <a:r>
              <a:rPr lang="fr-FR" sz="1400" b="0" dirty="0">
                <a:solidFill>
                  <a:schemeClr val="bg1"/>
                </a:solidFill>
              </a:rPr>
              <a:t>(ex. modifier des postes)</a:t>
            </a:r>
          </a:p>
        </p:txBody>
      </p:sp>
    </p:spTree>
    <p:extLst>
      <p:ext uri="{BB962C8B-B14F-4D97-AF65-F5344CB8AC3E}">
        <p14:creationId xmlns:p14="http://schemas.microsoft.com/office/powerpoint/2010/main" val="9279972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101</a:t>
            </a:fld>
            <a:endParaRPr lang="en-US" smtClean="0"/>
          </a:p>
        </p:txBody>
      </p:sp>
      <p:sp>
        <p:nvSpPr>
          <p:cNvPr id="3" name="Text Placeholder 2"/>
          <p:cNvSpPr>
            <a:spLocks noGrp="1"/>
          </p:cNvSpPr>
          <p:nvPr>
            <p:ph type="body" sz="quarter" idx="11"/>
          </p:nvPr>
        </p:nvSpPr>
        <p:spPr>
          <a:xfrm>
            <a:off x="455733" y="7437"/>
            <a:ext cx="9136323" cy="914400"/>
          </a:xfrm>
        </p:spPr>
        <p:txBody>
          <a:bodyPr/>
          <a:lstStyle/>
          <a:p>
            <a:r>
              <a:rPr lang="fr-FR" dirty="0"/>
              <a:t>Dans quelle mesure un profil modifie-t-il l'expérience utilisateur ?</a:t>
            </a:r>
          </a:p>
        </p:txBody>
      </p:sp>
      <p:pic>
        <p:nvPicPr>
          <p:cNvPr id="4" name="Picture 3"/>
          <p:cNvPicPr>
            <a:picLocks noChangeAspect="1"/>
          </p:cNvPicPr>
          <p:nvPr/>
        </p:nvPicPr>
        <p:blipFill>
          <a:blip r:embed="rId3" cstate="print"/>
          <a:stretch>
            <a:fillRect/>
          </a:stretch>
        </p:blipFill>
        <p:spPr>
          <a:xfrm>
            <a:off x="1804360" y="1191849"/>
            <a:ext cx="9670589" cy="5413679"/>
          </a:xfrm>
          <a:prstGeom prst="rect">
            <a:avLst/>
          </a:prstGeom>
          <a:ln>
            <a:solidFill>
              <a:schemeClr val="bg1">
                <a:lumMod val="65000"/>
              </a:schemeClr>
            </a:solidFill>
          </a:ln>
          <a:effectLst>
            <a:outerShdw blurRad="50800" dist="38100" dir="2700000" algn="tl" rotWithShape="0">
              <a:srgbClr val="000000">
                <a:alpha val="43000"/>
              </a:srgbClr>
            </a:outerShdw>
          </a:effectLst>
        </p:spPr>
      </p:pic>
      <p:sp>
        <p:nvSpPr>
          <p:cNvPr id="5" name="Rounded Rectangular Callout 13"/>
          <p:cNvSpPr/>
          <p:nvPr/>
        </p:nvSpPr>
        <p:spPr>
          <a:xfrm>
            <a:off x="255385" y="1759053"/>
            <a:ext cx="1548975" cy="681038"/>
          </a:xfrm>
          <a:prstGeom prst="wedgeRoundRectCallout">
            <a:avLst>
              <a:gd name="adj1" fmla="val 58403"/>
              <a:gd name="adj2" fmla="val -25048"/>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a:solidFill>
                  <a:schemeClr val="bg1"/>
                </a:solidFill>
                <a:cs typeface="Arial" pitchFamily="34" charset="0"/>
              </a:rPr>
              <a:t>Applications visibles</a:t>
            </a:r>
          </a:p>
        </p:txBody>
      </p:sp>
      <p:sp>
        <p:nvSpPr>
          <p:cNvPr id="6" name="Rounded Rectangular Callout 14"/>
          <p:cNvSpPr/>
          <p:nvPr/>
        </p:nvSpPr>
        <p:spPr>
          <a:xfrm>
            <a:off x="4995066" y="981877"/>
            <a:ext cx="1548975" cy="681038"/>
          </a:xfrm>
          <a:prstGeom prst="wedgeRoundRectCallout">
            <a:avLst>
              <a:gd name="adj1" fmla="val -25502"/>
              <a:gd name="adj2" fmla="val 72559"/>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a:solidFill>
                  <a:schemeClr val="bg1"/>
                </a:solidFill>
                <a:cs typeface="Arial" pitchFamily="34" charset="0"/>
              </a:rPr>
              <a:t>Onglets visibles</a:t>
            </a:r>
          </a:p>
        </p:txBody>
      </p:sp>
      <p:sp>
        <p:nvSpPr>
          <p:cNvPr id="7" name="Rounded Rectangular Callout 19"/>
          <p:cNvSpPr/>
          <p:nvPr/>
        </p:nvSpPr>
        <p:spPr>
          <a:xfrm>
            <a:off x="2938123" y="5919014"/>
            <a:ext cx="1548975" cy="681038"/>
          </a:xfrm>
          <a:prstGeom prst="wedgeRoundRectCallout">
            <a:avLst>
              <a:gd name="adj1" fmla="val 70350"/>
              <a:gd name="adj2" fmla="val -18315"/>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a:solidFill>
                  <a:schemeClr val="bg1"/>
                </a:solidFill>
                <a:cs typeface="Arial" pitchFamily="34" charset="0"/>
              </a:rPr>
              <a:t>Champs visibles</a:t>
            </a:r>
          </a:p>
        </p:txBody>
      </p:sp>
      <p:sp>
        <p:nvSpPr>
          <p:cNvPr id="8" name="Rounded Rectangular Callout 20"/>
          <p:cNvSpPr/>
          <p:nvPr/>
        </p:nvSpPr>
        <p:spPr>
          <a:xfrm>
            <a:off x="5470337" y="4693672"/>
            <a:ext cx="1659265" cy="681038"/>
          </a:xfrm>
          <a:prstGeom prst="wedgeRoundRectCallout">
            <a:avLst>
              <a:gd name="adj1" fmla="val -34968"/>
              <a:gd name="adj2" fmla="val 72730"/>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a:solidFill>
                  <a:schemeClr val="bg1"/>
                </a:solidFill>
                <a:cs typeface="Arial" pitchFamily="34" charset="0"/>
              </a:rPr>
              <a:t>Champs modifiables</a:t>
            </a:r>
          </a:p>
        </p:txBody>
      </p:sp>
      <p:sp>
        <p:nvSpPr>
          <p:cNvPr id="9" name="Rounded Rectangular Callout 21"/>
          <p:cNvSpPr/>
          <p:nvPr/>
        </p:nvSpPr>
        <p:spPr>
          <a:xfrm>
            <a:off x="8532945" y="963590"/>
            <a:ext cx="2894524" cy="1362075"/>
          </a:xfrm>
          <a:prstGeom prst="wedgeRoundRectCallout">
            <a:avLst>
              <a:gd name="adj1" fmla="val 21061"/>
              <a:gd name="adj2" fmla="val 60136"/>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a:solidFill>
                  <a:schemeClr val="bg1"/>
                </a:solidFill>
                <a:cs typeface="Arial" pitchFamily="34" charset="0"/>
              </a:rPr>
              <a:t>Ce que les utilisateurs peuvent faire avec les enregistrements d'un objet particulier</a:t>
            </a:r>
          </a:p>
        </p:txBody>
      </p:sp>
      <p:sp>
        <p:nvSpPr>
          <p:cNvPr id="10" name="Rounded Rectangle 22"/>
          <p:cNvSpPr/>
          <p:nvPr/>
        </p:nvSpPr>
        <p:spPr>
          <a:xfrm>
            <a:off x="8942832" y="6115801"/>
            <a:ext cx="2935105" cy="681038"/>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smtClean="0">
                <a:solidFill>
                  <a:schemeClr val="bg1"/>
                </a:solidFill>
                <a:cs typeface="Arial" pitchFamily="34" charset="0"/>
              </a:rPr>
              <a:t>Type</a:t>
            </a:r>
            <a:r>
              <a:rPr lang="pl-PL" sz="2000" dirty="0" smtClean="0">
                <a:solidFill>
                  <a:schemeClr val="bg1"/>
                </a:solidFill>
                <a:cs typeface="Arial" pitchFamily="34" charset="0"/>
              </a:rPr>
              <a:t> </a:t>
            </a:r>
            <a:r>
              <a:rPr lang="fr-FR" sz="2000" dirty="0" smtClean="0">
                <a:solidFill>
                  <a:schemeClr val="bg1"/>
                </a:solidFill>
                <a:cs typeface="Arial" pitchFamily="34" charset="0"/>
              </a:rPr>
              <a:t>d'enregistrement/</a:t>
            </a:r>
            <a:r>
              <a:rPr lang="pl-PL" sz="2000" dirty="0" smtClean="0">
                <a:solidFill>
                  <a:schemeClr val="bg1"/>
                </a:solidFill>
                <a:cs typeface="Arial" pitchFamily="34" charset="0"/>
              </a:rPr>
              <a:t> </a:t>
            </a:r>
            <a:r>
              <a:rPr lang="fr-FR" sz="2000" dirty="0" smtClean="0">
                <a:solidFill>
                  <a:schemeClr val="bg1"/>
                </a:solidFill>
                <a:cs typeface="Arial" pitchFamily="34" charset="0"/>
              </a:rPr>
              <a:t>présentation </a:t>
            </a:r>
            <a:r>
              <a:rPr lang="fr-FR" sz="2000" dirty="0">
                <a:solidFill>
                  <a:schemeClr val="bg1"/>
                </a:solidFill>
                <a:cs typeface="Arial" pitchFamily="34" charset="0"/>
              </a:rPr>
              <a:t>de page</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1270" r="4357" b="65902"/>
          <a:stretch/>
        </p:blipFill>
        <p:spPr>
          <a:xfrm>
            <a:off x="7446885" y="3126658"/>
            <a:ext cx="338088" cy="336196"/>
          </a:xfrm>
          <a:prstGeom prst="flowChartConnector">
            <a:avLst/>
          </a:prstGeom>
          <a:solidFill>
            <a:schemeClr val="bg1">
              <a:lumMod val="85000"/>
            </a:schemeClr>
          </a:solidFill>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t="-1270" r="4357" b="65902"/>
          <a:stretch/>
        </p:blipFill>
        <p:spPr>
          <a:xfrm>
            <a:off x="1983657" y="4960050"/>
            <a:ext cx="335421" cy="333544"/>
          </a:xfrm>
          <a:prstGeom prst="flowChartConnector">
            <a:avLst/>
          </a:prstGeom>
          <a:solidFill>
            <a:schemeClr val="bg1">
              <a:lumMod val="85000"/>
            </a:schemeClr>
          </a:solidFill>
        </p:spPr>
      </p:pic>
    </p:spTree>
    <p:extLst>
      <p:ext uri="{BB962C8B-B14F-4D97-AF65-F5344CB8AC3E}">
        <p14:creationId xmlns:p14="http://schemas.microsoft.com/office/powerpoint/2010/main" val="34243446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102</a:t>
            </a:fld>
            <a:endParaRPr lang="en-US" smtClean="0"/>
          </a:p>
        </p:txBody>
      </p:sp>
      <p:sp>
        <p:nvSpPr>
          <p:cNvPr id="3" name="Text Placeholder 2"/>
          <p:cNvSpPr>
            <a:spLocks noGrp="1"/>
          </p:cNvSpPr>
          <p:nvPr>
            <p:ph type="body" sz="quarter" idx="11"/>
          </p:nvPr>
        </p:nvSpPr>
        <p:spPr/>
        <p:txBody>
          <a:bodyPr/>
          <a:lstStyle/>
          <a:p>
            <a:r>
              <a:rPr lang="fr-FR"/>
              <a:t>Profils standard pour se lancer</a:t>
            </a:r>
          </a:p>
        </p:txBody>
      </p:sp>
      <p:sp>
        <p:nvSpPr>
          <p:cNvPr id="4" name="Text Placeholder 3"/>
          <p:cNvSpPr>
            <a:spLocks noGrp="1"/>
          </p:cNvSpPr>
          <p:nvPr>
            <p:ph type="body" sz="quarter" idx="12"/>
          </p:nvPr>
        </p:nvSpPr>
        <p:spPr>
          <a:xfrm>
            <a:off x="455733" y="973369"/>
            <a:ext cx="11207532" cy="522515"/>
          </a:xfrm>
        </p:spPr>
        <p:txBody>
          <a:bodyPr/>
          <a:lstStyle/>
          <a:p>
            <a:r>
              <a:rPr lang="fr-FR" dirty="0"/>
              <a:t>Les profils standard ne peuvent pas être supprimés et les autorisations ne peuvent pas être modifiées.</a:t>
            </a:r>
          </a:p>
          <a:p>
            <a:endParaRPr lang="en-IN" dirty="0"/>
          </a:p>
        </p:txBody>
      </p:sp>
      <p:sp>
        <p:nvSpPr>
          <p:cNvPr id="5" name="Rounded Rectangle 8"/>
          <p:cNvSpPr/>
          <p:nvPr/>
        </p:nvSpPr>
        <p:spPr bwMode="auto">
          <a:xfrm>
            <a:off x="735010" y="3106948"/>
            <a:ext cx="3000555" cy="899790"/>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ts val="1800"/>
              </a:lnSpc>
            </a:pPr>
            <a:r>
              <a:rPr lang="fr-FR" sz="1600" b="1" dirty="0">
                <a:solidFill>
                  <a:schemeClr val="bg1"/>
                </a:solidFill>
                <a:latin typeface="Salesforce Sans" panose="020B0505020202020203" pitchFamily="34" charset="0"/>
                <a:cs typeface="Arial" pitchFamily="34" charset="0"/>
              </a:rPr>
              <a:t>Administrateur </a:t>
            </a:r>
            <a:r>
              <a:rPr lang="pl-PL" sz="1600" b="1" dirty="0" smtClean="0">
                <a:solidFill>
                  <a:schemeClr val="bg1"/>
                </a:solidFill>
                <a:latin typeface="Salesforce Sans" panose="020B0505020202020203" pitchFamily="34" charset="0"/>
                <a:cs typeface="Arial" pitchFamily="34" charset="0"/>
              </a:rPr>
              <a:t/>
            </a:r>
            <a:br>
              <a:rPr lang="pl-PL" sz="1600" b="1" dirty="0" smtClean="0">
                <a:solidFill>
                  <a:schemeClr val="bg1"/>
                </a:solidFill>
                <a:latin typeface="Salesforce Sans" panose="020B0505020202020203" pitchFamily="34" charset="0"/>
                <a:cs typeface="Arial" pitchFamily="34" charset="0"/>
              </a:rPr>
            </a:br>
            <a:r>
              <a:rPr lang="fr-FR" sz="1600" b="1" dirty="0" smtClean="0">
                <a:solidFill>
                  <a:schemeClr val="bg1"/>
                </a:solidFill>
                <a:latin typeface="Salesforce Sans" panose="020B0505020202020203" pitchFamily="34" charset="0"/>
                <a:cs typeface="Arial" pitchFamily="34" charset="0"/>
              </a:rPr>
              <a:t>système</a:t>
            </a:r>
            <a:endParaRPr lang="fr-FR" sz="1600" b="1" dirty="0">
              <a:solidFill>
                <a:schemeClr val="bg1"/>
              </a:solidFill>
              <a:latin typeface="Salesforce Sans" panose="020B0505020202020203" pitchFamily="34" charset="0"/>
              <a:cs typeface="Arial" pitchFamily="34" charset="0"/>
            </a:endParaRPr>
          </a:p>
        </p:txBody>
      </p:sp>
      <p:sp>
        <p:nvSpPr>
          <p:cNvPr id="6" name="Rounded Rectangle 9"/>
          <p:cNvSpPr/>
          <p:nvPr/>
        </p:nvSpPr>
        <p:spPr bwMode="auto">
          <a:xfrm>
            <a:off x="4512327" y="3106948"/>
            <a:ext cx="3137575" cy="899790"/>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ts val="1800"/>
              </a:lnSpc>
            </a:pPr>
            <a:r>
              <a:rPr lang="fr-FR" sz="1600" b="1" dirty="0">
                <a:solidFill>
                  <a:schemeClr val="bg1"/>
                </a:solidFill>
                <a:latin typeface="Salesforce Sans" panose="020B0505020202020203" pitchFamily="34" charset="0"/>
                <a:cs typeface="Arial" pitchFamily="34" charset="0"/>
              </a:rPr>
              <a:t>Utilisateur</a:t>
            </a:r>
            <a:br>
              <a:rPr lang="fr-FR" sz="1600" b="1" dirty="0">
                <a:solidFill>
                  <a:schemeClr val="bg1"/>
                </a:solidFill>
                <a:latin typeface="Salesforce Sans" panose="020B0505020202020203" pitchFamily="34" charset="0"/>
                <a:cs typeface="Arial" pitchFamily="34" charset="0"/>
              </a:rPr>
            </a:br>
            <a:r>
              <a:rPr lang="fr-FR" sz="1600" b="1" dirty="0">
                <a:solidFill>
                  <a:schemeClr val="bg1"/>
                </a:solidFill>
                <a:latin typeface="Salesforce Sans" panose="020B0505020202020203" pitchFamily="34" charset="0"/>
                <a:cs typeface="Arial" pitchFamily="34" charset="0"/>
              </a:rPr>
              <a:t>standard</a:t>
            </a:r>
          </a:p>
        </p:txBody>
      </p:sp>
      <p:sp>
        <p:nvSpPr>
          <p:cNvPr id="7" name="Rounded Rectangle 10"/>
          <p:cNvSpPr/>
          <p:nvPr/>
        </p:nvSpPr>
        <p:spPr bwMode="auto">
          <a:xfrm>
            <a:off x="8397220" y="3106948"/>
            <a:ext cx="3006353" cy="899790"/>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ts val="1800"/>
              </a:lnSpc>
            </a:pPr>
            <a:r>
              <a:rPr lang="fr-FR" sz="1600" b="1">
                <a:solidFill>
                  <a:schemeClr val="bg1"/>
                </a:solidFill>
                <a:latin typeface="Salesforce Sans" panose="020B0505020202020203" pitchFamily="34" charset="0"/>
                <a:cs typeface="Arial" pitchFamily="34" charset="0"/>
              </a:rPr>
              <a:t>Responsable solutions</a:t>
            </a:r>
          </a:p>
        </p:txBody>
      </p:sp>
      <p:sp>
        <p:nvSpPr>
          <p:cNvPr id="8" name="Rounded Rectangle 11"/>
          <p:cNvSpPr/>
          <p:nvPr/>
        </p:nvSpPr>
        <p:spPr bwMode="auto">
          <a:xfrm>
            <a:off x="735010" y="4291382"/>
            <a:ext cx="3000555" cy="899790"/>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ts val="1800"/>
              </a:lnSpc>
            </a:pPr>
            <a:r>
              <a:rPr lang="fr-FR" sz="1600" b="1" dirty="0" smtClean="0">
                <a:solidFill>
                  <a:schemeClr val="bg1"/>
                </a:solidFill>
                <a:latin typeface="Salesforce Sans" panose="020B0505020202020203" pitchFamily="34" charset="0"/>
                <a:cs typeface="Arial" pitchFamily="34" charset="0"/>
              </a:rPr>
              <a:t>Utilisateur de Marketing</a:t>
            </a:r>
            <a:endParaRPr lang="fr-FR" sz="1600" b="1" dirty="0">
              <a:solidFill>
                <a:schemeClr val="bg1"/>
              </a:solidFill>
              <a:latin typeface="Salesforce Sans" panose="020B0505020202020203" pitchFamily="34" charset="0"/>
              <a:cs typeface="Arial" pitchFamily="34" charset="0"/>
            </a:endParaRPr>
          </a:p>
        </p:txBody>
      </p:sp>
      <p:sp>
        <p:nvSpPr>
          <p:cNvPr id="9" name="Rounded Rectangle 12"/>
          <p:cNvSpPr/>
          <p:nvPr/>
        </p:nvSpPr>
        <p:spPr bwMode="auto">
          <a:xfrm>
            <a:off x="4512328" y="4291382"/>
            <a:ext cx="3137574" cy="899790"/>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ts val="1800"/>
              </a:lnSpc>
            </a:pPr>
            <a:r>
              <a:rPr lang="fr-FR" sz="1600" b="1" dirty="0" smtClean="0">
                <a:solidFill>
                  <a:schemeClr val="bg1"/>
                </a:solidFill>
                <a:latin typeface="Salesforce Sans" panose="020B0505020202020203" pitchFamily="34" charset="0"/>
                <a:cs typeface="Arial" pitchFamily="34" charset="0"/>
              </a:rPr>
              <a:t>Responsable du Contrat</a:t>
            </a:r>
            <a:endParaRPr lang="fr-FR" sz="1600" b="1" dirty="0">
              <a:solidFill>
                <a:schemeClr val="bg1"/>
              </a:solidFill>
              <a:latin typeface="Salesforce Sans" panose="020B0505020202020203" pitchFamily="34" charset="0"/>
              <a:cs typeface="Arial" pitchFamily="34" charset="0"/>
            </a:endParaRPr>
          </a:p>
        </p:txBody>
      </p:sp>
      <p:sp>
        <p:nvSpPr>
          <p:cNvPr id="10" name="Rounded Rectangle 13"/>
          <p:cNvSpPr/>
          <p:nvPr/>
        </p:nvSpPr>
        <p:spPr bwMode="auto">
          <a:xfrm>
            <a:off x="8397221" y="4291382"/>
            <a:ext cx="3006352" cy="899790"/>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ts val="1800"/>
              </a:lnSpc>
            </a:pPr>
            <a:r>
              <a:rPr lang="fr-FR" sz="1600" b="1">
                <a:solidFill>
                  <a:schemeClr val="bg1"/>
                </a:solidFill>
                <a:latin typeface="Salesforce Sans" panose="020B0505020202020203" pitchFamily="34" charset="0"/>
                <a:cs typeface="Arial" pitchFamily="34" charset="0"/>
              </a:rPr>
              <a:t>Lecture seule</a:t>
            </a:r>
          </a:p>
        </p:txBody>
      </p:sp>
      <p:sp>
        <p:nvSpPr>
          <p:cNvPr id="11" name="TextBox 10"/>
          <p:cNvSpPr txBox="1"/>
          <p:nvPr/>
        </p:nvSpPr>
        <p:spPr>
          <a:xfrm>
            <a:off x="720159" y="1783774"/>
            <a:ext cx="3015407" cy="1022880"/>
          </a:xfrm>
          <a:prstGeom prst="roundRect">
            <a:avLst/>
          </a:prstGeom>
          <a:solidFill>
            <a:srgbClr val="92C1E9"/>
          </a:solidFill>
          <a:ln>
            <a:noFill/>
          </a:ln>
        </p:spPr>
        <p:style>
          <a:lnRef idx="2">
            <a:schemeClr val="accent1"/>
          </a:lnRef>
          <a:fillRef idx="1">
            <a:schemeClr val="lt1"/>
          </a:fillRef>
          <a:effectRef idx="0">
            <a:schemeClr val="accent1"/>
          </a:effectRef>
          <a:fontRef idx="minor">
            <a:schemeClr val="dk1"/>
          </a:fontRef>
        </p:style>
        <p:txBody>
          <a:bodyPr wrap="square" lIns="108000" tIns="0" rIns="108000" rtlCol="0" anchor="ctr" anchorCtr="0">
            <a:noAutofit/>
          </a:bodyPr>
          <a:lstStyle/>
          <a:p>
            <a:pPr indent="-223838">
              <a:lnSpc>
                <a:spcPts val="1800"/>
              </a:lnSpc>
            </a:pPr>
            <a:r>
              <a:rPr lang="fr-FR" sz="1600" dirty="0">
                <a:solidFill>
                  <a:srgbClr val="19325C"/>
                </a:solidFill>
                <a:latin typeface="Salesforce Sans" panose="020B0505020202020203" pitchFamily="34" charset="0"/>
                <a:cs typeface="Arial" pitchFamily="34" charset="0"/>
              </a:rPr>
              <a:t>Afficher et modifier </a:t>
            </a:r>
            <a:r>
              <a:rPr lang="pl-PL" sz="1600" dirty="0" smtClean="0">
                <a:solidFill>
                  <a:srgbClr val="19325C"/>
                </a:solidFill>
                <a:latin typeface="Salesforce Sans" panose="020B0505020202020203" pitchFamily="34" charset="0"/>
                <a:cs typeface="Arial" pitchFamily="34" charset="0"/>
              </a:rPr>
              <a:t/>
            </a:r>
            <a:br>
              <a:rPr lang="pl-PL" sz="1600" dirty="0" smtClean="0">
                <a:solidFill>
                  <a:srgbClr val="19325C"/>
                </a:solidFill>
                <a:latin typeface="Salesforce Sans" panose="020B0505020202020203" pitchFamily="34" charset="0"/>
                <a:cs typeface="Arial" pitchFamily="34" charset="0"/>
              </a:rPr>
            </a:br>
            <a:r>
              <a:rPr lang="fr-FR" sz="1600" dirty="0" smtClean="0">
                <a:solidFill>
                  <a:srgbClr val="19325C"/>
                </a:solidFill>
                <a:latin typeface="Salesforce Sans" panose="020B0505020202020203" pitchFamily="34" charset="0"/>
                <a:cs typeface="Arial" pitchFamily="34" charset="0"/>
              </a:rPr>
              <a:t>toutes </a:t>
            </a:r>
            <a:r>
              <a:rPr lang="fr-FR" sz="1600" dirty="0">
                <a:solidFill>
                  <a:srgbClr val="19325C"/>
                </a:solidFill>
                <a:latin typeface="Salesforce Sans" panose="020B0505020202020203" pitchFamily="34" charset="0"/>
                <a:cs typeface="Arial" pitchFamily="34" charset="0"/>
              </a:rPr>
              <a:t>les données, </a:t>
            </a:r>
            <a:r>
              <a:rPr lang="pl-PL" sz="1600" dirty="0" smtClean="0">
                <a:solidFill>
                  <a:srgbClr val="19325C"/>
                </a:solidFill>
                <a:latin typeface="Salesforce Sans" panose="020B0505020202020203" pitchFamily="34" charset="0"/>
                <a:cs typeface="Arial" pitchFamily="34" charset="0"/>
              </a:rPr>
              <a:t/>
            </a:r>
            <a:br>
              <a:rPr lang="pl-PL" sz="1600" dirty="0" smtClean="0">
                <a:solidFill>
                  <a:srgbClr val="19325C"/>
                </a:solidFill>
                <a:latin typeface="Salesforce Sans" panose="020B0505020202020203" pitchFamily="34" charset="0"/>
                <a:cs typeface="Arial" pitchFamily="34" charset="0"/>
              </a:rPr>
            </a:br>
            <a:r>
              <a:rPr lang="fr-FR" sz="1600" dirty="0" smtClean="0">
                <a:solidFill>
                  <a:srgbClr val="19325C"/>
                </a:solidFill>
                <a:latin typeface="Salesforce Sans" panose="020B0505020202020203" pitchFamily="34" charset="0"/>
                <a:cs typeface="Arial" pitchFamily="34" charset="0"/>
              </a:rPr>
              <a:t>et </a:t>
            </a:r>
            <a:r>
              <a:rPr lang="fr-FR" sz="1600" dirty="0">
                <a:solidFill>
                  <a:srgbClr val="19325C"/>
                </a:solidFill>
                <a:latin typeface="Salesforce Sans" panose="020B0505020202020203" pitchFamily="34" charset="0"/>
                <a:cs typeface="Arial" pitchFamily="34" charset="0"/>
              </a:rPr>
              <a:t>personnaliser l'application.</a:t>
            </a:r>
          </a:p>
        </p:txBody>
      </p:sp>
      <p:sp>
        <p:nvSpPr>
          <p:cNvPr id="12" name="TextBox 11"/>
          <p:cNvSpPr txBox="1"/>
          <p:nvPr/>
        </p:nvSpPr>
        <p:spPr>
          <a:xfrm>
            <a:off x="720159" y="5491466"/>
            <a:ext cx="3015407" cy="1122838"/>
          </a:xfrm>
          <a:prstGeom prst="roundRect">
            <a:avLst/>
          </a:prstGeom>
          <a:solidFill>
            <a:srgbClr val="92C1E9"/>
          </a:solidFill>
          <a:ln>
            <a:noFill/>
          </a:ln>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indent="-223838">
              <a:lnSpc>
                <a:spcPts val="1800"/>
              </a:lnSpc>
            </a:pPr>
            <a:r>
              <a:rPr lang="fr-FR" sz="1600">
                <a:solidFill>
                  <a:srgbClr val="19325C"/>
                </a:solidFill>
                <a:latin typeface="Salesforce Sans" panose="020B0505020202020203" pitchFamily="34" charset="0"/>
                <a:cs typeface="Arial" pitchFamily="34" charset="0"/>
              </a:rPr>
              <a:t>Utilisateur standard +</a:t>
            </a:r>
            <a:br>
              <a:rPr lang="fr-FR" sz="1600">
                <a:solidFill>
                  <a:srgbClr val="19325C"/>
                </a:solidFill>
                <a:latin typeface="Salesforce Sans" panose="020B0505020202020203" pitchFamily="34" charset="0"/>
                <a:cs typeface="Arial" pitchFamily="34" charset="0"/>
              </a:rPr>
            </a:br>
            <a:r>
              <a:rPr lang="fr-FR" sz="1600">
                <a:solidFill>
                  <a:srgbClr val="19325C"/>
                </a:solidFill>
                <a:latin typeface="Salesforce Sans" panose="020B0505020202020203" pitchFamily="34" charset="0"/>
                <a:cs typeface="Arial" pitchFamily="34" charset="0"/>
              </a:rPr>
              <a:t>importer des pistes.</a:t>
            </a:r>
          </a:p>
        </p:txBody>
      </p:sp>
      <p:sp>
        <p:nvSpPr>
          <p:cNvPr id="13" name="TextBox 12"/>
          <p:cNvSpPr txBox="1"/>
          <p:nvPr/>
        </p:nvSpPr>
        <p:spPr>
          <a:xfrm>
            <a:off x="4509637" y="1840024"/>
            <a:ext cx="3140266" cy="966630"/>
          </a:xfrm>
          <a:prstGeom prst="roundRect">
            <a:avLst/>
          </a:prstGeom>
          <a:solidFill>
            <a:srgbClr val="92C1E9"/>
          </a:solidFill>
          <a:ln>
            <a:noFill/>
          </a:ln>
        </p:spPr>
        <p:style>
          <a:lnRef idx="2">
            <a:schemeClr val="accent1"/>
          </a:lnRef>
          <a:fillRef idx="1">
            <a:schemeClr val="lt1"/>
          </a:fillRef>
          <a:effectRef idx="0">
            <a:schemeClr val="accent1"/>
          </a:effectRef>
          <a:fontRef idx="minor">
            <a:schemeClr val="dk1"/>
          </a:fontRef>
        </p:style>
        <p:txBody>
          <a:bodyPr wrap="square" tIns="36000" rIns="108000" rtlCol="0" anchor="ctr" anchorCtr="0">
            <a:noAutofit/>
          </a:bodyPr>
          <a:lstStyle/>
          <a:p>
            <a:pPr indent="-223838">
              <a:lnSpc>
                <a:spcPts val="1800"/>
              </a:lnSpc>
            </a:pPr>
            <a:r>
              <a:rPr lang="fr-FR" sz="1600" dirty="0">
                <a:solidFill>
                  <a:srgbClr val="19325C"/>
                </a:solidFill>
                <a:latin typeface="Salesforce Sans" panose="020B0505020202020203" pitchFamily="34" charset="0"/>
                <a:cs typeface="Arial" pitchFamily="34" charset="0"/>
              </a:rPr>
              <a:t>Afficher, modifier </a:t>
            </a:r>
            <a:r>
              <a:rPr lang="fr-FR" sz="1600" dirty="0" smtClean="0">
                <a:solidFill>
                  <a:srgbClr val="19325C"/>
                </a:solidFill>
                <a:latin typeface="Salesforce Sans" panose="020B0505020202020203" pitchFamily="34" charset="0"/>
                <a:cs typeface="Arial" pitchFamily="34" charset="0"/>
              </a:rPr>
              <a:t>et</a:t>
            </a:r>
            <a:r>
              <a:rPr lang="pl-PL" sz="1600" dirty="0" smtClean="0">
                <a:solidFill>
                  <a:srgbClr val="19325C"/>
                </a:solidFill>
                <a:latin typeface="Salesforce Sans" panose="020B0505020202020203" pitchFamily="34" charset="0"/>
                <a:cs typeface="Arial" pitchFamily="34" charset="0"/>
              </a:rPr>
              <a:t> </a:t>
            </a:r>
            <a:r>
              <a:rPr lang="fr-FR" sz="1600" dirty="0" smtClean="0">
                <a:solidFill>
                  <a:srgbClr val="19325C"/>
                </a:solidFill>
                <a:latin typeface="Salesforce Sans" panose="020B0505020202020203" pitchFamily="34" charset="0"/>
                <a:cs typeface="Arial" pitchFamily="34" charset="0"/>
              </a:rPr>
              <a:t>supprimer </a:t>
            </a:r>
            <a:r>
              <a:rPr lang="fr-FR" sz="1600" dirty="0">
                <a:solidFill>
                  <a:srgbClr val="19325C"/>
                </a:solidFill>
                <a:latin typeface="Salesforce Sans" panose="020B0505020202020203" pitchFamily="34" charset="0"/>
                <a:cs typeface="Arial" pitchFamily="34" charset="0"/>
              </a:rPr>
              <a:t>des enregistrements auxquels </a:t>
            </a:r>
            <a:r>
              <a:rPr lang="pl-PL" sz="1600" dirty="0" smtClean="0">
                <a:solidFill>
                  <a:srgbClr val="19325C"/>
                </a:solidFill>
                <a:latin typeface="Salesforce Sans" panose="020B0505020202020203" pitchFamily="34" charset="0"/>
                <a:cs typeface="Arial" pitchFamily="34" charset="0"/>
              </a:rPr>
              <a:t/>
            </a:r>
            <a:br>
              <a:rPr lang="pl-PL" sz="1600" dirty="0" smtClean="0">
                <a:solidFill>
                  <a:srgbClr val="19325C"/>
                </a:solidFill>
                <a:latin typeface="Salesforce Sans" panose="020B0505020202020203" pitchFamily="34" charset="0"/>
                <a:cs typeface="Arial" pitchFamily="34" charset="0"/>
              </a:rPr>
            </a:br>
            <a:r>
              <a:rPr lang="fr-FR" sz="1600" dirty="0" smtClean="0">
                <a:solidFill>
                  <a:srgbClr val="19325C"/>
                </a:solidFill>
                <a:latin typeface="Salesforce Sans" panose="020B0505020202020203" pitchFamily="34" charset="0"/>
                <a:cs typeface="Arial" pitchFamily="34" charset="0"/>
              </a:rPr>
              <a:t>ils </a:t>
            </a:r>
            <a:r>
              <a:rPr lang="fr-FR" sz="1600" dirty="0">
                <a:solidFill>
                  <a:srgbClr val="19325C"/>
                </a:solidFill>
                <a:latin typeface="Salesforce Sans" panose="020B0505020202020203" pitchFamily="34" charset="0"/>
                <a:cs typeface="Arial" pitchFamily="34" charset="0"/>
              </a:rPr>
              <a:t>peuvent accéder.</a:t>
            </a:r>
          </a:p>
        </p:txBody>
      </p:sp>
      <p:sp>
        <p:nvSpPr>
          <p:cNvPr id="14" name="TextBox 13"/>
          <p:cNvSpPr txBox="1"/>
          <p:nvPr/>
        </p:nvSpPr>
        <p:spPr>
          <a:xfrm>
            <a:off x="8394794" y="1840024"/>
            <a:ext cx="3008780" cy="966630"/>
          </a:xfrm>
          <a:prstGeom prst="roundRect">
            <a:avLst/>
          </a:prstGeom>
          <a:solidFill>
            <a:srgbClr val="92C1E9"/>
          </a:solidFill>
          <a:ln>
            <a:noFill/>
          </a:ln>
        </p:spPr>
        <p:style>
          <a:lnRef idx="2">
            <a:schemeClr val="accent1"/>
          </a:lnRef>
          <a:fillRef idx="1">
            <a:schemeClr val="lt1"/>
          </a:fillRef>
          <a:effectRef idx="0">
            <a:schemeClr val="accent1"/>
          </a:effectRef>
          <a:fontRef idx="minor">
            <a:schemeClr val="dk1"/>
          </a:fontRef>
        </p:style>
        <p:txBody>
          <a:bodyPr wrap="square" tIns="0" rtlCol="0" anchor="ctr" anchorCtr="0">
            <a:noAutofit/>
          </a:bodyPr>
          <a:lstStyle/>
          <a:p>
            <a:pPr indent="-223838">
              <a:lnSpc>
                <a:spcPts val="1800"/>
              </a:lnSpc>
            </a:pPr>
            <a:r>
              <a:rPr lang="fr-FR" sz="1600">
                <a:solidFill>
                  <a:srgbClr val="19325C"/>
                </a:solidFill>
                <a:latin typeface="Salesforce Sans" panose="020B0505020202020203" pitchFamily="34" charset="0"/>
                <a:cs typeface="Arial" pitchFamily="34" charset="0"/>
              </a:rPr>
              <a:t>Utilisateur standard + gérer des solutions publiées.</a:t>
            </a:r>
          </a:p>
        </p:txBody>
      </p:sp>
      <p:sp>
        <p:nvSpPr>
          <p:cNvPr id="15" name="TextBox 14"/>
          <p:cNvSpPr txBox="1"/>
          <p:nvPr/>
        </p:nvSpPr>
        <p:spPr>
          <a:xfrm>
            <a:off x="4509637" y="5491466"/>
            <a:ext cx="3140266" cy="1122838"/>
          </a:xfrm>
          <a:prstGeom prst="roundRect">
            <a:avLst/>
          </a:prstGeom>
          <a:solidFill>
            <a:srgbClr val="92C1E9"/>
          </a:solidFill>
          <a:ln>
            <a:noFill/>
          </a:ln>
        </p:spPr>
        <p:style>
          <a:lnRef idx="2">
            <a:schemeClr val="accent1"/>
          </a:lnRef>
          <a:fillRef idx="1">
            <a:schemeClr val="lt1"/>
          </a:fillRef>
          <a:effectRef idx="0">
            <a:schemeClr val="accent1"/>
          </a:effectRef>
          <a:fontRef idx="minor">
            <a:schemeClr val="dk1"/>
          </a:fontRef>
        </p:style>
        <p:txBody>
          <a:bodyPr wrap="square" tIns="0" rtlCol="0" anchor="ctr" anchorCtr="0">
            <a:noAutofit/>
          </a:bodyPr>
          <a:lstStyle/>
          <a:p>
            <a:pPr indent="-223838">
              <a:lnSpc>
                <a:spcPts val="1800"/>
              </a:lnSpc>
            </a:pPr>
            <a:r>
              <a:rPr lang="fr-FR" sz="1600">
                <a:solidFill>
                  <a:srgbClr val="19325C"/>
                </a:solidFill>
                <a:latin typeface="Salesforce Sans" panose="020B0505020202020203" pitchFamily="34" charset="0"/>
                <a:cs typeface="Arial" pitchFamily="34" charset="0"/>
              </a:rPr>
              <a:t>Utilisateur standard +</a:t>
            </a:r>
            <a:br>
              <a:rPr lang="fr-FR" sz="1600">
                <a:solidFill>
                  <a:srgbClr val="19325C"/>
                </a:solidFill>
                <a:latin typeface="Salesforce Sans" panose="020B0505020202020203" pitchFamily="34" charset="0"/>
                <a:cs typeface="Arial" pitchFamily="34" charset="0"/>
              </a:rPr>
            </a:br>
            <a:r>
              <a:rPr lang="fr-FR" sz="1600">
                <a:solidFill>
                  <a:srgbClr val="19325C"/>
                </a:solidFill>
                <a:latin typeface="Salesforce Sans" panose="020B0505020202020203" pitchFamily="34" charset="0"/>
                <a:cs typeface="Arial" pitchFamily="34" charset="0"/>
              </a:rPr>
              <a:t>gérer des contrats.</a:t>
            </a:r>
          </a:p>
        </p:txBody>
      </p:sp>
      <p:sp>
        <p:nvSpPr>
          <p:cNvPr id="16" name="TextBox 15"/>
          <p:cNvSpPr txBox="1"/>
          <p:nvPr/>
        </p:nvSpPr>
        <p:spPr>
          <a:xfrm>
            <a:off x="8394794" y="5491465"/>
            <a:ext cx="3008780" cy="1122839"/>
          </a:xfrm>
          <a:prstGeom prst="roundRect">
            <a:avLst/>
          </a:prstGeom>
          <a:solidFill>
            <a:srgbClr val="92C1E9"/>
          </a:solidFill>
          <a:ln>
            <a:noFill/>
          </a:ln>
        </p:spPr>
        <p:style>
          <a:lnRef idx="2">
            <a:schemeClr val="accent1"/>
          </a:lnRef>
          <a:fillRef idx="1">
            <a:schemeClr val="lt1"/>
          </a:fillRef>
          <a:effectRef idx="0">
            <a:schemeClr val="accent1"/>
          </a:effectRef>
          <a:fontRef idx="minor">
            <a:schemeClr val="dk1"/>
          </a:fontRef>
        </p:style>
        <p:txBody>
          <a:bodyPr wrap="square" tIns="0" rtlCol="0" anchor="ctr" anchorCtr="0">
            <a:noAutofit/>
          </a:bodyPr>
          <a:lstStyle/>
          <a:p>
            <a:pPr indent="-223838">
              <a:lnSpc>
                <a:spcPts val="1800"/>
              </a:lnSpc>
            </a:pPr>
            <a:r>
              <a:rPr lang="fr-FR" sz="1600" dirty="0">
                <a:solidFill>
                  <a:srgbClr val="19325C"/>
                </a:solidFill>
                <a:latin typeface="Salesforce Sans" panose="020B0505020202020203" pitchFamily="34" charset="0"/>
                <a:cs typeface="Arial" pitchFamily="34" charset="0"/>
              </a:rPr>
              <a:t>Afficher uniquement </a:t>
            </a:r>
            <a:r>
              <a:rPr lang="pl-PL" sz="1600" dirty="0" smtClean="0">
                <a:solidFill>
                  <a:srgbClr val="19325C"/>
                </a:solidFill>
                <a:latin typeface="Salesforce Sans" panose="020B0505020202020203" pitchFamily="34" charset="0"/>
                <a:cs typeface="Arial" pitchFamily="34" charset="0"/>
              </a:rPr>
              <a:t/>
            </a:r>
            <a:br>
              <a:rPr lang="pl-PL" sz="1600" dirty="0" smtClean="0">
                <a:solidFill>
                  <a:srgbClr val="19325C"/>
                </a:solidFill>
                <a:latin typeface="Salesforce Sans" panose="020B0505020202020203" pitchFamily="34" charset="0"/>
                <a:cs typeface="Arial" pitchFamily="34" charset="0"/>
              </a:rPr>
            </a:br>
            <a:r>
              <a:rPr lang="fr-FR" sz="1600" dirty="0" smtClean="0">
                <a:solidFill>
                  <a:srgbClr val="19325C"/>
                </a:solidFill>
                <a:latin typeface="Salesforce Sans" panose="020B0505020202020203" pitchFamily="34" charset="0"/>
                <a:cs typeface="Arial" pitchFamily="34" charset="0"/>
              </a:rPr>
              <a:t>les </a:t>
            </a:r>
            <a:r>
              <a:rPr lang="fr-FR" sz="1600" dirty="0">
                <a:solidFill>
                  <a:srgbClr val="19325C"/>
                </a:solidFill>
                <a:latin typeface="Salesforce Sans" panose="020B0505020202020203" pitchFamily="34" charset="0"/>
                <a:cs typeface="Arial" pitchFamily="34" charset="0"/>
              </a:rPr>
              <a:t>enregistrements auxquels ils peuvent accéder.</a:t>
            </a: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r="15317"/>
          <a:stretch/>
        </p:blipFill>
        <p:spPr>
          <a:xfrm>
            <a:off x="3183779" y="2211861"/>
            <a:ext cx="636907" cy="1648588"/>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923" y="2259835"/>
            <a:ext cx="664160" cy="1600613"/>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8706" y="2588244"/>
            <a:ext cx="695067" cy="1688243"/>
          </a:xfrm>
          <a:prstGeom prst="rect">
            <a:avLst/>
          </a:prstGeom>
        </p:spPr>
      </p:pic>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r="13325"/>
          <a:stretch/>
        </p:blipFill>
        <p:spPr>
          <a:xfrm>
            <a:off x="6821730" y="4681480"/>
            <a:ext cx="828172" cy="1570667"/>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50729" y="4627744"/>
            <a:ext cx="684836" cy="1643605"/>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67923" y="4604902"/>
            <a:ext cx="635650" cy="1710830"/>
          </a:xfrm>
          <a:prstGeom prst="rect">
            <a:avLst/>
          </a:prstGeom>
        </p:spPr>
      </p:pic>
    </p:spTree>
    <p:extLst>
      <p:ext uri="{BB962C8B-B14F-4D97-AF65-F5344CB8AC3E}">
        <p14:creationId xmlns:p14="http://schemas.microsoft.com/office/powerpoint/2010/main" val="110230809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103</a:t>
            </a:fld>
            <a:endParaRPr lang="en-US" smtClean="0"/>
          </a:p>
        </p:txBody>
      </p:sp>
      <p:sp>
        <p:nvSpPr>
          <p:cNvPr id="3" name="Text Placeholder 2"/>
          <p:cNvSpPr>
            <a:spLocks noGrp="1"/>
          </p:cNvSpPr>
          <p:nvPr>
            <p:ph type="body" sz="quarter" idx="11"/>
          </p:nvPr>
        </p:nvSpPr>
        <p:spPr/>
        <p:txBody>
          <a:bodyPr/>
          <a:lstStyle/>
          <a:p>
            <a:r>
              <a:rPr lang="fr-FR"/>
              <a:t>Profils Chatter standard</a:t>
            </a:r>
          </a:p>
        </p:txBody>
      </p:sp>
      <p:sp>
        <p:nvSpPr>
          <p:cNvPr id="4" name="Text Placeholder 3"/>
          <p:cNvSpPr>
            <a:spLocks noGrp="1"/>
          </p:cNvSpPr>
          <p:nvPr>
            <p:ph type="body" sz="quarter" idx="12"/>
          </p:nvPr>
        </p:nvSpPr>
        <p:spPr>
          <a:xfrm>
            <a:off x="455732" y="1063691"/>
            <a:ext cx="11312595" cy="858416"/>
          </a:xfrm>
        </p:spPr>
        <p:txBody>
          <a:bodyPr/>
          <a:lstStyle/>
          <a:p>
            <a:pPr>
              <a:lnSpc>
                <a:spcPct val="100000"/>
              </a:lnSpc>
            </a:pPr>
            <a:r>
              <a:rPr lang="fr-FR" sz="1800" dirty="0"/>
              <a:t>Les profils Chatter sont exclusivement réservés aux utilisateurs bénéficiant d'une licence utilisateur Chatter Free ou Chatter </a:t>
            </a:r>
            <a:r>
              <a:rPr lang="fr-FR" sz="1800" dirty="0" err="1"/>
              <a:t>External</a:t>
            </a:r>
            <a:r>
              <a:rPr lang="fr-FR" sz="1800" dirty="0"/>
              <a:t> et permettent aux utilisateurs de se connecter à Chatter uniquement.</a:t>
            </a:r>
          </a:p>
          <a:p>
            <a:endParaRPr lang="en-IN" dirty="0"/>
          </a:p>
        </p:txBody>
      </p:sp>
      <p:sp>
        <p:nvSpPr>
          <p:cNvPr id="5" name="Rounded Rectangle 11"/>
          <p:cNvSpPr/>
          <p:nvPr/>
        </p:nvSpPr>
        <p:spPr bwMode="auto">
          <a:xfrm>
            <a:off x="607532" y="1930543"/>
            <a:ext cx="2441964" cy="1256409"/>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b="1" dirty="0">
                <a:solidFill>
                  <a:schemeClr val="bg1"/>
                </a:solidFill>
                <a:latin typeface="Salesforce Sans" panose="020B0505020202020203" pitchFamily="34" charset="0"/>
                <a:cs typeface="Arial" pitchFamily="34" charset="0"/>
              </a:rPr>
              <a:t>Utilisateur </a:t>
            </a:r>
            <a:r>
              <a:rPr lang="fr-FR" b="1" dirty="0" smtClean="0">
                <a:solidFill>
                  <a:schemeClr val="bg1"/>
                </a:solidFill>
                <a:latin typeface="Salesforce Sans" panose="020B0505020202020203" pitchFamily="34" charset="0"/>
                <a:cs typeface="Arial" pitchFamily="34" charset="0"/>
              </a:rPr>
              <a:t/>
            </a:r>
            <a:br>
              <a:rPr lang="fr-FR" b="1" dirty="0" smtClean="0">
                <a:solidFill>
                  <a:schemeClr val="bg1"/>
                </a:solidFill>
                <a:latin typeface="Salesforce Sans" panose="020B0505020202020203" pitchFamily="34" charset="0"/>
                <a:cs typeface="Arial" pitchFamily="34" charset="0"/>
              </a:rPr>
            </a:br>
            <a:r>
              <a:rPr lang="fr-FR" b="1" dirty="0" smtClean="0">
                <a:solidFill>
                  <a:schemeClr val="bg1"/>
                </a:solidFill>
                <a:latin typeface="Salesforce Sans" panose="020B0505020202020203" pitchFamily="34" charset="0"/>
                <a:cs typeface="Arial" pitchFamily="34" charset="0"/>
              </a:rPr>
              <a:t>Chatter </a:t>
            </a:r>
            <a:r>
              <a:rPr lang="fr-FR" b="1" dirty="0">
                <a:solidFill>
                  <a:schemeClr val="bg1"/>
                </a:solidFill>
                <a:latin typeface="Salesforce Sans" panose="020B0505020202020203" pitchFamily="34" charset="0"/>
                <a:cs typeface="Arial" pitchFamily="34" charset="0"/>
              </a:rPr>
              <a:t>Free</a:t>
            </a:r>
            <a:endParaRPr lang="fr-FR" sz="1800" b="1" dirty="0">
              <a:solidFill>
                <a:schemeClr val="bg1"/>
              </a:solidFill>
              <a:latin typeface="Salesforce Sans" panose="020B0505020202020203" pitchFamily="34" charset="0"/>
              <a:cs typeface="Arial" pitchFamily="34" charset="0"/>
            </a:endParaRPr>
          </a:p>
        </p:txBody>
      </p:sp>
      <p:sp>
        <p:nvSpPr>
          <p:cNvPr id="6" name="Rounded Rectangle 12"/>
          <p:cNvSpPr/>
          <p:nvPr/>
        </p:nvSpPr>
        <p:spPr bwMode="auto">
          <a:xfrm>
            <a:off x="8069960" y="1890132"/>
            <a:ext cx="2396760" cy="1296821"/>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sz="1800" b="1" dirty="0">
                <a:solidFill>
                  <a:schemeClr val="bg1"/>
                </a:solidFill>
                <a:latin typeface="Salesforce Sans" panose="020B0505020202020203" pitchFamily="34" charset="0"/>
                <a:cs typeface="Arial" pitchFamily="34" charset="0"/>
              </a:rPr>
              <a:t>Utilisateur </a:t>
            </a:r>
            <a:r>
              <a:rPr lang="pl-PL" sz="1800" b="1" dirty="0" smtClean="0">
                <a:solidFill>
                  <a:schemeClr val="bg1"/>
                </a:solidFill>
                <a:latin typeface="Salesforce Sans" panose="020B0505020202020203" pitchFamily="34" charset="0"/>
                <a:cs typeface="Arial" pitchFamily="34" charset="0"/>
              </a:rPr>
              <a:t/>
            </a:r>
            <a:br>
              <a:rPr lang="pl-PL" sz="1800" b="1" dirty="0" smtClean="0">
                <a:solidFill>
                  <a:schemeClr val="bg1"/>
                </a:solidFill>
                <a:latin typeface="Salesforce Sans" panose="020B0505020202020203" pitchFamily="34" charset="0"/>
                <a:cs typeface="Arial" pitchFamily="34" charset="0"/>
              </a:rPr>
            </a:br>
            <a:r>
              <a:rPr lang="fr-FR" sz="1800" b="1" dirty="0" smtClean="0">
                <a:solidFill>
                  <a:schemeClr val="bg1"/>
                </a:solidFill>
                <a:latin typeface="Salesforce Sans" panose="020B0505020202020203" pitchFamily="34" charset="0"/>
                <a:cs typeface="Arial" pitchFamily="34" charset="0"/>
              </a:rPr>
              <a:t>Chatter </a:t>
            </a:r>
            <a:r>
              <a:rPr lang="pl-PL" sz="1800" b="1" dirty="0" smtClean="0">
                <a:solidFill>
                  <a:schemeClr val="bg1"/>
                </a:solidFill>
                <a:latin typeface="Salesforce Sans" panose="020B0505020202020203" pitchFamily="34" charset="0"/>
                <a:cs typeface="Arial" pitchFamily="34" charset="0"/>
              </a:rPr>
              <a:t/>
            </a:r>
            <a:br>
              <a:rPr lang="pl-PL" sz="1800" b="1" dirty="0" smtClean="0">
                <a:solidFill>
                  <a:schemeClr val="bg1"/>
                </a:solidFill>
                <a:latin typeface="Salesforce Sans" panose="020B0505020202020203" pitchFamily="34" charset="0"/>
                <a:cs typeface="Arial" pitchFamily="34" charset="0"/>
              </a:rPr>
            </a:br>
            <a:r>
              <a:rPr lang="fr-FR" sz="1800" b="1" dirty="0" err="1" smtClean="0">
                <a:solidFill>
                  <a:schemeClr val="bg1"/>
                </a:solidFill>
                <a:latin typeface="Salesforce Sans" panose="020B0505020202020203" pitchFamily="34" charset="0"/>
                <a:cs typeface="Arial" pitchFamily="34" charset="0"/>
              </a:rPr>
              <a:t>Moderator</a:t>
            </a:r>
            <a:endParaRPr lang="fr-FR" sz="1800" b="1" dirty="0">
              <a:solidFill>
                <a:schemeClr val="bg1"/>
              </a:solidFill>
              <a:latin typeface="Salesforce Sans" panose="020B0505020202020203" pitchFamily="34" charset="0"/>
              <a:cs typeface="Arial" pitchFamily="34" charset="0"/>
            </a:endParaRPr>
          </a:p>
        </p:txBody>
      </p:sp>
      <p:sp>
        <p:nvSpPr>
          <p:cNvPr id="7" name="Rounded Rectangle 23"/>
          <p:cNvSpPr/>
          <p:nvPr/>
        </p:nvSpPr>
        <p:spPr bwMode="auto">
          <a:xfrm>
            <a:off x="4317493" y="1890132"/>
            <a:ext cx="2423532" cy="1296821"/>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sz="1800" b="1" dirty="0">
                <a:solidFill>
                  <a:schemeClr val="bg1"/>
                </a:solidFill>
                <a:latin typeface="Salesforce Sans" panose="020B0505020202020203" pitchFamily="34" charset="0"/>
                <a:cs typeface="Arial" pitchFamily="34" charset="0"/>
              </a:rPr>
              <a:t>Utilisateur </a:t>
            </a:r>
            <a:r>
              <a:rPr lang="pl-PL" sz="1800" b="1" dirty="0" smtClean="0">
                <a:solidFill>
                  <a:schemeClr val="bg1"/>
                </a:solidFill>
                <a:latin typeface="Salesforce Sans" panose="020B0505020202020203" pitchFamily="34" charset="0"/>
                <a:cs typeface="Arial" pitchFamily="34" charset="0"/>
              </a:rPr>
              <a:t/>
            </a:r>
            <a:br>
              <a:rPr lang="pl-PL" sz="1800" b="1" dirty="0" smtClean="0">
                <a:solidFill>
                  <a:schemeClr val="bg1"/>
                </a:solidFill>
                <a:latin typeface="Salesforce Sans" panose="020B0505020202020203" pitchFamily="34" charset="0"/>
                <a:cs typeface="Arial" pitchFamily="34" charset="0"/>
              </a:rPr>
            </a:br>
            <a:r>
              <a:rPr lang="fr-FR" sz="1800" b="1" dirty="0" smtClean="0">
                <a:solidFill>
                  <a:schemeClr val="bg1"/>
                </a:solidFill>
                <a:latin typeface="Salesforce Sans" panose="020B0505020202020203" pitchFamily="34" charset="0"/>
                <a:cs typeface="Arial" pitchFamily="34" charset="0"/>
              </a:rPr>
              <a:t>Chatter </a:t>
            </a:r>
            <a:r>
              <a:rPr lang="pl-PL" sz="1800" b="1" dirty="0" smtClean="0">
                <a:solidFill>
                  <a:schemeClr val="bg1"/>
                </a:solidFill>
                <a:latin typeface="Salesforce Sans" panose="020B0505020202020203" pitchFamily="34" charset="0"/>
                <a:cs typeface="Arial" pitchFamily="34" charset="0"/>
              </a:rPr>
              <a:t/>
            </a:r>
            <a:br>
              <a:rPr lang="pl-PL" sz="1800" b="1" dirty="0" smtClean="0">
                <a:solidFill>
                  <a:schemeClr val="bg1"/>
                </a:solidFill>
                <a:latin typeface="Salesforce Sans" panose="020B0505020202020203" pitchFamily="34" charset="0"/>
                <a:cs typeface="Arial" pitchFamily="34" charset="0"/>
              </a:rPr>
            </a:br>
            <a:r>
              <a:rPr lang="fr-FR" sz="1800" b="1" dirty="0" err="1" smtClean="0">
                <a:solidFill>
                  <a:schemeClr val="bg1"/>
                </a:solidFill>
                <a:latin typeface="Salesforce Sans" panose="020B0505020202020203" pitchFamily="34" charset="0"/>
                <a:cs typeface="Arial" pitchFamily="34" charset="0"/>
              </a:rPr>
              <a:t>External</a:t>
            </a:r>
            <a:endParaRPr lang="fr-FR" sz="1800" b="1" dirty="0">
              <a:solidFill>
                <a:schemeClr val="bg1"/>
              </a:solidFill>
              <a:latin typeface="Salesforce Sans" panose="020B0505020202020203" pitchFamily="34" charset="0"/>
              <a:cs typeface="Arial" pitchFamily="34" charset="0"/>
            </a:endParaRPr>
          </a:p>
        </p:txBody>
      </p:sp>
      <p:sp>
        <p:nvSpPr>
          <p:cNvPr id="8" name="TextBox 7"/>
          <p:cNvSpPr txBox="1"/>
          <p:nvPr/>
        </p:nvSpPr>
        <p:spPr>
          <a:xfrm>
            <a:off x="614718" y="3487974"/>
            <a:ext cx="3392506" cy="3065226"/>
          </a:xfrm>
          <a:prstGeom prst="roundRect">
            <a:avLst>
              <a:gd name="adj" fmla="val 5499"/>
            </a:avLst>
          </a:prstGeom>
          <a:solidFill>
            <a:srgbClr val="92C1E9"/>
          </a:solidFill>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indent="-223838"/>
            <a:r>
              <a:rPr lang="fr-FR" dirty="0">
                <a:solidFill>
                  <a:srgbClr val="19325C"/>
                </a:solidFill>
                <a:cs typeface="Arial" pitchFamily="34" charset="0"/>
              </a:rPr>
              <a:t>Accès à l'ensemble des personnes, profils, groupes et fichiers standard Chatter. </a:t>
            </a:r>
          </a:p>
        </p:txBody>
      </p:sp>
      <p:sp>
        <p:nvSpPr>
          <p:cNvPr id="9" name="TextBox 8"/>
          <p:cNvSpPr txBox="1"/>
          <p:nvPr/>
        </p:nvSpPr>
        <p:spPr>
          <a:xfrm>
            <a:off x="4286072" y="3487974"/>
            <a:ext cx="3503967" cy="3065226"/>
          </a:xfrm>
          <a:prstGeom prst="roundRect">
            <a:avLst>
              <a:gd name="adj" fmla="val 7300"/>
            </a:avLst>
          </a:prstGeom>
          <a:solidFill>
            <a:srgbClr val="92C1E9"/>
          </a:solidFill>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indent="-223838"/>
            <a:r>
              <a:rPr lang="fr-FR" dirty="0">
                <a:solidFill>
                  <a:srgbClr val="19325C"/>
                </a:solidFill>
                <a:cs typeface="Arial" pitchFamily="34" charset="0"/>
              </a:rPr>
              <a:t>Accès aux groupes auxquels ils ont été invités et échange avec les membres de ces groupes.</a:t>
            </a:r>
          </a:p>
        </p:txBody>
      </p:sp>
      <p:sp>
        <p:nvSpPr>
          <p:cNvPr id="10" name="TextBox 9"/>
          <p:cNvSpPr txBox="1"/>
          <p:nvPr/>
        </p:nvSpPr>
        <p:spPr>
          <a:xfrm>
            <a:off x="8072393" y="3487976"/>
            <a:ext cx="3492234" cy="3065224"/>
          </a:xfrm>
          <a:prstGeom prst="roundRect">
            <a:avLst>
              <a:gd name="adj" fmla="val 7660"/>
            </a:avLst>
          </a:prstGeom>
          <a:solidFill>
            <a:srgbClr val="92C1E9"/>
          </a:solidFill>
          <a:ln>
            <a:noFill/>
          </a:ln>
        </p:spPr>
        <p:style>
          <a:lnRef idx="2">
            <a:schemeClr val="accent1"/>
          </a:lnRef>
          <a:fillRef idx="1">
            <a:schemeClr val="lt1"/>
          </a:fillRef>
          <a:effectRef idx="0">
            <a:schemeClr val="accent1"/>
          </a:effectRef>
          <a:fontRef idx="minor">
            <a:schemeClr val="dk1"/>
          </a:fontRef>
        </p:style>
        <p:txBody>
          <a:bodyPr wrap="square" rIns="90000" rtlCol="0">
            <a:noAutofit/>
          </a:bodyPr>
          <a:lstStyle/>
          <a:p>
            <a:pPr marL="223838" indent="-223838">
              <a:buFont typeface="Wingdings" pitchFamily="2" charset="2"/>
              <a:buChar char="§"/>
            </a:pPr>
            <a:r>
              <a:rPr lang="fr-FR" sz="1700" dirty="0">
                <a:solidFill>
                  <a:srgbClr val="19325C"/>
                </a:solidFill>
                <a:cs typeface="Arial" pitchFamily="34" charset="0"/>
              </a:rPr>
              <a:t>Accès aux </a:t>
            </a:r>
            <a:r>
              <a:rPr lang="fr-FR" sz="1700" dirty="0" smtClean="0">
                <a:solidFill>
                  <a:srgbClr val="19325C"/>
                </a:solidFill>
                <a:cs typeface="Arial" pitchFamily="34" charset="0"/>
              </a:rPr>
              <a:t>mêmes</a:t>
            </a:r>
            <a:r>
              <a:rPr lang="pl-PL" sz="1700" dirty="0" smtClean="0">
                <a:solidFill>
                  <a:srgbClr val="19325C"/>
                </a:solidFill>
                <a:cs typeface="Arial" pitchFamily="34" charset="0"/>
              </a:rPr>
              <a:t> </a:t>
            </a:r>
            <a:r>
              <a:rPr lang="fr-FR" sz="1700" dirty="0" smtClean="0">
                <a:solidFill>
                  <a:srgbClr val="19325C"/>
                </a:solidFill>
                <a:cs typeface="Arial" pitchFamily="34" charset="0"/>
              </a:rPr>
              <a:t>données que</a:t>
            </a:r>
            <a:r>
              <a:rPr lang="pl-PL" sz="1700" dirty="0" smtClean="0">
                <a:solidFill>
                  <a:srgbClr val="19325C"/>
                </a:solidFill>
                <a:cs typeface="Arial" pitchFamily="34" charset="0"/>
              </a:rPr>
              <a:t> </a:t>
            </a:r>
            <a:r>
              <a:rPr lang="fr-FR" sz="1700" dirty="0" smtClean="0">
                <a:solidFill>
                  <a:srgbClr val="19325C"/>
                </a:solidFill>
                <a:cs typeface="Arial" pitchFamily="34" charset="0"/>
              </a:rPr>
              <a:t>les </a:t>
            </a:r>
            <a:r>
              <a:rPr lang="fr-FR" sz="1700" dirty="0">
                <a:solidFill>
                  <a:srgbClr val="19325C"/>
                </a:solidFill>
                <a:cs typeface="Arial" pitchFamily="34" charset="0"/>
              </a:rPr>
              <a:t>utilisateurs de </a:t>
            </a:r>
            <a:r>
              <a:rPr lang="pl-PL" sz="1700" dirty="0" smtClean="0">
                <a:solidFill>
                  <a:srgbClr val="19325C"/>
                </a:solidFill>
                <a:cs typeface="Arial" pitchFamily="34" charset="0"/>
              </a:rPr>
              <a:t/>
            </a:r>
            <a:br>
              <a:rPr lang="pl-PL" sz="1700" dirty="0" smtClean="0">
                <a:solidFill>
                  <a:srgbClr val="19325C"/>
                </a:solidFill>
                <a:cs typeface="Arial" pitchFamily="34" charset="0"/>
              </a:rPr>
            </a:br>
            <a:r>
              <a:rPr lang="fr-FR" sz="1700" dirty="0" smtClean="0">
                <a:solidFill>
                  <a:srgbClr val="19325C"/>
                </a:solidFill>
                <a:cs typeface="Arial" pitchFamily="34" charset="0"/>
              </a:rPr>
              <a:t>Chatter</a:t>
            </a:r>
            <a:r>
              <a:rPr lang="pl-PL" sz="1700" dirty="0" smtClean="0">
                <a:solidFill>
                  <a:srgbClr val="19325C"/>
                </a:solidFill>
                <a:cs typeface="Arial" pitchFamily="34" charset="0"/>
              </a:rPr>
              <a:t> </a:t>
            </a:r>
            <a:r>
              <a:rPr lang="fr-FR" sz="1700" dirty="0" smtClean="0">
                <a:solidFill>
                  <a:srgbClr val="19325C"/>
                </a:solidFill>
                <a:cs typeface="Arial" pitchFamily="34" charset="0"/>
              </a:rPr>
              <a:t>Free</a:t>
            </a:r>
            <a:r>
              <a:rPr lang="fr-FR" sz="1700" dirty="0">
                <a:solidFill>
                  <a:srgbClr val="19325C"/>
                </a:solidFill>
                <a:cs typeface="Arial" pitchFamily="34" charset="0"/>
              </a:rPr>
              <a:t>.</a:t>
            </a:r>
          </a:p>
          <a:p>
            <a:pPr marL="223838" indent="-223838">
              <a:buFont typeface="Wingdings" pitchFamily="2" charset="2"/>
              <a:buChar char="§"/>
            </a:pPr>
            <a:r>
              <a:rPr lang="fr-FR" sz="1700" spc="-20" dirty="0">
                <a:solidFill>
                  <a:srgbClr val="19325C"/>
                </a:solidFill>
                <a:cs typeface="Arial" pitchFamily="34" charset="0"/>
              </a:rPr>
              <a:t>Activation/désactivation</a:t>
            </a:r>
            <a:br>
              <a:rPr lang="fr-FR" sz="1700" spc="-20" dirty="0">
                <a:solidFill>
                  <a:srgbClr val="19325C"/>
                </a:solidFill>
                <a:cs typeface="Arial" pitchFamily="34" charset="0"/>
              </a:rPr>
            </a:br>
            <a:r>
              <a:rPr lang="fr-FR" sz="1700" spc="-20" dirty="0">
                <a:solidFill>
                  <a:srgbClr val="19325C"/>
                </a:solidFill>
                <a:cs typeface="Arial" pitchFamily="34" charset="0"/>
              </a:rPr>
              <a:t>d'autres </a:t>
            </a:r>
            <a:r>
              <a:rPr lang="fr-FR" sz="1700" spc="-20" dirty="0" smtClean="0">
                <a:solidFill>
                  <a:srgbClr val="19325C"/>
                </a:solidFill>
                <a:cs typeface="Arial" pitchFamily="34" charset="0"/>
              </a:rPr>
              <a:t>utilisateurs</a:t>
            </a:r>
            <a:r>
              <a:rPr lang="pl-PL" sz="1700" spc="-20" dirty="0" smtClean="0">
                <a:solidFill>
                  <a:srgbClr val="19325C"/>
                </a:solidFill>
                <a:cs typeface="Arial" pitchFamily="34" charset="0"/>
              </a:rPr>
              <a:t> </a:t>
            </a:r>
            <a:r>
              <a:rPr lang="fr-FR" sz="1700" spc="-20" dirty="0" smtClean="0">
                <a:solidFill>
                  <a:srgbClr val="19325C"/>
                </a:solidFill>
                <a:cs typeface="Arial" pitchFamily="34" charset="0"/>
              </a:rPr>
              <a:t>et </a:t>
            </a:r>
            <a:r>
              <a:rPr lang="fr-FR" sz="1700" spc="-20" dirty="0">
                <a:solidFill>
                  <a:srgbClr val="19325C"/>
                </a:solidFill>
                <a:cs typeface="Arial" pitchFamily="34" charset="0"/>
              </a:rPr>
              <a:t>modérateurs de Chatter Free.</a:t>
            </a:r>
          </a:p>
          <a:p>
            <a:pPr marL="223838" indent="-223838">
              <a:buFont typeface="Wingdings" pitchFamily="2" charset="2"/>
              <a:buChar char="§"/>
            </a:pPr>
            <a:r>
              <a:rPr lang="fr-FR" sz="1700" spc="-20" dirty="0" smtClean="0">
                <a:solidFill>
                  <a:srgbClr val="19325C"/>
                </a:solidFill>
                <a:cs typeface="Arial" pitchFamily="34" charset="0"/>
              </a:rPr>
              <a:t>Octroi/annulation</a:t>
            </a:r>
            <a:r>
              <a:rPr lang="pl-PL" sz="1700" spc="-20" dirty="0" smtClean="0">
                <a:solidFill>
                  <a:srgbClr val="19325C"/>
                </a:solidFill>
                <a:cs typeface="Arial" pitchFamily="34" charset="0"/>
              </a:rPr>
              <a:t> </a:t>
            </a:r>
            <a:r>
              <a:rPr lang="fr-FR" sz="1700" spc="-20" dirty="0" smtClean="0">
                <a:solidFill>
                  <a:srgbClr val="19325C"/>
                </a:solidFill>
                <a:cs typeface="Arial" pitchFamily="34" charset="0"/>
              </a:rPr>
              <a:t>des </a:t>
            </a:r>
            <a:r>
              <a:rPr lang="fr-FR" sz="1700" spc="-20" dirty="0">
                <a:solidFill>
                  <a:srgbClr val="19325C"/>
                </a:solidFill>
                <a:cs typeface="Arial" pitchFamily="34" charset="0"/>
              </a:rPr>
              <a:t>privilèges </a:t>
            </a:r>
            <a:r>
              <a:rPr lang="fr-FR" sz="1700" spc="-20" dirty="0" smtClean="0">
                <a:solidFill>
                  <a:srgbClr val="19325C"/>
                </a:solidFill>
                <a:cs typeface="Arial" pitchFamily="34" charset="0"/>
              </a:rPr>
              <a:t>de</a:t>
            </a:r>
            <a:r>
              <a:rPr lang="pl-PL" sz="1700" spc="-20" dirty="0" smtClean="0">
                <a:solidFill>
                  <a:srgbClr val="19325C"/>
                </a:solidFill>
                <a:cs typeface="Arial" pitchFamily="34" charset="0"/>
              </a:rPr>
              <a:t> </a:t>
            </a:r>
            <a:r>
              <a:rPr lang="fr-FR" sz="1700" spc="-20" dirty="0" smtClean="0">
                <a:solidFill>
                  <a:srgbClr val="19325C"/>
                </a:solidFill>
                <a:cs typeface="Arial" pitchFamily="34" charset="0"/>
              </a:rPr>
              <a:t>modérateur</a:t>
            </a:r>
            <a:r>
              <a:rPr lang="fr-FR" sz="1700" spc="-20" dirty="0">
                <a:solidFill>
                  <a:srgbClr val="19325C"/>
                </a:solidFill>
                <a:cs typeface="Arial" pitchFamily="34" charset="0"/>
              </a:rPr>
              <a:t>.</a:t>
            </a:r>
          </a:p>
          <a:p>
            <a:pPr marL="223838" indent="-223838">
              <a:buFont typeface="Wingdings" pitchFamily="2" charset="2"/>
              <a:buChar char="§"/>
            </a:pPr>
            <a:r>
              <a:rPr lang="fr-FR" sz="1700" spc="-20" dirty="0">
                <a:solidFill>
                  <a:srgbClr val="19325C"/>
                </a:solidFill>
                <a:cs typeface="Arial" pitchFamily="34" charset="0"/>
              </a:rPr>
              <a:t>Suppression </a:t>
            </a:r>
            <a:r>
              <a:rPr lang="fr-FR" sz="1700" spc="-20" dirty="0" smtClean="0">
                <a:solidFill>
                  <a:srgbClr val="19325C"/>
                </a:solidFill>
                <a:cs typeface="Arial" pitchFamily="34" charset="0"/>
              </a:rPr>
              <a:t>de</a:t>
            </a:r>
            <a:r>
              <a:rPr lang="pl-PL" sz="1700" spc="-20" dirty="0" smtClean="0">
                <a:solidFill>
                  <a:srgbClr val="19325C"/>
                </a:solidFill>
                <a:cs typeface="Arial" pitchFamily="34" charset="0"/>
              </a:rPr>
              <a:t> </a:t>
            </a:r>
            <a:r>
              <a:rPr lang="fr-FR" sz="1700" spc="-20" dirty="0" smtClean="0">
                <a:solidFill>
                  <a:srgbClr val="19325C"/>
                </a:solidFill>
                <a:cs typeface="Arial" pitchFamily="34" charset="0"/>
              </a:rPr>
              <a:t>publications</a:t>
            </a:r>
            <a:r>
              <a:rPr lang="fr-FR" sz="1700" spc="-20" dirty="0">
                <a:solidFill>
                  <a:srgbClr val="19325C"/>
                </a:solidFill>
                <a:cs typeface="Arial" pitchFamily="34" charset="0"/>
              </a:rPr>
              <a:t/>
            </a:r>
            <a:br>
              <a:rPr lang="fr-FR" sz="1700" spc="-20" dirty="0">
                <a:solidFill>
                  <a:srgbClr val="19325C"/>
                </a:solidFill>
                <a:cs typeface="Arial" pitchFamily="34" charset="0"/>
              </a:rPr>
            </a:br>
            <a:r>
              <a:rPr lang="fr-FR" sz="1700" spc="-20" dirty="0">
                <a:solidFill>
                  <a:srgbClr val="19325C"/>
                </a:solidFill>
                <a:cs typeface="Arial" pitchFamily="34" charset="0"/>
              </a:rPr>
              <a:t>et de commentaires </a:t>
            </a:r>
            <a:r>
              <a:rPr lang="fr-FR" sz="1700" spc="-20" dirty="0" smtClean="0">
                <a:solidFill>
                  <a:srgbClr val="19325C"/>
                </a:solidFill>
                <a:cs typeface="Arial" pitchFamily="34" charset="0"/>
              </a:rPr>
              <a:t>qu'ils </a:t>
            </a:r>
            <a:r>
              <a:rPr lang="fr-FR" sz="1700" spc="-20" dirty="0">
                <a:solidFill>
                  <a:srgbClr val="19325C"/>
                </a:solidFill>
                <a:cs typeface="Arial" pitchFamily="34" charset="0"/>
              </a:rPr>
              <a:t>peuvent voir.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3631" y="2187123"/>
            <a:ext cx="1002526" cy="37662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1878" y="2100570"/>
            <a:ext cx="1023771" cy="38460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4749" y="2112921"/>
            <a:ext cx="1002526" cy="37662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2915" y="1970421"/>
            <a:ext cx="473435" cy="1136242"/>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0726" y="1944900"/>
            <a:ext cx="409311" cy="1161763"/>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18510" y="1944900"/>
            <a:ext cx="458952" cy="1242052"/>
          </a:xfrm>
          <a:prstGeom prst="rect">
            <a:avLst/>
          </a:prstGeom>
        </p:spPr>
      </p:pic>
    </p:spTree>
    <p:extLst>
      <p:ext uri="{BB962C8B-B14F-4D97-AF65-F5344CB8AC3E}">
        <p14:creationId xmlns:p14="http://schemas.microsoft.com/office/powerpoint/2010/main" val="152879896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104</a:t>
            </a:fld>
            <a:endParaRPr lang="en-US" smtClean="0"/>
          </a:p>
        </p:txBody>
      </p:sp>
      <p:sp>
        <p:nvSpPr>
          <p:cNvPr id="3" name="Text Placeholder 2"/>
          <p:cNvSpPr>
            <a:spLocks noGrp="1"/>
          </p:cNvSpPr>
          <p:nvPr>
            <p:ph type="body" sz="quarter" idx="11"/>
          </p:nvPr>
        </p:nvSpPr>
        <p:spPr/>
        <p:txBody>
          <a:bodyPr/>
          <a:lstStyle/>
          <a:p>
            <a:r>
              <a:rPr lang="fr-FR"/>
              <a:t>Création de profils personnalisés</a:t>
            </a:r>
          </a:p>
        </p:txBody>
      </p:sp>
      <p:sp>
        <p:nvSpPr>
          <p:cNvPr id="4" name="Text Placeholder 3"/>
          <p:cNvSpPr>
            <a:spLocks noGrp="1"/>
          </p:cNvSpPr>
          <p:nvPr>
            <p:ph type="body" sz="quarter" idx="12"/>
          </p:nvPr>
        </p:nvSpPr>
        <p:spPr>
          <a:xfrm>
            <a:off x="455734" y="936047"/>
            <a:ext cx="10971736" cy="1324947"/>
          </a:xfrm>
        </p:spPr>
        <p:txBody>
          <a:bodyPr/>
          <a:lstStyle/>
          <a:p>
            <a:pPr>
              <a:lnSpc>
                <a:spcPct val="100000"/>
              </a:lnSpc>
            </a:pPr>
            <a:r>
              <a:rPr lang="fr-FR" dirty="0"/>
              <a:t>Dans la mesure où vous ne pouvez pas modifier les autorisations sur un profil standard, nous vous conseillons de créer systématiquement des profils personnalisés pour vos utilisateurs. Pour ce faire, clonez et modifiez un profil existant.</a:t>
            </a:r>
          </a:p>
          <a:p>
            <a:pPr>
              <a:lnSpc>
                <a:spcPct val="100000"/>
              </a:lnSpc>
            </a:pPr>
            <a:endParaRPr lang="en-IN" dirty="0"/>
          </a:p>
        </p:txBody>
      </p:sp>
      <p:sp>
        <p:nvSpPr>
          <p:cNvPr id="5" name="Sales User Graphic"/>
          <p:cNvSpPr/>
          <p:nvPr/>
        </p:nvSpPr>
        <p:spPr bwMode="auto">
          <a:xfrm>
            <a:off x="337947" y="4339279"/>
            <a:ext cx="2300997" cy="1142453"/>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91440" bIns="45720" numCol="1" rtlCol="0" anchor="t" anchorCtr="0" compatLnSpc="1">
            <a:prstTxWarp prst="textNoShape">
              <a:avLst/>
            </a:prstTxWarp>
          </a:bodyPr>
          <a:lstStyle/>
          <a:p>
            <a:pPr>
              <a:lnSpc>
                <a:spcPct val="90000"/>
              </a:lnSpc>
            </a:pPr>
            <a:r>
              <a:rPr lang="fr-FR" b="1">
                <a:solidFill>
                  <a:schemeClr val="bg1"/>
                </a:solidFill>
                <a:latin typeface="Salesforce Sans" panose="020B0505020202020203" pitchFamily="34" charset="0"/>
                <a:cs typeface="Arial" pitchFamily="34" charset="0"/>
              </a:rPr>
              <a:t>Utilisateur commercial</a:t>
            </a:r>
          </a:p>
        </p:txBody>
      </p:sp>
      <p:sp>
        <p:nvSpPr>
          <p:cNvPr id="6" name="Rounded Rectangle 12"/>
          <p:cNvSpPr/>
          <p:nvPr/>
        </p:nvSpPr>
        <p:spPr bwMode="auto">
          <a:xfrm>
            <a:off x="3362693" y="2664861"/>
            <a:ext cx="2296800" cy="1146634"/>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b="1" dirty="0">
                <a:solidFill>
                  <a:schemeClr val="bg1"/>
                </a:solidFill>
                <a:latin typeface="Salesforce Sans" panose="020B0505020202020203" pitchFamily="34" charset="0"/>
                <a:cs typeface="Arial" pitchFamily="34" charset="0"/>
              </a:rPr>
              <a:t>Utilisateur du service </a:t>
            </a:r>
            <a:r>
              <a:rPr lang="pl-PL" b="1" dirty="0" smtClean="0">
                <a:solidFill>
                  <a:schemeClr val="bg1"/>
                </a:solidFill>
                <a:latin typeface="Salesforce Sans" panose="020B0505020202020203" pitchFamily="34" charset="0"/>
                <a:cs typeface="Arial" pitchFamily="34" charset="0"/>
              </a:rPr>
              <a:t/>
            </a:r>
            <a:br>
              <a:rPr lang="pl-PL" b="1" dirty="0" smtClean="0">
                <a:solidFill>
                  <a:schemeClr val="bg1"/>
                </a:solidFill>
                <a:latin typeface="Salesforce Sans" panose="020B0505020202020203" pitchFamily="34" charset="0"/>
                <a:cs typeface="Arial" pitchFamily="34" charset="0"/>
              </a:rPr>
            </a:br>
            <a:r>
              <a:rPr lang="fr-FR" b="1" dirty="0" smtClean="0">
                <a:solidFill>
                  <a:schemeClr val="bg1"/>
                </a:solidFill>
                <a:latin typeface="Salesforce Sans" panose="020B0505020202020203" pitchFamily="34" charset="0"/>
                <a:cs typeface="Arial" pitchFamily="34" charset="0"/>
              </a:rPr>
              <a:t>marketing </a:t>
            </a:r>
            <a:r>
              <a:rPr lang="pl-PL" b="1" dirty="0" smtClean="0">
                <a:solidFill>
                  <a:schemeClr val="bg1"/>
                </a:solidFill>
                <a:latin typeface="Salesforce Sans" panose="020B0505020202020203" pitchFamily="34" charset="0"/>
                <a:cs typeface="Arial" pitchFamily="34" charset="0"/>
              </a:rPr>
              <a:t/>
            </a:r>
            <a:br>
              <a:rPr lang="pl-PL" b="1" dirty="0" smtClean="0">
                <a:solidFill>
                  <a:schemeClr val="bg1"/>
                </a:solidFill>
                <a:latin typeface="Salesforce Sans" panose="020B0505020202020203" pitchFamily="34" charset="0"/>
                <a:cs typeface="Arial" pitchFamily="34" charset="0"/>
              </a:rPr>
            </a:br>
            <a:r>
              <a:rPr lang="fr-FR" b="1" dirty="0" smtClean="0">
                <a:solidFill>
                  <a:schemeClr val="bg1"/>
                </a:solidFill>
                <a:latin typeface="Salesforce Sans" panose="020B0505020202020203" pitchFamily="34" charset="0"/>
                <a:cs typeface="Arial" pitchFamily="34" charset="0"/>
              </a:rPr>
              <a:t>général</a:t>
            </a:r>
            <a:endParaRPr lang="fr-FR" b="1" dirty="0">
              <a:solidFill>
                <a:schemeClr val="bg1"/>
              </a:solidFill>
              <a:latin typeface="Salesforce Sans" panose="020B0505020202020203" pitchFamily="34" charset="0"/>
              <a:cs typeface="Arial" pitchFamily="34" charset="0"/>
            </a:endParaRPr>
          </a:p>
        </p:txBody>
      </p:sp>
      <p:sp>
        <p:nvSpPr>
          <p:cNvPr id="7" name="Rounded Rectangle 11"/>
          <p:cNvSpPr/>
          <p:nvPr/>
        </p:nvSpPr>
        <p:spPr bwMode="auto">
          <a:xfrm>
            <a:off x="6169562" y="4339280"/>
            <a:ext cx="2556392" cy="1142452"/>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b="1">
                <a:solidFill>
                  <a:schemeClr val="bg1"/>
                </a:solidFill>
                <a:latin typeface="Salesforce Sans" panose="020B0505020202020203" pitchFamily="34" charset="0"/>
                <a:cs typeface="Arial" pitchFamily="34" charset="0"/>
              </a:rPr>
              <a:t>Utilisateur comptable</a:t>
            </a:r>
          </a:p>
        </p:txBody>
      </p:sp>
      <p:sp>
        <p:nvSpPr>
          <p:cNvPr id="8" name="Rounded Rectangle 13"/>
          <p:cNvSpPr/>
          <p:nvPr/>
        </p:nvSpPr>
        <p:spPr bwMode="auto">
          <a:xfrm>
            <a:off x="9378369" y="4339280"/>
            <a:ext cx="2396772" cy="1142452"/>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b="1">
                <a:solidFill>
                  <a:schemeClr val="bg1"/>
                </a:solidFill>
                <a:latin typeface="Salesforce Sans" panose="020B0505020202020203" pitchFamily="34" charset="0"/>
                <a:cs typeface="Arial" pitchFamily="34" charset="0"/>
              </a:rPr>
              <a:t>Utilisateur recrutement</a:t>
            </a:r>
          </a:p>
        </p:txBody>
      </p:sp>
      <p:sp>
        <p:nvSpPr>
          <p:cNvPr id="9" name="Rounded Rectangle 9"/>
          <p:cNvSpPr/>
          <p:nvPr/>
        </p:nvSpPr>
        <p:spPr bwMode="auto">
          <a:xfrm>
            <a:off x="6383245" y="2664861"/>
            <a:ext cx="2296800" cy="1146634"/>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b="1" dirty="0">
                <a:solidFill>
                  <a:schemeClr val="bg1"/>
                </a:solidFill>
                <a:latin typeface="Salesforce Sans" panose="020B0505020202020203" pitchFamily="34" charset="0"/>
                <a:cs typeface="Arial" pitchFamily="34" charset="0"/>
              </a:rPr>
              <a:t>Utilisateur </a:t>
            </a:r>
            <a:r>
              <a:rPr lang="pl-PL" b="1" dirty="0" smtClean="0">
                <a:solidFill>
                  <a:schemeClr val="bg1"/>
                </a:solidFill>
                <a:latin typeface="Salesforce Sans" panose="020B0505020202020203" pitchFamily="34" charset="0"/>
                <a:cs typeface="Arial" pitchFamily="34" charset="0"/>
              </a:rPr>
              <a:t/>
            </a:r>
            <a:br>
              <a:rPr lang="pl-PL" b="1" dirty="0" smtClean="0">
                <a:solidFill>
                  <a:schemeClr val="bg1"/>
                </a:solidFill>
                <a:latin typeface="Salesforce Sans" panose="020B0505020202020203" pitchFamily="34" charset="0"/>
                <a:cs typeface="Arial" pitchFamily="34" charset="0"/>
              </a:rPr>
            </a:br>
            <a:r>
              <a:rPr lang="fr-FR" b="1" dirty="0" smtClean="0">
                <a:solidFill>
                  <a:schemeClr val="bg1"/>
                </a:solidFill>
                <a:latin typeface="Salesforce Sans" panose="020B0505020202020203" pitchFamily="34" charset="0"/>
                <a:cs typeface="Arial" pitchFamily="34" charset="0"/>
              </a:rPr>
              <a:t>VAR</a:t>
            </a:r>
            <a:endParaRPr lang="fr-FR" b="1" dirty="0">
              <a:solidFill>
                <a:schemeClr val="bg1"/>
              </a:solidFill>
              <a:latin typeface="Salesforce Sans" panose="020B0505020202020203" pitchFamily="34" charset="0"/>
              <a:cs typeface="Arial" pitchFamily="34" charset="0"/>
            </a:endParaRPr>
          </a:p>
          <a:p>
            <a:pPr>
              <a:lnSpc>
                <a:spcPct val="90000"/>
              </a:lnSpc>
            </a:pPr>
            <a:endParaRPr lang="en-US" b="1" dirty="0">
              <a:solidFill>
                <a:schemeClr val="bg1"/>
              </a:solidFill>
              <a:latin typeface="Salesforce Sans" panose="020B0505020202020203" pitchFamily="34" charset="0"/>
              <a:cs typeface="Arial" pitchFamily="34" charset="0"/>
            </a:endParaRPr>
          </a:p>
        </p:txBody>
      </p:sp>
      <p:sp>
        <p:nvSpPr>
          <p:cNvPr id="10" name="Rounded Rectangle 10"/>
          <p:cNvSpPr/>
          <p:nvPr/>
        </p:nvSpPr>
        <p:spPr bwMode="auto">
          <a:xfrm>
            <a:off x="9364891" y="2664861"/>
            <a:ext cx="2449762" cy="1146634"/>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b="1" dirty="0">
                <a:solidFill>
                  <a:schemeClr val="bg1"/>
                </a:solidFill>
                <a:latin typeface="Salesforce Sans" panose="020B0505020202020203" pitchFamily="34" charset="0"/>
                <a:cs typeface="Arial" pitchFamily="34" charset="0"/>
              </a:rPr>
              <a:t>Utilisateur </a:t>
            </a:r>
            <a:r>
              <a:rPr lang="pl-PL" b="1" dirty="0" smtClean="0">
                <a:solidFill>
                  <a:schemeClr val="bg1"/>
                </a:solidFill>
                <a:latin typeface="Salesforce Sans" panose="020B0505020202020203" pitchFamily="34" charset="0"/>
                <a:cs typeface="Arial" pitchFamily="34" charset="0"/>
              </a:rPr>
              <a:t/>
            </a:r>
            <a:br>
              <a:rPr lang="pl-PL" b="1" dirty="0" smtClean="0">
                <a:solidFill>
                  <a:schemeClr val="bg1"/>
                </a:solidFill>
                <a:latin typeface="Salesforce Sans" panose="020B0505020202020203" pitchFamily="34" charset="0"/>
                <a:cs typeface="Arial" pitchFamily="34" charset="0"/>
              </a:rPr>
            </a:br>
            <a:r>
              <a:rPr lang="fr-FR" b="1" dirty="0" smtClean="0">
                <a:solidFill>
                  <a:schemeClr val="bg1"/>
                </a:solidFill>
                <a:latin typeface="Salesforce Sans" panose="020B0505020202020203" pitchFamily="34" charset="0"/>
                <a:cs typeface="Arial" pitchFamily="34" charset="0"/>
              </a:rPr>
              <a:t>du </a:t>
            </a:r>
            <a:r>
              <a:rPr lang="fr-FR" b="1" dirty="0">
                <a:solidFill>
                  <a:schemeClr val="bg1"/>
                </a:solidFill>
                <a:latin typeface="Salesforce Sans" panose="020B0505020202020203" pitchFamily="34" charset="0"/>
                <a:cs typeface="Arial" pitchFamily="34" charset="0"/>
              </a:rPr>
              <a:t>service </a:t>
            </a:r>
            <a:r>
              <a:rPr lang="pl-PL" b="1" dirty="0" smtClean="0">
                <a:solidFill>
                  <a:schemeClr val="bg1"/>
                </a:solidFill>
                <a:latin typeface="Salesforce Sans" panose="020B0505020202020203" pitchFamily="34" charset="0"/>
                <a:cs typeface="Arial" pitchFamily="34" charset="0"/>
              </a:rPr>
              <a:t/>
            </a:r>
            <a:br>
              <a:rPr lang="pl-PL" b="1" dirty="0" smtClean="0">
                <a:solidFill>
                  <a:schemeClr val="bg1"/>
                </a:solidFill>
                <a:latin typeface="Salesforce Sans" panose="020B0505020202020203" pitchFamily="34" charset="0"/>
                <a:cs typeface="Arial" pitchFamily="34" charset="0"/>
              </a:rPr>
            </a:br>
            <a:r>
              <a:rPr lang="fr-FR" b="1" dirty="0" smtClean="0">
                <a:solidFill>
                  <a:schemeClr val="bg1"/>
                </a:solidFill>
                <a:latin typeface="Salesforce Sans" panose="020B0505020202020203" pitchFamily="34" charset="0"/>
                <a:cs typeface="Arial" pitchFamily="34" charset="0"/>
              </a:rPr>
              <a:t>consulting</a:t>
            </a:r>
            <a:endParaRPr lang="fr-FR" b="1" dirty="0">
              <a:solidFill>
                <a:schemeClr val="bg1"/>
              </a:solidFill>
              <a:latin typeface="Salesforce Sans" panose="020B0505020202020203" pitchFamily="34" charset="0"/>
              <a:cs typeface="Arial" pitchFamily="34" charset="0"/>
            </a:endParaRPr>
          </a:p>
        </p:txBody>
      </p:sp>
      <p:sp>
        <p:nvSpPr>
          <p:cNvPr id="11" name="Rounded Rectangle 8"/>
          <p:cNvSpPr/>
          <p:nvPr/>
        </p:nvSpPr>
        <p:spPr bwMode="auto">
          <a:xfrm>
            <a:off x="342142" y="2664860"/>
            <a:ext cx="2296800" cy="1146635"/>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b="1" dirty="0">
                <a:solidFill>
                  <a:schemeClr val="bg1"/>
                </a:solidFill>
                <a:latin typeface="Salesforce Sans" panose="020B0505020202020203" pitchFamily="34" charset="0"/>
                <a:cs typeface="Arial" pitchFamily="34" charset="0"/>
              </a:rPr>
              <a:t>Utilisateur responsable</a:t>
            </a:r>
          </a:p>
        </p:txBody>
      </p:sp>
      <p:sp>
        <p:nvSpPr>
          <p:cNvPr id="12" name="Sales User Graphic"/>
          <p:cNvSpPr/>
          <p:nvPr/>
        </p:nvSpPr>
        <p:spPr bwMode="auto">
          <a:xfrm>
            <a:off x="3286234" y="4339280"/>
            <a:ext cx="2300997" cy="1142452"/>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91440" bIns="45720" numCol="1" rtlCol="0" anchor="t" anchorCtr="0" compatLnSpc="1">
            <a:prstTxWarp prst="textNoShape">
              <a:avLst/>
            </a:prstTxWarp>
          </a:bodyPr>
          <a:lstStyle/>
          <a:p>
            <a:pPr>
              <a:lnSpc>
                <a:spcPct val="90000"/>
              </a:lnSpc>
            </a:pPr>
            <a:r>
              <a:rPr lang="fr-FR" b="1">
                <a:solidFill>
                  <a:schemeClr val="bg1"/>
                </a:solidFill>
                <a:latin typeface="Salesforce Sans" panose="020B0505020202020203" pitchFamily="34" charset="0"/>
                <a:cs typeface="Arial" pitchFamily="34" charset="0"/>
              </a:rPr>
              <a:t>Utilisateur du service client</a:t>
            </a:r>
          </a:p>
        </p:txBody>
      </p:sp>
      <p:sp>
        <p:nvSpPr>
          <p:cNvPr id="20" name="Rectangle 19"/>
          <p:cNvSpPr/>
          <p:nvPr/>
        </p:nvSpPr>
        <p:spPr bwMode="auto">
          <a:xfrm>
            <a:off x="0" y="6059357"/>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spcBef>
                <a:spcPct val="50000"/>
              </a:spcBef>
            </a:pPr>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Arial" pitchFamily="34" charset="0"/>
              </a:rPr>
              <a:t>Configuration | Utilisateurs | Profils | Nouveau</a:t>
            </a:r>
          </a:p>
        </p:txBody>
      </p:sp>
      <p:sp>
        <p:nvSpPr>
          <p:cNvPr id="21" name="Freeform 202"/>
          <p:cNvSpPr>
            <a:spLocks noEditPoints="1"/>
          </p:cNvSpPr>
          <p:nvPr/>
        </p:nvSpPr>
        <p:spPr bwMode="auto">
          <a:xfrm flipH="1">
            <a:off x="143266" y="609838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397" y="2492366"/>
            <a:ext cx="541203" cy="1359223"/>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5938" y="2477974"/>
            <a:ext cx="545778" cy="1347508"/>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0054" y="2333485"/>
            <a:ext cx="518775" cy="1440912"/>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00070" y="2435571"/>
            <a:ext cx="477161" cy="1354343"/>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55555" y="4110823"/>
            <a:ext cx="558325" cy="1358800"/>
          </a:xfrm>
          <a:prstGeom prst="rect">
            <a:avLst/>
          </a:prstGeom>
        </p:spPr>
      </p:pic>
      <p:pic>
        <p:nvPicPr>
          <p:cNvPr id="27" name="Picture 26"/>
          <p:cNvPicPr>
            <a:picLocks noChangeAspect="1"/>
          </p:cNvPicPr>
          <p:nvPr/>
        </p:nvPicPr>
        <p:blipFill rotWithShape="1">
          <a:blip r:embed="rId8" cstate="print">
            <a:extLst>
              <a:ext uri="{28A0092B-C50C-407E-A947-70E740481C1C}">
                <a14:useLocalDpi xmlns:a14="http://schemas.microsoft.com/office/drawing/2010/main" val="0"/>
              </a:ext>
            </a:extLst>
          </a:blip>
          <a:srcRect l="20917" r="25601"/>
          <a:stretch/>
        </p:blipFill>
        <p:spPr>
          <a:xfrm>
            <a:off x="5014616" y="4038043"/>
            <a:ext cx="654908" cy="1455409"/>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56975" y="4038043"/>
            <a:ext cx="627331" cy="1430876"/>
          </a:xfrm>
          <a:prstGeom prst="rect">
            <a:avLst/>
          </a:prstGeom>
        </p:spPr>
      </p:pic>
    </p:spTree>
    <p:extLst>
      <p:ext uri="{BB962C8B-B14F-4D97-AF65-F5344CB8AC3E}">
        <p14:creationId xmlns:p14="http://schemas.microsoft.com/office/powerpoint/2010/main" val="350768280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105</a:t>
            </a:fld>
            <a:endParaRPr lang="en-US" smtClean="0"/>
          </a:p>
        </p:txBody>
      </p:sp>
      <p:sp>
        <p:nvSpPr>
          <p:cNvPr id="3" name="Text Placeholder 2"/>
          <p:cNvSpPr>
            <a:spLocks noGrp="1"/>
          </p:cNvSpPr>
          <p:nvPr>
            <p:ph type="body" sz="quarter" idx="11"/>
          </p:nvPr>
        </p:nvSpPr>
        <p:spPr/>
        <p:txBody>
          <a:bodyPr/>
          <a:lstStyle/>
          <a:p>
            <a:r>
              <a:rPr lang="fr-FR" dirty="0"/>
              <a:t>À quoi correspondent les autorisations d'objet ?</a:t>
            </a:r>
          </a:p>
        </p:txBody>
      </p:sp>
      <p:sp>
        <p:nvSpPr>
          <p:cNvPr id="4" name="Text Placeholder 3"/>
          <p:cNvSpPr>
            <a:spLocks noGrp="1"/>
          </p:cNvSpPr>
          <p:nvPr>
            <p:ph type="body" sz="quarter" idx="12"/>
          </p:nvPr>
        </p:nvSpPr>
        <p:spPr>
          <a:xfrm>
            <a:off x="455733" y="1063691"/>
            <a:ext cx="10971736" cy="1399592"/>
          </a:xfrm>
        </p:spPr>
        <p:txBody>
          <a:bodyPr/>
          <a:lstStyle/>
          <a:p>
            <a:pPr marL="0" indent="0">
              <a:lnSpc>
                <a:spcPct val="100000"/>
              </a:lnSpc>
              <a:buNone/>
              <a:tabLst>
                <a:tab pos="7083425" algn="l"/>
              </a:tabLst>
            </a:pPr>
            <a:r>
              <a:rPr lang="fr-FR" dirty="0"/>
              <a:t>Les autorisations d'objet déterminent le </a:t>
            </a:r>
            <a:r>
              <a:rPr lang="fr-FR" i="1" dirty="0"/>
              <a:t>type</a:t>
            </a:r>
            <a:r>
              <a:rPr lang="fr-FR" dirty="0"/>
              <a:t> d'enregistrement (objet) que les utilisateurs peuvent afficher, créer, modifier ou supprimer, mais pas les enregistrements individuels eux-mêmes. Comparez-les à des autorisations liées au véhicule sur un permis de conduire :</a:t>
            </a:r>
          </a:p>
        </p:txBody>
      </p:sp>
      <p:grpSp>
        <p:nvGrpSpPr>
          <p:cNvPr id="5" name="Group 4"/>
          <p:cNvGrpSpPr/>
          <p:nvPr/>
        </p:nvGrpSpPr>
        <p:grpSpPr>
          <a:xfrm>
            <a:off x="6816724" y="3295361"/>
            <a:ext cx="4798283" cy="2104412"/>
            <a:chOff x="7066981" y="3959504"/>
            <a:chExt cx="4107320" cy="1801372"/>
          </a:xfrm>
        </p:grpSpPr>
        <p:pic>
          <p:nvPicPr>
            <p:cNvPr id="6" name="Picture 2"/>
            <p:cNvPicPr>
              <a:picLocks noChangeAspect="1" noChangeArrowheads="1"/>
            </p:cNvPicPr>
            <p:nvPr/>
          </p:nvPicPr>
          <p:blipFill>
            <a:blip r:embed="rId3" cstate="print"/>
            <a:srcRect l="1855" t="2551" r="1549" b="2661"/>
            <a:stretch>
              <a:fillRect/>
            </a:stretch>
          </p:blipFill>
          <p:spPr bwMode="auto">
            <a:xfrm>
              <a:off x="7066981" y="4022478"/>
              <a:ext cx="2558412" cy="1606178"/>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7" name="Picture 4"/>
            <p:cNvPicPr>
              <a:picLocks noChangeAspect="1" noChangeArrowheads="1"/>
            </p:cNvPicPr>
            <p:nvPr/>
          </p:nvPicPr>
          <p:blipFill>
            <a:blip r:embed="rId4" cstate="print">
              <a:clrChange>
                <a:clrFrom>
                  <a:srgbClr val="FFFFFF"/>
                </a:clrFrom>
                <a:clrTo>
                  <a:srgbClr val="FFFFFF">
                    <a:alpha val="0"/>
                  </a:srgbClr>
                </a:clrTo>
              </a:clrChange>
              <a:grayscl/>
            </a:blip>
            <a:srcRect/>
            <a:stretch>
              <a:fillRect/>
            </a:stretch>
          </p:blipFill>
          <p:spPr bwMode="auto">
            <a:xfrm>
              <a:off x="9598061" y="4542178"/>
              <a:ext cx="1003736" cy="64615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 name="Picture 5"/>
            <p:cNvPicPr>
              <a:picLocks noChangeAspect="1" noChangeArrowheads="1"/>
            </p:cNvPicPr>
            <p:nvPr/>
          </p:nvPicPr>
          <p:blipFill>
            <a:blip r:embed="rId5" cstate="print">
              <a:clrChange>
                <a:clrFrom>
                  <a:srgbClr val="FFFFFF"/>
                </a:clrFrom>
                <a:clrTo>
                  <a:srgbClr val="FFFFFF">
                    <a:alpha val="0"/>
                  </a:srgbClr>
                </a:clrTo>
              </a:clrChange>
              <a:grayscl/>
            </a:blip>
            <a:srcRect/>
            <a:stretch>
              <a:fillRect/>
            </a:stretch>
          </p:blipFill>
          <p:spPr bwMode="auto">
            <a:xfrm>
              <a:off x="9670204" y="5146087"/>
              <a:ext cx="859449" cy="61478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6"/>
            <p:cNvPicPr>
              <a:picLocks noChangeAspect="1" noChangeArrowheads="1"/>
            </p:cNvPicPr>
            <p:nvPr/>
          </p:nvPicPr>
          <p:blipFill>
            <a:blip r:embed="rId6" cstate="print">
              <a:clrChange>
                <a:clrFrom>
                  <a:srgbClr val="FFFFFF"/>
                </a:clrFrom>
                <a:clrTo>
                  <a:srgbClr val="FFFFFF">
                    <a:alpha val="0"/>
                  </a:srgbClr>
                </a:clrTo>
              </a:clrChange>
              <a:grayscl/>
            </a:blip>
            <a:srcRect/>
            <a:stretch>
              <a:fillRect/>
            </a:stretch>
          </p:blipFill>
          <p:spPr bwMode="auto">
            <a:xfrm>
              <a:off x="9748620" y="4061770"/>
              <a:ext cx="702616" cy="53323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634287" y="3959504"/>
              <a:ext cx="540014" cy="528879"/>
            </a:xfrm>
            <a:prstGeom prst="rect">
              <a:avLst/>
            </a:prstGeom>
            <a:noFill/>
            <a:ln w="9525">
              <a:noFill/>
              <a:miter lim="800000"/>
              <a:headEnd/>
              <a:tailEnd/>
            </a:ln>
          </p:spPr>
        </p:pic>
        <p:pic>
          <p:nvPicPr>
            <p:cNvPr id="11"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634287" y="4501894"/>
              <a:ext cx="540014" cy="528879"/>
            </a:xfrm>
            <a:prstGeom prst="rect">
              <a:avLst/>
            </a:prstGeom>
            <a:noFill/>
            <a:ln w="9525">
              <a:noFill/>
              <a:miter lim="800000"/>
              <a:headEnd/>
              <a:tailEnd/>
            </a:ln>
          </p:spPr>
        </p:pic>
        <p:pic>
          <p:nvPicPr>
            <p:cNvPr id="12"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634287" y="5077440"/>
              <a:ext cx="540014" cy="528879"/>
            </a:xfrm>
            <a:prstGeom prst="rect">
              <a:avLst/>
            </a:prstGeom>
            <a:noFill/>
            <a:ln w="9525">
              <a:noFill/>
              <a:miter lim="800000"/>
              <a:headEnd/>
              <a:tailEnd/>
            </a:ln>
          </p:spPr>
        </p:pic>
      </p:grpSp>
      <p:pic>
        <p:nvPicPr>
          <p:cNvPr id="13" name="Picture 8"/>
          <p:cNvPicPr>
            <a:picLocks noChangeAspect="1" noChangeArrowheads="1"/>
          </p:cNvPicPr>
          <p:nvPr/>
        </p:nvPicPr>
        <p:blipFill>
          <a:blip r:embed="rId8" cstate="print"/>
          <a:stretch>
            <a:fillRect/>
          </a:stretch>
        </p:blipFill>
        <p:spPr bwMode="auto">
          <a:xfrm>
            <a:off x="541963" y="3248019"/>
            <a:ext cx="5814682" cy="221912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4" name="TextBox 13"/>
          <p:cNvSpPr txBox="1"/>
          <p:nvPr/>
        </p:nvSpPr>
        <p:spPr>
          <a:xfrm>
            <a:off x="156004" y="2772118"/>
            <a:ext cx="11459004" cy="461665"/>
          </a:xfrm>
          <a:prstGeom prst="rect">
            <a:avLst/>
          </a:prstGeom>
          <a:noFill/>
        </p:spPr>
        <p:txBody>
          <a:bodyPr wrap="square" rtlCol="0">
            <a:spAutoFit/>
          </a:bodyPr>
          <a:lstStyle/>
          <a:p>
            <a:pPr algn="ctr"/>
            <a:r>
              <a:rPr lang="fr-FR" sz="2400" b="1" dirty="0">
                <a:solidFill>
                  <a:schemeClr val="tx2">
                    <a:lumMod val="75000"/>
                  </a:schemeClr>
                </a:solidFill>
              </a:rPr>
              <a:t>Une autorisation détermine les </a:t>
            </a:r>
            <a:r>
              <a:rPr lang="fr-FR" sz="2400" b="1" i="1" dirty="0">
                <a:solidFill>
                  <a:schemeClr val="tx2">
                    <a:lumMod val="75000"/>
                  </a:schemeClr>
                </a:solidFill>
              </a:rPr>
              <a:t>types</a:t>
            </a:r>
            <a:r>
              <a:rPr lang="fr-FR" sz="2400" b="1" dirty="0">
                <a:solidFill>
                  <a:schemeClr val="tx2">
                    <a:lumMod val="75000"/>
                  </a:schemeClr>
                </a:solidFill>
              </a:rPr>
              <a:t> d'enregistrements ou de véhicules.</a:t>
            </a:r>
          </a:p>
        </p:txBody>
      </p:sp>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l="16028" r="19938" b="69208"/>
          <a:stretch/>
        </p:blipFill>
        <p:spPr>
          <a:xfrm>
            <a:off x="6858067" y="3825011"/>
            <a:ext cx="956216" cy="1093218"/>
          </a:xfrm>
          <a:prstGeom prst="rect">
            <a:avLst/>
          </a:prstGeom>
          <a:solidFill>
            <a:schemeClr val="bg1">
              <a:lumMod val="85000"/>
            </a:schemeClr>
          </a:solidFill>
        </p:spPr>
      </p:pic>
    </p:spTree>
    <p:extLst>
      <p:ext uri="{BB962C8B-B14F-4D97-AF65-F5344CB8AC3E}">
        <p14:creationId xmlns:p14="http://schemas.microsoft.com/office/powerpoint/2010/main" val="148909577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106</a:t>
            </a:fld>
            <a:endParaRPr lang="en-US" smtClean="0"/>
          </a:p>
        </p:txBody>
      </p:sp>
      <p:sp>
        <p:nvSpPr>
          <p:cNvPr id="3" name="Text Placeholder 2"/>
          <p:cNvSpPr>
            <a:spLocks noGrp="1"/>
          </p:cNvSpPr>
          <p:nvPr>
            <p:ph type="body" sz="quarter" idx="11"/>
          </p:nvPr>
        </p:nvSpPr>
        <p:spPr/>
        <p:txBody>
          <a:bodyPr/>
          <a:lstStyle/>
          <a:p>
            <a:r>
              <a:rPr lang="fr-FR" dirty="0"/>
              <a:t>Comment les paramètres d'onglet fonctionnent-t-ils ?</a:t>
            </a:r>
          </a:p>
        </p:txBody>
      </p:sp>
      <p:sp>
        <p:nvSpPr>
          <p:cNvPr id="4" name="Text Placeholder 3"/>
          <p:cNvSpPr>
            <a:spLocks noGrp="1"/>
          </p:cNvSpPr>
          <p:nvPr>
            <p:ph type="body" sz="quarter" idx="12"/>
          </p:nvPr>
        </p:nvSpPr>
        <p:spPr>
          <a:xfrm>
            <a:off x="455732" y="1028851"/>
            <a:ext cx="5522879" cy="1148370"/>
          </a:xfrm>
        </p:spPr>
        <p:txBody>
          <a:bodyPr/>
          <a:lstStyle/>
          <a:p>
            <a:pPr>
              <a:lnSpc>
                <a:spcPct val="100000"/>
              </a:lnSpc>
            </a:pPr>
            <a:r>
              <a:rPr lang="fr-FR" sz="2200" dirty="0"/>
              <a:t>Les paramètres d'onglet vous permettent de définir la visibilité de référence de l'onglet pour les utilisateurs associés au profil. </a:t>
            </a:r>
          </a:p>
          <a:p>
            <a:endParaRPr lang="en-IN" dirty="0"/>
          </a:p>
        </p:txBody>
      </p:sp>
      <p:sp>
        <p:nvSpPr>
          <p:cNvPr id="5" name="Text Placeholder 4"/>
          <p:cNvSpPr>
            <a:spLocks noGrp="1"/>
          </p:cNvSpPr>
          <p:nvPr>
            <p:ph type="body" sz="quarter" idx="13"/>
          </p:nvPr>
        </p:nvSpPr>
        <p:spPr>
          <a:xfrm>
            <a:off x="6190539" y="1054357"/>
            <a:ext cx="5545730" cy="5281127"/>
          </a:xfrm>
        </p:spPr>
        <p:txBody>
          <a:bodyPr/>
          <a:lstStyle/>
          <a:p>
            <a:pPr>
              <a:lnSpc>
                <a:spcPct val="100000"/>
              </a:lnSpc>
            </a:pPr>
            <a:r>
              <a:rPr lang="fr-FR" sz="2200" dirty="0"/>
              <a:t>Les utilisateurs peuvent accéder aux onglets définis sur </a:t>
            </a:r>
            <a:r>
              <a:rPr lang="fr-FR" sz="2200" b="1" dirty="0"/>
              <a:t>Valeur p</a:t>
            </a:r>
            <a:r>
              <a:rPr lang="fr-FR" sz="2200" b="1" dirty="0">
                <a:cs typeface="Courier New" pitchFamily="49" charset="0"/>
              </a:rPr>
              <a:t>ar défaut désactivée</a:t>
            </a:r>
            <a:r>
              <a:rPr lang="fr-FR" sz="2200" b="1" dirty="0"/>
              <a:t> </a:t>
            </a:r>
            <a:r>
              <a:rPr lang="fr-FR" sz="2200" dirty="0"/>
              <a:t>via le </a:t>
            </a:r>
            <a:r>
              <a:rPr lang="fr-FR" sz="2200" dirty="0" smtClean="0"/>
              <a:t>Lanceur</a:t>
            </a:r>
            <a:r>
              <a:rPr lang="pl-PL" sz="2200" dirty="0" smtClean="0"/>
              <a:t> </a:t>
            </a:r>
            <a:r>
              <a:rPr lang="fr-FR" sz="2200" dirty="0" smtClean="0"/>
              <a:t>d'application</a:t>
            </a:r>
            <a:r>
              <a:rPr lang="fr-FR" sz="2200" dirty="0"/>
              <a:t>, section Tous les éléments :</a:t>
            </a:r>
          </a:p>
          <a:p>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1183098778"/>
              </p:ext>
            </p:extLst>
          </p:nvPr>
        </p:nvGraphicFramePr>
        <p:xfrm>
          <a:off x="389266" y="2579250"/>
          <a:ext cx="4740013" cy="3128130"/>
        </p:xfrm>
        <a:graphic>
          <a:graphicData uri="http://schemas.openxmlformats.org/drawingml/2006/table">
            <a:tbl>
              <a:tblPr firstRow="1" bandRow="1">
                <a:tableStyleId>{2D5ABB26-0587-4C30-8999-92F81FD0307C}</a:tableStyleId>
              </a:tblPr>
              <a:tblGrid>
                <a:gridCol w="2100182">
                  <a:extLst>
                    <a:ext uri="{9D8B030D-6E8A-4147-A177-3AD203B41FA5}">
                      <a16:colId xmlns:a16="http://schemas.microsoft.com/office/drawing/2014/main" xmlns="" val="20000"/>
                    </a:ext>
                  </a:extLst>
                </a:gridCol>
                <a:gridCol w="2639831">
                  <a:extLst>
                    <a:ext uri="{9D8B030D-6E8A-4147-A177-3AD203B41FA5}">
                      <a16:colId xmlns:a16="http://schemas.microsoft.com/office/drawing/2014/main" xmlns="" val="20001"/>
                    </a:ext>
                  </a:extLst>
                </a:gridCol>
              </a:tblGrid>
              <a:tr h="811650">
                <a:tc>
                  <a:txBody>
                    <a:bodyPr/>
                    <a:lstStyle/>
                    <a:p>
                      <a:endParaRPr lang="en-US" dirty="0">
                        <a:solidFill>
                          <a:srgbClr val="19325C"/>
                        </a:solidFill>
                        <a:latin typeface="Salesforce Sans" panose="020B0505020202020203" pitchFamily="34" charset="0"/>
                      </a:endParaRPr>
                    </a:p>
                  </a:txBody>
                  <a:tcPr/>
                </a:tc>
                <a:tc>
                  <a:txBody>
                    <a:bodyPr/>
                    <a:lstStyle/>
                    <a:p>
                      <a:r>
                        <a:rPr lang="fr-FR" sz="2000" dirty="0">
                          <a:solidFill>
                            <a:srgbClr val="19325C"/>
                          </a:solidFill>
                          <a:latin typeface="Salesforce Sans" panose="020B0505020202020203" pitchFamily="34" charset="0"/>
                        </a:rPr>
                        <a:t>Visible</a:t>
                      </a:r>
                      <a:r>
                        <a:rPr lang="fr-FR" sz="2000" baseline="0" dirty="0">
                          <a:solidFill>
                            <a:srgbClr val="19325C"/>
                          </a:solidFill>
                          <a:latin typeface="Salesforce Sans" panose="020B0505020202020203" pitchFamily="34" charset="0"/>
                        </a:rPr>
                        <a:t> en haut de la page.</a:t>
                      </a:r>
                    </a:p>
                  </a:txBody>
                  <a:tcPr/>
                </a:tc>
                <a:extLst>
                  <a:ext uri="{0D108BD9-81ED-4DB2-BD59-A6C34878D82A}">
                    <a16:rowId xmlns:a16="http://schemas.microsoft.com/office/drawing/2014/main" xmlns="" val="10000"/>
                  </a:ext>
                </a:extLst>
              </a:tr>
              <a:tr h="1197985">
                <a:tc>
                  <a:txBody>
                    <a:bodyPr/>
                    <a:lstStyle/>
                    <a:p>
                      <a:endParaRPr lang="en-US" dirty="0">
                        <a:solidFill>
                          <a:srgbClr val="19325C"/>
                        </a:solidFill>
                        <a:latin typeface="Salesforce Sans" panose="020B0505020202020203" pitchFamily="34" charset="0"/>
                      </a:endParaRPr>
                    </a:p>
                  </a:txBody>
                  <a:tcPr marR="0"/>
                </a:tc>
                <a:tc>
                  <a:txBody>
                    <a:bodyPr/>
                    <a:lstStyle/>
                    <a:p>
                      <a:r>
                        <a:rPr lang="fr-FR" sz="2000" baseline="0" dirty="0">
                          <a:solidFill>
                            <a:srgbClr val="19325C"/>
                          </a:solidFill>
                          <a:latin typeface="Salesforce Sans" panose="020B0505020202020203" pitchFamily="34" charset="0"/>
                        </a:rPr>
                        <a:t>Disponible dans </a:t>
                      </a:r>
                      <a:r>
                        <a:rPr lang="pl-PL" sz="2000" baseline="0" dirty="0" smtClean="0">
                          <a:solidFill>
                            <a:srgbClr val="19325C"/>
                          </a:solidFill>
                          <a:latin typeface="Salesforce Sans" panose="020B0505020202020203" pitchFamily="34" charset="0"/>
                        </a:rPr>
                        <a:t/>
                      </a:r>
                      <a:br>
                        <a:rPr lang="pl-PL" sz="2000" baseline="0" dirty="0" smtClean="0">
                          <a:solidFill>
                            <a:srgbClr val="19325C"/>
                          </a:solidFill>
                          <a:latin typeface="Salesforce Sans" panose="020B0505020202020203" pitchFamily="34" charset="0"/>
                        </a:rPr>
                      </a:br>
                      <a:r>
                        <a:rPr lang="fr-FR" sz="2000" baseline="0" dirty="0" smtClean="0">
                          <a:solidFill>
                            <a:srgbClr val="19325C"/>
                          </a:solidFill>
                          <a:latin typeface="Salesforce Sans" panose="020B0505020202020203" pitchFamily="34" charset="0"/>
                        </a:rPr>
                        <a:t>le Lanceur</a:t>
                      </a:r>
                      <a:r>
                        <a:rPr lang="pl-PL" sz="2000" baseline="0" dirty="0" smtClean="0">
                          <a:solidFill>
                            <a:srgbClr val="19325C"/>
                          </a:solidFill>
                          <a:latin typeface="Salesforce Sans" panose="020B0505020202020203" pitchFamily="34" charset="0"/>
                        </a:rPr>
                        <a:t> </a:t>
                      </a:r>
                      <a:r>
                        <a:rPr lang="fr-FR" sz="2000" baseline="0" dirty="0" smtClean="0">
                          <a:solidFill>
                            <a:srgbClr val="19325C"/>
                          </a:solidFill>
                          <a:latin typeface="Salesforce Sans" panose="020B0505020202020203" pitchFamily="34" charset="0"/>
                        </a:rPr>
                        <a:t>d'application</a:t>
                      </a:r>
                      <a:r>
                        <a:rPr lang="fr-FR" sz="2000" baseline="0" dirty="0">
                          <a:solidFill>
                            <a:srgbClr val="19325C"/>
                          </a:solidFill>
                          <a:latin typeface="Salesforce Sans" panose="020B0505020202020203" pitchFamily="34" charset="0"/>
                        </a:rPr>
                        <a:t>, section Tous les éléments. </a:t>
                      </a:r>
                    </a:p>
                  </a:txBody>
                  <a:tcPr marR="0"/>
                </a:tc>
                <a:extLst>
                  <a:ext uri="{0D108BD9-81ED-4DB2-BD59-A6C34878D82A}">
                    <a16:rowId xmlns:a16="http://schemas.microsoft.com/office/drawing/2014/main" xmlns="" val="10001"/>
                  </a:ext>
                </a:extLst>
              </a:tr>
              <a:tr h="870965">
                <a:tc>
                  <a:txBody>
                    <a:bodyPr/>
                    <a:lstStyle/>
                    <a:p>
                      <a:endParaRPr lang="en-US" dirty="0">
                        <a:solidFill>
                          <a:srgbClr val="19325C"/>
                        </a:solidFill>
                        <a:latin typeface="Salesforce Sans" panose="020B0505020202020203" pitchFamily="34" charset="0"/>
                      </a:endParaRPr>
                    </a:p>
                  </a:txBody>
                  <a:tcPr/>
                </a:tc>
                <a:tc>
                  <a:txBody>
                    <a:bodyPr/>
                    <a:lstStyle/>
                    <a:p>
                      <a:r>
                        <a:rPr lang="fr-FR" sz="2000" dirty="0">
                          <a:solidFill>
                            <a:srgbClr val="19325C"/>
                          </a:solidFill>
                          <a:latin typeface="Salesforce Sans" panose="020B0505020202020203" pitchFamily="34" charset="0"/>
                        </a:rPr>
                        <a:t>Masqué, l'utilisateur ne peut pas accéder à l'onglet</a:t>
                      </a:r>
                      <a:r>
                        <a:rPr lang="fr-FR" sz="2000" baseline="0" dirty="0">
                          <a:solidFill>
                            <a:srgbClr val="19325C"/>
                          </a:solidFill>
                          <a:latin typeface="Salesforce Sans" panose="020B0505020202020203" pitchFamily="34" charset="0"/>
                        </a:rPr>
                        <a:t>.</a:t>
                      </a:r>
                    </a:p>
                  </a:txBody>
                  <a:tcPr/>
                </a:tc>
                <a:extLst>
                  <a:ext uri="{0D108BD9-81ED-4DB2-BD59-A6C34878D82A}">
                    <a16:rowId xmlns:a16="http://schemas.microsoft.com/office/drawing/2014/main" xmlns="" val="10002"/>
                  </a:ext>
                </a:extLst>
              </a:tr>
            </a:tbl>
          </a:graphicData>
        </a:graphic>
      </p:graphicFrame>
      <p:pic>
        <p:nvPicPr>
          <p:cNvPr id="9" name="Picture 3"/>
          <p:cNvPicPr>
            <a:picLocks noChangeAspect="1" noChangeArrowheads="1"/>
          </p:cNvPicPr>
          <p:nvPr/>
        </p:nvPicPr>
        <p:blipFill>
          <a:blip r:embed="rId3" cstate="print"/>
          <a:srcRect/>
          <a:stretch>
            <a:fillRect/>
          </a:stretch>
        </p:blipFill>
        <p:spPr bwMode="auto">
          <a:xfrm>
            <a:off x="574242" y="2784788"/>
            <a:ext cx="1695450"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 name="Picture 4"/>
          <p:cNvPicPr>
            <a:picLocks noChangeAspect="1" noChangeArrowheads="1"/>
          </p:cNvPicPr>
          <p:nvPr/>
        </p:nvPicPr>
        <p:blipFill>
          <a:blip r:embed="rId4" cstate="print"/>
          <a:srcRect/>
          <a:stretch>
            <a:fillRect/>
          </a:stretch>
        </p:blipFill>
        <p:spPr bwMode="auto">
          <a:xfrm>
            <a:off x="564617" y="3663110"/>
            <a:ext cx="1695450"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1" name="Picture 5"/>
          <p:cNvPicPr>
            <a:picLocks noChangeAspect="1" noChangeArrowheads="1"/>
          </p:cNvPicPr>
          <p:nvPr/>
        </p:nvPicPr>
        <p:blipFill>
          <a:blip r:embed="rId5" cstate="print"/>
          <a:srcRect/>
          <a:stretch>
            <a:fillRect/>
          </a:stretch>
        </p:blipFill>
        <p:spPr bwMode="auto">
          <a:xfrm>
            <a:off x="564616" y="4889937"/>
            <a:ext cx="1695450"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cstate="print"/>
          <a:stretch>
            <a:fillRect/>
          </a:stretch>
        </p:blipFill>
        <p:spPr>
          <a:xfrm>
            <a:off x="5686691" y="2429098"/>
            <a:ext cx="6289921" cy="319345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3" name="Rectangle 12"/>
          <p:cNvSpPr/>
          <p:nvPr/>
        </p:nvSpPr>
        <p:spPr bwMode="auto">
          <a:xfrm>
            <a:off x="0" y="5740542"/>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ATTENTION :</a:t>
            </a:r>
          </a:p>
          <a:p>
            <a:pPr algn="l"/>
            <a:r>
              <a:rPr lang="fr-FR" sz="2000" dirty="0">
                <a:solidFill>
                  <a:srgbClr val="19325C"/>
                </a:solidFill>
                <a:cs typeface="Arial" pitchFamily="34" charset="0"/>
              </a:rPr>
              <a:t>Si vous sélectionnez </a:t>
            </a:r>
            <a:r>
              <a:rPr lang="fr-FR" sz="2000" b="1" dirty="0">
                <a:solidFill>
                  <a:srgbClr val="19325C"/>
                </a:solidFill>
                <a:cs typeface="Courier New" panose="02070309020205020404" pitchFamily="49" charset="0"/>
              </a:rPr>
              <a:t>Ignorer les</a:t>
            </a:r>
            <a:r>
              <a:rPr lang="fr-FR" sz="2000" b="1" dirty="0">
                <a:solidFill>
                  <a:srgbClr val="19325C"/>
                </a:solidFill>
                <a:cs typeface="Arial" pitchFamily="34" charset="0"/>
              </a:rPr>
              <a:t> personnalisations </a:t>
            </a:r>
            <a:r>
              <a:rPr lang="fr-FR" sz="2000" b="1" dirty="0">
                <a:solidFill>
                  <a:srgbClr val="19325C"/>
                </a:solidFill>
                <a:cs typeface="Courier New" panose="02070309020205020404" pitchFamily="49" charset="0"/>
              </a:rPr>
              <a:t>d'onglets personnels des utilisateurs </a:t>
            </a:r>
            <a:r>
              <a:rPr lang="fr-FR" sz="2000" b="1" dirty="0">
                <a:solidFill>
                  <a:srgbClr val="19325C"/>
                </a:solidFill>
                <a:cs typeface="Arial" pitchFamily="34" charset="0"/>
              </a:rPr>
              <a:t>lors de la modification d'un profil, </a:t>
            </a:r>
            <a:r>
              <a:rPr lang="fr-FR" sz="2000" dirty="0">
                <a:solidFill>
                  <a:srgbClr val="19325C"/>
                </a:solidFill>
                <a:cs typeface="Arial" pitchFamily="34" charset="0"/>
              </a:rPr>
              <a:t>les personnalisations existantes des utilisateurs seront réinitialisées.</a:t>
            </a:r>
          </a:p>
        </p:txBody>
      </p:sp>
      <p:grpSp>
        <p:nvGrpSpPr>
          <p:cNvPr id="14" name="Group 30"/>
          <p:cNvGrpSpPr>
            <a:grpSpLocks noChangeAspect="1"/>
          </p:cNvGrpSpPr>
          <p:nvPr/>
        </p:nvGrpSpPr>
        <p:grpSpPr bwMode="auto">
          <a:xfrm>
            <a:off x="101800" y="5847555"/>
            <a:ext cx="386065" cy="340260"/>
            <a:chOff x="96" y="2783"/>
            <a:chExt cx="295" cy="260"/>
          </a:xfrm>
        </p:grpSpPr>
        <p:sp>
          <p:nvSpPr>
            <p:cNvPr id="15" name="Freeform 31"/>
            <p:cNvSpPr>
              <a:spLocks/>
            </p:cNvSpPr>
            <p:nvPr/>
          </p:nvSpPr>
          <p:spPr bwMode="auto">
            <a:xfrm>
              <a:off x="96" y="2783"/>
              <a:ext cx="295" cy="260"/>
            </a:xfrm>
            <a:custGeom>
              <a:avLst/>
              <a:gdLst>
                <a:gd name="T0" fmla="*/ 117 w 122"/>
                <a:gd name="T1" fmla="*/ 88 h 107"/>
                <a:gd name="T2" fmla="*/ 72 w 122"/>
                <a:gd name="T3" fmla="*/ 8 h 107"/>
                <a:gd name="T4" fmla="*/ 50 w 122"/>
                <a:gd name="T5" fmla="*/ 8 h 107"/>
                <a:gd name="T6" fmla="*/ 5 w 122"/>
                <a:gd name="T7" fmla="*/ 88 h 107"/>
                <a:gd name="T8" fmla="*/ 16 w 122"/>
                <a:gd name="T9" fmla="*/ 107 h 107"/>
                <a:gd name="T10" fmla="*/ 106 w 122"/>
                <a:gd name="T11" fmla="*/ 107 h 107"/>
                <a:gd name="T12" fmla="*/ 117 w 122"/>
                <a:gd name="T13" fmla="*/ 88 h 107"/>
              </a:gdLst>
              <a:ahLst/>
              <a:cxnLst>
                <a:cxn ang="0">
                  <a:pos x="T0" y="T1"/>
                </a:cxn>
                <a:cxn ang="0">
                  <a:pos x="T2" y="T3"/>
                </a:cxn>
                <a:cxn ang="0">
                  <a:pos x="T4" y="T5"/>
                </a:cxn>
                <a:cxn ang="0">
                  <a:pos x="T6" y="T7"/>
                </a:cxn>
                <a:cxn ang="0">
                  <a:pos x="T8" y="T9"/>
                </a:cxn>
                <a:cxn ang="0">
                  <a:pos x="T10" y="T11"/>
                </a:cxn>
                <a:cxn ang="0">
                  <a:pos x="T12" y="T13"/>
                </a:cxn>
              </a:cxnLst>
              <a:rect l="0" t="0" r="r" b="b"/>
              <a:pathLst>
                <a:path w="122" h="107">
                  <a:moveTo>
                    <a:pt x="117" y="88"/>
                  </a:moveTo>
                  <a:cubicBezTo>
                    <a:pt x="72" y="8"/>
                    <a:pt x="72" y="8"/>
                    <a:pt x="72" y="8"/>
                  </a:cubicBezTo>
                  <a:cubicBezTo>
                    <a:pt x="67" y="0"/>
                    <a:pt x="55" y="0"/>
                    <a:pt x="50" y="8"/>
                  </a:cubicBezTo>
                  <a:cubicBezTo>
                    <a:pt x="5" y="88"/>
                    <a:pt x="5" y="88"/>
                    <a:pt x="5" y="88"/>
                  </a:cubicBezTo>
                  <a:cubicBezTo>
                    <a:pt x="0" y="96"/>
                    <a:pt x="6" y="107"/>
                    <a:pt x="16" y="107"/>
                  </a:cubicBezTo>
                  <a:cubicBezTo>
                    <a:pt x="106" y="107"/>
                    <a:pt x="106" y="107"/>
                    <a:pt x="106" y="107"/>
                  </a:cubicBezTo>
                  <a:cubicBezTo>
                    <a:pt x="116" y="107"/>
                    <a:pt x="122" y="96"/>
                    <a:pt x="117" y="88"/>
                  </a:cubicBezTo>
                  <a:close/>
                </a:path>
              </a:pathLst>
            </a:custGeom>
            <a:noFill/>
            <a:ln w="1905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32"/>
            <p:cNvSpPr>
              <a:spLocks noChangeShapeType="1"/>
            </p:cNvSpPr>
            <p:nvPr/>
          </p:nvSpPr>
          <p:spPr bwMode="auto">
            <a:xfrm>
              <a:off x="244" y="2863"/>
              <a:ext cx="0" cy="87"/>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33"/>
            <p:cNvSpPr>
              <a:spLocks noChangeShapeType="1"/>
            </p:cNvSpPr>
            <p:nvPr/>
          </p:nvSpPr>
          <p:spPr bwMode="auto">
            <a:xfrm>
              <a:off x="244" y="2989"/>
              <a:ext cx="0" cy="3"/>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580633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107</a:t>
            </a:fld>
            <a:endParaRPr lang="en-US" smtClean="0"/>
          </a:p>
        </p:txBody>
      </p:sp>
      <p:sp>
        <p:nvSpPr>
          <p:cNvPr id="4" name="Text Placeholder 3"/>
          <p:cNvSpPr>
            <a:spLocks noGrp="1"/>
          </p:cNvSpPr>
          <p:nvPr>
            <p:ph type="body" sz="quarter" idx="11"/>
          </p:nvPr>
        </p:nvSpPr>
        <p:spPr>
          <a:xfrm>
            <a:off x="2066544" y="0"/>
            <a:ext cx="8522208" cy="914400"/>
          </a:xfrm>
        </p:spPr>
        <p:txBody>
          <a:bodyPr/>
          <a:lstStyle/>
          <a:p>
            <a:r>
              <a:rPr lang="fr-FR" dirty="0"/>
              <a:t>3-1 : Création du profil utilisateur Recrutement</a:t>
            </a:r>
          </a:p>
        </p:txBody>
      </p:sp>
      <p:sp>
        <p:nvSpPr>
          <p:cNvPr id="5" name="Text Placeholder 4"/>
          <p:cNvSpPr>
            <a:spLocks noGrp="1"/>
          </p:cNvSpPr>
          <p:nvPr>
            <p:ph type="body" sz="quarter" idx="12"/>
          </p:nvPr>
        </p:nvSpPr>
        <p:spPr>
          <a:xfrm>
            <a:off x="455732" y="3521002"/>
            <a:ext cx="9703252" cy="2879798"/>
          </a:xfrm>
        </p:spPr>
        <p:txBody>
          <a:bodyPr/>
          <a:lstStyle/>
          <a:p>
            <a:r>
              <a:rPr lang="fr-FR" dirty="0"/>
              <a:t>Tâches :</a:t>
            </a:r>
          </a:p>
          <a:p>
            <a:pPr marL="457200" indent="-457200">
              <a:buFont typeface="+mj-lt"/>
              <a:buAutoNum type="arabicPeriod"/>
            </a:pPr>
            <a:r>
              <a:rPr lang="fr-FR" b="0" dirty="0"/>
              <a:t>Créez un nouveau profil utilisateur Recrutement en clonant le profil Aucun accès.</a:t>
            </a:r>
          </a:p>
          <a:p>
            <a:pPr marL="457200" lvl="0" indent="-457200">
              <a:buFont typeface="+mj-lt"/>
              <a:buAutoNum type="arabicPeriod"/>
            </a:pPr>
            <a:r>
              <a:rPr lang="fr-FR" b="0" dirty="0"/>
              <a:t>Modifiez le nouveau profil pour sélectionner les paramètres et les autorisations indiquées dans la diapositive suivante, sans modifier les autres. </a:t>
            </a:r>
          </a:p>
          <a:p>
            <a:pPr marL="457200" indent="-457200">
              <a:buFont typeface="+mj-lt"/>
              <a:buAutoNum type="arabicPeriod"/>
            </a:pPr>
            <a:r>
              <a:rPr lang="fr-FR" b="0" dirty="0"/>
              <a:t>Attribuez Daniel Garcia, </a:t>
            </a:r>
            <a:r>
              <a:rPr lang="fr-FR" b="0" dirty="0" err="1"/>
              <a:t>Marcela</a:t>
            </a:r>
            <a:r>
              <a:rPr lang="fr-FR" b="0" dirty="0"/>
              <a:t> Lopez et Javier Reyes au profil.</a:t>
            </a:r>
          </a:p>
        </p:txBody>
      </p:sp>
      <p:sp>
        <p:nvSpPr>
          <p:cNvPr id="2" name="Text Placeholder 1"/>
          <p:cNvSpPr>
            <a:spLocks noGrp="1"/>
          </p:cNvSpPr>
          <p:nvPr>
            <p:ph type="body" sz="quarter" idx="13"/>
          </p:nvPr>
        </p:nvSpPr>
        <p:spPr>
          <a:xfrm>
            <a:off x="1943100" y="941832"/>
            <a:ext cx="10248901" cy="2118923"/>
          </a:xfrm>
        </p:spPr>
        <p:txBody>
          <a:bodyPr/>
          <a:lstStyle/>
          <a:p>
            <a:r>
              <a:rPr lang="fr-FR" sz="2200" dirty="0"/>
              <a:t>Objectif :</a:t>
            </a:r>
          </a:p>
          <a:p>
            <a:r>
              <a:rPr lang="fr-FR" sz="1800" b="0" spc="-20" dirty="0"/>
              <a:t>L'équipe de recrutement utilisera </a:t>
            </a:r>
            <a:r>
              <a:rPr lang="fr-FR" sz="1800" b="0" spc="-20" dirty="0" err="1"/>
              <a:t>Salesforce</a:t>
            </a:r>
            <a:r>
              <a:rPr lang="fr-FR" sz="1800" b="0" spc="-20" dirty="0"/>
              <a:t> dans le processus de recrutement. Quatre objets personnalisés - Candidats, Personnes assurant les entretiens, Candidatures et Postes - ont été créés. Le Vice-président des ressources humaines s'inquiète du fait que les recruteurs ne peuvent afficher aucun enregistrement lié à des recrutements et accèdent actuellement à des données qui ne leur sont pas destinées. Ils doivent pouvoir utiliser l'application mobile </a:t>
            </a:r>
            <a:r>
              <a:rPr lang="fr-FR" sz="1800" b="0" spc="-20" dirty="0" err="1"/>
              <a:t>Salesforce</a:t>
            </a:r>
            <a:r>
              <a:rPr lang="fr-FR" sz="1800" b="0" spc="-20" dirty="0"/>
              <a:t> sur leur téléphone d'entreprise.</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7" name="Text Placeholder 4"/>
          <p:cNvSpPr>
            <a:spLocks noGrp="1"/>
          </p:cNvSpPr>
          <p:nvPr>
            <p:ph type="body" sz="quarter" idx="12"/>
          </p:nvPr>
        </p:nvSpPr>
        <p:spPr>
          <a:xfrm>
            <a:off x="111760" y="81281"/>
            <a:ext cx="2082800" cy="532620"/>
          </a:xfrm>
        </p:spPr>
        <p:txBody>
          <a:bodyPr/>
          <a:lstStyle/>
          <a:p>
            <a:r>
              <a:rPr lang="fr-FR" sz="1800" dirty="0"/>
              <a:t>REJOIGNEZ-MOI</a:t>
            </a:r>
          </a:p>
        </p:txBody>
      </p:sp>
    </p:spTree>
    <p:extLst>
      <p:ext uri="{BB962C8B-B14F-4D97-AF65-F5344CB8AC3E}">
        <p14:creationId xmlns:p14="http://schemas.microsoft.com/office/powerpoint/2010/main" val="41802036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108</a:t>
            </a:fld>
            <a:endParaRPr lang="en-US" smtClean="0"/>
          </a:p>
        </p:txBody>
      </p:sp>
      <p:sp>
        <p:nvSpPr>
          <p:cNvPr id="3" name="Text Placeholder 2"/>
          <p:cNvSpPr>
            <a:spLocks noGrp="1"/>
          </p:cNvSpPr>
          <p:nvPr>
            <p:ph type="body" sz="quarter" idx="11"/>
          </p:nvPr>
        </p:nvSpPr>
        <p:spPr/>
        <p:txBody>
          <a:bodyPr/>
          <a:lstStyle/>
          <a:p>
            <a:r>
              <a:rPr lang="fr-FR"/>
              <a:t>3-1 : Création du profil utilisateur Recrutement (suite)</a:t>
            </a:r>
          </a:p>
        </p:txBody>
      </p:sp>
      <p:graphicFrame>
        <p:nvGraphicFramePr>
          <p:cNvPr id="4" name="Table 3"/>
          <p:cNvGraphicFramePr>
            <a:graphicFrameLocks noGrp="1"/>
          </p:cNvGraphicFramePr>
          <p:nvPr>
            <p:extLst>
              <p:ext uri="{D42A27DB-BD31-4B8C-83A1-F6EECF244321}">
                <p14:modId xmlns:p14="http://schemas.microsoft.com/office/powerpoint/2010/main" val="828650266"/>
              </p:ext>
            </p:extLst>
          </p:nvPr>
        </p:nvGraphicFramePr>
        <p:xfrm>
          <a:off x="349626" y="2250801"/>
          <a:ext cx="11483786" cy="2697717"/>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4140078">
                  <a:extLst>
                    <a:ext uri="{9D8B030D-6E8A-4147-A177-3AD203B41FA5}">
                      <a16:colId xmlns:a16="http://schemas.microsoft.com/office/drawing/2014/main" xmlns="" val="20000"/>
                    </a:ext>
                  </a:extLst>
                </a:gridCol>
                <a:gridCol w="3081528">
                  <a:extLst>
                    <a:ext uri="{9D8B030D-6E8A-4147-A177-3AD203B41FA5}">
                      <a16:colId xmlns:a16="http://schemas.microsoft.com/office/drawing/2014/main" xmlns="" val="20001"/>
                    </a:ext>
                  </a:extLst>
                </a:gridCol>
                <a:gridCol w="804672">
                  <a:extLst>
                    <a:ext uri="{9D8B030D-6E8A-4147-A177-3AD203B41FA5}">
                      <a16:colId xmlns:a16="http://schemas.microsoft.com/office/drawing/2014/main" xmlns="" val="20002"/>
                    </a:ext>
                  </a:extLst>
                </a:gridCol>
                <a:gridCol w="822960">
                  <a:extLst>
                    <a:ext uri="{9D8B030D-6E8A-4147-A177-3AD203B41FA5}">
                      <a16:colId xmlns:a16="http://schemas.microsoft.com/office/drawing/2014/main" xmlns="" val="20003"/>
                    </a:ext>
                  </a:extLst>
                </a:gridCol>
                <a:gridCol w="1225296">
                  <a:extLst>
                    <a:ext uri="{9D8B030D-6E8A-4147-A177-3AD203B41FA5}">
                      <a16:colId xmlns:a16="http://schemas.microsoft.com/office/drawing/2014/main" xmlns="" val="20004"/>
                    </a:ext>
                  </a:extLst>
                </a:gridCol>
                <a:gridCol w="1409252">
                  <a:extLst>
                    <a:ext uri="{9D8B030D-6E8A-4147-A177-3AD203B41FA5}">
                      <a16:colId xmlns:a16="http://schemas.microsoft.com/office/drawing/2014/main" xmlns="" val="20005"/>
                    </a:ext>
                  </a:extLst>
                </a:gridCol>
              </a:tblGrid>
              <a:tr h="903077">
                <a:tc>
                  <a:txBody>
                    <a:bodyPr/>
                    <a:lstStyle/>
                    <a:p>
                      <a:pPr marL="0" marR="0">
                        <a:lnSpc>
                          <a:spcPct val="115000"/>
                        </a:lnSpc>
                        <a:spcBef>
                          <a:spcPts val="0"/>
                        </a:spcBef>
                        <a:spcAft>
                          <a:spcPts val="0"/>
                        </a:spcAft>
                      </a:pPr>
                      <a:r>
                        <a:rPr lang="fr-FR" sz="2000" dirty="0"/>
                        <a:t>Objets et onglets</a:t>
                      </a:r>
                    </a:p>
                  </a:txBody>
                  <a:tcPr marL="68580" marR="0" marT="0" marB="0" anchor="ctr">
                    <a:solidFill>
                      <a:srgbClr val="0070C0"/>
                    </a:solidFill>
                  </a:tcPr>
                </a:tc>
                <a:tc>
                  <a:txBody>
                    <a:bodyPr/>
                    <a:lstStyle/>
                    <a:p>
                      <a:pPr marL="0" marR="0" algn="ctr">
                        <a:lnSpc>
                          <a:spcPct val="115000"/>
                        </a:lnSpc>
                        <a:spcBef>
                          <a:spcPts val="0"/>
                        </a:spcBef>
                        <a:spcAft>
                          <a:spcPts val="0"/>
                        </a:spcAft>
                      </a:pPr>
                      <a:r>
                        <a:rPr lang="fr-FR" sz="2000" dirty="0"/>
                        <a:t>Onglet</a:t>
                      </a:r>
                    </a:p>
                  </a:txBody>
                  <a:tcPr marL="0" marR="0" marT="0" marB="0" anchor="ctr">
                    <a:solidFill>
                      <a:srgbClr val="0070C0"/>
                    </a:solidFill>
                  </a:tcPr>
                </a:tc>
                <a:tc>
                  <a:txBody>
                    <a:bodyPr/>
                    <a:lstStyle/>
                    <a:p>
                      <a:pPr marL="0" marR="0" algn="ctr">
                        <a:lnSpc>
                          <a:spcPct val="115000"/>
                        </a:lnSpc>
                        <a:spcBef>
                          <a:spcPts val="0"/>
                        </a:spcBef>
                        <a:spcAft>
                          <a:spcPts val="0"/>
                        </a:spcAft>
                      </a:pPr>
                      <a:r>
                        <a:rPr lang="fr-FR" sz="2000" dirty="0"/>
                        <a:t>Lire</a:t>
                      </a:r>
                    </a:p>
                  </a:txBody>
                  <a:tcPr marL="0" marR="0" marT="0" marB="0" anchor="ctr">
                    <a:solidFill>
                      <a:srgbClr val="0070C0"/>
                    </a:solidFill>
                  </a:tcPr>
                </a:tc>
                <a:tc>
                  <a:txBody>
                    <a:bodyPr/>
                    <a:lstStyle/>
                    <a:p>
                      <a:pPr marL="0" marR="0" algn="ctr">
                        <a:lnSpc>
                          <a:spcPct val="115000"/>
                        </a:lnSpc>
                        <a:spcBef>
                          <a:spcPts val="0"/>
                        </a:spcBef>
                        <a:spcAft>
                          <a:spcPts val="0"/>
                        </a:spcAft>
                      </a:pPr>
                      <a:r>
                        <a:rPr lang="fr-FR" sz="2000" dirty="0"/>
                        <a:t>Créer</a:t>
                      </a:r>
                    </a:p>
                  </a:txBody>
                  <a:tcPr marL="0" marR="0" marT="0" marB="0" anchor="ctr">
                    <a:solidFill>
                      <a:srgbClr val="0070C0"/>
                    </a:solidFill>
                  </a:tcPr>
                </a:tc>
                <a:tc>
                  <a:txBody>
                    <a:bodyPr/>
                    <a:lstStyle/>
                    <a:p>
                      <a:pPr marL="0" marR="0" algn="ctr">
                        <a:lnSpc>
                          <a:spcPct val="115000"/>
                        </a:lnSpc>
                        <a:spcBef>
                          <a:spcPts val="0"/>
                        </a:spcBef>
                        <a:spcAft>
                          <a:spcPts val="0"/>
                        </a:spcAft>
                      </a:pPr>
                      <a:r>
                        <a:rPr lang="fr-FR" sz="2000" dirty="0"/>
                        <a:t>Modifier</a:t>
                      </a:r>
                    </a:p>
                  </a:txBody>
                  <a:tcPr marL="0" marR="0" marT="0" marB="0" anchor="ctr">
                    <a:solidFill>
                      <a:srgbClr val="0070C0"/>
                    </a:solidFill>
                  </a:tcPr>
                </a:tc>
                <a:tc>
                  <a:txBody>
                    <a:bodyPr/>
                    <a:lstStyle/>
                    <a:p>
                      <a:pPr marL="0" marR="0" algn="ctr">
                        <a:lnSpc>
                          <a:spcPct val="115000"/>
                        </a:lnSpc>
                        <a:spcBef>
                          <a:spcPts val="0"/>
                        </a:spcBef>
                        <a:spcAft>
                          <a:spcPts val="0"/>
                        </a:spcAft>
                      </a:pPr>
                      <a:r>
                        <a:rPr lang="fr-FR" sz="2000" dirty="0"/>
                        <a:t>Supprimer</a:t>
                      </a:r>
                    </a:p>
                  </a:txBody>
                  <a:tcPr marL="0" marR="0" marT="0" marB="0" anchor="ctr">
                    <a:solidFill>
                      <a:srgbClr val="0070C0"/>
                    </a:solidFill>
                  </a:tcPr>
                </a:tc>
                <a:extLst>
                  <a:ext uri="{0D108BD9-81ED-4DB2-BD59-A6C34878D82A}">
                    <a16:rowId xmlns:a16="http://schemas.microsoft.com/office/drawing/2014/main" xmlns="" val="10000"/>
                  </a:ext>
                </a:extLst>
              </a:tr>
              <a:tr h="448660">
                <a:tc>
                  <a:txBody>
                    <a:bodyPr/>
                    <a:lstStyle/>
                    <a:p>
                      <a:pPr marL="0" marR="0">
                        <a:lnSpc>
                          <a:spcPct val="115000"/>
                        </a:lnSpc>
                        <a:spcBef>
                          <a:spcPts val="0"/>
                        </a:spcBef>
                        <a:spcAft>
                          <a:spcPts val="0"/>
                        </a:spcAft>
                      </a:pPr>
                      <a:r>
                        <a:rPr lang="fr-FR" sz="2000">
                          <a:solidFill>
                            <a:srgbClr val="19325C"/>
                          </a:solidFill>
                        </a:rPr>
                        <a:t>Candidats</a:t>
                      </a:r>
                    </a:p>
                  </a:txBody>
                  <a:tcPr marL="68580" marR="0" marT="0" marB="0"/>
                </a:tc>
                <a:tc>
                  <a:txBody>
                    <a:bodyPr/>
                    <a:lstStyle/>
                    <a:p>
                      <a:pPr marL="0" marR="0">
                        <a:lnSpc>
                          <a:spcPct val="115000"/>
                        </a:lnSpc>
                        <a:spcBef>
                          <a:spcPts val="0"/>
                        </a:spcBef>
                        <a:spcAft>
                          <a:spcPts val="0"/>
                        </a:spcAft>
                      </a:pPr>
                      <a:r>
                        <a:rPr lang="fr-FR" sz="2000" dirty="0">
                          <a:solidFill>
                            <a:srgbClr val="19325C"/>
                          </a:solidFill>
                        </a:rPr>
                        <a:t>Valeur par défaut activée</a:t>
                      </a:r>
                    </a:p>
                  </a:txBody>
                  <a:tcPr marL="68580" marR="0" marT="0" marB="0"/>
                </a:tc>
                <a:tc>
                  <a:txBody>
                    <a:bodyPr/>
                    <a:lstStyle/>
                    <a:p>
                      <a:pPr marL="0" marR="0" algn="ctr">
                        <a:lnSpc>
                          <a:spcPct val="115000"/>
                        </a:lnSpc>
                        <a:spcBef>
                          <a:spcPts val="0"/>
                        </a:spcBef>
                        <a:spcAft>
                          <a:spcPts val="0"/>
                        </a:spcAft>
                      </a:pPr>
                      <a:r>
                        <a:rPr lang="fr-FR" sz="2000" dirty="0">
                          <a:solidFill>
                            <a:srgbClr val="19325C"/>
                          </a:solidFill>
                          <a:sym typeface="Wingdings"/>
                        </a:rPr>
                        <a:t></a:t>
                      </a:r>
                    </a:p>
                  </a:txBody>
                  <a:tcPr marL="68580" marR="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2000" dirty="0">
                          <a:solidFill>
                            <a:srgbClr val="19325C"/>
                          </a:solidFill>
                          <a:sym typeface="Wingdings"/>
                        </a:rPr>
                        <a:t></a:t>
                      </a:r>
                    </a:p>
                  </a:txBody>
                  <a:tcPr marL="68580" marR="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2000" dirty="0">
                          <a:solidFill>
                            <a:srgbClr val="19325C"/>
                          </a:solidFill>
                          <a:sym typeface="Wingdings"/>
                        </a:rPr>
                        <a:t></a:t>
                      </a:r>
                    </a:p>
                  </a:txBody>
                  <a:tcPr marL="68580" marR="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endParaRPr lang="en-US" sz="2000" dirty="0">
                        <a:solidFill>
                          <a:srgbClr val="19325C"/>
                        </a:solidFill>
                        <a:latin typeface="Calibri"/>
                        <a:ea typeface="Calibri"/>
                        <a:cs typeface="Times New Roman"/>
                      </a:endParaRPr>
                    </a:p>
                  </a:txBody>
                  <a:tcPr marL="68580" marR="0" marT="0" marB="0"/>
                </a:tc>
                <a:extLst>
                  <a:ext uri="{0D108BD9-81ED-4DB2-BD59-A6C34878D82A}">
                    <a16:rowId xmlns:a16="http://schemas.microsoft.com/office/drawing/2014/main" xmlns="" val="10001"/>
                  </a:ext>
                </a:extLst>
              </a:tr>
              <a:tr h="448660">
                <a:tc>
                  <a:txBody>
                    <a:bodyPr/>
                    <a:lstStyle/>
                    <a:p>
                      <a:pPr marL="0" marR="0">
                        <a:lnSpc>
                          <a:spcPct val="115000"/>
                        </a:lnSpc>
                        <a:spcBef>
                          <a:spcPts val="0"/>
                        </a:spcBef>
                        <a:spcAft>
                          <a:spcPts val="0"/>
                        </a:spcAft>
                      </a:pPr>
                      <a:r>
                        <a:rPr lang="fr-FR" sz="2000" dirty="0">
                          <a:solidFill>
                            <a:srgbClr val="19325C"/>
                          </a:solidFill>
                        </a:rPr>
                        <a:t>Personnes assurant les entretiens</a:t>
                      </a:r>
                    </a:p>
                  </a:txBody>
                  <a:tcPr marL="68580" marR="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fr-FR" sz="2000" dirty="0">
                          <a:solidFill>
                            <a:srgbClr val="19325C"/>
                          </a:solidFill>
                        </a:rPr>
                        <a:t>Valeur par défaut activée</a:t>
                      </a:r>
                    </a:p>
                  </a:txBody>
                  <a:tcPr marL="68580" marR="0" marT="0" marB="0"/>
                </a:tc>
                <a:tc>
                  <a:txBody>
                    <a:bodyPr/>
                    <a:lstStyle/>
                    <a:p>
                      <a:pPr marL="0" marR="0" algn="ctr">
                        <a:lnSpc>
                          <a:spcPct val="115000"/>
                        </a:lnSpc>
                        <a:spcBef>
                          <a:spcPts val="0"/>
                        </a:spcBef>
                        <a:spcAft>
                          <a:spcPts val="0"/>
                        </a:spcAft>
                      </a:pPr>
                      <a:r>
                        <a:rPr lang="fr-FR" sz="2000" dirty="0">
                          <a:solidFill>
                            <a:srgbClr val="19325C"/>
                          </a:solidFill>
                          <a:sym typeface="Wingdings"/>
                        </a:rPr>
                        <a:t></a:t>
                      </a:r>
                    </a:p>
                  </a:txBody>
                  <a:tcPr marL="68580" marR="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2000" dirty="0">
                          <a:solidFill>
                            <a:srgbClr val="19325C"/>
                          </a:solidFill>
                          <a:sym typeface="Wingdings"/>
                        </a:rPr>
                        <a:t></a:t>
                      </a:r>
                    </a:p>
                  </a:txBody>
                  <a:tcPr marL="68580" marR="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2000" dirty="0">
                          <a:solidFill>
                            <a:srgbClr val="19325C"/>
                          </a:solidFill>
                          <a:sym typeface="Wingdings"/>
                        </a:rPr>
                        <a:t></a:t>
                      </a:r>
                    </a:p>
                  </a:txBody>
                  <a:tcPr marL="68580" marR="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2000" dirty="0">
                          <a:solidFill>
                            <a:srgbClr val="19325C"/>
                          </a:solidFill>
                          <a:sym typeface="Wingdings"/>
                        </a:rPr>
                        <a:t></a:t>
                      </a:r>
                    </a:p>
                  </a:txBody>
                  <a:tcPr marL="68580" marR="0" marT="0" marB="0"/>
                </a:tc>
                <a:extLst>
                  <a:ext uri="{0D108BD9-81ED-4DB2-BD59-A6C34878D82A}">
                    <a16:rowId xmlns:a16="http://schemas.microsoft.com/office/drawing/2014/main" xmlns="" val="10002"/>
                  </a:ext>
                </a:extLst>
              </a:tr>
              <a:tr h="448660">
                <a:tc>
                  <a:txBody>
                    <a:bodyPr/>
                    <a:lstStyle/>
                    <a:p>
                      <a:pPr marL="0" marR="0">
                        <a:lnSpc>
                          <a:spcPct val="115000"/>
                        </a:lnSpc>
                        <a:spcBef>
                          <a:spcPts val="0"/>
                        </a:spcBef>
                        <a:spcAft>
                          <a:spcPts val="0"/>
                        </a:spcAft>
                      </a:pPr>
                      <a:r>
                        <a:rPr lang="fr-FR" sz="2000">
                          <a:solidFill>
                            <a:srgbClr val="19325C"/>
                          </a:solidFill>
                        </a:rPr>
                        <a:t>Candidatures</a:t>
                      </a:r>
                    </a:p>
                  </a:txBody>
                  <a:tcPr marL="68580" marR="0" marT="0" marB="0"/>
                </a:tc>
                <a:tc>
                  <a:txBody>
                    <a:bodyPr/>
                    <a:lstStyle/>
                    <a:p>
                      <a:pPr marL="0" marR="0">
                        <a:lnSpc>
                          <a:spcPct val="115000"/>
                        </a:lnSpc>
                        <a:spcBef>
                          <a:spcPts val="0"/>
                        </a:spcBef>
                        <a:spcAft>
                          <a:spcPts val="0"/>
                        </a:spcAft>
                      </a:pPr>
                      <a:r>
                        <a:rPr lang="fr-FR" sz="2000">
                          <a:solidFill>
                            <a:srgbClr val="19325C"/>
                          </a:solidFill>
                        </a:rPr>
                        <a:t>Valeur par défaut activée</a:t>
                      </a:r>
                    </a:p>
                  </a:txBody>
                  <a:tcPr marL="68580" marR="0" marT="0" marB="0"/>
                </a:tc>
                <a:tc>
                  <a:txBody>
                    <a:bodyPr/>
                    <a:lstStyle/>
                    <a:p>
                      <a:pPr marL="0" marR="0" algn="ctr">
                        <a:lnSpc>
                          <a:spcPct val="115000"/>
                        </a:lnSpc>
                        <a:spcBef>
                          <a:spcPts val="0"/>
                        </a:spcBef>
                        <a:spcAft>
                          <a:spcPts val="0"/>
                        </a:spcAft>
                      </a:pPr>
                      <a:r>
                        <a:rPr lang="fr-FR" sz="2000">
                          <a:solidFill>
                            <a:srgbClr val="19325C"/>
                          </a:solidFill>
                          <a:sym typeface="Wingdings"/>
                        </a:rPr>
                        <a:t></a:t>
                      </a:r>
                    </a:p>
                  </a:txBody>
                  <a:tcPr marL="68580" marR="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2000" dirty="0">
                          <a:solidFill>
                            <a:srgbClr val="19325C"/>
                          </a:solidFill>
                          <a:sym typeface="Wingdings"/>
                        </a:rPr>
                        <a:t></a:t>
                      </a:r>
                    </a:p>
                  </a:txBody>
                  <a:tcPr marL="68580" marR="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2000" dirty="0">
                          <a:solidFill>
                            <a:srgbClr val="19325C"/>
                          </a:solidFill>
                          <a:sym typeface="Wingdings"/>
                        </a:rPr>
                        <a:t></a:t>
                      </a:r>
                    </a:p>
                  </a:txBody>
                  <a:tcPr marL="68580" marR="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endParaRPr lang="en-US" sz="2000" dirty="0">
                        <a:solidFill>
                          <a:srgbClr val="19325C"/>
                        </a:solidFill>
                        <a:latin typeface="Calibri"/>
                        <a:ea typeface="Calibri"/>
                        <a:cs typeface="Times New Roman"/>
                      </a:endParaRPr>
                    </a:p>
                  </a:txBody>
                  <a:tcPr marL="68580" marR="0" marT="0" marB="0"/>
                </a:tc>
                <a:extLst>
                  <a:ext uri="{0D108BD9-81ED-4DB2-BD59-A6C34878D82A}">
                    <a16:rowId xmlns:a16="http://schemas.microsoft.com/office/drawing/2014/main" xmlns="" val="10003"/>
                  </a:ext>
                </a:extLst>
              </a:tr>
              <a:tr h="448660">
                <a:tc>
                  <a:txBody>
                    <a:bodyPr/>
                    <a:lstStyle/>
                    <a:p>
                      <a:pPr marL="0" marR="0">
                        <a:lnSpc>
                          <a:spcPct val="115000"/>
                        </a:lnSpc>
                        <a:spcBef>
                          <a:spcPts val="0"/>
                        </a:spcBef>
                        <a:spcAft>
                          <a:spcPts val="0"/>
                        </a:spcAft>
                      </a:pPr>
                      <a:r>
                        <a:rPr lang="fr-FR" sz="2000">
                          <a:solidFill>
                            <a:srgbClr val="19325C"/>
                          </a:solidFill>
                        </a:rPr>
                        <a:t>Postes</a:t>
                      </a:r>
                    </a:p>
                  </a:txBody>
                  <a:tcPr marL="68580" marR="0" marT="0" marB="0"/>
                </a:tc>
                <a:tc>
                  <a:txBody>
                    <a:bodyPr/>
                    <a:lstStyle/>
                    <a:p>
                      <a:pPr marL="0" marR="0">
                        <a:lnSpc>
                          <a:spcPct val="115000"/>
                        </a:lnSpc>
                        <a:spcBef>
                          <a:spcPts val="0"/>
                        </a:spcBef>
                        <a:spcAft>
                          <a:spcPts val="0"/>
                        </a:spcAft>
                      </a:pPr>
                      <a:r>
                        <a:rPr lang="fr-FR" sz="2000">
                          <a:solidFill>
                            <a:srgbClr val="19325C"/>
                          </a:solidFill>
                        </a:rPr>
                        <a:t>Valeur par défaut activée</a:t>
                      </a:r>
                    </a:p>
                  </a:txBody>
                  <a:tcPr marL="68580" marR="0" marT="0" marB="0"/>
                </a:tc>
                <a:tc>
                  <a:txBody>
                    <a:bodyPr/>
                    <a:lstStyle/>
                    <a:p>
                      <a:pPr marL="0" marR="0" algn="ctr">
                        <a:lnSpc>
                          <a:spcPct val="115000"/>
                        </a:lnSpc>
                        <a:spcBef>
                          <a:spcPts val="0"/>
                        </a:spcBef>
                        <a:spcAft>
                          <a:spcPts val="0"/>
                        </a:spcAft>
                      </a:pPr>
                      <a:r>
                        <a:rPr lang="fr-FR" sz="2000">
                          <a:solidFill>
                            <a:srgbClr val="19325C"/>
                          </a:solidFill>
                          <a:sym typeface="Wingdings"/>
                        </a:rPr>
                        <a:t></a:t>
                      </a:r>
                    </a:p>
                  </a:txBody>
                  <a:tcPr marL="68580" marR="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2000">
                          <a:solidFill>
                            <a:srgbClr val="19325C"/>
                          </a:solidFill>
                          <a:sym typeface="Wingdings"/>
                        </a:rPr>
                        <a:t></a:t>
                      </a:r>
                    </a:p>
                  </a:txBody>
                  <a:tcPr marL="68580" marR="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2000" dirty="0">
                          <a:solidFill>
                            <a:srgbClr val="19325C"/>
                          </a:solidFill>
                          <a:sym typeface="Wingdings"/>
                        </a:rPr>
                        <a:t></a:t>
                      </a:r>
                    </a:p>
                  </a:txBody>
                  <a:tcPr marL="68580" marR="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2000" dirty="0">
                          <a:solidFill>
                            <a:srgbClr val="19325C"/>
                          </a:solidFill>
                          <a:sym typeface="Wingdings"/>
                        </a:rPr>
                        <a:t></a:t>
                      </a:r>
                    </a:p>
                  </a:txBody>
                  <a:tcPr marL="68580" marR="0" marT="0" marB="0"/>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41902992"/>
              </p:ext>
            </p:extLst>
          </p:nvPr>
        </p:nvGraphicFramePr>
        <p:xfrm>
          <a:off x="349626" y="1330926"/>
          <a:ext cx="11483786" cy="807156"/>
        </p:xfrm>
        <a:graphic>
          <a:graphicData uri="http://schemas.openxmlformats.org/drawingml/2006/table">
            <a:tbl>
              <a:tblPr firstCol="1">
                <a:tableStyleId>{2D5ABB26-0587-4C30-8999-92F81FD0307C}</a:tableStyleId>
              </a:tblPr>
              <a:tblGrid>
                <a:gridCol w="4460118">
                  <a:extLst>
                    <a:ext uri="{9D8B030D-6E8A-4147-A177-3AD203B41FA5}">
                      <a16:colId xmlns:a16="http://schemas.microsoft.com/office/drawing/2014/main" xmlns="" val="20000"/>
                    </a:ext>
                  </a:extLst>
                </a:gridCol>
                <a:gridCol w="7023668">
                  <a:extLst>
                    <a:ext uri="{9D8B030D-6E8A-4147-A177-3AD203B41FA5}">
                      <a16:colId xmlns:a16="http://schemas.microsoft.com/office/drawing/2014/main" xmlns="" val="20001"/>
                    </a:ext>
                  </a:extLst>
                </a:gridCol>
              </a:tblGrid>
              <a:tr h="807156">
                <a:tc>
                  <a:txBody>
                    <a:bodyPr/>
                    <a:lstStyle/>
                    <a:p>
                      <a:pPr marL="0" marR="0">
                        <a:lnSpc>
                          <a:spcPct val="115000"/>
                        </a:lnSpc>
                        <a:spcBef>
                          <a:spcPts val="0"/>
                        </a:spcBef>
                        <a:spcAft>
                          <a:spcPts val="0"/>
                        </a:spcAft>
                      </a:pPr>
                      <a:r>
                        <a:rPr lang="fr-FR" sz="2000" b="1" dirty="0">
                          <a:solidFill>
                            <a:srgbClr val="19325C"/>
                          </a:solidFill>
                        </a:rPr>
                        <a:t>Applications attribuées</a:t>
                      </a:r>
                    </a:p>
                    <a:p>
                      <a:pPr marL="0" marR="0">
                        <a:lnSpc>
                          <a:spcPct val="115000"/>
                        </a:lnSpc>
                        <a:spcBef>
                          <a:spcPts val="0"/>
                        </a:spcBef>
                        <a:spcAft>
                          <a:spcPts val="0"/>
                        </a:spcAft>
                      </a:pPr>
                      <a:r>
                        <a:rPr lang="fr-FR" sz="2000" b="1" spc="-20" dirty="0">
                          <a:solidFill>
                            <a:srgbClr val="19325C"/>
                          </a:solidFill>
                          <a:latin typeface="+mj-lt"/>
                          <a:ea typeface="Calibri"/>
                          <a:cs typeface="Times New Roman"/>
                        </a:rPr>
                        <a:t>Applications connectées attribuées</a:t>
                      </a:r>
                      <a:r>
                        <a:rPr lang="fr-FR" sz="2000" b="1" spc="-20" baseline="0" dirty="0">
                          <a:solidFill>
                            <a:srgbClr val="19325C"/>
                          </a:solidFill>
                          <a:latin typeface="+mj-lt"/>
                          <a:ea typeface="Calibri"/>
                          <a:cs typeface="Times New Roman"/>
                        </a:rPr>
                        <a:t> </a:t>
                      </a:r>
                    </a:p>
                  </a:txBody>
                  <a:tcPr marL="68580" marR="0" marT="0" marB="0"/>
                </a:tc>
                <a:tc>
                  <a:txBody>
                    <a:bodyPr/>
                    <a:lstStyle/>
                    <a:p>
                      <a:pPr marL="0" marR="0">
                        <a:lnSpc>
                          <a:spcPct val="115000"/>
                        </a:lnSpc>
                        <a:spcBef>
                          <a:spcPts val="0"/>
                        </a:spcBef>
                        <a:spcAft>
                          <a:spcPts val="0"/>
                        </a:spcAft>
                      </a:pPr>
                      <a:r>
                        <a:rPr lang="fr-FR" sz="2000" dirty="0">
                          <a:solidFill>
                            <a:srgbClr val="19325C"/>
                          </a:solidFill>
                        </a:rPr>
                        <a:t>Content, </a:t>
                      </a:r>
                      <a:r>
                        <a:rPr lang="fr-FR" sz="2000" dirty="0" smtClean="0">
                          <a:solidFill>
                            <a:srgbClr val="19325C"/>
                          </a:solidFill>
                        </a:rPr>
                        <a:t>Recrutement </a:t>
                      </a:r>
                      <a:r>
                        <a:rPr lang="fr-FR" sz="2000" dirty="0">
                          <a:solidFill>
                            <a:srgbClr val="19325C"/>
                          </a:solidFill>
                        </a:rPr>
                        <a:t>(par défaut),</a:t>
                      </a:r>
                      <a:r>
                        <a:rPr lang="fr-FR" sz="2000" baseline="0" dirty="0">
                          <a:solidFill>
                            <a:srgbClr val="19325C"/>
                          </a:solidFill>
                        </a:rPr>
                        <a:t> </a:t>
                      </a:r>
                      <a:r>
                        <a:rPr lang="fr-FR" sz="2000" dirty="0" err="1">
                          <a:solidFill>
                            <a:srgbClr val="19325C"/>
                          </a:solidFill>
                        </a:rPr>
                        <a:t>Salesforce</a:t>
                      </a:r>
                      <a:r>
                        <a:rPr lang="fr-FR" sz="2000" dirty="0">
                          <a:solidFill>
                            <a:srgbClr val="19325C"/>
                          </a:solidFill>
                        </a:rPr>
                        <a:t> Chatter</a:t>
                      </a:r>
                    </a:p>
                    <a:p>
                      <a:pPr marL="0" marR="0">
                        <a:lnSpc>
                          <a:spcPct val="115000"/>
                        </a:lnSpc>
                        <a:spcBef>
                          <a:spcPts val="0"/>
                        </a:spcBef>
                        <a:spcAft>
                          <a:spcPts val="0"/>
                        </a:spcAft>
                      </a:pPr>
                      <a:r>
                        <a:rPr lang="fr-FR" sz="2000" dirty="0" err="1">
                          <a:solidFill>
                            <a:srgbClr val="19325C"/>
                          </a:solidFill>
                          <a:latin typeface="+mj-lt"/>
                          <a:ea typeface="Calibri"/>
                          <a:cs typeface="Times New Roman"/>
                        </a:rPr>
                        <a:t>Salesforce</a:t>
                      </a:r>
                      <a:r>
                        <a:rPr lang="fr-FR" sz="2000" baseline="0" dirty="0">
                          <a:solidFill>
                            <a:srgbClr val="19325C"/>
                          </a:solidFill>
                          <a:latin typeface="+mj-lt"/>
                          <a:ea typeface="Calibri"/>
                          <a:cs typeface="Times New Roman"/>
                        </a:rPr>
                        <a:t> mobile </a:t>
                      </a:r>
                      <a:r>
                        <a:rPr lang="fr-FR" sz="2000" baseline="0" dirty="0" err="1">
                          <a:solidFill>
                            <a:srgbClr val="19325C"/>
                          </a:solidFill>
                          <a:latin typeface="+mj-lt"/>
                          <a:ea typeface="Calibri"/>
                          <a:cs typeface="Times New Roman"/>
                        </a:rPr>
                        <a:t>app</a:t>
                      </a:r>
                      <a:r>
                        <a:rPr lang="fr-FR" sz="2000" dirty="0">
                          <a:solidFill>
                            <a:srgbClr val="19325C"/>
                          </a:solidFill>
                          <a:latin typeface="+mj-lt"/>
                          <a:ea typeface="Calibri"/>
                          <a:cs typeface="Times New Roman"/>
                        </a:rPr>
                        <a:t> for Android</a:t>
                      </a:r>
                    </a:p>
                  </a:txBody>
                  <a:tcPr marL="68580" marR="68580" marT="0" marB="0"/>
                </a:tc>
                <a:extLst>
                  <a:ext uri="{0D108BD9-81ED-4DB2-BD59-A6C34878D82A}">
                    <a16:rowId xmlns:a16="http://schemas.microsoft.com/office/drawing/2014/main" xmlns=""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63496193"/>
              </p:ext>
            </p:extLst>
          </p:nvPr>
        </p:nvGraphicFramePr>
        <p:xfrm>
          <a:off x="349626" y="5160315"/>
          <a:ext cx="11483785" cy="1112850"/>
        </p:xfrm>
        <a:graphic>
          <a:graphicData uri="http://schemas.openxmlformats.org/drawingml/2006/table">
            <a:tbl>
              <a:tblPr firstCol="1">
                <a:tableStyleId>{2D5ABB26-0587-4C30-8999-92F81FD0307C}</a:tableStyleId>
              </a:tblPr>
              <a:tblGrid>
                <a:gridCol w="4066926">
                  <a:extLst>
                    <a:ext uri="{9D8B030D-6E8A-4147-A177-3AD203B41FA5}">
                      <a16:colId xmlns:a16="http://schemas.microsoft.com/office/drawing/2014/main" xmlns="" val="20000"/>
                    </a:ext>
                  </a:extLst>
                </a:gridCol>
                <a:gridCol w="7416859">
                  <a:extLst>
                    <a:ext uri="{9D8B030D-6E8A-4147-A177-3AD203B41FA5}">
                      <a16:colId xmlns:a16="http://schemas.microsoft.com/office/drawing/2014/main" xmlns="" val="20001"/>
                    </a:ext>
                  </a:extLst>
                </a:gridCol>
              </a:tblGrid>
              <a:tr h="411810">
                <a:tc>
                  <a:txBody>
                    <a:bodyPr/>
                    <a:lstStyle/>
                    <a:p>
                      <a:pPr marL="0" marR="0">
                        <a:lnSpc>
                          <a:spcPct val="115000"/>
                        </a:lnSpc>
                        <a:spcBef>
                          <a:spcPts val="0"/>
                        </a:spcBef>
                        <a:spcAft>
                          <a:spcPts val="0"/>
                        </a:spcAft>
                      </a:pPr>
                      <a:r>
                        <a:rPr lang="fr-FR" sz="2000" b="1" dirty="0">
                          <a:solidFill>
                            <a:srgbClr val="19325C"/>
                          </a:solidFill>
                        </a:rPr>
                        <a:t>Autorisations de l'application</a:t>
                      </a:r>
                    </a:p>
                  </a:txBody>
                  <a:tcPr marL="68580" marR="68580" marT="0" marB="0"/>
                </a:tc>
                <a:tc>
                  <a:txBody>
                    <a:bodyPr/>
                    <a:lstStyle/>
                    <a:p>
                      <a:pPr marL="0" marR="0">
                        <a:lnSpc>
                          <a:spcPct val="115000"/>
                        </a:lnSpc>
                        <a:spcBef>
                          <a:spcPts val="0"/>
                        </a:spcBef>
                        <a:spcAft>
                          <a:spcPts val="0"/>
                        </a:spcAft>
                      </a:pPr>
                      <a:r>
                        <a:rPr lang="fr-FR" sz="2000" dirty="0">
                          <a:solidFill>
                            <a:srgbClr val="19325C"/>
                          </a:solidFill>
                        </a:rPr>
                        <a:t>Aucune</a:t>
                      </a:r>
                    </a:p>
                  </a:txBody>
                  <a:tcPr marL="68580" marR="68580" marT="0" marB="0"/>
                </a:tc>
                <a:extLst>
                  <a:ext uri="{0D108BD9-81ED-4DB2-BD59-A6C34878D82A}">
                    <a16:rowId xmlns:a16="http://schemas.microsoft.com/office/drawing/2014/main" xmlns="" val="10000"/>
                  </a:ext>
                </a:extLst>
              </a:tr>
              <a:tr h="672235">
                <a:tc>
                  <a:txBody>
                    <a:bodyPr/>
                    <a:lstStyle/>
                    <a:p>
                      <a:pPr marL="0" marR="0">
                        <a:lnSpc>
                          <a:spcPct val="115000"/>
                        </a:lnSpc>
                        <a:spcBef>
                          <a:spcPts val="0"/>
                        </a:spcBef>
                        <a:spcAft>
                          <a:spcPts val="0"/>
                        </a:spcAft>
                      </a:pPr>
                      <a:r>
                        <a:rPr lang="fr-FR" sz="2000" b="1">
                          <a:solidFill>
                            <a:srgbClr val="19325C"/>
                          </a:solidFill>
                        </a:rPr>
                        <a:t>Autorisations système</a:t>
                      </a:r>
                    </a:p>
                  </a:txBody>
                  <a:tcPr marL="68580" marR="68580" marT="0" marB="0"/>
                </a:tc>
                <a:tc>
                  <a:txBody>
                    <a:bodyPr/>
                    <a:lstStyle/>
                    <a:p>
                      <a:pPr marL="0" marR="0">
                        <a:lnSpc>
                          <a:spcPct val="115000"/>
                        </a:lnSpc>
                        <a:spcBef>
                          <a:spcPts val="0"/>
                        </a:spcBef>
                        <a:spcAft>
                          <a:spcPts val="0"/>
                        </a:spcAft>
                      </a:pPr>
                      <a:r>
                        <a:rPr lang="fr-FR" sz="2000" dirty="0">
                          <a:solidFill>
                            <a:srgbClr val="19325C"/>
                          </a:solidFill>
                        </a:rPr>
                        <a:t>Modifier les événements, Modifier les tâches, Envoyer des messages en masse, Exécuter des rapports, Envoyer un e-mail</a:t>
                      </a:r>
                    </a:p>
                  </a:txBody>
                  <a:tcPr marL="68580" marR="68580" marT="0" marB="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8568858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3 : Création et gestion des utilisateurs</a:t>
            </a:r>
          </a:p>
        </p:txBody>
      </p:sp>
      <p:sp>
        <p:nvSpPr>
          <p:cNvPr id="3" name="Text Placeholder 2"/>
          <p:cNvSpPr>
            <a:spLocks noGrp="1"/>
          </p:cNvSpPr>
          <p:nvPr>
            <p:ph type="body" sz="quarter" idx="13"/>
          </p:nvPr>
        </p:nvSpPr>
        <p:spPr>
          <a:xfrm>
            <a:off x="455732" y="1371601"/>
            <a:ext cx="8157916" cy="1800808"/>
          </a:xfrm>
        </p:spPr>
        <p:txBody>
          <a:bodyPr/>
          <a:lstStyle/>
          <a:p>
            <a:pPr marL="342900" lvl="1" indent="-342900">
              <a:lnSpc>
                <a:spcPct val="100000"/>
              </a:lnSpc>
              <a:spcBef>
                <a:spcPts val="900"/>
              </a:spcBef>
              <a:buFont typeface="Arial" panose="020B0604020202020204" pitchFamily="34" charset="0"/>
              <a:buChar char="•"/>
            </a:pPr>
            <a:r>
              <a:rPr lang="fr-FR" dirty="0"/>
              <a:t>Gestion des profils utilisateur</a:t>
            </a:r>
          </a:p>
          <a:p>
            <a:pPr marL="342900" lvl="2" indent="-342900">
              <a:lnSpc>
                <a:spcPct val="100000"/>
              </a:lnSpc>
              <a:spcBef>
                <a:spcPts val="900"/>
              </a:spcBef>
              <a:buFont typeface="Arial" panose="020B0604020202020204" pitchFamily="34" charset="0"/>
              <a:buChar char="•"/>
            </a:pPr>
            <a:r>
              <a:rPr lang="fr-FR" sz="2400" b="1" dirty="0"/>
              <a:t>Gestion des utilisateurs</a:t>
            </a:r>
          </a:p>
          <a:p>
            <a:pPr marL="342900" lvl="2" indent="-342900">
              <a:lnSpc>
                <a:spcPct val="100000"/>
              </a:lnSpc>
              <a:spcBef>
                <a:spcPts val="900"/>
              </a:spcBef>
              <a:buFont typeface="Arial" panose="020B0604020202020204" pitchFamily="34" charset="0"/>
              <a:buChar char="•"/>
            </a:pPr>
            <a:r>
              <a:rPr lang="fr-FR" sz="2400" dirty="0"/>
              <a:t>Création </a:t>
            </a:r>
            <a:r>
              <a:rPr lang="fr-FR" sz="2400" dirty="0" smtClean="0"/>
              <a:t>d'utilisateurs </a:t>
            </a:r>
            <a:r>
              <a:rPr lang="fr-FR" sz="2400" dirty="0"/>
              <a:t>et </a:t>
            </a:r>
            <a:r>
              <a:rPr lang="fr-FR" sz="2400" dirty="0" smtClean="0"/>
              <a:t>d'invitations </a:t>
            </a:r>
            <a:r>
              <a:rPr lang="fr-FR" sz="2400" dirty="0"/>
              <a:t>Chatter Free</a:t>
            </a:r>
          </a:p>
          <a:p>
            <a:pPr marL="342900" lvl="2" indent="-342900">
              <a:lnSpc>
                <a:spcPct val="100000"/>
              </a:lnSpc>
              <a:spcBef>
                <a:spcPts val="900"/>
              </a:spcBef>
              <a:buFont typeface="Arial" panose="020B0604020202020204" pitchFamily="34" charset="0"/>
              <a:buChar char="•"/>
            </a:pPr>
            <a:r>
              <a:rPr lang="fr-FR" sz="2400" dirty="0"/>
              <a:t>Résolution des problèmes de connexion</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109</a:t>
            </a:fld>
            <a:endParaRPr lang="en-US"/>
          </a:p>
        </p:txBody>
      </p:sp>
    </p:spTree>
    <p:extLst>
      <p:ext uri="{BB962C8B-B14F-4D97-AF65-F5344CB8AC3E}">
        <p14:creationId xmlns:p14="http://schemas.microsoft.com/office/powerpoint/2010/main" val="245900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print">
            <a:alphaModFix amt="64000"/>
          </a:blip>
          <a:srcRect l="28611" b="19686"/>
          <a:stretch/>
        </p:blipFill>
        <p:spPr>
          <a:xfrm>
            <a:off x="9322573" y="2880131"/>
            <a:ext cx="3689386" cy="2503993"/>
          </a:xfrm>
          <a:prstGeom prst="rect">
            <a:avLst/>
          </a:prstGeom>
        </p:spPr>
      </p:pic>
      <p:pic>
        <p:nvPicPr>
          <p:cNvPr id="36" name="Picture 35"/>
          <p:cNvPicPr>
            <a:picLocks noChangeAspect="1"/>
          </p:cNvPicPr>
          <p:nvPr/>
        </p:nvPicPr>
        <p:blipFill rotWithShape="1">
          <a:blip r:embed="rId3" cstate="print">
            <a:alphaModFix amt="64000"/>
          </a:blip>
          <a:srcRect l="62143" t="6414" r="-14697" b="19922"/>
          <a:stretch/>
        </p:blipFill>
        <p:spPr>
          <a:xfrm>
            <a:off x="-21891" y="3192998"/>
            <a:ext cx="2715992" cy="2296646"/>
          </a:xfrm>
          <a:prstGeom prst="rect">
            <a:avLst/>
          </a:prstGeom>
        </p:spPr>
      </p:pic>
      <p:pic>
        <p:nvPicPr>
          <p:cNvPr id="30" name="Picture 29"/>
          <p:cNvPicPr>
            <a:picLocks noChangeAspect="1"/>
          </p:cNvPicPr>
          <p:nvPr/>
        </p:nvPicPr>
        <p:blipFill rotWithShape="1">
          <a:blip r:embed="rId3" cstate="print">
            <a:alphaModFix amt="64000"/>
          </a:blip>
          <a:srcRect l="28611" b="19686"/>
          <a:stretch/>
        </p:blipFill>
        <p:spPr>
          <a:xfrm>
            <a:off x="5555708" y="2829936"/>
            <a:ext cx="3689386" cy="2503993"/>
          </a:xfrm>
          <a:prstGeom prst="rect">
            <a:avLst/>
          </a:prstGeom>
        </p:spPr>
      </p:pic>
      <p:sp>
        <p:nvSpPr>
          <p:cNvPr id="2" name="Slide Number Placeholder 1"/>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b="0" i="0" u="none" strike="noStrike" kern="0" cap="none" spc="0" normalizeH="0" baseline="0" noProof="0" smtClean="0">
              <a:ln>
                <a:noFill/>
              </a:ln>
              <a:solidFill>
                <a:sysClr val="windowText" lastClr="000000"/>
              </a:solidFill>
              <a:effectLst/>
              <a:uLnTx/>
              <a:uFillTx/>
            </a:endParaRPr>
          </a:p>
        </p:txBody>
      </p:sp>
      <p:sp>
        <p:nvSpPr>
          <p:cNvPr id="3" name="Text Placeholder 2"/>
          <p:cNvSpPr>
            <a:spLocks noGrp="1"/>
          </p:cNvSpPr>
          <p:nvPr>
            <p:ph type="body" sz="quarter" idx="11"/>
          </p:nvPr>
        </p:nvSpPr>
        <p:spPr/>
        <p:txBody>
          <a:bodyPr/>
          <a:lstStyle/>
          <a:p>
            <a:r>
              <a:rPr lang="fr-FR"/>
              <a:t>Tous les clients sont connectés</a:t>
            </a:r>
          </a:p>
        </p:txBody>
      </p:sp>
      <p:sp>
        <p:nvSpPr>
          <p:cNvPr id="4" name="Text Placeholder 3"/>
          <p:cNvSpPr>
            <a:spLocks noGrp="1"/>
          </p:cNvSpPr>
          <p:nvPr>
            <p:ph type="body" sz="quarter" idx="12"/>
          </p:nvPr>
        </p:nvSpPr>
        <p:spPr>
          <a:xfrm>
            <a:off x="455733" y="1224179"/>
            <a:ext cx="9213368" cy="5029200"/>
          </a:xfrm>
        </p:spPr>
        <p:txBody>
          <a:bodyPr/>
          <a:lstStyle/>
          <a:p>
            <a:r>
              <a:rPr lang="fr-FR" dirty="0"/>
              <a:t>Grâce à des appareils intelligents et toujours allumés ainsi </a:t>
            </a:r>
            <a:r>
              <a:rPr lang="fr-FR" dirty="0" smtClean="0"/>
              <a:t>qu'à </a:t>
            </a:r>
            <a:r>
              <a:rPr lang="fr-FR" dirty="0"/>
              <a:t>des interactions en temps réel</a:t>
            </a:r>
          </a:p>
        </p:txBody>
      </p:sp>
      <p:pic>
        <p:nvPicPr>
          <p:cNvPr id="5" name="Picture 4"/>
          <p:cNvPicPr>
            <a:picLocks/>
          </p:cNvPicPr>
          <p:nvPr/>
        </p:nvPicPr>
        <p:blipFill>
          <a:blip r:embed="rId4" cstate="print">
            <a:alphaModFix amt="60000"/>
            <a:extLst>
              <a:ext uri="{28A0092B-C50C-407E-A947-70E740481C1C}">
                <a14:useLocalDpi xmlns:a14="http://schemas.microsoft.com/office/drawing/2010/main" val="0"/>
              </a:ext>
            </a:extLst>
          </a:blip>
          <a:stretch>
            <a:fillRect/>
          </a:stretch>
        </p:blipFill>
        <p:spPr>
          <a:xfrm>
            <a:off x="2507083" y="5417176"/>
            <a:ext cx="2200492" cy="206017"/>
          </a:xfrm>
          <a:prstGeom prst="rect">
            <a:avLst/>
          </a:prstGeom>
          <a:noFill/>
          <a:ln>
            <a:noFill/>
          </a:ln>
        </p:spPr>
      </p:pic>
      <p:pic>
        <p:nvPicPr>
          <p:cNvPr id="6" name="Picture 5"/>
          <p:cNvPicPr>
            <a:picLocks/>
          </p:cNvPicPr>
          <p:nvPr/>
        </p:nvPicPr>
        <p:blipFill>
          <a:blip r:embed="rId5" cstate="print">
            <a:alphaModFix amt="60000"/>
            <a:extLst>
              <a:ext uri="{28A0092B-C50C-407E-A947-70E740481C1C}">
                <a14:useLocalDpi xmlns:a14="http://schemas.microsoft.com/office/drawing/2010/main" val="0"/>
              </a:ext>
            </a:extLst>
          </a:blip>
          <a:stretch>
            <a:fillRect/>
          </a:stretch>
        </p:blipFill>
        <p:spPr>
          <a:xfrm>
            <a:off x="7806009" y="6236223"/>
            <a:ext cx="1129200" cy="249281"/>
          </a:xfrm>
          <a:prstGeom prst="rect">
            <a:avLst/>
          </a:prstGeom>
          <a:noFill/>
          <a:ln>
            <a:noFill/>
          </a:ln>
        </p:spPr>
      </p:pic>
      <p:pic>
        <p:nvPicPr>
          <p:cNvPr id="7" name="Picture 6"/>
          <p:cNvPicPr>
            <a:picLocks noChangeAspect="1"/>
          </p:cNvPicPr>
          <p:nvPr/>
        </p:nvPicPr>
        <p:blipFill rotWithShape="1">
          <a:blip r:embed="rId3" cstate="print">
            <a:alphaModFix amt="64000"/>
          </a:blip>
          <a:srcRect l="28611" b="19686"/>
          <a:stretch/>
        </p:blipFill>
        <p:spPr>
          <a:xfrm>
            <a:off x="1798623" y="2880132"/>
            <a:ext cx="3689386" cy="2503993"/>
          </a:xfrm>
          <a:prstGeom prst="rect">
            <a:avLst/>
          </a:prstGeom>
        </p:spPr>
      </p:pic>
      <p:pic>
        <p:nvPicPr>
          <p:cNvPr id="8" name="pasted-image.tiff"/>
          <p:cNvPicPr>
            <a:picLocks noChangeAspect="1"/>
          </p:cNvPicPr>
          <p:nvPr/>
        </p:nvPicPr>
        <p:blipFill>
          <a:blip r:embed="rId6" cstate="print">
            <a:extLst/>
          </a:blip>
          <a:stretch>
            <a:fillRect/>
          </a:stretch>
        </p:blipFill>
        <p:spPr>
          <a:xfrm>
            <a:off x="8567679" y="3934213"/>
            <a:ext cx="1948478" cy="1948478"/>
          </a:xfrm>
          <a:prstGeom prst="rect">
            <a:avLst/>
          </a:prstGeom>
          <a:ln w="12700">
            <a:miter lim="400000"/>
          </a:ln>
        </p:spPr>
      </p:pic>
      <p:pic>
        <p:nvPicPr>
          <p:cNvPr id="9" name="clouds.png" descr="clouds.png"/>
          <p:cNvPicPr>
            <a:picLocks noChangeAspect="1"/>
          </p:cNvPicPr>
          <p:nvPr/>
        </p:nvPicPr>
        <p:blipFill>
          <a:blip r:embed="rId7" cstate="print">
            <a:duotone>
              <a:prstClr val="black"/>
              <a:schemeClr val="tx2">
                <a:tint val="45000"/>
                <a:satMod val="400000"/>
              </a:schemeClr>
            </a:duotone>
            <a:alphaModFix amt="31000"/>
            <a:extLst/>
          </a:blip>
          <a:srcRect l="54743" b="58133"/>
          <a:stretch>
            <a:fillRect/>
          </a:stretch>
        </p:blipFill>
        <p:spPr>
          <a:xfrm flipH="1">
            <a:off x="1777015" y="2020878"/>
            <a:ext cx="1934888" cy="604357"/>
          </a:xfrm>
          <a:prstGeom prst="rect">
            <a:avLst/>
          </a:prstGeom>
          <a:ln w="12700">
            <a:miter lim="400000"/>
          </a:ln>
        </p:spPr>
      </p:pic>
      <p:grpSp>
        <p:nvGrpSpPr>
          <p:cNvPr id="10" name="Group 9"/>
          <p:cNvGrpSpPr/>
          <p:nvPr/>
        </p:nvGrpSpPr>
        <p:grpSpPr>
          <a:xfrm>
            <a:off x="3010310" y="3210486"/>
            <a:ext cx="1296699" cy="2341050"/>
            <a:chOff x="3024406" y="2043212"/>
            <a:chExt cx="1921668" cy="3469365"/>
          </a:xfrm>
        </p:grpSpPr>
        <p:pic>
          <p:nvPicPr>
            <p:cNvPr id="11" name="pasted-image.tiff"/>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24406" y="2366640"/>
              <a:ext cx="1921668" cy="2961008"/>
            </a:xfrm>
            <a:prstGeom prst="rect">
              <a:avLst/>
            </a:prstGeom>
            <a:noFill/>
            <a:ln>
              <a:noFill/>
            </a:ln>
          </p:spPr>
        </p:pic>
        <p:pic>
          <p:nvPicPr>
            <p:cNvPr id="12" name="pasted-image.tiff"/>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48605" y="2566792"/>
              <a:ext cx="803229" cy="192694"/>
            </a:xfrm>
            <a:prstGeom prst="rect">
              <a:avLst/>
            </a:prstGeom>
            <a:ln w="12700" cap="flat">
              <a:noFill/>
              <a:miter lim="400000"/>
            </a:ln>
            <a:effectLst/>
          </p:spPr>
        </p:pic>
        <p:pic>
          <p:nvPicPr>
            <p:cNvPr id="13" name="iPhone_6_White_Cutout_Stroke_v2.png"/>
            <p:cNvPicPr>
              <a:picLocks noChangeAspect="1"/>
            </p:cNvPicPr>
            <p:nvPr/>
          </p:nvPicPr>
          <p:blipFill>
            <a:blip r:embed="rId10" cstate="print">
              <a:extLst/>
            </a:blip>
            <a:srcRect l="66" r="66"/>
            <a:stretch>
              <a:fillRect/>
            </a:stretch>
          </p:blipFill>
          <p:spPr>
            <a:xfrm>
              <a:off x="3147457" y="2043212"/>
              <a:ext cx="1686113" cy="3469365"/>
            </a:xfrm>
            <a:prstGeom prst="rect">
              <a:avLst/>
            </a:prstGeom>
            <a:ln w="12700" cap="flat">
              <a:noFill/>
              <a:miter lim="400000"/>
            </a:ln>
            <a:effectLst/>
          </p:spPr>
        </p:pic>
      </p:grpSp>
      <p:pic>
        <p:nvPicPr>
          <p:cNvPr id="14" name="simple.b-cssdisabled-png.hf1b47a29f59ceee1edcc04002431c3cf.png"/>
          <p:cNvPicPr>
            <a:picLocks noChangeAspect="1"/>
          </p:cNvPicPr>
          <p:nvPr/>
        </p:nvPicPr>
        <p:blipFill>
          <a:blip r:embed="rId11" cstate="print">
            <a:extLst/>
          </a:blip>
          <a:stretch>
            <a:fillRect/>
          </a:stretch>
        </p:blipFill>
        <p:spPr>
          <a:xfrm>
            <a:off x="569319" y="4326765"/>
            <a:ext cx="1329903" cy="1329903"/>
          </a:xfrm>
          <a:prstGeom prst="rect">
            <a:avLst/>
          </a:prstGeom>
          <a:ln w="12700">
            <a:miter lim="400000"/>
          </a:ln>
          <a:effectLst/>
        </p:spPr>
      </p:pic>
      <p:pic>
        <p:nvPicPr>
          <p:cNvPr id="15" name="pasted-image.tiff"/>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2425263" y="3463645"/>
            <a:ext cx="1051192" cy="2156851"/>
          </a:xfrm>
          <a:custGeom>
            <a:avLst/>
            <a:gdLst/>
            <a:ahLst/>
            <a:cxnLst>
              <a:cxn ang="0">
                <a:pos x="wd2" y="hd2"/>
              </a:cxn>
              <a:cxn ang="5400000">
                <a:pos x="wd2" y="hd2"/>
              </a:cxn>
              <a:cxn ang="10800000">
                <a:pos x="wd2" y="hd2"/>
              </a:cxn>
              <a:cxn ang="16200000">
                <a:pos x="wd2" y="hd2"/>
              </a:cxn>
            </a:cxnLst>
            <a:rect l="0" t="0" r="r" b="b"/>
            <a:pathLst>
              <a:path w="21578" h="21593" extrusionOk="0">
                <a:moveTo>
                  <a:pt x="18590" y="1"/>
                </a:moveTo>
                <a:cubicBezTo>
                  <a:pt x="18582" y="2"/>
                  <a:pt x="18576" y="4"/>
                  <a:pt x="18565" y="8"/>
                </a:cubicBezTo>
                <a:cubicBezTo>
                  <a:pt x="18538" y="16"/>
                  <a:pt x="18459" y="25"/>
                  <a:pt x="18393" y="29"/>
                </a:cubicBezTo>
                <a:cubicBezTo>
                  <a:pt x="18274" y="35"/>
                  <a:pt x="18015" y="92"/>
                  <a:pt x="17836" y="149"/>
                </a:cubicBezTo>
                <a:cubicBezTo>
                  <a:pt x="17745" y="179"/>
                  <a:pt x="17432" y="291"/>
                  <a:pt x="17412" y="302"/>
                </a:cubicBezTo>
                <a:cubicBezTo>
                  <a:pt x="17405" y="306"/>
                  <a:pt x="17128" y="424"/>
                  <a:pt x="16794" y="564"/>
                </a:cubicBezTo>
                <a:cubicBezTo>
                  <a:pt x="16461" y="704"/>
                  <a:pt x="16168" y="828"/>
                  <a:pt x="16142" y="840"/>
                </a:cubicBezTo>
                <a:cubicBezTo>
                  <a:pt x="16116" y="851"/>
                  <a:pt x="15984" y="907"/>
                  <a:pt x="15848" y="965"/>
                </a:cubicBezTo>
                <a:cubicBezTo>
                  <a:pt x="15713" y="1022"/>
                  <a:pt x="15439" y="1141"/>
                  <a:pt x="15236" y="1229"/>
                </a:cubicBezTo>
                <a:cubicBezTo>
                  <a:pt x="15034" y="1317"/>
                  <a:pt x="14636" y="1489"/>
                  <a:pt x="14356" y="1610"/>
                </a:cubicBezTo>
                <a:cubicBezTo>
                  <a:pt x="13360" y="2043"/>
                  <a:pt x="13121" y="2160"/>
                  <a:pt x="13102" y="2228"/>
                </a:cubicBezTo>
                <a:cubicBezTo>
                  <a:pt x="13098" y="2240"/>
                  <a:pt x="13102" y="2274"/>
                  <a:pt x="13112" y="2306"/>
                </a:cubicBezTo>
                <a:cubicBezTo>
                  <a:pt x="13130" y="2363"/>
                  <a:pt x="13158" y="2386"/>
                  <a:pt x="13350" y="2492"/>
                </a:cubicBezTo>
                <a:cubicBezTo>
                  <a:pt x="13440" y="2542"/>
                  <a:pt x="13439" y="2543"/>
                  <a:pt x="13395" y="2565"/>
                </a:cubicBezTo>
                <a:cubicBezTo>
                  <a:pt x="13313" y="2608"/>
                  <a:pt x="13276" y="2611"/>
                  <a:pt x="13183" y="2582"/>
                </a:cubicBezTo>
                <a:cubicBezTo>
                  <a:pt x="13134" y="2566"/>
                  <a:pt x="13083" y="2556"/>
                  <a:pt x="13066" y="2560"/>
                </a:cubicBezTo>
                <a:cubicBezTo>
                  <a:pt x="13050" y="2565"/>
                  <a:pt x="12903" y="2623"/>
                  <a:pt x="12738" y="2690"/>
                </a:cubicBezTo>
                <a:cubicBezTo>
                  <a:pt x="12528" y="2774"/>
                  <a:pt x="12419" y="2813"/>
                  <a:pt x="12378" y="2813"/>
                </a:cubicBezTo>
                <a:cubicBezTo>
                  <a:pt x="12314" y="2813"/>
                  <a:pt x="12081" y="2904"/>
                  <a:pt x="10916" y="3385"/>
                </a:cubicBezTo>
                <a:cubicBezTo>
                  <a:pt x="10310" y="3636"/>
                  <a:pt x="9635" y="3913"/>
                  <a:pt x="9227" y="4078"/>
                </a:cubicBezTo>
                <a:cubicBezTo>
                  <a:pt x="9141" y="4113"/>
                  <a:pt x="9056" y="4142"/>
                  <a:pt x="9040" y="4142"/>
                </a:cubicBezTo>
                <a:cubicBezTo>
                  <a:pt x="9024" y="4142"/>
                  <a:pt x="8961" y="4131"/>
                  <a:pt x="8898" y="4118"/>
                </a:cubicBezTo>
                <a:cubicBezTo>
                  <a:pt x="8745" y="4087"/>
                  <a:pt x="8393" y="4083"/>
                  <a:pt x="8332" y="4111"/>
                </a:cubicBezTo>
                <a:cubicBezTo>
                  <a:pt x="8267" y="4141"/>
                  <a:pt x="8287" y="4191"/>
                  <a:pt x="8392" y="4264"/>
                </a:cubicBezTo>
                <a:cubicBezTo>
                  <a:pt x="8445" y="4301"/>
                  <a:pt x="8479" y="4335"/>
                  <a:pt x="8473" y="4340"/>
                </a:cubicBezTo>
                <a:cubicBezTo>
                  <a:pt x="8467" y="4344"/>
                  <a:pt x="8338" y="4351"/>
                  <a:pt x="8185" y="4354"/>
                </a:cubicBezTo>
                <a:cubicBezTo>
                  <a:pt x="7778" y="4363"/>
                  <a:pt x="7248" y="4414"/>
                  <a:pt x="6971" y="4470"/>
                </a:cubicBezTo>
                <a:cubicBezTo>
                  <a:pt x="6759" y="4512"/>
                  <a:pt x="6675" y="4534"/>
                  <a:pt x="6657" y="4547"/>
                </a:cubicBezTo>
                <a:cubicBezTo>
                  <a:pt x="6647" y="4555"/>
                  <a:pt x="6613" y="4561"/>
                  <a:pt x="6581" y="4561"/>
                </a:cubicBezTo>
                <a:cubicBezTo>
                  <a:pt x="6548" y="4561"/>
                  <a:pt x="6510" y="4570"/>
                  <a:pt x="6495" y="4583"/>
                </a:cubicBezTo>
                <a:cubicBezTo>
                  <a:pt x="6481" y="4595"/>
                  <a:pt x="6450" y="4606"/>
                  <a:pt x="6425" y="4606"/>
                </a:cubicBezTo>
                <a:cubicBezTo>
                  <a:pt x="6399" y="4606"/>
                  <a:pt x="6368" y="4615"/>
                  <a:pt x="6354" y="4627"/>
                </a:cubicBezTo>
                <a:cubicBezTo>
                  <a:pt x="6340" y="4640"/>
                  <a:pt x="6309" y="4649"/>
                  <a:pt x="6283" y="4649"/>
                </a:cubicBezTo>
                <a:cubicBezTo>
                  <a:pt x="6255" y="4649"/>
                  <a:pt x="6226" y="4660"/>
                  <a:pt x="6212" y="4677"/>
                </a:cubicBezTo>
                <a:cubicBezTo>
                  <a:pt x="6198" y="4694"/>
                  <a:pt x="6178" y="4702"/>
                  <a:pt x="6156" y="4698"/>
                </a:cubicBezTo>
                <a:cubicBezTo>
                  <a:pt x="6136" y="4694"/>
                  <a:pt x="6105" y="4702"/>
                  <a:pt x="6081" y="4719"/>
                </a:cubicBezTo>
                <a:cubicBezTo>
                  <a:pt x="6059" y="4735"/>
                  <a:pt x="6031" y="4748"/>
                  <a:pt x="6015" y="4748"/>
                </a:cubicBezTo>
                <a:cubicBezTo>
                  <a:pt x="5978" y="4748"/>
                  <a:pt x="5615" y="4912"/>
                  <a:pt x="5489" y="4986"/>
                </a:cubicBezTo>
                <a:cubicBezTo>
                  <a:pt x="5362" y="5060"/>
                  <a:pt x="5241" y="5148"/>
                  <a:pt x="5155" y="5228"/>
                </a:cubicBezTo>
                <a:cubicBezTo>
                  <a:pt x="5083" y="5295"/>
                  <a:pt x="4958" y="5456"/>
                  <a:pt x="4958" y="5483"/>
                </a:cubicBezTo>
                <a:cubicBezTo>
                  <a:pt x="4958" y="5491"/>
                  <a:pt x="4938" y="5503"/>
                  <a:pt x="4912" y="5509"/>
                </a:cubicBezTo>
                <a:cubicBezTo>
                  <a:pt x="4827" y="5530"/>
                  <a:pt x="4596" y="5632"/>
                  <a:pt x="4421" y="5723"/>
                </a:cubicBezTo>
                <a:cubicBezTo>
                  <a:pt x="4229" y="5824"/>
                  <a:pt x="4040" y="5950"/>
                  <a:pt x="3905" y="6070"/>
                </a:cubicBezTo>
                <a:lnTo>
                  <a:pt x="3814" y="6150"/>
                </a:lnTo>
                <a:lnTo>
                  <a:pt x="3632" y="6150"/>
                </a:lnTo>
                <a:cubicBezTo>
                  <a:pt x="3427" y="6150"/>
                  <a:pt x="3295" y="6173"/>
                  <a:pt x="3283" y="6211"/>
                </a:cubicBezTo>
                <a:cubicBezTo>
                  <a:pt x="3279" y="6224"/>
                  <a:pt x="3327" y="6273"/>
                  <a:pt x="3395" y="6324"/>
                </a:cubicBezTo>
                <a:lnTo>
                  <a:pt x="3516" y="6416"/>
                </a:lnTo>
                <a:lnTo>
                  <a:pt x="3319" y="6506"/>
                </a:lnTo>
                <a:cubicBezTo>
                  <a:pt x="3196" y="6562"/>
                  <a:pt x="3105" y="6595"/>
                  <a:pt x="3071" y="6596"/>
                </a:cubicBezTo>
                <a:cubicBezTo>
                  <a:pt x="3015" y="6597"/>
                  <a:pt x="2970" y="6619"/>
                  <a:pt x="2970" y="6645"/>
                </a:cubicBezTo>
                <a:cubicBezTo>
                  <a:pt x="2969" y="6663"/>
                  <a:pt x="3022" y="6709"/>
                  <a:pt x="3101" y="6763"/>
                </a:cubicBezTo>
                <a:cubicBezTo>
                  <a:pt x="3134" y="6785"/>
                  <a:pt x="3156" y="6809"/>
                  <a:pt x="3152" y="6815"/>
                </a:cubicBezTo>
                <a:cubicBezTo>
                  <a:pt x="3143" y="6827"/>
                  <a:pt x="2899" y="6890"/>
                  <a:pt x="2550" y="6970"/>
                </a:cubicBezTo>
                <a:cubicBezTo>
                  <a:pt x="2403" y="7004"/>
                  <a:pt x="2282" y="7038"/>
                  <a:pt x="2282" y="7046"/>
                </a:cubicBezTo>
                <a:cubicBezTo>
                  <a:pt x="2282" y="7054"/>
                  <a:pt x="2301" y="7072"/>
                  <a:pt x="2322" y="7086"/>
                </a:cubicBezTo>
                <a:cubicBezTo>
                  <a:pt x="2381" y="7125"/>
                  <a:pt x="2326" y="7142"/>
                  <a:pt x="2003" y="7182"/>
                </a:cubicBezTo>
                <a:cubicBezTo>
                  <a:pt x="1934" y="7191"/>
                  <a:pt x="1814" y="7211"/>
                  <a:pt x="1740" y="7227"/>
                </a:cubicBezTo>
                <a:cubicBezTo>
                  <a:pt x="1667" y="7244"/>
                  <a:pt x="1501" y="7278"/>
                  <a:pt x="1371" y="7303"/>
                </a:cubicBezTo>
                <a:cubicBezTo>
                  <a:pt x="1242" y="7327"/>
                  <a:pt x="1133" y="7353"/>
                  <a:pt x="1128" y="7359"/>
                </a:cubicBezTo>
                <a:cubicBezTo>
                  <a:pt x="1124" y="7366"/>
                  <a:pt x="1174" y="7410"/>
                  <a:pt x="1240" y="7461"/>
                </a:cubicBezTo>
                <a:cubicBezTo>
                  <a:pt x="1305" y="7511"/>
                  <a:pt x="1361" y="7557"/>
                  <a:pt x="1361" y="7562"/>
                </a:cubicBezTo>
                <a:cubicBezTo>
                  <a:pt x="1361" y="7567"/>
                  <a:pt x="1291" y="7601"/>
                  <a:pt x="1204" y="7637"/>
                </a:cubicBezTo>
                <a:lnTo>
                  <a:pt x="1047" y="7701"/>
                </a:lnTo>
                <a:lnTo>
                  <a:pt x="1083" y="7739"/>
                </a:lnTo>
                <a:cubicBezTo>
                  <a:pt x="1120" y="7774"/>
                  <a:pt x="1123" y="7777"/>
                  <a:pt x="1078" y="7800"/>
                </a:cubicBezTo>
                <a:cubicBezTo>
                  <a:pt x="1052" y="7813"/>
                  <a:pt x="1027" y="7826"/>
                  <a:pt x="1027" y="7831"/>
                </a:cubicBezTo>
                <a:cubicBezTo>
                  <a:pt x="1027" y="7851"/>
                  <a:pt x="1533" y="8226"/>
                  <a:pt x="1573" y="8236"/>
                </a:cubicBezTo>
                <a:cubicBezTo>
                  <a:pt x="1607" y="8244"/>
                  <a:pt x="1614" y="8254"/>
                  <a:pt x="1604" y="8278"/>
                </a:cubicBezTo>
                <a:cubicBezTo>
                  <a:pt x="1593" y="8303"/>
                  <a:pt x="1604" y="8312"/>
                  <a:pt x="1639" y="8321"/>
                </a:cubicBezTo>
                <a:cubicBezTo>
                  <a:pt x="1671" y="8329"/>
                  <a:pt x="1693" y="8329"/>
                  <a:pt x="1710" y="8321"/>
                </a:cubicBezTo>
                <a:cubicBezTo>
                  <a:pt x="1749" y="8303"/>
                  <a:pt x="1823" y="8331"/>
                  <a:pt x="1953" y="8413"/>
                </a:cubicBezTo>
                <a:cubicBezTo>
                  <a:pt x="2060" y="8480"/>
                  <a:pt x="2082" y="8489"/>
                  <a:pt x="2191" y="8500"/>
                </a:cubicBezTo>
                <a:cubicBezTo>
                  <a:pt x="2256" y="8506"/>
                  <a:pt x="2328" y="8512"/>
                  <a:pt x="2352" y="8512"/>
                </a:cubicBezTo>
                <a:cubicBezTo>
                  <a:pt x="2426" y="8512"/>
                  <a:pt x="2435" y="8534"/>
                  <a:pt x="2373" y="8559"/>
                </a:cubicBezTo>
                <a:cubicBezTo>
                  <a:pt x="2341" y="8572"/>
                  <a:pt x="2305" y="8596"/>
                  <a:pt x="2287" y="8613"/>
                </a:cubicBezTo>
                <a:cubicBezTo>
                  <a:pt x="2258" y="8640"/>
                  <a:pt x="2258" y="8645"/>
                  <a:pt x="2297" y="8665"/>
                </a:cubicBezTo>
                <a:cubicBezTo>
                  <a:pt x="2339" y="8687"/>
                  <a:pt x="2337" y="8687"/>
                  <a:pt x="2287" y="8712"/>
                </a:cubicBezTo>
                <a:cubicBezTo>
                  <a:pt x="2259" y="8726"/>
                  <a:pt x="2236" y="8742"/>
                  <a:pt x="2236" y="8747"/>
                </a:cubicBezTo>
                <a:cubicBezTo>
                  <a:pt x="2236" y="8753"/>
                  <a:pt x="2381" y="8870"/>
                  <a:pt x="2560" y="9007"/>
                </a:cubicBezTo>
                <a:cubicBezTo>
                  <a:pt x="2882" y="9252"/>
                  <a:pt x="2886" y="9255"/>
                  <a:pt x="2985" y="9266"/>
                </a:cubicBezTo>
                <a:cubicBezTo>
                  <a:pt x="3100" y="9279"/>
                  <a:pt x="3116" y="9286"/>
                  <a:pt x="3228" y="9363"/>
                </a:cubicBezTo>
                <a:lnTo>
                  <a:pt x="3314" y="9419"/>
                </a:lnTo>
                <a:lnTo>
                  <a:pt x="3632" y="9438"/>
                </a:lnTo>
                <a:cubicBezTo>
                  <a:pt x="3828" y="9450"/>
                  <a:pt x="3963" y="9454"/>
                  <a:pt x="3976" y="9447"/>
                </a:cubicBezTo>
                <a:cubicBezTo>
                  <a:pt x="3989" y="9442"/>
                  <a:pt x="4010" y="9438"/>
                  <a:pt x="4027" y="9438"/>
                </a:cubicBezTo>
                <a:cubicBezTo>
                  <a:pt x="4058" y="9438"/>
                  <a:pt x="4232" y="9372"/>
                  <a:pt x="4927" y="9101"/>
                </a:cubicBezTo>
                <a:cubicBezTo>
                  <a:pt x="5521" y="8869"/>
                  <a:pt x="5579" y="8851"/>
                  <a:pt x="5600" y="8861"/>
                </a:cubicBezTo>
                <a:cubicBezTo>
                  <a:pt x="5611" y="8866"/>
                  <a:pt x="5698" y="8981"/>
                  <a:pt x="5797" y="9118"/>
                </a:cubicBezTo>
                <a:cubicBezTo>
                  <a:pt x="5897" y="9254"/>
                  <a:pt x="6036" y="9437"/>
                  <a:pt x="6101" y="9525"/>
                </a:cubicBezTo>
                <a:cubicBezTo>
                  <a:pt x="6166" y="9613"/>
                  <a:pt x="6242" y="9721"/>
                  <a:pt x="6273" y="9763"/>
                </a:cubicBezTo>
                <a:cubicBezTo>
                  <a:pt x="6303" y="9806"/>
                  <a:pt x="6427" y="9973"/>
                  <a:pt x="6546" y="10133"/>
                </a:cubicBezTo>
                <a:cubicBezTo>
                  <a:pt x="6922" y="10640"/>
                  <a:pt x="7305" y="11168"/>
                  <a:pt x="7917" y="12014"/>
                </a:cubicBezTo>
                <a:cubicBezTo>
                  <a:pt x="8321" y="12574"/>
                  <a:pt x="8387" y="12662"/>
                  <a:pt x="8686" y="13061"/>
                </a:cubicBezTo>
                <a:cubicBezTo>
                  <a:pt x="8766" y="13168"/>
                  <a:pt x="8810" y="13241"/>
                  <a:pt x="8797" y="13247"/>
                </a:cubicBezTo>
                <a:cubicBezTo>
                  <a:pt x="8784" y="13253"/>
                  <a:pt x="8760" y="13247"/>
                  <a:pt x="8741" y="13233"/>
                </a:cubicBezTo>
                <a:cubicBezTo>
                  <a:pt x="8712" y="13211"/>
                  <a:pt x="8690" y="13209"/>
                  <a:pt x="8423" y="13209"/>
                </a:cubicBezTo>
                <a:cubicBezTo>
                  <a:pt x="8143" y="13209"/>
                  <a:pt x="8136" y="13211"/>
                  <a:pt x="8099" y="13238"/>
                </a:cubicBezTo>
                <a:cubicBezTo>
                  <a:pt x="8078" y="13253"/>
                  <a:pt x="8058" y="13275"/>
                  <a:pt x="8058" y="13287"/>
                </a:cubicBezTo>
                <a:cubicBezTo>
                  <a:pt x="8058" y="13299"/>
                  <a:pt x="8053" y="13310"/>
                  <a:pt x="8043" y="13313"/>
                </a:cubicBezTo>
                <a:cubicBezTo>
                  <a:pt x="8033" y="13316"/>
                  <a:pt x="7900" y="13325"/>
                  <a:pt x="7750" y="13332"/>
                </a:cubicBezTo>
                <a:cubicBezTo>
                  <a:pt x="7128" y="13360"/>
                  <a:pt x="6917" y="13375"/>
                  <a:pt x="6763" y="13410"/>
                </a:cubicBezTo>
                <a:cubicBezTo>
                  <a:pt x="6655" y="13434"/>
                  <a:pt x="6613" y="13450"/>
                  <a:pt x="6602" y="13471"/>
                </a:cubicBezTo>
                <a:cubicBezTo>
                  <a:pt x="6579" y="13512"/>
                  <a:pt x="6625" y="13549"/>
                  <a:pt x="6733" y="13575"/>
                </a:cubicBezTo>
                <a:lnTo>
                  <a:pt x="6829" y="13596"/>
                </a:lnTo>
                <a:lnTo>
                  <a:pt x="6829" y="13664"/>
                </a:lnTo>
                <a:cubicBezTo>
                  <a:pt x="6829" y="13742"/>
                  <a:pt x="6832" y="13741"/>
                  <a:pt x="6516" y="13763"/>
                </a:cubicBezTo>
                <a:lnTo>
                  <a:pt x="6308" y="13777"/>
                </a:lnTo>
                <a:lnTo>
                  <a:pt x="6308" y="13994"/>
                </a:lnTo>
                <a:lnTo>
                  <a:pt x="6308" y="14211"/>
                </a:lnTo>
                <a:lnTo>
                  <a:pt x="6207" y="14256"/>
                </a:lnTo>
                <a:cubicBezTo>
                  <a:pt x="6136" y="14286"/>
                  <a:pt x="6074" y="14300"/>
                  <a:pt x="6005" y="14305"/>
                </a:cubicBezTo>
                <a:cubicBezTo>
                  <a:pt x="5881" y="14314"/>
                  <a:pt x="5812" y="14347"/>
                  <a:pt x="5812" y="14392"/>
                </a:cubicBezTo>
                <a:cubicBezTo>
                  <a:pt x="5812" y="14421"/>
                  <a:pt x="5782" y="14440"/>
                  <a:pt x="5640" y="14501"/>
                </a:cubicBezTo>
                <a:cubicBezTo>
                  <a:pt x="5472" y="14574"/>
                  <a:pt x="5470" y="14575"/>
                  <a:pt x="5403" y="14560"/>
                </a:cubicBezTo>
                <a:cubicBezTo>
                  <a:pt x="5183" y="14509"/>
                  <a:pt x="4898" y="14549"/>
                  <a:pt x="4791" y="14647"/>
                </a:cubicBezTo>
                <a:cubicBezTo>
                  <a:pt x="4735" y="14698"/>
                  <a:pt x="4734" y="14783"/>
                  <a:pt x="4786" y="14843"/>
                </a:cubicBezTo>
                <a:lnTo>
                  <a:pt x="4821" y="14887"/>
                </a:lnTo>
                <a:lnTo>
                  <a:pt x="4705" y="14946"/>
                </a:lnTo>
                <a:cubicBezTo>
                  <a:pt x="4500" y="15051"/>
                  <a:pt x="4313" y="15173"/>
                  <a:pt x="4199" y="15276"/>
                </a:cubicBezTo>
                <a:lnTo>
                  <a:pt x="4088" y="15378"/>
                </a:lnTo>
                <a:lnTo>
                  <a:pt x="3653" y="15430"/>
                </a:lnTo>
                <a:cubicBezTo>
                  <a:pt x="2775" y="15535"/>
                  <a:pt x="2556" y="15564"/>
                  <a:pt x="2504" y="15573"/>
                </a:cubicBezTo>
                <a:lnTo>
                  <a:pt x="2449" y="15583"/>
                </a:lnTo>
                <a:lnTo>
                  <a:pt x="2449" y="15901"/>
                </a:lnTo>
                <a:lnTo>
                  <a:pt x="2449" y="16222"/>
                </a:lnTo>
                <a:lnTo>
                  <a:pt x="2388" y="16243"/>
                </a:lnTo>
                <a:cubicBezTo>
                  <a:pt x="2244" y="16295"/>
                  <a:pt x="2190" y="16429"/>
                  <a:pt x="2277" y="16514"/>
                </a:cubicBezTo>
                <a:cubicBezTo>
                  <a:pt x="2342" y="16578"/>
                  <a:pt x="2626" y="16656"/>
                  <a:pt x="2960" y="16702"/>
                </a:cubicBezTo>
                <a:cubicBezTo>
                  <a:pt x="3038" y="16713"/>
                  <a:pt x="3115" y="16727"/>
                  <a:pt x="3131" y="16733"/>
                </a:cubicBezTo>
                <a:cubicBezTo>
                  <a:pt x="3176" y="16748"/>
                  <a:pt x="3165" y="16804"/>
                  <a:pt x="3116" y="16815"/>
                </a:cubicBezTo>
                <a:cubicBezTo>
                  <a:pt x="3094" y="16821"/>
                  <a:pt x="2800" y="16863"/>
                  <a:pt x="2464" y="16907"/>
                </a:cubicBezTo>
                <a:lnTo>
                  <a:pt x="1857" y="16988"/>
                </a:lnTo>
                <a:lnTo>
                  <a:pt x="1862" y="17032"/>
                </a:lnTo>
                <a:lnTo>
                  <a:pt x="1867" y="17077"/>
                </a:lnTo>
                <a:lnTo>
                  <a:pt x="2261" y="17110"/>
                </a:lnTo>
                <a:cubicBezTo>
                  <a:pt x="2476" y="17128"/>
                  <a:pt x="2658" y="17146"/>
                  <a:pt x="2671" y="17150"/>
                </a:cubicBezTo>
                <a:cubicBezTo>
                  <a:pt x="2686" y="17155"/>
                  <a:pt x="2694" y="17224"/>
                  <a:pt x="2686" y="17339"/>
                </a:cubicBezTo>
                <a:lnTo>
                  <a:pt x="2671" y="17518"/>
                </a:lnTo>
                <a:lnTo>
                  <a:pt x="2484" y="17548"/>
                </a:lnTo>
                <a:cubicBezTo>
                  <a:pt x="2380" y="17565"/>
                  <a:pt x="2066" y="17613"/>
                  <a:pt x="1786" y="17655"/>
                </a:cubicBezTo>
                <a:lnTo>
                  <a:pt x="1275" y="17730"/>
                </a:lnTo>
                <a:lnTo>
                  <a:pt x="1265" y="17893"/>
                </a:lnTo>
                <a:cubicBezTo>
                  <a:pt x="1256" y="18022"/>
                  <a:pt x="1248" y="18060"/>
                  <a:pt x="1219" y="18067"/>
                </a:cubicBezTo>
                <a:cubicBezTo>
                  <a:pt x="1200" y="18072"/>
                  <a:pt x="929" y="18106"/>
                  <a:pt x="617" y="18142"/>
                </a:cubicBezTo>
                <a:cubicBezTo>
                  <a:pt x="306" y="18179"/>
                  <a:pt x="40" y="18213"/>
                  <a:pt x="31" y="18220"/>
                </a:cubicBezTo>
                <a:cubicBezTo>
                  <a:pt x="14" y="18233"/>
                  <a:pt x="-11" y="19569"/>
                  <a:pt x="5" y="19594"/>
                </a:cubicBezTo>
                <a:cubicBezTo>
                  <a:pt x="15" y="19610"/>
                  <a:pt x="15" y="19611"/>
                  <a:pt x="673" y="19693"/>
                </a:cubicBezTo>
                <a:cubicBezTo>
                  <a:pt x="953" y="19728"/>
                  <a:pt x="1197" y="19760"/>
                  <a:pt x="1214" y="19766"/>
                </a:cubicBezTo>
                <a:cubicBezTo>
                  <a:pt x="1238" y="19775"/>
                  <a:pt x="1243" y="19826"/>
                  <a:pt x="1240" y="19986"/>
                </a:cubicBezTo>
                <a:cubicBezTo>
                  <a:pt x="1237" y="20100"/>
                  <a:pt x="1238" y="20197"/>
                  <a:pt x="1245" y="20200"/>
                </a:cubicBezTo>
                <a:cubicBezTo>
                  <a:pt x="1251" y="20203"/>
                  <a:pt x="1399" y="20224"/>
                  <a:pt x="1573" y="20247"/>
                </a:cubicBezTo>
                <a:cubicBezTo>
                  <a:pt x="2744" y="20405"/>
                  <a:pt x="2982" y="20440"/>
                  <a:pt x="3000" y="20448"/>
                </a:cubicBezTo>
                <a:cubicBezTo>
                  <a:pt x="3011" y="20453"/>
                  <a:pt x="2969" y="20489"/>
                  <a:pt x="2904" y="20528"/>
                </a:cubicBezTo>
                <a:cubicBezTo>
                  <a:pt x="2614" y="20700"/>
                  <a:pt x="2528" y="20790"/>
                  <a:pt x="2509" y="20938"/>
                </a:cubicBezTo>
                <a:cubicBezTo>
                  <a:pt x="2496" y="21038"/>
                  <a:pt x="2499" y="21050"/>
                  <a:pt x="2555" y="21103"/>
                </a:cubicBezTo>
                <a:cubicBezTo>
                  <a:pt x="2742" y="21281"/>
                  <a:pt x="3459" y="21487"/>
                  <a:pt x="4077" y="21539"/>
                </a:cubicBezTo>
                <a:cubicBezTo>
                  <a:pt x="4338" y="21561"/>
                  <a:pt x="4348" y="21561"/>
                  <a:pt x="4462" y="21541"/>
                </a:cubicBezTo>
                <a:cubicBezTo>
                  <a:pt x="4575" y="21521"/>
                  <a:pt x="4589" y="21522"/>
                  <a:pt x="5033" y="21541"/>
                </a:cubicBezTo>
                <a:cubicBezTo>
                  <a:pt x="5420" y="21558"/>
                  <a:pt x="5833" y="21572"/>
                  <a:pt x="6440" y="21588"/>
                </a:cubicBezTo>
                <a:cubicBezTo>
                  <a:pt x="6751" y="21597"/>
                  <a:pt x="8789" y="21593"/>
                  <a:pt x="9186" y="21584"/>
                </a:cubicBezTo>
                <a:cubicBezTo>
                  <a:pt x="10270" y="21558"/>
                  <a:pt x="10763" y="21537"/>
                  <a:pt x="11665" y="21482"/>
                </a:cubicBezTo>
                <a:cubicBezTo>
                  <a:pt x="12211" y="21449"/>
                  <a:pt x="12235" y="21450"/>
                  <a:pt x="12323" y="21468"/>
                </a:cubicBezTo>
                <a:cubicBezTo>
                  <a:pt x="12401" y="21485"/>
                  <a:pt x="12435" y="21486"/>
                  <a:pt x="12576" y="21475"/>
                </a:cubicBezTo>
                <a:cubicBezTo>
                  <a:pt x="12872" y="21452"/>
                  <a:pt x="13087" y="21417"/>
                  <a:pt x="13365" y="21353"/>
                </a:cubicBezTo>
                <a:cubicBezTo>
                  <a:pt x="13810" y="21249"/>
                  <a:pt x="14198" y="21116"/>
                  <a:pt x="14346" y="21016"/>
                </a:cubicBezTo>
                <a:cubicBezTo>
                  <a:pt x="14427" y="20961"/>
                  <a:pt x="14427" y="20959"/>
                  <a:pt x="14427" y="20844"/>
                </a:cubicBezTo>
                <a:cubicBezTo>
                  <a:pt x="14427" y="20706"/>
                  <a:pt x="14391" y="20643"/>
                  <a:pt x="14225" y="20509"/>
                </a:cubicBezTo>
                <a:cubicBezTo>
                  <a:pt x="14120" y="20424"/>
                  <a:pt x="13854" y="20259"/>
                  <a:pt x="13820" y="20259"/>
                </a:cubicBezTo>
                <a:cubicBezTo>
                  <a:pt x="13811" y="20259"/>
                  <a:pt x="13731" y="20229"/>
                  <a:pt x="13643" y="20191"/>
                </a:cubicBezTo>
                <a:lnTo>
                  <a:pt x="13481" y="20120"/>
                </a:lnTo>
                <a:lnTo>
                  <a:pt x="13481" y="18927"/>
                </a:lnTo>
                <a:lnTo>
                  <a:pt x="13481" y="17735"/>
                </a:lnTo>
                <a:lnTo>
                  <a:pt x="13557" y="17685"/>
                </a:lnTo>
                <a:lnTo>
                  <a:pt x="13633" y="17633"/>
                </a:lnTo>
                <a:lnTo>
                  <a:pt x="13633" y="17141"/>
                </a:lnTo>
                <a:cubicBezTo>
                  <a:pt x="13631" y="16606"/>
                  <a:pt x="13627" y="16619"/>
                  <a:pt x="13759" y="16603"/>
                </a:cubicBezTo>
                <a:cubicBezTo>
                  <a:pt x="13878" y="16590"/>
                  <a:pt x="14183" y="16515"/>
                  <a:pt x="14270" y="16478"/>
                </a:cubicBezTo>
                <a:cubicBezTo>
                  <a:pt x="14366" y="16438"/>
                  <a:pt x="14407" y="16389"/>
                  <a:pt x="14407" y="16313"/>
                </a:cubicBezTo>
                <a:cubicBezTo>
                  <a:pt x="14407" y="16242"/>
                  <a:pt x="14355" y="16200"/>
                  <a:pt x="14204" y="16146"/>
                </a:cubicBezTo>
                <a:lnTo>
                  <a:pt x="14068" y="16097"/>
                </a:lnTo>
                <a:lnTo>
                  <a:pt x="14174" y="16052"/>
                </a:lnTo>
                <a:cubicBezTo>
                  <a:pt x="14232" y="16027"/>
                  <a:pt x="14419" y="15953"/>
                  <a:pt x="14589" y="15887"/>
                </a:cubicBezTo>
                <a:lnTo>
                  <a:pt x="14892" y="15769"/>
                </a:lnTo>
                <a:lnTo>
                  <a:pt x="15130" y="15764"/>
                </a:lnTo>
                <a:cubicBezTo>
                  <a:pt x="15395" y="15761"/>
                  <a:pt x="15605" y="15738"/>
                  <a:pt x="15869" y="15682"/>
                </a:cubicBezTo>
                <a:cubicBezTo>
                  <a:pt x="16031" y="15647"/>
                  <a:pt x="16042" y="15641"/>
                  <a:pt x="16031" y="15613"/>
                </a:cubicBezTo>
                <a:cubicBezTo>
                  <a:pt x="16019" y="15587"/>
                  <a:pt x="16034" y="15578"/>
                  <a:pt x="16157" y="15533"/>
                </a:cubicBezTo>
                <a:cubicBezTo>
                  <a:pt x="16327" y="15471"/>
                  <a:pt x="16335" y="15453"/>
                  <a:pt x="16218" y="15354"/>
                </a:cubicBezTo>
                <a:lnTo>
                  <a:pt x="16137" y="15283"/>
                </a:lnTo>
                <a:lnTo>
                  <a:pt x="16354" y="15203"/>
                </a:lnTo>
                <a:cubicBezTo>
                  <a:pt x="16475" y="15159"/>
                  <a:pt x="16725" y="15069"/>
                  <a:pt x="16911" y="15003"/>
                </a:cubicBezTo>
                <a:cubicBezTo>
                  <a:pt x="17343" y="14850"/>
                  <a:pt x="17634" y="14730"/>
                  <a:pt x="17756" y="14654"/>
                </a:cubicBezTo>
                <a:cubicBezTo>
                  <a:pt x="17949" y="14533"/>
                  <a:pt x="17975" y="14516"/>
                  <a:pt x="18079" y="14418"/>
                </a:cubicBezTo>
                <a:cubicBezTo>
                  <a:pt x="18299" y="14215"/>
                  <a:pt x="18393" y="14024"/>
                  <a:pt x="18393" y="13763"/>
                </a:cubicBezTo>
                <a:cubicBezTo>
                  <a:pt x="18392" y="13348"/>
                  <a:pt x="18124" y="12989"/>
                  <a:pt x="17578" y="12662"/>
                </a:cubicBezTo>
                <a:cubicBezTo>
                  <a:pt x="17061" y="12353"/>
                  <a:pt x="16383" y="12164"/>
                  <a:pt x="15626" y="12123"/>
                </a:cubicBezTo>
                <a:cubicBezTo>
                  <a:pt x="15548" y="12118"/>
                  <a:pt x="15478" y="12113"/>
                  <a:pt x="15469" y="12111"/>
                </a:cubicBezTo>
                <a:cubicBezTo>
                  <a:pt x="15460" y="12108"/>
                  <a:pt x="15478" y="12088"/>
                  <a:pt x="15510" y="12066"/>
                </a:cubicBezTo>
                <a:cubicBezTo>
                  <a:pt x="15616" y="11993"/>
                  <a:pt x="15614" y="11895"/>
                  <a:pt x="15510" y="11821"/>
                </a:cubicBezTo>
                <a:cubicBezTo>
                  <a:pt x="15427" y="11763"/>
                  <a:pt x="15310" y="11740"/>
                  <a:pt x="15135" y="11746"/>
                </a:cubicBezTo>
                <a:cubicBezTo>
                  <a:pt x="15016" y="11750"/>
                  <a:pt x="14986" y="11756"/>
                  <a:pt x="14913" y="11788"/>
                </a:cubicBezTo>
                <a:cubicBezTo>
                  <a:pt x="14842" y="11820"/>
                  <a:pt x="14825" y="11823"/>
                  <a:pt x="14806" y="11809"/>
                </a:cubicBezTo>
                <a:cubicBezTo>
                  <a:pt x="14748" y="11765"/>
                  <a:pt x="13935" y="11065"/>
                  <a:pt x="13501" y="10685"/>
                </a:cubicBezTo>
                <a:cubicBezTo>
                  <a:pt x="13181" y="10404"/>
                  <a:pt x="13039" y="10278"/>
                  <a:pt x="12702" y="9973"/>
                </a:cubicBezTo>
                <a:cubicBezTo>
                  <a:pt x="12581" y="9864"/>
                  <a:pt x="12475" y="9769"/>
                  <a:pt x="12464" y="9763"/>
                </a:cubicBezTo>
                <a:cubicBezTo>
                  <a:pt x="12454" y="9757"/>
                  <a:pt x="12127" y="9457"/>
                  <a:pt x="11741" y="9096"/>
                </a:cubicBezTo>
                <a:cubicBezTo>
                  <a:pt x="11355" y="8735"/>
                  <a:pt x="11007" y="8408"/>
                  <a:pt x="10967" y="8370"/>
                </a:cubicBezTo>
                <a:cubicBezTo>
                  <a:pt x="10888" y="8296"/>
                  <a:pt x="10896" y="8271"/>
                  <a:pt x="11002" y="8269"/>
                </a:cubicBezTo>
                <a:cubicBezTo>
                  <a:pt x="11032" y="8269"/>
                  <a:pt x="11113" y="8262"/>
                  <a:pt x="11185" y="8252"/>
                </a:cubicBezTo>
                <a:cubicBezTo>
                  <a:pt x="11256" y="8243"/>
                  <a:pt x="11437" y="8221"/>
                  <a:pt x="11584" y="8203"/>
                </a:cubicBezTo>
                <a:cubicBezTo>
                  <a:pt x="11732" y="8185"/>
                  <a:pt x="11856" y="8168"/>
                  <a:pt x="11862" y="8165"/>
                </a:cubicBezTo>
                <a:cubicBezTo>
                  <a:pt x="11869" y="8162"/>
                  <a:pt x="11863" y="8123"/>
                  <a:pt x="11847" y="8080"/>
                </a:cubicBezTo>
                <a:cubicBezTo>
                  <a:pt x="11832" y="8038"/>
                  <a:pt x="11829" y="7999"/>
                  <a:pt x="11837" y="7993"/>
                </a:cubicBezTo>
                <a:cubicBezTo>
                  <a:pt x="11845" y="7987"/>
                  <a:pt x="11908" y="7977"/>
                  <a:pt x="11979" y="7970"/>
                </a:cubicBezTo>
                <a:cubicBezTo>
                  <a:pt x="12167" y="7950"/>
                  <a:pt x="12167" y="7946"/>
                  <a:pt x="12156" y="7873"/>
                </a:cubicBezTo>
                <a:cubicBezTo>
                  <a:pt x="12126" y="7685"/>
                  <a:pt x="12148" y="7664"/>
                  <a:pt x="12394" y="7633"/>
                </a:cubicBezTo>
                <a:cubicBezTo>
                  <a:pt x="12616" y="7604"/>
                  <a:pt x="12631" y="7601"/>
                  <a:pt x="12631" y="7564"/>
                </a:cubicBezTo>
                <a:cubicBezTo>
                  <a:pt x="12632" y="7504"/>
                  <a:pt x="12392" y="6850"/>
                  <a:pt x="12358" y="6819"/>
                </a:cubicBezTo>
                <a:cubicBezTo>
                  <a:pt x="12339" y="6802"/>
                  <a:pt x="12323" y="6769"/>
                  <a:pt x="12323" y="6746"/>
                </a:cubicBezTo>
                <a:cubicBezTo>
                  <a:pt x="12323" y="6721"/>
                  <a:pt x="12302" y="6693"/>
                  <a:pt x="12272" y="6676"/>
                </a:cubicBezTo>
                <a:lnTo>
                  <a:pt x="12227" y="6647"/>
                </a:lnTo>
                <a:lnTo>
                  <a:pt x="12308" y="6506"/>
                </a:lnTo>
                <a:cubicBezTo>
                  <a:pt x="12482" y="6213"/>
                  <a:pt x="12576" y="6005"/>
                  <a:pt x="12748" y="5521"/>
                </a:cubicBezTo>
                <a:cubicBezTo>
                  <a:pt x="12813" y="5336"/>
                  <a:pt x="12883" y="5158"/>
                  <a:pt x="12904" y="5125"/>
                </a:cubicBezTo>
                <a:cubicBezTo>
                  <a:pt x="12960" y="5038"/>
                  <a:pt x="13049" y="4949"/>
                  <a:pt x="13117" y="4908"/>
                </a:cubicBezTo>
                <a:cubicBezTo>
                  <a:pt x="13187" y="4865"/>
                  <a:pt x="13187" y="4836"/>
                  <a:pt x="13127" y="4774"/>
                </a:cubicBezTo>
                <a:lnTo>
                  <a:pt x="13081" y="4726"/>
                </a:lnTo>
                <a:lnTo>
                  <a:pt x="13466" y="4576"/>
                </a:lnTo>
                <a:cubicBezTo>
                  <a:pt x="13677" y="4492"/>
                  <a:pt x="13911" y="4398"/>
                  <a:pt x="13987" y="4366"/>
                </a:cubicBezTo>
                <a:cubicBezTo>
                  <a:pt x="14063" y="4334"/>
                  <a:pt x="14160" y="4299"/>
                  <a:pt x="14204" y="4290"/>
                </a:cubicBezTo>
                <a:cubicBezTo>
                  <a:pt x="14316" y="4269"/>
                  <a:pt x="14592" y="4135"/>
                  <a:pt x="14609" y="4095"/>
                </a:cubicBezTo>
                <a:cubicBezTo>
                  <a:pt x="14620" y="4071"/>
                  <a:pt x="14703" y="4033"/>
                  <a:pt x="14933" y="3942"/>
                </a:cubicBezTo>
                <a:cubicBezTo>
                  <a:pt x="15264" y="3810"/>
                  <a:pt x="15261" y="3813"/>
                  <a:pt x="15201" y="3727"/>
                </a:cubicBezTo>
                <a:cubicBezTo>
                  <a:pt x="15188" y="3708"/>
                  <a:pt x="15209" y="3693"/>
                  <a:pt x="15333" y="3642"/>
                </a:cubicBezTo>
                <a:cubicBezTo>
                  <a:pt x="15477" y="3583"/>
                  <a:pt x="15494" y="3580"/>
                  <a:pt x="15687" y="3564"/>
                </a:cubicBezTo>
                <a:cubicBezTo>
                  <a:pt x="15924" y="3545"/>
                  <a:pt x="16000" y="3526"/>
                  <a:pt x="16294" y="3416"/>
                </a:cubicBezTo>
                <a:cubicBezTo>
                  <a:pt x="16502" y="3338"/>
                  <a:pt x="16820" y="3190"/>
                  <a:pt x="16820" y="3171"/>
                </a:cubicBezTo>
                <a:cubicBezTo>
                  <a:pt x="16820" y="3154"/>
                  <a:pt x="17403" y="2926"/>
                  <a:pt x="17513" y="2900"/>
                </a:cubicBezTo>
                <a:cubicBezTo>
                  <a:pt x="17573" y="2885"/>
                  <a:pt x="17684" y="2868"/>
                  <a:pt x="17761" y="2862"/>
                </a:cubicBezTo>
                <a:cubicBezTo>
                  <a:pt x="17837" y="2856"/>
                  <a:pt x="18033" y="2842"/>
                  <a:pt x="18196" y="2829"/>
                </a:cubicBezTo>
                <a:cubicBezTo>
                  <a:pt x="18741" y="2787"/>
                  <a:pt x="19107" y="2737"/>
                  <a:pt x="19349" y="2673"/>
                </a:cubicBezTo>
                <a:cubicBezTo>
                  <a:pt x="19511" y="2631"/>
                  <a:pt x="19701" y="2563"/>
                  <a:pt x="20133" y="2393"/>
                </a:cubicBezTo>
                <a:cubicBezTo>
                  <a:pt x="20319" y="2320"/>
                  <a:pt x="20522" y="2244"/>
                  <a:pt x="20583" y="2223"/>
                </a:cubicBezTo>
                <a:cubicBezTo>
                  <a:pt x="20644" y="2203"/>
                  <a:pt x="20832" y="2122"/>
                  <a:pt x="21003" y="2042"/>
                </a:cubicBezTo>
                <a:cubicBezTo>
                  <a:pt x="21275" y="1914"/>
                  <a:pt x="21327" y="1886"/>
                  <a:pt x="21413" y="1804"/>
                </a:cubicBezTo>
                <a:cubicBezTo>
                  <a:pt x="21467" y="1752"/>
                  <a:pt x="21527" y="1677"/>
                  <a:pt x="21549" y="1636"/>
                </a:cubicBezTo>
                <a:cubicBezTo>
                  <a:pt x="21588" y="1566"/>
                  <a:pt x="21589" y="1562"/>
                  <a:pt x="21544" y="1533"/>
                </a:cubicBezTo>
                <a:cubicBezTo>
                  <a:pt x="21519" y="1516"/>
                  <a:pt x="21491" y="1497"/>
                  <a:pt x="21484" y="1490"/>
                </a:cubicBezTo>
                <a:cubicBezTo>
                  <a:pt x="21431" y="1444"/>
                  <a:pt x="21413" y="1426"/>
                  <a:pt x="21413" y="1415"/>
                </a:cubicBezTo>
                <a:cubicBezTo>
                  <a:pt x="21413" y="1408"/>
                  <a:pt x="21343" y="1361"/>
                  <a:pt x="21256" y="1309"/>
                </a:cubicBezTo>
                <a:cubicBezTo>
                  <a:pt x="21149" y="1244"/>
                  <a:pt x="21091" y="1200"/>
                  <a:pt x="21079" y="1170"/>
                </a:cubicBezTo>
                <a:cubicBezTo>
                  <a:pt x="21069" y="1145"/>
                  <a:pt x="21052" y="1104"/>
                  <a:pt x="21038" y="1080"/>
                </a:cubicBezTo>
                <a:cubicBezTo>
                  <a:pt x="21025" y="1056"/>
                  <a:pt x="21013" y="1021"/>
                  <a:pt x="21013" y="1002"/>
                </a:cubicBezTo>
                <a:cubicBezTo>
                  <a:pt x="21013" y="984"/>
                  <a:pt x="20956" y="916"/>
                  <a:pt x="20887" y="849"/>
                </a:cubicBezTo>
                <a:cubicBezTo>
                  <a:pt x="20773" y="741"/>
                  <a:pt x="20738" y="718"/>
                  <a:pt x="20563" y="642"/>
                </a:cubicBezTo>
                <a:cubicBezTo>
                  <a:pt x="20243" y="501"/>
                  <a:pt x="19975" y="454"/>
                  <a:pt x="19526" y="458"/>
                </a:cubicBezTo>
                <a:cubicBezTo>
                  <a:pt x="19380" y="459"/>
                  <a:pt x="19251" y="457"/>
                  <a:pt x="19243" y="453"/>
                </a:cubicBezTo>
                <a:cubicBezTo>
                  <a:pt x="19234" y="449"/>
                  <a:pt x="19246" y="428"/>
                  <a:pt x="19268" y="406"/>
                </a:cubicBezTo>
                <a:cubicBezTo>
                  <a:pt x="19290" y="384"/>
                  <a:pt x="19306" y="356"/>
                  <a:pt x="19298" y="342"/>
                </a:cubicBezTo>
                <a:cubicBezTo>
                  <a:pt x="19266" y="281"/>
                  <a:pt x="18853" y="60"/>
                  <a:pt x="18772" y="60"/>
                </a:cubicBezTo>
                <a:cubicBezTo>
                  <a:pt x="18758" y="60"/>
                  <a:pt x="18719" y="45"/>
                  <a:pt x="18681" y="27"/>
                </a:cubicBezTo>
                <a:cubicBezTo>
                  <a:pt x="18636" y="4"/>
                  <a:pt x="18615" y="-3"/>
                  <a:pt x="18590" y="1"/>
                </a:cubicBezTo>
                <a:close/>
                <a:moveTo>
                  <a:pt x="17705" y="1141"/>
                </a:moveTo>
                <a:cubicBezTo>
                  <a:pt x="17721" y="1147"/>
                  <a:pt x="17762" y="1178"/>
                  <a:pt x="17796" y="1210"/>
                </a:cubicBezTo>
                <a:cubicBezTo>
                  <a:pt x="17853" y="1264"/>
                  <a:pt x="17858" y="1283"/>
                  <a:pt x="17872" y="1478"/>
                </a:cubicBezTo>
                <a:lnTo>
                  <a:pt x="17887" y="1686"/>
                </a:lnTo>
                <a:lnTo>
                  <a:pt x="17963" y="1738"/>
                </a:lnTo>
                <a:cubicBezTo>
                  <a:pt x="18004" y="1765"/>
                  <a:pt x="18147" y="1848"/>
                  <a:pt x="18277" y="1924"/>
                </a:cubicBezTo>
                <a:cubicBezTo>
                  <a:pt x="18406" y="2000"/>
                  <a:pt x="18511" y="2063"/>
                  <a:pt x="18514" y="2065"/>
                </a:cubicBezTo>
                <a:cubicBezTo>
                  <a:pt x="18518" y="2068"/>
                  <a:pt x="18558" y="2073"/>
                  <a:pt x="18600" y="2077"/>
                </a:cubicBezTo>
                <a:cubicBezTo>
                  <a:pt x="18660" y="2083"/>
                  <a:pt x="18707" y="2103"/>
                  <a:pt x="18813" y="2167"/>
                </a:cubicBezTo>
                <a:cubicBezTo>
                  <a:pt x="18972" y="2263"/>
                  <a:pt x="18969" y="2267"/>
                  <a:pt x="18712" y="2294"/>
                </a:cubicBezTo>
                <a:cubicBezTo>
                  <a:pt x="18555" y="2311"/>
                  <a:pt x="18104" y="2315"/>
                  <a:pt x="18029" y="2301"/>
                </a:cubicBezTo>
                <a:cubicBezTo>
                  <a:pt x="17819" y="2263"/>
                  <a:pt x="17360" y="2066"/>
                  <a:pt x="17265" y="1971"/>
                </a:cubicBezTo>
                <a:cubicBezTo>
                  <a:pt x="17236" y="1942"/>
                  <a:pt x="17152" y="1890"/>
                  <a:pt x="17078" y="1856"/>
                </a:cubicBezTo>
                <a:cubicBezTo>
                  <a:pt x="16913" y="1779"/>
                  <a:pt x="16883" y="1742"/>
                  <a:pt x="16880" y="1601"/>
                </a:cubicBezTo>
                <a:lnTo>
                  <a:pt x="16880" y="1490"/>
                </a:lnTo>
                <a:lnTo>
                  <a:pt x="17280" y="1311"/>
                </a:lnTo>
                <a:cubicBezTo>
                  <a:pt x="17569" y="1180"/>
                  <a:pt x="17684" y="1133"/>
                  <a:pt x="17705" y="1141"/>
                </a:cubicBezTo>
                <a:close/>
                <a:moveTo>
                  <a:pt x="15186" y="11804"/>
                </a:moveTo>
                <a:cubicBezTo>
                  <a:pt x="15241" y="11807"/>
                  <a:pt x="15300" y="11817"/>
                  <a:pt x="15353" y="11837"/>
                </a:cubicBezTo>
                <a:cubicBezTo>
                  <a:pt x="15515" y="11901"/>
                  <a:pt x="15487" y="12020"/>
                  <a:pt x="15302" y="12064"/>
                </a:cubicBezTo>
                <a:cubicBezTo>
                  <a:pt x="15147" y="12101"/>
                  <a:pt x="15130" y="12096"/>
                  <a:pt x="14989" y="11974"/>
                </a:cubicBezTo>
                <a:lnTo>
                  <a:pt x="14908" y="11901"/>
                </a:lnTo>
                <a:lnTo>
                  <a:pt x="14953" y="11866"/>
                </a:lnTo>
                <a:cubicBezTo>
                  <a:pt x="15012" y="11821"/>
                  <a:pt x="15094" y="11801"/>
                  <a:pt x="15186" y="11804"/>
                </a:cubicBezTo>
                <a:close/>
                <a:moveTo>
                  <a:pt x="5200" y="14600"/>
                </a:moveTo>
                <a:cubicBezTo>
                  <a:pt x="5245" y="14600"/>
                  <a:pt x="5300" y="14609"/>
                  <a:pt x="5317" y="14619"/>
                </a:cubicBezTo>
                <a:cubicBezTo>
                  <a:pt x="5343" y="14633"/>
                  <a:pt x="5315" y="14647"/>
                  <a:pt x="5145" y="14727"/>
                </a:cubicBezTo>
                <a:cubicBezTo>
                  <a:pt x="5035" y="14778"/>
                  <a:pt x="4938" y="14821"/>
                  <a:pt x="4927" y="14821"/>
                </a:cubicBezTo>
                <a:cubicBezTo>
                  <a:pt x="4893" y="14821"/>
                  <a:pt x="4862" y="14760"/>
                  <a:pt x="4877" y="14725"/>
                </a:cubicBezTo>
                <a:cubicBezTo>
                  <a:pt x="4905" y="14655"/>
                  <a:pt x="5046" y="14600"/>
                  <a:pt x="5200" y="14600"/>
                </a:cubicBezTo>
                <a:close/>
              </a:path>
            </a:pathLst>
          </a:custGeom>
          <a:ln w="12700">
            <a:miter lim="400000"/>
          </a:ln>
          <a:effectLst/>
        </p:spPr>
      </p:pic>
      <p:grpSp>
        <p:nvGrpSpPr>
          <p:cNvPr id="16" name="Group 900"/>
          <p:cNvGrpSpPr/>
          <p:nvPr/>
        </p:nvGrpSpPr>
        <p:grpSpPr>
          <a:xfrm rot="120000">
            <a:off x="1091606" y="4946676"/>
            <a:ext cx="2278497" cy="1334506"/>
            <a:chOff x="311073" y="-43341"/>
            <a:chExt cx="5190671" cy="3040157"/>
          </a:xfrm>
          <a:effectLst/>
        </p:grpSpPr>
        <p:sp>
          <p:nvSpPr>
            <p:cNvPr id="17" name="Shape 895"/>
            <p:cNvSpPr/>
            <p:nvPr/>
          </p:nvSpPr>
          <p:spPr>
            <a:xfrm rot="21480000">
              <a:off x="425302" y="1913576"/>
              <a:ext cx="2677056" cy="701938"/>
            </a:xfrm>
            <a:prstGeom prst="ellipse">
              <a:avLst/>
            </a:prstGeom>
            <a:gradFill flip="none" rotWithShape="1">
              <a:gsLst>
                <a:gs pos="0">
                  <a:srgbClr val="2D2E30"/>
                </a:gs>
                <a:gs pos="67004">
                  <a:srgbClr val="171718">
                    <a:alpha val="50000"/>
                  </a:srgbClr>
                </a:gs>
                <a:gs pos="100000">
                  <a:srgbClr val="000000">
                    <a:alpha val="0"/>
                  </a:srgbClr>
                </a:gs>
              </a:gsLst>
              <a:path path="shape">
                <a:fillToRect l="50000" t="50000" r="50000" b="50000"/>
              </a:path>
            </a:gradFill>
            <a:ln w="12700" cap="flat">
              <a:noFill/>
              <a:miter lim="400000"/>
            </a:ln>
            <a:effectLst/>
          </p:spPr>
          <p:txBody>
            <a:bodyPr wrap="square" lIns="76200" tIns="76200" rIns="76200" bIns="76200" numCol="1" anchor="ctr">
              <a:noAutofit/>
            </a:bodyPr>
            <a:lstStyle/>
            <a:p>
              <a:pPr algn="ctr">
                <a:spcBef>
                  <a:spcPts val="900"/>
                </a:spcBef>
                <a:buSzTx/>
                <a:buNone/>
                <a:defRPr sz="4800" spc="0" baseline="0"/>
              </a:pPr>
              <a:endParaRPr/>
            </a:p>
          </p:txBody>
        </p:sp>
        <p:grpSp>
          <p:nvGrpSpPr>
            <p:cNvPr id="18" name="Group 898"/>
            <p:cNvGrpSpPr/>
            <p:nvPr/>
          </p:nvGrpSpPr>
          <p:grpSpPr>
            <a:xfrm>
              <a:off x="786588" y="1079122"/>
              <a:ext cx="4715157" cy="1917694"/>
              <a:chOff x="1478247" y="232566"/>
              <a:chExt cx="4715156" cy="1917692"/>
            </a:xfrm>
          </p:grpSpPr>
          <p:sp>
            <p:nvSpPr>
              <p:cNvPr id="20" name="Shape 896"/>
              <p:cNvSpPr/>
              <p:nvPr/>
            </p:nvSpPr>
            <p:spPr>
              <a:xfrm rot="180000">
                <a:off x="1497795" y="354333"/>
                <a:ext cx="4676063" cy="869445"/>
              </a:xfrm>
              <a:prstGeom prst="ellipse">
                <a:avLst/>
              </a:prstGeom>
              <a:gradFill flip="none" rotWithShape="1">
                <a:gsLst>
                  <a:gs pos="0">
                    <a:srgbClr val="2D2E30"/>
                  </a:gs>
                  <a:gs pos="67004">
                    <a:srgbClr val="171718">
                      <a:alpha val="50000"/>
                    </a:srgbClr>
                  </a:gs>
                  <a:gs pos="100000">
                    <a:srgbClr val="000000">
                      <a:alpha val="0"/>
                    </a:srgbClr>
                  </a:gs>
                </a:gsLst>
                <a:path path="shape">
                  <a:fillToRect l="50000" t="50000" r="50000" b="50000"/>
                </a:path>
              </a:gradFill>
              <a:ln w="12700" cap="flat">
                <a:noFill/>
                <a:miter lim="400000"/>
              </a:ln>
              <a:effectLst/>
            </p:spPr>
            <p:txBody>
              <a:bodyPr wrap="square" lIns="76200" tIns="76200" rIns="76200" bIns="76200" numCol="1" anchor="ctr">
                <a:noAutofit/>
              </a:bodyPr>
              <a:lstStyle/>
              <a:p>
                <a:pPr algn="ctr">
                  <a:spcBef>
                    <a:spcPts val="900"/>
                  </a:spcBef>
                  <a:buSzTx/>
                  <a:buNone/>
                  <a:defRPr sz="4800" spc="0" baseline="0"/>
                </a:pPr>
                <a:endParaRPr/>
              </a:p>
            </p:txBody>
          </p:sp>
          <p:sp>
            <p:nvSpPr>
              <p:cNvPr id="21" name="Shape 897"/>
              <p:cNvSpPr/>
              <p:nvPr/>
            </p:nvSpPr>
            <p:spPr>
              <a:xfrm rot="180000">
                <a:off x="1906637" y="1200059"/>
                <a:ext cx="3108801" cy="869445"/>
              </a:xfrm>
              <a:prstGeom prst="ellipse">
                <a:avLst/>
              </a:prstGeom>
              <a:gradFill flip="none" rotWithShape="1">
                <a:gsLst>
                  <a:gs pos="0">
                    <a:srgbClr val="2D2E30"/>
                  </a:gs>
                  <a:gs pos="67004">
                    <a:srgbClr val="171718">
                      <a:alpha val="50000"/>
                    </a:srgbClr>
                  </a:gs>
                  <a:gs pos="100000">
                    <a:srgbClr val="000000">
                      <a:alpha val="0"/>
                    </a:srgbClr>
                  </a:gs>
                </a:gsLst>
                <a:path path="shape">
                  <a:fillToRect l="50000" t="50000" r="50000" b="50000"/>
                </a:path>
              </a:gradFill>
              <a:ln w="12700" cap="flat">
                <a:noFill/>
                <a:miter lim="400000"/>
              </a:ln>
              <a:effectLst/>
            </p:spPr>
            <p:txBody>
              <a:bodyPr wrap="square" lIns="76200" tIns="76200" rIns="76200" bIns="76200" numCol="1" anchor="ctr">
                <a:noAutofit/>
              </a:bodyPr>
              <a:lstStyle/>
              <a:p>
                <a:pPr algn="ctr">
                  <a:spcBef>
                    <a:spcPts val="900"/>
                  </a:spcBef>
                  <a:buSzTx/>
                  <a:buNone/>
                  <a:defRPr sz="4800" spc="0" baseline="0"/>
                </a:pPr>
                <a:endParaRPr/>
              </a:p>
            </p:txBody>
          </p:sp>
        </p:grpSp>
        <p:pic>
          <p:nvPicPr>
            <p:cNvPr id="19" name="adidas_9078879682590-filtered.png"/>
            <p:cNvPicPr>
              <a:picLocks noChangeAspect="1"/>
            </p:cNvPicPr>
            <p:nvPr/>
          </p:nvPicPr>
          <p:blipFill>
            <a:blip r:embed="rId13" cstate="print">
              <a:extLst/>
            </a:blip>
            <a:srcRect t="17045" b="17045"/>
            <a:stretch>
              <a:fillRect/>
            </a:stretch>
          </p:blipFill>
          <p:spPr>
            <a:xfrm>
              <a:off x="311073" y="-43342"/>
              <a:ext cx="4970497" cy="2863801"/>
            </a:xfrm>
            <a:prstGeom prst="rect">
              <a:avLst/>
            </a:prstGeom>
            <a:ln w="12700" cap="flat">
              <a:noFill/>
              <a:miter lim="400000"/>
            </a:ln>
            <a:effectLst/>
          </p:spPr>
        </p:pic>
      </p:grpSp>
      <p:pic>
        <p:nvPicPr>
          <p:cNvPr id="22" name="pasted-image.tiff"/>
          <p:cNvPicPr>
            <a:picLocks noChangeAspect="1"/>
          </p:cNvPicPr>
          <p:nvPr/>
        </p:nvPicPr>
        <p:blipFill>
          <a:blip r:embed="rId14" cstate="print">
            <a:extLst/>
          </a:blip>
          <a:srcRect l="36390" t="8618"/>
          <a:stretch>
            <a:fillRect/>
          </a:stretch>
        </p:blipFill>
        <p:spPr>
          <a:xfrm>
            <a:off x="7517359" y="4358289"/>
            <a:ext cx="1643619" cy="1993743"/>
          </a:xfrm>
          <a:prstGeom prst="rect">
            <a:avLst/>
          </a:prstGeom>
          <a:ln w="12700">
            <a:miter lim="400000"/>
          </a:ln>
          <a:effectLst/>
        </p:spPr>
      </p:pic>
      <p:pic>
        <p:nvPicPr>
          <p:cNvPr id="23" name="Ducati 1200S Flipped.png"/>
          <p:cNvPicPr>
            <a:picLocks noChangeAspect="1"/>
          </p:cNvPicPr>
          <p:nvPr/>
        </p:nvPicPr>
        <p:blipFill>
          <a:blip r:embed="rId15" cstate="print">
            <a:extLst/>
          </a:blip>
          <a:stretch>
            <a:fillRect/>
          </a:stretch>
        </p:blipFill>
        <p:spPr>
          <a:xfrm>
            <a:off x="8031888" y="4967229"/>
            <a:ext cx="2156047" cy="1415687"/>
          </a:xfrm>
          <a:prstGeom prst="rect">
            <a:avLst/>
          </a:prstGeom>
          <a:ln w="12700">
            <a:miter lim="400000"/>
          </a:ln>
          <a:effectLst/>
        </p:spPr>
      </p:pic>
      <p:pic>
        <p:nvPicPr>
          <p:cNvPr id="24" name="tambour-horizon-black-2.png"/>
          <p:cNvPicPr>
            <a:picLocks noChangeAspect="1"/>
          </p:cNvPicPr>
          <p:nvPr/>
        </p:nvPicPr>
        <p:blipFill>
          <a:blip r:embed="rId16" cstate="print">
            <a:extLst/>
          </a:blip>
          <a:srcRect t="477" b="477"/>
          <a:stretch>
            <a:fillRect/>
          </a:stretch>
        </p:blipFill>
        <p:spPr>
          <a:xfrm>
            <a:off x="7030607" y="5053567"/>
            <a:ext cx="685013" cy="1228110"/>
          </a:xfrm>
          <a:prstGeom prst="rect">
            <a:avLst/>
          </a:prstGeom>
          <a:ln w="12700">
            <a:miter lim="400000"/>
          </a:ln>
          <a:effectLst/>
        </p:spPr>
      </p:pic>
      <p:pic>
        <p:nvPicPr>
          <p:cNvPr id="25" name="Picture 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949542" y="5096998"/>
            <a:ext cx="2327338" cy="1450370"/>
          </a:xfrm>
          <a:prstGeom prst="rect">
            <a:avLst/>
          </a:prstGeom>
        </p:spPr>
      </p:pic>
      <p:pic>
        <p:nvPicPr>
          <p:cNvPr id="26" name="Picture 25"/>
          <p:cNvPicPr>
            <a:picLocks noChangeAspect="1"/>
          </p:cNvPicPr>
          <p:nvPr/>
        </p:nvPicPr>
        <p:blipFill rotWithShape="1">
          <a:blip r:embed="rId18" cstate="print"/>
          <a:srcRect r="14678"/>
          <a:stretch/>
        </p:blipFill>
        <p:spPr>
          <a:xfrm>
            <a:off x="9783228" y="3698145"/>
            <a:ext cx="2405598" cy="1769309"/>
          </a:xfrm>
          <a:prstGeom prst="rect">
            <a:avLst/>
          </a:prstGeom>
        </p:spPr>
      </p:pic>
      <p:pic>
        <p:nvPicPr>
          <p:cNvPr id="27" name="Picture 26"/>
          <p:cNvPicPr>
            <a:picLocks/>
          </p:cNvPicPr>
          <p:nvPr/>
        </p:nvPicPr>
        <p:blipFill>
          <a:blip r:embed="rId19" cstate="print">
            <a:alphaModFix amt="60000"/>
            <a:extLst>
              <a:ext uri="{28A0092B-C50C-407E-A947-70E740481C1C}">
                <a14:useLocalDpi xmlns:a14="http://schemas.microsoft.com/office/drawing/2010/main" val="0"/>
              </a:ext>
            </a:extLst>
          </a:blip>
          <a:stretch>
            <a:fillRect/>
          </a:stretch>
        </p:blipFill>
        <p:spPr>
          <a:xfrm>
            <a:off x="6468680" y="6071371"/>
            <a:ext cx="1653262" cy="331793"/>
          </a:xfrm>
          <a:prstGeom prst="rect">
            <a:avLst/>
          </a:prstGeom>
          <a:noFill/>
          <a:ln>
            <a:noFill/>
          </a:ln>
        </p:spPr>
      </p:pic>
      <p:pic>
        <p:nvPicPr>
          <p:cNvPr id="28" name="Picture 27"/>
          <p:cNvPicPr>
            <a:picLocks/>
          </p:cNvPicPr>
          <p:nvPr/>
        </p:nvPicPr>
        <p:blipFill>
          <a:blip r:embed="rId19" cstate="print">
            <a:alphaModFix amt="60000"/>
            <a:extLst>
              <a:ext uri="{28A0092B-C50C-407E-A947-70E740481C1C}">
                <a14:useLocalDpi xmlns:a14="http://schemas.microsoft.com/office/drawing/2010/main" val="0"/>
              </a:ext>
            </a:extLst>
          </a:blip>
          <a:stretch>
            <a:fillRect/>
          </a:stretch>
        </p:blipFill>
        <p:spPr>
          <a:xfrm>
            <a:off x="7048522" y="6040891"/>
            <a:ext cx="1653262" cy="331793"/>
          </a:xfrm>
          <a:prstGeom prst="rect">
            <a:avLst/>
          </a:prstGeom>
          <a:noFill/>
          <a:ln>
            <a:noFill/>
          </a:ln>
        </p:spPr>
      </p:pic>
      <p:pic>
        <p:nvPicPr>
          <p:cNvPr id="29" name="Picture 28"/>
          <p:cNvPicPr>
            <a:picLocks/>
          </p:cNvPicPr>
          <p:nvPr/>
        </p:nvPicPr>
        <p:blipFill>
          <a:blip r:embed="rId19" cstate="print">
            <a:alphaModFix amt="60000"/>
            <a:extLst>
              <a:ext uri="{28A0092B-C50C-407E-A947-70E740481C1C}">
                <a14:useLocalDpi xmlns:a14="http://schemas.microsoft.com/office/drawing/2010/main" val="0"/>
              </a:ext>
            </a:extLst>
          </a:blip>
          <a:stretch>
            <a:fillRect/>
          </a:stretch>
        </p:blipFill>
        <p:spPr>
          <a:xfrm>
            <a:off x="9211436" y="6206787"/>
            <a:ext cx="1653262" cy="331793"/>
          </a:xfrm>
          <a:prstGeom prst="rect">
            <a:avLst/>
          </a:prstGeom>
          <a:noFill/>
          <a:ln>
            <a:noFill/>
          </a:ln>
        </p:spPr>
      </p:pic>
      <p:pic>
        <p:nvPicPr>
          <p:cNvPr id="31" name="p1.png"/>
          <p:cNvPicPr>
            <a:picLocks noChangeAspect="1"/>
          </p:cNvPicPr>
          <p:nvPr/>
        </p:nvPicPr>
        <p:blipFill rotWithShape="1">
          <a:blip r:embed="rId20" cstate="print">
            <a:extLst/>
          </a:blip>
          <a:srcRect l="9898" b="42754"/>
          <a:stretch/>
        </p:blipFill>
        <p:spPr>
          <a:xfrm>
            <a:off x="4911193" y="1667067"/>
            <a:ext cx="2283608" cy="5190933"/>
          </a:xfrm>
          <a:prstGeom prst="rect">
            <a:avLst/>
          </a:prstGeom>
          <a:ln w="12700">
            <a:miter lim="400000"/>
          </a:ln>
        </p:spPr>
      </p:pic>
      <p:pic>
        <p:nvPicPr>
          <p:cNvPr id="35" name="clouds.png" descr="clouds.png"/>
          <p:cNvPicPr>
            <a:picLocks noChangeAspect="1"/>
          </p:cNvPicPr>
          <p:nvPr/>
        </p:nvPicPr>
        <p:blipFill>
          <a:blip r:embed="rId21" cstate="print">
            <a:duotone>
              <a:prstClr val="black"/>
              <a:srgbClr val="3EA1E0">
                <a:tint val="45000"/>
                <a:satMod val="400000"/>
              </a:srgbClr>
            </a:duotone>
            <a:alphaModFix amt="31000"/>
            <a:extLst/>
          </a:blip>
          <a:srcRect l="54743" b="58133"/>
          <a:stretch>
            <a:fillRect/>
          </a:stretch>
        </p:blipFill>
        <p:spPr>
          <a:xfrm flipH="1">
            <a:off x="8154586" y="1408730"/>
            <a:ext cx="3427773" cy="1070655"/>
          </a:xfrm>
          <a:prstGeom prst="rect">
            <a:avLst/>
          </a:prstGeom>
          <a:ln w="12700">
            <a:miter lim="400000"/>
          </a:ln>
        </p:spPr>
      </p:pic>
    </p:spTree>
    <p:extLst>
      <p:ext uri="{BB962C8B-B14F-4D97-AF65-F5344CB8AC3E}">
        <p14:creationId xmlns:p14="http://schemas.microsoft.com/office/powerpoint/2010/main" val="39692507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85055750"/>
              </p:ext>
            </p:extLst>
          </p:nvPr>
        </p:nvGraphicFramePr>
        <p:xfrm>
          <a:off x="1585450" y="1711420"/>
          <a:ext cx="8926668" cy="437952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4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baseline="0" dirty="0">
                          <a:solidFill>
                            <a:schemeClr val="tx1"/>
                          </a:solidFill>
                          <a:latin typeface="Salesforce Sans" panose="020B0505020202020203" pitchFamily="34" charset="0"/>
                          <a:ea typeface="Segoe UI" pitchFamily="34" charset="0"/>
                          <a:cs typeface="Segoe UI" pitchFamily="34" charset="0"/>
                        </a:rPr>
                        <a:t>À mesure que nous développons nos équipes à l'international, nous intégrons des nouvelles recrues dans les régions APAC, EMEA et LATAM. De toute évidence, elles auront besoin d'accéder à </a:t>
                      </a:r>
                      <a:r>
                        <a:rPr lang="fr-FR" sz="1800" b="0" baseline="0" dirty="0" err="1">
                          <a:solidFill>
                            <a:schemeClr val="tx1"/>
                          </a:solidFill>
                          <a:latin typeface="Salesforce Sans" panose="020B0505020202020203" pitchFamily="34" charset="0"/>
                          <a:ea typeface="Segoe UI" pitchFamily="34" charset="0"/>
                          <a:cs typeface="Segoe UI" pitchFamily="34" charset="0"/>
                        </a:rPr>
                        <a:t>Salesforce</a:t>
                      </a:r>
                      <a:r>
                        <a:rPr lang="fr-FR" sz="1800" b="0" baseline="0" dirty="0">
                          <a:solidFill>
                            <a:schemeClr val="tx1"/>
                          </a:solidFill>
                          <a:latin typeface="Salesforce Sans" panose="020B0505020202020203" pitchFamily="34" charset="0"/>
                          <a:ea typeface="Segoe UI" pitchFamily="34" charset="0"/>
                          <a:cs typeface="Segoe UI" pitchFamily="34" charset="0"/>
                        </a:rPr>
                        <a:t>. Pouvez-vous collaborer avec </a:t>
                      </a:r>
                      <a:r>
                        <a:rPr lang="fr-FR" sz="1800" b="0" dirty="0">
                          <a:solidFill>
                            <a:srgbClr val="0070C0"/>
                          </a:solidFill>
                          <a:latin typeface="Salesforce Sans" panose="020B0505020202020203" pitchFamily="34" charset="0"/>
                          <a:ea typeface="Segoe UI" pitchFamily="34" charset="0"/>
                          <a:cs typeface="Segoe UI" pitchFamily="34" charset="0"/>
                        </a:rPr>
                        <a:t>@Ling Wu </a:t>
                      </a:r>
                      <a:r>
                        <a:rPr lang="fr-FR" sz="1800" b="0" baseline="0" dirty="0">
                          <a:solidFill>
                            <a:schemeClr val="tx1"/>
                          </a:solidFill>
                          <a:latin typeface="Salesforce Sans" panose="020B0505020202020203" pitchFamily="34" charset="0"/>
                          <a:ea typeface="Segoe UI" pitchFamily="34" charset="0"/>
                          <a:cs typeface="Segoe UI" pitchFamily="34" charset="0"/>
                        </a:rPr>
                        <a:t>pour obtenir leurs coordonnées et les créer dans </a:t>
                      </a:r>
                      <a:r>
                        <a:rPr lang="fr-FR" sz="1800" b="0" baseline="0" dirty="0" err="1">
                          <a:solidFill>
                            <a:schemeClr val="tx1"/>
                          </a:solidFill>
                          <a:latin typeface="Salesforce Sans" panose="020B0505020202020203" pitchFamily="34" charset="0"/>
                          <a:ea typeface="Segoe UI" pitchFamily="34" charset="0"/>
                          <a:cs typeface="Segoe UI" pitchFamily="34" charset="0"/>
                        </a:rPr>
                        <a:t>Salesforce</a:t>
                      </a:r>
                      <a:r>
                        <a:rPr lang="fr-FR" sz="1800" b="0" baseline="0" dirty="0">
                          <a:solidFill>
                            <a:schemeClr val="tx1"/>
                          </a:solidFill>
                          <a:latin typeface="Salesforce Sans" panose="020B0505020202020203" pitchFamily="34" charset="0"/>
                          <a:ea typeface="Segoe UI" pitchFamily="34" charset="0"/>
                          <a:cs typeface="Segoe UI" pitchFamily="34" charset="0"/>
                        </a:rPr>
                        <a:t> </a:t>
                      </a:r>
                      <a:r>
                        <a:rPr lang="fr-FR" sz="1800" b="0" baseline="0" dirty="0" smtClean="0">
                          <a:solidFill>
                            <a:schemeClr val="tx1"/>
                          </a:solidFill>
                          <a:latin typeface="Salesforce Sans" panose="020B0505020202020203" pitchFamily="34" charset="0"/>
                          <a:ea typeface="Segoe UI" pitchFamily="34" charset="0"/>
                          <a:cs typeface="Segoe UI" pitchFamily="34" charset="0"/>
                        </a:rPr>
                        <a:t>?</a:t>
                      </a:r>
                      <a:endParaRPr lang="pl-PL" sz="1800" b="0" baseline="0" dirty="0" smtClean="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smtClean="0">
                          <a:solidFill>
                            <a:schemeClr val="tx1"/>
                          </a:solidFill>
                          <a:latin typeface="Salesforce Sans" panose="020B0505020202020203" pitchFamily="34" charset="0"/>
                          <a:ea typeface="Segoe UI" pitchFamily="34" charset="0"/>
                          <a:cs typeface="Segoe UI" pitchFamily="34" charset="0"/>
                        </a:rPr>
                        <a:t> </a:t>
                      </a:r>
                      <a:endParaRPr lang="fr-FR" sz="1800" b="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18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Ling Wu </a:t>
                      </a:r>
                      <a:r>
                        <a:rPr lang="fr-FR" sz="1600" b="0" dirty="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14061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Ling Wu</a:t>
                      </a:r>
                    </a:p>
                    <a:p>
                      <a:r>
                        <a:rPr lang="fr-FR" sz="1800" b="0" baseline="0" dirty="0">
                          <a:solidFill>
                            <a:schemeClr val="tx1"/>
                          </a:solidFill>
                          <a:latin typeface="Salesforce Sans" panose="020B0505020202020203" pitchFamily="34" charset="0"/>
                          <a:ea typeface="Segoe UI" pitchFamily="34" charset="0"/>
                          <a:cs typeface="Segoe UI" pitchFamily="34" charset="0"/>
                        </a:rPr>
                        <a:t>Je vous @mentionnerai les détails. Je vous remercie de votre aide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2227" t="-2802" r="13357" b="68956"/>
          <a:stretch/>
        </p:blipFill>
        <p:spPr>
          <a:xfrm>
            <a:off x="1768400" y="4983392"/>
            <a:ext cx="439905" cy="455523"/>
          </a:xfrm>
          <a:prstGeom prst="ellipse">
            <a:avLst/>
          </a:prstGeom>
          <a:solidFill>
            <a:srgbClr val="C0CCCF"/>
          </a:solidFill>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1585450" y="1756710"/>
            <a:ext cx="622856" cy="620283"/>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110</a:t>
            </a:fld>
            <a:endParaRPr lang="en-US" smtClean="0"/>
          </a:p>
        </p:txBody>
      </p:sp>
      <p:sp>
        <p:nvSpPr>
          <p:cNvPr id="3" name="Text Placeholder 2"/>
          <p:cNvSpPr>
            <a:spLocks noGrp="1"/>
          </p:cNvSpPr>
          <p:nvPr>
            <p:ph type="body" sz="quarter" idx="11"/>
          </p:nvPr>
        </p:nvSpPr>
        <p:spPr/>
        <p:txBody>
          <a:bodyPr/>
          <a:lstStyle/>
          <a:p>
            <a:r>
              <a:rPr lang="fr-FR" dirty="0"/>
              <a:t>Création </a:t>
            </a:r>
            <a:r>
              <a:rPr lang="fr-FR" dirty="0" smtClean="0"/>
              <a:t>d'utilisateurs</a:t>
            </a:r>
            <a:endParaRPr lang="fr-FR" dirty="0"/>
          </a:p>
        </p:txBody>
      </p:sp>
      <p:pic>
        <p:nvPicPr>
          <p:cNvPr id="5" name="Picture 4"/>
          <p:cNvPicPr>
            <a:picLocks noChangeAspect="1"/>
          </p:cNvPicPr>
          <p:nvPr/>
        </p:nvPicPr>
        <p:blipFill rotWithShape="1">
          <a:blip r:embed="rId5" cstate="print"/>
          <a:srcRect l="1970" t="12280" r="78654" b="85404"/>
          <a:stretch/>
        </p:blipFill>
        <p:spPr>
          <a:xfrm>
            <a:off x="1585450" y="3843423"/>
            <a:ext cx="3280454" cy="277523"/>
          </a:xfrm>
          <a:prstGeom prst="rect">
            <a:avLst/>
          </a:prstGeom>
        </p:spPr>
      </p:pic>
      <p:pic>
        <p:nvPicPr>
          <p:cNvPr id="6" name="Picture 5"/>
          <p:cNvPicPr>
            <a:picLocks noChangeAspect="1"/>
          </p:cNvPicPr>
          <p:nvPr/>
        </p:nvPicPr>
        <p:blipFill rotWithShape="1">
          <a:blip r:embed="rId5" cstate="print"/>
          <a:srcRect l="96090" t="2041" r="2152" b="95552"/>
          <a:stretch/>
        </p:blipFill>
        <p:spPr>
          <a:xfrm>
            <a:off x="10119301" y="1814772"/>
            <a:ext cx="297640" cy="288435"/>
          </a:xfrm>
          <a:prstGeom prst="rect">
            <a:avLst/>
          </a:prstGeom>
        </p:spPr>
      </p:pic>
      <p:pic>
        <p:nvPicPr>
          <p:cNvPr id="7" name="Picture 6"/>
          <p:cNvPicPr>
            <a:picLocks noChangeAspect="1"/>
          </p:cNvPicPr>
          <p:nvPr/>
        </p:nvPicPr>
        <p:blipFill rotWithShape="1">
          <a:blip r:embed="rId5" cstate="print"/>
          <a:srcRect l="95812" t="16466" r="2430" b="81127"/>
          <a:stretch/>
        </p:blipFill>
        <p:spPr>
          <a:xfrm>
            <a:off x="10119301" y="5068984"/>
            <a:ext cx="297640" cy="288435"/>
          </a:xfrm>
          <a:prstGeom prst="rect">
            <a:avLst/>
          </a:prstGeom>
        </p:spPr>
      </p:pic>
      <p:grpSp>
        <p:nvGrpSpPr>
          <p:cNvPr id="13" name="Group 12"/>
          <p:cNvGrpSpPr/>
          <p:nvPr/>
        </p:nvGrpSpPr>
        <p:grpSpPr>
          <a:xfrm>
            <a:off x="1893296" y="3852189"/>
            <a:ext cx="3501663" cy="277000"/>
            <a:chOff x="2204192" y="3458997"/>
            <a:chExt cx="3501663" cy="277000"/>
          </a:xfrm>
        </p:grpSpPr>
        <p:sp>
          <p:nvSpPr>
            <p:cNvPr id="14" name="TextBox 13">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5" name="TextBox 14">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6" name="TextBox 15">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33757641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111</a:t>
            </a:fld>
            <a:endParaRPr lang="en-US" smtClean="0"/>
          </a:p>
        </p:txBody>
      </p:sp>
      <p:sp>
        <p:nvSpPr>
          <p:cNvPr id="3" name="Text Placeholder 2"/>
          <p:cNvSpPr>
            <a:spLocks noGrp="1"/>
          </p:cNvSpPr>
          <p:nvPr>
            <p:ph type="body" sz="quarter" idx="11"/>
          </p:nvPr>
        </p:nvSpPr>
        <p:spPr/>
        <p:txBody>
          <a:bodyPr/>
          <a:lstStyle/>
          <a:p>
            <a:r>
              <a:rPr lang="fr-FR" dirty="0" smtClean="0"/>
              <a:t>Qu'est-ce qu'un </a:t>
            </a:r>
            <a:r>
              <a:rPr lang="fr-FR" dirty="0"/>
              <a:t>utilisateur ?</a:t>
            </a:r>
          </a:p>
        </p:txBody>
      </p:sp>
      <p:sp>
        <p:nvSpPr>
          <p:cNvPr id="4" name="Rectangle 3"/>
          <p:cNvSpPr/>
          <p:nvPr/>
        </p:nvSpPr>
        <p:spPr bwMode="auto">
          <a:xfrm>
            <a:off x="1" y="938166"/>
            <a:ext cx="12192000" cy="1415772"/>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576000" tIns="91440" rIns="0" bIns="91440" numCol="1" rtlCol="0" anchor="t" anchorCtr="0" compatLnSpc="1">
            <a:prstTxWarp prst="textNoShape">
              <a:avLst/>
            </a:prstTxWarp>
            <a:spAutoFit/>
          </a:bodyPr>
          <a:lstStyle/>
          <a:p>
            <a:pPr indent="66675" algn="l"/>
            <a:r>
              <a:rPr lang="fr-FR" sz="2000" b="1" cap="all" dirty="0" smtClean="0">
                <a:solidFill>
                  <a:srgbClr val="19325C"/>
                </a:solidFill>
                <a:latin typeface="Salesforce Sans" panose="020B0505020202020203" pitchFamily="34" charset="0"/>
                <a:cs typeface="Arial" panose="020B0604020202020204" pitchFamily="34" charset="0"/>
              </a:rPr>
              <a:t>DÉFINITION</a:t>
            </a:r>
            <a:r>
              <a:rPr lang="fr-FR" sz="2000" b="1" cap="all" dirty="0">
                <a:solidFill>
                  <a:srgbClr val="19325C"/>
                </a:solidFill>
                <a:latin typeface="Salesforce Sans" panose="020B0505020202020203" pitchFamily="34" charset="0"/>
                <a:cs typeface="Arial" panose="020B0604020202020204" pitchFamily="34" charset="0"/>
              </a:rPr>
              <a:t> :</a:t>
            </a:r>
          </a:p>
          <a:p>
            <a:pPr marL="85725" indent="-9525" algn="l"/>
            <a:r>
              <a:rPr lang="fr-FR" sz="2000" spc="-20" dirty="0">
                <a:solidFill>
                  <a:srgbClr val="19325C"/>
                </a:solidFill>
                <a:cs typeface="Arial" pitchFamily="34" charset="0"/>
              </a:rPr>
              <a:t>Personne disposant </a:t>
            </a:r>
            <a:r>
              <a:rPr lang="fr-FR" sz="2000" spc="-20" dirty="0" smtClean="0">
                <a:solidFill>
                  <a:srgbClr val="19325C"/>
                </a:solidFill>
                <a:cs typeface="Arial" pitchFamily="34" charset="0"/>
              </a:rPr>
              <a:t>d'un </a:t>
            </a:r>
            <a:r>
              <a:rPr lang="fr-FR" sz="2000" spc="-20" dirty="0">
                <a:solidFill>
                  <a:srgbClr val="19325C"/>
                </a:solidFill>
                <a:cs typeface="Arial" pitchFamily="34" charset="0"/>
              </a:rPr>
              <a:t>identifiant de connexion à votre organisation </a:t>
            </a:r>
            <a:r>
              <a:rPr lang="fr-FR" sz="2000" spc="-20" dirty="0" err="1">
                <a:solidFill>
                  <a:srgbClr val="19325C"/>
                </a:solidFill>
                <a:cs typeface="Arial" pitchFamily="34" charset="0"/>
              </a:rPr>
              <a:t>Salesforce</a:t>
            </a:r>
            <a:r>
              <a:rPr lang="fr-FR" sz="2000" spc="-20" dirty="0">
                <a:solidFill>
                  <a:srgbClr val="19325C"/>
                </a:solidFill>
                <a:cs typeface="Arial" pitchFamily="34" charset="0"/>
              </a:rPr>
              <a:t>, </a:t>
            </a:r>
            <a:r>
              <a:rPr lang="fr-FR" sz="2000" spc="-20" dirty="0" smtClean="0">
                <a:solidFill>
                  <a:srgbClr val="19325C"/>
                </a:solidFill>
                <a:cs typeface="Arial" pitchFamily="34" charset="0"/>
              </a:rPr>
              <a:t>d'une </a:t>
            </a:r>
            <a:r>
              <a:rPr lang="pl-PL" sz="2000" spc="-20" dirty="0" smtClean="0">
                <a:solidFill>
                  <a:srgbClr val="19325C"/>
                </a:solidFill>
                <a:cs typeface="Arial" pitchFamily="34" charset="0"/>
              </a:rPr>
              <a:t/>
            </a:r>
            <a:br>
              <a:rPr lang="pl-PL" sz="2000" spc="-20" dirty="0" smtClean="0">
                <a:solidFill>
                  <a:srgbClr val="19325C"/>
                </a:solidFill>
                <a:cs typeface="Arial" pitchFamily="34" charset="0"/>
              </a:rPr>
            </a:br>
            <a:r>
              <a:rPr lang="fr-FR" sz="2000" spc="-20" dirty="0" smtClean="0">
                <a:solidFill>
                  <a:srgbClr val="19325C"/>
                </a:solidFill>
                <a:cs typeface="Arial" pitchFamily="34" charset="0"/>
              </a:rPr>
              <a:t>licence et d'un </a:t>
            </a:r>
            <a:r>
              <a:rPr lang="fr-FR" sz="2000" spc="-20" dirty="0">
                <a:solidFill>
                  <a:srgbClr val="19325C"/>
                </a:solidFill>
                <a:cs typeface="Arial" pitchFamily="34" charset="0"/>
              </a:rPr>
              <a:t>enregistrement </a:t>
            </a:r>
            <a:r>
              <a:rPr lang="fr-FR" sz="2000" spc="-20" dirty="0" smtClean="0">
                <a:solidFill>
                  <a:srgbClr val="19325C"/>
                </a:solidFill>
                <a:cs typeface="Arial" pitchFamily="34" charset="0"/>
              </a:rPr>
              <a:t>d'utilisateur </a:t>
            </a:r>
            <a:r>
              <a:rPr lang="fr-FR" sz="2000" spc="-20" dirty="0">
                <a:solidFill>
                  <a:srgbClr val="19325C"/>
                </a:solidFill>
                <a:cs typeface="Arial" pitchFamily="34" charset="0"/>
              </a:rPr>
              <a:t>contenant des informations personnelles, de sécurité </a:t>
            </a:r>
            <a:r>
              <a:rPr lang="pl-PL" sz="2000" spc="-20" dirty="0" smtClean="0">
                <a:solidFill>
                  <a:srgbClr val="19325C"/>
                </a:solidFill>
                <a:cs typeface="Arial" pitchFamily="34" charset="0"/>
              </a:rPr>
              <a:t/>
            </a:r>
            <a:br>
              <a:rPr lang="pl-PL" sz="2000" spc="-20" dirty="0" smtClean="0">
                <a:solidFill>
                  <a:srgbClr val="19325C"/>
                </a:solidFill>
                <a:cs typeface="Arial" pitchFamily="34" charset="0"/>
              </a:rPr>
            </a:br>
            <a:r>
              <a:rPr lang="fr-FR" sz="2000" spc="-20" dirty="0" smtClean="0">
                <a:solidFill>
                  <a:srgbClr val="19325C"/>
                </a:solidFill>
                <a:cs typeface="Arial" pitchFamily="34" charset="0"/>
              </a:rPr>
              <a:t>et </a:t>
            </a:r>
            <a:r>
              <a:rPr lang="fr-FR" sz="2000" spc="-20" dirty="0">
                <a:solidFill>
                  <a:srgbClr val="19325C"/>
                </a:solidFill>
                <a:cs typeface="Arial" pitchFamily="34" charset="0"/>
              </a:rPr>
              <a:t>régionales.</a:t>
            </a:r>
          </a:p>
        </p:txBody>
      </p:sp>
      <p:grpSp>
        <p:nvGrpSpPr>
          <p:cNvPr id="5" name="Group 4"/>
          <p:cNvGrpSpPr/>
          <p:nvPr/>
        </p:nvGrpSpPr>
        <p:grpSpPr>
          <a:xfrm>
            <a:off x="64543" y="1025955"/>
            <a:ext cx="402199" cy="324907"/>
            <a:chOff x="520156" y="1439382"/>
            <a:chExt cx="402199" cy="324907"/>
          </a:xfrm>
        </p:grpSpPr>
        <p:sp>
          <p:nvSpPr>
            <p:cNvPr id="6"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7"/>
          <p:cNvSpPr/>
          <p:nvPr/>
        </p:nvSpPr>
        <p:spPr>
          <a:xfrm>
            <a:off x="982483" y="2495550"/>
            <a:ext cx="2832690" cy="3722537"/>
          </a:xfrm>
          <a:custGeom>
            <a:avLst/>
            <a:gdLst>
              <a:gd name="connsiteX0" fmla="*/ 0 w 1934765"/>
              <a:gd name="connsiteY0" fmla="*/ 193477 h 4064000"/>
              <a:gd name="connsiteX1" fmla="*/ 56668 w 1934765"/>
              <a:gd name="connsiteY1" fmla="*/ 56668 h 4064000"/>
              <a:gd name="connsiteX2" fmla="*/ 193477 w 1934765"/>
              <a:gd name="connsiteY2" fmla="*/ 0 h 4064000"/>
              <a:gd name="connsiteX3" fmla="*/ 1741288 w 1934765"/>
              <a:gd name="connsiteY3" fmla="*/ 0 h 4064000"/>
              <a:gd name="connsiteX4" fmla="*/ 1878097 w 1934765"/>
              <a:gd name="connsiteY4" fmla="*/ 56668 h 4064000"/>
              <a:gd name="connsiteX5" fmla="*/ 1934765 w 1934765"/>
              <a:gd name="connsiteY5" fmla="*/ 193477 h 4064000"/>
              <a:gd name="connsiteX6" fmla="*/ 1934765 w 1934765"/>
              <a:gd name="connsiteY6" fmla="*/ 3870523 h 4064000"/>
              <a:gd name="connsiteX7" fmla="*/ 1878097 w 1934765"/>
              <a:gd name="connsiteY7" fmla="*/ 4007332 h 4064000"/>
              <a:gd name="connsiteX8" fmla="*/ 1741288 w 1934765"/>
              <a:gd name="connsiteY8" fmla="*/ 4064000 h 4064000"/>
              <a:gd name="connsiteX9" fmla="*/ 193477 w 1934765"/>
              <a:gd name="connsiteY9" fmla="*/ 4064000 h 4064000"/>
              <a:gd name="connsiteX10" fmla="*/ 56668 w 1934765"/>
              <a:gd name="connsiteY10" fmla="*/ 4007332 h 4064000"/>
              <a:gd name="connsiteX11" fmla="*/ 0 w 1934765"/>
              <a:gd name="connsiteY11" fmla="*/ 3870523 h 4064000"/>
              <a:gd name="connsiteX12" fmla="*/ 0 w 1934765"/>
              <a:gd name="connsiteY12"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765" h="4064000">
                <a:moveTo>
                  <a:pt x="0" y="193477"/>
                </a:moveTo>
                <a:cubicBezTo>
                  <a:pt x="0" y="142164"/>
                  <a:pt x="20384" y="92952"/>
                  <a:pt x="56668" y="56668"/>
                </a:cubicBezTo>
                <a:cubicBezTo>
                  <a:pt x="92952" y="20384"/>
                  <a:pt x="142164" y="0"/>
                  <a:pt x="193477" y="0"/>
                </a:cubicBezTo>
                <a:lnTo>
                  <a:pt x="1741288" y="0"/>
                </a:lnTo>
                <a:cubicBezTo>
                  <a:pt x="1792601" y="0"/>
                  <a:pt x="1841813" y="20384"/>
                  <a:pt x="1878097" y="56668"/>
                </a:cubicBezTo>
                <a:cubicBezTo>
                  <a:pt x="1914381" y="92952"/>
                  <a:pt x="1934765" y="142164"/>
                  <a:pt x="1934765" y="193477"/>
                </a:cubicBezTo>
                <a:lnTo>
                  <a:pt x="1934765" y="3870523"/>
                </a:lnTo>
                <a:cubicBezTo>
                  <a:pt x="1934765" y="3921836"/>
                  <a:pt x="1914381" y="3971048"/>
                  <a:pt x="1878097" y="4007332"/>
                </a:cubicBezTo>
                <a:cubicBezTo>
                  <a:pt x="1841813" y="4043616"/>
                  <a:pt x="1792601" y="4064000"/>
                  <a:pt x="1741288" y="4064000"/>
                </a:cubicBezTo>
                <a:lnTo>
                  <a:pt x="193477" y="4064000"/>
                </a:lnTo>
                <a:cubicBezTo>
                  <a:pt x="142164" y="4064000"/>
                  <a:pt x="92952" y="4043616"/>
                  <a:pt x="56668" y="4007332"/>
                </a:cubicBezTo>
                <a:cubicBezTo>
                  <a:pt x="20384" y="3971048"/>
                  <a:pt x="0" y="3921836"/>
                  <a:pt x="0" y="3870523"/>
                </a:cubicBezTo>
                <a:lnTo>
                  <a:pt x="0" y="193477"/>
                </a:lnTo>
                <a:close/>
              </a:path>
            </a:pathLst>
          </a:custGeom>
          <a:solidFill>
            <a:srgbClr val="92C1E9"/>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108000" rIns="91440" bIns="2936240" numCol="1" spcCol="1270" anchor="t" anchorCtr="0">
            <a:noAutofit/>
          </a:bodyPr>
          <a:lstStyle/>
          <a:p>
            <a:pPr lvl="0" algn="ctr" defTabSz="1066800">
              <a:lnSpc>
                <a:spcPct val="90000"/>
              </a:lnSpc>
              <a:spcBef>
                <a:spcPct val="0"/>
              </a:spcBef>
              <a:spcAft>
                <a:spcPct val="35000"/>
              </a:spcAft>
            </a:pPr>
            <a:r>
              <a:rPr lang="fr-FR" sz="2000">
                <a:solidFill>
                  <a:srgbClr val="19325C"/>
                </a:solidFill>
              </a:rPr>
              <a:t>Personnel</a:t>
            </a:r>
          </a:p>
        </p:txBody>
      </p:sp>
      <p:sp>
        <p:nvSpPr>
          <p:cNvPr id="13" name="Freeform 19"/>
          <p:cNvSpPr/>
          <p:nvPr/>
        </p:nvSpPr>
        <p:spPr>
          <a:xfrm>
            <a:off x="1099715" y="3572820"/>
            <a:ext cx="2598226" cy="440585"/>
          </a:xfrm>
          <a:custGeom>
            <a:avLst/>
            <a:gdLst>
              <a:gd name="connsiteX0" fmla="*/ 0 w 1844388"/>
              <a:gd name="connsiteY0" fmla="*/ 47015 h 470148"/>
              <a:gd name="connsiteX1" fmla="*/ 13770 w 1844388"/>
              <a:gd name="connsiteY1" fmla="*/ 13770 h 470148"/>
              <a:gd name="connsiteX2" fmla="*/ 47015 w 1844388"/>
              <a:gd name="connsiteY2" fmla="*/ 0 h 470148"/>
              <a:gd name="connsiteX3" fmla="*/ 1797373 w 1844388"/>
              <a:gd name="connsiteY3" fmla="*/ 0 h 470148"/>
              <a:gd name="connsiteX4" fmla="*/ 1830618 w 1844388"/>
              <a:gd name="connsiteY4" fmla="*/ 13770 h 470148"/>
              <a:gd name="connsiteX5" fmla="*/ 1844388 w 1844388"/>
              <a:gd name="connsiteY5" fmla="*/ 47015 h 470148"/>
              <a:gd name="connsiteX6" fmla="*/ 1844388 w 1844388"/>
              <a:gd name="connsiteY6" fmla="*/ 423133 h 470148"/>
              <a:gd name="connsiteX7" fmla="*/ 1830618 w 1844388"/>
              <a:gd name="connsiteY7" fmla="*/ 456378 h 470148"/>
              <a:gd name="connsiteX8" fmla="*/ 1797373 w 1844388"/>
              <a:gd name="connsiteY8" fmla="*/ 470148 h 470148"/>
              <a:gd name="connsiteX9" fmla="*/ 47015 w 1844388"/>
              <a:gd name="connsiteY9" fmla="*/ 470148 h 470148"/>
              <a:gd name="connsiteX10" fmla="*/ 13770 w 1844388"/>
              <a:gd name="connsiteY10" fmla="*/ 456378 h 470148"/>
              <a:gd name="connsiteX11" fmla="*/ 0 w 1844388"/>
              <a:gd name="connsiteY11" fmla="*/ 423133 h 470148"/>
              <a:gd name="connsiteX12" fmla="*/ 0 w 1844388"/>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388" h="470148">
                <a:moveTo>
                  <a:pt x="0" y="47015"/>
                </a:moveTo>
                <a:cubicBezTo>
                  <a:pt x="0" y="34546"/>
                  <a:pt x="4953" y="22587"/>
                  <a:pt x="13770" y="13770"/>
                </a:cubicBezTo>
                <a:cubicBezTo>
                  <a:pt x="22587" y="4953"/>
                  <a:pt x="34546" y="0"/>
                  <a:pt x="47015" y="0"/>
                </a:cubicBezTo>
                <a:lnTo>
                  <a:pt x="1797373" y="0"/>
                </a:lnTo>
                <a:cubicBezTo>
                  <a:pt x="1809842" y="0"/>
                  <a:pt x="1821801" y="4953"/>
                  <a:pt x="1830618" y="13770"/>
                </a:cubicBezTo>
                <a:cubicBezTo>
                  <a:pt x="1839435" y="22587"/>
                  <a:pt x="1844388" y="34546"/>
                  <a:pt x="1844388" y="47015"/>
                </a:cubicBezTo>
                <a:lnTo>
                  <a:pt x="1844388" y="423133"/>
                </a:lnTo>
                <a:cubicBezTo>
                  <a:pt x="1844388" y="435602"/>
                  <a:pt x="1839435" y="447561"/>
                  <a:pt x="1830618" y="456378"/>
                </a:cubicBezTo>
                <a:cubicBezTo>
                  <a:pt x="1821801" y="465195"/>
                  <a:pt x="1809843" y="470148"/>
                  <a:pt x="1797373"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48060" rIns="0" bIns="48060" numCol="1" spcCol="1270" anchor="ctr" anchorCtr="0">
            <a:noAutofit/>
          </a:bodyPr>
          <a:lstStyle/>
          <a:p>
            <a:pPr lvl="0" algn="ctr" defTabSz="800100">
              <a:lnSpc>
                <a:spcPct val="90000"/>
              </a:lnSpc>
              <a:spcBef>
                <a:spcPct val="0"/>
              </a:spcBef>
              <a:spcAft>
                <a:spcPct val="35000"/>
              </a:spcAft>
            </a:pPr>
            <a:r>
              <a:rPr lang="fr-FR" sz="1400" b="1">
                <a:solidFill>
                  <a:schemeClr val="bg1"/>
                </a:solidFill>
                <a:ea typeface="MS PGothic" charset="-128"/>
                <a:cs typeface="MS PGothic" charset="-128"/>
              </a:rPr>
              <a:t>Nom</a:t>
            </a:r>
          </a:p>
        </p:txBody>
      </p:sp>
      <p:sp>
        <p:nvSpPr>
          <p:cNvPr id="14" name="Freeform 20"/>
          <p:cNvSpPr/>
          <p:nvPr/>
        </p:nvSpPr>
        <p:spPr>
          <a:xfrm>
            <a:off x="1099715" y="4091350"/>
            <a:ext cx="2598226" cy="440585"/>
          </a:xfrm>
          <a:custGeom>
            <a:avLst/>
            <a:gdLst>
              <a:gd name="connsiteX0" fmla="*/ 0 w 1827610"/>
              <a:gd name="connsiteY0" fmla="*/ 47015 h 470148"/>
              <a:gd name="connsiteX1" fmla="*/ 13770 w 1827610"/>
              <a:gd name="connsiteY1" fmla="*/ 13770 h 470148"/>
              <a:gd name="connsiteX2" fmla="*/ 47015 w 1827610"/>
              <a:gd name="connsiteY2" fmla="*/ 0 h 470148"/>
              <a:gd name="connsiteX3" fmla="*/ 1780595 w 1827610"/>
              <a:gd name="connsiteY3" fmla="*/ 0 h 470148"/>
              <a:gd name="connsiteX4" fmla="*/ 1813840 w 1827610"/>
              <a:gd name="connsiteY4" fmla="*/ 13770 h 470148"/>
              <a:gd name="connsiteX5" fmla="*/ 1827610 w 1827610"/>
              <a:gd name="connsiteY5" fmla="*/ 47015 h 470148"/>
              <a:gd name="connsiteX6" fmla="*/ 1827610 w 1827610"/>
              <a:gd name="connsiteY6" fmla="*/ 423133 h 470148"/>
              <a:gd name="connsiteX7" fmla="*/ 1813840 w 1827610"/>
              <a:gd name="connsiteY7" fmla="*/ 456378 h 470148"/>
              <a:gd name="connsiteX8" fmla="*/ 1780595 w 1827610"/>
              <a:gd name="connsiteY8" fmla="*/ 470148 h 470148"/>
              <a:gd name="connsiteX9" fmla="*/ 47015 w 1827610"/>
              <a:gd name="connsiteY9" fmla="*/ 470148 h 470148"/>
              <a:gd name="connsiteX10" fmla="*/ 13770 w 1827610"/>
              <a:gd name="connsiteY10" fmla="*/ 456378 h 470148"/>
              <a:gd name="connsiteX11" fmla="*/ 0 w 1827610"/>
              <a:gd name="connsiteY11" fmla="*/ 423133 h 470148"/>
              <a:gd name="connsiteX12" fmla="*/ 0 w 1827610"/>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7610" h="470148">
                <a:moveTo>
                  <a:pt x="0" y="47015"/>
                </a:moveTo>
                <a:cubicBezTo>
                  <a:pt x="0" y="34546"/>
                  <a:pt x="4953" y="22587"/>
                  <a:pt x="13770" y="13770"/>
                </a:cubicBezTo>
                <a:cubicBezTo>
                  <a:pt x="22587" y="4953"/>
                  <a:pt x="34546" y="0"/>
                  <a:pt x="47015" y="0"/>
                </a:cubicBezTo>
                <a:lnTo>
                  <a:pt x="1780595" y="0"/>
                </a:lnTo>
                <a:cubicBezTo>
                  <a:pt x="1793064" y="0"/>
                  <a:pt x="1805023" y="4953"/>
                  <a:pt x="1813840" y="13770"/>
                </a:cubicBezTo>
                <a:cubicBezTo>
                  <a:pt x="1822657" y="22587"/>
                  <a:pt x="1827610" y="34546"/>
                  <a:pt x="1827610" y="47015"/>
                </a:cubicBezTo>
                <a:lnTo>
                  <a:pt x="1827610" y="423133"/>
                </a:lnTo>
                <a:cubicBezTo>
                  <a:pt x="1827610" y="435602"/>
                  <a:pt x="1822657" y="447561"/>
                  <a:pt x="1813840" y="456378"/>
                </a:cubicBezTo>
                <a:cubicBezTo>
                  <a:pt x="1805023" y="465195"/>
                  <a:pt x="1793065" y="470148"/>
                  <a:pt x="1780595"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48060" rIns="0" bIns="48060" numCol="1" spcCol="1270" anchor="ctr" anchorCtr="0">
            <a:noAutofit/>
          </a:bodyPr>
          <a:lstStyle/>
          <a:p>
            <a:pPr lvl="0" algn="ctr" defTabSz="800100">
              <a:lnSpc>
                <a:spcPct val="90000"/>
              </a:lnSpc>
              <a:spcBef>
                <a:spcPct val="0"/>
              </a:spcBef>
              <a:spcAft>
                <a:spcPct val="35000"/>
              </a:spcAft>
            </a:pPr>
            <a:r>
              <a:rPr lang="fr-FR" sz="1400" b="1">
                <a:solidFill>
                  <a:schemeClr val="bg1"/>
                </a:solidFill>
                <a:ea typeface="MS PGothic" charset="-128"/>
                <a:cs typeface="MS PGothic" charset="-128"/>
              </a:rPr>
              <a:t>Alias</a:t>
            </a:r>
          </a:p>
        </p:txBody>
      </p:sp>
      <p:sp>
        <p:nvSpPr>
          <p:cNvPr id="15" name="Freeform 21"/>
          <p:cNvSpPr/>
          <p:nvPr/>
        </p:nvSpPr>
        <p:spPr>
          <a:xfrm>
            <a:off x="1099715" y="4609880"/>
            <a:ext cx="2598226" cy="440585"/>
          </a:xfrm>
          <a:custGeom>
            <a:avLst/>
            <a:gdLst>
              <a:gd name="connsiteX0" fmla="*/ 0 w 1844388"/>
              <a:gd name="connsiteY0" fmla="*/ 47015 h 470148"/>
              <a:gd name="connsiteX1" fmla="*/ 13770 w 1844388"/>
              <a:gd name="connsiteY1" fmla="*/ 13770 h 470148"/>
              <a:gd name="connsiteX2" fmla="*/ 47015 w 1844388"/>
              <a:gd name="connsiteY2" fmla="*/ 0 h 470148"/>
              <a:gd name="connsiteX3" fmla="*/ 1797373 w 1844388"/>
              <a:gd name="connsiteY3" fmla="*/ 0 h 470148"/>
              <a:gd name="connsiteX4" fmla="*/ 1830618 w 1844388"/>
              <a:gd name="connsiteY4" fmla="*/ 13770 h 470148"/>
              <a:gd name="connsiteX5" fmla="*/ 1844388 w 1844388"/>
              <a:gd name="connsiteY5" fmla="*/ 47015 h 470148"/>
              <a:gd name="connsiteX6" fmla="*/ 1844388 w 1844388"/>
              <a:gd name="connsiteY6" fmla="*/ 423133 h 470148"/>
              <a:gd name="connsiteX7" fmla="*/ 1830618 w 1844388"/>
              <a:gd name="connsiteY7" fmla="*/ 456378 h 470148"/>
              <a:gd name="connsiteX8" fmla="*/ 1797373 w 1844388"/>
              <a:gd name="connsiteY8" fmla="*/ 470148 h 470148"/>
              <a:gd name="connsiteX9" fmla="*/ 47015 w 1844388"/>
              <a:gd name="connsiteY9" fmla="*/ 470148 h 470148"/>
              <a:gd name="connsiteX10" fmla="*/ 13770 w 1844388"/>
              <a:gd name="connsiteY10" fmla="*/ 456378 h 470148"/>
              <a:gd name="connsiteX11" fmla="*/ 0 w 1844388"/>
              <a:gd name="connsiteY11" fmla="*/ 423133 h 470148"/>
              <a:gd name="connsiteX12" fmla="*/ 0 w 1844388"/>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388" h="470148">
                <a:moveTo>
                  <a:pt x="0" y="47015"/>
                </a:moveTo>
                <a:cubicBezTo>
                  <a:pt x="0" y="34546"/>
                  <a:pt x="4953" y="22587"/>
                  <a:pt x="13770" y="13770"/>
                </a:cubicBezTo>
                <a:cubicBezTo>
                  <a:pt x="22587" y="4953"/>
                  <a:pt x="34546" y="0"/>
                  <a:pt x="47015" y="0"/>
                </a:cubicBezTo>
                <a:lnTo>
                  <a:pt x="1797373" y="0"/>
                </a:lnTo>
                <a:cubicBezTo>
                  <a:pt x="1809842" y="0"/>
                  <a:pt x="1821801" y="4953"/>
                  <a:pt x="1830618" y="13770"/>
                </a:cubicBezTo>
                <a:cubicBezTo>
                  <a:pt x="1839435" y="22587"/>
                  <a:pt x="1844388" y="34546"/>
                  <a:pt x="1844388" y="47015"/>
                </a:cubicBezTo>
                <a:lnTo>
                  <a:pt x="1844388" y="423133"/>
                </a:lnTo>
                <a:cubicBezTo>
                  <a:pt x="1844388" y="435602"/>
                  <a:pt x="1839435" y="447561"/>
                  <a:pt x="1830618" y="456378"/>
                </a:cubicBezTo>
                <a:cubicBezTo>
                  <a:pt x="1821801" y="465195"/>
                  <a:pt x="1809843" y="470148"/>
                  <a:pt x="1797373"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48060" rIns="0" bIns="48060" numCol="1" spcCol="1270" anchor="ctr" anchorCtr="0">
            <a:noAutofit/>
          </a:bodyPr>
          <a:lstStyle/>
          <a:p>
            <a:pPr lvl="0" algn="ctr" defTabSz="800100">
              <a:lnSpc>
                <a:spcPct val="90000"/>
              </a:lnSpc>
              <a:spcBef>
                <a:spcPct val="0"/>
              </a:spcBef>
              <a:spcAft>
                <a:spcPct val="35000"/>
              </a:spcAft>
            </a:pPr>
            <a:r>
              <a:rPr lang="fr-FR" sz="1400" b="1">
                <a:solidFill>
                  <a:schemeClr val="bg1"/>
                </a:solidFill>
                <a:ea typeface="MS PGothic" charset="-128"/>
                <a:cs typeface="MS PGothic" charset="-128"/>
              </a:rPr>
              <a:t>E-mail</a:t>
            </a:r>
          </a:p>
        </p:txBody>
      </p:sp>
      <p:sp>
        <p:nvSpPr>
          <p:cNvPr id="16" name="Freeform 22"/>
          <p:cNvSpPr/>
          <p:nvPr/>
        </p:nvSpPr>
        <p:spPr>
          <a:xfrm>
            <a:off x="1099715" y="5128410"/>
            <a:ext cx="2598226" cy="440585"/>
          </a:xfrm>
          <a:custGeom>
            <a:avLst/>
            <a:gdLst>
              <a:gd name="connsiteX0" fmla="*/ 0 w 1846772"/>
              <a:gd name="connsiteY0" fmla="*/ 47015 h 470148"/>
              <a:gd name="connsiteX1" fmla="*/ 13770 w 1846772"/>
              <a:gd name="connsiteY1" fmla="*/ 13770 h 470148"/>
              <a:gd name="connsiteX2" fmla="*/ 47015 w 1846772"/>
              <a:gd name="connsiteY2" fmla="*/ 0 h 470148"/>
              <a:gd name="connsiteX3" fmla="*/ 1799757 w 1846772"/>
              <a:gd name="connsiteY3" fmla="*/ 0 h 470148"/>
              <a:gd name="connsiteX4" fmla="*/ 1833002 w 1846772"/>
              <a:gd name="connsiteY4" fmla="*/ 13770 h 470148"/>
              <a:gd name="connsiteX5" fmla="*/ 1846772 w 1846772"/>
              <a:gd name="connsiteY5" fmla="*/ 47015 h 470148"/>
              <a:gd name="connsiteX6" fmla="*/ 1846772 w 1846772"/>
              <a:gd name="connsiteY6" fmla="*/ 423133 h 470148"/>
              <a:gd name="connsiteX7" fmla="*/ 1833002 w 1846772"/>
              <a:gd name="connsiteY7" fmla="*/ 456378 h 470148"/>
              <a:gd name="connsiteX8" fmla="*/ 1799757 w 1846772"/>
              <a:gd name="connsiteY8" fmla="*/ 470148 h 470148"/>
              <a:gd name="connsiteX9" fmla="*/ 47015 w 1846772"/>
              <a:gd name="connsiteY9" fmla="*/ 470148 h 470148"/>
              <a:gd name="connsiteX10" fmla="*/ 13770 w 1846772"/>
              <a:gd name="connsiteY10" fmla="*/ 456378 h 470148"/>
              <a:gd name="connsiteX11" fmla="*/ 0 w 1846772"/>
              <a:gd name="connsiteY11" fmla="*/ 423133 h 470148"/>
              <a:gd name="connsiteX12" fmla="*/ 0 w 184677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470148">
                <a:moveTo>
                  <a:pt x="0" y="47015"/>
                </a:moveTo>
                <a:cubicBezTo>
                  <a:pt x="0" y="34546"/>
                  <a:pt x="4953" y="22587"/>
                  <a:pt x="13770" y="13770"/>
                </a:cubicBezTo>
                <a:cubicBezTo>
                  <a:pt x="22587" y="4953"/>
                  <a:pt x="34546" y="0"/>
                  <a:pt x="47015" y="0"/>
                </a:cubicBezTo>
                <a:lnTo>
                  <a:pt x="1799757" y="0"/>
                </a:lnTo>
                <a:cubicBezTo>
                  <a:pt x="1812226" y="0"/>
                  <a:pt x="1824185" y="4953"/>
                  <a:pt x="1833002" y="13770"/>
                </a:cubicBezTo>
                <a:cubicBezTo>
                  <a:pt x="1841819" y="22587"/>
                  <a:pt x="1846772" y="34546"/>
                  <a:pt x="1846772" y="47015"/>
                </a:cubicBezTo>
                <a:lnTo>
                  <a:pt x="1846772" y="423133"/>
                </a:lnTo>
                <a:cubicBezTo>
                  <a:pt x="1846772" y="435602"/>
                  <a:pt x="1841819" y="447561"/>
                  <a:pt x="1833002" y="456378"/>
                </a:cubicBezTo>
                <a:cubicBezTo>
                  <a:pt x="1824185" y="465195"/>
                  <a:pt x="1812227" y="470148"/>
                  <a:pt x="179975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48060" rIns="0" bIns="48060" numCol="1" spcCol="1270" anchor="ctr" anchorCtr="0">
            <a:noAutofit/>
          </a:bodyPr>
          <a:lstStyle/>
          <a:p>
            <a:pPr lvl="0" algn="ctr" defTabSz="800100">
              <a:lnSpc>
                <a:spcPct val="90000"/>
              </a:lnSpc>
              <a:spcBef>
                <a:spcPct val="0"/>
              </a:spcBef>
              <a:spcAft>
                <a:spcPct val="35000"/>
              </a:spcAft>
            </a:pPr>
            <a:r>
              <a:rPr lang="fr-FR" sz="1300" b="1" spc="-20" dirty="0">
                <a:solidFill>
                  <a:schemeClr val="bg1"/>
                </a:solidFill>
                <a:ea typeface="MS PGothic" charset="-128"/>
                <a:cs typeface="MS PGothic" charset="-128"/>
              </a:rPr>
              <a:t>Numéro de téléphone/Adresse</a:t>
            </a:r>
          </a:p>
        </p:txBody>
      </p:sp>
      <p:sp>
        <p:nvSpPr>
          <p:cNvPr id="17" name="Freeform 23"/>
          <p:cNvSpPr/>
          <p:nvPr/>
        </p:nvSpPr>
        <p:spPr>
          <a:xfrm>
            <a:off x="1099715" y="5646940"/>
            <a:ext cx="2598226" cy="440585"/>
          </a:xfrm>
          <a:custGeom>
            <a:avLst/>
            <a:gdLst>
              <a:gd name="connsiteX0" fmla="*/ 0 w 1844388"/>
              <a:gd name="connsiteY0" fmla="*/ 47015 h 470148"/>
              <a:gd name="connsiteX1" fmla="*/ 13770 w 1844388"/>
              <a:gd name="connsiteY1" fmla="*/ 13770 h 470148"/>
              <a:gd name="connsiteX2" fmla="*/ 47015 w 1844388"/>
              <a:gd name="connsiteY2" fmla="*/ 0 h 470148"/>
              <a:gd name="connsiteX3" fmla="*/ 1797373 w 1844388"/>
              <a:gd name="connsiteY3" fmla="*/ 0 h 470148"/>
              <a:gd name="connsiteX4" fmla="*/ 1830618 w 1844388"/>
              <a:gd name="connsiteY4" fmla="*/ 13770 h 470148"/>
              <a:gd name="connsiteX5" fmla="*/ 1844388 w 1844388"/>
              <a:gd name="connsiteY5" fmla="*/ 47015 h 470148"/>
              <a:gd name="connsiteX6" fmla="*/ 1844388 w 1844388"/>
              <a:gd name="connsiteY6" fmla="*/ 423133 h 470148"/>
              <a:gd name="connsiteX7" fmla="*/ 1830618 w 1844388"/>
              <a:gd name="connsiteY7" fmla="*/ 456378 h 470148"/>
              <a:gd name="connsiteX8" fmla="*/ 1797373 w 1844388"/>
              <a:gd name="connsiteY8" fmla="*/ 470148 h 470148"/>
              <a:gd name="connsiteX9" fmla="*/ 47015 w 1844388"/>
              <a:gd name="connsiteY9" fmla="*/ 470148 h 470148"/>
              <a:gd name="connsiteX10" fmla="*/ 13770 w 1844388"/>
              <a:gd name="connsiteY10" fmla="*/ 456378 h 470148"/>
              <a:gd name="connsiteX11" fmla="*/ 0 w 1844388"/>
              <a:gd name="connsiteY11" fmla="*/ 423133 h 470148"/>
              <a:gd name="connsiteX12" fmla="*/ 0 w 1844388"/>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388" h="470148">
                <a:moveTo>
                  <a:pt x="0" y="47015"/>
                </a:moveTo>
                <a:cubicBezTo>
                  <a:pt x="0" y="34546"/>
                  <a:pt x="4953" y="22587"/>
                  <a:pt x="13770" y="13770"/>
                </a:cubicBezTo>
                <a:cubicBezTo>
                  <a:pt x="22587" y="4953"/>
                  <a:pt x="34546" y="0"/>
                  <a:pt x="47015" y="0"/>
                </a:cubicBezTo>
                <a:lnTo>
                  <a:pt x="1797373" y="0"/>
                </a:lnTo>
                <a:cubicBezTo>
                  <a:pt x="1809842" y="0"/>
                  <a:pt x="1821801" y="4953"/>
                  <a:pt x="1830618" y="13770"/>
                </a:cubicBezTo>
                <a:cubicBezTo>
                  <a:pt x="1839435" y="22587"/>
                  <a:pt x="1844388" y="34546"/>
                  <a:pt x="1844388" y="47015"/>
                </a:cubicBezTo>
                <a:lnTo>
                  <a:pt x="1844388" y="423133"/>
                </a:lnTo>
                <a:cubicBezTo>
                  <a:pt x="1844388" y="435602"/>
                  <a:pt x="1839435" y="447561"/>
                  <a:pt x="1830618" y="456378"/>
                </a:cubicBezTo>
                <a:cubicBezTo>
                  <a:pt x="1821801" y="465195"/>
                  <a:pt x="1809843" y="470148"/>
                  <a:pt x="1797373"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48060" rIns="0" bIns="48060" numCol="1" spcCol="1270" anchor="ctr" anchorCtr="0">
            <a:noAutofit/>
          </a:bodyPr>
          <a:lstStyle/>
          <a:p>
            <a:pPr lvl="0" algn="ctr" defTabSz="800100">
              <a:lnSpc>
                <a:spcPct val="90000"/>
              </a:lnSpc>
              <a:spcBef>
                <a:spcPct val="0"/>
              </a:spcBef>
              <a:spcAft>
                <a:spcPct val="35000"/>
              </a:spcAft>
            </a:pPr>
            <a:r>
              <a:rPr lang="fr-FR" sz="1400" b="1">
                <a:solidFill>
                  <a:schemeClr val="bg1"/>
                </a:solidFill>
                <a:ea typeface="MS PGothic" charset="-128"/>
                <a:cs typeface="MS PGothic" charset="-128"/>
              </a:rPr>
              <a:t>Fonction</a:t>
            </a:r>
          </a:p>
        </p:txBody>
      </p:sp>
      <p:sp>
        <p:nvSpPr>
          <p:cNvPr id="18" name="Freeform 24"/>
          <p:cNvSpPr/>
          <p:nvPr/>
        </p:nvSpPr>
        <p:spPr>
          <a:xfrm>
            <a:off x="4729789" y="2495550"/>
            <a:ext cx="2832690" cy="3722537"/>
          </a:xfrm>
          <a:custGeom>
            <a:avLst/>
            <a:gdLst>
              <a:gd name="connsiteX0" fmla="*/ 0 w 1934765"/>
              <a:gd name="connsiteY0" fmla="*/ 193477 h 4064000"/>
              <a:gd name="connsiteX1" fmla="*/ 56668 w 1934765"/>
              <a:gd name="connsiteY1" fmla="*/ 56668 h 4064000"/>
              <a:gd name="connsiteX2" fmla="*/ 193477 w 1934765"/>
              <a:gd name="connsiteY2" fmla="*/ 0 h 4064000"/>
              <a:gd name="connsiteX3" fmla="*/ 1741288 w 1934765"/>
              <a:gd name="connsiteY3" fmla="*/ 0 h 4064000"/>
              <a:gd name="connsiteX4" fmla="*/ 1878097 w 1934765"/>
              <a:gd name="connsiteY4" fmla="*/ 56668 h 4064000"/>
              <a:gd name="connsiteX5" fmla="*/ 1934765 w 1934765"/>
              <a:gd name="connsiteY5" fmla="*/ 193477 h 4064000"/>
              <a:gd name="connsiteX6" fmla="*/ 1934765 w 1934765"/>
              <a:gd name="connsiteY6" fmla="*/ 3870523 h 4064000"/>
              <a:gd name="connsiteX7" fmla="*/ 1878097 w 1934765"/>
              <a:gd name="connsiteY7" fmla="*/ 4007332 h 4064000"/>
              <a:gd name="connsiteX8" fmla="*/ 1741288 w 1934765"/>
              <a:gd name="connsiteY8" fmla="*/ 4064000 h 4064000"/>
              <a:gd name="connsiteX9" fmla="*/ 193477 w 1934765"/>
              <a:gd name="connsiteY9" fmla="*/ 4064000 h 4064000"/>
              <a:gd name="connsiteX10" fmla="*/ 56668 w 1934765"/>
              <a:gd name="connsiteY10" fmla="*/ 4007332 h 4064000"/>
              <a:gd name="connsiteX11" fmla="*/ 0 w 1934765"/>
              <a:gd name="connsiteY11" fmla="*/ 3870523 h 4064000"/>
              <a:gd name="connsiteX12" fmla="*/ 0 w 1934765"/>
              <a:gd name="connsiteY12"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765" h="4064000">
                <a:moveTo>
                  <a:pt x="0" y="193477"/>
                </a:moveTo>
                <a:cubicBezTo>
                  <a:pt x="0" y="142164"/>
                  <a:pt x="20384" y="92952"/>
                  <a:pt x="56668" y="56668"/>
                </a:cubicBezTo>
                <a:cubicBezTo>
                  <a:pt x="92952" y="20384"/>
                  <a:pt x="142164" y="0"/>
                  <a:pt x="193477" y="0"/>
                </a:cubicBezTo>
                <a:lnTo>
                  <a:pt x="1741288" y="0"/>
                </a:lnTo>
                <a:cubicBezTo>
                  <a:pt x="1792601" y="0"/>
                  <a:pt x="1841813" y="20384"/>
                  <a:pt x="1878097" y="56668"/>
                </a:cubicBezTo>
                <a:cubicBezTo>
                  <a:pt x="1914381" y="92952"/>
                  <a:pt x="1934765" y="142164"/>
                  <a:pt x="1934765" y="193477"/>
                </a:cubicBezTo>
                <a:lnTo>
                  <a:pt x="1934765" y="3870523"/>
                </a:lnTo>
                <a:cubicBezTo>
                  <a:pt x="1934765" y="3921836"/>
                  <a:pt x="1914381" y="3971048"/>
                  <a:pt x="1878097" y="4007332"/>
                </a:cubicBezTo>
                <a:cubicBezTo>
                  <a:pt x="1841813" y="4043616"/>
                  <a:pt x="1792601" y="4064000"/>
                  <a:pt x="1741288" y="4064000"/>
                </a:cubicBezTo>
                <a:lnTo>
                  <a:pt x="193477" y="4064000"/>
                </a:lnTo>
                <a:cubicBezTo>
                  <a:pt x="142164" y="4064000"/>
                  <a:pt x="92952" y="4043616"/>
                  <a:pt x="56668" y="4007332"/>
                </a:cubicBezTo>
                <a:cubicBezTo>
                  <a:pt x="20384" y="3971048"/>
                  <a:pt x="0" y="3921836"/>
                  <a:pt x="0" y="3870523"/>
                </a:cubicBezTo>
                <a:lnTo>
                  <a:pt x="0" y="193477"/>
                </a:lnTo>
                <a:close/>
              </a:path>
            </a:pathLst>
          </a:custGeom>
          <a:solidFill>
            <a:srgbClr val="92C1E9"/>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108000" rIns="91440" bIns="2936240" numCol="1" spcCol="1270" anchor="t" anchorCtr="0">
            <a:noAutofit/>
          </a:bodyPr>
          <a:lstStyle/>
          <a:p>
            <a:pPr lvl="0" algn="ctr" defTabSz="1066800">
              <a:lnSpc>
                <a:spcPct val="90000"/>
              </a:lnSpc>
              <a:spcBef>
                <a:spcPct val="0"/>
              </a:spcBef>
              <a:spcAft>
                <a:spcPct val="35000"/>
              </a:spcAft>
            </a:pPr>
            <a:r>
              <a:rPr lang="fr-FR" sz="2000">
                <a:solidFill>
                  <a:srgbClr val="19325C"/>
                </a:solidFill>
              </a:rPr>
              <a:t>Sécurité et accès</a:t>
            </a:r>
          </a:p>
        </p:txBody>
      </p:sp>
      <p:sp>
        <p:nvSpPr>
          <p:cNvPr id="19" name="Freeform 25"/>
          <p:cNvSpPr/>
          <p:nvPr/>
        </p:nvSpPr>
        <p:spPr>
          <a:xfrm>
            <a:off x="4869492" y="3572820"/>
            <a:ext cx="2553284"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48060" rIns="0" bIns="48060" numCol="1" spcCol="1270" anchor="ctr" anchorCtr="0">
            <a:noAutofit/>
          </a:bodyPr>
          <a:lstStyle/>
          <a:p>
            <a:pPr lvl="0" algn="ctr" defTabSz="800100">
              <a:lnSpc>
                <a:spcPct val="90000"/>
              </a:lnSpc>
              <a:spcBef>
                <a:spcPct val="0"/>
              </a:spcBef>
              <a:spcAft>
                <a:spcPct val="35000"/>
              </a:spcAft>
            </a:pPr>
            <a:r>
              <a:rPr lang="fr-FR" sz="1300" b="1" dirty="0">
                <a:solidFill>
                  <a:schemeClr val="bg1"/>
                </a:solidFill>
                <a:ea typeface="MS PGothic" charset="-128"/>
                <a:cs typeface="MS PGothic" charset="-128"/>
              </a:rPr>
              <a:t>Nom </a:t>
            </a:r>
            <a:r>
              <a:rPr lang="fr-FR" sz="1300" b="1" dirty="0" smtClean="0">
                <a:solidFill>
                  <a:schemeClr val="bg1"/>
                </a:solidFill>
                <a:ea typeface="MS PGothic" charset="-128"/>
                <a:cs typeface="MS PGothic" charset="-128"/>
              </a:rPr>
              <a:t>d'utilisateur</a:t>
            </a:r>
            <a:endParaRPr lang="fr-FR" sz="1300" b="1" dirty="0">
              <a:solidFill>
                <a:schemeClr val="bg1"/>
              </a:solidFill>
              <a:ea typeface="MS PGothic" charset="-128"/>
              <a:cs typeface="MS PGothic" charset="-128"/>
            </a:endParaRPr>
          </a:p>
        </p:txBody>
      </p:sp>
      <p:sp>
        <p:nvSpPr>
          <p:cNvPr id="20" name="Freeform 26"/>
          <p:cNvSpPr/>
          <p:nvPr/>
        </p:nvSpPr>
        <p:spPr>
          <a:xfrm>
            <a:off x="4869492" y="4091350"/>
            <a:ext cx="2553284"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48060" rIns="0" bIns="48060" numCol="1" spcCol="1270" anchor="ctr" anchorCtr="0">
            <a:noAutofit/>
          </a:bodyPr>
          <a:lstStyle/>
          <a:p>
            <a:pPr lvl="0" algn="ctr" defTabSz="800100">
              <a:lnSpc>
                <a:spcPct val="90000"/>
              </a:lnSpc>
              <a:spcBef>
                <a:spcPct val="0"/>
              </a:spcBef>
              <a:spcAft>
                <a:spcPct val="35000"/>
              </a:spcAft>
            </a:pPr>
            <a:r>
              <a:rPr lang="fr-FR" sz="1300" b="1" dirty="0">
                <a:solidFill>
                  <a:schemeClr val="bg1"/>
                </a:solidFill>
                <a:ea typeface="MS PGothic" charset="-128"/>
                <a:cs typeface="MS PGothic" charset="-128"/>
              </a:rPr>
              <a:t>Licence(s)</a:t>
            </a:r>
          </a:p>
        </p:txBody>
      </p:sp>
      <p:sp>
        <p:nvSpPr>
          <p:cNvPr id="21" name="Freeform 27"/>
          <p:cNvSpPr/>
          <p:nvPr/>
        </p:nvSpPr>
        <p:spPr>
          <a:xfrm>
            <a:off x="4869492" y="4609880"/>
            <a:ext cx="2553284"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48060" rIns="0" bIns="48060" numCol="1" spcCol="1270" anchor="ctr" anchorCtr="0">
            <a:noAutofit/>
          </a:bodyPr>
          <a:lstStyle/>
          <a:p>
            <a:pPr lvl="0" algn="ctr" defTabSz="800100">
              <a:lnSpc>
                <a:spcPct val="90000"/>
              </a:lnSpc>
              <a:spcBef>
                <a:spcPct val="0"/>
              </a:spcBef>
              <a:spcAft>
                <a:spcPct val="35000"/>
              </a:spcAft>
            </a:pPr>
            <a:r>
              <a:rPr lang="fr-FR" sz="1300" b="1" dirty="0">
                <a:solidFill>
                  <a:schemeClr val="bg1"/>
                </a:solidFill>
                <a:ea typeface="MS PGothic" charset="-128"/>
                <a:cs typeface="MS PGothic" charset="-128"/>
              </a:rPr>
              <a:t>Profil</a:t>
            </a:r>
          </a:p>
        </p:txBody>
      </p:sp>
      <p:sp>
        <p:nvSpPr>
          <p:cNvPr id="22" name="Freeform 28"/>
          <p:cNvSpPr/>
          <p:nvPr/>
        </p:nvSpPr>
        <p:spPr>
          <a:xfrm>
            <a:off x="4869492" y="5128410"/>
            <a:ext cx="2553284"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48060" rIns="0" bIns="48060" numCol="1" spcCol="1270" anchor="ctr" anchorCtr="0">
            <a:noAutofit/>
          </a:bodyPr>
          <a:lstStyle/>
          <a:p>
            <a:pPr lvl="0" algn="ctr" defTabSz="800100">
              <a:lnSpc>
                <a:spcPct val="90000"/>
              </a:lnSpc>
              <a:spcBef>
                <a:spcPct val="0"/>
              </a:spcBef>
              <a:spcAft>
                <a:spcPct val="35000"/>
              </a:spcAft>
            </a:pPr>
            <a:r>
              <a:rPr lang="fr-FR" sz="1300" b="1" dirty="0">
                <a:solidFill>
                  <a:schemeClr val="bg1"/>
                </a:solidFill>
                <a:ea typeface="MS PGothic" charset="-128"/>
                <a:cs typeface="MS PGothic" charset="-128"/>
              </a:rPr>
              <a:t>Rôle</a:t>
            </a:r>
          </a:p>
        </p:txBody>
      </p:sp>
      <p:sp>
        <p:nvSpPr>
          <p:cNvPr id="23" name="Freeform 29"/>
          <p:cNvSpPr/>
          <p:nvPr/>
        </p:nvSpPr>
        <p:spPr>
          <a:xfrm>
            <a:off x="4869492" y="5646940"/>
            <a:ext cx="2553284"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48060" rIns="0" bIns="48060" numCol="1" spcCol="1270" anchor="ctr" anchorCtr="0">
            <a:noAutofit/>
          </a:bodyPr>
          <a:lstStyle/>
          <a:p>
            <a:pPr lvl="0" algn="ctr" defTabSz="800100">
              <a:lnSpc>
                <a:spcPct val="90000"/>
              </a:lnSpc>
              <a:spcBef>
                <a:spcPct val="0"/>
              </a:spcBef>
              <a:spcAft>
                <a:spcPct val="35000"/>
              </a:spcAft>
            </a:pPr>
            <a:r>
              <a:rPr lang="fr-FR" sz="1300" b="1" dirty="0">
                <a:solidFill>
                  <a:schemeClr val="bg1"/>
                </a:solidFill>
                <a:ea typeface="MS PGothic" charset="-128"/>
                <a:cs typeface="MS PGothic" charset="-128"/>
              </a:rPr>
              <a:t>Historique</a:t>
            </a:r>
            <a:r>
              <a:rPr lang="fr-FR" sz="1300" dirty="0">
                <a:solidFill>
                  <a:schemeClr val="bg1"/>
                </a:solidFill>
              </a:rPr>
              <a:t> </a:t>
            </a:r>
            <a:r>
              <a:rPr lang="fr-FR" sz="1300" b="1" dirty="0">
                <a:solidFill>
                  <a:schemeClr val="bg1"/>
                </a:solidFill>
                <a:ea typeface="MS PGothic" charset="-128"/>
                <a:cs typeface="MS PGothic" charset="-128"/>
              </a:rPr>
              <a:t>de connexion</a:t>
            </a:r>
          </a:p>
        </p:txBody>
      </p:sp>
      <p:sp>
        <p:nvSpPr>
          <p:cNvPr id="24" name="Freeform 30"/>
          <p:cNvSpPr/>
          <p:nvPr/>
        </p:nvSpPr>
        <p:spPr>
          <a:xfrm>
            <a:off x="8477093" y="2495550"/>
            <a:ext cx="2832690" cy="3722537"/>
          </a:xfrm>
          <a:custGeom>
            <a:avLst/>
            <a:gdLst>
              <a:gd name="connsiteX0" fmla="*/ 0 w 1934765"/>
              <a:gd name="connsiteY0" fmla="*/ 193477 h 4064000"/>
              <a:gd name="connsiteX1" fmla="*/ 56668 w 1934765"/>
              <a:gd name="connsiteY1" fmla="*/ 56668 h 4064000"/>
              <a:gd name="connsiteX2" fmla="*/ 193477 w 1934765"/>
              <a:gd name="connsiteY2" fmla="*/ 0 h 4064000"/>
              <a:gd name="connsiteX3" fmla="*/ 1741288 w 1934765"/>
              <a:gd name="connsiteY3" fmla="*/ 0 h 4064000"/>
              <a:gd name="connsiteX4" fmla="*/ 1878097 w 1934765"/>
              <a:gd name="connsiteY4" fmla="*/ 56668 h 4064000"/>
              <a:gd name="connsiteX5" fmla="*/ 1934765 w 1934765"/>
              <a:gd name="connsiteY5" fmla="*/ 193477 h 4064000"/>
              <a:gd name="connsiteX6" fmla="*/ 1934765 w 1934765"/>
              <a:gd name="connsiteY6" fmla="*/ 3870523 h 4064000"/>
              <a:gd name="connsiteX7" fmla="*/ 1878097 w 1934765"/>
              <a:gd name="connsiteY7" fmla="*/ 4007332 h 4064000"/>
              <a:gd name="connsiteX8" fmla="*/ 1741288 w 1934765"/>
              <a:gd name="connsiteY8" fmla="*/ 4064000 h 4064000"/>
              <a:gd name="connsiteX9" fmla="*/ 193477 w 1934765"/>
              <a:gd name="connsiteY9" fmla="*/ 4064000 h 4064000"/>
              <a:gd name="connsiteX10" fmla="*/ 56668 w 1934765"/>
              <a:gd name="connsiteY10" fmla="*/ 4007332 h 4064000"/>
              <a:gd name="connsiteX11" fmla="*/ 0 w 1934765"/>
              <a:gd name="connsiteY11" fmla="*/ 3870523 h 4064000"/>
              <a:gd name="connsiteX12" fmla="*/ 0 w 1934765"/>
              <a:gd name="connsiteY12"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765" h="4064000">
                <a:moveTo>
                  <a:pt x="0" y="193477"/>
                </a:moveTo>
                <a:cubicBezTo>
                  <a:pt x="0" y="142164"/>
                  <a:pt x="20384" y="92952"/>
                  <a:pt x="56668" y="56668"/>
                </a:cubicBezTo>
                <a:cubicBezTo>
                  <a:pt x="92952" y="20384"/>
                  <a:pt x="142164" y="0"/>
                  <a:pt x="193477" y="0"/>
                </a:cubicBezTo>
                <a:lnTo>
                  <a:pt x="1741288" y="0"/>
                </a:lnTo>
                <a:cubicBezTo>
                  <a:pt x="1792601" y="0"/>
                  <a:pt x="1841813" y="20384"/>
                  <a:pt x="1878097" y="56668"/>
                </a:cubicBezTo>
                <a:cubicBezTo>
                  <a:pt x="1914381" y="92952"/>
                  <a:pt x="1934765" y="142164"/>
                  <a:pt x="1934765" y="193477"/>
                </a:cubicBezTo>
                <a:lnTo>
                  <a:pt x="1934765" y="3870523"/>
                </a:lnTo>
                <a:cubicBezTo>
                  <a:pt x="1934765" y="3921836"/>
                  <a:pt x="1914381" y="3971048"/>
                  <a:pt x="1878097" y="4007332"/>
                </a:cubicBezTo>
                <a:cubicBezTo>
                  <a:pt x="1841813" y="4043616"/>
                  <a:pt x="1792601" y="4064000"/>
                  <a:pt x="1741288" y="4064000"/>
                </a:cubicBezTo>
                <a:lnTo>
                  <a:pt x="193477" y="4064000"/>
                </a:lnTo>
                <a:cubicBezTo>
                  <a:pt x="142164" y="4064000"/>
                  <a:pt x="92952" y="4043616"/>
                  <a:pt x="56668" y="4007332"/>
                </a:cubicBezTo>
                <a:cubicBezTo>
                  <a:pt x="20384" y="3971048"/>
                  <a:pt x="0" y="3921836"/>
                  <a:pt x="0" y="3870523"/>
                </a:cubicBezTo>
                <a:lnTo>
                  <a:pt x="0" y="193477"/>
                </a:lnTo>
                <a:close/>
              </a:path>
            </a:pathLst>
          </a:custGeom>
          <a:solidFill>
            <a:srgbClr val="92C1E9"/>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108000" rIns="91440" bIns="2936240" numCol="1" spcCol="1270" anchor="t" anchorCtr="0">
            <a:noAutofit/>
          </a:bodyPr>
          <a:lstStyle/>
          <a:p>
            <a:pPr lvl="0" algn="ctr" defTabSz="1066800">
              <a:lnSpc>
                <a:spcPct val="90000"/>
              </a:lnSpc>
              <a:spcBef>
                <a:spcPct val="0"/>
              </a:spcBef>
              <a:spcAft>
                <a:spcPct val="35000"/>
              </a:spcAft>
            </a:pPr>
            <a:r>
              <a:rPr lang="fr-FR" sz="2000" dirty="0">
                <a:solidFill>
                  <a:srgbClr val="19325C"/>
                </a:solidFill>
              </a:rPr>
              <a:t>Localisation</a:t>
            </a:r>
          </a:p>
        </p:txBody>
      </p:sp>
      <p:sp>
        <p:nvSpPr>
          <p:cNvPr id="25" name="Freeform 31"/>
          <p:cNvSpPr/>
          <p:nvPr/>
        </p:nvSpPr>
        <p:spPr>
          <a:xfrm>
            <a:off x="8612370" y="3572151"/>
            <a:ext cx="2562136"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51630" rIns="0" bIns="51630" numCol="1" spcCol="1270" anchor="ctr" anchorCtr="0">
            <a:noAutofit/>
          </a:bodyPr>
          <a:lstStyle/>
          <a:p>
            <a:pPr lvl="0" algn="ctr" defTabSz="800100">
              <a:lnSpc>
                <a:spcPct val="90000"/>
              </a:lnSpc>
              <a:spcBef>
                <a:spcPct val="0"/>
              </a:spcBef>
              <a:spcAft>
                <a:spcPct val="35000"/>
              </a:spcAft>
            </a:pPr>
            <a:r>
              <a:rPr lang="fr-FR" sz="1300" b="1">
                <a:solidFill>
                  <a:schemeClr val="bg1"/>
                </a:solidFill>
                <a:ea typeface="MS PGothic" charset="-128"/>
                <a:cs typeface="MS PGothic" charset="-128"/>
              </a:rPr>
              <a:t>Fuseau</a:t>
            </a:r>
            <a:r>
              <a:rPr lang="fr-FR" sz="1300">
                <a:solidFill>
                  <a:schemeClr val="bg1"/>
                </a:solidFill>
              </a:rPr>
              <a:t> </a:t>
            </a:r>
            <a:r>
              <a:rPr lang="fr-FR" sz="1300" b="1">
                <a:solidFill>
                  <a:schemeClr val="bg1"/>
                </a:solidFill>
                <a:ea typeface="MS PGothic" charset="-128"/>
                <a:cs typeface="MS PGothic" charset="-128"/>
              </a:rPr>
              <a:t>horaire</a:t>
            </a:r>
          </a:p>
        </p:txBody>
      </p:sp>
      <p:sp>
        <p:nvSpPr>
          <p:cNvPr id="26" name="Freeform 32"/>
          <p:cNvSpPr/>
          <p:nvPr/>
        </p:nvSpPr>
        <p:spPr>
          <a:xfrm>
            <a:off x="8612370" y="4225672"/>
            <a:ext cx="2562136"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51630" rIns="0" bIns="51630" numCol="1" spcCol="1270" anchor="ctr" anchorCtr="0">
            <a:noAutofit/>
          </a:bodyPr>
          <a:lstStyle/>
          <a:p>
            <a:pPr lvl="0" algn="ctr" defTabSz="800100">
              <a:lnSpc>
                <a:spcPct val="90000"/>
              </a:lnSpc>
              <a:spcBef>
                <a:spcPct val="0"/>
              </a:spcBef>
              <a:spcAft>
                <a:spcPct val="35000"/>
              </a:spcAft>
            </a:pPr>
            <a:r>
              <a:rPr lang="fr-FR" sz="1300" b="1">
                <a:solidFill>
                  <a:schemeClr val="bg1"/>
                </a:solidFill>
                <a:ea typeface="MS PGothic" charset="-128"/>
                <a:cs typeface="MS PGothic" charset="-128"/>
              </a:rPr>
              <a:t>Localisation</a:t>
            </a:r>
          </a:p>
        </p:txBody>
      </p:sp>
      <p:sp>
        <p:nvSpPr>
          <p:cNvPr id="27" name="Freeform 33"/>
          <p:cNvSpPr/>
          <p:nvPr/>
        </p:nvSpPr>
        <p:spPr>
          <a:xfrm>
            <a:off x="8612370" y="4879193"/>
            <a:ext cx="2562136"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51630" rIns="0" bIns="51630" numCol="1" spcCol="1270" anchor="ctr" anchorCtr="0">
            <a:noAutofit/>
          </a:bodyPr>
          <a:lstStyle/>
          <a:p>
            <a:pPr lvl="0" algn="ctr" defTabSz="800100">
              <a:lnSpc>
                <a:spcPct val="90000"/>
              </a:lnSpc>
              <a:spcBef>
                <a:spcPct val="0"/>
              </a:spcBef>
              <a:spcAft>
                <a:spcPct val="35000"/>
              </a:spcAft>
            </a:pPr>
            <a:r>
              <a:rPr lang="fr-FR" sz="1300" b="1">
                <a:solidFill>
                  <a:schemeClr val="bg1"/>
                </a:solidFill>
                <a:ea typeface="MS PGothic" charset="-128"/>
                <a:cs typeface="MS PGothic" charset="-128"/>
              </a:rPr>
              <a:t>Langue</a:t>
            </a:r>
          </a:p>
        </p:txBody>
      </p:sp>
      <p:sp>
        <p:nvSpPr>
          <p:cNvPr id="28" name="Freeform 34"/>
          <p:cNvSpPr/>
          <p:nvPr/>
        </p:nvSpPr>
        <p:spPr>
          <a:xfrm>
            <a:off x="8612370" y="5532715"/>
            <a:ext cx="2562136"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51630" rIns="0" bIns="51630" numCol="1" spcCol="1270" anchor="ctr" anchorCtr="0">
            <a:noAutofit/>
          </a:bodyPr>
          <a:lstStyle/>
          <a:p>
            <a:pPr lvl="0" algn="ctr" defTabSz="800100">
              <a:lnSpc>
                <a:spcPct val="90000"/>
              </a:lnSpc>
              <a:spcBef>
                <a:spcPct val="0"/>
              </a:spcBef>
              <a:spcAft>
                <a:spcPct val="35000"/>
              </a:spcAft>
            </a:pPr>
            <a:r>
              <a:rPr lang="fr-FR" sz="1300" b="1">
                <a:solidFill>
                  <a:schemeClr val="bg1"/>
                </a:solidFill>
                <a:ea typeface="MS PGothic" charset="-128"/>
                <a:cs typeface="MS PGothic" charset="-128"/>
              </a:rPr>
              <a:t>Devise</a:t>
            </a:r>
          </a:p>
        </p:txBody>
      </p:sp>
      <p:sp>
        <p:nvSpPr>
          <p:cNvPr id="29" name="Freeform 473"/>
          <p:cNvSpPr>
            <a:spLocks noChangeArrowheads="1"/>
          </p:cNvSpPr>
          <p:nvPr/>
        </p:nvSpPr>
        <p:spPr bwMode="auto">
          <a:xfrm>
            <a:off x="5989606" y="2983033"/>
            <a:ext cx="394271" cy="517695"/>
          </a:xfrm>
          <a:custGeom>
            <a:avLst/>
            <a:gdLst>
              <a:gd name="T0" fmla="*/ 61999761 w 535"/>
              <a:gd name="T1" fmla="*/ 72977094 h 703"/>
              <a:gd name="T2" fmla="*/ 61651358 w 535"/>
              <a:gd name="T3" fmla="*/ 74949696 h 703"/>
              <a:gd name="T4" fmla="*/ 60606489 w 535"/>
              <a:gd name="T5" fmla="*/ 76573812 h 703"/>
              <a:gd name="T6" fmla="*/ 59097196 w 535"/>
              <a:gd name="T7" fmla="*/ 77850121 h 703"/>
              <a:gd name="T8" fmla="*/ 57355521 w 535"/>
              <a:gd name="T9" fmla="*/ 78546073 h 703"/>
              <a:gd name="T10" fmla="*/ 50737563 w 535"/>
              <a:gd name="T11" fmla="*/ 79938318 h 703"/>
              <a:gd name="T12" fmla="*/ 37617668 w 535"/>
              <a:gd name="T13" fmla="*/ 81330563 h 703"/>
              <a:gd name="T14" fmla="*/ 30999710 w 535"/>
              <a:gd name="T15" fmla="*/ 81446839 h 703"/>
              <a:gd name="T16" fmla="*/ 17647774 w 535"/>
              <a:gd name="T17" fmla="*/ 80750546 h 703"/>
              <a:gd name="T18" fmla="*/ 4295837 w 535"/>
              <a:gd name="T19" fmla="*/ 78546073 h 703"/>
              <a:gd name="T20" fmla="*/ 3483010 w 535"/>
              <a:gd name="T21" fmla="*/ 78198268 h 703"/>
              <a:gd name="T22" fmla="*/ 1973717 w 535"/>
              <a:gd name="T23" fmla="*/ 77270105 h 703"/>
              <a:gd name="T24" fmla="*/ 696465 w 535"/>
              <a:gd name="T25" fmla="*/ 75877860 h 703"/>
              <a:gd name="T26" fmla="*/ 0 w 535"/>
              <a:gd name="T27" fmla="*/ 74021533 h 703"/>
              <a:gd name="T28" fmla="*/ 0 w 535"/>
              <a:gd name="T29" fmla="*/ 42811787 h 703"/>
              <a:gd name="T30" fmla="*/ 0 w 535"/>
              <a:gd name="T31" fmla="*/ 41651412 h 703"/>
              <a:gd name="T32" fmla="*/ 928848 w 535"/>
              <a:gd name="T33" fmla="*/ 39447280 h 703"/>
              <a:gd name="T34" fmla="*/ 2438141 w 535"/>
              <a:gd name="T35" fmla="*/ 37706889 h 703"/>
              <a:gd name="T36" fmla="*/ 4295837 w 535"/>
              <a:gd name="T37" fmla="*/ 36662791 h 703"/>
              <a:gd name="T38" fmla="*/ 8475654 w 535"/>
              <a:gd name="T39" fmla="*/ 36546514 h 703"/>
              <a:gd name="T40" fmla="*/ 8475654 w 535"/>
              <a:gd name="T41" fmla="*/ 22508130 h 703"/>
              <a:gd name="T42" fmla="*/ 8940078 w 535"/>
              <a:gd name="T43" fmla="*/ 17519167 h 703"/>
              <a:gd name="T44" fmla="*/ 10100968 w 535"/>
              <a:gd name="T45" fmla="*/ 13342432 h 703"/>
              <a:gd name="T46" fmla="*/ 11958664 w 535"/>
              <a:gd name="T47" fmla="*/ 9397568 h 703"/>
              <a:gd name="T48" fmla="*/ 14629188 w 535"/>
              <a:gd name="T49" fmla="*/ 6148996 h 703"/>
              <a:gd name="T50" fmla="*/ 17996177 w 535"/>
              <a:gd name="T51" fmla="*/ 3596718 h 703"/>
              <a:gd name="T52" fmla="*/ 21827590 w 535"/>
              <a:gd name="T53" fmla="*/ 1624456 h 703"/>
              <a:gd name="T54" fmla="*/ 26239449 w 535"/>
              <a:gd name="T55" fmla="*/ 464082 h 703"/>
              <a:gd name="T56" fmla="*/ 30999710 w 535"/>
              <a:gd name="T57" fmla="*/ 0 h 703"/>
              <a:gd name="T58" fmla="*/ 33438192 w 535"/>
              <a:gd name="T59" fmla="*/ 115935 h 703"/>
              <a:gd name="T60" fmla="*/ 37966071 w 535"/>
              <a:gd name="T61" fmla="*/ 928163 h 703"/>
              <a:gd name="T62" fmla="*/ 42145888 w 535"/>
              <a:gd name="T63" fmla="*/ 2552620 h 703"/>
              <a:gd name="T64" fmla="*/ 45744919 w 535"/>
              <a:gd name="T65" fmla="*/ 4756752 h 703"/>
              <a:gd name="T66" fmla="*/ 48647825 w 535"/>
              <a:gd name="T67" fmla="*/ 7657518 h 703"/>
              <a:gd name="T68" fmla="*/ 50969604 w 535"/>
              <a:gd name="T69" fmla="*/ 11253895 h 703"/>
              <a:gd name="T70" fmla="*/ 52595259 w 535"/>
              <a:gd name="T71" fmla="*/ 15314694 h 703"/>
              <a:gd name="T72" fmla="*/ 53408087 w 535"/>
              <a:gd name="T73" fmla="*/ 19955511 h 703"/>
              <a:gd name="T74" fmla="*/ 53408087 w 535"/>
              <a:gd name="T75" fmla="*/ 36546514 h 703"/>
              <a:gd name="T76" fmla="*/ 56194631 w 535"/>
              <a:gd name="T77" fmla="*/ 36546514 h 703"/>
              <a:gd name="T78" fmla="*/ 58400389 w 535"/>
              <a:gd name="T79" fmla="*/ 37010596 h 703"/>
              <a:gd name="T80" fmla="*/ 60258086 w 535"/>
              <a:gd name="T81" fmla="*/ 38402841 h 703"/>
              <a:gd name="T82" fmla="*/ 61419317 w 535"/>
              <a:gd name="T83" fmla="*/ 40259168 h 703"/>
              <a:gd name="T84" fmla="*/ 61999761 w 535"/>
              <a:gd name="T85" fmla="*/ 42695852 h 703"/>
              <a:gd name="T86" fmla="*/ 39359343 w 535"/>
              <a:gd name="T87" fmla="*/ 36546514 h 703"/>
              <a:gd name="T88" fmla="*/ 39359343 w 535"/>
              <a:gd name="T89" fmla="*/ 22508130 h 703"/>
              <a:gd name="T90" fmla="*/ 39243323 w 535"/>
              <a:gd name="T91" fmla="*/ 19607705 h 703"/>
              <a:gd name="T92" fmla="*/ 37966071 w 535"/>
              <a:gd name="T93" fmla="*/ 16939150 h 703"/>
              <a:gd name="T94" fmla="*/ 37037223 w 535"/>
              <a:gd name="T95" fmla="*/ 15662841 h 703"/>
              <a:gd name="T96" fmla="*/ 35411909 w 535"/>
              <a:gd name="T97" fmla="*/ 14850612 h 703"/>
              <a:gd name="T98" fmla="*/ 33554213 w 535"/>
              <a:gd name="T99" fmla="*/ 14270596 h 703"/>
              <a:gd name="T100" fmla="*/ 30999710 w 535"/>
              <a:gd name="T101" fmla="*/ 14038384 h 703"/>
              <a:gd name="T102" fmla="*/ 29606438 w 535"/>
              <a:gd name="T103" fmla="*/ 14154661 h 703"/>
              <a:gd name="T104" fmla="*/ 27400679 w 535"/>
              <a:gd name="T105" fmla="*/ 14502466 h 703"/>
              <a:gd name="T106" fmla="*/ 25659004 w 535"/>
              <a:gd name="T107" fmla="*/ 15314694 h 703"/>
              <a:gd name="T108" fmla="*/ 24381752 w 535"/>
              <a:gd name="T109" fmla="*/ 16359134 h 703"/>
              <a:gd name="T110" fmla="*/ 23104842 w 535"/>
              <a:gd name="T111" fmla="*/ 18215460 h 703"/>
              <a:gd name="T112" fmla="*/ 22640418 w 535"/>
              <a:gd name="T113" fmla="*/ 21115885 h 703"/>
              <a:gd name="T114" fmla="*/ 22408035 w 535"/>
              <a:gd name="T115" fmla="*/ 36546514 h 7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35" h="703">
                <a:moveTo>
                  <a:pt x="534" y="629"/>
                </a:moveTo>
                <a:lnTo>
                  <a:pt x="534" y="629"/>
                </a:lnTo>
                <a:lnTo>
                  <a:pt x="532" y="638"/>
                </a:lnTo>
                <a:lnTo>
                  <a:pt x="531" y="646"/>
                </a:lnTo>
                <a:lnTo>
                  <a:pt x="526" y="654"/>
                </a:lnTo>
                <a:lnTo>
                  <a:pt x="522" y="660"/>
                </a:lnTo>
                <a:lnTo>
                  <a:pt x="516" y="666"/>
                </a:lnTo>
                <a:lnTo>
                  <a:pt x="509" y="671"/>
                </a:lnTo>
                <a:lnTo>
                  <a:pt x="501" y="674"/>
                </a:lnTo>
                <a:lnTo>
                  <a:pt x="494" y="677"/>
                </a:lnTo>
                <a:lnTo>
                  <a:pt x="437" y="689"/>
                </a:lnTo>
                <a:lnTo>
                  <a:pt x="380" y="696"/>
                </a:lnTo>
                <a:lnTo>
                  <a:pt x="324" y="701"/>
                </a:lnTo>
                <a:lnTo>
                  <a:pt x="267" y="702"/>
                </a:lnTo>
                <a:lnTo>
                  <a:pt x="210" y="701"/>
                </a:lnTo>
                <a:lnTo>
                  <a:pt x="152" y="696"/>
                </a:lnTo>
                <a:lnTo>
                  <a:pt x="95" y="689"/>
                </a:lnTo>
                <a:lnTo>
                  <a:pt x="37" y="677"/>
                </a:lnTo>
                <a:lnTo>
                  <a:pt x="30" y="674"/>
                </a:lnTo>
                <a:lnTo>
                  <a:pt x="22" y="671"/>
                </a:lnTo>
                <a:lnTo>
                  <a:pt x="17" y="666"/>
                </a:lnTo>
                <a:lnTo>
                  <a:pt x="11" y="660"/>
                </a:lnTo>
                <a:lnTo>
                  <a:pt x="6" y="654"/>
                </a:lnTo>
                <a:lnTo>
                  <a:pt x="3" y="646"/>
                </a:lnTo>
                <a:lnTo>
                  <a:pt x="0" y="638"/>
                </a:lnTo>
                <a:lnTo>
                  <a:pt x="0" y="629"/>
                </a:lnTo>
                <a:lnTo>
                  <a:pt x="0" y="369"/>
                </a:lnTo>
                <a:lnTo>
                  <a:pt x="0" y="359"/>
                </a:lnTo>
                <a:lnTo>
                  <a:pt x="3" y="349"/>
                </a:lnTo>
                <a:lnTo>
                  <a:pt x="8" y="340"/>
                </a:lnTo>
                <a:lnTo>
                  <a:pt x="14" y="333"/>
                </a:lnTo>
                <a:lnTo>
                  <a:pt x="21" y="325"/>
                </a:lnTo>
                <a:lnTo>
                  <a:pt x="28" y="319"/>
                </a:lnTo>
                <a:lnTo>
                  <a:pt x="37" y="316"/>
                </a:lnTo>
                <a:lnTo>
                  <a:pt x="48" y="315"/>
                </a:lnTo>
                <a:lnTo>
                  <a:pt x="73" y="315"/>
                </a:lnTo>
                <a:lnTo>
                  <a:pt x="73" y="194"/>
                </a:lnTo>
                <a:lnTo>
                  <a:pt x="74" y="172"/>
                </a:lnTo>
                <a:lnTo>
                  <a:pt x="77" y="151"/>
                </a:lnTo>
                <a:lnTo>
                  <a:pt x="81" y="132"/>
                </a:lnTo>
                <a:lnTo>
                  <a:pt x="87" y="115"/>
                </a:lnTo>
                <a:lnTo>
                  <a:pt x="95" y="97"/>
                </a:lnTo>
                <a:lnTo>
                  <a:pt x="103" y="81"/>
                </a:lnTo>
                <a:lnTo>
                  <a:pt x="114" y="66"/>
                </a:lnTo>
                <a:lnTo>
                  <a:pt x="126" y="53"/>
                </a:lnTo>
                <a:lnTo>
                  <a:pt x="140" y="41"/>
                </a:lnTo>
                <a:lnTo>
                  <a:pt x="155" y="31"/>
                </a:lnTo>
                <a:lnTo>
                  <a:pt x="170" y="22"/>
                </a:lnTo>
                <a:lnTo>
                  <a:pt x="188" y="14"/>
                </a:lnTo>
                <a:lnTo>
                  <a:pt x="205" y="8"/>
                </a:lnTo>
                <a:lnTo>
                  <a:pt x="226" y="4"/>
                </a:lnTo>
                <a:lnTo>
                  <a:pt x="245" y="1"/>
                </a:lnTo>
                <a:lnTo>
                  <a:pt x="267" y="0"/>
                </a:lnTo>
                <a:lnTo>
                  <a:pt x="288" y="1"/>
                </a:lnTo>
                <a:lnTo>
                  <a:pt x="308" y="4"/>
                </a:lnTo>
                <a:lnTo>
                  <a:pt x="327" y="8"/>
                </a:lnTo>
                <a:lnTo>
                  <a:pt x="347" y="14"/>
                </a:lnTo>
                <a:lnTo>
                  <a:pt x="363" y="22"/>
                </a:lnTo>
                <a:lnTo>
                  <a:pt x="379" y="31"/>
                </a:lnTo>
                <a:lnTo>
                  <a:pt x="394" y="41"/>
                </a:lnTo>
                <a:lnTo>
                  <a:pt x="407" y="53"/>
                </a:lnTo>
                <a:lnTo>
                  <a:pt x="419" y="66"/>
                </a:lnTo>
                <a:lnTo>
                  <a:pt x="429" y="81"/>
                </a:lnTo>
                <a:lnTo>
                  <a:pt x="439" y="97"/>
                </a:lnTo>
                <a:lnTo>
                  <a:pt x="447" y="115"/>
                </a:lnTo>
                <a:lnTo>
                  <a:pt x="453" y="132"/>
                </a:lnTo>
                <a:lnTo>
                  <a:pt x="457" y="151"/>
                </a:lnTo>
                <a:lnTo>
                  <a:pt x="460" y="172"/>
                </a:lnTo>
                <a:lnTo>
                  <a:pt x="460" y="194"/>
                </a:lnTo>
                <a:lnTo>
                  <a:pt x="460" y="315"/>
                </a:lnTo>
                <a:lnTo>
                  <a:pt x="484" y="315"/>
                </a:lnTo>
                <a:lnTo>
                  <a:pt x="494" y="316"/>
                </a:lnTo>
                <a:lnTo>
                  <a:pt x="503" y="319"/>
                </a:lnTo>
                <a:lnTo>
                  <a:pt x="512" y="324"/>
                </a:lnTo>
                <a:lnTo>
                  <a:pt x="519" y="331"/>
                </a:lnTo>
                <a:lnTo>
                  <a:pt x="525" y="339"/>
                </a:lnTo>
                <a:lnTo>
                  <a:pt x="529" y="347"/>
                </a:lnTo>
                <a:lnTo>
                  <a:pt x="532" y="358"/>
                </a:lnTo>
                <a:lnTo>
                  <a:pt x="534" y="368"/>
                </a:lnTo>
                <a:lnTo>
                  <a:pt x="534" y="629"/>
                </a:lnTo>
                <a:close/>
                <a:moveTo>
                  <a:pt x="339" y="315"/>
                </a:moveTo>
                <a:lnTo>
                  <a:pt x="339" y="194"/>
                </a:lnTo>
                <a:lnTo>
                  <a:pt x="339" y="182"/>
                </a:lnTo>
                <a:lnTo>
                  <a:pt x="338" y="169"/>
                </a:lnTo>
                <a:lnTo>
                  <a:pt x="333" y="157"/>
                </a:lnTo>
                <a:lnTo>
                  <a:pt x="327" y="146"/>
                </a:lnTo>
                <a:lnTo>
                  <a:pt x="323" y="141"/>
                </a:lnTo>
                <a:lnTo>
                  <a:pt x="319" y="135"/>
                </a:lnTo>
                <a:lnTo>
                  <a:pt x="313" y="132"/>
                </a:lnTo>
                <a:lnTo>
                  <a:pt x="305" y="128"/>
                </a:lnTo>
                <a:lnTo>
                  <a:pt x="298" y="125"/>
                </a:lnTo>
                <a:lnTo>
                  <a:pt x="289" y="123"/>
                </a:lnTo>
                <a:lnTo>
                  <a:pt x="279" y="122"/>
                </a:lnTo>
                <a:lnTo>
                  <a:pt x="267" y="121"/>
                </a:lnTo>
                <a:lnTo>
                  <a:pt x="255" y="122"/>
                </a:lnTo>
                <a:lnTo>
                  <a:pt x="245" y="123"/>
                </a:lnTo>
                <a:lnTo>
                  <a:pt x="236" y="125"/>
                </a:lnTo>
                <a:lnTo>
                  <a:pt x="227" y="128"/>
                </a:lnTo>
                <a:lnTo>
                  <a:pt x="221" y="132"/>
                </a:lnTo>
                <a:lnTo>
                  <a:pt x="216" y="135"/>
                </a:lnTo>
                <a:lnTo>
                  <a:pt x="210" y="141"/>
                </a:lnTo>
                <a:lnTo>
                  <a:pt x="207" y="146"/>
                </a:lnTo>
                <a:lnTo>
                  <a:pt x="199" y="157"/>
                </a:lnTo>
                <a:lnTo>
                  <a:pt x="196" y="169"/>
                </a:lnTo>
                <a:lnTo>
                  <a:pt x="195" y="182"/>
                </a:lnTo>
                <a:lnTo>
                  <a:pt x="193" y="194"/>
                </a:lnTo>
                <a:lnTo>
                  <a:pt x="193" y="315"/>
                </a:lnTo>
                <a:lnTo>
                  <a:pt x="339" y="315"/>
                </a:lnTo>
                <a:close/>
              </a:path>
            </a:pathLst>
          </a:custGeom>
          <a:solidFill>
            <a:srgbClr val="FFC000"/>
          </a:solidFill>
          <a:ln>
            <a:noFill/>
          </a:ln>
        </p:spPr>
        <p:txBody>
          <a:bodyPr wrap="none" anchor="ctr"/>
          <a:lstStyle/>
          <a:p>
            <a:endParaRPr lang="en-US"/>
          </a:p>
        </p:txBody>
      </p:sp>
      <p:sp>
        <p:nvSpPr>
          <p:cNvPr id="30" name="Freeform 472"/>
          <p:cNvSpPr>
            <a:spLocks noChangeArrowheads="1"/>
          </p:cNvSpPr>
          <p:nvPr/>
        </p:nvSpPr>
        <p:spPr bwMode="auto">
          <a:xfrm>
            <a:off x="2180001" y="2950057"/>
            <a:ext cx="512064" cy="512064"/>
          </a:xfrm>
          <a:custGeom>
            <a:avLst/>
            <a:gdLst>
              <a:gd name="T0" fmla="*/ 80041785 w 721"/>
              <a:gd name="T1" fmla="*/ 81469999 h 723"/>
              <a:gd name="T2" fmla="*/ 76750891 w 721"/>
              <a:gd name="T3" fmla="*/ 83340219 h 723"/>
              <a:gd name="T4" fmla="*/ 73107242 w 721"/>
              <a:gd name="T5" fmla="*/ 84158184 h 723"/>
              <a:gd name="T6" fmla="*/ 69463592 w 721"/>
              <a:gd name="T7" fmla="*/ 84041380 h 723"/>
              <a:gd name="T8" fmla="*/ 65819943 w 721"/>
              <a:gd name="T9" fmla="*/ 82872664 h 723"/>
              <a:gd name="T10" fmla="*/ 62646519 w 721"/>
              <a:gd name="T11" fmla="*/ 80651693 h 723"/>
              <a:gd name="T12" fmla="*/ 50070296 w 721"/>
              <a:gd name="T13" fmla="*/ 68028051 h 723"/>
              <a:gd name="T14" fmla="*/ 39609574 w 721"/>
              <a:gd name="T15" fmla="*/ 61131529 h 723"/>
              <a:gd name="T16" fmla="*/ 31382167 w 721"/>
              <a:gd name="T17" fmla="*/ 62300588 h 723"/>
              <a:gd name="T18" fmla="*/ 24917506 w 721"/>
              <a:gd name="T19" fmla="*/ 61716230 h 723"/>
              <a:gd name="T20" fmla="*/ 16455157 w 721"/>
              <a:gd name="T21" fmla="*/ 58560148 h 723"/>
              <a:gd name="T22" fmla="*/ 9167859 w 721"/>
              <a:gd name="T23" fmla="*/ 53183437 h 723"/>
              <a:gd name="T24" fmla="*/ 3761120 w 721"/>
              <a:gd name="T25" fmla="*/ 45936506 h 723"/>
              <a:gd name="T26" fmla="*/ 470226 w 721"/>
              <a:gd name="T27" fmla="*/ 37403713 h 723"/>
              <a:gd name="T28" fmla="*/ 0 w 721"/>
              <a:gd name="T29" fmla="*/ 31208695 h 723"/>
              <a:gd name="T30" fmla="*/ 1410334 w 721"/>
              <a:gd name="T31" fmla="*/ 21857938 h 723"/>
              <a:gd name="T32" fmla="*/ 5406739 w 721"/>
              <a:gd name="T33" fmla="*/ 13792701 h 723"/>
              <a:gd name="T34" fmla="*/ 11400831 w 721"/>
              <a:gd name="T35" fmla="*/ 7130128 h 723"/>
              <a:gd name="T36" fmla="*/ 19040885 w 721"/>
              <a:gd name="T37" fmla="*/ 2454578 h 723"/>
              <a:gd name="T38" fmla="*/ 28090929 w 721"/>
              <a:gd name="T39" fmla="*/ 233606 h 723"/>
              <a:gd name="T40" fmla="*/ 34438120 w 721"/>
              <a:gd name="T41" fmla="*/ 233606 h 723"/>
              <a:gd name="T42" fmla="*/ 43488164 w 721"/>
              <a:gd name="T43" fmla="*/ 2454578 h 723"/>
              <a:gd name="T44" fmla="*/ 51245689 w 721"/>
              <a:gd name="T45" fmla="*/ 7130128 h 723"/>
              <a:gd name="T46" fmla="*/ 57357595 w 721"/>
              <a:gd name="T47" fmla="*/ 13792701 h 723"/>
              <a:gd name="T48" fmla="*/ 61236185 w 721"/>
              <a:gd name="T49" fmla="*/ 21857938 h 723"/>
              <a:gd name="T50" fmla="*/ 62646519 w 721"/>
              <a:gd name="T51" fmla="*/ 31208695 h 723"/>
              <a:gd name="T52" fmla="*/ 62176637 w 721"/>
              <a:gd name="T53" fmla="*/ 36819355 h 723"/>
              <a:gd name="T54" fmla="*/ 81099708 w 721"/>
              <a:gd name="T55" fmla="*/ 62300588 h 723"/>
              <a:gd name="T56" fmla="*/ 82627856 w 721"/>
              <a:gd name="T57" fmla="*/ 64404414 h 723"/>
              <a:gd name="T58" fmla="*/ 84155660 w 721"/>
              <a:gd name="T59" fmla="*/ 67794102 h 723"/>
              <a:gd name="T60" fmla="*/ 84625886 w 721"/>
              <a:gd name="T61" fmla="*/ 71534542 h 723"/>
              <a:gd name="T62" fmla="*/ 84155660 w 721"/>
              <a:gd name="T63" fmla="*/ 75041033 h 723"/>
              <a:gd name="T64" fmla="*/ 82627856 w 721"/>
              <a:gd name="T65" fmla="*/ 78547866 h 723"/>
              <a:gd name="T66" fmla="*/ 32909971 w 721"/>
              <a:gd name="T67" fmla="*/ 17533140 h 723"/>
              <a:gd name="T68" fmla="*/ 31734579 w 721"/>
              <a:gd name="T69" fmla="*/ 16598030 h 723"/>
              <a:gd name="T70" fmla="*/ 26680595 w 721"/>
              <a:gd name="T71" fmla="*/ 15662921 h 723"/>
              <a:gd name="T72" fmla="*/ 21273856 w 721"/>
              <a:gd name="T73" fmla="*/ 18117499 h 723"/>
              <a:gd name="T74" fmla="*/ 18217903 w 721"/>
              <a:gd name="T75" fmla="*/ 21156435 h 723"/>
              <a:gd name="T76" fmla="*/ 15749647 w 721"/>
              <a:gd name="T77" fmla="*/ 26533146 h 723"/>
              <a:gd name="T78" fmla="*/ 16572628 w 721"/>
              <a:gd name="T79" fmla="*/ 31559447 h 723"/>
              <a:gd name="T80" fmla="*/ 17630550 w 721"/>
              <a:gd name="T81" fmla="*/ 32728163 h 723"/>
              <a:gd name="T82" fmla="*/ 19628581 w 721"/>
              <a:gd name="T83" fmla="*/ 34130828 h 723"/>
              <a:gd name="T84" fmla="*/ 23859927 w 721"/>
              <a:gd name="T85" fmla="*/ 34481580 h 723"/>
              <a:gd name="T86" fmla="*/ 29266322 w 721"/>
              <a:gd name="T87" fmla="*/ 32027002 h 723"/>
              <a:gd name="T88" fmla="*/ 32322275 w 721"/>
              <a:gd name="T89" fmla="*/ 29104869 h 723"/>
              <a:gd name="T90" fmla="*/ 34673061 w 721"/>
              <a:gd name="T91" fmla="*/ 23727816 h 723"/>
              <a:gd name="T92" fmla="*/ 34320306 w 721"/>
              <a:gd name="T93" fmla="*/ 19520163 h 723"/>
              <a:gd name="T94" fmla="*/ 32909971 w 721"/>
              <a:gd name="T95" fmla="*/ 17533140 h 7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21" h="723">
                <a:moveTo>
                  <a:pt x="690" y="690"/>
                </a:moveTo>
                <a:lnTo>
                  <a:pt x="690" y="690"/>
                </a:lnTo>
                <a:lnTo>
                  <a:pt x="681" y="697"/>
                </a:lnTo>
                <a:lnTo>
                  <a:pt x="672" y="703"/>
                </a:lnTo>
                <a:lnTo>
                  <a:pt x="663" y="709"/>
                </a:lnTo>
                <a:lnTo>
                  <a:pt x="653" y="713"/>
                </a:lnTo>
                <a:lnTo>
                  <a:pt x="642" y="716"/>
                </a:lnTo>
                <a:lnTo>
                  <a:pt x="632" y="719"/>
                </a:lnTo>
                <a:lnTo>
                  <a:pt x="622" y="720"/>
                </a:lnTo>
                <a:lnTo>
                  <a:pt x="611" y="722"/>
                </a:lnTo>
                <a:lnTo>
                  <a:pt x="601" y="720"/>
                </a:lnTo>
                <a:lnTo>
                  <a:pt x="591" y="719"/>
                </a:lnTo>
                <a:lnTo>
                  <a:pt x="580" y="716"/>
                </a:lnTo>
                <a:lnTo>
                  <a:pt x="570" y="713"/>
                </a:lnTo>
                <a:lnTo>
                  <a:pt x="560" y="709"/>
                </a:lnTo>
                <a:lnTo>
                  <a:pt x="551" y="703"/>
                </a:lnTo>
                <a:lnTo>
                  <a:pt x="542" y="697"/>
                </a:lnTo>
                <a:lnTo>
                  <a:pt x="533" y="690"/>
                </a:lnTo>
                <a:lnTo>
                  <a:pt x="533" y="688"/>
                </a:lnTo>
                <a:lnTo>
                  <a:pt x="533" y="582"/>
                </a:lnTo>
                <a:lnTo>
                  <a:pt x="426" y="582"/>
                </a:lnTo>
                <a:lnTo>
                  <a:pt x="359" y="516"/>
                </a:lnTo>
                <a:lnTo>
                  <a:pt x="337" y="523"/>
                </a:lnTo>
                <a:lnTo>
                  <a:pt x="315" y="529"/>
                </a:lnTo>
                <a:lnTo>
                  <a:pt x="290" y="532"/>
                </a:lnTo>
                <a:lnTo>
                  <a:pt x="267" y="533"/>
                </a:lnTo>
                <a:lnTo>
                  <a:pt x="239" y="532"/>
                </a:lnTo>
                <a:lnTo>
                  <a:pt x="212" y="528"/>
                </a:lnTo>
                <a:lnTo>
                  <a:pt x="187" y="522"/>
                </a:lnTo>
                <a:lnTo>
                  <a:pt x="162" y="511"/>
                </a:lnTo>
                <a:lnTo>
                  <a:pt x="140" y="501"/>
                </a:lnTo>
                <a:lnTo>
                  <a:pt x="118" y="488"/>
                </a:lnTo>
                <a:lnTo>
                  <a:pt x="97" y="472"/>
                </a:lnTo>
                <a:lnTo>
                  <a:pt x="78" y="455"/>
                </a:lnTo>
                <a:lnTo>
                  <a:pt x="60" y="436"/>
                </a:lnTo>
                <a:lnTo>
                  <a:pt x="46" y="416"/>
                </a:lnTo>
                <a:lnTo>
                  <a:pt x="32" y="393"/>
                </a:lnTo>
                <a:lnTo>
                  <a:pt x="21" y="370"/>
                </a:lnTo>
                <a:lnTo>
                  <a:pt x="12" y="345"/>
                </a:lnTo>
                <a:lnTo>
                  <a:pt x="4" y="320"/>
                </a:lnTo>
                <a:lnTo>
                  <a:pt x="2" y="293"/>
                </a:lnTo>
                <a:lnTo>
                  <a:pt x="0" y="267"/>
                </a:lnTo>
                <a:lnTo>
                  <a:pt x="2" y="239"/>
                </a:lnTo>
                <a:lnTo>
                  <a:pt x="4" y="212"/>
                </a:lnTo>
                <a:lnTo>
                  <a:pt x="12" y="187"/>
                </a:lnTo>
                <a:lnTo>
                  <a:pt x="21" y="162"/>
                </a:lnTo>
                <a:lnTo>
                  <a:pt x="32" y="140"/>
                </a:lnTo>
                <a:lnTo>
                  <a:pt x="46" y="118"/>
                </a:lnTo>
                <a:lnTo>
                  <a:pt x="60" y="97"/>
                </a:lnTo>
                <a:lnTo>
                  <a:pt x="78" y="78"/>
                </a:lnTo>
                <a:lnTo>
                  <a:pt x="97" y="61"/>
                </a:lnTo>
                <a:lnTo>
                  <a:pt x="118" y="46"/>
                </a:lnTo>
                <a:lnTo>
                  <a:pt x="140" y="32"/>
                </a:lnTo>
                <a:lnTo>
                  <a:pt x="162" y="21"/>
                </a:lnTo>
                <a:lnTo>
                  <a:pt x="187" y="12"/>
                </a:lnTo>
                <a:lnTo>
                  <a:pt x="212" y="5"/>
                </a:lnTo>
                <a:lnTo>
                  <a:pt x="239" y="2"/>
                </a:lnTo>
                <a:lnTo>
                  <a:pt x="267" y="0"/>
                </a:lnTo>
                <a:lnTo>
                  <a:pt x="293" y="2"/>
                </a:lnTo>
                <a:lnTo>
                  <a:pt x="320" y="5"/>
                </a:lnTo>
                <a:lnTo>
                  <a:pt x="345" y="12"/>
                </a:lnTo>
                <a:lnTo>
                  <a:pt x="370" y="21"/>
                </a:lnTo>
                <a:lnTo>
                  <a:pt x="393" y="32"/>
                </a:lnTo>
                <a:lnTo>
                  <a:pt x="415" y="46"/>
                </a:lnTo>
                <a:lnTo>
                  <a:pt x="436" y="61"/>
                </a:lnTo>
                <a:lnTo>
                  <a:pt x="455" y="78"/>
                </a:lnTo>
                <a:lnTo>
                  <a:pt x="471" y="97"/>
                </a:lnTo>
                <a:lnTo>
                  <a:pt x="488" y="118"/>
                </a:lnTo>
                <a:lnTo>
                  <a:pt x="501" y="140"/>
                </a:lnTo>
                <a:lnTo>
                  <a:pt x="511" y="162"/>
                </a:lnTo>
                <a:lnTo>
                  <a:pt x="521" y="187"/>
                </a:lnTo>
                <a:lnTo>
                  <a:pt x="527" y="212"/>
                </a:lnTo>
                <a:lnTo>
                  <a:pt x="532" y="239"/>
                </a:lnTo>
                <a:lnTo>
                  <a:pt x="533" y="267"/>
                </a:lnTo>
                <a:lnTo>
                  <a:pt x="532" y="290"/>
                </a:lnTo>
                <a:lnTo>
                  <a:pt x="529" y="315"/>
                </a:lnTo>
                <a:lnTo>
                  <a:pt x="523" y="337"/>
                </a:lnTo>
                <a:lnTo>
                  <a:pt x="516" y="360"/>
                </a:lnTo>
                <a:lnTo>
                  <a:pt x="690" y="533"/>
                </a:lnTo>
                <a:lnTo>
                  <a:pt x="697" y="542"/>
                </a:lnTo>
                <a:lnTo>
                  <a:pt x="703" y="551"/>
                </a:lnTo>
                <a:lnTo>
                  <a:pt x="709" y="560"/>
                </a:lnTo>
                <a:lnTo>
                  <a:pt x="713" y="570"/>
                </a:lnTo>
                <a:lnTo>
                  <a:pt x="716" y="580"/>
                </a:lnTo>
                <a:lnTo>
                  <a:pt x="719" y="591"/>
                </a:lnTo>
                <a:lnTo>
                  <a:pt x="720" y="601"/>
                </a:lnTo>
                <a:lnTo>
                  <a:pt x="720" y="612"/>
                </a:lnTo>
                <a:lnTo>
                  <a:pt x="720" y="622"/>
                </a:lnTo>
                <a:lnTo>
                  <a:pt x="719" y="632"/>
                </a:lnTo>
                <a:lnTo>
                  <a:pt x="716" y="642"/>
                </a:lnTo>
                <a:lnTo>
                  <a:pt x="713" y="653"/>
                </a:lnTo>
                <a:lnTo>
                  <a:pt x="709" y="662"/>
                </a:lnTo>
                <a:lnTo>
                  <a:pt x="703" y="672"/>
                </a:lnTo>
                <a:lnTo>
                  <a:pt x="697" y="681"/>
                </a:lnTo>
                <a:lnTo>
                  <a:pt x="690" y="690"/>
                </a:lnTo>
                <a:close/>
                <a:moveTo>
                  <a:pt x="280" y="150"/>
                </a:moveTo>
                <a:lnTo>
                  <a:pt x="280" y="150"/>
                </a:lnTo>
                <a:lnTo>
                  <a:pt x="275" y="145"/>
                </a:lnTo>
                <a:lnTo>
                  <a:pt x="270" y="142"/>
                </a:lnTo>
                <a:lnTo>
                  <a:pt x="256" y="136"/>
                </a:lnTo>
                <a:lnTo>
                  <a:pt x="243" y="134"/>
                </a:lnTo>
                <a:lnTo>
                  <a:pt x="227" y="134"/>
                </a:lnTo>
                <a:lnTo>
                  <a:pt x="212" y="139"/>
                </a:lnTo>
                <a:lnTo>
                  <a:pt x="196" y="146"/>
                </a:lnTo>
                <a:lnTo>
                  <a:pt x="181" y="155"/>
                </a:lnTo>
                <a:lnTo>
                  <a:pt x="167" y="167"/>
                </a:lnTo>
                <a:lnTo>
                  <a:pt x="155" y="181"/>
                </a:lnTo>
                <a:lnTo>
                  <a:pt x="146" y="196"/>
                </a:lnTo>
                <a:lnTo>
                  <a:pt x="138" y="212"/>
                </a:lnTo>
                <a:lnTo>
                  <a:pt x="134" y="227"/>
                </a:lnTo>
                <a:lnTo>
                  <a:pt x="134" y="243"/>
                </a:lnTo>
                <a:lnTo>
                  <a:pt x="135" y="256"/>
                </a:lnTo>
                <a:lnTo>
                  <a:pt x="141" y="270"/>
                </a:lnTo>
                <a:lnTo>
                  <a:pt x="144" y="276"/>
                </a:lnTo>
                <a:lnTo>
                  <a:pt x="150" y="280"/>
                </a:lnTo>
                <a:lnTo>
                  <a:pt x="155" y="286"/>
                </a:lnTo>
                <a:lnTo>
                  <a:pt x="161" y="289"/>
                </a:lnTo>
                <a:lnTo>
                  <a:pt x="167" y="292"/>
                </a:lnTo>
                <a:lnTo>
                  <a:pt x="174" y="295"/>
                </a:lnTo>
                <a:lnTo>
                  <a:pt x="187" y="296"/>
                </a:lnTo>
                <a:lnTo>
                  <a:pt x="203" y="295"/>
                </a:lnTo>
                <a:lnTo>
                  <a:pt x="218" y="292"/>
                </a:lnTo>
                <a:lnTo>
                  <a:pt x="234" y="285"/>
                </a:lnTo>
                <a:lnTo>
                  <a:pt x="249" y="274"/>
                </a:lnTo>
                <a:lnTo>
                  <a:pt x="262" y="262"/>
                </a:lnTo>
                <a:lnTo>
                  <a:pt x="275" y="249"/>
                </a:lnTo>
                <a:lnTo>
                  <a:pt x="284" y="233"/>
                </a:lnTo>
                <a:lnTo>
                  <a:pt x="292" y="218"/>
                </a:lnTo>
                <a:lnTo>
                  <a:pt x="295" y="203"/>
                </a:lnTo>
                <a:lnTo>
                  <a:pt x="296" y="187"/>
                </a:lnTo>
                <a:lnTo>
                  <a:pt x="295" y="174"/>
                </a:lnTo>
                <a:lnTo>
                  <a:pt x="292" y="167"/>
                </a:lnTo>
                <a:lnTo>
                  <a:pt x="289" y="161"/>
                </a:lnTo>
                <a:lnTo>
                  <a:pt x="286" y="155"/>
                </a:lnTo>
                <a:lnTo>
                  <a:pt x="280" y="150"/>
                </a:lnTo>
                <a:close/>
              </a:path>
            </a:pathLst>
          </a:custGeom>
          <a:solidFill>
            <a:schemeClr val="tx1">
              <a:lumMod val="50000"/>
              <a:lumOff val="50000"/>
            </a:schemeClr>
          </a:solidFill>
          <a:ln>
            <a:noFill/>
          </a:ln>
        </p:spPr>
        <p:txBody>
          <a:bodyPr wrap="none" anchor="ctr"/>
          <a:lstStyle/>
          <a:p>
            <a:endParaRPr lang="en-US"/>
          </a:p>
        </p:txBody>
      </p:sp>
      <p:sp>
        <p:nvSpPr>
          <p:cNvPr id="31" name="Freeform 175"/>
          <p:cNvSpPr>
            <a:spLocks noChangeArrowheads="1"/>
          </p:cNvSpPr>
          <p:nvPr/>
        </p:nvSpPr>
        <p:spPr bwMode="auto">
          <a:xfrm>
            <a:off x="9701800" y="2899890"/>
            <a:ext cx="427947" cy="580518"/>
          </a:xfrm>
          <a:custGeom>
            <a:avLst/>
            <a:gdLst>
              <a:gd name="T0" fmla="*/ 62000101 w 535"/>
              <a:gd name="T1" fmla="*/ 34585732 h 729"/>
              <a:gd name="T2" fmla="*/ 60955226 w 535"/>
              <a:gd name="T3" fmla="*/ 41410545 h 729"/>
              <a:gd name="T4" fmla="*/ 57820261 w 535"/>
              <a:gd name="T5" fmla="*/ 50317113 h 729"/>
              <a:gd name="T6" fmla="*/ 51202267 w 535"/>
              <a:gd name="T7" fmla="*/ 62346992 h 729"/>
              <a:gd name="T8" fmla="*/ 44003825 w 535"/>
              <a:gd name="T9" fmla="*/ 72410618 h 729"/>
              <a:gd name="T10" fmla="*/ 35644146 w 535"/>
              <a:gd name="T11" fmla="*/ 81664371 h 729"/>
              <a:gd name="T12" fmla="*/ 33089970 w 535"/>
              <a:gd name="T13" fmla="*/ 83515122 h 729"/>
              <a:gd name="T14" fmla="*/ 29838984 w 535"/>
              <a:gd name="T15" fmla="*/ 84093311 h 729"/>
              <a:gd name="T16" fmla="*/ 26239592 w 535"/>
              <a:gd name="T17" fmla="*/ 81664371 h 729"/>
              <a:gd name="T18" fmla="*/ 22060094 w 535"/>
              <a:gd name="T19" fmla="*/ 77384340 h 729"/>
              <a:gd name="T20" fmla="*/ 13235988 w 535"/>
              <a:gd name="T21" fmla="*/ 66164335 h 729"/>
              <a:gd name="T22" fmla="*/ 6153567 w 535"/>
              <a:gd name="T23" fmla="*/ 54597143 h 729"/>
              <a:gd name="T24" fmla="*/ 1741685 w 535"/>
              <a:gd name="T25" fmla="*/ 43608142 h 729"/>
              <a:gd name="T26" fmla="*/ 348405 w 535"/>
              <a:gd name="T27" fmla="*/ 36783669 h 729"/>
              <a:gd name="T28" fmla="*/ 0 w 535"/>
              <a:gd name="T29" fmla="*/ 32388136 h 729"/>
              <a:gd name="T30" fmla="*/ 1393280 w 535"/>
              <a:gd name="T31" fmla="*/ 22903039 h 729"/>
              <a:gd name="T32" fmla="*/ 5340736 w 535"/>
              <a:gd name="T33" fmla="*/ 14343317 h 729"/>
              <a:gd name="T34" fmla="*/ 11378282 w 535"/>
              <a:gd name="T35" fmla="*/ 7518505 h 729"/>
              <a:gd name="T36" fmla="*/ 19041150 w 535"/>
              <a:gd name="T37" fmla="*/ 2544782 h 729"/>
              <a:gd name="T38" fmla="*/ 27865256 w 535"/>
              <a:gd name="T39" fmla="*/ 231344 h 729"/>
              <a:gd name="T40" fmla="*/ 34250866 w 535"/>
              <a:gd name="T41" fmla="*/ 231344 h 729"/>
              <a:gd name="T42" fmla="*/ 43190993 w 535"/>
              <a:gd name="T43" fmla="*/ 2544782 h 729"/>
              <a:gd name="T44" fmla="*/ 50621819 w 535"/>
              <a:gd name="T45" fmla="*/ 7518505 h 729"/>
              <a:gd name="T46" fmla="*/ 56659024 w 535"/>
              <a:gd name="T47" fmla="*/ 14343317 h 729"/>
              <a:gd name="T48" fmla="*/ 60606821 w 535"/>
              <a:gd name="T49" fmla="*/ 22903039 h 729"/>
              <a:gd name="T50" fmla="*/ 62000101 w 535"/>
              <a:gd name="T51" fmla="*/ 32388136 h 729"/>
              <a:gd name="T52" fmla="*/ 45745169 w 535"/>
              <a:gd name="T53" fmla="*/ 29496168 h 729"/>
              <a:gd name="T54" fmla="*/ 44468252 w 535"/>
              <a:gd name="T55" fmla="*/ 25216477 h 729"/>
              <a:gd name="T56" fmla="*/ 42262140 w 535"/>
              <a:gd name="T57" fmla="*/ 21630478 h 729"/>
              <a:gd name="T58" fmla="*/ 39243538 w 535"/>
              <a:gd name="T59" fmla="*/ 18738850 h 729"/>
              <a:gd name="T60" fmla="*/ 35412103 w 535"/>
              <a:gd name="T61" fmla="*/ 16888099 h 729"/>
              <a:gd name="T62" fmla="*/ 30999880 w 535"/>
              <a:gd name="T63" fmla="*/ 16194068 h 729"/>
              <a:gd name="T64" fmla="*/ 28097299 w 535"/>
              <a:gd name="T65" fmla="*/ 16540914 h 729"/>
              <a:gd name="T66" fmla="*/ 24033822 w 535"/>
              <a:gd name="T67" fmla="*/ 18044819 h 729"/>
              <a:gd name="T68" fmla="*/ 20782835 w 535"/>
              <a:gd name="T69" fmla="*/ 20589601 h 729"/>
              <a:gd name="T70" fmla="*/ 18112297 w 535"/>
              <a:gd name="T71" fmla="*/ 23828414 h 729"/>
              <a:gd name="T72" fmla="*/ 16835380 w 535"/>
              <a:gd name="T73" fmla="*/ 27992603 h 729"/>
              <a:gd name="T74" fmla="*/ 16486974 w 535"/>
              <a:gd name="T75" fmla="*/ 30884231 h 729"/>
              <a:gd name="T76" fmla="*/ 17183444 w 535"/>
              <a:gd name="T77" fmla="*/ 35279764 h 729"/>
              <a:gd name="T78" fmla="*/ 18809108 w 535"/>
              <a:gd name="T79" fmla="*/ 39097107 h 729"/>
              <a:gd name="T80" fmla="*/ 21711689 w 535"/>
              <a:gd name="T81" fmla="*/ 42104577 h 729"/>
              <a:gd name="T82" fmla="*/ 25310739 w 535"/>
              <a:gd name="T83" fmla="*/ 44302173 h 729"/>
              <a:gd name="T84" fmla="*/ 29490579 w 535"/>
              <a:gd name="T85" fmla="*/ 45343390 h 729"/>
              <a:gd name="T86" fmla="*/ 32509522 w 535"/>
              <a:gd name="T87" fmla="*/ 45343390 h 729"/>
              <a:gd name="T88" fmla="*/ 36805383 w 535"/>
              <a:gd name="T89" fmla="*/ 44302173 h 729"/>
              <a:gd name="T90" fmla="*/ 40404434 w 535"/>
              <a:gd name="T91" fmla="*/ 42104577 h 729"/>
              <a:gd name="T92" fmla="*/ 43190993 w 535"/>
              <a:gd name="T93" fmla="*/ 39097107 h 729"/>
              <a:gd name="T94" fmla="*/ 45048700 w 535"/>
              <a:gd name="T95" fmla="*/ 35279764 h 729"/>
              <a:gd name="T96" fmla="*/ 45745169 w 535"/>
              <a:gd name="T97" fmla="*/ 30884231 h 7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5" h="729">
                <a:moveTo>
                  <a:pt x="534" y="280"/>
                </a:moveTo>
                <a:lnTo>
                  <a:pt x="534" y="280"/>
                </a:lnTo>
                <a:lnTo>
                  <a:pt x="534" y="299"/>
                </a:lnTo>
                <a:lnTo>
                  <a:pt x="531" y="318"/>
                </a:lnTo>
                <a:lnTo>
                  <a:pt x="528" y="339"/>
                </a:lnTo>
                <a:lnTo>
                  <a:pt x="525" y="358"/>
                </a:lnTo>
                <a:lnTo>
                  <a:pt x="519" y="377"/>
                </a:lnTo>
                <a:lnTo>
                  <a:pt x="513" y="397"/>
                </a:lnTo>
                <a:lnTo>
                  <a:pt x="498" y="435"/>
                </a:lnTo>
                <a:lnTo>
                  <a:pt x="481" y="472"/>
                </a:lnTo>
                <a:lnTo>
                  <a:pt x="461" y="507"/>
                </a:lnTo>
                <a:lnTo>
                  <a:pt x="441" y="539"/>
                </a:lnTo>
                <a:lnTo>
                  <a:pt x="420" y="572"/>
                </a:lnTo>
                <a:lnTo>
                  <a:pt x="400" y="600"/>
                </a:lnTo>
                <a:lnTo>
                  <a:pt x="379" y="626"/>
                </a:lnTo>
                <a:lnTo>
                  <a:pt x="342" y="669"/>
                </a:lnTo>
                <a:lnTo>
                  <a:pt x="317" y="696"/>
                </a:lnTo>
                <a:lnTo>
                  <a:pt x="307" y="706"/>
                </a:lnTo>
                <a:lnTo>
                  <a:pt x="295" y="716"/>
                </a:lnTo>
                <a:lnTo>
                  <a:pt x="285" y="722"/>
                </a:lnTo>
                <a:lnTo>
                  <a:pt x="274" y="727"/>
                </a:lnTo>
                <a:lnTo>
                  <a:pt x="265" y="728"/>
                </a:lnTo>
                <a:lnTo>
                  <a:pt x="257" y="727"/>
                </a:lnTo>
                <a:lnTo>
                  <a:pt x="246" y="722"/>
                </a:lnTo>
                <a:lnTo>
                  <a:pt x="236" y="715"/>
                </a:lnTo>
                <a:lnTo>
                  <a:pt x="226" y="706"/>
                </a:lnTo>
                <a:lnTo>
                  <a:pt x="215" y="696"/>
                </a:lnTo>
                <a:lnTo>
                  <a:pt x="190" y="669"/>
                </a:lnTo>
                <a:lnTo>
                  <a:pt x="155" y="626"/>
                </a:lnTo>
                <a:lnTo>
                  <a:pt x="134" y="600"/>
                </a:lnTo>
                <a:lnTo>
                  <a:pt x="114" y="572"/>
                </a:lnTo>
                <a:lnTo>
                  <a:pt x="92" y="539"/>
                </a:lnTo>
                <a:lnTo>
                  <a:pt x="73" y="507"/>
                </a:lnTo>
                <a:lnTo>
                  <a:pt x="53" y="472"/>
                </a:lnTo>
                <a:lnTo>
                  <a:pt x="36" y="435"/>
                </a:lnTo>
                <a:lnTo>
                  <a:pt x="21" y="397"/>
                </a:lnTo>
                <a:lnTo>
                  <a:pt x="15" y="377"/>
                </a:lnTo>
                <a:lnTo>
                  <a:pt x="11" y="358"/>
                </a:lnTo>
                <a:lnTo>
                  <a:pt x="6" y="339"/>
                </a:lnTo>
                <a:lnTo>
                  <a:pt x="3" y="318"/>
                </a:lnTo>
                <a:lnTo>
                  <a:pt x="2" y="299"/>
                </a:lnTo>
                <a:lnTo>
                  <a:pt x="0" y="280"/>
                </a:lnTo>
                <a:lnTo>
                  <a:pt x="2" y="251"/>
                </a:lnTo>
                <a:lnTo>
                  <a:pt x="6" y="224"/>
                </a:lnTo>
                <a:lnTo>
                  <a:pt x="12" y="198"/>
                </a:lnTo>
                <a:lnTo>
                  <a:pt x="21" y="171"/>
                </a:lnTo>
                <a:lnTo>
                  <a:pt x="33" y="148"/>
                </a:lnTo>
                <a:lnTo>
                  <a:pt x="46" y="124"/>
                </a:lnTo>
                <a:lnTo>
                  <a:pt x="62" y="102"/>
                </a:lnTo>
                <a:lnTo>
                  <a:pt x="78" y="83"/>
                </a:lnTo>
                <a:lnTo>
                  <a:pt x="98" y="65"/>
                </a:lnTo>
                <a:lnTo>
                  <a:pt x="118" y="49"/>
                </a:lnTo>
                <a:lnTo>
                  <a:pt x="140" y="34"/>
                </a:lnTo>
                <a:lnTo>
                  <a:pt x="164" y="22"/>
                </a:lnTo>
                <a:lnTo>
                  <a:pt x="187" y="14"/>
                </a:lnTo>
                <a:lnTo>
                  <a:pt x="214" y="6"/>
                </a:lnTo>
                <a:lnTo>
                  <a:pt x="240" y="2"/>
                </a:lnTo>
                <a:lnTo>
                  <a:pt x="267" y="0"/>
                </a:lnTo>
                <a:lnTo>
                  <a:pt x="295" y="2"/>
                </a:lnTo>
                <a:lnTo>
                  <a:pt x="321" y="6"/>
                </a:lnTo>
                <a:lnTo>
                  <a:pt x="346" y="14"/>
                </a:lnTo>
                <a:lnTo>
                  <a:pt x="372" y="22"/>
                </a:lnTo>
                <a:lnTo>
                  <a:pt x="394" y="34"/>
                </a:lnTo>
                <a:lnTo>
                  <a:pt x="416" y="49"/>
                </a:lnTo>
                <a:lnTo>
                  <a:pt x="436" y="65"/>
                </a:lnTo>
                <a:lnTo>
                  <a:pt x="456" y="83"/>
                </a:lnTo>
                <a:lnTo>
                  <a:pt x="473" y="102"/>
                </a:lnTo>
                <a:lnTo>
                  <a:pt x="488" y="124"/>
                </a:lnTo>
                <a:lnTo>
                  <a:pt x="501" y="148"/>
                </a:lnTo>
                <a:lnTo>
                  <a:pt x="513" y="171"/>
                </a:lnTo>
                <a:lnTo>
                  <a:pt x="522" y="198"/>
                </a:lnTo>
                <a:lnTo>
                  <a:pt x="528" y="224"/>
                </a:lnTo>
                <a:lnTo>
                  <a:pt x="532" y="251"/>
                </a:lnTo>
                <a:lnTo>
                  <a:pt x="534" y="280"/>
                </a:lnTo>
                <a:close/>
                <a:moveTo>
                  <a:pt x="394" y="267"/>
                </a:moveTo>
                <a:lnTo>
                  <a:pt x="394" y="267"/>
                </a:lnTo>
                <a:lnTo>
                  <a:pt x="394" y="255"/>
                </a:lnTo>
                <a:lnTo>
                  <a:pt x="391" y="242"/>
                </a:lnTo>
                <a:lnTo>
                  <a:pt x="388" y="230"/>
                </a:lnTo>
                <a:lnTo>
                  <a:pt x="383" y="218"/>
                </a:lnTo>
                <a:lnTo>
                  <a:pt x="379" y="206"/>
                </a:lnTo>
                <a:lnTo>
                  <a:pt x="372" y="196"/>
                </a:lnTo>
                <a:lnTo>
                  <a:pt x="364" y="187"/>
                </a:lnTo>
                <a:lnTo>
                  <a:pt x="357" y="178"/>
                </a:lnTo>
                <a:lnTo>
                  <a:pt x="348" y="170"/>
                </a:lnTo>
                <a:lnTo>
                  <a:pt x="338" y="162"/>
                </a:lnTo>
                <a:lnTo>
                  <a:pt x="327" y="156"/>
                </a:lnTo>
                <a:lnTo>
                  <a:pt x="317" y="151"/>
                </a:lnTo>
                <a:lnTo>
                  <a:pt x="305" y="146"/>
                </a:lnTo>
                <a:lnTo>
                  <a:pt x="292" y="143"/>
                </a:lnTo>
                <a:lnTo>
                  <a:pt x="280" y="142"/>
                </a:lnTo>
                <a:lnTo>
                  <a:pt x="267" y="140"/>
                </a:lnTo>
                <a:lnTo>
                  <a:pt x="254" y="142"/>
                </a:lnTo>
                <a:lnTo>
                  <a:pt x="242" y="143"/>
                </a:lnTo>
                <a:lnTo>
                  <a:pt x="230" y="146"/>
                </a:lnTo>
                <a:lnTo>
                  <a:pt x="218" y="151"/>
                </a:lnTo>
                <a:lnTo>
                  <a:pt x="207" y="156"/>
                </a:lnTo>
                <a:lnTo>
                  <a:pt x="196" y="162"/>
                </a:lnTo>
                <a:lnTo>
                  <a:pt x="187" y="170"/>
                </a:lnTo>
                <a:lnTo>
                  <a:pt x="179" y="178"/>
                </a:lnTo>
                <a:lnTo>
                  <a:pt x="170" y="187"/>
                </a:lnTo>
                <a:lnTo>
                  <a:pt x="162" y="196"/>
                </a:lnTo>
                <a:lnTo>
                  <a:pt x="156" y="206"/>
                </a:lnTo>
                <a:lnTo>
                  <a:pt x="152" y="218"/>
                </a:lnTo>
                <a:lnTo>
                  <a:pt x="148" y="230"/>
                </a:lnTo>
                <a:lnTo>
                  <a:pt x="145" y="242"/>
                </a:lnTo>
                <a:lnTo>
                  <a:pt x="142" y="255"/>
                </a:lnTo>
                <a:lnTo>
                  <a:pt x="142" y="267"/>
                </a:lnTo>
                <a:lnTo>
                  <a:pt x="142" y="280"/>
                </a:lnTo>
                <a:lnTo>
                  <a:pt x="145" y="293"/>
                </a:lnTo>
                <a:lnTo>
                  <a:pt x="148" y="305"/>
                </a:lnTo>
                <a:lnTo>
                  <a:pt x="152" y="317"/>
                </a:lnTo>
                <a:lnTo>
                  <a:pt x="156" y="327"/>
                </a:lnTo>
                <a:lnTo>
                  <a:pt x="162" y="338"/>
                </a:lnTo>
                <a:lnTo>
                  <a:pt x="170" y="348"/>
                </a:lnTo>
                <a:lnTo>
                  <a:pt x="179" y="357"/>
                </a:lnTo>
                <a:lnTo>
                  <a:pt x="187" y="364"/>
                </a:lnTo>
                <a:lnTo>
                  <a:pt x="196" y="371"/>
                </a:lnTo>
                <a:lnTo>
                  <a:pt x="207" y="377"/>
                </a:lnTo>
                <a:lnTo>
                  <a:pt x="218" y="383"/>
                </a:lnTo>
                <a:lnTo>
                  <a:pt x="230" y="388"/>
                </a:lnTo>
                <a:lnTo>
                  <a:pt x="242" y="391"/>
                </a:lnTo>
                <a:lnTo>
                  <a:pt x="254" y="392"/>
                </a:lnTo>
                <a:lnTo>
                  <a:pt x="267" y="394"/>
                </a:lnTo>
                <a:lnTo>
                  <a:pt x="280" y="392"/>
                </a:lnTo>
                <a:lnTo>
                  <a:pt x="292" y="391"/>
                </a:lnTo>
                <a:lnTo>
                  <a:pt x="305" y="388"/>
                </a:lnTo>
                <a:lnTo>
                  <a:pt x="317" y="383"/>
                </a:lnTo>
                <a:lnTo>
                  <a:pt x="327" y="377"/>
                </a:lnTo>
                <a:lnTo>
                  <a:pt x="338" y="371"/>
                </a:lnTo>
                <a:lnTo>
                  <a:pt x="348" y="364"/>
                </a:lnTo>
                <a:lnTo>
                  <a:pt x="357" y="357"/>
                </a:lnTo>
                <a:lnTo>
                  <a:pt x="364" y="348"/>
                </a:lnTo>
                <a:lnTo>
                  <a:pt x="372" y="338"/>
                </a:lnTo>
                <a:lnTo>
                  <a:pt x="379" y="327"/>
                </a:lnTo>
                <a:lnTo>
                  <a:pt x="383" y="317"/>
                </a:lnTo>
                <a:lnTo>
                  <a:pt x="388" y="305"/>
                </a:lnTo>
                <a:lnTo>
                  <a:pt x="391" y="293"/>
                </a:lnTo>
                <a:lnTo>
                  <a:pt x="394" y="280"/>
                </a:lnTo>
                <a:lnTo>
                  <a:pt x="394" y="267"/>
                </a:lnTo>
                <a:close/>
              </a:path>
            </a:pathLst>
          </a:custGeom>
          <a:solidFill>
            <a:srgbClr val="FF0000"/>
          </a:solidFill>
          <a:ln>
            <a:noFill/>
          </a:ln>
        </p:spPr>
        <p:txBody>
          <a:bodyPr wrap="none" anchor="ctr"/>
          <a:lstStyle/>
          <a:p>
            <a:endParaRPr lang="en-US"/>
          </a:p>
        </p:txBody>
      </p:sp>
      <p:sp>
        <p:nvSpPr>
          <p:cNvPr id="32" name="Rectangle 31"/>
          <p:cNvSpPr/>
          <p:nvPr/>
        </p:nvSpPr>
        <p:spPr bwMode="auto">
          <a:xfrm>
            <a:off x="0" y="6360265"/>
            <a:ext cx="12192000" cy="492443"/>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spcBef>
                <a:spcPct val="50000"/>
              </a:spcBef>
            </a:pPr>
            <a:r>
              <a:rPr lang="fr-FR" sz="2000" b="1" dirty="0">
                <a:solidFill>
                  <a:srgbClr val="19325C"/>
                </a:solidFill>
                <a:latin typeface="Salesforce Sans" panose="020B0505020202020203" pitchFamily="34" charset="0"/>
                <a:cs typeface="Arial" pitchFamily="34" charset="0"/>
              </a:rPr>
              <a:t>PARCOURS </a:t>
            </a:r>
            <a:r>
              <a:rPr lang="fr-FR" sz="2000" b="1" dirty="0" smtClean="0">
                <a:solidFill>
                  <a:srgbClr val="19325C"/>
                </a:solidFill>
                <a:latin typeface="Salesforce Sans" panose="020B0505020202020203" pitchFamily="34" charset="0"/>
                <a:cs typeface="Arial" pitchFamily="34" charset="0"/>
              </a:rPr>
              <a:t>D'ACCÈS</a:t>
            </a:r>
            <a:r>
              <a:rPr lang="fr-FR" sz="2000" b="1" dirty="0">
                <a:solidFill>
                  <a:srgbClr val="19325C"/>
                </a:solidFill>
                <a:latin typeface="Salesforce Sans" panose="020B0505020202020203" pitchFamily="34" charset="0"/>
                <a:cs typeface="Arial" pitchFamily="34" charset="0"/>
              </a:rPr>
              <a:t> : Configuration | Utilisateurs | Utilisateurs</a:t>
            </a:r>
          </a:p>
        </p:txBody>
      </p:sp>
      <p:sp>
        <p:nvSpPr>
          <p:cNvPr id="33" name="Freeform 202"/>
          <p:cNvSpPr>
            <a:spLocks noEditPoints="1"/>
          </p:cNvSpPr>
          <p:nvPr/>
        </p:nvSpPr>
        <p:spPr bwMode="auto">
          <a:xfrm flipH="1">
            <a:off x="143266" y="6434280"/>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1047412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112</a:t>
            </a:fld>
            <a:endParaRPr lang="en-US" smtClean="0"/>
          </a:p>
        </p:txBody>
      </p:sp>
      <p:sp>
        <p:nvSpPr>
          <p:cNvPr id="3" name="Text Placeholder 2"/>
          <p:cNvSpPr>
            <a:spLocks noGrp="1"/>
          </p:cNvSpPr>
          <p:nvPr>
            <p:ph type="body" sz="quarter" idx="11"/>
          </p:nvPr>
        </p:nvSpPr>
        <p:spPr/>
        <p:txBody>
          <a:bodyPr/>
          <a:lstStyle/>
          <a:p>
            <a:r>
              <a:rPr lang="fr-FR"/>
              <a:t>Création de nouveaux utilisateurs</a:t>
            </a:r>
          </a:p>
        </p:txBody>
      </p:sp>
      <p:sp>
        <p:nvSpPr>
          <p:cNvPr id="4" name="Text Placeholder 3"/>
          <p:cNvSpPr>
            <a:spLocks noGrp="1"/>
          </p:cNvSpPr>
          <p:nvPr>
            <p:ph type="body" sz="quarter" idx="12"/>
          </p:nvPr>
        </p:nvSpPr>
        <p:spPr>
          <a:xfrm>
            <a:off x="455732" y="1082351"/>
            <a:ext cx="11618080" cy="1138335"/>
          </a:xfrm>
        </p:spPr>
        <p:txBody>
          <a:bodyPr/>
          <a:lstStyle/>
          <a:p>
            <a:pPr marL="0" indent="0">
              <a:lnSpc>
                <a:spcPct val="100000"/>
              </a:lnSpc>
              <a:buFont typeface="Wingdings" pitchFamily="2" charset="2"/>
              <a:buNone/>
            </a:pPr>
            <a:r>
              <a:rPr lang="fr-FR" spc="-20" dirty="0"/>
              <a:t>Vous pouvez créer des utilisateurs uniques ou multiples à </a:t>
            </a:r>
            <a:r>
              <a:rPr lang="fr-FR" spc="-20" dirty="0" smtClean="0"/>
              <a:t>l'aide </a:t>
            </a:r>
            <a:r>
              <a:rPr lang="fr-FR" spc="-20" dirty="0"/>
              <a:t>des informations requises. </a:t>
            </a:r>
            <a:r>
              <a:rPr lang="fr-FR" spc="-20" dirty="0" smtClean="0"/>
              <a:t>L'option </a:t>
            </a:r>
            <a:r>
              <a:rPr lang="fr-FR" b="1" spc="-20" dirty="0"/>
              <a:t>Générer un nouveau mot de passe</a:t>
            </a:r>
            <a:r>
              <a:rPr lang="fr-FR" spc="-20" dirty="0"/>
              <a:t>, sélectionnée par défaut, enverra à </a:t>
            </a:r>
            <a:r>
              <a:rPr lang="fr-FR" spc="-20" dirty="0" smtClean="0"/>
              <a:t>l'utilisateur </a:t>
            </a:r>
            <a:r>
              <a:rPr lang="fr-FR" spc="-20" dirty="0"/>
              <a:t>par e-mail le nom </a:t>
            </a:r>
            <a:r>
              <a:rPr lang="fr-FR" spc="-20" dirty="0" smtClean="0"/>
              <a:t>d'utilisateur </a:t>
            </a:r>
            <a:r>
              <a:rPr lang="fr-FR" spc="-20" dirty="0"/>
              <a:t>et un mot de passe provisoire.</a:t>
            </a:r>
          </a:p>
          <a:p>
            <a:pPr>
              <a:lnSpc>
                <a:spcPct val="100000"/>
              </a:lnSpc>
            </a:pPr>
            <a:endParaRPr lang="en-US" dirty="0"/>
          </a:p>
          <a:p>
            <a:pPr>
              <a:lnSpc>
                <a:spcPct val="100000"/>
              </a:lnSpc>
            </a:pPr>
            <a:endParaRPr lang="en-IN" dirty="0"/>
          </a:p>
        </p:txBody>
      </p:sp>
      <p:pic>
        <p:nvPicPr>
          <p:cNvPr id="5" name="Picture 3"/>
          <p:cNvPicPr>
            <a:picLocks noChangeAspect="1" noChangeArrowheads="1"/>
          </p:cNvPicPr>
          <p:nvPr/>
        </p:nvPicPr>
        <p:blipFill>
          <a:blip r:embed="rId3" cstate="print"/>
          <a:srcRect/>
          <a:stretch>
            <a:fillRect/>
          </a:stretch>
        </p:blipFill>
        <p:spPr bwMode="auto">
          <a:xfrm>
            <a:off x="2000390" y="2826569"/>
            <a:ext cx="4547743" cy="25757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noChangeArrowheads="1"/>
          </p:cNvPicPr>
          <p:nvPr/>
        </p:nvPicPr>
        <p:blipFill>
          <a:blip r:embed="rId4" cstate="print"/>
          <a:srcRect/>
          <a:stretch>
            <a:fillRect/>
          </a:stretch>
        </p:blipFill>
        <p:spPr bwMode="auto">
          <a:xfrm>
            <a:off x="3944589" y="6267184"/>
            <a:ext cx="4560544" cy="39466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Picture 6"/>
          <p:cNvPicPr>
            <a:picLocks noChangeAspect="1" noChangeArrowheads="1"/>
          </p:cNvPicPr>
          <p:nvPr/>
        </p:nvPicPr>
        <p:blipFill>
          <a:blip r:embed="rId5" cstate="print"/>
          <a:srcRect/>
          <a:stretch>
            <a:fillRect/>
          </a:stretch>
        </p:blipFill>
        <p:spPr bwMode="auto">
          <a:xfrm>
            <a:off x="7540429" y="2426397"/>
            <a:ext cx="1739446" cy="321578"/>
          </a:xfrm>
          <a:prstGeom prst="roundRect">
            <a:avLst/>
          </a:prstGeom>
          <a:noFill/>
          <a:ln w="9525">
            <a:noFill/>
            <a:miter lim="800000"/>
            <a:headEnd/>
            <a:tailEnd/>
          </a:ln>
          <a:effectLst>
            <a:outerShdw blurRad="50800" dist="38100" dir="2700000" algn="tl" rotWithShape="0">
              <a:prstClr val="black">
                <a:alpha val="40000"/>
              </a:prstClr>
            </a:outerShdw>
          </a:effectLst>
        </p:spPr>
      </p:pic>
      <p:pic>
        <p:nvPicPr>
          <p:cNvPr id="8" name="Picture 8"/>
          <p:cNvPicPr>
            <a:picLocks noChangeAspect="1" noChangeArrowheads="1"/>
          </p:cNvPicPr>
          <p:nvPr/>
        </p:nvPicPr>
        <p:blipFill>
          <a:blip r:embed="rId6" cstate="print"/>
          <a:srcRect/>
          <a:stretch>
            <a:fillRect/>
          </a:stretch>
        </p:blipFill>
        <p:spPr bwMode="auto">
          <a:xfrm>
            <a:off x="3738776" y="2426397"/>
            <a:ext cx="979352" cy="321578"/>
          </a:xfrm>
          <a:prstGeom prst="roundRect">
            <a:avLst/>
          </a:prstGeom>
          <a:noFill/>
          <a:ln w="9525">
            <a:noFill/>
            <a:miter lim="800000"/>
            <a:headEnd/>
            <a:tailEnd/>
          </a:ln>
          <a:effectLst>
            <a:outerShdw blurRad="50800" dist="38100" dir="2700000" algn="tl" rotWithShape="0">
              <a:prstClr val="black">
                <a:alpha val="40000"/>
              </a:prstClr>
            </a:outerShdw>
          </a:effectLst>
        </p:spPr>
      </p:pic>
      <p:pic>
        <p:nvPicPr>
          <p:cNvPr id="9" name="Picture 9"/>
          <p:cNvPicPr>
            <a:picLocks noChangeAspect="1" noChangeArrowheads="1"/>
          </p:cNvPicPr>
          <p:nvPr/>
        </p:nvPicPr>
        <p:blipFill>
          <a:blip r:embed="rId7" cstate="print"/>
          <a:srcRect/>
          <a:stretch>
            <a:fillRect/>
          </a:stretch>
        </p:blipFill>
        <p:spPr bwMode="auto">
          <a:xfrm>
            <a:off x="7043926" y="2826569"/>
            <a:ext cx="2801590" cy="321573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41833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113</a:t>
            </a:fld>
            <a:endParaRPr lang="en-US" smtClean="0"/>
          </a:p>
        </p:txBody>
      </p:sp>
      <p:sp>
        <p:nvSpPr>
          <p:cNvPr id="4" name="Text Placeholder 3"/>
          <p:cNvSpPr>
            <a:spLocks noGrp="1"/>
          </p:cNvSpPr>
          <p:nvPr>
            <p:ph type="body" sz="quarter" idx="11"/>
          </p:nvPr>
        </p:nvSpPr>
        <p:spPr>
          <a:xfrm>
            <a:off x="2118049" y="0"/>
            <a:ext cx="8131588" cy="914400"/>
          </a:xfrm>
        </p:spPr>
        <p:txBody>
          <a:bodyPr/>
          <a:lstStyle/>
          <a:p>
            <a:r>
              <a:rPr lang="fr-FR" dirty="0"/>
              <a:t>3-2 : Création </a:t>
            </a:r>
            <a:r>
              <a:rPr lang="fr-FR" dirty="0" smtClean="0"/>
              <a:t>d'un </a:t>
            </a:r>
            <a:r>
              <a:rPr lang="fr-FR" dirty="0"/>
              <a:t>utilisateur APAC</a:t>
            </a:r>
          </a:p>
        </p:txBody>
      </p:sp>
      <p:sp>
        <p:nvSpPr>
          <p:cNvPr id="5" name="Text Placeholder 4"/>
          <p:cNvSpPr>
            <a:spLocks noGrp="1"/>
          </p:cNvSpPr>
          <p:nvPr>
            <p:ph type="body" sz="quarter" idx="12"/>
          </p:nvPr>
        </p:nvSpPr>
        <p:spPr>
          <a:xfrm>
            <a:off x="455731" y="3521002"/>
            <a:ext cx="10971737" cy="2879798"/>
          </a:xfrm>
        </p:spPr>
        <p:txBody>
          <a:bodyPr/>
          <a:lstStyle/>
          <a:p>
            <a:r>
              <a:rPr lang="fr-FR" dirty="0"/>
              <a:t>Tâche :</a:t>
            </a:r>
          </a:p>
          <a:p>
            <a:pPr lvl="1"/>
            <a:r>
              <a:rPr lang="fr-FR" dirty="0"/>
              <a:t>Créez un enregistrement </a:t>
            </a:r>
            <a:r>
              <a:rPr lang="fr-FR" dirty="0" smtClean="0"/>
              <a:t>d'utilisateur </a:t>
            </a:r>
            <a:r>
              <a:rPr lang="pl-PL" dirty="0" smtClean="0"/>
              <a:t/>
            </a:r>
            <a:br>
              <a:rPr lang="pl-PL" dirty="0" smtClean="0"/>
            </a:br>
            <a:r>
              <a:rPr lang="fr-FR" dirty="0" smtClean="0"/>
              <a:t>pour </a:t>
            </a:r>
            <a:r>
              <a:rPr lang="fr-FR" dirty="0"/>
              <a:t>le nouvel utilisateur. </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pic>
        <p:nvPicPr>
          <p:cNvPr id="19" name="Picture 2" descr="X:\Education_Content_Development\Graphics\Objects\File Folder.png"/>
          <p:cNvPicPr>
            <a:picLocks noChangeAspect="1" noChangeArrowheads="1"/>
          </p:cNvPicPr>
          <p:nvPr/>
        </p:nvPicPr>
        <p:blipFill>
          <a:blip r:embed="rId3" cstate="print"/>
          <a:srcRect/>
          <a:stretch>
            <a:fillRect/>
          </a:stretch>
        </p:blipFill>
        <p:spPr bwMode="auto">
          <a:xfrm>
            <a:off x="6422176" y="2667423"/>
            <a:ext cx="5114049" cy="3926223"/>
          </a:xfrm>
          <a:prstGeom prst="rect">
            <a:avLst/>
          </a:prstGeom>
          <a:noFill/>
          <a:effectLst>
            <a:outerShdw blurRad="50800" dist="38100" dir="2700000" algn="tl" rotWithShape="0">
              <a:prstClr val="black">
                <a:alpha val="40000"/>
              </a:prstClr>
            </a:outerShdw>
          </a:effectLst>
        </p:spPr>
      </p:pic>
      <p:sp>
        <p:nvSpPr>
          <p:cNvPr id="20" name="TextBox 19"/>
          <p:cNvSpPr txBox="1"/>
          <p:nvPr/>
        </p:nvSpPr>
        <p:spPr>
          <a:xfrm>
            <a:off x="7218097" y="3653343"/>
            <a:ext cx="3902621" cy="2677656"/>
          </a:xfrm>
          <a:prstGeom prst="rect">
            <a:avLst/>
          </a:prstGeom>
          <a:noFill/>
        </p:spPr>
        <p:txBody>
          <a:bodyPr wrap="square" rtlCol="0">
            <a:spAutoFit/>
          </a:bodyPr>
          <a:lstStyle/>
          <a:p>
            <a:r>
              <a:rPr lang="fr-FR" sz="2400">
                <a:solidFill>
                  <a:schemeClr val="bg1"/>
                </a:solidFill>
              </a:rPr>
              <a:t>Nom : Fumiko Suzuki</a:t>
            </a:r>
          </a:p>
          <a:p>
            <a:r>
              <a:rPr lang="fr-FR" sz="2400">
                <a:solidFill>
                  <a:schemeClr val="bg1"/>
                </a:solidFill>
              </a:rPr>
              <a:t>E-mail : fsuzuki@aw####.com</a:t>
            </a:r>
          </a:p>
          <a:p>
            <a:r>
              <a:rPr lang="fr-FR" sz="2400">
                <a:solidFill>
                  <a:schemeClr val="bg1"/>
                </a:solidFill>
              </a:rPr>
              <a:t>Fonction : Commercial</a:t>
            </a:r>
          </a:p>
          <a:p>
            <a:r>
              <a:rPr lang="fr-FR" sz="2400">
                <a:solidFill>
                  <a:schemeClr val="bg1"/>
                </a:solidFill>
              </a:rPr>
              <a:t>Service : Ventes APAC</a:t>
            </a:r>
          </a:p>
          <a:p>
            <a:r>
              <a:rPr lang="fr-FR" sz="2400">
                <a:solidFill>
                  <a:schemeClr val="bg1"/>
                </a:solidFill>
              </a:rPr>
              <a:t>Responsable : An Lin</a:t>
            </a:r>
          </a:p>
          <a:p>
            <a:r>
              <a:rPr lang="fr-FR" sz="2400">
                <a:solidFill>
                  <a:schemeClr val="bg1"/>
                </a:solidFill>
              </a:rPr>
              <a:t>Lieu : Tokyo, Japon</a:t>
            </a:r>
          </a:p>
        </p:txBody>
      </p:sp>
      <p:sp>
        <p:nvSpPr>
          <p:cNvPr id="21" name="Text Placeholder 3"/>
          <p:cNvSpPr>
            <a:spLocks noGrp="1"/>
          </p:cNvSpPr>
          <p:nvPr>
            <p:ph type="body" sz="quarter" idx="15"/>
          </p:nvPr>
        </p:nvSpPr>
        <p:spPr>
          <a:xfrm>
            <a:off x="1766586" y="914400"/>
            <a:ext cx="10422240" cy="2174033"/>
          </a:xfrm>
        </p:spPr>
        <p:txBody>
          <a:bodyPr tIns="0" bIns="0" anchor="ctr" anchorCtr="0"/>
          <a:lstStyle/>
          <a:p>
            <a:r>
              <a:rPr lang="fr-FR" dirty="0"/>
              <a:t>Objectif :</a:t>
            </a:r>
          </a:p>
          <a:p>
            <a:pPr lvl="1"/>
            <a:r>
              <a:rPr lang="fr-FR" dirty="0"/>
              <a:t>Vous avez reçu des informations relatives à une nouvelle embauche dans le bureau de Tokyo, qui nécessite un accès à votre organisation </a:t>
            </a:r>
            <a:r>
              <a:rPr lang="fr-FR" dirty="0" err="1"/>
              <a:t>Salesforce</a:t>
            </a:r>
            <a:r>
              <a:rPr lang="fr-FR" dirty="0"/>
              <a:t>. </a:t>
            </a:r>
          </a:p>
        </p:txBody>
      </p:sp>
      <p:sp>
        <p:nvSpPr>
          <p:cNvPr id="9" name="Text Placeholder 4"/>
          <p:cNvSpPr>
            <a:spLocks noGrp="1"/>
          </p:cNvSpPr>
          <p:nvPr>
            <p:ph type="body" sz="quarter" idx="12"/>
          </p:nvPr>
        </p:nvSpPr>
        <p:spPr>
          <a:xfrm>
            <a:off x="111760" y="81281"/>
            <a:ext cx="2370183" cy="532620"/>
          </a:xfrm>
        </p:spPr>
        <p:txBody>
          <a:bodyPr/>
          <a:lstStyle/>
          <a:p>
            <a:r>
              <a:rPr lang="fr-FR" sz="1800" dirty="0"/>
              <a:t>REJOIGNEZ-MOI</a:t>
            </a:r>
          </a:p>
        </p:txBody>
      </p:sp>
    </p:spTree>
    <p:extLst>
      <p:ext uri="{BB962C8B-B14F-4D97-AF65-F5344CB8AC3E}">
        <p14:creationId xmlns:p14="http://schemas.microsoft.com/office/powerpoint/2010/main" val="7183545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3 : Création et gestion des utilisateurs</a:t>
            </a:r>
          </a:p>
        </p:txBody>
      </p:sp>
      <p:sp>
        <p:nvSpPr>
          <p:cNvPr id="3" name="Text Placeholder 2"/>
          <p:cNvSpPr>
            <a:spLocks noGrp="1"/>
          </p:cNvSpPr>
          <p:nvPr>
            <p:ph type="body" sz="quarter" idx="13"/>
          </p:nvPr>
        </p:nvSpPr>
        <p:spPr>
          <a:xfrm>
            <a:off x="455732" y="1371601"/>
            <a:ext cx="9072316" cy="1800808"/>
          </a:xfrm>
        </p:spPr>
        <p:txBody>
          <a:bodyPr/>
          <a:lstStyle/>
          <a:p>
            <a:pPr marL="342900" lvl="1" indent="-342900">
              <a:lnSpc>
                <a:spcPct val="100000"/>
              </a:lnSpc>
              <a:spcBef>
                <a:spcPts val="900"/>
              </a:spcBef>
              <a:buFont typeface="Arial" panose="020B0604020202020204" pitchFamily="34" charset="0"/>
              <a:buChar char="•"/>
            </a:pPr>
            <a:r>
              <a:rPr lang="fr-FR" dirty="0"/>
              <a:t>Gestion des profils utilisateur</a:t>
            </a:r>
          </a:p>
          <a:p>
            <a:pPr marL="342900" lvl="2" indent="-342900">
              <a:lnSpc>
                <a:spcPct val="100000"/>
              </a:lnSpc>
              <a:spcBef>
                <a:spcPts val="900"/>
              </a:spcBef>
              <a:buFont typeface="Arial" panose="020B0604020202020204" pitchFamily="34" charset="0"/>
              <a:buChar char="•"/>
            </a:pPr>
            <a:r>
              <a:rPr lang="fr-FR" sz="2400" dirty="0"/>
              <a:t>Gestion des utilisateurs</a:t>
            </a:r>
          </a:p>
          <a:p>
            <a:pPr marL="342900" lvl="2" indent="-342900">
              <a:lnSpc>
                <a:spcPct val="100000"/>
              </a:lnSpc>
              <a:spcBef>
                <a:spcPts val="900"/>
              </a:spcBef>
              <a:buFont typeface="Arial" panose="020B0604020202020204" pitchFamily="34" charset="0"/>
              <a:buChar char="•"/>
            </a:pPr>
            <a:r>
              <a:rPr lang="fr-FR" sz="2400" b="1" dirty="0"/>
              <a:t>Création </a:t>
            </a:r>
            <a:r>
              <a:rPr lang="fr-FR" sz="2400" b="1" dirty="0" smtClean="0"/>
              <a:t>d'utilisateurs </a:t>
            </a:r>
            <a:r>
              <a:rPr lang="fr-FR" sz="2400" b="1" dirty="0"/>
              <a:t>et </a:t>
            </a:r>
            <a:r>
              <a:rPr lang="fr-FR" sz="2400" b="1" dirty="0" smtClean="0"/>
              <a:t>d'invitations </a:t>
            </a:r>
            <a:r>
              <a:rPr lang="fr-FR" sz="2400" b="1" dirty="0"/>
              <a:t>Chatter Free</a:t>
            </a:r>
          </a:p>
          <a:p>
            <a:pPr marL="342900" lvl="2" indent="-342900">
              <a:lnSpc>
                <a:spcPct val="100000"/>
              </a:lnSpc>
              <a:spcBef>
                <a:spcPts val="900"/>
              </a:spcBef>
              <a:buFont typeface="Arial" panose="020B0604020202020204" pitchFamily="34" charset="0"/>
              <a:buChar char="•"/>
            </a:pPr>
            <a:r>
              <a:rPr lang="fr-FR" sz="2400" dirty="0"/>
              <a:t>Résolution des problèmes de connexion</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114</a:t>
            </a:fld>
            <a:endParaRPr lang="en-US"/>
          </a:p>
        </p:txBody>
      </p:sp>
    </p:spTree>
    <p:extLst>
      <p:ext uri="{BB962C8B-B14F-4D97-AF65-F5344CB8AC3E}">
        <p14:creationId xmlns:p14="http://schemas.microsoft.com/office/powerpoint/2010/main" val="8739392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115</a:t>
            </a:fld>
            <a:endParaRPr lang="en-US" smtClean="0"/>
          </a:p>
        </p:txBody>
      </p:sp>
      <p:sp>
        <p:nvSpPr>
          <p:cNvPr id="3" name="Text Placeholder 2"/>
          <p:cNvSpPr>
            <a:spLocks noGrp="1"/>
          </p:cNvSpPr>
          <p:nvPr>
            <p:ph type="body" sz="quarter" idx="11"/>
          </p:nvPr>
        </p:nvSpPr>
        <p:spPr/>
        <p:txBody>
          <a:bodyPr/>
          <a:lstStyle/>
          <a:p>
            <a:r>
              <a:rPr lang="fr-FR" dirty="0"/>
              <a:t>Comment inclure plus </a:t>
            </a:r>
            <a:r>
              <a:rPr lang="fr-FR" dirty="0" smtClean="0"/>
              <a:t>d'utilisateurs </a:t>
            </a:r>
            <a:r>
              <a:rPr lang="fr-FR" dirty="0"/>
              <a:t>sur Chatter ?</a:t>
            </a:r>
          </a:p>
        </p:txBody>
      </p:sp>
      <p:graphicFrame>
        <p:nvGraphicFramePr>
          <p:cNvPr id="5" name="Table 4"/>
          <p:cNvGraphicFramePr>
            <a:graphicFrameLocks noGrp="1"/>
          </p:cNvGraphicFramePr>
          <p:nvPr>
            <p:extLst>
              <p:ext uri="{D42A27DB-BD31-4B8C-83A1-F6EECF244321}">
                <p14:modId xmlns:p14="http://schemas.microsoft.com/office/powerpoint/2010/main" val="4124172932"/>
              </p:ext>
            </p:extLst>
          </p:nvPr>
        </p:nvGraphicFramePr>
        <p:xfrm>
          <a:off x="1893120" y="1575296"/>
          <a:ext cx="8926668" cy="4783232"/>
        </p:xfrm>
        <a:graphic>
          <a:graphicData uri="http://schemas.openxmlformats.org/drawingml/2006/table">
            <a:tbl>
              <a:tblPr firstRow="1" bandRow="1">
                <a:effectLst/>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23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baseline="0" dirty="0">
                          <a:solidFill>
                            <a:schemeClr val="tx1"/>
                          </a:solidFill>
                          <a:latin typeface="Salesforce Sans" panose="020B0505020202020203" pitchFamily="34" charset="0"/>
                          <a:ea typeface="Segoe UI" pitchFamily="34" charset="0"/>
                          <a:cs typeface="Segoe UI" pitchFamily="34" charset="0"/>
                        </a:rPr>
                        <a:t>Chatter </a:t>
                      </a:r>
                      <a:r>
                        <a:rPr lang="fr-FR" sz="1800" b="0" baseline="0" dirty="0" smtClean="0">
                          <a:solidFill>
                            <a:schemeClr val="tx1"/>
                          </a:solidFill>
                          <a:latin typeface="Salesforce Sans" panose="020B0505020202020203" pitchFamily="34" charset="0"/>
                          <a:ea typeface="Segoe UI" pitchFamily="34" charset="0"/>
                          <a:cs typeface="Segoe UI" pitchFamily="34" charset="0"/>
                        </a:rPr>
                        <a:t>s'est </a:t>
                      </a:r>
                      <a:r>
                        <a:rPr lang="fr-FR" sz="1800" b="0" baseline="0" dirty="0">
                          <a:solidFill>
                            <a:schemeClr val="tx1"/>
                          </a:solidFill>
                          <a:latin typeface="Salesforce Sans" panose="020B0505020202020203" pitchFamily="34" charset="0"/>
                          <a:ea typeface="Segoe UI" pitchFamily="34" charset="0"/>
                          <a:cs typeface="Segoe UI" pitchFamily="34" charset="0"/>
                        </a:rPr>
                        <a:t>avéré formidable pour mon équipe et nous aimerions que les membres de </a:t>
                      </a:r>
                      <a:r>
                        <a:rPr lang="fr-FR" sz="1800" b="0" baseline="0" dirty="0" smtClean="0">
                          <a:solidFill>
                            <a:schemeClr val="tx1"/>
                          </a:solidFill>
                          <a:latin typeface="Salesforce Sans" panose="020B0505020202020203" pitchFamily="34" charset="0"/>
                          <a:ea typeface="Segoe UI" pitchFamily="34" charset="0"/>
                          <a:cs typeface="Segoe UI" pitchFamily="34" charset="0"/>
                        </a:rPr>
                        <a:t>l'équipe </a:t>
                      </a:r>
                      <a:r>
                        <a:rPr lang="fr-FR" sz="1800" b="0" baseline="0" dirty="0">
                          <a:solidFill>
                            <a:schemeClr val="tx1"/>
                          </a:solidFill>
                          <a:latin typeface="Salesforce Sans" panose="020B0505020202020203" pitchFamily="34" charset="0"/>
                          <a:ea typeface="Segoe UI" pitchFamily="34" charset="0"/>
                          <a:cs typeface="Segoe UI" pitchFamily="34" charset="0"/>
                        </a:rPr>
                        <a:t>R+D nous rejoignent sur Chatter, afin de participer à des groupes produits. Cependant, Brent </a:t>
                      </a:r>
                      <a:r>
                        <a:rPr lang="fr-FR" sz="1800" b="0" baseline="0" dirty="0" smtClean="0">
                          <a:solidFill>
                            <a:schemeClr val="tx1"/>
                          </a:solidFill>
                          <a:latin typeface="Salesforce Sans" panose="020B0505020202020203" pitchFamily="34" charset="0"/>
                          <a:ea typeface="Segoe UI" pitchFamily="34" charset="0"/>
                          <a:cs typeface="Segoe UI" pitchFamily="34" charset="0"/>
                        </a:rPr>
                        <a:t>m'a </a:t>
                      </a:r>
                      <a:r>
                        <a:rPr lang="fr-FR" sz="1800" b="0" baseline="0" dirty="0">
                          <a:solidFill>
                            <a:schemeClr val="tx1"/>
                          </a:solidFill>
                          <a:latin typeface="Salesforce Sans" panose="020B0505020202020203" pitchFamily="34" charset="0"/>
                          <a:ea typeface="Segoe UI" pitchFamily="34" charset="0"/>
                          <a:cs typeface="Segoe UI" pitchFamily="34" charset="0"/>
                        </a:rPr>
                        <a:t>indiqué que les licences supplémentaires </a:t>
                      </a:r>
                      <a:r>
                        <a:rPr lang="fr-FR" sz="1800" b="0" baseline="0" dirty="0" err="1">
                          <a:solidFill>
                            <a:schemeClr val="tx1"/>
                          </a:solidFill>
                          <a:latin typeface="Salesforce Sans" panose="020B0505020202020203" pitchFamily="34" charset="0"/>
                          <a:ea typeface="Segoe UI" pitchFamily="34" charset="0"/>
                          <a:cs typeface="Segoe UI" pitchFamily="34" charset="0"/>
                        </a:rPr>
                        <a:t>Salesforce</a:t>
                      </a:r>
                      <a:r>
                        <a:rPr lang="fr-FR" sz="1800" b="0" baseline="0" dirty="0">
                          <a:solidFill>
                            <a:schemeClr val="tx1"/>
                          </a:solidFill>
                          <a:latin typeface="Salesforce Sans" panose="020B0505020202020203" pitchFamily="34" charset="0"/>
                          <a:ea typeface="Segoe UI" pitchFamily="34" charset="0"/>
                          <a:cs typeface="Segoe UI" pitchFamily="34" charset="0"/>
                        </a:rPr>
                        <a:t> CRM ne sont pas comprises dans le budget. Avez-vous des idées ?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13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Conner McCoy</a:t>
                      </a:r>
                      <a:r>
                        <a:rPr lang="fr-FR" sz="1600" b="0" baseline="0">
                          <a:solidFill>
                            <a:srgbClr val="0070C0"/>
                          </a:solidFill>
                          <a:latin typeface="Salesforce Sans" panose="020B0505020202020203" pitchFamily="34" charset="0"/>
                          <a:ea typeface="Segoe UI" pitchFamily="34" charset="0"/>
                          <a:cs typeface="Segoe UI" pitchFamily="34" charset="0"/>
                        </a:rPr>
                        <a:t> </a:t>
                      </a:r>
                      <a:r>
                        <a:rPr lang="fr-FR" sz="1600" b="0">
                          <a:solidFill>
                            <a:schemeClr val="tx1"/>
                          </a:solidFill>
                          <a:latin typeface="Salesforce Sans" panose="020B0505020202020203" pitchFamily="34" charset="0"/>
                          <a:ea typeface="Segoe UI" pitchFamily="34" charset="0"/>
                          <a:cs typeface="Segoe UI" pitchFamily="34" charset="0"/>
                        </a:rPr>
                        <a:t>et </a:t>
                      </a:r>
                      <a:r>
                        <a:rPr lang="fr-FR" sz="1600" b="0">
                          <a:solidFill>
                            <a:srgbClr val="0070C0"/>
                          </a:solidFill>
                          <a:latin typeface="Salesforce Sans" panose="020B0505020202020203" pitchFamily="34" charset="0"/>
                          <a:ea typeface="Segoe UI" pitchFamily="34" charset="0"/>
                          <a:cs typeface="Segoe UI" pitchFamily="34" charset="0"/>
                        </a:rPr>
                        <a:t>Brent Bassi</a:t>
                      </a:r>
                      <a:r>
                        <a:rPr lang="fr-FR" sz="1600" b="0">
                          <a:solidFill>
                            <a:schemeClr val="tx1"/>
                          </a:solidFill>
                          <a:latin typeface="Salesforce Sans" panose="020B0505020202020203" pitchFamily="34" charset="0"/>
                          <a:ea typeface="Segoe UI" pitchFamily="34" charset="0"/>
                          <a:cs typeface="Segoe UI" pitchFamily="34" charset="0"/>
                        </a:rPr>
                        <a:t> aiment.</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Conner </a:t>
                      </a:r>
                      <a:r>
                        <a:rPr lang="fr-FR" sz="1800" b="0" dirty="0" err="1">
                          <a:solidFill>
                            <a:srgbClr val="0070C0"/>
                          </a:solidFill>
                          <a:latin typeface="Salesforce Sans" panose="020B0505020202020203" pitchFamily="34" charset="0"/>
                          <a:ea typeface="Segoe UI" pitchFamily="34" charset="0"/>
                          <a:cs typeface="Segoe UI" pitchFamily="34" charset="0"/>
                        </a:rPr>
                        <a:t>McCoy</a:t>
                      </a:r>
                      <a:endParaRPr lang="fr-FR"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240" rtl="0" eaLnBrk="1" fontAlgn="auto" latinLnBrk="0" hangingPunct="1">
                        <a:lnSpc>
                          <a:spcPct val="100000"/>
                        </a:lnSpc>
                        <a:spcBef>
                          <a:spcPts val="0"/>
                        </a:spcBef>
                        <a:spcAft>
                          <a:spcPts val="0"/>
                        </a:spcAft>
                        <a:buClrTx/>
                        <a:buSzTx/>
                        <a:buFontTx/>
                        <a:buNone/>
                        <a:tabLst/>
                        <a:defRPr/>
                      </a:pPr>
                      <a:r>
                        <a:rPr lang="fr-FR" sz="1800" b="0" baseline="0" dirty="0" smtClean="0">
                          <a:solidFill>
                            <a:schemeClr val="tx1"/>
                          </a:solidFill>
                          <a:latin typeface="Salesforce Sans" panose="020B0505020202020203" pitchFamily="34" charset="0"/>
                          <a:ea typeface="Segoe UI" pitchFamily="34" charset="0"/>
                          <a:cs typeface="Segoe UI" pitchFamily="34" charset="0"/>
                        </a:rPr>
                        <a:t>J'ai </a:t>
                      </a:r>
                      <a:r>
                        <a:rPr lang="fr-FR" sz="1800" b="0" baseline="0" dirty="0">
                          <a:solidFill>
                            <a:schemeClr val="tx1"/>
                          </a:solidFill>
                          <a:latin typeface="Salesforce Sans" panose="020B0505020202020203" pitchFamily="34" charset="0"/>
                          <a:ea typeface="Segoe UI" pitchFamily="34" charset="0"/>
                          <a:cs typeface="Segoe UI" pitchFamily="34" charset="0"/>
                        </a:rPr>
                        <a:t>appris </a:t>
                      </a:r>
                      <a:r>
                        <a:rPr lang="fr-FR" sz="1800" b="0" baseline="0" dirty="0" smtClean="0">
                          <a:solidFill>
                            <a:schemeClr val="tx1"/>
                          </a:solidFill>
                          <a:latin typeface="Salesforce Sans" panose="020B0505020202020203" pitchFamily="34" charset="0"/>
                          <a:ea typeface="Segoe UI" pitchFamily="34" charset="0"/>
                          <a:cs typeface="Segoe UI" pitchFamily="34" charset="0"/>
                        </a:rPr>
                        <a:t>qu'il </a:t>
                      </a:r>
                      <a:r>
                        <a:rPr lang="fr-FR" sz="1800" b="0" baseline="0" dirty="0">
                          <a:solidFill>
                            <a:schemeClr val="tx1"/>
                          </a:solidFill>
                          <a:latin typeface="Salesforce Sans" panose="020B0505020202020203" pitchFamily="34" charset="0"/>
                          <a:ea typeface="Segoe UI" pitchFamily="34" charset="0"/>
                          <a:cs typeface="Segoe UI" pitchFamily="34" charset="0"/>
                        </a:rPr>
                        <a:t>était désormais possible </a:t>
                      </a:r>
                      <a:r>
                        <a:rPr lang="fr-FR" sz="1800" b="0" baseline="0" dirty="0" smtClean="0">
                          <a:solidFill>
                            <a:schemeClr val="tx1"/>
                          </a:solidFill>
                          <a:latin typeface="Salesforce Sans" panose="020B0505020202020203" pitchFamily="34" charset="0"/>
                          <a:ea typeface="Segoe UI" pitchFamily="34" charset="0"/>
                          <a:cs typeface="Segoe UI" pitchFamily="34" charset="0"/>
                        </a:rPr>
                        <a:t>d'inviter </a:t>
                      </a:r>
                      <a:r>
                        <a:rPr lang="fr-FR" sz="1800" b="0" baseline="0" dirty="0">
                          <a:solidFill>
                            <a:schemeClr val="tx1"/>
                          </a:solidFill>
                          <a:latin typeface="Salesforce Sans" panose="020B0505020202020203" pitchFamily="34" charset="0"/>
                          <a:ea typeface="Segoe UI" pitchFamily="34" charset="0"/>
                          <a:cs typeface="Segoe UI" pitchFamily="34" charset="0"/>
                        </a:rPr>
                        <a:t>des personnes hors AW dans Chatter - </a:t>
                      </a:r>
                      <a:r>
                        <a:rPr lang="fr-FR" sz="1800" b="0" baseline="0" dirty="0" smtClean="0">
                          <a:solidFill>
                            <a:schemeClr val="tx1"/>
                          </a:solidFill>
                          <a:latin typeface="Salesforce Sans" panose="020B0505020202020203" pitchFamily="34" charset="0"/>
                          <a:ea typeface="Segoe UI" pitchFamily="34" charset="0"/>
                          <a:cs typeface="Segoe UI" pitchFamily="34" charset="0"/>
                        </a:rPr>
                        <a:t>J'aimerais </a:t>
                      </a:r>
                      <a:r>
                        <a:rPr lang="fr-FR" sz="1800" b="0" baseline="0" dirty="0">
                          <a:solidFill>
                            <a:schemeClr val="tx1"/>
                          </a:solidFill>
                          <a:latin typeface="Salesforce Sans" panose="020B0505020202020203" pitchFamily="34" charset="0"/>
                          <a:ea typeface="Segoe UI" pitchFamily="34" charset="0"/>
                          <a:cs typeface="Segoe UI" pitchFamily="34" charset="0"/>
                        </a:rPr>
                        <a:t>vraiment faire rentrer certains de nos sous-traitants marketing dans Chatter et créer un Groupe des meilleures pratiques en marketing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1 heure</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6" name="Picture 5"/>
          <p:cNvPicPr>
            <a:picLocks noChangeAspect="1"/>
          </p:cNvPicPr>
          <p:nvPr/>
        </p:nvPicPr>
        <p:blipFill rotWithShape="1">
          <a:blip r:embed="rId3" cstate="print"/>
          <a:srcRect l="1970" t="12280" r="78654" b="85404"/>
          <a:stretch/>
        </p:blipFill>
        <p:spPr>
          <a:xfrm>
            <a:off x="4147657" y="3774479"/>
            <a:ext cx="3280454" cy="277523"/>
          </a:xfrm>
          <a:prstGeom prst="rect">
            <a:avLst/>
          </a:prstGeom>
        </p:spPr>
      </p:pic>
      <p:pic>
        <p:nvPicPr>
          <p:cNvPr id="7" name="Picture 6"/>
          <p:cNvPicPr>
            <a:picLocks noChangeAspect="1"/>
          </p:cNvPicPr>
          <p:nvPr/>
        </p:nvPicPr>
        <p:blipFill rotWithShape="1">
          <a:blip r:embed="rId3" cstate="print"/>
          <a:srcRect l="96090" t="2041" r="2152" b="95552"/>
          <a:stretch/>
        </p:blipFill>
        <p:spPr>
          <a:xfrm>
            <a:off x="10248170" y="1784156"/>
            <a:ext cx="297640" cy="288435"/>
          </a:xfrm>
          <a:prstGeom prst="rect">
            <a:avLst/>
          </a:prstGeom>
        </p:spPr>
      </p:pic>
      <p:pic>
        <p:nvPicPr>
          <p:cNvPr id="8" name="Picture 7"/>
          <p:cNvPicPr>
            <a:picLocks noChangeAspect="1"/>
          </p:cNvPicPr>
          <p:nvPr/>
        </p:nvPicPr>
        <p:blipFill rotWithShape="1">
          <a:blip r:embed="rId3" cstate="print"/>
          <a:srcRect l="95812" t="16466" r="2430" b="81127"/>
          <a:stretch/>
        </p:blipFill>
        <p:spPr>
          <a:xfrm>
            <a:off x="10248170" y="4558613"/>
            <a:ext cx="297640" cy="288435"/>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1870807" y="1618231"/>
            <a:ext cx="622856" cy="620283"/>
          </a:xfrm>
          <a:prstGeom prst="ellipse">
            <a:avLst/>
          </a:prstGeom>
          <a:solidFill>
            <a:schemeClr val="bg2">
              <a:lumMod val="90000"/>
            </a:schemeClr>
          </a:solidFill>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6249" t="-3301" r="14933" b="75046"/>
          <a:stretch/>
        </p:blipFill>
        <p:spPr>
          <a:xfrm>
            <a:off x="1973899" y="4636598"/>
            <a:ext cx="524546" cy="545467"/>
          </a:xfrm>
          <a:prstGeom prst="ellipse">
            <a:avLst/>
          </a:prstGeom>
          <a:solidFill>
            <a:schemeClr val="bg2">
              <a:lumMod val="90000"/>
            </a:schemeClr>
          </a:solidFill>
        </p:spPr>
      </p:pic>
      <p:grpSp>
        <p:nvGrpSpPr>
          <p:cNvPr id="10" name="Group 9"/>
          <p:cNvGrpSpPr/>
          <p:nvPr/>
        </p:nvGrpSpPr>
        <p:grpSpPr>
          <a:xfrm>
            <a:off x="4453616" y="3788181"/>
            <a:ext cx="3098057" cy="277000"/>
            <a:chOff x="2204192" y="3458997"/>
            <a:chExt cx="3098057"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641503"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86869396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b="0" i="0" u="none" strike="noStrike" kern="0" cap="none" spc="0" normalizeH="0" baseline="0" noProof="0" smtClean="0">
              <a:ln>
                <a:noFill/>
              </a:ln>
              <a:solidFill>
                <a:sysClr val="windowText" lastClr="000000"/>
              </a:solidFill>
              <a:effectLst/>
              <a:uLnTx/>
              <a:uFillTx/>
            </a:endParaRPr>
          </a:p>
        </p:txBody>
      </p:sp>
      <p:sp>
        <p:nvSpPr>
          <p:cNvPr id="3" name="Text Placeholder 2"/>
          <p:cNvSpPr>
            <a:spLocks noGrp="1"/>
          </p:cNvSpPr>
          <p:nvPr>
            <p:ph type="body" sz="quarter" idx="11"/>
          </p:nvPr>
        </p:nvSpPr>
        <p:spPr/>
        <p:txBody>
          <a:bodyPr/>
          <a:lstStyle/>
          <a:p>
            <a:endParaRPr lang="en-US" dirty="0"/>
          </a:p>
          <a:p>
            <a:r>
              <a:rPr lang="fr-FR"/>
              <a:t>Licences Chatter Free et Chatter External</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45663121"/>
              </p:ext>
            </p:extLst>
          </p:nvPr>
        </p:nvGraphicFramePr>
        <p:xfrm>
          <a:off x="1356004" y="921837"/>
          <a:ext cx="9735668" cy="5804604"/>
        </p:xfrm>
        <a:graphic>
          <a:graphicData uri="http://schemas.openxmlformats.org/drawingml/2006/table">
            <a:tbl>
              <a:tblPr firstRow="1" bandRow="1">
                <a:tableStyleId>{6E25E649-3F16-4E02-A733-19D2CDBF48F0}</a:tableStyleId>
              </a:tblPr>
              <a:tblGrid>
                <a:gridCol w="5232579">
                  <a:extLst>
                    <a:ext uri="{9D8B030D-6E8A-4147-A177-3AD203B41FA5}">
                      <a16:colId xmlns:a16="http://schemas.microsoft.com/office/drawing/2014/main" xmlns="" val="70579391"/>
                    </a:ext>
                  </a:extLst>
                </a:gridCol>
                <a:gridCol w="3173862">
                  <a:extLst>
                    <a:ext uri="{9D8B030D-6E8A-4147-A177-3AD203B41FA5}">
                      <a16:colId xmlns:a16="http://schemas.microsoft.com/office/drawing/2014/main" xmlns="" val="3892706253"/>
                    </a:ext>
                  </a:extLst>
                </a:gridCol>
                <a:gridCol w="1329227">
                  <a:extLst>
                    <a:ext uri="{9D8B030D-6E8A-4147-A177-3AD203B41FA5}">
                      <a16:colId xmlns:a16="http://schemas.microsoft.com/office/drawing/2014/main" xmlns="" val="2457698397"/>
                    </a:ext>
                  </a:extLst>
                </a:gridCol>
              </a:tblGrid>
              <a:tr h="1440363">
                <a:tc>
                  <a:txBody>
                    <a:bodyPr/>
                    <a:lstStyle/>
                    <a:p>
                      <a:r>
                        <a:rPr lang="fr-FR" sz="1800" dirty="0"/>
                        <a:t>Fonctionnalité</a:t>
                      </a:r>
                    </a:p>
                  </a:txBody>
                  <a:tcPr/>
                </a:tc>
                <a:tc>
                  <a:txBody>
                    <a:bodyPr/>
                    <a:lstStyle/>
                    <a:p>
                      <a:r>
                        <a:rPr lang="fr-FR" sz="1800" dirty="0"/>
                        <a:t>Chatter </a:t>
                      </a:r>
                      <a:r>
                        <a:rPr lang="fr-FR" sz="1800" dirty="0" err="1"/>
                        <a:t>External</a:t>
                      </a:r>
                      <a:endParaRPr lang="fr-FR" sz="1800" dirty="0"/>
                    </a:p>
                    <a:p>
                      <a:r>
                        <a:rPr lang="fr-FR" sz="1800" dirty="0"/>
                        <a:t>(Accès limité aux articles et personnes des groupes dans lesquels les clients sont invités)</a:t>
                      </a:r>
                    </a:p>
                  </a:txBody>
                  <a:tcPr/>
                </a:tc>
                <a:tc>
                  <a:txBody>
                    <a:bodyPr/>
                    <a:lstStyle/>
                    <a:p>
                      <a:r>
                        <a:rPr lang="fr-FR" sz="1800"/>
                        <a:t>Chatter Free</a:t>
                      </a:r>
                    </a:p>
                  </a:txBody>
                  <a:tcPr/>
                </a:tc>
                <a:extLst>
                  <a:ext uri="{0D108BD9-81ED-4DB2-BD59-A6C34878D82A}">
                    <a16:rowId xmlns:a16="http://schemas.microsoft.com/office/drawing/2014/main" xmlns="" val="3435866635"/>
                  </a:ext>
                </a:extLst>
              </a:tr>
              <a:tr h="834379">
                <a:tc>
                  <a:txBody>
                    <a:bodyPr/>
                    <a:lstStyle/>
                    <a:p>
                      <a:r>
                        <a:rPr lang="fr-FR" sz="1800" spc="-20" baseline="0" dirty="0"/>
                        <a:t>Chatter Desktop Client</a:t>
                      </a:r>
                    </a:p>
                    <a:p>
                      <a:r>
                        <a:rPr lang="fr-FR" sz="1800" spc="-20" baseline="0" dirty="0"/>
                        <a:t>(Applications téléchargeables qui nécessitent </a:t>
                      </a:r>
                      <a:r>
                        <a:rPr lang="fr-FR" sz="1800" spc="-20" baseline="0" dirty="0" smtClean="0"/>
                        <a:t>l'autorisation </a:t>
                      </a:r>
                      <a:r>
                        <a:rPr lang="fr-FR" sz="1800" spc="-20" baseline="0" dirty="0"/>
                        <a:t>de profil « Activé pour API »)</a:t>
                      </a:r>
                    </a:p>
                  </a:txBody>
                  <a:tcPr marR="0"/>
                </a:tc>
                <a:tc>
                  <a:txBody>
                    <a:bodyPr/>
                    <a:lstStyle/>
                    <a:p>
                      <a:pPr algn="ctr"/>
                      <a:r>
                        <a:rPr lang="fr-FR" sz="1800"/>
                        <a:t>X</a:t>
                      </a:r>
                    </a:p>
                  </a:txBody>
                  <a:tcPr/>
                </a:tc>
                <a:tc>
                  <a:txBody>
                    <a:bodyPr/>
                    <a:lstStyle/>
                    <a:p>
                      <a:pPr algn="ctr"/>
                      <a:r>
                        <a:rPr lang="fr-FR" sz="1800" dirty="0"/>
                        <a:t>X</a:t>
                      </a:r>
                    </a:p>
                  </a:txBody>
                  <a:tcPr/>
                </a:tc>
                <a:extLst>
                  <a:ext uri="{0D108BD9-81ED-4DB2-BD59-A6C34878D82A}">
                    <a16:rowId xmlns:a16="http://schemas.microsoft.com/office/drawing/2014/main" xmlns="" val="786698519"/>
                  </a:ext>
                </a:extLst>
              </a:tr>
              <a:tr h="1321100">
                <a:tc>
                  <a:txBody>
                    <a:bodyPr/>
                    <a:lstStyle/>
                    <a:p>
                      <a:r>
                        <a:rPr lang="fr-FR" sz="1800" dirty="0"/>
                        <a:t>Utiliser</a:t>
                      </a:r>
                      <a:r>
                        <a:rPr lang="fr-FR" sz="1800" baseline="0" dirty="0"/>
                        <a:t> </a:t>
                      </a:r>
                      <a:r>
                        <a:rPr lang="fr-FR" sz="1800" baseline="0" dirty="0" smtClean="0"/>
                        <a:t>l'application </a:t>
                      </a:r>
                      <a:r>
                        <a:rPr lang="fr-FR" sz="1800" baseline="0" dirty="0" err="1"/>
                        <a:t>Salesforce</a:t>
                      </a:r>
                      <a:endParaRPr lang="fr-FR" sz="1800" baseline="0" dirty="0"/>
                    </a:p>
                  </a:txBody>
                  <a:tcPr/>
                </a:tc>
                <a:tc>
                  <a:txBody>
                    <a:bodyPr/>
                    <a:lstStyle/>
                    <a:p>
                      <a:pPr algn="ctr"/>
                      <a:r>
                        <a:rPr lang="fr-FR" sz="1800" dirty="0"/>
                        <a:t>X</a:t>
                      </a:r>
                    </a:p>
                    <a:p>
                      <a:pPr algn="l"/>
                      <a:r>
                        <a:rPr lang="fr-FR" sz="1800" spc="-20" baseline="0" dirty="0"/>
                        <a:t>Application téléchargeable dans laquelle les utilisateurs ne peuvent pas accéder aux vues de liste Groupes ou Personnes.</a:t>
                      </a:r>
                    </a:p>
                  </a:txBody>
                  <a:tcPr/>
                </a:tc>
                <a:tc>
                  <a:txBody>
                    <a:bodyPr/>
                    <a:lstStyle/>
                    <a:p>
                      <a:pPr algn="ctr"/>
                      <a:r>
                        <a:rPr lang="fr-FR" sz="1800" dirty="0"/>
                        <a:t>X</a:t>
                      </a:r>
                    </a:p>
                  </a:txBody>
                  <a:tcPr/>
                </a:tc>
                <a:extLst>
                  <a:ext uri="{0D108BD9-81ED-4DB2-BD59-A6C34878D82A}">
                    <a16:rowId xmlns:a16="http://schemas.microsoft.com/office/drawing/2014/main" xmlns="" val="1073150202"/>
                  </a:ext>
                </a:extLst>
              </a:tr>
              <a:tr h="422451">
                <a:tc>
                  <a:txBody>
                    <a:bodyPr/>
                    <a:lstStyle/>
                    <a:p>
                      <a:r>
                        <a:rPr lang="fr-FR" sz="1800"/>
                        <a:t>Flux</a:t>
                      </a:r>
                    </a:p>
                  </a:txBody>
                  <a:tcPr/>
                </a:tc>
                <a:tc>
                  <a:txBody>
                    <a:bodyPr/>
                    <a:lstStyle/>
                    <a:p>
                      <a:pPr algn="ctr"/>
                      <a:r>
                        <a:rPr lang="fr-FR" sz="1800"/>
                        <a:t>X</a:t>
                      </a:r>
                    </a:p>
                  </a:txBody>
                  <a:tcPr/>
                </a:tc>
                <a:tc>
                  <a:txBody>
                    <a:bodyPr/>
                    <a:lstStyle/>
                    <a:p>
                      <a:pPr algn="ctr"/>
                      <a:r>
                        <a:rPr lang="fr-FR" sz="1800"/>
                        <a:t>X</a:t>
                      </a:r>
                    </a:p>
                  </a:txBody>
                  <a:tcPr/>
                </a:tc>
                <a:extLst>
                  <a:ext uri="{0D108BD9-81ED-4DB2-BD59-A6C34878D82A}">
                    <a16:rowId xmlns:a16="http://schemas.microsoft.com/office/drawing/2014/main" xmlns="" val="4172411475"/>
                  </a:ext>
                </a:extLst>
              </a:tr>
              <a:tr h="422451">
                <a:tc>
                  <a:txBody>
                    <a:bodyPr/>
                    <a:lstStyle/>
                    <a:p>
                      <a:r>
                        <a:rPr lang="fr-FR" sz="1800"/>
                        <a:t>Partage</a:t>
                      </a:r>
                      <a:r>
                        <a:rPr lang="fr-FR" sz="1800" baseline="0"/>
                        <a:t> de dossiers</a:t>
                      </a:r>
                    </a:p>
                  </a:txBody>
                  <a:tcPr/>
                </a:tc>
                <a:tc>
                  <a:txBody>
                    <a:bodyPr/>
                    <a:lstStyle/>
                    <a:p>
                      <a:pPr algn="ctr"/>
                      <a:r>
                        <a:rPr lang="fr-FR" sz="1800"/>
                        <a:t>X</a:t>
                      </a:r>
                    </a:p>
                  </a:txBody>
                  <a:tcPr/>
                </a:tc>
                <a:tc>
                  <a:txBody>
                    <a:bodyPr/>
                    <a:lstStyle/>
                    <a:p>
                      <a:pPr algn="ctr"/>
                      <a:r>
                        <a:rPr lang="fr-FR" sz="1800"/>
                        <a:t>X</a:t>
                      </a:r>
                    </a:p>
                  </a:txBody>
                  <a:tcPr/>
                </a:tc>
                <a:extLst>
                  <a:ext uri="{0D108BD9-81ED-4DB2-BD59-A6C34878D82A}">
                    <a16:rowId xmlns:a16="http://schemas.microsoft.com/office/drawing/2014/main" xmlns="" val="3513242896"/>
                  </a:ext>
                </a:extLst>
              </a:tr>
              <a:tr h="422451">
                <a:tc>
                  <a:txBody>
                    <a:bodyPr/>
                    <a:lstStyle/>
                    <a:p>
                      <a:r>
                        <a:rPr lang="fr-FR" sz="1800"/>
                        <a:t>Connexion</a:t>
                      </a:r>
                      <a:r>
                        <a:rPr lang="fr-FR" sz="1800" baseline="0"/>
                        <a:t> de fichiers</a:t>
                      </a:r>
                    </a:p>
                  </a:txBody>
                  <a:tcPr/>
                </a:tc>
                <a:tc>
                  <a:txBody>
                    <a:bodyPr/>
                    <a:lstStyle/>
                    <a:p>
                      <a:pPr algn="l" rtl="0"/>
                      <a:endParaRPr lang="en-US" sz="1800" dirty="0"/>
                    </a:p>
                  </a:txBody>
                  <a:tcPr/>
                </a:tc>
                <a:tc>
                  <a:txBody>
                    <a:bodyPr/>
                    <a:lstStyle/>
                    <a:p>
                      <a:pPr algn="l" rtl="0"/>
                      <a:endParaRPr lang="en-US" sz="1800" dirty="0"/>
                    </a:p>
                  </a:txBody>
                  <a:tcPr/>
                </a:tc>
                <a:extLst>
                  <a:ext uri="{0D108BD9-81ED-4DB2-BD59-A6C34878D82A}">
                    <a16:rowId xmlns:a16="http://schemas.microsoft.com/office/drawing/2014/main" xmlns="" val="2950648454"/>
                  </a:ext>
                </a:extLst>
              </a:tr>
              <a:tr h="422451">
                <a:tc>
                  <a:txBody>
                    <a:bodyPr/>
                    <a:lstStyle/>
                    <a:p>
                      <a:r>
                        <a:rPr lang="fr-FR" sz="1800"/>
                        <a:t>Groupes</a:t>
                      </a:r>
                    </a:p>
                  </a:txBody>
                  <a:tcPr/>
                </a:tc>
                <a:tc>
                  <a:txBody>
                    <a:bodyPr/>
                    <a:lstStyle/>
                    <a:p>
                      <a:pPr algn="ctr"/>
                      <a:r>
                        <a:rPr lang="fr-FR" sz="1800"/>
                        <a:t>X</a:t>
                      </a:r>
                    </a:p>
                  </a:txBody>
                  <a:tcPr/>
                </a:tc>
                <a:tc>
                  <a:txBody>
                    <a:bodyPr/>
                    <a:lstStyle/>
                    <a:p>
                      <a:pPr algn="ctr"/>
                      <a:r>
                        <a:rPr lang="fr-FR" sz="1800" dirty="0"/>
                        <a:t>X</a:t>
                      </a:r>
                    </a:p>
                  </a:txBody>
                  <a:tcPr/>
                </a:tc>
                <a:extLst>
                  <a:ext uri="{0D108BD9-81ED-4DB2-BD59-A6C34878D82A}">
                    <a16:rowId xmlns:a16="http://schemas.microsoft.com/office/drawing/2014/main" xmlns="" val="3439183156"/>
                  </a:ext>
                </a:extLst>
              </a:tr>
            </a:tbl>
          </a:graphicData>
        </a:graphic>
      </p:graphicFrame>
    </p:spTree>
    <p:extLst>
      <p:ext uri="{BB962C8B-B14F-4D97-AF65-F5344CB8AC3E}">
        <p14:creationId xmlns:p14="http://schemas.microsoft.com/office/powerpoint/2010/main" val="32257651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901483" y="310243"/>
            <a:ext cx="525986" cy="30492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b="0" i="0" u="none" strike="noStrike" kern="0" cap="none" spc="0" normalizeH="0" baseline="0" noProof="0" smtClean="0">
              <a:ln>
                <a:noFill/>
              </a:ln>
              <a:solidFill>
                <a:sysClr val="windowText" lastClr="000000"/>
              </a:solidFill>
              <a:effectLst/>
              <a:uLnTx/>
              <a:uFillTx/>
            </a:endParaRPr>
          </a:p>
        </p:txBody>
      </p:sp>
      <p:sp>
        <p:nvSpPr>
          <p:cNvPr id="3" name="Text Placeholder 2"/>
          <p:cNvSpPr>
            <a:spLocks noGrp="1"/>
          </p:cNvSpPr>
          <p:nvPr>
            <p:ph type="body" sz="quarter" idx="11"/>
          </p:nvPr>
        </p:nvSpPr>
        <p:spPr/>
        <p:txBody>
          <a:bodyPr/>
          <a:lstStyle/>
          <a:p>
            <a:endParaRPr lang="en-US" dirty="0"/>
          </a:p>
          <a:p>
            <a:r>
              <a:rPr lang="fr-FR" dirty="0"/>
              <a:t>Licences Chatter Free et Chatter </a:t>
            </a:r>
            <a:r>
              <a:rPr lang="fr-FR" dirty="0" err="1"/>
              <a:t>External</a:t>
            </a:r>
            <a:r>
              <a:rPr lang="fr-FR" dirty="0"/>
              <a:t> (suite</a:t>
            </a:r>
            <a:r>
              <a:rPr lang="fr-FR" dirty="0" smtClean="0"/>
              <a:t>)</a:t>
            </a:r>
            <a:endParaRPr lang="fr-FR"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47186750"/>
              </p:ext>
            </p:extLst>
          </p:nvPr>
        </p:nvGraphicFramePr>
        <p:xfrm>
          <a:off x="1365562" y="931598"/>
          <a:ext cx="9735254" cy="5821842"/>
        </p:xfrm>
        <a:graphic>
          <a:graphicData uri="http://schemas.openxmlformats.org/drawingml/2006/table">
            <a:tbl>
              <a:tblPr firstRow="1" bandRow="1">
                <a:tableStyleId>{6E25E649-3F16-4E02-A733-19D2CDBF48F0}</a:tableStyleId>
              </a:tblPr>
              <a:tblGrid>
                <a:gridCol w="4737934">
                  <a:extLst>
                    <a:ext uri="{9D8B030D-6E8A-4147-A177-3AD203B41FA5}">
                      <a16:colId xmlns:a16="http://schemas.microsoft.com/office/drawing/2014/main" xmlns="" val="70579391"/>
                    </a:ext>
                  </a:extLst>
                </a:gridCol>
                <a:gridCol w="3316641">
                  <a:extLst>
                    <a:ext uri="{9D8B030D-6E8A-4147-A177-3AD203B41FA5}">
                      <a16:colId xmlns:a16="http://schemas.microsoft.com/office/drawing/2014/main" xmlns="" val="3892706253"/>
                    </a:ext>
                  </a:extLst>
                </a:gridCol>
                <a:gridCol w="1680679">
                  <a:extLst>
                    <a:ext uri="{9D8B030D-6E8A-4147-A177-3AD203B41FA5}">
                      <a16:colId xmlns:a16="http://schemas.microsoft.com/office/drawing/2014/main" xmlns="" val="2457698397"/>
                    </a:ext>
                  </a:extLst>
                </a:gridCol>
              </a:tblGrid>
              <a:tr h="535520">
                <a:tc>
                  <a:txBody>
                    <a:bodyPr/>
                    <a:lstStyle/>
                    <a:p>
                      <a:r>
                        <a:rPr lang="fr-FR" sz="1800" dirty="0"/>
                        <a:t>Fonctionnalité</a:t>
                      </a:r>
                    </a:p>
                  </a:txBody>
                  <a:tcPr/>
                </a:tc>
                <a:tc>
                  <a:txBody>
                    <a:bodyPr/>
                    <a:lstStyle/>
                    <a:p>
                      <a:r>
                        <a:rPr lang="fr-FR" sz="1800"/>
                        <a:t>Chatter External</a:t>
                      </a:r>
                    </a:p>
                  </a:txBody>
                  <a:tcPr/>
                </a:tc>
                <a:tc>
                  <a:txBody>
                    <a:bodyPr/>
                    <a:lstStyle/>
                    <a:p>
                      <a:r>
                        <a:rPr lang="fr-FR" sz="1800"/>
                        <a:t>Chatter Free</a:t>
                      </a:r>
                    </a:p>
                  </a:txBody>
                  <a:tcPr/>
                </a:tc>
                <a:extLst>
                  <a:ext uri="{0D108BD9-81ED-4DB2-BD59-A6C34878D82A}">
                    <a16:rowId xmlns:a16="http://schemas.microsoft.com/office/drawing/2014/main" xmlns="" val="3435866635"/>
                  </a:ext>
                </a:extLst>
              </a:tr>
              <a:tr h="1935730">
                <a:tc>
                  <a:txBody>
                    <a:bodyPr/>
                    <a:lstStyle/>
                    <a:p>
                      <a:r>
                        <a:rPr lang="fr-FR" sz="1800" dirty="0"/>
                        <a:t>Invitations à rejoindre des </a:t>
                      </a:r>
                      <a:r>
                        <a:rPr lang="fr-FR" sz="1800" baseline="0" dirty="0"/>
                        <a:t>Groupes</a:t>
                      </a:r>
                    </a:p>
                    <a:p>
                      <a:r>
                        <a:rPr lang="fr-FR" sz="1800" b="0" i="0" dirty="0">
                          <a:solidFill>
                            <a:schemeClr val="dk1"/>
                          </a:solidFill>
                          <a:latin typeface="+mn-lt"/>
                          <a:ea typeface="+mn-ea"/>
                          <a:cs typeface="+mn-cs"/>
                        </a:rPr>
                        <a:t>(Seuls les clients qui sont également responsables de groupes peuvent inviter les utilisateurs Chatter à former les groupes auxquels ils ont accès ou inviter des personnes hors Chatter.) </a:t>
                      </a:r>
                    </a:p>
                    <a:p>
                      <a:endParaRPr lang="en-US" sz="1800" dirty="0"/>
                    </a:p>
                  </a:txBody>
                  <a:tcPr/>
                </a:tc>
                <a:tc>
                  <a:txBody>
                    <a:bodyPr/>
                    <a:lstStyle/>
                    <a:p>
                      <a:pPr algn="ctr"/>
                      <a:r>
                        <a:rPr lang="fr-FR" sz="1800"/>
                        <a:t>X</a:t>
                      </a:r>
                    </a:p>
                  </a:txBody>
                  <a:tcPr/>
                </a:tc>
                <a:tc>
                  <a:txBody>
                    <a:bodyPr/>
                    <a:lstStyle/>
                    <a:p>
                      <a:pPr algn="ctr"/>
                      <a:r>
                        <a:rPr lang="fr-FR" sz="1800" dirty="0"/>
                        <a:t>X</a:t>
                      </a:r>
                    </a:p>
                  </a:txBody>
                  <a:tcPr/>
                </a:tc>
                <a:extLst>
                  <a:ext uri="{0D108BD9-81ED-4DB2-BD59-A6C34878D82A}">
                    <a16:rowId xmlns:a16="http://schemas.microsoft.com/office/drawing/2014/main" xmlns="" val="3431734007"/>
                  </a:ext>
                </a:extLst>
              </a:tr>
              <a:tr h="446304">
                <a:tc>
                  <a:txBody>
                    <a:bodyPr/>
                    <a:lstStyle/>
                    <a:p>
                      <a:r>
                        <a:rPr lang="fr-FR" sz="1800"/>
                        <a:t>Profils</a:t>
                      </a:r>
                    </a:p>
                  </a:txBody>
                  <a:tcPr/>
                </a:tc>
                <a:tc>
                  <a:txBody>
                    <a:bodyPr/>
                    <a:lstStyle/>
                    <a:p>
                      <a:pPr algn="ctr"/>
                      <a:r>
                        <a:rPr lang="fr-FR" sz="1800"/>
                        <a:t>X</a:t>
                      </a:r>
                    </a:p>
                  </a:txBody>
                  <a:tcPr/>
                </a:tc>
                <a:tc>
                  <a:txBody>
                    <a:bodyPr/>
                    <a:lstStyle/>
                    <a:p>
                      <a:pPr algn="ctr"/>
                      <a:r>
                        <a:rPr lang="fr-FR" sz="1800" dirty="0"/>
                        <a:t>X</a:t>
                      </a:r>
                    </a:p>
                  </a:txBody>
                  <a:tcPr/>
                </a:tc>
                <a:extLst>
                  <a:ext uri="{0D108BD9-81ED-4DB2-BD59-A6C34878D82A}">
                    <a16:rowId xmlns:a16="http://schemas.microsoft.com/office/drawing/2014/main" xmlns="" val="786698519"/>
                  </a:ext>
                </a:extLst>
              </a:tr>
              <a:tr h="446304">
                <a:tc>
                  <a:txBody>
                    <a:bodyPr/>
                    <a:lstStyle/>
                    <a:p>
                      <a:r>
                        <a:rPr lang="fr-FR" sz="1800"/>
                        <a:t>Thèmes</a:t>
                      </a:r>
                      <a:r>
                        <a:rPr lang="fr-FR" sz="1800" baseline="0"/>
                        <a:t> et hashtags</a:t>
                      </a:r>
                    </a:p>
                  </a:txBody>
                  <a:tcPr/>
                </a:tc>
                <a:tc>
                  <a:txBody>
                    <a:bodyPr/>
                    <a:lstStyle/>
                    <a:p>
                      <a:pPr algn="l" rtl="0"/>
                      <a:endParaRPr lang="en-US" sz="1800" dirty="0"/>
                    </a:p>
                  </a:txBody>
                  <a:tcPr/>
                </a:tc>
                <a:tc>
                  <a:txBody>
                    <a:bodyPr/>
                    <a:lstStyle/>
                    <a:p>
                      <a:pPr algn="ctr"/>
                      <a:r>
                        <a:rPr lang="fr-FR" sz="1800"/>
                        <a:t>X</a:t>
                      </a:r>
                    </a:p>
                  </a:txBody>
                  <a:tcPr/>
                </a:tc>
                <a:extLst>
                  <a:ext uri="{0D108BD9-81ED-4DB2-BD59-A6C34878D82A}">
                    <a16:rowId xmlns:a16="http://schemas.microsoft.com/office/drawing/2014/main" xmlns="" val="1073150202"/>
                  </a:ext>
                </a:extLst>
              </a:tr>
              <a:tr h="446304">
                <a:tc>
                  <a:txBody>
                    <a:bodyPr/>
                    <a:lstStyle/>
                    <a:p>
                      <a:r>
                        <a:rPr lang="fr-FR" sz="1800"/>
                        <a:t>Messages privés</a:t>
                      </a:r>
                    </a:p>
                  </a:txBody>
                  <a:tcPr/>
                </a:tc>
                <a:tc>
                  <a:txBody>
                    <a:bodyPr/>
                    <a:lstStyle/>
                    <a:p>
                      <a:pPr algn="ctr"/>
                      <a:r>
                        <a:rPr lang="fr-FR" sz="1800"/>
                        <a:t>X</a:t>
                      </a:r>
                    </a:p>
                  </a:txBody>
                  <a:tcPr/>
                </a:tc>
                <a:tc>
                  <a:txBody>
                    <a:bodyPr/>
                    <a:lstStyle/>
                    <a:p>
                      <a:pPr algn="ctr"/>
                      <a:r>
                        <a:rPr lang="fr-FR" sz="1800"/>
                        <a:t>X</a:t>
                      </a:r>
                    </a:p>
                  </a:txBody>
                  <a:tcPr/>
                </a:tc>
                <a:extLst>
                  <a:ext uri="{0D108BD9-81ED-4DB2-BD59-A6C34878D82A}">
                    <a16:rowId xmlns:a16="http://schemas.microsoft.com/office/drawing/2014/main" xmlns="" val="4172411475"/>
                  </a:ext>
                </a:extLst>
              </a:tr>
              <a:tr h="1935730">
                <a:tc>
                  <a:txBody>
                    <a:bodyPr/>
                    <a:lstStyle/>
                    <a:p>
                      <a:r>
                        <a:rPr lang="fr-FR" sz="1800"/>
                        <a:t>Recherche globale</a:t>
                      </a:r>
                    </a:p>
                  </a:txBody>
                  <a:tcPr/>
                </a:tc>
                <a:tc>
                  <a:txBody>
                    <a:bodyPr/>
                    <a:lstStyle/>
                    <a:p>
                      <a:pPr algn="ctr"/>
                      <a:r>
                        <a:rPr lang="fr-FR" sz="1800"/>
                        <a:t>X</a:t>
                      </a:r>
                    </a:p>
                    <a:p>
                      <a:pPr algn="l"/>
                      <a:r>
                        <a:rPr lang="fr-FR" sz="1800" b="0" i="0">
                          <a:solidFill>
                            <a:schemeClr val="dk1"/>
                          </a:solidFill>
                          <a:latin typeface="+mn-lt"/>
                          <a:ea typeface="+mn-ea"/>
                          <a:cs typeface="+mn-cs"/>
                        </a:rPr>
                        <a:t>Les résultats de recherches ne comprennent que les éléments auxquels les clients ont accès via les groupes.</a:t>
                      </a:r>
                    </a:p>
                  </a:txBody>
                  <a:tcPr/>
                </a:tc>
                <a:tc>
                  <a:txBody>
                    <a:bodyPr/>
                    <a:lstStyle/>
                    <a:p>
                      <a:pPr algn="ctr"/>
                      <a:r>
                        <a:rPr lang="fr-FR" sz="1800" dirty="0"/>
                        <a:t>X</a:t>
                      </a:r>
                    </a:p>
                  </a:txBody>
                  <a:tcPr/>
                </a:tc>
                <a:extLst>
                  <a:ext uri="{0D108BD9-81ED-4DB2-BD59-A6C34878D82A}">
                    <a16:rowId xmlns:a16="http://schemas.microsoft.com/office/drawing/2014/main" xmlns="" val="3513242896"/>
                  </a:ext>
                </a:extLst>
              </a:tr>
            </a:tbl>
          </a:graphicData>
        </a:graphic>
      </p:graphicFrame>
    </p:spTree>
    <p:extLst>
      <p:ext uri="{BB962C8B-B14F-4D97-AF65-F5344CB8AC3E}">
        <p14:creationId xmlns:p14="http://schemas.microsoft.com/office/powerpoint/2010/main" val="16393709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118</a:t>
            </a:fld>
            <a:endParaRPr lang="en-US" smtClean="0"/>
          </a:p>
        </p:txBody>
      </p:sp>
      <p:sp>
        <p:nvSpPr>
          <p:cNvPr id="3" name="Text Placeholder 2"/>
          <p:cNvSpPr>
            <a:spLocks noGrp="1"/>
          </p:cNvSpPr>
          <p:nvPr>
            <p:ph type="body" sz="quarter" idx="11"/>
          </p:nvPr>
        </p:nvSpPr>
        <p:spPr/>
        <p:txBody>
          <a:bodyPr/>
          <a:lstStyle/>
          <a:p>
            <a:r>
              <a:rPr lang="fr-FR" dirty="0"/>
              <a:t>Créer des utilisateurs Chatter Free et Chatter </a:t>
            </a:r>
            <a:r>
              <a:rPr lang="fr-FR" dirty="0" err="1"/>
              <a:t>External</a:t>
            </a:r>
            <a:r>
              <a:rPr lang="fr-FR" dirty="0"/>
              <a:t> </a:t>
            </a:r>
          </a:p>
        </p:txBody>
      </p:sp>
      <p:sp>
        <p:nvSpPr>
          <p:cNvPr id="4" name="Text Placeholder 3"/>
          <p:cNvSpPr>
            <a:spLocks noGrp="1"/>
          </p:cNvSpPr>
          <p:nvPr>
            <p:ph type="body" sz="quarter" idx="12"/>
          </p:nvPr>
        </p:nvSpPr>
        <p:spPr>
          <a:xfrm>
            <a:off x="455733" y="997015"/>
            <a:ext cx="4638782" cy="3636545"/>
          </a:xfrm>
        </p:spPr>
        <p:txBody>
          <a:bodyPr/>
          <a:lstStyle/>
          <a:p>
            <a:pPr>
              <a:lnSpc>
                <a:spcPct val="100000"/>
              </a:lnSpc>
            </a:pPr>
            <a:r>
              <a:rPr lang="fr-FR" sz="2000" dirty="0"/>
              <a:t>Ces licences Chatter peuvent être attribuées de deux façons différentes :</a:t>
            </a:r>
          </a:p>
          <a:p>
            <a:pPr marL="457200" indent="-457200">
              <a:lnSpc>
                <a:spcPct val="100000"/>
              </a:lnSpc>
              <a:buFont typeface="+mj-lt"/>
              <a:buAutoNum type="arabicPeriod"/>
            </a:pPr>
            <a:r>
              <a:rPr lang="fr-FR" sz="2000" dirty="0">
                <a:latin typeface="+mn-lt"/>
              </a:rPr>
              <a:t>Par </a:t>
            </a:r>
            <a:r>
              <a:rPr lang="fr-FR" sz="2000" dirty="0" smtClean="0">
                <a:latin typeface="+mn-lt"/>
              </a:rPr>
              <a:t>l'administrateur</a:t>
            </a:r>
            <a:r>
              <a:rPr lang="fr-FR" sz="2000" dirty="0">
                <a:latin typeface="+mn-lt"/>
              </a:rPr>
              <a:t>, sur </a:t>
            </a:r>
            <a:r>
              <a:rPr lang="fr-FR" sz="2000" dirty="0" smtClean="0">
                <a:latin typeface="+mn-lt"/>
              </a:rPr>
              <a:t>l'enregistrement </a:t>
            </a:r>
            <a:r>
              <a:rPr lang="fr-FR" sz="2000" dirty="0">
                <a:latin typeface="+mn-lt"/>
              </a:rPr>
              <a:t>utilisateur.</a:t>
            </a:r>
          </a:p>
          <a:p>
            <a:pPr marL="787400" lvl="2" indent="-342900">
              <a:lnSpc>
                <a:spcPct val="100000"/>
              </a:lnSpc>
              <a:buFont typeface="Arial" panose="020B0604020202020204" pitchFamily="34" charset="0"/>
              <a:buChar char="•"/>
              <a:tabLst>
                <a:tab pos="742950" algn="l"/>
              </a:tabLst>
            </a:pPr>
            <a:r>
              <a:rPr lang="fr-FR" dirty="0">
                <a:latin typeface="+mn-lt"/>
              </a:rPr>
              <a:t>Créez un nouvel enregistrement utilisateur.</a:t>
            </a:r>
          </a:p>
          <a:p>
            <a:pPr marL="787400" lvl="2" indent="-342900">
              <a:lnSpc>
                <a:spcPct val="100000"/>
              </a:lnSpc>
              <a:buFont typeface="Arial" panose="020B0604020202020204" pitchFamily="34" charset="0"/>
              <a:buChar char="•"/>
              <a:tabLst>
                <a:tab pos="742950" algn="l"/>
              </a:tabLst>
            </a:pPr>
            <a:r>
              <a:rPr lang="fr-FR" dirty="0">
                <a:latin typeface="+mn-lt"/>
                <a:cs typeface="Courier New" pitchFamily="49" charset="0"/>
              </a:rPr>
              <a:t>Dans la liste déroulante Licence, sélectionnez </a:t>
            </a:r>
            <a:r>
              <a:rPr lang="fr-FR" b="1" dirty="0">
                <a:latin typeface="+mn-lt"/>
                <a:cs typeface="Courier New" pitchFamily="49" charset="0"/>
              </a:rPr>
              <a:t>Chatter Free</a:t>
            </a:r>
            <a:r>
              <a:rPr lang="fr-FR" dirty="0">
                <a:latin typeface="+mn-lt"/>
                <a:cs typeface="Courier New" pitchFamily="49" charset="0"/>
              </a:rPr>
              <a:t> ou </a:t>
            </a:r>
            <a:r>
              <a:rPr lang="fr-FR" b="1" dirty="0">
                <a:latin typeface="+mn-lt"/>
                <a:cs typeface="Courier New" pitchFamily="49" charset="0"/>
              </a:rPr>
              <a:t>Chatter </a:t>
            </a:r>
            <a:r>
              <a:rPr lang="fr-FR" b="1" dirty="0" err="1">
                <a:latin typeface="+mn-lt"/>
                <a:cs typeface="Courier New" pitchFamily="49" charset="0"/>
              </a:rPr>
              <a:t>External</a:t>
            </a:r>
            <a:r>
              <a:rPr lang="fr-FR" dirty="0">
                <a:latin typeface="+mn-lt"/>
                <a:cs typeface="Courier New" pitchFamily="49" charset="0"/>
              </a:rPr>
              <a:t>.</a:t>
            </a:r>
          </a:p>
          <a:p>
            <a:endParaRPr lang="en-US" sz="2000" dirty="0">
              <a:latin typeface="Courier New" pitchFamily="49" charset="0"/>
              <a:cs typeface="Courier New" pitchFamily="49" charset="0"/>
            </a:endParaRPr>
          </a:p>
          <a:p>
            <a:endParaRPr lang="en-IN" sz="2000" dirty="0"/>
          </a:p>
        </p:txBody>
      </p:sp>
      <p:sp>
        <p:nvSpPr>
          <p:cNvPr id="5" name="Text Placeholder 4"/>
          <p:cNvSpPr>
            <a:spLocks noGrp="1"/>
          </p:cNvSpPr>
          <p:nvPr>
            <p:ph type="body" sz="quarter" idx="13"/>
          </p:nvPr>
        </p:nvSpPr>
        <p:spPr>
          <a:xfrm>
            <a:off x="4866218" y="997015"/>
            <a:ext cx="7213006" cy="3124512"/>
          </a:xfrm>
        </p:spPr>
        <p:txBody>
          <a:bodyPr/>
          <a:lstStyle/>
          <a:p>
            <a:pPr marL="457200" indent="-457200">
              <a:lnSpc>
                <a:spcPct val="100000"/>
              </a:lnSpc>
              <a:buFont typeface="+mj-lt"/>
              <a:buAutoNum type="arabicPeriod" startAt="2"/>
            </a:pPr>
            <a:r>
              <a:rPr lang="fr-FR" sz="2000" spc="-20" dirty="0"/>
              <a:t>Par le biais de Chatter Invites, qui permet aux utilisateurs Chatter actuels </a:t>
            </a:r>
            <a:r>
              <a:rPr lang="fr-FR" sz="2000" spc="-20" dirty="0" smtClean="0"/>
              <a:t>d'inviter </a:t>
            </a:r>
            <a:r>
              <a:rPr lang="fr-FR" sz="2000" spc="-20" dirty="0"/>
              <a:t>des employés et des personnes en-dehors de votre entreprise à rejoindre Chatter.</a:t>
            </a:r>
          </a:p>
          <a:p>
            <a:pPr marL="800020" lvl="3" indent="-342900">
              <a:lnSpc>
                <a:spcPct val="100000"/>
              </a:lnSpc>
              <a:buFont typeface="Arial" panose="020B0604020202020204" pitchFamily="34" charset="0"/>
              <a:buChar char="•"/>
            </a:pPr>
            <a:r>
              <a:rPr lang="fr-FR" dirty="0" smtClean="0"/>
              <a:t>L'administrateur </a:t>
            </a:r>
            <a:r>
              <a:rPr lang="fr-FR" dirty="0"/>
              <a:t>active </a:t>
            </a:r>
            <a:r>
              <a:rPr lang="fr-FR" b="1" dirty="0" err="1"/>
              <a:t>Coworker</a:t>
            </a:r>
            <a:r>
              <a:rPr lang="fr-FR" b="1" dirty="0"/>
              <a:t> Invitation (Invitations collaborateurs)</a:t>
            </a:r>
            <a:r>
              <a:rPr lang="fr-FR" dirty="0"/>
              <a:t> dans les paramètres Chatter (pour les utilisateurs Chatter Free).</a:t>
            </a:r>
          </a:p>
          <a:p>
            <a:pPr marL="800020" lvl="3" indent="-342900">
              <a:lnSpc>
                <a:spcPct val="100000"/>
              </a:lnSpc>
              <a:buFont typeface="Arial" panose="020B0604020202020204" pitchFamily="34" charset="0"/>
              <a:buChar char="•"/>
            </a:pPr>
            <a:r>
              <a:rPr lang="fr-FR" dirty="0" smtClean="0"/>
              <a:t>L'administrateur </a:t>
            </a:r>
            <a:r>
              <a:rPr lang="fr-FR" dirty="0"/>
              <a:t>active </a:t>
            </a:r>
            <a:r>
              <a:rPr lang="fr-FR" b="1" dirty="0"/>
              <a:t>Customer Invitations (Invitations clients)</a:t>
            </a:r>
            <a:r>
              <a:rPr lang="fr-FR" dirty="0"/>
              <a:t> dans les paramètres Chatter (pour les utilisateurs Chatter </a:t>
            </a:r>
            <a:r>
              <a:rPr lang="fr-FR" dirty="0" err="1"/>
              <a:t>External</a:t>
            </a:r>
            <a:r>
              <a:rPr lang="fr-FR" dirty="0"/>
              <a:t>).</a:t>
            </a:r>
          </a:p>
          <a:p>
            <a:endParaRPr lang="en-IN" sz="2000" dirty="0"/>
          </a:p>
        </p:txBody>
      </p:sp>
      <p:pic>
        <p:nvPicPr>
          <p:cNvPr id="6" name="Picture 2"/>
          <p:cNvPicPr>
            <a:picLocks noChangeAspect="1" noChangeArrowheads="1"/>
          </p:cNvPicPr>
          <p:nvPr/>
        </p:nvPicPr>
        <p:blipFill>
          <a:blip r:embed="rId3" cstate="print"/>
          <a:srcRect r="13600"/>
          <a:stretch>
            <a:fillRect/>
          </a:stretch>
        </p:blipFill>
        <p:spPr bwMode="auto">
          <a:xfrm>
            <a:off x="8236981" y="3952020"/>
            <a:ext cx="3349997" cy="230108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Picture 2"/>
          <p:cNvPicPr>
            <a:picLocks noChangeAspect="1" noChangeArrowheads="1"/>
          </p:cNvPicPr>
          <p:nvPr/>
        </p:nvPicPr>
        <p:blipFill>
          <a:blip r:embed="rId4" cstate="print"/>
          <a:srcRect/>
          <a:stretch>
            <a:fillRect/>
          </a:stretch>
        </p:blipFill>
        <p:spPr bwMode="auto">
          <a:xfrm>
            <a:off x="1252928" y="4633560"/>
            <a:ext cx="2610822" cy="97039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8" name="Rectangle 7"/>
          <p:cNvSpPr/>
          <p:nvPr/>
        </p:nvSpPr>
        <p:spPr bwMode="auto">
          <a:xfrm>
            <a:off x="0" y="6372689"/>
            <a:ext cx="12192000" cy="738664"/>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12000" tIns="91440" rIns="0" bIns="91440" numCol="1" rtlCol="0" anchor="t" anchorCtr="0" compatLnSpc="1">
            <a:prstTxWarp prst="textNoShape">
              <a:avLst/>
            </a:prstTxWarp>
            <a:spAutoFit/>
          </a:bodyPr>
          <a:lstStyle/>
          <a:p>
            <a:r>
              <a:rPr lang="fr-FR" b="1" spc="-20" dirty="0">
                <a:solidFill>
                  <a:srgbClr val="19325C"/>
                </a:solidFill>
                <a:latin typeface="Salesforce Sans" panose="020B0505020202020203" pitchFamily="34" charset="0"/>
              </a:rPr>
              <a:t>REMARQUE : </a:t>
            </a:r>
            <a:r>
              <a:rPr lang="fr-FR" spc="-20" dirty="0">
                <a:solidFill>
                  <a:srgbClr val="19325C"/>
                </a:solidFill>
              </a:rPr>
              <a:t>les utilisateurs Chatter actuels peuvent inviter des personnes à rejoindre la communauté Chatter</a:t>
            </a:r>
            <a:r>
              <a:rPr lang="fr-FR" spc="-20" dirty="0" smtClean="0">
                <a:solidFill>
                  <a:srgbClr val="19325C"/>
                </a:solidFill>
              </a:rPr>
              <a:t>.</a:t>
            </a:r>
            <a:endParaRPr lang="pl-PL" spc="-20" dirty="0" smtClean="0">
              <a:solidFill>
                <a:srgbClr val="19325C"/>
              </a:solidFill>
            </a:endParaRPr>
          </a:p>
          <a:p>
            <a:endParaRPr lang="fr-FR" spc="-20" dirty="0">
              <a:solidFill>
                <a:srgbClr val="19325C"/>
              </a:solidFill>
            </a:endParaRPr>
          </a:p>
        </p:txBody>
      </p:sp>
      <p:grpSp>
        <p:nvGrpSpPr>
          <p:cNvPr id="9" name="Group 8"/>
          <p:cNvGrpSpPr/>
          <p:nvPr/>
        </p:nvGrpSpPr>
        <p:grpSpPr>
          <a:xfrm>
            <a:off x="101546" y="6452232"/>
            <a:ext cx="351485" cy="351484"/>
            <a:chOff x="230188" y="5645150"/>
            <a:chExt cx="446088" cy="446087"/>
          </a:xfrm>
        </p:grpSpPr>
        <p:sp>
          <p:nvSpPr>
            <p:cNvPr id="10"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43058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119</a:t>
            </a:fld>
            <a:endParaRPr lang="en-US" smtClean="0"/>
          </a:p>
        </p:txBody>
      </p:sp>
      <p:sp>
        <p:nvSpPr>
          <p:cNvPr id="3" name="Text Placeholder 2"/>
          <p:cNvSpPr>
            <a:spLocks noGrp="1"/>
          </p:cNvSpPr>
          <p:nvPr>
            <p:ph type="body" sz="quarter" idx="11"/>
          </p:nvPr>
        </p:nvSpPr>
        <p:spPr/>
        <p:txBody>
          <a:bodyPr/>
          <a:lstStyle/>
          <a:p>
            <a:r>
              <a:rPr lang="fr-FR" dirty="0" smtClean="0"/>
              <a:t>L'expérience </a:t>
            </a:r>
            <a:r>
              <a:rPr lang="fr-FR" dirty="0"/>
              <a:t>client Chatter</a:t>
            </a:r>
          </a:p>
        </p:txBody>
      </p:sp>
      <p:sp>
        <p:nvSpPr>
          <p:cNvPr id="4" name="Text Placeholder 3"/>
          <p:cNvSpPr>
            <a:spLocks noGrp="1"/>
          </p:cNvSpPr>
          <p:nvPr>
            <p:ph type="body" sz="quarter" idx="12"/>
          </p:nvPr>
        </p:nvSpPr>
        <p:spPr>
          <a:xfrm>
            <a:off x="455733" y="1082351"/>
            <a:ext cx="4841482" cy="5318449"/>
          </a:xfrm>
        </p:spPr>
        <p:txBody>
          <a:bodyPr/>
          <a:lstStyle/>
          <a:p>
            <a:pPr>
              <a:lnSpc>
                <a:spcPct val="100000"/>
              </a:lnSpc>
            </a:pPr>
            <a:r>
              <a:rPr lang="fr-FR" sz="2200" dirty="0"/>
              <a:t>Ils peuvent visualiser :</a:t>
            </a:r>
          </a:p>
          <a:p>
            <a:pPr marL="342900" indent="-342900">
              <a:lnSpc>
                <a:spcPct val="100000"/>
              </a:lnSpc>
              <a:buFont typeface="Arial" panose="020B0604020202020204" pitchFamily="34" charset="0"/>
              <a:buChar char="•"/>
            </a:pPr>
            <a:r>
              <a:rPr lang="fr-FR" sz="2200" dirty="0"/>
              <a:t>Les groupes et profils des membres des groupes auxquels ils appartiennent.</a:t>
            </a:r>
          </a:p>
          <a:p>
            <a:pPr marL="342900" indent="-342900">
              <a:lnSpc>
                <a:spcPct val="100000"/>
              </a:lnSpc>
              <a:buFont typeface="Arial" panose="020B0604020202020204" pitchFamily="34" charset="0"/>
              <a:buChar char="•"/>
            </a:pPr>
            <a:r>
              <a:rPr lang="fr-FR" sz="2200" dirty="0"/>
              <a:t>Les fichiers partagés au sein des groupes auxquels ils appartiennent.</a:t>
            </a:r>
          </a:p>
          <a:p>
            <a:pPr marL="236538" indent="-236538">
              <a:lnSpc>
                <a:spcPct val="100000"/>
              </a:lnSpc>
              <a:spcBef>
                <a:spcPts val="0"/>
              </a:spcBef>
              <a:buFont typeface="Wingdings" pitchFamily="2" charset="2"/>
              <a:buChar char="§"/>
            </a:pPr>
            <a:endParaRPr lang="en-US" sz="2200" dirty="0"/>
          </a:p>
          <a:p>
            <a:pPr>
              <a:lnSpc>
                <a:spcPct val="100000"/>
              </a:lnSpc>
            </a:pPr>
            <a:r>
              <a:rPr lang="fr-FR" sz="2200" dirty="0"/>
              <a:t>Les clients Chatter ne peuvent être invités à rejoindre un groupe Chatter privé que par un responsable ou le propriétaire du groupe. Ils sont identifiés en tant que clients dans leurs profils et dans les groupes auxquels ils appartiennent.</a:t>
            </a:r>
          </a:p>
          <a:p>
            <a:endParaRPr lang="en-IN" sz="2200" dirty="0"/>
          </a:p>
        </p:txBody>
      </p:sp>
      <p:sp>
        <p:nvSpPr>
          <p:cNvPr id="5" name="Text Placeholder 4"/>
          <p:cNvSpPr>
            <a:spLocks noGrp="1"/>
          </p:cNvSpPr>
          <p:nvPr>
            <p:ph type="body" sz="quarter" idx="13"/>
          </p:nvPr>
        </p:nvSpPr>
        <p:spPr>
          <a:xfrm>
            <a:off x="6190539" y="3691351"/>
            <a:ext cx="5545730" cy="2709448"/>
          </a:xfrm>
        </p:spPr>
        <p:txBody>
          <a:bodyPr/>
          <a:lstStyle/>
          <a:p>
            <a:pPr>
              <a:lnSpc>
                <a:spcPct val="100000"/>
              </a:lnSpc>
            </a:pPr>
            <a:r>
              <a:rPr lang="fr-FR" sz="2200" dirty="0"/>
              <a:t>Ils ne peuvent pas :</a:t>
            </a:r>
          </a:p>
          <a:p>
            <a:pPr marL="342900" indent="-342900">
              <a:lnSpc>
                <a:spcPct val="100000"/>
              </a:lnSpc>
              <a:buFont typeface="Arial" panose="020B0604020202020204" pitchFamily="34" charset="0"/>
              <a:buChar char="•"/>
            </a:pPr>
            <a:r>
              <a:rPr lang="fr-FR" sz="2200" dirty="0"/>
              <a:t>Publier sur des profils.</a:t>
            </a:r>
          </a:p>
          <a:p>
            <a:pPr marL="342900" indent="-342900">
              <a:lnSpc>
                <a:spcPct val="100000"/>
              </a:lnSpc>
              <a:buFont typeface="Arial" panose="020B0604020202020204" pitchFamily="34" charset="0"/>
              <a:buChar char="•"/>
            </a:pPr>
            <a:r>
              <a:rPr lang="fr-FR" sz="2200" dirty="0"/>
              <a:t>Afficher les enregistrements ou </a:t>
            </a:r>
            <a:r>
              <a:rPr lang="fr-FR" sz="2200" dirty="0" smtClean="0"/>
              <a:t>d'autres </a:t>
            </a:r>
            <a:r>
              <a:rPr lang="fr-FR" sz="2200" dirty="0"/>
              <a:t>informations </a:t>
            </a:r>
            <a:r>
              <a:rPr lang="fr-FR" sz="2200" dirty="0" err="1"/>
              <a:t>Salesforce</a:t>
            </a:r>
            <a:r>
              <a:rPr lang="fr-FR" sz="2200" dirty="0"/>
              <a:t>, même dans les résultats de recherche.</a:t>
            </a:r>
          </a:p>
          <a:p>
            <a:pPr marL="342900" indent="-342900">
              <a:lnSpc>
                <a:spcPct val="100000"/>
              </a:lnSpc>
              <a:buFont typeface="Arial" panose="020B0604020202020204" pitchFamily="34" charset="0"/>
              <a:buChar char="•"/>
            </a:pPr>
            <a:r>
              <a:rPr lang="fr-FR" sz="2200" dirty="0"/>
              <a:t>Être suivis. De plus, les clients ne peuvent pas suivre des personnes ou des fichiers.</a:t>
            </a:r>
          </a:p>
          <a:p>
            <a:endParaRPr lang="en-IN" sz="2200" dirty="0"/>
          </a:p>
        </p:txBody>
      </p:sp>
      <p:pic>
        <p:nvPicPr>
          <p:cNvPr id="6" name="Picture 5"/>
          <p:cNvPicPr>
            <a:picLocks noChangeAspect="1"/>
          </p:cNvPicPr>
          <p:nvPr/>
        </p:nvPicPr>
        <p:blipFill rotWithShape="1">
          <a:blip r:embed="rId3" cstate="print"/>
          <a:srcRect r="36097" b="61034"/>
          <a:stretch/>
        </p:blipFill>
        <p:spPr>
          <a:xfrm>
            <a:off x="5965027" y="1082351"/>
            <a:ext cx="5771242" cy="2448486"/>
          </a:xfrm>
          <a:prstGeom prst="rect">
            <a:avLst/>
          </a:prstGeom>
          <a:solidFill>
            <a:schemeClr val="bg1"/>
          </a:solid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65886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9905364" y="1890919"/>
            <a:ext cx="2266992" cy="4336435"/>
            <a:chOff x="9141855" y="1830428"/>
            <a:chExt cx="2493691" cy="4770078"/>
          </a:xfrm>
        </p:grpSpPr>
        <p:pic>
          <p:nvPicPr>
            <p:cNvPr id="20" name="IMG-1185.png"/>
            <p:cNvPicPr>
              <a:picLocks noChangeAspect="1"/>
            </p:cNvPicPr>
            <p:nvPr/>
          </p:nvPicPr>
          <p:blipFill>
            <a:blip r:embed="rId3" cstate="print">
              <a:extLst/>
            </a:blip>
            <a:stretch>
              <a:fillRect/>
            </a:stretch>
          </p:blipFill>
          <p:spPr>
            <a:xfrm>
              <a:off x="9386386" y="2490596"/>
              <a:ext cx="1979490" cy="3519094"/>
            </a:xfrm>
            <a:prstGeom prst="rect">
              <a:avLst/>
            </a:prstGeom>
            <a:ln w="12700" cap="flat">
              <a:noFill/>
              <a:miter lim="400000"/>
            </a:ln>
            <a:effectLst/>
          </p:spPr>
        </p:pic>
        <p:grpSp>
          <p:nvGrpSpPr>
            <p:cNvPr id="21" name="Group 20"/>
            <p:cNvGrpSpPr/>
            <p:nvPr/>
          </p:nvGrpSpPr>
          <p:grpSpPr>
            <a:xfrm>
              <a:off x="9141855" y="1830428"/>
              <a:ext cx="2493691" cy="4770078"/>
              <a:chOff x="9141855" y="1830428"/>
              <a:chExt cx="2493691" cy="4770078"/>
            </a:xfrm>
          </p:grpSpPr>
          <p:pic>
            <p:nvPicPr>
              <p:cNvPr id="22" name="Picture 21"/>
              <p:cNvPicPr>
                <a:picLocks/>
              </p:cNvPicPr>
              <p:nvPr/>
            </p:nvPicPr>
            <p:blipFill>
              <a:blip r:embed="rId4" cstate="print"/>
              <a:stretch>
                <a:fillRect/>
              </a:stretch>
            </p:blipFill>
            <p:spPr>
              <a:xfrm>
                <a:off x="9499831" y="2506733"/>
                <a:ext cx="551328" cy="86095"/>
              </a:xfrm>
              <a:prstGeom prst="rect">
                <a:avLst/>
              </a:prstGeom>
            </p:spPr>
          </p:pic>
          <p:pic>
            <p:nvPicPr>
              <p:cNvPr id="23" name="iPhone_6_White_Cutout_Stroke_v2.png"/>
              <p:cNvPicPr/>
              <p:nvPr/>
            </p:nvPicPr>
            <p:blipFill>
              <a:blip r:embed="rId5" cstate="screen">
                <a:extLst>
                  <a:ext uri="{28A0092B-C50C-407E-A947-70E740481C1C}">
                    <a14:useLocalDpi xmlns:a14="http://schemas.microsoft.com/office/drawing/2010/main"/>
                  </a:ext>
                </a:extLst>
              </a:blip>
              <a:stretch>
                <a:fillRect/>
              </a:stretch>
            </p:blipFill>
            <p:spPr>
              <a:xfrm>
                <a:off x="9141855" y="1830428"/>
                <a:ext cx="2493691" cy="4770078"/>
              </a:xfrm>
              <a:prstGeom prst="rect">
                <a:avLst/>
              </a:prstGeom>
              <a:ln w="12700">
                <a:miter lim="400000"/>
              </a:ln>
              <a:effectLst/>
            </p:spPr>
          </p:pic>
        </p:grpSp>
      </p:grpSp>
      <p:sp>
        <p:nvSpPr>
          <p:cNvPr id="2" name="Slide Number Placeholder 1"/>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smtClean="0">
              <a:ln>
                <a:noFill/>
              </a:ln>
              <a:solidFill>
                <a:sysClr val="windowText" lastClr="000000"/>
              </a:solidFill>
              <a:effectLst/>
              <a:uLnTx/>
              <a:uFillTx/>
            </a:endParaRPr>
          </a:p>
        </p:txBody>
      </p:sp>
      <p:sp>
        <p:nvSpPr>
          <p:cNvPr id="3" name="Text Placeholder 2"/>
          <p:cNvSpPr>
            <a:spLocks noGrp="1"/>
          </p:cNvSpPr>
          <p:nvPr>
            <p:ph type="body" sz="quarter" idx="11"/>
          </p:nvPr>
        </p:nvSpPr>
        <p:spPr/>
        <p:txBody>
          <a:bodyPr/>
          <a:lstStyle/>
          <a:p>
            <a:r>
              <a:rPr lang="fr-FR"/>
              <a:t>Connectez-vous à Salesforce où que vous soyez grâce à iOS et Android</a:t>
            </a:r>
          </a:p>
        </p:txBody>
      </p:sp>
      <p:sp>
        <p:nvSpPr>
          <p:cNvPr id="4" name="Text Placeholder 3"/>
          <p:cNvSpPr>
            <a:spLocks noGrp="1"/>
          </p:cNvSpPr>
          <p:nvPr>
            <p:ph type="body" sz="quarter" idx="12"/>
          </p:nvPr>
        </p:nvSpPr>
        <p:spPr>
          <a:xfrm>
            <a:off x="455733" y="1194619"/>
            <a:ext cx="8460403" cy="5213618"/>
          </a:xfrm>
        </p:spPr>
        <p:txBody>
          <a:bodyPr/>
          <a:lstStyle/>
          <a:p>
            <a:r>
              <a:rPr lang="fr-FR" dirty="0" smtClean="0"/>
              <a:t>L'intégralité </a:t>
            </a:r>
            <a:r>
              <a:rPr lang="fr-FR" dirty="0"/>
              <a:t>de votre CRM sur </a:t>
            </a:r>
            <a:r>
              <a:rPr lang="fr-FR" dirty="0" smtClean="0"/>
              <a:t>n'importe </a:t>
            </a:r>
            <a:r>
              <a:rPr lang="fr-FR" dirty="0"/>
              <a:t>quel appareil</a:t>
            </a:r>
          </a:p>
        </p:txBody>
      </p:sp>
      <p:pic>
        <p:nvPicPr>
          <p:cNvPr id="5" name="Shape 1074"/>
          <p:cNvPicPr preferRelativeResize="0"/>
          <p:nvPr/>
        </p:nvPicPr>
        <p:blipFill>
          <a:blip r:embed="rId6" cstate="print">
            <a:extLst>
              <a:ext uri="{28A0092B-C50C-407E-A947-70E740481C1C}">
                <a14:useLocalDpi xmlns:a14="http://schemas.microsoft.com/office/drawing/2010/main" val="0"/>
              </a:ext>
            </a:extLst>
          </a:blip>
          <a:stretch>
            <a:fillRect/>
          </a:stretch>
        </p:blipFill>
        <p:spPr>
          <a:xfrm>
            <a:off x="455733" y="1636725"/>
            <a:ext cx="7946134" cy="4771512"/>
          </a:xfrm>
          <a:prstGeom prst="rect">
            <a:avLst/>
          </a:prstGeom>
          <a:noFill/>
          <a:ln>
            <a:noFill/>
          </a:ln>
        </p:spPr>
      </p:pic>
      <p:sp>
        <p:nvSpPr>
          <p:cNvPr id="6" name="Footer Placeholder 6"/>
          <p:cNvSpPr txBox="1">
            <a:spLocks/>
          </p:cNvSpPr>
          <p:nvPr/>
        </p:nvSpPr>
        <p:spPr>
          <a:xfrm>
            <a:off x="201766" y="6469197"/>
            <a:ext cx="5459894" cy="278866"/>
          </a:xfrm>
          <a:prstGeom prst="rect">
            <a:avLst/>
          </a:prstGeom>
        </p:spPr>
        <p:txBody>
          <a:bodyPr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fr-FR" sz="1000" dirty="0"/>
              <a:t>Source : enquête sur les relations clients de </a:t>
            </a:r>
            <a:r>
              <a:rPr lang="fr-FR" sz="1000" dirty="0" err="1"/>
              <a:t>Salesforce</a:t>
            </a:r>
            <a:r>
              <a:rPr lang="fr-FR" sz="1000" dirty="0"/>
              <a:t> réalisée de 2014 à 2017 sur un échantillon aléatoire de plus de 7 000 clients. </a:t>
            </a:r>
            <a:r>
              <a:rPr lang="fr-FR" sz="1000" dirty="0" smtClean="0"/>
              <a:t>La </a:t>
            </a:r>
            <a:r>
              <a:rPr lang="fr-FR" sz="1000" dirty="0"/>
              <a:t>taille des réponses par question varie.</a:t>
            </a:r>
          </a:p>
        </p:txBody>
      </p:sp>
      <p:sp>
        <p:nvSpPr>
          <p:cNvPr id="7" name="Oval 6"/>
          <p:cNvSpPr/>
          <p:nvPr/>
        </p:nvSpPr>
        <p:spPr>
          <a:xfrm>
            <a:off x="3177195" y="2321337"/>
            <a:ext cx="231798" cy="231798"/>
          </a:xfrm>
          <a:prstGeom prst="ellipse">
            <a:avLst/>
          </a:prstGeom>
          <a:solidFill>
            <a:srgbClr val="00206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8" name="TextBox 7"/>
          <p:cNvSpPr txBox="1"/>
          <p:nvPr/>
        </p:nvSpPr>
        <p:spPr>
          <a:xfrm>
            <a:off x="716751" y="2021737"/>
            <a:ext cx="2358336" cy="830997"/>
          </a:xfrm>
          <a:prstGeom prst="rect">
            <a:avLst/>
          </a:prstGeom>
          <a:noFill/>
        </p:spPr>
        <p:txBody>
          <a:bodyPr wrap="square" rtlCol="0">
            <a:spAutoFit/>
          </a:bodyPr>
          <a:lstStyle/>
          <a:p>
            <a:pPr algn="r">
              <a:spcBef>
                <a:spcPts val="300"/>
              </a:spcBef>
              <a:spcAft>
                <a:spcPts val="600"/>
              </a:spcAft>
            </a:pPr>
            <a:r>
              <a:rPr lang="fr-FR" sz="1600" dirty="0">
                <a:solidFill>
                  <a:srgbClr val="002060"/>
                </a:solidFill>
                <a:cs typeface="Salesforce Sans"/>
              </a:rPr>
              <a:t>Gérez facilement </a:t>
            </a:r>
            <a:r>
              <a:rPr lang="fr-FR" sz="1600" dirty="0" smtClean="0">
                <a:solidFill>
                  <a:srgbClr val="002060"/>
                </a:solidFill>
                <a:cs typeface="Salesforce Sans"/>
              </a:rPr>
              <a:t>les</a:t>
            </a:r>
            <a:r>
              <a:rPr lang="pl-PL" sz="1600" dirty="0" smtClean="0">
                <a:solidFill>
                  <a:srgbClr val="002060"/>
                </a:solidFill>
                <a:cs typeface="Salesforce Sans"/>
              </a:rPr>
              <a:t> </a:t>
            </a:r>
            <a:r>
              <a:rPr lang="fr-FR" sz="1600" dirty="0" smtClean="0">
                <a:solidFill>
                  <a:srgbClr val="002060"/>
                </a:solidFill>
                <a:cs typeface="Salesforce Sans"/>
              </a:rPr>
              <a:t>approbations,</a:t>
            </a:r>
            <a:r>
              <a:rPr lang="pl-PL" sz="1600" dirty="0" smtClean="0">
                <a:solidFill>
                  <a:srgbClr val="002060"/>
                </a:solidFill>
                <a:cs typeface="Salesforce Sans"/>
              </a:rPr>
              <a:t> </a:t>
            </a:r>
            <a:r>
              <a:rPr lang="fr-FR" sz="1600" dirty="0" smtClean="0">
                <a:solidFill>
                  <a:srgbClr val="002060"/>
                </a:solidFill>
                <a:cs typeface="Salesforce Sans"/>
              </a:rPr>
              <a:t>où </a:t>
            </a:r>
            <a:r>
              <a:rPr lang="fr-FR" sz="1600" dirty="0">
                <a:solidFill>
                  <a:srgbClr val="002060"/>
                </a:solidFill>
                <a:cs typeface="Salesforce Sans"/>
              </a:rPr>
              <a:t>que vous soyez</a:t>
            </a:r>
          </a:p>
        </p:txBody>
      </p:sp>
      <p:sp>
        <p:nvSpPr>
          <p:cNvPr id="9" name="Oval 8"/>
          <p:cNvSpPr/>
          <p:nvPr/>
        </p:nvSpPr>
        <p:spPr>
          <a:xfrm>
            <a:off x="2635333" y="3801428"/>
            <a:ext cx="231798" cy="231798"/>
          </a:xfrm>
          <a:prstGeom prst="ellipse">
            <a:avLst/>
          </a:prstGeom>
          <a:solidFill>
            <a:schemeClr val="tx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10" name="TextBox 9"/>
          <p:cNvSpPr txBox="1"/>
          <p:nvPr/>
        </p:nvSpPr>
        <p:spPr>
          <a:xfrm>
            <a:off x="229314" y="3750285"/>
            <a:ext cx="2406428" cy="584775"/>
          </a:xfrm>
          <a:prstGeom prst="rect">
            <a:avLst/>
          </a:prstGeom>
          <a:noFill/>
        </p:spPr>
        <p:txBody>
          <a:bodyPr wrap="none" rtlCol="0">
            <a:spAutoFit/>
          </a:bodyPr>
          <a:lstStyle/>
          <a:p>
            <a:pPr algn="r">
              <a:spcBef>
                <a:spcPts val="300"/>
              </a:spcBef>
              <a:spcAft>
                <a:spcPts val="600"/>
              </a:spcAft>
            </a:pPr>
            <a:r>
              <a:rPr lang="fr-FR" sz="1600">
                <a:solidFill>
                  <a:srgbClr val="002060"/>
                </a:solidFill>
                <a:cs typeface="Salesforce Sans"/>
              </a:rPr>
              <a:t>Collaborez sans effort</a:t>
            </a:r>
            <a:br>
              <a:rPr lang="fr-FR" sz="1600">
                <a:solidFill>
                  <a:srgbClr val="002060"/>
                </a:solidFill>
                <a:cs typeface="Salesforce Sans"/>
              </a:rPr>
            </a:br>
            <a:r>
              <a:rPr lang="fr-FR" sz="1600">
                <a:solidFill>
                  <a:srgbClr val="002060"/>
                </a:solidFill>
                <a:cs typeface="Salesforce Sans"/>
              </a:rPr>
              <a:t>avec votre équipe</a:t>
            </a:r>
          </a:p>
        </p:txBody>
      </p:sp>
      <p:sp>
        <p:nvSpPr>
          <p:cNvPr id="11" name="Oval 10"/>
          <p:cNvSpPr/>
          <p:nvPr/>
        </p:nvSpPr>
        <p:spPr>
          <a:xfrm>
            <a:off x="5557733" y="2310340"/>
            <a:ext cx="231798" cy="231798"/>
          </a:xfrm>
          <a:prstGeom prst="ellipse">
            <a:avLst/>
          </a:prstGeom>
          <a:solidFill>
            <a:schemeClr val="tx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12" name="TextBox 11"/>
          <p:cNvSpPr txBox="1"/>
          <p:nvPr/>
        </p:nvSpPr>
        <p:spPr>
          <a:xfrm>
            <a:off x="6015950" y="2133851"/>
            <a:ext cx="1664238" cy="584775"/>
          </a:xfrm>
          <a:prstGeom prst="rect">
            <a:avLst/>
          </a:prstGeom>
          <a:noFill/>
        </p:spPr>
        <p:txBody>
          <a:bodyPr wrap="none" rtlCol="0">
            <a:spAutoFit/>
          </a:bodyPr>
          <a:lstStyle/>
          <a:p>
            <a:pPr>
              <a:spcBef>
                <a:spcPts val="300"/>
              </a:spcBef>
              <a:spcAft>
                <a:spcPts val="600"/>
              </a:spcAft>
            </a:pPr>
            <a:r>
              <a:rPr lang="fr-FR" sz="1600" dirty="0">
                <a:solidFill>
                  <a:srgbClr val="002060"/>
                </a:solidFill>
                <a:cs typeface="Salesforce Sans"/>
              </a:rPr>
              <a:t>Accédez rapidement</a:t>
            </a:r>
            <a:br>
              <a:rPr lang="fr-FR" sz="1600" dirty="0">
                <a:solidFill>
                  <a:srgbClr val="002060"/>
                </a:solidFill>
                <a:cs typeface="Salesforce Sans"/>
              </a:rPr>
            </a:br>
            <a:r>
              <a:rPr lang="fr-FR" sz="1600" dirty="0">
                <a:solidFill>
                  <a:srgbClr val="002060"/>
                </a:solidFill>
                <a:cs typeface="Salesforce Sans"/>
              </a:rPr>
              <a:t>à votre CRM</a:t>
            </a:r>
          </a:p>
        </p:txBody>
      </p:sp>
      <p:sp>
        <p:nvSpPr>
          <p:cNvPr id="13" name="Oval 12"/>
          <p:cNvSpPr/>
          <p:nvPr/>
        </p:nvSpPr>
        <p:spPr>
          <a:xfrm>
            <a:off x="5810210" y="3723697"/>
            <a:ext cx="686220" cy="686220"/>
          </a:xfrm>
          <a:prstGeom prst="ellipse">
            <a:avLst/>
          </a:prstGeom>
          <a:gradFill>
            <a:gsLst>
              <a:gs pos="0">
                <a:srgbClr val="68AAF9"/>
              </a:gs>
              <a:gs pos="91000">
                <a:srgbClr val="5EBDF9"/>
              </a:gs>
              <a:gs pos="26000">
                <a:srgbClr val="A8DCFA"/>
              </a:gs>
            </a:gsLst>
            <a:lin ang="7200000" scaled="0"/>
          </a:gradFill>
          <a:ln w="31750">
            <a:solidFill>
              <a:srgbClr val="032E61"/>
            </a:solidFill>
            <a:miter lim="400000"/>
          </a:ln>
        </p:spPr>
        <p:txBody>
          <a:bodyPr wrap="none" lIns="0" tIns="0" rIns="0" bIns="0" anchor="ctr" anchorCtr="1"/>
          <a:lstStyle/>
          <a:p>
            <a:pPr marL="3175" algn="ctr">
              <a:spcBef>
                <a:spcPts val="450"/>
              </a:spcBef>
            </a:pPr>
            <a:r>
              <a:rPr lang="fr-FR" sz="900" b="1" dirty="0" smtClean="0">
                <a:solidFill>
                  <a:schemeClr val="accent1"/>
                </a:solidFill>
                <a:cs typeface="Salesforce Sans"/>
              </a:rPr>
              <a:t>NOUVEAU</a:t>
            </a:r>
            <a:endParaRPr lang="fr-FR" sz="900" b="1" dirty="0">
              <a:solidFill>
                <a:schemeClr val="accent1"/>
              </a:solidFill>
              <a:cs typeface="Salesforce Sans"/>
            </a:endParaRPr>
          </a:p>
        </p:txBody>
      </p:sp>
      <p:sp>
        <p:nvSpPr>
          <p:cNvPr id="14" name="TextBox 13"/>
          <p:cNvSpPr txBox="1"/>
          <p:nvPr/>
        </p:nvSpPr>
        <p:spPr>
          <a:xfrm>
            <a:off x="6470781" y="3674085"/>
            <a:ext cx="2454518" cy="584775"/>
          </a:xfrm>
          <a:prstGeom prst="rect">
            <a:avLst/>
          </a:prstGeom>
          <a:noFill/>
        </p:spPr>
        <p:txBody>
          <a:bodyPr wrap="none" rtlCol="0">
            <a:spAutoFit/>
          </a:bodyPr>
          <a:lstStyle/>
          <a:p>
            <a:pPr>
              <a:spcBef>
                <a:spcPts val="300"/>
              </a:spcBef>
              <a:spcAft>
                <a:spcPts val="600"/>
              </a:spcAft>
            </a:pPr>
            <a:r>
              <a:rPr lang="fr-FR" sz="1600" dirty="0">
                <a:solidFill>
                  <a:srgbClr val="002060"/>
                </a:solidFill>
                <a:cs typeface="Salesforce Sans"/>
              </a:rPr>
              <a:t>Créez des applications</a:t>
            </a:r>
            <a:br>
              <a:rPr lang="fr-FR" sz="1600" dirty="0">
                <a:solidFill>
                  <a:srgbClr val="002060"/>
                </a:solidFill>
                <a:cs typeface="Salesforce Sans"/>
              </a:rPr>
            </a:br>
            <a:r>
              <a:rPr lang="fr-FR" sz="1600" dirty="0">
                <a:solidFill>
                  <a:srgbClr val="002060"/>
                </a:solidFill>
                <a:cs typeface="Salesforce Sans"/>
              </a:rPr>
              <a:t>mobiles de marque avec </a:t>
            </a:r>
          </a:p>
        </p:txBody>
      </p:sp>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t="39627" b="42672"/>
          <a:stretch/>
        </p:blipFill>
        <p:spPr>
          <a:xfrm>
            <a:off x="6397602" y="4077533"/>
            <a:ext cx="1556644" cy="437842"/>
          </a:xfrm>
          <a:prstGeom prst="rect">
            <a:avLst/>
          </a:prstGeom>
        </p:spPr>
      </p:pic>
      <p:grpSp>
        <p:nvGrpSpPr>
          <p:cNvPr id="16" name="Group 15"/>
          <p:cNvGrpSpPr/>
          <p:nvPr/>
        </p:nvGrpSpPr>
        <p:grpSpPr>
          <a:xfrm>
            <a:off x="8756047" y="1647141"/>
            <a:ext cx="1474750" cy="2464250"/>
            <a:chOff x="8186580" y="902658"/>
            <a:chExt cx="1474750" cy="2464250"/>
          </a:xfrm>
        </p:grpSpPr>
        <p:pic>
          <p:nvPicPr>
            <p:cNvPr id="17" name="Group" descr="Group"/>
            <p:cNvPicPr>
              <a:picLocks noChangeAspect="1"/>
            </p:cNvPicPr>
            <p:nvPr/>
          </p:nvPicPr>
          <p:blipFill>
            <a:blip r:embed="rId8" cstate="print">
              <a:extLst/>
            </a:blip>
            <a:srcRect l="17" r="17"/>
            <a:stretch>
              <a:fillRect/>
            </a:stretch>
          </p:blipFill>
          <p:spPr>
            <a:xfrm>
              <a:off x="8186580" y="902658"/>
              <a:ext cx="1474750" cy="2464250"/>
            </a:xfrm>
            <a:prstGeom prst="rect">
              <a:avLst/>
            </a:prstGeom>
            <a:ln w="25400" cap="flat">
              <a:noFill/>
              <a:miter lim="400000"/>
            </a:ln>
            <a:effectLst/>
          </p:spPr>
        </p:pic>
        <p:sp>
          <p:nvSpPr>
            <p:cNvPr id="18" name="TextBox 17"/>
            <p:cNvSpPr txBox="1"/>
            <p:nvPr/>
          </p:nvSpPr>
          <p:spPr>
            <a:xfrm>
              <a:off x="8411869" y="1007701"/>
              <a:ext cx="1027845" cy="1200329"/>
            </a:xfrm>
            <a:prstGeom prst="rect">
              <a:avLst/>
            </a:prstGeom>
            <a:noFill/>
          </p:spPr>
          <p:txBody>
            <a:bodyPr wrap="none" rtlCol="0">
              <a:spAutoFit/>
            </a:bodyPr>
            <a:lstStyle/>
            <a:p>
              <a:pPr algn="ctr">
                <a:lnSpc>
                  <a:spcPct val="90000"/>
                </a:lnSpc>
              </a:pPr>
              <a:r>
                <a:rPr lang="fr-FR" sz="1200" dirty="0">
                  <a:solidFill>
                    <a:schemeClr val="bg1"/>
                  </a:solidFill>
                  <a:latin typeface="Salesforce Sans"/>
                  <a:cs typeface="Salesforce Sans"/>
                </a:rPr>
                <a:t>Temps </a:t>
              </a:r>
              <a:r>
                <a:rPr lang="pl-PL" sz="1200" dirty="0" smtClean="0">
                  <a:solidFill>
                    <a:schemeClr val="bg1"/>
                  </a:solidFill>
                  <a:latin typeface="Salesforce Sans"/>
                  <a:cs typeface="Salesforce Sans"/>
                </a:rPr>
                <a:t/>
              </a:r>
              <a:br>
                <a:rPr lang="pl-PL" sz="1200" dirty="0" smtClean="0">
                  <a:solidFill>
                    <a:schemeClr val="bg1"/>
                  </a:solidFill>
                  <a:latin typeface="Salesforce Sans"/>
                  <a:cs typeface="Salesforce Sans"/>
                </a:rPr>
              </a:br>
              <a:r>
                <a:rPr lang="fr-FR" sz="1200" dirty="0" smtClean="0">
                  <a:solidFill>
                    <a:schemeClr val="bg1"/>
                  </a:solidFill>
                  <a:latin typeface="Salesforce Sans"/>
                  <a:cs typeface="Salesforce Sans"/>
                </a:rPr>
                <a:t>de réponse</a:t>
              </a:r>
              <a:r>
                <a:rPr lang="fr-FR" sz="1200" dirty="0">
                  <a:solidFill>
                    <a:schemeClr val="bg1"/>
                  </a:solidFill>
                  <a:latin typeface="Salesforce Sans"/>
                  <a:cs typeface="Salesforce Sans"/>
                </a:rPr>
                <a:t/>
              </a:r>
              <a:br>
                <a:rPr lang="fr-FR" sz="1200" dirty="0">
                  <a:solidFill>
                    <a:schemeClr val="bg1"/>
                  </a:solidFill>
                  <a:latin typeface="Salesforce Sans"/>
                  <a:cs typeface="Salesforce Sans"/>
                </a:rPr>
              </a:br>
              <a:r>
                <a:rPr lang="fr-FR" sz="3200" dirty="0">
                  <a:solidFill>
                    <a:schemeClr val="bg1"/>
                  </a:solidFill>
                  <a:latin typeface="Salesforce Sans"/>
                  <a:cs typeface="Salesforce Sans"/>
                </a:rPr>
                <a:t>34</a:t>
              </a:r>
              <a:r>
                <a:rPr lang="fr-FR" sz="1600" dirty="0">
                  <a:solidFill>
                    <a:schemeClr val="bg1"/>
                  </a:solidFill>
                  <a:latin typeface="Salesforce Sans"/>
                  <a:cs typeface="Salesforce Sans"/>
                </a:rPr>
                <a:t> %</a:t>
              </a:r>
              <a:r>
                <a:rPr lang="fr-FR" sz="1200" dirty="0">
                  <a:solidFill>
                    <a:schemeClr val="bg1"/>
                  </a:solidFill>
                  <a:latin typeface="Salesforce Sans"/>
                  <a:cs typeface="Salesforce Sans"/>
                </a:rPr>
                <a:t> </a:t>
              </a:r>
              <a:r>
                <a:rPr lang="pl-PL" sz="1200" dirty="0" smtClean="0">
                  <a:solidFill>
                    <a:schemeClr val="bg1"/>
                  </a:solidFill>
                  <a:latin typeface="Salesforce Sans"/>
                  <a:cs typeface="Salesforce Sans"/>
                </a:rPr>
                <a:t/>
              </a:r>
              <a:br>
                <a:rPr lang="pl-PL" sz="1200" dirty="0" smtClean="0">
                  <a:solidFill>
                    <a:schemeClr val="bg1"/>
                  </a:solidFill>
                  <a:latin typeface="Salesforce Sans"/>
                  <a:cs typeface="Salesforce Sans"/>
                </a:rPr>
              </a:br>
              <a:r>
                <a:rPr lang="fr-FR" sz="1200" dirty="0" smtClean="0">
                  <a:solidFill>
                    <a:schemeClr val="bg1"/>
                  </a:solidFill>
                  <a:latin typeface="Salesforce Sans"/>
                  <a:cs typeface="Salesforce Sans"/>
                </a:rPr>
                <a:t>plus</a:t>
              </a:r>
              <a:r>
                <a:rPr lang="fr-FR" sz="1200" dirty="0">
                  <a:solidFill>
                    <a:schemeClr val="bg1"/>
                  </a:solidFill>
                  <a:latin typeface="Salesforce Sans"/>
                  <a:cs typeface="Salesforce Sans"/>
                </a:rPr>
                <a:t/>
              </a:r>
              <a:br>
                <a:rPr lang="fr-FR" sz="1200" dirty="0">
                  <a:solidFill>
                    <a:schemeClr val="bg1"/>
                  </a:solidFill>
                  <a:latin typeface="Salesforce Sans"/>
                  <a:cs typeface="Salesforce Sans"/>
                </a:rPr>
              </a:br>
              <a:r>
                <a:rPr lang="fr-FR" sz="1200" dirty="0">
                  <a:solidFill>
                    <a:schemeClr val="bg1"/>
                  </a:solidFill>
                  <a:latin typeface="Salesforce Sans"/>
                  <a:cs typeface="Salesforce Sans"/>
                </a:rPr>
                <a:t>rapide</a:t>
              </a:r>
            </a:p>
          </p:txBody>
        </p:sp>
      </p:grpSp>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70658" y="4925226"/>
            <a:ext cx="1794435" cy="1661193"/>
          </a:xfrm>
          <a:prstGeom prst="rect">
            <a:avLst/>
          </a:prstGeom>
        </p:spPr>
      </p:pic>
    </p:spTree>
    <p:extLst>
      <p:ext uri="{BB962C8B-B14F-4D97-AF65-F5344CB8AC3E}">
        <p14:creationId xmlns:p14="http://schemas.microsoft.com/office/powerpoint/2010/main" val="381885235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120</a:t>
            </a:fld>
            <a:endParaRPr lang="en-US" smtClean="0"/>
          </a:p>
        </p:txBody>
      </p:sp>
      <p:sp>
        <p:nvSpPr>
          <p:cNvPr id="4" name="Text Placeholder 3"/>
          <p:cNvSpPr>
            <a:spLocks noGrp="1"/>
          </p:cNvSpPr>
          <p:nvPr>
            <p:ph type="body" sz="quarter" idx="11"/>
          </p:nvPr>
        </p:nvSpPr>
        <p:spPr>
          <a:xfrm>
            <a:off x="1910080" y="0"/>
            <a:ext cx="8339557" cy="914400"/>
          </a:xfrm>
        </p:spPr>
        <p:txBody>
          <a:bodyPr/>
          <a:lstStyle/>
          <a:p>
            <a:r>
              <a:rPr lang="fr-FR" dirty="0"/>
              <a:t>3-3 : Création </a:t>
            </a:r>
            <a:r>
              <a:rPr lang="fr-FR" dirty="0" smtClean="0"/>
              <a:t>d'un </a:t>
            </a:r>
            <a:r>
              <a:rPr lang="fr-FR" dirty="0"/>
              <a:t>utilisateur Chatter Free </a:t>
            </a:r>
          </a:p>
        </p:txBody>
      </p:sp>
      <p:sp>
        <p:nvSpPr>
          <p:cNvPr id="5" name="Text Placeholder 4"/>
          <p:cNvSpPr>
            <a:spLocks noGrp="1"/>
          </p:cNvSpPr>
          <p:nvPr>
            <p:ph type="body" sz="quarter" idx="12"/>
          </p:nvPr>
        </p:nvSpPr>
        <p:spPr>
          <a:xfrm>
            <a:off x="455731" y="3521002"/>
            <a:ext cx="10544501" cy="2259312"/>
          </a:xfrm>
        </p:spPr>
        <p:txBody>
          <a:bodyPr/>
          <a:lstStyle/>
          <a:p>
            <a:r>
              <a:rPr lang="fr-FR" dirty="0"/>
              <a:t>Tâches :</a:t>
            </a:r>
          </a:p>
          <a:p>
            <a:pPr marL="457200" lvl="1" indent="-457200">
              <a:buFont typeface="+mj-lt"/>
              <a:buAutoNum type="arabicPeriod"/>
            </a:pPr>
            <a:r>
              <a:rPr lang="fr-FR" dirty="0"/>
              <a:t>Créez un nouvel enregistrement </a:t>
            </a:r>
            <a:r>
              <a:rPr lang="fr-FR" dirty="0" smtClean="0"/>
              <a:t>d'utilisateur </a:t>
            </a:r>
            <a:r>
              <a:rPr lang="fr-FR" dirty="0"/>
              <a:t>pour Desmond Castillo.</a:t>
            </a:r>
          </a:p>
          <a:p>
            <a:pPr marL="457200" lvl="1" indent="-457200">
              <a:buFont typeface="+mj-lt"/>
              <a:buAutoNum type="arabicPeriod"/>
            </a:pPr>
            <a:r>
              <a:rPr lang="fr-FR" dirty="0"/>
              <a:t>Attribuez la licence Chatter Free.</a:t>
            </a:r>
          </a:p>
          <a:p>
            <a:pPr marL="457200" lvl="1" indent="-457200">
              <a:buFont typeface="+mj-lt"/>
              <a:buAutoNum type="arabicPeriod"/>
            </a:pPr>
            <a:r>
              <a:rPr lang="fr-FR" dirty="0"/>
              <a:t>Accueillez le nouvel utilisateur en publiant sur son profil.</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21" name="Text Placeholder 3"/>
          <p:cNvSpPr>
            <a:spLocks noGrp="1"/>
          </p:cNvSpPr>
          <p:nvPr>
            <p:ph type="body" sz="quarter" idx="15"/>
          </p:nvPr>
        </p:nvSpPr>
        <p:spPr>
          <a:xfrm>
            <a:off x="1766586" y="914400"/>
            <a:ext cx="10577814" cy="2167128"/>
          </a:xfrm>
        </p:spPr>
        <p:txBody>
          <a:bodyPr tIns="0" rIns="0" bIns="0" anchor="ctr" anchorCtr="0"/>
          <a:lstStyle/>
          <a:p>
            <a:r>
              <a:rPr lang="fr-FR" dirty="0"/>
              <a:t>Objectif : </a:t>
            </a:r>
          </a:p>
          <a:p>
            <a:pPr lvl="1"/>
            <a:r>
              <a:rPr lang="fr-FR" spc="-20" dirty="0"/>
              <a:t>Desmond Castillo, responsable du service juridique, demande accès à Chatter afin de surveiller les types de conversations qui </a:t>
            </a:r>
            <a:r>
              <a:rPr lang="fr-FR" spc="-20" dirty="0" smtClean="0"/>
              <a:t>s'y </a:t>
            </a:r>
            <a:r>
              <a:rPr lang="fr-FR" spc="-20" dirty="0"/>
              <a:t>déroulent. Donnez-lui accès à Chatter sans générer de coûts supplémentaires. </a:t>
            </a:r>
          </a:p>
        </p:txBody>
      </p:sp>
      <p:sp>
        <p:nvSpPr>
          <p:cNvPr id="7" name="Text Placeholder 4"/>
          <p:cNvSpPr>
            <a:spLocks noGrp="1"/>
          </p:cNvSpPr>
          <p:nvPr>
            <p:ph type="body" sz="quarter" idx="12"/>
          </p:nvPr>
        </p:nvSpPr>
        <p:spPr>
          <a:xfrm>
            <a:off x="111760" y="81281"/>
            <a:ext cx="1798320"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26316635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121</a:t>
            </a:fld>
            <a:endParaRPr lang="en-US" smtClean="0"/>
          </a:p>
        </p:txBody>
      </p:sp>
      <p:sp>
        <p:nvSpPr>
          <p:cNvPr id="4" name="Text Placeholder 3"/>
          <p:cNvSpPr>
            <a:spLocks noGrp="1"/>
          </p:cNvSpPr>
          <p:nvPr>
            <p:ph type="body" sz="quarter" idx="11"/>
          </p:nvPr>
        </p:nvSpPr>
        <p:spPr>
          <a:xfrm>
            <a:off x="2212848" y="0"/>
            <a:ext cx="8036789" cy="914400"/>
          </a:xfrm>
        </p:spPr>
        <p:txBody>
          <a:bodyPr/>
          <a:lstStyle/>
          <a:p>
            <a:r>
              <a:rPr lang="fr-FR" dirty="0"/>
              <a:t>3-4 : Configurer Chatter Invites</a:t>
            </a:r>
          </a:p>
        </p:txBody>
      </p:sp>
      <p:sp>
        <p:nvSpPr>
          <p:cNvPr id="5" name="Text Placeholder 4"/>
          <p:cNvSpPr>
            <a:spLocks noGrp="1"/>
          </p:cNvSpPr>
          <p:nvPr>
            <p:ph type="body" sz="quarter" idx="12"/>
          </p:nvPr>
        </p:nvSpPr>
        <p:spPr>
          <a:xfrm>
            <a:off x="455732" y="3521002"/>
            <a:ext cx="7647119" cy="2879798"/>
          </a:xfrm>
        </p:spPr>
        <p:txBody>
          <a:bodyPr/>
          <a:lstStyle/>
          <a:p>
            <a:r>
              <a:rPr lang="fr-FR" dirty="0"/>
              <a:t>Tâches :</a:t>
            </a:r>
          </a:p>
          <a:p>
            <a:pPr marL="457200" lvl="1" indent="-457200">
              <a:buFont typeface="+mj-lt"/>
              <a:buAutoNum type="arabicPeriod"/>
            </a:pPr>
            <a:r>
              <a:rPr lang="fr-FR" dirty="0"/>
              <a:t>Accédez aux paramètres Chatter de </a:t>
            </a:r>
            <a:r>
              <a:rPr lang="fr-FR" dirty="0" smtClean="0"/>
              <a:t>l'ensemble </a:t>
            </a:r>
            <a:r>
              <a:rPr lang="fr-FR" dirty="0"/>
              <a:t>de </a:t>
            </a:r>
            <a:r>
              <a:rPr lang="fr-FR" dirty="0" smtClean="0"/>
              <a:t>l'organisation </a:t>
            </a:r>
            <a:r>
              <a:rPr lang="fr-FR" dirty="0"/>
              <a:t>et activez Invites.</a:t>
            </a:r>
          </a:p>
          <a:p>
            <a:pPr marL="457200" lvl="1" indent="-457200">
              <a:buFont typeface="+mj-lt"/>
              <a:buAutoNum type="arabicPeriod"/>
            </a:pPr>
            <a:r>
              <a:rPr lang="fr-FR" dirty="0"/>
              <a:t>Indiquez le domaine de messagerie </a:t>
            </a:r>
            <a:r>
              <a:rPr lang="fr-FR" dirty="0" smtClean="0"/>
              <a:t>d'AW </a:t>
            </a:r>
            <a:r>
              <a:rPr lang="fr-FR" dirty="0" err="1"/>
              <a:t>Computing</a:t>
            </a:r>
            <a:r>
              <a:rPr lang="fr-FR" dirty="0"/>
              <a:t> autorisé.</a:t>
            </a:r>
          </a:p>
          <a:p>
            <a:pPr marL="457200" lvl="1" indent="-457200">
              <a:buFont typeface="+mj-lt"/>
              <a:buAutoNum type="arabicPeriod"/>
            </a:pPr>
            <a:r>
              <a:rPr lang="fr-FR" dirty="0"/>
              <a:t>Publiez dans le groupe Toutes les ventes pour signaler que les invitations ont été activées.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14400"/>
            <a:ext cx="10577814" cy="2167128"/>
          </a:xfrm>
        </p:spPr>
        <p:txBody>
          <a:bodyPr tIns="0" bIns="0" anchor="ctr" anchorCtr="0"/>
          <a:lstStyle/>
          <a:p>
            <a:r>
              <a:rPr lang="fr-FR" dirty="0"/>
              <a:t>Objectif : </a:t>
            </a:r>
          </a:p>
          <a:p>
            <a:pPr lvl="1"/>
            <a:r>
              <a:rPr lang="fr-FR" dirty="0"/>
              <a:t>Configurez Chatter Invites de façon à ce que les utilisateurs </a:t>
            </a:r>
            <a:r>
              <a:rPr lang="fr-FR" dirty="0" smtClean="0"/>
              <a:t>d'AW </a:t>
            </a:r>
            <a:r>
              <a:rPr lang="fr-FR" dirty="0" err="1"/>
              <a:t>Computing</a:t>
            </a:r>
            <a:r>
              <a:rPr lang="fr-FR" dirty="0"/>
              <a:t> puissent recevoir les invitations à rejoindre la communauté Chatter.    </a:t>
            </a:r>
          </a:p>
        </p:txBody>
      </p:sp>
      <p:sp>
        <p:nvSpPr>
          <p:cNvPr id="7" name="Text Placeholder 4"/>
          <p:cNvSpPr>
            <a:spLocks noGrp="1"/>
          </p:cNvSpPr>
          <p:nvPr>
            <p:ph type="body" sz="quarter" idx="12"/>
          </p:nvPr>
        </p:nvSpPr>
        <p:spPr>
          <a:xfrm>
            <a:off x="111760" y="81281"/>
            <a:ext cx="2101088" cy="532620"/>
          </a:xfrm>
        </p:spPr>
        <p:txBody>
          <a:bodyPr/>
          <a:lstStyle/>
          <a:p>
            <a:r>
              <a:rPr lang="fr-FR" sz="1800" dirty="0"/>
              <a:t>REJOIGNEZ-MOI</a:t>
            </a:r>
          </a:p>
        </p:txBody>
      </p:sp>
    </p:spTree>
    <p:extLst>
      <p:ext uri="{BB962C8B-B14F-4D97-AF65-F5344CB8AC3E}">
        <p14:creationId xmlns:p14="http://schemas.microsoft.com/office/powerpoint/2010/main" val="21988419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3 : Création et gestion des utilisateurs</a:t>
            </a:r>
          </a:p>
        </p:txBody>
      </p:sp>
      <p:sp>
        <p:nvSpPr>
          <p:cNvPr id="3" name="Text Placeholder 2"/>
          <p:cNvSpPr>
            <a:spLocks noGrp="1"/>
          </p:cNvSpPr>
          <p:nvPr>
            <p:ph type="body" sz="quarter" idx="13"/>
          </p:nvPr>
        </p:nvSpPr>
        <p:spPr>
          <a:xfrm>
            <a:off x="455732" y="1371601"/>
            <a:ext cx="7847020" cy="1800808"/>
          </a:xfrm>
        </p:spPr>
        <p:txBody>
          <a:bodyPr/>
          <a:lstStyle/>
          <a:p>
            <a:pPr marL="342900" lvl="1" indent="-342900">
              <a:lnSpc>
                <a:spcPct val="100000"/>
              </a:lnSpc>
              <a:spcBef>
                <a:spcPts val="900"/>
              </a:spcBef>
              <a:buFont typeface="Arial" panose="020B0604020202020204" pitchFamily="34" charset="0"/>
              <a:buChar char="•"/>
            </a:pPr>
            <a:r>
              <a:rPr lang="fr-FR" dirty="0"/>
              <a:t>Gestion des profils utilisateur</a:t>
            </a:r>
          </a:p>
          <a:p>
            <a:pPr marL="342900" lvl="2" indent="-342900">
              <a:lnSpc>
                <a:spcPct val="100000"/>
              </a:lnSpc>
              <a:spcBef>
                <a:spcPts val="900"/>
              </a:spcBef>
              <a:buFont typeface="Arial" panose="020B0604020202020204" pitchFamily="34" charset="0"/>
              <a:buChar char="•"/>
            </a:pPr>
            <a:r>
              <a:rPr lang="fr-FR" sz="2400" dirty="0"/>
              <a:t>Gestion des utilisateurs</a:t>
            </a:r>
          </a:p>
          <a:p>
            <a:pPr marL="342900" lvl="2" indent="-342900">
              <a:lnSpc>
                <a:spcPct val="100000"/>
              </a:lnSpc>
              <a:spcBef>
                <a:spcPts val="900"/>
              </a:spcBef>
              <a:buFont typeface="Arial" panose="020B0604020202020204" pitchFamily="34" charset="0"/>
              <a:buChar char="•"/>
            </a:pPr>
            <a:r>
              <a:rPr lang="fr-FR" sz="2400" dirty="0"/>
              <a:t>Création </a:t>
            </a:r>
            <a:r>
              <a:rPr lang="fr-FR" sz="2400" dirty="0" smtClean="0"/>
              <a:t>d'utilisateurs </a:t>
            </a:r>
            <a:r>
              <a:rPr lang="fr-FR" sz="2400" dirty="0"/>
              <a:t>et </a:t>
            </a:r>
            <a:r>
              <a:rPr lang="fr-FR" sz="2400" dirty="0" smtClean="0"/>
              <a:t>d'invitations </a:t>
            </a:r>
            <a:r>
              <a:rPr lang="fr-FR" sz="2400" dirty="0"/>
              <a:t>Chatter Free</a:t>
            </a:r>
          </a:p>
          <a:p>
            <a:pPr marL="342900" lvl="2" indent="-342900">
              <a:lnSpc>
                <a:spcPct val="100000"/>
              </a:lnSpc>
              <a:spcBef>
                <a:spcPts val="900"/>
              </a:spcBef>
              <a:buFont typeface="Arial" panose="020B0604020202020204" pitchFamily="34" charset="0"/>
              <a:buChar char="•"/>
            </a:pPr>
            <a:r>
              <a:rPr lang="fr-FR" sz="2400" b="1" dirty="0"/>
              <a:t>Résolution des problèmes de connexion</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122</a:t>
            </a:fld>
            <a:endParaRPr lang="en-US"/>
          </a:p>
        </p:txBody>
      </p:sp>
    </p:spTree>
    <p:extLst>
      <p:ext uri="{BB962C8B-B14F-4D97-AF65-F5344CB8AC3E}">
        <p14:creationId xmlns:p14="http://schemas.microsoft.com/office/powerpoint/2010/main" val="28225114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123</a:t>
            </a:fld>
            <a:endParaRPr lang="en-US" smtClean="0"/>
          </a:p>
        </p:txBody>
      </p:sp>
      <p:sp>
        <p:nvSpPr>
          <p:cNvPr id="3" name="Text Placeholder 2"/>
          <p:cNvSpPr>
            <a:spLocks noGrp="1"/>
          </p:cNvSpPr>
          <p:nvPr>
            <p:ph type="body" sz="quarter" idx="11"/>
          </p:nvPr>
        </p:nvSpPr>
        <p:spPr/>
        <p:txBody>
          <a:bodyPr/>
          <a:lstStyle/>
          <a:p>
            <a:r>
              <a:rPr lang="fr-FR"/>
              <a:t>Résolution des problèmes de connexion</a:t>
            </a:r>
          </a:p>
        </p:txBody>
      </p:sp>
      <p:sp>
        <p:nvSpPr>
          <p:cNvPr id="4" name="Text Placeholder 3"/>
          <p:cNvSpPr>
            <a:spLocks noGrp="1"/>
          </p:cNvSpPr>
          <p:nvPr>
            <p:ph type="body" sz="quarter" idx="12"/>
          </p:nvPr>
        </p:nvSpPr>
        <p:spPr>
          <a:xfrm>
            <a:off x="455733" y="1082351"/>
            <a:ext cx="5571843" cy="5325886"/>
          </a:xfrm>
        </p:spPr>
        <p:txBody>
          <a:bodyPr/>
          <a:lstStyle/>
          <a:p>
            <a:pPr>
              <a:lnSpc>
                <a:spcPct val="100000"/>
              </a:lnSpc>
            </a:pPr>
            <a:r>
              <a:rPr lang="fr-FR" dirty="0" err="1"/>
              <a:t>Fumiko</a:t>
            </a:r>
            <a:r>
              <a:rPr lang="fr-FR" dirty="0"/>
              <a:t> Suzuki a envoyé un e-mail pour prévenir </a:t>
            </a:r>
            <a:r>
              <a:rPr lang="fr-FR" dirty="0" smtClean="0"/>
              <a:t>qu'elle </a:t>
            </a:r>
            <a:r>
              <a:rPr lang="fr-FR" dirty="0"/>
              <a:t>reçoit un message </a:t>
            </a:r>
            <a:r>
              <a:rPr lang="fr-FR" dirty="0" smtClean="0"/>
              <a:t>d'erreur </a:t>
            </a:r>
            <a:r>
              <a:rPr lang="fr-FR" dirty="0"/>
              <a:t>quand elle essaye de se connecter. Elle </a:t>
            </a:r>
            <a:r>
              <a:rPr lang="fr-FR" dirty="0" smtClean="0"/>
              <a:t>s'est </a:t>
            </a:r>
            <a:r>
              <a:rPr lang="fr-FR" dirty="0"/>
              <a:t>connectée dans le passé sans aucun problème.</a:t>
            </a:r>
          </a:p>
          <a:p>
            <a:endParaRPr lang="en-US" dirty="0"/>
          </a:p>
          <a:p>
            <a:endParaRPr lang="en-US" dirty="0"/>
          </a:p>
          <a:p>
            <a:endParaRPr lang="en-IN"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3675" y="1048636"/>
            <a:ext cx="5338087" cy="550284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89059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124</a:t>
            </a:fld>
            <a:endParaRPr lang="en-US" smtClean="0"/>
          </a:p>
        </p:txBody>
      </p:sp>
      <p:sp>
        <p:nvSpPr>
          <p:cNvPr id="3" name="Text Placeholder 2"/>
          <p:cNvSpPr>
            <a:spLocks noGrp="1"/>
          </p:cNvSpPr>
          <p:nvPr>
            <p:ph type="body" sz="quarter" idx="11"/>
          </p:nvPr>
        </p:nvSpPr>
        <p:spPr/>
        <p:txBody>
          <a:bodyPr/>
          <a:lstStyle/>
          <a:p>
            <a:r>
              <a:rPr lang="fr-FR" dirty="0"/>
              <a:t>Afficher </a:t>
            </a:r>
            <a:r>
              <a:rPr lang="fr-FR" dirty="0" smtClean="0"/>
              <a:t>l'historique </a:t>
            </a:r>
            <a:r>
              <a:rPr lang="fr-FR" dirty="0"/>
              <a:t>de connexion </a:t>
            </a:r>
            <a:r>
              <a:rPr lang="fr-FR" dirty="0" smtClean="0"/>
              <a:t>d'un </a:t>
            </a:r>
            <a:r>
              <a:rPr lang="fr-FR" dirty="0"/>
              <a:t>utilisateur</a:t>
            </a:r>
          </a:p>
        </p:txBody>
      </p:sp>
      <p:sp>
        <p:nvSpPr>
          <p:cNvPr id="4" name="Text Placeholder 3"/>
          <p:cNvSpPr>
            <a:spLocks noGrp="1"/>
          </p:cNvSpPr>
          <p:nvPr>
            <p:ph type="body" sz="quarter" idx="12"/>
          </p:nvPr>
        </p:nvSpPr>
        <p:spPr>
          <a:xfrm>
            <a:off x="455733" y="1082351"/>
            <a:ext cx="10971736" cy="1660849"/>
          </a:xfrm>
        </p:spPr>
        <p:txBody>
          <a:bodyPr/>
          <a:lstStyle/>
          <a:p>
            <a:pPr>
              <a:lnSpc>
                <a:spcPct val="100000"/>
              </a:lnSpc>
            </a:pPr>
            <a:r>
              <a:rPr lang="fr-FR" spc="-20" dirty="0"/>
              <a:t>La liste relative à </a:t>
            </a:r>
            <a:r>
              <a:rPr lang="fr-FR" spc="-20" dirty="0" smtClean="0"/>
              <a:t>l'historique </a:t>
            </a:r>
            <a:r>
              <a:rPr lang="fr-FR" spc="-20" dirty="0"/>
              <a:t>de connexion dans un enregistrement utilisateur affiche quand, où et comment un utilisateur tente de se connecter. Utilisez la colonne Statut pour diagnostiquer les problèmes de connexion. </a:t>
            </a:r>
            <a:r>
              <a:rPr lang="fr-FR" spc="-20" dirty="0" smtClean="0"/>
              <a:t>S'il n'existe </a:t>
            </a:r>
            <a:r>
              <a:rPr lang="fr-FR" spc="-20" dirty="0"/>
              <a:t>aucune entrée ici portant sur la tentative de connexion de </a:t>
            </a:r>
            <a:r>
              <a:rPr lang="fr-FR" spc="-20" dirty="0" smtClean="0"/>
              <a:t>l'utilisateur</a:t>
            </a:r>
            <a:r>
              <a:rPr lang="fr-FR" spc="-20" dirty="0"/>
              <a:t>, ce dernier utilise probablement un mauvais nom </a:t>
            </a:r>
            <a:r>
              <a:rPr lang="fr-FR" spc="-20" dirty="0" smtClean="0"/>
              <a:t>d'utilisateur</a:t>
            </a:r>
            <a:r>
              <a:rPr lang="fr-FR" spc="-20" dirty="0"/>
              <a:t>.</a:t>
            </a:r>
          </a:p>
          <a:p>
            <a:pPr>
              <a:lnSpc>
                <a:spcPct val="100000"/>
              </a:lnSpc>
            </a:pPr>
            <a:endParaRPr lang="en-IN" dirty="0"/>
          </a:p>
        </p:txBody>
      </p:sp>
      <p:pic>
        <p:nvPicPr>
          <p:cNvPr id="5" name="Picture 2"/>
          <p:cNvPicPr>
            <a:picLocks noChangeAspect="1" noChangeArrowheads="1"/>
          </p:cNvPicPr>
          <p:nvPr/>
        </p:nvPicPr>
        <p:blipFill>
          <a:blip r:embed="rId3" cstate="print"/>
          <a:srcRect/>
          <a:stretch>
            <a:fillRect/>
          </a:stretch>
        </p:blipFill>
        <p:spPr bwMode="auto">
          <a:xfrm>
            <a:off x="872920" y="3059579"/>
            <a:ext cx="10407755" cy="2329930"/>
          </a:xfrm>
          <a:prstGeom prst="rect">
            <a:avLst/>
          </a:prstGeom>
          <a:ln>
            <a:solidFill>
              <a:schemeClr val="bg2"/>
            </a:solidFill>
          </a:ln>
          <a:effectLst>
            <a:outerShdw blurRad="50800" dist="38100" dir="2700000" algn="tl" rotWithShape="0">
              <a:prstClr val="black">
                <a:alpha val="40000"/>
              </a:prstClr>
            </a:outerShdw>
          </a:effectLst>
        </p:spPr>
      </p:pic>
      <p:sp>
        <p:nvSpPr>
          <p:cNvPr id="6" name="Rectangle 5"/>
          <p:cNvSpPr/>
          <p:nvPr/>
        </p:nvSpPr>
        <p:spPr>
          <a:xfrm>
            <a:off x="5591907" y="3437061"/>
            <a:ext cx="1464217" cy="196152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bwMode="auto">
          <a:xfrm>
            <a:off x="0" y="6059357"/>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spcBef>
                <a:spcPct val="50000"/>
              </a:spcBef>
            </a:pPr>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Arial" pitchFamily="34" charset="0"/>
              </a:rPr>
              <a:t>Configuration | Utilisateurs | Utilisateurs | </a:t>
            </a:r>
            <a:r>
              <a:rPr lang="fr-FR" sz="2000" b="1" i="1" dirty="0">
                <a:solidFill>
                  <a:srgbClr val="19325C"/>
                </a:solidFill>
                <a:cs typeface="Arial" pitchFamily="34" charset="0"/>
              </a:rPr>
              <a:t>Nom de </a:t>
            </a:r>
            <a:r>
              <a:rPr lang="fr-FR" sz="2000" b="1" i="1" dirty="0" smtClean="0">
                <a:solidFill>
                  <a:srgbClr val="19325C"/>
                </a:solidFill>
                <a:cs typeface="Arial" pitchFamily="34" charset="0"/>
              </a:rPr>
              <a:t>l'utilisateur</a:t>
            </a:r>
            <a:endParaRPr lang="fr-FR" sz="2000" b="1" i="1" dirty="0">
              <a:solidFill>
                <a:srgbClr val="19325C"/>
              </a:solidFill>
              <a:cs typeface="Arial" pitchFamily="34" charset="0"/>
            </a:endParaRPr>
          </a:p>
        </p:txBody>
      </p:sp>
      <p:sp>
        <p:nvSpPr>
          <p:cNvPr id="8" name="Freeform 202"/>
          <p:cNvSpPr>
            <a:spLocks noEditPoints="1"/>
          </p:cNvSpPr>
          <p:nvPr/>
        </p:nvSpPr>
        <p:spPr bwMode="auto">
          <a:xfrm flipH="1">
            <a:off x="143266" y="609838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6717335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125</a:t>
            </a:fld>
            <a:endParaRPr lang="en-US" smtClean="0"/>
          </a:p>
        </p:txBody>
      </p:sp>
      <p:sp>
        <p:nvSpPr>
          <p:cNvPr id="3" name="Text Placeholder 2"/>
          <p:cNvSpPr>
            <a:spLocks noGrp="1"/>
          </p:cNvSpPr>
          <p:nvPr>
            <p:ph type="body" sz="quarter" idx="11"/>
          </p:nvPr>
        </p:nvSpPr>
        <p:spPr/>
        <p:txBody>
          <a:bodyPr/>
          <a:lstStyle/>
          <a:p>
            <a:r>
              <a:rPr lang="fr-FR"/>
              <a:t>Résoudre un problème de mot de passe invalide</a:t>
            </a:r>
          </a:p>
        </p:txBody>
      </p:sp>
      <p:sp>
        <p:nvSpPr>
          <p:cNvPr id="4" name="Text Placeholder 3"/>
          <p:cNvSpPr>
            <a:spLocks noGrp="1"/>
          </p:cNvSpPr>
          <p:nvPr>
            <p:ph type="body" sz="quarter" idx="12"/>
          </p:nvPr>
        </p:nvSpPr>
        <p:spPr>
          <a:xfrm>
            <a:off x="455733" y="963479"/>
            <a:ext cx="10971736" cy="1194318"/>
          </a:xfrm>
        </p:spPr>
        <p:txBody>
          <a:bodyPr/>
          <a:lstStyle/>
          <a:p>
            <a:pPr marL="0" indent="0">
              <a:lnSpc>
                <a:spcPct val="100000"/>
              </a:lnSpc>
              <a:buNone/>
            </a:pPr>
            <a:r>
              <a:rPr lang="fr-FR" dirty="0"/>
              <a:t>Une bonne pratique consiste à laisser les utilisateurs réinitialiser leurs mots de passe eux-mêmes en cliquant sur le lien </a:t>
            </a:r>
            <a:r>
              <a:rPr lang="fr-FR" b="1" dirty="0"/>
              <a:t>Mot de passe oublié ? </a:t>
            </a:r>
            <a:r>
              <a:rPr lang="fr-FR" dirty="0"/>
              <a:t>sur la page de connexion. </a:t>
            </a:r>
            <a:r>
              <a:rPr lang="fr-FR" dirty="0" smtClean="0"/>
              <a:t>S'ils </a:t>
            </a:r>
            <a:r>
              <a:rPr lang="fr-FR" dirty="0"/>
              <a:t>continuent à rencontrer des problèmes, vous pouvez réinitialiser le mot de passe manuellement.</a:t>
            </a:r>
          </a:p>
          <a:p>
            <a:pPr>
              <a:lnSpc>
                <a:spcPct val="100000"/>
              </a:lnSpc>
            </a:pPr>
            <a:r>
              <a:rPr lang="fr-FR" dirty="0"/>
              <a:t> </a:t>
            </a:r>
          </a:p>
          <a:p>
            <a:pPr>
              <a:lnSpc>
                <a:spcPct val="100000"/>
              </a:lnSpc>
            </a:pPr>
            <a:endParaRPr lang="en-IN" dirty="0"/>
          </a:p>
        </p:txBody>
      </p:sp>
      <p:grpSp>
        <p:nvGrpSpPr>
          <p:cNvPr id="5" name="Group 4"/>
          <p:cNvGrpSpPr/>
          <p:nvPr/>
        </p:nvGrpSpPr>
        <p:grpSpPr>
          <a:xfrm>
            <a:off x="1079002" y="2530895"/>
            <a:ext cx="9884174" cy="3459461"/>
            <a:chOff x="482236" y="2291707"/>
            <a:chExt cx="8213757" cy="2874815"/>
          </a:xfrm>
        </p:grpSpPr>
        <p:pic>
          <p:nvPicPr>
            <p:cNvPr id="6" name="Picture 3"/>
            <p:cNvPicPr>
              <a:picLocks noChangeAspect="1" noChangeArrowheads="1"/>
            </p:cNvPicPr>
            <p:nvPr/>
          </p:nvPicPr>
          <p:blipFill>
            <a:blip r:embed="rId3" cstate="print"/>
            <a:srcRect/>
            <a:stretch>
              <a:fillRect/>
            </a:stretch>
          </p:blipFill>
          <p:spPr bwMode="auto">
            <a:xfrm>
              <a:off x="482236" y="2291707"/>
              <a:ext cx="8213757" cy="287481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ectangle 6"/>
            <p:cNvSpPr/>
            <p:nvPr/>
          </p:nvSpPr>
          <p:spPr>
            <a:xfrm>
              <a:off x="731520" y="4414358"/>
              <a:ext cx="220288" cy="2244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711226" y="3554945"/>
              <a:ext cx="1275621" cy="23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8"/>
          <p:cNvSpPr/>
          <p:nvPr/>
        </p:nvSpPr>
        <p:spPr bwMode="auto">
          <a:xfrm>
            <a:off x="0" y="6059357"/>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spcBef>
                <a:spcPct val="50000"/>
              </a:spcBef>
            </a:pPr>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Arial" pitchFamily="34" charset="0"/>
              </a:rPr>
              <a:t>Configuration | Utilisateurs | Utilisateurs</a:t>
            </a:r>
          </a:p>
        </p:txBody>
      </p:sp>
      <p:sp>
        <p:nvSpPr>
          <p:cNvPr id="10" name="Freeform 202"/>
          <p:cNvSpPr>
            <a:spLocks noEditPoints="1"/>
          </p:cNvSpPr>
          <p:nvPr/>
        </p:nvSpPr>
        <p:spPr bwMode="auto">
          <a:xfrm flipH="1">
            <a:off x="143266" y="609838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19698901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126</a:t>
            </a:fld>
            <a:endParaRPr lang="en-US" smtClean="0"/>
          </a:p>
        </p:txBody>
      </p:sp>
      <p:sp>
        <p:nvSpPr>
          <p:cNvPr id="3" name="Text Placeholder 2"/>
          <p:cNvSpPr>
            <a:spLocks noGrp="1"/>
          </p:cNvSpPr>
          <p:nvPr>
            <p:ph type="body" sz="quarter" idx="11"/>
          </p:nvPr>
        </p:nvSpPr>
        <p:spPr/>
        <p:txBody>
          <a:bodyPr/>
          <a:lstStyle/>
          <a:p>
            <a:r>
              <a:rPr lang="fr-FR" dirty="0"/>
              <a:t>Politiques en matière de mots de passe</a:t>
            </a:r>
          </a:p>
        </p:txBody>
      </p:sp>
      <p:sp>
        <p:nvSpPr>
          <p:cNvPr id="4" name="Text Placeholder 3"/>
          <p:cNvSpPr>
            <a:spLocks noGrp="1"/>
          </p:cNvSpPr>
          <p:nvPr>
            <p:ph type="body" sz="quarter" idx="12"/>
          </p:nvPr>
        </p:nvSpPr>
        <p:spPr>
          <a:xfrm>
            <a:off x="455732" y="903157"/>
            <a:ext cx="11065707" cy="1756224"/>
          </a:xfrm>
        </p:spPr>
        <p:txBody>
          <a:bodyPr/>
          <a:lstStyle/>
          <a:p>
            <a:pPr>
              <a:lnSpc>
                <a:spcPts val="2600"/>
              </a:lnSpc>
            </a:pPr>
            <a:r>
              <a:rPr lang="fr-FR" sz="2200" spc="-20" dirty="0"/>
              <a:t>Un verrouillage du mot de passe se produit quand votre politique en matière de mots de passe verrouille les utilisateurs qui excèdent un certain nombre de tentatives de connexion. Ce verrouillage peut être temporaire ou nécessiter une réinitialisation de </a:t>
            </a:r>
            <a:r>
              <a:rPr lang="fr-FR" sz="2200" spc="-20" dirty="0" smtClean="0"/>
              <a:t>l'administrateur</a:t>
            </a:r>
            <a:r>
              <a:rPr lang="fr-FR" sz="2200" spc="-20" dirty="0"/>
              <a:t>. Vous pouvez déverrouiller un utilisateur en cliquant sur </a:t>
            </a:r>
            <a:r>
              <a:rPr lang="fr-FR" sz="2200" b="1" spc="-20" dirty="0" smtClean="0"/>
              <a:t>Déverrouiller</a:t>
            </a:r>
            <a:r>
              <a:rPr lang="fr-FR" sz="2200" spc="-20" dirty="0" smtClean="0"/>
              <a:t> </a:t>
            </a:r>
            <a:r>
              <a:rPr lang="fr-FR" sz="2200" spc="-20" dirty="0"/>
              <a:t>dans </a:t>
            </a:r>
            <a:r>
              <a:rPr lang="fr-FR" sz="2200" spc="-20" dirty="0" smtClean="0"/>
              <a:t>l'enregistrement </a:t>
            </a:r>
            <a:r>
              <a:rPr lang="fr-FR" sz="2200" spc="-20" dirty="0"/>
              <a:t>de </a:t>
            </a:r>
            <a:r>
              <a:rPr lang="fr-FR" sz="2200" spc="-20" dirty="0" smtClean="0"/>
              <a:t>l'utilisateur </a:t>
            </a:r>
            <a:r>
              <a:rPr lang="fr-FR" sz="2200" spc="-20" dirty="0"/>
              <a:t>en question.</a:t>
            </a:r>
          </a:p>
          <a:p>
            <a:endParaRPr lang="en-IN" dirty="0"/>
          </a:p>
        </p:txBody>
      </p:sp>
      <p:pic>
        <p:nvPicPr>
          <p:cNvPr id="5" name="Picture 2"/>
          <p:cNvPicPr>
            <a:picLocks noChangeAspect="1" noChangeArrowheads="1"/>
          </p:cNvPicPr>
          <p:nvPr/>
        </p:nvPicPr>
        <p:blipFill>
          <a:blip r:embed="rId3" cstate="print"/>
          <a:stretch>
            <a:fillRect/>
          </a:stretch>
        </p:blipFill>
        <p:spPr bwMode="auto">
          <a:xfrm>
            <a:off x="2236646" y="2656759"/>
            <a:ext cx="5389761" cy="330625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Rectangle 5"/>
          <p:cNvSpPr/>
          <p:nvPr/>
        </p:nvSpPr>
        <p:spPr>
          <a:xfrm>
            <a:off x="2423318" y="4969691"/>
            <a:ext cx="2028306" cy="25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6652617" y="3152776"/>
            <a:ext cx="4115296" cy="1329687"/>
            <a:chOff x="3993699" y="3164762"/>
            <a:chExt cx="4115296" cy="1329687"/>
          </a:xfrm>
        </p:grpSpPr>
        <p:pic>
          <p:nvPicPr>
            <p:cNvPr id="8" name="Picture 6"/>
            <p:cNvPicPr>
              <a:picLocks noChangeAspect="1" noChangeArrowheads="1"/>
            </p:cNvPicPr>
            <p:nvPr/>
          </p:nvPicPr>
          <p:blipFill>
            <a:blip r:embed="rId4" cstate="print"/>
            <a:srcRect/>
            <a:stretch>
              <a:fillRect/>
            </a:stretch>
          </p:blipFill>
          <p:spPr bwMode="auto">
            <a:xfrm>
              <a:off x="3993699" y="3164762"/>
              <a:ext cx="4115296" cy="132968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ectangle 8"/>
            <p:cNvSpPr/>
            <p:nvPr/>
          </p:nvSpPr>
          <p:spPr>
            <a:xfrm>
              <a:off x="7413478" y="4020833"/>
              <a:ext cx="487110" cy="2305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p:cNvSpPr/>
          <p:nvPr/>
        </p:nvSpPr>
        <p:spPr bwMode="auto">
          <a:xfrm>
            <a:off x="0" y="6059357"/>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spcBef>
                <a:spcPct val="50000"/>
              </a:spcBef>
            </a:pPr>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Arial" pitchFamily="34" charset="0"/>
              </a:rPr>
              <a:t>Configuration | Sécurité | Politiques en matière de mots de passe </a:t>
            </a:r>
          </a:p>
        </p:txBody>
      </p:sp>
      <p:sp>
        <p:nvSpPr>
          <p:cNvPr id="11" name="Freeform 202"/>
          <p:cNvSpPr>
            <a:spLocks noEditPoints="1"/>
          </p:cNvSpPr>
          <p:nvPr/>
        </p:nvSpPr>
        <p:spPr bwMode="auto">
          <a:xfrm flipH="1">
            <a:off x="143266" y="609838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33180426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127</a:t>
            </a:fld>
            <a:endParaRPr lang="en-US" smtClean="0"/>
          </a:p>
        </p:txBody>
      </p:sp>
      <p:sp>
        <p:nvSpPr>
          <p:cNvPr id="4" name="Text Placeholder 3"/>
          <p:cNvSpPr>
            <a:spLocks noGrp="1"/>
          </p:cNvSpPr>
          <p:nvPr>
            <p:ph type="body" sz="quarter" idx="11"/>
          </p:nvPr>
        </p:nvSpPr>
        <p:spPr>
          <a:xfrm>
            <a:off x="2167128" y="0"/>
            <a:ext cx="8082509" cy="914400"/>
          </a:xfrm>
        </p:spPr>
        <p:txBody>
          <a:bodyPr/>
          <a:lstStyle/>
          <a:p>
            <a:r>
              <a:rPr lang="fr-FR" dirty="0"/>
              <a:t>3-5 : Diagnostic et résolution de problèmes de connexion</a:t>
            </a:r>
          </a:p>
        </p:txBody>
      </p:sp>
      <p:sp>
        <p:nvSpPr>
          <p:cNvPr id="5" name="Text Placeholder 4"/>
          <p:cNvSpPr>
            <a:spLocks noGrp="1"/>
          </p:cNvSpPr>
          <p:nvPr>
            <p:ph type="body" sz="quarter" idx="12"/>
          </p:nvPr>
        </p:nvSpPr>
        <p:spPr>
          <a:xfrm>
            <a:off x="455732" y="3332553"/>
            <a:ext cx="11202868" cy="3068247"/>
          </a:xfrm>
        </p:spPr>
        <p:txBody>
          <a:bodyPr/>
          <a:lstStyle/>
          <a:p>
            <a:r>
              <a:rPr lang="fr-FR" sz="2200" dirty="0"/>
              <a:t>Tâches :</a:t>
            </a:r>
          </a:p>
          <a:p>
            <a:pPr marL="457200" lvl="1" indent="-457200">
              <a:buFont typeface="+mj-lt"/>
              <a:buAutoNum type="arabicPeriod"/>
            </a:pPr>
            <a:r>
              <a:rPr lang="fr-FR" sz="2200" dirty="0"/>
              <a:t>Définissez la stratégie de mot de passe sur trois tentatives maximales de connexion non valides.</a:t>
            </a:r>
          </a:p>
          <a:p>
            <a:pPr marL="457200" lvl="1" indent="-457200">
              <a:buFont typeface="+mj-lt"/>
              <a:buAutoNum type="arabicPeriod"/>
            </a:pPr>
            <a:r>
              <a:rPr lang="fr-FR" sz="2200" dirty="0"/>
              <a:t>Essayez de vous connecter en tant que </a:t>
            </a:r>
            <a:r>
              <a:rPr lang="fr-FR" sz="2200" dirty="0" err="1"/>
              <a:t>Fumiko</a:t>
            </a:r>
            <a:r>
              <a:rPr lang="fr-FR" sz="2200" dirty="0"/>
              <a:t> avec un mot de passe incorrect.</a:t>
            </a:r>
          </a:p>
          <a:p>
            <a:pPr marL="457200" lvl="1" indent="-457200">
              <a:buFont typeface="+mj-lt"/>
              <a:buAutoNum type="arabicPeriod"/>
            </a:pPr>
            <a:r>
              <a:rPr lang="fr-FR" sz="2200" dirty="0"/>
              <a:t>Consultez les connexions dans </a:t>
            </a:r>
            <a:r>
              <a:rPr lang="fr-FR" sz="2200" dirty="0" smtClean="0"/>
              <a:t>l'historique </a:t>
            </a:r>
            <a:r>
              <a:rPr lang="fr-FR" sz="2200" dirty="0"/>
              <a:t>des connexions de </a:t>
            </a:r>
            <a:r>
              <a:rPr lang="fr-FR" sz="2200" dirty="0" err="1"/>
              <a:t>Fumiko</a:t>
            </a:r>
            <a:r>
              <a:rPr lang="fr-FR" sz="2200" dirty="0"/>
              <a:t>.</a:t>
            </a:r>
          </a:p>
          <a:p>
            <a:pPr marL="457200" lvl="1" indent="-457200">
              <a:buFont typeface="+mj-lt"/>
              <a:buAutoNum type="arabicPeriod"/>
            </a:pPr>
            <a:r>
              <a:rPr lang="fr-FR" sz="2200" dirty="0"/>
              <a:t>Essayez de vous connecter en tant que </a:t>
            </a:r>
            <a:r>
              <a:rPr lang="fr-FR" sz="2200" dirty="0" err="1"/>
              <a:t>Fumiko</a:t>
            </a:r>
            <a:r>
              <a:rPr lang="fr-FR" sz="2200" dirty="0"/>
              <a:t> à trois autres reprises avec un mot de passe incorrect.</a:t>
            </a:r>
          </a:p>
          <a:p>
            <a:pPr marL="457200" lvl="1" indent="-457200">
              <a:buFont typeface="+mj-lt"/>
              <a:buAutoNum type="arabicPeriod"/>
            </a:pPr>
            <a:r>
              <a:rPr lang="fr-FR" sz="2200" dirty="0"/>
              <a:t>Affichez les connexions dans </a:t>
            </a:r>
            <a:r>
              <a:rPr lang="fr-FR" sz="2200" dirty="0" smtClean="0"/>
              <a:t>l'historique </a:t>
            </a:r>
            <a:r>
              <a:rPr lang="fr-FR" sz="2200" dirty="0"/>
              <a:t>de connexion de </a:t>
            </a:r>
            <a:r>
              <a:rPr lang="fr-FR" sz="2200" dirty="0" err="1"/>
              <a:t>Fumiko</a:t>
            </a:r>
            <a:r>
              <a:rPr lang="fr-FR" sz="2200" dirty="0"/>
              <a:t> et déverrouillez la connexion.</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14400"/>
            <a:ext cx="10577814" cy="2118923"/>
          </a:xfrm>
        </p:spPr>
        <p:txBody>
          <a:bodyPr/>
          <a:lstStyle/>
          <a:p>
            <a:r>
              <a:rPr lang="fr-FR" dirty="0"/>
              <a:t>Objectif :</a:t>
            </a:r>
          </a:p>
          <a:p>
            <a:pPr lvl="1"/>
            <a:r>
              <a:rPr lang="fr-FR" dirty="0" err="1"/>
              <a:t>Fumiko</a:t>
            </a:r>
            <a:r>
              <a:rPr lang="fr-FR" dirty="0"/>
              <a:t> Suzuki </a:t>
            </a:r>
            <a:r>
              <a:rPr lang="fr-FR" dirty="0" smtClean="0"/>
              <a:t>n'arrive </a:t>
            </a:r>
            <a:r>
              <a:rPr lang="fr-FR" dirty="0"/>
              <a:t>pas à se connecter. Trouvez le problème et résolvez-le. </a:t>
            </a:r>
          </a:p>
        </p:txBody>
      </p:sp>
      <p:sp>
        <p:nvSpPr>
          <p:cNvPr id="7" name="Text Placeholder 4"/>
          <p:cNvSpPr>
            <a:spLocks noGrp="1"/>
          </p:cNvSpPr>
          <p:nvPr>
            <p:ph type="body" sz="quarter" idx="12"/>
          </p:nvPr>
        </p:nvSpPr>
        <p:spPr>
          <a:xfrm>
            <a:off x="111760" y="81281"/>
            <a:ext cx="3207512" cy="532620"/>
          </a:xfrm>
        </p:spPr>
        <p:txBody>
          <a:bodyPr/>
          <a:lstStyle/>
          <a:p>
            <a:r>
              <a:rPr lang="fr-FR" sz="1800" dirty="0"/>
              <a:t>REJOIGNEZ-MOI</a:t>
            </a:r>
          </a:p>
        </p:txBody>
      </p:sp>
    </p:spTree>
    <p:extLst>
      <p:ext uri="{BB962C8B-B14F-4D97-AF65-F5344CB8AC3E}">
        <p14:creationId xmlns:p14="http://schemas.microsoft.com/office/powerpoint/2010/main" val="3277217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26667223"/>
              </p:ext>
            </p:extLst>
          </p:nvPr>
        </p:nvGraphicFramePr>
        <p:xfrm>
          <a:off x="1711502" y="1638649"/>
          <a:ext cx="8926668" cy="457749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John</a:t>
                      </a:r>
                      <a:r>
                        <a:rPr lang="fr-FR" sz="1800" b="0" baseline="0" dirty="0">
                          <a:solidFill>
                            <a:srgbClr val="0070C0"/>
                          </a:solidFill>
                          <a:latin typeface="Salesforce Sans" panose="020B0505020202020203" pitchFamily="34" charset="0"/>
                          <a:ea typeface="Segoe UI" pitchFamily="34" charset="0"/>
                          <a:cs typeface="Segoe UI" pitchFamily="34" charset="0"/>
                        </a:rPr>
                        <a:t> Wiseman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Nous sommes tous ravis que vous participiez à </a:t>
                      </a:r>
                      <a:r>
                        <a:rPr lang="fr-FR" sz="1800" b="0" dirty="0" err="1">
                          <a:solidFill>
                            <a:schemeClr val="tx1"/>
                          </a:solidFill>
                          <a:latin typeface="Salesforce Sans" panose="020B0505020202020203" pitchFamily="34" charset="0"/>
                          <a:ea typeface="Segoe UI" pitchFamily="34" charset="0"/>
                          <a:cs typeface="Segoe UI" pitchFamily="34" charset="0"/>
                        </a:rPr>
                        <a:t>Dreamforce</a:t>
                      </a:r>
                      <a:r>
                        <a:rPr lang="fr-FR" sz="1800" b="0" dirty="0">
                          <a:solidFill>
                            <a:schemeClr val="tx1"/>
                          </a:solidFill>
                          <a:latin typeface="Salesforce Sans" panose="020B0505020202020203" pitchFamily="34" charset="0"/>
                          <a:ea typeface="Segoe UI" pitchFamily="34" charset="0"/>
                          <a:cs typeface="Segoe UI" pitchFamily="34" charset="0"/>
                        </a:rPr>
                        <a:t> cette année. Mais je </a:t>
                      </a:r>
                      <a:r>
                        <a:rPr lang="fr-FR" sz="1800" b="0" dirty="0" smtClean="0">
                          <a:solidFill>
                            <a:schemeClr val="tx1"/>
                          </a:solidFill>
                          <a:latin typeface="Salesforce Sans" panose="020B0505020202020203" pitchFamily="34" charset="0"/>
                          <a:ea typeface="Segoe UI" pitchFamily="34" charset="0"/>
                          <a:cs typeface="Segoe UI" pitchFamily="34" charset="0"/>
                        </a:rPr>
                        <a:t>m'inquiète </a:t>
                      </a:r>
                      <a:r>
                        <a:rPr lang="fr-FR" sz="1800" b="0" dirty="0">
                          <a:solidFill>
                            <a:schemeClr val="tx1"/>
                          </a:solidFill>
                          <a:latin typeface="Salesforce Sans" panose="020B0505020202020203" pitchFamily="34" charset="0"/>
                          <a:ea typeface="Segoe UI" pitchFamily="34" charset="0"/>
                          <a:cs typeface="Segoe UI" pitchFamily="34" charset="0"/>
                        </a:rPr>
                        <a:t>de qui va prendre en charge les besoins </a:t>
                      </a:r>
                      <a:r>
                        <a:rPr lang="fr-FR" sz="1800" b="0" dirty="0" smtClean="0">
                          <a:solidFill>
                            <a:schemeClr val="tx1"/>
                          </a:solidFill>
                          <a:latin typeface="Salesforce Sans" panose="020B0505020202020203" pitchFamily="34" charset="0"/>
                          <a:ea typeface="Segoe UI" pitchFamily="34" charset="0"/>
                          <a:cs typeface="Segoe UI" pitchFamily="34" charset="0"/>
                        </a:rPr>
                        <a:t>d'administration </a:t>
                      </a:r>
                      <a:r>
                        <a:rPr lang="fr-FR" sz="1800" b="0" dirty="0">
                          <a:solidFill>
                            <a:schemeClr val="tx1"/>
                          </a:solidFill>
                          <a:latin typeface="Salesforce Sans" panose="020B0505020202020203" pitchFamily="34" charset="0"/>
                          <a:ea typeface="Segoe UI" pitchFamily="34" charset="0"/>
                          <a:cs typeface="Segoe UI" pitchFamily="34" charset="0"/>
                        </a:rPr>
                        <a:t>de base lors de votre absence.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11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Conner McCoy </a:t>
                      </a:r>
                      <a:r>
                        <a:rPr lang="fr-FR" sz="1600" b="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Utilisateur administrateur</a:t>
                      </a:r>
                    </a:p>
                    <a:p>
                      <a:pPr marL="0" marR="0" indent="0" algn="l" defTabSz="914400" rtl="0" eaLnBrk="1" fontAlgn="auto" latinLnBrk="0" hangingPunct="1">
                        <a:lnSpc>
                          <a:spcPct val="100000"/>
                        </a:lnSpc>
                        <a:spcBef>
                          <a:spcPts val="1800"/>
                        </a:spcBef>
                        <a:spcAft>
                          <a:spcPts val="0"/>
                        </a:spcAft>
                        <a:buClrTx/>
                        <a:buSzTx/>
                        <a:buFontTx/>
                        <a:buNone/>
                        <a:tabLst/>
                        <a:defRPr/>
                      </a:pPr>
                      <a:r>
                        <a:rPr lang="fr-FR" sz="1800" b="0" noProof="0" dirty="0">
                          <a:solidFill>
                            <a:schemeClr val="tx1"/>
                          </a:solidFill>
                          <a:latin typeface="Salesforce Sans" panose="020B0505020202020203" pitchFamily="34" charset="0"/>
                          <a:ea typeface="Segoe UI" pitchFamily="34" charset="0"/>
                          <a:cs typeface="Segoe UI" pitchFamily="34" charset="0"/>
                        </a:rPr>
                        <a:t>Merci de </a:t>
                      </a:r>
                      <a:r>
                        <a:rPr lang="fr-FR" sz="1800" b="0" noProof="0" dirty="0" smtClean="0">
                          <a:solidFill>
                            <a:schemeClr val="tx1"/>
                          </a:solidFill>
                          <a:latin typeface="Salesforce Sans" panose="020B0505020202020203" pitchFamily="34" charset="0"/>
                          <a:ea typeface="Segoe UI" pitchFamily="34" charset="0"/>
                          <a:cs typeface="Segoe UI" pitchFamily="34" charset="0"/>
                        </a:rPr>
                        <a:t>m'envoyer </a:t>
                      </a:r>
                      <a:r>
                        <a:rPr lang="fr-FR" sz="1800" b="0" noProof="0" dirty="0">
                          <a:solidFill>
                            <a:schemeClr val="tx1"/>
                          </a:solidFill>
                          <a:latin typeface="Salesforce Sans" panose="020B0505020202020203" pitchFamily="34" charset="0"/>
                          <a:ea typeface="Segoe UI" pitchFamily="34" charset="0"/>
                          <a:cs typeface="Segoe UI" pitchFamily="34" charset="0"/>
                        </a:rPr>
                        <a:t>à </a:t>
                      </a:r>
                      <a:r>
                        <a:rPr lang="fr-FR" sz="1800" b="0" noProof="0" dirty="0" err="1">
                          <a:solidFill>
                            <a:schemeClr val="tx1"/>
                          </a:solidFill>
                          <a:latin typeface="Salesforce Sans" panose="020B0505020202020203" pitchFamily="34" charset="0"/>
                          <a:ea typeface="Segoe UI" pitchFamily="34" charset="0"/>
                          <a:cs typeface="Segoe UI" pitchFamily="34" charset="0"/>
                        </a:rPr>
                        <a:t>Dreamforce</a:t>
                      </a:r>
                      <a:r>
                        <a:rPr lang="fr-FR" sz="1800" b="0" noProof="0" dirty="0">
                          <a:solidFill>
                            <a:schemeClr val="tx1"/>
                          </a:solidFill>
                          <a:latin typeface="Salesforce Sans" panose="020B0505020202020203" pitchFamily="34" charset="0"/>
                          <a:ea typeface="Segoe UI" pitchFamily="34" charset="0"/>
                          <a:cs typeface="Segoe UI" pitchFamily="34" charset="0"/>
                        </a:rPr>
                        <a:t>, </a:t>
                      </a:r>
                      <a:r>
                        <a:rPr lang="fr-FR" sz="1800" b="0" noProof="0" dirty="0">
                          <a:solidFill>
                            <a:srgbClr val="0070C0"/>
                          </a:solidFill>
                          <a:latin typeface="Salesforce Sans" panose="020B0505020202020203" pitchFamily="34" charset="0"/>
                          <a:ea typeface="Segoe UI" pitchFamily="34" charset="0"/>
                          <a:cs typeface="Segoe UI" pitchFamily="34" charset="0"/>
                        </a:rPr>
                        <a:t>@John Wiseman</a:t>
                      </a:r>
                      <a:r>
                        <a:rPr lang="fr-FR" sz="1800" b="0" noProof="0" dirty="0">
                          <a:solidFill>
                            <a:schemeClr val="tx1"/>
                          </a:solidFill>
                          <a:latin typeface="Salesforce Sans" panose="020B0505020202020203" pitchFamily="34" charset="0"/>
                          <a:ea typeface="Segoe UI" pitchFamily="34" charset="0"/>
                          <a:cs typeface="Segoe UI" pitchFamily="34" charset="0"/>
                        </a:rPr>
                        <a:t> ! Je peux prendre en charge les tâches administratives grâce à </a:t>
                      </a:r>
                      <a:r>
                        <a:rPr lang="fr-FR" sz="1800" b="0" noProof="0" dirty="0" err="1">
                          <a:solidFill>
                            <a:schemeClr val="tx1"/>
                          </a:solidFill>
                          <a:latin typeface="Salesforce Sans" panose="020B0505020202020203" pitchFamily="34" charset="0"/>
                          <a:ea typeface="Segoe UI" pitchFamily="34" charset="0"/>
                          <a:cs typeface="Segoe UI" pitchFamily="34" charset="0"/>
                        </a:rPr>
                        <a:t>SalesforceA</a:t>
                      </a:r>
                      <a:r>
                        <a:rPr lang="fr-FR" sz="1800" b="0" noProof="0" dirty="0">
                          <a:solidFill>
                            <a:schemeClr val="tx1"/>
                          </a:solidFill>
                          <a:latin typeface="Salesforce Sans" panose="020B0505020202020203" pitchFamily="34" charset="0"/>
                          <a:ea typeface="Segoe UI" pitchFamily="34" charset="0"/>
                          <a:cs typeface="Segoe UI" pitchFamily="34" charset="0"/>
                        </a:rPr>
                        <a:t> et mon téléphone </a:t>
                      </a:r>
                      <a:r>
                        <a:rPr lang="fr-FR" sz="1800" b="0" noProof="0" dirty="0" smtClean="0">
                          <a:solidFill>
                            <a:schemeClr val="tx1"/>
                          </a:solidFill>
                          <a:latin typeface="Salesforce Sans" panose="020B0505020202020203" pitchFamily="34" charset="0"/>
                          <a:ea typeface="Segoe UI" pitchFamily="34" charset="0"/>
                          <a:cs typeface="Segoe UI" pitchFamily="34" charset="0"/>
                        </a:rPr>
                        <a:t>d'entreprise</a:t>
                      </a:r>
                      <a:r>
                        <a:rPr lang="fr-FR" sz="1800" b="0" noProof="0" dirty="0">
                          <a:solidFill>
                            <a:schemeClr val="tx1"/>
                          </a:solidFill>
                          <a:latin typeface="Salesforce Sans" panose="020B0505020202020203" pitchFamily="34" charset="0"/>
                          <a:ea typeface="Segoe UI" pitchFamily="34" charset="0"/>
                          <a:cs typeface="Segoe UI" pitchFamily="34" charset="0"/>
                        </a:rPr>
                        <a:t>, je ne passerai à côté de rien !</a:t>
                      </a:r>
                    </a:p>
                    <a:p>
                      <a:pPr marL="0" marR="0" indent="0" algn="l" defTabSz="914400" rtl="0" eaLnBrk="1" fontAlgn="auto" latinLnBrk="0" hangingPunct="1">
                        <a:lnSpc>
                          <a:spcPct val="100000"/>
                        </a:lnSpc>
                        <a:spcBef>
                          <a:spcPts val="18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4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8233" t="-1523" r="17460" b="78192"/>
          <a:stretch/>
        </p:blipFill>
        <p:spPr>
          <a:xfrm>
            <a:off x="1711705" y="1659789"/>
            <a:ext cx="654650" cy="635545"/>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128</a:t>
            </a:fld>
            <a:endParaRPr lang="en-US" smtClean="0"/>
          </a:p>
        </p:txBody>
      </p:sp>
      <p:sp>
        <p:nvSpPr>
          <p:cNvPr id="3" name="Text Placeholder 2"/>
          <p:cNvSpPr>
            <a:spLocks noGrp="1"/>
          </p:cNvSpPr>
          <p:nvPr>
            <p:ph type="body" sz="quarter" idx="11"/>
          </p:nvPr>
        </p:nvSpPr>
        <p:spPr/>
        <p:txBody>
          <a:bodyPr/>
          <a:lstStyle/>
          <a:p>
            <a:r>
              <a:rPr lang="fr-FR"/>
              <a:t>Gestion de Salesforce en déplacement</a:t>
            </a:r>
          </a:p>
        </p:txBody>
      </p:sp>
      <p:pic>
        <p:nvPicPr>
          <p:cNvPr id="5" name="Picture 4"/>
          <p:cNvPicPr>
            <a:picLocks noChangeAspect="1"/>
          </p:cNvPicPr>
          <p:nvPr/>
        </p:nvPicPr>
        <p:blipFill rotWithShape="1">
          <a:blip r:embed="rId3" cstate="print"/>
          <a:srcRect l="1970" t="12280" r="78654" b="85404"/>
          <a:stretch/>
        </p:blipFill>
        <p:spPr>
          <a:xfrm>
            <a:off x="1924388" y="3541781"/>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245353" y="1742001"/>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245353" y="4383184"/>
            <a:ext cx="297640" cy="288435"/>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9389" t="-5872" r="10275" b="66954"/>
          <a:stretch/>
        </p:blipFill>
        <p:spPr>
          <a:xfrm>
            <a:off x="1909686" y="4303188"/>
            <a:ext cx="459114" cy="452262"/>
          </a:xfrm>
          <a:prstGeom prst="flowChartConnector">
            <a:avLst/>
          </a:prstGeom>
          <a:solidFill>
            <a:schemeClr val="bg1">
              <a:lumMod val="85000"/>
            </a:schemeClr>
          </a:solidFill>
        </p:spPr>
      </p:pic>
      <p:grpSp>
        <p:nvGrpSpPr>
          <p:cNvPr id="13" name="Group 12"/>
          <p:cNvGrpSpPr/>
          <p:nvPr/>
        </p:nvGrpSpPr>
        <p:grpSpPr>
          <a:xfrm>
            <a:off x="2222480" y="3541293"/>
            <a:ext cx="3501663" cy="277000"/>
            <a:chOff x="2204192" y="3458997"/>
            <a:chExt cx="3501663" cy="277000"/>
          </a:xfrm>
        </p:grpSpPr>
        <p:sp>
          <p:nvSpPr>
            <p:cNvPr id="14" name="TextBox 13">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5" name="TextBox 14">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6" name="TextBox 15">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8413351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129</a:t>
            </a:fld>
            <a:endParaRPr lang="en-US" smtClean="0"/>
          </a:p>
        </p:txBody>
      </p:sp>
      <p:sp>
        <p:nvSpPr>
          <p:cNvPr id="3" name="Text Placeholder 2"/>
          <p:cNvSpPr>
            <a:spLocks noGrp="1"/>
          </p:cNvSpPr>
          <p:nvPr>
            <p:ph type="body" sz="quarter" idx="11"/>
          </p:nvPr>
        </p:nvSpPr>
        <p:spPr/>
        <p:txBody>
          <a:bodyPr/>
          <a:lstStyle/>
          <a:p>
            <a:r>
              <a:rPr lang="fr-FR"/>
              <a:t>SalesforceA</a:t>
            </a:r>
          </a:p>
        </p:txBody>
      </p:sp>
      <p:sp>
        <p:nvSpPr>
          <p:cNvPr id="4" name="Text Placeholder 3"/>
          <p:cNvSpPr>
            <a:spLocks noGrp="1"/>
          </p:cNvSpPr>
          <p:nvPr>
            <p:ph type="body" sz="quarter" idx="12"/>
          </p:nvPr>
        </p:nvSpPr>
        <p:spPr>
          <a:xfrm>
            <a:off x="455734" y="1082351"/>
            <a:ext cx="4347712" cy="5579706"/>
          </a:xfrm>
        </p:spPr>
        <p:txBody>
          <a:bodyPr/>
          <a:lstStyle/>
          <a:p>
            <a:pPr lvl="0">
              <a:lnSpc>
                <a:spcPct val="100000"/>
              </a:lnSpc>
            </a:pPr>
            <a:r>
              <a:rPr lang="fr-FR" sz="2000" dirty="0"/>
              <a:t>Les administrateurs peuvent : </a:t>
            </a:r>
          </a:p>
          <a:p>
            <a:pPr lvl="1">
              <a:lnSpc>
                <a:spcPct val="100000"/>
              </a:lnSpc>
              <a:spcBef>
                <a:spcPts val="300"/>
              </a:spcBef>
            </a:pPr>
            <a:r>
              <a:rPr lang="fr-FR" sz="2000" dirty="0"/>
              <a:t>Bloquer un utilisateur.</a:t>
            </a:r>
          </a:p>
          <a:p>
            <a:pPr lvl="1">
              <a:lnSpc>
                <a:spcPct val="100000"/>
              </a:lnSpc>
              <a:spcBef>
                <a:spcPts val="300"/>
              </a:spcBef>
            </a:pPr>
            <a:r>
              <a:rPr lang="fr-FR" sz="2000" dirty="0"/>
              <a:t>Désactiver un utilisateur.</a:t>
            </a:r>
          </a:p>
          <a:p>
            <a:pPr lvl="1">
              <a:lnSpc>
                <a:spcPct val="100000"/>
              </a:lnSpc>
              <a:spcBef>
                <a:spcPts val="300"/>
              </a:spcBef>
            </a:pPr>
            <a:r>
              <a:rPr lang="fr-FR" sz="2000" dirty="0"/>
              <a:t>Déverrouiller un utilisateur.</a:t>
            </a:r>
          </a:p>
          <a:p>
            <a:pPr lvl="1">
              <a:lnSpc>
                <a:spcPct val="100000"/>
              </a:lnSpc>
              <a:spcBef>
                <a:spcPts val="300"/>
              </a:spcBef>
            </a:pPr>
            <a:r>
              <a:rPr lang="fr-FR" sz="2000" dirty="0"/>
              <a:t>Réinitialiser un mot de passe utilisateur.</a:t>
            </a:r>
          </a:p>
          <a:p>
            <a:pPr lvl="1">
              <a:lnSpc>
                <a:spcPct val="100000"/>
              </a:lnSpc>
              <a:spcBef>
                <a:spcPts val="300"/>
              </a:spcBef>
            </a:pPr>
            <a:r>
              <a:rPr lang="fr-FR" sz="2000" dirty="0"/>
              <a:t>Afficher et modifier les données </a:t>
            </a:r>
            <a:r>
              <a:rPr lang="fr-FR" sz="2000" dirty="0" smtClean="0"/>
              <a:t>d'un </a:t>
            </a:r>
            <a:r>
              <a:rPr lang="fr-FR" sz="2000" dirty="0"/>
              <a:t>utilisateur.</a:t>
            </a:r>
          </a:p>
          <a:p>
            <a:pPr lvl="1">
              <a:lnSpc>
                <a:spcPct val="100000"/>
              </a:lnSpc>
              <a:spcBef>
                <a:spcPts val="300"/>
              </a:spcBef>
            </a:pPr>
            <a:r>
              <a:rPr lang="fr-FR" sz="2000" dirty="0"/>
              <a:t>Attribuer des ensembles </a:t>
            </a:r>
            <a:r>
              <a:rPr lang="fr-FR" sz="2000" dirty="0" smtClean="0"/>
              <a:t>d'autorisations</a:t>
            </a:r>
            <a:r>
              <a:rPr lang="fr-FR" sz="2000" dirty="0"/>
              <a:t>.</a:t>
            </a:r>
          </a:p>
          <a:p>
            <a:pPr lvl="1">
              <a:lnSpc>
                <a:spcPct val="100000"/>
              </a:lnSpc>
              <a:spcBef>
                <a:spcPts val="300"/>
              </a:spcBef>
            </a:pPr>
            <a:r>
              <a:rPr lang="fr-FR" sz="2000" dirty="0"/>
              <a:t>Afficher le statut du système.</a:t>
            </a:r>
          </a:p>
          <a:p>
            <a:pPr lvl="1">
              <a:lnSpc>
                <a:spcPct val="100000"/>
              </a:lnSpc>
              <a:spcBef>
                <a:spcPts val="300"/>
              </a:spcBef>
            </a:pPr>
            <a:r>
              <a:rPr lang="fr-FR" sz="2000" dirty="0"/>
              <a:t>Passer </a:t>
            </a:r>
            <a:r>
              <a:rPr lang="fr-FR" sz="2000" dirty="0" smtClean="0"/>
              <a:t>d'un </a:t>
            </a:r>
            <a:r>
              <a:rPr lang="fr-FR" sz="2000" dirty="0"/>
              <a:t>compte à </a:t>
            </a:r>
            <a:r>
              <a:rPr lang="fr-FR" sz="2000" dirty="0" smtClean="0"/>
              <a:t>l'autre </a:t>
            </a:r>
            <a:r>
              <a:rPr lang="fr-FR" sz="2000" dirty="0"/>
              <a:t>au sein </a:t>
            </a:r>
            <a:r>
              <a:rPr lang="fr-FR" sz="2000" dirty="0" smtClean="0"/>
              <a:t>d'organisations </a:t>
            </a:r>
            <a:r>
              <a:rPr lang="fr-FR" sz="2000" dirty="0"/>
              <a:t>multiples.</a:t>
            </a:r>
          </a:p>
          <a:p>
            <a:pPr lvl="2">
              <a:lnSpc>
                <a:spcPct val="100000"/>
              </a:lnSpc>
              <a:spcBef>
                <a:spcPts val="300"/>
              </a:spcBef>
            </a:pPr>
            <a:endParaRPr lang="en-US" sz="1800" dirty="0"/>
          </a:p>
          <a:p>
            <a:pPr marL="0" lvl="1" indent="0">
              <a:lnSpc>
                <a:spcPct val="100000"/>
              </a:lnSpc>
              <a:spcBef>
                <a:spcPts val="300"/>
              </a:spcBef>
              <a:buNone/>
            </a:pPr>
            <a:r>
              <a:rPr lang="fr-FR" sz="2000" dirty="0"/>
              <a:t>... tout ça depuis leur téléphone portable !</a:t>
            </a:r>
          </a:p>
          <a:p>
            <a:endParaRPr lang="en-IN" dirty="0"/>
          </a:p>
        </p:txBody>
      </p:sp>
      <p:grpSp>
        <p:nvGrpSpPr>
          <p:cNvPr id="5" name="iPad"/>
          <p:cNvGrpSpPr/>
          <p:nvPr/>
        </p:nvGrpSpPr>
        <p:grpSpPr>
          <a:xfrm rot="21342187">
            <a:off x="4740429" y="1270818"/>
            <a:ext cx="3206546" cy="4020687"/>
            <a:chOff x="-3415558" y="1519175"/>
            <a:chExt cx="3648642" cy="4575031"/>
          </a:xfrm>
          <a:effectLst>
            <a:outerShdw blurRad="50800" dist="38100" dir="2700000" algn="tl" rotWithShape="0">
              <a:prstClr val="black">
                <a:alpha val="40000"/>
              </a:prstClr>
            </a:outerShdw>
          </a:effectLst>
        </p:grpSpPr>
        <p:pic>
          <p:nvPicPr>
            <p:cNvPr id="6" name="Picture 5" descr="C:\Users\mariann.foster\Documents\ProjectNotes\Spring 14\SalesforceA\IMG_0085.PNG"/>
            <p:cNvPicPr>
              <a:picLocks noChangeAspect="1" noChangeArrowheads="1"/>
            </p:cNvPicPr>
            <p:nvPr/>
          </p:nvPicPr>
          <p:blipFill>
            <a:blip r:embed="rId3" cstate="print"/>
            <a:srcRect/>
            <a:stretch>
              <a:fillRect/>
            </a:stretch>
          </p:blipFill>
          <p:spPr bwMode="auto">
            <a:xfrm>
              <a:off x="-2947595" y="1975320"/>
              <a:ext cx="2754335" cy="3672446"/>
            </a:xfrm>
            <a:prstGeom prst="rect">
              <a:avLst/>
            </a:prstGeom>
            <a:noFill/>
          </p:spPr>
        </p:pic>
        <p:pic>
          <p:nvPicPr>
            <p:cNvPr id="7" name="Picture 2" descr="C:\Users\mariann.foster\Documents\ProjectNotes\DreamForce 13\ipad white empty.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Lst>
            </a:blip>
            <a:srcRect/>
            <a:stretch>
              <a:fillRect/>
            </a:stretch>
          </p:blipFill>
          <p:spPr bwMode="auto">
            <a:xfrm rot="5400000">
              <a:off x="-3878753" y="1982370"/>
              <a:ext cx="4575031" cy="3648642"/>
            </a:xfrm>
            <a:prstGeom prst="rect">
              <a:avLst/>
            </a:prstGeom>
            <a:noFill/>
          </p:spPr>
        </p:pic>
      </p:grpSp>
      <p:sp>
        <p:nvSpPr>
          <p:cNvPr id="8" name="Rectangle 7"/>
          <p:cNvSpPr/>
          <p:nvPr/>
        </p:nvSpPr>
        <p:spPr>
          <a:xfrm>
            <a:off x="8624236" y="921837"/>
            <a:ext cx="3567764" cy="5936162"/>
          </a:xfrm>
          <a:prstGeom prst="rect">
            <a:avLst/>
          </a:prstGeom>
          <a:solidFill>
            <a:srgbClr val="0081B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40080" rIns="252000" rtlCol="0" anchor="ctr"/>
          <a:lstStyle/>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r>
              <a:rPr lang="fr-FR" sz="2000" b="1" dirty="0">
                <a:solidFill>
                  <a:schemeClr val="bg1"/>
                </a:solidFill>
              </a:rPr>
              <a:t>Devoirs :</a:t>
            </a:r>
          </a:p>
          <a:p>
            <a:r>
              <a:rPr lang="fr-FR" sz="2000" dirty="0" smtClean="0">
                <a:solidFill>
                  <a:schemeClr val="bg1"/>
                </a:solidFill>
              </a:rPr>
              <a:t>Téléchargez</a:t>
            </a:r>
            <a:r>
              <a:rPr lang="pl-PL" sz="2000" dirty="0" smtClean="0">
                <a:solidFill>
                  <a:schemeClr val="bg1"/>
                </a:solidFill>
              </a:rPr>
              <a:t> </a:t>
            </a:r>
            <a:r>
              <a:rPr lang="fr-FR" sz="2000" dirty="0" err="1" smtClean="0">
                <a:solidFill>
                  <a:schemeClr val="bg1"/>
                </a:solidFill>
              </a:rPr>
              <a:t>SalesforceA</a:t>
            </a:r>
            <a:r>
              <a:rPr lang="fr-FR" sz="2000" dirty="0" smtClean="0">
                <a:solidFill>
                  <a:schemeClr val="bg1"/>
                </a:solidFill>
              </a:rPr>
              <a:t> </a:t>
            </a:r>
            <a:r>
              <a:rPr lang="fr-FR" sz="2000" dirty="0">
                <a:solidFill>
                  <a:schemeClr val="bg1"/>
                </a:solidFill>
              </a:rPr>
              <a:t>sur votre appareil Android ou iOS et </a:t>
            </a:r>
            <a:r>
              <a:rPr lang="fr-FR" sz="2000" dirty="0" smtClean="0">
                <a:solidFill>
                  <a:schemeClr val="bg1"/>
                </a:solidFill>
              </a:rPr>
              <a:t>utilisez</a:t>
            </a:r>
            <a:r>
              <a:rPr lang="pl-PL" sz="2000" dirty="0" smtClean="0">
                <a:solidFill>
                  <a:schemeClr val="bg1"/>
                </a:solidFill>
              </a:rPr>
              <a:t> </a:t>
            </a:r>
            <a:r>
              <a:rPr lang="fr-FR" sz="2000" dirty="0" smtClean="0">
                <a:solidFill>
                  <a:schemeClr val="bg1"/>
                </a:solidFill>
              </a:rPr>
              <a:t>votre </a:t>
            </a:r>
            <a:r>
              <a:rPr lang="fr-FR" sz="2000" dirty="0">
                <a:solidFill>
                  <a:schemeClr val="bg1"/>
                </a:solidFill>
              </a:rPr>
              <a:t>identifiant et mot de passe </a:t>
            </a:r>
            <a:r>
              <a:rPr lang="fr-FR" sz="2000" dirty="0" smtClean="0">
                <a:solidFill>
                  <a:schemeClr val="bg1"/>
                </a:solidFill>
              </a:rPr>
              <a:t>ADX201</a:t>
            </a:r>
            <a:r>
              <a:rPr lang="pl-PL" sz="2000" dirty="0" smtClean="0">
                <a:solidFill>
                  <a:schemeClr val="bg1"/>
                </a:solidFill>
              </a:rPr>
              <a:t> </a:t>
            </a:r>
            <a:r>
              <a:rPr lang="fr-FR" sz="2000" dirty="0" smtClean="0">
                <a:solidFill>
                  <a:schemeClr val="bg1"/>
                </a:solidFill>
              </a:rPr>
              <a:t>pour </a:t>
            </a:r>
            <a:r>
              <a:rPr lang="fr-FR" sz="2000" dirty="0">
                <a:solidFill>
                  <a:schemeClr val="bg1"/>
                </a:solidFill>
              </a:rPr>
              <a:t>vous </a:t>
            </a:r>
            <a:r>
              <a:rPr lang="fr-FR" sz="2000" dirty="0" smtClean="0">
                <a:solidFill>
                  <a:schemeClr val="bg1"/>
                </a:solidFill>
              </a:rPr>
              <a:t>connecter.</a:t>
            </a:r>
            <a:r>
              <a:rPr lang="pl-PL" sz="2000" dirty="0" smtClean="0">
                <a:solidFill>
                  <a:schemeClr val="bg1"/>
                </a:solidFill>
              </a:rPr>
              <a:t> </a:t>
            </a:r>
            <a:r>
              <a:rPr lang="fr-FR" sz="2000" dirty="0" smtClean="0">
                <a:solidFill>
                  <a:schemeClr val="bg1"/>
                </a:solidFill>
              </a:rPr>
              <a:t>Préparez-vous à</a:t>
            </a:r>
            <a:r>
              <a:rPr lang="pl-PL" sz="2000" dirty="0" smtClean="0">
                <a:solidFill>
                  <a:schemeClr val="bg1"/>
                </a:solidFill>
              </a:rPr>
              <a:t> </a:t>
            </a:r>
            <a:r>
              <a:rPr lang="fr-FR" sz="2000" dirty="0" smtClean="0">
                <a:solidFill>
                  <a:schemeClr val="bg1"/>
                </a:solidFill>
              </a:rPr>
              <a:t>raconter</a:t>
            </a:r>
            <a:r>
              <a:rPr lang="pl-PL" sz="2000" dirty="0" smtClean="0">
                <a:solidFill>
                  <a:schemeClr val="bg1"/>
                </a:solidFill>
              </a:rPr>
              <a:t> </a:t>
            </a:r>
            <a:r>
              <a:rPr lang="fr-FR" sz="2000" dirty="0" smtClean="0">
                <a:solidFill>
                  <a:schemeClr val="bg1"/>
                </a:solidFill>
              </a:rPr>
              <a:t>votre</a:t>
            </a:r>
            <a:r>
              <a:rPr lang="pl-PL" sz="2000" dirty="0" smtClean="0">
                <a:solidFill>
                  <a:schemeClr val="bg1"/>
                </a:solidFill>
              </a:rPr>
              <a:t> </a:t>
            </a:r>
            <a:r>
              <a:rPr lang="fr-FR" sz="2000" dirty="0" smtClean="0">
                <a:solidFill>
                  <a:schemeClr val="bg1"/>
                </a:solidFill>
              </a:rPr>
              <a:t>expérience demain</a:t>
            </a:r>
            <a:r>
              <a:rPr lang="pl-PL" sz="2000" dirty="0" smtClean="0">
                <a:solidFill>
                  <a:schemeClr val="bg1"/>
                </a:solidFill>
              </a:rPr>
              <a:t> </a:t>
            </a:r>
            <a:r>
              <a:rPr lang="fr-FR" sz="2000" dirty="0" smtClean="0">
                <a:solidFill>
                  <a:schemeClr val="bg1"/>
                </a:solidFill>
              </a:rPr>
              <a:t>pendant la</a:t>
            </a:r>
            <a:r>
              <a:rPr lang="pl-PL" sz="2000" dirty="0" smtClean="0">
                <a:solidFill>
                  <a:schemeClr val="bg1"/>
                </a:solidFill>
              </a:rPr>
              <a:t> </a:t>
            </a:r>
            <a:r>
              <a:rPr lang="fr-FR" sz="2000" dirty="0" smtClean="0">
                <a:solidFill>
                  <a:schemeClr val="bg1"/>
                </a:solidFill>
              </a:rPr>
              <a:t>formation</a:t>
            </a:r>
            <a:r>
              <a:rPr lang="fr-FR" sz="2000" dirty="0">
                <a:solidFill>
                  <a:schemeClr val="bg1"/>
                </a:solidFill>
              </a:rPr>
              <a:t> !</a:t>
            </a:r>
          </a:p>
        </p:txBody>
      </p:sp>
      <p:grpSp>
        <p:nvGrpSpPr>
          <p:cNvPr id="9" name="Android"/>
          <p:cNvGrpSpPr/>
          <p:nvPr/>
        </p:nvGrpSpPr>
        <p:grpSpPr>
          <a:xfrm rot="569117">
            <a:off x="7527538" y="1125691"/>
            <a:ext cx="1243504" cy="2331571"/>
            <a:chOff x="0" y="3297920"/>
            <a:chExt cx="1721056" cy="3226981"/>
          </a:xfrm>
          <a:effectLst>
            <a:outerShdw blurRad="50800" dist="38100" dir="2700000" algn="tl" rotWithShape="0">
              <a:prstClr val="black">
                <a:alpha val="40000"/>
              </a:prstClr>
            </a:outerShdw>
          </a:effectLst>
        </p:grpSpPr>
        <p:pic>
          <p:nvPicPr>
            <p:cNvPr id="10" name="Picture 4"/>
            <p:cNvPicPr>
              <a:picLocks noChangeAspect="1" noChangeArrowheads="1"/>
            </p:cNvPicPr>
            <p:nvPr/>
          </p:nvPicPr>
          <p:blipFill>
            <a:blip r:embed="rId6" cstate="print"/>
            <a:srcRect/>
            <a:stretch>
              <a:fillRect/>
            </a:stretch>
          </p:blipFill>
          <p:spPr bwMode="auto">
            <a:xfrm>
              <a:off x="96822" y="3805466"/>
              <a:ext cx="1587930" cy="2337150"/>
            </a:xfrm>
            <a:prstGeom prst="rect">
              <a:avLst/>
            </a:prstGeom>
            <a:noFill/>
            <a:ln w="9525">
              <a:noFill/>
              <a:miter lim="800000"/>
              <a:headEnd/>
              <a:tailEnd/>
            </a:ln>
          </p:spPr>
        </p:pic>
        <p:pic>
          <p:nvPicPr>
            <p:cNvPr id="11" name="Picture 5" descr="C:\Users\mariann.foster\Documents\ProjectNotes\DreamForce 13\HTC.pn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0" y="3297920"/>
              <a:ext cx="1721056" cy="3226981"/>
            </a:xfrm>
            <a:prstGeom prst="rect">
              <a:avLst/>
            </a:prstGeom>
            <a:noFill/>
          </p:spPr>
        </p:pic>
      </p:grpSp>
      <p:grpSp>
        <p:nvGrpSpPr>
          <p:cNvPr id="12" name="iPhone"/>
          <p:cNvGrpSpPr/>
          <p:nvPr/>
        </p:nvGrpSpPr>
        <p:grpSpPr>
          <a:xfrm rot="20803552">
            <a:off x="8851845" y="278492"/>
            <a:ext cx="1098638" cy="2180744"/>
            <a:chOff x="4083237" y="3173112"/>
            <a:chExt cx="1520555" cy="3018229"/>
          </a:xfrm>
          <a:effectLst>
            <a:outerShdw blurRad="50800" dist="38100" dir="2700000" algn="tl" rotWithShape="0">
              <a:prstClr val="black">
                <a:alpha val="40000"/>
              </a:prstClr>
            </a:outerShdw>
          </a:effectLst>
        </p:grpSpPr>
        <p:pic>
          <p:nvPicPr>
            <p:cNvPr id="13" name="Picture 3" descr="C:\Users\mariann.foster\Documents\ProjectNotes\DreamForce 13\iphone.png"/>
            <p:cNvPicPr>
              <a:picLocks noChangeAspect="1" noChangeArrowheads="1"/>
            </p:cNvPicPr>
            <p:nvPr/>
          </p:nvPicPr>
          <p:blipFill rotWithShape="1">
            <a:blip r:embed="rId8" cstate="print"/>
            <a:srcRect t="1" b="357"/>
            <a:stretch/>
          </p:blipFill>
          <p:spPr bwMode="auto">
            <a:xfrm>
              <a:off x="4083237" y="3173112"/>
              <a:ext cx="1520555" cy="3018229"/>
            </a:xfrm>
            <a:prstGeom prst="rect">
              <a:avLst/>
            </a:prstGeom>
            <a:noFill/>
          </p:spPr>
        </p:pic>
        <p:pic>
          <p:nvPicPr>
            <p:cNvPr id="14" name="Picture 6" descr="C:\Users\mariann.foster\Documents\ProjectNotes\Spring 14\SalesforceA\IMG_0341.PNG"/>
            <p:cNvPicPr>
              <a:picLocks noChangeAspect="1" noChangeArrowheads="1"/>
            </p:cNvPicPr>
            <p:nvPr/>
          </p:nvPicPr>
          <p:blipFill>
            <a:blip r:embed="rId9" cstate="print"/>
            <a:srcRect/>
            <a:stretch>
              <a:fillRect/>
            </a:stretch>
          </p:blipFill>
          <p:spPr bwMode="auto">
            <a:xfrm>
              <a:off x="4191820" y="3679115"/>
              <a:ext cx="1333948" cy="2000922"/>
            </a:xfrm>
            <a:prstGeom prst="rect">
              <a:avLst/>
            </a:prstGeom>
            <a:noFill/>
          </p:spPr>
        </p:pic>
      </p:grpSp>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81648" y="5037803"/>
            <a:ext cx="1401097" cy="1401097"/>
          </a:xfrm>
          <a:prstGeom prst="rect">
            <a:avLst/>
          </a:prstGeom>
          <a:effectLst>
            <a:outerShdw blurRad="50800" dist="38100" dir="2700000" algn="tl" rotWithShape="0">
              <a:prstClr val="black">
                <a:alpha val="40000"/>
              </a:prstClr>
            </a:outerShdw>
          </a:effectLst>
        </p:spPr>
      </p:pic>
      <p:grpSp>
        <p:nvGrpSpPr>
          <p:cNvPr id="16" name="Group 15"/>
          <p:cNvGrpSpPr/>
          <p:nvPr/>
        </p:nvGrpSpPr>
        <p:grpSpPr>
          <a:xfrm>
            <a:off x="8094845" y="4235115"/>
            <a:ext cx="914400" cy="914400"/>
            <a:chOff x="7988967" y="3262963"/>
            <a:chExt cx="914400" cy="914400"/>
          </a:xfrm>
        </p:grpSpPr>
        <p:sp>
          <p:nvSpPr>
            <p:cNvPr id="17" name="Oval 16"/>
            <p:cNvSpPr/>
            <p:nvPr/>
          </p:nvSpPr>
          <p:spPr bwMode="auto">
            <a:xfrm>
              <a:off x="7988967" y="3262963"/>
              <a:ext cx="914400" cy="914400"/>
            </a:xfrm>
            <a:prstGeom prst="ellipse">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 name="Freeform 215"/>
            <p:cNvSpPr>
              <a:spLocks noChangeArrowheads="1"/>
            </p:cNvSpPr>
            <p:nvPr/>
          </p:nvSpPr>
          <p:spPr bwMode="auto">
            <a:xfrm>
              <a:off x="8216032" y="3414814"/>
              <a:ext cx="456330" cy="619019"/>
            </a:xfrm>
            <a:custGeom>
              <a:avLst/>
              <a:gdLst>
                <a:gd name="T0" fmla="*/ 62115522 w 534"/>
                <a:gd name="T1" fmla="*/ 50943342 h 727"/>
                <a:gd name="T2" fmla="*/ 61299801 w 534"/>
                <a:gd name="T3" fmla="*/ 75368377 h 727"/>
                <a:gd name="T4" fmla="*/ 60600660 w 534"/>
                <a:gd name="T5" fmla="*/ 78275795 h 727"/>
                <a:gd name="T6" fmla="*/ 57803753 w 534"/>
                <a:gd name="T7" fmla="*/ 81532716 h 727"/>
                <a:gd name="T8" fmla="*/ 53841384 w 534"/>
                <a:gd name="T9" fmla="*/ 83277167 h 727"/>
                <a:gd name="T10" fmla="*/ 42536837 w 534"/>
                <a:gd name="T11" fmla="*/ 84323973 h 727"/>
                <a:gd name="T12" fmla="*/ 30999471 w 534"/>
                <a:gd name="T13" fmla="*/ 84440474 h 727"/>
                <a:gd name="T14" fmla="*/ 13984873 w 534"/>
                <a:gd name="T15" fmla="*/ 83975151 h 727"/>
                <a:gd name="T16" fmla="*/ 6875856 w 534"/>
                <a:gd name="T17" fmla="*/ 82928345 h 727"/>
                <a:gd name="T18" fmla="*/ 3263228 w 534"/>
                <a:gd name="T19" fmla="*/ 80718571 h 727"/>
                <a:gd name="T20" fmla="*/ 1165463 w 534"/>
                <a:gd name="T21" fmla="*/ 76880166 h 727"/>
                <a:gd name="T22" fmla="*/ 466322 w 534"/>
                <a:gd name="T23" fmla="*/ 66761262 h 727"/>
                <a:gd name="T24" fmla="*/ 0 w 534"/>
                <a:gd name="T25" fmla="*/ 40126454 h 727"/>
                <a:gd name="T26" fmla="*/ 349741 w 534"/>
                <a:gd name="T27" fmla="*/ 24541195 h 727"/>
                <a:gd name="T28" fmla="*/ 1048883 w 534"/>
                <a:gd name="T29" fmla="*/ 9420919 h 727"/>
                <a:gd name="T30" fmla="*/ 2330926 w 534"/>
                <a:gd name="T31" fmla="*/ 5350194 h 727"/>
                <a:gd name="T32" fmla="*/ 5477232 w 534"/>
                <a:gd name="T33" fmla="*/ 2442435 h 727"/>
                <a:gd name="T34" fmla="*/ 8390719 w 534"/>
                <a:gd name="T35" fmla="*/ 1395629 h 727"/>
                <a:gd name="T36" fmla="*/ 25405659 w 534"/>
                <a:gd name="T37" fmla="*/ 0 h 727"/>
                <a:gd name="T38" fmla="*/ 36709864 w 534"/>
                <a:gd name="T39" fmla="*/ 0 h 727"/>
                <a:gd name="T40" fmla="*/ 53841384 w 534"/>
                <a:gd name="T41" fmla="*/ 1395629 h 727"/>
                <a:gd name="T42" fmla="*/ 56638290 w 534"/>
                <a:gd name="T43" fmla="*/ 2442435 h 727"/>
                <a:gd name="T44" fmla="*/ 59901177 w 534"/>
                <a:gd name="T45" fmla="*/ 5350194 h 727"/>
                <a:gd name="T46" fmla="*/ 61299801 w 534"/>
                <a:gd name="T47" fmla="*/ 9420919 h 727"/>
                <a:gd name="T48" fmla="*/ 61998942 w 534"/>
                <a:gd name="T49" fmla="*/ 25820663 h 727"/>
                <a:gd name="T50" fmla="*/ 51277297 w 534"/>
                <a:gd name="T51" fmla="*/ 36986374 h 727"/>
                <a:gd name="T52" fmla="*/ 51160717 w 534"/>
                <a:gd name="T53" fmla="*/ 25704162 h 727"/>
                <a:gd name="T54" fmla="*/ 50228415 w 534"/>
                <a:gd name="T55" fmla="*/ 13142823 h 727"/>
                <a:gd name="T56" fmla="*/ 49529274 w 534"/>
                <a:gd name="T57" fmla="*/ 11979856 h 727"/>
                <a:gd name="T58" fmla="*/ 44634602 w 534"/>
                <a:gd name="T59" fmla="*/ 11281871 h 727"/>
                <a:gd name="T60" fmla="*/ 30999471 w 534"/>
                <a:gd name="T61" fmla="*/ 10816889 h 727"/>
                <a:gd name="T62" fmla="*/ 22142430 w 534"/>
                <a:gd name="T63" fmla="*/ 11165711 h 727"/>
                <a:gd name="T64" fmla="*/ 13052571 w 534"/>
                <a:gd name="T65" fmla="*/ 11863355 h 727"/>
                <a:gd name="T66" fmla="*/ 12003688 w 534"/>
                <a:gd name="T67" fmla="*/ 12677841 h 727"/>
                <a:gd name="T68" fmla="*/ 11187625 w 534"/>
                <a:gd name="T69" fmla="*/ 25006518 h 727"/>
                <a:gd name="T70" fmla="*/ 10954806 w 534"/>
                <a:gd name="T71" fmla="*/ 36637212 h 727"/>
                <a:gd name="T72" fmla="*/ 11770527 w 534"/>
                <a:gd name="T73" fmla="*/ 60829585 h 727"/>
                <a:gd name="T74" fmla="*/ 12120269 w 534"/>
                <a:gd name="T75" fmla="*/ 61643730 h 727"/>
                <a:gd name="T76" fmla="*/ 49296113 w 534"/>
                <a:gd name="T77" fmla="*/ 61992552 h 727"/>
                <a:gd name="T78" fmla="*/ 50111834 w 534"/>
                <a:gd name="T79" fmla="*/ 61643730 h 727"/>
                <a:gd name="T80" fmla="*/ 50461576 w 534"/>
                <a:gd name="T81" fmla="*/ 60829585 h 727"/>
                <a:gd name="T82" fmla="*/ 51277297 w 534"/>
                <a:gd name="T83" fmla="*/ 36986374 h 727"/>
                <a:gd name="T84" fmla="*/ 45333743 w 534"/>
                <a:gd name="T85" fmla="*/ 25355340 h 727"/>
                <a:gd name="T86" fmla="*/ 17014940 w 534"/>
                <a:gd name="T87" fmla="*/ 31054356 h 727"/>
                <a:gd name="T88" fmla="*/ 17014940 w 534"/>
                <a:gd name="T89" fmla="*/ 36637212 h 727"/>
                <a:gd name="T90" fmla="*/ 30999471 w 534"/>
                <a:gd name="T91" fmla="*/ 42336568 h 727"/>
                <a:gd name="T92" fmla="*/ 17014940 w 534"/>
                <a:gd name="T93" fmla="*/ 42336568 h 727"/>
                <a:gd name="T94" fmla="*/ 37176186 w 534"/>
                <a:gd name="T95" fmla="*/ 72111456 h 727"/>
                <a:gd name="T96" fmla="*/ 35544401 w 534"/>
                <a:gd name="T97" fmla="*/ 68854876 h 727"/>
                <a:gd name="T98" fmla="*/ 32398095 w 534"/>
                <a:gd name="T99" fmla="*/ 67110425 h 727"/>
                <a:gd name="T100" fmla="*/ 29834008 w 534"/>
                <a:gd name="T101" fmla="*/ 67110425 h 727"/>
                <a:gd name="T102" fmla="*/ 26803941 w 534"/>
                <a:gd name="T103" fmla="*/ 68854876 h 727"/>
                <a:gd name="T104" fmla="*/ 25055917 w 534"/>
                <a:gd name="T105" fmla="*/ 72111456 h 727"/>
                <a:gd name="T106" fmla="*/ 25055917 w 534"/>
                <a:gd name="T107" fmla="*/ 74554232 h 727"/>
                <a:gd name="T108" fmla="*/ 26803941 w 534"/>
                <a:gd name="T109" fmla="*/ 77810812 h 727"/>
                <a:gd name="T110" fmla="*/ 29834008 w 534"/>
                <a:gd name="T111" fmla="*/ 79555263 h 727"/>
                <a:gd name="T112" fmla="*/ 32398095 w 534"/>
                <a:gd name="T113" fmla="*/ 79555263 h 727"/>
                <a:gd name="T114" fmla="*/ 35544401 w 534"/>
                <a:gd name="T115" fmla="*/ 77810812 h 727"/>
                <a:gd name="T116" fmla="*/ 37176186 w 534"/>
                <a:gd name="T117" fmla="*/ 74554232 h 7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34" h="727">
                  <a:moveTo>
                    <a:pt x="533" y="365"/>
                  </a:moveTo>
                  <a:lnTo>
                    <a:pt x="533" y="365"/>
                  </a:lnTo>
                  <a:lnTo>
                    <a:pt x="533" y="438"/>
                  </a:lnTo>
                  <a:lnTo>
                    <a:pt x="532" y="508"/>
                  </a:lnTo>
                  <a:lnTo>
                    <a:pt x="529" y="579"/>
                  </a:lnTo>
                  <a:lnTo>
                    <a:pt x="526" y="648"/>
                  </a:lnTo>
                  <a:lnTo>
                    <a:pt x="523" y="661"/>
                  </a:lnTo>
                  <a:lnTo>
                    <a:pt x="520" y="673"/>
                  </a:lnTo>
                  <a:lnTo>
                    <a:pt x="514" y="684"/>
                  </a:lnTo>
                  <a:lnTo>
                    <a:pt x="505" y="694"/>
                  </a:lnTo>
                  <a:lnTo>
                    <a:pt x="496" y="701"/>
                  </a:lnTo>
                  <a:lnTo>
                    <a:pt x="486" y="709"/>
                  </a:lnTo>
                  <a:lnTo>
                    <a:pt x="474" y="713"/>
                  </a:lnTo>
                  <a:lnTo>
                    <a:pt x="462" y="716"/>
                  </a:lnTo>
                  <a:lnTo>
                    <a:pt x="414" y="722"/>
                  </a:lnTo>
                  <a:lnTo>
                    <a:pt x="365" y="725"/>
                  </a:lnTo>
                  <a:lnTo>
                    <a:pt x="315" y="726"/>
                  </a:lnTo>
                  <a:lnTo>
                    <a:pt x="266" y="726"/>
                  </a:lnTo>
                  <a:lnTo>
                    <a:pt x="218" y="726"/>
                  </a:lnTo>
                  <a:lnTo>
                    <a:pt x="169" y="725"/>
                  </a:lnTo>
                  <a:lnTo>
                    <a:pt x="120" y="722"/>
                  </a:lnTo>
                  <a:lnTo>
                    <a:pt x="72" y="716"/>
                  </a:lnTo>
                  <a:lnTo>
                    <a:pt x="59" y="713"/>
                  </a:lnTo>
                  <a:lnTo>
                    <a:pt x="47" y="709"/>
                  </a:lnTo>
                  <a:lnTo>
                    <a:pt x="37" y="701"/>
                  </a:lnTo>
                  <a:lnTo>
                    <a:pt x="28" y="694"/>
                  </a:lnTo>
                  <a:lnTo>
                    <a:pt x="20" y="684"/>
                  </a:lnTo>
                  <a:lnTo>
                    <a:pt x="14" y="673"/>
                  </a:lnTo>
                  <a:lnTo>
                    <a:pt x="10" y="661"/>
                  </a:lnTo>
                  <a:lnTo>
                    <a:pt x="9" y="648"/>
                  </a:lnTo>
                  <a:lnTo>
                    <a:pt x="4" y="574"/>
                  </a:lnTo>
                  <a:lnTo>
                    <a:pt x="1" y="499"/>
                  </a:lnTo>
                  <a:lnTo>
                    <a:pt x="0" y="423"/>
                  </a:lnTo>
                  <a:lnTo>
                    <a:pt x="0" y="345"/>
                  </a:lnTo>
                  <a:lnTo>
                    <a:pt x="1" y="278"/>
                  </a:lnTo>
                  <a:lnTo>
                    <a:pt x="3" y="211"/>
                  </a:lnTo>
                  <a:lnTo>
                    <a:pt x="6" y="146"/>
                  </a:lnTo>
                  <a:lnTo>
                    <a:pt x="9" y="81"/>
                  </a:lnTo>
                  <a:lnTo>
                    <a:pt x="10" y="68"/>
                  </a:lnTo>
                  <a:lnTo>
                    <a:pt x="14" y="56"/>
                  </a:lnTo>
                  <a:lnTo>
                    <a:pt x="20" y="46"/>
                  </a:lnTo>
                  <a:lnTo>
                    <a:pt x="28" y="35"/>
                  </a:lnTo>
                  <a:lnTo>
                    <a:pt x="37" y="26"/>
                  </a:lnTo>
                  <a:lnTo>
                    <a:pt x="47" y="21"/>
                  </a:lnTo>
                  <a:lnTo>
                    <a:pt x="59" y="16"/>
                  </a:lnTo>
                  <a:lnTo>
                    <a:pt x="72" y="12"/>
                  </a:lnTo>
                  <a:lnTo>
                    <a:pt x="120" y="7"/>
                  </a:lnTo>
                  <a:lnTo>
                    <a:pt x="169" y="3"/>
                  </a:lnTo>
                  <a:lnTo>
                    <a:pt x="218" y="0"/>
                  </a:lnTo>
                  <a:lnTo>
                    <a:pt x="266" y="0"/>
                  </a:lnTo>
                  <a:lnTo>
                    <a:pt x="315" y="0"/>
                  </a:lnTo>
                  <a:lnTo>
                    <a:pt x="365" y="3"/>
                  </a:lnTo>
                  <a:lnTo>
                    <a:pt x="414" y="7"/>
                  </a:lnTo>
                  <a:lnTo>
                    <a:pt x="462" y="12"/>
                  </a:lnTo>
                  <a:lnTo>
                    <a:pt x="474" y="16"/>
                  </a:lnTo>
                  <a:lnTo>
                    <a:pt x="486" y="21"/>
                  </a:lnTo>
                  <a:lnTo>
                    <a:pt x="496" y="26"/>
                  </a:lnTo>
                  <a:lnTo>
                    <a:pt x="505" y="35"/>
                  </a:lnTo>
                  <a:lnTo>
                    <a:pt x="514" y="46"/>
                  </a:lnTo>
                  <a:lnTo>
                    <a:pt x="520" y="56"/>
                  </a:lnTo>
                  <a:lnTo>
                    <a:pt x="523" y="68"/>
                  </a:lnTo>
                  <a:lnTo>
                    <a:pt x="526" y="81"/>
                  </a:lnTo>
                  <a:lnTo>
                    <a:pt x="529" y="152"/>
                  </a:lnTo>
                  <a:lnTo>
                    <a:pt x="532" y="222"/>
                  </a:lnTo>
                  <a:lnTo>
                    <a:pt x="533" y="295"/>
                  </a:lnTo>
                  <a:lnTo>
                    <a:pt x="533" y="365"/>
                  </a:lnTo>
                  <a:close/>
                  <a:moveTo>
                    <a:pt x="440" y="318"/>
                  </a:moveTo>
                  <a:lnTo>
                    <a:pt x="440" y="318"/>
                  </a:lnTo>
                  <a:lnTo>
                    <a:pt x="440" y="271"/>
                  </a:lnTo>
                  <a:lnTo>
                    <a:pt x="439" y="221"/>
                  </a:lnTo>
                  <a:lnTo>
                    <a:pt x="436" y="169"/>
                  </a:lnTo>
                  <a:lnTo>
                    <a:pt x="431" y="113"/>
                  </a:lnTo>
                  <a:lnTo>
                    <a:pt x="431" y="109"/>
                  </a:lnTo>
                  <a:lnTo>
                    <a:pt x="428" y="106"/>
                  </a:lnTo>
                  <a:lnTo>
                    <a:pt x="425" y="103"/>
                  </a:lnTo>
                  <a:lnTo>
                    <a:pt x="421" y="102"/>
                  </a:lnTo>
                  <a:lnTo>
                    <a:pt x="383" y="97"/>
                  </a:lnTo>
                  <a:lnTo>
                    <a:pt x="343" y="96"/>
                  </a:lnTo>
                  <a:lnTo>
                    <a:pt x="305" y="93"/>
                  </a:lnTo>
                  <a:lnTo>
                    <a:pt x="266" y="93"/>
                  </a:lnTo>
                  <a:lnTo>
                    <a:pt x="228" y="93"/>
                  </a:lnTo>
                  <a:lnTo>
                    <a:pt x="190" y="96"/>
                  </a:lnTo>
                  <a:lnTo>
                    <a:pt x="152" y="97"/>
                  </a:lnTo>
                  <a:lnTo>
                    <a:pt x="112" y="102"/>
                  </a:lnTo>
                  <a:lnTo>
                    <a:pt x="109" y="103"/>
                  </a:lnTo>
                  <a:lnTo>
                    <a:pt x="104" y="106"/>
                  </a:lnTo>
                  <a:lnTo>
                    <a:pt x="103" y="109"/>
                  </a:lnTo>
                  <a:lnTo>
                    <a:pt x="101" y="113"/>
                  </a:lnTo>
                  <a:lnTo>
                    <a:pt x="96" y="215"/>
                  </a:lnTo>
                  <a:lnTo>
                    <a:pt x="94" y="265"/>
                  </a:lnTo>
                  <a:lnTo>
                    <a:pt x="94" y="315"/>
                  </a:lnTo>
                  <a:lnTo>
                    <a:pt x="94" y="365"/>
                  </a:lnTo>
                  <a:lnTo>
                    <a:pt x="96" y="417"/>
                  </a:lnTo>
                  <a:lnTo>
                    <a:pt x="101" y="523"/>
                  </a:lnTo>
                  <a:lnTo>
                    <a:pt x="101" y="526"/>
                  </a:lnTo>
                  <a:lnTo>
                    <a:pt x="104" y="530"/>
                  </a:lnTo>
                  <a:lnTo>
                    <a:pt x="107" y="532"/>
                  </a:lnTo>
                  <a:lnTo>
                    <a:pt x="112" y="533"/>
                  </a:lnTo>
                  <a:lnTo>
                    <a:pt x="423" y="533"/>
                  </a:lnTo>
                  <a:lnTo>
                    <a:pt x="425" y="532"/>
                  </a:lnTo>
                  <a:lnTo>
                    <a:pt x="430" y="530"/>
                  </a:lnTo>
                  <a:lnTo>
                    <a:pt x="431" y="526"/>
                  </a:lnTo>
                  <a:lnTo>
                    <a:pt x="433" y="523"/>
                  </a:lnTo>
                  <a:lnTo>
                    <a:pt x="439" y="415"/>
                  </a:lnTo>
                  <a:lnTo>
                    <a:pt x="440" y="367"/>
                  </a:lnTo>
                  <a:lnTo>
                    <a:pt x="440" y="318"/>
                  </a:lnTo>
                  <a:close/>
                  <a:moveTo>
                    <a:pt x="146" y="169"/>
                  </a:moveTo>
                  <a:lnTo>
                    <a:pt x="389" y="169"/>
                  </a:lnTo>
                  <a:lnTo>
                    <a:pt x="389" y="218"/>
                  </a:lnTo>
                  <a:lnTo>
                    <a:pt x="146" y="218"/>
                  </a:lnTo>
                  <a:lnTo>
                    <a:pt x="146" y="169"/>
                  </a:lnTo>
                  <a:close/>
                  <a:moveTo>
                    <a:pt x="146" y="267"/>
                  </a:moveTo>
                  <a:lnTo>
                    <a:pt x="389" y="267"/>
                  </a:lnTo>
                  <a:lnTo>
                    <a:pt x="389" y="315"/>
                  </a:lnTo>
                  <a:lnTo>
                    <a:pt x="146" y="315"/>
                  </a:lnTo>
                  <a:lnTo>
                    <a:pt x="146" y="267"/>
                  </a:lnTo>
                  <a:close/>
                  <a:moveTo>
                    <a:pt x="146" y="364"/>
                  </a:moveTo>
                  <a:lnTo>
                    <a:pt x="266" y="364"/>
                  </a:lnTo>
                  <a:lnTo>
                    <a:pt x="266" y="411"/>
                  </a:lnTo>
                  <a:lnTo>
                    <a:pt x="146" y="411"/>
                  </a:lnTo>
                  <a:lnTo>
                    <a:pt x="146" y="364"/>
                  </a:lnTo>
                  <a:close/>
                  <a:moveTo>
                    <a:pt x="321" y="630"/>
                  </a:moveTo>
                  <a:lnTo>
                    <a:pt x="321" y="630"/>
                  </a:lnTo>
                  <a:lnTo>
                    <a:pt x="319" y="620"/>
                  </a:lnTo>
                  <a:lnTo>
                    <a:pt x="317" y="610"/>
                  </a:lnTo>
                  <a:lnTo>
                    <a:pt x="312" y="601"/>
                  </a:lnTo>
                  <a:lnTo>
                    <a:pt x="305" y="592"/>
                  </a:lnTo>
                  <a:lnTo>
                    <a:pt x="297" y="586"/>
                  </a:lnTo>
                  <a:lnTo>
                    <a:pt x="289" y="580"/>
                  </a:lnTo>
                  <a:lnTo>
                    <a:pt x="278" y="577"/>
                  </a:lnTo>
                  <a:lnTo>
                    <a:pt x="268" y="577"/>
                  </a:lnTo>
                  <a:lnTo>
                    <a:pt x="256" y="577"/>
                  </a:lnTo>
                  <a:lnTo>
                    <a:pt x="247" y="580"/>
                  </a:lnTo>
                  <a:lnTo>
                    <a:pt x="237" y="586"/>
                  </a:lnTo>
                  <a:lnTo>
                    <a:pt x="230" y="592"/>
                  </a:lnTo>
                  <a:lnTo>
                    <a:pt x="224" y="601"/>
                  </a:lnTo>
                  <a:lnTo>
                    <a:pt x="218" y="610"/>
                  </a:lnTo>
                  <a:lnTo>
                    <a:pt x="215" y="620"/>
                  </a:lnTo>
                  <a:lnTo>
                    <a:pt x="213" y="630"/>
                  </a:lnTo>
                  <a:lnTo>
                    <a:pt x="215" y="641"/>
                  </a:lnTo>
                  <a:lnTo>
                    <a:pt x="218" y="651"/>
                  </a:lnTo>
                  <a:lnTo>
                    <a:pt x="224" y="660"/>
                  </a:lnTo>
                  <a:lnTo>
                    <a:pt x="230" y="669"/>
                  </a:lnTo>
                  <a:lnTo>
                    <a:pt x="237" y="675"/>
                  </a:lnTo>
                  <a:lnTo>
                    <a:pt x="247" y="681"/>
                  </a:lnTo>
                  <a:lnTo>
                    <a:pt x="256" y="684"/>
                  </a:lnTo>
                  <a:lnTo>
                    <a:pt x="268" y="685"/>
                  </a:lnTo>
                  <a:lnTo>
                    <a:pt x="278" y="684"/>
                  </a:lnTo>
                  <a:lnTo>
                    <a:pt x="289" y="681"/>
                  </a:lnTo>
                  <a:lnTo>
                    <a:pt x="297" y="675"/>
                  </a:lnTo>
                  <a:lnTo>
                    <a:pt x="305" y="669"/>
                  </a:lnTo>
                  <a:lnTo>
                    <a:pt x="312" y="660"/>
                  </a:lnTo>
                  <a:lnTo>
                    <a:pt x="317" y="651"/>
                  </a:lnTo>
                  <a:lnTo>
                    <a:pt x="319" y="641"/>
                  </a:lnTo>
                  <a:lnTo>
                    <a:pt x="321" y="630"/>
                  </a:lnTo>
                  <a:close/>
                </a:path>
              </a:pathLst>
            </a:custGeom>
            <a:solidFill>
              <a:schemeClr val="bg1"/>
            </a:solidFill>
            <a:ln>
              <a:noFill/>
            </a:ln>
          </p:spPr>
          <p:txBody>
            <a:bodyPr wrap="none" anchor="ctr"/>
            <a:lstStyle/>
            <a:p>
              <a:endParaRPr lang="en-US"/>
            </a:p>
          </p:txBody>
        </p:sp>
      </p:grpSp>
    </p:spTree>
    <p:extLst>
      <p:ext uri="{BB962C8B-B14F-4D97-AF65-F5344CB8AC3E}">
        <p14:creationId xmlns:p14="http://schemas.microsoft.com/office/powerpoint/2010/main" val="806435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b="0" i="0" u="none" strike="noStrike" kern="0" cap="none" spc="0" normalizeH="0" baseline="0" noProof="0" smtClean="0">
              <a:ln>
                <a:noFill/>
              </a:ln>
              <a:solidFill>
                <a:sysClr val="windowText" lastClr="000000"/>
              </a:solidFill>
              <a:effectLst/>
              <a:uLnTx/>
              <a:uFillTx/>
            </a:endParaRPr>
          </a:p>
        </p:txBody>
      </p:sp>
      <p:sp>
        <p:nvSpPr>
          <p:cNvPr id="3" name="Text Placeholder 2"/>
          <p:cNvSpPr>
            <a:spLocks noGrp="1"/>
          </p:cNvSpPr>
          <p:nvPr>
            <p:ph type="body" sz="quarter" idx="11"/>
          </p:nvPr>
        </p:nvSpPr>
        <p:spPr/>
        <p:txBody>
          <a:bodyPr/>
          <a:lstStyle/>
          <a:p>
            <a:r>
              <a:rPr lang="fr-FR"/>
              <a:t>Plate-forme de réussite client pour la quatrième </a:t>
            </a:r>
          </a:p>
          <a:p>
            <a:r>
              <a:rPr lang="fr-FR"/>
              <a:t>révolution industrielle</a:t>
            </a:r>
          </a:p>
        </p:txBody>
      </p:sp>
      <p:pic>
        <p:nvPicPr>
          <p:cNvPr id="4" name="Shape 969"/>
          <p:cNvPicPr preferRelativeResize="0"/>
          <p:nvPr/>
        </p:nvPicPr>
        <p:blipFill rotWithShape="1">
          <a:blip r:embed="rId3" cstate="print">
            <a:alphaModFix/>
          </a:blip>
          <a:srcRect t="-30" b="30"/>
          <a:stretch/>
        </p:blipFill>
        <p:spPr>
          <a:xfrm>
            <a:off x="510425" y="1723122"/>
            <a:ext cx="7948625" cy="4724874"/>
          </a:xfrm>
          <a:prstGeom prst="rect">
            <a:avLst/>
          </a:prstGeom>
          <a:noFill/>
          <a:ln>
            <a:noFill/>
          </a:ln>
        </p:spPr>
      </p:pic>
      <p:sp>
        <p:nvSpPr>
          <p:cNvPr id="5" name="Communities"/>
          <p:cNvSpPr/>
          <p:nvPr/>
        </p:nvSpPr>
        <p:spPr>
          <a:xfrm>
            <a:off x="2956286" y="1344638"/>
            <a:ext cx="3228431" cy="418366"/>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35710" tIns="35710" rIns="35710" bIns="35710" numCol="1" anchor="ctr">
            <a:spAutoFit/>
          </a:bodyPr>
          <a:lstStyle>
            <a:lvl1pPr defTabSz="914400">
              <a:spcBef>
                <a:spcPts val="3000"/>
              </a:spcBef>
              <a:buSzTx/>
              <a:buNone/>
              <a:defRPr sz="4800" cap="all" spc="-48" baseline="0">
                <a:solidFill>
                  <a:srgbClr val="FFFEFD"/>
                </a:solidFill>
              </a:defRPr>
            </a:lvl1pPr>
          </a:lstStyle>
          <a:p>
            <a:pPr algn="ctr">
              <a:lnSpc>
                <a:spcPct val="90000"/>
              </a:lnSpc>
              <a:spcBef>
                <a:spcPts val="0"/>
              </a:spcBef>
            </a:pPr>
            <a:r>
              <a:rPr lang="fr-FR" sz="1300" b="1" cap="none" spc="0" dirty="0">
                <a:solidFill>
                  <a:srgbClr val="032E61"/>
                </a:solidFill>
              </a:rPr>
              <a:t>COMMUNITIES</a:t>
            </a:r>
          </a:p>
          <a:p>
            <a:pPr algn="ctr">
              <a:lnSpc>
                <a:spcPct val="90000"/>
              </a:lnSpc>
              <a:spcBef>
                <a:spcPts val="0"/>
              </a:spcBef>
            </a:pPr>
            <a:r>
              <a:rPr lang="fr-FR" sz="1200" cap="none" spc="0" dirty="0">
                <a:solidFill>
                  <a:schemeClr val="accent2"/>
                </a:solidFill>
              </a:rPr>
              <a:t>Expériences clients, partenaires et employés</a:t>
            </a:r>
          </a:p>
        </p:txBody>
      </p:sp>
      <p:grpSp>
        <p:nvGrpSpPr>
          <p:cNvPr id="6" name="Group"/>
          <p:cNvGrpSpPr/>
          <p:nvPr/>
        </p:nvGrpSpPr>
        <p:grpSpPr>
          <a:xfrm>
            <a:off x="9474176" y="2353386"/>
            <a:ext cx="1766152" cy="2951171"/>
            <a:chOff x="0" y="0"/>
            <a:chExt cx="8897588" cy="14867512"/>
          </a:xfrm>
        </p:grpSpPr>
        <p:pic>
          <p:nvPicPr>
            <p:cNvPr id="7" name="Group" descr="Group"/>
            <p:cNvPicPr>
              <a:picLocks noChangeAspect="1"/>
            </p:cNvPicPr>
            <p:nvPr/>
          </p:nvPicPr>
          <p:blipFill>
            <a:blip r:embed="rId4" cstate="print">
              <a:extLst/>
            </a:blip>
            <a:srcRect l="17" r="17"/>
            <a:stretch>
              <a:fillRect/>
            </a:stretch>
          </p:blipFill>
          <p:spPr>
            <a:xfrm>
              <a:off x="0" y="0"/>
              <a:ext cx="8897588" cy="14867512"/>
            </a:xfrm>
            <a:prstGeom prst="rect">
              <a:avLst/>
            </a:prstGeom>
            <a:ln w="25400" cap="flat">
              <a:noFill/>
              <a:miter lim="400000"/>
            </a:ln>
            <a:effectLst/>
          </p:spPr>
        </p:pic>
        <p:sp>
          <p:nvSpPr>
            <p:cNvPr id="8" name="#1 B2C &amp; B2B Platform"/>
            <p:cNvSpPr/>
            <p:nvPr/>
          </p:nvSpPr>
          <p:spPr>
            <a:xfrm>
              <a:off x="246496" y="1357429"/>
              <a:ext cx="8142698" cy="5816216"/>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p>
              <a:pPr algn="ctr">
                <a:spcBef>
                  <a:spcPts val="0"/>
                </a:spcBef>
                <a:buSzTx/>
                <a:buNone/>
                <a:defRPr sz="9800" b="0" spc="0" baseline="5102">
                  <a:solidFill>
                    <a:srgbClr val="FFFEFD"/>
                  </a:solidFill>
                </a:defRPr>
              </a:pPr>
              <a:r>
                <a:rPr lang="fr-FR" sz="4000" baseline="0" dirty="0" smtClean="0">
                  <a:latin typeface="Salesforce Sans Light"/>
                  <a:ea typeface="Salesforce Sans Light"/>
                  <a:cs typeface="Salesforce Sans Light"/>
                  <a:sym typeface="Salesforce Sans Light"/>
                </a:rPr>
                <a:t>N°1</a:t>
              </a:r>
              <a:r>
                <a:rPr lang="fr-FR" sz="1600" baseline="0" dirty="0"/>
                <a:t/>
              </a:r>
              <a:br>
                <a:rPr lang="fr-FR" sz="1600" baseline="0" dirty="0"/>
              </a:br>
              <a:r>
                <a:rPr lang="fr-FR" sz="1600" baseline="0" dirty="0"/>
                <a:t>Plate-forme</a:t>
              </a:r>
              <a:br>
                <a:rPr lang="fr-FR" sz="1600" baseline="0" dirty="0"/>
              </a:br>
              <a:r>
                <a:rPr lang="fr-FR" sz="1600" baseline="0" dirty="0"/>
                <a:t>B2C et B2B</a:t>
              </a:r>
            </a:p>
          </p:txBody>
        </p:sp>
      </p:grpSp>
    </p:spTree>
    <p:extLst>
      <p:ext uri="{BB962C8B-B14F-4D97-AF65-F5344CB8AC3E}">
        <p14:creationId xmlns:p14="http://schemas.microsoft.com/office/powerpoint/2010/main" val="89920983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130</a:t>
            </a:fld>
            <a:endParaRPr lang="en-US" smtClean="0"/>
          </a:p>
        </p:txBody>
      </p:sp>
      <p:sp>
        <p:nvSpPr>
          <p:cNvPr id="3" name="Text Placeholder 2"/>
          <p:cNvSpPr>
            <a:spLocks noGrp="1"/>
          </p:cNvSpPr>
          <p:nvPr>
            <p:ph type="body" sz="quarter" idx="11"/>
          </p:nvPr>
        </p:nvSpPr>
        <p:spPr/>
        <p:txBody>
          <a:bodyPr/>
          <a:lstStyle/>
          <a:p>
            <a:r>
              <a:rPr lang="fr-FR"/>
              <a:t>Contrôle des connaissances</a:t>
            </a:r>
          </a:p>
        </p:txBody>
      </p:sp>
      <p:sp>
        <p:nvSpPr>
          <p:cNvPr id="4" name="Text Placeholder 3"/>
          <p:cNvSpPr>
            <a:spLocks noGrp="1"/>
          </p:cNvSpPr>
          <p:nvPr>
            <p:ph type="body" sz="quarter" idx="12"/>
          </p:nvPr>
        </p:nvSpPr>
        <p:spPr>
          <a:xfrm>
            <a:off x="455733" y="1082351"/>
            <a:ext cx="11188871" cy="5040863"/>
          </a:xfrm>
        </p:spPr>
        <p:txBody>
          <a:bodyPr numCol="2" spcCol="360000"/>
          <a:lstStyle/>
          <a:p>
            <a:pPr marL="457200" indent="-457200">
              <a:lnSpc>
                <a:spcPct val="100000"/>
              </a:lnSpc>
              <a:buFont typeface="+mj-lt"/>
              <a:buAutoNum type="arabicPeriod"/>
            </a:pPr>
            <a:r>
              <a:rPr lang="fr-FR" sz="2000" dirty="0" smtClean="0"/>
              <a:t>Qu'est-ce-qui </a:t>
            </a:r>
            <a:r>
              <a:rPr lang="fr-FR" sz="2000" dirty="0"/>
              <a:t>est déterminé par le profil utilisateur ? </a:t>
            </a:r>
          </a:p>
          <a:p>
            <a:pPr marL="457200" indent="-457200">
              <a:lnSpc>
                <a:spcPct val="100000"/>
              </a:lnSpc>
              <a:buFont typeface="+mj-lt"/>
              <a:buAutoNum type="arabicPeriod"/>
            </a:pPr>
            <a:r>
              <a:rPr lang="fr-FR" sz="2000" dirty="0"/>
              <a:t>Quelles tâches peuvent être effectuées par un utilisateur affecté au profil standard </a:t>
            </a:r>
            <a:r>
              <a:rPr lang="fr-FR" sz="2000" dirty="0" smtClean="0"/>
              <a:t>d'administrateur </a:t>
            </a:r>
            <a:r>
              <a:rPr lang="fr-FR" sz="2000" dirty="0"/>
              <a:t>système ?</a:t>
            </a:r>
          </a:p>
          <a:p>
            <a:pPr marL="457200" indent="-457200">
              <a:lnSpc>
                <a:spcPct val="100000"/>
              </a:lnSpc>
              <a:buFont typeface="+mj-lt"/>
              <a:buAutoNum type="arabicPeriod"/>
            </a:pPr>
            <a:r>
              <a:rPr lang="fr-FR" sz="2000" spc="-20" dirty="0"/>
              <a:t>Les utilisateurs en charge du service </a:t>
            </a:r>
            <a:r>
              <a:rPr lang="pl-PL" sz="2000" spc="-20" dirty="0" smtClean="0"/>
              <a:t/>
            </a:r>
            <a:br>
              <a:rPr lang="pl-PL" sz="2000" spc="-20" dirty="0" smtClean="0"/>
            </a:br>
            <a:r>
              <a:rPr lang="fr-FR" sz="2000" spc="-20" dirty="0" smtClean="0"/>
              <a:t>client </a:t>
            </a:r>
            <a:r>
              <a:rPr lang="fr-FR" sz="2000" spc="-20" dirty="0"/>
              <a:t>chez AW </a:t>
            </a:r>
            <a:r>
              <a:rPr lang="fr-FR" sz="2000" spc="-20" dirty="0" err="1"/>
              <a:t>Computing</a:t>
            </a:r>
            <a:r>
              <a:rPr lang="fr-FR" sz="2000" spc="-20" dirty="0"/>
              <a:t> peuvent afficher, créer et modifier les comptes. Cependant, </a:t>
            </a:r>
            <a:r>
              <a:rPr lang="fr-FR" sz="2000" spc="-20" dirty="0" smtClean="0"/>
              <a:t>l'équipe </a:t>
            </a:r>
            <a:r>
              <a:rPr lang="fr-FR" sz="2000" spc="-20" dirty="0"/>
              <a:t>de gestion ne souhaite pas que les utilisateurs en charge du service client puissent supprimer des comptes au sein de </a:t>
            </a:r>
            <a:r>
              <a:rPr lang="fr-FR" sz="2000" spc="-20" dirty="0" smtClean="0"/>
              <a:t>l'organisation</a:t>
            </a:r>
            <a:r>
              <a:rPr lang="fr-FR" sz="2000" spc="-20" dirty="0"/>
              <a:t>. Comment un administrateur peut-il répondre à cette exigence ? </a:t>
            </a:r>
          </a:p>
          <a:p>
            <a:pPr marL="457200" indent="-457200">
              <a:lnSpc>
                <a:spcPct val="100000"/>
              </a:lnSpc>
              <a:buFont typeface="+mj-lt"/>
              <a:buAutoNum type="arabicPeriod"/>
            </a:pPr>
            <a:r>
              <a:rPr lang="fr-FR" sz="2000" spc="-20" dirty="0"/>
              <a:t>Lors de la création </a:t>
            </a:r>
            <a:r>
              <a:rPr lang="fr-FR" sz="2000" spc="-20" dirty="0" smtClean="0"/>
              <a:t>d'un </a:t>
            </a:r>
            <a:r>
              <a:rPr lang="fr-FR" sz="2000" spc="-20" dirty="0"/>
              <a:t>nouvel utilisateur, quelles informations sont capturées sur </a:t>
            </a:r>
            <a:r>
              <a:rPr lang="fr-FR" sz="2000" spc="-20" dirty="0" smtClean="0"/>
              <a:t>l'enregistrement </a:t>
            </a:r>
            <a:r>
              <a:rPr lang="fr-FR" sz="2000" spc="-20" dirty="0"/>
              <a:t>utilisateur ? </a:t>
            </a:r>
            <a:r>
              <a:rPr lang="pl-PL" sz="2000" spc="-20" dirty="0" smtClean="0"/>
              <a:t/>
            </a:r>
            <a:br>
              <a:rPr lang="pl-PL" sz="2000" spc="-20" dirty="0" smtClean="0"/>
            </a:br>
            <a:endParaRPr lang="fr-FR" sz="2000" spc="-20" dirty="0"/>
          </a:p>
          <a:p>
            <a:pPr marL="457200" indent="-457200">
              <a:lnSpc>
                <a:spcPct val="100000"/>
              </a:lnSpc>
              <a:buFont typeface="+mj-lt"/>
              <a:buAutoNum type="arabicPeriod"/>
            </a:pPr>
            <a:r>
              <a:rPr lang="fr-FR" sz="2000" spc="-20" dirty="0"/>
              <a:t>Un utilisateur reçoit un message </a:t>
            </a:r>
            <a:r>
              <a:rPr lang="fr-FR" sz="2000" spc="-20" dirty="0" smtClean="0"/>
              <a:t>d'erreur </a:t>
            </a:r>
            <a:r>
              <a:rPr lang="fr-FR" sz="2000" spc="-20" dirty="0"/>
              <a:t>lors de sa tentative de connexion à </a:t>
            </a:r>
            <a:r>
              <a:rPr lang="fr-FR" sz="2000" spc="-20" dirty="0" err="1"/>
              <a:t>Salesforce</a:t>
            </a:r>
            <a:r>
              <a:rPr lang="fr-FR" sz="2000" spc="-20" dirty="0"/>
              <a:t>. Quelle est la première étape à laquelle doit procéder un administrateur afin de résoudre le problème ? </a:t>
            </a:r>
          </a:p>
          <a:p>
            <a:pPr marL="457200" indent="-457200">
              <a:lnSpc>
                <a:spcPct val="100000"/>
              </a:lnSpc>
              <a:buFont typeface="+mj-lt"/>
              <a:buAutoNum type="arabicPeriod"/>
            </a:pPr>
            <a:r>
              <a:rPr lang="fr-FR" sz="2000" dirty="0"/>
              <a:t>Un administrateur reçoit un nombre élevé </a:t>
            </a:r>
            <a:r>
              <a:rPr lang="fr-FR" sz="2000" dirty="0" smtClean="0"/>
              <a:t>d'appels </a:t>
            </a:r>
            <a:r>
              <a:rPr lang="fr-FR" sz="2000" dirty="0"/>
              <a:t>car les utilisateurs </a:t>
            </a:r>
            <a:r>
              <a:rPr lang="fr-FR" sz="2000" dirty="0" smtClean="0"/>
              <a:t>n'arrivent </a:t>
            </a:r>
            <a:r>
              <a:rPr lang="fr-FR" sz="2000" dirty="0"/>
              <a:t>pas à se connecter à </a:t>
            </a:r>
            <a:r>
              <a:rPr lang="fr-FR" sz="2000" dirty="0" err="1"/>
              <a:t>Salesforce</a:t>
            </a:r>
            <a:r>
              <a:rPr lang="fr-FR" sz="2000" dirty="0"/>
              <a:t>. </a:t>
            </a:r>
            <a:r>
              <a:rPr lang="fr-FR" sz="2000" dirty="0" smtClean="0"/>
              <a:t>L'administrateur </a:t>
            </a:r>
            <a:r>
              <a:rPr lang="fr-FR" sz="2000" dirty="0"/>
              <a:t>vérifie </a:t>
            </a:r>
            <a:r>
              <a:rPr lang="fr-FR" sz="2000" dirty="0" smtClean="0"/>
              <a:t>l'historique </a:t>
            </a:r>
            <a:r>
              <a:rPr lang="fr-FR" sz="2000" dirty="0"/>
              <a:t>de connexion et remarque que la majorité des utilisateurs ont </a:t>
            </a:r>
            <a:r>
              <a:rPr lang="fr-FR" sz="2000" dirty="0" smtClean="0"/>
              <a:t>le </a:t>
            </a:r>
            <a:r>
              <a:rPr lang="fr-FR" sz="2000" dirty="0"/>
              <a:t>statut Verrouillage du mot de passe. Quels paramètres de la Politique </a:t>
            </a:r>
            <a:r>
              <a:rPr lang="pl-PL" sz="2000" dirty="0" smtClean="0"/>
              <a:t/>
            </a:r>
            <a:br>
              <a:rPr lang="pl-PL" sz="2000" dirty="0" smtClean="0"/>
            </a:br>
            <a:r>
              <a:rPr lang="fr-FR" sz="2000" dirty="0" smtClean="0"/>
              <a:t>en </a:t>
            </a:r>
            <a:r>
              <a:rPr lang="fr-FR" sz="2000" dirty="0"/>
              <a:t>matière de mots de passe </a:t>
            </a:r>
            <a:r>
              <a:rPr lang="fr-FR" sz="2000" dirty="0" smtClean="0"/>
              <a:t>l'administrateur </a:t>
            </a:r>
            <a:r>
              <a:rPr lang="fr-FR" sz="2000" dirty="0"/>
              <a:t>peut-il modifier afin </a:t>
            </a:r>
            <a:r>
              <a:rPr lang="pl-PL" sz="2000" dirty="0" smtClean="0"/>
              <a:t/>
            </a:r>
            <a:br>
              <a:rPr lang="pl-PL" sz="2000" dirty="0" smtClean="0"/>
            </a:br>
            <a:r>
              <a:rPr lang="fr-FR" sz="2000" dirty="0" smtClean="0"/>
              <a:t>de </a:t>
            </a:r>
            <a:r>
              <a:rPr lang="fr-FR" sz="2000" dirty="0"/>
              <a:t>réduire le nombre de verrouillages ? </a:t>
            </a:r>
          </a:p>
          <a:p>
            <a:pPr>
              <a:lnSpc>
                <a:spcPct val="100000"/>
              </a:lnSpc>
            </a:pPr>
            <a:endParaRPr lang="en-IN" sz="2000" dirty="0"/>
          </a:p>
        </p:txBody>
      </p:sp>
    </p:spTree>
    <p:extLst>
      <p:ext uri="{BB962C8B-B14F-4D97-AF65-F5344CB8AC3E}">
        <p14:creationId xmlns:p14="http://schemas.microsoft.com/office/powerpoint/2010/main" val="24486152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5732" y="2156764"/>
            <a:ext cx="11280538" cy="615553"/>
          </a:xfrm>
        </p:spPr>
        <p:txBody>
          <a:bodyPr/>
          <a:lstStyle/>
          <a:p>
            <a:r>
              <a:rPr lang="en-US" dirty="0"/>
              <a:t>Module 4: </a:t>
            </a:r>
            <a:r>
              <a:rPr lang="en-US" dirty="0" smtClean="0"/>
              <a:t>S</a:t>
            </a:r>
            <a:r>
              <a:rPr lang="fr-FR" dirty="0" smtClean="0"/>
              <a:t>è</a:t>
            </a:r>
            <a:r>
              <a:rPr lang="en-US" dirty="0" err="1" smtClean="0"/>
              <a:t>curit</a:t>
            </a:r>
            <a:r>
              <a:rPr lang="fr-FR" dirty="0" smtClean="0"/>
              <a:t>è</a:t>
            </a:r>
            <a:r>
              <a:rPr lang="en-US" dirty="0" smtClean="0"/>
              <a:t> et Acc</a:t>
            </a:r>
            <a:r>
              <a:rPr lang="fr-FR" dirty="0" smtClean="0"/>
              <a:t>è</a:t>
            </a:r>
            <a:r>
              <a:rPr lang="en-US" dirty="0" smtClean="0"/>
              <a:t>s aux </a:t>
            </a:r>
            <a:r>
              <a:rPr lang="en-US" dirty="0" err="1" smtClean="0"/>
              <a:t>Donn</a:t>
            </a:r>
            <a:r>
              <a:rPr lang="fr-FR" dirty="0" smtClean="0"/>
              <a:t>è</a:t>
            </a:r>
            <a:r>
              <a:rPr lang="en-US" dirty="0" err="1" smtClean="0"/>
              <a:t>es</a:t>
            </a:r>
            <a:endParaRPr lang="en-US" dirty="0"/>
          </a:p>
        </p:txBody>
      </p:sp>
    </p:spTree>
    <p:custDataLst>
      <p:tags r:id="rId1"/>
    </p:custDataLst>
    <p:extLst>
      <p:ext uri="{BB962C8B-B14F-4D97-AF65-F5344CB8AC3E}">
        <p14:creationId xmlns:p14="http://schemas.microsoft.com/office/powerpoint/2010/main" val="26848660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4 : Sécurité et accès aux données</a:t>
            </a:r>
          </a:p>
        </p:txBody>
      </p:sp>
      <p:sp>
        <p:nvSpPr>
          <p:cNvPr id="3" name="Text Placeholder 2"/>
          <p:cNvSpPr>
            <a:spLocks noGrp="1"/>
          </p:cNvSpPr>
          <p:nvPr>
            <p:ph type="body" sz="quarter" idx="13"/>
          </p:nvPr>
        </p:nvSpPr>
        <p:spPr>
          <a:xfrm>
            <a:off x="455733" y="1371600"/>
            <a:ext cx="7384568" cy="5029200"/>
          </a:xfrm>
        </p:spPr>
        <p:txBody>
          <a:bodyPr/>
          <a:lstStyle/>
          <a:p>
            <a:pPr>
              <a:lnSpc>
                <a:spcPct val="100000"/>
              </a:lnSpc>
              <a:buNone/>
            </a:pPr>
            <a:r>
              <a:rPr lang="fr-FR" dirty="0"/>
              <a:t>À la fin de ce module, vous serez en mesure de :</a:t>
            </a:r>
          </a:p>
          <a:p>
            <a:pPr lvl="2">
              <a:lnSpc>
                <a:spcPct val="100000"/>
              </a:lnSpc>
              <a:buFont typeface="Arial" panose="020B0604020202020204" pitchFamily="34" charset="0"/>
              <a:buChar char="•"/>
            </a:pPr>
            <a:r>
              <a:rPr lang="fr-FR" sz="2400" dirty="0"/>
              <a:t>Restreindre quand et où les utilisateurs peuvent se connecter à une organisation.</a:t>
            </a:r>
          </a:p>
          <a:p>
            <a:pPr lvl="2">
              <a:lnSpc>
                <a:spcPct val="100000"/>
              </a:lnSpc>
              <a:buFont typeface="Arial" panose="020B0604020202020204" pitchFamily="34" charset="0"/>
              <a:buChar char="•"/>
            </a:pPr>
            <a:r>
              <a:rPr lang="fr-FR" sz="2400" dirty="0"/>
              <a:t>Déterminer les niveaux </a:t>
            </a:r>
            <a:r>
              <a:rPr lang="fr-FR" sz="2400" dirty="0" smtClean="0"/>
              <a:t>d'accès </a:t>
            </a:r>
            <a:r>
              <a:rPr lang="fr-FR" sz="2400" dirty="0"/>
              <a:t>des utilisateurs aux objets.</a:t>
            </a:r>
          </a:p>
          <a:p>
            <a:pPr lvl="2">
              <a:lnSpc>
                <a:spcPct val="100000"/>
              </a:lnSpc>
              <a:buFont typeface="Arial" panose="020B0604020202020204" pitchFamily="34" charset="0"/>
              <a:buChar char="•"/>
            </a:pPr>
            <a:r>
              <a:rPr lang="fr-FR" sz="2400" dirty="0"/>
              <a:t>Configurer un modèle </a:t>
            </a:r>
            <a:r>
              <a:rPr lang="fr-FR" sz="2400" dirty="0" smtClean="0"/>
              <a:t>d'accès </a:t>
            </a:r>
            <a:r>
              <a:rPr lang="fr-FR" sz="2400" dirty="0"/>
              <a:t>aux données basé sur la hiérarchie des rôles, le partage et </a:t>
            </a:r>
            <a:r>
              <a:rPr lang="pl-PL" sz="2400" dirty="0" smtClean="0"/>
              <a:t/>
            </a:r>
            <a:br>
              <a:rPr lang="pl-PL" sz="2400" dirty="0" smtClean="0"/>
            </a:br>
            <a:r>
              <a:rPr lang="fr-FR" sz="2400" dirty="0" smtClean="0"/>
              <a:t>les </a:t>
            </a:r>
            <a:r>
              <a:rPr lang="fr-FR" sz="2400" dirty="0"/>
              <a:t>équipes.</a:t>
            </a:r>
          </a:p>
          <a:p>
            <a:pPr lvl="2">
              <a:lnSpc>
                <a:spcPct val="100000"/>
              </a:lnSpc>
              <a:buFont typeface="Arial" panose="020B0604020202020204" pitchFamily="34" charset="0"/>
              <a:buChar char="•"/>
            </a:pPr>
            <a:r>
              <a:rPr lang="fr-FR" sz="2400" dirty="0"/>
              <a:t>Contrôler les niveaux </a:t>
            </a:r>
            <a:r>
              <a:rPr lang="fr-FR" sz="2400" dirty="0" smtClean="0"/>
              <a:t>d'accès </a:t>
            </a:r>
            <a:r>
              <a:rPr lang="fr-FR" sz="2400" dirty="0"/>
              <a:t>des utilisateurs aux champs.</a:t>
            </a:r>
          </a:p>
        </p:txBody>
      </p:sp>
      <p:sp>
        <p:nvSpPr>
          <p:cNvPr id="4" name="Slide Number Placeholder 3"/>
          <p:cNvSpPr>
            <a:spLocks noGrp="1"/>
          </p:cNvSpPr>
          <p:nvPr>
            <p:ph type="sldNum" sz="quarter" idx="14"/>
          </p:nvPr>
        </p:nvSpPr>
        <p:spPr>
          <a:xfrm>
            <a:off x="10801350" y="352097"/>
            <a:ext cx="626119" cy="322816"/>
          </a:xfrm>
        </p:spPr>
        <p:txBody>
          <a:bodyPr vert="horz" lIns="91440" tIns="45720" rIns="91440" bIns="45720" rtlCol="0" anchor="ctr"/>
          <a:lstStyle/>
          <a:p>
            <a:fld id="{19FD02D3-6C23-404C-A7B3-DAB79F5D63D7}" type="slidenum">
              <a:rPr lang="en-US"/>
              <a:pPr/>
              <a:t>132</a:t>
            </a:fld>
            <a:endParaRPr lang="en-US"/>
          </a:p>
        </p:txBody>
      </p:sp>
    </p:spTree>
    <p:extLst>
      <p:ext uri="{BB962C8B-B14F-4D97-AF65-F5344CB8AC3E}">
        <p14:creationId xmlns:p14="http://schemas.microsoft.com/office/powerpoint/2010/main" val="29169584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4 : Sécurité et accès aux données</a:t>
            </a:r>
          </a:p>
        </p:txBody>
      </p:sp>
      <p:sp>
        <p:nvSpPr>
          <p:cNvPr id="3" name="Text Placeholder 2"/>
          <p:cNvSpPr>
            <a:spLocks noGrp="1"/>
          </p:cNvSpPr>
          <p:nvPr>
            <p:ph type="body" sz="quarter" idx="13"/>
          </p:nvPr>
        </p:nvSpPr>
        <p:spPr>
          <a:xfrm>
            <a:off x="455732" y="1371600"/>
            <a:ext cx="5487868" cy="3666565"/>
          </a:xfrm>
        </p:spPr>
        <p:txBody>
          <a:bodyPr/>
          <a:lstStyle/>
          <a:p>
            <a:pPr marL="342900" lvl="1" indent="-342900">
              <a:spcBef>
                <a:spcPts val="900"/>
              </a:spcBef>
              <a:buFont typeface="Arial" panose="020B0604020202020204" pitchFamily="34" charset="0"/>
              <a:buChar char="•"/>
            </a:pPr>
            <a:r>
              <a:rPr lang="fr-FR" b="1" dirty="0"/>
              <a:t>Restriction des connexions</a:t>
            </a:r>
          </a:p>
          <a:p>
            <a:pPr marL="342900" lvl="2" indent="-342900">
              <a:spcBef>
                <a:spcPts val="900"/>
              </a:spcBef>
              <a:buFont typeface="Arial" panose="020B0604020202020204" pitchFamily="34" charset="0"/>
              <a:buChar char="•"/>
            </a:pPr>
            <a:r>
              <a:rPr lang="fr-FR" sz="2400" dirty="0"/>
              <a:t>Identification de </a:t>
            </a:r>
            <a:r>
              <a:rPr lang="fr-FR" sz="2400" dirty="0" smtClean="0"/>
              <a:t>l'accès </a:t>
            </a:r>
            <a:r>
              <a:rPr lang="fr-FR" sz="2400" dirty="0"/>
              <a:t>aux objets</a:t>
            </a:r>
          </a:p>
          <a:p>
            <a:pPr marL="342900" lvl="2" indent="-342900">
              <a:spcBef>
                <a:spcPts val="900"/>
              </a:spcBef>
              <a:buFont typeface="Arial" panose="020B0604020202020204" pitchFamily="34" charset="0"/>
              <a:buChar char="•"/>
            </a:pPr>
            <a:r>
              <a:rPr lang="fr-FR" sz="2400" dirty="0"/>
              <a:t>Création de </a:t>
            </a:r>
            <a:r>
              <a:rPr lang="fr-FR" sz="2400" dirty="0" smtClean="0"/>
              <a:t>l'accès </a:t>
            </a:r>
            <a:r>
              <a:rPr lang="fr-FR" sz="2400" dirty="0"/>
              <a:t>aux enregistrements</a:t>
            </a:r>
          </a:p>
          <a:p>
            <a:pPr marL="342900" lvl="2" indent="-342900">
              <a:spcBef>
                <a:spcPts val="900"/>
              </a:spcBef>
              <a:buFont typeface="Arial" panose="020B0604020202020204" pitchFamily="34" charset="0"/>
              <a:buChar char="•"/>
            </a:pPr>
            <a:r>
              <a:rPr lang="fr-FR" sz="2400" dirty="0"/>
              <a:t>Création </a:t>
            </a:r>
            <a:r>
              <a:rPr lang="fr-FR" sz="2400" dirty="0" smtClean="0"/>
              <a:t>d'une </a:t>
            </a:r>
            <a:r>
              <a:rPr lang="fr-FR" sz="2400" dirty="0"/>
              <a:t>hiérarchie des rôles</a:t>
            </a:r>
          </a:p>
          <a:p>
            <a:pPr marL="342900" lvl="2" indent="-342900">
              <a:spcBef>
                <a:spcPts val="900"/>
              </a:spcBef>
              <a:buFont typeface="Arial" panose="020B0604020202020204" pitchFamily="34" charset="0"/>
              <a:buChar char="•"/>
            </a:pPr>
            <a:r>
              <a:rPr lang="fr-FR" sz="2400" dirty="0"/>
              <a:t>Gestion des exceptions </a:t>
            </a:r>
            <a:r>
              <a:rPr lang="fr-FR" sz="2400" dirty="0" smtClean="0"/>
              <a:t>d'accès </a:t>
            </a:r>
            <a:r>
              <a:rPr lang="fr-FR" sz="2400" dirty="0"/>
              <a:t>aux enregistrements</a:t>
            </a:r>
          </a:p>
          <a:p>
            <a:pPr marL="342900" lvl="2" indent="-342900">
              <a:spcBef>
                <a:spcPts val="900"/>
              </a:spcBef>
              <a:buFont typeface="Arial" panose="020B0604020202020204" pitchFamily="34" charset="0"/>
              <a:buChar char="•"/>
            </a:pPr>
            <a:r>
              <a:rPr lang="fr-FR" sz="2400" dirty="0"/>
              <a:t>Gestion de la sécurité au niveau du champ</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133</a:t>
            </a:fld>
            <a:endParaRPr lang="en-US"/>
          </a:p>
        </p:txBody>
      </p:sp>
      <p:sp>
        <p:nvSpPr>
          <p:cNvPr id="5" name="Text Placeholder 2"/>
          <p:cNvSpPr txBox="1">
            <a:spLocks/>
          </p:cNvSpPr>
          <p:nvPr/>
        </p:nvSpPr>
        <p:spPr>
          <a:xfrm>
            <a:off x="6690694" y="1371600"/>
            <a:ext cx="4997324" cy="4850296"/>
          </a:xfrm>
          <a:prstGeom prst="rect">
            <a:avLst/>
          </a:prstGeom>
        </p:spPr>
        <p:txBody>
          <a:bodyPr/>
          <a:lstStyle>
            <a:lvl1pPr algn="l" rtl="0" eaLnBrk="1" fontAlgn="base" hangingPunct="1">
              <a:lnSpc>
                <a:spcPct val="90000"/>
              </a:lnSpc>
              <a:spcBef>
                <a:spcPts val="600"/>
              </a:spcBef>
              <a:spcAft>
                <a:spcPct val="0"/>
              </a:spcAft>
              <a:defRPr sz="2400" b="1">
                <a:solidFill>
                  <a:schemeClr val="tx2"/>
                </a:solidFill>
                <a:latin typeface="Salesforce Sans" panose="020B0505020202020203" pitchFamily="34" charset="0"/>
                <a:ea typeface="+mn-ea"/>
                <a:cs typeface="Arial" pitchFamily="34" charset="0"/>
              </a:defRPr>
            </a:lvl1pPr>
            <a:lvl2pPr marL="0" indent="0" algn="l" rtl="0" eaLnBrk="1" fontAlgn="base" hangingPunct="1">
              <a:lnSpc>
                <a:spcPct val="90000"/>
              </a:lnSpc>
              <a:spcBef>
                <a:spcPts val="600"/>
              </a:spcBef>
              <a:spcAft>
                <a:spcPct val="0"/>
              </a:spcAft>
              <a:buFont typeface="Wingdings" pitchFamily="2" charset="2"/>
              <a:buNone/>
              <a:defRPr sz="2400">
                <a:solidFill>
                  <a:schemeClr val="tx2"/>
                </a:solidFill>
                <a:latin typeface="Salesforce Sans" panose="020B0505020202020203" pitchFamily="34" charset="0"/>
                <a:cs typeface="Arial" pitchFamily="34" charset="0"/>
              </a:defRPr>
            </a:lvl2pPr>
            <a:lvl3pPr marL="457200" indent="-457200" algn="l" rtl="0" eaLnBrk="1" fontAlgn="base" hangingPunct="1">
              <a:lnSpc>
                <a:spcPct val="90000"/>
              </a:lnSpc>
              <a:spcBef>
                <a:spcPts val="0"/>
              </a:spcBef>
              <a:spcAft>
                <a:spcPct val="0"/>
              </a:spcAft>
              <a:buFont typeface="+mj-lt"/>
              <a:buAutoNum type="arabicPeriod"/>
              <a:defRPr sz="2000">
                <a:solidFill>
                  <a:schemeClr val="tx2"/>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100000"/>
              </a:lnSpc>
            </a:pPr>
            <a:r>
              <a:rPr lang="fr-FR" b="0" dirty="0"/>
              <a:t>Nous avons maintenant configuré </a:t>
            </a:r>
            <a:r>
              <a:rPr lang="fr-FR" b="0" dirty="0" smtClean="0"/>
              <a:t>l'environnement </a:t>
            </a:r>
            <a:r>
              <a:rPr lang="fr-FR" b="0" dirty="0" err="1"/>
              <a:t>Salesforce</a:t>
            </a:r>
            <a:r>
              <a:rPr lang="fr-FR" b="0" dirty="0"/>
              <a:t> pour nos utilisateurs, créé les profils nécessaires pour déterminer ce </a:t>
            </a:r>
            <a:r>
              <a:rPr lang="fr-FR" b="0" dirty="0" smtClean="0"/>
              <a:t>qu'ils </a:t>
            </a:r>
            <a:r>
              <a:rPr lang="fr-FR" b="0" dirty="0"/>
              <a:t>peuvent voir et faire et créé des enregistrements utilisateurs pour les nouveaux utilisateurs. </a:t>
            </a:r>
          </a:p>
          <a:p>
            <a:pPr>
              <a:lnSpc>
                <a:spcPct val="100000"/>
              </a:lnSpc>
            </a:pPr>
            <a:r>
              <a:rPr lang="fr-FR" b="0" dirty="0"/>
              <a:t>Nous allons maintenant travailler sur la sécurisation de notre organisation </a:t>
            </a:r>
            <a:r>
              <a:rPr lang="fr-FR" b="0" dirty="0" err="1"/>
              <a:t>Salesforce</a:t>
            </a:r>
            <a:r>
              <a:rPr lang="fr-FR" b="0" dirty="0"/>
              <a:t> et sur la façon dont nous pouvons contrôler à quelles données précises nos utilisateurs ont accès au sein cette organisation.</a:t>
            </a:r>
          </a:p>
        </p:txBody>
      </p:sp>
    </p:spTree>
    <p:extLst>
      <p:ext uri="{BB962C8B-B14F-4D97-AF65-F5344CB8AC3E}">
        <p14:creationId xmlns:p14="http://schemas.microsoft.com/office/powerpoint/2010/main" val="2355096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04636041"/>
              </p:ext>
            </p:extLst>
          </p:nvPr>
        </p:nvGraphicFramePr>
        <p:xfrm>
          <a:off x="1699261" y="1065104"/>
          <a:ext cx="8926668" cy="56747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John</a:t>
                      </a:r>
                      <a:r>
                        <a:rPr lang="fr-FR" sz="1800" b="0" baseline="0" dirty="0">
                          <a:solidFill>
                            <a:srgbClr val="0070C0"/>
                          </a:solidFill>
                          <a:latin typeface="Salesforce Sans" panose="020B0505020202020203" pitchFamily="34" charset="0"/>
                          <a:ea typeface="Segoe UI" pitchFamily="34" charset="0"/>
                          <a:cs typeface="Segoe UI" pitchFamily="34" charset="0"/>
                        </a:rPr>
                        <a:t> Wiseman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6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smtClean="0">
                          <a:solidFill>
                            <a:schemeClr val="tx1"/>
                          </a:solidFill>
                          <a:latin typeface="Salesforce Sans" panose="020B0505020202020203" pitchFamily="34" charset="0"/>
                          <a:ea typeface="Segoe UI" pitchFamily="34" charset="0"/>
                          <a:cs typeface="Segoe UI" pitchFamily="34" charset="0"/>
                        </a:rPr>
                        <a:t>J'ai </a:t>
                      </a:r>
                      <a:r>
                        <a:rPr lang="fr-FR" sz="1800" b="0" dirty="0">
                          <a:solidFill>
                            <a:schemeClr val="tx1"/>
                          </a:solidFill>
                          <a:latin typeface="Salesforce Sans" panose="020B0505020202020203" pitchFamily="34" charset="0"/>
                          <a:ea typeface="Segoe UI" pitchFamily="34" charset="0"/>
                          <a:cs typeface="Segoe UI" pitchFamily="34" charset="0"/>
                        </a:rPr>
                        <a:t>quelques inquiétudes en matière de sécurité. Je veux réduire les risques </a:t>
                      </a:r>
                      <a:r>
                        <a:rPr lang="fr-FR" sz="1800" b="0" dirty="0" smtClean="0">
                          <a:solidFill>
                            <a:schemeClr val="tx1"/>
                          </a:solidFill>
                          <a:latin typeface="Salesforce Sans" panose="020B0505020202020203" pitchFamily="34" charset="0"/>
                          <a:ea typeface="Segoe UI" pitchFamily="34" charset="0"/>
                          <a:cs typeface="Segoe UI" pitchFamily="34" charset="0"/>
                        </a:rPr>
                        <a:t>d'accès </a:t>
                      </a:r>
                      <a:r>
                        <a:rPr lang="fr-FR" sz="1800" b="0" dirty="0">
                          <a:solidFill>
                            <a:schemeClr val="tx1"/>
                          </a:solidFill>
                          <a:latin typeface="Salesforce Sans" panose="020B0505020202020203" pitchFamily="34" charset="0"/>
                          <a:ea typeface="Segoe UI" pitchFamily="34" charset="0"/>
                          <a:cs typeface="Segoe UI" pitchFamily="34" charset="0"/>
                        </a:rPr>
                        <a:t>non autorisé aux données que nous stockons chez </a:t>
                      </a:r>
                      <a:r>
                        <a:rPr lang="fr-FR" sz="1800" b="0" dirty="0" err="1">
                          <a:solidFill>
                            <a:schemeClr val="tx1"/>
                          </a:solidFill>
                          <a:latin typeface="Salesforce Sans" panose="020B0505020202020203" pitchFamily="34" charset="0"/>
                          <a:ea typeface="Segoe UI" pitchFamily="34" charset="0"/>
                          <a:cs typeface="Segoe UI" pitchFamily="34" charset="0"/>
                        </a:rPr>
                        <a:t>Salesforce</a:t>
                      </a:r>
                      <a:r>
                        <a:rPr lang="fr-FR" sz="1800" b="0" dirty="0">
                          <a:solidFill>
                            <a:schemeClr val="tx1"/>
                          </a:solidFill>
                          <a:latin typeface="Salesforce Sans" panose="020B0505020202020203" pitchFamily="34" charset="0"/>
                          <a:ea typeface="Segoe UI" pitchFamily="34" charset="0"/>
                          <a:cs typeface="Segoe UI" pitchFamily="34" charset="0"/>
                        </a:rPr>
                        <a:t>.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 - Les utilisateurs Marketing, Comptes débiteurs et Recrutement ne devraient pouvoir se connecter que pendant les heures </a:t>
                      </a:r>
                      <a:r>
                        <a:rPr lang="fr-FR" sz="1800" b="0" dirty="0" smtClean="0">
                          <a:solidFill>
                            <a:schemeClr val="tx1"/>
                          </a:solidFill>
                          <a:latin typeface="Salesforce Sans" panose="020B0505020202020203" pitchFamily="34" charset="0"/>
                          <a:ea typeface="Segoe UI" pitchFamily="34" charset="0"/>
                          <a:cs typeface="Segoe UI" pitchFamily="34" charset="0"/>
                        </a:rPr>
                        <a:t>d'ouverture </a:t>
                      </a:r>
                      <a:r>
                        <a:rPr lang="fr-FR" sz="1800" b="0" dirty="0">
                          <a:solidFill>
                            <a:schemeClr val="tx1"/>
                          </a:solidFill>
                          <a:latin typeface="Salesforce Sans" panose="020B0505020202020203" pitchFamily="34" charset="0"/>
                          <a:ea typeface="Segoe UI" pitchFamily="34" charset="0"/>
                          <a:cs typeface="Segoe UI" pitchFamily="34" charset="0"/>
                        </a:rPr>
                        <a:t>standard de </a:t>
                      </a:r>
                      <a:r>
                        <a:rPr lang="fr-FR" sz="1800" b="0" dirty="0" smtClean="0">
                          <a:solidFill>
                            <a:schemeClr val="tx1"/>
                          </a:solidFill>
                          <a:latin typeface="Salesforce Sans" panose="020B0505020202020203" pitchFamily="34" charset="0"/>
                          <a:ea typeface="Segoe UI" pitchFamily="34" charset="0"/>
                          <a:cs typeface="Segoe UI" pitchFamily="34" charset="0"/>
                        </a:rPr>
                        <a:t>l'entreprise </a:t>
                      </a:r>
                      <a:r>
                        <a:rPr lang="fr-FR" sz="1800" b="0" dirty="0">
                          <a:solidFill>
                            <a:schemeClr val="tx1"/>
                          </a:solidFill>
                          <a:latin typeface="Salesforce Sans" panose="020B0505020202020203" pitchFamily="34" charset="0"/>
                          <a:ea typeface="Segoe UI" pitchFamily="34" charset="0"/>
                          <a:cs typeface="Segoe UI" pitchFamily="34" charset="0"/>
                        </a:rPr>
                        <a:t>et seulement </a:t>
                      </a:r>
                      <a:r>
                        <a:rPr lang="fr-FR" sz="1800" b="0" dirty="0" smtClean="0">
                          <a:solidFill>
                            <a:schemeClr val="tx1"/>
                          </a:solidFill>
                          <a:latin typeface="Salesforce Sans" panose="020B0505020202020203" pitchFamily="34" charset="0"/>
                          <a:ea typeface="Segoe UI" pitchFamily="34" charset="0"/>
                          <a:cs typeface="Segoe UI" pitchFamily="34" charset="0"/>
                        </a:rPr>
                        <a:t>lorsqu'ils </a:t>
                      </a:r>
                      <a:r>
                        <a:rPr lang="fr-FR" sz="1800" b="0" dirty="0">
                          <a:solidFill>
                            <a:schemeClr val="tx1"/>
                          </a:solidFill>
                          <a:latin typeface="Salesforce Sans" panose="020B0505020202020203" pitchFamily="34" charset="0"/>
                          <a:ea typeface="Segoe UI" pitchFamily="34" charset="0"/>
                          <a:cs typeface="Segoe UI" pitchFamily="34" charset="0"/>
                        </a:rPr>
                        <a:t>sont connectés au réseau de </a:t>
                      </a:r>
                      <a:r>
                        <a:rPr lang="fr-FR" sz="1800" b="0" dirty="0" smtClean="0">
                          <a:solidFill>
                            <a:schemeClr val="tx1"/>
                          </a:solidFill>
                          <a:latin typeface="Salesforce Sans" panose="020B0505020202020203" pitchFamily="34" charset="0"/>
                          <a:ea typeface="Segoe UI" pitchFamily="34" charset="0"/>
                          <a:cs typeface="Segoe UI" pitchFamily="34" charset="0"/>
                        </a:rPr>
                        <a:t>l'entreprise</a:t>
                      </a:r>
                      <a:r>
                        <a:rPr lang="fr-FR" sz="1800" b="0" dirty="0">
                          <a:solidFill>
                            <a:schemeClr val="tx1"/>
                          </a:solidFill>
                          <a:latin typeface="Salesforce Sans" panose="020B0505020202020203" pitchFamily="34" charset="0"/>
                          <a:ea typeface="Segoe UI" pitchFamily="34" charset="0"/>
                          <a:cs typeface="Segoe UI" pitchFamily="34" charset="0"/>
                        </a:rPr>
                        <a:t>.</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 - Tous les autres utilisateurs doivent avoir un accès 24h/24 et 7j/7, et être en mesure de se connecter sur le réseau de </a:t>
                      </a:r>
                      <a:r>
                        <a:rPr lang="fr-FR" sz="1800" b="0" dirty="0" smtClean="0">
                          <a:solidFill>
                            <a:schemeClr val="tx1"/>
                          </a:solidFill>
                          <a:latin typeface="Salesforce Sans" panose="020B0505020202020203" pitchFamily="34" charset="0"/>
                          <a:ea typeface="Segoe UI" pitchFamily="34" charset="0"/>
                          <a:cs typeface="Segoe UI" pitchFamily="34" charset="0"/>
                        </a:rPr>
                        <a:t>l'entreprise </a:t>
                      </a:r>
                      <a:r>
                        <a:rPr lang="fr-FR" sz="1800" b="0" dirty="0">
                          <a:solidFill>
                            <a:schemeClr val="tx1"/>
                          </a:solidFill>
                          <a:latin typeface="Salesforce Sans" panose="020B0505020202020203" pitchFamily="34" charset="0"/>
                          <a:ea typeface="Segoe UI" pitchFamily="34" charset="0"/>
                          <a:cs typeface="Segoe UI" pitchFamily="34" charset="0"/>
                        </a:rPr>
                        <a:t>et le VPN.</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17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Allison Wheeler </a:t>
                      </a:r>
                      <a:r>
                        <a:rPr lang="fr-FR" sz="1600" b="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1800"/>
                        </a:spcBef>
                        <a:spcAft>
                          <a:spcPts val="0"/>
                        </a:spcAft>
                        <a:buClrTx/>
                        <a:buSzTx/>
                        <a:buFontTx/>
                        <a:buNone/>
                        <a:tabLst/>
                        <a:defRPr/>
                      </a:pPr>
                      <a:r>
                        <a:rPr lang="fr-FR" sz="1800" b="0" noProof="0" dirty="0">
                          <a:solidFill>
                            <a:schemeClr val="tx1"/>
                          </a:solidFill>
                          <a:latin typeface="Salesforce Sans" panose="020B0505020202020203" pitchFamily="34" charset="0"/>
                          <a:ea typeface="Segoe UI" pitchFamily="34" charset="0"/>
                          <a:cs typeface="Segoe UI" pitchFamily="34" charset="0"/>
                        </a:rPr>
                        <a:t>Merci John, les membres des équipes Service client et Ventes</a:t>
                      </a:r>
                      <a:r>
                        <a:rPr lang="fr-FR" sz="1800" b="0" baseline="0" noProof="0" dirty="0">
                          <a:solidFill>
                            <a:schemeClr val="tx1"/>
                          </a:solidFill>
                          <a:latin typeface="Salesforce Sans" panose="020B0505020202020203" pitchFamily="34" charset="0"/>
                          <a:ea typeface="Segoe UI" pitchFamily="34" charset="0"/>
                          <a:cs typeface="Segoe UI" pitchFamily="34" charset="0"/>
                        </a:rPr>
                        <a:t> sous la responsabilité de</a:t>
                      </a:r>
                      <a:r>
                        <a:rPr lang="fr-FR" sz="1800" b="0" noProof="0" dirty="0">
                          <a:solidFill>
                            <a:schemeClr val="tx1"/>
                          </a:solidFill>
                          <a:latin typeface="Salesforce Sans" panose="020B0505020202020203" pitchFamily="34" charset="0"/>
                          <a:ea typeface="Segoe UI" pitchFamily="34" charset="0"/>
                          <a:cs typeface="Segoe UI" pitchFamily="34" charset="0"/>
                        </a:rPr>
                        <a:t> </a:t>
                      </a:r>
                      <a:r>
                        <a:rPr lang="fr-FR" sz="1800" b="0" noProof="0" dirty="0">
                          <a:solidFill>
                            <a:srgbClr val="0070C0"/>
                          </a:solidFill>
                          <a:latin typeface="Salesforce Sans" panose="020B0505020202020203" pitchFamily="34" charset="0"/>
                          <a:ea typeface="Segoe UI" pitchFamily="34" charset="0"/>
                          <a:cs typeface="Segoe UI" pitchFamily="34" charset="0"/>
                        </a:rPr>
                        <a:t>@Allison Wheeler</a:t>
                      </a:r>
                      <a:r>
                        <a:rPr lang="fr-FR" sz="1800" b="0" noProof="0" dirty="0">
                          <a:solidFill>
                            <a:schemeClr val="tx1"/>
                          </a:solidFill>
                          <a:latin typeface="Salesforce Sans" panose="020B0505020202020203" pitchFamily="34" charset="0"/>
                          <a:ea typeface="Segoe UI" pitchFamily="34" charset="0"/>
                          <a:cs typeface="Segoe UI" pitchFamily="34" charset="0"/>
                        </a:rPr>
                        <a:t> ont besoin de </a:t>
                      </a:r>
                      <a:r>
                        <a:rPr lang="fr-FR" sz="1800" b="0" noProof="0" dirty="0" smtClean="0">
                          <a:solidFill>
                            <a:schemeClr val="tx1"/>
                          </a:solidFill>
                          <a:latin typeface="Salesforce Sans" panose="020B0505020202020203" pitchFamily="34" charset="0"/>
                          <a:ea typeface="Segoe UI" pitchFamily="34" charset="0"/>
                          <a:cs typeface="Segoe UI" pitchFamily="34" charset="0"/>
                        </a:rPr>
                        <a:t>l'accès</a:t>
                      </a:r>
                      <a:r>
                        <a:rPr lang="fr-FR" sz="1800" b="0" baseline="0" noProof="0" dirty="0" smtClean="0">
                          <a:solidFill>
                            <a:schemeClr val="tx1"/>
                          </a:solidFill>
                          <a:latin typeface="Salesforce Sans" panose="020B0505020202020203" pitchFamily="34" charset="0"/>
                          <a:ea typeface="Segoe UI" pitchFamily="34" charset="0"/>
                          <a:cs typeface="Segoe UI" pitchFamily="34" charset="0"/>
                        </a:rPr>
                        <a:t> </a:t>
                      </a:r>
                      <a:r>
                        <a:rPr lang="fr-FR" sz="1800" b="0" baseline="0" noProof="0" dirty="0">
                          <a:solidFill>
                            <a:schemeClr val="tx1"/>
                          </a:solidFill>
                          <a:latin typeface="Salesforce Sans" panose="020B0505020202020203" pitchFamily="34" charset="0"/>
                          <a:ea typeface="Segoe UI" pitchFamily="34" charset="0"/>
                          <a:cs typeface="Segoe UI" pitchFamily="34" charset="0"/>
                        </a:rPr>
                        <a:t>élargi en dehors des heures ouvrées et à distance.</a:t>
                      </a:r>
                    </a:p>
                    <a:p>
                      <a:pPr marL="0" marR="0" indent="0" algn="l" defTabSz="914400" rtl="0" eaLnBrk="1" fontAlgn="auto" latinLnBrk="0" hangingPunct="1">
                        <a:lnSpc>
                          <a:spcPct val="100000"/>
                        </a:lnSpc>
                        <a:spcBef>
                          <a:spcPts val="18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8233" t="-1523" r="17460" b="78192"/>
          <a:stretch/>
        </p:blipFill>
        <p:spPr>
          <a:xfrm>
            <a:off x="1723009" y="1122444"/>
            <a:ext cx="583423" cy="566397"/>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134</a:t>
            </a:fld>
            <a:endParaRPr lang="en-US" smtClean="0"/>
          </a:p>
        </p:txBody>
      </p:sp>
      <p:sp>
        <p:nvSpPr>
          <p:cNvPr id="3" name="Text Placeholder 2"/>
          <p:cNvSpPr>
            <a:spLocks noGrp="1"/>
          </p:cNvSpPr>
          <p:nvPr>
            <p:ph type="body" sz="quarter" idx="11"/>
          </p:nvPr>
        </p:nvSpPr>
        <p:spPr/>
        <p:txBody>
          <a:bodyPr/>
          <a:lstStyle/>
          <a:p>
            <a:r>
              <a:rPr lang="fr-FR" dirty="0"/>
              <a:t>Restreindre </a:t>
            </a:r>
            <a:r>
              <a:rPr lang="fr-FR" dirty="0" smtClean="0"/>
              <a:t>l'accès </a:t>
            </a:r>
            <a:r>
              <a:rPr lang="fr-FR" dirty="0"/>
              <a:t>à la connexion</a:t>
            </a:r>
          </a:p>
        </p:txBody>
      </p:sp>
      <p:pic>
        <p:nvPicPr>
          <p:cNvPr id="5" name="Picture 4"/>
          <p:cNvPicPr>
            <a:picLocks noChangeAspect="1"/>
          </p:cNvPicPr>
          <p:nvPr/>
        </p:nvPicPr>
        <p:blipFill rotWithShape="1">
          <a:blip r:embed="rId4" cstate="print"/>
          <a:srcRect l="1970" t="12280" r="78654" b="85404"/>
          <a:stretch/>
        </p:blipFill>
        <p:spPr>
          <a:xfrm>
            <a:off x="1912147" y="4028305"/>
            <a:ext cx="3280454" cy="277523"/>
          </a:xfrm>
          <a:prstGeom prst="rect">
            <a:avLst/>
          </a:prstGeom>
        </p:spPr>
      </p:pic>
      <p:pic>
        <p:nvPicPr>
          <p:cNvPr id="6" name="Picture 5"/>
          <p:cNvPicPr>
            <a:picLocks noChangeAspect="1"/>
          </p:cNvPicPr>
          <p:nvPr/>
        </p:nvPicPr>
        <p:blipFill rotWithShape="1">
          <a:blip r:embed="rId4" cstate="print"/>
          <a:srcRect l="96090" t="2041" r="2152" b="95552"/>
          <a:stretch/>
        </p:blipFill>
        <p:spPr>
          <a:xfrm>
            <a:off x="10233112" y="1165281"/>
            <a:ext cx="297640" cy="288435"/>
          </a:xfrm>
          <a:prstGeom prst="rect">
            <a:avLst/>
          </a:prstGeom>
        </p:spPr>
      </p:pic>
      <p:pic>
        <p:nvPicPr>
          <p:cNvPr id="7" name="Picture 6"/>
          <p:cNvPicPr>
            <a:picLocks noChangeAspect="1"/>
          </p:cNvPicPr>
          <p:nvPr/>
        </p:nvPicPr>
        <p:blipFill rotWithShape="1">
          <a:blip r:embed="rId4" cstate="print"/>
          <a:srcRect l="95812" t="16466" r="2430" b="81127"/>
          <a:stretch/>
        </p:blipFill>
        <p:spPr>
          <a:xfrm>
            <a:off x="10233112" y="4901458"/>
            <a:ext cx="297640" cy="288435"/>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2751" t="-3437" r="13977" b="74552"/>
          <a:stretch/>
        </p:blipFill>
        <p:spPr>
          <a:xfrm>
            <a:off x="1903821" y="4880316"/>
            <a:ext cx="402611" cy="411869"/>
          </a:xfrm>
          <a:prstGeom prst="ellipse">
            <a:avLst/>
          </a:prstGeom>
          <a:solidFill>
            <a:schemeClr val="bg2">
              <a:lumMod val="90000"/>
            </a:schemeClr>
          </a:solidFill>
        </p:spPr>
      </p:pic>
      <p:grpSp>
        <p:nvGrpSpPr>
          <p:cNvPr id="11" name="Group 10"/>
          <p:cNvGrpSpPr/>
          <p:nvPr/>
        </p:nvGrpSpPr>
        <p:grpSpPr>
          <a:xfrm>
            <a:off x="2222480" y="4034053"/>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0747684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135</a:t>
            </a:fld>
            <a:endParaRPr lang="en-US" smtClean="0"/>
          </a:p>
        </p:txBody>
      </p:sp>
      <p:sp>
        <p:nvSpPr>
          <p:cNvPr id="3" name="Text Placeholder 2"/>
          <p:cNvSpPr>
            <a:spLocks noGrp="1"/>
          </p:cNvSpPr>
          <p:nvPr>
            <p:ph type="body" sz="quarter" idx="11"/>
          </p:nvPr>
        </p:nvSpPr>
        <p:spPr/>
        <p:txBody>
          <a:bodyPr/>
          <a:lstStyle/>
          <a:p>
            <a:r>
              <a:rPr lang="fr-FR" dirty="0"/>
              <a:t>Vision </a:t>
            </a:r>
            <a:r>
              <a:rPr lang="fr-FR" dirty="0" smtClean="0"/>
              <a:t>d'ensemble</a:t>
            </a:r>
            <a:r>
              <a:rPr lang="fr-FR" dirty="0"/>
              <a:t> : configurer </a:t>
            </a:r>
            <a:r>
              <a:rPr lang="fr-FR" dirty="0" smtClean="0"/>
              <a:t>l'accès </a:t>
            </a:r>
            <a:r>
              <a:rPr lang="fr-FR" dirty="0"/>
              <a:t>à </a:t>
            </a:r>
            <a:r>
              <a:rPr lang="fr-FR" dirty="0" smtClean="0"/>
              <a:t>l'organisation</a:t>
            </a:r>
            <a:endParaRPr lang="fr-FR" dirty="0"/>
          </a:p>
        </p:txBody>
      </p:sp>
      <p:grpSp>
        <p:nvGrpSpPr>
          <p:cNvPr id="4" name="Group 3"/>
          <p:cNvGrpSpPr/>
          <p:nvPr/>
        </p:nvGrpSpPr>
        <p:grpSpPr>
          <a:xfrm>
            <a:off x="1807028" y="1295400"/>
            <a:ext cx="8904515" cy="4998720"/>
            <a:chOff x="3548742" y="1197429"/>
            <a:chExt cx="6936377" cy="4998720"/>
          </a:xfrm>
        </p:grpSpPr>
        <p:sp>
          <p:nvSpPr>
            <p:cNvPr id="5" name="Rounded Rectangle 11"/>
            <p:cNvSpPr/>
            <p:nvPr/>
          </p:nvSpPr>
          <p:spPr bwMode="auto">
            <a:xfrm>
              <a:off x="3548742" y="1197429"/>
              <a:ext cx="6936377"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fr-FR" sz="3200" b="1" i="0" u="none" strike="noStrike" cap="none" normalizeH="0" baseline="0" dirty="0" smtClean="0">
                  <a:ln>
                    <a:noFill/>
                  </a:ln>
                  <a:solidFill>
                    <a:schemeClr val="bg1"/>
                  </a:solidFill>
                </a:rPr>
                <a:t>L'</a:t>
              </a:r>
              <a:r>
                <a:rPr lang="fr-FR" sz="3200" b="1" dirty="0" smtClean="0">
                  <a:solidFill>
                    <a:schemeClr val="bg1"/>
                  </a:solidFill>
                </a:rPr>
                <a:t>organisation </a:t>
              </a:r>
              <a:endParaRPr lang="fr-FR" sz="3200" b="1" dirty="0">
                <a:solidFill>
                  <a:schemeClr val="bg1"/>
                </a:solidFill>
              </a:endParaRPr>
            </a:p>
          </p:txBody>
        </p:sp>
        <p:sp>
          <p:nvSpPr>
            <p:cNvPr id="6" name="Rounded Rectangle 12"/>
            <p:cNvSpPr>
              <a:spLocks noChangeAspect="1"/>
            </p:cNvSpPr>
            <p:nvPr/>
          </p:nvSpPr>
          <p:spPr>
            <a:xfrm>
              <a:off x="3696292" y="2081349"/>
              <a:ext cx="6577644"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400">
                  <a:solidFill>
                    <a:schemeClr val="bg1"/>
                  </a:solidFill>
                </a:rPr>
                <a:t>Objet </a:t>
              </a:r>
            </a:p>
          </p:txBody>
        </p:sp>
        <p:sp>
          <p:nvSpPr>
            <p:cNvPr id="7" name="Rounded Rectangle 13"/>
            <p:cNvSpPr>
              <a:spLocks/>
            </p:cNvSpPr>
            <p:nvPr/>
          </p:nvSpPr>
          <p:spPr>
            <a:xfrm>
              <a:off x="4942115" y="2934789"/>
              <a:ext cx="4312919"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400">
                  <a:solidFill>
                    <a:schemeClr val="bg1"/>
                  </a:solidFill>
                </a:rPr>
                <a:t>Enregistrement </a:t>
              </a:r>
            </a:p>
          </p:txBody>
        </p:sp>
        <p:sp>
          <p:nvSpPr>
            <p:cNvPr id="8" name="Rounded Rectangle 14"/>
            <p:cNvSpPr>
              <a:spLocks noChangeAspect="1"/>
            </p:cNvSpPr>
            <p:nvPr/>
          </p:nvSpPr>
          <p:spPr>
            <a:xfrm>
              <a:off x="6415602" y="3921854"/>
              <a:ext cx="1437107" cy="509618"/>
            </a:xfrm>
            <a:prstGeom prst="roundRect">
              <a:avLst>
                <a:gd name="adj" fmla="val 4426"/>
              </a:avLst>
            </a:prstGeom>
            <a:solidFill>
              <a:schemeClr val="accent4">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400">
                  <a:solidFill>
                    <a:schemeClr val="accent4">
                      <a:lumMod val="50000"/>
                    </a:schemeClr>
                  </a:solidFill>
                </a:rPr>
                <a:t>Champ</a:t>
              </a:r>
            </a:p>
          </p:txBody>
        </p:sp>
      </p:grpSp>
      <p:sp>
        <p:nvSpPr>
          <p:cNvPr id="9" name="Rounded Rectangle 64"/>
          <p:cNvSpPr>
            <a:spLocks noChangeAspect="1"/>
          </p:cNvSpPr>
          <p:nvPr/>
        </p:nvSpPr>
        <p:spPr>
          <a:xfrm>
            <a:off x="1988929" y="2180489"/>
            <a:ext cx="8464325" cy="3931920"/>
          </a:xfrm>
          <a:prstGeom prst="roundRect">
            <a:avLst>
              <a:gd name="adj" fmla="val 4426"/>
            </a:avLst>
          </a:prstGeom>
          <a:solidFill>
            <a:schemeClr val="bg1">
              <a:alpha val="7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Tree>
    <p:extLst>
      <p:ext uri="{BB962C8B-B14F-4D97-AF65-F5344CB8AC3E}">
        <p14:creationId xmlns:p14="http://schemas.microsoft.com/office/powerpoint/2010/main" val="19551089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136</a:t>
            </a:fld>
            <a:endParaRPr lang="en-US" smtClean="0"/>
          </a:p>
        </p:txBody>
      </p:sp>
      <p:sp>
        <p:nvSpPr>
          <p:cNvPr id="3" name="Text Placeholder 2"/>
          <p:cNvSpPr>
            <a:spLocks noGrp="1"/>
          </p:cNvSpPr>
          <p:nvPr>
            <p:ph type="body" sz="quarter" idx="11"/>
          </p:nvPr>
        </p:nvSpPr>
        <p:spPr/>
        <p:txBody>
          <a:bodyPr/>
          <a:lstStyle/>
          <a:p>
            <a:r>
              <a:rPr lang="fr-FR"/>
              <a:t>Comment fonctionne la connexion ?</a:t>
            </a:r>
          </a:p>
        </p:txBody>
      </p:sp>
      <p:sp>
        <p:nvSpPr>
          <p:cNvPr id="4" name="Text Placeholder 3"/>
          <p:cNvSpPr>
            <a:spLocks noGrp="1"/>
          </p:cNvSpPr>
          <p:nvPr>
            <p:ph type="body" sz="quarter" idx="12"/>
          </p:nvPr>
        </p:nvSpPr>
        <p:spPr>
          <a:xfrm>
            <a:off x="222069" y="965881"/>
            <a:ext cx="11969931" cy="1900822"/>
          </a:xfrm>
        </p:spPr>
        <p:txBody>
          <a:bodyPr/>
          <a:lstStyle/>
          <a:p>
            <a:pPr marL="0" indent="0">
              <a:lnSpc>
                <a:spcPct val="100000"/>
              </a:lnSpc>
              <a:buNone/>
            </a:pPr>
            <a:r>
              <a:rPr lang="fr-FR" sz="2000" dirty="0"/>
              <a:t>Par défaut, </a:t>
            </a:r>
            <a:r>
              <a:rPr lang="fr-FR" sz="2000" dirty="0" err="1"/>
              <a:t>Salesforce</a:t>
            </a:r>
            <a:r>
              <a:rPr lang="fr-FR" sz="2000" dirty="0"/>
              <a:t> ne restreint pas les horaires de connexion ni </a:t>
            </a:r>
            <a:r>
              <a:rPr lang="fr-FR" sz="2000" dirty="0" smtClean="0"/>
              <a:t>les</a:t>
            </a:r>
            <a:r>
              <a:rPr lang="pl-PL" sz="2000" dirty="0" smtClean="0"/>
              <a:t> </a:t>
            </a:r>
            <a:r>
              <a:rPr lang="fr-FR" sz="2000" dirty="0" smtClean="0"/>
              <a:t>emplacements </a:t>
            </a:r>
            <a:r>
              <a:rPr lang="fr-FR" sz="2000" dirty="0"/>
              <a:t>de connexion.  Quand les utilisateurs se connectent pour la première fois, un cookie est placé dans leur navigateur.</a:t>
            </a:r>
          </a:p>
          <a:p>
            <a:pPr marL="0" indent="0">
              <a:lnSpc>
                <a:spcPct val="100000"/>
              </a:lnSpc>
              <a:buNone/>
            </a:pPr>
            <a:r>
              <a:rPr lang="fr-FR" sz="2000" dirty="0"/>
              <a:t>Quand ils se connectent de nouveau, </a:t>
            </a:r>
            <a:r>
              <a:rPr lang="fr-FR" sz="2000" dirty="0" err="1"/>
              <a:t>Salesforce</a:t>
            </a:r>
            <a:r>
              <a:rPr lang="fr-FR" sz="2000" dirty="0"/>
              <a:t> utilise ces informations pour les authentifier :</a:t>
            </a:r>
          </a:p>
          <a:p>
            <a:endParaRPr lang="en-IN" sz="2000" dirty="0"/>
          </a:p>
        </p:txBody>
      </p:sp>
      <p:pic>
        <p:nvPicPr>
          <p:cNvPr id="7" name="Picture 7"/>
          <p:cNvPicPr>
            <a:picLocks noChangeAspect="1" noChangeArrowheads="1"/>
          </p:cNvPicPr>
          <p:nvPr/>
        </p:nvPicPr>
        <p:blipFill>
          <a:blip r:embed="rId3" cstate="print"/>
          <a:stretch>
            <a:fillRect/>
          </a:stretch>
        </p:blipFill>
        <p:spPr bwMode="auto">
          <a:xfrm>
            <a:off x="4266596" y="4148267"/>
            <a:ext cx="3578114" cy="9893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8" name="Picture 2"/>
          <p:cNvPicPr>
            <a:picLocks noChangeAspect="1" noChangeArrowheads="1"/>
          </p:cNvPicPr>
          <p:nvPr/>
        </p:nvPicPr>
        <p:blipFill>
          <a:blip r:embed="rId4" cstate="print"/>
          <a:srcRect/>
          <a:stretch>
            <a:fillRect/>
          </a:stretch>
        </p:blipFill>
        <p:spPr bwMode="auto">
          <a:xfrm>
            <a:off x="1396564" y="3746673"/>
            <a:ext cx="1990794" cy="163885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ight Arrow 18"/>
          <p:cNvSpPr/>
          <p:nvPr/>
        </p:nvSpPr>
        <p:spPr bwMode="auto">
          <a:xfrm rot="20159259">
            <a:off x="8215342" y="4008524"/>
            <a:ext cx="802615" cy="341123"/>
          </a:xfrm>
          <a:prstGeom prst="rightArrow">
            <a:avLst/>
          </a:prstGeom>
          <a:solidFill>
            <a:srgbClr val="00B050"/>
          </a:solidFill>
          <a:ln w="38100" algn="ctr">
            <a:noFill/>
            <a:round/>
            <a:headEnd/>
            <a:tailEnd/>
          </a:ln>
          <a:effectLst/>
        </p:spPr>
        <p:txBody>
          <a:bodyPr rtlCol="0" anchor="ctr"/>
          <a:lstStyle/>
          <a:p>
            <a:pPr algn="ctr">
              <a:lnSpc>
                <a:spcPct val="90000"/>
              </a:lnSpc>
            </a:pPr>
            <a:r>
              <a:rPr lang="fr-FR" sz="1200" b="1" cap="all">
                <a:solidFill>
                  <a:schemeClr val="bg1"/>
                </a:solidFill>
                <a:effectLst>
                  <a:outerShdw blurRad="38100" dist="38100" dir="2700000" algn="tl">
                    <a:srgbClr val="000000">
                      <a:alpha val="43137"/>
                    </a:srgbClr>
                  </a:outerShdw>
                </a:effectLst>
                <a:latin typeface="Salesforce Sans" panose="020B0505020202020203" pitchFamily="34" charset="0"/>
                <a:ea typeface="MS PGothic" charset="-128"/>
                <a:cs typeface="MS PGothic" charset="-128"/>
              </a:rPr>
              <a:t>Oui</a:t>
            </a:r>
          </a:p>
        </p:txBody>
      </p:sp>
      <p:sp>
        <p:nvSpPr>
          <p:cNvPr id="10" name="TextBox 9"/>
          <p:cNvSpPr txBox="1"/>
          <p:nvPr/>
        </p:nvSpPr>
        <p:spPr>
          <a:xfrm>
            <a:off x="1258841" y="5433550"/>
            <a:ext cx="2464074" cy="923330"/>
          </a:xfrm>
          <a:prstGeom prst="rect">
            <a:avLst/>
          </a:prstGeom>
          <a:noFill/>
        </p:spPr>
        <p:txBody>
          <a:bodyPr wrap="square" rtlCol="0">
            <a:spAutoFit/>
          </a:bodyPr>
          <a:lstStyle/>
          <a:p>
            <a:r>
              <a:rPr lang="fr-FR" b="1" dirty="0" smtClean="0">
                <a:solidFill>
                  <a:srgbClr val="19325C"/>
                </a:solidFill>
                <a:latin typeface="Salesforce Sans" panose="020B0505020202020203" pitchFamily="34" charset="0"/>
              </a:rPr>
              <a:t>L'utilisateur </a:t>
            </a:r>
            <a:r>
              <a:rPr lang="fr-FR" b="1" dirty="0">
                <a:solidFill>
                  <a:srgbClr val="19325C"/>
                </a:solidFill>
                <a:latin typeface="Salesforce Sans" panose="020B0505020202020203" pitchFamily="34" charset="0"/>
              </a:rPr>
              <a:t>tente de se connecter via le navigateur.</a:t>
            </a:r>
          </a:p>
        </p:txBody>
      </p:sp>
      <p:sp>
        <p:nvSpPr>
          <p:cNvPr id="11" name="TextBox 10"/>
          <p:cNvSpPr txBox="1"/>
          <p:nvPr/>
        </p:nvSpPr>
        <p:spPr>
          <a:xfrm>
            <a:off x="4339920" y="5188116"/>
            <a:ext cx="3470561" cy="646331"/>
          </a:xfrm>
          <a:prstGeom prst="rect">
            <a:avLst/>
          </a:prstGeom>
          <a:noFill/>
        </p:spPr>
        <p:txBody>
          <a:bodyPr wrap="square" rtlCol="0">
            <a:spAutoFit/>
          </a:bodyPr>
          <a:lstStyle/>
          <a:p>
            <a:r>
              <a:rPr lang="fr-FR" b="1" dirty="0" smtClean="0">
                <a:solidFill>
                  <a:srgbClr val="19325C"/>
                </a:solidFill>
                <a:latin typeface="Salesforce Sans" panose="020B0505020202020203" pitchFamily="34" charset="0"/>
              </a:rPr>
              <a:t>L'utilisateur s'est-il </a:t>
            </a:r>
            <a:r>
              <a:rPr lang="fr-FR" b="1" dirty="0">
                <a:solidFill>
                  <a:srgbClr val="19325C"/>
                </a:solidFill>
                <a:latin typeface="Salesforce Sans" panose="020B0505020202020203" pitchFamily="34" charset="0"/>
              </a:rPr>
              <a:t>déjà connecté via ce navigateur ?</a:t>
            </a:r>
          </a:p>
        </p:txBody>
      </p:sp>
      <p:sp>
        <p:nvSpPr>
          <p:cNvPr id="12" name="TextBox 11"/>
          <p:cNvSpPr txBox="1"/>
          <p:nvPr/>
        </p:nvSpPr>
        <p:spPr>
          <a:xfrm>
            <a:off x="9184940" y="4516443"/>
            <a:ext cx="3007059" cy="369332"/>
          </a:xfrm>
          <a:prstGeom prst="rect">
            <a:avLst/>
          </a:prstGeom>
          <a:noFill/>
        </p:spPr>
        <p:txBody>
          <a:bodyPr wrap="square" rtlCol="0">
            <a:spAutoFit/>
          </a:bodyPr>
          <a:lstStyle/>
          <a:p>
            <a:r>
              <a:rPr lang="fr-FR" b="1" dirty="0" smtClean="0">
                <a:solidFill>
                  <a:srgbClr val="19325C"/>
                </a:solidFill>
                <a:latin typeface="Salesforce Sans" panose="020B0505020202020203" pitchFamily="34" charset="0"/>
              </a:rPr>
              <a:t>L'utilisateur </a:t>
            </a:r>
            <a:r>
              <a:rPr lang="fr-FR" b="1" dirty="0">
                <a:solidFill>
                  <a:srgbClr val="19325C"/>
                </a:solidFill>
                <a:latin typeface="Salesforce Sans" panose="020B0505020202020203" pitchFamily="34" charset="0"/>
              </a:rPr>
              <a:t>se connecte.</a:t>
            </a:r>
          </a:p>
        </p:txBody>
      </p:sp>
      <p:sp>
        <p:nvSpPr>
          <p:cNvPr id="13" name="TextBox 12"/>
          <p:cNvSpPr txBox="1"/>
          <p:nvPr/>
        </p:nvSpPr>
        <p:spPr>
          <a:xfrm>
            <a:off x="8884868" y="6044679"/>
            <a:ext cx="2618284" cy="646331"/>
          </a:xfrm>
          <a:prstGeom prst="rect">
            <a:avLst/>
          </a:prstGeom>
          <a:noFill/>
        </p:spPr>
        <p:txBody>
          <a:bodyPr wrap="square" rtlCol="0">
            <a:spAutoFit/>
          </a:bodyPr>
          <a:lstStyle/>
          <a:p>
            <a:r>
              <a:rPr lang="fr-FR" b="1" dirty="0" smtClean="0">
                <a:solidFill>
                  <a:srgbClr val="19325C"/>
                </a:solidFill>
                <a:latin typeface="Salesforce Sans" panose="020B0505020202020203" pitchFamily="34" charset="0"/>
              </a:rPr>
              <a:t>L'utilisateur </a:t>
            </a:r>
            <a:r>
              <a:rPr lang="fr-FR" b="1" dirty="0">
                <a:solidFill>
                  <a:srgbClr val="19325C"/>
                </a:solidFill>
                <a:latin typeface="Salesforce Sans" panose="020B0505020202020203" pitchFamily="34" charset="0"/>
              </a:rPr>
              <a:t>doit </a:t>
            </a:r>
            <a:r>
              <a:rPr lang="fr-FR" b="1" dirty="0" smtClean="0">
                <a:solidFill>
                  <a:srgbClr val="19325C"/>
                </a:solidFill>
                <a:latin typeface="Salesforce Sans" panose="020B0505020202020203" pitchFamily="34" charset="0"/>
              </a:rPr>
              <a:t>activer</a:t>
            </a:r>
            <a:r>
              <a:rPr lang="pl-PL" b="1" dirty="0" smtClean="0">
                <a:solidFill>
                  <a:srgbClr val="19325C"/>
                </a:solidFill>
                <a:latin typeface="Salesforce Sans" panose="020B0505020202020203" pitchFamily="34" charset="0"/>
              </a:rPr>
              <a:t> </a:t>
            </a:r>
            <a:r>
              <a:rPr lang="fr-FR" b="1" dirty="0" smtClean="0">
                <a:solidFill>
                  <a:srgbClr val="19325C"/>
                </a:solidFill>
                <a:latin typeface="Salesforce Sans" panose="020B0505020202020203" pitchFamily="34" charset="0"/>
              </a:rPr>
              <a:t>l'ordinateur</a:t>
            </a:r>
            <a:r>
              <a:rPr lang="fr-FR" b="1" dirty="0">
                <a:solidFill>
                  <a:srgbClr val="19325C"/>
                </a:solidFill>
                <a:latin typeface="Salesforce Sans" panose="020B0505020202020203" pitchFamily="34" charset="0"/>
              </a:rPr>
              <a:t>.</a:t>
            </a:r>
          </a:p>
        </p:txBody>
      </p:sp>
      <p:sp>
        <p:nvSpPr>
          <p:cNvPr id="14" name="Right Arrow 19"/>
          <p:cNvSpPr/>
          <p:nvPr/>
        </p:nvSpPr>
        <p:spPr bwMode="auto">
          <a:xfrm rot="1401262">
            <a:off x="8215342" y="4951104"/>
            <a:ext cx="802615" cy="341123"/>
          </a:xfrm>
          <a:prstGeom prst="rightArrow">
            <a:avLst/>
          </a:prstGeom>
          <a:solidFill>
            <a:srgbClr val="FF0000"/>
          </a:solidFill>
          <a:ln w="38100" algn="ctr">
            <a:noFill/>
            <a:round/>
            <a:headEnd/>
            <a:tailEnd/>
          </a:ln>
          <a:effectLst/>
        </p:spPr>
        <p:txBody>
          <a:bodyPr rtlCol="0" anchor="ctr"/>
          <a:lstStyle/>
          <a:p>
            <a:pPr algn="ctr">
              <a:lnSpc>
                <a:spcPct val="90000"/>
              </a:lnSpc>
            </a:pPr>
            <a:r>
              <a:rPr lang="fr-FR" sz="1200" b="1" cap="all">
                <a:solidFill>
                  <a:schemeClr val="bg1"/>
                </a:solidFill>
                <a:effectLst>
                  <a:outerShdw blurRad="38100" dist="38100" dir="2700000" algn="tl">
                    <a:srgbClr val="000000">
                      <a:alpha val="43137"/>
                    </a:srgbClr>
                  </a:outerShdw>
                </a:effectLst>
                <a:latin typeface="Salesforce Sans" panose="020B0505020202020203" pitchFamily="34" charset="0"/>
                <a:ea typeface="MS PGothic" charset="-128"/>
                <a:cs typeface="MS PGothic" charset="-128"/>
              </a:rPr>
              <a:t>Non</a:t>
            </a:r>
          </a:p>
        </p:txBody>
      </p:sp>
      <p:pic>
        <p:nvPicPr>
          <p:cNvPr id="15" name="Picture 6"/>
          <p:cNvPicPr>
            <a:picLocks noChangeAspect="1" noChangeArrowheads="1"/>
          </p:cNvPicPr>
          <p:nvPr/>
        </p:nvPicPr>
        <p:blipFill>
          <a:blip r:embed="rId5" cstate="print"/>
          <a:srcRect l="11666" t="50000" r="9830"/>
          <a:stretch>
            <a:fillRect/>
          </a:stretch>
        </p:blipFill>
        <p:spPr bwMode="auto">
          <a:xfrm>
            <a:off x="9051488" y="4959683"/>
            <a:ext cx="1869382" cy="104095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6" cstate="print"/>
          <a:srcRect l="1658"/>
          <a:stretch/>
        </p:blipFill>
        <p:spPr>
          <a:xfrm>
            <a:off x="9130695" y="2257111"/>
            <a:ext cx="1516704" cy="1012052"/>
          </a:xfrm>
          <a:prstGeom prst="rect">
            <a:avLst/>
          </a:prstGeom>
        </p:spPr>
      </p:pic>
      <p:pic>
        <p:nvPicPr>
          <p:cNvPr id="18" name="Picture 17"/>
          <p:cNvPicPr>
            <a:picLocks noChangeAspect="1"/>
          </p:cNvPicPr>
          <p:nvPr/>
        </p:nvPicPr>
        <p:blipFill>
          <a:blip r:embed="rId7" cstate="print"/>
          <a:stretch>
            <a:fillRect/>
          </a:stretch>
        </p:blipFill>
        <p:spPr>
          <a:xfrm>
            <a:off x="9083977" y="3308504"/>
            <a:ext cx="2215394" cy="1204065"/>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41" y="2448141"/>
            <a:ext cx="1470483" cy="3492909"/>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98993" y="2257111"/>
            <a:ext cx="770581" cy="1830398"/>
          </a:xfrm>
          <a:prstGeom prst="rect">
            <a:avLst/>
          </a:prstGeom>
        </p:spPr>
      </p:pic>
      <p:pic>
        <p:nvPicPr>
          <p:cNvPr id="23" name="Picture 22"/>
          <p:cNvPicPr>
            <a:picLocks noChangeAspect="1"/>
          </p:cNvPicPr>
          <p:nvPr/>
        </p:nvPicPr>
        <p:blipFill rotWithShape="1">
          <a:blip r:embed="rId10" cstate="print">
            <a:extLst>
              <a:ext uri="{28A0092B-C50C-407E-A947-70E740481C1C}">
                <a14:useLocalDpi xmlns:a14="http://schemas.microsoft.com/office/drawing/2010/main" val="0"/>
              </a:ext>
            </a:extLst>
          </a:blip>
          <a:srcRect l="7130" r="9511" b="63073"/>
          <a:stretch/>
        </p:blipFill>
        <p:spPr>
          <a:xfrm>
            <a:off x="9184940" y="2430748"/>
            <a:ext cx="500597" cy="526751"/>
          </a:xfrm>
          <a:prstGeom prst="flowChartConnector">
            <a:avLst/>
          </a:prstGeom>
          <a:solidFill>
            <a:schemeClr val="bg1">
              <a:lumMod val="85000"/>
            </a:schemeClr>
          </a:solidFill>
        </p:spPr>
      </p:pic>
    </p:spTree>
    <p:extLst>
      <p:ext uri="{BB962C8B-B14F-4D97-AF65-F5344CB8AC3E}">
        <p14:creationId xmlns:p14="http://schemas.microsoft.com/office/powerpoint/2010/main" val="19992345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137</a:t>
            </a:fld>
            <a:endParaRPr lang="en-US" smtClean="0"/>
          </a:p>
        </p:txBody>
      </p:sp>
      <p:sp>
        <p:nvSpPr>
          <p:cNvPr id="3" name="Text Placeholder 2"/>
          <p:cNvSpPr>
            <a:spLocks noGrp="1"/>
          </p:cNvSpPr>
          <p:nvPr>
            <p:ph type="body" sz="quarter" idx="11"/>
          </p:nvPr>
        </p:nvSpPr>
        <p:spPr/>
        <p:txBody>
          <a:bodyPr/>
          <a:lstStyle/>
          <a:p>
            <a:r>
              <a:rPr lang="fr-FR"/>
              <a:t>Activer un ordinateur non reconnu</a:t>
            </a:r>
          </a:p>
        </p:txBody>
      </p:sp>
      <p:sp>
        <p:nvSpPr>
          <p:cNvPr id="4" name="Text Placeholder 3"/>
          <p:cNvSpPr>
            <a:spLocks noGrp="1"/>
          </p:cNvSpPr>
          <p:nvPr>
            <p:ph type="body" sz="quarter" idx="12"/>
          </p:nvPr>
        </p:nvSpPr>
        <p:spPr>
          <a:xfrm>
            <a:off x="455732" y="1101013"/>
            <a:ext cx="11736268" cy="1250302"/>
          </a:xfrm>
        </p:spPr>
        <p:txBody>
          <a:bodyPr/>
          <a:lstStyle/>
          <a:p>
            <a:pPr>
              <a:lnSpc>
                <a:spcPct val="100000"/>
              </a:lnSpc>
            </a:pPr>
            <a:r>
              <a:rPr lang="fr-FR" sz="2200" spc="-20" dirty="0"/>
              <a:t>Le processus </a:t>
            </a:r>
            <a:r>
              <a:rPr lang="fr-FR" sz="2200" spc="-20" dirty="0" smtClean="0"/>
              <a:t>d'activation </a:t>
            </a:r>
            <a:r>
              <a:rPr lang="fr-FR" sz="2200" spc="-20" dirty="0"/>
              <a:t>utilise un code de vérification pour confirmer </a:t>
            </a:r>
            <a:r>
              <a:rPr lang="fr-FR" sz="2200" spc="-20" dirty="0" smtClean="0"/>
              <a:t>l'identité </a:t>
            </a:r>
            <a:r>
              <a:rPr lang="fr-FR" sz="2200" spc="-20" dirty="0"/>
              <a:t>de </a:t>
            </a:r>
            <a:r>
              <a:rPr lang="fr-FR" sz="2200" spc="-20" dirty="0" smtClean="0"/>
              <a:t>l'utilisateur </a:t>
            </a:r>
            <a:r>
              <a:rPr lang="fr-FR" sz="2200" spc="-20" dirty="0"/>
              <a:t>et ajoute un cookie de navigation. Les codes de vérification sont envoyés selon la méthode offrant la plus haute priorité disponible pour vérifier </a:t>
            </a:r>
            <a:r>
              <a:rPr lang="fr-FR" sz="2200" spc="-20" dirty="0" smtClean="0"/>
              <a:t>l'identité </a:t>
            </a:r>
            <a:r>
              <a:rPr lang="fr-FR" sz="2200" spc="-20" dirty="0"/>
              <a:t>de </a:t>
            </a:r>
            <a:r>
              <a:rPr lang="fr-FR" sz="2200" spc="-20" dirty="0" smtClean="0"/>
              <a:t>l'utilisateur</a:t>
            </a:r>
            <a:r>
              <a:rPr lang="fr-FR" sz="2200" spc="-20" dirty="0"/>
              <a:t>. </a:t>
            </a:r>
          </a:p>
          <a:p>
            <a:endParaRPr lang="en-IN" sz="2200" spc="-20" dirty="0"/>
          </a:p>
        </p:txBody>
      </p:sp>
      <p:grpSp>
        <p:nvGrpSpPr>
          <p:cNvPr id="5" name="Group 4"/>
          <p:cNvGrpSpPr/>
          <p:nvPr/>
        </p:nvGrpSpPr>
        <p:grpSpPr>
          <a:xfrm>
            <a:off x="700097" y="3029922"/>
            <a:ext cx="10601586" cy="3061979"/>
            <a:chOff x="429503" y="2852928"/>
            <a:chExt cx="8539042" cy="2466270"/>
          </a:xfrm>
        </p:grpSpPr>
        <p:pic>
          <p:nvPicPr>
            <p:cNvPr id="6" name="Picture 6"/>
            <p:cNvPicPr>
              <a:picLocks noChangeAspect="1" noChangeArrowheads="1"/>
            </p:cNvPicPr>
            <p:nvPr/>
          </p:nvPicPr>
          <p:blipFill>
            <a:blip r:embed="rId3" cstate="print"/>
            <a:srcRect l="11666" t="50000" r="9830"/>
            <a:stretch>
              <a:fillRect/>
            </a:stretch>
          </p:blipFill>
          <p:spPr bwMode="auto">
            <a:xfrm>
              <a:off x="2293180" y="2852928"/>
              <a:ext cx="1576809" cy="99371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TextBox 6"/>
            <p:cNvSpPr txBox="1"/>
            <p:nvPr/>
          </p:nvSpPr>
          <p:spPr>
            <a:xfrm>
              <a:off x="429503" y="4116240"/>
              <a:ext cx="1691854" cy="867645"/>
            </a:xfrm>
            <a:prstGeom prst="rect">
              <a:avLst/>
            </a:prstGeom>
            <a:noFill/>
          </p:spPr>
          <p:txBody>
            <a:bodyPr wrap="square" rtlCol="0">
              <a:spAutoFit/>
            </a:bodyPr>
            <a:lstStyle/>
            <a:p>
              <a:r>
                <a:rPr lang="fr-FR" sz="1600" b="1" dirty="0" smtClean="0">
                  <a:solidFill>
                    <a:srgbClr val="19325C"/>
                  </a:solidFill>
                </a:rPr>
                <a:t>L'utilisateur </a:t>
              </a:r>
              <a:r>
                <a:rPr lang="fr-FR" sz="1600" b="1" dirty="0">
                  <a:solidFill>
                    <a:srgbClr val="19325C"/>
                  </a:solidFill>
                </a:rPr>
                <a:t>se connecte depuis un ordinateur non reconnu.</a:t>
              </a:r>
            </a:p>
          </p:txBody>
        </p:sp>
        <p:sp>
          <p:nvSpPr>
            <p:cNvPr id="8" name="TextBox 7"/>
            <p:cNvSpPr txBox="1"/>
            <p:nvPr/>
          </p:nvSpPr>
          <p:spPr>
            <a:xfrm>
              <a:off x="2219156" y="3944053"/>
              <a:ext cx="1672436" cy="669326"/>
            </a:xfrm>
            <a:prstGeom prst="rect">
              <a:avLst/>
            </a:prstGeom>
            <a:noFill/>
          </p:spPr>
          <p:txBody>
            <a:bodyPr wrap="square" rtlCol="0">
              <a:spAutoFit/>
            </a:bodyPr>
            <a:lstStyle/>
            <a:p>
              <a:r>
                <a:rPr lang="fr-FR" sz="1600" b="1" dirty="0" smtClean="0">
                  <a:solidFill>
                    <a:srgbClr val="19325C"/>
                  </a:solidFill>
                </a:rPr>
                <a:t>L'utilisateur </a:t>
              </a:r>
              <a:r>
                <a:rPr lang="fr-FR" sz="1600" b="1" dirty="0">
                  <a:solidFill>
                    <a:srgbClr val="19325C"/>
                  </a:solidFill>
                </a:rPr>
                <a:t>est invité à activer </a:t>
              </a:r>
              <a:r>
                <a:rPr lang="fr-FR" sz="1600" b="1" dirty="0" smtClean="0">
                  <a:solidFill>
                    <a:srgbClr val="19325C"/>
                  </a:solidFill>
                </a:rPr>
                <a:t>l'ordinateur</a:t>
              </a:r>
              <a:r>
                <a:rPr lang="fr-FR" sz="1600" b="1" dirty="0">
                  <a:solidFill>
                    <a:srgbClr val="19325C"/>
                  </a:solidFill>
                </a:rPr>
                <a:t>.</a:t>
              </a:r>
            </a:p>
          </p:txBody>
        </p:sp>
        <p:sp>
          <p:nvSpPr>
            <p:cNvPr id="9" name="Rectangle 8"/>
            <p:cNvSpPr/>
            <p:nvPr/>
          </p:nvSpPr>
          <p:spPr bwMode="auto">
            <a:xfrm>
              <a:off x="2381816" y="3446089"/>
              <a:ext cx="1368000" cy="190123"/>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10" name="Picture 2"/>
            <p:cNvPicPr>
              <a:picLocks noChangeAspect="1" noChangeArrowheads="1"/>
            </p:cNvPicPr>
            <p:nvPr/>
          </p:nvPicPr>
          <p:blipFill>
            <a:blip r:embed="rId4" cstate="print"/>
            <a:srcRect/>
            <a:stretch>
              <a:fillRect/>
            </a:stretch>
          </p:blipFill>
          <p:spPr bwMode="auto">
            <a:xfrm>
              <a:off x="4035285" y="2852928"/>
              <a:ext cx="1615824" cy="117643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Right Arrow 27"/>
            <p:cNvSpPr/>
            <p:nvPr/>
          </p:nvSpPr>
          <p:spPr bwMode="auto">
            <a:xfrm>
              <a:off x="3730349" y="3229574"/>
              <a:ext cx="385200" cy="302149"/>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sp>
          <p:nvSpPr>
            <p:cNvPr id="12" name="TextBox 11"/>
            <p:cNvSpPr txBox="1"/>
            <p:nvPr/>
          </p:nvSpPr>
          <p:spPr>
            <a:xfrm>
              <a:off x="4027732" y="4054916"/>
              <a:ext cx="1788673" cy="1264282"/>
            </a:xfrm>
            <a:prstGeom prst="rect">
              <a:avLst/>
            </a:prstGeom>
            <a:noFill/>
          </p:spPr>
          <p:txBody>
            <a:bodyPr wrap="square" rtlCol="0">
              <a:spAutoFit/>
            </a:bodyPr>
            <a:lstStyle/>
            <a:p>
              <a:r>
                <a:rPr lang="fr-FR" sz="1600" b="1" dirty="0" smtClean="0">
                  <a:solidFill>
                    <a:srgbClr val="19325C"/>
                  </a:solidFill>
                </a:rPr>
                <a:t>L'utilisateur </a:t>
              </a:r>
              <a:r>
                <a:rPr lang="fr-FR" sz="1600" b="1" dirty="0">
                  <a:solidFill>
                    <a:srgbClr val="19325C"/>
                  </a:solidFill>
                </a:rPr>
                <a:t>récupère le </a:t>
              </a:r>
              <a:r>
                <a:rPr lang="fr-FR" sz="1600" b="1" dirty="0" smtClean="0">
                  <a:solidFill>
                    <a:srgbClr val="19325C"/>
                  </a:solidFill>
                </a:rPr>
                <a:t>code</a:t>
              </a:r>
              <a:r>
                <a:rPr lang="pl-PL" sz="1600" b="1" dirty="0" smtClean="0">
                  <a:solidFill>
                    <a:srgbClr val="19325C"/>
                  </a:solidFill>
                </a:rPr>
                <a:t> </a:t>
              </a:r>
              <a:r>
                <a:rPr lang="fr-FR" sz="1600" b="1" dirty="0" smtClean="0">
                  <a:solidFill>
                    <a:srgbClr val="19325C"/>
                  </a:solidFill>
                </a:rPr>
                <a:t>d'activation </a:t>
              </a:r>
              <a:r>
                <a:rPr lang="fr-FR" sz="1600" b="1" dirty="0">
                  <a:solidFill>
                    <a:srgbClr val="19325C"/>
                  </a:solidFill>
                </a:rPr>
                <a:t>reçu selon la méthode offrant la plus haute priorité disponible.</a:t>
              </a:r>
            </a:p>
          </p:txBody>
        </p:sp>
        <p:sp>
          <p:nvSpPr>
            <p:cNvPr id="13" name="TextBox 12"/>
            <p:cNvSpPr txBox="1"/>
            <p:nvPr/>
          </p:nvSpPr>
          <p:spPr>
            <a:xfrm>
              <a:off x="5794752" y="3897537"/>
              <a:ext cx="1376217" cy="669326"/>
            </a:xfrm>
            <a:prstGeom prst="rect">
              <a:avLst/>
            </a:prstGeom>
            <a:noFill/>
          </p:spPr>
          <p:txBody>
            <a:bodyPr wrap="square" rtlCol="0">
              <a:spAutoFit/>
            </a:bodyPr>
            <a:lstStyle/>
            <a:p>
              <a:r>
                <a:rPr lang="fr-FR" sz="1600" b="1" dirty="0" smtClean="0">
                  <a:solidFill>
                    <a:srgbClr val="19325C"/>
                  </a:solidFill>
                </a:rPr>
                <a:t>L'utilisateur </a:t>
              </a:r>
              <a:r>
                <a:rPr lang="fr-FR" sz="1600" b="1" dirty="0">
                  <a:solidFill>
                    <a:srgbClr val="19325C"/>
                  </a:solidFill>
                </a:rPr>
                <a:t>soumet le code de vérification.</a:t>
              </a:r>
            </a:p>
          </p:txBody>
        </p:sp>
        <p:sp>
          <p:nvSpPr>
            <p:cNvPr id="14" name="TextBox 13"/>
            <p:cNvSpPr txBox="1"/>
            <p:nvPr/>
          </p:nvSpPr>
          <p:spPr>
            <a:xfrm>
              <a:off x="7588788" y="4030817"/>
              <a:ext cx="1379757" cy="471007"/>
            </a:xfrm>
            <a:prstGeom prst="rect">
              <a:avLst/>
            </a:prstGeom>
            <a:noFill/>
          </p:spPr>
          <p:txBody>
            <a:bodyPr wrap="square" rtlCol="0">
              <a:spAutoFit/>
            </a:bodyPr>
            <a:lstStyle/>
            <a:p>
              <a:r>
                <a:rPr lang="fr-FR" sz="1600" b="1" dirty="0" smtClean="0">
                  <a:solidFill>
                    <a:srgbClr val="19325C"/>
                  </a:solidFill>
                </a:rPr>
                <a:t>L'utilisateur </a:t>
              </a:r>
              <a:r>
                <a:rPr lang="fr-FR" sz="1600" b="1" dirty="0">
                  <a:solidFill>
                    <a:srgbClr val="19325C"/>
                  </a:solidFill>
                </a:rPr>
                <a:t>se connecte.</a:t>
              </a:r>
            </a:p>
          </p:txBody>
        </p:sp>
        <p:sp>
          <p:nvSpPr>
            <p:cNvPr id="15" name="Right Arrow 17"/>
            <p:cNvSpPr/>
            <p:nvPr/>
          </p:nvSpPr>
          <p:spPr bwMode="auto">
            <a:xfrm>
              <a:off x="1975485" y="3229574"/>
              <a:ext cx="386715" cy="302149"/>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pic>
          <p:nvPicPr>
            <p:cNvPr id="16" name="Picture 3"/>
            <p:cNvPicPr>
              <a:picLocks noChangeAspect="1" noChangeArrowheads="1"/>
            </p:cNvPicPr>
            <p:nvPr/>
          </p:nvPicPr>
          <p:blipFill>
            <a:blip r:embed="rId5" cstate="print"/>
            <a:srcRect l="18480" t="44258" r="6252"/>
            <a:stretch>
              <a:fillRect/>
            </a:stretch>
          </p:blipFill>
          <p:spPr bwMode="auto">
            <a:xfrm>
              <a:off x="5850397" y="2852928"/>
              <a:ext cx="1333500" cy="93129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7" name="Rectangle 16"/>
            <p:cNvSpPr/>
            <p:nvPr/>
          </p:nvSpPr>
          <p:spPr bwMode="auto">
            <a:xfrm>
              <a:off x="5920740" y="3249168"/>
              <a:ext cx="1066800" cy="27432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18" name="Rectangle 17"/>
            <p:cNvSpPr/>
            <p:nvPr/>
          </p:nvSpPr>
          <p:spPr bwMode="auto">
            <a:xfrm>
              <a:off x="4099560" y="3753612"/>
              <a:ext cx="1463040" cy="1905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19" name="Right Arrow 34"/>
            <p:cNvSpPr/>
            <p:nvPr/>
          </p:nvSpPr>
          <p:spPr bwMode="auto">
            <a:xfrm>
              <a:off x="5478902" y="3229574"/>
              <a:ext cx="385200" cy="302149"/>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sp>
          <p:nvSpPr>
            <p:cNvPr id="20" name="Right Arrow 35"/>
            <p:cNvSpPr/>
            <p:nvPr/>
          </p:nvSpPr>
          <p:spPr bwMode="auto">
            <a:xfrm>
              <a:off x="7022968" y="3229574"/>
              <a:ext cx="385200" cy="302149"/>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gr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204" y="2669601"/>
            <a:ext cx="1738295" cy="170454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4408" y="2733830"/>
            <a:ext cx="2418927" cy="175668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4" name="Rectangle 23"/>
          <p:cNvSpPr/>
          <p:nvPr/>
        </p:nvSpPr>
        <p:spPr bwMode="auto">
          <a:xfrm>
            <a:off x="0" y="6060112"/>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rPr>
              <a:t>REMARQUE : </a:t>
            </a:r>
          </a:p>
          <a:p>
            <a:r>
              <a:rPr lang="fr-FR" sz="2000" dirty="0">
                <a:solidFill>
                  <a:srgbClr val="19325C"/>
                </a:solidFill>
                <a:latin typeface="+mj-lt"/>
                <a:cs typeface="Courier New" pitchFamily="49" charset="0"/>
              </a:rPr>
              <a:t>Rechercher :</a:t>
            </a:r>
            <a:r>
              <a:rPr lang="fr-FR" sz="2000" dirty="0">
                <a:solidFill>
                  <a:srgbClr val="19325C"/>
                </a:solidFill>
                <a:latin typeface="Courier New" pitchFamily="49" charset="0"/>
                <a:cs typeface="Courier New" pitchFamily="49" charset="0"/>
              </a:rPr>
              <a:t> à propos des activations de confirmation </a:t>
            </a:r>
            <a:r>
              <a:rPr lang="fr-FR" sz="2000" dirty="0" smtClean="0">
                <a:solidFill>
                  <a:srgbClr val="19325C"/>
                </a:solidFill>
                <a:latin typeface="Courier New" pitchFamily="49" charset="0"/>
                <a:cs typeface="Courier New" pitchFamily="49" charset="0"/>
              </a:rPr>
              <a:t>d'identité</a:t>
            </a:r>
            <a:endParaRPr lang="fr-FR" sz="2000" dirty="0">
              <a:solidFill>
                <a:srgbClr val="19325C"/>
              </a:solidFill>
              <a:latin typeface="Courier New" pitchFamily="49" charset="0"/>
              <a:cs typeface="Courier New" pitchFamily="49" charset="0"/>
            </a:endParaRPr>
          </a:p>
        </p:txBody>
      </p:sp>
      <p:grpSp>
        <p:nvGrpSpPr>
          <p:cNvPr id="25" name="Group 24"/>
          <p:cNvGrpSpPr/>
          <p:nvPr/>
        </p:nvGrpSpPr>
        <p:grpSpPr>
          <a:xfrm>
            <a:off x="101546" y="6172313"/>
            <a:ext cx="351485" cy="351484"/>
            <a:chOff x="230188" y="5645150"/>
            <a:chExt cx="446088" cy="446087"/>
          </a:xfrm>
        </p:grpSpPr>
        <p:sp>
          <p:nvSpPr>
            <p:cNvPr id="26"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402" y="2336441"/>
            <a:ext cx="954897" cy="2268213"/>
          </a:xfrm>
          <a:prstGeom prst="rect">
            <a:avLst/>
          </a:prstGeom>
        </p:spPr>
      </p:pic>
    </p:spTree>
    <p:extLst>
      <p:ext uri="{BB962C8B-B14F-4D97-AF65-F5344CB8AC3E}">
        <p14:creationId xmlns:p14="http://schemas.microsoft.com/office/powerpoint/2010/main" val="35562106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138</a:t>
            </a:fld>
            <a:endParaRPr lang="en-US" smtClean="0"/>
          </a:p>
        </p:txBody>
      </p:sp>
      <p:sp>
        <p:nvSpPr>
          <p:cNvPr id="3" name="Text Placeholder 2"/>
          <p:cNvSpPr>
            <a:spLocks noGrp="1"/>
          </p:cNvSpPr>
          <p:nvPr>
            <p:ph type="body" sz="quarter" idx="11"/>
          </p:nvPr>
        </p:nvSpPr>
        <p:spPr/>
        <p:txBody>
          <a:bodyPr/>
          <a:lstStyle/>
          <a:p>
            <a:r>
              <a:rPr lang="fr-FR"/>
              <a:t>Ne plus demander</a:t>
            </a:r>
          </a:p>
        </p:txBody>
      </p:sp>
      <p:sp>
        <p:nvSpPr>
          <p:cNvPr id="4" name="Text Placeholder 3"/>
          <p:cNvSpPr>
            <a:spLocks noGrp="1"/>
          </p:cNvSpPr>
          <p:nvPr>
            <p:ph type="body" sz="quarter" idx="12"/>
          </p:nvPr>
        </p:nvSpPr>
        <p:spPr>
          <a:xfrm>
            <a:off x="455733" y="1063691"/>
            <a:ext cx="8254513" cy="3860294"/>
          </a:xfrm>
        </p:spPr>
        <p:txBody>
          <a:bodyPr/>
          <a:lstStyle/>
          <a:p>
            <a:pPr marL="0" indent="0">
              <a:lnSpc>
                <a:spcPct val="100000"/>
              </a:lnSpc>
              <a:buNone/>
            </a:pPr>
            <a:r>
              <a:rPr lang="fr-FR" sz="2200" dirty="0"/>
              <a:t>Quand vos utilisateurs se connectent à </a:t>
            </a:r>
            <a:r>
              <a:rPr lang="fr-FR" sz="2200" dirty="0" err="1"/>
              <a:t>Salesforce</a:t>
            </a:r>
            <a:r>
              <a:rPr lang="fr-FR" sz="2200" dirty="0"/>
              <a:t> et confirment leur identité sur un appareil qui </a:t>
            </a:r>
            <a:r>
              <a:rPr lang="fr-FR" sz="2200" dirty="0" smtClean="0"/>
              <a:t>n'est </a:t>
            </a:r>
            <a:r>
              <a:rPr lang="fr-FR" sz="2200" dirty="0"/>
              <a:t>pas privé, ils peuvent contribuer à la sécurité de votre organisation en prévenant </a:t>
            </a:r>
            <a:r>
              <a:rPr lang="fr-FR" sz="2200" dirty="0" err="1"/>
              <a:t>Salesforce</a:t>
            </a:r>
            <a:r>
              <a:rPr lang="fr-FR" sz="2200" dirty="0"/>
              <a:t>. </a:t>
            </a:r>
          </a:p>
          <a:p>
            <a:pPr marL="342900" indent="-342900">
              <a:lnSpc>
                <a:spcPct val="100000"/>
              </a:lnSpc>
              <a:buFont typeface="Arial" panose="020B0604020202020204" pitchFamily="34" charset="0"/>
              <a:buChar char="•"/>
            </a:pPr>
            <a:r>
              <a:rPr lang="fr-FR" sz="1800" dirty="0"/>
              <a:t>Quand les utilisateurs se connectent depuis un navigateur ou une application inconnus et que leur adresse IP est en-dehors de la plage </a:t>
            </a:r>
            <a:r>
              <a:rPr lang="fr-FR" sz="1800" dirty="0" smtClean="0"/>
              <a:t>d'IP </a:t>
            </a:r>
            <a:r>
              <a:rPr lang="fr-FR" sz="1800" dirty="0"/>
              <a:t>de confiance, il leur est demandé de confirmer leur identité.</a:t>
            </a:r>
          </a:p>
          <a:p>
            <a:pPr marL="342900" indent="-342900">
              <a:lnSpc>
                <a:spcPct val="100000"/>
              </a:lnSpc>
              <a:buFont typeface="Arial" panose="020B0604020202020204" pitchFamily="34" charset="0"/>
              <a:buChar char="•"/>
            </a:pPr>
            <a:r>
              <a:rPr lang="fr-FR" sz="1800" dirty="0"/>
              <a:t>Sur la page de confirmation </a:t>
            </a:r>
            <a:r>
              <a:rPr lang="fr-FR" sz="1800" dirty="0" smtClean="0"/>
              <a:t>d'identité</a:t>
            </a:r>
            <a:r>
              <a:rPr lang="fr-FR" sz="1800" dirty="0"/>
              <a:t>, </a:t>
            </a:r>
            <a:r>
              <a:rPr lang="fr-FR" sz="1800" dirty="0" smtClean="0"/>
              <a:t>l'option </a:t>
            </a:r>
            <a:r>
              <a:rPr lang="fr-FR" sz="1800" dirty="0"/>
              <a:t>Ne plus demander </a:t>
            </a:r>
            <a:r>
              <a:rPr lang="fr-FR" sz="1800" dirty="0" smtClean="0"/>
              <a:t>l'identité </a:t>
            </a:r>
            <a:r>
              <a:rPr lang="fr-FR" sz="1800" dirty="0"/>
              <a:t>de nouveau est cochée par défaut.</a:t>
            </a:r>
          </a:p>
          <a:p>
            <a:pPr marL="342900" indent="-342900">
              <a:lnSpc>
                <a:spcPct val="100000"/>
              </a:lnSpc>
              <a:buFont typeface="Arial" panose="020B0604020202020204" pitchFamily="34" charset="0"/>
              <a:buChar char="•"/>
            </a:pPr>
            <a:r>
              <a:rPr lang="fr-FR" sz="1800" dirty="0"/>
              <a:t> Demandez à vos utilisateurs de désélectionner </a:t>
            </a:r>
            <a:r>
              <a:rPr lang="fr-FR" sz="1800" dirty="0" smtClean="0"/>
              <a:t>l'option </a:t>
            </a:r>
            <a:r>
              <a:rPr lang="fr-FR" sz="1800" b="1" dirty="0"/>
              <a:t>Ne plus demander</a:t>
            </a:r>
            <a:r>
              <a:rPr lang="fr-FR" sz="1800" dirty="0"/>
              <a:t> de façon à ce que la vérification </a:t>
            </a:r>
            <a:r>
              <a:rPr lang="fr-FR" sz="1800" dirty="0" smtClean="0"/>
              <a:t>d'identité </a:t>
            </a:r>
            <a:r>
              <a:rPr lang="fr-FR" sz="1800" dirty="0"/>
              <a:t>soit active chaque fois que </a:t>
            </a:r>
            <a:r>
              <a:rPr lang="fr-FR" sz="1800" dirty="0" smtClean="0"/>
              <a:t>quelqu'un </a:t>
            </a:r>
            <a:r>
              <a:rPr lang="fr-FR" sz="1800" dirty="0"/>
              <a:t>se connecte depuis cet ordinateur ou navigateur.</a:t>
            </a:r>
          </a:p>
          <a:p>
            <a:pPr>
              <a:lnSpc>
                <a:spcPct val="100000"/>
              </a:lnSpc>
            </a:pPr>
            <a:endParaRPr lang="en-IN" dirty="0"/>
          </a:p>
        </p:txBody>
      </p:sp>
      <p:sp>
        <p:nvSpPr>
          <p:cNvPr id="5" name="Rectangle 4"/>
          <p:cNvSpPr/>
          <p:nvPr/>
        </p:nvSpPr>
        <p:spPr>
          <a:xfrm>
            <a:off x="2276855" y="4971609"/>
            <a:ext cx="6262873" cy="923330"/>
          </a:xfrm>
          <a:prstGeom prst="rect">
            <a:avLst/>
          </a:prstGeom>
        </p:spPr>
        <p:txBody>
          <a:bodyPr wrap="square">
            <a:spAutoFit/>
          </a:bodyPr>
          <a:lstStyle/>
          <a:p>
            <a:pPr algn="r"/>
            <a:r>
              <a:rPr lang="fr-FR" i="1" dirty="0">
                <a:solidFill>
                  <a:srgbClr val="19325C"/>
                </a:solidFill>
              </a:rPr>
              <a:t>Quand les utilisateurs se connectent depuis un ordinateur public ou partagé, comme un ordinateur de bibliothèque ou de cyber café, ils peuvent décocher la case. </a:t>
            </a:r>
          </a:p>
        </p:txBody>
      </p:sp>
      <p:pic>
        <p:nvPicPr>
          <p:cNvPr id="6" name="Picture 2"/>
          <p:cNvPicPr>
            <a:picLocks noChangeAspect="1" noChangeArrowheads="1"/>
          </p:cNvPicPr>
          <p:nvPr/>
        </p:nvPicPr>
        <p:blipFill rotWithShape="1">
          <a:blip r:embed="rId3" cstate="print"/>
          <a:srcRect l="3479" t="1297" r="3425" b="1170"/>
          <a:stretch/>
        </p:blipFill>
        <p:spPr bwMode="auto">
          <a:xfrm>
            <a:off x="8710246" y="1049813"/>
            <a:ext cx="3188677" cy="488852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ectangle 6"/>
          <p:cNvSpPr/>
          <p:nvPr/>
        </p:nvSpPr>
        <p:spPr bwMode="auto">
          <a:xfrm>
            <a:off x="0" y="6060112"/>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rPr>
              <a:t>REMARQUE : </a:t>
            </a:r>
          </a:p>
          <a:p>
            <a:r>
              <a:rPr lang="fr-FR" sz="2000" dirty="0">
                <a:solidFill>
                  <a:srgbClr val="19325C"/>
                </a:solidFill>
                <a:latin typeface="+mj-lt"/>
                <a:cs typeface="Courier New" pitchFamily="49" charset="0"/>
              </a:rPr>
              <a:t>Rechercher :  </a:t>
            </a:r>
            <a:r>
              <a:rPr lang="fr-FR" sz="2000" dirty="0">
                <a:solidFill>
                  <a:srgbClr val="19325C"/>
                </a:solidFill>
                <a:latin typeface="Courier New" pitchFamily="49" charset="0"/>
                <a:cs typeface="Courier New" pitchFamily="49" charset="0"/>
              </a:rPr>
              <a:t>confirmer son identité</a:t>
            </a:r>
          </a:p>
        </p:txBody>
      </p:sp>
      <p:grpSp>
        <p:nvGrpSpPr>
          <p:cNvPr id="8" name="Group 7"/>
          <p:cNvGrpSpPr/>
          <p:nvPr/>
        </p:nvGrpSpPr>
        <p:grpSpPr>
          <a:xfrm>
            <a:off x="101546" y="6172313"/>
            <a:ext cx="351485" cy="351484"/>
            <a:chOff x="230188" y="5645150"/>
            <a:chExt cx="446088" cy="446087"/>
          </a:xfrm>
        </p:grpSpPr>
        <p:sp>
          <p:nvSpPr>
            <p:cNvPr id="9"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880000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139</a:t>
            </a:fld>
            <a:endParaRPr lang="en-US" smtClean="0"/>
          </a:p>
        </p:txBody>
      </p:sp>
      <p:sp>
        <p:nvSpPr>
          <p:cNvPr id="3" name="Text Placeholder 2"/>
          <p:cNvSpPr>
            <a:spLocks noGrp="1"/>
          </p:cNvSpPr>
          <p:nvPr>
            <p:ph type="body" sz="quarter" idx="11"/>
          </p:nvPr>
        </p:nvSpPr>
        <p:spPr/>
        <p:txBody>
          <a:bodyPr/>
          <a:lstStyle/>
          <a:p>
            <a:r>
              <a:rPr lang="fr-FR" dirty="0"/>
              <a:t>Création </a:t>
            </a:r>
            <a:r>
              <a:rPr lang="fr-FR" dirty="0" smtClean="0"/>
              <a:t>d'une </a:t>
            </a:r>
            <a:r>
              <a:rPr lang="fr-FR" dirty="0"/>
              <a:t>liste </a:t>
            </a:r>
            <a:r>
              <a:rPr lang="fr-FR" dirty="0" smtClean="0"/>
              <a:t>d'adresses </a:t>
            </a:r>
            <a:r>
              <a:rPr lang="fr-FR" dirty="0"/>
              <a:t>IP de confiance pour </a:t>
            </a:r>
            <a:r>
              <a:rPr lang="fr-FR" dirty="0" smtClean="0"/>
              <a:t>l'ensemble </a:t>
            </a:r>
            <a:r>
              <a:rPr lang="fr-FR" dirty="0"/>
              <a:t>de </a:t>
            </a:r>
            <a:r>
              <a:rPr lang="fr-FR" dirty="0" smtClean="0"/>
              <a:t>l'organisation</a:t>
            </a:r>
            <a:endParaRPr lang="fr-FR" dirty="0"/>
          </a:p>
        </p:txBody>
      </p:sp>
      <p:sp>
        <p:nvSpPr>
          <p:cNvPr id="4" name="Text Placeholder 3"/>
          <p:cNvSpPr>
            <a:spLocks noGrp="1"/>
          </p:cNvSpPr>
          <p:nvPr>
            <p:ph type="body" sz="quarter" idx="12"/>
          </p:nvPr>
        </p:nvSpPr>
        <p:spPr>
          <a:xfrm>
            <a:off x="455733" y="1063690"/>
            <a:ext cx="10971736" cy="970383"/>
          </a:xfrm>
        </p:spPr>
        <p:txBody>
          <a:bodyPr/>
          <a:lstStyle/>
          <a:p>
            <a:pPr>
              <a:lnSpc>
                <a:spcPct val="100000"/>
              </a:lnSpc>
            </a:pPr>
            <a:r>
              <a:rPr lang="fr-FR" dirty="0"/>
              <a:t>Vous pouvez ajouter manuellement des plages </a:t>
            </a:r>
            <a:r>
              <a:rPr lang="fr-FR" dirty="0" smtClean="0"/>
              <a:t>d'adresses </a:t>
            </a:r>
            <a:r>
              <a:rPr lang="fr-FR" dirty="0"/>
              <a:t>IP de confiance pour votre organisation, ce qui permet aux utilisateurs de contourner le processus </a:t>
            </a:r>
            <a:r>
              <a:rPr lang="fr-FR" dirty="0" smtClean="0"/>
              <a:t>d'activation</a:t>
            </a:r>
            <a:r>
              <a:rPr lang="fr-FR" dirty="0"/>
              <a:t>.</a:t>
            </a:r>
          </a:p>
          <a:p>
            <a:endParaRPr lang="en-IN" dirty="0"/>
          </a:p>
        </p:txBody>
      </p:sp>
      <p:pic>
        <p:nvPicPr>
          <p:cNvPr id="5" name="Picture 5"/>
          <p:cNvPicPr>
            <a:picLocks noChangeAspect="1" noChangeArrowheads="1"/>
          </p:cNvPicPr>
          <p:nvPr/>
        </p:nvPicPr>
        <p:blipFill rotWithShape="1">
          <a:blip r:embed="rId3" cstate="print"/>
          <a:srcRect b="6760"/>
          <a:stretch/>
        </p:blipFill>
        <p:spPr bwMode="auto">
          <a:xfrm>
            <a:off x="637824" y="2292430"/>
            <a:ext cx="7732743" cy="318606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6" name="Group 5"/>
          <p:cNvGrpSpPr/>
          <p:nvPr/>
        </p:nvGrpSpPr>
        <p:grpSpPr>
          <a:xfrm>
            <a:off x="4920435" y="2086252"/>
            <a:ext cx="6577451" cy="2115260"/>
            <a:chOff x="3482604" y="2065285"/>
            <a:chExt cx="5962469" cy="1917486"/>
          </a:xfrm>
        </p:grpSpPr>
        <p:pic>
          <p:nvPicPr>
            <p:cNvPr id="7" name="Picture 4"/>
            <p:cNvPicPr>
              <a:picLocks noChangeAspect="1" noChangeArrowheads="1"/>
            </p:cNvPicPr>
            <p:nvPr/>
          </p:nvPicPr>
          <p:blipFill>
            <a:blip r:embed="rId4" cstate="print"/>
            <a:stretch>
              <a:fillRect/>
            </a:stretch>
          </p:blipFill>
          <p:spPr bwMode="auto">
            <a:xfrm>
              <a:off x="3482604" y="2065285"/>
              <a:ext cx="5962469" cy="191748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8" name="Rectangle 7"/>
            <p:cNvSpPr/>
            <p:nvPr/>
          </p:nvSpPr>
          <p:spPr bwMode="auto">
            <a:xfrm>
              <a:off x="5427680" y="3216300"/>
              <a:ext cx="366409" cy="202814"/>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sp>
        <p:nvSpPr>
          <p:cNvPr id="9" name="Rectangle 8"/>
          <p:cNvSpPr/>
          <p:nvPr/>
        </p:nvSpPr>
        <p:spPr bwMode="auto">
          <a:xfrm>
            <a:off x="0" y="6057781"/>
            <a:ext cx="12192000" cy="1015663"/>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ATTENTION :</a:t>
            </a:r>
          </a:p>
          <a:p>
            <a:r>
              <a:rPr lang="fr-FR" sz="1700" spc="-20" dirty="0">
                <a:solidFill>
                  <a:srgbClr val="19325C"/>
                </a:solidFill>
                <a:cs typeface="Courier New" pitchFamily="49" charset="0"/>
              </a:rPr>
              <a:t>Les utilisateurs peuvent quand même se connecter en-dehors de ces plages en passant par le processus </a:t>
            </a:r>
            <a:r>
              <a:rPr lang="fr-FR" sz="1700" spc="-20" dirty="0" smtClean="0">
                <a:solidFill>
                  <a:srgbClr val="19325C"/>
                </a:solidFill>
                <a:cs typeface="Courier New" pitchFamily="49" charset="0"/>
              </a:rPr>
              <a:t>d'activation.</a:t>
            </a:r>
            <a:r>
              <a:rPr lang="pl-PL" sz="1700" spc="-20" dirty="0" smtClean="0">
                <a:solidFill>
                  <a:srgbClr val="19325C"/>
                </a:solidFill>
                <a:cs typeface="Courier New" pitchFamily="49" charset="0"/>
              </a:rPr>
              <a:t/>
            </a:r>
            <a:br>
              <a:rPr lang="pl-PL" sz="1700" spc="-20" dirty="0" smtClean="0">
                <a:solidFill>
                  <a:srgbClr val="19325C"/>
                </a:solidFill>
                <a:cs typeface="Courier New" pitchFamily="49" charset="0"/>
              </a:rPr>
            </a:br>
            <a:endParaRPr lang="fr-FR" sz="1700" spc="-20" dirty="0">
              <a:solidFill>
                <a:srgbClr val="19325C"/>
              </a:solidFill>
              <a:cs typeface="Courier New" pitchFamily="49" charset="0"/>
            </a:endParaRPr>
          </a:p>
        </p:txBody>
      </p:sp>
      <p:grpSp>
        <p:nvGrpSpPr>
          <p:cNvPr id="10" name="Group 30"/>
          <p:cNvGrpSpPr>
            <a:grpSpLocks noChangeAspect="1"/>
          </p:cNvGrpSpPr>
          <p:nvPr/>
        </p:nvGrpSpPr>
        <p:grpSpPr bwMode="auto">
          <a:xfrm>
            <a:off x="101800" y="6164794"/>
            <a:ext cx="386065" cy="340260"/>
            <a:chOff x="96" y="2783"/>
            <a:chExt cx="295" cy="260"/>
          </a:xfrm>
        </p:grpSpPr>
        <p:sp>
          <p:nvSpPr>
            <p:cNvPr id="11" name="Freeform 31"/>
            <p:cNvSpPr>
              <a:spLocks/>
            </p:cNvSpPr>
            <p:nvPr/>
          </p:nvSpPr>
          <p:spPr bwMode="auto">
            <a:xfrm>
              <a:off x="96" y="2783"/>
              <a:ext cx="295" cy="260"/>
            </a:xfrm>
            <a:custGeom>
              <a:avLst/>
              <a:gdLst>
                <a:gd name="T0" fmla="*/ 117 w 122"/>
                <a:gd name="T1" fmla="*/ 88 h 107"/>
                <a:gd name="T2" fmla="*/ 72 w 122"/>
                <a:gd name="T3" fmla="*/ 8 h 107"/>
                <a:gd name="T4" fmla="*/ 50 w 122"/>
                <a:gd name="T5" fmla="*/ 8 h 107"/>
                <a:gd name="T6" fmla="*/ 5 w 122"/>
                <a:gd name="T7" fmla="*/ 88 h 107"/>
                <a:gd name="T8" fmla="*/ 16 w 122"/>
                <a:gd name="T9" fmla="*/ 107 h 107"/>
                <a:gd name="T10" fmla="*/ 106 w 122"/>
                <a:gd name="T11" fmla="*/ 107 h 107"/>
                <a:gd name="T12" fmla="*/ 117 w 122"/>
                <a:gd name="T13" fmla="*/ 88 h 107"/>
              </a:gdLst>
              <a:ahLst/>
              <a:cxnLst>
                <a:cxn ang="0">
                  <a:pos x="T0" y="T1"/>
                </a:cxn>
                <a:cxn ang="0">
                  <a:pos x="T2" y="T3"/>
                </a:cxn>
                <a:cxn ang="0">
                  <a:pos x="T4" y="T5"/>
                </a:cxn>
                <a:cxn ang="0">
                  <a:pos x="T6" y="T7"/>
                </a:cxn>
                <a:cxn ang="0">
                  <a:pos x="T8" y="T9"/>
                </a:cxn>
                <a:cxn ang="0">
                  <a:pos x="T10" y="T11"/>
                </a:cxn>
                <a:cxn ang="0">
                  <a:pos x="T12" y="T13"/>
                </a:cxn>
              </a:cxnLst>
              <a:rect l="0" t="0" r="r" b="b"/>
              <a:pathLst>
                <a:path w="122" h="107">
                  <a:moveTo>
                    <a:pt x="117" y="88"/>
                  </a:moveTo>
                  <a:cubicBezTo>
                    <a:pt x="72" y="8"/>
                    <a:pt x="72" y="8"/>
                    <a:pt x="72" y="8"/>
                  </a:cubicBezTo>
                  <a:cubicBezTo>
                    <a:pt x="67" y="0"/>
                    <a:pt x="55" y="0"/>
                    <a:pt x="50" y="8"/>
                  </a:cubicBezTo>
                  <a:cubicBezTo>
                    <a:pt x="5" y="88"/>
                    <a:pt x="5" y="88"/>
                    <a:pt x="5" y="88"/>
                  </a:cubicBezTo>
                  <a:cubicBezTo>
                    <a:pt x="0" y="96"/>
                    <a:pt x="6" y="107"/>
                    <a:pt x="16" y="107"/>
                  </a:cubicBezTo>
                  <a:cubicBezTo>
                    <a:pt x="106" y="107"/>
                    <a:pt x="106" y="107"/>
                    <a:pt x="106" y="107"/>
                  </a:cubicBezTo>
                  <a:cubicBezTo>
                    <a:pt x="116" y="107"/>
                    <a:pt x="122" y="96"/>
                    <a:pt x="117" y="88"/>
                  </a:cubicBezTo>
                  <a:close/>
                </a:path>
              </a:pathLst>
            </a:custGeom>
            <a:noFill/>
            <a:ln w="1905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32"/>
            <p:cNvSpPr>
              <a:spLocks noChangeShapeType="1"/>
            </p:cNvSpPr>
            <p:nvPr/>
          </p:nvSpPr>
          <p:spPr bwMode="auto">
            <a:xfrm>
              <a:off x="244" y="2863"/>
              <a:ext cx="0" cy="87"/>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33"/>
            <p:cNvSpPr>
              <a:spLocks noChangeShapeType="1"/>
            </p:cNvSpPr>
            <p:nvPr/>
          </p:nvSpPr>
          <p:spPr bwMode="auto">
            <a:xfrm>
              <a:off x="244" y="2989"/>
              <a:ext cx="0" cy="3"/>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827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t>Introductions et vue </a:t>
            </a:r>
            <a:r>
              <a:rPr lang="fr-FR" dirty="0" smtClean="0"/>
              <a:t>d'ensemble</a:t>
            </a:r>
            <a:endParaRPr lang="fr-FR" dirty="0"/>
          </a:p>
        </p:txBody>
      </p:sp>
      <p:sp>
        <p:nvSpPr>
          <p:cNvPr id="3" name="Text Placeholder 2"/>
          <p:cNvSpPr>
            <a:spLocks noGrp="1"/>
          </p:cNvSpPr>
          <p:nvPr>
            <p:ph type="body" sz="quarter" idx="13"/>
          </p:nvPr>
        </p:nvSpPr>
        <p:spPr>
          <a:xfrm>
            <a:off x="455732" y="1371600"/>
            <a:ext cx="8460403" cy="3666565"/>
          </a:xfrm>
        </p:spPr>
        <p:txBody>
          <a:bodyPr/>
          <a:lstStyle/>
          <a:p>
            <a:pPr marL="342900" lvl="1" indent="-342900">
              <a:lnSpc>
                <a:spcPct val="100000"/>
              </a:lnSpc>
              <a:spcBef>
                <a:spcPts val="900"/>
              </a:spcBef>
              <a:buFont typeface="Arial" panose="020B0604020202020204" pitchFamily="34" charset="0"/>
              <a:buChar char="•"/>
            </a:pPr>
            <a:r>
              <a:rPr lang="fr-FR">
                <a:latin typeface="+mn-lt"/>
              </a:rPr>
              <a:t>Introductions</a:t>
            </a:r>
          </a:p>
          <a:p>
            <a:pPr marL="342900" lvl="2" indent="-342900">
              <a:lnSpc>
                <a:spcPct val="100000"/>
              </a:lnSpc>
              <a:spcBef>
                <a:spcPts val="900"/>
              </a:spcBef>
              <a:buFont typeface="Arial" panose="020B0604020202020204" pitchFamily="34" charset="0"/>
              <a:buChar char="•"/>
            </a:pPr>
            <a:r>
              <a:rPr lang="fr-FR" sz="2400" b="1">
                <a:latin typeface="+mn-lt"/>
              </a:rPr>
              <a:t>Bienvenue chez AW Computing</a:t>
            </a:r>
          </a:p>
          <a:p>
            <a:endParaRPr lang="en-IN" dirty="0"/>
          </a:p>
        </p:txBody>
      </p:sp>
      <p:sp>
        <p:nvSpPr>
          <p:cNvPr id="4" name="Slide Number Placeholder 3"/>
          <p:cNvSpPr>
            <a:spLocks noGrp="1"/>
          </p:cNvSpPr>
          <p:nvPr>
            <p:ph type="sldNum" sz="quarter" idx="14"/>
          </p:nvPr>
        </p:nvSpPr>
        <p:spPr/>
        <p:txBody>
          <a:bodyPr vert="horz" lIns="91440" tIns="45720" rIns="91440" bIns="45720" rtlCol="0" anchor="ctr"/>
          <a:lstStyle/>
          <a:p>
            <a:fld id="{19FD02D3-6C23-404C-A7B3-DAB79F5D63D7}" type="slidenum">
              <a:rPr lang="en-US" kern="0">
                <a:solidFill>
                  <a:sysClr val="windowText" lastClr="000000"/>
                </a:solidFill>
              </a:rPr>
              <a:pPr/>
              <a:t>14</a:t>
            </a:fld>
            <a:endParaRPr lang="en-US" kern="0">
              <a:solidFill>
                <a:sysClr val="windowText" lastClr="000000"/>
              </a:solidFill>
            </a:endParaRPr>
          </a:p>
        </p:txBody>
      </p:sp>
    </p:spTree>
    <p:extLst>
      <p:ext uri="{BB962C8B-B14F-4D97-AF65-F5344CB8AC3E}">
        <p14:creationId xmlns:p14="http://schemas.microsoft.com/office/powerpoint/2010/main" val="412435791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140</a:t>
            </a:fld>
            <a:endParaRPr lang="en-US" smtClean="0"/>
          </a:p>
        </p:txBody>
      </p:sp>
      <p:sp>
        <p:nvSpPr>
          <p:cNvPr id="3" name="Text Placeholder 2"/>
          <p:cNvSpPr>
            <a:spLocks noGrp="1"/>
          </p:cNvSpPr>
          <p:nvPr>
            <p:ph type="body" sz="quarter" idx="11"/>
          </p:nvPr>
        </p:nvSpPr>
        <p:spPr/>
        <p:txBody>
          <a:bodyPr/>
          <a:lstStyle/>
          <a:p>
            <a:r>
              <a:rPr lang="fr-FR" dirty="0"/>
              <a:t>Restreindre les horaires de connexion et les plages </a:t>
            </a:r>
            <a:r>
              <a:rPr lang="fr-FR" dirty="0" smtClean="0"/>
              <a:t>d'adresses </a:t>
            </a:r>
            <a:r>
              <a:rPr lang="fr-FR" dirty="0"/>
              <a:t>IP de connexion sur les profils</a:t>
            </a:r>
          </a:p>
        </p:txBody>
      </p:sp>
      <p:sp>
        <p:nvSpPr>
          <p:cNvPr id="4" name="Text Placeholder 3"/>
          <p:cNvSpPr>
            <a:spLocks noGrp="1"/>
          </p:cNvSpPr>
          <p:nvPr>
            <p:ph type="body" sz="quarter" idx="12"/>
          </p:nvPr>
        </p:nvSpPr>
        <p:spPr>
          <a:xfrm>
            <a:off x="455732" y="1082351"/>
            <a:ext cx="11541195" cy="1175657"/>
          </a:xfrm>
        </p:spPr>
        <p:txBody>
          <a:bodyPr/>
          <a:lstStyle/>
          <a:p>
            <a:pPr>
              <a:lnSpc>
                <a:spcPct val="100000"/>
              </a:lnSpc>
            </a:pPr>
            <a:r>
              <a:rPr lang="fr-FR" spc="-20" dirty="0"/>
              <a:t>Vous pouvez verrouiller </a:t>
            </a:r>
            <a:r>
              <a:rPr lang="fr-FR" spc="-20" dirty="0" smtClean="0"/>
              <a:t>l'accès </a:t>
            </a:r>
            <a:r>
              <a:rPr lang="fr-FR" spc="-20" dirty="0"/>
              <a:t>de certains groupes </a:t>
            </a:r>
            <a:r>
              <a:rPr lang="fr-FR" spc="-20" dirty="0" smtClean="0"/>
              <a:t>d'utilisateurs </a:t>
            </a:r>
            <a:r>
              <a:rPr lang="fr-FR" spc="-20" dirty="0"/>
              <a:t>en ajoutant des heures autorisées et des plages de connexion à leurs profils. Les utilisateurs qui se connectent en-dehors de ces heures ou plages se verront refuser la connexion. </a:t>
            </a:r>
          </a:p>
        </p:txBody>
      </p:sp>
      <p:grpSp>
        <p:nvGrpSpPr>
          <p:cNvPr id="5" name="Group 4"/>
          <p:cNvGrpSpPr/>
          <p:nvPr/>
        </p:nvGrpSpPr>
        <p:grpSpPr>
          <a:xfrm>
            <a:off x="1241646" y="2374137"/>
            <a:ext cx="9702437" cy="3362520"/>
            <a:chOff x="2613139" y="2287509"/>
            <a:chExt cx="8552325" cy="2963932"/>
          </a:xfrm>
        </p:grpSpPr>
        <p:pic>
          <p:nvPicPr>
            <p:cNvPr id="6" name="Picture 4"/>
            <p:cNvPicPr>
              <a:picLocks noChangeAspect="1" noChangeArrowheads="1"/>
            </p:cNvPicPr>
            <p:nvPr/>
          </p:nvPicPr>
          <p:blipFill>
            <a:blip r:embed="rId3" cstate="print"/>
            <a:srcRect/>
            <a:stretch>
              <a:fillRect/>
            </a:stretch>
          </p:blipFill>
          <p:spPr bwMode="auto">
            <a:xfrm>
              <a:off x="8003354" y="2629970"/>
              <a:ext cx="3162110" cy="262147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Picture 3"/>
            <p:cNvPicPr>
              <a:picLocks noChangeAspect="1" noChangeArrowheads="1"/>
            </p:cNvPicPr>
            <p:nvPr/>
          </p:nvPicPr>
          <p:blipFill>
            <a:blip r:embed="rId4" cstate="print"/>
            <a:srcRect/>
            <a:stretch>
              <a:fillRect/>
            </a:stretch>
          </p:blipFill>
          <p:spPr bwMode="auto">
            <a:xfrm>
              <a:off x="4735044" y="2629970"/>
              <a:ext cx="3162110" cy="262147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8" name="Picture 4"/>
            <p:cNvPicPr>
              <a:picLocks noChangeAspect="1" noChangeArrowheads="1"/>
            </p:cNvPicPr>
            <p:nvPr/>
          </p:nvPicPr>
          <p:blipFill>
            <a:blip r:embed="rId5" cstate="print"/>
            <a:srcRect/>
            <a:stretch>
              <a:fillRect/>
            </a:stretch>
          </p:blipFill>
          <p:spPr bwMode="auto">
            <a:xfrm>
              <a:off x="2613139" y="2287509"/>
              <a:ext cx="2419350" cy="20478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ectangle 8"/>
            <p:cNvSpPr/>
            <p:nvPr/>
          </p:nvSpPr>
          <p:spPr bwMode="auto">
            <a:xfrm>
              <a:off x="2642196" y="3389805"/>
              <a:ext cx="2395960" cy="929642"/>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sp>
        <p:nvSpPr>
          <p:cNvPr id="10" name="Rectangle 9"/>
          <p:cNvSpPr/>
          <p:nvPr/>
        </p:nvSpPr>
        <p:spPr bwMode="auto">
          <a:xfrm>
            <a:off x="0" y="6059357"/>
            <a:ext cx="12192000"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spcBef>
                <a:spcPct val="50000"/>
              </a:spcBef>
            </a:pPr>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Courier New" pitchFamily="49" charset="0"/>
              </a:rPr>
              <a:t>Configuration | Administration | Utilisateurs | Profils | </a:t>
            </a:r>
            <a:r>
              <a:rPr lang="fr-FR" sz="2000" b="1" i="1" dirty="0">
                <a:solidFill>
                  <a:srgbClr val="19325C"/>
                </a:solidFill>
                <a:cs typeface="Courier New" pitchFamily="49" charset="0"/>
              </a:rPr>
              <a:t>Nom du profil</a:t>
            </a:r>
          </a:p>
        </p:txBody>
      </p:sp>
      <p:sp>
        <p:nvSpPr>
          <p:cNvPr id="11" name="Freeform 202"/>
          <p:cNvSpPr>
            <a:spLocks noEditPoints="1"/>
          </p:cNvSpPr>
          <p:nvPr/>
        </p:nvSpPr>
        <p:spPr bwMode="auto">
          <a:xfrm flipH="1">
            <a:off x="143266" y="609838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10379286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141</a:t>
            </a:fld>
            <a:endParaRPr lang="en-US" smtClean="0"/>
          </a:p>
        </p:txBody>
      </p:sp>
      <p:sp>
        <p:nvSpPr>
          <p:cNvPr id="3" name="Text Placeholder 2"/>
          <p:cNvSpPr>
            <a:spLocks noGrp="1"/>
          </p:cNvSpPr>
          <p:nvPr>
            <p:ph type="body" sz="quarter" idx="11"/>
          </p:nvPr>
        </p:nvSpPr>
        <p:spPr/>
        <p:txBody>
          <a:bodyPr/>
          <a:lstStyle/>
          <a:p>
            <a:r>
              <a:rPr lang="fr-FR" dirty="0"/>
              <a:t>Comment fonctionnent les heures de connexion et les plages </a:t>
            </a:r>
            <a:r>
              <a:rPr lang="fr-FR" dirty="0" smtClean="0"/>
              <a:t>d'IP </a:t>
            </a:r>
            <a:r>
              <a:rPr lang="fr-FR" dirty="0"/>
              <a:t>relatives au profil ?</a:t>
            </a:r>
          </a:p>
        </p:txBody>
      </p:sp>
      <p:sp>
        <p:nvSpPr>
          <p:cNvPr id="4" name="Text Placeholder 3"/>
          <p:cNvSpPr>
            <a:spLocks noGrp="1"/>
          </p:cNvSpPr>
          <p:nvPr>
            <p:ph type="body" sz="quarter" idx="12"/>
          </p:nvPr>
        </p:nvSpPr>
        <p:spPr>
          <a:xfrm>
            <a:off x="455732" y="962007"/>
            <a:ext cx="11422323" cy="1332936"/>
          </a:xfrm>
        </p:spPr>
        <p:txBody>
          <a:bodyPr/>
          <a:lstStyle/>
          <a:p>
            <a:pPr>
              <a:lnSpc>
                <a:spcPts val="2300"/>
              </a:lnSpc>
            </a:pPr>
            <a:r>
              <a:rPr lang="fr-FR" sz="2000" spc="-20" dirty="0"/>
              <a:t>Les restrictions de connexion de profils supplantent toutes les autres formes </a:t>
            </a:r>
            <a:r>
              <a:rPr lang="fr-FR" sz="2000" spc="-20" dirty="0" smtClean="0"/>
              <a:t>d'authentification</a:t>
            </a:r>
            <a:r>
              <a:rPr lang="fr-FR" sz="2000" spc="-20" dirty="0"/>
              <a:t>. </a:t>
            </a:r>
            <a:r>
              <a:rPr lang="pl-PL" sz="2000" spc="-20" dirty="0" smtClean="0"/>
              <a:t/>
            </a:r>
            <a:br>
              <a:rPr lang="pl-PL" sz="2000" spc="-20" dirty="0" smtClean="0"/>
            </a:br>
            <a:r>
              <a:rPr lang="fr-FR" sz="2000" spc="-20" dirty="0" smtClean="0"/>
              <a:t>Si </a:t>
            </a:r>
            <a:r>
              <a:rPr lang="fr-FR" sz="2000" spc="-20" dirty="0"/>
              <a:t>un utilisateur ne répond pas aux exigences de restrictions </a:t>
            </a:r>
            <a:r>
              <a:rPr lang="fr-FR" sz="2000" spc="-20" dirty="0" smtClean="0"/>
              <a:t>d'heures </a:t>
            </a:r>
            <a:r>
              <a:rPr lang="fr-FR" sz="2000" spc="-20" dirty="0"/>
              <a:t>ou de plages </a:t>
            </a:r>
            <a:r>
              <a:rPr lang="fr-FR" sz="2000" spc="-20" dirty="0" smtClean="0"/>
              <a:t>d'IP </a:t>
            </a:r>
            <a:r>
              <a:rPr lang="fr-FR" sz="2000" spc="-20" dirty="0"/>
              <a:t>sur son profil, il ne pourra pas se connecter, quelles que soient les listes </a:t>
            </a:r>
            <a:r>
              <a:rPr lang="fr-FR" sz="2000" spc="-20" dirty="0" smtClean="0"/>
              <a:t>d'adresses </a:t>
            </a:r>
            <a:r>
              <a:rPr lang="fr-FR" sz="2000" spc="-20" dirty="0"/>
              <a:t>IP de confiance </a:t>
            </a:r>
            <a:r>
              <a:rPr lang="pl-PL" sz="2000" spc="-20" dirty="0" smtClean="0"/>
              <a:t/>
            </a:r>
            <a:br>
              <a:rPr lang="pl-PL" sz="2000" spc="-20" dirty="0" smtClean="0"/>
            </a:br>
            <a:r>
              <a:rPr lang="fr-FR" sz="2000" spc="-20" dirty="0" smtClean="0"/>
              <a:t>pour l'ensemble de l'organisation</a:t>
            </a:r>
            <a:r>
              <a:rPr lang="fr-FR" sz="2000" spc="-20" dirty="0"/>
              <a:t>.</a:t>
            </a:r>
          </a:p>
          <a:p>
            <a:pPr>
              <a:lnSpc>
                <a:spcPct val="100000"/>
              </a:lnSpc>
            </a:pPr>
            <a:endParaRPr lang="en-IN" spc="-20" dirty="0"/>
          </a:p>
        </p:txBody>
      </p:sp>
      <p:grpSp>
        <p:nvGrpSpPr>
          <p:cNvPr id="5" name="Group 4"/>
          <p:cNvGrpSpPr/>
          <p:nvPr/>
        </p:nvGrpSpPr>
        <p:grpSpPr>
          <a:xfrm>
            <a:off x="943452" y="3085097"/>
            <a:ext cx="10588175" cy="3823505"/>
            <a:chOff x="299409" y="3042172"/>
            <a:chExt cx="9119773" cy="3293251"/>
          </a:xfrm>
        </p:grpSpPr>
        <p:sp>
          <p:nvSpPr>
            <p:cNvPr id="6" name="TextBox 5"/>
            <p:cNvSpPr txBox="1"/>
            <p:nvPr/>
          </p:nvSpPr>
          <p:spPr>
            <a:xfrm>
              <a:off x="299409" y="5658249"/>
              <a:ext cx="2213753" cy="450658"/>
            </a:xfrm>
            <a:prstGeom prst="rect">
              <a:avLst/>
            </a:prstGeom>
            <a:noFill/>
          </p:spPr>
          <p:txBody>
            <a:bodyPr wrap="square" rtlCol="0">
              <a:spAutoFit/>
            </a:bodyPr>
            <a:lstStyle/>
            <a:p>
              <a:r>
                <a:rPr lang="fr-FR" sz="1400" b="0" dirty="0" smtClean="0">
                  <a:solidFill>
                    <a:srgbClr val="19325C"/>
                  </a:solidFill>
                </a:rPr>
                <a:t>L'utilisateur </a:t>
              </a:r>
              <a:r>
                <a:rPr lang="fr-FR" sz="1400" b="0" dirty="0">
                  <a:solidFill>
                    <a:srgbClr val="19325C"/>
                  </a:solidFill>
                </a:rPr>
                <a:t>essaye de se connecter.</a:t>
              </a:r>
            </a:p>
          </p:txBody>
        </p:sp>
        <p:sp>
          <p:nvSpPr>
            <p:cNvPr id="7" name="TextBox 6"/>
            <p:cNvSpPr txBox="1"/>
            <p:nvPr/>
          </p:nvSpPr>
          <p:spPr>
            <a:xfrm>
              <a:off x="2605312" y="5699199"/>
              <a:ext cx="2089016" cy="636224"/>
            </a:xfrm>
            <a:prstGeom prst="rect">
              <a:avLst/>
            </a:prstGeom>
            <a:noFill/>
          </p:spPr>
          <p:txBody>
            <a:bodyPr wrap="square" rtlCol="0">
              <a:spAutoFit/>
            </a:bodyPr>
            <a:lstStyle/>
            <a:p>
              <a:r>
                <a:rPr lang="fr-FR" sz="1400" b="0" dirty="0">
                  <a:solidFill>
                    <a:srgbClr val="19325C"/>
                  </a:solidFill>
                </a:rPr>
                <a:t>La connexion est-elle établie pendant les heures de connexion ? </a:t>
              </a:r>
            </a:p>
          </p:txBody>
        </p:sp>
        <p:sp>
          <p:nvSpPr>
            <p:cNvPr id="8" name="TextBox 7"/>
            <p:cNvSpPr txBox="1"/>
            <p:nvPr/>
          </p:nvSpPr>
          <p:spPr>
            <a:xfrm>
              <a:off x="4900480" y="5236692"/>
              <a:ext cx="2397615" cy="821789"/>
            </a:xfrm>
            <a:prstGeom prst="rect">
              <a:avLst/>
            </a:prstGeom>
            <a:noFill/>
          </p:spPr>
          <p:txBody>
            <a:bodyPr wrap="square" rtlCol="0">
              <a:spAutoFit/>
            </a:bodyPr>
            <a:lstStyle/>
            <a:p>
              <a:r>
                <a:rPr lang="fr-FR" sz="1400" b="0" dirty="0">
                  <a:solidFill>
                    <a:srgbClr val="19325C"/>
                  </a:solidFill>
                </a:rPr>
                <a:t>La connexion est-elle établie à </a:t>
              </a:r>
              <a:r>
                <a:rPr lang="fr-FR" sz="1400" b="0" dirty="0" smtClean="0">
                  <a:solidFill>
                    <a:srgbClr val="19325C"/>
                  </a:solidFill>
                </a:rPr>
                <a:t>l'intérieur </a:t>
              </a:r>
              <a:r>
                <a:rPr lang="fr-FR" sz="1400" b="0" dirty="0">
                  <a:solidFill>
                    <a:srgbClr val="19325C"/>
                  </a:solidFill>
                </a:rPr>
                <a:t>des plages </a:t>
              </a:r>
              <a:r>
                <a:rPr lang="fr-FR" sz="1400" b="0" dirty="0" smtClean="0">
                  <a:solidFill>
                    <a:srgbClr val="19325C"/>
                  </a:solidFill>
                </a:rPr>
                <a:t>d'adresses </a:t>
              </a:r>
              <a:r>
                <a:rPr lang="fr-FR" sz="1400" b="0" dirty="0">
                  <a:solidFill>
                    <a:srgbClr val="19325C"/>
                  </a:solidFill>
                </a:rPr>
                <a:t>IP de connexion pour le profil ?</a:t>
              </a:r>
            </a:p>
          </p:txBody>
        </p:sp>
        <p:sp>
          <p:nvSpPr>
            <p:cNvPr id="9" name="TextBox 8"/>
            <p:cNvSpPr txBox="1"/>
            <p:nvPr/>
          </p:nvSpPr>
          <p:spPr>
            <a:xfrm>
              <a:off x="8023471" y="5380796"/>
              <a:ext cx="1395711" cy="450658"/>
            </a:xfrm>
            <a:prstGeom prst="rect">
              <a:avLst/>
            </a:prstGeom>
            <a:noFill/>
          </p:spPr>
          <p:txBody>
            <a:bodyPr wrap="square" rtlCol="0">
              <a:spAutoFit/>
            </a:bodyPr>
            <a:lstStyle/>
            <a:p>
              <a:r>
                <a:rPr lang="fr-FR" sz="1400" b="0" dirty="0" smtClean="0">
                  <a:solidFill>
                    <a:srgbClr val="19325C"/>
                  </a:solidFill>
                </a:rPr>
                <a:t>L'utilisateur se</a:t>
              </a:r>
              <a:r>
                <a:rPr lang="pl-PL" sz="1400" b="0" dirty="0" smtClean="0">
                  <a:solidFill>
                    <a:srgbClr val="19325C"/>
                  </a:solidFill>
                </a:rPr>
                <a:t> </a:t>
              </a:r>
              <a:r>
                <a:rPr lang="fr-FR" sz="1400" b="0" dirty="0" smtClean="0">
                  <a:solidFill>
                    <a:srgbClr val="19325C"/>
                  </a:solidFill>
                </a:rPr>
                <a:t>connecte</a:t>
              </a:r>
              <a:r>
                <a:rPr lang="fr-FR" sz="1400" b="0" dirty="0">
                  <a:solidFill>
                    <a:srgbClr val="19325C"/>
                  </a:solidFill>
                </a:rPr>
                <a:t>.</a:t>
              </a:r>
            </a:p>
          </p:txBody>
        </p:sp>
        <p:sp>
          <p:nvSpPr>
            <p:cNvPr id="10" name="Right Arrow 34"/>
            <p:cNvSpPr/>
            <p:nvPr/>
          </p:nvSpPr>
          <p:spPr bwMode="auto">
            <a:xfrm>
              <a:off x="5356982" y="4556404"/>
              <a:ext cx="628153" cy="302149"/>
            </a:xfrm>
            <a:prstGeom prst="rightArrow">
              <a:avLst/>
            </a:prstGeom>
            <a:solidFill>
              <a:srgbClr val="FF0000"/>
            </a:solidFill>
            <a:ln w="38100" algn="ctr">
              <a:noFill/>
              <a:round/>
              <a:headEnd/>
              <a:tailEnd/>
            </a:ln>
            <a:effectLst>
              <a:outerShdw blurRad="50800" dist="38100" dir="2700000" algn="tl" rotWithShape="0">
                <a:prstClr val="black">
                  <a:alpha val="40000"/>
                </a:prstClr>
              </a:outerShdw>
            </a:effectLst>
          </p:spPr>
          <p:txBody>
            <a:bodyPr rtlCol="0" anchor="ctr"/>
            <a:lstStyle/>
            <a:p>
              <a:pPr algn="ctr">
                <a:lnSpc>
                  <a:spcPct val="90000"/>
                </a:lnSpc>
              </a:pPr>
              <a:endParaRPr lang="en-US" dirty="0">
                <a:ea typeface="MS PGothic" charset="-128"/>
                <a:cs typeface="MS PGothic" charset="-128"/>
              </a:endParaRPr>
            </a:p>
          </p:txBody>
        </p:sp>
        <p:pic>
          <p:nvPicPr>
            <p:cNvPr id="11" name="Picture 4"/>
            <p:cNvPicPr>
              <a:picLocks noChangeAspect="1" noChangeArrowheads="1"/>
            </p:cNvPicPr>
            <p:nvPr/>
          </p:nvPicPr>
          <p:blipFill>
            <a:blip r:embed="rId3" cstate="print"/>
            <a:srcRect l="3208" t="4190" r="4844" b="4538"/>
            <a:stretch>
              <a:fillRect/>
            </a:stretch>
          </p:blipFill>
          <p:spPr bwMode="auto">
            <a:xfrm>
              <a:off x="2636196" y="4241260"/>
              <a:ext cx="1799832" cy="145914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2" name="Picture 5"/>
            <p:cNvPicPr>
              <a:picLocks noChangeAspect="1" noChangeArrowheads="1"/>
            </p:cNvPicPr>
            <p:nvPr/>
          </p:nvPicPr>
          <p:blipFill>
            <a:blip r:embed="rId4" cstate="print"/>
            <a:srcRect l="1627" r="6139"/>
            <a:stretch>
              <a:fillRect/>
            </a:stretch>
          </p:blipFill>
          <p:spPr bwMode="auto">
            <a:xfrm>
              <a:off x="4941651" y="4241260"/>
              <a:ext cx="2042809" cy="90668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3" name="Right Arrow 29"/>
            <p:cNvSpPr/>
            <p:nvPr/>
          </p:nvSpPr>
          <p:spPr bwMode="auto">
            <a:xfrm>
              <a:off x="2042496" y="4752870"/>
              <a:ext cx="710243" cy="422031"/>
            </a:xfrm>
            <a:prstGeom prst="rightArrow">
              <a:avLst/>
            </a:prstGeom>
            <a:solidFill>
              <a:srgbClr val="00B0F0"/>
            </a:solidFill>
            <a:ln w="38100" algn="ctr">
              <a:noFill/>
              <a:round/>
              <a:headEnd/>
              <a:tailEnd/>
            </a:ln>
            <a:effectLst/>
          </p:spPr>
          <p:txBody>
            <a:bodyPr tIns="91440" bIns="73152" rtlCol="0" anchor="ctr"/>
            <a:lstStyle/>
            <a:p>
              <a:pPr algn="ctr">
                <a:lnSpc>
                  <a:spcPct val="90000"/>
                </a:lnSpc>
              </a:pPr>
              <a:endParaRPr lang="en-US" dirty="0">
                <a:ea typeface="MS PGothic" charset="-128"/>
                <a:cs typeface="MS PGothic" charset="-128"/>
              </a:endParaRPr>
            </a:p>
          </p:txBody>
        </p:sp>
        <p:sp>
          <p:nvSpPr>
            <p:cNvPr id="14" name="Right Arrow 30"/>
            <p:cNvSpPr/>
            <p:nvPr/>
          </p:nvSpPr>
          <p:spPr bwMode="auto">
            <a:xfrm>
              <a:off x="4301607" y="4763065"/>
              <a:ext cx="710243" cy="422031"/>
            </a:xfrm>
            <a:prstGeom prst="rightArrow">
              <a:avLst/>
            </a:prstGeom>
            <a:solidFill>
              <a:srgbClr val="00B050"/>
            </a:solidFill>
            <a:ln w="38100" algn="ctr">
              <a:noFill/>
              <a:round/>
              <a:headEnd/>
              <a:tailEnd/>
            </a:ln>
            <a:effectLst/>
          </p:spPr>
          <p:txBody>
            <a:bodyPr tIns="91440" bIns="73152" rtlCol="0" anchor="ctr"/>
            <a:lstStyle/>
            <a:p>
              <a:pPr algn="ctr">
                <a:lnSpc>
                  <a:spcPct val="90000"/>
                </a:lnSpc>
              </a:pPr>
              <a:r>
                <a:rPr lang="fr-FR" sz="1400" b="1" cap="all">
                  <a:solidFill>
                    <a:schemeClr val="bg1"/>
                  </a:solidFill>
                </a:rPr>
                <a:t>Oui</a:t>
              </a:r>
            </a:p>
          </p:txBody>
        </p:sp>
        <p:sp>
          <p:nvSpPr>
            <p:cNvPr id="15" name="TextBox 14"/>
            <p:cNvSpPr txBox="1"/>
            <p:nvPr/>
          </p:nvSpPr>
          <p:spPr>
            <a:xfrm>
              <a:off x="4207127" y="3042172"/>
              <a:ext cx="1060569" cy="450658"/>
            </a:xfrm>
            <a:prstGeom prst="rect">
              <a:avLst/>
            </a:prstGeom>
            <a:noFill/>
          </p:spPr>
          <p:txBody>
            <a:bodyPr wrap="square" rtlCol="0">
              <a:spAutoFit/>
            </a:bodyPr>
            <a:lstStyle/>
            <a:p>
              <a:pPr algn="ctr"/>
              <a:r>
                <a:rPr lang="fr-FR" sz="1400" b="0" spc="-20" dirty="0">
                  <a:solidFill>
                    <a:srgbClr val="19325C"/>
                  </a:solidFill>
                </a:rPr>
                <a:t>Connexion refusée</a:t>
              </a:r>
            </a:p>
          </p:txBody>
        </p:sp>
        <p:sp>
          <p:nvSpPr>
            <p:cNvPr id="16" name="Right Arrow 36"/>
            <p:cNvSpPr/>
            <p:nvPr/>
          </p:nvSpPr>
          <p:spPr bwMode="auto">
            <a:xfrm>
              <a:off x="6746043" y="4763065"/>
              <a:ext cx="710243" cy="422031"/>
            </a:xfrm>
            <a:prstGeom prst="rightArrow">
              <a:avLst/>
            </a:prstGeom>
            <a:solidFill>
              <a:srgbClr val="00B050"/>
            </a:solidFill>
            <a:ln w="38100" algn="ctr">
              <a:noFill/>
              <a:round/>
              <a:headEnd/>
              <a:tailEnd/>
            </a:ln>
            <a:effectLst/>
          </p:spPr>
          <p:txBody>
            <a:bodyPr tIns="91440" bIns="73152" rtlCol="0" anchor="ctr"/>
            <a:lstStyle/>
            <a:p>
              <a:pPr algn="ctr">
                <a:lnSpc>
                  <a:spcPct val="90000"/>
                </a:lnSpc>
              </a:pPr>
              <a:r>
                <a:rPr lang="fr-FR" sz="1400" b="1" cap="all">
                  <a:solidFill>
                    <a:schemeClr val="bg1"/>
                  </a:solidFill>
                </a:rPr>
                <a:t>Oui</a:t>
              </a:r>
            </a:p>
          </p:txBody>
        </p:sp>
      </p:gr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03674" y="3996220"/>
            <a:ext cx="2467298" cy="17918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517" y="4063800"/>
            <a:ext cx="2016717" cy="197755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6690" y="2220104"/>
            <a:ext cx="1837902" cy="213954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0" name="Right Arrow 37"/>
          <p:cNvSpPr/>
          <p:nvPr/>
        </p:nvSpPr>
        <p:spPr bwMode="auto">
          <a:xfrm rot="16200000">
            <a:off x="4200643" y="3997968"/>
            <a:ext cx="1001329" cy="427766"/>
          </a:xfrm>
          <a:prstGeom prst="rightArrow">
            <a:avLst/>
          </a:prstGeom>
          <a:solidFill>
            <a:srgbClr val="FF0000"/>
          </a:solidFill>
          <a:ln w="38100" algn="ctr">
            <a:noFill/>
            <a:round/>
            <a:headEnd/>
            <a:tailEnd/>
          </a:ln>
          <a:effectLst/>
        </p:spPr>
        <p:txBody>
          <a:bodyPr vert="vert" rtlCol="0" anchor="ctr"/>
          <a:lstStyle/>
          <a:p>
            <a:pPr algn="ctr">
              <a:lnSpc>
                <a:spcPct val="90000"/>
              </a:lnSpc>
            </a:pPr>
            <a:endParaRPr lang="en-US" sz="1200" b="0" dirty="0">
              <a:solidFill>
                <a:schemeClr val="bg1"/>
              </a:solidFill>
              <a:ea typeface="MS PGothic" charset="-128"/>
              <a:cs typeface="MS PGothic" charset="-128"/>
            </a:endParaRPr>
          </a:p>
        </p:txBody>
      </p:sp>
      <p:sp>
        <p:nvSpPr>
          <p:cNvPr id="21" name="TextBox 20"/>
          <p:cNvSpPr txBox="1"/>
          <p:nvPr/>
        </p:nvSpPr>
        <p:spPr>
          <a:xfrm>
            <a:off x="4468027" y="4191325"/>
            <a:ext cx="492728" cy="238363"/>
          </a:xfrm>
          <a:prstGeom prst="roundRect">
            <a:avLst/>
          </a:prstGeom>
          <a:solidFill>
            <a:schemeClr val="bg1">
              <a:alpha val="56000"/>
            </a:schemeClr>
          </a:solidFill>
        </p:spPr>
        <p:txBody>
          <a:bodyPr wrap="none" lIns="36000" tIns="0" bIns="0" rtlCol="0">
            <a:noAutofit/>
          </a:bodyPr>
          <a:lstStyle/>
          <a:p>
            <a:r>
              <a:rPr lang="fr-FR" sz="1400" b="1" dirty="0"/>
              <a:t>NON</a:t>
            </a:r>
          </a:p>
        </p:txBody>
      </p:sp>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177" y="2206066"/>
            <a:ext cx="1837902" cy="213954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3" name="Right Arrow 40"/>
          <p:cNvSpPr/>
          <p:nvPr/>
        </p:nvSpPr>
        <p:spPr bwMode="auto">
          <a:xfrm rot="16200000">
            <a:off x="7008463" y="3977442"/>
            <a:ext cx="1001329" cy="427765"/>
          </a:xfrm>
          <a:prstGeom prst="rightArrow">
            <a:avLst/>
          </a:prstGeom>
          <a:solidFill>
            <a:srgbClr val="FF0000"/>
          </a:solidFill>
          <a:ln w="38100" algn="ctr">
            <a:noFill/>
            <a:round/>
            <a:headEnd/>
            <a:tailEnd/>
          </a:ln>
          <a:effectLst/>
        </p:spPr>
        <p:txBody>
          <a:bodyPr vert="vert" rtlCol="0" anchor="ctr"/>
          <a:lstStyle/>
          <a:p>
            <a:pPr algn="ctr">
              <a:lnSpc>
                <a:spcPct val="90000"/>
              </a:lnSpc>
            </a:pPr>
            <a:endParaRPr lang="en-US" sz="1200" b="0" dirty="0">
              <a:solidFill>
                <a:schemeClr val="bg1"/>
              </a:solidFill>
              <a:ea typeface="MS PGothic" charset="-128"/>
              <a:cs typeface="MS PGothic" charset="-128"/>
            </a:endParaRPr>
          </a:p>
        </p:txBody>
      </p:sp>
      <p:sp>
        <p:nvSpPr>
          <p:cNvPr id="24" name="TextBox 23"/>
          <p:cNvSpPr txBox="1"/>
          <p:nvPr/>
        </p:nvSpPr>
        <p:spPr>
          <a:xfrm>
            <a:off x="7262763" y="4211851"/>
            <a:ext cx="492728" cy="238363"/>
          </a:xfrm>
          <a:prstGeom prst="roundRect">
            <a:avLst/>
          </a:prstGeom>
          <a:solidFill>
            <a:schemeClr val="bg1">
              <a:alpha val="56000"/>
            </a:schemeClr>
          </a:solidFill>
        </p:spPr>
        <p:txBody>
          <a:bodyPr wrap="none" lIns="18000" tIns="0" bIns="0" rtlCol="0">
            <a:noAutofit/>
          </a:bodyPr>
          <a:lstStyle/>
          <a:p>
            <a:r>
              <a:rPr lang="fr-FR" sz="1400" b="1" dirty="0"/>
              <a:t>NON</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18" y="2925163"/>
            <a:ext cx="1266783" cy="3009050"/>
          </a:xfrm>
          <a:prstGeom prst="rect">
            <a:avLst/>
          </a:prstGeom>
        </p:spPr>
      </p:pic>
    </p:spTree>
    <p:extLst>
      <p:ext uri="{BB962C8B-B14F-4D97-AF65-F5344CB8AC3E}">
        <p14:creationId xmlns:p14="http://schemas.microsoft.com/office/powerpoint/2010/main" val="7852252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142</a:t>
            </a:fld>
            <a:endParaRPr lang="en-US" smtClean="0"/>
          </a:p>
        </p:txBody>
      </p:sp>
      <p:sp>
        <p:nvSpPr>
          <p:cNvPr id="4" name="Text Placeholder 3"/>
          <p:cNvSpPr>
            <a:spLocks noGrp="1"/>
          </p:cNvSpPr>
          <p:nvPr>
            <p:ph type="body" sz="quarter" idx="11"/>
          </p:nvPr>
        </p:nvSpPr>
        <p:spPr>
          <a:xfrm>
            <a:off x="2176272" y="0"/>
            <a:ext cx="8073365" cy="914400"/>
          </a:xfrm>
        </p:spPr>
        <p:txBody>
          <a:bodyPr/>
          <a:lstStyle/>
          <a:p>
            <a:r>
              <a:rPr lang="fr-FR" dirty="0"/>
              <a:t>4-1 : Limitation des heures de connexion et des plages de connexion IP</a:t>
            </a:r>
          </a:p>
        </p:txBody>
      </p:sp>
      <p:sp>
        <p:nvSpPr>
          <p:cNvPr id="5" name="Text Placeholder 4"/>
          <p:cNvSpPr>
            <a:spLocks noGrp="1"/>
          </p:cNvSpPr>
          <p:nvPr>
            <p:ph type="body" sz="quarter" idx="12"/>
          </p:nvPr>
        </p:nvSpPr>
        <p:spPr>
          <a:xfrm>
            <a:off x="455732" y="3521002"/>
            <a:ext cx="9349171" cy="2879798"/>
          </a:xfrm>
        </p:spPr>
        <p:txBody>
          <a:bodyPr/>
          <a:lstStyle/>
          <a:p>
            <a:r>
              <a:rPr lang="fr-FR" dirty="0"/>
              <a:t>Tâches : </a:t>
            </a:r>
          </a:p>
          <a:p>
            <a:pPr marL="457200" lvl="1" indent="-457200">
              <a:buFont typeface="+mj-lt"/>
              <a:buAutoNum type="arabicPeriod"/>
            </a:pPr>
            <a:r>
              <a:rPr lang="fr-FR" dirty="0"/>
              <a:t>Limitez les heures de connexion sur le profil </a:t>
            </a:r>
            <a:r>
              <a:rPr lang="fr-FR" dirty="0" smtClean="0"/>
              <a:t>d'utilisateur comptables </a:t>
            </a:r>
            <a:r>
              <a:rPr lang="fr-FR" dirty="0"/>
              <a:t>de 8h à 18h, du lundi au vendredi.</a:t>
            </a:r>
          </a:p>
          <a:p>
            <a:pPr marL="457200" lvl="1" indent="-457200">
              <a:buFont typeface="+mj-lt"/>
              <a:buAutoNum type="arabicPeriod"/>
            </a:pPr>
            <a:r>
              <a:rPr lang="fr-FR" dirty="0"/>
              <a:t>Limitez la plage de connexion IP dans le profil de </a:t>
            </a:r>
            <a:r>
              <a:rPr lang="fr-FR" dirty="0" smtClean="0"/>
              <a:t>l'utilisateur </a:t>
            </a:r>
            <a:r>
              <a:rPr lang="fr-FR" dirty="0"/>
              <a:t>comptable </a:t>
            </a:r>
            <a:r>
              <a:rPr lang="fr-FR" dirty="0" smtClean="0"/>
              <a:t>au </a:t>
            </a:r>
            <a:r>
              <a:rPr lang="fr-FR" dirty="0"/>
              <a:t>réseau de </a:t>
            </a:r>
            <a:r>
              <a:rPr lang="fr-FR" dirty="0" smtClean="0"/>
              <a:t>l'entreprise</a:t>
            </a:r>
            <a:r>
              <a:rPr lang="fr-FR" dirty="0"/>
              <a:t>.  </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14400"/>
            <a:ext cx="10577814" cy="2118923"/>
          </a:xfrm>
        </p:spPr>
        <p:txBody>
          <a:bodyPr tIns="0" bIns="0" anchor="ctr" anchorCtr="0"/>
          <a:lstStyle/>
          <a:p>
            <a:r>
              <a:rPr lang="fr-FR" dirty="0"/>
              <a:t>Objectif : </a:t>
            </a:r>
          </a:p>
          <a:p>
            <a:pPr lvl="1"/>
            <a:r>
              <a:rPr lang="fr-FR" spc="-20" dirty="0"/>
              <a:t>Les utilisateurs </a:t>
            </a:r>
            <a:r>
              <a:rPr lang="fr-FR" spc="-20" dirty="0" smtClean="0"/>
              <a:t>comptable ne </a:t>
            </a:r>
            <a:r>
              <a:rPr lang="fr-FR" spc="-20" dirty="0"/>
              <a:t>devraient pouvoir se connecter que pendant les heures </a:t>
            </a:r>
            <a:r>
              <a:rPr lang="fr-FR" spc="-20" dirty="0" smtClean="0"/>
              <a:t>d'ouverture </a:t>
            </a:r>
            <a:r>
              <a:rPr lang="fr-FR" spc="-20" dirty="0"/>
              <a:t>standard de </a:t>
            </a:r>
            <a:r>
              <a:rPr lang="fr-FR" spc="-20" dirty="0" smtClean="0"/>
              <a:t>l'entreprise </a:t>
            </a:r>
            <a:r>
              <a:rPr lang="fr-FR" spc="-20" dirty="0"/>
              <a:t>et seulement </a:t>
            </a:r>
            <a:r>
              <a:rPr lang="fr-FR" spc="-20" dirty="0" smtClean="0"/>
              <a:t>lorsqu'ils </a:t>
            </a:r>
            <a:r>
              <a:rPr lang="fr-FR" spc="-20" dirty="0"/>
              <a:t>sont connectés au réseau de </a:t>
            </a:r>
            <a:r>
              <a:rPr lang="fr-FR" spc="-20" dirty="0" smtClean="0"/>
              <a:t>l'entreprise</a:t>
            </a:r>
            <a:r>
              <a:rPr lang="fr-FR" spc="-20" dirty="0"/>
              <a:t>. </a:t>
            </a:r>
          </a:p>
        </p:txBody>
      </p:sp>
      <p:sp>
        <p:nvSpPr>
          <p:cNvPr id="7" name="Text Placeholder 4"/>
          <p:cNvSpPr>
            <a:spLocks noGrp="1"/>
          </p:cNvSpPr>
          <p:nvPr>
            <p:ph type="body" sz="quarter" idx="12"/>
          </p:nvPr>
        </p:nvSpPr>
        <p:spPr>
          <a:xfrm>
            <a:off x="111760" y="81281"/>
            <a:ext cx="2329688" cy="532620"/>
          </a:xfrm>
        </p:spPr>
        <p:txBody>
          <a:bodyPr/>
          <a:lstStyle/>
          <a:p>
            <a:r>
              <a:rPr lang="fr-FR" sz="1800" dirty="0"/>
              <a:t>REJOIGNEZ-MOI</a:t>
            </a:r>
          </a:p>
        </p:txBody>
      </p:sp>
    </p:spTree>
    <p:extLst>
      <p:ext uri="{BB962C8B-B14F-4D97-AF65-F5344CB8AC3E}">
        <p14:creationId xmlns:p14="http://schemas.microsoft.com/office/powerpoint/2010/main" val="41439867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143</a:t>
            </a:fld>
            <a:endParaRPr lang="en-US" smtClean="0"/>
          </a:p>
        </p:txBody>
      </p:sp>
      <p:sp>
        <p:nvSpPr>
          <p:cNvPr id="3" name="Text Placeholder 2"/>
          <p:cNvSpPr>
            <a:spLocks noGrp="1"/>
          </p:cNvSpPr>
          <p:nvPr>
            <p:ph type="body" sz="quarter" idx="11"/>
          </p:nvPr>
        </p:nvSpPr>
        <p:spPr/>
        <p:txBody>
          <a:bodyPr/>
          <a:lstStyle/>
          <a:p>
            <a:r>
              <a:rPr lang="fr-FR" dirty="0"/>
              <a:t>Contrôle </a:t>
            </a:r>
            <a:r>
              <a:rPr lang="fr-FR" dirty="0" smtClean="0"/>
              <a:t>d'intégrité</a:t>
            </a:r>
            <a:endParaRPr lang="fr-FR" dirty="0"/>
          </a:p>
        </p:txBody>
      </p:sp>
      <p:sp>
        <p:nvSpPr>
          <p:cNvPr id="4" name="Text Placeholder 3"/>
          <p:cNvSpPr>
            <a:spLocks noGrp="1"/>
          </p:cNvSpPr>
          <p:nvPr>
            <p:ph type="body" sz="quarter" idx="12"/>
          </p:nvPr>
        </p:nvSpPr>
        <p:spPr>
          <a:xfrm>
            <a:off x="455732" y="993520"/>
            <a:ext cx="11736267" cy="3877061"/>
          </a:xfrm>
        </p:spPr>
        <p:txBody>
          <a:bodyPr/>
          <a:lstStyle/>
          <a:p>
            <a:pPr>
              <a:lnSpc>
                <a:spcPct val="100000"/>
              </a:lnSpc>
            </a:pPr>
            <a:r>
              <a:rPr lang="fr-FR" sz="2100" dirty="0"/>
              <a:t>Repérez et comblez les lacunes en matière de sécurité directement depuis la page Contrôle </a:t>
            </a:r>
            <a:r>
              <a:rPr lang="fr-FR" sz="2100" dirty="0" smtClean="0"/>
              <a:t>d'intégrité</a:t>
            </a:r>
            <a:r>
              <a:rPr lang="fr-FR" sz="2100" dirty="0"/>
              <a:t>. Un score de synthèse vous montre comment votre organisation se situe par rapport aux principes de bases recommandés par </a:t>
            </a:r>
            <a:r>
              <a:rPr lang="fr-FR" sz="2100" dirty="0" err="1"/>
              <a:t>Salesforce</a:t>
            </a:r>
            <a:r>
              <a:rPr lang="fr-FR" sz="2100" dirty="0"/>
              <a:t>.</a:t>
            </a:r>
          </a:p>
          <a:p>
            <a:pPr>
              <a:lnSpc>
                <a:spcPct val="100000"/>
              </a:lnSpc>
            </a:pPr>
            <a:endParaRPr lang="en-GB" sz="1200" dirty="0"/>
          </a:p>
          <a:p>
            <a:pPr>
              <a:lnSpc>
                <a:spcPct val="100000"/>
              </a:lnSpc>
            </a:pPr>
            <a:r>
              <a:rPr lang="fr-FR" sz="2100" dirty="0"/>
              <a:t>Identifier et réparer les </a:t>
            </a:r>
            <a:r>
              <a:rPr lang="pl-PL" sz="2100" dirty="0" smtClean="0"/>
              <a:t/>
            </a:r>
            <a:br>
              <a:rPr lang="pl-PL" sz="2100" dirty="0" smtClean="0"/>
            </a:br>
            <a:r>
              <a:rPr lang="fr-FR" sz="2100" dirty="0" smtClean="0"/>
              <a:t>risques </a:t>
            </a:r>
            <a:r>
              <a:rPr lang="fr-FR" sz="2100" dirty="0"/>
              <a:t>de sécurité </a:t>
            </a:r>
            <a:r>
              <a:rPr lang="fr-FR" sz="2100" dirty="0" smtClean="0"/>
              <a:t>pour</a:t>
            </a:r>
            <a:r>
              <a:rPr lang="fr-FR" sz="2100" dirty="0"/>
              <a:t> :</a:t>
            </a:r>
          </a:p>
          <a:p>
            <a:pPr lvl="2">
              <a:lnSpc>
                <a:spcPct val="100000"/>
              </a:lnSpc>
              <a:buFont typeface="Arial" panose="020B0604020202020204" pitchFamily="34" charset="0"/>
              <a:buChar char="•"/>
            </a:pPr>
            <a:r>
              <a:rPr lang="fr-FR" sz="2100" dirty="0"/>
              <a:t>Politiques en matière de </a:t>
            </a:r>
            <a:r>
              <a:rPr lang="pl-PL" sz="2100" dirty="0" smtClean="0"/>
              <a:t/>
            </a:r>
            <a:br>
              <a:rPr lang="pl-PL" sz="2100" dirty="0" smtClean="0"/>
            </a:br>
            <a:r>
              <a:rPr lang="fr-FR" sz="2100" dirty="0" smtClean="0"/>
              <a:t>mots </a:t>
            </a:r>
            <a:r>
              <a:rPr lang="fr-FR" sz="2100" dirty="0"/>
              <a:t>de passe</a:t>
            </a:r>
          </a:p>
          <a:p>
            <a:pPr lvl="2">
              <a:lnSpc>
                <a:spcPct val="100000"/>
              </a:lnSpc>
              <a:buFont typeface="Arial" panose="020B0604020202020204" pitchFamily="34" charset="0"/>
              <a:buChar char="•"/>
            </a:pPr>
            <a:r>
              <a:rPr lang="fr-FR" sz="2100" dirty="0"/>
              <a:t>Paramètres de session</a:t>
            </a:r>
          </a:p>
          <a:p>
            <a:pPr lvl="2">
              <a:lnSpc>
                <a:spcPct val="100000"/>
              </a:lnSpc>
              <a:buFont typeface="Arial" panose="020B0604020202020204" pitchFamily="34" charset="0"/>
              <a:buChar char="•"/>
            </a:pPr>
            <a:r>
              <a:rPr lang="fr-FR" sz="2100" dirty="0"/>
              <a:t>Paramètres </a:t>
            </a:r>
            <a:r>
              <a:rPr lang="fr-FR" sz="2100" dirty="0" smtClean="0"/>
              <a:t>d'accès </a:t>
            </a:r>
            <a:r>
              <a:rPr lang="fr-FR" sz="2100" dirty="0"/>
              <a:t>au </a:t>
            </a:r>
            <a:r>
              <a:rPr lang="pl-PL" sz="2100" dirty="0" smtClean="0"/>
              <a:t/>
            </a:r>
            <a:br>
              <a:rPr lang="pl-PL" sz="2100" dirty="0" smtClean="0"/>
            </a:br>
            <a:r>
              <a:rPr lang="fr-FR" sz="2100" dirty="0" smtClean="0"/>
              <a:t>réseau</a:t>
            </a:r>
            <a:endParaRPr lang="fr-FR" sz="2100" dirty="0"/>
          </a:p>
          <a:p>
            <a:pPr lvl="2">
              <a:lnSpc>
                <a:spcPct val="100000"/>
              </a:lnSpc>
              <a:buFont typeface="Arial" panose="020B0604020202020204" pitchFamily="34" charset="0"/>
              <a:buChar char="•"/>
            </a:pPr>
            <a:r>
              <a:rPr lang="fr-FR" sz="2100" dirty="0"/>
              <a:t>Politiques en matière </a:t>
            </a:r>
            <a:r>
              <a:rPr lang="pl-PL" sz="2100" dirty="0" smtClean="0"/>
              <a:t/>
            </a:r>
            <a:br>
              <a:rPr lang="pl-PL" sz="2100" dirty="0" smtClean="0"/>
            </a:br>
            <a:r>
              <a:rPr lang="fr-FR" sz="2100" dirty="0" smtClean="0"/>
              <a:t>d'accès à </a:t>
            </a:r>
            <a:r>
              <a:rPr lang="fr-FR" sz="2100" dirty="0"/>
              <a:t>la connexion</a:t>
            </a:r>
          </a:p>
          <a:p>
            <a:pPr lvl="2">
              <a:lnSpc>
                <a:spcPct val="100000"/>
              </a:lnSpc>
              <a:buFont typeface="Arial" panose="020B0604020202020204" pitchFamily="34" charset="0"/>
              <a:buChar char="•"/>
            </a:pPr>
            <a:r>
              <a:rPr lang="fr-FR" sz="2100" spc="-20" dirty="0"/>
              <a:t>Paramètres de site à distance</a:t>
            </a:r>
          </a:p>
          <a:p>
            <a:endParaRPr lang="en-IN" sz="2000" dirty="0"/>
          </a:p>
        </p:txBody>
      </p:sp>
      <p:sp>
        <p:nvSpPr>
          <p:cNvPr id="6" name="Rectangle 5"/>
          <p:cNvSpPr/>
          <p:nvPr/>
        </p:nvSpPr>
        <p:spPr bwMode="auto">
          <a:xfrm>
            <a:off x="0" y="6026699"/>
            <a:ext cx="12192000"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spcBef>
                <a:spcPct val="50000"/>
              </a:spcBef>
            </a:pPr>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Courier New" pitchFamily="49" charset="0"/>
              </a:rPr>
              <a:t>Configuration | Paramètres | Sécurité | Contrôle </a:t>
            </a:r>
            <a:r>
              <a:rPr lang="fr-FR" sz="2000" b="1" dirty="0" smtClean="0">
                <a:solidFill>
                  <a:srgbClr val="19325C"/>
                </a:solidFill>
                <a:cs typeface="Courier New" pitchFamily="49" charset="0"/>
              </a:rPr>
              <a:t>d'intégrité</a:t>
            </a:r>
            <a:endParaRPr lang="fr-FR" sz="2000" b="1" dirty="0">
              <a:solidFill>
                <a:srgbClr val="19325C"/>
              </a:solidFill>
              <a:cs typeface="Courier New" pitchFamily="49" charset="0"/>
            </a:endParaRPr>
          </a:p>
        </p:txBody>
      </p:sp>
      <p:sp>
        <p:nvSpPr>
          <p:cNvPr id="7" name="Freeform 202"/>
          <p:cNvSpPr>
            <a:spLocks noEditPoints="1"/>
          </p:cNvSpPr>
          <p:nvPr/>
        </p:nvSpPr>
        <p:spPr bwMode="auto">
          <a:xfrm flipH="1">
            <a:off x="143266" y="609838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pic>
        <p:nvPicPr>
          <p:cNvPr id="8" name="Picture 7"/>
          <p:cNvPicPr>
            <a:picLocks noChangeAspect="1"/>
          </p:cNvPicPr>
          <p:nvPr/>
        </p:nvPicPr>
        <p:blipFill>
          <a:blip r:embed="rId3" cstate="print"/>
          <a:stretch>
            <a:fillRect/>
          </a:stretch>
        </p:blipFill>
        <p:spPr>
          <a:xfrm>
            <a:off x="4624251" y="2186130"/>
            <a:ext cx="7417332" cy="3352521"/>
          </a:xfrm>
          <a:prstGeom prst="rect">
            <a:avLst/>
          </a:prstGeom>
        </p:spPr>
      </p:pic>
    </p:spTree>
    <p:extLst>
      <p:ext uri="{BB962C8B-B14F-4D97-AF65-F5344CB8AC3E}">
        <p14:creationId xmlns:p14="http://schemas.microsoft.com/office/powerpoint/2010/main" val="12499807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4 : Sécurité et accès aux données</a:t>
            </a:r>
          </a:p>
        </p:txBody>
      </p:sp>
      <p:sp>
        <p:nvSpPr>
          <p:cNvPr id="3" name="Text Placeholder 2"/>
          <p:cNvSpPr>
            <a:spLocks noGrp="1"/>
          </p:cNvSpPr>
          <p:nvPr>
            <p:ph type="body" sz="quarter" idx="13"/>
          </p:nvPr>
        </p:nvSpPr>
        <p:spPr>
          <a:xfrm>
            <a:off x="455732" y="1371600"/>
            <a:ext cx="8651692" cy="3666565"/>
          </a:xfrm>
        </p:spPr>
        <p:txBody>
          <a:bodyPr/>
          <a:lstStyle/>
          <a:p>
            <a:pPr marL="342900" lvl="1" indent="-342900">
              <a:spcBef>
                <a:spcPts val="900"/>
              </a:spcBef>
              <a:buFont typeface="Arial" panose="020B0604020202020204" pitchFamily="34" charset="0"/>
              <a:buChar char="•"/>
            </a:pPr>
            <a:r>
              <a:rPr lang="fr-FR" dirty="0"/>
              <a:t>Restriction des connexions</a:t>
            </a:r>
          </a:p>
          <a:p>
            <a:pPr marL="342900" lvl="2" indent="-342900">
              <a:spcBef>
                <a:spcPts val="900"/>
              </a:spcBef>
              <a:buFont typeface="Arial" panose="020B0604020202020204" pitchFamily="34" charset="0"/>
              <a:buChar char="•"/>
            </a:pPr>
            <a:r>
              <a:rPr lang="fr-FR" sz="2400" b="1" dirty="0"/>
              <a:t>Identification de l'accès aux objets</a:t>
            </a:r>
          </a:p>
          <a:p>
            <a:pPr marL="342900" lvl="2" indent="-342900">
              <a:spcBef>
                <a:spcPts val="900"/>
              </a:spcBef>
              <a:buFont typeface="Arial" panose="020B0604020202020204" pitchFamily="34" charset="0"/>
              <a:buChar char="•"/>
            </a:pPr>
            <a:r>
              <a:rPr lang="fr-FR" sz="2400" dirty="0"/>
              <a:t>Création de l'accès aux enregistrements</a:t>
            </a:r>
          </a:p>
          <a:p>
            <a:pPr marL="342900" lvl="2" indent="-342900">
              <a:spcBef>
                <a:spcPts val="900"/>
              </a:spcBef>
              <a:buFont typeface="Arial" panose="020B0604020202020204" pitchFamily="34" charset="0"/>
              <a:buChar char="•"/>
            </a:pPr>
            <a:r>
              <a:rPr lang="fr-FR" sz="2400" dirty="0"/>
              <a:t>Création d'une hiérarchie des rôles</a:t>
            </a:r>
          </a:p>
          <a:p>
            <a:pPr marL="342900" lvl="2" indent="-342900">
              <a:spcBef>
                <a:spcPts val="900"/>
              </a:spcBef>
              <a:buFont typeface="Arial" panose="020B0604020202020204" pitchFamily="34" charset="0"/>
              <a:buChar char="•"/>
            </a:pPr>
            <a:r>
              <a:rPr lang="fr-FR" sz="2400" dirty="0"/>
              <a:t>Gestion des exceptions d'accès aux enregistrements</a:t>
            </a:r>
          </a:p>
          <a:p>
            <a:pPr marL="342900" lvl="2" indent="-342900">
              <a:spcBef>
                <a:spcPts val="900"/>
              </a:spcBef>
              <a:buFont typeface="Arial" panose="020B0604020202020204" pitchFamily="34" charset="0"/>
              <a:buChar char="•"/>
            </a:pPr>
            <a:r>
              <a:rPr lang="fr-FR" sz="2400" dirty="0"/>
              <a:t>Gestion de la sécurité au niveau du champ</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144</a:t>
            </a:fld>
            <a:endParaRPr lang="en-US"/>
          </a:p>
        </p:txBody>
      </p:sp>
    </p:spTree>
    <p:extLst>
      <p:ext uri="{BB962C8B-B14F-4D97-AF65-F5344CB8AC3E}">
        <p14:creationId xmlns:p14="http://schemas.microsoft.com/office/powerpoint/2010/main" val="4677774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145</a:t>
            </a:fld>
            <a:endParaRPr lang="en-US" smtClean="0"/>
          </a:p>
        </p:txBody>
      </p:sp>
      <p:sp>
        <p:nvSpPr>
          <p:cNvPr id="3" name="Text Placeholder 2"/>
          <p:cNvSpPr>
            <a:spLocks noGrp="1"/>
          </p:cNvSpPr>
          <p:nvPr>
            <p:ph type="body" sz="quarter" idx="11"/>
          </p:nvPr>
        </p:nvSpPr>
        <p:spPr>
          <a:xfrm>
            <a:off x="455734" y="7437"/>
            <a:ext cx="8857166" cy="914400"/>
          </a:xfrm>
        </p:spPr>
        <p:txBody>
          <a:bodyPr/>
          <a:lstStyle/>
          <a:p>
            <a:r>
              <a:rPr lang="fr-FR" dirty="0"/>
              <a:t>Point n°1 à </a:t>
            </a:r>
            <a:r>
              <a:rPr lang="fr-FR" dirty="0" smtClean="0"/>
              <a:t>l'ordre </a:t>
            </a:r>
            <a:r>
              <a:rPr lang="fr-FR" dirty="0"/>
              <a:t>du jour : Identification de </a:t>
            </a:r>
            <a:r>
              <a:rPr lang="fr-FR" dirty="0" smtClean="0"/>
              <a:t>l'accès </a:t>
            </a:r>
            <a:r>
              <a:rPr lang="fr-FR" dirty="0"/>
              <a:t>aux objets</a:t>
            </a:r>
          </a:p>
        </p:txBody>
      </p:sp>
      <p:sp>
        <p:nvSpPr>
          <p:cNvPr id="4" name="Text Placeholder 3"/>
          <p:cNvSpPr>
            <a:spLocks noGrp="1"/>
          </p:cNvSpPr>
          <p:nvPr>
            <p:ph type="body" sz="quarter" idx="12"/>
          </p:nvPr>
        </p:nvSpPr>
        <p:spPr>
          <a:xfrm>
            <a:off x="455733" y="1082351"/>
            <a:ext cx="10971736" cy="1474237"/>
          </a:xfrm>
        </p:spPr>
        <p:txBody>
          <a:bodyPr/>
          <a:lstStyle/>
          <a:p>
            <a:pPr>
              <a:lnSpc>
                <a:spcPct val="100000"/>
              </a:lnSpc>
            </a:pPr>
            <a:r>
              <a:rPr lang="fr-FR" dirty="0"/>
              <a:t>Vous assistez à une réunion </a:t>
            </a:r>
            <a:r>
              <a:rPr lang="fr-FR" dirty="0" smtClean="0"/>
              <a:t>d'examen </a:t>
            </a:r>
            <a:r>
              <a:rPr lang="fr-FR" dirty="0"/>
              <a:t>sur la sécurité et </a:t>
            </a:r>
            <a:r>
              <a:rPr lang="fr-FR" dirty="0" smtClean="0"/>
              <a:t>l'accès </a:t>
            </a:r>
            <a:r>
              <a:rPr lang="fr-FR" dirty="0"/>
              <a:t>aux données avec le PDG et </a:t>
            </a:r>
            <a:r>
              <a:rPr lang="fr-FR" dirty="0" smtClean="0"/>
              <a:t>l'équipe </a:t>
            </a:r>
            <a:r>
              <a:rPr lang="fr-FR" dirty="0"/>
              <a:t>de direction. Le premier point à </a:t>
            </a:r>
            <a:r>
              <a:rPr lang="fr-FR" dirty="0" smtClean="0"/>
              <a:t>l'ordre </a:t>
            </a:r>
            <a:r>
              <a:rPr lang="fr-FR" dirty="0"/>
              <a:t>du jour est de </a:t>
            </a:r>
            <a:r>
              <a:rPr lang="fr-FR" dirty="0" smtClean="0"/>
              <a:t>s'assurer </a:t>
            </a:r>
            <a:r>
              <a:rPr lang="fr-FR" dirty="0"/>
              <a:t>que tous les utilisateurs disposent des autorisations </a:t>
            </a:r>
            <a:r>
              <a:rPr lang="fr-FR" dirty="0" smtClean="0"/>
              <a:t>d'objets </a:t>
            </a:r>
            <a:r>
              <a:rPr lang="fr-FR" dirty="0"/>
              <a:t>appropriées pour leur rôle. </a:t>
            </a:r>
          </a:p>
          <a:p>
            <a:pPr lvl="1">
              <a:lnSpc>
                <a:spcPct val="100000"/>
              </a:lnSpc>
            </a:pPr>
            <a:endParaRPr lang="en-US" dirty="0"/>
          </a:p>
          <a:p>
            <a:pPr>
              <a:lnSpc>
                <a:spcPct val="100000"/>
              </a:lnSpc>
            </a:pPr>
            <a:endParaRPr lang="en-IN" dirty="0"/>
          </a:p>
        </p:txBody>
      </p:sp>
      <p:pic>
        <p:nvPicPr>
          <p:cNvPr id="5" name="Picture 4" descr="Conference Table.jpg"/>
          <p:cNvPicPr>
            <a:picLocks noChangeAspect="1"/>
          </p:cNvPicPr>
          <p:nvPr/>
        </p:nvPicPr>
        <p:blipFill>
          <a:blip r:embed="rId3" cstate="print"/>
          <a:srcRect b="71407"/>
          <a:stretch>
            <a:fillRect/>
          </a:stretch>
        </p:blipFill>
        <p:spPr>
          <a:xfrm>
            <a:off x="0" y="4520630"/>
            <a:ext cx="12188825" cy="2367045"/>
          </a:xfrm>
          <a:prstGeom prst="rect">
            <a:avLst/>
          </a:prstGeom>
        </p:spPr>
      </p:pic>
      <p:grpSp>
        <p:nvGrpSpPr>
          <p:cNvPr id="7" name="Group 6"/>
          <p:cNvGrpSpPr/>
          <p:nvPr/>
        </p:nvGrpSpPr>
        <p:grpSpPr>
          <a:xfrm>
            <a:off x="3398582" y="4351188"/>
            <a:ext cx="1628347" cy="2035335"/>
            <a:chOff x="448235" y="3801035"/>
            <a:chExt cx="2166770" cy="1820377"/>
          </a:xfrm>
        </p:grpSpPr>
        <p:sp>
          <p:nvSpPr>
            <p:cNvPr id="35" name="Rounded Rectangle 29"/>
            <p:cNvSpPr/>
            <p:nvPr/>
          </p:nvSpPr>
          <p:spPr bwMode="auto">
            <a:xfrm>
              <a:off x="448235" y="3801035"/>
              <a:ext cx="2160495" cy="182037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6" name="Round Same Side Corner Rectangle 3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spc="-30" normalizeH="0" baseline="0" noProof="0" dirty="0">
                  <a:ln>
                    <a:noFill/>
                  </a:ln>
                  <a:solidFill>
                    <a:schemeClr val="bg1"/>
                  </a:solidFill>
                  <a:uLnTx/>
                  <a:uFillTx/>
                  <a:latin typeface="Salesforce Sans" panose="020B0505020202020203" pitchFamily="34" charset="0"/>
                  <a:cs typeface="Arial" pitchFamily="34" charset="0"/>
                </a:rPr>
                <a:t>Allison Wheeler</a:t>
              </a:r>
            </a:p>
            <a:p>
              <a:pPr lvl="0" algn="ctr">
                <a:spcBef>
                  <a:spcPts val="300"/>
                </a:spcBef>
                <a:spcAft>
                  <a:spcPts val="300"/>
                </a:spcAft>
                <a:defRPr/>
              </a:pPr>
              <a:r>
                <a:rPr lang="fr-FR" sz="1200" spc="-30" dirty="0">
                  <a:solidFill>
                    <a:sysClr val="windowText" lastClr="000000"/>
                  </a:solidFill>
                  <a:latin typeface="Salesforce Sans" panose="020B0505020202020203" pitchFamily="34" charset="0"/>
                  <a:cs typeface="Arial" pitchFamily="34" charset="0"/>
                </a:rPr>
                <a:t>Vice-présidente </a:t>
              </a:r>
              <a:r>
                <a:rPr lang="fr-FR" sz="1200" spc="-30" dirty="0" smtClean="0">
                  <a:solidFill>
                    <a:sysClr val="windowText" lastClr="000000"/>
                  </a:solidFill>
                  <a:latin typeface="Salesforce Sans" panose="020B0505020202020203" pitchFamily="34" charset="0"/>
                  <a:cs typeface="Arial" pitchFamily="34" charset="0"/>
                </a:rPr>
                <a:t/>
              </a:r>
              <a:br>
                <a:rPr lang="fr-FR" sz="1200" spc="-30" dirty="0" smtClean="0">
                  <a:solidFill>
                    <a:sysClr val="windowText" lastClr="000000"/>
                  </a:solidFill>
                  <a:latin typeface="Salesforce Sans" panose="020B0505020202020203" pitchFamily="34" charset="0"/>
                  <a:cs typeface="Arial" pitchFamily="34" charset="0"/>
                </a:rPr>
              </a:br>
              <a:r>
                <a:rPr lang="fr-FR" sz="1200" spc="-30" dirty="0" smtClean="0">
                  <a:solidFill>
                    <a:sysClr val="windowText" lastClr="000000"/>
                  </a:solidFill>
                  <a:latin typeface="Salesforce Sans" panose="020B0505020202020203" pitchFamily="34" charset="0"/>
                  <a:cs typeface="Arial" pitchFamily="34" charset="0"/>
                </a:rPr>
                <a:t>Ventes </a:t>
              </a:r>
              <a:r>
                <a:rPr lang="fr-FR" sz="1200" spc="-30" dirty="0">
                  <a:solidFill>
                    <a:sysClr val="windowText" lastClr="000000"/>
                  </a:solidFill>
                  <a:latin typeface="Salesforce Sans" panose="020B0505020202020203" pitchFamily="34" charset="0"/>
                  <a:cs typeface="Arial" pitchFamily="34" charset="0"/>
                </a:rPr>
                <a:t>internationales</a:t>
              </a:r>
              <a:endParaRPr kumimoji="0" lang="fr-FR" sz="1200" b="0" i="0" u="none" strike="noStrike" cap="none" spc="-30" normalizeH="0" baseline="0" noProof="0" dirty="0">
                <a:ln>
                  <a:noFill/>
                </a:ln>
                <a:solidFill>
                  <a:sysClr val="windowText" lastClr="000000"/>
                </a:solidFill>
                <a:uLnTx/>
                <a:uFillTx/>
                <a:latin typeface="Salesforce Sans" panose="020B0505020202020203" pitchFamily="34" charset="0"/>
                <a:cs typeface="Arial" pitchFamily="34" charset="0"/>
              </a:endParaRPr>
            </a:p>
          </p:txBody>
        </p:sp>
      </p:grpSp>
      <p:grpSp>
        <p:nvGrpSpPr>
          <p:cNvPr id="8" name="Group 7"/>
          <p:cNvGrpSpPr/>
          <p:nvPr/>
        </p:nvGrpSpPr>
        <p:grpSpPr>
          <a:xfrm>
            <a:off x="5376218" y="4351188"/>
            <a:ext cx="1628347" cy="2035335"/>
            <a:chOff x="448235" y="3801035"/>
            <a:chExt cx="2166770" cy="1820377"/>
          </a:xfrm>
        </p:grpSpPr>
        <p:sp>
          <p:nvSpPr>
            <p:cNvPr id="33" name="Rounded Rectangle 37"/>
            <p:cNvSpPr/>
            <p:nvPr/>
          </p:nvSpPr>
          <p:spPr bwMode="auto">
            <a:xfrm>
              <a:off x="448235" y="3801035"/>
              <a:ext cx="2160495" cy="182037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4" name="Round Same Side Corner Rectangle 3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Conner </a:t>
              </a:r>
              <a:r>
                <a:rPr kumimoji="0" lang="fr-FR" sz="1600" b="1" i="0" u="none" strike="noStrike" cap="none" normalizeH="0" baseline="0" noProof="0" dirty="0" err="1">
                  <a:ln>
                    <a:noFill/>
                  </a:ln>
                  <a:solidFill>
                    <a:schemeClr val="bg1"/>
                  </a:solidFill>
                  <a:uLnTx/>
                  <a:uFillTx/>
                  <a:latin typeface="Salesforce Sans" panose="020B0505020202020203" pitchFamily="34" charset="0"/>
                  <a:cs typeface="Arial" pitchFamily="34" charset="0"/>
                </a:rPr>
                <a:t>McCoy</a:t>
              </a:r>
              <a:endPar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endParaRP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Marketing</a:t>
              </a:r>
            </a:p>
          </p:txBody>
        </p:sp>
      </p:grpSp>
      <p:grpSp>
        <p:nvGrpSpPr>
          <p:cNvPr id="9" name="Group 8"/>
          <p:cNvGrpSpPr/>
          <p:nvPr/>
        </p:nvGrpSpPr>
        <p:grpSpPr>
          <a:xfrm>
            <a:off x="7341460" y="4351188"/>
            <a:ext cx="1628347" cy="2035335"/>
            <a:chOff x="448235" y="3801035"/>
            <a:chExt cx="2166770" cy="1820377"/>
          </a:xfrm>
        </p:grpSpPr>
        <p:sp>
          <p:nvSpPr>
            <p:cNvPr id="31" name="Rounded Rectangle 42"/>
            <p:cNvSpPr/>
            <p:nvPr/>
          </p:nvSpPr>
          <p:spPr bwMode="auto">
            <a:xfrm>
              <a:off x="448235" y="3801035"/>
              <a:ext cx="2160495" cy="182037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2" name="Round Same Side Corner Rectangle 4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Noah Larkin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Services</a:t>
              </a:r>
            </a:p>
          </p:txBody>
        </p:sp>
      </p:grpSp>
      <p:grpSp>
        <p:nvGrpSpPr>
          <p:cNvPr id="10" name="Group 9"/>
          <p:cNvGrpSpPr/>
          <p:nvPr/>
        </p:nvGrpSpPr>
        <p:grpSpPr>
          <a:xfrm>
            <a:off x="5377350" y="2338754"/>
            <a:ext cx="1628347" cy="1804193"/>
            <a:chOff x="448235" y="3801029"/>
            <a:chExt cx="2166770" cy="1613646"/>
          </a:xfrm>
        </p:grpSpPr>
        <p:sp>
          <p:nvSpPr>
            <p:cNvPr id="29" name="Rounded Rectangle 47"/>
            <p:cNvSpPr/>
            <p:nvPr/>
          </p:nvSpPr>
          <p:spPr bwMode="auto">
            <a:xfrm>
              <a:off x="448235" y="3801029"/>
              <a:ext cx="2160494" cy="1613646"/>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0" name="Round Same Side Corner Rectangle 4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John Wiseman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smtClean="0">
                  <a:ln>
                    <a:noFill/>
                  </a:ln>
                  <a:solidFill>
                    <a:sysClr val="windowText" lastClr="000000"/>
                  </a:solidFill>
                  <a:uLnTx/>
                  <a:uFillTx/>
                  <a:latin typeface="Salesforce Sans" panose="020B0505020202020203" pitchFamily="34" charset="0"/>
                  <a:cs typeface="Arial" pitchFamily="34" charset="0"/>
                </a:rPr>
                <a:t>PDG</a:t>
              </a:r>
              <a:endParaRPr kumimoji="0" lang="fr-FR" sz="14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endParaRPr>
            </a:p>
          </p:txBody>
        </p:sp>
      </p:grpSp>
      <p:grpSp>
        <p:nvGrpSpPr>
          <p:cNvPr id="11" name="Group 10"/>
          <p:cNvGrpSpPr/>
          <p:nvPr/>
        </p:nvGrpSpPr>
        <p:grpSpPr>
          <a:xfrm>
            <a:off x="1327818" y="4351188"/>
            <a:ext cx="1628347" cy="2035334"/>
            <a:chOff x="448235" y="3801036"/>
            <a:chExt cx="2166770" cy="1820377"/>
          </a:xfrm>
        </p:grpSpPr>
        <p:sp>
          <p:nvSpPr>
            <p:cNvPr id="27" name="Rounded Rectangle 52"/>
            <p:cNvSpPr/>
            <p:nvPr/>
          </p:nvSpPr>
          <p:spPr bwMode="auto">
            <a:xfrm>
              <a:off x="448235" y="3801036"/>
              <a:ext cx="2160495" cy="182037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28" name="Round Same Side Corner Rectangle 5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Brent Bassi</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Finances</a:t>
              </a:r>
            </a:p>
          </p:txBody>
        </p:sp>
      </p:grpSp>
      <p:grpSp>
        <p:nvGrpSpPr>
          <p:cNvPr id="13" name="Group 12"/>
          <p:cNvGrpSpPr/>
          <p:nvPr/>
        </p:nvGrpSpPr>
        <p:grpSpPr>
          <a:xfrm>
            <a:off x="9312899" y="4351184"/>
            <a:ext cx="1628347" cy="2035336"/>
            <a:chOff x="448235" y="3801035"/>
            <a:chExt cx="2166770" cy="1820379"/>
          </a:xfrm>
        </p:grpSpPr>
        <p:sp>
          <p:nvSpPr>
            <p:cNvPr id="25" name="Rounded Rectangle 57"/>
            <p:cNvSpPr/>
            <p:nvPr/>
          </p:nvSpPr>
          <p:spPr bwMode="auto">
            <a:xfrm>
              <a:off x="448235" y="3801035"/>
              <a:ext cx="2160495" cy="1820379"/>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26" name="Round Same Side Corner Rectangle 5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Ling Wu</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Vice-présidente Ressources humaines</a:t>
              </a:r>
            </a:p>
          </p:txBody>
        </p:sp>
      </p:grpSp>
      <p:grpSp>
        <p:nvGrpSpPr>
          <p:cNvPr id="14" name="Group 13"/>
          <p:cNvGrpSpPr/>
          <p:nvPr/>
        </p:nvGrpSpPr>
        <p:grpSpPr>
          <a:xfrm>
            <a:off x="2139634" y="3955666"/>
            <a:ext cx="7989376" cy="406485"/>
            <a:chOff x="1712556" y="3729035"/>
            <a:chExt cx="8726019" cy="432000"/>
          </a:xfrm>
        </p:grpSpPr>
        <p:cxnSp>
          <p:nvCxnSpPr>
            <p:cNvPr id="20" name="Straight Connector 19"/>
            <p:cNvCxnSpPr/>
            <p:nvPr/>
          </p:nvCxnSpPr>
          <p:spPr bwMode="auto">
            <a:xfrm flipV="1">
              <a:off x="6134229" y="3729035"/>
              <a:ext cx="0" cy="43200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1" name="Elbow Connector 3"/>
            <p:cNvCxnSpPr>
              <a:stCxn id="29" idx="2"/>
              <a:endCxn id="27" idx="0"/>
            </p:cNvCxnSpPr>
            <p:nvPr/>
          </p:nvCxnSpPr>
          <p:spPr bwMode="auto">
            <a:xfrm rot="5400000">
              <a:off x="3813356" y="1827248"/>
              <a:ext cx="221311" cy="4422910"/>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2" name="Elbow Connector 6"/>
            <p:cNvCxnSpPr/>
            <p:nvPr/>
          </p:nvCxnSpPr>
          <p:spPr bwMode="auto">
            <a:xfrm rot="16200000" flipH="1">
              <a:off x="8174767" y="1883992"/>
              <a:ext cx="224508" cy="4303108"/>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3" name="Elbow Connector 9"/>
            <p:cNvCxnSpPr/>
            <p:nvPr/>
          </p:nvCxnSpPr>
          <p:spPr bwMode="auto">
            <a:xfrm rot="16200000" flipH="1">
              <a:off x="7098160" y="2960903"/>
              <a:ext cx="224508" cy="2149898"/>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4" name="Elbow Connector 11"/>
            <p:cNvCxnSpPr/>
            <p:nvPr/>
          </p:nvCxnSpPr>
          <p:spPr bwMode="auto">
            <a:xfrm rot="5400000">
              <a:off x="4944949" y="2962347"/>
              <a:ext cx="224508" cy="2156526"/>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gr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b="74566"/>
          <a:stretch/>
        </p:blipFill>
        <p:spPr>
          <a:xfrm>
            <a:off x="5368540" y="2969876"/>
            <a:ext cx="1678604" cy="1174055"/>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b="72773"/>
          <a:stretch/>
        </p:blipFill>
        <p:spPr>
          <a:xfrm>
            <a:off x="3259933" y="5143571"/>
            <a:ext cx="1871162" cy="1240407"/>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b="74302"/>
          <a:stretch/>
        </p:blipFill>
        <p:spPr>
          <a:xfrm>
            <a:off x="5262883" y="5143571"/>
            <a:ext cx="1854417" cy="1240407"/>
          </a:xfrm>
          <a:prstGeom prst="rect">
            <a:avLst/>
          </a:prstGeom>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b="73170"/>
          <a:stretch/>
        </p:blipFill>
        <p:spPr>
          <a:xfrm>
            <a:off x="9186927" y="5143571"/>
            <a:ext cx="1975812" cy="1240407"/>
          </a:xfrm>
          <a:prstGeom prst="rect">
            <a:avLst/>
          </a:prstGeom>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b="72566"/>
          <a:stretch/>
        </p:blipFill>
        <p:spPr>
          <a:xfrm>
            <a:off x="7312192" y="5143571"/>
            <a:ext cx="1695348" cy="1240407"/>
          </a:xfrm>
          <a:prstGeom prst="rect">
            <a:avLst/>
          </a:prstGeom>
        </p:spPr>
      </p:pic>
      <p:pic>
        <p:nvPicPr>
          <p:cNvPr id="39" name="Picture 38"/>
          <p:cNvPicPr>
            <a:picLocks noChangeAspect="1"/>
          </p:cNvPicPr>
          <p:nvPr/>
        </p:nvPicPr>
        <p:blipFill rotWithShape="1">
          <a:blip r:embed="rId9" cstate="print">
            <a:extLst>
              <a:ext uri="{28A0092B-C50C-407E-A947-70E740481C1C}">
                <a14:useLocalDpi xmlns:a14="http://schemas.microsoft.com/office/drawing/2010/main" val="0"/>
              </a:ext>
            </a:extLst>
          </a:blip>
          <a:srcRect b="71466"/>
          <a:stretch/>
        </p:blipFill>
        <p:spPr>
          <a:xfrm>
            <a:off x="1384224" y="5212705"/>
            <a:ext cx="1532590" cy="1173818"/>
          </a:xfrm>
          <a:prstGeom prst="rect">
            <a:avLst/>
          </a:prstGeom>
        </p:spPr>
      </p:pic>
    </p:spTree>
    <p:extLst>
      <p:ext uri="{BB962C8B-B14F-4D97-AF65-F5344CB8AC3E}">
        <p14:creationId xmlns:p14="http://schemas.microsoft.com/office/powerpoint/2010/main" val="10566952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146</a:t>
            </a:fld>
            <a:endParaRPr lang="en-US" smtClean="0"/>
          </a:p>
        </p:txBody>
      </p:sp>
      <p:sp>
        <p:nvSpPr>
          <p:cNvPr id="3" name="Text Placeholder 2"/>
          <p:cNvSpPr>
            <a:spLocks noGrp="1"/>
          </p:cNvSpPr>
          <p:nvPr>
            <p:ph type="body" sz="quarter" idx="11"/>
          </p:nvPr>
        </p:nvSpPr>
        <p:spPr/>
        <p:txBody>
          <a:bodyPr/>
          <a:lstStyle/>
          <a:p>
            <a:r>
              <a:rPr lang="fr-FR" dirty="0"/>
              <a:t>Point n°1 à </a:t>
            </a:r>
            <a:r>
              <a:rPr lang="fr-FR" dirty="0" smtClean="0"/>
              <a:t>l'ordre </a:t>
            </a:r>
            <a:r>
              <a:rPr lang="fr-FR" dirty="0"/>
              <a:t>du jour : Identification de l'accès aux objets (suite)</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4496" b="10484"/>
          <a:stretch/>
        </p:blipFill>
        <p:spPr>
          <a:xfrm>
            <a:off x="0" y="921837"/>
            <a:ext cx="12192000" cy="5936163"/>
          </a:xfrm>
          <a:prstGeom prst="rect">
            <a:avLst/>
          </a:prstGeom>
        </p:spPr>
      </p:pic>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8" name="Content Placeholder 4"/>
          <p:cNvSpPr txBox="1">
            <a:spLocks/>
          </p:cNvSpPr>
          <p:nvPr/>
        </p:nvSpPr>
        <p:spPr>
          <a:xfrm rot="20798761">
            <a:off x="4162622" y="2282335"/>
            <a:ext cx="4133674" cy="4286252"/>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lvl="1" indent="0">
              <a:buFont typeface="Wingdings" pitchFamily="2" charset="2"/>
              <a:buNone/>
            </a:pPr>
            <a:r>
              <a:rPr lang="fr-FR" sz="2000" b="1" spc="-20" dirty="0">
                <a:latin typeface="Segoe Print" panose="02000600000000000000" pitchFamily="2" charset="0"/>
              </a:rPr>
              <a:t>Autorisation </a:t>
            </a:r>
            <a:r>
              <a:rPr lang="fr-FR" sz="2000" b="1" spc="-20" dirty="0" smtClean="0">
                <a:latin typeface="Segoe Print" panose="02000600000000000000" pitchFamily="2" charset="0"/>
              </a:rPr>
              <a:t>d'objet </a:t>
            </a:r>
            <a:r>
              <a:rPr lang="fr-FR" sz="2000" b="1" spc="-20" dirty="0">
                <a:latin typeface="Segoe Print" panose="02000600000000000000" pitchFamily="2" charset="0"/>
              </a:rPr>
              <a:t>à vérifier :</a:t>
            </a:r>
          </a:p>
          <a:p>
            <a:pPr lvl="1"/>
            <a:r>
              <a:rPr lang="fr-FR" sz="2000" dirty="0">
                <a:latin typeface="Segoe Print" panose="02000600000000000000" pitchFamily="2" charset="0"/>
              </a:rPr>
              <a:t>Seuls les utilisateurs de niveau direction et Service client doivent être en mesure de supprimer des comptes.</a:t>
            </a:r>
          </a:p>
          <a:p>
            <a:pPr lvl="1"/>
            <a:r>
              <a:rPr lang="fr-FR" sz="2000" dirty="0">
                <a:latin typeface="Segoe Print" panose="02000600000000000000" pitchFamily="2" charset="0"/>
              </a:rPr>
              <a:t>Courtney Brown devrait avoir un accès temporaire à la suppression des comptes. </a:t>
            </a:r>
            <a:br>
              <a:rPr lang="fr-FR" sz="2000" dirty="0">
                <a:latin typeface="Segoe Print" panose="02000600000000000000" pitchFamily="2" charset="0"/>
              </a:rPr>
            </a:br>
            <a:endParaRPr lang="fr-FR" sz="2000" dirty="0">
              <a:latin typeface="Segoe Print" panose="02000600000000000000" pitchFamily="2" charset="0"/>
            </a:endParaRPr>
          </a:p>
        </p:txBody>
      </p:sp>
    </p:spTree>
    <p:extLst>
      <p:ext uri="{BB962C8B-B14F-4D97-AF65-F5344CB8AC3E}">
        <p14:creationId xmlns:p14="http://schemas.microsoft.com/office/powerpoint/2010/main" val="20820380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147</a:t>
            </a:fld>
            <a:endParaRPr lang="en-US" smtClean="0"/>
          </a:p>
        </p:txBody>
      </p:sp>
      <p:sp>
        <p:nvSpPr>
          <p:cNvPr id="3" name="Text Placeholder 2"/>
          <p:cNvSpPr>
            <a:spLocks noGrp="1"/>
          </p:cNvSpPr>
          <p:nvPr>
            <p:ph type="body" sz="quarter" idx="11"/>
          </p:nvPr>
        </p:nvSpPr>
        <p:spPr/>
        <p:txBody>
          <a:bodyPr/>
          <a:lstStyle/>
          <a:p>
            <a:r>
              <a:rPr lang="fr-FR" dirty="0"/>
              <a:t>Vision </a:t>
            </a:r>
            <a:r>
              <a:rPr lang="fr-FR" dirty="0" smtClean="0"/>
              <a:t>d'ensemble</a:t>
            </a:r>
            <a:r>
              <a:rPr lang="fr-FR" dirty="0"/>
              <a:t> : Configurer </a:t>
            </a:r>
            <a:r>
              <a:rPr lang="fr-FR" dirty="0" smtClean="0"/>
              <a:t>l'accès </a:t>
            </a:r>
            <a:r>
              <a:rPr lang="fr-FR" dirty="0"/>
              <a:t>aux objets</a:t>
            </a:r>
          </a:p>
        </p:txBody>
      </p:sp>
      <p:sp>
        <p:nvSpPr>
          <p:cNvPr id="4" name="Rounded Rectangle 12"/>
          <p:cNvSpPr/>
          <p:nvPr/>
        </p:nvSpPr>
        <p:spPr bwMode="auto">
          <a:xfrm>
            <a:off x="1807028" y="1295400"/>
            <a:ext cx="8904515"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fr-FR" sz="2400" b="0" i="0" u="none" strike="noStrike" cap="none" normalizeH="0" baseline="0" dirty="0" smtClean="0">
                <a:ln>
                  <a:noFill/>
                </a:ln>
                <a:solidFill>
                  <a:schemeClr val="bg1"/>
                </a:solidFill>
              </a:rPr>
              <a:t>L'</a:t>
            </a:r>
            <a:r>
              <a:rPr lang="fr-FR" sz="2400" dirty="0" smtClean="0">
                <a:solidFill>
                  <a:schemeClr val="bg1"/>
                </a:solidFill>
              </a:rPr>
              <a:t>organisation </a:t>
            </a:r>
            <a:r>
              <a:rPr lang="fr-FR" sz="2400" dirty="0">
                <a:solidFill>
                  <a:schemeClr val="bg1"/>
                </a:solidFill>
              </a:rPr>
              <a:t>(accès à la connexion, restrictions </a:t>
            </a:r>
            <a:r>
              <a:rPr lang="fr-FR" sz="2400" dirty="0" smtClean="0">
                <a:solidFill>
                  <a:schemeClr val="bg1"/>
                </a:solidFill>
              </a:rPr>
              <a:t>d'IP</a:t>
            </a:r>
            <a:r>
              <a:rPr lang="fr-FR" sz="2400" dirty="0">
                <a:solidFill>
                  <a:schemeClr val="bg1"/>
                </a:solidFill>
              </a:rPr>
              <a:t>) </a:t>
            </a:r>
          </a:p>
        </p:txBody>
      </p:sp>
      <p:sp>
        <p:nvSpPr>
          <p:cNvPr id="5" name="Rounded Rectangle 18"/>
          <p:cNvSpPr>
            <a:spLocks noChangeAspect="1"/>
          </p:cNvSpPr>
          <p:nvPr/>
        </p:nvSpPr>
        <p:spPr>
          <a:xfrm>
            <a:off x="1610306" y="1254034"/>
            <a:ext cx="9388619" cy="5108170"/>
          </a:xfrm>
          <a:prstGeom prst="roundRect">
            <a:avLst>
              <a:gd name="adj" fmla="val 3282"/>
            </a:avLst>
          </a:prstGeom>
          <a:solidFill>
            <a:schemeClr val="bg1">
              <a:alpha val="70000"/>
            </a:schemeClr>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
        <p:nvSpPr>
          <p:cNvPr id="6" name="Rounded Rectangle 13"/>
          <p:cNvSpPr>
            <a:spLocks noChangeAspect="1"/>
          </p:cNvSpPr>
          <p:nvPr/>
        </p:nvSpPr>
        <p:spPr>
          <a:xfrm>
            <a:off x="1996444" y="2179320"/>
            <a:ext cx="8443995"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3200" b="1">
                <a:solidFill>
                  <a:schemeClr val="bg1"/>
                </a:solidFill>
              </a:rPr>
              <a:t>Objet </a:t>
            </a:r>
          </a:p>
        </p:txBody>
      </p:sp>
      <p:sp>
        <p:nvSpPr>
          <p:cNvPr id="7" name="Rounded Rectangle 14"/>
          <p:cNvSpPr>
            <a:spLocks/>
          </p:cNvSpPr>
          <p:nvPr/>
        </p:nvSpPr>
        <p:spPr>
          <a:xfrm>
            <a:off x="3595759" y="3032760"/>
            <a:ext cx="5536673"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400">
                <a:solidFill>
                  <a:schemeClr val="bg1"/>
                </a:solidFill>
              </a:rPr>
              <a:t>Enregistrement </a:t>
            </a:r>
          </a:p>
        </p:txBody>
      </p:sp>
      <p:sp>
        <p:nvSpPr>
          <p:cNvPr id="8" name="Rounded Rectangle 16"/>
          <p:cNvSpPr>
            <a:spLocks noChangeAspect="1"/>
          </p:cNvSpPr>
          <p:nvPr/>
        </p:nvSpPr>
        <p:spPr>
          <a:xfrm>
            <a:off x="5487335" y="4019825"/>
            <a:ext cx="1844874" cy="509618"/>
          </a:xfrm>
          <a:prstGeom prst="roundRect">
            <a:avLst>
              <a:gd name="adj" fmla="val 4426"/>
            </a:avLst>
          </a:prstGeom>
          <a:solidFill>
            <a:schemeClr val="accent4">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400">
                <a:solidFill>
                  <a:schemeClr val="accent4">
                    <a:lumMod val="50000"/>
                  </a:schemeClr>
                </a:solidFill>
              </a:rPr>
              <a:t>Champ</a:t>
            </a:r>
          </a:p>
        </p:txBody>
      </p:sp>
      <p:sp>
        <p:nvSpPr>
          <p:cNvPr id="9" name="Rounded Rectangle 17"/>
          <p:cNvSpPr>
            <a:spLocks noChangeAspect="1"/>
          </p:cNvSpPr>
          <p:nvPr/>
        </p:nvSpPr>
        <p:spPr>
          <a:xfrm>
            <a:off x="3595253" y="3013558"/>
            <a:ext cx="5527965" cy="2389716"/>
          </a:xfrm>
          <a:prstGeom prst="roundRect">
            <a:avLst>
              <a:gd name="adj" fmla="val 4426"/>
            </a:avLst>
          </a:prstGeom>
          <a:solidFill>
            <a:schemeClr val="bg1">
              <a:alpha val="7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Tree>
    <p:extLst>
      <p:ext uri="{BB962C8B-B14F-4D97-AF65-F5344CB8AC3E}">
        <p14:creationId xmlns:p14="http://schemas.microsoft.com/office/powerpoint/2010/main" val="2266229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148</a:t>
            </a:fld>
            <a:endParaRPr lang="en-US" smtClean="0"/>
          </a:p>
        </p:txBody>
      </p:sp>
      <p:sp>
        <p:nvSpPr>
          <p:cNvPr id="3" name="Text Placeholder 2"/>
          <p:cNvSpPr>
            <a:spLocks noGrp="1"/>
          </p:cNvSpPr>
          <p:nvPr>
            <p:ph type="body" sz="quarter" idx="11"/>
          </p:nvPr>
        </p:nvSpPr>
        <p:spPr/>
        <p:txBody>
          <a:bodyPr/>
          <a:lstStyle/>
          <a:p>
            <a:r>
              <a:rPr lang="fr-FR" dirty="0"/>
              <a:t>Autorisations d'objet</a:t>
            </a:r>
          </a:p>
        </p:txBody>
      </p:sp>
      <p:sp>
        <p:nvSpPr>
          <p:cNvPr id="4" name="Text Placeholder 3"/>
          <p:cNvSpPr>
            <a:spLocks noGrp="1"/>
          </p:cNvSpPr>
          <p:nvPr>
            <p:ph type="body" sz="quarter" idx="12"/>
          </p:nvPr>
        </p:nvSpPr>
        <p:spPr>
          <a:xfrm>
            <a:off x="455733" y="1101013"/>
            <a:ext cx="10971736" cy="1007706"/>
          </a:xfrm>
        </p:spPr>
        <p:txBody>
          <a:bodyPr/>
          <a:lstStyle/>
          <a:p>
            <a:pPr>
              <a:lnSpc>
                <a:spcPct val="100000"/>
              </a:lnSpc>
            </a:pPr>
            <a:r>
              <a:rPr lang="fr-FR" dirty="0" smtClean="0"/>
              <a:t>N'oubliez </a:t>
            </a:r>
            <a:r>
              <a:rPr lang="fr-FR" dirty="0"/>
              <a:t>pas, les autorisations relatives aux objets ne déterminent que les </a:t>
            </a:r>
            <a:r>
              <a:rPr lang="fr-FR" i="1" dirty="0"/>
              <a:t>types</a:t>
            </a:r>
            <a:r>
              <a:rPr lang="fr-FR" dirty="0"/>
              <a:t> </a:t>
            </a:r>
            <a:r>
              <a:rPr lang="fr-FR" dirty="0" smtClean="0"/>
              <a:t>d'enregistrements </a:t>
            </a:r>
            <a:r>
              <a:rPr lang="fr-FR" dirty="0"/>
              <a:t>que les utilisateurs peuvent afficher, créer, modifier ou supprimer, et pas les enregistrements eux-mêmes. </a:t>
            </a:r>
          </a:p>
          <a:p>
            <a:endParaRPr lang="en-IN" dirty="0"/>
          </a:p>
        </p:txBody>
      </p:sp>
      <p:grpSp>
        <p:nvGrpSpPr>
          <p:cNvPr id="5" name="Group 4"/>
          <p:cNvGrpSpPr/>
          <p:nvPr/>
        </p:nvGrpSpPr>
        <p:grpSpPr>
          <a:xfrm>
            <a:off x="6828037" y="3016228"/>
            <a:ext cx="4798283" cy="2104412"/>
            <a:chOff x="7066981" y="3959504"/>
            <a:chExt cx="4107320" cy="1801372"/>
          </a:xfrm>
        </p:grpSpPr>
        <p:pic>
          <p:nvPicPr>
            <p:cNvPr id="6" name="Picture 2"/>
            <p:cNvPicPr>
              <a:picLocks noChangeAspect="1" noChangeArrowheads="1"/>
            </p:cNvPicPr>
            <p:nvPr/>
          </p:nvPicPr>
          <p:blipFill>
            <a:blip r:embed="rId3" cstate="print"/>
            <a:srcRect l="1855" t="2551" r="1549" b="2661"/>
            <a:stretch>
              <a:fillRect/>
            </a:stretch>
          </p:blipFill>
          <p:spPr bwMode="auto">
            <a:xfrm>
              <a:off x="7066981" y="4022478"/>
              <a:ext cx="2558412" cy="1606178"/>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7" name="Picture 4"/>
            <p:cNvPicPr>
              <a:picLocks noChangeAspect="1" noChangeArrowheads="1"/>
            </p:cNvPicPr>
            <p:nvPr/>
          </p:nvPicPr>
          <p:blipFill>
            <a:blip r:embed="rId4" cstate="print">
              <a:clrChange>
                <a:clrFrom>
                  <a:srgbClr val="FFFFFF"/>
                </a:clrFrom>
                <a:clrTo>
                  <a:srgbClr val="FFFFFF">
                    <a:alpha val="0"/>
                  </a:srgbClr>
                </a:clrTo>
              </a:clrChange>
              <a:grayscl/>
            </a:blip>
            <a:srcRect/>
            <a:stretch>
              <a:fillRect/>
            </a:stretch>
          </p:blipFill>
          <p:spPr bwMode="auto">
            <a:xfrm>
              <a:off x="9598061" y="4542178"/>
              <a:ext cx="1003736" cy="64615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 name="Picture 5"/>
            <p:cNvPicPr>
              <a:picLocks noChangeAspect="1" noChangeArrowheads="1"/>
            </p:cNvPicPr>
            <p:nvPr/>
          </p:nvPicPr>
          <p:blipFill>
            <a:blip r:embed="rId5" cstate="print">
              <a:clrChange>
                <a:clrFrom>
                  <a:srgbClr val="FFFFFF"/>
                </a:clrFrom>
                <a:clrTo>
                  <a:srgbClr val="FFFFFF">
                    <a:alpha val="0"/>
                  </a:srgbClr>
                </a:clrTo>
              </a:clrChange>
              <a:grayscl/>
            </a:blip>
            <a:srcRect/>
            <a:stretch>
              <a:fillRect/>
            </a:stretch>
          </p:blipFill>
          <p:spPr bwMode="auto">
            <a:xfrm>
              <a:off x="9670204" y="5146087"/>
              <a:ext cx="859449" cy="61478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6"/>
            <p:cNvPicPr>
              <a:picLocks noChangeAspect="1" noChangeArrowheads="1"/>
            </p:cNvPicPr>
            <p:nvPr/>
          </p:nvPicPr>
          <p:blipFill>
            <a:blip r:embed="rId6" cstate="print">
              <a:clrChange>
                <a:clrFrom>
                  <a:srgbClr val="FFFFFF"/>
                </a:clrFrom>
                <a:clrTo>
                  <a:srgbClr val="FFFFFF">
                    <a:alpha val="0"/>
                  </a:srgbClr>
                </a:clrTo>
              </a:clrChange>
              <a:grayscl/>
            </a:blip>
            <a:srcRect/>
            <a:stretch>
              <a:fillRect/>
            </a:stretch>
          </p:blipFill>
          <p:spPr bwMode="auto">
            <a:xfrm>
              <a:off x="9748620" y="4061770"/>
              <a:ext cx="702616" cy="53323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634287" y="3959504"/>
              <a:ext cx="540014" cy="528879"/>
            </a:xfrm>
            <a:prstGeom prst="rect">
              <a:avLst/>
            </a:prstGeom>
            <a:noFill/>
            <a:ln w="9525">
              <a:noFill/>
              <a:miter lim="800000"/>
              <a:headEnd/>
              <a:tailEnd/>
            </a:ln>
          </p:spPr>
        </p:pic>
        <p:pic>
          <p:nvPicPr>
            <p:cNvPr id="11"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634287" y="4501894"/>
              <a:ext cx="540014" cy="528879"/>
            </a:xfrm>
            <a:prstGeom prst="rect">
              <a:avLst/>
            </a:prstGeom>
            <a:noFill/>
            <a:ln w="9525">
              <a:noFill/>
              <a:miter lim="800000"/>
              <a:headEnd/>
              <a:tailEnd/>
            </a:ln>
          </p:spPr>
        </p:pic>
        <p:pic>
          <p:nvPicPr>
            <p:cNvPr id="12"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634287" y="5077440"/>
              <a:ext cx="540014" cy="528879"/>
            </a:xfrm>
            <a:prstGeom prst="rect">
              <a:avLst/>
            </a:prstGeom>
            <a:noFill/>
            <a:ln w="9525">
              <a:noFill/>
              <a:miter lim="800000"/>
              <a:headEnd/>
              <a:tailEnd/>
            </a:ln>
          </p:spPr>
        </p:pic>
      </p:grpSp>
      <p:pic>
        <p:nvPicPr>
          <p:cNvPr id="13" name="Picture 8"/>
          <p:cNvPicPr>
            <a:picLocks noChangeAspect="1" noChangeArrowheads="1"/>
          </p:cNvPicPr>
          <p:nvPr/>
        </p:nvPicPr>
        <p:blipFill>
          <a:blip r:embed="rId8" cstate="print"/>
          <a:stretch>
            <a:fillRect/>
          </a:stretch>
        </p:blipFill>
        <p:spPr bwMode="auto">
          <a:xfrm>
            <a:off x="561215" y="2968886"/>
            <a:ext cx="5814682" cy="221912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4" name="TextBox 13"/>
          <p:cNvSpPr txBox="1"/>
          <p:nvPr/>
        </p:nvSpPr>
        <p:spPr>
          <a:xfrm>
            <a:off x="1027898" y="2435082"/>
            <a:ext cx="9753718" cy="400110"/>
          </a:xfrm>
          <a:prstGeom prst="rect">
            <a:avLst/>
          </a:prstGeom>
          <a:noFill/>
        </p:spPr>
        <p:txBody>
          <a:bodyPr wrap="square" rtlCol="0">
            <a:spAutoFit/>
          </a:bodyPr>
          <a:lstStyle/>
          <a:p>
            <a:pPr algn="ctr"/>
            <a:r>
              <a:rPr lang="fr-FR" sz="2000" b="1" dirty="0">
                <a:solidFill>
                  <a:srgbClr val="19325C"/>
                </a:solidFill>
              </a:rPr>
              <a:t>Les autorisations déterminent les</a:t>
            </a:r>
            <a:r>
              <a:rPr lang="fr-FR" sz="2000" b="1" i="1" dirty="0">
                <a:solidFill>
                  <a:srgbClr val="19325C"/>
                </a:solidFill>
              </a:rPr>
              <a:t> types</a:t>
            </a:r>
            <a:r>
              <a:rPr lang="fr-FR" sz="2000" b="1" dirty="0">
                <a:solidFill>
                  <a:srgbClr val="19325C"/>
                </a:solidFill>
              </a:rPr>
              <a:t> </a:t>
            </a:r>
            <a:r>
              <a:rPr lang="fr-FR" sz="2000" b="1" dirty="0" smtClean="0">
                <a:solidFill>
                  <a:srgbClr val="19325C"/>
                </a:solidFill>
              </a:rPr>
              <a:t>d'enregistrements</a:t>
            </a:r>
            <a:r>
              <a:rPr lang="fr-FR" sz="2000" b="1" dirty="0">
                <a:solidFill>
                  <a:srgbClr val="19325C"/>
                </a:solidFill>
              </a:rPr>
              <a:t>.</a:t>
            </a:r>
          </a:p>
        </p:txBody>
      </p:sp>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l="16028" r="19938" b="69208"/>
          <a:stretch/>
        </p:blipFill>
        <p:spPr>
          <a:xfrm>
            <a:off x="6872152" y="3537938"/>
            <a:ext cx="956216" cy="1093218"/>
          </a:xfrm>
          <a:prstGeom prst="rect">
            <a:avLst/>
          </a:prstGeom>
          <a:solidFill>
            <a:schemeClr val="bg1">
              <a:lumMod val="85000"/>
            </a:schemeClr>
          </a:solidFill>
        </p:spPr>
      </p:pic>
    </p:spTree>
    <p:extLst>
      <p:ext uri="{BB962C8B-B14F-4D97-AF65-F5344CB8AC3E}">
        <p14:creationId xmlns:p14="http://schemas.microsoft.com/office/powerpoint/2010/main" val="27966498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149</a:t>
            </a:fld>
            <a:endParaRPr lang="en-US" smtClean="0"/>
          </a:p>
        </p:txBody>
      </p:sp>
      <p:sp>
        <p:nvSpPr>
          <p:cNvPr id="3" name="Text Placeholder 2"/>
          <p:cNvSpPr>
            <a:spLocks noGrp="1"/>
          </p:cNvSpPr>
          <p:nvPr>
            <p:ph type="body" sz="quarter" idx="11"/>
          </p:nvPr>
        </p:nvSpPr>
        <p:spPr>
          <a:xfrm>
            <a:off x="455733" y="7437"/>
            <a:ext cx="10445750" cy="914400"/>
          </a:xfrm>
        </p:spPr>
        <p:txBody>
          <a:bodyPr/>
          <a:lstStyle/>
          <a:p>
            <a:r>
              <a:rPr lang="fr-FR"/>
              <a:t>Utiliser les vues de liste de profils améliorées pour mettre à jour les profils en masse</a:t>
            </a:r>
          </a:p>
        </p:txBody>
      </p:sp>
      <p:sp>
        <p:nvSpPr>
          <p:cNvPr id="4" name="Text Placeholder 3"/>
          <p:cNvSpPr>
            <a:spLocks noGrp="1"/>
          </p:cNvSpPr>
          <p:nvPr>
            <p:ph type="body" sz="quarter" idx="12"/>
          </p:nvPr>
        </p:nvSpPr>
        <p:spPr>
          <a:xfrm>
            <a:off x="455733" y="993520"/>
            <a:ext cx="4430592" cy="4635755"/>
          </a:xfrm>
        </p:spPr>
        <p:txBody>
          <a:bodyPr/>
          <a:lstStyle/>
          <a:p>
            <a:pPr>
              <a:lnSpc>
                <a:spcPct val="100000"/>
              </a:lnSpc>
              <a:defRPr/>
            </a:pPr>
            <a:r>
              <a:rPr lang="fr-FR" dirty="0"/>
              <a:t>Activez les vues de liste de profils améliorées pour mieux travailler avec plusieurs profils simultanément. Vous pouvez :</a:t>
            </a:r>
          </a:p>
          <a:p>
            <a:pPr lvl="1">
              <a:lnSpc>
                <a:spcPct val="100000"/>
              </a:lnSpc>
              <a:defRPr/>
            </a:pPr>
            <a:r>
              <a:rPr lang="fr-FR" dirty="0"/>
              <a:t>Créer des listes filtrées de profils.</a:t>
            </a:r>
          </a:p>
          <a:p>
            <a:pPr lvl="1">
              <a:lnSpc>
                <a:spcPct val="100000"/>
              </a:lnSpc>
              <a:defRPr/>
            </a:pPr>
            <a:r>
              <a:rPr lang="fr-FR" dirty="0"/>
              <a:t>Afficher et comparer les paramètres et autorisations pour des profils multiples.</a:t>
            </a:r>
          </a:p>
          <a:p>
            <a:pPr lvl="1">
              <a:lnSpc>
                <a:spcPct val="100000"/>
              </a:lnSpc>
              <a:defRPr/>
            </a:pPr>
            <a:r>
              <a:rPr lang="fr-FR" dirty="0"/>
              <a:t>Mettre à jour des profils multiples </a:t>
            </a:r>
            <a:r>
              <a:rPr lang="pl-PL" dirty="0" smtClean="0"/>
              <a:t/>
            </a:r>
            <a:br>
              <a:rPr lang="pl-PL" dirty="0" smtClean="0"/>
            </a:br>
            <a:r>
              <a:rPr lang="fr-FR" dirty="0" smtClean="0"/>
              <a:t>en </a:t>
            </a:r>
            <a:r>
              <a:rPr lang="fr-FR" dirty="0"/>
              <a:t>masse.</a:t>
            </a:r>
          </a:p>
          <a:p>
            <a:endParaRPr lang="en-IN" dirty="0"/>
          </a:p>
        </p:txBody>
      </p:sp>
      <p:sp>
        <p:nvSpPr>
          <p:cNvPr id="8" name="Rectangle 7"/>
          <p:cNvSpPr/>
          <p:nvPr/>
        </p:nvSpPr>
        <p:spPr bwMode="auto">
          <a:xfrm>
            <a:off x="0" y="6026699"/>
            <a:ext cx="12192000"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spcBef>
                <a:spcPct val="50000"/>
              </a:spcBef>
            </a:pPr>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Courier New" pitchFamily="49" charset="0"/>
              </a:rPr>
              <a:t>Configuration | Utilisateurs | Paramètre de gestion des utilisateurs</a:t>
            </a:r>
          </a:p>
        </p:txBody>
      </p:sp>
      <p:sp>
        <p:nvSpPr>
          <p:cNvPr id="9" name="Freeform 202"/>
          <p:cNvSpPr>
            <a:spLocks noEditPoints="1"/>
          </p:cNvSpPr>
          <p:nvPr/>
        </p:nvSpPr>
        <p:spPr bwMode="auto">
          <a:xfrm flipH="1">
            <a:off x="143266" y="609838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pic>
        <p:nvPicPr>
          <p:cNvPr id="11" name="Picture 10">
            <a:extLst>
              <a:ext uri="{FF2B5EF4-FFF2-40B4-BE49-F238E27FC236}">
                <a16:creationId xmlns="" xmlns:a16="http://schemas.microsoft.com/office/drawing/2014/main" id="{7971B0BE-916F-564E-B961-3BC9BC17A3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7891" y="2137822"/>
            <a:ext cx="7339796" cy="3667024"/>
          </a:xfrm>
          <a:prstGeom prst="rect">
            <a:avLst/>
          </a:prstGeom>
        </p:spPr>
      </p:pic>
    </p:spTree>
    <p:extLst>
      <p:ext uri="{BB962C8B-B14F-4D97-AF65-F5344CB8AC3E}">
        <p14:creationId xmlns:p14="http://schemas.microsoft.com/office/powerpoint/2010/main" val="4026293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b="0" i="0" u="none" strike="noStrike" kern="0" cap="none" spc="0" normalizeH="0" baseline="0" noProof="0" smtClean="0">
              <a:ln>
                <a:noFill/>
              </a:ln>
              <a:solidFill>
                <a:sysClr val="windowText" lastClr="000000"/>
              </a:solidFill>
              <a:effectLst/>
              <a:uLnTx/>
              <a:uFillTx/>
            </a:endParaRPr>
          </a:p>
        </p:txBody>
      </p:sp>
      <p:sp>
        <p:nvSpPr>
          <p:cNvPr id="3" name="Text Placeholder 2"/>
          <p:cNvSpPr>
            <a:spLocks noGrp="1"/>
          </p:cNvSpPr>
          <p:nvPr>
            <p:ph type="body" sz="quarter" idx="11"/>
          </p:nvPr>
        </p:nvSpPr>
        <p:spPr/>
        <p:txBody>
          <a:bodyPr/>
          <a:lstStyle/>
          <a:p>
            <a:r>
              <a:rPr lang="fr-FR"/>
              <a:t>Bienvenue</a:t>
            </a:r>
          </a:p>
        </p:txBody>
      </p:sp>
      <p:pic>
        <p:nvPicPr>
          <p:cNvPr id="4" name="Picture 3"/>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0" y="921837"/>
            <a:ext cx="12192000" cy="5936162"/>
          </a:xfrm>
          <a:prstGeom prst="rect">
            <a:avLst/>
          </a:prstGeom>
        </p:spPr>
      </p:pic>
      <p:sp>
        <p:nvSpPr>
          <p:cNvPr id="5" name="Content Placeholder 2"/>
          <p:cNvSpPr txBox="1">
            <a:spLocks/>
          </p:cNvSpPr>
          <p:nvPr/>
        </p:nvSpPr>
        <p:spPr>
          <a:xfrm>
            <a:off x="0" y="974725"/>
            <a:ext cx="5423026" cy="3642542"/>
          </a:xfrm>
          <a:prstGeom prst="roundRect">
            <a:avLst>
              <a:gd name="adj" fmla="val 5887"/>
            </a:avLst>
          </a:prstGeom>
          <a:solidFill>
            <a:schemeClr val="bg1">
              <a:alpha val="71000"/>
            </a:schemeClr>
          </a:solidFill>
          <a:ln>
            <a:solidFill>
              <a:schemeClr val="bg1">
                <a:lumMod val="75000"/>
              </a:schemeClr>
            </a:solidFill>
          </a:ln>
        </p:spPr>
        <p:txBody>
          <a:bodyPr lIns="0" rIns="0" anchor="ct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ctr" defTabSz="914400" rtl="0" eaLnBrk="1" fontAlgn="base" latinLnBrk="0" hangingPunct="1">
              <a:lnSpc>
                <a:spcPct val="100000"/>
              </a:lnSpc>
              <a:spcBef>
                <a:spcPts val="600"/>
              </a:spcBef>
              <a:spcAft>
                <a:spcPct val="0"/>
              </a:spcAft>
              <a:buClrTx/>
              <a:buSzTx/>
              <a:buFontTx/>
              <a:buNone/>
              <a:tabLst/>
              <a:defRPr/>
            </a:pPr>
            <a:r>
              <a:rPr kumimoji="0" lang="fr-FR" b="0" i="0" u="none" strike="noStrike" cap="none" normalizeH="0" baseline="0" noProof="0" dirty="0" smtClean="0">
                <a:ln>
                  <a:noFill/>
                </a:ln>
                <a:solidFill>
                  <a:schemeClr val="tx1"/>
                </a:solidFill>
                <a:uLnTx/>
                <a:uFillTx/>
                <a:latin typeface="Monotype Corsiva" panose="03010101010201010101" pitchFamily="66" charset="0"/>
              </a:rPr>
              <a:t>Félicitations</a:t>
            </a:r>
            <a:r>
              <a:rPr kumimoji="0" lang="pl-PL" b="0" i="0" u="none" strike="noStrike" cap="none" normalizeH="0" baseline="0" noProof="0" dirty="0" smtClean="0">
                <a:ln>
                  <a:noFill/>
                </a:ln>
                <a:solidFill>
                  <a:schemeClr val="tx1"/>
                </a:solidFill>
                <a:uLnTx/>
                <a:uFillTx/>
              </a:rPr>
              <a:t> </a:t>
            </a:r>
            <a:br>
              <a:rPr kumimoji="0" lang="pl-PL" b="0" i="0" u="none" strike="noStrike" cap="none" normalizeH="0" baseline="0" noProof="0" dirty="0" smtClean="0">
                <a:ln>
                  <a:noFill/>
                </a:ln>
                <a:solidFill>
                  <a:schemeClr val="tx1"/>
                </a:solidFill>
                <a:uLnTx/>
                <a:uFillTx/>
              </a:rPr>
            </a:br>
            <a:r>
              <a:rPr kumimoji="0" lang="fr-FR" sz="1900" b="0" i="0" u="none" strike="noStrike" cap="none" normalizeH="0" baseline="0" noProof="0" dirty="0" smtClean="0">
                <a:ln>
                  <a:noFill/>
                </a:ln>
                <a:solidFill>
                  <a:schemeClr val="tx1"/>
                </a:solidFill>
                <a:uLnTx/>
                <a:uFillTx/>
              </a:rPr>
              <a:t>pour </a:t>
            </a:r>
            <a:r>
              <a:rPr kumimoji="0" lang="fr-FR" sz="1900" b="0" i="0" u="none" strike="noStrike" cap="none" normalizeH="0" baseline="0" noProof="0" dirty="0">
                <a:ln>
                  <a:noFill/>
                </a:ln>
                <a:solidFill>
                  <a:schemeClr val="tx1"/>
                </a:solidFill>
                <a:uLnTx/>
                <a:uFillTx/>
              </a:rPr>
              <a:t>votre </a:t>
            </a:r>
            <a:r>
              <a:rPr kumimoji="0" lang="fr-FR" sz="1900" b="0" i="0" u="none" strike="noStrike" cap="none" normalizeH="0" baseline="0" noProof="0" dirty="0" smtClean="0">
                <a:ln>
                  <a:noFill/>
                </a:ln>
                <a:solidFill>
                  <a:schemeClr val="tx1"/>
                </a:solidFill>
                <a:uLnTx/>
                <a:uFillTx/>
              </a:rPr>
              <a:t>nouveau</a:t>
            </a:r>
            <a:r>
              <a:rPr kumimoji="0" lang="pl-PL" sz="1900" b="0" i="0" u="none" strike="noStrike" cap="none" normalizeH="0" baseline="0" noProof="0" dirty="0" smtClean="0">
                <a:ln>
                  <a:noFill/>
                </a:ln>
                <a:solidFill>
                  <a:schemeClr val="tx1"/>
                </a:solidFill>
                <a:uLnTx/>
                <a:uFillTx/>
              </a:rPr>
              <a:t> </a:t>
            </a:r>
            <a:r>
              <a:rPr kumimoji="0" lang="fr-FR" sz="1900" b="0" i="0" u="none" strike="noStrike" cap="none" normalizeH="0" baseline="0" noProof="0" dirty="0" smtClean="0">
                <a:ln>
                  <a:noFill/>
                </a:ln>
                <a:solidFill>
                  <a:schemeClr val="tx1"/>
                </a:solidFill>
                <a:uLnTx/>
                <a:uFillTx/>
              </a:rPr>
              <a:t>rôle d'administrateur </a:t>
            </a:r>
            <a:r>
              <a:rPr kumimoji="0" lang="fr-FR" sz="1900" b="0" i="0" u="none" strike="noStrike" cap="none" normalizeH="0" baseline="0" noProof="0" dirty="0" err="1" smtClean="0">
                <a:ln>
                  <a:noFill/>
                </a:ln>
                <a:solidFill>
                  <a:schemeClr val="tx1"/>
                </a:solidFill>
                <a:uLnTx/>
                <a:uFillTx/>
              </a:rPr>
              <a:t>Salesforce</a:t>
            </a:r>
            <a:r>
              <a:rPr kumimoji="0" lang="pl-PL" sz="1900" b="0" i="0" u="none" strike="noStrike" cap="none" normalizeH="0" baseline="0" noProof="0" dirty="0" smtClean="0">
                <a:ln>
                  <a:noFill/>
                </a:ln>
                <a:solidFill>
                  <a:schemeClr val="tx1"/>
                </a:solidFill>
                <a:uLnTx/>
                <a:uFillTx/>
              </a:rPr>
              <a:t> </a:t>
            </a:r>
            <a:r>
              <a:rPr kumimoji="0" lang="fr-FR" sz="1900" b="0" i="0" u="none" strike="noStrike" cap="none" normalizeH="0" baseline="0" noProof="0" dirty="0" smtClean="0">
                <a:ln>
                  <a:noFill/>
                </a:ln>
                <a:solidFill>
                  <a:schemeClr val="tx1"/>
                </a:solidFill>
                <a:uLnTx/>
                <a:uFillTx/>
              </a:rPr>
              <a:t>chez </a:t>
            </a:r>
            <a:r>
              <a:rPr kumimoji="0" lang="fr-FR" sz="1900" b="0" i="0" u="none" strike="noStrike" cap="none" normalizeH="0" baseline="0" noProof="0" dirty="0">
                <a:ln>
                  <a:noFill/>
                </a:ln>
                <a:solidFill>
                  <a:schemeClr val="tx1"/>
                </a:solidFill>
                <a:uLnTx/>
                <a:uFillTx/>
              </a:rPr>
              <a:t>AW </a:t>
            </a:r>
            <a:r>
              <a:rPr kumimoji="0" lang="fr-FR" sz="1900" b="0" i="0" u="none" strike="noStrike" cap="none" normalizeH="0" baseline="0" noProof="0" dirty="0" err="1">
                <a:ln>
                  <a:noFill/>
                </a:ln>
                <a:solidFill>
                  <a:schemeClr val="tx1"/>
                </a:solidFill>
                <a:uLnTx/>
                <a:uFillTx/>
              </a:rPr>
              <a:t>Computing</a:t>
            </a:r>
            <a:r>
              <a:rPr kumimoji="0" lang="fr-FR" sz="1900" b="0" i="0" u="none" strike="noStrike" cap="none" normalizeH="0" baseline="0" noProof="0" dirty="0">
                <a:ln>
                  <a:noFill/>
                </a:ln>
                <a:solidFill>
                  <a:schemeClr val="tx1"/>
                </a:solidFill>
                <a:uLnTx/>
                <a:uFillTx/>
              </a:rPr>
              <a:t> !</a:t>
            </a:r>
          </a:p>
          <a:p>
            <a:pPr marL="0" marR="0" lvl="0" indent="0" algn="ctr" defTabSz="914400" rtl="0" eaLnBrk="1" fontAlgn="base" latinLnBrk="0" hangingPunct="1">
              <a:lnSpc>
                <a:spcPct val="100000"/>
              </a:lnSpc>
              <a:spcBef>
                <a:spcPts val="1200"/>
              </a:spcBef>
              <a:spcAft>
                <a:spcPct val="0"/>
              </a:spcAft>
              <a:buClrTx/>
              <a:buSzTx/>
              <a:buFontTx/>
              <a:buNone/>
              <a:tabLst/>
              <a:defRPr/>
            </a:pPr>
            <a:r>
              <a:rPr kumimoji="0" lang="fr-FR" sz="1900" b="0" i="0" u="none" strike="noStrike" cap="none" spc="-20" normalizeH="0" noProof="0" dirty="0">
                <a:ln>
                  <a:noFill/>
                </a:ln>
                <a:solidFill>
                  <a:schemeClr val="tx1"/>
                </a:solidFill>
                <a:uLnTx/>
                <a:uFillTx/>
                <a:latin typeface="Salesforce Sans" panose="020B0505020202020203" pitchFamily="34" charset="0"/>
                <a:ea typeface="+mn-ea"/>
                <a:cs typeface="Arial" pitchFamily="34" charset="0"/>
              </a:rPr>
              <a:t>Nous sommes une entreprise de taille moyenne basée aux États-Unis qui fournit de </a:t>
            </a:r>
            <a:r>
              <a:rPr kumimoji="0" lang="fr-FR" sz="1900" b="0" i="0" u="none" strike="noStrike" cap="none" spc="-20" normalizeH="0" noProof="0" dirty="0" smtClean="0">
                <a:ln>
                  <a:noFill/>
                </a:ln>
                <a:solidFill>
                  <a:schemeClr val="tx1"/>
                </a:solidFill>
                <a:uLnTx/>
                <a:uFillTx/>
                <a:latin typeface="Salesforce Sans" panose="020B0505020202020203" pitchFamily="34" charset="0"/>
                <a:ea typeface="+mn-ea"/>
                <a:cs typeface="Arial" pitchFamily="34" charset="0"/>
              </a:rPr>
              <a:t>l'équipement </a:t>
            </a:r>
            <a:r>
              <a:rPr kumimoji="0" lang="fr-FR" sz="1900" b="0" i="0" u="none" strike="noStrike" cap="none" spc="-20" normalizeH="0" noProof="0" dirty="0">
                <a:ln>
                  <a:noFill/>
                </a:ln>
                <a:solidFill>
                  <a:schemeClr val="tx1"/>
                </a:solidFill>
                <a:uLnTx/>
                <a:uFillTx/>
                <a:latin typeface="Salesforce Sans" panose="020B0505020202020203" pitchFamily="34" charset="0"/>
                <a:ea typeface="+mn-ea"/>
                <a:cs typeface="Arial" pitchFamily="34" charset="0"/>
              </a:rPr>
              <a:t>informatique bureautique à la fois aux entreprises et aux particuliers. Nous nous développons à </a:t>
            </a:r>
            <a:r>
              <a:rPr kumimoji="0" lang="fr-FR" sz="1900" b="0" i="0" u="none" strike="noStrike" cap="none" spc="-20" normalizeH="0" noProof="0" dirty="0" smtClean="0">
                <a:ln>
                  <a:noFill/>
                </a:ln>
                <a:solidFill>
                  <a:schemeClr val="tx1"/>
                </a:solidFill>
                <a:uLnTx/>
                <a:uFillTx/>
                <a:latin typeface="Salesforce Sans" panose="020B0505020202020203" pitchFamily="34" charset="0"/>
                <a:ea typeface="+mn-ea"/>
                <a:cs typeface="Arial" pitchFamily="34" charset="0"/>
              </a:rPr>
              <a:t>l'international </a:t>
            </a:r>
            <a:r>
              <a:rPr kumimoji="0" lang="fr-FR" sz="1900" b="0" i="0" u="none" strike="noStrike" cap="none" spc="-20" normalizeH="0" noProof="0" dirty="0">
                <a:ln>
                  <a:noFill/>
                </a:ln>
                <a:solidFill>
                  <a:schemeClr val="tx1"/>
                </a:solidFill>
                <a:uLnTx/>
                <a:uFillTx/>
                <a:latin typeface="Salesforce Sans" panose="020B0505020202020203" pitchFamily="34" charset="0"/>
                <a:ea typeface="+mn-ea"/>
                <a:cs typeface="Arial" pitchFamily="34" charset="0"/>
              </a:rPr>
              <a:t>tout en accroissant nos exigences vis-à-vis de notre système </a:t>
            </a:r>
            <a:r>
              <a:rPr kumimoji="0" lang="fr-FR" sz="1900" b="0" i="0" u="none" strike="noStrike" cap="none" spc="-20" normalizeH="0" noProof="0" dirty="0" err="1">
                <a:ln>
                  <a:noFill/>
                </a:ln>
                <a:solidFill>
                  <a:schemeClr val="tx1"/>
                </a:solidFill>
                <a:uLnTx/>
                <a:uFillTx/>
                <a:latin typeface="Salesforce Sans" panose="020B0505020202020203" pitchFamily="34" charset="0"/>
                <a:ea typeface="+mn-ea"/>
                <a:cs typeface="Arial" pitchFamily="34" charset="0"/>
              </a:rPr>
              <a:t>Salesforce</a:t>
            </a:r>
            <a:r>
              <a:rPr kumimoji="0" lang="fr-FR" sz="1900" b="0" i="0" u="none" strike="noStrike" cap="none" spc="-20" normalizeH="0" noProof="0" dirty="0">
                <a:ln>
                  <a:noFill/>
                </a:ln>
                <a:solidFill>
                  <a:schemeClr val="tx1"/>
                </a:solidFill>
                <a:uLnTx/>
                <a:uFillTx/>
                <a:latin typeface="Salesforce Sans" panose="020B0505020202020203" pitchFamily="34" charset="0"/>
                <a:ea typeface="+mn-ea"/>
                <a:cs typeface="Arial" pitchFamily="34" charset="0"/>
              </a:rPr>
              <a:t>, mis en œuvre il y a six mois.</a:t>
            </a:r>
          </a:p>
        </p:txBody>
      </p:sp>
      <p:grpSp>
        <p:nvGrpSpPr>
          <p:cNvPr id="6" name="Group 5"/>
          <p:cNvGrpSpPr/>
          <p:nvPr/>
        </p:nvGrpSpPr>
        <p:grpSpPr>
          <a:xfrm>
            <a:off x="384873" y="4091353"/>
            <a:ext cx="11422253" cy="2583770"/>
            <a:chOff x="384873" y="4117476"/>
            <a:chExt cx="11422253" cy="2583770"/>
          </a:xfrm>
          <a:effectLst>
            <a:outerShdw blurRad="50800" dist="38100" dir="2700000" algn="tl" rotWithShape="0">
              <a:prstClr val="black">
                <a:alpha val="40000"/>
              </a:prstClr>
            </a:outerShdw>
          </a:effectLst>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84873" y="4925195"/>
              <a:ext cx="2470168" cy="1776051"/>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04844" y="5100812"/>
              <a:ext cx="2041285" cy="1424817"/>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5932" y="5145610"/>
              <a:ext cx="2016949" cy="133522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36679" y="4117476"/>
              <a:ext cx="1170447" cy="2583769"/>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62684" y="5473596"/>
              <a:ext cx="1747597" cy="997879"/>
            </a:xfrm>
            <a:prstGeom prst="rect">
              <a:avLst/>
            </a:prstGeom>
          </p:spPr>
        </p:pic>
      </p:grpSp>
      <p:grpSp>
        <p:nvGrpSpPr>
          <p:cNvPr id="13" name="Group 12"/>
          <p:cNvGrpSpPr/>
          <p:nvPr/>
        </p:nvGrpSpPr>
        <p:grpSpPr>
          <a:xfrm>
            <a:off x="5884983" y="961291"/>
            <a:ext cx="6286955" cy="3655975"/>
            <a:chOff x="1734508" y="1351386"/>
            <a:chExt cx="6286955" cy="3223846"/>
          </a:xfrm>
        </p:grpSpPr>
        <p:sp>
          <p:nvSpPr>
            <p:cNvPr id="16" name="Rounded Rectangle 19"/>
            <p:cNvSpPr/>
            <p:nvPr/>
          </p:nvSpPr>
          <p:spPr bwMode="auto">
            <a:xfrm>
              <a:off x="1734508" y="1351386"/>
              <a:ext cx="6013939" cy="3223846"/>
            </a:xfrm>
            <a:prstGeom prst="roundRect">
              <a:avLst>
                <a:gd name="adj" fmla="val 5729"/>
              </a:avLst>
            </a:prstGeom>
            <a:solidFill>
              <a:schemeClr val="bg1">
                <a:lumMod val="95000"/>
              </a:schemeClr>
            </a:solidFill>
            <a:ln w="6350">
              <a:solidFill>
                <a:schemeClr val="bg1">
                  <a:lumMod val="75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17" name="TextBox 16"/>
            <p:cNvSpPr txBox="1"/>
            <p:nvPr/>
          </p:nvSpPr>
          <p:spPr>
            <a:xfrm>
              <a:off x="1844567" y="2713069"/>
              <a:ext cx="2586250" cy="1167011"/>
            </a:xfrm>
            <a:prstGeom prst="rect">
              <a:avLst/>
            </a:prstGeom>
            <a:noFill/>
          </p:spPr>
          <p:txBody>
            <a:bodyPr wrap="square" rtlCol="0">
              <a:spAutoFit/>
            </a:bodyPr>
            <a:lstStyle/>
            <a:p>
              <a:pPr marL="0" marR="0" lvl="0" indent="0" algn="l" defTabSz="914400" eaLnBrk="1" fontAlgn="auto" latinLnBrk="0" hangingPunct="1">
                <a:lnSpc>
                  <a:spcPct val="100000"/>
                </a:lnSpc>
                <a:spcBef>
                  <a:spcPts val="1200"/>
                </a:spcBef>
                <a:spcAft>
                  <a:spcPts val="0"/>
                </a:spcAft>
                <a:buClrTx/>
                <a:buSzTx/>
                <a:buFontTx/>
                <a:buNone/>
                <a:tabLst/>
                <a:defRPr/>
              </a:pPr>
              <a:r>
                <a:rPr kumimoji="0" lang="fr-FR" sz="1400" b="0" i="0" u="none" strike="noStrike" cap="none" normalizeH="0" baseline="0" noProof="0" dirty="0">
                  <a:ln>
                    <a:noFill/>
                  </a:ln>
                  <a:solidFill>
                    <a:sysClr val="windowText" lastClr="000000"/>
                  </a:solidFill>
                  <a:uLnTx/>
                  <a:uFillTx/>
                  <a:latin typeface="+mn-lt"/>
                </a:rPr>
                <a:t>1 </a:t>
              </a:r>
              <a:r>
                <a:rPr kumimoji="0" lang="fr-FR" sz="1400" b="0" i="0" u="none" strike="noStrike" cap="none" normalizeH="0" baseline="0" noProof="0" dirty="0" err="1">
                  <a:ln>
                    <a:noFill/>
                  </a:ln>
                  <a:solidFill>
                    <a:sysClr val="windowText" lastClr="000000"/>
                  </a:solidFill>
                  <a:uLnTx/>
                  <a:uFillTx/>
                  <a:latin typeface="+mn-lt"/>
                </a:rPr>
                <a:t>Market</a:t>
              </a:r>
              <a:r>
                <a:rPr kumimoji="0" lang="fr-FR" sz="1400" b="0" i="0" u="none" strike="noStrike" cap="none" normalizeH="0" baseline="0" noProof="0" dirty="0">
                  <a:ln>
                    <a:noFill/>
                  </a:ln>
                  <a:solidFill>
                    <a:sysClr val="windowText" lastClr="000000"/>
                  </a:solidFill>
                  <a:uLnTx/>
                  <a:uFillTx/>
                  <a:latin typeface="+mn-lt"/>
                </a:rPr>
                <a:t> St.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dirty="0">
                  <a:ln>
                    <a:noFill/>
                  </a:ln>
                  <a:solidFill>
                    <a:sysClr val="windowText" lastClr="000000"/>
                  </a:solidFill>
                  <a:uLnTx/>
                  <a:uFillTx/>
                  <a:latin typeface="+mn-lt"/>
                </a:rPr>
                <a:t>San Francisco, CA 94105</a:t>
              </a:r>
            </a:p>
            <a:p>
              <a:pPr marL="0" marR="0" lvl="0" indent="0" algn="l" defTabSz="91440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dirty="0">
                  <a:ln>
                    <a:noFill/>
                  </a:ln>
                  <a:solidFill>
                    <a:sysClr val="windowText" lastClr="000000"/>
                  </a:solidFill>
                  <a:uLnTx/>
                  <a:uFillTx/>
                  <a:latin typeface="+mn-lt"/>
                </a:rPr>
                <a:t>États-Unis</a:t>
              </a:r>
            </a:p>
            <a:p>
              <a:pPr marL="0" marR="0" lvl="0" indent="0" algn="l" defTabSz="914400" eaLnBrk="1" fontAlgn="auto" latinLnBrk="0" hangingPunct="1">
                <a:lnSpc>
                  <a:spcPct val="100000"/>
                </a:lnSpc>
                <a:spcBef>
                  <a:spcPts val="1200"/>
                </a:spcBef>
                <a:spcAft>
                  <a:spcPts val="0"/>
                </a:spcAft>
                <a:buClrTx/>
                <a:buSzTx/>
                <a:buFontTx/>
                <a:buNone/>
                <a:tabLst/>
                <a:defRPr/>
              </a:pPr>
              <a:r>
                <a:rPr kumimoji="0" lang="fr-FR" sz="1400" b="0" i="0" u="none" strike="noStrike" cap="none" normalizeH="0" baseline="0" noProof="0" dirty="0">
                  <a:ln>
                    <a:noFill/>
                  </a:ln>
                  <a:solidFill>
                    <a:sysClr val="windowText" lastClr="000000"/>
                  </a:solidFill>
                  <a:uLnTx/>
                  <a:uFillTx/>
                  <a:latin typeface="+mn-lt"/>
                </a:rPr>
                <a:t>+1.415.901.7901</a:t>
              </a:r>
            </a:p>
            <a:p>
              <a:pPr marL="0" marR="0" lvl="0" indent="0" algn="l" defTabSz="91440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dirty="0">
                  <a:ln>
                    <a:noFill/>
                  </a:ln>
                  <a:solidFill>
                    <a:sysClr val="windowText" lastClr="000000"/>
                  </a:solidFill>
                  <a:uLnTx/>
                  <a:uFillTx/>
                  <a:latin typeface="+mn-lt"/>
                  <a:hlinkClick r:id="rId11"/>
                </a:rPr>
                <a:t>www.aw-computing.com</a:t>
              </a:r>
            </a:p>
          </p:txBody>
        </p:sp>
        <p:sp>
          <p:nvSpPr>
            <p:cNvPr id="18" name="TextBox 17"/>
            <p:cNvSpPr txBox="1"/>
            <p:nvPr/>
          </p:nvSpPr>
          <p:spPr>
            <a:xfrm>
              <a:off x="4275166" y="2713069"/>
              <a:ext cx="3746297" cy="1716592"/>
            </a:xfrm>
            <a:prstGeom prst="rect">
              <a:avLst/>
            </a:prstGeom>
            <a:noFill/>
          </p:spPr>
          <p:txBody>
            <a:bodyPr wrap="square" rtlCol="0">
              <a:spAutoFit/>
            </a:bodyPr>
            <a:lstStyle/>
            <a:p>
              <a:pPr marL="1792288" marR="0" lvl="0" indent="-1792288" algn="l" defTabSz="914400" eaLnBrk="1" fontAlgn="auto" latinLnBrk="0" hangingPunct="1">
                <a:lnSpc>
                  <a:spcPct val="100000"/>
                </a:lnSpc>
                <a:spcBef>
                  <a:spcPts val="900"/>
                </a:spcBef>
                <a:spcAft>
                  <a:spcPts val="0"/>
                </a:spcAft>
                <a:buClrTx/>
                <a:buSzTx/>
                <a:buFontTx/>
                <a:buNone/>
                <a:tabLst/>
                <a:defRPr/>
              </a:pPr>
              <a:r>
                <a:rPr kumimoji="0" lang="fr-FR" sz="1400" b="1" i="0" u="none" strike="noStrike" cap="none" normalizeH="0" baseline="0" noProof="0" dirty="0">
                  <a:ln>
                    <a:noFill/>
                  </a:ln>
                  <a:solidFill>
                    <a:sysClr val="windowText" lastClr="000000"/>
                  </a:solidFill>
                  <a:uLnTx/>
                  <a:uFillTx/>
                  <a:latin typeface="+mn-lt"/>
                </a:rPr>
                <a:t>Secteur</a:t>
              </a:r>
              <a:r>
                <a:rPr kumimoji="0" lang="fr-FR" sz="1400" b="0" i="0" u="none" strike="noStrike" cap="none" normalizeH="0" baseline="0" noProof="0" dirty="0">
                  <a:ln>
                    <a:noFill/>
                  </a:ln>
                  <a:solidFill>
                    <a:sysClr val="windowText" lastClr="000000"/>
                  </a:solidFill>
                  <a:uLnTx/>
                  <a:uFillTx/>
                  <a:latin typeface="+mn-lt"/>
                </a:rPr>
                <a:t>	</a:t>
              </a:r>
              <a:r>
                <a:rPr kumimoji="0" lang="fr-FR" sz="1400" b="0" i="0" u="none" strike="noStrike" cap="none" spc="-20" normalizeH="0" noProof="0" dirty="0">
                  <a:ln>
                    <a:noFill/>
                  </a:ln>
                  <a:solidFill>
                    <a:sysClr val="windowText" lastClr="000000"/>
                  </a:solidFill>
                  <a:uLnTx/>
                  <a:uFillTx/>
                  <a:latin typeface="+mn-lt"/>
                </a:rPr>
                <a:t>Informatique et produits électroniques</a:t>
              </a:r>
            </a:p>
            <a:p>
              <a:pPr marR="0" lvl="0" algn="l" defTabSz="914400" eaLnBrk="1" fontAlgn="auto" latinLnBrk="0" hangingPunct="1">
                <a:lnSpc>
                  <a:spcPct val="100000"/>
                </a:lnSpc>
                <a:spcBef>
                  <a:spcPts val="900"/>
                </a:spcBef>
                <a:spcAft>
                  <a:spcPts val="0"/>
                </a:spcAft>
                <a:buClrTx/>
                <a:buSzTx/>
                <a:buFontTx/>
                <a:buNone/>
                <a:tabLst>
                  <a:tab pos="1792288" algn="l"/>
                </a:tabLst>
                <a:defRPr/>
              </a:pPr>
              <a:r>
                <a:rPr kumimoji="0" lang="fr-FR" sz="1400" b="1" i="0" u="none" strike="noStrike" cap="none" spc="-20" normalizeH="0" noProof="0" dirty="0">
                  <a:ln>
                    <a:noFill/>
                  </a:ln>
                  <a:solidFill>
                    <a:sysClr val="windowText" lastClr="000000"/>
                  </a:solidFill>
                  <a:uLnTx/>
                  <a:uFillTx/>
                  <a:latin typeface="+mn-lt"/>
                </a:rPr>
                <a:t>Nombre </a:t>
              </a:r>
              <a:r>
                <a:rPr kumimoji="0" lang="pl-PL" sz="1400" b="1" i="0" u="none" strike="noStrike" cap="none" spc="-20" normalizeH="0" noProof="0" dirty="0" smtClean="0">
                  <a:ln>
                    <a:noFill/>
                  </a:ln>
                  <a:solidFill>
                    <a:sysClr val="windowText" lastClr="000000"/>
                  </a:solidFill>
                  <a:uLnTx/>
                  <a:uFillTx/>
                  <a:latin typeface="+mn-lt"/>
                </a:rPr>
                <a:t/>
              </a:r>
              <a:br>
                <a:rPr kumimoji="0" lang="pl-PL" sz="1400" b="1" i="0" u="none" strike="noStrike" cap="none" spc="-20" normalizeH="0" noProof="0" dirty="0" smtClean="0">
                  <a:ln>
                    <a:noFill/>
                  </a:ln>
                  <a:solidFill>
                    <a:sysClr val="windowText" lastClr="000000"/>
                  </a:solidFill>
                  <a:uLnTx/>
                  <a:uFillTx/>
                  <a:latin typeface="+mn-lt"/>
                </a:rPr>
              </a:br>
              <a:r>
                <a:rPr kumimoji="0" lang="fr-FR" sz="1400" b="1" i="0" u="none" strike="noStrike" cap="none" spc="-20" normalizeH="0" noProof="0" dirty="0" smtClean="0">
                  <a:ln>
                    <a:noFill/>
                  </a:ln>
                  <a:solidFill>
                    <a:sysClr val="windowText" lastClr="000000"/>
                  </a:solidFill>
                  <a:uLnTx/>
                  <a:uFillTx/>
                  <a:latin typeface="+mn-lt"/>
                </a:rPr>
                <a:t>d'employés</a:t>
              </a:r>
              <a:r>
                <a:rPr lang="pl-PL" sz="1400" dirty="0">
                  <a:solidFill>
                    <a:sysClr val="windowText" lastClr="000000"/>
                  </a:solidFill>
                </a:rPr>
                <a:t>	</a:t>
              </a:r>
              <a:r>
                <a:rPr kumimoji="0" lang="fr-FR" sz="1400" b="0" i="0" u="none" strike="noStrike" cap="none" normalizeH="0" baseline="0" noProof="0" dirty="0" smtClean="0">
                  <a:ln>
                    <a:noFill/>
                  </a:ln>
                  <a:solidFill>
                    <a:sysClr val="windowText" lastClr="000000"/>
                  </a:solidFill>
                  <a:uLnTx/>
                  <a:uFillTx/>
                  <a:latin typeface="+mn-lt"/>
                </a:rPr>
                <a:t>750</a:t>
              </a:r>
              <a:endParaRPr kumimoji="0" lang="fr-FR" sz="1400" b="0" i="0" u="none" strike="noStrike" cap="none" normalizeH="0" baseline="0" noProof="0" dirty="0">
                <a:ln>
                  <a:noFill/>
                </a:ln>
                <a:solidFill>
                  <a:sysClr val="windowText" lastClr="000000"/>
                </a:solidFill>
                <a:uLnTx/>
                <a:uFillTx/>
                <a:latin typeface="+mn-lt"/>
              </a:endParaRPr>
            </a:p>
            <a:p>
              <a:pPr marL="1792288" marR="0" lvl="0" indent="-1792288" algn="l" defTabSz="914400" eaLnBrk="1" fontAlgn="auto" latinLnBrk="0" hangingPunct="1">
                <a:lnSpc>
                  <a:spcPct val="100000"/>
                </a:lnSpc>
                <a:spcBef>
                  <a:spcPts val="900"/>
                </a:spcBef>
                <a:spcAft>
                  <a:spcPts val="0"/>
                </a:spcAft>
                <a:buClrTx/>
                <a:buSzTx/>
                <a:buFontTx/>
                <a:buNone/>
                <a:tabLst/>
                <a:defRPr/>
              </a:pPr>
              <a:r>
                <a:rPr kumimoji="0" lang="fr-FR" sz="1400" b="1" i="0" u="none" strike="noStrike" cap="none" normalizeH="0" noProof="0" dirty="0">
                  <a:ln>
                    <a:noFill/>
                  </a:ln>
                  <a:solidFill>
                    <a:sysClr val="windowText" lastClr="000000"/>
                  </a:solidFill>
                  <a:uLnTx/>
                  <a:uFillTx/>
                  <a:latin typeface="+mn-lt"/>
                </a:rPr>
                <a:t>Chiffre </a:t>
              </a:r>
              <a:r>
                <a:rPr kumimoji="0" lang="fr-FR" sz="1400" b="1" i="0" u="none" strike="noStrike" cap="none" normalizeH="0" noProof="0" dirty="0" smtClean="0">
                  <a:ln>
                    <a:noFill/>
                  </a:ln>
                  <a:solidFill>
                    <a:sysClr val="windowText" lastClr="000000"/>
                  </a:solidFill>
                  <a:uLnTx/>
                  <a:uFillTx/>
                  <a:latin typeface="+mn-lt"/>
                </a:rPr>
                <a:t>d'affaires</a:t>
              </a:r>
              <a:r>
                <a:rPr kumimoji="0" lang="fr-FR" sz="1400" b="0" i="0" u="none" strike="noStrike" cap="none" normalizeH="0" baseline="0" noProof="0" dirty="0" smtClean="0">
                  <a:ln>
                    <a:noFill/>
                  </a:ln>
                  <a:solidFill>
                    <a:sysClr val="windowText" lastClr="000000"/>
                  </a:solidFill>
                  <a:uLnTx/>
                  <a:uFillTx/>
                  <a:latin typeface="+mn-lt"/>
                </a:rPr>
                <a:t>	30</a:t>
              </a:r>
              <a:r>
                <a:rPr kumimoji="0" lang="fr-FR" sz="1400" b="0" i="0" u="none" strike="noStrike" cap="none" normalizeH="0" baseline="0" noProof="0" dirty="0">
                  <a:ln>
                    <a:noFill/>
                  </a:ln>
                  <a:solidFill>
                    <a:sysClr val="windowText" lastClr="000000"/>
                  </a:solidFill>
                  <a:uLnTx/>
                  <a:uFillTx/>
                  <a:latin typeface="+mn-lt"/>
                </a:rPr>
                <a:t> 000 000 USD</a:t>
              </a:r>
            </a:p>
            <a:p>
              <a:pPr marL="1792288" marR="0" lvl="0" indent="-1792288" algn="l" defTabSz="914400" eaLnBrk="1" fontAlgn="auto" latinLnBrk="0" hangingPunct="1">
                <a:lnSpc>
                  <a:spcPct val="100000"/>
                </a:lnSpc>
                <a:spcBef>
                  <a:spcPts val="900"/>
                </a:spcBef>
                <a:spcAft>
                  <a:spcPts val="0"/>
                </a:spcAft>
                <a:buClrTx/>
                <a:buSzTx/>
                <a:buFontTx/>
                <a:buNone/>
                <a:tabLst/>
                <a:defRPr/>
              </a:pPr>
              <a:r>
                <a:rPr kumimoji="0" lang="fr-FR" sz="1400" b="1" i="0" u="none" strike="noStrike" cap="none" normalizeH="0" baseline="0" noProof="0" dirty="0">
                  <a:ln>
                    <a:noFill/>
                  </a:ln>
                  <a:solidFill>
                    <a:sysClr val="windowText" lastClr="000000"/>
                  </a:solidFill>
                  <a:uLnTx/>
                  <a:uFillTx/>
                  <a:latin typeface="+mn-lt"/>
                </a:rPr>
                <a:t>Propriété</a:t>
              </a:r>
              <a:r>
                <a:rPr kumimoji="0" lang="fr-FR" sz="1400" b="0" i="0" u="none" strike="noStrike" cap="none" normalizeH="0" baseline="0" noProof="0" dirty="0">
                  <a:ln>
                    <a:noFill/>
                  </a:ln>
                  <a:solidFill>
                    <a:sysClr val="windowText" lastClr="000000"/>
                  </a:solidFill>
                  <a:uLnTx/>
                  <a:uFillTx/>
                  <a:latin typeface="+mn-lt"/>
                </a:rPr>
                <a:t>	Privée</a:t>
              </a:r>
            </a:p>
          </p:txBody>
        </p:sp>
      </p:grpSp>
      <p:pic>
        <p:nvPicPr>
          <p:cNvPr id="14" name="Picture 13" descr="AW Computing Logo - Blue with Outline.png"/>
          <p:cNvPicPr>
            <a:picLocks noChangeAspect="1"/>
          </p:cNvPicPr>
          <p:nvPr>
            <p:custDataLst>
              <p:tags r:id="rId1"/>
            </p:custDataLst>
          </p:nvPr>
        </p:nvPicPr>
        <p:blipFill>
          <a:blip r:embed="rId12" cstate="print"/>
          <a:stretch>
            <a:fillRect/>
          </a:stretch>
        </p:blipFill>
        <p:spPr>
          <a:xfrm>
            <a:off x="6064688" y="1108628"/>
            <a:ext cx="1883557" cy="1096531"/>
          </a:xfrm>
          <a:prstGeom prst="rect">
            <a:avLst/>
          </a:prstGeom>
        </p:spPr>
      </p:pic>
      <p:cxnSp>
        <p:nvCxnSpPr>
          <p:cNvPr id="15" name="Straight Connector 14"/>
          <p:cNvCxnSpPr/>
          <p:nvPr/>
        </p:nvCxnSpPr>
        <p:spPr bwMode="auto">
          <a:xfrm>
            <a:off x="6001810" y="2271853"/>
            <a:ext cx="5732990" cy="0"/>
          </a:xfrm>
          <a:prstGeom prst="line">
            <a:avLst/>
          </a:prstGeom>
          <a:solidFill>
            <a:schemeClr val="accent1"/>
          </a:solidFill>
          <a:ln w="9525" cap="flat" cmpd="sng" algn="ctr">
            <a:solidFill>
              <a:schemeClr val="bg1">
                <a:lumMod val="50000"/>
              </a:schemeClr>
            </a:solidFill>
            <a:prstDash val="solid"/>
            <a:round/>
            <a:headEnd type="none" w="med" len="med"/>
            <a:tailEnd type="none" w="lg" len="lg"/>
          </a:ln>
          <a:effectLst/>
        </p:spPr>
      </p:cxnSp>
    </p:spTree>
    <p:extLst>
      <p:ext uri="{BB962C8B-B14F-4D97-AF65-F5344CB8AC3E}">
        <p14:creationId xmlns:p14="http://schemas.microsoft.com/office/powerpoint/2010/main" val="200673734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150</a:t>
            </a:fld>
            <a:endParaRPr lang="en-US" smtClean="0"/>
          </a:p>
        </p:txBody>
      </p:sp>
      <p:sp>
        <p:nvSpPr>
          <p:cNvPr id="3" name="Text Placeholder 2"/>
          <p:cNvSpPr>
            <a:spLocks noGrp="1"/>
          </p:cNvSpPr>
          <p:nvPr>
            <p:ph type="body" sz="quarter" idx="11"/>
          </p:nvPr>
        </p:nvSpPr>
        <p:spPr/>
        <p:txBody>
          <a:bodyPr/>
          <a:lstStyle/>
          <a:p>
            <a:r>
              <a:rPr lang="fr-FR" dirty="0"/>
              <a:t>Utiliser les ensembles </a:t>
            </a:r>
            <a:r>
              <a:rPr lang="fr-FR" dirty="0" smtClean="0"/>
              <a:t>d'autorisations </a:t>
            </a:r>
            <a:r>
              <a:rPr lang="fr-FR" dirty="0"/>
              <a:t>pour accorder des permissions supplémentaires</a:t>
            </a:r>
          </a:p>
        </p:txBody>
      </p:sp>
      <p:sp>
        <p:nvSpPr>
          <p:cNvPr id="4" name="Text Placeholder 3"/>
          <p:cNvSpPr>
            <a:spLocks noGrp="1"/>
          </p:cNvSpPr>
          <p:nvPr>
            <p:ph type="body" sz="quarter" idx="12"/>
          </p:nvPr>
        </p:nvSpPr>
        <p:spPr>
          <a:xfrm>
            <a:off x="455733" y="1028701"/>
            <a:ext cx="3743043" cy="4045402"/>
          </a:xfrm>
        </p:spPr>
        <p:txBody>
          <a:bodyPr/>
          <a:lstStyle/>
          <a:p>
            <a:pPr>
              <a:lnSpc>
                <a:spcPct val="100000"/>
              </a:lnSpc>
            </a:pPr>
            <a:r>
              <a:rPr lang="fr-FR" sz="2200" dirty="0"/>
              <a:t>Utilisez les ensembles </a:t>
            </a:r>
            <a:r>
              <a:rPr lang="fr-FR" sz="2200" dirty="0" smtClean="0"/>
              <a:t>d'autorisations </a:t>
            </a:r>
            <a:r>
              <a:rPr lang="fr-FR" sz="2200" dirty="0"/>
              <a:t>pour accorder des permissions supplémentaires à des utilisateurs spécifiques, en plus de leurs autorisations de profil existantes, sans avoir à modifier leurs profils existants, créez de nouveaux profils ou accordez un profil administrateur là où ce </a:t>
            </a:r>
            <a:r>
              <a:rPr lang="fr-FR" sz="2200" dirty="0" smtClean="0"/>
              <a:t>n'est </a:t>
            </a:r>
            <a:r>
              <a:rPr lang="fr-FR" sz="2200" dirty="0"/>
              <a:t>pas nécessaire.</a:t>
            </a:r>
          </a:p>
          <a:p>
            <a:endParaRPr lang="en-US" dirty="0"/>
          </a:p>
          <a:p>
            <a:endParaRPr lang="en-IN" dirty="0"/>
          </a:p>
        </p:txBody>
      </p:sp>
      <p:grpSp>
        <p:nvGrpSpPr>
          <p:cNvPr id="5" name="Group 4"/>
          <p:cNvGrpSpPr>
            <a:grpSpLocks noChangeAspect="1"/>
          </p:cNvGrpSpPr>
          <p:nvPr/>
        </p:nvGrpSpPr>
        <p:grpSpPr>
          <a:xfrm>
            <a:off x="4514850" y="1108498"/>
            <a:ext cx="5509005" cy="3965604"/>
            <a:chOff x="1781175" y="2591380"/>
            <a:chExt cx="4112487" cy="2960334"/>
          </a:xfrm>
        </p:grpSpPr>
        <p:pic>
          <p:nvPicPr>
            <p:cNvPr id="6" name="Picture 3"/>
            <p:cNvPicPr>
              <a:picLocks noChangeAspect="1" noChangeArrowheads="1"/>
            </p:cNvPicPr>
            <p:nvPr/>
          </p:nvPicPr>
          <p:blipFill>
            <a:blip r:embed="rId3" cstate="print"/>
            <a:srcRect b="18633"/>
            <a:stretch>
              <a:fillRect/>
            </a:stretch>
          </p:blipFill>
          <p:spPr bwMode="auto">
            <a:xfrm>
              <a:off x="1781175" y="2591380"/>
              <a:ext cx="4112487" cy="29603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Picture 5"/>
            <p:cNvPicPr>
              <a:picLocks noChangeAspect="1" noChangeArrowheads="1"/>
            </p:cNvPicPr>
            <p:nvPr/>
          </p:nvPicPr>
          <p:blipFill>
            <a:blip r:embed="rId4" cstate="print"/>
            <a:srcRect/>
            <a:stretch>
              <a:fillRect/>
            </a:stretch>
          </p:blipFill>
          <p:spPr bwMode="auto">
            <a:xfrm>
              <a:off x="1830498" y="2727878"/>
              <a:ext cx="1444943" cy="155067"/>
            </a:xfrm>
            <a:prstGeom prst="rect">
              <a:avLst/>
            </a:prstGeom>
            <a:noFill/>
            <a:ln w="9525">
              <a:noFill/>
              <a:miter lim="800000"/>
              <a:headEnd/>
              <a:tailEnd/>
            </a:ln>
          </p:spPr>
        </p:pic>
      </p:grpSp>
      <p:pic>
        <p:nvPicPr>
          <p:cNvPr id="8" name="Picture 2"/>
          <p:cNvPicPr>
            <a:picLocks noChangeAspect="1" noChangeArrowheads="1"/>
          </p:cNvPicPr>
          <p:nvPr/>
        </p:nvPicPr>
        <p:blipFill>
          <a:blip r:embed="rId5" cstate="print"/>
          <a:srcRect/>
          <a:stretch>
            <a:fillRect/>
          </a:stretch>
        </p:blipFill>
        <p:spPr bwMode="auto">
          <a:xfrm>
            <a:off x="6829425" y="2346291"/>
            <a:ext cx="5127346" cy="368163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ectangle 8"/>
          <p:cNvSpPr/>
          <p:nvPr/>
        </p:nvSpPr>
        <p:spPr bwMode="auto">
          <a:xfrm>
            <a:off x="0" y="6059357"/>
            <a:ext cx="12192000"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spcBef>
                <a:spcPct val="50000"/>
              </a:spcBef>
            </a:pPr>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Courier New" pitchFamily="49" charset="0"/>
              </a:rPr>
              <a:t>Configuration | Toute la configuration | Utilisateurs | Ensembles </a:t>
            </a:r>
            <a:r>
              <a:rPr lang="fr-FR" sz="2000" b="1" dirty="0" smtClean="0">
                <a:solidFill>
                  <a:srgbClr val="19325C"/>
                </a:solidFill>
                <a:cs typeface="Courier New" pitchFamily="49" charset="0"/>
              </a:rPr>
              <a:t>d'autorisations</a:t>
            </a:r>
            <a:endParaRPr lang="fr-FR" sz="2000" b="1" dirty="0">
              <a:solidFill>
                <a:srgbClr val="19325C"/>
              </a:solidFill>
              <a:cs typeface="Courier New" pitchFamily="49" charset="0"/>
            </a:endParaRPr>
          </a:p>
        </p:txBody>
      </p:sp>
      <p:sp>
        <p:nvSpPr>
          <p:cNvPr id="10" name="Freeform 202"/>
          <p:cNvSpPr>
            <a:spLocks noEditPoints="1"/>
          </p:cNvSpPr>
          <p:nvPr/>
        </p:nvSpPr>
        <p:spPr bwMode="auto">
          <a:xfrm flipH="1">
            <a:off x="143266" y="609838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36124414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151</a:t>
            </a:fld>
            <a:endParaRPr lang="en-US" smtClean="0"/>
          </a:p>
        </p:txBody>
      </p:sp>
      <p:sp>
        <p:nvSpPr>
          <p:cNvPr id="3" name="Text Placeholder 2"/>
          <p:cNvSpPr>
            <a:spLocks noGrp="1"/>
          </p:cNvSpPr>
          <p:nvPr>
            <p:ph type="body" sz="quarter" idx="11"/>
          </p:nvPr>
        </p:nvSpPr>
        <p:spPr/>
        <p:txBody>
          <a:bodyPr/>
          <a:lstStyle/>
          <a:p>
            <a:r>
              <a:rPr lang="fr-FR" dirty="0"/>
              <a:t>Attribuer des ensembles </a:t>
            </a:r>
            <a:r>
              <a:rPr lang="fr-FR" dirty="0" smtClean="0"/>
              <a:t>d'autorisations </a:t>
            </a:r>
            <a:r>
              <a:rPr lang="fr-FR" dirty="0"/>
              <a:t>aux utilisateurs</a:t>
            </a:r>
          </a:p>
        </p:txBody>
      </p:sp>
      <p:sp>
        <p:nvSpPr>
          <p:cNvPr id="4" name="Text Placeholder 3"/>
          <p:cNvSpPr>
            <a:spLocks noGrp="1"/>
          </p:cNvSpPr>
          <p:nvPr>
            <p:ph type="body" sz="quarter" idx="12"/>
          </p:nvPr>
        </p:nvSpPr>
        <p:spPr>
          <a:xfrm>
            <a:off x="455732" y="973955"/>
            <a:ext cx="11129715" cy="1518625"/>
          </a:xfrm>
        </p:spPr>
        <p:txBody>
          <a:bodyPr/>
          <a:lstStyle/>
          <a:p>
            <a:pPr>
              <a:lnSpc>
                <a:spcPct val="100000"/>
              </a:lnSpc>
            </a:pPr>
            <a:r>
              <a:rPr lang="fr-FR" sz="2200" dirty="0"/>
              <a:t>Les ensembles </a:t>
            </a:r>
            <a:r>
              <a:rPr lang="fr-FR" sz="2200" dirty="0" smtClean="0"/>
              <a:t>d'autorisations </a:t>
            </a:r>
            <a:r>
              <a:rPr lang="fr-FR" sz="2200" dirty="0"/>
              <a:t>peuvent être attribués aux utilisateurs depuis </a:t>
            </a:r>
            <a:r>
              <a:rPr lang="fr-FR" sz="2200" dirty="0" smtClean="0"/>
              <a:t>l'ensemble d'autorisations </a:t>
            </a:r>
            <a:r>
              <a:rPr lang="fr-FR" sz="2200" dirty="0"/>
              <a:t>lui-même ou par le biais de la liste des attributions </a:t>
            </a:r>
            <a:r>
              <a:rPr lang="fr-FR" sz="2200" dirty="0" smtClean="0"/>
              <a:t>d'ensembles d'autorisations </a:t>
            </a:r>
            <a:r>
              <a:rPr lang="fr-FR" sz="2200" dirty="0"/>
              <a:t>sur </a:t>
            </a:r>
            <a:r>
              <a:rPr lang="fr-FR" sz="2200" dirty="0" smtClean="0"/>
              <a:t>l'enregistrement d'un </a:t>
            </a:r>
            <a:r>
              <a:rPr lang="fr-FR" sz="2200" dirty="0"/>
              <a:t>utilisateur. </a:t>
            </a:r>
            <a:r>
              <a:rPr lang="fr-FR" sz="2200" dirty="0" smtClean="0"/>
              <a:t>L'accès </a:t>
            </a:r>
            <a:r>
              <a:rPr lang="fr-FR" sz="2200" dirty="0"/>
              <a:t>total de </a:t>
            </a:r>
            <a:r>
              <a:rPr lang="fr-FR" sz="2200" dirty="0" smtClean="0"/>
              <a:t>l'utilisateur </a:t>
            </a:r>
            <a:r>
              <a:rPr lang="fr-FR" sz="2200" dirty="0"/>
              <a:t>sera déterminé par le profil de </a:t>
            </a:r>
            <a:r>
              <a:rPr lang="fr-FR" sz="2200" dirty="0" smtClean="0"/>
              <a:t>l'utilisateur</a:t>
            </a:r>
            <a:r>
              <a:rPr lang="fr-FR" sz="2200" dirty="0"/>
              <a:t>, </a:t>
            </a:r>
            <a:r>
              <a:rPr lang="fr-FR" sz="2200" i="1" dirty="0"/>
              <a:t>plus</a:t>
            </a:r>
            <a:r>
              <a:rPr lang="fr-FR" sz="2200" dirty="0"/>
              <a:t> tout ensemble </a:t>
            </a:r>
            <a:r>
              <a:rPr lang="fr-FR" sz="2200" dirty="0" smtClean="0"/>
              <a:t>d'autorisations </a:t>
            </a:r>
            <a:r>
              <a:rPr lang="fr-FR" sz="2200" dirty="0"/>
              <a:t>attribué à </a:t>
            </a:r>
            <a:r>
              <a:rPr lang="fr-FR" sz="2200" dirty="0" smtClean="0"/>
              <a:t>l'enregistrement </a:t>
            </a:r>
            <a:r>
              <a:rPr lang="fr-FR" sz="2200" dirty="0"/>
              <a:t>de </a:t>
            </a:r>
            <a:r>
              <a:rPr lang="fr-FR" sz="2200" dirty="0" smtClean="0"/>
              <a:t>l'utilisateur</a:t>
            </a:r>
            <a:r>
              <a:rPr lang="fr-FR" sz="2200" dirty="0"/>
              <a:t>.</a:t>
            </a:r>
            <a:r>
              <a:rPr lang="fr-FR" sz="2200" b="1" dirty="0"/>
              <a:t> </a:t>
            </a:r>
          </a:p>
          <a:p>
            <a:endParaRPr lang="en-IN" dirty="0"/>
          </a:p>
        </p:txBody>
      </p:sp>
      <p:pic>
        <p:nvPicPr>
          <p:cNvPr id="5" name="Picture 4"/>
          <p:cNvPicPr>
            <a:picLocks noChangeAspect="1" noChangeArrowheads="1"/>
          </p:cNvPicPr>
          <p:nvPr/>
        </p:nvPicPr>
        <p:blipFill>
          <a:blip r:embed="rId3" cstate="print"/>
          <a:srcRect/>
          <a:stretch>
            <a:fillRect/>
          </a:stretch>
        </p:blipFill>
        <p:spPr bwMode="auto">
          <a:xfrm>
            <a:off x="2068618" y="5048642"/>
            <a:ext cx="1185863" cy="15859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noChangeArrowheads="1"/>
          </p:cNvPicPr>
          <p:nvPr/>
        </p:nvPicPr>
        <p:blipFill>
          <a:blip r:embed="rId4" cstate="print"/>
          <a:srcRect/>
          <a:stretch>
            <a:fillRect/>
          </a:stretch>
        </p:blipFill>
        <p:spPr bwMode="auto">
          <a:xfrm>
            <a:off x="4136141" y="5048642"/>
            <a:ext cx="1114425" cy="15859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TextBox 6"/>
          <p:cNvSpPr txBox="1"/>
          <p:nvPr/>
        </p:nvSpPr>
        <p:spPr>
          <a:xfrm>
            <a:off x="3408398" y="5315790"/>
            <a:ext cx="623453" cy="1015663"/>
          </a:xfrm>
          <a:prstGeom prst="rect">
            <a:avLst/>
          </a:prstGeom>
          <a:noFill/>
        </p:spPr>
        <p:txBody>
          <a:bodyPr wrap="square" rtlCol="0">
            <a:spAutoFit/>
          </a:bodyPr>
          <a:lstStyle/>
          <a:p>
            <a:r>
              <a:rPr lang="fr-FR" sz="6000" b="1">
                <a:solidFill>
                  <a:srgbClr val="FF0000"/>
                </a:solidFill>
              </a:rPr>
              <a:t>+</a:t>
            </a:r>
          </a:p>
        </p:txBody>
      </p:sp>
      <p:sp>
        <p:nvSpPr>
          <p:cNvPr id="8" name="TextBox 7"/>
          <p:cNvSpPr txBox="1"/>
          <p:nvPr/>
        </p:nvSpPr>
        <p:spPr>
          <a:xfrm>
            <a:off x="5417306" y="5315790"/>
            <a:ext cx="623453" cy="1015663"/>
          </a:xfrm>
          <a:prstGeom prst="rect">
            <a:avLst/>
          </a:prstGeom>
          <a:noFill/>
        </p:spPr>
        <p:txBody>
          <a:bodyPr wrap="square" rtlCol="0">
            <a:spAutoFit/>
          </a:bodyPr>
          <a:lstStyle/>
          <a:p>
            <a:r>
              <a:rPr lang="fr-FR" sz="6000" b="1">
                <a:solidFill>
                  <a:srgbClr val="FF0000"/>
                </a:solidFill>
              </a:rPr>
              <a:t>+</a:t>
            </a:r>
          </a:p>
        </p:txBody>
      </p:sp>
      <p:sp>
        <p:nvSpPr>
          <p:cNvPr id="9" name="TextBox 8"/>
          <p:cNvSpPr txBox="1"/>
          <p:nvPr/>
        </p:nvSpPr>
        <p:spPr>
          <a:xfrm>
            <a:off x="7398503" y="5315790"/>
            <a:ext cx="623453" cy="1015663"/>
          </a:xfrm>
          <a:prstGeom prst="rect">
            <a:avLst/>
          </a:prstGeom>
          <a:noFill/>
        </p:spPr>
        <p:txBody>
          <a:bodyPr wrap="square" rtlCol="0">
            <a:spAutoFit/>
          </a:bodyPr>
          <a:lstStyle/>
          <a:p>
            <a:r>
              <a:rPr lang="fr-FR" sz="6000" b="1">
                <a:solidFill>
                  <a:srgbClr val="FF0000"/>
                </a:solidFill>
              </a:rPr>
              <a:t>=</a:t>
            </a:r>
          </a:p>
        </p:txBody>
      </p:sp>
      <p:sp>
        <p:nvSpPr>
          <p:cNvPr id="10" name="TextBox 9"/>
          <p:cNvSpPr txBox="1"/>
          <p:nvPr/>
        </p:nvSpPr>
        <p:spPr>
          <a:xfrm>
            <a:off x="2287144" y="4661784"/>
            <a:ext cx="824265" cy="338554"/>
          </a:xfrm>
          <a:prstGeom prst="rect">
            <a:avLst/>
          </a:prstGeom>
          <a:noFill/>
        </p:spPr>
        <p:txBody>
          <a:bodyPr wrap="none" rtlCol="0">
            <a:spAutoFit/>
          </a:bodyPr>
          <a:lstStyle/>
          <a:p>
            <a:r>
              <a:rPr lang="fr-FR" sz="1600" b="1">
                <a:latin typeface="Salesforce Sans" panose="020B0505020202020203" pitchFamily="34" charset="0"/>
                <a:cs typeface="Arial" pitchFamily="34" charset="0"/>
              </a:rPr>
              <a:t>Profil</a:t>
            </a:r>
          </a:p>
        </p:txBody>
      </p:sp>
      <p:sp>
        <p:nvSpPr>
          <p:cNvPr id="11" name="TextBox 10"/>
          <p:cNvSpPr txBox="1"/>
          <p:nvPr/>
        </p:nvSpPr>
        <p:spPr>
          <a:xfrm>
            <a:off x="3820393" y="4507896"/>
            <a:ext cx="1842171" cy="584775"/>
          </a:xfrm>
          <a:prstGeom prst="rect">
            <a:avLst/>
          </a:prstGeom>
          <a:noFill/>
        </p:spPr>
        <p:txBody>
          <a:bodyPr wrap="none" rtlCol="0">
            <a:spAutoFit/>
          </a:bodyPr>
          <a:lstStyle/>
          <a:p>
            <a:pPr algn="ctr"/>
            <a:r>
              <a:rPr lang="fr-FR" sz="1600" b="1" dirty="0">
                <a:latin typeface="Salesforce Sans" panose="020B0505020202020203" pitchFamily="34" charset="0"/>
                <a:cs typeface="Arial" pitchFamily="34" charset="0"/>
              </a:rPr>
              <a:t>Ensemble</a:t>
            </a:r>
            <a:br>
              <a:rPr lang="fr-FR" sz="1600" b="1" dirty="0">
                <a:latin typeface="Salesforce Sans" panose="020B0505020202020203" pitchFamily="34" charset="0"/>
                <a:cs typeface="Arial" pitchFamily="34" charset="0"/>
              </a:rPr>
            </a:br>
            <a:r>
              <a:rPr lang="fr-FR" sz="1600" b="1" dirty="0" smtClean="0">
                <a:latin typeface="Salesforce Sans" panose="020B0505020202020203" pitchFamily="34" charset="0"/>
                <a:cs typeface="Arial" pitchFamily="34" charset="0"/>
              </a:rPr>
              <a:t>d'autorisations </a:t>
            </a:r>
            <a:r>
              <a:rPr lang="fr-FR" sz="1600" b="1" dirty="0">
                <a:latin typeface="Salesforce Sans" panose="020B0505020202020203" pitchFamily="34" charset="0"/>
                <a:cs typeface="Arial" pitchFamily="34" charset="0"/>
              </a:rPr>
              <a:t>1</a:t>
            </a:r>
          </a:p>
        </p:txBody>
      </p:sp>
      <p:sp>
        <p:nvSpPr>
          <p:cNvPr id="12" name="TextBox 11"/>
          <p:cNvSpPr txBox="1"/>
          <p:nvPr/>
        </p:nvSpPr>
        <p:spPr>
          <a:xfrm>
            <a:off x="7793287" y="4507896"/>
            <a:ext cx="1598515" cy="584775"/>
          </a:xfrm>
          <a:prstGeom prst="rect">
            <a:avLst/>
          </a:prstGeom>
          <a:noFill/>
        </p:spPr>
        <p:txBody>
          <a:bodyPr wrap="none" rtlCol="0">
            <a:spAutoFit/>
          </a:bodyPr>
          <a:lstStyle/>
          <a:p>
            <a:pPr algn="ctr"/>
            <a:r>
              <a:rPr lang="fr-FR" sz="1600" b="1" dirty="0">
                <a:latin typeface="Salesforce Sans" panose="020B0505020202020203" pitchFamily="34" charset="0"/>
                <a:cs typeface="Arial" pitchFamily="34" charset="0"/>
              </a:rPr>
              <a:t>Accès</a:t>
            </a:r>
            <a:br>
              <a:rPr lang="fr-FR" sz="1600" b="1" dirty="0">
                <a:latin typeface="Salesforce Sans" panose="020B0505020202020203" pitchFamily="34" charset="0"/>
                <a:cs typeface="Arial" pitchFamily="34" charset="0"/>
              </a:rPr>
            </a:br>
            <a:r>
              <a:rPr lang="fr-FR" sz="1600" b="1" dirty="0">
                <a:latin typeface="Salesforce Sans" panose="020B0505020202020203" pitchFamily="34" charset="0"/>
                <a:cs typeface="Arial" pitchFamily="34" charset="0"/>
              </a:rPr>
              <a:t>de </a:t>
            </a:r>
            <a:r>
              <a:rPr lang="fr-FR" sz="1600" b="1" dirty="0" smtClean="0">
                <a:latin typeface="Salesforce Sans" panose="020B0505020202020203" pitchFamily="34" charset="0"/>
                <a:cs typeface="Arial" pitchFamily="34" charset="0"/>
              </a:rPr>
              <a:t>l'utilisateur</a:t>
            </a:r>
            <a:endParaRPr lang="fr-FR" sz="1600" b="1" dirty="0">
              <a:latin typeface="Salesforce Sans" panose="020B0505020202020203" pitchFamily="34" charset="0"/>
              <a:cs typeface="Arial" pitchFamily="34" charset="0"/>
            </a:endParaRPr>
          </a:p>
        </p:txBody>
      </p:sp>
      <p:sp>
        <p:nvSpPr>
          <p:cNvPr id="13" name="TextBox 12"/>
          <p:cNvSpPr txBox="1"/>
          <p:nvPr/>
        </p:nvSpPr>
        <p:spPr>
          <a:xfrm>
            <a:off x="5890115" y="4507896"/>
            <a:ext cx="1842171" cy="584775"/>
          </a:xfrm>
          <a:prstGeom prst="rect">
            <a:avLst/>
          </a:prstGeom>
          <a:noFill/>
        </p:spPr>
        <p:txBody>
          <a:bodyPr wrap="none" rtlCol="0">
            <a:spAutoFit/>
          </a:bodyPr>
          <a:lstStyle/>
          <a:p>
            <a:pPr algn="ctr"/>
            <a:r>
              <a:rPr lang="fr-FR" sz="1600" b="1" dirty="0">
                <a:latin typeface="Salesforce Sans" panose="020B0505020202020203" pitchFamily="34" charset="0"/>
                <a:cs typeface="Arial" pitchFamily="34" charset="0"/>
              </a:rPr>
              <a:t>Ensemble</a:t>
            </a:r>
            <a:br>
              <a:rPr lang="fr-FR" sz="1600" b="1" dirty="0">
                <a:latin typeface="Salesforce Sans" panose="020B0505020202020203" pitchFamily="34" charset="0"/>
                <a:cs typeface="Arial" pitchFamily="34" charset="0"/>
              </a:rPr>
            </a:br>
            <a:r>
              <a:rPr lang="fr-FR" sz="1600" b="1" dirty="0" smtClean="0">
                <a:latin typeface="Salesforce Sans" panose="020B0505020202020203" pitchFamily="34" charset="0"/>
                <a:cs typeface="Arial" pitchFamily="34" charset="0"/>
              </a:rPr>
              <a:t>d'autorisations </a:t>
            </a:r>
            <a:r>
              <a:rPr lang="fr-FR" sz="1600" b="1" dirty="0">
                <a:latin typeface="Salesforce Sans" panose="020B0505020202020203" pitchFamily="34" charset="0"/>
                <a:cs typeface="Arial" pitchFamily="34" charset="0"/>
              </a:rPr>
              <a:t>2</a:t>
            </a:r>
          </a:p>
        </p:txBody>
      </p:sp>
      <p:grpSp>
        <p:nvGrpSpPr>
          <p:cNvPr id="14" name="Group 13"/>
          <p:cNvGrpSpPr/>
          <p:nvPr/>
        </p:nvGrpSpPr>
        <p:grpSpPr>
          <a:xfrm>
            <a:off x="6215188" y="5048642"/>
            <a:ext cx="1057275" cy="1585913"/>
            <a:chOff x="5168946" y="4733498"/>
            <a:chExt cx="1057275" cy="1585913"/>
          </a:xfrm>
        </p:grpSpPr>
        <p:pic>
          <p:nvPicPr>
            <p:cNvPr id="15" name="Picture 14"/>
            <p:cNvPicPr>
              <a:picLocks noChangeAspect="1" noChangeArrowheads="1"/>
            </p:cNvPicPr>
            <p:nvPr/>
          </p:nvPicPr>
          <p:blipFill>
            <a:blip r:embed="rId5" cstate="print"/>
            <a:srcRect/>
            <a:stretch>
              <a:fillRect/>
            </a:stretch>
          </p:blipFill>
          <p:spPr bwMode="auto">
            <a:xfrm>
              <a:off x="5168946" y="4733498"/>
              <a:ext cx="1057275" cy="15859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6" name="Picture 2"/>
            <p:cNvPicPr>
              <a:picLocks noChangeAspect="1" noChangeArrowheads="1"/>
            </p:cNvPicPr>
            <p:nvPr/>
          </p:nvPicPr>
          <p:blipFill>
            <a:blip r:embed="rId6" cstate="print"/>
            <a:srcRect/>
            <a:stretch>
              <a:fillRect/>
            </a:stretch>
          </p:blipFill>
          <p:spPr bwMode="auto">
            <a:xfrm>
              <a:off x="5927952" y="6012860"/>
              <a:ext cx="244248" cy="244248"/>
            </a:xfrm>
            <a:prstGeom prst="rect">
              <a:avLst/>
            </a:prstGeom>
            <a:noFill/>
            <a:ln w="9525">
              <a:noFill/>
              <a:miter lim="800000"/>
              <a:headEnd/>
              <a:tailEnd/>
            </a:ln>
          </p:spPr>
        </p:pic>
      </p:grpSp>
      <p:grpSp>
        <p:nvGrpSpPr>
          <p:cNvPr id="17" name="Group 16"/>
          <p:cNvGrpSpPr/>
          <p:nvPr/>
        </p:nvGrpSpPr>
        <p:grpSpPr>
          <a:xfrm>
            <a:off x="8058945" y="5048642"/>
            <a:ext cx="1028700" cy="1614488"/>
            <a:chOff x="7012703" y="4733498"/>
            <a:chExt cx="1028700" cy="1614488"/>
          </a:xfrm>
        </p:grpSpPr>
        <p:pic>
          <p:nvPicPr>
            <p:cNvPr id="18" name="Picture 17"/>
            <p:cNvPicPr>
              <a:picLocks noChangeAspect="1" noChangeArrowheads="1"/>
            </p:cNvPicPr>
            <p:nvPr/>
          </p:nvPicPr>
          <p:blipFill>
            <a:blip r:embed="rId7" cstate="print"/>
            <a:srcRect/>
            <a:stretch>
              <a:fillRect/>
            </a:stretch>
          </p:blipFill>
          <p:spPr bwMode="auto">
            <a:xfrm>
              <a:off x="7012703" y="4733498"/>
              <a:ext cx="1028700" cy="161448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9" name="Picture 2"/>
            <p:cNvPicPr>
              <a:picLocks noChangeAspect="1" noChangeArrowheads="1"/>
            </p:cNvPicPr>
            <p:nvPr/>
          </p:nvPicPr>
          <p:blipFill>
            <a:blip r:embed="rId6" cstate="print"/>
            <a:srcRect/>
            <a:stretch>
              <a:fillRect/>
            </a:stretch>
          </p:blipFill>
          <p:spPr bwMode="auto">
            <a:xfrm>
              <a:off x="7713209" y="6012860"/>
              <a:ext cx="244248" cy="244248"/>
            </a:xfrm>
            <a:prstGeom prst="rect">
              <a:avLst/>
            </a:prstGeom>
            <a:noFill/>
            <a:ln w="9525">
              <a:noFill/>
              <a:miter lim="800000"/>
              <a:headEnd/>
              <a:tailEnd/>
            </a:ln>
          </p:spPr>
        </p:pic>
      </p:grpSp>
      <p:pic>
        <p:nvPicPr>
          <p:cNvPr id="20" name="Picture 3"/>
          <p:cNvPicPr>
            <a:picLocks noChangeAspect="1" noChangeArrowheads="1"/>
          </p:cNvPicPr>
          <p:nvPr/>
        </p:nvPicPr>
        <p:blipFill>
          <a:blip r:embed="rId8" cstate="print"/>
          <a:srcRect r="47368"/>
          <a:stretch>
            <a:fillRect/>
          </a:stretch>
        </p:blipFill>
        <p:spPr bwMode="auto">
          <a:xfrm>
            <a:off x="6529963" y="2753760"/>
            <a:ext cx="3230477" cy="155162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1" name="Picture 3"/>
          <p:cNvPicPr>
            <a:picLocks noChangeAspect="1" noChangeArrowheads="1"/>
          </p:cNvPicPr>
          <p:nvPr/>
        </p:nvPicPr>
        <p:blipFill>
          <a:blip r:embed="rId9" cstate="print"/>
          <a:srcRect/>
          <a:stretch>
            <a:fillRect/>
          </a:stretch>
        </p:blipFill>
        <p:spPr bwMode="auto">
          <a:xfrm>
            <a:off x="1400547" y="2753760"/>
            <a:ext cx="4731144" cy="109371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2" name="Rectangle 21"/>
          <p:cNvSpPr/>
          <p:nvPr/>
        </p:nvSpPr>
        <p:spPr bwMode="auto">
          <a:xfrm>
            <a:off x="4849402" y="3412857"/>
            <a:ext cx="1119883" cy="26712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8393988" y="3575531"/>
            <a:ext cx="1058238" cy="24829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24" name="TextBox 23"/>
          <p:cNvSpPr txBox="1"/>
          <p:nvPr/>
        </p:nvSpPr>
        <p:spPr>
          <a:xfrm>
            <a:off x="6095966" y="3176553"/>
            <a:ext cx="441146" cy="400110"/>
          </a:xfrm>
          <a:prstGeom prst="rect">
            <a:avLst/>
          </a:prstGeom>
          <a:noFill/>
        </p:spPr>
        <p:txBody>
          <a:bodyPr wrap="none" rtlCol="0">
            <a:spAutoFit/>
          </a:bodyPr>
          <a:lstStyle/>
          <a:p>
            <a:r>
              <a:rPr lang="fr-FR" sz="2000" b="1" dirty="0"/>
              <a:t>ou</a:t>
            </a:r>
          </a:p>
        </p:txBody>
      </p:sp>
    </p:spTree>
    <p:extLst>
      <p:ext uri="{BB962C8B-B14F-4D97-AF65-F5344CB8AC3E}">
        <p14:creationId xmlns:p14="http://schemas.microsoft.com/office/powerpoint/2010/main" val="31803784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152</a:t>
            </a:fld>
            <a:endParaRPr lang="en-US" smtClean="0"/>
          </a:p>
        </p:txBody>
      </p:sp>
      <p:sp>
        <p:nvSpPr>
          <p:cNvPr id="3" name="Text Placeholder 2"/>
          <p:cNvSpPr>
            <a:spLocks noGrp="1"/>
          </p:cNvSpPr>
          <p:nvPr>
            <p:ph type="body" sz="quarter" idx="11"/>
          </p:nvPr>
        </p:nvSpPr>
        <p:spPr/>
        <p:txBody>
          <a:bodyPr/>
          <a:lstStyle/>
          <a:p>
            <a:r>
              <a:rPr lang="fr-FR" dirty="0"/>
              <a:t>Tester et résoudre les problèmes : se connecter en tant </a:t>
            </a:r>
            <a:r>
              <a:rPr lang="fr-FR" dirty="0" smtClean="0"/>
              <a:t>qu'utilisateur </a:t>
            </a:r>
            <a:r>
              <a:rPr lang="fr-FR" dirty="0"/>
              <a:t>final </a:t>
            </a:r>
          </a:p>
        </p:txBody>
      </p:sp>
      <p:sp>
        <p:nvSpPr>
          <p:cNvPr id="4" name="Text Placeholder 3"/>
          <p:cNvSpPr>
            <a:spLocks noGrp="1"/>
          </p:cNvSpPr>
          <p:nvPr>
            <p:ph type="body" sz="quarter" idx="12"/>
          </p:nvPr>
        </p:nvSpPr>
        <p:spPr>
          <a:xfrm>
            <a:off x="211237" y="4271384"/>
            <a:ext cx="6009812" cy="772161"/>
          </a:xfrm>
        </p:spPr>
        <p:txBody>
          <a:bodyPr/>
          <a:lstStyle/>
          <a:p>
            <a:pPr algn="ctr">
              <a:lnSpc>
                <a:spcPct val="100000"/>
              </a:lnSpc>
            </a:pPr>
            <a:r>
              <a:rPr lang="fr-FR" sz="2000" dirty="0"/>
              <a:t>Les utilisateurs peuvent accorder </a:t>
            </a:r>
            <a:r>
              <a:rPr lang="fr-FR" sz="2000" dirty="0" smtClean="0"/>
              <a:t>l'accès </a:t>
            </a:r>
            <a:r>
              <a:rPr lang="fr-FR" sz="2000" dirty="0"/>
              <a:t>à la connexion via le menu Paramètres.</a:t>
            </a:r>
          </a:p>
        </p:txBody>
      </p:sp>
      <p:sp>
        <p:nvSpPr>
          <p:cNvPr id="8" name="Rectangle 7"/>
          <p:cNvSpPr/>
          <p:nvPr/>
        </p:nvSpPr>
        <p:spPr bwMode="auto">
          <a:xfrm>
            <a:off x="0" y="5747533"/>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RESSOURCE :</a:t>
            </a:r>
          </a:p>
          <a:p>
            <a:r>
              <a:rPr lang="fr-FR" sz="2000" dirty="0">
                <a:solidFill>
                  <a:srgbClr val="19325C"/>
                </a:solidFill>
                <a:cs typeface="Courier New" pitchFamily="49" charset="0"/>
              </a:rPr>
              <a:t>Contactez </a:t>
            </a:r>
            <a:r>
              <a:rPr lang="fr-FR" sz="2000" dirty="0" err="1">
                <a:solidFill>
                  <a:srgbClr val="19325C"/>
                </a:solidFill>
                <a:cs typeface="Courier New" pitchFamily="49" charset="0"/>
              </a:rPr>
              <a:t>Salesforce</a:t>
            </a:r>
            <a:r>
              <a:rPr lang="fr-FR" sz="2000" dirty="0">
                <a:solidFill>
                  <a:srgbClr val="19325C"/>
                </a:solidFill>
                <a:cs typeface="Courier New" pitchFamily="49" charset="0"/>
              </a:rPr>
              <a:t> si vous souhaitez désactiver le </a:t>
            </a:r>
            <a:r>
              <a:rPr lang="fr-FR" sz="2000" dirty="0" smtClean="0">
                <a:solidFill>
                  <a:srgbClr val="19325C"/>
                </a:solidFill>
                <a:cs typeface="Courier New" pitchFamily="49" charset="0"/>
              </a:rPr>
              <a:t>paramètre</a:t>
            </a:r>
            <a:r>
              <a:rPr lang="pl-PL" sz="2000" dirty="0" smtClean="0">
                <a:solidFill>
                  <a:srgbClr val="19325C"/>
                </a:solidFill>
                <a:cs typeface="Courier New" pitchFamily="49" charset="0"/>
              </a:rPr>
              <a:t> </a:t>
            </a:r>
            <a:r>
              <a:rPr lang="fr-FR" sz="2000" dirty="0" smtClean="0">
                <a:solidFill>
                  <a:srgbClr val="19325C"/>
                </a:solidFill>
                <a:cs typeface="Courier New" pitchFamily="49" charset="0"/>
              </a:rPr>
              <a:t>«</a:t>
            </a:r>
            <a:r>
              <a:rPr lang="fr-FR" sz="2000" dirty="0">
                <a:solidFill>
                  <a:srgbClr val="19325C"/>
                </a:solidFill>
                <a:cs typeface="Courier New" pitchFamily="49" charset="0"/>
              </a:rPr>
              <a:t> </a:t>
            </a:r>
            <a:r>
              <a:rPr lang="fr-FR" sz="2000" dirty="0" smtClean="0">
                <a:solidFill>
                  <a:srgbClr val="19325C"/>
                </a:solidFill>
                <a:cs typeface="Courier New" pitchFamily="49" charset="0"/>
              </a:rPr>
              <a:t>L'utilisateur </a:t>
            </a:r>
            <a:r>
              <a:rPr lang="fr-FR" sz="2000" dirty="0">
                <a:solidFill>
                  <a:srgbClr val="19325C"/>
                </a:solidFill>
                <a:cs typeface="Courier New" pitchFamily="49" charset="0"/>
              </a:rPr>
              <a:t>peut se connecter comme </a:t>
            </a:r>
            <a:r>
              <a:rPr lang="fr-FR" sz="2000" dirty="0" smtClean="0">
                <a:solidFill>
                  <a:srgbClr val="19325C"/>
                </a:solidFill>
                <a:cs typeface="Courier New" pitchFamily="49" charset="0"/>
              </a:rPr>
              <a:t>n'importe </a:t>
            </a:r>
            <a:r>
              <a:rPr lang="fr-FR" sz="2000" dirty="0">
                <a:solidFill>
                  <a:srgbClr val="19325C"/>
                </a:solidFill>
                <a:cs typeface="Courier New" pitchFamily="49" charset="0"/>
              </a:rPr>
              <a:t>quel utilisateur ».</a:t>
            </a:r>
          </a:p>
        </p:txBody>
      </p:sp>
      <p:grpSp>
        <p:nvGrpSpPr>
          <p:cNvPr id="9" name="Group 12"/>
          <p:cNvGrpSpPr>
            <a:grpSpLocks noChangeAspect="1"/>
          </p:cNvGrpSpPr>
          <p:nvPr/>
        </p:nvGrpSpPr>
        <p:grpSpPr bwMode="auto">
          <a:xfrm>
            <a:off x="133449" y="5863381"/>
            <a:ext cx="312738" cy="438150"/>
            <a:chOff x="3743" y="2022"/>
            <a:chExt cx="197" cy="276"/>
          </a:xfrm>
        </p:grpSpPr>
        <p:sp>
          <p:nvSpPr>
            <p:cNvPr id="10" name="Freeform 13"/>
            <p:cNvSpPr>
              <a:spLocks/>
            </p:cNvSpPr>
            <p:nvPr/>
          </p:nvSpPr>
          <p:spPr bwMode="auto">
            <a:xfrm>
              <a:off x="3792" y="2063"/>
              <a:ext cx="148" cy="235"/>
            </a:xfrm>
            <a:custGeom>
              <a:avLst/>
              <a:gdLst>
                <a:gd name="T0" fmla="*/ 148 w 148"/>
                <a:gd name="T1" fmla="*/ 196 h 235"/>
                <a:gd name="T2" fmla="*/ 0 w 148"/>
                <a:gd name="T3" fmla="*/ 235 h 235"/>
                <a:gd name="T4" fmla="*/ 0 w 148"/>
                <a:gd name="T5" fmla="*/ 39 h 235"/>
                <a:gd name="T6" fmla="*/ 148 w 148"/>
                <a:gd name="T7" fmla="*/ 0 h 235"/>
                <a:gd name="T8" fmla="*/ 148 w 148"/>
                <a:gd name="T9" fmla="*/ 196 h 235"/>
              </a:gdLst>
              <a:ahLst/>
              <a:cxnLst>
                <a:cxn ang="0">
                  <a:pos x="T0" y="T1"/>
                </a:cxn>
                <a:cxn ang="0">
                  <a:pos x="T2" y="T3"/>
                </a:cxn>
                <a:cxn ang="0">
                  <a:pos x="T4" y="T5"/>
                </a:cxn>
                <a:cxn ang="0">
                  <a:pos x="T6" y="T7"/>
                </a:cxn>
                <a:cxn ang="0">
                  <a:pos x="T8" y="T9"/>
                </a:cxn>
              </a:cxnLst>
              <a:rect l="0" t="0" r="r" b="b"/>
              <a:pathLst>
                <a:path w="148" h="235">
                  <a:moveTo>
                    <a:pt x="148" y="196"/>
                  </a:moveTo>
                  <a:lnTo>
                    <a:pt x="0" y="235"/>
                  </a:lnTo>
                  <a:lnTo>
                    <a:pt x="0" y="39"/>
                  </a:lnTo>
                  <a:lnTo>
                    <a:pt x="148" y="0"/>
                  </a:lnTo>
                  <a:lnTo>
                    <a:pt x="148" y="196"/>
                  </a:ln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4"/>
            <p:cNvSpPr>
              <a:spLocks noChangeShapeType="1"/>
            </p:cNvSpPr>
            <p:nvPr/>
          </p:nvSpPr>
          <p:spPr bwMode="auto">
            <a:xfrm flipV="1">
              <a:off x="3756" y="2049"/>
              <a:ext cx="142" cy="41"/>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5"/>
            <p:cNvSpPr>
              <a:spLocks/>
            </p:cNvSpPr>
            <p:nvPr/>
          </p:nvSpPr>
          <p:spPr bwMode="auto">
            <a:xfrm>
              <a:off x="3743" y="2022"/>
              <a:ext cx="197" cy="44"/>
            </a:xfrm>
            <a:custGeom>
              <a:avLst/>
              <a:gdLst>
                <a:gd name="T0" fmla="*/ 0 w 80"/>
                <a:gd name="T1" fmla="*/ 18 h 18"/>
                <a:gd name="T2" fmla="*/ 60 w 80"/>
                <a:gd name="T3" fmla="*/ 0 h 18"/>
                <a:gd name="T4" fmla="*/ 80 w 80"/>
                <a:gd name="T5" fmla="*/ 17 h 18"/>
              </a:gdLst>
              <a:ahLst/>
              <a:cxnLst>
                <a:cxn ang="0">
                  <a:pos x="T0" y="T1"/>
                </a:cxn>
                <a:cxn ang="0">
                  <a:pos x="T2" y="T3"/>
                </a:cxn>
                <a:cxn ang="0">
                  <a:pos x="T4" y="T5"/>
                </a:cxn>
              </a:cxnLst>
              <a:rect l="0" t="0" r="r" b="b"/>
              <a:pathLst>
                <a:path w="80" h="18">
                  <a:moveTo>
                    <a:pt x="0" y="18"/>
                  </a:moveTo>
                  <a:cubicBezTo>
                    <a:pt x="60" y="0"/>
                    <a:pt x="60" y="0"/>
                    <a:pt x="60" y="0"/>
                  </a:cubicBezTo>
                  <a:cubicBezTo>
                    <a:pt x="60" y="0"/>
                    <a:pt x="55" y="15"/>
                    <a:pt x="80" y="17"/>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6"/>
            <p:cNvSpPr>
              <a:spLocks/>
            </p:cNvSpPr>
            <p:nvPr/>
          </p:nvSpPr>
          <p:spPr bwMode="auto">
            <a:xfrm>
              <a:off x="3743" y="2066"/>
              <a:ext cx="49" cy="232"/>
            </a:xfrm>
            <a:custGeom>
              <a:avLst/>
              <a:gdLst>
                <a:gd name="T0" fmla="*/ 20 w 20"/>
                <a:gd name="T1" fmla="*/ 96 h 96"/>
                <a:gd name="T2" fmla="*/ 0 w 20"/>
                <a:gd name="T3" fmla="*/ 79 h 96"/>
                <a:gd name="T4" fmla="*/ 0 w 20"/>
                <a:gd name="T5" fmla="*/ 0 h 96"/>
              </a:gdLst>
              <a:ahLst/>
              <a:cxnLst>
                <a:cxn ang="0">
                  <a:pos x="T0" y="T1"/>
                </a:cxn>
                <a:cxn ang="0">
                  <a:pos x="T2" y="T3"/>
                </a:cxn>
                <a:cxn ang="0">
                  <a:pos x="T4" y="T5"/>
                </a:cxn>
              </a:cxnLst>
              <a:rect l="0" t="0" r="r" b="b"/>
              <a:pathLst>
                <a:path w="20" h="96">
                  <a:moveTo>
                    <a:pt x="20" y="96"/>
                  </a:moveTo>
                  <a:cubicBezTo>
                    <a:pt x="0" y="94"/>
                    <a:pt x="0" y="79"/>
                    <a:pt x="0" y="79"/>
                  </a:cubicBezTo>
                  <a:cubicBezTo>
                    <a:pt x="0" y="0"/>
                    <a:pt x="0" y="0"/>
                    <a:pt x="0"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7"/>
            <p:cNvSpPr>
              <a:spLocks/>
            </p:cNvSpPr>
            <p:nvPr/>
          </p:nvSpPr>
          <p:spPr bwMode="auto">
            <a:xfrm>
              <a:off x="3743" y="2066"/>
              <a:ext cx="49" cy="36"/>
            </a:xfrm>
            <a:custGeom>
              <a:avLst/>
              <a:gdLst>
                <a:gd name="T0" fmla="*/ 0 w 20"/>
                <a:gd name="T1" fmla="*/ 0 h 15"/>
                <a:gd name="T2" fmla="*/ 20 w 20"/>
                <a:gd name="T3" fmla="*/ 15 h 15"/>
              </a:gdLst>
              <a:ahLst/>
              <a:cxnLst>
                <a:cxn ang="0">
                  <a:pos x="T0" y="T1"/>
                </a:cxn>
                <a:cxn ang="0">
                  <a:pos x="T2" y="T3"/>
                </a:cxn>
              </a:cxnLst>
              <a:rect l="0" t="0" r="r" b="b"/>
              <a:pathLst>
                <a:path w="20" h="15">
                  <a:moveTo>
                    <a:pt x="0" y="0"/>
                  </a:moveTo>
                  <a:cubicBezTo>
                    <a:pt x="0" y="0"/>
                    <a:pt x="0" y="14"/>
                    <a:pt x="20" y="15"/>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 name="Rectangle 15"/>
          <p:cNvSpPr/>
          <p:nvPr/>
        </p:nvSpPr>
        <p:spPr>
          <a:xfrm>
            <a:off x="6031158" y="4767257"/>
            <a:ext cx="6011490" cy="1015663"/>
          </a:xfrm>
          <a:prstGeom prst="rect">
            <a:avLst/>
          </a:prstGeom>
        </p:spPr>
        <p:txBody>
          <a:bodyPr wrap="square">
            <a:spAutoFit/>
          </a:bodyPr>
          <a:lstStyle/>
          <a:p>
            <a:pPr lvl="0" algn="ctr" fontAlgn="base">
              <a:spcBef>
                <a:spcPts val="600"/>
              </a:spcBef>
              <a:spcAft>
                <a:spcPct val="0"/>
              </a:spcAft>
            </a:pPr>
            <a:r>
              <a:rPr lang="fr-FR" sz="2000" dirty="0">
                <a:solidFill>
                  <a:srgbClr val="19325C"/>
                </a:solidFill>
                <a:latin typeface="Salesforce Sans" panose="020B0505020202020203" pitchFamily="34" charset="0"/>
                <a:cs typeface="Arial" pitchFamily="34" charset="0"/>
              </a:rPr>
              <a:t>Les administrateurs se connectent en tant </a:t>
            </a:r>
            <a:r>
              <a:rPr lang="fr-FR" sz="2000" dirty="0" smtClean="0">
                <a:solidFill>
                  <a:srgbClr val="19325C"/>
                </a:solidFill>
                <a:latin typeface="Salesforce Sans" panose="020B0505020202020203" pitchFamily="34" charset="0"/>
                <a:cs typeface="Arial" pitchFamily="34" charset="0"/>
              </a:rPr>
              <a:t>qu'utilisateurs </a:t>
            </a:r>
            <a:r>
              <a:rPr lang="fr-FR" sz="2000" dirty="0">
                <a:solidFill>
                  <a:srgbClr val="19325C"/>
                </a:solidFill>
                <a:latin typeface="Salesforce Sans" panose="020B0505020202020203" pitchFamily="34" charset="0"/>
                <a:cs typeface="Arial" pitchFamily="34" charset="0"/>
              </a:rPr>
              <a:t>depuis la liste Utilisateurs ou </a:t>
            </a:r>
            <a:r>
              <a:rPr lang="fr-FR" sz="2000" dirty="0" smtClean="0">
                <a:solidFill>
                  <a:srgbClr val="19325C"/>
                </a:solidFill>
                <a:latin typeface="Salesforce Sans" panose="020B0505020202020203" pitchFamily="34" charset="0"/>
                <a:cs typeface="Arial" pitchFamily="34" charset="0"/>
              </a:rPr>
              <a:t>l'enregistrement d'utilisateur</a:t>
            </a:r>
            <a:r>
              <a:rPr lang="fr-FR" sz="2000" dirty="0">
                <a:solidFill>
                  <a:srgbClr val="19325C"/>
                </a:solidFill>
                <a:latin typeface="Salesforce Sans" panose="020B0505020202020203" pitchFamily="34" charset="0"/>
                <a:cs typeface="Arial" pitchFamily="34" charset="0"/>
              </a:rPr>
              <a:t>.</a:t>
            </a:r>
          </a:p>
        </p:txBody>
      </p:sp>
      <p:pic>
        <p:nvPicPr>
          <p:cNvPr id="18" name="Picture 17"/>
          <p:cNvPicPr>
            <a:picLocks noChangeAspect="1"/>
          </p:cNvPicPr>
          <p:nvPr/>
        </p:nvPicPr>
        <p:blipFill>
          <a:blip r:embed="rId3" cstate="print"/>
          <a:stretch>
            <a:fillRect/>
          </a:stretch>
        </p:blipFill>
        <p:spPr>
          <a:xfrm>
            <a:off x="268387" y="1192712"/>
            <a:ext cx="5952662" cy="296648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9" name="Picture 18"/>
          <p:cNvPicPr>
            <a:picLocks noChangeAspect="1"/>
          </p:cNvPicPr>
          <p:nvPr/>
        </p:nvPicPr>
        <p:blipFill rotWithShape="1">
          <a:blip r:embed="rId4" cstate="print"/>
          <a:srcRect t="10796"/>
          <a:stretch/>
        </p:blipFill>
        <p:spPr>
          <a:xfrm>
            <a:off x="6419206" y="984644"/>
            <a:ext cx="5235394" cy="380685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cxnSp>
        <p:nvCxnSpPr>
          <p:cNvPr id="21" name="Straight Arrow Connector 20"/>
          <p:cNvCxnSpPr/>
          <p:nvPr/>
        </p:nvCxnSpPr>
        <p:spPr bwMode="auto">
          <a:xfrm>
            <a:off x="9764486" y="3614060"/>
            <a:ext cx="0" cy="437325"/>
          </a:xfrm>
          <a:prstGeom prst="straightConnector1">
            <a:avLst/>
          </a:prstGeom>
          <a:ln w="38100">
            <a:headEnd type="none" w="med" len="med"/>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213758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153</a:t>
            </a:fld>
            <a:endParaRPr lang="en-US" smtClean="0"/>
          </a:p>
        </p:txBody>
      </p:sp>
      <p:sp>
        <p:nvSpPr>
          <p:cNvPr id="4" name="Text Placeholder 3"/>
          <p:cNvSpPr>
            <a:spLocks noGrp="1"/>
          </p:cNvSpPr>
          <p:nvPr>
            <p:ph type="body" sz="quarter" idx="11"/>
          </p:nvPr>
        </p:nvSpPr>
        <p:spPr>
          <a:xfrm>
            <a:off x="2194561" y="0"/>
            <a:ext cx="7397496" cy="914400"/>
          </a:xfrm>
        </p:spPr>
        <p:txBody>
          <a:bodyPr/>
          <a:lstStyle/>
          <a:p>
            <a:r>
              <a:rPr lang="fr-FR" dirty="0"/>
              <a:t>4-2 : Mise à jour des autorisations </a:t>
            </a:r>
            <a:r>
              <a:rPr lang="fr-FR" dirty="0" smtClean="0"/>
              <a:t>d'objet </a:t>
            </a:r>
            <a:r>
              <a:rPr lang="fr-FR" dirty="0"/>
              <a:t>du compte</a:t>
            </a:r>
          </a:p>
        </p:txBody>
      </p:sp>
      <p:sp>
        <p:nvSpPr>
          <p:cNvPr id="5" name="Text Placeholder 4"/>
          <p:cNvSpPr>
            <a:spLocks noGrp="1"/>
          </p:cNvSpPr>
          <p:nvPr>
            <p:ph type="body" sz="quarter" idx="12"/>
          </p:nvPr>
        </p:nvSpPr>
        <p:spPr>
          <a:xfrm>
            <a:off x="455732" y="3332553"/>
            <a:ext cx="10041580" cy="3068247"/>
          </a:xfrm>
        </p:spPr>
        <p:txBody>
          <a:bodyPr/>
          <a:lstStyle/>
          <a:p>
            <a:r>
              <a:rPr lang="fr-FR" dirty="0"/>
              <a:t>Tâches : </a:t>
            </a:r>
          </a:p>
          <a:p>
            <a:pPr marL="457200" lvl="1" indent="-457200">
              <a:buFont typeface="+mj-lt"/>
              <a:buAutoNum type="arabicPeriod"/>
            </a:pPr>
            <a:r>
              <a:rPr lang="fr-FR" dirty="0"/>
              <a:t>Activez </a:t>
            </a:r>
            <a:r>
              <a:rPr lang="fr-FR" dirty="0" smtClean="0"/>
              <a:t>l'option </a:t>
            </a:r>
            <a:r>
              <a:rPr lang="fr-FR" dirty="0"/>
              <a:t>Vues de liste de profil optimisées.</a:t>
            </a:r>
          </a:p>
          <a:p>
            <a:pPr marL="457200" lvl="1" indent="-457200">
              <a:buFont typeface="+mj-lt"/>
              <a:buAutoNum type="arabicPeriod"/>
            </a:pPr>
            <a:r>
              <a:rPr lang="fr-FR" dirty="0"/>
              <a:t>Créez une Vue de profil pour les autorisations </a:t>
            </a:r>
            <a:r>
              <a:rPr lang="fr-FR" dirty="0" smtClean="0"/>
              <a:t>d'objet </a:t>
            </a:r>
            <a:r>
              <a:rPr lang="fr-FR" dirty="0"/>
              <a:t>du compte.</a:t>
            </a:r>
          </a:p>
          <a:p>
            <a:pPr marL="457200" lvl="1" indent="-457200">
              <a:buFont typeface="+mj-lt"/>
              <a:buAutoNum type="arabicPeriod"/>
            </a:pPr>
            <a:r>
              <a:rPr lang="fr-FR" dirty="0"/>
              <a:t>Mettez à jour en masse les autorisations de « Suppression » conformément au tableau de la diapositive suivante.</a:t>
            </a:r>
          </a:p>
          <a:p>
            <a:pPr marL="457200" lvl="1" indent="-457200">
              <a:buFont typeface="+mj-lt"/>
              <a:buAutoNum type="arabicPeriod"/>
            </a:pPr>
            <a:r>
              <a:rPr lang="fr-FR" dirty="0"/>
              <a:t>Connectez-vous en tant </a:t>
            </a:r>
            <a:r>
              <a:rPr lang="fr-FR" dirty="0" smtClean="0"/>
              <a:t>qu'Allison </a:t>
            </a:r>
            <a:r>
              <a:rPr lang="fr-FR" dirty="0"/>
              <a:t>Wheeler et Courtney Brown pour tester les autorisations.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20" name="Text Placeholder 3"/>
          <p:cNvSpPr>
            <a:spLocks noGrp="1"/>
          </p:cNvSpPr>
          <p:nvPr>
            <p:ph type="body" sz="quarter" idx="15"/>
          </p:nvPr>
        </p:nvSpPr>
        <p:spPr>
          <a:xfrm>
            <a:off x="1766586" y="933779"/>
            <a:ext cx="10577814" cy="2116563"/>
          </a:xfrm>
        </p:spPr>
        <p:txBody>
          <a:bodyPr tIns="0" bIns="0" anchor="ctr" anchorCtr="0"/>
          <a:lstStyle/>
          <a:p>
            <a:r>
              <a:rPr lang="fr-FR" dirty="0"/>
              <a:t>Objectif : </a:t>
            </a:r>
          </a:p>
          <a:p>
            <a:pPr lvl="1"/>
            <a:r>
              <a:rPr lang="fr-FR" dirty="0"/>
              <a:t>John Wiseman, PDG, veut </a:t>
            </a:r>
            <a:r>
              <a:rPr lang="fr-FR" dirty="0" smtClean="0"/>
              <a:t>s'assurer </a:t>
            </a:r>
            <a:r>
              <a:rPr lang="fr-FR" dirty="0"/>
              <a:t>que les utilisateurs ont accès aux objets dont ils ont besoin pour faire leur travail, mais veut restreindre la capacité de suppression des enregistrements aux utilisateurs Direction et à </a:t>
            </a:r>
            <a:r>
              <a:rPr lang="fr-FR" dirty="0" smtClean="0"/>
              <a:t>l'équipe </a:t>
            </a:r>
            <a:r>
              <a:rPr lang="fr-FR" dirty="0"/>
              <a:t>Service client. </a:t>
            </a:r>
          </a:p>
        </p:txBody>
      </p:sp>
      <p:sp>
        <p:nvSpPr>
          <p:cNvPr id="7" name="Text Placeholder 4"/>
          <p:cNvSpPr>
            <a:spLocks noGrp="1"/>
          </p:cNvSpPr>
          <p:nvPr>
            <p:ph type="body" sz="quarter" idx="12"/>
          </p:nvPr>
        </p:nvSpPr>
        <p:spPr>
          <a:xfrm>
            <a:off x="111760" y="81281"/>
            <a:ext cx="2357120" cy="532620"/>
          </a:xfrm>
        </p:spPr>
        <p:txBody>
          <a:bodyPr/>
          <a:lstStyle/>
          <a:p>
            <a:r>
              <a:rPr lang="fr-FR" sz="1800" dirty="0"/>
              <a:t>REJOIGNEZ-MOI</a:t>
            </a:r>
          </a:p>
        </p:txBody>
      </p:sp>
    </p:spTree>
    <p:extLst>
      <p:ext uri="{BB962C8B-B14F-4D97-AF65-F5344CB8AC3E}">
        <p14:creationId xmlns:p14="http://schemas.microsoft.com/office/powerpoint/2010/main" val="38843982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154</a:t>
            </a:fld>
            <a:endParaRPr lang="en-US" smtClean="0"/>
          </a:p>
        </p:txBody>
      </p:sp>
      <p:sp>
        <p:nvSpPr>
          <p:cNvPr id="3" name="Text Placeholder 2"/>
          <p:cNvSpPr>
            <a:spLocks noGrp="1"/>
          </p:cNvSpPr>
          <p:nvPr>
            <p:ph type="body" sz="quarter" idx="11"/>
          </p:nvPr>
        </p:nvSpPr>
        <p:spPr>
          <a:xfrm>
            <a:off x="455733" y="7437"/>
            <a:ext cx="10802817" cy="914400"/>
          </a:xfrm>
        </p:spPr>
        <p:txBody>
          <a:bodyPr/>
          <a:lstStyle/>
          <a:p>
            <a:r>
              <a:rPr lang="fr-FR" dirty="0"/>
              <a:t>4-2 : Mise à jour des autorisations d'objet du compte (suite)</a:t>
            </a:r>
          </a:p>
        </p:txBody>
      </p:sp>
      <p:graphicFrame>
        <p:nvGraphicFramePr>
          <p:cNvPr id="4" name="Table 3"/>
          <p:cNvGraphicFramePr>
            <a:graphicFrameLocks noGrp="1"/>
          </p:cNvGraphicFramePr>
          <p:nvPr>
            <p:extLst>
              <p:ext uri="{D42A27DB-BD31-4B8C-83A1-F6EECF244321}">
                <p14:modId xmlns:p14="http://schemas.microsoft.com/office/powerpoint/2010/main" val="3672781952"/>
              </p:ext>
            </p:extLst>
          </p:nvPr>
        </p:nvGraphicFramePr>
        <p:xfrm>
          <a:off x="348732" y="1112919"/>
          <a:ext cx="11455341" cy="554650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4263060">
                  <a:extLst>
                    <a:ext uri="{9D8B030D-6E8A-4147-A177-3AD203B41FA5}">
                      <a16:colId xmlns:a16="http://schemas.microsoft.com/office/drawing/2014/main" xmlns="" val="20000"/>
                    </a:ext>
                  </a:extLst>
                </a:gridCol>
                <a:gridCol w="1909223">
                  <a:extLst>
                    <a:ext uri="{9D8B030D-6E8A-4147-A177-3AD203B41FA5}">
                      <a16:colId xmlns:a16="http://schemas.microsoft.com/office/drawing/2014/main" xmlns="" val="20001"/>
                    </a:ext>
                  </a:extLst>
                </a:gridCol>
                <a:gridCol w="1961531">
                  <a:extLst>
                    <a:ext uri="{9D8B030D-6E8A-4147-A177-3AD203B41FA5}">
                      <a16:colId xmlns:a16="http://schemas.microsoft.com/office/drawing/2014/main" xmlns="" val="20002"/>
                    </a:ext>
                  </a:extLst>
                </a:gridCol>
                <a:gridCol w="1752302">
                  <a:extLst>
                    <a:ext uri="{9D8B030D-6E8A-4147-A177-3AD203B41FA5}">
                      <a16:colId xmlns:a16="http://schemas.microsoft.com/office/drawing/2014/main" xmlns="" val="20003"/>
                    </a:ext>
                  </a:extLst>
                </a:gridCol>
                <a:gridCol w="1569225">
                  <a:extLst>
                    <a:ext uri="{9D8B030D-6E8A-4147-A177-3AD203B41FA5}">
                      <a16:colId xmlns:a16="http://schemas.microsoft.com/office/drawing/2014/main" xmlns="" val="20004"/>
                    </a:ext>
                  </a:extLst>
                </a:gridCol>
              </a:tblGrid>
              <a:tr h="360723">
                <a:tc>
                  <a:txBody>
                    <a:bodyPr/>
                    <a:lstStyle/>
                    <a:p>
                      <a:r>
                        <a:rPr lang="fr-FR" sz="2000" dirty="0"/>
                        <a:t>Nom du profil</a:t>
                      </a:r>
                    </a:p>
                  </a:txBody>
                  <a:tcPr marL="91355" marR="91355" marT="45677" marB="45677">
                    <a:solidFill>
                      <a:srgbClr val="0070C0"/>
                    </a:solidFill>
                  </a:tcPr>
                </a:tc>
                <a:tc>
                  <a:txBody>
                    <a:bodyPr/>
                    <a:lstStyle/>
                    <a:p>
                      <a:r>
                        <a:rPr lang="fr-FR" sz="2000" dirty="0"/>
                        <a:t>Compte : </a:t>
                      </a:r>
                      <a:r>
                        <a:rPr lang="pl-PL" sz="2000" dirty="0" smtClean="0"/>
                        <a:t/>
                      </a:r>
                      <a:br>
                        <a:rPr lang="pl-PL" sz="2000" dirty="0" smtClean="0"/>
                      </a:br>
                      <a:r>
                        <a:rPr lang="fr-FR" sz="2000" dirty="0" smtClean="0"/>
                        <a:t>Lire</a:t>
                      </a:r>
                      <a:endParaRPr lang="fr-FR" sz="2000" dirty="0"/>
                    </a:p>
                  </a:txBody>
                  <a:tcPr marL="91355" marR="91355" marT="45677" marB="45677">
                    <a:solidFill>
                      <a:srgbClr val="0070C0"/>
                    </a:solidFill>
                  </a:tcPr>
                </a:tc>
                <a:tc>
                  <a:txBody>
                    <a:bodyPr/>
                    <a:lstStyle/>
                    <a:p>
                      <a:r>
                        <a:rPr lang="fr-FR" sz="2000"/>
                        <a:t>Compte : Créer</a:t>
                      </a:r>
                    </a:p>
                  </a:txBody>
                  <a:tcPr marL="91355" marR="91355" marT="45677" marB="45677">
                    <a:solidFill>
                      <a:srgbClr val="0070C0"/>
                    </a:solidFill>
                  </a:tcPr>
                </a:tc>
                <a:tc>
                  <a:txBody>
                    <a:bodyPr/>
                    <a:lstStyle/>
                    <a:p>
                      <a:r>
                        <a:rPr lang="fr-FR" sz="2000"/>
                        <a:t>Compte : Modifier</a:t>
                      </a:r>
                    </a:p>
                  </a:txBody>
                  <a:tcPr marL="91355" marR="91355" marT="45677" marB="45677">
                    <a:solidFill>
                      <a:srgbClr val="0070C0"/>
                    </a:solidFill>
                  </a:tcPr>
                </a:tc>
                <a:tc>
                  <a:txBody>
                    <a:bodyPr/>
                    <a:lstStyle/>
                    <a:p>
                      <a:r>
                        <a:rPr lang="fr-FR" sz="2000"/>
                        <a:t>Compte : Supprimer</a:t>
                      </a:r>
                    </a:p>
                  </a:txBody>
                  <a:tcPr marL="91355" marR="91355" marT="45677" marB="45677">
                    <a:solidFill>
                      <a:srgbClr val="0070C0"/>
                    </a:solidFill>
                  </a:tcPr>
                </a:tc>
                <a:extLst>
                  <a:ext uri="{0D108BD9-81ED-4DB2-BD59-A6C34878D82A}">
                    <a16:rowId xmlns:a16="http://schemas.microsoft.com/office/drawing/2014/main" xmlns="" val="10000"/>
                  </a:ext>
                </a:extLst>
              </a:tr>
              <a:tr h="322747">
                <a:tc>
                  <a:txBody>
                    <a:bodyPr/>
                    <a:lstStyle/>
                    <a:p>
                      <a:r>
                        <a:rPr lang="fr-FR" sz="2000">
                          <a:solidFill>
                            <a:srgbClr val="19325C"/>
                          </a:solidFill>
                        </a:rPr>
                        <a:t>Utilisateur comptable</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800">
                          <a:solidFill>
                            <a:srgbClr val="009644"/>
                          </a:solidFill>
                          <a:sym typeface="Wingdings"/>
                        </a:rPr>
                        <a:t></a:t>
                      </a:r>
                    </a:p>
                  </a:txBody>
                  <a:tcPr marL="91355" marR="91355" marT="45677" marB="45677"/>
                </a:tc>
                <a:tc>
                  <a:txBody>
                    <a:bodyPr/>
                    <a:lstStyle/>
                    <a:p>
                      <a:pPr algn="l" rtl="0"/>
                      <a:endParaRPr lang="en-US" sz="2800" dirty="0">
                        <a:solidFill>
                          <a:srgbClr val="009644"/>
                        </a:solidFill>
                      </a:endParaRP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l" rtl="0"/>
                      <a:endParaRPr lang="en-US" sz="2800" dirty="0">
                        <a:solidFill>
                          <a:srgbClr val="009644"/>
                        </a:solidFill>
                      </a:endParaRPr>
                    </a:p>
                  </a:txBody>
                  <a:tcPr marL="91355" marR="91355" marT="45677" marB="45677"/>
                </a:tc>
                <a:extLst>
                  <a:ext uri="{0D108BD9-81ED-4DB2-BD59-A6C34878D82A}">
                    <a16:rowId xmlns:a16="http://schemas.microsoft.com/office/drawing/2014/main" xmlns="" val="10001"/>
                  </a:ext>
                </a:extLst>
              </a:tr>
              <a:tr h="322747">
                <a:tc>
                  <a:txBody>
                    <a:bodyPr/>
                    <a:lstStyle/>
                    <a:p>
                      <a:r>
                        <a:rPr lang="fr-FR" sz="2000">
                          <a:solidFill>
                            <a:srgbClr val="19325C"/>
                          </a:solidFill>
                        </a:rPr>
                        <a:t>Utilisateur </a:t>
                      </a:r>
                      <a:r>
                        <a:rPr lang="fr-FR" sz="2000" baseline="0">
                          <a:solidFill>
                            <a:srgbClr val="19325C"/>
                          </a:solidFill>
                        </a:rPr>
                        <a:t>consultation</a:t>
                      </a:r>
                    </a:p>
                  </a:txBody>
                  <a:tcPr marL="91355" marR="91355" marT="45677" marB="45677" anchor="ctr"/>
                </a:tc>
                <a:tc>
                  <a:txBody>
                    <a:bodyPr/>
                    <a:lstStyle/>
                    <a:p>
                      <a:pPr algn="ct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l" rtl="0"/>
                      <a:endParaRPr lang="en-US" sz="2800" dirty="0">
                        <a:solidFill>
                          <a:srgbClr val="009644"/>
                        </a:solidFill>
                      </a:endParaRPr>
                    </a:p>
                  </a:txBody>
                  <a:tcPr marL="91355" marR="91355" marT="45677" marB="45677"/>
                </a:tc>
                <a:extLst>
                  <a:ext uri="{0D108BD9-81ED-4DB2-BD59-A6C34878D82A}">
                    <a16:rowId xmlns:a16="http://schemas.microsoft.com/office/drawing/2014/main" xmlns="" val="10002"/>
                  </a:ext>
                </a:extLst>
              </a:tr>
              <a:tr h="322747">
                <a:tc>
                  <a:txBody>
                    <a:bodyPr/>
                    <a:lstStyle/>
                    <a:p>
                      <a:r>
                        <a:rPr lang="fr-FR" sz="2000">
                          <a:solidFill>
                            <a:srgbClr val="19325C"/>
                          </a:solidFill>
                        </a:rPr>
                        <a:t>Utilisateur responsable</a:t>
                      </a:r>
                    </a:p>
                  </a:txBody>
                  <a:tcPr marL="91355" marR="91355" marT="45677" marB="4567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u="none" strike="noStrike" cap="none" normalizeH="0" baseline="0" noProof="0">
                          <a:ln>
                            <a:noFill/>
                          </a:ln>
                          <a:solidFill>
                            <a:srgbClr val="009644"/>
                          </a:solidFill>
                          <a:uLnTx/>
                          <a:uFillTx/>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extLst>
                  <a:ext uri="{0D108BD9-81ED-4DB2-BD59-A6C34878D82A}">
                    <a16:rowId xmlns:a16="http://schemas.microsoft.com/office/drawing/2014/main" xmlns="" val="10003"/>
                  </a:ext>
                </a:extLst>
              </a:tr>
              <a:tr h="322747">
                <a:tc>
                  <a:txBody>
                    <a:bodyPr/>
                    <a:lstStyle/>
                    <a:p>
                      <a:r>
                        <a:rPr lang="fr-FR" sz="2000" dirty="0">
                          <a:solidFill>
                            <a:srgbClr val="19325C"/>
                          </a:solidFill>
                        </a:rPr>
                        <a:t>Utilisateur du service marketing général</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l" rtl="0"/>
                      <a:endParaRPr lang="en-US" sz="2800" dirty="0">
                        <a:solidFill>
                          <a:srgbClr val="009644"/>
                        </a:solidFill>
                      </a:endParaRPr>
                    </a:p>
                  </a:txBody>
                  <a:tcPr marL="91355" marR="91355" marT="45677" marB="45677"/>
                </a:tc>
                <a:extLst>
                  <a:ext uri="{0D108BD9-81ED-4DB2-BD59-A6C34878D82A}">
                    <a16:rowId xmlns:a16="http://schemas.microsoft.com/office/drawing/2014/main" xmlns="" val="10004"/>
                  </a:ext>
                </a:extLst>
              </a:tr>
              <a:tr h="322747">
                <a:tc>
                  <a:txBody>
                    <a:bodyPr/>
                    <a:lstStyle/>
                    <a:p>
                      <a:r>
                        <a:rPr lang="fr-FR" sz="2000" dirty="0">
                          <a:solidFill>
                            <a:srgbClr val="19325C"/>
                          </a:solidFill>
                        </a:rPr>
                        <a:t>Profil </a:t>
                      </a:r>
                      <a:r>
                        <a:rPr lang="fr-FR" sz="2000" dirty="0" smtClean="0">
                          <a:solidFill>
                            <a:srgbClr val="19325C"/>
                          </a:solidFill>
                        </a:rPr>
                        <a:t>d’aucun </a:t>
                      </a:r>
                      <a:r>
                        <a:rPr lang="fr-FR" sz="2000" dirty="0">
                          <a:solidFill>
                            <a:srgbClr val="19325C"/>
                          </a:solidFill>
                        </a:rPr>
                        <a:t>accès</a:t>
                      </a:r>
                    </a:p>
                  </a:txBody>
                  <a:tcPr marL="91355" marR="91355" marT="45677" marB="45677" anchor="ctr"/>
                </a:tc>
                <a:tc>
                  <a:txBody>
                    <a:bodyPr/>
                    <a:lstStyle/>
                    <a:p>
                      <a:pPr algn="l" rtl="0"/>
                      <a:endParaRPr lang="en-US" sz="2800" dirty="0">
                        <a:solidFill>
                          <a:srgbClr val="009644"/>
                        </a:solidFill>
                      </a:endParaRPr>
                    </a:p>
                  </a:txBody>
                  <a:tcPr marL="91355" marR="91355" marT="45677" marB="45677"/>
                </a:tc>
                <a:tc>
                  <a:txBody>
                    <a:bodyPr/>
                    <a:lstStyle/>
                    <a:p>
                      <a:pPr algn="l" rtl="0"/>
                      <a:endParaRPr lang="en-US" sz="2800" dirty="0">
                        <a:solidFill>
                          <a:srgbClr val="009644"/>
                        </a:solidFill>
                      </a:endParaRPr>
                    </a:p>
                  </a:txBody>
                  <a:tcPr marL="91355" marR="91355" marT="45677" marB="45677"/>
                </a:tc>
                <a:tc>
                  <a:txBody>
                    <a:bodyPr/>
                    <a:lstStyle/>
                    <a:p>
                      <a:pPr algn="l" rtl="0"/>
                      <a:endParaRPr lang="en-US" sz="2800" dirty="0">
                        <a:solidFill>
                          <a:srgbClr val="009644"/>
                        </a:solidFill>
                      </a:endParaRPr>
                    </a:p>
                  </a:txBody>
                  <a:tcPr marL="91355" marR="91355" marT="45677" marB="45677"/>
                </a:tc>
                <a:tc>
                  <a:txBody>
                    <a:bodyPr/>
                    <a:lstStyle/>
                    <a:p>
                      <a:pPr algn="l" rtl="0"/>
                      <a:endParaRPr lang="en-US" sz="2800" dirty="0">
                        <a:solidFill>
                          <a:srgbClr val="009644"/>
                        </a:solidFill>
                      </a:endParaRPr>
                    </a:p>
                  </a:txBody>
                  <a:tcPr marL="91355" marR="91355" marT="45677" marB="45677"/>
                </a:tc>
                <a:extLst>
                  <a:ext uri="{0D108BD9-81ED-4DB2-BD59-A6C34878D82A}">
                    <a16:rowId xmlns:a16="http://schemas.microsoft.com/office/drawing/2014/main" xmlns="" val="10005"/>
                  </a:ext>
                </a:extLst>
              </a:tr>
              <a:tr h="322747">
                <a:tc>
                  <a:txBody>
                    <a:bodyPr/>
                    <a:lstStyle/>
                    <a:p>
                      <a:r>
                        <a:rPr lang="fr-FR" sz="2000">
                          <a:solidFill>
                            <a:srgbClr val="19325C"/>
                          </a:solidFill>
                        </a:rPr>
                        <a:t>Utilisateur recrutement</a:t>
                      </a:r>
                    </a:p>
                  </a:txBody>
                  <a:tcPr marL="91355" marR="91355" marT="45677" marB="4567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009644"/>
                        </a:solidFill>
                      </a:endParaRPr>
                    </a:p>
                  </a:txBody>
                  <a:tcPr marL="91355" marR="91355" marT="45677" marB="45677"/>
                </a:tc>
                <a:tc>
                  <a:txBody>
                    <a:bodyPr/>
                    <a:lstStyle/>
                    <a:p>
                      <a:pPr algn="l" rtl="0"/>
                      <a:endParaRPr lang="en-US" sz="2800" dirty="0">
                        <a:solidFill>
                          <a:srgbClr val="009644"/>
                        </a:solidFill>
                      </a:endParaRPr>
                    </a:p>
                  </a:txBody>
                  <a:tcPr marL="91355" marR="91355" marT="45677" marB="45677"/>
                </a:tc>
                <a:tc>
                  <a:txBody>
                    <a:bodyPr/>
                    <a:lstStyle/>
                    <a:p>
                      <a:pPr algn="l" rtl="0"/>
                      <a:endParaRPr lang="en-US" sz="2800" dirty="0">
                        <a:solidFill>
                          <a:srgbClr val="009644"/>
                        </a:solidFill>
                      </a:endParaRPr>
                    </a:p>
                  </a:txBody>
                  <a:tcPr marL="91355" marR="91355" marT="45677" marB="45677"/>
                </a:tc>
                <a:tc>
                  <a:txBody>
                    <a:bodyPr/>
                    <a:lstStyle/>
                    <a:p>
                      <a:pPr algn="l" rtl="0"/>
                      <a:endParaRPr lang="en-US" sz="2800" dirty="0">
                        <a:solidFill>
                          <a:srgbClr val="009644"/>
                        </a:solidFill>
                      </a:endParaRPr>
                    </a:p>
                  </a:txBody>
                  <a:tcPr marL="91355" marR="91355" marT="45677" marB="45677"/>
                </a:tc>
                <a:extLst>
                  <a:ext uri="{0D108BD9-81ED-4DB2-BD59-A6C34878D82A}">
                    <a16:rowId xmlns:a16="http://schemas.microsoft.com/office/drawing/2014/main" xmlns="" val="10006"/>
                  </a:ext>
                </a:extLst>
              </a:tr>
              <a:tr h="322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19325C"/>
                          </a:solidFill>
                        </a:rPr>
                        <a:t>Utilisateur </a:t>
                      </a:r>
                      <a:r>
                        <a:rPr lang="fr-FR" sz="2000" dirty="0" smtClean="0">
                          <a:solidFill>
                            <a:srgbClr val="19325C"/>
                          </a:solidFill>
                        </a:rPr>
                        <a:t>commercial</a:t>
                      </a:r>
                      <a:endParaRPr lang="fr-FR" sz="2000" dirty="0">
                        <a:solidFill>
                          <a:srgbClr val="19325C"/>
                        </a:solidFill>
                      </a:endParaRP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l" rtl="0"/>
                      <a:endParaRPr lang="en-US" sz="2800" dirty="0">
                        <a:solidFill>
                          <a:srgbClr val="009644"/>
                        </a:solidFill>
                      </a:endParaRPr>
                    </a:p>
                  </a:txBody>
                  <a:tcPr marL="91355" marR="91355" marT="45677" marB="45677"/>
                </a:tc>
                <a:extLst>
                  <a:ext uri="{0D108BD9-81ED-4DB2-BD59-A6C34878D82A}">
                    <a16:rowId xmlns:a16="http://schemas.microsoft.com/office/drawing/2014/main" xmlns="" val="10007"/>
                  </a:ext>
                </a:extLst>
              </a:tr>
              <a:tr h="322747">
                <a:tc>
                  <a:txBody>
                    <a:bodyPr/>
                    <a:lstStyle/>
                    <a:p>
                      <a:r>
                        <a:rPr lang="fr-FR" sz="2000" dirty="0">
                          <a:solidFill>
                            <a:srgbClr val="19325C"/>
                          </a:solidFill>
                        </a:rPr>
                        <a:t>Utilisateur du service client</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extLst>
                  <a:ext uri="{0D108BD9-81ED-4DB2-BD59-A6C34878D82A}">
                    <a16:rowId xmlns:a16="http://schemas.microsoft.com/office/drawing/2014/main" xmlns="" val="10008"/>
                  </a:ext>
                </a:extLst>
              </a:tr>
              <a:tr h="322747">
                <a:tc>
                  <a:txBody>
                    <a:bodyPr/>
                    <a:lstStyle/>
                    <a:p>
                      <a:r>
                        <a:rPr lang="fr-FR" sz="2000">
                          <a:solidFill>
                            <a:srgbClr val="19325C"/>
                          </a:solidFill>
                        </a:rPr>
                        <a:t>Utilisateur VAR</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ctr"/>
                      <a:r>
                        <a:rPr lang="fr-FR" sz="2800">
                          <a:solidFill>
                            <a:srgbClr val="009644"/>
                          </a:solidFill>
                          <a:sym typeface="Wingdings"/>
                        </a:rPr>
                        <a:t></a:t>
                      </a:r>
                    </a:p>
                  </a:txBody>
                  <a:tcPr marL="91355" marR="91355" marT="45677" marB="45677"/>
                </a:tc>
                <a:tc>
                  <a:txBody>
                    <a:bodyPr/>
                    <a:lstStyle/>
                    <a:p>
                      <a:pPr algn="l" rtl="0"/>
                      <a:endParaRPr lang="en-US" sz="2800" dirty="0">
                        <a:solidFill>
                          <a:srgbClr val="009644"/>
                        </a:solidFill>
                      </a:endParaRPr>
                    </a:p>
                  </a:txBody>
                  <a:tcPr marL="91355" marR="91355" marT="45677" marB="45677"/>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427310675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155</a:t>
            </a:fld>
            <a:endParaRPr lang="en-US" smtClean="0"/>
          </a:p>
        </p:txBody>
      </p:sp>
      <p:sp>
        <p:nvSpPr>
          <p:cNvPr id="4" name="Text Placeholder 3"/>
          <p:cNvSpPr>
            <a:spLocks noGrp="1"/>
          </p:cNvSpPr>
          <p:nvPr>
            <p:ph type="body" sz="quarter" idx="11"/>
          </p:nvPr>
        </p:nvSpPr>
        <p:spPr>
          <a:xfrm>
            <a:off x="1837944" y="0"/>
            <a:ext cx="8411693" cy="914400"/>
          </a:xfrm>
        </p:spPr>
        <p:txBody>
          <a:bodyPr/>
          <a:lstStyle/>
          <a:p>
            <a:r>
              <a:rPr lang="fr-FR" dirty="0"/>
              <a:t>4-3 : Autoriser la suppression de comptes à </a:t>
            </a:r>
            <a:r>
              <a:rPr lang="fr-FR" dirty="0" smtClean="0"/>
              <a:t>l'aide </a:t>
            </a:r>
            <a:r>
              <a:rPr lang="fr-FR" dirty="0"/>
              <a:t>de </a:t>
            </a:r>
            <a:r>
              <a:rPr lang="fr-FR" dirty="0" smtClean="0"/>
              <a:t>l'option </a:t>
            </a:r>
            <a:r>
              <a:rPr lang="fr-FR" dirty="0"/>
              <a:t>Ensembles </a:t>
            </a:r>
            <a:r>
              <a:rPr lang="fr-FR" dirty="0" smtClean="0"/>
              <a:t>d'autorisations</a:t>
            </a:r>
            <a:endParaRPr lang="fr-FR" dirty="0"/>
          </a:p>
        </p:txBody>
      </p:sp>
      <p:sp>
        <p:nvSpPr>
          <p:cNvPr id="5" name="Text Placeholder 4"/>
          <p:cNvSpPr>
            <a:spLocks noGrp="1"/>
          </p:cNvSpPr>
          <p:nvPr>
            <p:ph type="body" sz="quarter" idx="12"/>
          </p:nvPr>
        </p:nvSpPr>
        <p:spPr>
          <a:xfrm>
            <a:off x="455731" y="3521002"/>
            <a:ext cx="8217489" cy="2879798"/>
          </a:xfrm>
        </p:spPr>
        <p:txBody>
          <a:bodyPr/>
          <a:lstStyle/>
          <a:p>
            <a:r>
              <a:rPr lang="fr-FR" dirty="0"/>
              <a:t>Tâches : </a:t>
            </a:r>
          </a:p>
          <a:p>
            <a:pPr marL="457200" lvl="1" indent="-457200">
              <a:buFont typeface="+mj-lt"/>
              <a:buAutoNum type="arabicPeriod"/>
            </a:pPr>
            <a:r>
              <a:rPr lang="fr-FR" dirty="0"/>
              <a:t>Créez un ensemble </a:t>
            </a:r>
            <a:r>
              <a:rPr lang="fr-FR" dirty="0" smtClean="0"/>
              <a:t>d'autorisations </a:t>
            </a:r>
            <a:r>
              <a:rPr lang="fr-FR" dirty="0"/>
              <a:t>« Supprimer des comptes » et </a:t>
            </a:r>
            <a:r>
              <a:rPr lang="fr-FR" dirty="0" smtClean="0"/>
              <a:t>l'attribuer </a:t>
            </a:r>
            <a:r>
              <a:rPr lang="fr-FR" dirty="0"/>
              <a:t>à Courtney Brown.</a:t>
            </a:r>
          </a:p>
          <a:p>
            <a:pPr marL="457200" lvl="1" indent="-457200">
              <a:buFont typeface="+mj-lt"/>
              <a:buAutoNum type="arabicPeriod"/>
            </a:pPr>
            <a:r>
              <a:rPr lang="fr-FR" dirty="0"/>
              <a:t>Connectez-vous en tant que Courtney Brown pour tester </a:t>
            </a:r>
            <a:r>
              <a:rPr lang="fr-FR" dirty="0" smtClean="0"/>
              <a:t>l'ensemble </a:t>
            </a:r>
            <a:r>
              <a:rPr lang="fr-FR" dirty="0"/>
              <a:t>des autorisations.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14400"/>
            <a:ext cx="10577814" cy="2157984"/>
          </a:xfrm>
        </p:spPr>
        <p:txBody>
          <a:bodyPr tIns="0" bIns="0" anchor="ctr" anchorCtr="0"/>
          <a:lstStyle/>
          <a:p>
            <a:r>
              <a:rPr lang="fr-FR" dirty="0"/>
              <a:t>Objectif :</a:t>
            </a:r>
          </a:p>
          <a:p>
            <a:pPr lvl="1"/>
            <a:r>
              <a:rPr lang="fr-FR" dirty="0"/>
              <a:t>Courtney Brown du service Opérations commerciales participe au nettoyage des enregistrements et aura besoin </a:t>
            </a:r>
            <a:r>
              <a:rPr lang="fr-FR" dirty="0" smtClean="0"/>
              <a:t>d'une </a:t>
            </a:r>
            <a:r>
              <a:rPr lang="fr-FR" dirty="0"/>
              <a:t>autorisation provisoire pour supprimer certains comptes. </a:t>
            </a:r>
          </a:p>
        </p:txBody>
      </p:sp>
      <p:sp>
        <p:nvSpPr>
          <p:cNvPr id="7" name="Text Placeholder 4"/>
          <p:cNvSpPr>
            <a:spLocks noGrp="1"/>
          </p:cNvSpPr>
          <p:nvPr>
            <p:ph type="body" sz="quarter" idx="12"/>
          </p:nvPr>
        </p:nvSpPr>
        <p:spPr>
          <a:xfrm>
            <a:off x="111760" y="81281"/>
            <a:ext cx="3106928"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19807014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4 : Sécurité et accès aux données</a:t>
            </a:r>
          </a:p>
        </p:txBody>
      </p:sp>
      <p:sp>
        <p:nvSpPr>
          <p:cNvPr id="3" name="Text Placeholder 2"/>
          <p:cNvSpPr>
            <a:spLocks noGrp="1"/>
          </p:cNvSpPr>
          <p:nvPr>
            <p:ph type="body" sz="quarter" idx="13"/>
          </p:nvPr>
        </p:nvSpPr>
        <p:spPr>
          <a:xfrm>
            <a:off x="455732" y="1371600"/>
            <a:ext cx="8167060" cy="3666565"/>
          </a:xfrm>
        </p:spPr>
        <p:txBody>
          <a:bodyPr/>
          <a:lstStyle/>
          <a:p>
            <a:pPr marL="342900" lvl="1" indent="-342900">
              <a:spcBef>
                <a:spcPts val="900"/>
              </a:spcBef>
              <a:buFont typeface="Arial" panose="020B0604020202020204" pitchFamily="34" charset="0"/>
              <a:buChar char="•"/>
            </a:pPr>
            <a:r>
              <a:rPr lang="fr-FR" dirty="0"/>
              <a:t>Restriction des connexions</a:t>
            </a:r>
          </a:p>
          <a:p>
            <a:pPr marL="342900" lvl="2" indent="-342900">
              <a:spcBef>
                <a:spcPts val="900"/>
              </a:spcBef>
              <a:buFont typeface="Arial" panose="020B0604020202020204" pitchFamily="34" charset="0"/>
              <a:buChar char="•"/>
            </a:pPr>
            <a:r>
              <a:rPr lang="fr-FR" sz="2400" dirty="0"/>
              <a:t>Identification de </a:t>
            </a:r>
            <a:r>
              <a:rPr lang="fr-FR" sz="2400" dirty="0" smtClean="0"/>
              <a:t>l'accès </a:t>
            </a:r>
            <a:r>
              <a:rPr lang="fr-FR" sz="2400" dirty="0"/>
              <a:t>aux objets</a:t>
            </a:r>
          </a:p>
          <a:p>
            <a:pPr marL="342900" lvl="2" indent="-342900">
              <a:spcBef>
                <a:spcPts val="900"/>
              </a:spcBef>
              <a:buFont typeface="Arial" panose="020B0604020202020204" pitchFamily="34" charset="0"/>
              <a:buChar char="•"/>
            </a:pPr>
            <a:r>
              <a:rPr lang="fr-FR" sz="2400" b="1" dirty="0"/>
              <a:t>Création de </a:t>
            </a:r>
            <a:r>
              <a:rPr lang="fr-FR" sz="2400" b="1" dirty="0" smtClean="0"/>
              <a:t>l'accès </a:t>
            </a:r>
            <a:r>
              <a:rPr lang="fr-FR" sz="2400" b="1" dirty="0"/>
              <a:t>aux enregistrements</a:t>
            </a:r>
          </a:p>
          <a:p>
            <a:pPr marL="342900" lvl="2" indent="-342900">
              <a:spcBef>
                <a:spcPts val="900"/>
              </a:spcBef>
              <a:buFont typeface="Arial" panose="020B0604020202020204" pitchFamily="34" charset="0"/>
              <a:buChar char="•"/>
            </a:pPr>
            <a:r>
              <a:rPr lang="fr-FR" sz="2400" dirty="0"/>
              <a:t>Création </a:t>
            </a:r>
            <a:r>
              <a:rPr lang="fr-FR" sz="2400" dirty="0" smtClean="0"/>
              <a:t>d'une </a:t>
            </a:r>
            <a:r>
              <a:rPr lang="fr-FR" sz="2400" dirty="0"/>
              <a:t>hiérarchie des rôles</a:t>
            </a:r>
          </a:p>
          <a:p>
            <a:pPr marL="342900" lvl="2" indent="-342900">
              <a:spcBef>
                <a:spcPts val="900"/>
              </a:spcBef>
              <a:buFont typeface="Arial" panose="020B0604020202020204" pitchFamily="34" charset="0"/>
              <a:buChar char="•"/>
            </a:pPr>
            <a:r>
              <a:rPr lang="fr-FR" sz="2400" dirty="0"/>
              <a:t>Gestion des exceptions </a:t>
            </a:r>
            <a:r>
              <a:rPr lang="fr-FR" sz="2400" dirty="0" smtClean="0"/>
              <a:t>d'accès </a:t>
            </a:r>
            <a:r>
              <a:rPr lang="fr-FR" sz="2400" dirty="0"/>
              <a:t>aux enregistrements</a:t>
            </a:r>
          </a:p>
          <a:p>
            <a:pPr marL="342900" lvl="2" indent="-342900">
              <a:spcBef>
                <a:spcPts val="900"/>
              </a:spcBef>
              <a:buFont typeface="Arial" panose="020B0604020202020204" pitchFamily="34" charset="0"/>
              <a:buChar char="•"/>
            </a:pPr>
            <a:r>
              <a:rPr lang="fr-FR" sz="2400" dirty="0"/>
              <a:t>Gestion de la sécurité au niveau du champ</a:t>
            </a:r>
          </a:p>
        </p:txBody>
      </p:sp>
      <p:sp>
        <p:nvSpPr>
          <p:cNvPr id="4" name="Slide Number Placeholder 3"/>
          <p:cNvSpPr>
            <a:spLocks noGrp="1"/>
          </p:cNvSpPr>
          <p:nvPr>
            <p:ph type="sldNum" sz="quarter" idx="14"/>
          </p:nvPr>
        </p:nvSpPr>
        <p:spPr>
          <a:xfrm>
            <a:off x="10839450" y="401084"/>
            <a:ext cx="588019" cy="246616"/>
          </a:xfrm>
        </p:spPr>
        <p:txBody>
          <a:bodyPr vert="horz" lIns="91440" tIns="45720" rIns="91440" bIns="45720" rtlCol="0" anchor="ctr"/>
          <a:lstStyle/>
          <a:p>
            <a:fld id="{19FD02D3-6C23-404C-A7B3-DAB79F5D63D7}" type="slidenum">
              <a:rPr lang="en-US"/>
              <a:pPr/>
              <a:t>156</a:t>
            </a:fld>
            <a:endParaRPr lang="en-US"/>
          </a:p>
        </p:txBody>
      </p:sp>
    </p:spTree>
    <p:extLst>
      <p:ext uri="{BB962C8B-B14F-4D97-AF65-F5344CB8AC3E}">
        <p14:creationId xmlns:p14="http://schemas.microsoft.com/office/powerpoint/2010/main" val="7701721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157</a:t>
            </a:fld>
            <a:endParaRPr lang="en-US" smtClean="0"/>
          </a:p>
        </p:txBody>
      </p:sp>
      <p:sp>
        <p:nvSpPr>
          <p:cNvPr id="3" name="Text Placeholder 2"/>
          <p:cNvSpPr>
            <a:spLocks noGrp="1"/>
          </p:cNvSpPr>
          <p:nvPr>
            <p:ph type="body" sz="quarter" idx="11"/>
          </p:nvPr>
        </p:nvSpPr>
        <p:spPr/>
        <p:txBody>
          <a:bodyPr/>
          <a:lstStyle/>
          <a:p>
            <a:r>
              <a:rPr lang="fr-FR" dirty="0"/>
              <a:t>Point n°2 à </a:t>
            </a:r>
            <a:r>
              <a:rPr lang="fr-FR" dirty="0" smtClean="0"/>
              <a:t>l'ordre </a:t>
            </a:r>
            <a:r>
              <a:rPr lang="fr-FR" dirty="0"/>
              <a:t>du jour : Création de </a:t>
            </a:r>
            <a:r>
              <a:rPr lang="fr-FR" dirty="0" smtClean="0"/>
              <a:t>l'accès </a:t>
            </a:r>
            <a:r>
              <a:rPr lang="fr-FR" dirty="0"/>
              <a:t>aux enregistrements</a:t>
            </a:r>
          </a:p>
        </p:txBody>
      </p:sp>
      <p:sp>
        <p:nvSpPr>
          <p:cNvPr id="4" name="Text Placeholder 3"/>
          <p:cNvSpPr>
            <a:spLocks noGrp="1"/>
          </p:cNvSpPr>
          <p:nvPr>
            <p:ph type="body" sz="quarter" idx="12"/>
          </p:nvPr>
        </p:nvSpPr>
        <p:spPr>
          <a:xfrm>
            <a:off x="455732" y="1082351"/>
            <a:ext cx="11358315" cy="1474237"/>
          </a:xfrm>
        </p:spPr>
        <p:txBody>
          <a:bodyPr/>
          <a:lstStyle/>
          <a:p>
            <a:pPr>
              <a:lnSpc>
                <a:spcPct val="100000"/>
              </a:lnSpc>
            </a:pPr>
            <a:r>
              <a:rPr lang="fr-FR" sz="2000" dirty="0"/>
              <a:t>Vous avez désormais défini le niveau </a:t>
            </a:r>
            <a:r>
              <a:rPr lang="fr-FR" sz="2000" dirty="0" smtClean="0"/>
              <a:t>d'accès </a:t>
            </a:r>
            <a:r>
              <a:rPr lang="fr-FR" sz="2000" dirty="0"/>
              <a:t>approprié pour les objets dont ont besoin les utilisateurs. Le sujet passe à </a:t>
            </a:r>
            <a:r>
              <a:rPr lang="fr-FR" sz="2000" dirty="0" smtClean="0"/>
              <a:t>l'accès </a:t>
            </a:r>
            <a:r>
              <a:rPr lang="fr-FR" sz="2000" dirty="0"/>
              <a:t>aux données et vous discutez des enregistrements individuels que les utilisateurs doivent être en mesure </a:t>
            </a:r>
            <a:r>
              <a:rPr lang="fr-FR" sz="2000" dirty="0" smtClean="0"/>
              <a:t>d'afficher </a:t>
            </a:r>
            <a:r>
              <a:rPr lang="fr-FR" sz="2000" dirty="0"/>
              <a:t>et de modifier dans chaque objet auquel ils ont accès via leur profil.</a:t>
            </a:r>
          </a:p>
        </p:txBody>
      </p:sp>
      <p:pic>
        <p:nvPicPr>
          <p:cNvPr id="5" name="Picture 4" descr="Conference Table.jpg"/>
          <p:cNvPicPr>
            <a:picLocks noChangeAspect="1"/>
          </p:cNvPicPr>
          <p:nvPr/>
        </p:nvPicPr>
        <p:blipFill>
          <a:blip r:embed="rId3" cstate="print"/>
          <a:srcRect b="71407"/>
          <a:stretch>
            <a:fillRect/>
          </a:stretch>
        </p:blipFill>
        <p:spPr>
          <a:xfrm>
            <a:off x="0" y="4520630"/>
            <a:ext cx="12188825" cy="2367045"/>
          </a:xfrm>
          <a:prstGeom prst="rect">
            <a:avLst/>
          </a:prstGeom>
        </p:spPr>
      </p:pic>
      <p:sp>
        <p:nvSpPr>
          <p:cNvPr id="35" name="Rounded Rectangle 29"/>
          <p:cNvSpPr/>
          <p:nvPr/>
        </p:nvSpPr>
        <p:spPr bwMode="auto">
          <a:xfrm>
            <a:off x="3398582" y="4359499"/>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6" name="Round Same Side Corner Rectangle 33"/>
          <p:cNvSpPr/>
          <p:nvPr/>
        </p:nvSpPr>
        <p:spPr bwMode="auto">
          <a:xfrm>
            <a:off x="3402456" y="4362494"/>
            <a:ext cx="1624473" cy="316273"/>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Allison Wheeler</a:t>
            </a:r>
          </a:p>
          <a:p>
            <a:pPr lvl="0" algn="ctr">
              <a:spcBef>
                <a:spcPts val="300"/>
              </a:spcBef>
              <a:spcAft>
                <a:spcPts val="300"/>
              </a:spcAft>
              <a:defRPr/>
            </a:pPr>
            <a:r>
              <a:rPr lang="en-US" altLang="ja-JP" sz="1200" spc="-30" dirty="0"/>
              <a:t>Vice-</a:t>
            </a:r>
            <a:r>
              <a:rPr lang="en-US" altLang="ja-JP" sz="1200" spc="-30" dirty="0" err="1"/>
              <a:t>présidente</a:t>
            </a:r>
            <a:r>
              <a:rPr lang="en-US" altLang="ja-JP" sz="1200" spc="-30" dirty="0"/>
              <a:t> </a:t>
            </a:r>
            <a:r>
              <a:rPr lang="en-US" altLang="ja-JP" sz="1200" spc="-30" dirty="0" smtClean="0"/>
              <a:t/>
            </a:r>
            <a:br>
              <a:rPr lang="en-US" altLang="ja-JP" sz="1200" spc="-30" dirty="0" smtClean="0"/>
            </a:br>
            <a:r>
              <a:rPr lang="en-US" altLang="ja-JP" sz="1200" spc="-30" dirty="0" err="1" smtClean="0"/>
              <a:t>Ventes</a:t>
            </a:r>
            <a:r>
              <a:rPr lang="en-US" altLang="ja-JP" sz="1200" spc="-30" dirty="0" smtClean="0"/>
              <a:t> </a:t>
            </a:r>
            <a:r>
              <a:rPr lang="en-US" altLang="ja-JP" sz="1200" spc="-30" dirty="0" err="1"/>
              <a:t>internationales</a:t>
            </a:r>
            <a:endParaRPr kumimoji="0" lang="fr-FR" sz="1200" b="0" i="0" u="none" strike="noStrike" cap="none" spc="-30" normalizeH="0" noProof="0" dirty="0">
              <a:ln>
                <a:noFill/>
              </a:ln>
              <a:solidFill>
                <a:sysClr val="windowText" lastClr="000000"/>
              </a:solidFill>
              <a:uLnTx/>
              <a:uFillTx/>
              <a:latin typeface="Salesforce Sans" panose="020B0505020202020203" pitchFamily="34" charset="0"/>
              <a:cs typeface="Arial" pitchFamily="34" charset="0"/>
            </a:endParaRPr>
          </a:p>
        </p:txBody>
      </p:sp>
      <p:sp>
        <p:nvSpPr>
          <p:cNvPr id="33" name="Rounded Rectangle 37"/>
          <p:cNvSpPr/>
          <p:nvPr/>
        </p:nvSpPr>
        <p:spPr bwMode="auto">
          <a:xfrm>
            <a:off x="5376218" y="4359499"/>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4" name="Round Same Side Corner Rectangle 38"/>
          <p:cNvSpPr/>
          <p:nvPr/>
        </p:nvSpPr>
        <p:spPr bwMode="auto">
          <a:xfrm>
            <a:off x="5380092" y="4362494"/>
            <a:ext cx="1624473" cy="316273"/>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a:ln>
                  <a:noFill/>
                </a:ln>
                <a:solidFill>
                  <a:schemeClr val="bg1"/>
                </a:solidFill>
                <a:uLnTx/>
                <a:uFillTx/>
                <a:latin typeface="Salesforce Sans" panose="020B0505020202020203" pitchFamily="34" charset="0"/>
                <a:cs typeface="Arial" pitchFamily="34" charset="0"/>
              </a:rPr>
              <a:t>Conner McCoy</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400" b="0" i="0" u="none" strike="noStrike" cap="none" normalizeH="0" baseline="0" noProof="0">
                <a:ln>
                  <a:noFill/>
                </a:ln>
                <a:solidFill>
                  <a:sysClr val="windowText" lastClr="000000"/>
                </a:solidFill>
                <a:uLnTx/>
                <a:uFillTx/>
                <a:latin typeface="Salesforce Sans" panose="020B0505020202020203" pitchFamily="34" charset="0"/>
                <a:cs typeface="Arial" pitchFamily="34" charset="0"/>
              </a:rPr>
              <a:t>Vice-président Marketing</a:t>
            </a:r>
          </a:p>
        </p:txBody>
      </p:sp>
      <p:sp>
        <p:nvSpPr>
          <p:cNvPr id="31" name="Rounded Rectangle 42"/>
          <p:cNvSpPr/>
          <p:nvPr/>
        </p:nvSpPr>
        <p:spPr bwMode="auto">
          <a:xfrm>
            <a:off x="7341460" y="4359499"/>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2" name="Round Same Side Corner Rectangle 43"/>
          <p:cNvSpPr/>
          <p:nvPr/>
        </p:nvSpPr>
        <p:spPr bwMode="auto">
          <a:xfrm>
            <a:off x="7345334" y="4362494"/>
            <a:ext cx="1624473" cy="316273"/>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Noah Larkin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Services</a:t>
            </a:r>
          </a:p>
        </p:txBody>
      </p:sp>
      <p:sp>
        <p:nvSpPr>
          <p:cNvPr id="29" name="Rounded Rectangle 47"/>
          <p:cNvSpPr/>
          <p:nvPr/>
        </p:nvSpPr>
        <p:spPr bwMode="auto">
          <a:xfrm>
            <a:off x="5377350" y="2356338"/>
            <a:ext cx="1623631" cy="179588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0" name="Round Same Side Corner Rectangle 48"/>
          <p:cNvSpPr/>
          <p:nvPr/>
        </p:nvSpPr>
        <p:spPr bwMode="auto">
          <a:xfrm>
            <a:off x="5381224" y="2359340"/>
            <a:ext cx="1624473" cy="316273"/>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John Wiseman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smtClean="0">
                <a:ln>
                  <a:noFill/>
                </a:ln>
                <a:solidFill>
                  <a:sysClr val="windowText" lastClr="000000"/>
                </a:solidFill>
                <a:uLnTx/>
                <a:uFillTx/>
                <a:latin typeface="Salesforce Sans" panose="020B0505020202020203" pitchFamily="34" charset="0"/>
                <a:cs typeface="Arial" pitchFamily="34" charset="0"/>
              </a:rPr>
              <a:t>PDG</a:t>
            </a:r>
            <a:endPar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endParaRPr>
          </a:p>
        </p:txBody>
      </p:sp>
      <p:sp>
        <p:nvSpPr>
          <p:cNvPr id="27" name="Rounded Rectangle 52"/>
          <p:cNvSpPr/>
          <p:nvPr/>
        </p:nvSpPr>
        <p:spPr bwMode="auto">
          <a:xfrm>
            <a:off x="1327818" y="4359500"/>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28" name="Round Same Side Corner Rectangle 53"/>
          <p:cNvSpPr/>
          <p:nvPr/>
        </p:nvSpPr>
        <p:spPr bwMode="auto">
          <a:xfrm>
            <a:off x="1331692" y="4362495"/>
            <a:ext cx="1624473" cy="316273"/>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Brent Bassi</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Finances</a:t>
            </a:r>
          </a:p>
        </p:txBody>
      </p:sp>
      <p:sp>
        <p:nvSpPr>
          <p:cNvPr id="25" name="Rounded Rectangle 57"/>
          <p:cNvSpPr/>
          <p:nvPr/>
        </p:nvSpPr>
        <p:spPr bwMode="auto">
          <a:xfrm>
            <a:off x="9312899" y="4359498"/>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26" name="Round Same Side Corner Rectangle 58"/>
          <p:cNvSpPr/>
          <p:nvPr/>
        </p:nvSpPr>
        <p:spPr bwMode="auto">
          <a:xfrm>
            <a:off x="9316773" y="4362493"/>
            <a:ext cx="1624473" cy="316273"/>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Ling Wu</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Vice-présidente Ressources humaines</a:t>
            </a:r>
          </a:p>
        </p:txBody>
      </p:sp>
      <p:cxnSp>
        <p:nvCxnSpPr>
          <p:cNvPr id="20" name="Straight Connector 19"/>
          <p:cNvCxnSpPr/>
          <p:nvPr/>
        </p:nvCxnSpPr>
        <p:spPr bwMode="auto">
          <a:xfrm flipV="1">
            <a:off x="6188033" y="3965821"/>
            <a:ext cx="0" cy="404614"/>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1" name="Elbow Connector 3"/>
          <p:cNvCxnSpPr>
            <a:stCxn id="29" idx="2"/>
            <a:endCxn id="27" idx="0"/>
          </p:cNvCxnSpPr>
          <p:nvPr/>
        </p:nvCxnSpPr>
        <p:spPr bwMode="auto">
          <a:xfrm rot="5400000">
            <a:off x="4060759" y="2231093"/>
            <a:ext cx="207282" cy="4049532"/>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2" name="Elbow Connector 6"/>
          <p:cNvCxnSpPr/>
          <p:nvPr/>
        </p:nvCxnSpPr>
        <p:spPr bwMode="auto">
          <a:xfrm rot="16200000" flipH="1">
            <a:off x="8053950" y="2289068"/>
            <a:ext cx="210275" cy="3939843"/>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3" name="Elbow Connector 9"/>
          <p:cNvCxnSpPr/>
          <p:nvPr/>
        </p:nvCxnSpPr>
        <p:spPr bwMode="auto">
          <a:xfrm rot="16200000" flipH="1">
            <a:off x="7068230" y="3274788"/>
            <a:ext cx="210276" cy="1968405"/>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4" name="Elbow Connector 11"/>
          <p:cNvCxnSpPr/>
          <p:nvPr/>
        </p:nvCxnSpPr>
        <p:spPr bwMode="auto">
          <a:xfrm rot="5400000">
            <a:off x="5096791" y="3271754"/>
            <a:ext cx="210276" cy="1974474"/>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b="74566"/>
          <a:stretch/>
        </p:blipFill>
        <p:spPr>
          <a:xfrm>
            <a:off x="5368540" y="2984552"/>
            <a:ext cx="1678604" cy="1168646"/>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b="72773"/>
          <a:stretch/>
        </p:blipFill>
        <p:spPr>
          <a:xfrm>
            <a:off x="3259933" y="5158430"/>
            <a:ext cx="1871162" cy="1234692"/>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b="74302"/>
          <a:stretch/>
        </p:blipFill>
        <p:spPr>
          <a:xfrm>
            <a:off x="5262883" y="5158430"/>
            <a:ext cx="1854417" cy="1234692"/>
          </a:xfrm>
          <a:prstGeom prst="rect">
            <a:avLst/>
          </a:prstGeom>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b="73170"/>
          <a:stretch/>
        </p:blipFill>
        <p:spPr>
          <a:xfrm>
            <a:off x="9186927" y="5158430"/>
            <a:ext cx="1975812" cy="1234692"/>
          </a:xfrm>
          <a:prstGeom prst="rect">
            <a:avLst/>
          </a:prstGeom>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b="72566"/>
          <a:stretch/>
        </p:blipFill>
        <p:spPr>
          <a:xfrm>
            <a:off x="7312192" y="5158430"/>
            <a:ext cx="1695348" cy="1234692"/>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b="71466"/>
          <a:stretch/>
        </p:blipFill>
        <p:spPr>
          <a:xfrm>
            <a:off x="1360860" y="5200335"/>
            <a:ext cx="1575844" cy="1206948"/>
          </a:xfrm>
          <a:prstGeom prst="rect">
            <a:avLst/>
          </a:prstGeom>
        </p:spPr>
      </p:pic>
    </p:spTree>
    <p:extLst>
      <p:ext uri="{BB962C8B-B14F-4D97-AF65-F5344CB8AC3E}">
        <p14:creationId xmlns:p14="http://schemas.microsoft.com/office/powerpoint/2010/main" val="10625641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158</a:t>
            </a:fld>
            <a:endParaRPr lang="en-US" smtClean="0"/>
          </a:p>
        </p:txBody>
      </p:sp>
      <p:sp>
        <p:nvSpPr>
          <p:cNvPr id="3" name="Text Placeholder 2"/>
          <p:cNvSpPr>
            <a:spLocks noGrp="1"/>
          </p:cNvSpPr>
          <p:nvPr>
            <p:ph type="body" sz="quarter" idx="11"/>
          </p:nvPr>
        </p:nvSpPr>
        <p:spPr/>
        <p:txBody>
          <a:bodyPr/>
          <a:lstStyle/>
          <a:p>
            <a:r>
              <a:rPr lang="fr-FR" dirty="0"/>
              <a:t>Point n°2 à </a:t>
            </a:r>
            <a:r>
              <a:rPr lang="fr-FR" dirty="0" smtClean="0"/>
              <a:t>l'ordre </a:t>
            </a:r>
            <a:r>
              <a:rPr lang="fr-FR" dirty="0"/>
              <a:t>du jour : Création de l'accès aux enregistrements (suite)</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4496" b="10484"/>
          <a:stretch/>
        </p:blipFill>
        <p:spPr>
          <a:xfrm>
            <a:off x="0" y="921837"/>
            <a:ext cx="12192000" cy="5936163"/>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6" name="Content Placeholder 4"/>
          <p:cNvSpPr txBox="1">
            <a:spLocks/>
          </p:cNvSpPr>
          <p:nvPr/>
        </p:nvSpPr>
        <p:spPr>
          <a:xfrm rot="20820167">
            <a:off x="4025108" y="2117221"/>
            <a:ext cx="4415107" cy="4818349"/>
          </a:xfrm>
          <a:prstGeom prst="rect">
            <a:avLst/>
          </a:prstGeom>
        </p:spPr>
        <p:txBody>
          <a:bodyPr>
            <a:noAutofit/>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gn="ctr">
              <a:lnSpc>
                <a:spcPct val="90000"/>
              </a:lnSpc>
              <a:spcBef>
                <a:spcPts val="0"/>
              </a:spcBef>
            </a:pPr>
            <a:r>
              <a:rPr lang="fr-FR" sz="1800" b="1" dirty="0">
                <a:latin typeface="Segoe Print" panose="02000600000000000000" pitchFamily="2" charset="0"/>
              </a:rPr>
              <a:t>Exigences relatives à </a:t>
            </a:r>
            <a:r>
              <a:rPr lang="fr-FR" sz="1800" b="1" dirty="0" smtClean="0">
                <a:latin typeface="Segoe Print" panose="02000600000000000000" pitchFamily="2" charset="0"/>
              </a:rPr>
              <a:t>l'accès </a:t>
            </a:r>
            <a:r>
              <a:rPr lang="fr-FR" sz="1800" b="1" dirty="0">
                <a:latin typeface="Segoe Print" panose="02000600000000000000" pitchFamily="2" charset="0"/>
              </a:rPr>
              <a:t>aux enregistrements :</a:t>
            </a:r>
          </a:p>
          <a:p>
            <a:pPr algn="ctr">
              <a:lnSpc>
                <a:spcPct val="90000"/>
              </a:lnSpc>
            </a:pPr>
            <a:endParaRPr lang="en-GB" sz="1100" kern="0" dirty="0">
              <a:latin typeface="Segoe Print" panose="02000600000000000000" pitchFamily="2" charset="0"/>
            </a:endParaRPr>
          </a:p>
          <a:p>
            <a:pPr marL="346075" lvl="1" indent="-346075">
              <a:lnSpc>
                <a:spcPct val="90000"/>
              </a:lnSpc>
              <a:spcBef>
                <a:spcPts val="0"/>
              </a:spcBef>
              <a:buFont typeface="Wingdings" pitchFamily="2" charset="2"/>
              <a:buChar char="q"/>
            </a:pPr>
            <a:r>
              <a:rPr lang="fr-FR" sz="1700" dirty="0">
                <a:latin typeface="Segoe Print" panose="02000600000000000000" pitchFamily="2" charset="0"/>
              </a:rPr>
              <a:t>Les comptes, contacts, pistes et campagnes doivent être visibles </a:t>
            </a:r>
            <a:r>
              <a:rPr lang="pl-PL" sz="1700" dirty="0" smtClean="0">
                <a:latin typeface="Segoe Print" panose="02000600000000000000" pitchFamily="2" charset="0"/>
              </a:rPr>
              <a:t/>
            </a:r>
            <a:br>
              <a:rPr lang="pl-PL" sz="1700" dirty="0" smtClean="0">
                <a:latin typeface="Segoe Print" panose="02000600000000000000" pitchFamily="2" charset="0"/>
              </a:rPr>
            </a:br>
            <a:r>
              <a:rPr lang="fr-FR" sz="1700" dirty="0" smtClean="0">
                <a:latin typeface="Segoe Print" panose="02000600000000000000" pitchFamily="2" charset="0"/>
              </a:rPr>
              <a:t>par </a:t>
            </a:r>
            <a:r>
              <a:rPr lang="fr-FR" sz="1700" dirty="0">
                <a:latin typeface="Segoe Print" panose="02000600000000000000" pitchFamily="2" charset="0"/>
              </a:rPr>
              <a:t>tous </a:t>
            </a:r>
            <a:r>
              <a:rPr lang="fr-FR" sz="1700" dirty="0" smtClean="0">
                <a:latin typeface="Segoe Print" panose="02000600000000000000" pitchFamily="2" charset="0"/>
              </a:rPr>
              <a:t>les</a:t>
            </a:r>
            <a:r>
              <a:rPr lang="pl-PL" sz="1700" dirty="0" smtClean="0">
                <a:latin typeface="Segoe Print" panose="02000600000000000000" pitchFamily="2" charset="0"/>
              </a:rPr>
              <a:t> </a:t>
            </a:r>
            <a:r>
              <a:rPr lang="fr-FR" sz="1700" dirty="0" smtClean="0">
                <a:latin typeface="Segoe Print" panose="02000600000000000000" pitchFamily="2" charset="0"/>
              </a:rPr>
              <a:t>utilisateurs</a:t>
            </a:r>
            <a:r>
              <a:rPr lang="fr-FR" sz="1700" dirty="0">
                <a:latin typeface="Segoe Print" panose="02000600000000000000" pitchFamily="2" charset="0"/>
              </a:rPr>
              <a:t>, </a:t>
            </a:r>
            <a:r>
              <a:rPr lang="fr-FR" sz="1700" dirty="0" smtClean="0">
                <a:latin typeface="Segoe Print" panose="02000600000000000000" pitchFamily="2" charset="0"/>
              </a:rPr>
              <a:t>mais</a:t>
            </a:r>
            <a:r>
              <a:rPr lang="pl-PL" sz="1700" dirty="0" smtClean="0">
                <a:latin typeface="Segoe Print" panose="02000600000000000000" pitchFamily="2" charset="0"/>
              </a:rPr>
              <a:t> </a:t>
            </a:r>
            <a:r>
              <a:rPr lang="fr-FR" sz="1700" dirty="0" smtClean="0">
                <a:latin typeface="Segoe Print" panose="02000600000000000000" pitchFamily="2" charset="0"/>
              </a:rPr>
              <a:t>modifiables </a:t>
            </a:r>
            <a:r>
              <a:rPr lang="fr-FR" sz="1700" dirty="0">
                <a:latin typeface="Segoe Print" panose="02000600000000000000" pitchFamily="2" charset="0"/>
              </a:rPr>
              <a:t>seulement par </a:t>
            </a:r>
            <a:r>
              <a:rPr lang="fr-FR" sz="1700" dirty="0" smtClean="0">
                <a:latin typeface="Segoe Print" panose="02000600000000000000" pitchFamily="2" charset="0"/>
              </a:rPr>
              <a:t>les</a:t>
            </a:r>
            <a:r>
              <a:rPr lang="pl-PL" sz="1700" dirty="0" smtClean="0">
                <a:latin typeface="Segoe Print" panose="02000600000000000000" pitchFamily="2" charset="0"/>
              </a:rPr>
              <a:t> </a:t>
            </a:r>
            <a:r>
              <a:rPr lang="fr-FR" sz="1700" dirty="0" smtClean="0">
                <a:latin typeface="Segoe Print" panose="02000600000000000000" pitchFamily="2" charset="0"/>
              </a:rPr>
              <a:t>propriétaires</a:t>
            </a:r>
            <a:r>
              <a:rPr lang="fr-FR" sz="1700" dirty="0">
                <a:latin typeface="Segoe Print" panose="02000600000000000000" pitchFamily="2" charset="0"/>
              </a:rPr>
              <a:t>. </a:t>
            </a:r>
          </a:p>
          <a:p>
            <a:pPr marL="346075" lvl="1" indent="-346075">
              <a:lnSpc>
                <a:spcPct val="90000"/>
              </a:lnSpc>
              <a:buFont typeface="Wingdings" pitchFamily="2" charset="2"/>
              <a:buChar char="q"/>
            </a:pPr>
            <a:r>
              <a:rPr lang="fr-FR" sz="1700" dirty="0">
                <a:latin typeface="Segoe Print" panose="02000600000000000000" pitchFamily="2" charset="0"/>
              </a:rPr>
              <a:t>Les opportunités et requêtes ne devraient être visualisées et modifiées que par leurs propriétaires. </a:t>
            </a:r>
          </a:p>
          <a:p>
            <a:pPr marL="346075" lvl="1" indent="-346075">
              <a:lnSpc>
                <a:spcPct val="90000"/>
              </a:lnSpc>
              <a:buFont typeface="Wingdings" pitchFamily="2" charset="2"/>
              <a:buChar char="q"/>
            </a:pPr>
            <a:r>
              <a:rPr lang="fr-FR" sz="1700" dirty="0">
                <a:latin typeface="Segoe Print" panose="02000600000000000000" pitchFamily="2" charset="0"/>
              </a:rPr>
              <a:t>Les candidats, les personnes chargées des entretiens, les candidatures et les postes ne devraient être visualisés et modifiés que par leurs propriétaires. </a:t>
            </a:r>
          </a:p>
        </p:txBody>
      </p:sp>
    </p:spTree>
    <p:extLst>
      <p:ext uri="{BB962C8B-B14F-4D97-AF65-F5344CB8AC3E}">
        <p14:creationId xmlns:p14="http://schemas.microsoft.com/office/powerpoint/2010/main" val="16360507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159</a:t>
            </a:fld>
            <a:endParaRPr lang="en-US" smtClean="0"/>
          </a:p>
        </p:txBody>
      </p:sp>
      <p:sp>
        <p:nvSpPr>
          <p:cNvPr id="3" name="Text Placeholder 2"/>
          <p:cNvSpPr>
            <a:spLocks noGrp="1"/>
          </p:cNvSpPr>
          <p:nvPr>
            <p:ph type="body" sz="quarter" idx="11"/>
          </p:nvPr>
        </p:nvSpPr>
        <p:spPr>
          <a:xfrm>
            <a:off x="455733" y="7437"/>
            <a:ext cx="10504004" cy="914400"/>
          </a:xfrm>
        </p:spPr>
        <p:txBody>
          <a:bodyPr/>
          <a:lstStyle/>
          <a:p>
            <a:r>
              <a:rPr lang="fr-FR" dirty="0"/>
              <a:t>Vision </a:t>
            </a:r>
            <a:r>
              <a:rPr lang="fr-FR" dirty="0" smtClean="0"/>
              <a:t>d'ensemble</a:t>
            </a:r>
            <a:r>
              <a:rPr lang="fr-FR" dirty="0"/>
              <a:t> : configurer </a:t>
            </a:r>
            <a:r>
              <a:rPr lang="fr-FR" dirty="0" smtClean="0"/>
              <a:t>l'accès </a:t>
            </a:r>
            <a:r>
              <a:rPr lang="fr-FR" dirty="0"/>
              <a:t>aux enregistrements</a:t>
            </a:r>
          </a:p>
        </p:txBody>
      </p:sp>
      <p:sp>
        <p:nvSpPr>
          <p:cNvPr id="9" name="Rounded Rectangle 11"/>
          <p:cNvSpPr/>
          <p:nvPr/>
        </p:nvSpPr>
        <p:spPr bwMode="auto">
          <a:xfrm>
            <a:off x="1807028" y="1295400"/>
            <a:ext cx="8904515" cy="4998720"/>
          </a:xfrm>
          <a:prstGeom prst="roundRect">
            <a:avLst>
              <a:gd name="adj" fmla="val 3802"/>
            </a:avLst>
          </a:prstGeom>
          <a:solidFill>
            <a:srgbClr val="7030A0"/>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fr-FR" sz="2400" b="0" i="0" u="none" strike="noStrike" cap="none" normalizeH="0" baseline="0" noProof="0" dirty="0" smtClean="0">
                <a:ln>
                  <a:noFill/>
                </a:ln>
                <a:solidFill>
                  <a:srgbClr val="FFFFFF"/>
                </a:solidFill>
                <a:uLnTx/>
                <a:uFillTx/>
                <a:latin typeface="Salesforce Sans"/>
                <a:ea typeface="+mn-ea"/>
                <a:cs typeface="+mn-cs"/>
              </a:rPr>
              <a:t>L'organisation </a:t>
            </a:r>
            <a:r>
              <a:rPr kumimoji="0" lang="fr-FR" sz="2400" b="0" i="0" u="none" strike="noStrike" cap="none" normalizeH="0" baseline="0" noProof="0" dirty="0">
                <a:ln>
                  <a:noFill/>
                </a:ln>
                <a:solidFill>
                  <a:srgbClr val="FFFFFF"/>
                </a:solidFill>
                <a:uLnTx/>
                <a:uFillTx/>
                <a:latin typeface="Salesforce Sans"/>
                <a:ea typeface="+mn-ea"/>
                <a:cs typeface="+mn-cs"/>
              </a:rPr>
              <a:t>(accès à la connexion, restrictions </a:t>
            </a:r>
            <a:r>
              <a:rPr kumimoji="0" lang="fr-FR" sz="2400" b="0" i="0" u="none" strike="noStrike" cap="none" normalizeH="0" baseline="0" noProof="0" dirty="0" smtClean="0">
                <a:ln>
                  <a:noFill/>
                </a:ln>
                <a:solidFill>
                  <a:srgbClr val="FFFFFF"/>
                </a:solidFill>
                <a:uLnTx/>
                <a:uFillTx/>
                <a:latin typeface="Salesforce Sans"/>
                <a:ea typeface="+mn-ea"/>
                <a:cs typeface="+mn-cs"/>
              </a:rPr>
              <a:t>d'IP</a:t>
            </a:r>
            <a:r>
              <a:rPr kumimoji="0" lang="fr-FR" sz="2400" b="0" i="0" u="none" strike="noStrike" cap="none" normalizeH="0" baseline="0" noProof="0" dirty="0">
                <a:ln>
                  <a:noFill/>
                </a:ln>
                <a:solidFill>
                  <a:srgbClr val="FFFFFF"/>
                </a:solidFill>
                <a:uLnTx/>
                <a:uFillTx/>
                <a:latin typeface="Salesforce Sans"/>
                <a:ea typeface="+mn-ea"/>
                <a:cs typeface="+mn-cs"/>
              </a:rPr>
              <a:t>) </a:t>
            </a:r>
          </a:p>
        </p:txBody>
      </p:sp>
      <p:sp>
        <p:nvSpPr>
          <p:cNvPr id="10" name="Rounded Rectangle 13"/>
          <p:cNvSpPr>
            <a:spLocks noChangeAspect="1"/>
          </p:cNvSpPr>
          <p:nvPr/>
        </p:nvSpPr>
        <p:spPr>
          <a:xfrm>
            <a:off x="1996444" y="2179320"/>
            <a:ext cx="8443995" cy="3931920"/>
          </a:xfrm>
          <a:prstGeom prst="roundRect">
            <a:avLst>
              <a:gd name="adj" fmla="val 4426"/>
            </a:avLst>
          </a:prstGeom>
          <a:solidFill>
            <a:srgbClr val="5C068C">
              <a:lumMod val="75000"/>
            </a:srgb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0" i="0" u="none" strike="noStrike" cap="none" normalizeH="0" baseline="0" noProof="0">
                <a:ln>
                  <a:noFill/>
                </a:ln>
                <a:solidFill>
                  <a:srgbClr val="FFFFFF"/>
                </a:solidFill>
                <a:uLnTx/>
                <a:uFillTx/>
                <a:latin typeface="Salesforce Sans"/>
                <a:ea typeface="+mn-ea"/>
                <a:cs typeface="+mn-cs"/>
              </a:rPr>
              <a:t>Objet (CRED - Créer, Lire, Modifier, Supprimer un profil)</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2400" b="0" i="0" u="none" strike="noStrike" cap="none" normalizeH="0" baseline="0" noProof="0">
                <a:ln>
                  <a:noFill/>
                </a:ln>
                <a:solidFill>
                  <a:srgbClr val="FFFFFF"/>
                </a:solidFill>
                <a:uLnTx/>
                <a:uFillTx/>
                <a:latin typeface="Salesforce Sans"/>
                <a:ea typeface="+mn-ea"/>
                <a:cs typeface="+mn-cs"/>
              </a:rPr>
              <a:t> </a:t>
            </a:r>
          </a:p>
        </p:txBody>
      </p:sp>
      <p:sp>
        <p:nvSpPr>
          <p:cNvPr id="11" name="Rounded Rectangle 12"/>
          <p:cNvSpPr>
            <a:spLocks noChangeAspect="1"/>
          </p:cNvSpPr>
          <p:nvPr/>
        </p:nvSpPr>
        <p:spPr>
          <a:xfrm>
            <a:off x="1606732" y="1267097"/>
            <a:ext cx="9353005" cy="5108170"/>
          </a:xfrm>
          <a:prstGeom prst="roundRect">
            <a:avLst>
              <a:gd name="adj" fmla="val 3282"/>
            </a:avLst>
          </a:prstGeom>
          <a:solidFill>
            <a:srgbClr val="FFFFFF">
              <a:alpha val="70000"/>
            </a:srgbClr>
          </a:solidFill>
          <a:ln>
            <a:noFill/>
          </a:ln>
          <a:effectLst/>
          <a:scene3d>
            <a:camera prst="orthographicFront">
              <a:rot lat="0" lon="0" rev="0"/>
            </a:camera>
            <a:lightRig rig="threePt" dir="t">
              <a:rot lat="0" lon="0" rev="1200000"/>
            </a:lightRig>
          </a:scene3d>
          <a:sp3d/>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a:ea typeface="+mn-ea"/>
              <a:cs typeface="+mn-cs"/>
            </a:endParaRPr>
          </a:p>
        </p:txBody>
      </p:sp>
      <p:sp>
        <p:nvSpPr>
          <p:cNvPr id="12" name="Rounded Rectangle 14"/>
          <p:cNvSpPr>
            <a:spLocks/>
          </p:cNvSpPr>
          <p:nvPr/>
        </p:nvSpPr>
        <p:spPr>
          <a:xfrm>
            <a:off x="3595759" y="3032760"/>
            <a:ext cx="5536673" cy="2377439"/>
          </a:xfrm>
          <a:prstGeom prst="roundRect">
            <a:avLst>
              <a:gd name="adj" fmla="val 4426"/>
            </a:avLst>
          </a:prstGeom>
          <a:solidFill>
            <a:srgbClr val="5C068C">
              <a:lumMod val="60000"/>
              <a:lumOff val="40000"/>
            </a:srgb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3200" b="1" i="0" u="none" strike="noStrike" cap="none" normalizeH="0" baseline="0" noProof="0">
                <a:ln>
                  <a:noFill/>
                </a:ln>
                <a:solidFill>
                  <a:srgbClr val="FFFFFF"/>
                </a:solidFill>
                <a:uLnTx/>
                <a:uFillTx/>
                <a:latin typeface="Salesforce Sans"/>
                <a:ea typeface="+mn-ea"/>
                <a:cs typeface="+mn-cs"/>
              </a:rPr>
              <a:t>Enregistrement </a:t>
            </a:r>
          </a:p>
        </p:txBody>
      </p:sp>
      <p:sp>
        <p:nvSpPr>
          <p:cNvPr id="13" name="Rounded Rectangle 16"/>
          <p:cNvSpPr>
            <a:spLocks noChangeAspect="1"/>
          </p:cNvSpPr>
          <p:nvPr/>
        </p:nvSpPr>
        <p:spPr>
          <a:xfrm>
            <a:off x="5487335" y="4019825"/>
            <a:ext cx="1844874" cy="509618"/>
          </a:xfrm>
          <a:prstGeom prst="roundRect">
            <a:avLst>
              <a:gd name="adj" fmla="val 4426"/>
            </a:avLst>
          </a:prstGeom>
          <a:solidFill>
            <a:srgbClr val="FFFFFF">
              <a:lumMod val="95000"/>
            </a:srgb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0" i="0" u="none" strike="noStrike" cap="none" normalizeH="0" baseline="0" noProof="0">
                <a:ln>
                  <a:noFill/>
                </a:ln>
                <a:solidFill>
                  <a:srgbClr val="D1C8D2"/>
                </a:solidFill>
                <a:uLnTx/>
                <a:uFillTx/>
                <a:latin typeface="Salesforce Sans"/>
                <a:ea typeface="+mn-ea"/>
                <a:cs typeface="+mn-cs"/>
              </a:rPr>
              <a:t>Champ</a:t>
            </a:r>
          </a:p>
        </p:txBody>
      </p:sp>
    </p:spTree>
    <p:extLst>
      <p:ext uri="{BB962C8B-B14F-4D97-AF65-F5344CB8AC3E}">
        <p14:creationId xmlns:p14="http://schemas.microsoft.com/office/powerpoint/2010/main" val="229725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b="0" i="0" u="none" strike="noStrike" kern="0" cap="none" spc="0" normalizeH="0" baseline="0" noProof="0" smtClean="0">
              <a:ln>
                <a:noFill/>
              </a:ln>
              <a:solidFill>
                <a:sysClr val="windowText" lastClr="000000"/>
              </a:solidFill>
              <a:effectLst/>
              <a:uLnTx/>
              <a:uFillTx/>
            </a:endParaRPr>
          </a:p>
        </p:txBody>
      </p:sp>
      <p:sp>
        <p:nvSpPr>
          <p:cNvPr id="3" name="Text Placeholder 2"/>
          <p:cNvSpPr>
            <a:spLocks noGrp="1"/>
          </p:cNvSpPr>
          <p:nvPr>
            <p:ph type="body" sz="quarter" idx="11"/>
          </p:nvPr>
        </p:nvSpPr>
        <p:spPr/>
        <p:txBody>
          <a:bodyPr/>
          <a:lstStyle/>
          <a:p>
            <a:r>
              <a:rPr lang="fr-FR" dirty="0" smtClean="0"/>
              <a:t>L'équipe </a:t>
            </a:r>
            <a:r>
              <a:rPr lang="fr-FR" dirty="0"/>
              <a:t>de direction AW </a:t>
            </a:r>
            <a:r>
              <a:rPr lang="fr-FR" dirty="0" err="1"/>
              <a:t>Computing</a:t>
            </a:r>
            <a:endParaRPr lang="fr-FR" dirty="0"/>
          </a:p>
        </p:txBody>
      </p:sp>
      <p:grpSp>
        <p:nvGrpSpPr>
          <p:cNvPr id="34" name="Group 33"/>
          <p:cNvGrpSpPr/>
          <p:nvPr/>
        </p:nvGrpSpPr>
        <p:grpSpPr>
          <a:xfrm>
            <a:off x="813921" y="1182599"/>
            <a:ext cx="10744171" cy="5160621"/>
            <a:chOff x="823446" y="1182602"/>
            <a:chExt cx="10744171" cy="5160621"/>
          </a:xfrm>
        </p:grpSpPr>
        <p:grpSp>
          <p:nvGrpSpPr>
            <p:cNvPr id="4" name="Group 3"/>
            <p:cNvGrpSpPr/>
            <p:nvPr/>
          </p:nvGrpSpPr>
          <p:grpSpPr>
            <a:xfrm>
              <a:off x="3086100" y="3980538"/>
              <a:ext cx="1779967" cy="2362684"/>
              <a:chOff x="446429" y="3658966"/>
              <a:chExt cx="2168576" cy="1988360"/>
            </a:xfrm>
          </p:grpSpPr>
          <p:sp>
            <p:nvSpPr>
              <p:cNvPr id="5" name="Rounded Rectangle 29"/>
              <p:cNvSpPr/>
              <p:nvPr/>
            </p:nvSpPr>
            <p:spPr bwMode="auto">
              <a:xfrm>
                <a:off x="448235" y="3666581"/>
                <a:ext cx="2160494" cy="1980745"/>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 name="Round Same Side Corner Rectangle 33"/>
              <p:cNvSpPr/>
              <p:nvPr/>
            </p:nvSpPr>
            <p:spPr bwMode="auto">
              <a:xfrm>
                <a:off x="446429" y="3658966"/>
                <a:ext cx="2168576"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Allison Wheeler</a:t>
                </a:r>
              </a:p>
              <a:p>
                <a:pPr lvl="0" algn="ctr">
                  <a:spcBef>
                    <a:spcPts val="300"/>
                  </a:spcBef>
                  <a:spcAft>
                    <a:spcPts val="300"/>
                  </a:spcAft>
                  <a:defRPr/>
                </a:pPr>
                <a:r>
                  <a:rPr lang="fr-FR" sz="1350" spc="-20" dirty="0">
                    <a:solidFill>
                      <a:sysClr val="windowText" lastClr="000000"/>
                    </a:solidFill>
                    <a:latin typeface="Salesforce Sans" panose="020B0505020202020203" pitchFamily="34" charset="0"/>
                    <a:cs typeface="Arial" pitchFamily="34" charset="0"/>
                  </a:rPr>
                  <a:t>Vice-présidente Ventes internationales</a:t>
                </a:r>
                <a:endParaRPr kumimoji="0" lang="fr-FR" sz="1350" b="0" i="0" u="none" strike="noStrike" cap="none" spc="-20" normalizeH="0" noProof="0" dirty="0">
                  <a:ln>
                    <a:noFill/>
                  </a:ln>
                  <a:solidFill>
                    <a:sysClr val="windowText" lastClr="000000"/>
                  </a:solidFill>
                  <a:uLnTx/>
                  <a:uFillTx/>
                  <a:latin typeface="Salesforce Sans" panose="020B0505020202020203" pitchFamily="34" charset="0"/>
                  <a:cs typeface="Arial" pitchFamily="34" charset="0"/>
                </a:endParaRPr>
              </a:p>
            </p:txBody>
          </p:sp>
        </p:grpSp>
        <p:grpSp>
          <p:nvGrpSpPr>
            <p:cNvPr id="7" name="Group 6"/>
            <p:cNvGrpSpPr/>
            <p:nvPr/>
          </p:nvGrpSpPr>
          <p:grpSpPr>
            <a:xfrm>
              <a:off x="5245894" y="3976992"/>
              <a:ext cx="1778795" cy="2364116"/>
              <a:chOff x="446203" y="3655976"/>
              <a:chExt cx="2167148" cy="1989562"/>
            </a:xfrm>
          </p:grpSpPr>
          <p:sp>
            <p:nvSpPr>
              <p:cNvPr id="8" name="Rounded Rectangle 37"/>
              <p:cNvSpPr/>
              <p:nvPr/>
            </p:nvSpPr>
            <p:spPr bwMode="auto">
              <a:xfrm>
                <a:off x="448235" y="3658940"/>
                <a:ext cx="2160494" cy="1986598"/>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9" name="Round Same Side Corner Rectangle 38"/>
              <p:cNvSpPr/>
              <p:nvPr/>
            </p:nvSpPr>
            <p:spPr bwMode="auto">
              <a:xfrm>
                <a:off x="446203" y="3655976"/>
                <a:ext cx="2167148"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Conner </a:t>
                </a:r>
                <a:r>
                  <a:rPr kumimoji="0" lang="fr-FR" sz="1600" b="1" i="0" u="none" strike="noStrike" cap="none" normalizeH="0" baseline="0" noProof="0" dirty="0" err="1">
                    <a:ln>
                      <a:noFill/>
                    </a:ln>
                    <a:solidFill>
                      <a:schemeClr val="bg1"/>
                    </a:solidFill>
                    <a:uLnTx/>
                    <a:uFillTx/>
                    <a:latin typeface="Salesforce Sans" panose="020B0505020202020203" pitchFamily="34" charset="0"/>
                    <a:cs typeface="Arial" pitchFamily="34" charset="0"/>
                  </a:rPr>
                  <a:t>McCoy</a:t>
                </a:r>
                <a:endPar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endParaRP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35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Marketing</a:t>
                </a:r>
              </a:p>
            </p:txBody>
          </p:sp>
        </p:grpSp>
        <p:grpSp>
          <p:nvGrpSpPr>
            <p:cNvPr id="10" name="Group 9"/>
            <p:cNvGrpSpPr/>
            <p:nvPr/>
          </p:nvGrpSpPr>
          <p:grpSpPr>
            <a:xfrm>
              <a:off x="7391399" y="3980510"/>
              <a:ext cx="1781175" cy="2356151"/>
              <a:chOff x="445060" y="3658938"/>
              <a:chExt cx="2170048" cy="1982859"/>
            </a:xfrm>
          </p:grpSpPr>
          <p:sp>
            <p:nvSpPr>
              <p:cNvPr id="11" name="Rounded Rectangle 42"/>
              <p:cNvSpPr/>
              <p:nvPr/>
            </p:nvSpPr>
            <p:spPr bwMode="auto">
              <a:xfrm>
                <a:off x="448235" y="3658938"/>
                <a:ext cx="2160494" cy="1982859"/>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12" name="Round Same Side Corner Rectangle 43"/>
              <p:cNvSpPr/>
              <p:nvPr/>
            </p:nvSpPr>
            <p:spPr bwMode="auto">
              <a:xfrm>
                <a:off x="445060" y="3658962"/>
                <a:ext cx="2170048"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Noah Larkin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35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Services</a:t>
                </a:r>
              </a:p>
            </p:txBody>
          </p:sp>
        </p:grpSp>
        <p:grpSp>
          <p:nvGrpSpPr>
            <p:cNvPr id="13" name="Group 12"/>
            <p:cNvGrpSpPr/>
            <p:nvPr/>
          </p:nvGrpSpPr>
          <p:grpSpPr>
            <a:xfrm>
              <a:off x="5248799" y="1182602"/>
              <a:ext cx="1778485" cy="2363117"/>
              <a:chOff x="448235" y="3638160"/>
              <a:chExt cx="2166770" cy="1988724"/>
            </a:xfrm>
          </p:grpSpPr>
          <p:sp>
            <p:nvSpPr>
              <p:cNvPr id="14" name="Rounded Rectangle 47"/>
              <p:cNvSpPr/>
              <p:nvPr/>
            </p:nvSpPr>
            <p:spPr bwMode="auto">
              <a:xfrm>
                <a:off x="448235" y="3645497"/>
                <a:ext cx="2160494" cy="198138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15" name="Round Same Side Corner Rectangle 48"/>
              <p:cNvSpPr/>
              <p:nvPr/>
            </p:nvSpPr>
            <p:spPr bwMode="auto">
              <a:xfrm>
                <a:off x="453390" y="3638160"/>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John Wiseman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400" b="0" i="0" u="none" strike="noStrike" cap="none" normalizeH="0" baseline="0" noProof="0" dirty="0" smtClean="0">
                    <a:ln>
                      <a:noFill/>
                    </a:ln>
                    <a:solidFill>
                      <a:sysClr val="windowText" lastClr="000000"/>
                    </a:solidFill>
                    <a:uLnTx/>
                    <a:uFillTx/>
                    <a:latin typeface="Salesforce Sans" panose="020B0505020202020203" pitchFamily="34" charset="0"/>
                    <a:cs typeface="Arial" pitchFamily="34" charset="0"/>
                  </a:rPr>
                  <a:t>PDG</a:t>
                </a:r>
                <a:endParaRPr kumimoji="0" lang="fr-FR" sz="14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endParaRPr>
              </a:p>
            </p:txBody>
          </p:sp>
        </p:grpSp>
        <p:grpSp>
          <p:nvGrpSpPr>
            <p:cNvPr id="16" name="Group 15"/>
            <p:cNvGrpSpPr/>
            <p:nvPr/>
          </p:nvGrpSpPr>
          <p:grpSpPr>
            <a:xfrm>
              <a:off x="823446" y="3971488"/>
              <a:ext cx="1781641" cy="2371735"/>
              <a:chOff x="445260" y="3651347"/>
              <a:chExt cx="2170615" cy="1995976"/>
            </a:xfrm>
          </p:grpSpPr>
          <p:sp>
            <p:nvSpPr>
              <p:cNvPr id="17" name="Rounded Rectangle 52"/>
              <p:cNvSpPr/>
              <p:nvPr/>
            </p:nvSpPr>
            <p:spPr bwMode="auto">
              <a:xfrm>
                <a:off x="448235" y="3651347"/>
                <a:ext cx="2160494" cy="1995976"/>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18" name="Round Same Side Corner Rectangle 53"/>
              <p:cNvSpPr/>
              <p:nvPr/>
            </p:nvSpPr>
            <p:spPr bwMode="auto">
              <a:xfrm>
                <a:off x="445260" y="3651348"/>
                <a:ext cx="2170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Brent Bassi</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35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Finances</a:t>
                </a:r>
              </a:p>
            </p:txBody>
          </p:sp>
        </p:grpSp>
        <p:grpSp>
          <p:nvGrpSpPr>
            <p:cNvPr id="20" name="Group 19"/>
            <p:cNvGrpSpPr/>
            <p:nvPr/>
          </p:nvGrpSpPr>
          <p:grpSpPr>
            <a:xfrm>
              <a:off x="9543078" y="3980509"/>
              <a:ext cx="1782147" cy="2360597"/>
              <a:chOff x="443194" y="3658938"/>
              <a:chExt cx="2171232" cy="1986602"/>
            </a:xfrm>
          </p:grpSpPr>
          <p:sp>
            <p:nvSpPr>
              <p:cNvPr id="21" name="Rounded Rectangle 57"/>
              <p:cNvSpPr/>
              <p:nvPr/>
            </p:nvSpPr>
            <p:spPr bwMode="auto">
              <a:xfrm>
                <a:off x="448235" y="3658938"/>
                <a:ext cx="2160494" cy="1986602"/>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22" name="Round Same Side Corner Rectangle 58"/>
              <p:cNvSpPr/>
              <p:nvPr/>
            </p:nvSpPr>
            <p:spPr bwMode="auto">
              <a:xfrm>
                <a:off x="443194" y="3658941"/>
                <a:ext cx="2171232"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Ling Wu</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350" b="0" i="0" u="none" strike="noStrike" cap="none" spc="-20" normalizeH="0" noProof="0" dirty="0">
                    <a:ln>
                      <a:noFill/>
                    </a:ln>
                    <a:solidFill>
                      <a:sysClr val="windowText" lastClr="000000"/>
                    </a:solidFill>
                    <a:uLnTx/>
                    <a:uFillTx/>
                    <a:latin typeface="Salesforce Sans" panose="020B0505020202020203" pitchFamily="34" charset="0"/>
                    <a:cs typeface="Arial" pitchFamily="34" charset="0"/>
                  </a:rPr>
                  <a:t>Vice-présidente Ressources humaines</a:t>
                </a:r>
              </a:p>
            </p:txBody>
          </p:sp>
        </p:grpSp>
        <p:grpSp>
          <p:nvGrpSpPr>
            <p:cNvPr id="23" name="Group 22"/>
            <p:cNvGrpSpPr/>
            <p:nvPr/>
          </p:nvGrpSpPr>
          <p:grpSpPr>
            <a:xfrm>
              <a:off x="1714267" y="3543285"/>
              <a:ext cx="8719885" cy="437254"/>
              <a:chOff x="1714267" y="3543285"/>
              <a:chExt cx="8719885" cy="437254"/>
            </a:xfrm>
          </p:grpSpPr>
          <p:cxnSp>
            <p:nvCxnSpPr>
              <p:cNvPr id="25" name="Elbow Connector 3"/>
              <p:cNvCxnSpPr>
                <a:stCxn id="14" idx="2"/>
                <a:endCxn id="18" idx="3"/>
              </p:cNvCxnSpPr>
              <p:nvPr/>
            </p:nvCxnSpPr>
            <p:spPr bwMode="auto">
              <a:xfrm rot="5400000">
                <a:off x="3711984" y="1548007"/>
                <a:ext cx="425766" cy="4421199"/>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4" name="Straight Connector 23"/>
              <p:cNvCxnSpPr/>
              <p:nvPr/>
            </p:nvCxnSpPr>
            <p:spPr bwMode="auto">
              <a:xfrm flipV="1">
                <a:off x="6134229" y="3543285"/>
                <a:ext cx="0" cy="43200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6" name="Elbow Connector 6"/>
              <p:cNvCxnSpPr>
                <a:stCxn id="14" idx="2"/>
                <a:endCxn id="22" idx="3"/>
              </p:cNvCxnSpPr>
              <p:nvPr/>
            </p:nvCxnSpPr>
            <p:spPr bwMode="auto">
              <a:xfrm rot="16200000" flipH="1">
                <a:off x="8067414" y="1613775"/>
                <a:ext cx="434790" cy="4298686"/>
              </a:xfrm>
              <a:prstGeom prst="bentConnector3">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7" name="Elbow Connector 9"/>
              <p:cNvCxnSpPr>
                <a:stCxn id="14" idx="2"/>
                <a:endCxn id="12" idx="3"/>
              </p:cNvCxnSpPr>
              <p:nvPr/>
            </p:nvCxnSpPr>
            <p:spPr bwMode="auto">
              <a:xfrm rot="16200000" flipH="1">
                <a:off x="6991318" y="2689870"/>
                <a:ext cx="434816" cy="2146521"/>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8" name="Elbow Connector 11"/>
              <p:cNvCxnSpPr>
                <a:stCxn id="14" idx="2"/>
                <a:endCxn id="6" idx="3"/>
              </p:cNvCxnSpPr>
              <p:nvPr/>
            </p:nvCxnSpPr>
            <p:spPr bwMode="auto">
              <a:xfrm rot="5400000">
                <a:off x="4838368" y="2683439"/>
                <a:ext cx="434815" cy="2159382"/>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74566"/>
            <a:stretch/>
          </p:blipFill>
          <p:spPr>
            <a:xfrm>
              <a:off x="5239176" y="2299300"/>
              <a:ext cx="1833376" cy="1247743"/>
            </a:xfrm>
            <a:prstGeom prst="rect">
              <a:avLst/>
            </a:prstGeom>
          </p:spPr>
        </p:pic>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b="72773"/>
            <a:stretch/>
          </p:blipFill>
          <p:spPr>
            <a:xfrm>
              <a:off x="2936150" y="5022848"/>
              <a:ext cx="2043688" cy="1318259"/>
            </a:xfrm>
            <a:prstGeom prst="rect">
              <a:avLst/>
            </a:prstGeom>
          </p:spPr>
        </p:pic>
        <p:pic>
          <p:nvPicPr>
            <p:cNvPr id="31" name="Picture 30"/>
            <p:cNvPicPr>
              <a:picLocks noChangeAspect="1"/>
            </p:cNvPicPr>
            <p:nvPr/>
          </p:nvPicPr>
          <p:blipFill rotWithShape="1">
            <a:blip r:embed="rId5" cstate="print">
              <a:extLst>
                <a:ext uri="{28A0092B-C50C-407E-A947-70E740481C1C}">
                  <a14:useLocalDpi xmlns:a14="http://schemas.microsoft.com/office/drawing/2010/main" val="0"/>
                </a:ext>
              </a:extLst>
            </a:blip>
            <a:srcRect b="74302"/>
            <a:stretch/>
          </p:blipFill>
          <p:spPr>
            <a:xfrm>
              <a:off x="5123777" y="5018403"/>
              <a:ext cx="2025400" cy="1318259"/>
            </a:xfrm>
            <a:prstGeom prst="rect">
              <a:avLst/>
            </a:prstGeom>
          </p:spPr>
        </p:pic>
        <p:pic>
          <p:nvPicPr>
            <p:cNvPr id="32" name="Picture 31"/>
            <p:cNvPicPr>
              <a:picLocks noChangeAspect="1"/>
            </p:cNvPicPr>
            <p:nvPr/>
          </p:nvPicPr>
          <p:blipFill rotWithShape="1">
            <a:blip r:embed="rId6" cstate="print">
              <a:extLst>
                <a:ext uri="{28A0092B-C50C-407E-A947-70E740481C1C}">
                  <a14:useLocalDpi xmlns:a14="http://schemas.microsoft.com/office/drawing/2010/main" val="0"/>
                </a:ext>
              </a:extLst>
            </a:blip>
            <a:srcRect b="73170"/>
            <a:stretch/>
          </p:blipFill>
          <p:spPr>
            <a:xfrm>
              <a:off x="9409629" y="5018403"/>
              <a:ext cx="2157988" cy="1318259"/>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b="72566"/>
            <a:stretch/>
          </p:blipFill>
          <p:spPr>
            <a:xfrm>
              <a:off x="7362038" y="5015228"/>
              <a:ext cx="1851664" cy="1318259"/>
            </a:xfrm>
            <a:prstGeom prst="rect">
              <a:avLst/>
            </a:prstGeom>
          </p:spPr>
        </p:pic>
      </p:grpSp>
      <p:pic>
        <p:nvPicPr>
          <p:cNvPr id="35" name="Picture 34"/>
          <p:cNvPicPr>
            <a:picLocks noChangeAspect="1"/>
          </p:cNvPicPr>
          <p:nvPr/>
        </p:nvPicPr>
        <p:blipFill rotWithShape="1">
          <a:blip r:embed="rId8" cstate="print">
            <a:extLst>
              <a:ext uri="{28A0092B-C50C-407E-A947-70E740481C1C}">
                <a14:useLocalDpi xmlns:a14="http://schemas.microsoft.com/office/drawing/2010/main" val="0"/>
              </a:ext>
            </a:extLst>
          </a:blip>
          <a:srcRect b="71466"/>
          <a:stretch/>
        </p:blipFill>
        <p:spPr>
          <a:xfrm>
            <a:off x="846006" y="5024371"/>
            <a:ext cx="1719190" cy="1316736"/>
          </a:xfrm>
          <a:prstGeom prst="rect">
            <a:avLst/>
          </a:prstGeom>
        </p:spPr>
      </p:pic>
    </p:spTree>
    <p:extLst>
      <p:ext uri="{BB962C8B-B14F-4D97-AF65-F5344CB8AC3E}">
        <p14:creationId xmlns:p14="http://schemas.microsoft.com/office/powerpoint/2010/main" val="219967792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160</a:t>
            </a:fld>
            <a:endParaRPr lang="en-US" smtClean="0"/>
          </a:p>
        </p:txBody>
      </p:sp>
      <p:sp>
        <p:nvSpPr>
          <p:cNvPr id="3" name="Text Placeholder 2"/>
          <p:cNvSpPr>
            <a:spLocks noGrp="1"/>
          </p:cNvSpPr>
          <p:nvPr>
            <p:ph type="body" sz="quarter" idx="11"/>
          </p:nvPr>
        </p:nvSpPr>
        <p:spPr/>
        <p:txBody>
          <a:bodyPr/>
          <a:lstStyle/>
          <a:p>
            <a:r>
              <a:rPr lang="fr-FR"/>
              <a:t>Accès aux enregistrements</a:t>
            </a:r>
          </a:p>
        </p:txBody>
      </p:sp>
      <p:sp>
        <p:nvSpPr>
          <p:cNvPr id="4" name="Text Placeholder 3"/>
          <p:cNvSpPr>
            <a:spLocks noGrp="1"/>
          </p:cNvSpPr>
          <p:nvPr>
            <p:ph type="body" sz="quarter" idx="12"/>
          </p:nvPr>
        </p:nvSpPr>
        <p:spPr>
          <a:xfrm>
            <a:off x="455733" y="1063690"/>
            <a:ext cx="10971736" cy="970383"/>
          </a:xfrm>
        </p:spPr>
        <p:txBody>
          <a:bodyPr/>
          <a:lstStyle/>
          <a:p>
            <a:pPr>
              <a:lnSpc>
                <a:spcPct val="100000"/>
              </a:lnSpc>
            </a:pPr>
            <a:r>
              <a:rPr lang="fr-FR" dirty="0" smtClean="0"/>
              <a:t>L'accès </a:t>
            </a:r>
            <a:r>
              <a:rPr lang="fr-FR" dirty="0"/>
              <a:t>aux enregistrements détermine quels enregistrements </a:t>
            </a:r>
            <a:r>
              <a:rPr lang="fr-FR" i="1" dirty="0"/>
              <a:t>individuels</a:t>
            </a:r>
            <a:r>
              <a:rPr lang="fr-FR" dirty="0"/>
              <a:t> les utilisateurs peuvent visualiser et modifier dans chaque objet auquel ils ont accès via leur profil.</a:t>
            </a:r>
          </a:p>
          <a:p>
            <a:pPr>
              <a:lnSpc>
                <a:spcPct val="100000"/>
              </a:lnSpc>
            </a:pPr>
            <a:endParaRPr lang="en-IN" dirty="0"/>
          </a:p>
        </p:txBody>
      </p:sp>
      <p:pic>
        <p:nvPicPr>
          <p:cNvPr id="5" name="Picture 2"/>
          <p:cNvPicPr>
            <a:picLocks noChangeAspect="1" noChangeArrowheads="1"/>
          </p:cNvPicPr>
          <p:nvPr/>
        </p:nvPicPr>
        <p:blipFill>
          <a:blip r:embed="rId3" cstate="print">
            <a:duotone>
              <a:schemeClr val="bg2">
                <a:shade val="45000"/>
                <a:satMod val="135000"/>
              </a:schemeClr>
              <a:prstClr val="white"/>
            </a:duotone>
          </a:blip>
          <a:srcRect l="1855" t="2551" r="1549" b="2661"/>
          <a:stretch>
            <a:fillRect/>
          </a:stretch>
        </p:blipFill>
        <p:spPr bwMode="auto">
          <a:xfrm>
            <a:off x="1586978" y="5022081"/>
            <a:ext cx="2317440" cy="1454895"/>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6" name="Picture 4"/>
          <p:cNvPicPr>
            <a:picLocks noChangeAspect="1" noChangeArrowheads="1"/>
          </p:cNvPicPr>
          <p:nvPr/>
        </p:nvPicPr>
        <p:blipFill>
          <a:blip r:embed="rId4"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3879660" y="5492832"/>
            <a:ext cx="909196" cy="58529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7" name="Picture 5"/>
          <p:cNvPicPr>
            <a:picLocks noChangeAspect="1" noChangeArrowheads="1"/>
          </p:cNvPicPr>
          <p:nvPr/>
        </p:nvPicPr>
        <p:blipFill>
          <a:blip r:embed="rId5"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3945008" y="6039860"/>
            <a:ext cx="778499" cy="55688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 name="Picture 6"/>
          <p:cNvPicPr>
            <a:picLocks noChangeAspect="1" noChangeArrowheads="1"/>
          </p:cNvPicPr>
          <p:nvPr/>
        </p:nvPicPr>
        <p:blipFill>
          <a:blip r:embed="rId6"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4016038" y="5057672"/>
            <a:ext cx="636438" cy="48301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389929" y="5105584"/>
            <a:ext cx="2310267" cy="137265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 name="Picture 3"/>
          <p:cNvPicPr>
            <a:picLocks noChangeAspect="1" noChangeArrowheads="1"/>
          </p:cNvPicPr>
          <p:nvPr/>
        </p:nvPicPr>
        <p:blipFill>
          <a:blip r:embed="rId8" cstate="print"/>
          <a:srcRect/>
          <a:stretch>
            <a:fillRect/>
          </a:stretch>
        </p:blipFill>
        <p:spPr bwMode="auto">
          <a:xfrm>
            <a:off x="6558492" y="2923040"/>
            <a:ext cx="3159851" cy="103434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1" name="Picture 2"/>
          <p:cNvPicPr>
            <a:picLocks noChangeAspect="1" noChangeArrowheads="1"/>
          </p:cNvPicPr>
          <p:nvPr/>
        </p:nvPicPr>
        <p:blipFill>
          <a:blip r:embed="rId9" cstate="print"/>
          <a:srcRect/>
          <a:stretch>
            <a:fillRect/>
          </a:stretch>
        </p:blipFill>
        <p:spPr bwMode="auto">
          <a:xfrm>
            <a:off x="7144283" y="3835829"/>
            <a:ext cx="3910032" cy="100024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2" name="TextBox 11"/>
          <p:cNvSpPr txBox="1"/>
          <p:nvPr/>
        </p:nvSpPr>
        <p:spPr>
          <a:xfrm>
            <a:off x="1102736" y="2256539"/>
            <a:ext cx="4691179" cy="461665"/>
          </a:xfrm>
          <a:prstGeom prst="rect">
            <a:avLst/>
          </a:prstGeom>
          <a:noFill/>
        </p:spPr>
        <p:txBody>
          <a:bodyPr wrap="square" rtlCol="0">
            <a:spAutoFit/>
          </a:bodyPr>
          <a:lstStyle/>
          <a:p>
            <a:pPr algn="ctr"/>
            <a:r>
              <a:rPr lang="fr-FR" sz="2400" b="1" dirty="0">
                <a:solidFill>
                  <a:schemeClr val="tx2">
                    <a:lumMod val="75000"/>
                  </a:schemeClr>
                </a:solidFill>
              </a:rPr>
              <a:t>Autorisations </a:t>
            </a:r>
            <a:r>
              <a:rPr lang="fr-FR" sz="2400" b="1" dirty="0" smtClean="0">
                <a:solidFill>
                  <a:schemeClr val="tx2">
                    <a:lumMod val="75000"/>
                  </a:schemeClr>
                </a:solidFill>
              </a:rPr>
              <a:t>d'objet </a:t>
            </a:r>
            <a:r>
              <a:rPr lang="fr-FR" sz="2400" b="1" dirty="0">
                <a:solidFill>
                  <a:schemeClr val="tx2">
                    <a:lumMod val="75000"/>
                  </a:schemeClr>
                </a:solidFill>
              </a:rPr>
              <a:t>de profil.</a:t>
            </a:r>
          </a:p>
        </p:txBody>
      </p:sp>
      <p:cxnSp>
        <p:nvCxnSpPr>
          <p:cNvPr id="13" name="Straight Connector 12"/>
          <p:cNvCxnSpPr/>
          <p:nvPr/>
        </p:nvCxnSpPr>
        <p:spPr bwMode="auto">
          <a:xfrm rot="16200000" flipH="1">
            <a:off x="3947973" y="4246939"/>
            <a:ext cx="4543830" cy="1"/>
          </a:xfrm>
          <a:prstGeom prst="line">
            <a:avLst/>
          </a:prstGeom>
          <a:solidFill>
            <a:schemeClr val="accent1"/>
          </a:solidFill>
          <a:ln w="19050" cap="flat" cmpd="sng" algn="ctr">
            <a:solidFill>
              <a:schemeClr val="bg1">
                <a:lumMod val="75000"/>
              </a:schemeClr>
            </a:solidFill>
            <a:prstDash val="solid"/>
            <a:round/>
            <a:headEnd type="none" w="lg" len="lg"/>
            <a:tailEnd type="none" w="lg" len="lg"/>
          </a:ln>
          <a:effectLst/>
        </p:spPr>
      </p:cxnSp>
      <p:sp>
        <p:nvSpPr>
          <p:cNvPr id="14" name="TextBox 13"/>
          <p:cNvSpPr txBox="1"/>
          <p:nvPr/>
        </p:nvSpPr>
        <p:spPr>
          <a:xfrm>
            <a:off x="6137790" y="2065868"/>
            <a:ext cx="6054210" cy="830997"/>
          </a:xfrm>
          <a:prstGeom prst="rect">
            <a:avLst/>
          </a:prstGeom>
          <a:noFill/>
        </p:spPr>
        <p:txBody>
          <a:bodyPr wrap="square" rtlCol="0">
            <a:spAutoFit/>
          </a:bodyPr>
          <a:lstStyle/>
          <a:p>
            <a:pPr algn="ctr"/>
            <a:r>
              <a:rPr lang="fr-FR" sz="2400" b="1" spc="-20" dirty="0" smtClean="0">
                <a:solidFill>
                  <a:schemeClr val="tx2">
                    <a:lumMod val="75000"/>
                  </a:schemeClr>
                </a:solidFill>
              </a:rPr>
              <a:t>L'accès </a:t>
            </a:r>
            <a:r>
              <a:rPr lang="fr-FR" sz="2400" b="1" spc="-20" dirty="0">
                <a:solidFill>
                  <a:schemeClr val="tx2">
                    <a:lumMod val="75000"/>
                  </a:schemeClr>
                </a:solidFill>
              </a:rPr>
              <a:t>aux enregistrements </a:t>
            </a:r>
            <a:r>
              <a:rPr lang="fr-FR" sz="2400" b="1" spc="-20" dirty="0" smtClean="0">
                <a:solidFill>
                  <a:schemeClr val="tx2">
                    <a:lumMod val="75000"/>
                  </a:schemeClr>
                </a:solidFill>
              </a:rPr>
              <a:t>détermine</a:t>
            </a:r>
            <a:r>
              <a:rPr lang="pl-PL" sz="2400" b="1" spc="-20" dirty="0" smtClean="0">
                <a:solidFill>
                  <a:schemeClr val="tx2">
                    <a:lumMod val="75000"/>
                  </a:schemeClr>
                </a:solidFill>
              </a:rPr>
              <a:t> </a:t>
            </a:r>
            <a:r>
              <a:rPr lang="fr-FR" sz="2400" b="1" spc="-20" dirty="0" smtClean="0">
                <a:solidFill>
                  <a:schemeClr val="tx2">
                    <a:lumMod val="75000"/>
                  </a:schemeClr>
                </a:solidFill>
              </a:rPr>
              <a:t>les </a:t>
            </a:r>
            <a:r>
              <a:rPr lang="fr-FR" sz="2400" b="1" spc="-20" dirty="0">
                <a:solidFill>
                  <a:schemeClr val="tx2">
                    <a:lumMod val="75000"/>
                  </a:schemeClr>
                </a:solidFill>
              </a:rPr>
              <a:t>enregistrements </a:t>
            </a:r>
            <a:r>
              <a:rPr lang="fr-FR" sz="2400" b="1" i="1" spc="-20" dirty="0">
                <a:solidFill>
                  <a:schemeClr val="tx2">
                    <a:lumMod val="75000"/>
                  </a:schemeClr>
                </a:solidFill>
              </a:rPr>
              <a:t>individuels</a:t>
            </a:r>
            <a:r>
              <a:rPr lang="fr-FR" sz="2400" b="1" spc="-20" dirty="0">
                <a:solidFill>
                  <a:schemeClr val="tx2">
                    <a:lumMod val="75000"/>
                  </a:schemeClr>
                </a:solidFill>
              </a:rPr>
              <a:t>.</a:t>
            </a:r>
          </a:p>
        </p:txBody>
      </p:sp>
      <p:pic>
        <p:nvPicPr>
          <p:cNvPr id="15" name="Picture 8"/>
          <p:cNvPicPr>
            <a:picLocks noChangeAspect="1" noChangeArrowheads="1"/>
          </p:cNvPicPr>
          <p:nvPr/>
        </p:nvPicPr>
        <p:blipFill>
          <a:blip r:embed="rId10" cstate="print">
            <a:grayscl/>
          </a:blip>
          <a:stretch>
            <a:fillRect/>
          </a:stretch>
        </p:blipFill>
        <p:spPr bwMode="auto">
          <a:xfrm>
            <a:off x="1090720" y="2792508"/>
            <a:ext cx="4750051" cy="181282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6" name="Picture 8"/>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859503" y="5094514"/>
            <a:ext cx="322768" cy="316113"/>
          </a:xfrm>
          <a:prstGeom prst="rect">
            <a:avLst/>
          </a:prstGeom>
          <a:noFill/>
          <a:ln w="9525">
            <a:noFill/>
            <a:miter lim="800000"/>
            <a:headEnd/>
            <a:tailEnd/>
          </a:ln>
        </p:spPr>
      </p:pic>
      <p:pic>
        <p:nvPicPr>
          <p:cNvPr id="17" name="Picture 8"/>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859503" y="5599611"/>
            <a:ext cx="322768" cy="316113"/>
          </a:xfrm>
          <a:prstGeom prst="rect">
            <a:avLst/>
          </a:prstGeom>
          <a:noFill/>
          <a:ln w="9525">
            <a:noFill/>
            <a:miter lim="800000"/>
            <a:headEnd/>
            <a:tailEnd/>
          </a:ln>
        </p:spPr>
      </p:pic>
      <p:pic>
        <p:nvPicPr>
          <p:cNvPr id="18" name="Picture 8"/>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859503" y="6104708"/>
            <a:ext cx="322768" cy="316113"/>
          </a:xfrm>
          <a:prstGeom prst="rect">
            <a:avLst/>
          </a:prstGeom>
          <a:noFill/>
          <a:ln w="9525">
            <a:noFill/>
            <a:miter lim="800000"/>
            <a:headEnd/>
            <a:tailEnd/>
          </a:ln>
        </p:spPr>
      </p:pic>
      <p:pic>
        <p:nvPicPr>
          <p:cNvPr id="19" name="Picture 8"/>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8938163" y="5179380"/>
            <a:ext cx="288134" cy="282193"/>
          </a:xfrm>
          <a:prstGeom prst="rect">
            <a:avLst/>
          </a:prstGeom>
          <a:noFill/>
          <a:ln w="9525">
            <a:noFill/>
            <a:miter lim="800000"/>
            <a:headEnd/>
            <a:tailEnd/>
          </a:ln>
        </p:spPr>
      </p:pic>
      <p:pic>
        <p:nvPicPr>
          <p:cNvPr id="20" name="Picture 8"/>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9099707" y="5660964"/>
            <a:ext cx="288134" cy="282193"/>
          </a:xfrm>
          <a:prstGeom prst="rect">
            <a:avLst/>
          </a:prstGeom>
          <a:noFill/>
          <a:ln w="9525">
            <a:noFill/>
            <a:miter lim="800000"/>
            <a:headEnd/>
            <a:tailEnd/>
          </a:ln>
        </p:spPr>
      </p:pic>
      <p:pic>
        <p:nvPicPr>
          <p:cNvPr id="21" name="Picture 8"/>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743347" y="6105972"/>
            <a:ext cx="288134" cy="282193"/>
          </a:xfrm>
          <a:prstGeom prst="rect">
            <a:avLst/>
          </a:prstGeom>
          <a:noFill/>
          <a:ln w="9525">
            <a:noFill/>
            <a:miter lim="800000"/>
            <a:headEnd/>
            <a:tailEnd/>
          </a:ln>
        </p:spPr>
      </p:pic>
      <p:pic>
        <p:nvPicPr>
          <p:cNvPr id="22" name="Picture 21"/>
          <p:cNvPicPr>
            <a:picLocks noChangeAspect="1"/>
          </p:cNvPicPr>
          <p:nvPr/>
        </p:nvPicPr>
        <p:blipFill rotWithShape="1">
          <a:blip r:embed="rId13" cstate="print">
            <a:extLst>
              <a:ext uri="{28A0092B-C50C-407E-A947-70E740481C1C}">
                <a14:useLocalDpi xmlns:a14="http://schemas.microsoft.com/office/drawing/2010/main" val="0"/>
              </a:ext>
            </a:extLst>
          </a:blip>
          <a:srcRect l="16028" r="19938" b="69208"/>
          <a:stretch/>
        </p:blipFill>
        <p:spPr>
          <a:xfrm>
            <a:off x="1639090" y="5390833"/>
            <a:ext cx="765456" cy="875127"/>
          </a:xfrm>
          <a:prstGeom prst="rect">
            <a:avLst/>
          </a:prstGeom>
          <a:solidFill>
            <a:schemeClr val="bg1">
              <a:lumMod val="85000"/>
            </a:schemeClr>
          </a:solidFill>
        </p:spPr>
      </p:pic>
    </p:spTree>
    <p:extLst>
      <p:ext uri="{BB962C8B-B14F-4D97-AF65-F5344CB8AC3E}">
        <p14:creationId xmlns:p14="http://schemas.microsoft.com/office/powerpoint/2010/main" val="41977399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161</a:t>
            </a:fld>
            <a:endParaRPr lang="en-US" smtClean="0"/>
          </a:p>
        </p:txBody>
      </p:sp>
      <p:sp>
        <p:nvSpPr>
          <p:cNvPr id="3" name="Text Placeholder 2"/>
          <p:cNvSpPr>
            <a:spLocks noGrp="1"/>
          </p:cNvSpPr>
          <p:nvPr>
            <p:ph type="body" sz="quarter" idx="11"/>
          </p:nvPr>
        </p:nvSpPr>
        <p:spPr>
          <a:xfrm>
            <a:off x="455733" y="7437"/>
            <a:ext cx="7773867" cy="914400"/>
          </a:xfrm>
        </p:spPr>
        <p:txBody>
          <a:bodyPr/>
          <a:lstStyle/>
          <a:p>
            <a:r>
              <a:rPr lang="fr-FR" dirty="0" smtClean="0"/>
              <a:t>L'accès </a:t>
            </a:r>
            <a:r>
              <a:rPr lang="fr-FR" dirty="0"/>
              <a:t>par défaut est basé sur la propriété des enregistrements </a:t>
            </a:r>
          </a:p>
        </p:txBody>
      </p:sp>
      <p:sp>
        <p:nvSpPr>
          <p:cNvPr id="4" name="Text Placeholder 3"/>
          <p:cNvSpPr>
            <a:spLocks noGrp="1"/>
          </p:cNvSpPr>
          <p:nvPr>
            <p:ph type="body" sz="quarter" idx="12"/>
          </p:nvPr>
        </p:nvSpPr>
        <p:spPr>
          <a:xfrm>
            <a:off x="455732" y="1042307"/>
            <a:ext cx="3827735" cy="3605893"/>
          </a:xfrm>
        </p:spPr>
        <p:txBody>
          <a:bodyPr/>
          <a:lstStyle/>
          <a:p>
            <a:pPr marL="0" indent="0">
              <a:lnSpc>
                <a:spcPct val="100000"/>
              </a:lnSpc>
              <a:buNone/>
            </a:pPr>
            <a:r>
              <a:rPr lang="fr-FR" sz="2000" spc="-20" dirty="0"/>
              <a:t>Quel que soit le modèle </a:t>
            </a:r>
            <a:r>
              <a:rPr lang="fr-FR" sz="2000" spc="-20" dirty="0" smtClean="0"/>
              <a:t>d'accès </a:t>
            </a:r>
            <a:r>
              <a:rPr lang="fr-FR" sz="2000" spc="-20" dirty="0"/>
              <a:t>aux données </a:t>
            </a:r>
            <a:r>
              <a:rPr lang="fr-FR" sz="2000" spc="-20" dirty="0" smtClean="0"/>
              <a:t>que </a:t>
            </a:r>
            <a:r>
              <a:rPr lang="fr-FR" sz="2000" spc="-20" dirty="0"/>
              <a:t>vous choisissez, </a:t>
            </a:r>
            <a:r>
              <a:rPr lang="fr-FR" sz="2000" spc="-20" dirty="0" smtClean="0"/>
              <a:t>les propriétaires</a:t>
            </a:r>
            <a:r>
              <a:rPr lang="pl-PL" sz="2000" spc="-20" dirty="0" smtClean="0"/>
              <a:t> </a:t>
            </a:r>
            <a:r>
              <a:rPr lang="fr-FR" sz="2000" spc="-20" dirty="0" smtClean="0"/>
              <a:t>d'enregistrement </a:t>
            </a:r>
            <a:r>
              <a:rPr lang="fr-FR" sz="2000" spc="-20" dirty="0"/>
              <a:t>disposent de privilèges spéciaux concernant leurs propres enregistrements. </a:t>
            </a:r>
          </a:p>
          <a:p>
            <a:pPr marL="0" indent="0">
              <a:lnSpc>
                <a:spcPct val="100000"/>
              </a:lnSpc>
              <a:buNone/>
            </a:pPr>
            <a:endParaRPr lang="en-US" sz="500" spc="-20" dirty="0"/>
          </a:p>
          <a:p>
            <a:pPr marL="0" indent="0">
              <a:lnSpc>
                <a:spcPct val="100000"/>
              </a:lnSpc>
              <a:buNone/>
            </a:pPr>
            <a:r>
              <a:rPr lang="fr-FR" sz="2000" b="1" spc="-20" dirty="0"/>
              <a:t>Avec les autorisations de profil appropriées</a:t>
            </a:r>
            <a:r>
              <a:rPr lang="fr-FR" sz="2000" spc="-20" dirty="0"/>
              <a:t>, </a:t>
            </a:r>
            <a:r>
              <a:rPr lang="fr-FR" sz="2000" spc="-20" dirty="0" smtClean="0"/>
              <a:t>l'utilisateur </a:t>
            </a:r>
            <a:r>
              <a:rPr lang="fr-FR" sz="2000" spc="-20" dirty="0"/>
              <a:t>propriétaire </a:t>
            </a:r>
            <a:r>
              <a:rPr lang="fr-FR" sz="2000" spc="-20" dirty="0" smtClean="0"/>
              <a:t>d'un </a:t>
            </a:r>
            <a:r>
              <a:rPr lang="fr-FR" sz="2000" spc="-20" dirty="0"/>
              <a:t>enregistrement peut :</a:t>
            </a:r>
          </a:p>
          <a:p>
            <a:pPr>
              <a:lnSpc>
                <a:spcPct val="100000"/>
              </a:lnSpc>
            </a:pPr>
            <a:endParaRPr lang="en-IN"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468" y="953633"/>
            <a:ext cx="7772054" cy="338745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ectangle 6"/>
          <p:cNvSpPr/>
          <p:nvPr/>
        </p:nvSpPr>
        <p:spPr bwMode="auto">
          <a:xfrm>
            <a:off x="10072048" y="1156611"/>
            <a:ext cx="1678675" cy="304801"/>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9" name="Rectangle 8"/>
          <p:cNvSpPr/>
          <p:nvPr/>
        </p:nvSpPr>
        <p:spPr>
          <a:xfrm>
            <a:off x="455732" y="5174166"/>
            <a:ext cx="6897567" cy="1169551"/>
          </a:xfrm>
          <a:prstGeom prst="rect">
            <a:avLst/>
          </a:prstGeom>
        </p:spPr>
        <p:txBody>
          <a:bodyPr wrap="square">
            <a:spAutoFit/>
          </a:bodyPr>
          <a:lstStyle/>
          <a:p>
            <a:pPr marL="225386" lvl="1" indent="-225386" fontAlgn="base">
              <a:spcBef>
                <a:spcPts val="600"/>
              </a:spcBef>
              <a:spcAft>
                <a:spcPct val="0"/>
              </a:spcAft>
              <a:buFont typeface="Arial" panose="020B0604020202020204" pitchFamily="34" charset="0"/>
              <a:buChar char="•"/>
            </a:pPr>
            <a:r>
              <a:rPr lang="fr-FR" sz="2000" dirty="0">
                <a:solidFill>
                  <a:srgbClr val="19325C"/>
                </a:solidFill>
                <a:latin typeface="Salesforce Sans" panose="020B0505020202020203" pitchFamily="34" charset="0"/>
                <a:cs typeface="Arial" pitchFamily="34" charset="0"/>
              </a:rPr>
              <a:t>Visualiser et modifier </a:t>
            </a:r>
            <a:r>
              <a:rPr lang="fr-FR" sz="2000" dirty="0" smtClean="0">
                <a:solidFill>
                  <a:srgbClr val="19325C"/>
                </a:solidFill>
                <a:latin typeface="Salesforce Sans" panose="020B0505020202020203" pitchFamily="34" charset="0"/>
                <a:cs typeface="Arial" pitchFamily="34" charset="0"/>
              </a:rPr>
              <a:t>l'enregistrement</a:t>
            </a:r>
            <a:r>
              <a:rPr lang="fr-FR" sz="2000" dirty="0">
                <a:solidFill>
                  <a:srgbClr val="19325C"/>
                </a:solidFill>
                <a:latin typeface="Salesforce Sans" panose="020B0505020202020203" pitchFamily="34" charset="0"/>
                <a:cs typeface="Arial" pitchFamily="34" charset="0"/>
              </a:rPr>
              <a:t>.</a:t>
            </a:r>
          </a:p>
          <a:p>
            <a:pPr marL="225386" lvl="1" indent="-225386" fontAlgn="base">
              <a:spcBef>
                <a:spcPts val="600"/>
              </a:spcBef>
              <a:spcAft>
                <a:spcPct val="0"/>
              </a:spcAft>
              <a:buFont typeface="Arial" panose="020B0604020202020204" pitchFamily="34" charset="0"/>
              <a:buChar char="•"/>
            </a:pPr>
            <a:r>
              <a:rPr lang="fr-FR" sz="2000" dirty="0">
                <a:solidFill>
                  <a:srgbClr val="19325C"/>
                </a:solidFill>
                <a:latin typeface="Salesforce Sans" panose="020B0505020202020203" pitchFamily="34" charset="0"/>
                <a:cs typeface="Arial" pitchFamily="34" charset="0"/>
              </a:rPr>
              <a:t>Transférer </a:t>
            </a:r>
            <a:r>
              <a:rPr lang="fr-FR" sz="2000" dirty="0" smtClean="0">
                <a:solidFill>
                  <a:srgbClr val="19325C"/>
                </a:solidFill>
                <a:latin typeface="Salesforce Sans" panose="020B0505020202020203" pitchFamily="34" charset="0"/>
                <a:cs typeface="Arial" pitchFamily="34" charset="0"/>
              </a:rPr>
              <a:t>l'enregistrement </a:t>
            </a:r>
            <a:r>
              <a:rPr lang="fr-FR" sz="2000" dirty="0">
                <a:solidFill>
                  <a:srgbClr val="19325C"/>
                </a:solidFill>
                <a:latin typeface="Salesforce Sans" panose="020B0505020202020203" pitchFamily="34" charset="0"/>
                <a:cs typeface="Arial" pitchFamily="34" charset="0"/>
              </a:rPr>
              <a:t>vers un autre propriétaire.</a:t>
            </a:r>
          </a:p>
          <a:p>
            <a:pPr marL="225386" lvl="1" indent="-225386" fontAlgn="base">
              <a:spcBef>
                <a:spcPts val="600"/>
              </a:spcBef>
              <a:spcAft>
                <a:spcPct val="0"/>
              </a:spcAft>
              <a:buFont typeface="Arial" panose="020B0604020202020204" pitchFamily="34" charset="0"/>
              <a:buChar char="•"/>
            </a:pPr>
            <a:r>
              <a:rPr lang="fr-FR" sz="2000" dirty="0">
                <a:solidFill>
                  <a:srgbClr val="19325C"/>
                </a:solidFill>
                <a:latin typeface="Salesforce Sans" panose="020B0505020202020203" pitchFamily="34" charset="0"/>
                <a:cs typeface="Arial" pitchFamily="34" charset="0"/>
              </a:rPr>
              <a:t>Supprimer </a:t>
            </a:r>
            <a:r>
              <a:rPr lang="fr-FR" sz="2000" dirty="0" smtClean="0">
                <a:solidFill>
                  <a:srgbClr val="19325C"/>
                </a:solidFill>
                <a:latin typeface="Salesforce Sans" panose="020B0505020202020203" pitchFamily="34" charset="0"/>
                <a:cs typeface="Arial" pitchFamily="34" charset="0"/>
              </a:rPr>
              <a:t>l'enregistrement</a:t>
            </a:r>
            <a:r>
              <a:rPr lang="fr-FR" sz="2000" dirty="0">
                <a:solidFill>
                  <a:srgbClr val="19325C"/>
                </a:solidFill>
                <a:latin typeface="Salesforce Sans" panose="020B0505020202020203" pitchFamily="34" charset="0"/>
                <a:cs typeface="Arial" pitchFamily="34" charset="0"/>
              </a:rPr>
              <a:t>.</a:t>
            </a: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27608"/>
          <a:stretch/>
        </p:blipFill>
        <p:spPr>
          <a:xfrm>
            <a:off x="7603560" y="3032863"/>
            <a:ext cx="1970536" cy="3836023"/>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 t="-4204" r="-10198" b="67847"/>
          <a:stretch/>
        </p:blipFill>
        <p:spPr>
          <a:xfrm>
            <a:off x="4415246" y="2820390"/>
            <a:ext cx="239484" cy="212473"/>
          </a:xfrm>
          <a:prstGeom prst="flowChartConnector">
            <a:avLst/>
          </a:prstGeom>
          <a:solidFill>
            <a:schemeClr val="bg1"/>
          </a:solidFill>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1" t="-4204" r="-10198" b="67847"/>
          <a:stretch/>
        </p:blipFill>
        <p:spPr>
          <a:xfrm>
            <a:off x="7603560" y="1706491"/>
            <a:ext cx="248193" cy="220200"/>
          </a:xfrm>
          <a:prstGeom prst="flowChartConnector">
            <a:avLst/>
          </a:prstGeom>
          <a:solidFill>
            <a:schemeClr val="bg1"/>
          </a:solidFill>
        </p:spPr>
      </p:pic>
    </p:spTree>
    <p:extLst>
      <p:ext uri="{BB962C8B-B14F-4D97-AF65-F5344CB8AC3E}">
        <p14:creationId xmlns:p14="http://schemas.microsoft.com/office/powerpoint/2010/main" val="1716143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162</a:t>
            </a:fld>
            <a:endParaRPr lang="en-US" smtClean="0"/>
          </a:p>
        </p:txBody>
      </p:sp>
      <p:sp>
        <p:nvSpPr>
          <p:cNvPr id="3" name="Text Placeholder 2"/>
          <p:cNvSpPr>
            <a:spLocks noGrp="1"/>
          </p:cNvSpPr>
          <p:nvPr>
            <p:ph type="body" sz="quarter" idx="11"/>
          </p:nvPr>
        </p:nvSpPr>
        <p:spPr/>
        <p:txBody>
          <a:bodyPr/>
          <a:lstStyle/>
          <a:p>
            <a:r>
              <a:rPr lang="fr-FR"/>
              <a:t>Accès aux comptes associés</a:t>
            </a:r>
          </a:p>
        </p:txBody>
      </p:sp>
      <p:sp>
        <p:nvSpPr>
          <p:cNvPr id="4" name="Text Placeholder 3"/>
          <p:cNvSpPr>
            <a:spLocks noGrp="1"/>
          </p:cNvSpPr>
          <p:nvPr>
            <p:ph type="body" sz="quarter" idx="12"/>
          </p:nvPr>
        </p:nvSpPr>
        <p:spPr>
          <a:xfrm>
            <a:off x="455734" y="1082351"/>
            <a:ext cx="3612414" cy="5251241"/>
          </a:xfrm>
        </p:spPr>
        <p:txBody>
          <a:bodyPr/>
          <a:lstStyle/>
          <a:p>
            <a:pPr>
              <a:lnSpc>
                <a:spcPct val="100000"/>
              </a:lnSpc>
            </a:pPr>
            <a:r>
              <a:rPr lang="fr-FR" dirty="0"/>
              <a:t>Les propriétaires </a:t>
            </a:r>
            <a:r>
              <a:rPr lang="fr-FR" dirty="0" smtClean="0"/>
              <a:t>d'enregistrement </a:t>
            </a:r>
            <a:r>
              <a:rPr lang="fr-FR" dirty="0"/>
              <a:t>associés à un compte disposent en plus </a:t>
            </a:r>
            <a:r>
              <a:rPr lang="fr-FR" dirty="0" smtClean="0"/>
              <a:t>d'un </a:t>
            </a:r>
            <a:r>
              <a:rPr lang="fr-FR" dirty="0"/>
              <a:t>accès visuel au compte associé, même quand ce dernier appartient à un autre utilisateur. </a:t>
            </a:r>
            <a:r>
              <a:rPr lang="pl-PL" dirty="0" smtClean="0"/>
              <a:t/>
            </a:r>
            <a:br>
              <a:rPr lang="pl-PL" dirty="0" smtClean="0"/>
            </a:br>
            <a:r>
              <a:rPr lang="fr-FR" dirty="0" smtClean="0"/>
              <a:t>Les </a:t>
            </a:r>
            <a:r>
              <a:rPr lang="fr-FR" dirty="0"/>
              <a:t>propriétaires de requête peuvent également afficher les contacts relatifs à leurs requêtes. </a:t>
            </a:r>
          </a:p>
          <a:p>
            <a:endParaRPr lang="en-IN" dirty="0"/>
          </a:p>
        </p:txBody>
      </p:sp>
      <p:grpSp>
        <p:nvGrpSpPr>
          <p:cNvPr id="31" name="Group 30"/>
          <p:cNvGrpSpPr/>
          <p:nvPr/>
        </p:nvGrpSpPr>
        <p:grpSpPr>
          <a:xfrm>
            <a:off x="3922904" y="1284865"/>
            <a:ext cx="8282183" cy="4948363"/>
            <a:chOff x="3922904" y="1284865"/>
            <a:chExt cx="8282183" cy="4948363"/>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5792" y="1843061"/>
              <a:ext cx="1052806" cy="1052806"/>
            </a:xfrm>
            <a:prstGeom prst="roundRect">
              <a:avLst/>
            </a:prstGeom>
            <a:solidFill>
              <a:srgbClr val="7F8DE1"/>
            </a:solidFill>
          </p:spPr>
        </p:pic>
        <p:grpSp>
          <p:nvGrpSpPr>
            <p:cNvPr id="33" name="Group 32"/>
            <p:cNvGrpSpPr/>
            <p:nvPr/>
          </p:nvGrpSpPr>
          <p:grpSpPr>
            <a:xfrm>
              <a:off x="3922904" y="1284865"/>
              <a:ext cx="8282183" cy="4948363"/>
              <a:chOff x="3922904" y="1284865"/>
              <a:chExt cx="8282183" cy="4948363"/>
            </a:xfrm>
          </p:grpSpPr>
          <p:cxnSp>
            <p:nvCxnSpPr>
              <p:cNvPr id="37" name="Straight Arrow Connector 36"/>
              <p:cNvCxnSpPr/>
              <p:nvPr/>
            </p:nvCxnSpPr>
            <p:spPr bwMode="auto">
              <a:xfrm rot="5400000" flipH="1" flipV="1">
                <a:off x="7767838" y="3400030"/>
                <a:ext cx="798730" cy="1909"/>
              </a:xfrm>
              <a:prstGeom prst="straightConnector1">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38" name="Elbow Connector 61"/>
              <p:cNvCxnSpPr/>
              <p:nvPr/>
            </p:nvCxnSpPr>
            <p:spPr bwMode="auto">
              <a:xfrm>
                <a:off x="6010631" y="2366423"/>
                <a:ext cx="1939990" cy="3266079"/>
              </a:xfrm>
              <a:prstGeom prst="bentConnector3">
                <a:avLst>
                  <a:gd name="adj1" fmla="val 45640"/>
                </a:avLst>
              </a:prstGeom>
              <a:solidFill>
                <a:schemeClr val="accent1"/>
              </a:solidFill>
              <a:ln w="38100" cap="flat" cmpd="sng" algn="ctr">
                <a:solidFill>
                  <a:schemeClr val="tx1">
                    <a:lumMod val="75000"/>
                    <a:lumOff val="25000"/>
                  </a:schemeClr>
                </a:solidFill>
                <a:prstDash val="solid"/>
                <a:round/>
                <a:headEnd type="triangle" w="lg" len="lg"/>
                <a:tailEnd type="none" w="lg" len="lg"/>
              </a:ln>
              <a:effectLst/>
            </p:spPr>
          </p:cxnSp>
          <p:sp>
            <p:nvSpPr>
              <p:cNvPr id="39" name="Text Box 5"/>
              <p:cNvSpPr txBox="1">
                <a:spLocks noChangeArrowheads="1"/>
              </p:cNvSpPr>
              <p:nvPr/>
            </p:nvSpPr>
            <p:spPr bwMode="auto">
              <a:xfrm>
                <a:off x="8752994" y="5048835"/>
                <a:ext cx="2236510" cy="615553"/>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fr-FR" sz="2000">
                    <a:solidFill>
                      <a:srgbClr val="19325C"/>
                    </a:solidFill>
                    <a:latin typeface="+mn-lt"/>
                    <a:ea typeface="MS PGothic" charset="-128"/>
                    <a:cs typeface="MS PGothic" charset="-128"/>
                  </a:rPr>
                  <a:t>Opportunité 1</a:t>
                </a:r>
                <a:br>
                  <a:rPr lang="fr-FR" sz="2000">
                    <a:solidFill>
                      <a:srgbClr val="19325C"/>
                    </a:solidFill>
                    <a:latin typeface="+mn-lt"/>
                    <a:ea typeface="MS PGothic" charset="-128"/>
                    <a:cs typeface="MS PGothic" charset="-128"/>
                  </a:rPr>
                </a:br>
                <a:r>
                  <a:rPr lang="fr-FR" sz="2000">
                    <a:solidFill>
                      <a:srgbClr val="19325C"/>
                    </a:solidFill>
                    <a:latin typeface="+mn-lt"/>
                    <a:ea typeface="MS PGothic" charset="-128"/>
                    <a:cs typeface="MS PGothic" charset="-128"/>
                  </a:rPr>
                  <a:t>Propriétaire : Phil Smith</a:t>
                </a:r>
              </a:p>
            </p:txBody>
          </p:sp>
          <p:sp>
            <p:nvSpPr>
              <p:cNvPr id="40" name="Text Box 6"/>
              <p:cNvSpPr txBox="1">
                <a:spLocks noChangeArrowheads="1"/>
              </p:cNvSpPr>
              <p:nvPr/>
            </p:nvSpPr>
            <p:spPr bwMode="auto">
              <a:xfrm>
                <a:off x="8752994" y="5617675"/>
                <a:ext cx="2555508" cy="615553"/>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fr-FR" sz="2000">
                    <a:solidFill>
                      <a:srgbClr val="CC0000"/>
                    </a:solidFill>
                    <a:latin typeface="+mn-lt"/>
                    <a:ea typeface="MS PGothic" charset="-128"/>
                    <a:cs typeface="MS PGothic" charset="-128"/>
                  </a:rPr>
                  <a:t>Opportunité 2</a:t>
                </a:r>
                <a:br>
                  <a:rPr lang="fr-FR" sz="2000">
                    <a:solidFill>
                      <a:srgbClr val="CC0000"/>
                    </a:solidFill>
                    <a:latin typeface="+mn-lt"/>
                    <a:ea typeface="MS PGothic" charset="-128"/>
                    <a:cs typeface="MS PGothic" charset="-128"/>
                  </a:rPr>
                </a:br>
                <a:r>
                  <a:rPr lang="fr-FR" sz="2000">
                    <a:solidFill>
                      <a:srgbClr val="CC0000"/>
                    </a:solidFill>
                    <a:latin typeface="+mn-lt"/>
                    <a:ea typeface="MS PGothic" charset="-128"/>
                    <a:cs typeface="MS PGothic" charset="-128"/>
                  </a:rPr>
                  <a:t>Propriétaire : Matt Wilson</a:t>
                </a:r>
              </a:p>
            </p:txBody>
          </p:sp>
          <p:sp>
            <p:nvSpPr>
              <p:cNvPr id="41" name="Text Box 7"/>
              <p:cNvSpPr txBox="1">
                <a:spLocks noChangeArrowheads="1"/>
              </p:cNvSpPr>
              <p:nvPr/>
            </p:nvSpPr>
            <p:spPr bwMode="auto">
              <a:xfrm>
                <a:off x="8733944" y="3483287"/>
                <a:ext cx="3471143" cy="619785"/>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fr-FR" sz="2000" spc="-20" dirty="0">
                    <a:solidFill>
                      <a:srgbClr val="CC0000"/>
                    </a:solidFill>
                    <a:latin typeface="+mn-lt"/>
                    <a:ea typeface="MS PGothic" charset="-128"/>
                    <a:cs typeface="MS PGothic" charset="-128"/>
                  </a:rPr>
                  <a:t>Requête 1</a:t>
                </a:r>
                <a:br>
                  <a:rPr lang="fr-FR" sz="2000" spc="-20" dirty="0">
                    <a:solidFill>
                      <a:srgbClr val="CC0000"/>
                    </a:solidFill>
                    <a:latin typeface="+mn-lt"/>
                    <a:ea typeface="MS PGothic" charset="-128"/>
                    <a:cs typeface="MS PGothic" charset="-128"/>
                  </a:rPr>
                </a:br>
                <a:r>
                  <a:rPr lang="fr-FR" sz="2000" spc="-20" dirty="0">
                    <a:solidFill>
                      <a:srgbClr val="CC0000"/>
                    </a:solidFill>
                    <a:latin typeface="+mn-lt"/>
                    <a:ea typeface="MS PGothic" charset="-128"/>
                    <a:cs typeface="MS PGothic" charset="-128"/>
                  </a:rPr>
                  <a:t>Propriétaire : Roberta Spada</a:t>
                </a:r>
              </a:p>
            </p:txBody>
          </p:sp>
          <p:sp>
            <p:nvSpPr>
              <p:cNvPr id="42" name="Text Box 8"/>
              <p:cNvSpPr txBox="1">
                <a:spLocks noChangeArrowheads="1"/>
              </p:cNvSpPr>
              <p:nvPr/>
            </p:nvSpPr>
            <p:spPr bwMode="auto">
              <a:xfrm>
                <a:off x="8752994" y="4051600"/>
                <a:ext cx="2323072" cy="615553"/>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fr-FR" sz="2000">
                    <a:solidFill>
                      <a:srgbClr val="C00000"/>
                    </a:solidFill>
                    <a:latin typeface="+mn-lt"/>
                    <a:ea typeface="MS PGothic" charset="-128"/>
                    <a:cs typeface="MS PGothic" charset="-128"/>
                  </a:rPr>
                  <a:t>Requête 2</a:t>
                </a:r>
                <a:br>
                  <a:rPr lang="fr-FR" sz="2000">
                    <a:solidFill>
                      <a:srgbClr val="C00000"/>
                    </a:solidFill>
                    <a:latin typeface="+mn-lt"/>
                    <a:ea typeface="MS PGothic" charset="-128"/>
                    <a:cs typeface="MS PGothic" charset="-128"/>
                  </a:rPr>
                </a:br>
                <a:r>
                  <a:rPr lang="fr-FR" sz="2000">
                    <a:solidFill>
                      <a:srgbClr val="C00000"/>
                    </a:solidFill>
                    <a:latin typeface="+mn-lt"/>
                    <a:ea typeface="MS PGothic" charset="-128"/>
                    <a:cs typeface="MS PGothic" charset="-128"/>
                  </a:rPr>
                  <a:t>Propriétaire : Tim Howe</a:t>
                </a:r>
              </a:p>
            </p:txBody>
          </p:sp>
          <p:sp>
            <p:nvSpPr>
              <p:cNvPr id="43" name="Text Box 4"/>
              <p:cNvSpPr txBox="1">
                <a:spLocks noChangeArrowheads="1"/>
              </p:cNvSpPr>
              <p:nvPr/>
            </p:nvSpPr>
            <p:spPr bwMode="auto">
              <a:xfrm>
                <a:off x="3922904" y="2972898"/>
                <a:ext cx="3008670" cy="707886"/>
              </a:xfrm>
              <a:prstGeom prst="rect">
                <a:avLst/>
              </a:prstGeom>
              <a:noFill/>
              <a:ln w="9525">
                <a:noFill/>
                <a:miter lim="800000"/>
                <a:headEnd/>
                <a:tailEnd/>
              </a:ln>
            </p:spPr>
            <p:txBody>
              <a:bodyPr wrap="square">
                <a:spAutoFit/>
              </a:bodyPr>
              <a:lstStyle/>
              <a:p>
                <a:pPr eaLnBrk="0" hangingPunct="0">
                  <a:spcBef>
                    <a:spcPct val="50000"/>
                  </a:spcBef>
                </a:pPr>
                <a:r>
                  <a:rPr lang="fr-FR" sz="2000" dirty="0">
                    <a:solidFill>
                      <a:srgbClr val="19325C"/>
                    </a:solidFill>
                    <a:latin typeface="+mn-lt"/>
                    <a:ea typeface="MS PGothic" charset="-128"/>
                    <a:cs typeface="MS PGothic" charset="-128"/>
                  </a:rPr>
                  <a:t>Compte : ABC </a:t>
                </a:r>
                <a:r>
                  <a:rPr lang="fr-FR" sz="2000" dirty="0" err="1">
                    <a:solidFill>
                      <a:srgbClr val="19325C"/>
                    </a:solidFill>
                    <a:latin typeface="+mn-lt"/>
                    <a:ea typeface="MS PGothic" charset="-128"/>
                    <a:cs typeface="MS PGothic" charset="-128"/>
                  </a:rPr>
                  <a:t>Labs</a:t>
                </a:r>
                <a:r>
                  <a:rPr lang="fr-FR" sz="2000" dirty="0">
                    <a:solidFill>
                      <a:srgbClr val="19325C"/>
                    </a:solidFill>
                    <a:latin typeface="+mn-lt"/>
                    <a:ea typeface="MS PGothic" charset="-128"/>
                    <a:cs typeface="MS PGothic" charset="-128"/>
                  </a:rPr>
                  <a:t/>
                </a:r>
                <a:br>
                  <a:rPr lang="fr-FR" sz="2000" dirty="0">
                    <a:solidFill>
                      <a:srgbClr val="19325C"/>
                    </a:solidFill>
                    <a:latin typeface="+mn-lt"/>
                    <a:ea typeface="MS PGothic" charset="-128"/>
                    <a:cs typeface="MS PGothic" charset="-128"/>
                  </a:rPr>
                </a:br>
                <a:r>
                  <a:rPr lang="fr-FR" sz="2000" dirty="0">
                    <a:solidFill>
                      <a:srgbClr val="19325C"/>
                    </a:solidFill>
                    <a:latin typeface="+mn-lt"/>
                    <a:ea typeface="MS PGothic" charset="-128"/>
                    <a:cs typeface="MS PGothic" charset="-128"/>
                  </a:rPr>
                  <a:t>Propriétaire : Phil Smith</a:t>
                </a:r>
              </a:p>
            </p:txBody>
          </p:sp>
          <p:cxnSp>
            <p:nvCxnSpPr>
              <p:cNvPr id="44" name="Elbow Connector 42"/>
              <p:cNvCxnSpPr/>
              <p:nvPr/>
            </p:nvCxnSpPr>
            <p:spPr bwMode="auto">
              <a:xfrm>
                <a:off x="6134982" y="2374776"/>
                <a:ext cx="1714268" cy="1625002"/>
              </a:xfrm>
              <a:prstGeom prst="bentConnector3">
                <a:avLst>
                  <a:gd name="adj1" fmla="val 44580"/>
                </a:avLst>
              </a:prstGeom>
              <a:solidFill>
                <a:schemeClr val="accent1"/>
              </a:solidFill>
              <a:ln w="38100" cap="flat" cmpd="sng" algn="ctr">
                <a:solidFill>
                  <a:schemeClr val="tx1">
                    <a:lumMod val="75000"/>
                    <a:lumOff val="25000"/>
                  </a:schemeClr>
                </a:solidFill>
                <a:prstDash val="solid"/>
                <a:round/>
                <a:headEnd type="none" w="lg" len="lg"/>
                <a:tailEnd type="none" w="lg" len="lg"/>
              </a:ln>
              <a:effectLst/>
            </p:spPr>
          </p:cxnSp>
          <p:sp>
            <p:nvSpPr>
              <p:cNvPr id="45" name="Text Box 7"/>
              <p:cNvSpPr txBox="1">
                <a:spLocks noChangeArrowheads="1"/>
              </p:cNvSpPr>
              <p:nvPr/>
            </p:nvSpPr>
            <p:spPr bwMode="auto">
              <a:xfrm>
                <a:off x="8752994" y="1770194"/>
                <a:ext cx="3124681" cy="615553"/>
              </a:xfrm>
              <a:prstGeom prst="rect">
                <a:avLst/>
              </a:prstGeom>
              <a:noFill/>
              <a:ln w="9525">
                <a:noFill/>
                <a:miter lim="800000"/>
                <a:headEnd/>
                <a:tailEnd/>
              </a:ln>
            </p:spPr>
            <p:txBody>
              <a:bodyPr wrap="square">
                <a:spAutoFit/>
              </a:bodyPr>
              <a:lstStyle/>
              <a:p>
                <a:pPr eaLnBrk="0" hangingPunct="0">
                  <a:lnSpc>
                    <a:spcPct val="85000"/>
                  </a:lnSpc>
                  <a:spcBef>
                    <a:spcPct val="50000"/>
                  </a:spcBef>
                </a:pPr>
                <a:r>
                  <a:rPr lang="fr-FR" sz="2000" dirty="0">
                    <a:solidFill>
                      <a:srgbClr val="19325C"/>
                    </a:solidFill>
                    <a:latin typeface="+mn-lt"/>
                    <a:ea typeface="MS PGothic" charset="-128"/>
                    <a:cs typeface="MS PGothic" charset="-128"/>
                  </a:rPr>
                  <a:t>Contact 1</a:t>
                </a:r>
                <a:br>
                  <a:rPr lang="fr-FR" sz="2000" dirty="0">
                    <a:solidFill>
                      <a:srgbClr val="19325C"/>
                    </a:solidFill>
                    <a:latin typeface="+mn-lt"/>
                    <a:ea typeface="MS PGothic" charset="-128"/>
                    <a:cs typeface="MS PGothic" charset="-128"/>
                  </a:rPr>
                </a:br>
                <a:r>
                  <a:rPr lang="fr-FR" sz="2000" dirty="0">
                    <a:solidFill>
                      <a:srgbClr val="19325C"/>
                    </a:solidFill>
                    <a:latin typeface="+mn-lt"/>
                    <a:ea typeface="MS PGothic" charset="-128"/>
                    <a:cs typeface="MS PGothic" charset="-128"/>
                  </a:rPr>
                  <a:t>Propriétaire : Phil Smith</a:t>
                </a:r>
              </a:p>
            </p:txBody>
          </p:sp>
          <p:sp>
            <p:nvSpPr>
              <p:cNvPr id="46" name="Text Box 8"/>
              <p:cNvSpPr txBox="1">
                <a:spLocks noChangeArrowheads="1"/>
              </p:cNvSpPr>
              <p:nvPr/>
            </p:nvSpPr>
            <p:spPr bwMode="auto">
              <a:xfrm>
                <a:off x="8752994" y="2338506"/>
                <a:ext cx="3219931" cy="619785"/>
              </a:xfrm>
              <a:prstGeom prst="rect">
                <a:avLst/>
              </a:prstGeom>
              <a:noFill/>
              <a:ln w="9525">
                <a:noFill/>
                <a:miter lim="800000"/>
                <a:headEnd/>
                <a:tailEnd/>
              </a:ln>
            </p:spPr>
            <p:txBody>
              <a:bodyPr wrap="square">
                <a:spAutoFit/>
              </a:bodyPr>
              <a:lstStyle/>
              <a:p>
                <a:pPr eaLnBrk="0" hangingPunct="0">
                  <a:lnSpc>
                    <a:spcPct val="85000"/>
                  </a:lnSpc>
                  <a:spcBef>
                    <a:spcPct val="50000"/>
                  </a:spcBef>
                </a:pPr>
                <a:r>
                  <a:rPr lang="fr-FR" sz="2000" dirty="0">
                    <a:solidFill>
                      <a:srgbClr val="C00000"/>
                    </a:solidFill>
                    <a:latin typeface="+mn-lt"/>
                    <a:ea typeface="MS PGothic" charset="-128"/>
                    <a:cs typeface="MS PGothic" charset="-128"/>
                  </a:rPr>
                  <a:t>Contact 2</a:t>
                </a:r>
                <a:br>
                  <a:rPr lang="fr-FR" sz="2000" dirty="0">
                    <a:solidFill>
                      <a:srgbClr val="C00000"/>
                    </a:solidFill>
                    <a:latin typeface="+mn-lt"/>
                    <a:ea typeface="MS PGothic" charset="-128"/>
                    <a:cs typeface="MS PGothic" charset="-128"/>
                  </a:rPr>
                </a:br>
                <a:r>
                  <a:rPr lang="fr-FR" sz="2000" dirty="0">
                    <a:solidFill>
                      <a:srgbClr val="C00000"/>
                    </a:solidFill>
                    <a:latin typeface="+mn-lt"/>
                    <a:ea typeface="MS PGothic" charset="-128"/>
                    <a:cs typeface="MS PGothic" charset="-128"/>
                  </a:rPr>
                  <a:t>Propriétaire : Matt Wilson</a:t>
                </a:r>
              </a:p>
            </p:txBody>
          </p:sp>
          <p:cxnSp>
            <p:nvCxnSpPr>
              <p:cNvPr id="47" name="Straight Connector 46"/>
              <p:cNvCxnSpPr/>
              <p:nvPr/>
            </p:nvCxnSpPr>
            <p:spPr bwMode="auto">
              <a:xfrm>
                <a:off x="6104011" y="2367034"/>
                <a:ext cx="1937722" cy="0"/>
              </a:xfrm>
              <a:prstGeom prst="line">
                <a:avLst/>
              </a:prstGeom>
              <a:solidFill>
                <a:schemeClr val="accent1"/>
              </a:solidFill>
              <a:ln w="38100" cap="flat" cmpd="sng" algn="ctr">
                <a:solidFill>
                  <a:schemeClr val="tx1">
                    <a:lumMod val="75000"/>
                    <a:lumOff val="25000"/>
                  </a:schemeClr>
                </a:solidFill>
                <a:prstDash val="solid"/>
                <a:round/>
                <a:headEnd type="none" w="lg" len="lg"/>
                <a:tailEnd type="none" w="lg" len="lg"/>
              </a:ln>
              <a:effectLst/>
            </p:spPr>
          </p:cxnSp>
          <p:grpSp>
            <p:nvGrpSpPr>
              <p:cNvPr id="48" name="Group 47"/>
              <p:cNvGrpSpPr/>
              <p:nvPr/>
            </p:nvGrpSpPr>
            <p:grpSpPr>
              <a:xfrm>
                <a:off x="6562045" y="1284865"/>
                <a:ext cx="640080" cy="640080"/>
                <a:chOff x="8759952" y="1243584"/>
                <a:chExt cx="640080" cy="640080"/>
              </a:xfrm>
            </p:grpSpPr>
            <p:sp>
              <p:nvSpPr>
                <p:cNvPr id="49" name="Oval 48"/>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50" name="Group 49"/>
                <p:cNvGrpSpPr/>
                <p:nvPr/>
              </p:nvGrpSpPr>
              <p:grpSpPr>
                <a:xfrm>
                  <a:off x="8809621" y="1513611"/>
                  <a:ext cx="531989" cy="137987"/>
                  <a:chOff x="6417451" y="1890395"/>
                  <a:chExt cx="1182758" cy="306784"/>
                </a:xfrm>
              </p:grpSpPr>
              <p:sp>
                <p:nvSpPr>
                  <p:cNvPr id="51"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2372" y="1871683"/>
              <a:ext cx="1024183" cy="1024183"/>
            </a:xfrm>
            <a:prstGeom prst="roundRect">
              <a:avLst/>
            </a:prstGeom>
            <a:solidFill>
              <a:srgbClr val="A094ED"/>
            </a:solidFill>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2372" y="3550319"/>
              <a:ext cx="1024184" cy="1024184"/>
            </a:xfrm>
            <a:prstGeom prst="roundRect">
              <a:avLst/>
            </a:prstGeom>
            <a:solidFill>
              <a:srgbClr val="F2CF5B"/>
            </a:solidFill>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2371" y="5123202"/>
              <a:ext cx="1067332" cy="1067332"/>
            </a:xfrm>
            <a:prstGeom prst="roundRect">
              <a:avLst/>
            </a:prstGeom>
            <a:solidFill>
              <a:srgbClr val="FCB95B"/>
            </a:solidFill>
          </p:spPr>
        </p:pic>
      </p:grpSp>
    </p:spTree>
    <p:extLst>
      <p:ext uri="{BB962C8B-B14F-4D97-AF65-F5344CB8AC3E}">
        <p14:creationId xmlns:p14="http://schemas.microsoft.com/office/powerpoint/2010/main" val="34395167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163</a:t>
            </a:fld>
            <a:endParaRPr lang="en-US" smtClean="0"/>
          </a:p>
        </p:txBody>
      </p:sp>
      <p:sp>
        <p:nvSpPr>
          <p:cNvPr id="3" name="Text Placeholder 2"/>
          <p:cNvSpPr>
            <a:spLocks noGrp="1"/>
          </p:cNvSpPr>
          <p:nvPr>
            <p:ph type="body" sz="quarter" idx="11"/>
          </p:nvPr>
        </p:nvSpPr>
        <p:spPr/>
        <p:txBody>
          <a:bodyPr/>
          <a:lstStyle/>
          <a:p>
            <a:r>
              <a:rPr lang="fr-FR" dirty="0"/>
              <a:t>Déterminer votre modèle </a:t>
            </a:r>
            <a:r>
              <a:rPr lang="fr-FR" dirty="0" smtClean="0"/>
              <a:t>d'accès </a:t>
            </a:r>
            <a:r>
              <a:rPr lang="fr-FR" dirty="0"/>
              <a:t>aux données</a:t>
            </a:r>
          </a:p>
        </p:txBody>
      </p:sp>
      <p:sp>
        <p:nvSpPr>
          <p:cNvPr id="4" name="Text Placeholder 3"/>
          <p:cNvSpPr>
            <a:spLocks noGrp="1"/>
          </p:cNvSpPr>
          <p:nvPr>
            <p:ph type="body" sz="quarter" idx="12"/>
          </p:nvPr>
        </p:nvSpPr>
        <p:spPr>
          <a:xfrm>
            <a:off x="455732" y="1063691"/>
            <a:ext cx="11450517" cy="1287624"/>
          </a:xfrm>
        </p:spPr>
        <p:txBody>
          <a:bodyPr/>
          <a:lstStyle/>
          <a:p>
            <a:pPr>
              <a:lnSpc>
                <a:spcPct val="100000"/>
              </a:lnSpc>
            </a:pPr>
            <a:r>
              <a:rPr lang="fr-FR" sz="2000" dirty="0"/>
              <a:t>Un modèle </a:t>
            </a:r>
            <a:r>
              <a:rPr lang="fr-FR" sz="2000" dirty="0" smtClean="0"/>
              <a:t>d'accès </a:t>
            </a:r>
            <a:r>
              <a:rPr lang="fr-FR" sz="2000" dirty="0"/>
              <a:t>aux données est une description détaillée de vos besoins en matière </a:t>
            </a:r>
            <a:r>
              <a:rPr lang="fr-FR" sz="2000" dirty="0" smtClean="0"/>
              <a:t>d'accès </a:t>
            </a:r>
            <a:r>
              <a:rPr lang="fr-FR" sz="2000" dirty="0"/>
              <a:t>aux données et est un bon point de départ pour déterminer les types </a:t>
            </a:r>
            <a:r>
              <a:rPr lang="fr-FR" sz="2000" dirty="0" smtClean="0"/>
              <a:t>d'enregistrements </a:t>
            </a:r>
            <a:r>
              <a:rPr lang="fr-FR" sz="2000" dirty="0"/>
              <a:t>auxquels les différents groupes doivent avoir accès. Il en existe trois types :</a:t>
            </a:r>
          </a:p>
          <a:p>
            <a:pPr>
              <a:lnSpc>
                <a:spcPct val="100000"/>
              </a:lnSpc>
            </a:pPr>
            <a:endParaRPr lang="en-US" sz="2000" dirty="0"/>
          </a:p>
          <a:p>
            <a:pPr>
              <a:lnSpc>
                <a:spcPct val="100000"/>
              </a:lnSpc>
            </a:pPr>
            <a:endParaRPr lang="en-IN" sz="2000" dirty="0"/>
          </a:p>
        </p:txBody>
      </p:sp>
      <p:sp>
        <p:nvSpPr>
          <p:cNvPr id="5" name="Content Placeholder 8"/>
          <p:cNvSpPr txBox="1">
            <a:spLocks/>
          </p:cNvSpPr>
          <p:nvPr/>
        </p:nvSpPr>
        <p:spPr bwMode="auto">
          <a:xfrm>
            <a:off x="455733" y="3733297"/>
            <a:ext cx="3631074" cy="3124703"/>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0" indent="0" algn="l" rtl="0" eaLnBrk="1" fontAlgn="base" hangingPunct="1">
              <a:spcBef>
                <a:spcPts val="600"/>
              </a:spcBef>
              <a:spcAft>
                <a:spcPct val="0"/>
              </a:spcAft>
              <a:buFont typeface="Wingdings" pitchFamily="2" charset="2"/>
              <a:buNone/>
              <a:defRPr sz="2400">
                <a:solidFill>
                  <a:schemeClr val="tx1"/>
                </a:solidFill>
                <a:latin typeface="Salesforce Sans" panose="020B0505020202020203" pitchFamily="34" charset="0"/>
                <a:cs typeface="Arial" pitchFamily="34" charset="0"/>
              </a:defRPr>
            </a:lvl2pPr>
            <a:lvl3pPr marL="236538" indent="-236538" algn="l" rtl="0" eaLnBrk="1" fontAlgn="base" hangingPunct="1">
              <a:spcBef>
                <a:spcPts val="600"/>
              </a:spcBef>
              <a:spcAft>
                <a:spcPct val="0"/>
              </a:spcAft>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461963" indent="-227013"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684213" indent="-227013" algn="l" defTabSz="1085850"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912813" indent="-225425" algn="l" rtl="0" eaLnBrk="1" fontAlgn="base" hangingPunct="1">
              <a:spcBef>
                <a:spcPts val="600"/>
              </a:spcBef>
              <a:spcAft>
                <a:spcPct val="0"/>
              </a:spcAft>
              <a:buFont typeface="Arial" panose="020B0604020202020204" pitchFamily="34" charset="0"/>
              <a:buChar char="‒"/>
              <a:defRPr sz="2000">
                <a:solidFill>
                  <a:schemeClr val="tx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sz="2000" dirty="0">
                <a:solidFill>
                  <a:srgbClr val="19325C"/>
                </a:solidFill>
              </a:rPr>
              <a:t>Il </a:t>
            </a:r>
            <a:r>
              <a:rPr lang="fr-FR" sz="2000" dirty="0" smtClean="0">
                <a:solidFill>
                  <a:srgbClr val="19325C"/>
                </a:solidFill>
              </a:rPr>
              <a:t>n'existe </a:t>
            </a:r>
            <a:r>
              <a:rPr lang="fr-FR" sz="2000" dirty="0">
                <a:solidFill>
                  <a:srgbClr val="19325C"/>
                </a:solidFill>
              </a:rPr>
              <a:t>aucune restriction en ce qui concerne </a:t>
            </a:r>
            <a:r>
              <a:rPr lang="fr-FR" sz="2000" dirty="0" smtClean="0">
                <a:solidFill>
                  <a:srgbClr val="19325C"/>
                </a:solidFill>
              </a:rPr>
              <a:t>l'accès </a:t>
            </a:r>
            <a:r>
              <a:rPr lang="fr-FR" sz="2000" dirty="0">
                <a:solidFill>
                  <a:srgbClr val="19325C"/>
                </a:solidFill>
              </a:rPr>
              <a:t>aux enregistrements. Les utilisateurs </a:t>
            </a:r>
            <a:r>
              <a:rPr lang="fr-FR" sz="2000" dirty="0" smtClean="0">
                <a:solidFill>
                  <a:srgbClr val="19325C"/>
                </a:solidFill>
              </a:rPr>
              <a:t>peuvent</a:t>
            </a:r>
            <a:r>
              <a:rPr lang="pl-PL" sz="2000" dirty="0" smtClean="0">
                <a:solidFill>
                  <a:srgbClr val="19325C"/>
                </a:solidFill>
              </a:rPr>
              <a:t> </a:t>
            </a:r>
            <a:r>
              <a:rPr lang="fr-FR" sz="2000" dirty="0" smtClean="0">
                <a:solidFill>
                  <a:srgbClr val="19325C"/>
                </a:solidFill>
              </a:rPr>
              <a:t>visualiser </a:t>
            </a:r>
            <a:r>
              <a:rPr lang="fr-FR" sz="2000" dirty="0">
                <a:solidFill>
                  <a:srgbClr val="19325C"/>
                </a:solidFill>
              </a:rPr>
              <a:t>et modifier tous les enregistrements autorisés par les autorisations de leur profil. </a:t>
            </a:r>
            <a:r>
              <a:rPr lang="fr-FR" sz="2000" dirty="0" smtClean="0">
                <a:solidFill>
                  <a:srgbClr val="19325C"/>
                </a:solidFill>
              </a:rPr>
              <a:t>C'est</a:t>
            </a:r>
            <a:r>
              <a:rPr lang="pl-PL" sz="2000" dirty="0" smtClean="0">
                <a:solidFill>
                  <a:srgbClr val="19325C"/>
                </a:solidFill>
              </a:rPr>
              <a:t> </a:t>
            </a:r>
            <a:r>
              <a:rPr lang="fr-FR" sz="2000" dirty="0" smtClean="0">
                <a:solidFill>
                  <a:srgbClr val="19325C"/>
                </a:solidFill>
              </a:rPr>
              <a:t>le </a:t>
            </a:r>
            <a:r>
              <a:rPr lang="fr-FR" sz="2000" dirty="0">
                <a:solidFill>
                  <a:srgbClr val="19325C"/>
                </a:solidFill>
              </a:rPr>
              <a:t>modèle par défaut dans </a:t>
            </a:r>
            <a:r>
              <a:rPr lang="fr-FR" sz="2000" dirty="0" err="1">
                <a:solidFill>
                  <a:srgbClr val="19325C"/>
                </a:solidFill>
              </a:rPr>
              <a:t>Salesforce</a:t>
            </a:r>
            <a:r>
              <a:rPr lang="fr-FR" sz="2000" dirty="0">
                <a:solidFill>
                  <a:srgbClr val="19325C"/>
                </a:solidFill>
              </a:rPr>
              <a:t>.</a:t>
            </a:r>
          </a:p>
        </p:txBody>
      </p:sp>
      <p:sp>
        <p:nvSpPr>
          <p:cNvPr id="6" name="Content Placeholder 1"/>
          <p:cNvSpPr txBox="1">
            <a:spLocks/>
          </p:cNvSpPr>
          <p:nvPr/>
        </p:nvSpPr>
        <p:spPr bwMode="white">
          <a:xfrm>
            <a:off x="4361251" y="3733297"/>
            <a:ext cx="3696899" cy="3124703"/>
          </a:xfrm>
          <a:prstGeom prst="rect">
            <a:avLst/>
          </a:prstGeom>
        </p:spPr>
        <p:txBody>
          <a:bodyPr vert="horz" lIns="91424" tIns="0" rIns="91424" bIns="0" rtlCol="0" anchor="t"/>
          <a:lstStyle>
            <a:defPPr>
              <a:defRPr lang="en-US"/>
            </a:defPPr>
            <a:lvl1pPr marL="0" algn="r" defTabSz="914400" rtl="0" eaLnBrk="1" latinLnBrk="0" hangingPunct="1">
              <a:defRPr sz="1100" kern="1200">
                <a:solidFill>
                  <a:schemeClr val="bg1"/>
                </a:solidFill>
                <a:latin typeface="Salesforce Sans" panose="020B0505020202020203"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2000" spc="-20" dirty="0">
                <a:solidFill>
                  <a:srgbClr val="19325C"/>
                </a:solidFill>
              </a:rPr>
              <a:t>Les utilisateurs ne </a:t>
            </a:r>
            <a:r>
              <a:rPr lang="pl-PL" sz="2000" spc="-20" dirty="0" smtClean="0">
                <a:solidFill>
                  <a:srgbClr val="19325C"/>
                </a:solidFill>
              </a:rPr>
              <a:t/>
            </a:r>
            <a:br>
              <a:rPr lang="pl-PL" sz="2000" spc="-20" dirty="0" smtClean="0">
                <a:solidFill>
                  <a:srgbClr val="19325C"/>
                </a:solidFill>
              </a:rPr>
            </a:br>
            <a:r>
              <a:rPr lang="fr-FR" sz="2000" spc="-20" dirty="0" smtClean="0">
                <a:solidFill>
                  <a:srgbClr val="19325C"/>
                </a:solidFill>
              </a:rPr>
              <a:t>peuvent </a:t>
            </a:r>
            <a:r>
              <a:rPr lang="fr-FR" sz="2000" spc="-20" dirty="0">
                <a:solidFill>
                  <a:srgbClr val="19325C"/>
                </a:solidFill>
              </a:rPr>
              <a:t>accéder </a:t>
            </a:r>
            <a:r>
              <a:rPr lang="fr-FR" sz="2000" spc="-20" dirty="0" smtClean="0">
                <a:solidFill>
                  <a:srgbClr val="19325C"/>
                </a:solidFill>
              </a:rPr>
              <a:t>qu'aux</a:t>
            </a:r>
            <a:r>
              <a:rPr lang="pl-PL" sz="2000" spc="-20" dirty="0" smtClean="0">
                <a:solidFill>
                  <a:srgbClr val="19325C"/>
                </a:solidFill>
              </a:rPr>
              <a:t> </a:t>
            </a:r>
            <a:r>
              <a:rPr lang="fr-FR" sz="2000" spc="-20" dirty="0" smtClean="0">
                <a:solidFill>
                  <a:srgbClr val="19325C"/>
                </a:solidFill>
              </a:rPr>
              <a:t>enregistrements qu'ils </a:t>
            </a:r>
            <a:r>
              <a:rPr lang="fr-FR" sz="2000" spc="-20" dirty="0">
                <a:solidFill>
                  <a:srgbClr val="19325C"/>
                </a:solidFill>
              </a:rPr>
              <a:t>possèdent et ne peuvent pas visualiser </a:t>
            </a:r>
            <a:r>
              <a:rPr lang="fr-FR" sz="2000" spc="-20" dirty="0" smtClean="0">
                <a:solidFill>
                  <a:srgbClr val="19325C"/>
                </a:solidFill>
              </a:rPr>
              <a:t>les</a:t>
            </a:r>
            <a:r>
              <a:rPr lang="pl-PL" sz="2000" spc="-20" dirty="0" smtClean="0">
                <a:solidFill>
                  <a:srgbClr val="19325C"/>
                </a:solidFill>
              </a:rPr>
              <a:t>  </a:t>
            </a:r>
            <a:r>
              <a:rPr lang="fr-FR" sz="2000" spc="-20" dirty="0" smtClean="0">
                <a:solidFill>
                  <a:srgbClr val="19325C"/>
                </a:solidFill>
              </a:rPr>
              <a:t>enregistrements</a:t>
            </a:r>
            <a:r>
              <a:rPr lang="pl-PL" sz="2000" spc="-20" dirty="0" smtClean="0">
                <a:solidFill>
                  <a:srgbClr val="19325C"/>
                </a:solidFill>
              </a:rPr>
              <a:t> </a:t>
            </a:r>
            <a:r>
              <a:rPr lang="fr-FR" sz="2000" spc="-20" dirty="0" smtClean="0">
                <a:solidFill>
                  <a:srgbClr val="19325C"/>
                </a:solidFill>
              </a:rPr>
              <a:t>appartenant </a:t>
            </a:r>
            <a:r>
              <a:rPr lang="fr-FR" sz="2000" spc="-20" dirty="0">
                <a:solidFill>
                  <a:srgbClr val="19325C"/>
                </a:solidFill>
              </a:rPr>
              <a:t>à </a:t>
            </a:r>
            <a:r>
              <a:rPr lang="fr-FR" sz="2000" spc="-20" dirty="0" smtClean="0">
                <a:solidFill>
                  <a:srgbClr val="19325C"/>
                </a:solidFill>
              </a:rPr>
              <a:t>d'autres </a:t>
            </a:r>
            <a:r>
              <a:rPr lang="fr-FR" sz="2000" spc="-20" dirty="0">
                <a:solidFill>
                  <a:srgbClr val="19325C"/>
                </a:solidFill>
              </a:rPr>
              <a:t>utilisateurs, notamment les rapports et les résultats de recherche.</a:t>
            </a:r>
          </a:p>
          <a:p>
            <a:pPr algn="l"/>
            <a:endParaRPr lang="en-US" sz="2000" dirty="0">
              <a:solidFill>
                <a:srgbClr val="19325C"/>
              </a:solidFill>
            </a:endParaRPr>
          </a:p>
        </p:txBody>
      </p:sp>
      <p:sp>
        <p:nvSpPr>
          <p:cNvPr id="7" name="Content Placeholder 2"/>
          <p:cNvSpPr txBox="1">
            <a:spLocks/>
          </p:cNvSpPr>
          <p:nvPr/>
        </p:nvSpPr>
        <p:spPr>
          <a:xfrm>
            <a:off x="8167970" y="3733297"/>
            <a:ext cx="3888917" cy="3124703"/>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sz="2000" dirty="0" smtClean="0">
                <a:solidFill>
                  <a:srgbClr val="19325C"/>
                </a:solidFill>
              </a:rPr>
              <a:t>C'est </a:t>
            </a:r>
            <a:r>
              <a:rPr lang="fr-FR" sz="2000" dirty="0">
                <a:solidFill>
                  <a:srgbClr val="19325C"/>
                </a:solidFill>
              </a:rPr>
              <a:t>une </a:t>
            </a:r>
            <a:r>
              <a:rPr lang="fr-FR" sz="2000" dirty="0" smtClean="0">
                <a:solidFill>
                  <a:srgbClr val="19325C"/>
                </a:solidFill>
              </a:rPr>
              <a:t>solution</a:t>
            </a:r>
            <a:r>
              <a:rPr lang="pl-PL" sz="2000" dirty="0" smtClean="0">
                <a:solidFill>
                  <a:srgbClr val="19325C"/>
                </a:solidFill>
              </a:rPr>
              <a:t> </a:t>
            </a:r>
            <a:r>
              <a:rPr lang="fr-FR" sz="2000" dirty="0" smtClean="0">
                <a:solidFill>
                  <a:srgbClr val="19325C"/>
                </a:solidFill>
              </a:rPr>
              <a:t>intermédiaire </a:t>
            </a:r>
            <a:r>
              <a:rPr lang="fr-FR" sz="2000" dirty="0">
                <a:solidFill>
                  <a:srgbClr val="19325C"/>
                </a:solidFill>
              </a:rPr>
              <a:t>entre un accès public et un accès privé. Les utilisateurs peuvent accéder aux enregistrements </a:t>
            </a:r>
            <a:r>
              <a:rPr lang="fr-FR" sz="2000" dirty="0" smtClean="0">
                <a:solidFill>
                  <a:srgbClr val="19325C"/>
                </a:solidFill>
              </a:rPr>
              <a:t>qu'ils </a:t>
            </a:r>
            <a:r>
              <a:rPr lang="fr-FR" sz="2000" dirty="0">
                <a:solidFill>
                  <a:srgbClr val="19325C"/>
                </a:solidFill>
              </a:rPr>
              <a:t>possèdent et seulement aux enregistrements des autres utilisateurs requis pour effectuer leur travail. </a:t>
            </a:r>
          </a:p>
        </p:txBody>
      </p:sp>
      <p:sp>
        <p:nvSpPr>
          <p:cNvPr id="8" name="Oval 7"/>
          <p:cNvSpPr/>
          <p:nvPr/>
        </p:nvSpPr>
        <p:spPr bwMode="auto">
          <a:xfrm>
            <a:off x="5299447" y="2235444"/>
            <a:ext cx="1325717" cy="1312984"/>
          </a:xfrm>
          <a:prstGeom prst="ellipse">
            <a:avLst/>
          </a:prstGeom>
          <a:solidFill>
            <a:srgbClr val="19325C"/>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a:ln>
                  <a:noFill/>
                </a:ln>
                <a:solidFill>
                  <a:schemeClr val="bg1"/>
                </a:solidFill>
                <a:latin typeface="Salesforce Sans" panose="020B0505020202020203" pitchFamily="34" charset="0"/>
              </a:rPr>
              <a:t>Privé</a:t>
            </a:r>
          </a:p>
        </p:txBody>
      </p:sp>
      <p:sp>
        <p:nvSpPr>
          <p:cNvPr id="9" name="Oval 8"/>
          <p:cNvSpPr/>
          <p:nvPr/>
        </p:nvSpPr>
        <p:spPr bwMode="auto">
          <a:xfrm>
            <a:off x="1266093" y="2235444"/>
            <a:ext cx="1312984" cy="1312984"/>
          </a:xfrm>
          <a:prstGeom prst="ellipse">
            <a:avLst/>
          </a:prstGeom>
          <a:solidFill>
            <a:srgbClr val="19325C"/>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dirty="0">
                <a:ln>
                  <a:noFill/>
                </a:ln>
                <a:solidFill>
                  <a:schemeClr val="bg1"/>
                </a:solidFill>
                <a:latin typeface="Salesforce Sans" panose="020B0505020202020203" pitchFamily="34" charset="0"/>
              </a:rPr>
              <a:t>Public</a:t>
            </a:r>
          </a:p>
        </p:txBody>
      </p:sp>
      <p:sp>
        <p:nvSpPr>
          <p:cNvPr id="10" name="Oval 9"/>
          <p:cNvSpPr/>
          <p:nvPr/>
        </p:nvSpPr>
        <p:spPr bwMode="auto">
          <a:xfrm>
            <a:off x="9472246" y="2235444"/>
            <a:ext cx="1312984" cy="1312984"/>
          </a:xfrm>
          <a:prstGeom prst="ellipse">
            <a:avLst/>
          </a:prstGeom>
          <a:solidFill>
            <a:srgbClr val="19325C"/>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a:ln>
                  <a:noFill/>
                </a:ln>
                <a:solidFill>
                  <a:schemeClr val="bg1"/>
                </a:solidFill>
                <a:latin typeface="Salesforce Sans" panose="020B0505020202020203" pitchFamily="34" charset="0"/>
              </a:rPr>
              <a:t>Hybride</a:t>
            </a:r>
          </a:p>
        </p:txBody>
      </p:sp>
    </p:spTree>
    <p:extLst>
      <p:ext uri="{BB962C8B-B14F-4D97-AF65-F5344CB8AC3E}">
        <p14:creationId xmlns:p14="http://schemas.microsoft.com/office/powerpoint/2010/main" val="2637804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164</a:t>
            </a:fld>
            <a:endParaRPr lang="en-US" smtClean="0"/>
          </a:p>
        </p:txBody>
      </p:sp>
      <p:sp>
        <p:nvSpPr>
          <p:cNvPr id="3" name="Text Placeholder 2"/>
          <p:cNvSpPr>
            <a:spLocks noGrp="1"/>
          </p:cNvSpPr>
          <p:nvPr>
            <p:ph type="body" sz="quarter" idx="11"/>
          </p:nvPr>
        </p:nvSpPr>
        <p:spPr/>
        <p:txBody>
          <a:bodyPr/>
          <a:lstStyle/>
          <a:p>
            <a:r>
              <a:rPr lang="fr-FR"/>
              <a:t>Pourquoi utiliser un modèle privé ou hybride ?</a:t>
            </a:r>
          </a:p>
        </p:txBody>
      </p:sp>
      <p:sp>
        <p:nvSpPr>
          <p:cNvPr id="4" name="Text Placeholder 3"/>
          <p:cNvSpPr>
            <a:spLocks noGrp="1"/>
          </p:cNvSpPr>
          <p:nvPr>
            <p:ph type="body" sz="quarter" idx="12"/>
          </p:nvPr>
        </p:nvSpPr>
        <p:spPr>
          <a:xfrm>
            <a:off x="455733" y="1343765"/>
            <a:ext cx="8460403" cy="522515"/>
          </a:xfrm>
        </p:spPr>
        <p:txBody>
          <a:bodyPr/>
          <a:lstStyle/>
          <a:p>
            <a:r>
              <a:rPr lang="fr-FR"/>
              <a:t>Utilisez un modèle privé ou hybride pour :</a:t>
            </a:r>
          </a:p>
          <a:p>
            <a:endParaRPr lang="en-IN" dirty="0"/>
          </a:p>
        </p:txBody>
      </p:sp>
      <p:sp>
        <p:nvSpPr>
          <p:cNvPr id="5" name="Content Placeholder 8"/>
          <p:cNvSpPr txBox="1">
            <a:spLocks/>
          </p:cNvSpPr>
          <p:nvPr/>
        </p:nvSpPr>
        <p:spPr bwMode="auto">
          <a:xfrm>
            <a:off x="2720353" y="2341077"/>
            <a:ext cx="9195422" cy="856977"/>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0" indent="0" algn="l" rtl="0" eaLnBrk="1" fontAlgn="base" hangingPunct="1">
              <a:spcBef>
                <a:spcPts val="600"/>
              </a:spcBef>
              <a:spcAft>
                <a:spcPct val="0"/>
              </a:spcAft>
              <a:buFont typeface="Wingdings" pitchFamily="2" charset="2"/>
              <a:buNone/>
              <a:defRPr sz="2400">
                <a:solidFill>
                  <a:schemeClr val="tx1"/>
                </a:solidFill>
                <a:latin typeface="Salesforce Sans" panose="020B0505020202020203" pitchFamily="34" charset="0"/>
                <a:cs typeface="Arial" pitchFamily="34" charset="0"/>
              </a:defRPr>
            </a:lvl2pPr>
            <a:lvl3pPr marL="236538" indent="-236538" algn="l" rtl="0" eaLnBrk="1" fontAlgn="base" hangingPunct="1">
              <a:spcBef>
                <a:spcPts val="600"/>
              </a:spcBef>
              <a:spcAft>
                <a:spcPct val="0"/>
              </a:spcAft>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461963" indent="-227013"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684213" indent="-227013" algn="l" defTabSz="1085850"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912813" indent="-225425" algn="l" rtl="0" eaLnBrk="1" fontAlgn="base" hangingPunct="1">
              <a:spcBef>
                <a:spcPts val="600"/>
              </a:spcBef>
              <a:spcAft>
                <a:spcPct val="0"/>
              </a:spcAft>
              <a:buFont typeface="Arial" panose="020B0604020202020204" pitchFamily="34" charset="0"/>
              <a:buChar char="‒"/>
              <a:defRPr sz="2000">
                <a:solidFill>
                  <a:schemeClr val="tx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b="1" dirty="0">
                <a:solidFill>
                  <a:srgbClr val="19325C"/>
                </a:solidFill>
              </a:rPr>
              <a:t>La sécurité :</a:t>
            </a:r>
            <a:r>
              <a:rPr lang="fr-FR" dirty="0">
                <a:solidFill>
                  <a:srgbClr val="19325C"/>
                </a:solidFill>
              </a:rPr>
              <a:t> les utilisateurs ne voient que les enregistrements </a:t>
            </a:r>
            <a:r>
              <a:rPr lang="fr-FR" dirty="0" smtClean="0">
                <a:solidFill>
                  <a:srgbClr val="19325C"/>
                </a:solidFill>
              </a:rPr>
              <a:t>qu'ils </a:t>
            </a:r>
            <a:r>
              <a:rPr lang="fr-FR" dirty="0">
                <a:solidFill>
                  <a:srgbClr val="19325C"/>
                </a:solidFill>
              </a:rPr>
              <a:t>doivent voir. Il convient, par exemple, lorsque vous disposez de données confidentielles ou sensibles.</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4579"/>
          <a:stretch/>
        </p:blipFill>
        <p:spPr>
          <a:xfrm>
            <a:off x="1054009" y="2180568"/>
            <a:ext cx="1379873" cy="1349445"/>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55437"/>
          <a:stretch/>
        </p:blipFill>
        <p:spPr>
          <a:xfrm>
            <a:off x="1139351" y="4213199"/>
            <a:ext cx="1353792" cy="1349445"/>
          </a:xfrm>
          <a:prstGeom prst="rect">
            <a:avLst/>
          </a:prstGeom>
        </p:spPr>
      </p:pic>
      <p:sp>
        <p:nvSpPr>
          <p:cNvPr id="8" name="Content Placeholder 1"/>
          <p:cNvSpPr txBox="1">
            <a:spLocks/>
          </p:cNvSpPr>
          <p:nvPr/>
        </p:nvSpPr>
        <p:spPr bwMode="white">
          <a:xfrm>
            <a:off x="2698199" y="4202434"/>
            <a:ext cx="8203284" cy="1370975"/>
          </a:xfrm>
          <a:prstGeom prst="rect">
            <a:avLst/>
          </a:prstGeom>
        </p:spPr>
        <p:txBody>
          <a:bodyPr vert="horz" lIns="91424" tIns="0" rIns="91424" bIns="0" rtlCol="0" anchor="ctr"/>
          <a:lstStyle>
            <a:defPPr>
              <a:defRPr lang="en-US"/>
            </a:defPPr>
            <a:lvl1pPr marL="0" algn="r" defTabSz="914400" rtl="0" eaLnBrk="1" latinLnBrk="0" hangingPunct="1">
              <a:defRPr sz="1100" kern="1200">
                <a:solidFill>
                  <a:schemeClr val="bg1"/>
                </a:solidFill>
                <a:latin typeface="Salesforce Sans" panose="020B0505020202020203"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2400" b="1" dirty="0">
                <a:solidFill>
                  <a:srgbClr val="19325C"/>
                </a:solidFill>
              </a:rPr>
              <a:t>La visibilité :</a:t>
            </a:r>
            <a:r>
              <a:rPr lang="fr-FR" sz="2400" dirty="0">
                <a:solidFill>
                  <a:srgbClr val="19325C"/>
                </a:solidFill>
              </a:rPr>
              <a:t> les utilisateurs ne voient que les enregistrements </a:t>
            </a:r>
            <a:r>
              <a:rPr lang="fr-FR" sz="2400" dirty="0" smtClean="0">
                <a:solidFill>
                  <a:srgbClr val="19325C"/>
                </a:solidFill>
              </a:rPr>
              <a:t>qu'ils </a:t>
            </a:r>
            <a:r>
              <a:rPr lang="fr-FR" sz="2400" dirty="0">
                <a:solidFill>
                  <a:srgbClr val="19325C"/>
                </a:solidFill>
              </a:rPr>
              <a:t>ont besoin de </a:t>
            </a:r>
            <a:r>
              <a:rPr lang="fr-FR" sz="2400" dirty="0" smtClean="0">
                <a:solidFill>
                  <a:srgbClr val="19325C"/>
                </a:solidFill>
              </a:rPr>
              <a:t>voir.</a:t>
            </a:r>
            <a:r>
              <a:rPr lang="pl-PL" sz="2400" dirty="0" smtClean="0">
                <a:solidFill>
                  <a:srgbClr val="19325C"/>
                </a:solidFill>
              </a:rPr>
              <a:t> </a:t>
            </a:r>
            <a:r>
              <a:rPr lang="fr-FR" sz="2400" dirty="0" smtClean="0">
                <a:solidFill>
                  <a:srgbClr val="19325C"/>
                </a:solidFill>
              </a:rPr>
              <a:t>Par </a:t>
            </a:r>
            <a:r>
              <a:rPr lang="fr-FR" sz="2400" dirty="0">
                <a:solidFill>
                  <a:srgbClr val="19325C"/>
                </a:solidFill>
              </a:rPr>
              <a:t>exemple, les vues de liste, les recherches et les rapports </a:t>
            </a:r>
            <a:r>
              <a:rPr lang="fr-FR" sz="2400" dirty="0" smtClean="0">
                <a:solidFill>
                  <a:srgbClr val="19325C"/>
                </a:solidFill>
              </a:rPr>
              <a:t>n'affichent </a:t>
            </a:r>
            <a:r>
              <a:rPr lang="fr-FR" sz="2400" dirty="0">
                <a:solidFill>
                  <a:srgbClr val="19325C"/>
                </a:solidFill>
              </a:rPr>
              <a:t>que les enregistrements pertinents.</a:t>
            </a:r>
          </a:p>
        </p:txBody>
      </p:sp>
    </p:spTree>
    <p:extLst>
      <p:ext uri="{BB962C8B-B14F-4D97-AF65-F5344CB8AC3E}">
        <p14:creationId xmlns:p14="http://schemas.microsoft.com/office/powerpoint/2010/main" val="5346393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165</a:t>
            </a:fld>
            <a:endParaRPr lang="en-US" smtClean="0"/>
          </a:p>
        </p:txBody>
      </p:sp>
      <p:sp>
        <p:nvSpPr>
          <p:cNvPr id="3" name="Text Placeholder 2"/>
          <p:cNvSpPr>
            <a:spLocks noGrp="1"/>
          </p:cNvSpPr>
          <p:nvPr>
            <p:ph type="body" sz="quarter" idx="11"/>
          </p:nvPr>
        </p:nvSpPr>
        <p:spPr/>
        <p:txBody>
          <a:bodyPr/>
          <a:lstStyle/>
          <a:p>
            <a:r>
              <a:rPr lang="fr-FR" dirty="0"/>
              <a:t>Définir les principes de bases avec des valeurs par défaut à </a:t>
            </a:r>
            <a:r>
              <a:rPr lang="fr-FR" dirty="0" smtClean="0"/>
              <a:t>l'échelle </a:t>
            </a:r>
            <a:r>
              <a:rPr lang="fr-FR" dirty="0"/>
              <a:t>de </a:t>
            </a:r>
            <a:r>
              <a:rPr lang="fr-FR" dirty="0" smtClean="0"/>
              <a:t>l'organisation</a:t>
            </a:r>
            <a:endParaRPr lang="fr-FR" dirty="0"/>
          </a:p>
        </p:txBody>
      </p:sp>
      <p:sp>
        <p:nvSpPr>
          <p:cNvPr id="4" name="Text Placeholder 3"/>
          <p:cNvSpPr>
            <a:spLocks noGrp="1"/>
          </p:cNvSpPr>
          <p:nvPr>
            <p:ph type="body" sz="quarter" idx="12"/>
          </p:nvPr>
        </p:nvSpPr>
        <p:spPr>
          <a:xfrm>
            <a:off x="455733" y="929318"/>
            <a:ext cx="10971736" cy="954300"/>
          </a:xfrm>
        </p:spPr>
        <p:txBody>
          <a:bodyPr/>
          <a:lstStyle/>
          <a:p>
            <a:pPr>
              <a:lnSpc>
                <a:spcPct val="100000"/>
              </a:lnSpc>
            </a:pPr>
            <a:r>
              <a:rPr lang="fr-FR" sz="2000" dirty="0"/>
              <a:t>Utilisez les valeurs par défaut à </a:t>
            </a:r>
            <a:r>
              <a:rPr lang="fr-FR" sz="2000" dirty="0" smtClean="0"/>
              <a:t>l'échelle </a:t>
            </a:r>
            <a:r>
              <a:rPr lang="fr-FR" sz="2000" dirty="0"/>
              <a:t>de </a:t>
            </a:r>
            <a:r>
              <a:rPr lang="fr-FR" sz="2000" dirty="0" smtClean="0"/>
              <a:t>l'organisation </a:t>
            </a:r>
            <a:r>
              <a:rPr lang="fr-FR" sz="2000" dirty="0"/>
              <a:t>pour configurer le niveau </a:t>
            </a:r>
            <a:r>
              <a:rPr lang="fr-FR" sz="2000" dirty="0" smtClean="0"/>
              <a:t>d'accès </a:t>
            </a:r>
            <a:r>
              <a:rPr lang="fr-FR" sz="2000" dirty="0"/>
              <a:t>par défaut dont disposent les utilisateurs pour les enregistrements </a:t>
            </a:r>
            <a:r>
              <a:rPr lang="fr-FR" sz="2000" dirty="0" smtClean="0"/>
              <a:t>qu'ils </a:t>
            </a:r>
            <a:r>
              <a:rPr lang="fr-FR" sz="2000" dirty="0"/>
              <a:t>ne possèdent pas, dans chaque objet.</a:t>
            </a:r>
          </a:p>
          <a:p>
            <a:endParaRPr lang="en-IN" dirty="0"/>
          </a:p>
        </p:txBody>
      </p:sp>
      <p:pic>
        <p:nvPicPr>
          <p:cNvPr id="5" name="Picture 6"/>
          <p:cNvPicPr>
            <a:picLocks noChangeAspect="1" noChangeArrowheads="1"/>
          </p:cNvPicPr>
          <p:nvPr/>
        </p:nvPicPr>
        <p:blipFill>
          <a:blip r:embed="rId3" cstate="print"/>
          <a:stretch>
            <a:fillRect/>
          </a:stretch>
        </p:blipFill>
        <p:spPr bwMode="auto">
          <a:xfrm>
            <a:off x="8424090" y="3403051"/>
            <a:ext cx="3099185" cy="20626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noChangeArrowheads="1"/>
          </p:cNvPicPr>
          <p:nvPr/>
        </p:nvPicPr>
        <p:blipFill>
          <a:blip r:embed="rId4" cstate="print"/>
          <a:stretch>
            <a:fillRect/>
          </a:stretch>
        </p:blipFill>
        <p:spPr bwMode="auto">
          <a:xfrm>
            <a:off x="4475184" y="3403051"/>
            <a:ext cx="3088768" cy="20626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TextBox 6"/>
          <p:cNvSpPr txBox="1"/>
          <p:nvPr/>
        </p:nvSpPr>
        <p:spPr>
          <a:xfrm>
            <a:off x="1158867" y="5530315"/>
            <a:ext cx="1949573" cy="461665"/>
          </a:xfrm>
          <a:prstGeom prst="rect">
            <a:avLst/>
          </a:prstGeom>
          <a:noFill/>
        </p:spPr>
        <p:txBody>
          <a:bodyPr wrap="none" rtlCol="0">
            <a:spAutoFit/>
          </a:bodyPr>
          <a:lstStyle/>
          <a:p>
            <a:r>
              <a:rPr lang="fr-FR" sz="2400">
                <a:solidFill>
                  <a:srgbClr val="19325C"/>
                </a:solidFill>
              </a:rPr>
              <a:t>Modèle public</a:t>
            </a:r>
          </a:p>
        </p:txBody>
      </p:sp>
      <p:sp>
        <p:nvSpPr>
          <p:cNvPr id="8" name="TextBox 7"/>
          <p:cNvSpPr txBox="1"/>
          <p:nvPr/>
        </p:nvSpPr>
        <p:spPr>
          <a:xfrm>
            <a:off x="5225616" y="5530315"/>
            <a:ext cx="2000869" cy="461665"/>
          </a:xfrm>
          <a:prstGeom prst="rect">
            <a:avLst/>
          </a:prstGeom>
          <a:noFill/>
        </p:spPr>
        <p:txBody>
          <a:bodyPr wrap="none" rtlCol="0">
            <a:spAutoFit/>
          </a:bodyPr>
          <a:lstStyle/>
          <a:p>
            <a:r>
              <a:rPr lang="fr-FR" sz="2400">
                <a:solidFill>
                  <a:srgbClr val="19325C"/>
                </a:solidFill>
              </a:rPr>
              <a:t>Modèle hybride</a:t>
            </a:r>
          </a:p>
        </p:txBody>
      </p:sp>
      <p:sp>
        <p:nvSpPr>
          <p:cNvPr id="9" name="TextBox 8"/>
          <p:cNvSpPr txBox="1"/>
          <p:nvPr/>
        </p:nvSpPr>
        <p:spPr>
          <a:xfrm>
            <a:off x="9156522" y="5530315"/>
            <a:ext cx="2068195" cy="461665"/>
          </a:xfrm>
          <a:prstGeom prst="rect">
            <a:avLst/>
          </a:prstGeom>
          <a:noFill/>
        </p:spPr>
        <p:txBody>
          <a:bodyPr wrap="none" rtlCol="0">
            <a:spAutoFit/>
          </a:bodyPr>
          <a:lstStyle/>
          <a:p>
            <a:r>
              <a:rPr lang="fr-FR" sz="2400">
                <a:solidFill>
                  <a:srgbClr val="19325C"/>
                </a:solidFill>
              </a:rPr>
              <a:t>Modèle privé</a:t>
            </a:r>
          </a:p>
        </p:txBody>
      </p:sp>
      <p:pic>
        <p:nvPicPr>
          <p:cNvPr id="10" name="Picture 4"/>
          <p:cNvPicPr>
            <a:picLocks noChangeAspect="1" noChangeArrowheads="1"/>
          </p:cNvPicPr>
          <p:nvPr/>
        </p:nvPicPr>
        <p:blipFill>
          <a:blip r:embed="rId5" cstate="print"/>
          <a:stretch>
            <a:fillRect/>
          </a:stretch>
        </p:blipFill>
        <p:spPr bwMode="auto">
          <a:xfrm>
            <a:off x="465862" y="3403051"/>
            <a:ext cx="3068549" cy="20626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1" name="Picture 3"/>
          <p:cNvPicPr>
            <a:picLocks noChangeAspect="1" noChangeArrowheads="1"/>
          </p:cNvPicPr>
          <p:nvPr/>
        </p:nvPicPr>
        <p:blipFill>
          <a:blip r:embed="rId6" cstate="print"/>
          <a:srcRect t="9705"/>
          <a:stretch>
            <a:fillRect/>
          </a:stretch>
        </p:blipFill>
        <p:spPr bwMode="auto">
          <a:xfrm>
            <a:off x="2346300" y="1959430"/>
            <a:ext cx="7629467" cy="147471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3" name="Rectangle 12"/>
          <p:cNvSpPr/>
          <p:nvPr/>
        </p:nvSpPr>
        <p:spPr bwMode="auto">
          <a:xfrm>
            <a:off x="0" y="6026699"/>
            <a:ext cx="12192000"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spcBef>
                <a:spcPct val="50000"/>
              </a:spcBef>
            </a:pPr>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Courier New" pitchFamily="49" charset="0"/>
              </a:rPr>
              <a:t>Configuration | Paramètres | Sécurité | Paramètres de partage</a:t>
            </a:r>
          </a:p>
        </p:txBody>
      </p:sp>
      <p:sp>
        <p:nvSpPr>
          <p:cNvPr id="14" name="Freeform 202"/>
          <p:cNvSpPr>
            <a:spLocks noEditPoints="1"/>
          </p:cNvSpPr>
          <p:nvPr/>
        </p:nvSpPr>
        <p:spPr bwMode="auto">
          <a:xfrm flipH="1">
            <a:off x="143266" y="609838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7293921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166</a:t>
            </a:fld>
            <a:endParaRPr lang="en-US" smtClean="0"/>
          </a:p>
        </p:txBody>
      </p:sp>
      <p:sp>
        <p:nvSpPr>
          <p:cNvPr id="3" name="Text Placeholder 2"/>
          <p:cNvSpPr>
            <a:spLocks noGrp="1"/>
          </p:cNvSpPr>
          <p:nvPr>
            <p:ph type="body" sz="quarter" idx="11"/>
          </p:nvPr>
        </p:nvSpPr>
        <p:spPr>
          <a:xfrm>
            <a:off x="455734" y="7437"/>
            <a:ext cx="9516942" cy="914400"/>
          </a:xfrm>
        </p:spPr>
        <p:txBody>
          <a:bodyPr/>
          <a:lstStyle/>
          <a:p>
            <a:r>
              <a:rPr lang="fr-FR" dirty="0"/>
              <a:t>Valeurs par défaut à </a:t>
            </a:r>
            <a:r>
              <a:rPr lang="fr-FR" dirty="0" smtClean="0"/>
              <a:t>l'échelle </a:t>
            </a:r>
            <a:r>
              <a:rPr lang="fr-FR" dirty="0"/>
              <a:t>de </a:t>
            </a:r>
            <a:r>
              <a:rPr lang="fr-FR" dirty="0" smtClean="0"/>
              <a:t>l'organisation</a:t>
            </a:r>
            <a:r>
              <a:rPr lang="fr-FR" dirty="0"/>
              <a:t> : niveaux </a:t>
            </a:r>
            <a:r>
              <a:rPr lang="fr-FR" dirty="0" smtClean="0"/>
              <a:t>d'accès</a:t>
            </a:r>
            <a:endParaRPr lang="fr-FR" dirty="0"/>
          </a:p>
        </p:txBody>
      </p:sp>
      <p:sp>
        <p:nvSpPr>
          <p:cNvPr id="4" name="Text Placeholder 3"/>
          <p:cNvSpPr>
            <a:spLocks noGrp="1"/>
          </p:cNvSpPr>
          <p:nvPr>
            <p:ph type="body" sz="quarter" idx="12"/>
          </p:nvPr>
        </p:nvSpPr>
        <p:spPr>
          <a:xfrm>
            <a:off x="455733" y="1063691"/>
            <a:ext cx="10815647" cy="821094"/>
          </a:xfrm>
        </p:spPr>
        <p:txBody>
          <a:bodyPr/>
          <a:lstStyle/>
          <a:p>
            <a:pPr>
              <a:lnSpc>
                <a:spcPct val="100000"/>
              </a:lnSpc>
            </a:pPr>
            <a:r>
              <a:rPr lang="fr-FR" dirty="0"/>
              <a:t>Les niveaux </a:t>
            </a:r>
            <a:r>
              <a:rPr lang="fr-FR" dirty="0" smtClean="0"/>
              <a:t>d'accès </a:t>
            </a:r>
            <a:r>
              <a:rPr lang="fr-FR" dirty="0"/>
              <a:t>déterminent ce </a:t>
            </a:r>
            <a:r>
              <a:rPr lang="fr-FR" dirty="0" smtClean="0"/>
              <a:t>qu'un </a:t>
            </a:r>
            <a:r>
              <a:rPr lang="fr-FR" dirty="0"/>
              <a:t>utilisateur peut faire avec les enregistrements </a:t>
            </a:r>
            <a:r>
              <a:rPr lang="fr-FR" dirty="0" smtClean="0"/>
              <a:t>qu'il </a:t>
            </a:r>
            <a:r>
              <a:rPr lang="fr-FR" dirty="0"/>
              <a:t>ne possède pas :</a:t>
            </a:r>
          </a:p>
          <a:p>
            <a:pPr>
              <a:lnSpc>
                <a:spcPct val="100000"/>
              </a:lnSpc>
            </a:pPr>
            <a:endParaRPr lang="en-IN" dirty="0"/>
          </a:p>
        </p:txBody>
      </p:sp>
      <p:graphicFrame>
        <p:nvGraphicFramePr>
          <p:cNvPr id="5" name="Group 33"/>
          <p:cNvGraphicFramePr>
            <a:graphicFrameLocks/>
          </p:cNvGraphicFramePr>
          <p:nvPr>
            <p:extLst>
              <p:ext uri="{D42A27DB-BD31-4B8C-83A1-F6EECF244321}">
                <p14:modId xmlns:p14="http://schemas.microsoft.com/office/powerpoint/2010/main" val="1350280804"/>
              </p:ext>
            </p:extLst>
          </p:nvPr>
        </p:nvGraphicFramePr>
        <p:xfrm>
          <a:off x="567842" y="1878249"/>
          <a:ext cx="3927052" cy="4636258"/>
        </p:xfrm>
        <a:graphic>
          <a:graphicData uri="http://schemas.openxmlformats.org/drawingml/2006/table">
            <a:tbl>
              <a:tblPr bandRow="1">
                <a:effectLst>
                  <a:outerShdw blurRad="50800" dist="38100" dir="2700000" algn="tl" rotWithShape="0">
                    <a:prstClr val="black">
                      <a:alpha val="40000"/>
                    </a:prstClr>
                  </a:outerShdw>
                </a:effectLst>
                <a:tableStyleId>{85BE263C-DBD7-4A20-BB59-AAB30ACAA65A}</a:tableStyleId>
              </a:tblPr>
              <a:tblGrid>
                <a:gridCol w="3927052">
                  <a:extLst>
                    <a:ext uri="{9D8B030D-6E8A-4147-A177-3AD203B41FA5}">
                      <a16:colId xmlns:a16="http://schemas.microsoft.com/office/drawing/2014/main" xmlns="" val="20000"/>
                    </a:ext>
                  </a:extLst>
                </a:gridCol>
              </a:tblGrid>
              <a:tr h="1086214">
                <a:tc>
                  <a:txBody>
                    <a:bodyPr/>
                    <a:lstStyle/>
                    <a:p>
                      <a:pPr marL="0" marR="0" lvl="0" indent="0" algn="l" defTabSz="914400" rtl="0" eaLnBrk="1" fontAlgn="base" latinLnBrk="0" hangingPunct="1">
                        <a:lnSpc>
                          <a:spcPct val="90000"/>
                        </a:lnSpc>
                        <a:spcBef>
                          <a:spcPts val="0"/>
                        </a:spcBef>
                        <a:spcAft>
                          <a:spcPct val="0"/>
                        </a:spcAft>
                        <a:buClrTx/>
                        <a:buSzTx/>
                        <a:buFont typeface="Wingdings" pitchFamily="2" charset="2"/>
                        <a:buNone/>
                        <a:tabLst/>
                      </a:pPr>
                      <a:r>
                        <a:rPr kumimoji="0" lang="fr-FR" sz="2350" u="none" strike="noStrike" cap="none" spc="-20" normalizeH="0" baseline="0" dirty="0" smtClean="0">
                          <a:ln>
                            <a:noFill/>
                          </a:ln>
                          <a:solidFill>
                            <a:srgbClr val="19325C"/>
                          </a:solidFill>
                        </a:rPr>
                        <a:t>Rechercher/rendre</a:t>
                      </a:r>
                      <a:r>
                        <a:rPr kumimoji="0" lang="pl-PL" sz="2350" u="none" strike="noStrike" cap="none" spc="-20" normalizeH="0" baseline="0" dirty="0" smtClean="0">
                          <a:ln>
                            <a:noFill/>
                          </a:ln>
                          <a:solidFill>
                            <a:srgbClr val="19325C"/>
                          </a:solidFill>
                        </a:rPr>
                        <a:t> </a:t>
                      </a:r>
                      <a:r>
                        <a:rPr kumimoji="0" lang="fr-FR" sz="2350" u="none" strike="noStrike" cap="none" spc="-20" normalizeH="0" baseline="0" dirty="0" smtClean="0">
                          <a:ln>
                            <a:noFill/>
                          </a:ln>
                          <a:solidFill>
                            <a:srgbClr val="19325C"/>
                          </a:solidFill>
                        </a:rPr>
                        <a:t>compte </a:t>
                      </a:r>
                      <a:r>
                        <a:rPr kumimoji="0" lang="fr-FR" sz="2350" u="none" strike="noStrike" cap="none" spc="-20" normalizeH="0" baseline="0" dirty="0">
                          <a:ln>
                            <a:noFill/>
                          </a:ln>
                          <a:solidFill>
                            <a:srgbClr val="19325C"/>
                          </a:solidFill>
                        </a:rPr>
                        <a:t>uniquement sur les enregistrements possédés.</a:t>
                      </a:r>
                    </a:p>
                  </a:txBody>
                  <a:tcPr marR="0" anchor="ctr" horzOverflow="overflow"/>
                </a:tc>
                <a:extLst>
                  <a:ext uri="{0D108BD9-81ED-4DB2-BD59-A6C34878D82A}">
                    <a16:rowId xmlns:a16="http://schemas.microsoft.com/office/drawing/2014/main" xmlns="" val="10000"/>
                  </a:ext>
                </a:extLst>
              </a:tr>
              <a:tr h="1747517">
                <a:tc>
                  <a:txBody>
                    <a:bodyPr/>
                    <a:lstStyle/>
                    <a:p>
                      <a:pPr marL="342900" marR="0" lvl="0" indent="-342900" algn="l" defTabSz="914400" rtl="0" eaLnBrk="1" fontAlgn="base" latinLnBrk="0" hangingPunct="1">
                        <a:lnSpc>
                          <a:spcPct val="90000"/>
                        </a:lnSpc>
                        <a:spcBef>
                          <a:spcPts val="0"/>
                        </a:spcBef>
                        <a:spcAft>
                          <a:spcPct val="0"/>
                        </a:spcAft>
                        <a:buClrTx/>
                        <a:buSzTx/>
                        <a:buFont typeface="Arial" panose="020B0604020202020204" pitchFamily="34" charset="0"/>
                        <a:buChar char="•"/>
                        <a:tabLst/>
                      </a:pPr>
                      <a:r>
                        <a:rPr kumimoji="0" lang="fr-FR" sz="2350" u="none" strike="noStrike" cap="none" normalizeH="0" baseline="0" dirty="0">
                          <a:ln>
                            <a:noFill/>
                          </a:ln>
                          <a:solidFill>
                            <a:srgbClr val="19325C"/>
                          </a:solidFill>
                        </a:rPr>
                        <a:t>Rechercher/rendre compte sur </a:t>
                      </a:r>
                      <a:r>
                        <a:rPr kumimoji="0" lang="fr-FR" sz="2350" u="none" strike="noStrike" cap="none" normalizeH="0" baseline="0" dirty="0" smtClean="0">
                          <a:ln>
                            <a:noFill/>
                          </a:ln>
                          <a:solidFill>
                            <a:srgbClr val="19325C"/>
                          </a:solidFill>
                        </a:rPr>
                        <a:t>n'importe </a:t>
                      </a:r>
                      <a:r>
                        <a:rPr kumimoji="0" lang="fr-FR" sz="2350" u="none" strike="noStrike" cap="none" normalizeH="0" baseline="0" dirty="0">
                          <a:ln>
                            <a:noFill/>
                          </a:ln>
                          <a:solidFill>
                            <a:srgbClr val="19325C"/>
                          </a:solidFill>
                        </a:rPr>
                        <a:t>quel enregistrement.</a:t>
                      </a:r>
                    </a:p>
                    <a:p>
                      <a:pPr marL="342900" marR="0" lvl="0" indent="-342900" algn="l" defTabSz="914400" rtl="0" eaLnBrk="1" fontAlgn="base" latinLnBrk="0" hangingPunct="1">
                        <a:lnSpc>
                          <a:spcPct val="90000"/>
                        </a:lnSpc>
                        <a:spcBef>
                          <a:spcPts val="0"/>
                        </a:spcBef>
                        <a:spcAft>
                          <a:spcPct val="0"/>
                        </a:spcAft>
                        <a:buClrTx/>
                        <a:buSzTx/>
                        <a:buFont typeface="Arial" panose="020B0604020202020204" pitchFamily="34" charset="0"/>
                        <a:buChar char="•"/>
                        <a:tabLst/>
                      </a:pPr>
                      <a:r>
                        <a:rPr kumimoji="0" lang="fr-FR" sz="2350" u="none" strike="noStrike" cap="none" spc="-20" normalizeH="0" baseline="0" dirty="0">
                          <a:ln>
                            <a:noFill/>
                          </a:ln>
                          <a:solidFill>
                            <a:srgbClr val="19325C"/>
                          </a:solidFill>
                        </a:rPr>
                        <a:t>Tous </a:t>
                      </a:r>
                      <a:r>
                        <a:rPr kumimoji="0" lang="fr-FR" sz="2350" u="none" strike="noStrike" cap="none" spc="-20" normalizeH="0" baseline="0" dirty="0" smtClean="0">
                          <a:ln>
                            <a:noFill/>
                          </a:ln>
                          <a:solidFill>
                            <a:srgbClr val="19325C"/>
                          </a:solidFill>
                        </a:rPr>
                        <a:t>les</a:t>
                      </a:r>
                      <a:r>
                        <a:rPr kumimoji="0" lang="pl-PL" sz="2350" u="none" strike="noStrike" cap="none" spc="-20" normalizeH="0" baseline="0" dirty="0" smtClean="0">
                          <a:ln>
                            <a:noFill/>
                          </a:ln>
                          <a:solidFill>
                            <a:srgbClr val="19325C"/>
                          </a:solidFill>
                        </a:rPr>
                        <a:t> </a:t>
                      </a:r>
                      <a:r>
                        <a:rPr kumimoji="0" lang="fr-FR" sz="2350" u="none" strike="noStrike" cap="none" spc="-20" normalizeH="0" baseline="0" dirty="0" smtClean="0">
                          <a:ln>
                            <a:noFill/>
                          </a:ln>
                          <a:solidFill>
                            <a:srgbClr val="19325C"/>
                          </a:solidFill>
                        </a:rPr>
                        <a:t>enregistrements </a:t>
                      </a:r>
                      <a:r>
                        <a:rPr kumimoji="0" lang="fr-FR" sz="2350" u="none" strike="noStrike" cap="none" spc="-20" normalizeH="0" baseline="0" dirty="0">
                          <a:ln>
                            <a:noFill/>
                          </a:ln>
                          <a:solidFill>
                            <a:srgbClr val="19325C"/>
                          </a:solidFill>
                        </a:rPr>
                        <a:t>connexes.</a:t>
                      </a:r>
                    </a:p>
                  </a:txBody>
                  <a:tcPr marR="0" anchor="ctr" horzOverflow="overflow"/>
                </a:tc>
                <a:extLst>
                  <a:ext uri="{0D108BD9-81ED-4DB2-BD59-A6C34878D82A}">
                    <a16:rowId xmlns:a16="http://schemas.microsoft.com/office/drawing/2014/main" xmlns="" val="10001"/>
                  </a:ext>
                </a:extLst>
              </a:tr>
              <a:tr h="755562">
                <a:tc>
                  <a:txBody>
                    <a:bodyPr/>
                    <a:lstStyle/>
                    <a:p>
                      <a:pPr marL="0" marR="0" lvl="0" indent="0" algn="l" defTabSz="914400" rtl="0" eaLnBrk="1" fontAlgn="base" latinLnBrk="0" hangingPunct="1">
                        <a:lnSpc>
                          <a:spcPct val="90000"/>
                        </a:lnSpc>
                        <a:spcBef>
                          <a:spcPts val="0"/>
                        </a:spcBef>
                        <a:spcAft>
                          <a:spcPct val="0"/>
                        </a:spcAft>
                        <a:buClrTx/>
                        <a:buSzTx/>
                        <a:buFont typeface="Wingdings" pitchFamily="2" charset="2"/>
                        <a:buNone/>
                        <a:tabLst/>
                      </a:pPr>
                      <a:r>
                        <a:rPr kumimoji="0" lang="fr-FR" sz="2350" u="none" strike="noStrike" cap="none" normalizeH="0" baseline="0" dirty="0">
                          <a:ln>
                            <a:noFill/>
                          </a:ln>
                          <a:solidFill>
                            <a:srgbClr val="19325C"/>
                          </a:solidFill>
                        </a:rPr>
                        <a:t>Modifier les détails</a:t>
                      </a:r>
                      <a:br>
                        <a:rPr kumimoji="0" lang="fr-FR" sz="2350" u="none" strike="noStrike" cap="none" normalizeH="0" baseline="0" dirty="0">
                          <a:ln>
                            <a:noFill/>
                          </a:ln>
                          <a:solidFill>
                            <a:srgbClr val="19325C"/>
                          </a:solidFill>
                        </a:rPr>
                      </a:br>
                      <a:r>
                        <a:rPr kumimoji="0" lang="fr-FR" sz="2350" u="none" strike="noStrike" cap="none" normalizeH="0" baseline="0" dirty="0" smtClean="0">
                          <a:ln>
                            <a:noFill/>
                          </a:ln>
                          <a:solidFill>
                            <a:srgbClr val="19325C"/>
                          </a:solidFill>
                        </a:rPr>
                        <a:t>d'un </a:t>
                      </a:r>
                      <a:r>
                        <a:rPr kumimoji="0" lang="fr-FR" sz="2350" u="none" strike="noStrike" cap="none" normalizeH="0" baseline="0" dirty="0">
                          <a:ln>
                            <a:noFill/>
                          </a:ln>
                          <a:solidFill>
                            <a:srgbClr val="19325C"/>
                          </a:solidFill>
                        </a:rPr>
                        <a:t>enregistrement.</a:t>
                      </a:r>
                    </a:p>
                  </a:txBody>
                  <a:tcPr marR="0" anchor="ctr" horzOverflow="overflow"/>
                </a:tc>
                <a:extLst>
                  <a:ext uri="{0D108BD9-81ED-4DB2-BD59-A6C34878D82A}">
                    <a16:rowId xmlns:a16="http://schemas.microsoft.com/office/drawing/2014/main" xmlns="" val="10002"/>
                  </a:ext>
                </a:extLst>
              </a:tr>
              <a:tr h="1046965">
                <a:tc>
                  <a:txBody>
                    <a:bodyPr/>
                    <a:lstStyle/>
                    <a:p>
                      <a:pPr marL="0" marR="0" lvl="0" indent="0" algn="l" defTabSz="914400" rtl="0" eaLnBrk="1" fontAlgn="base" latinLnBrk="0" hangingPunct="1">
                        <a:lnSpc>
                          <a:spcPct val="90000"/>
                        </a:lnSpc>
                        <a:spcBef>
                          <a:spcPts val="0"/>
                        </a:spcBef>
                        <a:spcAft>
                          <a:spcPct val="0"/>
                        </a:spcAft>
                        <a:buClrTx/>
                        <a:buSzTx/>
                        <a:buFont typeface="Wingdings" pitchFamily="2" charset="2"/>
                        <a:buNone/>
                        <a:tabLst/>
                      </a:pPr>
                      <a:r>
                        <a:rPr kumimoji="0" lang="fr-FR" sz="2350" u="none" strike="noStrike" cap="none" normalizeH="0" baseline="0" dirty="0">
                          <a:ln>
                            <a:noFill/>
                          </a:ln>
                          <a:solidFill>
                            <a:srgbClr val="19325C"/>
                          </a:solidFill>
                        </a:rPr>
                        <a:t>Modifier le propriétaire</a:t>
                      </a:r>
                      <a:br>
                        <a:rPr kumimoji="0" lang="fr-FR" sz="2350" u="none" strike="noStrike" cap="none" normalizeH="0" baseline="0" dirty="0">
                          <a:ln>
                            <a:noFill/>
                          </a:ln>
                          <a:solidFill>
                            <a:srgbClr val="19325C"/>
                          </a:solidFill>
                        </a:rPr>
                      </a:br>
                      <a:r>
                        <a:rPr kumimoji="0" lang="fr-FR" sz="2350" u="none" strike="noStrike" cap="none" normalizeH="0" baseline="0" dirty="0" smtClean="0">
                          <a:ln>
                            <a:noFill/>
                          </a:ln>
                          <a:solidFill>
                            <a:srgbClr val="19325C"/>
                          </a:solidFill>
                        </a:rPr>
                        <a:t>d'un </a:t>
                      </a:r>
                      <a:r>
                        <a:rPr kumimoji="0" lang="fr-FR" sz="2350" u="none" strike="noStrike" cap="none" normalizeH="0" baseline="0" dirty="0">
                          <a:ln>
                            <a:noFill/>
                          </a:ln>
                          <a:solidFill>
                            <a:srgbClr val="19325C"/>
                          </a:solidFill>
                        </a:rPr>
                        <a:t>enregistrement.</a:t>
                      </a:r>
                    </a:p>
                  </a:txBody>
                  <a:tcPr marR="0" anchor="ctr" horzOverflow="overflow"/>
                </a:tc>
                <a:extLst>
                  <a:ext uri="{0D108BD9-81ED-4DB2-BD59-A6C34878D82A}">
                    <a16:rowId xmlns:a16="http://schemas.microsoft.com/office/drawing/2014/main" xmlns="" val="10003"/>
                  </a:ext>
                </a:extLst>
              </a:tr>
            </a:tbl>
          </a:graphicData>
        </a:graphic>
      </p:graphicFrame>
      <p:sp>
        <p:nvSpPr>
          <p:cNvPr id="6" name="Text Box 18"/>
          <p:cNvSpPr txBox="1">
            <a:spLocks noChangeArrowheads="1"/>
          </p:cNvSpPr>
          <p:nvPr/>
        </p:nvSpPr>
        <p:spPr bwMode="auto">
          <a:xfrm>
            <a:off x="5171758" y="2187180"/>
            <a:ext cx="1171333" cy="461665"/>
          </a:xfrm>
          <a:prstGeom prst="rect">
            <a:avLst/>
          </a:prstGeom>
          <a:noFill/>
          <a:ln w="9525">
            <a:noFill/>
            <a:miter lim="800000"/>
            <a:headEnd/>
            <a:tailEnd/>
          </a:ln>
        </p:spPr>
        <p:txBody>
          <a:bodyPr wrap="square">
            <a:spAutoFit/>
          </a:bodyPr>
          <a:lstStyle/>
          <a:p>
            <a:pPr>
              <a:spcBef>
                <a:spcPct val="50000"/>
              </a:spcBef>
            </a:pPr>
            <a:r>
              <a:rPr lang="fr-FR" sz="2400">
                <a:solidFill>
                  <a:srgbClr val="19325C"/>
                </a:solidFill>
                <a:ea typeface="MS PGothic" charset="-128"/>
                <a:cs typeface="MS PGothic" charset="-128"/>
              </a:rPr>
              <a:t>Privé</a:t>
            </a:r>
          </a:p>
        </p:txBody>
      </p:sp>
      <p:cxnSp>
        <p:nvCxnSpPr>
          <p:cNvPr id="7" name="Straight Connector 6"/>
          <p:cNvCxnSpPr/>
          <p:nvPr/>
        </p:nvCxnSpPr>
        <p:spPr bwMode="auto">
          <a:xfrm>
            <a:off x="4617214" y="2943466"/>
            <a:ext cx="4364752" cy="53222"/>
          </a:xfrm>
          <a:prstGeom prst="line">
            <a:avLst/>
          </a:prstGeom>
          <a:solidFill>
            <a:schemeClr val="accent1"/>
          </a:solidFill>
          <a:ln w="38100" cap="flat" cmpd="sng" algn="ctr">
            <a:solidFill>
              <a:srgbClr val="FF0000"/>
            </a:solidFill>
            <a:prstDash val="dash"/>
            <a:round/>
            <a:headEnd type="none" w="lg" len="lg"/>
            <a:tailEnd type="none" w="lg" len="lg"/>
          </a:ln>
          <a:effectLst/>
        </p:spPr>
      </p:cxnSp>
      <p:sp>
        <p:nvSpPr>
          <p:cNvPr id="8" name="AutoShape 20"/>
          <p:cNvSpPr>
            <a:spLocks/>
          </p:cNvSpPr>
          <p:nvPr/>
        </p:nvSpPr>
        <p:spPr bwMode="auto">
          <a:xfrm>
            <a:off x="4715849" y="2943466"/>
            <a:ext cx="235663" cy="1751947"/>
          </a:xfrm>
          <a:prstGeom prst="rightBrace">
            <a:avLst>
              <a:gd name="adj1" fmla="val 62587"/>
              <a:gd name="adj2" fmla="val 50000"/>
            </a:avLst>
          </a:prstGeom>
          <a:noFill/>
          <a:ln w="38100">
            <a:solidFill>
              <a:srgbClr val="FF0000"/>
            </a:solidFill>
            <a:round/>
            <a:headEnd/>
            <a:tailEnd/>
          </a:ln>
        </p:spPr>
        <p:txBody>
          <a:bodyPr wrap="none" anchor="ctr"/>
          <a:lstStyle/>
          <a:p>
            <a:endParaRPr lang="en-US" sz="2400" b="0" dirty="0">
              <a:solidFill>
                <a:srgbClr val="19325C"/>
              </a:solidFill>
              <a:ea typeface="MS PGothic" charset="-128"/>
              <a:cs typeface="MS PGothic" charset="-128"/>
            </a:endParaRPr>
          </a:p>
        </p:txBody>
      </p:sp>
      <p:sp>
        <p:nvSpPr>
          <p:cNvPr id="9" name="Text Box 21"/>
          <p:cNvSpPr txBox="1">
            <a:spLocks noChangeArrowheads="1"/>
          </p:cNvSpPr>
          <p:nvPr/>
        </p:nvSpPr>
        <p:spPr bwMode="auto">
          <a:xfrm>
            <a:off x="4960742" y="3286387"/>
            <a:ext cx="2066951" cy="1200329"/>
          </a:xfrm>
          <a:prstGeom prst="rect">
            <a:avLst/>
          </a:prstGeom>
          <a:noFill/>
          <a:ln w="9525">
            <a:noFill/>
            <a:miter lim="800000"/>
            <a:headEnd/>
            <a:tailEnd/>
          </a:ln>
        </p:spPr>
        <p:txBody>
          <a:bodyPr wrap="square">
            <a:spAutoFit/>
          </a:bodyPr>
          <a:lstStyle/>
          <a:p>
            <a:pPr>
              <a:spcBef>
                <a:spcPct val="50000"/>
              </a:spcBef>
            </a:pPr>
            <a:r>
              <a:rPr lang="fr-FR" sz="2400">
                <a:solidFill>
                  <a:srgbClr val="19325C"/>
                </a:solidFill>
                <a:ea typeface="MS PGothic" charset="-128"/>
                <a:cs typeface="MS PGothic" charset="-128"/>
              </a:rPr>
              <a:t>Accès public en lecture seule</a:t>
            </a:r>
          </a:p>
        </p:txBody>
      </p:sp>
      <p:sp>
        <p:nvSpPr>
          <p:cNvPr id="10" name="Text Box 19"/>
          <p:cNvSpPr txBox="1">
            <a:spLocks noChangeArrowheads="1"/>
          </p:cNvSpPr>
          <p:nvPr/>
        </p:nvSpPr>
        <p:spPr bwMode="auto">
          <a:xfrm>
            <a:off x="7308355" y="3895921"/>
            <a:ext cx="1767792" cy="1569660"/>
          </a:xfrm>
          <a:prstGeom prst="rect">
            <a:avLst/>
          </a:prstGeom>
          <a:noFill/>
          <a:ln w="9525">
            <a:noFill/>
            <a:miter lim="800000"/>
            <a:headEnd/>
            <a:tailEnd/>
          </a:ln>
        </p:spPr>
        <p:txBody>
          <a:bodyPr wrap="square">
            <a:spAutoFit/>
          </a:bodyPr>
          <a:lstStyle/>
          <a:p>
            <a:pPr>
              <a:spcBef>
                <a:spcPct val="50000"/>
              </a:spcBef>
            </a:pPr>
            <a:r>
              <a:rPr lang="fr-FR" sz="2400" dirty="0">
                <a:solidFill>
                  <a:srgbClr val="19325C"/>
                </a:solidFill>
                <a:ea typeface="MS PGothic" charset="-128"/>
                <a:cs typeface="MS PGothic" charset="-128"/>
              </a:rPr>
              <a:t>Accès public en lecture</a:t>
            </a:r>
            <a:r>
              <a:rPr lang="fr-FR" sz="2400" dirty="0" smtClean="0">
                <a:solidFill>
                  <a:srgbClr val="19325C"/>
                </a:solidFill>
                <a:ea typeface="MS PGothic" charset="-128"/>
                <a:cs typeface="MS PGothic" charset="-128"/>
              </a:rPr>
              <a:t>/</a:t>
            </a:r>
            <a:r>
              <a:rPr lang="pl-PL" sz="2400" dirty="0" smtClean="0">
                <a:solidFill>
                  <a:srgbClr val="19325C"/>
                </a:solidFill>
                <a:ea typeface="MS PGothic" charset="-128"/>
                <a:cs typeface="MS PGothic" charset="-128"/>
              </a:rPr>
              <a:t/>
            </a:r>
            <a:br>
              <a:rPr lang="pl-PL" sz="2400" dirty="0" smtClean="0">
                <a:solidFill>
                  <a:srgbClr val="19325C"/>
                </a:solidFill>
                <a:ea typeface="MS PGothic" charset="-128"/>
                <a:cs typeface="MS PGothic" charset="-128"/>
              </a:rPr>
            </a:br>
            <a:r>
              <a:rPr lang="fr-FR" sz="2400" dirty="0" smtClean="0">
                <a:solidFill>
                  <a:srgbClr val="19325C"/>
                </a:solidFill>
                <a:ea typeface="MS PGothic" charset="-128"/>
                <a:cs typeface="MS PGothic" charset="-128"/>
              </a:rPr>
              <a:t>écriture</a:t>
            </a:r>
            <a:endParaRPr lang="fr-FR" sz="2400" dirty="0">
              <a:solidFill>
                <a:srgbClr val="19325C"/>
              </a:solidFill>
              <a:ea typeface="MS PGothic" charset="-128"/>
              <a:cs typeface="MS PGothic" charset="-128"/>
            </a:endParaRPr>
          </a:p>
        </p:txBody>
      </p:sp>
      <p:grpSp>
        <p:nvGrpSpPr>
          <p:cNvPr id="11" name="Group 10"/>
          <p:cNvGrpSpPr/>
          <p:nvPr/>
        </p:nvGrpSpPr>
        <p:grpSpPr>
          <a:xfrm>
            <a:off x="4660373" y="2955368"/>
            <a:ext cx="2617017" cy="2557676"/>
            <a:chOff x="3484026" y="2808388"/>
            <a:chExt cx="2617017" cy="2472049"/>
          </a:xfrm>
        </p:grpSpPr>
        <p:sp>
          <p:nvSpPr>
            <p:cNvPr id="12" name="AutoShape 20"/>
            <p:cNvSpPr>
              <a:spLocks/>
            </p:cNvSpPr>
            <p:nvPr/>
          </p:nvSpPr>
          <p:spPr bwMode="auto">
            <a:xfrm>
              <a:off x="5832848" y="2808388"/>
              <a:ext cx="268195" cy="2428974"/>
            </a:xfrm>
            <a:prstGeom prst="rightBrace">
              <a:avLst>
                <a:gd name="adj1" fmla="val 62587"/>
                <a:gd name="adj2" fmla="val 50000"/>
              </a:avLst>
            </a:prstGeom>
            <a:noFill/>
            <a:ln w="38100">
              <a:solidFill>
                <a:srgbClr val="FF0000"/>
              </a:solidFill>
              <a:round/>
              <a:headEnd/>
              <a:tailEnd/>
            </a:ln>
          </p:spPr>
          <p:txBody>
            <a:bodyPr wrap="none" anchor="ctr"/>
            <a:lstStyle/>
            <a:p>
              <a:endParaRPr lang="en-US" sz="2400" b="0" dirty="0">
                <a:solidFill>
                  <a:srgbClr val="19325C"/>
                </a:solidFill>
                <a:ea typeface="MS PGothic" charset="-128"/>
                <a:cs typeface="MS PGothic" charset="-128"/>
              </a:endParaRPr>
            </a:p>
          </p:txBody>
        </p:sp>
        <p:cxnSp>
          <p:nvCxnSpPr>
            <p:cNvPr id="13" name="Straight Connector 12"/>
            <p:cNvCxnSpPr/>
            <p:nvPr/>
          </p:nvCxnSpPr>
          <p:spPr bwMode="auto">
            <a:xfrm>
              <a:off x="3484026" y="5255782"/>
              <a:ext cx="2367321" cy="24655"/>
            </a:xfrm>
            <a:prstGeom prst="line">
              <a:avLst/>
            </a:prstGeom>
            <a:solidFill>
              <a:schemeClr val="accent1"/>
            </a:solidFill>
            <a:ln w="38100" cap="flat" cmpd="sng" algn="ctr">
              <a:solidFill>
                <a:srgbClr val="FF0000"/>
              </a:solidFill>
              <a:prstDash val="dash"/>
              <a:round/>
              <a:headEnd type="none" w="lg" len="lg"/>
              <a:tailEnd type="none" w="lg" len="lg"/>
            </a:ln>
            <a:effectLst/>
          </p:spPr>
        </p:cxnSp>
      </p:grpSp>
      <p:grpSp>
        <p:nvGrpSpPr>
          <p:cNvPr id="14" name="Group 13"/>
          <p:cNvGrpSpPr/>
          <p:nvPr/>
        </p:nvGrpSpPr>
        <p:grpSpPr>
          <a:xfrm>
            <a:off x="4648043" y="2982644"/>
            <a:ext cx="7439182" cy="3574910"/>
            <a:chOff x="3471696" y="2982644"/>
            <a:chExt cx="7439182" cy="4175802"/>
          </a:xfrm>
        </p:grpSpPr>
        <p:sp>
          <p:nvSpPr>
            <p:cNvPr id="15" name="AutoShape 22"/>
            <p:cNvSpPr>
              <a:spLocks/>
            </p:cNvSpPr>
            <p:nvPr/>
          </p:nvSpPr>
          <p:spPr bwMode="auto">
            <a:xfrm>
              <a:off x="7780958" y="2982644"/>
              <a:ext cx="347848" cy="4159745"/>
            </a:xfrm>
            <a:prstGeom prst="rightBrace">
              <a:avLst>
                <a:gd name="adj1" fmla="val 97254"/>
                <a:gd name="adj2" fmla="val 49606"/>
              </a:avLst>
            </a:prstGeom>
            <a:noFill/>
            <a:ln w="38100">
              <a:solidFill>
                <a:srgbClr val="FF0000"/>
              </a:solidFill>
              <a:round/>
              <a:headEnd/>
              <a:tailEnd/>
            </a:ln>
          </p:spPr>
          <p:txBody>
            <a:bodyPr wrap="none" anchor="ctr"/>
            <a:lstStyle/>
            <a:p>
              <a:endParaRPr lang="en-US" sz="2400" b="0" dirty="0">
                <a:solidFill>
                  <a:srgbClr val="19325C"/>
                </a:solidFill>
                <a:ea typeface="MS PGothic" charset="-128"/>
                <a:cs typeface="MS PGothic" charset="-128"/>
              </a:endParaRPr>
            </a:p>
          </p:txBody>
        </p:sp>
        <p:sp>
          <p:nvSpPr>
            <p:cNvPr id="16" name="Text Box 23"/>
            <p:cNvSpPr txBox="1">
              <a:spLocks noChangeArrowheads="1"/>
            </p:cNvSpPr>
            <p:nvPr/>
          </p:nvSpPr>
          <p:spPr bwMode="auto">
            <a:xfrm>
              <a:off x="8158062" y="4086276"/>
              <a:ext cx="2752816" cy="1833498"/>
            </a:xfrm>
            <a:prstGeom prst="rect">
              <a:avLst/>
            </a:prstGeom>
            <a:noFill/>
            <a:ln w="9525">
              <a:noFill/>
              <a:miter lim="800000"/>
              <a:headEnd/>
              <a:tailEnd/>
            </a:ln>
          </p:spPr>
          <p:txBody>
            <a:bodyPr wrap="square">
              <a:spAutoFit/>
            </a:bodyPr>
            <a:lstStyle/>
            <a:p>
              <a:pPr>
                <a:spcBef>
                  <a:spcPct val="50000"/>
                </a:spcBef>
              </a:pPr>
              <a:r>
                <a:rPr lang="fr-FR" sz="2400" dirty="0">
                  <a:solidFill>
                    <a:srgbClr val="19325C"/>
                  </a:solidFill>
                  <a:ea typeface="MS PGothic" charset="-128"/>
                  <a:cs typeface="MS PGothic" charset="-128"/>
                </a:rPr>
                <a:t>Accès public </a:t>
              </a:r>
              <a:r>
                <a:rPr lang="fr-FR" sz="2400" dirty="0" smtClean="0">
                  <a:solidFill>
                    <a:srgbClr val="19325C"/>
                  </a:solidFill>
                  <a:ea typeface="MS PGothic" charset="-128"/>
                  <a:cs typeface="MS PGothic" charset="-128"/>
                </a:rPr>
                <a:t>en</a:t>
              </a:r>
              <a:r>
                <a:rPr lang="pl-PL" sz="2400" dirty="0" smtClean="0">
                  <a:solidFill>
                    <a:srgbClr val="19325C"/>
                  </a:solidFill>
                  <a:ea typeface="MS PGothic" charset="-128"/>
                  <a:cs typeface="MS PGothic" charset="-128"/>
                </a:rPr>
                <a:t> </a:t>
              </a:r>
              <a:r>
                <a:rPr lang="fr-FR" sz="2400" dirty="0" smtClean="0">
                  <a:solidFill>
                    <a:srgbClr val="19325C"/>
                  </a:solidFill>
                  <a:ea typeface="MS PGothic" charset="-128"/>
                  <a:cs typeface="MS PGothic" charset="-128"/>
                </a:rPr>
                <a:t>lecture/écriture/</a:t>
              </a:r>
              <a:r>
                <a:rPr lang="pl-PL" sz="2400" dirty="0" smtClean="0">
                  <a:solidFill>
                    <a:srgbClr val="19325C"/>
                  </a:solidFill>
                  <a:ea typeface="MS PGothic" charset="-128"/>
                  <a:cs typeface="MS PGothic" charset="-128"/>
                </a:rPr>
                <a:t/>
              </a:r>
              <a:br>
                <a:rPr lang="pl-PL" sz="2400" dirty="0" smtClean="0">
                  <a:solidFill>
                    <a:srgbClr val="19325C"/>
                  </a:solidFill>
                  <a:ea typeface="MS PGothic" charset="-128"/>
                  <a:cs typeface="MS PGothic" charset="-128"/>
                </a:rPr>
              </a:br>
              <a:r>
                <a:rPr lang="fr-FR" sz="2400" dirty="0" smtClean="0">
                  <a:solidFill>
                    <a:srgbClr val="19325C"/>
                  </a:solidFill>
                  <a:ea typeface="MS PGothic" charset="-128"/>
                  <a:cs typeface="MS PGothic" charset="-128"/>
                </a:rPr>
                <a:t>transfert </a:t>
              </a:r>
              <a:r>
                <a:rPr lang="fr-FR" sz="2400" dirty="0">
                  <a:solidFill>
                    <a:srgbClr val="19325C"/>
                  </a:solidFill>
                  <a:ea typeface="MS PGothic" charset="-128"/>
                  <a:cs typeface="MS PGothic" charset="-128"/>
                </a:rPr>
                <a:t>(pistes et requêtes)</a:t>
              </a:r>
            </a:p>
          </p:txBody>
        </p:sp>
        <p:cxnSp>
          <p:nvCxnSpPr>
            <p:cNvPr id="17" name="Straight Connector 16"/>
            <p:cNvCxnSpPr/>
            <p:nvPr/>
          </p:nvCxnSpPr>
          <p:spPr bwMode="auto">
            <a:xfrm>
              <a:off x="3471696" y="7108163"/>
              <a:ext cx="4364752" cy="50283"/>
            </a:xfrm>
            <a:prstGeom prst="line">
              <a:avLst/>
            </a:prstGeom>
            <a:solidFill>
              <a:schemeClr val="accent1"/>
            </a:solidFill>
            <a:ln w="38100" cap="flat" cmpd="sng" algn="ctr">
              <a:solidFill>
                <a:srgbClr val="FF0000"/>
              </a:solidFill>
              <a:prstDash val="dash"/>
              <a:round/>
              <a:headEnd type="none" w="lg" len="lg"/>
              <a:tailEnd type="none" w="lg" len="lg"/>
            </a:ln>
            <a:effectLst/>
          </p:spPr>
        </p:cxnSp>
      </p:grpSp>
      <p:sp>
        <p:nvSpPr>
          <p:cNvPr id="18" name="AutoShape 20"/>
          <p:cNvSpPr>
            <a:spLocks/>
          </p:cNvSpPr>
          <p:nvPr/>
        </p:nvSpPr>
        <p:spPr bwMode="auto">
          <a:xfrm>
            <a:off x="4688988" y="1932971"/>
            <a:ext cx="200446" cy="1006534"/>
          </a:xfrm>
          <a:prstGeom prst="rightBrace">
            <a:avLst>
              <a:gd name="adj1" fmla="val 62587"/>
              <a:gd name="adj2" fmla="val 50000"/>
            </a:avLst>
          </a:prstGeom>
          <a:noFill/>
          <a:ln w="38100">
            <a:solidFill>
              <a:srgbClr val="FF0000"/>
            </a:solidFill>
            <a:round/>
            <a:headEnd/>
            <a:tailEnd/>
          </a:ln>
        </p:spPr>
        <p:txBody>
          <a:bodyPr wrap="none" anchor="ctr"/>
          <a:lstStyle/>
          <a:p>
            <a:endParaRPr lang="en-US" sz="2400" b="0" dirty="0">
              <a:solidFill>
                <a:srgbClr val="19325C"/>
              </a:solidFill>
              <a:ea typeface="MS PGothic" charset="-128"/>
              <a:cs typeface="MS PGothic" charset="-128"/>
            </a:endParaRPr>
          </a:p>
        </p:txBody>
      </p:sp>
    </p:spTree>
    <p:extLst>
      <p:ext uri="{BB962C8B-B14F-4D97-AF65-F5344CB8AC3E}">
        <p14:creationId xmlns:p14="http://schemas.microsoft.com/office/powerpoint/2010/main" val="20282326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sz="2700" dirty="0"/>
              <a:t>Déterminer comment configurer une valeur par défaut à </a:t>
            </a:r>
            <a:r>
              <a:rPr lang="fr-FR" sz="2700" dirty="0" smtClean="0"/>
              <a:t>l'échelle </a:t>
            </a:r>
            <a:r>
              <a:rPr lang="fr-FR" sz="2700" dirty="0"/>
              <a:t>de </a:t>
            </a:r>
            <a:r>
              <a:rPr lang="fr-FR" sz="2700" dirty="0" smtClean="0"/>
              <a:t>l'organisation </a:t>
            </a:r>
            <a:r>
              <a:rPr lang="fr-FR" sz="2700" dirty="0"/>
              <a:t>pour un objet</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167</a:t>
            </a:fld>
            <a:endParaRPr lang="en-US" smtClean="0"/>
          </a:p>
        </p:txBody>
      </p:sp>
      <p:sp>
        <p:nvSpPr>
          <p:cNvPr id="11" name="TextBox 10"/>
          <p:cNvSpPr txBox="1"/>
          <p:nvPr/>
        </p:nvSpPr>
        <p:spPr>
          <a:xfrm>
            <a:off x="3006447" y="1257608"/>
            <a:ext cx="4159508" cy="1107996"/>
          </a:xfrm>
          <a:prstGeom prst="rect">
            <a:avLst/>
          </a:prstGeom>
          <a:noFill/>
          <a:ln>
            <a:noFill/>
          </a:ln>
        </p:spPr>
        <p:txBody>
          <a:bodyPr wrap="square" rtlCol="0">
            <a:spAutoFit/>
          </a:bodyPr>
          <a:lstStyle/>
          <a:p>
            <a:pPr algn="l"/>
            <a:r>
              <a:rPr lang="fr-FR" sz="2200" spc="-20" dirty="0">
                <a:latin typeface="Salesforce Sans" panose="020B0505020202020203" pitchFamily="34" charset="0"/>
                <a:cs typeface="Arial" pitchFamily="34" charset="0"/>
              </a:rPr>
              <a:t>Qui est </a:t>
            </a:r>
            <a:r>
              <a:rPr lang="fr-FR" sz="2200" spc="-20" dirty="0" smtClean="0">
                <a:latin typeface="Salesforce Sans" panose="020B0505020202020203" pitchFamily="34" charset="0"/>
                <a:cs typeface="Arial" pitchFamily="34" charset="0"/>
              </a:rPr>
              <a:t>l'utilisateur </a:t>
            </a:r>
            <a:r>
              <a:rPr lang="fr-FR" sz="2200" spc="-20" dirty="0">
                <a:latin typeface="Salesforce Sans" panose="020B0505020202020203" pitchFamily="34" charset="0"/>
                <a:cs typeface="Arial" pitchFamily="34" charset="0"/>
              </a:rPr>
              <a:t>qui possède </a:t>
            </a:r>
            <a:r>
              <a:rPr lang="fr-FR" sz="2200" spc="-20" dirty="0" smtClean="0">
                <a:latin typeface="Salesforce Sans" panose="020B0505020202020203" pitchFamily="34" charset="0"/>
                <a:cs typeface="Arial" pitchFamily="34" charset="0"/>
              </a:rPr>
              <a:t>l'accès </a:t>
            </a:r>
            <a:r>
              <a:rPr lang="fr-FR" sz="2200" spc="-20" dirty="0">
                <a:latin typeface="Salesforce Sans" panose="020B0505020202020203" pitchFamily="34" charset="0"/>
                <a:cs typeface="Arial" pitchFamily="34" charset="0"/>
              </a:rPr>
              <a:t>le plus restreint pour cet objet ?</a:t>
            </a:r>
          </a:p>
        </p:txBody>
      </p:sp>
      <p:sp>
        <p:nvSpPr>
          <p:cNvPr id="41" name="TextBox 40"/>
          <p:cNvSpPr txBox="1"/>
          <p:nvPr/>
        </p:nvSpPr>
        <p:spPr>
          <a:xfrm>
            <a:off x="3006447" y="2441821"/>
            <a:ext cx="3946803" cy="1107996"/>
          </a:xfrm>
          <a:prstGeom prst="rect">
            <a:avLst/>
          </a:prstGeom>
          <a:noFill/>
          <a:ln>
            <a:noFill/>
          </a:ln>
        </p:spPr>
        <p:txBody>
          <a:bodyPr wrap="square" rtlCol="0">
            <a:spAutoFit/>
          </a:bodyPr>
          <a:lstStyle/>
          <a:p>
            <a:pPr algn="l"/>
            <a:r>
              <a:rPr lang="fr-FR" sz="2200" dirty="0">
                <a:latin typeface="Salesforce Sans" panose="020B0505020202020203" pitchFamily="34" charset="0"/>
                <a:cs typeface="Arial" pitchFamily="34" charset="0"/>
              </a:rPr>
              <a:t>Existe-t-il un enregistrement que cet utilisateur ne doit jamais être autorisé à voir ?</a:t>
            </a:r>
          </a:p>
        </p:txBody>
      </p:sp>
      <p:sp>
        <p:nvSpPr>
          <p:cNvPr id="42" name="TextBox 41"/>
          <p:cNvSpPr txBox="1"/>
          <p:nvPr/>
        </p:nvSpPr>
        <p:spPr>
          <a:xfrm>
            <a:off x="3006448" y="4880992"/>
            <a:ext cx="3451501" cy="1446550"/>
          </a:xfrm>
          <a:prstGeom prst="rect">
            <a:avLst/>
          </a:prstGeom>
          <a:noFill/>
          <a:ln>
            <a:noFill/>
          </a:ln>
        </p:spPr>
        <p:txBody>
          <a:bodyPr wrap="square" rtlCol="0">
            <a:spAutoFit/>
          </a:bodyPr>
          <a:lstStyle/>
          <a:p>
            <a:pPr algn="l"/>
            <a:r>
              <a:rPr lang="fr-FR" sz="2200" dirty="0">
                <a:latin typeface="Salesforce Sans" panose="020B0505020202020203" pitchFamily="34" charset="0"/>
                <a:cs typeface="Arial" pitchFamily="34" charset="0"/>
              </a:rPr>
              <a:t>Existe-t-il </a:t>
            </a:r>
            <a:r>
              <a:rPr lang="fr-FR" sz="2200" dirty="0" smtClean="0">
                <a:latin typeface="Salesforce Sans" panose="020B0505020202020203" pitchFamily="34" charset="0"/>
                <a:cs typeface="Arial" pitchFamily="34" charset="0"/>
              </a:rPr>
              <a:t>un</a:t>
            </a:r>
            <a:r>
              <a:rPr lang="pl-PL" sz="2200" dirty="0" smtClean="0">
                <a:latin typeface="Salesforce Sans" panose="020B0505020202020203" pitchFamily="34" charset="0"/>
                <a:cs typeface="Arial" pitchFamily="34" charset="0"/>
              </a:rPr>
              <a:t> </a:t>
            </a:r>
            <a:r>
              <a:rPr lang="fr-FR" sz="2200" dirty="0" smtClean="0">
                <a:latin typeface="Salesforce Sans" panose="020B0505020202020203" pitchFamily="34" charset="0"/>
                <a:cs typeface="Arial" pitchFamily="34" charset="0"/>
              </a:rPr>
              <a:t>enregistrement</a:t>
            </a:r>
            <a:r>
              <a:rPr lang="pl-PL" sz="2200" dirty="0" smtClean="0">
                <a:latin typeface="Salesforce Sans" panose="020B0505020202020203" pitchFamily="34" charset="0"/>
                <a:cs typeface="Arial" pitchFamily="34" charset="0"/>
              </a:rPr>
              <a:t> </a:t>
            </a:r>
            <a:r>
              <a:rPr lang="fr-FR" sz="2200" dirty="0" smtClean="0">
                <a:latin typeface="Salesforce Sans" panose="020B0505020202020203" pitchFamily="34" charset="0"/>
                <a:cs typeface="Arial" pitchFamily="34" charset="0"/>
              </a:rPr>
              <a:t>que </a:t>
            </a:r>
            <a:r>
              <a:rPr lang="fr-FR" sz="2200" dirty="0">
                <a:latin typeface="Salesforce Sans" panose="020B0505020202020203" pitchFamily="34" charset="0"/>
                <a:cs typeface="Arial" pitchFamily="34" charset="0"/>
              </a:rPr>
              <a:t>cet </a:t>
            </a:r>
            <a:r>
              <a:rPr lang="fr-FR" sz="2200" dirty="0" smtClean="0">
                <a:latin typeface="Salesforce Sans" panose="020B0505020202020203" pitchFamily="34" charset="0"/>
                <a:cs typeface="Arial" pitchFamily="34" charset="0"/>
              </a:rPr>
              <a:t>utilisateur</a:t>
            </a:r>
            <a:r>
              <a:rPr lang="pl-PL" sz="2200" dirty="0" smtClean="0">
                <a:latin typeface="Salesforce Sans" panose="020B0505020202020203" pitchFamily="34" charset="0"/>
                <a:cs typeface="Arial" pitchFamily="34" charset="0"/>
              </a:rPr>
              <a:t> </a:t>
            </a:r>
            <a:r>
              <a:rPr lang="fr-FR" sz="2200" dirty="0" smtClean="0">
                <a:latin typeface="Salesforce Sans" panose="020B0505020202020203" pitchFamily="34" charset="0"/>
                <a:cs typeface="Arial" pitchFamily="34" charset="0"/>
              </a:rPr>
              <a:t>ne </a:t>
            </a:r>
            <a:r>
              <a:rPr lang="fr-FR" sz="2200" dirty="0">
                <a:latin typeface="Salesforce Sans" panose="020B0505020202020203" pitchFamily="34" charset="0"/>
                <a:cs typeface="Arial" pitchFamily="34" charset="0"/>
              </a:rPr>
              <a:t>doit jamais </a:t>
            </a:r>
            <a:r>
              <a:rPr lang="fr-FR" sz="2200" dirty="0" smtClean="0">
                <a:latin typeface="Salesforce Sans" panose="020B0505020202020203" pitchFamily="34" charset="0"/>
                <a:cs typeface="Arial" pitchFamily="34" charset="0"/>
              </a:rPr>
              <a:t>être</a:t>
            </a:r>
            <a:r>
              <a:rPr lang="pl-PL" sz="2200" dirty="0" smtClean="0">
                <a:latin typeface="Salesforce Sans" panose="020B0505020202020203" pitchFamily="34" charset="0"/>
                <a:cs typeface="Arial" pitchFamily="34" charset="0"/>
              </a:rPr>
              <a:t> </a:t>
            </a:r>
            <a:r>
              <a:rPr lang="fr-FR" sz="2200" dirty="0" smtClean="0">
                <a:latin typeface="Salesforce Sans" panose="020B0505020202020203" pitchFamily="34" charset="0"/>
                <a:cs typeface="Arial" pitchFamily="34" charset="0"/>
              </a:rPr>
              <a:t>autorisé </a:t>
            </a:r>
            <a:r>
              <a:rPr lang="fr-FR" sz="2200" dirty="0">
                <a:latin typeface="Salesforce Sans" panose="020B0505020202020203" pitchFamily="34" charset="0"/>
                <a:cs typeface="Arial" pitchFamily="34" charset="0"/>
              </a:rPr>
              <a:t>à modifier ?</a:t>
            </a:r>
          </a:p>
        </p:txBody>
      </p:sp>
      <p:sp>
        <p:nvSpPr>
          <p:cNvPr id="43" name="TextBox 42"/>
          <p:cNvSpPr txBox="1"/>
          <p:nvPr/>
        </p:nvSpPr>
        <p:spPr>
          <a:xfrm>
            <a:off x="8580305" y="2663423"/>
            <a:ext cx="3611695" cy="707886"/>
          </a:xfrm>
          <a:prstGeom prst="rect">
            <a:avLst/>
          </a:prstGeom>
          <a:noFill/>
          <a:ln>
            <a:noFill/>
          </a:ln>
        </p:spPr>
        <p:txBody>
          <a:bodyPr wrap="square" rtlCol="0">
            <a:spAutoFit/>
          </a:bodyPr>
          <a:lstStyle/>
          <a:p>
            <a:r>
              <a:rPr lang="fr-FR" sz="2000" dirty="0">
                <a:latin typeface="Salesforce Sans" panose="020B0505020202020203" pitchFamily="34" charset="0"/>
                <a:cs typeface="Arial" pitchFamily="34" charset="0"/>
              </a:rPr>
              <a:t>Valeur par défaut à </a:t>
            </a:r>
            <a:r>
              <a:rPr lang="fr-FR" sz="2000" dirty="0" smtClean="0">
                <a:latin typeface="Salesforce Sans" panose="020B0505020202020203" pitchFamily="34" charset="0"/>
                <a:cs typeface="Arial" pitchFamily="34" charset="0"/>
              </a:rPr>
              <a:t>l'échelle </a:t>
            </a:r>
            <a:r>
              <a:rPr lang="fr-FR" sz="2000" dirty="0">
                <a:latin typeface="Salesforce Sans" panose="020B0505020202020203" pitchFamily="34" charset="0"/>
                <a:cs typeface="Arial" pitchFamily="34" charset="0"/>
              </a:rPr>
              <a:t>de </a:t>
            </a:r>
            <a:r>
              <a:rPr lang="fr-FR" sz="2000" dirty="0" smtClean="0">
                <a:latin typeface="Salesforce Sans" panose="020B0505020202020203" pitchFamily="34" charset="0"/>
                <a:cs typeface="Arial" pitchFamily="34" charset="0"/>
              </a:rPr>
              <a:t>l'organisation </a:t>
            </a:r>
            <a:r>
              <a:rPr lang="fr-FR" sz="2000" dirty="0">
                <a:latin typeface="Salesforce Sans" panose="020B0505020202020203" pitchFamily="34" charset="0"/>
                <a:cs typeface="Arial" pitchFamily="34" charset="0"/>
              </a:rPr>
              <a:t>=</a:t>
            </a:r>
            <a:r>
              <a:rPr lang="fr-FR" sz="2000" b="1" dirty="0">
                <a:latin typeface="Salesforce Sans" panose="020B0505020202020203" pitchFamily="34" charset="0"/>
                <a:cs typeface="Arial" pitchFamily="34" charset="0"/>
              </a:rPr>
              <a:t> PRIVÉ</a:t>
            </a:r>
          </a:p>
        </p:txBody>
      </p:sp>
      <p:sp>
        <p:nvSpPr>
          <p:cNvPr id="44" name="TextBox 43"/>
          <p:cNvSpPr txBox="1"/>
          <p:nvPr/>
        </p:nvSpPr>
        <p:spPr>
          <a:xfrm>
            <a:off x="8193560" y="4659406"/>
            <a:ext cx="3998440" cy="1015663"/>
          </a:xfrm>
          <a:prstGeom prst="rect">
            <a:avLst/>
          </a:prstGeom>
          <a:noFill/>
          <a:ln>
            <a:noFill/>
          </a:ln>
        </p:spPr>
        <p:txBody>
          <a:bodyPr wrap="square" rtlCol="0">
            <a:spAutoFit/>
          </a:bodyPr>
          <a:lstStyle/>
          <a:p>
            <a:r>
              <a:rPr lang="fr-FR" sz="2000" dirty="0">
                <a:latin typeface="Salesforce Sans" panose="020B0505020202020203" pitchFamily="34" charset="0"/>
                <a:cs typeface="Arial" pitchFamily="34" charset="0"/>
              </a:rPr>
              <a:t>Valeur par défaut à </a:t>
            </a:r>
            <a:r>
              <a:rPr lang="fr-FR" sz="2000" dirty="0" smtClean="0">
                <a:latin typeface="Salesforce Sans" panose="020B0505020202020203" pitchFamily="34" charset="0"/>
                <a:cs typeface="Arial" pitchFamily="34" charset="0"/>
              </a:rPr>
              <a:t>l'échelle </a:t>
            </a:r>
            <a:r>
              <a:rPr lang="fr-FR" sz="2000" dirty="0">
                <a:latin typeface="Salesforce Sans" panose="020B0505020202020203" pitchFamily="34" charset="0"/>
                <a:cs typeface="Arial" pitchFamily="34" charset="0"/>
              </a:rPr>
              <a:t>de </a:t>
            </a:r>
            <a:r>
              <a:rPr lang="fr-FR" sz="2000" dirty="0" smtClean="0">
                <a:latin typeface="Salesforce Sans" panose="020B0505020202020203" pitchFamily="34" charset="0"/>
                <a:cs typeface="Arial" pitchFamily="34" charset="0"/>
              </a:rPr>
              <a:t>l'organisation </a:t>
            </a:r>
            <a:r>
              <a:rPr lang="fr-FR" sz="2000" dirty="0">
                <a:latin typeface="Salesforce Sans" panose="020B0505020202020203" pitchFamily="34" charset="0"/>
                <a:cs typeface="Arial" pitchFamily="34" charset="0"/>
              </a:rPr>
              <a:t>= </a:t>
            </a:r>
            <a:r>
              <a:rPr lang="fr-FR" sz="2000" b="1" dirty="0">
                <a:latin typeface="Salesforce Sans" panose="020B0505020202020203" pitchFamily="34" charset="0"/>
                <a:cs typeface="Arial" pitchFamily="34" charset="0"/>
              </a:rPr>
              <a:t>ACCÈS PUBLIC EN LECTURE SEULE</a:t>
            </a:r>
          </a:p>
        </p:txBody>
      </p:sp>
      <p:sp>
        <p:nvSpPr>
          <p:cNvPr id="45" name="TextBox 44"/>
          <p:cNvSpPr txBox="1"/>
          <p:nvPr/>
        </p:nvSpPr>
        <p:spPr>
          <a:xfrm>
            <a:off x="8148448" y="5708308"/>
            <a:ext cx="4043552" cy="1015663"/>
          </a:xfrm>
          <a:prstGeom prst="rect">
            <a:avLst/>
          </a:prstGeom>
          <a:noFill/>
          <a:ln>
            <a:noFill/>
          </a:ln>
        </p:spPr>
        <p:txBody>
          <a:bodyPr wrap="square" rtlCol="0">
            <a:spAutoFit/>
          </a:bodyPr>
          <a:lstStyle/>
          <a:p>
            <a:r>
              <a:rPr lang="fr-FR" sz="2000" dirty="0">
                <a:latin typeface="Salesforce Sans" panose="020B0505020202020203" pitchFamily="34" charset="0"/>
                <a:cs typeface="Arial" pitchFamily="34" charset="0"/>
              </a:rPr>
              <a:t>Valeur par défaut à </a:t>
            </a:r>
            <a:r>
              <a:rPr lang="fr-FR" sz="2000" dirty="0" smtClean="0">
                <a:latin typeface="Salesforce Sans" panose="020B0505020202020203" pitchFamily="34" charset="0"/>
                <a:cs typeface="Arial" pitchFamily="34" charset="0"/>
              </a:rPr>
              <a:t>l'échelle </a:t>
            </a:r>
            <a:r>
              <a:rPr lang="fr-FR" sz="2000" dirty="0">
                <a:latin typeface="Salesforce Sans" panose="020B0505020202020203" pitchFamily="34" charset="0"/>
                <a:cs typeface="Arial" pitchFamily="34" charset="0"/>
              </a:rPr>
              <a:t>de </a:t>
            </a:r>
            <a:r>
              <a:rPr lang="fr-FR" sz="2000" dirty="0" smtClean="0">
                <a:latin typeface="Salesforce Sans" panose="020B0505020202020203" pitchFamily="34" charset="0"/>
                <a:cs typeface="Arial" pitchFamily="34" charset="0"/>
              </a:rPr>
              <a:t>l'organisation </a:t>
            </a:r>
            <a:r>
              <a:rPr lang="fr-FR" sz="2000" dirty="0">
                <a:latin typeface="Salesforce Sans" panose="020B0505020202020203" pitchFamily="34" charset="0"/>
                <a:cs typeface="Arial" pitchFamily="34" charset="0"/>
              </a:rPr>
              <a:t>= </a:t>
            </a:r>
            <a:r>
              <a:rPr lang="fr-FR" sz="2000" b="1" dirty="0">
                <a:latin typeface="Salesforce Sans" panose="020B0505020202020203" pitchFamily="34" charset="0"/>
                <a:cs typeface="Arial" pitchFamily="34" charset="0"/>
              </a:rPr>
              <a:t>ACCÈS PUBLIC EN LECTURE/ÉCRITURE</a:t>
            </a:r>
          </a:p>
        </p:txBody>
      </p:sp>
      <p:sp>
        <p:nvSpPr>
          <p:cNvPr id="14" name="Oval 13"/>
          <p:cNvSpPr/>
          <p:nvPr/>
        </p:nvSpPr>
        <p:spPr bwMode="auto">
          <a:xfrm>
            <a:off x="2551985" y="1294932"/>
            <a:ext cx="404432" cy="40432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a:ln>
                  <a:noFill/>
                </a:ln>
                <a:solidFill>
                  <a:schemeClr val="bg1"/>
                </a:solidFill>
                <a:latin typeface="Salesforce Sans" panose="020B0505020202020203" pitchFamily="34" charset="0"/>
                <a:cs typeface="Arial" panose="020B0604020202020204" pitchFamily="34" charset="0"/>
              </a:rPr>
              <a:t>1</a:t>
            </a:r>
          </a:p>
        </p:txBody>
      </p:sp>
      <p:sp>
        <p:nvSpPr>
          <p:cNvPr id="47" name="Oval 46"/>
          <p:cNvSpPr/>
          <p:nvPr/>
        </p:nvSpPr>
        <p:spPr bwMode="auto">
          <a:xfrm>
            <a:off x="2551985" y="2497805"/>
            <a:ext cx="404432" cy="40432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a:ln>
                  <a:noFill/>
                </a:ln>
                <a:solidFill>
                  <a:schemeClr val="bg1"/>
                </a:solidFill>
                <a:latin typeface="Salesforce Sans" panose="020B0505020202020203" pitchFamily="34" charset="0"/>
                <a:cs typeface="Arial" panose="020B0604020202020204" pitchFamily="34" charset="0"/>
              </a:rPr>
              <a:t>2</a:t>
            </a:r>
          </a:p>
        </p:txBody>
      </p:sp>
      <p:sp>
        <p:nvSpPr>
          <p:cNvPr id="48" name="Oval 47"/>
          <p:cNvSpPr/>
          <p:nvPr/>
        </p:nvSpPr>
        <p:spPr bwMode="auto">
          <a:xfrm>
            <a:off x="2551985" y="4899652"/>
            <a:ext cx="404432" cy="40432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a:ln>
                  <a:noFill/>
                </a:ln>
                <a:solidFill>
                  <a:schemeClr val="bg1"/>
                </a:solidFill>
                <a:latin typeface="Salesforce Sans" panose="020B0505020202020203" pitchFamily="34" charset="0"/>
                <a:cs typeface="Arial" panose="020B0604020202020204" pitchFamily="34" charset="0"/>
              </a:rPr>
              <a:t>3</a:t>
            </a:r>
          </a:p>
        </p:txBody>
      </p:sp>
      <p:cxnSp>
        <p:nvCxnSpPr>
          <p:cNvPr id="16" name="Straight Arrow Connector 15"/>
          <p:cNvCxnSpPr/>
          <p:nvPr/>
        </p:nvCxnSpPr>
        <p:spPr bwMode="auto">
          <a:xfrm>
            <a:off x="7321302" y="1574849"/>
            <a:ext cx="1458507" cy="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cxnSp>
        <p:nvCxnSpPr>
          <p:cNvPr id="54" name="Straight Arrow Connector 53"/>
          <p:cNvCxnSpPr/>
          <p:nvPr/>
        </p:nvCxnSpPr>
        <p:spPr bwMode="auto">
          <a:xfrm flipV="1">
            <a:off x="6885241" y="2864966"/>
            <a:ext cx="1586855" cy="17761"/>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cxnSp>
        <p:nvCxnSpPr>
          <p:cNvPr id="55" name="Straight Arrow Connector 54"/>
          <p:cNvCxnSpPr/>
          <p:nvPr/>
        </p:nvCxnSpPr>
        <p:spPr bwMode="auto">
          <a:xfrm>
            <a:off x="6658016" y="5275991"/>
            <a:ext cx="1493287" cy="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cxnSp>
        <p:nvCxnSpPr>
          <p:cNvPr id="56" name="Straight Arrow Connector 55"/>
          <p:cNvCxnSpPr/>
          <p:nvPr/>
        </p:nvCxnSpPr>
        <p:spPr bwMode="auto">
          <a:xfrm flipH="1">
            <a:off x="4757268" y="3571600"/>
            <a:ext cx="32706" cy="136227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sp>
        <p:nvSpPr>
          <p:cNvPr id="50" name="Oval 49"/>
          <p:cNvSpPr/>
          <p:nvPr/>
        </p:nvSpPr>
        <p:spPr bwMode="auto">
          <a:xfrm>
            <a:off x="7345512" y="2548346"/>
            <a:ext cx="647092" cy="646923"/>
          </a:xfrm>
          <a:prstGeom prst="ellipse">
            <a:avLst/>
          </a:prstGeom>
          <a:solidFill>
            <a:srgbClr val="00B05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a:ln>
                  <a:noFill/>
                </a:ln>
                <a:solidFill>
                  <a:schemeClr val="bg1"/>
                </a:solidFill>
                <a:latin typeface="Salesforce Sans" panose="020B0505020202020203" pitchFamily="34" charset="0"/>
                <a:cs typeface="Arial" panose="020B0604020202020204" pitchFamily="34" charset="0"/>
              </a:rPr>
              <a:t>OUI</a:t>
            </a:r>
          </a:p>
        </p:txBody>
      </p:sp>
      <p:sp>
        <p:nvSpPr>
          <p:cNvPr id="51" name="Oval 50"/>
          <p:cNvSpPr/>
          <p:nvPr/>
        </p:nvSpPr>
        <p:spPr bwMode="auto">
          <a:xfrm>
            <a:off x="4449897" y="3847438"/>
            <a:ext cx="647092" cy="646923"/>
          </a:xfrm>
          <a:prstGeom prst="ellipse">
            <a:avLst/>
          </a:prstGeom>
          <a:solidFill>
            <a:srgbClr val="FF000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a:ln>
                  <a:noFill/>
                </a:ln>
                <a:solidFill>
                  <a:schemeClr val="bg1"/>
                </a:solidFill>
                <a:latin typeface="Salesforce Sans" panose="020B0505020202020203" pitchFamily="34" charset="0"/>
                <a:cs typeface="Arial" panose="020B0604020202020204" pitchFamily="34" charset="0"/>
              </a:rPr>
              <a:t>NON</a:t>
            </a:r>
          </a:p>
        </p:txBody>
      </p:sp>
      <p:sp>
        <p:nvSpPr>
          <p:cNvPr id="52" name="Oval 51"/>
          <p:cNvSpPr/>
          <p:nvPr/>
        </p:nvSpPr>
        <p:spPr bwMode="auto">
          <a:xfrm>
            <a:off x="7081115" y="4950004"/>
            <a:ext cx="647092" cy="646923"/>
          </a:xfrm>
          <a:prstGeom prst="ellipse">
            <a:avLst/>
          </a:prstGeom>
          <a:solidFill>
            <a:srgbClr val="00B05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a:ln>
                  <a:noFill/>
                </a:ln>
                <a:solidFill>
                  <a:schemeClr val="bg1"/>
                </a:solidFill>
                <a:latin typeface="Salesforce Sans" panose="020B0505020202020203" pitchFamily="34" charset="0"/>
                <a:cs typeface="Arial" panose="020B0604020202020204" pitchFamily="34" charset="0"/>
              </a:rPr>
              <a:t>OUI</a:t>
            </a:r>
          </a:p>
        </p:txBody>
      </p:sp>
      <p:cxnSp>
        <p:nvCxnSpPr>
          <p:cNvPr id="63" name="Straight Arrow Connector 62"/>
          <p:cNvCxnSpPr/>
          <p:nvPr/>
        </p:nvCxnSpPr>
        <p:spPr bwMode="auto">
          <a:xfrm>
            <a:off x="6658016" y="6044211"/>
            <a:ext cx="1493287" cy="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sp>
        <p:nvSpPr>
          <p:cNvPr id="53" name="Oval 52"/>
          <p:cNvSpPr/>
          <p:nvPr/>
        </p:nvSpPr>
        <p:spPr bwMode="auto">
          <a:xfrm>
            <a:off x="7081115" y="5689260"/>
            <a:ext cx="647092" cy="646923"/>
          </a:xfrm>
          <a:prstGeom prst="ellipse">
            <a:avLst/>
          </a:prstGeom>
          <a:solidFill>
            <a:srgbClr val="FF000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a:ln>
                  <a:noFill/>
                </a:ln>
                <a:solidFill>
                  <a:schemeClr val="bg1"/>
                </a:solidFill>
                <a:latin typeface="Salesforce Sans" panose="020B0505020202020203" pitchFamily="34" charset="0"/>
                <a:cs typeface="Arial" panose="020B0604020202020204" pitchFamily="34" charset="0"/>
              </a:rPr>
              <a:t>NON</a:t>
            </a:r>
          </a:p>
        </p:txBody>
      </p:sp>
      <p:sp>
        <p:nvSpPr>
          <p:cNvPr id="2" name="TextBox 1"/>
          <p:cNvSpPr txBox="1"/>
          <p:nvPr/>
        </p:nvSpPr>
        <p:spPr>
          <a:xfrm>
            <a:off x="448987" y="1132254"/>
            <a:ext cx="1737360" cy="2677656"/>
          </a:xfrm>
          <a:prstGeom prst="rect">
            <a:avLst/>
          </a:prstGeom>
          <a:solidFill>
            <a:schemeClr val="bg2"/>
          </a:solidFill>
          <a:ln>
            <a:noFill/>
          </a:ln>
        </p:spPr>
        <p:txBody>
          <a:bodyPr wrap="square" lIns="0" rIns="0" rtlCol="0">
            <a:spAutoFit/>
          </a:bodyPr>
          <a:lstStyle/>
          <a:p>
            <a:pPr algn="ctr"/>
            <a:r>
              <a:rPr lang="fr-FR" sz="2400" dirty="0" smtClean="0">
                <a:latin typeface="Salesforce Sans" panose="020B0505020202020203" pitchFamily="34" charset="0"/>
                <a:cs typeface="Arial" pitchFamily="34" charset="0"/>
              </a:rPr>
              <a:t>Posez-</a:t>
            </a:r>
            <a:r>
              <a:rPr lang="pl-PL" sz="2400" dirty="0" smtClean="0">
                <a:latin typeface="Salesforce Sans" panose="020B0505020202020203" pitchFamily="34" charset="0"/>
                <a:cs typeface="Arial" pitchFamily="34" charset="0"/>
              </a:rPr>
              <a:t/>
            </a:r>
            <a:br>
              <a:rPr lang="pl-PL" sz="2400" dirty="0" smtClean="0">
                <a:latin typeface="Salesforce Sans" panose="020B0505020202020203" pitchFamily="34" charset="0"/>
                <a:cs typeface="Arial" pitchFamily="34" charset="0"/>
              </a:rPr>
            </a:br>
            <a:r>
              <a:rPr lang="fr-FR" sz="2400" dirty="0" smtClean="0">
                <a:latin typeface="Salesforce Sans" panose="020B0505020202020203" pitchFamily="34" charset="0"/>
                <a:cs typeface="Arial" pitchFamily="34" charset="0"/>
              </a:rPr>
              <a:t>vous </a:t>
            </a:r>
            <a:r>
              <a:rPr lang="fr-FR" sz="2400" dirty="0">
                <a:latin typeface="Salesforce Sans" panose="020B0505020202020203" pitchFamily="34" charset="0"/>
                <a:cs typeface="Arial" pitchFamily="34" charset="0"/>
              </a:rPr>
              <a:t>ces questions </a:t>
            </a:r>
            <a:r>
              <a:rPr lang="fr-FR" sz="2400" dirty="0" smtClean="0">
                <a:latin typeface="Salesforce Sans" panose="020B0505020202020203" pitchFamily="34" charset="0"/>
                <a:cs typeface="Arial" pitchFamily="34" charset="0"/>
              </a:rPr>
              <a:t>pour </a:t>
            </a:r>
            <a:r>
              <a:rPr lang="fr-FR" sz="2400" dirty="0">
                <a:latin typeface="Salesforce Sans" panose="020B0505020202020203" pitchFamily="34" charset="0"/>
                <a:cs typeface="Arial" pitchFamily="34" charset="0"/>
              </a:rPr>
              <a:t>déterminer les niveaux </a:t>
            </a:r>
            <a:r>
              <a:rPr lang="fr-FR" sz="2400" dirty="0" smtClean="0">
                <a:latin typeface="Salesforce Sans" panose="020B0505020202020203" pitchFamily="34" charset="0"/>
                <a:cs typeface="Arial" pitchFamily="34" charset="0"/>
              </a:rPr>
              <a:t>d'accès</a:t>
            </a:r>
            <a:r>
              <a:rPr lang="fr-FR" sz="2400" dirty="0">
                <a:latin typeface="Salesforce Sans" panose="020B0505020202020203" pitchFamily="34" charset="0"/>
                <a:cs typeface="Arial" pitchFamily="34" charset="0"/>
              </a:rPr>
              <a:t>. </a:t>
            </a:r>
          </a:p>
        </p:txBody>
      </p:sp>
      <p:sp>
        <p:nvSpPr>
          <p:cNvPr id="24" name="Text Placeholder 2"/>
          <p:cNvSpPr txBox="1">
            <a:spLocks/>
          </p:cNvSpPr>
          <p:nvPr/>
        </p:nvSpPr>
        <p:spPr>
          <a:xfrm>
            <a:off x="315374" y="45300"/>
            <a:ext cx="9792437" cy="536471"/>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90000"/>
              </a:lnSpc>
            </a:pPr>
            <a:r>
              <a:rPr lang="fr-FR" sz="2800" b="1" dirty="0"/>
              <a:t>Déterminer comment </a:t>
            </a:r>
            <a:r>
              <a:rPr lang="fr-FR" sz="2800" b="1" dirty="0" smtClean="0"/>
              <a:t>configurer </a:t>
            </a:r>
            <a:r>
              <a:rPr lang="fr-FR" sz="2800" b="1" dirty="0"/>
              <a:t>une valeur par défaut à </a:t>
            </a:r>
            <a:r>
              <a:rPr lang="fr-FR" sz="2800" b="1" dirty="0" smtClean="0"/>
              <a:t>l'échelle </a:t>
            </a:r>
            <a:r>
              <a:rPr lang="fr-FR" sz="2800" b="1" dirty="0"/>
              <a:t>de </a:t>
            </a:r>
            <a:r>
              <a:rPr lang="fr-FR" sz="2800" b="1" dirty="0" smtClean="0"/>
              <a:t>l'organisation </a:t>
            </a:r>
            <a:r>
              <a:rPr lang="fr-FR" sz="2800" b="1" dirty="0"/>
              <a:t>pour un objet</a:t>
            </a: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5156" y="1037601"/>
            <a:ext cx="543269" cy="1541981"/>
          </a:xfrm>
          <a:prstGeom prst="rect">
            <a:avLst/>
          </a:prstGeom>
        </p:spPr>
      </p:pic>
    </p:spTree>
    <p:custDataLst>
      <p:tags r:id="rId1"/>
    </p:custDataLst>
    <p:extLst>
      <p:ext uri="{BB962C8B-B14F-4D97-AF65-F5344CB8AC3E}">
        <p14:creationId xmlns:p14="http://schemas.microsoft.com/office/powerpoint/2010/main" val="38624624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168</a:t>
            </a:fld>
            <a:endParaRPr lang="en-US" smtClean="0"/>
          </a:p>
        </p:txBody>
      </p:sp>
      <p:sp>
        <p:nvSpPr>
          <p:cNvPr id="4" name="Text Placeholder 3"/>
          <p:cNvSpPr>
            <a:spLocks noGrp="1"/>
          </p:cNvSpPr>
          <p:nvPr>
            <p:ph type="body" sz="quarter" idx="11"/>
          </p:nvPr>
        </p:nvSpPr>
        <p:spPr>
          <a:xfrm>
            <a:off x="2152650" y="0"/>
            <a:ext cx="7381875" cy="914400"/>
          </a:xfrm>
        </p:spPr>
        <p:txBody>
          <a:bodyPr/>
          <a:lstStyle/>
          <a:p>
            <a:r>
              <a:rPr lang="fr-FR" dirty="0"/>
              <a:t>4-4 : Paramétrage des valeurs par défaut de </a:t>
            </a:r>
            <a:r>
              <a:rPr lang="fr-FR" dirty="0" smtClean="0"/>
              <a:t>l'organisation</a:t>
            </a:r>
            <a:endParaRPr lang="fr-FR" dirty="0"/>
          </a:p>
        </p:txBody>
      </p:sp>
      <p:sp>
        <p:nvSpPr>
          <p:cNvPr id="5" name="Text Placeholder 4"/>
          <p:cNvSpPr>
            <a:spLocks noGrp="1"/>
          </p:cNvSpPr>
          <p:nvPr>
            <p:ph type="body" sz="quarter" idx="12"/>
          </p:nvPr>
        </p:nvSpPr>
        <p:spPr>
          <a:xfrm>
            <a:off x="455732" y="3521002"/>
            <a:ext cx="10445750" cy="2879798"/>
          </a:xfrm>
        </p:spPr>
        <p:txBody>
          <a:bodyPr/>
          <a:lstStyle/>
          <a:p>
            <a:pPr>
              <a:spcBef>
                <a:spcPts val="0"/>
              </a:spcBef>
            </a:pPr>
            <a:r>
              <a:rPr lang="fr-FR" dirty="0"/>
              <a:t>Tâches : </a:t>
            </a:r>
          </a:p>
          <a:p>
            <a:pPr marL="457200" lvl="1" indent="-457200">
              <a:buFont typeface="+mj-lt"/>
              <a:buAutoNum type="arabicPeriod"/>
            </a:pPr>
            <a:r>
              <a:rPr lang="fr-FR" dirty="0"/>
              <a:t>Définissez le paramètre d'accès interne par défaut des options Piste, Compte, Contact et Campagne sur Accès public en lecture seule.</a:t>
            </a:r>
          </a:p>
          <a:p>
            <a:pPr marL="457200" lvl="1" indent="-457200">
              <a:buFont typeface="+mj-lt"/>
              <a:buAutoNum type="arabicPeriod"/>
            </a:pPr>
            <a:r>
              <a:rPr lang="fr-FR" dirty="0"/>
              <a:t>Définissez </a:t>
            </a:r>
            <a:r>
              <a:rPr lang="fr-FR" dirty="0" smtClean="0"/>
              <a:t>l'accès </a:t>
            </a:r>
            <a:r>
              <a:rPr lang="fr-FR" dirty="0"/>
              <a:t>interne par défaut aux opportunités et aux requêtes sur Privé.</a:t>
            </a:r>
          </a:p>
          <a:p>
            <a:pPr marL="457200" lvl="1" indent="-457200">
              <a:buFont typeface="+mj-lt"/>
              <a:buAutoNum type="arabicPeriod"/>
            </a:pPr>
            <a:r>
              <a:rPr lang="fr-FR" dirty="0"/>
              <a:t>Définissez </a:t>
            </a:r>
            <a:r>
              <a:rPr lang="fr-FR" dirty="0" smtClean="0"/>
              <a:t>l'accès </a:t>
            </a:r>
            <a:r>
              <a:rPr lang="fr-FR" dirty="0"/>
              <a:t>interne par défaut aux candidats, aux personnes chargées des entretiens et aux postes sur Privé.</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14400"/>
            <a:ext cx="9483800" cy="2171700"/>
          </a:xfrm>
        </p:spPr>
        <p:txBody>
          <a:bodyPr tIns="0" bIns="0" anchor="ctr" anchorCtr="0"/>
          <a:lstStyle/>
          <a:p>
            <a:r>
              <a:rPr lang="fr-FR" dirty="0"/>
              <a:t>Objectifs : </a:t>
            </a:r>
          </a:p>
          <a:p>
            <a:pPr lvl="1"/>
            <a:r>
              <a:rPr lang="fr-FR" sz="2000" dirty="0"/>
              <a:t>En raison des besoins en matière </a:t>
            </a:r>
            <a:r>
              <a:rPr lang="fr-FR" sz="2000" dirty="0" smtClean="0"/>
              <a:t>d'accès </a:t>
            </a:r>
            <a:r>
              <a:rPr lang="fr-FR" sz="2000" dirty="0"/>
              <a:t>aux données </a:t>
            </a:r>
            <a:r>
              <a:rPr lang="fr-FR" sz="2000" dirty="0" smtClean="0"/>
              <a:t>d'AW </a:t>
            </a:r>
            <a:r>
              <a:rPr lang="fr-FR" sz="2000" dirty="0" err="1"/>
              <a:t>Computing</a:t>
            </a:r>
            <a:r>
              <a:rPr lang="fr-FR" sz="2000" dirty="0"/>
              <a:t>, vous avez décidé </a:t>
            </a:r>
            <a:r>
              <a:rPr lang="fr-FR" sz="2000" dirty="0" smtClean="0"/>
              <a:t>d'utiliser </a:t>
            </a:r>
            <a:r>
              <a:rPr lang="fr-FR" sz="2000" dirty="0"/>
              <a:t>un modèle </a:t>
            </a:r>
            <a:r>
              <a:rPr lang="fr-FR" sz="2000" dirty="0" smtClean="0"/>
              <a:t>d'accès </a:t>
            </a:r>
            <a:r>
              <a:rPr lang="fr-FR" sz="2000" dirty="0"/>
              <a:t>aux données hybride. Vous devez modifier les valeurs par défaut à </a:t>
            </a:r>
            <a:r>
              <a:rPr lang="fr-FR" sz="2000" dirty="0" smtClean="0"/>
              <a:t>l'échelle </a:t>
            </a:r>
            <a:r>
              <a:rPr lang="fr-FR" sz="2000" dirty="0"/>
              <a:t>de </a:t>
            </a:r>
            <a:r>
              <a:rPr lang="fr-FR" sz="2000" dirty="0" smtClean="0"/>
              <a:t>l'organisation </a:t>
            </a:r>
            <a:r>
              <a:rPr lang="fr-FR" sz="2000" dirty="0"/>
              <a:t>afin de déterminer </a:t>
            </a:r>
            <a:r>
              <a:rPr lang="fr-FR" sz="2000" dirty="0" smtClean="0"/>
              <a:t>l'accès </a:t>
            </a:r>
            <a:r>
              <a:rPr lang="fr-FR" sz="2000" dirty="0"/>
              <a:t>approprié aux enregistrements. </a:t>
            </a:r>
          </a:p>
        </p:txBody>
      </p:sp>
      <p:sp>
        <p:nvSpPr>
          <p:cNvPr id="7" name="Text Placeholder 4"/>
          <p:cNvSpPr>
            <a:spLocks noGrp="1"/>
          </p:cNvSpPr>
          <p:nvPr>
            <p:ph type="body" sz="quarter" idx="12"/>
          </p:nvPr>
        </p:nvSpPr>
        <p:spPr>
          <a:xfrm>
            <a:off x="111760" y="81281"/>
            <a:ext cx="2174240" cy="532620"/>
          </a:xfrm>
        </p:spPr>
        <p:txBody>
          <a:bodyPr/>
          <a:lstStyle/>
          <a:p>
            <a:r>
              <a:rPr lang="fr-FR" sz="1800" dirty="0"/>
              <a:t>REJOIGNEZ-MOI</a:t>
            </a:r>
          </a:p>
        </p:txBody>
      </p:sp>
    </p:spTree>
    <p:extLst>
      <p:ext uri="{BB962C8B-B14F-4D97-AF65-F5344CB8AC3E}">
        <p14:creationId xmlns:p14="http://schemas.microsoft.com/office/powerpoint/2010/main" val="30662769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4 : Sécurité et accès aux données</a:t>
            </a:r>
          </a:p>
        </p:txBody>
      </p:sp>
      <p:sp>
        <p:nvSpPr>
          <p:cNvPr id="3" name="Text Placeholder 2"/>
          <p:cNvSpPr>
            <a:spLocks noGrp="1"/>
          </p:cNvSpPr>
          <p:nvPr>
            <p:ph type="body" sz="quarter" idx="13"/>
          </p:nvPr>
        </p:nvSpPr>
        <p:spPr>
          <a:xfrm>
            <a:off x="455732" y="1371600"/>
            <a:ext cx="6840418" cy="3666565"/>
          </a:xfrm>
        </p:spPr>
        <p:txBody>
          <a:bodyPr/>
          <a:lstStyle/>
          <a:p>
            <a:pPr marL="342900" lvl="1" indent="-342900">
              <a:spcBef>
                <a:spcPts val="900"/>
              </a:spcBef>
              <a:buFont typeface="Arial" panose="020B0604020202020204" pitchFamily="34" charset="0"/>
              <a:buChar char="•"/>
            </a:pPr>
            <a:r>
              <a:rPr lang="fr-FR" dirty="0"/>
              <a:t>Restriction des connexions</a:t>
            </a:r>
          </a:p>
          <a:p>
            <a:pPr marL="342900" lvl="2" indent="-342900">
              <a:spcBef>
                <a:spcPts val="900"/>
              </a:spcBef>
              <a:buFont typeface="Arial" panose="020B0604020202020204" pitchFamily="34" charset="0"/>
              <a:buChar char="•"/>
            </a:pPr>
            <a:r>
              <a:rPr lang="fr-FR" sz="2400" dirty="0"/>
              <a:t>Identification de l'accès aux objets</a:t>
            </a:r>
          </a:p>
          <a:p>
            <a:pPr marL="342900" lvl="2" indent="-342900">
              <a:spcBef>
                <a:spcPts val="900"/>
              </a:spcBef>
              <a:buFont typeface="Arial" panose="020B0604020202020204" pitchFamily="34" charset="0"/>
              <a:buChar char="•"/>
            </a:pPr>
            <a:r>
              <a:rPr lang="fr-FR" sz="2400" dirty="0"/>
              <a:t>Création de l'accès aux enregistrements</a:t>
            </a:r>
          </a:p>
          <a:p>
            <a:pPr marL="342900" lvl="2" indent="-342900">
              <a:spcBef>
                <a:spcPts val="900"/>
              </a:spcBef>
              <a:buFont typeface="Arial" panose="020B0604020202020204" pitchFamily="34" charset="0"/>
              <a:buChar char="•"/>
            </a:pPr>
            <a:r>
              <a:rPr lang="fr-FR" sz="2400" b="1" dirty="0"/>
              <a:t>Création d'une hiérarchie des rôles</a:t>
            </a:r>
          </a:p>
          <a:p>
            <a:pPr marL="342900" lvl="2" indent="-342900">
              <a:spcBef>
                <a:spcPts val="900"/>
              </a:spcBef>
              <a:buFont typeface="Arial" panose="020B0604020202020204" pitchFamily="34" charset="0"/>
              <a:buChar char="•"/>
            </a:pPr>
            <a:r>
              <a:rPr lang="fr-FR" sz="2400" dirty="0"/>
              <a:t>Gestion des exceptions d'accès aux enregistrements</a:t>
            </a:r>
          </a:p>
          <a:p>
            <a:pPr marL="342900" lvl="2" indent="-342900">
              <a:spcBef>
                <a:spcPts val="900"/>
              </a:spcBef>
              <a:buFont typeface="Arial" panose="020B0604020202020204" pitchFamily="34" charset="0"/>
              <a:buChar char="•"/>
            </a:pPr>
            <a:r>
              <a:rPr lang="fr-FR" sz="2400" dirty="0"/>
              <a:t>Gestion de la sécurité au niveau du champ</a:t>
            </a:r>
          </a:p>
        </p:txBody>
      </p:sp>
      <p:sp>
        <p:nvSpPr>
          <p:cNvPr id="4" name="Slide Number Placeholder 3"/>
          <p:cNvSpPr>
            <a:spLocks noGrp="1"/>
          </p:cNvSpPr>
          <p:nvPr>
            <p:ph type="sldNum" sz="quarter" idx="14"/>
          </p:nvPr>
        </p:nvSpPr>
        <p:spPr>
          <a:xfrm>
            <a:off x="10839450" y="401084"/>
            <a:ext cx="588019" cy="246616"/>
          </a:xfrm>
        </p:spPr>
        <p:txBody>
          <a:bodyPr vert="horz" lIns="91440" tIns="45720" rIns="91440" bIns="45720" rtlCol="0" anchor="ctr"/>
          <a:lstStyle/>
          <a:p>
            <a:fld id="{19FD02D3-6C23-404C-A7B3-DAB79F5D63D7}" type="slidenum">
              <a:rPr lang="en-US"/>
              <a:pPr/>
              <a:t>169</a:t>
            </a:fld>
            <a:endParaRPr lang="en-US"/>
          </a:p>
        </p:txBody>
      </p:sp>
    </p:spTree>
    <p:extLst>
      <p:ext uri="{BB962C8B-B14F-4D97-AF65-F5344CB8AC3E}">
        <p14:creationId xmlns:p14="http://schemas.microsoft.com/office/powerpoint/2010/main" val="114223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b="0" i="0" u="none" strike="noStrike" kern="0" cap="none" spc="0" normalizeH="0" baseline="0" noProof="0" smtClean="0">
              <a:ln>
                <a:noFill/>
              </a:ln>
              <a:solidFill>
                <a:sysClr val="windowText" lastClr="000000"/>
              </a:solidFill>
              <a:effectLst/>
              <a:uLnTx/>
              <a:uFillTx/>
            </a:endParaRPr>
          </a:p>
        </p:txBody>
      </p:sp>
      <p:sp>
        <p:nvSpPr>
          <p:cNvPr id="3" name="Text Placeholder 2"/>
          <p:cNvSpPr>
            <a:spLocks noGrp="1"/>
          </p:cNvSpPr>
          <p:nvPr>
            <p:ph type="body" sz="quarter" idx="11"/>
          </p:nvPr>
        </p:nvSpPr>
        <p:spPr/>
        <p:txBody>
          <a:bodyPr/>
          <a:lstStyle/>
          <a:p>
            <a:r>
              <a:rPr lang="fr-FR"/>
              <a:t>Organigramme RH</a:t>
            </a:r>
          </a:p>
        </p:txBody>
      </p:sp>
      <p:cxnSp>
        <p:nvCxnSpPr>
          <p:cNvPr id="4" name="Straight Connector 3"/>
          <p:cNvCxnSpPr/>
          <p:nvPr/>
        </p:nvCxnSpPr>
        <p:spPr bwMode="auto">
          <a:xfrm rot="5400000">
            <a:off x="5583164" y="5903885"/>
            <a:ext cx="321619"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5" name="Straight Connector 4"/>
          <p:cNvCxnSpPr/>
          <p:nvPr/>
        </p:nvCxnSpPr>
        <p:spPr bwMode="auto">
          <a:xfrm rot="5400000">
            <a:off x="6561085" y="5903885"/>
            <a:ext cx="321619"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6" name="Straight Connector 5"/>
          <p:cNvCxnSpPr/>
          <p:nvPr/>
        </p:nvCxnSpPr>
        <p:spPr bwMode="auto">
          <a:xfrm rot="5400000">
            <a:off x="1568717" y="4415412"/>
            <a:ext cx="1386983"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7" name="Straight Connector 6"/>
          <p:cNvCxnSpPr/>
          <p:nvPr/>
        </p:nvCxnSpPr>
        <p:spPr bwMode="auto">
          <a:xfrm rot="5400000">
            <a:off x="2965682" y="4415412"/>
            <a:ext cx="1386983"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8" name="Straight Connector 7"/>
          <p:cNvCxnSpPr/>
          <p:nvPr/>
        </p:nvCxnSpPr>
        <p:spPr bwMode="auto">
          <a:xfrm rot="5400000">
            <a:off x="4201581" y="4415412"/>
            <a:ext cx="1386983"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9" name="Straight Connector 8"/>
          <p:cNvCxnSpPr/>
          <p:nvPr/>
        </p:nvCxnSpPr>
        <p:spPr bwMode="auto">
          <a:xfrm>
            <a:off x="6205875" y="3721920"/>
            <a:ext cx="0" cy="2031206"/>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0" name="Straight Connector 9"/>
          <p:cNvCxnSpPr/>
          <p:nvPr/>
        </p:nvCxnSpPr>
        <p:spPr bwMode="auto">
          <a:xfrm>
            <a:off x="4412896" y="2697743"/>
            <a:ext cx="0" cy="1024177"/>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1" name="Straight Connector 10"/>
          <p:cNvCxnSpPr/>
          <p:nvPr/>
        </p:nvCxnSpPr>
        <p:spPr bwMode="auto">
          <a:xfrm rot="5400000">
            <a:off x="6682159" y="3945748"/>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2" name="Straight Connector 11"/>
          <p:cNvCxnSpPr/>
          <p:nvPr/>
        </p:nvCxnSpPr>
        <p:spPr bwMode="auto">
          <a:xfrm rot="5400000">
            <a:off x="8248528" y="3959093"/>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3" name="Straight Connector 12"/>
          <p:cNvCxnSpPr/>
          <p:nvPr/>
        </p:nvCxnSpPr>
        <p:spPr bwMode="auto">
          <a:xfrm rot="5400000">
            <a:off x="9691608" y="3938992"/>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4" name="Straight Connector 13"/>
          <p:cNvCxnSpPr/>
          <p:nvPr/>
        </p:nvCxnSpPr>
        <p:spPr bwMode="auto">
          <a:xfrm rot="5400000">
            <a:off x="-372508" y="3956712"/>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sp>
        <p:nvSpPr>
          <p:cNvPr id="15" name="Rectangle 14"/>
          <p:cNvSpPr/>
          <p:nvPr/>
        </p:nvSpPr>
        <p:spPr>
          <a:xfrm>
            <a:off x="129763" y="2826651"/>
            <a:ext cx="1498059" cy="723643"/>
          </a:xfrm>
          <a:prstGeom prst="rect">
            <a:avLst/>
          </a:prstGeom>
          <a:solidFill>
            <a:srgbClr val="236FBD"/>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sp>
      <p:sp>
        <p:nvSpPr>
          <p:cNvPr id="16" name="Rectangle 15"/>
          <p:cNvSpPr/>
          <p:nvPr/>
        </p:nvSpPr>
        <p:spPr>
          <a:xfrm>
            <a:off x="129763" y="2826651"/>
            <a:ext cx="1498059" cy="7236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dirty="0">
                <a:ln>
                  <a:noFill/>
                </a:ln>
                <a:solidFill>
                  <a:schemeClr val="bg1"/>
                </a:solidFill>
                <a:uLnTx/>
                <a:uFillTx/>
              </a:rPr>
              <a:t>VP</a:t>
            </a:r>
            <a:br>
              <a:rPr kumimoji="0" lang="fr-FR" sz="1600" b="0" i="0" u="none" strike="noStrike" cap="none" normalizeH="0" baseline="0" noProof="0" dirty="0">
                <a:ln>
                  <a:noFill/>
                </a:ln>
                <a:solidFill>
                  <a:schemeClr val="bg1"/>
                </a:solidFill>
                <a:uLnTx/>
                <a:uFillTx/>
              </a:rPr>
            </a:br>
            <a:r>
              <a:rPr kumimoji="0" lang="fr-FR" sz="1600" b="0" i="0" u="none" strike="noStrike" cap="none" normalizeH="0" baseline="0" noProof="0" dirty="0">
                <a:ln>
                  <a:noFill/>
                </a:ln>
                <a:solidFill>
                  <a:schemeClr val="bg1"/>
                </a:solidFill>
                <a:uLnTx/>
                <a:uFillTx/>
              </a:rPr>
              <a:t>Finances</a:t>
            </a:r>
          </a:p>
        </p:txBody>
      </p:sp>
      <p:sp>
        <p:nvSpPr>
          <p:cNvPr id="17" name="Rectangle 16"/>
          <p:cNvSpPr/>
          <p:nvPr/>
        </p:nvSpPr>
        <p:spPr>
          <a:xfrm>
            <a:off x="129763" y="4004854"/>
            <a:ext cx="1498059" cy="723643"/>
          </a:xfrm>
          <a:prstGeom prst="rect">
            <a:avLst/>
          </a:prstGeom>
          <a:solidFill>
            <a:srgbClr val="236FBD"/>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sp>
      <p:sp>
        <p:nvSpPr>
          <p:cNvPr id="18" name="Rectangle 17"/>
          <p:cNvSpPr/>
          <p:nvPr/>
        </p:nvSpPr>
        <p:spPr>
          <a:xfrm>
            <a:off x="129763" y="4004854"/>
            <a:ext cx="1498059" cy="7236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dirty="0">
                <a:ln>
                  <a:noFill/>
                </a:ln>
                <a:solidFill>
                  <a:schemeClr val="bg1"/>
                </a:solidFill>
                <a:uLnTx/>
                <a:uFillTx/>
              </a:rPr>
              <a:t>Directeur financier</a:t>
            </a:r>
          </a:p>
        </p:txBody>
      </p:sp>
      <p:sp>
        <p:nvSpPr>
          <p:cNvPr id="21" name="Rectangle 20"/>
          <p:cNvSpPr/>
          <p:nvPr/>
        </p:nvSpPr>
        <p:spPr>
          <a:xfrm>
            <a:off x="3038601" y="3922034"/>
            <a:ext cx="1198448" cy="877723"/>
          </a:xfrm>
          <a:prstGeom prst="rect">
            <a:avLst/>
          </a:prstGeom>
          <a:solidFill>
            <a:schemeClr val="accent6"/>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marL="0" marR="0" lvl="0" indent="0" algn="ctr" defTabSz="577750" eaLnBrk="1" fontAlgn="base" latinLnBrk="0" hangingPunct="1">
              <a:lnSpc>
                <a:spcPct val="90000"/>
              </a:lnSpc>
              <a:spcBef>
                <a:spcPct val="0"/>
              </a:spcBef>
              <a:spcAft>
                <a:spcPts val="0"/>
              </a:spcAft>
              <a:buClrTx/>
              <a:buSzTx/>
              <a:buFontTx/>
              <a:buNone/>
              <a:tabLst/>
              <a:defRPr/>
            </a:pPr>
            <a:r>
              <a:rPr kumimoji="0" lang="fr-FR" sz="1600" b="0" i="0" u="none" strike="noStrike" cap="none" normalizeH="0" baseline="0" noProof="0">
                <a:ln>
                  <a:noFill/>
                </a:ln>
                <a:solidFill>
                  <a:srgbClr val="FFFFFF"/>
                </a:solidFill>
                <a:uLnTx/>
                <a:uFillTx/>
                <a:latin typeface="Salesforce Sans" panose="020B0505020202020203" pitchFamily="34" charset="0"/>
                <a:cs typeface="Arial" pitchFamily="34" charset="0"/>
              </a:rPr>
              <a:t>Directeur Ventes </a:t>
            </a:r>
          </a:p>
          <a:p>
            <a:pPr marL="0" marR="0" lvl="0" indent="0" algn="ctr" defTabSz="577750" eaLnBrk="1" fontAlgn="base" latinLnBrk="0" hangingPunct="1">
              <a:lnSpc>
                <a:spcPct val="90000"/>
              </a:lnSpc>
              <a:spcBef>
                <a:spcPct val="0"/>
              </a:spcBef>
              <a:spcAft>
                <a:spcPts val="0"/>
              </a:spcAft>
              <a:buClrTx/>
              <a:buSzTx/>
              <a:buFontTx/>
              <a:buNone/>
              <a:tabLst/>
              <a:defRPr/>
            </a:pPr>
            <a:r>
              <a:rPr kumimoji="0" lang="fr-FR" sz="1600" b="0" i="0" u="none" strike="noStrike" cap="none" normalizeH="0" baseline="0" noProof="0">
                <a:ln>
                  <a:noFill/>
                </a:ln>
                <a:solidFill>
                  <a:srgbClr val="FFFFFF"/>
                </a:solidFill>
                <a:uLnTx/>
                <a:uFillTx/>
                <a:latin typeface="Salesforce Sans" panose="020B0505020202020203" pitchFamily="34" charset="0"/>
                <a:cs typeface="Arial" pitchFamily="34" charset="0"/>
              </a:rPr>
              <a:t>EMEA</a:t>
            </a:r>
          </a:p>
        </p:txBody>
      </p:sp>
      <p:sp>
        <p:nvSpPr>
          <p:cNvPr id="22" name="Rectangle 21"/>
          <p:cNvSpPr/>
          <p:nvPr/>
        </p:nvSpPr>
        <p:spPr>
          <a:xfrm>
            <a:off x="4305155" y="4971156"/>
            <a:ext cx="1302271" cy="865375"/>
          </a:xfrm>
          <a:prstGeom prst="rect">
            <a:avLst/>
          </a:prstGeom>
          <a:solidFill>
            <a:schemeClr val="accent6"/>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marL="0" marR="0" lvl="0" indent="0" algn="ctr" defTabSz="577750" eaLnBrk="1" fontAlgn="base" latinLnBrk="0" hangingPunct="1">
              <a:lnSpc>
                <a:spcPct val="90000"/>
              </a:lnSpc>
              <a:spcBef>
                <a:spcPct val="0"/>
              </a:spcBef>
              <a:spcAft>
                <a:spcPts val="0"/>
              </a:spcAft>
              <a:buClrTx/>
              <a:buSzTx/>
              <a:buFontTx/>
              <a:buNone/>
              <a:tabLst/>
              <a:defRPr/>
            </a:pPr>
            <a:r>
              <a:rPr kumimoji="0" lang="fr-FR" sz="16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rPr>
              <a:t>Commercial </a:t>
            </a:r>
            <a:r>
              <a:rPr kumimoji="0" lang="fr-FR" sz="1600" b="0" i="0" u="none" strike="noStrike" cap="none" normalizeH="0" baseline="0" noProof="0" dirty="0">
                <a:ln>
                  <a:noFill/>
                </a:ln>
                <a:solidFill>
                  <a:srgbClr val="FFFFFF"/>
                </a:solidFill>
                <a:uLnTx/>
                <a:uFillTx/>
                <a:latin typeface="Salesforce Sans" panose="020B0505020202020203" pitchFamily="34" charset="0"/>
                <a:cs typeface="Arial" pitchFamily="34" charset="0"/>
              </a:rPr>
              <a:t>APAC</a:t>
            </a:r>
          </a:p>
        </p:txBody>
      </p:sp>
      <p:sp>
        <p:nvSpPr>
          <p:cNvPr id="23" name="Rectangle 22"/>
          <p:cNvSpPr/>
          <p:nvPr/>
        </p:nvSpPr>
        <p:spPr>
          <a:xfrm>
            <a:off x="7184430" y="5042022"/>
            <a:ext cx="1498059" cy="723643"/>
          </a:xfrm>
          <a:prstGeom prst="rect">
            <a:avLst/>
          </a:prstGeom>
          <a:solidFill>
            <a:srgbClr val="E39321"/>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sp>
      <p:sp>
        <p:nvSpPr>
          <p:cNvPr id="24" name="Rectangle 23"/>
          <p:cNvSpPr/>
          <p:nvPr/>
        </p:nvSpPr>
        <p:spPr>
          <a:xfrm>
            <a:off x="7184430" y="5038244"/>
            <a:ext cx="1498059" cy="723643"/>
          </a:xfrm>
          <a:prstGeom prst="rect">
            <a:avLst/>
          </a:prstGeom>
          <a:solidFill>
            <a:schemeClr val="accent5"/>
          </a:solidFill>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a:ln>
                  <a:noFill/>
                </a:ln>
                <a:solidFill>
                  <a:schemeClr val="bg1"/>
                </a:solidFill>
                <a:uLnTx/>
                <a:uFillTx/>
              </a:rPr>
              <a:t>Distributeurs</a:t>
            </a:r>
          </a:p>
        </p:txBody>
      </p:sp>
      <p:cxnSp>
        <p:nvCxnSpPr>
          <p:cNvPr id="27" name="Straight Connector 26"/>
          <p:cNvCxnSpPr/>
          <p:nvPr/>
        </p:nvCxnSpPr>
        <p:spPr bwMode="auto">
          <a:xfrm rot="5400000">
            <a:off x="5487151" y="2206604"/>
            <a:ext cx="1004974" cy="235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28" name="Straight Connector 27"/>
          <p:cNvCxnSpPr/>
          <p:nvPr/>
        </p:nvCxnSpPr>
        <p:spPr bwMode="auto">
          <a:xfrm>
            <a:off x="866887" y="2694448"/>
            <a:ext cx="10092186"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29" name="Straight Connector 28"/>
          <p:cNvCxnSpPr/>
          <p:nvPr/>
        </p:nvCxnSpPr>
        <p:spPr bwMode="auto">
          <a:xfrm>
            <a:off x="5567060" y="2195044"/>
            <a:ext cx="416806" cy="169"/>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30" name="Straight Connector 29"/>
          <p:cNvCxnSpPr/>
          <p:nvPr/>
        </p:nvCxnSpPr>
        <p:spPr bwMode="auto">
          <a:xfrm>
            <a:off x="2248501" y="3721920"/>
            <a:ext cx="3969857" cy="10051"/>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31" name="Straight Connector 30"/>
          <p:cNvCxnSpPr/>
          <p:nvPr/>
        </p:nvCxnSpPr>
        <p:spPr bwMode="auto">
          <a:xfrm>
            <a:off x="5743973" y="5753126"/>
            <a:ext cx="986222" cy="0"/>
          </a:xfrm>
          <a:prstGeom prst="line">
            <a:avLst/>
          </a:prstGeom>
          <a:solidFill>
            <a:schemeClr val="accent1"/>
          </a:solidFill>
          <a:ln w="25400" cap="flat" cmpd="sng" algn="ctr">
            <a:solidFill>
              <a:schemeClr val="bg2"/>
            </a:solidFill>
            <a:prstDash val="solid"/>
            <a:round/>
            <a:headEnd type="none" w="lg" len="lg"/>
            <a:tailEnd type="none" w="lg" len="lg"/>
          </a:ln>
          <a:effectLst/>
        </p:spPr>
      </p:cxnSp>
      <p:sp>
        <p:nvSpPr>
          <p:cNvPr id="32" name="Rectangle 31"/>
          <p:cNvSpPr/>
          <p:nvPr/>
        </p:nvSpPr>
        <p:spPr>
          <a:xfrm>
            <a:off x="3577001" y="2833191"/>
            <a:ext cx="1671790" cy="723643"/>
          </a:xfrm>
          <a:prstGeom prst="rect">
            <a:avLst/>
          </a:prstGeom>
          <a:solidFill>
            <a:schemeClr val="accent6"/>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lvl="0" algn="ctr" defTabSz="577750" fontAlgn="base">
              <a:lnSpc>
                <a:spcPct val="90000"/>
              </a:lnSpc>
              <a:spcBef>
                <a:spcPct val="0"/>
              </a:spcBef>
              <a:defRPr/>
            </a:pPr>
            <a:r>
              <a:rPr kumimoji="0" lang="fr-FR" sz="16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rPr>
              <a:t>VP</a:t>
            </a:r>
            <a:r>
              <a:rPr kumimoji="0" lang="pl-PL" sz="16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rPr>
              <a:t> </a:t>
            </a:r>
            <a:br>
              <a:rPr kumimoji="0" lang="pl-PL" sz="16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rPr>
            </a:br>
            <a:r>
              <a:rPr kumimoji="0" lang="fr-FR" sz="16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rPr>
              <a:t>Ventes </a:t>
            </a:r>
            <a:r>
              <a:rPr lang="fr-FR" sz="1600" dirty="0">
                <a:solidFill>
                  <a:srgbClr val="FFFFFF"/>
                </a:solidFill>
                <a:latin typeface="Salesforce Sans" panose="020B0505020202020203" pitchFamily="34" charset="0"/>
                <a:cs typeface="Arial" pitchFamily="34" charset="0"/>
              </a:rPr>
              <a:t>internationales</a:t>
            </a:r>
            <a:endParaRPr kumimoji="0" lang="fr-FR" sz="1600" b="0" i="0" u="none" strike="noStrike" cap="none" normalizeH="0" baseline="0" noProof="0" dirty="0">
              <a:ln>
                <a:noFill/>
              </a:ln>
              <a:solidFill>
                <a:srgbClr val="FFFFFF"/>
              </a:solidFill>
              <a:uLnTx/>
              <a:uFillTx/>
              <a:latin typeface="Salesforce Sans" panose="020B0505020202020203" pitchFamily="34" charset="0"/>
              <a:cs typeface="Arial" pitchFamily="34" charset="0"/>
            </a:endParaRPr>
          </a:p>
        </p:txBody>
      </p:sp>
      <p:sp>
        <p:nvSpPr>
          <p:cNvPr id="33" name="Rectangle 32"/>
          <p:cNvSpPr/>
          <p:nvPr/>
        </p:nvSpPr>
        <p:spPr>
          <a:xfrm>
            <a:off x="1747168" y="3908107"/>
            <a:ext cx="1244168" cy="905577"/>
          </a:xfrm>
          <a:prstGeom prst="rect">
            <a:avLst/>
          </a:prstGeom>
          <a:solidFill>
            <a:schemeClr val="accent6"/>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marL="0" marR="0" lvl="0" indent="0" algn="ctr" defTabSz="577750" eaLnBrk="1" fontAlgn="base" latinLnBrk="0" hangingPunct="1">
              <a:lnSpc>
                <a:spcPct val="90000"/>
              </a:lnSpc>
              <a:spcBef>
                <a:spcPct val="0"/>
              </a:spcBef>
              <a:spcAft>
                <a:spcPts val="0"/>
              </a:spcAft>
              <a:buClrTx/>
              <a:buSzTx/>
              <a:buFontTx/>
              <a:buNone/>
              <a:tabLst/>
              <a:defRPr/>
            </a:pPr>
            <a:r>
              <a:rPr kumimoji="0" lang="fr-FR" sz="1600" b="0" i="0" u="none" strike="noStrike" cap="none" normalizeH="0" baseline="0" noProof="0">
                <a:ln>
                  <a:noFill/>
                </a:ln>
                <a:solidFill>
                  <a:srgbClr val="FFFFFF"/>
                </a:solidFill>
                <a:uLnTx/>
                <a:uFillTx/>
                <a:latin typeface="Salesforce Sans" panose="020B0505020202020203" pitchFamily="34" charset="0"/>
                <a:cs typeface="Arial" pitchFamily="34" charset="0"/>
              </a:rPr>
              <a:t>Directeur</a:t>
            </a:r>
            <a:br>
              <a:rPr kumimoji="0" lang="fr-FR" sz="1600" b="0" i="0" u="none" strike="noStrike" cap="none" normalizeH="0" baseline="0" noProof="0">
                <a:ln>
                  <a:noFill/>
                </a:ln>
                <a:solidFill>
                  <a:srgbClr val="FFFFFF"/>
                </a:solidFill>
                <a:uLnTx/>
                <a:uFillTx/>
                <a:latin typeface="Salesforce Sans" panose="020B0505020202020203" pitchFamily="34" charset="0"/>
                <a:cs typeface="Arial" pitchFamily="34" charset="0"/>
              </a:rPr>
            </a:br>
            <a:r>
              <a:rPr kumimoji="0" lang="fr-FR" sz="1600" b="0" i="0" u="none" strike="noStrike" cap="none" normalizeH="0" baseline="0" noProof="0">
                <a:ln>
                  <a:noFill/>
                </a:ln>
                <a:solidFill>
                  <a:srgbClr val="FFFFFF"/>
                </a:solidFill>
                <a:uLnTx/>
                <a:uFillTx/>
                <a:latin typeface="Salesforce Sans" panose="020B0505020202020203" pitchFamily="34" charset="0"/>
                <a:cs typeface="Arial" pitchFamily="34" charset="0"/>
              </a:rPr>
              <a:t>Ventes</a:t>
            </a:r>
            <a:br>
              <a:rPr kumimoji="0" lang="fr-FR" sz="1600" b="0" i="0" u="none" strike="noStrike" cap="none" normalizeH="0" baseline="0" noProof="0">
                <a:ln>
                  <a:noFill/>
                </a:ln>
                <a:solidFill>
                  <a:srgbClr val="FFFFFF"/>
                </a:solidFill>
                <a:uLnTx/>
                <a:uFillTx/>
                <a:latin typeface="Salesforce Sans" panose="020B0505020202020203" pitchFamily="34" charset="0"/>
                <a:cs typeface="Arial" pitchFamily="34" charset="0"/>
              </a:rPr>
            </a:br>
            <a:r>
              <a:rPr kumimoji="0" lang="fr-FR" sz="1600" b="0" i="0" u="none" strike="noStrike" cap="none" normalizeH="0" baseline="0" noProof="0">
                <a:ln>
                  <a:noFill/>
                </a:ln>
                <a:solidFill>
                  <a:srgbClr val="FFFFFF"/>
                </a:solidFill>
                <a:uLnTx/>
                <a:uFillTx/>
                <a:latin typeface="Salesforce Sans" panose="020B0505020202020203" pitchFamily="34" charset="0"/>
                <a:cs typeface="Arial" pitchFamily="34" charset="0"/>
              </a:rPr>
              <a:t>US</a:t>
            </a:r>
          </a:p>
        </p:txBody>
      </p:sp>
      <p:sp>
        <p:nvSpPr>
          <p:cNvPr id="34" name="Rectangle 33"/>
          <p:cNvSpPr/>
          <p:nvPr/>
        </p:nvSpPr>
        <p:spPr>
          <a:xfrm>
            <a:off x="1762410" y="4971156"/>
            <a:ext cx="1198448" cy="865375"/>
          </a:xfrm>
          <a:prstGeom prst="rect">
            <a:avLst/>
          </a:prstGeom>
          <a:solidFill>
            <a:schemeClr val="accent6"/>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marL="0" marR="0" lvl="0" indent="0" algn="ctr" defTabSz="577750" eaLnBrk="1" fontAlgn="base" latinLnBrk="0" hangingPunct="1">
              <a:lnSpc>
                <a:spcPct val="90000"/>
              </a:lnSpc>
              <a:spcBef>
                <a:spcPct val="0"/>
              </a:spcBef>
              <a:spcAft>
                <a:spcPts val="0"/>
              </a:spcAft>
              <a:buClrTx/>
              <a:buSzTx/>
              <a:buFontTx/>
              <a:buNone/>
              <a:tabLst/>
              <a:defRPr/>
            </a:pPr>
            <a:r>
              <a:rPr kumimoji="0" lang="fr-FR" sz="16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rPr>
              <a:t>Commercial </a:t>
            </a:r>
            <a:r>
              <a:rPr kumimoji="0" lang="fr-FR" sz="1600" b="0" i="0" u="none" strike="noStrike" cap="none" normalizeH="0" baseline="0" noProof="0" dirty="0">
                <a:ln>
                  <a:noFill/>
                </a:ln>
                <a:solidFill>
                  <a:srgbClr val="FFFFFF"/>
                </a:solidFill>
                <a:uLnTx/>
                <a:uFillTx/>
                <a:latin typeface="Salesforce Sans" panose="020B0505020202020203" pitchFamily="34" charset="0"/>
                <a:cs typeface="Arial" pitchFamily="34" charset="0"/>
              </a:rPr>
              <a:t>US</a:t>
            </a:r>
          </a:p>
        </p:txBody>
      </p:sp>
      <p:sp>
        <p:nvSpPr>
          <p:cNvPr id="35" name="Rectangle 34"/>
          <p:cNvSpPr/>
          <p:nvPr/>
        </p:nvSpPr>
        <p:spPr>
          <a:xfrm>
            <a:off x="3033783" y="4971156"/>
            <a:ext cx="1198448" cy="865375"/>
          </a:xfrm>
          <a:prstGeom prst="rect">
            <a:avLst/>
          </a:prstGeom>
          <a:solidFill>
            <a:schemeClr val="accent6"/>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marL="0" marR="0" lvl="0" indent="0" algn="ctr" defTabSz="577750" eaLnBrk="1" fontAlgn="base" latinLnBrk="0" hangingPunct="1">
              <a:lnSpc>
                <a:spcPct val="90000"/>
              </a:lnSpc>
              <a:spcBef>
                <a:spcPct val="0"/>
              </a:spcBef>
              <a:spcAft>
                <a:spcPts val="0"/>
              </a:spcAft>
              <a:buClrTx/>
              <a:buSzTx/>
              <a:buFontTx/>
              <a:buNone/>
              <a:tabLst/>
              <a:defRPr/>
            </a:pPr>
            <a:r>
              <a:rPr kumimoji="0" lang="fr-FR" sz="16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rPr>
              <a:t>Commercial </a:t>
            </a:r>
            <a:r>
              <a:rPr kumimoji="0" lang="fr-FR" sz="1600" b="0" i="0" u="none" strike="noStrike" cap="none" normalizeH="0" baseline="0" noProof="0" dirty="0">
                <a:ln>
                  <a:noFill/>
                </a:ln>
                <a:solidFill>
                  <a:srgbClr val="FFFFFF"/>
                </a:solidFill>
                <a:uLnTx/>
                <a:uFillTx/>
                <a:latin typeface="Salesforce Sans" panose="020B0505020202020203" pitchFamily="34" charset="0"/>
                <a:cs typeface="Arial" pitchFamily="34" charset="0"/>
              </a:rPr>
              <a:t>EMEA</a:t>
            </a:r>
          </a:p>
        </p:txBody>
      </p:sp>
      <p:sp>
        <p:nvSpPr>
          <p:cNvPr id="36" name="Rectangle 35"/>
          <p:cNvSpPr/>
          <p:nvPr/>
        </p:nvSpPr>
        <p:spPr>
          <a:xfrm>
            <a:off x="4314794" y="3922034"/>
            <a:ext cx="1198448" cy="877723"/>
          </a:xfrm>
          <a:prstGeom prst="rect">
            <a:avLst/>
          </a:prstGeom>
          <a:solidFill>
            <a:schemeClr val="accent6"/>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marL="0" marR="0" lvl="0" indent="0" algn="ctr" defTabSz="577750" eaLnBrk="1" fontAlgn="base" latinLnBrk="0" hangingPunct="1">
              <a:lnSpc>
                <a:spcPct val="90000"/>
              </a:lnSpc>
              <a:spcBef>
                <a:spcPct val="0"/>
              </a:spcBef>
              <a:spcAft>
                <a:spcPts val="0"/>
              </a:spcAft>
              <a:buClrTx/>
              <a:buSzTx/>
              <a:buFontTx/>
              <a:buNone/>
              <a:tabLst/>
              <a:defRPr/>
            </a:pPr>
            <a:r>
              <a:rPr kumimoji="0" lang="fr-FR" sz="1600" b="0" i="0" u="none" strike="noStrike" cap="none" normalizeH="0" baseline="0" noProof="0">
                <a:ln>
                  <a:noFill/>
                </a:ln>
                <a:solidFill>
                  <a:srgbClr val="FFFFFF"/>
                </a:solidFill>
                <a:uLnTx/>
                <a:uFillTx/>
                <a:latin typeface="Salesforce Sans" panose="020B0505020202020203" pitchFamily="34" charset="0"/>
                <a:cs typeface="Arial" pitchFamily="34" charset="0"/>
              </a:rPr>
              <a:t>Directeur Ventes </a:t>
            </a:r>
          </a:p>
          <a:p>
            <a:pPr marL="0" marR="0" lvl="0" indent="0" algn="ctr" defTabSz="577750" eaLnBrk="1" fontAlgn="base" latinLnBrk="0" hangingPunct="1">
              <a:lnSpc>
                <a:spcPct val="90000"/>
              </a:lnSpc>
              <a:spcBef>
                <a:spcPct val="0"/>
              </a:spcBef>
              <a:spcAft>
                <a:spcPts val="0"/>
              </a:spcAft>
              <a:buClrTx/>
              <a:buSzTx/>
              <a:buFontTx/>
              <a:buNone/>
              <a:tabLst/>
              <a:defRPr/>
            </a:pPr>
            <a:r>
              <a:rPr kumimoji="0" lang="fr-FR" sz="1600" b="0" i="0" u="none" strike="noStrike" cap="none" normalizeH="0" baseline="0" noProof="0">
                <a:ln>
                  <a:noFill/>
                </a:ln>
                <a:solidFill>
                  <a:srgbClr val="FFFFFF"/>
                </a:solidFill>
                <a:uLnTx/>
                <a:uFillTx/>
                <a:latin typeface="Salesforce Sans" panose="020B0505020202020203" pitchFamily="34" charset="0"/>
                <a:cs typeface="Arial" pitchFamily="34" charset="0"/>
              </a:rPr>
              <a:t>APAC</a:t>
            </a:r>
          </a:p>
        </p:txBody>
      </p:sp>
      <p:sp>
        <p:nvSpPr>
          <p:cNvPr id="37" name="Rectangle 36"/>
          <p:cNvSpPr/>
          <p:nvPr/>
        </p:nvSpPr>
        <p:spPr>
          <a:xfrm>
            <a:off x="7184430" y="2833191"/>
            <a:ext cx="1498059" cy="723643"/>
          </a:xfrm>
          <a:prstGeom prst="rect">
            <a:avLst/>
          </a:prstGeom>
          <a:solidFill>
            <a:schemeClr val="accent5"/>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a:ln>
                  <a:noFill/>
                </a:ln>
                <a:solidFill>
                  <a:schemeClr val="bg1"/>
                </a:solidFill>
                <a:uLnTx/>
                <a:uFillTx/>
              </a:rPr>
              <a:t>VP</a:t>
            </a:r>
            <a:br>
              <a:rPr kumimoji="0" lang="fr-FR" sz="1600" b="0" i="0" u="none" strike="noStrike" cap="none" normalizeH="0" baseline="0" noProof="0">
                <a:ln>
                  <a:noFill/>
                </a:ln>
                <a:solidFill>
                  <a:schemeClr val="bg1"/>
                </a:solidFill>
                <a:uLnTx/>
                <a:uFillTx/>
              </a:rPr>
            </a:br>
            <a:r>
              <a:rPr kumimoji="0" lang="fr-FR" sz="1600" b="0" i="0" u="none" strike="noStrike" cap="none" normalizeH="0" baseline="0" noProof="0">
                <a:ln>
                  <a:noFill/>
                </a:ln>
                <a:solidFill>
                  <a:schemeClr val="bg1"/>
                </a:solidFill>
                <a:uLnTx/>
                <a:uFillTx/>
              </a:rPr>
              <a:t>Marketing</a:t>
            </a:r>
          </a:p>
        </p:txBody>
      </p:sp>
      <p:sp>
        <p:nvSpPr>
          <p:cNvPr id="38" name="Rectangle 37"/>
          <p:cNvSpPr/>
          <p:nvPr/>
        </p:nvSpPr>
        <p:spPr>
          <a:xfrm>
            <a:off x="7209101" y="3928496"/>
            <a:ext cx="1481538" cy="845021"/>
          </a:xfrm>
          <a:prstGeom prst="rect">
            <a:avLst/>
          </a:prstGeom>
          <a:solidFill>
            <a:schemeClr val="accent5"/>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a:ln>
                  <a:noFill/>
                </a:ln>
                <a:solidFill>
                  <a:schemeClr val="bg1"/>
                </a:solidFill>
                <a:uLnTx/>
                <a:uFillTx/>
              </a:rPr>
              <a:t>Directeur Marketing</a:t>
            </a:r>
          </a:p>
        </p:txBody>
      </p:sp>
      <p:sp>
        <p:nvSpPr>
          <p:cNvPr id="39" name="Rectangle 38"/>
          <p:cNvSpPr/>
          <p:nvPr/>
        </p:nvSpPr>
        <p:spPr>
          <a:xfrm>
            <a:off x="8750799" y="3928209"/>
            <a:ext cx="1498059" cy="865373"/>
          </a:xfrm>
          <a:prstGeom prst="rect">
            <a:avLst/>
          </a:prstGeom>
          <a:solidFill>
            <a:srgbClr val="608B06"/>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a:ln>
                  <a:noFill/>
                </a:ln>
                <a:solidFill>
                  <a:schemeClr val="bg1"/>
                </a:solidFill>
                <a:uLnTx/>
                <a:uFillTx/>
              </a:rPr>
              <a:t>Directeur Service client</a:t>
            </a:r>
          </a:p>
        </p:txBody>
      </p:sp>
      <p:sp>
        <p:nvSpPr>
          <p:cNvPr id="40" name="Rectangle 39"/>
          <p:cNvSpPr/>
          <p:nvPr/>
        </p:nvSpPr>
        <p:spPr>
          <a:xfrm>
            <a:off x="8750799" y="5042022"/>
            <a:ext cx="1498059" cy="723643"/>
          </a:xfrm>
          <a:prstGeom prst="rect">
            <a:avLst/>
          </a:prstGeom>
          <a:solidFill>
            <a:srgbClr val="608B06"/>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a:ln>
                  <a:noFill/>
                </a:ln>
                <a:solidFill>
                  <a:schemeClr val="bg1"/>
                </a:solidFill>
                <a:uLnTx/>
                <a:uFillTx/>
              </a:rPr>
              <a:t>Agent Service client</a:t>
            </a:r>
          </a:p>
        </p:txBody>
      </p:sp>
      <p:sp>
        <p:nvSpPr>
          <p:cNvPr id="41" name="Rectangle 40"/>
          <p:cNvSpPr/>
          <p:nvPr/>
        </p:nvSpPr>
        <p:spPr>
          <a:xfrm>
            <a:off x="10322085" y="2833191"/>
            <a:ext cx="1498059" cy="723643"/>
          </a:xfrm>
          <a:prstGeom prst="rect">
            <a:avLst/>
          </a:prstGeom>
          <a:solidFill>
            <a:srgbClr val="1797C0"/>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dirty="0">
                <a:ln>
                  <a:noFill/>
                </a:ln>
                <a:solidFill>
                  <a:schemeClr val="bg1"/>
                </a:solidFill>
                <a:uLnTx/>
                <a:uFillTx/>
              </a:rPr>
              <a:t>VP </a:t>
            </a:r>
            <a:br>
              <a:rPr kumimoji="0" lang="fr-FR" sz="1600" b="0" i="0" u="none" strike="noStrike" cap="none" normalizeH="0" baseline="0" noProof="0" dirty="0">
                <a:ln>
                  <a:noFill/>
                </a:ln>
                <a:solidFill>
                  <a:schemeClr val="bg1"/>
                </a:solidFill>
                <a:uLnTx/>
                <a:uFillTx/>
              </a:rPr>
            </a:br>
            <a:r>
              <a:rPr kumimoji="0" lang="fr-FR" sz="1600" b="0" i="0" u="none" strike="noStrike" cap="none" normalizeH="0" baseline="0" noProof="0" dirty="0">
                <a:ln>
                  <a:noFill/>
                </a:ln>
                <a:solidFill>
                  <a:schemeClr val="bg1"/>
                </a:solidFill>
                <a:uLnTx/>
                <a:uFillTx/>
              </a:rPr>
              <a:t>Ressources humaines</a:t>
            </a:r>
          </a:p>
        </p:txBody>
      </p:sp>
      <p:sp>
        <p:nvSpPr>
          <p:cNvPr id="42" name="Rectangle 41"/>
          <p:cNvSpPr/>
          <p:nvPr/>
        </p:nvSpPr>
        <p:spPr>
          <a:xfrm>
            <a:off x="10322085" y="3928209"/>
            <a:ext cx="1498059" cy="865373"/>
          </a:xfrm>
          <a:prstGeom prst="rect">
            <a:avLst/>
          </a:prstGeom>
          <a:solidFill>
            <a:srgbClr val="1797C0"/>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a:ln>
                  <a:noFill/>
                </a:ln>
                <a:solidFill>
                  <a:schemeClr val="bg1"/>
                </a:solidFill>
                <a:uLnTx/>
                <a:uFillTx/>
              </a:rPr>
              <a:t>Directeur Ressources humaines</a:t>
            </a:r>
          </a:p>
        </p:txBody>
      </p:sp>
      <p:sp>
        <p:nvSpPr>
          <p:cNvPr id="43" name="Rectangle 42"/>
          <p:cNvSpPr/>
          <p:nvPr/>
        </p:nvSpPr>
        <p:spPr>
          <a:xfrm>
            <a:off x="4069001" y="1833222"/>
            <a:ext cx="1498059" cy="723643"/>
          </a:xfrm>
          <a:prstGeom prst="rect">
            <a:avLst/>
          </a:prstGeom>
          <a:solidFill>
            <a:schemeClr val="tx2">
              <a:lumMod val="20000"/>
              <a:lumOff val="80000"/>
            </a:schemeClr>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dirty="0" smtClean="0">
                <a:ln>
                  <a:noFill/>
                </a:ln>
                <a:solidFill>
                  <a:schemeClr val="tx1"/>
                </a:solidFill>
                <a:uLnTx/>
                <a:uFillTx/>
              </a:rPr>
              <a:t>Assistant(e</a:t>
            </a:r>
            <a:r>
              <a:rPr kumimoji="0" lang="fr-FR" sz="1600" b="0" i="0" u="none" strike="noStrike" cap="none" normalizeH="0" baseline="0" noProof="0" dirty="0">
                <a:ln>
                  <a:noFill/>
                </a:ln>
                <a:solidFill>
                  <a:schemeClr val="tx1"/>
                </a:solidFill>
                <a:uLnTx/>
                <a:uFillTx/>
              </a:rPr>
              <a:t>) </a:t>
            </a:r>
            <a:r>
              <a:rPr kumimoji="0" lang="pl-PL" sz="1600" b="0" i="0" u="none" strike="noStrike" cap="none" normalizeH="0" baseline="0" noProof="0" dirty="0" smtClean="0">
                <a:ln>
                  <a:noFill/>
                </a:ln>
                <a:solidFill>
                  <a:schemeClr val="tx1"/>
                </a:solidFill>
                <a:uLnTx/>
                <a:uFillTx/>
              </a:rPr>
              <a:t/>
            </a:r>
            <a:br>
              <a:rPr kumimoji="0" lang="pl-PL" sz="1600" b="0" i="0" u="none" strike="noStrike" cap="none" normalizeH="0" baseline="0" noProof="0" dirty="0" smtClean="0">
                <a:ln>
                  <a:noFill/>
                </a:ln>
                <a:solidFill>
                  <a:schemeClr val="tx1"/>
                </a:solidFill>
                <a:uLnTx/>
                <a:uFillTx/>
              </a:rPr>
            </a:br>
            <a:r>
              <a:rPr kumimoji="0" lang="fr-FR" sz="1600" b="0" i="0" u="none" strike="noStrike" cap="none" normalizeH="0" baseline="0" noProof="0" dirty="0" smtClean="0">
                <a:ln>
                  <a:noFill/>
                </a:ln>
                <a:solidFill>
                  <a:schemeClr val="tx1"/>
                </a:solidFill>
                <a:uLnTx/>
                <a:uFillTx/>
              </a:rPr>
              <a:t>de </a:t>
            </a:r>
            <a:r>
              <a:rPr kumimoji="0" lang="fr-FR" sz="1600" b="0" i="0" u="none" strike="noStrike" cap="none" normalizeH="0" baseline="0" noProof="0" dirty="0">
                <a:ln>
                  <a:noFill/>
                </a:ln>
                <a:solidFill>
                  <a:schemeClr val="tx1"/>
                </a:solidFill>
                <a:uLnTx/>
                <a:uFillTx/>
              </a:rPr>
              <a:t>direction</a:t>
            </a:r>
          </a:p>
        </p:txBody>
      </p:sp>
      <p:sp>
        <p:nvSpPr>
          <p:cNvPr id="44" name="Rectangle 43"/>
          <p:cNvSpPr/>
          <p:nvPr/>
        </p:nvSpPr>
        <p:spPr>
          <a:xfrm>
            <a:off x="5547855" y="3928208"/>
            <a:ext cx="1431756" cy="865374"/>
          </a:xfrm>
          <a:prstGeom prst="rect">
            <a:avLst/>
          </a:prstGeom>
          <a:solidFill>
            <a:schemeClr val="accent6"/>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marL="0" marR="0" lvl="0" indent="0" algn="ctr" defTabSz="577750" eaLnBrk="1" fontAlgn="base" latinLnBrk="0" hangingPunct="1">
              <a:lnSpc>
                <a:spcPct val="90000"/>
              </a:lnSpc>
              <a:spcBef>
                <a:spcPct val="0"/>
              </a:spcBef>
              <a:spcAft>
                <a:spcPts val="0"/>
              </a:spcAft>
              <a:buClrTx/>
              <a:buSzTx/>
              <a:buFontTx/>
              <a:buNone/>
              <a:tabLst/>
              <a:defRPr/>
            </a:pPr>
            <a:r>
              <a:rPr kumimoji="0" lang="fr-FR" sz="1600" b="0" i="0" u="none" strike="noStrike" cap="none" normalizeH="0" baseline="0" noProof="0" dirty="0">
                <a:ln>
                  <a:noFill/>
                </a:ln>
                <a:solidFill>
                  <a:srgbClr val="FFFFFF"/>
                </a:solidFill>
                <a:uLnTx/>
                <a:uFillTx/>
                <a:latin typeface="Salesforce Sans" panose="020B0505020202020203" pitchFamily="34" charset="0"/>
                <a:cs typeface="Arial" pitchFamily="34" charset="0"/>
              </a:rPr>
              <a:t>Directeur Opérations</a:t>
            </a:r>
            <a:br>
              <a:rPr kumimoji="0" lang="fr-FR" sz="1600" b="0" i="0" u="none" strike="noStrike" cap="none" normalizeH="0" baseline="0" noProof="0" dirty="0">
                <a:ln>
                  <a:noFill/>
                </a:ln>
                <a:solidFill>
                  <a:srgbClr val="FFFFFF"/>
                </a:solidFill>
                <a:uLnTx/>
                <a:uFillTx/>
                <a:latin typeface="Salesforce Sans" panose="020B0505020202020203" pitchFamily="34" charset="0"/>
                <a:cs typeface="Arial" pitchFamily="34" charset="0"/>
              </a:rPr>
            </a:br>
            <a:r>
              <a:rPr kumimoji="0" lang="fr-FR" sz="1600" b="0" i="0" u="none" strike="noStrike" cap="none" normalizeH="0" baseline="0" noProof="0" dirty="0">
                <a:ln>
                  <a:noFill/>
                </a:ln>
                <a:solidFill>
                  <a:srgbClr val="FFFFFF"/>
                </a:solidFill>
                <a:uLnTx/>
                <a:uFillTx/>
                <a:latin typeface="Salesforce Sans" panose="020B0505020202020203" pitchFamily="34" charset="0"/>
                <a:cs typeface="Arial" pitchFamily="34" charset="0"/>
              </a:rPr>
              <a:t>commerciales</a:t>
            </a:r>
          </a:p>
        </p:txBody>
      </p:sp>
      <p:sp>
        <p:nvSpPr>
          <p:cNvPr id="45" name="Rectangle 44"/>
          <p:cNvSpPr/>
          <p:nvPr/>
        </p:nvSpPr>
        <p:spPr>
          <a:xfrm>
            <a:off x="4772351" y="5942768"/>
            <a:ext cx="1330477" cy="723643"/>
          </a:xfrm>
          <a:prstGeom prst="rect">
            <a:avLst/>
          </a:prstGeom>
          <a:solidFill>
            <a:schemeClr val="accent6"/>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marL="0" marR="0" lvl="0" indent="0" algn="ctr" defTabSz="577750" eaLnBrk="1" fontAlgn="base" latinLnBrk="0" hangingPunct="1">
              <a:lnSpc>
                <a:spcPct val="90000"/>
              </a:lnSpc>
              <a:spcBef>
                <a:spcPct val="0"/>
              </a:spcBef>
              <a:spcAft>
                <a:spcPts val="0"/>
              </a:spcAft>
              <a:buClrTx/>
              <a:buSzTx/>
              <a:buFontTx/>
              <a:buNone/>
              <a:tabLst/>
              <a:defRPr/>
            </a:pPr>
            <a:r>
              <a:rPr kumimoji="0" lang="fr-FR" sz="1600" b="0" i="0" u="none" strike="noStrike" cap="none" spc="-20" normalizeH="0" noProof="0" dirty="0">
                <a:ln>
                  <a:noFill/>
                </a:ln>
                <a:solidFill>
                  <a:srgbClr val="FFFFFF"/>
                </a:solidFill>
                <a:uLnTx/>
                <a:uFillTx/>
                <a:latin typeface="Salesforce Sans" panose="020B0505020202020203" pitchFamily="34" charset="0"/>
                <a:cs typeface="Arial" pitchFamily="34" charset="0"/>
              </a:rPr>
              <a:t>Ingénieurs commerciaux</a:t>
            </a:r>
          </a:p>
        </p:txBody>
      </p:sp>
      <p:sp>
        <p:nvSpPr>
          <p:cNvPr id="46" name="Rectangle 45"/>
          <p:cNvSpPr/>
          <p:nvPr/>
        </p:nvSpPr>
        <p:spPr>
          <a:xfrm>
            <a:off x="6240149" y="5942768"/>
            <a:ext cx="1198448" cy="723643"/>
          </a:xfrm>
          <a:prstGeom prst="rect">
            <a:avLst/>
          </a:prstGeom>
          <a:solidFill>
            <a:schemeClr val="accent6"/>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73152" rIns="0" bIns="70545" numCol="1" spcCol="1270" anchor="ctr" anchorCtr="0">
            <a:noAutofit/>
          </a:bodyPr>
          <a:lstStyle/>
          <a:p>
            <a:pPr marL="0" marR="0" lvl="0" indent="0" algn="ctr" defTabSz="577750" eaLnBrk="1" fontAlgn="base" latinLnBrk="0" hangingPunct="1">
              <a:lnSpc>
                <a:spcPct val="90000"/>
              </a:lnSpc>
              <a:spcBef>
                <a:spcPct val="0"/>
              </a:spcBef>
              <a:spcAft>
                <a:spcPts val="0"/>
              </a:spcAft>
              <a:buClrTx/>
              <a:buSzTx/>
              <a:buFontTx/>
              <a:buNone/>
              <a:tabLst/>
              <a:defRPr/>
            </a:pPr>
            <a:r>
              <a:rPr kumimoji="0" lang="fr-FR" sz="1600" b="0" i="0" u="none" strike="noStrike" cap="none" normalizeH="0" baseline="0" noProof="0" dirty="0">
                <a:ln>
                  <a:noFill/>
                </a:ln>
                <a:solidFill>
                  <a:srgbClr val="FFFFFF"/>
                </a:solidFill>
                <a:uLnTx/>
                <a:uFillTx/>
                <a:latin typeface="Salesforce Sans" panose="020B0505020202020203" pitchFamily="34" charset="0"/>
                <a:cs typeface="Arial" pitchFamily="34" charset="0"/>
              </a:rPr>
              <a:t>Opérations </a:t>
            </a:r>
            <a:r>
              <a:rPr kumimoji="0" lang="fr-FR" sz="1600" b="0" i="0" u="none" strike="noStrike" cap="none" normalizeH="0" baseline="0" noProof="0" dirty="0" err="1" smtClean="0">
                <a:ln>
                  <a:noFill/>
                </a:ln>
                <a:solidFill>
                  <a:srgbClr val="FFFFFF"/>
                </a:solidFill>
                <a:uLnTx/>
                <a:uFillTx/>
                <a:latin typeface="Salesforce Sans" panose="020B0505020202020203" pitchFamily="34" charset="0"/>
                <a:cs typeface="Arial" pitchFamily="34" charset="0"/>
              </a:rPr>
              <a:t>commer</a:t>
            </a:r>
            <a:r>
              <a:rPr kumimoji="0" lang="pl-PL" sz="16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rPr>
              <a:t>-</a:t>
            </a:r>
            <a:r>
              <a:rPr kumimoji="0" lang="fr-FR" sz="1600" b="0" i="0" u="none" strike="noStrike" cap="none" normalizeH="0" baseline="0" noProof="0" dirty="0" err="1" smtClean="0">
                <a:ln>
                  <a:noFill/>
                </a:ln>
                <a:solidFill>
                  <a:srgbClr val="FFFFFF"/>
                </a:solidFill>
                <a:uLnTx/>
                <a:uFillTx/>
                <a:latin typeface="Salesforce Sans" panose="020B0505020202020203" pitchFamily="34" charset="0"/>
                <a:cs typeface="Arial" pitchFamily="34" charset="0"/>
              </a:rPr>
              <a:t>ciales</a:t>
            </a:r>
            <a:endParaRPr kumimoji="0" lang="fr-FR" sz="1600" b="0" i="0" u="none" strike="noStrike" cap="none" normalizeH="0" baseline="0" noProof="0" dirty="0">
              <a:ln>
                <a:noFill/>
              </a:ln>
              <a:solidFill>
                <a:srgbClr val="FFFFFF"/>
              </a:solidFill>
              <a:uLnTx/>
              <a:uFillTx/>
              <a:latin typeface="Salesforce Sans" panose="020B0505020202020203" pitchFamily="34" charset="0"/>
              <a:cs typeface="Arial" pitchFamily="34" charset="0"/>
            </a:endParaRPr>
          </a:p>
        </p:txBody>
      </p:sp>
      <p:sp>
        <p:nvSpPr>
          <p:cNvPr id="47" name="Rectangle 46"/>
          <p:cNvSpPr/>
          <p:nvPr/>
        </p:nvSpPr>
        <p:spPr>
          <a:xfrm>
            <a:off x="5241782" y="981648"/>
            <a:ext cx="1498059" cy="723643"/>
          </a:xfrm>
          <a:prstGeom prst="rect">
            <a:avLst/>
          </a:prstGeom>
          <a:solidFill>
            <a:schemeClr val="tx2">
              <a:lumMod val="20000"/>
              <a:lumOff val="80000"/>
            </a:schemeClr>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dirty="0" smtClean="0">
                <a:ln>
                  <a:noFill/>
                </a:ln>
                <a:solidFill>
                  <a:schemeClr val="tx1"/>
                </a:solidFill>
                <a:uLnTx/>
                <a:uFillTx/>
              </a:rPr>
              <a:t>PDG</a:t>
            </a:r>
            <a:endParaRPr kumimoji="0" lang="fr-FR" sz="1600" b="0" i="0" u="none" strike="noStrike" cap="none" normalizeH="0" baseline="0" noProof="0" dirty="0">
              <a:ln>
                <a:noFill/>
              </a:ln>
              <a:solidFill>
                <a:schemeClr val="tx1"/>
              </a:solidFill>
              <a:uLnTx/>
              <a:uFillTx/>
            </a:endParaRPr>
          </a:p>
        </p:txBody>
      </p:sp>
      <p:sp>
        <p:nvSpPr>
          <p:cNvPr id="48" name="Rectangle 47"/>
          <p:cNvSpPr/>
          <p:nvPr/>
        </p:nvSpPr>
        <p:spPr>
          <a:xfrm>
            <a:off x="8750799" y="2833191"/>
            <a:ext cx="1498059" cy="723643"/>
          </a:xfrm>
          <a:prstGeom prst="rect">
            <a:avLst/>
          </a:prstGeom>
          <a:solidFill>
            <a:srgbClr val="608B06"/>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a:ln>
                  <a:noFill/>
                </a:ln>
                <a:solidFill>
                  <a:schemeClr val="bg1"/>
                </a:solidFill>
                <a:uLnTx/>
                <a:uFillTx/>
              </a:rPr>
              <a:t>Vice-président Services</a:t>
            </a:r>
          </a:p>
        </p:txBody>
      </p:sp>
      <p:sp>
        <p:nvSpPr>
          <p:cNvPr id="49" name="Rectangle 48"/>
          <p:cNvSpPr/>
          <p:nvPr/>
        </p:nvSpPr>
        <p:spPr>
          <a:xfrm>
            <a:off x="10317168" y="5038244"/>
            <a:ext cx="1498059" cy="736611"/>
          </a:xfrm>
          <a:prstGeom prst="rect">
            <a:avLst/>
          </a:prstGeom>
          <a:solidFill>
            <a:srgbClr val="1797C0"/>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a:ln>
                  <a:noFill/>
                </a:ln>
                <a:solidFill>
                  <a:schemeClr val="bg1"/>
                </a:solidFill>
                <a:uLnTx/>
                <a:uFillTx/>
              </a:rPr>
              <a:t>Recruteurs</a:t>
            </a:r>
          </a:p>
        </p:txBody>
      </p:sp>
      <p:sp>
        <p:nvSpPr>
          <p:cNvPr id="50" name="Rectangle 49"/>
          <p:cNvSpPr/>
          <p:nvPr/>
        </p:nvSpPr>
        <p:spPr>
          <a:xfrm>
            <a:off x="149589" y="4977581"/>
            <a:ext cx="1498059" cy="723643"/>
          </a:xfrm>
          <a:prstGeom prst="rect">
            <a:avLst/>
          </a:prstGeom>
          <a:solidFill>
            <a:srgbClr val="236FBD"/>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sp>
      <p:sp>
        <p:nvSpPr>
          <p:cNvPr id="20" name="Rectangle 19"/>
          <p:cNvSpPr/>
          <p:nvPr/>
        </p:nvSpPr>
        <p:spPr>
          <a:xfrm>
            <a:off x="147913" y="4991281"/>
            <a:ext cx="1498059" cy="7236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91440" rIns="0" bIns="45720" numCol="1" spcCol="1270" anchor="ctr" anchorCtr="0">
            <a:noAutofit/>
          </a:bodyPr>
          <a:lstStyle/>
          <a:p>
            <a:pPr marL="0" marR="0" lvl="0" indent="0" algn="ctr" defTabSz="62230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dirty="0" smtClean="0">
                <a:ln>
                  <a:noFill/>
                </a:ln>
                <a:solidFill>
                  <a:schemeClr val="bg1"/>
                </a:solidFill>
                <a:uLnTx/>
                <a:uFillTx/>
              </a:rPr>
              <a:t>Comptabilité</a:t>
            </a:r>
            <a:endParaRPr kumimoji="0" lang="fr-FR" sz="1600" b="0" i="0" u="none" strike="noStrike" cap="none" normalizeH="0" baseline="0" noProof="0" dirty="0">
              <a:ln>
                <a:noFill/>
              </a:ln>
              <a:solidFill>
                <a:schemeClr val="bg1"/>
              </a:solidFill>
              <a:uLnTx/>
              <a:uFillTx/>
            </a:endParaRPr>
          </a:p>
        </p:txBody>
      </p:sp>
    </p:spTree>
    <p:extLst>
      <p:ext uri="{BB962C8B-B14F-4D97-AF65-F5344CB8AC3E}">
        <p14:creationId xmlns:p14="http://schemas.microsoft.com/office/powerpoint/2010/main" val="16537640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170</a:t>
            </a:fld>
            <a:endParaRPr lang="en-US" smtClean="0"/>
          </a:p>
        </p:txBody>
      </p:sp>
      <p:sp>
        <p:nvSpPr>
          <p:cNvPr id="3" name="Text Placeholder 2"/>
          <p:cNvSpPr>
            <a:spLocks noGrp="1"/>
          </p:cNvSpPr>
          <p:nvPr>
            <p:ph type="body" sz="quarter" idx="11"/>
          </p:nvPr>
        </p:nvSpPr>
        <p:spPr/>
        <p:txBody>
          <a:bodyPr/>
          <a:lstStyle/>
          <a:p>
            <a:r>
              <a:rPr lang="fr-FR" dirty="0"/>
              <a:t>Point n°3 à </a:t>
            </a:r>
            <a:r>
              <a:rPr lang="fr-FR" dirty="0" smtClean="0"/>
              <a:t>l'ordre </a:t>
            </a:r>
            <a:r>
              <a:rPr lang="fr-FR" dirty="0"/>
              <a:t>du jour : Création </a:t>
            </a:r>
            <a:r>
              <a:rPr lang="fr-FR" dirty="0" smtClean="0"/>
              <a:t>d'une </a:t>
            </a:r>
            <a:r>
              <a:rPr lang="fr-FR" dirty="0"/>
              <a:t>hiérarchie des rôles</a:t>
            </a:r>
          </a:p>
        </p:txBody>
      </p:sp>
      <p:sp>
        <p:nvSpPr>
          <p:cNvPr id="4" name="Text Placeholder 3"/>
          <p:cNvSpPr>
            <a:spLocks noGrp="1"/>
          </p:cNvSpPr>
          <p:nvPr>
            <p:ph type="body" sz="quarter" idx="12"/>
          </p:nvPr>
        </p:nvSpPr>
        <p:spPr>
          <a:xfrm>
            <a:off x="455733" y="973531"/>
            <a:ext cx="10971736" cy="1583058"/>
          </a:xfrm>
        </p:spPr>
        <p:txBody>
          <a:bodyPr/>
          <a:lstStyle/>
          <a:p>
            <a:pPr lvl="0">
              <a:lnSpc>
                <a:spcPct val="100000"/>
              </a:lnSpc>
            </a:pPr>
            <a:r>
              <a:rPr lang="fr-FR" dirty="0"/>
              <a:t>Vous avez établi un niveau </a:t>
            </a:r>
            <a:r>
              <a:rPr lang="fr-FR" dirty="0" smtClean="0"/>
              <a:t>d'accès </a:t>
            </a:r>
            <a:r>
              <a:rPr lang="fr-FR" dirty="0"/>
              <a:t>de base de façon à ce que les utilisateurs puissent avoir le niveau </a:t>
            </a:r>
            <a:r>
              <a:rPr lang="fr-FR" dirty="0" smtClean="0"/>
              <a:t>d'accès </a:t>
            </a:r>
            <a:r>
              <a:rPr lang="fr-FR" dirty="0"/>
              <a:t>approprié aux enregistrements dont ils ont besoin. Cependant, la discussion est maintenant axée sur comment ceci va impacter les directeurs et vice-présidents qui </a:t>
            </a:r>
            <a:r>
              <a:rPr lang="fr-FR" dirty="0" smtClean="0"/>
              <a:t>n'auront </a:t>
            </a:r>
            <a:r>
              <a:rPr lang="fr-FR" dirty="0"/>
              <a:t>plus </a:t>
            </a:r>
            <a:r>
              <a:rPr lang="fr-FR" dirty="0" smtClean="0"/>
              <a:t>l'accès </a:t>
            </a:r>
            <a:r>
              <a:rPr lang="fr-FR" dirty="0"/>
              <a:t>dont ils ont besoin.</a:t>
            </a:r>
          </a:p>
        </p:txBody>
      </p:sp>
      <p:pic>
        <p:nvPicPr>
          <p:cNvPr id="5" name="Picture 4" descr="Conference Table.jpg"/>
          <p:cNvPicPr>
            <a:picLocks noChangeAspect="1"/>
          </p:cNvPicPr>
          <p:nvPr/>
        </p:nvPicPr>
        <p:blipFill>
          <a:blip r:embed="rId3" cstate="print"/>
          <a:srcRect b="71407"/>
          <a:stretch>
            <a:fillRect/>
          </a:stretch>
        </p:blipFill>
        <p:spPr>
          <a:xfrm>
            <a:off x="0" y="4520630"/>
            <a:ext cx="12188825" cy="2367045"/>
          </a:xfrm>
          <a:prstGeom prst="rect">
            <a:avLst/>
          </a:prstGeom>
        </p:spPr>
      </p:pic>
      <p:sp>
        <p:nvSpPr>
          <p:cNvPr id="35" name="Rounded Rectangle 29"/>
          <p:cNvSpPr/>
          <p:nvPr/>
        </p:nvSpPr>
        <p:spPr bwMode="auto">
          <a:xfrm>
            <a:off x="3398582" y="4541686"/>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6" name="Round Same Side Corner Rectangle 33"/>
          <p:cNvSpPr/>
          <p:nvPr/>
        </p:nvSpPr>
        <p:spPr bwMode="auto">
          <a:xfrm>
            <a:off x="3402456" y="4544696"/>
            <a:ext cx="1624473" cy="317737"/>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Allison Wheeler</a:t>
            </a:r>
          </a:p>
          <a:p>
            <a:pPr lvl="0" algn="ctr">
              <a:spcBef>
                <a:spcPts val="300"/>
              </a:spcBef>
              <a:spcAft>
                <a:spcPts val="300"/>
              </a:spcAft>
              <a:defRPr/>
            </a:pPr>
            <a:r>
              <a:rPr lang="fr-FR" sz="1200" spc="-30" dirty="0">
                <a:solidFill>
                  <a:sysClr val="windowText" lastClr="000000"/>
                </a:solidFill>
                <a:latin typeface="Salesforce Sans" panose="020B0505020202020203" pitchFamily="34" charset="0"/>
                <a:cs typeface="Arial" pitchFamily="34" charset="0"/>
              </a:rPr>
              <a:t>Vice-présidente </a:t>
            </a:r>
            <a:r>
              <a:rPr lang="fr-FR" sz="1200" spc="-30" dirty="0" smtClean="0">
                <a:solidFill>
                  <a:sysClr val="windowText" lastClr="000000"/>
                </a:solidFill>
                <a:latin typeface="Salesforce Sans" panose="020B0505020202020203" pitchFamily="34" charset="0"/>
                <a:cs typeface="Arial" pitchFamily="34" charset="0"/>
              </a:rPr>
              <a:t/>
            </a:r>
            <a:br>
              <a:rPr lang="fr-FR" sz="1200" spc="-30" dirty="0" smtClean="0">
                <a:solidFill>
                  <a:sysClr val="windowText" lastClr="000000"/>
                </a:solidFill>
                <a:latin typeface="Salesforce Sans" panose="020B0505020202020203" pitchFamily="34" charset="0"/>
                <a:cs typeface="Arial" pitchFamily="34" charset="0"/>
              </a:rPr>
            </a:br>
            <a:r>
              <a:rPr lang="fr-FR" sz="1200" spc="-30" dirty="0" smtClean="0">
                <a:solidFill>
                  <a:sysClr val="windowText" lastClr="000000"/>
                </a:solidFill>
                <a:latin typeface="Salesforce Sans" panose="020B0505020202020203" pitchFamily="34" charset="0"/>
                <a:cs typeface="Arial" pitchFamily="34" charset="0"/>
              </a:rPr>
              <a:t>Ventes </a:t>
            </a:r>
            <a:r>
              <a:rPr lang="fr-FR" sz="1200" spc="-30" dirty="0">
                <a:solidFill>
                  <a:sysClr val="windowText" lastClr="000000"/>
                </a:solidFill>
                <a:latin typeface="Salesforce Sans" panose="020B0505020202020203" pitchFamily="34" charset="0"/>
                <a:cs typeface="Arial" pitchFamily="34" charset="0"/>
              </a:rPr>
              <a:t>internationales</a:t>
            </a:r>
            <a:endParaRPr kumimoji="0" lang="fr-FR" sz="1200" b="0" i="0" u="none" strike="noStrike" cap="none" spc="-30" normalizeH="0" noProof="0" dirty="0">
              <a:ln>
                <a:noFill/>
              </a:ln>
              <a:solidFill>
                <a:sysClr val="windowText" lastClr="000000"/>
              </a:solidFill>
              <a:uLnTx/>
              <a:uFillTx/>
              <a:latin typeface="Salesforce Sans" panose="020B0505020202020203" pitchFamily="34" charset="0"/>
              <a:cs typeface="Arial" pitchFamily="34" charset="0"/>
            </a:endParaRPr>
          </a:p>
        </p:txBody>
      </p:sp>
      <p:sp>
        <p:nvSpPr>
          <p:cNvPr id="33" name="Rounded Rectangle 37"/>
          <p:cNvSpPr/>
          <p:nvPr/>
        </p:nvSpPr>
        <p:spPr bwMode="auto">
          <a:xfrm>
            <a:off x="5376218" y="4541686"/>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4" name="Round Same Side Corner Rectangle 38"/>
          <p:cNvSpPr/>
          <p:nvPr/>
        </p:nvSpPr>
        <p:spPr bwMode="auto">
          <a:xfrm>
            <a:off x="5380092" y="4544696"/>
            <a:ext cx="1624473" cy="317737"/>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Conner </a:t>
            </a:r>
            <a:r>
              <a:rPr kumimoji="0" lang="fr-FR" sz="1600" b="1" i="0" u="none" strike="noStrike" cap="none" normalizeH="0" baseline="0" noProof="0" dirty="0" err="1">
                <a:ln>
                  <a:noFill/>
                </a:ln>
                <a:solidFill>
                  <a:schemeClr val="bg1"/>
                </a:solidFill>
                <a:uLnTx/>
                <a:uFillTx/>
                <a:latin typeface="Salesforce Sans" panose="020B0505020202020203" pitchFamily="34" charset="0"/>
                <a:cs typeface="Arial" pitchFamily="34" charset="0"/>
              </a:rPr>
              <a:t>McCoy</a:t>
            </a:r>
            <a:endPar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endParaRP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Marketing</a:t>
            </a:r>
          </a:p>
        </p:txBody>
      </p:sp>
      <p:sp>
        <p:nvSpPr>
          <p:cNvPr id="31" name="Rounded Rectangle 42"/>
          <p:cNvSpPr/>
          <p:nvPr/>
        </p:nvSpPr>
        <p:spPr bwMode="auto">
          <a:xfrm>
            <a:off x="7341460" y="4541686"/>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2" name="Round Same Side Corner Rectangle 43"/>
          <p:cNvSpPr/>
          <p:nvPr/>
        </p:nvSpPr>
        <p:spPr bwMode="auto">
          <a:xfrm>
            <a:off x="7345334" y="4544696"/>
            <a:ext cx="1624473" cy="317737"/>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Noah Larkin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Services</a:t>
            </a:r>
          </a:p>
        </p:txBody>
      </p:sp>
      <p:grpSp>
        <p:nvGrpSpPr>
          <p:cNvPr id="10" name="Group 9"/>
          <p:cNvGrpSpPr/>
          <p:nvPr/>
        </p:nvGrpSpPr>
        <p:grpSpPr>
          <a:xfrm>
            <a:off x="5377350" y="2529254"/>
            <a:ext cx="1628347" cy="1804193"/>
            <a:chOff x="448235" y="3801029"/>
            <a:chExt cx="2166770" cy="1613646"/>
          </a:xfrm>
        </p:grpSpPr>
        <p:sp>
          <p:nvSpPr>
            <p:cNvPr id="29" name="Rounded Rectangle 47"/>
            <p:cNvSpPr/>
            <p:nvPr/>
          </p:nvSpPr>
          <p:spPr bwMode="auto">
            <a:xfrm>
              <a:off x="448235" y="3801029"/>
              <a:ext cx="2160494" cy="1613646"/>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0" name="Round Same Side Corner Rectangle 4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John Wiseman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smtClean="0">
                  <a:ln>
                    <a:noFill/>
                  </a:ln>
                  <a:solidFill>
                    <a:sysClr val="windowText" lastClr="000000"/>
                  </a:solidFill>
                  <a:uLnTx/>
                  <a:uFillTx/>
                  <a:latin typeface="Salesforce Sans" panose="020B0505020202020203" pitchFamily="34" charset="0"/>
                  <a:cs typeface="Arial" pitchFamily="34" charset="0"/>
                </a:rPr>
                <a:t>PDG</a:t>
              </a:r>
              <a:endParaRPr kumimoji="0" lang="fr-FR" sz="14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endParaRPr>
            </a:p>
          </p:txBody>
        </p:sp>
      </p:grpSp>
      <p:sp>
        <p:nvSpPr>
          <p:cNvPr id="27" name="Rounded Rectangle 52"/>
          <p:cNvSpPr/>
          <p:nvPr/>
        </p:nvSpPr>
        <p:spPr bwMode="auto">
          <a:xfrm>
            <a:off x="1327818" y="4541686"/>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28" name="Round Same Side Corner Rectangle 53"/>
          <p:cNvSpPr/>
          <p:nvPr/>
        </p:nvSpPr>
        <p:spPr bwMode="auto">
          <a:xfrm>
            <a:off x="1331692" y="4544697"/>
            <a:ext cx="1624473" cy="317737"/>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Brent Bassi</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Finances</a:t>
            </a:r>
          </a:p>
        </p:txBody>
      </p:sp>
      <p:sp>
        <p:nvSpPr>
          <p:cNvPr id="25" name="Rounded Rectangle 57"/>
          <p:cNvSpPr/>
          <p:nvPr/>
        </p:nvSpPr>
        <p:spPr bwMode="auto">
          <a:xfrm>
            <a:off x="9312899" y="4541685"/>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26" name="Round Same Side Corner Rectangle 58"/>
          <p:cNvSpPr/>
          <p:nvPr/>
        </p:nvSpPr>
        <p:spPr bwMode="auto">
          <a:xfrm>
            <a:off x="9316773" y="4544695"/>
            <a:ext cx="1624473" cy="317737"/>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Ling Wu</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Vice-présidente Ressources humaines</a:t>
            </a:r>
          </a:p>
        </p:txBody>
      </p:sp>
      <p:grpSp>
        <p:nvGrpSpPr>
          <p:cNvPr id="14" name="Group 13"/>
          <p:cNvGrpSpPr/>
          <p:nvPr/>
        </p:nvGrpSpPr>
        <p:grpSpPr>
          <a:xfrm>
            <a:off x="2139634" y="4146203"/>
            <a:ext cx="7989376" cy="406489"/>
            <a:chOff x="1712556" y="3729035"/>
            <a:chExt cx="8726019" cy="432000"/>
          </a:xfrm>
        </p:grpSpPr>
        <p:cxnSp>
          <p:nvCxnSpPr>
            <p:cNvPr id="20" name="Straight Connector 19"/>
            <p:cNvCxnSpPr/>
            <p:nvPr/>
          </p:nvCxnSpPr>
          <p:spPr bwMode="auto">
            <a:xfrm flipV="1">
              <a:off x="6134229" y="3729035"/>
              <a:ext cx="0" cy="43200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1" name="Elbow Connector 3"/>
            <p:cNvCxnSpPr/>
            <p:nvPr/>
          </p:nvCxnSpPr>
          <p:spPr bwMode="auto">
            <a:xfrm rot="5400000">
              <a:off x="3813357" y="1827233"/>
              <a:ext cx="221308" cy="4422910"/>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2" name="Elbow Connector 6"/>
            <p:cNvCxnSpPr>
              <a:stCxn id="29" idx="2"/>
              <a:endCxn id="26" idx="3"/>
            </p:cNvCxnSpPr>
            <p:nvPr/>
          </p:nvCxnSpPr>
          <p:spPr bwMode="auto">
            <a:xfrm rot="16200000" flipH="1">
              <a:off x="8174768" y="1888736"/>
              <a:ext cx="224506" cy="4303109"/>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3" name="Elbow Connector 9"/>
            <p:cNvCxnSpPr>
              <a:stCxn id="29" idx="2"/>
              <a:endCxn id="32" idx="3"/>
            </p:cNvCxnSpPr>
            <p:nvPr/>
          </p:nvCxnSpPr>
          <p:spPr bwMode="auto">
            <a:xfrm rot="16200000" flipH="1">
              <a:off x="7098161" y="2965341"/>
              <a:ext cx="224507" cy="2149897"/>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4" name="Elbow Connector 11"/>
            <p:cNvCxnSpPr>
              <a:stCxn id="29" idx="2"/>
              <a:endCxn id="36" idx="3"/>
            </p:cNvCxnSpPr>
            <p:nvPr/>
          </p:nvCxnSpPr>
          <p:spPr bwMode="auto">
            <a:xfrm rot="5400000">
              <a:off x="4944951" y="2962028"/>
              <a:ext cx="224507" cy="2156525"/>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gr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b="74566"/>
          <a:stretch/>
        </p:blipFill>
        <p:spPr>
          <a:xfrm>
            <a:off x="5368540" y="3160376"/>
            <a:ext cx="1678604" cy="1174055"/>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b="72773"/>
          <a:stretch/>
        </p:blipFill>
        <p:spPr>
          <a:xfrm>
            <a:off x="3259933" y="5334071"/>
            <a:ext cx="1871162" cy="1240407"/>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b="74302"/>
          <a:stretch/>
        </p:blipFill>
        <p:spPr>
          <a:xfrm>
            <a:off x="5262883" y="5334071"/>
            <a:ext cx="1854417" cy="1240407"/>
          </a:xfrm>
          <a:prstGeom prst="rect">
            <a:avLst/>
          </a:prstGeom>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b="73170"/>
          <a:stretch/>
        </p:blipFill>
        <p:spPr>
          <a:xfrm>
            <a:off x="9186927" y="5334071"/>
            <a:ext cx="1975812" cy="1240407"/>
          </a:xfrm>
          <a:prstGeom prst="rect">
            <a:avLst/>
          </a:prstGeom>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b="72566"/>
          <a:stretch/>
        </p:blipFill>
        <p:spPr>
          <a:xfrm>
            <a:off x="7312192" y="5334071"/>
            <a:ext cx="1695348" cy="1240407"/>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b="71466"/>
          <a:stretch/>
        </p:blipFill>
        <p:spPr>
          <a:xfrm>
            <a:off x="1360860" y="5381691"/>
            <a:ext cx="1575844" cy="1206948"/>
          </a:xfrm>
          <a:prstGeom prst="rect">
            <a:avLst/>
          </a:prstGeom>
        </p:spPr>
      </p:pic>
    </p:spTree>
    <p:extLst>
      <p:ext uri="{BB962C8B-B14F-4D97-AF65-F5344CB8AC3E}">
        <p14:creationId xmlns:p14="http://schemas.microsoft.com/office/powerpoint/2010/main" val="82167996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171</a:t>
            </a:fld>
            <a:endParaRPr lang="en-US" smtClean="0"/>
          </a:p>
        </p:txBody>
      </p:sp>
      <p:sp>
        <p:nvSpPr>
          <p:cNvPr id="3" name="Text Placeholder 2"/>
          <p:cNvSpPr>
            <a:spLocks noGrp="1"/>
          </p:cNvSpPr>
          <p:nvPr>
            <p:ph type="body" sz="quarter" idx="11"/>
          </p:nvPr>
        </p:nvSpPr>
        <p:spPr>
          <a:xfrm>
            <a:off x="455733" y="-78288"/>
            <a:ext cx="9755067" cy="914400"/>
          </a:xfrm>
        </p:spPr>
        <p:txBody>
          <a:bodyPr/>
          <a:lstStyle/>
          <a:p>
            <a:r>
              <a:rPr lang="fr-FR" dirty="0"/>
              <a:t>Point n°3 à </a:t>
            </a:r>
            <a:r>
              <a:rPr lang="fr-FR" dirty="0" smtClean="0"/>
              <a:t>l'ordre </a:t>
            </a:r>
            <a:r>
              <a:rPr lang="fr-FR" dirty="0"/>
              <a:t>du jour : Création </a:t>
            </a:r>
            <a:r>
              <a:rPr lang="fr-FR" dirty="0" smtClean="0"/>
              <a:t>d'une </a:t>
            </a:r>
            <a:r>
              <a:rPr lang="fr-FR" dirty="0"/>
              <a:t>hiérarchie des rôles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4496" b="10484"/>
          <a:stretch/>
        </p:blipFill>
        <p:spPr>
          <a:xfrm>
            <a:off x="0" y="760395"/>
            <a:ext cx="12192000" cy="6097605"/>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6" name="Content Placeholder 4"/>
          <p:cNvSpPr txBox="1">
            <a:spLocks/>
          </p:cNvSpPr>
          <p:nvPr/>
        </p:nvSpPr>
        <p:spPr>
          <a:xfrm rot="20820167">
            <a:off x="3900110" y="1834102"/>
            <a:ext cx="4394444" cy="4818349"/>
          </a:xfrm>
          <a:prstGeom prst="rect">
            <a:avLst/>
          </a:prstGeom>
        </p:spPr>
        <p:txBody>
          <a:bodyPr rIns="0">
            <a:noAutofit/>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gn="ctr">
              <a:lnSpc>
                <a:spcPct val="90000"/>
              </a:lnSpc>
            </a:pPr>
            <a:r>
              <a:rPr lang="fr-FR" sz="1800" b="1" dirty="0">
                <a:latin typeface="Segoe Print" panose="02000600000000000000" pitchFamily="2" charset="0"/>
              </a:rPr>
              <a:t>Accès supplémentaire aux enregistrements requis :</a:t>
            </a:r>
          </a:p>
          <a:p>
            <a:pPr marL="236538" indent="-236538">
              <a:lnSpc>
                <a:spcPct val="90000"/>
              </a:lnSpc>
              <a:buFont typeface="Wingdings" pitchFamily="2" charset="2"/>
              <a:buChar char="q"/>
            </a:pPr>
            <a:r>
              <a:rPr lang="fr-FR" sz="1600" spc="-20" dirty="0">
                <a:latin typeface="Segoe Print" panose="02000600000000000000" pitchFamily="2" charset="0"/>
              </a:rPr>
              <a:t>Le PDG </a:t>
            </a:r>
            <a:r>
              <a:rPr lang="fr-FR" sz="1600" spc="-20" dirty="0" smtClean="0">
                <a:latin typeface="Segoe Print" panose="02000600000000000000" pitchFamily="2" charset="0"/>
              </a:rPr>
              <a:t>n'a </a:t>
            </a:r>
            <a:r>
              <a:rPr lang="fr-FR" sz="1600" spc="-20" dirty="0">
                <a:latin typeface="Segoe Print" panose="02000600000000000000" pitchFamily="2" charset="0"/>
              </a:rPr>
              <a:t>pas une vision </a:t>
            </a:r>
            <a:r>
              <a:rPr lang="fr-FR" sz="1600" spc="-20" dirty="0" smtClean="0">
                <a:latin typeface="Segoe Print" panose="02000600000000000000" pitchFamily="2" charset="0"/>
              </a:rPr>
              <a:t>d'ensemble </a:t>
            </a:r>
            <a:r>
              <a:rPr lang="fr-FR" sz="1600" spc="-20" dirty="0">
                <a:latin typeface="Segoe Print" panose="02000600000000000000" pitchFamily="2" charset="0"/>
              </a:rPr>
              <a:t>de toutes les données </a:t>
            </a:r>
            <a:r>
              <a:rPr lang="fr-FR" sz="1600" spc="-20" dirty="0" smtClean="0">
                <a:latin typeface="Segoe Print" panose="02000600000000000000" pitchFamily="2" charset="0"/>
              </a:rPr>
              <a:t>de</a:t>
            </a:r>
            <a:r>
              <a:rPr lang="pl-PL" sz="1600" spc="-20" dirty="0" smtClean="0">
                <a:latin typeface="Segoe Print" panose="02000600000000000000" pitchFamily="2" charset="0"/>
              </a:rPr>
              <a:t> </a:t>
            </a:r>
            <a:r>
              <a:rPr lang="fr-FR" sz="1600" spc="-20" dirty="0" smtClean="0">
                <a:latin typeface="Segoe Print" panose="02000600000000000000" pitchFamily="2" charset="0"/>
              </a:rPr>
              <a:t>l'organisation</a:t>
            </a:r>
            <a:r>
              <a:rPr lang="fr-FR" sz="1600" spc="-20" dirty="0">
                <a:latin typeface="Segoe Print" panose="02000600000000000000" pitchFamily="2" charset="0"/>
              </a:rPr>
              <a:t>.</a:t>
            </a:r>
          </a:p>
          <a:p>
            <a:pPr marL="236538" indent="-236538">
              <a:lnSpc>
                <a:spcPct val="90000"/>
              </a:lnSpc>
              <a:buFont typeface="Wingdings" pitchFamily="2" charset="2"/>
              <a:buChar char="q"/>
            </a:pPr>
            <a:r>
              <a:rPr lang="fr-FR" sz="1600" dirty="0">
                <a:latin typeface="Segoe Print" panose="02000600000000000000" pitchFamily="2" charset="0"/>
              </a:rPr>
              <a:t>Le Vice-président Ventes mondiales </a:t>
            </a:r>
            <a:r>
              <a:rPr lang="pl-PL" sz="1600" dirty="0" smtClean="0">
                <a:latin typeface="Segoe Print" panose="02000600000000000000" pitchFamily="2" charset="0"/>
              </a:rPr>
              <a:t/>
            </a:r>
            <a:br>
              <a:rPr lang="pl-PL" sz="1600" dirty="0" smtClean="0">
                <a:latin typeface="Segoe Print" panose="02000600000000000000" pitchFamily="2" charset="0"/>
              </a:rPr>
            </a:br>
            <a:r>
              <a:rPr lang="fr-FR" sz="1600" dirty="0" smtClean="0">
                <a:latin typeface="Segoe Print" panose="02000600000000000000" pitchFamily="2" charset="0"/>
              </a:rPr>
              <a:t>et </a:t>
            </a:r>
            <a:r>
              <a:rPr lang="fr-FR" sz="1600" dirty="0">
                <a:latin typeface="Segoe Print" panose="02000600000000000000" pitchFamily="2" charset="0"/>
              </a:rPr>
              <a:t>les directeurs commerciaux ne peuvent pas visualiser ou rendre compte sur les opportunités de leurs commerciaux.</a:t>
            </a:r>
          </a:p>
          <a:p>
            <a:pPr marL="236538" indent="-236538">
              <a:lnSpc>
                <a:spcPct val="90000"/>
              </a:lnSpc>
              <a:buFont typeface="Wingdings" pitchFamily="2" charset="2"/>
              <a:buChar char="q"/>
            </a:pPr>
            <a:r>
              <a:rPr lang="fr-FR" sz="1600" dirty="0">
                <a:latin typeface="Segoe Print" panose="02000600000000000000" pitchFamily="2" charset="0"/>
              </a:rPr>
              <a:t>Les services Opérations commerciales et les ingénieurs commerciaux </a:t>
            </a:r>
            <a:r>
              <a:rPr lang="fr-FR" sz="1600" dirty="0" smtClean="0">
                <a:latin typeface="Segoe Print" panose="02000600000000000000" pitchFamily="2" charset="0"/>
              </a:rPr>
              <a:t>n'ont </a:t>
            </a:r>
            <a:r>
              <a:rPr lang="fr-FR" sz="1600" dirty="0">
                <a:latin typeface="Segoe Print" panose="02000600000000000000" pitchFamily="2" charset="0"/>
              </a:rPr>
              <a:t>pas accès aux opportunités de </a:t>
            </a:r>
            <a:r>
              <a:rPr lang="fr-FR" sz="1600" dirty="0" smtClean="0">
                <a:latin typeface="Segoe Print" panose="02000600000000000000" pitchFamily="2" charset="0"/>
              </a:rPr>
              <a:t>l'organisation</a:t>
            </a:r>
            <a:r>
              <a:rPr lang="fr-FR" sz="1600" dirty="0">
                <a:latin typeface="Segoe Print" panose="02000600000000000000" pitchFamily="2" charset="0"/>
              </a:rPr>
              <a:t>.</a:t>
            </a:r>
          </a:p>
          <a:p>
            <a:pPr marL="236538" indent="-236538">
              <a:lnSpc>
                <a:spcPct val="90000"/>
              </a:lnSpc>
              <a:buFont typeface="Wingdings" pitchFamily="2" charset="2"/>
              <a:buChar char="q"/>
            </a:pPr>
            <a:r>
              <a:rPr lang="fr-FR" sz="1600" dirty="0">
                <a:latin typeface="Segoe Print" panose="02000600000000000000" pitchFamily="2" charset="0"/>
              </a:rPr>
              <a:t>Le Vice-président Services ne peut pas visualiser ni rendre compte sur les requêtes de ses agents.</a:t>
            </a:r>
          </a:p>
          <a:p>
            <a:pPr marL="236538" indent="-236538">
              <a:lnSpc>
                <a:spcPct val="90000"/>
              </a:lnSpc>
              <a:buFont typeface="Wingdings" pitchFamily="2" charset="2"/>
              <a:buChar char="q"/>
            </a:pPr>
            <a:r>
              <a:rPr lang="fr-FR" sz="1600" spc="-20" dirty="0">
                <a:latin typeface="Segoe Print" panose="02000600000000000000" pitchFamily="2" charset="0"/>
              </a:rPr>
              <a:t>Les autres Vice-présidents et Directeurs </a:t>
            </a:r>
            <a:r>
              <a:rPr lang="fr-FR" sz="1600" spc="-20" dirty="0" smtClean="0">
                <a:latin typeface="Segoe Print" panose="02000600000000000000" pitchFamily="2" charset="0"/>
              </a:rPr>
              <a:t>n'ont qu'un </a:t>
            </a:r>
            <a:r>
              <a:rPr lang="fr-FR" sz="1600" spc="-20" dirty="0">
                <a:latin typeface="Segoe Print" panose="02000600000000000000" pitchFamily="2" charset="0"/>
              </a:rPr>
              <a:t>accès en lecture seule aux enregistrements de leurs collaborateurs.</a:t>
            </a:r>
          </a:p>
        </p:txBody>
      </p:sp>
    </p:spTree>
    <p:extLst>
      <p:ext uri="{BB962C8B-B14F-4D97-AF65-F5344CB8AC3E}">
        <p14:creationId xmlns:p14="http://schemas.microsoft.com/office/powerpoint/2010/main" val="22802130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172</a:t>
            </a:fld>
            <a:endParaRPr lang="en-US" smtClean="0"/>
          </a:p>
        </p:txBody>
      </p:sp>
      <p:sp>
        <p:nvSpPr>
          <p:cNvPr id="3" name="Text Placeholder 2"/>
          <p:cNvSpPr>
            <a:spLocks noGrp="1"/>
          </p:cNvSpPr>
          <p:nvPr>
            <p:ph type="body" sz="quarter" idx="11"/>
          </p:nvPr>
        </p:nvSpPr>
        <p:spPr/>
        <p:txBody>
          <a:bodyPr/>
          <a:lstStyle/>
          <a:p>
            <a:r>
              <a:rPr lang="fr-FR" dirty="0"/>
              <a:t>Hiérarchie des rôles : qui a besoin de visibilité ?</a:t>
            </a:r>
          </a:p>
        </p:txBody>
      </p:sp>
      <p:sp>
        <p:nvSpPr>
          <p:cNvPr id="4" name="Rectangle 3"/>
          <p:cNvSpPr/>
          <p:nvPr/>
        </p:nvSpPr>
        <p:spPr>
          <a:xfrm>
            <a:off x="5915504" y="1214107"/>
            <a:ext cx="1395549" cy="837330"/>
          </a:xfrm>
          <a:prstGeom prst="rect">
            <a:avLst/>
          </a:prstGeom>
          <a:solidFill>
            <a:schemeClr val="accent1">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bg1"/>
                </a:solidFill>
              </a:rPr>
              <a:t>CEO</a:t>
            </a:r>
          </a:p>
        </p:txBody>
      </p:sp>
      <p:sp>
        <p:nvSpPr>
          <p:cNvPr id="5" name="Rectangle 4"/>
          <p:cNvSpPr/>
          <p:nvPr/>
        </p:nvSpPr>
        <p:spPr>
          <a:xfrm>
            <a:off x="4427246" y="1215504"/>
            <a:ext cx="1395549" cy="837329"/>
          </a:xfrm>
          <a:prstGeom prst="rect">
            <a:avLst/>
          </a:prstGeom>
          <a:solidFill>
            <a:schemeClr val="accent1">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dirty="0">
                <a:solidFill>
                  <a:schemeClr val="bg1"/>
                </a:solidFill>
              </a:rPr>
              <a:t>Assistant(e) de direction</a:t>
            </a:r>
          </a:p>
        </p:txBody>
      </p:sp>
      <p:sp>
        <p:nvSpPr>
          <p:cNvPr id="6" name="Rectangle 5"/>
          <p:cNvSpPr/>
          <p:nvPr/>
        </p:nvSpPr>
        <p:spPr>
          <a:xfrm>
            <a:off x="342943" y="2922384"/>
            <a:ext cx="1283254" cy="837329"/>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dirty="0">
                <a:solidFill>
                  <a:schemeClr val="bg1"/>
                </a:solidFill>
              </a:rPr>
              <a:t>VP</a:t>
            </a:r>
            <a:br>
              <a:rPr lang="fr-FR" sz="1500" dirty="0">
                <a:solidFill>
                  <a:schemeClr val="bg1"/>
                </a:solidFill>
              </a:rPr>
            </a:br>
            <a:r>
              <a:rPr lang="fr-FR" sz="1500" dirty="0">
                <a:solidFill>
                  <a:schemeClr val="bg1"/>
                </a:solidFill>
              </a:rPr>
              <a:t>Finances</a:t>
            </a:r>
          </a:p>
        </p:txBody>
      </p:sp>
      <p:sp>
        <p:nvSpPr>
          <p:cNvPr id="7" name="Rectangle 6"/>
          <p:cNvSpPr/>
          <p:nvPr/>
        </p:nvSpPr>
        <p:spPr>
          <a:xfrm>
            <a:off x="342943" y="4229815"/>
            <a:ext cx="1283254" cy="837329"/>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bg1"/>
                </a:solidFill>
              </a:rPr>
              <a:t>Directeur financier</a:t>
            </a:r>
          </a:p>
        </p:txBody>
      </p:sp>
      <p:sp>
        <p:nvSpPr>
          <p:cNvPr id="8" name="Rectangle 7"/>
          <p:cNvSpPr/>
          <p:nvPr/>
        </p:nvSpPr>
        <p:spPr>
          <a:xfrm>
            <a:off x="342943" y="5575748"/>
            <a:ext cx="1283254" cy="837329"/>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bg1"/>
                </a:solidFill>
              </a:rPr>
              <a:t>Comptabilité</a:t>
            </a:r>
          </a:p>
        </p:txBody>
      </p:sp>
      <p:sp>
        <p:nvSpPr>
          <p:cNvPr id="9" name="Rectangle 8"/>
          <p:cNvSpPr/>
          <p:nvPr/>
        </p:nvSpPr>
        <p:spPr>
          <a:xfrm>
            <a:off x="10555820" y="2922384"/>
            <a:ext cx="1283254" cy="837329"/>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bg1"/>
                </a:solidFill>
              </a:rPr>
              <a:t>VP</a:t>
            </a:r>
            <a:br>
              <a:rPr lang="fr-FR" sz="1500">
                <a:solidFill>
                  <a:schemeClr val="bg1"/>
                </a:solidFill>
              </a:rPr>
            </a:br>
            <a:r>
              <a:rPr lang="fr-FR" sz="1500">
                <a:solidFill>
                  <a:schemeClr val="bg1"/>
                </a:solidFill>
              </a:rPr>
              <a:t>Ressources humaines</a:t>
            </a:r>
          </a:p>
        </p:txBody>
      </p:sp>
      <p:sp>
        <p:nvSpPr>
          <p:cNvPr id="10" name="Rectangle 9"/>
          <p:cNvSpPr/>
          <p:nvPr/>
        </p:nvSpPr>
        <p:spPr>
          <a:xfrm>
            <a:off x="10555820" y="4229815"/>
            <a:ext cx="1283254" cy="837329"/>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bg1"/>
                </a:solidFill>
              </a:rPr>
              <a:t>Directeur Ressources humaines</a:t>
            </a:r>
          </a:p>
        </p:txBody>
      </p:sp>
      <p:sp>
        <p:nvSpPr>
          <p:cNvPr id="11" name="Rectangle 10"/>
          <p:cNvSpPr/>
          <p:nvPr/>
        </p:nvSpPr>
        <p:spPr>
          <a:xfrm>
            <a:off x="10555820" y="5575748"/>
            <a:ext cx="1283254" cy="837329"/>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bg1"/>
                </a:solidFill>
              </a:rPr>
              <a:t>Recruteurs</a:t>
            </a:r>
          </a:p>
        </p:txBody>
      </p:sp>
      <p:sp>
        <p:nvSpPr>
          <p:cNvPr id="12" name="Rectangle 11"/>
          <p:cNvSpPr/>
          <p:nvPr/>
        </p:nvSpPr>
        <p:spPr>
          <a:xfrm>
            <a:off x="9096835" y="2922384"/>
            <a:ext cx="1283254" cy="837329"/>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spc="-20" dirty="0">
                <a:solidFill>
                  <a:schemeClr val="bg1"/>
                </a:solidFill>
              </a:rPr>
              <a:t>Vice-président</a:t>
            </a:r>
            <a:br>
              <a:rPr lang="fr-FR" sz="1500" spc="-20" dirty="0">
                <a:solidFill>
                  <a:schemeClr val="bg1"/>
                </a:solidFill>
              </a:rPr>
            </a:br>
            <a:r>
              <a:rPr lang="fr-FR" sz="1500" spc="-20" dirty="0">
                <a:solidFill>
                  <a:schemeClr val="bg1"/>
                </a:solidFill>
              </a:rPr>
              <a:t>Services</a:t>
            </a:r>
          </a:p>
        </p:txBody>
      </p:sp>
      <p:sp>
        <p:nvSpPr>
          <p:cNvPr id="13" name="Rectangle 12"/>
          <p:cNvSpPr/>
          <p:nvPr/>
        </p:nvSpPr>
        <p:spPr>
          <a:xfrm>
            <a:off x="9096835" y="4229815"/>
            <a:ext cx="1283254" cy="837329"/>
          </a:xfrm>
          <a:prstGeom prst="rect">
            <a:avLst/>
          </a:prstGeom>
          <a:solidFill>
            <a:schemeClr val="bg1"/>
          </a:solidFill>
          <a:ln w="38100">
            <a:solidFill>
              <a:srgbClr val="00B050"/>
            </a:solidFill>
          </a:ln>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rgbClr val="00B050"/>
                </a:solidFill>
              </a:rPr>
              <a:t>Directeur Service client</a:t>
            </a:r>
          </a:p>
        </p:txBody>
      </p:sp>
      <p:sp>
        <p:nvSpPr>
          <p:cNvPr id="14" name="Rectangle 13"/>
          <p:cNvSpPr/>
          <p:nvPr/>
        </p:nvSpPr>
        <p:spPr>
          <a:xfrm>
            <a:off x="9096835" y="5575748"/>
            <a:ext cx="1283254" cy="837329"/>
          </a:xfrm>
          <a:prstGeom prst="rect">
            <a:avLst/>
          </a:prstGeom>
          <a:solidFill>
            <a:schemeClr val="bg1"/>
          </a:solidFill>
          <a:ln w="38100">
            <a:solidFill>
              <a:srgbClr val="00B050"/>
            </a:solidFill>
          </a:ln>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rgbClr val="00B050"/>
                </a:solidFill>
              </a:rPr>
              <a:t>Agent du service client</a:t>
            </a:r>
          </a:p>
        </p:txBody>
      </p:sp>
      <p:sp>
        <p:nvSpPr>
          <p:cNvPr id="15" name="Rectangle 14"/>
          <p:cNvSpPr/>
          <p:nvPr/>
        </p:nvSpPr>
        <p:spPr>
          <a:xfrm>
            <a:off x="7637853" y="2922384"/>
            <a:ext cx="1283254" cy="837329"/>
          </a:xfrm>
          <a:prstGeom prst="rect">
            <a:avLst/>
          </a:prstGeom>
          <a:solidFill>
            <a:schemeClr val="accent5"/>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bg1"/>
                </a:solidFill>
              </a:rPr>
              <a:t>VP</a:t>
            </a:r>
            <a:br>
              <a:rPr lang="fr-FR" sz="1500">
                <a:solidFill>
                  <a:schemeClr val="bg1"/>
                </a:solidFill>
              </a:rPr>
            </a:br>
            <a:r>
              <a:rPr lang="fr-FR" sz="1500">
                <a:solidFill>
                  <a:schemeClr val="bg1"/>
                </a:solidFill>
              </a:rPr>
              <a:t>Marketing</a:t>
            </a:r>
          </a:p>
        </p:txBody>
      </p:sp>
      <p:sp>
        <p:nvSpPr>
          <p:cNvPr id="16" name="Rectangle 15"/>
          <p:cNvSpPr/>
          <p:nvPr/>
        </p:nvSpPr>
        <p:spPr>
          <a:xfrm>
            <a:off x="7637853" y="4229815"/>
            <a:ext cx="1283254" cy="837329"/>
          </a:xfrm>
          <a:prstGeom prst="rect">
            <a:avLst/>
          </a:prstGeom>
          <a:solidFill>
            <a:schemeClr val="bg1"/>
          </a:solidFill>
          <a:ln w="38100">
            <a:solidFill>
              <a:schemeClr val="accent5"/>
            </a:solidFill>
          </a:ln>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accent5"/>
                </a:solidFill>
              </a:rPr>
              <a:t>Directeur Marketing</a:t>
            </a:r>
          </a:p>
        </p:txBody>
      </p:sp>
      <p:sp>
        <p:nvSpPr>
          <p:cNvPr id="17" name="Rectangle 16"/>
          <p:cNvSpPr/>
          <p:nvPr/>
        </p:nvSpPr>
        <p:spPr>
          <a:xfrm>
            <a:off x="7637853" y="5575748"/>
            <a:ext cx="1283254" cy="837329"/>
          </a:xfrm>
          <a:prstGeom prst="rect">
            <a:avLst/>
          </a:prstGeom>
          <a:solidFill>
            <a:schemeClr val="bg1"/>
          </a:solidFill>
          <a:ln w="38100">
            <a:solidFill>
              <a:schemeClr val="accent5"/>
            </a:solidFill>
          </a:ln>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accent5"/>
                </a:solidFill>
              </a:rPr>
              <a:t>Distributeurs</a:t>
            </a:r>
          </a:p>
        </p:txBody>
      </p:sp>
      <p:sp>
        <p:nvSpPr>
          <p:cNvPr id="18" name="Rectangle 17"/>
          <p:cNvSpPr/>
          <p:nvPr/>
        </p:nvSpPr>
        <p:spPr>
          <a:xfrm>
            <a:off x="3245715" y="2922384"/>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dirty="0">
                <a:solidFill>
                  <a:schemeClr val="accent5">
                    <a:lumMod val="50000"/>
                  </a:schemeClr>
                </a:solidFill>
              </a:rPr>
              <a:t>VP</a:t>
            </a:r>
            <a:br>
              <a:rPr lang="fr-FR" sz="1500" dirty="0">
                <a:solidFill>
                  <a:schemeClr val="accent5">
                    <a:lumMod val="50000"/>
                  </a:schemeClr>
                </a:solidFill>
              </a:rPr>
            </a:br>
            <a:r>
              <a:rPr lang="fr-FR" sz="1500" dirty="0">
                <a:solidFill>
                  <a:schemeClr val="accent5">
                    <a:lumMod val="50000"/>
                  </a:schemeClr>
                </a:solidFill>
              </a:rPr>
              <a:t>Ventes </a:t>
            </a:r>
            <a:r>
              <a:rPr lang="fr-FR" sz="1500" dirty="0" err="1" smtClean="0">
                <a:solidFill>
                  <a:schemeClr val="accent5">
                    <a:lumMod val="50000"/>
                  </a:schemeClr>
                </a:solidFill>
              </a:rPr>
              <a:t>internatio-nales</a:t>
            </a:r>
            <a:endParaRPr lang="fr-FR" sz="1500" dirty="0">
              <a:solidFill>
                <a:schemeClr val="accent5">
                  <a:lumMod val="50000"/>
                </a:schemeClr>
              </a:solidFill>
            </a:endParaRPr>
          </a:p>
        </p:txBody>
      </p:sp>
      <p:sp>
        <p:nvSpPr>
          <p:cNvPr id="19" name="Rectangle 18"/>
          <p:cNvSpPr/>
          <p:nvPr/>
        </p:nvSpPr>
        <p:spPr>
          <a:xfrm>
            <a:off x="1801925" y="4229815"/>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accent5">
                    <a:lumMod val="50000"/>
                  </a:schemeClr>
                </a:solidFill>
              </a:rPr>
              <a:t>Directeur</a:t>
            </a:r>
            <a:br>
              <a:rPr lang="fr-FR" sz="1500">
                <a:solidFill>
                  <a:schemeClr val="accent5">
                    <a:lumMod val="50000"/>
                  </a:schemeClr>
                </a:solidFill>
              </a:rPr>
            </a:br>
            <a:r>
              <a:rPr lang="fr-FR" sz="1500">
                <a:solidFill>
                  <a:schemeClr val="accent5">
                    <a:lumMod val="50000"/>
                  </a:schemeClr>
                </a:solidFill>
              </a:rPr>
              <a:t>Ventes</a:t>
            </a:r>
            <a:br>
              <a:rPr lang="fr-FR" sz="1500">
                <a:solidFill>
                  <a:schemeClr val="accent5">
                    <a:lumMod val="50000"/>
                  </a:schemeClr>
                </a:solidFill>
              </a:rPr>
            </a:br>
            <a:r>
              <a:rPr lang="fr-FR" sz="1500">
                <a:solidFill>
                  <a:schemeClr val="accent5">
                    <a:lumMod val="50000"/>
                  </a:schemeClr>
                </a:solidFill>
              </a:rPr>
              <a:t>US</a:t>
            </a:r>
          </a:p>
        </p:txBody>
      </p:sp>
      <p:sp>
        <p:nvSpPr>
          <p:cNvPr id="20" name="Rectangle 19"/>
          <p:cNvSpPr/>
          <p:nvPr/>
        </p:nvSpPr>
        <p:spPr>
          <a:xfrm>
            <a:off x="1801925" y="5575748"/>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spc="-20" dirty="0">
                <a:solidFill>
                  <a:schemeClr val="accent5">
                    <a:lumMod val="50000"/>
                  </a:schemeClr>
                </a:solidFill>
              </a:rPr>
              <a:t>Commerciaux</a:t>
            </a:r>
            <a:br>
              <a:rPr lang="fr-FR" sz="1500" spc="-20" dirty="0">
                <a:solidFill>
                  <a:schemeClr val="accent5">
                    <a:lumMod val="50000"/>
                  </a:schemeClr>
                </a:solidFill>
              </a:rPr>
            </a:br>
            <a:r>
              <a:rPr lang="fr-FR" sz="1500" spc="-20" dirty="0">
                <a:solidFill>
                  <a:schemeClr val="accent5">
                    <a:lumMod val="50000"/>
                  </a:schemeClr>
                </a:solidFill>
              </a:rPr>
              <a:t>États-Unis</a:t>
            </a:r>
          </a:p>
        </p:txBody>
      </p:sp>
      <p:sp>
        <p:nvSpPr>
          <p:cNvPr id="21" name="Rectangle 20"/>
          <p:cNvSpPr/>
          <p:nvPr/>
        </p:nvSpPr>
        <p:spPr>
          <a:xfrm>
            <a:off x="4704697" y="2922384"/>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accent5">
                    <a:lumMod val="50000"/>
                  </a:schemeClr>
                </a:solidFill>
              </a:rPr>
              <a:t>Directeur Opérations</a:t>
            </a:r>
            <a:br>
              <a:rPr lang="fr-FR" sz="1500">
                <a:solidFill>
                  <a:schemeClr val="accent5">
                    <a:lumMod val="50000"/>
                  </a:schemeClr>
                </a:solidFill>
              </a:rPr>
            </a:br>
            <a:r>
              <a:rPr lang="fr-FR" sz="1500">
                <a:solidFill>
                  <a:schemeClr val="accent5">
                    <a:lumMod val="50000"/>
                  </a:schemeClr>
                </a:solidFill>
              </a:rPr>
              <a:t>commerciales</a:t>
            </a:r>
          </a:p>
        </p:txBody>
      </p:sp>
      <p:sp>
        <p:nvSpPr>
          <p:cNvPr id="22" name="Rectangle 21"/>
          <p:cNvSpPr/>
          <p:nvPr/>
        </p:nvSpPr>
        <p:spPr>
          <a:xfrm>
            <a:off x="3260907" y="4229815"/>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accent5">
                    <a:lumMod val="50000"/>
                  </a:schemeClr>
                </a:solidFill>
              </a:rPr>
              <a:t>Directeur Ventes EMEA</a:t>
            </a:r>
          </a:p>
        </p:txBody>
      </p:sp>
      <p:sp>
        <p:nvSpPr>
          <p:cNvPr id="23" name="Rectangle 22"/>
          <p:cNvSpPr/>
          <p:nvPr/>
        </p:nvSpPr>
        <p:spPr>
          <a:xfrm>
            <a:off x="3260907" y="5575748"/>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spc="-20" dirty="0">
                <a:solidFill>
                  <a:schemeClr val="accent5">
                    <a:lumMod val="50000"/>
                  </a:schemeClr>
                </a:solidFill>
              </a:rPr>
              <a:t>Commerciaux</a:t>
            </a:r>
            <a:br>
              <a:rPr lang="fr-FR" sz="1500" spc="-20" dirty="0">
                <a:solidFill>
                  <a:schemeClr val="accent5">
                    <a:lumMod val="50000"/>
                  </a:schemeClr>
                </a:solidFill>
              </a:rPr>
            </a:br>
            <a:r>
              <a:rPr lang="fr-FR" sz="1500" spc="-20" dirty="0">
                <a:solidFill>
                  <a:schemeClr val="accent5">
                    <a:lumMod val="50000"/>
                  </a:schemeClr>
                </a:solidFill>
              </a:rPr>
              <a:t>EMEA</a:t>
            </a:r>
          </a:p>
        </p:txBody>
      </p:sp>
      <p:sp>
        <p:nvSpPr>
          <p:cNvPr id="24" name="Rectangle 23"/>
          <p:cNvSpPr/>
          <p:nvPr/>
        </p:nvSpPr>
        <p:spPr>
          <a:xfrm>
            <a:off x="6163679" y="2922384"/>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accent5">
                    <a:lumMod val="50000"/>
                  </a:schemeClr>
                </a:solidFill>
              </a:rPr>
              <a:t>Opérations commerciales</a:t>
            </a:r>
          </a:p>
        </p:txBody>
      </p:sp>
      <p:sp>
        <p:nvSpPr>
          <p:cNvPr id="25" name="Rectangle 24"/>
          <p:cNvSpPr/>
          <p:nvPr/>
        </p:nvSpPr>
        <p:spPr>
          <a:xfrm>
            <a:off x="4719889" y="4229815"/>
            <a:ext cx="1283254" cy="837329"/>
          </a:xfrm>
          <a:prstGeom prst="rect">
            <a:avLst/>
          </a:prstGeom>
          <a:solidFill>
            <a:schemeClr val="bg1"/>
          </a:solidFill>
          <a:ln w="38100">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a:solidFill>
                  <a:schemeClr val="accent5">
                    <a:lumMod val="50000"/>
                  </a:schemeClr>
                </a:solidFill>
              </a:rPr>
              <a:t>Directeur Ventes</a:t>
            </a:r>
            <a:br>
              <a:rPr lang="fr-FR" sz="1500">
                <a:solidFill>
                  <a:schemeClr val="accent5">
                    <a:lumMod val="50000"/>
                  </a:schemeClr>
                </a:solidFill>
              </a:rPr>
            </a:br>
            <a:r>
              <a:rPr lang="fr-FR" sz="1500">
                <a:solidFill>
                  <a:schemeClr val="accent5">
                    <a:lumMod val="50000"/>
                  </a:schemeClr>
                </a:solidFill>
              </a:rPr>
              <a:t>APAC</a:t>
            </a:r>
          </a:p>
        </p:txBody>
      </p:sp>
      <p:sp>
        <p:nvSpPr>
          <p:cNvPr id="26" name="Rectangle 25"/>
          <p:cNvSpPr/>
          <p:nvPr/>
        </p:nvSpPr>
        <p:spPr>
          <a:xfrm>
            <a:off x="4719889" y="5575748"/>
            <a:ext cx="1283254" cy="837329"/>
          </a:xfrm>
          <a:prstGeom prst="rect">
            <a:avLst/>
          </a:prstGeom>
          <a:solidFill>
            <a:schemeClr val="bg1"/>
          </a:solidFill>
          <a:ln w="38100">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spc="-20" dirty="0">
                <a:solidFill>
                  <a:schemeClr val="accent5">
                    <a:lumMod val="50000"/>
                  </a:schemeClr>
                </a:solidFill>
              </a:rPr>
              <a:t>Commerciaux</a:t>
            </a:r>
            <a:br>
              <a:rPr lang="fr-FR" sz="1500" spc="-20" dirty="0">
                <a:solidFill>
                  <a:schemeClr val="accent5">
                    <a:lumMod val="50000"/>
                  </a:schemeClr>
                </a:solidFill>
              </a:rPr>
            </a:br>
            <a:r>
              <a:rPr lang="fr-FR" sz="1500" spc="-20" dirty="0">
                <a:solidFill>
                  <a:schemeClr val="accent5">
                    <a:lumMod val="50000"/>
                  </a:schemeClr>
                </a:solidFill>
              </a:rPr>
              <a:t>APAC</a:t>
            </a:r>
          </a:p>
        </p:txBody>
      </p:sp>
      <p:sp>
        <p:nvSpPr>
          <p:cNvPr id="27" name="Rectangle 26"/>
          <p:cNvSpPr/>
          <p:nvPr/>
        </p:nvSpPr>
        <p:spPr>
          <a:xfrm>
            <a:off x="6178871" y="5575748"/>
            <a:ext cx="1283254" cy="837329"/>
          </a:xfrm>
          <a:prstGeom prst="rect">
            <a:avLst/>
          </a:prstGeom>
          <a:solidFill>
            <a:schemeClr val="bg1"/>
          </a:solidFill>
          <a:ln w="38100">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0" tIns="8890" rIns="0" bIns="8890" numCol="1" spcCol="1270" anchor="ctr" anchorCtr="0">
            <a:noAutofit/>
          </a:bodyPr>
          <a:lstStyle/>
          <a:p>
            <a:pPr lvl="0" algn="ctr" defTabSz="622300">
              <a:lnSpc>
                <a:spcPct val="80000"/>
              </a:lnSpc>
              <a:spcBef>
                <a:spcPct val="0"/>
              </a:spcBef>
              <a:spcAft>
                <a:spcPct val="35000"/>
              </a:spcAft>
            </a:pPr>
            <a:r>
              <a:rPr lang="fr-FR" sz="1500" spc="-20" dirty="0">
                <a:solidFill>
                  <a:schemeClr val="accent5">
                    <a:lumMod val="50000"/>
                  </a:schemeClr>
                </a:solidFill>
              </a:rPr>
              <a:t>Ingénieurs commerciaux</a:t>
            </a:r>
          </a:p>
        </p:txBody>
      </p:sp>
      <p:sp>
        <p:nvSpPr>
          <p:cNvPr id="28" name="Oval 27"/>
          <p:cNvSpPr/>
          <p:nvPr/>
        </p:nvSpPr>
        <p:spPr>
          <a:xfrm>
            <a:off x="3147465" y="2647200"/>
            <a:ext cx="4379495" cy="1411347"/>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dirty="0"/>
          </a:p>
        </p:txBody>
      </p:sp>
    </p:spTree>
    <p:extLst>
      <p:ext uri="{BB962C8B-B14F-4D97-AF65-F5344CB8AC3E}">
        <p14:creationId xmlns:p14="http://schemas.microsoft.com/office/powerpoint/2010/main" val="11062179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173</a:t>
            </a:fld>
            <a:endParaRPr lang="en-US" smtClean="0"/>
          </a:p>
        </p:txBody>
      </p:sp>
      <p:sp>
        <p:nvSpPr>
          <p:cNvPr id="3" name="Text Placeholder 2"/>
          <p:cNvSpPr>
            <a:spLocks noGrp="1"/>
          </p:cNvSpPr>
          <p:nvPr>
            <p:ph type="body" sz="quarter" idx="11"/>
          </p:nvPr>
        </p:nvSpPr>
        <p:spPr/>
        <p:txBody>
          <a:bodyPr/>
          <a:lstStyle/>
          <a:p>
            <a:r>
              <a:rPr lang="fr-FR" dirty="0" smtClean="0"/>
              <a:t>Qu'est-ce </a:t>
            </a:r>
            <a:r>
              <a:rPr lang="fr-FR" dirty="0"/>
              <a:t>que la hiérarchie des rôles ?</a:t>
            </a:r>
          </a:p>
        </p:txBody>
      </p:sp>
      <p:sp>
        <p:nvSpPr>
          <p:cNvPr id="4" name="Text Placeholder 3"/>
          <p:cNvSpPr>
            <a:spLocks noGrp="1"/>
          </p:cNvSpPr>
          <p:nvPr>
            <p:ph type="body" sz="quarter" idx="12"/>
          </p:nvPr>
        </p:nvSpPr>
        <p:spPr>
          <a:xfrm>
            <a:off x="455733" y="1016388"/>
            <a:ext cx="11574342" cy="1278944"/>
          </a:xfrm>
        </p:spPr>
        <p:txBody>
          <a:bodyPr/>
          <a:lstStyle/>
          <a:p>
            <a:pPr>
              <a:lnSpc>
                <a:spcPct val="100000"/>
              </a:lnSpc>
            </a:pPr>
            <a:r>
              <a:rPr lang="fr-FR" dirty="0"/>
              <a:t>Dans un modèle privé ou hybride, la hiérarchie des rôles vous permet </a:t>
            </a:r>
            <a:r>
              <a:rPr lang="fr-FR" dirty="0" smtClean="0"/>
              <a:t>d'ouvrir l'accès </a:t>
            </a:r>
            <a:r>
              <a:rPr lang="fr-FR" dirty="0"/>
              <a:t>aux enregistrements pour les responsables, chefs </a:t>
            </a:r>
            <a:r>
              <a:rPr lang="fr-FR" dirty="0" smtClean="0"/>
              <a:t>d'équipes </a:t>
            </a:r>
            <a:r>
              <a:rPr lang="fr-FR" dirty="0"/>
              <a:t>et membres de </a:t>
            </a:r>
            <a:r>
              <a:rPr lang="fr-FR" dirty="0" smtClean="0"/>
              <a:t>l'équipe </a:t>
            </a:r>
            <a:r>
              <a:rPr lang="fr-FR" dirty="0"/>
              <a:t>Opérations qui ne disposent pas par défaut </a:t>
            </a:r>
            <a:r>
              <a:rPr lang="fr-FR" dirty="0" smtClean="0"/>
              <a:t>d'un </a:t>
            </a:r>
            <a:r>
              <a:rPr lang="fr-FR" dirty="0"/>
              <a:t>accès à </a:t>
            </a:r>
            <a:r>
              <a:rPr lang="fr-FR" dirty="0" smtClean="0"/>
              <a:t>l'échelle </a:t>
            </a:r>
            <a:r>
              <a:rPr lang="fr-FR" dirty="0"/>
              <a:t>de </a:t>
            </a:r>
            <a:r>
              <a:rPr lang="fr-FR" dirty="0" smtClean="0"/>
              <a:t>l'organisation</a:t>
            </a:r>
            <a:r>
              <a:rPr lang="fr-FR" dirty="0"/>
              <a:t>. </a:t>
            </a:r>
          </a:p>
          <a:p>
            <a:pPr>
              <a:lnSpc>
                <a:spcPct val="100000"/>
              </a:lnSpc>
            </a:pPr>
            <a:endParaRPr lang="en-IN" dirty="0"/>
          </a:p>
        </p:txBody>
      </p:sp>
      <p:sp>
        <p:nvSpPr>
          <p:cNvPr id="5" name="Content Placeholder 29"/>
          <p:cNvSpPr txBox="1">
            <a:spLocks/>
          </p:cNvSpPr>
          <p:nvPr/>
        </p:nvSpPr>
        <p:spPr>
          <a:xfrm>
            <a:off x="8409395" y="2712995"/>
            <a:ext cx="3521347" cy="2194618"/>
          </a:xfrm>
          <a:prstGeom prst="rect">
            <a:avLst/>
          </a:prstGeom>
        </p:spPr>
        <p:txBody>
          <a:bodyPr lIns="91440">
            <a:noAutofit/>
          </a:bodyPr>
          <a:lstStyle/>
          <a:p>
            <a:pPr lvl="0" fontAlgn="auto">
              <a:spcBef>
                <a:spcPts val="900"/>
              </a:spcBef>
              <a:spcAft>
                <a:spcPts val="0"/>
              </a:spcAft>
              <a:defRPr/>
            </a:pPr>
            <a:r>
              <a:rPr lang="fr-FR" sz="2200" b="0" i="1" dirty="0">
                <a:solidFill>
                  <a:srgbClr val="19325C"/>
                </a:solidFill>
                <a:latin typeface="+mn-lt"/>
                <a:ea typeface="+mn-ea"/>
                <a:cs typeface="+mn-cs"/>
              </a:rPr>
              <a:t>Les utilisateurs appartenant </a:t>
            </a:r>
            <a:r>
              <a:rPr lang="fr-FR" sz="2200" b="0" i="1" dirty="0" smtClean="0">
                <a:solidFill>
                  <a:srgbClr val="19325C"/>
                </a:solidFill>
                <a:latin typeface="+mn-lt"/>
                <a:ea typeface="+mn-ea"/>
                <a:cs typeface="+mn-cs"/>
              </a:rPr>
              <a:t>à </a:t>
            </a:r>
            <a:r>
              <a:rPr lang="fr-FR" sz="2200" b="0" i="1" dirty="0">
                <a:solidFill>
                  <a:srgbClr val="19325C"/>
                </a:solidFill>
                <a:latin typeface="+mn-lt"/>
                <a:ea typeface="+mn-ea"/>
                <a:cs typeface="+mn-cs"/>
              </a:rPr>
              <a:t>des fonctions plus élevées héritent des privilèges spéciaux de propriété pour tous les enregistrements appartenant aux utilisateurs des fonctions subalternes.</a:t>
            </a:r>
          </a:p>
        </p:txBody>
      </p:sp>
      <p:cxnSp>
        <p:nvCxnSpPr>
          <p:cNvPr id="6" name="Straight Arrow Connector 5"/>
          <p:cNvCxnSpPr/>
          <p:nvPr/>
        </p:nvCxnSpPr>
        <p:spPr bwMode="auto">
          <a:xfrm flipV="1">
            <a:off x="8171635" y="2420778"/>
            <a:ext cx="0" cy="3706409"/>
          </a:xfrm>
          <a:prstGeom prst="straightConnector1">
            <a:avLst/>
          </a:prstGeom>
          <a:solidFill>
            <a:schemeClr val="accent1"/>
          </a:solidFill>
          <a:ln w="38100" cap="flat" cmpd="sng" algn="ctr">
            <a:solidFill>
              <a:schemeClr val="accent1">
                <a:lumMod val="50000"/>
              </a:schemeClr>
            </a:solidFill>
            <a:prstDash val="solid"/>
            <a:round/>
            <a:headEnd type="none" w="lg" len="lg"/>
            <a:tailEnd type="triangle" w="lg" len="lg"/>
          </a:ln>
          <a:effectLst/>
        </p:spPr>
      </p:cxnSp>
      <p:cxnSp>
        <p:nvCxnSpPr>
          <p:cNvPr id="12" name="Straight Connector 11"/>
          <p:cNvCxnSpPr>
            <a:stCxn id="13" idx="2"/>
            <a:endCxn id="18" idx="0"/>
          </p:cNvCxnSpPr>
          <p:nvPr/>
        </p:nvCxnSpPr>
        <p:spPr bwMode="auto">
          <a:xfrm>
            <a:off x="3883794" y="2995154"/>
            <a:ext cx="0" cy="2706922"/>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3" name="Rounded Rectangle 39"/>
          <p:cNvSpPr/>
          <p:nvPr/>
        </p:nvSpPr>
        <p:spPr>
          <a:xfrm>
            <a:off x="3024204" y="2420777"/>
            <a:ext cx="1719179" cy="574377"/>
          </a:xfrm>
          <a:prstGeom prst="roundRect">
            <a:avLst/>
          </a:prstGeom>
          <a:solidFill>
            <a:srgbClr val="19325C"/>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600" dirty="0" smtClean="0">
                <a:solidFill>
                  <a:schemeClr val="bg1"/>
                </a:solidFill>
              </a:rPr>
              <a:t>PDG</a:t>
            </a:r>
            <a:endParaRPr lang="fr-FR" sz="1600" dirty="0">
              <a:solidFill>
                <a:schemeClr val="bg1"/>
              </a:solidFill>
            </a:endParaRPr>
          </a:p>
        </p:txBody>
      </p:sp>
      <p:sp>
        <p:nvSpPr>
          <p:cNvPr id="14" name="Rounded Rectangle 41"/>
          <p:cNvSpPr/>
          <p:nvPr/>
        </p:nvSpPr>
        <p:spPr>
          <a:xfrm>
            <a:off x="3024204" y="3333521"/>
            <a:ext cx="1719179" cy="845912"/>
          </a:xfrm>
          <a:prstGeom prst="roundRect">
            <a:avLst/>
          </a:prstGeom>
          <a:solidFill>
            <a:srgbClr val="92C1E9"/>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600" dirty="0">
                <a:solidFill>
                  <a:srgbClr val="19325C"/>
                </a:solidFill>
              </a:rPr>
              <a:t>Vice-président des ventes internationales</a:t>
            </a:r>
          </a:p>
        </p:txBody>
      </p:sp>
      <p:sp>
        <p:nvSpPr>
          <p:cNvPr id="15" name="Rounded Rectangle 43"/>
          <p:cNvSpPr/>
          <p:nvPr/>
        </p:nvSpPr>
        <p:spPr>
          <a:xfrm>
            <a:off x="789272" y="4517799"/>
            <a:ext cx="1719179" cy="845912"/>
          </a:xfrm>
          <a:prstGeom prst="roundRect">
            <a:avLst/>
          </a:prstGeom>
          <a:solidFill>
            <a:srgbClr val="92C1E9"/>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600" dirty="0">
                <a:solidFill>
                  <a:srgbClr val="19325C"/>
                </a:solidFill>
              </a:rPr>
              <a:t>Directeur</a:t>
            </a:r>
            <a:br>
              <a:rPr lang="fr-FR" sz="1600" dirty="0">
                <a:solidFill>
                  <a:srgbClr val="19325C"/>
                </a:solidFill>
              </a:rPr>
            </a:br>
            <a:r>
              <a:rPr lang="fr-FR" sz="1600" dirty="0">
                <a:solidFill>
                  <a:srgbClr val="19325C"/>
                </a:solidFill>
              </a:rPr>
              <a:t>Ventes</a:t>
            </a:r>
            <a:br>
              <a:rPr lang="fr-FR" sz="1600" dirty="0">
                <a:solidFill>
                  <a:srgbClr val="19325C"/>
                </a:solidFill>
              </a:rPr>
            </a:br>
            <a:r>
              <a:rPr lang="fr-FR" sz="1600" dirty="0">
                <a:solidFill>
                  <a:srgbClr val="19325C"/>
                </a:solidFill>
              </a:rPr>
              <a:t>États-Unis</a:t>
            </a:r>
          </a:p>
        </p:txBody>
      </p:sp>
      <p:sp>
        <p:nvSpPr>
          <p:cNvPr id="16" name="Rounded Rectangle 45"/>
          <p:cNvSpPr/>
          <p:nvPr/>
        </p:nvSpPr>
        <p:spPr>
          <a:xfrm>
            <a:off x="789272" y="5702076"/>
            <a:ext cx="1719179" cy="845912"/>
          </a:xfrm>
          <a:prstGeom prst="roundRect">
            <a:avLst/>
          </a:prstGeom>
          <a:solidFill>
            <a:srgbClr val="92C1E9"/>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États-Unis</a:t>
            </a:r>
          </a:p>
        </p:txBody>
      </p:sp>
      <p:sp>
        <p:nvSpPr>
          <p:cNvPr id="17" name="Rounded Rectangle 47"/>
          <p:cNvSpPr/>
          <p:nvPr/>
        </p:nvSpPr>
        <p:spPr>
          <a:xfrm>
            <a:off x="3024204" y="4517799"/>
            <a:ext cx="1719179" cy="845912"/>
          </a:xfrm>
          <a:prstGeom prst="roundRect">
            <a:avLst/>
          </a:prstGeom>
          <a:solidFill>
            <a:srgbClr val="92C1E9"/>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600">
                <a:solidFill>
                  <a:srgbClr val="19325C"/>
                </a:solidFill>
              </a:rPr>
              <a:t>Directeur</a:t>
            </a:r>
            <a:br>
              <a:rPr lang="fr-FR" sz="1600">
                <a:solidFill>
                  <a:srgbClr val="19325C"/>
                </a:solidFill>
              </a:rPr>
            </a:br>
            <a:r>
              <a:rPr lang="fr-FR" sz="1600">
                <a:solidFill>
                  <a:srgbClr val="19325C"/>
                </a:solidFill>
              </a:rPr>
              <a:t>Ventes</a:t>
            </a:r>
            <a:br>
              <a:rPr lang="fr-FR" sz="1600">
                <a:solidFill>
                  <a:srgbClr val="19325C"/>
                </a:solidFill>
              </a:rPr>
            </a:br>
            <a:r>
              <a:rPr lang="fr-FR" sz="1600">
                <a:solidFill>
                  <a:srgbClr val="19325C"/>
                </a:solidFill>
              </a:rPr>
              <a:t>EMEA</a:t>
            </a:r>
          </a:p>
        </p:txBody>
      </p:sp>
      <p:sp>
        <p:nvSpPr>
          <p:cNvPr id="18" name="Rounded Rectangle 49"/>
          <p:cNvSpPr/>
          <p:nvPr/>
        </p:nvSpPr>
        <p:spPr>
          <a:xfrm>
            <a:off x="3024204" y="5702076"/>
            <a:ext cx="1719179" cy="845912"/>
          </a:xfrm>
          <a:prstGeom prst="roundRect">
            <a:avLst/>
          </a:prstGeom>
          <a:solidFill>
            <a:srgbClr val="92C1E9"/>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EMEA</a:t>
            </a:r>
          </a:p>
        </p:txBody>
      </p:sp>
      <p:sp>
        <p:nvSpPr>
          <p:cNvPr id="19" name="Rounded Rectangle 51"/>
          <p:cNvSpPr/>
          <p:nvPr/>
        </p:nvSpPr>
        <p:spPr>
          <a:xfrm>
            <a:off x="5259137" y="4517799"/>
            <a:ext cx="1719179" cy="845912"/>
          </a:xfrm>
          <a:prstGeom prst="roundRect">
            <a:avLst/>
          </a:prstGeom>
          <a:solidFill>
            <a:srgbClr val="92C1E9"/>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600">
                <a:solidFill>
                  <a:srgbClr val="19325C"/>
                </a:solidFill>
              </a:rPr>
              <a:t>Directeur</a:t>
            </a:r>
            <a:br>
              <a:rPr lang="fr-FR" sz="1600">
                <a:solidFill>
                  <a:srgbClr val="19325C"/>
                </a:solidFill>
              </a:rPr>
            </a:br>
            <a:r>
              <a:rPr lang="fr-FR" sz="1600">
                <a:solidFill>
                  <a:srgbClr val="19325C"/>
                </a:solidFill>
              </a:rPr>
              <a:t>Ventes</a:t>
            </a:r>
            <a:br>
              <a:rPr lang="fr-FR" sz="1600">
                <a:solidFill>
                  <a:srgbClr val="19325C"/>
                </a:solidFill>
              </a:rPr>
            </a:br>
            <a:r>
              <a:rPr lang="fr-FR" sz="1600">
                <a:solidFill>
                  <a:srgbClr val="19325C"/>
                </a:solidFill>
              </a:rPr>
              <a:t>APAC</a:t>
            </a:r>
          </a:p>
        </p:txBody>
      </p:sp>
      <p:sp>
        <p:nvSpPr>
          <p:cNvPr id="20" name="Rounded Rectangle 53"/>
          <p:cNvSpPr/>
          <p:nvPr/>
        </p:nvSpPr>
        <p:spPr>
          <a:xfrm>
            <a:off x="5259137" y="5702076"/>
            <a:ext cx="1719179" cy="845912"/>
          </a:xfrm>
          <a:prstGeom prst="roundRect">
            <a:avLst/>
          </a:prstGeom>
          <a:solidFill>
            <a:srgbClr val="92C1E9"/>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APAC</a:t>
            </a:r>
          </a:p>
        </p:txBody>
      </p:sp>
      <p:cxnSp>
        <p:nvCxnSpPr>
          <p:cNvPr id="21" name="Straight Connector 20"/>
          <p:cNvCxnSpPr>
            <a:stCxn id="19" idx="2"/>
            <a:endCxn id="20" idx="0"/>
          </p:cNvCxnSpPr>
          <p:nvPr/>
        </p:nvCxnSpPr>
        <p:spPr bwMode="auto">
          <a:xfrm>
            <a:off x="6118727" y="5363711"/>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2" name="Straight Connector 21"/>
          <p:cNvCxnSpPr>
            <a:stCxn id="15" idx="2"/>
            <a:endCxn id="16" idx="0"/>
          </p:cNvCxnSpPr>
          <p:nvPr/>
        </p:nvCxnSpPr>
        <p:spPr bwMode="auto">
          <a:xfrm>
            <a:off x="1648862" y="5363711"/>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Elbow Connector 64"/>
          <p:cNvCxnSpPr>
            <a:stCxn id="14" idx="2"/>
            <a:endCxn id="15" idx="0"/>
          </p:cNvCxnSpPr>
          <p:nvPr/>
        </p:nvCxnSpPr>
        <p:spPr bwMode="auto">
          <a:xfrm rot="5400000">
            <a:off x="2597145" y="3231150"/>
            <a:ext cx="338366" cy="2234932"/>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24" name="Elbow Connector 66"/>
          <p:cNvCxnSpPr>
            <a:stCxn id="14" idx="2"/>
            <a:endCxn id="19" idx="0"/>
          </p:cNvCxnSpPr>
          <p:nvPr/>
        </p:nvCxnSpPr>
        <p:spPr bwMode="auto">
          <a:xfrm rot="16200000" flipH="1">
            <a:off x="4832077" y="3231149"/>
            <a:ext cx="338366" cy="2234933"/>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3002" y="2148703"/>
            <a:ext cx="412147" cy="989152"/>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3192" y="3247730"/>
            <a:ext cx="339883" cy="975150"/>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3571" y="4465332"/>
            <a:ext cx="422029" cy="950847"/>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33701" y="4448729"/>
            <a:ext cx="403200" cy="994731"/>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20917" r="25601"/>
          <a:stretch/>
        </p:blipFill>
        <p:spPr>
          <a:xfrm>
            <a:off x="6973416" y="4407121"/>
            <a:ext cx="454058" cy="1009058"/>
          </a:xfrm>
          <a:prstGeom prst="rect">
            <a:avLst/>
          </a:prstGeom>
        </p:spPr>
      </p:pic>
      <p:pic>
        <p:nvPicPr>
          <p:cNvPr id="34" name="Picture 33"/>
          <p:cNvPicPr>
            <a:picLocks noChangeAspect="1"/>
          </p:cNvPicPr>
          <p:nvPr/>
        </p:nvPicPr>
        <p:blipFill rotWithShape="1">
          <a:blip r:embed="rId8" cstate="print">
            <a:extLst>
              <a:ext uri="{28A0092B-C50C-407E-A947-70E740481C1C}">
                <a14:useLocalDpi xmlns:a14="http://schemas.microsoft.com/office/drawing/2010/main" val="0"/>
              </a:ext>
            </a:extLst>
          </a:blip>
          <a:srcRect l="15439" r="22504"/>
          <a:stretch/>
        </p:blipFill>
        <p:spPr>
          <a:xfrm>
            <a:off x="2448771" y="5657832"/>
            <a:ext cx="427134" cy="988668"/>
          </a:xfrm>
          <a:prstGeom prst="rect">
            <a:avLst/>
          </a:prstGeom>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16213" y="5616676"/>
            <a:ext cx="391241" cy="1016712"/>
          </a:xfrm>
          <a:prstGeom prst="rect">
            <a:avLst/>
          </a:prstGeom>
        </p:spPr>
      </p:pic>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50079" y="5601928"/>
            <a:ext cx="419815" cy="1016712"/>
          </a:xfrm>
          <a:prstGeom prst="rect">
            <a:avLst/>
          </a:prstGeom>
        </p:spPr>
      </p:pic>
    </p:spTree>
    <p:extLst>
      <p:ext uri="{BB962C8B-B14F-4D97-AF65-F5344CB8AC3E}">
        <p14:creationId xmlns:p14="http://schemas.microsoft.com/office/powerpoint/2010/main" val="9764456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2464" y="5066388"/>
            <a:ext cx="1173517" cy="1173517"/>
          </a:xfrm>
          <a:prstGeom prst="roundRect">
            <a:avLst/>
          </a:prstGeom>
          <a:solidFill>
            <a:srgbClr val="F2CF5B"/>
          </a:solidFill>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6068" y="3321194"/>
            <a:ext cx="1155962" cy="1155962"/>
          </a:xfrm>
          <a:prstGeom prst="roundRect">
            <a:avLst/>
          </a:prstGeom>
          <a:solidFill>
            <a:srgbClr val="FCB95B"/>
          </a:solidFill>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3414" y="1518918"/>
            <a:ext cx="1213043" cy="1213043"/>
          </a:xfrm>
          <a:prstGeom prst="roundRect">
            <a:avLst/>
          </a:prstGeom>
          <a:solidFill>
            <a:srgbClr val="A094ED"/>
          </a:solidFill>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3862" y="1518919"/>
            <a:ext cx="1252935" cy="1252935"/>
          </a:xfrm>
          <a:prstGeom prst="roundRect">
            <a:avLst/>
          </a:prstGeom>
          <a:solidFill>
            <a:srgbClr val="7F8DE1"/>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174</a:t>
            </a:fld>
            <a:endParaRPr lang="en-US" smtClean="0"/>
          </a:p>
        </p:txBody>
      </p:sp>
      <p:sp>
        <p:nvSpPr>
          <p:cNvPr id="3" name="Text Placeholder 2"/>
          <p:cNvSpPr>
            <a:spLocks noGrp="1"/>
          </p:cNvSpPr>
          <p:nvPr>
            <p:ph type="body" sz="quarter" idx="11"/>
          </p:nvPr>
        </p:nvSpPr>
        <p:spPr/>
        <p:txBody>
          <a:bodyPr/>
          <a:lstStyle/>
          <a:p>
            <a:r>
              <a:rPr lang="fr-FR" dirty="0"/>
              <a:t>Définir </a:t>
            </a:r>
            <a:r>
              <a:rPr lang="fr-FR" dirty="0" smtClean="0"/>
              <a:t>l'accès </a:t>
            </a:r>
            <a:r>
              <a:rPr lang="fr-FR" dirty="0"/>
              <a:t>aux enregistrements associés via les rôles</a:t>
            </a:r>
          </a:p>
        </p:txBody>
      </p:sp>
      <p:sp>
        <p:nvSpPr>
          <p:cNvPr id="4" name="Text Placeholder 3"/>
          <p:cNvSpPr>
            <a:spLocks noGrp="1"/>
          </p:cNvSpPr>
          <p:nvPr>
            <p:ph type="body" sz="quarter" idx="12"/>
          </p:nvPr>
        </p:nvSpPr>
        <p:spPr>
          <a:xfrm>
            <a:off x="455734" y="1082351"/>
            <a:ext cx="3200565" cy="5325886"/>
          </a:xfrm>
        </p:spPr>
        <p:txBody>
          <a:bodyPr/>
          <a:lstStyle/>
          <a:p>
            <a:pPr>
              <a:lnSpc>
                <a:spcPct val="100000"/>
              </a:lnSpc>
            </a:pPr>
            <a:r>
              <a:rPr lang="fr-FR" sz="2100" dirty="0"/>
              <a:t>Lorsque vous créez des rôles, vous </a:t>
            </a:r>
            <a:r>
              <a:rPr lang="fr-FR" sz="2100" dirty="0" smtClean="0"/>
              <a:t>pouvez</a:t>
            </a:r>
            <a:r>
              <a:rPr lang="pl-PL" sz="2100" dirty="0" smtClean="0"/>
              <a:t> </a:t>
            </a:r>
            <a:r>
              <a:rPr lang="fr-FR" sz="2100" dirty="0" smtClean="0"/>
              <a:t>définir </a:t>
            </a:r>
            <a:r>
              <a:rPr lang="fr-FR" sz="2100" dirty="0"/>
              <a:t>le </a:t>
            </a:r>
            <a:r>
              <a:rPr lang="fr-FR" sz="2100" dirty="0" smtClean="0"/>
              <a:t>niveau</a:t>
            </a:r>
            <a:r>
              <a:rPr lang="pl-PL" sz="2100" dirty="0" smtClean="0"/>
              <a:t> </a:t>
            </a:r>
            <a:r>
              <a:rPr lang="fr-FR" sz="2100" dirty="0" smtClean="0"/>
              <a:t>d'accès des</a:t>
            </a:r>
            <a:r>
              <a:rPr lang="pl-PL" sz="2100" dirty="0" smtClean="0"/>
              <a:t> </a:t>
            </a:r>
            <a:r>
              <a:rPr lang="fr-FR" sz="2100" dirty="0" smtClean="0"/>
              <a:t>propriétaires</a:t>
            </a:r>
            <a:r>
              <a:rPr lang="fr-FR" sz="2100" dirty="0"/>
              <a:t>, dans chaque rôle, aux enregistrements associés à </a:t>
            </a:r>
            <a:r>
              <a:rPr lang="fr-FR" sz="2100" dirty="0" smtClean="0"/>
              <a:t>leurs</a:t>
            </a:r>
            <a:r>
              <a:rPr lang="pl-PL" sz="2100" dirty="0" smtClean="0"/>
              <a:t> </a:t>
            </a:r>
            <a:r>
              <a:rPr lang="fr-FR" sz="2100" dirty="0" smtClean="0"/>
              <a:t>comptes </a:t>
            </a:r>
            <a:r>
              <a:rPr lang="fr-FR" sz="2100" dirty="0"/>
              <a:t>mais appartenant à </a:t>
            </a:r>
            <a:r>
              <a:rPr lang="fr-FR" sz="2100" dirty="0" smtClean="0"/>
              <a:t>d'autres </a:t>
            </a:r>
            <a:r>
              <a:rPr lang="fr-FR" sz="2100" dirty="0"/>
              <a:t>utilisateurs. Par exemple, vous pouvez décider que les propriétaires de comptes ne doivent avoir </a:t>
            </a:r>
            <a:r>
              <a:rPr lang="fr-FR" sz="2100" dirty="0" smtClean="0"/>
              <a:t>qu'un </a:t>
            </a:r>
            <a:r>
              <a:rPr lang="fr-FR" sz="2100" dirty="0"/>
              <a:t>accès visuel aux requêtes associées. </a:t>
            </a:r>
          </a:p>
          <a:p>
            <a:pPr>
              <a:lnSpc>
                <a:spcPct val="100000"/>
              </a:lnSpc>
            </a:pPr>
            <a:endParaRPr lang="en-IN" sz="2100" dirty="0"/>
          </a:p>
        </p:txBody>
      </p:sp>
      <p:grpSp>
        <p:nvGrpSpPr>
          <p:cNvPr id="5" name="Group 4"/>
          <p:cNvGrpSpPr/>
          <p:nvPr/>
        </p:nvGrpSpPr>
        <p:grpSpPr>
          <a:xfrm>
            <a:off x="3727113" y="1585603"/>
            <a:ext cx="8309462" cy="4744857"/>
            <a:chOff x="4795933" y="2594505"/>
            <a:chExt cx="7240642" cy="4134541"/>
          </a:xfrm>
        </p:grpSpPr>
        <p:cxnSp>
          <p:nvCxnSpPr>
            <p:cNvPr id="10" name="Elbow Connector 42"/>
            <p:cNvCxnSpPr/>
            <p:nvPr/>
          </p:nvCxnSpPr>
          <p:spPr bwMode="auto">
            <a:xfrm>
              <a:off x="5876162" y="3061106"/>
              <a:ext cx="729401" cy="1549383"/>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11" name="Elbow Connector 61"/>
            <p:cNvCxnSpPr/>
            <p:nvPr/>
          </p:nvCxnSpPr>
          <p:spPr bwMode="auto">
            <a:xfrm>
              <a:off x="5876162" y="3061106"/>
              <a:ext cx="729400" cy="3086615"/>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pic>
          <p:nvPicPr>
            <p:cNvPr id="12" name="Picture 6"/>
            <p:cNvPicPr>
              <a:picLocks noChangeAspect="1" noChangeArrowheads="1"/>
            </p:cNvPicPr>
            <p:nvPr/>
          </p:nvPicPr>
          <p:blipFill>
            <a:blip r:embed="rId7" cstate="print"/>
            <a:srcRect/>
            <a:stretch>
              <a:fillRect/>
            </a:stretch>
          </p:blipFill>
          <p:spPr bwMode="auto">
            <a:xfrm>
              <a:off x="7940809" y="2594505"/>
              <a:ext cx="4095766" cy="110813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3" name="Picture 7"/>
            <p:cNvPicPr>
              <a:picLocks noChangeAspect="1" noChangeArrowheads="1"/>
            </p:cNvPicPr>
            <p:nvPr/>
          </p:nvPicPr>
          <p:blipFill>
            <a:blip r:embed="rId8" cstate="print"/>
            <a:srcRect/>
            <a:stretch>
              <a:fillRect/>
            </a:stretch>
          </p:blipFill>
          <p:spPr bwMode="auto">
            <a:xfrm>
              <a:off x="7940809" y="4175794"/>
              <a:ext cx="4041446" cy="108641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4" name="Picture 8"/>
            <p:cNvPicPr>
              <a:picLocks noChangeAspect="1" noChangeArrowheads="1"/>
            </p:cNvPicPr>
            <p:nvPr/>
          </p:nvPicPr>
          <p:blipFill>
            <a:blip r:embed="rId9" cstate="print"/>
            <a:srcRect/>
            <a:stretch>
              <a:fillRect/>
            </a:stretch>
          </p:blipFill>
          <p:spPr bwMode="auto">
            <a:xfrm>
              <a:off x="7940809" y="5610043"/>
              <a:ext cx="4084902" cy="111900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cxnSp>
          <p:nvCxnSpPr>
            <p:cNvPr id="15" name="Straight Connector 14"/>
            <p:cNvCxnSpPr/>
            <p:nvPr/>
          </p:nvCxnSpPr>
          <p:spPr bwMode="auto">
            <a:xfrm flipV="1">
              <a:off x="5876162" y="3055352"/>
              <a:ext cx="641869" cy="5755"/>
            </a:xfrm>
            <a:prstGeom prst="line">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grpSp>
          <p:nvGrpSpPr>
            <p:cNvPr id="16" name="Group 15"/>
            <p:cNvGrpSpPr/>
            <p:nvPr/>
          </p:nvGrpSpPr>
          <p:grpSpPr>
            <a:xfrm>
              <a:off x="4795933" y="3718350"/>
              <a:ext cx="1171112" cy="544202"/>
              <a:chOff x="4466759" y="3848048"/>
              <a:chExt cx="1571554" cy="730284"/>
            </a:xfrm>
          </p:grpSpPr>
          <p:grpSp>
            <p:nvGrpSpPr>
              <p:cNvPr id="17" name="Group 16"/>
              <p:cNvGrpSpPr/>
              <p:nvPr/>
            </p:nvGrpSpPr>
            <p:grpSpPr>
              <a:xfrm>
                <a:off x="4466759" y="3848156"/>
                <a:ext cx="730068" cy="730068"/>
                <a:chOff x="8759952" y="1243584"/>
                <a:chExt cx="640080" cy="640080"/>
              </a:xfrm>
            </p:grpSpPr>
            <p:sp>
              <p:nvSpPr>
                <p:cNvPr id="26" name="Oval 25"/>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27" name="Group 26"/>
                <p:cNvGrpSpPr/>
                <p:nvPr/>
              </p:nvGrpSpPr>
              <p:grpSpPr>
                <a:xfrm>
                  <a:off x="8809621" y="1513611"/>
                  <a:ext cx="531989" cy="137987"/>
                  <a:chOff x="6417451" y="1890395"/>
                  <a:chExt cx="1182758" cy="306784"/>
                </a:xfrm>
              </p:grpSpPr>
              <p:sp>
                <p:nvSpPr>
                  <p:cNvPr id="28"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p:cNvGrpSpPr/>
              <p:nvPr/>
            </p:nvGrpSpPr>
            <p:grpSpPr>
              <a:xfrm>
                <a:off x="5299118" y="3848048"/>
                <a:ext cx="739195" cy="730284"/>
                <a:chOff x="1035967" y="5037128"/>
                <a:chExt cx="1691375" cy="1691375"/>
              </a:xfrm>
            </p:grpSpPr>
            <p:sp>
              <p:nvSpPr>
                <p:cNvPr id="19" name="Oval 18"/>
                <p:cNvSpPr/>
                <p:nvPr/>
              </p:nvSpPr>
              <p:spPr bwMode="auto">
                <a:xfrm>
                  <a:off x="1035967" y="5037128"/>
                  <a:ext cx="1691375" cy="1691375"/>
                </a:xfrm>
                <a:prstGeom prst="ellipse">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0" name="Freeform 8"/>
                <p:cNvSpPr>
                  <a:spLocks noEditPoints="1"/>
                </p:cNvSpPr>
                <p:nvPr/>
              </p:nvSpPr>
              <p:spPr bwMode="auto">
                <a:xfrm>
                  <a:off x="1411669" y="5338762"/>
                  <a:ext cx="871538" cy="1060450"/>
                </a:xfrm>
                <a:custGeom>
                  <a:avLst/>
                  <a:gdLst>
                    <a:gd name="T0" fmla="*/ 740 w 741"/>
                    <a:gd name="T1" fmla="*/ 901 h 901"/>
                    <a:gd name="T2" fmla="*/ 609 w 741"/>
                    <a:gd name="T3" fmla="*/ 846 h 901"/>
                    <a:gd name="T4" fmla="*/ 406 w 741"/>
                    <a:gd name="T5" fmla="*/ 759 h 901"/>
                    <a:gd name="T6" fmla="*/ 383 w 741"/>
                    <a:gd name="T7" fmla="*/ 742 h 901"/>
                    <a:gd name="T8" fmla="*/ 30 w 741"/>
                    <a:gd name="T9" fmla="*/ 274 h 901"/>
                    <a:gd name="T10" fmla="*/ 11 w 741"/>
                    <a:gd name="T11" fmla="*/ 177 h 901"/>
                    <a:gd name="T12" fmla="*/ 245 w 741"/>
                    <a:gd name="T13" fmla="*/ 1 h 901"/>
                    <a:gd name="T14" fmla="*/ 333 w 741"/>
                    <a:gd name="T15" fmla="*/ 44 h 901"/>
                    <a:gd name="T16" fmla="*/ 683 w 741"/>
                    <a:gd name="T17" fmla="*/ 510 h 901"/>
                    <a:gd name="T18" fmla="*/ 697 w 741"/>
                    <a:gd name="T19" fmla="*/ 555 h 901"/>
                    <a:gd name="T20" fmla="*/ 741 w 741"/>
                    <a:gd name="T21" fmla="*/ 893 h 901"/>
                    <a:gd name="T22" fmla="*/ 740 w 741"/>
                    <a:gd name="T23" fmla="*/ 901 h 901"/>
                    <a:gd name="T24" fmla="*/ 617 w 741"/>
                    <a:gd name="T25" fmla="*/ 527 h 901"/>
                    <a:gd name="T26" fmla="*/ 377 w 741"/>
                    <a:gd name="T27" fmla="*/ 208 h 901"/>
                    <a:gd name="T28" fmla="*/ 364 w 741"/>
                    <a:gd name="T29" fmla="*/ 202 h 901"/>
                    <a:gd name="T30" fmla="*/ 259 w 741"/>
                    <a:gd name="T31" fmla="*/ 246 h 901"/>
                    <a:gd name="T32" fmla="*/ 458 w 741"/>
                    <a:gd name="T33" fmla="*/ 508 h 901"/>
                    <a:gd name="T34" fmla="*/ 617 w 741"/>
                    <a:gd name="T35" fmla="*/ 527 h 901"/>
                    <a:gd name="T36" fmla="*/ 415 w 741"/>
                    <a:gd name="T37" fmla="*/ 681 h 901"/>
                    <a:gd name="T38" fmla="*/ 425 w 741"/>
                    <a:gd name="T39" fmla="*/ 517 h 901"/>
                    <a:gd name="T40" fmla="*/ 321 w 741"/>
                    <a:gd name="T41" fmla="*/ 378 h 901"/>
                    <a:gd name="T42" fmla="*/ 232 w 741"/>
                    <a:gd name="T43" fmla="*/ 259 h 901"/>
                    <a:gd name="T44" fmla="*/ 176 w 741"/>
                    <a:gd name="T45" fmla="*/ 348 h 901"/>
                    <a:gd name="T46" fmla="*/ 179 w 741"/>
                    <a:gd name="T47" fmla="*/ 367 h 901"/>
                    <a:gd name="T48" fmla="*/ 415 w 741"/>
                    <a:gd name="T49" fmla="*/ 681 h 901"/>
                    <a:gd name="T50" fmla="*/ 659 w 741"/>
                    <a:gd name="T51" fmla="*/ 749 h 901"/>
                    <a:gd name="T52" fmla="*/ 633 w 741"/>
                    <a:gd name="T53" fmla="*/ 554 h 901"/>
                    <a:gd name="T54" fmla="*/ 476 w 741"/>
                    <a:gd name="T55" fmla="*/ 559 h 901"/>
                    <a:gd name="T56" fmla="*/ 437 w 741"/>
                    <a:gd name="T57" fmla="*/ 704 h 901"/>
                    <a:gd name="T58" fmla="*/ 616 w 741"/>
                    <a:gd name="T59" fmla="*/ 780 h 901"/>
                    <a:gd name="T60" fmla="*/ 659 w 741"/>
                    <a:gd name="T61" fmla="*/ 749 h 901"/>
                    <a:gd name="T62" fmla="*/ 341 w 741"/>
                    <a:gd name="T63" fmla="*/ 159 h 901"/>
                    <a:gd name="T64" fmla="*/ 322 w 741"/>
                    <a:gd name="T65" fmla="*/ 134 h 901"/>
                    <a:gd name="T66" fmla="*/ 298 w 741"/>
                    <a:gd name="T67" fmla="*/ 124 h 901"/>
                    <a:gd name="T68" fmla="*/ 114 w 741"/>
                    <a:gd name="T69" fmla="*/ 263 h 901"/>
                    <a:gd name="T70" fmla="*/ 113 w 741"/>
                    <a:gd name="T71" fmla="*/ 279 h 901"/>
                    <a:gd name="T72" fmla="*/ 140 w 741"/>
                    <a:gd name="T73" fmla="*/ 315 h 901"/>
                    <a:gd name="T74" fmla="*/ 341 w 741"/>
                    <a:gd name="T75" fmla="*/ 159 h 901"/>
                    <a:gd name="T76" fmla="*/ 281 w 741"/>
                    <a:gd name="T77" fmla="*/ 80 h 901"/>
                    <a:gd name="T78" fmla="*/ 226 w 741"/>
                    <a:gd name="T79" fmla="*/ 67 h 901"/>
                    <a:gd name="T80" fmla="*/ 99 w 741"/>
                    <a:gd name="T81" fmla="*/ 150 h 901"/>
                    <a:gd name="T82" fmla="*/ 73 w 741"/>
                    <a:gd name="T83" fmla="*/ 194 h 901"/>
                    <a:gd name="T84" fmla="*/ 72 w 741"/>
                    <a:gd name="T85" fmla="*/ 228 h 901"/>
                    <a:gd name="T86" fmla="*/ 79 w 741"/>
                    <a:gd name="T87" fmla="*/ 230 h 901"/>
                    <a:gd name="T88" fmla="*/ 281 w 741"/>
                    <a:gd name="T89" fmla="*/ 8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1" h="901">
                      <a:moveTo>
                        <a:pt x="740" y="901"/>
                      </a:moveTo>
                      <a:cubicBezTo>
                        <a:pt x="696" y="882"/>
                        <a:pt x="653" y="864"/>
                        <a:pt x="609" y="846"/>
                      </a:cubicBezTo>
                      <a:cubicBezTo>
                        <a:pt x="541" y="817"/>
                        <a:pt x="473" y="789"/>
                        <a:pt x="406" y="759"/>
                      </a:cubicBezTo>
                      <a:cubicBezTo>
                        <a:pt x="397" y="756"/>
                        <a:pt x="388" y="749"/>
                        <a:pt x="383" y="742"/>
                      </a:cubicBezTo>
                      <a:cubicBezTo>
                        <a:pt x="265" y="586"/>
                        <a:pt x="148" y="430"/>
                        <a:pt x="30" y="274"/>
                      </a:cubicBezTo>
                      <a:cubicBezTo>
                        <a:pt x="8" y="245"/>
                        <a:pt x="0" y="213"/>
                        <a:pt x="11" y="177"/>
                      </a:cubicBezTo>
                      <a:cubicBezTo>
                        <a:pt x="35" y="95"/>
                        <a:pt x="160" y="2"/>
                        <a:pt x="245" y="1"/>
                      </a:cubicBezTo>
                      <a:cubicBezTo>
                        <a:pt x="282" y="0"/>
                        <a:pt x="311" y="14"/>
                        <a:pt x="333" y="44"/>
                      </a:cubicBezTo>
                      <a:cubicBezTo>
                        <a:pt x="450" y="199"/>
                        <a:pt x="567" y="354"/>
                        <a:pt x="683" y="510"/>
                      </a:cubicBezTo>
                      <a:cubicBezTo>
                        <a:pt x="692" y="522"/>
                        <a:pt x="695" y="539"/>
                        <a:pt x="697" y="555"/>
                      </a:cubicBezTo>
                      <a:cubicBezTo>
                        <a:pt x="712" y="667"/>
                        <a:pt x="726" y="780"/>
                        <a:pt x="741" y="893"/>
                      </a:cubicBezTo>
                      <a:cubicBezTo>
                        <a:pt x="741" y="895"/>
                        <a:pt x="740" y="897"/>
                        <a:pt x="740" y="901"/>
                      </a:cubicBezTo>
                      <a:close/>
                      <a:moveTo>
                        <a:pt x="617" y="527"/>
                      </a:moveTo>
                      <a:cubicBezTo>
                        <a:pt x="538" y="420"/>
                        <a:pt x="458" y="314"/>
                        <a:pt x="377" y="208"/>
                      </a:cubicBezTo>
                      <a:cubicBezTo>
                        <a:pt x="375" y="204"/>
                        <a:pt x="368" y="201"/>
                        <a:pt x="364" y="202"/>
                      </a:cubicBezTo>
                      <a:cubicBezTo>
                        <a:pt x="327" y="210"/>
                        <a:pt x="292" y="222"/>
                        <a:pt x="259" y="246"/>
                      </a:cubicBezTo>
                      <a:cubicBezTo>
                        <a:pt x="326" y="335"/>
                        <a:pt x="390" y="423"/>
                        <a:pt x="458" y="508"/>
                      </a:cubicBezTo>
                      <a:cubicBezTo>
                        <a:pt x="496" y="554"/>
                        <a:pt x="572" y="560"/>
                        <a:pt x="617" y="527"/>
                      </a:cubicBezTo>
                      <a:close/>
                      <a:moveTo>
                        <a:pt x="415" y="681"/>
                      </a:moveTo>
                      <a:cubicBezTo>
                        <a:pt x="456" y="639"/>
                        <a:pt x="460" y="567"/>
                        <a:pt x="425" y="517"/>
                      </a:cubicBezTo>
                      <a:cubicBezTo>
                        <a:pt x="391" y="470"/>
                        <a:pt x="356" y="424"/>
                        <a:pt x="321" y="378"/>
                      </a:cubicBezTo>
                      <a:cubicBezTo>
                        <a:pt x="293" y="340"/>
                        <a:pt x="265" y="303"/>
                        <a:pt x="232" y="259"/>
                      </a:cubicBezTo>
                      <a:cubicBezTo>
                        <a:pt x="212" y="291"/>
                        <a:pt x="194" y="319"/>
                        <a:pt x="176" y="348"/>
                      </a:cubicBezTo>
                      <a:cubicBezTo>
                        <a:pt x="174" y="352"/>
                        <a:pt x="175" y="363"/>
                        <a:pt x="179" y="367"/>
                      </a:cubicBezTo>
                      <a:cubicBezTo>
                        <a:pt x="257" y="472"/>
                        <a:pt x="336" y="576"/>
                        <a:pt x="415" y="681"/>
                      </a:cubicBezTo>
                      <a:close/>
                      <a:moveTo>
                        <a:pt x="659" y="749"/>
                      </a:moveTo>
                      <a:cubicBezTo>
                        <a:pt x="650" y="687"/>
                        <a:pt x="642" y="622"/>
                        <a:pt x="633" y="554"/>
                      </a:cubicBezTo>
                      <a:cubicBezTo>
                        <a:pt x="580" y="585"/>
                        <a:pt x="528" y="582"/>
                        <a:pt x="476" y="559"/>
                      </a:cubicBezTo>
                      <a:cubicBezTo>
                        <a:pt x="483" y="614"/>
                        <a:pt x="474" y="662"/>
                        <a:pt x="437" y="704"/>
                      </a:cubicBezTo>
                      <a:cubicBezTo>
                        <a:pt x="499" y="731"/>
                        <a:pt x="559" y="756"/>
                        <a:pt x="616" y="780"/>
                      </a:cubicBezTo>
                      <a:cubicBezTo>
                        <a:pt x="630" y="770"/>
                        <a:pt x="642" y="761"/>
                        <a:pt x="659" y="749"/>
                      </a:cubicBezTo>
                      <a:close/>
                      <a:moveTo>
                        <a:pt x="341" y="159"/>
                      </a:moveTo>
                      <a:cubicBezTo>
                        <a:pt x="333" y="149"/>
                        <a:pt x="327" y="142"/>
                        <a:pt x="322" y="134"/>
                      </a:cubicBezTo>
                      <a:cubicBezTo>
                        <a:pt x="316" y="124"/>
                        <a:pt x="309" y="122"/>
                        <a:pt x="298" y="124"/>
                      </a:cubicBezTo>
                      <a:cubicBezTo>
                        <a:pt x="215" y="142"/>
                        <a:pt x="152" y="186"/>
                        <a:pt x="114" y="263"/>
                      </a:cubicBezTo>
                      <a:cubicBezTo>
                        <a:pt x="112" y="268"/>
                        <a:pt x="111" y="275"/>
                        <a:pt x="113" y="279"/>
                      </a:cubicBezTo>
                      <a:cubicBezTo>
                        <a:pt x="121" y="291"/>
                        <a:pt x="130" y="302"/>
                        <a:pt x="140" y="315"/>
                      </a:cubicBezTo>
                      <a:cubicBezTo>
                        <a:pt x="183" y="231"/>
                        <a:pt x="251" y="183"/>
                        <a:pt x="341" y="159"/>
                      </a:cubicBezTo>
                      <a:close/>
                      <a:moveTo>
                        <a:pt x="281" y="80"/>
                      </a:moveTo>
                      <a:cubicBezTo>
                        <a:pt x="264" y="59"/>
                        <a:pt x="244" y="62"/>
                        <a:pt x="226" y="67"/>
                      </a:cubicBezTo>
                      <a:cubicBezTo>
                        <a:pt x="175" y="81"/>
                        <a:pt x="134" y="112"/>
                        <a:pt x="99" y="150"/>
                      </a:cubicBezTo>
                      <a:cubicBezTo>
                        <a:pt x="88" y="163"/>
                        <a:pt x="79" y="178"/>
                        <a:pt x="73" y="194"/>
                      </a:cubicBezTo>
                      <a:cubicBezTo>
                        <a:pt x="69" y="204"/>
                        <a:pt x="72" y="217"/>
                        <a:pt x="72" y="228"/>
                      </a:cubicBezTo>
                      <a:cubicBezTo>
                        <a:pt x="74" y="229"/>
                        <a:pt x="77" y="229"/>
                        <a:pt x="79" y="230"/>
                      </a:cubicBezTo>
                      <a:cubicBezTo>
                        <a:pt x="123" y="149"/>
                        <a:pt x="192" y="103"/>
                        <a:pt x="281"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1716469" y="5575299"/>
                  <a:ext cx="420688" cy="423863"/>
                </a:xfrm>
                <a:custGeom>
                  <a:avLst/>
                  <a:gdLst>
                    <a:gd name="T0" fmla="*/ 358 w 358"/>
                    <a:gd name="T1" fmla="*/ 326 h 359"/>
                    <a:gd name="T2" fmla="*/ 199 w 358"/>
                    <a:gd name="T3" fmla="*/ 307 h 359"/>
                    <a:gd name="T4" fmla="*/ 0 w 358"/>
                    <a:gd name="T5" fmla="*/ 45 h 359"/>
                    <a:gd name="T6" fmla="*/ 105 w 358"/>
                    <a:gd name="T7" fmla="*/ 1 h 359"/>
                    <a:gd name="T8" fmla="*/ 118 w 358"/>
                    <a:gd name="T9" fmla="*/ 7 h 359"/>
                    <a:gd name="T10" fmla="*/ 358 w 358"/>
                    <a:gd name="T11" fmla="*/ 326 h 359"/>
                  </a:gdLst>
                  <a:ahLst/>
                  <a:cxnLst>
                    <a:cxn ang="0">
                      <a:pos x="T0" y="T1"/>
                    </a:cxn>
                    <a:cxn ang="0">
                      <a:pos x="T2" y="T3"/>
                    </a:cxn>
                    <a:cxn ang="0">
                      <a:pos x="T4" y="T5"/>
                    </a:cxn>
                    <a:cxn ang="0">
                      <a:pos x="T6" y="T7"/>
                    </a:cxn>
                    <a:cxn ang="0">
                      <a:pos x="T8" y="T9"/>
                    </a:cxn>
                    <a:cxn ang="0">
                      <a:pos x="T10" y="T11"/>
                    </a:cxn>
                  </a:cxnLst>
                  <a:rect l="0" t="0" r="r" b="b"/>
                  <a:pathLst>
                    <a:path w="358" h="359">
                      <a:moveTo>
                        <a:pt x="358" y="326"/>
                      </a:moveTo>
                      <a:cubicBezTo>
                        <a:pt x="313" y="359"/>
                        <a:pt x="237" y="353"/>
                        <a:pt x="199" y="307"/>
                      </a:cubicBezTo>
                      <a:cubicBezTo>
                        <a:pt x="131" y="222"/>
                        <a:pt x="67" y="134"/>
                        <a:pt x="0" y="45"/>
                      </a:cubicBezTo>
                      <a:cubicBezTo>
                        <a:pt x="33" y="21"/>
                        <a:pt x="68" y="9"/>
                        <a:pt x="105" y="1"/>
                      </a:cubicBezTo>
                      <a:cubicBezTo>
                        <a:pt x="109" y="0"/>
                        <a:pt x="116" y="3"/>
                        <a:pt x="118" y="7"/>
                      </a:cubicBezTo>
                      <a:cubicBezTo>
                        <a:pt x="199" y="113"/>
                        <a:pt x="279" y="219"/>
                        <a:pt x="358" y="326"/>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616456" y="5643562"/>
                  <a:ext cx="336550" cy="496888"/>
                </a:xfrm>
                <a:custGeom>
                  <a:avLst/>
                  <a:gdLst>
                    <a:gd name="T0" fmla="*/ 241 w 286"/>
                    <a:gd name="T1" fmla="*/ 422 h 422"/>
                    <a:gd name="T2" fmla="*/ 5 w 286"/>
                    <a:gd name="T3" fmla="*/ 108 h 422"/>
                    <a:gd name="T4" fmla="*/ 2 w 286"/>
                    <a:gd name="T5" fmla="*/ 89 h 422"/>
                    <a:gd name="T6" fmla="*/ 58 w 286"/>
                    <a:gd name="T7" fmla="*/ 0 h 422"/>
                    <a:gd name="T8" fmla="*/ 147 w 286"/>
                    <a:gd name="T9" fmla="*/ 119 h 422"/>
                    <a:gd name="T10" fmla="*/ 251 w 286"/>
                    <a:gd name="T11" fmla="*/ 258 h 422"/>
                    <a:gd name="T12" fmla="*/ 241 w 286"/>
                    <a:gd name="T13" fmla="*/ 422 h 422"/>
                  </a:gdLst>
                  <a:ahLst/>
                  <a:cxnLst>
                    <a:cxn ang="0">
                      <a:pos x="T0" y="T1"/>
                    </a:cxn>
                    <a:cxn ang="0">
                      <a:pos x="T2" y="T3"/>
                    </a:cxn>
                    <a:cxn ang="0">
                      <a:pos x="T4" y="T5"/>
                    </a:cxn>
                    <a:cxn ang="0">
                      <a:pos x="T6" y="T7"/>
                    </a:cxn>
                    <a:cxn ang="0">
                      <a:pos x="T8" y="T9"/>
                    </a:cxn>
                    <a:cxn ang="0">
                      <a:pos x="T10" y="T11"/>
                    </a:cxn>
                    <a:cxn ang="0">
                      <a:pos x="T12" y="T13"/>
                    </a:cxn>
                  </a:cxnLst>
                  <a:rect l="0" t="0" r="r" b="b"/>
                  <a:pathLst>
                    <a:path w="286" h="422">
                      <a:moveTo>
                        <a:pt x="241" y="422"/>
                      </a:moveTo>
                      <a:cubicBezTo>
                        <a:pt x="162" y="317"/>
                        <a:pt x="83" y="213"/>
                        <a:pt x="5" y="108"/>
                      </a:cubicBezTo>
                      <a:cubicBezTo>
                        <a:pt x="1" y="104"/>
                        <a:pt x="0" y="93"/>
                        <a:pt x="2" y="89"/>
                      </a:cubicBezTo>
                      <a:cubicBezTo>
                        <a:pt x="20" y="60"/>
                        <a:pt x="38" y="32"/>
                        <a:pt x="58" y="0"/>
                      </a:cubicBezTo>
                      <a:cubicBezTo>
                        <a:pt x="91" y="44"/>
                        <a:pt x="119" y="81"/>
                        <a:pt x="147" y="119"/>
                      </a:cubicBezTo>
                      <a:cubicBezTo>
                        <a:pt x="182" y="165"/>
                        <a:pt x="217" y="211"/>
                        <a:pt x="251" y="258"/>
                      </a:cubicBezTo>
                      <a:cubicBezTo>
                        <a:pt x="286" y="308"/>
                        <a:pt x="282" y="380"/>
                        <a:pt x="241" y="422"/>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p:cNvSpPr>
                <p:nvPr/>
              </p:nvSpPr>
              <p:spPr bwMode="auto">
                <a:xfrm>
                  <a:off x="1926019" y="5991224"/>
                  <a:ext cx="260350" cy="266700"/>
                </a:xfrm>
                <a:custGeom>
                  <a:avLst/>
                  <a:gdLst>
                    <a:gd name="T0" fmla="*/ 222 w 222"/>
                    <a:gd name="T1" fmla="*/ 195 h 226"/>
                    <a:gd name="T2" fmla="*/ 179 w 222"/>
                    <a:gd name="T3" fmla="*/ 226 h 226"/>
                    <a:gd name="T4" fmla="*/ 0 w 222"/>
                    <a:gd name="T5" fmla="*/ 150 h 226"/>
                    <a:gd name="T6" fmla="*/ 39 w 222"/>
                    <a:gd name="T7" fmla="*/ 5 h 226"/>
                    <a:gd name="T8" fmla="*/ 196 w 222"/>
                    <a:gd name="T9" fmla="*/ 0 h 226"/>
                    <a:gd name="T10" fmla="*/ 222 w 222"/>
                    <a:gd name="T11" fmla="*/ 195 h 226"/>
                  </a:gdLst>
                  <a:ahLst/>
                  <a:cxnLst>
                    <a:cxn ang="0">
                      <a:pos x="T0" y="T1"/>
                    </a:cxn>
                    <a:cxn ang="0">
                      <a:pos x="T2" y="T3"/>
                    </a:cxn>
                    <a:cxn ang="0">
                      <a:pos x="T4" y="T5"/>
                    </a:cxn>
                    <a:cxn ang="0">
                      <a:pos x="T6" y="T7"/>
                    </a:cxn>
                    <a:cxn ang="0">
                      <a:pos x="T8" y="T9"/>
                    </a:cxn>
                    <a:cxn ang="0">
                      <a:pos x="T10" y="T11"/>
                    </a:cxn>
                  </a:cxnLst>
                  <a:rect l="0" t="0" r="r" b="b"/>
                  <a:pathLst>
                    <a:path w="222" h="226">
                      <a:moveTo>
                        <a:pt x="222" y="195"/>
                      </a:moveTo>
                      <a:cubicBezTo>
                        <a:pt x="205" y="207"/>
                        <a:pt x="193" y="216"/>
                        <a:pt x="179" y="226"/>
                      </a:cubicBezTo>
                      <a:cubicBezTo>
                        <a:pt x="122" y="202"/>
                        <a:pt x="62" y="177"/>
                        <a:pt x="0" y="150"/>
                      </a:cubicBezTo>
                      <a:cubicBezTo>
                        <a:pt x="37" y="108"/>
                        <a:pt x="46" y="60"/>
                        <a:pt x="39" y="5"/>
                      </a:cubicBezTo>
                      <a:cubicBezTo>
                        <a:pt x="91" y="28"/>
                        <a:pt x="143" y="31"/>
                        <a:pt x="196" y="0"/>
                      </a:cubicBezTo>
                      <a:cubicBezTo>
                        <a:pt x="205" y="68"/>
                        <a:pt x="213" y="133"/>
                        <a:pt x="222" y="195"/>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541844" y="5483224"/>
                  <a:ext cx="271463" cy="227013"/>
                </a:xfrm>
                <a:custGeom>
                  <a:avLst/>
                  <a:gdLst>
                    <a:gd name="T0" fmla="*/ 230 w 230"/>
                    <a:gd name="T1" fmla="*/ 37 h 193"/>
                    <a:gd name="T2" fmla="*/ 29 w 230"/>
                    <a:gd name="T3" fmla="*/ 193 h 193"/>
                    <a:gd name="T4" fmla="*/ 2 w 230"/>
                    <a:gd name="T5" fmla="*/ 157 h 193"/>
                    <a:gd name="T6" fmla="*/ 3 w 230"/>
                    <a:gd name="T7" fmla="*/ 141 h 193"/>
                    <a:gd name="T8" fmla="*/ 187 w 230"/>
                    <a:gd name="T9" fmla="*/ 2 h 193"/>
                    <a:gd name="T10" fmla="*/ 211 w 230"/>
                    <a:gd name="T11" fmla="*/ 12 h 193"/>
                    <a:gd name="T12" fmla="*/ 230 w 230"/>
                    <a:gd name="T13" fmla="*/ 37 h 193"/>
                  </a:gdLst>
                  <a:ahLst/>
                  <a:cxnLst>
                    <a:cxn ang="0">
                      <a:pos x="T0" y="T1"/>
                    </a:cxn>
                    <a:cxn ang="0">
                      <a:pos x="T2" y="T3"/>
                    </a:cxn>
                    <a:cxn ang="0">
                      <a:pos x="T4" y="T5"/>
                    </a:cxn>
                    <a:cxn ang="0">
                      <a:pos x="T6" y="T7"/>
                    </a:cxn>
                    <a:cxn ang="0">
                      <a:pos x="T8" y="T9"/>
                    </a:cxn>
                    <a:cxn ang="0">
                      <a:pos x="T10" y="T11"/>
                    </a:cxn>
                    <a:cxn ang="0">
                      <a:pos x="T12" y="T13"/>
                    </a:cxn>
                  </a:cxnLst>
                  <a:rect l="0" t="0" r="r" b="b"/>
                  <a:pathLst>
                    <a:path w="230" h="193">
                      <a:moveTo>
                        <a:pt x="230" y="37"/>
                      </a:moveTo>
                      <a:cubicBezTo>
                        <a:pt x="140" y="61"/>
                        <a:pt x="72" y="109"/>
                        <a:pt x="29" y="193"/>
                      </a:cubicBezTo>
                      <a:cubicBezTo>
                        <a:pt x="19" y="180"/>
                        <a:pt x="10" y="169"/>
                        <a:pt x="2" y="157"/>
                      </a:cubicBezTo>
                      <a:cubicBezTo>
                        <a:pt x="0" y="153"/>
                        <a:pt x="1" y="146"/>
                        <a:pt x="3" y="141"/>
                      </a:cubicBezTo>
                      <a:cubicBezTo>
                        <a:pt x="41" y="64"/>
                        <a:pt x="104" y="20"/>
                        <a:pt x="187" y="2"/>
                      </a:cubicBezTo>
                      <a:cubicBezTo>
                        <a:pt x="198" y="0"/>
                        <a:pt x="205" y="2"/>
                        <a:pt x="211" y="12"/>
                      </a:cubicBezTo>
                      <a:cubicBezTo>
                        <a:pt x="216" y="20"/>
                        <a:pt x="222" y="27"/>
                        <a:pt x="230" y="37"/>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
                <p:cNvSpPr>
                  <a:spLocks/>
                </p:cNvSpPr>
                <p:nvPr/>
              </p:nvSpPr>
              <p:spPr bwMode="auto">
                <a:xfrm>
                  <a:off x="1492631" y="5408612"/>
                  <a:ext cx="249238" cy="201613"/>
                </a:xfrm>
                <a:custGeom>
                  <a:avLst/>
                  <a:gdLst>
                    <a:gd name="T0" fmla="*/ 212 w 212"/>
                    <a:gd name="T1" fmla="*/ 21 h 171"/>
                    <a:gd name="T2" fmla="*/ 10 w 212"/>
                    <a:gd name="T3" fmla="*/ 171 h 171"/>
                    <a:gd name="T4" fmla="*/ 3 w 212"/>
                    <a:gd name="T5" fmla="*/ 169 h 171"/>
                    <a:gd name="T6" fmla="*/ 4 w 212"/>
                    <a:gd name="T7" fmla="*/ 135 h 171"/>
                    <a:gd name="T8" fmla="*/ 30 w 212"/>
                    <a:gd name="T9" fmla="*/ 91 h 171"/>
                    <a:gd name="T10" fmla="*/ 157 w 212"/>
                    <a:gd name="T11" fmla="*/ 8 h 171"/>
                    <a:gd name="T12" fmla="*/ 212 w 212"/>
                    <a:gd name="T13" fmla="*/ 21 h 171"/>
                  </a:gdLst>
                  <a:ahLst/>
                  <a:cxnLst>
                    <a:cxn ang="0">
                      <a:pos x="T0" y="T1"/>
                    </a:cxn>
                    <a:cxn ang="0">
                      <a:pos x="T2" y="T3"/>
                    </a:cxn>
                    <a:cxn ang="0">
                      <a:pos x="T4" y="T5"/>
                    </a:cxn>
                    <a:cxn ang="0">
                      <a:pos x="T6" y="T7"/>
                    </a:cxn>
                    <a:cxn ang="0">
                      <a:pos x="T8" y="T9"/>
                    </a:cxn>
                    <a:cxn ang="0">
                      <a:pos x="T10" y="T11"/>
                    </a:cxn>
                    <a:cxn ang="0">
                      <a:pos x="T12" y="T13"/>
                    </a:cxn>
                  </a:cxnLst>
                  <a:rect l="0" t="0" r="r" b="b"/>
                  <a:pathLst>
                    <a:path w="212" h="171">
                      <a:moveTo>
                        <a:pt x="212" y="21"/>
                      </a:moveTo>
                      <a:cubicBezTo>
                        <a:pt x="123" y="44"/>
                        <a:pt x="54" y="90"/>
                        <a:pt x="10" y="171"/>
                      </a:cubicBezTo>
                      <a:cubicBezTo>
                        <a:pt x="8" y="170"/>
                        <a:pt x="5" y="170"/>
                        <a:pt x="3" y="169"/>
                      </a:cubicBezTo>
                      <a:cubicBezTo>
                        <a:pt x="3" y="158"/>
                        <a:pt x="0" y="145"/>
                        <a:pt x="4" y="135"/>
                      </a:cubicBezTo>
                      <a:cubicBezTo>
                        <a:pt x="10" y="119"/>
                        <a:pt x="19" y="104"/>
                        <a:pt x="30" y="91"/>
                      </a:cubicBezTo>
                      <a:cubicBezTo>
                        <a:pt x="65" y="53"/>
                        <a:pt x="106" y="22"/>
                        <a:pt x="157" y="8"/>
                      </a:cubicBezTo>
                      <a:cubicBezTo>
                        <a:pt x="175" y="3"/>
                        <a:pt x="195" y="0"/>
                        <a:pt x="212" y="21"/>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49439601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1"/>
          <p:cNvSpPr txBox="1">
            <a:spLocks/>
          </p:cNvSpPr>
          <p:nvPr/>
        </p:nvSpPr>
        <p:spPr>
          <a:xfrm>
            <a:off x="494820" y="1063691"/>
            <a:ext cx="4731239" cy="4869599"/>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342900" indent="-342900">
              <a:buClr>
                <a:schemeClr val="bg2"/>
              </a:buClr>
              <a:defRPr/>
            </a:pPr>
            <a:r>
              <a:rPr lang="fr-FR" b="1" dirty="0">
                <a:solidFill>
                  <a:srgbClr val="19325C"/>
                </a:solidFill>
                <a:ea typeface="MS PGothic" charset="-128"/>
              </a:rPr>
              <a:t>Scénario : </a:t>
            </a:r>
          </a:p>
          <a:p>
            <a:pPr marL="342900" indent="-342900">
              <a:buFont typeface="Arial" panose="020B0604020202020204" pitchFamily="34" charset="0"/>
              <a:buChar char="•"/>
              <a:defRPr/>
            </a:pPr>
            <a:r>
              <a:rPr lang="fr-FR" dirty="0">
                <a:solidFill>
                  <a:srgbClr val="19325C"/>
                </a:solidFill>
                <a:ea typeface="MS PGothic" charset="-128"/>
              </a:rPr>
              <a:t>Valeurs par défaut </a:t>
            </a:r>
            <a:r>
              <a:rPr lang="fr-FR" dirty="0" smtClean="0">
                <a:solidFill>
                  <a:srgbClr val="19325C"/>
                </a:solidFill>
                <a:ea typeface="MS PGothic" charset="-128"/>
              </a:rPr>
              <a:t>à l'échelle de</a:t>
            </a:r>
            <a:r>
              <a:rPr lang="pl-PL" dirty="0" smtClean="0">
                <a:solidFill>
                  <a:srgbClr val="19325C"/>
                </a:solidFill>
                <a:ea typeface="MS PGothic" charset="-128"/>
              </a:rPr>
              <a:t> </a:t>
            </a:r>
            <a:r>
              <a:rPr lang="fr-FR" dirty="0" smtClean="0">
                <a:solidFill>
                  <a:srgbClr val="19325C"/>
                </a:solidFill>
                <a:ea typeface="MS PGothic" charset="-128"/>
              </a:rPr>
              <a:t>l'organisation</a:t>
            </a:r>
            <a:r>
              <a:rPr lang="fr-FR" dirty="0">
                <a:solidFill>
                  <a:srgbClr val="19325C"/>
                </a:solidFill>
                <a:ea typeface="MS PGothic" charset="-128"/>
              </a:rPr>
              <a:t> = Privé </a:t>
            </a:r>
          </a:p>
          <a:p>
            <a:pPr marL="342900" indent="-342900">
              <a:buFont typeface="Arial" panose="020B0604020202020204" pitchFamily="34" charset="0"/>
              <a:buChar char="•"/>
              <a:defRPr/>
            </a:pPr>
            <a:r>
              <a:rPr lang="fr-FR" dirty="0">
                <a:solidFill>
                  <a:srgbClr val="19325C"/>
                </a:solidFill>
                <a:ea typeface="MS PGothic" charset="-128"/>
              </a:rPr>
              <a:t>Autorisations </a:t>
            </a:r>
            <a:r>
              <a:rPr lang="fr-FR" dirty="0" smtClean="0">
                <a:solidFill>
                  <a:srgbClr val="19325C"/>
                </a:solidFill>
                <a:ea typeface="MS PGothic" charset="-128"/>
              </a:rPr>
              <a:t>d'objets </a:t>
            </a:r>
            <a:r>
              <a:rPr lang="fr-FR" dirty="0">
                <a:solidFill>
                  <a:srgbClr val="19325C"/>
                </a:solidFill>
                <a:ea typeface="MS PGothic" charset="-128"/>
              </a:rPr>
              <a:t>standard activées</a:t>
            </a:r>
          </a:p>
          <a:p>
            <a:pPr marL="342900" indent="-342900">
              <a:buClr>
                <a:schemeClr val="bg2"/>
              </a:buClr>
              <a:defRPr/>
            </a:pPr>
            <a:endParaRPr lang="en-US" b="1" kern="0" dirty="0">
              <a:solidFill>
                <a:srgbClr val="19325C"/>
              </a:solidFill>
              <a:ea typeface="MS PGothic" charset="-128"/>
            </a:endParaRPr>
          </a:p>
          <a:p>
            <a:pPr marL="342900" indent="-342900">
              <a:buClr>
                <a:schemeClr val="bg2"/>
              </a:buClr>
              <a:defRPr/>
            </a:pPr>
            <a:r>
              <a:rPr lang="fr-FR" dirty="0">
                <a:solidFill>
                  <a:srgbClr val="19325C"/>
                </a:solidFill>
                <a:ea typeface="MS PGothic" charset="-128"/>
              </a:rPr>
              <a:t>Question 1 : </a:t>
            </a:r>
          </a:p>
          <a:p>
            <a:pPr>
              <a:defRPr/>
            </a:pPr>
            <a:r>
              <a:rPr lang="fr-FR" dirty="0">
                <a:solidFill>
                  <a:srgbClr val="19325C"/>
                </a:solidFill>
                <a:ea typeface="MS PGothic" charset="-128"/>
              </a:rPr>
              <a:t>Le Directeur Ventes </a:t>
            </a:r>
            <a:r>
              <a:rPr lang="pl-PL" dirty="0" smtClean="0">
                <a:solidFill>
                  <a:srgbClr val="19325C"/>
                </a:solidFill>
                <a:ea typeface="MS PGothic" charset="-128"/>
              </a:rPr>
              <a:t/>
            </a:r>
            <a:br>
              <a:rPr lang="pl-PL" dirty="0" smtClean="0">
                <a:solidFill>
                  <a:srgbClr val="19325C"/>
                </a:solidFill>
                <a:ea typeface="MS PGothic" charset="-128"/>
              </a:rPr>
            </a:br>
            <a:r>
              <a:rPr lang="fr-FR" dirty="0" smtClean="0">
                <a:solidFill>
                  <a:srgbClr val="19325C"/>
                </a:solidFill>
                <a:ea typeface="MS PGothic" charset="-128"/>
              </a:rPr>
              <a:t>États-Unis </a:t>
            </a:r>
            <a:r>
              <a:rPr lang="fr-FR" dirty="0">
                <a:solidFill>
                  <a:srgbClr val="19325C"/>
                </a:solidFill>
                <a:ea typeface="MS PGothic" charset="-128"/>
              </a:rPr>
              <a:t>peut-il </a:t>
            </a:r>
            <a:r>
              <a:rPr lang="pl-PL" dirty="0" smtClean="0">
                <a:solidFill>
                  <a:srgbClr val="19325C"/>
                </a:solidFill>
                <a:ea typeface="MS PGothic" charset="-128"/>
              </a:rPr>
              <a:t/>
            </a:r>
            <a:br>
              <a:rPr lang="pl-PL" dirty="0" smtClean="0">
                <a:solidFill>
                  <a:srgbClr val="19325C"/>
                </a:solidFill>
                <a:ea typeface="MS PGothic" charset="-128"/>
              </a:rPr>
            </a:br>
            <a:r>
              <a:rPr lang="fr-FR" i="1" dirty="0" smtClean="0">
                <a:solidFill>
                  <a:srgbClr val="19325C"/>
                </a:solidFill>
                <a:ea typeface="MS PGothic" charset="-128"/>
              </a:rPr>
              <a:t>visualiser</a:t>
            </a:r>
            <a:r>
              <a:rPr lang="fr-FR" dirty="0" smtClean="0">
                <a:solidFill>
                  <a:srgbClr val="19325C"/>
                </a:solidFill>
                <a:ea typeface="MS PGothic" charset="-128"/>
              </a:rPr>
              <a:t> </a:t>
            </a:r>
            <a:r>
              <a:rPr lang="fr-FR" dirty="0">
                <a:solidFill>
                  <a:srgbClr val="19325C"/>
                </a:solidFill>
                <a:ea typeface="MS PGothic" charset="-128"/>
              </a:rPr>
              <a:t>les donnés appartenant au </a:t>
            </a:r>
            <a:r>
              <a:rPr lang="pl-PL" dirty="0" smtClean="0">
                <a:solidFill>
                  <a:srgbClr val="19325C"/>
                </a:solidFill>
                <a:ea typeface="MS PGothic" charset="-128"/>
              </a:rPr>
              <a:t/>
            </a:r>
            <a:br>
              <a:rPr lang="pl-PL" dirty="0" smtClean="0">
                <a:solidFill>
                  <a:srgbClr val="19325C"/>
                </a:solidFill>
                <a:ea typeface="MS PGothic" charset="-128"/>
              </a:rPr>
            </a:br>
            <a:r>
              <a:rPr lang="fr-FR" dirty="0" smtClean="0">
                <a:solidFill>
                  <a:srgbClr val="19325C"/>
                </a:solidFill>
                <a:ea typeface="MS PGothic" charset="-128"/>
              </a:rPr>
              <a:t>Directeur </a:t>
            </a:r>
            <a:r>
              <a:rPr lang="fr-FR" dirty="0">
                <a:solidFill>
                  <a:srgbClr val="19325C"/>
                </a:solidFill>
                <a:ea typeface="MS PGothic" charset="-128"/>
              </a:rPr>
              <a:t>Ventes EMEA ? </a:t>
            </a:r>
          </a:p>
          <a:p>
            <a:endParaRPr lang="en-US" kern="0" dirty="0">
              <a:solidFill>
                <a:srgbClr val="19325C"/>
              </a:solidFill>
            </a:endParaRPr>
          </a:p>
          <a:p>
            <a:endParaRPr lang="en-US" kern="0" dirty="0">
              <a:solidFill>
                <a:srgbClr val="19325C"/>
              </a:solidFill>
            </a:endParaRPr>
          </a:p>
        </p:txBody>
      </p:sp>
      <p:sp>
        <p:nvSpPr>
          <p:cNvPr id="2" name="Slide Number Placeholder 1"/>
          <p:cNvSpPr>
            <a:spLocks noGrp="1"/>
          </p:cNvSpPr>
          <p:nvPr>
            <p:ph type="sldNum" sz="quarter" idx="10"/>
          </p:nvPr>
        </p:nvSpPr>
        <p:spPr/>
        <p:txBody>
          <a:bodyPr/>
          <a:lstStyle/>
          <a:p>
            <a:fld id="{19FD02D3-6C23-404C-A7B3-DAB79F5D63D7}" type="slidenum">
              <a:rPr lang="en-US" smtClean="0"/>
              <a:pPr/>
              <a:t>175</a:t>
            </a:fld>
            <a:endParaRPr lang="en-US" smtClean="0"/>
          </a:p>
        </p:txBody>
      </p:sp>
      <p:sp>
        <p:nvSpPr>
          <p:cNvPr id="3" name="Text Placeholder 2"/>
          <p:cNvSpPr>
            <a:spLocks noGrp="1"/>
          </p:cNvSpPr>
          <p:nvPr>
            <p:ph type="body" sz="quarter" idx="11"/>
          </p:nvPr>
        </p:nvSpPr>
        <p:spPr/>
        <p:txBody>
          <a:bodyPr/>
          <a:lstStyle/>
          <a:p>
            <a:r>
              <a:rPr lang="fr-FR"/>
              <a:t>Testez vos connaissances : Question 1</a:t>
            </a:r>
          </a:p>
        </p:txBody>
      </p:sp>
      <p:grpSp>
        <p:nvGrpSpPr>
          <p:cNvPr id="4" name="Group 3"/>
          <p:cNvGrpSpPr/>
          <p:nvPr/>
        </p:nvGrpSpPr>
        <p:grpSpPr>
          <a:xfrm>
            <a:off x="4267405" y="1534545"/>
            <a:ext cx="7092487" cy="4398745"/>
            <a:chOff x="4267405" y="1534545"/>
            <a:chExt cx="7092487" cy="4398745"/>
          </a:xfrm>
        </p:grpSpPr>
        <p:cxnSp>
          <p:nvCxnSpPr>
            <p:cNvPr id="5" name="Straight Connector 4"/>
            <p:cNvCxnSpPr>
              <a:stCxn id="6" idx="2"/>
              <a:endCxn id="11" idx="0"/>
            </p:cNvCxnSpPr>
            <p:nvPr/>
          </p:nvCxnSpPr>
          <p:spPr bwMode="auto">
            <a:xfrm>
              <a:off x="7800587" y="2380457"/>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6" name="Rounded Rectangle 31"/>
            <p:cNvSpPr/>
            <p:nvPr/>
          </p:nvSpPr>
          <p:spPr>
            <a:xfrm>
              <a:off x="6855038" y="1534545"/>
              <a:ext cx="1891097" cy="845912"/>
            </a:xfrm>
            <a:prstGeom prst="roundRect">
              <a:avLst/>
            </a:prstGeom>
            <a:solidFill>
              <a:schemeClr val="accent1"/>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dirty="0" smtClean="0">
                  <a:solidFill>
                    <a:schemeClr val="bg1"/>
                  </a:solidFill>
                </a:rPr>
                <a:t>PDG</a:t>
              </a:r>
              <a:endParaRPr lang="fr-FR" sz="1600" dirty="0">
                <a:solidFill>
                  <a:schemeClr val="bg1"/>
                </a:solidFill>
              </a:endParaRPr>
            </a:p>
          </p:txBody>
        </p:sp>
        <p:sp>
          <p:nvSpPr>
            <p:cNvPr id="7" name="Rounded Rectangle 32"/>
            <p:cNvSpPr/>
            <p:nvPr/>
          </p:nvSpPr>
          <p:spPr>
            <a:xfrm>
              <a:off x="6855038" y="2718823"/>
              <a:ext cx="1891097" cy="845912"/>
            </a:xfrm>
            <a:prstGeom prst="roundRect">
              <a:avLst/>
            </a:prstGeom>
            <a:solidFill>
              <a:srgbClr val="92C1E9"/>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dirty="0">
                  <a:solidFill>
                    <a:srgbClr val="19325C"/>
                  </a:solidFill>
                </a:rPr>
                <a:t>Vice-président des ventes internationales</a:t>
              </a:r>
            </a:p>
          </p:txBody>
        </p:sp>
        <p:sp>
          <p:nvSpPr>
            <p:cNvPr id="8" name="Rounded Rectangle 33"/>
            <p:cNvSpPr/>
            <p:nvPr/>
          </p:nvSpPr>
          <p:spPr>
            <a:xfrm>
              <a:off x="4267405" y="3903101"/>
              <a:ext cx="1891097" cy="845912"/>
            </a:xfrm>
            <a:prstGeom prst="roundRect">
              <a:avLst/>
            </a:prstGeom>
            <a:solidFill>
              <a:srgbClr val="92C1E9"/>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Directeur</a:t>
              </a:r>
              <a:br>
                <a:rPr lang="fr-FR" sz="1600">
                  <a:solidFill>
                    <a:srgbClr val="19325C"/>
                  </a:solidFill>
                </a:rPr>
              </a:br>
              <a:r>
                <a:rPr lang="fr-FR" sz="1600">
                  <a:solidFill>
                    <a:srgbClr val="19325C"/>
                  </a:solidFill>
                </a:rPr>
                <a:t>Ventes</a:t>
              </a:r>
              <a:br>
                <a:rPr lang="fr-FR" sz="1600">
                  <a:solidFill>
                    <a:srgbClr val="19325C"/>
                  </a:solidFill>
                </a:rPr>
              </a:br>
              <a:r>
                <a:rPr lang="fr-FR" sz="1600">
                  <a:solidFill>
                    <a:srgbClr val="19325C"/>
                  </a:solidFill>
                </a:rPr>
                <a:t>États-Unis</a:t>
              </a:r>
            </a:p>
          </p:txBody>
        </p:sp>
        <p:sp>
          <p:nvSpPr>
            <p:cNvPr id="9" name="Rounded Rectangle 34"/>
            <p:cNvSpPr/>
            <p:nvPr/>
          </p:nvSpPr>
          <p:spPr>
            <a:xfrm>
              <a:off x="4267405" y="5087378"/>
              <a:ext cx="1891097" cy="845912"/>
            </a:xfrm>
            <a:prstGeom prst="roundRect">
              <a:avLst/>
            </a:prstGeom>
            <a:solidFill>
              <a:srgbClr val="92C1E9"/>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États-Unis</a:t>
              </a:r>
            </a:p>
          </p:txBody>
        </p:sp>
        <p:sp>
          <p:nvSpPr>
            <p:cNvPr id="10" name="Rounded Rectangle 35"/>
            <p:cNvSpPr/>
            <p:nvPr/>
          </p:nvSpPr>
          <p:spPr>
            <a:xfrm>
              <a:off x="6855038" y="3903101"/>
              <a:ext cx="1891097" cy="845912"/>
            </a:xfrm>
            <a:prstGeom prst="roundRect">
              <a:avLst/>
            </a:prstGeom>
            <a:solidFill>
              <a:srgbClr val="92C1E9"/>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Directeur</a:t>
              </a:r>
              <a:br>
                <a:rPr lang="fr-FR" sz="1600">
                  <a:solidFill>
                    <a:srgbClr val="19325C"/>
                  </a:solidFill>
                </a:rPr>
              </a:br>
              <a:r>
                <a:rPr lang="fr-FR" sz="1600">
                  <a:solidFill>
                    <a:srgbClr val="19325C"/>
                  </a:solidFill>
                </a:rPr>
                <a:t>Ventes</a:t>
              </a:r>
              <a:br>
                <a:rPr lang="fr-FR" sz="1600">
                  <a:solidFill>
                    <a:srgbClr val="19325C"/>
                  </a:solidFill>
                </a:rPr>
              </a:br>
              <a:r>
                <a:rPr lang="fr-FR" sz="1600">
                  <a:solidFill>
                    <a:srgbClr val="19325C"/>
                  </a:solidFill>
                </a:rPr>
                <a:t>EMEA</a:t>
              </a:r>
            </a:p>
          </p:txBody>
        </p:sp>
        <p:sp>
          <p:nvSpPr>
            <p:cNvPr id="11" name="Rounded Rectangle 36"/>
            <p:cNvSpPr/>
            <p:nvPr/>
          </p:nvSpPr>
          <p:spPr>
            <a:xfrm>
              <a:off x="6855038" y="5087378"/>
              <a:ext cx="1891097" cy="845912"/>
            </a:xfrm>
            <a:prstGeom prst="roundRect">
              <a:avLst/>
            </a:prstGeom>
            <a:solidFill>
              <a:srgbClr val="92C1E9"/>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EMEA</a:t>
              </a:r>
            </a:p>
          </p:txBody>
        </p:sp>
        <p:sp>
          <p:nvSpPr>
            <p:cNvPr id="12" name="Rounded Rectangle 37"/>
            <p:cNvSpPr/>
            <p:nvPr/>
          </p:nvSpPr>
          <p:spPr>
            <a:xfrm>
              <a:off x="9468795" y="3903101"/>
              <a:ext cx="1891097" cy="845912"/>
            </a:xfrm>
            <a:prstGeom prst="roundRect">
              <a:avLst/>
            </a:prstGeom>
            <a:solidFill>
              <a:srgbClr val="92C1E9"/>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Directeur</a:t>
              </a:r>
              <a:br>
                <a:rPr lang="fr-FR" sz="1600">
                  <a:solidFill>
                    <a:srgbClr val="19325C"/>
                  </a:solidFill>
                </a:rPr>
              </a:br>
              <a:r>
                <a:rPr lang="fr-FR" sz="1600">
                  <a:solidFill>
                    <a:srgbClr val="19325C"/>
                  </a:solidFill>
                </a:rPr>
                <a:t>Ventes</a:t>
              </a:r>
              <a:br>
                <a:rPr lang="fr-FR" sz="1600">
                  <a:solidFill>
                    <a:srgbClr val="19325C"/>
                  </a:solidFill>
                </a:rPr>
              </a:br>
              <a:r>
                <a:rPr lang="fr-FR" sz="1600">
                  <a:solidFill>
                    <a:srgbClr val="19325C"/>
                  </a:solidFill>
                </a:rPr>
                <a:t>APAC</a:t>
              </a:r>
            </a:p>
          </p:txBody>
        </p:sp>
        <p:sp>
          <p:nvSpPr>
            <p:cNvPr id="13" name="Rounded Rectangle 38"/>
            <p:cNvSpPr/>
            <p:nvPr/>
          </p:nvSpPr>
          <p:spPr>
            <a:xfrm>
              <a:off x="9468795" y="5087378"/>
              <a:ext cx="1891097" cy="845912"/>
            </a:xfrm>
            <a:prstGeom prst="roundRect">
              <a:avLst/>
            </a:prstGeom>
            <a:solidFill>
              <a:srgbClr val="92C1E9"/>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APAC</a:t>
              </a:r>
            </a:p>
          </p:txBody>
        </p:sp>
        <p:cxnSp>
          <p:nvCxnSpPr>
            <p:cNvPr id="14" name="Straight Connector 13"/>
            <p:cNvCxnSpPr>
              <a:stCxn id="12" idx="2"/>
              <a:endCxn id="13" idx="0"/>
            </p:cNvCxnSpPr>
            <p:nvPr/>
          </p:nvCxnSpPr>
          <p:spPr bwMode="auto">
            <a:xfrm>
              <a:off x="10414344"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a:stCxn id="8" idx="2"/>
              <a:endCxn id="9" idx="0"/>
            </p:cNvCxnSpPr>
            <p:nvPr/>
          </p:nvCxnSpPr>
          <p:spPr bwMode="auto">
            <a:xfrm>
              <a:off x="5212954"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Elbow Connector 59"/>
            <p:cNvCxnSpPr>
              <a:stCxn id="7" idx="2"/>
              <a:endCxn id="8" idx="0"/>
            </p:cNvCxnSpPr>
            <p:nvPr/>
          </p:nvCxnSpPr>
          <p:spPr bwMode="auto">
            <a:xfrm rot="5400000">
              <a:off x="6337588" y="2440102"/>
              <a:ext cx="338366" cy="2587633"/>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Elbow Connector 61"/>
            <p:cNvCxnSpPr>
              <a:stCxn id="7" idx="2"/>
              <a:endCxn id="12" idx="0"/>
            </p:cNvCxnSpPr>
            <p:nvPr/>
          </p:nvCxnSpPr>
          <p:spPr bwMode="auto">
            <a:xfrm rot="16200000" flipH="1">
              <a:off x="8938282" y="2427039"/>
              <a:ext cx="338366" cy="2613757"/>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grpSp>
      <p:sp>
        <p:nvSpPr>
          <p:cNvPr id="18" name="Rectangle 17"/>
          <p:cNvSpPr/>
          <p:nvPr/>
        </p:nvSpPr>
        <p:spPr>
          <a:xfrm>
            <a:off x="534924" y="1557553"/>
            <a:ext cx="4678030" cy="7735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sp>
        <p:nvSpPr>
          <p:cNvPr id="27" name="Rectangle 26"/>
          <p:cNvSpPr/>
          <p:nvPr/>
        </p:nvSpPr>
        <p:spPr>
          <a:xfrm>
            <a:off x="4178974" y="3741383"/>
            <a:ext cx="5086853" cy="1175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6442" y="1305299"/>
            <a:ext cx="412147" cy="989152"/>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1564" y="2596023"/>
            <a:ext cx="339883" cy="975150"/>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1607" y="3850633"/>
            <a:ext cx="422029" cy="950847"/>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85389" y="3828692"/>
            <a:ext cx="403200" cy="994731"/>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20917" r="25601"/>
          <a:stretch/>
        </p:blipFill>
        <p:spPr>
          <a:xfrm>
            <a:off x="11378607" y="3740348"/>
            <a:ext cx="454058" cy="1009058"/>
          </a:xfrm>
          <a:prstGeom prst="rect">
            <a:avLst/>
          </a:prstGeom>
        </p:spPr>
      </p:pic>
      <p:pic>
        <p:nvPicPr>
          <p:cNvPr id="34" name="Picture 33"/>
          <p:cNvPicPr>
            <a:picLocks noChangeAspect="1"/>
          </p:cNvPicPr>
          <p:nvPr/>
        </p:nvPicPr>
        <p:blipFill rotWithShape="1">
          <a:blip r:embed="rId8" cstate="print">
            <a:extLst>
              <a:ext uri="{28A0092B-C50C-407E-A947-70E740481C1C}">
                <a14:useLocalDpi xmlns:a14="http://schemas.microsoft.com/office/drawing/2010/main" val="0"/>
              </a:ext>
            </a:extLst>
          </a:blip>
          <a:srcRect l="15439" r="22504"/>
          <a:stretch/>
        </p:blipFill>
        <p:spPr>
          <a:xfrm>
            <a:off x="6158502" y="4964233"/>
            <a:ext cx="427134" cy="988668"/>
          </a:xfrm>
          <a:prstGeom prst="rect">
            <a:avLst/>
          </a:prstGeom>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23813" y="4950211"/>
            <a:ext cx="391241" cy="1016712"/>
          </a:xfrm>
          <a:prstGeom prst="rect">
            <a:avLst/>
          </a:prstGeom>
        </p:spPr>
      </p:pic>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29353" y="4936189"/>
            <a:ext cx="419815" cy="1016712"/>
          </a:xfrm>
          <a:prstGeom prst="rect">
            <a:avLst/>
          </a:prstGeom>
        </p:spPr>
      </p:pic>
    </p:spTree>
    <p:extLst>
      <p:ext uri="{BB962C8B-B14F-4D97-AF65-F5344CB8AC3E}">
        <p14:creationId xmlns:p14="http://schemas.microsoft.com/office/powerpoint/2010/main" val="1390753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176</a:t>
            </a:fld>
            <a:endParaRPr lang="en-US" smtClean="0"/>
          </a:p>
        </p:txBody>
      </p:sp>
      <p:sp>
        <p:nvSpPr>
          <p:cNvPr id="3" name="Text Placeholder 2"/>
          <p:cNvSpPr>
            <a:spLocks noGrp="1"/>
          </p:cNvSpPr>
          <p:nvPr>
            <p:ph type="body" sz="quarter" idx="11"/>
          </p:nvPr>
        </p:nvSpPr>
        <p:spPr/>
        <p:txBody>
          <a:bodyPr/>
          <a:lstStyle/>
          <a:p>
            <a:r>
              <a:rPr lang="fr-FR"/>
              <a:t>Testez vos connaissances : Question 2</a:t>
            </a:r>
          </a:p>
        </p:txBody>
      </p:sp>
      <p:sp>
        <p:nvSpPr>
          <p:cNvPr id="4" name="Content Placeholder 1"/>
          <p:cNvSpPr txBox="1">
            <a:spLocks/>
          </p:cNvSpPr>
          <p:nvPr/>
        </p:nvSpPr>
        <p:spPr>
          <a:xfrm>
            <a:off x="8439149" y="1055078"/>
            <a:ext cx="3657601" cy="4923692"/>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342900" indent="-342900">
              <a:buClr>
                <a:schemeClr val="bg2"/>
              </a:buClr>
              <a:defRPr/>
            </a:pPr>
            <a:r>
              <a:rPr lang="fr-FR" b="1" dirty="0">
                <a:solidFill>
                  <a:srgbClr val="19325C"/>
                </a:solidFill>
                <a:ea typeface="MS PGothic" charset="-128"/>
              </a:rPr>
              <a:t>Scénario : </a:t>
            </a:r>
          </a:p>
          <a:p>
            <a:pPr marL="342900" indent="-342900">
              <a:buFont typeface="Arial" panose="020B0604020202020204" pitchFamily="34" charset="0"/>
              <a:buChar char="•"/>
              <a:defRPr/>
            </a:pPr>
            <a:r>
              <a:rPr lang="fr-FR" dirty="0">
                <a:solidFill>
                  <a:srgbClr val="19325C"/>
                </a:solidFill>
                <a:ea typeface="MS PGothic" charset="-128"/>
              </a:rPr>
              <a:t>Valeurs par défaut à </a:t>
            </a:r>
            <a:r>
              <a:rPr lang="fr-FR" dirty="0" smtClean="0">
                <a:solidFill>
                  <a:srgbClr val="19325C"/>
                </a:solidFill>
                <a:ea typeface="MS PGothic" charset="-128"/>
              </a:rPr>
              <a:t>l'échelle </a:t>
            </a:r>
            <a:r>
              <a:rPr lang="fr-FR" dirty="0">
                <a:solidFill>
                  <a:srgbClr val="19325C"/>
                </a:solidFill>
                <a:ea typeface="MS PGothic" charset="-128"/>
              </a:rPr>
              <a:t>de </a:t>
            </a:r>
            <a:r>
              <a:rPr lang="fr-FR" dirty="0" smtClean="0">
                <a:solidFill>
                  <a:srgbClr val="19325C"/>
                </a:solidFill>
                <a:ea typeface="MS PGothic" charset="-128"/>
              </a:rPr>
              <a:t>l'organisation</a:t>
            </a:r>
            <a:r>
              <a:rPr lang="fr-FR" dirty="0">
                <a:solidFill>
                  <a:srgbClr val="19325C"/>
                </a:solidFill>
                <a:ea typeface="MS PGothic" charset="-128"/>
              </a:rPr>
              <a:t> = Privé </a:t>
            </a:r>
          </a:p>
          <a:p>
            <a:pPr marL="342900" indent="-342900">
              <a:buFont typeface="Arial" panose="020B0604020202020204" pitchFamily="34" charset="0"/>
              <a:buChar char="•"/>
              <a:defRPr/>
            </a:pPr>
            <a:r>
              <a:rPr lang="fr-FR" dirty="0">
                <a:solidFill>
                  <a:srgbClr val="19325C"/>
                </a:solidFill>
                <a:ea typeface="MS PGothic" charset="-128"/>
              </a:rPr>
              <a:t>Autorisations </a:t>
            </a:r>
            <a:r>
              <a:rPr lang="fr-FR" dirty="0" smtClean="0">
                <a:solidFill>
                  <a:srgbClr val="19325C"/>
                </a:solidFill>
                <a:ea typeface="MS PGothic" charset="-128"/>
              </a:rPr>
              <a:t>d'objets </a:t>
            </a:r>
            <a:r>
              <a:rPr lang="fr-FR" dirty="0">
                <a:solidFill>
                  <a:srgbClr val="19325C"/>
                </a:solidFill>
                <a:ea typeface="MS PGothic" charset="-128"/>
              </a:rPr>
              <a:t>standard activées</a:t>
            </a:r>
          </a:p>
          <a:p>
            <a:pPr marL="342900" indent="-342900">
              <a:buClr>
                <a:schemeClr val="bg2"/>
              </a:buClr>
              <a:defRPr/>
            </a:pPr>
            <a:endParaRPr lang="en-US" b="1" kern="0" dirty="0">
              <a:solidFill>
                <a:srgbClr val="19325C"/>
              </a:solidFill>
              <a:ea typeface="MS PGothic" charset="-128"/>
            </a:endParaRPr>
          </a:p>
          <a:p>
            <a:pPr marL="342900" indent="-342900">
              <a:buClr>
                <a:schemeClr val="bg2"/>
              </a:buClr>
              <a:defRPr/>
            </a:pPr>
            <a:r>
              <a:rPr lang="fr-FR" dirty="0">
                <a:solidFill>
                  <a:srgbClr val="19325C"/>
                </a:solidFill>
                <a:ea typeface="MS PGothic" charset="-128"/>
              </a:rPr>
              <a:t>Question 2 : </a:t>
            </a:r>
          </a:p>
          <a:p>
            <a:pPr>
              <a:spcBef>
                <a:spcPct val="20000"/>
              </a:spcBef>
              <a:buClr>
                <a:schemeClr val="bg2"/>
              </a:buClr>
              <a:buFont typeface="Wingdings" pitchFamily="2" charset="2"/>
              <a:buNone/>
              <a:defRPr/>
            </a:pPr>
            <a:r>
              <a:rPr lang="fr-FR" dirty="0">
                <a:solidFill>
                  <a:srgbClr val="19325C"/>
                </a:solidFill>
                <a:ea typeface="ＭＳ Ｐゴシック" charset="-128"/>
              </a:rPr>
              <a:t>Le Directeur Ventes EMEA peut-il </a:t>
            </a:r>
            <a:r>
              <a:rPr lang="fr-FR" i="1" dirty="0">
                <a:solidFill>
                  <a:srgbClr val="19325C"/>
                </a:solidFill>
                <a:ea typeface="ＭＳ Ｐゴシック" charset="-128"/>
              </a:rPr>
              <a:t>modifier</a:t>
            </a:r>
            <a:r>
              <a:rPr lang="fr-FR" dirty="0">
                <a:solidFill>
                  <a:srgbClr val="19325C"/>
                </a:solidFill>
                <a:ea typeface="ＭＳ Ｐゴシック" charset="-128"/>
              </a:rPr>
              <a:t> </a:t>
            </a:r>
            <a:r>
              <a:rPr lang="pl-PL" dirty="0" smtClean="0">
                <a:solidFill>
                  <a:srgbClr val="19325C"/>
                </a:solidFill>
                <a:ea typeface="ＭＳ Ｐゴシック" charset="-128"/>
              </a:rPr>
              <a:t/>
            </a:r>
            <a:br>
              <a:rPr lang="pl-PL" dirty="0" smtClean="0">
                <a:solidFill>
                  <a:srgbClr val="19325C"/>
                </a:solidFill>
                <a:ea typeface="ＭＳ Ｐゴシック" charset="-128"/>
              </a:rPr>
            </a:br>
            <a:r>
              <a:rPr lang="fr-FR" dirty="0" smtClean="0">
                <a:solidFill>
                  <a:srgbClr val="19325C"/>
                </a:solidFill>
                <a:ea typeface="ＭＳ Ｐゴシック" charset="-128"/>
              </a:rPr>
              <a:t>et </a:t>
            </a:r>
            <a:r>
              <a:rPr lang="fr-FR" i="1" dirty="0">
                <a:solidFill>
                  <a:srgbClr val="19325C"/>
                </a:solidFill>
                <a:ea typeface="ＭＳ Ｐゴシック" charset="-128"/>
              </a:rPr>
              <a:t>supprimer</a:t>
            </a:r>
            <a:r>
              <a:rPr lang="fr-FR" dirty="0">
                <a:solidFill>
                  <a:srgbClr val="19325C"/>
                </a:solidFill>
                <a:ea typeface="ＭＳ Ｐゴシック" charset="-128"/>
              </a:rPr>
              <a:t> </a:t>
            </a:r>
            <a:r>
              <a:rPr lang="fr-FR" dirty="0" smtClean="0">
                <a:solidFill>
                  <a:srgbClr val="19325C"/>
                </a:solidFill>
                <a:ea typeface="ＭＳ Ｐゴシック" charset="-128"/>
              </a:rPr>
              <a:t>l'un </a:t>
            </a:r>
            <a:r>
              <a:rPr lang="fr-FR" dirty="0">
                <a:solidFill>
                  <a:srgbClr val="19325C"/>
                </a:solidFill>
                <a:ea typeface="ＭＳ Ｐゴシック" charset="-128"/>
              </a:rPr>
              <a:t>des comptes appartenant à </a:t>
            </a:r>
            <a:r>
              <a:rPr lang="fr-FR" dirty="0" smtClean="0">
                <a:solidFill>
                  <a:srgbClr val="19325C"/>
                </a:solidFill>
                <a:ea typeface="ＭＳ Ｐゴシック" charset="-128"/>
              </a:rPr>
              <a:t>l'agent </a:t>
            </a:r>
            <a:r>
              <a:rPr lang="fr-FR" dirty="0">
                <a:solidFill>
                  <a:srgbClr val="19325C"/>
                </a:solidFill>
                <a:ea typeface="ＭＳ Ｐゴシック" charset="-128"/>
              </a:rPr>
              <a:t>commercial EMEA ? </a:t>
            </a:r>
          </a:p>
        </p:txBody>
      </p:sp>
      <p:grpSp>
        <p:nvGrpSpPr>
          <p:cNvPr id="5" name="Group 4"/>
          <p:cNvGrpSpPr/>
          <p:nvPr/>
        </p:nvGrpSpPr>
        <p:grpSpPr>
          <a:xfrm>
            <a:off x="609797" y="1534545"/>
            <a:ext cx="7092487" cy="4578872"/>
            <a:chOff x="609797" y="1534545"/>
            <a:chExt cx="7092487" cy="4578872"/>
          </a:xfrm>
        </p:grpSpPr>
        <p:cxnSp>
          <p:nvCxnSpPr>
            <p:cNvPr id="6" name="Straight Connector 5"/>
            <p:cNvCxnSpPr>
              <a:stCxn id="7" idx="2"/>
              <a:endCxn id="12" idx="0"/>
            </p:cNvCxnSpPr>
            <p:nvPr/>
          </p:nvCxnSpPr>
          <p:spPr bwMode="auto">
            <a:xfrm>
              <a:off x="4142979" y="2380457"/>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7" name="Rounded Rectangle 31"/>
            <p:cNvSpPr/>
            <p:nvPr/>
          </p:nvSpPr>
          <p:spPr>
            <a:xfrm>
              <a:off x="3197430" y="1534545"/>
              <a:ext cx="1891097" cy="845912"/>
            </a:xfrm>
            <a:prstGeom prst="roundRect">
              <a:avLst/>
            </a:prstGeom>
            <a:solidFill>
              <a:schemeClr val="accent1"/>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dirty="0" smtClean="0">
                  <a:solidFill>
                    <a:schemeClr val="bg1"/>
                  </a:solidFill>
                </a:rPr>
                <a:t>PDG</a:t>
              </a:r>
              <a:endParaRPr lang="fr-FR" sz="1600" dirty="0">
                <a:solidFill>
                  <a:schemeClr val="bg1"/>
                </a:solidFill>
              </a:endParaRPr>
            </a:p>
          </p:txBody>
        </p:sp>
        <p:sp>
          <p:nvSpPr>
            <p:cNvPr id="8" name="Rounded Rectangle 32"/>
            <p:cNvSpPr/>
            <p:nvPr/>
          </p:nvSpPr>
          <p:spPr>
            <a:xfrm>
              <a:off x="3197430" y="2718823"/>
              <a:ext cx="1891097" cy="845912"/>
            </a:xfrm>
            <a:prstGeom prst="roundRect">
              <a:avLst/>
            </a:prstGeom>
            <a:solidFill>
              <a:srgbClr val="92C1E9"/>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dirty="0">
                  <a:solidFill>
                    <a:srgbClr val="19325C"/>
                  </a:solidFill>
                </a:rPr>
                <a:t>Vice-président des ventes internationales</a:t>
              </a:r>
            </a:p>
          </p:txBody>
        </p:sp>
        <p:sp>
          <p:nvSpPr>
            <p:cNvPr id="9" name="Rounded Rectangle 33"/>
            <p:cNvSpPr/>
            <p:nvPr/>
          </p:nvSpPr>
          <p:spPr>
            <a:xfrm>
              <a:off x="609797" y="3903101"/>
              <a:ext cx="1891097" cy="845912"/>
            </a:xfrm>
            <a:prstGeom prst="roundRect">
              <a:avLst/>
            </a:prstGeom>
            <a:solidFill>
              <a:srgbClr val="92C1E9"/>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Directeur</a:t>
              </a:r>
              <a:br>
                <a:rPr lang="fr-FR" sz="1600">
                  <a:solidFill>
                    <a:srgbClr val="19325C"/>
                  </a:solidFill>
                </a:rPr>
              </a:br>
              <a:r>
                <a:rPr lang="fr-FR" sz="1600">
                  <a:solidFill>
                    <a:srgbClr val="19325C"/>
                  </a:solidFill>
                </a:rPr>
                <a:t>Ventes</a:t>
              </a:r>
              <a:br>
                <a:rPr lang="fr-FR" sz="1600">
                  <a:solidFill>
                    <a:srgbClr val="19325C"/>
                  </a:solidFill>
                </a:rPr>
              </a:br>
              <a:r>
                <a:rPr lang="fr-FR" sz="1600">
                  <a:solidFill>
                    <a:srgbClr val="19325C"/>
                  </a:solidFill>
                </a:rPr>
                <a:t>États-Unis</a:t>
              </a:r>
            </a:p>
          </p:txBody>
        </p:sp>
        <p:sp>
          <p:nvSpPr>
            <p:cNvPr id="10" name="Rounded Rectangle 34"/>
            <p:cNvSpPr/>
            <p:nvPr/>
          </p:nvSpPr>
          <p:spPr>
            <a:xfrm>
              <a:off x="609797" y="5087378"/>
              <a:ext cx="1891097" cy="845912"/>
            </a:xfrm>
            <a:prstGeom prst="roundRect">
              <a:avLst/>
            </a:prstGeom>
            <a:solidFill>
              <a:srgbClr val="92C1E9"/>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États-Unis</a:t>
              </a:r>
            </a:p>
          </p:txBody>
        </p:sp>
        <p:sp>
          <p:nvSpPr>
            <p:cNvPr id="11" name="Rounded Rectangle 35"/>
            <p:cNvSpPr/>
            <p:nvPr/>
          </p:nvSpPr>
          <p:spPr>
            <a:xfrm>
              <a:off x="3197430" y="3903101"/>
              <a:ext cx="1891097" cy="845912"/>
            </a:xfrm>
            <a:prstGeom prst="roundRect">
              <a:avLst/>
            </a:prstGeom>
            <a:solidFill>
              <a:srgbClr val="92C1E9"/>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Directeur</a:t>
              </a:r>
              <a:br>
                <a:rPr lang="fr-FR" sz="1600">
                  <a:solidFill>
                    <a:srgbClr val="19325C"/>
                  </a:solidFill>
                </a:rPr>
              </a:br>
              <a:r>
                <a:rPr lang="fr-FR" sz="1600">
                  <a:solidFill>
                    <a:srgbClr val="19325C"/>
                  </a:solidFill>
                </a:rPr>
                <a:t>Ventes</a:t>
              </a:r>
              <a:br>
                <a:rPr lang="fr-FR" sz="1600">
                  <a:solidFill>
                    <a:srgbClr val="19325C"/>
                  </a:solidFill>
                </a:rPr>
              </a:br>
              <a:r>
                <a:rPr lang="fr-FR" sz="1600">
                  <a:solidFill>
                    <a:srgbClr val="19325C"/>
                  </a:solidFill>
                </a:rPr>
                <a:t>EMEA</a:t>
              </a:r>
            </a:p>
          </p:txBody>
        </p:sp>
        <p:sp>
          <p:nvSpPr>
            <p:cNvPr id="12" name="Rounded Rectangle 36"/>
            <p:cNvSpPr/>
            <p:nvPr/>
          </p:nvSpPr>
          <p:spPr>
            <a:xfrm>
              <a:off x="3197430" y="5087378"/>
              <a:ext cx="1891097" cy="845912"/>
            </a:xfrm>
            <a:prstGeom prst="roundRect">
              <a:avLst/>
            </a:prstGeom>
            <a:solidFill>
              <a:srgbClr val="92C1E9"/>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EMEA</a:t>
              </a:r>
            </a:p>
          </p:txBody>
        </p:sp>
        <p:sp>
          <p:nvSpPr>
            <p:cNvPr id="13" name="Rounded Rectangle 37"/>
            <p:cNvSpPr/>
            <p:nvPr/>
          </p:nvSpPr>
          <p:spPr>
            <a:xfrm>
              <a:off x="5811187" y="3903101"/>
              <a:ext cx="1891097" cy="845912"/>
            </a:xfrm>
            <a:prstGeom prst="roundRect">
              <a:avLst/>
            </a:prstGeom>
            <a:solidFill>
              <a:srgbClr val="92C1E9"/>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Directeur</a:t>
              </a:r>
              <a:br>
                <a:rPr lang="fr-FR" sz="1600">
                  <a:solidFill>
                    <a:srgbClr val="19325C"/>
                  </a:solidFill>
                </a:rPr>
              </a:br>
              <a:r>
                <a:rPr lang="fr-FR" sz="1600">
                  <a:solidFill>
                    <a:srgbClr val="19325C"/>
                  </a:solidFill>
                </a:rPr>
                <a:t>Ventes</a:t>
              </a:r>
              <a:br>
                <a:rPr lang="fr-FR" sz="1600">
                  <a:solidFill>
                    <a:srgbClr val="19325C"/>
                  </a:solidFill>
                </a:rPr>
              </a:br>
              <a:r>
                <a:rPr lang="fr-FR" sz="1600">
                  <a:solidFill>
                    <a:srgbClr val="19325C"/>
                  </a:solidFill>
                </a:rPr>
                <a:t>APAC</a:t>
              </a:r>
            </a:p>
          </p:txBody>
        </p:sp>
        <p:sp>
          <p:nvSpPr>
            <p:cNvPr id="14" name="Rounded Rectangle 38"/>
            <p:cNvSpPr/>
            <p:nvPr/>
          </p:nvSpPr>
          <p:spPr>
            <a:xfrm>
              <a:off x="5811187" y="5087378"/>
              <a:ext cx="1891097" cy="845912"/>
            </a:xfrm>
            <a:prstGeom prst="roundRect">
              <a:avLst/>
            </a:prstGeom>
            <a:solidFill>
              <a:srgbClr val="92C1E9"/>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APAC</a:t>
              </a:r>
            </a:p>
          </p:txBody>
        </p:sp>
        <p:cxnSp>
          <p:nvCxnSpPr>
            <p:cNvPr id="15" name="Straight Connector 14"/>
            <p:cNvCxnSpPr>
              <a:stCxn id="13" idx="2"/>
              <a:endCxn id="14" idx="0"/>
            </p:cNvCxnSpPr>
            <p:nvPr/>
          </p:nvCxnSpPr>
          <p:spPr bwMode="auto">
            <a:xfrm>
              <a:off x="6756736"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a:stCxn id="9" idx="2"/>
              <a:endCxn id="10" idx="0"/>
            </p:cNvCxnSpPr>
            <p:nvPr/>
          </p:nvCxnSpPr>
          <p:spPr bwMode="auto">
            <a:xfrm>
              <a:off x="1555346"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Elbow Connector 59"/>
            <p:cNvCxnSpPr>
              <a:stCxn id="8" idx="2"/>
              <a:endCxn id="9" idx="0"/>
            </p:cNvCxnSpPr>
            <p:nvPr/>
          </p:nvCxnSpPr>
          <p:spPr bwMode="auto">
            <a:xfrm rot="5400000">
              <a:off x="2679980" y="2440102"/>
              <a:ext cx="338366" cy="2587633"/>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Elbow Connector 61"/>
            <p:cNvCxnSpPr>
              <a:stCxn id="8" idx="2"/>
              <a:endCxn id="13" idx="0"/>
            </p:cNvCxnSpPr>
            <p:nvPr/>
          </p:nvCxnSpPr>
          <p:spPr bwMode="auto">
            <a:xfrm rot="16200000" flipH="1">
              <a:off x="5280674" y="2427039"/>
              <a:ext cx="338366" cy="2613757"/>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19" name="Rectangle 18"/>
            <p:cNvSpPr/>
            <p:nvPr/>
          </p:nvSpPr>
          <p:spPr>
            <a:xfrm>
              <a:off x="3047572" y="3727285"/>
              <a:ext cx="2666303" cy="23861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grpSp>
      <p:sp>
        <p:nvSpPr>
          <p:cNvPr id="28" name="Rectangle 27"/>
          <p:cNvSpPr/>
          <p:nvPr/>
        </p:nvSpPr>
        <p:spPr>
          <a:xfrm>
            <a:off x="8458198" y="1533913"/>
            <a:ext cx="3581401" cy="1184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5908" y="1437829"/>
            <a:ext cx="412147" cy="989152"/>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4711" y="2625575"/>
            <a:ext cx="339883" cy="975150"/>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1638" y="3903101"/>
            <a:ext cx="422029" cy="950847"/>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5908" y="3799319"/>
            <a:ext cx="403200" cy="994731"/>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20917" r="25601"/>
          <a:stretch/>
        </p:blipFill>
        <p:spPr>
          <a:xfrm>
            <a:off x="7713696" y="3821528"/>
            <a:ext cx="454058" cy="1009058"/>
          </a:xfrm>
          <a:prstGeom prst="rect">
            <a:avLst/>
          </a:prstGeom>
        </p:spPr>
      </p:pic>
      <p:pic>
        <p:nvPicPr>
          <p:cNvPr id="34" name="Picture 33"/>
          <p:cNvPicPr>
            <a:picLocks noChangeAspect="1"/>
          </p:cNvPicPr>
          <p:nvPr/>
        </p:nvPicPr>
        <p:blipFill rotWithShape="1">
          <a:blip r:embed="rId8" cstate="print">
            <a:extLst>
              <a:ext uri="{28A0092B-C50C-407E-A947-70E740481C1C}">
                <a14:useLocalDpi xmlns:a14="http://schemas.microsoft.com/office/drawing/2010/main" val="0"/>
              </a:ext>
            </a:extLst>
          </a:blip>
          <a:srcRect l="15439" r="22504"/>
          <a:stretch/>
        </p:blipFill>
        <p:spPr>
          <a:xfrm>
            <a:off x="2538812" y="5010022"/>
            <a:ext cx="427134" cy="988668"/>
          </a:xfrm>
          <a:prstGeom prst="rect">
            <a:avLst/>
          </a:prstGeom>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4711" y="4981978"/>
            <a:ext cx="391241" cy="1016712"/>
          </a:xfrm>
          <a:prstGeom prst="rect">
            <a:avLst/>
          </a:prstGeom>
        </p:spPr>
      </p:pic>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30818" y="4975373"/>
            <a:ext cx="419815" cy="1016712"/>
          </a:xfrm>
          <a:prstGeom prst="rect">
            <a:avLst/>
          </a:prstGeom>
        </p:spPr>
      </p:pic>
    </p:spTree>
    <p:extLst>
      <p:ext uri="{BB962C8B-B14F-4D97-AF65-F5344CB8AC3E}">
        <p14:creationId xmlns:p14="http://schemas.microsoft.com/office/powerpoint/2010/main" val="15127853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177</a:t>
            </a:fld>
            <a:endParaRPr lang="en-US" smtClean="0"/>
          </a:p>
        </p:txBody>
      </p:sp>
      <p:sp>
        <p:nvSpPr>
          <p:cNvPr id="3" name="Text Placeholder 2"/>
          <p:cNvSpPr>
            <a:spLocks noGrp="1"/>
          </p:cNvSpPr>
          <p:nvPr>
            <p:ph type="body" sz="quarter" idx="11"/>
          </p:nvPr>
        </p:nvSpPr>
        <p:spPr/>
        <p:txBody>
          <a:bodyPr/>
          <a:lstStyle/>
          <a:p>
            <a:r>
              <a:rPr lang="fr-FR" dirty="0"/>
              <a:t>Testez vos connaissances : Question 3</a:t>
            </a:r>
          </a:p>
        </p:txBody>
      </p:sp>
      <p:sp>
        <p:nvSpPr>
          <p:cNvPr id="4" name="Content Placeholder 1"/>
          <p:cNvSpPr txBox="1">
            <a:spLocks/>
          </p:cNvSpPr>
          <p:nvPr/>
        </p:nvSpPr>
        <p:spPr>
          <a:xfrm>
            <a:off x="455734" y="1143000"/>
            <a:ext cx="4793138" cy="4273062"/>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342900" indent="-342900">
              <a:buClr>
                <a:schemeClr val="bg2"/>
              </a:buClr>
              <a:defRPr/>
            </a:pPr>
            <a:r>
              <a:rPr lang="fr-FR" b="1" dirty="0">
                <a:solidFill>
                  <a:srgbClr val="19325C"/>
                </a:solidFill>
                <a:ea typeface="MS PGothic" charset="-128"/>
              </a:rPr>
              <a:t>Scénario : </a:t>
            </a:r>
          </a:p>
          <a:p>
            <a:pPr marL="342900" indent="-342900">
              <a:buFont typeface="Arial" panose="020B0604020202020204" pitchFamily="34" charset="0"/>
              <a:buChar char="•"/>
              <a:defRPr/>
            </a:pPr>
            <a:r>
              <a:rPr lang="fr-FR" dirty="0">
                <a:solidFill>
                  <a:srgbClr val="19325C"/>
                </a:solidFill>
                <a:ea typeface="MS PGothic" charset="-128"/>
              </a:rPr>
              <a:t>Valeurs par défaut à </a:t>
            </a:r>
            <a:r>
              <a:rPr lang="fr-FR" dirty="0" smtClean="0">
                <a:solidFill>
                  <a:srgbClr val="19325C"/>
                </a:solidFill>
                <a:ea typeface="MS PGothic" charset="-128"/>
              </a:rPr>
              <a:t>l'échelle </a:t>
            </a:r>
            <a:r>
              <a:rPr lang="fr-FR" dirty="0">
                <a:solidFill>
                  <a:srgbClr val="19325C"/>
                </a:solidFill>
                <a:ea typeface="MS PGothic" charset="-128"/>
              </a:rPr>
              <a:t>de </a:t>
            </a:r>
            <a:r>
              <a:rPr lang="fr-FR" dirty="0" smtClean="0">
                <a:solidFill>
                  <a:srgbClr val="19325C"/>
                </a:solidFill>
                <a:ea typeface="MS PGothic" charset="-128"/>
              </a:rPr>
              <a:t>l'organisation</a:t>
            </a:r>
            <a:r>
              <a:rPr lang="fr-FR" dirty="0">
                <a:solidFill>
                  <a:srgbClr val="19325C"/>
                </a:solidFill>
                <a:ea typeface="MS PGothic" charset="-128"/>
              </a:rPr>
              <a:t> = Privé </a:t>
            </a:r>
          </a:p>
          <a:p>
            <a:pPr marL="342900" indent="-342900">
              <a:buFont typeface="Arial" panose="020B0604020202020204" pitchFamily="34" charset="0"/>
              <a:buChar char="•"/>
              <a:defRPr/>
            </a:pPr>
            <a:r>
              <a:rPr lang="fr-FR" dirty="0">
                <a:solidFill>
                  <a:srgbClr val="19325C"/>
                </a:solidFill>
                <a:ea typeface="MS PGothic" charset="-128"/>
              </a:rPr>
              <a:t>Autorisations </a:t>
            </a:r>
            <a:r>
              <a:rPr lang="fr-FR" dirty="0" smtClean="0">
                <a:solidFill>
                  <a:srgbClr val="19325C"/>
                </a:solidFill>
                <a:ea typeface="MS PGothic" charset="-128"/>
              </a:rPr>
              <a:t>d'objets </a:t>
            </a:r>
            <a:r>
              <a:rPr lang="fr-FR" dirty="0">
                <a:solidFill>
                  <a:srgbClr val="19325C"/>
                </a:solidFill>
                <a:ea typeface="MS PGothic" charset="-128"/>
              </a:rPr>
              <a:t>standard activées</a:t>
            </a:r>
          </a:p>
          <a:p>
            <a:pPr marL="342900" indent="-342900">
              <a:buClr>
                <a:schemeClr val="bg2"/>
              </a:buClr>
              <a:defRPr/>
            </a:pPr>
            <a:endParaRPr lang="en-US" b="1" kern="0" dirty="0">
              <a:solidFill>
                <a:srgbClr val="19325C"/>
              </a:solidFill>
              <a:ea typeface="MS PGothic" charset="-128"/>
            </a:endParaRPr>
          </a:p>
          <a:p>
            <a:pPr marL="342900" indent="-342900">
              <a:buClr>
                <a:schemeClr val="bg2"/>
              </a:buClr>
              <a:defRPr/>
            </a:pPr>
            <a:r>
              <a:rPr lang="fr-FR" dirty="0">
                <a:solidFill>
                  <a:srgbClr val="19325C"/>
                </a:solidFill>
                <a:ea typeface="MS PGothic" charset="-128"/>
              </a:rPr>
              <a:t>Question 3 : </a:t>
            </a:r>
          </a:p>
          <a:p>
            <a:pPr>
              <a:spcBef>
                <a:spcPct val="20000"/>
              </a:spcBef>
              <a:buClr>
                <a:schemeClr val="bg2"/>
              </a:buClr>
              <a:buFont typeface="Wingdings" pitchFamily="2" charset="2"/>
              <a:buNone/>
              <a:defRPr/>
            </a:pPr>
            <a:r>
              <a:rPr lang="fr-FR" dirty="0">
                <a:solidFill>
                  <a:srgbClr val="19325C"/>
                </a:solidFill>
                <a:ea typeface="MS PGothic" charset="-128"/>
              </a:rPr>
              <a:t>Le PDG peut-il </a:t>
            </a:r>
            <a:r>
              <a:rPr lang="fr-FR" i="1" dirty="0" smtClean="0">
                <a:solidFill>
                  <a:srgbClr val="19325C"/>
                </a:solidFill>
                <a:ea typeface="MS PGothic" charset="-128"/>
              </a:rPr>
              <a:t>visualise</a:t>
            </a:r>
            <a:r>
              <a:rPr lang="pl-PL" i="1" dirty="0" smtClean="0">
                <a:solidFill>
                  <a:srgbClr val="19325C"/>
                </a:solidFill>
                <a:ea typeface="MS PGothic" charset="-128"/>
              </a:rPr>
              <a:t/>
            </a:r>
            <a:br>
              <a:rPr lang="pl-PL" i="1" dirty="0" smtClean="0">
                <a:solidFill>
                  <a:srgbClr val="19325C"/>
                </a:solidFill>
                <a:ea typeface="MS PGothic" charset="-128"/>
              </a:rPr>
            </a:br>
            <a:r>
              <a:rPr lang="fr-FR" dirty="0" smtClean="0">
                <a:solidFill>
                  <a:srgbClr val="19325C"/>
                </a:solidFill>
                <a:ea typeface="MS PGothic" charset="-128"/>
              </a:rPr>
              <a:t>et </a:t>
            </a:r>
            <a:r>
              <a:rPr lang="fr-FR" i="1" dirty="0">
                <a:solidFill>
                  <a:srgbClr val="19325C"/>
                </a:solidFill>
                <a:ea typeface="MS PGothic" charset="-128"/>
              </a:rPr>
              <a:t>modifier</a:t>
            </a:r>
            <a:r>
              <a:rPr lang="fr-FR" dirty="0">
                <a:solidFill>
                  <a:srgbClr val="19325C"/>
                </a:solidFill>
                <a:ea typeface="MS PGothic" charset="-128"/>
              </a:rPr>
              <a:t> les données appartenant à un agent commercial APAC ? </a:t>
            </a:r>
          </a:p>
        </p:txBody>
      </p:sp>
      <p:grpSp>
        <p:nvGrpSpPr>
          <p:cNvPr id="5" name="Group 4"/>
          <p:cNvGrpSpPr/>
          <p:nvPr/>
        </p:nvGrpSpPr>
        <p:grpSpPr>
          <a:xfrm>
            <a:off x="4254345" y="1345537"/>
            <a:ext cx="7601624" cy="4784330"/>
            <a:chOff x="4254345" y="1345537"/>
            <a:chExt cx="7601624" cy="4784330"/>
          </a:xfrm>
        </p:grpSpPr>
        <p:cxnSp>
          <p:nvCxnSpPr>
            <p:cNvPr id="6" name="Straight Connector 5"/>
            <p:cNvCxnSpPr>
              <a:stCxn id="7" idx="2"/>
              <a:endCxn id="12" idx="0"/>
            </p:cNvCxnSpPr>
            <p:nvPr/>
          </p:nvCxnSpPr>
          <p:spPr bwMode="auto">
            <a:xfrm>
              <a:off x="7787527" y="2380457"/>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7" name="Rounded Rectangle 31"/>
            <p:cNvSpPr/>
            <p:nvPr/>
          </p:nvSpPr>
          <p:spPr>
            <a:xfrm>
              <a:off x="6841978" y="1534545"/>
              <a:ext cx="1891097" cy="845912"/>
            </a:xfrm>
            <a:prstGeom prst="roundRect">
              <a:avLst/>
            </a:prstGeom>
            <a:solidFill>
              <a:schemeClr val="accent1"/>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dirty="0" smtClean="0">
                  <a:solidFill>
                    <a:schemeClr val="bg1"/>
                  </a:solidFill>
                </a:rPr>
                <a:t>PDG</a:t>
              </a:r>
              <a:endParaRPr lang="fr-FR" sz="1600" dirty="0">
                <a:solidFill>
                  <a:schemeClr val="bg1"/>
                </a:solidFill>
              </a:endParaRPr>
            </a:p>
          </p:txBody>
        </p:sp>
        <p:sp>
          <p:nvSpPr>
            <p:cNvPr id="8" name="Rounded Rectangle 32"/>
            <p:cNvSpPr/>
            <p:nvPr/>
          </p:nvSpPr>
          <p:spPr>
            <a:xfrm>
              <a:off x="6841978" y="2718823"/>
              <a:ext cx="1891097" cy="845912"/>
            </a:xfrm>
            <a:prstGeom prst="roundRect">
              <a:avLst/>
            </a:prstGeom>
            <a:solidFill>
              <a:srgbClr val="C1D2EE"/>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dirty="0">
                  <a:solidFill>
                    <a:srgbClr val="19325C"/>
                  </a:solidFill>
                </a:rPr>
                <a:t>Vice-président des ventes internationales</a:t>
              </a:r>
            </a:p>
          </p:txBody>
        </p:sp>
        <p:sp>
          <p:nvSpPr>
            <p:cNvPr id="9" name="Rounded Rectangle 33"/>
            <p:cNvSpPr/>
            <p:nvPr/>
          </p:nvSpPr>
          <p:spPr>
            <a:xfrm>
              <a:off x="4254345"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dirty="0">
                  <a:solidFill>
                    <a:srgbClr val="19325C"/>
                  </a:solidFill>
                </a:rPr>
                <a:t>Directeur</a:t>
              </a:r>
              <a:br>
                <a:rPr lang="fr-FR" sz="1600" dirty="0">
                  <a:solidFill>
                    <a:srgbClr val="19325C"/>
                  </a:solidFill>
                </a:rPr>
              </a:br>
              <a:r>
                <a:rPr lang="fr-FR" sz="1600" dirty="0">
                  <a:solidFill>
                    <a:srgbClr val="19325C"/>
                  </a:solidFill>
                </a:rPr>
                <a:t>Ventes</a:t>
              </a:r>
              <a:br>
                <a:rPr lang="fr-FR" sz="1600" dirty="0">
                  <a:solidFill>
                    <a:srgbClr val="19325C"/>
                  </a:solidFill>
                </a:rPr>
              </a:br>
              <a:r>
                <a:rPr lang="fr-FR" sz="1600" dirty="0">
                  <a:solidFill>
                    <a:srgbClr val="19325C"/>
                  </a:solidFill>
                </a:rPr>
                <a:t>États-Unis</a:t>
              </a:r>
            </a:p>
          </p:txBody>
        </p:sp>
        <p:sp>
          <p:nvSpPr>
            <p:cNvPr id="10" name="Rounded Rectangle 34"/>
            <p:cNvSpPr/>
            <p:nvPr/>
          </p:nvSpPr>
          <p:spPr>
            <a:xfrm>
              <a:off x="4254345"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États-Unis</a:t>
              </a:r>
            </a:p>
          </p:txBody>
        </p:sp>
        <p:sp>
          <p:nvSpPr>
            <p:cNvPr id="11" name="Rounded Rectangle 35"/>
            <p:cNvSpPr/>
            <p:nvPr/>
          </p:nvSpPr>
          <p:spPr>
            <a:xfrm>
              <a:off x="6841978"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Directeur</a:t>
              </a:r>
              <a:br>
                <a:rPr lang="fr-FR" sz="1600">
                  <a:solidFill>
                    <a:srgbClr val="19325C"/>
                  </a:solidFill>
                </a:rPr>
              </a:br>
              <a:r>
                <a:rPr lang="fr-FR" sz="1600">
                  <a:solidFill>
                    <a:srgbClr val="19325C"/>
                  </a:solidFill>
                </a:rPr>
                <a:t>Ventes</a:t>
              </a:r>
              <a:br>
                <a:rPr lang="fr-FR" sz="1600">
                  <a:solidFill>
                    <a:srgbClr val="19325C"/>
                  </a:solidFill>
                </a:rPr>
              </a:br>
              <a:r>
                <a:rPr lang="fr-FR" sz="1600">
                  <a:solidFill>
                    <a:srgbClr val="19325C"/>
                  </a:solidFill>
                </a:rPr>
                <a:t>EMEA</a:t>
              </a:r>
            </a:p>
          </p:txBody>
        </p:sp>
        <p:sp>
          <p:nvSpPr>
            <p:cNvPr id="12" name="Rounded Rectangle 36"/>
            <p:cNvSpPr/>
            <p:nvPr/>
          </p:nvSpPr>
          <p:spPr>
            <a:xfrm>
              <a:off x="6841978"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EMEA</a:t>
              </a:r>
            </a:p>
          </p:txBody>
        </p:sp>
        <p:sp>
          <p:nvSpPr>
            <p:cNvPr id="13" name="Rounded Rectangle 37"/>
            <p:cNvSpPr/>
            <p:nvPr/>
          </p:nvSpPr>
          <p:spPr>
            <a:xfrm>
              <a:off x="9455735" y="3903101"/>
              <a:ext cx="1891097" cy="845912"/>
            </a:xfrm>
            <a:prstGeom prst="roundRect">
              <a:avLst/>
            </a:prstGeom>
            <a:solidFill>
              <a:srgbClr val="C1D2EE"/>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Directeur</a:t>
              </a:r>
              <a:br>
                <a:rPr lang="fr-FR" sz="1600">
                  <a:solidFill>
                    <a:srgbClr val="19325C"/>
                  </a:solidFill>
                </a:rPr>
              </a:br>
              <a:r>
                <a:rPr lang="fr-FR" sz="1600">
                  <a:solidFill>
                    <a:srgbClr val="19325C"/>
                  </a:solidFill>
                </a:rPr>
                <a:t>Ventes</a:t>
              </a:r>
              <a:br>
                <a:rPr lang="fr-FR" sz="1600">
                  <a:solidFill>
                    <a:srgbClr val="19325C"/>
                  </a:solidFill>
                </a:rPr>
              </a:br>
              <a:r>
                <a:rPr lang="fr-FR" sz="1600">
                  <a:solidFill>
                    <a:srgbClr val="19325C"/>
                  </a:solidFill>
                </a:rPr>
                <a:t>APAC</a:t>
              </a:r>
            </a:p>
          </p:txBody>
        </p:sp>
        <p:sp>
          <p:nvSpPr>
            <p:cNvPr id="14" name="Rounded Rectangle 38"/>
            <p:cNvSpPr/>
            <p:nvPr/>
          </p:nvSpPr>
          <p:spPr>
            <a:xfrm>
              <a:off x="9455735" y="5087378"/>
              <a:ext cx="1891097" cy="845912"/>
            </a:xfrm>
            <a:prstGeom prst="roundRect">
              <a:avLst/>
            </a:prstGeom>
            <a:solidFill>
              <a:srgbClr val="C1D2EE"/>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80000"/>
                </a:lnSpc>
                <a:spcBef>
                  <a:spcPct val="0"/>
                </a:spcBef>
              </a:pPr>
              <a:r>
                <a:rPr lang="fr-FR" sz="1600">
                  <a:solidFill>
                    <a:srgbClr val="19325C"/>
                  </a:solidFill>
                </a:rPr>
                <a:t>Commercial</a:t>
              </a:r>
              <a:br>
                <a:rPr lang="fr-FR" sz="1600">
                  <a:solidFill>
                    <a:srgbClr val="19325C"/>
                  </a:solidFill>
                </a:rPr>
              </a:br>
              <a:r>
                <a:rPr lang="fr-FR" sz="1600">
                  <a:solidFill>
                    <a:srgbClr val="19325C"/>
                  </a:solidFill>
                </a:rPr>
                <a:t>APAC</a:t>
              </a:r>
            </a:p>
          </p:txBody>
        </p:sp>
        <p:cxnSp>
          <p:nvCxnSpPr>
            <p:cNvPr id="15" name="Straight Connector 14"/>
            <p:cNvCxnSpPr>
              <a:stCxn id="13" idx="2"/>
              <a:endCxn id="14" idx="0"/>
            </p:cNvCxnSpPr>
            <p:nvPr/>
          </p:nvCxnSpPr>
          <p:spPr bwMode="auto">
            <a:xfrm>
              <a:off x="10401284"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a:stCxn id="9" idx="2"/>
              <a:endCxn id="10" idx="0"/>
            </p:cNvCxnSpPr>
            <p:nvPr/>
          </p:nvCxnSpPr>
          <p:spPr bwMode="auto">
            <a:xfrm>
              <a:off x="5199894" y="4749013"/>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Elbow Connector 59"/>
            <p:cNvCxnSpPr>
              <a:stCxn id="8" idx="2"/>
              <a:endCxn id="9" idx="0"/>
            </p:cNvCxnSpPr>
            <p:nvPr/>
          </p:nvCxnSpPr>
          <p:spPr bwMode="auto">
            <a:xfrm rot="5400000">
              <a:off x="6324528" y="2440102"/>
              <a:ext cx="338366" cy="2587633"/>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Elbow Connector 61"/>
            <p:cNvCxnSpPr>
              <a:stCxn id="8" idx="2"/>
              <a:endCxn id="13" idx="0"/>
            </p:cNvCxnSpPr>
            <p:nvPr/>
          </p:nvCxnSpPr>
          <p:spPr bwMode="auto">
            <a:xfrm rot="16200000" flipH="1">
              <a:off x="8925222" y="2427039"/>
              <a:ext cx="338366" cy="2613757"/>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19" name="Rectangle 18"/>
            <p:cNvSpPr/>
            <p:nvPr/>
          </p:nvSpPr>
          <p:spPr>
            <a:xfrm>
              <a:off x="9313878" y="4923518"/>
              <a:ext cx="2542091" cy="12063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sp>
          <p:nvSpPr>
            <p:cNvPr id="20" name="Rectangle 19"/>
            <p:cNvSpPr/>
            <p:nvPr/>
          </p:nvSpPr>
          <p:spPr>
            <a:xfrm>
              <a:off x="6675173" y="1345537"/>
              <a:ext cx="2544740" cy="11898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grpSp>
      <p:sp>
        <p:nvSpPr>
          <p:cNvPr id="29" name="Rectangle 28"/>
          <p:cNvSpPr/>
          <p:nvPr/>
        </p:nvSpPr>
        <p:spPr>
          <a:xfrm>
            <a:off x="476134" y="1592037"/>
            <a:ext cx="4672689" cy="820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6442" y="1393787"/>
            <a:ext cx="412147" cy="989152"/>
          </a:xfrm>
          <a:prstGeom prst="rect">
            <a:avLst/>
          </a:prstGeom>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7320" y="2596023"/>
            <a:ext cx="339883" cy="975150"/>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7968" y="3850633"/>
            <a:ext cx="422029" cy="950847"/>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93237" y="3806749"/>
            <a:ext cx="403200" cy="994731"/>
          </a:xfrm>
          <a:prstGeom prst="rect">
            <a:avLst/>
          </a:prstGeom>
        </p:spPr>
      </p:pic>
      <p:pic>
        <p:nvPicPr>
          <p:cNvPr id="37" name="Picture 36"/>
          <p:cNvPicPr>
            <a:picLocks noChangeAspect="1"/>
          </p:cNvPicPr>
          <p:nvPr/>
        </p:nvPicPr>
        <p:blipFill rotWithShape="1">
          <a:blip r:embed="rId7" cstate="print">
            <a:extLst>
              <a:ext uri="{28A0092B-C50C-407E-A947-70E740481C1C}">
                <a14:useLocalDpi xmlns:a14="http://schemas.microsoft.com/office/drawing/2010/main" val="0"/>
              </a:ext>
            </a:extLst>
          </a:blip>
          <a:srcRect l="20917" r="25601"/>
          <a:stretch/>
        </p:blipFill>
        <p:spPr>
          <a:xfrm>
            <a:off x="11401911" y="3747339"/>
            <a:ext cx="454058" cy="1009058"/>
          </a:xfrm>
          <a:prstGeom prst="rect">
            <a:avLst/>
          </a:prstGeom>
        </p:spPr>
      </p:pic>
      <p:pic>
        <p:nvPicPr>
          <p:cNvPr id="38" name="Picture 37"/>
          <p:cNvPicPr>
            <a:picLocks noChangeAspect="1"/>
          </p:cNvPicPr>
          <p:nvPr/>
        </p:nvPicPr>
        <p:blipFill rotWithShape="1">
          <a:blip r:embed="rId8" cstate="print">
            <a:extLst>
              <a:ext uri="{28A0092B-C50C-407E-A947-70E740481C1C}">
                <a14:useLocalDpi xmlns:a14="http://schemas.microsoft.com/office/drawing/2010/main" val="0"/>
              </a:ext>
            </a:extLst>
          </a:blip>
          <a:srcRect l="15439" r="22504"/>
          <a:stretch/>
        </p:blipFill>
        <p:spPr>
          <a:xfrm>
            <a:off x="6194420" y="4957628"/>
            <a:ext cx="427134" cy="988668"/>
          </a:xfrm>
          <a:prstGeom prst="rect">
            <a:avLst/>
          </a:prstGeom>
        </p:spPr>
      </p:pic>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14607" y="5001978"/>
            <a:ext cx="391241" cy="1016712"/>
          </a:xfrm>
          <a:prstGeom prst="rect">
            <a:avLst/>
          </a:prstGeom>
        </p:spPr>
      </p:pic>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04430" y="5001978"/>
            <a:ext cx="419815" cy="1016712"/>
          </a:xfrm>
          <a:prstGeom prst="rect">
            <a:avLst/>
          </a:prstGeom>
        </p:spPr>
      </p:pic>
    </p:spTree>
    <p:extLst>
      <p:ext uri="{BB962C8B-B14F-4D97-AF65-F5344CB8AC3E}">
        <p14:creationId xmlns:p14="http://schemas.microsoft.com/office/powerpoint/2010/main" val="10427638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178</a:t>
            </a:fld>
            <a:endParaRPr lang="en-US" smtClean="0"/>
          </a:p>
        </p:txBody>
      </p:sp>
      <p:sp>
        <p:nvSpPr>
          <p:cNvPr id="4" name="Text Placeholder 3"/>
          <p:cNvSpPr>
            <a:spLocks noGrp="1"/>
          </p:cNvSpPr>
          <p:nvPr>
            <p:ph type="body" sz="quarter" idx="11"/>
          </p:nvPr>
        </p:nvSpPr>
        <p:spPr>
          <a:xfrm>
            <a:off x="2162175" y="0"/>
            <a:ext cx="8087462" cy="914400"/>
          </a:xfrm>
        </p:spPr>
        <p:txBody>
          <a:bodyPr/>
          <a:lstStyle/>
          <a:p>
            <a:r>
              <a:rPr lang="fr-FR" dirty="0"/>
              <a:t>4-5 : Création </a:t>
            </a:r>
            <a:r>
              <a:rPr lang="fr-FR" dirty="0" smtClean="0"/>
              <a:t>d'une </a:t>
            </a:r>
            <a:r>
              <a:rPr lang="fr-FR" dirty="0"/>
              <a:t>hiérarchie des rôles</a:t>
            </a:r>
          </a:p>
        </p:txBody>
      </p:sp>
      <p:sp>
        <p:nvSpPr>
          <p:cNvPr id="5" name="Text Placeholder 4"/>
          <p:cNvSpPr>
            <a:spLocks noGrp="1"/>
          </p:cNvSpPr>
          <p:nvPr>
            <p:ph type="body" sz="quarter" idx="12"/>
          </p:nvPr>
        </p:nvSpPr>
        <p:spPr>
          <a:xfrm>
            <a:off x="455731" y="3521002"/>
            <a:ext cx="9793906" cy="2879798"/>
          </a:xfrm>
        </p:spPr>
        <p:txBody>
          <a:bodyPr/>
          <a:lstStyle/>
          <a:p>
            <a:r>
              <a:rPr lang="fr-FR" dirty="0"/>
              <a:t>Tâches : </a:t>
            </a:r>
          </a:p>
          <a:p>
            <a:pPr marL="457200" lvl="1" indent="-457200">
              <a:buFont typeface="+mj-lt"/>
              <a:buAutoNum type="arabicPeriod"/>
            </a:pPr>
            <a:r>
              <a:rPr lang="fr-FR" dirty="0"/>
              <a:t>Développez la hiérarchie des rôles afin </a:t>
            </a:r>
            <a:r>
              <a:rPr lang="fr-FR" dirty="0" smtClean="0"/>
              <a:t>qu'elle </a:t>
            </a:r>
            <a:r>
              <a:rPr lang="fr-FR" dirty="0"/>
              <a:t>comprenne les rôles non grisés dans le schéma de la diapositive suivante.</a:t>
            </a:r>
          </a:p>
          <a:p>
            <a:pPr marL="457200" lvl="1" indent="-457200">
              <a:buFont typeface="+mj-lt"/>
              <a:buAutoNum type="arabicPeriod"/>
            </a:pPr>
            <a:r>
              <a:rPr lang="fr-FR" dirty="0"/>
              <a:t>Renommez le rôle du Vice-président des ventes internationales afin </a:t>
            </a:r>
            <a:r>
              <a:rPr lang="fr-FR" dirty="0" smtClean="0"/>
              <a:t>qu'il </a:t>
            </a:r>
            <a:r>
              <a:rPr lang="fr-FR" dirty="0"/>
              <a:t>comprenne les opérations commerciales.</a:t>
            </a:r>
          </a:p>
        </p:txBody>
      </p:sp>
      <p:sp>
        <p:nvSpPr>
          <p:cNvPr id="2" name="Text Placeholder 1"/>
          <p:cNvSpPr>
            <a:spLocks noGrp="1"/>
          </p:cNvSpPr>
          <p:nvPr>
            <p:ph type="body" sz="quarter" idx="13"/>
          </p:nvPr>
        </p:nvSpPr>
        <p:spPr>
          <a:xfrm>
            <a:off x="1767046" y="914399"/>
            <a:ext cx="10424953" cy="2272203"/>
          </a:xfrm>
        </p:spPr>
        <p:txBody>
          <a:bodyPr/>
          <a:lstStyle/>
          <a:p>
            <a:pPr>
              <a:lnSpc>
                <a:spcPct val="90000"/>
              </a:lnSpc>
              <a:spcBef>
                <a:spcPts val="0"/>
              </a:spcBef>
              <a:spcAft>
                <a:spcPts val="600"/>
              </a:spcAft>
            </a:pPr>
            <a:r>
              <a:rPr lang="fr-FR" sz="1800" dirty="0">
                <a:solidFill>
                  <a:srgbClr val="19325C"/>
                </a:solidFill>
              </a:rPr>
              <a:t>Objectifs : </a:t>
            </a:r>
          </a:p>
          <a:p>
            <a:pPr marL="0" lvl="1" indent="0">
              <a:lnSpc>
                <a:spcPct val="90000"/>
              </a:lnSpc>
              <a:spcBef>
                <a:spcPts val="0"/>
              </a:spcBef>
              <a:spcAft>
                <a:spcPts val="300"/>
              </a:spcAft>
              <a:buNone/>
            </a:pPr>
            <a:r>
              <a:rPr lang="fr-FR" sz="1800" dirty="0">
                <a:solidFill>
                  <a:srgbClr val="19325C"/>
                </a:solidFill>
              </a:rPr>
              <a:t>Suite à un examen </a:t>
            </a:r>
            <a:r>
              <a:rPr lang="fr-FR" sz="1800" dirty="0" smtClean="0">
                <a:solidFill>
                  <a:srgbClr val="19325C"/>
                </a:solidFill>
              </a:rPr>
              <a:t>d'accès </a:t>
            </a:r>
            <a:r>
              <a:rPr lang="fr-FR" sz="1800" dirty="0">
                <a:solidFill>
                  <a:srgbClr val="19325C"/>
                </a:solidFill>
              </a:rPr>
              <a:t>aux données, il a été décidé que :</a:t>
            </a:r>
          </a:p>
          <a:p>
            <a:pPr marL="342900" lvl="1" indent="-342900">
              <a:lnSpc>
                <a:spcPct val="90000"/>
              </a:lnSpc>
              <a:spcBef>
                <a:spcPts val="0"/>
              </a:spcBef>
              <a:buFont typeface="Arial" panose="020B0604020202020204" pitchFamily="34" charset="0"/>
              <a:buChar char="•"/>
            </a:pPr>
            <a:r>
              <a:rPr lang="fr-FR" sz="1800" dirty="0">
                <a:solidFill>
                  <a:srgbClr val="19325C"/>
                </a:solidFill>
              </a:rPr>
              <a:t>À des fins de rapports et de suivi, le Vice-président des ventes internationales et le service Opérations commerciales demandent un accès visuel et de modification à tous les enregistrements dans </a:t>
            </a:r>
            <a:r>
              <a:rPr lang="fr-FR" sz="1800" dirty="0" smtClean="0">
                <a:solidFill>
                  <a:srgbClr val="19325C"/>
                </a:solidFill>
              </a:rPr>
              <a:t>l'organisation </a:t>
            </a:r>
            <a:r>
              <a:rPr lang="fr-FR" sz="1800" dirty="0">
                <a:solidFill>
                  <a:srgbClr val="19325C"/>
                </a:solidFill>
              </a:rPr>
              <a:t>Ventes. </a:t>
            </a:r>
          </a:p>
          <a:p>
            <a:pPr marL="342900" lvl="1" indent="-342900">
              <a:lnSpc>
                <a:spcPct val="90000"/>
              </a:lnSpc>
              <a:spcBef>
                <a:spcPts val="0"/>
              </a:spcBef>
              <a:buFont typeface="Arial" panose="020B0604020202020204" pitchFamily="34" charset="0"/>
              <a:buChar char="•"/>
            </a:pPr>
            <a:r>
              <a:rPr lang="fr-FR" sz="1800" dirty="0">
                <a:solidFill>
                  <a:srgbClr val="19325C"/>
                </a:solidFill>
              </a:rPr>
              <a:t>Les Directeurs Ventes demandent </a:t>
            </a:r>
            <a:r>
              <a:rPr lang="fr-FR" sz="1800" dirty="0" smtClean="0">
                <a:solidFill>
                  <a:srgbClr val="19325C"/>
                </a:solidFill>
              </a:rPr>
              <a:t>l'accès </a:t>
            </a:r>
            <a:r>
              <a:rPr lang="fr-FR" sz="1800" dirty="0">
                <a:solidFill>
                  <a:srgbClr val="19325C"/>
                </a:solidFill>
              </a:rPr>
              <a:t>aux enregistrements de leurs équipes.</a:t>
            </a:r>
          </a:p>
          <a:p>
            <a:pPr marL="342900" lvl="1" indent="-342900">
              <a:lnSpc>
                <a:spcPct val="90000"/>
              </a:lnSpc>
              <a:spcBef>
                <a:spcPts val="0"/>
              </a:spcBef>
              <a:buFont typeface="Arial" panose="020B0604020202020204" pitchFamily="34" charset="0"/>
              <a:buChar char="•"/>
            </a:pPr>
            <a:r>
              <a:rPr lang="fr-FR" sz="1800" dirty="0">
                <a:solidFill>
                  <a:srgbClr val="19325C"/>
                </a:solidFill>
              </a:rPr>
              <a:t>Les commerciaux disposent </a:t>
            </a:r>
            <a:r>
              <a:rPr lang="fr-FR" sz="1800" dirty="0" smtClean="0">
                <a:solidFill>
                  <a:srgbClr val="19325C"/>
                </a:solidFill>
              </a:rPr>
              <a:t>d'un </a:t>
            </a:r>
            <a:r>
              <a:rPr lang="fr-FR" sz="1800" dirty="0">
                <a:solidFill>
                  <a:srgbClr val="19325C"/>
                </a:solidFill>
              </a:rPr>
              <a:t>accès visuel seulement aux requêtes qui ne sont pas associées à leurs comptes. </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7" name="Text Placeholder 4"/>
          <p:cNvSpPr>
            <a:spLocks noGrp="1"/>
          </p:cNvSpPr>
          <p:nvPr>
            <p:ph type="body" sz="quarter" idx="12"/>
          </p:nvPr>
        </p:nvSpPr>
        <p:spPr>
          <a:xfrm>
            <a:off x="111760" y="81281"/>
            <a:ext cx="2174240" cy="532620"/>
          </a:xfrm>
        </p:spPr>
        <p:txBody>
          <a:bodyPr/>
          <a:lstStyle/>
          <a:p>
            <a:r>
              <a:rPr lang="fr-FR" sz="1800" dirty="0"/>
              <a:t>REJOIGNEZ-MOI</a:t>
            </a:r>
          </a:p>
        </p:txBody>
      </p:sp>
    </p:spTree>
    <p:extLst>
      <p:ext uri="{BB962C8B-B14F-4D97-AF65-F5344CB8AC3E}">
        <p14:creationId xmlns:p14="http://schemas.microsoft.com/office/powerpoint/2010/main" val="17233995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179</a:t>
            </a:fld>
            <a:endParaRPr lang="en-US" smtClean="0"/>
          </a:p>
        </p:txBody>
      </p:sp>
      <p:sp>
        <p:nvSpPr>
          <p:cNvPr id="3" name="Text Placeholder 2"/>
          <p:cNvSpPr>
            <a:spLocks noGrp="1"/>
          </p:cNvSpPr>
          <p:nvPr>
            <p:ph type="body" sz="quarter" idx="11"/>
          </p:nvPr>
        </p:nvSpPr>
        <p:spPr>
          <a:xfrm>
            <a:off x="455733" y="0"/>
            <a:ext cx="9792437" cy="914400"/>
          </a:xfrm>
        </p:spPr>
        <p:txBody>
          <a:bodyPr/>
          <a:lstStyle/>
          <a:p>
            <a:r>
              <a:rPr lang="fr-FR" dirty="0"/>
              <a:t>4-5 : Création </a:t>
            </a:r>
            <a:r>
              <a:rPr lang="fr-FR" dirty="0" smtClean="0"/>
              <a:t>d'une </a:t>
            </a:r>
            <a:r>
              <a:rPr lang="fr-FR" dirty="0"/>
              <a:t>hiérarchie des rôles (suite)</a:t>
            </a:r>
          </a:p>
        </p:txBody>
      </p:sp>
      <p:grpSp>
        <p:nvGrpSpPr>
          <p:cNvPr id="18" name="Group 17"/>
          <p:cNvGrpSpPr/>
          <p:nvPr/>
        </p:nvGrpSpPr>
        <p:grpSpPr>
          <a:xfrm>
            <a:off x="1766124" y="1217927"/>
            <a:ext cx="8678343" cy="5058108"/>
            <a:chOff x="1766124" y="1217927"/>
            <a:chExt cx="8678343" cy="5058108"/>
          </a:xfrm>
        </p:grpSpPr>
        <p:cxnSp>
          <p:nvCxnSpPr>
            <p:cNvPr id="19" name="Straight Connector 18"/>
            <p:cNvCxnSpPr>
              <a:stCxn id="28" idx="2"/>
              <a:endCxn id="29" idx="0"/>
            </p:cNvCxnSpPr>
            <p:nvPr/>
          </p:nvCxnSpPr>
          <p:spPr bwMode="auto">
            <a:xfrm>
              <a:off x="9300353" y="4961128"/>
              <a:ext cx="0" cy="384404"/>
            </a:xfrm>
            <a:prstGeom prst="line">
              <a:avLst/>
            </a:prstGeom>
            <a:solidFill>
              <a:srgbClr val="00A1E0"/>
            </a:solidFill>
            <a:ln w="28575" cap="flat" cmpd="sng" algn="ctr">
              <a:solidFill>
                <a:srgbClr val="262626"/>
              </a:solidFill>
              <a:prstDash val="solid"/>
              <a:round/>
              <a:headEnd type="none" w="med" len="med"/>
              <a:tailEnd type="none" w="med" len="med"/>
            </a:ln>
            <a:effectLst/>
          </p:spPr>
        </p:cxnSp>
        <p:cxnSp>
          <p:nvCxnSpPr>
            <p:cNvPr id="20" name="Elbow Connector 29"/>
            <p:cNvCxnSpPr>
              <a:stCxn id="23" idx="2"/>
              <a:endCxn id="28" idx="0"/>
            </p:cNvCxnSpPr>
            <p:nvPr/>
          </p:nvCxnSpPr>
          <p:spPr bwMode="auto">
            <a:xfrm rot="16200000" flipH="1">
              <a:off x="7389790" y="2120062"/>
              <a:ext cx="606476" cy="3214650"/>
            </a:xfrm>
            <a:prstGeom prst="bentConnector3">
              <a:avLst>
                <a:gd name="adj1" fmla="val 50000"/>
              </a:avLst>
            </a:prstGeom>
            <a:solidFill>
              <a:srgbClr val="00A1E0"/>
            </a:solidFill>
            <a:ln w="28575" cap="flat" cmpd="sng" algn="ctr">
              <a:solidFill>
                <a:srgbClr val="262626"/>
              </a:solidFill>
              <a:prstDash val="solid"/>
              <a:round/>
              <a:headEnd type="none" w="med" len="med"/>
              <a:tailEnd type="none" w="med" len="med"/>
            </a:ln>
            <a:effectLst/>
          </p:spPr>
        </p:cxnSp>
        <p:cxnSp>
          <p:nvCxnSpPr>
            <p:cNvPr id="21" name="Straight Connector 20"/>
            <p:cNvCxnSpPr>
              <a:stCxn id="22" idx="2"/>
              <a:endCxn id="27" idx="0"/>
            </p:cNvCxnSpPr>
            <p:nvPr/>
          </p:nvCxnSpPr>
          <p:spPr bwMode="auto">
            <a:xfrm flipH="1">
              <a:off x="6085702" y="2148430"/>
              <a:ext cx="1" cy="3197102"/>
            </a:xfrm>
            <a:prstGeom prst="line">
              <a:avLst/>
            </a:prstGeom>
            <a:solidFill>
              <a:srgbClr val="00A1E0"/>
            </a:solidFill>
            <a:ln w="28575" cap="flat" cmpd="sng" algn="ctr">
              <a:solidFill>
                <a:srgbClr val="262626"/>
              </a:solidFill>
              <a:prstDash val="solid"/>
              <a:round/>
              <a:headEnd type="none" w="med" len="med"/>
              <a:tailEnd type="none" w="med" len="med"/>
            </a:ln>
            <a:effectLst/>
          </p:spPr>
        </p:cxnSp>
        <p:sp>
          <p:nvSpPr>
            <p:cNvPr id="22" name="Rounded Rectangle 7"/>
            <p:cNvSpPr/>
            <p:nvPr/>
          </p:nvSpPr>
          <p:spPr>
            <a:xfrm>
              <a:off x="5045599" y="1217927"/>
              <a:ext cx="2080207" cy="930503"/>
            </a:xfrm>
            <a:prstGeom prst="roundRect">
              <a:avLst/>
            </a:prstGeom>
            <a:solidFill>
              <a:srgbClr val="FFFFFF">
                <a:lumMod val="50000"/>
              </a:srgbClr>
            </a:solidFill>
            <a:ln w="38100" cap="flat" cmpd="sng" algn="ctr">
              <a:no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800" b="0" i="0" u="none" strike="noStrike" cap="none" normalizeH="0" baseline="0" noProof="0">
                  <a:ln>
                    <a:noFill/>
                  </a:ln>
                  <a:solidFill>
                    <a:srgbClr val="FFFFFF"/>
                  </a:solidFill>
                  <a:uLnTx/>
                  <a:uFillTx/>
                  <a:latin typeface="Salesforce Sans"/>
                  <a:ea typeface="+mn-ea"/>
                  <a:cs typeface="+mn-cs"/>
                </a:rPr>
                <a:t>CEO</a:t>
              </a:r>
            </a:p>
          </p:txBody>
        </p:sp>
        <p:sp>
          <p:nvSpPr>
            <p:cNvPr id="23" name="Rounded Rectangle 9"/>
            <p:cNvSpPr/>
            <p:nvPr/>
          </p:nvSpPr>
          <p:spPr>
            <a:xfrm>
              <a:off x="5045599" y="2493646"/>
              <a:ext cx="2080207" cy="930503"/>
            </a:xfrm>
            <a:prstGeom prst="roundRect">
              <a:avLst/>
            </a:prstGeom>
            <a:solidFill>
              <a:srgbClr val="E5C130"/>
            </a:solidFill>
            <a:ln w="38100" cap="flat" cmpd="sng" algn="ctr">
              <a:no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lvl="0" algn="ctr" defTabSz="577850">
                <a:lnSpc>
                  <a:spcPct val="80000"/>
                </a:lnSpc>
                <a:spcBef>
                  <a:spcPct val="0"/>
                </a:spcBef>
                <a:defRPr/>
              </a:pPr>
              <a:r>
                <a:rPr lang="fr-FR" dirty="0">
                  <a:solidFill>
                    <a:srgbClr val="E98300">
                      <a:lumMod val="50000"/>
                    </a:srgbClr>
                  </a:solidFill>
                </a:rPr>
                <a:t>Vice-président </a:t>
              </a:r>
              <a:r>
                <a:rPr lang="fr-FR" dirty="0" smtClean="0">
                  <a:solidFill>
                    <a:srgbClr val="E98300">
                      <a:lumMod val="50000"/>
                    </a:srgbClr>
                  </a:solidFill>
                </a:rPr>
                <a:t/>
              </a:r>
              <a:br>
                <a:rPr lang="fr-FR" dirty="0" smtClean="0">
                  <a:solidFill>
                    <a:srgbClr val="E98300">
                      <a:lumMod val="50000"/>
                    </a:srgbClr>
                  </a:solidFill>
                </a:rPr>
              </a:br>
              <a:r>
                <a:rPr lang="fr-FR" dirty="0" smtClean="0">
                  <a:solidFill>
                    <a:srgbClr val="E98300">
                      <a:lumMod val="50000"/>
                    </a:srgbClr>
                  </a:solidFill>
                </a:rPr>
                <a:t>des </a:t>
              </a:r>
              <a:r>
                <a:rPr lang="fr-FR" dirty="0">
                  <a:solidFill>
                    <a:srgbClr val="E98300">
                      <a:lumMod val="50000"/>
                    </a:srgbClr>
                  </a:solidFill>
                </a:rPr>
                <a:t>ventes internationales</a:t>
              </a:r>
              <a:endParaRPr kumimoji="0" lang="fr-FR" sz="1800" b="0" i="0" u="none" strike="noStrike" cap="none" normalizeH="0" baseline="0" noProof="0" dirty="0">
                <a:ln>
                  <a:noFill/>
                </a:ln>
                <a:solidFill>
                  <a:srgbClr val="E98300">
                    <a:lumMod val="50000"/>
                  </a:srgbClr>
                </a:solidFill>
                <a:uLnTx/>
                <a:uFillTx/>
                <a:latin typeface="Salesforce Sans"/>
                <a:ea typeface="+mn-ea"/>
                <a:cs typeface="+mn-cs"/>
              </a:endParaRPr>
            </a:p>
          </p:txBody>
        </p:sp>
        <p:sp>
          <p:nvSpPr>
            <p:cNvPr id="24" name="Rounded Rectangle 10"/>
            <p:cNvSpPr/>
            <p:nvPr/>
          </p:nvSpPr>
          <p:spPr>
            <a:xfrm>
              <a:off x="1766124" y="4030625"/>
              <a:ext cx="2288228" cy="930503"/>
            </a:xfrm>
            <a:prstGeom prst="roundRect">
              <a:avLst/>
            </a:prstGeom>
            <a:solidFill>
              <a:srgbClr val="E5C130"/>
            </a:solidFill>
            <a:ln w="38100" cap="flat" cmpd="sng" algn="ctr">
              <a:no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800" b="0" i="0" u="none" strike="noStrike" cap="none" normalizeH="0" baseline="0" noProof="0">
                  <a:ln>
                    <a:noFill/>
                  </a:ln>
                  <a:solidFill>
                    <a:srgbClr val="E98300">
                      <a:lumMod val="50000"/>
                    </a:srgbClr>
                  </a:solidFill>
                  <a:uLnTx/>
                  <a:uFillTx/>
                  <a:latin typeface="Salesforce Sans"/>
                  <a:ea typeface="+mn-ea"/>
                  <a:cs typeface="+mn-cs"/>
                </a:rPr>
                <a:t>Directeur</a:t>
              </a:r>
              <a:br>
                <a:rPr kumimoji="0" lang="fr-FR" sz="1800" b="0" i="0" u="none" strike="noStrike" cap="none" normalizeH="0" baseline="0" noProof="0">
                  <a:ln>
                    <a:noFill/>
                  </a:ln>
                  <a:solidFill>
                    <a:srgbClr val="E98300">
                      <a:lumMod val="50000"/>
                    </a:srgbClr>
                  </a:solidFill>
                  <a:uLnTx/>
                  <a:uFillTx/>
                  <a:latin typeface="Salesforce Sans"/>
                  <a:ea typeface="+mn-ea"/>
                  <a:cs typeface="+mn-cs"/>
                </a:rPr>
              </a:br>
              <a:r>
                <a:rPr kumimoji="0" lang="fr-FR" sz="1800" b="0" i="0" u="none" strike="noStrike" cap="none" normalizeH="0" baseline="0" noProof="0">
                  <a:ln>
                    <a:noFill/>
                  </a:ln>
                  <a:solidFill>
                    <a:srgbClr val="E98300">
                      <a:lumMod val="50000"/>
                    </a:srgbClr>
                  </a:solidFill>
                  <a:uLnTx/>
                  <a:uFillTx/>
                  <a:latin typeface="Salesforce Sans"/>
                  <a:ea typeface="+mn-ea"/>
                  <a:cs typeface="+mn-cs"/>
                </a:rPr>
                <a:t>Ventes</a:t>
              </a:r>
              <a:br>
                <a:rPr kumimoji="0" lang="fr-FR" sz="1800" b="0" i="0" u="none" strike="noStrike" cap="none" normalizeH="0" baseline="0" noProof="0">
                  <a:ln>
                    <a:noFill/>
                  </a:ln>
                  <a:solidFill>
                    <a:srgbClr val="E98300">
                      <a:lumMod val="50000"/>
                    </a:srgbClr>
                  </a:solidFill>
                  <a:uLnTx/>
                  <a:uFillTx/>
                  <a:latin typeface="Salesforce Sans"/>
                  <a:ea typeface="+mn-ea"/>
                  <a:cs typeface="+mn-cs"/>
                </a:rPr>
              </a:br>
              <a:r>
                <a:rPr kumimoji="0" lang="fr-FR" sz="1800" b="0" i="0" u="none" strike="noStrike" cap="none" normalizeH="0" baseline="0" noProof="0">
                  <a:ln>
                    <a:noFill/>
                  </a:ln>
                  <a:solidFill>
                    <a:srgbClr val="E98300">
                      <a:lumMod val="50000"/>
                    </a:srgbClr>
                  </a:solidFill>
                  <a:uLnTx/>
                  <a:uFillTx/>
                  <a:latin typeface="Salesforce Sans"/>
                  <a:ea typeface="+mn-ea"/>
                  <a:cs typeface="+mn-cs"/>
                </a:rPr>
                <a:t>États-Unis</a:t>
              </a:r>
            </a:p>
          </p:txBody>
        </p:sp>
        <p:sp>
          <p:nvSpPr>
            <p:cNvPr id="25" name="Rounded Rectangle 11"/>
            <p:cNvSpPr/>
            <p:nvPr/>
          </p:nvSpPr>
          <p:spPr>
            <a:xfrm>
              <a:off x="1766124" y="5345532"/>
              <a:ext cx="2288228" cy="930503"/>
            </a:xfrm>
            <a:prstGeom prst="roundRect">
              <a:avLst/>
            </a:prstGeom>
            <a:solidFill>
              <a:srgbClr val="E5C130"/>
            </a:solidFill>
            <a:ln w="38100" cap="flat" cmpd="sng" algn="ctr">
              <a:no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800" b="0" i="0" u="none" strike="noStrike" cap="none" normalizeH="0" baseline="0" noProof="0">
                  <a:ln>
                    <a:noFill/>
                  </a:ln>
                  <a:solidFill>
                    <a:srgbClr val="E98300">
                      <a:lumMod val="50000"/>
                    </a:srgbClr>
                  </a:solidFill>
                  <a:uLnTx/>
                  <a:uFillTx/>
                  <a:latin typeface="Salesforce Sans"/>
                  <a:ea typeface="+mn-ea"/>
                  <a:cs typeface="+mn-cs"/>
                </a:rPr>
                <a:t>Commercial</a:t>
              </a:r>
              <a:br>
                <a:rPr kumimoji="0" lang="fr-FR" sz="1800" b="0" i="0" u="none" strike="noStrike" cap="none" normalizeH="0" baseline="0" noProof="0">
                  <a:ln>
                    <a:noFill/>
                  </a:ln>
                  <a:solidFill>
                    <a:srgbClr val="E98300">
                      <a:lumMod val="50000"/>
                    </a:srgbClr>
                  </a:solidFill>
                  <a:uLnTx/>
                  <a:uFillTx/>
                  <a:latin typeface="Salesforce Sans"/>
                  <a:ea typeface="+mn-ea"/>
                  <a:cs typeface="+mn-cs"/>
                </a:rPr>
              </a:br>
              <a:r>
                <a:rPr kumimoji="0" lang="fr-FR" sz="1800" b="0" i="0" u="none" strike="noStrike" cap="none" normalizeH="0" baseline="0" noProof="0">
                  <a:ln>
                    <a:noFill/>
                  </a:ln>
                  <a:solidFill>
                    <a:srgbClr val="E98300">
                      <a:lumMod val="50000"/>
                    </a:srgbClr>
                  </a:solidFill>
                  <a:uLnTx/>
                  <a:uFillTx/>
                  <a:latin typeface="Salesforce Sans"/>
                  <a:ea typeface="+mn-ea"/>
                  <a:cs typeface="+mn-cs"/>
                </a:rPr>
                <a:t>États-Unis</a:t>
              </a:r>
            </a:p>
          </p:txBody>
        </p:sp>
        <p:sp>
          <p:nvSpPr>
            <p:cNvPr id="26" name="Rounded Rectangle 12"/>
            <p:cNvSpPr/>
            <p:nvPr/>
          </p:nvSpPr>
          <p:spPr>
            <a:xfrm>
              <a:off x="4941588" y="4030625"/>
              <a:ext cx="2288228" cy="930503"/>
            </a:xfrm>
            <a:prstGeom prst="roundRect">
              <a:avLst/>
            </a:prstGeom>
            <a:solidFill>
              <a:srgbClr val="E5C130"/>
            </a:solidFill>
            <a:ln w="38100" cap="flat" cmpd="sng" algn="ctr">
              <a:no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800" b="0" i="0" u="none" strike="noStrike" cap="none" normalizeH="0" baseline="0" noProof="0">
                  <a:ln>
                    <a:noFill/>
                  </a:ln>
                  <a:solidFill>
                    <a:srgbClr val="E98300">
                      <a:lumMod val="50000"/>
                    </a:srgbClr>
                  </a:solidFill>
                  <a:uLnTx/>
                  <a:uFillTx/>
                  <a:latin typeface="Salesforce Sans"/>
                  <a:ea typeface="+mn-ea"/>
                  <a:cs typeface="+mn-cs"/>
                </a:rPr>
                <a:t>Directeur</a:t>
              </a:r>
              <a:br>
                <a:rPr kumimoji="0" lang="fr-FR" sz="1800" b="0" i="0" u="none" strike="noStrike" cap="none" normalizeH="0" baseline="0" noProof="0">
                  <a:ln>
                    <a:noFill/>
                  </a:ln>
                  <a:solidFill>
                    <a:srgbClr val="E98300">
                      <a:lumMod val="50000"/>
                    </a:srgbClr>
                  </a:solidFill>
                  <a:uLnTx/>
                  <a:uFillTx/>
                  <a:latin typeface="Salesforce Sans"/>
                  <a:ea typeface="+mn-ea"/>
                  <a:cs typeface="+mn-cs"/>
                </a:rPr>
              </a:br>
              <a:r>
                <a:rPr kumimoji="0" lang="fr-FR" sz="1800" b="0" i="0" u="none" strike="noStrike" cap="none" normalizeH="0" baseline="0" noProof="0">
                  <a:ln>
                    <a:noFill/>
                  </a:ln>
                  <a:solidFill>
                    <a:srgbClr val="E98300">
                      <a:lumMod val="50000"/>
                    </a:srgbClr>
                  </a:solidFill>
                  <a:uLnTx/>
                  <a:uFillTx/>
                  <a:latin typeface="Salesforce Sans"/>
                  <a:ea typeface="+mn-ea"/>
                  <a:cs typeface="+mn-cs"/>
                </a:rPr>
                <a:t>Ventes</a:t>
              </a:r>
              <a:br>
                <a:rPr kumimoji="0" lang="fr-FR" sz="1800" b="0" i="0" u="none" strike="noStrike" cap="none" normalizeH="0" baseline="0" noProof="0">
                  <a:ln>
                    <a:noFill/>
                  </a:ln>
                  <a:solidFill>
                    <a:srgbClr val="E98300">
                      <a:lumMod val="50000"/>
                    </a:srgbClr>
                  </a:solidFill>
                  <a:uLnTx/>
                  <a:uFillTx/>
                  <a:latin typeface="Salesforce Sans"/>
                  <a:ea typeface="+mn-ea"/>
                  <a:cs typeface="+mn-cs"/>
                </a:rPr>
              </a:br>
              <a:r>
                <a:rPr kumimoji="0" lang="fr-FR" sz="1800" b="0" i="0" u="none" strike="noStrike" cap="none" normalizeH="0" baseline="0" noProof="0">
                  <a:ln>
                    <a:noFill/>
                  </a:ln>
                  <a:solidFill>
                    <a:srgbClr val="E98300">
                      <a:lumMod val="50000"/>
                    </a:srgbClr>
                  </a:solidFill>
                  <a:uLnTx/>
                  <a:uFillTx/>
                  <a:latin typeface="Salesforce Sans"/>
                  <a:ea typeface="+mn-ea"/>
                  <a:cs typeface="+mn-cs"/>
                </a:rPr>
                <a:t>EMEA</a:t>
              </a:r>
            </a:p>
          </p:txBody>
        </p:sp>
        <p:sp>
          <p:nvSpPr>
            <p:cNvPr id="27" name="Rounded Rectangle 13"/>
            <p:cNvSpPr/>
            <p:nvPr/>
          </p:nvSpPr>
          <p:spPr>
            <a:xfrm>
              <a:off x="4941588" y="5345532"/>
              <a:ext cx="2288228" cy="930503"/>
            </a:xfrm>
            <a:prstGeom prst="roundRect">
              <a:avLst/>
            </a:prstGeom>
            <a:solidFill>
              <a:srgbClr val="E5C130"/>
            </a:solidFill>
            <a:ln w="38100" cap="flat" cmpd="sng" algn="ctr">
              <a:no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800" b="0" i="0" u="none" strike="noStrike" cap="none" normalizeH="0" baseline="0" noProof="0">
                  <a:ln>
                    <a:noFill/>
                  </a:ln>
                  <a:solidFill>
                    <a:srgbClr val="E98300">
                      <a:lumMod val="50000"/>
                    </a:srgbClr>
                  </a:solidFill>
                  <a:uLnTx/>
                  <a:uFillTx/>
                  <a:latin typeface="Salesforce Sans"/>
                  <a:ea typeface="+mn-ea"/>
                  <a:cs typeface="+mn-cs"/>
                </a:rPr>
                <a:t>Commercial</a:t>
              </a:r>
              <a:br>
                <a:rPr kumimoji="0" lang="fr-FR" sz="1800" b="0" i="0" u="none" strike="noStrike" cap="none" normalizeH="0" baseline="0" noProof="0">
                  <a:ln>
                    <a:noFill/>
                  </a:ln>
                  <a:solidFill>
                    <a:srgbClr val="E98300">
                      <a:lumMod val="50000"/>
                    </a:srgbClr>
                  </a:solidFill>
                  <a:uLnTx/>
                  <a:uFillTx/>
                  <a:latin typeface="Salesforce Sans"/>
                  <a:ea typeface="+mn-ea"/>
                  <a:cs typeface="+mn-cs"/>
                </a:rPr>
              </a:br>
              <a:r>
                <a:rPr kumimoji="0" lang="fr-FR" sz="1800" b="0" i="0" u="none" strike="noStrike" cap="none" normalizeH="0" baseline="0" noProof="0">
                  <a:ln>
                    <a:noFill/>
                  </a:ln>
                  <a:solidFill>
                    <a:srgbClr val="E98300">
                      <a:lumMod val="50000"/>
                    </a:srgbClr>
                  </a:solidFill>
                  <a:uLnTx/>
                  <a:uFillTx/>
                  <a:latin typeface="Salesforce Sans"/>
                  <a:ea typeface="+mn-ea"/>
                  <a:cs typeface="+mn-cs"/>
                </a:rPr>
                <a:t>EMEA</a:t>
              </a:r>
            </a:p>
          </p:txBody>
        </p:sp>
        <p:sp>
          <p:nvSpPr>
            <p:cNvPr id="28" name="Rounded Rectangle 14"/>
            <p:cNvSpPr/>
            <p:nvPr/>
          </p:nvSpPr>
          <p:spPr>
            <a:xfrm>
              <a:off x="8156239" y="4030625"/>
              <a:ext cx="2288228" cy="930503"/>
            </a:xfrm>
            <a:prstGeom prst="roundRect">
              <a:avLst/>
            </a:prstGeom>
            <a:solidFill>
              <a:srgbClr val="FFFFFF"/>
            </a:solidFill>
            <a:ln w="38100" cap="flat" cmpd="sng" algn="ctr">
              <a:solidFill>
                <a:srgbClr val="FFC000"/>
              </a:solid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800" b="0" i="0" u="none" strike="noStrike" cap="none" normalizeH="0" baseline="0" noProof="0">
                  <a:ln>
                    <a:noFill/>
                  </a:ln>
                  <a:solidFill>
                    <a:srgbClr val="E98300">
                      <a:lumMod val="50000"/>
                    </a:srgbClr>
                  </a:solidFill>
                  <a:uLnTx/>
                  <a:uFillTx/>
                  <a:latin typeface="Salesforce Sans"/>
                  <a:ea typeface="+mn-ea"/>
                  <a:cs typeface="+mn-cs"/>
                </a:rPr>
                <a:t>Directeur</a:t>
              </a:r>
              <a:br>
                <a:rPr kumimoji="0" lang="fr-FR" sz="1800" b="0" i="0" u="none" strike="noStrike" cap="none" normalizeH="0" baseline="0" noProof="0">
                  <a:ln>
                    <a:noFill/>
                  </a:ln>
                  <a:solidFill>
                    <a:srgbClr val="E98300">
                      <a:lumMod val="50000"/>
                    </a:srgbClr>
                  </a:solidFill>
                  <a:uLnTx/>
                  <a:uFillTx/>
                  <a:latin typeface="Salesforce Sans"/>
                  <a:ea typeface="+mn-ea"/>
                  <a:cs typeface="+mn-cs"/>
                </a:rPr>
              </a:br>
              <a:r>
                <a:rPr kumimoji="0" lang="fr-FR" sz="1800" b="0" i="0" u="none" strike="noStrike" cap="none" normalizeH="0" baseline="0" noProof="0">
                  <a:ln>
                    <a:noFill/>
                  </a:ln>
                  <a:solidFill>
                    <a:srgbClr val="E98300">
                      <a:lumMod val="50000"/>
                    </a:srgbClr>
                  </a:solidFill>
                  <a:uLnTx/>
                  <a:uFillTx/>
                  <a:latin typeface="Salesforce Sans"/>
                  <a:ea typeface="+mn-ea"/>
                  <a:cs typeface="+mn-cs"/>
                </a:rPr>
                <a:t>Ventes</a:t>
              </a:r>
              <a:br>
                <a:rPr kumimoji="0" lang="fr-FR" sz="1800" b="0" i="0" u="none" strike="noStrike" cap="none" normalizeH="0" baseline="0" noProof="0">
                  <a:ln>
                    <a:noFill/>
                  </a:ln>
                  <a:solidFill>
                    <a:srgbClr val="E98300">
                      <a:lumMod val="50000"/>
                    </a:srgbClr>
                  </a:solidFill>
                  <a:uLnTx/>
                  <a:uFillTx/>
                  <a:latin typeface="Salesforce Sans"/>
                  <a:ea typeface="+mn-ea"/>
                  <a:cs typeface="+mn-cs"/>
                </a:rPr>
              </a:br>
              <a:r>
                <a:rPr kumimoji="0" lang="fr-FR" sz="1800" b="0" i="0" u="none" strike="noStrike" cap="none" normalizeH="0" baseline="0" noProof="0">
                  <a:ln>
                    <a:noFill/>
                  </a:ln>
                  <a:solidFill>
                    <a:srgbClr val="E98300">
                      <a:lumMod val="50000"/>
                    </a:srgbClr>
                  </a:solidFill>
                  <a:uLnTx/>
                  <a:uFillTx/>
                  <a:latin typeface="Salesforce Sans"/>
                  <a:ea typeface="+mn-ea"/>
                  <a:cs typeface="+mn-cs"/>
                </a:rPr>
                <a:t>APAC</a:t>
              </a:r>
            </a:p>
          </p:txBody>
        </p:sp>
        <p:sp>
          <p:nvSpPr>
            <p:cNvPr id="29" name="Rounded Rectangle 15"/>
            <p:cNvSpPr/>
            <p:nvPr/>
          </p:nvSpPr>
          <p:spPr>
            <a:xfrm>
              <a:off x="8156239" y="5345532"/>
              <a:ext cx="2288228" cy="930503"/>
            </a:xfrm>
            <a:prstGeom prst="roundRect">
              <a:avLst/>
            </a:prstGeom>
            <a:solidFill>
              <a:srgbClr val="FFFFFF"/>
            </a:solidFill>
            <a:ln w="38100" cap="flat" cmpd="sng" algn="ctr">
              <a:solidFill>
                <a:srgbClr val="FFC000"/>
              </a:solid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800" b="0" i="0" u="none" strike="noStrike" cap="none" normalizeH="0" baseline="0" noProof="0">
                  <a:ln>
                    <a:noFill/>
                  </a:ln>
                  <a:solidFill>
                    <a:srgbClr val="E98300">
                      <a:lumMod val="50000"/>
                    </a:srgbClr>
                  </a:solidFill>
                  <a:uLnTx/>
                  <a:uFillTx/>
                  <a:latin typeface="Salesforce Sans"/>
                  <a:ea typeface="+mn-ea"/>
                  <a:cs typeface="+mn-cs"/>
                </a:rPr>
                <a:t>Commercial</a:t>
              </a:r>
              <a:br>
                <a:rPr kumimoji="0" lang="fr-FR" sz="1800" b="0" i="0" u="none" strike="noStrike" cap="none" normalizeH="0" baseline="0" noProof="0">
                  <a:ln>
                    <a:noFill/>
                  </a:ln>
                  <a:solidFill>
                    <a:srgbClr val="E98300">
                      <a:lumMod val="50000"/>
                    </a:srgbClr>
                  </a:solidFill>
                  <a:uLnTx/>
                  <a:uFillTx/>
                  <a:latin typeface="Salesforce Sans"/>
                  <a:ea typeface="+mn-ea"/>
                  <a:cs typeface="+mn-cs"/>
                </a:rPr>
              </a:br>
              <a:r>
                <a:rPr kumimoji="0" lang="fr-FR" sz="1800" b="0" i="0" u="none" strike="noStrike" cap="none" normalizeH="0" baseline="0" noProof="0">
                  <a:ln>
                    <a:noFill/>
                  </a:ln>
                  <a:solidFill>
                    <a:srgbClr val="E98300">
                      <a:lumMod val="50000"/>
                    </a:srgbClr>
                  </a:solidFill>
                  <a:uLnTx/>
                  <a:uFillTx/>
                  <a:latin typeface="Salesforce Sans"/>
                  <a:ea typeface="+mn-ea"/>
                  <a:cs typeface="+mn-cs"/>
                </a:rPr>
                <a:t>APAC</a:t>
              </a:r>
            </a:p>
          </p:txBody>
        </p:sp>
        <p:cxnSp>
          <p:nvCxnSpPr>
            <p:cNvPr id="30" name="Straight Connector 29"/>
            <p:cNvCxnSpPr>
              <a:stCxn id="24" idx="2"/>
              <a:endCxn id="25" idx="0"/>
            </p:cNvCxnSpPr>
            <p:nvPr/>
          </p:nvCxnSpPr>
          <p:spPr bwMode="auto">
            <a:xfrm>
              <a:off x="2910238" y="4961128"/>
              <a:ext cx="0" cy="384404"/>
            </a:xfrm>
            <a:prstGeom prst="line">
              <a:avLst/>
            </a:prstGeom>
            <a:solidFill>
              <a:srgbClr val="00A1E0"/>
            </a:solidFill>
            <a:ln w="28575" cap="flat" cmpd="sng" algn="ctr">
              <a:solidFill>
                <a:srgbClr val="262626"/>
              </a:solidFill>
              <a:prstDash val="solid"/>
              <a:round/>
              <a:headEnd type="none" w="med" len="med"/>
              <a:tailEnd type="none" w="med" len="med"/>
            </a:ln>
            <a:effectLst/>
          </p:spPr>
        </p:cxnSp>
        <p:cxnSp>
          <p:nvCxnSpPr>
            <p:cNvPr id="31" name="Elbow Connector 28"/>
            <p:cNvCxnSpPr>
              <a:stCxn id="23" idx="2"/>
              <a:endCxn id="24" idx="0"/>
            </p:cNvCxnSpPr>
            <p:nvPr/>
          </p:nvCxnSpPr>
          <p:spPr bwMode="auto">
            <a:xfrm rot="5400000">
              <a:off x="4194733" y="2139655"/>
              <a:ext cx="606476" cy="3175465"/>
            </a:xfrm>
            <a:prstGeom prst="bentConnector3">
              <a:avLst>
                <a:gd name="adj1" fmla="val 50000"/>
              </a:avLst>
            </a:prstGeom>
            <a:solidFill>
              <a:srgbClr val="00A1E0"/>
            </a:solidFill>
            <a:ln w="28575" cap="flat" cmpd="sng" algn="ctr">
              <a:solidFill>
                <a:srgbClr val="262626"/>
              </a:solidFill>
              <a:prstDash val="solid"/>
              <a:round/>
              <a:headEnd type="none" w="med" len="med"/>
              <a:tailEnd type="none" w="med" len="med"/>
            </a:ln>
            <a:effectLst/>
          </p:spPr>
        </p:cxnSp>
      </p:grpSp>
    </p:spTree>
    <p:extLst>
      <p:ext uri="{BB962C8B-B14F-4D97-AF65-F5344CB8AC3E}">
        <p14:creationId xmlns:p14="http://schemas.microsoft.com/office/powerpoint/2010/main" val="57682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b="0" i="0" u="none" strike="noStrike" kern="0" cap="none" spc="0" normalizeH="0" baseline="0" noProof="0" smtClean="0">
              <a:ln>
                <a:noFill/>
              </a:ln>
              <a:solidFill>
                <a:sysClr val="windowText" lastClr="000000"/>
              </a:solidFill>
              <a:effectLst/>
              <a:uLnTx/>
              <a:uFillTx/>
            </a:endParaRPr>
          </a:p>
        </p:txBody>
      </p:sp>
      <p:sp>
        <p:nvSpPr>
          <p:cNvPr id="3" name="Text Placeholder 2"/>
          <p:cNvSpPr>
            <a:spLocks noGrp="1"/>
          </p:cNvSpPr>
          <p:nvPr>
            <p:ph type="body" sz="quarter" idx="11"/>
          </p:nvPr>
        </p:nvSpPr>
        <p:spPr>
          <a:xfrm>
            <a:off x="455733" y="7437"/>
            <a:ext cx="10773099" cy="914400"/>
          </a:xfrm>
        </p:spPr>
        <p:txBody>
          <a:bodyPr/>
          <a:lstStyle/>
          <a:p>
            <a:r>
              <a:rPr lang="fr-FR" spc="-20" dirty="0"/>
              <a:t>Les RH souhaitent que vous mettiez votre profil Chatter à jour </a:t>
            </a:r>
          </a:p>
        </p:txBody>
      </p:sp>
      <p:graphicFrame>
        <p:nvGraphicFramePr>
          <p:cNvPr id="7" name="Table 6"/>
          <p:cNvGraphicFramePr>
            <a:graphicFrameLocks noGrp="1"/>
          </p:cNvGraphicFramePr>
          <p:nvPr>
            <p:extLst>
              <p:ext uri="{D42A27DB-BD31-4B8C-83A1-F6EECF244321}">
                <p14:modId xmlns:p14="http://schemas.microsoft.com/office/powerpoint/2010/main" val="2193363847"/>
              </p:ext>
            </p:extLst>
          </p:nvPr>
        </p:nvGraphicFramePr>
        <p:xfrm>
          <a:off x="1578231" y="1507888"/>
          <a:ext cx="9323252" cy="4953412"/>
        </p:xfrm>
        <a:graphic>
          <a:graphicData uri="http://schemas.openxmlformats.org/drawingml/2006/table">
            <a:tbl>
              <a:tblPr firstRow="1" bandRow="1">
                <a:tableStyleId>{5C22544A-7EE6-4342-B048-85BDC9FD1C3A}</a:tableStyleId>
              </a:tblPr>
              <a:tblGrid>
                <a:gridCol w="8900453">
                  <a:extLst>
                    <a:ext uri="{9D8B030D-6E8A-4147-A177-3AD203B41FA5}">
                      <a16:colId xmlns:a16="http://schemas.microsoft.com/office/drawing/2014/main" xmlns="" val="20000"/>
                    </a:ext>
                  </a:extLst>
                </a:gridCol>
                <a:gridCol w="422799">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   Ling</a:t>
                      </a:r>
                      <a:r>
                        <a:rPr lang="fr-FR" sz="1800" b="0" baseline="0" dirty="0">
                          <a:solidFill>
                            <a:srgbClr val="0070C0"/>
                          </a:solidFill>
                          <a:latin typeface="Salesforce Sans" panose="020B0505020202020203" pitchFamily="34" charset="0"/>
                          <a:ea typeface="Segoe UI" pitchFamily="34" charset="0"/>
                          <a:cs typeface="Segoe UI" pitchFamily="34" charset="0"/>
                        </a:rPr>
                        <a:t> Wu</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9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spc="-20" baseline="0" dirty="0">
                          <a:solidFill>
                            <a:schemeClr val="tx1"/>
                          </a:solidFill>
                          <a:latin typeface="Salesforce Sans" panose="020B0505020202020203" pitchFamily="34" charset="0"/>
                          <a:ea typeface="Segoe UI" pitchFamily="34" charset="0"/>
                          <a:cs typeface="Segoe UI" pitchFamily="34" charset="0"/>
                        </a:rPr>
                        <a:t>Bienvenue chez AW </a:t>
                      </a:r>
                      <a:r>
                        <a:rPr lang="fr-FR" sz="1800" b="0" spc="-20" baseline="0" dirty="0" err="1">
                          <a:solidFill>
                            <a:schemeClr val="tx1"/>
                          </a:solidFill>
                          <a:latin typeface="Salesforce Sans" panose="020B0505020202020203" pitchFamily="34" charset="0"/>
                          <a:ea typeface="Segoe UI" pitchFamily="34" charset="0"/>
                          <a:cs typeface="Segoe UI" pitchFamily="34" charset="0"/>
                        </a:rPr>
                        <a:t>Computing</a:t>
                      </a:r>
                      <a:r>
                        <a:rPr lang="fr-FR" sz="1800" b="0" spc="-20" baseline="0" dirty="0">
                          <a:solidFill>
                            <a:schemeClr val="tx1"/>
                          </a:solidFill>
                          <a:latin typeface="Salesforce Sans" panose="020B0505020202020203" pitchFamily="34" charset="0"/>
                          <a:ea typeface="Segoe UI" pitchFamily="34" charset="0"/>
                          <a:cs typeface="Segoe UI" pitchFamily="34" charset="0"/>
                        </a:rPr>
                        <a:t> ! Veuillez charger une photo de vous sur votre </a:t>
                      </a:r>
                      <a:r>
                        <a:rPr lang="pl-PL" sz="1800" b="0" spc="-20" baseline="0" dirty="0" smtClean="0">
                          <a:solidFill>
                            <a:schemeClr val="tx1"/>
                          </a:solidFill>
                          <a:latin typeface="Salesforce Sans" panose="020B0505020202020203" pitchFamily="34" charset="0"/>
                          <a:ea typeface="Segoe UI" pitchFamily="34" charset="0"/>
                          <a:cs typeface="Segoe UI" pitchFamily="34" charset="0"/>
                        </a:rPr>
                        <a:t/>
                      </a:r>
                      <a:br>
                        <a:rPr lang="pl-PL" sz="1800" b="0" spc="-20" baseline="0" dirty="0" smtClean="0">
                          <a:solidFill>
                            <a:schemeClr val="tx1"/>
                          </a:solidFill>
                          <a:latin typeface="Salesforce Sans" panose="020B0505020202020203" pitchFamily="34" charset="0"/>
                          <a:ea typeface="Segoe UI" pitchFamily="34" charset="0"/>
                          <a:cs typeface="Segoe UI" pitchFamily="34" charset="0"/>
                        </a:rPr>
                      </a:br>
                      <a:r>
                        <a:rPr lang="fr-FR" sz="1800" b="0" spc="-20" baseline="0" dirty="0" smtClean="0">
                          <a:solidFill>
                            <a:schemeClr val="tx1"/>
                          </a:solidFill>
                          <a:latin typeface="Salesforce Sans" panose="020B0505020202020203" pitchFamily="34" charset="0"/>
                          <a:ea typeface="Segoe UI" pitchFamily="34" charset="0"/>
                          <a:cs typeface="Segoe UI" pitchFamily="34" charset="0"/>
                        </a:rPr>
                        <a:t>profil </a:t>
                      </a:r>
                      <a:r>
                        <a:rPr lang="fr-FR" sz="1800" b="0" spc="-20" baseline="0" dirty="0">
                          <a:solidFill>
                            <a:schemeClr val="tx1"/>
                          </a:solidFill>
                          <a:latin typeface="Salesforce Sans" panose="020B0505020202020203" pitchFamily="34" charset="0"/>
                          <a:ea typeface="Segoe UI" pitchFamily="34" charset="0"/>
                          <a:cs typeface="Segoe UI" pitchFamily="34" charset="0"/>
                        </a:rPr>
                        <a:t>Chatter et remplir la section « À propos de moi ». Je vous ai également ajouté au groupe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Boîte </a:t>
                      </a:r>
                      <a:r>
                        <a:rPr lang="fr-FR" sz="1800" b="0" spc="-20" baseline="0" dirty="0">
                          <a:solidFill>
                            <a:schemeClr val="tx1"/>
                          </a:solidFill>
                          <a:latin typeface="Salesforce Sans" panose="020B0505020202020203" pitchFamily="34" charset="0"/>
                          <a:ea typeface="Segoe UI" pitchFamily="34" charset="0"/>
                          <a:cs typeface="Segoe UI" pitchFamily="34" charset="0"/>
                        </a:rPr>
                        <a:t>à outils du nouvel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employé, </a:t>
                      </a:r>
                      <a:r>
                        <a:rPr lang="fr-FR" sz="1800" b="0" spc="-20" baseline="0" dirty="0">
                          <a:solidFill>
                            <a:schemeClr val="tx1"/>
                          </a:solidFill>
                          <a:latin typeface="Salesforce Sans" panose="020B0505020202020203" pitchFamily="34" charset="0"/>
                          <a:ea typeface="Segoe UI" pitchFamily="34" charset="0"/>
                          <a:cs typeface="Segoe UI" pitchFamily="34" charset="0"/>
                        </a:rPr>
                        <a:t>dans lequel vous trouverez un manuel de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l'employé</a:t>
                      </a:r>
                      <a:r>
                        <a:rPr lang="fr-FR" sz="1800" b="0" spc="-20" baseline="0" dirty="0">
                          <a:solidFill>
                            <a:schemeClr val="tx1"/>
                          </a:solidFill>
                          <a:latin typeface="Salesforce Sans" panose="020B0505020202020203" pitchFamily="34" charset="0"/>
                          <a:ea typeface="Segoe UI" pitchFamily="34" charset="0"/>
                          <a:cs typeface="Segoe UI" pitchFamily="34" charset="0"/>
                        </a:rPr>
                        <a:t>, les réponses à vos questions et vous pourrez prendre des nouvelles des personnes rencontrées lors de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l'orientation </a:t>
                      </a:r>
                      <a:r>
                        <a:rPr lang="fr-FR" sz="1800" b="0" spc="-20" baseline="0" dirty="0">
                          <a:solidFill>
                            <a:schemeClr val="tx1"/>
                          </a:solidFill>
                          <a:latin typeface="Salesforce Sans" panose="020B0505020202020203" pitchFamily="34" charset="0"/>
                          <a:ea typeface="Segoe UI" pitchFamily="34" charset="0"/>
                          <a:cs typeface="Segoe UI" pitchFamily="34" charset="0"/>
                        </a:rPr>
                        <a:t>pour les nouveaux employés.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8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Noah Larkin </a:t>
                      </a:r>
                      <a:r>
                        <a:rPr lang="fr-FR" sz="1600" b="0" dirty="0">
                          <a:solidFill>
                            <a:schemeClr val="tx1"/>
                          </a:solidFill>
                          <a:latin typeface="Salesforce Sans" panose="020B0505020202020203" pitchFamily="34" charset="0"/>
                          <a:ea typeface="Segoe UI" pitchFamily="34" charset="0"/>
                          <a:cs typeface="Segoe UI" pitchFamily="34" charset="0"/>
                        </a:rPr>
                        <a:t>et </a:t>
                      </a:r>
                      <a:r>
                        <a:rPr lang="fr-FR" sz="1600" b="0" dirty="0">
                          <a:solidFill>
                            <a:srgbClr val="0070C0"/>
                          </a:solidFill>
                          <a:latin typeface="Salesforce Sans" panose="020B0505020202020203" pitchFamily="34" charset="0"/>
                          <a:ea typeface="Segoe UI" pitchFamily="34" charset="0"/>
                          <a:cs typeface="Segoe UI" pitchFamily="34" charset="0"/>
                        </a:rPr>
                        <a:t>Conner </a:t>
                      </a:r>
                      <a:r>
                        <a:rPr lang="fr-FR" sz="1600" b="0" dirty="0" err="1">
                          <a:solidFill>
                            <a:srgbClr val="0070C0"/>
                          </a:solidFill>
                          <a:latin typeface="Salesforce Sans" panose="020B0505020202020203" pitchFamily="34" charset="0"/>
                          <a:ea typeface="Segoe UI" pitchFamily="34" charset="0"/>
                          <a:cs typeface="Segoe UI" pitchFamily="34" charset="0"/>
                        </a:rPr>
                        <a:t>McCoy</a:t>
                      </a:r>
                      <a:r>
                        <a:rPr lang="fr-FR" sz="1600" b="0" dirty="0">
                          <a:solidFill>
                            <a:srgbClr val="0070C0"/>
                          </a:solidFill>
                          <a:latin typeface="Salesforce Sans" panose="020B0505020202020203" pitchFamily="34" charset="0"/>
                          <a:ea typeface="Segoe UI" pitchFamily="34" charset="0"/>
                          <a:cs typeface="Segoe UI" pitchFamily="34" charset="0"/>
                        </a:rPr>
                        <a:t> </a:t>
                      </a:r>
                      <a:r>
                        <a:rPr lang="fr-FR" sz="1600" b="0" dirty="0">
                          <a:solidFill>
                            <a:schemeClr val="tx1"/>
                          </a:solidFill>
                          <a:latin typeface="Salesforce Sans" panose="020B0505020202020203" pitchFamily="34" charset="0"/>
                          <a:ea typeface="Segoe UI" pitchFamily="34" charset="0"/>
                          <a:cs typeface="Segoe UI" pitchFamily="34" charset="0"/>
                        </a:rPr>
                        <a:t>aiment.</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err="1">
                          <a:solidFill>
                            <a:srgbClr val="0070C0"/>
                          </a:solidFill>
                          <a:latin typeface="Salesforce Sans" panose="020B0505020202020203" pitchFamily="34" charset="0"/>
                          <a:ea typeface="Segoe UI" pitchFamily="34" charset="0"/>
                          <a:cs typeface="Segoe UI" pitchFamily="34" charset="0"/>
                        </a:rPr>
                        <a:t>Connor</a:t>
                      </a:r>
                      <a:r>
                        <a:rPr lang="fr-FR" sz="1800" b="0" dirty="0">
                          <a:solidFill>
                            <a:srgbClr val="0070C0"/>
                          </a:solidFill>
                          <a:latin typeface="Salesforce Sans" panose="020B0505020202020203" pitchFamily="34" charset="0"/>
                          <a:ea typeface="Segoe UI" pitchFamily="34" charset="0"/>
                          <a:cs typeface="Segoe UI" pitchFamily="34" charset="0"/>
                        </a:rPr>
                        <a:t> </a:t>
                      </a:r>
                      <a:r>
                        <a:rPr lang="fr-FR" sz="1800" b="0" dirty="0" err="1">
                          <a:solidFill>
                            <a:srgbClr val="0070C0"/>
                          </a:solidFill>
                          <a:latin typeface="Salesforce Sans" panose="020B0505020202020203" pitchFamily="34" charset="0"/>
                          <a:ea typeface="Segoe UI" pitchFamily="34" charset="0"/>
                          <a:cs typeface="Segoe UI" pitchFamily="34" charset="0"/>
                        </a:rPr>
                        <a:t>McCoy</a:t>
                      </a:r>
                      <a:endParaRPr lang="fr-FR"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noProof="0" dirty="0">
                          <a:solidFill>
                            <a:schemeClr val="tx1"/>
                          </a:solidFill>
                          <a:latin typeface="Salesforce Sans" panose="020B0505020202020203" pitchFamily="34" charset="0"/>
                          <a:ea typeface="Segoe UI" pitchFamily="34" charset="0"/>
                          <a:cs typeface="Segoe UI" pitchFamily="34" charset="0"/>
                        </a:rPr>
                        <a:t>Ce fut un vrai plaisir de vous rencontrer pendant </a:t>
                      </a:r>
                      <a:r>
                        <a:rPr lang="fr-FR" sz="1800" b="0" noProof="0" dirty="0" smtClean="0">
                          <a:solidFill>
                            <a:schemeClr val="tx1"/>
                          </a:solidFill>
                          <a:latin typeface="Salesforce Sans" panose="020B0505020202020203" pitchFamily="34" charset="0"/>
                          <a:ea typeface="Segoe UI" pitchFamily="34" charset="0"/>
                          <a:cs typeface="Segoe UI" pitchFamily="34" charset="0"/>
                        </a:rPr>
                        <a:t>l'orientation </a:t>
                      </a:r>
                      <a:r>
                        <a:rPr lang="fr-FR" sz="1800" b="0" noProof="0" dirty="0">
                          <a:solidFill>
                            <a:schemeClr val="tx1"/>
                          </a:solidFill>
                          <a:latin typeface="Salesforce Sans" panose="020B0505020202020203" pitchFamily="34" charset="0"/>
                          <a:ea typeface="Segoe UI" pitchFamily="34" charset="0"/>
                          <a:cs typeface="Segoe UI" pitchFamily="34" charset="0"/>
                        </a:rPr>
                        <a:t>des nouveaux employés ! Je suis content </a:t>
                      </a:r>
                      <a:r>
                        <a:rPr lang="fr-FR" sz="1800" b="0" noProof="0" dirty="0" smtClean="0">
                          <a:solidFill>
                            <a:schemeClr val="tx1"/>
                          </a:solidFill>
                          <a:latin typeface="Salesforce Sans" panose="020B0505020202020203" pitchFamily="34" charset="0"/>
                          <a:ea typeface="Segoe UI" pitchFamily="34" charset="0"/>
                          <a:cs typeface="Segoe UI" pitchFamily="34" charset="0"/>
                        </a:rPr>
                        <a:t>d'avoir </a:t>
                      </a:r>
                      <a:r>
                        <a:rPr lang="fr-FR" sz="1800" b="0" noProof="0" dirty="0">
                          <a:solidFill>
                            <a:schemeClr val="tx1"/>
                          </a:solidFill>
                          <a:latin typeface="Salesforce Sans" panose="020B0505020202020203" pitchFamily="34" charset="0"/>
                          <a:ea typeface="Segoe UI" pitchFamily="34" charset="0"/>
                          <a:cs typeface="Segoe UI" pitchFamily="34" charset="0"/>
                        </a:rPr>
                        <a:t>un contact dans le service informatique - Je suis sûr que cela va </a:t>
                      </a:r>
                      <a:r>
                        <a:rPr lang="fr-FR" sz="1800" b="0" noProof="0" dirty="0" smtClean="0">
                          <a:solidFill>
                            <a:schemeClr val="tx1"/>
                          </a:solidFill>
                          <a:latin typeface="Salesforce Sans" panose="020B0505020202020203" pitchFamily="34" charset="0"/>
                          <a:ea typeface="Segoe UI" pitchFamily="34" charset="0"/>
                          <a:cs typeface="Segoe UI" pitchFamily="34" charset="0"/>
                        </a:rPr>
                        <a:t>s'avérer </a:t>
                      </a:r>
                      <a:r>
                        <a:rPr lang="fr-FR" sz="1800" b="0" noProof="0" dirty="0">
                          <a:solidFill>
                            <a:schemeClr val="tx1"/>
                          </a:solidFill>
                          <a:latin typeface="Salesforce Sans" panose="020B0505020202020203" pitchFamily="34" charset="0"/>
                          <a:ea typeface="Segoe UI" pitchFamily="34" charset="0"/>
                          <a:cs typeface="Segoe UI" pitchFamily="34" charset="0"/>
                        </a:rPr>
                        <a:t>utile !</a:t>
                      </a:r>
                      <a:r>
                        <a:rPr lang="fr-FR" sz="1800" b="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31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8" name="Picture 7"/>
          <p:cNvPicPr>
            <a:picLocks noChangeAspect="1"/>
          </p:cNvPicPr>
          <p:nvPr/>
        </p:nvPicPr>
        <p:blipFill rotWithShape="1">
          <a:blip r:embed="rId3" cstate="print"/>
          <a:srcRect l="1970" t="12280" r="78654" b="85404"/>
          <a:stretch/>
        </p:blipFill>
        <p:spPr>
          <a:xfrm>
            <a:off x="1643173" y="3934486"/>
            <a:ext cx="3280454" cy="277523"/>
          </a:xfrm>
          <a:prstGeom prst="rect">
            <a:avLst/>
          </a:prstGeom>
        </p:spPr>
      </p:pic>
      <p:pic>
        <p:nvPicPr>
          <p:cNvPr id="9" name="Picture 8"/>
          <p:cNvPicPr>
            <a:picLocks noChangeAspect="1"/>
          </p:cNvPicPr>
          <p:nvPr/>
        </p:nvPicPr>
        <p:blipFill rotWithShape="1">
          <a:blip r:embed="rId3" cstate="print"/>
          <a:srcRect l="96090" t="2041" r="2152" b="95552"/>
          <a:stretch/>
        </p:blipFill>
        <p:spPr>
          <a:xfrm>
            <a:off x="10529830" y="1611239"/>
            <a:ext cx="297640" cy="288435"/>
          </a:xfrm>
          <a:prstGeom prst="rect">
            <a:avLst/>
          </a:prstGeom>
        </p:spPr>
      </p:pic>
      <p:pic>
        <p:nvPicPr>
          <p:cNvPr id="10" name="Picture 9"/>
          <p:cNvPicPr>
            <a:picLocks noChangeAspect="1"/>
          </p:cNvPicPr>
          <p:nvPr/>
        </p:nvPicPr>
        <p:blipFill rotWithShape="1">
          <a:blip r:embed="rId3" cstate="print"/>
          <a:srcRect l="95812" t="16466" r="2430" b="81127"/>
          <a:stretch/>
        </p:blipFill>
        <p:spPr>
          <a:xfrm>
            <a:off x="10529830" y="4796490"/>
            <a:ext cx="297640" cy="28843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2227" t="-2802" r="13357" b="68956"/>
          <a:stretch/>
        </p:blipFill>
        <p:spPr>
          <a:xfrm>
            <a:off x="1670280" y="1526525"/>
            <a:ext cx="733145" cy="759174"/>
          </a:xfrm>
          <a:prstGeom prst="ellipse">
            <a:avLst/>
          </a:prstGeom>
          <a:solidFill>
            <a:srgbClr val="C0CCCF"/>
          </a:solidFill>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6249" t="-3301" r="14933" b="75046"/>
          <a:stretch/>
        </p:blipFill>
        <p:spPr>
          <a:xfrm>
            <a:off x="1774807" y="4716484"/>
            <a:ext cx="396074" cy="411870"/>
          </a:xfrm>
          <a:prstGeom prst="ellipse">
            <a:avLst/>
          </a:prstGeom>
          <a:solidFill>
            <a:schemeClr val="bg2">
              <a:lumMod val="90000"/>
            </a:schemeClr>
          </a:solidFill>
        </p:spPr>
      </p:pic>
      <p:sp>
        <p:nvSpPr>
          <p:cNvPr id="4" name="TextBox 3">
            <a:extLst>
              <a:ext uri="{FF2B5EF4-FFF2-40B4-BE49-F238E27FC236}">
                <a16:creationId xmlns:a16="http://schemas.microsoft.com/office/drawing/2014/main" xmlns="" id="{418DD8C2-B6AD-4DF5-BF12-658C0A1B2809}"/>
              </a:ext>
            </a:extLst>
          </p:cNvPr>
          <p:cNvSpPr txBox="1"/>
          <p:nvPr/>
        </p:nvSpPr>
        <p:spPr>
          <a:xfrm>
            <a:off x="1961114" y="3943630"/>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2" name="TextBox 11">
            <a:extLst>
              <a:ext uri="{FF2B5EF4-FFF2-40B4-BE49-F238E27FC236}">
                <a16:creationId xmlns:a16="http://schemas.microsoft.com/office/drawing/2014/main" xmlns="" id="{BE6CFA58-88F5-4B0A-AAE4-94A55F05FFC1}"/>
              </a:ext>
            </a:extLst>
          </p:cNvPr>
          <p:cNvSpPr txBox="1"/>
          <p:nvPr/>
        </p:nvSpPr>
        <p:spPr>
          <a:xfrm>
            <a:off x="2962961" y="3943630"/>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3" name="TextBox 12">
            <a:extLst>
              <a:ext uri="{FF2B5EF4-FFF2-40B4-BE49-F238E27FC236}">
                <a16:creationId xmlns:a16="http://schemas.microsoft.com/office/drawing/2014/main" xmlns="" id="{79D51F91-277C-4322-A755-972BFDFAA47D}"/>
              </a:ext>
            </a:extLst>
          </p:cNvPr>
          <p:cNvSpPr txBox="1"/>
          <p:nvPr/>
        </p:nvSpPr>
        <p:spPr>
          <a:xfrm>
            <a:off x="4417668" y="3943629"/>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spTree>
    <p:extLst>
      <p:ext uri="{BB962C8B-B14F-4D97-AF65-F5344CB8AC3E}">
        <p14:creationId xmlns:p14="http://schemas.microsoft.com/office/powerpoint/2010/main" val="90415370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180</a:t>
            </a:fld>
            <a:endParaRPr lang="en-US" smtClean="0"/>
          </a:p>
        </p:txBody>
      </p:sp>
      <p:sp>
        <p:nvSpPr>
          <p:cNvPr id="4" name="Text Placeholder 3"/>
          <p:cNvSpPr>
            <a:spLocks noGrp="1"/>
          </p:cNvSpPr>
          <p:nvPr>
            <p:ph type="body" sz="quarter" idx="11"/>
          </p:nvPr>
        </p:nvSpPr>
        <p:spPr>
          <a:xfrm>
            <a:off x="2124075" y="0"/>
            <a:ext cx="8125562" cy="914400"/>
          </a:xfrm>
        </p:spPr>
        <p:txBody>
          <a:bodyPr/>
          <a:lstStyle/>
          <a:p>
            <a:r>
              <a:rPr lang="fr-FR" dirty="0"/>
              <a:t>4-6 : Attribuer des rôles aux utilisateurs</a:t>
            </a:r>
          </a:p>
        </p:txBody>
      </p:sp>
      <p:sp>
        <p:nvSpPr>
          <p:cNvPr id="5" name="Text Placeholder 4"/>
          <p:cNvSpPr>
            <a:spLocks noGrp="1"/>
          </p:cNvSpPr>
          <p:nvPr>
            <p:ph type="body" sz="quarter" idx="12"/>
          </p:nvPr>
        </p:nvSpPr>
        <p:spPr>
          <a:xfrm>
            <a:off x="455731" y="3119521"/>
            <a:ext cx="11193344" cy="3104699"/>
          </a:xfrm>
        </p:spPr>
        <p:txBody>
          <a:bodyPr/>
          <a:lstStyle/>
          <a:p>
            <a:r>
              <a:rPr lang="fr-FR" dirty="0"/>
              <a:t>Tâches : </a:t>
            </a:r>
          </a:p>
          <a:p>
            <a:pPr marL="457200" lvl="1" indent="-457200">
              <a:buFont typeface="+mj-lt"/>
              <a:buAutoNum type="arabicPeriod"/>
            </a:pPr>
            <a:r>
              <a:rPr lang="fr-FR" sz="2000" dirty="0"/>
              <a:t>Attribuez aux utilisateurs leurs rôles conformément au tableau ci-dessous.</a:t>
            </a:r>
          </a:p>
          <a:p>
            <a:pPr marL="457200" lvl="1" indent="-457200">
              <a:buFont typeface="+mj-lt"/>
              <a:buAutoNum type="arabicPeriod"/>
            </a:pPr>
            <a:r>
              <a:rPr lang="fr-FR" sz="2000" dirty="0"/>
              <a:t>Supprimez les rôles Opérations commerciales et Directeur des opérations commerciales.</a:t>
            </a:r>
          </a:p>
          <a:p>
            <a:pPr marL="457200" lvl="1" indent="-457200">
              <a:buFont typeface="+mj-lt"/>
              <a:buAutoNum type="arabicPeriod"/>
            </a:pPr>
            <a:r>
              <a:rPr lang="fr-FR" sz="2000" dirty="0"/>
              <a:t>Attribuez-vous (en tant </a:t>
            </a:r>
            <a:r>
              <a:rPr lang="fr-FR" sz="2000" dirty="0" smtClean="0"/>
              <a:t>qu'administrateur</a:t>
            </a:r>
            <a:r>
              <a:rPr lang="fr-FR" sz="2000" dirty="0"/>
              <a:t>) le rôle de PDG à des fins de rapports.</a:t>
            </a:r>
          </a:p>
          <a:p>
            <a:pPr lvl="1"/>
            <a:endParaRPr lang="en-GB"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graphicFrame>
        <p:nvGraphicFramePr>
          <p:cNvPr id="19" name="Table 18"/>
          <p:cNvGraphicFramePr>
            <a:graphicFrameLocks noGrp="1"/>
          </p:cNvGraphicFramePr>
          <p:nvPr>
            <p:extLst>
              <p:ext uri="{D42A27DB-BD31-4B8C-83A1-F6EECF244321}">
                <p14:modId xmlns:p14="http://schemas.microsoft.com/office/powerpoint/2010/main" val="1003774908"/>
              </p:ext>
            </p:extLst>
          </p:nvPr>
        </p:nvGraphicFramePr>
        <p:xfrm>
          <a:off x="533710" y="4807028"/>
          <a:ext cx="11318321" cy="195072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5171765">
                  <a:extLst>
                    <a:ext uri="{9D8B030D-6E8A-4147-A177-3AD203B41FA5}">
                      <a16:colId xmlns:a16="http://schemas.microsoft.com/office/drawing/2014/main" xmlns="" val="20000"/>
                    </a:ext>
                  </a:extLst>
                </a:gridCol>
                <a:gridCol w="6146556">
                  <a:extLst>
                    <a:ext uri="{9D8B030D-6E8A-4147-A177-3AD203B41FA5}">
                      <a16:colId xmlns:a16="http://schemas.microsoft.com/office/drawing/2014/main" xmlns="" val="20001"/>
                    </a:ext>
                  </a:extLst>
                </a:gridCol>
              </a:tblGrid>
              <a:tr h="280570">
                <a:tc>
                  <a:txBody>
                    <a:bodyPr/>
                    <a:lstStyle/>
                    <a:p>
                      <a:r>
                        <a:rPr lang="fr-FR" sz="2400" dirty="0"/>
                        <a:t>Rôle</a:t>
                      </a:r>
                    </a:p>
                  </a:txBody>
                  <a:tcPr>
                    <a:solidFill>
                      <a:srgbClr val="0070C0"/>
                    </a:solidFill>
                  </a:tcPr>
                </a:tc>
                <a:tc>
                  <a:txBody>
                    <a:bodyPr/>
                    <a:lstStyle/>
                    <a:p>
                      <a:r>
                        <a:rPr lang="fr-FR" sz="2400"/>
                        <a:t>Utilisateur</a:t>
                      </a:r>
                    </a:p>
                  </a:txBody>
                  <a:tcPr>
                    <a:solidFill>
                      <a:srgbClr val="0070C0"/>
                    </a:solidFill>
                  </a:tcPr>
                </a:tc>
                <a:extLst>
                  <a:ext uri="{0D108BD9-81ED-4DB2-BD59-A6C34878D82A}">
                    <a16:rowId xmlns:a16="http://schemas.microsoft.com/office/drawing/2014/main" xmlns="" val="10000"/>
                  </a:ext>
                </a:extLst>
              </a:tr>
              <a:tr h="3618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a:solidFill>
                            <a:srgbClr val="19325C"/>
                          </a:solidFill>
                        </a:rPr>
                        <a:t>Directeur Ventes APAC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a:solidFill>
                            <a:srgbClr val="19325C"/>
                          </a:solidFill>
                        </a:rPr>
                        <a:t>An</a:t>
                      </a:r>
                      <a:r>
                        <a:rPr lang="fr-FR" sz="2000" baseline="0">
                          <a:solidFill>
                            <a:srgbClr val="19325C"/>
                          </a:solidFill>
                        </a:rPr>
                        <a:t> Lin</a:t>
                      </a:r>
                    </a:p>
                  </a:txBody>
                  <a:tcPr/>
                </a:tc>
                <a:extLst>
                  <a:ext uri="{0D108BD9-81ED-4DB2-BD59-A6C34878D82A}">
                    <a16:rowId xmlns:a16="http://schemas.microsoft.com/office/drawing/2014/main" xmlns="" val="10001"/>
                  </a:ext>
                </a:extLst>
              </a:tr>
              <a:tr h="3618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19325C"/>
                          </a:solidFill>
                        </a:rPr>
                        <a:t>Commercial APAC</a:t>
                      </a:r>
                    </a:p>
                  </a:txBody>
                  <a:tcPr/>
                </a:tc>
                <a:tc>
                  <a:txBody>
                    <a:bodyPr/>
                    <a:lstStyle/>
                    <a:p>
                      <a:r>
                        <a:rPr lang="fr-FR" sz="2000">
                          <a:solidFill>
                            <a:srgbClr val="19325C"/>
                          </a:solidFill>
                          <a:latin typeface="+mn-lt"/>
                          <a:ea typeface="+mn-ea"/>
                          <a:cs typeface="+mn-cs"/>
                        </a:rPr>
                        <a:t>Fumiko Suzuki,</a:t>
                      </a:r>
                      <a:r>
                        <a:rPr lang="fr-FR" sz="2000" baseline="0">
                          <a:solidFill>
                            <a:srgbClr val="19325C"/>
                          </a:solidFill>
                          <a:latin typeface="+mn-lt"/>
                          <a:ea typeface="+mn-ea"/>
                          <a:cs typeface="+mn-cs"/>
                        </a:rPr>
                        <a:t> </a:t>
                      </a:r>
                      <a:r>
                        <a:rPr lang="fr-FR" sz="2000">
                          <a:solidFill>
                            <a:srgbClr val="19325C"/>
                          </a:solidFill>
                        </a:rPr>
                        <a:t>Jin Chang</a:t>
                      </a:r>
                    </a:p>
                  </a:txBody>
                  <a:tcPr/>
                </a:tc>
                <a:extLst>
                  <a:ext uri="{0D108BD9-81ED-4DB2-BD59-A6C34878D82A}">
                    <a16:rowId xmlns:a16="http://schemas.microsoft.com/office/drawing/2014/main" xmlns="" val="10002"/>
                  </a:ext>
                </a:extLst>
              </a:tr>
              <a:tr h="516991">
                <a:tc>
                  <a:txBody>
                    <a:bodyPr/>
                    <a:lstStyle/>
                    <a:p>
                      <a:r>
                        <a:rPr lang="fr-FR" sz="2000" dirty="0" smtClean="0">
                          <a:solidFill>
                            <a:srgbClr val="19325C"/>
                          </a:solidFill>
                        </a:rPr>
                        <a:t>Vice-président des ventes internationales</a:t>
                      </a:r>
                      <a:endParaRPr lang="fr-FR" sz="2000" dirty="0">
                        <a:solidFill>
                          <a:srgbClr val="19325C"/>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19325C"/>
                          </a:solidFill>
                        </a:rPr>
                        <a:t>Yuko</a:t>
                      </a:r>
                      <a:r>
                        <a:rPr lang="fr-FR" sz="2000" baseline="0" dirty="0">
                          <a:solidFill>
                            <a:srgbClr val="19325C"/>
                          </a:solidFill>
                        </a:rPr>
                        <a:t> </a:t>
                      </a:r>
                      <a:r>
                        <a:rPr lang="fr-FR" sz="2000" dirty="0">
                          <a:solidFill>
                            <a:srgbClr val="19325C"/>
                          </a:solidFill>
                        </a:rPr>
                        <a:t>Ishikawa, Courtney Brown, Tony Jenkins, Alan Wong</a:t>
                      </a:r>
                    </a:p>
                  </a:txBody>
                  <a:tcPr/>
                </a:tc>
                <a:extLst>
                  <a:ext uri="{0D108BD9-81ED-4DB2-BD59-A6C34878D82A}">
                    <a16:rowId xmlns:a16="http://schemas.microsoft.com/office/drawing/2014/main" xmlns="" val="10003"/>
                  </a:ext>
                </a:extLst>
              </a:tr>
            </a:tbl>
          </a:graphicData>
        </a:graphic>
      </p:graphicFrame>
      <p:sp>
        <p:nvSpPr>
          <p:cNvPr id="20" name="Text Placeholder 3"/>
          <p:cNvSpPr>
            <a:spLocks noGrp="1"/>
          </p:cNvSpPr>
          <p:nvPr>
            <p:ph type="body" sz="quarter" idx="15"/>
          </p:nvPr>
        </p:nvSpPr>
        <p:spPr>
          <a:xfrm>
            <a:off x="1766585" y="914400"/>
            <a:ext cx="9716387" cy="2171700"/>
          </a:xfrm>
        </p:spPr>
        <p:txBody>
          <a:bodyPr tIns="0" bIns="0" anchor="ctr" anchorCtr="0"/>
          <a:lstStyle/>
          <a:p>
            <a:r>
              <a:rPr lang="fr-FR" dirty="0"/>
              <a:t>Objectifs : </a:t>
            </a:r>
          </a:p>
          <a:p>
            <a:pPr lvl="1"/>
            <a:r>
              <a:rPr lang="fr-FR" dirty="0"/>
              <a:t>Maintenant que les rôles commerciaux ont été créés, les utilisateurs peuvent être affectés à leurs rôles. Une fois que les utilisateurs Opérations commerciales ont été réaffectés, les rôles Opérations commerciales peuvent être supprimés. </a:t>
            </a:r>
          </a:p>
        </p:txBody>
      </p:sp>
      <p:sp>
        <p:nvSpPr>
          <p:cNvPr id="8" name="Text Placeholder 4"/>
          <p:cNvSpPr>
            <a:spLocks noGrp="1"/>
          </p:cNvSpPr>
          <p:nvPr>
            <p:ph type="body" sz="quarter" idx="12"/>
          </p:nvPr>
        </p:nvSpPr>
        <p:spPr>
          <a:xfrm>
            <a:off x="111760" y="81281"/>
            <a:ext cx="2240915" cy="532620"/>
          </a:xfrm>
        </p:spPr>
        <p:txBody>
          <a:bodyPr/>
          <a:lstStyle/>
          <a:p>
            <a:r>
              <a:rPr lang="fr-FR" sz="1800" dirty="0"/>
              <a:t>REJOIGNEZ-MOI</a:t>
            </a:r>
          </a:p>
        </p:txBody>
      </p:sp>
    </p:spTree>
    <p:extLst>
      <p:ext uri="{BB962C8B-B14F-4D97-AF65-F5344CB8AC3E}">
        <p14:creationId xmlns:p14="http://schemas.microsoft.com/office/powerpoint/2010/main" val="7847001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181</a:t>
            </a:fld>
            <a:endParaRPr lang="en-US" smtClean="0"/>
          </a:p>
        </p:txBody>
      </p:sp>
      <p:sp>
        <p:nvSpPr>
          <p:cNvPr id="4" name="Text Placeholder 3"/>
          <p:cNvSpPr>
            <a:spLocks noGrp="1"/>
          </p:cNvSpPr>
          <p:nvPr>
            <p:ph type="body" sz="quarter" idx="11"/>
          </p:nvPr>
        </p:nvSpPr>
        <p:spPr>
          <a:xfrm>
            <a:off x="1766586" y="0"/>
            <a:ext cx="8923721" cy="914400"/>
          </a:xfrm>
        </p:spPr>
        <p:txBody>
          <a:bodyPr/>
          <a:lstStyle/>
          <a:p>
            <a:r>
              <a:rPr lang="fr-FR" dirty="0"/>
              <a:t>4-7 : Création </a:t>
            </a:r>
            <a:r>
              <a:rPr lang="fr-FR" dirty="0" smtClean="0"/>
              <a:t>d'une </a:t>
            </a:r>
            <a:r>
              <a:rPr lang="fr-FR" dirty="0"/>
              <a:t>hiérarchie des rôles</a:t>
            </a:r>
          </a:p>
        </p:txBody>
      </p:sp>
      <p:sp>
        <p:nvSpPr>
          <p:cNvPr id="5" name="Text Placeholder 4"/>
          <p:cNvSpPr>
            <a:spLocks noGrp="1"/>
          </p:cNvSpPr>
          <p:nvPr>
            <p:ph type="body" sz="quarter" idx="12"/>
          </p:nvPr>
        </p:nvSpPr>
        <p:spPr>
          <a:xfrm>
            <a:off x="455731" y="3107231"/>
            <a:ext cx="8072806" cy="1448738"/>
          </a:xfrm>
        </p:spPr>
        <p:txBody>
          <a:bodyPr/>
          <a:lstStyle/>
          <a:p>
            <a:r>
              <a:rPr lang="fr-FR" sz="2000" dirty="0"/>
              <a:t>Tâches : </a:t>
            </a:r>
          </a:p>
          <a:p>
            <a:pPr marL="457200" lvl="1" indent="-457200">
              <a:buFont typeface="+mj-lt"/>
              <a:buAutoNum type="arabicPeriod"/>
            </a:pPr>
            <a:r>
              <a:rPr lang="fr-FR" sz="2000" dirty="0"/>
              <a:t>Développez la hiérarchie des rôles afin </a:t>
            </a:r>
            <a:r>
              <a:rPr lang="fr-FR" sz="2000" dirty="0" smtClean="0"/>
              <a:t>qu'elle </a:t>
            </a:r>
            <a:r>
              <a:rPr lang="fr-FR" sz="2000" dirty="0"/>
              <a:t>comprenne les rôles non grisés dans le schéma situé à droite.</a:t>
            </a:r>
          </a:p>
          <a:p>
            <a:pPr marL="457200" lvl="1" indent="-457200">
              <a:buFont typeface="+mj-lt"/>
              <a:buAutoNum type="arabicPeriod"/>
            </a:pPr>
            <a:r>
              <a:rPr lang="fr-FR" sz="2000" spc="-20" dirty="0"/>
              <a:t>Attribuez aux utilisateurs leurs rôles conformément au tableau :</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graphicFrame>
        <p:nvGraphicFramePr>
          <p:cNvPr id="20" name="Table 19"/>
          <p:cNvGraphicFramePr>
            <a:graphicFrameLocks noGrp="1"/>
          </p:cNvGraphicFramePr>
          <p:nvPr>
            <p:extLst>
              <p:ext uri="{D42A27DB-BD31-4B8C-83A1-F6EECF244321}">
                <p14:modId xmlns:p14="http://schemas.microsoft.com/office/powerpoint/2010/main" val="876471914"/>
              </p:ext>
            </p:extLst>
          </p:nvPr>
        </p:nvGraphicFramePr>
        <p:xfrm>
          <a:off x="546038" y="4558576"/>
          <a:ext cx="7818982" cy="198120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264170">
                  <a:extLst>
                    <a:ext uri="{9D8B030D-6E8A-4147-A177-3AD203B41FA5}">
                      <a16:colId xmlns:a16="http://schemas.microsoft.com/office/drawing/2014/main" xmlns="" val="20000"/>
                    </a:ext>
                  </a:extLst>
                </a:gridCol>
                <a:gridCol w="4554812">
                  <a:extLst>
                    <a:ext uri="{9D8B030D-6E8A-4147-A177-3AD203B41FA5}">
                      <a16:colId xmlns:a16="http://schemas.microsoft.com/office/drawing/2014/main" xmlns="" val="20001"/>
                    </a:ext>
                  </a:extLst>
                </a:gridCol>
              </a:tblGrid>
              <a:tr h="301946">
                <a:tc>
                  <a:txBody>
                    <a:bodyPr/>
                    <a:lstStyle/>
                    <a:p>
                      <a:r>
                        <a:rPr lang="fr-FR" sz="2000"/>
                        <a:t>Rôle</a:t>
                      </a:r>
                    </a:p>
                  </a:txBody>
                  <a:tcPr>
                    <a:solidFill>
                      <a:srgbClr val="0070C0"/>
                    </a:solidFill>
                  </a:tcPr>
                </a:tc>
                <a:tc>
                  <a:txBody>
                    <a:bodyPr/>
                    <a:lstStyle/>
                    <a:p>
                      <a:r>
                        <a:rPr lang="fr-FR" sz="2000"/>
                        <a:t>Utilisateur</a:t>
                      </a:r>
                    </a:p>
                  </a:txBody>
                  <a:tcPr>
                    <a:solidFill>
                      <a:srgbClr val="0070C0"/>
                    </a:solidFill>
                  </a:tcPr>
                </a:tc>
                <a:extLst>
                  <a:ext uri="{0D108BD9-81ED-4DB2-BD59-A6C34878D82A}">
                    <a16:rowId xmlns:a16="http://schemas.microsoft.com/office/drawing/2014/main" xmlns="" val="10000"/>
                  </a:ext>
                </a:extLst>
              </a:tr>
              <a:tr h="331297">
                <a:tc>
                  <a:txBody>
                    <a:bodyPr/>
                    <a:lstStyle/>
                    <a:p>
                      <a:r>
                        <a:rPr lang="fr-FR" sz="2000">
                          <a:solidFill>
                            <a:srgbClr val="19325C"/>
                          </a:solidFill>
                        </a:rPr>
                        <a:t>Vice-président Services</a:t>
                      </a:r>
                    </a:p>
                  </a:txBody>
                  <a:tcPr/>
                </a:tc>
                <a:tc>
                  <a:txBody>
                    <a:bodyPr/>
                    <a:lstStyle/>
                    <a:p>
                      <a:r>
                        <a:rPr lang="fr-FR" sz="2000">
                          <a:solidFill>
                            <a:srgbClr val="19325C"/>
                          </a:solidFill>
                        </a:rPr>
                        <a:t>Noah Larkin</a:t>
                      </a:r>
                    </a:p>
                  </a:txBody>
                  <a:tcPr/>
                </a:tc>
                <a:extLst>
                  <a:ext uri="{0D108BD9-81ED-4DB2-BD59-A6C34878D82A}">
                    <a16:rowId xmlns:a16="http://schemas.microsoft.com/office/drawing/2014/main" xmlns="" val="10001"/>
                  </a:ext>
                </a:extLst>
              </a:tr>
              <a:tr h="331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a:solidFill>
                            <a:srgbClr val="19325C"/>
                          </a:solidFill>
                        </a:rPr>
                        <a:t>Directeur du service client</a:t>
                      </a:r>
                    </a:p>
                  </a:txBody>
                  <a:tcPr/>
                </a:tc>
                <a:tc>
                  <a:txBody>
                    <a:bodyPr/>
                    <a:lstStyle/>
                    <a:p>
                      <a:r>
                        <a:rPr lang="fr-FR" sz="2000">
                          <a:solidFill>
                            <a:srgbClr val="19325C"/>
                          </a:solidFill>
                        </a:rPr>
                        <a:t>Roberta</a:t>
                      </a:r>
                      <a:r>
                        <a:rPr lang="fr-FR" sz="2000" baseline="0">
                          <a:solidFill>
                            <a:srgbClr val="19325C"/>
                          </a:solidFill>
                        </a:rPr>
                        <a:t> Spada</a:t>
                      </a:r>
                    </a:p>
                  </a:txBody>
                  <a:tcPr/>
                </a:tc>
                <a:extLst>
                  <a:ext uri="{0D108BD9-81ED-4DB2-BD59-A6C34878D82A}">
                    <a16:rowId xmlns:a16="http://schemas.microsoft.com/office/drawing/2014/main" xmlns="" val="10002"/>
                  </a:ext>
                </a:extLst>
              </a:tr>
              <a:tr h="331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a:solidFill>
                            <a:srgbClr val="19325C"/>
                          </a:solidFill>
                        </a:rPr>
                        <a:t>Agent du service client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a:solidFill>
                            <a:srgbClr val="19325C"/>
                          </a:solidFill>
                        </a:rPr>
                        <a:t>Tim Howe, Robin Kramer, Cara Ng</a:t>
                      </a:r>
                    </a:p>
                  </a:txBody>
                  <a:tcPr/>
                </a:tc>
                <a:extLst>
                  <a:ext uri="{0D108BD9-81ED-4DB2-BD59-A6C34878D82A}">
                    <a16:rowId xmlns:a16="http://schemas.microsoft.com/office/drawing/2014/main" xmlns="" val="10003"/>
                  </a:ext>
                </a:extLst>
              </a:tr>
              <a:tr h="331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a:solidFill>
                            <a:srgbClr val="19325C"/>
                          </a:solidFill>
                        </a:rPr>
                        <a:t>Ingénieur commercial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a:solidFill>
                            <a:srgbClr val="19325C"/>
                          </a:solidFill>
                        </a:rPr>
                        <a:t>Amy Daniels, Kevin Bailey</a:t>
                      </a:r>
                    </a:p>
                  </a:txBody>
                  <a:tcPr/>
                </a:tc>
                <a:extLst>
                  <a:ext uri="{0D108BD9-81ED-4DB2-BD59-A6C34878D82A}">
                    <a16:rowId xmlns:a16="http://schemas.microsoft.com/office/drawing/2014/main" xmlns="" val="10004"/>
                  </a:ext>
                </a:extLst>
              </a:tr>
            </a:tbl>
          </a:graphicData>
        </a:graphic>
      </p:graphicFrame>
      <p:grpSp>
        <p:nvGrpSpPr>
          <p:cNvPr id="46" name="Group 45"/>
          <p:cNvGrpSpPr/>
          <p:nvPr/>
        </p:nvGrpSpPr>
        <p:grpSpPr>
          <a:xfrm>
            <a:off x="8528538" y="2286000"/>
            <a:ext cx="3375168" cy="4171719"/>
            <a:chOff x="12505296" y="1534514"/>
            <a:chExt cx="3954112" cy="4399255"/>
          </a:xfrm>
        </p:grpSpPr>
        <p:cxnSp>
          <p:nvCxnSpPr>
            <p:cNvPr id="47" name="Straight Connector 46"/>
            <p:cNvCxnSpPr>
              <a:stCxn id="53" idx="2"/>
              <a:endCxn id="54" idx="0"/>
            </p:cNvCxnSpPr>
            <p:nvPr/>
          </p:nvCxnSpPr>
          <p:spPr bwMode="auto">
            <a:xfrm>
              <a:off x="15599819" y="3564704"/>
              <a:ext cx="0" cy="338365"/>
            </a:xfrm>
            <a:prstGeom prst="line">
              <a:avLst/>
            </a:prstGeom>
            <a:solidFill>
              <a:srgbClr val="00A1E0"/>
            </a:solidFill>
            <a:ln w="28575" cap="flat" cmpd="sng" algn="ctr">
              <a:solidFill>
                <a:srgbClr val="262626"/>
              </a:solidFill>
              <a:prstDash val="solid"/>
              <a:round/>
              <a:headEnd type="none" w="med" len="med"/>
              <a:tailEnd type="none" w="med" len="med"/>
            </a:ln>
            <a:effectLst/>
          </p:spPr>
        </p:cxnSp>
        <p:cxnSp>
          <p:nvCxnSpPr>
            <p:cNvPr id="48" name="Elbow Connector 14"/>
            <p:cNvCxnSpPr>
              <a:stCxn id="50" idx="2"/>
              <a:endCxn id="53" idx="0"/>
            </p:cNvCxnSpPr>
            <p:nvPr/>
          </p:nvCxnSpPr>
          <p:spPr bwMode="auto">
            <a:xfrm rot="16200000" flipH="1">
              <a:off x="14868692" y="1987665"/>
              <a:ext cx="338366" cy="1123888"/>
            </a:xfrm>
            <a:prstGeom prst="bentConnector3">
              <a:avLst/>
            </a:prstGeom>
            <a:solidFill>
              <a:srgbClr val="00A1E0"/>
            </a:solidFill>
            <a:ln w="28575" cap="flat" cmpd="sng" algn="ctr">
              <a:solidFill>
                <a:srgbClr val="262626"/>
              </a:solidFill>
              <a:prstDash val="solid"/>
              <a:round/>
              <a:headEnd type="none" w="med" len="med"/>
              <a:tailEnd type="none" w="med" len="med"/>
            </a:ln>
            <a:effectLst/>
          </p:spPr>
        </p:cxnSp>
        <p:cxnSp>
          <p:nvCxnSpPr>
            <p:cNvPr id="49" name="Straight Connector 48"/>
            <p:cNvCxnSpPr>
              <a:stCxn id="51" idx="2"/>
              <a:endCxn id="52" idx="0"/>
            </p:cNvCxnSpPr>
            <p:nvPr/>
          </p:nvCxnSpPr>
          <p:spPr bwMode="auto">
            <a:xfrm>
              <a:off x="13364886" y="3564704"/>
              <a:ext cx="0" cy="338365"/>
            </a:xfrm>
            <a:prstGeom prst="line">
              <a:avLst/>
            </a:prstGeom>
            <a:solidFill>
              <a:srgbClr val="00A1E0"/>
            </a:solidFill>
            <a:ln w="28575" cap="flat" cmpd="sng" algn="ctr">
              <a:solidFill>
                <a:srgbClr val="262626"/>
              </a:solidFill>
              <a:prstDash val="solid"/>
              <a:round/>
              <a:headEnd type="none" w="med" len="med"/>
              <a:tailEnd type="none" w="med" len="med"/>
            </a:ln>
            <a:effectLst/>
          </p:spPr>
        </p:cxnSp>
        <p:sp>
          <p:nvSpPr>
            <p:cNvPr id="50" name="Rounded Rectangle 17"/>
            <p:cNvSpPr/>
            <p:nvPr/>
          </p:nvSpPr>
          <p:spPr>
            <a:xfrm>
              <a:off x="13616341" y="1534514"/>
              <a:ext cx="1719179" cy="845912"/>
            </a:xfrm>
            <a:prstGeom prst="roundRect">
              <a:avLst/>
            </a:prstGeom>
            <a:solidFill>
              <a:srgbClr val="FFFFFF">
                <a:lumMod val="50000"/>
              </a:srgbClr>
            </a:solidFill>
            <a:ln w="38100" cap="flat" cmpd="sng" algn="ctr">
              <a:no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dirty="0" smtClean="0">
                  <a:ln>
                    <a:noFill/>
                  </a:ln>
                  <a:solidFill>
                    <a:srgbClr val="FFFFFF"/>
                  </a:solidFill>
                  <a:uLnTx/>
                  <a:uFillTx/>
                  <a:latin typeface="Salesforce Sans"/>
                  <a:ea typeface="+mn-ea"/>
                  <a:cs typeface="+mn-cs"/>
                </a:rPr>
                <a:t>PDG</a:t>
              </a:r>
              <a:endParaRPr kumimoji="0" lang="fr-FR" sz="1600" b="0" i="0" u="none" strike="noStrike" cap="none" normalizeH="0" baseline="0" noProof="0" dirty="0">
                <a:ln>
                  <a:noFill/>
                </a:ln>
                <a:solidFill>
                  <a:srgbClr val="FFFFFF"/>
                </a:solidFill>
                <a:uLnTx/>
                <a:uFillTx/>
                <a:latin typeface="Salesforce Sans"/>
                <a:ea typeface="+mn-ea"/>
                <a:cs typeface="+mn-cs"/>
              </a:endParaRPr>
            </a:p>
          </p:txBody>
        </p:sp>
        <p:sp>
          <p:nvSpPr>
            <p:cNvPr id="51" name="Rounded Rectangle 20"/>
            <p:cNvSpPr/>
            <p:nvPr/>
          </p:nvSpPr>
          <p:spPr>
            <a:xfrm>
              <a:off x="12505296" y="2718792"/>
              <a:ext cx="1719178" cy="845912"/>
            </a:xfrm>
            <a:prstGeom prst="roundRect">
              <a:avLst/>
            </a:prstGeom>
            <a:solidFill>
              <a:srgbClr val="E5C130"/>
            </a:solidFill>
            <a:ln w="38100" cap="flat" cmpd="sng" algn="ctr">
              <a:no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lvl="0" algn="ctr" defTabSz="577850">
                <a:lnSpc>
                  <a:spcPct val="80000"/>
                </a:lnSpc>
                <a:spcBef>
                  <a:spcPct val="0"/>
                </a:spcBef>
                <a:defRPr/>
              </a:pPr>
              <a:r>
                <a:rPr lang="fr-FR" sz="1600" spc="-20" dirty="0">
                  <a:solidFill>
                    <a:srgbClr val="E98300">
                      <a:lumMod val="50000"/>
                    </a:srgbClr>
                  </a:solidFill>
                </a:rPr>
                <a:t>Vice-président des ventes </a:t>
              </a:r>
              <a:r>
                <a:rPr lang="fr-FR" sz="1600" spc="-20" dirty="0" err="1" smtClean="0">
                  <a:solidFill>
                    <a:srgbClr val="E98300">
                      <a:lumMod val="50000"/>
                    </a:srgbClr>
                  </a:solidFill>
                </a:rPr>
                <a:t>internatio-nales</a:t>
              </a:r>
              <a:endParaRPr kumimoji="0" lang="fr-FR" sz="1600" b="0" i="0" u="none" strike="noStrike" cap="none" spc="-20" normalizeH="0" noProof="0" dirty="0">
                <a:ln>
                  <a:noFill/>
                </a:ln>
                <a:solidFill>
                  <a:srgbClr val="E98300">
                    <a:lumMod val="50000"/>
                  </a:srgbClr>
                </a:solidFill>
                <a:uLnTx/>
                <a:uFillTx/>
                <a:latin typeface="Salesforce Sans"/>
              </a:endParaRPr>
            </a:p>
          </p:txBody>
        </p:sp>
        <p:sp>
          <p:nvSpPr>
            <p:cNvPr id="52" name="Rounded Rectangle 21"/>
            <p:cNvSpPr/>
            <p:nvPr/>
          </p:nvSpPr>
          <p:spPr>
            <a:xfrm>
              <a:off x="12505296" y="3903069"/>
              <a:ext cx="1719179" cy="845912"/>
            </a:xfrm>
            <a:prstGeom prst="roundRect">
              <a:avLst/>
            </a:prstGeom>
            <a:solidFill>
              <a:srgbClr val="FFFFFF"/>
            </a:solidFill>
            <a:ln w="38100" cap="flat" cmpd="sng" algn="ctr">
              <a:solidFill>
                <a:srgbClr val="FFC000"/>
              </a:solid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dirty="0">
                  <a:ln>
                    <a:noFill/>
                  </a:ln>
                  <a:solidFill>
                    <a:srgbClr val="E98300">
                      <a:lumMod val="50000"/>
                    </a:srgbClr>
                  </a:solidFill>
                  <a:uLnTx/>
                  <a:uFillTx/>
                  <a:latin typeface="Salesforce Sans"/>
                  <a:ea typeface="+mn-ea"/>
                  <a:cs typeface="+mn-cs"/>
                </a:rPr>
                <a:t>Ingénieur</a:t>
              </a:r>
              <a:br>
                <a:rPr kumimoji="0" lang="fr-FR" sz="1600" b="0" i="0" u="none" strike="noStrike" cap="none" normalizeH="0" baseline="0" noProof="0" dirty="0">
                  <a:ln>
                    <a:noFill/>
                  </a:ln>
                  <a:solidFill>
                    <a:srgbClr val="E98300">
                      <a:lumMod val="50000"/>
                    </a:srgbClr>
                  </a:solidFill>
                  <a:uLnTx/>
                  <a:uFillTx/>
                  <a:latin typeface="Salesforce Sans"/>
                  <a:ea typeface="+mn-ea"/>
                  <a:cs typeface="+mn-cs"/>
                </a:rPr>
              </a:br>
              <a:r>
                <a:rPr kumimoji="0" lang="fr-FR" sz="1600" b="0" i="0" u="none" strike="noStrike" cap="none" normalizeH="0" baseline="0" noProof="0" dirty="0">
                  <a:ln>
                    <a:noFill/>
                  </a:ln>
                  <a:solidFill>
                    <a:srgbClr val="E98300">
                      <a:lumMod val="50000"/>
                    </a:srgbClr>
                  </a:solidFill>
                  <a:uLnTx/>
                  <a:uFillTx/>
                  <a:latin typeface="Salesforce Sans"/>
                  <a:ea typeface="+mn-ea"/>
                  <a:cs typeface="+mn-cs"/>
                </a:rPr>
                <a:t>commercial</a:t>
              </a:r>
            </a:p>
          </p:txBody>
        </p:sp>
        <p:sp>
          <p:nvSpPr>
            <p:cNvPr id="53" name="Rounded Rectangle 22"/>
            <p:cNvSpPr/>
            <p:nvPr/>
          </p:nvSpPr>
          <p:spPr>
            <a:xfrm>
              <a:off x="14740229" y="2718792"/>
              <a:ext cx="1719179" cy="845912"/>
            </a:xfrm>
            <a:prstGeom prst="roundRect">
              <a:avLst/>
            </a:prstGeom>
            <a:solidFill>
              <a:srgbClr val="FFFFFF"/>
            </a:solidFill>
            <a:ln w="38100" cap="flat" cmpd="sng" algn="ctr">
              <a:solidFill>
                <a:srgbClr val="00B050"/>
              </a:solid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a:ln>
                    <a:noFill/>
                  </a:ln>
                  <a:solidFill>
                    <a:srgbClr val="00B050"/>
                  </a:solidFill>
                  <a:uLnTx/>
                  <a:uFillTx/>
                  <a:latin typeface="Salesforce Sans"/>
                  <a:ea typeface="+mn-ea"/>
                  <a:cs typeface="+mn-cs"/>
                </a:rPr>
                <a:t>Vice-président</a:t>
              </a:r>
              <a:br>
                <a:rPr kumimoji="0" lang="fr-FR" sz="1600" b="0" i="0" u="none" strike="noStrike" cap="none" normalizeH="0" baseline="0" noProof="0">
                  <a:ln>
                    <a:noFill/>
                  </a:ln>
                  <a:solidFill>
                    <a:srgbClr val="00B050"/>
                  </a:solidFill>
                  <a:uLnTx/>
                  <a:uFillTx/>
                  <a:latin typeface="Salesforce Sans"/>
                  <a:ea typeface="+mn-ea"/>
                  <a:cs typeface="+mn-cs"/>
                </a:rPr>
              </a:br>
              <a:r>
                <a:rPr kumimoji="0" lang="fr-FR" sz="1600" b="0" i="0" u="none" strike="noStrike" cap="none" normalizeH="0" baseline="0" noProof="0">
                  <a:ln>
                    <a:noFill/>
                  </a:ln>
                  <a:solidFill>
                    <a:srgbClr val="00B050"/>
                  </a:solidFill>
                  <a:uLnTx/>
                  <a:uFillTx/>
                  <a:latin typeface="Salesforce Sans"/>
                  <a:ea typeface="+mn-ea"/>
                  <a:cs typeface="+mn-cs"/>
                </a:rPr>
                <a:t>Services</a:t>
              </a:r>
            </a:p>
          </p:txBody>
        </p:sp>
        <p:sp>
          <p:nvSpPr>
            <p:cNvPr id="54" name="Rounded Rectangle 23"/>
            <p:cNvSpPr/>
            <p:nvPr/>
          </p:nvSpPr>
          <p:spPr>
            <a:xfrm>
              <a:off x="14740229" y="3903069"/>
              <a:ext cx="1719179" cy="845912"/>
            </a:xfrm>
            <a:prstGeom prst="roundRect">
              <a:avLst/>
            </a:prstGeom>
            <a:solidFill>
              <a:srgbClr val="FFFFFF"/>
            </a:solidFill>
            <a:ln w="38100" cap="flat" cmpd="sng" algn="ctr">
              <a:solidFill>
                <a:srgbClr val="00B050"/>
              </a:solid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a:ln>
                    <a:noFill/>
                  </a:ln>
                  <a:solidFill>
                    <a:srgbClr val="00B050"/>
                  </a:solidFill>
                  <a:uLnTx/>
                  <a:uFillTx/>
                  <a:latin typeface="Salesforce Sans"/>
                  <a:ea typeface="+mn-ea"/>
                  <a:cs typeface="+mn-cs"/>
                </a:rPr>
                <a:t>Directeur du service client</a:t>
              </a:r>
            </a:p>
          </p:txBody>
        </p:sp>
        <p:cxnSp>
          <p:nvCxnSpPr>
            <p:cNvPr id="55" name="Straight Connector 54"/>
            <p:cNvCxnSpPr>
              <a:stCxn id="54" idx="2"/>
              <a:endCxn id="57" idx="0"/>
            </p:cNvCxnSpPr>
            <p:nvPr/>
          </p:nvCxnSpPr>
          <p:spPr bwMode="auto">
            <a:xfrm>
              <a:off x="15599819" y="4748981"/>
              <a:ext cx="0" cy="338876"/>
            </a:xfrm>
            <a:prstGeom prst="line">
              <a:avLst/>
            </a:prstGeom>
            <a:solidFill>
              <a:srgbClr val="00A1E0"/>
            </a:solidFill>
            <a:ln w="28575" cap="flat" cmpd="sng" algn="ctr">
              <a:solidFill>
                <a:srgbClr val="262626"/>
              </a:solidFill>
              <a:prstDash val="solid"/>
              <a:round/>
              <a:headEnd type="none" w="med" len="med"/>
              <a:tailEnd type="none" w="med" len="med"/>
            </a:ln>
            <a:effectLst/>
          </p:spPr>
        </p:cxnSp>
        <p:cxnSp>
          <p:nvCxnSpPr>
            <p:cNvPr id="56" name="Elbow Connector 30"/>
            <p:cNvCxnSpPr>
              <a:stCxn id="50" idx="2"/>
              <a:endCxn id="51" idx="0"/>
            </p:cNvCxnSpPr>
            <p:nvPr/>
          </p:nvCxnSpPr>
          <p:spPr bwMode="auto">
            <a:xfrm rot="5400000">
              <a:off x="13751226" y="1994087"/>
              <a:ext cx="338366" cy="1111045"/>
            </a:xfrm>
            <a:prstGeom prst="bentConnector3">
              <a:avLst>
                <a:gd name="adj1" fmla="val 50000"/>
              </a:avLst>
            </a:prstGeom>
            <a:solidFill>
              <a:srgbClr val="00A1E0"/>
            </a:solidFill>
            <a:ln w="28575" cap="flat" cmpd="sng" algn="ctr">
              <a:solidFill>
                <a:srgbClr val="262626"/>
              </a:solidFill>
              <a:prstDash val="solid"/>
              <a:round/>
              <a:headEnd type="none" w="med" len="med"/>
              <a:tailEnd type="none" w="med" len="med"/>
            </a:ln>
            <a:effectLst/>
          </p:spPr>
        </p:cxnSp>
        <p:sp>
          <p:nvSpPr>
            <p:cNvPr id="57" name="Rounded Rectangle 33"/>
            <p:cNvSpPr/>
            <p:nvPr/>
          </p:nvSpPr>
          <p:spPr>
            <a:xfrm>
              <a:off x="14740229" y="5087857"/>
              <a:ext cx="1719179" cy="845912"/>
            </a:xfrm>
            <a:prstGeom prst="roundRect">
              <a:avLst/>
            </a:prstGeom>
            <a:solidFill>
              <a:srgbClr val="FFFFFF"/>
            </a:solidFill>
            <a:ln w="38100" cap="flat" cmpd="sng" algn="ctr">
              <a:solidFill>
                <a:srgbClr val="00B050"/>
              </a:solidFill>
              <a:prstDash val="solid"/>
            </a:ln>
            <a:effectLst>
              <a:outerShdw blurRad="40000" dist="20000" dir="5400000" rotWithShape="0">
                <a:srgbClr val="000000">
                  <a:alpha val="38000"/>
                </a:srgbClr>
              </a:outerShdw>
            </a:effectLst>
          </p:spPr>
          <p:txBody>
            <a:bodyPr spcFirstLastPara="0" vert="horz" wrap="square" lIns="0" tIns="45720" rIns="0" bIns="0" numCol="1" spcCol="1270" anchor="ctr" anchorCtr="0">
              <a:noAutofit/>
            </a:bodyPr>
            <a:lstStyle/>
            <a:p>
              <a:pPr marL="0" marR="0" lvl="0" indent="0" algn="ctr" defTabSz="577850" eaLnBrk="1" fontAlgn="auto" latinLnBrk="0" hangingPunct="1">
                <a:lnSpc>
                  <a:spcPct val="80000"/>
                </a:lnSpc>
                <a:spcBef>
                  <a:spcPct val="0"/>
                </a:spcBef>
                <a:spcAft>
                  <a:spcPts val="0"/>
                </a:spcAft>
                <a:buClrTx/>
                <a:buSzTx/>
                <a:buFontTx/>
                <a:buNone/>
                <a:tabLst/>
                <a:defRPr/>
              </a:pPr>
              <a:r>
                <a:rPr kumimoji="0" lang="fr-FR" sz="1600" b="0" i="0" u="none" strike="noStrike" cap="none" normalizeH="0" baseline="0" noProof="0">
                  <a:ln>
                    <a:noFill/>
                  </a:ln>
                  <a:solidFill>
                    <a:srgbClr val="00B050"/>
                  </a:solidFill>
                  <a:uLnTx/>
                  <a:uFillTx/>
                  <a:latin typeface="Salesforce Sans"/>
                  <a:ea typeface="+mn-ea"/>
                  <a:cs typeface="+mn-cs"/>
                </a:rPr>
                <a:t>Agent service </a:t>
              </a:r>
              <a:br>
                <a:rPr kumimoji="0" lang="fr-FR" sz="1600" b="0" i="0" u="none" strike="noStrike" cap="none" normalizeH="0" baseline="0" noProof="0">
                  <a:ln>
                    <a:noFill/>
                  </a:ln>
                  <a:solidFill>
                    <a:srgbClr val="00B050"/>
                  </a:solidFill>
                  <a:uLnTx/>
                  <a:uFillTx/>
                  <a:latin typeface="Salesforce Sans"/>
                  <a:ea typeface="+mn-ea"/>
                  <a:cs typeface="+mn-cs"/>
                </a:rPr>
              </a:br>
              <a:r>
                <a:rPr kumimoji="0" lang="fr-FR" sz="1600" b="0" i="0" u="none" strike="noStrike" cap="none" normalizeH="0" baseline="0" noProof="0">
                  <a:ln>
                    <a:noFill/>
                  </a:ln>
                  <a:solidFill>
                    <a:srgbClr val="00B050"/>
                  </a:solidFill>
                  <a:uLnTx/>
                  <a:uFillTx/>
                  <a:latin typeface="Salesforce Sans"/>
                  <a:ea typeface="+mn-ea"/>
                  <a:cs typeface="+mn-cs"/>
                </a:rPr>
                <a:t>client</a:t>
              </a:r>
            </a:p>
          </p:txBody>
        </p:sp>
      </p:grpSp>
      <p:sp>
        <p:nvSpPr>
          <p:cNvPr id="32" name="Text Placeholder 3"/>
          <p:cNvSpPr>
            <a:spLocks noGrp="1"/>
          </p:cNvSpPr>
          <p:nvPr>
            <p:ph type="body" sz="quarter" idx="15"/>
          </p:nvPr>
        </p:nvSpPr>
        <p:spPr>
          <a:xfrm>
            <a:off x="1766586" y="914400"/>
            <a:ext cx="8444056" cy="2171153"/>
          </a:xfrm>
        </p:spPr>
        <p:txBody>
          <a:bodyPr tIns="0" bIns="0" anchor="ctr" anchorCtr="0"/>
          <a:lstStyle/>
          <a:p>
            <a:r>
              <a:rPr lang="fr-FR" dirty="0"/>
              <a:t>Objectif : </a:t>
            </a:r>
          </a:p>
          <a:p>
            <a:pPr lvl="1"/>
            <a:r>
              <a:rPr lang="fr-FR" dirty="0"/>
              <a:t>Le Vice-président Services et </a:t>
            </a:r>
            <a:r>
              <a:rPr lang="fr-FR" dirty="0" smtClean="0"/>
              <a:t>l'équipe </a:t>
            </a:r>
            <a:r>
              <a:rPr lang="fr-FR" dirty="0"/>
              <a:t>Service client demandent accès à tous les enregistrements sur lesquels travaillent leurs équipes.  </a:t>
            </a:r>
          </a:p>
        </p:txBody>
      </p:sp>
      <p:sp>
        <p:nvSpPr>
          <p:cNvPr id="21" name="Text Placeholder 4"/>
          <p:cNvSpPr>
            <a:spLocks noGrp="1"/>
          </p:cNvSpPr>
          <p:nvPr>
            <p:ph type="body" sz="quarter" idx="12"/>
          </p:nvPr>
        </p:nvSpPr>
        <p:spPr>
          <a:xfrm>
            <a:off x="111759" y="81281"/>
            <a:ext cx="3307715"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21280453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4 : Sécurité et accès aux données</a:t>
            </a:r>
          </a:p>
        </p:txBody>
      </p:sp>
      <p:sp>
        <p:nvSpPr>
          <p:cNvPr id="3" name="Text Placeholder 2"/>
          <p:cNvSpPr>
            <a:spLocks noGrp="1"/>
          </p:cNvSpPr>
          <p:nvPr>
            <p:ph type="body" sz="quarter" idx="13"/>
          </p:nvPr>
        </p:nvSpPr>
        <p:spPr>
          <a:xfrm>
            <a:off x="455732" y="1371600"/>
            <a:ext cx="7402393" cy="3666565"/>
          </a:xfrm>
        </p:spPr>
        <p:txBody>
          <a:bodyPr/>
          <a:lstStyle/>
          <a:p>
            <a:pPr marL="342900" lvl="1" indent="-342900">
              <a:spcBef>
                <a:spcPts val="900"/>
              </a:spcBef>
              <a:buFont typeface="Arial" panose="020B0604020202020204" pitchFamily="34" charset="0"/>
              <a:buChar char="•"/>
            </a:pPr>
            <a:r>
              <a:rPr lang="fr-FR" dirty="0"/>
              <a:t>Restriction des connexions</a:t>
            </a:r>
          </a:p>
          <a:p>
            <a:pPr marL="342900" lvl="2" indent="-342900">
              <a:spcBef>
                <a:spcPts val="900"/>
              </a:spcBef>
              <a:buFont typeface="Arial" panose="020B0604020202020204" pitchFamily="34" charset="0"/>
              <a:buChar char="•"/>
            </a:pPr>
            <a:r>
              <a:rPr lang="fr-FR" sz="2400" dirty="0"/>
              <a:t>Identification de </a:t>
            </a:r>
            <a:r>
              <a:rPr lang="fr-FR" sz="2400" dirty="0" smtClean="0"/>
              <a:t>l'accès </a:t>
            </a:r>
            <a:r>
              <a:rPr lang="fr-FR" sz="2400" dirty="0"/>
              <a:t>aux objets</a:t>
            </a:r>
          </a:p>
          <a:p>
            <a:pPr marL="342900" lvl="2" indent="-342900">
              <a:spcBef>
                <a:spcPts val="900"/>
              </a:spcBef>
              <a:buFont typeface="Arial" panose="020B0604020202020204" pitchFamily="34" charset="0"/>
              <a:buChar char="•"/>
            </a:pPr>
            <a:r>
              <a:rPr lang="fr-FR" sz="2400" dirty="0"/>
              <a:t>Création de </a:t>
            </a:r>
            <a:r>
              <a:rPr lang="fr-FR" sz="2400" dirty="0" smtClean="0"/>
              <a:t>l'accès </a:t>
            </a:r>
            <a:r>
              <a:rPr lang="fr-FR" sz="2400" dirty="0"/>
              <a:t>aux enregistrements</a:t>
            </a:r>
          </a:p>
          <a:p>
            <a:pPr marL="342900" lvl="2" indent="-342900">
              <a:spcBef>
                <a:spcPts val="900"/>
              </a:spcBef>
              <a:buFont typeface="Arial" panose="020B0604020202020204" pitchFamily="34" charset="0"/>
              <a:buChar char="•"/>
            </a:pPr>
            <a:r>
              <a:rPr lang="fr-FR" sz="2400" dirty="0"/>
              <a:t>Création </a:t>
            </a:r>
            <a:r>
              <a:rPr lang="fr-FR" sz="2400" dirty="0" smtClean="0"/>
              <a:t>d'une </a:t>
            </a:r>
            <a:r>
              <a:rPr lang="fr-FR" sz="2400" dirty="0"/>
              <a:t>hiérarchie des rôles</a:t>
            </a:r>
          </a:p>
          <a:p>
            <a:pPr marL="342900" lvl="2" indent="-342900">
              <a:spcBef>
                <a:spcPts val="900"/>
              </a:spcBef>
              <a:buFont typeface="Arial" panose="020B0604020202020204" pitchFamily="34" charset="0"/>
              <a:buChar char="•"/>
            </a:pPr>
            <a:r>
              <a:rPr lang="fr-FR" sz="2400" b="1" dirty="0"/>
              <a:t>Gestion des exceptions </a:t>
            </a:r>
            <a:r>
              <a:rPr lang="fr-FR" sz="2400" b="1" dirty="0" smtClean="0"/>
              <a:t>d'accès </a:t>
            </a:r>
            <a:r>
              <a:rPr lang="fr-FR" sz="2400" b="1" dirty="0"/>
              <a:t>aux enregistrements</a:t>
            </a:r>
          </a:p>
          <a:p>
            <a:pPr marL="342900" lvl="2" indent="-342900">
              <a:spcBef>
                <a:spcPts val="900"/>
              </a:spcBef>
              <a:buFont typeface="Arial" panose="020B0604020202020204" pitchFamily="34" charset="0"/>
              <a:buChar char="•"/>
            </a:pPr>
            <a:r>
              <a:rPr lang="fr-FR" sz="2400" dirty="0"/>
              <a:t>Gestion de la sécurité au niveau du champ</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182</a:t>
            </a:fld>
            <a:endParaRPr lang="en-US"/>
          </a:p>
        </p:txBody>
      </p:sp>
    </p:spTree>
    <p:extLst>
      <p:ext uri="{BB962C8B-B14F-4D97-AF65-F5344CB8AC3E}">
        <p14:creationId xmlns:p14="http://schemas.microsoft.com/office/powerpoint/2010/main" val="26236199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183</a:t>
            </a:fld>
            <a:endParaRPr lang="en-US" smtClean="0"/>
          </a:p>
        </p:txBody>
      </p:sp>
      <p:sp>
        <p:nvSpPr>
          <p:cNvPr id="3" name="Text Placeholder 2"/>
          <p:cNvSpPr>
            <a:spLocks noGrp="1"/>
          </p:cNvSpPr>
          <p:nvPr>
            <p:ph type="body" sz="quarter" idx="11"/>
          </p:nvPr>
        </p:nvSpPr>
        <p:spPr/>
        <p:txBody>
          <a:bodyPr/>
          <a:lstStyle/>
          <a:p>
            <a:r>
              <a:rPr lang="fr-FR" dirty="0"/>
              <a:t>Point n°4 à </a:t>
            </a:r>
            <a:r>
              <a:rPr lang="fr-FR" dirty="0" smtClean="0"/>
              <a:t>l'ordre </a:t>
            </a:r>
            <a:r>
              <a:rPr lang="fr-FR" dirty="0"/>
              <a:t>du jour : Exceptions relatives à </a:t>
            </a:r>
            <a:r>
              <a:rPr lang="fr-FR" dirty="0" smtClean="0"/>
              <a:t>l'accès </a:t>
            </a:r>
            <a:r>
              <a:rPr lang="fr-FR" dirty="0"/>
              <a:t>aux données</a:t>
            </a:r>
          </a:p>
        </p:txBody>
      </p:sp>
      <p:sp>
        <p:nvSpPr>
          <p:cNvPr id="4" name="Text Placeholder 3"/>
          <p:cNvSpPr>
            <a:spLocks noGrp="1"/>
          </p:cNvSpPr>
          <p:nvPr>
            <p:ph type="body" sz="quarter" idx="12"/>
          </p:nvPr>
        </p:nvSpPr>
        <p:spPr>
          <a:xfrm>
            <a:off x="455733" y="977576"/>
            <a:ext cx="10971736" cy="1474237"/>
          </a:xfrm>
        </p:spPr>
        <p:txBody>
          <a:bodyPr/>
          <a:lstStyle/>
          <a:p>
            <a:pPr>
              <a:lnSpc>
                <a:spcPct val="100000"/>
              </a:lnSpc>
            </a:pPr>
            <a:r>
              <a:rPr lang="fr-FR" dirty="0"/>
              <a:t>Les responsables et membres de </a:t>
            </a:r>
            <a:r>
              <a:rPr lang="fr-FR" dirty="0" smtClean="0"/>
              <a:t>l'équipe </a:t>
            </a:r>
            <a:r>
              <a:rPr lang="fr-FR" dirty="0"/>
              <a:t>Opérations disposeront désormais du niveau </a:t>
            </a:r>
            <a:r>
              <a:rPr lang="fr-FR" dirty="0" smtClean="0"/>
              <a:t>d'accès </a:t>
            </a:r>
            <a:r>
              <a:rPr lang="fr-FR" dirty="0"/>
              <a:t>requis en ce qui concerne les enregistrements </a:t>
            </a:r>
            <a:r>
              <a:rPr lang="fr-FR" dirty="0" smtClean="0"/>
              <a:t>qu'ils </a:t>
            </a:r>
            <a:r>
              <a:rPr lang="fr-FR" dirty="0"/>
              <a:t>ne possèdent pas. Cependant, il existe certaines exceptions pour le modèle que vous devez traiter.</a:t>
            </a:r>
          </a:p>
        </p:txBody>
      </p:sp>
      <p:pic>
        <p:nvPicPr>
          <p:cNvPr id="5" name="Picture 4" descr="Conference Table.jpg"/>
          <p:cNvPicPr>
            <a:picLocks noChangeAspect="1"/>
          </p:cNvPicPr>
          <p:nvPr/>
        </p:nvPicPr>
        <p:blipFill>
          <a:blip r:embed="rId3" cstate="print"/>
          <a:srcRect b="71407"/>
          <a:stretch>
            <a:fillRect/>
          </a:stretch>
        </p:blipFill>
        <p:spPr>
          <a:xfrm>
            <a:off x="0" y="4520630"/>
            <a:ext cx="12188825" cy="2367045"/>
          </a:xfrm>
          <a:prstGeom prst="rect">
            <a:avLst/>
          </a:prstGeom>
        </p:spPr>
      </p:pic>
      <p:sp>
        <p:nvSpPr>
          <p:cNvPr id="35" name="Rounded Rectangle 29"/>
          <p:cNvSpPr/>
          <p:nvPr/>
        </p:nvSpPr>
        <p:spPr bwMode="auto">
          <a:xfrm>
            <a:off x="3398582" y="4276372"/>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6" name="Round Same Side Corner Rectangle 33"/>
          <p:cNvSpPr/>
          <p:nvPr/>
        </p:nvSpPr>
        <p:spPr bwMode="auto">
          <a:xfrm>
            <a:off x="3402456" y="4279507"/>
            <a:ext cx="1624473" cy="330913"/>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Allison Wheeler</a:t>
            </a:r>
          </a:p>
          <a:p>
            <a:pPr lvl="0" algn="ctr">
              <a:spcBef>
                <a:spcPts val="300"/>
              </a:spcBef>
              <a:spcAft>
                <a:spcPts val="300"/>
              </a:spcAft>
              <a:defRPr/>
            </a:pPr>
            <a:r>
              <a:rPr lang="fr-FR" sz="1200" spc="-20" dirty="0">
                <a:solidFill>
                  <a:sysClr val="windowText" lastClr="000000"/>
                </a:solidFill>
                <a:latin typeface="Salesforce Sans" panose="020B0505020202020203" pitchFamily="34" charset="0"/>
                <a:cs typeface="Arial" pitchFamily="34" charset="0"/>
              </a:rPr>
              <a:t>Vice-présidente </a:t>
            </a:r>
            <a:r>
              <a:rPr lang="fr-FR" sz="1200" spc="-20" dirty="0" smtClean="0">
                <a:solidFill>
                  <a:sysClr val="windowText" lastClr="000000"/>
                </a:solidFill>
                <a:latin typeface="Salesforce Sans" panose="020B0505020202020203" pitchFamily="34" charset="0"/>
                <a:cs typeface="Arial" pitchFamily="34" charset="0"/>
              </a:rPr>
              <a:t/>
            </a:r>
            <a:br>
              <a:rPr lang="fr-FR" sz="1200" spc="-20" dirty="0" smtClean="0">
                <a:solidFill>
                  <a:sysClr val="windowText" lastClr="000000"/>
                </a:solidFill>
                <a:latin typeface="Salesforce Sans" panose="020B0505020202020203" pitchFamily="34" charset="0"/>
                <a:cs typeface="Arial" pitchFamily="34" charset="0"/>
              </a:rPr>
            </a:br>
            <a:r>
              <a:rPr lang="fr-FR" sz="1200" spc="-20" dirty="0" smtClean="0">
                <a:solidFill>
                  <a:sysClr val="windowText" lastClr="000000"/>
                </a:solidFill>
                <a:latin typeface="Salesforce Sans" panose="020B0505020202020203" pitchFamily="34" charset="0"/>
                <a:cs typeface="Arial" pitchFamily="34" charset="0"/>
              </a:rPr>
              <a:t>Ventes </a:t>
            </a:r>
            <a:r>
              <a:rPr lang="fr-FR" sz="1200" spc="-20" dirty="0">
                <a:solidFill>
                  <a:sysClr val="windowText" lastClr="000000"/>
                </a:solidFill>
                <a:latin typeface="Salesforce Sans" panose="020B0505020202020203" pitchFamily="34" charset="0"/>
                <a:cs typeface="Arial" pitchFamily="34" charset="0"/>
              </a:rPr>
              <a:t>internationales</a:t>
            </a:r>
            <a:endParaRPr kumimoji="0" lang="fr-FR" sz="1200" b="0" i="0" u="none" strike="noStrike" cap="none" spc="-20" normalizeH="0" noProof="0" dirty="0">
              <a:ln>
                <a:noFill/>
              </a:ln>
              <a:solidFill>
                <a:sysClr val="windowText" lastClr="000000"/>
              </a:solidFill>
              <a:uLnTx/>
              <a:uFillTx/>
              <a:latin typeface="Salesforce Sans" panose="020B0505020202020203" pitchFamily="34" charset="0"/>
              <a:cs typeface="Arial" pitchFamily="34" charset="0"/>
            </a:endParaRPr>
          </a:p>
        </p:txBody>
      </p:sp>
      <p:sp>
        <p:nvSpPr>
          <p:cNvPr id="33" name="Rounded Rectangle 37"/>
          <p:cNvSpPr/>
          <p:nvPr/>
        </p:nvSpPr>
        <p:spPr bwMode="auto">
          <a:xfrm>
            <a:off x="5376218" y="4276372"/>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4" name="Round Same Side Corner Rectangle 38"/>
          <p:cNvSpPr/>
          <p:nvPr/>
        </p:nvSpPr>
        <p:spPr bwMode="auto">
          <a:xfrm>
            <a:off x="5380092" y="4279507"/>
            <a:ext cx="1624473" cy="330913"/>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Conner </a:t>
            </a:r>
            <a:r>
              <a:rPr kumimoji="0" lang="fr-FR" sz="1600" b="1" i="0" u="none" strike="noStrike" cap="none" normalizeH="0" baseline="0" noProof="0" dirty="0" err="1">
                <a:ln>
                  <a:noFill/>
                </a:ln>
                <a:solidFill>
                  <a:schemeClr val="bg1"/>
                </a:solidFill>
                <a:uLnTx/>
                <a:uFillTx/>
                <a:latin typeface="Salesforce Sans" panose="020B0505020202020203" pitchFamily="34" charset="0"/>
                <a:cs typeface="Arial" pitchFamily="34" charset="0"/>
              </a:rPr>
              <a:t>McCoy</a:t>
            </a:r>
            <a:endPar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endParaRP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Marketing</a:t>
            </a:r>
          </a:p>
        </p:txBody>
      </p:sp>
      <p:sp>
        <p:nvSpPr>
          <p:cNvPr id="31" name="Rounded Rectangle 42"/>
          <p:cNvSpPr/>
          <p:nvPr/>
        </p:nvSpPr>
        <p:spPr bwMode="auto">
          <a:xfrm>
            <a:off x="7341460" y="4276372"/>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2" name="Round Same Side Corner Rectangle 43"/>
          <p:cNvSpPr/>
          <p:nvPr/>
        </p:nvSpPr>
        <p:spPr bwMode="auto">
          <a:xfrm>
            <a:off x="7345334" y="4279507"/>
            <a:ext cx="1624473" cy="330913"/>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Noah Larkin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Services</a:t>
            </a:r>
          </a:p>
        </p:txBody>
      </p:sp>
      <p:sp>
        <p:nvSpPr>
          <p:cNvPr id="29" name="Rounded Rectangle 47"/>
          <p:cNvSpPr/>
          <p:nvPr/>
        </p:nvSpPr>
        <p:spPr bwMode="auto">
          <a:xfrm>
            <a:off x="5377350" y="2180492"/>
            <a:ext cx="1623631" cy="1879006"/>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0" name="Round Same Side Corner Rectangle 48"/>
          <p:cNvSpPr/>
          <p:nvPr/>
        </p:nvSpPr>
        <p:spPr bwMode="auto">
          <a:xfrm>
            <a:off x="5381224" y="2183633"/>
            <a:ext cx="1624473" cy="330913"/>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John Wiseman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400" b="0" i="0" u="none" strike="noStrike" cap="none" normalizeH="0" baseline="0" noProof="0" dirty="0" smtClean="0">
                <a:ln>
                  <a:noFill/>
                </a:ln>
                <a:solidFill>
                  <a:sysClr val="windowText" lastClr="000000"/>
                </a:solidFill>
                <a:uLnTx/>
                <a:uFillTx/>
                <a:latin typeface="Salesforce Sans" panose="020B0505020202020203" pitchFamily="34" charset="0"/>
                <a:cs typeface="Arial" pitchFamily="34" charset="0"/>
              </a:rPr>
              <a:t>PDG</a:t>
            </a:r>
            <a:endParaRPr kumimoji="0" lang="fr-FR" sz="14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endParaRPr>
          </a:p>
        </p:txBody>
      </p:sp>
      <p:sp>
        <p:nvSpPr>
          <p:cNvPr id="27" name="Rounded Rectangle 52"/>
          <p:cNvSpPr/>
          <p:nvPr/>
        </p:nvSpPr>
        <p:spPr bwMode="auto">
          <a:xfrm>
            <a:off x="1327818" y="4276373"/>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28" name="Round Same Side Corner Rectangle 53"/>
          <p:cNvSpPr/>
          <p:nvPr/>
        </p:nvSpPr>
        <p:spPr bwMode="auto">
          <a:xfrm>
            <a:off x="1331692" y="4279508"/>
            <a:ext cx="1624473" cy="330913"/>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Brent Bassi</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Finances</a:t>
            </a:r>
          </a:p>
        </p:txBody>
      </p:sp>
      <p:sp>
        <p:nvSpPr>
          <p:cNvPr id="25" name="Rounded Rectangle 57"/>
          <p:cNvSpPr/>
          <p:nvPr/>
        </p:nvSpPr>
        <p:spPr bwMode="auto">
          <a:xfrm>
            <a:off x="9312899" y="4276372"/>
            <a:ext cx="1623631"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26" name="Round Same Side Corner Rectangle 58"/>
          <p:cNvSpPr/>
          <p:nvPr/>
        </p:nvSpPr>
        <p:spPr bwMode="auto">
          <a:xfrm>
            <a:off x="9316773" y="4279506"/>
            <a:ext cx="1624473" cy="330912"/>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Ling Wu</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Vice-présidente Ressources humaines</a:t>
            </a:r>
          </a:p>
        </p:txBody>
      </p:sp>
      <p:cxnSp>
        <p:nvCxnSpPr>
          <p:cNvPr id="20" name="Straight Connector 19"/>
          <p:cNvCxnSpPr/>
          <p:nvPr/>
        </p:nvCxnSpPr>
        <p:spPr bwMode="auto">
          <a:xfrm flipV="1">
            <a:off x="6188033" y="3864473"/>
            <a:ext cx="0" cy="423343"/>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1" name="Elbow Connector 3"/>
          <p:cNvCxnSpPr/>
          <p:nvPr/>
        </p:nvCxnSpPr>
        <p:spPr bwMode="auto">
          <a:xfrm rot="5400000">
            <a:off x="4055963" y="2200319"/>
            <a:ext cx="216875" cy="4049532"/>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2" name="Elbow Connector 6"/>
          <p:cNvCxnSpPr>
            <a:stCxn id="29" idx="2"/>
            <a:endCxn id="26" idx="3"/>
          </p:cNvCxnSpPr>
          <p:nvPr/>
        </p:nvCxnSpPr>
        <p:spPr bwMode="auto">
          <a:xfrm rot="16200000" flipH="1">
            <a:off x="8049084" y="2254442"/>
            <a:ext cx="220008" cy="3939843"/>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3" name="Elbow Connector 9"/>
          <p:cNvCxnSpPr>
            <a:stCxn id="29" idx="2"/>
            <a:endCxn id="32" idx="3"/>
          </p:cNvCxnSpPr>
          <p:nvPr/>
        </p:nvCxnSpPr>
        <p:spPr bwMode="auto">
          <a:xfrm rot="16200000" flipH="1">
            <a:off x="7063363" y="3240162"/>
            <a:ext cx="220009" cy="1968405"/>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4" name="Elbow Connector 11"/>
          <p:cNvCxnSpPr>
            <a:stCxn id="29" idx="2"/>
            <a:endCxn id="36" idx="3"/>
          </p:cNvCxnSpPr>
          <p:nvPr/>
        </p:nvCxnSpPr>
        <p:spPr bwMode="auto">
          <a:xfrm rot="5400000">
            <a:off x="5091924" y="3237128"/>
            <a:ext cx="220009" cy="1974474"/>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b="74566"/>
          <a:stretch/>
        </p:blipFill>
        <p:spPr>
          <a:xfrm>
            <a:off x="5368540" y="2837784"/>
            <a:ext cx="1678604" cy="1222739"/>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b="72773"/>
          <a:stretch/>
        </p:blipFill>
        <p:spPr>
          <a:xfrm>
            <a:off x="3259933" y="5015936"/>
            <a:ext cx="1871162" cy="1291842"/>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b="74302"/>
          <a:stretch/>
        </p:blipFill>
        <p:spPr>
          <a:xfrm>
            <a:off x="5262883" y="5015936"/>
            <a:ext cx="1854417" cy="1291842"/>
          </a:xfrm>
          <a:prstGeom prst="rect">
            <a:avLst/>
          </a:prstGeom>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b="73170"/>
          <a:stretch/>
        </p:blipFill>
        <p:spPr>
          <a:xfrm>
            <a:off x="9186927" y="5015936"/>
            <a:ext cx="1975812" cy="1291842"/>
          </a:xfrm>
          <a:prstGeom prst="rect">
            <a:avLst/>
          </a:prstGeom>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b="72566"/>
          <a:stretch/>
        </p:blipFill>
        <p:spPr>
          <a:xfrm>
            <a:off x="7312192" y="5015936"/>
            <a:ext cx="1695348" cy="1291842"/>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b="71466"/>
          <a:stretch/>
        </p:blipFill>
        <p:spPr>
          <a:xfrm>
            <a:off x="1360860" y="5105466"/>
            <a:ext cx="1575844" cy="1206948"/>
          </a:xfrm>
          <a:prstGeom prst="rect">
            <a:avLst/>
          </a:prstGeom>
        </p:spPr>
      </p:pic>
    </p:spTree>
    <p:extLst>
      <p:ext uri="{BB962C8B-B14F-4D97-AF65-F5344CB8AC3E}">
        <p14:creationId xmlns:p14="http://schemas.microsoft.com/office/powerpoint/2010/main" val="3706881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184</a:t>
            </a:fld>
            <a:endParaRPr lang="en-US" smtClean="0"/>
          </a:p>
        </p:txBody>
      </p:sp>
      <p:sp>
        <p:nvSpPr>
          <p:cNvPr id="3" name="Text Placeholder 2"/>
          <p:cNvSpPr>
            <a:spLocks noGrp="1"/>
          </p:cNvSpPr>
          <p:nvPr>
            <p:ph type="body" sz="quarter" idx="11"/>
          </p:nvPr>
        </p:nvSpPr>
        <p:spPr/>
        <p:txBody>
          <a:bodyPr/>
          <a:lstStyle/>
          <a:p>
            <a:r>
              <a:rPr lang="fr-FR" dirty="0"/>
              <a:t>Point n°4 à </a:t>
            </a:r>
            <a:r>
              <a:rPr lang="fr-FR" dirty="0" smtClean="0"/>
              <a:t>l'ordre </a:t>
            </a:r>
            <a:r>
              <a:rPr lang="fr-FR" dirty="0"/>
              <a:t>du jour : Exceptions relatives à </a:t>
            </a:r>
            <a:r>
              <a:rPr lang="fr-FR" dirty="0" smtClean="0"/>
              <a:t>l'accès </a:t>
            </a:r>
            <a:r>
              <a:rPr lang="fr-FR" dirty="0"/>
              <a:t>aux données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4496" b="10484"/>
          <a:stretch/>
        </p:blipFill>
        <p:spPr>
          <a:xfrm>
            <a:off x="0" y="921837"/>
            <a:ext cx="12192000" cy="5936163"/>
          </a:xfrm>
          <a:prstGeom prst="rect">
            <a:avLst/>
          </a:prstGeom>
        </p:spPr>
      </p:pic>
      <p:pic>
        <p:nvPicPr>
          <p:cNvPr id="8" name="Picture 7"/>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9" name="Content Placeholder 4"/>
          <p:cNvSpPr txBox="1">
            <a:spLocks/>
          </p:cNvSpPr>
          <p:nvPr/>
        </p:nvSpPr>
        <p:spPr bwMode="auto">
          <a:xfrm rot="20820167">
            <a:off x="3901673" y="1847831"/>
            <a:ext cx="4272361" cy="4818349"/>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Autofit/>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gn="ctr">
              <a:lnSpc>
                <a:spcPct val="90000"/>
              </a:lnSpc>
            </a:pPr>
            <a:r>
              <a:rPr lang="fr-FR" sz="1600" b="1" dirty="0">
                <a:latin typeface="Segoe Print" panose="02000600000000000000" pitchFamily="2" charset="0"/>
              </a:rPr>
              <a:t>Exceptions relatives à </a:t>
            </a:r>
            <a:r>
              <a:rPr lang="fr-FR" sz="1600" b="1" dirty="0" smtClean="0">
                <a:latin typeface="Segoe Print" panose="02000600000000000000" pitchFamily="2" charset="0"/>
              </a:rPr>
              <a:t>l'accès </a:t>
            </a:r>
            <a:r>
              <a:rPr lang="fr-FR" sz="1600" b="1" dirty="0">
                <a:latin typeface="Segoe Print" panose="02000600000000000000" pitchFamily="2" charset="0"/>
              </a:rPr>
              <a:t>aux données :</a:t>
            </a:r>
          </a:p>
          <a:p>
            <a:pPr marL="236538" indent="-236538">
              <a:lnSpc>
                <a:spcPct val="90000"/>
              </a:lnSpc>
              <a:buFont typeface="Wingdings" pitchFamily="2" charset="2"/>
              <a:buChar char="q"/>
            </a:pPr>
            <a:r>
              <a:rPr lang="fr-FR" sz="1400" dirty="0">
                <a:latin typeface="Segoe Print" panose="02000600000000000000" pitchFamily="2" charset="0"/>
              </a:rPr>
              <a:t>Le Directeur Marketing demande un accès en lecture seule pour tous les comptes et opportunités connexes à des fins </a:t>
            </a:r>
            <a:r>
              <a:rPr lang="fr-FR" sz="1400" dirty="0" smtClean="0">
                <a:latin typeface="Segoe Print" panose="02000600000000000000" pitchFamily="2" charset="0"/>
              </a:rPr>
              <a:t>d'analyse </a:t>
            </a:r>
            <a:r>
              <a:rPr lang="fr-FR" sz="1400" dirty="0">
                <a:latin typeface="Segoe Print" panose="02000600000000000000" pitchFamily="2" charset="0"/>
              </a:rPr>
              <a:t>des campagnes. </a:t>
            </a:r>
          </a:p>
          <a:p>
            <a:pPr marL="236538" indent="-236538">
              <a:lnSpc>
                <a:spcPct val="90000"/>
              </a:lnSpc>
              <a:buFont typeface="Wingdings" pitchFamily="2" charset="2"/>
              <a:buChar char="q"/>
            </a:pPr>
            <a:r>
              <a:rPr lang="fr-FR" sz="1400" dirty="0">
                <a:latin typeface="Segoe Print" panose="02000600000000000000" pitchFamily="2" charset="0"/>
              </a:rPr>
              <a:t>Pour collaborer, les agents commerciaux ont besoin </a:t>
            </a:r>
            <a:r>
              <a:rPr lang="fr-FR" sz="1400" dirty="0" smtClean="0">
                <a:latin typeface="Segoe Print" panose="02000600000000000000" pitchFamily="2" charset="0"/>
              </a:rPr>
              <a:t>d'accéder </a:t>
            </a:r>
            <a:r>
              <a:rPr lang="fr-FR" sz="1400" dirty="0">
                <a:latin typeface="Segoe Print" panose="02000600000000000000" pitchFamily="2" charset="0"/>
              </a:rPr>
              <a:t>aux opportunités les uns des autres en lecture seule. </a:t>
            </a:r>
          </a:p>
          <a:p>
            <a:pPr marL="236538" indent="-236538">
              <a:lnSpc>
                <a:spcPct val="90000"/>
              </a:lnSpc>
              <a:buFont typeface="Wingdings" pitchFamily="2" charset="2"/>
              <a:buChar char="q"/>
            </a:pPr>
            <a:r>
              <a:rPr lang="fr-FR" sz="1400" dirty="0">
                <a:latin typeface="Segoe Print" panose="02000600000000000000" pitchFamily="2" charset="0"/>
              </a:rPr>
              <a:t>Les utilisateurs comptables </a:t>
            </a:r>
            <a:r>
              <a:rPr lang="fr-FR" sz="1400" dirty="0" smtClean="0">
                <a:latin typeface="Segoe Print" panose="02000600000000000000" pitchFamily="2" charset="0"/>
              </a:rPr>
              <a:t>ont </a:t>
            </a:r>
            <a:r>
              <a:rPr lang="fr-FR" sz="1400" dirty="0">
                <a:latin typeface="Segoe Print" panose="02000600000000000000" pitchFamily="2" charset="0"/>
              </a:rPr>
              <a:t>besoin </a:t>
            </a:r>
            <a:r>
              <a:rPr lang="fr-FR" sz="1400" dirty="0" smtClean="0">
                <a:latin typeface="Segoe Print" panose="02000600000000000000" pitchFamily="2" charset="0"/>
              </a:rPr>
              <a:t>d'un </a:t>
            </a:r>
            <a:r>
              <a:rPr lang="fr-FR" sz="1400" dirty="0">
                <a:latin typeface="Segoe Print" panose="02000600000000000000" pitchFamily="2" charset="0"/>
              </a:rPr>
              <a:t>accès en lecture/écriture à toutes les opportunités remportées. </a:t>
            </a:r>
          </a:p>
          <a:p>
            <a:pPr marL="236538" indent="-236538">
              <a:lnSpc>
                <a:spcPct val="90000"/>
              </a:lnSpc>
              <a:buFont typeface="Wingdings" pitchFamily="2" charset="2"/>
              <a:buChar char="q"/>
            </a:pPr>
            <a:r>
              <a:rPr lang="fr-FR" sz="1400" dirty="0">
                <a:latin typeface="Segoe Print" panose="02000600000000000000" pitchFamily="2" charset="0"/>
              </a:rPr>
              <a:t>Pour des raisons de confidentialité, les enregistrements relatifs aux candidats, aux personnes chargées des entretiens et aux postes ont été rendus privés.  Cependant, les membres de </a:t>
            </a:r>
            <a:r>
              <a:rPr lang="fr-FR" sz="1400" dirty="0" smtClean="0">
                <a:latin typeface="Segoe Print" panose="02000600000000000000" pitchFamily="2" charset="0"/>
              </a:rPr>
              <a:t>l'équipe </a:t>
            </a:r>
            <a:r>
              <a:rPr lang="fr-FR" sz="1400" dirty="0">
                <a:latin typeface="Segoe Print" panose="02000600000000000000" pitchFamily="2" charset="0"/>
              </a:rPr>
              <a:t>de recrutement doivent collaborer sur les enregistrements les uns des autres, et les Vice-présidents doivent avoir un accès en lecture seule à tous les postes à pourvoir.</a:t>
            </a:r>
          </a:p>
        </p:txBody>
      </p:sp>
    </p:spTree>
    <p:extLst>
      <p:ext uri="{BB962C8B-B14F-4D97-AF65-F5344CB8AC3E}">
        <p14:creationId xmlns:p14="http://schemas.microsoft.com/office/powerpoint/2010/main" val="5406621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185</a:t>
            </a:fld>
            <a:endParaRPr lang="en-US" smtClean="0"/>
          </a:p>
        </p:txBody>
      </p:sp>
      <p:sp>
        <p:nvSpPr>
          <p:cNvPr id="3" name="Text Placeholder 2"/>
          <p:cNvSpPr>
            <a:spLocks noGrp="1"/>
          </p:cNvSpPr>
          <p:nvPr>
            <p:ph type="body" sz="quarter" idx="11"/>
          </p:nvPr>
        </p:nvSpPr>
        <p:spPr>
          <a:xfrm>
            <a:off x="455733" y="7437"/>
            <a:ext cx="10445750" cy="914400"/>
          </a:xfrm>
        </p:spPr>
        <p:txBody>
          <a:bodyPr/>
          <a:lstStyle/>
          <a:p>
            <a:r>
              <a:rPr lang="fr-FR" dirty="0"/>
              <a:t>Exceptions relatives à votre modèle </a:t>
            </a:r>
            <a:r>
              <a:rPr lang="fr-FR" dirty="0" smtClean="0"/>
              <a:t>d'accès </a:t>
            </a:r>
            <a:r>
              <a:rPr lang="fr-FR" dirty="0"/>
              <a:t>aux données</a:t>
            </a:r>
          </a:p>
        </p:txBody>
      </p:sp>
      <p:sp>
        <p:nvSpPr>
          <p:cNvPr id="4" name="Text Placeholder 3"/>
          <p:cNvSpPr>
            <a:spLocks noGrp="1"/>
          </p:cNvSpPr>
          <p:nvPr>
            <p:ph type="body" sz="quarter" idx="12"/>
          </p:nvPr>
        </p:nvSpPr>
        <p:spPr>
          <a:xfrm>
            <a:off x="455733" y="1055077"/>
            <a:ext cx="8460403" cy="3024554"/>
          </a:xfrm>
        </p:spPr>
        <p:txBody>
          <a:bodyPr/>
          <a:lstStyle/>
          <a:p>
            <a:pPr marL="0" indent="0">
              <a:lnSpc>
                <a:spcPct val="100000"/>
              </a:lnSpc>
              <a:buNone/>
            </a:pPr>
            <a:r>
              <a:rPr lang="fr-FR" dirty="0"/>
              <a:t>Dans un modèle privé ou hybride, la hiérarchie des rôles peut ne pas être suffisamment flexible pour accorder à tous les utilisateurs </a:t>
            </a:r>
            <a:r>
              <a:rPr lang="fr-FR" dirty="0" smtClean="0"/>
              <a:t>l'accès </a:t>
            </a:r>
            <a:r>
              <a:rPr lang="fr-FR" dirty="0"/>
              <a:t>aux enregistrements dont ils ont besoin. Vous pouvez utiliser une combinaison de différentes fonctions de partage pour créer des exceptions à votre modèle.</a:t>
            </a:r>
          </a:p>
          <a:p>
            <a:pPr lvl="1">
              <a:lnSpc>
                <a:spcPct val="100000"/>
              </a:lnSpc>
            </a:pPr>
            <a:r>
              <a:rPr lang="fr-FR" dirty="0"/>
              <a:t>Règles de partage</a:t>
            </a:r>
          </a:p>
          <a:p>
            <a:pPr lvl="1">
              <a:lnSpc>
                <a:spcPct val="100000"/>
              </a:lnSpc>
            </a:pPr>
            <a:r>
              <a:rPr lang="fr-FR" dirty="0"/>
              <a:t>Équipes</a:t>
            </a:r>
          </a:p>
          <a:p>
            <a:pPr lvl="1">
              <a:lnSpc>
                <a:spcPct val="100000"/>
              </a:lnSpc>
            </a:pPr>
            <a:r>
              <a:rPr lang="fr-FR" dirty="0"/>
              <a:t>Partage manuel</a:t>
            </a:r>
          </a:p>
          <a:p>
            <a:pPr>
              <a:lnSpc>
                <a:spcPct val="100000"/>
              </a:lnSpc>
              <a:buNone/>
            </a:pPr>
            <a:endParaRPr lang="en-US" dirty="0"/>
          </a:p>
          <a:p>
            <a:pPr>
              <a:lnSpc>
                <a:spcPct val="100000"/>
              </a:lnSpc>
            </a:pPr>
            <a:endParaRPr lang="en-IN" dirty="0"/>
          </a:p>
        </p:txBody>
      </p:sp>
    </p:spTree>
    <p:extLst>
      <p:ext uri="{BB962C8B-B14F-4D97-AF65-F5344CB8AC3E}">
        <p14:creationId xmlns:p14="http://schemas.microsoft.com/office/powerpoint/2010/main" val="3959294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186</a:t>
            </a:fld>
            <a:endParaRPr lang="en-US" smtClean="0"/>
          </a:p>
        </p:txBody>
      </p:sp>
      <p:sp>
        <p:nvSpPr>
          <p:cNvPr id="3" name="Text Placeholder 2"/>
          <p:cNvSpPr>
            <a:spLocks noGrp="1"/>
          </p:cNvSpPr>
          <p:nvPr>
            <p:ph type="body" sz="quarter" idx="11"/>
          </p:nvPr>
        </p:nvSpPr>
        <p:spPr/>
        <p:txBody>
          <a:bodyPr/>
          <a:lstStyle/>
          <a:p>
            <a:r>
              <a:rPr lang="fr-FR"/>
              <a:t>Règles de partage</a:t>
            </a:r>
          </a:p>
        </p:txBody>
      </p:sp>
      <p:sp>
        <p:nvSpPr>
          <p:cNvPr id="4" name="Text Placeholder 3"/>
          <p:cNvSpPr>
            <a:spLocks noGrp="1"/>
          </p:cNvSpPr>
          <p:nvPr>
            <p:ph type="body" sz="quarter" idx="12"/>
          </p:nvPr>
        </p:nvSpPr>
        <p:spPr>
          <a:xfrm>
            <a:off x="455733" y="912202"/>
            <a:ext cx="11402892" cy="2341139"/>
          </a:xfrm>
        </p:spPr>
        <p:txBody>
          <a:bodyPr/>
          <a:lstStyle/>
          <a:p>
            <a:pPr>
              <a:lnSpc>
                <a:spcPct val="100000"/>
              </a:lnSpc>
            </a:pPr>
            <a:r>
              <a:rPr lang="fr-FR" dirty="0"/>
              <a:t>Créez des règles de partage afin </a:t>
            </a:r>
            <a:r>
              <a:rPr lang="fr-FR" dirty="0" smtClean="0"/>
              <a:t>d'accorder </a:t>
            </a:r>
            <a:r>
              <a:rPr lang="fr-FR" dirty="0"/>
              <a:t>un accès supplémentaire aux enregistrements à des groupes </a:t>
            </a:r>
            <a:r>
              <a:rPr lang="fr-FR" dirty="0" smtClean="0"/>
              <a:t>d'utilisateurs </a:t>
            </a:r>
            <a:r>
              <a:rPr lang="fr-FR" dirty="0"/>
              <a:t>objet par objet. Les règles de partage sont : </a:t>
            </a:r>
          </a:p>
          <a:p>
            <a:pPr lvl="1">
              <a:lnSpc>
                <a:spcPct val="100000"/>
              </a:lnSpc>
            </a:pPr>
            <a:r>
              <a:rPr lang="fr-FR" dirty="0"/>
              <a:t>Des exceptions relatives aux valeurs par défaut à </a:t>
            </a:r>
            <a:r>
              <a:rPr lang="fr-FR" dirty="0" smtClean="0"/>
              <a:t>l'échelle </a:t>
            </a:r>
            <a:r>
              <a:rPr lang="fr-FR" dirty="0"/>
              <a:t>de </a:t>
            </a:r>
            <a:r>
              <a:rPr lang="fr-FR" dirty="0" smtClean="0"/>
              <a:t>l'organisation</a:t>
            </a:r>
            <a:r>
              <a:rPr lang="fr-FR" dirty="0"/>
              <a:t>.</a:t>
            </a:r>
          </a:p>
          <a:p>
            <a:pPr lvl="1">
              <a:lnSpc>
                <a:spcPct val="100000"/>
              </a:lnSpc>
            </a:pPr>
            <a:r>
              <a:rPr lang="fr-FR" dirty="0"/>
              <a:t>Non pertinentes pour les modèles </a:t>
            </a:r>
            <a:r>
              <a:rPr lang="fr-FR" dirty="0" smtClean="0"/>
              <a:t>d'accès </a:t>
            </a:r>
            <a:r>
              <a:rPr lang="fr-FR" dirty="0"/>
              <a:t>aux données publiques.</a:t>
            </a:r>
          </a:p>
          <a:p>
            <a:pPr lvl="1">
              <a:lnSpc>
                <a:spcPct val="100000"/>
              </a:lnSpc>
            </a:pPr>
            <a:r>
              <a:rPr lang="fr-FR" dirty="0"/>
              <a:t>Composées de six étapes de configuration.</a:t>
            </a:r>
          </a:p>
          <a:p>
            <a:pPr>
              <a:lnSpc>
                <a:spcPct val="100000"/>
              </a:lnSpc>
            </a:pPr>
            <a:endParaRPr lang="en-IN" dirty="0"/>
          </a:p>
        </p:txBody>
      </p:sp>
      <p:grpSp>
        <p:nvGrpSpPr>
          <p:cNvPr id="5" name="Group 4"/>
          <p:cNvGrpSpPr/>
          <p:nvPr/>
        </p:nvGrpSpPr>
        <p:grpSpPr>
          <a:xfrm>
            <a:off x="7976523" y="3396216"/>
            <a:ext cx="3480809" cy="2505408"/>
            <a:chOff x="7544139" y="3220195"/>
            <a:chExt cx="2377440" cy="2277644"/>
          </a:xfrm>
        </p:grpSpPr>
        <p:sp>
          <p:nvSpPr>
            <p:cNvPr id="6" name="Rounded Rectangle 8"/>
            <p:cNvSpPr/>
            <p:nvPr/>
          </p:nvSpPr>
          <p:spPr bwMode="auto">
            <a:xfrm>
              <a:off x="7544139" y="3220195"/>
              <a:ext cx="2377440" cy="2277644"/>
            </a:xfrm>
            <a:prstGeom prst="roundRect">
              <a:avLst>
                <a:gd name="adj" fmla="val 8975"/>
              </a:avLst>
            </a:prstGeom>
            <a:solidFill>
              <a:srgbClr val="92C1E9"/>
            </a:solidFill>
            <a:ln w="38100" algn="ctr">
              <a:noFill/>
              <a:round/>
              <a:headEnd/>
              <a:tailEnd/>
            </a:ln>
            <a:effectLst>
              <a:outerShdw blurRad="50800" dist="38100" dir="2700000" algn="tl" rotWithShape="0">
                <a:prstClr val="black">
                  <a:alpha val="40000"/>
                </a:prstClr>
              </a:outerShdw>
            </a:effectLst>
          </p:spPr>
          <p:txBody>
            <a:bodyPr rtlCol="0" anchor="ctr"/>
            <a:lstStyle/>
            <a:p>
              <a:endParaRPr lang="en-GB" dirty="0"/>
            </a:p>
            <a:p>
              <a:pPr marL="342900" indent="-342900">
                <a:buFont typeface="Arial" panose="020B0604020202020204" pitchFamily="34" charset="0"/>
                <a:buChar char="•"/>
              </a:pPr>
              <a:r>
                <a:rPr lang="fr-FR" sz="2200" dirty="0">
                  <a:solidFill>
                    <a:srgbClr val="19325C"/>
                  </a:solidFill>
                </a:rPr>
                <a:t>Lecture seule</a:t>
              </a:r>
            </a:p>
            <a:p>
              <a:pPr marL="342900" indent="-342900">
                <a:buFont typeface="Arial" panose="020B0604020202020204" pitchFamily="34" charset="0"/>
                <a:buChar char="•"/>
              </a:pPr>
              <a:r>
                <a:rPr lang="fr-FR" sz="2200" dirty="0">
                  <a:solidFill>
                    <a:srgbClr val="19325C"/>
                  </a:solidFill>
                </a:rPr>
                <a:t>Lecture/Écriture</a:t>
              </a:r>
            </a:p>
          </p:txBody>
        </p:sp>
        <p:sp>
          <p:nvSpPr>
            <p:cNvPr id="7" name="Round Same Side Corner Rectangle 9"/>
            <p:cNvSpPr/>
            <p:nvPr/>
          </p:nvSpPr>
          <p:spPr bwMode="auto">
            <a:xfrm>
              <a:off x="7544139" y="3220195"/>
              <a:ext cx="2377440" cy="905766"/>
            </a:xfrm>
            <a:prstGeom prst="round2SameRect">
              <a:avLst/>
            </a:prstGeom>
            <a:solidFill>
              <a:srgbClr val="19325C"/>
            </a:solidFill>
            <a:ln w="38100" algn="ctr">
              <a:noFill/>
              <a:round/>
              <a:headEnd/>
              <a:tailEnd/>
            </a:ln>
          </p:spPr>
          <p:txBody>
            <a:bodyPr rtlCol="0" anchor="ctr"/>
            <a:lstStyle/>
            <a:p>
              <a:pPr lvl="0" algn="ctr"/>
              <a:r>
                <a:rPr lang="fr-FR" sz="2400" dirty="0">
                  <a:solidFill>
                    <a:schemeClr val="bg1"/>
                  </a:solidFill>
                </a:rPr>
                <a:t>Quel niveau </a:t>
              </a:r>
              <a:r>
                <a:rPr lang="fr-FR" sz="2400" dirty="0" smtClean="0">
                  <a:solidFill>
                    <a:schemeClr val="bg1"/>
                  </a:solidFill>
                </a:rPr>
                <a:t>d'accès</a:t>
              </a:r>
              <a:r>
                <a:rPr lang="fr-FR" sz="2400" dirty="0">
                  <a:solidFill>
                    <a:schemeClr val="bg1"/>
                  </a:solidFill>
                </a:rPr>
                <a:t> ?</a:t>
              </a:r>
            </a:p>
          </p:txBody>
        </p:sp>
      </p:grpSp>
      <p:grpSp>
        <p:nvGrpSpPr>
          <p:cNvPr id="8" name="Group 7"/>
          <p:cNvGrpSpPr/>
          <p:nvPr/>
        </p:nvGrpSpPr>
        <p:grpSpPr>
          <a:xfrm>
            <a:off x="4390490" y="3396216"/>
            <a:ext cx="3480809" cy="2505408"/>
            <a:chOff x="4855576" y="3220195"/>
            <a:chExt cx="2377440" cy="2277644"/>
          </a:xfrm>
        </p:grpSpPr>
        <p:sp>
          <p:nvSpPr>
            <p:cNvPr id="9" name="Rounded Rectangle 10"/>
            <p:cNvSpPr/>
            <p:nvPr/>
          </p:nvSpPr>
          <p:spPr bwMode="auto">
            <a:xfrm>
              <a:off x="4855576" y="3220195"/>
              <a:ext cx="2377440" cy="2277644"/>
            </a:xfrm>
            <a:prstGeom prst="roundRect">
              <a:avLst>
                <a:gd name="adj" fmla="val 8975"/>
              </a:avLst>
            </a:prstGeom>
            <a:solidFill>
              <a:srgbClr val="92C1E9"/>
            </a:solidFill>
            <a:ln w="38100" algn="ctr">
              <a:noFill/>
              <a:round/>
              <a:headEnd/>
              <a:tailEnd/>
            </a:ln>
            <a:effectLst>
              <a:outerShdw blurRad="50800" dist="38100" dir="2700000" algn="tl" rotWithShape="0">
                <a:prstClr val="black">
                  <a:alpha val="40000"/>
                </a:prstClr>
              </a:outerShdw>
            </a:effectLst>
          </p:spPr>
          <p:txBody>
            <a:bodyPr rtlCol="0" anchor="ctr"/>
            <a:lstStyle/>
            <a:p>
              <a:pPr marL="231775" indent="-231775">
                <a:buFont typeface="Wingdings" pitchFamily="2" charset="2"/>
                <a:buChar char="§"/>
              </a:pPr>
              <a:endParaRPr lang="en-US" sz="2000" dirty="0"/>
            </a:p>
            <a:p>
              <a:endParaRPr lang="en-US" sz="2000" dirty="0"/>
            </a:p>
            <a:p>
              <a:pPr marL="342900" indent="-342900">
                <a:buFont typeface="Arial" panose="020B0604020202020204" pitchFamily="34" charset="0"/>
                <a:buChar char="•"/>
              </a:pPr>
              <a:r>
                <a:rPr lang="fr-FR" sz="2200" dirty="0">
                  <a:solidFill>
                    <a:srgbClr val="19325C"/>
                  </a:solidFill>
                </a:rPr>
                <a:t>Groupes publics</a:t>
              </a:r>
            </a:p>
            <a:p>
              <a:pPr marL="342900" indent="-342900">
                <a:buFont typeface="Arial" panose="020B0604020202020204" pitchFamily="34" charset="0"/>
                <a:buChar char="•"/>
              </a:pPr>
              <a:r>
                <a:rPr lang="fr-FR" sz="2200" dirty="0">
                  <a:solidFill>
                    <a:srgbClr val="19325C"/>
                  </a:solidFill>
                </a:rPr>
                <a:t>Rôles</a:t>
              </a:r>
            </a:p>
            <a:p>
              <a:pPr marL="342900" indent="-342900">
                <a:buFont typeface="Arial" panose="020B0604020202020204" pitchFamily="34" charset="0"/>
                <a:buChar char="•"/>
              </a:pPr>
              <a:r>
                <a:rPr lang="fr-FR" sz="2200" dirty="0">
                  <a:solidFill>
                    <a:srgbClr val="19325C"/>
                  </a:solidFill>
                </a:rPr>
                <a:t>Rôles et subordonnés</a:t>
              </a:r>
            </a:p>
          </p:txBody>
        </p:sp>
        <p:sp>
          <p:nvSpPr>
            <p:cNvPr id="10" name="Round Same Side Corner Rectangle 13"/>
            <p:cNvSpPr/>
            <p:nvPr/>
          </p:nvSpPr>
          <p:spPr bwMode="auto">
            <a:xfrm>
              <a:off x="4855576" y="3220195"/>
              <a:ext cx="2377440" cy="905766"/>
            </a:xfrm>
            <a:prstGeom prst="round2SameRect">
              <a:avLst/>
            </a:prstGeom>
            <a:solidFill>
              <a:srgbClr val="19325C"/>
            </a:solidFill>
            <a:ln w="38100" algn="ctr">
              <a:noFill/>
              <a:round/>
              <a:headEnd/>
              <a:tailEnd/>
            </a:ln>
          </p:spPr>
          <p:txBody>
            <a:bodyPr rtlCol="0" anchor="ctr"/>
            <a:lstStyle/>
            <a:p>
              <a:pPr lvl="0" algn="ctr"/>
              <a:r>
                <a:rPr lang="fr-FR" sz="2400">
                  <a:solidFill>
                    <a:schemeClr val="bg1"/>
                  </a:solidFill>
                </a:rPr>
                <a:t>Avec quels utilisateurs ?</a:t>
              </a:r>
            </a:p>
          </p:txBody>
        </p:sp>
      </p:grpSp>
      <p:grpSp>
        <p:nvGrpSpPr>
          <p:cNvPr id="11" name="Group 10"/>
          <p:cNvGrpSpPr/>
          <p:nvPr/>
        </p:nvGrpSpPr>
        <p:grpSpPr>
          <a:xfrm>
            <a:off x="782332" y="3396216"/>
            <a:ext cx="3502933" cy="2505408"/>
            <a:chOff x="1288777" y="3220195"/>
            <a:chExt cx="2392551" cy="2277644"/>
          </a:xfrm>
        </p:grpSpPr>
        <p:sp>
          <p:nvSpPr>
            <p:cNvPr id="12" name="Rounded Rectangle 15"/>
            <p:cNvSpPr/>
            <p:nvPr/>
          </p:nvSpPr>
          <p:spPr bwMode="auto">
            <a:xfrm>
              <a:off x="1288777" y="3220195"/>
              <a:ext cx="2392551" cy="2277644"/>
            </a:xfrm>
            <a:prstGeom prst="roundRect">
              <a:avLst>
                <a:gd name="adj" fmla="val 8975"/>
              </a:avLst>
            </a:prstGeom>
            <a:solidFill>
              <a:srgbClr val="92C1E9"/>
            </a:solidFill>
            <a:ln w="38100" algn="ctr">
              <a:noFill/>
              <a:round/>
              <a:headEnd/>
              <a:tailEnd/>
            </a:ln>
            <a:effectLst>
              <a:outerShdw blurRad="50800" dist="38100" dir="2700000" algn="tl" rotWithShape="0">
                <a:prstClr val="black">
                  <a:alpha val="40000"/>
                </a:prstClr>
              </a:outerShdw>
            </a:effectLst>
          </p:spPr>
          <p:txBody>
            <a:bodyPr rtlCol="0" anchor="ctr"/>
            <a:lstStyle/>
            <a:p>
              <a:pPr marL="231775" indent="-231775">
                <a:buFont typeface="Wingdings" pitchFamily="2" charset="2"/>
                <a:buChar char="§"/>
              </a:pPr>
              <a:endParaRPr lang="en-US" sz="2000" dirty="0"/>
            </a:p>
            <a:p>
              <a:pPr marL="231775" indent="-231775">
                <a:buFont typeface="Wingdings" pitchFamily="2" charset="2"/>
                <a:buChar char="§"/>
              </a:pPr>
              <a:endParaRPr lang="en-US" sz="2000" dirty="0">
                <a:solidFill>
                  <a:srgbClr val="19325C"/>
                </a:solidFill>
              </a:endParaRPr>
            </a:p>
            <a:p>
              <a:pPr marL="231775" indent="-231775">
                <a:buFont typeface="Wingdings" pitchFamily="2" charset="2"/>
                <a:buChar char="§"/>
              </a:pPr>
              <a:endParaRPr lang="en-US" sz="2000" dirty="0">
                <a:solidFill>
                  <a:srgbClr val="19325C"/>
                </a:solidFill>
              </a:endParaRPr>
            </a:p>
            <a:p>
              <a:pPr marL="342900" indent="-342900">
                <a:buFont typeface="Arial" panose="020B0604020202020204" pitchFamily="34" charset="0"/>
                <a:buChar char="•"/>
              </a:pPr>
              <a:r>
                <a:rPr lang="fr-FR" sz="2200" dirty="0">
                  <a:solidFill>
                    <a:srgbClr val="19325C"/>
                  </a:solidFill>
                </a:rPr>
                <a:t>La propriété de certains utilisateurs</a:t>
              </a:r>
            </a:p>
            <a:p>
              <a:pPr marL="342900" indent="-342900">
                <a:buFont typeface="Arial" panose="020B0604020202020204" pitchFamily="34" charset="0"/>
                <a:buChar char="•"/>
              </a:pPr>
              <a:r>
                <a:rPr lang="fr-FR" sz="2200" dirty="0">
                  <a:solidFill>
                    <a:srgbClr val="19325C"/>
                  </a:solidFill>
                </a:rPr>
                <a:t>Conformes à certains critères</a:t>
              </a:r>
            </a:p>
          </p:txBody>
        </p:sp>
        <p:sp>
          <p:nvSpPr>
            <p:cNvPr id="13" name="Round Same Side Corner Rectangle 16"/>
            <p:cNvSpPr/>
            <p:nvPr/>
          </p:nvSpPr>
          <p:spPr bwMode="auto">
            <a:xfrm>
              <a:off x="1303888" y="3220195"/>
              <a:ext cx="2377440" cy="905766"/>
            </a:xfrm>
            <a:prstGeom prst="round2SameRect">
              <a:avLst/>
            </a:prstGeom>
            <a:solidFill>
              <a:srgbClr val="19325C"/>
            </a:solidFill>
            <a:ln w="38100" algn="ctr">
              <a:noFill/>
              <a:round/>
              <a:headEnd/>
              <a:tailEnd/>
            </a:ln>
          </p:spPr>
          <p:txBody>
            <a:bodyPr lIns="0" rIns="0" rtlCol="0" anchor="ctr"/>
            <a:lstStyle/>
            <a:p>
              <a:pPr lvl="0" algn="ctr"/>
              <a:r>
                <a:rPr lang="fr-FR" sz="2400" dirty="0">
                  <a:solidFill>
                    <a:schemeClr val="bg1"/>
                  </a:solidFill>
                </a:rPr>
                <a:t>Quels enregistrements partager ?</a:t>
              </a:r>
            </a:p>
          </p:txBody>
        </p:sp>
      </p:grpSp>
      <p:sp>
        <p:nvSpPr>
          <p:cNvPr id="14" name="Rectangle 13"/>
          <p:cNvSpPr/>
          <p:nvPr/>
        </p:nvSpPr>
        <p:spPr bwMode="auto">
          <a:xfrm>
            <a:off x="0" y="6023867"/>
            <a:ext cx="12192000"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Courier New" pitchFamily="49" charset="0"/>
              </a:rPr>
              <a:t>Configuration | Paramètres | Sécurité | Paramètres de partage</a:t>
            </a:r>
          </a:p>
        </p:txBody>
      </p:sp>
      <p:sp>
        <p:nvSpPr>
          <p:cNvPr id="15"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677303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187</a:t>
            </a:fld>
            <a:endParaRPr lang="en-US" smtClean="0"/>
          </a:p>
        </p:txBody>
      </p:sp>
      <p:sp>
        <p:nvSpPr>
          <p:cNvPr id="3" name="Text Placeholder 2"/>
          <p:cNvSpPr>
            <a:spLocks noGrp="1"/>
          </p:cNvSpPr>
          <p:nvPr>
            <p:ph type="body" sz="quarter" idx="11"/>
          </p:nvPr>
        </p:nvSpPr>
        <p:spPr/>
        <p:txBody>
          <a:bodyPr/>
          <a:lstStyle/>
          <a:p>
            <a:r>
              <a:rPr lang="fr-FR"/>
              <a:t>Règles de partage basées sur les critères</a:t>
            </a:r>
          </a:p>
        </p:txBody>
      </p:sp>
      <p:sp>
        <p:nvSpPr>
          <p:cNvPr id="4" name="Text Placeholder 3"/>
          <p:cNvSpPr>
            <a:spLocks noGrp="1"/>
          </p:cNvSpPr>
          <p:nvPr>
            <p:ph type="body" sz="quarter" idx="12"/>
          </p:nvPr>
        </p:nvSpPr>
        <p:spPr>
          <a:xfrm>
            <a:off x="455733" y="1090247"/>
            <a:ext cx="10971736" cy="2672862"/>
          </a:xfrm>
        </p:spPr>
        <p:txBody>
          <a:bodyPr numCol="2"/>
          <a:lstStyle/>
          <a:p>
            <a:pPr marL="0" indent="0">
              <a:lnSpc>
                <a:spcPct val="100000"/>
              </a:lnSpc>
              <a:buNone/>
            </a:pPr>
            <a:r>
              <a:rPr lang="fr-FR" sz="2200" dirty="0">
                <a:solidFill>
                  <a:srgbClr val="19325C"/>
                </a:solidFill>
              </a:rPr>
              <a:t>Utilisez les règles de partage basées sur les critères pour déterminer quels enregistrements vous devez partager en fonction des valeurs de champs plutôt que la propriété. Par exemple, partager les comptes </a:t>
            </a:r>
            <a:r>
              <a:rPr lang="fr-FR" sz="2200" dirty="0" smtClean="0">
                <a:solidFill>
                  <a:srgbClr val="19325C"/>
                </a:solidFill>
              </a:rPr>
              <a:t>d'une </a:t>
            </a:r>
            <a:r>
              <a:rPr lang="fr-FR" sz="2200" dirty="0">
                <a:solidFill>
                  <a:srgbClr val="19325C"/>
                </a:solidFill>
              </a:rPr>
              <a:t>certaine région ou les opportunités relatives à un produit en particulier.</a:t>
            </a:r>
          </a:p>
          <a:p>
            <a:pPr fontAlgn="auto">
              <a:lnSpc>
                <a:spcPct val="100000"/>
              </a:lnSpc>
              <a:spcBef>
                <a:spcPts val="0"/>
              </a:spcBef>
              <a:spcAft>
                <a:spcPts val="0"/>
              </a:spcAft>
            </a:pPr>
            <a:r>
              <a:rPr lang="fr-FR" sz="2200" dirty="0" smtClean="0">
                <a:solidFill>
                  <a:srgbClr val="19325C"/>
                </a:solidFill>
              </a:rPr>
              <a:t>Vous </a:t>
            </a:r>
            <a:r>
              <a:rPr lang="fr-FR" sz="2200" dirty="0">
                <a:solidFill>
                  <a:srgbClr val="19325C"/>
                </a:solidFill>
              </a:rPr>
              <a:t>pouvez utiliser les règles de partage basées sur les critères avec :</a:t>
            </a:r>
          </a:p>
          <a:p>
            <a:pPr lvl="1" fontAlgn="auto">
              <a:lnSpc>
                <a:spcPct val="100000"/>
              </a:lnSpc>
              <a:spcBef>
                <a:spcPts val="0"/>
              </a:spcBef>
              <a:spcAft>
                <a:spcPts val="0"/>
              </a:spcAft>
            </a:pPr>
            <a:r>
              <a:rPr lang="fr-FR" sz="2200" dirty="0">
                <a:solidFill>
                  <a:srgbClr val="19325C"/>
                </a:solidFill>
              </a:rPr>
              <a:t>Les comptes, opportunités, requêtes, contacts, pistes, campagnes et objets personnalisés.</a:t>
            </a:r>
          </a:p>
          <a:p>
            <a:pPr lvl="1" fontAlgn="auto">
              <a:lnSpc>
                <a:spcPct val="100000"/>
              </a:lnSpc>
              <a:spcBef>
                <a:spcPts val="0"/>
              </a:spcBef>
              <a:spcAft>
                <a:spcPts val="0"/>
              </a:spcAft>
              <a:defRPr/>
            </a:pPr>
            <a:r>
              <a:rPr lang="fr-FR" sz="2200" dirty="0">
                <a:solidFill>
                  <a:srgbClr val="19325C"/>
                </a:solidFill>
              </a:rPr>
              <a:t>La plupart des types de champs.</a:t>
            </a:r>
          </a:p>
          <a:p>
            <a:endParaRPr lang="en-IN" sz="2200" dirty="0">
              <a:solidFill>
                <a:srgbClr val="19325C"/>
              </a:solidFill>
            </a:endParaRPr>
          </a:p>
        </p:txBody>
      </p:sp>
      <p:grpSp>
        <p:nvGrpSpPr>
          <p:cNvPr id="5" name="Group 4"/>
          <p:cNvGrpSpPr/>
          <p:nvPr/>
        </p:nvGrpSpPr>
        <p:grpSpPr>
          <a:xfrm>
            <a:off x="2087967" y="3686334"/>
            <a:ext cx="8290880" cy="2169343"/>
            <a:chOff x="495304" y="2586037"/>
            <a:chExt cx="6334125" cy="1657350"/>
          </a:xfrm>
        </p:grpSpPr>
        <p:pic>
          <p:nvPicPr>
            <p:cNvPr id="6" name="Picture 2"/>
            <p:cNvPicPr>
              <a:picLocks noChangeAspect="1" noChangeArrowheads="1"/>
            </p:cNvPicPr>
            <p:nvPr/>
          </p:nvPicPr>
          <p:blipFill>
            <a:blip r:embed="rId3" cstate="print"/>
            <a:srcRect/>
            <a:stretch>
              <a:fillRect/>
            </a:stretch>
          </p:blipFill>
          <p:spPr bwMode="auto">
            <a:xfrm>
              <a:off x="495304" y="2586037"/>
              <a:ext cx="6334125" cy="16573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ectangle 6"/>
            <p:cNvSpPr/>
            <p:nvPr/>
          </p:nvSpPr>
          <p:spPr bwMode="auto">
            <a:xfrm>
              <a:off x="3223644" y="2864121"/>
              <a:ext cx="1157723" cy="25973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sp>
        <p:nvSpPr>
          <p:cNvPr id="8" name="Rectangle 7"/>
          <p:cNvSpPr/>
          <p:nvPr/>
        </p:nvSpPr>
        <p:spPr bwMode="auto">
          <a:xfrm>
            <a:off x="0" y="6057781"/>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ATTENTION :</a:t>
            </a:r>
          </a:p>
          <a:p>
            <a:r>
              <a:rPr lang="fr-FR" sz="2000" spc="-20" dirty="0">
                <a:solidFill>
                  <a:srgbClr val="19325C"/>
                </a:solidFill>
                <a:cs typeface="Courier New" pitchFamily="49" charset="0"/>
              </a:rPr>
              <a:t>Les champs Texte et Zone de texte sont sensibles à la case en ce qui concerne les règles de partage.</a:t>
            </a:r>
          </a:p>
        </p:txBody>
      </p:sp>
      <p:grpSp>
        <p:nvGrpSpPr>
          <p:cNvPr id="9" name="Group 30"/>
          <p:cNvGrpSpPr>
            <a:grpSpLocks noChangeAspect="1"/>
          </p:cNvGrpSpPr>
          <p:nvPr/>
        </p:nvGrpSpPr>
        <p:grpSpPr bwMode="auto">
          <a:xfrm>
            <a:off x="101800" y="6164794"/>
            <a:ext cx="386065" cy="340260"/>
            <a:chOff x="96" y="2783"/>
            <a:chExt cx="295" cy="260"/>
          </a:xfrm>
        </p:grpSpPr>
        <p:sp>
          <p:nvSpPr>
            <p:cNvPr id="10" name="Freeform 31"/>
            <p:cNvSpPr>
              <a:spLocks/>
            </p:cNvSpPr>
            <p:nvPr/>
          </p:nvSpPr>
          <p:spPr bwMode="auto">
            <a:xfrm>
              <a:off x="96" y="2783"/>
              <a:ext cx="295" cy="260"/>
            </a:xfrm>
            <a:custGeom>
              <a:avLst/>
              <a:gdLst>
                <a:gd name="T0" fmla="*/ 117 w 122"/>
                <a:gd name="T1" fmla="*/ 88 h 107"/>
                <a:gd name="T2" fmla="*/ 72 w 122"/>
                <a:gd name="T3" fmla="*/ 8 h 107"/>
                <a:gd name="T4" fmla="*/ 50 w 122"/>
                <a:gd name="T5" fmla="*/ 8 h 107"/>
                <a:gd name="T6" fmla="*/ 5 w 122"/>
                <a:gd name="T7" fmla="*/ 88 h 107"/>
                <a:gd name="T8" fmla="*/ 16 w 122"/>
                <a:gd name="T9" fmla="*/ 107 h 107"/>
                <a:gd name="T10" fmla="*/ 106 w 122"/>
                <a:gd name="T11" fmla="*/ 107 h 107"/>
                <a:gd name="T12" fmla="*/ 117 w 122"/>
                <a:gd name="T13" fmla="*/ 88 h 107"/>
              </a:gdLst>
              <a:ahLst/>
              <a:cxnLst>
                <a:cxn ang="0">
                  <a:pos x="T0" y="T1"/>
                </a:cxn>
                <a:cxn ang="0">
                  <a:pos x="T2" y="T3"/>
                </a:cxn>
                <a:cxn ang="0">
                  <a:pos x="T4" y="T5"/>
                </a:cxn>
                <a:cxn ang="0">
                  <a:pos x="T6" y="T7"/>
                </a:cxn>
                <a:cxn ang="0">
                  <a:pos x="T8" y="T9"/>
                </a:cxn>
                <a:cxn ang="0">
                  <a:pos x="T10" y="T11"/>
                </a:cxn>
                <a:cxn ang="0">
                  <a:pos x="T12" y="T13"/>
                </a:cxn>
              </a:cxnLst>
              <a:rect l="0" t="0" r="r" b="b"/>
              <a:pathLst>
                <a:path w="122" h="107">
                  <a:moveTo>
                    <a:pt x="117" y="88"/>
                  </a:moveTo>
                  <a:cubicBezTo>
                    <a:pt x="72" y="8"/>
                    <a:pt x="72" y="8"/>
                    <a:pt x="72" y="8"/>
                  </a:cubicBezTo>
                  <a:cubicBezTo>
                    <a:pt x="67" y="0"/>
                    <a:pt x="55" y="0"/>
                    <a:pt x="50" y="8"/>
                  </a:cubicBezTo>
                  <a:cubicBezTo>
                    <a:pt x="5" y="88"/>
                    <a:pt x="5" y="88"/>
                    <a:pt x="5" y="88"/>
                  </a:cubicBezTo>
                  <a:cubicBezTo>
                    <a:pt x="0" y="96"/>
                    <a:pt x="6" y="107"/>
                    <a:pt x="16" y="107"/>
                  </a:cubicBezTo>
                  <a:cubicBezTo>
                    <a:pt x="106" y="107"/>
                    <a:pt x="106" y="107"/>
                    <a:pt x="106" y="107"/>
                  </a:cubicBezTo>
                  <a:cubicBezTo>
                    <a:pt x="116" y="107"/>
                    <a:pt x="122" y="96"/>
                    <a:pt x="117" y="88"/>
                  </a:cubicBezTo>
                  <a:close/>
                </a:path>
              </a:pathLst>
            </a:custGeom>
            <a:noFill/>
            <a:ln w="1905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32"/>
            <p:cNvSpPr>
              <a:spLocks noChangeShapeType="1"/>
            </p:cNvSpPr>
            <p:nvPr/>
          </p:nvSpPr>
          <p:spPr bwMode="auto">
            <a:xfrm>
              <a:off x="244" y="2863"/>
              <a:ext cx="0" cy="87"/>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33"/>
            <p:cNvSpPr>
              <a:spLocks noChangeShapeType="1"/>
            </p:cNvSpPr>
            <p:nvPr/>
          </p:nvSpPr>
          <p:spPr bwMode="auto">
            <a:xfrm>
              <a:off x="244" y="2989"/>
              <a:ext cx="0" cy="3"/>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05747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188</a:t>
            </a:fld>
            <a:endParaRPr lang="en-US" smtClean="0"/>
          </a:p>
        </p:txBody>
      </p:sp>
      <p:sp>
        <p:nvSpPr>
          <p:cNvPr id="3" name="Text Placeholder 2"/>
          <p:cNvSpPr>
            <a:spLocks noGrp="1"/>
          </p:cNvSpPr>
          <p:nvPr>
            <p:ph type="body" sz="quarter" idx="11"/>
          </p:nvPr>
        </p:nvSpPr>
        <p:spPr/>
        <p:txBody>
          <a:bodyPr/>
          <a:lstStyle/>
          <a:p>
            <a:r>
              <a:rPr lang="fr-FR"/>
              <a:t>Utiliser les groupes publics </a:t>
            </a:r>
          </a:p>
        </p:txBody>
      </p:sp>
      <p:sp>
        <p:nvSpPr>
          <p:cNvPr id="4" name="Text Placeholder 3"/>
          <p:cNvSpPr>
            <a:spLocks noGrp="1"/>
          </p:cNvSpPr>
          <p:nvPr>
            <p:ph type="body" sz="quarter" idx="12"/>
          </p:nvPr>
        </p:nvSpPr>
        <p:spPr>
          <a:xfrm>
            <a:off x="455733" y="1090246"/>
            <a:ext cx="11250492" cy="5317991"/>
          </a:xfrm>
        </p:spPr>
        <p:txBody>
          <a:bodyPr/>
          <a:lstStyle/>
          <a:p>
            <a:pPr marL="0" indent="0">
              <a:lnSpc>
                <a:spcPct val="100000"/>
              </a:lnSpc>
              <a:buNone/>
            </a:pPr>
            <a:r>
              <a:rPr lang="fr-FR" sz="2000" spc="-20" dirty="0"/>
              <a:t>Un groupe public est un regroupement </a:t>
            </a:r>
            <a:r>
              <a:rPr lang="fr-FR" sz="2000" spc="-20" dirty="0" smtClean="0"/>
              <a:t>d'utilisateurs </a:t>
            </a:r>
            <a:r>
              <a:rPr lang="fr-FR" sz="2000" spc="-20" dirty="0"/>
              <a:t>défini par </a:t>
            </a:r>
            <a:r>
              <a:rPr lang="fr-FR" sz="2000" spc="-20" dirty="0" smtClean="0"/>
              <a:t>l'administrateur </a:t>
            </a:r>
            <a:r>
              <a:rPr lang="fr-FR" sz="2000" spc="-20" dirty="0"/>
              <a:t>que vous pouvez utiliser pour simplifier la création des règles de partage impliquant plusieurs utilisateurs. </a:t>
            </a:r>
          </a:p>
          <a:p>
            <a:pPr marL="0" indent="0">
              <a:lnSpc>
                <a:spcPct val="100000"/>
              </a:lnSpc>
              <a:buNone/>
            </a:pPr>
            <a:r>
              <a:rPr lang="fr-FR" sz="2000" dirty="0"/>
              <a:t>Un groupe public peut comprendre une combinaison de :</a:t>
            </a:r>
          </a:p>
          <a:p>
            <a:endParaRPr lang="en-IN" sz="2000" dirty="0"/>
          </a:p>
        </p:txBody>
      </p:sp>
      <p:grpSp>
        <p:nvGrpSpPr>
          <p:cNvPr id="5" name="Group 4"/>
          <p:cNvGrpSpPr/>
          <p:nvPr/>
        </p:nvGrpSpPr>
        <p:grpSpPr>
          <a:xfrm>
            <a:off x="514811" y="2409092"/>
            <a:ext cx="10912658" cy="3986411"/>
            <a:chOff x="514811" y="2205116"/>
            <a:chExt cx="10836832" cy="4187701"/>
          </a:xfrm>
        </p:grpSpPr>
        <p:graphicFrame>
          <p:nvGraphicFramePr>
            <p:cNvPr id="6" name="Diagram 5"/>
            <p:cNvGraphicFramePr/>
            <p:nvPr>
              <p:extLst>
                <p:ext uri="{D42A27DB-BD31-4B8C-83A1-F6EECF244321}">
                  <p14:modId xmlns:p14="http://schemas.microsoft.com/office/powerpoint/2010/main" val="3401600595"/>
                </p:ext>
              </p:extLst>
            </p:nvPr>
          </p:nvGraphicFramePr>
          <p:xfrm>
            <a:off x="3311350" y="232881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7"/>
            <p:cNvGrpSpPr/>
            <p:nvPr/>
          </p:nvGrpSpPr>
          <p:grpSpPr>
            <a:xfrm>
              <a:off x="9091474" y="2205116"/>
              <a:ext cx="2260169" cy="596353"/>
              <a:chOff x="1672408" y="3013594"/>
              <a:chExt cx="1076258" cy="717505"/>
            </a:xfrm>
          </p:grpSpPr>
          <p:sp>
            <p:nvSpPr>
              <p:cNvPr id="19" name="Rounded Rectangle 17"/>
              <p:cNvSpPr/>
              <p:nvPr/>
            </p:nvSpPr>
            <p:spPr>
              <a:xfrm>
                <a:off x="1672408" y="3013594"/>
                <a:ext cx="1076258" cy="717505"/>
              </a:xfrm>
              <a:prstGeom prst="roundRect">
                <a:avLst>
                  <a:gd name="adj" fmla="val 10000"/>
                </a:avLst>
              </a:prstGeom>
              <a:solidFill>
                <a:srgbClr val="FFC72C"/>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sp>
          <p:sp>
            <p:nvSpPr>
              <p:cNvPr id="20" name="Rounded Rectangle 4"/>
              <p:cNvSpPr/>
              <p:nvPr/>
            </p:nvSpPr>
            <p:spPr>
              <a:xfrm>
                <a:off x="1693423" y="3034609"/>
                <a:ext cx="1034228" cy="6754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90000"/>
                  </a:lnSpc>
                  <a:spcBef>
                    <a:spcPct val="0"/>
                  </a:spcBef>
                </a:pPr>
                <a:r>
                  <a:rPr lang="fr-FR" sz="2000">
                    <a:solidFill>
                      <a:schemeClr val="tx1"/>
                    </a:solidFill>
                  </a:rPr>
                  <a:t>Commercial US</a:t>
                </a:r>
              </a:p>
            </p:txBody>
          </p:sp>
        </p:grpSp>
        <p:grpSp>
          <p:nvGrpSpPr>
            <p:cNvPr id="8" name="Group 8"/>
            <p:cNvGrpSpPr/>
            <p:nvPr/>
          </p:nvGrpSpPr>
          <p:grpSpPr>
            <a:xfrm>
              <a:off x="9091474" y="2884621"/>
              <a:ext cx="2260169" cy="596353"/>
              <a:chOff x="3071544" y="3013594"/>
              <a:chExt cx="1076258" cy="717505"/>
            </a:xfrm>
          </p:grpSpPr>
          <p:sp>
            <p:nvSpPr>
              <p:cNvPr id="17" name="Rounded Rectangle 15"/>
              <p:cNvSpPr/>
              <p:nvPr/>
            </p:nvSpPr>
            <p:spPr>
              <a:xfrm>
                <a:off x="3071544" y="3013594"/>
                <a:ext cx="1076258" cy="717505"/>
              </a:xfrm>
              <a:prstGeom prst="roundRect">
                <a:avLst>
                  <a:gd name="adj" fmla="val 10000"/>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sp>
          <p:sp>
            <p:nvSpPr>
              <p:cNvPr id="18" name="Rounded Rectangle 6"/>
              <p:cNvSpPr/>
              <p:nvPr/>
            </p:nvSpPr>
            <p:spPr>
              <a:xfrm>
                <a:off x="3092559" y="3045118"/>
                <a:ext cx="1034228" cy="675475"/>
              </a:xfrm>
              <a:prstGeom prst="rect">
                <a:avLst/>
              </a:prstGeom>
              <a:solidFill>
                <a:srgbClr val="FFC72C"/>
              </a:solidFill>
            </p:spPr>
            <p:style>
              <a:lnRef idx="0">
                <a:scrgbClr r="0" g="0" b="0"/>
              </a:lnRef>
              <a:fillRef idx="0">
                <a:scrgbClr r="0" g="0" b="0"/>
              </a:fillRef>
              <a:effectRef idx="0">
                <a:scrgbClr r="0" g="0" b="0"/>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90000"/>
                  </a:lnSpc>
                  <a:spcBef>
                    <a:spcPct val="0"/>
                  </a:spcBef>
                </a:pPr>
                <a:r>
                  <a:rPr lang="fr-FR" sz="2000">
                    <a:solidFill>
                      <a:schemeClr val="tx1"/>
                    </a:solidFill>
                  </a:rPr>
                  <a:t>Commercial EMEA</a:t>
                </a:r>
              </a:p>
            </p:txBody>
          </p:sp>
        </p:grpSp>
        <p:grpSp>
          <p:nvGrpSpPr>
            <p:cNvPr id="9" name="Group 10"/>
            <p:cNvGrpSpPr/>
            <p:nvPr/>
          </p:nvGrpSpPr>
          <p:grpSpPr>
            <a:xfrm>
              <a:off x="9091485" y="3564126"/>
              <a:ext cx="2260155" cy="596356"/>
              <a:chOff x="7062683" y="2227771"/>
              <a:chExt cx="1076251" cy="717508"/>
            </a:xfrm>
          </p:grpSpPr>
          <p:sp>
            <p:nvSpPr>
              <p:cNvPr id="15" name="Rounded Rectangle 11"/>
              <p:cNvSpPr/>
              <p:nvPr/>
            </p:nvSpPr>
            <p:spPr>
              <a:xfrm>
                <a:off x="7062683" y="2227771"/>
                <a:ext cx="1076251" cy="717508"/>
              </a:xfrm>
              <a:prstGeom prst="roundRect">
                <a:avLst>
                  <a:gd name="adj" fmla="val 10000"/>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sp>
          <p:sp>
            <p:nvSpPr>
              <p:cNvPr id="16" name="Rounded Rectangle 10"/>
              <p:cNvSpPr/>
              <p:nvPr/>
            </p:nvSpPr>
            <p:spPr>
              <a:xfrm>
                <a:off x="7083697" y="2248788"/>
                <a:ext cx="1034221" cy="675478"/>
              </a:xfrm>
              <a:prstGeom prst="rect">
                <a:avLst/>
              </a:prstGeom>
              <a:solidFill>
                <a:srgbClr val="FFC72C"/>
              </a:solidFill>
            </p:spPr>
            <p:style>
              <a:lnRef idx="0">
                <a:scrgbClr r="0" g="0" b="0"/>
              </a:lnRef>
              <a:fillRef idx="0">
                <a:scrgbClr r="0" g="0" b="0"/>
              </a:fillRef>
              <a:effectRef idx="0">
                <a:scrgbClr r="0" g="0" b="0"/>
              </a:effectRef>
              <a:fontRef idx="minor">
                <a:schemeClr val="lt1"/>
              </a:fontRef>
            </p:style>
            <p:txBody>
              <a:bodyPr spcFirstLastPara="0" vert="horz" wrap="square" lIns="36000" tIns="36000" rIns="36000" bIns="36000" numCol="1" spcCol="1270" anchor="ctr" anchorCtr="0">
                <a:noAutofit/>
              </a:bodyPr>
              <a:lstStyle/>
              <a:p>
                <a:pPr lvl="0" algn="ctr" defTabSz="577850">
                  <a:lnSpc>
                    <a:spcPct val="90000"/>
                  </a:lnSpc>
                  <a:spcBef>
                    <a:spcPct val="0"/>
                  </a:spcBef>
                </a:pPr>
                <a:r>
                  <a:rPr lang="fr-FR" sz="2000">
                    <a:solidFill>
                      <a:srgbClr val="19325C"/>
                    </a:solidFill>
                  </a:rPr>
                  <a:t>Commercial APAC</a:t>
                </a:r>
              </a:p>
            </p:txBody>
          </p:sp>
        </p:grpSp>
        <p:grpSp>
          <p:nvGrpSpPr>
            <p:cNvPr id="10" name="Group 9"/>
            <p:cNvGrpSpPr/>
            <p:nvPr/>
          </p:nvGrpSpPr>
          <p:grpSpPr>
            <a:xfrm>
              <a:off x="1335948" y="4417204"/>
              <a:ext cx="2153575" cy="1957475"/>
              <a:chOff x="2324048" y="4660407"/>
              <a:chExt cx="947109" cy="1546234"/>
            </a:xfrm>
          </p:grpSpPr>
          <p:sp>
            <p:nvSpPr>
              <p:cNvPr id="12" name="Rounded Rectangle 49"/>
              <p:cNvSpPr/>
              <p:nvPr/>
            </p:nvSpPr>
            <p:spPr bwMode="auto">
              <a:xfrm>
                <a:off x="2324048" y="4660407"/>
                <a:ext cx="947109" cy="489325"/>
              </a:xfrm>
              <a:prstGeom prst="roundRect">
                <a:avLst/>
              </a:prstGeom>
              <a:solidFill>
                <a:srgbClr val="ED8B00"/>
              </a:solidFill>
              <a:ln w="38100" cap="flat" cmpd="sng" algn="ctr">
                <a:solidFill>
                  <a:srgbClr val="E3932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buClrTx/>
                  <a:buSzTx/>
                  <a:buFontTx/>
                  <a:buNone/>
                  <a:tabLst/>
                </a:pPr>
                <a:r>
                  <a:rPr kumimoji="0" lang="fr-FR" sz="2000" i="0" u="none" strike="noStrike" cap="none" normalizeH="0" baseline="0">
                    <a:ln>
                      <a:noFill/>
                    </a:ln>
                    <a:solidFill>
                      <a:srgbClr val="19325C"/>
                    </a:solidFill>
                  </a:rPr>
                  <a:t>Vice-président Marketing</a:t>
                </a:r>
              </a:p>
            </p:txBody>
          </p:sp>
          <p:sp>
            <p:nvSpPr>
              <p:cNvPr id="13" name="Rounded Rectangle 50"/>
              <p:cNvSpPr/>
              <p:nvPr/>
            </p:nvSpPr>
            <p:spPr bwMode="auto">
              <a:xfrm>
                <a:off x="2324048" y="5247444"/>
                <a:ext cx="947109" cy="506683"/>
              </a:xfrm>
              <a:prstGeom prst="roundRect">
                <a:avLst/>
              </a:prstGeom>
              <a:solidFill>
                <a:srgbClr val="ED8B00"/>
              </a:solidFill>
              <a:ln w="38100" cap="flat" cmpd="sng" algn="ctr">
                <a:solidFill>
                  <a:srgbClr val="E3932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buClrTx/>
                  <a:buSzTx/>
                  <a:buFontTx/>
                  <a:buNone/>
                  <a:tabLst/>
                </a:pPr>
                <a:r>
                  <a:rPr kumimoji="0" lang="fr-FR" sz="2000" i="0" u="none" strike="noStrike" cap="none" normalizeH="0" baseline="0">
                    <a:ln>
                      <a:noFill/>
                    </a:ln>
                    <a:solidFill>
                      <a:srgbClr val="19325C"/>
                    </a:solidFill>
                  </a:rPr>
                  <a:t>Directeur </a:t>
                </a:r>
                <a:br>
                  <a:rPr kumimoji="0" lang="fr-FR" sz="2000" i="0" u="none" strike="noStrike" cap="none" normalizeH="0" baseline="0">
                    <a:ln>
                      <a:noFill/>
                    </a:ln>
                    <a:solidFill>
                      <a:srgbClr val="19325C"/>
                    </a:solidFill>
                  </a:rPr>
                </a:br>
                <a:r>
                  <a:rPr kumimoji="0" lang="fr-FR" sz="2000" i="0" u="none" strike="noStrike" cap="none" normalizeH="0" baseline="0">
                    <a:ln>
                      <a:noFill/>
                    </a:ln>
                    <a:solidFill>
                      <a:srgbClr val="19325C"/>
                    </a:solidFill>
                  </a:rPr>
                  <a:t>Marketing</a:t>
                </a:r>
              </a:p>
            </p:txBody>
          </p:sp>
          <p:sp>
            <p:nvSpPr>
              <p:cNvPr id="14" name="Rounded Rectangle 51"/>
              <p:cNvSpPr/>
              <p:nvPr/>
            </p:nvSpPr>
            <p:spPr bwMode="auto">
              <a:xfrm>
                <a:off x="2324048" y="5842494"/>
                <a:ext cx="947109" cy="364147"/>
              </a:xfrm>
              <a:prstGeom prst="roundRect">
                <a:avLst/>
              </a:prstGeom>
              <a:solidFill>
                <a:srgbClr val="ED8B00"/>
              </a:solidFill>
              <a:ln w="38100" cap="flat" cmpd="sng" algn="ctr">
                <a:solidFill>
                  <a:srgbClr val="E3932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buClrTx/>
                  <a:buSzTx/>
                  <a:buFontTx/>
                  <a:buNone/>
                  <a:tabLst/>
                </a:pPr>
                <a:r>
                  <a:rPr kumimoji="0" lang="fr-FR" sz="2000" i="0" u="none" strike="noStrike" cap="none" normalizeH="0" baseline="0">
                    <a:ln>
                      <a:noFill/>
                    </a:ln>
                    <a:solidFill>
                      <a:srgbClr val="19325C"/>
                    </a:solidFill>
                  </a:rPr>
                  <a:t>Distributeurs</a:t>
                </a:r>
              </a:p>
            </p:txBody>
          </p:sp>
        </p:grpSp>
        <p:sp>
          <p:nvSpPr>
            <p:cNvPr id="11" name="Down Arrow 68"/>
            <p:cNvSpPr/>
            <p:nvPr/>
          </p:nvSpPr>
          <p:spPr bwMode="auto">
            <a:xfrm>
              <a:off x="514811" y="4417205"/>
              <a:ext cx="718463" cy="1957472"/>
            </a:xfrm>
            <a:prstGeom prst="downArrow">
              <a:avLst/>
            </a:prstGeom>
            <a:solidFill>
              <a:srgbClr val="E39321">
                <a:alpha val="4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42501" y="5596643"/>
            <a:ext cx="380273" cy="1023492"/>
          </a:xfrm>
          <a:prstGeom prst="rect">
            <a:avLst/>
          </a:prstGeom>
        </p:spPr>
      </p:pic>
      <p:pic>
        <p:nvPicPr>
          <p:cNvPr id="27" name="Picture 26"/>
          <p:cNvPicPr>
            <a:picLocks noChangeAspect="1"/>
          </p:cNvPicPr>
          <p:nvPr/>
        </p:nvPicPr>
        <p:blipFill rotWithShape="1">
          <a:blip r:embed="rId9" cstate="print">
            <a:extLst>
              <a:ext uri="{28A0092B-C50C-407E-A947-70E740481C1C}">
                <a14:useLocalDpi xmlns:a14="http://schemas.microsoft.com/office/drawing/2010/main" val="0"/>
              </a:ext>
            </a:extLst>
          </a:blip>
          <a:srcRect r="15317"/>
          <a:stretch/>
        </p:blipFill>
        <p:spPr>
          <a:xfrm>
            <a:off x="3133713" y="2730963"/>
            <a:ext cx="385445" cy="997696"/>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13770" y="3348094"/>
            <a:ext cx="369455" cy="1057608"/>
          </a:xfrm>
          <a:prstGeom prst="rect">
            <a:avLst/>
          </a:prstGeom>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83602" y="5832903"/>
            <a:ext cx="411394" cy="977832"/>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84398" y="2358438"/>
            <a:ext cx="381019" cy="941599"/>
          </a:xfrm>
          <a:prstGeom prst="rect">
            <a:avLst/>
          </a:prstGeom>
        </p:spPr>
      </p:pic>
    </p:spTree>
    <p:extLst>
      <p:ext uri="{BB962C8B-B14F-4D97-AF65-F5344CB8AC3E}">
        <p14:creationId xmlns:p14="http://schemas.microsoft.com/office/powerpoint/2010/main" val="41279827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189</a:t>
            </a:fld>
            <a:endParaRPr lang="en-US" smtClean="0"/>
          </a:p>
        </p:txBody>
      </p:sp>
      <p:sp>
        <p:nvSpPr>
          <p:cNvPr id="3" name="Text Placeholder 2"/>
          <p:cNvSpPr>
            <a:spLocks noGrp="1"/>
          </p:cNvSpPr>
          <p:nvPr>
            <p:ph type="body" sz="quarter" idx="11"/>
          </p:nvPr>
        </p:nvSpPr>
        <p:spPr/>
        <p:txBody>
          <a:bodyPr/>
          <a:lstStyle/>
          <a:p>
            <a:r>
              <a:rPr lang="fr-FR"/>
              <a:t>Groupes de responsables</a:t>
            </a:r>
          </a:p>
        </p:txBody>
      </p:sp>
      <p:sp>
        <p:nvSpPr>
          <p:cNvPr id="4" name="Text Placeholder 3"/>
          <p:cNvSpPr>
            <a:spLocks noGrp="1"/>
          </p:cNvSpPr>
          <p:nvPr>
            <p:ph type="body" sz="quarter" idx="12"/>
          </p:nvPr>
        </p:nvSpPr>
        <p:spPr>
          <a:xfrm>
            <a:off x="455732" y="2176282"/>
            <a:ext cx="4916367" cy="2252843"/>
          </a:xfrm>
        </p:spPr>
        <p:txBody>
          <a:bodyPr/>
          <a:lstStyle/>
          <a:p>
            <a:pPr marL="0" lvl="1" indent="0">
              <a:buNone/>
            </a:pPr>
            <a:r>
              <a:rPr lang="fr-FR" dirty="0"/>
              <a:t>Les utilisateurs peuvent partager les enregistrements grâce au(x) : </a:t>
            </a:r>
          </a:p>
          <a:p>
            <a:pPr lvl="1"/>
            <a:r>
              <a:rPr lang="fr-FR" dirty="0"/>
              <a:t>Partage manuel. </a:t>
            </a:r>
          </a:p>
          <a:p>
            <a:pPr lvl="1"/>
            <a:r>
              <a:rPr lang="fr-FR" dirty="0"/>
              <a:t>Règles de partage.</a:t>
            </a:r>
          </a:p>
          <a:p>
            <a:pPr marL="0" lvl="1" indent="0">
              <a:buNone/>
            </a:pPr>
            <a:r>
              <a:rPr lang="fr-FR" dirty="0"/>
              <a:t>Les administrateurs doivent activer </a:t>
            </a:r>
            <a:r>
              <a:rPr lang="fr-FR" dirty="0" smtClean="0"/>
              <a:t>l'option </a:t>
            </a:r>
            <a:r>
              <a:rPr lang="fr-FR" dirty="0"/>
              <a:t>Groupes de responsables dans les organisations.</a:t>
            </a:r>
          </a:p>
          <a:p>
            <a:endParaRPr lang="en-IN" dirty="0"/>
          </a:p>
        </p:txBody>
      </p:sp>
      <p:grpSp>
        <p:nvGrpSpPr>
          <p:cNvPr id="5" name="Group 4"/>
          <p:cNvGrpSpPr/>
          <p:nvPr/>
        </p:nvGrpSpPr>
        <p:grpSpPr>
          <a:xfrm>
            <a:off x="5523797" y="2130314"/>
            <a:ext cx="6517351" cy="4162779"/>
            <a:chOff x="6221444" y="1815990"/>
            <a:chExt cx="5819704" cy="3717176"/>
          </a:xfrm>
        </p:grpSpPr>
        <p:pic>
          <p:nvPicPr>
            <p:cNvPr id="6" name="Picture 3" descr="C:\Users\pooja.bisht\Desktop\2015-01-21_10-27-32.png"/>
            <p:cNvPicPr>
              <a:picLocks noChangeAspect="1" noChangeArrowheads="1"/>
            </p:cNvPicPr>
            <p:nvPr/>
          </p:nvPicPr>
          <p:blipFill rotWithShape="1">
            <a:blip r:embed="rId3" cstate="print">
              <a:alphaModFix/>
              <a:extLst>
                <a:ext uri="{28A0092B-C50C-407E-A947-70E740481C1C}">
                  <a14:useLocalDpi xmlns:a14="http://schemas.microsoft.com/office/drawing/2010/main" val="0"/>
                </a:ext>
              </a:extLst>
            </a:blip>
            <a:stretch/>
          </p:blipFill>
          <p:spPr bwMode="auto">
            <a:xfrm>
              <a:off x="6221444" y="1815990"/>
              <a:ext cx="5819704" cy="3717176"/>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a:extLst/>
          </p:spPr>
        </p:pic>
        <p:sp>
          <p:nvSpPr>
            <p:cNvPr id="7" name="Rectangle 6"/>
            <p:cNvSpPr/>
            <p:nvPr/>
          </p:nvSpPr>
          <p:spPr bwMode="auto">
            <a:xfrm>
              <a:off x="10413536" y="5186312"/>
              <a:ext cx="990858" cy="28346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262626"/>
                </a:solidFill>
              </a:endParaRPr>
            </a:p>
          </p:txBody>
        </p:sp>
      </p:grpSp>
      <p:sp>
        <p:nvSpPr>
          <p:cNvPr id="8" name="Rectangle 7"/>
          <p:cNvSpPr/>
          <p:nvPr/>
        </p:nvSpPr>
        <p:spPr bwMode="auto">
          <a:xfrm>
            <a:off x="0" y="923093"/>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cap="all" dirty="0">
                <a:solidFill>
                  <a:srgbClr val="19325C"/>
                </a:solidFill>
                <a:latin typeface="Salesforce Sans" panose="020B0505020202020203" pitchFamily="34" charset="0"/>
                <a:cs typeface="Arial" panose="020B0604020202020204" pitchFamily="34" charset="0"/>
              </a:rPr>
              <a:t>DÉFINITION :</a:t>
            </a:r>
          </a:p>
          <a:p>
            <a:r>
              <a:rPr lang="fr-FR" sz="2000" dirty="0">
                <a:solidFill>
                  <a:srgbClr val="19325C"/>
                </a:solidFill>
                <a:cs typeface="Courier New" pitchFamily="49" charset="0"/>
              </a:rPr>
              <a:t>Les groupes de responsables permettent aux </a:t>
            </a:r>
            <a:r>
              <a:rPr lang="fr-FR" sz="2000" dirty="0" smtClean="0">
                <a:solidFill>
                  <a:srgbClr val="19325C"/>
                </a:solidFill>
                <a:cs typeface="Courier New" pitchFamily="49" charset="0"/>
              </a:rPr>
              <a:t>utilisateurs </a:t>
            </a:r>
            <a:r>
              <a:rPr lang="fr-FR" sz="2000" dirty="0">
                <a:solidFill>
                  <a:srgbClr val="19325C"/>
                </a:solidFill>
                <a:cs typeface="Courier New" pitchFamily="49" charset="0"/>
              </a:rPr>
              <a:t>de partager des enregistrements à tous les niveaux de leur chaîne de responsabilités.</a:t>
            </a:r>
          </a:p>
        </p:txBody>
      </p:sp>
      <p:grpSp>
        <p:nvGrpSpPr>
          <p:cNvPr id="9" name="Group 8"/>
          <p:cNvGrpSpPr/>
          <p:nvPr/>
        </p:nvGrpSpPr>
        <p:grpSpPr>
          <a:xfrm>
            <a:off x="64543" y="1025955"/>
            <a:ext cx="402199" cy="324907"/>
            <a:chOff x="520156" y="1439382"/>
            <a:chExt cx="402199" cy="324907"/>
          </a:xfrm>
        </p:grpSpPr>
        <p:sp>
          <p:nvSpPr>
            <p:cNvPr id="10"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1594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5"/>
          </p:nvPr>
        </p:nvSpPr>
        <p:spPr>
          <a:xfrm>
            <a:off x="1767046" y="914400"/>
            <a:ext cx="10424955" cy="2108269"/>
          </a:xfrm>
        </p:spPr>
        <p:txBody>
          <a:bodyPr>
            <a:spAutoFit/>
          </a:bodyPr>
          <a:lstStyle/>
          <a:p>
            <a:r>
              <a:rPr lang="fr-FR" dirty="0"/>
              <a:t>Objectif :</a:t>
            </a:r>
          </a:p>
          <a:p>
            <a:pPr lvl="1"/>
            <a:r>
              <a:rPr lang="fr-FR" dirty="0"/>
              <a:t>Se connecter à </a:t>
            </a:r>
            <a:r>
              <a:rPr lang="fr-FR" dirty="0" smtClean="0"/>
              <a:t>l'organisation </a:t>
            </a:r>
            <a:r>
              <a:rPr lang="fr-FR" dirty="0" err="1"/>
              <a:t>Salesforce</a:t>
            </a:r>
            <a:r>
              <a:rPr lang="fr-FR" dirty="0"/>
              <a:t> AW </a:t>
            </a:r>
            <a:r>
              <a:rPr lang="fr-FR" dirty="0" err="1"/>
              <a:t>Computing</a:t>
            </a:r>
            <a:r>
              <a:rPr lang="fr-FR" dirty="0"/>
              <a:t> pour démarrer au sein de votre nouveau poste !</a:t>
            </a:r>
          </a:p>
        </p:txBody>
      </p:sp>
      <p:sp>
        <p:nvSpPr>
          <p:cNvPr id="9" name="Slide Number Placeholder 8"/>
          <p:cNvSpPr>
            <a:spLocks noGrp="1"/>
          </p:cNvSpPr>
          <p:nvPr>
            <p:ph type="sldNum" sz="quarter" idx="10"/>
          </p:nvPr>
        </p:nvSpPr>
        <p:spPr/>
        <p:txBody>
          <a:bodyPr/>
          <a:lstStyle/>
          <a:p>
            <a:fld id="{812A5277-1DB9-460F-9A21-B857ABB32666}" type="slidenum">
              <a:rPr lang="en-US" smtClean="0"/>
              <a:pPr/>
              <a:t>19</a:t>
            </a:fld>
            <a:endParaRPr lang="en-US" smtClean="0"/>
          </a:p>
        </p:txBody>
      </p:sp>
      <p:sp>
        <p:nvSpPr>
          <p:cNvPr id="5" name="Content Placeholder 4"/>
          <p:cNvSpPr>
            <a:spLocks noGrp="1"/>
          </p:cNvSpPr>
          <p:nvPr>
            <p:ph type="body" sz="quarter" idx="12"/>
          </p:nvPr>
        </p:nvSpPr>
        <p:spPr>
          <a:xfrm>
            <a:off x="455732" y="3521002"/>
            <a:ext cx="11541196" cy="2879798"/>
          </a:xfrm>
        </p:spPr>
        <p:txBody>
          <a:bodyPr/>
          <a:lstStyle/>
          <a:p>
            <a:r>
              <a:rPr lang="fr-FR" sz="2000" dirty="0"/>
              <a:t>Tâches :</a:t>
            </a:r>
          </a:p>
          <a:p>
            <a:pPr lvl="1"/>
            <a:r>
              <a:rPr lang="fr-FR" sz="2000" dirty="0"/>
              <a:t>Accédez à la page de connexion </a:t>
            </a:r>
            <a:r>
              <a:rPr lang="fr-FR" sz="2000" dirty="0" err="1"/>
              <a:t>Salesforce</a:t>
            </a:r>
            <a:r>
              <a:rPr lang="fr-FR" sz="2000" dirty="0"/>
              <a:t>. </a:t>
            </a:r>
          </a:p>
          <a:p>
            <a:pPr lvl="1"/>
            <a:r>
              <a:rPr lang="fr-FR" sz="2000" dirty="0"/>
              <a:t>Connectez-vous à </a:t>
            </a:r>
            <a:r>
              <a:rPr lang="fr-FR" sz="2000" dirty="0" smtClean="0"/>
              <a:t>l'aide </a:t>
            </a:r>
            <a:r>
              <a:rPr lang="fr-FR" sz="2000" dirty="0"/>
              <a:t>de votre nom </a:t>
            </a:r>
            <a:r>
              <a:rPr lang="fr-FR" sz="2000" dirty="0" smtClean="0"/>
              <a:t>d'utilisateur </a:t>
            </a:r>
            <a:r>
              <a:rPr lang="fr-FR" sz="2000" dirty="0"/>
              <a:t>et de votre mot de passe.</a:t>
            </a:r>
          </a:p>
          <a:p>
            <a:pPr marL="609493" lvl="3" indent="0">
              <a:spcBef>
                <a:spcPts val="300"/>
              </a:spcBef>
              <a:buNone/>
              <a:tabLst>
                <a:tab pos="3319463" algn="l"/>
              </a:tabLst>
            </a:pPr>
            <a:r>
              <a:rPr lang="fr-FR" dirty="0"/>
              <a:t>URL : 	</a:t>
            </a:r>
            <a:r>
              <a:rPr lang="fr-FR" dirty="0" smtClean="0">
                <a:latin typeface="Courier New" panose="02070309020205020404" pitchFamily="49" charset="0"/>
                <a:cs typeface="Courier New" panose="02070309020205020404" pitchFamily="49" charset="0"/>
                <a:hlinkClick r:id="rId4"/>
              </a:rPr>
              <a:t>login.salesforce.com</a:t>
            </a:r>
            <a:endParaRPr lang="fr-FR" dirty="0">
              <a:latin typeface="Courier New" panose="02070309020205020404" pitchFamily="49" charset="0"/>
              <a:cs typeface="Courier New" panose="02070309020205020404" pitchFamily="49" charset="0"/>
              <a:hlinkClick r:id="rId4"/>
            </a:endParaRPr>
          </a:p>
          <a:p>
            <a:pPr marL="609493" lvl="3" indent="0">
              <a:spcBef>
                <a:spcPts val="300"/>
              </a:spcBef>
              <a:buNone/>
              <a:tabLst>
                <a:tab pos="3319463" algn="l"/>
              </a:tabLst>
            </a:pPr>
            <a:r>
              <a:rPr lang="fr-FR" dirty="0"/>
              <a:t>Nom </a:t>
            </a:r>
            <a:r>
              <a:rPr lang="fr-FR" dirty="0" smtClean="0"/>
              <a:t>d'utilisateur</a:t>
            </a:r>
            <a:r>
              <a:rPr lang="fr-FR" dirty="0"/>
              <a:t> :	</a:t>
            </a:r>
            <a:r>
              <a:rPr lang="fr-FR" dirty="0">
                <a:latin typeface="Courier New" panose="02070309020205020404" pitchFamily="49" charset="0"/>
                <a:cs typeface="Courier New" panose="02070309020205020404" pitchFamily="49" charset="0"/>
              </a:rPr>
              <a:t>admin@aw#####.com</a:t>
            </a:r>
          </a:p>
          <a:p>
            <a:pPr marL="609493" lvl="3" indent="0">
              <a:spcBef>
                <a:spcPts val="300"/>
              </a:spcBef>
              <a:buNone/>
              <a:tabLst>
                <a:tab pos="3319463" algn="l"/>
              </a:tabLst>
            </a:pPr>
            <a:r>
              <a:rPr lang="fr-FR" dirty="0"/>
              <a:t>Mot de passe :               </a:t>
            </a:r>
            <a:r>
              <a:rPr lang="fr-FR" dirty="0">
                <a:latin typeface="Courier New" panose="02070309020205020404" pitchFamily="49" charset="0"/>
                <a:cs typeface="Courier New" panose="02070309020205020404" pitchFamily="49" charset="0"/>
              </a:rPr>
              <a:t>(fourni par le formateur)</a:t>
            </a:r>
          </a:p>
          <a:p>
            <a:pPr lvl="1"/>
            <a:r>
              <a:rPr lang="fr-FR" sz="2000" spc="-20" dirty="0"/>
              <a:t>Après vous être connecté, vous serez invité à modifier votre mot de passe. Veuillez utiliser le mot de passe fourni par votre formateur ou choisissez un mot de passe dont vous vous souviendrez.</a:t>
            </a:r>
          </a:p>
        </p:txBody>
      </p:sp>
      <p:sp>
        <p:nvSpPr>
          <p:cNvPr id="10" name="Content Placeholder 9"/>
          <p:cNvSpPr txBox="1">
            <a:spLocks/>
          </p:cNvSpPr>
          <p:nvPr/>
        </p:nvSpPr>
        <p:spPr>
          <a:xfrm>
            <a:off x="10843521" y="948690"/>
            <a:ext cx="1275275" cy="319088"/>
          </a:xfrm>
          <a:prstGeom prst="rect">
            <a:avLst/>
          </a:prstGeom>
        </p:spPr>
        <p:txBody>
          <a:bodyPr vert="horz" lIns="91440" tIns="45720" rIns="91440" bIns="45720" rtlCol="0" anchor="ctr"/>
          <a:lstStyle>
            <a:defPPr>
              <a:defRPr lang="en-US"/>
            </a:defPPr>
            <a:lvl1pPr algn="r" rtl="0" fontAlgn="base">
              <a:spcBef>
                <a:spcPct val="0"/>
              </a:spcBef>
              <a:spcAft>
                <a:spcPct val="0"/>
              </a:spcAft>
              <a:defRPr sz="1100" b="0" kern="1200">
                <a:solidFill>
                  <a:schemeClr val="tx2"/>
                </a:solidFill>
                <a:latin typeface="Salesforce Sans" panose="020B0505020202020203" pitchFamily="34" charset="0"/>
                <a:ea typeface="+mn-ea"/>
                <a:cs typeface="+mn-cs"/>
              </a:defRPr>
            </a:lvl1pPr>
            <a:lvl2pPr marL="457120" algn="ctr" rtl="0" fontAlgn="base">
              <a:spcBef>
                <a:spcPct val="0"/>
              </a:spcBef>
              <a:spcAft>
                <a:spcPct val="0"/>
              </a:spcAft>
              <a:defRPr sz="2400" kern="1200">
                <a:solidFill>
                  <a:schemeClr val="tx1"/>
                </a:solidFill>
                <a:latin typeface="Times New Roman" pitchFamily="18" charset="0"/>
                <a:ea typeface="+mn-ea"/>
                <a:cs typeface="+mn-cs"/>
              </a:defRPr>
            </a:lvl2pPr>
            <a:lvl3pPr marL="914240" algn="ctr" rtl="0" fontAlgn="base">
              <a:spcBef>
                <a:spcPct val="0"/>
              </a:spcBef>
              <a:spcAft>
                <a:spcPct val="0"/>
              </a:spcAft>
              <a:defRPr sz="2400" kern="1200">
                <a:solidFill>
                  <a:schemeClr val="tx1"/>
                </a:solidFill>
                <a:latin typeface="Times New Roman" pitchFamily="18" charset="0"/>
                <a:ea typeface="+mn-ea"/>
                <a:cs typeface="+mn-cs"/>
              </a:defRPr>
            </a:lvl3pPr>
            <a:lvl4pPr marL="1371360" algn="ctr" rtl="0" fontAlgn="base">
              <a:spcBef>
                <a:spcPct val="0"/>
              </a:spcBef>
              <a:spcAft>
                <a:spcPct val="0"/>
              </a:spcAft>
              <a:defRPr sz="2400" kern="1200">
                <a:solidFill>
                  <a:schemeClr val="tx1"/>
                </a:solidFill>
                <a:latin typeface="Times New Roman" pitchFamily="18" charset="0"/>
                <a:ea typeface="+mn-ea"/>
                <a:cs typeface="+mn-cs"/>
              </a:defRPr>
            </a:lvl4pPr>
            <a:lvl5pPr marL="1828480" algn="ctr" rtl="0" fontAlgn="base">
              <a:spcBef>
                <a:spcPct val="0"/>
              </a:spcBef>
              <a:spcAft>
                <a:spcPct val="0"/>
              </a:spcAft>
              <a:defRPr sz="2400" kern="1200">
                <a:solidFill>
                  <a:schemeClr val="tx1"/>
                </a:solidFill>
                <a:latin typeface="Times New Roman" pitchFamily="18" charset="0"/>
                <a:ea typeface="+mn-ea"/>
                <a:cs typeface="+mn-cs"/>
              </a:defRPr>
            </a:lvl5pPr>
            <a:lvl6pPr marL="2285600" algn="l" defTabSz="914240" rtl="0" eaLnBrk="1" latinLnBrk="0" hangingPunct="1">
              <a:defRPr sz="2400" kern="1200">
                <a:solidFill>
                  <a:schemeClr val="tx1"/>
                </a:solidFill>
                <a:latin typeface="Times New Roman" pitchFamily="18" charset="0"/>
                <a:ea typeface="+mn-ea"/>
                <a:cs typeface="+mn-cs"/>
              </a:defRPr>
            </a:lvl6pPr>
            <a:lvl7pPr marL="2742720" algn="l" defTabSz="914240" rtl="0" eaLnBrk="1" latinLnBrk="0" hangingPunct="1">
              <a:defRPr sz="2400" kern="1200">
                <a:solidFill>
                  <a:schemeClr val="tx1"/>
                </a:solidFill>
                <a:latin typeface="Times New Roman" pitchFamily="18" charset="0"/>
                <a:ea typeface="+mn-ea"/>
                <a:cs typeface="+mn-cs"/>
              </a:defRPr>
            </a:lvl7pPr>
            <a:lvl8pPr marL="3199840" algn="l" defTabSz="914240" rtl="0" eaLnBrk="1" latinLnBrk="0" hangingPunct="1">
              <a:defRPr sz="2400" kern="1200">
                <a:solidFill>
                  <a:schemeClr val="tx1"/>
                </a:solidFill>
                <a:latin typeface="Times New Roman" pitchFamily="18" charset="0"/>
                <a:ea typeface="+mn-ea"/>
                <a:cs typeface="+mn-cs"/>
              </a:defRPr>
            </a:lvl8pPr>
            <a:lvl9pPr marL="3656960" algn="l" defTabSz="914240" rtl="0" eaLnBrk="1" latinLnBrk="0" hangingPunct="1">
              <a:defRPr sz="2400" kern="1200">
                <a:solidFill>
                  <a:schemeClr val="tx1"/>
                </a:solidFill>
                <a:latin typeface="Times New Roman" pitchFamily="18" charset="0"/>
                <a:ea typeface="+mn-ea"/>
                <a:cs typeface="+mn-cs"/>
              </a:defRPr>
            </a:lvl9pPr>
          </a:lstStyle>
          <a:p>
            <a:r>
              <a:rPr lang="fr-FR" sz="1500" b="1"/>
              <a:t>5 min</a:t>
            </a:r>
          </a:p>
        </p:txBody>
      </p:sp>
      <p:sp>
        <p:nvSpPr>
          <p:cNvPr id="2" name="Text Placeholder 1"/>
          <p:cNvSpPr>
            <a:spLocks noGrp="1"/>
          </p:cNvSpPr>
          <p:nvPr>
            <p:ph type="body" sz="quarter" idx="11"/>
          </p:nvPr>
        </p:nvSpPr>
        <p:spPr/>
        <p:txBody>
          <a:bodyPr/>
          <a:lstStyle/>
          <a:p>
            <a:r>
              <a:rPr lang="fr-FR"/>
              <a:t>Intro : Se connecter</a:t>
            </a:r>
          </a:p>
        </p:txBody>
      </p:sp>
    </p:spTree>
    <p:custDataLst>
      <p:tags r:id="rId1"/>
    </p:custDataLst>
    <p:extLst>
      <p:ext uri="{BB962C8B-B14F-4D97-AF65-F5344CB8AC3E}">
        <p14:creationId xmlns:p14="http://schemas.microsoft.com/office/powerpoint/2010/main" val="343876965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190</a:t>
            </a:fld>
            <a:endParaRPr lang="en-US" smtClean="0"/>
          </a:p>
        </p:txBody>
      </p:sp>
      <p:sp>
        <p:nvSpPr>
          <p:cNvPr id="4" name="Text Placeholder 3"/>
          <p:cNvSpPr>
            <a:spLocks noGrp="1"/>
          </p:cNvSpPr>
          <p:nvPr>
            <p:ph type="body" sz="quarter" idx="11"/>
          </p:nvPr>
        </p:nvSpPr>
        <p:spPr>
          <a:xfrm>
            <a:off x="2076449" y="0"/>
            <a:ext cx="8173187" cy="914400"/>
          </a:xfrm>
        </p:spPr>
        <p:txBody>
          <a:bodyPr/>
          <a:lstStyle/>
          <a:p>
            <a:r>
              <a:rPr lang="fr-FR" dirty="0"/>
              <a:t>4-8 : Création des règles de partage des opportunités</a:t>
            </a:r>
          </a:p>
        </p:txBody>
      </p:sp>
      <p:sp>
        <p:nvSpPr>
          <p:cNvPr id="5" name="Text Placeholder 4"/>
          <p:cNvSpPr>
            <a:spLocks noGrp="1"/>
          </p:cNvSpPr>
          <p:nvPr>
            <p:ph type="body" sz="quarter" idx="12"/>
          </p:nvPr>
        </p:nvSpPr>
        <p:spPr>
          <a:xfrm>
            <a:off x="455730" y="3140909"/>
            <a:ext cx="11298119" cy="3126541"/>
          </a:xfrm>
        </p:spPr>
        <p:txBody>
          <a:bodyPr/>
          <a:lstStyle/>
          <a:p>
            <a:r>
              <a:rPr lang="fr-FR" dirty="0"/>
              <a:t>Tâches : </a:t>
            </a:r>
          </a:p>
          <a:p>
            <a:pPr marL="457200" lvl="1" indent="-457200">
              <a:buFont typeface="+mj-lt"/>
              <a:buAutoNum type="arabicPeriod"/>
            </a:pPr>
            <a:r>
              <a:rPr lang="fr-FR" dirty="0"/>
              <a:t>Créez une règle de partage permettant </a:t>
            </a:r>
            <a:r>
              <a:rPr lang="fr-FR" dirty="0" smtClean="0"/>
              <a:t>d'accorder </a:t>
            </a:r>
            <a:r>
              <a:rPr lang="fr-FR" dirty="0"/>
              <a:t>au Directeur marketing un accès en lecture seule à toutes les opportunités.</a:t>
            </a:r>
          </a:p>
          <a:p>
            <a:pPr marL="457200" lvl="1" indent="-457200">
              <a:buFont typeface="+mj-lt"/>
              <a:buAutoNum type="arabicPeriod"/>
            </a:pPr>
            <a:r>
              <a:rPr lang="fr-FR" dirty="0"/>
              <a:t>Créez un groupe public pour tous les commerciaux.</a:t>
            </a:r>
          </a:p>
          <a:p>
            <a:pPr marL="457200" lvl="1" indent="-457200">
              <a:buFont typeface="+mj-lt"/>
              <a:buAutoNum type="arabicPeriod"/>
            </a:pPr>
            <a:r>
              <a:rPr lang="fr-FR" spc="-20" dirty="0"/>
              <a:t>Créez une règle de partage permettant </a:t>
            </a:r>
            <a:r>
              <a:rPr lang="fr-FR" spc="-20" dirty="0" smtClean="0"/>
              <a:t>d'accorder </a:t>
            </a:r>
            <a:r>
              <a:rPr lang="fr-FR" spc="-20" dirty="0"/>
              <a:t>aux agents commerciaux un accès en lecture seule aux opportunités </a:t>
            </a:r>
            <a:r>
              <a:rPr lang="fr-FR" spc="-20" dirty="0" smtClean="0"/>
              <a:t>des autres.</a:t>
            </a:r>
            <a:endParaRPr lang="fr-FR" spc="-20" dirty="0"/>
          </a:p>
          <a:p>
            <a:pPr marL="457200" lvl="1" indent="-457200">
              <a:buFont typeface="+mj-lt"/>
              <a:buAutoNum type="arabicPeriod"/>
            </a:pPr>
            <a:r>
              <a:rPr lang="fr-FR" dirty="0"/>
              <a:t>Créez une règle de partage permettant </a:t>
            </a:r>
            <a:r>
              <a:rPr lang="fr-FR" dirty="0" smtClean="0"/>
              <a:t>d'accorder </a:t>
            </a:r>
            <a:r>
              <a:rPr lang="fr-FR" dirty="0"/>
              <a:t>aux utilisateurs comptables </a:t>
            </a:r>
            <a:r>
              <a:rPr lang="fr-FR" dirty="0" smtClean="0"/>
              <a:t>un </a:t>
            </a:r>
            <a:r>
              <a:rPr lang="fr-FR" dirty="0"/>
              <a:t>accès en lecture/écriture à toutes les opportunités </a:t>
            </a:r>
            <a:r>
              <a:rPr lang="fr-FR" dirty="0" smtClean="0"/>
              <a:t>gagnées</a:t>
            </a:r>
            <a:r>
              <a:rPr lang="fr-FR" dirty="0"/>
              <a:t>. </a:t>
            </a:r>
          </a:p>
          <a:p>
            <a:pPr lvl="1"/>
            <a:endParaRPr lang="en-GB"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9987265" cy="2171700"/>
          </a:xfrm>
        </p:spPr>
        <p:txBody>
          <a:bodyPr tIns="0" bIns="0" anchor="ctr" anchorCtr="0"/>
          <a:lstStyle/>
          <a:p>
            <a:r>
              <a:rPr lang="fr-FR" dirty="0"/>
              <a:t>Objectifs : </a:t>
            </a:r>
          </a:p>
          <a:p>
            <a:pPr lvl="1"/>
            <a:r>
              <a:rPr lang="fr-FR" dirty="0"/>
              <a:t>À ce jour, les opportunités ne sont visibles </a:t>
            </a:r>
            <a:r>
              <a:rPr lang="fr-FR" dirty="0" smtClean="0"/>
              <a:t>qu'aux </a:t>
            </a:r>
            <a:r>
              <a:rPr lang="fr-FR" dirty="0"/>
              <a:t>propriétaires et utilisateurs à des niveaux plus élevés dans la hiérarchie des rôles. Créer des règles de partage pour </a:t>
            </a:r>
            <a:r>
              <a:rPr lang="fr-FR" dirty="0" smtClean="0"/>
              <a:t>d'autres </a:t>
            </a:r>
            <a:r>
              <a:rPr lang="fr-FR" dirty="0"/>
              <a:t>utilisateurs qui ont également besoin </a:t>
            </a:r>
            <a:r>
              <a:rPr lang="fr-FR" dirty="0" smtClean="0"/>
              <a:t>d'accéder </a:t>
            </a:r>
            <a:r>
              <a:rPr lang="fr-FR" dirty="0"/>
              <a:t>aux opportunités.  </a:t>
            </a:r>
          </a:p>
        </p:txBody>
      </p:sp>
      <p:sp>
        <p:nvSpPr>
          <p:cNvPr id="7" name="Text Placeholder 4"/>
          <p:cNvSpPr>
            <a:spLocks noGrp="1"/>
          </p:cNvSpPr>
          <p:nvPr>
            <p:ph type="body" sz="quarter" idx="12"/>
          </p:nvPr>
        </p:nvSpPr>
        <p:spPr>
          <a:xfrm>
            <a:off x="111760" y="81281"/>
            <a:ext cx="2498090" cy="532620"/>
          </a:xfrm>
        </p:spPr>
        <p:txBody>
          <a:bodyPr/>
          <a:lstStyle/>
          <a:p>
            <a:r>
              <a:rPr lang="fr-FR" sz="1800" dirty="0"/>
              <a:t>REGARDEZ-MOI</a:t>
            </a:r>
          </a:p>
        </p:txBody>
      </p:sp>
    </p:spTree>
    <p:extLst>
      <p:ext uri="{BB962C8B-B14F-4D97-AF65-F5344CB8AC3E}">
        <p14:creationId xmlns:p14="http://schemas.microsoft.com/office/powerpoint/2010/main" val="38126274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191</a:t>
            </a:fld>
            <a:endParaRPr lang="en-US" smtClean="0"/>
          </a:p>
        </p:txBody>
      </p:sp>
      <p:sp>
        <p:nvSpPr>
          <p:cNvPr id="4" name="Text Placeholder 3"/>
          <p:cNvSpPr>
            <a:spLocks noGrp="1"/>
          </p:cNvSpPr>
          <p:nvPr>
            <p:ph type="body" sz="quarter" idx="11"/>
          </p:nvPr>
        </p:nvSpPr>
        <p:spPr>
          <a:xfrm>
            <a:off x="1766585" y="0"/>
            <a:ext cx="8483052" cy="914400"/>
          </a:xfrm>
        </p:spPr>
        <p:txBody>
          <a:bodyPr/>
          <a:lstStyle/>
          <a:p>
            <a:r>
              <a:rPr lang="fr-FR" dirty="0"/>
              <a:t>4-9 : Création des règles de partage pour les utilisateurs Recrutement</a:t>
            </a:r>
          </a:p>
        </p:txBody>
      </p:sp>
      <p:sp>
        <p:nvSpPr>
          <p:cNvPr id="5" name="Text Placeholder 4"/>
          <p:cNvSpPr>
            <a:spLocks noGrp="1"/>
          </p:cNvSpPr>
          <p:nvPr>
            <p:ph type="body" sz="quarter" idx="12"/>
          </p:nvPr>
        </p:nvSpPr>
        <p:spPr>
          <a:xfrm>
            <a:off x="455731" y="3142821"/>
            <a:ext cx="10971738" cy="3257979"/>
          </a:xfrm>
        </p:spPr>
        <p:txBody>
          <a:bodyPr numCol="2"/>
          <a:lstStyle/>
          <a:p>
            <a:r>
              <a:rPr lang="fr-FR" sz="2000" dirty="0"/>
              <a:t>Tâches : </a:t>
            </a:r>
          </a:p>
          <a:p>
            <a:pPr marL="457200" lvl="1" indent="-457200">
              <a:spcBef>
                <a:spcPts val="1800"/>
              </a:spcBef>
              <a:buFont typeface="+mj-lt"/>
              <a:buAutoNum type="arabicPeriod"/>
            </a:pPr>
            <a:r>
              <a:rPr lang="fr-FR" sz="2000" dirty="0"/>
              <a:t>Créez une règle de partage permettant </a:t>
            </a:r>
            <a:r>
              <a:rPr lang="fr-FR" sz="2000" dirty="0" smtClean="0"/>
              <a:t>d'accorder </a:t>
            </a:r>
            <a:r>
              <a:rPr lang="fr-FR" sz="2000" dirty="0"/>
              <a:t>aux agents de recrutement </a:t>
            </a:r>
            <a:r>
              <a:rPr lang="pl-PL" sz="2000" dirty="0" smtClean="0"/>
              <a:t/>
            </a:r>
            <a:br>
              <a:rPr lang="pl-PL" sz="2000" dirty="0" smtClean="0"/>
            </a:br>
            <a:r>
              <a:rPr lang="fr-FR" sz="2000" dirty="0" smtClean="0"/>
              <a:t>un </a:t>
            </a:r>
            <a:r>
              <a:rPr lang="fr-FR" sz="2000" dirty="0"/>
              <a:t>accès en lecture seule aux enregistrements de candidats de tous.</a:t>
            </a:r>
          </a:p>
          <a:p>
            <a:pPr marL="457200" lvl="1" indent="-457200">
              <a:spcBef>
                <a:spcPts val="1800"/>
              </a:spcBef>
              <a:buFont typeface="+mj-lt"/>
              <a:buAutoNum type="arabicPeriod"/>
            </a:pPr>
            <a:r>
              <a:rPr lang="fr-FR" sz="2000" dirty="0"/>
              <a:t>Créez une règle de partage permettant </a:t>
            </a:r>
            <a:r>
              <a:rPr lang="fr-FR" sz="2000" dirty="0" smtClean="0"/>
              <a:t>d'accorder </a:t>
            </a:r>
            <a:r>
              <a:rPr lang="fr-FR" sz="2000" dirty="0"/>
              <a:t>aux agents de recrutement </a:t>
            </a:r>
            <a:r>
              <a:rPr lang="pl-PL" sz="2000" dirty="0" smtClean="0"/>
              <a:t/>
            </a:r>
            <a:br>
              <a:rPr lang="pl-PL" sz="2000" dirty="0" smtClean="0"/>
            </a:br>
            <a:r>
              <a:rPr lang="fr-FR" sz="2000" dirty="0" smtClean="0"/>
              <a:t>un </a:t>
            </a:r>
            <a:r>
              <a:rPr lang="fr-FR" sz="2000" dirty="0"/>
              <a:t>accès en lecture seule aux enregistrements de recrutement de tous.</a:t>
            </a:r>
          </a:p>
          <a:p>
            <a:pPr marL="457200" lvl="1" indent="-457200">
              <a:spcBef>
                <a:spcPts val="1800"/>
              </a:spcBef>
              <a:buFont typeface="+mj-lt"/>
              <a:buAutoNum type="arabicPeriod"/>
            </a:pPr>
            <a:endParaRPr lang="en-GB" sz="2000" dirty="0"/>
          </a:p>
          <a:p>
            <a:pPr marL="457200" lvl="1" indent="-457200">
              <a:spcBef>
                <a:spcPts val="1800"/>
              </a:spcBef>
              <a:buFont typeface="+mj-lt"/>
              <a:buAutoNum type="arabicPeriod"/>
            </a:pPr>
            <a:r>
              <a:rPr lang="fr-FR" sz="2000" dirty="0"/>
              <a:t>Créez une règle de partage permettant </a:t>
            </a:r>
            <a:r>
              <a:rPr lang="fr-FR" sz="2000" dirty="0" smtClean="0"/>
              <a:t>d'accorder </a:t>
            </a:r>
            <a:r>
              <a:rPr lang="fr-FR" sz="2000" dirty="0"/>
              <a:t>aux agents de recrutement un accès en lecture/écriture aux enregistrements de postes des autres.</a:t>
            </a:r>
          </a:p>
          <a:p>
            <a:pPr marL="457200" lvl="1" indent="-457200">
              <a:spcBef>
                <a:spcPts val="1800"/>
              </a:spcBef>
              <a:buFont typeface="+mj-lt"/>
              <a:buAutoNum type="arabicPeriod"/>
            </a:pPr>
            <a:r>
              <a:rPr lang="fr-FR" sz="2000" dirty="0"/>
              <a:t>Créez un groupe public pour tous les VP.</a:t>
            </a:r>
          </a:p>
          <a:p>
            <a:pPr marL="457200" lvl="1" indent="-457200">
              <a:spcBef>
                <a:spcPts val="1800"/>
              </a:spcBef>
              <a:buFont typeface="+mj-lt"/>
              <a:buAutoNum type="arabicPeriod"/>
            </a:pPr>
            <a:r>
              <a:rPr lang="fr-FR" sz="2000" dirty="0"/>
              <a:t>Créez une règle de partage permettant </a:t>
            </a:r>
            <a:r>
              <a:rPr lang="fr-FR" sz="2000" dirty="0" smtClean="0"/>
              <a:t>d'accorder </a:t>
            </a:r>
            <a:r>
              <a:rPr lang="fr-FR" sz="2000" dirty="0"/>
              <a:t>à tous les Vice-présidents un accès à tous les postes à pourvoir. </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9660883" cy="2143125"/>
          </a:xfrm>
        </p:spPr>
        <p:txBody>
          <a:bodyPr tIns="0" bIns="0" anchor="ctr" anchorCtr="0"/>
          <a:lstStyle/>
          <a:p>
            <a:r>
              <a:rPr lang="fr-FR" dirty="0"/>
              <a:t>Objectifs : </a:t>
            </a:r>
          </a:p>
          <a:p>
            <a:pPr lvl="1"/>
            <a:r>
              <a:rPr lang="fr-FR" sz="2000" spc="-20" dirty="0"/>
              <a:t>Pour des raisons de confidentialité, les enregistrements relatifs aux candidats, aux personnes chargées des entretiens et aux postes ont été rendus privés. Cependant, les membres de </a:t>
            </a:r>
            <a:r>
              <a:rPr lang="fr-FR" sz="2000" spc="-20" dirty="0" smtClean="0"/>
              <a:t>l'équipe </a:t>
            </a:r>
            <a:r>
              <a:rPr lang="fr-FR" sz="2000" spc="-20" dirty="0"/>
              <a:t>de recrutement doivent collaborer sur les enregistrements les uns des autres, et les Vice-présidents doivent avoir un accès en lecture seule à tous les postes à pourvoir.  </a:t>
            </a:r>
          </a:p>
        </p:txBody>
      </p:sp>
      <p:sp>
        <p:nvSpPr>
          <p:cNvPr id="7" name="Text Placeholder 4"/>
          <p:cNvSpPr>
            <a:spLocks noGrp="1"/>
          </p:cNvSpPr>
          <p:nvPr>
            <p:ph type="body" sz="quarter" idx="12"/>
          </p:nvPr>
        </p:nvSpPr>
        <p:spPr>
          <a:xfrm>
            <a:off x="111760" y="81281"/>
            <a:ext cx="1993265"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1943543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192</a:t>
            </a:fld>
            <a:endParaRPr lang="en-US" smtClean="0"/>
          </a:p>
        </p:txBody>
      </p:sp>
      <p:sp>
        <p:nvSpPr>
          <p:cNvPr id="3" name="Text Placeholder 2"/>
          <p:cNvSpPr>
            <a:spLocks noGrp="1"/>
          </p:cNvSpPr>
          <p:nvPr>
            <p:ph type="body" sz="quarter" idx="11"/>
          </p:nvPr>
        </p:nvSpPr>
        <p:spPr>
          <a:xfrm>
            <a:off x="455733" y="7437"/>
            <a:ext cx="10764717" cy="914400"/>
          </a:xfrm>
        </p:spPr>
        <p:txBody>
          <a:bodyPr/>
          <a:lstStyle/>
          <a:p>
            <a:r>
              <a:rPr lang="fr-FR" dirty="0"/>
              <a:t>Exceptions supplémentaires relatives à </a:t>
            </a:r>
            <a:r>
              <a:rPr lang="fr-FR" dirty="0" smtClean="0"/>
              <a:t>l'accès </a:t>
            </a:r>
            <a:r>
              <a:rPr lang="fr-FR" dirty="0"/>
              <a:t>aux données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4496" b="10484"/>
          <a:stretch/>
        </p:blipFill>
        <p:spPr>
          <a:xfrm>
            <a:off x="0" y="921837"/>
            <a:ext cx="12192000" cy="5936163"/>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6" name="Content Placeholder 4"/>
          <p:cNvSpPr txBox="1">
            <a:spLocks/>
          </p:cNvSpPr>
          <p:nvPr/>
        </p:nvSpPr>
        <p:spPr>
          <a:xfrm rot="20820167">
            <a:off x="3663745" y="2199892"/>
            <a:ext cx="4320005" cy="2569600"/>
          </a:xfrm>
          <a:prstGeom prst="rect">
            <a:avLst/>
          </a:prstGeom>
        </p:spPr>
        <p:txBody>
          <a:bodyPr>
            <a:noAutofit/>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gn="ctr">
              <a:lnSpc>
                <a:spcPct val="90000"/>
              </a:lnSpc>
            </a:pPr>
            <a:r>
              <a:rPr lang="fr-FR" sz="1900" b="1" dirty="0">
                <a:latin typeface="Segoe Print" panose="02000600000000000000" pitchFamily="2" charset="0"/>
              </a:rPr>
              <a:t>Exceptions supplémentaires relatives à </a:t>
            </a:r>
            <a:r>
              <a:rPr lang="fr-FR" sz="1900" b="1" dirty="0" smtClean="0">
                <a:latin typeface="Segoe Print" panose="02000600000000000000" pitchFamily="2" charset="0"/>
              </a:rPr>
              <a:t>l'accès </a:t>
            </a:r>
            <a:r>
              <a:rPr lang="fr-FR" sz="1900" b="1" dirty="0">
                <a:latin typeface="Segoe Print" panose="02000600000000000000" pitchFamily="2" charset="0"/>
              </a:rPr>
              <a:t>aux données :</a:t>
            </a:r>
          </a:p>
          <a:p>
            <a:pPr marL="236538" indent="-236538">
              <a:lnSpc>
                <a:spcPct val="90000"/>
              </a:lnSpc>
              <a:buFont typeface="Wingdings" pitchFamily="2" charset="2"/>
              <a:buChar char="q"/>
            </a:pPr>
            <a:r>
              <a:rPr lang="fr-FR" sz="1900" dirty="0">
                <a:latin typeface="Segoe Print" panose="02000600000000000000" pitchFamily="2" charset="0"/>
              </a:rPr>
              <a:t>La vente est une activité collaborative chez AW </a:t>
            </a:r>
            <a:r>
              <a:rPr lang="fr-FR" sz="1900" dirty="0" err="1">
                <a:latin typeface="Segoe Print" panose="02000600000000000000" pitchFamily="2" charset="0"/>
              </a:rPr>
              <a:t>Computing</a:t>
            </a:r>
            <a:r>
              <a:rPr lang="fr-FR" sz="1900" dirty="0">
                <a:latin typeface="Segoe Print" panose="02000600000000000000" pitchFamily="2" charset="0"/>
              </a:rPr>
              <a:t>. En plus des agents commerciaux, les agents du service client sont également impliqués dans les comptes clients et par conséquent doivent avoir accès aux opportunités, requêtes et contacts correspondants. </a:t>
            </a:r>
          </a:p>
        </p:txBody>
      </p:sp>
    </p:spTree>
    <p:extLst>
      <p:ext uri="{BB962C8B-B14F-4D97-AF65-F5344CB8AC3E}">
        <p14:creationId xmlns:p14="http://schemas.microsoft.com/office/powerpoint/2010/main" val="4809837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193</a:t>
            </a:fld>
            <a:endParaRPr lang="en-US" smtClean="0"/>
          </a:p>
        </p:txBody>
      </p:sp>
      <p:sp>
        <p:nvSpPr>
          <p:cNvPr id="3" name="Text Placeholder 2"/>
          <p:cNvSpPr>
            <a:spLocks noGrp="1"/>
          </p:cNvSpPr>
          <p:nvPr>
            <p:ph type="body" sz="quarter" idx="11"/>
          </p:nvPr>
        </p:nvSpPr>
        <p:spPr/>
        <p:txBody>
          <a:bodyPr/>
          <a:lstStyle/>
          <a:p>
            <a:r>
              <a:rPr lang="fr-FR"/>
              <a:t>Équipes Compte </a:t>
            </a:r>
          </a:p>
        </p:txBody>
      </p:sp>
      <p:sp>
        <p:nvSpPr>
          <p:cNvPr id="4" name="Text Placeholder 3"/>
          <p:cNvSpPr>
            <a:spLocks noGrp="1"/>
          </p:cNvSpPr>
          <p:nvPr>
            <p:ph type="body" sz="quarter" idx="12"/>
          </p:nvPr>
        </p:nvSpPr>
        <p:spPr>
          <a:xfrm>
            <a:off x="455734" y="1072662"/>
            <a:ext cx="5753246" cy="5335575"/>
          </a:xfrm>
        </p:spPr>
        <p:txBody>
          <a:bodyPr/>
          <a:lstStyle/>
          <a:p>
            <a:pPr marL="0" indent="0">
              <a:lnSpc>
                <a:spcPct val="100000"/>
              </a:lnSpc>
              <a:buNone/>
            </a:pPr>
            <a:r>
              <a:rPr lang="fr-FR" sz="2200" dirty="0"/>
              <a:t>Autoriser les équipes Compte à permettre aux utilisateurs </a:t>
            </a:r>
            <a:r>
              <a:rPr lang="fr-FR" sz="2200" dirty="0" smtClean="0"/>
              <a:t>d'accorder </a:t>
            </a:r>
            <a:r>
              <a:rPr lang="fr-FR" sz="2200" dirty="0"/>
              <a:t>des accès supplémentaires à leurs comptes et enregistrements connexes. Les propriétaires de comptes, leurs responsables dans la hiérarchie des rôles et les administrateurs peuvent :</a:t>
            </a:r>
          </a:p>
          <a:p>
            <a:pPr lvl="1">
              <a:lnSpc>
                <a:spcPct val="100000"/>
              </a:lnSpc>
            </a:pPr>
            <a:r>
              <a:rPr lang="fr-FR" sz="2200" dirty="0"/>
              <a:t>Ajouter et supprimer manuellement des membres </a:t>
            </a:r>
            <a:r>
              <a:rPr lang="fr-FR" sz="2200" dirty="0" smtClean="0"/>
              <a:t>d'équipes </a:t>
            </a:r>
            <a:r>
              <a:rPr lang="fr-FR" sz="2200" dirty="0"/>
              <a:t>et assigner des rôles </a:t>
            </a:r>
            <a:r>
              <a:rPr lang="fr-FR" sz="2200" dirty="0" smtClean="0"/>
              <a:t>d'équipe</a:t>
            </a:r>
            <a:r>
              <a:rPr lang="fr-FR" sz="2200" dirty="0"/>
              <a:t>.</a:t>
            </a:r>
          </a:p>
          <a:p>
            <a:pPr lvl="1">
              <a:lnSpc>
                <a:spcPct val="100000"/>
              </a:lnSpc>
            </a:pPr>
            <a:r>
              <a:rPr lang="fr-FR" sz="2200" dirty="0"/>
              <a:t>Accorder à chaque membre </a:t>
            </a:r>
            <a:r>
              <a:rPr lang="fr-FR" sz="2200" dirty="0" smtClean="0"/>
              <a:t>d'équipe </a:t>
            </a:r>
            <a:r>
              <a:rPr lang="fr-FR" sz="2200" dirty="0"/>
              <a:t>un accès en lecture seule ou en lecture-écriture au compte et ses contacts, opportunités et requêtes connexes.</a:t>
            </a:r>
          </a:p>
          <a:p>
            <a:pPr lvl="1">
              <a:lnSpc>
                <a:spcPct val="100000"/>
              </a:lnSpc>
            </a:pPr>
            <a:r>
              <a:rPr lang="fr-FR" sz="2200" dirty="0"/>
              <a:t>Créer une équipe personnelle par défaut, qui peut être ajoutée automatiquement.</a:t>
            </a:r>
          </a:p>
          <a:p>
            <a:endParaRPr lang="en-IN" sz="2200" dirty="0"/>
          </a:p>
        </p:txBody>
      </p:sp>
      <p:grpSp>
        <p:nvGrpSpPr>
          <p:cNvPr id="40" name="Group 39"/>
          <p:cNvGrpSpPr/>
          <p:nvPr/>
        </p:nvGrpSpPr>
        <p:grpSpPr>
          <a:xfrm>
            <a:off x="6365630" y="1944505"/>
            <a:ext cx="5622890" cy="3940540"/>
            <a:chOff x="6365630" y="2683146"/>
            <a:chExt cx="5622890" cy="3940540"/>
          </a:xfrm>
        </p:grpSpPr>
        <p:grpSp>
          <p:nvGrpSpPr>
            <p:cNvPr id="5" name="Group 4"/>
            <p:cNvGrpSpPr/>
            <p:nvPr/>
          </p:nvGrpSpPr>
          <p:grpSpPr>
            <a:xfrm>
              <a:off x="6365630" y="2683146"/>
              <a:ext cx="5622890" cy="3940540"/>
              <a:chOff x="7335122" y="2190777"/>
              <a:chExt cx="4454106" cy="3121452"/>
            </a:xfrm>
          </p:grpSpPr>
          <p:sp>
            <p:nvSpPr>
              <p:cNvPr id="6" name="Rounded Rectangle 36"/>
              <p:cNvSpPr/>
              <p:nvPr/>
            </p:nvSpPr>
            <p:spPr>
              <a:xfrm>
                <a:off x="7335122" y="2190777"/>
                <a:ext cx="4454106" cy="3121452"/>
              </a:xfrm>
              <a:prstGeom prst="roundRect">
                <a:avLst>
                  <a:gd name="adj" fmla="val 8126"/>
                </a:avLst>
              </a:prstGeom>
              <a:solidFill>
                <a:srgbClr val="21C5FF"/>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000" dirty="0"/>
              </a:p>
            </p:txBody>
          </p:sp>
          <p:sp>
            <p:nvSpPr>
              <p:cNvPr id="7" name="Rounded Rectangle 6"/>
              <p:cNvSpPr/>
              <p:nvPr/>
            </p:nvSpPr>
            <p:spPr bwMode="auto">
              <a:xfrm>
                <a:off x="9938657" y="2307771"/>
                <a:ext cx="1763486" cy="2928258"/>
              </a:xfrm>
              <a:prstGeom prst="roundRect">
                <a:avLst>
                  <a:gd name="adj" fmla="val 11111"/>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Elbow Connector 23"/>
              <p:cNvCxnSpPr/>
              <p:nvPr/>
            </p:nvCxnSpPr>
            <p:spPr bwMode="auto">
              <a:xfrm>
                <a:off x="8238839" y="2577761"/>
                <a:ext cx="925108" cy="1149341"/>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13" name="Elbow Connector 24"/>
              <p:cNvCxnSpPr/>
              <p:nvPr/>
            </p:nvCxnSpPr>
            <p:spPr bwMode="auto">
              <a:xfrm>
                <a:off x="8252330" y="2577761"/>
                <a:ext cx="879790" cy="2249452"/>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14" name="Straight Connector 13"/>
              <p:cNvCxnSpPr/>
              <p:nvPr/>
            </p:nvCxnSpPr>
            <p:spPr bwMode="auto">
              <a:xfrm>
                <a:off x="8273022" y="2577260"/>
                <a:ext cx="862352" cy="0"/>
              </a:xfrm>
              <a:prstGeom prst="line">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sp>
            <p:nvSpPr>
              <p:cNvPr id="15" name="TextBox 14"/>
              <p:cNvSpPr txBox="1"/>
              <p:nvPr/>
            </p:nvSpPr>
            <p:spPr>
              <a:xfrm>
                <a:off x="10100939" y="4326880"/>
                <a:ext cx="1471952" cy="804545"/>
              </a:xfrm>
              <a:prstGeom prst="rect">
                <a:avLst/>
              </a:prstGeom>
              <a:noFill/>
            </p:spPr>
            <p:txBody>
              <a:bodyPr wrap="none" rtlCol="0">
                <a:spAutoFit/>
              </a:bodyPr>
              <a:lstStyle/>
              <a:p>
                <a:r>
                  <a:rPr lang="fr-FR" sz="2000" b="1" dirty="0">
                    <a:solidFill>
                      <a:srgbClr val="19325C"/>
                    </a:solidFill>
                  </a:rPr>
                  <a:t>Amy Daniels, </a:t>
                </a:r>
                <a:r>
                  <a:rPr lang="fr-FR" sz="2000" dirty="0">
                    <a:solidFill>
                      <a:srgbClr val="19325C"/>
                    </a:solidFill>
                  </a:rPr>
                  <a:t/>
                </a:r>
                <a:br>
                  <a:rPr lang="fr-FR" sz="2000" dirty="0">
                    <a:solidFill>
                      <a:srgbClr val="19325C"/>
                    </a:solidFill>
                  </a:rPr>
                </a:br>
                <a:r>
                  <a:rPr lang="fr-FR" sz="2000" b="0" dirty="0">
                    <a:solidFill>
                      <a:srgbClr val="19325C"/>
                    </a:solidFill>
                  </a:rPr>
                  <a:t>Ingénieur </a:t>
                </a:r>
                <a:r>
                  <a:rPr lang="pl-PL" sz="2000" b="0" dirty="0" smtClean="0">
                    <a:solidFill>
                      <a:srgbClr val="19325C"/>
                    </a:solidFill>
                  </a:rPr>
                  <a:t/>
                </a:r>
                <a:br>
                  <a:rPr lang="pl-PL" sz="2000" b="0" dirty="0" smtClean="0">
                    <a:solidFill>
                      <a:srgbClr val="19325C"/>
                    </a:solidFill>
                  </a:rPr>
                </a:br>
                <a:r>
                  <a:rPr lang="fr-FR" sz="2000" b="0" dirty="0" smtClean="0">
                    <a:solidFill>
                      <a:srgbClr val="19325C"/>
                    </a:solidFill>
                  </a:rPr>
                  <a:t>commercial</a:t>
                </a:r>
                <a:endParaRPr lang="fr-FR" sz="2000" b="0" dirty="0">
                  <a:solidFill>
                    <a:srgbClr val="19325C"/>
                  </a:solidFill>
                </a:endParaRPr>
              </a:p>
            </p:txBody>
          </p:sp>
          <p:sp>
            <p:nvSpPr>
              <p:cNvPr id="16" name="TextBox 15"/>
              <p:cNvSpPr txBox="1"/>
              <p:nvPr/>
            </p:nvSpPr>
            <p:spPr>
              <a:xfrm>
                <a:off x="10100939" y="3433462"/>
                <a:ext cx="1360210" cy="804545"/>
              </a:xfrm>
              <a:prstGeom prst="rect">
                <a:avLst/>
              </a:prstGeom>
              <a:noFill/>
            </p:spPr>
            <p:txBody>
              <a:bodyPr wrap="none" rtlCol="0">
                <a:spAutoFit/>
              </a:bodyPr>
              <a:lstStyle/>
              <a:p>
                <a:r>
                  <a:rPr lang="fr-FR" sz="2000" b="1" dirty="0">
                    <a:solidFill>
                      <a:srgbClr val="19325C"/>
                    </a:solidFill>
                  </a:rPr>
                  <a:t>Tim Howe, </a:t>
                </a:r>
                <a:r>
                  <a:rPr lang="fr-FR" sz="2000" b="0" dirty="0">
                    <a:solidFill>
                      <a:srgbClr val="19325C"/>
                    </a:solidFill>
                  </a:rPr>
                  <a:t/>
                </a:r>
                <a:br>
                  <a:rPr lang="fr-FR" sz="2000" b="0" dirty="0">
                    <a:solidFill>
                      <a:srgbClr val="19325C"/>
                    </a:solidFill>
                  </a:rPr>
                </a:br>
                <a:r>
                  <a:rPr lang="fr-FR" sz="2000" b="0" dirty="0">
                    <a:solidFill>
                      <a:srgbClr val="19325C"/>
                    </a:solidFill>
                  </a:rPr>
                  <a:t>Agent du </a:t>
                </a:r>
                <a:r>
                  <a:rPr lang="pl-PL" sz="2000" b="0" dirty="0" smtClean="0">
                    <a:solidFill>
                      <a:srgbClr val="19325C"/>
                    </a:solidFill>
                  </a:rPr>
                  <a:t/>
                </a:r>
                <a:br>
                  <a:rPr lang="pl-PL" sz="2000" b="0" dirty="0" smtClean="0">
                    <a:solidFill>
                      <a:srgbClr val="19325C"/>
                    </a:solidFill>
                  </a:rPr>
                </a:br>
                <a:r>
                  <a:rPr lang="fr-FR" sz="2000" dirty="0">
                    <a:solidFill>
                      <a:srgbClr val="19325C"/>
                    </a:solidFill>
                  </a:rPr>
                  <a:t>service </a:t>
                </a:r>
                <a:r>
                  <a:rPr lang="fr-FR" sz="2000" b="0" dirty="0">
                    <a:solidFill>
                      <a:srgbClr val="19325C"/>
                    </a:solidFill>
                  </a:rPr>
                  <a:t>client</a:t>
                </a:r>
              </a:p>
            </p:txBody>
          </p:sp>
          <p:sp>
            <p:nvSpPr>
              <p:cNvPr id="17" name="TextBox 16"/>
              <p:cNvSpPr txBox="1"/>
              <p:nvPr/>
            </p:nvSpPr>
            <p:spPr>
              <a:xfrm>
                <a:off x="7475416" y="2935125"/>
                <a:ext cx="1148154" cy="804545"/>
              </a:xfrm>
              <a:prstGeom prst="rect">
                <a:avLst/>
              </a:prstGeom>
              <a:noFill/>
            </p:spPr>
            <p:txBody>
              <a:bodyPr wrap="none" rtlCol="0">
                <a:spAutoFit/>
              </a:bodyPr>
              <a:lstStyle/>
              <a:p>
                <a:r>
                  <a:rPr lang="fr-FR" sz="2000" b="1">
                    <a:solidFill>
                      <a:srgbClr val="19325C"/>
                    </a:solidFill>
                  </a:rPr>
                  <a:t>Phil Smith</a:t>
                </a:r>
                <a:r>
                  <a:rPr lang="fr-FR" sz="2000">
                    <a:solidFill>
                      <a:srgbClr val="19325C"/>
                    </a:solidFill>
                  </a:rPr>
                  <a:t/>
                </a:r>
                <a:br>
                  <a:rPr lang="fr-FR" sz="2000">
                    <a:solidFill>
                      <a:srgbClr val="19325C"/>
                    </a:solidFill>
                  </a:rPr>
                </a:br>
                <a:r>
                  <a:rPr lang="fr-FR" sz="2000" b="0">
                    <a:solidFill>
                      <a:srgbClr val="19325C"/>
                    </a:solidFill>
                  </a:rPr>
                  <a:t>Propriétaire</a:t>
                </a:r>
                <a:br>
                  <a:rPr lang="fr-FR" sz="2000" b="0">
                    <a:solidFill>
                      <a:srgbClr val="19325C"/>
                    </a:solidFill>
                  </a:rPr>
                </a:br>
                <a:r>
                  <a:rPr lang="fr-FR" sz="2000" b="0">
                    <a:solidFill>
                      <a:srgbClr val="19325C"/>
                    </a:solidFill>
                  </a:rPr>
                  <a:t>de compte</a:t>
                </a:r>
              </a:p>
            </p:txBody>
          </p:sp>
          <p:grpSp>
            <p:nvGrpSpPr>
              <p:cNvPr id="18" name="Group 17"/>
              <p:cNvGrpSpPr/>
              <p:nvPr/>
            </p:nvGrpSpPr>
            <p:grpSpPr>
              <a:xfrm>
                <a:off x="10119360" y="2609924"/>
                <a:ext cx="640080" cy="640080"/>
                <a:chOff x="8759952" y="1243584"/>
                <a:chExt cx="640080" cy="640080"/>
              </a:xfrm>
            </p:grpSpPr>
            <p:sp>
              <p:nvSpPr>
                <p:cNvPr id="27" name="Oval 26"/>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a:off x="8809621" y="1513611"/>
                  <a:ext cx="531989" cy="137987"/>
                  <a:chOff x="6417451" y="1890395"/>
                  <a:chExt cx="1182758" cy="306784"/>
                </a:xfrm>
              </p:grpSpPr>
              <p:sp>
                <p:nvSpPr>
                  <p:cNvPr id="29"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0"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1"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2"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4"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5"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grpSp>
          </p:grpSp>
          <p:grpSp>
            <p:nvGrpSpPr>
              <p:cNvPr id="19" name="Group 18"/>
              <p:cNvGrpSpPr/>
              <p:nvPr/>
            </p:nvGrpSpPr>
            <p:grpSpPr>
              <a:xfrm>
                <a:off x="10849123" y="2609829"/>
                <a:ext cx="648082" cy="640270"/>
                <a:chOff x="1035968" y="5037128"/>
                <a:chExt cx="1691375" cy="1691375"/>
              </a:xfrm>
            </p:grpSpPr>
            <p:sp>
              <p:nvSpPr>
                <p:cNvPr id="20" name="Oval 19"/>
                <p:cNvSpPr/>
                <p:nvPr/>
              </p:nvSpPr>
              <p:spPr bwMode="auto">
                <a:xfrm>
                  <a:off x="1035968" y="5037128"/>
                  <a:ext cx="1691375" cy="1691375"/>
                </a:xfrm>
                <a:prstGeom prst="ellipse">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8"/>
                <p:cNvSpPr>
                  <a:spLocks noEditPoints="1"/>
                </p:cNvSpPr>
                <p:nvPr/>
              </p:nvSpPr>
              <p:spPr bwMode="auto">
                <a:xfrm>
                  <a:off x="1411669" y="5338762"/>
                  <a:ext cx="871538" cy="1060450"/>
                </a:xfrm>
                <a:custGeom>
                  <a:avLst/>
                  <a:gdLst>
                    <a:gd name="T0" fmla="*/ 740 w 741"/>
                    <a:gd name="T1" fmla="*/ 901 h 901"/>
                    <a:gd name="T2" fmla="*/ 609 w 741"/>
                    <a:gd name="T3" fmla="*/ 846 h 901"/>
                    <a:gd name="T4" fmla="*/ 406 w 741"/>
                    <a:gd name="T5" fmla="*/ 759 h 901"/>
                    <a:gd name="T6" fmla="*/ 383 w 741"/>
                    <a:gd name="T7" fmla="*/ 742 h 901"/>
                    <a:gd name="T8" fmla="*/ 30 w 741"/>
                    <a:gd name="T9" fmla="*/ 274 h 901"/>
                    <a:gd name="T10" fmla="*/ 11 w 741"/>
                    <a:gd name="T11" fmla="*/ 177 h 901"/>
                    <a:gd name="T12" fmla="*/ 245 w 741"/>
                    <a:gd name="T13" fmla="*/ 1 h 901"/>
                    <a:gd name="T14" fmla="*/ 333 w 741"/>
                    <a:gd name="T15" fmla="*/ 44 h 901"/>
                    <a:gd name="T16" fmla="*/ 683 w 741"/>
                    <a:gd name="T17" fmla="*/ 510 h 901"/>
                    <a:gd name="T18" fmla="*/ 697 w 741"/>
                    <a:gd name="T19" fmla="*/ 555 h 901"/>
                    <a:gd name="T20" fmla="*/ 741 w 741"/>
                    <a:gd name="T21" fmla="*/ 893 h 901"/>
                    <a:gd name="T22" fmla="*/ 740 w 741"/>
                    <a:gd name="T23" fmla="*/ 901 h 901"/>
                    <a:gd name="T24" fmla="*/ 617 w 741"/>
                    <a:gd name="T25" fmla="*/ 527 h 901"/>
                    <a:gd name="T26" fmla="*/ 377 w 741"/>
                    <a:gd name="T27" fmla="*/ 208 h 901"/>
                    <a:gd name="T28" fmla="*/ 364 w 741"/>
                    <a:gd name="T29" fmla="*/ 202 h 901"/>
                    <a:gd name="T30" fmla="*/ 259 w 741"/>
                    <a:gd name="T31" fmla="*/ 246 h 901"/>
                    <a:gd name="T32" fmla="*/ 458 w 741"/>
                    <a:gd name="T33" fmla="*/ 508 h 901"/>
                    <a:gd name="T34" fmla="*/ 617 w 741"/>
                    <a:gd name="T35" fmla="*/ 527 h 901"/>
                    <a:gd name="T36" fmla="*/ 415 w 741"/>
                    <a:gd name="T37" fmla="*/ 681 h 901"/>
                    <a:gd name="T38" fmla="*/ 425 w 741"/>
                    <a:gd name="T39" fmla="*/ 517 h 901"/>
                    <a:gd name="T40" fmla="*/ 321 w 741"/>
                    <a:gd name="T41" fmla="*/ 378 h 901"/>
                    <a:gd name="T42" fmla="*/ 232 w 741"/>
                    <a:gd name="T43" fmla="*/ 259 h 901"/>
                    <a:gd name="T44" fmla="*/ 176 w 741"/>
                    <a:gd name="T45" fmla="*/ 348 h 901"/>
                    <a:gd name="T46" fmla="*/ 179 w 741"/>
                    <a:gd name="T47" fmla="*/ 367 h 901"/>
                    <a:gd name="T48" fmla="*/ 415 w 741"/>
                    <a:gd name="T49" fmla="*/ 681 h 901"/>
                    <a:gd name="T50" fmla="*/ 659 w 741"/>
                    <a:gd name="T51" fmla="*/ 749 h 901"/>
                    <a:gd name="T52" fmla="*/ 633 w 741"/>
                    <a:gd name="T53" fmla="*/ 554 h 901"/>
                    <a:gd name="T54" fmla="*/ 476 w 741"/>
                    <a:gd name="T55" fmla="*/ 559 h 901"/>
                    <a:gd name="T56" fmla="*/ 437 w 741"/>
                    <a:gd name="T57" fmla="*/ 704 h 901"/>
                    <a:gd name="T58" fmla="*/ 616 w 741"/>
                    <a:gd name="T59" fmla="*/ 780 h 901"/>
                    <a:gd name="T60" fmla="*/ 659 w 741"/>
                    <a:gd name="T61" fmla="*/ 749 h 901"/>
                    <a:gd name="T62" fmla="*/ 341 w 741"/>
                    <a:gd name="T63" fmla="*/ 159 h 901"/>
                    <a:gd name="T64" fmla="*/ 322 w 741"/>
                    <a:gd name="T65" fmla="*/ 134 h 901"/>
                    <a:gd name="T66" fmla="*/ 298 w 741"/>
                    <a:gd name="T67" fmla="*/ 124 h 901"/>
                    <a:gd name="T68" fmla="*/ 114 w 741"/>
                    <a:gd name="T69" fmla="*/ 263 h 901"/>
                    <a:gd name="T70" fmla="*/ 113 w 741"/>
                    <a:gd name="T71" fmla="*/ 279 h 901"/>
                    <a:gd name="T72" fmla="*/ 140 w 741"/>
                    <a:gd name="T73" fmla="*/ 315 h 901"/>
                    <a:gd name="T74" fmla="*/ 341 w 741"/>
                    <a:gd name="T75" fmla="*/ 159 h 901"/>
                    <a:gd name="T76" fmla="*/ 281 w 741"/>
                    <a:gd name="T77" fmla="*/ 80 h 901"/>
                    <a:gd name="T78" fmla="*/ 226 w 741"/>
                    <a:gd name="T79" fmla="*/ 67 h 901"/>
                    <a:gd name="T80" fmla="*/ 99 w 741"/>
                    <a:gd name="T81" fmla="*/ 150 h 901"/>
                    <a:gd name="T82" fmla="*/ 73 w 741"/>
                    <a:gd name="T83" fmla="*/ 194 h 901"/>
                    <a:gd name="T84" fmla="*/ 72 w 741"/>
                    <a:gd name="T85" fmla="*/ 228 h 901"/>
                    <a:gd name="T86" fmla="*/ 79 w 741"/>
                    <a:gd name="T87" fmla="*/ 230 h 901"/>
                    <a:gd name="T88" fmla="*/ 281 w 741"/>
                    <a:gd name="T89" fmla="*/ 8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1" h="901">
                      <a:moveTo>
                        <a:pt x="740" y="901"/>
                      </a:moveTo>
                      <a:cubicBezTo>
                        <a:pt x="696" y="882"/>
                        <a:pt x="653" y="864"/>
                        <a:pt x="609" y="846"/>
                      </a:cubicBezTo>
                      <a:cubicBezTo>
                        <a:pt x="541" y="817"/>
                        <a:pt x="473" y="789"/>
                        <a:pt x="406" y="759"/>
                      </a:cubicBezTo>
                      <a:cubicBezTo>
                        <a:pt x="397" y="756"/>
                        <a:pt x="388" y="749"/>
                        <a:pt x="383" y="742"/>
                      </a:cubicBezTo>
                      <a:cubicBezTo>
                        <a:pt x="265" y="586"/>
                        <a:pt x="148" y="430"/>
                        <a:pt x="30" y="274"/>
                      </a:cubicBezTo>
                      <a:cubicBezTo>
                        <a:pt x="8" y="245"/>
                        <a:pt x="0" y="213"/>
                        <a:pt x="11" y="177"/>
                      </a:cubicBezTo>
                      <a:cubicBezTo>
                        <a:pt x="35" y="95"/>
                        <a:pt x="160" y="2"/>
                        <a:pt x="245" y="1"/>
                      </a:cubicBezTo>
                      <a:cubicBezTo>
                        <a:pt x="282" y="0"/>
                        <a:pt x="311" y="14"/>
                        <a:pt x="333" y="44"/>
                      </a:cubicBezTo>
                      <a:cubicBezTo>
                        <a:pt x="450" y="199"/>
                        <a:pt x="567" y="354"/>
                        <a:pt x="683" y="510"/>
                      </a:cubicBezTo>
                      <a:cubicBezTo>
                        <a:pt x="692" y="522"/>
                        <a:pt x="695" y="539"/>
                        <a:pt x="697" y="555"/>
                      </a:cubicBezTo>
                      <a:cubicBezTo>
                        <a:pt x="712" y="667"/>
                        <a:pt x="726" y="780"/>
                        <a:pt x="741" y="893"/>
                      </a:cubicBezTo>
                      <a:cubicBezTo>
                        <a:pt x="741" y="895"/>
                        <a:pt x="740" y="897"/>
                        <a:pt x="740" y="901"/>
                      </a:cubicBezTo>
                      <a:close/>
                      <a:moveTo>
                        <a:pt x="617" y="527"/>
                      </a:moveTo>
                      <a:cubicBezTo>
                        <a:pt x="538" y="420"/>
                        <a:pt x="458" y="314"/>
                        <a:pt x="377" y="208"/>
                      </a:cubicBezTo>
                      <a:cubicBezTo>
                        <a:pt x="375" y="204"/>
                        <a:pt x="368" y="201"/>
                        <a:pt x="364" y="202"/>
                      </a:cubicBezTo>
                      <a:cubicBezTo>
                        <a:pt x="327" y="210"/>
                        <a:pt x="292" y="222"/>
                        <a:pt x="259" y="246"/>
                      </a:cubicBezTo>
                      <a:cubicBezTo>
                        <a:pt x="326" y="335"/>
                        <a:pt x="390" y="423"/>
                        <a:pt x="458" y="508"/>
                      </a:cubicBezTo>
                      <a:cubicBezTo>
                        <a:pt x="496" y="554"/>
                        <a:pt x="572" y="560"/>
                        <a:pt x="617" y="527"/>
                      </a:cubicBezTo>
                      <a:close/>
                      <a:moveTo>
                        <a:pt x="415" y="681"/>
                      </a:moveTo>
                      <a:cubicBezTo>
                        <a:pt x="456" y="639"/>
                        <a:pt x="460" y="567"/>
                        <a:pt x="425" y="517"/>
                      </a:cubicBezTo>
                      <a:cubicBezTo>
                        <a:pt x="391" y="470"/>
                        <a:pt x="356" y="424"/>
                        <a:pt x="321" y="378"/>
                      </a:cubicBezTo>
                      <a:cubicBezTo>
                        <a:pt x="293" y="340"/>
                        <a:pt x="265" y="303"/>
                        <a:pt x="232" y="259"/>
                      </a:cubicBezTo>
                      <a:cubicBezTo>
                        <a:pt x="212" y="291"/>
                        <a:pt x="194" y="319"/>
                        <a:pt x="176" y="348"/>
                      </a:cubicBezTo>
                      <a:cubicBezTo>
                        <a:pt x="174" y="352"/>
                        <a:pt x="175" y="363"/>
                        <a:pt x="179" y="367"/>
                      </a:cubicBezTo>
                      <a:cubicBezTo>
                        <a:pt x="257" y="472"/>
                        <a:pt x="336" y="576"/>
                        <a:pt x="415" y="681"/>
                      </a:cubicBezTo>
                      <a:close/>
                      <a:moveTo>
                        <a:pt x="659" y="749"/>
                      </a:moveTo>
                      <a:cubicBezTo>
                        <a:pt x="650" y="687"/>
                        <a:pt x="642" y="622"/>
                        <a:pt x="633" y="554"/>
                      </a:cubicBezTo>
                      <a:cubicBezTo>
                        <a:pt x="580" y="585"/>
                        <a:pt x="528" y="582"/>
                        <a:pt x="476" y="559"/>
                      </a:cubicBezTo>
                      <a:cubicBezTo>
                        <a:pt x="483" y="614"/>
                        <a:pt x="474" y="662"/>
                        <a:pt x="437" y="704"/>
                      </a:cubicBezTo>
                      <a:cubicBezTo>
                        <a:pt x="499" y="731"/>
                        <a:pt x="559" y="756"/>
                        <a:pt x="616" y="780"/>
                      </a:cubicBezTo>
                      <a:cubicBezTo>
                        <a:pt x="630" y="770"/>
                        <a:pt x="642" y="761"/>
                        <a:pt x="659" y="749"/>
                      </a:cubicBezTo>
                      <a:close/>
                      <a:moveTo>
                        <a:pt x="341" y="159"/>
                      </a:moveTo>
                      <a:cubicBezTo>
                        <a:pt x="333" y="149"/>
                        <a:pt x="327" y="142"/>
                        <a:pt x="322" y="134"/>
                      </a:cubicBezTo>
                      <a:cubicBezTo>
                        <a:pt x="316" y="124"/>
                        <a:pt x="309" y="122"/>
                        <a:pt x="298" y="124"/>
                      </a:cubicBezTo>
                      <a:cubicBezTo>
                        <a:pt x="215" y="142"/>
                        <a:pt x="152" y="186"/>
                        <a:pt x="114" y="263"/>
                      </a:cubicBezTo>
                      <a:cubicBezTo>
                        <a:pt x="112" y="268"/>
                        <a:pt x="111" y="275"/>
                        <a:pt x="113" y="279"/>
                      </a:cubicBezTo>
                      <a:cubicBezTo>
                        <a:pt x="121" y="291"/>
                        <a:pt x="130" y="302"/>
                        <a:pt x="140" y="315"/>
                      </a:cubicBezTo>
                      <a:cubicBezTo>
                        <a:pt x="183" y="231"/>
                        <a:pt x="251" y="183"/>
                        <a:pt x="341" y="159"/>
                      </a:cubicBezTo>
                      <a:close/>
                      <a:moveTo>
                        <a:pt x="281" y="80"/>
                      </a:moveTo>
                      <a:cubicBezTo>
                        <a:pt x="264" y="59"/>
                        <a:pt x="244" y="62"/>
                        <a:pt x="226" y="67"/>
                      </a:cubicBezTo>
                      <a:cubicBezTo>
                        <a:pt x="175" y="81"/>
                        <a:pt x="134" y="112"/>
                        <a:pt x="99" y="150"/>
                      </a:cubicBezTo>
                      <a:cubicBezTo>
                        <a:pt x="88" y="163"/>
                        <a:pt x="79" y="178"/>
                        <a:pt x="73" y="194"/>
                      </a:cubicBezTo>
                      <a:cubicBezTo>
                        <a:pt x="69" y="204"/>
                        <a:pt x="72" y="217"/>
                        <a:pt x="72" y="228"/>
                      </a:cubicBezTo>
                      <a:cubicBezTo>
                        <a:pt x="74" y="229"/>
                        <a:pt x="77" y="229"/>
                        <a:pt x="79" y="230"/>
                      </a:cubicBezTo>
                      <a:cubicBezTo>
                        <a:pt x="123" y="149"/>
                        <a:pt x="192" y="103"/>
                        <a:pt x="281"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 name="Freeform 9"/>
                <p:cNvSpPr>
                  <a:spLocks/>
                </p:cNvSpPr>
                <p:nvPr/>
              </p:nvSpPr>
              <p:spPr bwMode="auto">
                <a:xfrm>
                  <a:off x="1716469" y="5575299"/>
                  <a:ext cx="420688" cy="423863"/>
                </a:xfrm>
                <a:custGeom>
                  <a:avLst/>
                  <a:gdLst>
                    <a:gd name="T0" fmla="*/ 358 w 358"/>
                    <a:gd name="T1" fmla="*/ 326 h 359"/>
                    <a:gd name="T2" fmla="*/ 199 w 358"/>
                    <a:gd name="T3" fmla="*/ 307 h 359"/>
                    <a:gd name="T4" fmla="*/ 0 w 358"/>
                    <a:gd name="T5" fmla="*/ 45 h 359"/>
                    <a:gd name="T6" fmla="*/ 105 w 358"/>
                    <a:gd name="T7" fmla="*/ 1 h 359"/>
                    <a:gd name="T8" fmla="*/ 118 w 358"/>
                    <a:gd name="T9" fmla="*/ 7 h 359"/>
                    <a:gd name="T10" fmla="*/ 358 w 358"/>
                    <a:gd name="T11" fmla="*/ 326 h 359"/>
                  </a:gdLst>
                  <a:ahLst/>
                  <a:cxnLst>
                    <a:cxn ang="0">
                      <a:pos x="T0" y="T1"/>
                    </a:cxn>
                    <a:cxn ang="0">
                      <a:pos x="T2" y="T3"/>
                    </a:cxn>
                    <a:cxn ang="0">
                      <a:pos x="T4" y="T5"/>
                    </a:cxn>
                    <a:cxn ang="0">
                      <a:pos x="T6" y="T7"/>
                    </a:cxn>
                    <a:cxn ang="0">
                      <a:pos x="T8" y="T9"/>
                    </a:cxn>
                    <a:cxn ang="0">
                      <a:pos x="T10" y="T11"/>
                    </a:cxn>
                  </a:cxnLst>
                  <a:rect l="0" t="0" r="r" b="b"/>
                  <a:pathLst>
                    <a:path w="358" h="359">
                      <a:moveTo>
                        <a:pt x="358" y="326"/>
                      </a:moveTo>
                      <a:cubicBezTo>
                        <a:pt x="313" y="359"/>
                        <a:pt x="237" y="353"/>
                        <a:pt x="199" y="307"/>
                      </a:cubicBezTo>
                      <a:cubicBezTo>
                        <a:pt x="131" y="222"/>
                        <a:pt x="67" y="134"/>
                        <a:pt x="0" y="45"/>
                      </a:cubicBezTo>
                      <a:cubicBezTo>
                        <a:pt x="33" y="21"/>
                        <a:pt x="68" y="9"/>
                        <a:pt x="105" y="1"/>
                      </a:cubicBezTo>
                      <a:cubicBezTo>
                        <a:pt x="109" y="0"/>
                        <a:pt x="116" y="3"/>
                        <a:pt x="118" y="7"/>
                      </a:cubicBezTo>
                      <a:cubicBezTo>
                        <a:pt x="199" y="113"/>
                        <a:pt x="279" y="219"/>
                        <a:pt x="358" y="326"/>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 name="Freeform 10"/>
                <p:cNvSpPr>
                  <a:spLocks/>
                </p:cNvSpPr>
                <p:nvPr/>
              </p:nvSpPr>
              <p:spPr bwMode="auto">
                <a:xfrm>
                  <a:off x="1616456" y="5643562"/>
                  <a:ext cx="336550" cy="496888"/>
                </a:xfrm>
                <a:custGeom>
                  <a:avLst/>
                  <a:gdLst>
                    <a:gd name="T0" fmla="*/ 241 w 286"/>
                    <a:gd name="T1" fmla="*/ 422 h 422"/>
                    <a:gd name="T2" fmla="*/ 5 w 286"/>
                    <a:gd name="T3" fmla="*/ 108 h 422"/>
                    <a:gd name="T4" fmla="*/ 2 w 286"/>
                    <a:gd name="T5" fmla="*/ 89 h 422"/>
                    <a:gd name="T6" fmla="*/ 58 w 286"/>
                    <a:gd name="T7" fmla="*/ 0 h 422"/>
                    <a:gd name="T8" fmla="*/ 147 w 286"/>
                    <a:gd name="T9" fmla="*/ 119 h 422"/>
                    <a:gd name="T10" fmla="*/ 251 w 286"/>
                    <a:gd name="T11" fmla="*/ 258 h 422"/>
                    <a:gd name="T12" fmla="*/ 241 w 286"/>
                    <a:gd name="T13" fmla="*/ 422 h 422"/>
                  </a:gdLst>
                  <a:ahLst/>
                  <a:cxnLst>
                    <a:cxn ang="0">
                      <a:pos x="T0" y="T1"/>
                    </a:cxn>
                    <a:cxn ang="0">
                      <a:pos x="T2" y="T3"/>
                    </a:cxn>
                    <a:cxn ang="0">
                      <a:pos x="T4" y="T5"/>
                    </a:cxn>
                    <a:cxn ang="0">
                      <a:pos x="T6" y="T7"/>
                    </a:cxn>
                    <a:cxn ang="0">
                      <a:pos x="T8" y="T9"/>
                    </a:cxn>
                    <a:cxn ang="0">
                      <a:pos x="T10" y="T11"/>
                    </a:cxn>
                    <a:cxn ang="0">
                      <a:pos x="T12" y="T13"/>
                    </a:cxn>
                  </a:cxnLst>
                  <a:rect l="0" t="0" r="r" b="b"/>
                  <a:pathLst>
                    <a:path w="286" h="422">
                      <a:moveTo>
                        <a:pt x="241" y="422"/>
                      </a:moveTo>
                      <a:cubicBezTo>
                        <a:pt x="162" y="317"/>
                        <a:pt x="83" y="213"/>
                        <a:pt x="5" y="108"/>
                      </a:cubicBezTo>
                      <a:cubicBezTo>
                        <a:pt x="1" y="104"/>
                        <a:pt x="0" y="93"/>
                        <a:pt x="2" y="89"/>
                      </a:cubicBezTo>
                      <a:cubicBezTo>
                        <a:pt x="20" y="60"/>
                        <a:pt x="38" y="32"/>
                        <a:pt x="58" y="0"/>
                      </a:cubicBezTo>
                      <a:cubicBezTo>
                        <a:pt x="91" y="44"/>
                        <a:pt x="119" y="81"/>
                        <a:pt x="147" y="119"/>
                      </a:cubicBezTo>
                      <a:cubicBezTo>
                        <a:pt x="182" y="165"/>
                        <a:pt x="217" y="211"/>
                        <a:pt x="251" y="258"/>
                      </a:cubicBezTo>
                      <a:cubicBezTo>
                        <a:pt x="286" y="308"/>
                        <a:pt x="282" y="380"/>
                        <a:pt x="241" y="422"/>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 name="Freeform 11"/>
                <p:cNvSpPr>
                  <a:spLocks/>
                </p:cNvSpPr>
                <p:nvPr/>
              </p:nvSpPr>
              <p:spPr bwMode="auto">
                <a:xfrm>
                  <a:off x="1926019" y="5991224"/>
                  <a:ext cx="260350" cy="266700"/>
                </a:xfrm>
                <a:custGeom>
                  <a:avLst/>
                  <a:gdLst>
                    <a:gd name="T0" fmla="*/ 222 w 222"/>
                    <a:gd name="T1" fmla="*/ 195 h 226"/>
                    <a:gd name="T2" fmla="*/ 179 w 222"/>
                    <a:gd name="T3" fmla="*/ 226 h 226"/>
                    <a:gd name="T4" fmla="*/ 0 w 222"/>
                    <a:gd name="T5" fmla="*/ 150 h 226"/>
                    <a:gd name="T6" fmla="*/ 39 w 222"/>
                    <a:gd name="T7" fmla="*/ 5 h 226"/>
                    <a:gd name="T8" fmla="*/ 196 w 222"/>
                    <a:gd name="T9" fmla="*/ 0 h 226"/>
                    <a:gd name="T10" fmla="*/ 222 w 222"/>
                    <a:gd name="T11" fmla="*/ 195 h 226"/>
                  </a:gdLst>
                  <a:ahLst/>
                  <a:cxnLst>
                    <a:cxn ang="0">
                      <a:pos x="T0" y="T1"/>
                    </a:cxn>
                    <a:cxn ang="0">
                      <a:pos x="T2" y="T3"/>
                    </a:cxn>
                    <a:cxn ang="0">
                      <a:pos x="T4" y="T5"/>
                    </a:cxn>
                    <a:cxn ang="0">
                      <a:pos x="T6" y="T7"/>
                    </a:cxn>
                    <a:cxn ang="0">
                      <a:pos x="T8" y="T9"/>
                    </a:cxn>
                    <a:cxn ang="0">
                      <a:pos x="T10" y="T11"/>
                    </a:cxn>
                  </a:cxnLst>
                  <a:rect l="0" t="0" r="r" b="b"/>
                  <a:pathLst>
                    <a:path w="222" h="226">
                      <a:moveTo>
                        <a:pt x="222" y="195"/>
                      </a:moveTo>
                      <a:cubicBezTo>
                        <a:pt x="205" y="207"/>
                        <a:pt x="193" y="216"/>
                        <a:pt x="179" y="226"/>
                      </a:cubicBezTo>
                      <a:cubicBezTo>
                        <a:pt x="122" y="202"/>
                        <a:pt x="62" y="177"/>
                        <a:pt x="0" y="150"/>
                      </a:cubicBezTo>
                      <a:cubicBezTo>
                        <a:pt x="37" y="108"/>
                        <a:pt x="46" y="60"/>
                        <a:pt x="39" y="5"/>
                      </a:cubicBezTo>
                      <a:cubicBezTo>
                        <a:pt x="91" y="28"/>
                        <a:pt x="143" y="31"/>
                        <a:pt x="196" y="0"/>
                      </a:cubicBezTo>
                      <a:cubicBezTo>
                        <a:pt x="205" y="68"/>
                        <a:pt x="213" y="133"/>
                        <a:pt x="222" y="195"/>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 name="Freeform 12"/>
                <p:cNvSpPr>
                  <a:spLocks/>
                </p:cNvSpPr>
                <p:nvPr/>
              </p:nvSpPr>
              <p:spPr bwMode="auto">
                <a:xfrm>
                  <a:off x="1541844" y="5483224"/>
                  <a:ext cx="271463" cy="227013"/>
                </a:xfrm>
                <a:custGeom>
                  <a:avLst/>
                  <a:gdLst>
                    <a:gd name="T0" fmla="*/ 230 w 230"/>
                    <a:gd name="T1" fmla="*/ 37 h 193"/>
                    <a:gd name="T2" fmla="*/ 29 w 230"/>
                    <a:gd name="T3" fmla="*/ 193 h 193"/>
                    <a:gd name="T4" fmla="*/ 2 w 230"/>
                    <a:gd name="T5" fmla="*/ 157 h 193"/>
                    <a:gd name="T6" fmla="*/ 3 w 230"/>
                    <a:gd name="T7" fmla="*/ 141 h 193"/>
                    <a:gd name="T8" fmla="*/ 187 w 230"/>
                    <a:gd name="T9" fmla="*/ 2 h 193"/>
                    <a:gd name="T10" fmla="*/ 211 w 230"/>
                    <a:gd name="T11" fmla="*/ 12 h 193"/>
                    <a:gd name="T12" fmla="*/ 230 w 230"/>
                    <a:gd name="T13" fmla="*/ 37 h 193"/>
                  </a:gdLst>
                  <a:ahLst/>
                  <a:cxnLst>
                    <a:cxn ang="0">
                      <a:pos x="T0" y="T1"/>
                    </a:cxn>
                    <a:cxn ang="0">
                      <a:pos x="T2" y="T3"/>
                    </a:cxn>
                    <a:cxn ang="0">
                      <a:pos x="T4" y="T5"/>
                    </a:cxn>
                    <a:cxn ang="0">
                      <a:pos x="T6" y="T7"/>
                    </a:cxn>
                    <a:cxn ang="0">
                      <a:pos x="T8" y="T9"/>
                    </a:cxn>
                    <a:cxn ang="0">
                      <a:pos x="T10" y="T11"/>
                    </a:cxn>
                    <a:cxn ang="0">
                      <a:pos x="T12" y="T13"/>
                    </a:cxn>
                  </a:cxnLst>
                  <a:rect l="0" t="0" r="r" b="b"/>
                  <a:pathLst>
                    <a:path w="230" h="193">
                      <a:moveTo>
                        <a:pt x="230" y="37"/>
                      </a:moveTo>
                      <a:cubicBezTo>
                        <a:pt x="140" y="61"/>
                        <a:pt x="72" y="109"/>
                        <a:pt x="29" y="193"/>
                      </a:cubicBezTo>
                      <a:cubicBezTo>
                        <a:pt x="19" y="180"/>
                        <a:pt x="10" y="169"/>
                        <a:pt x="2" y="157"/>
                      </a:cubicBezTo>
                      <a:cubicBezTo>
                        <a:pt x="0" y="153"/>
                        <a:pt x="1" y="146"/>
                        <a:pt x="3" y="141"/>
                      </a:cubicBezTo>
                      <a:cubicBezTo>
                        <a:pt x="41" y="64"/>
                        <a:pt x="104" y="20"/>
                        <a:pt x="187" y="2"/>
                      </a:cubicBezTo>
                      <a:cubicBezTo>
                        <a:pt x="198" y="0"/>
                        <a:pt x="205" y="2"/>
                        <a:pt x="211" y="12"/>
                      </a:cubicBezTo>
                      <a:cubicBezTo>
                        <a:pt x="216" y="20"/>
                        <a:pt x="222" y="27"/>
                        <a:pt x="230" y="37"/>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 name="Freeform 13"/>
                <p:cNvSpPr>
                  <a:spLocks/>
                </p:cNvSpPr>
                <p:nvPr/>
              </p:nvSpPr>
              <p:spPr bwMode="auto">
                <a:xfrm>
                  <a:off x="1492631" y="5408612"/>
                  <a:ext cx="249238" cy="201613"/>
                </a:xfrm>
                <a:custGeom>
                  <a:avLst/>
                  <a:gdLst>
                    <a:gd name="T0" fmla="*/ 212 w 212"/>
                    <a:gd name="T1" fmla="*/ 21 h 171"/>
                    <a:gd name="T2" fmla="*/ 10 w 212"/>
                    <a:gd name="T3" fmla="*/ 171 h 171"/>
                    <a:gd name="T4" fmla="*/ 3 w 212"/>
                    <a:gd name="T5" fmla="*/ 169 h 171"/>
                    <a:gd name="T6" fmla="*/ 4 w 212"/>
                    <a:gd name="T7" fmla="*/ 135 h 171"/>
                    <a:gd name="T8" fmla="*/ 30 w 212"/>
                    <a:gd name="T9" fmla="*/ 91 h 171"/>
                    <a:gd name="T10" fmla="*/ 157 w 212"/>
                    <a:gd name="T11" fmla="*/ 8 h 171"/>
                    <a:gd name="T12" fmla="*/ 212 w 212"/>
                    <a:gd name="T13" fmla="*/ 21 h 171"/>
                  </a:gdLst>
                  <a:ahLst/>
                  <a:cxnLst>
                    <a:cxn ang="0">
                      <a:pos x="T0" y="T1"/>
                    </a:cxn>
                    <a:cxn ang="0">
                      <a:pos x="T2" y="T3"/>
                    </a:cxn>
                    <a:cxn ang="0">
                      <a:pos x="T4" y="T5"/>
                    </a:cxn>
                    <a:cxn ang="0">
                      <a:pos x="T6" y="T7"/>
                    </a:cxn>
                    <a:cxn ang="0">
                      <a:pos x="T8" y="T9"/>
                    </a:cxn>
                    <a:cxn ang="0">
                      <a:pos x="T10" y="T11"/>
                    </a:cxn>
                    <a:cxn ang="0">
                      <a:pos x="T12" y="T13"/>
                    </a:cxn>
                  </a:cxnLst>
                  <a:rect l="0" t="0" r="r" b="b"/>
                  <a:pathLst>
                    <a:path w="212" h="171">
                      <a:moveTo>
                        <a:pt x="212" y="21"/>
                      </a:moveTo>
                      <a:cubicBezTo>
                        <a:pt x="123" y="44"/>
                        <a:pt x="54" y="90"/>
                        <a:pt x="10" y="171"/>
                      </a:cubicBezTo>
                      <a:cubicBezTo>
                        <a:pt x="8" y="170"/>
                        <a:pt x="5" y="170"/>
                        <a:pt x="3" y="169"/>
                      </a:cubicBezTo>
                      <a:cubicBezTo>
                        <a:pt x="3" y="158"/>
                        <a:pt x="0" y="145"/>
                        <a:pt x="4" y="135"/>
                      </a:cubicBezTo>
                      <a:cubicBezTo>
                        <a:pt x="10" y="119"/>
                        <a:pt x="19" y="104"/>
                        <a:pt x="30" y="91"/>
                      </a:cubicBezTo>
                      <a:cubicBezTo>
                        <a:pt x="65" y="53"/>
                        <a:pt x="106" y="22"/>
                        <a:pt x="157" y="8"/>
                      </a:cubicBezTo>
                      <a:cubicBezTo>
                        <a:pt x="175" y="3"/>
                        <a:pt x="195" y="0"/>
                        <a:pt x="212" y="21"/>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grpSp>
        </p:gr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9415" y="2810570"/>
              <a:ext cx="673318" cy="673318"/>
            </a:xfrm>
            <a:prstGeom prst="roundRect">
              <a:avLst/>
            </a:prstGeom>
            <a:solidFill>
              <a:srgbClr val="A094ED"/>
            </a:solidFill>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2691" y="2854115"/>
              <a:ext cx="615228" cy="615228"/>
            </a:xfrm>
            <a:prstGeom prst="roundRect">
              <a:avLst/>
            </a:prstGeom>
            <a:solidFill>
              <a:srgbClr val="7F8DE1"/>
            </a:solidFill>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4171" y="5717219"/>
              <a:ext cx="624838" cy="624838"/>
            </a:xfrm>
            <a:prstGeom prst="roundRect">
              <a:avLst/>
            </a:prstGeom>
            <a:solidFill>
              <a:srgbClr val="FCB95B"/>
            </a:solidFill>
          </p:spPr>
        </p:pic>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8453" y="4330797"/>
              <a:ext cx="590556" cy="590556"/>
            </a:xfrm>
            <a:prstGeom prst="roundRect">
              <a:avLst/>
            </a:prstGeom>
            <a:solidFill>
              <a:srgbClr val="F2CF5B"/>
            </a:solidFill>
          </p:spPr>
        </p:pic>
      </p:grpSp>
    </p:spTree>
    <p:extLst>
      <p:ext uri="{BB962C8B-B14F-4D97-AF65-F5344CB8AC3E}">
        <p14:creationId xmlns:p14="http://schemas.microsoft.com/office/powerpoint/2010/main" val="41361770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194</a:t>
            </a:fld>
            <a:endParaRPr lang="en-US" smtClean="0"/>
          </a:p>
        </p:txBody>
      </p:sp>
      <p:sp>
        <p:nvSpPr>
          <p:cNvPr id="3" name="Text Placeholder 2"/>
          <p:cNvSpPr>
            <a:spLocks noGrp="1"/>
          </p:cNvSpPr>
          <p:nvPr>
            <p:ph type="body" sz="quarter" idx="11"/>
          </p:nvPr>
        </p:nvSpPr>
        <p:spPr/>
        <p:txBody>
          <a:bodyPr/>
          <a:lstStyle/>
          <a:p>
            <a:r>
              <a:rPr lang="fr-FR"/>
              <a:t>Équipes Opportunités</a:t>
            </a:r>
          </a:p>
        </p:txBody>
      </p:sp>
      <p:sp>
        <p:nvSpPr>
          <p:cNvPr id="4" name="Text Placeholder 3"/>
          <p:cNvSpPr>
            <a:spLocks noGrp="1"/>
          </p:cNvSpPr>
          <p:nvPr>
            <p:ph type="body" sz="quarter" idx="12"/>
          </p:nvPr>
        </p:nvSpPr>
        <p:spPr>
          <a:xfrm>
            <a:off x="455733" y="1107831"/>
            <a:ext cx="5973642" cy="5300406"/>
          </a:xfrm>
        </p:spPr>
        <p:txBody>
          <a:bodyPr/>
          <a:lstStyle/>
          <a:p>
            <a:pPr marL="0" indent="0">
              <a:lnSpc>
                <a:spcPct val="100000"/>
              </a:lnSpc>
              <a:buNone/>
            </a:pPr>
            <a:r>
              <a:rPr lang="fr-FR" sz="2200" dirty="0"/>
              <a:t>Autoriser les équipes Opportunités à permettre aux utilisateurs </a:t>
            </a:r>
            <a:r>
              <a:rPr lang="fr-FR" sz="2200" dirty="0" smtClean="0"/>
              <a:t>d'accorder </a:t>
            </a:r>
            <a:r>
              <a:rPr lang="fr-FR" sz="2200" dirty="0"/>
              <a:t>des accès supplémentaires à leurs opportunités. Les propriétaires </a:t>
            </a:r>
            <a:r>
              <a:rPr lang="fr-FR" sz="2200" dirty="0" smtClean="0"/>
              <a:t>d'opportunités</a:t>
            </a:r>
            <a:r>
              <a:rPr lang="fr-FR" sz="2200" dirty="0"/>
              <a:t>, leurs responsables dans la hiérarchie des rôles </a:t>
            </a:r>
            <a:r>
              <a:rPr lang="pl-PL" sz="2200" dirty="0" smtClean="0"/>
              <a:t/>
            </a:r>
            <a:br>
              <a:rPr lang="pl-PL" sz="2200" dirty="0" smtClean="0"/>
            </a:br>
            <a:r>
              <a:rPr lang="fr-FR" sz="2200" dirty="0" smtClean="0"/>
              <a:t>et </a:t>
            </a:r>
            <a:r>
              <a:rPr lang="fr-FR" sz="2200" dirty="0"/>
              <a:t>les administrateurs peuvent :</a:t>
            </a:r>
          </a:p>
          <a:p>
            <a:pPr lvl="1">
              <a:lnSpc>
                <a:spcPct val="100000"/>
              </a:lnSpc>
            </a:pPr>
            <a:r>
              <a:rPr lang="fr-FR" sz="2200" dirty="0"/>
              <a:t>Ajouter et supprimer manuellement des membres </a:t>
            </a:r>
            <a:r>
              <a:rPr lang="fr-FR" sz="2200" dirty="0" smtClean="0"/>
              <a:t>d'équipe </a:t>
            </a:r>
            <a:r>
              <a:rPr lang="fr-FR" sz="2200" dirty="0"/>
              <a:t>dans une équipe commerciale </a:t>
            </a:r>
            <a:r>
              <a:rPr lang="fr-FR" sz="2200" dirty="0" smtClean="0"/>
              <a:t>d'opportunités </a:t>
            </a:r>
            <a:r>
              <a:rPr lang="fr-FR" sz="2200" dirty="0"/>
              <a:t>et assigner des rôles </a:t>
            </a:r>
            <a:r>
              <a:rPr lang="fr-FR" sz="2200" dirty="0" smtClean="0"/>
              <a:t>d'équipe</a:t>
            </a:r>
            <a:r>
              <a:rPr lang="fr-FR" sz="2200" dirty="0"/>
              <a:t>.</a:t>
            </a:r>
          </a:p>
          <a:p>
            <a:pPr lvl="1">
              <a:lnSpc>
                <a:spcPct val="100000"/>
              </a:lnSpc>
            </a:pPr>
            <a:r>
              <a:rPr lang="fr-FR" sz="2200" dirty="0"/>
              <a:t>Accorder un accès en lecture seule ou </a:t>
            </a:r>
            <a:r>
              <a:rPr lang="pl-PL" sz="2200" dirty="0" smtClean="0"/>
              <a:t/>
            </a:r>
            <a:br>
              <a:rPr lang="pl-PL" sz="2200" dirty="0" smtClean="0"/>
            </a:br>
            <a:r>
              <a:rPr lang="fr-FR" sz="2200" dirty="0" smtClean="0"/>
              <a:t>en </a:t>
            </a:r>
            <a:r>
              <a:rPr lang="fr-FR" sz="2200" dirty="0"/>
              <a:t>lecture-écriture à </a:t>
            </a:r>
            <a:r>
              <a:rPr lang="fr-FR" sz="2200" dirty="0" smtClean="0"/>
              <a:t>l'opportunité </a:t>
            </a:r>
            <a:r>
              <a:rPr lang="fr-FR" sz="2200" dirty="0"/>
              <a:t>à chaque membre.</a:t>
            </a:r>
          </a:p>
          <a:p>
            <a:pPr lvl="1">
              <a:lnSpc>
                <a:spcPct val="100000"/>
              </a:lnSpc>
            </a:pPr>
            <a:r>
              <a:rPr lang="fr-FR" sz="2200" dirty="0"/>
              <a:t>Créer une équipe commerciale personnelle par défaut, qui peut être ajoutée automatiquement.</a:t>
            </a:r>
          </a:p>
          <a:p>
            <a:endParaRPr lang="en-IN" sz="2200" dirty="0"/>
          </a:p>
        </p:txBody>
      </p:sp>
      <p:grpSp>
        <p:nvGrpSpPr>
          <p:cNvPr id="30" name="Group 29"/>
          <p:cNvGrpSpPr/>
          <p:nvPr/>
        </p:nvGrpSpPr>
        <p:grpSpPr>
          <a:xfrm>
            <a:off x="6141002" y="2695841"/>
            <a:ext cx="5832012" cy="2122343"/>
            <a:chOff x="6141002" y="2695841"/>
            <a:chExt cx="5832012" cy="2122343"/>
          </a:xfrm>
        </p:grpSpPr>
        <p:grpSp>
          <p:nvGrpSpPr>
            <p:cNvPr id="5" name="Group 4"/>
            <p:cNvGrpSpPr/>
            <p:nvPr/>
          </p:nvGrpSpPr>
          <p:grpSpPr>
            <a:xfrm>
              <a:off x="6141002" y="2695841"/>
              <a:ext cx="5832012" cy="2122343"/>
              <a:chOff x="7062099" y="2543442"/>
              <a:chExt cx="4770238" cy="1735950"/>
            </a:xfrm>
          </p:grpSpPr>
          <p:grpSp>
            <p:nvGrpSpPr>
              <p:cNvPr id="6" name="Group 41"/>
              <p:cNvGrpSpPr/>
              <p:nvPr/>
            </p:nvGrpSpPr>
            <p:grpSpPr>
              <a:xfrm>
                <a:off x="7062099" y="2543442"/>
                <a:ext cx="4770238" cy="1735950"/>
                <a:chOff x="859988" y="4302612"/>
                <a:chExt cx="4770238" cy="1735950"/>
              </a:xfrm>
            </p:grpSpPr>
            <p:sp>
              <p:nvSpPr>
                <p:cNvPr id="25" name="Rounded Rectangle 36"/>
                <p:cNvSpPr/>
                <p:nvPr/>
              </p:nvSpPr>
              <p:spPr>
                <a:xfrm>
                  <a:off x="859988" y="4302612"/>
                  <a:ext cx="4770238" cy="1735950"/>
                </a:xfrm>
                <a:prstGeom prst="roundRect">
                  <a:avLst>
                    <a:gd name="adj" fmla="val 13707"/>
                  </a:avLst>
                </a:prstGeom>
                <a:solidFill>
                  <a:srgbClr val="21C5FF"/>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000" dirty="0"/>
                </a:p>
              </p:txBody>
            </p:sp>
            <p:sp>
              <p:nvSpPr>
                <p:cNvPr id="26" name="TextBox 25"/>
                <p:cNvSpPr txBox="1"/>
                <p:nvPr/>
              </p:nvSpPr>
              <p:spPr>
                <a:xfrm>
                  <a:off x="4044564" y="4839871"/>
                  <a:ext cx="1567373" cy="579009"/>
                </a:xfrm>
                <a:prstGeom prst="rect">
                  <a:avLst/>
                </a:prstGeom>
                <a:noFill/>
              </p:spPr>
              <p:txBody>
                <a:bodyPr wrap="square" rtlCol="0">
                  <a:spAutoFit/>
                </a:bodyPr>
                <a:lstStyle/>
                <a:p>
                  <a:r>
                    <a:rPr lang="fr-FR" sz="2000">
                      <a:solidFill>
                        <a:srgbClr val="19325C"/>
                      </a:solidFill>
                    </a:rPr>
                    <a:t>Kevin Bailey, </a:t>
                  </a:r>
                  <a:r>
                    <a:rPr lang="fr-FR" sz="2000" b="0">
                      <a:solidFill>
                        <a:srgbClr val="19325C"/>
                      </a:solidFill>
                    </a:rPr>
                    <a:t>ingénieur commercial</a:t>
                  </a:r>
                </a:p>
              </p:txBody>
            </p:sp>
            <p:sp>
              <p:nvSpPr>
                <p:cNvPr id="28" name="TextBox 27"/>
                <p:cNvSpPr txBox="1"/>
                <p:nvPr/>
              </p:nvSpPr>
              <p:spPr>
                <a:xfrm>
                  <a:off x="917135" y="4768721"/>
                  <a:ext cx="1474269" cy="830752"/>
                </a:xfrm>
                <a:prstGeom prst="rect">
                  <a:avLst/>
                </a:prstGeom>
                <a:noFill/>
              </p:spPr>
              <p:txBody>
                <a:bodyPr wrap="none" rtlCol="0">
                  <a:spAutoFit/>
                </a:bodyPr>
                <a:lstStyle/>
                <a:p>
                  <a:r>
                    <a:rPr lang="fr-FR" sz="2000" spc="-20" dirty="0">
                      <a:solidFill>
                        <a:srgbClr val="19325C"/>
                      </a:solidFill>
                    </a:rPr>
                    <a:t>Phil Smith,</a:t>
                  </a:r>
                  <a:br>
                    <a:rPr lang="fr-FR" sz="2000" spc="-20" dirty="0">
                      <a:solidFill>
                        <a:srgbClr val="19325C"/>
                      </a:solidFill>
                    </a:rPr>
                  </a:br>
                  <a:r>
                    <a:rPr lang="fr-FR" sz="2000" b="0" spc="-20" dirty="0">
                      <a:solidFill>
                        <a:srgbClr val="19325C"/>
                      </a:solidFill>
                    </a:rPr>
                    <a:t>Propriétaire</a:t>
                  </a:r>
                  <a:br>
                    <a:rPr lang="fr-FR" sz="2000" b="0" spc="-20" dirty="0">
                      <a:solidFill>
                        <a:srgbClr val="19325C"/>
                      </a:solidFill>
                    </a:rPr>
                  </a:br>
                  <a:r>
                    <a:rPr lang="fr-FR" sz="2000" b="0" spc="-20" dirty="0" smtClean="0">
                      <a:solidFill>
                        <a:srgbClr val="19325C"/>
                      </a:solidFill>
                    </a:rPr>
                    <a:t>d'opportunité</a:t>
                  </a:r>
                  <a:endParaRPr lang="fr-FR" sz="2000" b="0" spc="-20" dirty="0">
                    <a:solidFill>
                      <a:srgbClr val="19325C"/>
                    </a:solidFill>
                  </a:endParaRPr>
                </a:p>
              </p:txBody>
            </p:sp>
          </p:grpSp>
          <p:grpSp>
            <p:nvGrpSpPr>
              <p:cNvPr id="7" name="Group 6"/>
              <p:cNvGrpSpPr/>
              <p:nvPr/>
            </p:nvGrpSpPr>
            <p:grpSpPr>
              <a:xfrm>
                <a:off x="9442704" y="2701364"/>
                <a:ext cx="640080" cy="640080"/>
                <a:chOff x="8759952" y="1243584"/>
                <a:chExt cx="640080" cy="640080"/>
              </a:xfrm>
            </p:grpSpPr>
            <p:sp>
              <p:nvSpPr>
                <p:cNvPr id="16" name="Oval 15"/>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7" name="Group 16"/>
                <p:cNvGrpSpPr/>
                <p:nvPr/>
              </p:nvGrpSpPr>
              <p:grpSpPr>
                <a:xfrm>
                  <a:off x="8809621" y="1513611"/>
                  <a:ext cx="531989" cy="137987"/>
                  <a:chOff x="6417451" y="1890395"/>
                  <a:chExt cx="1182758" cy="306784"/>
                </a:xfrm>
              </p:grpSpPr>
              <p:sp>
                <p:nvSpPr>
                  <p:cNvPr id="18"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grpSp>
          </p:grpSp>
          <p:grpSp>
            <p:nvGrpSpPr>
              <p:cNvPr id="8" name="Group 7"/>
              <p:cNvGrpSpPr/>
              <p:nvPr/>
            </p:nvGrpSpPr>
            <p:grpSpPr>
              <a:xfrm>
                <a:off x="9422659" y="3432789"/>
                <a:ext cx="648082" cy="640270"/>
                <a:chOff x="1035968" y="5037128"/>
                <a:chExt cx="1691375" cy="1691375"/>
              </a:xfrm>
            </p:grpSpPr>
            <p:sp>
              <p:nvSpPr>
                <p:cNvPr id="9" name="Oval 8"/>
                <p:cNvSpPr/>
                <p:nvPr/>
              </p:nvSpPr>
              <p:spPr bwMode="auto">
                <a:xfrm>
                  <a:off x="1035968" y="5037128"/>
                  <a:ext cx="1691375" cy="1691375"/>
                </a:xfrm>
                <a:prstGeom prst="ellipse">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Freeform 8"/>
                <p:cNvSpPr>
                  <a:spLocks noEditPoints="1"/>
                </p:cNvSpPr>
                <p:nvPr/>
              </p:nvSpPr>
              <p:spPr bwMode="auto">
                <a:xfrm>
                  <a:off x="1411669" y="5338762"/>
                  <a:ext cx="871538" cy="1060450"/>
                </a:xfrm>
                <a:custGeom>
                  <a:avLst/>
                  <a:gdLst>
                    <a:gd name="T0" fmla="*/ 740 w 741"/>
                    <a:gd name="T1" fmla="*/ 901 h 901"/>
                    <a:gd name="T2" fmla="*/ 609 w 741"/>
                    <a:gd name="T3" fmla="*/ 846 h 901"/>
                    <a:gd name="T4" fmla="*/ 406 w 741"/>
                    <a:gd name="T5" fmla="*/ 759 h 901"/>
                    <a:gd name="T6" fmla="*/ 383 w 741"/>
                    <a:gd name="T7" fmla="*/ 742 h 901"/>
                    <a:gd name="T8" fmla="*/ 30 w 741"/>
                    <a:gd name="T9" fmla="*/ 274 h 901"/>
                    <a:gd name="T10" fmla="*/ 11 w 741"/>
                    <a:gd name="T11" fmla="*/ 177 h 901"/>
                    <a:gd name="T12" fmla="*/ 245 w 741"/>
                    <a:gd name="T13" fmla="*/ 1 h 901"/>
                    <a:gd name="T14" fmla="*/ 333 w 741"/>
                    <a:gd name="T15" fmla="*/ 44 h 901"/>
                    <a:gd name="T16" fmla="*/ 683 w 741"/>
                    <a:gd name="T17" fmla="*/ 510 h 901"/>
                    <a:gd name="T18" fmla="*/ 697 w 741"/>
                    <a:gd name="T19" fmla="*/ 555 h 901"/>
                    <a:gd name="T20" fmla="*/ 741 w 741"/>
                    <a:gd name="T21" fmla="*/ 893 h 901"/>
                    <a:gd name="T22" fmla="*/ 740 w 741"/>
                    <a:gd name="T23" fmla="*/ 901 h 901"/>
                    <a:gd name="T24" fmla="*/ 617 w 741"/>
                    <a:gd name="T25" fmla="*/ 527 h 901"/>
                    <a:gd name="T26" fmla="*/ 377 w 741"/>
                    <a:gd name="T27" fmla="*/ 208 h 901"/>
                    <a:gd name="T28" fmla="*/ 364 w 741"/>
                    <a:gd name="T29" fmla="*/ 202 h 901"/>
                    <a:gd name="T30" fmla="*/ 259 w 741"/>
                    <a:gd name="T31" fmla="*/ 246 h 901"/>
                    <a:gd name="T32" fmla="*/ 458 w 741"/>
                    <a:gd name="T33" fmla="*/ 508 h 901"/>
                    <a:gd name="T34" fmla="*/ 617 w 741"/>
                    <a:gd name="T35" fmla="*/ 527 h 901"/>
                    <a:gd name="T36" fmla="*/ 415 w 741"/>
                    <a:gd name="T37" fmla="*/ 681 h 901"/>
                    <a:gd name="T38" fmla="*/ 425 w 741"/>
                    <a:gd name="T39" fmla="*/ 517 h 901"/>
                    <a:gd name="T40" fmla="*/ 321 w 741"/>
                    <a:gd name="T41" fmla="*/ 378 h 901"/>
                    <a:gd name="T42" fmla="*/ 232 w 741"/>
                    <a:gd name="T43" fmla="*/ 259 h 901"/>
                    <a:gd name="T44" fmla="*/ 176 w 741"/>
                    <a:gd name="T45" fmla="*/ 348 h 901"/>
                    <a:gd name="T46" fmla="*/ 179 w 741"/>
                    <a:gd name="T47" fmla="*/ 367 h 901"/>
                    <a:gd name="T48" fmla="*/ 415 w 741"/>
                    <a:gd name="T49" fmla="*/ 681 h 901"/>
                    <a:gd name="T50" fmla="*/ 659 w 741"/>
                    <a:gd name="T51" fmla="*/ 749 h 901"/>
                    <a:gd name="T52" fmla="*/ 633 w 741"/>
                    <a:gd name="T53" fmla="*/ 554 h 901"/>
                    <a:gd name="T54" fmla="*/ 476 w 741"/>
                    <a:gd name="T55" fmla="*/ 559 h 901"/>
                    <a:gd name="T56" fmla="*/ 437 w 741"/>
                    <a:gd name="T57" fmla="*/ 704 h 901"/>
                    <a:gd name="T58" fmla="*/ 616 w 741"/>
                    <a:gd name="T59" fmla="*/ 780 h 901"/>
                    <a:gd name="T60" fmla="*/ 659 w 741"/>
                    <a:gd name="T61" fmla="*/ 749 h 901"/>
                    <a:gd name="T62" fmla="*/ 341 w 741"/>
                    <a:gd name="T63" fmla="*/ 159 h 901"/>
                    <a:gd name="T64" fmla="*/ 322 w 741"/>
                    <a:gd name="T65" fmla="*/ 134 h 901"/>
                    <a:gd name="T66" fmla="*/ 298 w 741"/>
                    <a:gd name="T67" fmla="*/ 124 h 901"/>
                    <a:gd name="T68" fmla="*/ 114 w 741"/>
                    <a:gd name="T69" fmla="*/ 263 h 901"/>
                    <a:gd name="T70" fmla="*/ 113 w 741"/>
                    <a:gd name="T71" fmla="*/ 279 h 901"/>
                    <a:gd name="T72" fmla="*/ 140 w 741"/>
                    <a:gd name="T73" fmla="*/ 315 h 901"/>
                    <a:gd name="T74" fmla="*/ 341 w 741"/>
                    <a:gd name="T75" fmla="*/ 159 h 901"/>
                    <a:gd name="T76" fmla="*/ 281 w 741"/>
                    <a:gd name="T77" fmla="*/ 80 h 901"/>
                    <a:gd name="T78" fmla="*/ 226 w 741"/>
                    <a:gd name="T79" fmla="*/ 67 h 901"/>
                    <a:gd name="T80" fmla="*/ 99 w 741"/>
                    <a:gd name="T81" fmla="*/ 150 h 901"/>
                    <a:gd name="T82" fmla="*/ 73 w 741"/>
                    <a:gd name="T83" fmla="*/ 194 h 901"/>
                    <a:gd name="T84" fmla="*/ 72 w 741"/>
                    <a:gd name="T85" fmla="*/ 228 h 901"/>
                    <a:gd name="T86" fmla="*/ 79 w 741"/>
                    <a:gd name="T87" fmla="*/ 230 h 901"/>
                    <a:gd name="T88" fmla="*/ 281 w 741"/>
                    <a:gd name="T89" fmla="*/ 8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1" h="901">
                      <a:moveTo>
                        <a:pt x="740" y="901"/>
                      </a:moveTo>
                      <a:cubicBezTo>
                        <a:pt x="696" y="882"/>
                        <a:pt x="653" y="864"/>
                        <a:pt x="609" y="846"/>
                      </a:cubicBezTo>
                      <a:cubicBezTo>
                        <a:pt x="541" y="817"/>
                        <a:pt x="473" y="789"/>
                        <a:pt x="406" y="759"/>
                      </a:cubicBezTo>
                      <a:cubicBezTo>
                        <a:pt x="397" y="756"/>
                        <a:pt x="388" y="749"/>
                        <a:pt x="383" y="742"/>
                      </a:cubicBezTo>
                      <a:cubicBezTo>
                        <a:pt x="265" y="586"/>
                        <a:pt x="148" y="430"/>
                        <a:pt x="30" y="274"/>
                      </a:cubicBezTo>
                      <a:cubicBezTo>
                        <a:pt x="8" y="245"/>
                        <a:pt x="0" y="213"/>
                        <a:pt x="11" y="177"/>
                      </a:cubicBezTo>
                      <a:cubicBezTo>
                        <a:pt x="35" y="95"/>
                        <a:pt x="160" y="2"/>
                        <a:pt x="245" y="1"/>
                      </a:cubicBezTo>
                      <a:cubicBezTo>
                        <a:pt x="282" y="0"/>
                        <a:pt x="311" y="14"/>
                        <a:pt x="333" y="44"/>
                      </a:cubicBezTo>
                      <a:cubicBezTo>
                        <a:pt x="450" y="199"/>
                        <a:pt x="567" y="354"/>
                        <a:pt x="683" y="510"/>
                      </a:cubicBezTo>
                      <a:cubicBezTo>
                        <a:pt x="692" y="522"/>
                        <a:pt x="695" y="539"/>
                        <a:pt x="697" y="555"/>
                      </a:cubicBezTo>
                      <a:cubicBezTo>
                        <a:pt x="712" y="667"/>
                        <a:pt x="726" y="780"/>
                        <a:pt x="741" y="893"/>
                      </a:cubicBezTo>
                      <a:cubicBezTo>
                        <a:pt x="741" y="895"/>
                        <a:pt x="740" y="897"/>
                        <a:pt x="740" y="901"/>
                      </a:cubicBezTo>
                      <a:close/>
                      <a:moveTo>
                        <a:pt x="617" y="527"/>
                      </a:moveTo>
                      <a:cubicBezTo>
                        <a:pt x="538" y="420"/>
                        <a:pt x="458" y="314"/>
                        <a:pt x="377" y="208"/>
                      </a:cubicBezTo>
                      <a:cubicBezTo>
                        <a:pt x="375" y="204"/>
                        <a:pt x="368" y="201"/>
                        <a:pt x="364" y="202"/>
                      </a:cubicBezTo>
                      <a:cubicBezTo>
                        <a:pt x="327" y="210"/>
                        <a:pt x="292" y="222"/>
                        <a:pt x="259" y="246"/>
                      </a:cubicBezTo>
                      <a:cubicBezTo>
                        <a:pt x="326" y="335"/>
                        <a:pt x="390" y="423"/>
                        <a:pt x="458" y="508"/>
                      </a:cubicBezTo>
                      <a:cubicBezTo>
                        <a:pt x="496" y="554"/>
                        <a:pt x="572" y="560"/>
                        <a:pt x="617" y="527"/>
                      </a:cubicBezTo>
                      <a:close/>
                      <a:moveTo>
                        <a:pt x="415" y="681"/>
                      </a:moveTo>
                      <a:cubicBezTo>
                        <a:pt x="456" y="639"/>
                        <a:pt x="460" y="567"/>
                        <a:pt x="425" y="517"/>
                      </a:cubicBezTo>
                      <a:cubicBezTo>
                        <a:pt x="391" y="470"/>
                        <a:pt x="356" y="424"/>
                        <a:pt x="321" y="378"/>
                      </a:cubicBezTo>
                      <a:cubicBezTo>
                        <a:pt x="293" y="340"/>
                        <a:pt x="265" y="303"/>
                        <a:pt x="232" y="259"/>
                      </a:cubicBezTo>
                      <a:cubicBezTo>
                        <a:pt x="212" y="291"/>
                        <a:pt x="194" y="319"/>
                        <a:pt x="176" y="348"/>
                      </a:cubicBezTo>
                      <a:cubicBezTo>
                        <a:pt x="174" y="352"/>
                        <a:pt x="175" y="363"/>
                        <a:pt x="179" y="367"/>
                      </a:cubicBezTo>
                      <a:cubicBezTo>
                        <a:pt x="257" y="472"/>
                        <a:pt x="336" y="576"/>
                        <a:pt x="415" y="681"/>
                      </a:cubicBezTo>
                      <a:close/>
                      <a:moveTo>
                        <a:pt x="659" y="749"/>
                      </a:moveTo>
                      <a:cubicBezTo>
                        <a:pt x="650" y="687"/>
                        <a:pt x="642" y="622"/>
                        <a:pt x="633" y="554"/>
                      </a:cubicBezTo>
                      <a:cubicBezTo>
                        <a:pt x="580" y="585"/>
                        <a:pt x="528" y="582"/>
                        <a:pt x="476" y="559"/>
                      </a:cubicBezTo>
                      <a:cubicBezTo>
                        <a:pt x="483" y="614"/>
                        <a:pt x="474" y="662"/>
                        <a:pt x="437" y="704"/>
                      </a:cubicBezTo>
                      <a:cubicBezTo>
                        <a:pt x="499" y="731"/>
                        <a:pt x="559" y="756"/>
                        <a:pt x="616" y="780"/>
                      </a:cubicBezTo>
                      <a:cubicBezTo>
                        <a:pt x="630" y="770"/>
                        <a:pt x="642" y="761"/>
                        <a:pt x="659" y="749"/>
                      </a:cubicBezTo>
                      <a:close/>
                      <a:moveTo>
                        <a:pt x="341" y="159"/>
                      </a:moveTo>
                      <a:cubicBezTo>
                        <a:pt x="333" y="149"/>
                        <a:pt x="327" y="142"/>
                        <a:pt x="322" y="134"/>
                      </a:cubicBezTo>
                      <a:cubicBezTo>
                        <a:pt x="316" y="124"/>
                        <a:pt x="309" y="122"/>
                        <a:pt x="298" y="124"/>
                      </a:cubicBezTo>
                      <a:cubicBezTo>
                        <a:pt x="215" y="142"/>
                        <a:pt x="152" y="186"/>
                        <a:pt x="114" y="263"/>
                      </a:cubicBezTo>
                      <a:cubicBezTo>
                        <a:pt x="112" y="268"/>
                        <a:pt x="111" y="275"/>
                        <a:pt x="113" y="279"/>
                      </a:cubicBezTo>
                      <a:cubicBezTo>
                        <a:pt x="121" y="291"/>
                        <a:pt x="130" y="302"/>
                        <a:pt x="140" y="315"/>
                      </a:cubicBezTo>
                      <a:cubicBezTo>
                        <a:pt x="183" y="231"/>
                        <a:pt x="251" y="183"/>
                        <a:pt x="341" y="159"/>
                      </a:cubicBezTo>
                      <a:close/>
                      <a:moveTo>
                        <a:pt x="281" y="80"/>
                      </a:moveTo>
                      <a:cubicBezTo>
                        <a:pt x="264" y="59"/>
                        <a:pt x="244" y="62"/>
                        <a:pt x="226" y="67"/>
                      </a:cubicBezTo>
                      <a:cubicBezTo>
                        <a:pt x="175" y="81"/>
                        <a:pt x="134" y="112"/>
                        <a:pt x="99" y="150"/>
                      </a:cubicBezTo>
                      <a:cubicBezTo>
                        <a:pt x="88" y="163"/>
                        <a:pt x="79" y="178"/>
                        <a:pt x="73" y="194"/>
                      </a:cubicBezTo>
                      <a:cubicBezTo>
                        <a:pt x="69" y="204"/>
                        <a:pt x="72" y="217"/>
                        <a:pt x="72" y="228"/>
                      </a:cubicBezTo>
                      <a:cubicBezTo>
                        <a:pt x="74" y="229"/>
                        <a:pt x="77" y="229"/>
                        <a:pt x="79" y="230"/>
                      </a:cubicBezTo>
                      <a:cubicBezTo>
                        <a:pt x="123" y="149"/>
                        <a:pt x="192" y="103"/>
                        <a:pt x="281"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 name="Freeform 9"/>
                <p:cNvSpPr>
                  <a:spLocks/>
                </p:cNvSpPr>
                <p:nvPr/>
              </p:nvSpPr>
              <p:spPr bwMode="auto">
                <a:xfrm>
                  <a:off x="1716469" y="5575299"/>
                  <a:ext cx="420688" cy="423863"/>
                </a:xfrm>
                <a:custGeom>
                  <a:avLst/>
                  <a:gdLst>
                    <a:gd name="T0" fmla="*/ 358 w 358"/>
                    <a:gd name="T1" fmla="*/ 326 h 359"/>
                    <a:gd name="T2" fmla="*/ 199 w 358"/>
                    <a:gd name="T3" fmla="*/ 307 h 359"/>
                    <a:gd name="T4" fmla="*/ 0 w 358"/>
                    <a:gd name="T5" fmla="*/ 45 h 359"/>
                    <a:gd name="T6" fmla="*/ 105 w 358"/>
                    <a:gd name="T7" fmla="*/ 1 h 359"/>
                    <a:gd name="T8" fmla="*/ 118 w 358"/>
                    <a:gd name="T9" fmla="*/ 7 h 359"/>
                    <a:gd name="T10" fmla="*/ 358 w 358"/>
                    <a:gd name="T11" fmla="*/ 326 h 359"/>
                  </a:gdLst>
                  <a:ahLst/>
                  <a:cxnLst>
                    <a:cxn ang="0">
                      <a:pos x="T0" y="T1"/>
                    </a:cxn>
                    <a:cxn ang="0">
                      <a:pos x="T2" y="T3"/>
                    </a:cxn>
                    <a:cxn ang="0">
                      <a:pos x="T4" y="T5"/>
                    </a:cxn>
                    <a:cxn ang="0">
                      <a:pos x="T6" y="T7"/>
                    </a:cxn>
                    <a:cxn ang="0">
                      <a:pos x="T8" y="T9"/>
                    </a:cxn>
                    <a:cxn ang="0">
                      <a:pos x="T10" y="T11"/>
                    </a:cxn>
                  </a:cxnLst>
                  <a:rect l="0" t="0" r="r" b="b"/>
                  <a:pathLst>
                    <a:path w="358" h="359">
                      <a:moveTo>
                        <a:pt x="358" y="326"/>
                      </a:moveTo>
                      <a:cubicBezTo>
                        <a:pt x="313" y="359"/>
                        <a:pt x="237" y="353"/>
                        <a:pt x="199" y="307"/>
                      </a:cubicBezTo>
                      <a:cubicBezTo>
                        <a:pt x="131" y="222"/>
                        <a:pt x="67" y="134"/>
                        <a:pt x="0" y="45"/>
                      </a:cubicBezTo>
                      <a:cubicBezTo>
                        <a:pt x="33" y="21"/>
                        <a:pt x="68" y="9"/>
                        <a:pt x="105" y="1"/>
                      </a:cubicBezTo>
                      <a:cubicBezTo>
                        <a:pt x="109" y="0"/>
                        <a:pt x="116" y="3"/>
                        <a:pt x="118" y="7"/>
                      </a:cubicBezTo>
                      <a:cubicBezTo>
                        <a:pt x="199" y="113"/>
                        <a:pt x="279" y="219"/>
                        <a:pt x="358" y="326"/>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 name="Freeform 10"/>
                <p:cNvSpPr>
                  <a:spLocks/>
                </p:cNvSpPr>
                <p:nvPr/>
              </p:nvSpPr>
              <p:spPr bwMode="auto">
                <a:xfrm>
                  <a:off x="1616456" y="5643562"/>
                  <a:ext cx="336550" cy="496888"/>
                </a:xfrm>
                <a:custGeom>
                  <a:avLst/>
                  <a:gdLst>
                    <a:gd name="T0" fmla="*/ 241 w 286"/>
                    <a:gd name="T1" fmla="*/ 422 h 422"/>
                    <a:gd name="T2" fmla="*/ 5 w 286"/>
                    <a:gd name="T3" fmla="*/ 108 h 422"/>
                    <a:gd name="T4" fmla="*/ 2 w 286"/>
                    <a:gd name="T5" fmla="*/ 89 h 422"/>
                    <a:gd name="T6" fmla="*/ 58 w 286"/>
                    <a:gd name="T7" fmla="*/ 0 h 422"/>
                    <a:gd name="T8" fmla="*/ 147 w 286"/>
                    <a:gd name="T9" fmla="*/ 119 h 422"/>
                    <a:gd name="T10" fmla="*/ 251 w 286"/>
                    <a:gd name="T11" fmla="*/ 258 h 422"/>
                    <a:gd name="T12" fmla="*/ 241 w 286"/>
                    <a:gd name="T13" fmla="*/ 422 h 422"/>
                  </a:gdLst>
                  <a:ahLst/>
                  <a:cxnLst>
                    <a:cxn ang="0">
                      <a:pos x="T0" y="T1"/>
                    </a:cxn>
                    <a:cxn ang="0">
                      <a:pos x="T2" y="T3"/>
                    </a:cxn>
                    <a:cxn ang="0">
                      <a:pos x="T4" y="T5"/>
                    </a:cxn>
                    <a:cxn ang="0">
                      <a:pos x="T6" y="T7"/>
                    </a:cxn>
                    <a:cxn ang="0">
                      <a:pos x="T8" y="T9"/>
                    </a:cxn>
                    <a:cxn ang="0">
                      <a:pos x="T10" y="T11"/>
                    </a:cxn>
                    <a:cxn ang="0">
                      <a:pos x="T12" y="T13"/>
                    </a:cxn>
                  </a:cxnLst>
                  <a:rect l="0" t="0" r="r" b="b"/>
                  <a:pathLst>
                    <a:path w="286" h="422">
                      <a:moveTo>
                        <a:pt x="241" y="422"/>
                      </a:moveTo>
                      <a:cubicBezTo>
                        <a:pt x="162" y="317"/>
                        <a:pt x="83" y="213"/>
                        <a:pt x="5" y="108"/>
                      </a:cubicBezTo>
                      <a:cubicBezTo>
                        <a:pt x="1" y="104"/>
                        <a:pt x="0" y="93"/>
                        <a:pt x="2" y="89"/>
                      </a:cubicBezTo>
                      <a:cubicBezTo>
                        <a:pt x="20" y="60"/>
                        <a:pt x="38" y="32"/>
                        <a:pt x="58" y="0"/>
                      </a:cubicBezTo>
                      <a:cubicBezTo>
                        <a:pt x="91" y="44"/>
                        <a:pt x="119" y="81"/>
                        <a:pt x="147" y="119"/>
                      </a:cubicBezTo>
                      <a:cubicBezTo>
                        <a:pt x="182" y="165"/>
                        <a:pt x="217" y="211"/>
                        <a:pt x="251" y="258"/>
                      </a:cubicBezTo>
                      <a:cubicBezTo>
                        <a:pt x="286" y="308"/>
                        <a:pt x="282" y="380"/>
                        <a:pt x="241" y="422"/>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 name="Freeform 11"/>
                <p:cNvSpPr>
                  <a:spLocks/>
                </p:cNvSpPr>
                <p:nvPr/>
              </p:nvSpPr>
              <p:spPr bwMode="auto">
                <a:xfrm>
                  <a:off x="1926019" y="5991224"/>
                  <a:ext cx="260350" cy="266700"/>
                </a:xfrm>
                <a:custGeom>
                  <a:avLst/>
                  <a:gdLst>
                    <a:gd name="T0" fmla="*/ 222 w 222"/>
                    <a:gd name="T1" fmla="*/ 195 h 226"/>
                    <a:gd name="T2" fmla="*/ 179 w 222"/>
                    <a:gd name="T3" fmla="*/ 226 h 226"/>
                    <a:gd name="T4" fmla="*/ 0 w 222"/>
                    <a:gd name="T5" fmla="*/ 150 h 226"/>
                    <a:gd name="T6" fmla="*/ 39 w 222"/>
                    <a:gd name="T7" fmla="*/ 5 h 226"/>
                    <a:gd name="T8" fmla="*/ 196 w 222"/>
                    <a:gd name="T9" fmla="*/ 0 h 226"/>
                    <a:gd name="T10" fmla="*/ 222 w 222"/>
                    <a:gd name="T11" fmla="*/ 195 h 226"/>
                  </a:gdLst>
                  <a:ahLst/>
                  <a:cxnLst>
                    <a:cxn ang="0">
                      <a:pos x="T0" y="T1"/>
                    </a:cxn>
                    <a:cxn ang="0">
                      <a:pos x="T2" y="T3"/>
                    </a:cxn>
                    <a:cxn ang="0">
                      <a:pos x="T4" y="T5"/>
                    </a:cxn>
                    <a:cxn ang="0">
                      <a:pos x="T6" y="T7"/>
                    </a:cxn>
                    <a:cxn ang="0">
                      <a:pos x="T8" y="T9"/>
                    </a:cxn>
                    <a:cxn ang="0">
                      <a:pos x="T10" y="T11"/>
                    </a:cxn>
                  </a:cxnLst>
                  <a:rect l="0" t="0" r="r" b="b"/>
                  <a:pathLst>
                    <a:path w="222" h="226">
                      <a:moveTo>
                        <a:pt x="222" y="195"/>
                      </a:moveTo>
                      <a:cubicBezTo>
                        <a:pt x="205" y="207"/>
                        <a:pt x="193" y="216"/>
                        <a:pt x="179" y="226"/>
                      </a:cubicBezTo>
                      <a:cubicBezTo>
                        <a:pt x="122" y="202"/>
                        <a:pt x="62" y="177"/>
                        <a:pt x="0" y="150"/>
                      </a:cubicBezTo>
                      <a:cubicBezTo>
                        <a:pt x="37" y="108"/>
                        <a:pt x="46" y="60"/>
                        <a:pt x="39" y="5"/>
                      </a:cubicBezTo>
                      <a:cubicBezTo>
                        <a:pt x="91" y="28"/>
                        <a:pt x="143" y="31"/>
                        <a:pt x="196" y="0"/>
                      </a:cubicBezTo>
                      <a:cubicBezTo>
                        <a:pt x="205" y="68"/>
                        <a:pt x="213" y="133"/>
                        <a:pt x="222" y="195"/>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 name="Freeform 12"/>
                <p:cNvSpPr>
                  <a:spLocks/>
                </p:cNvSpPr>
                <p:nvPr/>
              </p:nvSpPr>
              <p:spPr bwMode="auto">
                <a:xfrm>
                  <a:off x="1541844" y="5483224"/>
                  <a:ext cx="271463" cy="227013"/>
                </a:xfrm>
                <a:custGeom>
                  <a:avLst/>
                  <a:gdLst>
                    <a:gd name="T0" fmla="*/ 230 w 230"/>
                    <a:gd name="T1" fmla="*/ 37 h 193"/>
                    <a:gd name="T2" fmla="*/ 29 w 230"/>
                    <a:gd name="T3" fmla="*/ 193 h 193"/>
                    <a:gd name="T4" fmla="*/ 2 w 230"/>
                    <a:gd name="T5" fmla="*/ 157 h 193"/>
                    <a:gd name="T6" fmla="*/ 3 w 230"/>
                    <a:gd name="T7" fmla="*/ 141 h 193"/>
                    <a:gd name="T8" fmla="*/ 187 w 230"/>
                    <a:gd name="T9" fmla="*/ 2 h 193"/>
                    <a:gd name="T10" fmla="*/ 211 w 230"/>
                    <a:gd name="T11" fmla="*/ 12 h 193"/>
                    <a:gd name="T12" fmla="*/ 230 w 230"/>
                    <a:gd name="T13" fmla="*/ 37 h 193"/>
                  </a:gdLst>
                  <a:ahLst/>
                  <a:cxnLst>
                    <a:cxn ang="0">
                      <a:pos x="T0" y="T1"/>
                    </a:cxn>
                    <a:cxn ang="0">
                      <a:pos x="T2" y="T3"/>
                    </a:cxn>
                    <a:cxn ang="0">
                      <a:pos x="T4" y="T5"/>
                    </a:cxn>
                    <a:cxn ang="0">
                      <a:pos x="T6" y="T7"/>
                    </a:cxn>
                    <a:cxn ang="0">
                      <a:pos x="T8" y="T9"/>
                    </a:cxn>
                    <a:cxn ang="0">
                      <a:pos x="T10" y="T11"/>
                    </a:cxn>
                    <a:cxn ang="0">
                      <a:pos x="T12" y="T13"/>
                    </a:cxn>
                  </a:cxnLst>
                  <a:rect l="0" t="0" r="r" b="b"/>
                  <a:pathLst>
                    <a:path w="230" h="193">
                      <a:moveTo>
                        <a:pt x="230" y="37"/>
                      </a:moveTo>
                      <a:cubicBezTo>
                        <a:pt x="140" y="61"/>
                        <a:pt x="72" y="109"/>
                        <a:pt x="29" y="193"/>
                      </a:cubicBezTo>
                      <a:cubicBezTo>
                        <a:pt x="19" y="180"/>
                        <a:pt x="10" y="169"/>
                        <a:pt x="2" y="157"/>
                      </a:cubicBezTo>
                      <a:cubicBezTo>
                        <a:pt x="0" y="153"/>
                        <a:pt x="1" y="146"/>
                        <a:pt x="3" y="141"/>
                      </a:cubicBezTo>
                      <a:cubicBezTo>
                        <a:pt x="41" y="64"/>
                        <a:pt x="104" y="20"/>
                        <a:pt x="187" y="2"/>
                      </a:cubicBezTo>
                      <a:cubicBezTo>
                        <a:pt x="198" y="0"/>
                        <a:pt x="205" y="2"/>
                        <a:pt x="211" y="12"/>
                      </a:cubicBezTo>
                      <a:cubicBezTo>
                        <a:pt x="216" y="20"/>
                        <a:pt x="222" y="27"/>
                        <a:pt x="230" y="37"/>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 name="Freeform 13"/>
                <p:cNvSpPr>
                  <a:spLocks/>
                </p:cNvSpPr>
                <p:nvPr/>
              </p:nvSpPr>
              <p:spPr bwMode="auto">
                <a:xfrm>
                  <a:off x="1492631" y="5408612"/>
                  <a:ext cx="249238" cy="201613"/>
                </a:xfrm>
                <a:custGeom>
                  <a:avLst/>
                  <a:gdLst>
                    <a:gd name="T0" fmla="*/ 212 w 212"/>
                    <a:gd name="T1" fmla="*/ 21 h 171"/>
                    <a:gd name="T2" fmla="*/ 10 w 212"/>
                    <a:gd name="T3" fmla="*/ 171 h 171"/>
                    <a:gd name="T4" fmla="*/ 3 w 212"/>
                    <a:gd name="T5" fmla="*/ 169 h 171"/>
                    <a:gd name="T6" fmla="*/ 4 w 212"/>
                    <a:gd name="T7" fmla="*/ 135 h 171"/>
                    <a:gd name="T8" fmla="*/ 30 w 212"/>
                    <a:gd name="T9" fmla="*/ 91 h 171"/>
                    <a:gd name="T10" fmla="*/ 157 w 212"/>
                    <a:gd name="T11" fmla="*/ 8 h 171"/>
                    <a:gd name="T12" fmla="*/ 212 w 212"/>
                    <a:gd name="T13" fmla="*/ 21 h 171"/>
                  </a:gdLst>
                  <a:ahLst/>
                  <a:cxnLst>
                    <a:cxn ang="0">
                      <a:pos x="T0" y="T1"/>
                    </a:cxn>
                    <a:cxn ang="0">
                      <a:pos x="T2" y="T3"/>
                    </a:cxn>
                    <a:cxn ang="0">
                      <a:pos x="T4" y="T5"/>
                    </a:cxn>
                    <a:cxn ang="0">
                      <a:pos x="T6" y="T7"/>
                    </a:cxn>
                    <a:cxn ang="0">
                      <a:pos x="T8" y="T9"/>
                    </a:cxn>
                    <a:cxn ang="0">
                      <a:pos x="T10" y="T11"/>
                    </a:cxn>
                    <a:cxn ang="0">
                      <a:pos x="T12" y="T13"/>
                    </a:cxn>
                  </a:cxnLst>
                  <a:rect l="0" t="0" r="r" b="b"/>
                  <a:pathLst>
                    <a:path w="212" h="171">
                      <a:moveTo>
                        <a:pt x="212" y="21"/>
                      </a:moveTo>
                      <a:cubicBezTo>
                        <a:pt x="123" y="44"/>
                        <a:pt x="54" y="90"/>
                        <a:pt x="10" y="171"/>
                      </a:cubicBezTo>
                      <a:cubicBezTo>
                        <a:pt x="8" y="170"/>
                        <a:pt x="5" y="170"/>
                        <a:pt x="3" y="169"/>
                      </a:cubicBezTo>
                      <a:cubicBezTo>
                        <a:pt x="3" y="158"/>
                        <a:pt x="0" y="145"/>
                        <a:pt x="4" y="135"/>
                      </a:cubicBezTo>
                      <a:cubicBezTo>
                        <a:pt x="10" y="119"/>
                        <a:pt x="19" y="104"/>
                        <a:pt x="30" y="91"/>
                      </a:cubicBezTo>
                      <a:cubicBezTo>
                        <a:pt x="65" y="53"/>
                        <a:pt x="106" y="22"/>
                        <a:pt x="157" y="8"/>
                      </a:cubicBezTo>
                      <a:cubicBezTo>
                        <a:pt x="175" y="3"/>
                        <a:pt x="195" y="0"/>
                        <a:pt x="212" y="21"/>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grpSp>
        </p:gr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9605" y="3303394"/>
              <a:ext cx="910206" cy="910206"/>
            </a:xfrm>
            <a:prstGeom prst="roundRect">
              <a:avLst/>
            </a:prstGeom>
            <a:solidFill>
              <a:srgbClr val="FCB95B"/>
            </a:solidFill>
          </p:spPr>
        </p:pic>
      </p:grpSp>
    </p:spTree>
    <p:extLst>
      <p:ext uri="{BB962C8B-B14F-4D97-AF65-F5344CB8AC3E}">
        <p14:creationId xmlns:p14="http://schemas.microsoft.com/office/powerpoint/2010/main" val="31580985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195</a:t>
            </a:fld>
            <a:endParaRPr lang="en-US" smtClean="0"/>
          </a:p>
        </p:txBody>
      </p:sp>
      <p:sp>
        <p:nvSpPr>
          <p:cNvPr id="3" name="Text Placeholder 2"/>
          <p:cNvSpPr>
            <a:spLocks noGrp="1"/>
          </p:cNvSpPr>
          <p:nvPr>
            <p:ph type="body" sz="quarter" idx="11"/>
          </p:nvPr>
        </p:nvSpPr>
        <p:spPr>
          <a:xfrm>
            <a:off x="455733" y="7437"/>
            <a:ext cx="10698042" cy="914400"/>
          </a:xfrm>
        </p:spPr>
        <p:txBody>
          <a:bodyPr/>
          <a:lstStyle/>
          <a:p>
            <a:r>
              <a:rPr lang="fr-FR" dirty="0"/>
              <a:t>Créer des équipes du compte et les équipes </a:t>
            </a:r>
            <a:r>
              <a:rPr lang="fr-FR" dirty="0" smtClean="0"/>
              <a:t>d'opportunités</a:t>
            </a:r>
            <a:endParaRPr lang="fr-FR" dirty="0"/>
          </a:p>
        </p:txBody>
      </p:sp>
      <p:grpSp>
        <p:nvGrpSpPr>
          <p:cNvPr id="4" name="Group 17"/>
          <p:cNvGrpSpPr/>
          <p:nvPr/>
        </p:nvGrpSpPr>
        <p:grpSpPr>
          <a:xfrm>
            <a:off x="912040" y="2699922"/>
            <a:ext cx="10411487" cy="2965179"/>
            <a:chOff x="1060251" y="2954202"/>
            <a:chExt cx="7597592" cy="2383256"/>
          </a:xfrm>
        </p:grpSpPr>
        <p:sp>
          <p:nvSpPr>
            <p:cNvPr id="5" name="Freeform 23"/>
            <p:cNvSpPr/>
            <p:nvPr/>
          </p:nvSpPr>
          <p:spPr>
            <a:xfrm>
              <a:off x="5306808" y="3046707"/>
              <a:ext cx="1175678" cy="469312"/>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A1E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6" name="Freeform 20"/>
            <p:cNvSpPr/>
            <p:nvPr/>
          </p:nvSpPr>
          <p:spPr>
            <a:xfrm>
              <a:off x="2552475" y="3046707"/>
              <a:ext cx="1122413" cy="469312"/>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A1E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7" name="Freeform 18"/>
            <p:cNvSpPr/>
            <p:nvPr/>
          </p:nvSpPr>
          <p:spPr>
            <a:xfrm>
              <a:off x="1060251" y="2954203"/>
              <a:ext cx="1949606" cy="897358"/>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solidFill>
                <a:srgbClr val="19325C"/>
              </a:solid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0" rIns="106680" bIns="432000" numCol="1" spcCol="1270" anchor="ctr" anchorCtr="0">
              <a:noAutofit/>
            </a:bodyPr>
            <a:lstStyle/>
            <a:p>
              <a:pPr lvl="0" algn="ctr" defTabSz="666750">
                <a:lnSpc>
                  <a:spcPct val="90000"/>
                </a:lnSpc>
                <a:spcBef>
                  <a:spcPct val="0"/>
                </a:spcBef>
                <a:spcAft>
                  <a:spcPct val="35000"/>
                </a:spcAft>
              </a:pPr>
              <a:r>
                <a:rPr lang="fr-FR" sz="2200" b="1" dirty="0">
                  <a:solidFill>
                    <a:schemeClr val="bg1"/>
                  </a:solidFill>
                </a:rPr>
                <a:t>Activer les équipes</a:t>
              </a:r>
            </a:p>
          </p:txBody>
        </p:sp>
        <p:sp>
          <p:nvSpPr>
            <p:cNvPr id="8" name="Freeform 19"/>
            <p:cNvSpPr/>
            <p:nvPr/>
          </p:nvSpPr>
          <p:spPr>
            <a:xfrm>
              <a:off x="1061333" y="3511271"/>
              <a:ext cx="1948525" cy="1826187"/>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342900" lvl="1" indent="-342900" algn="l" defTabSz="666750">
                <a:lnSpc>
                  <a:spcPct val="90000"/>
                </a:lnSpc>
                <a:spcBef>
                  <a:spcPct val="0"/>
                </a:spcBef>
                <a:spcAft>
                  <a:spcPct val="15000"/>
                </a:spcAft>
                <a:buFont typeface="Arial" panose="020B0604020202020204" pitchFamily="34" charset="0"/>
                <a:buChar char="•"/>
              </a:pPr>
              <a:r>
                <a:rPr lang="fr-FR" sz="1500" b="0" dirty="0">
                  <a:solidFill>
                    <a:srgbClr val="19325C"/>
                  </a:solidFill>
                </a:rPr>
                <a:t>Activer </a:t>
              </a:r>
            </a:p>
            <a:p>
              <a:pPr marL="342900" lvl="1" indent="-342900" algn="l" defTabSz="666750">
                <a:lnSpc>
                  <a:spcPct val="90000"/>
                </a:lnSpc>
                <a:spcBef>
                  <a:spcPct val="0"/>
                </a:spcBef>
                <a:spcAft>
                  <a:spcPct val="15000"/>
                </a:spcAft>
                <a:buFont typeface="Arial" panose="020B0604020202020204" pitchFamily="34" charset="0"/>
                <a:buChar char="•"/>
              </a:pPr>
              <a:r>
                <a:rPr lang="fr-FR" sz="1500" b="0" dirty="0" smtClean="0">
                  <a:solidFill>
                    <a:srgbClr val="19325C"/>
                  </a:solidFill>
                </a:rPr>
                <a:t>Sélectionner</a:t>
              </a:r>
              <a:r>
                <a:rPr lang="pl-PL" sz="1500" b="0" dirty="0" smtClean="0">
                  <a:solidFill>
                    <a:srgbClr val="19325C"/>
                  </a:solidFill>
                </a:rPr>
                <a:t> </a:t>
              </a:r>
              <a:r>
                <a:rPr lang="fr-FR" sz="1500" b="0" dirty="0" smtClean="0">
                  <a:solidFill>
                    <a:srgbClr val="19325C"/>
                  </a:solidFill>
                </a:rPr>
                <a:t>la/les </a:t>
              </a:r>
              <a:r>
                <a:rPr lang="fr-FR" sz="1500" b="0" dirty="0">
                  <a:solidFill>
                    <a:srgbClr val="19325C"/>
                  </a:solidFill>
                </a:rPr>
                <a:t>présentation(s) de page pour la liste </a:t>
              </a:r>
              <a:r>
                <a:rPr lang="fr-FR" sz="1500" b="0" dirty="0" smtClean="0">
                  <a:solidFill>
                    <a:srgbClr val="19325C"/>
                  </a:solidFill>
                </a:rPr>
                <a:t>d'équipe </a:t>
              </a:r>
              <a:r>
                <a:rPr lang="fr-FR" sz="1500" b="0" dirty="0">
                  <a:solidFill>
                    <a:srgbClr val="19325C"/>
                  </a:solidFill>
                </a:rPr>
                <a:t>pertinente</a:t>
              </a:r>
            </a:p>
          </p:txBody>
        </p:sp>
        <p:sp>
          <p:nvSpPr>
            <p:cNvPr id="9" name="Freeform 21"/>
            <p:cNvSpPr/>
            <p:nvPr/>
          </p:nvSpPr>
          <p:spPr>
            <a:xfrm>
              <a:off x="3804254" y="2954203"/>
              <a:ext cx="2029134" cy="897358"/>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solidFill>
                <a:srgbClr val="19325C"/>
              </a:solid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0" rIns="106680" bIns="432000" numCol="1" spcCol="1270" anchor="ctr" anchorCtr="0">
              <a:noAutofit/>
            </a:bodyPr>
            <a:lstStyle/>
            <a:p>
              <a:pPr lvl="0" algn="ctr" defTabSz="666750">
                <a:lnSpc>
                  <a:spcPct val="90000"/>
                </a:lnSpc>
                <a:spcBef>
                  <a:spcPct val="0"/>
                </a:spcBef>
                <a:spcAft>
                  <a:spcPct val="35000"/>
                </a:spcAft>
              </a:pPr>
              <a:r>
                <a:rPr lang="fr-FR" sz="2200" b="1" dirty="0">
                  <a:solidFill>
                    <a:schemeClr val="bg1"/>
                  </a:solidFill>
                </a:rPr>
                <a:t>Mettre à jour les rôles </a:t>
              </a:r>
              <a:r>
                <a:rPr lang="fr-FR" sz="2200" b="1" dirty="0" smtClean="0">
                  <a:solidFill>
                    <a:schemeClr val="bg1"/>
                  </a:solidFill>
                </a:rPr>
                <a:t>d'équipes</a:t>
              </a:r>
              <a:endParaRPr lang="fr-FR" sz="2200" b="1" dirty="0">
                <a:solidFill>
                  <a:schemeClr val="bg1"/>
                </a:solidFill>
              </a:endParaRPr>
            </a:p>
          </p:txBody>
        </p:sp>
        <p:sp>
          <p:nvSpPr>
            <p:cNvPr id="10" name="Freeform 22"/>
            <p:cNvSpPr/>
            <p:nvPr/>
          </p:nvSpPr>
          <p:spPr>
            <a:xfrm>
              <a:off x="3805349" y="3511271"/>
              <a:ext cx="2028038" cy="1826187"/>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342900" lvl="1" indent="-342900" algn="l" defTabSz="666750">
                <a:lnSpc>
                  <a:spcPct val="90000"/>
                </a:lnSpc>
                <a:spcBef>
                  <a:spcPct val="0"/>
                </a:spcBef>
                <a:spcAft>
                  <a:spcPct val="15000"/>
                </a:spcAft>
                <a:buFont typeface="Arial" panose="020B0604020202020204" pitchFamily="34" charset="0"/>
                <a:buChar char="•"/>
              </a:pPr>
              <a:r>
                <a:rPr lang="fr-FR" sz="1500" b="0" dirty="0">
                  <a:solidFill>
                    <a:srgbClr val="19325C"/>
                  </a:solidFill>
                </a:rPr>
                <a:t>Ajouter </a:t>
              </a:r>
            </a:p>
            <a:p>
              <a:pPr marL="342900" lvl="1" indent="-342900" algn="l" defTabSz="666750">
                <a:lnSpc>
                  <a:spcPct val="90000"/>
                </a:lnSpc>
                <a:spcBef>
                  <a:spcPct val="0"/>
                </a:spcBef>
                <a:spcAft>
                  <a:spcPct val="15000"/>
                </a:spcAft>
                <a:buFont typeface="Arial" panose="020B0604020202020204" pitchFamily="34" charset="0"/>
                <a:buChar char="•"/>
              </a:pPr>
              <a:r>
                <a:rPr lang="fr-FR" sz="1500" b="0" dirty="0">
                  <a:solidFill>
                    <a:srgbClr val="19325C"/>
                  </a:solidFill>
                </a:rPr>
                <a:t>Supprimer</a:t>
              </a:r>
            </a:p>
            <a:p>
              <a:pPr marL="342900" lvl="1" indent="-342900" algn="l" defTabSz="666750">
                <a:lnSpc>
                  <a:spcPct val="90000"/>
                </a:lnSpc>
                <a:spcBef>
                  <a:spcPct val="0"/>
                </a:spcBef>
                <a:spcAft>
                  <a:spcPct val="15000"/>
                </a:spcAft>
                <a:buFont typeface="Arial" panose="020B0604020202020204" pitchFamily="34" charset="0"/>
                <a:buChar char="•"/>
              </a:pPr>
              <a:r>
                <a:rPr lang="fr-FR" sz="1500" b="0" dirty="0">
                  <a:solidFill>
                    <a:srgbClr val="19325C"/>
                  </a:solidFill>
                </a:rPr>
                <a:t>Renommer</a:t>
              </a:r>
            </a:p>
            <a:p>
              <a:pPr marL="342900" lvl="1" indent="-342900" algn="l" defTabSz="666750">
                <a:lnSpc>
                  <a:spcPct val="90000"/>
                </a:lnSpc>
                <a:spcBef>
                  <a:spcPct val="0"/>
                </a:spcBef>
                <a:spcAft>
                  <a:spcPct val="15000"/>
                </a:spcAft>
                <a:buFont typeface="Arial" panose="020B0604020202020204" pitchFamily="34" charset="0"/>
                <a:buChar char="•"/>
              </a:pPr>
              <a:r>
                <a:rPr lang="fr-FR" sz="1500" b="0" dirty="0">
                  <a:solidFill>
                    <a:srgbClr val="19325C"/>
                  </a:solidFill>
                </a:rPr>
                <a:t>Remettre en ordre</a:t>
              </a:r>
            </a:p>
          </p:txBody>
        </p:sp>
        <p:sp>
          <p:nvSpPr>
            <p:cNvPr id="11" name="Freeform 24"/>
            <p:cNvSpPr/>
            <p:nvPr/>
          </p:nvSpPr>
          <p:spPr>
            <a:xfrm>
              <a:off x="6620210" y="2954202"/>
              <a:ext cx="2037633" cy="897358"/>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solidFill>
                <a:srgbClr val="19325C"/>
              </a:solid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0" rIns="106680" bIns="432000" numCol="1" spcCol="1270" anchor="ctr" anchorCtr="0">
              <a:noAutofit/>
            </a:bodyPr>
            <a:lstStyle/>
            <a:p>
              <a:pPr lvl="0" algn="ctr" defTabSz="666750">
                <a:lnSpc>
                  <a:spcPct val="90000"/>
                </a:lnSpc>
                <a:spcBef>
                  <a:spcPct val="0"/>
                </a:spcBef>
                <a:spcAft>
                  <a:spcPct val="35000"/>
                </a:spcAft>
              </a:pPr>
              <a:r>
                <a:rPr lang="fr-FR" sz="2200" b="1" dirty="0">
                  <a:solidFill>
                    <a:schemeClr val="bg1"/>
                  </a:solidFill>
                </a:rPr>
                <a:t>Créer des équipes par défaut</a:t>
              </a:r>
            </a:p>
          </p:txBody>
        </p:sp>
        <p:sp>
          <p:nvSpPr>
            <p:cNvPr id="12" name="Freeform 25"/>
            <p:cNvSpPr/>
            <p:nvPr/>
          </p:nvSpPr>
          <p:spPr>
            <a:xfrm>
              <a:off x="6612172" y="3511271"/>
              <a:ext cx="2036531" cy="1826187"/>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72000" bIns="155406" numCol="1" spcCol="1270" anchor="t" anchorCtr="0">
              <a:noAutofit/>
            </a:bodyPr>
            <a:lstStyle/>
            <a:p>
              <a:pPr marL="342900" lvl="1" indent="-342900" algn="l" defTabSz="666750">
                <a:lnSpc>
                  <a:spcPct val="90000"/>
                </a:lnSpc>
                <a:spcBef>
                  <a:spcPct val="0"/>
                </a:spcBef>
                <a:spcAft>
                  <a:spcPct val="15000"/>
                </a:spcAft>
                <a:buFont typeface="Arial" panose="020B0604020202020204" pitchFamily="34" charset="0"/>
                <a:buChar char="•"/>
              </a:pPr>
              <a:r>
                <a:rPr lang="fr-FR" sz="1500" b="0" dirty="0">
                  <a:solidFill>
                    <a:srgbClr val="19325C"/>
                  </a:solidFill>
                </a:rPr>
                <a:t>Créé </a:t>
              </a:r>
              <a:r>
                <a:rPr lang="fr-FR" sz="1500" b="0" dirty="0" smtClean="0">
                  <a:solidFill>
                    <a:srgbClr val="19325C"/>
                  </a:solidFill>
                </a:rPr>
                <a:t>par</a:t>
              </a:r>
              <a:r>
                <a:rPr lang="pl-PL" sz="1500" b="0" dirty="0" smtClean="0">
                  <a:solidFill>
                    <a:srgbClr val="19325C"/>
                  </a:solidFill>
                </a:rPr>
                <a:t> </a:t>
              </a:r>
              <a:r>
                <a:rPr lang="fr-FR" sz="1500" b="0" dirty="0" smtClean="0">
                  <a:solidFill>
                    <a:srgbClr val="19325C"/>
                  </a:solidFill>
                </a:rPr>
                <a:t>l'administrateur </a:t>
              </a:r>
              <a:r>
                <a:rPr lang="fr-FR" sz="1500" b="0" dirty="0">
                  <a:solidFill>
                    <a:srgbClr val="19325C"/>
                  </a:solidFill>
                </a:rPr>
                <a:t>ou </a:t>
              </a:r>
              <a:r>
                <a:rPr lang="fr-FR" sz="1500" b="0" dirty="0" smtClean="0">
                  <a:solidFill>
                    <a:srgbClr val="19325C"/>
                  </a:solidFill>
                </a:rPr>
                <a:t>l'utilisateur</a:t>
              </a:r>
              <a:endParaRPr lang="fr-FR" sz="1500" b="0" dirty="0">
                <a:solidFill>
                  <a:srgbClr val="19325C"/>
                </a:solidFill>
              </a:endParaRPr>
            </a:p>
            <a:p>
              <a:pPr marL="342900" lvl="1" indent="-342900" algn="l" defTabSz="666750">
                <a:lnSpc>
                  <a:spcPct val="90000"/>
                </a:lnSpc>
                <a:spcBef>
                  <a:spcPct val="0"/>
                </a:spcBef>
                <a:spcAft>
                  <a:spcPct val="15000"/>
                </a:spcAft>
                <a:buFont typeface="Arial" panose="020B0604020202020204" pitchFamily="34" charset="0"/>
                <a:buChar char="•"/>
              </a:pPr>
              <a:r>
                <a:rPr lang="fr-FR" sz="1500" b="0" dirty="0">
                  <a:solidFill>
                    <a:srgbClr val="19325C"/>
                  </a:solidFill>
                </a:rPr>
                <a:t>Peut </a:t>
              </a:r>
              <a:r>
                <a:rPr lang="fr-FR" sz="1500" b="0" dirty="0" smtClean="0">
                  <a:solidFill>
                    <a:srgbClr val="19325C"/>
                  </a:solidFill>
                </a:rPr>
                <a:t>ajouter</a:t>
              </a:r>
              <a:r>
                <a:rPr lang="pl-PL" sz="1500" b="0" dirty="0" smtClean="0">
                  <a:solidFill>
                    <a:srgbClr val="19325C"/>
                  </a:solidFill>
                </a:rPr>
                <a:t> </a:t>
              </a:r>
              <a:r>
                <a:rPr lang="fr-FR" sz="1500" b="0" dirty="0" smtClean="0">
                  <a:solidFill>
                    <a:srgbClr val="19325C"/>
                  </a:solidFill>
                </a:rPr>
                <a:t>automatiquement </a:t>
              </a:r>
              <a:r>
                <a:rPr lang="fr-FR" sz="1500" b="0" dirty="0">
                  <a:solidFill>
                    <a:srgbClr val="19325C"/>
                  </a:solidFill>
                </a:rPr>
                <a:t>des nouveaux enregistrements</a:t>
              </a:r>
            </a:p>
            <a:p>
              <a:pPr marL="342900" lvl="1" indent="-342900" algn="l" defTabSz="666750">
                <a:lnSpc>
                  <a:spcPct val="90000"/>
                </a:lnSpc>
                <a:spcBef>
                  <a:spcPct val="0"/>
                </a:spcBef>
                <a:spcAft>
                  <a:spcPct val="15000"/>
                </a:spcAft>
                <a:buFont typeface="Arial" panose="020B0604020202020204" pitchFamily="34" charset="0"/>
                <a:buChar char="•"/>
              </a:pPr>
              <a:r>
                <a:rPr lang="fr-FR" sz="1500" b="0" dirty="0">
                  <a:solidFill>
                    <a:srgbClr val="19325C"/>
                  </a:solidFill>
                </a:rPr>
                <a:t>Peut mettre à jour les enregistrements existants</a:t>
              </a:r>
            </a:p>
          </p:txBody>
        </p:sp>
      </p:grpSp>
      <p:sp>
        <p:nvSpPr>
          <p:cNvPr id="13" name="Rectangle 12"/>
          <p:cNvSpPr/>
          <p:nvPr/>
        </p:nvSpPr>
        <p:spPr bwMode="auto">
          <a:xfrm>
            <a:off x="0" y="938166"/>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ATTENTION :</a:t>
            </a:r>
          </a:p>
          <a:p>
            <a:r>
              <a:rPr lang="fr-FR" sz="2000" dirty="0">
                <a:solidFill>
                  <a:srgbClr val="19325C"/>
                </a:solidFill>
                <a:cs typeface="Courier New" pitchFamily="49" charset="0"/>
              </a:rPr>
              <a:t>La </a:t>
            </a:r>
            <a:r>
              <a:rPr lang="fr-FR" sz="2000" dirty="0" smtClean="0">
                <a:solidFill>
                  <a:srgbClr val="19325C"/>
                </a:solidFill>
                <a:cs typeface="Courier New" pitchFamily="49" charset="0"/>
              </a:rPr>
              <a:t>même </a:t>
            </a:r>
            <a:r>
              <a:rPr lang="fr-FR" sz="2000" dirty="0">
                <a:solidFill>
                  <a:srgbClr val="19325C"/>
                </a:solidFill>
                <a:cs typeface="Courier New" pitchFamily="49" charset="0"/>
              </a:rPr>
              <a:t>liste de rôles </a:t>
            </a:r>
            <a:r>
              <a:rPr lang="fr-FR" sz="2000" dirty="0" smtClean="0">
                <a:solidFill>
                  <a:srgbClr val="19325C"/>
                </a:solidFill>
                <a:cs typeface="Courier New" pitchFamily="49" charset="0"/>
              </a:rPr>
              <a:t>d'équipe </a:t>
            </a:r>
            <a:r>
              <a:rPr lang="fr-FR" sz="2000" dirty="0">
                <a:solidFill>
                  <a:srgbClr val="19325C"/>
                </a:solidFill>
                <a:cs typeface="Courier New" pitchFamily="49" charset="0"/>
              </a:rPr>
              <a:t>est utilisée à la fois pour les équipes du compte et les équipes </a:t>
            </a:r>
            <a:r>
              <a:rPr lang="fr-FR" sz="2000" dirty="0" smtClean="0">
                <a:solidFill>
                  <a:srgbClr val="19325C"/>
                </a:solidFill>
                <a:cs typeface="Courier New" pitchFamily="49" charset="0"/>
              </a:rPr>
              <a:t>d'opportunités</a:t>
            </a:r>
            <a:r>
              <a:rPr lang="fr-FR" sz="2000" dirty="0">
                <a:solidFill>
                  <a:srgbClr val="19325C"/>
                </a:solidFill>
                <a:cs typeface="Courier New" pitchFamily="49" charset="0"/>
              </a:rPr>
              <a:t>. </a:t>
            </a:r>
          </a:p>
        </p:txBody>
      </p:sp>
      <p:grpSp>
        <p:nvGrpSpPr>
          <p:cNvPr id="14" name="Group 30"/>
          <p:cNvGrpSpPr>
            <a:grpSpLocks noChangeAspect="1"/>
          </p:cNvGrpSpPr>
          <p:nvPr/>
        </p:nvGrpSpPr>
        <p:grpSpPr bwMode="auto">
          <a:xfrm>
            <a:off x="101800" y="1028850"/>
            <a:ext cx="386065" cy="340260"/>
            <a:chOff x="96" y="2783"/>
            <a:chExt cx="295" cy="260"/>
          </a:xfrm>
        </p:grpSpPr>
        <p:sp>
          <p:nvSpPr>
            <p:cNvPr id="15" name="Freeform 31"/>
            <p:cNvSpPr>
              <a:spLocks/>
            </p:cNvSpPr>
            <p:nvPr/>
          </p:nvSpPr>
          <p:spPr bwMode="auto">
            <a:xfrm>
              <a:off x="96" y="2783"/>
              <a:ext cx="295" cy="260"/>
            </a:xfrm>
            <a:custGeom>
              <a:avLst/>
              <a:gdLst>
                <a:gd name="T0" fmla="*/ 117 w 122"/>
                <a:gd name="T1" fmla="*/ 88 h 107"/>
                <a:gd name="T2" fmla="*/ 72 w 122"/>
                <a:gd name="T3" fmla="*/ 8 h 107"/>
                <a:gd name="T4" fmla="*/ 50 w 122"/>
                <a:gd name="T5" fmla="*/ 8 h 107"/>
                <a:gd name="T6" fmla="*/ 5 w 122"/>
                <a:gd name="T7" fmla="*/ 88 h 107"/>
                <a:gd name="T8" fmla="*/ 16 w 122"/>
                <a:gd name="T9" fmla="*/ 107 h 107"/>
                <a:gd name="T10" fmla="*/ 106 w 122"/>
                <a:gd name="T11" fmla="*/ 107 h 107"/>
                <a:gd name="T12" fmla="*/ 117 w 122"/>
                <a:gd name="T13" fmla="*/ 88 h 107"/>
              </a:gdLst>
              <a:ahLst/>
              <a:cxnLst>
                <a:cxn ang="0">
                  <a:pos x="T0" y="T1"/>
                </a:cxn>
                <a:cxn ang="0">
                  <a:pos x="T2" y="T3"/>
                </a:cxn>
                <a:cxn ang="0">
                  <a:pos x="T4" y="T5"/>
                </a:cxn>
                <a:cxn ang="0">
                  <a:pos x="T6" y="T7"/>
                </a:cxn>
                <a:cxn ang="0">
                  <a:pos x="T8" y="T9"/>
                </a:cxn>
                <a:cxn ang="0">
                  <a:pos x="T10" y="T11"/>
                </a:cxn>
                <a:cxn ang="0">
                  <a:pos x="T12" y="T13"/>
                </a:cxn>
              </a:cxnLst>
              <a:rect l="0" t="0" r="r" b="b"/>
              <a:pathLst>
                <a:path w="122" h="107">
                  <a:moveTo>
                    <a:pt x="117" y="88"/>
                  </a:moveTo>
                  <a:cubicBezTo>
                    <a:pt x="72" y="8"/>
                    <a:pt x="72" y="8"/>
                    <a:pt x="72" y="8"/>
                  </a:cubicBezTo>
                  <a:cubicBezTo>
                    <a:pt x="67" y="0"/>
                    <a:pt x="55" y="0"/>
                    <a:pt x="50" y="8"/>
                  </a:cubicBezTo>
                  <a:cubicBezTo>
                    <a:pt x="5" y="88"/>
                    <a:pt x="5" y="88"/>
                    <a:pt x="5" y="88"/>
                  </a:cubicBezTo>
                  <a:cubicBezTo>
                    <a:pt x="0" y="96"/>
                    <a:pt x="6" y="107"/>
                    <a:pt x="16" y="107"/>
                  </a:cubicBezTo>
                  <a:cubicBezTo>
                    <a:pt x="106" y="107"/>
                    <a:pt x="106" y="107"/>
                    <a:pt x="106" y="107"/>
                  </a:cubicBezTo>
                  <a:cubicBezTo>
                    <a:pt x="116" y="107"/>
                    <a:pt x="122" y="96"/>
                    <a:pt x="117" y="88"/>
                  </a:cubicBezTo>
                  <a:close/>
                </a:path>
              </a:pathLst>
            </a:custGeom>
            <a:noFill/>
            <a:ln w="1905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32"/>
            <p:cNvSpPr>
              <a:spLocks noChangeShapeType="1"/>
            </p:cNvSpPr>
            <p:nvPr/>
          </p:nvSpPr>
          <p:spPr bwMode="auto">
            <a:xfrm>
              <a:off x="244" y="2863"/>
              <a:ext cx="0" cy="87"/>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33"/>
            <p:cNvSpPr>
              <a:spLocks noChangeShapeType="1"/>
            </p:cNvSpPr>
            <p:nvPr/>
          </p:nvSpPr>
          <p:spPr bwMode="auto">
            <a:xfrm>
              <a:off x="244" y="2989"/>
              <a:ext cx="0" cy="3"/>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bwMode="auto">
          <a:xfrm>
            <a:off x="0" y="5757583"/>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Courier New" pitchFamily="49" charset="0"/>
              </a:rPr>
              <a:t>Configuration | Paramètres de fonctionnalité | Vente | Équipes du compte</a:t>
            </a:r>
          </a:p>
          <a:p>
            <a:r>
              <a:rPr lang="fr-FR" sz="2000" b="1" dirty="0">
                <a:solidFill>
                  <a:srgbClr val="19325C"/>
                </a:solidFill>
                <a:cs typeface="Courier New" pitchFamily="49" charset="0"/>
              </a:rPr>
              <a:t>Configuration | Paramètres de fonctionnalité | Vente | Paramètres de </a:t>
            </a:r>
            <a:r>
              <a:rPr lang="fr-FR" sz="2000" b="1" dirty="0" smtClean="0">
                <a:solidFill>
                  <a:srgbClr val="19325C"/>
                </a:solidFill>
                <a:cs typeface="Courier New" pitchFamily="49" charset="0"/>
              </a:rPr>
              <a:t>l'équipe d'opportunités</a:t>
            </a:r>
            <a:endParaRPr lang="fr-FR" sz="2000" b="1" dirty="0">
              <a:solidFill>
                <a:srgbClr val="19325C"/>
              </a:solidFill>
              <a:cs typeface="Courier New" pitchFamily="49" charset="0"/>
            </a:endParaRPr>
          </a:p>
        </p:txBody>
      </p:sp>
      <p:sp>
        <p:nvSpPr>
          <p:cNvPr id="19" name="Freeform 202"/>
          <p:cNvSpPr>
            <a:spLocks noEditPoints="1"/>
          </p:cNvSpPr>
          <p:nvPr/>
        </p:nvSpPr>
        <p:spPr bwMode="auto">
          <a:xfrm flipH="1">
            <a:off x="143266" y="5832115"/>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
        <p:nvSpPr>
          <p:cNvPr id="20" name="Rectangle 3"/>
          <p:cNvSpPr txBox="1">
            <a:spLocks noChangeArrowheads="1"/>
          </p:cNvSpPr>
          <p:nvPr/>
        </p:nvSpPr>
        <p:spPr>
          <a:xfrm>
            <a:off x="487864" y="1998281"/>
            <a:ext cx="10939605" cy="556478"/>
          </a:xfrm>
          <a:prstGeom prst="rect">
            <a:avLst/>
          </a:prstGeom>
        </p:spPr>
        <p:txBody>
          <a:bodyPr>
            <a:noAutofit/>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sz="2000" dirty="0">
                <a:solidFill>
                  <a:srgbClr val="19325C"/>
                </a:solidFill>
              </a:rPr>
              <a:t>Les équipes du compte et les équipes </a:t>
            </a:r>
            <a:r>
              <a:rPr lang="fr-FR" sz="2000" dirty="0" smtClean="0">
                <a:solidFill>
                  <a:srgbClr val="19325C"/>
                </a:solidFill>
              </a:rPr>
              <a:t>d'opportunités </a:t>
            </a:r>
            <a:r>
              <a:rPr lang="fr-FR" sz="2000" dirty="0">
                <a:solidFill>
                  <a:srgbClr val="19325C"/>
                </a:solidFill>
              </a:rPr>
              <a:t>doivent être activées avant de pouvoir les utiliser. Le processus de création est similaire pour les deux équipes.</a:t>
            </a:r>
          </a:p>
        </p:txBody>
      </p:sp>
    </p:spTree>
    <p:extLst>
      <p:ext uri="{BB962C8B-B14F-4D97-AF65-F5344CB8AC3E}">
        <p14:creationId xmlns:p14="http://schemas.microsoft.com/office/powerpoint/2010/main" val="13220186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196</a:t>
            </a:fld>
            <a:endParaRPr lang="en-US" smtClean="0"/>
          </a:p>
        </p:txBody>
      </p:sp>
      <p:sp>
        <p:nvSpPr>
          <p:cNvPr id="4" name="Text Placeholder 3"/>
          <p:cNvSpPr>
            <a:spLocks noGrp="1"/>
          </p:cNvSpPr>
          <p:nvPr>
            <p:ph type="body" sz="quarter" idx="11"/>
          </p:nvPr>
        </p:nvSpPr>
        <p:spPr>
          <a:xfrm>
            <a:off x="2152650" y="0"/>
            <a:ext cx="8096986" cy="914400"/>
          </a:xfrm>
        </p:spPr>
        <p:txBody>
          <a:bodyPr/>
          <a:lstStyle/>
          <a:p>
            <a:r>
              <a:rPr lang="fr-FR" dirty="0"/>
              <a:t>4-10 : Création des équipes de compte</a:t>
            </a:r>
          </a:p>
        </p:txBody>
      </p:sp>
      <p:sp>
        <p:nvSpPr>
          <p:cNvPr id="5" name="Text Placeholder 4"/>
          <p:cNvSpPr>
            <a:spLocks noGrp="1"/>
          </p:cNvSpPr>
          <p:nvPr>
            <p:ph type="body" sz="quarter" idx="12"/>
          </p:nvPr>
        </p:nvSpPr>
        <p:spPr>
          <a:xfrm>
            <a:off x="455731" y="3274259"/>
            <a:ext cx="10971738" cy="3393241"/>
          </a:xfrm>
        </p:spPr>
        <p:txBody>
          <a:bodyPr rIns="36000" numCol="2"/>
          <a:lstStyle/>
          <a:p>
            <a:r>
              <a:rPr lang="fr-FR" dirty="0"/>
              <a:t>Tâches : </a:t>
            </a:r>
          </a:p>
          <a:p>
            <a:pPr marL="457200" lvl="1" indent="-457200">
              <a:buFont typeface="+mj-lt"/>
              <a:buAutoNum type="arabicPeriod"/>
            </a:pPr>
            <a:r>
              <a:rPr lang="fr-FR" dirty="0"/>
              <a:t>Activez des équipes de compte.</a:t>
            </a:r>
          </a:p>
          <a:p>
            <a:pPr marL="457200" lvl="1" indent="-457200">
              <a:buFont typeface="+mj-lt"/>
              <a:buAutoNum type="arabicPeriod"/>
            </a:pPr>
            <a:r>
              <a:rPr lang="fr-FR" dirty="0"/>
              <a:t>Attribuez des nouveaux rôles à des membres </a:t>
            </a:r>
            <a:r>
              <a:rPr lang="fr-FR" dirty="0" smtClean="0"/>
              <a:t>d'équipe</a:t>
            </a:r>
            <a:r>
              <a:rPr lang="fr-FR" dirty="0"/>
              <a:t> :</a:t>
            </a:r>
          </a:p>
          <a:p>
            <a:pPr lvl="3">
              <a:buFont typeface="Wingdings" panose="05000000000000000000" pitchFamily="2" charset="2"/>
              <a:buChar char="§"/>
            </a:pPr>
            <a:r>
              <a:rPr lang="fr-FR" dirty="0">
                <a:solidFill>
                  <a:srgbClr val="19325C"/>
                </a:solidFill>
              </a:rPr>
              <a:t>Ingénieur </a:t>
            </a:r>
            <a:r>
              <a:rPr lang="fr-FR" dirty="0" err="1">
                <a:solidFill>
                  <a:srgbClr val="19325C"/>
                </a:solidFill>
              </a:rPr>
              <a:t>pré-ventes</a:t>
            </a:r>
            <a:endParaRPr lang="fr-FR" dirty="0">
              <a:solidFill>
                <a:srgbClr val="19325C"/>
              </a:solidFill>
            </a:endParaRPr>
          </a:p>
          <a:p>
            <a:pPr lvl="3">
              <a:buFont typeface="Wingdings" panose="05000000000000000000" pitchFamily="2" charset="2"/>
              <a:buChar char="§"/>
            </a:pPr>
            <a:r>
              <a:rPr lang="fr-FR" dirty="0">
                <a:solidFill>
                  <a:srgbClr val="19325C"/>
                </a:solidFill>
              </a:rPr>
              <a:t>Représentant du service client dédié</a:t>
            </a:r>
          </a:p>
          <a:p>
            <a:pPr lvl="3">
              <a:buFont typeface="Wingdings" panose="05000000000000000000" pitchFamily="2" charset="2"/>
              <a:buChar char="§"/>
            </a:pPr>
            <a:endParaRPr lang="en-GB" dirty="0">
              <a:solidFill>
                <a:srgbClr val="19325C"/>
              </a:solidFill>
            </a:endParaRPr>
          </a:p>
          <a:p>
            <a:pPr lvl="3">
              <a:buFont typeface="Wingdings" panose="05000000000000000000" pitchFamily="2" charset="2"/>
              <a:buChar char="§"/>
            </a:pPr>
            <a:endParaRPr lang="en-GB" dirty="0">
              <a:solidFill>
                <a:srgbClr val="19325C"/>
              </a:solidFill>
            </a:endParaRPr>
          </a:p>
          <a:p>
            <a:pPr lvl="3">
              <a:buFont typeface="Wingdings" panose="05000000000000000000" pitchFamily="2" charset="2"/>
              <a:buChar char="§"/>
            </a:pPr>
            <a:endParaRPr lang="en-GB" dirty="0">
              <a:solidFill>
                <a:srgbClr val="19325C"/>
              </a:solidFill>
            </a:endParaRPr>
          </a:p>
          <a:p>
            <a:pPr lvl="3">
              <a:buFont typeface="Wingdings" panose="05000000000000000000" pitchFamily="2" charset="2"/>
              <a:buChar char="§"/>
            </a:pPr>
            <a:endParaRPr lang="en-GB" dirty="0">
              <a:solidFill>
                <a:srgbClr val="19325C"/>
              </a:solidFill>
            </a:endParaRPr>
          </a:p>
          <a:p>
            <a:pPr marL="457200" lvl="1" indent="-457200">
              <a:buFont typeface="+mj-lt"/>
              <a:buAutoNum type="arabicPeriod"/>
            </a:pPr>
            <a:r>
              <a:rPr lang="fr-FR" spc="-20" dirty="0"/>
              <a:t>Connectez-vous en tant que Phil Smith et créez un compte </a:t>
            </a:r>
            <a:r>
              <a:rPr lang="fr-FR" spc="-20" dirty="0" smtClean="0"/>
              <a:t>d'équipe </a:t>
            </a:r>
            <a:r>
              <a:rPr lang="fr-FR" spc="-20" dirty="0"/>
              <a:t>par défaut afin </a:t>
            </a:r>
            <a:r>
              <a:rPr lang="fr-FR" spc="-20" dirty="0" smtClean="0"/>
              <a:t>d'accorder </a:t>
            </a:r>
            <a:r>
              <a:rPr lang="fr-FR" spc="-20" dirty="0"/>
              <a:t>un accès en lecture seule à :</a:t>
            </a:r>
          </a:p>
          <a:p>
            <a:pPr lvl="3"/>
            <a:r>
              <a:rPr lang="fr-FR" dirty="0">
                <a:solidFill>
                  <a:srgbClr val="19325C"/>
                </a:solidFill>
              </a:rPr>
              <a:t>Tim Howe, Agent dédié du service client</a:t>
            </a:r>
          </a:p>
          <a:p>
            <a:pPr lvl="3"/>
            <a:r>
              <a:rPr lang="fr-FR" dirty="0">
                <a:solidFill>
                  <a:srgbClr val="19325C"/>
                </a:solidFill>
              </a:rPr>
              <a:t>Amy Daniels, Ingénieur </a:t>
            </a:r>
            <a:r>
              <a:rPr lang="fr-FR" dirty="0" err="1">
                <a:solidFill>
                  <a:srgbClr val="19325C"/>
                </a:solidFill>
              </a:rPr>
              <a:t>pré-ventes</a:t>
            </a:r>
            <a:endParaRPr lang="fr-FR" dirty="0">
              <a:solidFill>
                <a:srgbClr val="19325C"/>
              </a:solidFill>
            </a:endParaRPr>
          </a:p>
          <a:p>
            <a:pPr marL="457200" lvl="1" indent="-457200">
              <a:buFont typeface="+mj-lt"/>
              <a:buAutoNum type="arabicPeriod"/>
            </a:pPr>
            <a:r>
              <a:rPr lang="fr-FR" dirty="0"/>
              <a:t>Ajoutez </a:t>
            </a:r>
            <a:r>
              <a:rPr lang="fr-FR" dirty="0" smtClean="0"/>
              <a:t>l'équipe </a:t>
            </a:r>
            <a:r>
              <a:rPr lang="fr-FR" dirty="0"/>
              <a:t>par défaut à </a:t>
            </a:r>
            <a:r>
              <a:rPr lang="fr-FR" dirty="0" smtClean="0"/>
              <a:t>l'un </a:t>
            </a:r>
            <a:r>
              <a:rPr lang="fr-FR" dirty="0"/>
              <a:t>des comptes de Phil.</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10784643" cy="2118923"/>
          </a:xfrm>
        </p:spPr>
        <p:txBody>
          <a:bodyPr tIns="0" bIns="0" anchor="ctr" anchorCtr="0"/>
          <a:lstStyle/>
          <a:p>
            <a:r>
              <a:rPr lang="fr-FR" dirty="0"/>
              <a:t>Objectifs : </a:t>
            </a:r>
          </a:p>
          <a:p>
            <a:pPr lvl="1"/>
            <a:r>
              <a:rPr lang="fr-FR" dirty="0"/>
              <a:t>Les agents commerciaux, ingénieurs commerciaux, agents du </a:t>
            </a:r>
            <a:r>
              <a:rPr lang="pl-PL" dirty="0" smtClean="0"/>
              <a:t/>
            </a:r>
            <a:br>
              <a:rPr lang="pl-PL" dirty="0" smtClean="0"/>
            </a:br>
            <a:r>
              <a:rPr lang="fr-FR" dirty="0" smtClean="0"/>
              <a:t>service </a:t>
            </a:r>
            <a:r>
              <a:rPr lang="fr-FR" dirty="0"/>
              <a:t>client et les agents de consultation collaborent sur les comptes clients et requièrent un accès aux opportunités et </a:t>
            </a:r>
            <a:r>
              <a:rPr lang="pl-PL" dirty="0" smtClean="0"/>
              <a:t/>
            </a:r>
            <a:br>
              <a:rPr lang="pl-PL" dirty="0" smtClean="0"/>
            </a:br>
            <a:r>
              <a:rPr lang="fr-FR" dirty="0" smtClean="0"/>
              <a:t>requêtes </a:t>
            </a:r>
            <a:r>
              <a:rPr lang="fr-FR" dirty="0"/>
              <a:t>relatives aux comptes sur lesquels ils travaillent.  </a:t>
            </a:r>
          </a:p>
        </p:txBody>
      </p:sp>
      <p:sp>
        <p:nvSpPr>
          <p:cNvPr id="7" name="Text Placeholder 4"/>
          <p:cNvSpPr>
            <a:spLocks noGrp="1"/>
          </p:cNvSpPr>
          <p:nvPr>
            <p:ph type="body" sz="quarter" idx="12"/>
          </p:nvPr>
        </p:nvSpPr>
        <p:spPr>
          <a:xfrm>
            <a:off x="111760" y="81281"/>
            <a:ext cx="2669540" cy="532620"/>
          </a:xfrm>
        </p:spPr>
        <p:txBody>
          <a:bodyPr/>
          <a:lstStyle/>
          <a:p>
            <a:r>
              <a:rPr lang="fr-FR" sz="1800" dirty="0"/>
              <a:t>REJOIGNEZ-MOI</a:t>
            </a:r>
          </a:p>
        </p:txBody>
      </p:sp>
    </p:spTree>
    <p:extLst>
      <p:ext uri="{BB962C8B-B14F-4D97-AF65-F5344CB8AC3E}">
        <p14:creationId xmlns:p14="http://schemas.microsoft.com/office/powerpoint/2010/main" val="245685018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197</a:t>
            </a:fld>
            <a:endParaRPr lang="en-US" smtClean="0"/>
          </a:p>
        </p:txBody>
      </p:sp>
      <p:sp>
        <p:nvSpPr>
          <p:cNvPr id="3" name="Text Placeholder 2"/>
          <p:cNvSpPr>
            <a:spLocks noGrp="1"/>
          </p:cNvSpPr>
          <p:nvPr>
            <p:ph type="body" sz="quarter" idx="11"/>
          </p:nvPr>
        </p:nvSpPr>
        <p:spPr/>
        <p:txBody>
          <a:bodyPr/>
          <a:lstStyle/>
          <a:p>
            <a:r>
              <a:rPr lang="fr-FR"/>
              <a:t>Partage manuel</a:t>
            </a:r>
          </a:p>
        </p:txBody>
      </p:sp>
      <p:sp>
        <p:nvSpPr>
          <p:cNvPr id="4" name="Text Placeholder 3"/>
          <p:cNvSpPr>
            <a:spLocks noGrp="1"/>
          </p:cNvSpPr>
          <p:nvPr>
            <p:ph type="body" sz="quarter" idx="12"/>
          </p:nvPr>
        </p:nvSpPr>
        <p:spPr>
          <a:xfrm>
            <a:off x="437251" y="969406"/>
            <a:ext cx="5687324" cy="5300406"/>
          </a:xfrm>
        </p:spPr>
        <p:txBody>
          <a:bodyPr/>
          <a:lstStyle/>
          <a:p>
            <a:pPr>
              <a:lnSpc>
                <a:spcPct val="100000"/>
              </a:lnSpc>
              <a:spcBef>
                <a:spcPts val="300"/>
              </a:spcBef>
            </a:pPr>
            <a:r>
              <a:rPr lang="fr-FR" sz="2000" dirty="0"/>
              <a:t>Le partage manuel permet aux utilisateurs </a:t>
            </a:r>
            <a:r>
              <a:rPr lang="fr-FR" sz="2000" dirty="0" smtClean="0"/>
              <a:t>d'accorder </a:t>
            </a:r>
            <a:r>
              <a:rPr lang="fr-FR" sz="2000" dirty="0"/>
              <a:t>un accès unique à leurs enregistrements individuels aux utilisateurs, rôles et groupes publics. Le partage manuel est disponible :</a:t>
            </a:r>
          </a:p>
          <a:p>
            <a:pPr lvl="1">
              <a:lnSpc>
                <a:spcPct val="100000"/>
              </a:lnSpc>
              <a:spcBef>
                <a:spcPts val="300"/>
              </a:spcBef>
            </a:pPr>
            <a:r>
              <a:rPr lang="fr-FR" sz="2000" dirty="0"/>
              <a:t>Aux propriétaires </a:t>
            </a:r>
            <a:r>
              <a:rPr lang="fr-FR" sz="2000" dirty="0" smtClean="0"/>
              <a:t>d'enregistrements</a:t>
            </a:r>
            <a:r>
              <a:rPr lang="fr-FR" sz="2000" dirty="0"/>
              <a:t>, leurs responsables dans la hiérarchie des rôles et administrateurs.</a:t>
            </a:r>
          </a:p>
          <a:p>
            <a:pPr lvl="1">
              <a:lnSpc>
                <a:spcPct val="100000"/>
              </a:lnSpc>
              <a:spcBef>
                <a:spcPts val="300"/>
              </a:spcBef>
            </a:pPr>
            <a:r>
              <a:rPr lang="fr-FR" sz="2000" dirty="0"/>
              <a:t>Pour les objets définis avec un statut Accès public en lecture seule ou Privé dans les valeurs par défaut à </a:t>
            </a:r>
            <a:r>
              <a:rPr lang="fr-FR" sz="2000" dirty="0" smtClean="0"/>
              <a:t>l'échelle </a:t>
            </a:r>
            <a:r>
              <a:rPr lang="fr-FR" sz="2000" dirty="0"/>
              <a:t>de </a:t>
            </a:r>
            <a:r>
              <a:rPr lang="fr-FR" sz="2000" dirty="0" smtClean="0"/>
              <a:t>l'organisation</a:t>
            </a:r>
            <a:r>
              <a:rPr lang="fr-FR" sz="2000" dirty="0"/>
              <a:t>.</a:t>
            </a:r>
          </a:p>
          <a:p>
            <a:pPr lvl="1">
              <a:lnSpc>
                <a:spcPct val="100000"/>
              </a:lnSpc>
              <a:spcBef>
                <a:spcPts val="300"/>
              </a:spcBef>
            </a:pPr>
            <a:r>
              <a:rPr lang="fr-FR" sz="2000" dirty="0"/>
              <a:t>Doivent passer sur </a:t>
            </a:r>
            <a:r>
              <a:rPr lang="fr-FR" sz="2000" dirty="0" err="1"/>
              <a:t>Salesforce</a:t>
            </a:r>
            <a:r>
              <a:rPr lang="fr-FR" sz="2000" dirty="0"/>
              <a:t> </a:t>
            </a:r>
            <a:r>
              <a:rPr lang="fr-FR" sz="2000" dirty="0" err="1"/>
              <a:t>Classic</a:t>
            </a:r>
            <a:r>
              <a:rPr lang="fr-FR" sz="2000" dirty="0"/>
              <a:t> afin de partager manuellement les enregistrements.</a:t>
            </a:r>
          </a:p>
          <a:p>
            <a:pPr>
              <a:lnSpc>
                <a:spcPct val="100000"/>
              </a:lnSpc>
            </a:pPr>
            <a:endParaRPr lang="en-IN" sz="2000" dirty="0"/>
          </a:p>
        </p:txBody>
      </p:sp>
      <p:pic>
        <p:nvPicPr>
          <p:cNvPr id="5" name="Picture 2"/>
          <p:cNvPicPr>
            <a:picLocks noChangeAspect="1" noChangeArrowheads="1"/>
          </p:cNvPicPr>
          <p:nvPr/>
        </p:nvPicPr>
        <p:blipFill>
          <a:blip r:embed="rId3" cstate="print"/>
          <a:srcRect/>
          <a:stretch>
            <a:fillRect/>
          </a:stretch>
        </p:blipFill>
        <p:spPr bwMode="auto">
          <a:xfrm>
            <a:off x="6480178" y="3194956"/>
            <a:ext cx="5186128" cy="237331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6" name="Group 5"/>
          <p:cNvGrpSpPr/>
          <p:nvPr/>
        </p:nvGrpSpPr>
        <p:grpSpPr>
          <a:xfrm>
            <a:off x="6480178" y="1166076"/>
            <a:ext cx="3810000" cy="1800225"/>
            <a:chOff x="7173687" y="1166076"/>
            <a:chExt cx="3810000" cy="1800225"/>
          </a:xfrm>
        </p:grpSpPr>
        <p:pic>
          <p:nvPicPr>
            <p:cNvPr id="7" name="Picture 3"/>
            <p:cNvPicPr>
              <a:picLocks noChangeAspect="1" noChangeArrowheads="1"/>
            </p:cNvPicPr>
            <p:nvPr/>
          </p:nvPicPr>
          <p:blipFill>
            <a:blip r:embed="rId4" cstate="print"/>
            <a:srcRect/>
            <a:stretch>
              <a:fillRect/>
            </a:stretch>
          </p:blipFill>
          <p:spPr bwMode="auto">
            <a:xfrm>
              <a:off x="7173687" y="1166076"/>
              <a:ext cx="3810000" cy="180022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8" name="Rounded Rectangle 37"/>
            <p:cNvSpPr/>
            <p:nvPr/>
          </p:nvSpPr>
          <p:spPr>
            <a:xfrm>
              <a:off x="10218057" y="2452914"/>
              <a:ext cx="547914" cy="2177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p:cNvSpPr/>
          <p:nvPr/>
        </p:nvSpPr>
        <p:spPr bwMode="auto">
          <a:xfrm>
            <a:off x="0" y="5750004"/>
            <a:ext cx="12192000" cy="123110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r>
              <a:rPr lang="fr-FR" sz="2000" b="1" dirty="0" smtClean="0">
                <a:solidFill>
                  <a:srgbClr val="19325C"/>
                </a:solidFill>
                <a:latin typeface="Salesforce Sans" panose="020B0505020202020203" pitchFamily="34" charset="0"/>
              </a:rPr>
              <a:t>:</a:t>
            </a:r>
            <a:endParaRPr lang="fr-FR" sz="2000" b="1" dirty="0">
              <a:solidFill>
                <a:srgbClr val="19325C"/>
              </a:solidFill>
              <a:latin typeface="Salesforce Sans" panose="020B0505020202020203" pitchFamily="34" charset="0"/>
            </a:endParaRPr>
          </a:p>
          <a:p>
            <a:r>
              <a:rPr lang="fr-FR" sz="1600" dirty="0">
                <a:solidFill>
                  <a:srgbClr val="19325C"/>
                </a:solidFill>
                <a:cs typeface="Courier New" pitchFamily="49" charset="0"/>
              </a:rPr>
              <a:t>Vous pouvez installer le composant Lightning Sharing à partir </a:t>
            </a:r>
            <a:r>
              <a:rPr lang="fr-FR" sz="1600" dirty="0" smtClean="0">
                <a:solidFill>
                  <a:srgbClr val="19325C"/>
                </a:solidFill>
                <a:cs typeface="Courier New" pitchFamily="49" charset="0"/>
              </a:rPr>
              <a:t>d'</a:t>
            </a:r>
            <a:r>
              <a:rPr lang="fr-FR" sz="1600" dirty="0" err="1" smtClean="0">
                <a:solidFill>
                  <a:srgbClr val="19325C"/>
                </a:solidFill>
                <a:cs typeface="Courier New" pitchFamily="49" charset="0"/>
              </a:rPr>
              <a:t>AppExchange</a:t>
            </a:r>
            <a:r>
              <a:rPr lang="fr-FR" sz="1600" dirty="0" smtClean="0">
                <a:solidFill>
                  <a:srgbClr val="19325C"/>
                </a:solidFill>
                <a:cs typeface="Courier New" pitchFamily="49" charset="0"/>
              </a:rPr>
              <a:t> </a:t>
            </a:r>
            <a:r>
              <a:rPr lang="fr-FR" sz="1600" dirty="0">
                <a:solidFill>
                  <a:srgbClr val="19325C"/>
                </a:solidFill>
                <a:cs typeface="Courier New" pitchFamily="49" charset="0"/>
              </a:rPr>
              <a:t>afin </a:t>
            </a:r>
            <a:r>
              <a:rPr lang="fr-FR" sz="1600" dirty="0" smtClean="0">
                <a:solidFill>
                  <a:srgbClr val="19325C"/>
                </a:solidFill>
                <a:cs typeface="Courier New" pitchFamily="49" charset="0"/>
              </a:rPr>
              <a:t>d'activer </a:t>
            </a:r>
            <a:r>
              <a:rPr lang="fr-FR" sz="1600" dirty="0">
                <a:solidFill>
                  <a:srgbClr val="19325C"/>
                </a:solidFill>
                <a:cs typeface="Courier New" pitchFamily="49" charset="0"/>
              </a:rPr>
              <a:t>le partage manuel dans Lightning : </a:t>
            </a:r>
            <a:r>
              <a:rPr lang="fr-FR" sz="1600" dirty="0">
                <a:solidFill>
                  <a:srgbClr val="19325C"/>
                </a:solidFill>
                <a:cs typeface="Courier New" pitchFamily="49" charset="0"/>
                <a:hlinkClick r:id="rId5"/>
              </a:rPr>
              <a:t>https://</a:t>
            </a:r>
            <a:r>
              <a:rPr lang="fr-FR" sz="1600" dirty="0" smtClean="0">
                <a:solidFill>
                  <a:srgbClr val="19325C"/>
                </a:solidFill>
                <a:cs typeface="Courier New" pitchFamily="49" charset="0"/>
                <a:hlinkClick r:id="rId5"/>
              </a:rPr>
              <a:t>appexchange.salesforce.com/listingDetail?listingId=a0N3A00000EFp0ZUAT</a:t>
            </a:r>
            <a:r>
              <a:rPr lang="pl-PL" sz="1600" dirty="0" smtClean="0">
                <a:solidFill>
                  <a:srgbClr val="19325C"/>
                </a:solidFill>
                <a:cs typeface="Courier New" pitchFamily="49" charset="0"/>
                <a:hlinkClick r:id="rId5"/>
              </a:rPr>
              <a:t/>
            </a:r>
            <a:br>
              <a:rPr lang="pl-PL" sz="1600" dirty="0" smtClean="0">
                <a:solidFill>
                  <a:srgbClr val="19325C"/>
                </a:solidFill>
                <a:cs typeface="Courier New" pitchFamily="49" charset="0"/>
                <a:hlinkClick r:id="rId5"/>
              </a:rPr>
            </a:br>
            <a:endParaRPr lang="fr-FR" sz="1600" dirty="0">
              <a:solidFill>
                <a:srgbClr val="19325C"/>
              </a:solidFill>
              <a:cs typeface="Courier New" pitchFamily="49" charset="0"/>
              <a:hlinkClick r:id="rId5"/>
            </a:endParaRPr>
          </a:p>
        </p:txBody>
      </p:sp>
      <p:grpSp>
        <p:nvGrpSpPr>
          <p:cNvPr id="11" name="Group 10"/>
          <p:cNvGrpSpPr/>
          <p:nvPr/>
        </p:nvGrpSpPr>
        <p:grpSpPr>
          <a:xfrm>
            <a:off x="92021" y="5839328"/>
            <a:ext cx="351485" cy="351484"/>
            <a:chOff x="230188" y="5645150"/>
            <a:chExt cx="446088" cy="446087"/>
          </a:xfrm>
        </p:grpSpPr>
        <p:sp>
          <p:nvSpPr>
            <p:cNvPr id="12"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t="-1270" r="4357" b="65902"/>
          <a:stretch/>
        </p:blipFill>
        <p:spPr>
          <a:xfrm>
            <a:off x="7634796" y="2670629"/>
            <a:ext cx="297336" cy="295672"/>
          </a:xfrm>
          <a:prstGeom prst="flowChartConnector">
            <a:avLst/>
          </a:prstGeom>
          <a:solidFill>
            <a:schemeClr val="bg1">
              <a:lumMod val="85000"/>
            </a:schemeClr>
          </a:solidFill>
        </p:spPr>
      </p:pic>
    </p:spTree>
    <p:extLst>
      <p:ext uri="{BB962C8B-B14F-4D97-AF65-F5344CB8AC3E}">
        <p14:creationId xmlns:p14="http://schemas.microsoft.com/office/powerpoint/2010/main" val="6636376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198</a:t>
            </a:fld>
            <a:endParaRPr lang="en-US" smtClean="0"/>
          </a:p>
        </p:txBody>
      </p:sp>
      <p:sp>
        <p:nvSpPr>
          <p:cNvPr id="3" name="Text Placeholder 2"/>
          <p:cNvSpPr>
            <a:spLocks noGrp="1"/>
          </p:cNvSpPr>
          <p:nvPr>
            <p:ph type="body" sz="quarter" idx="11"/>
          </p:nvPr>
        </p:nvSpPr>
        <p:spPr/>
        <p:txBody>
          <a:bodyPr/>
          <a:lstStyle/>
          <a:p>
            <a:r>
              <a:rPr lang="fr-FR" dirty="0"/>
              <a:t>Valeurs par défaut à </a:t>
            </a:r>
            <a:r>
              <a:rPr lang="fr-FR" dirty="0" smtClean="0"/>
              <a:t>l'échelle </a:t>
            </a:r>
            <a:r>
              <a:rPr lang="fr-FR" dirty="0"/>
              <a:t>de </a:t>
            </a:r>
            <a:r>
              <a:rPr lang="fr-FR" dirty="0" smtClean="0"/>
              <a:t>l'organisation</a:t>
            </a:r>
            <a:r>
              <a:rPr lang="fr-FR" dirty="0"/>
              <a:t> par rapport à la hiérarchie des rôles par rapport au partage</a:t>
            </a:r>
          </a:p>
        </p:txBody>
      </p:sp>
      <p:grpSp>
        <p:nvGrpSpPr>
          <p:cNvPr id="4" name="Group 12"/>
          <p:cNvGrpSpPr>
            <a:grpSpLocks/>
          </p:cNvGrpSpPr>
          <p:nvPr/>
        </p:nvGrpSpPr>
        <p:grpSpPr bwMode="auto">
          <a:xfrm>
            <a:off x="725760" y="1992512"/>
            <a:ext cx="8817736" cy="3410775"/>
            <a:chOff x="682625" y="974502"/>
            <a:chExt cx="7461250" cy="3704191"/>
          </a:xfrm>
        </p:grpSpPr>
        <p:sp>
          <p:nvSpPr>
            <p:cNvPr id="5" name="Isosceles Triangle 4"/>
            <p:cNvSpPr/>
            <p:nvPr/>
          </p:nvSpPr>
          <p:spPr>
            <a:xfrm>
              <a:off x="682625" y="974502"/>
              <a:ext cx="7461250" cy="3704191"/>
            </a:xfrm>
            <a:prstGeom prst="triangle">
              <a:avLst>
                <a:gd name="adj" fmla="val 100000"/>
              </a:avLst>
            </a:prstGeom>
            <a:gradFill flip="none" rotWithShape="1">
              <a:gsLst>
                <a:gs pos="0">
                  <a:srgbClr val="00B0F0"/>
                </a:gs>
                <a:gs pos="100000">
                  <a:srgbClr val="0070C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0" dirty="0">
                <a:solidFill>
                  <a:srgbClr val="FFFFFF"/>
                </a:solidFill>
                <a:ea typeface="MS PGothic" charset="-128"/>
                <a:cs typeface="MS PGothic" charset="-128"/>
              </a:endParaRPr>
            </a:p>
          </p:txBody>
        </p:sp>
        <p:cxnSp>
          <p:nvCxnSpPr>
            <p:cNvPr id="6" name="Straight Connector 5"/>
            <p:cNvCxnSpPr/>
            <p:nvPr/>
          </p:nvCxnSpPr>
          <p:spPr>
            <a:xfrm rot="5400000">
              <a:off x="2380873" y="4104044"/>
              <a:ext cx="1124705" cy="3175"/>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a:xfrm rot="16200000" flipH="1">
              <a:off x="3671571" y="3681831"/>
              <a:ext cx="1972309" cy="0"/>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rot="5400000">
              <a:off x="5050874" y="3218523"/>
              <a:ext cx="2872888" cy="1588"/>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sp>
          <p:nvSpPr>
            <p:cNvPr id="9" name="TextBox 18"/>
            <p:cNvSpPr txBox="1">
              <a:spLocks noChangeArrowheads="1"/>
            </p:cNvSpPr>
            <p:nvPr/>
          </p:nvSpPr>
          <p:spPr bwMode="auto">
            <a:xfrm>
              <a:off x="1985275" y="4043609"/>
              <a:ext cx="686612" cy="434530"/>
            </a:xfrm>
            <a:prstGeom prst="rect">
              <a:avLst/>
            </a:prstGeom>
            <a:noFill/>
            <a:ln w="9525">
              <a:noFill/>
              <a:miter lim="800000"/>
              <a:headEnd/>
              <a:tailEnd/>
            </a:ln>
          </p:spPr>
          <p:txBody>
            <a:bodyPr wrap="none">
              <a:spAutoFit/>
            </a:bodyPr>
            <a:lstStyle/>
            <a:p>
              <a:r>
                <a:rPr lang="fr-FR" sz="2000" b="0">
                  <a:solidFill>
                    <a:schemeClr val="bg1">
                      <a:lumMod val="95000"/>
                    </a:schemeClr>
                  </a:solidFill>
                  <a:ea typeface="MS PGothic" charset="-128"/>
                  <a:cs typeface="MS PGothic" charset="-128"/>
                </a:rPr>
                <a:t>OWD</a:t>
              </a:r>
            </a:p>
          </p:txBody>
        </p:sp>
        <p:sp>
          <p:nvSpPr>
            <p:cNvPr id="10" name="TextBox 19"/>
            <p:cNvSpPr txBox="1">
              <a:spLocks noChangeArrowheads="1"/>
            </p:cNvSpPr>
            <p:nvPr/>
          </p:nvSpPr>
          <p:spPr bwMode="auto">
            <a:xfrm>
              <a:off x="3231519" y="3499335"/>
              <a:ext cx="1244093" cy="768783"/>
            </a:xfrm>
            <a:prstGeom prst="rect">
              <a:avLst/>
            </a:prstGeom>
            <a:noFill/>
            <a:ln w="9525">
              <a:noFill/>
              <a:miter lim="800000"/>
              <a:headEnd/>
              <a:tailEnd/>
            </a:ln>
          </p:spPr>
          <p:txBody>
            <a:bodyPr wrap="none">
              <a:spAutoFit/>
            </a:bodyPr>
            <a:lstStyle/>
            <a:p>
              <a:pPr algn="ctr"/>
              <a:r>
                <a:rPr lang="fr-FR" sz="2000" dirty="0" smtClean="0"/>
                <a:t>Hiérarchie </a:t>
              </a:r>
            </a:p>
            <a:p>
              <a:pPr algn="ctr"/>
              <a:r>
                <a:rPr lang="fr-FR" sz="2000" dirty="0" smtClean="0"/>
                <a:t>des rôles</a:t>
              </a:r>
              <a:endParaRPr lang="fr-FR" sz="2000" b="0" dirty="0">
                <a:solidFill>
                  <a:schemeClr val="bg1">
                    <a:lumMod val="95000"/>
                  </a:schemeClr>
                </a:solidFill>
                <a:ea typeface="MS PGothic" charset="-128"/>
                <a:cs typeface="MS PGothic" charset="-128"/>
              </a:endParaRPr>
            </a:p>
          </p:txBody>
        </p:sp>
        <p:sp>
          <p:nvSpPr>
            <p:cNvPr id="11" name="TextBox 20"/>
            <p:cNvSpPr txBox="1">
              <a:spLocks noChangeArrowheads="1"/>
            </p:cNvSpPr>
            <p:nvPr/>
          </p:nvSpPr>
          <p:spPr bwMode="auto">
            <a:xfrm>
              <a:off x="5223207" y="2993345"/>
              <a:ext cx="964674" cy="768783"/>
            </a:xfrm>
            <a:prstGeom prst="rect">
              <a:avLst/>
            </a:prstGeom>
            <a:noFill/>
            <a:ln w="9525">
              <a:noFill/>
              <a:miter lim="800000"/>
              <a:headEnd/>
              <a:tailEnd/>
            </a:ln>
          </p:spPr>
          <p:txBody>
            <a:bodyPr wrap="none">
              <a:spAutoFit/>
            </a:bodyPr>
            <a:lstStyle/>
            <a:p>
              <a:r>
                <a:rPr lang="fr-FR" sz="2000" b="0" dirty="0">
                  <a:solidFill>
                    <a:schemeClr val="bg1">
                      <a:lumMod val="95000"/>
                    </a:schemeClr>
                  </a:solidFill>
                  <a:ea typeface="MS PGothic" charset="-128"/>
                  <a:cs typeface="MS PGothic" charset="-128"/>
                </a:rPr>
                <a:t>Règles </a:t>
              </a:r>
            </a:p>
            <a:p>
              <a:r>
                <a:rPr lang="fr-FR" sz="2000" b="0" dirty="0">
                  <a:solidFill>
                    <a:schemeClr val="bg1">
                      <a:lumMod val="95000"/>
                    </a:schemeClr>
                  </a:solidFill>
                  <a:ea typeface="MS PGothic" charset="-128"/>
                  <a:cs typeface="MS PGothic" charset="-128"/>
                </a:rPr>
                <a:t>de partage</a:t>
              </a:r>
            </a:p>
          </p:txBody>
        </p:sp>
        <p:sp>
          <p:nvSpPr>
            <p:cNvPr id="12" name="TextBox 20"/>
            <p:cNvSpPr txBox="1">
              <a:spLocks noChangeArrowheads="1"/>
            </p:cNvSpPr>
            <p:nvPr/>
          </p:nvSpPr>
          <p:spPr bwMode="auto">
            <a:xfrm>
              <a:off x="6868828" y="2276369"/>
              <a:ext cx="1053692" cy="1771543"/>
            </a:xfrm>
            <a:prstGeom prst="rect">
              <a:avLst/>
            </a:prstGeom>
            <a:noFill/>
            <a:ln w="9525">
              <a:noFill/>
              <a:miter lim="800000"/>
              <a:headEnd/>
              <a:tailEnd/>
            </a:ln>
          </p:spPr>
          <p:txBody>
            <a:bodyPr wrap="square">
              <a:spAutoFit/>
            </a:bodyPr>
            <a:lstStyle/>
            <a:p>
              <a:endParaRPr lang="en-US" sz="2000" b="0" dirty="0">
                <a:solidFill>
                  <a:schemeClr val="bg1">
                    <a:lumMod val="95000"/>
                  </a:schemeClr>
                </a:solidFill>
                <a:ea typeface="MS PGothic" charset="-128"/>
                <a:cs typeface="MS PGothic" charset="-128"/>
              </a:endParaRPr>
            </a:p>
            <a:p>
              <a:pPr algn="ctr"/>
              <a:r>
                <a:rPr lang="fr-FR" sz="2000" dirty="0" smtClean="0">
                  <a:solidFill>
                    <a:schemeClr val="bg1">
                      <a:lumMod val="95000"/>
                    </a:schemeClr>
                  </a:solidFill>
                  <a:ea typeface="MS PGothic" charset="-128"/>
                  <a:cs typeface="MS PGothic" charset="-128"/>
                </a:rPr>
                <a:t>Partage</a:t>
              </a:r>
              <a:r>
                <a:rPr lang="pl-PL" sz="2000" dirty="0" smtClean="0">
                  <a:solidFill>
                    <a:schemeClr val="bg1">
                      <a:lumMod val="95000"/>
                    </a:schemeClr>
                  </a:solidFill>
                  <a:ea typeface="MS PGothic" charset="-128"/>
                  <a:cs typeface="MS PGothic" charset="-128"/>
                </a:rPr>
                <a:t> </a:t>
              </a:r>
              <a:r>
                <a:rPr lang="fr-FR" sz="2000" dirty="0" smtClean="0">
                  <a:solidFill>
                    <a:schemeClr val="bg1">
                      <a:lumMod val="95000"/>
                    </a:schemeClr>
                  </a:solidFill>
                  <a:ea typeface="MS PGothic" charset="-128"/>
                  <a:cs typeface="MS PGothic" charset="-128"/>
                </a:rPr>
                <a:t>d'équipe</a:t>
              </a:r>
              <a:r>
                <a:rPr lang="pl-PL" sz="2000" dirty="0" smtClean="0">
                  <a:solidFill>
                    <a:schemeClr val="bg1">
                      <a:lumMod val="95000"/>
                    </a:schemeClr>
                  </a:solidFill>
                  <a:ea typeface="MS PGothic" charset="-128"/>
                  <a:cs typeface="MS PGothic" charset="-128"/>
                </a:rPr>
                <a:t> </a:t>
              </a:r>
              <a:r>
                <a:rPr lang="fr-FR" sz="2000" b="0" dirty="0" smtClean="0">
                  <a:solidFill>
                    <a:schemeClr val="bg1">
                      <a:lumMod val="95000"/>
                    </a:schemeClr>
                  </a:solidFill>
                  <a:ea typeface="MS PGothic" charset="-128"/>
                  <a:cs typeface="MS PGothic" charset="-128"/>
                </a:rPr>
                <a:t>et</a:t>
              </a:r>
              <a:r>
                <a:rPr lang="pl-PL" sz="2000" b="0" dirty="0" smtClean="0">
                  <a:solidFill>
                    <a:schemeClr val="bg1">
                      <a:lumMod val="95000"/>
                    </a:schemeClr>
                  </a:solidFill>
                  <a:ea typeface="MS PGothic" charset="-128"/>
                  <a:cs typeface="MS PGothic" charset="-128"/>
                </a:rPr>
                <a:t> </a:t>
              </a:r>
              <a:r>
                <a:rPr lang="fr-FR" sz="2000" b="0" dirty="0" smtClean="0">
                  <a:solidFill>
                    <a:schemeClr val="bg1">
                      <a:lumMod val="95000"/>
                    </a:schemeClr>
                  </a:solidFill>
                  <a:ea typeface="MS PGothic" charset="-128"/>
                  <a:cs typeface="MS PGothic" charset="-128"/>
                </a:rPr>
                <a:t>manuel</a:t>
              </a:r>
              <a:endParaRPr lang="fr-FR" sz="2000" b="0" dirty="0">
                <a:solidFill>
                  <a:schemeClr val="bg1">
                    <a:lumMod val="95000"/>
                  </a:schemeClr>
                </a:solidFill>
                <a:ea typeface="MS PGothic" charset="-128"/>
                <a:cs typeface="MS PGothic" charset="-128"/>
              </a:endParaRPr>
            </a:p>
          </p:txBody>
        </p:sp>
      </p:grpSp>
      <p:sp>
        <p:nvSpPr>
          <p:cNvPr id="13" name="Right Brace 12"/>
          <p:cNvSpPr>
            <a:spLocks/>
          </p:cNvSpPr>
          <p:nvPr/>
        </p:nvSpPr>
        <p:spPr bwMode="auto">
          <a:xfrm rot="5400000">
            <a:off x="4872825" y="1750627"/>
            <a:ext cx="579889" cy="8817736"/>
          </a:xfrm>
          <a:prstGeom prst="rightBrace">
            <a:avLst>
              <a:gd name="adj1" fmla="val 31280"/>
              <a:gd name="adj2" fmla="val 50000"/>
            </a:avLst>
          </a:prstGeom>
          <a:noFill/>
          <a:ln w="28575" algn="ctr">
            <a:solidFill>
              <a:srgbClr val="C00000"/>
            </a:solidFill>
            <a:round/>
            <a:headEnd/>
            <a:tailEnd/>
          </a:ln>
          <a:effectLst/>
        </p:spPr>
        <p:txBody>
          <a:bodyPr rot="10800000" vert="eaVert" anchor="ctr"/>
          <a:lstStyle/>
          <a:p>
            <a:pPr algn="ctr"/>
            <a:endParaRPr lang="en-US" sz="2000" b="0" dirty="0">
              <a:ea typeface="MS PGothic" charset="-128"/>
              <a:cs typeface="MS PGothic" charset="-128"/>
            </a:endParaRPr>
          </a:p>
        </p:txBody>
      </p:sp>
      <p:sp>
        <p:nvSpPr>
          <p:cNvPr id="14" name="Right Brace 13"/>
          <p:cNvSpPr>
            <a:spLocks/>
          </p:cNvSpPr>
          <p:nvPr/>
        </p:nvSpPr>
        <p:spPr bwMode="auto">
          <a:xfrm rot="5400000">
            <a:off x="8408755" y="4610806"/>
            <a:ext cx="326444" cy="1924893"/>
          </a:xfrm>
          <a:prstGeom prst="rightBrace">
            <a:avLst>
              <a:gd name="adj1" fmla="val 34132"/>
              <a:gd name="adj2" fmla="val 48551"/>
            </a:avLst>
          </a:prstGeom>
          <a:noFill/>
          <a:ln w="28575" algn="ctr">
            <a:solidFill>
              <a:srgbClr val="FF0000"/>
            </a:solidFill>
            <a:round/>
            <a:headEnd/>
            <a:tailEnd/>
          </a:ln>
          <a:effectLst/>
        </p:spPr>
        <p:txBody>
          <a:bodyPr rot="10800000" vert="eaVert" anchor="ctr"/>
          <a:lstStyle/>
          <a:p>
            <a:pPr algn="ctr"/>
            <a:endParaRPr lang="en-US" sz="2000" b="0" dirty="0">
              <a:ea typeface="MS PGothic" charset="-128"/>
              <a:cs typeface="MS PGothic" charset="-128"/>
            </a:endParaRPr>
          </a:p>
        </p:txBody>
      </p:sp>
      <p:sp>
        <p:nvSpPr>
          <p:cNvPr id="15" name="TextBox 13"/>
          <p:cNvSpPr txBox="1">
            <a:spLocks noChangeArrowheads="1"/>
          </p:cNvSpPr>
          <p:nvPr/>
        </p:nvSpPr>
        <p:spPr bwMode="auto">
          <a:xfrm>
            <a:off x="2743200" y="5714743"/>
            <a:ext cx="6955815" cy="400110"/>
          </a:xfrm>
          <a:prstGeom prst="rect">
            <a:avLst/>
          </a:prstGeom>
          <a:noFill/>
          <a:ln w="9525">
            <a:noFill/>
            <a:miter lim="800000"/>
            <a:headEnd/>
            <a:tailEnd/>
          </a:ln>
        </p:spPr>
        <p:txBody>
          <a:bodyPr wrap="square">
            <a:spAutoFit/>
          </a:bodyPr>
          <a:lstStyle/>
          <a:p>
            <a:r>
              <a:rPr lang="fr-FR" sz="2000" b="0" dirty="0">
                <a:solidFill>
                  <a:srgbClr val="19325C"/>
                </a:solidFill>
                <a:ea typeface="MS PGothic" charset="-128"/>
                <a:cs typeface="MS PGothic" charset="-128"/>
              </a:rPr>
              <a:t>Propriétaire, tout supérieur hiérarchique du propriétaire</a:t>
            </a:r>
          </a:p>
        </p:txBody>
      </p:sp>
      <p:sp>
        <p:nvSpPr>
          <p:cNvPr id="16" name="TextBox 14"/>
          <p:cNvSpPr txBox="1">
            <a:spLocks noChangeArrowheads="1"/>
          </p:cNvSpPr>
          <p:nvPr/>
        </p:nvSpPr>
        <p:spPr bwMode="auto">
          <a:xfrm>
            <a:off x="4182009" y="6370479"/>
            <a:ext cx="1962759" cy="400110"/>
          </a:xfrm>
          <a:prstGeom prst="rect">
            <a:avLst/>
          </a:prstGeom>
          <a:noFill/>
          <a:ln w="9525">
            <a:noFill/>
            <a:miter lim="800000"/>
            <a:headEnd/>
            <a:tailEnd/>
          </a:ln>
        </p:spPr>
        <p:txBody>
          <a:bodyPr wrap="square">
            <a:spAutoFit/>
          </a:bodyPr>
          <a:lstStyle/>
          <a:p>
            <a:r>
              <a:rPr lang="fr-FR" sz="2000" b="0" dirty="0" smtClean="0">
                <a:solidFill>
                  <a:srgbClr val="19325C"/>
                </a:solidFill>
                <a:ea typeface="MS PGothic" charset="-128"/>
                <a:cs typeface="MS PGothic" charset="-128"/>
              </a:rPr>
              <a:t>Administrateur</a:t>
            </a:r>
            <a:endParaRPr lang="fr-FR" sz="2000" b="0" dirty="0">
              <a:solidFill>
                <a:srgbClr val="19325C"/>
              </a:solidFill>
              <a:ea typeface="MS PGothic" charset="-128"/>
              <a:cs typeface="MS PGothic" charset="-128"/>
            </a:endParaRPr>
          </a:p>
        </p:txBody>
      </p:sp>
      <p:cxnSp>
        <p:nvCxnSpPr>
          <p:cNvPr id="17" name="Straight Connector 16"/>
          <p:cNvCxnSpPr/>
          <p:nvPr/>
        </p:nvCxnSpPr>
        <p:spPr>
          <a:xfrm rot="5400000">
            <a:off x="4640181" y="2538710"/>
            <a:ext cx="155923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18" name="Straight Connector 17"/>
          <p:cNvCxnSpPr/>
          <p:nvPr/>
        </p:nvCxnSpPr>
        <p:spPr>
          <a:xfrm rot="5400000">
            <a:off x="7212274" y="2127899"/>
            <a:ext cx="73761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
        <p:nvSpPr>
          <p:cNvPr id="19" name="TextBox 37"/>
          <p:cNvSpPr txBox="1">
            <a:spLocks noChangeArrowheads="1"/>
          </p:cNvSpPr>
          <p:nvPr/>
        </p:nvSpPr>
        <p:spPr bwMode="auto">
          <a:xfrm>
            <a:off x="779448" y="1921130"/>
            <a:ext cx="2500865" cy="3600986"/>
          </a:xfrm>
          <a:prstGeom prst="rect">
            <a:avLst/>
          </a:prstGeom>
          <a:noFill/>
          <a:ln w="9525">
            <a:noFill/>
            <a:miter lim="800000"/>
            <a:headEnd/>
            <a:tailEnd/>
          </a:ln>
        </p:spPr>
        <p:txBody>
          <a:bodyPr wrap="square">
            <a:spAutoFit/>
          </a:bodyPr>
          <a:lstStyle/>
          <a:p>
            <a:pPr algn="ctr" eaLnBrk="0" hangingPunct="0"/>
            <a:r>
              <a:rPr lang="fr-FR" sz="2000" b="0" dirty="0">
                <a:solidFill>
                  <a:srgbClr val="19325C"/>
                </a:solidFill>
                <a:ea typeface="MS PGothic" charset="-128"/>
                <a:cs typeface="MS PGothic" charset="-128"/>
              </a:rPr>
              <a:t>Définissez le niveau </a:t>
            </a:r>
            <a:r>
              <a:rPr lang="fr-FR" sz="2000" b="0" dirty="0" smtClean="0">
                <a:solidFill>
                  <a:srgbClr val="19325C"/>
                </a:solidFill>
                <a:ea typeface="MS PGothic" charset="-128"/>
                <a:cs typeface="MS PGothic" charset="-128"/>
              </a:rPr>
              <a:t>d'accès </a:t>
            </a:r>
            <a:r>
              <a:rPr lang="fr-FR" sz="2000" b="0" dirty="0">
                <a:solidFill>
                  <a:srgbClr val="19325C"/>
                </a:solidFill>
                <a:ea typeface="MS PGothic" charset="-128"/>
                <a:cs typeface="MS PGothic" charset="-128"/>
              </a:rPr>
              <a:t>de base :</a:t>
            </a:r>
          </a:p>
          <a:p>
            <a:pPr algn="ctr" eaLnBrk="0" hangingPunct="0"/>
            <a:endParaRPr lang="en-US" sz="2000" b="0" dirty="0">
              <a:solidFill>
                <a:srgbClr val="19325C"/>
              </a:solidFill>
              <a:ea typeface="MS PGothic" charset="-128"/>
              <a:cs typeface="MS PGothic" charset="-128"/>
            </a:endParaRPr>
          </a:p>
          <a:p>
            <a:pPr eaLnBrk="0" hangingPunct="0"/>
            <a:r>
              <a:rPr lang="fr-FR" sz="2000" dirty="0">
                <a:solidFill>
                  <a:srgbClr val="19325C"/>
                </a:solidFill>
                <a:ea typeface="MS PGothic" charset="-128"/>
                <a:cs typeface="MS PGothic" charset="-128"/>
              </a:rPr>
              <a:t>Accès restreint</a:t>
            </a:r>
          </a:p>
          <a:p>
            <a:pPr algn="ctr" eaLnBrk="0" hangingPunct="0"/>
            <a:endParaRPr lang="en-US" sz="2000" b="0" dirty="0">
              <a:solidFill>
                <a:srgbClr val="19325C"/>
              </a:solidFill>
              <a:ea typeface="MS PGothic" charset="-128"/>
              <a:cs typeface="MS PGothic" charset="-128"/>
            </a:endParaRPr>
          </a:p>
          <a:p>
            <a:pPr eaLnBrk="0" hangingPunct="0"/>
            <a:r>
              <a:rPr lang="fr-FR" sz="2000" b="0" dirty="0">
                <a:solidFill>
                  <a:srgbClr val="19325C"/>
                </a:solidFill>
                <a:ea typeface="MS PGothic" charset="-128"/>
                <a:cs typeface="MS PGothic" charset="-128"/>
              </a:rPr>
              <a:t>Accès public en lecture/écriture</a:t>
            </a:r>
          </a:p>
          <a:p>
            <a:pPr eaLnBrk="0" hangingPunct="0"/>
            <a:r>
              <a:rPr lang="fr-FR" sz="2000" b="0" dirty="0">
                <a:solidFill>
                  <a:srgbClr val="19325C"/>
                </a:solidFill>
                <a:ea typeface="MS PGothic" charset="-128"/>
                <a:cs typeface="MS PGothic" charset="-128"/>
              </a:rPr>
              <a:t>Accès public en lecture seule</a:t>
            </a:r>
          </a:p>
          <a:p>
            <a:pPr eaLnBrk="0" hangingPunct="0"/>
            <a:r>
              <a:rPr lang="fr-FR" sz="2000" b="0" dirty="0">
                <a:solidFill>
                  <a:srgbClr val="19325C"/>
                </a:solidFill>
                <a:ea typeface="MS PGothic" charset="-128"/>
                <a:cs typeface="MS PGothic" charset="-128"/>
              </a:rPr>
              <a:t>Privé</a:t>
            </a:r>
          </a:p>
          <a:p>
            <a:endParaRPr lang="en-US" sz="2800" b="0" dirty="0">
              <a:solidFill>
                <a:srgbClr val="19325C"/>
              </a:solidFill>
              <a:ea typeface="MS PGothic" charset="-128"/>
              <a:cs typeface="MS PGothic" charset="-128"/>
            </a:endParaRPr>
          </a:p>
        </p:txBody>
      </p:sp>
      <p:sp>
        <p:nvSpPr>
          <p:cNvPr id="20" name="TextBox 38"/>
          <p:cNvSpPr txBox="1">
            <a:spLocks noChangeArrowheads="1"/>
          </p:cNvSpPr>
          <p:nvPr/>
        </p:nvSpPr>
        <p:spPr bwMode="auto">
          <a:xfrm>
            <a:off x="3359251" y="1907062"/>
            <a:ext cx="2081467" cy="1323439"/>
          </a:xfrm>
          <a:prstGeom prst="rect">
            <a:avLst/>
          </a:prstGeom>
          <a:noFill/>
          <a:ln w="9525">
            <a:noFill/>
            <a:miter lim="800000"/>
            <a:headEnd/>
            <a:tailEnd/>
          </a:ln>
        </p:spPr>
        <p:txBody>
          <a:bodyPr wrap="square">
            <a:spAutoFit/>
          </a:bodyPr>
          <a:lstStyle/>
          <a:p>
            <a:pPr algn="ctr" eaLnBrk="0" hangingPunct="0"/>
            <a:endParaRPr lang="en-US" sz="2000" b="0" dirty="0">
              <a:solidFill>
                <a:srgbClr val="19325C"/>
              </a:solidFill>
              <a:ea typeface="MS PGothic" charset="-128"/>
              <a:cs typeface="MS PGothic" charset="-128"/>
            </a:endParaRPr>
          </a:p>
          <a:p>
            <a:pPr algn="ctr" eaLnBrk="0" hangingPunct="0"/>
            <a:r>
              <a:rPr lang="fr-FR" sz="2000" dirty="0">
                <a:solidFill>
                  <a:srgbClr val="19325C"/>
                </a:solidFill>
                <a:ea typeface="MS PGothic" charset="-128"/>
                <a:cs typeface="MS PGothic" charset="-128"/>
              </a:rPr>
              <a:t>Ouvrir </a:t>
            </a:r>
            <a:r>
              <a:rPr lang="fr-FR" sz="2000" dirty="0" smtClean="0">
                <a:solidFill>
                  <a:srgbClr val="19325C"/>
                </a:solidFill>
                <a:ea typeface="MS PGothic" charset="-128"/>
                <a:cs typeface="MS PGothic" charset="-128"/>
              </a:rPr>
              <a:t>l'accès</a:t>
            </a:r>
            <a:endParaRPr lang="fr-FR" sz="2000" dirty="0">
              <a:solidFill>
                <a:srgbClr val="19325C"/>
              </a:solidFill>
              <a:ea typeface="MS PGothic" charset="-128"/>
              <a:cs typeface="MS PGothic" charset="-128"/>
            </a:endParaRPr>
          </a:p>
          <a:p>
            <a:pPr algn="ctr" eaLnBrk="0" hangingPunct="0"/>
            <a:r>
              <a:rPr lang="fr-FR" sz="2000" b="0" dirty="0">
                <a:solidFill>
                  <a:srgbClr val="19325C"/>
                </a:solidFill>
                <a:ea typeface="MS PGothic" charset="-128"/>
                <a:cs typeface="MS PGothic" charset="-128"/>
              </a:rPr>
              <a:t>(accès vertical)</a:t>
            </a:r>
          </a:p>
          <a:p>
            <a:pPr algn="ctr" eaLnBrk="0" hangingPunct="0"/>
            <a:endParaRPr lang="en-US" sz="2000" b="0" dirty="0">
              <a:solidFill>
                <a:srgbClr val="19325C"/>
              </a:solidFill>
              <a:ea typeface="MS PGothic" charset="-128"/>
              <a:cs typeface="MS PGothic" charset="-128"/>
            </a:endParaRPr>
          </a:p>
        </p:txBody>
      </p:sp>
      <p:sp>
        <p:nvSpPr>
          <p:cNvPr id="21" name="TextBox 39"/>
          <p:cNvSpPr txBox="1">
            <a:spLocks noChangeArrowheads="1"/>
          </p:cNvSpPr>
          <p:nvPr/>
        </p:nvSpPr>
        <p:spPr bwMode="auto">
          <a:xfrm>
            <a:off x="5444953" y="1515363"/>
            <a:ext cx="2065160" cy="954107"/>
          </a:xfrm>
          <a:prstGeom prst="rect">
            <a:avLst/>
          </a:prstGeom>
          <a:noFill/>
          <a:ln w="9525">
            <a:noFill/>
            <a:miter lim="800000"/>
            <a:headEnd/>
            <a:tailEnd/>
          </a:ln>
        </p:spPr>
        <p:txBody>
          <a:bodyPr wrap="square">
            <a:spAutoFit/>
          </a:bodyPr>
          <a:lstStyle/>
          <a:p>
            <a:pPr algn="ctr" eaLnBrk="0" hangingPunct="0"/>
            <a:endParaRPr lang="en-US" sz="1600" b="0" dirty="0">
              <a:solidFill>
                <a:srgbClr val="19325C"/>
              </a:solidFill>
              <a:ea typeface="MS PGothic" charset="-128"/>
              <a:cs typeface="MS PGothic" charset="-128"/>
            </a:endParaRPr>
          </a:p>
          <a:p>
            <a:pPr algn="ctr" eaLnBrk="0" hangingPunct="0"/>
            <a:r>
              <a:rPr lang="fr-FR" sz="2000" dirty="0">
                <a:solidFill>
                  <a:srgbClr val="19325C"/>
                </a:solidFill>
                <a:ea typeface="MS PGothic" charset="-128"/>
                <a:cs typeface="MS PGothic" charset="-128"/>
              </a:rPr>
              <a:t>Ouvrir </a:t>
            </a:r>
            <a:r>
              <a:rPr lang="fr-FR" sz="2000" dirty="0" smtClean="0">
                <a:solidFill>
                  <a:srgbClr val="19325C"/>
                </a:solidFill>
                <a:ea typeface="MS PGothic" charset="-128"/>
                <a:cs typeface="MS PGothic" charset="-128"/>
              </a:rPr>
              <a:t>l'accès</a:t>
            </a:r>
            <a:endParaRPr lang="fr-FR" sz="2000" dirty="0">
              <a:solidFill>
                <a:srgbClr val="19325C"/>
              </a:solidFill>
              <a:ea typeface="MS PGothic" charset="-128"/>
              <a:cs typeface="MS PGothic" charset="-128"/>
            </a:endParaRPr>
          </a:p>
          <a:p>
            <a:pPr algn="ctr" eaLnBrk="0" hangingPunct="0"/>
            <a:r>
              <a:rPr lang="fr-FR" sz="2000" b="0" dirty="0">
                <a:solidFill>
                  <a:srgbClr val="19325C"/>
                </a:solidFill>
                <a:ea typeface="MS PGothic" charset="-128"/>
                <a:cs typeface="MS PGothic" charset="-128"/>
              </a:rPr>
              <a:t>(accès latéral)</a:t>
            </a:r>
          </a:p>
        </p:txBody>
      </p:sp>
      <p:sp>
        <p:nvSpPr>
          <p:cNvPr id="22" name="TextBox 40"/>
          <p:cNvSpPr txBox="1">
            <a:spLocks noChangeArrowheads="1"/>
          </p:cNvSpPr>
          <p:nvPr/>
        </p:nvSpPr>
        <p:spPr bwMode="auto">
          <a:xfrm>
            <a:off x="813148" y="936575"/>
            <a:ext cx="8933144" cy="707886"/>
          </a:xfrm>
          <a:prstGeom prst="rect">
            <a:avLst/>
          </a:prstGeom>
          <a:solidFill>
            <a:schemeClr val="bg1"/>
          </a:solidFill>
          <a:ln w="9525">
            <a:noFill/>
            <a:miter lim="800000"/>
            <a:headEnd/>
            <a:tailEnd/>
          </a:ln>
        </p:spPr>
        <p:txBody>
          <a:bodyPr wrap="square">
            <a:spAutoFit/>
          </a:bodyPr>
          <a:lstStyle/>
          <a:p>
            <a:pPr algn="ctr"/>
            <a:r>
              <a:rPr lang="fr-FR" sz="2000" b="1" i="1" dirty="0">
                <a:solidFill>
                  <a:schemeClr val="tx2">
                    <a:lumMod val="75000"/>
                  </a:schemeClr>
                </a:solidFill>
                <a:ea typeface="MS PGothic" charset="-128"/>
                <a:cs typeface="MS PGothic" charset="-128"/>
              </a:rPr>
              <a:t>Si les Valeurs par défaut à </a:t>
            </a:r>
            <a:r>
              <a:rPr lang="fr-FR" sz="2000" b="1" i="1" dirty="0" smtClean="0">
                <a:solidFill>
                  <a:schemeClr val="tx2">
                    <a:lumMod val="75000"/>
                  </a:schemeClr>
                </a:solidFill>
                <a:ea typeface="MS PGothic" charset="-128"/>
                <a:cs typeface="MS PGothic" charset="-128"/>
              </a:rPr>
              <a:t>l'échelle </a:t>
            </a:r>
            <a:r>
              <a:rPr lang="fr-FR" sz="2000" b="1" i="1" dirty="0">
                <a:solidFill>
                  <a:schemeClr val="tx2">
                    <a:lumMod val="75000"/>
                  </a:schemeClr>
                </a:solidFill>
                <a:ea typeface="MS PGothic" charset="-128"/>
                <a:cs typeface="MS PGothic" charset="-128"/>
              </a:rPr>
              <a:t>de </a:t>
            </a:r>
            <a:r>
              <a:rPr lang="fr-FR" sz="2000" b="1" i="1" dirty="0" smtClean="0">
                <a:solidFill>
                  <a:schemeClr val="tx2">
                    <a:lumMod val="75000"/>
                  </a:schemeClr>
                </a:solidFill>
                <a:ea typeface="MS PGothic" charset="-128"/>
                <a:cs typeface="MS PGothic" charset="-128"/>
              </a:rPr>
              <a:t>l'organisation </a:t>
            </a:r>
            <a:r>
              <a:rPr lang="fr-FR" sz="2000" b="1" i="1" dirty="0">
                <a:solidFill>
                  <a:schemeClr val="tx2">
                    <a:lumMod val="75000"/>
                  </a:schemeClr>
                </a:solidFill>
                <a:ea typeface="MS PGothic" charset="-128"/>
                <a:cs typeface="MS PGothic" charset="-128"/>
              </a:rPr>
              <a:t>restreignent les objets à Privé ou Public ou Lecture seule :</a:t>
            </a:r>
          </a:p>
        </p:txBody>
      </p:sp>
      <p:sp>
        <p:nvSpPr>
          <p:cNvPr id="23" name="TextBox 42"/>
          <p:cNvSpPr txBox="1">
            <a:spLocks noChangeArrowheads="1"/>
          </p:cNvSpPr>
          <p:nvPr/>
        </p:nvSpPr>
        <p:spPr bwMode="auto">
          <a:xfrm>
            <a:off x="7719627" y="1521930"/>
            <a:ext cx="1771639" cy="707886"/>
          </a:xfrm>
          <a:prstGeom prst="rect">
            <a:avLst/>
          </a:prstGeom>
          <a:noFill/>
          <a:ln w="9525">
            <a:noFill/>
            <a:miter lim="800000"/>
            <a:headEnd/>
            <a:tailEnd/>
          </a:ln>
        </p:spPr>
        <p:txBody>
          <a:bodyPr wrap="none">
            <a:spAutoFit/>
          </a:bodyPr>
          <a:lstStyle/>
          <a:p>
            <a:pPr algn="ctr" eaLnBrk="0" hangingPunct="0"/>
            <a:r>
              <a:rPr lang="fr-FR" sz="2000" dirty="0">
                <a:solidFill>
                  <a:srgbClr val="19325C"/>
                </a:solidFill>
                <a:ea typeface="MS PGothic" charset="-128"/>
                <a:cs typeface="MS PGothic" charset="-128"/>
              </a:rPr>
              <a:t>Ouvrir </a:t>
            </a:r>
            <a:r>
              <a:rPr lang="fr-FR" sz="2000" dirty="0" smtClean="0">
                <a:solidFill>
                  <a:srgbClr val="19325C"/>
                </a:solidFill>
                <a:ea typeface="MS PGothic" charset="-128"/>
                <a:cs typeface="MS PGothic" charset="-128"/>
              </a:rPr>
              <a:t>l'accès</a:t>
            </a:r>
            <a:endParaRPr lang="fr-FR" sz="2000" dirty="0">
              <a:solidFill>
                <a:srgbClr val="19325C"/>
              </a:solidFill>
              <a:ea typeface="MS PGothic" charset="-128"/>
              <a:cs typeface="MS PGothic" charset="-128"/>
            </a:endParaRPr>
          </a:p>
          <a:p>
            <a:pPr algn="ctr" eaLnBrk="0" hangingPunct="0"/>
            <a:r>
              <a:rPr lang="fr-FR" sz="2000" b="0" dirty="0">
                <a:solidFill>
                  <a:srgbClr val="19325C"/>
                </a:solidFill>
                <a:ea typeface="MS PGothic" charset="-128"/>
                <a:cs typeface="MS PGothic" charset="-128"/>
              </a:rPr>
              <a:t>(flexible)    </a:t>
            </a:r>
          </a:p>
        </p:txBody>
      </p:sp>
      <p:sp>
        <p:nvSpPr>
          <p:cNvPr id="24" name="Right Brace 23"/>
          <p:cNvSpPr/>
          <p:nvPr/>
        </p:nvSpPr>
        <p:spPr>
          <a:xfrm>
            <a:off x="9588523" y="5382171"/>
            <a:ext cx="253723" cy="1390041"/>
          </a:xfrm>
          <a:prstGeom prst="rightBrace">
            <a:avLst>
              <a:gd name="adj1" fmla="val 50621"/>
              <a:gd name="adj2" fmla="val 50000"/>
            </a:avLst>
          </a:prstGeom>
          <a:ln w="28575">
            <a:solidFill>
              <a:srgbClr val="6C0000"/>
            </a:solidFill>
          </a:ln>
          <a:effectLst/>
        </p:spPr>
        <p:style>
          <a:lnRef idx="2">
            <a:schemeClr val="accent2"/>
          </a:lnRef>
          <a:fillRef idx="0">
            <a:schemeClr val="accent2"/>
          </a:fillRef>
          <a:effectRef idx="1">
            <a:schemeClr val="accent2"/>
          </a:effectRef>
          <a:fontRef idx="minor">
            <a:schemeClr val="tx1"/>
          </a:fontRef>
        </p:style>
        <p:txBody>
          <a:bodyPr anchor="ctr"/>
          <a:lstStyle/>
          <a:p>
            <a:pPr algn="ctr"/>
            <a:endParaRPr lang="en-US" sz="2000" b="0" dirty="0">
              <a:ea typeface="MS PGothic" charset="-128"/>
              <a:cs typeface="MS PGothic" charset="-128"/>
            </a:endParaRPr>
          </a:p>
        </p:txBody>
      </p:sp>
      <p:sp>
        <p:nvSpPr>
          <p:cNvPr id="25" name="TextBox 48"/>
          <p:cNvSpPr txBox="1">
            <a:spLocks noChangeArrowheads="1"/>
          </p:cNvSpPr>
          <p:nvPr/>
        </p:nvSpPr>
        <p:spPr bwMode="auto">
          <a:xfrm>
            <a:off x="9906084" y="5080089"/>
            <a:ext cx="2218860" cy="1754326"/>
          </a:xfrm>
          <a:prstGeom prst="rect">
            <a:avLst/>
          </a:prstGeom>
          <a:noFill/>
          <a:ln w="9525">
            <a:noFill/>
            <a:miter lim="800000"/>
            <a:headEnd/>
            <a:tailEnd/>
          </a:ln>
        </p:spPr>
        <p:txBody>
          <a:bodyPr wrap="square">
            <a:spAutoFit/>
          </a:bodyPr>
          <a:lstStyle/>
          <a:p>
            <a:r>
              <a:rPr lang="fr-FR" b="0" spc="-20" dirty="0">
                <a:solidFill>
                  <a:srgbClr val="19325C"/>
                </a:solidFill>
                <a:ea typeface="MS PGothic" charset="-128"/>
                <a:cs typeface="MS PGothic" charset="-128"/>
              </a:rPr>
              <a:t>Qui peut définir une valeur par défaut à </a:t>
            </a:r>
            <a:r>
              <a:rPr lang="fr-FR" b="0" spc="-20" dirty="0" smtClean="0">
                <a:solidFill>
                  <a:srgbClr val="19325C"/>
                </a:solidFill>
                <a:ea typeface="MS PGothic" charset="-128"/>
                <a:cs typeface="MS PGothic" charset="-128"/>
              </a:rPr>
              <a:t>l'échelle </a:t>
            </a:r>
            <a:r>
              <a:rPr lang="fr-FR" b="0" spc="-20" dirty="0">
                <a:solidFill>
                  <a:srgbClr val="19325C"/>
                </a:solidFill>
                <a:ea typeface="MS PGothic" charset="-128"/>
                <a:cs typeface="MS PGothic" charset="-128"/>
              </a:rPr>
              <a:t>de </a:t>
            </a:r>
            <a:r>
              <a:rPr lang="fr-FR" b="0" spc="-20" dirty="0" smtClean="0">
                <a:solidFill>
                  <a:srgbClr val="19325C"/>
                </a:solidFill>
                <a:ea typeface="MS PGothic" charset="-128"/>
                <a:cs typeface="MS PGothic" charset="-128"/>
              </a:rPr>
              <a:t>l'organisation</a:t>
            </a:r>
            <a:r>
              <a:rPr lang="fr-FR" b="0" spc="-20" dirty="0">
                <a:solidFill>
                  <a:srgbClr val="19325C"/>
                </a:solidFill>
                <a:ea typeface="MS PGothic" charset="-128"/>
                <a:cs typeface="MS PGothic" charset="-128"/>
              </a:rPr>
              <a:t>, la hiérarchie des rôles et le partage ?</a:t>
            </a:r>
          </a:p>
        </p:txBody>
      </p:sp>
      <p:cxnSp>
        <p:nvCxnSpPr>
          <p:cNvPr id="26" name="Straight Connector 25"/>
          <p:cNvCxnSpPr/>
          <p:nvPr/>
        </p:nvCxnSpPr>
        <p:spPr>
          <a:xfrm rot="5400000">
            <a:off x="2251173" y="2925403"/>
            <a:ext cx="2332623"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670832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4 : Sécurité et accès aux données</a:t>
            </a:r>
          </a:p>
        </p:txBody>
      </p:sp>
      <p:sp>
        <p:nvSpPr>
          <p:cNvPr id="3" name="Text Placeholder 2"/>
          <p:cNvSpPr>
            <a:spLocks noGrp="1"/>
          </p:cNvSpPr>
          <p:nvPr>
            <p:ph type="body" sz="quarter" idx="13"/>
          </p:nvPr>
        </p:nvSpPr>
        <p:spPr>
          <a:xfrm>
            <a:off x="455732" y="1371600"/>
            <a:ext cx="9090604" cy="3666565"/>
          </a:xfrm>
        </p:spPr>
        <p:txBody>
          <a:bodyPr/>
          <a:lstStyle/>
          <a:p>
            <a:pPr marL="342900" lvl="1" indent="-342900">
              <a:spcBef>
                <a:spcPts val="900"/>
              </a:spcBef>
              <a:buFont typeface="Arial" panose="020B0604020202020204" pitchFamily="34" charset="0"/>
              <a:buChar char="•"/>
            </a:pPr>
            <a:r>
              <a:rPr lang="fr-FR" dirty="0"/>
              <a:t>Restriction des connexions</a:t>
            </a:r>
          </a:p>
          <a:p>
            <a:pPr marL="342900" lvl="2" indent="-342900">
              <a:spcBef>
                <a:spcPts val="900"/>
              </a:spcBef>
              <a:buFont typeface="Arial" panose="020B0604020202020204" pitchFamily="34" charset="0"/>
              <a:buChar char="•"/>
            </a:pPr>
            <a:r>
              <a:rPr lang="fr-FR" sz="2400" dirty="0"/>
              <a:t>Identification de </a:t>
            </a:r>
            <a:r>
              <a:rPr lang="fr-FR" sz="2400" dirty="0" smtClean="0"/>
              <a:t>l'accès </a:t>
            </a:r>
            <a:r>
              <a:rPr lang="fr-FR" sz="2400" dirty="0"/>
              <a:t>aux objets</a:t>
            </a:r>
          </a:p>
          <a:p>
            <a:pPr marL="342900" lvl="2" indent="-342900">
              <a:spcBef>
                <a:spcPts val="900"/>
              </a:spcBef>
              <a:buFont typeface="Arial" panose="020B0604020202020204" pitchFamily="34" charset="0"/>
              <a:buChar char="•"/>
            </a:pPr>
            <a:r>
              <a:rPr lang="fr-FR" sz="2400" dirty="0"/>
              <a:t>Création de </a:t>
            </a:r>
            <a:r>
              <a:rPr lang="fr-FR" sz="2400" dirty="0" smtClean="0"/>
              <a:t>l'accès </a:t>
            </a:r>
            <a:r>
              <a:rPr lang="fr-FR" sz="2400" dirty="0"/>
              <a:t>aux enregistrements</a:t>
            </a:r>
          </a:p>
          <a:p>
            <a:pPr marL="342900" lvl="2" indent="-342900">
              <a:spcBef>
                <a:spcPts val="900"/>
              </a:spcBef>
              <a:buFont typeface="Arial" panose="020B0604020202020204" pitchFamily="34" charset="0"/>
              <a:buChar char="•"/>
            </a:pPr>
            <a:r>
              <a:rPr lang="fr-FR" sz="2400" dirty="0"/>
              <a:t>Création </a:t>
            </a:r>
            <a:r>
              <a:rPr lang="fr-FR" sz="2400" dirty="0" smtClean="0"/>
              <a:t>d'une </a:t>
            </a:r>
            <a:r>
              <a:rPr lang="fr-FR" sz="2400" dirty="0"/>
              <a:t>hiérarchie des rôles</a:t>
            </a:r>
          </a:p>
          <a:p>
            <a:pPr marL="342900" lvl="2" indent="-342900">
              <a:spcBef>
                <a:spcPts val="900"/>
              </a:spcBef>
              <a:buFont typeface="Arial" panose="020B0604020202020204" pitchFamily="34" charset="0"/>
              <a:buChar char="•"/>
            </a:pPr>
            <a:r>
              <a:rPr lang="fr-FR" sz="2400" dirty="0"/>
              <a:t>Gestion des exceptions </a:t>
            </a:r>
            <a:r>
              <a:rPr lang="fr-FR" sz="2400" dirty="0" smtClean="0"/>
              <a:t>d'accès </a:t>
            </a:r>
            <a:r>
              <a:rPr lang="fr-FR" sz="2400" dirty="0"/>
              <a:t>aux enregistrements</a:t>
            </a:r>
          </a:p>
          <a:p>
            <a:pPr marL="342900" lvl="2" indent="-342900">
              <a:spcBef>
                <a:spcPts val="900"/>
              </a:spcBef>
              <a:buFont typeface="Arial" panose="020B0604020202020204" pitchFamily="34" charset="0"/>
              <a:buChar char="•"/>
            </a:pPr>
            <a:r>
              <a:rPr lang="fr-FR" sz="2400" b="1" dirty="0"/>
              <a:t>Gestion de la sécurité au niveau du champ</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199</a:t>
            </a:fld>
            <a:endParaRPr lang="en-US"/>
          </a:p>
        </p:txBody>
      </p:sp>
    </p:spTree>
    <p:extLst>
      <p:ext uri="{BB962C8B-B14F-4D97-AF65-F5344CB8AC3E}">
        <p14:creationId xmlns:p14="http://schemas.microsoft.com/office/powerpoint/2010/main" val="1233917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Slide Number Placeholder 14"/>
          <p:cNvSpPr>
            <a:spLocks noGrp="1"/>
          </p:cNvSpPr>
          <p:nvPr>
            <p:ph type="sldNum" sz="quarter" idx="10"/>
          </p:nvPr>
        </p:nvSpPr>
        <p:spPr>
          <a:prstGeom prst="rect">
            <a:avLst/>
          </a:prstGeom>
        </p:spPr>
        <p:txBody>
          <a:bodyPr/>
          <a:lstStyle/>
          <a:p>
            <a:pPr fontAlgn="base">
              <a:spcBef>
                <a:spcPct val="0"/>
              </a:spcBef>
              <a:spcAft>
                <a:spcPct val="0"/>
              </a:spcAft>
            </a:pPr>
            <a:fld id="{D9A445B3-69AF-4502-A508-98FADC93CA3A}" type="slidenum">
              <a:rPr lang="en-US">
                <a:solidFill>
                  <a:srgbClr val="032D60"/>
                </a:solidFill>
              </a:rPr>
              <a:pPr fontAlgn="base">
                <a:spcBef>
                  <a:spcPct val="0"/>
                </a:spcBef>
                <a:spcAft>
                  <a:spcPct val="0"/>
                </a:spcAft>
              </a:pPr>
              <a:t>2</a:t>
            </a:fld>
            <a:endParaRPr lang="en-US" b="1" dirty="0">
              <a:solidFill>
                <a:srgbClr val="032D60"/>
              </a:solidFill>
            </a:endParaRPr>
          </a:p>
        </p:txBody>
      </p:sp>
    </p:spTree>
    <p:custDataLst>
      <p:tags r:id="rId1"/>
    </p:custDataLst>
    <p:extLst>
      <p:ext uri="{BB962C8B-B14F-4D97-AF65-F5344CB8AC3E}">
        <p14:creationId xmlns:p14="http://schemas.microsoft.com/office/powerpoint/2010/main" val="14730658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5732" y="2156764"/>
            <a:ext cx="11280538" cy="615553"/>
          </a:xfrm>
        </p:spPr>
        <p:txBody>
          <a:bodyPr/>
          <a:lstStyle/>
          <a:p>
            <a:r>
              <a:rPr lang="en-US" dirty="0"/>
              <a:t>Module 1: </a:t>
            </a:r>
            <a:r>
              <a:rPr lang="en-US" dirty="0" err="1" smtClean="0"/>
              <a:t>Naviguer</a:t>
            </a:r>
            <a:r>
              <a:rPr lang="en-US" dirty="0" smtClean="0"/>
              <a:t> </a:t>
            </a:r>
            <a:r>
              <a:rPr lang="en-US" dirty="0" err="1" smtClean="0"/>
              <a:t>Dans</a:t>
            </a:r>
            <a:r>
              <a:rPr lang="en-US" dirty="0" smtClean="0"/>
              <a:t> </a:t>
            </a:r>
            <a:r>
              <a:rPr lang="en-US" dirty="0" err="1" smtClean="0"/>
              <a:t>L’Application</a:t>
            </a:r>
            <a:endParaRPr lang="en-US" dirty="0"/>
          </a:p>
        </p:txBody>
      </p:sp>
    </p:spTree>
    <p:custDataLst>
      <p:tags r:id="rId1"/>
    </p:custDataLst>
    <p:extLst>
      <p:ext uri="{BB962C8B-B14F-4D97-AF65-F5344CB8AC3E}">
        <p14:creationId xmlns:p14="http://schemas.microsoft.com/office/powerpoint/2010/main" val="283968880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Elbow Connector 3"/>
          <p:cNvCxnSpPr/>
          <p:nvPr/>
        </p:nvCxnSpPr>
        <p:spPr bwMode="auto">
          <a:xfrm rot="5400000">
            <a:off x="3577582" y="2266889"/>
            <a:ext cx="213516" cy="3973205"/>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2" name="Elbow Connector 6"/>
          <p:cNvCxnSpPr>
            <a:stCxn id="29" idx="2"/>
            <a:endCxn id="26" idx="3"/>
          </p:cNvCxnSpPr>
          <p:nvPr/>
        </p:nvCxnSpPr>
        <p:spPr bwMode="auto">
          <a:xfrm rot="16200000" flipH="1">
            <a:off x="7495433" y="2321485"/>
            <a:ext cx="216600" cy="3865583"/>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3" name="Elbow Connector 9"/>
          <p:cNvCxnSpPr>
            <a:stCxn id="29" idx="2"/>
            <a:endCxn id="32" idx="3"/>
          </p:cNvCxnSpPr>
          <p:nvPr/>
        </p:nvCxnSpPr>
        <p:spPr bwMode="auto">
          <a:xfrm rot="16200000" flipH="1">
            <a:off x="6528292" y="3288626"/>
            <a:ext cx="216601" cy="1931303"/>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4" name="Elbow Connector 11"/>
          <p:cNvCxnSpPr>
            <a:stCxn id="29" idx="2"/>
            <a:endCxn id="36" idx="3"/>
          </p:cNvCxnSpPr>
          <p:nvPr/>
        </p:nvCxnSpPr>
        <p:spPr bwMode="auto">
          <a:xfrm rot="5400000">
            <a:off x="4594012" y="3285649"/>
            <a:ext cx="216601" cy="1937258"/>
          </a:xfrm>
          <a:prstGeom prst="bentConnector3">
            <a:avLst>
              <a:gd name="adj1" fmla="val 50000"/>
            </a:avLst>
          </a:prstGeom>
          <a:solidFill>
            <a:schemeClr val="accent1"/>
          </a:solidFill>
          <a:ln w="38100" cap="flat" cmpd="sng" algn="ctr">
            <a:solidFill>
              <a:srgbClr val="0070C0"/>
            </a:solidFill>
            <a:prstDash val="solid"/>
            <a:round/>
            <a:headEnd type="none" w="med" len="med"/>
            <a:tailEnd type="none" w="med" len="med"/>
          </a:ln>
          <a:effectLst/>
        </p:spPr>
      </p:cxnSp>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200</a:t>
            </a:fld>
            <a:endParaRPr lang="en-US"/>
          </a:p>
        </p:txBody>
      </p:sp>
      <p:sp>
        <p:nvSpPr>
          <p:cNvPr id="3" name="Text Placeholder 2"/>
          <p:cNvSpPr>
            <a:spLocks noGrp="1"/>
          </p:cNvSpPr>
          <p:nvPr>
            <p:ph type="body" sz="quarter" idx="11"/>
          </p:nvPr>
        </p:nvSpPr>
        <p:spPr/>
        <p:txBody>
          <a:bodyPr/>
          <a:lstStyle/>
          <a:p>
            <a:r>
              <a:rPr lang="fr-FR" dirty="0"/>
              <a:t>Point n°4 à </a:t>
            </a:r>
            <a:r>
              <a:rPr lang="fr-FR" dirty="0" smtClean="0"/>
              <a:t>l'ordre </a:t>
            </a:r>
            <a:r>
              <a:rPr lang="fr-FR" dirty="0"/>
              <a:t>du jour : Exceptions relatives à </a:t>
            </a:r>
            <a:r>
              <a:rPr lang="fr-FR" dirty="0" smtClean="0"/>
              <a:t>l'accès </a:t>
            </a:r>
            <a:r>
              <a:rPr lang="fr-FR" dirty="0"/>
              <a:t>aux données</a:t>
            </a:r>
          </a:p>
        </p:txBody>
      </p:sp>
      <p:sp>
        <p:nvSpPr>
          <p:cNvPr id="4" name="Text Placeholder 3"/>
          <p:cNvSpPr>
            <a:spLocks noGrp="1"/>
          </p:cNvSpPr>
          <p:nvPr>
            <p:ph type="body" sz="quarter" idx="12"/>
          </p:nvPr>
        </p:nvSpPr>
        <p:spPr>
          <a:xfrm>
            <a:off x="455733" y="975675"/>
            <a:ext cx="4675363" cy="2224726"/>
          </a:xfrm>
        </p:spPr>
        <p:txBody>
          <a:bodyPr/>
          <a:lstStyle/>
          <a:p>
            <a:pPr>
              <a:lnSpc>
                <a:spcPct val="100000"/>
              </a:lnSpc>
            </a:pPr>
            <a:r>
              <a:rPr lang="fr-FR" sz="2000" dirty="0"/>
              <a:t>Maintenant </a:t>
            </a:r>
            <a:r>
              <a:rPr lang="fr-FR" sz="2000" dirty="0" smtClean="0"/>
              <a:t>qu'il </a:t>
            </a:r>
            <a:r>
              <a:rPr lang="fr-FR" sz="2000" dirty="0"/>
              <a:t>existe plusieurs groupes </a:t>
            </a:r>
            <a:r>
              <a:rPr lang="fr-FR" sz="2000" dirty="0" smtClean="0"/>
              <a:t>d'utilisateurs </a:t>
            </a:r>
            <a:r>
              <a:rPr lang="fr-FR" sz="2000" dirty="0"/>
              <a:t>ayant accès aux opportunités, Brent Bassi est inquiet à </a:t>
            </a:r>
            <a:r>
              <a:rPr lang="fr-FR" sz="2000" dirty="0" smtClean="0"/>
              <a:t>l'idée </a:t>
            </a:r>
            <a:r>
              <a:rPr lang="fr-FR" sz="2000" dirty="0"/>
              <a:t>que certaines informations financières sensibles puissent être visibles à des utilisateurs non autorisés.</a:t>
            </a:r>
          </a:p>
        </p:txBody>
      </p:sp>
      <p:pic>
        <p:nvPicPr>
          <p:cNvPr id="5" name="Picture 4" descr="Conference Table.jpg"/>
          <p:cNvPicPr>
            <a:picLocks noChangeAspect="1"/>
          </p:cNvPicPr>
          <p:nvPr/>
        </p:nvPicPr>
        <p:blipFill>
          <a:blip r:embed="rId3" cstate="print"/>
          <a:srcRect b="71407"/>
          <a:stretch>
            <a:fillRect/>
          </a:stretch>
        </p:blipFill>
        <p:spPr>
          <a:xfrm>
            <a:off x="0" y="4520630"/>
            <a:ext cx="12188825" cy="2367045"/>
          </a:xfrm>
          <a:prstGeom prst="rect">
            <a:avLst/>
          </a:prstGeom>
        </p:spPr>
      </p:pic>
      <p:sp>
        <p:nvSpPr>
          <p:cNvPr id="35" name="Rounded Rectangle 29"/>
          <p:cNvSpPr/>
          <p:nvPr/>
        </p:nvSpPr>
        <p:spPr bwMode="auto">
          <a:xfrm>
            <a:off x="2932956" y="4305480"/>
            <a:ext cx="1593027"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6" name="Round Same Side Corner Rectangle 33"/>
          <p:cNvSpPr/>
          <p:nvPr/>
        </p:nvSpPr>
        <p:spPr bwMode="auto">
          <a:xfrm>
            <a:off x="2936757" y="4308565"/>
            <a:ext cx="1593854" cy="325787"/>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spc="-20" normalizeH="0" noProof="0" dirty="0">
                <a:ln>
                  <a:noFill/>
                </a:ln>
                <a:solidFill>
                  <a:schemeClr val="bg1"/>
                </a:solidFill>
                <a:uLnTx/>
                <a:uFillTx/>
                <a:latin typeface="Salesforce Sans" panose="020B0505020202020203" pitchFamily="34" charset="0"/>
                <a:cs typeface="Arial" pitchFamily="34" charset="0"/>
              </a:rPr>
              <a:t>Allison Wheeler</a:t>
            </a:r>
          </a:p>
          <a:p>
            <a:pPr lvl="0" algn="ctr">
              <a:spcBef>
                <a:spcPts val="300"/>
              </a:spcBef>
              <a:spcAft>
                <a:spcPts val="300"/>
              </a:spcAft>
              <a:defRPr/>
            </a:pPr>
            <a:r>
              <a:rPr lang="fr-FR" sz="1200" spc="-30" dirty="0">
                <a:solidFill>
                  <a:sysClr val="windowText" lastClr="000000"/>
                </a:solidFill>
                <a:latin typeface="Salesforce Sans" panose="020B0505020202020203" pitchFamily="34" charset="0"/>
                <a:cs typeface="Arial" pitchFamily="34" charset="0"/>
              </a:rPr>
              <a:t>Vice-présidente Ventes internationales</a:t>
            </a:r>
            <a:endParaRPr kumimoji="0" lang="fr-FR" sz="1200" b="0" i="0" u="none" strike="noStrike" cap="none" spc="-30" normalizeH="0" noProof="0" dirty="0">
              <a:ln>
                <a:noFill/>
              </a:ln>
              <a:solidFill>
                <a:sysClr val="windowText" lastClr="000000"/>
              </a:solidFill>
              <a:uLnTx/>
              <a:uFillTx/>
              <a:latin typeface="Salesforce Sans" panose="020B0505020202020203" pitchFamily="34" charset="0"/>
              <a:cs typeface="Arial" pitchFamily="34" charset="0"/>
            </a:endParaRPr>
          </a:p>
        </p:txBody>
      </p:sp>
      <p:sp>
        <p:nvSpPr>
          <p:cNvPr id="33" name="Rounded Rectangle 37"/>
          <p:cNvSpPr/>
          <p:nvPr/>
        </p:nvSpPr>
        <p:spPr bwMode="auto">
          <a:xfrm>
            <a:off x="4873316" y="4305480"/>
            <a:ext cx="1593027"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4" name="Round Same Side Corner Rectangle 38"/>
          <p:cNvSpPr/>
          <p:nvPr/>
        </p:nvSpPr>
        <p:spPr bwMode="auto">
          <a:xfrm>
            <a:off x="4877117" y="4308565"/>
            <a:ext cx="1593854" cy="325787"/>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Conner </a:t>
            </a:r>
            <a:r>
              <a:rPr kumimoji="0" lang="fr-FR" sz="1600" b="1" i="0" u="none" strike="noStrike" cap="none" normalizeH="0" baseline="0" noProof="0" dirty="0" err="1">
                <a:ln>
                  <a:noFill/>
                </a:ln>
                <a:solidFill>
                  <a:schemeClr val="bg1"/>
                </a:solidFill>
                <a:uLnTx/>
                <a:uFillTx/>
                <a:latin typeface="Salesforce Sans" panose="020B0505020202020203" pitchFamily="34" charset="0"/>
                <a:cs typeface="Arial" pitchFamily="34" charset="0"/>
              </a:rPr>
              <a:t>McCoy</a:t>
            </a:r>
            <a:endPar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endParaRP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Marketing</a:t>
            </a:r>
          </a:p>
        </p:txBody>
      </p:sp>
      <p:sp>
        <p:nvSpPr>
          <p:cNvPr id="31" name="Rounded Rectangle 42"/>
          <p:cNvSpPr/>
          <p:nvPr/>
        </p:nvSpPr>
        <p:spPr bwMode="auto">
          <a:xfrm>
            <a:off x="6801516" y="4305480"/>
            <a:ext cx="1593027"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2" name="Round Same Side Corner Rectangle 43"/>
          <p:cNvSpPr/>
          <p:nvPr/>
        </p:nvSpPr>
        <p:spPr bwMode="auto">
          <a:xfrm>
            <a:off x="6805317" y="4308565"/>
            <a:ext cx="1593854" cy="325787"/>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Noah Larkin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Services</a:t>
            </a:r>
          </a:p>
        </p:txBody>
      </p:sp>
      <p:sp>
        <p:nvSpPr>
          <p:cNvPr id="29" name="Rounded Rectangle 47"/>
          <p:cNvSpPr/>
          <p:nvPr/>
        </p:nvSpPr>
        <p:spPr bwMode="auto">
          <a:xfrm>
            <a:off x="4874428" y="2242066"/>
            <a:ext cx="1593027" cy="1849899"/>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0" name="Round Same Side Corner Rectangle 48"/>
          <p:cNvSpPr/>
          <p:nvPr/>
        </p:nvSpPr>
        <p:spPr bwMode="auto">
          <a:xfrm>
            <a:off x="4878229" y="2245158"/>
            <a:ext cx="1593854" cy="325787"/>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John Wiseman</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400" b="0" i="0" u="none" strike="noStrike" cap="none" normalizeH="0" baseline="0" noProof="0" dirty="0" smtClean="0">
                <a:ln>
                  <a:noFill/>
                </a:ln>
                <a:solidFill>
                  <a:sysClr val="windowText" lastClr="000000"/>
                </a:solidFill>
                <a:uLnTx/>
                <a:uFillTx/>
                <a:latin typeface="Salesforce Sans" panose="020B0505020202020203" pitchFamily="34" charset="0"/>
                <a:cs typeface="Arial" pitchFamily="34" charset="0"/>
              </a:rPr>
              <a:t>PDG</a:t>
            </a:r>
            <a:endParaRPr kumimoji="0" lang="fr-FR" sz="14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endParaRPr>
          </a:p>
        </p:txBody>
      </p:sp>
      <p:sp>
        <p:nvSpPr>
          <p:cNvPr id="27" name="Rounded Rectangle 52"/>
          <p:cNvSpPr/>
          <p:nvPr/>
        </p:nvSpPr>
        <p:spPr bwMode="auto">
          <a:xfrm>
            <a:off x="901223" y="4305481"/>
            <a:ext cx="1593027"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28" name="Round Same Side Corner Rectangle 53"/>
          <p:cNvSpPr/>
          <p:nvPr/>
        </p:nvSpPr>
        <p:spPr bwMode="auto">
          <a:xfrm>
            <a:off x="905024" y="4308566"/>
            <a:ext cx="1593854" cy="325787"/>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Brent Bassi</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 Finances</a:t>
            </a:r>
          </a:p>
        </p:txBody>
      </p:sp>
      <p:sp>
        <p:nvSpPr>
          <p:cNvPr id="25" name="Rounded Rectangle 57"/>
          <p:cNvSpPr/>
          <p:nvPr/>
        </p:nvSpPr>
        <p:spPr bwMode="auto">
          <a:xfrm>
            <a:off x="8735796" y="4305478"/>
            <a:ext cx="1593027" cy="203400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lvl="0" indent="0" algn="ctr" defTabSz="914240" eaLnBrk="1" fontAlgn="auto" latinLnBrk="0" hangingPunct="1">
              <a:lnSpc>
                <a:spcPct val="100000"/>
              </a:lnSpc>
              <a:spcBef>
                <a:spcPts val="0"/>
              </a:spcBef>
              <a:spcAft>
                <a:spcPts val="30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26" name="Round Same Side Corner Rectangle 58"/>
          <p:cNvSpPr/>
          <p:nvPr/>
        </p:nvSpPr>
        <p:spPr bwMode="auto">
          <a:xfrm>
            <a:off x="8739597" y="4308564"/>
            <a:ext cx="1593854" cy="325786"/>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600" b="1" i="0" u="none" strike="noStrike" cap="none" normalizeH="0" baseline="0" noProof="0" dirty="0">
                <a:ln>
                  <a:noFill/>
                </a:ln>
                <a:solidFill>
                  <a:schemeClr val="bg1"/>
                </a:solidFill>
                <a:uLnTx/>
                <a:uFillTx/>
                <a:latin typeface="Salesforce Sans" panose="020B0505020202020203" pitchFamily="34" charset="0"/>
                <a:cs typeface="Arial" pitchFamily="34" charset="0"/>
              </a:rPr>
              <a:t>Ling Wu</a:t>
            </a:r>
          </a:p>
          <a:p>
            <a:pPr marL="0" marR="0" lvl="0" indent="0" algn="ctr" defTabSz="914400" eaLnBrk="1" fontAlgn="auto" latinLnBrk="0" hangingPunct="1">
              <a:lnSpc>
                <a:spcPct val="100000"/>
              </a:lnSpc>
              <a:spcBef>
                <a:spcPts val="300"/>
              </a:spcBef>
              <a:spcAft>
                <a:spcPts val="300"/>
              </a:spcAft>
              <a:buClrTx/>
              <a:buSzTx/>
              <a:buFontTx/>
              <a:buNone/>
              <a:tabLst/>
              <a:defRPr/>
            </a:pPr>
            <a:r>
              <a:rPr kumimoji="0" lang="fr-FR" sz="1200" b="0" i="0" u="none" strike="noStrike" cap="none" normalizeH="0" baseline="0" noProof="0" dirty="0">
                <a:ln>
                  <a:noFill/>
                </a:ln>
                <a:solidFill>
                  <a:sysClr val="windowText" lastClr="000000"/>
                </a:solidFill>
                <a:uLnTx/>
                <a:uFillTx/>
                <a:latin typeface="Salesforce Sans" panose="020B0505020202020203" pitchFamily="34" charset="0"/>
                <a:cs typeface="Arial" pitchFamily="34" charset="0"/>
              </a:rPr>
              <a:t>Vice-présidente Ressources humaines</a:t>
            </a:r>
          </a:p>
        </p:txBody>
      </p:sp>
      <p:cxnSp>
        <p:nvCxnSpPr>
          <p:cNvPr id="20" name="Straight Connector 19"/>
          <p:cNvCxnSpPr/>
          <p:nvPr/>
        </p:nvCxnSpPr>
        <p:spPr bwMode="auto">
          <a:xfrm flipV="1">
            <a:off x="5669830" y="3899961"/>
            <a:ext cx="0" cy="416785"/>
          </a:xfrm>
          <a:prstGeom prst="line">
            <a:avLst/>
          </a:prstGeom>
          <a:solidFill>
            <a:schemeClr val="accent1"/>
          </a:solidFill>
          <a:ln w="38100" cap="flat" cmpd="sng" algn="ctr">
            <a:solidFill>
              <a:srgbClr val="0070C0"/>
            </a:solidFill>
            <a:prstDash val="solid"/>
            <a:round/>
            <a:headEnd type="none" w="med" len="med"/>
            <a:tailEnd type="none" w="med" len="med"/>
          </a:ln>
          <a:effectLst/>
        </p:spPr>
      </p:cxn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b="74566"/>
          <a:stretch/>
        </p:blipFill>
        <p:spPr>
          <a:xfrm>
            <a:off x="4865783" y="2889176"/>
            <a:ext cx="1646965" cy="1203798"/>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b="72773"/>
          <a:stretch/>
        </p:blipFill>
        <p:spPr>
          <a:xfrm>
            <a:off x="2796921" y="5066428"/>
            <a:ext cx="1835893" cy="127183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b="74302"/>
          <a:stretch/>
        </p:blipFill>
        <p:spPr>
          <a:xfrm>
            <a:off x="4762117" y="5066428"/>
            <a:ext cx="1819464" cy="1271830"/>
          </a:xfrm>
          <a:prstGeom prst="rect">
            <a:avLst/>
          </a:prstGeom>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b="73170"/>
          <a:stretch/>
        </p:blipFill>
        <p:spPr>
          <a:xfrm>
            <a:off x="8612199" y="5066428"/>
            <a:ext cx="1938571" cy="1271830"/>
          </a:xfrm>
          <a:prstGeom prst="rect">
            <a:avLst/>
          </a:prstGeom>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b="72566"/>
          <a:stretch/>
        </p:blipFill>
        <p:spPr>
          <a:xfrm>
            <a:off x="6772800" y="5066428"/>
            <a:ext cx="1663393" cy="1271830"/>
          </a:xfrm>
          <a:prstGeom prst="rect">
            <a:avLst/>
          </a:prstGeom>
        </p:spPr>
      </p:pic>
      <p:sp>
        <p:nvSpPr>
          <p:cNvPr id="38" name="Text Placeholder 3"/>
          <p:cNvSpPr txBox="1">
            <a:spLocks/>
          </p:cNvSpPr>
          <p:nvPr/>
        </p:nvSpPr>
        <p:spPr>
          <a:xfrm>
            <a:off x="6521393" y="975673"/>
            <a:ext cx="5401208" cy="3116291"/>
          </a:xfrm>
          <a:prstGeom prst="rect">
            <a:avLst/>
          </a:prstGeom>
        </p:spPr>
        <p:txBody>
          <a:bodyPr/>
          <a:lstStyle>
            <a:lvl1pPr algn="l" rtl="0" eaLnBrk="1" fontAlgn="base" hangingPunct="1">
              <a:lnSpc>
                <a:spcPct val="90000"/>
              </a:lnSpc>
              <a:spcBef>
                <a:spcPts val="600"/>
              </a:spcBef>
              <a:spcAft>
                <a:spcPct val="0"/>
              </a:spcAft>
              <a:defRPr sz="2400">
                <a:solidFill>
                  <a:schemeClr val="tx2"/>
                </a:solidFill>
                <a:latin typeface="Salesforce Sans" panose="020B0505020202020203" pitchFamily="34" charset="0"/>
                <a:ea typeface="+mn-ea"/>
                <a:cs typeface="Arial" pitchFamily="34" charset="0"/>
              </a:defRPr>
            </a:lvl1pPr>
            <a:lvl2pPr marL="225386" indent="-225386" algn="l" rtl="0" eaLnBrk="1" fontAlgn="base" hangingPunct="1">
              <a:lnSpc>
                <a:spcPct val="90000"/>
              </a:lnSpc>
              <a:spcBef>
                <a:spcPts val="600"/>
              </a:spcBef>
              <a:spcAft>
                <a:spcPct val="0"/>
              </a:spcAft>
              <a:buFont typeface="Arial" panose="020B0604020202020204" pitchFamily="34" charset="0"/>
              <a:buChar char="•"/>
              <a:defRPr sz="2400">
                <a:solidFill>
                  <a:schemeClr val="tx2"/>
                </a:solidFill>
                <a:latin typeface="Salesforce Sans" panose="020B0505020202020203" pitchFamily="34" charset="0"/>
                <a:cs typeface="Arial" pitchFamily="34" charset="0"/>
              </a:defRPr>
            </a:lvl2pPr>
            <a:lvl3pPr marL="453946" indent="-228560" algn="l" rtl="0" eaLnBrk="1" fontAlgn="base" hangingPunct="1">
              <a:lnSpc>
                <a:spcPct val="90000"/>
              </a:lnSpc>
              <a:spcBef>
                <a:spcPts val="600"/>
              </a:spcBef>
              <a:spcAft>
                <a:spcPct val="0"/>
              </a:spcAft>
              <a:buFont typeface="Arial" pitchFamily="34" charset="0"/>
              <a:buChar char="–"/>
              <a:defRPr sz="2000">
                <a:solidFill>
                  <a:schemeClr val="tx2"/>
                </a:solidFill>
                <a:latin typeface="Salesforce Sans" panose="020B0505020202020203" pitchFamily="34" charset="0"/>
                <a:cs typeface="Arial" pitchFamily="34" charset="0"/>
              </a:defRPr>
            </a:lvl3pPr>
            <a:lvl4pPr marL="682506" indent="-228560" algn="l" rtl="0" eaLnBrk="1" fontAlgn="base" hangingPunct="1">
              <a:lnSpc>
                <a:spcPct val="90000"/>
              </a:lnSpc>
              <a:spcBef>
                <a:spcPts val="600"/>
              </a:spcBef>
              <a:spcAft>
                <a:spcPct val="0"/>
              </a:spcAft>
              <a:buFont typeface="Wingdings" panose="05000000000000000000" pitchFamily="2" charset="2"/>
              <a:buChar char="§"/>
              <a:defRPr sz="2000">
                <a:solidFill>
                  <a:schemeClr val="tx2"/>
                </a:solidFill>
                <a:latin typeface="Salesforce Sans" panose="020B0505020202020203" pitchFamily="34" charset="0"/>
                <a:cs typeface="Arial" pitchFamily="34" charset="0"/>
              </a:defRPr>
            </a:lvl4pPr>
            <a:lvl5pPr marL="911066" indent="-228560" algn="l" rtl="0" eaLnBrk="1" fontAlgn="base" hangingPunct="1">
              <a:lnSpc>
                <a:spcPct val="90000"/>
              </a:lnSpc>
              <a:spcBef>
                <a:spcPts val="600"/>
              </a:spcBef>
              <a:spcAft>
                <a:spcPct val="0"/>
              </a:spcAft>
              <a:buFont typeface="Arial" pitchFamily="34" charset="0"/>
              <a:buChar char="–"/>
              <a:defRPr sz="2000">
                <a:solidFill>
                  <a:schemeClr val="tx2"/>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1">
              <a:lnSpc>
                <a:spcPct val="100000"/>
              </a:lnSpc>
            </a:pPr>
            <a:r>
              <a:rPr lang="fr-FR" sz="2000" dirty="0"/>
              <a:t>Les informations relatives aux bons de commande et aux cartes de crédit ne doivent être visibles et modifiables que par les utilisateurs comptables </a:t>
            </a:r>
            <a:r>
              <a:rPr lang="fr-FR" sz="2000" dirty="0" smtClean="0"/>
              <a:t>et commerciaux. </a:t>
            </a:r>
            <a:endParaRPr lang="fr-FR" sz="2000" dirty="0"/>
          </a:p>
          <a:p>
            <a:pPr lvl="1">
              <a:lnSpc>
                <a:spcPct val="100000"/>
              </a:lnSpc>
            </a:pPr>
            <a:r>
              <a:rPr lang="fr-FR" sz="2000" dirty="0"/>
              <a:t>Les informations relatives aux commandes ne doivent être visibles que par les utilisateurs </a:t>
            </a:r>
            <a:r>
              <a:rPr lang="fr-FR" sz="2000" dirty="0" smtClean="0"/>
              <a:t>comptables et commerciaux, </a:t>
            </a:r>
            <a:r>
              <a:rPr lang="fr-FR" sz="2000" dirty="0"/>
              <a:t>et modifiables seulement par les utilisateurs </a:t>
            </a:r>
            <a:r>
              <a:rPr lang="fr-FR" sz="2000" dirty="0" smtClean="0"/>
              <a:t>comptables.</a:t>
            </a:r>
            <a:endParaRPr lang="fr-FR" sz="2000" dirty="0"/>
          </a:p>
        </p:txBody>
      </p:sp>
      <p:pic>
        <p:nvPicPr>
          <p:cNvPr id="39" name="Picture 38"/>
          <p:cNvPicPr>
            <a:picLocks noChangeAspect="1"/>
          </p:cNvPicPr>
          <p:nvPr/>
        </p:nvPicPr>
        <p:blipFill rotWithShape="1">
          <a:blip r:embed="rId9" cstate="print">
            <a:extLst>
              <a:ext uri="{28A0092B-C50C-407E-A947-70E740481C1C}">
                <a14:useLocalDpi xmlns:a14="http://schemas.microsoft.com/office/drawing/2010/main" val="0"/>
              </a:ext>
            </a:extLst>
          </a:blip>
          <a:srcRect b="71466"/>
          <a:stretch/>
        </p:blipFill>
        <p:spPr>
          <a:xfrm>
            <a:off x="924291" y="5120424"/>
            <a:ext cx="1575844" cy="1206948"/>
          </a:xfrm>
          <a:prstGeom prst="rect">
            <a:avLst/>
          </a:prstGeom>
        </p:spPr>
      </p:pic>
    </p:spTree>
    <p:extLst>
      <p:ext uri="{BB962C8B-B14F-4D97-AF65-F5344CB8AC3E}">
        <p14:creationId xmlns:p14="http://schemas.microsoft.com/office/powerpoint/2010/main" val="2517145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201</a:t>
            </a:fld>
            <a:endParaRPr lang="en-US" smtClean="0"/>
          </a:p>
        </p:txBody>
      </p:sp>
      <p:sp>
        <p:nvSpPr>
          <p:cNvPr id="3" name="Text Placeholder 2"/>
          <p:cNvSpPr>
            <a:spLocks noGrp="1"/>
          </p:cNvSpPr>
          <p:nvPr>
            <p:ph type="body" sz="quarter" idx="11"/>
          </p:nvPr>
        </p:nvSpPr>
        <p:spPr/>
        <p:txBody>
          <a:bodyPr/>
          <a:lstStyle/>
          <a:p>
            <a:r>
              <a:rPr lang="fr-FR" dirty="0"/>
              <a:t>Vision </a:t>
            </a:r>
            <a:r>
              <a:rPr lang="fr-FR" dirty="0" smtClean="0"/>
              <a:t>d'ensemble</a:t>
            </a:r>
            <a:r>
              <a:rPr lang="fr-FR" dirty="0"/>
              <a:t> : configurer </a:t>
            </a:r>
            <a:r>
              <a:rPr lang="fr-FR" dirty="0" smtClean="0"/>
              <a:t>l'accès </a:t>
            </a:r>
            <a:r>
              <a:rPr lang="fr-FR" dirty="0"/>
              <a:t>aux champs</a:t>
            </a:r>
          </a:p>
        </p:txBody>
      </p:sp>
      <p:sp>
        <p:nvSpPr>
          <p:cNvPr id="9" name="Rounded Rectangle 62"/>
          <p:cNvSpPr/>
          <p:nvPr/>
        </p:nvSpPr>
        <p:spPr bwMode="auto">
          <a:xfrm>
            <a:off x="1807028" y="1295400"/>
            <a:ext cx="8904515" cy="4998720"/>
          </a:xfrm>
          <a:prstGeom prst="roundRect">
            <a:avLst>
              <a:gd name="adj" fmla="val 3802"/>
            </a:avLst>
          </a:prstGeom>
          <a:solidFill>
            <a:srgbClr val="7030A0"/>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fr-FR" sz="2400" b="0" i="0" u="none" strike="noStrike" cap="none" normalizeH="0" baseline="0" noProof="0" dirty="0" smtClean="0">
                <a:ln>
                  <a:noFill/>
                </a:ln>
                <a:solidFill>
                  <a:srgbClr val="FFFFFF"/>
                </a:solidFill>
                <a:uLnTx/>
                <a:uFillTx/>
                <a:latin typeface="Salesforce Sans"/>
                <a:ea typeface="+mn-ea"/>
                <a:cs typeface="+mn-cs"/>
              </a:rPr>
              <a:t>L'organisation </a:t>
            </a:r>
            <a:r>
              <a:rPr kumimoji="0" lang="fr-FR" sz="2400" b="0" i="0" u="none" strike="noStrike" cap="none" normalizeH="0" baseline="0" noProof="0" dirty="0">
                <a:ln>
                  <a:noFill/>
                </a:ln>
                <a:solidFill>
                  <a:srgbClr val="FFFFFF"/>
                </a:solidFill>
                <a:uLnTx/>
                <a:uFillTx/>
                <a:latin typeface="Salesforce Sans"/>
                <a:ea typeface="+mn-ea"/>
                <a:cs typeface="+mn-cs"/>
              </a:rPr>
              <a:t>(accès à la connexion, restrictions </a:t>
            </a:r>
            <a:r>
              <a:rPr kumimoji="0" lang="fr-FR" sz="2400" b="0" i="0" u="none" strike="noStrike" cap="none" normalizeH="0" baseline="0" noProof="0" dirty="0" smtClean="0">
                <a:ln>
                  <a:noFill/>
                </a:ln>
                <a:solidFill>
                  <a:srgbClr val="FFFFFF"/>
                </a:solidFill>
                <a:uLnTx/>
                <a:uFillTx/>
                <a:latin typeface="Salesforce Sans"/>
                <a:ea typeface="+mn-ea"/>
                <a:cs typeface="+mn-cs"/>
              </a:rPr>
              <a:t>d'IP</a:t>
            </a:r>
            <a:r>
              <a:rPr kumimoji="0" lang="fr-FR" sz="2400" b="0" i="0" u="none" strike="noStrike" cap="none" normalizeH="0" baseline="0" noProof="0" dirty="0">
                <a:ln>
                  <a:noFill/>
                </a:ln>
                <a:solidFill>
                  <a:srgbClr val="FFFFFF"/>
                </a:solidFill>
                <a:uLnTx/>
                <a:uFillTx/>
                <a:latin typeface="Salesforce Sans"/>
                <a:ea typeface="+mn-ea"/>
                <a:cs typeface="+mn-cs"/>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alesforce Sans"/>
              <a:ea typeface="+mn-ea"/>
              <a:cs typeface="+mn-cs"/>
            </a:endParaRPr>
          </a:p>
        </p:txBody>
      </p:sp>
      <p:sp>
        <p:nvSpPr>
          <p:cNvPr id="10" name="Rounded Rectangle 6"/>
          <p:cNvSpPr>
            <a:spLocks noChangeAspect="1"/>
          </p:cNvSpPr>
          <p:nvPr/>
        </p:nvSpPr>
        <p:spPr>
          <a:xfrm>
            <a:off x="1996444" y="2179320"/>
            <a:ext cx="8443995" cy="3931920"/>
          </a:xfrm>
          <a:prstGeom prst="roundRect">
            <a:avLst>
              <a:gd name="adj" fmla="val 4426"/>
            </a:avLst>
          </a:prstGeom>
          <a:solidFill>
            <a:srgbClr val="5C068C">
              <a:lumMod val="75000"/>
            </a:srgb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0" i="0" u="none" strike="noStrike" cap="none" normalizeH="0" baseline="0" noProof="0">
                <a:ln>
                  <a:noFill/>
                </a:ln>
                <a:solidFill>
                  <a:srgbClr val="FFFFFF"/>
                </a:solidFill>
                <a:uLnTx/>
                <a:uFillTx/>
                <a:latin typeface="Salesforce Sans"/>
                <a:ea typeface="+mn-ea"/>
                <a:cs typeface="+mn-cs"/>
              </a:rPr>
              <a:t>Objet (CRED - Créer, Lire, Modifier, Supprimer un profil)</a:t>
            </a:r>
          </a:p>
        </p:txBody>
      </p:sp>
      <p:sp>
        <p:nvSpPr>
          <p:cNvPr id="11" name="Rounded Rectangle 10"/>
          <p:cNvSpPr>
            <a:spLocks/>
          </p:cNvSpPr>
          <p:nvPr/>
        </p:nvSpPr>
        <p:spPr>
          <a:xfrm>
            <a:off x="3595759" y="3032760"/>
            <a:ext cx="5536673" cy="2377439"/>
          </a:xfrm>
          <a:prstGeom prst="roundRect">
            <a:avLst>
              <a:gd name="adj" fmla="val 4426"/>
            </a:avLst>
          </a:prstGeom>
          <a:solidFill>
            <a:srgbClr val="5C068C">
              <a:lumMod val="60000"/>
              <a:lumOff val="40000"/>
            </a:srgb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0" i="0" u="none" strike="noStrike" cap="none" normalizeH="0" baseline="0" noProof="0">
                <a:ln>
                  <a:noFill/>
                </a:ln>
                <a:solidFill>
                  <a:srgbClr val="FFFFFF"/>
                </a:solidFill>
                <a:uLnTx/>
                <a:uFillTx/>
                <a:latin typeface="Salesforce Sans"/>
                <a:ea typeface="+mn-ea"/>
                <a:cs typeface="+mn-cs"/>
              </a:rPr>
              <a:t>Enregistrement (hiérarchie des rôles, partage)</a:t>
            </a:r>
          </a:p>
        </p:txBody>
      </p:sp>
      <p:sp>
        <p:nvSpPr>
          <p:cNvPr id="12" name="Rounded Rectangle 16"/>
          <p:cNvSpPr>
            <a:spLocks noChangeAspect="1"/>
          </p:cNvSpPr>
          <p:nvPr/>
        </p:nvSpPr>
        <p:spPr>
          <a:xfrm>
            <a:off x="1693817" y="1188720"/>
            <a:ext cx="9353005" cy="5156067"/>
          </a:xfrm>
          <a:prstGeom prst="roundRect">
            <a:avLst>
              <a:gd name="adj" fmla="val 3282"/>
            </a:avLst>
          </a:prstGeom>
          <a:solidFill>
            <a:srgbClr val="FFFFFF">
              <a:alpha val="70000"/>
            </a:srgbClr>
          </a:solidFill>
          <a:ln>
            <a:noFill/>
          </a:ln>
          <a:effectLst/>
          <a:scene3d>
            <a:camera prst="orthographicFront">
              <a:rot lat="0" lon="0" rev="0"/>
            </a:camera>
            <a:lightRig rig="threePt" dir="t">
              <a:rot lat="0" lon="0" rev="1200000"/>
            </a:lightRig>
          </a:scene3d>
          <a:sp3d/>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a:ea typeface="+mn-ea"/>
              <a:cs typeface="+mn-cs"/>
            </a:endParaRPr>
          </a:p>
        </p:txBody>
      </p:sp>
      <p:sp>
        <p:nvSpPr>
          <p:cNvPr id="13" name="Rounded Rectangle 15"/>
          <p:cNvSpPr>
            <a:spLocks noChangeAspect="1"/>
          </p:cNvSpPr>
          <p:nvPr/>
        </p:nvSpPr>
        <p:spPr>
          <a:xfrm>
            <a:off x="5487335" y="4019825"/>
            <a:ext cx="1844874" cy="509618"/>
          </a:xfrm>
          <a:prstGeom prst="roundRect">
            <a:avLst>
              <a:gd name="adj" fmla="val 4426"/>
            </a:avLst>
          </a:prstGeom>
          <a:solidFill>
            <a:srgbClr val="5C068C">
              <a:lumMod val="40000"/>
              <a:lumOff val="60000"/>
            </a:srgb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3200" b="1" i="0" u="none" strike="noStrike" cap="none" normalizeH="0" baseline="0" noProof="0" dirty="0">
                <a:ln>
                  <a:noFill/>
                </a:ln>
                <a:solidFill>
                  <a:srgbClr val="5C068C">
                    <a:lumMod val="75000"/>
                  </a:srgbClr>
                </a:solidFill>
                <a:uLnTx/>
                <a:uFillTx/>
                <a:latin typeface="Salesforce Sans"/>
                <a:ea typeface="+mn-ea"/>
                <a:cs typeface="+mn-cs"/>
              </a:rPr>
              <a:t>Champ</a:t>
            </a:r>
          </a:p>
        </p:txBody>
      </p:sp>
    </p:spTree>
    <p:extLst>
      <p:ext uri="{BB962C8B-B14F-4D97-AF65-F5344CB8AC3E}">
        <p14:creationId xmlns:p14="http://schemas.microsoft.com/office/powerpoint/2010/main" val="28844628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202</a:t>
            </a:fld>
            <a:endParaRPr lang="en-US" smtClean="0"/>
          </a:p>
        </p:txBody>
      </p:sp>
      <p:sp>
        <p:nvSpPr>
          <p:cNvPr id="3" name="Text Placeholder 2"/>
          <p:cNvSpPr>
            <a:spLocks noGrp="1"/>
          </p:cNvSpPr>
          <p:nvPr>
            <p:ph type="body" sz="quarter" idx="11"/>
          </p:nvPr>
        </p:nvSpPr>
        <p:spPr/>
        <p:txBody>
          <a:bodyPr/>
          <a:lstStyle/>
          <a:p>
            <a:r>
              <a:rPr lang="fr-FR" dirty="0" smtClean="0"/>
              <a:t>Qu'est-ce </a:t>
            </a:r>
            <a:r>
              <a:rPr lang="fr-FR" dirty="0"/>
              <a:t>que la sécurité au niveau du champ ?</a:t>
            </a:r>
          </a:p>
        </p:txBody>
      </p:sp>
      <p:sp>
        <p:nvSpPr>
          <p:cNvPr id="4" name="Text Placeholder 3"/>
          <p:cNvSpPr>
            <a:spLocks noGrp="1"/>
          </p:cNvSpPr>
          <p:nvPr>
            <p:ph type="body" sz="quarter" idx="12"/>
          </p:nvPr>
        </p:nvSpPr>
        <p:spPr>
          <a:xfrm>
            <a:off x="455733" y="1090246"/>
            <a:ext cx="11536242" cy="3464169"/>
          </a:xfrm>
        </p:spPr>
        <p:txBody>
          <a:bodyPr/>
          <a:lstStyle/>
          <a:p>
            <a:pPr marL="0" indent="0">
              <a:lnSpc>
                <a:spcPct val="100000"/>
              </a:lnSpc>
              <a:buNone/>
            </a:pPr>
            <a:r>
              <a:rPr lang="fr-FR" dirty="0"/>
              <a:t>La sécurité au niveau du champ vous permet de sélectionner quels champs les utilisateurs peuvent visualiser et modifier en fonction de leur profil et des ensembles </a:t>
            </a:r>
            <a:r>
              <a:rPr lang="fr-FR" dirty="0" smtClean="0"/>
              <a:t>d'autorisations </a:t>
            </a:r>
            <a:r>
              <a:rPr lang="fr-FR" dirty="0"/>
              <a:t>qui leurs sont attribués. Vous pouvez vous assurer que les utilisateurs </a:t>
            </a:r>
            <a:r>
              <a:rPr lang="fr-FR" dirty="0" smtClean="0"/>
              <a:t>n'ont </a:t>
            </a:r>
            <a:r>
              <a:rPr lang="fr-FR" dirty="0"/>
              <a:t>accès </a:t>
            </a:r>
            <a:r>
              <a:rPr lang="fr-FR" dirty="0" smtClean="0"/>
              <a:t>qu'aux </a:t>
            </a:r>
            <a:r>
              <a:rPr lang="fr-FR" dirty="0"/>
              <a:t>champs dont ils ont besoin dans leur fonction professionnelle :</a:t>
            </a:r>
          </a:p>
          <a:p>
            <a:pPr marL="0" indent="0">
              <a:lnSpc>
                <a:spcPct val="100000"/>
              </a:lnSpc>
              <a:buNone/>
            </a:pPr>
            <a:endParaRPr lang="en-US" sz="1050" dirty="0"/>
          </a:p>
          <a:p>
            <a:pPr lvl="1">
              <a:lnSpc>
                <a:spcPct val="100000"/>
              </a:lnSpc>
            </a:pPr>
            <a:r>
              <a:rPr lang="fr-FR" dirty="0"/>
              <a:t>Dans le détail de </a:t>
            </a:r>
            <a:r>
              <a:rPr lang="fr-FR" dirty="0" smtClean="0"/>
              <a:t>l'enregistrement </a:t>
            </a:r>
            <a:r>
              <a:rPr lang="fr-FR" dirty="0"/>
              <a:t>et les pages de modification.</a:t>
            </a:r>
          </a:p>
          <a:p>
            <a:pPr lvl="1">
              <a:lnSpc>
                <a:spcPct val="100000"/>
              </a:lnSpc>
            </a:pPr>
            <a:r>
              <a:rPr lang="fr-FR" dirty="0"/>
              <a:t>Dans les listes </a:t>
            </a:r>
            <a:r>
              <a:rPr lang="fr-FR" dirty="0" smtClean="0"/>
              <a:t>associés.</a:t>
            </a:r>
            <a:endParaRPr lang="fr-FR" dirty="0"/>
          </a:p>
          <a:p>
            <a:pPr lvl="1">
              <a:lnSpc>
                <a:spcPct val="100000"/>
              </a:lnSpc>
            </a:pPr>
            <a:r>
              <a:rPr lang="fr-FR" dirty="0"/>
              <a:t>Dans les résultats de recherche et les rapports.</a:t>
            </a:r>
          </a:p>
          <a:p>
            <a:pPr lvl="1">
              <a:lnSpc>
                <a:spcPct val="100000"/>
              </a:lnSpc>
            </a:pPr>
            <a:r>
              <a:rPr lang="fr-FR" dirty="0"/>
              <a:t>Dans les vues de liste.</a:t>
            </a:r>
          </a:p>
          <a:p>
            <a:pPr lvl="1">
              <a:lnSpc>
                <a:spcPct val="100000"/>
              </a:lnSpc>
            </a:pPr>
            <a:r>
              <a:rPr lang="fr-FR" dirty="0"/>
              <a:t>Dans les interfaces de programmation.</a:t>
            </a:r>
          </a:p>
          <a:p>
            <a:endParaRPr lang="en-IN" dirty="0"/>
          </a:p>
        </p:txBody>
      </p:sp>
      <p:sp>
        <p:nvSpPr>
          <p:cNvPr id="5" name="Rectangle 4"/>
          <p:cNvSpPr/>
          <p:nvPr/>
        </p:nvSpPr>
        <p:spPr bwMode="auto">
          <a:xfrm>
            <a:off x="0" y="5624235"/>
            <a:ext cx="12192000" cy="123110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r>
              <a:rPr lang="fr-FR" sz="1600" dirty="0" smtClean="0">
                <a:solidFill>
                  <a:srgbClr val="19325C"/>
                </a:solidFill>
                <a:cs typeface="Courier New" pitchFamily="49" charset="0"/>
              </a:rPr>
              <a:t>N'oubliez </a:t>
            </a:r>
            <a:r>
              <a:rPr lang="fr-FR" sz="1600" dirty="0">
                <a:solidFill>
                  <a:srgbClr val="19325C"/>
                </a:solidFill>
                <a:cs typeface="Courier New" pitchFamily="49" charset="0"/>
              </a:rPr>
              <a:t>pas : les paramètres de </a:t>
            </a:r>
            <a:r>
              <a:rPr lang="fr-FR" sz="1600" dirty="0" smtClean="0">
                <a:solidFill>
                  <a:srgbClr val="19325C"/>
                </a:solidFill>
                <a:cs typeface="Courier New" pitchFamily="49" charset="0"/>
              </a:rPr>
              <a:t>sécurité </a:t>
            </a:r>
            <a:r>
              <a:rPr lang="fr-FR" sz="1600" dirty="0">
                <a:solidFill>
                  <a:srgbClr val="19325C"/>
                </a:solidFill>
                <a:cs typeface="Courier New" pitchFamily="49" charset="0"/>
              </a:rPr>
              <a:t>les plus restrictifs prévalent tout le temps. Par exemple, les utilisateurs avec un accès de modification à un champ ne seront pas en mesure de le </a:t>
            </a:r>
            <a:r>
              <a:rPr lang="fr-FR" sz="1600" dirty="0" smtClean="0">
                <a:solidFill>
                  <a:srgbClr val="19325C"/>
                </a:solidFill>
                <a:cs typeface="Courier New" pitchFamily="49" charset="0"/>
              </a:rPr>
              <a:t>modifier</a:t>
            </a:r>
            <a:r>
              <a:rPr lang="pl-PL" sz="1600" dirty="0" smtClean="0">
                <a:solidFill>
                  <a:srgbClr val="19325C"/>
                </a:solidFill>
                <a:cs typeface="Courier New" pitchFamily="49" charset="0"/>
              </a:rPr>
              <a:t> </a:t>
            </a:r>
            <a:r>
              <a:rPr lang="fr-FR" sz="1600" dirty="0" smtClean="0">
                <a:solidFill>
                  <a:srgbClr val="19325C"/>
                </a:solidFill>
                <a:cs typeface="Courier New" pitchFamily="49" charset="0"/>
              </a:rPr>
              <a:t>s'ils n'ont </a:t>
            </a:r>
            <a:r>
              <a:rPr lang="fr-FR" sz="1600" dirty="0">
                <a:solidFill>
                  <a:srgbClr val="19325C"/>
                </a:solidFill>
                <a:cs typeface="Courier New" pitchFamily="49" charset="0"/>
              </a:rPr>
              <a:t>pas également un accès de modification à </a:t>
            </a:r>
            <a:r>
              <a:rPr lang="fr-FR" sz="1600" dirty="0" smtClean="0">
                <a:solidFill>
                  <a:srgbClr val="19325C"/>
                </a:solidFill>
                <a:cs typeface="Courier New" pitchFamily="49" charset="0"/>
              </a:rPr>
              <a:t>l'objet</a:t>
            </a:r>
            <a:r>
              <a:rPr lang="fr-FR" sz="1600" dirty="0">
                <a:solidFill>
                  <a:srgbClr val="19325C"/>
                </a:solidFill>
                <a:cs typeface="Courier New" pitchFamily="49" charset="0"/>
              </a:rPr>
              <a:t>. </a:t>
            </a:r>
          </a:p>
        </p:txBody>
      </p:sp>
      <p:grpSp>
        <p:nvGrpSpPr>
          <p:cNvPr id="6" name="Group 5"/>
          <p:cNvGrpSpPr/>
          <p:nvPr/>
        </p:nvGrpSpPr>
        <p:grpSpPr>
          <a:xfrm>
            <a:off x="101546" y="5694253"/>
            <a:ext cx="351485" cy="351484"/>
            <a:chOff x="230188" y="5645150"/>
            <a:chExt cx="446088" cy="446087"/>
          </a:xfrm>
        </p:grpSpPr>
        <p:sp>
          <p:nvSpPr>
            <p:cNvPr id="7"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8741454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203</a:t>
            </a:fld>
            <a:endParaRPr lang="en-US" smtClean="0"/>
          </a:p>
        </p:txBody>
      </p:sp>
      <p:sp>
        <p:nvSpPr>
          <p:cNvPr id="3" name="Text Placeholder 2"/>
          <p:cNvSpPr>
            <a:spLocks noGrp="1"/>
          </p:cNvSpPr>
          <p:nvPr>
            <p:ph type="body" sz="quarter" idx="11"/>
          </p:nvPr>
        </p:nvSpPr>
        <p:spPr/>
        <p:txBody>
          <a:bodyPr/>
          <a:lstStyle/>
          <a:p>
            <a:r>
              <a:rPr lang="fr-FR"/>
              <a:t>Visualiser et configurer la sécurité au niveau du champ</a:t>
            </a:r>
          </a:p>
        </p:txBody>
      </p:sp>
      <p:sp>
        <p:nvSpPr>
          <p:cNvPr id="4" name="Text Placeholder 3"/>
          <p:cNvSpPr>
            <a:spLocks noGrp="1"/>
          </p:cNvSpPr>
          <p:nvPr>
            <p:ph type="body" sz="quarter" idx="12"/>
          </p:nvPr>
        </p:nvSpPr>
        <p:spPr>
          <a:xfrm>
            <a:off x="455733" y="1041260"/>
            <a:ext cx="11307642" cy="914400"/>
          </a:xfrm>
        </p:spPr>
        <p:txBody>
          <a:bodyPr/>
          <a:lstStyle/>
          <a:p>
            <a:pPr>
              <a:lnSpc>
                <a:spcPct val="100000"/>
              </a:lnSpc>
            </a:pPr>
            <a:r>
              <a:rPr lang="fr-FR" sz="2000" dirty="0"/>
              <a:t>Accédez à vos paramètres de sécurité au niveau du champ par le biais du champ ou du profil.</a:t>
            </a:r>
            <a:br>
              <a:rPr lang="fr-FR" sz="2000" dirty="0"/>
            </a:br>
            <a:r>
              <a:rPr lang="fr-FR" sz="2000" dirty="0"/>
              <a:t>Afin de visualiser </a:t>
            </a:r>
            <a:r>
              <a:rPr lang="fr-FR" sz="2000" dirty="0" smtClean="0"/>
              <a:t>l'accès </a:t>
            </a:r>
            <a:r>
              <a:rPr lang="fr-FR" sz="2000" dirty="0"/>
              <a:t>pour tous les champs et les profils, utilisez la fonctionnalité </a:t>
            </a:r>
            <a:r>
              <a:rPr lang="fr-FR" sz="2000" dirty="0" smtClean="0"/>
              <a:t>d'accessibilité </a:t>
            </a:r>
            <a:r>
              <a:rPr lang="fr-FR" sz="2000" dirty="0"/>
              <a:t>au champ.</a:t>
            </a:r>
          </a:p>
          <a:p>
            <a:pPr>
              <a:lnSpc>
                <a:spcPct val="100000"/>
              </a:lnSpc>
            </a:pPr>
            <a:endParaRPr lang="en-IN" sz="2000" dirty="0"/>
          </a:p>
        </p:txBody>
      </p:sp>
      <p:pic>
        <p:nvPicPr>
          <p:cNvPr id="5" name="Picture 3"/>
          <p:cNvPicPr>
            <a:picLocks noChangeAspect="1" noChangeArrowheads="1"/>
          </p:cNvPicPr>
          <p:nvPr/>
        </p:nvPicPr>
        <p:blipFill>
          <a:blip r:embed="rId3" cstate="print"/>
          <a:srcRect/>
          <a:stretch>
            <a:fillRect/>
          </a:stretch>
        </p:blipFill>
        <p:spPr bwMode="auto">
          <a:xfrm>
            <a:off x="1250657" y="2120213"/>
            <a:ext cx="3964048" cy="292195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TextBox 5"/>
          <p:cNvSpPr txBox="1"/>
          <p:nvPr/>
        </p:nvSpPr>
        <p:spPr>
          <a:xfrm>
            <a:off x="1165811" y="5168719"/>
            <a:ext cx="4158664" cy="707886"/>
          </a:xfrm>
          <a:prstGeom prst="rect">
            <a:avLst/>
          </a:prstGeom>
          <a:noFill/>
        </p:spPr>
        <p:txBody>
          <a:bodyPr wrap="square" rtlCol="0">
            <a:spAutoFit/>
          </a:bodyPr>
          <a:lstStyle/>
          <a:p>
            <a:pPr algn="ctr"/>
            <a:r>
              <a:rPr lang="fr-FR" sz="2000" dirty="0">
                <a:solidFill>
                  <a:schemeClr val="tx2">
                    <a:lumMod val="75000"/>
                  </a:schemeClr>
                </a:solidFill>
              </a:rPr>
              <a:t>Définissez la sécurité </a:t>
            </a:r>
            <a:r>
              <a:rPr lang="fr-FR" sz="2000" dirty="0" smtClean="0">
                <a:solidFill>
                  <a:schemeClr val="tx2">
                    <a:lumMod val="75000"/>
                  </a:schemeClr>
                </a:solidFill>
              </a:rPr>
              <a:t>d'un </a:t>
            </a:r>
            <a:r>
              <a:rPr lang="fr-FR" sz="2000" dirty="0">
                <a:solidFill>
                  <a:schemeClr val="tx2">
                    <a:lumMod val="75000"/>
                  </a:schemeClr>
                </a:solidFill>
              </a:rPr>
              <a:t>champ pour des profils multiples.</a:t>
            </a:r>
          </a:p>
        </p:txBody>
      </p:sp>
      <p:sp>
        <p:nvSpPr>
          <p:cNvPr id="7" name="TextBox 6"/>
          <p:cNvSpPr txBox="1"/>
          <p:nvPr/>
        </p:nvSpPr>
        <p:spPr>
          <a:xfrm>
            <a:off x="6505009" y="5187750"/>
            <a:ext cx="3540328" cy="707886"/>
          </a:xfrm>
          <a:prstGeom prst="rect">
            <a:avLst/>
          </a:prstGeom>
          <a:noFill/>
        </p:spPr>
        <p:txBody>
          <a:bodyPr wrap="square" rtlCol="0">
            <a:spAutoFit/>
          </a:bodyPr>
          <a:lstStyle/>
          <a:p>
            <a:pPr algn="ctr"/>
            <a:r>
              <a:rPr lang="fr-FR" sz="2000" dirty="0">
                <a:solidFill>
                  <a:schemeClr val="tx2">
                    <a:lumMod val="75000"/>
                  </a:schemeClr>
                </a:solidFill>
              </a:rPr>
              <a:t>Définissez </a:t>
            </a:r>
            <a:r>
              <a:rPr lang="fr-FR" sz="2000" dirty="0" smtClean="0">
                <a:solidFill>
                  <a:schemeClr val="tx2">
                    <a:lumMod val="75000"/>
                  </a:schemeClr>
                </a:solidFill>
              </a:rPr>
              <a:t>l'accès d'un </a:t>
            </a:r>
            <a:r>
              <a:rPr lang="fr-FR" sz="2000" dirty="0">
                <a:solidFill>
                  <a:schemeClr val="tx2">
                    <a:lumMod val="75000"/>
                  </a:schemeClr>
                </a:solidFill>
              </a:rPr>
              <a:t>profil à des champs multiples.</a:t>
            </a:r>
          </a:p>
        </p:txBody>
      </p:sp>
      <p:pic>
        <p:nvPicPr>
          <p:cNvPr id="8" name="Picture 3"/>
          <p:cNvPicPr>
            <a:picLocks noChangeAspect="1" noChangeArrowheads="1"/>
          </p:cNvPicPr>
          <p:nvPr/>
        </p:nvPicPr>
        <p:blipFill>
          <a:blip r:embed="rId4" cstate="print"/>
          <a:srcRect r="21876"/>
          <a:stretch>
            <a:fillRect/>
          </a:stretch>
        </p:blipFill>
        <p:spPr bwMode="auto">
          <a:xfrm>
            <a:off x="6124957" y="1931205"/>
            <a:ext cx="4123213" cy="317452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ectangle 8"/>
          <p:cNvSpPr/>
          <p:nvPr/>
        </p:nvSpPr>
        <p:spPr bwMode="auto">
          <a:xfrm>
            <a:off x="0" y="6022609"/>
            <a:ext cx="12192000"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cs typeface="Courier New" pitchFamily="49" charset="0"/>
              </a:rPr>
              <a:t>Configuration | Paramètres | Sécurité | Accessibilité du champ</a:t>
            </a:r>
          </a:p>
        </p:txBody>
      </p:sp>
      <p:sp>
        <p:nvSpPr>
          <p:cNvPr id="10"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38722779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204</a:t>
            </a:fld>
            <a:endParaRPr lang="en-US" smtClean="0"/>
          </a:p>
        </p:txBody>
      </p:sp>
      <p:sp>
        <p:nvSpPr>
          <p:cNvPr id="4" name="Text Placeholder 3"/>
          <p:cNvSpPr>
            <a:spLocks noGrp="1"/>
          </p:cNvSpPr>
          <p:nvPr>
            <p:ph type="body" sz="quarter" idx="11"/>
          </p:nvPr>
        </p:nvSpPr>
        <p:spPr>
          <a:xfrm>
            <a:off x="2190749" y="0"/>
            <a:ext cx="8058887" cy="914400"/>
          </a:xfrm>
        </p:spPr>
        <p:txBody>
          <a:bodyPr/>
          <a:lstStyle/>
          <a:p>
            <a:r>
              <a:rPr lang="fr-FR" dirty="0"/>
              <a:t>4-11 : Définition de la sécurité au niveau du champ - Opportunité</a:t>
            </a:r>
          </a:p>
        </p:txBody>
      </p:sp>
      <p:sp>
        <p:nvSpPr>
          <p:cNvPr id="5" name="Text Placeholder 4"/>
          <p:cNvSpPr>
            <a:spLocks noGrp="1"/>
          </p:cNvSpPr>
          <p:nvPr>
            <p:ph type="body" sz="quarter" idx="12"/>
          </p:nvPr>
        </p:nvSpPr>
        <p:spPr>
          <a:xfrm>
            <a:off x="455731" y="3143839"/>
            <a:ext cx="10526594" cy="3704636"/>
          </a:xfrm>
        </p:spPr>
        <p:txBody>
          <a:bodyPr numCol="2" spcCol="360000"/>
          <a:lstStyle/>
          <a:p>
            <a:r>
              <a:rPr lang="fr-FR" dirty="0"/>
              <a:t>Tâches : </a:t>
            </a:r>
          </a:p>
          <a:p>
            <a:pPr marL="457200" lvl="1" indent="-457200">
              <a:spcAft>
                <a:spcPts val="600"/>
              </a:spcAft>
              <a:buFont typeface="+mj-lt"/>
              <a:buAutoNum type="arabicPeriod"/>
            </a:pPr>
            <a:r>
              <a:rPr lang="fr-FR" dirty="0"/>
              <a:t>Définissez la sécurité au niveau du champ des champs suivants afin de les rendre visibles et modifiables aux utilisateurs comptables et commerciaux  :</a:t>
            </a:r>
          </a:p>
          <a:p>
            <a:pPr lvl="3">
              <a:spcBef>
                <a:spcPts val="0"/>
              </a:spcBef>
            </a:pPr>
            <a:r>
              <a:rPr lang="fr-FR" dirty="0">
                <a:solidFill>
                  <a:srgbClr val="19325C"/>
                </a:solidFill>
              </a:rPr>
              <a:t>N° de bon de commande</a:t>
            </a:r>
          </a:p>
          <a:p>
            <a:pPr lvl="3">
              <a:spcBef>
                <a:spcPts val="0"/>
              </a:spcBef>
            </a:pPr>
            <a:r>
              <a:rPr lang="fr-FR" dirty="0">
                <a:solidFill>
                  <a:srgbClr val="19325C"/>
                </a:solidFill>
              </a:rPr>
              <a:t>N° de la carte de crédit</a:t>
            </a:r>
          </a:p>
          <a:p>
            <a:pPr lvl="3">
              <a:spcBef>
                <a:spcPts val="0"/>
              </a:spcBef>
            </a:pPr>
            <a:r>
              <a:rPr lang="fr-FR" dirty="0">
                <a:solidFill>
                  <a:srgbClr val="19325C"/>
                </a:solidFill>
              </a:rPr>
              <a:t>Mois </a:t>
            </a:r>
            <a:r>
              <a:rPr lang="fr-FR" dirty="0" smtClean="0">
                <a:solidFill>
                  <a:srgbClr val="19325C"/>
                </a:solidFill>
              </a:rPr>
              <a:t>d'expiration</a:t>
            </a:r>
            <a:endParaRPr lang="fr-FR" dirty="0">
              <a:solidFill>
                <a:srgbClr val="19325C"/>
              </a:solidFill>
            </a:endParaRPr>
          </a:p>
          <a:p>
            <a:pPr lvl="3">
              <a:spcBef>
                <a:spcPts val="0"/>
              </a:spcBef>
            </a:pPr>
            <a:r>
              <a:rPr lang="fr-FR" dirty="0">
                <a:solidFill>
                  <a:srgbClr val="19325C"/>
                </a:solidFill>
              </a:rPr>
              <a:t>Année </a:t>
            </a:r>
            <a:r>
              <a:rPr lang="fr-FR" dirty="0" smtClean="0">
                <a:solidFill>
                  <a:srgbClr val="19325C"/>
                </a:solidFill>
              </a:rPr>
              <a:t>d'expiration</a:t>
            </a:r>
            <a:endParaRPr lang="fr-FR" dirty="0">
              <a:solidFill>
                <a:srgbClr val="19325C"/>
              </a:solidFill>
            </a:endParaRPr>
          </a:p>
          <a:p>
            <a:pPr lvl="1"/>
            <a:endParaRPr lang="en-US" dirty="0"/>
          </a:p>
          <a:p>
            <a:pPr marL="457200" lvl="1" indent="-457200">
              <a:buFont typeface="+mj-lt"/>
              <a:buAutoNum type="arabicPeriod" startAt="2"/>
            </a:pPr>
            <a:r>
              <a:rPr lang="fr-FR" dirty="0"/>
              <a:t>Définissez la sécurité au niveau du champ dans le champ N° de bon de commande de façon à ce que dernier soit modifiable par les utilisateurs comptables </a:t>
            </a:r>
            <a:r>
              <a:rPr lang="fr-FR" dirty="0" smtClean="0"/>
              <a:t>et </a:t>
            </a:r>
            <a:r>
              <a:rPr lang="fr-FR" dirty="0"/>
              <a:t>en lecture seule pour les utilisateurs </a:t>
            </a:r>
            <a:r>
              <a:rPr lang="fr-FR" dirty="0" smtClean="0"/>
              <a:t>commerciaux.</a:t>
            </a:r>
            <a:endParaRPr lang="fr-FR"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9660883" cy="2118923"/>
          </a:xfrm>
        </p:spPr>
        <p:txBody>
          <a:bodyPr/>
          <a:lstStyle/>
          <a:p>
            <a:r>
              <a:rPr lang="fr-FR" dirty="0"/>
              <a:t>Objectifs : </a:t>
            </a:r>
          </a:p>
          <a:p>
            <a:pPr lvl="1"/>
            <a:r>
              <a:rPr lang="fr-FR" dirty="0"/>
              <a:t>Brent Bassi, Vice-président finances, veut </a:t>
            </a:r>
            <a:r>
              <a:rPr lang="fr-FR" dirty="0" smtClean="0"/>
              <a:t>s'assurer </a:t>
            </a:r>
            <a:r>
              <a:rPr lang="fr-FR" dirty="0"/>
              <a:t>que les informations financières sur les opportunités ne sont accessibles </a:t>
            </a:r>
            <a:r>
              <a:rPr lang="fr-FR" dirty="0" smtClean="0"/>
              <a:t>qu'aux </a:t>
            </a:r>
            <a:r>
              <a:rPr lang="fr-FR" dirty="0"/>
              <a:t>utilisateurs autorisés. </a:t>
            </a:r>
          </a:p>
        </p:txBody>
      </p:sp>
      <p:sp>
        <p:nvSpPr>
          <p:cNvPr id="7" name="Text Placeholder 4"/>
          <p:cNvSpPr>
            <a:spLocks noGrp="1"/>
          </p:cNvSpPr>
          <p:nvPr>
            <p:ph type="body" sz="quarter" idx="12"/>
          </p:nvPr>
        </p:nvSpPr>
        <p:spPr>
          <a:xfrm>
            <a:off x="111760" y="81281"/>
            <a:ext cx="2078989" cy="532620"/>
          </a:xfrm>
        </p:spPr>
        <p:txBody>
          <a:bodyPr/>
          <a:lstStyle/>
          <a:p>
            <a:r>
              <a:rPr lang="fr-FR" sz="1800" dirty="0"/>
              <a:t>REJOIGNEZ-MOI</a:t>
            </a:r>
          </a:p>
        </p:txBody>
      </p:sp>
    </p:spTree>
    <p:extLst>
      <p:ext uri="{BB962C8B-B14F-4D97-AF65-F5344CB8AC3E}">
        <p14:creationId xmlns:p14="http://schemas.microsoft.com/office/powerpoint/2010/main" val="24674133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205</a:t>
            </a:fld>
            <a:endParaRPr lang="en-US" smtClean="0"/>
          </a:p>
        </p:txBody>
      </p:sp>
      <p:sp>
        <p:nvSpPr>
          <p:cNvPr id="3" name="Text Placeholder 2"/>
          <p:cNvSpPr>
            <a:spLocks noGrp="1"/>
          </p:cNvSpPr>
          <p:nvPr>
            <p:ph type="body" sz="quarter" idx="11"/>
          </p:nvPr>
        </p:nvSpPr>
        <p:spPr/>
        <p:txBody>
          <a:bodyPr/>
          <a:lstStyle/>
          <a:p>
            <a:r>
              <a:rPr lang="fr-FR" dirty="0"/>
              <a:t>Vision </a:t>
            </a:r>
            <a:r>
              <a:rPr lang="fr-FR" dirty="0" smtClean="0"/>
              <a:t>d'ensemble</a:t>
            </a:r>
            <a:r>
              <a:rPr lang="fr-FR" dirty="0"/>
              <a:t> : configurer </a:t>
            </a:r>
            <a:r>
              <a:rPr lang="fr-FR" dirty="0" smtClean="0"/>
              <a:t>l'accès </a:t>
            </a:r>
            <a:r>
              <a:rPr lang="fr-FR" dirty="0"/>
              <a:t>à tous les niveaux</a:t>
            </a:r>
          </a:p>
        </p:txBody>
      </p:sp>
      <p:sp>
        <p:nvSpPr>
          <p:cNvPr id="4" name="Rounded Rectangle 14"/>
          <p:cNvSpPr/>
          <p:nvPr/>
        </p:nvSpPr>
        <p:spPr bwMode="auto">
          <a:xfrm>
            <a:off x="1807028" y="1295400"/>
            <a:ext cx="8904515"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fr-FR" sz="2400" b="0" i="0" u="none" strike="noStrike" cap="none" normalizeH="0" baseline="0" dirty="0" smtClean="0">
                <a:ln>
                  <a:noFill/>
                </a:ln>
                <a:solidFill>
                  <a:schemeClr val="bg1"/>
                </a:solidFill>
              </a:rPr>
              <a:t>L'</a:t>
            </a:r>
            <a:r>
              <a:rPr lang="fr-FR" sz="2400" dirty="0" smtClean="0">
                <a:solidFill>
                  <a:schemeClr val="bg1"/>
                </a:solidFill>
              </a:rPr>
              <a:t>organisation </a:t>
            </a:r>
            <a:r>
              <a:rPr lang="fr-FR" sz="2400" dirty="0">
                <a:solidFill>
                  <a:schemeClr val="bg1"/>
                </a:solidFill>
              </a:rPr>
              <a:t>(accès à la connexion, restrictions </a:t>
            </a:r>
            <a:r>
              <a:rPr lang="fr-FR" sz="2400" dirty="0" smtClean="0">
                <a:solidFill>
                  <a:schemeClr val="bg1"/>
                </a:solidFill>
              </a:rPr>
              <a:t>d'IP</a:t>
            </a:r>
            <a:r>
              <a:rPr lang="fr-FR" sz="2400" dirty="0">
                <a:solidFill>
                  <a:schemeClr val="bg1"/>
                </a:solidFill>
              </a:rPr>
              <a:t>)</a:t>
            </a:r>
          </a:p>
          <a:p>
            <a:pPr marL="0" marR="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endParaRPr>
          </a:p>
        </p:txBody>
      </p:sp>
      <p:sp>
        <p:nvSpPr>
          <p:cNvPr id="5" name="Rounded Rectangle 16"/>
          <p:cNvSpPr>
            <a:spLocks noChangeAspect="1"/>
          </p:cNvSpPr>
          <p:nvPr/>
        </p:nvSpPr>
        <p:spPr>
          <a:xfrm>
            <a:off x="1996444" y="2179320"/>
            <a:ext cx="8443995"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400">
                <a:solidFill>
                  <a:schemeClr val="bg1"/>
                </a:solidFill>
              </a:rPr>
              <a:t>Objet (CRED - Créer, Lire, Modifier, Supprimer un profil)</a:t>
            </a:r>
          </a:p>
        </p:txBody>
      </p:sp>
      <p:sp>
        <p:nvSpPr>
          <p:cNvPr id="6" name="Rounded Rectangle 17"/>
          <p:cNvSpPr>
            <a:spLocks/>
          </p:cNvSpPr>
          <p:nvPr/>
        </p:nvSpPr>
        <p:spPr>
          <a:xfrm>
            <a:off x="3393691" y="3032760"/>
            <a:ext cx="5940810"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400" spc="-20" dirty="0">
                <a:solidFill>
                  <a:schemeClr val="bg1"/>
                </a:solidFill>
              </a:rPr>
              <a:t>Enregistrement </a:t>
            </a:r>
            <a:r>
              <a:rPr lang="fr-FR" sz="2000" spc="-20" dirty="0">
                <a:solidFill>
                  <a:schemeClr val="bg1"/>
                </a:solidFill>
              </a:rPr>
              <a:t>(Hiérarchie des rôles, Partage)</a:t>
            </a:r>
          </a:p>
        </p:txBody>
      </p:sp>
      <p:sp>
        <p:nvSpPr>
          <p:cNvPr id="7" name="Rounded Rectangle 19"/>
          <p:cNvSpPr>
            <a:spLocks noChangeAspect="1"/>
          </p:cNvSpPr>
          <p:nvPr/>
        </p:nvSpPr>
        <p:spPr>
          <a:xfrm>
            <a:off x="4675669" y="3905250"/>
            <a:ext cx="3468206" cy="738768"/>
          </a:xfrm>
          <a:prstGeom prst="roundRect">
            <a:avLst>
              <a:gd name="adj" fmla="val 4426"/>
            </a:avLst>
          </a:prstGeom>
          <a:solidFill>
            <a:schemeClr val="accent4">
              <a:lumMod val="40000"/>
              <a:lumOff val="6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lnSpc>
                <a:spcPts val="2500"/>
              </a:lnSpc>
            </a:pPr>
            <a:r>
              <a:rPr lang="fr-FR" sz="2400" dirty="0">
                <a:solidFill>
                  <a:schemeClr val="bg1"/>
                </a:solidFill>
              </a:rPr>
              <a:t>Champ (</a:t>
            </a:r>
            <a:r>
              <a:rPr lang="fr-FR" sz="2400" dirty="0" smtClean="0">
                <a:solidFill>
                  <a:schemeClr val="bg1"/>
                </a:solidFill>
              </a:rPr>
              <a:t>sécurité </a:t>
            </a:r>
            <a:r>
              <a:rPr lang="fr-FR" sz="2400" dirty="0">
                <a:solidFill>
                  <a:schemeClr val="bg1"/>
                </a:solidFill>
              </a:rPr>
              <a:t>au niveau du champ)</a:t>
            </a:r>
          </a:p>
        </p:txBody>
      </p:sp>
    </p:spTree>
    <p:extLst>
      <p:ext uri="{BB962C8B-B14F-4D97-AF65-F5344CB8AC3E}">
        <p14:creationId xmlns:p14="http://schemas.microsoft.com/office/powerpoint/2010/main" val="32993603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206</a:t>
            </a:fld>
            <a:endParaRPr lang="en-US" smtClean="0"/>
          </a:p>
        </p:txBody>
      </p:sp>
      <p:sp>
        <p:nvSpPr>
          <p:cNvPr id="3" name="Text Placeholder 2"/>
          <p:cNvSpPr>
            <a:spLocks noGrp="1"/>
          </p:cNvSpPr>
          <p:nvPr>
            <p:ph type="body" sz="quarter" idx="11"/>
          </p:nvPr>
        </p:nvSpPr>
        <p:spPr/>
        <p:txBody>
          <a:bodyPr/>
          <a:lstStyle/>
          <a:p>
            <a:r>
              <a:rPr lang="fr-FR"/>
              <a:t>Contrôle des connaissances</a:t>
            </a:r>
          </a:p>
        </p:txBody>
      </p:sp>
      <p:sp>
        <p:nvSpPr>
          <p:cNvPr id="4" name="Text Placeholder 3"/>
          <p:cNvSpPr>
            <a:spLocks noGrp="1"/>
          </p:cNvSpPr>
          <p:nvPr>
            <p:ph type="body" sz="quarter" idx="12"/>
          </p:nvPr>
        </p:nvSpPr>
        <p:spPr>
          <a:xfrm>
            <a:off x="455732" y="1019810"/>
            <a:ext cx="10971737" cy="4897514"/>
          </a:xfrm>
        </p:spPr>
        <p:txBody>
          <a:bodyPr numCol="2" spcCol="360000"/>
          <a:lstStyle/>
          <a:p>
            <a:pPr marL="514350" indent="-514350">
              <a:lnSpc>
                <a:spcPct val="100000"/>
              </a:lnSpc>
              <a:buFont typeface="+mj-lt"/>
              <a:buAutoNum type="arabicPeriod"/>
            </a:pPr>
            <a:r>
              <a:rPr lang="fr-FR" sz="1900" dirty="0"/>
              <a:t>Quel élément </a:t>
            </a:r>
            <a:r>
              <a:rPr lang="fr-FR" sz="1900" dirty="0" err="1"/>
              <a:t>Salesforce</a:t>
            </a:r>
            <a:r>
              <a:rPr lang="fr-FR" sz="1900" dirty="0"/>
              <a:t> authentifie-t-il avant de permettre à un utilisateur de se connecter via </a:t>
            </a:r>
            <a:r>
              <a:rPr lang="fr-FR" sz="1900" dirty="0" smtClean="0"/>
              <a:t>l'interface </a:t>
            </a:r>
            <a:r>
              <a:rPr lang="fr-FR" sz="1900" dirty="0"/>
              <a:t>utilisateur ?</a:t>
            </a:r>
          </a:p>
          <a:p>
            <a:pPr marL="514350" indent="-514350">
              <a:lnSpc>
                <a:spcPct val="100000"/>
              </a:lnSpc>
              <a:buFont typeface="+mj-lt"/>
              <a:buAutoNum type="arabicPeriod"/>
            </a:pPr>
            <a:r>
              <a:rPr lang="fr-FR" sz="1900" dirty="0"/>
              <a:t>Quelle fonctionnalité définit le niveau </a:t>
            </a:r>
            <a:r>
              <a:rPr lang="fr-FR" sz="1900" dirty="0" smtClean="0"/>
              <a:t>d'accès </a:t>
            </a:r>
            <a:r>
              <a:rPr lang="fr-FR" sz="1900" dirty="0"/>
              <a:t>par défaut dont disposent les utilisateurs quant aux enregistrements </a:t>
            </a:r>
            <a:r>
              <a:rPr lang="fr-FR" sz="1900" dirty="0" smtClean="0"/>
              <a:t>qu'ils </a:t>
            </a:r>
            <a:r>
              <a:rPr lang="fr-FR" sz="1900" dirty="0"/>
              <a:t>ne possèdent pas, dans chaque objet ? </a:t>
            </a:r>
          </a:p>
          <a:p>
            <a:pPr marL="514350" indent="-514350">
              <a:lnSpc>
                <a:spcPct val="100000"/>
              </a:lnSpc>
              <a:buFont typeface="+mj-lt"/>
              <a:buAutoNum type="arabicPeriod"/>
            </a:pPr>
            <a:r>
              <a:rPr lang="fr-FR" sz="1900" dirty="0"/>
              <a:t>Chez AW </a:t>
            </a:r>
            <a:r>
              <a:rPr lang="fr-FR" sz="1900" dirty="0" err="1"/>
              <a:t>Computing</a:t>
            </a:r>
            <a:r>
              <a:rPr lang="fr-FR" sz="1900" dirty="0"/>
              <a:t>, la valeur par défaut à </a:t>
            </a:r>
            <a:r>
              <a:rPr lang="fr-FR" sz="1900" dirty="0" smtClean="0"/>
              <a:t>l'échelle </a:t>
            </a:r>
            <a:r>
              <a:rPr lang="fr-FR" sz="1900" dirty="0"/>
              <a:t>de </a:t>
            </a:r>
            <a:r>
              <a:rPr lang="fr-FR" sz="1900" dirty="0" smtClean="0"/>
              <a:t>l'organisation </a:t>
            </a:r>
            <a:r>
              <a:rPr lang="fr-FR" sz="1900" dirty="0"/>
              <a:t>pour les requêtes est définie sur Privé. </a:t>
            </a:r>
            <a:r>
              <a:rPr lang="fr-FR" sz="1900" dirty="0" smtClean="0"/>
              <a:t>L'équipe </a:t>
            </a:r>
            <a:r>
              <a:rPr lang="fr-FR" sz="1900" dirty="0"/>
              <a:t>de gestion souhaite que des spécialistes produits travaillent sur des requêtes qui ont été remontées. Seulement, ces spécialistes produits doivent pouvoir visualiser et mettre à jour toutes les requêtes ayant été remontées. Comment un administrateur peut-il répondre à cette exigence ?</a:t>
            </a:r>
          </a:p>
          <a:p>
            <a:pPr marL="514350" indent="-514350">
              <a:lnSpc>
                <a:spcPct val="100000"/>
              </a:lnSpc>
              <a:buFont typeface="+mj-lt"/>
              <a:buAutoNum type="arabicPeriod" startAt="4"/>
            </a:pPr>
            <a:r>
              <a:rPr lang="fr-FR" sz="1900" dirty="0"/>
              <a:t>Que contrôle la sécurité au niveau du champ ?  </a:t>
            </a:r>
          </a:p>
          <a:p>
            <a:pPr marL="514350" indent="-514350">
              <a:lnSpc>
                <a:spcPct val="100000"/>
              </a:lnSpc>
              <a:buFont typeface="+mj-lt"/>
              <a:buAutoNum type="arabicPeriod" startAt="4"/>
            </a:pPr>
            <a:r>
              <a:rPr lang="fr-FR" sz="1900" dirty="0"/>
              <a:t>Chez AW </a:t>
            </a:r>
            <a:r>
              <a:rPr lang="fr-FR" sz="1900" dirty="0" err="1"/>
              <a:t>Computing</a:t>
            </a:r>
            <a:r>
              <a:rPr lang="fr-FR" sz="1900" dirty="0"/>
              <a:t>, les responsables produits </a:t>
            </a:r>
            <a:r>
              <a:rPr lang="fr-FR" sz="1900" dirty="0" smtClean="0"/>
              <a:t>n'ont </a:t>
            </a:r>
            <a:r>
              <a:rPr lang="fr-FR" sz="1900" dirty="0"/>
              <a:t>pas accès aux opportunités. Comment un administrateur système peut-il leur accorder </a:t>
            </a:r>
            <a:r>
              <a:rPr lang="fr-FR" sz="1900" dirty="0" smtClean="0"/>
              <a:t>l'accès </a:t>
            </a:r>
            <a:r>
              <a:rPr lang="fr-FR" sz="1900" dirty="0"/>
              <a:t>aux opportunités si les responsables produits apportent leur assistance pour un contrat commercial particulier ? </a:t>
            </a:r>
          </a:p>
          <a:p>
            <a:pPr marL="514350" indent="-514350">
              <a:lnSpc>
                <a:spcPct val="100000"/>
              </a:lnSpc>
              <a:buFont typeface="+mj-lt"/>
              <a:buAutoNum type="arabicPeriod" startAt="4"/>
            </a:pPr>
            <a:r>
              <a:rPr lang="fr-FR" sz="1900" dirty="0"/>
              <a:t>Comment </a:t>
            </a:r>
            <a:r>
              <a:rPr lang="fr-FR" sz="1900" dirty="0" smtClean="0"/>
              <a:t>l'administrateur </a:t>
            </a:r>
            <a:r>
              <a:rPr lang="fr-FR" sz="1900" dirty="0"/>
              <a:t>système peut-il accorder à </a:t>
            </a:r>
            <a:r>
              <a:rPr lang="fr-FR" sz="1900" dirty="0" smtClean="0"/>
              <a:t>l'assistante </a:t>
            </a:r>
            <a:r>
              <a:rPr lang="fr-FR" sz="1900" dirty="0"/>
              <a:t>de direction la capacité de visualiser, modifier et transférer la propriété de tous les enregistrements sans </a:t>
            </a:r>
            <a:r>
              <a:rPr lang="fr-FR" sz="1900" dirty="0" smtClean="0"/>
              <a:t>l'autoriser </a:t>
            </a:r>
            <a:r>
              <a:rPr lang="fr-FR" sz="1900" dirty="0"/>
              <a:t>à supprimer les enregistrements ?</a:t>
            </a:r>
          </a:p>
          <a:p>
            <a:pPr>
              <a:lnSpc>
                <a:spcPct val="100000"/>
              </a:lnSpc>
            </a:pPr>
            <a:endParaRPr lang="en-IN" sz="1900" dirty="0"/>
          </a:p>
        </p:txBody>
      </p:sp>
    </p:spTree>
    <p:extLst>
      <p:ext uri="{BB962C8B-B14F-4D97-AF65-F5344CB8AC3E}">
        <p14:creationId xmlns:p14="http://schemas.microsoft.com/office/powerpoint/2010/main" val="2194193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5732" y="2156764"/>
            <a:ext cx="11280538" cy="615553"/>
          </a:xfrm>
        </p:spPr>
        <p:txBody>
          <a:bodyPr/>
          <a:lstStyle/>
          <a:p>
            <a:r>
              <a:rPr lang="en-US" dirty="0"/>
              <a:t>Module 5: </a:t>
            </a:r>
            <a:r>
              <a:rPr lang="en-US" dirty="0" err="1" smtClean="0"/>
              <a:t>Personnalisation</a:t>
            </a:r>
            <a:r>
              <a:rPr lang="en-US" dirty="0" smtClean="0"/>
              <a:t> des </a:t>
            </a:r>
            <a:r>
              <a:rPr lang="en-US" dirty="0" err="1" smtClean="0"/>
              <a:t>Objets</a:t>
            </a:r>
            <a:endParaRPr lang="en-US" dirty="0"/>
          </a:p>
        </p:txBody>
      </p:sp>
    </p:spTree>
    <p:custDataLst>
      <p:tags r:id="rId1"/>
    </p:custDataLst>
    <p:extLst>
      <p:ext uri="{BB962C8B-B14F-4D97-AF65-F5344CB8AC3E}">
        <p14:creationId xmlns:p14="http://schemas.microsoft.com/office/powerpoint/2010/main" val="231832484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5 : Personnalisations des objets</a:t>
            </a:r>
          </a:p>
        </p:txBody>
      </p:sp>
      <p:sp>
        <p:nvSpPr>
          <p:cNvPr id="3" name="Text Placeholder 2"/>
          <p:cNvSpPr>
            <a:spLocks noGrp="1"/>
          </p:cNvSpPr>
          <p:nvPr>
            <p:ph type="body" sz="quarter" idx="13"/>
          </p:nvPr>
        </p:nvSpPr>
        <p:spPr>
          <a:xfrm>
            <a:off x="455732" y="1371600"/>
            <a:ext cx="9472039" cy="5029200"/>
          </a:xfrm>
        </p:spPr>
        <p:txBody>
          <a:bodyPr/>
          <a:lstStyle/>
          <a:p>
            <a:r>
              <a:rPr lang="fr-FR" dirty="0"/>
              <a:t>À la fin de ce module, vous serez en mesure de :</a:t>
            </a:r>
          </a:p>
          <a:p>
            <a:pPr marL="342900" lvl="1" indent="-342900">
              <a:buFont typeface="Arial" panose="020B0604020202020204" pitchFamily="34" charset="0"/>
              <a:buChar char="•"/>
            </a:pPr>
            <a:r>
              <a:rPr lang="fr-FR" dirty="0"/>
              <a:t>Lister les caractéristiques des champs standard.</a:t>
            </a:r>
          </a:p>
          <a:p>
            <a:pPr marL="342900" lvl="1" indent="-342900">
              <a:buFont typeface="Arial" panose="020B0604020202020204" pitchFamily="34" charset="0"/>
              <a:buChar char="•"/>
            </a:pPr>
            <a:r>
              <a:rPr lang="fr-FR" dirty="0"/>
              <a:t>Créer de nouveaux champs personnalisés afin de répondre aux besoins commerciaux.</a:t>
            </a:r>
          </a:p>
          <a:p>
            <a:pPr marL="342900" lvl="1" indent="-342900">
              <a:buFont typeface="Arial" panose="020B0604020202020204" pitchFamily="34" charset="0"/>
              <a:buChar char="•"/>
            </a:pPr>
            <a:r>
              <a:rPr lang="fr-FR" dirty="0"/>
              <a:t>Faciliter la saisie de données exactes avec les formules, listes de sélection et loupes.</a:t>
            </a:r>
          </a:p>
          <a:p>
            <a:pPr marL="342900" lvl="1" indent="-342900">
              <a:buFont typeface="Arial" panose="020B0604020202020204" pitchFamily="34" charset="0"/>
              <a:buChar char="•"/>
            </a:pPr>
            <a:r>
              <a:rPr lang="fr-FR" dirty="0"/>
              <a:t>Garantir que les utilisateurs ont accès aux bons champs dans les présentations de page.</a:t>
            </a:r>
          </a:p>
          <a:p>
            <a:pPr marL="342900" lvl="1" indent="-342900">
              <a:buFont typeface="Arial" panose="020B0604020202020204" pitchFamily="34" charset="0"/>
              <a:buChar char="•"/>
            </a:pPr>
            <a:r>
              <a:rPr lang="fr-FR" dirty="0"/>
              <a:t>Gérer des scénarios commerciaux multiples avec des types </a:t>
            </a:r>
            <a:r>
              <a:rPr lang="fr-FR" dirty="0" smtClean="0"/>
              <a:t>d'enregistrements </a:t>
            </a:r>
            <a:r>
              <a:rPr lang="fr-FR" dirty="0"/>
              <a:t>et des processus métier.</a:t>
            </a:r>
          </a:p>
          <a:p>
            <a:pPr marL="342900" lvl="1" indent="-342900">
              <a:buFont typeface="Arial" panose="020B0604020202020204" pitchFamily="34" charset="0"/>
              <a:buChar char="•"/>
            </a:pPr>
            <a:r>
              <a:rPr lang="fr-FR" dirty="0"/>
              <a:t>Maintenir la qualité des donnés grâce au suivi de </a:t>
            </a:r>
            <a:r>
              <a:rPr lang="fr-FR" dirty="0" smtClean="0"/>
              <a:t>l'historique </a:t>
            </a:r>
            <a:r>
              <a:rPr lang="fr-FR" dirty="0"/>
              <a:t>et à la validation des données.</a:t>
            </a:r>
          </a:p>
          <a:p>
            <a:pPr lvl="1"/>
            <a:endParaRPr lang="en-US" dirty="0"/>
          </a:p>
          <a:p>
            <a:endParaRPr lang="en-IN" dirty="0"/>
          </a:p>
        </p:txBody>
      </p:sp>
      <p:sp>
        <p:nvSpPr>
          <p:cNvPr id="4" name="Slide Number Placeholder 3"/>
          <p:cNvSpPr>
            <a:spLocks noGrp="1"/>
          </p:cNvSpPr>
          <p:nvPr>
            <p:ph type="sldNum" sz="quarter" idx="14"/>
          </p:nvPr>
        </p:nvSpPr>
        <p:spPr>
          <a:xfrm>
            <a:off x="10801350" y="352097"/>
            <a:ext cx="626119" cy="322816"/>
          </a:xfrm>
        </p:spPr>
        <p:txBody>
          <a:bodyPr vert="horz" lIns="91440" tIns="45720" rIns="91440" bIns="45720" rtlCol="0" anchor="ctr"/>
          <a:lstStyle/>
          <a:p>
            <a:fld id="{19FD02D3-6C23-404C-A7B3-DAB79F5D63D7}" type="slidenum">
              <a:rPr lang="en-US"/>
              <a:pPr/>
              <a:t>208</a:t>
            </a:fld>
            <a:endParaRPr lang="en-US"/>
          </a:p>
        </p:txBody>
      </p:sp>
    </p:spTree>
    <p:extLst>
      <p:ext uri="{BB962C8B-B14F-4D97-AF65-F5344CB8AC3E}">
        <p14:creationId xmlns:p14="http://schemas.microsoft.com/office/powerpoint/2010/main" val="41836752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5 : Personnalisations des objets</a:t>
            </a:r>
          </a:p>
        </p:txBody>
      </p:sp>
      <p:sp>
        <p:nvSpPr>
          <p:cNvPr id="3" name="Text Placeholder 2"/>
          <p:cNvSpPr>
            <a:spLocks noGrp="1"/>
          </p:cNvSpPr>
          <p:nvPr>
            <p:ph type="body" sz="quarter" idx="13"/>
          </p:nvPr>
        </p:nvSpPr>
        <p:spPr>
          <a:xfrm>
            <a:off x="455732" y="1371600"/>
            <a:ext cx="5328841" cy="3666565"/>
          </a:xfrm>
        </p:spPr>
        <p:txBody>
          <a:bodyPr/>
          <a:lstStyle/>
          <a:p>
            <a:pPr marL="342900" lvl="2" indent="-342900">
              <a:spcBef>
                <a:spcPts val="900"/>
              </a:spcBef>
              <a:buFont typeface="Arial" panose="020B0604020202020204" pitchFamily="34" charset="0"/>
              <a:buChar char="•"/>
            </a:pPr>
            <a:r>
              <a:rPr lang="fr-FR" sz="2400" b="1" dirty="0">
                <a:latin typeface="+mn-lt"/>
              </a:rPr>
              <a:t>Administration des champs standard</a:t>
            </a:r>
          </a:p>
          <a:p>
            <a:pPr marL="342900" lvl="1" indent="-342900">
              <a:spcBef>
                <a:spcPts val="900"/>
              </a:spcBef>
              <a:buFont typeface="Arial" panose="020B0604020202020204" pitchFamily="34" charset="0"/>
              <a:buChar char="•"/>
            </a:pPr>
            <a:r>
              <a:rPr lang="fr-FR" dirty="0">
                <a:latin typeface="+mn-lt"/>
              </a:rPr>
              <a:t>Création de nouveaux champs personnalisés</a:t>
            </a:r>
          </a:p>
          <a:p>
            <a:pPr marL="342900" lvl="1" indent="-342900">
              <a:spcBef>
                <a:spcPts val="900"/>
              </a:spcBef>
              <a:buFont typeface="Arial" panose="020B0604020202020204" pitchFamily="34" charset="0"/>
              <a:buChar char="•"/>
            </a:pPr>
            <a:r>
              <a:rPr lang="fr-FR" spc="-20" dirty="0">
                <a:latin typeface="+mn-lt"/>
              </a:rPr>
              <a:t>Création de champs de sélection </a:t>
            </a:r>
            <a:r>
              <a:rPr lang="fr-FR" spc="-20" dirty="0" smtClean="0">
                <a:latin typeface="+mn-lt"/>
              </a:rPr>
              <a:t>:</a:t>
            </a:r>
            <a:r>
              <a:rPr lang="pl-PL" spc="-20" dirty="0" smtClean="0">
                <a:latin typeface="+mn-lt"/>
              </a:rPr>
              <a:t> </a:t>
            </a:r>
            <a:r>
              <a:rPr lang="fr-FR" spc="-20" dirty="0" smtClean="0">
                <a:latin typeface="+mn-lt"/>
              </a:rPr>
              <a:t>Listes </a:t>
            </a:r>
            <a:r>
              <a:rPr lang="fr-FR" spc="-20" dirty="0">
                <a:latin typeface="+mn-lt"/>
              </a:rPr>
              <a:t>déroulantes et recherches</a:t>
            </a:r>
          </a:p>
          <a:p>
            <a:pPr marL="342900" lvl="1" indent="-342900">
              <a:spcBef>
                <a:spcPts val="900"/>
              </a:spcBef>
              <a:buFont typeface="Arial" panose="020B0604020202020204" pitchFamily="34" charset="0"/>
              <a:buChar char="•"/>
            </a:pPr>
            <a:r>
              <a:rPr lang="fr-FR" dirty="0">
                <a:latin typeface="+mn-lt"/>
              </a:rPr>
              <a:t>Création de champs formule</a:t>
            </a:r>
          </a:p>
          <a:p>
            <a:pPr marL="342900" lvl="1" indent="-342900">
              <a:spcBef>
                <a:spcPts val="900"/>
              </a:spcBef>
              <a:buFont typeface="Arial" panose="020B0604020202020204" pitchFamily="34" charset="0"/>
              <a:buChar char="•"/>
            </a:pPr>
            <a:r>
              <a:rPr lang="fr-FR" dirty="0">
                <a:latin typeface="+mn-lt"/>
              </a:rPr>
              <a:t>Travail avec des présentations </a:t>
            </a:r>
            <a:r>
              <a:rPr lang="fr-FR" dirty="0" smtClean="0">
                <a:latin typeface="+mn-lt"/>
              </a:rPr>
              <a:t/>
            </a:r>
            <a:br>
              <a:rPr lang="fr-FR" dirty="0" smtClean="0">
                <a:latin typeface="+mn-lt"/>
              </a:rPr>
            </a:br>
            <a:r>
              <a:rPr lang="fr-FR" dirty="0" smtClean="0">
                <a:latin typeface="+mn-lt"/>
              </a:rPr>
              <a:t>de </a:t>
            </a:r>
            <a:r>
              <a:rPr lang="fr-FR" dirty="0">
                <a:latin typeface="+mn-lt"/>
              </a:rPr>
              <a:t>page</a:t>
            </a:r>
          </a:p>
          <a:p>
            <a:pPr marL="342900" lvl="1" indent="-342900">
              <a:spcBef>
                <a:spcPts val="900"/>
              </a:spcBef>
              <a:buFont typeface="Arial" panose="020B0604020202020204" pitchFamily="34" charset="0"/>
              <a:buChar char="•"/>
            </a:pPr>
            <a:r>
              <a:rPr lang="fr-FR" dirty="0">
                <a:latin typeface="+mn-lt"/>
              </a:rPr>
              <a:t>Travail avec des types </a:t>
            </a:r>
            <a:r>
              <a:rPr lang="fr-FR" dirty="0" smtClean="0">
                <a:latin typeface="+mn-lt"/>
              </a:rPr>
              <a:t>d'enregistrements </a:t>
            </a:r>
            <a:r>
              <a:rPr lang="fr-FR" dirty="0">
                <a:latin typeface="+mn-lt"/>
              </a:rPr>
              <a:t>et </a:t>
            </a:r>
            <a:br>
              <a:rPr lang="fr-FR" dirty="0">
                <a:latin typeface="+mn-lt"/>
              </a:rPr>
            </a:br>
            <a:r>
              <a:rPr lang="fr-FR" dirty="0">
                <a:latin typeface="+mn-lt"/>
              </a:rPr>
              <a:t>des processus métier</a:t>
            </a:r>
          </a:p>
          <a:p>
            <a:pPr marL="342900" lvl="1" indent="-342900">
              <a:spcBef>
                <a:spcPts val="900"/>
              </a:spcBef>
              <a:buFont typeface="Arial" panose="020B0604020202020204" pitchFamily="34" charset="0"/>
              <a:buChar char="•"/>
            </a:pPr>
            <a:r>
              <a:rPr lang="fr-FR" spc="-20" dirty="0">
                <a:latin typeface="+mn-lt"/>
              </a:rPr>
              <a:t>Gestion de la qualité des données</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209</a:t>
            </a:fld>
            <a:endParaRPr lang="en-US"/>
          </a:p>
        </p:txBody>
      </p:sp>
      <p:sp>
        <p:nvSpPr>
          <p:cNvPr id="5" name="Text Placeholder 2"/>
          <p:cNvSpPr txBox="1">
            <a:spLocks/>
          </p:cNvSpPr>
          <p:nvPr/>
        </p:nvSpPr>
        <p:spPr>
          <a:xfrm>
            <a:off x="6038850" y="1371600"/>
            <a:ext cx="5388619" cy="4850296"/>
          </a:xfrm>
          <a:prstGeom prst="rect">
            <a:avLst/>
          </a:prstGeom>
        </p:spPr>
        <p:txBody>
          <a:bodyPr/>
          <a:lstStyle>
            <a:lvl1pPr algn="l" rtl="0" eaLnBrk="1" fontAlgn="base" hangingPunct="1">
              <a:lnSpc>
                <a:spcPct val="90000"/>
              </a:lnSpc>
              <a:spcBef>
                <a:spcPts val="600"/>
              </a:spcBef>
              <a:spcAft>
                <a:spcPct val="0"/>
              </a:spcAft>
              <a:defRPr sz="2400" b="1">
                <a:solidFill>
                  <a:schemeClr val="tx2"/>
                </a:solidFill>
                <a:latin typeface="Salesforce Sans" panose="020B0505020202020203" pitchFamily="34" charset="0"/>
                <a:ea typeface="+mn-ea"/>
                <a:cs typeface="Arial" pitchFamily="34" charset="0"/>
              </a:defRPr>
            </a:lvl1pPr>
            <a:lvl2pPr marL="0" indent="0" algn="l" rtl="0" eaLnBrk="1" fontAlgn="base" hangingPunct="1">
              <a:lnSpc>
                <a:spcPct val="90000"/>
              </a:lnSpc>
              <a:spcBef>
                <a:spcPts val="600"/>
              </a:spcBef>
              <a:spcAft>
                <a:spcPct val="0"/>
              </a:spcAft>
              <a:buFont typeface="Wingdings" pitchFamily="2" charset="2"/>
              <a:buNone/>
              <a:defRPr sz="2400">
                <a:solidFill>
                  <a:schemeClr val="tx2"/>
                </a:solidFill>
                <a:latin typeface="Salesforce Sans" panose="020B0505020202020203" pitchFamily="34" charset="0"/>
                <a:cs typeface="Arial" pitchFamily="34" charset="0"/>
              </a:defRPr>
            </a:lvl2pPr>
            <a:lvl3pPr marL="457200" indent="-457200" algn="l" rtl="0" eaLnBrk="1" fontAlgn="base" hangingPunct="1">
              <a:lnSpc>
                <a:spcPct val="90000"/>
              </a:lnSpc>
              <a:spcBef>
                <a:spcPts val="0"/>
              </a:spcBef>
              <a:spcAft>
                <a:spcPct val="0"/>
              </a:spcAft>
              <a:buFont typeface="+mj-lt"/>
              <a:buAutoNum type="arabicPeriod"/>
              <a:defRPr sz="2000">
                <a:solidFill>
                  <a:schemeClr val="tx2"/>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b="0" dirty="0"/>
              <a:t>Notre environnement </a:t>
            </a:r>
            <a:r>
              <a:rPr lang="fr-FR" b="0" dirty="0" err="1"/>
              <a:t>Salesforce</a:t>
            </a:r>
            <a:r>
              <a:rPr lang="fr-FR" b="0" dirty="0"/>
              <a:t> a été configuré et nos utilisateurs ont été créés, se sont vus attribuer des profils et accorder </a:t>
            </a:r>
            <a:r>
              <a:rPr lang="fr-FR" b="0" dirty="0" smtClean="0"/>
              <a:t>l'accès </a:t>
            </a:r>
            <a:r>
              <a:rPr lang="fr-FR" b="0" dirty="0"/>
              <a:t>aux enregistrements et champs dont ils ont besoin dans leur fonction.</a:t>
            </a:r>
          </a:p>
          <a:p>
            <a:r>
              <a:rPr lang="fr-FR" b="0" dirty="0"/>
              <a:t>Nous allons maintenant passer en revue la personnalisation de </a:t>
            </a:r>
            <a:r>
              <a:rPr lang="fr-FR" b="0" dirty="0" err="1"/>
              <a:t>Salesforce</a:t>
            </a:r>
            <a:r>
              <a:rPr lang="fr-FR" b="0" dirty="0"/>
              <a:t> afin de garantir que les utilisateurs disposent de tous les champs nécessaires pour capturer les informations dont ils ont besoin.</a:t>
            </a:r>
          </a:p>
          <a:p>
            <a:endParaRPr lang="en-IN" b="0" dirty="0"/>
          </a:p>
        </p:txBody>
      </p:sp>
    </p:spTree>
    <p:extLst>
      <p:ext uri="{BB962C8B-B14F-4D97-AF65-F5344CB8AC3E}">
        <p14:creationId xmlns:p14="http://schemas.microsoft.com/office/powerpoint/2010/main" val="2193109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1 : Naviguer dans l'application</a:t>
            </a:r>
          </a:p>
        </p:txBody>
      </p:sp>
      <p:sp>
        <p:nvSpPr>
          <p:cNvPr id="3" name="Text Placeholder 2"/>
          <p:cNvSpPr>
            <a:spLocks noGrp="1"/>
          </p:cNvSpPr>
          <p:nvPr>
            <p:ph type="body" sz="quarter" idx="13"/>
          </p:nvPr>
        </p:nvSpPr>
        <p:spPr>
          <a:xfrm>
            <a:off x="455732" y="1371600"/>
            <a:ext cx="8460403" cy="5029200"/>
          </a:xfrm>
        </p:spPr>
        <p:txBody>
          <a:bodyPr/>
          <a:lstStyle/>
          <a:p>
            <a:pPr lvl="0">
              <a:buNone/>
            </a:pPr>
            <a:r>
              <a:rPr lang="fr-FR" dirty="0"/>
              <a:t>À la fin de ce module, vous serez en mesure de :</a:t>
            </a:r>
          </a:p>
          <a:p>
            <a:pPr marL="457200" lvl="1" indent="-457200">
              <a:buFont typeface="Arial" panose="020B0604020202020204" pitchFamily="34" charset="0"/>
              <a:buChar char="•"/>
            </a:pPr>
            <a:r>
              <a:rPr lang="fr-FR" dirty="0"/>
              <a:t>Décrire la structure de </a:t>
            </a:r>
            <a:r>
              <a:rPr lang="fr-FR" dirty="0" smtClean="0"/>
              <a:t>l'organisation </a:t>
            </a:r>
            <a:r>
              <a:rPr lang="fr-FR" dirty="0" err="1"/>
              <a:t>Salesforce</a:t>
            </a:r>
            <a:r>
              <a:rPr lang="fr-FR" dirty="0"/>
              <a:t>.</a:t>
            </a:r>
          </a:p>
          <a:p>
            <a:pPr marL="457200" lvl="1" indent="-457200">
              <a:buFont typeface="Arial" panose="020B0604020202020204" pitchFamily="34" charset="0"/>
              <a:buChar char="•"/>
            </a:pPr>
            <a:r>
              <a:rPr lang="fr-FR" dirty="0"/>
              <a:t>Comprendre la terminologie de base </a:t>
            </a:r>
            <a:r>
              <a:rPr lang="fr-FR" dirty="0" err="1"/>
              <a:t>Salesforce</a:t>
            </a:r>
            <a:r>
              <a:rPr lang="fr-FR" dirty="0"/>
              <a:t>.</a:t>
            </a:r>
          </a:p>
          <a:p>
            <a:pPr marL="457200" lvl="1" indent="-457200">
              <a:buFont typeface="Arial" panose="020B0604020202020204" pitchFamily="34" charset="0"/>
              <a:buChar char="•"/>
            </a:pPr>
            <a:r>
              <a:rPr lang="fr-FR" dirty="0"/>
              <a:t>Naviguer efficacement au sein de </a:t>
            </a:r>
            <a:r>
              <a:rPr lang="fr-FR" dirty="0" err="1"/>
              <a:t>Salesforce</a:t>
            </a:r>
            <a:r>
              <a:rPr lang="fr-FR" dirty="0"/>
              <a:t>.</a:t>
            </a:r>
          </a:p>
          <a:p>
            <a:pPr marL="457200" lvl="1" indent="-457200">
              <a:buFont typeface="Arial" panose="020B0604020202020204" pitchFamily="34" charset="0"/>
              <a:buChar char="•"/>
            </a:pPr>
            <a:r>
              <a:rPr lang="fr-FR" dirty="0"/>
              <a:t>Trouver rapidement des réponses aux questions relatives à </a:t>
            </a:r>
            <a:r>
              <a:rPr lang="fr-FR" dirty="0" err="1"/>
              <a:t>Salesforce</a:t>
            </a:r>
            <a:r>
              <a:rPr lang="fr-FR" dirty="0"/>
              <a:t> dans le portail Aide et formation.</a:t>
            </a:r>
          </a:p>
        </p:txBody>
      </p:sp>
      <p:sp>
        <p:nvSpPr>
          <p:cNvPr id="4" name="Slide Number Placeholder 3"/>
          <p:cNvSpPr>
            <a:spLocks noGrp="1"/>
          </p:cNvSpPr>
          <p:nvPr>
            <p:ph type="sldNum" sz="quarter" idx="14"/>
          </p:nvPr>
        </p:nvSpPr>
        <p:spPr/>
        <p:txBody>
          <a:bodyPr vert="horz" lIns="91440" tIns="45720" rIns="91440" bIns="45720" rtlCol="0" anchor="ctr"/>
          <a:lstStyle/>
          <a:p>
            <a:fld id="{19FD02D3-6C23-404C-A7B3-DAB79F5D63D7}" type="slidenum">
              <a:rPr lang="en-US" kern="0">
                <a:solidFill>
                  <a:sysClr val="windowText" lastClr="000000"/>
                </a:solidFill>
              </a:rPr>
              <a:pPr/>
              <a:t>21</a:t>
            </a:fld>
            <a:endParaRPr lang="en-US" kern="0">
              <a:solidFill>
                <a:sysClr val="windowText" lastClr="000000"/>
              </a:solidFill>
            </a:endParaRPr>
          </a:p>
        </p:txBody>
      </p:sp>
    </p:spTree>
    <p:extLst>
      <p:ext uri="{BB962C8B-B14F-4D97-AF65-F5344CB8AC3E}">
        <p14:creationId xmlns:p14="http://schemas.microsoft.com/office/powerpoint/2010/main" val="34979952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210</a:t>
            </a:fld>
            <a:endParaRPr lang="en-US" smtClean="0"/>
          </a:p>
        </p:txBody>
      </p:sp>
      <p:sp>
        <p:nvSpPr>
          <p:cNvPr id="3" name="Text Placeholder 2"/>
          <p:cNvSpPr>
            <a:spLocks noGrp="1"/>
          </p:cNvSpPr>
          <p:nvPr>
            <p:ph type="body" sz="quarter" idx="11"/>
          </p:nvPr>
        </p:nvSpPr>
        <p:spPr>
          <a:xfrm>
            <a:off x="455733" y="7437"/>
            <a:ext cx="9792437" cy="914400"/>
          </a:xfrm>
        </p:spPr>
        <p:txBody>
          <a:bodyPr/>
          <a:lstStyle/>
          <a:p>
            <a:r>
              <a:rPr lang="fr-FR"/>
              <a:t>Administration des champs standard</a:t>
            </a:r>
          </a:p>
        </p:txBody>
      </p:sp>
      <p:graphicFrame>
        <p:nvGraphicFramePr>
          <p:cNvPr id="4" name="Table 3"/>
          <p:cNvGraphicFramePr>
            <a:graphicFrameLocks noGrp="1"/>
          </p:cNvGraphicFramePr>
          <p:nvPr>
            <p:extLst>
              <p:ext uri="{D42A27DB-BD31-4B8C-83A1-F6EECF244321}">
                <p14:modId xmlns:p14="http://schemas.microsoft.com/office/powerpoint/2010/main" val="3777648020"/>
              </p:ext>
            </p:extLst>
          </p:nvPr>
        </p:nvGraphicFramePr>
        <p:xfrm>
          <a:off x="825673" y="1081628"/>
          <a:ext cx="10690052" cy="5776372"/>
        </p:xfrm>
        <a:graphic>
          <a:graphicData uri="http://schemas.openxmlformats.org/drawingml/2006/table">
            <a:tbl>
              <a:tblPr firstRow="1" bandRow="1">
                <a:tableStyleId>{5C22544A-7EE6-4342-B048-85BDC9FD1C3A}</a:tableStyleId>
              </a:tblPr>
              <a:tblGrid>
                <a:gridCol w="10205271">
                  <a:extLst>
                    <a:ext uri="{9D8B030D-6E8A-4147-A177-3AD203B41FA5}">
                      <a16:colId xmlns:a16="http://schemas.microsoft.com/office/drawing/2014/main" xmlns="" val="20000"/>
                    </a:ext>
                  </a:extLst>
                </a:gridCol>
                <a:gridCol w="484781">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Yuko Ishikawa</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5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Mon équipe Opérations commerciales utilise le champ Évaluation du compte mais ils sont inquiets à </a:t>
                      </a:r>
                      <a:r>
                        <a:rPr lang="fr-FR" sz="1800" b="0" dirty="0" smtClean="0">
                          <a:solidFill>
                            <a:schemeClr val="tx1"/>
                          </a:solidFill>
                          <a:latin typeface="Salesforce Sans" panose="020B0505020202020203" pitchFamily="34" charset="0"/>
                          <a:ea typeface="Segoe UI" pitchFamily="34" charset="0"/>
                          <a:cs typeface="Segoe UI" pitchFamily="34" charset="0"/>
                        </a:rPr>
                        <a:t>l'idée </a:t>
                      </a:r>
                      <a:r>
                        <a:rPr lang="fr-FR" sz="1800" b="0" dirty="0">
                          <a:solidFill>
                            <a:schemeClr val="tx1"/>
                          </a:solidFill>
                          <a:latin typeface="Salesforce Sans" panose="020B0505020202020203" pitchFamily="34" charset="0"/>
                          <a:ea typeface="Segoe UI" pitchFamily="34" charset="0"/>
                          <a:cs typeface="Segoe UI" pitchFamily="34" charset="0"/>
                        </a:rPr>
                        <a:t>que les propriétaires de comptes ne capturent pas ces informations correctement car ils ne comprennent pas à quoi elles servent. Je me pose donc les questions suivantes :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 Pouvons-nous modifier le nom du champ et </a:t>
                      </a:r>
                      <a:r>
                        <a:rPr lang="fr-FR" sz="1800" b="0" dirty="0" smtClean="0">
                          <a:solidFill>
                            <a:schemeClr val="tx1"/>
                          </a:solidFill>
                          <a:latin typeface="Salesforce Sans" panose="020B0505020202020203" pitchFamily="34" charset="0"/>
                          <a:ea typeface="Segoe UI" pitchFamily="34" charset="0"/>
                          <a:cs typeface="Segoe UI" pitchFamily="34" charset="0"/>
                        </a:rPr>
                        <a:t>l'appeler </a:t>
                      </a:r>
                      <a:r>
                        <a:rPr lang="fr-FR" sz="1800" b="0" dirty="0">
                          <a:solidFill>
                            <a:schemeClr val="tx1"/>
                          </a:solidFill>
                          <a:latin typeface="Salesforce Sans" panose="020B0505020202020203" pitchFamily="34" charset="0"/>
                          <a:ea typeface="Segoe UI" pitchFamily="34" charset="0"/>
                          <a:cs typeface="Segoe UI" pitchFamily="34" charset="0"/>
                        </a:rPr>
                        <a:t>Évaluation du prospect ?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 Pouvons-nous orienter quant à son utilisation ?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 Pouvons-nous ajouter une valeur supplémentaire : inconnue ?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 Pouvons-nous limiter la modification uniquement aux agents commerciaux et aux opérations commerciales ?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7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Allison Wheeler </a:t>
                      </a:r>
                      <a:r>
                        <a:rPr lang="fr-FR" sz="1600" b="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Merci pour votre réflexion proactive Yuko.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31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956240" y="4332497"/>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1045158" y="1421684"/>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1045158" y="5352171"/>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1013048" y="5139366"/>
            <a:ext cx="413578" cy="411869"/>
          </a:xfrm>
          <a:prstGeom prst="ellipse">
            <a:avLst/>
          </a:prstGeom>
          <a:solidFill>
            <a:schemeClr val="bg2">
              <a:lumMod val="90000"/>
            </a:schemeClr>
          </a:solidFill>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5380" t="-2309" r="7382" b="65445"/>
          <a:stretch/>
        </p:blipFill>
        <p:spPr>
          <a:xfrm>
            <a:off x="862640" y="1093212"/>
            <a:ext cx="636615" cy="650017"/>
          </a:xfrm>
          <a:prstGeom prst="flowChartConnector">
            <a:avLst/>
          </a:prstGeom>
          <a:solidFill>
            <a:schemeClr val="bg1">
              <a:lumMod val="85000"/>
            </a:schemeClr>
          </a:solidFill>
        </p:spPr>
      </p:pic>
      <p:grpSp>
        <p:nvGrpSpPr>
          <p:cNvPr id="12" name="Group 11"/>
          <p:cNvGrpSpPr/>
          <p:nvPr/>
        </p:nvGrpSpPr>
        <p:grpSpPr>
          <a:xfrm>
            <a:off x="1260455" y="4345203"/>
            <a:ext cx="3501663" cy="277000"/>
            <a:chOff x="2204192" y="3458997"/>
            <a:chExt cx="3501663" cy="277000"/>
          </a:xfrm>
        </p:grpSpPr>
        <p:sp>
          <p:nvSpPr>
            <p:cNvPr id="14" name="TextBox 13">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5" name="TextBox 14">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6" name="TextBox 15">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4293992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211</a:t>
            </a:fld>
            <a:endParaRPr lang="en-US" smtClean="0"/>
          </a:p>
        </p:txBody>
      </p:sp>
      <p:sp>
        <p:nvSpPr>
          <p:cNvPr id="3" name="Text Placeholder 2"/>
          <p:cNvSpPr>
            <a:spLocks noGrp="1"/>
          </p:cNvSpPr>
          <p:nvPr>
            <p:ph type="body" sz="quarter" idx="11"/>
          </p:nvPr>
        </p:nvSpPr>
        <p:spPr/>
        <p:txBody>
          <a:bodyPr/>
          <a:lstStyle/>
          <a:p>
            <a:r>
              <a:rPr lang="fr-FR"/>
              <a:t>Que sont les champs standard ?</a:t>
            </a:r>
          </a:p>
        </p:txBody>
      </p:sp>
      <p:sp>
        <p:nvSpPr>
          <p:cNvPr id="4" name="Text Placeholder 3"/>
          <p:cNvSpPr>
            <a:spLocks noGrp="1"/>
          </p:cNvSpPr>
          <p:nvPr>
            <p:ph type="body" sz="quarter" idx="12"/>
          </p:nvPr>
        </p:nvSpPr>
        <p:spPr>
          <a:xfrm>
            <a:off x="370009" y="1090247"/>
            <a:ext cx="4784482" cy="3961648"/>
          </a:xfrm>
        </p:spPr>
        <p:txBody>
          <a:bodyPr/>
          <a:lstStyle/>
          <a:p>
            <a:pPr>
              <a:lnSpc>
                <a:spcPct val="100000"/>
              </a:lnSpc>
            </a:pPr>
            <a:r>
              <a:rPr lang="fr-FR" sz="2200" dirty="0"/>
              <a:t>Tous les objets disposent </a:t>
            </a:r>
            <a:r>
              <a:rPr lang="fr-FR" sz="2200" dirty="0" smtClean="0"/>
              <a:t>d'un </a:t>
            </a:r>
            <a:r>
              <a:rPr lang="fr-FR" sz="2200" dirty="0"/>
              <a:t>ensemble de champs prédéfinis destinés à capturer les informations commerciales les plus communes. Vous ne pouvez pas les effacer, mais vous pouvez utiliser la sécurité au niveau du champ pour les masquer ou les supprimer des présentations de page </a:t>
            </a:r>
            <a:r>
              <a:rPr lang="fr-FR" sz="2200" dirty="0" smtClean="0"/>
              <a:t>s'ils </a:t>
            </a:r>
            <a:r>
              <a:rPr lang="fr-FR" sz="2200" dirty="0"/>
              <a:t>ne sont pas nécessaires.</a:t>
            </a:r>
          </a:p>
          <a:p>
            <a:pPr>
              <a:lnSpc>
                <a:spcPct val="100000"/>
              </a:lnSpc>
            </a:pPr>
            <a:r>
              <a:rPr lang="fr-FR" sz="2200" dirty="0"/>
              <a:t>Bien </a:t>
            </a:r>
            <a:r>
              <a:rPr lang="fr-FR" sz="2200" dirty="0" smtClean="0"/>
              <a:t>qu'ils </a:t>
            </a:r>
            <a:r>
              <a:rPr lang="fr-FR" sz="2200" dirty="0"/>
              <a:t>soient prédéfinis, vous pouvez personnaliser différents aspects des champs standard :</a:t>
            </a:r>
          </a:p>
          <a:p>
            <a:endParaRPr lang="en-IN" sz="2200" dirty="0"/>
          </a:p>
        </p:txBody>
      </p:sp>
      <p:sp>
        <p:nvSpPr>
          <p:cNvPr id="5" name="Rounded Rectangle 8"/>
          <p:cNvSpPr/>
          <p:nvPr/>
        </p:nvSpPr>
        <p:spPr bwMode="auto">
          <a:xfrm>
            <a:off x="5389459" y="1036318"/>
            <a:ext cx="6367548" cy="2778036"/>
          </a:xfrm>
          <a:prstGeom prst="roundRect">
            <a:avLst>
              <a:gd name="adj" fmla="val 10667"/>
            </a:avLst>
          </a:prstGeom>
          <a:solidFill>
            <a:schemeClr val="tx1">
              <a:lumMod val="10000"/>
              <a:lumOff val="9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latin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433906815"/>
              </p:ext>
            </p:extLst>
          </p:nvPr>
        </p:nvGraphicFramePr>
        <p:xfrm>
          <a:off x="5760720" y="1073331"/>
          <a:ext cx="5695406" cy="268440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5163">
                  <a:extLst>
                    <a:ext uri="{9D8B030D-6E8A-4147-A177-3AD203B41FA5}">
                      <a16:colId xmlns:a16="http://schemas.microsoft.com/office/drawing/2014/main" xmlns="" val="20000"/>
                    </a:ext>
                  </a:extLst>
                </a:gridCol>
                <a:gridCol w="2740243">
                  <a:extLst>
                    <a:ext uri="{9D8B030D-6E8A-4147-A177-3AD203B41FA5}">
                      <a16:colId xmlns:a16="http://schemas.microsoft.com/office/drawing/2014/main" xmlns="" val="20001"/>
                    </a:ext>
                  </a:extLst>
                </a:gridCol>
              </a:tblGrid>
              <a:tr h="2684407">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2000" b="0" i="0" u="none" strike="noStrike" cap="none" spc="-20" normalizeH="0" baseline="0" noProof="0" dirty="0">
                          <a:ln>
                            <a:noFill/>
                          </a:ln>
                          <a:solidFill>
                            <a:srgbClr val="19325C"/>
                          </a:solidFill>
                          <a:uLnTx/>
                          <a:uFillTx/>
                          <a:latin typeface="+mn-lt"/>
                          <a:ea typeface="+mn-ea"/>
                          <a:cs typeface="+mn-cs"/>
                        </a:rPr>
                        <a:t>Modifier </a:t>
                      </a:r>
                      <a:r>
                        <a:rPr kumimoji="0" lang="fr-FR" sz="2000" b="0" i="0" u="none" strike="noStrike" cap="none" spc="-20" normalizeH="0" baseline="0" noProof="0" dirty="0" smtClean="0">
                          <a:ln>
                            <a:noFill/>
                          </a:ln>
                          <a:solidFill>
                            <a:srgbClr val="19325C"/>
                          </a:solidFill>
                          <a:uLnTx/>
                          <a:uFillTx/>
                          <a:latin typeface="+mn-lt"/>
                          <a:ea typeface="+mn-ea"/>
                          <a:cs typeface="+mn-cs"/>
                        </a:rPr>
                        <a:t>l'étiquette</a:t>
                      </a:r>
                      <a:r>
                        <a:rPr kumimoji="0" lang="fr-FR" sz="2000" b="0" i="0" u="none" strike="noStrike" cap="none" spc="-20" normalizeH="0" baseline="0" noProof="0" dirty="0">
                          <a:ln>
                            <a:noFill/>
                          </a:ln>
                          <a:solidFill>
                            <a:srgbClr val="19325C"/>
                          </a:solidFill>
                          <a:uLnTx/>
                          <a:uFillTx/>
                          <a:latin typeface="+mn-lt"/>
                          <a:ea typeface="+mn-ea"/>
                          <a:cs typeface="+mn-cs"/>
                        </a:rPr>
                        <a:t/>
                      </a:r>
                      <a:br>
                        <a:rPr kumimoji="0" lang="fr-FR" sz="2000" b="0" i="0" u="none" strike="noStrike" cap="none" spc="-20" normalizeH="0" baseline="0" noProof="0" dirty="0">
                          <a:ln>
                            <a:noFill/>
                          </a:ln>
                          <a:solidFill>
                            <a:srgbClr val="19325C"/>
                          </a:solidFill>
                          <a:uLnTx/>
                          <a:uFillTx/>
                          <a:latin typeface="+mn-lt"/>
                          <a:ea typeface="+mn-ea"/>
                          <a:cs typeface="+mn-cs"/>
                        </a:rPr>
                      </a:br>
                      <a:r>
                        <a:rPr kumimoji="0" lang="fr-FR" sz="2000" b="0" i="0" u="none" strike="noStrike" cap="none" spc="-20" normalizeH="0" baseline="0" noProof="0" dirty="0">
                          <a:ln>
                            <a:noFill/>
                          </a:ln>
                          <a:solidFill>
                            <a:srgbClr val="19325C"/>
                          </a:solidFill>
                          <a:uLnTx/>
                          <a:uFillTx/>
                          <a:latin typeface="+mn-lt"/>
                          <a:ea typeface="+mn-ea"/>
                          <a:cs typeface="+mn-cs"/>
                        </a:rPr>
                        <a:t>du champ</a:t>
                      </a:r>
                    </a:p>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2000" b="0" i="0" u="none" strike="noStrike" cap="none" normalizeH="0" baseline="0" noProof="0" dirty="0">
                          <a:ln>
                            <a:noFill/>
                          </a:ln>
                          <a:solidFill>
                            <a:srgbClr val="19325C"/>
                          </a:solidFill>
                          <a:uLnTx/>
                          <a:uFillTx/>
                          <a:latin typeface="+mn-lt"/>
                          <a:ea typeface="+mn-ea"/>
                          <a:cs typeface="+mn-cs"/>
                        </a:rPr>
                        <a:t>Ajouter un texte</a:t>
                      </a:r>
                      <a:br>
                        <a:rPr kumimoji="0" lang="fr-FR" sz="2000" b="0" i="0" u="none" strike="noStrike" cap="none" normalizeH="0" baseline="0" noProof="0" dirty="0">
                          <a:ln>
                            <a:noFill/>
                          </a:ln>
                          <a:solidFill>
                            <a:srgbClr val="19325C"/>
                          </a:solidFill>
                          <a:uLnTx/>
                          <a:uFillTx/>
                          <a:latin typeface="+mn-lt"/>
                          <a:ea typeface="+mn-ea"/>
                          <a:cs typeface="+mn-cs"/>
                        </a:rPr>
                      </a:br>
                      <a:r>
                        <a:rPr kumimoji="0" lang="fr-FR" sz="2000" b="0" i="0" u="none" strike="noStrike" cap="none" normalizeH="0" baseline="0" noProof="0" dirty="0">
                          <a:ln>
                            <a:noFill/>
                          </a:ln>
                          <a:solidFill>
                            <a:srgbClr val="19325C"/>
                          </a:solidFill>
                          <a:uLnTx/>
                          <a:uFillTx/>
                          <a:latin typeface="+mn-lt"/>
                          <a:ea typeface="+mn-ea"/>
                          <a:cs typeface="+mn-cs"/>
                        </a:rPr>
                        <a:t>explicatif</a:t>
                      </a:r>
                    </a:p>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2000" b="0" i="0" u="none" strike="noStrike" cap="none" normalizeH="0" baseline="0" noProof="0" dirty="0">
                          <a:ln>
                            <a:noFill/>
                          </a:ln>
                          <a:solidFill>
                            <a:srgbClr val="19325C"/>
                          </a:solidFill>
                          <a:uLnTx/>
                          <a:uFillTx/>
                          <a:latin typeface="+mn-lt"/>
                          <a:ea typeface="+mn-ea"/>
                          <a:cs typeface="+mn-cs"/>
                        </a:rPr>
                        <a:t>Ajouter ou modifier les valeurs dans les listes de sélection</a:t>
                      </a:r>
                    </a:p>
                  </a:txBody>
                  <a:tcPr marL="3600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2000" b="0" i="0" u="none" strike="noStrike" cap="none" normalizeH="0" baseline="0" noProof="0" dirty="0">
                          <a:ln>
                            <a:noFill/>
                          </a:ln>
                          <a:solidFill>
                            <a:srgbClr val="19325C"/>
                          </a:solidFill>
                          <a:uLnTx/>
                          <a:uFillTx/>
                          <a:latin typeface="+mn-lt"/>
                          <a:ea typeface="+mn-ea"/>
                          <a:cs typeface="+mn-cs"/>
                        </a:rPr>
                        <a:t>Ajouter ou modifier les filtres de loupe</a:t>
                      </a:r>
                    </a:p>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2000" b="0" i="0" u="none" strike="noStrike" cap="none" normalizeH="0" baseline="0" noProof="0" dirty="0">
                          <a:ln>
                            <a:noFill/>
                          </a:ln>
                          <a:solidFill>
                            <a:srgbClr val="19325C"/>
                          </a:solidFill>
                          <a:uLnTx/>
                          <a:uFillTx/>
                          <a:latin typeface="+mn-lt"/>
                          <a:ea typeface="+mn-ea"/>
                          <a:cs typeface="+mn-cs"/>
                        </a:rPr>
                        <a:t>Configurer le suivi de </a:t>
                      </a:r>
                      <a:r>
                        <a:rPr kumimoji="0" lang="fr-FR" sz="2000" b="0" i="0" u="none" strike="noStrike" cap="none" normalizeH="0" baseline="0" noProof="0" dirty="0" smtClean="0">
                          <a:ln>
                            <a:noFill/>
                          </a:ln>
                          <a:solidFill>
                            <a:srgbClr val="19325C"/>
                          </a:solidFill>
                          <a:uLnTx/>
                          <a:uFillTx/>
                          <a:latin typeface="+mn-lt"/>
                          <a:ea typeface="+mn-ea"/>
                          <a:cs typeface="+mn-cs"/>
                        </a:rPr>
                        <a:t>l'historique </a:t>
                      </a:r>
                      <a:r>
                        <a:rPr kumimoji="0" lang="fr-FR" sz="2000" b="0" i="0" u="none" strike="noStrike" cap="none" normalizeH="0" baseline="0" noProof="0" dirty="0">
                          <a:ln>
                            <a:noFill/>
                          </a:ln>
                          <a:solidFill>
                            <a:srgbClr val="19325C"/>
                          </a:solidFill>
                          <a:uLnTx/>
                          <a:uFillTx/>
                          <a:latin typeface="+mn-lt"/>
                          <a:ea typeface="+mn-ea"/>
                          <a:cs typeface="+mn-cs"/>
                        </a:rPr>
                        <a:t>du champ</a:t>
                      </a:r>
                    </a:p>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2000" b="0" i="0" u="none" strike="noStrike" cap="none" normalizeH="0" baseline="0" noProof="0" dirty="0">
                          <a:ln>
                            <a:noFill/>
                          </a:ln>
                          <a:solidFill>
                            <a:srgbClr val="19325C"/>
                          </a:solidFill>
                          <a:uLnTx/>
                          <a:uFillTx/>
                          <a:latin typeface="+mn-lt"/>
                          <a:ea typeface="+mn-ea"/>
                          <a:cs typeface="+mn-cs"/>
                        </a:rPr>
                        <a:t>Changer le format des champs à numérotation auto</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pSp>
        <p:nvGrpSpPr>
          <p:cNvPr id="8" name="Group 7"/>
          <p:cNvGrpSpPr/>
          <p:nvPr/>
        </p:nvGrpSpPr>
        <p:grpSpPr>
          <a:xfrm>
            <a:off x="-1" y="5747534"/>
            <a:ext cx="12188825" cy="800219"/>
            <a:chOff x="-1" y="6057781"/>
            <a:chExt cx="12188825" cy="800219"/>
          </a:xfrm>
        </p:grpSpPr>
        <p:sp>
          <p:nvSpPr>
            <p:cNvPr id="9" name="Rectangle 8"/>
            <p:cNvSpPr/>
            <p:nvPr/>
          </p:nvSpPr>
          <p:spPr bwMode="auto">
            <a:xfrm>
              <a:off x="-1"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rPr>
                <a:t>Configuration | Gestionnaire </a:t>
              </a:r>
              <a:r>
                <a:rPr lang="fr-FR" sz="2000" b="1" dirty="0" smtClean="0">
                  <a:solidFill>
                    <a:srgbClr val="19325C"/>
                  </a:solidFill>
                </a:rPr>
                <a:t>d'objet </a:t>
              </a:r>
              <a:r>
                <a:rPr lang="fr-FR" sz="2000" b="1" dirty="0">
                  <a:solidFill>
                    <a:srgbClr val="19325C"/>
                  </a:solidFill>
                </a:rPr>
                <a:t>| </a:t>
              </a:r>
              <a:r>
                <a:rPr lang="fr-FR" sz="2000" b="1" i="1" dirty="0">
                  <a:solidFill>
                    <a:srgbClr val="19325C"/>
                  </a:solidFill>
                </a:rPr>
                <a:t>Nom de </a:t>
              </a:r>
              <a:r>
                <a:rPr lang="fr-FR" sz="2000" b="1" i="1" dirty="0" smtClean="0">
                  <a:solidFill>
                    <a:srgbClr val="19325C"/>
                  </a:solidFill>
                </a:rPr>
                <a:t>l'objet </a:t>
              </a:r>
              <a:r>
                <a:rPr lang="fr-FR" sz="2000" b="1" dirty="0">
                  <a:solidFill>
                    <a:srgbClr val="19325C"/>
                  </a:solidFill>
                </a:rPr>
                <a:t>| Champs et relations</a:t>
              </a:r>
            </a:p>
          </p:txBody>
        </p:sp>
        <p:sp>
          <p:nvSpPr>
            <p:cNvPr id="10"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pic>
        <p:nvPicPr>
          <p:cNvPr id="12" name="Picture 11"/>
          <p:cNvPicPr>
            <a:picLocks noChangeAspect="1"/>
          </p:cNvPicPr>
          <p:nvPr/>
        </p:nvPicPr>
        <p:blipFill>
          <a:blip r:embed="rId3" cstate="print"/>
          <a:stretch>
            <a:fillRect/>
          </a:stretch>
        </p:blipFill>
        <p:spPr>
          <a:xfrm>
            <a:off x="4835119" y="4064405"/>
            <a:ext cx="7217801" cy="1458103"/>
          </a:xfrm>
          <a:prstGeom prst="rect">
            <a:avLst/>
          </a:prstGeom>
        </p:spPr>
      </p:pic>
      <p:sp>
        <p:nvSpPr>
          <p:cNvPr id="13" name="TextBox 12"/>
          <p:cNvSpPr txBox="1"/>
          <p:nvPr/>
        </p:nvSpPr>
        <p:spPr>
          <a:xfrm>
            <a:off x="11164476" y="4004981"/>
            <a:ext cx="812183" cy="417788"/>
          </a:xfrm>
          <a:prstGeom prst="rect">
            <a:avLst/>
          </a:prstGeom>
          <a:noFill/>
          <a:ln w="38100">
            <a:solidFill>
              <a:srgbClr val="FF0000"/>
            </a:solidFill>
          </a:ln>
        </p:spPr>
        <p:txBody>
          <a:bodyPr wrap="square" rtlCol="0">
            <a:spAutoFit/>
          </a:bodyPr>
          <a:lstStyle/>
          <a:p>
            <a:pPr algn="l"/>
            <a:endParaRPr lang="en-US" dirty="0">
              <a:solidFill>
                <a:schemeClr val="tx2"/>
              </a:solidFill>
              <a:latin typeface="Salesforce Sans" panose="020B0505020202020203" pitchFamily="34" charset="0"/>
              <a:cs typeface="Arial" pitchFamily="34" charset="0"/>
            </a:endParaRPr>
          </a:p>
        </p:txBody>
      </p:sp>
    </p:spTree>
    <p:extLst>
      <p:ext uri="{BB962C8B-B14F-4D97-AF65-F5344CB8AC3E}">
        <p14:creationId xmlns:p14="http://schemas.microsoft.com/office/powerpoint/2010/main" val="302448910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stretch>
            <a:fillRect/>
          </a:stretch>
        </p:blipFill>
        <p:spPr>
          <a:xfrm>
            <a:off x="4232472" y="2448590"/>
            <a:ext cx="5178103" cy="1550071"/>
          </a:xfrm>
          <a:prstGeom prst="rect">
            <a:avLst/>
          </a:prstGeom>
          <a:ln>
            <a:noFill/>
          </a:ln>
          <a:effectLst>
            <a:outerShdw blurRad="190500" algn="tl" rotWithShape="0">
              <a:srgbClr val="000000">
                <a:alpha val="70000"/>
              </a:srgbClr>
            </a:outerShdw>
          </a:effectLst>
        </p:spPr>
      </p:pic>
      <p:pic>
        <p:nvPicPr>
          <p:cNvPr id="19" name="Picture 18"/>
          <p:cNvPicPr>
            <a:picLocks noChangeAspect="1"/>
          </p:cNvPicPr>
          <p:nvPr/>
        </p:nvPicPr>
        <p:blipFill>
          <a:blip r:embed="rId4" cstate="print"/>
          <a:stretch>
            <a:fillRect/>
          </a:stretch>
        </p:blipFill>
        <p:spPr>
          <a:xfrm>
            <a:off x="7611889" y="3532244"/>
            <a:ext cx="4439170" cy="2093333"/>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cstate="print"/>
          <a:stretch>
            <a:fillRect/>
          </a:stretch>
        </p:blipFill>
        <p:spPr>
          <a:xfrm>
            <a:off x="0" y="2448590"/>
            <a:ext cx="4150072" cy="2779953"/>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0"/>
          </p:nvPr>
        </p:nvSpPr>
        <p:spPr/>
        <p:txBody>
          <a:bodyPr/>
          <a:lstStyle/>
          <a:p>
            <a:fld id="{19FD02D3-6C23-404C-A7B3-DAB79F5D63D7}" type="slidenum">
              <a:rPr lang="en-US" smtClean="0"/>
              <a:pPr/>
              <a:t>212</a:t>
            </a:fld>
            <a:endParaRPr lang="en-US" smtClean="0"/>
          </a:p>
        </p:txBody>
      </p:sp>
      <p:sp>
        <p:nvSpPr>
          <p:cNvPr id="3" name="Text Placeholder 2"/>
          <p:cNvSpPr>
            <a:spLocks noGrp="1"/>
          </p:cNvSpPr>
          <p:nvPr>
            <p:ph type="body" sz="quarter" idx="11"/>
          </p:nvPr>
        </p:nvSpPr>
        <p:spPr/>
        <p:txBody>
          <a:bodyPr/>
          <a:lstStyle/>
          <a:p>
            <a:r>
              <a:rPr lang="fr-FR"/>
              <a:t>Changer les étiquettes des champs standard</a:t>
            </a:r>
          </a:p>
        </p:txBody>
      </p:sp>
      <p:sp>
        <p:nvSpPr>
          <p:cNvPr id="4" name="Text Placeholder 3"/>
          <p:cNvSpPr>
            <a:spLocks noGrp="1"/>
          </p:cNvSpPr>
          <p:nvPr>
            <p:ph type="body" sz="quarter" idx="12"/>
          </p:nvPr>
        </p:nvSpPr>
        <p:spPr>
          <a:xfrm>
            <a:off x="455733" y="1028306"/>
            <a:ext cx="11860092" cy="1361225"/>
          </a:xfrm>
        </p:spPr>
        <p:txBody>
          <a:bodyPr/>
          <a:lstStyle/>
          <a:p>
            <a:pPr>
              <a:lnSpc>
                <a:spcPct val="100000"/>
              </a:lnSpc>
              <a:spcBef>
                <a:spcPts val="300"/>
              </a:spcBef>
            </a:pPr>
            <a:r>
              <a:rPr lang="fr-FR" dirty="0"/>
              <a:t>Changez les étiquettes des champs standard pour :</a:t>
            </a:r>
          </a:p>
          <a:p>
            <a:pPr lvl="1">
              <a:lnSpc>
                <a:spcPct val="100000"/>
              </a:lnSpc>
              <a:spcBef>
                <a:spcPts val="300"/>
              </a:spcBef>
            </a:pPr>
            <a:r>
              <a:rPr lang="fr-FR" spc="-20" dirty="0"/>
              <a:t>Adapter </a:t>
            </a:r>
            <a:r>
              <a:rPr lang="fr-FR" spc="-20" dirty="0" err="1"/>
              <a:t>Salesforce</a:t>
            </a:r>
            <a:r>
              <a:rPr lang="fr-FR" spc="-20" dirty="0"/>
              <a:t> aux besoins commerciaux spécifiques de votre organisation.</a:t>
            </a:r>
          </a:p>
          <a:p>
            <a:pPr lvl="1">
              <a:lnSpc>
                <a:spcPct val="100000"/>
              </a:lnSpc>
              <a:spcBef>
                <a:spcPts val="300"/>
              </a:spcBef>
            </a:pPr>
            <a:r>
              <a:rPr lang="fr-FR" dirty="0"/>
              <a:t>Rendre la raison du champ plus facile à comprendre pour les utilisateurs.</a:t>
            </a:r>
          </a:p>
          <a:p>
            <a:endParaRPr lang="en-IN" dirty="0"/>
          </a:p>
        </p:txBody>
      </p:sp>
      <p:sp>
        <p:nvSpPr>
          <p:cNvPr id="7" name="Rectangle 6"/>
          <p:cNvSpPr/>
          <p:nvPr/>
        </p:nvSpPr>
        <p:spPr bwMode="auto">
          <a:xfrm>
            <a:off x="143266" y="4489144"/>
            <a:ext cx="426501" cy="241189"/>
          </a:xfrm>
          <a:prstGeom prst="rect">
            <a:avLst/>
          </a:prstGeom>
          <a:noFill/>
          <a:ln w="38100" algn="ctr">
            <a:solidFill>
              <a:srgbClr val="FF0000"/>
            </a:solid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a typeface="MS PGothic" charset="-128"/>
              <a:cs typeface="MS PGothic" charset="-128"/>
            </a:endParaRPr>
          </a:p>
        </p:txBody>
      </p:sp>
      <p:sp>
        <p:nvSpPr>
          <p:cNvPr id="10" name="Rectangle 9"/>
          <p:cNvSpPr/>
          <p:nvPr/>
        </p:nvSpPr>
        <p:spPr bwMode="auto">
          <a:xfrm>
            <a:off x="9071279" y="2724803"/>
            <a:ext cx="339296" cy="220984"/>
          </a:xfrm>
          <a:prstGeom prst="rect">
            <a:avLst/>
          </a:prstGeom>
          <a:noFill/>
          <a:ln w="38100" algn="ctr">
            <a:solidFill>
              <a:srgbClr val="FF0000"/>
            </a:solid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a typeface="MS PGothic" charset="-128"/>
              <a:cs typeface="MS PGothic" charset="-128"/>
            </a:endParaRPr>
          </a:p>
        </p:txBody>
      </p:sp>
      <p:sp>
        <p:nvSpPr>
          <p:cNvPr id="13" name="Rectangle 12"/>
          <p:cNvSpPr/>
          <p:nvPr/>
        </p:nvSpPr>
        <p:spPr bwMode="auto">
          <a:xfrm>
            <a:off x="9972446" y="4182924"/>
            <a:ext cx="2078613" cy="395986"/>
          </a:xfrm>
          <a:prstGeom prst="rect">
            <a:avLst/>
          </a:prstGeom>
          <a:noFill/>
          <a:ln w="38100" algn="ctr">
            <a:solidFill>
              <a:srgbClr val="FF0000"/>
            </a:solid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a typeface="MS PGothic" charset="-128"/>
              <a:cs typeface="MS PGothic" charset="-128"/>
            </a:endParaRPr>
          </a:p>
        </p:txBody>
      </p:sp>
      <p:grpSp>
        <p:nvGrpSpPr>
          <p:cNvPr id="14" name="Group 13"/>
          <p:cNvGrpSpPr/>
          <p:nvPr/>
        </p:nvGrpSpPr>
        <p:grpSpPr>
          <a:xfrm>
            <a:off x="-1" y="6022611"/>
            <a:ext cx="12188825" cy="830997"/>
            <a:chOff x="-1" y="6057781"/>
            <a:chExt cx="12188825" cy="830997"/>
          </a:xfrm>
        </p:grpSpPr>
        <p:sp>
          <p:nvSpPr>
            <p:cNvPr id="15" name="Rectangle 14"/>
            <p:cNvSpPr/>
            <p:nvPr/>
          </p:nvSpPr>
          <p:spPr bwMode="auto">
            <a:xfrm>
              <a:off x="-1" y="6057781"/>
              <a:ext cx="12188825"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rPr>
                <a:t>Configuration | Interface utilisateur | Renommer les onglets et les étiquettes</a:t>
              </a:r>
            </a:p>
          </p:txBody>
        </p:sp>
        <p:sp>
          <p:nvSpPr>
            <p:cNvPr id="16"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30763663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213</a:t>
            </a:fld>
            <a:endParaRPr lang="en-US" smtClean="0"/>
          </a:p>
        </p:txBody>
      </p:sp>
      <p:sp>
        <p:nvSpPr>
          <p:cNvPr id="3" name="Text Placeholder 2"/>
          <p:cNvSpPr>
            <a:spLocks noGrp="1"/>
          </p:cNvSpPr>
          <p:nvPr>
            <p:ph type="body" sz="quarter" idx="11"/>
          </p:nvPr>
        </p:nvSpPr>
        <p:spPr/>
        <p:txBody>
          <a:bodyPr/>
          <a:lstStyle/>
          <a:p>
            <a:r>
              <a:rPr lang="fr-FR"/>
              <a:t>Ajouter un texte explicatif dans un champ standard</a:t>
            </a:r>
          </a:p>
        </p:txBody>
      </p:sp>
      <p:sp>
        <p:nvSpPr>
          <p:cNvPr id="4" name="Text Placeholder 3"/>
          <p:cNvSpPr>
            <a:spLocks noGrp="1"/>
          </p:cNvSpPr>
          <p:nvPr>
            <p:ph type="body" sz="quarter" idx="12"/>
          </p:nvPr>
        </p:nvSpPr>
        <p:spPr>
          <a:xfrm>
            <a:off x="455733" y="1012698"/>
            <a:ext cx="8577781" cy="1352097"/>
          </a:xfrm>
        </p:spPr>
        <p:txBody>
          <a:bodyPr/>
          <a:lstStyle/>
          <a:p>
            <a:pPr>
              <a:lnSpc>
                <a:spcPct val="100000"/>
              </a:lnSpc>
            </a:pPr>
            <a:r>
              <a:rPr lang="fr-FR" sz="2200" dirty="0" smtClean="0"/>
              <a:t>L'aide </a:t>
            </a:r>
            <a:r>
              <a:rPr lang="fr-FR" sz="2200" dirty="0"/>
              <a:t>au niveau des champs vous permet de fournir à vos utilisateurs des informations relatives à la raison et la fonction </a:t>
            </a:r>
            <a:r>
              <a:rPr lang="fr-FR" sz="2200" dirty="0" smtClean="0"/>
              <a:t>d'un </a:t>
            </a:r>
            <a:r>
              <a:rPr lang="fr-FR" sz="2200" dirty="0"/>
              <a:t>champ. Le texte sera disponible sur toutes les pages de détails ou de modification où apparaissent les champs.</a:t>
            </a:r>
          </a:p>
          <a:p>
            <a:pPr>
              <a:lnSpc>
                <a:spcPct val="100000"/>
              </a:lnSpc>
            </a:pPr>
            <a:endParaRPr lang="en-IN" dirty="0"/>
          </a:p>
        </p:txBody>
      </p:sp>
      <p:pic>
        <p:nvPicPr>
          <p:cNvPr id="5" name="Picture 4"/>
          <p:cNvPicPr>
            <a:picLocks noChangeAspect="1" noChangeArrowheads="1"/>
          </p:cNvPicPr>
          <p:nvPr/>
        </p:nvPicPr>
        <p:blipFill>
          <a:blip r:embed="rId3" cstate="print"/>
          <a:srcRect/>
          <a:stretch>
            <a:fillRect/>
          </a:stretch>
        </p:blipFill>
        <p:spPr bwMode="auto">
          <a:xfrm>
            <a:off x="854487" y="2582218"/>
            <a:ext cx="4937239" cy="340647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6233" y="2513133"/>
            <a:ext cx="6174562" cy="332722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ounded Rectangle 17"/>
          <p:cNvSpPr/>
          <p:nvPr/>
        </p:nvSpPr>
        <p:spPr>
          <a:xfrm>
            <a:off x="8782050" y="1715602"/>
            <a:ext cx="3184238" cy="1225868"/>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lnSpc>
                <a:spcPct val="90000"/>
              </a:lnSpc>
            </a:pPr>
            <a:r>
              <a:rPr lang="fr-FR" sz="2000" dirty="0">
                <a:solidFill>
                  <a:schemeClr val="bg1"/>
                </a:solidFill>
                <a:cs typeface="Arial" pitchFamily="34" charset="0"/>
              </a:rPr>
              <a:t>Les utilisateurs visualisent le texte quand ils passent leur souris sur une icône </a:t>
            </a:r>
            <a:r>
              <a:rPr lang="fr-FR" sz="2000" dirty="0" smtClean="0">
                <a:solidFill>
                  <a:schemeClr val="bg1"/>
                </a:solidFill>
                <a:cs typeface="Arial" pitchFamily="34" charset="0"/>
              </a:rPr>
              <a:t>d'information</a:t>
            </a:r>
            <a:r>
              <a:rPr lang="fr-FR" sz="2000" dirty="0">
                <a:solidFill>
                  <a:schemeClr val="bg1"/>
                </a:solidFill>
                <a:cs typeface="Arial" pitchFamily="34" charset="0"/>
              </a:rPr>
              <a:t>.</a:t>
            </a:r>
          </a:p>
        </p:txBody>
      </p:sp>
      <p:grpSp>
        <p:nvGrpSpPr>
          <p:cNvPr id="8" name="Group 7"/>
          <p:cNvGrpSpPr/>
          <p:nvPr/>
        </p:nvGrpSpPr>
        <p:grpSpPr>
          <a:xfrm>
            <a:off x="-1" y="6057781"/>
            <a:ext cx="12188825" cy="800219"/>
            <a:chOff x="-1" y="6057781"/>
            <a:chExt cx="12188825" cy="800219"/>
          </a:xfrm>
        </p:grpSpPr>
        <p:sp>
          <p:nvSpPr>
            <p:cNvPr id="9" name="Rectangle 8"/>
            <p:cNvSpPr/>
            <p:nvPr/>
          </p:nvSpPr>
          <p:spPr bwMode="auto">
            <a:xfrm>
              <a:off x="-1"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 </a:t>
              </a:r>
              <a:r>
                <a:rPr lang="fr-FR" sz="2000" b="1" dirty="0">
                  <a:solidFill>
                    <a:srgbClr val="19325C"/>
                  </a:solidFill>
                </a:rPr>
                <a:t>Configuration | Objets et champs | Gestionnaire </a:t>
              </a:r>
              <a:r>
                <a:rPr lang="fr-FR" sz="2000" b="1" dirty="0" smtClean="0">
                  <a:solidFill>
                    <a:srgbClr val="19325C"/>
                  </a:solidFill>
                </a:rPr>
                <a:t>d'objet</a:t>
              </a:r>
              <a:r>
                <a:rPr lang="fr-FR" sz="2000" b="1" dirty="0">
                  <a:solidFill>
                    <a:srgbClr val="19325C"/>
                  </a:solidFill>
                </a:rPr>
                <a:t>| </a:t>
              </a:r>
              <a:r>
                <a:rPr lang="fr-FR" sz="2000" b="1" i="1" dirty="0">
                  <a:solidFill>
                    <a:srgbClr val="19325C"/>
                  </a:solidFill>
                </a:rPr>
                <a:t>Nom de </a:t>
              </a:r>
              <a:r>
                <a:rPr lang="pl-PL" sz="2000" b="1" i="1" dirty="0" smtClean="0">
                  <a:solidFill>
                    <a:srgbClr val="19325C"/>
                  </a:solidFill>
                </a:rPr>
                <a:t/>
              </a:r>
              <a:br>
                <a:rPr lang="pl-PL" sz="2000" b="1" i="1" dirty="0" smtClean="0">
                  <a:solidFill>
                    <a:srgbClr val="19325C"/>
                  </a:solidFill>
                </a:rPr>
              </a:br>
              <a:r>
                <a:rPr lang="fr-FR" sz="2000" b="1" i="1" dirty="0" smtClean="0">
                  <a:solidFill>
                    <a:srgbClr val="19325C"/>
                  </a:solidFill>
                </a:rPr>
                <a:t>l'objet</a:t>
              </a:r>
              <a:r>
                <a:rPr lang="pl-PL" sz="2000" b="1" i="1" dirty="0" smtClean="0">
                  <a:solidFill>
                    <a:srgbClr val="19325C"/>
                  </a:solidFill>
                </a:rPr>
                <a:t> </a:t>
              </a:r>
              <a:r>
                <a:rPr lang="fr-FR" sz="2000" b="1" dirty="0" smtClean="0">
                  <a:solidFill>
                    <a:srgbClr val="19325C"/>
                  </a:solidFill>
                </a:rPr>
                <a:t>| </a:t>
              </a:r>
              <a:r>
                <a:rPr lang="fr-FR" sz="2000" b="1" dirty="0">
                  <a:solidFill>
                    <a:srgbClr val="19325C"/>
                  </a:solidFill>
                </a:rPr>
                <a:t>Champs | </a:t>
              </a:r>
              <a:r>
                <a:rPr lang="fr-FR" sz="2000" b="1" i="1" dirty="0">
                  <a:solidFill>
                    <a:srgbClr val="19325C"/>
                  </a:solidFill>
                </a:rPr>
                <a:t>Nom du champ </a:t>
              </a:r>
              <a:r>
                <a:rPr lang="fr-FR" sz="2000" b="1" dirty="0">
                  <a:solidFill>
                    <a:srgbClr val="19325C"/>
                  </a:solidFill>
                </a:rPr>
                <a:t>| Modifier</a:t>
              </a:r>
            </a:p>
          </p:txBody>
        </p:sp>
        <p:sp>
          <p:nvSpPr>
            <p:cNvPr id="10"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1270" r="4357" b="65902"/>
          <a:stretch/>
        </p:blipFill>
        <p:spPr>
          <a:xfrm>
            <a:off x="6016623" y="3794173"/>
            <a:ext cx="325658" cy="323836"/>
          </a:xfrm>
          <a:prstGeom prst="flowChartConnector">
            <a:avLst/>
          </a:prstGeom>
          <a:solidFill>
            <a:schemeClr val="bg1">
              <a:lumMod val="85000"/>
            </a:schemeClr>
          </a:solidFill>
        </p:spPr>
      </p:pic>
    </p:spTree>
    <p:extLst>
      <p:ext uri="{BB962C8B-B14F-4D97-AF65-F5344CB8AC3E}">
        <p14:creationId xmlns:p14="http://schemas.microsoft.com/office/powerpoint/2010/main" val="28477317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214</a:t>
            </a:fld>
            <a:endParaRPr lang="en-US" smtClean="0"/>
          </a:p>
        </p:txBody>
      </p:sp>
      <p:sp>
        <p:nvSpPr>
          <p:cNvPr id="3" name="Text Placeholder 2"/>
          <p:cNvSpPr>
            <a:spLocks noGrp="1"/>
          </p:cNvSpPr>
          <p:nvPr>
            <p:ph type="body" sz="quarter" idx="11"/>
          </p:nvPr>
        </p:nvSpPr>
        <p:spPr/>
        <p:txBody>
          <a:bodyPr/>
          <a:lstStyle/>
          <a:p>
            <a:r>
              <a:rPr lang="fr-FR"/>
              <a:t>Modifier les valeurs dans les champs de listes de sélection standard</a:t>
            </a:r>
          </a:p>
        </p:txBody>
      </p:sp>
      <p:sp>
        <p:nvSpPr>
          <p:cNvPr id="4" name="Text Placeholder 3"/>
          <p:cNvSpPr>
            <a:spLocks noGrp="1"/>
          </p:cNvSpPr>
          <p:nvPr>
            <p:ph type="body" sz="quarter" idx="12"/>
          </p:nvPr>
        </p:nvSpPr>
        <p:spPr>
          <a:xfrm>
            <a:off x="455733" y="1107831"/>
            <a:ext cx="11612442" cy="967154"/>
          </a:xfrm>
        </p:spPr>
        <p:txBody>
          <a:bodyPr/>
          <a:lstStyle/>
          <a:p>
            <a:pPr>
              <a:lnSpc>
                <a:spcPct val="100000"/>
              </a:lnSpc>
            </a:pPr>
            <a:r>
              <a:rPr lang="fr-FR" spc="-20" dirty="0"/>
              <a:t>Les champs de listes de sélection contiennent des valeurs prédéfinies auxquelles vous pouvez ajouter ou enlever et que vous pouvez remettre en ordre.</a:t>
            </a:r>
          </a:p>
          <a:p>
            <a:pPr>
              <a:lnSpc>
                <a:spcPct val="100000"/>
              </a:lnSpc>
            </a:pPr>
            <a:endParaRPr lang="en-IN" spc="-2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897" y="2001970"/>
            <a:ext cx="9746944" cy="181338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Rounded Rectangle 11"/>
          <p:cNvSpPr/>
          <p:nvPr/>
        </p:nvSpPr>
        <p:spPr bwMode="auto">
          <a:xfrm>
            <a:off x="3430114" y="2163231"/>
            <a:ext cx="498370" cy="238352"/>
          </a:xfrm>
          <a:prstGeom prst="round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7" name="Picture 3"/>
          <p:cNvPicPr>
            <a:picLocks noChangeAspect="1" noChangeArrowheads="1"/>
          </p:cNvPicPr>
          <p:nvPr/>
        </p:nvPicPr>
        <p:blipFill>
          <a:blip r:embed="rId4" cstate="print"/>
          <a:srcRect/>
          <a:stretch>
            <a:fillRect/>
          </a:stretch>
        </p:blipFill>
        <p:spPr bwMode="auto">
          <a:xfrm>
            <a:off x="5612853" y="3045263"/>
            <a:ext cx="6280742" cy="290079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8" name="Group 7"/>
          <p:cNvGrpSpPr/>
          <p:nvPr/>
        </p:nvGrpSpPr>
        <p:grpSpPr>
          <a:xfrm>
            <a:off x="-1" y="6057781"/>
            <a:ext cx="12188825" cy="800219"/>
            <a:chOff x="-1" y="6057781"/>
            <a:chExt cx="12188825" cy="800219"/>
          </a:xfrm>
        </p:grpSpPr>
        <p:sp>
          <p:nvSpPr>
            <p:cNvPr id="9" name="Rectangle 8"/>
            <p:cNvSpPr/>
            <p:nvPr/>
          </p:nvSpPr>
          <p:spPr bwMode="auto">
            <a:xfrm>
              <a:off x="-1"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 </a:t>
              </a:r>
              <a:r>
                <a:rPr lang="fr-FR" sz="2000" b="1" dirty="0">
                  <a:solidFill>
                    <a:srgbClr val="19325C"/>
                  </a:solidFill>
                </a:rPr>
                <a:t>Configuration | Objets et champs | Gestionnaire </a:t>
              </a:r>
              <a:r>
                <a:rPr lang="fr-FR" sz="2000" b="1" dirty="0" smtClean="0">
                  <a:solidFill>
                    <a:srgbClr val="19325C"/>
                  </a:solidFill>
                </a:rPr>
                <a:t>d'objet</a:t>
              </a:r>
              <a:r>
                <a:rPr lang="fr-FR" sz="2000" b="1" dirty="0">
                  <a:solidFill>
                    <a:srgbClr val="19325C"/>
                  </a:solidFill>
                </a:rPr>
                <a:t>| </a:t>
              </a:r>
              <a:r>
                <a:rPr lang="fr-FR" sz="2000" b="1" i="1" dirty="0">
                  <a:solidFill>
                    <a:srgbClr val="19325C"/>
                  </a:solidFill>
                </a:rPr>
                <a:t>Nom de </a:t>
              </a:r>
              <a:r>
                <a:rPr lang="fr-FR" sz="2000" b="1" i="1" dirty="0" smtClean="0">
                  <a:solidFill>
                    <a:srgbClr val="19325C"/>
                  </a:solidFill>
                </a:rPr>
                <a:t/>
              </a:r>
              <a:br>
                <a:rPr lang="fr-FR" sz="2000" b="1" i="1" dirty="0" smtClean="0">
                  <a:solidFill>
                    <a:srgbClr val="19325C"/>
                  </a:solidFill>
                </a:rPr>
              </a:br>
              <a:r>
                <a:rPr lang="fr-FR" sz="2000" b="1" i="1" dirty="0" smtClean="0">
                  <a:solidFill>
                    <a:srgbClr val="19325C"/>
                  </a:solidFill>
                </a:rPr>
                <a:t>l'objet</a:t>
              </a:r>
              <a:r>
                <a:rPr lang="pl-PL" sz="2000" b="1" i="1" dirty="0" smtClean="0">
                  <a:solidFill>
                    <a:srgbClr val="19325C"/>
                  </a:solidFill>
                </a:rPr>
                <a:t> </a:t>
              </a:r>
              <a:r>
                <a:rPr lang="fr-FR" sz="2000" b="1" dirty="0" smtClean="0">
                  <a:solidFill>
                    <a:srgbClr val="19325C"/>
                  </a:solidFill>
                </a:rPr>
                <a:t>| </a:t>
              </a:r>
              <a:r>
                <a:rPr lang="fr-FR" sz="2000" b="1" dirty="0">
                  <a:solidFill>
                    <a:srgbClr val="19325C"/>
                  </a:solidFill>
                </a:rPr>
                <a:t>Champs | </a:t>
              </a:r>
              <a:r>
                <a:rPr lang="fr-FR" sz="2000" b="1" i="1" dirty="0">
                  <a:solidFill>
                    <a:srgbClr val="19325C"/>
                  </a:solidFill>
                </a:rPr>
                <a:t>Nom du champ</a:t>
              </a:r>
            </a:p>
          </p:txBody>
        </p:sp>
        <p:sp>
          <p:nvSpPr>
            <p:cNvPr id="10"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2215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215</a:t>
            </a:fld>
            <a:endParaRPr lang="en-US" smtClean="0"/>
          </a:p>
        </p:txBody>
      </p:sp>
      <p:sp>
        <p:nvSpPr>
          <p:cNvPr id="4" name="Text Placeholder 3"/>
          <p:cNvSpPr>
            <a:spLocks noGrp="1"/>
          </p:cNvSpPr>
          <p:nvPr>
            <p:ph type="body" sz="quarter" idx="11"/>
          </p:nvPr>
        </p:nvSpPr>
        <p:spPr>
          <a:xfrm>
            <a:off x="2143125" y="0"/>
            <a:ext cx="8106512" cy="914400"/>
          </a:xfrm>
        </p:spPr>
        <p:txBody>
          <a:bodyPr/>
          <a:lstStyle/>
          <a:p>
            <a:r>
              <a:rPr lang="fr-FR" dirty="0"/>
              <a:t>5-1 : Administration des champs standard</a:t>
            </a:r>
          </a:p>
        </p:txBody>
      </p:sp>
      <p:sp>
        <p:nvSpPr>
          <p:cNvPr id="5" name="Text Placeholder 4"/>
          <p:cNvSpPr>
            <a:spLocks noGrp="1"/>
          </p:cNvSpPr>
          <p:nvPr>
            <p:ph type="body" sz="quarter" idx="12"/>
          </p:nvPr>
        </p:nvSpPr>
        <p:spPr>
          <a:xfrm>
            <a:off x="455731" y="3105739"/>
            <a:ext cx="9793906" cy="3583741"/>
          </a:xfrm>
        </p:spPr>
        <p:txBody>
          <a:bodyPr numCol="1"/>
          <a:lstStyle/>
          <a:p>
            <a:r>
              <a:rPr lang="fr-FR" dirty="0"/>
              <a:t>Tâches : </a:t>
            </a:r>
          </a:p>
          <a:p>
            <a:pPr marL="457200" lvl="1" indent="-457200">
              <a:buFont typeface="+mj-lt"/>
              <a:buAutoNum type="arabicPeriod"/>
            </a:pPr>
            <a:r>
              <a:rPr lang="fr-FR" dirty="0"/>
              <a:t>Changez </a:t>
            </a:r>
            <a:r>
              <a:rPr lang="fr-FR" dirty="0" smtClean="0"/>
              <a:t>l'étiquette </a:t>
            </a:r>
            <a:r>
              <a:rPr lang="fr-FR" dirty="0"/>
              <a:t>du champ Évaluation du compte en </a:t>
            </a:r>
            <a:r>
              <a:rPr lang="fr-FR" dirty="0">
                <a:latin typeface="Courier New" panose="02070309020205020404" pitchFamily="49" charset="0"/>
                <a:cs typeface="Courier New" panose="02070309020205020404" pitchFamily="49" charset="0"/>
              </a:rPr>
              <a:t>Évaluation du prospect</a:t>
            </a:r>
            <a:r>
              <a:rPr lang="fr-FR" dirty="0" smtClean="0"/>
              <a:t>.</a:t>
            </a:r>
            <a:endParaRPr lang="fr-FR" dirty="0"/>
          </a:p>
          <a:p>
            <a:pPr marL="457200" lvl="1" indent="-457200">
              <a:buFont typeface="+mj-lt"/>
              <a:buAutoNum type="arabicPeriod"/>
            </a:pPr>
            <a:r>
              <a:rPr lang="fr-FR" dirty="0"/>
              <a:t>Ajoutez le texte </a:t>
            </a:r>
            <a:r>
              <a:rPr lang="fr-FR" dirty="0" smtClean="0"/>
              <a:t>d'aide </a:t>
            </a:r>
            <a:r>
              <a:rPr lang="fr-FR" dirty="0"/>
              <a:t>dans le champ.</a:t>
            </a:r>
          </a:p>
          <a:p>
            <a:pPr marL="457200" lvl="1" indent="-457200">
              <a:buFont typeface="+mj-lt"/>
              <a:buAutoNum type="arabicPeriod"/>
            </a:pPr>
            <a:r>
              <a:rPr lang="fr-FR" dirty="0"/>
              <a:t>Ajoutez une nouvelle valeur, </a:t>
            </a:r>
            <a:r>
              <a:rPr lang="fr-FR" dirty="0">
                <a:latin typeface="Courier New" panose="02070309020205020404" pitchFamily="49" charset="0"/>
                <a:cs typeface="Courier New" panose="02070309020205020404" pitchFamily="49" charset="0"/>
              </a:rPr>
              <a:t>Inconnue</a:t>
            </a:r>
            <a:r>
              <a:rPr lang="fr-FR" dirty="0"/>
              <a:t>, dans le champ.</a:t>
            </a:r>
          </a:p>
          <a:p>
            <a:pPr marL="457200" lvl="1" indent="-457200">
              <a:buFont typeface="+mj-lt"/>
              <a:buAutoNum type="arabicPeriod"/>
            </a:pPr>
            <a:r>
              <a:rPr lang="fr-FR" dirty="0"/>
              <a:t>Modifiez la sécurité au niveau du champ afin de les rendre modifiables pour les utilisateurs Ventes uniquement.</a:t>
            </a:r>
          </a:p>
          <a:p>
            <a:pPr marL="457200" lvl="1" indent="-457200">
              <a:buFont typeface="+mj-lt"/>
              <a:buAutoNum type="arabicPeriod"/>
            </a:pPr>
            <a:r>
              <a:rPr lang="fr-FR" dirty="0"/>
              <a:t>Consultez un enregistrement de compte pour voir les changements apportés à ce champ.</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9660883" cy="2152650"/>
          </a:xfrm>
        </p:spPr>
        <p:txBody>
          <a:bodyPr tIns="0" bIns="0" anchor="ctr" anchorCtr="0"/>
          <a:lstStyle/>
          <a:p>
            <a:r>
              <a:rPr lang="fr-FR" dirty="0"/>
              <a:t>Objectif : </a:t>
            </a:r>
          </a:p>
          <a:p>
            <a:pPr lvl="1"/>
            <a:r>
              <a:rPr lang="fr-FR" dirty="0"/>
              <a:t>Le service Opérations commerciales aimerait modifier le champ standard Évaluation du compte afin </a:t>
            </a:r>
            <a:r>
              <a:rPr lang="fr-FR" dirty="0" smtClean="0"/>
              <a:t>d'aider </a:t>
            </a:r>
            <a:r>
              <a:rPr lang="fr-FR" dirty="0"/>
              <a:t>les utilisateurs à comprendre comment ils doivent utilisateur le champ et encourage la qualité des données.  </a:t>
            </a:r>
          </a:p>
        </p:txBody>
      </p:sp>
      <p:sp>
        <p:nvSpPr>
          <p:cNvPr id="7" name="Text Placeholder 4"/>
          <p:cNvSpPr>
            <a:spLocks noGrp="1"/>
          </p:cNvSpPr>
          <p:nvPr>
            <p:ph type="body" sz="quarter" idx="12"/>
          </p:nvPr>
        </p:nvSpPr>
        <p:spPr>
          <a:xfrm>
            <a:off x="111760" y="81281"/>
            <a:ext cx="2212340" cy="532620"/>
          </a:xfrm>
        </p:spPr>
        <p:txBody>
          <a:bodyPr/>
          <a:lstStyle/>
          <a:p>
            <a:r>
              <a:rPr lang="fr-FR" sz="1800" dirty="0"/>
              <a:t>REJOIGNEZ-MOI</a:t>
            </a:r>
          </a:p>
        </p:txBody>
      </p:sp>
    </p:spTree>
    <p:extLst>
      <p:ext uri="{BB962C8B-B14F-4D97-AF65-F5344CB8AC3E}">
        <p14:creationId xmlns:p14="http://schemas.microsoft.com/office/powerpoint/2010/main" val="417103476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5 : Personnalisations des objets</a:t>
            </a:r>
          </a:p>
        </p:txBody>
      </p:sp>
      <p:sp>
        <p:nvSpPr>
          <p:cNvPr id="3" name="Text Placeholder 2"/>
          <p:cNvSpPr>
            <a:spLocks noGrp="1"/>
          </p:cNvSpPr>
          <p:nvPr>
            <p:ph type="body" sz="quarter" idx="13"/>
          </p:nvPr>
        </p:nvSpPr>
        <p:spPr>
          <a:xfrm>
            <a:off x="455732" y="1371600"/>
            <a:ext cx="7116643" cy="3666565"/>
          </a:xfrm>
        </p:spPr>
        <p:txBody>
          <a:bodyPr/>
          <a:lstStyle/>
          <a:p>
            <a:pPr marL="342900" lvl="2" indent="-342900">
              <a:spcBef>
                <a:spcPts val="900"/>
              </a:spcBef>
              <a:buFont typeface="Arial" panose="020B0604020202020204" pitchFamily="34" charset="0"/>
              <a:buChar char="•"/>
            </a:pPr>
            <a:r>
              <a:rPr lang="fr-FR" sz="2400" dirty="0">
                <a:latin typeface="+mn-lt"/>
              </a:rPr>
              <a:t>Administration des champs standard</a:t>
            </a:r>
          </a:p>
          <a:p>
            <a:pPr marL="342900" lvl="1" indent="-342900">
              <a:spcBef>
                <a:spcPts val="900"/>
              </a:spcBef>
              <a:buFont typeface="Arial" panose="020B0604020202020204" pitchFamily="34" charset="0"/>
              <a:buChar char="•"/>
            </a:pPr>
            <a:r>
              <a:rPr lang="fr-FR" b="1" dirty="0">
                <a:latin typeface="+mn-lt"/>
              </a:rPr>
              <a:t>Création de nouveaux champs personnalisés</a:t>
            </a:r>
          </a:p>
          <a:p>
            <a:pPr marL="342900" lvl="1" indent="-342900">
              <a:spcBef>
                <a:spcPts val="900"/>
              </a:spcBef>
              <a:buFont typeface="Arial" panose="020B0604020202020204" pitchFamily="34" charset="0"/>
              <a:buChar char="•"/>
            </a:pPr>
            <a:r>
              <a:rPr lang="fr-FR" dirty="0">
                <a:latin typeface="+mn-lt"/>
              </a:rPr>
              <a:t>Création de champs de sélection :               Listes déroulantes et recherches</a:t>
            </a:r>
          </a:p>
          <a:p>
            <a:pPr marL="342900" lvl="1" indent="-342900">
              <a:spcBef>
                <a:spcPts val="900"/>
              </a:spcBef>
              <a:buFont typeface="Arial" panose="020B0604020202020204" pitchFamily="34" charset="0"/>
              <a:buChar char="•"/>
            </a:pPr>
            <a:r>
              <a:rPr lang="fr-FR" dirty="0">
                <a:latin typeface="+mn-lt"/>
              </a:rPr>
              <a:t>Création de champs formule</a:t>
            </a:r>
          </a:p>
          <a:p>
            <a:pPr marL="342900" lvl="1" indent="-342900">
              <a:spcBef>
                <a:spcPts val="900"/>
              </a:spcBef>
              <a:buFont typeface="Arial" panose="020B0604020202020204" pitchFamily="34" charset="0"/>
              <a:buChar char="•"/>
            </a:pPr>
            <a:r>
              <a:rPr lang="fr-FR" dirty="0">
                <a:latin typeface="+mn-lt"/>
              </a:rPr>
              <a:t>Travail avec des présentations de page</a:t>
            </a:r>
          </a:p>
          <a:p>
            <a:pPr marL="342900" lvl="1" indent="-342900">
              <a:spcBef>
                <a:spcPts val="900"/>
              </a:spcBef>
              <a:buFont typeface="Arial" panose="020B0604020202020204" pitchFamily="34" charset="0"/>
              <a:buChar char="•"/>
            </a:pPr>
            <a:r>
              <a:rPr lang="fr-FR" dirty="0">
                <a:latin typeface="+mn-lt"/>
              </a:rPr>
              <a:t>Travail avec des types </a:t>
            </a:r>
            <a:r>
              <a:rPr lang="fr-FR" dirty="0" smtClean="0">
                <a:latin typeface="+mn-lt"/>
              </a:rPr>
              <a:t>d'enregistrements </a:t>
            </a:r>
            <a:r>
              <a:rPr lang="fr-FR" dirty="0">
                <a:latin typeface="+mn-lt"/>
              </a:rPr>
              <a:t>et </a:t>
            </a:r>
            <a:br>
              <a:rPr lang="fr-FR" dirty="0">
                <a:latin typeface="+mn-lt"/>
              </a:rPr>
            </a:br>
            <a:r>
              <a:rPr lang="fr-FR" dirty="0">
                <a:latin typeface="+mn-lt"/>
              </a:rPr>
              <a:t>des processus métier</a:t>
            </a:r>
          </a:p>
          <a:p>
            <a:pPr marL="342900" lvl="1" indent="-342900">
              <a:spcBef>
                <a:spcPts val="900"/>
              </a:spcBef>
              <a:buFont typeface="Arial" panose="020B0604020202020204" pitchFamily="34" charset="0"/>
              <a:buChar char="•"/>
            </a:pPr>
            <a:r>
              <a:rPr lang="fr-FR" dirty="0">
                <a:latin typeface="+mn-lt"/>
              </a:rPr>
              <a:t>Gestion de la qualité des données</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216</a:t>
            </a:fld>
            <a:endParaRPr lang="en-US"/>
          </a:p>
        </p:txBody>
      </p:sp>
    </p:spTree>
    <p:extLst>
      <p:ext uri="{BB962C8B-B14F-4D97-AF65-F5344CB8AC3E}">
        <p14:creationId xmlns:p14="http://schemas.microsoft.com/office/powerpoint/2010/main" val="211087596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217</a:t>
            </a:fld>
            <a:endParaRPr lang="en-US" smtClean="0"/>
          </a:p>
        </p:txBody>
      </p:sp>
      <p:sp>
        <p:nvSpPr>
          <p:cNvPr id="3" name="Text Placeholder 2"/>
          <p:cNvSpPr>
            <a:spLocks noGrp="1"/>
          </p:cNvSpPr>
          <p:nvPr>
            <p:ph type="body" sz="quarter" idx="11"/>
          </p:nvPr>
        </p:nvSpPr>
        <p:spPr/>
        <p:txBody>
          <a:bodyPr/>
          <a:lstStyle/>
          <a:p>
            <a:r>
              <a:rPr lang="fr-FR"/>
              <a:t>Créer des champs personnalisés</a:t>
            </a:r>
          </a:p>
        </p:txBody>
      </p:sp>
      <p:graphicFrame>
        <p:nvGraphicFramePr>
          <p:cNvPr id="4" name="Table 3"/>
          <p:cNvGraphicFramePr>
            <a:graphicFrameLocks noGrp="1"/>
          </p:cNvGraphicFramePr>
          <p:nvPr>
            <p:extLst>
              <p:ext uri="{D42A27DB-BD31-4B8C-83A1-F6EECF244321}">
                <p14:modId xmlns:p14="http://schemas.microsoft.com/office/powerpoint/2010/main" val="1518093726"/>
              </p:ext>
            </p:extLst>
          </p:nvPr>
        </p:nvGraphicFramePr>
        <p:xfrm>
          <a:off x="1447599" y="1465294"/>
          <a:ext cx="9453884" cy="4679092"/>
        </p:xfrm>
        <a:graphic>
          <a:graphicData uri="http://schemas.openxmlformats.org/drawingml/2006/table">
            <a:tbl>
              <a:tblPr firstRow="1" bandRow="1">
                <a:tableStyleId>{5C22544A-7EE6-4342-B048-85BDC9FD1C3A}</a:tableStyleId>
              </a:tblPr>
              <a:tblGrid>
                <a:gridCol w="9025161">
                  <a:extLst>
                    <a:ext uri="{9D8B030D-6E8A-4147-A177-3AD203B41FA5}">
                      <a16:colId xmlns:a16="http://schemas.microsoft.com/office/drawing/2014/main" xmlns="" val="20000"/>
                    </a:ext>
                  </a:extLst>
                </a:gridCol>
                <a:gridCol w="428723">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7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240" rtl="0" eaLnBrk="1" fontAlgn="auto" latinLnBrk="0" hangingPunct="1">
                        <a:lnSpc>
                          <a:spcPct val="100000"/>
                        </a:lnSpc>
                        <a:spcBef>
                          <a:spcPts val="0"/>
                        </a:spcBef>
                        <a:spcAft>
                          <a:spcPts val="0"/>
                        </a:spcAft>
                        <a:buClrTx/>
                        <a:buSzTx/>
                        <a:buFontTx/>
                        <a:buNone/>
                        <a:tabLst/>
                        <a:defRPr/>
                      </a:pPr>
                      <a:r>
                        <a:rPr lang="fr-FR" sz="1800" b="0" spc="-20" baseline="0" dirty="0">
                          <a:solidFill>
                            <a:schemeClr val="tx1"/>
                          </a:solidFill>
                          <a:latin typeface="Salesforce Sans" panose="020B0505020202020203" pitchFamily="34" charset="0"/>
                          <a:ea typeface="Segoe UI" pitchFamily="34" charset="0"/>
                          <a:cs typeface="Segoe UI" pitchFamily="34" charset="0"/>
                        </a:rPr>
                        <a:t>Mes équipes Service client doivent être en mesure de savoir quels clients disposent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d'un </a:t>
                      </a:r>
                      <a:r>
                        <a:rPr lang="fr-FR" sz="1800" b="0" spc="-20" baseline="0" dirty="0">
                          <a:solidFill>
                            <a:schemeClr val="tx1"/>
                          </a:solidFill>
                          <a:latin typeface="Salesforce Sans" panose="020B0505020202020203" pitchFamily="34" charset="0"/>
                          <a:ea typeface="Segoe UI" pitchFamily="34" charset="0"/>
                          <a:cs typeface="Segoe UI" pitchFamily="34" charset="0"/>
                        </a:rPr>
                        <a:t>plan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d'assistance </a:t>
                      </a:r>
                      <a:r>
                        <a:rPr lang="fr-FR" sz="1800" b="0" spc="-20" baseline="0" dirty="0">
                          <a:solidFill>
                            <a:schemeClr val="tx1"/>
                          </a:solidFill>
                          <a:latin typeface="Salesforce Sans" panose="020B0505020202020203" pitchFamily="34" charset="0"/>
                          <a:ea typeface="Segoe UI" pitchFamily="34" charset="0"/>
                          <a:cs typeface="Segoe UI" pitchFamily="34" charset="0"/>
                        </a:rPr>
                        <a:t>et quand il arrive à expiration. Serait-il possible pour nous de créer des nouveaux champs sur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l'objet </a:t>
                      </a:r>
                      <a:r>
                        <a:rPr lang="fr-FR" sz="1800" b="0" spc="-20" baseline="0" dirty="0">
                          <a:solidFill>
                            <a:schemeClr val="tx1"/>
                          </a:solidFill>
                          <a:latin typeface="Salesforce Sans" panose="020B0505020202020203" pitchFamily="34" charset="0"/>
                          <a:ea typeface="Segoe UI" pitchFamily="34" charset="0"/>
                          <a:cs typeface="Segoe UI" pitchFamily="34" charset="0"/>
                        </a:rPr>
                        <a:t>du compte afin que les propriétaires de comptes puissent capturer ces informations quand les clients souscrivent à un plan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d'assistance</a:t>
                      </a:r>
                      <a:r>
                        <a:rPr lang="fr-FR" sz="1800" b="0" spc="-20" baseline="0" dirty="0">
                          <a:solidFill>
                            <a:schemeClr val="tx1"/>
                          </a:solidFill>
                          <a:latin typeface="Salesforce Sans" panose="020B0505020202020203" pitchFamily="34" charset="0"/>
                          <a:ea typeface="Segoe UI" pitchFamily="34" charset="0"/>
                          <a:cs typeface="Segoe UI" pitchFamily="34" charset="0"/>
                        </a:rPr>
                        <a:t> ?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15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Cara Ng</a:t>
                      </a:r>
                      <a:r>
                        <a:rPr lang="fr-FR" sz="1600" b="0">
                          <a:solidFill>
                            <a:schemeClr val="tx1"/>
                          </a:solidFill>
                          <a:latin typeface="Salesforce Sans" panose="020B0505020202020203" pitchFamily="34" charset="0"/>
                          <a:ea typeface="Segoe UI" pitchFamily="34" charset="0"/>
                          <a:cs typeface="Segoe UI" pitchFamily="34" charset="0"/>
                        </a:rPr>
                        <a:t> et </a:t>
                      </a:r>
                      <a:r>
                        <a:rPr lang="fr-FR" sz="1600" b="0">
                          <a:solidFill>
                            <a:srgbClr val="0070C0"/>
                          </a:solidFill>
                          <a:latin typeface="Salesforce Sans" panose="020B0505020202020203" pitchFamily="34" charset="0"/>
                          <a:ea typeface="Segoe UI" pitchFamily="34" charset="0"/>
                          <a:cs typeface="Segoe UI" pitchFamily="34" charset="0"/>
                        </a:rPr>
                        <a:t>Seema</a:t>
                      </a:r>
                      <a:r>
                        <a:rPr lang="fr-FR" sz="1600" b="0" baseline="0">
                          <a:solidFill>
                            <a:srgbClr val="0070C0"/>
                          </a:solidFill>
                          <a:latin typeface="Salesforce Sans" panose="020B0505020202020203" pitchFamily="34" charset="0"/>
                          <a:ea typeface="Segoe UI" pitchFamily="34" charset="0"/>
                          <a:cs typeface="Segoe UI" pitchFamily="34" charset="0"/>
                        </a:rPr>
                        <a:t> Kumar</a:t>
                      </a:r>
                      <a:r>
                        <a:rPr lang="fr-FR" sz="1600" b="0">
                          <a:solidFill>
                            <a:schemeClr val="tx1"/>
                          </a:solidFill>
                          <a:latin typeface="Salesforce Sans" panose="020B0505020202020203" pitchFamily="34" charset="0"/>
                          <a:ea typeface="Segoe UI" pitchFamily="34" charset="0"/>
                          <a:cs typeface="Segoe UI" pitchFamily="34" charset="0"/>
                        </a:rPr>
                        <a:t> aiment.</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Robin Kramer</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Étudier les prestations </a:t>
                      </a:r>
                      <a:r>
                        <a:rPr lang="fr-FR" sz="1800" b="0" dirty="0" smtClean="0">
                          <a:solidFill>
                            <a:schemeClr val="tx1"/>
                          </a:solidFill>
                          <a:latin typeface="Salesforce Sans" panose="020B0505020202020203" pitchFamily="34" charset="0"/>
                          <a:ea typeface="Segoe UI" pitchFamily="34" charset="0"/>
                          <a:cs typeface="Segoe UI" pitchFamily="34" charset="0"/>
                        </a:rPr>
                        <a:t>d'assistance </a:t>
                      </a:r>
                      <a:r>
                        <a:rPr lang="fr-FR" sz="1800" b="0" dirty="0">
                          <a:solidFill>
                            <a:schemeClr val="tx1"/>
                          </a:solidFill>
                          <a:latin typeface="Salesforce Sans" panose="020B0505020202020203" pitchFamily="34" charset="0"/>
                          <a:ea typeface="Segoe UI" pitchFamily="34" charset="0"/>
                          <a:cs typeface="Segoe UI" pitchFamily="34" charset="0"/>
                        </a:rPr>
                        <a:t>semble long quand  vous êtes au téléphone avec un client frustré.</a:t>
                      </a:r>
                      <a:r>
                        <a:rPr lang="fr-FR" sz="1800" b="0" baseline="0" dirty="0">
                          <a:solidFill>
                            <a:schemeClr val="tx1"/>
                          </a:solidFill>
                          <a:latin typeface="Salesforce Sans" panose="020B0505020202020203" pitchFamily="34" charset="0"/>
                          <a:ea typeface="Segoe UI" pitchFamily="34" charset="0"/>
                          <a:cs typeface="Segoe UI" pitchFamily="34" charset="0"/>
                        </a:rPr>
                        <a:t> Merci Noah.</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45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488338" y="3621409"/>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416508" y="1568645"/>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337802" y="4477238"/>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2751" t="-3437" r="13977" b="74552"/>
          <a:stretch/>
        </p:blipFill>
        <p:spPr>
          <a:xfrm>
            <a:off x="1459763" y="1489700"/>
            <a:ext cx="606341" cy="620283"/>
          </a:xfrm>
          <a:prstGeom prst="ellipse">
            <a:avLst/>
          </a:prstGeom>
          <a:solidFill>
            <a:schemeClr val="bg2">
              <a:lumMod val="90000"/>
            </a:schemeClr>
          </a:solidFill>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9689" r="8245" b="65847"/>
          <a:stretch/>
        </p:blipFill>
        <p:spPr>
          <a:xfrm>
            <a:off x="1585243" y="4382866"/>
            <a:ext cx="538959" cy="586829"/>
          </a:xfrm>
          <a:prstGeom prst="flowChartConnector">
            <a:avLst/>
          </a:prstGeom>
          <a:solidFill>
            <a:schemeClr val="bg1">
              <a:lumMod val="85000"/>
            </a:schemeClr>
          </a:solidFill>
        </p:spPr>
      </p:pic>
      <p:grpSp>
        <p:nvGrpSpPr>
          <p:cNvPr id="12" name="Group 11"/>
          <p:cNvGrpSpPr/>
          <p:nvPr/>
        </p:nvGrpSpPr>
        <p:grpSpPr>
          <a:xfrm>
            <a:off x="1793855" y="3621303"/>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12259331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218</a:t>
            </a:fld>
            <a:endParaRPr lang="en-US" smtClean="0"/>
          </a:p>
        </p:txBody>
      </p:sp>
      <p:sp>
        <p:nvSpPr>
          <p:cNvPr id="3" name="Text Placeholder 2"/>
          <p:cNvSpPr>
            <a:spLocks noGrp="1"/>
          </p:cNvSpPr>
          <p:nvPr>
            <p:ph type="body" sz="quarter" idx="11"/>
          </p:nvPr>
        </p:nvSpPr>
        <p:spPr/>
        <p:txBody>
          <a:bodyPr/>
          <a:lstStyle/>
          <a:p>
            <a:r>
              <a:rPr lang="fr-FR"/>
              <a:t>Que sont les champs personnalisés ?</a:t>
            </a:r>
          </a:p>
        </p:txBody>
      </p:sp>
      <p:sp>
        <p:nvSpPr>
          <p:cNvPr id="4" name="Text Placeholder 3"/>
          <p:cNvSpPr>
            <a:spLocks noGrp="1"/>
          </p:cNvSpPr>
          <p:nvPr>
            <p:ph type="body" sz="quarter" idx="12"/>
          </p:nvPr>
        </p:nvSpPr>
        <p:spPr>
          <a:xfrm>
            <a:off x="455735" y="1072662"/>
            <a:ext cx="4049590" cy="5335575"/>
          </a:xfrm>
        </p:spPr>
        <p:txBody>
          <a:bodyPr/>
          <a:lstStyle/>
          <a:p>
            <a:pPr>
              <a:lnSpc>
                <a:spcPct val="100000"/>
              </a:lnSpc>
            </a:pPr>
            <a:r>
              <a:rPr lang="fr-FR" sz="2200" spc="-20" dirty="0"/>
              <a:t>Les champs personnalisés sont les nouveaux champs que vous créez sur un objet standard ou personnalisé </a:t>
            </a:r>
            <a:r>
              <a:rPr lang="fr-FR" sz="2200" spc="-20" dirty="0" smtClean="0"/>
              <a:t>afin </a:t>
            </a:r>
            <a:r>
              <a:rPr lang="fr-FR" sz="2200" spc="-20" dirty="0"/>
              <a:t>de capturer les informations supplémentaires requises pour votre activité.</a:t>
            </a:r>
          </a:p>
          <a:p>
            <a:pPr>
              <a:lnSpc>
                <a:spcPct val="100000"/>
              </a:lnSpc>
            </a:pPr>
            <a:endParaRPr lang="en-GB" sz="1400" dirty="0"/>
          </a:p>
          <a:p>
            <a:pPr>
              <a:lnSpc>
                <a:spcPct val="100000"/>
              </a:lnSpc>
            </a:pPr>
            <a:r>
              <a:rPr lang="fr-FR" sz="2200" dirty="0"/>
              <a:t>Parce que les champs </a:t>
            </a:r>
            <a:r>
              <a:rPr lang="fr-FR" sz="2200" dirty="0" smtClean="0"/>
              <a:t>personnalisés</a:t>
            </a:r>
            <a:r>
              <a:rPr lang="pl-PL" sz="2200" dirty="0" smtClean="0"/>
              <a:t> </a:t>
            </a:r>
            <a:r>
              <a:rPr lang="fr-FR" sz="2200" dirty="0" smtClean="0"/>
              <a:t>ne </a:t>
            </a:r>
            <a:r>
              <a:rPr lang="fr-FR" sz="2200" dirty="0"/>
              <a:t>sont pas intégrés, vous pouvez :</a:t>
            </a:r>
          </a:p>
          <a:p>
            <a:pPr lvl="1">
              <a:lnSpc>
                <a:spcPct val="100000"/>
              </a:lnSpc>
            </a:pPr>
            <a:r>
              <a:rPr lang="fr-FR" sz="2200" dirty="0"/>
              <a:t>Les personnaliser encore plus ultérieurement.</a:t>
            </a:r>
          </a:p>
          <a:p>
            <a:pPr lvl="1">
              <a:lnSpc>
                <a:spcPct val="100000"/>
              </a:lnSpc>
            </a:pPr>
            <a:r>
              <a:rPr lang="fr-FR" sz="2200" dirty="0"/>
              <a:t>Les supprimer.</a:t>
            </a:r>
          </a:p>
          <a:p>
            <a:endParaRPr lang="en-IN" sz="2200" dirty="0"/>
          </a:p>
        </p:txBody>
      </p:sp>
      <p:grpSp>
        <p:nvGrpSpPr>
          <p:cNvPr id="6" name="Group 5"/>
          <p:cNvGrpSpPr/>
          <p:nvPr/>
        </p:nvGrpSpPr>
        <p:grpSpPr>
          <a:xfrm>
            <a:off x="-1" y="6065338"/>
            <a:ext cx="12188825" cy="800219"/>
            <a:chOff x="0" y="921837"/>
            <a:chExt cx="12188825" cy="800219"/>
          </a:xfrm>
        </p:grpSpPr>
        <p:sp>
          <p:nvSpPr>
            <p:cNvPr id="7" name="Rectangle 6"/>
            <p:cNvSpPr/>
            <p:nvPr/>
          </p:nvSpPr>
          <p:spPr bwMode="auto">
            <a:xfrm>
              <a:off x="0" y="921837"/>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pPr lvl="0">
                <a:defRPr/>
              </a:pPr>
              <a:r>
                <a:rPr lang="fr-FR" sz="2000" dirty="0">
                  <a:solidFill>
                    <a:srgbClr val="19325C"/>
                  </a:solidFill>
                  <a:latin typeface="+mj-lt"/>
                  <a:cs typeface="Courier New" pitchFamily="49" charset="0"/>
                </a:rPr>
                <a:t>Rechercher : </a:t>
              </a:r>
              <a:r>
                <a:rPr lang="fr-FR" sz="2000" dirty="0">
                  <a:solidFill>
                    <a:srgbClr val="19325C"/>
                  </a:solidFill>
                  <a:latin typeface="Courier New" pitchFamily="49" charset="0"/>
                  <a:cs typeface="Courier New" pitchFamily="49" charset="0"/>
                </a:rPr>
                <a:t>créer des champs personnalisés</a:t>
              </a:r>
            </a:p>
          </p:txBody>
        </p:sp>
        <p:grpSp>
          <p:nvGrpSpPr>
            <p:cNvPr id="8" name="Group 7"/>
            <p:cNvGrpSpPr/>
            <p:nvPr/>
          </p:nvGrpSpPr>
          <p:grpSpPr>
            <a:xfrm>
              <a:off x="101546" y="1017709"/>
              <a:ext cx="351485" cy="351484"/>
              <a:chOff x="230188" y="5645150"/>
              <a:chExt cx="446088" cy="446087"/>
            </a:xfrm>
          </p:grpSpPr>
          <p:sp>
            <p:nvSpPr>
              <p:cNvPr id="9" name="Oval 8"/>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9"/>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13" name="Picture 12"/>
          <p:cNvPicPr>
            <a:picLocks noChangeAspect="1"/>
          </p:cNvPicPr>
          <p:nvPr/>
        </p:nvPicPr>
        <p:blipFill>
          <a:blip r:embed="rId3" cstate="print"/>
          <a:stretch>
            <a:fillRect/>
          </a:stretch>
        </p:blipFill>
        <p:spPr>
          <a:xfrm>
            <a:off x="4374800" y="1553044"/>
            <a:ext cx="7719218" cy="2957921"/>
          </a:xfrm>
          <a:prstGeom prst="rect">
            <a:avLst/>
          </a:prstGeom>
        </p:spPr>
      </p:pic>
    </p:spTree>
    <p:extLst>
      <p:ext uri="{BB962C8B-B14F-4D97-AF65-F5344CB8AC3E}">
        <p14:creationId xmlns:p14="http://schemas.microsoft.com/office/powerpoint/2010/main" val="277521492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219</a:t>
            </a:fld>
            <a:endParaRPr lang="en-US" smtClean="0"/>
          </a:p>
        </p:txBody>
      </p:sp>
      <p:sp>
        <p:nvSpPr>
          <p:cNvPr id="3" name="Text Placeholder 2"/>
          <p:cNvSpPr>
            <a:spLocks noGrp="1"/>
          </p:cNvSpPr>
          <p:nvPr>
            <p:ph type="body" sz="quarter" idx="11"/>
          </p:nvPr>
        </p:nvSpPr>
        <p:spPr/>
        <p:txBody>
          <a:bodyPr/>
          <a:lstStyle/>
          <a:p>
            <a:r>
              <a:rPr lang="fr-FR"/>
              <a:t>Perte des données lors de la modification et la suppression de champs personnalisés</a:t>
            </a:r>
          </a:p>
        </p:txBody>
      </p:sp>
      <p:sp>
        <p:nvSpPr>
          <p:cNvPr id="4" name="Text Placeholder 3"/>
          <p:cNvSpPr>
            <a:spLocks noGrp="1"/>
          </p:cNvSpPr>
          <p:nvPr>
            <p:ph type="body" sz="quarter" idx="12"/>
          </p:nvPr>
        </p:nvSpPr>
        <p:spPr>
          <a:xfrm>
            <a:off x="455733" y="1055078"/>
            <a:ext cx="6098519" cy="3267690"/>
          </a:xfrm>
        </p:spPr>
        <p:txBody>
          <a:bodyPr/>
          <a:lstStyle/>
          <a:p>
            <a:pPr>
              <a:lnSpc>
                <a:spcPct val="100000"/>
              </a:lnSpc>
            </a:pPr>
            <a:r>
              <a:rPr lang="fr-FR" sz="2000" spc="-20" dirty="0"/>
              <a:t>Dans la plupart des situations, modifier le type de donnés entraîne la perte des données du champ. Les vues de listes basées sur le champ seront supprimées et les règles </a:t>
            </a:r>
            <a:r>
              <a:rPr lang="fr-FR" sz="2000" spc="-20" dirty="0" smtClean="0"/>
              <a:t>d'attribution </a:t>
            </a:r>
            <a:r>
              <a:rPr lang="fr-FR" sz="2000" spc="-20" dirty="0"/>
              <a:t>et </a:t>
            </a:r>
            <a:r>
              <a:rPr lang="fr-FR" sz="2000" spc="-20" dirty="0" smtClean="0"/>
              <a:t>d'escalade </a:t>
            </a:r>
            <a:r>
              <a:rPr lang="fr-FR" sz="2000" spc="-20" dirty="0"/>
              <a:t>peuvent être affectées. Pour cette raison, vous ne devez modifier que les champs sans données ou songer à utiliser des nouveaux champs.</a:t>
            </a:r>
          </a:p>
          <a:p>
            <a:pPr>
              <a:lnSpc>
                <a:spcPct val="100000"/>
              </a:lnSpc>
            </a:pPr>
            <a:endParaRPr lang="en-GB" sz="2000" dirty="0"/>
          </a:p>
          <a:p>
            <a:pPr>
              <a:lnSpc>
                <a:spcPct val="100000"/>
              </a:lnSpc>
            </a:pPr>
            <a:r>
              <a:rPr lang="fr-FR" sz="2000" spc="-20" dirty="0"/>
              <a:t>Supprimer un champ entraîne également la perte des données. Par précaution, </a:t>
            </a:r>
            <a:r>
              <a:rPr lang="fr-FR" sz="2000" spc="-20" dirty="0" err="1"/>
              <a:t>Salesforce</a:t>
            </a:r>
            <a:r>
              <a:rPr lang="fr-FR" sz="2000" spc="-20" dirty="0"/>
              <a:t> stocke les champs supprimés et leurs donnés pour une durée maximale de 15 jours pendant lesquels vous pouvez annuler ou confirmer leur suppression.</a:t>
            </a:r>
          </a:p>
          <a:p>
            <a:pPr>
              <a:lnSpc>
                <a:spcPct val="100000"/>
              </a:lnSpc>
            </a:pPr>
            <a:endParaRPr lang="en-IN" sz="2000" dirty="0"/>
          </a:p>
        </p:txBody>
      </p:sp>
      <p:grpSp>
        <p:nvGrpSpPr>
          <p:cNvPr id="5" name="Group 4"/>
          <p:cNvGrpSpPr/>
          <p:nvPr/>
        </p:nvGrpSpPr>
        <p:grpSpPr>
          <a:xfrm>
            <a:off x="6554252" y="1095882"/>
            <a:ext cx="5398565" cy="3594016"/>
            <a:chOff x="7388328" y="1592825"/>
            <a:chExt cx="4564489" cy="3038742"/>
          </a:xfrm>
        </p:grpSpPr>
        <p:grpSp>
          <p:nvGrpSpPr>
            <p:cNvPr id="6" name="Group 5"/>
            <p:cNvGrpSpPr/>
            <p:nvPr/>
          </p:nvGrpSpPr>
          <p:grpSpPr>
            <a:xfrm>
              <a:off x="7388328" y="1592825"/>
              <a:ext cx="4564489" cy="1611659"/>
              <a:chOff x="485024" y="3626964"/>
              <a:chExt cx="3857625" cy="1362075"/>
            </a:xfrm>
          </p:grpSpPr>
          <p:pic>
            <p:nvPicPr>
              <p:cNvPr id="10" name="Picture 2"/>
              <p:cNvPicPr>
                <a:picLocks noChangeAspect="1" noChangeArrowheads="1"/>
              </p:cNvPicPr>
              <p:nvPr/>
            </p:nvPicPr>
            <p:blipFill>
              <a:blip r:embed="rId3" cstate="print"/>
              <a:srcRect/>
              <a:stretch>
                <a:fillRect/>
              </a:stretch>
            </p:blipFill>
            <p:spPr bwMode="auto">
              <a:xfrm>
                <a:off x="485024" y="3626964"/>
                <a:ext cx="3857625" cy="13620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Rectangle 10"/>
              <p:cNvSpPr/>
              <p:nvPr/>
            </p:nvSpPr>
            <p:spPr bwMode="auto">
              <a:xfrm>
                <a:off x="1207209" y="4725137"/>
                <a:ext cx="1036948" cy="216817"/>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grpSp>
          <p:nvGrpSpPr>
            <p:cNvPr id="7" name="Group 6"/>
            <p:cNvGrpSpPr/>
            <p:nvPr/>
          </p:nvGrpSpPr>
          <p:grpSpPr>
            <a:xfrm>
              <a:off x="7393191" y="3560884"/>
              <a:ext cx="4508139" cy="1070683"/>
              <a:chOff x="4581214" y="3312387"/>
              <a:chExt cx="3810000" cy="904875"/>
            </a:xfrm>
          </p:grpSpPr>
          <p:pic>
            <p:nvPicPr>
              <p:cNvPr id="8" name="Picture 3"/>
              <p:cNvPicPr>
                <a:picLocks noChangeAspect="1" noChangeArrowheads="1"/>
              </p:cNvPicPr>
              <p:nvPr/>
            </p:nvPicPr>
            <p:blipFill>
              <a:blip r:embed="rId4" cstate="print"/>
              <a:srcRect/>
              <a:stretch>
                <a:fillRect/>
              </a:stretch>
            </p:blipFill>
            <p:spPr bwMode="auto">
              <a:xfrm>
                <a:off x="4581214" y="3312387"/>
                <a:ext cx="3810000" cy="9048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ectangle 8"/>
              <p:cNvSpPr/>
              <p:nvPr/>
            </p:nvSpPr>
            <p:spPr bwMode="auto">
              <a:xfrm>
                <a:off x="4629139" y="3929792"/>
                <a:ext cx="1008668" cy="254524"/>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grpSp>
      <p:grpSp>
        <p:nvGrpSpPr>
          <p:cNvPr id="12" name="Group 11"/>
          <p:cNvGrpSpPr/>
          <p:nvPr/>
        </p:nvGrpSpPr>
        <p:grpSpPr>
          <a:xfrm>
            <a:off x="-1" y="5293357"/>
            <a:ext cx="12192001" cy="1723549"/>
            <a:chOff x="0" y="921837"/>
            <a:chExt cx="12192001" cy="1723549"/>
          </a:xfrm>
        </p:grpSpPr>
        <p:sp>
          <p:nvSpPr>
            <p:cNvPr id="13" name="Rectangle 12"/>
            <p:cNvSpPr/>
            <p:nvPr/>
          </p:nvSpPr>
          <p:spPr bwMode="auto">
            <a:xfrm>
              <a:off x="0" y="921837"/>
              <a:ext cx="12192001" cy="172354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a:solidFill>
                    <a:srgbClr val="19325C"/>
                  </a:solidFill>
                  <a:latin typeface="Salesforce Sans" panose="020B0505020202020203" pitchFamily="34" charset="0"/>
                </a:rPr>
                <a:t>REMARQUE :</a:t>
              </a:r>
            </a:p>
            <a:p>
              <a:pPr algn="l"/>
              <a:endParaRPr lang="en-US" sz="2000" b="1" dirty="0">
                <a:solidFill>
                  <a:srgbClr val="19325C"/>
                </a:solidFill>
                <a:latin typeface="Salesforce Sans" panose="020B0505020202020203" pitchFamily="34" charset="0"/>
              </a:endParaRPr>
            </a:p>
            <a:p>
              <a:pPr algn="l"/>
              <a:endParaRPr lang="en-US" sz="2000" b="1" dirty="0">
                <a:solidFill>
                  <a:srgbClr val="19325C"/>
                </a:solidFill>
                <a:latin typeface="Salesforce Sans" panose="020B0505020202020203" pitchFamily="34" charset="0"/>
              </a:endParaRPr>
            </a:p>
            <a:p>
              <a:pPr algn="l"/>
              <a:endParaRPr lang="en-US" sz="2000" b="1" dirty="0">
                <a:solidFill>
                  <a:srgbClr val="19325C"/>
                </a:solidFill>
                <a:latin typeface="Salesforce Sans" panose="020B0505020202020203" pitchFamily="34" charset="0"/>
              </a:endParaRPr>
            </a:p>
            <a:p>
              <a:pPr algn="l"/>
              <a:r>
                <a:rPr lang="fr-FR" sz="2000" b="1">
                  <a:solidFill>
                    <a:srgbClr val="19325C"/>
                  </a:solidFill>
                  <a:latin typeface="Salesforce Sans" panose="020B0505020202020203" pitchFamily="34" charset="0"/>
                </a:rPr>
                <a:t> </a:t>
              </a:r>
            </a:p>
          </p:txBody>
        </p:sp>
        <p:grpSp>
          <p:nvGrpSpPr>
            <p:cNvPr id="14" name="Group 13"/>
            <p:cNvGrpSpPr/>
            <p:nvPr/>
          </p:nvGrpSpPr>
          <p:grpSpPr>
            <a:xfrm>
              <a:off x="101546" y="1017709"/>
              <a:ext cx="351485" cy="351484"/>
              <a:chOff x="230188" y="5645150"/>
              <a:chExt cx="446088" cy="446087"/>
            </a:xfrm>
          </p:grpSpPr>
          <p:sp>
            <p:nvSpPr>
              <p:cNvPr id="15" name="Oval 14"/>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Oval 15"/>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384176"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9" name="Rectangle 18"/>
          <p:cNvSpPr/>
          <p:nvPr/>
        </p:nvSpPr>
        <p:spPr>
          <a:xfrm>
            <a:off x="2209800" y="5378547"/>
            <a:ext cx="9885218" cy="707886"/>
          </a:xfrm>
          <a:prstGeom prst="rect">
            <a:avLst/>
          </a:prstGeom>
        </p:spPr>
        <p:txBody>
          <a:bodyPr wrap="square">
            <a:spAutoFit/>
          </a:bodyPr>
          <a:lstStyle/>
          <a:p>
            <a:r>
              <a:rPr lang="fr-FR" sz="2000" spc="-20" dirty="0">
                <a:solidFill>
                  <a:srgbClr val="000000"/>
                </a:solidFill>
                <a:latin typeface="+mj-lt"/>
              </a:rPr>
              <a:t>vous devez passer sur </a:t>
            </a:r>
            <a:r>
              <a:rPr lang="fr-FR" sz="2000" spc="-20" dirty="0" err="1">
                <a:solidFill>
                  <a:srgbClr val="000000"/>
                </a:solidFill>
                <a:latin typeface="+mj-lt"/>
              </a:rPr>
              <a:t>Salesforce</a:t>
            </a:r>
            <a:r>
              <a:rPr lang="fr-FR" sz="2000" spc="-20" dirty="0">
                <a:solidFill>
                  <a:srgbClr val="000000"/>
                </a:solidFill>
                <a:latin typeface="+mj-lt"/>
              </a:rPr>
              <a:t> </a:t>
            </a:r>
            <a:r>
              <a:rPr lang="fr-FR" sz="2000" spc="-20" dirty="0" err="1">
                <a:solidFill>
                  <a:srgbClr val="000000"/>
                </a:solidFill>
                <a:latin typeface="+mj-lt"/>
              </a:rPr>
              <a:t>Classic</a:t>
            </a:r>
            <a:r>
              <a:rPr lang="fr-FR" sz="2000" spc="-20" dirty="0">
                <a:solidFill>
                  <a:srgbClr val="000000"/>
                </a:solidFill>
                <a:latin typeface="+mj-lt"/>
              </a:rPr>
              <a:t> afin </a:t>
            </a:r>
            <a:r>
              <a:rPr lang="fr-FR" sz="2000" spc="-20" dirty="0" smtClean="0">
                <a:solidFill>
                  <a:srgbClr val="000000"/>
                </a:solidFill>
                <a:latin typeface="+mj-lt"/>
              </a:rPr>
              <a:t>d'accéder </a:t>
            </a:r>
            <a:r>
              <a:rPr lang="fr-FR" sz="2000" spc="-20" dirty="0">
                <a:solidFill>
                  <a:srgbClr val="000000"/>
                </a:solidFill>
                <a:latin typeface="+mj-lt"/>
              </a:rPr>
              <a:t>à la liste des champs supprimés pour un objet (Configuration | Personnaliser | Nom de </a:t>
            </a:r>
            <a:r>
              <a:rPr lang="fr-FR" sz="2000" spc="-20" dirty="0" smtClean="0">
                <a:solidFill>
                  <a:srgbClr val="000000"/>
                </a:solidFill>
                <a:latin typeface="+mj-lt"/>
              </a:rPr>
              <a:t>l'objet </a:t>
            </a:r>
            <a:r>
              <a:rPr lang="fr-FR" sz="2000" spc="-20" dirty="0">
                <a:solidFill>
                  <a:srgbClr val="000000"/>
                </a:solidFill>
                <a:latin typeface="+mj-lt"/>
              </a:rPr>
              <a:t>| Champs).</a:t>
            </a:r>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142280">
            <a:off x="10337571" y="2768418"/>
            <a:ext cx="1338298" cy="1338298"/>
          </a:xfrm>
          <a:prstGeom prst="rect">
            <a:avLst/>
          </a:prstGeom>
        </p:spPr>
      </p:pic>
    </p:spTree>
    <p:extLst>
      <p:ext uri="{BB962C8B-B14F-4D97-AF65-F5344CB8AC3E}">
        <p14:creationId xmlns:p14="http://schemas.microsoft.com/office/powerpoint/2010/main" val="3057808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1 : Naviguer dans l'application</a:t>
            </a:r>
          </a:p>
        </p:txBody>
      </p:sp>
      <p:sp>
        <p:nvSpPr>
          <p:cNvPr id="3" name="Text Placeholder 2"/>
          <p:cNvSpPr>
            <a:spLocks noGrp="1"/>
          </p:cNvSpPr>
          <p:nvPr>
            <p:ph type="body" sz="quarter" idx="13"/>
          </p:nvPr>
        </p:nvSpPr>
        <p:spPr>
          <a:xfrm>
            <a:off x="455732" y="1371600"/>
            <a:ext cx="5524443" cy="3666565"/>
          </a:xfrm>
        </p:spPr>
        <p:txBody>
          <a:bodyPr/>
          <a:lstStyle/>
          <a:p>
            <a:pPr marL="342900" lvl="1" indent="-342900">
              <a:spcBef>
                <a:spcPts val="900"/>
              </a:spcBef>
              <a:buFont typeface="Arial" panose="020B0604020202020204" pitchFamily="34" charset="0"/>
              <a:buChar char="•"/>
            </a:pPr>
            <a:r>
              <a:rPr lang="fr-FR" b="1" dirty="0"/>
              <a:t>Modèle de données et navigation</a:t>
            </a:r>
          </a:p>
          <a:p>
            <a:pPr marL="342900" lvl="2" indent="-342900">
              <a:spcBef>
                <a:spcPts val="900"/>
              </a:spcBef>
              <a:buFont typeface="Arial" panose="020B0604020202020204" pitchFamily="34" charset="0"/>
              <a:buChar char="•"/>
            </a:pPr>
            <a:r>
              <a:rPr lang="fr-FR" sz="2400" dirty="0"/>
              <a:t>Aide et formation </a:t>
            </a:r>
          </a:p>
        </p:txBody>
      </p:sp>
      <p:sp>
        <p:nvSpPr>
          <p:cNvPr id="4" name="Slide Number Placeholder 3"/>
          <p:cNvSpPr>
            <a:spLocks noGrp="1"/>
          </p:cNvSpPr>
          <p:nvPr>
            <p:ph type="sldNum"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lang="en-US" kern="0">
                <a:solidFill>
                  <a:sysClr val="windowText" lastClr="000000"/>
                </a:solidFill>
              </a:rPr>
              <a:pPr marL="0" marR="0" lvl="0" indent="0" defTabSz="914400" eaLnBrk="1" fontAlgn="auto" latinLnBrk="0" hangingPunct="1">
                <a:lnSpc>
                  <a:spcPct val="100000"/>
                </a:lnSpc>
                <a:spcBef>
                  <a:spcPts val="0"/>
                </a:spcBef>
                <a:spcAft>
                  <a:spcPts val="0"/>
                </a:spcAft>
                <a:buClrTx/>
                <a:buSzTx/>
                <a:buFontTx/>
                <a:buNone/>
                <a:tabLst/>
                <a:defRPr/>
              </a:pPr>
              <a:t>22</a:t>
            </a:fld>
            <a:endParaRPr lang="en-US" kern="0">
              <a:solidFill>
                <a:sysClr val="windowText" lastClr="000000"/>
              </a:solidFill>
            </a:endParaRPr>
          </a:p>
        </p:txBody>
      </p:sp>
      <p:sp>
        <p:nvSpPr>
          <p:cNvPr id="5" name="Text Placeholder 2"/>
          <p:cNvSpPr txBox="1">
            <a:spLocks/>
          </p:cNvSpPr>
          <p:nvPr/>
        </p:nvSpPr>
        <p:spPr>
          <a:xfrm>
            <a:off x="6287175" y="1371600"/>
            <a:ext cx="5481153" cy="3666565"/>
          </a:xfrm>
          <a:prstGeom prst="rect">
            <a:avLst/>
          </a:prstGeom>
        </p:spPr>
        <p:txBody>
          <a:bodyPr/>
          <a:lstStyle>
            <a:lvl1pPr algn="l" rtl="0" eaLnBrk="1" fontAlgn="base" hangingPunct="1">
              <a:lnSpc>
                <a:spcPct val="90000"/>
              </a:lnSpc>
              <a:spcBef>
                <a:spcPts val="600"/>
              </a:spcBef>
              <a:spcAft>
                <a:spcPct val="0"/>
              </a:spcAft>
              <a:defRPr sz="2400" b="1">
                <a:solidFill>
                  <a:schemeClr val="tx2"/>
                </a:solidFill>
                <a:latin typeface="Salesforce Sans" panose="020B0505020202020203" pitchFamily="34" charset="0"/>
                <a:ea typeface="+mn-ea"/>
                <a:cs typeface="Arial" pitchFamily="34" charset="0"/>
              </a:defRPr>
            </a:lvl1pPr>
            <a:lvl2pPr marL="0" indent="0" algn="l" rtl="0" eaLnBrk="1" fontAlgn="base" hangingPunct="1">
              <a:lnSpc>
                <a:spcPct val="90000"/>
              </a:lnSpc>
              <a:spcBef>
                <a:spcPts val="600"/>
              </a:spcBef>
              <a:spcAft>
                <a:spcPct val="0"/>
              </a:spcAft>
              <a:buFont typeface="Wingdings" pitchFamily="2" charset="2"/>
              <a:buNone/>
              <a:defRPr sz="2400">
                <a:solidFill>
                  <a:schemeClr val="tx2"/>
                </a:solidFill>
                <a:latin typeface="Salesforce Sans" panose="020B0505020202020203" pitchFamily="34" charset="0"/>
                <a:cs typeface="Arial" pitchFamily="34" charset="0"/>
              </a:defRPr>
            </a:lvl2pPr>
            <a:lvl3pPr marL="457200" indent="-457200" algn="l" rtl="0" eaLnBrk="1" fontAlgn="base" hangingPunct="1">
              <a:lnSpc>
                <a:spcPct val="90000"/>
              </a:lnSpc>
              <a:spcBef>
                <a:spcPts val="0"/>
              </a:spcBef>
              <a:spcAft>
                <a:spcPct val="0"/>
              </a:spcAft>
              <a:buFont typeface="+mj-lt"/>
              <a:buAutoNum type="arabicPeriod"/>
              <a:defRPr sz="2000">
                <a:solidFill>
                  <a:schemeClr val="tx2"/>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100000"/>
              </a:lnSpc>
            </a:pPr>
            <a:r>
              <a:rPr lang="fr-FR" b="0" dirty="0"/>
              <a:t>Vous venez </a:t>
            </a:r>
            <a:r>
              <a:rPr lang="fr-FR" b="0" dirty="0" smtClean="0"/>
              <a:t>d'accepter </a:t>
            </a:r>
            <a:r>
              <a:rPr lang="fr-FR" b="0" dirty="0"/>
              <a:t>le poste </a:t>
            </a:r>
            <a:r>
              <a:rPr lang="fr-FR" b="0" dirty="0" smtClean="0"/>
              <a:t>d'administrateur </a:t>
            </a:r>
            <a:r>
              <a:rPr lang="fr-FR" b="0" dirty="0"/>
              <a:t>chez AW </a:t>
            </a:r>
            <a:r>
              <a:rPr lang="fr-FR" b="0" dirty="0" err="1"/>
              <a:t>Computing</a:t>
            </a:r>
            <a:r>
              <a:rPr lang="fr-FR" b="0" dirty="0"/>
              <a:t>. Vous vous êtes connecté et avez mis votre profil Chatter à jour. Nous passerons ensuite en revue </a:t>
            </a:r>
            <a:r>
              <a:rPr lang="fr-FR" b="0" dirty="0" smtClean="0"/>
              <a:t>l'interface </a:t>
            </a:r>
            <a:r>
              <a:rPr lang="fr-FR" b="0" dirty="0"/>
              <a:t>utilisateur (IU) </a:t>
            </a:r>
            <a:r>
              <a:rPr lang="fr-FR" b="0" dirty="0" err="1"/>
              <a:t>Salesforce</a:t>
            </a:r>
            <a:r>
              <a:rPr lang="fr-FR" b="0" dirty="0"/>
              <a:t> et travaillerons dans le portail Aide et formation.</a:t>
            </a:r>
          </a:p>
          <a:p>
            <a:pPr>
              <a:lnSpc>
                <a:spcPct val="100000"/>
              </a:lnSpc>
            </a:pPr>
            <a:endParaRPr lang="en-US" dirty="0"/>
          </a:p>
        </p:txBody>
      </p:sp>
    </p:spTree>
    <p:extLst>
      <p:ext uri="{BB962C8B-B14F-4D97-AF65-F5344CB8AC3E}">
        <p14:creationId xmlns:p14="http://schemas.microsoft.com/office/powerpoint/2010/main" val="29340348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220</a:t>
            </a:fld>
            <a:endParaRPr lang="en-US" smtClean="0"/>
          </a:p>
        </p:txBody>
      </p:sp>
      <p:sp>
        <p:nvSpPr>
          <p:cNvPr id="3" name="Text Placeholder 2"/>
          <p:cNvSpPr>
            <a:spLocks noGrp="1"/>
          </p:cNvSpPr>
          <p:nvPr>
            <p:ph type="body" sz="quarter" idx="11"/>
          </p:nvPr>
        </p:nvSpPr>
        <p:spPr/>
        <p:txBody>
          <a:bodyPr/>
          <a:lstStyle/>
          <a:p>
            <a:r>
              <a:rPr lang="fr-FR"/>
              <a:t>Créer un nouveau champ personnalisé en quatre étapes simples</a:t>
            </a:r>
          </a:p>
        </p:txBody>
      </p:sp>
      <p:sp>
        <p:nvSpPr>
          <p:cNvPr id="4" name="Text Placeholder 3"/>
          <p:cNvSpPr>
            <a:spLocks noGrp="1"/>
          </p:cNvSpPr>
          <p:nvPr>
            <p:ph type="body" sz="quarter" idx="12"/>
          </p:nvPr>
        </p:nvSpPr>
        <p:spPr>
          <a:xfrm>
            <a:off x="455733" y="1090863"/>
            <a:ext cx="11184960" cy="1524000"/>
          </a:xfrm>
        </p:spPr>
        <p:txBody>
          <a:bodyPr/>
          <a:lstStyle/>
          <a:p>
            <a:pPr>
              <a:lnSpc>
                <a:spcPct val="100000"/>
              </a:lnSpc>
            </a:pPr>
            <a:r>
              <a:rPr lang="fr-FR" sz="2200" dirty="0"/>
              <a:t>Créez des champs personnalisés à </a:t>
            </a:r>
            <a:r>
              <a:rPr lang="fr-FR" sz="2200" dirty="0" smtClean="0"/>
              <a:t>l'aide </a:t>
            </a:r>
            <a:r>
              <a:rPr lang="fr-FR" sz="2200" dirty="0"/>
              <a:t>de </a:t>
            </a:r>
            <a:r>
              <a:rPr lang="fr-FR" sz="2200" dirty="0" smtClean="0"/>
              <a:t>l'assistant </a:t>
            </a:r>
            <a:r>
              <a:rPr lang="fr-FR" sz="2200" dirty="0"/>
              <a:t>Nouveau champ personnalisé à quatre étapes. Les informations que vous devez fournir à chaque étape seront différentes en fonction du type de champ que vous créez. Les champs de formule, de récapitulatif de cumul et de loupe disposent </a:t>
            </a:r>
            <a:r>
              <a:rPr lang="fr-FR" sz="2200" dirty="0" smtClean="0"/>
              <a:t>d'étapes </a:t>
            </a:r>
            <a:r>
              <a:rPr lang="fr-FR" sz="2200" dirty="0"/>
              <a:t>supplémentaires.</a:t>
            </a:r>
          </a:p>
          <a:p>
            <a:pPr>
              <a:lnSpc>
                <a:spcPct val="100000"/>
              </a:lnSpc>
            </a:pPr>
            <a:endParaRPr lang="en-IN" dirty="0"/>
          </a:p>
        </p:txBody>
      </p:sp>
      <p:grpSp>
        <p:nvGrpSpPr>
          <p:cNvPr id="5" name="Group 4"/>
          <p:cNvGrpSpPr/>
          <p:nvPr/>
        </p:nvGrpSpPr>
        <p:grpSpPr>
          <a:xfrm>
            <a:off x="461000" y="2742923"/>
            <a:ext cx="11181063" cy="2561152"/>
            <a:chOff x="461000" y="2758965"/>
            <a:chExt cx="11181063" cy="2561152"/>
          </a:xfrm>
        </p:grpSpPr>
        <p:sp>
          <p:nvSpPr>
            <p:cNvPr id="6" name="Freeform 36"/>
            <p:cNvSpPr/>
            <p:nvPr/>
          </p:nvSpPr>
          <p:spPr>
            <a:xfrm>
              <a:off x="8252698" y="2808260"/>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endParaRPr>
            </a:p>
          </p:txBody>
        </p:sp>
        <p:sp>
          <p:nvSpPr>
            <p:cNvPr id="7" name="Freeform 37"/>
            <p:cNvSpPr/>
            <p:nvPr/>
          </p:nvSpPr>
          <p:spPr>
            <a:xfrm>
              <a:off x="9295422" y="2793377"/>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106680" rIns="0" bIns="356270" numCol="1" spcCol="1270" anchor="t"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fr-FR" sz="1700" b="1" i="0" u="none" strike="noStrike" cap="none" spc="-20" normalizeH="0" noProof="0" dirty="0">
                  <a:ln>
                    <a:noFill/>
                  </a:ln>
                  <a:solidFill>
                    <a:schemeClr val="bg1"/>
                  </a:solidFill>
                  <a:uLnTx/>
                  <a:uFillTx/>
                </a:rPr>
                <a:t>Ajouter à la présentation de page</a:t>
              </a:r>
            </a:p>
          </p:txBody>
        </p:sp>
        <p:sp>
          <p:nvSpPr>
            <p:cNvPr id="8" name="Freeform 38"/>
            <p:cNvSpPr/>
            <p:nvPr/>
          </p:nvSpPr>
          <p:spPr>
            <a:xfrm>
              <a:off x="9296792" y="3486465"/>
              <a:ext cx="2345271" cy="1833652"/>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spc="-20" normalizeH="0" noProof="0" dirty="0">
                  <a:ln>
                    <a:noFill/>
                  </a:ln>
                  <a:solidFill>
                    <a:srgbClr val="19325C"/>
                  </a:solidFill>
                  <a:uLnTx/>
                  <a:uFillTx/>
                </a:rPr>
                <a:t>Sur quelle(s) présentation(s) de page le champ apparaitra-t-il ?</a:t>
              </a:r>
            </a:p>
          </p:txBody>
        </p:sp>
        <p:sp>
          <p:nvSpPr>
            <p:cNvPr id="9" name="Freeform 28"/>
            <p:cNvSpPr/>
            <p:nvPr/>
          </p:nvSpPr>
          <p:spPr>
            <a:xfrm>
              <a:off x="5279469" y="2773848"/>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endParaRPr>
            </a:p>
          </p:txBody>
        </p:sp>
        <p:sp>
          <p:nvSpPr>
            <p:cNvPr id="10" name="Freeform 29"/>
            <p:cNvSpPr/>
            <p:nvPr/>
          </p:nvSpPr>
          <p:spPr>
            <a:xfrm>
              <a:off x="2388071" y="2773848"/>
              <a:ext cx="964913"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endParaRPr>
            </a:p>
          </p:txBody>
        </p:sp>
        <p:sp>
          <p:nvSpPr>
            <p:cNvPr id="11" name="Freeform 30"/>
            <p:cNvSpPr/>
            <p:nvPr/>
          </p:nvSpPr>
          <p:spPr>
            <a:xfrm>
              <a:off x="461000" y="2758965"/>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fr-FR" sz="1700" b="1" i="0" u="none" strike="noStrike" cap="none" normalizeH="0" baseline="0" noProof="0" dirty="0">
                  <a:ln>
                    <a:noFill/>
                  </a:ln>
                  <a:solidFill>
                    <a:schemeClr val="bg1"/>
                  </a:solidFill>
                  <a:uLnTx/>
                  <a:uFillTx/>
                </a:rPr>
                <a:t>Sélectionner le type de données</a:t>
              </a:r>
            </a:p>
          </p:txBody>
        </p:sp>
        <p:sp>
          <p:nvSpPr>
            <p:cNvPr id="12" name="Freeform 31"/>
            <p:cNvSpPr/>
            <p:nvPr/>
          </p:nvSpPr>
          <p:spPr>
            <a:xfrm>
              <a:off x="462351" y="3452052"/>
              <a:ext cx="2345271" cy="1860511"/>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marR="0" lvl="1" indent="-234950" defTabSz="66675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Devise</a:t>
              </a:r>
            </a:p>
            <a:p>
              <a:pPr marL="234950" marR="0" lvl="1" indent="-234950" defTabSz="66675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Date</a:t>
              </a:r>
            </a:p>
            <a:p>
              <a:pPr marL="234950" marR="0" lvl="1" indent="-234950" defTabSz="66675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Case à cocher</a:t>
              </a:r>
            </a:p>
            <a:p>
              <a:pPr marL="234950" marR="0" lvl="1" indent="-234950" defTabSz="66675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Liste déroulante</a:t>
              </a:r>
            </a:p>
            <a:p>
              <a:pPr marL="234950" marR="0" lvl="1" indent="-234950" defTabSz="66675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Texte, etc.</a:t>
              </a:r>
            </a:p>
          </p:txBody>
        </p:sp>
        <p:sp>
          <p:nvSpPr>
            <p:cNvPr id="13" name="Freeform 32"/>
            <p:cNvSpPr/>
            <p:nvPr/>
          </p:nvSpPr>
          <p:spPr>
            <a:xfrm>
              <a:off x="3399332" y="2758965"/>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fr-FR" sz="1700" b="1" i="0" u="none" strike="noStrike" cap="none" normalizeH="0" baseline="0" noProof="0" dirty="0">
                  <a:ln>
                    <a:noFill/>
                  </a:ln>
                  <a:solidFill>
                    <a:schemeClr val="bg1"/>
                  </a:solidFill>
                  <a:uLnTx/>
                  <a:uFillTx/>
                </a:rPr>
                <a:t>Saisir les détails</a:t>
              </a:r>
            </a:p>
          </p:txBody>
        </p:sp>
        <p:sp>
          <p:nvSpPr>
            <p:cNvPr id="14" name="Freeform 33"/>
            <p:cNvSpPr/>
            <p:nvPr/>
          </p:nvSpPr>
          <p:spPr>
            <a:xfrm>
              <a:off x="3400694" y="3452053"/>
              <a:ext cx="2345271" cy="1860510"/>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Étiquette</a:t>
              </a:r>
            </a:p>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Longueur</a:t>
              </a:r>
            </a:p>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Valeurs </a:t>
              </a:r>
              <a:r>
                <a:rPr kumimoji="0" lang="fr-FR" sz="1700" b="0" i="0" u="none" strike="noStrike" cap="none" normalizeH="0" baseline="0" noProof="0" dirty="0" smtClean="0">
                  <a:ln>
                    <a:noFill/>
                  </a:ln>
                  <a:solidFill>
                    <a:srgbClr val="19325C"/>
                  </a:solidFill>
                  <a:uLnTx/>
                  <a:uFillTx/>
                </a:rPr>
                <a:t>des</a:t>
              </a:r>
              <a:r>
                <a:rPr kumimoji="0" lang="pl-PL" sz="1700" b="0" i="0" u="none" strike="noStrike" cap="none" normalizeH="0" baseline="0" noProof="0" dirty="0" smtClean="0">
                  <a:ln>
                    <a:noFill/>
                  </a:ln>
                  <a:solidFill>
                    <a:srgbClr val="19325C"/>
                  </a:solidFill>
                  <a:uLnTx/>
                  <a:uFillTx/>
                </a:rPr>
                <a:t> </a:t>
              </a:r>
              <a:r>
                <a:rPr kumimoji="0" lang="fr-FR" sz="1700" b="0" i="0" u="none" strike="noStrike" cap="none" normalizeH="0" baseline="0" noProof="0" dirty="0" smtClean="0">
                  <a:ln>
                    <a:noFill/>
                  </a:ln>
                  <a:solidFill>
                    <a:srgbClr val="19325C"/>
                  </a:solidFill>
                  <a:uLnTx/>
                  <a:uFillTx/>
                </a:rPr>
                <a:t>listes de</a:t>
              </a:r>
              <a:r>
                <a:rPr kumimoji="0" lang="pl-PL" sz="1700" b="0" i="0" u="none" strike="noStrike" cap="none" normalizeH="0" baseline="0" noProof="0" dirty="0" smtClean="0">
                  <a:ln>
                    <a:noFill/>
                  </a:ln>
                  <a:solidFill>
                    <a:srgbClr val="19325C"/>
                  </a:solidFill>
                  <a:uLnTx/>
                  <a:uFillTx/>
                </a:rPr>
                <a:t> </a:t>
              </a:r>
              <a:r>
                <a:rPr kumimoji="0" lang="fr-FR" sz="1700" b="0" i="0" u="none" strike="noStrike" cap="none" normalizeH="0" baseline="0" noProof="0" dirty="0" smtClean="0">
                  <a:ln>
                    <a:noFill/>
                  </a:ln>
                  <a:solidFill>
                    <a:srgbClr val="19325C"/>
                  </a:solidFill>
                  <a:uLnTx/>
                  <a:uFillTx/>
                </a:rPr>
                <a:t>sélection</a:t>
              </a:r>
              <a:endParaRPr kumimoji="0" lang="fr-FR" sz="1700" b="0" i="0" u="none" strike="noStrike" cap="none" normalizeH="0" baseline="0" noProof="0" dirty="0">
                <a:ln>
                  <a:noFill/>
                </a:ln>
                <a:solidFill>
                  <a:srgbClr val="19325C"/>
                </a:solidFill>
                <a:uLnTx/>
                <a:uFillTx/>
              </a:endParaRPr>
            </a:p>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Description</a:t>
              </a:r>
            </a:p>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Texte explicatif</a:t>
              </a:r>
            </a:p>
          </p:txBody>
        </p:sp>
        <p:sp>
          <p:nvSpPr>
            <p:cNvPr id="15" name="Freeform 34"/>
            <p:cNvSpPr/>
            <p:nvPr/>
          </p:nvSpPr>
          <p:spPr>
            <a:xfrm>
              <a:off x="6340825" y="2758965"/>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106680" rIns="0" bIns="356270" numCol="1" spcCol="1270" anchor="t"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fr-FR" sz="1700" b="1" i="0" u="none" strike="noStrike" cap="none" spc="-20" normalizeH="0" noProof="0" dirty="0">
                  <a:ln>
                    <a:noFill/>
                  </a:ln>
                  <a:solidFill>
                    <a:schemeClr val="bg1"/>
                  </a:solidFill>
                  <a:uLnTx/>
                  <a:uFillTx/>
                </a:rPr>
                <a:t>Configurer la sécurité au niveau du champ</a:t>
              </a:r>
            </a:p>
          </p:txBody>
        </p:sp>
        <p:sp>
          <p:nvSpPr>
            <p:cNvPr id="16" name="Freeform 35"/>
            <p:cNvSpPr/>
            <p:nvPr/>
          </p:nvSpPr>
          <p:spPr>
            <a:xfrm>
              <a:off x="6342195" y="3452053"/>
              <a:ext cx="2345271" cy="1860510"/>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Visibilité par profil</a:t>
              </a:r>
            </a:p>
            <a:p>
              <a:pPr marL="234950" marR="0" lvl="1" indent="-234950" defTabSz="622300" eaLnBrk="1" fontAlgn="auto" latinLnBrk="0" hangingPunct="1">
                <a:lnSpc>
                  <a:spcPct val="90000"/>
                </a:lnSpc>
                <a:spcBef>
                  <a:spcPct val="0"/>
                </a:spcBef>
                <a:spcAft>
                  <a:spcPct val="15000"/>
                </a:spcAft>
                <a:buClrTx/>
                <a:buSzTx/>
                <a:buFont typeface="Wingdings" pitchFamily="2" charset="2"/>
                <a:buChar char="§"/>
                <a:tabLst/>
                <a:defRPr/>
              </a:pPr>
              <a:r>
                <a:rPr kumimoji="0" lang="fr-FR" sz="1700" b="0" i="0" u="none" strike="noStrike" cap="none" normalizeH="0" baseline="0" noProof="0" dirty="0">
                  <a:ln>
                    <a:noFill/>
                  </a:ln>
                  <a:solidFill>
                    <a:srgbClr val="19325C"/>
                  </a:solidFill>
                  <a:uLnTx/>
                  <a:uFillTx/>
                </a:rPr>
                <a:t>Capacité de modification par profil</a:t>
              </a:r>
            </a:p>
          </p:txBody>
        </p:sp>
      </p:grpSp>
      <p:grpSp>
        <p:nvGrpSpPr>
          <p:cNvPr id="17" name="Group 16"/>
          <p:cNvGrpSpPr/>
          <p:nvPr/>
        </p:nvGrpSpPr>
        <p:grpSpPr>
          <a:xfrm>
            <a:off x="3175" y="6057781"/>
            <a:ext cx="12188825" cy="800219"/>
            <a:chOff x="-1" y="6057781"/>
            <a:chExt cx="12188825" cy="800219"/>
          </a:xfrm>
        </p:grpSpPr>
        <p:sp>
          <p:nvSpPr>
            <p:cNvPr id="18" name="Rectangle 17"/>
            <p:cNvSpPr/>
            <p:nvPr/>
          </p:nvSpPr>
          <p:spPr bwMode="auto">
            <a:xfrm>
              <a:off x="-1"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rPr>
                <a:t>Configuration | Gestionnaire </a:t>
              </a:r>
              <a:r>
                <a:rPr lang="fr-FR" sz="2000" b="1" dirty="0" smtClean="0">
                  <a:solidFill>
                    <a:srgbClr val="19325C"/>
                  </a:solidFill>
                </a:rPr>
                <a:t>d'objet </a:t>
              </a:r>
              <a:r>
                <a:rPr lang="fr-FR" sz="2000" b="1" dirty="0">
                  <a:solidFill>
                    <a:srgbClr val="19325C"/>
                  </a:solidFill>
                </a:rPr>
                <a:t>| </a:t>
              </a:r>
              <a:r>
                <a:rPr lang="fr-FR" sz="2000" b="1" i="1" dirty="0">
                  <a:solidFill>
                    <a:srgbClr val="19325C"/>
                  </a:solidFill>
                </a:rPr>
                <a:t>Nom de </a:t>
              </a:r>
              <a:r>
                <a:rPr lang="fr-FR" sz="2000" b="1" i="1" dirty="0" smtClean="0">
                  <a:solidFill>
                    <a:srgbClr val="19325C"/>
                  </a:solidFill>
                </a:rPr>
                <a:t>l'objet </a:t>
              </a:r>
              <a:r>
                <a:rPr lang="fr-FR" sz="2000" b="1" dirty="0">
                  <a:solidFill>
                    <a:srgbClr val="19325C"/>
                  </a:solidFill>
                </a:rPr>
                <a:t>| Champs et relations| Nouveau </a:t>
              </a:r>
            </a:p>
          </p:txBody>
        </p:sp>
        <p:sp>
          <p:nvSpPr>
            <p:cNvPr id="19"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309754018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221</a:t>
            </a:fld>
            <a:endParaRPr lang="en-US" smtClean="0"/>
          </a:p>
        </p:txBody>
      </p:sp>
      <p:sp>
        <p:nvSpPr>
          <p:cNvPr id="4" name="Text Placeholder 3"/>
          <p:cNvSpPr>
            <a:spLocks noGrp="1"/>
          </p:cNvSpPr>
          <p:nvPr>
            <p:ph type="body" sz="quarter" idx="11"/>
          </p:nvPr>
        </p:nvSpPr>
        <p:spPr>
          <a:xfrm>
            <a:off x="2181225" y="0"/>
            <a:ext cx="8068412" cy="914400"/>
          </a:xfrm>
        </p:spPr>
        <p:txBody>
          <a:bodyPr/>
          <a:lstStyle/>
          <a:p>
            <a:r>
              <a:rPr lang="fr-FR" dirty="0"/>
              <a:t>5-2 : Création de champs personnalisés</a:t>
            </a:r>
          </a:p>
        </p:txBody>
      </p:sp>
      <p:sp>
        <p:nvSpPr>
          <p:cNvPr id="5" name="Text Placeholder 4"/>
          <p:cNvSpPr>
            <a:spLocks noGrp="1"/>
          </p:cNvSpPr>
          <p:nvPr>
            <p:ph type="body" sz="quarter" idx="12"/>
          </p:nvPr>
        </p:nvSpPr>
        <p:spPr>
          <a:xfrm>
            <a:off x="455731" y="3066757"/>
            <a:ext cx="9014090" cy="3756073"/>
          </a:xfrm>
        </p:spPr>
        <p:txBody>
          <a:bodyPr numCol="1"/>
          <a:lstStyle/>
          <a:p>
            <a:r>
              <a:rPr lang="fr-FR" dirty="0"/>
              <a:t>Tâches : </a:t>
            </a:r>
          </a:p>
          <a:p>
            <a:pPr marL="457200" lvl="1" indent="-457200">
              <a:buFont typeface="+mj-lt"/>
              <a:buAutoNum type="arabicPeriod"/>
            </a:pPr>
            <a:r>
              <a:rPr lang="fr-FR" dirty="0"/>
              <a:t>Créez un champ avec case à cocher personnalisé </a:t>
            </a:r>
            <a:r>
              <a:rPr lang="fr-FR" dirty="0">
                <a:latin typeface="Courier New" panose="02070309020205020404" pitchFamily="49" charset="0"/>
                <a:cs typeface="Courier New" panose="02070309020205020404" pitchFamily="49" charset="0"/>
              </a:rPr>
              <a:t>Dispose </a:t>
            </a:r>
            <a:r>
              <a:rPr lang="fr-FR" dirty="0" smtClean="0">
                <a:latin typeface="Courier New" panose="02070309020205020404" pitchFamily="49" charset="0"/>
                <a:cs typeface="Courier New" panose="02070309020205020404" pitchFamily="49" charset="0"/>
              </a:rPr>
              <a:t>d'un </a:t>
            </a:r>
            <a:r>
              <a:rPr lang="fr-FR" dirty="0">
                <a:latin typeface="Courier New" panose="02070309020205020404" pitchFamily="49" charset="0"/>
                <a:cs typeface="Courier New" panose="02070309020205020404" pitchFamily="49" charset="0"/>
              </a:rPr>
              <a:t>plan </a:t>
            </a:r>
            <a:r>
              <a:rPr lang="fr-FR" dirty="0" smtClean="0">
                <a:latin typeface="Courier New" panose="02070309020205020404" pitchFamily="49" charset="0"/>
                <a:cs typeface="Courier New" panose="02070309020205020404" pitchFamily="49" charset="0"/>
              </a:rPr>
              <a:t>d'assistance</a:t>
            </a:r>
            <a:r>
              <a:rPr lang="fr-FR" dirty="0"/>
              <a:t>, modifiable uniquement par les utilisateurs C</a:t>
            </a:r>
            <a:r>
              <a:rPr lang="fr-FR" dirty="0" smtClean="0"/>
              <a:t>ommerciaux </a:t>
            </a:r>
            <a:r>
              <a:rPr lang="fr-FR" dirty="0"/>
              <a:t>et Service client.</a:t>
            </a:r>
          </a:p>
          <a:p>
            <a:pPr marL="457200" lvl="1" indent="-457200">
              <a:buFont typeface="+mj-lt"/>
              <a:buAutoNum type="arabicPeriod"/>
            </a:pPr>
            <a:r>
              <a:rPr lang="fr-FR" dirty="0"/>
              <a:t>Créez un champ avec case à cocher personnalisé </a:t>
            </a:r>
            <a:r>
              <a:rPr lang="fr-FR" dirty="0">
                <a:latin typeface="Courier New" panose="02070309020205020404" pitchFamily="49" charset="0"/>
                <a:cs typeface="Courier New" panose="02070309020205020404" pitchFamily="49" charset="0"/>
              </a:rPr>
              <a:t>Date </a:t>
            </a:r>
            <a:r>
              <a:rPr lang="fr-FR" dirty="0" smtClean="0">
                <a:latin typeface="Courier New" panose="02070309020205020404" pitchFamily="49" charset="0"/>
                <a:cs typeface="Courier New" panose="02070309020205020404" pitchFamily="49" charset="0"/>
              </a:rPr>
              <a:t>d'expiration </a:t>
            </a:r>
            <a:r>
              <a:rPr lang="fr-FR" dirty="0">
                <a:latin typeface="Courier New" panose="02070309020205020404" pitchFamily="49" charset="0"/>
                <a:cs typeface="Courier New" panose="02070309020205020404" pitchFamily="49" charset="0"/>
              </a:rPr>
              <a:t>du plan </a:t>
            </a:r>
            <a:r>
              <a:rPr lang="fr-FR" dirty="0" smtClean="0">
                <a:latin typeface="Courier New" panose="02070309020205020404" pitchFamily="49" charset="0"/>
                <a:cs typeface="Courier New" panose="02070309020205020404" pitchFamily="49" charset="0"/>
              </a:rPr>
              <a:t>d'assistance</a:t>
            </a:r>
            <a:r>
              <a:rPr lang="fr-FR" dirty="0"/>
              <a:t>, modifiable uniquement par les utilisateurs </a:t>
            </a:r>
            <a:r>
              <a:rPr lang="fr-FR" dirty="0" smtClean="0"/>
              <a:t>Commerciaux et </a:t>
            </a:r>
            <a:r>
              <a:rPr lang="fr-FR" dirty="0"/>
              <a:t>Service client.</a:t>
            </a:r>
          </a:p>
          <a:p>
            <a:pPr marL="457200" lvl="1" indent="-457200">
              <a:buFont typeface="+mj-lt"/>
              <a:buAutoNum type="arabicPeriod"/>
            </a:pPr>
            <a:r>
              <a:rPr lang="fr-FR" dirty="0"/>
              <a:t>Modifiez un enregistrement de compte pour tester les nouveaux champs.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9660883" cy="2118923"/>
          </a:xfrm>
        </p:spPr>
        <p:txBody>
          <a:bodyPr/>
          <a:lstStyle/>
          <a:p>
            <a:r>
              <a:rPr lang="fr-FR" dirty="0"/>
              <a:t>Objectif : </a:t>
            </a:r>
          </a:p>
          <a:p>
            <a:pPr lvl="1"/>
            <a:r>
              <a:rPr lang="fr-FR" dirty="0"/>
              <a:t>Noah Larkin, Vice-président des services, aimerait être en mesure de suivre quels clients disposent </a:t>
            </a:r>
            <a:r>
              <a:rPr lang="fr-FR" dirty="0" smtClean="0"/>
              <a:t>d'un </a:t>
            </a:r>
            <a:r>
              <a:rPr lang="fr-FR" dirty="0"/>
              <a:t>plan </a:t>
            </a:r>
            <a:r>
              <a:rPr lang="fr-FR" dirty="0" smtClean="0"/>
              <a:t>d'assistance </a:t>
            </a:r>
            <a:r>
              <a:rPr lang="fr-FR" dirty="0"/>
              <a:t>et la date </a:t>
            </a:r>
            <a:r>
              <a:rPr lang="fr-FR" dirty="0" smtClean="0"/>
              <a:t>d'expiration </a:t>
            </a:r>
            <a:r>
              <a:rPr lang="fr-FR" dirty="0"/>
              <a:t>dudit plan </a:t>
            </a:r>
            <a:r>
              <a:rPr lang="fr-FR" dirty="0" smtClean="0"/>
              <a:t>d'assistance</a:t>
            </a:r>
            <a:r>
              <a:rPr lang="fr-FR" dirty="0"/>
              <a:t>. </a:t>
            </a:r>
          </a:p>
        </p:txBody>
      </p:sp>
      <p:sp>
        <p:nvSpPr>
          <p:cNvPr id="7" name="Text Placeholder 4"/>
          <p:cNvSpPr>
            <a:spLocks noGrp="1"/>
          </p:cNvSpPr>
          <p:nvPr>
            <p:ph type="body" sz="quarter" idx="12"/>
          </p:nvPr>
        </p:nvSpPr>
        <p:spPr>
          <a:xfrm>
            <a:off x="111760" y="81281"/>
            <a:ext cx="2364740" cy="532620"/>
          </a:xfrm>
        </p:spPr>
        <p:txBody>
          <a:bodyPr/>
          <a:lstStyle/>
          <a:p>
            <a:r>
              <a:rPr lang="fr-FR" sz="1800" dirty="0"/>
              <a:t>REJOIGNEZ-MOI</a:t>
            </a:r>
          </a:p>
        </p:txBody>
      </p:sp>
    </p:spTree>
    <p:extLst>
      <p:ext uri="{BB962C8B-B14F-4D97-AF65-F5344CB8AC3E}">
        <p14:creationId xmlns:p14="http://schemas.microsoft.com/office/powerpoint/2010/main" val="123682502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5 : Personnalisations des objets</a:t>
            </a:r>
          </a:p>
        </p:txBody>
      </p:sp>
      <p:sp>
        <p:nvSpPr>
          <p:cNvPr id="3" name="Text Placeholder 2"/>
          <p:cNvSpPr>
            <a:spLocks noGrp="1"/>
          </p:cNvSpPr>
          <p:nvPr>
            <p:ph type="body" sz="quarter" idx="13"/>
          </p:nvPr>
        </p:nvSpPr>
        <p:spPr>
          <a:xfrm>
            <a:off x="455732" y="1371600"/>
            <a:ext cx="6954718" cy="3666565"/>
          </a:xfrm>
        </p:spPr>
        <p:txBody>
          <a:bodyPr/>
          <a:lstStyle/>
          <a:p>
            <a:pPr marL="342900" lvl="2" indent="-342900">
              <a:spcBef>
                <a:spcPts val="900"/>
              </a:spcBef>
              <a:buFont typeface="Arial" panose="020B0604020202020204" pitchFamily="34" charset="0"/>
              <a:buChar char="•"/>
            </a:pPr>
            <a:r>
              <a:rPr lang="fr-FR" sz="2400" dirty="0">
                <a:latin typeface="+mn-lt"/>
              </a:rPr>
              <a:t>Administration des champs standard</a:t>
            </a:r>
          </a:p>
          <a:p>
            <a:pPr marL="342900" lvl="1" indent="-342900">
              <a:spcBef>
                <a:spcPts val="900"/>
              </a:spcBef>
              <a:buFont typeface="Arial" panose="020B0604020202020204" pitchFamily="34" charset="0"/>
              <a:buChar char="•"/>
            </a:pPr>
            <a:r>
              <a:rPr lang="fr-FR" dirty="0">
                <a:latin typeface="+mn-lt"/>
              </a:rPr>
              <a:t>Création de nouveaux champs personnalisés</a:t>
            </a:r>
          </a:p>
          <a:p>
            <a:pPr marL="342900" lvl="1" indent="-342900">
              <a:spcBef>
                <a:spcPts val="900"/>
              </a:spcBef>
              <a:buFont typeface="Arial" panose="020B0604020202020204" pitchFamily="34" charset="0"/>
              <a:buChar char="•"/>
            </a:pPr>
            <a:r>
              <a:rPr lang="fr-FR" b="1" dirty="0">
                <a:latin typeface="+mn-lt"/>
              </a:rPr>
              <a:t>Création de champs de sélection :               Listes déroulantes et recherches</a:t>
            </a:r>
          </a:p>
          <a:p>
            <a:pPr marL="342900" lvl="1" indent="-342900">
              <a:spcBef>
                <a:spcPts val="900"/>
              </a:spcBef>
              <a:buFont typeface="Arial" panose="020B0604020202020204" pitchFamily="34" charset="0"/>
              <a:buChar char="•"/>
            </a:pPr>
            <a:r>
              <a:rPr lang="fr-FR" dirty="0">
                <a:latin typeface="+mn-lt"/>
              </a:rPr>
              <a:t>Création de champs formule</a:t>
            </a:r>
          </a:p>
          <a:p>
            <a:pPr marL="342900" lvl="1" indent="-342900">
              <a:spcBef>
                <a:spcPts val="900"/>
              </a:spcBef>
              <a:buFont typeface="Arial" panose="020B0604020202020204" pitchFamily="34" charset="0"/>
              <a:buChar char="•"/>
            </a:pPr>
            <a:r>
              <a:rPr lang="fr-FR" dirty="0">
                <a:latin typeface="+mn-lt"/>
              </a:rPr>
              <a:t>Travail avec des présentations de page</a:t>
            </a:r>
          </a:p>
          <a:p>
            <a:pPr marL="342900" lvl="1" indent="-342900">
              <a:spcBef>
                <a:spcPts val="900"/>
              </a:spcBef>
              <a:buFont typeface="Arial" panose="020B0604020202020204" pitchFamily="34" charset="0"/>
              <a:buChar char="•"/>
            </a:pPr>
            <a:r>
              <a:rPr lang="fr-FR" dirty="0">
                <a:latin typeface="+mn-lt"/>
              </a:rPr>
              <a:t>Travail avec des types </a:t>
            </a:r>
            <a:r>
              <a:rPr lang="fr-FR" dirty="0" smtClean="0">
                <a:latin typeface="+mn-lt"/>
              </a:rPr>
              <a:t>d'enregistrements </a:t>
            </a:r>
            <a:r>
              <a:rPr lang="fr-FR" dirty="0">
                <a:latin typeface="+mn-lt"/>
              </a:rPr>
              <a:t>et </a:t>
            </a:r>
            <a:br>
              <a:rPr lang="fr-FR" dirty="0">
                <a:latin typeface="+mn-lt"/>
              </a:rPr>
            </a:br>
            <a:r>
              <a:rPr lang="fr-FR" dirty="0">
                <a:latin typeface="+mn-lt"/>
              </a:rPr>
              <a:t>des processus métier</a:t>
            </a:r>
          </a:p>
          <a:p>
            <a:pPr marL="342900" lvl="1" indent="-342900">
              <a:spcBef>
                <a:spcPts val="900"/>
              </a:spcBef>
              <a:buFont typeface="Arial" panose="020B0604020202020204" pitchFamily="34" charset="0"/>
              <a:buChar char="•"/>
            </a:pPr>
            <a:r>
              <a:rPr lang="fr-FR" dirty="0">
                <a:latin typeface="+mn-lt"/>
              </a:rPr>
              <a:t>Gestion de la qualité des données</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222</a:t>
            </a:fld>
            <a:endParaRPr lang="en-US"/>
          </a:p>
        </p:txBody>
      </p:sp>
    </p:spTree>
    <p:extLst>
      <p:ext uri="{BB962C8B-B14F-4D97-AF65-F5344CB8AC3E}">
        <p14:creationId xmlns:p14="http://schemas.microsoft.com/office/powerpoint/2010/main" val="294675958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223</a:t>
            </a:fld>
            <a:endParaRPr lang="en-US" smtClean="0"/>
          </a:p>
        </p:txBody>
      </p:sp>
      <p:sp>
        <p:nvSpPr>
          <p:cNvPr id="3" name="Text Placeholder 2"/>
          <p:cNvSpPr>
            <a:spLocks noGrp="1"/>
          </p:cNvSpPr>
          <p:nvPr>
            <p:ph type="body" sz="quarter" idx="11"/>
          </p:nvPr>
        </p:nvSpPr>
        <p:spPr/>
        <p:txBody>
          <a:bodyPr/>
          <a:lstStyle/>
          <a:p>
            <a:r>
              <a:rPr lang="fr-FR"/>
              <a:t>Témoignage : travailler avec les listes de sélection</a:t>
            </a:r>
          </a:p>
        </p:txBody>
      </p:sp>
      <p:graphicFrame>
        <p:nvGraphicFramePr>
          <p:cNvPr id="11" name="Table 10"/>
          <p:cNvGraphicFramePr>
            <a:graphicFrameLocks noGrp="1"/>
          </p:cNvGraphicFramePr>
          <p:nvPr>
            <p:extLst>
              <p:ext uri="{D42A27DB-BD31-4B8C-83A1-F6EECF244321}">
                <p14:modId xmlns:p14="http://schemas.microsoft.com/office/powerpoint/2010/main" val="637771842"/>
              </p:ext>
            </p:extLst>
          </p:nvPr>
        </p:nvGraphicFramePr>
        <p:xfrm>
          <a:off x="282122" y="965210"/>
          <a:ext cx="5102678" cy="5958286"/>
        </p:xfrm>
        <a:graphic>
          <a:graphicData uri="http://schemas.openxmlformats.org/drawingml/2006/table">
            <a:tbl>
              <a:tblPr firstRow="1" bandRow="1"/>
              <a:tblGrid>
                <a:gridCol w="4871277">
                  <a:extLst>
                    <a:ext uri="{9D8B030D-6E8A-4147-A177-3AD203B41FA5}">
                      <a16:colId xmlns:a16="http://schemas.microsoft.com/office/drawing/2014/main" xmlns="" val="20000"/>
                    </a:ext>
                  </a:extLst>
                </a:gridCol>
                <a:gridCol w="231401">
                  <a:extLst>
                    <a:ext uri="{9D8B030D-6E8A-4147-A177-3AD203B41FA5}">
                      <a16:colId xmlns:a16="http://schemas.microsoft.com/office/drawing/2014/main" xmlns="" val="20001"/>
                    </a:ext>
                  </a:extLst>
                </a:gridCol>
              </a:tblGrid>
              <a:tr h="961074">
                <a:tc>
                  <a:txBody>
                    <a:bodyPr/>
                    <a:lstStyle>
                      <a:lvl1pPr marL="0" algn="l" defTabSz="914240" rtl="0" eaLnBrk="1" latinLnBrk="0" hangingPunct="1">
                        <a:defRPr sz="1900" b="1" kern="1200">
                          <a:solidFill>
                            <a:schemeClr val="lt1"/>
                          </a:solidFill>
                          <a:latin typeface="Salesforce Sans"/>
                        </a:defRPr>
                      </a:lvl1pPr>
                      <a:lvl2pPr marL="457120" algn="l" defTabSz="914240" rtl="0" eaLnBrk="1" latinLnBrk="0" hangingPunct="1">
                        <a:defRPr sz="1900" b="1" kern="1200">
                          <a:solidFill>
                            <a:schemeClr val="lt1"/>
                          </a:solidFill>
                          <a:latin typeface="Salesforce Sans"/>
                        </a:defRPr>
                      </a:lvl2pPr>
                      <a:lvl3pPr marL="914240" algn="l" defTabSz="914240" rtl="0" eaLnBrk="1" latinLnBrk="0" hangingPunct="1">
                        <a:defRPr sz="1900" b="1" kern="1200">
                          <a:solidFill>
                            <a:schemeClr val="lt1"/>
                          </a:solidFill>
                          <a:latin typeface="Salesforce Sans"/>
                        </a:defRPr>
                      </a:lvl3pPr>
                      <a:lvl4pPr marL="1371360" algn="l" defTabSz="914240" rtl="0" eaLnBrk="1" latinLnBrk="0" hangingPunct="1">
                        <a:defRPr sz="1900" b="1" kern="1200">
                          <a:solidFill>
                            <a:schemeClr val="lt1"/>
                          </a:solidFill>
                          <a:latin typeface="Salesforce Sans"/>
                        </a:defRPr>
                      </a:lvl4pPr>
                      <a:lvl5pPr marL="1828480" algn="l" defTabSz="914240" rtl="0" eaLnBrk="1" latinLnBrk="0" hangingPunct="1">
                        <a:defRPr sz="1900" b="1" kern="1200">
                          <a:solidFill>
                            <a:schemeClr val="lt1"/>
                          </a:solidFill>
                          <a:latin typeface="Salesforce Sans"/>
                        </a:defRPr>
                      </a:lvl5pPr>
                      <a:lvl6pPr marL="2285600" algn="l" defTabSz="914240" rtl="0" eaLnBrk="1" latinLnBrk="0" hangingPunct="1">
                        <a:defRPr sz="1900" b="1" kern="1200">
                          <a:solidFill>
                            <a:schemeClr val="lt1"/>
                          </a:solidFill>
                          <a:latin typeface="Salesforce Sans"/>
                        </a:defRPr>
                      </a:lvl6pPr>
                      <a:lvl7pPr marL="2742720" algn="l" defTabSz="914240" rtl="0" eaLnBrk="1" latinLnBrk="0" hangingPunct="1">
                        <a:defRPr sz="1900" b="1" kern="1200">
                          <a:solidFill>
                            <a:schemeClr val="lt1"/>
                          </a:solidFill>
                          <a:latin typeface="Salesforce Sans"/>
                        </a:defRPr>
                      </a:lvl7pPr>
                      <a:lvl8pPr marL="3199840" algn="l" defTabSz="914240" rtl="0" eaLnBrk="1" latinLnBrk="0" hangingPunct="1">
                        <a:defRPr sz="1900" b="1" kern="1200">
                          <a:solidFill>
                            <a:schemeClr val="lt1"/>
                          </a:solidFill>
                          <a:latin typeface="Salesforce Sans"/>
                        </a:defRPr>
                      </a:lvl8pPr>
                      <a:lvl9pPr marL="3656960" algn="l" defTabSz="914240" rtl="0" eaLnBrk="1" latinLnBrk="0" hangingPunct="1">
                        <a:defRPr sz="1900" b="1" kern="1200">
                          <a:solidFill>
                            <a:schemeClr val="lt1"/>
                          </a:solidFill>
                          <a:latin typeface="Salesforce San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Yuko Ishikawa</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5 heures</a:t>
                      </a:r>
                    </a:p>
                  </a:txBody>
                  <a:tcPr marL="731520" marR="121888" marT="60960" marB="60960">
                    <a:lnL w="12700" cmpd="sng">
                      <a:noFill/>
                    </a:lnL>
                    <a:lnR w="12700" cmpd="sng">
                      <a:noFill/>
                    </a:lnR>
                    <a:lnT w="6350" cap="flat" cmpd="sng" algn="ctr">
                      <a:solidFill>
                        <a:srgbClr val="FFFFFF">
                          <a:lumMod val="75000"/>
                        </a:srgbClr>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240" rtl="0" eaLnBrk="1" latinLnBrk="0" hangingPunct="1">
                        <a:defRPr sz="1900" b="1" kern="1200">
                          <a:solidFill>
                            <a:schemeClr val="lt1"/>
                          </a:solidFill>
                          <a:latin typeface="Salesforce Sans"/>
                        </a:defRPr>
                      </a:lvl1pPr>
                      <a:lvl2pPr marL="457120" algn="l" defTabSz="914240" rtl="0" eaLnBrk="1" latinLnBrk="0" hangingPunct="1">
                        <a:defRPr sz="1900" b="1" kern="1200">
                          <a:solidFill>
                            <a:schemeClr val="lt1"/>
                          </a:solidFill>
                          <a:latin typeface="Salesforce Sans"/>
                        </a:defRPr>
                      </a:lvl2pPr>
                      <a:lvl3pPr marL="914240" algn="l" defTabSz="914240" rtl="0" eaLnBrk="1" latinLnBrk="0" hangingPunct="1">
                        <a:defRPr sz="1900" b="1" kern="1200">
                          <a:solidFill>
                            <a:schemeClr val="lt1"/>
                          </a:solidFill>
                          <a:latin typeface="Salesforce Sans"/>
                        </a:defRPr>
                      </a:lvl3pPr>
                      <a:lvl4pPr marL="1371360" algn="l" defTabSz="914240" rtl="0" eaLnBrk="1" latinLnBrk="0" hangingPunct="1">
                        <a:defRPr sz="1900" b="1" kern="1200">
                          <a:solidFill>
                            <a:schemeClr val="lt1"/>
                          </a:solidFill>
                          <a:latin typeface="Salesforce Sans"/>
                        </a:defRPr>
                      </a:lvl4pPr>
                      <a:lvl5pPr marL="1828480" algn="l" defTabSz="914240" rtl="0" eaLnBrk="1" latinLnBrk="0" hangingPunct="1">
                        <a:defRPr sz="1900" b="1" kern="1200">
                          <a:solidFill>
                            <a:schemeClr val="lt1"/>
                          </a:solidFill>
                          <a:latin typeface="Salesforce Sans"/>
                        </a:defRPr>
                      </a:lvl5pPr>
                      <a:lvl6pPr marL="2285600" algn="l" defTabSz="914240" rtl="0" eaLnBrk="1" latinLnBrk="0" hangingPunct="1">
                        <a:defRPr sz="1900" b="1" kern="1200">
                          <a:solidFill>
                            <a:schemeClr val="lt1"/>
                          </a:solidFill>
                          <a:latin typeface="Salesforce Sans"/>
                        </a:defRPr>
                      </a:lvl6pPr>
                      <a:lvl7pPr marL="2742720" algn="l" defTabSz="914240" rtl="0" eaLnBrk="1" latinLnBrk="0" hangingPunct="1">
                        <a:defRPr sz="1900" b="1" kern="1200">
                          <a:solidFill>
                            <a:schemeClr val="lt1"/>
                          </a:solidFill>
                          <a:latin typeface="Salesforce Sans"/>
                        </a:defRPr>
                      </a:lvl7pPr>
                      <a:lvl8pPr marL="3199840" algn="l" defTabSz="914240" rtl="0" eaLnBrk="1" latinLnBrk="0" hangingPunct="1">
                        <a:defRPr sz="1900" b="1" kern="1200">
                          <a:solidFill>
                            <a:schemeClr val="lt1"/>
                          </a:solidFill>
                          <a:latin typeface="Salesforce Sans"/>
                        </a:defRPr>
                      </a:lvl8pPr>
                      <a:lvl9pPr marL="3656960" algn="l" defTabSz="914240" rtl="0" eaLnBrk="1" latinLnBrk="0" hangingPunct="1">
                        <a:defRPr sz="1900" b="1" kern="1200">
                          <a:solidFill>
                            <a:schemeClr val="lt1"/>
                          </a:solidFill>
                          <a:latin typeface="Salesforce Sans"/>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rgbClr val="FFFFFF">
                          <a:lumMod val="75000"/>
                        </a:srgbClr>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4010922">
                <a:tc gridSpan="2">
                  <a:txBody>
                    <a:bodyPr/>
                    <a:lstStyle>
                      <a:lvl1pPr marL="0" algn="l" defTabSz="914240" rtl="0" eaLnBrk="1" latinLnBrk="0" hangingPunct="1">
                        <a:defRPr sz="1900" kern="1200">
                          <a:solidFill>
                            <a:schemeClr val="dk1"/>
                          </a:solidFill>
                          <a:latin typeface="Salesforce Sans"/>
                        </a:defRPr>
                      </a:lvl1pPr>
                      <a:lvl2pPr marL="457120" algn="l" defTabSz="914240" rtl="0" eaLnBrk="1" latinLnBrk="0" hangingPunct="1">
                        <a:defRPr sz="1900" kern="1200">
                          <a:solidFill>
                            <a:schemeClr val="dk1"/>
                          </a:solidFill>
                          <a:latin typeface="Salesforce Sans"/>
                        </a:defRPr>
                      </a:lvl2pPr>
                      <a:lvl3pPr marL="914240" algn="l" defTabSz="914240" rtl="0" eaLnBrk="1" latinLnBrk="0" hangingPunct="1">
                        <a:defRPr sz="1900" kern="1200">
                          <a:solidFill>
                            <a:schemeClr val="dk1"/>
                          </a:solidFill>
                          <a:latin typeface="Salesforce Sans"/>
                        </a:defRPr>
                      </a:lvl3pPr>
                      <a:lvl4pPr marL="1371360" algn="l" defTabSz="914240" rtl="0" eaLnBrk="1" latinLnBrk="0" hangingPunct="1">
                        <a:defRPr sz="1900" kern="1200">
                          <a:solidFill>
                            <a:schemeClr val="dk1"/>
                          </a:solidFill>
                          <a:latin typeface="Salesforce Sans"/>
                        </a:defRPr>
                      </a:lvl4pPr>
                      <a:lvl5pPr marL="1828480" algn="l" defTabSz="914240" rtl="0" eaLnBrk="1" latinLnBrk="0" hangingPunct="1">
                        <a:defRPr sz="1900" kern="1200">
                          <a:solidFill>
                            <a:schemeClr val="dk1"/>
                          </a:solidFill>
                          <a:latin typeface="Salesforce Sans"/>
                        </a:defRPr>
                      </a:lvl5pPr>
                      <a:lvl6pPr marL="2285600" algn="l" defTabSz="914240" rtl="0" eaLnBrk="1" latinLnBrk="0" hangingPunct="1">
                        <a:defRPr sz="1900" kern="1200">
                          <a:solidFill>
                            <a:schemeClr val="dk1"/>
                          </a:solidFill>
                          <a:latin typeface="Salesforce Sans"/>
                        </a:defRPr>
                      </a:lvl6pPr>
                      <a:lvl7pPr marL="2742720" algn="l" defTabSz="914240" rtl="0" eaLnBrk="1" latinLnBrk="0" hangingPunct="1">
                        <a:defRPr sz="1900" kern="1200">
                          <a:solidFill>
                            <a:schemeClr val="dk1"/>
                          </a:solidFill>
                          <a:latin typeface="Salesforce Sans"/>
                        </a:defRPr>
                      </a:lvl7pPr>
                      <a:lvl8pPr marL="3199840" algn="l" defTabSz="914240" rtl="0" eaLnBrk="1" latinLnBrk="0" hangingPunct="1">
                        <a:defRPr sz="1900" kern="1200">
                          <a:solidFill>
                            <a:schemeClr val="dk1"/>
                          </a:solidFill>
                          <a:latin typeface="Salesforce Sans"/>
                        </a:defRPr>
                      </a:lvl8pPr>
                      <a:lvl9pPr marL="3656960" algn="l" defTabSz="914240" rtl="0" eaLnBrk="1" latinLnBrk="0" hangingPunct="1">
                        <a:defRPr sz="1900" kern="1200">
                          <a:solidFill>
                            <a:schemeClr val="dk1"/>
                          </a:solidFill>
                          <a:latin typeface="Salesforce Sans"/>
                        </a:defRPr>
                      </a:lvl9p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spc="-20" baseline="0" dirty="0">
                          <a:solidFill>
                            <a:schemeClr val="tx1"/>
                          </a:solidFill>
                          <a:latin typeface="Salesforce Sans" panose="020B0505020202020203" pitchFamily="34" charset="0"/>
                          <a:ea typeface="Segoe UI" pitchFamily="34" charset="0"/>
                          <a:cs typeface="Segoe UI" pitchFamily="34" charset="0"/>
                        </a:rPr>
                        <a:t>Mon équipe Opérations commerciales a classé les comptes clients par région (US, EMEA, LATAM, APAC, Canada) et ensuite par zone à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l'intérieur </a:t>
                      </a:r>
                      <a:r>
                        <a:rPr lang="fr-FR" sz="1800" b="0" spc="-20" baseline="0" dirty="0">
                          <a:solidFill>
                            <a:schemeClr val="tx1"/>
                          </a:solidFill>
                          <a:latin typeface="Salesforce Sans" panose="020B0505020202020203" pitchFamily="34" charset="0"/>
                          <a:ea typeface="Segoe UI" pitchFamily="34" charset="0"/>
                          <a:cs typeface="Segoe UI" pitchFamily="34" charset="0"/>
                        </a:rPr>
                        <a:t>de chaque région. Serait-il possible de disposer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des </a:t>
                      </a:r>
                      <a:r>
                        <a:rPr lang="fr-FR" sz="1800" b="0" dirty="0" smtClean="0">
                          <a:solidFill>
                            <a:schemeClr val="tx1"/>
                          </a:solidFill>
                          <a:latin typeface="Salesforce Sans" panose="020B0505020202020203" pitchFamily="34" charset="0"/>
                          <a:ea typeface="Segoe UI" pitchFamily="34" charset="0"/>
                          <a:cs typeface="Segoe UI" pitchFamily="34" charset="0"/>
                        </a:rPr>
                        <a:t>nouveau champs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afin </a:t>
                      </a:r>
                      <a:r>
                        <a:rPr lang="fr-FR" sz="1800" b="0" spc="-20" baseline="0" dirty="0">
                          <a:solidFill>
                            <a:schemeClr val="tx1"/>
                          </a:solidFill>
                          <a:latin typeface="Salesforce Sans" panose="020B0505020202020203" pitchFamily="34" charset="0"/>
                          <a:ea typeface="Segoe UI" pitchFamily="34" charset="0"/>
                          <a:cs typeface="Segoe UI" pitchFamily="34" charset="0"/>
                        </a:rPr>
                        <a:t>de capturer ces informations dans chaque compte ? </a:t>
                      </a:r>
                      <a:r>
                        <a:rPr lang="fr-FR" sz="1800" b="0" dirty="0">
                          <a:solidFill>
                            <a:schemeClr val="tx1"/>
                          </a:solidFill>
                          <a:latin typeface="Salesforce Sans" panose="020B0505020202020203" pitchFamily="34" charset="0"/>
                          <a:ea typeface="Segoe UI" pitchFamily="34" charset="0"/>
                          <a:cs typeface="Segoe UI" pitchFamily="34" charset="0"/>
                        </a:rPr>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smtClean="0">
                          <a:solidFill>
                            <a:schemeClr val="tx1"/>
                          </a:solidFill>
                          <a:latin typeface="Salesforce Sans" panose="020B0505020202020203" pitchFamily="34" charset="0"/>
                          <a:ea typeface="Segoe UI" pitchFamily="34" charset="0"/>
                          <a:cs typeface="Segoe UI" pitchFamily="34" charset="0"/>
                        </a:rPr>
                        <a:t>APAC</a:t>
                      </a:r>
                      <a:r>
                        <a:rPr lang="pl-PL" sz="1800" b="0" dirty="0" smtClean="0">
                          <a:solidFill>
                            <a:schemeClr val="tx1"/>
                          </a:solidFill>
                          <a:latin typeface="Salesforce Sans" panose="020B0505020202020203" pitchFamily="34" charset="0"/>
                          <a:ea typeface="Segoe UI" pitchFamily="34" charset="0"/>
                          <a:cs typeface="Segoe UI" pitchFamily="34" charset="0"/>
                        </a:rPr>
                        <a:t> </a:t>
                      </a:r>
                      <a:r>
                        <a:rPr lang="fr-FR" sz="1800" b="0" dirty="0" smtClean="0">
                          <a:solidFill>
                            <a:schemeClr val="tx1"/>
                          </a:solidFill>
                          <a:latin typeface="Salesforce Sans" panose="020B0505020202020203" pitchFamily="34" charset="0"/>
                          <a:ea typeface="Segoe UI" pitchFamily="34" charset="0"/>
                          <a:cs typeface="Segoe UI" pitchFamily="34" charset="0"/>
                        </a:rPr>
                        <a:t>: </a:t>
                      </a:r>
                      <a:r>
                        <a:rPr lang="fr-FR" sz="1800" b="0" dirty="0">
                          <a:solidFill>
                            <a:schemeClr val="tx1"/>
                          </a:solidFill>
                          <a:latin typeface="Salesforce Sans" panose="020B0505020202020203" pitchFamily="34" charset="0"/>
                          <a:ea typeface="Segoe UI" pitchFamily="34" charset="0"/>
                          <a:cs typeface="Segoe UI" pitchFamily="34" charset="0"/>
                        </a:rPr>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Asie orientale, Océanie, Asie du sud-est</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EMEA :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Afrique, Europe, Moyen-Orient, Royaume-Uni + Irlande</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LATAM :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spc="-20" baseline="0" dirty="0">
                          <a:solidFill>
                            <a:schemeClr val="tx1"/>
                          </a:solidFill>
                          <a:latin typeface="Salesforce Sans" panose="020B0505020202020203" pitchFamily="34" charset="0"/>
                          <a:ea typeface="Segoe UI" pitchFamily="34" charset="0"/>
                          <a:cs typeface="Segoe UI" pitchFamily="34" charset="0"/>
                        </a:rPr>
                        <a:t>Caraïbes, Amérique centrale, Amérique du sud</a:t>
                      </a:r>
                      <a:r>
                        <a:rPr lang="fr-FR" sz="1800" b="0" dirty="0">
                          <a:solidFill>
                            <a:schemeClr val="tx1"/>
                          </a:solidFill>
                          <a:latin typeface="Salesforce Sans" panose="020B0505020202020203" pitchFamily="34" charset="0"/>
                          <a:ea typeface="Segoe UI" pitchFamily="34" charset="0"/>
                          <a:cs typeface="Segoe UI" pitchFamily="34" charset="0"/>
                        </a:rPr>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US :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Centre des États-Unis, Nord-est des États-Unis</a:t>
                      </a:r>
                    </a:p>
                  </a:txBody>
                  <a:tcPr marR="121888" marT="60960" marB="60960">
                    <a:lnL w="12700" cmpd="sng">
                      <a:noFill/>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86172">
                <a:tc gridSpan="2">
                  <a:txBody>
                    <a:bodyPr/>
                    <a:lstStyle>
                      <a:lvl1pPr marL="0" algn="l" defTabSz="914240" rtl="0" eaLnBrk="1" latinLnBrk="0" hangingPunct="1">
                        <a:defRPr sz="1900" kern="1200">
                          <a:solidFill>
                            <a:schemeClr val="dk1"/>
                          </a:solidFill>
                          <a:latin typeface="Salesforce Sans"/>
                        </a:defRPr>
                      </a:lvl1pPr>
                      <a:lvl2pPr marL="457120" algn="l" defTabSz="914240" rtl="0" eaLnBrk="1" latinLnBrk="0" hangingPunct="1">
                        <a:defRPr sz="1900" kern="1200">
                          <a:solidFill>
                            <a:schemeClr val="dk1"/>
                          </a:solidFill>
                          <a:latin typeface="Salesforce Sans"/>
                        </a:defRPr>
                      </a:lvl2pPr>
                      <a:lvl3pPr marL="914240" algn="l" defTabSz="914240" rtl="0" eaLnBrk="1" latinLnBrk="0" hangingPunct="1">
                        <a:defRPr sz="1900" kern="1200">
                          <a:solidFill>
                            <a:schemeClr val="dk1"/>
                          </a:solidFill>
                          <a:latin typeface="Salesforce Sans"/>
                        </a:defRPr>
                      </a:lvl3pPr>
                      <a:lvl4pPr marL="1371360" algn="l" defTabSz="914240" rtl="0" eaLnBrk="1" latinLnBrk="0" hangingPunct="1">
                        <a:defRPr sz="1900" kern="1200">
                          <a:solidFill>
                            <a:schemeClr val="dk1"/>
                          </a:solidFill>
                          <a:latin typeface="Salesforce Sans"/>
                        </a:defRPr>
                      </a:lvl4pPr>
                      <a:lvl5pPr marL="1828480" algn="l" defTabSz="914240" rtl="0" eaLnBrk="1" latinLnBrk="0" hangingPunct="1">
                        <a:defRPr sz="1900" kern="1200">
                          <a:solidFill>
                            <a:schemeClr val="dk1"/>
                          </a:solidFill>
                          <a:latin typeface="Salesforce Sans"/>
                        </a:defRPr>
                      </a:lvl5pPr>
                      <a:lvl6pPr marL="2285600" algn="l" defTabSz="914240" rtl="0" eaLnBrk="1" latinLnBrk="0" hangingPunct="1">
                        <a:defRPr sz="1900" kern="1200">
                          <a:solidFill>
                            <a:schemeClr val="dk1"/>
                          </a:solidFill>
                          <a:latin typeface="Salesforce Sans"/>
                        </a:defRPr>
                      </a:lvl6pPr>
                      <a:lvl7pPr marL="2742720" algn="l" defTabSz="914240" rtl="0" eaLnBrk="1" latinLnBrk="0" hangingPunct="1">
                        <a:defRPr sz="1900" kern="1200">
                          <a:solidFill>
                            <a:schemeClr val="dk1"/>
                          </a:solidFill>
                          <a:latin typeface="Salesforce Sans"/>
                        </a:defRPr>
                      </a:lvl7pPr>
                      <a:lvl8pPr marL="3199840" algn="l" defTabSz="914240" rtl="0" eaLnBrk="1" latinLnBrk="0" hangingPunct="1">
                        <a:defRPr sz="1900" kern="1200">
                          <a:solidFill>
                            <a:schemeClr val="dk1"/>
                          </a:solidFill>
                          <a:latin typeface="Salesforce Sans"/>
                        </a:defRPr>
                      </a:lvl8pPr>
                      <a:lvl9pPr marL="3656960" algn="l" defTabSz="914240" rtl="0" eaLnBrk="1" latinLnBrk="0" hangingPunct="1">
                        <a:defRPr sz="1900" kern="1200">
                          <a:solidFill>
                            <a:schemeClr val="dk1"/>
                          </a:solidFill>
                          <a:latin typeface="Salesforce Sans"/>
                        </a:defRPr>
                      </a:lvl9p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200" b="0" dirty="0">
                          <a:solidFill>
                            <a:schemeClr val="bg1">
                              <a:lumMod val="50000"/>
                            </a:schemeClr>
                          </a:solidFill>
                          <a:latin typeface="Salesforce Sans" panose="020B0505020202020203" pitchFamily="34" charset="0"/>
                          <a:ea typeface="Segoe UI" pitchFamily="34" charset="0"/>
                          <a:cs typeface="Segoe UI" pitchFamily="34" charset="0"/>
                        </a:rPr>
                        <a:t>1 commentaire ·  7 affichages</a:t>
                      </a:r>
                    </a:p>
                  </a:txBody>
                  <a:tcPr marR="121888" marT="60960" marB="60960">
                    <a:lnL w="12700" cmpd="sng">
                      <a:noFill/>
                    </a:lnL>
                    <a:lnR w="12700" cmpd="sng">
                      <a:noFill/>
                    </a:lnR>
                    <a:lnT w="12700" cap="flat" cmpd="sng" algn="ctr">
                      <a:solidFill>
                        <a:srgbClr val="FFFFFF"/>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pic>
        <p:nvPicPr>
          <p:cNvPr id="12" name="Picture 11"/>
          <p:cNvPicPr>
            <a:picLocks noChangeAspect="1"/>
          </p:cNvPicPr>
          <p:nvPr/>
        </p:nvPicPr>
        <p:blipFill rotWithShape="1">
          <a:blip r:embed="rId3" cstate="print"/>
          <a:srcRect l="1970" t="12280" r="78654" b="85404"/>
          <a:stretch/>
        </p:blipFill>
        <p:spPr>
          <a:xfrm>
            <a:off x="271679" y="6190498"/>
            <a:ext cx="2647901" cy="224010"/>
          </a:xfrm>
          <a:prstGeom prst="rect">
            <a:avLst/>
          </a:prstGeom>
        </p:spPr>
      </p:pic>
      <p:pic>
        <p:nvPicPr>
          <p:cNvPr id="13" name="Picture 12"/>
          <p:cNvPicPr>
            <a:picLocks noChangeAspect="1"/>
          </p:cNvPicPr>
          <p:nvPr/>
        </p:nvPicPr>
        <p:blipFill rotWithShape="1">
          <a:blip r:embed="rId3" cstate="print"/>
          <a:srcRect l="96090" t="2041" r="2152" b="95552"/>
          <a:stretch/>
        </p:blipFill>
        <p:spPr>
          <a:xfrm>
            <a:off x="5078757" y="1112802"/>
            <a:ext cx="312169" cy="288435"/>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721385518"/>
              </p:ext>
            </p:extLst>
          </p:nvPr>
        </p:nvGraphicFramePr>
        <p:xfrm>
          <a:off x="5983674" y="1728862"/>
          <a:ext cx="5835793" cy="4251960"/>
        </p:xfrm>
        <a:graphic>
          <a:graphicData uri="http://schemas.openxmlformats.org/drawingml/2006/table">
            <a:tbl>
              <a:tblPr firstRow="1" bandRow="1"/>
              <a:tblGrid>
                <a:gridCol w="5571147">
                  <a:extLst>
                    <a:ext uri="{9D8B030D-6E8A-4147-A177-3AD203B41FA5}">
                      <a16:colId xmlns:a16="http://schemas.microsoft.com/office/drawing/2014/main" xmlns="" val="20000"/>
                    </a:ext>
                  </a:extLst>
                </a:gridCol>
                <a:gridCol w="264646">
                  <a:extLst>
                    <a:ext uri="{9D8B030D-6E8A-4147-A177-3AD203B41FA5}">
                      <a16:colId xmlns:a16="http://schemas.microsoft.com/office/drawing/2014/main" xmlns="" val="20001"/>
                    </a:ext>
                  </a:extLst>
                </a:gridCol>
              </a:tblGrid>
              <a:tr h="0">
                <a:tc>
                  <a:txBody>
                    <a:bodyPr/>
                    <a:lstStyle>
                      <a:lvl1pPr marL="0" algn="l" defTabSz="914240" rtl="0" eaLnBrk="1" latinLnBrk="0" hangingPunct="1">
                        <a:defRPr sz="1900" b="1" kern="1200">
                          <a:solidFill>
                            <a:schemeClr val="lt1"/>
                          </a:solidFill>
                          <a:latin typeface="Salesforce Sans"/>
                        </a:defRPr>
                      </a:lvl1pPr>
                      <a:lvl2pPr marL="457120" algn="l" defTabSz="914240" rtl="0" eaLnBrk="1" latinLnBrk="0" hangingPunct="1">
                        <a:defRPr sz="1900" b="1" kern="1200">
                          <a:solidFill>
                            <a:schemeClr val="lt1"/>
                          </a:solidFill>
                          <a:latin typeface="Salesforce Sans"/>
                        </a:defRPr>
                      </a:lvl2pPr>
                      <a:lvl3pPr marL="914240" algn="l" defTabSz="914240" rtl="0" eaLnBrk="1" latinLnBrk="0" hangingPunct="1">
                        <a:defRPr sz="1900" b="1" kern="1200">
                          <a:solidFill>
                            <a:schemeClr val="lt1"/>
                          </a:solidFill>
                          <a:latin typeface="Salesforce Sans"/>
                        </a:defRPr>
                      </a:lvl3pPr>
                      <a:lvl4pPr marL="1371360" algn="l" defTabSz="914240" rtl="0" eaLnBrk="1" latinLnBrk="0" hangingPunct="1">
                        <a:defRPr sz="1900" b="1" kern="1200">
                          <a:solidFill>
                            <a:schemeClr val="lt1"/>
                          </a:solidFill>
                          <a:latin typeface="Salesforce Sans"/>
                        </a:defRPr>
                      </a:lvl4pPr>
                      <a:lvl5pPr marL="1828480" algn="l" defTabSz="914240" rtl="0" eaLnBrk="1" latinLnBrk="0" hangingPunct="1">
                        <a:defRPr sz="1900" b="1" kern="1200">
                          <a:solidFill>
                            <a:schemeClr val="lt1"/>
                          </a:solidFill>
                          <a:latin typeface="Salesforce Sans"/>
                        </a:defRPr>
                      </a:lvl5pPr>
                      <a:lvl6pPr marL="2285600" algn="l" defTabSz="914240" rtl="0" eaLnBrk="1" latinLnBrk="0" hangingPunct="1">
                        <a:defRPr sz="1900" b="1" kern="1200">
                          <a:solidFill>
                            <a:schemeClr val="lt1"/>
                          </a:solidFill>
                          <a:latin typeface="Salesforce Sans"/>
                        </a:defRPr>
                      </a:lvl6pPr>
                      <a:lvl7pPr marL="2742720" algn="l" defTabSz="914240" rtl="0" eaLnBrk="1" latinLnBrk="0" hangingPunct="1">
                        <a:defRPr sz="1900" b="1" kern="1200">
                          <a:solidFill>
                            <a:schemeClr val="lt1"/>
                          </a:solidFill>
                          <a:latin typeface="Salesforce Sans"/>
                        </a:defRPr>
                      </a:lvl7pPr>
                      <a:lvl8pPr marL="3199840" algn="l" defTabSz="914240" rtl="0" eaLnBrk="1" latinLnBrk="0" hangingPunct="1">
                        <a:defRPr sz="1900" b="1" kern="1200">
                          <a:solidFill>
                            <a:schemeClr val="lt1"/>
                          </a:solidFill>
                          <a:latin typeface="Salesforce Sans"/>
                        </a:defRPr>
                      </a:lvl8pPr>
                      <a:lvl9pPr marL="3656960" algn="l" defTabSz="914240" rtl="0" eaLnBrk="1" latinLnBrk="0" hangingPunct="1">
                        <a:defRPr sz="1900" b="1" kern="1200">
                          <a:solidFill>
                            <a:schemeClr val="lt1"/>
                          </a:solidFill>
                          <a:latin typeface="Salesforce San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John Wiseman </a:t>
                      </a:r>
                      <a:r>
                        <a:rPr lang="fr-FR" sz="1600" b="0" dirty="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lvl1pPr marL="0" algn="l" defTabSz="914240" rtl="0" eaLnBrk="1" latinLnBrk="0" hangingPunct="1">
                        <a:defRPr sz="1900" b="1" kern="1200">
                          <a:solidFill>
                            <a:schemeClr val="lt1"/>
                          </a:solidFill>
                          <a:latin typeface="Salesforce Sans"/>
                        </a:defRPr>
                      </a:lvl1pPr>
                      <a:lvl2pPr marL="457120" algn="l" defTabSz="914240" rtl="0" eaLnBrk="1" latinLnBrk="0" hangingPunct="1">
                        <a:defRPr sz="1900" b="1" kern="1200">
                          <a:solidFill>
                            <a:schemeClr val="lt1"/>
                          </a:solidFill>
                          <a:latin typeface="Salesforce Sans"/>
                        </a:defRPr>
                      </a:lvl2pPr>
                      <a:lvl3pPr marL="914240" algn="l" defTabSz="914240" rtl="0" eaLnBrk="1" latinLnBrk="0" hangingPunct="1">
                        <a:defRPr sz="1900" b="1" kern="1200">
                          <a:solidFill>
                            <a:schemeClr val="lt1"/>
                          </a:solidFill>
                          <a:latin typeface="Salesforce Sans"/>
                        </a:defRPr>
                      </a:lvl3pPr>
                      <a:lvl4pPr marL="1371360" algn="l" defTabSz="914240" rtl="0" eaLnBrk="1" latinLnBrk="0" hangingPunct="1">
                        <a:defRPr sz="1900" b="1" kern="1200">
                          <a:solidFill>
                            <a:schemeClr val="lt1"/>
                          </a:solidFill>
                          <a:latin typeface="Salesforce Sans"/>
                        </a:defRPr>
                      </a:lvl4pPr>
                      <a:lvl5pPr marL="1828480" algn="l" defTabSz="914240" rtl="0" eaLnBrk="1" latinLnBrk="0" hangingPunct="1">
                        <a:defRPr sz="1900" b="1" kern="1200">
                          <a:solidFill>
                            <a:schemeClr val="lt1"/>
                          </a:solidFill>
                          <a:latin typeface="Salesforce Sans"/>
                        </a:defRPr>
                      </a:lvl5pPr>
                      <a:lvl6pPr marL="2285600" algn="l" defTabSz="914240" rtl="0" eaLnBrk="1" latinLnBrk="0" hangingPunct="1">
                        <a:defRPr sz="1900" b="1" kern="1200">
                          <a:solidFill>
                            <a:schemeClr val="lt1"/>
                          </a:solidFill>
                          <a:latin typeface="Salesforce Sans"/>
                        </a:defRPr>
                      </a:lvl6pPr>
                      <a:lvl7pPr marL="2742720" algn="l" defTabSz="914240" rtl="0" eaLnBrk="1" latinLnBrk="0" hangingPunct="1">
                        <a:defRPr sz="1900" b="1" kern="1200">
                          <a:solidFill>
                            <a:schemeClr val="lt1"/>
                          </a:solidFill>
                          <a:latin typeface="Salesforce Sans"/>
                        </a:defRPr>
                      </a:lvl7pPr>
                      <a:lvl8pPr marL="3199840" algn="l" defTabSz="914240" rtl="0" eaLnBrk="1" latinLnBrk="0" hangingPunct="1">
                        <a:defRPr sz="1900" b="1" kern="1200">
                          <a:solidFill>
                            <a:schemeClr val="lt1"/>
                          </a:solidFill>
                          <a:latin typeface="Salesforce Sans"/>
                        </a:defRPr>
                      </a:lvl8pPr>
                      <a:lvl9pPr marL="3656960" algn="l" defTabSz="914240" rtl="0" eaLnBrk="1" latinLnBrk="0" hangingPunct="1">
                        <a:defRPr sz="1900" b="1" kern="1200">
                          <a:solidFill>
                            <a:schemeClr val="lt1"/>
                          </a:solidFill>
                          <a:latin typeface="Salesforce Sans"/>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0">
                <a:tc>
                  <a:txBody>
                    <a:bodyPr/>
                    <a:lstStyle>
                      <a:lvl1pPr marL="0" algn="l" defTabSz="914240" rtl="0" eaLnBrk="1" latinLnBrk="0" hangingPunct="1">
                        <a:defRPr sz="1900" kern="1200">
                          <a:solidFill>
                            <a:schemeClr val="dk1"/>
                          </a:solidFill>
                          <a:latin typeface="Salesforce Sans"/>
                        </a:defRPr>
                      </a:lvl1pPr>
                      <a:lvl2pPr marL="457120" algn="l" defTabSz="914240" rtl="0" eaLnBrk="1" latinLnBrk="0" hangingPunct="1">
                        <a:defRPr sz="1900" kern="1200">
                          <a:solidFill>
                            <a:schemeClr val="dk1"/>
                          </a:solidFill>
                          <a:latin typeface="Salesforce Sans"/>
                        </a:defRPr>
                      </a:lvl2pPr>
                      <a:lvl3pPr marL="914240" algn="l" defTabSz="914240" rtl="0" eaLnBrk="1" latinLnBrk="0" hangingPunct="1">
                        <a:defRPr sz="1900" kern="1200">
                          <a:solidFill>
                            <a:schemeClr val="dk1"/>
                          </a:solidFill>
                          <a:latin typeface="Salesforce Sans"/>
                        </a:defRPr>
                      </a:lvl3pPr>
                      <a:lvl4pPr marL="1371360" algn="l" defTabSz="914240" rtl="0" eaLnBrk="1" latinLnBrk="0" hangingPunct="1">
                        <a:defRPr sz="1900" kern="1200">
                          <a:solidFill>
                            <a:schemeClr val="dk1"/>
                          </a:solidFill>
                          <a:latin typeface="Salesforce Sans"/>
                        </a:defRPr>
                      </a:lvl4pPr>
                      <a:lvl5pPr marL="1828480" algn="l" defTabSz="914240" rtl="0" eaLnBrk="1" latinLnBrk="0" hangingPunct="1">
                        <a:defRPr sz="1900" kern="1200">
                          <a:solidFill>
                            <a:schemeClr val="dk1"/>
                          </a:solidFill>
                          <a:latin typeface="Salesforce Sans"/>
                        </a:defRPr>
                      </a:lvl5pPr>
                      <a:lvl6pPr marL="2285600" algn="l" defTabSz="914240" rtl="0" eaLnBrk="1" latinLnBrk="0" hangingPunct="1">
                        <a:defRPr sz="1900" kern="1200">
                          <a:solidFill>
                            <a:schemeClr val="dk1"/>
                          </a:solidFill>
                          <a:latin typeface="Salesforce Sans"/>
                        </a:defRPr>
                      </a:lvl6pPr>
                      <a:lvl7pPr marL="2742720" algn="l" defTabSz="914240" rtl="0" eaLnBrk="1" latinLnBrk="0" hangingPunct="1">
                        <a:defRPr sz="1900" kern="1200">
                          <a:solidFill>
                            <a:schemeClr val="dk1"/>
                          </a:solidFill>
                          <a:latin typeface="Salesforce Sans"/>
                        </a:defRPr>
                      </a:lvl7pPr>
                      <a:lvl8pPr marL="3199840" algn="l" defTabSz="914240" rtl="0" eaLnBrk="1" latinLnBrk="0" hangingPunct="1">
                        <a:defRPr sz="1900" kern="1200">
                          <a:solidFill>
                            <a:schemeClr val="dk1"/>
                          </a:solidFill>
                          <a:latin typeface="Salesforce Sans"/>
                        </a:defRPr>
                      </a:lvl8pPr>
                      <a:lvl9pPr marL="3656960" algn="l" defTabSz="914240" rtl="0" eaLnBrk="1" latinLnBrk="0" hangingPunct="1">
                        <a:defRPr sz="1900" kern="1200">
                          <a:solidFill>
                            <a:schemeClr val="dk1"/>
                          </a:solidFill>
                          <a:latin typeface="Salesforce Sans"/>
                        </a:defRPr>
                      </a:lvl9p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À des fins de rapports, il serait utile de savoir pourquoi les opportunités ont été remportées ou perdues. Serait-il possible de créer un nouveau champ </a:t>
                      </a:r>
                      <a:r>
                        <a:rPr lang="fr-FR" sz="1800" b="0" dirty="0" smtClean="0">
                          <a:solidFill>
                            <a:schemeClr val="tx1"/>
                          </a:solidFill>
                          <a:latin typeface="Salesforce Sans" panose="020B0505020202020203" pitchFamily="34" charset="0"/>
                          <a:ea typeface="Segoe UI" pitchFamily="34" charset="0"/>
                          <a:cs typeface="Segoe UI" pitchFamily="34" charset="0"/>
                        </a:rPr>
                        <a:t>d'opportunités </a:t>
                      </a:r>
                      <a:r>
                        <a:rPr lang="fr-FR" sz="1800" b="0" dirty="0">
                          <a:solidFill>
                            <a:schemeClr val="tx1"/>
                          </a:solidFill>
                          <a:latin typeface="Salesforce Sans" panose="020B0505020202020203" pitchFamily="34" charset="0"/>
                          <a:ea typeface="Segoe UI" pitchFamily="34" charset="0"/>
                          <a:cs typeface="Segoe UI" pitchFamily="34" charset="0"/>
                        </a:rPr>
                        <a:t>afin de permettre aux agents commerciaux </a:t>
                      </a:r>
                      <a:r>
                        <a:rPr lang="fr-FR" sz="1800" b="0" dirty="0" smtClean="0">
                          <a:solidFill>
                            <a:schemeClr val="tx1"/>
                          </a:solidFill>
                          <a:latin typeface="Salesforce Sans" panose="020B0505020202020203" pitchFamily="34" charset="0"/>
                          <a:ea typeface="Segoe UI" pitchFamily="34" charset="0"/>
                          <a:cs typeface="Segoe UI" pitchFamily="34" charset="0"/>
                        </a:rPr>
                        <a:t>d'enregistrer </a:t>
                      </a:r>
                      <a:r>
                        <a:rPr lang="fr-FR" sz="1800" b="0" dirty="0">
                          <a:solidFill>
                            <a:schemeClr val="tx1"/>
                          </a:solidFill>
                          <a:latin typeface="Salesforce Sans" panose="020B0505020202020203" pitchFamily="34" charset="0"/>
                          <a:ea typeface="Segoe UI" pitchFamily="34" charset="0"/>
                          <a:cs typeface="Segoe UI" pitchFamily="34" charset="0"/>
                        </a:rPr>
                        <a:t>ceci ? Les raisons possibles pourraient être :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Perdue : concurrent</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Perdue : prix</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Perdue : fonctionnalités produits</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Perdue : projet abandonné</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31 minutes</a:t>
                      </a:r>
                    </a:p>
                  </a:txBody>
                  <a:tcPr marL="731520" marR="121888" marT="60960" marB="60960">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lvl1pPr marL="0" algn="l" defTabSz="914240" rtl="0" eaLnBrk="1" latinLnBrk="0" hangingPunct="1">
                        <a:defRPr sz="1900" kern="1200">
                          <a:solidFill>
                            <a:schemeClr val="dk1"/>
                          </a:solidFill>
                          <a:latin typeface="Salesforce Sans"/>
                        </a:defRPr>
                      </a:lvl1pPr>
                      <a:lvl2pPr marL="457120" algn="l" defTabSz="914240" rtl="0" eaLnBrk="1" latinLnBrk="0" hangingPunct="1">
                        <a:defRPr sz="1900" kern="1200">
                          <a:solidFill>
                            <a:schemeClr val="dk1"/>
                          </a:solidFill>
                          <a:latin typeface="Salesforce Sans"/>
                        </a:defRPr>
                      </a:lvl2pPr>
                      <a:lvl3pPr marL="914240" algn="l" defTabSz="914240" rtl="0" eaLnBrk="1" latinLnBrk="0" hangingPunct="1">
                        <a:defRPr sz="1900" kern="1200">
                          <a:solidFill>
                            <a:schemeClr val="dk1"/>
                          </a:solidFill>
                          <a:latin typeface="Salesforce Sans"/>
                        </a:defRPr>
                      </a:lvl3pPr>
                      <a:lvl4pPr marL="1371360" algn="l" defTabSz="914240" rtl="0" eaLnBrk="1" latinLnBrk="0" hangingPunct="1">
                        <a:defRPr sz="1900" kern="1200">
                          <a:solidFill>
                            <a:schemeClr val="dk1"/>
                          </a:solidFill>
                          <a:latin typeface="Salesforce Sans"/>
                        </a:defRPr>
                      </a:lvl4pPr>
                      <a:lvl5pPr marL="1828480" algn="l" defTabSz="914240" rtl="0" eaLnBrk="1" latinLnBrk="0" hangingPunct="1">
                        <a:defRPr sz="1900" kern="1200">
                          <a:solidFill>
                            <a:schemeClr val="dk1"/>
                          </a:solidFill>
                          <a:latin typeface="Salesforce Sans"/>
                        </a:defRPr>
                      </a:lvl5pPr>
                      <a:lvl6pPr marL="2285600" algn="l" defTabSz="914240" rtl="0" eaLnBrk="1" latinLnBrk="0" hangingPunct="1">
                        <a:defRPr sz="1900" kern="1200">
                          <a:solidFill>
                            <a:schemeClr val="dk1"/>
                          </a:solidFill>
                          <a:latin typeface="Salesforce Sans"/>
                        </a:defRPr>
                      </a:lvl6pPr>
                      <a:lvl7pPr marL="2742720" algn="l" defTabSz="914240" rtl="0" eaLnBrk="1" latinLnBrk="0" hangingPunct="1">
                        <a:defRPr sz="1900" kern="1200">
                          <a:solidFill>
                            <a:schemeClr val="dk1"/>
                          </a:solidFill>
                          <a:latin typeface="Salesforce Sans"/>
                        </a:defRPr>
                      </a:lvl7pPr>
                      <a:lvl8pPr marL="3199840" algn="l" defTabSz="914240" rtl="0" eaLnBrk="1" latinLnBrk="0" hangingPunct="1">
                        <a:defRPr sz="1900" kern="1200">
                          <a:solidFill>
                            <a:schemeClr val="dk1"/>
                          </a:solidFill>
                          <a:latin typeface="Salesforce Sans"/>
                        </a:defRPr>
                      </a:lvl8pPr>
                      <a:lvl9pPr marL="3656960" algn="l" defTabSz="914240" rtl="0" eaLnBrk="1" latinLnBrk="0" hangingPunct="1">
                        <a:defRPr sz="1900" kern="1200">
                          <a:solidFill>
                            <a:schemeClr val="dk1"/>
                          </a:solidFill>
                          <a:latin typeface="Salesforce Sans"/>
                        </a:defRPr>
                      </a:lvl9p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7" name="Picture 16"/>
          <p:cNvPicPr>
            <a:picLocks noChangeAspect="1"/>
          </p:cNvPicPr>
          <p:nvPr/>
        </p:nvPicPr>
        <p:blipFill rotWithShape="1">
          <a:blip r:embed="rId3" cstate="print"/>
          <a:srcRect l="95812" t="16466" r="2430" b="81127"/>
          <a:stretch/>
        </p:blipFill>
        <p:spPr>
          <a:xfrm>
            <a:off x="11446182" y="2126281"/>
            <a:ext cx="312169" cy="288435"/>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6112406" y="2208781"/>
            <a:ext cx="498087" cy="496029"/>
          </a:xfrm>
          <a:prstGeom prst="ellipse">
            <a:avLst/>
          </a:prstGeom>
          <a:solidFill>
            <a:schemeClr val="bg2">
              <a:lumMod val="90000"/>
            </a:schemeClr>
          </a:solidFill>
        </p:spPr>
      </p:pic>
      <p:pic>
        <p:nvPicPr>
          <p:cNvPr id="20" name="Picture 19"/>
          <p:cNvPicPr>
            <a:picLocks noChangeAspect="1"/>
          </p:cNvPicPr>
          <p:nvPr/>
        </p:nvPicPr>
        <p:blipFill rotWithShape="1">
          <a:blip r:embed="rId5" cstate="print"/>
          <a:srcRect l="5937" t="6188" r="9143" b="3506"/>
          <a:stretch/>
        </p:blipFill>
        <p:spPr>
          <a:xfrm>
            <a:off x="349914" y="1004605"/>
            <a:ext cx="593333" cy="596707"/>
          </a:xfrm>
          <a:prstGeom prst="ellipse">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5380" t="-2309" r="7382" b="65445"/>
          <a:stretch/>
        </p:blipFill>
        <p:spPr>
          <a:xfrm>
            <a:off x="275996" y="996022"/>
            <a:ext cx="717730" cy="732840"/>
          </a:xfrm>
          <a:prstGeom prst="flowChartConnector">
            <a:avLst/>
          </a:prstGeom>
          <a:solidFill>
            <a:schemeClr val="bg1">
              <a:lumMod val="85000"/>
            </a:schemeClr>
          </a:solidFill>
        </p:spPr>
      </p:pic>
      <p:grpSp>
        <p:nvGrpSpPr>
          <p:cNvPr id="16" name="Group 15"/>
          <p:cNvGrpSpPr/>
          <p:nvPr/>
        </p:nvGrpSpPr>
        <p:grpSpPr>
          <a:xfrm>
            <a:off x="527030" y="6183053"/>
            <a:ext cx="2635271" cy="261611"/>
            <a:chOff x="2204192" y="3458997"/>
            <a:chExt cx="2635271" cy="261611"/>
          </a:xfrm>
        </p:grpSpPr>
        <p:sp>
          <p:nvSpPr>
            <p:cNvPr id="18" name="TextBox 17">
              <a:extLst>
                <a:ext uri="{FF2B5EF4-FFF2-40B4-BE49-F238E27FC236}">
                  <a16:creationId xmlns:a16="http://schemas.microsoft.com/office/drawing/2014/main" xmlns="" id="{418DD8C2-B6AD-4DF5-BF12-658C0A1B2809}"/>
                </a:ext>
              </a:extLst>
            </p:cNvPr>
            <p:cNvSpPr txBox="1"/>
            <p:nvPr/>
          </p:nvSpPr>
          <p:spPr>
            <a:xfrm>
              <a:off x="2204192" y="3458998"/>
              <a:ext cx="537561" cy="261610"/>
            </a:xfrm>
            <a:prstGeom prst="rect">
              <a:avLst/>
            </a:prstGeom>
            <a:solidFill>
              <a:schemeClr val="bg1"/>
            </a:solidFill>
            <a:ln>
              <a:noFill/>
            </a:ln>
          </p:spPr>
          <p:txBody>
            <a:bodyPr wrap="square" lIns="0" rIns="0" rtlCol="0">
              <a:spAutoFit/>
            </a:bodyPr>
            <a:lstStyle/>
            <a:p>
              <a:pPr algn="l"/>
              <a:r>
                <a:rPr lang="fr-FR" sz="1100" dirty="0" smtClean="0">
                  <a:solidFill>
                    <a:schemeClr val="tx2"/>
                  </a:solidFill>
                  <a:latin typeface="Salesforce Sans" panose="020B0505020202020203" pitchFamily="34" charset="0"/>
                  <a:cs typeface="Arial" pitchFamily="34" charset="0"/>
                </a:rPr>
                <a:t>J'aime</a:t>
              </a:r>
              <a:endParaRPr lang="fr-FR" sz="1100" dirty="0">
                <a:solidFill>
                  <a:schemeClr val="tx2"/>
                </a:solidFill>
                <a:latin typeface="Salesforce Sans" panose="020B0505020202020203" pitchFamily="34" charset="0"/>
                <a:cs typeface="Arial" pitchFamily="34" charset="0"/>
              </a:endParaRPr>
            </a:p>
          </p:txBody>
        </p:sp>
        <p:sp>
          <p:nvSpPr>
            <p:cNvPr id="21" name="TextBox 20">
              <a:extLst>
                <a:ext uri="{FF2B5EF4-FFF2-40B4-BE49-F238E27FC236}">
                  <a16:creationId xmlns:a16="http://schemas.microsoft.com/office/drawing/2014/main" xmlns="" id="{BE6CFA58-88F5-4B0A-AAE4-94A55F05FFC1}"/>
                </a:ext>
              </a:extLst>
            </p:cNvPr>
            <p:cNvSpPr txBox="1"/>
            <p:nvPr/>
          </p:nvSpPr>
          <p:spPr>
            <a:xfrm>
              <a:off x="3006014" y="3458998"/>
              <a:ext cx="899998" cy="261610"/>
            </a:xfrm>
            <a:prstGeom prst="rect">
              <a:avLst/>
            </a:prstGeom>
            <a:solidFill>
              <a:schemeClr val="bg1"/>
            </a:solidFill>
            <a:ln>
              <a:noFill/>
            </a:ln>
          </p:spPr>
          <p:txBody>
            <a:bodyPr wrap="square" lIns="0" rIns="0" rtlCol="0">
              <a:spAutoFit/>
            </a:bodyPr>
            <a:lstStyle/>
            <a:p>
              <a:pPr algn="l"/>
              <a:r>
                <a:rPr lang="fr-FR" sz="1100" dirty="0">
                  <a:solidFill>
                    <a:schemeClr val="tx2"/>
                  </a:solidFill>
                  <a:latin typeface="Salesforce Sans" panose="020B0505020202020203" pitchFamily="34" charset="0"/>
                  <a:cs typeface="Arial" pitchFamily="34" charset="0"/>
                </a:rPr>
                <a:t>Commenter</a:t>
              </a:r>
            </a:p>
          </p:txBody>
        </p:sp>
        <p:sp>
          <p:nvSpPr>
            <p:cNvPr id="22" name="TextBox 21">
              <a:extLst>
                <a:ext uri="{FF2B5EF4-FFF2-40B4-BE49-F238E27FC236}">
                  <a16:creationId xmlns:a16="http://schemas.microsoft.com/office/drawing/2014/main" xmlns="" id="{79D51F91-277C-4322-A755-972BFDFAA47D}"/>
                </a:ext>
              </a:extLst>
            </p:cNvPr>
            <p:cNvSpPr txBox="1"/>
            <p:nvPr/>
          </p:nvSpPr>
          <p:spPr>
            <a:xfrm>
              <a:off x="4203547" y="3458997"/>
              <a:ext cx="635916" cy="261610"/>
            </a:xfrm>
            <a:prstGeom prst="rect">
              <a:avLst/>
            </a:prstGeom>
            <a:solidFill>
              <a:schemeClr val="bg1"/>
            </a:solidFill>
            <a:ln>
              <a:noFill/>
            </a:ln>
          </p:spPr>
          <p:txBody>
            <a:bodyPr wrap="square" lIns="0" rIns="0" rtlCol="0">
              <a:spAutoFit/>
            </a:bodyPr>
            <a:lstStyle/>
            <a:p>
              <a:pPr algn="l"/>
              <a:r>
                <a:rPr lang="fr-FR" sz="11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03772582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224</a:t>
            </a:fld>
            <a:endParaRPr lang="en-US" smtClean="0"/>
          </a:p>
        </p:txBody>
      </p:sp>
      <p:sp>
        <p:nvSpPr>
          <p:cNvPr id="3" name="Text Placeholder 2"/>
          <p:cNvSpPr>
            <a:spLocks noGrp="1"/>
          </p:cNvSpPr>
          <p:nvPr>
            <p:ph type="body" sz="quarter" idx="11"/>
          </p:nvPr>
        </p:nvSpPr>
        <p:spPr/>
        <p:txBody>
          <a:bodyPr/>
          <a:lstStyle/>
          <a:p>
            <a:r>
              <a:rPr lang="fr-FR"/>
              <a:t>Que sont les listes de sélection ?</a:t>
            </a:r>
          </a:p>
        </p:txBody>
      </p:sp>
      <p:sp>
        <p:nvSpPr>
          <p:cNvPr id="4" name="Text Placeholder 3"/>
          <p:cNvSpPr>
            <a:spLocks noGrp="1"/>
          </p:cNvSpPr>
          <p:nvPr>
            <p:ph type="body" sz="quarter" idx="12"/>
          </p:nvPr>
        </p:nvSpPr>
        <p:spPr>
          <a:xfrm>
            <a:off x="455734" y="1106905"/>
            <a:ext cx="6727356" cy="3641558"/>
          </a:xfrm>
        </p:spPr>
        <p:txBody>
          <a:bodyPr/>
          <a:lstStyle/>
          <a:p>
            <a:pPr>
              <a:lnSpc>
                <a:spcPct val="100000"/>
              </a:lnSpc>
            </a:pPr>
            <a:r>
              <a:rPr lang="fr-FR" sz="2200" dirty="0"/>
              <a:t>Les listes de sélection sont des champs qui permettent aux utilisateurs de sélectionner soit une valeur simple soit des valeurs multiples à partir </a:t>
            </a:r>
            <a:r>
              <a:rPr lang="fr-FR" sz="2200" dirty="0" smtClean="0"/>
              <a:t>d'une </a:t>
            </a:r>
            <a:r>
              <a:rPr lang="fr-FR" sz="2200" dirty="0"/>
              <a:t>liste prédéfinie pendant la saisie des données. </a:t>
            </a:r>
            <a:r>
              <a:rPr lang="fr-FR" sz="2200" dirty="0" smtClean="0"/>
              <a:t>Vous </a:t>
            </a:r>
            <a:r>
              <a:rPr lang="fr-FR" sz="2200" dirty="0"/>
              <a:t>pouvez les utiliser pour :</a:t>
            </a:r>
          </a:p>
          <a:p>
            <a:pPr lvl="1">
              <a:lnSpc>
                <a:spcPct val="100000"/>
              </a:lnSpc>
            </a:pPr>
            <a:r>
              <a:rPr lang="fr-FR" sz="2200" dirty="0"/>
              <a:t>Accélérer la saisie des données.</a:t>
            </a:r>
          </a:p>
          <a:p>
            <a:pPr lvl="1">
              <a:lnSpc>
                <a:spcPct val="100000"/>
              </a:lnSpc>
            </a:pPr>
            <a:r>
              <a:rPr lang="fr-FR" sz="2200" dirty="0"/>
              <a:t>Maintenir la qualité des donnés en</a:t>
            </a:r>
            <a:br>
              <a:rPr lang="fr-FR" sz="2200" dirty="0"/>
            </a:br>
            <a:r>
              <a:rPr lang="fr-FR" sz="2200" dirty="0" smtClean="0"/>
              <a:t>n'autorisant </a:t>
            </a:r>
            <a:r>
              <a:rPr lang="fr-FR" sz="2200" dirty="0"/>
              <a:t>que les valeurs permises.</a:t>
            </a:r>
          </a:p>
          <a:p>
            <a:pPr lvl="1">
              <a:lnSpc>
                <a:spcPct val="100000"/>
              </a:lnSpc>
            </a:pPr>
            <a:r>
              <a:rPr lang="fr-FR" sz="2200" dirty="0"/>
              <a:t>Faciliter la recherche, la création de rapports</a:t>
            </a:r>
            <a:br>
              <a:rPr lang="fr-FR" sz="2200" dirty="0"/>
            </a:br>
            <a:r>
              <a:rPr lang="fr-FR" sz="2200" dirty="0"/>
              <a:t>et le filtrage.</a:t>
            </a:r>
          </a:p>
          <a:p>
            <a:endParaRPr lang="en-IN" sz="2200" dirty="0"/>
          </a:p>
        </p:txBody>
      </p:sp>
      <p:grpSp>
        <p:nvGrpSpPr>
          <p:cNvPr id="5" name="Group 4"/>
          <p:cNvGrpSpPr/>
          <p:nvPr/>
        </p:nvGrpSpPr>
        <p:grpSpPr>
          <a:xfrm>
            <a:off x="2785814" y="5495351"/>
            <a:ext cx="8272711" cy="1348992"/>
            <a:chOff x="8076386" y="5021676"/>
            <a:chExt cx="7812235" cy="1424251"/>
          </a:xfrm>
        </p:grpSpPr>
        <p:sp>
          <p:nvSpPr>
            <p:cNvPr id="6" name="TextBox 5"/>
            <p:cNvSpPr txBox="1"/>
            <p:nvPr/>
          </p:nvSpPr>
          <p:spPr>
            <a:xfrm>
              <a:off x="13477573" y="5021676"/>
              <a:ext cx="2411048" cy="422432"/>
            </a:xfrm>
            <a:prstGeom prst="rect">
              <a:avLst/>
            </a:prstGeom>
            <a:noFill/>
          </p:spPr>
          <p:txBody>
            <a:bodyPr wrap="square" rtlCol="0">
              <a:spAutoFit/>
            </a:bodyPr>
            <a:lstStyle/>
            <a:p>
              <a:pPr algn="ctr"/>
              <a:r>
                <a:rPr lang="fr-FR" sz="2000" dirty="0">
                  <a:solidFill>
                    <a:schemeClr val="tx2">
                      <a:lumMod val="75000"/>
                    </a:schemeClr>
                  </a:solidFill>
                </a:rPr>
                <a:t>Liste déroulante</a:t>
              </a:r>
            </a:p>
          </p:txBody>
        </p:sp>
        <p:sp>
          <p:nvSpPr>
            <p:cNvPr id="7" name="TextBox 6"/>
            <p:cNvSpPr txBox="1"/>
            <p:nvPr/>
          </p:nvSpPr>
          <p:spPr>
            <a:xfrm>
              <a:off x="8076386" y="6023495"/>
              <a:ext cx="4904990" cy="422432"/>
            </a:xfrm>
            <a:prstGeom prst="rect">
              <a:avLst/>
            </a:prstGeom>
            <a:noFill/>
          </p:spPr>
          <p:txBody>
            <a:bodyPr wrap="square" rtlCol="0">
              <a:spAutoFit/>
            </a:bodyPr>
            <a:lstStyle/>
            <a:p>
              <a:pPr algn="ctr"/>
              <a:r>
                <a:rPr lang="fr-FR" sz="2000">
                  <a:solidFill>
                    <a:schemeClr val="tx2">
                      <a:lumMod val="75000"/>
                    </a:schemeClr>
                  </a:solidFill>
                </a:rPr>
                <a:t>Liste de sélection (sélection multiple)</a:t>
              </a:r>
            </a:p>
          </p:txBody>
        </p:sp>
      </p:gr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721" b="-721"/>
          <a:stretch/>
        </p:blipFill>
        <p:spPr>
          <a:xfrm>
            <a:off x="7183089" y="1016420"/>
            <a:ext cx="4875486" cy="445238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b="6432"/>
          <a:stretch/>
        </p:blipFill>
        <p:spPr>
          <a:xfrm>
            <a:off x="3215814" y="4475865"/>
            <a:ext cx="4334108" cy="192024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418118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225</a:t>
            </a:fld>
            <a:endParaRPr lang="en-US" smtClean="0"/>
          </a:p>
        </p:txBody>
      </p:sp>
      <p:sp>
        <p:nvSpPr>
          <p:cNvPr id="3" name="Text Placeholder 2"/>
          <p:cNvSpPr>
            <a:spLocks noGrp="1"/>
          </p:cNvSpPr>
          <p:nvPr>
            <p:ph type="body" sz="quarter" idx="11"/>
          </p:nvPr>
        </p:nvSpPr>
        <p:spPr/>
        <p:txBody>
          <a:bodyPr/>
          <a:lstStyle/>
          <a:p>
            <a:r>
              <a:rPr lang="fr-FR"/>
              <a:t>Listes de sélection globales</a:t>
            </a:r>
          </a:p>
        </p:txBody>
      </p:sp>
      <p:sp>
        <p:nvSpPr>
          <p:cNvPr id="4" name="Text Placeholder 3"/>
          <p:cNvSpPr>
            <a:spLocks noGrp="1"/>
          </p:cNvSpPr>
          <p:nvPr>
            <p:ph type="body" sz="quarter" idx="12"/>
          </p:nvPr>
        </p:nvSpPr>
        <p:spPr>
          <a:xfrm>
            <a:off x="455734" y="1074821"/>
            <a:ext cx="4602041" cy="2229853"/>
          </a:xfrm>
        </p:spPr>
        <p:txBody>
          <a:bodyPr/>
          <a:lstStyle/>
          <a:p>
            <a:pPr marL="342900" indent="-342900">
              <a:lnSpc>
                <a:spcPct val="100000"/>
              </a:lnSpc>
              <a:buFont typeface="Arial" panose="020B0604020202020204" pitchFamily="34" charset="0"/>
              <a:buChar char="•"/>
            </a:pPr>
            <a:r>
              <a:rPr lang="fr-FR" dirty="0"/>
              <a:t>Les valeurs des listes de sélection vous permettent de partager les valeurs des listes de sélection à travers les champs </a:t>
            </a:r>
            <a:r>
              <a:rPr lang="fr-FR" dirty="0" smtClean="0"/>
              <a:t>d'objets </a:t>
            </a:r>
            <a:r>
              <a:rPr lang="fr-FR" dirty="0"/>
              <a:t>et de listes de sélection personnalisées.</a:t>
            </a:r>
          </a:p>
          <a:p>
            <a:pPr marL="342900" indent="-342900">
              <a:lnSpc>
                <a:spcPct val="100000"/>
              </a:lnSpc>
              <a:buFont typeface="Arial" panose="020B0604020202020204" pitchFamily="34" charset="0"/>
              <a:buChar char="•"/>
            </a:pPr>
            <a:r>
              <a:rPr lang="fr-FR" dirty="0"/>
              <a:t>Les valeurs des listes de sélection sont restreintes aux objets. Elles ne peuvent être modifiées </a:t>
            </a:r>
            <a:r>
              <a:rPr lang="fr-FR" dirty="0" smtClean="0"/>
              <a:t>qu'à </a:t>
            </a:r>
            <a:r>
              <a:rPr lang="fr-FR" dirty="0"/>
              <a:t>partir des paramètres globaux.</a:t>
            </a:r>
          </a:p>
          <a:p>
            <a:pPr>
              <a:lnSpc>
                <a:spcPct val="100000"/>
              </a:lnSpc>
            </a:pPr>
            <a:endParaRPr lang="en-IN"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94412" y="1057082"/>
            <a:ext cx="5924550" cy="4142092"/>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6" name="Group 5"/>
          <p:cNvGrpSpPr/>
          <p:nvPr/>
        </p:nvGrpSpPr>
        <p:grpSpPr>
          <a:xfrm>
            <a:off x="-1" y="5747245"/>
            <a:ext cx="12188825" cy="1107996"/>
            <a:chOff x="-1" y="6057781"/>
            <a:chExt cx="12188825" cy="1107996"/>
          </a:xfrm>
        </p:grpSpPr>
        <p:sp>
          <p:nvSpPr>
            <p:cNvPr id="7" name="Rectangle 6"/>
            <p:cNvSpPr/>
            <p:nvPr/>
          </p:nvSpPr>
          <p:spPr bwMode="auto">
            <a:xfrm>
              <a:off x="-1" y="6057781"/>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smtClean="0">
                  <a:solidFill>
                    <a:srgbClr val="19325C"/>
                  </a:solidFill>
                </a:rPr>
                <a:t>Configuration </a:t>
              </a:r>
              <a:r>
                <a:rPr lang="fr-FR" sz="2000" b="1" dirty="0">
                  <a:solidFill>
                    <a:srgbClr val="19325C"/>
                  </a:solidFill>
                </a:rPr>
                <a:t>| Outils de la plate-forme | Objets et champs | Ensembles de valeurs de liste de sélection | Nouveau </a:t>
              </a:r>
            </a:p>
          </p:txBody>
        </p:sp>
        <p:sp>
          <p:nvSpPr>
            <p:cNvPr id="8"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15742024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226</a:t>
            </a:fld>
            <a:endParaRPr lang="en-US" smtClean="0"/>
          </a:p>
        </p:txBody>
      </p:sp>
      <p:sp>
        <p:nvSpPr>
          <p:cNvPr id="3" name="Text Placeholder 2"/>
          <p:cNvSpPr>
            <a:spLocks noGrp="1"/>
          </p:cNvSpPr>
          <p:nvPr>
            <p:ph type="body" sz="quarter" idx="11"/>
          </p:nvPr>
        </p:nvSpPr>
        <p:spPr/>
        <p:txBody>
          <a:bodyPr/>
          <a:lstStyle/>
          <a:p>
            <a:r>
              <a:rPr lang="fr-FR"/>
              <a:t>Listes de sélection dépendantes</a:t>
            </a:r>
          </a:p>
        </p:txBody>
      </p:sp>
      <p:sp>
        <p:nvSpPr>
          <p:cNvPr id="4" name="Text Placeholder 3"/>
          <p:cNvSpPr>
            <a:spLocks noGrp="1"/>
          </p:cNvSpPr>
          <p:nvPr>
            <p:ph type="body" sz="quarter" idx="12"/>
          </p:nvPr>
        </p:nvSpPr>
        <p:spPr>
          <a:xfrm>
            <a:off x="455734" y="1074821"/>
            <a:ext cx="6659441" cy="5333416"/>
          </a:xfrm>
        </p:spPr>
        <p:txBody>
          <a:bodyPr/>
          <a:lstStyle/>
          <a:p>
            <a:pPr>
              <a:lnSpc>
                <a:spcPct val="100000"/>
              </a:lnSpc>
            </a:pPr>
            <a:r>
              <a:rPr lang="fr-FR" sz="2200" dirty="0"/>
              <a:t>Vous pouvez relier deux listes de sélection afin de créer une relation de contrôle dépendante. Les utilisateurs sélectionnent une valeur dans la liste </a:t>
            </a:r>
            <a:r>
              <a:rPr lang="fr-FR" sz="2200" dirty="0" smtClean="0"/>
              <a:t>de </a:t>
            </a:r>
            <a:r>
              <a:rPr lang="fr-FR" sz="2200" dirty="0"/>
              <a:t>sélection qui filtre les valeurs disponibles dans </a:t>
            </a:r>
            <a:r>
              <a:rPr lang="fr-FR" sz="2200" dirty="0" smtClean="0"/>
              <a:t>une </a:t>
            </a:r>
            <a:r>
              <a:rPr lang="fr-FR" sz="2200" dirty="0"/>
              <a:t>seconde liste de </a:t>
            </a:r>
            <a:r>
              <a:rPr lang="pl-PL" sz="2200" dirty="0" smtClean="0"/>
              <a:t/>
            </a:r>
            <a:br>
              <a:rPr lang="pl-PL" sz="2200" dirty="0" smtClean="0"/>
            </a:br>
            <a:r>
              <a:rPr lang="fr-FR" sz="2200" dirty="0" smtClean="0"/>
              <a:t>sélection dépendante</a:t>
            </a:r>
            <a:r>
              <a:rPr lang="fr-FR" sz="2200" dirty="0"/>
              <a:t>.</a:t>
            </a:r>
          </a:p>
          <a:p>
            <a:endParaRPr lang="en-IN" dirty="0"/>
          </a:p>
        </p:txBody>
      </p:sp>
      <p:sp>
        <p:nvSpPr>
          <p:cNvPr id="5" name="TextBox 4"/>
          <p:cNvSpPr txBox="1"/>
          <p:nvPr/>
        </p:nvSpPr>
        <p:spPr>
          <a:xfrm>
            <a:off x="7815900" y="5311003"/>
            <a:ext cx="4166550" cy="400110"/>
          </a:xfrm>
          <a:prstGeom prst="rect">
            <a:avLst/>
          </a:prstGeom>
          <a:noFill/>
        </p:spPr>
        <p:txBody>
          <a:bodyPr wrap="square" rtlCol="0">
            <a:spAutoFit/>
          </a:bodyPr>
          <a:lstStyle/>
          <a:p>
            <a:pPr algn="ctr"/>
            <a:r>
              <a:rPr lang="fr-FR" sz="2000" dirty="0">
                <a:solidFill>
                  <a:schemeClr val="tx2">
                    <a:lumMod val="75000"/>
                  </a:schemeClr>
                </a:solidFill>
              </a:rPr>
              <a:t>Liste de sélection dépendante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6928"/>
          <a:stretch/>
        </p:blipFill>
        <p:spPr>
          <a:xfrm>
            <a:off x="7732731" y="1099837"/>
            <a:ext cx="4332888" cy="417110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TextBox 6"/>
          <p:cNvSpPr txBox="1"/>
          <p:nvPr/>
        </p:nvSpPr>
        <p:spPr>
          <a:xfrm>
            <a:off x="3852779" y="6458456"/>
            <a:ext cx="3879952" cy="400110"/>
          </a:xfrm>
          <a:prstGeom prst="rect">
            <a:avLst/>
          </a:prstGeom>
          <a:noFill/>
        </p:spPr>
        <p:txBody>
          <a:bodyPr wrap="square" rtlCol="0">
            <a:spAutoFit/>
          </a:bodyPr>
          <a:lstStyle/>
          <a:p>
            <a:pPr algn="ctr"/>
            <a:r>
              <a:rPr lang="fr-FR" sz="2000" dirty="0">
                <a:solidFill>
                  <a:schemeClr val="tx2">
                    <a:lumMod val="75000"/>
                  </a:schemeClr>
                </a:solidFill>
              </a:rPr>
              <a:t>Liste de sélection de contrôle</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r="8569"/>
          <a:stretch/>
        </p:blipFill>
        <p:spPr>
          <a:xfrm>
            <a:off x="3552490" y="2715962"/>
            <a:ext cx="4250973" cy="365047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55552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227</a:t>
            </a:fld>
            <a:endParaRPr lang="en-US" smtClean="0"/>
          </a:p>
        </p:txBody>
      </p:sp>
      <p:sp>
        <p:nvSpPr>
          <p:cNvPr id="3" name="Text Placeholder 2"/>
          <p:cNvSpPr>
            <a:spLocks noGrp="1"/>
          </p:cNvSpPr>
          <p:nvPr>
            <p:ph type="body" sz="quarter" idx="11"/>
          </p:nvPr>
        </p:nvSpPr>
        <p:spPr/>
        <p:txBody>
          <a:bodyPr/>
          <a:lstStyle/>
          <a:p>
            <a:r>
              <a:rPr lang="fr-FR"/>
              <a:t>Listes de sélection dépendantes : à savoir</a:t>
            </a:r>
          </a:p>
        </p:txBody>
      </p:sp>
      <p:sp>
        <p:nvSpPr>
          <p:cNvPr id="4" name="Text Placeholder 3"/>
          <p:cNvSpPr>
            <a:spLocks noGrp="1"/>
          </p:cNvSpPr>
          <p:nvPr>
            <p:ph type="body" sz="quarter" idx="12"/>
          </p:nvPr>
        </p:nvSpPr>
        <p:spPr>
          <a:xfrm>
            <a:off x="455733" y="1090863"/>
            <a:ext cx="10971736" cy="1026695"/>
          </a:xfrm>
        </p:spPr>
        <p:txBody>
          <a:bodyPr/>
          <a:lstStyle/>
          <a:p>
            <a:pPr marL="342900" indent="-342900">
              <a:buFont typeface="Arial" panose="020B0604020202020204" pitchFamily="34" charset="0"/>
              <a:buChar char="•"/>
            </a:pPr>
            <a:r>
              <a:rPr lang="fr-FR"/>
              <a:t>Les listes de sélection dépendantes vous permettent de créer des dépendances à plusieurs niveaux.</a:t>
            </a:r>
          </a:p>
          <a:p>
            <a:pPr marL="342900" indent="-342900">
              <a:buFont typeface="Arial" panose="020B0604020202020204" pitchFamily="34" charset="0"/>
              <a:buChar char="•"/>
            </a:pPr>
            <a:r>
              <a:rPr lang="fr-FR"/>
              <a:t>Les types de champs pris en charge sont comme suit :</a:t>
            </a:r>
          </a:p>
          <a:p>
            <a:endParaRPr lang="en-IN" dirty="0"/>
          </a:p>
        </p:txBody>
      </p:sp>
      <p:graphicFrame>
        <p:nvGraphicFramePr>
          <p:cNvPr id="5" name="Group 39"/>
          <p:cNvGraphicFramePr>
            <a:graphicFrameLocks noGrp="1"/>
          </p:cNvGraphicFramePr>
          <p:nvPr>
            <p:extLst>
              <p:ext uri="{D42A27DB-BD31-4B8C-83A1-F6EECF244321}">
                <p14:modId xmlns:p14="http://schemas.microsoft.com/office/powerpoint/2010/main" val="2591860949"/>
              </p:ext>
            </p:extLst>
          </p:nvPr>
        </p:nvGraphicFramePr>
        <p:xfrm>
          <a:off x="589881" y="2307820"/>
          <a:ext cx="11008559" cy="2889822"/>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5499875">
                  <a:extLst>
                    <a:ext uri="{9D8B030D-6E8A-4147-A177-3AD203B41FA5}">
                      <a16:colId xmlns:a16="http://schemas.microsoft.com/office/drawing/2014/main" xmlns="" val="20000"/>
                    </a:ext>
                  </a:extLst>
                </a:gridCol>
                <a:gridCol w="2875602">
                  <a:extLst>
                    <a:ext uri="{9D8B030D-6E8A-4147-A177-3AD203B41FA5}">
                      <a16:colId xmlns:a16="http://schemas.microsoft.com/office/drawing/2014/main" xmlns="" val="20001"/>
                    </a:ext>
                  </a:extLst>
                </a:gridCol>
                <a:gridCol w="2633082">
                  <a:extLst>
                    <a:ext uri="{9D8B030D-6E8A-4147-A177-3AD203B41FA5}">
                      <a16:colId xmlns:a16="http://schemas.microsoft.com/office/drawing/2014/main" xmlns="" val="20002"/>
                    </a:ext>
                  </a:extLst>
                </a:gridCol>
              </a:tblGrid>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rPr>
                        <a:t>Type de champ</a:t>
                      </a:r>
                    </a:p>
                  </a:txBody>
                  <a:tcPr horzOverflow="overflow">
                    <a:solidFill>
                      <a:srgbClr val="0070C0"/>
                    </a:solid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rPr>
                        <a:t>De contrôle</a:t>
                      </a:r>
                    </a:p>
                  </a:txBody>
                  <a:tcPr horzOverflow="overflow">
                    <a:solidFill>
                      <a:srgbClr val="0070C0"/>
                    </a:solid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rPr>
                        <a:t>Dépendant</a:t>
                      </a:r>
                    </a:p>
                  </a:txBody>
                  <a:tcPr horzOverflow="overflow">
                    <a:solidFill>
                      <a:srgbClr val="0070C0"/>
                    </a:solidFill>
                  </a:tcPr>
                </a:tc>
                <a:extLst>
                  <a:ext uri="{0D108BD9-81ED-4DB2-BD59-A6C34878D82A}">
                    <a16:rowId xmlns:a16="http://schemas.microsoft.com/office/drawing/2014/main" xmlns="" val="10000"/>
                  </a:ext>
                </a:extLst>
              </a:tr>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Liste de sélection standard</a:t>
                      </a: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Oui</a:t>
                      </a: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Non</a:t>
                      </a:r>
                    </a:p>
                  </a:txBody>
                  <a:tcPr horzOverflow="overflow"/>
                </a:tc>
                <a:extLst>
                  <a:ext uri="{0D108BD9-81ED-4DB2-BD59-A6C34878D82A}">
                    <a16:rowId xmlns:a16="http://schemas.microsoft.com/office/drawing/2014/main" xmlns="" val="10001"/>
                  </a:ext>
                </a:extLst>
              </a:tr>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Liste de sélection personnalisée</a:t>
                      </a: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Oui</a:t>
                      </a: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Oui</a:t>
                      </a:r>
                    </a:p>
                  </a:txBody>
                  <a:tcPr horzOverflow="overflow"/>
                </a:tc>
                <a:extLst>
                  <a:ext uri="{0D108BD9-81ED-4DB2-BD59-A6C34878D82A}">
                    <a16:rowId xmlns:a16="http://schemas.microsoft.com/office/drawing/2014/main" xmlns="" val="10002"/>
                  </a:ext>
                </a:extLst>
              </a:tr>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Liste de sélection multiple personnalisée</a:t>
                      </a: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Non</a:t>
                      </a: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Oui</a:t>
                      </a:r>
                    </a:p>
                  </a:txBody>
                  <a:tcPr horzOverflow="overflow"/>
                </a:tc>
                <a:extLst>
                  <a:ext uri="{0D108BD9-81ED-4DB2-BD59-A6C34878D82A}">
                    <a16:rowId xmlns:a16="http://schemas.microsoft.com/office/drawing/2014/main" xmlns="" val="10003"/>
                  </a:ext>
                </a:extLst>
              </a:tr>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Case à cocher standard</a:t>
                      </a: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Oui</a:t>
                      </a: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Non</a:t>
                      </a:r>
                    </a:p>
                  </a:txBody>
                  <a:tcPr horzOverflow="overflow"/>
                </a:tc>
                <a:extLst>
                  <a:ext uri="{0D108BD9-81ED-4DB2-BD59-A6C34878D82A}">
                    <a16:rowId xmlns:a16="http://schemas.microsoft.com/office/drawing/2014/main" xmlns="" val="10004"/>
                  </a:ext>
                </a:extLst>
              </a:tr>
              <a:tr h="481637">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Case à cocher personnalisée</a:t>
                      </a: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Oui</a:t>
                      </a: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fr-FR" sz="2000" u="none" strike="noStrike" cap="none" normalizeH="0" baseline="0">
                          <a:ln>
                            <a:noFill/>
                          </a:ln>
                          <a:solidFill>
                            <a:srgbClr val="19325C"/>
                          </a:solidFill>
                        </a:rPr>
                        <a:t>Non</a:t>
                      </a:r>
                    </a:p>
                  </a:txBody>
                  <a:tcPr horzOverflow="overflow"/>
                </a:tc>
                <a:extLst>
                  <a:ext uri="{0D108BD9-81ED-4DB2-BD59-A6C34878D82A}">
                    <a16:rowId xmlns:a16="http://schemas.microsoft.com/office/drawing/2014/main" xmlns="" val="10005"/>
                  </a:ext>
                </a:extLst>
              </a:tr>
            </a:tbl>
          </a:graphicData>
        </a:graphic>
      </p:graphicFrame>
      <p:grpSp>
        <p:nvGrpSpPr>
          <p:cNvPr id="6" name="Group 5"/>
          <p:cNvGrpSpPr/>
          <p:nvPr/>
        </p:nvGrpSpPr>
        <p:grpSpPr>
          <a:xfrm>
            <a:off x="-1" y="6065338"/>
            <a:ext cx="12188825" cy="800219"/>
            <a:chOff x="0" y="921837"/>
            <a:chExt cx="12188825" cy="800219"/>
          </a:xfrm>
        </p:grpSpPr>
        <p:sp>
          <p:nvSpPr>
            <p:cNvPr id="7" name="Rectangle 6"/>
            <p:cNvSpPr/>
            <p:nvPr/>
          </p:nvSpPr>
          <p:spPr bwMode="auto">
            <a:xfrm>
              <a:off x="0" y="921837"/>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r>
                <a:rPr lang="fr-FR" sz="2000" dirty="0">
                  <a:solidFill>
                    <a:srgbClr val="19325C"/>
                  </a:solidFill>
                </a:rPr>
                <a:t>Rechercher : </a:t>
              </a:r>
              <a:r>
                <a:rPr lang="fr-FR" sz="2000" dirty="0">
                  <a:solidFill>
                    <a:srgbClr val="19325C"/>
                  </a:solidFill>
                  <a:latin typeface="Courier New" pitchFamily="49" charset="0"/>
                  <a:cs typeface="Courier New" pitchFamily="49" charset="0"/>
                </a:rPr>
                <a:t>réflexions relatives à la liste de sélection dépendante</a:t>
              </a:r>
            </a:p>
          </p:txBody>
        </p:sp>
        <p:grpSp>
          <p:nvGrpSpPr>
            <p:cNvPr id="8" name="Group 7"/>
            <p:cNvGrpSpPr/>
            <p:nvPr/>
          </p:nvGrpSpPr>
          <p:grpSpPr>
            <a:xfrm>
              <a:off x="101546" y="1017709"/>
              <a:ext cx="351485" cy="351484"/>
              <a:chOff x="230188" y="5645150"/>
              <a:chExt cx="446088" cy="446087"/>
            </a:xfrm>
          </p:grpSpPr>
          <p:sp>
            <p:nvSpPr>
              <p:cNvPr id="9" name="Oval 8"/>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9"/>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2875425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228</a:t>
            </a:fld>
            <a:endParaRPr lang="en-US" smtClean="0"/>
          </a:p>
        </p:txBody>
      </p:sp>
      <p:sp>
        <p:nvSpPr>
          <p:cNvPr id="4" name="Text Placeholder 3"/>
          <p:cNvSpPr>
            <a:spLocks noGrp="1"/>
          </p:cNvSpPr>
          <p:nvPr>
            <p:ph type="body" sz="quarter" idx="11"/>
          </p:nvPr>
        </p:nvSpPr>
        <p:spPr>
          <a:xfrm>
            <a:off x="2114550" y="0"/>
            <a:ext cx="8135087" cy="914400"/>
          </a:xfrm>
        </p:spPr>
        <p:txBody>
          <a:bodyPr/>
          <a:lstStyle/>
          <a:p>
            <a:r>
              <a:rPr lang="fr-FR" dirty="0"/>
              <a:t>5-3 : Création des listes déroulantes</a:t>
            </a:r>
          </a:p>
        </p:txBody>
      </p:sp>
      <p:sp>
        <p:nvSpPr>
          <p:cNvPr id="5" name="Text Placeholder 4"/>
          <p:cNvSpPr>
            <a:spLocks noGrp="1"/>
          </p:cNvSpPr>
          <p:nvPr>
            <p:ph type="body" sz="quarter" idx="12"/>
          </p:nvPr>
        </p:nvSpPr>
        <p:spPr>
          <a:xfrm>
            <a:off x="455730" y="3332553"/>
            <a:ext cx="10555170" cy="3292836"/>
          </a:xfrm>
        </p:spPr>
        <p:txBody>
          <a:bodyPr numCol="2" spcCol="360000"/>
          <a:lstStyle/>
          <a:p>
            <a:r>
              <a:rPr lang="fr-FR" dirty="0"/>
              <a:t>Tâches : </a:t>
            </a:r>
          </a:p>
          <a:p>
            <a:pPr marL="457200" indent="-457200">
              <a:buFont typeface="+mj-lt"/>
              <a:buAutoNum type="arabicPeriod"/>
            </a:pPr>
            <a:r>
              <a:rPr lang="fr-FR" sz="2000" b="0" dirty="0"/>
              <a:t>Copiez les valeurs Région et Zone requises à partir de la publication Chatter de Yuko Ishikawa.</a:t>
            </a:r>
          </a:p>
          <a:p>
            <a:pPr marL="457200" indent="-457200">
              <a:buFont typeface="+mj-lt"/>
              <a:buAutoNum type="arabicPeriod"/>
            </a:pPr>
            <a:r>
              <a:rPr lang="fr-FR" sz="2000" b="0" dirty="0"/>
              <a:t>Créez </a:t>
            </a:r>
            <a:r>
              <a:rPr lang="fr-FR" sz="2000" b="0" dirty="0" smtClean="0"/>
              <a:t>un </a:t>
            </a:r>
            <a:r>
              <a:rPr lang="fr-FR" sz="2000" b="0" dirty="0"/>
              <a:t>ensemble de valeurs de liste </a:t>
            </a:r>
            <a:r>
              <a:rPr lang="fr-FR" sz="2000" b="0" dirty="0" smtClean="0"/>
              <a:t>déroulante globale </a:t>
            </a:r>
            <a:r>
              <a:rPr lang="fr-FR" sz="2000" b="0" dirty="0"/>
              <a:t>intitulé Région.</a:t>
            </a:r>
          </a:p>
          <a:p>
            <a:pPr marL="457200" indent="-457200">
              <a:buFont typeface="+mj-lt"/>
              <a:buAutoNum type="arabicPeriod"/>
            </a:pPr>
            <a:r>
              <a:rPr lang="fr-FR" sz="2000" b="0" dirty="0"/>
              <a:t>Créez un champ de liste de sélection appelé Région relatif à la piste et aux objets de comptes à </a:t>
            </a:r>
            <a:r>
              <a:rPr lang="fr-FR" sz="2000" b="0" dirty="0" smtClean="0"/>
              <a:t>l'aide </a:t>
            </a:r>
            <a:r>
              <a:rPr lang="fr-FR" sz="2000" b="0" dirty="0"/>
              <a:t>des valeurs globales</a:t>
            </a:r>
          </a:p>
          <a:p>
            <a:endParaRPr lang="en-GB" sz="2000" b="0" dirty="0"/>
          </a:p>
          <a:p>
            <a:pPr marL="457200" indent="-457200">
              <a:buFont typeface="+mj-lt"/>
              <a:buAutoNum type="arabicPeriod" startAt="4"/>
            </a:pPr>
            <a:r>
              <a:rPr lang="fr-FR" sz="2000" b="0" dirty="0"/>
              <a:t>Créez un champ de liste de sélection appelé Zone sur </a:t>
            </a:r>
            <a:r>
              <a:rPr lang="fr-FR" sz="2000" b="0" dirty="0" smtClean="0"/>
              <a:t>l'objet </a:t>
            </a:r>
            <a:r>
              <a:rPr lang="fr-FR" sz="2000" b="0" dirty="0"/>
              <a:t>du compte.</a:t>
            </a:r>
          </a:p>
          <a:p>
            <a:pPr marL="457200" indent="-457200">
              <a:buFont typeface="+mj-lt"/>
              <a:buAutoNum type="arabicPeriod" startAt="4"/>
            </a:pPr>
            <a:r>
              <a:rPr lang="fr-FR" sz="2000" b="0" dirty="0"/>
              <a:t>Créez une dépendance entre ces deux listes de sélection de façon à ce que quand une région est sélectionnée, seules les zones respectives soient disponibles dans le champ Zone.</a:t>
            </a:r>
          </a:p>
          <a:p>
            <a:pPr marL="457200" indent="-457200">
              <a:buFont typeface="+mj-lt"/>
              <a:buAutoNum type="arabicPeriod" startAt="4"/>
            </a:pPr>
            <a:r>
              <a:rPr lang="fr-FR" sz="2000" b="0" dirty="0"/>
              <a:t>Modifiez le compte ABC </a:t>
            </a:r>
            <a:r>
              <a:rPr lang="fr-FR" sz="2000" b="0" dirty="0" err="1"/>
              <a:t>Labs</a:t>
            </a:r>
            <a:r>
              <a:rPr lang="fr-FR" sz="2000" b="0" dirty="0"/>
              <a:t> afin de tester les nouveaux champs.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9660883" cy="2190750"/>
          </a:xfrm>
        </p:spPr>
        <p:txBody>
          <a:bodyPr tIns="0" bIns="0" anchor="ctr" anchorCtr="0"/>
          <a:lstStyle/>
          <a:p>
            <a:r>
              <a:rPr lang="fr-FR" dirty="0"/>
              <a:t>Objectif : </a:t>
            </a:r>
          </a:p>
          <a:p>
            <a:pPr lvl="1"/>
            <a:r>
              <a:rPr lang="fr-FR" dirty="0"/>
              <a:t>Le service Opérations commerciales divise le territoire de ventes </a:t>
            </a:r>
            <a:r>
              <a:rPr lang="fr-FR" dirty="0" smtClean="0"/>
              <a:t>d'AW </a:t>
            </a:r>
            <a:r>
              <a:rPr lang="fr-FR" dirty="0" err="1"/>
              <a:t>Computing</a:t>
            </a:r>
            <a:r>
              <a:rPr lang="fr-FR" dirty="0"/>
              <a:t> en régions et zones. Ils aimeraient être en mesure </a:t>
            </a:r>
            <a:r>
              <a:rPr lang="fr-FR" dirty="0" smtClean="0"/>
              <a:t>d'identifier </a:t>
            </a:r>
            <a:r>
              <a:rPr lang="fr-FR" dirty="0"/>
              <a:t>chaque enregistrement de compte en fonction de sa région et de sa zone. </a:t>
            </a:r>
          </a:p>
        </p:txBody>
      </p:sp>
      <p:sp>
        <p:nvSpPr>
          <p:cNvPr id="7" name="Text Placeholder 4"/>
          <p:cNvSpPr>
            <a:spLocks noGrp="1"/>
          </p:cNvSpPr>
          <p:nvPr>
            <p:ph type="body" sz="quarter" idx="12"/>
          </p:nvPr>
        </p:nvSpPr>
        <p:spPr>
          <a:xfrm>
            <a:off x="111760" y="81281"/>
            <a:ext cx="2174240" cy="532620"/>
          </a:xfrm>
        </p:spPr>
        <p:txBody>
          <a:bodyPr/>
          <a:lstStyle/>
          <a:p>
            <a:r>
              <a:rPr lang="fr-FR" sz="1800" dirty="0"/>
              <a:t>REJOIGNEZ-MOI</a:t>
            </a:r>
          </a:p>
        </p:txBody>
      </p:sp>
    </p:spTree>
    <p:extLst>
      <p:ext uri="{BB962C8B-B14F-4D97-AF65-F5344CB8AC3E}">
        <p14:creationId xmlns:p14="http://schemas.microsoft.com/office/powerpoint/2010/main" val="21743091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229</a:t>
            </a:fld>
            <a:endParaRPr lang="en-US" smtClean="0"/>
          </a:p>
        </p:txBody>
      </p:sp>
      <p:sp>
        <p:nvSpPr>
          <p:cNvPr id="4" name="Text Placeholder 3"/>
          <p:cNvSpPr>
            <a:spLocks noGrp="1"/>
          </p:cNvSpPr>
          <p:nvPr>
            <p:ph type="body" sz="quarter" idx="11"/>
          </p:nvPr>
        </p:nvSpPr>
        <p:spPr>
          <a:xfrm>
            <a:off x="1895475" y="0"/>
            <a:ext cx="8354162" cy="914400"/>
          </a:xfrm>
        </p:spPr>
        <p:txBody>
          <a:bodyPr/>
          <a:lstStyle/>
          <a:p>
            <a:r>
              <a:rPr lang="fr-FR" dirty="0"/>
              <a:t>5-4 : Création </a:t>
            </a:r>
            <a:r>
              <a:rPr lang="fr-FR" dirty="0" smtClean="0"/>
              <a:t>d'une </a:t>
            </a:r>
            <a:r>
              <a:rPr lang="fr-FR" dirty="0"/>
              <a:t>liste déroulante du motif de clôture</a:t>
            </a:r>
          </a:p>
        </p:txBody>
      </p:sp>
      <p:sp>
        <p:nvSpPr>
          <p:cNvPr id="5" name="Text Placeholder 4"/>
          <p:cNvSpPr>
            <a:spLocks noGrp="1"/>
          </p:cNvSpPr>
          <p:nvPr>
            <p:ph type="body" sz="quarter" idx="12"/>
          </p:nvPr>
        </p:nvSpPr>
        <p:spPr>
          <a:xfrm>
            <a:off x="455730" y="3106917"/>
            <a:ext cx="11450520" cy="3329289"/>
          </a:xfrm>
        </p:spPr>
        <p:txBody>
          <a:bodyPr numCol="1"/>
          <a:lstStyle/>
          <a:p>
            <a:r>
              <a:rPr lang="fr-FR" dirty="0"/>
              <a:t>Tâches : </a:t>
            </a:r>
          </a:p>
          <a:p>
            <a:pPr marL="457200" lvl="1" indent="-457200">
              <a:buFont typeface="+mj-lt"/>
              <a:buAutoNum type="arabicPeriod"/>
            </a:pPr>
            <a:r>
              <a:rPr lang="fr-FR" dirty="0"/>
              <a:t>Copiez les valeurs du Motif de clôture requises à partir de la publication Chatter </a:t>
            </a:r>
            <a:r>
              <a:rPr lang="fr-FR" dirty="0" smtClean="0"/>
              <a:t>d'Allison </a:t>
            </a:r>
            <a:r>
              <a:rPr lang="fr-FR" dirty="0"/>
              <a:t>Wheeler.</a:t>
            </a:r>
          </a:p>
          <a:p>
            <a:pPr marL="457200" lvl="1" indent="-457200">
              <a:buFont typeface="+mj-lt"/>
              <a:buAutoNum type="arabicPeriod"/>
            </a:pPr>
            <a:r>
              <a:rPr lang="fr-FR" dirty="0"/>
              <a:t>Créez un champ de liste de sélection multiple appelé </a:t>
            </a:r>
            <a:r>
              <a:rPr lang="fr-FR" dirty="0">
                <a:latin typeface="Courier New" panose="02070309020205020404" pitchFamily="49" charset="0"/>
                <a:cs typeface="Courier New" panose="02070309020205020404" pitchFamily="49" charset="0"/>
              </a:rPr>
              <a:t>Motif de clôture</a:t>
            </a:r>
            <a:r>
              <a:rPr lang="fr-FR" dirty="0"/>
              <a:t>, modifiable uniquement par les utilisateurs Ventes.</a:t>
            </a:r>
          </a:p>
          <a:p>
            <a:pPr marL="457200" lvl="1" indent="-457200">
              <a:buFont typeface="+mj-lt"/>
              <a:buAutoNum type="arabicPeriod"/>
            </a:pPr>
            <a:r>
              <a:rPr lang="fr-FR" dirty="0"/>
              <a:t>Créez une dépendance entre le champ Étape et le nouveau champ Motif de clôture. (Remarque : les valeurs </a:t>
            </a:r>
            <a:r>
              <a:rPr lang="fr-FR" dirty="0" smtClean="0"/>
              <a:t>d'étape </a:t>
            </a:r>
            <a:r>
              <a:rPr lang="fr-FR" dirty="0"/>
              <a:t>ne disposent pas toutes </a:t>
            </a:r>
            <a:r>
              <a:rPr lang="fr-FR" dirty="0" smtClean="0"/>
              <a:t>d'un </a:t>
            </a:r>
            <a:r>
              <a:rPr lang="fr-FR" dirty="0"/>
              <a:t>motif de clôture.)</a:t>
            </a:r>
          </a:p>
          <a:p>
            <a:pPr marL="457200" lvl="1" indent="-457200">
              <a:buFont typeface="+mj-lt"/>
              <a:buAutoNum type="arabicPeriod"/>
            </a:pPr>
            <a:r>
              <a:rPr lang="fr-FR" dirty="0"/>
              <a:t>Modifiez </a:t>
            </a:r>
            <a:r>
              <a:rPr lang="fr-FR" dirty="0" smtClean="0"/>
              <a:t>l'opportunité </a:t>
            </a:r>
            <a:r>
              <a:rPr lang="fr-FR" dirty="0"/>
              <a:t>ABC - 10 Laptops afin de tester le nouveau champ.</a:t>
            </a:r>
          </a:p>
          <a:p>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10038728" cy="2162175"/>
          </a:xfrm>
        </p:spPr>
        <p:txBody>
          <a:bodyPr tIns="0" bIns="0" anchor="ctr" anchorCtr="0"/>
          <a:lstStyle/>
          <a:p>
            <a:r>
              <a:rPr lang="fr-FR" sz="2200" dirty="0"/>
              <a:t>Objectif : </a:t>
            </a:r>
          </a:p>
          <a:p>
            <a:pPr lvl="1"/>
            <a:r>
              <a:rPr lang="fr-FR" sz="2200" dirty="0"/>
              <a:t>Allison Wheeler, Vice-présidente des ventes internationales, aimerait comprendre pourquoi les opportunités sont remportées ou perdues. Elle veut </a:t>
            </a:r>
            <a:r>
              <a:rPr lang="fr-FR" sz="2200" dirty="0" smtClean="0"/>
              <a:t>s'assurer </a:t>
            </a:r>
            <a:r>
              <a:rPr lang="fr-FR" sz="2200" dirty="0"/>
              <a:t>que les utilisateurs ne peuvent que sélectionner les raisons appropriées et seulement quand </a:t>
            </a:r>
            <a:r>
              <a:rPr lang="fr-FR" sz="2200" dirty="0" smtClean="0"/>
              <a:t>l'opportunité </a:t>
            </a:r>
            <a:r>
              <a:rPr lang="fr-FR" sz="2200" dirty="0"/>
              <a:t>est clôturée avec un statut </a:t>
            </a:r>
            <a:r>
              <a:rPr lang="fr-FR" sz="2200" dirty="0" smtClean="0"/>
              <a:t>Fermée </a:t>
            </a:r>
            <a:r>
              <a:rPr lang="fr-FR" sz="2200" dirty="0" err="1" smtClean="0"/>
              <a:t>Gagnee</a:t>
            </a:r>
            <a:r>
              <a:rPr lang="fr-FR" sz="2200" dirty="0" smtClean="0"/>
              <a:t> ou Fermée Perdue</a:t>
            </a:r>
            <a:endParaRPr lang="fr-FR" sz="2200" dirty="0"/>
          </a:p>
        </p:txBody>
      </p:sp>
      <p:sp>
        <p:nvSpPr>
          <p:cNvPr id="7" name="Text Placeholder 4"/>
          <p:cNvSpPr>
            <a:spLocks noGrp="1"/>
          </p:cNvSpPr>
          <p:nvPr>
            <p:ph type="body" sz="quarter" idx="12"/>
          </p:nvPr>
        </p:nvSpPr>
        <p:spPr>
          <a:xfrm>
            <a:off x="111760" y="81281"/>
            <a:ext cx="2240915"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2255643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4143" y="2750635"/>
            <a:ext cx="914400" cy="914400"/>
          </a:xfrm>
          <a:prstGeom prst="roundRect">
            <a:avLst/>
          </a:prstGeom>
          <a:solidFill>
            <a:srgbClr val="7F8DE1"/>
          </a:solidFill>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97" y="2765617"/>
            <a:ext cx="914400" cy="914400"/>
          </a:xfrm>
          <a:prstGeom prst="roundRect">
            <a:avLst/>
          </a:prstGeom>
          <a:solidFill>
            <a:srgbClr val="F49756"/>
          </a:solidFill>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5194" y="3920107"/>
            <a:ext cx="1447618" cy="1447618"/>
          </a:xfrm>
          <a:prstGeom prst="roundRect">
            <a:avLst/>
          </a:prstGeom>
          <a:solidFill>
            <a:srgbClr val="BAAC93"/>
          </a:solidFill>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9886" y="3921086"/>
            <a:ext cx="1474760" cy="1474760"/>
          </a:xfrm>
          <a:prstGeom prst="roundRect">
            <a:avLst/>
          </a:prstGeom>
          <a:solidFill>
            <a:srgbClr val="F2CF5B"/>
          </a:solidFill>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7801" y="4179922"/>
            <a:ext cx="914400" cy="914400"/>
          </a:xfrm>
          <a:prstGeom prst="roundRect">
            <a:avLst/>
          </a:prstGeom>
          <a:solidFill>
            <a:srgbClr val="EB7092"/>
          </a:solidFill>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5194" y="1112427"/>
            <a:ext cx="1447618" cy="1447618"/>
          </a:xfrm>
          <a:prstGeom prst="roundRect">
            <a:avLst/>
          </a:prstGeom>
          <a:solidFill>
            <a:srgbClr val="A094ED"/>
          </a:solidFill>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10004" y="1400442"/>
            <a:ext cx="914400" cy="914400"/>
          </a:xfrm>
          <a:prstGeom prst="roundRect">
            <a:avLst/>
          </a:prstGeom>
          <a:solidFill>
            <a:srgbClr val="F88962"/>
          </a:solidFill>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04939" y="1092032"/>
            <a:ext cx="1444719" cy="1444719"/>
          </a:xfrm>
          <a:prstGeom prst="roundRect">
            <a:avLst/>
          </a:prstGeom>
          <a:solidFill>
            <a:srgbClr val="FCB95B"/>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23</a:t>
            </a:fld>
            <a:endParaRPr lang="en-US" smtClean="0"/>
          </a:p>
        </p:txBody>
      </p:sp>
      <p:sp>
        <p:nvSpPr>
          <p:cNvPr id="3" name="Text Placeholder 2"/>
          <p:cNvSpPr>
            <a:spLocks noGrp="1"/>
          </p:cNvSpPr>
          <p:nvPr>
            <p:ph type="body" sz="quarter" idx="11"/>
          </p:nvPr>
        </p:nvSpPr>
        <p:spPr/>
        <p:txBody>
          <a:bodyPr/>
          <a:lstStyle/>
          <a:p>
            <a:r>
              <a:rPr lang="fr-FR"/>
              <a:t>Naviguer au sein de votre organisation Salesforce</a:t>
            </a:r>
          </a:p>
        </p:txBody>
      </p:sp>
      <p:sp>
        <p:nvSpPr>
          <p:cNvPr id="4" name="Text Placeholder 3"/>
          <p:cNvSpPr>
            <a:spLocks noGrp="1"/>
          </p:cNvSpPr>
          <p:nvPr>
            <p:ph type="body" sz="quarter" idx="12"/>
          </p:nvPr>
        </p:nvSpPr>
        <p:spPr>
          <a:xfrm>
            <a:off x="455734" y="1052423"/>
            <a:ext cx="6475418" cy="2794958"/>
          </a:xfrm>
        </p:spPr>
        <p:txBody>
          <a:bodyPr/>
          <a:lstStyle/>
          <a:p>
            <a:pPr>
              <a:lnSpc>
                <a:spcPct val="100000"/>
              </a:lnSpc>
            </a:pPr>
            <a:r>
              <a:rPr lang="fr-FR" dirty="0"/>
              <a:t>Vous avez hâte de vous plonger dans votre nouveau poste, mais vous devez </a:t>
            </a:r>
            <a:r>
              <a:rPr lang="fr-FR" dirty="0" smtClean="0"/>
              <a:t>d'abord </a:t>
            </a:r>
            <a:r>
              <a:rPr lang="fr-FR" dirty="0"/>
              <a:t>bien connaître </a:t>
            </a:r>
            <a:r>
              <a:rPr lang="fr-FR" dirty="0" err="1"/>
              <a:t>Salesforce</a:t>
            </a:r>
            <a:r>
              <a:rPr lang="fr-FR" dirty="0"/>
              <a:t> : Quels sont les objets principaux et comment </a:t>
            </a:r>
            <a:r>
              <a:rPr lang="fr-FR" dirty="0" smtClean="0"/>
              <a:t>interagissent-ils </a:t>
            </a:r>
            <a:r>
              <a:rPr lang="fr-FR" dirty="0"/>
              <a:t>les uns avec les autres ? Un consultant vous a indiqué que la mise en œuvre initiale </a:t>
            </a:r>
            <a:r>
              <a:rPr lang="fr-FR" dirty="0" smtClean="0"/>
              <a:t>s'est </a:t>
            </a:r>
            <a:r>
              <a:rPr lang="fr-FR" dirty="0"/>
              <a:t>déroulée il y a six mois. Le consultant </a:t>
            </a:r>
            <a:r>
              <a:rPr lang="fr-FR" dirty="0" err="1"/>
              <a:t>a-t-il</a:t>
            </a:r>
            <a:r>
              <a:rPr lang="fr-FR" dirty="0"/>
              <a:t> créé de nouveaux objets ?</a:t>
            </a:r>
          </a:p>
          <a:p>
            <a:endParaRPr lang="en-US" dirty="0"/>
          </a:p>
          <a:p>
            <a:endParaRPr lang="en-IN" dirty="0"/>
          </a:p>
        </p:txBody>
      </p:sp>
      <p:sp>
        <p:nvSpPr>
          <p:cNvPr id="5" name="Rectangle 4"/>
          <p:cNvSpPr/>
          <p:nvPr/>
        </p:nvSpPr>
        <p:spPr bwMode="auto">
          <a:xfrm>
            <a:off x="0" y="5753440"/>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cap="all" dirty="0">
                <a:solidFill>
                  <a:srgbClr val="19325C"/>
                </a:solidFill>
                <a:latin typeface="Salesforce Sans" panose="020B0505020202020203" pitchFamily="34" charset="0"/>
                <a:cs typeface="Arial" panose="020B0604020202020204" pitchFamily="34" charset="0"/>
              </a:rPr>
              <a:t>DÉFINITION : </a:t>
            </a:r>
            <a:r>
              <a:rPr lang="fr-FR" sz="2000" dirty="0">
                <a:solidFill>
                  <a:srgbClr val="19325C"/>
                </a:solidFill>
                <a:latin typeface="Salesforce Sans" panose="020B0505020202020203" pitchFamily="34" charset="0"/>
                <a:cs typeface="Arial" panose="020B0604020202020204" pitchFamily="34" charset="0"/>
              </a:rPr>
              <a:t>Organisation (</a:t>
            </a:r>
            <a:r>
              <a:rPr lang="fr-FR" sz="2000" dirty="0" err="1">
                <a:solidFill>
                  <a:srgbClr val="19325C"/>
                </a:solidFill>
                <a:latin typeface="Salesforce Sans" panose="020B0505020202020203" pitchFamily="34" charset="0"/>
                <a:cs typeface="Arial" panose="020B0604020202020204" pitchFamily="34" charset="0"/>
              </a:rPr>
              <a:t>Org</a:t>
            </a:r>
            <a:r>
              <a:rPr lang="fr-FR" sz="2000" dirty="0">
                <a:solidFill>
                  <a:srgbClr val="19325C"/>
                </a:solidFill>
                <a:latin typeface="Salesforce Sans" panose="020B0505020202020203" pitchFamily="34" charset="0"/>
                <a:cs typeface="Arial" panose="020B0604020202020204" pitchFamily="34" charset="0"/>
              </a:rPr>
              <a:t>) : déploiement </a:t>
            </a:r>
            <a:r>
              <a:rPr lang="fr-FR" sz="2000" dirty="0" err="1">
                <a:solidFill>
                  <a:srgbClr val="19325C"/>
                </a:solidFill>
                <a:latin typeface="Salesforce Sans" panose="020B0505020202020203" pitchFamily="34" charset="0"/>
                <a:cs typeface="Arial" panose="020B0604020202020204" pitchFamily="34" charset="0"/>
              </a:rPr>
              <a:t>Salesforce</a:t>
            </a:r>
            <a:r>
              <a:rPr lang="fr-FR" sz="2000" dirty="0">
                <a:solidFill>
                  <a:srgbClr val="19325C"/>
                </a:solidFill>
                <a:latin typeface="Salesforce Sans" panose="020B0505020202020203" pitchFamily="34" charset="0"/>
                <a:cs typeface="Arial" panose="020B0604020202020204" pitchFamily="34" charset="0"/>
              </a:rPr>
              <a:t> qui dispose </a:t>
            </a:r>
            <a:r>
              <a:rPr lang="fr-FR" sz="2000" dirty="0" smtClean="0">
                <a:solidFill>
                  <a:srgbClr val="19325C"/>
                </a:solidFill>
                <a:latin typeface="Salesforce Sans" panose="020B0505020202020203" pitchFamily="34" charset="0"/>
                <a:cs typeface="Arial" panose="020B0604020202020204" pitchFamily="34" charset="0"/>
              </a:rPr>
              <a:t>d'un </a:t>
            </a:r>
            <a:r>
              <a:rPr lang="fr-FR" sz="2000" dirty="0">
                <a:solidFill>
                  <a:srgbClr val="19325C"/>
                </a:solidFill>
                <a:latin typeface="Salesforce Sans" panose="020B0505020202020203" pitchFamily="34" charset="0"/>
                <a:cs typeface="Arial" panose="020B0604020202020204" pitchFamily="34" charset="0"/>
              </a:rPr>
              <a:t>ensemble </a:t>
            </a:r>
            <a:r>
              <a:rPr lang="fr-FR" sz="2000" dirty="0" smtClean="0">
                <a:solidFill>
                  <a:srgbClr val="19325C"/>
                </a:solidFill>
                <a:latin typeface="Salesforce Sans" panose="020B0505020202020203" pitchFamily="34" charset="0"/>
                <a:cs typeface="Arial" panose="020B0604020202020204" pitchFamily="34" charset="0"/>
              </a:rPr>
              <a:t>d'utilisateurs </a:t>
            </a:r>
            <a:r>
              <a:rPr lang="fr-FR" sz="2000" dirty="0">
                <a:solidFill>
                  <a:srgbClr val="19325C"/>
                </a:solidFill>
                <a:latin typeface="Salesforce Sans" panose="020B0505020202020203" pitchFamily="34" charset="0"/>
                <a:cs typeface="Arial" panose="020B0604020202020204" pitchFamily="34" charset="0"/>
              </a:rPr>
              <a:t>sous licence. Votre organisation comprend toutes vos données et applications </a:t>
            </a:r>
            <a:r>
              <a:rPr lang="pl-PL" sz="2000" dirty="0" smtClean="0">
                <a:solidFill>
                  <a:srgbClr val="19325C"/>
                </a:solidFill>
                <a:latin typeface="Salesforce Sans" panose="020B0505020202020203" pitchFamily="34" charset="0"/>
                <a:cs typeface="Arial" panose="020B0604020202020204" pitchFamily="34" charset="0"/>
              </a:rPr>
              <a:t/>
            </a:r>
            <a:br>
              <a:rPr lang="pl-PL" sz="2000" dirty="0" smtClean="0">
                <a:solidFill>
                  <a:srgbClr val="19325C"/>
                </a:solidFill>
                <a:latin typeface="Salesforce Sans" panose="020B0505020202020203" pitchFamily="34" charset="0"/>
                <a:cs typeface="Arial" panose="020B0604020202020204" pitchFamily="34" charset="0"/>
              </a:rPr>
            </a:br>
            <a:r>
              <a:rPr lang="fr-FR" sz="2000" dirty="0" smtClean="0">
                <a:solidFill>
                  <a:srgbClr val="19325C"/>
                </a:solidFill>
                <a:latin typeface="Salesforce Sans" panose="020B0505020202020203" pitchFamily="34" charset="0"/>
                <a:cs typeface="Arial" panose="020B0604020202020204" pitchFamily="34" charset="0"/>
              </a:rPr>
              <a:t>et </a:t>
            </a:r>
            <a:r>
              <a:rPr lang="fr-FR" sz="2000" dirty="0">
                <a:solidFill>
                  <a:srgbClr val="19325C"/>
                </a:solidFill>
                <a:latin typeface="Salesforce Sans" panose="020B0505020202020203" pitchFamily="34" charset="0"/>
                <a:cs typeface="Arial" panose="020B0604020202020204" pitchFamily="34" charset="0"/>
              </a:rPr>
              <a:t>est séparée de toutes les autres organisations.</a:t>
            </a:r>
          </a:p>
        </p:txBody>
      </p:sp>
      <p:grpSp>
        <p:nvGrpSpPr>
          <p:cNvPr id="6" name="Group 5"/>
          <p:cNvGrpSpPr/>
          <p:nvPr/>
        </p:nvGrpSpPr>
        <p:grpSpPr>
          <a:xfrm>
            <a:off x="64543" y="5873887"/>
            <a:ext cx="402199" cy="324907"/>
            <a:chOff x="520156" y="1439382"/>
            <a:chExt cx="402199" cy="324907"/>
          </a:xfrm>
        </p:grpSpPr>
        <p:sp>
          <p:nvSpPr>
            <p:cNvPr id="7"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8194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230</a:t>
            </a:fld>
            <a:endParaRPr lang="en-US" smtClean="0"/>
          </a:p>
        </p:txBody>
      </p:sp>
      <p:sp>
        <p:nvSpPr>
          <p:cNvPr id="3" name="Text Placeholder 2"/>
          <p:cNvSpPr>
            <a:spLocks noGrp="1"/>
          </p:cNvSpPr>
          <p:nvPr>
            <p:ph type="body" sz="quarter" idx="11"/>
          </p:nvPr>
        </p:nvSpPr>
        <p:spPr/>
        <p:txBody>
          <a:bodyPr/>
          <a:lstStyle/>
          <a:p>
            <a:r>
              <a:rPr lang="fr-FR" dirty="0"/>
              <a:t>Travailler avec les loupes</a:t>
            </a:r>
          </a:p>
        </p:txBody>
      </p:sp>
      <p:graphicFrame>
        <p:nvGraphicFramePr>
          <p:cNvPr id="4" name="Table 3"/>
          <p:cNvGraphicFramePr>
            <a:graphicFrameLocks noGrp="1"/>
          </p:cNvGraphicFramePr>
          <p:nvPr>
            <p:extLst>
              <p:ext uri="{D42A27DB-BD31-4B8C-83A1-F6EECF244321}">
                <p14:modId xmlns:p14="http://schemas.microsoft.com/office/powerpoint/2010/main" val="4208182973"/>
              </p:ext>
            </p:extLst>
          </p:nvPr>
        </p:nvGraphicFramePr>
        <p:xfrm>
          <a:off x="760611" y="1210228"/>
          <a:ext cx="10812264" cy="5486196"/>
        </p:xfrm>
        <a:graphic>
          <a:graphicData uri="http://schemas.openxmlformats.org/drawingml/2006/table">
            <a:tbl>
              <a:tblPr firstRow="1" bandRow="1">
                <a:tableStyleId>{5C22544A-7EE6-4342-B048-85BDC9FD1C3A}</a:tableStyleId>
              </a:tblPr>
              <a:tblGrid>
                <a:gridCol w="10321941">
                  <a:extLst>
                    <a:ext uri="{9D8B030D-6E8A-4147-A177-3AD203B41FA5}">
                      <a16:colId xmlns:a16="http://schemas.microsoft.com/office/drawing/2014/main" xmlns="" val="20000"/>
                    </a:ext>
                  </a:extLst>
                </a:gridCol>
                <a:gridCol w="490323">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fr-FR" sz="1400" b="0" dirty="0">
                          <a:solidFill>
                            <a:schemeClr val="bg2">
                              <a:lumMod val="50000"/>
                            </a:schemeClr>
                          </a:solidFill>
                          <a:latin typeface="Salesforce Sans" panose="020B0505020202020203" pitchFamily="34" charset="0"/>
                          <a:ea typeface="Segoe UI" pitchFamily="34" charset="0"/>
                          <a:cs typeface="Segoe UI" pitchFamily="34" charset="0"/>
                        </a:rPr>
                        <a:t>Il y a 7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240" rtl="0" eaLnBrk="1" fontAlgn="auto" latinLnBrk="0" hangingPunct="1">
                        <a:lnSpc>
                          <a:spcPct val="100000"/>
                        </a:lnSpc>
                        <a:spcBef>
                          <a:spcPts val="0"/>
                        </a:spcBef>
                        <a:spcAft>
                          <a:spcPts val="0"/>
                        </a:spcAft>
                        <a:buClrTx/>
                        <a:buSzTx/>
                        <a:buFontTx/>
                        <a:buNone/>
                        <a:tabLst/>
                        <a:defRPr/>
                      </a:pPr>
                      <a:r>
                        <a:rPr lang="fr-FR" sz="1600" b="0" baseline="0" dirty="0">
                          <a:solidFill>
                            <a:schemeClr val="tx1"/>
                          </a:solidFill>
                          <a:latin typeface="Salesforce Sans" panose="020B0505020202020203" pitchFamily="34" charset="0"/>
                          <a:ea typeface="Segoe UI" pitchFamily="34" charset="0"/>
                          <a:cs typeface="Segoe UI" pitchFamily="34" charset="0"/>
                        </a:rPr>
                        <a:t>J'ai deux requêtes : </a:t>
                      </a:r>
                      <a:br>
                        <a:rPr lang="fr-FR" sz="1600" b="0" baseline="0" dirty="0">
                          <a:solidFill>
                            <a:schemeClr val="tx1"/>
                          </a:solidFill>
                          <a:latin typeface="Salesforce Sans" panose="020B0505020202020203" pitchFamily="34" charset="0"/>
                          <a:ea typeface="Segoe UI" pitchFamily="34" charset="0"/>
                          <a:cs typeface="Segoe UI" pitchFamily="34" charset="0"/>
                        </a:rPr>
                      </a:br>
                      <a:r>
                        <a:rPr lang="fr-FR" sz="1600" b="0" baseline="0" dirty="0">
                          <a:solidFill>
                            <a:schemeClr val="tx1"/>
                          </a:solidFill>
                          <a:latin typeface="Salesforce Sans" panose="020B0505020202020203" pitchFamily="34" charset="0"/>
                          <a:ea typeface="Segoe UI" pitchFamily="34" charset="0"/>
                          <a:cs typeface="Segoe UI" pitchFamily="34" charset="0"/>
                        </a:rPr>
                        <a:t>1. Les agents du service client absents du bureau désignent un agent du service client de remplacement pour prendre en charge leurs requêtes. Nous aimerions pouvoir inscrire le nom de </a:t>
                      </a:r>
                      <a:r>
                        <a:rPr lang="fr-FR" sz="1600" b="0" baseline="0" dirty="0" smtClean="0">
                          <a:solidFill>
                            <a:schemeClr val="tx1"/>
                          </a:solidFill>
                          <a:latin typeface="Salesforce Sans" panose="020B0505020202020203" pitchFamily="34" charset="0"/>
                          <a:ea typeface="Segoe UI" pitchFamily="34" charset="0"/>
                          <a:cs typeface="Segoe UI" pitchFamily="34" charset="0"/>
                        </a:rPr>
                        <a:t>l'agent </a:t>
                      </a:r>
                      <a:r>
                        <a:rPr lang="fr-FR" sz="1600" b="0" baseline="0" dirty="0">
                          <a:solidFill>
                            <a:schemeClr val="tx1"/>
                          </a:solidFill>
                          <a:latin typeface="Salesforce Sans" panose="020B0505020202020203" pitchFamily="34" charset="0"/>
                          <a:ea typeface="Segoe UI" pitchFamily="34" charset="0"/>
                          <a:cs typeface="Segoe UI" pitchFamily="34" charset="0"/>
                        </a:rPr>
                        <a:t>de remplacement dans les requêtes. </a:t>
                      </a:r>
                      <a:br>
                        <a:rPr lang="fr-FR" sz="1600" b="0" baseline="0" dirty="0">
                          <a:solidFill>
                            <a:schemeClr val="tx1"/>
                          </a:solidFill>
                          <a:latin typeface="Salesforce Sans" panose="020B0505020202020203" pitchFamily="34" charset="0"/>
                          <a:ea typeface="Segoe UI" pitchFamily="34" charset="0"/>
                          <a:cs typeface="Segoe UI" pitchFamily="34" charset="0"/>
                        </a:rPr>
                      </a:br>
                      <a:r>
                        <a:rPr lang="fr-FR" sz="1600" b="0" baseline="0" dirty="0">
                          <a:solidFill>
                            <a:schemeClr val="tx1"/>
                          </a:solidFill>
                          <a:latin typeface="Salesforce Sans" panose="020B0505020202020203" pitchFamily="34" charset="0"/>
                          <a:ea typeface="Segoe UI" pitchFamily="34" charset="0"/>
                          <a:cs typeface="Segoe UI" pitchFamily="34" charset="0"/>
                        </a:rPr>
                        <a:t>2. Les nouvelles requêtes devraient toujours être associées à un enregistrement de compte et à un enregistrement de contact. Cependant, les agents du service client sélectionnent parfois par erreur un contact </a:t>
                      </a:r>
                      <a:r>
                        <a:rPr lang="fr-FR" sz="1600" b="0" baseline="0" dirty="0" smtClean="0">
                          <a:solidFill>
                            <a:schemeClr val="tx1"/>
                          </a:solidFill>
                          <a:latin typeface="Salesforce Sans" panose="020B0505020202020203" pitchFamily="34" charset="0"/>
                          <a:ea typeface="Segoe UI" pitchFamily="34" charset="0"/>
                          <a:cs typeface="Segoe UI" pitchFamily="34" charset="0"/>
                        </a:rPr>
                        <a:t>d'un </a:t>
                      </a:r>
                      <a:r>
                        <a:rPr lang="fr-FR" sz="1600" b="0" baseline="0" dirty="0">
                          <a:solidFill>
                            <a:schemeClr val="tx1"/>
                          </a:solidFill>
                          <a:latin typeface="Salesforce Sans" panose="020B0505020202020203" pitchFamily="34" charset="0"/>
                          <a:ea typeface="Segoe UI" pitchFamily="34" charset="0"/>
                          <a:cs typeface="Segoe UI" pitchFamily="34" charset="0"/>
                        </a:rPr>
                        <a:t>compte sans rapport. </a:t>
                      </a:r>
                      <a:br>
                        <a:rPr lang="fr-FR" sz="1600" b="0" baseline="0" dirty="0">
                          <a:solidFill>
                            <a:schemeClr val="tx1"/>
                          </a:solidFill>
                          <a:latin typeface="Salesforce Sans" panose="020B0505020202020203" pitchFamily="34" charset="0"/>
                          <a:ea typeface="Segoe UI" pitchFamily="34" charset="0"/>
                          <a:cs typeface="Segoe UI" pitchFamily="34" charset="0"/>
                        </a:rPr>
                      </a:br>
                      <a:r>
                        <a:rPr lang="fr-FR" sz="1600" b="0" baseline="0" dirty="0">
                          <a:solidFill>
                            <a:schemeClr val="tx1"/>
                          </a:solidFill>
                          <a:latin typeface="Salesforce Sans" panose="020B0505020202020203" pitchFamily="34" charset="0"/>
                          <a:ea typeface="Segoe UI" pitchFamily="34" charset="0"/>
                          <a:cs typeface="Segoe UI" pitchFamily="34" charset="0"/>
                        </a:rPr>
                        <a:t>Existe-t-il un moyen </a:t>
                      </a:r>
                      <a:r>
                        <a:rPr lang="fr-FR" sz="1600" b="0" baseline="0" dirty="0" smtClean="0">
                          <a:solidFill>
                            <a:schemeClr val="tx1"/>
                          </a:solidFill>
                          <a:latin typeface="Salesforce Sans" panose="020B0505020202020203" pitchFamily="34" charset="0"/>
                          <a:ea typeface="Segoe UI" pitchFamily="34" charset="0"/>
                          <a:cs typeface="Segoe UI" pitchFamily="34" charset="0"/>
                        </a:rPr>
                        <a:t>d'empêcher </a:t>
                      </a:r>
                      <a:r>
                        <a:rPr lang="fr-FR" sz="1600" b="0" baseline="0" dirty="0">
                          <a:solidFill>
                            <a:schemeClr val="tx1"/>
                          </a:solidFill>
                          <a:latin typeface="Salesforce Sans" panose="020B0505020202020203" pitchFamily="34" charset="0"/>
                          <a:ea typeface="Segoe UI" pitchFamily="34" charset="0"/>
                          <a:cs typeface="Segoe UI" pitchFamily="34" charset="0"/>
                        </a:rPr>
                        <a:t>cela ?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400" b="0" dirty="0">
                          <a:solidFill>
                            <a:schemeClr val="bg1">
                              <a:lumMod val="50000"/>
                            </a:schemeClr>
                          </a:solidFill>
                          <a:latin typeface="Salesforce Sans" panose="020B0505020202020203" pitchFamily="34" charset="0"/>
                          <a:ea typeface="Segoe UI" pitchFamily="34" charset="0"/>
                          <a:cs typeface="Segoe UI" pitchFamily="34" charset="0"/>
                        </a:rPr>
                        <a:t>1 commentaire ·  9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298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b="0" dirty="0">
                          <a:solidFill>
                            <a:srgbClr val="0070C0"/>
                          </a:solidFill>
                          <a:latin typeface="Salesforce Sans" panose="020B0505020202020203" pitchFamily="34" charset="0"/>
                          <a:ea typeface="Segoe UI" pitchFamily="34" charset="0"/>
                          <a:cs typeface="Segoe UI" pitchFamily="34" charset="0"/>
                        </a:rPr>
                        <a:t>Ling Wu </a:t>
                      </a:r>
                      <a:r>
                        <a:rPr lang="fr-FR" sz="1400" b="0" dirty="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Conner </a:t>
                      </a:r>
                      <a:r>
                        <a:rPr lang="fr-FR" sz="1600" b="0" dirty="0" err="1">
                          <a:solidFill>
                            <a:srgbClr val="0070C0"/>
                          </a:solidFill>
                          <a:latin typeface="Salesforce Sans" panose="020B0505020202020203" pitchFamily="34" charset="0"/>
                          <a:ea typeface="Segoe UI" pitchFamily="34" charset="0"/>
                          <a:cs typeface="Segoe UI" pitchFamily="34" charset="0"/>
                        </a:rPr>
                        <a:t>McCoy</a:t>
                      </a:r>
                      <a:endParaRPr lang="fr-FR" sz="16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spc="-20" baseline="0" dirty="0">
                          <a:solidFill>
                            <a:schemeClr val="tx1"/>
                          </a:solidFill>
                          <a:latin typeface="Salesforce Sans" panose="020B0505020202020203" pitchFamily="34" charset="0"/>
                          <a:ea typeface="Segoe UI" pitchFamily="34" charset="0"/>
                          <a:cs typeface="Segoe UI" pitchFamily="34" charset="0"/>
                        </a:rPr>
                        <a:t>Sans doute sans rapport, mais nous avons lancé un programme de recommandation </a:t>
                      </a:r>
                      <a:r>
                        <a:rPr lang="fr-FR" sz="1600" b="0" spc="-20" baseline="0" dirty="0" smtClean="0">
                          <a:solidFill>
                            <a:schemeClr val="tx1"/>
                          </a:solidFill>
                          <a:latin typeface="Salesforce Sans" panose="020B0505020202020203" pitchFamily="34" charset="0"/>
                          <a:ea typeface="Segoe UI" pitchFamily="34" charset="0"/>
                          <a:cs typeface="Segoe UI" pitchFamily="34" charset="0"/>
                        </a:rPr>
                        <a:t>des</a:t>
                      </a:r>
                      <a:r>
                        <a:rPr lang="pl-PL" sz="1600" b="0" spc="-20" baseline="0" dirty="0" smtClean="0">
                          <a:solidFill>
                            <a:schemeClr val="tx1"/>
                          </a:solidFill>
                          <a:latin typeface="Salesforce Sans" panose="020B0505020202020203" pitchFamily="34" charset="0"/>
                          <a:ea typeface="Segoe UI" pitchFamily="34" charset="0"/>
                          <a:cs typeface="Segoe UI" pitchFamily="34" charset="0"/>
                        </a:rPr>
                        <a:t> </a:t>
                      </a:r>
                      <a:r>
                        <a:rPr lang="fr-FR" sz="1600" b="0" spc="-20" baseline="0" dirty="0" smtClean="0">
                          <a:solidFill>
                            <a:schemeClr val="tx1"/>
                          </a:solidFill>
                          <a:latin typeface="Salesforce Sans" panose="020B0505020202020203" pitchFamily="34" charset="0"/>
                          <a:ea typeface="Segoe UI" pitchFamily="34" charset="0"/>
                          <a:cs typeface="Segoe UI" pitchFamily="34" charset="0"/>
                        </a:rPr>
                        <a:t>employés </a:t>
                      </a:r>
                      <a:r>
                        <a:rPr lang="fr-FR" sz="1600" b="0" spc="-20" baseline="0" dirty="0">
                          <a:solidFill>
                            <a:schemeClr val="tx1"/>
                          </a:solidFill>
                          <a:latin typeface="Salesforce Sans" panose="020B0505020202020203" pitchFamily="34" charset="0"/>
                          <a:ea typeface="Segoe UI" pitchFamily="34" charset="0"/>
                          <a:cs typeface="Segoe UI" pitchFamily="34" charset="0"/>
                        </a:rPr>
                        <a:t>grâce auquel les employés peuvent recommander des pistes au service Marketing. Le service Marketing aimerait être en mesure de capturer ces informations dans </a:t>
                      </a:r>
                      <a:r>
                        <a:rPr lang="fr-FR" sz="1600" b="0" spc="-20" baseline="0" dirty="0" smtClean="0">
                          <a:solidFill>
                            <a:schemeClr val="tx1"/>
                          </a:solidFill>
                          <a:latin typeface="Salesforce Sans" panose="020B0505020202020203" pitchFamily="34" charset="0"/>
                          <a:ea typeface="Segoe UI" pitchFamily="34" charset="0"/>
                          <a:cs typeface="Segoe UI" pitchFamily="34" charset="0"/>
                        </a:rPr>
                        <a:t>l'enregistrement </a:t>
                      </a:r>
                      <a:r>
                        <a:rPr lang="fr-FR" sz="1600" b="0" spc="-20" baseline="0" dirty="0">
                          <a:solidFill>
                            <a:schemeClr val="tx1"/>
                          </a:solidFill>
                          <a:latin typeface="Salesforce Sans" panose="020B0505020202020203" pitchFamily="34" charset="0"/>
                          <a:ea typeface="Segoe UI" pitchFamily="34" charset="0"/>
                          <a:cs typeface="Segoe UI" pitchFamily="34" charset="0"/>
                        </a:rPr>
                        <a:t>de la piste.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4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400" b="0" dirty="0">
                          <a:solidFill>
                            <a:schemeClr val="bg2">
                              <a:lumMod val="50000"/>
                            </a:schemeClr>
                          </a:solidFill>
                          <a:latin typeface="Salesforce Sans" panose="020B0505020202020203" pitchFamily="34" charset="0"/>
                          <a:ea typeface="Segoe UI" pitchFamily="34" charset="0"/>
                          <a:cs typeface="Segoe UI" pitchFamily="34" charset="0"/>
                        </a:rPr>
                        <a:t>·  Il y a 1 heure</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773963" y="4190056"/>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907998" y="1351679"/>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907998" y="5172348"/>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6249" t="-3301" r="14933" b="75046"/>
          <a:stretch/>
        </p:blipFill>
        <p:spPr>
          <a:xfrm>
            <a:off x="887769" y="5042571"/>
            <a:ext cx="522700" cy="543547"/>
          </a:xfrm>
          <a:prstGeom prst="ellipse">
            <a:avLst/>
          </a:prstGeom>
          <a:solidFill>
            <a:schemeClr val="bg2">
              <a:lumMod val="90000"/>
            </a:schemeClr>
          </a:solidFill>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2751" t="-3437" r="13977" b="74552"/>
          <a:stretch/>
        </p:blipFill>
        <p:spPr>
          <a:xfrm>
            <a:off x="809881" y="1246198"/>
            <a:ext cx="606341" cy="620283"/>
          </a:xfrm>
          <a:prstGeom prst="ellipse">
            <a:avLst/>
          </a:prstGeom>
          <a:solidFill>
            <a:schemeClr val="bg2">
              <a:lumMod val="90000"/>
            </a:schemeClr>
          </a:solidFill>
        </p:spPr>
      </p:pic>
      <p:grpSp>
        <p:nvGrpSpPr>
          <p:cNvPr id="12" name="Group 11"/>
          <p:cNvGrpSpPr/>
          <p:nvPr/>
        </p:nvGrpSpPr>
        <p:grpSpPr>
          <a:xfrm>
            <a:off x="1065426" y="4190579"/>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82348953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231</a:t>
            </a:fld>
            <a:endParaRPr lang="en-US" smtClean="0"/>
          </a:p>
        </p:txBody>
      </p:sp>
      <p:sp>
        <p:nvSpPr>
          <p:cNvPr id="3" name="Text Placeholder 2"/>
          <p:cNvSpPr>
            <a:spLocks noGrp="1"/>
          </p:cNvSpPr>
          <p:nvPr>
            <p:ph type="body" sz="quarter" idx="11"/>
          </p:nvPr>
        </p:nvSpPr>
        <p:spPr/>
        <p:txBody>
          <a:bodyPr/>
          <a:lstStyle/>
          <a:p>
            <a:r>
              <a:rPr lang="fr-FR"/>
              <a:t>Que sont les loupes ?</a:t>
            </a:r>
          </a:p>
        </p:txBody>
      </p:sp>
      <p:sp>
        <p:nvSpPr>
          <p:cNvPr id="4" name="Text Placeholder 3"/>
          <p:cNvSpPr>
            <a:spLocks noGrp="1"/>
          </p:cNvSpPr>
          <p:nvPr>
            <p:ph type="body" sz="quarter" idx="12"/>
          </p:nvPr>
        </p:nvSpPr>
        <p:spPr>
          <a:xfrm>
            <a:off x="455733" y="1074821"/>
            <a:ext cx="10971736" cy="1379621"/>
          </a:xfrm>
        </p:spPr>
        <p:txBody>
          <a:bodyPr/>
          <a:lstStyle/>
          <a:p>
            <a:pPr>
              <a:lnSpc>
                <a:spcPct val="100000"/>
              </a:lnSpc>
            </a:pPr>
            <a:r>
              <a:rPr lang="fr-FR" dirty="0"/>
              <a:t>Les</a:t>
            </a:r>
            <a:r>
              <a:rPr lang="fr-FR" b="1" dirty="0"/>
              <a:t> loupes</a:t>
            </a:r>
            <a:r>
              <a:rPr lang="fr-FR" dirty="0"/>
              <a:t> sont des champs qui permettent aux utilisateurs de sélectionner un enregistrement depuis un autre objet, y compris </a:t>
            </a:r>
            <a:r>
              <a:rPr lang="fr-FR" dirty="0" smtClean="0"/>
              <a:t>l'objet </a:t>
            </a:r>
            <a:r>
              <a:rPr lang="fr-FR" dirty="0"/>
              <a:t>Utilisateur, pendant la saisie des données. De cette façon, il devient possible de relier deux enregistrements </a:t>
            </a:r>
            <a:r>
              <a:rPr lang="fr-FR" dirty="0" smtClean="0"/>
              <a:t>l'un </a:t>
            </a:r>
            <a:r>
              <a:rPr lang="fr-FR" dirty="0"/>
              <a:t>à </a:t>
            </a:r>
            <a:r>
              <a:rPr lang="fr-FR" dirty="0" smtClean="0"/>
              <a:t>l'autre </a:t>
            </a:r>
            <a:r>
              <a:rPr lang="fr-FR" dirty="0"/>
              <a:t>afin de créer une relation parent-enfant. </a:t>
            </a:r>
          </a:p>
          <a:p>
            <a:endParaRPr lang="en-IN" dirty="0"/>
          </a:p>
        </p:txBody>
      </p:sp>
      <p:sp>
        <p:nvSpPr>
          <p:cNvPr id="5" name="TextBox 4"/>
          <p:cNvSpPr txBox="1"/>
          <p:nvPr/>
        </p:nvSpPr>
        <p:spPr>
          <a:xfrm>
            <a:off x="6640599" y="3492352"/>
            <a:ext cx="3681924" cy="2677656"/>
          </a:xfrm>
          <a:prstGeom prst="rect">
            <a:avLst/>
          </a:prstGeom>
          <a:noFill/>
        </p:spPr>
        <p:txBody>
          <a:bodyPr wrap="square" rtlCol="0">
            <a:spAutoFit/>
          </a:bodyPr>
          <a:lstStyle/>
          <a:p>
            <a:r>
              <a:rPr lang="fr-FR" sz="2400" dirty="0" smtClean="0">
                <a:solidFill>
                  <a:srgbClr val="19325C"/>
                </a:solidFill>
              </a:rPr>
              <a:t>L'utilisateur </a:t>
            </a:r>
            <a:r>
              <a:rPr lang="fr-FR" sz="2400" dirty="0">
                <a:solidFill>
                  <a:srgbClr val="19325C"/>
                </a:solidFill>
              </a:rPr>
              <a:t>clique à </a:t>
            </a:r>
            <a:r>
              <a:rPr lang="fr-FR" sz="2400" dirty="0" smtClean="0">
                <a:solidFill>
                  <a:srgbClr val="19325C"/>
                </a:solidFill>
              </a:rPr>
              <a:t>l'intérieur </a:t>
            </a:r>
            <a:r>
              <a:rPr lang="fr-FR" sz="2400" dirty="0">
                <a:solidFill>
                  <a:srgbClr val="19325C"/>
                </a:solidFill>
              </a:rPr>
              <a:t>de la </a:t>
            </a:r>
            <a:r>
              <a:rPr lang="fr-FR" sz="2400" b="1" dirty="0">
                <a:solidFill>
                  <a:srgbClr val="19325C"/>
                </a:solidFill>
              </a:rPr>
              <a:t>fenêtre de recherche</a:t>
            </a:r>
            <a:r>
              <a:rPr lang="fr-FR" sz="2400" dirty="0">
                <a:solidFill>
                  <a:srgbClr val="19325C"/>
                </a:solidFill>
              </a:rPr>
              <a:t> afin de procéder à une sélection depuis une liste </a:t>
            </a:r>
            <a:r>
              <a:rPr lang="fr-FR" sz="2400" dirty="0" smtClean="0">
                <a:solidFill>
                  <a:srgbClr val="19325C"/>
                </a:solidFill>
              </a:rPr>
              <a:t>d'enregistrements </a:t>
            </a:r>
            <a:r>
              <a:rPr lang="fr-FR" sz="2400" dirty="0">
                <a:solidFill>
                  <a:srgbClr val="19325C"/>
                </a:solidFill>
              </a:rPr>
              <a:t>sur </a:t>
            </a:r>
            <a:r>
              <a:rPr lang="fr-FR" sz="2400" dirty="0" smtClean="0">
                <a:solidFill>
                  <a:srgbClr val="19325C"/>
                </a:solidFill>
              </a:rPr>
              <a:t>l'objet </a:t>
            </a:r>
            <a:r>
              <a:rPr lang="fr-FR" sz="2400" dirty="0">
                <a:solidFill>
                  <a:srgbClr val="19325C"/>
                </a:solidFill>
              </a:rPr>
              <a:t>cible.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760" y="2642715"/>
            <a:ext cx="3803642" cy="363826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03879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232</a:t>
            </a:fld>
            <a:endParaRPr lang="en-US" smtClean="0"/>
          </a:p>
        </p:txBody>
      </p:sp>
      <p:sp>
        <p:nvSpPr>
          <p:cNvPr id="3" name="Text Placeholder 2"/>
          <p:cNvSpPr>
            <a:spLocks noGrp="1"/>
          </p:cNvSpPr>
          <p:nvPr>
            <p:ph type="body" sz="quarter" idx="11"/>
          </p:nvPr>
        </p:nvSpPr>
        <p:spPr/>
        <p:txBody>
          <a:bodyPr/>
          <a:lstStyle/>
          <a:p>
            <a:r>
              <a:rPr lang="fr-FR"/>
              <a:t>Filtres de loupe </a:t>
            </a:r>
          </a:p>
        </p:txBody>
      </p:sp>
      <p:sp>
        <p:nvSpPr>
          <p:cNvPr id="4" name="Text Placeholder 3"/>
          <p:cNvSpPr>
            <a:spLocks noGrp="1"/>
          </p:cNvSpPr>
          <p:nvPr>
            <p:ph type="body" sz="quarter" idx="12"/>
          </p:nvPr>
        </p:nvSpPr>
        <p:spPr>
          <a:xfrm>
            <a:off x="455733" y="1090863"/>
            <a:ext cx="4191372" cy="5317374"/>
          </a:xfrm>
        </p:spPr>
        <p:txBody>
          <a:bodyPr/>
          <a:lstStyle/>
          <a:p>
            <a:pPr marL="0" indent="0">
              <a:lnSpc>
                <a:spcPct val="100000"/>
              </a:lnSpc>
              <a:buNone/>
            </a:pPr>
            <a:r>
              <a:rPr lang="fr-FR" sz="2000" dirty="0"/>
              <a:t>Utilisez un filtre de loupe </a:t>
            </a:r>
            <a:r>
              <a:rPr lang="pl-PL" sz="2000" dirty="0" smtClean="0"/>
              <a:t/>
            </a:r>
            <a:br>
              <a:rPr lang="pl-PL" sz="2000" dirty="0" smtClean="0"/>
            </a:br>
            <a:r>
              <a:rPr lang="fr-FR" sz="2000" dirty="0" smtClean="0"/>
              <a:t>pour </a:t>
            </a:r>
            <a:r>
              <a:rPr lang="fr-FR" sz="2000" dirty="0"/>
              <a:t>limiter le </a:t>
            </a:r>
            <a:r>
              <a:rPr lang="fr-FR" sz="2000" dirty="0" smtClean="0"/>
              <a:t>nombre</a:t>
            </a:r>
            <a:r>
              <a:rPr lang="pl-PL" sz="2000" dirty="0" smtClean="0"/>
              <a:t> </a:t>
            </a:r>
            <a:r>
              <a:rPr lang="fr-FR" sz="2000" dirty="0" smtClean="0"/>
              <a:t>d'enregistrements </a:t>
            </a:r>
            <a:r>
              <a:rPr lang="fr-FR" sz="2000" dirty="0"/>
              <a:t>disponibles dans la loupe. </a:t>
            </a:r>
          </a:p>
          <a:p>
            <a:pPr marL="0" indent="0">
              <a:lnSpc>
                <a:spcPct val="100000"/>
              </a:lnSpc>
              <a:buNone/>
            </a:pPr>
            <a:r>
              <a:rPr lang="fr-FR" sz="2000" dirty="0"/>
              <a:t>Un filtre de loupe </a:t>
            </a:r>
            <a:r>
              <a:rPr lang="fr-FR" sz="2000" dirty="0" smtClean="0"/>
              <a:t>peut</a:t>
            </a:r>
            <a:r>
              <a:rPr lang="pl-PL" sz="2000" dirty="0" smtClean="0"/>
              <a:t> </a:t>
            </a:r>
            <a:r>
              <a:rPr lang="fr-FR" sz="2000" dirty="0" smtClean="0"/>
              <a:t>référencer</a:t>
            </a:r>
            <a:r>
              <a:rPr lang="fr-FR" sz="2000" dirty="0"/>
              <a:t> :</a:t>
            </a:r>
          </a:p>
          <a:p>
            <a:pPr lvl="1">
              <a:lnSpc>
                <a:spcPct val="100000"/>
              </a:lnSpc>
            </a:pPr>
            <a:r>
              <a:rPr lang="fr-FR" sz="2000" dirty="0"/>
              <a:t>Les autres champs dans le même </a:t>
            </a:r>
            <a:r>
              <a:rPr lang="fr-FR" sz="2000" dirty="0" smtClean="0"/>
              <a:t>enregistrement</a:t>
            </a:r>
            <a:r>
              <a:rPr lang="pl-PL" sz="2000" dirty="0" smtClean="0"/>
              <a:t> </a:t>
            </a:r>
            <a:r>
              <a:rPr lang="fr-FR" sz="2000" dirty="0" smtClean="0"/>
              <a:t>(source</a:t>
            </a:r>
            <a:r>
              <a:rPr lang="fr-FR" sz="2000" dirty="0"/>
              <a:t>).</a:t>
            </a:r>
          </a:p>
          <a:p>
            <a:pPr lvl="1">
              <a:lnSpc>
                <a:spcPct val="100000"/>
              </a:lnSpc>
            </a:pPr>
            <a:r>
              <a:rPr lang="fr-FR" sz="2000" dirty="0" smtClean="0"/>
              <a:t>Les champs dans les</a:t>
            </a:r>
            <a:r>
              <a:rPr lang="pl-PL" sz="2000" dirty="0" smtClean="0"/>
              <a:t> </a:t>
            </a:r>
            <a:r>
              <a:rPr lang="fr-FR" sz="2000" dirty="0" smtClean="0"/>
              <a:t>enregistrements</a:t>
            </a:r>
            <a:r>
              <a:rPr lang="pl-PL" sz="2000" dirty="0" smtClean="0"/>
              <a:t> </a:t>
            </a:r>
            <a:r>
              <a:rPr lang="fr-FR" sz="2000" dirty="0" smtClean="0"/>
              <a:t>de l'objet </a:t>
            </a:r>
            <a:r>
              <a:rPr lang="pl-PL" sz="2000" dirty="0" smtClean="0"/>
              <a:t/>
            </a:r>
            <a:br>
              <a:rPr lang="pl-PL" sz="2000" dirty="0" smtClean="0"/>
            </a:br>
            <a:r>
              <a:rPr lang="fr-FR" sz="2000" dirty="0" smtClean="0"/>
              <a:t>de la loupe (cible).</a:t>
            </a:r>
          </a:p>
          <a:p>
            <a:pPr lvl="1">
              <a:lnSpc>
                <a:spcPct val="100000"/>
              </a:lnSpc>
            </a:pPr>
            <a:r>
              <a:rPr lang="fr-FR" sz="2000" dirty="0" smtClean="0"/>
              <a:t>Les champs dans</a:t>
            </a:r>
            <a:r>
              <a:rPr lang="pl-PL" sz="2000" dirty="0" smtClean="0"/>
              <a:t> </a:t>
            </a:r>
            <a:r>
              <a:rPr lang="fr-FR" sz="2000" dirty="0" smtClean="0"/>
              <a:t>l'enregistrement, le profil </a:t>
            </a:r>
            <a:r>
              <a:rPr lang="pl-PL" sz="2000" dirty="0" smtClean="0"/>
              <a:t/>
            </a:r>
            <a:br>
              <a:rPr lang="pl-PL" sz="2000" dirty="0" smtClean="0"/>
            </a:br>
            <a:r>
              <a:rPr lang="fr-FR" sz="2000" dirty="0" smtClean="0"/>
              <a:t>et le rôle de l'utilisateur.</a:t>
            </a:r>
          </a:p>
          <a:p>
            <a:pPr lvl="1">
              <a:lnSpc>
                <a:spcPct val="100000"/>
              </a:lnSpc>
            </a:pPr>
            <a:r>
              <a:rPr lang="fr-FR" sz="2000" dirty="0" smtClean="0"/>
              <a:t>Les </a:t>
            </a:r>
            <a:r>
              <a:rPr lang="fr-FR" sz="2000" dirty="0"/>
              <a:t>champs </a:t>
            </a:r>
            <a:r>
              <a:rPr lang="fr-FR" sz="2000" dirty="0" smtClean="0"/>
              <a:t>des</a:t>
            </a:r>
            <a:r>
              <a:rPr lang="pl-PL" sz="2000" dirty="0" smtClean="0"/>
              <a:t> </a:t>
            </a:r>
            <a:r>
              <a:rPr lang="fr-FR" sz="2000" dirty="0" smtClean="0"/>
              <a:t>enregistrements</a:t>
            </a:r>
            <a:r>
              <a:rPr lang="pl-PL" sz="2000" dirty="0" smtClean="0"/>
              <a:t> </a:t>
            </a:r>
            <a:r>
              <a:rPr lang="fr-FR" sz="2000" dirty="0" smtClean="0"/>
              <a:t>directement </a:t>
            </a:r>
            <a:r>
              <a:rPr lang="fr-FR" sz="2000" dirty="0"/>
              <a:t>liés à </a:t>
            </a:r>
            <a:r>
              <a:rPr lang="fr-FR" sz="2000" dirty="0" smtClean="0"/>
              <a:t>l'objet </a:t>
            </a:r>
            <a:r>
              <a:rPr lang="fr-FR" sz="2000" dirty="0"/>
              <a:t>cible.</a:t>
            </a:r>
          </a:p>
          <a:p>
            <a:endParaRPr lang="en-IN" sz="2000" dirty="0"/>
          </a:p>
        </p:txBody>
      </p:sp>
      <p:pic>
        <p:nvPicPr>
          <p:cNvPr id="5" name="Picture 3"/>
          <p:cNvPicPr>
            <a:picLocks noChangeAspect="1" noChangeArrowheads="1"/>
          </p:cNvPicPr>
          <p:nvPr/>
        </p:nvPicPr>
        <p:blipFill>
          <a:blip r:embed="rId3" cstate="print"/>
          <a:srcRect/>
          <a:stretch>
            <a:fillRect/>
          </a:stretch>
        </p:blipFill>
        <p:spPr bwMode="auto">
          <a:xfrm>
            <a:off x="4647105" y="1561986"/>
            <a:ext cx="7351390" cy="3842772"/>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5328450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233</a:t>
            </a:fld>
            <a:endParaRPr lang="en-US" smtClean="0"/>
          </a:p>
        </p:txBody>
      </p:sp>
      <p:sp>
        <p:nvSpPr>
          <p:cNvPr id="3" name="Text Placeholder 2"/>
          <p:cNvSpPr>
            <a:spLocks noGrp="1"/>
          </p:cNvSpPr>
          <p:nvPr>
            <p:ph type="body" sz="quarter" idx="11"/>
          </p:nvPr>
        </p:nvSpPr>
        <p:spPr/>
        <p:txBody>
          <a:bodyPr/>
          <a:lstStyle/>
          <a:p>
            <a:r>
              <a:rPr lang="fr-FR"/>
              <a:t>Loupes dépendantes</a:t>
            </a:r>
          </a:p>
        </p:txBody>
      </p:sp>
      <p:sp>
        <p:nvSpPr>
          <p:cNvPr id="4" name="Text Placeholder 3"/>
          <p:cNvSpPr>
            <a:spLocks noGrp="1"/>
          </p:cNvSpPr>
          <p:nvPr>
            <p:ph type="body" sz="quarter" idx="12"/>
          </p:nvPr>
        </p:nvSpPr>
        <p:spPr>
          <a:xfrm>
            <a:off x="455733" y="1074821"/>
            <a:ext cx="10971736" cy="5333416"/>
          </a:xfrm>
        </p:spPr>
        <p:txBody>
          <a:bodyPr/>
          <a:lstStyle/>
          <a:p>
            <a:pPr>
              <a:lnSpc>
                <a:spcPct val="100000"/>
              </a:lnSpc>
            </a:pPr>
            <a:r>
              <a:rPr lang="fr-FR" sz="2000" dirty="0">
                <a:solidFill>
                  <a:srgbClr val="19325C"/>
                </a:solidFill>
              </a:rPr>
              <a:t>Utilisez un filtre de loupe qui référence un autre champ dans le même objet afin de créer une loupe dépendante. Par exemple, ajoutez un filtre de loupe au champ Contact de la requête (dépendant) de façon à ce que ce dernier </a:t>
            </a:r>
            <a:r>
              <a:rPr lang="fr-FR" sz="2000" dirty="0" smtClean="0">
                <a:solidFill>
                  <a:srgbClr val="19325C"/>
                </a:solidFill>
              </a:rPr>
              <a:t>n'affiche </a:t>
            </a:r>
            <a:r>
              <a:rPr lang="fr-FR" sz="2000" dirty="0">
                <a:solidFill>
                  <a:srgbClr val="19325C"/>
                </a:solidFill>
              </a:rPr>
              <a:t>que les contacts liés au compte sélectionné dans le champ Nom du compte de la requête (contrôlant) :</a:t>
            </a:r>
          </a:p>
          <a:p>
            <a:pPr>
              <a:lnSpc>
                <a:spcPct val="100000"/>
              </a:lnSpc>
            </a:pPr>
            <a:endParaRPr lang="en-GB" sz="2000" dirty="0">
              <a:solidFill>
                <a:srgbClr val="19325C"/>
              </a:solidFill>
            </a:endParaRPr>
          </a:p>
          <a:p>
            <a:pPr>
              <a:lnSpc>
                <a:spcPct val="100000"/>
              </a:lnSpc>
            </a:pPr>
            <a:endParaRPr lang="en-GB" sz="2000" dirty="0">
              <a:solidFill>
                <a:srgbClr val="19325C"/>
              </a:solidFill>
            </a:endParaRPr>
          </a:p>
          <a:p>
            <a:pPr>
              <a:lnSpc>
                <a:spcPct val="100000"/>
              </a:lnSpc>
            </a:pPr>
            <a:endParaRPr lang="en-GB" sz="2000" dirty="0">
              <a:solidFill>
                <a:srgbClr val="19325C"/>
              </a:solidFill>
            </a:endParaRPr>
          </a:p>
          <a:p>
            <a:pPr>
              <a:lnSpc>
                <a:spcPct val="100000"/>
              </a:lnSpc>
            </a:pPr>
            <a:r>
              <a:rPr lang="fr-FR" sz="2000" dirty="0">
                <a:solidFill>
                  <a:srgbClr val="19325C"/>
                </a:solidFill>
              </a:rPr>
              <a:t>Quand les utilisateurs modifient la valeur dans le champ de contrôle, un message </a:t>
            </a:r>
            <a:r>
              <a:rPr lang="fr-FR" sz="2000" dirty="0" smtClean="0">
                <a:solidFill>
                  <a:srgbClr val="19325C"/>
                </a:solidFill>
              </a:rPr>
              <a:t>d'erreur </a:t>
            </a:r>
            <a:r>
              <a:rPr lang="fr-FR" sz="2000" dirty="0">
                <a:solidFill>
                  <a:srgbClr val="19325C"/>
                </a:solidFill>
              </a:rPr>
              <a:t>apparaît si la valeur de loupe dépendante ne correspond plus aux critères du filtre.</a:t>
            </a:r>
          </a:p>
          <a:p>
            <a:pPr>
              <a:lnSpc>
                <a:spcPct val="100000"/>
              </a:lnSpc>
            </a:pPr>
            <a:endParaRPr lang="en-US" sz="2000" dirty="0">
              <a:solidFill>
                <a:srgbClr val="19325C"/>
              </a:solidFill>
            </a:endParaRPr>
          </a:p>
          <a:p>
            <a:pPr>
              <a:lnSpc>
                <a:spcPct val="100000"/>
              </a:lnSpc>
            </a:pPr>
            <a:endParaRPr lang="en-IN" sz="2000" dirty="0">
              <a:solidFill>
                <a:srgbClr val="19325C"/>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733" y="2501033"/>
            <a:ext cx="11263839" cy="79392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4" cstate="print"/>
          <a:stretch>
            <a:fillRect/>
          </a:stretch>
        </p:blipFill>
        <p:spPr>
          <a:xfrm>
            <a:off x="455733" y="4241555"/>
            <a:ext cx="5395586" cy="2413450"/>
          </a:xfrm>
          <a:prstGeom prst="rect">
            <a:avLst/>
          </a:prstGeom>
        </p:spPr>
      </p:pic>
    </p:spTree>
    <p:extLst>
      <p:ext uri="{BB962C8B-B14F-4D97-AF65-F5344CB8AC3E}">
        <p14:creationId xmlns:p14="http://schemas.microsoft.com/office/powerpoint/2010/main" val="13931413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234</a:t>
            </a:fld>
            <a:endParaRPr lang="en-US" smtClean="0"/>
          </a:p>
        </p:txBody>
      </p:sp>
      <p:sp>
        <p:nvSpPr>
          <p:cNvPr id="4" name="Text Placeholder 3"/>
          <p:cNvSpPr>
            <a:spLocks noGrp="1"/>
          </p:cNvSpPr>
          <p:nvPr>
            <p:ph type="body" sz="quarter" idx="11"/>
          </p:nvPr>
        </p:nvSpPr>
        <p:spPr>
          <a:xfrm>
            <a:off x="2133600" y="0"/>
            <a:ext cx="8543925" cy="914400"/>
          </a:xfrm>
        </p:spPr>
        <p:txBody>
          <a:bodyPr/>
          <a:lstStyle/>
          <a:p>
            <a:r>
              <a:rPr lang="fr-FR" dirty="0"/>
              <a:t>5-5 : Création de champs et filtres de recherche</a:t>
            </a:r>
          </a:p>
        </p:txBody>
      </p:sp>
      <p:sp>
        <p:nvSpPr>
          <p:cNvPr id="5" name="Text Placeholder 4"/>
          <p:cNvSpPr>
            <a:spLocks noGrp="1"/>
          </p:cNvSpPr>
          <p:nvPr>
            <p:ph type="body" sz="quarter" idx="12"/>
          </p:nvPr>
        </p:nvSpPr>
        <p:spPr>
          <a:xfrm>
            <a:off x="455730" y="3296100"/>
            <a:ext cx="11110627" cy="3561900"/>
          </a:xfrm>
        </p:spPr>
        <p:txBody>
          <a:bodyPr numCol="2" spcCol="360000"/>
          <a:lstStyle/>
          <a:p>
            <a:r>
              <a:rPr lang="fr-FR" sz="2000" dirty="0"/>
              <a:t>Tâches : </a:t>
            </a:r>
          </a:p>
          <a:p>
            <a:pPr marL="457200" lvl="1" indent="-457200">
              <a:buFont typeface="+mj-lt"/>
              <a:buAutoNum type="arabicPeriod"/>
            </a:pPr>
            <a:r>
              <a:rPr lang="fr-FR" sz="2000" dirty="0"/>
              <a:t>Créez un nouveau champ Agent de remplacement qui est lié à </a:t>
            </a:r>
            <a:r>
              <a:rPr lang="fr-FR" sz="2000" dirty="0" smtClean="0"/>
              <a:t>l'objet </a:t>
            </a:r>
            <a:r>
              <a:rPr lang="fr-FR" sz="2000" dirty="0"/>
              <a:t>Utilisateur et qui ne peut être modifié que par les utilisateurs Service client.</a:t>
            </a:r>
          </a:p>
          <a:p>
            <a:pPr marL="457200" lvl="1" indent="-457200">
              <a:buFont typeface="+mj-lt"/>
              <a:buAutoNum type="arabicPeriod"/>
            </a:pPr>
            <a:r>
              <a:rPr lang="fr-FR" sz="2000" dirty="0"/>
              <a:t>Ajoutez un filtre sur la loupe afin de garantir que seuls les utilisateurs assignés au profil Utilisateur Service client puissent être sélectionnés.</a:t>
            </a:r>
          </a:p>
          <a:p>
            <a:pPr marL="457200" lvl="1" indent="-457200">
              <a:buFont typeface="+mj-lt"/>
              <a:buAutoNum type="arabicPeriod"/>
            </a:pPr>
            <a:endParaRPr lang="pl-PL" sz="2000" dirty="0" smtClean="0"/>
          </a:p>
          <a:p>
            <a:pPr marL="457200" lvl="1" indent="-457200">
              <a:buFont typeface="+mj-lt"/>
              <a:buAutoNum type="arabicPeriod"/>
            </a:pPr>
            <a:endParaRPr lang="en-GB" sz="2000" dirty="0"/>
          </a:p>
          <a:p>
            <a:pPr marL="457200" lvl="1" indent="-457200">
              <a:buFont typeface="+mj-lt"/>
              <a:buAutoNum type="arabicPeriod"/>
            </a:pPr>
            <a:endParaRPr lang="en-GB" sz="2000" dirty="0"/>
          </a:p>
          <a:p>
            <a:pPr marL="457200" lvl="1" indent="-457200">
              <a:buFont typeface="+mj-lt"/>
              <a:buAutoNum type="arabicPeriod"/>
            </a:pPr>
            <a:r>
              <a:rPr lang="fr-FR" sz="2000" dirty="0"/>
              <a:t>Ajoutez un filtre au champ Nom du contact de la requête de façon à ce que les utilisateurs ne puissent sélectionner que les contacts liés au compte sélectionné dans le champ Nom du compte pour la requête.</a:t>
            </a:r>
          </a:p>
          <a:p>
            <a:pPr marL="457200" lvl="1" indent="-457200">
              <a:buFont typeface="+mj-lt"/>
              <a:buAutoNum type="arabicPeriod"/>
            </a:pPr>
            <a:r>
              <a:rPr lang="fr-FR" sz="2000" dirty="0"/>
              <a:t>Créez un nouveau compte pour tester les loupes. Testez les utilisateurs hors Service </a:t>
            </a:r>
            <a:r>
              <a:rPr lang="fr-FR" sz="2000" dirty="0" smtClean="0"/>
              <a:t>client</a:t>
            </a:r>
            <a:r>
              <a:rPr lang="pl-PL" sz="2000" dirty="0" smtClean="0"/>
              <a:t> </a:t>
            </a:r>
            <a:r>
              <a:rPr lang="fr-FR" sz="2000" dirty="0" smtClean="0"/>
              <a:t>et </a:t>
            </a:r>
            <a:r>
              <a:rPr lang="fr-FR" sz="2000" dirty="0"/>
              <a:t>les utilisateurs Service client. </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9957329" cy="2171700"/>
          </a:xfrm>
        </p:spPr>
        <p:txBody>
          <a:bodyPr tIns="0" bIns="0" anchor="ctr" anchorCtr="0"/>
          <a:lstStyle/>
          <a:p>
            <a:r>
              <a:rPr lang="fr-FR" dirty="0"/>
              <a:t>Objectifs : </a:t>
            </a:r>
          </a:p>
          <a:p>
            <a:pPr lvl="1"/>
            <a:r>
              <a:rPr lang="fr-FR" sz="2000" dirty="0"/>
              <a:t>Noah Larkin, Vice-président </a:t>
            </a:r>
            <a:r>
              <a:rPr lang="fr-FR" sz="2000" dirty="0" smtClean="0"/>
              <a:t>des services</a:t>
            </a:r>
            <a:r>
              <a:rPr lang="fr-FR" sz="2000" dirty="0"/>
              <a:t>, aimerait que les agents puissent être en mesure </a:t>
            </a:r>
            <a:r>
              <a:rPr lang="fr-FR" sz="2000" dirty="0" smtClean="0"/>
              <a:t>d'enregistrer </a:t>
            </a:r>
            <a:r>
              <a:rPr lang="fr-FR" sz="2000" dirty="0"/>
              <a:t>le nom de </a:t>
            </a:r>
            <a:r>
              <a:rPr lang="fr-FR" sz="2000" dirty="0" smtClean="0"/>
              <a:t>l'agent </a:t>
            </a:r>
            <a:r>
              <a:rPr lang="fr-FR" sz="2000" dirty="0"/>
              <a:t>de remplacement dans leurs requêtes quand ils sont absents du bureau. Il aimerait également </a:t>
            </a:r>
            <a:r>
              <a:rPr lang="fr-FR" sz="2000" dirty="0" smtClean="0"/>
              <a:t>s'assurer </a:t>
            </a:r>
            <a:r>
              <a:rPr lang="fr-FR" sz="2000" dirty="0"/>
              <a:t>que les nouvelles requêtes ne puissent être associées </a:t>
            </a:r>
            <a:r>
              <a:rPr lang="fr-FR" sz="2000" dirty="0" smtClean="0"/>
              <a:t>qu'aux </a:t>
            </a:r>
            <a:r>
              <a:rPr lang="fr-FR" sz="2000" dirty="0"/>
              <a:t>contacts du même compte. </a:t>
            </a:r>
          </a:p>
        </p:txBody>
      </p:sp>
      <p:sp>
        <p:nvSpPr>
          <p:cNvPr id="7" name="Text Placeholder 4"/>
          <p:cNvSpPr>
            <a:spLocks noGrp="1"/>
          </p:cNvSpPr>
          <p:nvPr>
            <p:ph type="body" sz="quarter" idx="12"/>
          </p:nvPr>
        </p:nvSpPr>
        <p:spPr>
          <a:xfrm>
            <a:off x="111760" y="81281"/>
            <a:ext cx="2221865" cy="532620"/>
          </a:xfrm>
        </p:spPr>
        <p:txBody>
          <a:bodyPr/>
          <a:lstStyle/>
          <a:p>
            <a:r>
              <a:rPr lang="fr-FR" sz="1800" dirty="0"/>
              <a:t>REJOIGNEZ-MOI</a:t>
            </a:r>
          </a:p>
        </p:txBody>
      </p:sp>
    </p:spTree>
    <p:extLst>
      <p:ext uri="{BB962C8B-B14F-4D97-AF65-F5344CB8AC3E}">
        <p14:creationId xmlns:p14="http://schemas.microsoft.com/office/powerpoint/2010/main" val="13893037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235</a:t>
            </a:fld>
            <a:endParaRPr lang="en-US" smtClean="0"/>
          </a:p>
        </p:txBody>
      </p:sp>
      <p:sp>
        <p:nvSpPr>
          <p:cNvPr id="4" name="Text Placeholder 3"/>
          <p:cNvSpPr>
            <a:spLocks noGrp="1"/>
          </p:cNvSpPr>
          <p:nvPr>
            <p:ph type="body" sz="quarter" idx="11"/>
          </p:nvPr>
        </p:nvSpPr>
        <p:spPr>
          <a:xfrm>
            <a:off x="1866899" y="0"/>
            <a:ext cx="8382737" cy="914400"/>
          </a:xfrm>
        </p:spPr>
        <p:txBody>
          <a:bodyPr/>
          <a:lstStyle/>
          <a:p>
            <a:r>
              <a:rPr lang="fr-FR" dirty="0"/>
              <a:t>5-6 : Création de recherches</a:t>
            </a:r>
          </a:p>
        </p:txBody>
      </p:sp>
      <p:sp>
        <p:nvSpPr>
          <p:cNvPr id="5" name="Text Placeholder 4"/>
          <p:cNvSpPr>
            <a:spLocks noGrp="1"/>
          </p:cNvSpPr>
          <p:nvPr>
            <p:ph type="body" sz="quarter" idx="12"/>
          </p:nvPr>
        </p:nvSpPr>
        <p:spPr>
          <a:xfrm>
            <a:off x="455730" y="3296100"/>
            <a:ext cx="11345745" cy="3329289"/>
          </a:xfrm>
        </p:spPr>
        <p:txBody>
          <a:bodyPr numCol="1"/>
          <a:lstStyle/>
          <a:p>
            <a:r>
              <a:rPr lang="fr-FR" dirty="0"/>
              <a:t>Tâches : </a:t>
            </a:r>
          </a:p>
          <a:p>
            <a:pPr marL="457200" lvl="1" indent="-457200">
              <a:buFont typeface="+mj-lt"/>
              <a:buAutoNum type="arabicPeriod"/>
            </a:pPr>
            <a:r>
              <a:rPr lang="fr-FR" dirty="0"/>
              <a:t>Créez un nouveau champ </a:t>
            </a:r>
            <a:r>
              <a:rPr lang="fr-FR" dirty="0">
                <a:latin typeface="Courier New" panose="02070309020205020404" pitchFamily="49" charset="0"/>
                <a:cs typeface="Courier New" panose="02070309020205020404" pitchFamily="49" charset="0"/>
              </a:rPr>
              <a:t>Recommandation des employés </a:t>
            </a:r>
            <a:r>
              <a:rPr lang="fr-FR" dirty="0"/>
              <a:t>lié à </a:t>
            </a:r>
            <a:r>
              <a:rPr lang="fr-FR" dirty="0" smtClean="0"/>
              <a:t>l'objet </a:t>
            </a:r>
            <a:r>
              <a:rPr lang="fr-FR" dirty="0"/>
              <a:t>Utilisateur.</a:t>
            </a:r>
          </a:p>
          <a:p>
            <a:pPr marL="457200" lvl="1" indent="-457200">
              <a:buFont typeface="+mj-lt"/>
              <a:buAutoNum type="arabicPeriod"/>
            </a:pPr>
            <a:r>
              <a:rPr lang="fr-FR" dirty="0"/>
              <a:t>Ajoutez un filtre à la recherche pour garantir que tous les utilisateurs, hormis ceux disposant du profil Utilisateur VAR, peuvent être sélectionnés.</a:t>
            </a:r>
          </a:p>
          <a:p>
            <a:pPr marL="457200" lvl="1" indent="-457200">
              <a:buFont typeface="+mj-lt"/>
              <a:buAutoNum type="arabicPeriod"/>
            </a:pPr>
            <a:r>
              <a:rPr lang="fr-FR" dirty="0"/>
              <a:t>Testez la loupe sur </a:t>
            </a:r>
            <a:r>
              <a:rPr lang="fr-FR" dirty="0" smtClean="0"/>
              <a:t>l'enregistrement </a:t>
            </a:r>
            <a:r>
              <a:rPr lang="fr-FR" dirty="0"/>
              <a:t>de la piste de Jon </a:t>
            </a:r>
            <a:r>
              <a:rPr lang="fr-FR" dirty="0" err="1"/>
              <a:t>Airaudi</a:t>
            </a:r>
            <a:r>
              <a:rPr lang="fr-FR" dirty="0"/>
              <a:t> en entrant un utilisateur VAR (Value </a:t>
            </a:r>
            <a:r>
              <a:rPr lang="fr-FR" dirty="0" err="1"/>
              <a:t>Added</a:t>
            </a:r>
            <a:r>
              <a:rPr lang="fr-FR" dirty="0"/>
              <a:t> </a:t>
            </a:r>
            <a:r>
              <a:rPr lang="fr-FR" dirty="0" err="1"/>
              <a:t>Reseller</a:t>
            </a:r>
            <a:r>
              <a:rPr lang="fr-FR" dirty="0"/>
              <a:t>), </a:t>
            </a:r>
            <a:r>
              <a:rPr lang="fr-FR" dirty="0">
                <a:latin typeface="Courier New" panose="02070309020205020404" pitchFamily="49" charset="0"/>
                <a:cs typeface="Courier New" panose="02070309020205020404" pitchFamily="49" charset="0"/>
              </a:rPr>
              <a:t>Maria </a:t>
            </a:r>
            <a:r>
              <a:rPr lang="fr-FR" dirty="0" err="1">
                <a:latin typeface="Courier New" panose="02070309020205020404" pitchFamily="49" charset="0"/>
                <a:cs typeface="Courier New" panose="02070309020205020404" pitchFamily="49" charset="0"/>
              </a:rPr>
              <a:t>Bolzani</a:t>
            </a:r>
            <a:r>
              <a:rPr lang="fr-FR" dirty="0"/>
              <a:t>, dans le champ Recommandation des employés.</a:t>
            </a:r>
          </a:p>
          <a:p>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9957329" cy="2152650"/>
          </a:xfrm>
        </p:spPr>
        <p:txBody>
          <a:bodyPr tIns="0" bIns="0" anchor="ctr" anchorCtr="0"/>
          <a:lstStyle/>
          <a:p>
            <a:r>
              <a:rPr lang="fr-FR" dirty="0"/>
              <a:t>Objectif : </a:t>
            </a:r>
          </a:p>
          <a:p>
            <a:pPr lvl="1"/>
            <a:r>
              <a:rPr lang="fr-FR" sz="2000" dirty="0"/>
              <a:t>Conner </a:t>
            </a:r>
            <a:r>
              <a:rPr lang="fr-FR" sz="2000" dirty="0" err="1"/>
              <a:t>McCoy</a:t>
            </a:r>
            <a:r>
              <a:rPr lang="fr-FR" sz="2000" dirty="0"/>
              <a:t>, Vice-président du marketing, a lancé un programme de recommandation des employés grâce auquel les employés peuvent recommander des pistes au service Marketing. Il aimerait être en mesure de capturer ces informations dans </a:t>
            </a:r>
            <a:r>
              <a:rPr lang="fr-FR" sz="2000" dirty="0" smtClean="0"/>
              <a:t>l'enregistrement </a:t>
            </a:r>
            <a:r>
              <a:rPr lang="fr-FR" sz="2000" dirty="0"/>
              <a:t>de la piste. </a:t>
            </a:r>
          </a:p>
        </p:txBody>
      </p:sp>
      <p:sp>
        <p:nvSpPr>
          <p:cNvPr id="7" name="Text Placeholder 4"/>
          <p:cNvSpPr>
            <a:spLocks noGrp="1"/>
          </p:cNvSpPr>
          <p:nvPr>
            <p:ph type="body" sz="quarter" idx="12"/>
          </p:nvPr>
        </p:nvSpPr>
        <p:spPr>
          <a:xfrm>
            <a:off x="111760" y="81281"/>
            <a:ext cx="2317115"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10758604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5 : Personnalisations des objets</a:t>
            </a:r>
          </a:p>
        </p:txBody>
      </p:sp>
      <p:sp>
        <p:nvSpPr>
          <p:cNvPr id="3" name="Text Placeholder 2"/>
          <p:cNvSpPr>
            <a:spLocks noGrp="1"/>
          </p:cNvSpPr>
          <p:nvPr>
            <p:ph type="body" sz="quarter" idx="13"/>
          </p:nvPr>
        </p:nvSpPr>
        <p:spPr>
          <a:xfrm>
            <a:off x="455731" y="1371600"/>
            <a:ext cx="6907093" cy="3666565"/>
          </a:xfrm>
        </p:spPr>
        <p:txBody>
          <a:bodyPr/>
          <a:lstStyle/>
          <a:p>
            <a:pPr marL="342900" lvl="2" indent="-342900">
              <a:spcBef>
                <a:spcPts val="900"/>
              </a:spcBef>
              <a:buFont typeface="Arial" panose="020B0604020202020204" pitchFamily="34" charset="0"/>
              <a:buChar char="•"/>
            </a:pPr>
            <a:r>
              <a:rPr lang="fr-FR" sz="2400" dirty="0">
                <a:latin typeface="+mn-lt"/>
              </a:rPr>
              <a:t>Administration des champs standard</a:t>
            </a:r>
          </a:p>
          <a:p>
            <a:pPr marL="342900" lvl="1" indent="-342900">
              <a:spcBef>
                <a:spcPts val="900"/>
              </a:spcBef>
              <a:buFont typeface="Arial" panose="020B0604020202020204" pitchFamily="34" charset="0"/>
              <a:buChar char="•"/>
            </a:pPr>
            <a:r>
              <a:rPr lang="fr-FR" dirty="0">
                <a:latin typeface="+mn-lt"/>
              </a:rPr>
              <a:t>Création de nouveaux champs personnalisés</a:t>
            </a:r>
          </a:p>
          <a:p>
            <a:pPr marL="342900" lvl="1" indent="-342900">
              <a:spcBef>
                <a:spcPts val="900"/>
              </a:spcBef>
              <a:buFont typeface="Arial" panose="020B0604020202020204" pitchFamily="34" charset="0"/>
              <a:buChar char="•"/>
            </a:pPr>
            <a:r>
              <a:rPr lang="fr-FR" dirty="0">
                <a:latin typeface="+mn-lt"/>
              </a:rPr>
              <a:t>Création de champs de sélection :               Listes déroulantes et recherches</a:t>
            </a:r>
          </a:p>
          <a:p>
            <a:pPr marL="342900" lvl="1" indent="-342900">
              <a:spcBef>
                <a:spcPts val="900"/>
              </a:spcBef>
              <a:buFont typeface="Arial" panose="020B0604020202020204" pitchFamily="34" charset="0"/>
              <a:buChar char="•"/>
            </a:pPr>
            <a:r>
              <a:rPr lang="fr-FR" b="1" dirty="0">
                <a:latin typeface="+mn-lt"/>
              </a:rPr>
              <a:t>Création de champs formule</a:t>
            </a:r>
          </a:p>
          <a:p>
            <a:pPr marL="342900" lvl="1" indent="-342900">
              <a:spcBef>
                <a:spcPts val="900"/>
              </a:spcBef>
              <a:buFont typeface="Arial" panose="020B0604020202020204" pitchFamily="34" charset="0"/>
              <a:buChar char="•"/>
            </a:pPr>
            <a:r>
              <a:rPr lang="fr-FR" dirty="0">
                <a:latin typeface="+mn-lt"/>
              </a:rPr>
              <a:t>Travail avec des présentations de page</a:t>
            </a:r>
          </a:p>
          <a:p>
            <a:pPr marL="342900" lvl="1" indent="-342900">
              <a:spcBef>
                <a:spcPts val="900"/>
              </a:spcBef>
              <a:buFont typeface="Arial" panose="020B0604020202020204" pitchFamily="34" charset="0"/>
              <a:buChar char="•"/>
            </a:pPr>
            <a:r>
              <a:rPr lang="fr-FR" dirty="0">
                <a:latin typeface="+mn-lt"/>
              </a:rPr>
              <a:t>Travail avec des types </a:t>
            </a:r>
            <a:r>
              <a:rPr lang="fr-FR" dirty="0" smtClean="0">
                <a:latin typeface="+mn-lt"/>
              </a:rPr>
              <a:t>d'enregistrements </a:t>
            </a:r>
            <a:r>
              <a:rPr lang="fr-FR" dirty="0">
                <a:latin typeface="+mn-lt"/>
              </a:rPr>
              <a:t>et </a:t>
            </a:r>
            <a:r>
              <a:rPr lang="fr-FR" dirty="0" smtClean="0">
                <a:latin typeface="+mn-lt"/>
              </a:rPr>
              <a:t>des </a:t>
            </a:r>
            <a:r>
              <a:rPr lang="fr-FR" dirty="0">
                <a:latin typeface="+mn-lt"/>
              </a:rPr>
              <a:t>processus métier</a:t>
            </a:r>
          </a:p>
          <a:p>
            <a:pPr marL="342900" lvl="1" indent="-342900">
              <a:spcBef>
                <a:spcPts val="900"/>
              </a:spcBef>
              <a:buFont typeface="Arial" panose="020B0604020202020204" pitchFamily="34" charset="0"/>
              <a:buChar char="•"/>
            </a:pPr>
            <a:r>
              <a:rPr lang="fr-FR" dirty="0">
                <a:latin typeface="+mn-lt"/>
              </a:rPr>
              <a:t>Gestion de la qualité des données</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236</a:t>
            </a:fld>
            <a:endParaRPr lang="en-US"/>
          </a:p>
        </p:txBody>
      </p:sp>
    </p:spTree>
    <p:extLst>
      <p:ext uri="{BB962C8B-B14F-4D97-AF65-F5344CB8AC3E}">
        <p14:creationId xmlns:p14="http://schemas.microsoft.com/office/powerpoint/2010/main" val="203467868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237</a:t>
            </a:fld>
            <a:endParaRPr lang="en-US" smtClean="0"/>
          </a:p>
        </p:txBody>
      </p:sp>
      <p:sp>
        <p:nvSpPr>
          <p:cNvPr id="3" name="Text Placeholder 2"/>
          <p:cNvSpPr>
            <a:spLocks noGrp="1"/>
          </p:cNvSpPr>
          <p:nvPr>
            <p:ph type="body" sz="quarter" idx="11"/>
          </p:nvPr>
        </p:nvSpPr>
        <p:spPr/>
        <p:txBody>
          <a:bodyPr/>
          <a:lstStyle/>
          <a:p>
            <a:r>
              <a:rPr lang="fr-FR"/>
              <a:t>Créer des champs formule personnalisés</a:t>
            </a:r>
          </a:p>
        </p:txBody>
      </p:sp>
      <p:graphicFrame>
        <p:nvGraphicFramePr>
          <p:cNvPr id="4" name="Table 3"/>
          <p:cNvGraphicFramePr>
            <a:graphicFrameLocks noGrp="1"/>
          </p:cNvGraphicFramePr>
          <p:nvPr>
            <p:extLst>
              <p:ext uri="{D42A27DB-BD31-4B8C-83A1-F6EECF244321}">
                <p14:modId xmlns:p14="http://schemas.microsoft.com/office/powerpoint/2010/main" val="2707225723"/>
              </p:ext>
            </p:extLst>
          </p:nvPr>
        </p:nvGraphicFramePr>
        <p:xfrm>
          <a:off x="873645" y="1007522"/>
          <a:ext cx="10836134" cy="5776372"/>
        </p:xfrm>
        <a:graphic>
          <a:graphicData uri="http://schemas.openxmlformats.org/drawingml/2006/table">
            <a:tbl>
              <a:tblPr firstRow="1" bandRow="1">
                <a:tableStyleId>{5C22544A-7EE6-4342-B048-85BDC9FD1C3A}</a:tableStyleId>
              </a:tblPr>
              <a:tblGrid>
                <a:gridCol w="10344729">
                  <a:extLst>
                    <a:ext uri="{9D8B030D-6E8A-4147-A177-3AD203B41FA5}">
                      <a16:colId xmlns:a16="http://schemas.microsoft.com/office/drawing/2014/main" xmlns="" val="20000"/>
                    </a:ext>
                  </a:extLst>
                </a:gridCol>
                <a:gridCol w="491405">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r>
                        <a:rPr lang="fr-FR" sz="1800" b="0" spc="0" baseline="0" dirty="0" smtClean="0">
                          <a:solidFill>
                            <a:schemeClr val="tx1"/>
                          </a:solidFill>
                          <a:latin typeface="Salesforce Sans" panose="020B0505020202020203" pitchFamily="34" charset="0"/>
                          <a:ea typeface="Segoe UI" pitchFamily="34" charset="0"/>
                          <a:cs typeface="Segoe UI" pitchFamily="34" charset="0"/>
                        </a:rPr>
                        <a:t>J'ai </a:t>
                      </a:r>
                      <a:r>
                        <a:rPr lang="fr-FR" sz="1800" b="0" spc="0" baseline="0" dirty="0">
                          <a:solidFill>
                            <a:schemeClr val="tx1"/>
                          </a:solidFill>
                          <a:latin typeface="Salesforce Sans" panose="020B0505020202020203" pitchFamily="34" charset="0"/>
                          <a:ea typeface="Segoe UI" pitchFamily="34" charset="0"/>
                          <a:cs typeface="Segoe UI" pitchFamily="34" charset="0"/>
                        </a:rPr>
                        <a:t>des requêtes portant sur des informations supplémentaires relatives aux opportunités : </a:t>
                      </a:r>
                      <a:br>
                        <a:rPr lang="fr-FR" sz="1800" b="0" spc="0" baseline="0" dirty="0">
                          <a:solidFill>
                            <a:schemeClr val="tx1"/>
                          </a:solidFill>
                          <a:latin typeface="Salesforce Sans" panose="020B0505020202020203" pitchFamily="34" charset="0"/>
                          <a:ea typeface="Segoe UI" pitchFamily="34" charset="0"/>
                          <a:cs typeface="Segoe UI" pitchFamily="34" charset="0"/>
                        </a:rPr>
                      </a:br>
                      <a:r>
                        <a:rPr lang="fr-FR" sz="1800" b="0" spc="-20" baseline="0" dirty="0">
                          <a:solidFill>
                            <a:schemeClr val="tx1"/>
                          </a:solidFill>
                          <a:latin typeface="Salesforce Sans" panose="020B0505020202020203" pitchFamily="34" charset="0"/>
                          <a:ea typeface="Segoe UI" pitchFamily="34" charset="0"/>
                          <a:cs typeface="Segoe UI" pitchFamily="34" charset="0"/>
                        </a:rPr>
                        <a:t>1. Les agents commerciaux reçoivent une commission représentant 10 % de leurs opportunités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gagnées</a:t>
                      </a:r>
                      <a:r>
                        <a:rPr lang="fr-FR" sz="1800" b="0" spc="-20" baseline="0" dirty="0">
                          <a:solidFill>
                            <a:schemeClr val="tx1"/>
                          </a:solidFill>
                          <a:latin typeface="Salesforce Sans" panose="020B0505020202020203" pitchFamily="34" charset="0"/>
                          <a:ea typeface="Segoe UI" pitchFamily="34" charset="0"/>
                          <a:cs typeface="Segoe UI" pitchFamily="34" charset="0"/>
                        </a:rPr>
                        <a:t>. Serait-il possible de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l'afficher </a:t>
                      </a:r>
                      <a:r>
                        <a:rPr lang="fr-FR" sz="1800" b="0" spc="-20" baseline="0" dirty="0">
                          <a:solidFill>
                            <a:schemeClr val="tx1"/>
                          </a:solidFill>
                          <a:latin typeface="Salesforce Sans" panose="020B0505020202020203" pitchFamily="34" charset="0"/>
                          <a:ea typeface="Segoe UI" pitchFamily="34" charset="0"/>
                          <a:cs typeface="Segoe UI" pitchFamily="34" charset="0"/>
                        </a:rPr>
                        <a:t>pour les utilisateurs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Commerciaux et </a:t>
                      </a:r>
                      <a:r>
                        <a:rPr lang="fr-FR" sz="1800" b="0" spc="-20" baseline="0" dirty="0">
                          <a:solidFill>
                            <a:schemeClr val="tx1"/>
                          </a:solidFill>
                          <a:latin typeface="Salesforce Sans" panose="020B0505020202020203" pitchFamily="34" charset="0"/>
                          <a:ea typeface="Segoe UI" pitchFamily="34" charset="0"/>
                          <a:cs typeface="Segoe UI" pitchFamily="34" charset="0"/>
                        </a:rPr>
                        <a:t>de Direction ?</a:t>
                      </a:r>
                    </a:p>
                    <a:p>
                      <a:r>
                        <a:rPr lang="fr-FR" sz="1800" b="0" dirty="0">
                          <a:solidFill>
                            <a:schemeClr val="tx1"/>
                          </a:solidFill>
                          <a:latin typeface="Salesforce Sans" panose="020B0505020202020203" pitchFamily="34" charset="0"/>
                          <a:ea typeface="Segoe UI" pitchFamily="34" charset="0"/>
                          <a:cs typeface="Segoe UI" pitchFamily="34" charset="0"/>
                        </a:rPr>
                        <a:t>2. </a:t>
                      </a:r>
                      <a:r>
                        <a:rPr lang="fr-FR" sz="1800" b="0" dirty="0" smtClean="0">
                          <a:solidFill>
                            <a:schemeClr val="tx1"/>
                          </a:solidFill>
                          <a:latin typeface="Salesforce Sans" panose="020B0505020202020203" pitchFamily="34" charset="0"/>
                          <a:ea typeface="Segoe UI" pitchFamily="34" charset="0"/>
                          <a:cs typeface="Segoe UI" pitchFamily="34" charset="0"/>
                        </a:rPr>
                        <a:t>J'aimerais </a:t>
                      </a:r>
                      <a:r>
                        <a:rPr lang="fr-FR" sz="1800" b="0" dirty="0">
                          <a:solidFill>
                            <a:schemeClr val="tx1"/>
                          </a:solidFill>
                          <a:latin typeface="Salesforce Sans" panose="020B0505020202020203" pitchFamily="34" charset="0"/>
                          <a:ea typeface="Segoe UI" pitchFamily="34" charset="0"/>
                          <a:cs typeface="Segoe UI" pitchFamily="34" charset="0"/>
                        </a:rPr>
                        <a:t>que la région et la zone du compte </a:t>
                      </a:r>
                      <a:r>
                        <a:rPr lang="fr-FR" sz="1800" b="0" dirty="0" smtClean="0">
                          <a:solidFill>
                            <a:schemeClr val="tx1"/>
                          </a:solidFill>
                          <a:latin typeface="Salesforce Sans" panose="020B0505020202020203" pitchFamily="34" charset="0"/>
                          <a:ea typeface="Segoe UI" pitchFamily="34" charset="0"/>
                          <a:cs typeface="Segoe UI" pitchFamily="34" charset="0"/>
                        </a:rPr>
                        <a:t>s’affichent </a:t>
                      </a:r>
                      <a:r>
                        <a:rPr lang="fr-FR" sz="1800" b="0" dirty="0">
                          <a:solidFill>
                            <a:schemeClr val="tx1"/>
                          </a:solidFill>
                          <a:latin typeface="Salesforce Sans" panose="020B0505020202020203" pitchFamily="34" charset="0"/>
                          <a:ea typeface="Segoe UI" pitchFamily="34" charset="0"/>
                          <a:cs typeface="Segoe UI" pitchFamily="34" charset="0"/>
                        </a:rPr>
                        <a:t>sur </a:t>
                      </a:r>
                      <a:r>
                        <a:rPr lang="fr-FR" sz="1800" b="0" dirty="0" smtClean="0">
                          <a:solidFill>
                            <a:schemeClr val="tx1"/>
                          </a:solidFill>
                          <a:latin typeface="Salesforce Sans" panose="020B0505020202020203" pitchFamily="34" charset="0"/>
                          <a:ea typeface="Segoe UI" pitchFamily="34" charset="0"/>
                          <a:cs typeface="Segoe UI" pitchFamily="34" charset="0"/>
                        </a:rPr>
                        <a:t>l'opportunité et qu’ils soient </a:t>
                      </a:r>
                      <a:r>
                        <a:rPr lang="fr-FR" sz="1800" b="0" dirty="0">
                          <a:solidFill>
                            <a:schemeClr val="tx1"/>
                          </a:solidFill>
                          <a:latin typeface="Salesforce Sans" panose="020B0505020202020203" pitchFamily="34" charset="0"/>
                          <a:ea typeface="Segoe UI" pitchFamily="34" charset="0"/>
                          <a:cs typeface="Segoe UI" pitchFamily="34" charset="0"/>
                        </a:rPr>
                        <a:t>visibles </a:t>
                      </a:r>
                      <a:r>
                        <a:rPr lang="fr-FR" sz="1800" b="0" dirty="0" smtClean="0">
                          <a:solidFill>
                            <a:schemeClr val="tx1"/>
                          </a:solidFill>
                          <a:latin typeface="Salesforce Sans" panose="020B0505020202020203" pitchFamily="34" charset="0"/>
                          <a:ea typeface="Segoe UI" pitchFamily="34" charset="0"/>
                          <a:cs typeface="Segoe UI" pitchFamily="34" charset="0"/>
                        </a:rPr>
                        <a:t>pour </a:t>
                      </a:r>
                      <a:r>
                        <a:rPr lang="fr-FR" sz="1800" b="0" dirty="0">
                          <a:solidFill>
                            <a:schemeClr val="tx1"/>
                          </a:solidFill>
                          <a:latin typeface="Salesforce Sans" panose="020B0505020202020203" pitchFamily="34" charset="0"/>
                          <a:ea typeface="Segoe UI" pitchFamily="34" charset="0"/>
                          <a:cs typeface="Segoe UI" pitchFamily="34" charset="0"/>
                        </a:rPr>
                        <a:t>tous.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3. Quand une réduction a été appliquée à une opportunité, serait-il possible d’afficher le montant de cette réduction ? Ceci améliorerait significativement l’exactitude du canal.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rgbClr val="0070C0"/>
                          </a:solidFill>
                          <a:latin typeface="Salesforce Sans" panose="020B0505020202020203" pitchFamily="34" charset="0"/>
                          <a:ea typeface="Segoe UI" pitchFamily="34" charset="0"/>
                          <a:cs typeface="Segoe UI" pitchFamily="34" charset="0"/>
                        </a:rPr>
                        <a:t>@Yuko Ishikawa</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3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Brent Bassi </a:t>
                      </a:r>
                      <a:r>
                        <a:rPr lang="fr-FR" sz="1600" b="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Yuko Ishikawa</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Les informations de région et de zone sont particulièrement importantes pour les équipes commerciales internationales.</a:t>
                      </a:r>
                      <a:r>
                        <a:rPr lang="fr-FR" sz="1800" b="0" baseline="0" dirty="0">
                          <a:solidFill>
                            <a:schemeClr val="tx1"/>
                          </a:solidFill>
                          <a:latin typeface="Salesforce Sans" panose="020B0505020202020203" pitchFamily="34" charset="0"/>
                          <a:ea typeface="Segoe UI" pitchFamily="34" charset="0"/>
                          <a:cs typeface="Segoe UI" pitchFamily="34" charset="0"/>
                        </a:rPr>
                        <a:t> Merci de penser à nous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J’aime  ·  Il y a 31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953799" y="3981624"/>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1283819" y="1103062"/>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1283819" y="4962991"/>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953033" y="1093636"/>
            <a:ext cx="566472" cy="564132"/>
          </a:xfrm>
          <a:prstGeom prst="ellipse">
            <a:avLst/>
          </a:prstGeom>
          <a:solidFill>
            <a:schemeClr val="bg2">
              <a:lumMod val="90000"/>
            </a:schemeClr>
          </a:solidFill>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5380" t="-2309" r="7382" b="65445"/>
          <a:stretch/>
        </p:blipFill>
        <p:spPr>
          <a:xfrm>
            <a:off x="1025919" y="4862423"/>
            <a:ext cx="460843" cy="470545"/>
          </a:xfrm>
          <a:prstGeom prst="flowChartConnector">
            <a:avLst/>
          </a:prstGeom>
          <a:solidFill>
            <a:schemeClr val="bg1">
              <a:lumMod val="85000"/>
            </a:schemeClr>
          </a:solidFill>
        </p:spPr>
      </p:pic>
      <p:grpSp>
        <p:nvGrpSpPr>
          <p:cNvPr id="12" name="Group 11"/>
          <p:cNvGrpSpPr/>
          <p:nvPr/>
        </p:nvGrpSpPr>
        <p:grpSpPr>
          <a:xfrm>
            <a:off x="1260455" y="3973728"/>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57673859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238</a:t>
            </a:fld>
            <a:endParaRPr lang="en-US" smtClean="0"/>
          </a:p>
        </p:txBody>
      </p:sp>
      <p:sp>
        <p:nvSpPr>
          <p:cNvPr id="3" name="Text Placeholder 2"/>
          <p:cNvSpPr>
            <a:spLocks noGrp="1"/>
          </p:cNvSpPr>
          <p:nvPr>
            <p:ph type="body" sz="quarter" idx="11"/>
          </p:nvPr>
        </p:nvSpPr>
        <p:spPr/>
        <p:txBody>
          <a:bodyPr/>
          <a:lstStyle/>
          <a:p>
            <a:r>
              <a:rPr lang="fr-FR"/>
              <a:t>Que sont les champs formule personnalisés ?</a:t>
            </a:r>
          </a:p>
        </p:txBody>
      </p:sp>
      <p:sp>
        <p:nvSpPr>
          <p:cNvPr id="4" name="Text Placeholder 3"/>
          <p:cNvSpPr>
            <a:spLocks noGrp="1"/>
          </p:cNvSpPr>
          <p:nvPr>
            <p:ph type="body" sz="quarter" idx="12"/>
          </p:nvPr>
        </p:nvSpPr>
        <p:spPr>
          <a:xfrm>
            <a:off x="455733" y="1017710"/>
            <a:ext cx="5522338" cy="5390528"/>
          </a:xfrm>
        </p:spPr>
        <p:txBody>
          <a:bodyPr/>
          <a:lstStyle/>
          <a:p>
            <a:pPr marL="0" lvl="0" indent="0">
              <a:lnSpc>
                <a:spcPct val="100000"/>
              </a:lnSpc>
              <a:buNone/>
            </a:pPr>
            <a:r>
              <a:rPr lang="fr-FR" sz="2200" dirty="0"/>
              <a:t>Les champs formule personnalisés vous permettent de définir des calculs qui référencent </a:t>
            </a:r>
            <a:r>
              <a:rPr lang="fr-FR" sz="2200" dirty="0" smtClean="0"/>
              <a:t>d'autres </a:t>
            </a:r>
            <a:r>
              <a:rPr lang="fr-FR" sz="2200" dirty="0"/>
              <a:t>champs afin </a:t>
            </a:r>
            <a:r>
              <a:rPr lang="fr-FR" sz="2200" dirty="0" smtClean="0"/>
              <a:t>d'afficher </a:t>
            </a:r>
            <a:r>
              <a:rPr lang="fr-FR" sz="2200" dirty="0"/>
              <a:t>de nouvelles valeurs numériques, de texte, de date ou de cases à cocher, propres à vos besoins commerciaux. Les champs formule :</a:t>
            </a:r>
          </a:p>
          <a:p>
            <a:pPr lvl="1">
              <a:lnSpc>
                <a:spcPct val="100000"/>
              </a:lnSpc>
              <a:defRPr/>
            </a:pPr>
            <a:r>
              <a:rPr lang="fr-FR" sz="1800" dirty="0"/>
              <a:t>Sont en lecture seule</a:t>
            </a:r>
          </a:p>
          <a:p>
            <a:pPr lvl="1">
              <a:lnSpc>
                <a:spcPct val="100000"/>
              </a:lnSpc>
              <a:defRPr/>
            </a:pPr>
            <a:r>
              <a:rPr lang="fr-FR" sz="1800" dirty="0"/>
              <a:t>Peuvent référencer les champs sur le même objet ou un objet parent ou de loupe.</a:t>
            </a:r>
          </a:p>
          <a:p>
            <a:pPr lvl="1">
              <a:lnSpc>
                <a:spcPct val="100000"/>
              </a:lnSpc>
              <a:defRPr/>
            </a:pPr>
            <a:r>
              <a:rPr lang="fr-FR" sz="1800" spc="-20" dirty="0"/>
              <a:t>Ne peuvent pas référencer les champs encryptés, descriptifs ou personnalisés à texte long. </a:t>
            </a:r>
          </a:p>
          <a:p>
            <a:pPr lvl="1">
              <a:lnSpc>
                <a:spcPct val="100000"/>
              </a:lnSpc>
              <a:defRPr/>
            </a:pPr>
            <a:r>
              <a:rPr lang="fr-FR" sz="1800" dirty="0"/>
              <a:t>Ne sont pas consultables ni disponibles pour la conversion des pistes ni le service </a:t>
            </a:r>
            <a:r>
              <a:rPr lang="fr-FR" sz="1800" dirty="0" smtClean="0"/>
              <a:t>d'exportation </a:t>
            </a:r>
            <a:r>
              <a:rPr lang="fr-FR" sz="1800" dirty="0"/>
              <a:t>hebdomadaire</a:t>
            </a:r>
            <a:r>
              <a:rPr lang="fr-FR" sz="1800" dirty="0" smtClean="0"/>
              <a:t>.</a:t>
            </a:r>
            <a:endParaRPr lang="en-IN" sz="2000" dirty="0"/>
          </a:p>
        </p:txBody>
      </p:sp>
      <p:grpSp>
        <p:nvGrpSpPr>
          <p:cNvPr id="5" name="Group 4"/>
          <p:cNvGrpSpPr/>
          <p:nvPr/>
        </p:nvGrpSpPr>
        <p:grpSpPr>
          <a:xfrm>
            <a:off x="5978071" y="3507647"/>
            <a:ext cx="3533226" cy="1497905"/>
            <a:chOff x="1624317" y="3026834"/>
            <a:chExt cx="2943225" cy="1247775"/>
          </a:xfrm>
        </p:grpSpPr>
        <p:pic>
          <p:nvPicPr>
            <p:cNvPr id="6" name="Picture 2"/>
            <p:cNvPicPr>
              <a:picLocks noChangeAspect="1" noChangeArrowheads="1"/>
            </p:cNvPicPr>
            <p:nvPr/>
          </p:nvPicPr>
          <p:blipFill>
            <a:blip r:embed="rId3" cstate="print"/>
            <a:srcRect/>
            <a:stretch>
              <a:fillRect/>
            </a:stretch>
          </p:blipFill>
          <p:spPr bwMode="auto">
            <a:xfrm>
              <a:off x="1624317" y="3026834"/>
              <a:ext cx="2943225" cy="12477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ectangle 6"/>
            <p:cNvSpPr/>
            <p:nvPr/>
          </p:nvSpPr>
          <p:spPr bwMode="auto">
            <a:xfrm>
              <a:off x="1693849" y="3784394"/>
              <a:ext cx="1615440" cy="406400"/>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 r="42023"/>
          <a:stretch/>
        </p:blipFill>
        <p:spPr>
          <a:xfrm>
            <a:off x="9586422" y="1251385"/>
            <a:ext cx="2468880" cy="4681663"/>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9" name="Rectangle 8"/>
          <p:cNvSpPr/>
          <p:nvPr/>
        </p:nvSpPr>
        <p:spPr bwMode="auto">
          <a:xfrm>
            <a:off x="9679259" y="5542754"/>
            <a:ext cx="904815" cy="231627"/>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nvGrpSpPr>
          <p:cNvPr id="10" name="Group 9"/>
          <p:cNvGrpSpPr/>
          <p:nvPr/>
        </p:nvGrpSpPr>
        <p:grpSpPr>
          <a:xfrm>
            <a:off x="16328" y="6065338"/>
            <a:ext cx="12188825" cy="800219"/>
            <a:chOff x="0" y="921837"/>
            <a:chExt cx="12188825" cy="800219"/>
          </a:xfrm>
        </p:grpSpPr>
        <p:sp>
          <p:nvSpPr>
            <p:cNvPr id="11" name="Rectangle 10"/>
            <p:cNvSpPr/>
            <p:nvPr/>
          </p:nvSpPr>
          <p:spPr bwMode="auto">
            <a:xfrm>
              <a:off x="0" y="921837"/>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pPr algn="l"/>
              <a:r>
                <a:rPr lang="fr-FR" sz="2000" dirty="0">
                  <a:solidFill>
                    <a:srgbClr val="19325C"/>
                  </a:solidFill>
                </a:rPr>
                <a:t>Rechercher : </a:t>
              </a:r>
              <a:r>
                <a:rPr lang="fr-FR" sz="2000" dirty="0">
                  <a:solidFill>
                    <a:srgbClr val="19325C"/>
                  </a:solidFill>
                  <a:latin typeface="Courier New" pitchFamily="49" charset="0"/>
                  <a:cs typeface="Courier New" pitchFamily="49" charset="0"/>
                </a:rPr>
                <a:t>conseils sur </a:t>
              </a:r>
              <a:r>
                <a:rPr lang="fr-FR" sz="2000" dirty="0" smtClean="0">
                  <a:solidFill>
                    <a:srgbClr val="19325C"/>
                  </a:solidFill>
                  <a:latin typeface="Courier New" pitchFamily="49" charset="0"/>
                  <a:cs typeface="Courier New" pitchFamily="49" charset="0"/>
                </a:rPr>
                <a:t>l'élaboration </a:t>
              </a:r>
              <a:r>
                <a:rPr lang="fr-FR" sz="2000" dirty="0">
                  <a:solidFill>
                    <a:srgbClr val="19325C"/>
                  </a:solidFill>
                  <a:latin typeface="Courier New" pitchFamily="49" charset="0"/>
                  <a:cs typeface="Courier New" pitchFamily="49" charset="0"/>
                </a:rPr>
                <a:t>des formules</a:t>
              </a:r>
            </a:p>
          </p:txBody>
        </p:sp>
        <p:grpSp>
          <p:nvGrpSpPr>
            <p:cNvPr id="12" name="Group 11"/>
            <p:cNvGrpSpPr/>
            <p:nvPr/>
          </p:nvGrpSpPr>
          <p:grpSpPr>
            <a:xfrm>
              <a:off x="101546" y="1017709"/>
              <a:ext cx="351485" cy="351484"/>
              <a:chOff x="230188" y="5645150"/>
              <a:chExt cx="446088" cy="446087"/>
            </a:xfrm>
          </p:grpSpPr>
          <p:sp>
            <p:nvSpPr>
              <p:cNvPr id="13" name="Oval 12"/>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Oval 13"/>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8101101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239</a:t>
            </a:fld>
            <a:endParaRPr lang="en-US" smtClean="0"/>
          </a:p>
        </p:txBody>
      </p:sp>
      <p:sp>
        <p:nvSpPr>
          <p:cNvPr id="3" name="Text Placeholder 2"/>
          <p:cNvSpPr>
            <a:spLocks noGrp="1"/>
          </p:cNvSpPr>
          <p:nvPr>
            <p:ph type="body" sz="quarter" idx="11"/>
          </p:nvPr>
        </p:nvSpPr>
        <p:spPr/>
        <p:txBody>
          <a:bodyPr/>
          <a:lstStyle/>
          <a:p>
            <a:r>
              <a:rPr lang="fr-FR"/>
              <a:t>Définir une formule</a:t>
            </a:r>
          </a:p>
        </p:txBody>
      </p:sp>
      <p:sp>
        <p:nvSpPr>
          <p:cNvPr id="4" name="Text Placeholder 3"/>
          <p:cNvSpPr>
            <a:spLocks noGrp="1"/>
          </p:cNvSpPr>
          <p:nvPr>
            <p:ph type="body" sz="quarter" idx="12"/>
          </p:nvPr>
        </p:nvSpPr>
        <p:spPr>
          <a:xfrm>
            <a:off x="455733" y="1045029"/>
            <a:ext cx="10971736" cy="489857"/>
          </a:xfrm>
        </p:spPr>
        <p:txBody>
          <a:bodyPr/>
          <a:lstStyle/>
          <a:p>
            <a:pPr marL="0" lvl="0" indent="0">
              <a:lnSpc>
                <a:spcPct val="100000"/>
              </a:lnSpc>
              <a:buNone/>
            </a:pPr>
            <a:r>
              <a:rPr lang="fr-FR" dirty="0"/>
              <a:t>Vous pouvez définir une formule grâce à une étape supplémentaire dans </a:t>
            </a:r>
            <a:r>
              <a:rPr lang="fr-FR" dirty="0" smtClean="0"/>
              <a:t>l'assistant </a:t>
            </a:r>
            <a:r>
              <a:rPr lang="fr-FR" dirty="0"/>
              <a:t>de champ personnalisé.</a:t>
            </a:r>
          </a:p>
          <a:p>
            <a:pPr marL="0" indent="0">
              <a:lnSpc>
                <a:spcPct val="100000"/>
              </a:lnSpc>
              <a:buNone/>
            </a:pPr>
            <a:r>
              <a:rPr lang="fr-FR" sz="1600" dirty="0"/>
              <a:t/>
            </a:r>
            <a:br>
              <a:rPr lang="fr-FR" sz="1600" dirty="0"/>
            </a:br>
            <a:r>
              <a:rPr lang="fr-FR" sz="1600" dirty="0"/>
              <a:t/>
            </a:r>
            <a:br>
              <a:rPr lang="fr-FR" sz="1600" dirty="0"/>
            </a:br>
            <a:r>
              <a:rPr lang="fr-FR" sz="1600" dirty="0"/>
              <a:t/>
            </a:r>
            <a:br>
              <a:rPr lang="fr-FR" sz="1600" dirty="0"/>
            </a:br>
            <a:r>
              <a:rPr lang="fr-FR" sz="1600" dirty="0"/>
              <a:t/>
            </a:r>
            <a:br>
              <a:rPr lang="fr-FR" sz="1600" dirty="0"/>
            </a:br>
            <a:r>
              <a:rPr lang="fr-FR" sz="1600" dirty="0"/>
              <a:t/>
            </a:r>
            <a:br>
              <a:rPr lang="fr-FR" sz="1600" dirty="0"/>
            </a:br>
            <a:endParaRPr lang="fr-FR" sz="1600" dirty="0"/>
          </a:p>
          <a:p>
            <a:pPr>
              <a:lnSpc>
                <a:spcPct val="100000"/>
              </a:lnSpc>
            </a:pPr>
            <a:endParaRPr lang="en-IN" dirty="0"/>
          </a:p>
        </p:txBody>
      </p:sp>
      <p:pic>
        <p:nvPicPr>
          <p:cNvPr id="5" name="Picture 3"/>
          <p:cNvPicPr>
            <a:picLocks noChangeAspect="1" noChangeArrowheads="1"/>
          </p:cNvPicPr>
          <p:nvPr/>
        </p:nvPicPr>
        <p:blipFill>
          <a:blip r:embed="rId3" cstate="print"/>
          <a:srcRect/>
          <a:stretch>
            <a:fillRect/>
          </a:stretch>
        </p:blipFill>
        <p:spPr bwMode="auto">
          <a:xfrm>
            <a:off x="1493976" y="1855698"/>
            <a:ext cx="4124325" cy="16573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6" name="Group 14"/>
          <p:cNvGrpSpPr/>
          <p:nvPr/>
        </p:nvGrpSpPr>
        <p:grpSpPr>
          <a:xfrm>
            <a:off x="1396002" y="3891524"/>
            <a:ext cx="4667250" cy="2483168"/>
            <a:chOff x="247015" y="3821430"/>
            <a:chExt cx="4667250" cy="2483168"/>
          </a:xfrm>
        </p:grpSpPr>
        <p:pic>
          <p:nvPicPr>
            <p:cNvPr id="7" name="Picture 4"/>
            <p:cNvPicPr>
              <a:picLocks noChangeAspect="1" noChangeArrowheads="1"/>
            </p:cNvPicPr>
            <p:nvPr/>
          </p:nvPicPr>
          <p:blipFill>
            <a:blip r:embed="rId4" cstate="print"/>
            <a:srcRect/>
            <a:stretch>
              <a:fillRect/>
            </a:stretch>
          </p:blipFill>
          <p:spPr bwMode="auto">
            <a:xfrm>
              <a:off x="247015" y="3821430"/>
              <a:ext cx="4667250" cy="201930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8" name="Picture 6"/>
            <p:cNvPicPr>
              <a:picLocks noChangeAspect="1" noChangeArrowheads="1"/>
            </p:cNvPicPr>
            <p:nvPr/>
          </p:nvPicPr>
          <p:blipFill>
            <a:blip r:embed="rId5" cstate="print"/>
            <a:srcRect/>
            <a:stretch>
              <a:fillRect/>
            </a:stretch>
          </p:blipFill>
          <p:spPr bwMode="auto">
            <a:xfrm>
              <a:off x="609600" y="4942523"/>
              <a:ext cx="3352800" cy="13620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sp>
        <p:nvSpPr>
          <p:cNvPr id="9" name="TextBox 8"/>
          <p:cNvSpPr txBox="1"/>
          <p:nvPr/>
        </p:nvSpPr>
        <p:spPr>
          <a:xfrm>
            <a:off x="6272709" y="1830313"/>
            <a:ext cx="4003168" cy="1938992"/>
          </a:xfrm>
          <a:prstGeom prst="rect">
            <a:avLst/>
          </a:prstGeom>
          <a:noFill/>
        </p:spPr>
        <p:txBody>
          <a:bodyPr wrap="square" rtlCol="0">
            <a:spAutoFit/>
          </a:bodyPr>
          <a:lstStyle/>
          <a:p>
            <a:r>
              <a:rPr lang="fr-FR" sz="2400" b="0" dirty="0">
                <a:solidFill>
                  <a:srgbClr val="19325C"/>
                </a:solidFill>
              </a:rPr>
              <a:t>Utilisez </a:t>
            </a:r>
            <a:r>
              <a:rPr lang="fr-FR" sz="2400" b="0" dirty="0" smtClean="0">
                <a:solidFill>
                  <a:srgbClr val="19325C"/>
                </a:solidFill>
              </a:rPr>
              <a:t>l'onglet </a:t>
            </a:r>
            <a:r>
              <a:rPr lang="fr-FR" sz="2400" b="0" dirty="0">
                <a:solidFill>
                  <a:srgbClr val="19325C"/>
                </a:solidFill>
              </a:rPr>
              <a:t>Formule simple pour les calculs de base qui comprennent des champs numériques à partir du même objet.</a:t>
            </a:r>
          </a:p>
        </p:txBody>
      </p:sp>
      <p:sp>
        <p:nvSpPr>
          <p:cNvPr id="10" name="TextBox 9"/>
          <p:cNvSpPr txBox="1"/>
          <p:nvPr/>
        </p:nvSpPr>
        <p:spPr>
          <a:xfrm>
            <a:off x="6272709" y="3921541"/>
            <a:ext cx="4785816" cy="2308324"/>
          </a:xfrm>
          <a:prstGeom prst="rect">
            <a:avLst/>
          </a:prstGeom>
          <a:noFill/>
        </p:spPr>
        <p:txBody>
          <a:bodyPr wrap="square" rtlCol="0">
            <a:spAutoFit/>
          </a:bodyPr>
          <a:lstStyle/>
          <a:p>
            <a:r>
              <a:rPr lang="fr-FR" sz="2400" b="0" dirty="0">
                <a:solidFill>
                  <a:srgbClr val="19325C"/>
                </a:solidFill>
              </a:rPr>
              <a:t>Utilisez </a:t>
            </a:r>
            <a:r>
              <a:rPr lang="fr-FR" sz="2400" b="0" dirty="0" smtClean="0">
                <a:solidFill>
                  <a:srgbClr val="19325C"/>
                </a:solidFill>
              </a:rPr>
              <a:t>l'onglet </a:t>
            </a:r>
            <a:r>
              <a:rPr lang="fr-FR" sz="2400" b="0" dirty="0">
                <a:solidFill>
                  <a:srgbClr val="19325C"/>
                </a:solidFill>
              </a:rPr>
              <a:t>Formule avancée pour les calculs plus complexes qui comprennent des fonctions, des champs non-numériques ou des champs dérivés </a:t>
            </a:r>
            <a:r>
              <a:rPr lang="fr-FR" sz="2400" b="0" dirty="0" smtClean="0">
                <a:solidFill>
                  <a:srgbClr val="19325C"/>
                </a:solidFill>
              </a:rPr>
              <a:t>d'objets </a:t>
            </a:r>
            <a:r>
              <a:rPr lang="fr-FR" sz="2400" b="0" dirty="0">
                <a:solidFill>
                  <a:srgbClr val="19325C"/>
                </a:solidFill>
              </a:rPr>
              <a:t>parents.</a:t>
            </a:r>
          </a:p>
        </p:txBody>
      </p:sp>
      <p:sp>
        <p:nvSpPr>
          <p:cNvPr id="11" name="Rectangle 10"/>
          <p:cNvSpPr/>
          <p:nvPr/>
        </p:nvSpPr>
        <p:spPr bwMode="auto">
          <a:xfrm>
            <a:off x="1560818" y="1860260"/>
            <a:ext cx="1020278" cy="294640"/>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12" name="Rectangle 11"/>
          <p:cNvSpPr/>
          <p:nvPr/>
        </p:nvSpPr>
        <p:spPr bwMode="auto">
          <a:xfrm>
            <a:off x="2452642" y="3895401"/>
            <a:ext cx="1198880" cy="274320"/>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Tree>
    <p:extLst>
      <p:ext uri="{BB962C8B-B14F-4D97-AF65-F5344CB8AC3E}">
        <p14:creationId xmlns:p14="http://schemas.microsoft.com/office/powerpoint/2010/main" val="3489051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24</a:t>
            </a:fld>
            <a:endParaRPr lang="en-US"/>
          </a:p>
        </p:txBody>
      </p:sp>
      <p:sp>
        <p:nvSpPr>
          <p:cNvPr id="3" name="Text Placeholder 2"/>
          <p:cNvSpPr>
            <a:spLocks noGrp="1"/>
          </p:cNvSpPr>
          <p:nvPr>
            <p:ph type="body" sz="quarter" idx="11"/>
          </p:nvPr>
        </p:nvSpPr>
        <p:spPr/>
        <p:txBody>
          <a:bodyPr/>
          <a:lstStyle/>
          <a:p>
            <a:r>
              <a:rPr lang="fr-FR" dirty="0" smtClean="0"/>
              <a:t>Qu'est </a:t>
            </a:r>
            <a:r>
              <a:rPr lang="fr-FR" dirty="0"/>
              <a:t>ce </a:t>
            </a:r>
            <a:r>
              <a:rPr lang="fr-FR" dirty="0" smtClean="0"/>
              <a:t>qu'un </a:t>
            </a:r>
            <a:r>
              <a:rPr lang="fr-FR" dirty="0"/>
              <a:t>objet dans </a:t>
            </a:r>
            <a:r>
              <a:rPr lang="fr-FR" dirty="0" err="1"/>
              <a:t>Salesforce</a:t>
            </a:r>
            <a:r>
              <a:rPr lang="fr-FR" dirty="0"/>
              <a:t> ?</a:t>
            </a:r>
          </a:p>
        </p:txBody>
      </p:sp>
      <p:pic>
        <p:nvPicPr>
          <p:cNvPr id="4" name="Content Placeholder 13"/>
          <p:cNvPicPr>
            <a:picLocks noChangeAspect="1"/>
          </p:cNvPicPr>
          <p:nvPr/>
        </p:nvPicPr>
        <p:blipFill rotWithShape="1">
          <a:blip r:embed="rId3" cstate="print">
            <a:extLst>
              <a:ext uri="{28A0092B-C50C-407E-A947-70E740481C1C}">
                <a14:useLocalDpi xmlns:a14="http://schemas.microsoft.com/office/drawing/2010/main" val="0"/>
              </a:ext>
            </a:extLst>
          </a:blip>
          <a:srcRect l="1004"/>
          <a:stretch/>
        </p:blipFill>
        <p:spPr>
          <a:xfrm>
            <a:off x="1956509" y="3022961"/>
            <a:ext cx="9930692" cy="3073418"/>
          </a:xfrm>
          <a:prstGeom prst="rect">
            <a:avLst/>
          </a:prstGeom>
          <a:ln>
            <a:solidFill>
              <a:schemeClr val="accent1"/>
            </a:solidFill>
          </a:ln>
          <a:effectLst>
            <a:outerShdw blurRad="50800" dist="38100" dir="2700000" algn="tl" rotWithShape="0">
              <a:prstClr val="black">
                <a:alpha val="40000"/>
              </a:prstClr>
            </a:outerShdw>
          </a:effectLst>
        </p:spPr>
      </p:pic>
      <p:sp>
        <p:nvSpPr>
          <p:cNvPr id="5" name="Rectangle 4"/>
          <p:cNvSpPr/>
          <p:nvPr/>
        </p:nvSpPr>
        <p:spPr bwMode="auto">
          <a:xfrm>
            <a:off x="1943809" y="3599486"/>
            <a:ext cx="9930691" cy="247328"/>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latin typeface="Times New Roman" pitchFamily="18" charset="0"/>
            </a:endParaRPr>
          </a:p>
        </p:txBody>
      </p:sp>
      <p:sp>
        <p:nvSpPr>
          <p:cNvPr id="6" name="Rectangle 5"/>
          <p:cNvSpPr/>
          <p:nvPr/>
        </p:nvSpPr>
        <p:spPr bwMode="auto">
          <a:xfrm>
            <a:off x="3870190" y="3022961"/>
            <a:ext cx="2873808" cy="3073417"/>
          </a:xfrm>
          <a:prstGeom prst="rect">
            <a:avLst/>
          </a:prstGeom>
          <a:noFill/>
          <a:ln w="38100" cap="flat" cmpd="sng" algn="ctr">
            <a:solidFill>
              <a:srgbClr val="84BD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latin typeface="Times New Roman" pitchFamily="18" charset="0"/>
            </a:endParaRPr>
          </a:p>
        </p:txBody>
      </p:sp>
      <p:sp>
        <p:nvSpPr>
          <p:cNvPr id="7" name="Rectangle 6"/>
          <p:cNvSpPr/>
          <p:nvPr/>
        </p:nvSpPr>
        <p:spPr bwMode="auto">
          <a:xfrm>
            <a:off x="1956509" y="3001553"/>
            <a:ext cx="9930691" cy="3093118"/>
          </a:xfrm>
          <a:prstGeom prst="rect">
            <a:avLst/>
          </a:prstGeom>
          <a:noFill/>
          <a:ln w="38100" cap="flat" cmpd="sng" algn="ctr">
            <a:solidFill>
              <a:srgbClr val="19325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latin typeface="Times New Roman" pitchFamily="18" charset="0"/>
            </a:endParaRPr>
          </a:p>
        </p:txBody>
      </p:sp>
      <p:sp>
        <p:nvSpPr>
          <p:cNvPr id="8" name="Flowchart: Alternate Process 7"/>
          <p:cNvSpPr/>
          <p:nvPr/>
        </p:nvSpPr>
        <p:spPr>
          <a:xfrm>
            <a:off x="1956509" y="1452886"/>
            <a:ext cx="1408170" cy="1162129"/>
          </a:xfrm>
          <a:prstGeom prst="flowChartAlternateProcess">
            <a:avLst/>
          </a:prstGeom>
          <a:solidFill>
            <a:srgbClr val="19325C"/>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1200" dirty="0">
                <a:solidFill>
                  <a:srgbClr val="FFFFFF"/>
                </a:solidFill>
                <a:cs typeface="Arial" pitchFamily="34" charset="0"/>
              </a:rPr>
              <a:t>Un objet est un tableau de données.</a:t>
            </a:r>
          </a:p>
        </p:txBody>
      </p:sp>
      <p:sp>
        <p:nvSpPr>
          <p:cNvPr id="9" name="Flowchart: Alternate Process 8"/>
          <p:cNvSpPr/>
          <p:nvPr/>
        </p:nvSpPr>
        <p:spPr>
          <a:xfrm>
            <a:off x="255910" y="3127248"/>
            <a:ext cx="1304684" cy="1195200"/>
          </a:xfrm>
          <a:prstGeom prst="flowChartAlternateProcess">
            <a:avLst/>
          </a:prstGeom>
          <a:solidFill>
            <a:schemeClr val="accent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1800"/>
              </a:spcAft>
            </a:pPr>
            <a:r>
              <a:rPr lang="fr-FR" sz="1200" dirty="0">
                <a:solidFill>
                  <a:srgbClr val="FFFFFF"/>
                </a:solidFill>
                <a:cs typeface="Arial" pitchFamily="34" charset="0"/>
              </a:rPr>
              <a:t>Les enregistrements sont les lignes.</a:t>
            </a:r>
          </a:p>
        </p:txBody>
      </p:sp>
      <p:sp>
        <p:nvSpPr>
          <p:cNvPr id="10" name="Flowchart: Alternate Process 9"/>
          <p:cNvSpPr/>
          <p:nvPr/>
        </p:nvSpPr>
        <p:spPr>
          <a:xfrm>
            <a:off x="4641109" y="1452887"/>
            <a:ext cx="1408170" cy="1162129"/>
          </a:xfrm>
          <a:prstGeom prst="flowChartAlternateProcess">
            <a:avLst/>
          </a:prstGeom>
          <a:solidFill>
            <a:srgbClr val="84BD0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1200" dirty="0">
                <a:solidFill>
                  <a:srgbClr val="FFFFFF"/>
                </a:solidFill>
                <a:cs typeface="Arial" pitchFamily="34" charset="0"/>
              </a:rPr>
              <a:t>Les champs sont les colonnes.</a:t>
            </a:r>
          </a:p>
        </p:txBody>
      </p:sp>
      <p:cxnSp>
        <p:nvCxnSpPr>
          <p:cNvPr id="11" name="Straight Connector 10"/>
          <p:cNvCxnSpPr/>
          <p:nvPr/>
        </p:nvCxnSpPr>
        <p:spPr bwMode="auto">
          <a:xfrm>
            <a:off x="5307094" y="2391045"/>
            <a:ext cx="0" cy="456400"/>
          </a:xfrm>
          <a:prstGeom prst="line">
            <a:avLst/>
          </a:prstGeom>
          <a:solidFill>
            <a:srgbClr val="FF0000"/>
          </a:solidFill>
          <a:ln w="38100" cap="flat" cmpd="sng" algn="ctr">
            <a:solidFill>
              <a:srgbClr val="84BD00"/>
            </a:solidFill>
            <a:prstDash val="solid"/>
            <a:round/>
            <a:headEnd type="none" w="med" len="med"/>
            <a:tailEnd type="oval" w="lg" len="lg"/>
          </a:ln>
          <a:effectLst/>
        </p:spPr>
      </p:cxnSp>
      <p:cxnSp>
        <p:nvCxnSpPr>
          <p:cNvPr id="12" name="Straight Connector 11"/>
          <p:cNvCxnSpPr/>
          <p:nvPr/>
        </p:nvCxnSpPr>
        <p:spPr bwMode="auto">
          <a:xfrm flipV="1">
            <a:off x="1557338" y="3733800"/>
            <a:ext cx="258762" cy="4763"/>
          </a:xfrm>
          <a:prstGeom prst="line">
            <a:avLst/>
          </a:prstGeom>
          <a:solidFill>
            <a:srgbClr val="FF0000"/>
          </a:solidFill>
          <a:ln w="38100" cap="flat" cmpd="sng" algn="ctr">
            <a:solidFill>
              <a:schemeClr val="accent1"/>
            </a:solidFill>
            <a:prstDash val="solid"/>
            <a:round/>
            <a:headEnd type="none" w="med" len="med"/>
            <a:tailEnd type="oval" w="lg" len="lg"/>
          </a:ln>
          <a:effectLst/>
        </p:spPr>
      </p:cxnSp>
      <p:cxnSp>
        <p:nvCxnSpPr>
          <p:cNvPr id="13" name="Straight Connector 12"/>
          <p:cNvCxnSpPr/>
          <p:nvPr/>
        </p:nvCxnSpPr>
        <p:spPr bwMode="auto">
          <a:xfrm>
            <a:off x="2233694" y="2391045"/>
            <a:ext cx="0" cy="456400"/>
          </a:xfrm>
          <a:prstGeom prst="line">
            <a:avLst/>
          </a:prstGeom>
          <a:solidFill>
            <a:srgbClr val="FF0000"/>
          </a:solidFill>
          <a:ln w="38100" cap="flat" cmpd="sng" algn="ctr">
            <a:solidFill>
              <a:srgbClr val="19325C"/>
            </a:solidFill>
            <a:prstDash val="solid"/>
            <a:round/>
            <a:headEnd type="none" w="med" len="med"/>
            <a:tailEnd type="oval" w="lg" len="lg"/>
          </a:ln>
          <a:effectLst/>
        </p:spPr>
      </p:cxnSp>
    </p:spTree>
    <p:extLst>
      <p:ext uri="{BB962C8B-B14F-4D97-AF65-F5344CB8AC3E}">
        <p14:creationId xmlns:p14="http://schemas.microsoft.com/office/powerpoint/2010/main" val="128982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240</a:t>
            </a:fld>
            <a:endParaRPr lang="en-US" smtClean="0"/>
          </a:p>
        </p:txBody>
      </p:sp>
      <p:sp>
        <p:nvSpPr>
          <p:cNvPr id="3" name="Text Placeholder 2"/>
          <p:cNvSpPr>
            <a:spLocks noGrp="1"/>
          </p:cNvSpPr>
          <p:nvPr>
            <p:ph type="body" sz="quarter" idx="11"/>
          </p:nvPr>
        </p:nvSpPr>
        <p:spPr/>
        <p:txBody>
          <a:bodyPr/>
          <a:lstStyle/>
          <a:p>
            <a:r>
              <a:rPr lang="fr-FR"/>
              <a:t>Formules inter objets</a:t>
            </a:r>
          </a:p>
        </p:txBody>
      </p:sp>
      <p:sp>
        <p:nvSpPr>
          <p:cNvPr id="4" name="Text Placeholder 3"/>
          <p:cNvSpPr>
            <a:spLocks noGrp="1"/>
          </p:cNvSpPr>
          <p:nvPr>
            <p:ph type="body" sz="quarter" idx="12"/>
          </p:nvPr>
        </p:nvSpPr>
        <p:spPr>
          <a:xfrm>
            <a:off x="455734" y="1045029"/>
            <a:ext cx="5961396" cy="1747157"/>
          </a:xfrm>
        </p:spPr>
        <p:txBody>
          <a:bodyPr/>
          <a:lstStyle/>
          <a:p>
            <a:pPr marL="0" lvl="0" indent="0">
              <a:lnSpc>
                <a:spcPct val="100000"/>
              </a:lnSpc>
              <a:buNone/>
            </a:pPr>
            <a:r>
              <a:rPr lang="fr-FR" dirty="0"/>
              <a:t>Une formule inter objets référence les champs dérivés </a:t>
            </a:r>
            <a:r>
              <a:rPr lang="fr-FR" dirty="0" smtClean="0"/>
              <a:t>d'objets </a:t>
            </a:r>
            <a:r>
              <a:rPr lang="fr-FR" dirty="0"/>
              <a:t>parents. Utilisez le navigateur Insérer un champ dans </a:t>
            </a:r>
            <a:r>
              <a:rPr lang="fr-FR" dirty="0" smtClean="0"/>
              <a:t>l'onglet </a:t>
            </a:r>
            <a:r>
              <a:rPr lang="fr-FR" dirty="0"/>
              <a:t>Formule avancée afin </a:t>
            </a:r>
            <a:r>
              <a:rPr lang="fr-FR" dirty="0" smtClean="0"/>
              <a:t>d'accéder </a:t>
            </a:r>
            <a:r>
              <a:rPr lang="fr-FR" dirty="0"/>
              <a:t>aux champs </a:t>
            </a:r>
            <a:r>
              <a:rPr lang="fr-FR" dirty="0" smtClean="0"/>
              <a:t>jusqu'à </a:t>
            </a:r>
            <a:r>
              <a:rPr lang="fr-FR" dirty="0"/>
              <a:t>10 niveaux parents.</a:t>
            </a:r>
          </a:p>
          <a:p>
            <a:pPr marL="0" indent="0">
              <a:lnSpc>
                <a:spcPct val="100000"/>
              </a:lnSpc>
              <a:buNone/>
            </a:pPr>
            <a:r>
              <a:rPr lang="fr-FR" sz="1600" dirty="0"/>
              <a:t/>
            </a:r>
            <a:br>
              <a:rPr lang="fr-FR" sz="1600" dirty="0"/>
            </a:br>
            <a:r>
              <a:rPr lang="fr-FR" sz="1600" dirty="0"/>
              <a:t/>
            </a:r>
            <a:br>
              <a:rPr lang="fr-FR" sz="1600" dirty="0"/>
            </a:br>
            <a:r>
              <a:rPr lang="fr-FR" sz="1600" dirty="0"/>
              <a:t/>
            </a:r>
            <a:br>
              <a:rPr lang="fr-FR" sz="1600" dirty="0"/>
            </a:br>
            <a:r>
              <a:rPr lang="fr-FR" sz="1600" dirty="0"/>
              <a:t/>
            </a:r>
            <a:br>
              <a:rPr lang="fr-FR" sz="1600" dirty="0"/>
            </a:br>
            <a:r>
              <a:rPr lang="fr-FR" sz="1600" dirty="0"/>
              <a:t/>
            </a:r>
            <a:br>
              <a:rPr lang="fr-FR" sz="1600" dirty="0"/>
            </a:br>
            <a:endParaRPr lang="fr-FR" sz="1600" dirty="0"/>
          </a:p>
          <a:p>
            <a:pPr>
              <a:lnSpc>
                <a:spcPct val="100000"/>
              </a:lnSpc>
            </a:pPr>
            <a:endParaRPr lang="en-IN" dirty="0"/>
          </a:p>
        </p:txBody>
      </p:sp>
      <p:pic>
        <p:nvPicPr>
          <p:cNvPr id="5" name="Picture 5"/>
          <p:cNvPicPr>
            <a:picLocks noChangeAspect="1" noChangeArrowheads="1"/>
          </p:cNvPicPr>
          <p:nvPr/>
        </p:nvPicPr>
        <p:blipFill>
          <a:blip r:embed="rId3" cstate="print"/>
          <a:srcRect/>
          <a:stretch>
            <a:fillRect/>
          </a:stretch>
        </p:blipFill>
        <p:spPr bwMode="auto">
          <a:xfrm>
            <a:off x="146961" y="3009602"/>
            <a:ext cx="6454742" cy="175450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5929" y="1032969"/>
            <a:ext cx="3124152" cy="445191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ectangle 6"/>
          <p:cNvSpPr/>
          <p:nvPr/>
        </p:nvSpPr>
        <p:spPr bwMode="auto">
          <a:xfrm>
            <a:off x="8945929" y="4812030"/>
            <a:ext cx="1459206" cy="592827"/>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r="18781"/>
          <a:stretch/>
        </p:blipFill>
        <p:spPr>
          <a:xfrm>
            <a:off x="6705577" y="1807228"/>
            <a:ext cx="2103120" cy="370205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ectangle 8"/>
          <p:cNvSpPr/>
          <p:nvPr/>
        </p:nvSpPr>
        <p:spPr bwMode="auto">
          <a:xfrm>
            <a:off x="6754505" y="4274820"/>
            <a:ext cx="1072566" cy="1234458"/>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10" name="Rectangle 9"/>
          <p:cNvSpPr/>
          <p:nvPr/>
        </p:nvSpPr>
        <p:spPr bwMode="auto">
          <a:xfrm>
            <a:off x="16328" y="6065338"/>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pPr lvl="0">
              <a:defRPr/>
            </a:pPr>
            <a:r>
              <a:rPr lang="fr-FR" sz="2000" dirty="0">
                <a:solidFill>
                  <a:srgbClr val="19325C"/>
                </a:solidFill>
                <a:latin typeface="Salesforce Sans" panose="020B0505020202020203" pitchFamily="34" charset="0"/>
                <a:cs typeface="Arial" pitchFamily="34" charset="0"/>
              </a:rPr>
              <a:t>Utilisez des formules inter objets pour éviter la duplication des données.</a:t>
            </a:r>
          </a:p>
        </p:txBody>
      </p:sp>
    </p:spTree>
    <p:extLst>
      <p:ext uri="{BB962C8B-B14F-4D97-AF65-F5344CB8AC3E}">
        <p14:creationId xmlns:p14="http://schemas.microsoft.com/office/powerpoint/2010/main" val="33943193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241</a:t>
            </a:fld>
            <a:endParaRPr lang="en-US" smtClean="0"/>
          </a:p>
        </p:txBody>
      </p:sp>
      <p:sp>
        <p:nvSpPr>
          <p:cNvPr id="4" name="Text Placeholder 3"/>
          <p:cNvSpPr>
            <a:spLocks noGrp="1"/>
          </p:cNvSpPr>
          <p:nvPr>
            <p:ph type="body" sz="quarter" idx="11"/>
          </p:nvPr>
        </p:nvSpPr>
        <p:spPr>
          <a:xfrm>
            <a:off x="2162174" y="0"/>
            <a:ext cx="8648701" cy="914400"/>
          </a:xfrm>
        </p:spPr>
        <p:txBody>
          <a:bodyPr/>
          <a:lstStyle/>
          <a:p>
            <a:r>
              <a:rPr lang="fr-FR" dirty="0"/>
              <a:t>5-7 : Création de champs formule personnalisés</a:t>
            </a:r>
          </a:p>
        </p:txBody>
      </p:sp>
      <p:sp>
        <p:nvSpPr>
          <p:cNvPr id="5" name="Text Placeholder 4"/>
          <p:cNvSpPr>
            <a:spLocks noGrp="1"/>
          </p:cNvSpPr>
          <p:nvPr>
            <p:ph type="body" sz="quarter" idx="12"/>
          </p:nvPr>
        </p:nvSpPr>
        <p:spPr>
          <a:xfrm>
            <a:off x="455731" y="3066758"/>
            <a:ext cx="10526594" cy="3558632"/>
          </a:xfrm>
        </p:spPr>
        <p:txBody>
          <a:bodyPr numCol="1"/>
          <a:lstStyle/>
          <a:p>
            <a:r>
              <a:rPr lang="fr-FR" dirty="0"/>
              <a:t>Tâches :</a:t>
            </a:r>
          </a:p>
          <a:p>
            <a:pPr marL="457200" lvl="1" indent="-457200">
              <a:buFont typeface="+mj-lt"/>
              <a:buAutoNum type="arabicPeriod"/>
            </a:pPr>
            <a:r>
              <a:rPr lang="fr-FR" dirty="0"/>
              <a:t>Créez un champ formule personnalisé sur </a:t>
            </a:r>
            <a:r>
              <a:rPr lang="fr-FR" dirty="0" smtClean="0"/>
              <a:t>l'objet </a:t>
            </a:r>
            <a:r>
              <a:rPr lang="fr-FR" dirty="0"/>
              <a:t>opportunité qui calcule les 10 %.</a:t>
            </a:r>
          </a:p>
          <a:p>
            <a:pPr marL="457200" lvl="1" indent="-457200">
              <a:buFont typeface="+mj-lt"/>
              <a:buAutoNum type="arabicPeriod"/>
            </a:pPr>
            <a:r>
              <a:rPr lang="fr-FR" dirty="0"/>
              <a:t>Modifiez la formule de façon à ce que la commission ne soit calculée que quand une opportunité est clôturée avec le statut Fermée Gagnée</a:t>
            </a:r>
            <a:r>
              <a:rPr lang="fr-FR" dirty="0" smtClean="0"/>
              <a:t>.</a:t>
            </a:r>
            <a:endParaRPr lang="fr-FR" dirty="0"/>
          </a:p>
          <a:p>
            <a:pPr marL="457200" lvl="1" indent="-457200">
              <a:buFont typeface="+mj-lt"/>
              <a:buAutoNum type="arabicPeriod"/>
            </a:pPr>
            <a:r>
              <a:rPr lang="fr-FR" dirty="0"/>
              <a:t>Créez un champ formule personnalisé sur </a:t>
            </a:r>
            <a:r>
              <a:rPr lang="fr-FR" dirty="0" smtClean="0"/>
              <a:t>l'objet </a:t>
            </a:r>
            <a:r>
              <a:rPr lang="fr-FR" dirty="0"/>
              <a:t>opportunité qui affiche les informations de région et de zone depuis </a:t>
            </a:r>
            <a:r>
              <a:rPr lang="fr-FR" dirty="0" smtClean="0"/>
              <a:t>l'enregistrement </a:t>
            </a:r>
            <a:r>
              <a:rPr lang="fr-FR" dirty="0"/>
              <a:t>de compte.</a:t>
            </a:r>
          </a:p>
          <a:p>
            <a:pPr lvl="1"/>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10425414" cy="2162175"/>
          </a:xfrm>
        </p:spPr>
        <p:txBody>
          <a:bodyPr tIns="0" bIns="0" anchor="ctr" anchorCtr="0"/>
          <a:lstStyle/>
          <a:p>
            <a:r>
              <a:rPr lang="fr-FR" dirty="0"/>
              <a:t>Objectifs :</a:t>
            </a:r>
          </a:p>
          <a:p>
            <a:pPr lvl="1"/>
            <a:r>
              <a:rPr lang="fr-FR" sz="2000" dirty="0"/>
              <a:t>Allison Wheeler, Vice-présidente des ventes internationales, aimerait afficher les commissions relatives aux opportunités remportées. Elle aimerait également que le service Opérations commerciales soit en mesure de visualiser les informations de région et la zone du compte au niveau opportunité. </a:t>
            </a:r>
          </a:p>
        </p:txBody>
      </p:sp>
      <p:sp>
        <p:nvSpPr>
          <p:cNvPr id="7" name="Text Placeholder 4"/>
          <p:cNvSpPr>
            <a:spLocks noGrp="1"/>
          </p:cNvSpPr>
          <p:nvPr>
            <p:ph type="body" sz="quarter" idx="12"/>
          </p:nvPr>
        </p:nvSpPr>
        <p:spPr>
          <a:xfrm>
            <a:off x="111759" y="81281"/>
            <a:ext cx="2298065" cy="532620"/>
          </a:xfrm>
        </p:spPr>
        <p:txBody>
          <a:bodyPr/>
          <a:lstStyle/>
          <a:p>
            <a:r>
              <a:rPr lang="fr-FR" sz="1800"/>
              <a:t>REJOIGNEZ-MOI</a:t>
            </a:r>
          </a:p>
        </p:txBody>
      </p:sp>
    </p:spTree>
    <p:extLst>
      <p:ext uri="{BB962C8B-B14F-4D97-AF65-F5344CB8AC3E}">
        <p14:creationId xmlns:p14="http://schemas.microsoft.com/office/powerpoint/2010/main" val="79397169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242</a:t>
            </a:fld>
            <a:endParaRPr lang="en-US" smtClean="0"/>
          </a:p>
        </p:txBody>
      </p:sp>
      <p:sp>
        <p:nvSpPr>
          <p:cNvPr id="4" name="Text Placeholder 3"/>
          <p:cNvSpPr>
            <a:spLocks noGrp="1"/>
          </p:cNvSpPr>
          <p:nvPr>
            <p:ph type="body" sz="quarter" idx="11"/>
          </p:nvPr>
        </p:nvSpPr>
        <p:spPr>
          <a:xfrm>
            <a:off x="2124075" y="0"/>
            <a:ext cx="8777407" cy="914400"/>
          </a:xfrm>
        </p:spPr>
        <p:txBody>
          <a:bodyPr/>
          <a:lstStyle/>
          <a:p>
            <a:r>
              <a:rPr lang="fr-FR" dirty="0"/>
              <a:t>5-8 : Création </a:t>
            </a:r>
            <a:r>
              <a:rPr lang="fr-FR" dirty="0" smtClean="0"/>
              <a:t>d'un </a:t>
            </a:r>
            <a:r>
              <a:rPr lang="fr-FR" dirty="0"/>
              <a:t>champ formule personnalisé</a:t>
            </a:r>
          </a:p>
        </p:txBody>
      </p:sp>
      <p:sp>
        <p:nvSpPr>
          <p:cNvPr id="5" name="Text Placeholder 4"/>
          <p:cNvSpPr>
            <a:spLocks noGrp="1"/>
          </p:cNvSpPr>
          <p:nvPr>
            <p:ph type="body" sz="quarter" idx="12"/>
          </p:nvPr>
        </p:nvSpPr>
        <p:spPr>
          <a:xfrm>
            <a:off x="455730" y="3296100"/>
            <a:ext cx="9545519" cy="3329289"/>
          </a:xfrm>
        </p:spPr>
        <p:txBody>
          <a:bodyPr numCol="1"/>
          <a:lstStyle/>
          <a:p>
            <a:r>
              <a:rPr lang="fr-FR" dirty="0"/>
              <a:t>Tâches :</a:t>
            </a:r>
          </a:p>
          <a:p>
            <a:pPr marL="457200" lvl="1" indent="-457200">
              <a:buFont typeface="+mj-lt"/>
              <a:buAutoNum type="arabicPeriod"/>
            </a:pPr>
            <a:r>
              <a:rPr lang="fr-FR" dirty="0"/>
              <a:t>Créez un champ formule appelé </a:t>
            </a:r>
            <a:r>
              <a:rPr lang="fr-FR" dirty="0">
                <a:latin typeface="Courier New" panose="02070309020205020404" pitchFamily="49" charset="0"/>
                <a:cs typeface="Courier New" panose="02070309020205020404" pitchFamily="49" charset="0"/>
              </a:rPr>
              <a:t>Montant après réduction </a:t>
            </a:r>
            <a:r>
              <a:rPr lang="fr-FR" dirty="0"/>
              <a:t>afin de calculer le montant après que la réduction ait été appliquée. Un champ de pourcentage personnalisé appelé</a:t>
            </a:r>
            <a:r>
              <a:rPr lang="fr-FR" dirty="0">
                <a:latin typeface="Courier New" panose="02070309020205020404" pitchFamily="49" charset="0"/>
                <a:cs typeface="Courier New" panose="02070309020205020404" pitchFamily="49" charset="0"/>
              </a:rPr>
              <a:t> Pourcentage de la remise </a:t>
            </a:r>
            <a:r>
              <a:rPr lang="fr-FR" dirty="0"/>
              <a:t>a déjà été créé.</a:t>
            </a:r>
          </a:p>
          <a:p>
            <a:pPr marL="457200" lvl="1" indent="-457200">
              <a:buFont typeface="+mj-lt"/>
              <a:buAutoNum type="arabicPeriod"/>
            </a:pPr>
            <a:r>
              <a:rPr lang="fr-FR" dirty="0"/>
              <a:t>Testez le nouveau champ sur une opportunité.</a:t>
            </a:r>
          </a:p>
          <a:p>
            <a:pPr lvl="1"/>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14400"/>
            <a:ext cx="9660884" cy="2162175"/>
          </a:xfrm>
        </p:spPr>
        <p:txBody>
          <a:bodyPr tIns="0" bIns="0" anchor="ctr" anchorCtr="0"/>
          <a:lstStyle/>
          <a:p>
            <a:r>
              <a:rPr lang="fr-FR" dirty="0"/>
              <a:t>Objectif :</a:t>
            </a:r>
          </a:p>
          <a:p>
            <a:pPr lvl="1"/>
            <a:r>
              <a:rPr lang="fr-FR" sz="2000" dirty="0"/>
              <a:t>Les agents commerciaux chez AW </a:t>
            </a:r>
            <a:r>
              <a:rPr lang="fr-FR" sz="2000" dirty="0" err="1"/>
              <a:t>Computing</a:t>
            </a:r>
            <a:r>
              <a:rPr lang="fr-FR" sz="2000" dirty="0"/>
              <a:t> appliquent parfois des remises sur les opportunités. </a:t>
            </a:r>
            <a:r>
              <a:rPr lang="fr-FR" sz="2000" dirty="0" smtClean="0"/>
              <a:t>Allison </a:t>
            </a:r>
            <a:r>
              <a:rPr lang="fr-FR" sz="2000" dirty="0"/>
              <a:t>Wheeler, Vice-présidente des ventes internationales, aimerait visualiser le montant de la réduction pour chaque opportunité afin </a:t>
            </a:r>
            <a:r>
              <a:rPr lang="fr-FR" sz="2000" dirty="0" smtClean="0"/>
              <a:t>d'améliorer l'exactitude </a:t>
            </a:r>
            <a:r>
              <a:rPr lang="fr-FR" sz="2000" dirty="0"/>
              <a:t>du canal. </a:t>
            </a:r>
          </a:p>
        </p:txBody>
      </p:sp>
      <p:sp>
        <p:nvSpPr>
          <p:cNvPr id="7" name="Text Placeholder 4"/>
          <p:cNvSpPr>
            <a:spLocks noGrp="1"/>
          </p:cNvSpPr>
          <p:nvPr>
            <p:ph type="body" sz="quarter" idx="12"/>
          </p:nvPr>
        </p:nvSpPr>
        <p:spPr>
          <a:xfrm>
            <a:off x="111760" y="81281"/>
            <a:ext cx="2098040" cy="532620"/>
          </a:xfrm>
        </p:spPr>
        <p:txBody>
          <a:bodyPr/>
          <a:lstStyle/>
          <a:p>
            <a:r>
              <a:rPr lang="fr-FR" sz="1800" dirty="0"/>
              <a:t>REJOIGNEZ-MOI</a:t>
            </a:r>
          </a:p>
        </p:txBody>
      </p:sp>
    </p:spTree>
    <p:extLst>
      <p:ext uri="{BB962C8B-B14F-4D97-AF65-F5344CB8AC3E}">
        <p14:creationId xmlns:p14="http://schemas.microsoft.com/office/powerpoint/2010/main" val="22763178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5 : Personnalisations des objets</a:t>
            </a:r>
          </a:p>
        </p:txBody>
      </p:sp>
      <p:sp>
        <p:nvSpPr>
          <p:cNvPr id="3" name="Text Placeholder 2"/>
          <p:cNvSpPr>
            <a:spLocks noGrp="1"/>
          </p:cNvSpPr>
          <p:nvPr>
            <p:ph type="body" sz="quarter" idx="13"/>
          </p:nvPr>
        </p:nvSpPr>
        <p:spPr>
          <a:xfrm>
            <a:off x="455732" y="1371600"/>
            <a:ext cx="6897568" cy="3666565"/>
          </a:xfrm>
        </p:spPr>
        <p:txBody>
          <a:bodyPr/>
          <a:lstStyle/>
          <a:p>
            <a:pPr marL="342900" lvl="2" indent="-342900">
              <a:spcBef>
                <a:spcPts val="900"/>
              </a:spcBef>
              <a:buFont typeface="Arial" panose="020B0604020202020204" pitchFamily="34" charset="0"/>
              <a:buChar char="•"/>
            </a:pPr>
            <a:r>
              <a:rPr lang="fr-FR" sz="2400" dirty="0">
                <a:latin typeface="+mn-lt"/>
              </a:rPr>
              <a:t>Administration des champs standard</a:t>
            </a:r>
          </a:p>
          <a:p>
            <a:pPr marL="342900" lvl="1" indent="-342900">
              <a:spcBef>
                <a:spcPts val="900"/>
              </a:spcBef>
              <a:buFont typeface="Arial" panose="020B0604020202020204" pitchFamily="34" charset="0"/>
              <a:buChar char="•"/>
            </a:pPr>
            <a:r>
              <a:rPr lang="fr-FR" dirty="0">
                <a:latin typeface="+mn-lt"/>
              </a:rPr>
              <a:t>Création de nouveaux champs personnalisés</a:t>
            </a:r>
          </a:p>
          <a:p>
            <a:pPr marL="342900" lvl="1" indent="-342900">
              <a:spcBef>
                <a:spcPts val="900"/>
              </a:spcBef>
              <a:buFont typeface="Arial" panose="020B0604020202020204" pitchFamily="34" charset="0"/>
              <a:buChar char="•"/>
            </a:pPr>
            <a:r>
              <a:rPr lang="fr-FR" dirty="0">
                <a:latin typeface="+mn-lt"/>
              </a:rPr>
              <a:t>Création de champs de sélection :               Listes déroulantes et recherches</a:t>
            </a:r>
          </a:p>
          <a:p>
            <a:pPr marL="342900" lvl="1" indent="-342900">
              <a:spcBef>
                <a:spcPts val="900"/>
              </a:spcBef>
              <a:buFont typeface="Arial" panose="020B0604020202020204" pitchFamily="34" charset="0"/>
              <a:buChar char="•"/>
            </a:pPr>
            <a:r>
              <a:rPr lang="fr-FR" dirty="0">
                <a:latin typeface="+mn-lt"/>
              </a:rPr>
              <a:t>Création de champs formule</a:t>
            </a:r>
          </a:p>
          <a:p>
            <a:pPr marL="342900" lvl="1" indent="-342900">
              <a:spcBef>
                <a:spcPts val="900"/>
              </a:spcBef>
              <a:buFont typeface="Arial" panose="020B0604020202020204" pitchFamily="34" charset="0"/>
              <a:buChar char="•"/>
            </a:pPr>
            <a:r>
              <a:rPr lang="fr-FR" b="1" dirty="0">
                <a:latin typeface="+mn-lt"/>
              </a:rPr>
              <a:t>Travail avec des présentations de page</a:t>
            </a:r>
          </a:p>
          <a:p>
            <a:pPr marL="342900" lvl="1" indent="-342900">
              <a:spcBef>
                <a:spcPts val="900"/>
              </a:spcBef>
              <a:buFont typeface="Arial" panose="020B0604020202020204" pitchFamily="34" charset="0"/>
              <a:buChar char="•"/>
            </a:pPr>
            <a:r>
              <a:rPr lang="fr-FR" dirty="0">
                <a:latin typeface="+mn-lt"/>
              </a:rPr>
              <a:t>Travail avec des types </a:t>
            </a:r>
            <a:r>
              <a:rPr lang="fr-FR" dirty="0" smtClean="0">
                <a:latin typeface="+mn-lt"/>
              </a:rPr>
              <a:t>d'enregistrements </a:t>
            </a:r>
            <a:r>
              <a:rPr lang="fr-FR" dirty="0">
                <a:latin typeface="+mn-lt"/>
              </a:rPr>
              <a:t>et </a:t>
            </a:r>
            <a:r>
              <a:rPr lang="fr-FR" dirty="0" smtClean="0">
                <a:latin typeface="+mn-lt"/>
              </a:rPr>
              <a:t>des </a:t>
            </a:r>
            <a:r>
              <a:rPr lang="fr-FR" dirty="0">
                <a:latin typeface="+mn-lt"/>
              </a:rPr>
              <a:t>processus métier</a:t>
            </a:r>
          </a:p>
          <a:p>
            <a:pPr marL="342900" lvl="1" indent="-342900">
              <a:spcBef>
                <a:spcPts val="900"/>
              </a:spcBef>
              <a:buFont typeface="Arial" panose="020B0604020202020204" pitchFamily="34" charset="0"/>
              <a:buChar char="•"/>
            </a:pPr>
            <a:r>
              <a:rPr lang="fr-FR" dirty="0">
                <a:latin typeface="+mn-lt"/>
              </a:rPr>
              <a:t>Gestion de la qualité des données</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243</a:t>
            </a:fld>
            <a:endParaRPr lang="en-US"/>
          </a:p>
        </p:txBody>
      </p:sp>
    </p:spTree>
    <p:extLst>
      <p:ext uri="{BB962C8B-B14F-4D97-AF65-F5344CB8AC3E}">
        <p14:creationId xmlns:p14="http://schemas.microsoft.com/office/powerpoint/2010/main" val="303847408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244</a:t>
            </a:fld>
            <a:endParaRPr lang="en-US" smtClean="0"/>
          </a:p>
        </p:txBody>
      </p:sp>
      <p:sp>
        <p:nvSpPr>
          <p:cNvPr id="3" name="Text Placeholder 2"/>
          <p:cNvSpPr>
            <a:spLocks noGrp="1"/>
          </p:cNvSpPr>
          <p:nvPr>
            <p:ph type="body" sz="quarter" idx="11"/>
          </p:nvPr>
        </p:nvSpPr>
        <p:spPr/>
        <p:txBody>
          <a:bodyPr/>
          <a:lstStyle/>
          <a:p>
            <a:r>
              <a:rPr lang="fr-FR"/>
              <a:t>Présentations de page</a:t>
            </a:r>
          </a:p>
        </p:txBody>
      </p:sp>
      <p:graphicFrame>
        <p:nvGraphicFramePr>
          <p:cNvPr id="4" name="Table 3"/>
          <p:cNvGraphicFramePr>
            <a:graphicFrameLocks noGrp="1"/>
          </p:cNvGraphicFramePr>
          <p:nvPr>
            <p:extLst>
              <p:ext uri="{D42A27DB-BD31-4B8C-83A1-F6EECF244321}">
                <p14:modId xmlns:p14="http://schemas.microsoft.com/office/powerpoint/2010/main" val="1209726152"/>
              </p:ext>
            </p:extLst>
          </p:nvPr>
        </p:nvGraphicFramePr>
        <p:xfrm>
          <a:off x="1537324" y="1614307"/>
          <a:ext cx="8926668" cy="459781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baseline="0" dirty="0">
                          <a:solidFill>
                            <a:schemeClr val="tx1"/>
                          </a:solidFill>
                          <a:latin typeface="Salesforce Sans" panose="020B0505020202020203" pitchFamily="34" charset="0"/>
                          <a:ea typeface="Segoe UI" pitchFamily="34" charset="0"/>
                          <a:cs typeface="Segoe UI" pitchFamily="34" charset="0"/>
                        </a:rPr>
                        <a:t>Je suis inquiet à </a:t>
                      </a:r>
                      <a:r>
                        <a:rPr lang="fr-FR" sz="1800" b="0" baseline="0" dirty="0" smtClean="0">
                          <a:solidFill>
                            <a:schemeClr val="tx1"/>
                          </a:solidFill>
                          <a:latin typeface="Salesforce Sans" panose="020B0505020202020203" pitchFamily="34" charset="0"/>
                          <a:ea typeface="Segoe UI" pitchFamily="34" charset="0"/>
                          <a:cs typeface="Segoe UI" pitchFamily="34" charset="0"/>
                        </a:rPr>
                        <a:t>l'idée </a:t>
                      </a:r>
                      <a:r>
                        <a:rPr lang="fr-FR" sz="1800" b="0" baseline="0" dirty="0">
                          <a:solidFill>
                            <a:schemeClr val="tx1"/>
                          </a:solidFill>
                          <a:latin typeface="Salesforce Sans" panose="020B0505020202020203" pitchFamily="34" charset="0"/>
                          <a:ea typeface="Segoe UI" pitchFamily="34" charset="0"/>
                          <a:cs typeface="Segoe UI" pitchFamily="34" charset="0"/>
                        </a:rPr>
                        <a:t>que les nouveaux champs du compte apparaissent ensemble dans la section supérieure des pages Détail de </a:t>
                      </a:r>
                      <a:r>
                        <a:rPr lang="fr-FR" sz="1800" b="0" baseline="0" dirty="0" smtClean="0">
                          <a:solidFill>
                            <a:schemeClr val="tx1"/>
                          </a:solidFill>
                          <a:latin typeface="Salesforce Sans" panose="020B0505020202020203" pitchFamily="34" charset="0"/>
                          <a:ea typeface="Segoe UI" pitchFamily="34" charset="0"/>
                          <a:cs typeface="Segoe UI" pitchFamily="34" charset="0"/>
                        </a:rPr>
                        <a:t>l'enregistrement </a:t>
                      </a:r>
                      <a:r>
                        <a:rPr lang="fr-FR" sz="1800" b="0" baseline="0" dirty="0">
                          <a:solidFill>
                            <a:schemeClr val="tx1"/>
                          </a:solidFill>
                          <a:latin typeface="Salesforce Sans" panose="020B0505020202020203" pitchFamily="34" charset="0"/>
                          <a:ea typeface="Segoe UI" pitchFamily="34" charset="0"/>
                          <a:cs typeface="Segoe UI" pitchFamily="34" charset="0"/>
                        </a:rPr>
                        <a:t>du compte. Serait-il possible de les organiser dans des sections différentes afin de faciliter la recherche </a:t>
                      </a:r>
                      <a:r>
                        <a:rPr lang="fr-FR" sz="1800" b="0" baseline="0" dirty="0" smtClean="0">
                          <a:solidFill>
                            <a:schemeClr val="tx1"/>
                          </a:solidFill>
                          <a:latin typeface="Salesforce Sans" panose="020B0505020202020203" pitchFamily="34" charset="0"/>
                          <a:ea typeface="Segoe UI" pitchFamily="34" charset="0"/>
                          <a:cs typeface="Segoe UI" pitchFamily="34" charset="0"/>
                        </a:rPr>
                        <a:t>d'informations</a:t>
                      </a:r>
                      <a:r>
                        <a:rPr lang="fr-FR" sz="1800" b="0" baseline="0" dirty="0">
                          <a:solidFill>
                            <a:schemeClr val="tx1"/>
                          </a:solidFill>
                          <a:latin typeface="Salesforce Sans" panose="020B0505020202020203" pitchFamily="34" charset="0"/>
                          <a:ea typeface="Segoe UI" pitchFamily="34" charset="0"/>
                          <a:cs typeface="Segoe UI" pitchFamily="34" charset="0"/>
                        </a:rPr>
                        <a:t>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12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Ling Wu </a:t>
                      </a:r>
                      <a:r>
                        <a:rPr lang="fr-FR" sz="1600" b="0" dirty="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240" rtl="0" eaLnBrk="1" fontAlgn="auto" latinLnBrk="0" hangingPunct="1">
                        <a:lnSpc>
                          <a:spcPct val="100000"/>
                        </a:lnSpc>
                        <a:spcBef>
                          <a:spcPts val="0"/>
                        </a:spcBef>
                        <a:spcAft>
                          <a:spcPts val="0"/>
                        </a:spcAft>
                        <a:buClrTx/>
                        <a:buSzTx/>
                        <a:buFontTx/>
                        <a:buNone/>
                        <a:tabLst/>
                        <a:defRPr/>
                      </a:pPr>
                      <a:r>
                        <a:rPr lang="fr-FR" sz="1800" b="0" baseline="0" noProof="0" dirty="0">
                          <a:solidFill>
                            <a:schemeClr val="tx1"/>
                          </a:solidFill>
                          <a:latin typeface="Salesforce Sans" panose="020B0505020202020203" pitchFamily="34" charset="0"/>
                          <a:ea typeface="Segoe UI" pitchFamily="34" charset="0"/>
                          <a:cs typeface="Segoe UI" pitchFamily="34" charset="0"/>
                        </a:rPr>
                        <a:t>Notre équipe Consultation utilise des comptes pour enregistrer les détails des partenaires de consultation. Cependant, certains champs ne sont pas applicables aux comptes partenaires.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25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537324" y="3756597"/>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071175" y="1717659"/>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071175" y="4543246"/>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1594582" y="1712242"/>
            <a:ext cx="565597" cy="563261"/>
          </a:xfrm>
          <a:prstGeom prst="ellipse">
            <a:avLst/>
          </a:prstGeom>
          <a:solidFill>
            <a:schemeClr val="bg2">
              <a:lumMod val="90000"/>
            </a:schemeClr>
          </a:solidFill>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2751" t="-3437" r="13977" b="74552"/>
          <a:stretch/>
        </p:blipFill>
        <p:spPr>
          <a:xfrm>
            <a:off x="1819201" y="4533770"/>
            <a:ext cx="340163" cy="347985"/>
          </a:xfrm>
          <a:prstGeom prst="ellipse">
            <a:avLst/>
          </a:prstGeom>
          <a:solidFill>
            <a:schemeClr val="bg2">
              <a:lumMod val="90000"/>
            </a:schemeClr>
          </a:solidFill>
        </p:spPr>
      </p:pic>
      <p:grpSp>
        <p:nvGrpSpPr>
          <p:cNvPr id="12" name="Group 11"/>
          <p:cNvGrpSpPr/>
          <p:nvPr/>
        </p:nvGrpSpPr>
        <p:grpSpPr>
          <a:xfrm>
            <a:off x="1836882" y="3756597"/>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6722155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245</a:t>
            </a:fld>
            <a:endParaRPr lang="en-US" smtClean="0"/>
          </a:p>
        </p:txBody>
      </p:sp>
      <p:sp>
        <p:nvSpPr>
          <p:cNvPr id="3" name="Text Placeholder 2"/>
          <p:cNvSpPr>
            <a:spLocks noGrp="1"/>
          </p:cNvSpPr>
          <p:nvPr>
            <p:ph type="body" sz="quarter" idx="11"/>
          </p:nvPr>
        </p:nvSpPr>
        <p:spPr/>
        <p:txBody>
          <a:bodyPr/>
          <a:lstStyle/>
          <a:p>
            <a:r>
              <a:rPr lang="fr-FR" dirty="0" smtClean="0"/>
              <a:t>Qu'est qu'une </a:t>
            </a:r>
            <a:r>
              <a:rPr lang="fr-FR" dirty="0"/>
              <a:t>présentation de page ?</a:t>
            </a:r>
          </a:p>
        </p:txBody>
      </p:sp>
      <p:sp>
        <p:nvSpPr>
          <p:cNvPr id="4" name="Text Placeholder 3"/>
          <p:cNvSpPr>
            <a:spLocks noGrp="1"/>
          </p:cNvSpPr>
          <p:nvPr>
            <p:ph type="body" sz="quarter" idx="12"/>
          </p:nvPr>
        </p:nvSpPr>
        <p:spPr>
          <a:xfrm>
            <a:off x="455734" y="994682"/>
            <a:ext cx="5670746" cy="1812472"/>
          </a:xfrm>
        </p:spPr>
        <p:txBody>
          <a:bodyPr/>
          <a:lstStyle/>
          <a:p>
            <a:pPr>
              <a:lnSpc>
                <a:spcPct val="100000"/>
              </a:lnSpc>
            </a:pPr>
            <a:r>
              <a:rPr lang="fr-FR" sz="1800" dirty="0"/>
              <a:t>Une </a:t>
            </a:r>
            <a:r>
              <a:rPr lang="fr-FR" sz="1800" b="1" dirty="0"/>
              <a:t>présentation de page </a:t>
            </a:r>
            <a:r>
              <a:rPr lang="fr-FR" sz="1800" dirty="0"/>
              <a:t>contrôle les champs, </a:t>
            </a:r>
            <a:r>
              <a:rPr lang="pl-PL" sz="1800" dirty="0" smtClean="0"/>
              <a:t/>
            </a:r>
            <a:br>
              <a:rPr lang="pl-PL" sz="1800" dirty="0" smtClean="0"/>
            </a:br>
            <a:r>
              <a:rPr lang="fr-FR" sz="1800" dirty="0" smtClean="0"/>
              <a:t>les </a:t>
            </a:r>
            <a:r>
              <a:rPr lang="fr-FR" sz="1800" dirty="0"/>
              <a:t>sections, les listes </a:t>
            </a:r>
            <a:r>
              <a:rPr lang="fr-FR" sz="1800" dirty="0" smtClean="0"/>
              <a:t>associés </a:t>
            </a:r>
            <a:r>
              <a:rPr lang="fr-FR" sz="1800" dirty="0"/>
              <a:t>et les boutons qui apparaissent lorsque les utilisateurs consultent ou modifient un enregistrement. Vous pouvez modifier la présentation de page par défaut </a:t>
            </a:r>
            <a:r>
              <a:rPr lang="fr-FR" sz="1800" dirty="0" smtClean="0"/>
              <a:t>d'un </a:t>
            </a:r>
            <a:r>
              <a:rPr lang="fr-FR" sz="1800" dirty="0"/>
              <a:t>objet ou en créer un nouveau.</a:t>
            </a:r>
          </a:p>
          <a:p>
            <a:pPr>
              <a:lnSpc>
                <a:spcPct val="100000"/>
              </a:lnSpc>
            </a:pPr>
            <a:endParaRPr lang="en-IN" sz="20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666" r="10745" b="-1334"/>
          <a:stretch/>
        </p:blipFill>
        <p:spPr>
          <a:xfrm>
            <a:off x="6214991" y="1005843"/>
            <a:ext cx="5857103" cy="541782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Rounded Rectangle 10"/>
          <p:cNvSpPr/>
          <p:nvPr/>
        </p:nvSpPr>
        <p:spPr bwMode="auto">
          <a:xfrm>
            <a:off x="7432833" y="3155583"/>
            <a:ext cx="4325298" cy="775013"/>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700">
                <a:solidFill>
                  <a:schemeClr val="bg1"/>
                </a:solidFill>
                <a:latin typeface="Salesforce Sans" panose="020B0505020202020203" pitchFamily="34" charset="0"/>
                <a:cs typeface="Arial" pitchFamily="34" charset="0"/>
              </a:rPr>
              <a:t>Champs : ajouter, supprimer et déplacer ; donner un statut Lecture seule ou requis.</a:t>
            </a:r>
          </a:p>
        </p:txBody>
      </p:sp>
      <p:sp>
        <p:nvSpPr>
          <p:cNvPr id="7" name="Rounded Rectangle 11"/>
          <p:cNvSpPr/>
          <p:nvPr/>
        </p:nvSpPr>
        <p:spPr bwMode="auto">
          <a:xfrm>
            <a:off x="7456273" y="6273061"/>
            <a:ext cx="3809620" cy="474144"/>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700">
                <a:solidFill>
                  <a:schemeClr val="bg1"/>
                </a:solidFill>
                <a:latin typeface="Salesforce Sans" panose="020B0505020202020203" pitchFamily="34" charset="0"/>
                <a:cs typeface="Arial" pitchFamily="34" charset="0"/>
              </a:rPr>
              <a:t>Sections :  créer et déplacer.</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986" t="1" r="7233" b="2457"/>
          <a:stretch/>
        </p:blipFill>
        <p:spPr>
          <a:xfrm>
            <a:off x="771668" y="2747569"/>
            <a:ext cx="5354811" cy="3996128"/>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ounded Rectangle 13"/>
          <p:cNvSpPr/>
          <p:nvPr/>
        </p:nvSpPr>
        <p:spPr bwMode="auto">
          <a:xfrm>
            <a:off x="860180" y="5795330"/>
            <a:ext cx="5266300" cy="769959"/>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700" dirty="0">
                <a:solidFill>
                  <a:schemeClr val="bg1"/>
                </a:solidFill>
                <a:latin typeface="Salesforce Sans" panose="020B0505020202020203" pitchFamily="34" charset="0"/>
                <a:cs typeface="Arial" pitchFamily="34" charset="0"/>
              </a:rPr>
              <a:t>Listes connexes : ajouter, supprimer et déplacer, modifier les colonnes et trier les enregistrements. </a:t>
            </a:r>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t="-1270" r="4357" b="65902"/>
          <a:stretch/>
        </p:blipFill>
        <p:spPr>
          <a:xfrm>
            <a:off x="6347534" y="2308761"/>
            <a:ext cx="349882" cy="347924"/>
          </a:xfrm>
          <a:prstGeom prst="flowChartConnector">
            <a:avLst/>
          </a:prstGeom>
          <a:solidFill>
            <a:schemeClr val="bg1">
              <a:lumMod val="85000"/>
            </a:schemeClr>
          </a:solidFill>
        </p:spPr>
      </p:pic>
    </p:spTree>
    <p:extLst>
      <p:ext uri="{BB962C8B-B14F-4D97-AF65-F5344CB8AC3E}">
        <p14:creationId xmlns:p14="http://schemas.microsoft.com/office/powerpoint/2010/main" val="17373561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246</a:t>
            </a:fld>
            <a:endParaRPr lang="en-US" smtClean="0"/>
          </a:p>
        </p:txBody>
      </p:sp>
      <p:sp>
        <p:nvSpPr>
          <p:cNvPr id="3" name="Text Placeholder 2"/>
          <p:cNvSpPr>
            <a:spLocks noGrp="1"/>
          </p:cNvSpPr>
          <p:nvPr>
            <p:ph type="body" sz="quarter" idx="11"/>
          </p:nvPr>
        </p:nvSpPr>
        <p:spPr/>
        <p:txBody>
          <a:bodyPr/>
          <a:lstStyle/>
          <a:p>
            <a:r>
              <a:rPr lang="fr-FR"/>
              <a:t>Éditeur de la présentation de page</a:t>
            </a:r>
          </a:p>
        </p:txBody>
      </p:sp>
      <p:grpSp>
        <p:nvGrpSpPr>
          <p:cNvPr id="4" name="Group 3"/>
          <p:cNvGrpSpPr/>
          <p:nvPr/>
        </p:nvGrpSpPr>
        <p:grpSpPr>
          <a:xfrm>
            <a:off x="2075657" y="1249588"/>
            <a:ext cx="8561950" cy="4130617"/>
            <a:chOff x="457200" y="1752600"/>
            <a:chExt cx="8077200" cy="4130617"/>
          </a:xfrm>
        </p:grpSpPr>
        <p:grpSp>
          <p:nvGrpSpPr>
            <p:cNvPr id="5" name="Group 23"/>
            <p:cNvGrpSpPr/>
            <p:nvPr/>
          </p:nvGrpSpPr>
          <p:grpSpPr>
            <a:xfrm>
              <a:off x="457200" y="1752600"/>
              <a:ext cx="8077200" cy="4130617"/>
              <a:chOff x="457200" y="1752600"/>
              <a:chExt cx="8077200" cy="4130617"/>
            </a:xfrm>
          </p:grpSpPr>
          <p:pic>
            <p:nvPicPr>
              <p:cNvPr id="7" name="Picture 2"/>
              <p:cNvPicPr>
                <a:picLocks noChangeAspect="1" noChangeArrowheads="1"/>
              </p:cNvPicPr>
              <p:nvPr/>
            </p:nvPicPr>
            <p:blipFill>
              <a:blip r:embed="rId3" cstate="print"/>
              <a:srcRect/>
              <a:stretch>
                <a:fillRect/>
              </a:stretch>
            </p:blipFill>
            <p:spPr bwMode="auto">
              <a:xfrm>
                <a:off x="457201" y="1752600"/>
                <a:ext cx="7772400" cy="244009"/>
              </a:xfrm>
              <a:prstGeom prst="rect">
                <a:avLst/>
              </a:prstGeom>
              <a:noFill/>
              <a:ln w="9525">
                <a:noFill/>
                <a:miter lim="800000"/>
                <a:headEnd/>
                <a:tailEnd/>
              </a:ln>
            </p:spPr>
          </p:pic>
          <p:grpSp>
            <p:nvGrpSpPr>
              <p:cNvPr id="8" name="Group 21"/>
              <p:cNvGrpSpPr/>
              <p:nvPr/>
            </p:nvGrpSpPr>
            <p:grpSpPr>
              <a:xfrm>
                <a:off x="457200" y="2057400"/>
                <a:ext cx="8077200" cy="3825817"/>
                <a:chOff x="1447800" y="1630499"/>
                <a:chExt cx="6174688" cy="2627035"/>
              </a:xfrm>
              <a:effectLst>
                <a:outerShdw blurRad="50800" dist="38100" dir="2700000" algn="tl" rotWithShape="0">
                  <a:prstClr val="black">
                    <a:alpha val="40000"/>
                  </a:prstClr>
                </a:outerShdw>
              </a:effectLst>
            </p:grpSpPr>
            <p:pic>
              <p:nvPicPr>
                <p:cNvPr id="9" name="Picture 3"/>
                <p:cNvPicPr>
                  <a:picLocks noChangeAspect="1" noChangeArrowheads="1"/>
                </p:cNvPicPr>
                <p:nvPr/>
              </p:nvPicPr>
              <p:blipFill>
                <a:blip r:embed="rId4" cstate="print"/>
                <a:stretch>
                  <a:fillRect/>
                </a:stretch>
              </p:blipFill>
              <p:spPr bwMode="auto">
                <a:xfrm>
                  <a:off x="1447800" y="2651106"/>
                  <a:ext cx="6162328" cy="981659"/>
                </a:xfrm>
                <a:prstGeom prst="rect">
                  <a:avLst/>
                </a:prstGeom>
                <a:noFill/>
                <a:ln w="6350">
                  <a:solidFill>
                    <a:schemeClr val="bg1">
                      <a:lumMod val="75000"/>
                    </a:schemeClr>
                  </a:solidFill>
                  <a:miter lim="800000"/>
                  <a:headEnd/>
                  <a:tailEnd/>
                </a:ln>
                <a:effectLst/>
              </p:spPr>
            </p:pic>
            <p:pic>
              <p:nvPicPr>
                <p:cNvPr id="10" name="Picture 4"/>
                <p:cNvPicPr>
                  <a:picLocks noChangeAspect="1" noChangeArrowheads="1"/>
                </p:cNvPicPr>
                <p:nvPr/>
              </p:nvPicPr>
              <p:blipFill>
                <a:blip r:embed="rId5" cstate="print"/>
                <a:stretch>
                  <a:fillRect/>
                </a:stretch>
              </p:blipFill>
              <p:spPr bwMode="auto">
                <a:xfrm>
                  <a:off x="1450288" y="3635942"/>
                  <a:ext cx="6164597" cy="621592"/>
                </a:xfrm>
                <a:prstGeom prst="rect">
                  <a:avLst/>
                </a:prstGeom>
                <a:noFill/>
                <a:ln w="6350">
                  <a:solidFill>
                    <a:schemeClr val="bg1">
                      <a:lumMod val="75000"/>
                    </a:schemeClr>
                  </a:solidFill>
                  <a:miter lim="800000"/>
                  <a:headEnd/>
                  <a:tailEnd/>
                </a:ln>
                <a:effectLst/>
              </p:spPr>
            </p:pic>
            <p:pic>
              <p:nvPicPr>
                <p:cNvPr id="11" name="Picture 2"/>
                <p:cNvPicPr>
                  <a:picLocks noChangeAspect="1" noChangeArrowheads="1"/>
                </p:cNvPicPr>
                <p:nvPr/>
              </p:nvPicPr>
              <p:blipFill>
                <a:blip r:embed="rId6" cstate="print"/>
                <a:stretch>
                  <a:fillRect/>
                </a:stretch>
              </p:blipFill>
              <p:spPr bwMode="auto">
                <a:xfrm>
                  <a:off x="1447800" y="1630499"/>
                  <a:ext cx="6174688" cy="1046171"/>
                </a:xfrm>
                <a:prstGeom prst="rect">
                  <a:avLst/>
                </a:prstGeom>
                <a:noFill/>
                <a:ln w="9525">
                  <a:noFill/>
                  <a:miter lim="800000"/>
                  <a:headEnd/>
                  <a:tailEnd/>
                </a:ln>
              </p:spPr>
            </p:pic>
          </p:grpSp>
        </p:grpSp>
        <p:pic>
          <p:nvPicPr>
            <p:cNvPr id="6" name="Picture 2"/>
            <p:cNvPicPr>
              <a:picLocks noChangeAspect="1" noChangeArrowheads="1"/>
            </p:cNvPicPr>
            <p:nvPr/>
          </p:nvPicPr>
          <p:blipFill>
            <a:blip r:embed="rId7" cstate="print"/>
            <a:srcRect/>
            <a:stretch>
              <a:fillRect/>
            </a:stretch>
          </p:blipFill>
          <p:spPr bwMode="auto">
            <a:xfrm>
              <a:off x="541405" y="3386714"/>
              <a:ext cx="679810" cy="110666"/>
            </a:xfrm>
            <a:prstGeom prst="rect">
              <a:avLst/>
            </a:prstGeom>
            <a:noFill/>
            <a:ln w="9525">
              <a:noFill/>
              <a:miter lim="800000"/>
              <a:headEnd/>
              <a:tailEnd/>
            </a:ln>
          </p:spPr>
        </p:pic>
      </p:grpSp>
      <p:sp>
        <p:nvSpPr>
          <p:cNvPr id="12" name="Rounded Rectangle 13"/>
          <p:cNvSpPr/>
          <p:nvPr/>
        </p:nvSpPr>
        <p:spPr bwMode="auto">
          <a:xfrm>
            <a:off x="6989894" y="1157269"/>
            <a:ext cx="4116255" cy="726449"/>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700" dirty="0">
                <a:solidFill>
                  <a:schemeClr val="bg1"/>
                </a:solidFill>
                <a:cs typeface="Arial" pitchFamily="34" charset="0"/>
              </a:rPr>
              <a:t>Faites glisser les éléments </a:t>
            </a:r>
            <a:r>
              <a:rPr lang="fr-FR" sz="1700" dirty="0" smtClean="0">
                <a:solidFill>
                  <a:schemeClr val="bg1"/>
                </a:solidFill>
                <a:cs typeface="Arial" pitchFamily="34" charset="0"/>
              </a:rPr>
              <a:t>d'un </a:t>
            </a:r>
            <a:r>
              <a:rPr lang="fr-FR" sz="1700" dirty="0">
                <a:solidFill>
                  <a:schemeClr val="bg1"/>
                </a:solidFill>
                <a:cs typeface="Arial" pitchFamily="34" charset="0"/>
              </a:rPr>
              <a:t>endroit </a:t>
            </a:r>
            <a:r>
              <a:rPr lang="pl-PL" sz="1700" dirty="0" smtClean="0">
                <a:solidFill>
                  <a:schemeClr val="bg1"/>
                </a:solidFill>
                <a:cs typeface="Arial" pitchFamily="34" charset="0"/>
              </a:rPr>
              <a:t/>
            </a:r>
            <a:br>
              <a:rPr lang="pl-PL" sz="1700" dirty="0" smtClean="0">
                <a:solidFill>
                  <a:schemeClr val="bg1"/>
                </a:solidFill>
                <a:cs typeface="Arial" pitchFamily="34" charset="0"/>
              </a:rPr>
            </a:br>
            <a:r>
              <a:rPr lang="fr-FR" sz="1700" dirty="0" smtClean="0">
                <a:solidFill>
                  <a:schemeClr val="bg1"/>
                </a:solidFill>
                <a:cs typeface="Arial" pitchFamily="34" charset="0"/>
              </a:rPr>
              <a:t>à l'autre </a:t>
            </a:r>
            <a:r>
              <a:rPr lang="fr-FR" sz="1700" dirty="0">
                <a:solidFill>
                  <a:schemeClr val="bg1"/>
                </a:solidFill>
                <a:cs typeface="Arial" pitchFamily="34" charset="0"/>
              </a:rPr>
              <a:t>ou ajoutez ou supprimez.</a:t>
            </a:r>
          </a:p>
        </p:txBody>
      </p:sp>
      <p:grpSp>
        <p:nvGrpSpPr>
          <p:cNvPr id="13" name="Group 21"/>
          <p:cNvGrpSpPr/>
          <p:nvPr/>
        </p:nvGrpSpPr>
        <p:grpSpPr>
          <a:xfrm>
            <a:off x="7751854" y="3113939"/>
            <a:ext cx="4192496" cy="726449"/>
            <a:chOff x="532923" y="4122892"/>
            <a:chExt cx="4452506" cy="697583"/>
          </a:xfrm>
          <a:solidFill>
            <a:srgbClr val="19325C"/>
          </a:solidFill>
        </p:grpSpPr>
        <p:sp>
          <p:nvSpPr>
            <p:cNvPr id="14" name="Rounded Rectangular Callout 19"/>
            <p:cNvSpPr/>
            <p:nvPr/>
          </p:nvSpPr>
          <p:spPr bwMode="auto">
            <a:xfrm>
              <a:off x="532923" y="4122892"/>
              <a:ext cx="4452506" cy="697583"/>
            </a:xfrm>
            <a:prstGeom prst="wedgeRoundRectCallout">
              <a:avLst>
                <a:gd name="adj1" fmla="val 9301"/>
                <a:gd name="adj2" fmla="val 69177"/>
                <a:gd name="adj3" fmla="val 16667"/>
              </a:avLst>
            </a:prstGeom>
            <a:grp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700" dirty="0">
                  <a:solidFill>
                    <a:schemeClr val="bg1"/>
                  </a:solidFill>
                  <a:cs typeface="Arial" pitchFamily="34" charset="0"/>
                </a:rPr>
                <a:t>Effectuez un double clic ou </a:t>
              </a:r>
              <a:r>
                <a:rPr lang="fr-FR" sz="1700" dirty="0" smtClean="0">
                  <a:solidFill>
                    <a:schemeClr val="bg1"/>
                  </a:solidFill>
                  <a:cs typeface="Arial" pitchFamily="34" charset="0"/>
                </a:rPr>
                <a:t>cliquez pour </a:t>
              </a:r>
              <a:r>
                <a:rPr lang="fr-FR" sz="1700" dirty="0">
                  <a:solidFill>
                    <a:schemeClr val="bg1"/>
                  </a:solidFill>
                  <a:cs typeface="Arial" pitchFamily="34" charset="0"/>
                </a:rPr>
                <a:t>modifier les propriétés.</a:t>
              </a:r>
            </a:p>
          </p:txBody>
        </p:sp>
        <p:pic>
          <p:nvPicPr>
            <p:cNvPr id="15" name="Picture 6"/>
            <p:cNvPicPr>
              <a:picLocks noChangeAspect="1" noChangeArrowheads="1"/>
            </p:cNvPicPr>
            <p:nvPr/>
          </p:nvPicPr>
          <p:blipFill rotWithShape="1">
            <a:blip r:embed="rId8" cstate="print">
              <a:clrChange>
                <a:clrFrom>
                  <a:srgbClr val="B2E5FF"/>
                </a:clrFrom>
                <a:clrTo>
                  <a:srgbClr val="B2E5FF">
                    <a:alpha val="0"/>
                  </a:srgbClr>
                </a:clrTo>
              </a:clrChange>
            </a:blip>
            <a:srcRect l="-7162" t="-2902" r="-23772" b="-17595"/>
            <a:stretch/>
          </p:blipFill>
          <p:spPr bwMode="auto">
            <a:xfrm>
              <a:off x="694638" y="4480959"/>
              <a:ext cx="331033" cy="304651"/>
            </a:xfrm>
            <a:prstGeom prst="ellipse">
              <a:avLst/>
            </a:prstGeom>
            <a:grpFill/>
            <a:ln w="9525">
              <a:solidFill>
                <a:srgbClr val="19325C"/>
              </a:solidFill>
              <a:miter lim="800000"/>
              <a:headEnd/>
              <a:tailEnd/>
            </a:ln>
          </p:spPr>
        </p:pic>
      </p:grpSp>
      <p:grpSp>
        <p:nvGrpSpPr>
          <p:cNvPr id="16" name="Group 18"/>
          <p:cNvGrpSpPr/>
          <p:nvPr/>
        </p:nvGrpSpPr>
        <p:grpSpPr>
          <a:xfrm>
            <a:off x="1726232" y="2879077"/>
            <a:ext cx="4058020" cy="1062786"/>
            <a:chOff x="1187831" y="3701942"/>
            <a:chExt cx="3793213" cy="1020555"/>
          </a:xfrm>
          <a:solidFill>
            <a:srgbClr val="19325C"/>
          </a:solidFill>
        </p:grpSpPr>
        <p:sp>
          <p:nvSpPr>
            <p:cNvPr id="17" name="Rounded Rectangle 21"/>
            <p:cNvSpPr/>
            <p:nvPr/>
          </p:nvSpPr>
          <p:spPr bwMode="auto">
            <a:xfrm>
              <a:off x="1187831" y="3701942"/>
              <a:ext cx="3793213" cy="1020555"/>
            </a:xfrm>
            <a:prstGeom prst="roundRect">
              <a:avLst/>
            </a:prstGeom>
            <a:grp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700" dirty="0">
                  <a:solidFill>
                    <a:schemeClr val="bg1"/>
                  </a:solidFill>
                  <a:latin typeface="Salesforce Sans" panose="020B0505020202020203" pitchFamily="34" charset="0"/>
                  <a:cs typeface="Arial" pitchFamily="34" charset="0"/>
                </a:rPr>
                <a:t>Passez votre curseur au-dessus des éléments, puis cliquez pour faire glisser ce que vous voyez </a:t>
              </a:r>
            </a:p>
          </p:txBody>
        </p:sp>
        <p:pic>
          <p:nvPicPr>
            <p:cNvPr id="18" name="Picture 5"/>
            <p:cNvPicPr>
              <a:picLocks noChangeAspect="1" noChangeArrowheads="1"/>
            </p:cNvPicPr>
            <p:nvPr/>
          </p:nvPicPr>
          <p:blipFill rotWithShape="1">
            <a:blip r:embed="rId9" cstate="print"/>
            <a:srcRect l="-13364" t="-16850" r="-13364" b="-16850"/>
            <a:stretch/>
          </p:blipFill>
          <p:spPr bwMode="auto">
            <a:xfrm>
              <a:off x="4236636" y="4385253"/>
              <a:ext cx="295129" cy="301339"/>
            </a:xfrm>
            <a:prstGeom prst="ellipse">
              <a:avLst/>
            </a:prstGeom>
            <a:grpFill/>
            <a:ln w="9525">
              <a:solidFill>
                <a:srgbClr val="19325C"/>
              </a:solidFill>
              <a:miter lim="800000"/>
              <a:headEnd/>
              <a:tailEnd/>
            </a:ln>
          </p:spPr>
        </p:pic>
      </p:grpSp>
      <p:grpSp>
        <p:nvGrpSpPr>
          <p:cNvPr id="19" name="Group 18"/>
          <p:cNvGrpSpPr/>
          <p:nvPr/>
        </p:nvGrpSpPr>
        <p:grpSpPr>
          <a:xfrm>
            <a:off x="-1" y="6057781"/>
            <a:ext cx="12188825" cy="800219"/>
            <a:chOff x="-1" y="6057781"/>
            <a:chExt cx="12188825" cy="800219"/>
          </a:xfrm>
        </p:grpSpPr>
        <p:sp>
          <p:nvSpPr>
            <p:cNvPr id="20" name="Rectangle 19"/>
            <p:cNvSpPr/>
            <p:nvPr/>
          </p:nvSpPr>
          <p:spPr bwMode="auto">
            <a:xfrm>
              <a:off x="-1"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rPr>
                <a:t>Configuration | Gestionnaire </a:t>
              </a:r>
              <a:r>
                <a:rPr lang="fr-FR" sz="2000" b="1" dirty="0" smtClean="0">
                  <a:solidFill>
                    <a:srgbClr val="19325C"/>
                  </a:solidFill>
                </a:rPr>
                <a:t>d'objet </a:t>
              </a:r>
              <a:r>
                <a:rPr lang="fr-FR" sz="2000" b="1" dirty="0">
                  <a:solidFill>
                    <a:srgbClr val="19325C"/>
                  </a:solidFill>
                </a:rPr>
                <a:t>| </a:t>
              </a:r>
              <a:r>
                <a:rPr lang="fr-FR" sz="2000" b="1" i="1" dirty="0">
                  <a:solidFill>
                    <a:srgbClr val="19325C"/>
                  </a:solidFill>
                </a:rPr>
                <a:t>Nom de </a:t>
              </a:r>
              <a:r>
                <a:rPr lang="fr-FR" sz="2000" b="1" i="1" dirty="0" smtClean="0">
                  <a:solidFill>
                    <a:srgbClr val="19325C"/>
                  </a:solidFill>
                </a:rPr>
                <a:t>l'objet </a:t>
              </a:r>
              <a:r>
                <a:rPr lang="fr-FR" sz="2000" b="1" dirty="0">
                  <a:solidFill>
                    <a:srgbClr val="19325C"/>
                  </a:solidFill>
                </a:rPr>
                <a:t>| Présentations de page</a:t>
              </a:r>
            </a:p>
          </p:txBody>
        </p:sp>
        <p:sp>
          <p:nvSpPr>
            <p:cNvPr id="21"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15884401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247</a:t>
            </a:fld>
            <a:endParaRPr lang="en-US" smtClean="0"/>
          </a:p>
        </p:txBody>
      </p:sp>
      <p:sp>
        <p:nvSpPr>
          <p:cNvPr id="3" name="Text Placeholder 2"/>
          <p:cNvSpPr>
            <a:spLocks noGrp="1"/>
          </p:cNvSpPr>
          <p:nvPr>
            <p:ph type="body" sz="quarter" idx="11"/>
          </p:nvPr>
        </p:nvSpPr>
        <p:spPr/>
        <p:txBody>
          <a:bodyPr/>
          <a:lstStyle/>
          <a:p>
            <a:r>
              <a:rPr lang="fr-FR"/>
              <a:t>Actions rapides</a:t>
            </a:r>
          </a:p>
        </p:txBody>
      </p:sp>
      <p:graphicFrame>
        <p:nvGraphicFramePr>
          <p:cNvPr id="4" name="Table 3"/>
          <p:cNvGraphicFramePr>
            <a:graphicFrameLocks noGrp="1"/>
          </p:cNvGraphicFramePr>
          <p:nvPr>
            <p:extLst>
              <p:ext uri="{D42A27DB-BD31-4B8C-83A1-F6EECF244321}">
                <p14:modId xmlns:p14="http://schemas.microsoft.com/office/powerpoint/2010/main" val="501394342"/>
              </p:ext>
            </p:extLst>
          </p:nvPr>
        </p:nvGraphicFramePr>
        <p:xfrm>
          <a:off x="1537324" y="1614307"/>
          <a:ext cx="8926668" cy="3804850"/>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baseline="0" dirty="0">
                          <a:solidFill>
                            <a:schemeClr val="tx1"/>
                          </a:solidFill>
                          <a:latin typeface="Salesforce Sans" panose="020B0505020202020203" pitchFamily="34" charset="0"/>
                          <a:ea typeface="Segoe UI" pitchFamily="34" charset="0"/>
                          <a:cs typeface="Segoe UI" pitchFamily="34" charset="0"/>
                        </a:rPr>
                        <a:t>En plus </a:t>
                      </a:r>
                      <a:r>
                        <a:rPr lang="fr-FR" sz="1800" b="0" baseline="0" dirty="0" smtClean="0">
                          <a:solidFill>
                            <a:schemeClr val="tx1"/>
                          </a:solidFill>
                          <a:latin typeface="Salesforce Sans" panose="020B0505020202020203" pitchFamily="34" charset="0"/>
                          <a:ea typeface="Segoe UI" pitchFamily="34" charset="0"/>
                          <a:cs typeface="Segoe UI" pitchFamily="34" charset="0"/>
                        </a:rPr>
                        <a:t>d'envoyer </a:t>
                      </a:r>
                      <a:r>
                        <a:rPr lang="fr-FR" sz="1800" b="0" baseline="0" dirty="0">
                          <a:solidFill>
                            <a:schemeClr val="tx1"/>
                          </a:solidFill>
                          <a:latin typeface="Salesforce Sans" panose="020B0505020202020203" pitchFamily="34" charset="0"/>
                          <a:ea typeface="Segoe UI" pitchFamily="34" charset="0"/>
                          <a:cs typeface="Segoe UI" pitchFamily="34" charset="0"/>
                        </a:rPr>
                        <a:t>des e-mails directement à un contact depuis les pages </a:t>
                      </a:r>
                      <a:r>
                        <a:rPr lang="fr-FR" sz="1800" b="0" baseline="0" dirty="0" smtClean="0">
                          <a:solidFill>
                            <a:schemeClr val="tx1"/>
                          </a:solidFill>
                          <a:latin typeface="Salesforce Sans" panose="020B0505020202020203" pitchFamily="34" charset="0"/>
                          <a:ea typeface="Segoe UI" pitchFamily="34" charset="0"/>
                          <a:cs typeface="Segoe UI" pitchFamily="34" charset="0"/>
                        </a:rPr>
                        <a:t>d'enregistrements</a:t>
                      </a:r>
                      <a:r>
                        <a:rPr lang="fr-FR" sz="1800" b="0" baseline="0" dirty="0">
                          <a:solidFill>
                            <a:schemeClr val="tx1"/>
                          </a:solidFill>
                          <a:latin typeface="Salesforce Sans" panose="020B0505020202020203" pitchFamily="34" charset="0"/>
                          <a:ea typeface="Segoe UI" pitchFamily="34" charset="0"/>
                          <a:cs typeface="Segoe UI" pitchFamily="34" charset="0"/>
                        </a:rPr>
                        <a:t>, les agents commerciaux doivent également être en mesure </a:t>
                      </a:r>
                      <a:r>
                        <a:rPr lang="fr-FR" sz="1800" b="0" baseline="0" dirty="0" smtClean="0">
                          <a:solidFill>
                            <a:schemeClr val="tx1"/>
                          </a:solidFill>
                          <a:latin typeface="Salesforce Sans" panose="020B0505020202020203" pitchFamily="34" charset="0"/>
                          <a:ea typeface="Segoe UI" pitchFamily="34" charset="0"/>
                          <a:cs typeface="Segoe UI" pitchFamily="34" charset="0"/>
                        </a:rPr>
                        <a:t>d'enregistrer </a:t>
                      </a:r>
                      <a:r>
                        <a:rPr lang="fr-FR" sz="1800" b="0" baseline="0" dirty="0">
                          <a:solidFill>
                            <a:schemeClr val="tx1"/>
                          </a:solidFill>
                          <a:latin typeface="Salesforce Sans" panose="020B0505020202020203" pitchFamily="34" charset="0"/>
                          <a:ea typeface="Segoe UI" pitchFamily="34" charset="0"/>
                          <a:cs typeface="Segoe UI" pitchFamily="34" charset="0"/>
                        </a:rPr>
                        <a:t>les appels et de créer de nouvelles tâches directement depuis </a:t>
                      </a:r>
                      <a:r>
                        <a:rPr lang="fr-FR" sz="1800" b="0" baseline="0" dirty="0" smtClean="0">
                          <a:solidFill>
                            <a:schemeClr val="tx1"/>
                          </a:solidFill>
                          <a:latin typeface="Salesforce Sans" panose="020B0505020202020203" pitchFamily="34" charset="0"/>
                          <a:ea typeface="Segoe UI" pitchFamily="34" charset="0"/>
                          <a:cs typeface="Segoe UI" pitchFamily="34" charset="0"/>
                        </a:rPr>
                        <a:t>l'enregistrement </a:t>
                      </a:r>
                      <a:r>
                        <a:rPr lang="fr-FR" sz="1800" b="0" baseline="0" dirty="0">
                          <a:solidFill>
                            <a:schemeClr val="tx1"/>
                          </a:solidFill>
                          <a:latin typeface="Salesforce Sans" panose="020B0505020202020203" pitchFamily="34" charset="0"/>
                          <a:ea typeface="Segoe UI" pitchFamily="34" charset="0"/>
                          <a:cs typeface="Segoe UI" pitchFamily="34" charset="0"/>
                        </a:rPr>
                        <a:t>du contact. Pouvez-vous ajouter cette fonctionnalité à la présentation de page du contact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555057">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12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8725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Ling Wu </a:t>
                      </a:r>
                      <a:r>
                        <a:rPr lang="fr-FR" sz="1600" b="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537324" y="4061397"/>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071175" y="1717659"/>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071175" y="4648021"/>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1594582" y="1712242"/>
            <a:ext cx="565597" cy="563261"/>
          </a:xfrm>
          <a:prstGeom prst="ellipse">
            <a:avLst/>
          </a:prstGeom>
          <a:solidFill>
            <a:schemeClr val="bg2">
              <a:lumMod val="90000"/>
            </a:schemeClr>
          </a:solidFill>
        </p:spPr>
      </p:pic>
      <p:grpSp>
        <p:nvGrpSpPr>
          <p:cNvPr id="9" name="Group 8"/>
          <p:cNvGrpSpPr/>
          <p:nvPr/>
        </p:nvGrpSpPr>
        <p:grpSpPr>
          <a:xfrm>
            <a:off x="1848805" y="4061397"/>
            <a:ext cx="3501663" cy="277000"/>
            <a:chOff x="2204192" y="3458997"/>
            <a:chExt cx="3501663" cy="277000"/>
          </a:xfrm>
        </p:grpSpPr>
        <p:sp>
          <p:nvSpPr>
            <p:cNvPr id="11" name="TextBox 10">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2" name="TextBox 11">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3" name="TextBox 12">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00785987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a:extLst>
              <a:ext uri="{FF2B5EF4-FFF2-40B4-BE49-F238E27FC236}">
                <a16:creationId xmlns:a16="http://schemas.microsoft.com/office/drawing/2014/main" xmlns="" id="{9985A83C-E4C0-4B2A-BDBB-9300FEA25582}"/>
              </a:ext>
            </a:extLst>
          </p:cNvPr>
          <p:cNvPicPr>
            <a:picLocks noChangeAspect="1"/>
          </p:cNvPicPr>
          <p:nvPr/>
        </p:nvPicPr>
        <p:blipFill>
          <a:blip r:embed="rId3" cstate="print"/>
          <a:stretch>
            <a:fillRect/>
          </a:stretch>
        </p:blipFill>
        <p:spPr>
          <a:xfrm>
            <a:off x="8339446" y="2224721"/>
            <a:ext cx="3500637" cy="2836843"/>
          </a:xfrm>
          <a:prstGeom prst="rect">
            <a:avLst/>
          </a:prstGeom>
        </p:spPr>
      </p:pic>
      <p:pic>
        <p:nvPicPr>
          <p:cNvPr id="22" name="Grafik 21">
            <a:extLst>
              <a:ext uri="{FF2B5EF4-FFF2-40B4-BE49-F238E27FC236}">
                <a16:creationId xmlns:a16="http://schemas.microsoft.com/office/drawing/2014/main" xmlns="" id="{A7CA08A4-2FFF-48A1-9F78-C2C5B0385E87}"/>
              </a:ext>
            </a:extLst>
          </p:cNvPr>
          <p:cNvPicPr>
            <a:picLocks noChangeAspect="1"/>
          </p:cNvPicPr>
          <p:nvPr/>
        </p:nvPicPr>
        <p:blipFill>
          <a:blip r:embed="rId4" cstate="print"/>
          <a:stretch>
            <a:fillRect/>
          </a:stretch>
        </p:blipFill>
        <p:spPr>
          <a:xfrm>
            <a:off x="351917" y="1219887"/>
            <a:ext cx="7048350" cy="4252874"/>
          </a:xfrm>
          <a:prstGeom prst="rect">
            <a:avLst/>
          </a:prstGeom>
        </p:spPr>
      </p:pic>
      <p:sp>
        <p:nvSpPr>
          <p:cNvPr id="2" name="Slide Number Placeholder 1"/>
          <p:cNvSpPr>
            <a:spLocks noGrp="1"/>
          </p:cNvSpPr>
          <p:nvPr>
            <p:ph type="sldNum" sz="quarter" idx="10"/>
          </p:nvPr>
        </p:nvSpPr>
        <p:spPr/>
        <p:txBody>
          <a:bodyPr/>
          <a:lstStyle/>
          <a:p>
            <a:fld id="{19FD02D3-6C23-404C-A7B3-DAB79F5D63D7}" type="slidenum">
              <a:rPr lang="en-US" smtClean="0"/>
              <a:pPr/>
              <a:t>248</a:t>
            </a:fld>
            <a:endParaRPr lang="en-US" smtClean="0"/>
          </a:p>
        </p:txBody>
      </p:sp>
      <p:sp>
        <p:nvSpPr>
          <p:cNvPr id="3" name="Text Placeholder 2"/>
          <p:cNvSpPr>
            <a:spLocks noGrp="1"/>
          </p:cNvSpPr>
          <p:nvPr>
            <p:ph type="body" sz="quarter" idx="11"/>
          </p:nvPr>
        </p:nvSpPr>
        <p:spPr/>
        <p:txBody>
          <a:bodyPr/>
          <a:lstStyle/>
          <a:p>
            <a:r>
              <a:rPr lang="fr-FR"/>
              <a:t>Présentation de page : Actions rapides</a:t>
            </a:r>
          </a:p>
        </p:txBody>
      </p:sp>
      <p:sp>
        <p:nvSpPr>
          <p:cNvPr id="12" name="Rounded Rectangle 13"/>
          <p:cNvSpPr/>
          <p:nvPr/>
        </p:nvSpPr>
        <p:spPr bwMode="auto">
          <a:xfrm>
            <a:off x="3481203" y="1637569"/>
            <a:ext cx="3741496" cy="1050036"/>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lnSpc>
                <a:spcPts val="2300"/>
              </a:lnSpc>
            </a:pPr>
            <a:r>
              <a:rPr lang="fr-FR" sz="2000" dirty="0">
                <a:solidFill>
                  <a:schemeClr val="bg1"/>
                </a:solidFill>
                <a:cs typeface="Arial" pitchFamily="34" charset="0"/>
              </a:rPr>
              <a:t>Faites glisser les éléments ici afin de les ajouter à la section Actions rapides</a:t>
            </a:r>
          </a:p>
        </p:txBody>
      </p:sp>
      <p:sp>
        <p:nvSpPr>
          <p:cNvPr id="17" name="Rounded Rectangle 21"/>
          <p:cNvSpPr/>
          <p:nvPr/>
        </p:nvSpPr>
        <p:spPr bwMode="auto">
          <a:xfrm>
            <a:off x="3396908" y="3667216"/>
            <a:ext cx="3461092" cy="727300"/>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lnSpc>
                <a:spcPts val="2300"/>
              </a:lnSpc>
            </a:pPr>
            <a:r>
              <a:rPr lang="fr-FR" sz="2000" dirty="0">
                <a:solidFill>
                  <a:schemeClr val="bg1"/>
                </a:solidFill>
                <a:latin typeface="Salesforce Sans" panose="020B0505020202020203" pitchFamily="34" charset="0"/>
                <a:cs typeface="Arial" pitchFamily="34" charset="0"/>
              </a:rPr>
              <a:t>E-mail, Enregistrer un appel et Nouvelle tâche ajoutés.</a:t>
            </a:r>
          </a:p>
        </p:txBody>
      </p:sp>
      <p:grpSp>
        <p:nvGrpSpPr>
          <p:cNvPr id="19" name="Group 18"/>
          <p:cNvGrpSpPr/>
          <p:nvPr/>
        </p:nvGrpSpPr>
        <p:grpSpPr>
          <a:xfrm>
            <a:off x="-1" y="5743456"/>
            <a:ext cx="12188825" cy="1107996"/>
            <a:chOff x="-1" y="6057781"/>
            <a:chExt cx="12188825" cy="1107996"/>
          </a:xfrm>
        </p:grpSpPr>
        <p:sp>
          <p:nvSpPr>
            <p:cNvPr id="20" name="Rectangle 19"/>
            <p:cNvSpPr/>
            <p:nvPr/>
          </p:nvSpPr>
          <p:spPr bwMode="auto">
            <a:xfrm>
              <a:off x="-1" y="6057781"/>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smtClean="0">
                  <a:solidFill>
                    <a:srgbClr val="19325C"/>
                  </a:solidFill>
                </a:rPr>
                <a:t>Configuration </a:t>
              </a:r>
              <a:r>
                <a:rPr lang="fr-FR" sz="2000" b="1" dirty="0">
                  <a:solidFill>
                    <a:srgbClr val="19325C"/>
                  </a:solidFill>
                </a:rPr>
                <a:t>| Outils de la plate-forme | Objets et champs | Gestionnaire </a:t>
              </a:r>
              <a:r>
                <a:rPr lang="fr-FR" sz="2000" b="1" dirty="0" smtClean="0">
                  <a:solidFill>
                    <a:srgbClr val="19325C"/>
                  </a:solidFill>
                </a:rPr>
                <a:t>d'objet </a:t>
              </a:r>
              <a:r>
                <a:rPr lang="fr-FR" sz="2000" b="1" dirty="0">
                  <a:solidFill>
                    <a:srgbClr val="19325C"/>
                  </a:solidFill>
                </a:rPr>
                <a:t>| </a:t>
              </a:r>
              <a:r>
                <a:rPr lang="fr-FR" sz="2000" b="1" i="1" dirty="0">
                  <a:solidFill>
                    <a:srgbClr val="19325C"/>
                  </a:solidFill>
                </a:rPr>
                <a:t>Nom de </a:t>
              </a:r>
              <a:r>
                <a:rPr lang="fr-FR" sz="2000" b="1" i="1" dirty="0" smtClean="0">
                  <a:solidFill>
                    <a:srgbClr val="19325C"/>
                  </a:solidFill>
                </a:rPr>
                <a:t>l'objet </a:t>
              </a:r>
              <a:r>
                <a:rPr lang="fr-FR" sz="2000" b="1" dirty="0">
                  <a:solidFill>
                    <a:srgbClr val="19325C"/>
                  </a:solidFill>
                </a:rPr>
                <a:t>| Présentations de page</a:t>
              </a:r>
            </a:p>
          </p:txBody>
        </p:sp>
        <p:sp>
          <p:nvSpPr>
            <p:cNvPr id="21"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
        <p:nvSpPr>
          <p:cNvPr id="24" name="Rounded Rectangle 21">
            <a:extLst>
              <a:ext uri="{FF2B5EF4-FFF2-40B4-BE49-F238E27FC236}">
                <a16:creationId xmlns:a16="http://schemas.microsoft.com/office/drawing/2014/main" xmlns="" id="{5C7AB723-8C72-40EF-B020-29718A4A8AA9}"/>
              </a:ext>
            </a:extLst>
          </p:cNvPr>
          <p:cNvSpPr/>
          <p:nvPr/>
        </p:nvSpPr>
        <p:spPr bwMode="auto">
          <a:xfrm>
            <a:off x="8339446" y="1019175"/>
            <a:ext cx="3500637" cy="1205546"/>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36000" numCol="1" rtlCol="0" anchor="ctr" anchorCtr="0" compatLnSpc="1">
            <a:prstTxWarp prst="textNoShape">
              <a:avLst/>
            </a:prstTxWarp>
          </a:bodyPr>
          <a:lstStyle/>
          <a:p>
            <a:pPr algn="ctr">
              <a:lnSpc>
                <a:spcPts val="2300"/>
              </a:lnSpc>
            </a:pPr>
            <a:r>
              <a:rPr lang="fr-FR" sz="2000" dirty="0">
                <a:solidFill>
                  <a:schemeClr val="bg1"/>
                </a:solidFill>
                <a:latin typeface="Salesforce Sans" panose="020B0505020202020203" pitchFamily="34" charset="0"/>
                <a:cs typeface="Arial" pitchFamily="34" charset="0"/>
              </a:rPr>
              <a:t>Les actions rapides apparaissent dans </a:t>
            </a:r>
            <a:r>
              <a:rPr lang="fr-FR" sz="2000" dirty="0" smtClean="0">
                <a:solidFill>
                  <a:schemeClr val="bg1"/>
                </a:solidFill>
                <a:latin typeface="Salesforce Sans" panose="020B0505020202020203" pitchFamily="34" charset="0"/>
                <a:cs typeface="Arial" pitchFamily="34" charset="0"/>
              </a:rPr>
              <a:t>l'onglet </a:t>
            </a:r>
            <a:r>
              <a:rPr lang="fr-FR" sz="2000" dirty="0">
                <a:solidFill>
                  <a:schemeClr val="bg1"/>
                </a:solidFill>
                <a:latin typeface="Salesforce Sans" panose="020B0505020202020203" pitchFamily="34" charset="0"/>
                <a:cs typeface="Arial" pitchFamily="34" charset="0"/>
              </a:rPr>
              <a:t>Activité de la page de </a:t>
            </a:r>
            <a:r>
              <a:rPr lang="fr-FR" sz="2000" dirty="0" smtClean="0">
                <a:solidFill>
                  <a:schemeClr val="bg1"/>
                </a:solidFill>
                <a:latin typeface="Salesforce Sans" panose="020B0505020202020203" pitchFamily="34" charset="0"/>
                <a:cs typeface="Arial" pitchFamily="34" charset="0"/>
              </a:rPr>
              <a:t>l'enregistrement</a:t>
            </a:r>
            <a:r>
              <a:rPr lang="fr-FR" sz="2000" dirty="0">
                <a:solidFill>
                  <a:schemeClr val="bg1"/>
                </a:solidFill>
                <a:latin typeface="Salesforce Sans" panose="020B0505020202020203" pitchFamily="34" charset="0"/>
                <a:cs typeface="Arial" pitchFamily="34" charset="0"/>
              </a:rPr>
              <a:t>.</a:t>
            </a:r>
          </a:p>
        </p:txBody>
      </p:sp>
    </p:spTree>
    <p:extLst>
      <p:ext uri="{BB962C8B-B14F-4D97-AF65-F5344CB8AC3E}">
        <p14:creationId xmlns:p14="http://schemas.microsoft.com/office/powerpoint/2010/main" val="38167376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249</a:t>
            </a:fld>
            <a:endParaRPr lang="en-US" smtClean="0"/>
          </a:p>
        </p:txBody>
      </p:sp>
      <p:sp>
        <p:nvSpPr>
          <p:cNvPr id="3" name="Text Placeholder 2"/>
          <p:cNvSpPr>
            <a:spLocks noGrp="1"/>
          </p:cNvSpPr>
          <p:nvPr>
            <p:ph type="body" sz="quarter" idx="11"/>
          </p:nvPr>
        </p:nvSpPr>
        <p:spPr/>
        <p:txBody>
          <a:bodyPr/>
          <a:lstStyle/>
          <a:p>
            <a:r>
              <a:rPr lang="fr-FR"/>
              <a:t>Assigner une présentation de page à un profil</a:t>
            </a:r>
          </a:p>
        </p:txBody>
      </p:sp>
      <p:sp>
        <p:nvSpPr>
          <p:cNvPr id="4" name="Text Placeholder 3"/>
          <p:cNvSpPr>
            <a:spLocks noGrp="1"/>
          </p:cNvSpPr>
          <p:nvPr>
            <p:ph type="body" sz="quarter" idx="12"/>
          </p:nvPr>
        </p:nvSpPr>
        <p:spPr>
          <a:xfrm>
            <a:off x="455733" y="1061357"/>
            <a:ext cx="4506498" cy="1432714"/>
          </a:xfrm>
        </p:spPr>
        <p:txBody>
          <a:bodyPr/>
          <a:lstStyle/>
          <a:p>
            <a:pPr>
              <a:lnSpc>
                <a:spcPct val="100000"/>
              </a:lnSpc>
            </a:pPr>
            <a:r>
              <a:rPr lang="fr-FR" sz="2000" dirty="0"/>
              <a:t>Pour </a:t>
            </a:r>
            <a:r>
              <a:rPr lang="fr-FR" sz="2000" dirty="0" smtClean="0"/>
              <a:t>s'assurer </a:t>
            </a:r>
            <a:r>
              <a:rPr lang="fr-FR" sz="2000" dirty="0"/>
              <a:t>que les utilisateurs visualisent les bonnes présentations de page, assignez les présentations de page aux profils utilisateurs.</a:t>
            </a:r>
          </a:p>
          <a:p>
            <a:pPr>
              <a:lnSpc>
                <a:spcPct val="100000"/>
              </a:lnSpc>
            </a:pPr>
            <a:endParaRPr lang="en-IN" sz="20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688" b="36689"/>
          <a:stretch/>
        </p:blipFill>
        <p:spPr>
          <a:xfrm>
            <a:off x="5035132" y="1071321"/>
            <a:ext cx="6929941" cy="146304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Rounded Rectangle 14"/>
          <p:cNvSpPr/>
          <p:nvPr/>
        </p:nvSpPr>
        <p:spPr bwMode="auto">
          <a:xfrm>
            <a:off x="10045374" y="1259379"/>
            <a:ext cx="1675334" cy="359192"/>
          </a:xfrm>
          <a:prstGeom prst="round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7007" y="2580233"/>
            <a:ext cx="4990839" cy="421245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t="3256" r="14151" b="2291"/>
          <a:stretch/>
        </p:blipFill>
        <p:spPr>
          <a:xfrm>
            <a:off x="277748" y="2555872"/>
            <a:ext cx="4531110" cy="4171498"/>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ounded Rectangle 33"/>
          <p:cNvSpPr/>
          <p:nvPr/>
        </p:nvSpPr>
        <p:spPr bwMode="auto">
          <a:xfrm>
            <a:off x="2470129" y="2731215"/>
            <a:ext cx="2700227" cy="673820"/>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fr-FR" sz="2400" b="0" i="0" u="none" strike="noStrike" cap="none" normalizeH="0" baseline="0" noProof="0" dirty="0">
                <a:ln>
                  <a:noFill/>
                </a:ln>
                <a:solidFill>
                  <a:srgbClr val="19325C"/>
                </a:solidFill>
                <a:uLnTx/>
                <a:uFillTx/>
                <a:cs typeface="Arial" pitchFamily="34" charset="0"/>
              </a:rPr>
              <a:t>Utilisateur commercial</a:t>
            </a:r>
          </a:p>
        </p:txBody>
      </p:sp>
      <p:sp>
        <p:nvSpPr>
          <p:cNvPr id="11" name="Rounded Rectangle 34"/>
          <p:cNvSpPr/>
          <p:nvPr/>
        </p:nvSpPr>
        <p:spPr bwMode="auto">
          <a:xfrm>
            <a:off x="8534401" y="2683823"/>
            <a:ext cx="3120428" cy="673820"/>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Utilisateur du service consulting</a:t>
            </a: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8689" y="2555872"/>
            <a:ext cx="418881" cy="103341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78579" y="2469993"/>
            <a:ext cx="413593" cy="111929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1270" r="4357" b="65902"/>
          <a:stretch/>
        </p:blipFill>
        <p:spPr>
          <a:xfrm>
            <a:off x="6110979" y="3693110"/>
            <a:ext cx="259461" cy="258009"/>
          </a:xfrm>
          <a:prstGeom prst="flowChartConnector">
            <a:avLst/>
          </a:prstGeom>
          <a:solidFill>
            <a:schemeClr val="bg1">
              <a:lumMod val="85000"/>
            </a:schemeClr>
          </a:solidFill>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t="-1270" r="4357" b="65902"/>
          <a:stretch/>
        </p:blipFill>
        <p:spPr>
          <a:xfrm>
            <a:off x="326002" y="3589290"/>
            <a:ext cx="304313" cy="302610"/>
          </a:xfrm>
          <a:prstGeom prst="flowChartConnector">
            <a:avLst/>
          </a:prstGeom>
          <a:solidFill>
            <a:schemeClr val="bg1">
              <a:lumMod val="85000"/>
            </a:schemeClr>
          </a:solidFill>
        </p:spPr>
      </p:pic>
    </p:spTree>
    <p:extLst>
      <p:ext uri="{BB962C8B-B14F-4D97-AF65-F5344CB8AC3E}">
        <p14:creationId xmlns:p14="http://schemas.microsoft.com/office/powerpoint/2010/main" val="2600304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25</a:t>
            </a:fld>
            <a:endParaRPr lang="en-US"/>
          </a:p>
        </p:txBody>
      </p:sp>
      <p:sp>
        <p:nvSpPr>
          <p:cNvPr id="3" name="Text Placeholder 2"/>
          <p:cNvSpPr>
            <a:spLocks noGrp="1"/>
          </p:cNvSpPr>
          <p:nvPr>
            <p:ph type="body" sz="quarter" idx="11"/>
          </p:nvPr>
        </p:nvSpPr>
        <p:spPr>
          <a:xfrm>
            <a:off x="455733" y="7437"/>
            <a:ext cx="9792437" cy="914400"/>
          </a:xfrm>
        </p:spPr>
        <p:txBody>
          <a:bodyPr/>
          <a:lstStyle/>
          <a:p>
            <a:r>
              <a:rPr lang="fr-FR"/>
              <a:t>Définir les objets standard Salesforce et construire le schéma Salesforce </a:t>
            </a:r>
          </a:p>
        </p:txBody>
      </p:sp>
      <p:sp>
        <p:nvSpPr>
          <p:cNvPr id="4" name="Text Placeholder 3"/>
          <p:cNvSpPr>
            <a:spLocks noGrp="1"/>
          </p:cNvSpPr>
          <p:nvPr>
            <p:ph type="body" sz="quarter" idx="12"/>
          </p:nvPr>
        </p:nvSpPr>
        <p:spPr>
          <a:xfrm>
            <a:off x="455733" y="1052423"/>
            <a:ext cx="10971736" cy="1207698"/>
          </a:xfrm>
        </p:spPr>
        <p:txBody>
          <a:bodyPr/>
          <a:lstStyle/>
          <a:p>
            <a:pPr>
              <a:lnSpc>
                <a:spcPct val="100000"/>
              </a:lnSpc>
            </a:pPr>
            <a:r>
              <a:rPr lang="fr-FR"/>
              <a:t>Travaillez au sein de votre groupe avec les cartes fournies afin de trouver une définition de chaque objet, puis dessinez un schéma du modèle de données Salesforce.</a:t>
            </a:r>
          </a:p>
          <a:p>
            <a:pPr>
              <a:lnSpc>
                <a:spcPct val="100000"/>
              </a:lnSpc>
            </a:pPr>
            <a:endParaRPr lang="en-US" dirty="0"/>
          </a:p>
          <a:p>
            <a:pPr>
              <a:lnSpc>
                <a:spcPct val="100000"/>
              </a:lnSpc>
            </a:pPr>
            <a:endParaRPr lang="en-IN" dirty="0"/>
          </a:p>
        </p:txBody>
      </p:sp>
      <p:grpSp>
        <p:nvGrpSpPr>
          <p:cNvPr id="33" name="Group 32"/>
          <p:cNvGrpSpPr/>
          <p:nvPr/>
        </p:nvGrpSpPr>
        <p:grpSpPr>
          <a:xfrm>
            <a:off x="1546121" y="2497249"/>
            <a:ext cx="8764483" cy="2725858"/>
            <a:chOff x="1546121" y="2497249"/>
            <a:chExt cx="8764483" cy="2725858"/>
          </a:xfrm>
        </p:grpSpPr>
        <p:sp>
          <p:nvSpPr>
            <p:cNvPr id="11" name="Rectangle 10"/>
            <p:cNvSpPr/>
            <p:nvPr/>
          </p:nvSpPr>
          <p:spPr bwMode="auto">
            <a:xfrm>
              <a:off x="7475527" y="3501427"/>
              <a:ext cx="2835077" cy="71651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1107" y="3568244"/>
              <a:ext cx="578965" cy="578965"/>
            </a:xfrm>
            <a:prstGeom prst="roundRect">
              <a:avLst/>
            </a:prstGeom>
            <a:solidFill>
              <a:srgbClr val="FCB95B"/>
            </a:solidFill>
          </p:spPr>
        </p:pic>
        <p:sp>
          <p:nvSpPr>
            <p:cNvPr id="5" name="Rectangle 4"/>
            <p:cNvSpPr/>
            <p:nvPr/>
          </p:nvSpPr>
          <p:spPr bwMode="auto">
            <a:xfrm>
              <a:off x="1546121" y="3501427"/>
              <a:ext cx="2835077" cy="71651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6581" y="3596289"/>
              <a:ext cx="561958" cy="561958"/>
            </a:xfrm>
            <a:prstGeom prst="roundRect">
              <a:avLst/>
            </a:prstGeom>
            <a:solidFill>
              <a:srgbClr val="A094ED"/>
            </a:solidFill>
          </p:spPr>
        </p:pic>
        <p:sp>
          <p:nvSpPr>
            <p:cNvPr id="7" name="Rectangle 6"/>
            <p:cNvSpPr/>
            <p:nvPr/>
          </p:nvSpPr>
          <p:spPr bwMode="auto">
            <a:xfrm>
              <a:off x="4489407" y="3501427"/>
              <a:ext cx="2835077" cy="71651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19325C"/>
                </a:solidFill>
                <a:effectLst/>
                <a:latin typeface="Times New Roman" pitchFamily="18" charset="0"/>
              </a:endParaRP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2985" y="3568244"/>
              <a:ext cx="578965" cy="578965"/>
            </a:xfrm>
            <a:prstGeom prst="roundRect">
              <a:avLst/>
            </a:prstGeom>
            <a:solidFill>
              <a:srgbClr val="F88962"/>
            </a:solidFill>
          </p:spPr>
        </p:pic>
        <p:sp>
          <p:nvSpPr>
            <p:cNvPr id="22" name="Rectangle 21"/>
            <p:cNvSpPr/>
            <p:nvPr/>
          </p:nvSpPr>
          <p:spPr bwMode="auto">
            <a:xfrm>
              <a:off x="7481801" y="2497249"/>
              <a:ext cx="2822529" cy="715536"/>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08649" y="2561560"/>
              <a:ext cx="561423" cy="561423"/>
            </a:xfrm>
            <a:prstGeom prst="roundRect">
              <a:avLst/>
            </a:prstGeom>
            <a:solidFill>
              <a:srgbClr val="F2CF5B"/>
            </a:solidFill>
          </p:spPr>
        </p:pic>
        <p:sp>
          <p:nvSpPr>
            <p:cNvPr id="8" name="Rectangle 7"/>
            <p:cNvSpPr/>
            <p:nvPr/>
          </p:nvSpPr>
          <p:spPr bwMode="auto">
            <a:xfrm>
              <a:off x="4495681" y="2497249"/>
              <a:ext cx="2822529" cy="715536"/>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9869" y="2573693"/>
              <a:ext cx="565577" cy="565577"/>
            </a:xfrm>
            <a:prstGeom prst="roundRect">
              <a:avLst/>
            </a:prstGeom>
            <a:solidFill>
              <a:srgbClr val="F49756"/>
            </a:solidFill>
          </p:spPr>
        </p:pic>
        <p:sp>
          <p:nvSpPr>
            <p:cNvPr id="6" name="Rectangle 5"/>
            <p:cNvSpPr/>
            <p:nvPr/>
          </p:nvSpPr>
          <p:spPr bwMode="auto">
            <a:xfrm>
              <a:off x="1552395" y="2497249"/>
              <a:ext cx="2822529" cy="715536"/>
            </a:xfrm>
            <a:prstGeom prst="rect">
              <a:avLst/>
            </a:prstGeom>
            <a:solidFill>
              <a:srgbClr val="FDFDFD"/>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38926" y="2561560"/>
              <a:ext cx="561423" cy="561423"/>
            </a:xfrm>
            <a:prstGeom prst="roundRect">
              <a:avLst/>
            </a:prstGeom>
            <a:solidFill>
              <a:srgbClr val="7F8DE1"/>
            </a:solidFill>
          </p:spPr>
        </p:pic>
        <p:sp>
          <p:nvSpPr>
            <p:cNvPr id="10" name="TextBox 9"/>
            <p:cNvSpPr txBox="1"/>
            <p:nvPr/>
          </p:nvSpPr>
          <p:spPr>
            <a:xfrm>
              <a:off x="5379982" y="2622171"/>
              <a:ext cx="1696298" cy="461665"/>
            </a:xfrm>
            <a:prstGeom prst="rect">
              <a:avLst/>
            </a:prstGeom>
            <a:noFill/>
          </p:spPr>
          <p:txBody>
            <a:bodyPr wrap="none" rtlCol="0" anchor="ctr">
              <a:spAutoFit/>
            </a:bodyPr>
            <a:lstStyle/>
            <a:p>
              <a:r>
                <a:rPr lang="fr-FR" sz="2400" b="1">
                  <a:solidFill>
                    <a:srgbClr val="19325C"/>
                  </a:solidFill>
                </a:rPr>
                <a:t>Campagne</a:t>
              </a:r>
            </a:p>
          </p:txBody>
        </p:sp>
        <p:sp>
          <p:nvSpPr>
            <p:cNvPr id="12" name="TextBox 11"/>
            <p:cNvSpPr txBox="1"/>
            <p:nvPr/>
          </p:nvSpPr>
          <p:spPr>
            <a:xfrm>
              <a:off x="8212140" y="3659626"/>
              <a:ext cx="2010487" cy="461665"/>
            </a:xfrm>
            <a:prstGeom prst="rect">
              <a:avLst/>
            </a:prstGeom>
            <a:noFill/>
          </p:spPr>
          <p:txBody>
            <a:bodyPr wrap="none" rtlCol="0">
              <a:spAutoFit/>
            </a:bodyPr>
            <a:lstStyle/>
            <a:p>
              <a:r>
                <a:rPr lang="fr-FR" sz="2400" b="1">
                  <a:solidFill>
                    <a:srgbClr val="19325C"/>
                  </a:solidFill>
                </a:rPr>
                <a:t>Opportunité</a:t>
              </a:r>
            </a:p>
          </p:txBody>
        </p:sp>
        <p:sp>
          <p:nvSpPr>
            <p:cNvPr id="14" name="TextBox 13"/>
            <p:cNvSpPr txBox="1"/>
            <p:nvPr/>
          </p:nvSpPr>
          <p:spPr>
            <a:xfrm>
              <a:off x="5379982" y="3658946"/>
              <a:ext cx="902811" cy="461665"/>
            </a:xfrm>
            <a:prstGeom prst="rect">
              <a:avLst/>
            </a:prstGeom>
            <a:noFill/>
          </p:spPr>
          <p:txBody>
            <a:bodyPr wrap="none" rtlCol="0">
              <a:spAutoFit/>
            </a:bodyPr>
            <a:lstStyle/>
            <a:p>
              <a:r>
                <a:rPr lang="fr-FR" sz="2400" b="1">
                  <a:solidFill>
                    <a:srgbClr val="19325C"/>
                  </a:solidFill>
                </a:rPr>
                <a:t>Piste</a:t>
              </a:r>
            </a:p>
          </p:txBody>
        </p:sp>
        <p:sp>
          <p:nvSpPr>
            <p:cNvPr id="17" name="TextBox 16"/>
            <p:cNvSpPr txBox="1"/>
            <p:nvPr/>
          </p:nvSpPr>
          <p:spPr>
            <a:xfrm>
              <a:off x="2582145" y="2631636"/>
              <a:ext cx="1409360" cy="461665"/>
            </a:xfrm>
            <a:prstGeom prst="rect">
              <a:avLst/>
            </a:prstGeom>
            <a:noFill/>
          </p:spPr>
          <p:txBody>
            <a:bodyPr wrap="none" rtlCol="0">
              <a:spAutoFit/>
            </a:bodyPr>
            <a:lstStyle/>
            <a:p>
              <a:r>
                <a:rPr lang="fr-FR" sz="2400" b="1" dirty="0">
                  <a:solidFill>
                    <a:srgbClr val="19325C"/>
                  </a:solidFill>
                </a:rPr>
                <a:t>Compte</a:t>
              </a:r>
            </a:p>
          </p:txBody>
        </p:sp>
        <p:sp>
          <p:nvSpPr>
            <p:cNvPr id="20" name="TextBox 19"/>
            <p:cNvSpPr txBox="1"/>
            <p:nvPr/>
          </p:nvSpPr>
          <p:spPr>
            <a:xfrm>
              <a:off x="2589085" y="3697016"/>
              <a:ext cx="1351652" cy="461665"/>
            </a:xfrm>
            <a:prstGeom prst="rect">
              <a:avLst/>
            </a:prstGeom>
            <a:noFill/>
          </p:spPr>
          <p:txBody>
            <a:bodyPr wrap="none" rtlCol="0">
              <a:spAutoFit/>
            </a:bodyPr>
            <a:lstStyle/>
            <a:p>
              <a:r>
                <a:rPr lang="fr-FR" sz="2400" b="1">
                  <a:solidFill>
                    <a:srgbClr val="19325C"/>
                  </a:solidFill>
                </a:rPr>
                <a:t>Contact</a:t>
              </a:r>
            </a:p>
          </p:txBody>
        </p:sp>
        <p:sp>
          <p:nvSpPr>
            <p:cNvPr id="23" name="TextBox 22"/>
            <p:cNvSpPr txBox="1"/>
            <p:nvPr/>
          </p:nvSpPr>
          <p:spPr>
            <a:xfrm>
              <a:off x="8212140" y="2644065"/>
              <a:ext cx="922047" cy="461665"/>
            </a:xfrm>
            <a:prstGeom prst="rect">
              <a:avLst/>
            </a:prstGeom>
            <a:noFill/>
          </p:spPr>
          <p:txBody>
            <a:bodyPr wrap="none" rtlCol="0">
              <a:spAutoFit/>
            </a:bodyPr>
            <a:lstStyle/>
            <a:p>
              <a:r>
                <a:rPr lang="fr-FR" sz="2400" b="1">
                  <a:solidFill>
                    <a:srgbClr val="19325C"/>
                  </a:solidFill>
                </a:rPr>
                <a:t>Requête</a:t>
              </a:r>
            </a:p>
          </p:txBody>
        </p:sp>
        <p:sp>
          <p:nvSpPr>
            <p:cNvPr id="25" name="Rectangle 24"/>
            <p:cNvSpPr/>
            <p:nvPr/>
          </p:nvSpPr>
          <p:spPr bwMode="auto">
            <a:xfrm>
              <a:off x="4489407" y="4506588"/>
              <a:ext cx="2835077" cy="71651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26" name="TextBox 25"/>
            <p:cNvSpPr txBox="1"/>
            <p:nvPr/>
          </p:nvSpPr>
          <p:spPr>
            <a:xfrm>
              <a:off x="5458968" y="4644646"/>
              <a:ext cx="870751" cy="461665"/>
            </a:xfrm>
            <a:prstGeom prst="rect">
              <a:avLst/>
            </a:prstGeom>
            <a:noFill/>
          </p:spPr>
          <p:txBody>
            <a:bodyPr wrap="none" rtlCol="0">
              <a:spAutoFit/>
            </a:bodyPr>
            <a:lstStyle/>
            <a:p>
              <a:r>
                <a:rPr lang="fr-FR" sz="2400" b="1">
                  <a:solidFill>
                    <a:srgbClr val="19325C"/>
                  </a:solidFill>
                </a:rPr>
                <a:t>Utilisateur</a:t>
              </a:r>
            </a:p>
          </p:txBody>
        </p:sp>
      </p:grpSp>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869" y="4576456"/>
            <a:ext cx="576781" cy="576781"/>
          </a:xfrm>
          <a:prstGeom prst="roundRect">
            <a:avLst/>
          </a:prstGeom>
          <a:solidFill>
            <a:srgbClr val="06B7CA"/>
          </a:solidFill>
        </p:spPr>
      </p:pic>
    </p:spTree>
    <p:extLst>
      <p:ext uri="{BB962C8B-B14F-4D97-AF65-F5344CB8AC3E}">
        <p14:creationId xmlns:p14="http://schemas.microsoft.com/office/powerpoint/2010/main" val="279848226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250</a:t>
            </a:fld>
            <a:endParaRPr lang="en-US" smtClean="0"/>
          </a:p>
        </p:txBody>
      </p:sp>
      <p:sp>
        <p:nvSpPr>
          <p:cNvPr id="4" name="Text Placeholder 3"/>
          <p:cNvSpPr>
            <a:spLocks noGrp="1"/>
          </p:cNvSpPr>
          <p:nvPr>
            <p:ph type="body" sz="quarter" idx="11"/>
          </p:nvPr>
        </p:nvSpPr>
        <p:spPr>
          <a:xfrm>
            <a:off x="2085975" y="0"/>
            <a:ext cx="7915275" cy="914400"/>
          </a:xfrm>
        </p:spPr>
        <p:txBody>
          <a:bodyPr/>
          <a:lstStyle/>
          <a:p>
            <a:r>
              <a:rPr lang="fr-FR" dirty="0"/>
              <a:t>5-9 : Créer une présentation de page de compte client</a:t>
            </a:r>
          </a:p>
        </p:txBody>
      </p:sp>
      <p:sp>
        <p:nvSpPr>
          <p:cNvPr id="5" name="Text Placeholder 4"/>
          <p:cNvSpPr>
            <a:spLocks noGrp="1"/>
          </p:cNvSpPr>
          <p:nvPr>
            <p:ph type="body" sz="quarter" idx="12"/>
          </p:nvPr>
        </p:nvSpPr>
        <p:spPr>
          <a:xfrm>
            <a:off x="455730" y="3230784"/>
            <a:ext cx="11250495" cy="3463930"/>
          </a:xfrm>
        </p:spPr>
        <p:txBody>
          <a:bodyPr numCol="1"/>
          <a:lstStyle/>
          <a:p>
            <a:r>
              <a:rPr lang="fr-FR" sz="2000" dirty="0"/>
              <a:t>Tâches :</a:t>
            </a:r>
          </a:p>
          <a:p>
            <a:pPr marL="457200" lvl="1" indent="-457200">
              <a:buFont typeface="+mj-lt"/>
              <a:buAutoNum type="arabicPeriod"/>
            </a:pPr>
            <a:r>
              <a:rPr lang="fr-FR" sz="2000" dirty="0"/>
              <a:t>Modifiez la présentation de page du compte par défaut pour afficher la région de vente et le plan </a:t>
            </a:r>
            <a:r>
              <a:rPr lang="fr-FR" sz="2000" dirty="0" smtClean="0"/>
              <a:t>d'assistance </a:t>
            </a:r>
            <a:r>
              <a:rPr lang="fr-FR" sz="2000" dirty="0"/>
              <a:t>dans des sections distinctes.</a:t>
            </a:r>
          </a:p>
          <a:p>
            <a:pPr marL="457200" lvl="1" indent="-457200">
              <a:buFont typeface="+mj-lt"/>
              <a:buAutoNum type="arabicPeriod"/>
            </a:pPr>
            <a:r>
              <a:rPr lang="fr-FR" sz="2000" dirty="0"/>
              <a:t>Paramétrez le champ Évaluation pour </a:t>
            </a:r>
            <a:r>
              <a:rPr lang="fr-FR" sz="2000" dirty="0" smtClean="0"/>
              <a:t>qu'il </a:t>
            </a:r>
            <a:r>
              <a:rPr lang="fr-FR" sz="2000" dirty="0"/>
              <a:t>soit obligatoire.</a:t>
            </a:r>
          </a:p>
          <a:p>
            <a:pPr marL="457200" lvl="1" indent="-457200">
              <a:buFont typeface="+mj-lt"/>
              <a:buAutoNum type="arabicPeriod"/>
            </a:pPr>
            <a:r>
              <a:rPr lang="fr-FR" sz="2000" dirty="0"/>
              <a:t>Ajoutez les colonnes Téléphone mobile et Ne pas appeler à la liste associée aux Contacts.</a:t>
            </a:r>
          </a:p>
          <a:p>
            <a:pPr marL="457200" lvl="1" indent="-457200">
              <a:buFont typeface="+mj-lt"/>
              <a:buAutoNum type="arabicPeriod"/>
            </a:pPr>
            <a:r>
              <a:rPr lang="fr-FR" sz="2000" dirty="0"/>
              <a:t>Déplacez la liste des Opportunités vers le haut.</a:t>
            </a:r>
          </a:p>
          <a:p>
            <a:pPr marL="457200" lvl="1" indent="-457200">
              <a:buFont typeface="+mj-lt"/>
              <a:buAutoNum type="arabicPeriod"/>
            </a:pPr>
            <a:r>
              <a:rPr lang="fr-FR" sz="2000" dirty="0" err="1"/>
              <a:t>Prévisualisez</a:t>
            </a:r>
            <a:r>
              <a:rPr lang="fr-FR" sz="2000" dirty="0"/>
              <a:t> la présentation de page et la sauvegarder en tant que </a:t>
            </a:r>
            <a:r>
              <a:rPr lang="fr-FR" sz="2000" dirty="0">
                <a:latin typeface="Courier New" panose="02070309020205020404" pitchFamily="49" charset="0"/>
                <a:cs typeface="Courier New" panose="02070309020205020404" pitchFamily="49" charset="0"/>
              </a:rPr>
              <a:t>Présentation de page de compte client</a:t>
            </a:r>
            <a:r>
              <a:rPr lang="fr-FR" sz="2000" dirty="0"/>
              <a:t>.</a:t>
            </a:r>
          </a:p>
          <a:p>
            <a:pPr marL="457200" lvl="1" indent="-457200">
              <a:buFont typeface="+mj-lt"/>
              <a:buAutoNum type="arabicPeriod"/>
            </a:pPr>
            <a:r>
              <a:rPr lang="fr-FR" sz="2000" dirty="0"/>
              <a:t>Assignez la présentation de page aux profils et testez-la.</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593385"/>
            <a:ext cx="10206339" cy="2118923"/>
          </a:xfrm>
        </p:spPr>
        <p:txBody>
          <a:bodyPr bIns="468000"/>
          <a:lstStyle/>
          <a:p>
            <a:r>
              <a:rPr lang="fr-FR" dirty="0"/>
              <a:t>Objectif :</a:t>
            </a:r>
          </a:p>
          <a:p>
            <a:pPr lvl="1"/>
            <a:r>
              <a:rPr lang="fr-FR" dirty="0"/>
              <a:t>Allison Wheeler, Vice-présidente des ventes internationales, aimerait une nouvelle présentation de page pour les comptes clients afin de mieux organiser </a:t>
            </a:r>
            <a:r>
              <a:rPr lang="fr-FR" dirty="0" smtClean="0"/>
              <a:t>l'affichage </a:t>
            </a:r>
            <a:r>
              <a:rPr lang="fr-FR" dirty="0"/>
              <a:t>des champs et des listes connexes.  </a:t>
            </a:r>
          </a:p>
        </p:txBody>
      </p:sp>
      <p:sp>
        <p:nvSpPr>
          <p:cNvPr id="7" name="Text Placeholder 4"/>
          <p:cNvSpPr>
            <a:spLocks noGrp="1"/>
          </p:cNvSpPr>
          <p:nvPr>
            <p:ph type="body" sz="quarter" idx="12"/>
          </p:nvPr>
        </p:nvSpPr>
        <p:spPr>
          <a:xfrm>
            <a:off x="111759" y="81281"/>
            <a:ext cx="2336165" cy="532620"/>
          </a:xfrm>
        </p:spPr>
        <p:txBody>
          <a:bodyPr/>
          <a:lstStyle/>
          <a:p>
            <a:r>
              <a:rPr lang="fr-FR" sz="1800" dirty="0"/>
              <a:t>REJOIGNEZ-MOI</a:t>
            </a:r>
          </a:p>
        </p:txBody>
      </p:sp>
    </p:spTree>
    <p:extLst>
      <p:ext uri="{BB962C8B-B14F-4D97-AF65-F5344CB8AC3E}">
        <p14:creationId xmlns:p14="http://schemas.microsoft.com/office/powerpoint/2010/main" val="29249750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251</a:t>
            </a:fld>
            <a:endParaRPr lang="en-US" smtClean="0"/>
          </a:p>
        </p:txBody>
      </p:sp>
      <p:sp>
        <p:nvSpPr>
          <p:cNvPr id="4" name="Text Placeholder 3"/>
          <p:cNvSpPr>
            <a:spLocks noGrp="1"/>
          </p:cNvSpPr>
          <p:nvPr>
            <p:ph type="body" sz="quarter" idx="11"/>
          </p:nvPr>
        </p:nvSpPr>
        <p:spPr>
          <a:xfrm>
            <a:off x="1847850" y="0"/>
            <a:ext cx="8401788" cy="914400"/>
          </a:xfrm>
        </p:spPr>
        <p:txBody>
          <a:bodyPr/>
          <a:lstStyle/>
          <a:p>
            <a:r>
              <a:rPr lang="fr-FR" dirty="0"/>
              <a:t>5-10 : Création </a:t>
            </a:r>
            <a:r>
              <a:rPr lang="fr-FR" dirty="0" smtClean="0"/>
              <a:t>d'une </a:t>
            </a:r>
            <a:r>
              <a:rPr lang="fr-FR" dirty="0"/>
              <a:t>présentation de page </a:t>
            </a:r>
            <a:r>
              <a:rPr lang="fr-FR" dirty="0" smtClean="0"/>
              <a:t>d'un </a:t>
            </a:r>
            <a:r>
              <a:rPr lang="fr-FR" dirty="0"/>
              <a:t>compte partenaire</a:t>
            </a:r>
          </a:p>
        </p:txBody>
      </p:sp>
      <p:sp>
        <p:nvSpPr>
          <p:cNvPr id="5" name="Text Placeholder 4"/>
          <p:cNvSpPr>
            <a:spLocks noGrp="1"/>
          </p:cNvSpPr>
          <p:nvPr>
            <p:ph type="body" sz="quarter" idx="12"/>
          </p:nvPr>
        </p:nvSpPr>
        <p:spPr>
          <a:xfrm>
            <a:off x="455730" y="3230784"/>
            <a:ext cx="11110627" cy="3463930"/>
          </a:xfrm>
        </p:spPr>
        <p:txBody>
          <a:bodyPr numCol="2" spcCol="360000"/>
          <a:lstStyle/>
          <a:p>
            <a:r>
              <a:rPr lang="fr-FR" sz="2000" dirty="0"/>
              <a:t>Tâches :</a:t>
            </a:r>
          </a:p>
          <a:p>
            <a:pPr marL="457200" lvl="1" indent="-457200">
              <a:buFont typeface="+mj-lt"/>
              <a:buAutoNum type="arabicPeriod"/>
            </a:pPr>
            <a:r>
              <a:rPr lang="fr-FR" sz="2000" dirty="0"/>
              <a:t>Créez une nouvelle présentation </a:t>
            </a:r>
            <a:r>
              <a:rPr lang="pl-PL" sz="2000" dirty="0" smtClean="0"/>
              <a:t/>
            </a:r>
            <a:br>
              <a:rPr lang="pl-PL" sz="2000" dirty="0" smtClean="0"/>
            </a:br>
            <a:r>
              <a:rPr lang="fr-FR" sz="2000" dirty="0" smtClean="0"/>
              <a:t>de </a:t>
            </a:r>
            <a:r>
              <a:rPr lang="fr-FR" sz="2000" dirty="0"/>
              <a:t>page de compte appelée </a:t>
            </a:r>
            <a:r>
              <a:rPr lang="fr-FR" sz="2000" dirty="0">
                <a:latin typeface="Courier New" panose="02070309020205020404" pitchFamily="49" charset="0"/>
                <a:cs typeface="Courier New" panose="02070309020205020404" pitchFamily="49" charset="0"/>
              </a:rPr>
              <a:t>Présentation de page de compte partenaire </a:t>
            </a:r>
            <a:r>
              <a:rPr lang="fr-FR" sz="2000" dirty="0"/>
              <a:t>en clonant la présentation de page de compte par défaut.</a:t>
            </a:r>
          </a:p>
          <a:p>
            <a:pPr marL="457200" lvl="1" indent="-457200">
              <a:buFont typeface="+mj-lt"/>
              <a:buAutoNum type="arabicPeriod"/>
            </a:pPr>
            <a:r>
              <a:rPr lang="fr-FR" sz="2000" dirty="0"/>
              <a:t>Supprimez les champs Évaluation, Région, Zone, Dispose </a:t>
            </a:r>
            <a:r>
              <a:rPr lang="fr-FR" sz="2000" dirty="0" smtClean="0"/>
              <a:t>d'un </a:t>
            </a:r>
            <a:r>
              <a:rPr lang="fr-FR" sz="2000" dirty="0"/>
              <a:t>plan </a:t>
            </a:r>
            <a:r>
              <a:rPr lang="fr-FR" sz="2000" dirty="0" smtClean="0"/>
              <a:t>d'assistance</a:t>
            </a:r>
            <a:r>
              <a:rPr lang="fr-FR" sz="2000" dirty="0"/>
              <a:t>, Date </a:t>
            </a:r>
            <a:r>
              <a:rPr lang="fr-FR" sz="2000" dirty="0" smtClean="0"/>
              <a:t>d'expiration </a:t>
            </a:r>
            <a:r>
              <a:rPr lang="fr-FR" sz="2000" dirty="0"/>
              <a:t>du plan </a:t>
            </a:r>
            <a:r>
              <a:rPr lang="fr-FR" sz="2000" dirty="0" smtClean="0"/>
              <a:t>d'assistance </a:t>
            </a:r>
            <a:r>
              <a:rPr lang="fr-FR" sz="2000" dirty="0"/>
              <a:t>et Niveau </a:t>
            </a:r>
            <a:r>
              <a:rPr lang="fr-FR" sz="2000" dirty="0" smtClean="0"/>
              <a:t>d'assistance</a:t>
            </a:r>
            <a:r>
              <a:rPr lang="fr-FR" sz="2000" dirty="0"/>
              <a:t>.</a:t>
            </a:r>
          </a:p>
          <a:p>
            <a:pPr marL="457200" lvl="1" indent="-457200">
              <a:buFont typeface="+mj-lt"/>
              <a:buAutoNum type="arabicPeriod"/>
            </a:pPr>
            <a:endParaRPr lang="en-US" sz="2000" dirty="0"/>
          </a:p>
          <a:p>
            <a:pPr marL="457200" lvl="1" indent="-457200">
              <a:buFont typeface="+mj-lt"/>
              <a:buAutoNum type="arabicPeriod"/>
            </a:pPr>
            <a:r>
              <a:rPr lang="fr-FR" sz="2000" dirty="0"/>
              <a:t>Ajoutez la colonne Téléphone mobile à la Liste des contacts.</a:t>
            </a:r>
          </a:p>
          <a:p>
            <a:pPr marL="457200" lvl="1" indent="-457200">
              <a:buFont typeface="+mj-lt"/>
              <a:buAutoNum type="arabicPeriod"/>
            </a:pPr>
            <a:r>
              <a:rPr lang="fr-FR" sz="2000" dirty="0"/>
              <a:t>Supprimez les opportunités de la liste connexe.</a:t>
            </a:r>
          </a:p>
          <a:p>
            <a:pPr marL="457200" lvl="1" indent="-457200">
              <a:buFont typeface="+mj-lt"/>
              <a:buAutoNum type="arabicPeriod"/>
            </a:pPr>
            <a:r>
              <a:rPr lang="fr-FR" sz="2000" dirty="0" err="1"/>
              <a:t>Prévisualisez</a:t>
            </a:r>
            <a:r>
              <a:rPr lang="fr-FR" sz="2000" dirty="0"/>
              <a:t> la présentation et enregistrez-la.</a:t>
            </a:r>
          </a:p>
          <a:p>
            <a:pPr marL="457200" lvl="1" indent="-457200">
              <a:buFont typeface="+mj-lt"/>
              <a:buAutoNum type="arabicPeriod"/>
            </a:pPr>
            <a:r>
              <a:rPr lang="fr-FR" sz="2000" dirty="0"/>
              <a:t>Attribuez la présentation au profil de </a:t>
            </a:r>
            <a:r>
              <a:rPr lang="fr-FR" sz="2000" dirty="0" smtClean="0"/>
              <a:t>l'Utilisateur </a:t>
            </a:r>
            <a:r>
              <a:rPr lang="fr-FR" sz="2000" dirty="0"/>
              <a:t>du service de consulting.</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14400"/>
            <a:ext cx="9957328" cy="2171700"/>
          </a:xfrm>
        </p:spPr>
        <p:txBody>
          <a:bodyPr tIns="0" bIns="0" anchor="ctr" anchorCtr="0"/>
          <a:lstStyle/>
          <a:p>
            <a:r>
              <a:rPr lang="fr-FR" dirty="0"/>
              <a:t>Objectif :</a:t>
            </a:r>
          </a:p>
          <a:p>
            <a:pPr lvl="1"/>
            <a:r>
              <a:rPr lang="fr-FR" dirty="0"/>
              <a:t>Noah Larkin, Vice-président des services, aimerait une nouvelle présentation de page pour les utilisateurs consultation quand ils travaillent avec les comptes partenaires. Il aimerait que toutes les informations relatives aux ventes soient supprimées. </a:t>
            </a:r>
          </a:p>
        </p:txBody>
      </p:sp>
      <p:sp>
        <p:nvSpPr>
          <p:cNvPr id="7" name="Text Placeholder 4"/>
          <p:cNvSpPr>
            <a:spLocks noGrp="1"/>
          </p:cNvSpPr>
          <p:nvPr>
            <p:ph type="body" sz="quarter" idx="12"/>
          </p:nvPr>
        </p:nvSpPr>
        <p:spPr>
          <a:xfrm>
            <a:off x="111760" y="81281"/>
            <a:ext cx="2059940"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319765596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5 : Personnalisations des objets</a:t>
            </a:r>
          </a:p>
        </p:txBody>
      </p:sp>
      <p:sp>
        <p:nvSpPr>
          <p:cNvPr id="3" name="Text Placeholder 2"/>
          <p:cNvSpPr>
            <a:spLocks noGrp="1"/>
          </p:cNvSpPr>
          <p:nvPr>
            <p:ph type="body" sz="quarter" idx="13"/>
          </p:nvPr>
        </p:nvSpPr>
        <p:spPr>
          <a:xfrm>
            <a:off x="455732" y="1371600"/>
            <a:ext cx="7164268" cy="3666565"/>
          </a:xfrm>
        </p:spPr>
        <p:txBody>
          <a:bodyPr/>
          <a:lstStyle/>
          <a:p>
            <a:pPr marL="342900" lvl="2" indent="-342900">
              <a:spcBef>
                <a:spcPts val="900"/>
              </a:spcBef>
              <a:buFont typeface="Arial" panose="020B0604020202020204" pitchFamily="34" charset="0"/>
              <a:buChar char="•"/>
            </a:pPr>
            <a:r>
              <a:rPr lang="fr-FR" sz="2400" dirty="0">
                <a:latin typeface="+mn-lt"/>
              </a:rPr>
              <a:t>Administration des champs standard</a:t>
            </a:r>
          </a:p>
          <a:p>
            <a:pPr marL="342900" lvl="1" indent="-342900">
              <a:spcBef>
                <a:spcPts val="900"/>
              </a:spcBef>
              <a:buFont typeface="Arial" panose="020B0604020202020204" pitchFamily="34" charset="0"/>
              <a:buChar char="•"/>
            </a:pPr>
            <a:r>
              <a:rPr lang="fr-FR" dirty="0">
                <a:latin typeface="+mn-lt"/>
              </a:rPr>
              <a:t>Création de nouveaux champs personnalisés</a:t>
            </a:r>
          </a:p>
          <a:p>
            <a:pPr marL="342900" lvl="1" indent="-342900">
              <a:spcBef>
                <a:spcPts val="900"/>
              </a:spcBef>
              <a:buFont typeface="Arial" panose="020B0604020202020204" pitchFamily="34" charset="0"/>
              <a:buChar char="•"/>
            </a:pPr>
            <a:r>
              <a:rPr lang="fr-FR" dirty="0">
                <a:latin typeface="+mn-lt"/>
              </a:rPr>
              <a:t>Création de champs de sélection :               Listes déroulantes et recherches</a:t>
            </a:r>
          </a:p>
          <a:p>
            <a:pPr marL="342900" lvl="1" indent="-342900">
              <a:spcBef>
                <a:spcPts val="900"/>
              </a:spcBef>
              <a:buFont typeface="Arial" panose="020B0604020202020204" pitchFamily="34" charset="0"/>
              <a:buChar char="•"/>
            </a:pPr>
            <a:r>
              <a:rPr lang="fr-FR" dirty="0">
                <a:latin typeface="+mn-lt"/>
              </a:rPr>
              <a:t>Création de champs formule</a:t>
            </a:r>
          </a:p>
          <a:p>
            <a:pPr marL="342900" lvl="1" indent="-342900">
              <a:spcBef>
                <a:spcPts val="900"/>
              </a:spcBef>
              <a:buFont typeface="Arial" panose="020B0604020202020204" pitchFamily="34" charset="0"/>
              <a:buChar char="•"/>
            </a:pPr>
            <a:r>
              <a:rPr lang="fr-FR" dirty="0">
                <a:latin typeface="+mn-lt"/>
              </a:rPr>
              <a:t>Travail avec des présentations de page</a:t>
            </a:r>
          </a:p>
          <a:p>
            <a:pPr marL="342900" lvl="1" indent="-342900">
              <a:spcBef>
                <a:spcPts val="900"/>
              </a:spcBef>
              <a:buFont typeface="Arial" panose="020B0604020202020204" pitchFamily="34" charset="0"/>
              <a:buChar char="•"/>
            </a:pPr>
            <a:r>
              <a:rPr lang="fr-FR" b="1" dirty="0">
                <a:latin typeface="+mn-lt"/>
              </a:rPr>
              <a:t>Travail avec des types </a:t>
            </a:r>
            <a:r>
              <a:rPr lang="fr-FR" b="1" dirty="0" smtClean="0">
                <a:latin typeface="+mn-lt"/>
              </a:rPr>
              <a:t>d'enregistrements </a:t>
            </a:r>
            <a:r>
              <a:rPr lang="fr-FR" b="1" dirty="0">
                <a:latin typeface="+mn-lt"/>
              </a:rPr>
              <a:t>et </a:t>
            </a:r>
            <a:r>
              <a:rPr lang="fr-FR" b="1" dirty="0" smtClean="0">
                <a:latin typeface="+mn-lt"/>
              </a:rPr>
              <a:t>des </a:t>
            </a:r>
            <a:r>
              <a:rPr lang="fr-FR" b="1" dirty="0">
                <a:latin typeface="+mn-lt"/>
              </a:rPr>
              <a:t>processus métier</a:t>
            </a:r>
          </a:p>
          <a:p>
            <a:pPr marL="342900" lvl="1" indent="-342900">
              <a:spcBef>
                <a:spcPts val="900"/>
              </a:spcBef>
              <a:buFont typeface="Arial" panose="020B0604020202020204" pitchFamily="34" charset="0"/>
              <a:buChar char="•"/>
            </a:pPr>
            <a:r>
              <a:rPr lang="fr-FR" dirty="0">
                <a:latin typeface="+mn-lt"/>
              </a:rPr>
              <a:t>Gestion de la qualité des données</a:t>
            </a:r>
          </a:p>
        </p:txBody>
      </p:sp>
      <p:sp>
        <p:nvSpPr>
          <p:cNvPr id="4" name="Slide Number Placeholder 3"/>
          <p:cNvSpPr>
            <a:spLocks noGrp="1"/>
          </p:cNvSpPr>
          <p:nvPr>
            <p:ph type="sldNum" sz="quarter" idx="14"/>
          </p:nvPr>
        </p:nvSpPr>
        <p:spPr>
          <a:xfrm>
            <a:off x="10839450" y="401084"/>
            <a:ext cx="588019" cy="246616"/>
          </a:xfrm>
        </p:spPr>
        <p:txBody>
          <a:bodyPr vert="horz" lIns="91440" tIns="45720" rIns="91440" bIns="45720" rtlCol="0" anchor="ctr"/>
          <a:lstStyle/>
          <a:p>
            <a:fld id="{19FD02D3-6C23-404C-A7B3-DAB79F5D63D7}" type="slidenum">
              <a:rPr lang="en-US"/>
              <a:pPr/>
              <a:t>252</a:t>
            </a:fld>
            <a:endParaRPr lang="en-US"/>
          </a:p>
        </p:txBody>
      </p:sp>
    </p:spTree>
    <p:extLst>
      <p:ext uri="{BB962C8B-B14F-4D97-AF65-F5344CB8AC3E}">
        <p14:creationId xmlns:p14="http://schemas.microsoft.com/office/powerpoint/2010/main" val="21573286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825843" y="384755"/>
            <a:ext cx="601626" cy="284716"/>
          </a:xfrm>
        </p:spPr>
        <p:txBody>
          <a:bodyPr vert="horz" lIns="91440" tIns="45720" rIns="91440" bIns="45720" rtlCol="0" anchor="ctr"/>
          <a:lstStyle/>
          <a:p>
            <a:fld id="{19FD02D3-6C23-404C-A7B3-DAB79F5D63D7}" type="slidenum">
              <a:rPr lang="en-US"/>
              <a:pPr/>
              <a:t>253</a:t>
            </a:fld>
            <a:endParaRPr lang="en-US"/>
          </a:p>
        </p:txBody>
      </p:sp>
      <p:sp>
        <p:nvSpPr>
          <p:cNvPr id="3" name="Text Placeholder 2"/>
          <p:cNvSpPr>
            <a:spLocks noGrp="1"/>
          </p:cNvSpPr>
          <p:nvPr>
            <p:ph type="body" sz="quarter" idx="11"/>
          </p:nvPr>
        </p:nvSpPr>
        <p:spPr/>
        <p:txBody>
          <a:bodyPr/>
          <a:lstStyle/>
          <a:p>
            <a:r>
              <a:rPr lang="fr-FR" dirty="0"/>
              <a:t>Présentations de page et types </a:t>
            </a:r>
            <a:r>
              <a:rPr lang="fr-FR" dirty="0" smtClean="0"/>
              <a:t>d'enregistrements</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3908000164"/>
              </p:ext>
            </p:extLst>
          </p:nvPr>
        </p:nvGraphicFramePr>
        <p:xfrm>
          <a:off x="573847" y="1219273"/>
          <a:ext cx="10853622" cy="5420772"/>
        </p:xfrm>
        <a:graphic>
          <a:graphicData uri="http://schemas.openxmlformats.org/drawingml/2006/table">
            <a:tbl>
              <a:tblPr firstRow="1" bandRow="1">
                <a:tableStyleId>{5C22544A-7EE6-4342-B048-85BDC9FD1C3A}</a:tableStyleId>
              </a:tblPr>
              <a:tblGrid>
                <a:gridCol w="10361423">
                  <a:extLst>
                    <a:ext uri="{9D8B030D-6E8A-4147-A177-3AD203B41FA5}">
                      <a16:colId xmlns:a16="http://schemas.microsoft.com/office/drawing/2014/main" xmlns="" val="20000"/>
                    </a:ext>
                  </a:extLst>
                </a:gridCol>
                <a:gridCol w="492199">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7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baseline="0" dirty="0">
                          <a:solidFill>
                            <a:schemeClr val="tx1"/>
                          </a:solidFill>
                          <a:latin typeface="Salesforce Sans" panose="020B0505020202020203" pitchFamily="34" charset="0"/>
                          <a:ea typeface="Segoe UI" pitchFamily="34" charset="0"/>
                          <a:cs typeface="Segoe UI" pitchFamily="34" charset="0"/>
                        </a:rPr>
                        <a:t>Notre équipe Consultation est très heureuse de la nouvelle présentation de page du compte partenaire, mais ses membres ont quelques problèmes : </a:t>
                      </a:r>
                      <a:br>
                        <a:rPr lang="fr-FR" sz="1800" b="0" baseline="0" dirty="0">
                          <a:solidFill>
                            <a:schemeClr val="tx1"/>
                          </a:solidFill>
                          <a:latin typeface="Salesforce Sans" panose="020B0505020202020203" pitchFamily="34" charset="0"/>
                          <a:ea typeface="Segoe UI" pitchFamily="34" charset="0"/>
                          <a:cs typeface="Segoe UI" pitchFamily="34" charset="0"/>
                        </a:rPr>
                      </a:br>
                      <a:r>
                        <a:rPr lang="fr-FR" sz="1800" b="0" baseline="0" dirty="0">
                          <a:solidFill>
                            <a:schemeClr val="tx1"/>
                          </a:solidFill>
                          <a:latin typeface="Salesforce Sans" panose="020B0505020202020203" pitchFamily="34" charset="0"/>
                          <a:ea typeface="Segoe UI" pitchFamily="34" charset="0"/>
                          <a:cs typeface="Segoe UI" pitchFamily="34" charset="0"/>
                        </a:rPr>
                        <a:t>- Quand ils visualisent les comptes clients, ils voient encore la présentation de page des comptes partenaires. </a:t>
                      </a:r>
                      <a:br>
                        <a:rPr lang="fr-FR" sz="1800" b="0" baseline="0" dirty="0">
                          <a:solidFill>
                            <a:schemeClr val="tx1"/>
                          </a:solidFill>
                          <a:latin typeface="Salesforce Sans" panose="020B0505020202020203" pitchFamily="34" charset="0"/>
                          <a:ea typeface="Segoe UI" pitchFamily="34" charset="0"/>
                          <a:cs typeface="Segoe UI" pitchFamily="34" charset="0"/>
                        </a:rPr>
                      </a:br>
                      <a:r>
                        <a:rPr lang="fr-FR" sz="1800" b="0" baseline="0" dirty="0">
                          <a:solidFill>
                            <a:schemeClr val="tx1"/>
                          </a:solidFill>
                          <a:latin typeface="Salesforce Sans" panose="020B0505020202020203" pitchFamily="34" charset="0"/>
                          <a:ea typeface="Segoe UI" pitchFamily="34" charset="0"/>
                          <a:cs typeface="Segoe UI" pitchFamily="34" charset="0"/>
                        </a:rPr>
                        <a:t>- </a:t>
                      </a:r>
                      <a:r>
                        <a:rPr lang="fr-FR" sz="1800" b="0" baseline="0" dirty="0" smtClean="0">
                          <a:solidFill>
                            <a:schemeClr val="tx1"/>
                          </a:solidFill>
                          <a:latin typeface="Salesforce Sans" panose="020B0505020202020203" pitchFamily="34" charset="0"/>
                          <a:ea typeface="Segoe UI" pitchFamily="34" charset="0"/>
                          <a:cs typeface="Segoe UI" pitchFamily="34" charset="0"/>
                        </a:rPr>
                        <a:t>L'équipe </a:t>
                      </a:r>
                      <a:r>
                        <a:rPr lang="fr-FR" sz="1800" b="0" baseline="0" dirty="0">
                          <a:solidFill>
                            <a:schemeClr val="tx1"/>
                          </a:solidFill>
                          <a:latin typeface="Salesforce Sans" panose="020B0505020202020203" pitchFamily="34" charset="0"/>
                          <a:ea typeface="Segoe UI" pitchFamily="34" charset="0"/>
                          <a:cs typeface="Segoe UI" pitchFamily="34" charset="0"/>
                        </a:rPr>
                        <a:t>Consultation utilise des partenaires à des fins de consultation et de formation. </a:t>
                      </a:r>
                      <a:r>
                        <a:rPr lang="fr-FR" sz="1800" b="0" baseline="0" dirty="0" smtClean="0">
                          <a:solidFill>
                            <a:schemeClr val="tx1"/>
                          </a:solidFill>
                          <a:latin typeface="Salesforce Sans" panose="020B0505020202020203" pitchFamily="34" charset="0"/>
                          <a:ea typeface="Segoe UI" pitchFamily="34" charset="0"/>
                          <a:cs typeface="Segoe UI" pitchFamily="34" charset="0"/>
                        </a:rPr>
                        <a:t>Lorsqu'ils </a:t>
                      </a:r>
                      <a:r>
                        <a:rPr lang="fr-FR" sz="1800" b="0" baseline="0" dirty="0">
                          <a:solidFill>
                            <a:schemeClr val="tx1"/>
                          </a:solidFill>
                          <a:latin typeface="Salesforce Sans" panose="020B0505020202020203" pitchFamily="34" charset="0"/>
                          <a:ea typeface="Segoe UI" pitchFamily="34" charset="0"/>
                          <a:cs typeface="Segoe UI" pitchFamily="34" charset="0"/>
                        </a:rPr>
                        <a:t>créent des nouveaux comptes partenaires, les utilisateurs doivent faire défiler une longue liste de valeurs dans le champ Industrie, simplement pour sélectionner Consultation ou Formation.</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12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Conner McCoy</a:t>
                      </a:r>
                      <a:r>
                        <a:rPr lang="fr-FR" sz="1600" b="0" baseline="0">
                          <a:solidFill>
                            <a:srgbClr val="0070C0"/>
                          </a:solidFill>
                          <a:latin typeface="Salesforce Sans" panose="020B0505020202020203" pitchFamily="34" charset="0"/>
                          <a:ea typeface="Segoe UI" pitchFamily="34" charset="0"/>
                          <a:cs typeface="Segoe UI" pitchFamily="34" charset="0"/>
                        </a:rPr>
                        <a:t> </a:t>
                      </a:r>
                      <a:r>
                        <a:rPr lang="fr-FR" sz="1600" b="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800" b="0" baseline="0" noProof="0" dirty="0">
                          <a:solidFill>
                            <a:schemeClr val="tx1"/>
                          </a:solidFill>
                          <a:latin typeface="Salesforce Sans" panose="020B0505020202020203" pitchFamily="34" charset="0"/>
                          <a:ea typeface="Segoe UI" pitchFamily="34" charset="0"/>
                          <a:cs typeface="Segoe UI" pitchFamily="34" charset="0"/>
                        </a:rPr>
                        <a:t>En plus de vendre directement aux entreprises, les utilisateurs Ventes doivent parfois vendre aux particuliers. Serait-il possible </a:t>
                      </a:r>
                      <a:r>
                        <a:rPr lang="fr-FR" sz="1800" b="0" baseline="0" noProof="0" dirty="0" smtClean="0">
                          <a:solidFill>
                            <a:schemeClr val="tx1"/>
                          </a:solidFill>
                          <a:latin typeface="Salesforce Sans" panose="020B0505020202020203" pitchFamily="34" charset="0"/>
                          <a:ea typeface="Segoe UI" pitchFamily="34" charset="0"/>
                          <a:cs typeface="Segoe UI" pitchFamily="34" charset="0"/>
                        </a:rPr>
                        <a:t>d'avoir </a:t>
                      </a:r>
                      <a:r>
                        <a:rPr lang="fr-FR" sz="1800" b="0" baseline="0" noProof="0" dirty="0">
                          <a:solidFill>
                            <a:schemeClr val="tx1"/>
                          </a:solidFill>
                          <a:latin typeface="Salesforce Sans" panose="020B0505020202020203" pitchFamily="34" charset="0"/>
                          <a:ea typeface="Segoe UI" pitchFamily="34" charset="0"/>
                          <a:cs typeface="Segoe UI" pitchFamily="34" charset="0"/>
                        </a:rPr>
                        <a:t>deux types différents </a:t>
                      </a:r>
                      <a:r>
                        <a:rPr lang="fr-FR" sz="1800" b="0" baseline="0" noProof="0" dirty="0" smtClean="0">
                          <a:solidFill>
                            <a:schemeClr val="tx1"/>
                          </a:solidFill>
                          <a:latin typeface="Salesforce Sans" panose="020B0505020202020203" pitchFamily="34" charset="0"/>
                          <a:ea typeface="Segoe UI" pitchFamily="34" charset="0"/>
                          <a:cs typeface="Segoe UI" pitchFamily="34" charset="0"/>
                        </a:rPr>
                        <a:t>d'enregistrements d'opportunités </a:t>
                      </a:r>
                      <a:r>
                        <a:rPr lang="fr-FR" sz="1800" b="0" baseline="0" noProof="0" dirty="0">
                          <a:solidFill>
                            <a:schemeClr val="tx1"/>
                          </a:solidFill>
                          <a:latin typeface="Salesforce Sans" panose="020B0505020202020203" pitchFamily="34" charset="0"/>
                          <a:ea typeface="Segoe UI" pitchFamily="34" charset="0"/>
                          <a:cs typeface="Segoe UI" pitchFamily="34" charset="0"/>
                        </a:rPr>
                        <a:t>afin de refléter ces différents types de ventes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45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573847" y="4169756"/>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880800" y="1322625"/>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880800" y="5062612"/>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775215" y="4939755"/>
            <a:ext cx="443395" cy="441563"/>
          </a:xfrm>
          <a:prstGeom prst="ellipse">
            <a:avLst/>
          </a:prstGeom>
          <a:solidFill>
            <a:schemeClr val="bg2">
              <a:lumMod val="90000"/>
            </a:schemeClr>
          </a:solidFill>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2751" t="-3437" r="13977" b="74552"/>
          <a:stretch/>
        </p:blipFill>
        <p:spPr>
          <a:xfrm>
            <a:off x="679267" y="1272844"/>
            <a:ext cx="539344" cy="551746"/>
          </a:xfrm>
          <a:prstGeom prst="ellipse">
            <a:avLst/>
          </a:prstGeom>
          <a:solidFill>
            <a:schemeClr val="bg2">
              <a:lumMod val="90000"/>
            </a:schemeClr>
          </a:solidFill>
        </p:spPr>
      </p:pic>
      <p:grpSp>
        <p:nvGrpSpPr>
          <p:cNvPr id="12" name="Group 11"/>
          <p:cNvGrpSpPr/>
          <p:nvPr/>
        </p:nvGrpSpPr>
        <p:grpSpPr>
          <a:xfrm>
            <a:off x="882264" y="4169756"/>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37051643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760529" y="368425"/>
            <a:ext cx="666940" cy="301045"/>
          </a:xfrm>
        </p:spPr>
        <p:txBody>
          <a:bodyPr vert="horz" lIns="91440" tIns="45720" rIns="91440" bIns="45720" rtlCol="0" anchor="ctr"/>
          <a:lstStyle/>
          <a:p>
            <a:fld id="{19FD02D3-6C23-404C-A7B3-DAB79F5D63D7}" type="slidenum">
              <a:rPr lang="en-US"/>
              <a:pPr/>
              <a:t>254</a:t>
            </a:fld>
            <a:endParaRPr lang="en-US"/>
          </a:p>
        </p:txBody>
      </p:sp>
      <p:sp>
        <p:nvSpPr>
          <p:cNvPr id="3" name="Text Placeholder 2"/>
          <p:cNvSpPr>
            <a:spLocks noGrp="1"/>
          </p:cNvSpPr>
          <p:nvPr>
            <p:ph type="body" sz="quarter" idx="11"/>
          </p:nvPr>
        </p:nvSpPr>
        <p:spPr/>
        <p:txBody>
          <a:bodyPr/>
          <a:lstStyle/>
          <a:p>
            <a:r>
              <a:rPr lang="fr-FR" dirty="0" smtClean="0"/>
              <a:t>Qu'est-ce qu'un </a:t>
            </a:r>
            <a:r>
              <a:rPr lang="fr-FR" dirty="0"/>
              <a:t>type </a:t>
            </a:r>
            <a:r>
              <a:rPr lang="fr-FR" dirty="0" smtClean="0"/>
              <a:t>d'enregistrement</a:t>
            </a:r>
            <a:r>
              <a:rPr lang="fr-FR" dirty="0"/>
              <a:t> ?</a:t>
            </a:r>
          </a:p>
        </p:txBody>
      </p:sp>
      <p:sp>
        <p:nvSpPr>
          <p:cNvPr id="4" name="Text Placeholder 3"/>
          <p:cNvSpPr>
            <a:spLocks noGrp="1"/>
          </p:cNvSpPr>
          <p:nvPr>
            <p:ph type="body" sz="quarter" idx="12"/>
          </p:nvPr>
        </p:nvSpPr>
        <p:spPr>
          <a:xfrm>
            <a:off x="455733" y="997404"/>
            <a:ext cx="10971736" cy="1308032"/>
          </a:xfrm>
        </p:spPr>
        <p:txBody>
          <a:bodyPr/>
          <a:lstStyle/>
          <a:p>
            <a:pPr>
              <a:lnSpc>
                <a:spcPct val="100000"/>
              </a:lnSpc>
            </a:pPr>
            <a:r>
              <a:rPr lang="fr-FR" sz="2200" dirty="0"/>
              <a:t>Les </a:t>
            </a:r>
            <a:r>
              <a:rPr lang="fr-FR" sz="2200" b="1" dirty="0"/>
              <a:t>types </a:t>
            </a:r>
            <a:r>
              <a:rPr lang="fr-FR" sz="2200" b="1" dirty="0" smtClean="0"/>
              <a:t>d'enregistrements</a:t>
            </a:r>
            <a:r>
              <a:rPr lang="fr-FR" sz="2200" dirty="0" smtClean="0"/>
              <a:t> </a:t>
            </a:r>
            <a:r>
              <a:rPr lang="fr-FR" sz="2200" dirty="0"/>
              <a:t>vous permettent </a:t>
            </a:r>
            <a:r>
              <a:rPr lang="fr-FR" sz="2200" dirty="0" smtClean="0"/>
              <a:t>d'offrir </a:t>
            </a:r>
            <a:r>
              <a:rPr lang="fr-FR" sz="2200" dirty="0"/>
              <a:t>aux utilisateurs différentes valeurs de présentations de page et de listes de sélection pour différents scénarios commerciaux, en fonction de leurs profils. Chaque objet dispose </a:t>
            </a:r>
            <a:r>
              <a:rPr lang="fr-FR" sz="2200" dirty="0" smtClean="0"/>
              <a:t>d'un </a:t>
            </a:r>
            <a:r>
              <a:rPr lang="fr-FR" sz="2200" dirty="0"/>
              <a:t>type </a:t>
            </a:r>
            <a:r>
              <a:rPr lang="fr-FR" sz="2200" dirty="0" smtClean="0"/>
              <a:t>d'enregistrement </a:t>
            </a:r>
            <a:r>
              <a:rPr lang="fr-FR" sz="2200" dirty="0"/>
              <a:t>principal par défaut, mais vous pouvez en créer des nouveaux.</a:t>
            </a:r>
          </a:p>
          <a:p>
            <a:pPr>
              <a:lnSpc>
                <a:spcPct val="100000"/>
              </a:lnSpc>
            </a:pPr>
            <a:endParaRPr lang="en-IN" sz="22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6194"/>
          <a:stretch/>
        </p:blipFill>
        <p:spPr>
          <a:xfrm>
            <a:off x="1033010" y="2432957"/>
            <a:ext cx="3566303" cy="3724002"/>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48" t="1" r="2026" b="6046"/>
          <a:stretch/>
        </p:blipFill>
        <p:spPr>
          <a:xfrm>
            <a:off x="6564085" y="2414895"/>
            <a:ext cx="3750167" cy="383350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TextBox 6"/>
          <p:cNvSpPr txBox="1"/>
          <p:nvPr/>
        </p:nvSpPr>
        <p:spPr>
          <a:xfrm>
            <a:off x="6266403" y="6309350"/>
            <a:ext cx="4315872" cy="400110"/>
          </a:xfrm>
          <a:prstGeom prst="rect">
            <a:avLst/>
          </a:prstGeom>
          <a:noFill/>
        </p:spPr>
        <p:txBody>
          <a:bodyPr wrap="square" rtlCol="0">
            <a:spAutoFit/>
          </a:bodyPr>
          <a:lstStyle/>
          <a:p>
            <a:pPr algn="ctr"/>
            <a:r>
              <a:rPr lang="fr-FR" sz="2000" dirty="0">
                <a:solidFill>
                  <a:srgbClr val="19325C"/>
                </a:solidFill>
              </a:rPr>
              <a:t>Type </a:t>
            </a:r>
            <a:r>
              <a:rPr lang="fr-FR" sz="2000" dirty="0" smtClean="0">
                <a:solidFill>
                  <a:srgbClr val="19325C"/>
                </a:solidFill>
              </a:rPr>
              <a:t>d'enregistrement </a:t>
            </a:r>
            <a:r>
              <a:rPr lang="fr-FR" sz="2000" dirty="0">
                <a:solidFill>
                  <a:srgbClr val="19325C"/>
                </a:solidFill>
              </a:rPr>
              <a:t>partenaire</a:t>
            </a:r>
          </a:p>
        </p:txBody>
      </p:sp>
      <p:sp>
        <p:nvSpPr>
          <p:cNvPr id="8" name="TextBox 7"/>
          <p:cNvSpPr txBox="1"/>
          <p:nvPr/>
        </p:nvSpPr>
        <p:spPr>
          <a:xfrm>
            <a:off x="1041698" y="6236855"/>
            <a:ext cx="3553774" cy="400110"/>
          </a:xfrm>
          <a:prstGeom prst="rect">
            <a:avLst/>
          </a:prstGeom>
          <a:noFill/>
        </p:spPr>
        <p:txBody>
          <a:bodyPr wrap="square" rtlCol="0">
            <a:spAutoFit/>
          </a:bodyPr>
          <a:lstStyle/>
          <a:p>
            <a:pPr algn="ctr"/>
            <a:r>
              <a:rPr lang="fr-FR" sz="2000" dirty="0">
                <a:solidFill>
                  <a:srgbClr val="19325C"/>
                </a:solidFill>
              </a:rPr>
              <a:t>Type </a:t>
            </a:r>
            <a:r>
              <a:rPr lang="fr-FR" sz="2000" dirty="0" smtClean="0">
                <a:solidFill>
                  <a:srgbClr val="19325C"/>
                </a:solidFill>
              </a:rPr>
              <a:t>d'enregistrement </a:t>
            </a:r>
            <a:r>
              <a:rPr lang="fr-FR" sz="2000" dirty="0">
                <a:solidFill>
                  <a:srgbClr val="19325C"/>
                </a:solidFill>
              </a:rPr>
              <a:t>client</a:t>
            </a:r>
          </a:p>
        </p:txBody>
      </p:sp>
      <p:sp>
        <p:nvSpPr>
          <p:cNvPr id="9" name="Rounded Rectangle 26"/>
          <p:cNvSpPr/>
          <p:nvPr/>
        </p:nvSpPr>
        <p:spPr bwMode="auto">
          <a:xfrm>
            <a:off x="3385223" y="4213648"/>
            <a:ext cx="2632533" cy="738116"/>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fr-FR" sz="2400" b="0" i="0" u="none" strike="noStrike" cap="none" normalizeH="0" baseline="0" noProof="0">
                <a:ln>
                  <a:noFill/>
                </a:ln>
                <a:solidFill>
                  <a:srgbClr val="19325C"/>
                </a:solidFill>
                <a:uLnTx/>
                <a:uFillTx/>
                <a:cs typeface="Arial" pitchFamily="34" charset="0"/>
              </a:rPr>
              <a:t>Utilisateur commercial</a:t>
            </a:r>
          </a:p>
        </p:txBody>
      </p:sp>
      <p:sp>
        <p:nvSpPr>
          <p:cNvPr id="11" name="Rounded Rectangle 27"/>
          <p:cNvSpPr/>
          <p:nvPr/>
        </p:nvSpPr>
        <p:spPr bwMode="auto">
          <a:xfrm>
            <a:off x="8410576" y="5201583"/>
            <a:ext cx="2914316" cy="738116"/>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Utilisateur du service consulting</a:t>
            </a: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8315" y="4137964"/>
            <a:ext cx="418881" cy="103341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0672" y="5077658"/>
            <a:ext cx="413593" cy="1119297"/>
          </a:xfrm>
          <a:prstGeom prst="rect">
            <a:avLst/>
          </a:prstGeom>
        </p:spPr>
      </p:pic>
    </p:spTree>
    <p:extLst>
      <p:ext uri="{BB962C8B-B14F-4D97-AF65-F5344CB8AC3E}">
        <p14:creationId xmlns:p14="http://schemas.microsoft.com/office/powerpoint/2010/main" val="158700898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825843" y="335767"/>
            <a:ext cx="601626" cy="366359"/>
          </a:xfrm>
        </p:spPr>
        <p:txBody>
          <a:bodyPr vert="horz" lIns="91440" tIns="45720" rIns="91440" bIns="45720" rtlCol="0" anchor="ctr"/>
          <a:lstStyle/>
          <a:p>
            <a:fld id="{19FD02D3-6C23-404C-A7B3-DAB79F5D63D7}" type="slidenum">
              <a:rPr lang="en-US"/>
              <a:pPr/>
              <a:t>255</a:t>
            </a:fld>
            <a:endParaRPr lang="en-US"/>
          </a:p>
        </p:txBody>
      </p:sp>
      <p:sp>
        <p:nvSpPr>
          <p:cNvPr id="3" name="Text Placeholder 2"/>
          <p:cNvSpPr>
            <a:spLocks noGrp="1"/>
          </p:cNvSpPr>
          <p:nvPr>
            <p:ph type="body" sz="quarter" idx="11"/>
          </p:nvPr>
        </p:nvSpPr>
        <p:spPr/>
        <p:txBody>
          <a:bodyPr/>
          <a:lstStyle/>
          <a:p>
            <a:r>
              <a:rPr lang="fr-FR" dirty="0"/>
              <a:t>Créer un type </a:t>
            </a:r>
            <a:r>
              <a:rPr lang="fr-FR" dirty="0" smtClean="0"/>
              <a:t>d'enregistrement</a:t>
            </a:r>
            <a:endParaRPr lang="fr-FR" dirty="0"/>
          </a:p>
        </p:txBody>
      </p:sp>
      <p:sp>
        <p:nvSpPr>
          <p:cNvPr id="4" name="Text Placeholder 3"/>
          <p:cNvSpPr>
            <a:spLocks noGrp="1"/>
          </p:cNvSpPr>
          <p:nvPr>
            <p:ph type="body" sz="quarter" idx="12"/>
          </p:nvPr>
        </p:nvSpPr>
        <p:spPr>
          <a:xfrm>
            <a:off x="455733" y="1045029"/>
            <a:ext cx="10971736" cy="5363208"/>
          </a:xfrm>
        </p:spPr>
        <p:txBody>
          <a:bodyPr/>
          <a:lstStyle/>
          <a:p>
            <a:pPr>
              <a:lnSpc>
                <a:spcPct val="100000"/>
              </a:lnSpc>
            </a:pPr>
            <a:r>
              <a:rPr lang="fr-FR" sz="2000" dirty="0"/>
              <a:t>Vous pouvez créer un nouveau type </a:t>
            </a:r>
            <a:r>
              <a:rPr lang="fr-FR" sz="2000" dirty="0" smtClean="0"/>
              <a:t>d'enregistrement </a:t>
            </a:r>
            <a:r>
              <a:rPr lang="fr-FR" sz="2000" dirty="0"/>
              <a:t>en quelques pas. Commencez par créer les présentations de page que les utilisateurs visualiseront quand ils travailleront avec un type </a:t>
            </a:r>
            <a:r>
              <a:rPr lang="fr-FR" sz="2000" dirty="0" smtClean="0"/>
              <a:t>d'enregistrement </a:t>
            </a:r>
            <a:r>
              <a:rPr lang="fr-FR" sz="2000" dirty="0"/>
              <a:t>en particulier et vérifiez que les listes de sélection disposent de toutes les valeurs requises.</a:t>
            </a:r>
          </a:p>
          <a:p>
            <a:pPr>
              <a:lnSpc>
                <a:spcPct val="100000"/>
              </a:lnSpc>
            </a:pPr>
            <a:endParaRPr lang="en-IN" dirty="0"/>
          </a:p>
        </p:txBody>
      </p:sp>
      <p:sp>
        <p:nvSpPr>
          <p:cNvPr id="5" name="Rectangle 4"/>
          <p:cNvSpPr/>
          <p:nvPr/>
        </p:nvSpPr>
        <p:spPr bwMode="auto">
          <a:xfrm>
            <a:off x="3293320" y="2386303"/>
            <a:ext cx="8582450" cy="2938171"/>
          </a:xfrm>
          <a:prstGeom prst="rect">
            <a:avLst/>
          </a:prstGeom>
          <a:noFill/>
          <a:ln w="38100" algn="ctr">
            <a:solidFill>
              <a:srgbClr val="19325C"/>
            </a:solidFill>
            <a:prstDash val="dash"/>
            <a:round/>
            <a:headEnd/>
            <a:tailEnd/>
          </a:ln>
        </p:spPr>
        <p:txBody>
          <a:bodyPr rtlCol="0" anchor="ctr"/>
          <a:lstStyle/>
          <a:p>
            <a:pPr algn="ctr">
              <a:lnSpc>
                <a:spcPct val="90000"/>
              </a:lnSpc>
            </a:pPr>
            <a:endParaRPr lang="en-US" dirty="0">
              <a:ea typeface="MS PGothic" charset="-128"/>
              <a:cs typeface="MS PGothic" charset="-128"/>
            </a:endParaRPr>
          </a:p>
        </p:txBody>
      </p:sp>
      <p:sp>
        <p:nvSpPr>
          <p:cNvPr id="6" name="Freeform 28"/>
          <p:cNvSpPr/>
          <p:nvPr/>
        </p:nvSpPr>
        <p:spPr>
          <a:xfrm>
            <a:off x="8269142" y="2553394"/>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7" name="Freeform 29"/>
          <p:cNvSpPr/>
          <p:nvPr/>
        </p:nvSpPr>
        <p:spPr>
          <a:xfrm>
            <a:off x="9347962" y="2538511"/>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solidFill>
              <a:srgbClr val="19325C"/>
            </a:solid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400" b="1" dirty="0">
                <a:solidFill>
                  <a:schemeClr val="bg1"/>
                </a:solidFill>
              </a:rPr>
              <a:t>modifier les listes </a:t>
            </a:r>
            <a:r>
              <a:rPr lang="pl-PL" sz="1400" b="1" dirty="0" smtClean="0">
                <a:solidFill>
                  <a:schemeClr val="bg1"/>
                </a:solidFill>
              </a:rPr>
              <a:t/>
            </a:r>
            <a:br>
              <a:rPr lang="pl-PL" sz="1400" b="1" dirty="0" smtClean="0">
                <a:solidFill>
                  <a:schemeClr val="bg1"/>
                </a:solidFill>
              </a:rPr>
            </a:br>
            <a:r>
              <a:rPr lang="fr-FR" sz="1400" b="1" dirty="0" smtClean="0">
                <a:solidFill>
                  <a:schemeClr val="bg1"/>
                </a:solidFill>
              </a:rPr>
              <a:t>de </a:t>
            </a:r>
            <a:r>
              <a:rPr lang="fr-FR" sz="1400" b="1" dirty="0">
                <a:solidFill>
                  <a:schemeClr val="bg1"/>
                </a:solidFill>
              </a:rPr>
              <a:t>sélection</a:t>
            </a:r>
          </a:p>
        </p:txBody>
      </p:sp>
      <p:sp>
        <p:nvSpPr>
          <p:cNvPr id="8" name="Freeform 30"/>
          <p:cNvSpPr/>
          <p:nvPr/>
        </p:nvSpPr>
        <p:spPr>
          <a:xfrm>
            <a:off x="9349332" y="3336373"/>
            <a:ext cx="2345271" cy="1837415"/>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622300">
              <a:lnSpc>
                <a:spcPct val="90000"/>
              </a:lnSpc>
              <a:spcBef>
                <a:spcPct val="0"/>
              </a:spcBef>
              <a:spcAft>
                <a:spcPct val="15000"/>
              </a:spcAft>
              <a:buFont typeface="Wingdings" pitchFamily="2" charset="2"/>
              <a:buChar char="§"/>
            </a:pPr>
            <a:r>
              <a:rPr lang="fr-FR" sz="1400">
                <a:solidFill>
                  <a:srgbClr val="19325C"/>
                </a:solidFill>
              </a:rPr>
              <a:t>Sélectionnez les valeurs des listes de sélection</a:t>
            </a:r>
          </a:p>
        </p:txBody>
      </p:sp>
      <p:sp>
        <p:nvSpPr>
          <p:cNvPr id="9" name="Freeform 31"/>
          <p:cNvSpPr/>
          <p:nvPr/>
        </p:nvSpPr>
        <p:spPr>
          <a:xfrm>
            <a:off x="5344041" y="2518982"/>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10" name="Freeform 32"/>
          <p:cNvSpPr/>
          <p:nvPr/>
        </p:nvSpPr>
        <p:spPr>
          <a:xfrm>
            <a:off x="2234871" y="2518982"/>
            <a:ext cx="964913"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11" name="Freeform 33"/>
          <p:cNvSpPr/>
          <p:nvPr/>
        </p:nvSpPr>
        <p:spPr>
          <a:xfrm>
            <a:off x="307800" y="250409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solidFill>
              <a:srgbClr val="19325C"/>
            </a:solid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400" b="1">
                <a:solidFill>
                  <a:schemeClr val="bg1"/>
                </a:solidFill>
              </a:rPr>
              <a:t>Préparation</a:t>
            </a:r>
          </a:p>
        </p:txBody>
      </p:sp>
      <p:sp>
        <p:nvSpPr>
          <p:cNvPr id="12" name="Freeform 34"/>
          <p:cNvSpPr/>
          <p:nvPr/>
        </p:nvSpPr>
        <p:spPr>
          <a:xfrm>
            <a:off x="309151" y="3301961"/>
            <a:ext cx="2345271" cy="1882449"/>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622300">
              <a:lnSpc>
                <a:spcPct val="90000"/>
              </a:lnSpc>
              <a:spcBef>
                <a:spcPct val="0"/>
              </a:spcBef>
              <a:spcAft>
                <a:spcPct val="15000"/>
              </a:spcAft>
              <a:buFont typeface="Wingdings" pitchFamily="2" charset="2"/>
              <a:buChar char="§"/>
            </a:pPr>
            <a:r>
              <a:rPr lang="fr-FR" sz="1400" dirty="0">
                <a:solidFill>
                  <a:srgbClr val="19325C"/>
                </a:solidFill>
              </a:rPr>
              <a:t>Créez </a:t>
            </a:r>
            <a:r>
              <a:rPr lang="fr-FR" sz="1400" dirty="0" smtClean="0">
                <a:solidFill>
                  <a:srgbClr val="19325C"/>
                </a:solidFill>
              </a:rPr>
              <a:t>des </a:t>
            </a:r>
            <a:r>
              <a:rPr lang="fr-FR" sz="1400" dirty="0">
                <a:solidFill>
                  <a:srgbClr val="19325C"/>
                </a:solidFill>
              </a:rPr>
              <a:t>présentations de page</a:t>
            </a:r>
          </a:p>
          <a:p>
            <a:pPr marL="234950" lvl="1" indent="-234950" defTabSz="622300">
              <a:lnSpc>
                <a:spcPct val="90000"/>
              </a:lnSpc>
              <a:spcBef>
                <a:spcPct val="0"/>
              </a:spcBef>
              <a:spcAft>
                <a:spcPct val="15000"/>
              </a:spcAft>
              <a:buFont typeface="Wingdings" pitchFamily="2" charset="2"/>
              <a:buChar char="§"/>
            </a:pPr>
            <a:r>
              <a:rPr lang="fr-FR" sz="1400" dirty="0">
                <a:solidFill>
                  <a:srgbClr val="19325C"/>
                </a:solidFill>
              </a:rPr>
              <a:t>Assurez-vous que les valeurs des listes de sélection sont complètes</a:t>
            </a:r>
          </a:p>
        </p:txBody>
      </p:sp>
      <p:sp>
        <p:nvSpPr>
          <p:cNvPr id="13" name="Freeform 35"/>
          <p:cNvSpPr/>
          <p:nvPr/>
        </p:nvSpPr>
        <p:spPr>
          <a:xfrm>
            <a:off x="3451872" y="250409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solidFill>
              <a:srgbClr val="19325C"/>
            </a:solid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0" rIns="106680" bIns="356270" numCol="1" spcCol="1270" anchor="t" anchorCtr="0">
            <a:noAutofit/>
          </a:bodyPr>
          <a:lstStyle/>
          <a:p>
            <a:pPr lvl="0" algn="ctr" defTabSz="666750">
              <a:lnSpc>
                <a:spcPts val="2000"/>
              </a:lnSpc>
              <a:spcBef>
                <a:spcPct val="0"/>
              </a:spcBef>
              <a:spcAft>
                <a:spcPct val="35000"/>
              </a:spcAft>
            </a:pPr>
            <a:r>
              <a:rPr lang="fr-FR" sz="1400" b="1" dirty="0">
                <a:solidFill>
                  <a:schemeClr val="bg1"/>
                </a:solidFill>
              </a:rPr>
              <a:t>Créer un type </a:t>
            </a:r>
            <a:r>
              <a:rPr lang="fr-FR" sz="1400" b="1" dirty="0" smtClean="0">
                <a:solidFill>
                  <a:schemeClr val="bg1"/>
                </a:solidFill>
              </a:rPr>
              <a:t>d'enregistrement</a:t>
            </a:r>
            <a:r>
              <a:rPr lang="fr-FR" sz="1400" b="1" dirty="0">
                <a:solidFill>
                  <a:schemeClr val="bg1"/>
                </a:solidFill>
              </a:rPr>
              <a:t> : </a:t>
            </a:r>
            <a:r>
              <a:rPr lang="pl-PL" sz="1400" b="1" dirty="0" smtClean="0">
                <a:solidFill>
                  <a:schemeClr val="bg1"/>
                </a:solidFill>
              </a:rPr>
              <a:t/>
            </a:r>
            <a:br>
              <a:rPr lang="pl-PL" sz="1400" b="1" dirty="0" smtClean="0">
                <a:solidFill>
                  <a:schemeClr val="bg1"/>
                </a:solidFill>
              </a:rPr>
            </a:br>
            <a:r>
              <a:rPr lang="fr-FR" sz="1400" b="1" dirty="0" smtClean="0">
                <a:solidFill>
                  <a:schemeClr val="bg1"/>
                </a:solidFill>
              </a:rPr>
              <a:t>étape </a:t>
            </a:r>
            <a:r>
              <a:rPr lang="fr-FR" sz="1400" b="1" dirty="0">
                <a:solidFill>
                  <a:schemeClr val="bg1"/>
                </a:solidFill>
              </a:rPr>
              <a:t>1</a:t>
            </a:r>
          </a:p>
        </p:txBody>
      </p:sp>
      <p:sp>
        <p:nvSpPr>
          <p:cNvPr id="14" name="Freeform 36"/>
          <p:cNvSpPr/>
          <p:nvPr/>
        </p:nvSpPr>
        <p:spPr>
          <a:xfrm>
            <a:off x="3453234" y="3301961"/>
            <a:ext cx="2345271" cy="1882449"/>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80988" lvl="1" indent="-280988" defTabSz="622300">
              <a:lnSpc>
                <a:spcPct val="90000"/>
              </a:lnSpc>
              <a:spcBef>
                <a:spcPct val="0"/>
              </a:spcBef>
              <a:spcAft>
                <a:spcPct val="15000"/>
              </a:spcAft>
              <a:buFont typeface="Wingdings" pitchFamily="2" charset="2"/>
              <a:buChar char="§"/>
            </a:pPr>
            <a:r>
              <a:rPr lang="fr-FR" sz="1400">
                <a:solidFill>
                  <a:srgbClr val="19325C"/>
                </a:solidFill>
              </a:rPr>
              <a:t>Nom</a:t>
            </a:r>
          </a:p>
          <a:p>
            <a:pPr marL="280988" lvl="1" indent="-280988" defTabSz="622300">
              <a:lnSpc>
                <a:spcPct val="90000"/>
              </a:lnSpc>
              <a:spcBef>
                <a:spcPct val="0"/>
              </a:spcBef>
              <a:spcAft>
                <a:spcPct val="15000"/>
              </a:spcAft>
              <a:buFont typeface="Wingdings" pitchFamily="2" charset="2"/>
              <a:buChar char="§"/>
            </a:pPr>
            <a:r>
              <a:rPr lang="fr-FR" sz="1400">
                <a:solidFill>
                  <a:srgbClr val="19325C"/>
                </a:solidFill>
              </a:rPr>
              <a:t>Description</a:t>
            </a:r>
          </a:p>
          <a:p>
            <a:pPr marL="280988" lvl="1" indent="-280988" defTabSz="622300">
              <a:lnSpc>
                <a:spcPct val="90000"/>
              </a:lnSpc>
              <a:spcBef>
                <a:spcPct val="0"/>
              </a:spcBef>
              <a:spcAft>
                <a:spcPct val="15000"/>
              </a:spcAft>
              <a:buFont typeface="Wingdings" pitchFamily="2" charset="2"/>
              <a:buChar char="§"/>
            </a:pPr>
            <a:r>
              <a:rPr lang="fr-FR" sz="1400">
                <a:solidFill>
                  <a:srgbClr val="19325C"/>
                </a:solidFill>
              </a:rPr>
              <a:t>Activez pour les profils</a:t>
            </a:r>
          </a:p>
        </p:txBody>
      </p:sp>
      <p:sp>
        <p:nvSpPr>
          <p:cNvPr id="15" name="Freeform 37"/>
          <p:cNvSpPr/>
          <p:nvPr/>
        </p:nvSpPr>
        <p:spPr>
          <a:xfrm>
            <a:off x="6393365" y="250409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solidFill>
              <a:srgbClr val="19325C"/>
            </a:solid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0" rIns="106680" bIns="432000" numCol="1" spcCol="1270" anchor="t" anchorCtr="0">
            <a:noAutofit/>
          </a:bodyPr>
          <a:lstStyle/>
          <a:p>
            <a:pPr lvl="0" algn="ctr" defTabSz="666750">
              <a:lnSpc>
                <a:spcPts val="2000"/>
              </a:lnSpc>
              <a:spcBef>
                <a:spcPct val="0"/>
              </a:spcBef>
              <a:spcAft>
                <a:spcPct val="35000"/>
              </a:spcAft>
            </a:pPr>
            <a:r>
              <a:rPr lang="fr-FR" sz="1400" b="1" dirty="0">
                <a:solidFill>
                  <a:schemeClr val="bg1"/>
                </a:solidFill>
              </a:rPr>
              <a:t>Créer un type </a:t>
            </a:r>
            <a:r>
              <a:rPr lang="fr-FR" sz="1400" b="1" dirty="0" smtClean="0">
                <a:solidFill>
                  <a:schemeClr val="bg1"/>
                </a:solidFill>
              </a:rPr>
              <a:t>d'enregistrement</a:t>
            </a:r>
            <a:r>
              <a:rPr lang="fr-FR" sz="1400" b="1" dirty="0">
                <a:solidFill>
                  <a:schemeClr val="bg1"/>
                </a:solidFill>
              </a:rPr>
              <a:t> : Étape 2</a:t>
            </a:r>
          </a:p>
        </p:txBody>
      </p:sp>
      <p:sp>
        <p:nvSpPr>
          <p:cNvPr id="16" name="Freeform 38"/>
          <p:cNvSpPr/>
          <p:nvPr/>
        </p:nvSpPr>
        <p:spPr>
          <a:xfrm>
            <a:off x="6394735" y="3301961"/>
            <a:ext cx="2345271" cy="1882449"/>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80988" lvl="1" indent="-280988" defTabSz="622300">
              <a:lnSpc>
                <a:spcPct val="90000"/>
              </a:lnSpc>
              <a:spcBef>
                <a:spcPct val="0"/>
              </a:spcBef>
              <a:spcAft>
                <a:spcPct val="15000"/>
              </a:spcAft>
              <a:buFont typeface="Wingdings" pitchFamily="2" charset="2"/>
              <a:buChar char="§"/>
            </a:pPr>
            <a:r>
              <a:rPr lang="fr-FR" sz="1400">
                <a:solidFill>
                  <a:srgbClr val="19325C"/>
                </a:solidFill>
              </a:rPr>
              <a:t>Sélectionnez la présentation de page pour</a:t>
            </a:r>
            <a:br>
              <a:rPr lang="fr-FR" sz="1400">
                <a:solidFill>
                  <a:srgbClr val="19325C"/>
                </a:solidFill>
              </a:rPr>
            </a:br>
            <a:r>
              <a:rPr lang="fr-FR" sz="1400">
                <a:solidFill>
                  <a:srgbClr val="19325C"/>
                </a:solidFill>
              </a:rPr>
              <a:t>chaque profil</a:t>
            </a:r>
          </a:p>
        </p:txBody>
      </p:sp>
      <p:grpSp>
        <p:nvGrpSpPr>
          <p:cNvPr id="17" name="Group 16"/>
          <p:cNvGrpSpPr/>
          <p:nvPr/>
        </p:nvGrpSpPr>
        <p:grpSpPr>
          <a:xfrm>
            <a:off x="-1" y="5752979"/>
            <a:ext cx="12192001" cy="1107996"/>
            <a:chOff x="-1" y="6057781"/>
            <a:chExt cx="12188825" cy="1107996"/>
          </a:xfrm>
        </p:grpSpPr>
        <p:sp>
          <p:nvSpPr>
            <p:cNvPr id="18" name="Rectangle 17"/>
            <p:cNvSpPr/>
            <p:nvPr/>
          </p:nvSpPr>
          <p:spPr bwMode="auto">
            <a:xfrm>
              <a:off x="-1" y="6057781"/>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rPr>
                <a:t>Configuration | </a:t>
              </a:r>
              <a:r>
                <a:rPr lang="fr-FR" sz="2000" b="1" dirty="0" smtClean="0">
                  <a:solidFill>
                    <a:srgbClr val="19325C"/>
                  </a:solidFill>
                </a:rPr>
                <a:t>Outils </a:t>
              </a:r>
              <a:r>
                <a:rPr lang="fr-FR" sz="2000" b="1" dirty="0">
                  <a:solidFill>
                    <a:srgbClr val="19325C"/>
                  </a:solidFill>
                </a:rPr>
                <a:t>de la plate-forme | Objets et champs | Gestionnaire </a:t>
              </a:r>
              <a:r>
                <a:rPr lang="fr-FR" sz="2000" b="1" dirty="0" smtClean="0">
                  <a:solidFill>
                    <a:srgbClr val="19325C"/>
                  </a:solidFill>
                </a:rPr>
                <a:t>d'objet </a:t>
              </a:r>
              <a:r>
                <a:rPr lang="fr-FR" sz="2000" b="1" dirty="0">
                  <a:solidFill>
                    <a:srgbClr val="19325C"/>
                  </a:solidFill>
                </a:rPr>
                <a:t>| </a:t>
              </a:r>
              <a:r>
                <a:rPr lang="fr-FR" sz="2000" b="1" i="1" dirty="0">
                  <a:solidFill>
                    <a:srgbClr val="19325C"/>
                  </a:solidFill>
                </a:rPr>
                <a:t>Nom de </a:t>
              </a:r>
              <a:r>
                <a:rPr lang="fr-FR" sz="2000" b="1" i="1" dirty="0" smtClean="0">
                  <a:solidFill>
                    <a:srgbClr val="19325C"/>
                  </a:solidFill>
                </a:rPr>
                <a:t>l'objet </a:t>
              </a:r>
              <a:r>
                <a:rPr lang="fr-FR" sz="2000" b="1" dirty="0">
                  <a:solidFill>
                    <a:srgbClr val="19325C"/>
                  </a:solidFill>
                </a:rPr>
                <a:t>| Types </a:t>
              </a:r>
              <a:r>
                <a:rPr lang="fr-FR" sz="2000" b="1" dirty="0" smtClean="0">
                  <a:solidFill>
                    <a:srgbClr val="19325C"/>
                  </a:solidFill>
                </a:rPr>
                <a:t>d'enregistrements</a:t>
              </a:r>
              <a:endParaRPr lang="fr-FR" sz="2000" b="1" dirty="0">
                <a:solidFill>
                  <a:srgbClr val="19325C"/>
                </a:solidFill>
              </a:endParaRPr>
            </a:p>
          </p:txBody>
        </p:sp>
        <p:sp>
          <p:nvSpPr>
            <p:cNvPr id="19"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660357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901483" y="417413"/>
            <a:ext cx="525986" cy="214086"/>
          </a:xfrm>
        </p:spPr>
        <p:txBody>
          <a:bodyPr/>
          <a:lstStyle/>
          <a:p>
            <a:fld id="{19FD02D3-6C23-404C-A7B3-DAB79F5D63D7}" type="slidenum">
              <a:rPr lang="en-US" smtClean="0"/>
              <a:pPr/>
              <a:t>256</a:t>
            </a:fld>
            <a:endParaRPr lang="en-US" smtClean="0"/>
          </a:p>
        </p:txBody>
      </p:sp>
      <p:sp>
        <p:nvSpPr>
          <p:cNvPr id="4" name="Text Placeholder 3"/>
          <p:cNvSpPr>
            <a:spLocks noGrp="1"/>
          </p:cNvSpPr>
          <p:nvPr>
            <p:ph type="body" sz="quarter" idx="11"/>
          </p:nvPr>
        </p:nvSpPr>
        <p:spPr>
          <a:xfrm>
            <a:off x="2105025" y="0"/>
            <a:ext cx="8144612" cy="914400"/>
          </a:xfrm>
        </p:spPr>
        <p:txBody>
          <a:bodyPr/>
          <a:lstStyle/>
          <a:p>
            <a:r>
              <a:rPr lang="fr-FR" dirty="0"/>
              <a:t>5-11 : Création </a:t>
            </a:r>
            <a:r>
              <a:rPr lang="fr-FR" dirty="0" smtClean="0"/>
              <a:t>d'un </a:t>
            </a:r>
            <a:r>
              <a:rPr lang="fr-FR" dirty="0"/>
              <a:t>type </a:t>
            </a:r>
            <a:r>
              <a:rPr lang="fr-FR" dirty="0" smtClean="0"/>
              <a:t>d'enregistrement </a:t>
            </a:r>
            <a:r>
              <a:rPr lang="fr-FR" dirty="0"/>
              <a:t>Compte client</a:t>
            </a:r>
          </a:p>
        </p:txBody>
      </p:sp>
      <p:sp>
        <p:nvSpPr>
          <p:cNvPr id="5" name="Text Placeholder 4"/>
          <p:cNvSpPr>
            <a:spLocks noGrp="1"/>
          </p:cNvSpPr>
          <p:nvPr>
            <p:ph type="body" sz="quarter" idx="12"/>
          </p:nvPr>
        </p:nvSpPr>
        <p:spPr>
          <a:xfrm>
            <a:off x="455730" y="3142821"/>
            <a:ext cx="11333499" cy="3551892"/>
          </a:xfrm>
        </p:spPr>
        <p:txBody>
          <a:bodyPr numCol="2" spcCol="360000"/>
          <a:lstStyle/>
          <a:p>
            <a:pPr lvl="1"/>
            <a:r>
              <a:rPr lang="fr-FR" sz="2000" b="1" dirty="0"/>
              <a:t>Tâches :</a:t>
            </a:r>
          </a:p>
          <a:p>
            <a:pPr marL="457200" lvl="1" indent="-457200">
              <a:buFont typeface="+mj-lt"/>
              <a:buAutoNum type="arabicPeriod"/>
            </a:pPr>
            <a:r>
              <a:rPr lang="fr-FR" sz="2000" dirty="0"/>
              <a:t>Créez un nouveau type </a:t>
            </a:r>
            <a:r>
              <a:rPr lang="fr-FR" sz="2000" dirty="0" smtClean="0"/>
              <a:t>d'enregistrement </a:t>
            </a:r>
            <a:r>
              <a:rPr lang="fr-FR" sz="2000" dirty="0"/>
              <a:t>de compte client appelé Compte client.</a:t>
            </a:r>
          </a:p>
          <a:p>
            <a:pPr marL="457200" lvl="1" indent="-457200">
              <a:buFont typeface="+mj-lt"/>
              <a:buAutoNum type="arabicPeriod"/>
            </a:pPr>
            <a:r>
              <a:rPr lang="fr-FR" sz="2000" dirty="0"/>
              <a:t>Assignez le type </a:t>
            </a:r>
            <a:r>
              <a:rPr lang="fr-FR" sz="2000" dirty="0" smtClean="0"/>
              <a:t>d'enregistrement </a:t>
            </a:r>
            <a:r>
              <a:rPr lang="fr-FR" sz="2000" dirty="0"/>
              <a:t>aux profils utilisateur Consultation, utilisateur Direction, utilisateur </a:t>
            </a:r>
            <a:r>
              <a:rPr lang="fr-FR" sz="2000" dirty="0" smtClean="0"/>
              <a:t>Commercial et </a:t>
            </a:r>
            <a:r>
              <a:rPr lang="fr-FR" sz="2000" dirty="0"/>
              <a:t>Administrateur système.</a:t>
            </a:r>
          </a:p>
          <a:p>
            <a:pPr marL="457200" lvl="1" indent="-457200">
              <a:buFont typeface="+mj-lt"/>
              <a:buAutoNum type="arabicPeriod"/>
            </a:pPr>
            <a:r>
              <a:rPr lang="fr-FR" sz="2000" dirty="0"/>
              <a:t>Appliquez la présentation de page du compte client à tous les profils dans le type </a:t>
            </a:r>
            <a:r>
              <a:rPr lang="fr-FR" sz="2000" dirty="0" smtClean="0"/>
              <a:t>d'enregistrement.</a:t>
            </a:r>
            <a:endParaRPr lang="pl-PL" sz="2000" dirty="0" smtClean="0"/>
          </a:p>
          <a:p>
            <a:pPr marL="457200" lvl="1" indent="-457200">
              <a:buFont typeface="+mj-lt"/>
              <a:buAutoNum type="arabicPeriod"/>
            </a:pPr>
            <a:endParaRPr lang="fr-FR" sz="2000" dirty="0"/>
          </a:p>
          <a:p>
            <a:pPr marL="457200" lvl="1" indent="-457200">
              <a:buFont typeface="+mj-lt"/>
              <a:buAutoNum type="arabicPeriod"/>
            </a:pPr>
            <a:endParaRPr lang="en-GB" sz="2000" dirty="0"/>
          </a:p>
          <a:p>
            <a:pPr marL="457200" lvl="1" indent="-457200">
              <a:buFont typeface="+mj-lt"/>
              <a:buAutoNum type="arabicPeriod"/>
            </a:pPr>
            <a:r>
              <a:rPr lang="fr-FR" sz="2000" dirty="0"/>
              <a:t>Modifiez les valeurs de la liste de sélection Industrie afin de supprimer Consultation et Formation</a:t>
            </a:r>
          </a:p>
          <a:p>
            <a:pPr marL="457200" lvl="1" indent="-457200">
              <a:buFont typeface="+mj-lt"/>
              <a:buAutoNum type="arabicPeriod"/>
            </a:pPr>
            <a:r>
              <a:rPr lang="fr-FR" sz="2000" dirty="0"/>
              <a:t>Modifiez les valeurs de la liste de sélection Type afin </a:t>
            </a:r>
            <a:r>
              <a:rPr lang="fr-FR" sz="2000" dirty="0" smtClean="0"/>
              <a:t>d'assurer </a:t>
            </a:r>
            <a:r>
              <a:rPr lang="fr-FR" sz="2000" dirty="0"/>
              <a:t>que seuls Client et Prospect sont disponibles. </a:t>
            </a:r>
          </a:p>
          <a:p>
            <a:pPr marL="457200" lvl="1" indent="-457200">
              <a:buFont typeface="+mj-lt"/>
              <a:buAutoNum type="arabicPeriod"/>
            </a:pPr>
            <a:r>
              <a:rPr lang="fr-FR" sz="2000" dirty="0"/>
              <a:t>Connectez-vous en tant que Phil Smith et créez un nouveau compte afin de tester le type </a:t>
            </a:r>
            <a:r>
              <a:rPr lang="fr-FR" sz="2000" dirty="0" smtClean="0"/>
              <a:t>d'enregistrement</a:t>
            </a:r>
            <a:r>
              <a:rPr lang="fr-FR" sz="2000" dirty="0"/>
              <a:t>.</a:t>
            </a:r>
          </a:p>
          <a:p>
            <a:pPr marL="457200" lvl="1" indent="-457200">
              <a:buFont typeface="+mj-lt"/>
              <a:buAutoNum type="arabicPeriod"/>
            </a:pPr>
            <a:endParaRPr lang="en-GB" sz="2000"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20" name="Text Placeholder 3"/>
          <p:cNvSpPr>
            <a:spLocks noGrp="1"/>
          </p:cNvSpPr>
          <p:nvPr>
            <p:ph type="body" sz="quarter" idx="15"/>
          </p:nvPr>
        </p:nvSpPr>
        <p:spPr>
          <a:xfrm>
            <a:off x="1766585" y="914400"/>
            <a:ext cx="10267571" cy="2162175"/>
          </a:xfrm>
        </p:spPr>
        <p:txBody>
          <a:bodyPr tIns="0" bIns="0" anchor="ctr" anchorCtr="0"/>
          <a:lstStyle/>
          <a:p>
            <a:r>
              <a:rPr lang="fr-FR" dirty="0"/>
              <a:t>Objectif :</a:t>
            </a:r>
          </a:p>
          <a:p>
            <a:pPr lvl="1"/>
            <a:r>
              <a:rPr lang="fr-FR" sz="2000" dirty="0"/>
              <a:t>Les utilisateurs Consultation doivent encore être en mesure de visualiser les bonnes présentations de page quand ils travaillent avec les comptes clients. Vous devez créer un type </a:t>
            </a:r>
            <a:r>
              <a:rPr lang="fr-FR" sz="2000" dirty="0" smtClean="0"/>
              <a:t>d'enregistrement </a:t>
            </a:r>
            <a:r>
              <a:rPr lang="fr-FR" sz="2000" dirty="0"/>
              <a:t>de compte client pour que les utilisateurs Consultation puissent voir les comptes clients et pour que les utilisateurs </a:t>
            </a:r>
            <a:r>
              <a:rPr lang="fr-FR" sz="2000" dirty="0" smtClean="0"/>
              <a:t>Commerciaux </a:t>
            </a:r>
            <a:r>
              <a:rPr lang="fr-FR" sz="2000" dirty="0"/>
              <a:t>puissent les créer. </a:t>
            </a:r>
          </a:p>
        </p:txBody>
      </p:sp>
      <p:sp>
        <p:nvSpPr>
          <p:cNvPr id="7" name="Text Placeholder 4"/>
          <p:cNvSpPr>
            <a:spLocks noGrp="1"/>
          </p:cNvSpPr>
          <p:nvPr>
            <p:ph type="body" sz="quarter" idx="12"/>
          </p:nvPr>
        </p:nvSpPr>
        <p:spPr>
          <a:xfrm>
            <a:off x="111760" y="81281"/>
            <a:ext cx="2221865" cy="532620"/>
          </a:xfrm>
        </p:spPr>
        <p:txBody>
          <a:bodyPr/>
          <a:lstStyle/>
          <a:p>
            <a:r>
              <a:rPr lang="fr-FR" sz="1800" dirty="0"/>
              <a:t>REJOIGNEZ-MOI</a:t>
            </a:r>
          </a:p>
        </p:txBody>
      </p:sp>
    </p:spTree>
    <p:extLst>
      <p:ext uri="{BB962C8B-B14F-4D97-AF65-F5344CB8AC3E}">
        <p14:creationId xmlns:p14="http://schemas.microsoft.com/office/powerpoint/2010/main" val="263036992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901483" y="417413"/>
            <a:ext cx="525986" cy="214086"/>
          </a:xfrm>
        </p:spPr>
        <p:txBody>
          <a:bodyPr/>
          <a:lstStyle/>
          <a:p>
            <a:fld id="{19FD02D3-6C23-404C-A7B3-DAB79F5D63D7}" type="slidenum">
              <a:rPr lang="en-US" smtClean="0"/>
              <a:pPr/>
              <a:t>257</a:t>
            </a:fld>
            <a:endParaRPr lang="en-US" smtClean="0"/>
          </a:p>
        </p:txBody>
      </p:sp>
      <p:sp>
        <p:nvSpPr>
          <p:cNvPr id="4" name="Text Placeholder 3"/>
          <p:cNvSpPr>
            <a:spLocks noGrp="1"/>
          </p:cNvSpPr>
          <p:nvPr>
            <p:ph type="body" sz="quarter" idx="11"/>
          </p:nvPr>
        </p:nvSpPr>
        <p:spPr>
          <a:xfrm>
            <a:off x="1857375" y="0"/>
            <a:ext cx="8392262" cy="914400"/>
          </a:xfrm>
        </p:spPr>
        <p:txBody>
          <a:bodyPr/>
          <a:lstStyle/>
          <a:p>
            <a:r>
              <a:rPr lang="fr-FR" dirty="0"/>
              <a:t>5-12 : Création </a:t>
            </a:r>
            <a:r>
              <a:rPr lang="fr-FR" dirty="0" smtClean="0"/>
              <a:t>d'un </a:t>
            </a:r>
            <a:r>
              <a:rPr lang="fr-FR" dirty="0"/>
              <a:t>type </a:t>
            </a:r>
            <a:r>
              <a:rPr lang="fr-FR" dirty="0" smtClean="0"/>
              <a:t>d'enregistrement </a:t>
            </a:r>
            <a:r>
              <a:rPr lang="fr-FR" dirty="0"/>
              <a:t>Compte partenaire</a:t>
            </a:r>
          </a:p>
        </p:txBody>
      </p:sp>
      <p:sp>
        <p:nvSpPr>
          <p:cNvPr id="5" name="Text Placeholder 4"/>
          <p:cNvSpPr>
            <a:spLocks noGrp="1"/>
          </p:cNvSpPr>
          <p:nvPr>
            <p:ph type="body" sz="quarter" idx="12"/>
          </p:nvPr>
        </p:nvSpPr>
        <p:spPr>
          <a:xfrm>
            <a:off x="455730" y="3100877"/>
            <a:ext cx="11110627" cy="3671398"/>
          </a:xfrm>
        </p:spPr>
        <p:txBody>
          <a:bodyPr numCol="2" spcCol="360000"/>
          <a:lstStyle/>
          <a:p>
            <a:r>
              <a:rPr lang="fr-FR" sz="2000" dirty="0"/>
              <a:t>Tâches :</a:t>
            </a:r>
          </a:p>
          <a:p>
            <a:pPr marL="457200" lvl="1" indent="-457200">
              <a:buFont typeface="+mj-lt"/>
              <a:buAutoNum type="arabicPeriod"/>
            </a:pPr>
            <a:r>
              <a:rPr lang="fr-FR" sz="2000" dirty="0"/>
              <a:t>Créez un nouveau type </a:t>
            </a:r>
            <a:r>
              <a:rPr lang="fr-FR" sz="2000" dirty="0" smtClean="0"/>
              <a:t>d'enregistrement </a:t>
            </a:r>
            <a:r>
              <a:rPr lang="fr-FR" sz="2000" dirty="0"/>
              <a:t>de compte client appelé </a:t>
            </a:r>
            <a:r>
              <a:rPr lang="fr-FR" sz="2000" dirty="0">
                <a:latin typeface="Courier New" panose="02070309020205020404" pitchFamily="49" charset="0"/>
                <a:cs typeface="Courier New" panose="02070309020205020404" pitchFamily="49" charset="0"/>
              </a:rPr>
              <a:t>Compte partenaire</a:t>
            </a:r>
            <a:r>
              <a:rPr lang="fr-FR" sz="2000" dirty="0"/>
              <a:t>.</a:t>
            </a:r>
          </a:p>
          <a:p>
            <a:pPr marL="457200" lvl="1" indent="-457200">
              <a:buFont typeface="+mj-lt"/>
              <a:buAutoNum type="arabicPeriod"/>
            </a:pPr>
            <a:r>
              <a:rPr lang="fr-FR" sz="2000" dirty="0"/>
              <a:t>Assignez le type </a:t>
            </a:r>
            <a:r>
              <a:rPr lang="fr-FR" sz="2000" dirty="0" smtClean="0"/>
              <a:t>d'enregistrement </a:t>
            </a:r>
            <a:r>
              <a:rPr lang="fr-FR" sz="2000" dirty="0"/>
              <a:t>aux profils utilisateur Direction, utilisateur Consultation et Administrateur système.</a:t>
            </a:r>
          </a:p>
          <a:p>
            <a:pPr marL="457200" lvl="1" indent="-457200">
              <a:buFont typeface="+mj-lt"/>
              <a:buAutoNum type="arabicPeriod"/>
            </a:pPr>
            <a:r>
              <a:rPr lang="fr-FR" sz="2000" dirty="0"/>
              <a:t>Appliquez la présentation Compte partenaire à tous les profils du type </a:t>
            </a:r>
            <a:r>
              <a:rPr lang="fr-FR" sz="2000" dirty="0" smtClean="0"/>
              <a:t>d'enregistrement.</a:t>
            </a:r>
            <a:endParaRPr lang="pl-PL" sz="2000" dirty="0" smtClean="0"/>
          </a:p>
          <a:p>
            <a:pPr marL="457200" lvl="1" indent="-457200">
              <a:buFont typeface="+mj-lt"/>
              <a:buAutoNum type="arabicPeriod"/>
            </a:pPr>
            <a:endParaRPr lang="pl-PL" sz="2000" dirty="0"/>
          </a:p>
          <a:p>
            <a:pPr marL="457200" lvl="1" indent="-457200">
              <a:buFont typeface="+mj-lt"/>
              <a:buAutoNum type="arabicPeriod"/>
            </a:pPr>
            <a:endParaRPr lang="fr-FR" sz="2000" dirty="0"/>
          </a:p>
          <a:p>
            <a:pPr marL="457200" lvl="1" indent="-457200">
              <a:buFont typeface="+mj-lt"/>
              <a:buAutoNum type="arabicPeriod"/>
            </a:pPr>
            <a:r>
              <a:rPr lang="fr-FR" sz="2000" dirty="0"/>
              <a:t>Modifiez les valeurs de la liste déroulante Secteur </a:t>
            </a:r>
            <a:r>
              <a:rPr lang="fr-FR" sz="2000" dirty="0" smtClean="0"/>
              <a:t>d'activité </a:t>
            </a:r>
            <a:r>
              <a:rPr lang="fr-FR" sz="2000" dirty="0"/>
              <a:t>pour </a:t>
            </a:r>
            <a:r>
              <a:rPr lang="fr-FR" sz="2000" dirty="0" smtClean="0"/>
              <a:t>n'inclure </a:t>
            </a:r>
            <a:r>
              <a:rPr lang="fr-FR" sz="2000" dirty="0"/>
              <a:t>que Consulting et Formation.</a:t>
            </a:r>
          </a:p>
          <a:p>
            <a:pPr marL="457200" lvl="1" indent="-457200">
              <a:buFont typeface="+mj-lt"/>
              <a:buAutoNum type="arabicPeriod"/>
            </a:pPr>
            <a:r>
              <a:rPr lang="fr-FR" sz="2000" dirty="0"/>
              <a:t>Modifiez les valeurs de la liste déroulante Type pour inclure uniquement Analyste, Intégrateur, Partenaire et Autre.</a:t>
            </a:r>
          </a:p>
          <a:p>
            <a:pPr marL="457200" lvl="1" indent="-457200">
              <a:buFont typeface="+mj-lt"/>
              <a:buAutoNum type="arabicPeriod"/>
            </a:pPr>
            <a:r>
              <a:rPr lang="fr-FR" sz="2000" dirty="0"/>
              <a:t>Connectez-vous en tant que Rebecca Sanders et créez un nouveau compte afin de tester le type </a:t>
            </a:r>
            <a:r>
              <a:rPr lang="fr-FR" sz="2000" dirty="0" smtClean="0"/>
              <a:t>d'enregistrement</a:t>
            </a:r>
            <a:r>
              <a:rPr lang="fr-FR" sz="2000" dirty="0"/>
              <a:t>.</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914400"/>
            <a:ext cx="10267571" cy="2171700"/>
          </a:xfrm>
        </p:spPr>
        <p:txBody>
          <a:bodyPr tIns="0" bIns="0" anchor="ctr" anchorCtr="0"/>
          <a:lstStyle/>
          <a:p>
            <a:r>
              <a:rPr lang="fr-FR" dirty="0"/>
              <a:t>Objectif :</a:t>
            </a:r>
          </a:p>
          <a:p>
            <a:pPr lvl="1"/>
            <a:r>
              <a:rPr lang="fr-FR" dirty="0"/>
              <a:t>Noah Larkin, Vice-président des services, aimerait que les utilisateurs Consultation soient en mesure de visualiser les valeurs appropriées de présentation de page et de liste de sélection dès </a:t>
            </a:r>
            <a:r>
              <a:rPr lang="fr-FR" dirty="0" smtClean="0"/>
              <a:t>qu'ils </a:t>
            </a:r>
            <a:r>
              <a:rPr lang="fr-FR" dirty="0"/>
              <a:t>créent, visualisent ou modifient des comptes partenaires.  </a:t>
            </a:r>
          </a:p>
        </p:txBody>
      </p:sp>
      <p:sp>
        <p:nvSpPr>
          <p:cNvPr id="7" name="Text Placeholder 4"/>
          <p:cNvSpPr>
            <a:spLocks noGrp="1"/>
          </p:cNvSpPr>
          <p:nvPr>
            <p:ph type="body" sz="quarter" idx="12"/>
          </p:nvPr>
        </p:nvSpPr>
        <p:spPr>
          <a:xfrm>
            <a:off x="111760" y="81281"/>
            <a:ext cx="2993390"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28109980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825843" y="401083"/>
            <a:ext cx="601626" cy="252059"/>
          </a:xfrm>
        </p:spPr>
        <p:txBody>
          <a:bodyPr vert="horz" lIns="91440" tIns="45720" rIns="91440" bIns="45720" rtlCol="0" anchor="ctr"/>
          <a:lstStyle/>
          <a:p>
            <a:fld id="{19FD02D3-6C23-404C-A7B3-DAB79F5D63D7}" type="slidenum">
              <a:rPr lang="en-US"/>
              <a:pPr/>
              <a:t>258</a:t>
            </a:fld>
            <a:endParaRPr lang="en-US"/>
          </a:p>
        </p:txBody>
      </p:sp>
      <p:sp>
        <p:nvSpPr>
          <p:cNvPr id="3" name="Text Placeholder 2"/>
          <p:cNvSpPr>
            <a:spLocks noGrp="1"/>
          </p:cNvSpPr>
          <p:nvPr>
            <p:ph type="body" sz="quarter" idx="11"/>
          </p:nvPr>
        </p:nvSpPr>
        <p:spPr>
          <a:xfrm>
            <a:off x="455733" y="7437"/>
            <a:ext cx="10669467" cy="914400"/>
          </a:xfrm>
        </p:spPr>
        <p:txBody>
          <a:bodyPr/>
          <a:lstStyle/>
          <a:p>
            <a:r>
              <a:rPr lang="fr-FR" dirty="0"/>
              <a:t>Types </a:t>
            </a:r>
            <a:r>
              <a:rPr lang="fr-FR" dirty="0" smtClean="0"/>
              <a:t>d'enregistrements</a:t>
            </a:r>
            <a:r>
              <a:rPr lang="fr-FR" dirty="0"/>
              <a:t> : questions fréquemment posées</a:t>
            </a:r>
          </a:p>
        </p:txBody>
      </p:sp>
      <p:graphicFrame>
        <p:nvGraphicFramePr>
          <p:cNvPr id="4" name="Table 3"/>
          <p:cNvGraphicFramePr>
            <a:graphicFrameLocks noGrp="1"/>
          </p:cNvGraphicFramePr>
          <p:nvPr>
            <p:extLst>
              <p:ext uri="{D42A27DB-BD31-4B8C-83A1-F6EECF244321}">
                <p14:modId xmlns:p14="http://schemas.microsoft.com/office/powerpoint/2010/main" val="633343101"/>
              </p:ext>
            </p:extLst>
          </p:nvPr>
        </p:nvGraphicFramePr>
        <p:xfrm>
          <a:off x="169818" y="1067892"/>
          <a:ext cx="11898630" cy="4494708"/>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5440407">
                  <a:extLst>
                    <a:ext uri="{9D8B030D-6E8A-4147-A177-3AD203B41FA5}">
                      <a16:colId xmlns:a16="http://schemas.microsoft.com/office/drawing/2014/main" xmlns="" val="20000"/>
                    </a:ext>
                  </a:extLst>
                </a:gridCol>
                <a:gridCol w="6458223">
                  <a:extLst>
                    <a:ext uri="{9D8B030D-6E8A-4147-A177-3AD203B41FA5}">
                      <a16:colId xmlns:a16="http://schemas.microsoft.com/office/drawing/2014/main" xmlns="" val="20001"/>
                    </a:ext>
                  </a:extLst>
                </a:gridCol>
              </a:tblGrid>
              <a:tr h="432216">
                <a:tc>
                  <a:txBody>
                    <a:bodyPr/>
                    <a:lstStyle/>
                    <a:p>
                      <a:r>
                        <a:rPr lang="fr-FR" sz="2200" dirty="0"/>
                        <a:t>Question</a:t>
                      </a:r>
                    </a:p>
                  </a:txBody>
                  <a:tcPr>
                    <a:solidFill>
                      <a:srgbClr val="0070C0"/>
                    </a:solidFill>
                  </a:tcPr>
                </a:tc>
                <a:tc>
                  <a:txBody>
                    <a:bodyPr/>
                    <a:lstStyle/>
                    <a:p>
                      <a:r>
                        <a:rPr lang="fr-FR" sz="2200" dirty="0"/>
                        <a:t>Réponse</a:t>
                      </a:r>
                    </a:p>
                  </a:txBody>
                  <a:tcPr>
                    <a:solidFill>
                      <a:srgbClr val="0070C0"/>
                    </a:solidFill>
                  </a:tcPr>
                </a:tc>
                <a:extLst>
                  <a:ext uri="{0D108BD9-81ED-4DB2-BD59-A6C34878D82A}">
                    <a16:rowId xmlns:a16="http://schemas.microsoft.com/office/drawing/2014/main" xmlns="" val="10000"/>
                  </a:ext>
                </a:extLst>
              </a:tr>
              <a:tr h="12040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1" dirty="0">
                          <a:solidFill>
                            <a:srgbClr val="19325C"/>
                          </a:solidFill>
                        </a:rPr>
                        <a:t>Quel type </a:t>
                      </a:r>
                      <a:r>
                        <a:rPr lang="fr-FR" sz="1800" b="1" dirty="0" smtClean="0">
                          <a:solidFill>
                            <a:srgbClr val="19325C"/>
                          </a:solidFill>
                        </a:rPr>
                        <a:t>d'enregistrement </a:t>
                      </a:r>
                      <a:r>
                        <a:rPr lang="fr-FR" sz="1800" b="1" dirty="0">
                          <a:solidFill>
                            <a:srgbClr val="19325C"/>
                          </a:solidFill>
                        </a:rPr>
                        <a:t>est utilisé pour les enregistrements créés via Web vers requête ou Web vers piste?</a:t>
                      </a:r>
                    </a:p>
                  </a:txBody>
                  <a:tcPr marR="182880"/>
                </a:tc>
                <a:tc>
                  <a:txBody>
                    <a:bodyPr/>
                    <a:lstStyle/>
                    <a:p>
                      <a:r>
                        <a:rPr lang="fr-FR" sz="1800" b="0" dirty="0">
                          <a:solidFill>
                            <a:srgbClr val="19325C"/>
                          </a:solidFill>
                        </a:rPr>
                        <a:t>Les requêtes utilisent le type </a:t>
                      </a:r>
                      <a:r>
                        <a:rPr lang="fr-FR" sz="1800" b="0" dirty="0" smtClean="0">
                          <a:solidFill>
                            <a:srgbClr val="19325C"/>
                          </a:solidFill>
                        </a:rPr>
                        <a:t>d'enregistrement </a:t>
                      </a:r>
                      <a:r>
                        <a:rPr lang="fr-FR" sz="1800" b="0" dirty="0">
                          <a:solidFill>
                            <a:srgbClr val="19325C"/>
                          </a:solidFill>
                        </a:rPr>
                        <a:t>par défaut du propriétaire de la requête par défaut.</a:t>
                      </a:r>
                    </a:p>
                    <a:p>
                      <a:r>
                        <a:rPr lang="fr-FR" sz="1800" b="0" dirty="0">
                          <a:solidFill>
                            <a:srgbClr val="19325C"/>
                          </a:solidFill>
                        </a:rPr>
                        <a:t>Les pistes utilisent le type </a:t>
                      </a:r>
                      <a:r>
                        <a:rPr lang="fr-FR" sz="1800" b="0" dirty="0" smtClean="0">
                          <a:solidFill>
                            <a:srgbClr val="19325C"/>
                          </a:solidFill>
                        </a:rPr>
                        <a:t>d'enregistrement </a:t>
                      </a:r>
                      <a:r>
                        <a:rPr lang="fr-FR" sz="1800" b="0" dirty="0">
                          <a:solidFill>
                            <a:srgbClr val="19325C"/>
                          </a:solidFill>
                        </a:rPr>
                        <a:t>par défaut du propriétaire de la piste par défaut.</a:t>
                      </a:r>
                    </a:p>
                  </a:txBody>
                  <a:tcPr/>
                </a:tc>
                <a:extLst>
                  <a:ext uri="{0D108BD9-81ED-4DB2-BD59-A6C34878D82A}">
                    <a16:rowId xmlns:a16="http://schemas.microsoft.com/office/drawing/2014/main" xmlns="" val="10001"/>
                  </a:ext>
                </a:extLst>
              </a:tr>
              <a:tr h="1204029">
                <a:tc>
                  <a:txBody>
                    <a:bodyPr/>
                    <a:lstStyle/>
                    <a:p>
                      <a:r>
                        <a:rPr lang="fr-FR" sz="1800" b="1" spc="-20" dirty="0">
                          <a:solidFill>
                            <a:srgbClr val="19325C"/>
                          </a:solidFill>
                        </a:rPr>
                        <a:t>Que se passe-t-il quand un administrateur ajoute des nouvelles valeurs à une liste de sélection pour un objet avec des types </a:t>
                      </a:r>
                      <a:r>
                        <a:rPr lang="fr-FR" sz="1800" b="1" spc="-20" dirty="0" smtClean="0">
                          <a:solidFill>
                            <a:srgbClr val="19325C"/>
                          </a:solidFill>
                        </a:rPr>
                        <a:t>d'enregistrements </a:t>
                      </a:r>
                      <a:r>
                        <a:rPr lang="fr-FR" sz="1800" b="1" spc="-20" dirty="0">
                          <a:solidFill>
                            <a:srgbClr val="19325C"/>
                          </a:solidFill>
                        </a:rPr>
                        <a:t>multiples ?</a:t>
                      </a:r>
                      <a:r>
                        <a:rPr lang="fr-FR" sz="1800" b="1" spc="-20" baseline="0" dirty="0">
                          <a:solidFill>
                            <a:srgbClr val="19325C"/>
                          </a:solidFill>
                        </a:rPr>
                        <a:t> </a:t>
                      </a:r>
                    </a:p>
                  </a:txBody>
                  <a:tcPr marR="182880"/>
                </a:tc>
                <a:tc>
                  <a:txBody>
                    <a:bodyPr/>
                    <a:lstStyle/>
                    <a:p>
                      <a:r>
                        <a:rPr lang="fr-FR" sz="1800" b="0" dirty="0" smtClean="0">
                          <a:solidFill>
                            <a:srgbClr val="19325C"/>
                          </a:solidFill>
                        </a:rPr>
                        <a:t>L'administrateur </a:t>
                      </a:r>
                      <a:r>
                        <a:rPr lang="fr-FR" sz="1800" b="0" dirty="0">
                          <a:solidFill>
                            <a:srgbClr val="19325C"/>
                          </a:solidFill>
                        </a:rPr>
                        <a:t>est invité à sélectionner le(s) type(s) </a:t>
                      </a:r>
                      <a:r>
                        <a:rPr lang="fr-FR" sz="1800" b="0" dirty="0" smtClean="0">
                          <a:solidFill>
                            <a:srgbClr val="19325C"/>
                          </a:solidFill>
                        </a:rPr>
                        <a:t>d'enregistrement(s</a:t>
                      </a:r>
                      <a:r>
                        <a:rPr lang="fr-FR" sz="1800" b="0" dirty="0">
                          <a:solidFill>
                            <a:srgbClr val="19325C"/>
                          </a:solidFill>
                        </a:rPr>
                        <a:t>) qui doit/doivent inclure la nouvelle valeur.</a:t>
                      </a:r>
                    </a:p>
                  </a:txBody>
                  <a:tcPr/>
                </a:tc>
                <a:extLst>
                  <a:ext uri="{0D108BD9-81ED-4DB2-BD59-A6C34878D82A}">
                    <a16:rowId xmlns:a16="http://schemas.microsoft.com/office/drawing/2014/main" xmlns="" val="10002"/>
                  </a:ext>
                </a:extLst>
              </a:tr>
              <a:tr h="648323">
                <a:tc>
                  <a:txBody>
                    <a:bodyPr/>
                    <a:lstStyle/>
                    <a:p>
                      <a:r>
                        <a:rPr lang="fr-FR" sz="1800" b="1" spc="-20" dirty="0">
                          <a:solidFill>
                            <a:srgbClr val="19325C"/>
                          </a:solidFill>
                        </a:rPr>
                        <a:t>Comment un utilisateur peut-il identifier le type </a:t>
                      </a:r>
                      <a:r>
                        <a:rPr lang="fr-FR" sz="1800" b="1" spc="-20" dirty="0" smtClean="0">
                          <a:solidFill>
                            <a:srgbClr val="19325C"/>
                          </a:solidFill>
                        </a:rPr>
                        <a:t>d'enregistrement d'un </a:t>
                      </a:r>
                      <a:r>
                        <a:rPr lang="fr-FR" sz="1800" b="1" spc="-20" dirty="0">
                          <a:solidFill>
                            <a:srgbClr val="19325C"/>
                          </a:solidFill>
                        </a:rPr>
                        <a:t>enregistrement ? </a:t>
                      </a:r>
                    </a:p>
                  </a:txBody>
                  <a:tcPr marR="182880"/>
                </a:tc>
                <a:tc>
                  <a:txBody>
                    <a:bodyPr/>
                    <a:lstStyle/>
                    <a:p>
                      <a:r>
                        <a:rPr lang="fr-FR" sz="1800" b="0" dirty="0">
                          <a:solidFill>
                            <a:srgbClr val="19325C"/>
                          </a:solidFill>
                        </a:rPr>
                        <a:t>Les administrateurs peuvent ajouter le type </a:t>
                      </a:r>
                      <a:r>
                        <a:rPr lang="fr-FR" sz="1800" b="0" dirty="0" smtClean="0">
                          <a:solidFill>
                            <a:srgbClr val="19325C"/>
                          </a:solidFill>
                        </a:rPr>
                        <a:t>d'enregistrement </a:t>
                      </a:r>
                      <a:r>
                        <a:rPr lang="fr-FR" sz="1800" b="0" dirty="0">
                          <a:solidFill>
                            <a:srgbClr val="19325C"/>
                          </a:solidFill>
                        </a:rPr>
                        <a:t>aux présentations de page des champs.</a:t>
                      </a:r>
                    </a:p>
                  </a:txBody>
                  <a:tcPr/>
                </a:tc>
                <a:extLst>
                  <a:ext uri="{0D108BD9-81ED-4DB2-BD59-A6C34878D82A}">
                    <a16:rowId xmlns:a16="http://schemas.microsoft.com/office/drawing/2014/main" xmlns="" val="10003"/>
                  </a:ext>
                </a:extLst>
              </a:tr>
              <a:tr h="10061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1" spc="-20" dirty="0">
                          <a:solidFill>
                            <a:srgbClr val="19325C"/>
                          </a:solidFill>
                        </a:rPr>
                        <a:t>Les utilisateurs doivent-ils toujours sélectionner un type </a:t>
                      </a:r>
                      <a:r>
                        <a:rPr lang="fr-FR" sz="1800" b="1" spc="-20" dirty="0" smtClean="0">
                          <a:solidFill>
                            <a:srgbClr val="19325C"/>
                          </a:solidFill>
                        </a:rPr>
                        <a:t>d'enregistrement lorsqu'ils </a:t>
                      </a:r>
                      <a:r>
                        <a:rPr lang="fr-FR" sz="1800" b="1" spc="-20" dirty="0">
                          <a:solidFill>
                            <a:srgbClr val="19325C"/>
                          </a:solidFill>
                        </a:rPr>
                        <a:t>créent des nouveaux enregistrements </a:t>
                      </a:r>
                      <a:r>
                        <a:rPr lang="fr-FR" sz="1800" b="1" spc="-20" dirty="0" smtClean="0">
                          <a:solidFill>
                            <a:srgbClr val="19325C"/>
                          </a:solidFill>
                        </a:rPr>
                        <a:t>?</a:t>
                      </a:r>
                      <a:endParaRPr lang="fr-FR" sz="1800" b="1" spc="-20" baseline="0" dirty="0">
                        <a:solidFill>
                          <a:srgbClr val="19325C"/>
                        </a:solidFill>
                      </a:endParaRPr>
                    </a:p>
                  </a:txBody>
                  <a:tcPr marR="18288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19325C"/>
                          </a:solidFill>
                        </a:rPr>
                        <a:t>Non. Les utilisateurs peuvent choisir de toujours utiliser un type </a:t>
                      </a:r>
                      <a:r>
                        <a:rPr lang="fr-FR" sz="1800" b="0" dirty="0" smtClean="0">
                          <a:solidFill>
                            <a:srgbClr val="19325C"/>
                          </a:solidFill>
                        </a:rPr>
                        <a:t>d'enregistrement d'objet </a:t>
                      </a:r>
                      <a:r>
                        <a:rPr lang="fr-FR" sz="1800" b="0" dirty="0">
                          <a:solidFill>
                            <a:srgbClr val="19325C"/>
                          </a:solidFill>
                        </a:rPr>
                        <a:t>par défaut, tel que défini sur leur profil</a:t>
                      </a:r>
                      <a:r>
                        <a:rPr lang="fr-FR" sz="1800" b="0" dirty="0" smtClean="0">
                          <a:solidFill>
                            <a:srgbClr val="19325C"/>
                          </a:solidFill>
                        </a:rPr>
                        <a:t>.</a:t>
                      </a:r>
                      <a:endParaRPr lang="fr-FR" sz="1800" b="0" baseline="0" dirty="0">
                        <a:solidFill>
                          <a:srgbClr val="19325C"/>
                        </a:solidFill>
                      </a:endParaRPr>
                    </a:p>
                  </a:txBody>
                  <a:tcPr marB="0"/>
                </a:tc>
                <a:extLst>
                  <a:ext uri="{0D108BD9-81ED-4DB2-BD59-A6C34878D82A}">
                    <a16:rowId xmlns:a16="http://schemas.microsoft.com/office/drawing/2014/main" xmlns="" val="10004"/>
                  </a:ext>
                </a:extLst>
              </a:tr>
            </a:tbl>
          </a:graphicData>
        </a:graphic>
      </p:graphicFrame>
      <p:grpSp>
        <p:nvGrpSpPr>
          <p:cNvPr id="5" name="Group 4"/>
          <p:cNvGrpSpPr/>
          <p:nvPr/>
        </p:nvGrpSpPr>
        <p:grpSpPr>
          <a:xfrm>
            <a:off x="-1" y="5752979"/>
            <a:ext cx="12192001" cy="1107996"/>
            <a:chOff x="-1" y="6057781"/>
            <a:chExt cx="12188825" cy="1107996"/>
          </a:xfrm>
        </p:grpSpPr>
        <p:sp>
          <p:nvSpPr>
            <p:cNvPr id="6" name="Rectangle 5"/>
            <p:cNvSpPr/>
            <p:nvPr/>
          </p:nvSpPr>
          <p:spPr bwMode="auto">
            <a:xfrm>
              <a:off x="-1" y="6057781"/>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pPr algn="l"/>
              <a:r>
                <a:rPr lang="fr-FR" sz="2000" b="1" i="1" dirty="0">
                  <a:solidFill>
                    <a:srgbClr val="19325C"/>
                  </a:solidFill>
                  <a:latin typeface="Salesforce Sans" panose="020B0505020202020203" pitchFamily="34" charset="0"/>
                  <a:cs typeface="Arial" pitchFamily="34" charset="0"/>
                </a:rPr>
                <a:t>Nom</a:t>
              </a:r>
              <a:r>
                <a:rPr lang="fr-FR" sz="2000" b="1" dirty="0">
                  <a:solidFill>
                    <a:srgbClr val="19325C"/>
                  </a:solidFill>
                  <a:latin typeface="Salesforce Sans" panose="020B0505020202020203" pitchFamily="34" charset="0"/>
                  <a:cs typeface="Arial" pitchFamily="34" charset="0"/>
                </a:rPr>
                <a:t> | Paramètres | Display &amp; </a:t>
              </a:r>
              <a:r>
                <a:rPr lang="fr-FR" sz="2000" b="1" dirty="0" err="1" smtClean="0">
                  <a:solidFill>
                    <a:srgbClr val="19325C"/>
                  </a:solidFill>
                  <a:latin typeface="Salesforce Sans" panose="020B0505020202020203" pitchFamily="34" charset="0"/>
                  <a:cs typeface="Arial" pitchFamily="34" charset="0"/>
                </a:rPr>
                <a:t>Layout</a:t>
              </a:r>
              <a:r>
                <a:rPr lang="fr-FR" sz="2000" b="1" dirty="0" smtClean="0">
                  <a:solidFill>
                    <a:srgbClr val="19325C"/>
                  </a:solidFill>
                  <a:latin typeface="Salesforce Sans" panose="020B0505020202020203" pitchFamily="34" charset="0"/>
                  <a:cs typeface="Arial" pitchFamily="34" charset="0"/>
                </a:rPr>
                <a:t> </a:t>
              </a:r>
              <a:r>
                <a:rPr lang="fr-FR" sz="2000" b="1" dirty="0">
                  <a:solidFill>
                    <a:srgbClr val="19325C"/>
                  </a:solidFill>
                  <a:latin typeface="Salesforce Sans" panose="020B0505020202020203" pitchFamily="34" charset="0"/>
                  <a:cs typeface="Arial" pitchFamily="34" charset="0"/>
                </a:rPr>
                <a:t>(Affichage et présentation de page) | Set Default Record Types (Définir les types </a:t>
              </a:r>
              <a:r>
                <a:rPr lang="fr-FR" sz="2000" b="1" dirty="0" smtClean="0">
                  <a:solidFill>
                    <a:srgbClr val="19325C"/>
                  </a:solidFill>
                  <a:latin typeface="Salesforce Sans" panose="020B0505020202020203" pitchFamily="34" charset="0"/>
                  <a:cs typeface="Arial" pitchFamily="34" charset="0"/>
                </a:rPr>
                <a:t>d'enregistrements </a:t>
              </a:r>
              <a:r>
                <a:rPr lang="fr-FR" sz="2000" b="1" dirty="0">
                  <a:solidFill>
                    <a:srgbClr val="19325C"/>
                  </a:solidFill>
                  <a:latin typeface="Salesforce Sans" panose="020B0505020202020203" pitchFamily="34" charset="0"/>
                  <a:cs typeface="Arial" pitchFamily="34" charset="0"/>
                </a:rPr>
                <a:t>par défaut)</a:t>
              </a:r>
            </a:p>
          </p:txBody>
        </p:sp>
        <p:sp>
          <p:nvSpPr>
            <p:cNvPr id="7"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35399528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793186" y="319439"/>
            <a:ext cx="634283" cy="399016"/>
          </a:xfrm>
        </p:spPr>
        <p:txBody>
          <a:bodyPr vert="horz" lIns="91440" tIns="45720" rIns="91440" bIns="45720" rtlCol="0" anchor="ctr"/>
          <a:lstStyle/>
          <a:p>
            <a:fld id="{19FD02D3-6C23-404C-A7B3-DAB79F5D63D7}" type="slidenum">
              <a:rPr lang="en-US"/>
              <a:pPr/>
              <a:t>259</a:t>
            </a:fld>
            <a:endParaRPr lang="en-US"/>
          </a:p>
        </p:txBody>
      </p:sp>
      <p:sp>
        <p:nvSpPr>
          <p:cNvPr id="3" name="Text Placeholder 2"/>
          <p:cNvSpPr>
            <a:spLocks noGrp="1"/>
          </p:cNvSpPr>
          <p:nvPr>
            <p:ph type="body" sz="quarter" idx="11"/>
          </p:nvPr>
        </p:nvSpPr>
        <p:spPr/>
        <p:txBody>
          <a:bodyPr/>
          <a:lstStyle/>
          <a:p>
            <a:r>
              <a:rPr lang="fr-FR" dirty="0"/>
              <a:t>Types </a:t>
            </a:r>
            <a:r>
              <a:rPr lang="fr-FR" dirty="0" smtClean="0"/>
              <a:t>d'enregistrements </a:t>
            </a:r>
            <a:r>
              <a:rPr lang="fr-FR" dirty="0"/>
              <a:t>avec processus métier</a:t>
            </a:r>
          </a:p>
        </p:txBody>
      </p:sp>
      <p:sp>
        <p:nvSpPr>
          <p:cNvPr id="4" name="Text Placeholder 3"/>
          <p:cNvSpPr>
            <a:spLocks noGrp="1"/>
          </p:cNvSpPr>
          <p:nvPr>
            <p:ph type="body" sz="quarter" idx="12"/>
          </p:nvPr>
        </p:nvSpPr>
        <p:spPr>
          <a:xfrm>
            <a:off x="455733" y="1045029"/>
            <a:ext cx="11250492" cy="1649185"/>
          </a:xfrm>
        </p:spPr>
        <p:txBody>
          <a:bodyPr/>
          <a:lstStyle/>
          <a:p>
            <a:pPr>
              <a:lnSpc>
                <a:spcPct val="100000"/>
              </a:lnSpc>
            </a:pPr>
            <a:r>
              <a:rPr lang="fr-FR" sz="2200" dirty="0"/>
              <a:t>Les opportunités, requêtes, solutions et pistes ont toutes un champ spécial de liste de sélection, ou un processus métier, qui vous laisse suivre ces enregistrements tout au long de leur cycle de vie. Vous pouvez créer des nouvelles versions à utiliser dans les types </a:t>
            </a:r>
            <a:r>
              <a:rPr lang="fr-FR" sz="2200" dirty="0" smtClean="0"/>
              <a:t>d'enregistrements </a:t>
            </a:r>
            <a:r>
              <a:rPr lang="fr-FR" sz="2200" dirty="0"/>
              <a:t>afin de refléter les différents scénarios commerciaux.</a:t>
            </a:r>
          </a:p>
          <a:p>
            <a:pPr>
              <a:lnSpc>
                <a:spcPct val="100000"/>
              </a:lnSpc>
            </a:pPr>
            <a:endParaRPr lang="en-IN" dirty="0"/>
          </a:p>
        </p:txBody>
      </p:sp>
      <p:grpSp>
        <p:nvGrpSpPr>
          <p:cNvPr id="8" name="Group 18"/>
          <p:cNvGrpSpPr/>
          <p:nvPr/>
        </p:nvGrpSpPr>
        <p:grpSpPr>
          <a:xfrm>
            <a:off x="5455304" y="4019930"/>
            <a:ext cx="1591300" cy="752387"/>
            <a:chOff x="3054668" y="2988945"/>
            <a:chExt cx="1433356" cy="677709"/>
          </a:xfrm>
        </p:grpSpPr>
        <p:pic>
          <p:nvPicPr>
            <p:cNvPr id="9" name="Picture 5"/>
            <p:cNvPicPr>
              <a:picLocks noChangeAspect="1" noChangeArrowheads="1"/>
            </p:cNvPicPr>
            <p:nvPr/>
          </p:nvPicPr>
          <p:blipFill>
            <a:blip r:embed="rId3" cstate="print"/>
            <a:srcRect/>
            <a:stretch>
              <a:fillRect/>
            </a:stretch>
          </p:blipFill>
          <p:spPr bwMode="auto">
            <a:xfrm>
              <a:off x="3054668" y="2988945"/>
              <a:ext cx="1419225"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 name="Picture 6"/>
            <p:cNvPicPr>
              <a:picLocks noChangeAspect="1" noChangeArrowheads="1"/>
            </p:cNvPicPr>
            <p:nvPr/>
          </p:nvPicPr>
          <p:blipFill>
            <a:blip r:embed="rId4" cstate="print"/>
            <a:srcRect/>
            <a:stretch>
              <a:fillRect/>
            </a:stretch>
          </p:blipFill>
          <p:spPr bwMode="auto">
            <a:xfrm>
              <a:off x="3649824" y="3190404"/>
              <a:ext cx="838200" cy="4762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14" name="Group 22"/>
          <p:cNvGrpSpPr/>
          <p:nvPr/>
        </p:nvGrpSpPr>
        <p:grpSpPr>
          <a:xfrm>
            <a:off x="9111733" y="4046369"/>
            <a:ext cx="1998594" cy="947043"/>
            <a:chOff x="6537008" y="2927985"/>
            <a:chExt cx="1800225" cy="853045"/>
          </a:xfrm>
        </p:grpSpPr>
        <p:pic>
          <p:nvPicPr>
            <p:cNvPr id="15" name="Picture 9"/>
            <p:cNvPicPr>
              <a:picLocks noChangeAspect="1" noChangeArrowheads="1"/>
            </p:cNvPicPr>
            <p:nvPr/>
          </p:nvPicPr>
          <p:blipFill>
            <a:blip r:embed="rId5" cstate="print"/>
            <a:srcRect/>
            <a:stretch>
              <a:fillRect/>
            </a:stretch>
          </p:blipFill>
          <p:spPr bwMode="auto">
            <a:xfrm>
              <a:off x="6537008" y="2927985"/>
              <a:ext cx="1800225"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6" name="Picture 10"/>
            <p:cNvPicPr>
              <a:picLocks noChangeAspect="1" noChangeArrowheads="1"/>
            </p:cNvPicPr>
            <p:nvPr/>
          </p:nvPicPr>
          <p:blipFill>
            <a:blip r:embed="rId6" cstate="print"/>
            <a:srcRect/>
            <a:stretch>
              <a:fillRect/>
            </a:stretch>
          </p:blipFill>
          <p:spPr bwMode="auto">
            <a:xfrm>
              <a:off x="7440830" y="3152380"/>
              <a:ext cx="895350" cy="6286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sp>
        <p:nvSpPr>
          <p:cNvPr id="17" name="TextBox 16"/>
          <p:cNvSpPr txBox="1"/>
          <p:nvPr/>
        </p:nvSpPr>
        <p:spPr>
          <a:xfrm>
            <a:off x="1660838" y="3479172"/>
            <a:ext cx="182453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a:ln>
                  <a:noFill/>
                </a:ln>
                <a:solidFill>
                  <a:srgbClr val="19325C"/>
                </a:solidFill>
                <a:uLnTx/>
                <a:uFillTx/>
              </a:rPr>
              <a:t>Processus de vente</a:t>
            </a:r>
          </a:p>
        </p:txBody>
      </p:sp>
      <p:sp>
        <p:nvSpPr>
          <p:cNvPr id="18" name="TextBox 17"/>
          <p:cNvSpPr txBox="1"/>
          <p:nvPr/>
        </p:nvSpPr>
        <p:spPr>
          <a:xfrm>
            <a:off x="5242575" y="3465298"/>
            <a:ext cx="211949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rPr>
              <a:t>Processus de support</a:t>
            </a:r>
          </a:p>
        </p:txBody>
      </p:sp>
      <p:sp>
        <p:nvSpPr>
          <p:cNvPr id="20" name="TextBox 19"/>
          <p:cNvSpPr txBox="1"/>
          <p:nvPr/>
        </p:nvSpPr>
        <p:spPr>
          <a:xfrm>
            <a:off x="9195331" y="3498505"/>
            <a:ext cx="17524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a:ln>
                  <a:noFill/>
                </a:ln>
                <a:solidFill>
                  <a:srgbClr val="19325C"/>
                </a:solidFill>
                <a:uLnTx/>
                <a:uFillTx/>
              </a:rPr>
              <a:t>Processus de piste</a:t>
            </a:r>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6435" y="2542950"/>
            <a:ext cx="873344" cy="873344"/>
          </a:xfrm>
          <a:prstGeom prst="roundRect">
            <a:avLst/>
          </a:prstGeom>
          <a:solidFill>
            <a:srgbClr val="FCB95B"/>
          </a:solidFill>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6323" y="2560314"/>
            <a:ext cx="873574" cy="873574"/>
          </a:xfrm>
          <a:prstGeom prst="roundRect">
            <a:avLst/>
          </a:prstGeom>
          <a:solidFill>
            <a:srgbClr val="F2CF5B"/>
          </a:solidFill>
        </p:spPr>
      </p:pic>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21554" y="2540410"/>
            <a:ext cx="846417" cy="846417"/>
          </a:xfrm>
          <a:prstGeom prst="roundRect">
            <a:avLst/>
          </a:prstGeom>
          <a:solidFill>
            <a:srgbClr val="F88962"/>
          </a:solidFill>
        </p:spPr>
      </p:pic>
      <p:sp>
        <p:nvSpPr>
          <p:cNvPr id="29" name="Rectangle 28"/>
          <p:cNvSpPr/>
          <p:nvPr/>
        </p:nvSpPr>
        <p:spPr bwMode="auto">
          <a:xfrm>
            <a:off x="20041" y="5838715"/>
            <a:ext cx="12192000" cy="1415772"/>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ATTENTION :</a:t>
            </a:r>
          </a:p>
          <a:p>
            <a:pPr lvl="0">
              <a:defRPr/>
            </a:pPr>
            <a:r>
              <a:rPr lang="fr-FR" sz="2000" dirty="0">
                <a:solidFill>
                  <a:srgbClr val="19325C"/>
                </a:solidFill>
              </a:rPr>
              <a:t>Vous devez créer au minimum un processus métier avant de pouvoir créer un type </a:t>
            </a:r>
            <a:r>
              <a:rPr lang="fr-FR" sz="2000" dirty="0" smtClean="0">
                <a:solidFill>
                  <a:srgbClr val="19325C"/>
                </a:solidFill>
              </a:rPr>
              <a:t>d'enregistrement </a:t>
            </a:r>
            <a:r>
              <a:rPr lang="fr-FR" sz="2000" dirty="0">
                <a:solidFill>
                  <a:srgbClr val="19325C"/>
                </a:solidFill>
              </a:rPr>
              <a:t>pour ces objets.</a:t>
            </a:r>
          </a:p>
          <a:p>
            <a:pPr lvl="0">
              <a:defRPr/>
            </a:pPr>
            <a:endParaRPr lang="en-US" sz="2000" kern="0" dirty="0">
              <a:solidFill>
                <a:srgbClr val="19325C"/>
              </a:solidFill>
            </a:endParaRPr>
          </a:p>
        </p:txBody>
      </p:sp>
      <p:grpSp>
        <p:nvGrpSpPr>
          <p:cNvPr id="30" name="Group 30"/>
          <p:cNvGrpSpPr>
            <a:grpSpLocks noChangeAspect="1"/>
          </p:cNvGrpSpPr>
          <p:nvPr/>
        </p:nvGrpSpPr>
        <p:grpSpPr bwMode="auto">
          <a:xfrm>
            <a:off x="101800" y="6164794"/>
            <a:ext cx="386065" cy="340260"/>
            <a:chOff x="96" y="2783"/>
            <a:chExt cx="295" cy="260"/>
          </a:xfrm>
        </p:grpSpPr>
        <p:sp>
          <p:nvSpPr>
            <p:cNvPr id="31" name="Freeform 31"/>
            <p:cNvSpPr>
              <a:spLocks/>
            </p:cNvSpPr>
            <p:nvPr/>
          </p:nvSpPr>
          <p:spPr bwMode="auto">
            <a:xfrm>
              <a:off x="96" y="2783"/>
              <a:ext cx="295" cy="260"/>
            </a:xfrm>
            <a:custGeom>
              <a:avLst/>
              <a:gdLst>
                <a:gd name="T0" fmla="*/ 117 w 122"/>
                <a:gd name="T1" fmla="*/ 88 h 107"/>
                <a:gd name="T2" fmla="*/ 72 w 122"/>
                <a:gd name="T3" fmla="*/ 8 h 107"/>
                <a:gd name="T4" fmla="*/ 50 w 122"/>
                <a:gd name="T5" fmla="*/ 8 h 107"/>
                <a:gd name="T6" fmla="*/ 5 w 122"/>
                <a:gd name="T7" fmla="*/ 88 h 107"/>
                <a:gd name="T8" fmla="*/ 16 w 122"/>
                <a:gd name="T9" fmla="*/ 107 h 107"/>
                <a:gd name="T10" fmla="*/ 106 w 122"/>
                <a:gd name="T11" fmla="*/ 107 h 107"/>
                <a:gd name="T12" fmla="*/ 117 w 122"/>
                <a:gd name="T13" fmla="*/ 88 h 107"/>
              </a:gdLst>
              <a:ahLst/>
              <a:cxnLst>
                <a:cxn ang="0">
                  <a:pos x="T0" y="T1"/>
                </a:cxn>
                <a:cxn ang="0">
                  <a:pos x="T2" y="T3"/>
                </a:cxn>
                <a:cxn ang="0">
                  <a:pos x="T4" y="T5"/>
                </a:cxn>
                <a:cxn ang="0">
                  <a:pos x="T6" y="T7"/>
                </a:cxn>
                <a:cxn ang="0">
                  <a:pos x="T8" y="T9"/>
                </a:cxn>
                <a:cxn ang="0">
                  <a:pos x="T10" y="T11"/>
                </a:cxn>
                <a:cxn ang="0">
                  <a:pos x="T12" y="T13"/>
                </a:cxn>
              </a:cxnLst>
              <a:rect l="0" t="0" r="r" b="b"/>
              <a:pathLst>
                <a:path w="122" h="107">
                  <a:moveTo>
                    <a:pt x="117" y="88"/>
                  </a:moveTo>
                  <a:cubicBezTo>
                    <a:pt x="72" y="8"/>
                    <a:pt x="72" y="8"/>
                    <a:pt x="72" y="8"/>
                  </a:cubicBezTo>
                  <a:cubicBezTo>
                    <a:pt x="67" y="0"/>
                    <a:pt x="55" y="0"/>
                    <a:pt x="50" y="8"/>
                  </a:cubicBezTo>
                  <a:cubicBezTo>
                    <a:pt x="5" y="88"/>
                    <a:pt x="5" y="88"/>
                    <a:pt x="5" y="88"/>
                  </a:cubicBezTo>
                  <a:cubicBezTo>
                    <a:pt x="0" y="96"/>
                    <a:pt x="6" y="107"/>
                    <a:pt x="16" y="107"/>
                  </a:cubicBezTo>
                  <a:cubicBezTo>
                    <a:pt x="106" y="107"/>
                    <a:pt x="106" y="107"/>
                    <a:pt x="106" y="107"/>
                  </a:cubicBezTo>
                  <a:cubicBezTo>
                    <a:pt x="116" y="107"/>
                    <a:pt x="122" y="96"/>
                    <a:pt x="117" y="88"/>
                  </a:cubicBezTo>
                  <a:close/>
                </a:path>
              </a:pathLst>
            </a:custGeom>
            <a:noFill/>
            <a:ln w="1905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2"/>
            <p:cNvSpPr>
              <a:spLocks noChangeShapeType="1"/>
            </p:cNvSpPr>
            <p:nvPr/>
          </p:nvSpPr>
          <p:spPr bwMode="auto">
            <a:xfrm>
              <a:off x="244" y="2863"/>
              <a:ext cx="0" cy="87"/>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3"/>
            <p:cNvSpPr>
              <a:spLocks noChangeShapeType="1"/>
            </p:cNvSpPr>
            <p:nvPr/>
          </p:nvSpPr>
          <p:spPr bwMode="auto">
            <a:xfrm>
              <a:off x="244" y="2989"/>
              <a:ext cx="0" cy="3"/>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17"/>
          <p:cNvGrpSpPr/>
          <p:nvPr/>
        </p:nvGrpSpPr>
        <p:grpSpPr>
          <a:xfrm>
            <a:off x="1254272" y="3921896"/>
            <a:ext cx="2264976" cy="1940871"/>
            <a:chOff x="639943" y="3022567"/>
            <a:chExt cx="2040167" cy="1748231"/>
          </a:xfrm>
        </p:grpSpPr>
        <p:pic>
          <p:nvPicPr>
            <p:cNvPr id="6" name="Picture 2"/>
            <p:cNvPicPr>
              <a:picLocks noChangeAspect="1" noChangeArrowheads="1"/>
            </p:cNvPicPr>
            <p:nvPr/>
          </p:nvPicPr>
          <p:blipFill>
            <a:blip r:embed="rId10" cstate="print"/>
            <a:srcRect/>
            <a:stretch>
              <a:fillRect/>
            </a:stretch>
          </p:blipFill>
          <p:spPr bwMode="auto">
            <a:xfrm>
              <a:off x="639943" y="3022567"/>
              <a:ext cx="2038350" cy="2095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Picture 3"/>
            <p:cNvPicPr>
              <a:picLocks noChangeAspect="1" noChangeArrowheads="1"/>
            </p:cNvPicPr>
            <p:nvPr/>
          </p:nvPicPr>
          <p:blipFill>
            <a:blip r:embed="rId11" cstate="print"/>
            <a:srcRect/>
            <a:stretch>
              <a:fillRect/>
            </a:stretch>
          </p:blipFill>
          <p:spPr bwMode="auto">
            <a:xfrm>
              <a:off x="1203735" y="3237273"/>
              <a:ext cx="1476375" cy="153352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720332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26</a:t>
            </a:fld>
            <a:endParaRPr lang="en-US"/>
          </a:p>
        </p:txBody>
      </p:sp>
      <p:sp>
        <p:nvSpPr>
          <p:cNvPr id="3" name="Text Placeholder 2"/>
          <p:cNvSpPr>
            <a:spLocks noGrp="1"/>
          </p:cNvSpPr>
          <p:nvPr>
            <p:ph type="body" sz="quarter" idx="11"/>
          </p:nvPr>
        </p:nvSpPr>
        <p:spPr/>
        <p:txBody>
          <a:bodyPr/>
          <a:lstStyle/>
          <a:p>
            <a:r>
              <a:rPr lang="fr-FR"/>
              <a:t>Objets standard</a:t>
            </a:r>
          </a:p>
        </p:txBody>
      </p:sp>
      <p:sp>
        <p:nvSpPr>
          <p:cNvPr id="4" name="Text Placeholder 3"/>
          <p:cNvSpPr>
            <a:spLocks noGrp="1"/>
          </p:cNvSpPr>
          <p:nvPr>
            <p:ph type="body" sz="quarter" idx="12"/>
          </p:nvPr>
        </p:nvSpPr>
        <p:spPr>
          <a:xfrm>
            <a:off x="1449240" y="1075365"/>
            <a:ext cx="4494359" cy="5325435"/>
          </a:xfrm>
        </p:spPr>
        <p:txBody>
          <a:bodyPr/>
          <a:lstStyle/>
          <a:p>
            <a:pPr>
              <a:spcBef>
                <a:spcPts val="1800"/>
              </a:spcBef>
            </a:pPr>
            <a:r>
              <a:rPr lang="fr-FR" b="1" spc="-20" dirty="0">
                <a:solidFill>
                  <a:srgbClr val="0070C0"/>
                </a:solidFill>
              </a:rPr>
              <a:t>Compte :</a:t>
            </a:r>
            <a:r>
              <a:rPr lang="fr-FR" b="1" spc="-20" dirty="0"/>
              <a:t> </a:t>
            </a:r>
            <a:r>
              <a:rPr lang="fr-FR" spc="-20" dirty="0"/>
              <a:t>clients, concurrents et partenaires. Les comptes stockent tous des informations telles que noms, adresses et numéros de téléphone. </a:t>
            </a:r>
          </a:p>
          <a:p>
            <a:pPr>
              <a:spcBef>
                <a:spcPts val="1200"/>
              </a:spcBef>
            </a:pPr>
            <a:r>
              <a:rPr lang="fr-FR" b="1" dirty="0">
                <a:solidFill>
                  <a:srgbClr val="0070C0"/>
                </a:solidFill>
              </a:rPr>
              <a:t>Contact : </a:t>
            </a:r>
            <a:r>
              <a:rPr lang="fr-FR" dirty="0"/>
              <a:t>personnes associées à vos comptes professionnels que vous devez suivre dans </a:t>
            </a:r>
            <a:r>
              <a:rPr lang="fr-FR" dirty="0" err="1"/>
              <a:t>Salesforce</a:t>
            </a:r>
            <a:r>
              <a:rPr lang="fr-FR" dirty="0"/>
              <a:t>. </a:t>
            </a:r>
          </a:p>
          <a:p>
            <a:pPr>
              <a:spcBef>
                <a:spcPts val="1200"/>
              </a:spcBef>
            </a:pPr>
            <a:r>
              <a:rPr lang="fr-FR" b="1" dirty="0">
                <a:solidFill>
                  <a:srgbClr val="0070C0"/>
                </a:solidFill>
              </a:rPr>
              <a:t>Opportunité</a:t>
            </a:r>
            <a:r>
              <a:rPr lang="fr-FR" b="1" dirty="0"/>
              <a:t> : </a:t>
            </a:r>
            <a:r>
              <a:rPr lang="fr-FR" dirty="0"/>
              <a:t>actions commerciales que vous souhaitez suivre. Ajouter des opportunités permet également de développer votre canal, qui alimentera à son tour vos prévisions. </a:t>
            </a:r>
          </a:p>
          <a:p>
            <a:pPr>
              <a:spcBef>
                <a:spcPts val="1200"/>
              </a:spcBef>
            </a:pPr>
            <a:endParaRPr lang="en-IN" dirty="0"/>
          </a:p>
        </p:txBody>
      </p:sp>
      <p:sp>
        <p:nvSpPr>
          <p:cNvPr id="5" name="Text Placeholder 4"/>
          <p:cNvSpPr>
            <a:spLocks noGrp="1"/>
          </p:cNvSpPr>
          <p:nvPr>
            <p:ph type="body" sz="quarter" idx="13"/>
          </p:nvPr>
        </p:nvSpPr>
        <p:spPr>
          <a:xfrm>
            <a:off x="7332455" y="1075365"/>
            <a:ext cx="4645356" cy="5325435"/>
          </a:xfrm>
        </p:spPr>
        <p:txBody>
          <a:bodyPr/>
          <a:lstStyle/>
          <a:p>
            <a:pPr>
              <a:spcBef>
                <a:spcPts val="1800"/>
              </a:spcBef>
            </a:pPr>
            <a:r>
              <a:rPr lang="fr-FR" b="1" dirty="0">
                <a:solidFill>
                  <a:srgbClr val="0070C0"/>
                </a:solidFill>
              </a:rPr>
              <a:t>Requête : </a:t>
            </a:r>
            <a:r>
              <a:rPr lang="fr-FR" dirty="0"/>
              <a:t>description des retours, problèmes ou questions soulevés par un client. Utilisez les requêtes pour suivre et résoudre les problèmes de vos clients.</a:t>
            </a:r>
          </a:p>
          <a:p>
            <a:pPr>
              <a:spcBef>
                <a:spcPts val="1200"/>
              </a:spcBef>
            </a:pPr>
            <a:r>
              <a:rPr lang="fr-FR" b="1" dirty="0">
                <a:solidFill>
                  <a:srgbClr val="0070C0"/>
                </a:solidFill>
              </a:rPr>
              <a:t>Campagne : </a:t>
            </a:r>
            <a:r>
              <a:rPr lang="fr-FR" dirty="0"/>
              <a:t>projet marketing sortant que vous souhaitez planifier, gérer et suivre dans </a:t>
            </a:r>
            <a:r>
              <a:rPr lang="fr-FR" dirty="0" err="1"/>
              <a:t>Salesforce</a:t>
            </a:r>
            <a:r>
              <a:rPr lang="fr-FR" dirty="0"/>
              <a:t>.</a:t>
            </a:r>
          </a:p>
          <a:p>
            <a:pPr>
              <a:spcBef>
                <a:spcPts val="1200"/>
              </a:spcBef>
            </a:pPr>
            <a:r>
              <a:rPr lang="fr-FR" b="1" dirty="0">
                <a:solidFill>
                  <a:srgbClr val="0070C0"/>
                </a:solidFill>
              </a:rPr>
              <a:t>Piste : </a:t>
            </a:r>
            <a:r>
              <a:rPr lang="fr-FR" dirty="0"/>
              <a:t>un prospect ou une opportunité potentielle.</a:t>
            </a:r>
          </a:p>
          <a:p>
            <a:endParaRPr lang="en-IN" dirty="0"/>
          </a:p>
        </p:txBody>
      </p:sp>
      <p:cxnSp>
        <p:nvCxnSpPr>
          <p:cNvPr id="6" name="Straight Connector 5"/>
          <p:cNvCxnSpPr/>
          <p:nvPr/>
        </p:nvCxnSpPr>
        <p:spPr bwMode="auto">
          <a:xfrm rot="16200000">
            <a:off x="3323126" y="3816983"/>
            <a:ext cx="5483236" cy="0"/>
          </a:xfrm>
          <a:prstGeom prst="line">
            <a:avLst/>
          </a:prstGeom>
          <a:solidFill>
            <a:schemeClr val="accent1"/>
          </a:solidFill>
          <a:ln w="12700" cap="flat" cmpd="sng" algn="ctr">
            <a:solidFill>
              <a:schemeClr val="bg2">
                <a:lumMod val="50000"/>
              </a:schemeClr>
            </a:solidFill>
            <a:prstDash val="dash"/>
            <a:round/>
            <a:headEnd type="none" w="med" len="med"/>
            <a:tailEnd type="none" w="med" len="med"/>
          </a:ln>
          <a:effectLst/>
        </p:spPr>
      </p:cxn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826" y="1178883"/>
            <a:ext cx="785006" cy="785006"/>
          </a:xfrm>
          <a:prstGeom prst="roundRect">
            <a:avLst/>
          </a:prstGeom>
          <a:solidFill>
            <a:srgbClr val="7F8DE1"/>
          </a:solid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826" y="2958825"/>
            <a:ext cx="785006" cy="785006"/>
          </a:xfrm>
          <a:prstGeom prst="roundRect">
            <a:avLst/>
          </a:prstGeom>
          <a:solidFill>
            <a:srgbClr val="A094ED"/>
          </a:solidFill>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826" y="4431494"/>
            <a:ext cx="785006" cy="785006"/>
          </a:xfrm>
          <a:prstGeom prst="roundRect">
            <a:avLst/>
          </a:prstGeom>
          <a:solidFill>
            <a:srgbClr val="FCB95B"/>
          </a:solidFill>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6911" y="1147314"/>
            <a:ext cx="785006" cy="785006"/>
          </a:xfrm>
          <a:prstGeom prst="roundRect">
            <a:avLst/>
          </a:prstGeom>
          <a:solidFill>
            <a:srgbClr val="F2CF5B"/>
          </a:solidFill>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1131" y="3294340"/>
            <a:ext cx="790786" cy="790786"/>
          </a:xfrm>
          <a:prstGeom prst="roundRect">
            <a:avLst/>
          </a:prstGeom>
          <a:solidFill>
            <a:srgbClr val="F49756"/>
          </a:solidFill>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95121" y="4739287"/>
            <a:ext cx="786795" cy="786795"/>
          </a:xfrm>
          <a:prstGeom prst="roundRect">
            <a:avLst/>
          </a:prstGeom>
          <a:solidFill>
            <a:srgbClr val="F88962"/>
          </a:solidFill>
        </p:spPr>
      </p:pic>
    </p:spTree>
    <p:extLst>
      <p:ext uri="{BB962C8B-B14F-4D97-AF65-F5344CB8AC3E}">
        <p14:creationId xmlns:p14="http://schemas.microsoft.com/office/powerpoint/2010/main" val="25063658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260</a:t>
            </a:fld>
            <a:endParaRPr lang="en-US"/>
          </a:p>
        </p:txBody>
      </p:sp>
      <p:sp>
        <p:nvSpPr>
          <p:cNvPr id="3" name="Text Placeholder 2"/>
          <p:cNvSpPr>
            <a:spLocks noGrp="1"/>
          </p:cNvSpPr>
          <p:nvPr>
            <p:ph type="body" sz="quarter" idx="11"/>
          </p:nvPr>
        </p:nvSpPr>
        <p:spPr/>
        <p:txBody>
          <a:bodyPr/>
          <a:lstStyle/>
          <a:p>
            <a:r>
              <a:rPr lang="fr-FR"/>
              <a:t>Créer un processus métier</a:t>
            </a:r>
          </a:p>
        </p:txBody>
      </p:sp>
      <p:sp>
        <p:nvSpPr>
          <p:cNvPr id="4" name="Text Placeholder 3"/>
          <p:cNvSpPr>
            <a:spLocks noGrp="1"/>
          </p:cNvSpPr>
          <p:nvPr>
            <p:ph type="body" sz="quarter" idx="12"/>
          </p:nvPr>
        </p:nvSpPr>
        <p:spPr>
          <a:xfrm>
            <a:off x="455733" y="1045029"/>
            <a:ext cx="3344742" cy="4376057"/>
          </a:xfrm>
        </p:spPr>
        <p:txBody>
          <a:bodyPr/>
          <a:lstStyle/>
          <a:p>
            <a:pPr>
              <a:lnSpc>
                <a:spcPct val="100000"/>
              </a:lnSpc>
            </a:pPr>
            <a:r>
              <a:rPr lang="fr-FR" dirty="0"/>
              <a:t>Vous devez définir </a:t>
            </a:r>
            <a:r>
              <a:rPr lang="pl-PL" dirty="0" smtClean="0"/>
              <a:t/>
            </a:r>
            <a:br>
              <a:rPr lang="pl-PL" dirty="0" smtClean="0"/>
            </a:br>
            <a:r>
              <a:rPr lang="fr-FR" dirty="0" smtClean="0"/>
              <a:t>vos </a:t>
            </a:r>
            <a:r>
              <a:rPr lang="fr-FR" dirty="0"/>
              <a:t>processus métier requis avant de </a:t>
            </a:r>
            <a:r>
              <a:rPr lang="pl-PL" dirty="0" smtClean="0"/>
              <a:t/>
            </a:r>
            <a:br>
              <a:rPr lang="pl-PL" dirty="0" smtClean="0"/>
            </a:br>
            <a:r>
              <a:rPr lang="fr-FR" dirty="0" smtClean="0"/>
              <a:t>créer </a:t>
            </a:r>
            <a:r>
              <a:rPr lang="fr-FR" dirty="0"/>
              <a:t>des types </a:t>
            </a:r>
            <a:r>
              <a:rPr lang="fr-FR" dirty="0" smtClean="0"/>
              <a:t>d'enregistrements </a:t>
            </a:r>
            <a:r>
              <a:rPr lang="fr-FR" dirty="0"/>
              <a:t>pour </a:t>
            </a:r>
            <a:r>
              <a:rPr lang="fr-FR" dirty="0" smtClean="0"/>
              <a:t>les</a:t>
            </a:r>
            <a:r>
              <a:rPr lang="pl-PL" dirty="0" smtClean="0"/>
              <a:t> </a:t>
            </a:r>
            <a:r>
              <a:rPr lang="fr-FR" dirty="0" smtClean="0"/>
              <a:t>opportunités</a:t>
            </a:r>
            <a:r>
              <a:rPr lang="fr-FR" dirty="0"/>
              <a:t>, requêtes, solutions ou pistes. Vous pouvez sélectionner un processus quand </a:t>
            </a:r>
            <a:r>
              <a:rPr lang="pl-PL" dirty="0" smtClean="0"/>
              <a:t/>
            </a:r>
            <a:br>
              <a:rPr lang="pl-PL" dirty="0" smtClean="0"/>
            </a:br>
            <a:r>
              <a:rPr lang="fr-FR" dirty="0" smtClean="0"/>
              <a:t>vous </a:t>
            </a:r>
            <a:r>
              <a:rPr lang="fr-FR" dirty="0"/>
              <a:t>créez le type </a:t>
            </a:r>
            <a:r>
              <a:rPr lang="fr-FR" dirty="0" smtClean="0"/>
              <a:t>d'enregistrement</a:t>
            </a:r>
            <a:r>
              <a:rPr lang="fr-FR" dirty="0"/>
              <a:t>. </a:t>
            </a:r>
          </a:p>
          <a:p>
            <a:pPr>
              <a:lnSpc>
                <a:spcPct val="100000"/>
              </a:lnSpc>
            </a:pPr>
            <a:endParaRPr lang="en-IN" dirty="0"/>
          </a:p>
        </p:txBody>
      </p:sp>
      <p:pic>
        <p:nvPicPr>
          <p:cNvPr id="5" name="Picture 2"/>
          <p:cNvPicPr>
            <a:picLocks noChangeAspect="1" noChangeArrowheads="1"/>
          </p:cNvPicPr>
          <p:nvPr/>
        </p:nvPicPr>
        <p:blipFill>
          <a:blip r:embed="rId3" cstate="print"/>
          <a:srcRect/>
          <a:stretch>
            <a:fillRect/>
          </a:stretch>
        </p:blipFill>
        <p:spPr bwMode="auto">
          <a:xfrm>
            <a:off x="4026567" y="1371600"/>
            <a:ext cx="7892205" cy="172266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6" name="Group 5"/>
          <p:cNvGrpSpPr/>
          <p:nvPr/>
        </p:nvGrpSpPr>
        <p:grpSpPr>
          <a:xfrm>
            <a:off x="3989070" y="3391829"/>
            <a:ext cx="7993246" cy="2142196"/>
            <a:chOff x="521160" y="2843189"/>
            <a:chExt cx="8226466" cy="2142196"/>
          </a:xfrm>
        </p:grpSpPr>
        <p:sp>
          <p:nvSpPr>
            <p:cNvPr id="7" name="Freeform 26"/>
            <p:cNvSpPr/>
            <p:nvPr/>
          </p:nvSpPr>
          <p:spPr>
            <a:xfrm>
              <a:off x="5351661" y="2858072"/>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8" name="Freeform 27"/>
            <p:cNvSpPr/>
            <p:nvPr/>
          </p:nvSpPr>
          <p:spPr>
            <a:xfrm>
              <a:off x="2448231" y="2858072"/>
              <a:ext cx="964913"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9" name="Freeform 28"/>
            <p:cNvSpPr/>
            <p:nvPr/>
          </p:nvSpPr>
          <p:spPr>
            <a:xfrm>
              <a:off x="521160" y="284318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solidFill>
                <a:srgbClr val="19325C"/>
              </a:solid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106680" rIns="0" bIns="356270" numCol="1" spcCol="1270" anchor="t" anchorCtr="0">
              <a:noAutofit/>
            </a:bodyPr>
            <a:lstStyle/>
            <a:p>
              <a:pPr lvl="0" algn="ctr" defTabSz="666750">
                <a:lnSpc>
                  <a:spcPct val="90000"/>
                </a:lnSpc>
                <a:spcBef>
                  <a:spcPct val="0"/>
                </a:spcBef>
                <a:spcAft>
                  <a:spcPct val="35000"/>
                </a:spcAft>
              </a:pPr>
              <a:r>
                <a:rPr lang="fr-FR" sz="1600" b="1" spc="-20" dirty="0">
                  <a:solidFill>
                    <a:schemeClr val="bg1"/>
                  </a:solidFill>
                </a:rPr>
                <a:t>Mettre à jour la liste </a:t>
              </a:r>
              <a:r>
                <a:rPr lang="pl-PL" sz="1600" b="1" spc="-20" dirty="0" smtClean="0">
                  <a:solidFill>
                    <a:schemeClr val="bg1"/>
                  </a:solidFill>
                </a:rPr>
                <a:t/>
              </a:r>
              <a:br>
                <a:rPr lang="pl-PL" sz="1600" b="1" spc="-20" dirty="0" smtClean="0">
                  <a:solidFill>
                    <a:schemeClr val="bg1"/>
                  </a:solidFill>
                </a:rPr>
              </a:br>
              <a:r>
                <a:rPr lang="fr-FR" sz="1600" b="1" spc="-20" dirty="0" smtClean="0">
                  <a:solidFill>
                    <a:schemeClr val="bg1"/>
                  </a:solidFill>
                </a:rPr>
                <a:t>de </a:t>
              </a:r>
              <a:r>
                <a:rPr lang="fr-FR" sz="1600" b="1" spc="-20" dirty="0">
                  <a:solidFill>
                    <a:schemeClr val="bg1"/>
                  </a:solidFill>
                </a:rPr>
                <a:t>sélection principale</a:t>
              </a:r>
            </a:p>
          </p:txBody>
        </p:sp>
        <p:sp>
          <p:nvSpPr>
            <p:cNvPr id="10" name="Freeform 29"/>
            <p:cNvSpPr/>
            <p:nvPr/>
          </p:nvSpPr>
          <p:spPr>
            <a:xfrm>
              <a:off x="522511" y="3536277"/>
              <a:ext cx="2345271" cy="1449108"/>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577850">
                <a:lnSpc>
                  <a:spcPct val="90000"/>
                </a:lnSpc>
                <a:spcBef>
                  <a:spcPct val="0"/>
                </a:spcBef>
                <a:spcAft>
                  <a:spcPct val="15000"/>
                </a:spcAft>
                <a:buFont typeface="Wingdings" pitchFamily="2" charset="2"/>
                <a:buChar char="§"/>
              </a:pPr>
              <a:r>
                <a:rPr lang="fr-FR" sz="1600" dirty="0" smtClean="0">
                  <a:solidFill>
                    <a:srgbClr val="19325C"/>
                  </a:solidFill>
                </a:rPr>
                <a:t>S'assurer </a:t>
              </a:r>
              <a:r>
                <a:rPr lang="fr-FR" sz="1600" dirty="0">
                  <a:solidFill>
                    <a:srgbClr val="19325C"/>
                  </a:solidFill>
                </a:rPr>
                <a:t>que </a:t>
              </a:r>
              <a:r>
                <a:rPr lang="fr-FR" sz="1600" dirty="0" smtClean="0">
                  <a:solidFill>
                    <a:srgbClr val="19325C"/>
                  </a:solidFill>
                </a:rPr>
                <a:t>l'élément </a:t>
              </a:r>
              <a:r>
                <a:rPr lang="fr-FR" sz="1600" dirty="0">
                  <a:solidFill>
                    <a:srgbClr val="19325C"/>
                  </a:solidFill>
                </a:rPr>
                <a:t>principal dispose de toutes les valeurs requises</a:t>
              </a:r>
            </a:p>
          </p:txBody>
        </p:sp>
        <p:sp>
          <p:nvSpPr>
            <p:cNvPr id="11" name="Freeform 30"/>
            <p:cNvSpPr/>
            <p:nvPr/>
          </p:nvSpPr>
          <p:spPr>
            <a:xfrm>
              <a:off x="3459492" y="284318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solidFill>
                <a:srgbClr val="19325C"/>
              </a:solid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600" b="1">
                  <a:solidFill>
                    <a:schemeClr val="bg1"/>
                  </a:solidFill>
                </a:rPr>
                <a:t>Créer un processus métier</a:t>
              </a:r>
            </a:p>
          </p:txBody>
        </p:sp>
        <p:sp>
          <p:nvSpPr>
            <p:cNvPr id="12" name="Freeform 31"/>
            <p:cNvSpPr/>
            <p:nvPr/>
          </p:nvSpPr>
          <p:spPr>
            <a:xfrm>
              <a:off x="3460854" y="3536277"/>
              <a:ext cx="2345271" cy="1449108"/>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08000" bIns="155406" numCol="1" spcCol="1270" anchor="t" anchorCtr="0">
              <a:noAutofit/>
            </a:bodyPr>
            <a:lstStyle/>
            <a:p>
              <a:pPr marL="234950" lvl="1" indent="-234950" defTabSz="577850">
                <a:lnSpc>
                  <a:spcPct val="90000"/>
                </a:lnSpc>
                <a:spcBef>
                  <a:spcPct val="0"/>
                </a:spcBef>
                <a:spcAft>
                  <a:spcPct val="15000"/>
                </a:spcAft>
                <a:buFont typeface="Wingdings" pitchFamily="2" charset="2"/>
                <a:buChar char="§"/>
              </a:pPr>
              <a:r>
                <a:rPr lang="fr-FR" sz="1600" dirty="0">
                  <a:solidFill>
                    <a:srgbClr val="19325C"/>
                  </a:solidFill>
                </a:rPr>
                <a:t>Nom</a:t>
              </a:r>
            </a:p>
            <a:p>
              <a:pPr marL="234950" lvl="1" indent="-234950" defTabSz="577850">
                <a:lnSpc>
                  <a:spcPct val="90000"/>
                </a:lnSpc>
                <a:spcBef>
                  <a:spcPct val="0"/>
                </a:spcBef>
                <a:spcAft>
                  <a:spcPct val="15000"/>
                </a:spcAft>
                <a:buFont typeface="Wingdings" pitchFamily="2" charset="2"/>
                <a:buChar char="§"/>
              </a:pPr>
              <a:r>
                <a:rPr lang="fr-FR" sz="1600" dirty="0">
                  <a:solidFill>
                    <a:srgbClr val="19325C"/>
                  </a:solidFill>
                </a:rPr>
                <a:t>Description</a:t>
              </a:r>
            </a:p>
            <a:p>
              <a:pPr marL="234950" lvl="1" indent="-234950" defTabSz="577850">
                <a:lnSpc>
                  <a:spcPct val="90000"/>
                </a:lnSpc>
                <a:spcBef>
                  <a:spcPct val="0"/>
                </a:spcBef>
                <a:spcAft>
                  <a:spcPct val="15000"/>
                </a:spcAft>
                <a:buFont typeface="Wingdings" pitchFamily="2" charset="2"/>
                <a:buChar char="§"/>
              </a:pPr>
              <a:r>
                <a:rPr lang="fr-FR" sz="1600" dirty="0">
                  <a:solidFill>
                    <a:srgbClr val="19325C"/>
                  </a:solidFill>
                </a:rPr>
                <a:t>Sélectionner les valeurs à partir de </a:t>
              </a:r>
              <a:r>
                <a:rPr lang="fr-FR" sz="1600" dirty="0" smtClean="0">
                  <a:solidFill>
                    <a:srgbClr val="19325C"/>
                  </a:solidFill>
                </a:rPr>
                <a:t>l'élément</a:t>
              </a:r>
              <a:r>
                <a:rPr lang="pl-PL" sz="1600" dirty="0" smtClean="0">
                  <a:solidFill>
                    <a:srgbClr val="19325C"/>
                  </a:solidFill>
                </a:rPr>
                <a:t> </a:t>
              </a:r>
              <a:r>
                <a:rPr lang="fr-FR" sz="1600" dirty="0" smtClean="0">
                  <a:solidFill>
                    <a:srgbClr val="19325C"/>
                  </a:solidFill>
                </a:rPr>
                <a:t>principal</a:t>
              </a:r>
              <a:endParaRPr lang="fr-FR" sz="1600" dirty="0">
                <a:solidFill>
                  <a:srgbClr val="19325C"/>
                </a:solidFill>
              </a:endParaRPr>
            </a:p>
          </p:txBody>
        </p:sp>
        <p:sp>
          <p:nvSpPr>
            <p:cNvPr id="13" name="Freeform 32"/>
            <p:cNvSpPr/>
            <p:nvPr/>
          </p:nvSpPr>
          <p:spPr>
            <a:xfrm>
              <a:off x="6400985" y="284318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19325C"/>
            </a:solidFill>
            <a:ln>
              <a:solidFill>
                <a:srgbClr val="19325C"/>
              </a:solid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600" b="1" dirty="0">
                  <a:solidFill>
                    <a:schemeClr val="bg1"/>
                  </a:solidFill>
                </a:rPr>
                <a:t>Créer un type </a:t>
              </a:r>
              <a:r>
                <a:rPr lang="fr-FR" sz="1600" b="1" dirty="0" smtClean="0">
                  <a:solidFill>
                    <a:schemeClr val="bg1"/>
                  </a:solidFill>
                </a:rPr>
                <a:t>d'enregistrement</a:t>
              </a:r>
              <a:endParaRPr lang="fr-FR" sz="1600" b="1" dirty="0">
                <a:solidFill>
                  <a:schemeClr val="bg1"/>
                </a:solidFill>
              </a:endParaRPr>
            </a:p>
          </p:txBody>
        </p:sp>
        <p:sp>
          <p:nvSpPr>
            <p:cNvPr id="14" name="Freeform 33"/>
            <p:cNvSpPr/>
            <p:nvPr/>
          </p:nvSpPr>
          <p:spPr>
            <a:xfrm>
              <a:off x="6402355" y="3536277"/>
              <a:ext cx="2345271" cy="1449108"/>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19325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577850">
                <a:lnSpc>
                  <a:spcPct val="90000"/>
                </a:lnSpc>
                <a:spcBef>
                  <a:spcPct val="0"/>
                </a:spcBef>
                <a:spcAft>
                  <a:spcPct val="15000"/>
                </a:spcAft>
                <a:buFont typeface="Wingdings" pitchFamily="2" charset="2"/>
                <a:buChar char="§"/>
              </a:pPr>
              <a:r>
                <a:rPr lang="fr-FR" sz="1600">
                  <a:solidFill>
                    <a:srgbClr val="19325C"/>
                  </a:solidFill>
                </a:rPr>
                <a:t>Sélectionner les processus métier</a:t>
              </a:r>
            </a:p>
          </p:txBody>
        </p:sp>
      </p:grpSp>
      <p:grpSp>
        <p:nvGrpSpPr>
          <p:cNvPr id="15" name="Group 14"/>
          <p:cNvGrpSpPr/>
          <p:nvPr/>
        </p:nvGrpSpPr>
        <p:grpSpPr>
          <a:xfrm>
            <a:off x="-1" y="5748896"/>
            <a:ext cx="12192001" cy="1107996"/>
            <a:chOff x="-1" y="6057781"/>
            <a:chExt cx="12188825" cy="1107996"/>
          </a:xfrm>
        </p:grpSpPr>
        <p:sp>
          <p:nvSpPr>
            <p:cNvPr id="16" name="Rectangle 15"/>
            <p:cNvSpPr/>
            <p:nvPr/>
          </p:nvSpPr>
          <p:spPr bwMode="auto">
            <a:xfrm>
              <a:off x="-1" y="6057781"/>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rPr>
                <a:t>Configuration | Outils de </a:t>
              </a:r>
              <a:r>
                <a:rPr lang="fr-FR" sz="2000" b="1" dirty="0" smtClean="0">
                  <a:solidFill>
                    <a:srgbClr val="19325C"/>
                  </a:solidFill>
                </a:rPr>
                <a:t>la </a:t>
              </a:r>
              <a:r>
                <a:rPr lang="fr-FR" sz="2000" b="1" dirty="0">
                  <a:solidFill>
                    <a:srgbClr val="19325C"/>
                  </a:solidFill>
                </a:rPr>
                <a:t>plate-forme | Paramètres de fonctionnalité | </a:t>
              </a:r>
              <a:r>
                <a:rPr lang="fr-FR" sz="2000" b="1" i="1" dirty="0">
                  <a:solidFill>
                    <a:srgbClr val="19325C"/>
                  </a:solidFill>
                </a:rPr>
                <a:t>Catégorie de </a:t>
              </a:r>
              <a:r>
                <a:rPr lang="fr-FR" sz="2000" b="1" i="1" dirty="0" smtClean="0">
                  <a:solidFill>
                    <a:srgbClr val="19325C"/>
                  </a:solidFill>
                </a:rPr>
                <a:t>processus </a:t>
              </a:r>
              <a:r>
                <a:rPr lang="fr-FR" sz="2000" b="1" dirty="0" smtClean="0">
                  <a:solidFill>
                    <a:srgbClr val="19325C"/>
                  </a:solidFill>
                </a:rPr>
                <a:t>| </a:t>
              </a:r>
              <a:r>
                <a:rPr lang="fr-FR" sz="2000" b="1" i="1" dirty="0">
                  <a:solidFill>
                    <a:srgbClr val="19325C"/>
                  </a:solidFill>
                </a:rPr>
                <a:t>Type de processus</a:t>
              </a:r>
            </a:p>
          </p:txBody>
        </p:sp>
        <p:sp>
          <p:nvSpPr>
            <p:cNvPr id="17"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265697176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261</a:t>
            </a:fld>
            <a:endParaRPr lang="en-US" smtClean="0"/>
          </a:p>
        </p:txBody>
      </p:sp>
      <p:sp>
        <p:nvSpPr>
          <p:cNvPr id="4" name="Text Placeholder 3"/>
          <p:cNvSpPr>
            <a:spLocks noGrp="1"/>
          </p:cNvSpPr>
          <p:nvPr>
            <p:ph type="body" sz="quarter" idx="11"/>
          </p:nvPr>
        </p:nvSpPr>
        <p:spPr>
          <a:xfrm>
            <a:off x="2113332" y="0"/>
            <a:ext cx="8077937" cy="914400"/>
          </a:xfrm>
        </p:spPr>
        <p:txBody>
          <a:bodyPr/>
          <a:lstStyle/>
          <a:p>
            <a:r>
              <a:rPr lang="fr-FR" dirty="0"/>
              <a:t>5-13 : Création </a:t>
            </a:r>
            <a:r>
              <a:rPr lang="fr-FR" dirty="0" smtClean="0"/>
              <a:t>d'un </a:t>
            </a:r>
            <a:r>
              <a:rPr lang="fr-FR" dirty="0"/>
              <a:t>processus métier B2C et </a:t>
            </a:r>
            <a:r>
              <a:rPr lang="fr-FR" dirty="0" smtClean="0"/>
              <a:t>d'un </a:t>
            </a:r>
            <a:r>
              <a:rPr lang="fr-FR" dirty="0"/>
              <a:t>type </a:t>
            </a:r>
            <a:r>
              <a:rPr lang="fr-FR" dirty="0" smtClean="0"/>
              <a:t>d'enregistrement</a:t>
            </a:r>
            <a:endParaRPr lang="fr-FR" dirty="0"/>
          </a:p>
        </p:txBody>
      </p:sp>
      <p:sp>
        <p:nvSpPr>
          <p:cNvPr id="5" name="Text Placeholder 4"/>
          <p:cNvSpPr>
            <a:spLocks noGrp="1"/>
          </p:cNvSpPr>
          <p:nvPr>
            <p:ph type="body" sz="quarter" idx="12"/>
          </p:nvPr>
        </p:nvSpPr>
        <p:spPr>
          <a:xfrm>
            <a:off x="446205" y="3256932"/>
            <a:ext cx="11366156" cy="3867767"/>
          </a:xfrm>
        </p:spPr>
        <p:txBody>
          <a:bodyPr numCol="2" spcCol="360000"/>
          <a:lstStyle/>
          <a:p>
            <a:r>
              <a:rPr lang="fr-FR" sz="1800" dirty="0"/>
              <a:t>Tâches :</a:t>
            </a:r>
          </a:p>
          <a:p>
            <a:pPr marL="457200" lvl="1" indent="-457200">
              <a:buFont typeface="+mj-lt"/>
              <a:buAutoNum type="arabicPeriod"/>
            </a:pPr>
            <a:r>
              <a:rPr lang="fr-FR" sz="1800" spc="-20" dirty="0"/>
              <a:t>Ajoutez Premier contact et Devis proposé à la liste déroulante principale Étape </a:t>
            </a:r>
            <a:r>
              <a:rPr lang="fr-FR" sz="1800" spc="-20" dirty="0" smtClean="0"/>
              <a:t>d'opportunité</a:t>
            </a:r>
            <a:r>
              <a:rPr lang="fr-FR" sz="1800" spc="-20" dirty="0"/>
              <a:t>.</a:t>
            </a:r>
          </a:p>
          <a:p>
            <a:pPr marL="457200" lvl="1" indent="-457200">
              <a:buFont typeface="+mj-lt"/>
              <a:buAutoNum type="arabicPeriod"/>
            </a:pPr>
            <a:r>
              <a:rPr lang="fr-FR" sz="1800" dirty="0"/>
              <a:t>Créez un nouveau processus de vente B2C avec les valeurs : Premier contact, Devis proposé, </a:t>
            </a:r>
            <a:r>
              <a:rPr lang="fr-FR" sz="1800" dirty="0" smtClean="0"/>
              <a:t>Ferm</a:t>
            </a:r>
            <a:r>
              <a:rPr lang="fr-FR" sz="1800" spc="-20" dirty="0"/>
              <a:t>é</a:t>
            </a:r>
            <a:r>
              <a:rPr lang="fr-FR" sz="1800" dirty="0" smtClean="0"/>
              <a:t>e Gagn</a:t>
            </a:r>
            <a:r>
              <a:rPr lang="fr-FR" sz="1800" spc="-20" dirty="0"/>
              <a:t>é</a:t>
            </a:r>
            <a:r>
              <a:rPr lang="fr-FR" sz="1800" dirty="0" smtClean="0"/>
              <a:t>e, Ferm</a:t>
            </a:r>
            <a:r>
              <a:rPr lang="fr-FR" sz="1800" spc="-20" dirty="0"/>
              <a:t>é</a:t>
            </a:r>
            <a:r>
              <a:rPr lang="fr-FR" sz="1800" dirty="0" smtClean="0"/>
              <a:t>e Perdue.</a:t>
            </a:r>
            <a:endParaRPr lang="fr-FR" sz="1800" dirty="0"/>
          </a:p>
          <a:p>
            <a:pPr marL="457200" lvl="1" indent="-457200">
              <a:buFont typeface="+mj-lt"/>
              <a:buAutoNum type="arabicPeriod"/>
            </a:pPr>
            <a:r>
              <a:rPr lang="fr-FR" sz="1800" dirty="0"/>
              <a:t>Créez un nouveau type </a:t>
            </a:r>
            <a:r>
              <a:rPr lang="fr-FR" sz="1800" dirty="0" smtClean="0"/>
              <a:t>d'enregistrement</a:t>
            </a:r>
            <a:r>
              <a:rPr lang="fr-FR" sz="1800" dirty="0"/>
              <a:t> B2C avec le processus de vente et la présentation de page B2C, et affectez-le aux profils Utilisateur responsable, Utilisateur commercial et Administrateur système.</a:t>
            </a:r>
          </a:p>
          <a:p>
            <a:pPr marL="457200" lvl="1" indent="-457200">
              <a:buFont typeface="+mj-lt"/>
              <a:buAutoNum type="arabicPeriod"/>
            </a:pPr>
            <a:endParaRPr lang="pl-PL" sz="1800" dirty="0" smtClean="0"/>
          </a:p>
          <a:p>
            <a:pPr marL="457200" lvl="1" indent="-457200">
              <a:buFont typeface="+mj-lt"/>
              <a:buAutoNum type="arabicPeriod"/>
            </a:pPr>
            <a:endParaRPr lang="en-US" sz="1800" dirty="0"/>
          </a:p>
          <a:p>
            <a:pPr marL="457200" lvl="1" indent="-457200">
              <a:buFont typeface="+mj-lt"/>
              <a:buAutoNum type="arabicPeriod"/>
            </a:pPr>
            <a:r>
              <a:rPr lang="fr-FR" sz="1800" dirty="0" smtClean="0"/>
              <a:t>Modifiez </a:t>
            </a:r>
            <a:r>
              <a:rPr lang="fr-FR" sz="1800" dirty="0"/>
              <a:t>la liste de sélection source de la piste afin de supprimer le partenaire, les relations publiques et les valeurs séminaire-partenaire.</a:t>
            </a:r>
          </a:p>
          <a:p>
            <a:pPr marL="457200" lvl="1" indent="-457200">
              <a:buFont typeface="+mj-lt"/>
              <a:buAutoNum type="arabicPeriod"/>
            </a:pPr>
            <a:r>
              <a:rPr lang="fr-FR" sz="1800" dirty="0"/>
              <a:t>Connectez-vous en tant que Phil Smith et créez une nouvelle opportunité afin de tester le type </a:t>
            </a:r>
            <a:r>
              <a:rPr lang="fr-FR" sz="1800" dirty="0" smtClean="0"/>
              <a:t>d'enregistrement</a:t>
            </a:r>
            <a:r>
              <a:rPr lang="fr-FR" sz="1800" dirty="0"/>
              <a:t>.</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5" y="585986"/>
            <a:ext cx="10267571" cy="2418153"/>
          </a:xfrm>
        </p:spPr>
        <p:txBody>
          <a:bodyPr/>
          <a:lstStyle/>
          <a:p>
            <a:r>
              <a:rPr lang="fr-FR" sz="2000" dirty="0"/>
              <a:t>Objectif :</a:t>
            </a:r>
          </a:p>
          <a:p>
            <a:pPr lvl="1"/>
            <a:r>
              <a:rPr lang="fr-FR" sz="2000" spc="-20" dirty="0"/>
              <a:t>Allison Wheeler, Vice-présidente des ventes internationales, aimerait que ses équipes commerciales aient accès à des types </a:t>
            </a:r>
            <a:r>
              <a:rPr lang="fr-FR" sz="2000" spc="-20" dirty="0" smtClean="0"/>
              <a:t>d'enregistrements d'opportunités </a:t>
            </a:r>
            <a:r>
              <a:rPr lang="fr-FR" sz="2000" spc="-20" dirty="0"/>
              <a:t>séparés pour les ventes business-to-consumer (B2C) et business-to-business (B2B), chacun avec son propre processus métier, présentation de page et valeurs de liste de sélection. Les présentations de page B2C et B2B ont déjà été créées. </a:t>
            </a:r>
          </a:p>
        </p:txBody>
      </p:sp>
      <p:sp>
        <p:nvSpPr>
          <p:cNvPr id="7" name="Text Placeholder 4"/>
          <p:cNvSpPr>
            <a:spLocks noGrp="1"/>
          </p:cNvSpPr>
          <p:nvPr>
            <p:ph type="body" sz="quarter" idx="12"/>
          </p:nvPr>
        </p:nvSpPr>
        <p:spPr>
          <a:xfrm>
            <a:off x="111760" y="81281"/>
            <a:ext cx="2059940" cy="532620"/>
          </a:xfrm>
        </p:spPr>
        <p:txBody>
          <a:bodyPr/>
          <a:lstStyle/>
          <a:p>
            <a:r>
              <a:rPr lang="fr-FR" sz="1800" dirty="0"/>
              <a:t>REJOIGNEZ-MOI</a:t>
            </a:r>
          </a:p>
        </p:txBody>
      </p:sp>
    </p:spTree>
    <p:extLst>
      <p:ext uri="{BB962C8B-B14F-4D97-AF65-F5344CB8AC3E}">
        <p14:creationId xmlns:p14="http://schemas.microsoft.com/office/powerpoint/2010/main" val="303785995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767046" y="914400"/>
            <a:ext cx="10621599" cy="2162175"/>
          </a:xfrm>
        </p:spPr>
        <p:txBody>
          <a:bodyPr tIns="0" bIns="0" anchor="ctr" anchorCtr="0"/>
          <a:lstStyle/>
          <a:p>
            <a:r>
              <a:rPr lang="fr-FR" sz="2000" dirty="0"/>
              <a:t>Objectif :</a:t>
            </a:r>
          </a:p>
          <a:p>
            <a:pPr lvl="1"/>
            <a:r>
              <a:rPr lang="fr-FR" sz="2000" dirty="0"/>
              <a:t>Allison Wheeler, Vice-présidente des ventes internationales, aimerait que ses équipes commerciales aient accès à des types </a:t>
            </a:r>
            <a:r>
              <a:rPr lang="fr-FR" sz="2000" dirty="0" smtClean="0"/>
              <a:t>d'enregistrements d'opportunités </a:t>
            </a:r>
            <a:r>
              <a:rPr lang="fr-FR" sz="2000" dirty="0"/>
              <a:t>séparés pour les ventes business-to-consumer (B2C) et business-to-business (B2B), chacun avec son propre processus métier, présentation de page et valeurs de liste de sélection. Les présentations de page B2C et B2B ont déjà été créées. </a:t>
            </a:r>
          </a:p>
        </p:txBody>
      </p:sp>
      <p:sp>
        <p:nvSpPr>
          <p:cNvPr id="3" name="Slide Number Placeholder 2"/>
          <p:cNvSpPr>
            <a:spLocks noGrp="1"/>
          </p:cNvSpPr>
          <p:nvPr>
            <p:ph type="sldNum" sz="quarter" idx="10"/>
          </p:nvPr>
        </p:nvSpPr>
        <p:spPr/>
        <p:txBody>
          <a:bodyPr/>
          <a:lstStyle/>
          <a:p>
            <a:fld id="{19FD02D3-6C23-404C-A7B3-DAB79F5D63D7}" type="slidenum">
              <a:rPr lang="en-US" smtClean="0"/>
              <a:pPr/>
              <a:t>262</a:t>
            </a:fld>
            <a:endParaRPr lang="en-US" smtClean="0"/>
          </a:p>
        </p:txBody>
      </p:sp>
      <p:sp>
        <p:nvSpPr>
          <p:cNvPr id="4" name="Text Placeholder 3"/>
          <p:cNvSpPr>
            <a:spLocks noGrp="1"/>
          </p:cNvSpPr>
          <p:nvPr>
            <p:ph type="body" sz="quarter" idx="11"/>
          </p:nvPr>
        </p:nvSpPr>
        <p:spPr>
          <a:xfrm>
            <a:off x="2114549" y="0"/>
            <a:ext cx="8135087" cy="914400"/>
          </a:xfrm>
        </p:spPr>
        <p:txBody>
          <a:bodyPr/>
          <a:lstStyle/>
          <a:p>
            <a:r>
              <a:rPr lang="fr-FR" dirty="0"/>
              <a:t>5-14 : Création </a:t>
            </a:r>
            <a:r>
              <a:rPr lang="fr-FR" dirty="0" smtClean="0"/>
              <a:t>d'un </a:t>
            </a:r>
            <a:r>
              <a:rPr lang="fr-FR" dirty="0"/>
              <a:t>processus métier B2B et </a:t>
            </a:r>
            <a:r>
              <a:rPr lang="fr-FR" dirty="0" smtClean="0"/>
              <a:t>d'un </a:t>
            </a:r>
            <a:r>
              <a:rPr lang="fr-FR" dirty="0"/>
              <a:t>type </a:t>
            </a:r>
            <a:r>
              <a:rPr lang="fr-FR" dirty="0" smtClean="0"/>
              <a:t>d'enregistrement</a:t>
            </a:r>
            <a:endParaRPr lang="fr-FR" dirty="0"/>
          </a:p>
        </p:txBody>
      </p:sp>
      <p:sp>
        <p:nvSpPr>
          <p:cNvPr id="5" name="Text Placeholder 4"/>
          <p:cNvSpPr>
            <a:spLocks noGrp="1"/>
          </p:cNvSpPr>
          <p:nvPr>
            <p:ph type="body" sz="quarter" idx="12"/>
          </p:nvPr>
        </p:nvSpPr>
        <p:spPr>
          <a:xfrm>
            <a:off x="455729" y="3485831"/>
            <a:ext cx="10698046" cy="3305493"/>
          </a:xfrm>
        </p:spPr>
        <p:txBody>
          <a:bodyPr numCol="2" spcCol="360000"/>
          <a:lstStyle/>
          <a:p>
            <a:r>
              <a:rPr lang="fr-FR" sz="2000" dirty="0"/>
              <a:t>Tâches :</a:t>
            </a:r>
          </a:p>
          <a:p>
            <a:pPr marL="457200" lvl="1" indent="-457200">
              <a:buFont typeface="+mj-lt"/>
              <a:buAutoNum type="arabicPeriod"/>
            </a:pPr>
            <a:r>
              <a:rPr lang="fr-FR" sz="2000" spc="-20" dirty="0"/>
              <a:t>Créez un nouveau processus de vente B2B avec toutes les valeurs sauf Premier contact et Devis proposé.</a:t>
            </a:r>
          </a:p>
          <a:p>
            <a:pPr marL="457200" lvl="1" indent="-457200">
              <a:buFont typeface="+mj-lt"/>
              <a:buAutoNum type="arabicPeriod"/>
            </a:pPr>
            <a:r>
              <a:rPr lang="fr-FR" sz="2000" spc="-20" dirty="0"/>
              <a:t>Créez un nouveau type </a:t>
            </a:r>
            <a:r>
              <a:rPr lang="fr-FR" sz="2000" spc="-20" dirty="0" smtClean="0"/>
              <a:t>d'enregistrement</a:t>
            </a:r>
            <a:r>
              <a:rPr lang="fr-FR" sz="2000" spc="-20" dirty="0"/>
              <a:t> B2B avec le processus de vente et la présentation de page B2B, et affectez-le aux profils Utilisateur responsable, Utilisateur commercial et Administrateur système.</a:t>
            </a:r>
          </a:p>
          <a:p>
            <a:pPr marL="457200" lvl="1" indent="-457200">
              <a:buFont typeface="+mj-lt"/>
              <a:buAutoNum type="arabicPeriod"/>
            </a:pPr>
            <a:endParaRPr lang="en-US" sz="2000" dirty="0"/>
          </a:p>
          <a:p>
            <a:pPr marL="457200" lvl="1" indent="-457200">
              <a:buFont typeface="+mj-lt"/>
              <a:buAutoNum type="arabicPeriod"/>
            </a:pPr>
            <a:r>
              <a:rPr lang="fr-FR" sz="2000" dirty="0"/>
              <a:t>Activez et modifiez le chemin de vente.</a:t>
            </a:r>
          </a:p>
          <a:p>
            <a:pPr marL="457200" lvl="1" indent="-457200">
              <a:buFont typeface="+mj-lt"/>
              <a:buAutoNum type="arabicPeriod"/>
            </a:pPr>
            <a:r>
              <a:rPr lang="fr-FR" sz="2000" dirty="0"/>
              <a:t>Personnalisez </a:t>
            </a:r>
            <a:r>
              <a:rPr lang="fr-FR" sz="2000" dirty="0" smtClean="0"/>
              <a:t>l'étape </a:t>
            </a:r>
            <a:r>
              <a:rPr lang="fr-FR" sz="2000" dirty="0"/>
              <a:t>Qualification.</a:t>
            </a:r>
          </a:p>
          <a:p>
            <a:pPr marL="457200" lvl="1" indent="-457200">
              <a:buFont typeface="+mj-lt"/>
              <a:buAutoNum type="arabicPeriod"/>
            </a:pPr>
            <a:r>
              <a:rPr lang="fr-FR" sz="2000" dirty="0"/>
              <a:t>Connectez-vous en tant que Phil Smith et créez une nouvelle opportunité pour tester le type </a:t>
            </a:r>
            <a:r>
              <a:rPr lang="fr-FR" sz="2000" dirty="0" smtClean="0"/>
              <a:t>d'enregistrement</a:t>
            </a:r>
            <a:r>
              <a:rPr lang="fr-FR" sz="2000" dirty="0"/>
              <a:t>.</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7" name="Text Placeholder 4"/>
          <p:cNvSpPr>
            <a:spLocks noGrp="1"/>
          </p:cNvSpPr>
          <p:nvPr>
            <p:ph type="body" sz="quarter" idx="12"/>
          </p:nvPr>
        </p:nvSpPr>
        <p:spPr>
          <a:xfrm>
            <a:off x="111760" y="81281"/>
            <a:ext cx="2164715" cy="532620"/>
          </a:xfrm>
        </p:spPr>
        <p:txBody>
          <a:bodyPr/>
          <a:lstStyle/>
          <a:p>
            <a:r>
              <a:rPr lang="fr-FR" sz="1800" dirty="0"/>
              <a:t>REJOIGNEZ-MOI</a:t>
            </a:r>
          </a:p>
        </p:txBody>
      </p:sp>
    </p:spTree>
    <p:extLst>
      <p:ext uri="{BB962C8B-B14F-4D97-AF65-F5344CB8AC3E}">
        <p14:creationId xmlns:p14="http://schemas.microsoft.com/office/powerpoint/2010/main" val="5177893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5 : Personnalisations des objets</a:t>
            </a:r>
          </a:p>
        </p:txBody>
      </p:sp>
      <p:sp>
        <p:nvSpPr>
          <p:cNvPr id="3" name="Text Placeholder 2"/>
          <p:cNvSpPr>
            <a:spLocks noGrp="1"/>
          </p:cNvSpPr>
          <p:nvPr>
            <p:ph type="body" sz="quarter" idx="13"/>
          </p:nvPr>
        </p:nvSpPr>
        <p:spPr>
          <a:xfrm>
            <a:off x="455732" y="1371600"/>
            <a:ext cx="6926143" cy="3666565"/>
          </a:xfrm>
        </p:spPr>
        <p:txBody>
          <a:bodyPr/>
          <a:lstStyle/>
          <a:p>
            <a:pPr marL="342900" lvl="2" indent="-342900">
              <a:spcBef>
                <a:spcPts val="900"/>
              </a:spcBef>
              <a:buFont typeface="Arial" panose="020B0604020202020204" pitchFamily="34" charset="0"/>
              <a:buChar char="•"/>
            </a:pPr>
            <a:r>
              <a:rPr lang="fr-FR" sz="2400" dirty="0">
                <a:latin typeface="+mn-lt"/>
              </a:rPr>
              <a:t>Administration des champs standard</a:t>
            </a:r>
          </a:p>
          <a:p>
            <a:pPr marL="342900" lvl="1" indent="-342900">
              <a:spcBef>
                <a:spcPts val="900"/>
              </a:spcBef>
              <a:buFont typeface="Arial" panose="020B0604020202020204" pitchFamily="34" charset="0"/>
              <a:buChar char="•"/>
            </a:pPr>
            <a:r>
              <a:rPr lang="fr-FR" dirty="0">
                <a:latin typeface="+mn-lt"/>
              </a:rPr>
              <a:t>Création de nouveaux champs personnalisés</a:t>
            </a:r>
          </a:p>
          <a:p>
            <a:pPr marL="342900" lvl="1" indent="-342900">
              <a:spcBef>
                <a:spcPts val="900"/>
              </a:spcBef>
              <a:buFont typeface="Arial" panose="020B0604020202020204" pitchFamily="34" charset="0"/>
              <a:buChar char="•"/>
            </a:pPr>
            <a:r>
              <a:rPr lang="fr-FR" dirty="0">
                <a:latin typeface="+mn-lt"/>
              </a:rPr>
              <a:t>Création de champs de sélection :               Listes déroulantes et recherches</a:t>
            </a:r>
          </a:p>
          <a:p>
            <a:pPr marL="342900" lvl="1" indent="-342900">
              <a:spcBef>
                <a:spcPts val="900"/>
              </a:spcBef>
              <a:buFont typeface="Arial" panose="020B0604020202020204" pitchFamily="34" charset="0"/>
              <a:buChar char="•"/>
            </a:pPr>
            <a:r>
              <a:rPr lang="fr-FR" dirty="0">
                <a:latin typeface="+mn-lt"/>
              </a:rPr>
              <a:t>Création de champs formule</a:t>
            </a:r>
          </a:p>
          <a:p>
            <a:pPr marL="342900" lvl="1" indent="-342900">
              <a:spcBef>
                <a:spcPts val="900"/>
              </a:spcBef>
              <a:buFont typeface="Arial" panose="020B0604020202020204" pitchFamily="34" charset="0"/>
              <a:buChar char="•"/>
            </a:pPr>
            <a:r>
              <a:rPr lang="fr-FR" dirty="0">
                <a:latin typeface="+mn-lt"/>
              </a:rPr>
              <a:t>Travail avec des présentations de page</a:t>
            </a:r>
          </a:p>
          <a:p>
            <a:pPr marL="342900" lvl="1" indent="-342900">
              <a:spcBef>
                <a:spcPts val="900"/>
              </a:spcBef>
              <a:buFont typeface="Arial" panose="020B0604020202020204" pitchFamily="34" charset="0"/>
              <a:buChar char="•"/>
            </a:pPr>
            <a:r>
              <a:rPr lang="fr-FR" dirty="0">
                <a:latin typeface="+mn-lt"/>
              </a:rPr>
              <a:t>Travail avec des types </a:t>
            </a:r>
            <a:r>
              <a:rPr lang="fr-FR" dirty="0" smtClean="0">
                <a:latin typeface="+mn-lt"/>
              </a:rPr>
              <a:t>d'enregistrements et des </a:t>
            </a:r>
            <a:r>
              <a:rPr lang="fr-FR" dirty="0">
                <a:latin typeface="+mn-lt"/>
              </a:rPr>
              <a:t>processus métier</a:t>
            </a:r>
          </a:p>
          <a:p>
            <a:pPr marL="342900" lvl="1" indent="-342900">
              <a:spcBef>
                <a:spcPts val="900"/>
              </a:spcBef>
              <a:buFont typeface="Arial" panose="020B0604020202020204" pitchFamily="34" charset="0"/>
              <a:buChar char="•"/>
            </a:pPr>
            <a:r>
              <a:rPr lang="fr-FR" b="1" dirty="0">
                <a:latin typeface="+mn-lt"/>
              </a:rPr>
              <a:t>Gestion de la qualité des données</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263</a:t>
            </a:fld>
            <a:endParaRPr lang="en-US"/>
          </a:p>
        </p:txBody>
      </p:sp>
    </p:spTree>
    <p:extLst>
      <p:ext uri="{BB962C8B-B14F-4D97-AF65-F5344CB8AC3E}">
        <p14:creationId xmlns:p14="http://schemas.microsoft.com/office/powerpoint/2010/main" val="32772736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264</a:t>
            </a:fld>
            <a:endParaRPr lang="en-US"/>
          </a:p>
        </p:txBody>
      </p:sp>
      <p:sp>
        <p:nvSpPr>
          <p:cNvPr id="3" name="Text Placeholder 2"/>
          <p:cNvSpPr>
            <a:spLocks noGrp="1"/>
          </p:cNvSpPr>
          <p:nvPr>
            <p:ph type="body" sz="quarter" idx="11"/>
          </p:nvPr>
        </p:nvSpPr>
        <p:spPr/>
        <p:txBody>
          <a:bodyPr/>
          <a:lstStyle/>
          <a:p>
            <a:r>
              <a:rPr lang="fr-FR"/>
              <a:t>Gestion de la qualité des données</a:t>
            </a:r>
          </a:p>
        </p:txBody>
      </p:sp>
      <p:graphicFrame>
        <p:nvGraphicFramePr>
          <p:cNvPr id="4" name="Table 3"/>
          <p:cNvGraphicFramePr>
            <a:graphicFrameLocks noGrp="1"/>
          </p:cNvGraphicFramePr>
          <p:nvPr>
            <p:extLst>
              <p:ext uri="{D42A27DB-BD31-4B8C-83A1-F6EECF244321}">
                <p14:modId xmlns:p14="http://schemas.microsoft.com/office/powerpoint/2010/main" val="3206493034"/>
              </p:ext>
            </p:extLst>
          </p:nvPr>
        </p:nvGraphicFramePr>
        <p:xfrm>
          <a:off x="1569408" y="1799292"/>
          <a:ext cx="8926668" cy="40491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r>
                        <a:rPr lang="fr-FR" sz="1800" b="0" baseline="0" dirty="0">
                          <a:solidFill>
                            <a:schemeClr val="tx1"/>
                          </a:solidFill>
                          <a:latin typeface="Salesforce Sans" panose="020B0505020202020203" pitchFamily="34" charset="0"/>
                          <a:ea typeface="Segoe UI" pitchFamily="34" charset="0"/>
                          <a:cs typeface="Segoe UI" pitchFamily="34" charset="0"/>
                        </a:rPr>
                        <a:t>Je suis inquiet à </a:t>
                      </a:r>
                      <a:r>
                        <a:rPr lang="fr-FR" sz="1800" b="0" baseline="0" dirty="0" smtClean="0">
                          <a:solidFill>
                            <a:schemeClr val="tx1"/>
                          </a:solidFill>
                          <a:latin typeface="Salesforce Sans" panose="020B0505020202020203" pitchFamily="34" charset="0"/>
                          <a:ea typeface="Segoe UI" pitchFamily="34" charset="0"/>
                          <a:cs typeface="Segoe UI" pitchFamily="34" charset="0"/>
                        </a:rPr>
                        <a:t>l'idée </a:t>
                      </a:r>
                      <a:r>
                        <a:rPr lang="fr-FR" sz="1800" b="0" baseline="0" dirty="0">
                          <a:solidFill>
                            <a:schemeClr val="tx1"/>
                          </a:solidFill>
                          <a:latin typeface="Salesforce Sans" panose="020B0505020202020203" pitchFamily="34" charset="0"/>
                          <a:ea typeface="Segoe UI" pitchFamily="34" charset="0"/>
                          <a:cs typeface="Segoe UI" pitchFamily="34" charset="0"/>
                        </a:rPr>
                        <a:t>que les utilisateurs ne saisissent pas une date </a:t>
                      </a:r>
                      <a:r>
                        <a:rPr lang="fr-FR" sz="1800" b="0" baseline="0" dirty="0" smtClean="0">
                          <a:solidFill>
                            <a:schemeClr val="tx1"/>
                          </a:solidFill>
                          <a:latin typeface="Salesforce Sans" panose="020B0505020202020203" pitchFamily="34" charset="0"/>
                          <a:ea typeface="Segoe UI" pitchFamily="34" charset="0"/>
                          <a:cs typeface="Segoe UI" pitchFamily="34" charset="0"/>
                        </a:rPr>
                        <a:t>d'expiration </a:t>
                      </a:r>
                      <a:r>
                        <a:rPr lang="fr-FR" sz="1800" b="0" baseline="0" dirty="0">
                          <a:solidFill>
                            <a:schemeClr val="tx1"/>
                          </a:solidFill>
                          <a:latin typeface="Salesforce Sans" panose="020B0505020202020203" pitchFamily="34" charset="0"/>
                          <a:ea typeface="Segoe UI" pitchFamily="34" charset="0"/>
                          <a:cs typeface="Segoe UI" pitchFamily="34" charset="0"/>
                        </a:rPr>
                        <a:t>quand ils marquent un compte comme disposant </a:t>
                      </a:r>
                      <a:r>
                        <a:rPr lang="fr-FR" sz="1800" b="0" baseline="0" dirty="0" smtClean="0">
                          <a:solidFill>
                            <a:schemeClr val="tx1"/>
                          </a:solidFill>
                          <a:latin typeface="Salesforce Sans" panose="020B0505020202020203" pitchFamily="34" charset="0"/>
                          <a:ea typeface="Segoe UI" pitchFamily="34" charset="0"/>
                          <a:cs typeface="Segoe UI" pitchFamily="34" charset="0"/>
                        </a:rPr>
                        <a:t>d'un </a:t>
                      </a:r>
                      <a:r>
                        <a:rPr lang="fr-FR" sz="1800" b="0" baseline="0" dirty="0">
                          <a:solidFill>
                            <a:schemeClr val="tx1"/>
                          </a:solidFill>
                          <a:latin typeface="Salesforce Sans" panose="020B0505020202020203" pitchFamily="34" charset="0"/>
                          <a:ea typeface="Segoe UI" pitchFamily="34" charset="0"/>
                          <a:cs typeface="Segoe UI" pitchFamily="34" charset="0"/>
                        </a:rPr>
                        <a:t>plan </a:t>
                      </a:r>
                      <a:r>
                        <a:rPr lang="fr-FR" sz="1800" b="0" baseline="0" dirty="0" smtClean="0">
                          <a:solidFill>
                            <a:schemeClr val="tx1"/>
                          </a:solidFill>
                          <a:latin typeface="Salesforce Sans" panose="020B0505020202020203" pitchFamily="34" charset="0"/>
                          <a:ea typeface="Segoe UI" pitchFamily="34" charset="0"/>
                          <a:cs typeface="Segoe UI" pitchFamily="34" charset="0"/>
                        </a:rPr>
                        <a:t>d'assistance</a:t>
                      </a:r>
                      <a:r>
                        <a:rPr lang="fr-FR" sz="1800" b="0" baseline="0" dirty="0">
                          <a:solidFill>
                            <a:schemeClr val="tx1"/>
                          </a:solidFill>
                          <a:latin typeface="Salesforce Sans" panose="020B0505020202020203" pitchFamily="34" charset="0"/>
                          <a:ea typeface="Segoe UI" pitchFamily="34" charset="0"/>
                          <a:cs typeface="Segoe UI" pitchFamily="34" charset="0"/>
                        </a:rPr>
                        <a:t>.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7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Allison Wheeler </a:t>
                      </a:r>
                      <a:r>
                        <a:rPr lang="fr-FR" sz="1600" b="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800" b="0" baseline="0" noProof="0" dirty="0" smtClean="0">
                          <a:solidFill>
                            <a:schemeClr val="tx1"/>
                          </a:solidFill>
                          <a:latin typeface="Salesforce Sans" panose="020B0505020202020203" pitchFamily="34" charset="0"/>
                          <a:ea typeface="Segoe UI" pitchFamily="34" charset="0"/>
                          <a:cs typeface="Segoe UI" pitchFamily="34" charset="0"/>
                        </a:rPr>
                        <a:t>J'ai </a:t>
                      </a:r>
                      <a:r>
                        <a:rPr lang="fr-FR" sz="1800" b="0" baseline="0" noProof="0" dirty="0">
                          <a:solidFill>
                            <a:schemeClr val="tx1"/>
                          </a:solidFill>
                          <a:latin typeface="Salesforce Sans" panose="020B0505020202020203" pitchFamily="34" charset="0"/>
                          <a:ea typeface="Segoe UI" pitchFamily="34" charset="0"/>
                          <a:cs typeface="Segoe UI" pitchFamily="34" charset="0"/>
                        </a:rPr>
                        <a:t>un problème similaire. Comment pouvons-nous nous assurer que les agents commerciaux saisissent systématiquement un motif de clôture quand une opportunité est perdue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12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569408" y="3410087"/>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103259" y="1902644"/>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103259" y="4156731"/>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1706228" y="4179799"/>
            <a:ext cx="437289" cy="435483"/>
          </a:xfrm>
          <a:prstGeom prst="ellipse">
            <a:avLst/>
          </a:prstGeom>
          <a:solidFill>
            <a:schemeClr val="bg2">
              <a:lumMod val="90000"/>
            </a:schemeClr>
          </a:solidFill>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2751" t="-3437" r="13977" b="74552"/>
          <a:stretch/>
        </p:blipFill>
        <p:spPr>
          <a:xfrm>
            <a:off x="1590395" y="1802200"/>
            <a:ext cx="553123" cy="565841"/>
          </a:xfrm>
          <a:prstGeom prst="ellipse">
            <a:avLst/>
          </a:prstGeom>
          <a:solidFill>
            <a:schemeClr val="bg2">
              <a:lumMod val="90000"/>
            </a:schemeClr>
          </a:solidFill>
        </p:spPr>
      </p:pic>
      <p:grpSp>
        <p:nvGrpSpPr>
          <p:cNvPr id="12" name="Group 11"/>
          <p:cNvGrpSpPr/>
          <p:nvPr/>
        </p:nvGrpSpPr>
        <p:grpSpPr>
          <a:xfrm>
            <a:off x="1860530" y="3410087"/>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38783358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809514" y="352096"/>
            <a:ext cx="617955" cy="317373"/>
          </a:xfrm>
        </p:spPr>
        <p:txBody>
          <a:bodyPr vert="horz" lIns="91440" tIns="45720" rIns="91440" bIns="45720" rtlCol="0" anchor="ctr"/>
          <a:lstStyle/>
          <a:p>
            <a:fld id="{19FD02D3-6C23-404C-A7B3-DAB79F5D63D7}" type="slidenum">
              <a:rPr lang="en-US"/>
              <a:pPr/>
              <a:t>265</a:t>
            </a:fld>
            <a:endParaRPr lang="en-US"/>
          </a:p>
        </p:txBody>
      </p:sp>
      <p:sp>
        <p:nvSpPr>
          <p:cNvPr id="3" name="Text Placeholder 2"/>
          <p:cNvSpPr>
            <a:spLocks noGrp="1"/>
          </p:cNvSpPr>
          <p:nvPr>
            <p:ph type="body" sz="quarter" idx="11"/>
          </p:nvPr>
        </p:nvSpPr>
        <p:spPr/>
        <p:txBody>
          <a:bodyPr/>
          <a:lstStyle/>
          <a:p>
            <a:r>
              <a:rPr lang="fr-FR" dirty="0"/>
              <a:t>Utiliser le suivi de </a:t>
            </a:r>
            <a:r>
              <a:rPr lang="fr-FR" dirty="0" smtClean="0"/>
              <a:t>l'historique </a:t>
            </a:r>
            <a:r>
              <a:rPr lang="fr-FR" dirty="0"/>
              <a:t>afin de maintenir la qualité des donnés</a:t>
            </a:r>
          </a:p>
        </p:txBody>
      </p:sp>
      <p:sp>
        <p:nvSpPr>
          <p:cNvPr id="4" name="Text Placeholder 3"/>
          <p:cNvSpPr>
            <a:spLocks noGrp="1"/>
          </p:cNvSpPr>
          <p:nvPr>
            <p:ph type="body" sz="quarter" idx="12"/>
          </p:nvPr>
        </p:nvSpPr>
        <p:spPr>
          <a:xfrm>
            <a:off x="455733" y="1110343"/>
            <a:ext cx="11572144" cy="2019719"/>
          </a:xfrm>
        </p:spPr>
        <p:txBody>
          <a:bodyPr numCol="2" spcCol="360000"/>
          <a:lstStyle/>
          <a:p>
            <a:pPr marL="0" indent="0">
              <a:lnSpc>
                <a:spcPct val="100000"/>
              </a:lnSpc>
              <a:buNone/>
            </a:pPr>
            <a:r>
              <a:rPr lang="fr-FR" sz="2000" dirty="0"/>
              <a:t>Activer le suivi de </a:t>
            </a:r>
            <a:r>
              <a:rPr lang="fr-FR" sz="2000" dirty="0" smtClean="0"/>
              <a:t>l'historique </a:t>
            </a:r>
            <a:r>
              <a:rPr lang="fr-FR" sz="2000" dirty="0"/>
              <a:t>sur un objet afin de suivre les modifications des champs standard et personnalisés (</a:t>
            </a:r>
            <a:r>
              <a:rPr lang="fr-FR" sz="2000" dirty="0" smtClean="0"/>
              <a:t>jusqu'à </a:t>
            </a:r>
            <a:r>
              <a:rPr lang="fr-FR" sz="2000" dirty="0"/>
              <a:t>20). Les modifications peuvent être visualisées sur la liste </a:t>
            </a:r>
            <a:r>
              <a:rPr lang="fr-FR" sz="2000" dirty="0" smtClean="0"/>
              <a:t>associé </a:t>
            </a:r>
            <a:r>
              <a:rPr lang="fr-FR" sz="2000" dirty="0"/>
              <a:t>à </a:t>
            </a:r>
            <a:r>
              <a:rPr lang="fr-FR" sz="2000" dirty="0" smtClean="0"/>
              <a:t>l'historique d'un </a:t>
            </a:r>
            <a:r>
              <a:rPr lang="fr-FR" sz="2000" dirty="0"/>
              <a:t>enregistrement ou via les rapports </a:t>
            </a:r>
            <a:r>
              <a:rPr lang="fr-FR" sz="2000" dirty="0" smtClean="0"/>
              <a:t>d'historique</a:t>
            </a:r>
            <a:r>
              <a:rPr lang="fr-FR" sz="2000" dirty="0"/>
              <a:t>. </a:t>
            </a:r>
          </a:p>
          <a:p>
            <a:pPr marL="0" indent="0">
              <a:lnSpc>
                <a:spcPct val="100000"/>
              </a:lnSpc>
              <a:buNone/>
            </a:pPr>
            <a:r>
              <a:rPr lang="fr-FR" sz="2000" dirty="0"/>
              <a:t/>
            </a:r>
            <a:br>
              <a:rPr lang="fr-FR" sz="2000" dirty="0"/>
            </a:br>
            <a:r>
              <a:rPr lang="fr-FR" sz="2000" dirty="0"/>
              <a:t/>
            </a:r>
            <a:br>
              <a:rPr lang="fr-FR" sz="2000" dirty="0"/>
            </a:br>
            <a:r>
              <a:rPr lang="fr-FR" sz="2000" dirty="0"/>
              <a:t>Pour chaque champ, les journaux de suivi :</a:t>
            </a:r>
          </a:p>
          <a:p>
            <a:pPr lvl="1">
              <a:lnSpc>
                <a:spcPct val="100000"/>
              </a:lnSpc>
            </a:pPr>
            <a:r>
              <a:rPr lang="fr-FR" sz="2000" dirty="0"/>
              <a:t>Date et heure de la modification.</a:t>
            </a:r>
          </a:p>
          <a:p>
            <a:pPr lvl="1">
              <a:lnSpc>
                <a:spcPct val="100000"/>
              </a:lnSpc>
            </a:pPr>
            <a:r>
              <a:rPr lang="fr-FR" sz="2000" dirty="0"/>
              <a:t>Utilisateur effectuant la modification.</a:t>
            </a:r>
          </a:p>
          <a:p>
            <a:pPr lvl="1">
              <a:lnSpc>
                <a:spcPct val="100000"/>
              </a:lnSpc>
            </a:pPr>
            <a:r>
              <a:rPr lang="fr-FR" sz="2000" dirty="0"/>
              <a:t>Valeurs anciennes et nouvelles </a:t>
            </a:r>
            <a:r>
              <a:rPr lang="pl-PL" sz="2000" dirty="0" smtClean="0"/>
              <a:t/>
            </a:r>
            <a:br>
              <a:rPr lang="pl-PL" sz="2000" dirty="0" smtClean="0"/>
            </a:br>
            <a:r>
              <a:rPr lang="fr-FR" sz="2000" dirty="0" smtClean="0"/>
              <a:t>(</a:t>
            </a:r>
            <a:r>
              <a:rPr lang="fr-FR" sz="2000" dirty="0"/>
              <a:t>non </a:t>
            </a:r>
            <a:r>
              <a:rPr lang="fr-FR" sz="2000" dirty="0" smtClean="0"/>
              <a:t>comprises</a:t>
            </a:r>
            <a:r>
              <a:rPr lang="pl-PL" sz="2000" dirty="0" smtClean="0"/>
              <a:t> </a:t>
            </a:r>
            <a:r>
              <a:rPr lang="fr-FR" sz="2000" dirty="0" smtClean="0"/>
              <a:t>dans </a:t>
            </a:r>
            <a:r>
              <a:rPr lang="fr-FR" sz="2000" dirty="0"/>
              <a:t>les listes de sélections multiples et </a:t>
            </a:r>
            <a:r>
              <a:rPr lang="fr-FR" sz="2000" dirty="0" smtClean="0"/>
              <a:t>les</a:t>
            </a:r>
            <a:r>
              <a:rPr lang="pl-PL" sz="2000" dirty="0" smtClean="0"/>
              <a:t> </a:t>
            </a:r>
            <a:r>
              <a:rPr lang="fr-FR" sz="2000" dirty="0" smtClean="0"/>
              <a:t>champs </a:t>
            </a:r>
            <a:r>
              <a:rPr lang="fr-FR" sz="2000" dirty="0"/>
              <a:t>textuels de </a:t>
            </a:r>
            <a:r>
              <a:rPr lang="pl-PL" sz="2000" dirty="0" smtClean="0"/>
              <a:t/>
            </a:r>
            <a:br>
              <a:rPr lang="pl-PL" sz="2000" dirty="0" smtClean="0"/>
            </a:br>
            <a:r>
              <a:rPr lang="fr-FR" sz="2000" dirty="0" smtClean="0"/>
              <a:t>grande </a:t>
            </a:r>
            <a:r>
              <a:rPr lang="fr-FR" sz="2000" dirty="0"/>
              <a:t>taille).</a:t>
            </a:r>
          </a:p>
          <a:p>
            <a:pPr>
              <a:lnSpc>
                <a:spcPct val="100000"/>
              </a:lnSpc>
            </a:pPr>
            <a:endParaRPr lang="en-IN" sz="2000" dirty="0"/>
          </a:p>
        </p:txBody>
      </p:sp>
      <p:pic>
        <p:nvPicPr>
          <p:cNvPr id="10" name="Picture 9"/>
          <p:cNvPicPr>
            <a:picLocks noChangeAspect="1"/>
          </p:cNvPicPr>
          <p:nvPr/>
        </p:nvPicPr>
        <p:blipFill>
          <a:blip r:embed="rId3" cstate="print"/>
          <a:stretch>
            <a:fillRect/>
          </a:stretch>
        </p:blipFill>
        <p:spPr>
          <a:xfrm>
            <a:off x="0" y="3570936"/>
            <a:ext cx="8025105" cy="3155686"/>
          </a:xfrm>
          <a:prstGeom prst="rect">
            <a:avLst/>
          </a:prstGeom>
        </p:spPr>
      </p:pic>
      <p:sp>
        <p:nvSpPr>
          <p:cNvPr id="11" name="TextBox 10"/>
          <p:cNvSpPr txBox="1"/>
          <p:nvPr/>
        </p:nvSpPr>
        <p:spPr>
          <a:xfrm>
            <a:off x="6701205" y="4413305"/>
            <a:ext cx="1323900" cy="563587"/>
          </a:xfrm>
          <a:prstGeom prst="rect">
            <a:avLst/>
          </a:prstGeom>
          <a:noFill/>
          <a:ln w="38100">
            <a:solidFill>
              <a:srgbClr val="FF0000"/>
            </a:solidFill>
          </a:ln>
        </p:spPr>
        <p:txBody>
          <a:bodyPr wrap="square" rtlCol="0">
            <a:spAutoFit/>
          </a:bodyPr>
          <a:lstStyle/>
          <a:p>
            <a:pPr algn="l"/>
            <a:endParaRPr lang="en-US" dirty="0">
              <a:solidFill>
                <a:schemeClr val="tx2"/>
              </a:solidFill>
              <a:latin typeface="Salesforce Sans" panose="020B0505020202020203" pitchFamily="34" charset="0"/>
              <a:cs typeface="Arial" pitchFamily="34" charset="0"/>
            </a:endParaRPr>
          </a:p>
        </p:txBody>
      </p:sp>
      <p:sp>
        <p:nvSpPr>
          <p:cNvPr id="12" name="TextBox 11"/>
          <p:cNvSpPr txBox="1"/>
          <p:nvPr/>
        </p:nvSpPr>
        <p:spPr>
          <a:xfrm>
            <a:off x="0" y="4695099"/>
            <a:ext cx="1918190" cy="563587"/>
          </a:xfrm>
          <a:prstGeom prst="rect">
            <a:avLst/>
          </a:prstGeom>
          <a:noFill/>
          <a:ln w="38100">
            <a:solidFill>
              <a:srgbClr val="FF0000"/>
            </a:solidFill>
          </a:ln>
        </p:spPr>
        <p:txBody>
          <a:bodyPr wrap="square" rtlCol="0">
            <a:spAutoFit/>
          </a:bodyPr>
          <a:lstStyle/>
          <a:p>
            <a:pPr algn="l"/>
            <a:endParaRPr lang="en-US" dirty="0">
              <a:solidFill>
                <a:schemeClr val="tx2"/>
              </a:solidFill>
              <a:latin typeface="Salesforce Sans" panose="020B0505020202020203" pitchFamily="34" charset="0"/>
              <a:cs typeface="Arial" pitchFamily="34" charset="0"/>
            </a:endParaRPr>
          </a:p>
        </p:txBody>
      </p:sp>
      <p:pic>
        <p:nvPicPr>
          <p:cNvPr id="13" name="Picture 12"/>
          <p:cNvPicPr>
            <a:picLocks noChangeAspect="1"/>
          </p:cNvPicPr>
          <p:nvPr/>
        </p:nvPicPr>
        <p:blipFill>
          <a:blip r:embed="rId4" cstate="print"/>
          <a:stretch>
            <a:fillRect/>
          </a:stretch>
        </p:blipFill>
        <p:spPr>
          <a:xfrm>
            <a:off x="8139006" y="4028902"/>
            <a:ext cx="3888871" cy="2459567"/>
          </a:xfrm>
          <a:prstGeom prst="rect">
            <a:avLst/>
          </a:prstGeom>
        </p:spPr>
      </p:pic>
    </p:spTree>
    <p:extLst>
      <p:ext uri="{BB962C8B-B14F-4D97-AF65-F5344CB8AC3E}">
        <p14:creationId xmlns:p14="http://schemas.microsoft.com/office/powerpoint/2010/main" val="288142822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266</a:t>
            </a:fld>
            <a:endParaRPr lang="en-US" smtClean="0"/>
          </a:p>
        </p:txBody>
      </p:sp>
      <p:sp>
        <p:nvSpPr>
          <p:cNvPr id="4" name="Text Placeholder 3"/>
          <p:cNvSpPr>
            <a:spLocks noGrp="1"/>
          </p:cNvSpPr>
          <p:nvPr>
            <p:ph type="body" sz="quarter" idx="11"/>
          </p:nvPr>
        </p:nvSpPr>
        <p:spPr>
          <a:xfrm>
            <a:off x="2124075" y="0"/>
            <a:ext cx="8125562" cy="914400"/>
          </a:xfrm>
        </p:spPr>
        <p:txBody>
          <a:bodyPr/>
          <a:lstStyle/>
          <a:p>
            <a:r>
              <a:rPr lang="fr-FR" dirty="0"/>
              <a:t>5-15 : Activation du suivi de </a:t>
            </a:r>
            <a:r>
              <a:rPr lang="fr-FR" dirty="0" smtClean="0"/>
              <a:t>l'historique </a:t>
            </a:r>
            <a:r>
              <a:rPr lang="fr-FR" dirty="0"/>
              <a:t>des champs du compte</a:t>
            </a:r>
          </a:p>
        </p:txBody>
      </p:sp>
      <p:sp>
        <p:nvSpPr>
          <p:cNvPr id="5" name="Text Placeholder 4"/>
          <p:cNvSpPr>
            <a:spLocks noGrp="1"/>
          </p:cNvSpPr>
          <p:nvPr>
            <p:ph type="body" sz="quarter" idx="12"/>
          </p:nvPr>
        </p:nvSpPr>
        <p:spPr>
          <a:xfrm>
            <a:off x="455730" y="3186602"/>
            <a:ext cx="9516945" cy="3508112"/>
          </a:xfrm>
        </p:spPr>
        <p:txBody>
          <a:bodyPr numCol="1"/>
          <a:lstStyle/>
          <a:p>
            <a:r>
              <a:rPr lang="fr-FR" dirty="0"/>
              <a:t>Tâches :</a:t>
            </a:r>
          </a:p>
          <a:p>
            <a:pPr marL="457200" lvl="1" indent="-457200">
              <a:buFont typeface="+mj-lt"/>
              <a:buAutoNum type="arabicPeriod"/>
            </a:pPr>
            <a:r>
              <a:rPr lang="fr-FR" dirty="0"/>
              <a:t>Activez le suivi de </a:t>
            </a:r>
            <a:r>
              <a:rPr lang="fr-FR" dirty="0" smtClean="0"/>
              <a:t>l'historique </a:t>
            </a:r>
            <a:r>
              <a:rPr lang="fr-FR" dirty="0"/>
              <a:t>des champs sur les comptes, et configurez-le de façon à ce </a:t>
            </a:r>
            <a:r>
              <a:rPr lang="fr-FR" dirty="0" smtClean="0"/>
              <a:t>qu'il </a:t>
            </a:r>
            <a:r>
              <a:rPr lang="fr-FR" dirty="0"/>
              <a:t>suive les champs Dispose </a:t>
            </a:r>
            <a:r>
              <a:rPr lang="fr-FR" dirty="0" smtClean="0"/>
              <a:t>d'un </a:t>
            </a:r>
            <a:r>
              <a:rPr lang="fr-FR" dirty="0"/>
              <a:t>plan </a:t>
            </a:r>
            <a:r>
              <a:rPr lang="fr-FR" dirty="0" smtClean="0"/>
              <a:t>d'assistance </a:t>
            </a:r>
            <a:r>
              <a:rPr lang="fr-FR" dirty="0"/>
              <a:t>et Date </a:t>
            </a:r>
            <a:r>
              <a:rPr lang="fr-FR" dirty="0" smtClean="0"/>
              <a:t>d'expiration </a:t>
            </a:r>
            <a:r>
              <a:rPr lang="fr-FR" dirty="0"/>
              <a:t>du plan </a:t>
            </a:r>
            <a:r>
              <a:rPr lang="fr-FR" dirty="0" smtClean="0"/>
              <a:t>d'assistance</a:t>
            </a:r>
            <a:r>
              <a:rPr lang="fr-FR" dirty="0"/>
              <a:t>.</a:t>
            </a:r>
          </a:p>
          <a:p>
            <a:pPr marL="457200" lvl="1" indent="-457200">
              <a:buFont typeface="+mj-lt"/>
              <a:buAutoNum type="arabicPeriod"/>
            </a:pPr>
            <a:r>
              <a:rPr lang="fr-FR" dirty="0"/>
              <a:t>Ajoutez la liste associée Historique de compte à la présentation de page du Compte client.</a:t>
            </a:r>
          </a:p>
          <a:p>
            <a:pPr marL="457200" lvl="1" indent="-457200">
              <a:buFont typeface="+mj-lt"/>
              <a:buAutoNum type="arabicPeriod"/>
            </a:pPr>
            <a:r>
              <a:rPr lang="fr-FR" dirty="0"/>
              <a:t>À des fins de test, marquez deux comptes comme ayant des plans </a:t>
            </a:r>
            <a:r>
              <a:rPr lang="fr-FR" dirty="0" smtClean="0"/>
              <a:t>d'assistance</a:t>
            </a:r>
            <a:r>
              <a:rPr lang="fr-FR" dirty="0"/>
              <a:t>, mais </a:t>
            </a:r>
            <a:r>
              <a:rPr lang="fr-FR" dirty="0" smtClean="0"/>
              <a:t>n'inscrivez </a:t>
            </a:r>
            <a:r>
              <a:rPr lang="fr-FR" dirty="0"/>
              <a:t>une date </a:t>
            </a:r>
            <a:r>
              <a:rPr lang="fr-FR" dirty="0" smtClean="0"/>
              <a:t>d'expiration </a:t>
            </a:r>
            <a:r>
              <a:rPr lang="fr-FR" dirty="0"/>
              <a:t>que pour </a:t>
            </a:r>
            <a:r>
              <a:rPr lang="fr-FR" dirty="0" smtClean="0"/>
              <a:t>l'un d'entre </a:t>
            </a:r>
            <a:r>
              <a:rPr lang="fr-FR" dirty="0"/>
              <a:t>eux.</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1"/>
          <p:cNvSpPr>
            <a:spLocks noGrp="1"/>
          </p:cNvSpPr>
          <p:nvPr>
            <p:ph type="body" sz="quarter" idx="15"/>
          </p:nvPr>
        </p:nvSpPr>
        <p:spPr>
          <a:xfrm>
            <a:off x="1767046" y="914400"/>
            <a:ext cx="10424953" cy="2162175"/>
          </a:xfrm>
        </p:spPr>
        <p:txBody>
          <a:bodyPr tIns="0" bIns="0" anchor="ctr" anchorCtr="0"/>
          <a:lstStyle/>
          <a:p>
            <a:r>
              <a:rPr lang="fr-FR" dirty="0"/>
              <a:t>Objectif :</a:t>
            </a:r>
          </a:p>
          <a:p>
            <a:pPr lvl="1"/>
            <a:r>
              <a:rPr lang="fr-FR" dirty="0"/>
              <a:t>Noah Larkin, Vice-président Service client, aimerait savoir quels comptes sont marqués comme disposant </a:t>
            </a:r>
            <a:r>
              <a:rPr lang="fr-FR" dirty="0" smtClean="0"/>
              <a:t>d'un </a:t>
            </a:r>
            <a:r>
              <a:rPr lang="fr-FR" dirty="0"/>
              <a:t>plan </a:t>
            </a:r>
            <a:r>
              <a:rPr lang="fr-FR" dirty="0" smtClean="0"/>
              <a:t>d'assistance </a:t>
            </a:r>
            <a:r>
              <a:rPr lang="fr-FR" dirty="0"/>
              <a:t>par semaine afin </a:t>
            </a:r>
            <a:r>
              <a:rPr lang="fr-FR" dirty="0" smtClean="0"/>
              <a:t>qu'il </a:t>
            </a:r>
            <a:r>
              <a:rPr lang="fr-FR" dirty="0"/>
              <a:t>puisse savoir quels comptes ne disposent pas </a:t>
            </a:r>
            <a:r>
              <a:rPr lang="fr-FR" dirty="0" smtClean="0"/>
              <a:t>d'une </a:t>
            </a:r>
            <a:r>
              <a:rPr lang="fr-FR" dirty="0"/>
              <a:t>date </a:t>
            </a:r>
            <a:r>
              <a:rPr lang="fr-FR" dirty="0" smtClean="0"/>
              <a:t>d'expiration </a:t>
            </a:r>
            <a:r>
              <a:rPr lang="fr-FR" dirty="0"/>
              <a:t>du plan </a:t>
            </a:r>
            <a:r>
              <a:rPr lang="fr-FR" dirty="0" smtClean="0"/>
              <a:t>d'assistance</a:t>
            </a:r>
            <a:r>
              <a:rPr lang="fr-FR" dirty="0"/>
              <a:t>.</a:t>
            </a:r>
          </a:p>
        </p:txBody>
      </p:sp>
      <p:sp>
        <p:nvSpPr>
          <p:cNvPr id="7" name="Text Placeholder 4"/>
          <p:cNvSpPr>
            <a:spLocks noGrp="1"/>
          </p:cNvSpPr>
          <p:nvPr>
            <p:ph type="body" sz="quarter" idx="12"/>
          </p:nvPr>
        </p:nvSpPr>
        <p:spPr>
          <a:xfrm>
            <a:off x="111760" y="81281"/>
            <a:ext cx="2488565" cy="532620"/>
          </a:xfrm>
        </p:spPr>
        <p:txBody>
          <a:bodyPr/>
          <a:lstStyle/>
          <a:p>
            <a:r>
              <a:rPr lang="fr-FR" sz="1800" dirty="0"/>
              <a:t>REJOIGNEZ-MOI</a:t>
            </a:r>
          </a:p>
        </p:txBody>
      </p:sp>
    </p:spTree>
    <p:extLst>
      <p:ext uri="{BB962C8B-B14F-4D97-AF65-F5344CB8AC3E}">
        <p14:creationId xmlns:p14="http://schemas.microsoft.com/office/powerpoint/2010/main" val="6608366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825843" y="352096"/>
            <a:ext cx="601626" cy="301045"/>
          </a:xfrm>
        </p:spPr>
        <p:txBody>
          <a:bodyPr vert="horz" lIns="91440" tIns="45720" rIns="91440" bIns="45720" rtlCol="0" anchor="ctr"/>
          <a:lstStyle/>
          <a:p>
            <a:fld id="{19FD02D3-6C23-404C-A7B3-DAB79F5D63D7}" type="slidenum">
              <a:rPr lang="en-US"/>
              <a:pPr/>
              <a:t>267</a:t>
            </a:fld>
            <a:endParaRPr lang="en-US"/>
          </a:p>
        </p:txBody>
      </p:sp>
      <p:sp>
        <p:nvSpPr>
          <p:cNvPr id="3" name="Text Placeholder 2"/>
          <p:cNvSpPr>
            <a:spLocks noGrp="1"/>
          </p:cNvSpPr>
          <p:nvPr>
            <p:ph type="body" sz="quarter" idx="11"/>
          </p:nvPr>
        </p:nvSpPr>
        <p:spPr/>
        <p:txBody>
          <a:bodyPr/>
          <a:lstStyle/>
          <a:p>
            <a:r>
              <a:rPr lang="fr-FR"/>
              <a:t>Utiliser la validation des données afin de maintenir la qualité des donnés </a:t>
            </a:r>
          </a:p>
        </p:txBody>
      </p:sp>
      <p:sp>
        <p:nvSpPr>
          <p:cNvPr id="4" name="Text Placeholder 3"/>
          <p:cNvSpPr>
            <a:spLocks noGrp="1"/>
          </p:cNvSpPr>
          <p:nvPr>
            <p:ph type="body" sz="quarter" idx="12"/>
          </p:nvPr>
        </p:nvSpPr>
        <p:spPr>
          <a:xfrm>
            <a:off x="455732" y="1061358"/>
            <a:ext cx="10971737" cy="849086"/>
          </a:xfrm>
        </p:spPr>
        <p:txBody>
          <a:bodyPr/>
          <a:lstStyle/>
          <a:p>
            <a:pPr>
              <a:lnSpc>
                <a:spcPct val="100000"/>
              </a:lnSpc>
            </a:pPr>
            <a:r>
              <a:rPr lang="fr-FR" dirty="0"/>
              <a:t>La validation des données vous permet de garantir </a:t>
            </a:r>
            <a:r>
              <a:rPr lang="fr-FR" dirty="0" smtClean="0"/>
              <a:t>l'intégrité </a:t>
            </a:r>
            <a:r>
              <a:rPr lang="fr-FR" dirty="0"/>
              <a:t>des données </a:t>
            </a:r>
            <a:r>
              <a:rPr lang="fr-FR" i="1" dirty="0"/>
              <a:t>avant</a:t>
            </a:r>
            <a:r>
              <a:rPr lang="fr-FR" dirty="0"/>
              <a:t> </a:t>
            </a:r>
            <a:r>
              <a:rPr lang="fr-FR" dirty="0" smtClean="0"/>
              <a:t>qu'elles </a:t>
            </a:r>
            <a:r>
              <a:rPr lang="fr-FR" dirty="0"/>
              <a:t>ne soient sauvegardées, en empêchant les utilisateurs de sauvegarder les valeurs de champs invalides. Il existe deux types :</a:t>
            </a:r>
          </a:p>
          <a:p>
            <a:endParaRPr lang="en-IN" dirty="0"/>
          </a:p>
        </p:txBody>
      </p:sp>
      <p:sp>
        <p:nvSpPr>
          <p:cNvPr id="5" name="Text Placeholder 4"/>
          <p:cNvSpPr>
            <a:spLocks noGrp="1"/>
          </p:cNvSpPr>
          <p:nvPr>
            <p:ph type="body" sz="quarter" idx="13"/>
          </p:nvPr>
        </p:nvSpPr>
        <p:spPr>
          <a:xfrm>
            <a:off x="455732" y="2440491"/>
            <a:ext cx="11280537" cy="2538364"/>
          </a:xfrm>
        </p:spPr>
        <p:txBody>
          <a:bodyPr numCol="2" spcCol="360000"/>
          <a:lstStyle/>
          <a:p>
            <a:pPr lvl="1">
              <a:lnSpc>
                <a:spcPct val="100000"/>
              </a:lnSpc>
            </a:pPr>
            <a:r>
              <a:rPr lang="fr-FR" dirty="0"/>
              <a:t>La validation des données du système implique de configurer </a:t>
            </a:r>
            <a:r>
              <a:rPr lang="pl-PL" dirty="0" smtClean="0"/>
              <a:t/>
            </a:r>
            <a:br>
              <a:rPr lang="pl-PL" dirty="0" smtClean="0"/>
            </a:br>
            <a:r>
              <a:rPr lang="fr-FR" dirty="0" smtClean="0"/>
              <a:t>des </a:t>
            </a:r>
            <a:r>
              <a:rPr lang="fr-FR" dirty="0"/>
              <a:t>propriétés simples de champs afin de garantir une saisie de données valides :</a:t>
            </a:r>
          </a:p>
          <a:p>
            <a:pPr lvl="2">
              <a:lnSpc>
                <a:spcPct val="100000"/>
              </a:lnSpc>
              <a:buFont typeface="Arial" panose="020B0604020202020204" pitchFamily="34" charset="0"/>
              <a:buChar char="•"/>
            </a:pPr>
            <a:r>
              <a:rPr lang="fr-FR" sz="2400" dirty="0"/>
              <a:t>Type de données de champ</a:t>
            </a:r>
          </a:p>
          <a:p>
            <a:pPr lvl="2">
              <a:lnSpc>
                <a:spcPct val="100000"/>
              </a:lnSpc>
              <a:buFont typeface="Arial" panose="020B0604020202020204" pitchFamily="34" charset="0"/>
              <a:buChar char="•"/>
            </a:pPr>
            <a:r>
              <a:rPr lang="fr-FR" sz="2400" dirty="0"/>
              <a:t>Champ requis</a:t>
            </a:r>
          </a:p>
          <a:p>
            <a:pPr lvl="2">
              <a:lnSpc>
                <a:spcPct val="100000"/>
              </a:lnSpc>
              <a:buFont typeface="Arial" panose="020B0604020202020204" pitchFamily="34" charset="0"/>
              <a:buChar char="•"/>
            </a:pPr>
            <a:r>
              <a:rPr lang="fr-FR" sz="2400" dirty="0"/>
              <a:t>Champ unique</a:t>
            </a:r>
          </a:p>
          <a:p>
            <a:pPr lvl="1">
              <a:lnSpc>
                <a:spcPct val="100000"/>
              </a:lnSpc>
            </a:pPr>
            <a:r>
              <a:rPr lang="fr-FR" dirty="0"/>
              <a:t>Les règles de </a:t>
            </a:r>
            <a:r>
              <a:rPr lang="fr-FR" dirty="0" smtClean="0"/>
              <a:t>validation </a:t>
            </a:r>
            <a:r>
              <a:rPr lang="fr-FR" dirty="0"/>
              <a:t>personnalisées vous permettent </a:t>
            </a:r>
            <a:r>
              <a:rPr lang="fr-FR" dirty="0" smtClean="0"/>
              <a:t>d'appliquer </a:t>
            </a:r>
            <a:r>
              <a:rPr lang="fr-FR" dirty="0"/>
              <a:t>des conditions plus complexes, comprenant un ou plusieurs champs, propres à votre processus métier.</a:t>
            </a:r>
          </a:p>
          <a:p>
            <a:pPr>
              <a:lnSpc>
                <a:spcPct val="100000"/>
              </a:lnSpc>
            </a:pPr>
            <a:endParaRPr lang="en-IN" dirty="0"/>
          </a:p>
        </p:txBody>
      </p:sp>
      <p:grpSp>
        <p:nvGrpSpPr>
          <p:cNvPr id="6" name="Group 5"/>
          <p:cNvGrpSpPr/>
          <p:nvPr/>
        </p:nvGrpSpPr>
        <p:grpSpPr>
          <a:xfrm>
            <a:off x="-1" y="5751013"/>
            <a:ext cx="12188825" cy="1107996"/>
            <a:chOff x="0" y="921837"/>
            <a:chExt cx="12188825" cy="1107996"/>
          </a:xfrm>
        </p:grpSpPr>
        <p:sp>
          <p:nvSpPr>
            <p:cNvPr id="7" name="Rectangle 6"/>
            <p:cNvSpPr/>
            <p:nvPr/>
          </p:nvSpPr>
          <p:spPr bwMode="auto">
            <a:xfrm>
              <a:off x="0" y="921837"/>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pPr algn="l"/>
              <a:r>
                <a:rPr lang="fr-FR" sz="2000" dirty="0">
                  <a:solidFill>
                    <a:srgbClr val="19325C"/>
                  </a:solidFill>
                </a:rPr>
                <a:t>Les règles de workflow personnalisées ne sont exécutées </a:t>
              </a:r>
              <a:r>
                <a:rPr lang="fr-FR" sz="2000" dirty="0" smtClean="0">
                  <a:solidFill>
                    <a:srgbClr val="19325C"/>
                  </a:solidFill>
                </a:rPr>
                <a:t>qu'à </a:t>
              </a:r>
              <a:r>
                <a:rPr lang="fr-FR" sz="2000" dirty="0">
                  <a:solidFill>
                    <a:srgbClr val="19325C"/>
                  </a:solidFill>
                </a:rPr>
                <a:t>condition </a:t>
              </a:r>
              <a:r>
                <a:rPr lang="fr-FR" sz="2000" dirty="0" smtClean="0">
                  <a:solidFill>
                    <a:srgbClr val="19325C"/>
                  </a:solidFill>
                </a:rPr>
                <a:t>qu'il n'y </a:t>
              </a:r>
              <a:r>
                <a:rPr lang="fr-FR" sz="2000" dirty="0">
                  <a:solidFill>
                    <a:srgbClr val="19325C"/>
                  </a:solidFill>
                </a:rPr>
                <a:t>ait aucune erreur issue des validations </a:t>
              </a:r>
              <a:r>
                <a:rPr lang="fr-FR" sz="2000" dirty="0" smtClean="0">
                  <a:solidFill>
                    <a:srgbClr val="19325C"/>
                  </a:solidFill>
                </a:rPr>
                <a:t>système</a:t>
              </a:r>
              <a:r>
                <a:rPr lang="fr-FR" sz="2000" dirty="0">
                  <a:solidFill>
                    <a:srgbClr val="19325C"/>
                  </a:solidFill>
                </a:rPr>
                <a:t>.</a:t>
              </a:r>
            </a:p>
          </p:txBody>
        </p:sp>
        <p:grpSp>
          <p:nvGrpSpPr>
            <p:cNvPr id="8" name="Group 7"/>
            <p:cNvGrpSpPr/>
            <p:nvPr/>
          </p:nvGrpSpPr>
          <p:grpSpPr>
            <a:xfrm>
              <a:off x="101546" y="1017709"/>
              <a:ext cx="351485" cy="351484"/>
              <a:chOff x="230188" y="5645150"/>
              <a:chExt cx="446088" cy="446087"/>
            </a:xfrm>
          </p:grpSpPr>
          <p:sp>
            <p:nvSpPr>
              <p:cNvPr id="9" name="Oval 8"/>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9"/>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8485717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858500" y="303110"/>
            <a:ext cx="568969" cy="399016"/>
          </a:xfrm>
        </p:spPr>
        <p:txBody>
          <a:bodyPr vert="horz" lIns="91440" tIns="45720" rIns="91440" bIns="45720" rtlCol="0" anchor="ctr"/>
          <a:lstStyle/>
          <a:p>
            <a:fld id="{19FD02D3-6C23-404C-A7B3-DAB79F5D63D7}" type="slidenum">
              <a:rPr lang="en-US"/>
              <a:pPr/>
              <a:t>268</a:t>
            </a:fld>
            <a:endParaRPr lang="en-US"/>
          </a:p>
        </p:txBody>
      </p:sp>
      <p:sp>
        <p:nvSpPr>
          <p:cNvPr id="3" name="Text Placeholder 2"/>
          <p:cNvSpPr>
            <a:spLocks noGrp="1"/>
          </p:cNvSpPr>
          <p:nvPr>
            <p:ph type="body" sz="quarter" idx="11"/>
          </p:nvPr>
        </p:nvSpPr>
        <p:spPr>
          <a:xfrm>
            <a:off x="455734" y="7437"/>
            <a:ext cx="9471156" cy="914400"/>
          </a:xfrm>
        </p:spPr>
        <p:txBody>
          <a:bodyPr/>
          <a:lstStyle/>
          <a:p>
            <a:r>
              <a:rPr lang="fr-FR" dirty="0"/>
              <a:t>Validation des données du système : champs requis et uniques</a:t>
            </a:r>
          </a:p>
        </p:txBody>
      </p:sp>
      <p:sp>
        <p:nvSpPr>
          <p:cNvPr id="4" name="Text Placeholder 3"/>
          <p:cNvSpPr>
            <a:spLocks noGrp="1"/>
          </p:cNvSpPr>
          <p:nvPr>
            <p:ph type="body" sz="quarter" idx="12"/>
          </p:nvPr>
        </p:nvSpPr>
        <p:spPr>
          <a:xfrm>
            <a:off x="455732" y="1045029"/>
            <a:ext cx="11621968" cy="1160090"/>
          </a:xfrm>
        </p:spPr>
        <p:txBody>
          <a:bodyPr/>
          <a:lstStyle/>
          <a:p>
            <a:pPr>
              <a:lnSpc>
                <a:spcPct val="100000"/>
              </a:lnSpc>
            </a:pPr>
            <a:r>
              <a:rPr lang="fr-FR" spc="-20" dirty="0"/>
              <a:t>Certains champs personnalisés peuvent être marqués comme étant requis et</a:t>
            </a:r>
            <a:r>
              <a:rPr lang="fr-FR" spc="-20" dirty="0" smtClean="0"/>
              <a:t>/</a:t>
            </a:r>
            <a:r>
              <a:rPr lang="pl-PL" spc="-20" dirty="0" smtClean="0"/>
              <a:t/>
            </a:r>
            <a:br>
              <a:rPr lang="pl-PL" spc="-20" dirty="0" smtClean="0"/>
            </a:br>
            <a:r>
              <a:rPr lang="fr-FR" spc="-20" dirty="0" smtClean="0"/>
              <a:t>ou </a:t>
            </a:r>
            <a:r>
              <a:rPr lang="fr-FR" spc="-20" dirty="0"/>
              <a:t>uniques au niveau du système afin de forcer les utilisateurs à toujours saisir une valeur, ou de bloquer les enregistrements contenant des valeurs dupliquées.</a:t>
            </a:r>
          </a:p>
          <a:p>
            <a:pPr>
              <a:lnSpc>
                <a:spcPct val="100000"/>
              </a:lnSpc>
            </a:pPr>
            <a:endParaRPr lang="en-IN" dirty="0"/>
          </a:p>
        </p:txBody>
      </p:sp>
      <p:sp>
        <p:nvSpPr>
          <p:cNvPr id="5" name="Rounded Rectangle 10"/>
          <p:cNvSpPr/>
          <p:nvPr/>
        </p:nvSpPr>
        <p:spPr>
          <a:xfrm>
            <a:off x="2175485" y="2205119"/>
            <a:ext cx="3818396" cy="3714561"/>
          </a:xfrm>
          <a:prstGeom prst="roundRect">
            <a:avLst>
              <a:gd name="adj" fmla="val 5724"/>
            </a:avLst>
          </a:prstGeom>
          <a:solidFill>
            <a:schemeClr val="tx1">
              <a:lumMod val="10000"/>
              <a:lumOff val="9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182880" rIns="91440" bIns="2767604" numCol="1" spcCol="1270" anchor="t"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fr-FR" sz="2100" b="1" i="0" u="none" strike="noStrike" cap="none" normalizeH="0" baseline="0" noProof="0" dirty="0">
                <a:ln>
                  <a:noFill/>
                </a:ln>
                <a:solidFill>
                  <a:schemeClr val="tx2">
                    <a:lumMod val="75000"/>
                  </a:schemeClr>
                </a:solidFill>
                <a:uLnTx/>
                <a:uFillTx/>
                <a:ea typeface="MS PGothic" charset="-128"/>
                <a:cs typeface="MS PGothic" charset="-128"/>
              </a:rPr>
              <a:t>Obligatoire </a:t>
            </a:r>
          </a:p>
        </p:txBody>
      </p:sp>
      <p:sp>
        <p:nvSpPr>
          <p:cNvPr id="6" name="Freeform 11"/>
          <p:cNvSpPr/>
          <p:nvPr/>
        </p:nvSpPr>
        <p:spPr>
          <a:xfrm>
            <a:off x="2282012" y="2908811"/>
            <a:ext cx="362224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marL="0" marR="0" lvl="0" indent="0" algn="ctr" defTabSz="800100" eaLnBrk="1" fontAlgn="auto" latinLnBrk="0" hangingPunct="1">
              <a:lnSpc>
                <a:spcPts val="1600"/>
              </a:lnSpc>
              <a:spcBef>
                <a:spcPct val="0"/>
              </a:spcBef>
              <a:buClrTx/>
              <a:buSzTx/>
              <a:buFontTx/>
              <a:buNone/>
              <a:tabLst/>
              <a:defRPr/>
            </a:pPr>
            <a:r>
              <a:rPr kumimoji="0" lang="fr-FR" sz="1300" b="0" i="0" u="none" strike="noStrike" cap="none" normalizeH="0" baseline="0" noProof="0" dirty="0">
                <a:ln>
                  <a:noFill/>
                </a:ln>
                <a:solidFill>
                  <a:schemeClr val="bg1"/>
                </a:solidFill>
                <a:uLnTx/>
                <a:uFillTx/>
                <a:ea typeface="MS PGothic" charset="-128"/>
              </a:rPr>
              <a:t>Requis de façon universelle au moment </a:t>
            </a:r>
            <a:r>
              <a:rPr kumimoji="0" lang="pl-PL" sz="1300" b="0" i="0" u="none" strike="noStrike" cap="none" normalizeH="0" baseline="0" noProof="0" dirty="0" smtClean="0">
                <a:ln>
                  <a:noFill/>
                </a:ln>
                <a:solidFill>
                  <a:schemeClr val="bg1"/>
                </a:solidFill>
                <a:uLnTx/>
                <a:uFillTx/>
                <a:ea typeface="MS PGothic" charset="-128"/>
              </a:rPr>
              <a:t/>
            </a:r>
            <a:br>
              <a:rPr kumimoji="0" lang="pl-PL" sz="1300" b="0" i="0" u="none" strike="noStrike" cap="none" normalizeH="0" baseline="0" noProof="0" dirty="0" smtClean="0">
                <a:ln>
                  <a:noFill/>
                </a:ln>
                <a:solidFill>
                  <a:schemeClr val="bg1"/>
                </a:solidFill>
                <a:uLnTx/>
                <a:uFillTx/>
                <a:ea typeface="MS PGothic" charset="-128"/>
              </a:rPr>
            </a:br>
            <a:r>
              <a:rPr kumimoji="0" lang="fr-FR" sz="1300" b="0" i="0" u="none" strike="noStrike" cap="none" normalizeH="0" baseline="0" noProof="0" dirty="0" smtClean="0">
                <a:ln>
                  <a:noFill/>
                </a:ln>
                <a:solidFill>
                  <a:schemeClr val="bg1"/>
                </a:solidFill>
                <a:uLnTx/>
                <a:uFillTx/>
                <a:ea typeface="MS PGothic" charset="-128"/>
              </a:rPr>
              <a:t>de </a:t>
            </a:r>
            <a:r>
              <a:rPr kumimoji="0" lang="fr-FR" sz="1300" b="0" i="0" u="none" strike="noStrike" cap="none" normalizeH="0" baseline="0" noProof="0" dirty="0">
                <a:ln>
                  <a:noFill/>
                </a:ln>
                <a:solidFill>
                  <a:schemeClr val="bg1"/>
                </a:solidFill>
                <a:uLnTx/>
                <a:uFillTx/>
                <a:ea typeface="MS PGothic" charset="-128"/>
              </a:rPr>
              <a:t>la sauvegarde</a:t>
            </a:r>
          </a:p>
        </p:txBody>
      </p:sp>
      <p:sp>
        <p:nvSpPr>
          <p:cNvPr id="7" name="Freeform 12"/>
          <p:cNvSpPr/>
          <p:nvPr/>
        </p:nvSpPr>
        <p:spPr>
          <a:xfrm>
            <a:off x="2282012" y="3413974"/>
            <a:ext cx="3622242" cy="568692"/>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marL="0" marR="0" lvl="0" indent="0" algn="ctr" defTabSz="800100" eaLnBrk="1" fontAlgn="auto" latinLnBrk="0" hangingPunct="1">
              <a:lnSpc>
                <a:spcPts val="1600"/>
              </a:lnSpc>
              <a:spcBef>
                <a:spcPct val="0"/>
              </a:spcBef>
              <a:buClrTx/>
              <a:buSzTx/>
              <a:buFontTx/>
              <a:buNone/>
              <a:tabLst/>
              <a:defRPr/>
            </a:pPr>
            <a:r>
              <a:rPr kumimoji="0" lang="fr-FR" sz="1300" b="0" u="none" strike="noStrike" cap="none" normalizeH="0" baseline="0" noProof="0" dirty="0">
                <a:ln>
                  <a:noFill/>
                </a:ln>
                <a:solidFill>
                  <a:schemeClr val="bg1"/>
                </a:solidFill>
                <a:uLnTx/>
                <a:uFillTx/>
                <a:ea typeface="MS PGothic" charset="-128"/>
                <a:cs typeface="MS PGothic" charset="-128"/>
              </a:rPr>
              <a:t>Ajoutés à </a:t>
            </a:r>
            <a:r>
              <a:rPr kumimoji="0" lang="fr-FR" sz="1300" b="0" i="1" u="none" strike="noStrike" cap="none" normalizeH="0" baseline="0" noProof="0" dirty="0">
                <a:ln>
                  <a:noFill/>
                </a:ln>
                <a:solidFill>
                  <a:schemeClr val="bg1"/>
                </a:solidFill>
                <a:uLnTx/>
                <a:uFillTx/>
                <a:ea typeface="MS PGothic" charset="-128"/>
                <a:cs typeface="MS PGothic" charset="-128"/>
              </a:rPr>
              <a:t>toutes</a:t>
            </a:r>
            <a:r>
              <a:rPr kumimoji="0" lang="fr-FR" sz="1300" b="0" u="none" strike="noStrike" cap="none" normalizeH="0" baseline="0" noProof="0" dirty="0">
                <a:ln>
                  <a:noFill/>
                </a:ln>
                <a:solidFill>
                  <a:schemeClr val="bg1"/>
                </a:solidFill>
                <a:uLnTx/>
                <a:uFillTx/>
                <a:ea typeface="MS PGothic" charset="-128"/>
                <a:cs typeface="MS PGothic" charset="-128"/>
              </a:rPr>
              <a:t> </a:t>
            </a:r>
            <a:r>
              <a:rPr kumimoji="0" lang="fr-FR" sz="1300" b="0" u="none" strike="noStrike" cap="none" normalizeH="0" baseline="0" noProof="0" dirty="0" smtClean="0">
                <a:ln>
                  <a:noFill/>
                </a:ln>
                <a:solidFill>
                  <a:schemeClr val="bg1"/>
                </a:solidFill>
                <a:uLnTx/>
                <a:uFillTx/>
                <a:ea typeface="MS PGothic" charset="-128"/>
                <a:cs typeface="MS PGothic" charset="-128"/>
              </a:rPr>
              <a:t>les </a:t>
            </a:r>
            <a:r>
              <a:rPr kumimoji="0" lang="pl-PL" sz="1300" b="0" u="none" strike="noStrike" cap="none" normalizeH="0" baseline="0" noProof="0" dirty="0" smtClean="0">
                <a:ln>
                  <a:noFill/>
                </a:ln>
                <a:solidFill>
                  <a:schemeClr val="bg1"/>
                </a:solidFill>
                <a:uLnTx/>
                <a:uFillTx/>
                <a:ea typeface="MS PGothic" charset="-128"/>
                <a:cs typeface="MS PGothic" charset="-128"/>
              </a:rPr>
              <a:t/>
            </a:r>
            <a:br>
              <a:rPr kumimoji="0" lang="pl-PL" sz="1300" b="0" u="none" strike="noStrike" cap="none" normalizeH="0" baseline="0" noProof="0" dirty="0" smtClean="0">
                <a:ln>
                  <a:noFill/>
                </a:ln>
                <a:solidFill>
                  <a:schemeClr val="bg1"/>
                </a:solidFill>
                <a:uLnTx/>
                <a:uFillTx/>
                <a:ea typeface="MS PGothic" charset="-128"/>
                <a:cs typeface="MS PGothic" charset="-128"/>
              </a:rPr>
            </a:br>
            <a:r>
              <a:rPr kumimoji="0" lang="fr-FR" sz="1300" b="0" u="none" strike="noStrike" cap="none" normalizeH="0" baseline="0" noProof="0" dirty="0" smtClean="0">
                <a:ln>
                  <a:noFill/>
                </a:ln>
                <a:solidFill>
                  <a:schemeClr val="bg1"/>
                </a:solidFill>
                <a:uLnTx/>
                <a:uFillTx/>
                <a:ea typeface="MS PGothic" charset="-128"/>
                <a:cs typeface="MS PGothic" charset="-128"/>
              </a:rPr>
              <a:t>présentations </a:t>
            </a:r>
            <a:r>
              <a:rPr kumimoji="0" lang="fr-FR" sz="1300" b="0" u="none" strike="noStrike" cap="none" normalizeH="0" baseline="0" noProof="0" dirty="0">
                <a:ln>
                  <a:noFill/>
                </a:ln>
                <a:solidFill>
                  <a:schemeClr val="bg1"/>
                </a:solidFill>
                <a:uLnTx/>
                <a:uFillTx/>
                <a:ea typeface="MS PGothic" charset="-128"/>
                <a:cs typeface="MS PGothic" charset="-128"/>
              </a:rPr>
              <a:t>de page</a:t>
            </a:r>
          </a:p>
        </p:txBody>
      </p:sp>
      <p:sp>
        <p:nvSpPr>
          <p:cNvPr id="8" name="Freeform 13"/>
          <p:cNvSpPr/>
          <p:nvPr/>
        </p:nvSpPr>
        <p:spPr>
          <a:xfrm>
            <a:off x="2282012" y="4033074"/>
            <a:ext cx="362224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marL="0" marR="0" lvl="0" indent="0" algn="ctr" defTabSz="800100" eaLnBrk="1" fontAlgn="auto" latinLnBrk="0" hangingPunct="1">
              <a:lnSpc>
                <a:spcPts val="1600"/>
              </a:lnSpc>
              <a:spcBef>
                <a:spcPct val="0"/>
              </a:spcBef>
              <a:buClrTx/>
              <a:buSzTx/>
              <a:buFontTx/>
              <a:buNone/>
              <a:tabLst/>
              <a:defRPr/>
            </a:pPr>
            <a:r>
              <a:rPr kumimoji="0" lang="fr-FR" sz="1300" b="0" i="0" u="none" strike="noStrike" cap="none" normalizeH="0" baseline="0" noProof="0" dirty="0">
                <a:ln>
                  <a:noFill/>
                </a:ln>
                <a:solidFill>
                  <a:schemeClr val="bg1"/>
                </a:solidFill>
                <a:uLnTx/>
                <a:uFillTx/>
                <a:ea typeface="MS PGothic" charset="-128"/>
                <a:cs typeface="MS PGothic" charset="-128"/>
              </a:rPr>
              <a:t>Ne peuvent pas être rendues visibles</a:t>
            </a:r>
          </a:p>
        </p:txBody>
      </p:sp>
      <p:sp>
        <p:nvSpPr>
          <p:cNvPr id="9" name="Freeform 14"/>
          <p:cNvSpPr/>
          <p:nvPr/>
        </p:nvSpPr>
        <p:spPr>
          <a:xfrm>
            <a:off x="2282012" y="4519637"/>
            <a:ext cx="3622242" cy="564586"/>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marL="0" marR="0" lvl="0" indent="0" algn="ctr" defTabSz="800100" eaLnBrk="1" fontAlgn="auto" latinLnBrk="0" hangingPunct="1">
              <a:lnSpc>
                <a:spcPts val="1600"/>
              </a:lnSpc>
              <a:spcBef>
                <a:spcPts val="0"/>
              </a:spcBef>
              <a:buClrTx/>
              <a:buSzTx/>
              <a:buFontTx/>
              <a:buNone/>
              <a:tabLst/>
              <a:defRPr/>
            </a:pPr>
            <a:r>
              <a:rPr kumimoji="0" lang="fr-FR" sz="1300" b="0" u="none" strike="noStrike" cap="none" normalizeH="0" baseline="0" noProof="0" dirty="0">
                <a:ln>
                  <a:noFill/>
                </a:ln>
                <a:solidFill>
                  <a:schemeClr val="bg1"/>
                </a:solidFill>
                <a:uLnTx/>
                <a:uFillTx/>
                <a:ea typeface="MS PGothic" charset="-128"/>
                <a:cs typeface="MS PGothic" charset="-128"/>
              </a:rPr>
              <a:t>Modifiables sur </a:t>
            </a:r>
            <a:r>
              <a:rPr kumimoji="0" lang="fr-FR" sz="1300" b="0" i="1" u="none" strike="noStrike" cap="none" normalizeH="0" baseline="0" noProof="0" dirty="0">
                <a:ln>
                  <a:noFill/>
                </a:ln>
                <a:solidFill>
                  <a:schemeClr val="bg1"/>
                </a:solidFill>
                <a:uLnTx/>
                <a:uFillTx/>
                <a:ea typeface="MS PGothic" charset="-128"/>
                <a:cs typeface="MS PGothic" charset="-128"/>
              </a:rPr>
              <a:t>tous</a:t>
            </a:r>
            <a:r>
              <a:rPr kumimoji="0" lang="fr-FR" sz="1300" b="0" u="none" strike="noStrike" cap="none" normalizeH="0" baseline="0" noProof="0" dirty="0">
                <a:ln>
                  <a:noFill/>
                </a:ln>
                <a:solidFill>
                  <a:schemeClr val="bg1"/>
                </a:solidFill>
                <a:uLnTx/>
                <a:uFillTx/>
                <a:ea typeface="MS PGothic" charset="-128"/>
                <a:cs typeface="MS PGothic" charset="-128"/>
              </a:rPr>
              <a:t> les profils (sécurité au niveau du champ)</a:t>
            </a:r>
          </a:p>
        </p:txBody>
      </p:sp>
      <p:sp>
        <p:nvSpPr>
          <p:cNvPr id="10" name="Freeform 18"/>
          <p:cNvSpPr/>
          <p:nvPr/>
        </p:nvSpPr>
        <p:spPr>
          <a:xfrm>
            <a:off x="2282012" y="5138648"/>
            <a:ext cx="3622242" cy="659922"/>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marL="0" marR="0" lvl="0" indent="0" algn="ctr" defTabSz="800100" eaLnBrk="1" fontAlgn="auto" latinLnBrk="0" hangingPunct="1">
              <a:lnSpc>
                <a:spcPts val="1600"/>
              </a:lnSpc>
              <a:spcBef>
                <a:spcPct val="0"/>
              </a:spcBef>
              <a:buClrTx/>
              <a:buSzTx/>
              <a:buFontTx/>
              <a:buNone/>
              <a:tabLst/>
              <a:defRPr/>
            </a:pPr>
            <a:r>
              <a:rPr kumimoji="0" lang="fr-FR" sz="1300" b="0" i="0" u="none" strike="noStrike" cap="none" normalizeH="0" baseline="0" noProof="0" dirty="0">
                <a:ln>
                  <a:noFill/>
                </a:ln>
                <a:solidFill>
                  <a:schemeClr val="bg1"/>
                </a:solidFill>
                <a:uLnTx/>
                <a:uFillTx/>
                <a:ea typeface="MS PGothic" charset="-128"/>
                <a:cs typeface="MS PGothic" charset="-128"/>
              </a:rPr>
              <a:t>Pas pour les cases à cocher ni les </a:t>
            </a:r>
            <a:r>
              <a:rPr kumimoji="0" lang="pl-PL" sz="1300" b="0" i="0" u="none" strike="noStrike" cap="none" normalizeH="0" baseline="0" noProof="0" dirty="0" smtClean="0">
                <a:ln>
                  <a:noFill/>
                </a:ln>
                <a:solidFill>
                  <a:schemeClr val="bg1"/>
                </a:solidFill>
                <a:uLnTx/>
                <a:uFillTx/>
                <a:ea typeface="MS PGothic" charset="-128"/>
                <a:cs typeface="MS PGothic" charset="-128"/>
              </a:rPr>
              <a:t/>
            </a:r>
            <a:br>
              <a:rPr kumimoji="0" lang="pl-PL" sz="1300" b="0" i="0" u="none" strike="noStrike" cap="none" normalizeH="0" baseline="0" noProof="0" dirty="0" smtClean="0">
                <a:ln>
                  <a:noFill/>
                </a:ln>
                <a:solidFill>
                  <a:schemeClr val="bg1"/>
                </a:solidFill>
                <a:uLnTx/>
                <a:uFillTx/>
                <a:ea typeface="MS PGothic" charset="-128"/>
                <a:cs typeface="MS PGothic" charset="-128"/>
              </a:rPr>
            </a:br>
            <a:r>
              <a:rPr kumimoji="0" lang="fr-FR" sz="1300" b="0" i="0" u="none" strike="noStrike" cap="none" normalizeH="0" baseline="0" noProof="0" dirty="0" smtClean="0">
                <a:ln>
                  <a:noFill/>
                </a:ln>
                <a:solidFill>
                  <a:schemeClr val="bg1"/>
                </a:solidFill>
                <a:uLnTx/>
                <a:uFillTx/>
                <a:ea typeface="MS PGothic" charset="-128"/>
                <a:cs typeface="MS PGothic" charset="-128"/>
              </a:rPr>
              <a:t>zones </a:t>
            </a:r>
            <a:r>
              <a:rPr kumimoji="0" lang="fr-FR" sz="1300" b="0" i="0" u="none" strike="noStrike" cap="none" normalizeH="0" baseline="0" noProof="0" dirty="0">
                <a:ln>
                  <a:noFill/>
                </a:ln>
                <a:solidFill>
                  <a:schemeClr val="bg1"/>
                </a:solidFill>
                <a:uLnTx/>
                <a:uFillTx/>
                <a:ea typeface="MS PGothic" charset="-128"/>
                <a:cs typeface="MS PGothic" charset="-128"/>
              </a:rPr>
              <a:t>de texte (long)</a:t>
            </a:r>
          </a:p>
        </p:txBody>
      </p:sp>
      <p:sp>
        <p:nvSpPr>
          <p:cNvPr id="11" name="Rounded Rectangle 19"/>
          <p:cNvSpPr/>
          <p:nvPr/>
        </p:nvSpPr>
        <p:spPr>
          <a:xfrm>
            <a:off x="6198120" y="2205119"/>
            <a:ext cx="3818396" cy="3714561"/>
          </a:xfrm>
          <a:prstGeom prst="roundRect">
            <a:avLst>
              <a:gd name="adj" fmla="val 5436"/>
            </a:avLst>
          </a:prstGeom>
          <a:solidFill>
            <a:schemeClr val="tx1">
              <a:lumMod val="10000"/>
              <a:lumOff val="9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182880" rIns="91440" bIns="2767604" numCol="1" spcCol="1270" anchor="t"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fr-FR" sz="2100" b="1" i="0" u="none" strike="noStrike" cap="none" normalizeH="0" baseline="0" noProof="0" dirty="0">
                <a:ln>
                  <a:noFill/>
                </a:ln>
                <a:solidFill>
                  <a:schemeClr val="tx2">
                    <a:lumMod val="75000"/>
                  </a:schemeClr>
                </a:solidFill>
                <a:uLnTx/>
                <a:uFillTx/>
                <a:ea typeface="MS PGothic" charset="-128"/>
                <a:cs typeface="MS PGothic" charset="-128"/>
              </a:rPr>
              <a:t>Uniques</a:t>
            </a:r>
          </a:p>
        </p:txBody>
      </p:sp>
      <p:sp>
        <p:nvSpPr>
          <p:cNvPr id="12" name="Freeform 20"/>
          <p:cNvSpPr/>
          <p:nvPr/>
        </p:nvSpPr>
        <p:spPr>
          <a:xfrm>
            <a:off x="6304647" y="2908811"/>
            <a:ext cx="3622242" cy="623394"/>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marL="0" marR="0" lvl="0" indent="0" algn="ctr" defTabSz="800100" eaLnBrk="1" fontAlgn="auto" latinLnBrk="0" hangingPunct="1">
              <a:lnSpc>
                <a:spcPts val="1600"/>
              </a:lnSpc>
              <a:spcBef>
                <a:spcPct val="0"/>
              </a:spcBef>
              <a:buClrTx/>
              <a:buSzTx/>
              <a:buFontTx/>
              <a:buNone/>
              <a:tabLst/>
              <a:defRPr/>
            </a:pPr>
            <a:r>
              <a:rPr kumimoji="0" lang="fr-FR" sz="1300" b="0" i="0" u="none" strike="noStrike" cap="none" normalizeH="0" baseline="0" noProof="0" dirty="0">
                <a:ln>
                  <a:noFill/>
                </a:ln>
                <a:solidFill>
                  <a:schemeClr val="bg1"/>
                </a:solidFill>
                <a:uLnTx/>
                <a:uFillTx/>
              </a:rPr>
              <a:t>Arrête les valeurs dupliquées au </a:t>
            </a:r>
            <a:r>
              <a:rPr kumimoji="0" lang="pl-PL" sz="1300" b="0" i="0" u="none" strike="noStrike" cap="none" normalizeH="0" baseline="0" noProof="0" dirty="0" smtClean="0">
                <a:ln>
                  <a:noFill/>
                </a:ln>
                <a:solidFill>
                  <a:schemeClr val="bg1"/>
                </a:solidFill>
                <a:uLnTx/>
                <a:uFillTx/>
              </a:rPr>
              <a:t/>
            </a:r>
            <a:br>
              <a:rPr kumimoji="0" lang="pl-PL" sz="1300" b="0" i="0" u="none" strike="noStrike" cap="none" normalizeH="0" baseline="0" noProof="0" dirty="0" smtClean="0">
                <a:ln>
                  <a:noFill/>
                </a:ln>
                <a:solidFill>
                  <a:schemeClr val="bg1"/>
                </a:solidFill>
                <a:uLnTx/>
                <a:uFillTx/>
              </a:rPr>
            </a:br>
            <a:r>
              <a:rPr kumimoji="0" lang="fr-FR" sz="1300" b="0" i="0" u="none" strike="noStrike" cap="none" normalizeH="0" baseline="0" noProof="0" dirty="0" smtClean="0">
                <a:ln>
                  <a:noFill/>
                </a:ln>
                <a:solidFill>
                  <a:schemeClr val="bg1"/>
                </a:solidFill>
                <a:uLnTx/>
                <a:uFillTx/>
              </a:rPr>
              <a:t>moment </a:t>
            </a:r>
            <a:r>
              <a:rPr kumimoji="0" lang="fr-FR" sz="1300" b="0" i="0" u="none" strike="noStrike" cap="none" normalizeH="0" baseline="0" noProof="0" dirty="0">
                <a:ln>
                  <a:noFill/>
                </a:ln>
                <a:solidFill>
                  <a:schemeClr val="bg1"/>
                </a:solidFill>
                <a:uLnTx/>
                <a:uFillTx/>
              </a:rPr>
              <a:t>de la sauvegarde</a:t>
            </a:r>
          </a:p>
        </p:txBody>
      </p:sp>
      <p:sp>
        <p:nvSpPr>
          <p:cNvPr id="13" name="Freeform 21"/>
          <p:cNvSpPr/>
          <p:nvPr/>
        </p:nvSpPr>
        <p:spPr>
          <a:xfrm>
            <a:off x="6304647" y="3645216"/>
            <a:ext cx="3622242" cy="623394"/>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marL="0" marR="0" lvl="0" indent="0" algn="ctr" defTabSz="800100" eaLnBrk="1" fontAlgn="auto" latinLnBrk="0" hangingPunct="1">
              <a:lnSpc>
                <a:spcPts val="1600"/>
              </a:lnSpc>
              <a:spcBef>
                <a:spcPct val="0"/>
              </a:spcBef>
              <a:buClrTx/>
              <a:buSzTx/>
              <a:buFontTx/>
              <a:buNone/>
              <a:tabLst/>
              <a:defRPr/>
            </a:pPr>
            <a:r>
              <a:rPr kumimoji="0" lang="fr-FR" sz="1300" b="0" i="0" u="none" strike="noStrike" cap="none" normalizeH="0" baseline="0" noProof="0" dirty="0">
                <a:ln>
                  <a:noFill/>
                </a:ln>
                <a:solidFill>
                  <a:schemeClr val="bg1"/>
                </a:solidFill>
                <a:uLnTx/>
                <a:uFillTx/>
              </a:rPr>
              <a:t>Les duplicatas existants entraînent </a:t>
            </a:r>
            <a:r>
              <a:rPr kumimoji="0" lang="pl-PL" sz="1300" b="0" i="0" u="none" strike="noStrike" cap="none" normalizeH="0" baseline="0" noProof="0" dirty="0" smtClean="0">
                <a:ln>
                  <a:noFill/>
                </a:ln>
                <a:solidFill>
                  <a:schemeClr val="bg1"/>
                </a:solidFill>
                <a:uLnTx/>
                <a:uFillTx/>
              </a:rPr>
              <a:t/>
            </a:r>
            <a:br>
              <a:rPr kumimoji="0" lang="pl-PL" sz="1300" b="0" i="0" u="none" strike="noStrike" cap="none" normalizeH="0" baseline="0" noProof="0" dirty="0" smtClean="0">
                <a:ln>
                  <a:noFill/>
                </a:ln>
                <a:solidFill>
                  <a:schemeClr val="bg1"/>
                </a:solidFill>
                <a:uLnTx/>
                <a:uFillTx/>
              </a:rPr>
            </a:br>
            <a:r>
              <a:rPr kumimoji="0" lang="fr-FR" sz="1300" b="0" i="0" u="none" strike="noStrike" cap="none" normalizeH="0" baseline="0" noProof="0" dirty="0" smtClean="0">
                <a:ln>
                  <a:noFill/>
                </a:ln>
                <a:solidFill>
                  <a:schemeClr val="bg1"/>
                </a:solidFill>
                <a:uLnTx/>
                <a:uFillTx/>
              </a:rPr>
              <a:t>des </a:t>
            </a:r>
            <a:r>
              <a:rPr kumimoji="0" lang="fr-FR" sz="1300" b="0" i="0" u="none" strike="noStrike" cap="none" normalizeH="0" baseline="0" noProof="0" dirty="0">
                <a:ln>
                  <a:noFill/>
                </a:ln>
                <a:solidFill>
                  <a:schemeClr val="bg1"/>
                </a:solidFill>
                <a:uLnTx/>
                <a:uFillTx/>
              </a:rPr>
              <a:t>erreurs</a:t>
            </a:r>
          </a:p>
        </p:txBody>
      </p:sp>
      <p:sp>
        <p:nvSpPr>
          <p:cNvPr id="14" name="Freeform 22"/>
          <p:cNvSpPr/>
          <p:nvPr/>
        </p:nvSpPr>
        <p:spPr>
          <a:xfrm>
            <a:off x="6304647" y="4381621"/>
            <a:ext cx="3622242" cy="623394"/>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marL="0" marR="0" lvl="0" indent="0" algn="ctr" defTabSz="800100" eaLnBrk="1" fontAlgn="auto" latinLnBrk="0" hangingPunct="1">
              <a:lnSpc>
                <a:spcPts val="1600"/>
              </a:lnSpc>
              <a:spcBef>
                <a:spcPct val="0"/>
              </a:spcBef>
              <a:buClrTx/>
              <a:buSzTx/>
              <a:buFontTx/>
              <a:buNone/>
              <a:tabLst/>
              <a:defRPr/>
            </a:pPr>
            <a:r>
              <a:rPr kumimoji="0" lang="fr-FR" sz="1300" b="0" i="0" u="none" strike="noStrike" cap="none" normalizeH="0" baseline="0" noProof="0" dirty="0">
                <a:ln>
                  <a:noFill/>
                </a:ln>
                <a:solidFill>
                  <a:schemeClr val="bg1"/>
                </a:solidFill>
                <a:uLnTx/>
                <a:uFillTx/>
              </a:rPr>
              <a:t>Champs E-mail, Numéro et Texte uniquement</a:t>
            </a:r>
          </a:p>
        </p:txBody>
      </p:sp>
      <p:sp>
        <p:nvSpPr>
          <p:cNvPr id="15" name="Freeform 23"/>
          <p:cNvSpPr/>
          <p:nvPr/>
        </p:nvSpPr>
        <p:spPr>
          <a:xfrm>
            <a:off x="6304647" y="5084223"/>
            <a:ext cx="3622242" cy="714347"/>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19325C"/>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marL="0" marR="0" lvl="0" indent="0" algn="ctr" defTabSz="800100" eaLnBrk="1" fontAlgn="auto" latinLnBrk="0" hangingPunct="1">
              <a:lnSpc>
                <a:spcPts val="1600"/>
              </a:lnSpc>
              <a:spcBef>
                <a:spcPct val="0"/>
              </a:spcBef>
              <a:buClrTx/>
              <a:buSzTx/>
              <a:buFontTx/>
              <a:buNone/>
              <a:tabLst/>
              <a:defRPr/>
            </a:pPr>
            <a:r>
              <a:rPr kumimoji="0" lang="fr-FR" sz="1300" b="0" i="0" u="none" strike="noStrike" cap="none" normalizeH="0" baseline="0" noProof="0" dirty="0">
                <a:ln>
                  <a:noFill/>
                </a:ln>
                <a:solidFill>
                  <a:schemeClr val="bg1"/>
                </a:solidFill>
                <a:uLnTx/>
                <a:uFillTx/>
              </a:rPr>
              <a:t>Les champs textuels peuvent être </a:t>
            </a:r>
          </a:p>
          <a:p>
            <a:pPr marL="0" marR="0" lvl="0" indent="0" algn="ctr" defTabSz="800100" eaLnBrk="1" fontAlgn="auto" latinLnBrk="0" hangingPunct="1">
              <a:lnSpc>
                <a:spcPts val="1600"/>
              </a:lnSpc>
              <a:spcBef>
                <a:spcPct val="0"/>
              </a:spcBef>
              <a:buClrTx/>
              <a:buSzTx/>
              <a:buFontTx/>
              <a:buNone/>
              <a:tabLst/>
              <a:defRPr/>
            </a:pPr>
            <a:r>
              <a:rPr kumimoji="0" lang="fr-FR" sz="1300" b="0" i="0" u="none" strike="noStrike" cap="none" normalizeH="0" baseline="0" noProof="0" dirty="0">
                <a:ln>
                  <a:noFill/>
                </a:ln>
                <a:solidFill>
                  <a:schemeClr val="bg1"/>
                </a:solidFill>
                <a:uLnTx/>
                <a:uFillTx/>
              </a:rPr>
              <a:t>traités comme étant sensibles à la case</a:t>
            </a:r>
          </a:p>
        </p:txBody>
      </p:sp>
      <p:grpSp>
        <p:nvGrpSpPr>
          <p:cNvPr id="16" name="Group 15"/>
          <p:cNvGrpSpPr/>
          <p:nvPr/>
        </p:nvGrpSpPr>
        <p:grpSpPr>
          <a:xfrm>
            <a:off x="-1" y="6065338"/>
            <a:ext cx="12188825" cy="800219"/>
            <a:chOff x="0" y="921837"/>
            <a:chExt cx="12188825" cy="800219"/>
          </a:xfrm>
        </p:grpSpPr>
        <p:sp>
          <p:nvSpPr>
            <p:cNvPr id="17" name="Rectangle 16"/>
            <p:cNvSpPr/>
            <p:nvPr/>
          </p:nvSpPr>
          <p:spPr bwMode="auto">
            <a:xfrm>
              <a:off x="0" y="921837"/>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a:solidFill>
                    <a:srgbClr val="19325C"/>
                  </a:solidFill>
                  <a:latin typeface="Salesforce Sans" panose="020B0505020202020203" pitchFamily="34" charset="0"/>
                </a:rPr>
                <a:t>REMARQUE :</a:t>
              </a:r>
            </a:p>
            <a:p>
              <a:pPr lvl="0">
                <a:defRPr/>
              </a:pPr>
              <a:r>
                <a:rPr lang="fr-FR" sz="2000">
                  <a:solidFill>
                    <a:srgbClr val="19325C"/>
                  </a:solidFill>
                </a:rPr>
                <a:t>Rechercher : </a:t>
              </a:r>
              <a:r>
                <a:rPr lang="fr-FR" sz="2000">
                  <a:solidFill>
                    <a:srgbClr val="19325C"/>
                  </a:solidFill>
                  <a:latin typeface="Courier New" pitchFamily="49" charset="0"/>
                  <a:cs typeface="Courier New" pitchFamily="49" charset="0"/>
                </a:rPr>
                <a:t>champs requis, champs uniques</a:t>
              </a:r>
            </a:p>
          </p:txBody>
        </p:sp>
        <p:grpSp>
          <p:nvGrpSpPr>
            <p:cNvPr id="18" name="Group 17"/>
            <p:cNvGrpSpPr/>
            <p:nvPr/>
          </p:nvGrpSpPr>
          <p:grpSpPr>
            <a:xfrm>
              <a:off x="101546" y="1017709"/>
              <a:ext cx="351485" cy="351484"/>
              <a:chOff x="230188" y="5645150"/>
              <a:chExt cx="446088" cy="446087"/>
            </a:xfrm>
          </p:grpSpPr>
          <p:sp>
            <p:nvSpPr>
              <p:cNvPr id="19" name="Oval 18"/>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19"/>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6454606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stretch>
            <a:fillRect/>
          </a:stretch>
        </p:blipFill>
        <p:spPr>
          <a:xfrm>
            <a:off x="1312756" y="2212102"/>
            <a:ext cx="2161002" cy="2607536"/>
          </a:xfrm>
          <a:prstGeom prst="rect">
            <a:avLst/>
          </a:prstGeom>
        </p:spPr>
      </p:pic>
      <p:sp>
        <p:nvSpPr>
          <p:cNvPr id="2" name="Slide Number Placeholder 1"/>
          <p:cNvSpPr>
            <a:spLocks noGrp="1"/>
          </p:cNvSpPr>
          <p:nvPr>
            <p:ph type="sldNum" sz="quarter" idx="10"/>
          </p:nvPr>
        </p:nvSpPr>
        <p:spPr>
          <a:xfrm>
            <a:off x="10825843" y="335768"/>
            <a:ext cx="601626" cy="333702"/>
          </a:xfrm>
        </p:spPr>
        <p:txBody>
          <a:bodyPr vert="horz" lIns="91440" tIns="45720" rIns="91440" bIns="45720" rtlCol="0" anchor="ctr"/>
          <a:lstStyle/>
          <a:p>
            <a:fld id="{19FD02D3-6C23-404C-A7B3-DAB79F5D63D7}" type="slidenum">
              <a:rPr lang="en-US"/>
              <a:pPr/>
              <a:t>269</a:t>
            </a:fld>
            <a:endParaRPr lang="en-US"/>
          </a:p>
        </p:txBody>
      </p:sp>
      <p:sp>
        <p:nvSpPr>
          <p:cNvPr id="3" name="Text Placeholder 2"/>
          <p:cNvSpPr>
            <a:spLocks noGrp="1"/>
          </p:cNvSpPr>
          <p:nvPr>
            <p:ph type="body" sz="quarter" idx="11"/>
          </p:nvPr>
        </p:nvSpPr>
        <p:spPr/>
        <p:txBody>
          <a:bodyPr/>
          <a:lstStyle/>
          <a:p>
            <a:r>
              <a:rPr lang="fr-FR" dirty="0"/>
              <a:t>Validation des données : règles de </a:t>
            </a:r>
            <a:r>
              <a:rPr lang="fr-FR" dirty="0" smtClean="0"/>
              <a:t>validation</a:t>
            </a:r>
            <a:endParaRPr lang="fr-FR" dirty="0"/>
          </a:p>
        </p:txBody>
      </p:sp>
      <p:sp>
        <p:nvSpPr>
          <p:cNvPr id="4" name="Text Placeholder 3"/>
          <p:cNvSpPr>
            <a:spLocks noGrp="1"/>
          </p:cNvSpPr>
          <p:nvPr>
            <p:ph type="body" sz="quarter" idx="12"/>
          </p:nvPr>
        </p:nvSpPr>
        <p:spPr>
          <a:xfrm>
            <a:off x="455733" y="1035504"/>
            <a:ext cx="11631492" cy="1255844"/>
          </a:xfrm>
        </p:spPr>
        <p:txBody>
          <a:bodyPr/>
          <a:lstStyle/>
          <a:p>
            <a:pPr marL="0" indent="0">
              <a:buNone/>
            </a:pPr>
            <a:r>
              <a:rPr lang="fr-FR" sz="2000" dirty="0"/>
              <a:t>Une règle de </a:t>
            </a:r>
            <a:r>
              <a:rPr lang="fr-FR" sz="2000" dirty="0" smtClean="0"/>
              <a:t>validation </a:t>
            </a:r>
            <a:r>
              <a:rPr lang="fr-FR" sz="2000" dirty="0"/>
              <a:t>vous permet de spécifier vos propres critères commerciaux afin </a:t>
            </a:r>
            <a:r>
              <a:rPr lang="fr-FR" sz="2000" dirty="0" smtClean="0"/>
              <a:t>d'empêcher </a:t>
            </a:r>
            <a:r>
              <a:rPr lang="fr-FR" sz="2000" dirty="0"/>
              <a:t>les utilisateurs de sauvegarder des données invalides dans un ou plusieurs champs.  </a:t>
            </a:r>
          </a:p>
          <a:p>
            <a:pPr marL="0" indent="0">
              <a:buNone/>
            </a:pPr>
            <a:r>
              <a:rPr lang="fr-FR" sz="2000" b="1" dirty="0"/>
              <a:t>Exemple :</a:t>
            </a:r>
            <a:r>
              <a:rPr lang="fr-FR" sz="2000" dirty="0"/>
              <a:t> les remises sur les opportunités ne doivent pas excéder 20 %.</a:t>
            </a:r>
          </a:p>
          <a:p>
            <a:pPr marL="0" indent="0">
              <a:buNone/>
            </a:pPr>
            <a:endParaRPr lang="en-US" sz="2000" dirty="0"/>
          </a:p>
          <a:p>
            <a:endParaRPr lang="en-IN" sz="2000" dirty="0"/>
          </a:p>
        </p:txBody>
      </p:sp>
      <p:grpSp>
        <p:nvGrpSpPr>
          <p:cNvPr id="5" name="Group 4"/>
          <p:cNvGrpSpPr/>
          <p:nvPr/>
        </p:nvGrpSpPr>
        <p:grpSpPr>
          <a:xfrm>
            <a:off x="402355" y="2914281"/>
            <a:ext cx="11475534" cy="2847873"/>
            <a:chOff x="386240" y="2842656"/>
            <a:chExt cx="9294684" cy="2306653"/>
          </a:xfrm>
        </p:grpSpPr>
        <p:sp>
          <p:nvSpPr>
            <p:cNvPr id="6" name="Right Arrow 34"/>
            <p:cNvSpPr/>
            <p:nvPr/>
          </p:nvSpPr>
          <p:spPr>
            <a:xfrm>
              <a:off x="3401587" y="2842656"/>
              <a:ext cx="587990" cy="454075"/>
            </a:xfrm>
            <a:prstGeom prst="rightArrow">
              <a:avLst>
                <a:gd name="adj1" fmla="val 60000"/>
                <a:gd name="adj2" fmla="val 50000"/>
              </a:avLst>
            </a:prstGeom>
            <a:solidFill>
              <a:srgbClr val="FF000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7" name="Right Arrow 37"/>
            <p:cNvSpPr/>
            <p:nvPr/>
          </p:nvSpPr>
          <p:spPr>
            <a:xfrm>
              <a:off x="6309940" y="2860604"/>
              <a:ext cx="832629" cy="469312"/>
            </a:xfrm>
            <a:prstGeom prst="rightArrow">
              <a:avLst>
                <a:gd name="adj1" fmla="val 60000"/>
                <a:gd name="adj2" fmla="val 50000"/>
              </a:avLst>
            </a:prstGeom>
            <a:solidFill>
              <a:srgbClr val="FF000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12" name="TextBox 11"/>
            <p:cNvSpPr txBox="1"/>
            <p:nvPr/>
          </p:nvSpPr>
          <p:spPr>
            <a:xfrm>
              <a:off x="386240" y="4469425"/>
              <a:ext cx="3081344" cy="523500"/>
            </a:xfrm>
            <a:prstGeom prst="rect">
              <a:avLst/>
            </a:prstGeom>
            <a:noFill/>
          </p:spPr>
          <p:txBody>
            <a:bodyPr wrap="square" rtlCol="0">
              <a:spAutoFit/>
            </a:bodyPr>
            <a:lstStyle/>
            <a:p>
              <a:pPr algn="ctr"/>
              <a:r>
                <a:rPr lang="fr-FR" dirty="0" smtClean="0">
                  <a:solidFill>
                    <a:srgbClr val="19325C"/>
                  </a:solidFill>
                </a:rPr>
                <a:t>L'utilisateur </a:t>
              </a:r>
              <a:r>
                <a:rPr lang="fr-FR" dirty="0">
                  <a:solidFill>
                    <a:srgbClr val="19325C"/>
                  </a:solidFill>
                </a:rPr>
                <a:t>saisit la ou les valeurs invalides et tente une sauvegarde.</a:t>
              </a:r>
            </a:p>
          </p:txBody>
        </p:sp>
        <p:sp>
          <p:nvSpPr>
            <p:cNvPr id="13" name="TextBox 12"/>
            <p:cNvSpPr txBox="1"/>
            <p:nvPr/>
          </p:nvSpPr>
          <p:spPr>
            <a:xfrm>
              <a:off x="3897476" y="4401452"/>
              <a:ext cx="3038584" cy="747857"/>
            </a:xfrm>
            <a:prstGeom prst="rect">
              <a:avLst/>
            </a:prstGeom>
            <a:noFill/>
          </p:spPr>
          <p:txBody>
            <a:bodyPr wrap="square" rtlCol="0">
              <a:spAutoFit/>
            </a:bodyPr>
            <a:lstStyle/>
            <a:p>
              <a:pPr algn="ctr"/>
              <a:r>
                <a:rPr lang="fr-FR" dirty="0">
                  <a:solidFill>
                    <a:srgbClr val="19325C"/>
                  </a:solidFill>
                </a:rPr>
                <a:t>La règle de </a:t>
              </a:r>
              <a:r>
                <a:rPr lang="fr-FR" dirty="0" smtClean="0">
                  <a:solidFill>
                    <a:srgbClr val="19325C"/>
                  </a:solidFill>
                </a:rPr>
                <a:t>validation </a:t>
              </a:r>
              <a:r>
                <a:rPr lang="fr-FR" dirty="0">
                  <a:solidFill>
                    <a:srgbClr val="19325C"/>
                  </a:solidFill>
                </a:rPr>
                <a:t>utilise une proposition booléenne pour évaluer les données.</a:t>
              </a:r>
            </a:p>
          </p:txBody>
        </p:sp>
        <p:sp>
          <p:nvSpPr>
            <p:cNvPr id="14" name="TextBox 13"/>
            <p:cNvSpPr txBox="1"/>
            <p:nvPr/>
          </p:nvSpPr>
          <p:spPr>
            <a:xfrm>
              <a:off x="7163386" y="4152166"/>
              <a:ext cx="2517538" cy="972214"/>
            </a:xfrm>
            <a:prstGeom prst="rect">
              <a:avLst/>
            </a:prstGeom>
            <a:noFill/>
          </p:spPr>
          <p:txBody>
            <a:bodyPr wrap="square" rtlCol="0">
              <a:spAutoFit/>
            </a:bodyPr>
            <a:lstStyle/>
            <a:p>
              <a:pPr algn="ctr"/>
              <a:r>
                <a:rPr lang="fr-FR">
                  <a:solidFill>
                    <a:srgbClr val="19325C"/>
                  </a:solidFill>
                </a:rPr>
                <a:t>Si la proposition est véridique, la sauvegarde est arrêtée et un message personnalisé est affiché.</a:t>
              </a:r>
            </a:p>
          </p:txBody>
        </p:sp>
        <p:sp>
          <p:nvSpPr>
            <p:cNvPr id="11" name="Rectangle 10"/>
            <p:cNvSpPr/>
            <p:nvPr/>
          </p:nvSpPr>
          <p:spPr bwMode="auto">
            <a:xfrm>
              <a:off x="921083" y="4060823"/>
              <a:ext cx="2043771" cy="281354"/>
            </a:xfrm>
            <a:prstGeom prst="rect">
              <a:avLst/>
            </a:prstGeom>
            <a:noFill/>
            <a:ln w="38100" algn="ctr">
              <a:solidFill>
                <a:srgbClr val="FF0000"/>
              </a:solidFill>
              <a:round/>
              <a:headEnd/>
              <a:tailEnd/>
            </a:ln>
          </p:spPr>
          <p:txBody>
            <a:bodyPr rtlCol="0" anchor="ctr"/>
            <a:lstStyle/>
            <a:p>
              <a:pPr algn="ctr">
                <a:lnSpc>
                  <a:spcPct val="90000"/>
                </a:lnSpc>
              </a:pPr>
              <a:endParaRPr lang="en-US" sz="2400" dirty="0">
                <a:solidFill>
                  <a:srgbClr val="19325C"/>
                </a:solidFill>
                <a:ea typeface="MS PGothic" charset="-128"/>
                <a:cs typeface="MS PGothic" charset="-128"/>
              </a:endParaRPr>
            </a:p>
          </p:txBody>
        </p:sp>
      </p:grpSp>
      <p:grpSp>
        <p:nvGrpSpPr>
          <p:cNvPr id="16" name="Group 15"/>
          <p:cNvGrpSpPr/>
          <p:nvPr/>
        </p:nvGrpSpPr>
        <p:grpSpPr>
          <a:xfrm>
            <a:off x="-1" y="5747533"/>
            <a:ext cx="12188825" cy="800219"/>
            <a:chOff x="-1" y="6057781"/>
            <a:chExt cx="12188825" cy="800219"/>
          </a:xfrm>
        </p:grpSpPr>
        <p:sp>
          <p:nvSpPr>
            <p:cNvPr id="17" name="Rectangle 16"/>
            <p:cNvSpPr/>
            <p:nvPr/>
          </p:nvSpPr>
          <p:spPr bwMode="auto">
            <a:xfrm>
              <a:off x="-1"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pPr>
                <a:tabLst>
                  <a:tab pos="1771650" algn="l"/>
                </a:tabLst>
              </a:pPr>
              <a:r>
                <a:rPr lang="fr-FR" sz="2000" b="1" dirty="0">
                  <a:solidFill>
                    <a:srgbClr val="19325C"/>
                  </a:solidFill>
                </a:rPr>
                <a:t>Configuration | Gestionnaire </a:t>
              </a:r>
              <a:r>
                <a:rPr lang="fr-FR" sz="2000" b="1" dirty="0" smtClean="0">
                  <a:solidFill>
                    <a:srgbClr val="19325C"/>
                  </a:solidFill>
                </a:rPr>
                <a:t>d'objet </a:t>
              </a:r>
              <a:r>
                <a:rPr lang="fr-FR" sz="2000" b="1" dirty="0">
                  <a:solidFill>
                    <a:srgbClr val="19325C"/>
                  </a:solidFill>
                </a:rPr>
                <a:t>| </a:t>
              </a:r>
              <a:r>
                <a:rPr lang="fr-FR" sz="2000" b="1" i="1" dirty="0">
                  <a:solidFill>
                    <a:srgbClr val="19325C"/>
                  </a:solidFill>
                </a:rPr>
                <a:t>Nom de </a:t>
              </a:r>
              <a:r>
                <a:rPr lang="fr-FR" sz="2000" b="1" i="1" dirty="0" smtClean="0">
                  <a:solidFill>
                    <a:srgbClr val="19325C"/>
                  </a:solidFill>
                </a:rPr>
                <a:t>l'objet </a:t>
              </a:r>
              <a:r>
                <a:rPr lang="fr-FR" sz="2000" b="1" dirty="0">
                  <a:solidFill>
                    <a:srgbClr val="19325C"/>
                  </a:solidFill>
                </a:rPr>
                <a:t>| Règles de </a:t>
              </a:r>
              <a:r>
                <a:rPr lang="fr-FR" sz="2000" b="1" dirty="0" smtClean="0">
                  <a:solidFill>
                    <a:srgbClr val="19325C"/>
                  </a:solidFill>
                </a:rPr>
                <a:t>validation</a:t>
              </a:r>
              <a:endParaRPr lang="fr-FR" sz="2000" b="1" dirty="0">
                <a:solidFill>
                  <a:srgbClr val="19325C"/>
                </a:solidFill>
              </a:endParaRPr>
            </a:p>
          </p:txBody>
        </p:sp>
        <p:sp>
          <p:nvSpPr>
            <p:cNvPr id="18"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702" y="2748435"/>
            <a:ext cx="427989" cy="1151917"/>
          </a:xfrm>
          <a:prstGeom prst="rect">
            <a:avLst/>
          </a:prstGeom>
        </p:spPr>
      </p:pic>
      <p:pic>
        <p:nvPicPr>
          <p:cNvPr id="21" name="Picture 20"/>
          <p:cNvPicPr>
            <a:picLocks noChangeAspect="1"/>
          </p:cNvPicPr>
          <p:nvPr/>
        </p:nvPicPr>
        <p:blipFill>
          <a:blip r:embed="rId5" cstate="print"/>
          <a:stretch>
            <a:fillRect/>
          </a:stretch>
        </p:blipFill>
        <p:spPr>
          <a:xfrm>
            <a:off x="4851159" y="2576842"/>
            <a:ext cx="3162300" cy="1685925"/>
          </a:xfrm>
          <a:prstGeom prst="rect">
            <a:avLst/>
          </a:prstGeom>
        </p:spPr>
      </p:pic>
      <p:pic>
        <p:nvPicPr>
          <p:cNvPr id="22" name="Picture 21"/>
          <p:cNvPicPr>
            <a:picLocks noChangeAspect="1"/>
          </p:cNvPicPr>
          <p:nvPr/>
        </p:nvPicPr>
        <p:blipFill>
          <a:blip r:embed="rId6" cstate="print"/>
          <a:stretch>
            <a:fillRect/>
          </a:stretch>
        </p:blipFill>
        <p:spPr>
          <a:xfrm>
            <a:off x="8882743" y="2611792"/>
            <a:ext cx="3048000" cy="1228725"/>
          </a:xfrm>
          <a:prstGeom prst="rect">
            <a:avLst/>
          </a:prstGeom>
        </p:spPr>
      </p:pic>
    </p:spTree>
    <p:extLst>
      <p:ext uri="{BB962C8B-B14F-4D97-AF65-F5344CB8AC3E}">
        <p14:creationId xmlns:p14="http://schemas.microsoft.com/office/powerpoint/2010/main" val="4274149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27</a:t>
            </a:fld>
            <a:endParaRPr lang="en-US"/>
          </a:p>
        </p:txBody>
      </p:sp>
      <p:sp>
        <p:nvSpPr>
          <p:cNvPr id="3" name="Text Placeholder 2"/>
          <p:cNvSpPr>
            <a:spLocks noGrp="1"/>
          </p:cNvSpPr>
          <p:nvPr>
            <p:ph type="body" sz="quarter" idx="11"/>
          </p:nvPr>
        </p:nvSpPr>
        <p:spPr/>
        <p:txBody>
          <a:bodyPr/>
          <a:lstStyle/>
          <a:p>
            <a:r>
              <a:rPr lang="fr-FR"/>
              <a:t>Objets et relations Salesforce</a:t>
            </a:r>
          </a:p>
        </p:txBody>
      </p:sp>
      <p:grpSp>
        <p:nvGrpSpPr>
          <p:cNvPr id="69" name="Group 68"/>
          <p:cNvGrpSpPr/>
          <p:nvPr/>
        </p:nvGrpSpPr>
        <p:grpSpPr>
          <a:xfrm>
            <a:off x="160572" y="1033079"/>
            <a:ext cx="11772451" cy="5526012"/>
            <a:chOff x="160572" y="1033079"/>
            <a:chExt cx="11772451" cy="5526012"/>
          </a:xfrm>
        </p:grpSpPr>
        <p:cxnSp>
          <p:nvCxnSpPr>
            <p:cNvPr id="4" name="Straight Connector 3"/>
            <p:cNvCxnSpPr/>
            <p:nvPr/>
          </p:nvCxnSpPr>
          <p:spPr bwMode="auto">
            <a:xfrm>
              <a:off x="3653671" y="3892994"/>
              <a:ext cx="402872" cy="0"/>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5" name="Rectangle 4"/>
            <p:cNvSpPr>
              <a:spLocks/>
            </p:cNvSpPr>
            <p:nvPr/>
          </p:nvSpPr>
          <p:spPr bwMode="auto">
            <a:xfrm>
              <a:off x="2428508" y="6037238"/>
              <a:ext cx="1770268" cy="4791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a:r>
                <a:rPr lang="fr-FR" sz="2400" b="1" spc="-20" dirty="0">
                  <a:solidFill>
                    <a:srgbClr val="19325C"/>
                  </a:solidFill>
                </a:rPr>
                <a:t>Utilisateur</a:t>
              </a:r>
            </a:p>
          </p:txBody>
        </p:sp>
        <p:sp>
          <p:nvSpPr>
            <p:cNvPr id="6" name="Rectangle 5"/>
            <p:cNvSpPr>
              <a:spLocks/>
            </p:cNvSpPr>
            <p:nvPr/>
          </p:nvSpPr>
          <p:spPr bwMode="auto">
            <a:xfrm>
              <a:off x="160572" y="6037238"/>
              <a:ext cx="1790126" cy="4791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a:r>
                <a:rPr lang="fr-FR" sz="2400" b="1" spc="-20" dirty="0">
                  <a:solidFill>
                    <a:srgbClr val="19325C"/>
                  </a:solidFill>
                </a:rPr>
                <a:t>Propriétaire</a:t>
              </a:r>
            </a:p>
          </p:txBody>
        </p:sp>
        <p:sp>
          <p:nvSpPr>
            <p:cNvPr id="7" name="TextBox 6"/>
            <p:cNvSpPr txBox="1"/>
            <p:nvPr/>
          </p:nvSpPr>
          <p:spPr>
            <a:xfrm>
              <a:off x="2025031" y="6035871"/>
              <a:ext cx="404278" cy="523220"/>
            </a:xfrm>
            <a:prstGeom prst="rect">
              <a:avLst/>
            </a:prstGeom>
            <a:noFill/>
          </p:spPr>
          <p:txBody>
            <a:bodyPr wrap="none" rtlCol="0">
              <a:spAutoFit/>
            </a:bodyPr>
            <a:lstStyle/>
            <a:p>
              <a:r>
                <a:rPr lang="fr-FR" sz="2800" b="1">
                  <a:solidFill>
                    <a:srgbClr val="19325C"/>
                  </a:solidFill>
                </a:rPr>
                <a:t>=</a:t>
              </a:r>
            </a:p>
          </p:txBody>
        </p:sp>
        <p:pic>
          <p:nvPicPr>
            <p:cNvPr id="8" name="Picture 27"/>
            <p:cNvPicPr>
              <a:picLocks noChangeAspect="1" noChangeArrowheads="1"/>
            </p:cNvPicPr>
            <p:nvPr/>
          </p:nvPicPr>
          <p:blipFill>
            <a:blip r:embed="rId3" cstate="print"/>
            <a:srcRect/>
            <a:stretch>
              <a:fillRect/>
            </a:stretch>
          </p:blipFill>
          <p:spPr bwMode="auto">
            <a:xfrm>
              <a:off x="4742764" y="5986221"/>
              <a:ext cx="2327905" cy="48076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28"/>
            <p:cNvPicPr>
              <a:picLocks noChangeAspect="1" noChangeArrowheads="1"/>
            </p:cNvPicPr>
            <p:nvPr/>
          </p:nvPicPr>
          <p:blipFill>
            <a:blip r:embed="rId4" cstate="print"/>
            <a:srcRect/>
            <a:stretch>
              <a:fillRect/>
            </a:stretch>
          </p:blipFill>
          <p:spPr bwMode="auto">
            <a:xfrm>
              <a:off x="4742764" y="1033079"/>
              <a:ext cx="2327905" cy="480763"/>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0" name="Rectangle 9"/>
            <p:cNvSpPr/>
            <p:nvPr/>
          </p:nvSpPr>
          <p:spPr bwMode="auto">
            <a:xfrm>
              <a:off x="231416" y="2603855"/>
              <a:ext cx="2267712" cy="758952"/>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effectLst/>
                <a:latin typeface="Times New Roman" pitchFamily="18" charset="0"/>
              </a:endParaRPr>
            </a:p>
          </p:txBody>
        </p:sp>
        <p:sp>
          <p:nvSpPr>
            <p:cNvPr id="13" name="TextBox 12"/>
            <p:cNvSpPr txBox="1"/>
            <p:nvPr/>
          </p:nvSpPr>
          <p:spPr>
            <a:xfrm>
              <a:off x="773267" y="2763527"/>
              <a:ext cx="1767150" cy="461665"/>
            </a:xfrm>
            <a:prstGeom prst="rect">
              <a:avLst/>
            </a:prstGeom>
            <a:noFill/>
          </p:spPr>
          <p:txBody>
            <a:bodyPr wrap="none" rtlCol="0" anchor="ctr">
              <a:spAutoFit/>
            </a:bodyPr>
            <a:lstStyle/>
            <a:p>
              <a:r>
                <a:rPr lang="fr-FR" sz="2400" b="1" spc="-20" dirty="0">
                  <a:solidFill>
                    <a:srgbClr val="19325C"/>
                  </a:solidFill>
                </a:rPr>
                <a:t>Campagne</a:t>
              </a:r>
            </a:p>
          </p:txBody>
        </p:sp>
        <p:sp>
          <p:nvSpPr>
            <p:cNvPr id="14" name="Rectangle 13"/>
            <p:cNvSpPr/>
            <p:nvPr/>
          </p:nvSpPr>
          <p:spPr bwMode="auto">
            <a:xfrm>
              <a:off x="4043560" y="4313223"/>
              <a:ext cx="3094191" cy="646348"/>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15" name="TextBox 14"/>
            <p:cNvSpPr txBox="1"/>
            <p:nvPr/>
          </p:nvSpPr>
          <p:spPr>
            <a:xfrm>
              <a:off x="4658984" y="4405565"/>
              <a:ext cx="2010487" cy="461665"/>
            </a:xfrm>
            <a:prstGeom prst="rect">
              <a:avLst/>
            </a:prstGeom>
            <a:noFill/>
          </p:spPr>
          <p:txBody>
            <a:bodyPr wrap="none" rtlCol="0">
              <a:spAutoFit/>
            </a:bodyPr>
            <a:lstStyle/>
            <a:p>
              <a:r>
                <a:rPr lang="fr-FR" sz="2400" b="1">
                  <a:solidFill>
                    <a:srgbClr val="19325C"/>
                  </a:solidFill>
                </a:rPr>
                <a:t>Opportunité</a:t>
              </a:r>
            </a:p>
          </p:txBody>
        </p:sp>
        <p:grpSp>
          <p:nvGrpSpPr>
            <p:cNvPr id="17" name="Group 54"/>
            <p:cNvGrpSpPr>
              <a:grpSpLocks noChangeAspect="1"/>
            </p:cNvGrpSpPr>
            <p:nvPr/>
          </p:nvGrpSpPr>
          <p:grpSpPr>
            <a:xfrm>
              <a:off x="1332684" y="3612416"/>
              <a:ext cx="1912930" cy="645461"/>
              <a:chOff x="254002" y="3821287"/>
              <a:chExt cx="1840088" cy="620889"/>
            </a:xfrm>
          </p:grpSpPr>
          <p:sp>
            <p:nvSpPr>
              <p:cNvPr id="18" name="Rectangle 17"/>
              <p:cNvSpPr/>
              <p:nvPr/>
            </p:nvSpPr>
            <p:spPr bwMode="auto">
              <a:xfrm>
                <a:off x="254002" y="3821287"/>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19" name="TextBox 18"/>
              <p:cNvSpPr txBox="1"/>
              <p:nvPr/>
            </p:nvSpPr>
            <p:spPr>
              <a:xfrm>
                <a:off x="949450" y="3921215"/>
                <a:ext cx="868433" cy="444090"/>
              </a:xfrm>
              <a:prstGeom prst="rect">
                <a:avLst/>
              </a:prstGeom>
              <a:noFill/>
            </p:spPr>
            <p:txBody>
              <a:bodyPr wrap="none" rtlCol="0">
                <a:spAutoFit/>
              </a:bodyPr>
              <a:lstStyle/>
              <a:p>
                <a:r>
                  <a:rPr lang="fr-FR" sz="2400" b="1">
                    <a:solidFill>
                      <a:srgbClr val="19325C"/>
                    </a:solidFill>
                  </a:rPr>
                  <a:t>Piste</a:t>
                </a:r>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177" y="3897316"/>
                <a:ext cx="481607" cy="481612"/>
              </a:xfrm>
              <a:prstGeom prst="rect">
                <a:avLst/>
              </a:prstGeom>
              <a:effectLst/>
            </p:spPr>
          </p:pic>
        </p:grpSp>
        <p:sp>
          <p:nvSpPr>
            <p:cNvPr id="21" name="Rectangle 20"/>
            <p:cNvSpPr/>
            <p:nvPr/>
          </p:nvSpPr>
          <p:spPr bwMode="auto">
            <a:xfrm>
              <a:off x="2590292" y="2603855"/>
              <a:ext cx="2267712" cy="758952"/>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effectLst/>
                <a:latin typeface="Times New Roman" pitchFamily="18" charset="0"/>
              </a:endParaRPr>
            </a:p>
          </p:txBody>
        </p:sp>
        <p:sp>
          <p:nvSpPr>
            <p:cNvPr id="23" name="TextBox 22"/>
            <p:cNvSpPr txBox="1"/>
            <p:nvPr/>
          </p:nvSpPr>
          <p:spPr>
            <a:xfrm>
              <a:off x="3342591" y="2763527"/>
              <a:ext cx="1409360" cy="461665"/>
            </a:xfrm>
            <a:prstGeom prst="rect">
              <a:avLst/>
            </a:prstGeom>
            <a:noFill/>
          </p:spPr>
          <p:txBody>
            <a:bodyPr wrap="none" rtlCol="0">
              <a:spAutoFit/>
            </a:bodyPr>
            <a:lstStyle/>
            <a:p>
              <a:r>
                <a:rPr lang="fr-FR" sz="2400" b="1">
                  <a:solidFill>
                    <a:srgbClr val="19325C"/>
                  </a:solidFill>
                </a:rPr>
                <a:t>Compte</a:t>
              </a:r>
            </a:p>
          </p:txBody>
        </p:sp>
        <p:sp>
          <p:nvSpPr>
            <p:cNvPr id="25" name="Rectangle 24"/>
            <p:cNvSpPr/>
            <p:nvPr/>
          </p:nvSpPr>
          <p:spPr bwMode="auto">
            <a:xfrm>
              <a:off x="4038923" y="3562233"/>
              <a:ext cx="3080497" cy="645461"/>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26" name="TextBox 25"/>
            <p:cNvSpPr txBox="1"/>
            <p:nvPr/>
          </p:nvSpPr>
          <p:spPr>
            <a:xfrm>
              <a:off x="4726188" y="3654131"/>
              <a:ext cx="1351652" cy="461665"/>
            </a:xfrm>
            <a:prstGeom prst="rect">
              <a:avLst/>
            </a:prstGeom>
            <a:noFill/>
          </p:spPr>
          <p:txBody>
            <a:bodyPr wrap="none" rtlCol="0">
              <a:spAutoFit/>
            </a:bodyPr>
            <a:lstStyle/>
            <a:p>
              <a:r>
                <a:rPr lang="fr-FR" sz="2400" b="1">
                  <a:solidFill>
                    <a:srgbClr val="19325C"/>
                  </a:solidFill>
                </a:rPr>
                <a:t>Contact</a:t>
              </a:r>
            </a:p>
          </p:txBody>
        </p:sp>
        <p:sp>
          <p:nvSpPr>
            <p:cNvPr id="28" name="Rectangle 27"/>
            <p:cNvSpPr/>
            <p:nvPr/>
          </p:nvSpPr>
          <p:spPr bwMode="auto">
            <a:xfrm>
              <a:off x="4042855" y="5073192"/>
              <a:ext cx="3080497" cy="645461"/>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29" name="TextBox 28"/>
            <p:cNvSpPr txBox="1"/>
            <p:nvPr/>
          </p:nvSpPr>
          <p:spPr>
            <a:xfrm>
              <a:off x="4658984" y="5134312"/>
              <a:ext cx="922047" cy="461665"/>
            </a:xfrm>
            <a:prstGeom prst="rect">
              <a:avLst/>
            </a:prstGeom>
            <a:noFill/>
          </p:spPr>
          <p:txBody>
            <a:bodyPr wrap="none" rtlCol="0">
              <a:spAutoFit/>
            </a:bodyPr>
            <a:lstStyle/>
            <a:p>
              <a:r>
                <a:rPr lang="fr-FR" sz="2400" b="1">
                  <a:solidFill>
                    <a:srgbClr val="19325C"/>
                  </a:solidFill>
                </a:rPr>
                <a:t>Requête</a:t>
              </a:r>
            </a:p>
          </p:txBody>
        </p:sp>
        <p:sp>
          <p:nvSpPr>
            <p:cNvPr id="31" name="Rectangle 30"/>
            <p:cNvSpPr/>
            <p:nvPr/>
          </p:nvSpPr>
          <p:spPr bwMode="auto">
            <a:xfrm>
              <a:off x="9665311" y="2603855"/>
              <a:ext cx="2267712" cy="758952"/>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32" name="Rectangle 31"/>
            <p:cNvSpPr/>
            <p:nvPr/>
          </p:nvSpPr>
          <p:spPr bwMode="auto">
            <a:xfrm>
              <a:off x="7306435" y="2603855"/>
              <a:ext cx="2267712" cy="758952"/>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33" name="Rectangle 32"/>
            <p:cNvSpPr>
              <a:spLocks noChangeAspect="1"/>
            </p:cNvSpPr>
            <p:nvPr/>
          </p:nvSpPr>
          <p:spPr bwMode="auto">
            <a:xfrm>
              <a:off x="574745" y="1794699"/>
              <a:ext cx="1912930"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sz="2400" b="1">
                  <a:solidFill>
                    <a:schemeClr val="accent1"/>
                  </a:solidFill>
                </a:rPr>
                <a:t>Marketing</a:t>
              </a:r>
            </a:p>
          </p:txBody>
        </p:sp>
        <p:sp>
          <p:nvSpPr>
            <p:cNvPr id="34" name="Rectangle 33"/>
            <p:cNvSpPr>
              <a:spLocks noChangeAspect="1"/>
            </p:cNvSpPr>
            <p:nvPr/>
          </p:nvSpPr>
          <p:spPr bwMode="auto">
            <a:xfrm>
              <a:off x="2748459" y="1794699"/>
              <a:ext cx="1912930"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sz="2400" b="1" dirty="0">
                  <a:solidFill>
                    <a:schemeClr val="accent1"/>
                  </a:solidFill>
                </a:rPr>
                <a:t>Ventes</a:t>
              </a:r>
            </a:p>
          </p:txBody>
        </p:sp>
        <p:sp>
          <p:nvSpPr>
            <p:cNvPr id="35" name="Rectangle 34"/>
            <p:cNvSpPr>
              <a:spLocks noChangeAspect="1"/>
            </p:cNvSpPr>
            <p:nvPr/>
          </p:nvSpPr>
          <p:spPr bwMode="auto">
            <a:xfrm>
              <a:off x="4927233" y="1794699"/>
              <a:ext cx="1912930"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sz="2400" b="1">
                  <a:solidFill>
                    <a:schemeClr val="accent1"/>
                  </a:solidFill>
                </a:rPr>
                <a:t>Service</a:t>
              </a:r>
            </a:p>
          </p:txBody>
        </p:sp>
        <p:sp>
          <p:nvSpPr>
            <p:cNvPr id="36" name="Rectangle 35"/>
            <p:cNvSpPr>
              <a:spLocks noChangeAspect="1"/>
            </p:cNvSpPr>
            <p:nvPr/>
          </p:nvSpPr>
          <p:spPr bwMode="auto">
            <a:xfrm>
              <a:off x="8250199" y="1794699"/>
              <a:ext cx="2651284"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a:r>
                <a:rPr lang="fr-FR" sz="2400" b="1" dirty="0" smtClean="0">
                  <a:solidFill>
                    <a:schemeClr val="accent1"/>
                  </a:solidFill>
                </a:rPr>
                <a:t>Personnalisation</a:t>
              </a:r>
              <a:endParaRPr lang="fr-FR" sz="2400" b="1" dirty="0">
                <a:solidFill>
                  <a:schemeClr val="accent1"/>
                </a:solidFill>
              </a:endParaRPr>
            </a:p>
          </p:txBody>
        </p:sp>
        <p:cxnSp>
          <p:nvCxnSpPr>
            <p:cNvPr id="37" name="Elbow Connector 40"/>
            <p:cNvCxnSpPr/>
            <p:nvPr/>
          </p:nvCxnSpPr>
          <p:spPr bwMode="auto">
            <a:xfrm flipH="1" flipV="1">
              <a:off x="7125003" y="3884964"/>
              <a:ext cx="3932" cy="1513536"/>
            </a:xfrm>
            <a:prstGeom prst="bentConnector3">
              <a:avLst>
                <a:gd name="adj1" fmla="val -5813835"/>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38" name="Shape 78"/>
            <p:cNvCxnSpPr/>
            <p:nvPr/>
          </p:nvCxnSpPr>
          <p:spPr bwMode="auto">
            <a:xfrm rot="10800000">
              <a:off x="1151692" y="3391124"/>
              <a:ext cx="180993" cy="501870"/>
            </a:xfrm>
            <a:prstGeom prst="bentConnector2">
              <a:avLst/>
            </a:prstGeom>
            <a:ln w="38100">
              <a:solidFill>
                <a:srgbClr val="C00000"/>
              </a:solidFill>
              <a:prstDash val="sysDot"/>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39" name="Shape 61"/>
            <p:cNvCxnSpPr/>
            <p:nvPr/>
          </p:nvCxnSpPr>
          <p:spPr bwMode="auto">
            <a:xfrm rot="10800000">
              <a:off x="3644400" y="3687333"/>
              <a:ext cx="392874" cy="1711168"/>
            </a:xfrm>
            <a:prstGeom prst="bentConnector2">
              <a:avLst/>
            </a:prstGeom>
            <a:ln w="38100">
              <a:solidFill>
                <a:srgbClr val="C00000"/>
              </a:solidFill>
              <a:headEnd type="none" w="lg" len="lg"/>
              <a:tailEnd type="none"/>
            </a:ln>
            <a:effectLst/>
          </p:spPr>
          <p:style>
            <a:lnRef idx="2">
              <a:schemeClr val="accent6"/>
            </a:lnRef>
            <a:fillRef idx="0">
              <a:schemeClr val="accent6"/>
            </a:fillRef>
            <a:effectRef idx="1">
              <a:schemeClr val="accent6"/>
            </a:effectRef>
            <a:fontRef idx="minor">
              <a:schemeClr val="tx1"/>
            </a:fontRef>
          </p:style>
        </p:cxnSp>
        <p:cxnSp>
          <p:nvCxnSpPr>
            <p:cNvPr id="40" name="Shape 105"/>
            <p:cNvCxnSpPr/>
            <p:nvPr/>
          </p:nvCxnSpPr>
          <p:spPr bwMode="auto">
            <a:xfrm rot="10800000">
              <a:off x="3645002" y="3407167"/>
              <a:ext cx="8669" cy="1229231"/>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41" name="Shape 114"/>
            <p:cNvCxnSpPr/>
            <p:nvPr/>
          </p:nvCxnSpPr>
          <p:spPr bwMode="auto">
            <a:xfrm rot="10800000">
              <a:off x="7765055" y="3424285"/>
              <a:ext cx="877566" cy="1179434"/>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42" name="Shape 125"/>
            <p:cNvCxnSpPr/>
            <p:nvPr/>
          </p:nvCxnSpPr>
          <p:spPr bwMode="auto">
            <a:xfrm rot="10800000">
              <a:off x="7763133" y="3427111"/>
              <a:ext cx="877574" cy="469143"/>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43" name="Shape 127"/>
            <p:cNvCxnSpPr/>
            <p:nvPr/>
          </p:nvCxnSpPr>
          <p:spPr bwMode="auto">
            <a:xfrm flipV="1">
              <a:off x="10798752" y="3389215"/>
              <a:ext cx="726391" cy="467605"/>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grpSp>
          <p:nvGrpSpPr>
            <p:cNvPr id="44" name="Group 43"/>
            <p:cNvGrpSpPr/>
            <p:nvPr/>
          </p:nvGrpSpPr>
          <p:grpSpPr>
            <a:xfrm>
              <a:off x="9740689" y="2740648"/>
              <a:ext cx="2116705" cy="507423"/>
              <a:chOff x="9740689" y="2747913"/>
              <a:chExt cx="2116705" cy="507423"/>
            </a:xfrm>
          </p:grpSpPr>
          <p:sp>
            <p:nvSpPr>
              <p:cNvPr id="45" name="TextBox 44"/>
              <p:cNvSpPr txBox="1"/>
              <p:nvPr/>
            </p:nvSpPr>
            <p:spPr>
              <a:xfrm>
                <a:off x="10255673" y="2770792"/>
                <a:ext cx="1601721" cy="461665"/>
              </a:xfrm>
              <a:prstGeom prst="rect">
                <a:avLst/>
              </a:prstGeom>
              <a:noFill/>
            </p:spPr>
            <p:txBody>
              <a:bodyPr wrap="none" rtlCol="0">
                <a:spAutoFit/>
              </a:bodyPr>
              <a:lstStyle/>
              <a:p>
                <a:r>
                  <a:rPr lang="fr-FR" sz="2400" b="1">
                    <a:solidFill>
                      <a:srgbClr val="19325C"/>
                    </a:solidFill>
                  </a:rPr>
                  <a:t>Candidat</a:t>
                </a:r>
              </a:p>
            </p:txBody>
          </p:sp>
          <p:grpSp>
            <p:nvGrpSpPr>
              <p:cNvPr id="46" name="Group 45"/>
              <p:cNvGrpSpPr/>
              <p:nvPr/>
            </p:nvGrpSpPr>
            <p:grpSpPr>
              <a:xfrm>
                <a:off x="9740689" y="2747913"/>
                <a:ext cx="507423" cy="507423"/>
                <a:chOff x="9740689" y="2747913"/>
                <a:chExt cx="507423" cy="507423"/>
              </a:xfrm>
            </p:grpSpPr>
            <p:sp>
              <p:nvSpPr>
                <p:cNvPr id="47" name="Rounded Rectangle 50"/>
                <p:cNvSpPr/>
                <p:nvPr/>
              </p:nvSpPr>
              <p:spPr bwMode="auto">
                <a:xfrm>
                  <a:off x="9740689" y="2747913"/>
                  <a:ext cx="507423" cy="507423"/>
                </a:xfrm>
                <a:prstGeom prst="roundRect">
                  <a:avLst/>
                </a:prstGeom>
                <a:solidFill>
                  <a:srgbClr val="C00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8" name="Freeform 424"/>
                <p:cNvSpPr>
                  <a:spLocks noChangeArrowheads="1"/>
                </p:cNvSpPr>
                <p:nvPr/>
              </p:nvSpPr>
              <p:spPr bwMode="auto">
                <a:xfrm>
                  <a:off x="9855152" y="2860688"/>
                  <a:ext cx="316910" cy="270484"/>
                </a:xfrm>
                <a:custGeom>
                  <a:avLst/>
                  <a:gdLst>
                    <a:gd name="T0" fmla="*/ 1170420 w 727"/>
                    <a:gd name="T1" fmla="*/ 70852717 h 626"/>
                    <a:gd name="T2" fmla="*/ 234153 w 727"/>
                    <a:gd name="T3" fmla="*/ 69693264 h 626"/>
                    <a:gd name="T4" fmla="*/ 0 w 727"/>
                    <a:gd name="T5" fmla="*/ 67953744 h 626"/>
                    <a:gd name="T6" fmla="*/ 3628850 w 727"/>
                    <a:gd name="T7" fmla="*/ 60184184 h 626"/>
                    <a:gd name="T8" fmla="*/ 10417901 w 727"/>
                    <a:gd name="T9" fmla="*/ 54154144 h 626"/>
                    <a:gd name="T10" fmla="*/ 15217170 w 727"/>
                    <a:gd name="T11" fmla="*/ 52066992 h 626"/>
                    <a:gd name="T12" fmla="*/ 21186859 w 727"/>
                    <a:gd name="T13" fmla="*/ 48820048 h 626"/>
                    <a:gd name="T14" fmla="*/ 22240374 w 727"/>
                    <a:gd name="T15" fmla="*/ 46848773 h 626"/>
                    <a:gd name="T16" fmla="*/ 20250249 w 727"/>
                    <a:gd name="T17" fmla="*/ 41630215 h 626"/>
                    <a:gd name="T18" fmla="*/ 15685132 w 727"/>
                    <a:gd name="T19" fmla="*/ 32237352 h 626"/>
                    <a:gd name="T20" fmla="*/ 14983018 w 727"/>
                    <a:gd name="T21" fmla="*/ 25163736 h 626"/>
                    <a:gd name="T22" fmla="*/ 16621742 w 727"/>
                    <a:gd name="T23" fmla="*/ 20177272 h 626"/>
                    <a:gd name="T24" fmla="*/ 19899192 w 727"/>
                    <a:gd name="T25" fmla="*/ 15770874 h 626"/>
                    <a:gd name="T26" fmla="*/ 26922396 w 727"/>
                    <a:gd name="T27" fmla="*/ 11827986 h 626"/>
                    <a:gd name="T28" fmla="*/ 33360390 w 727"/>
                    <a:gd name="T29" fmla="*/ 11480354 h 626"/>
                    <a:gd name="T30" fmla="*/ 41086051 w 727"/>
                    <a:gd name="T31" fmla="*/ 14379326 h 626"/>
                    <a:gd name="T32" fmla="*/ 45182863 w 727"/>
                    <a:gd name="T33" fmla="*/ 18901942 h 626"/>
                    <a:gd name="T34" fmla="*/ 47055740 w 727"/>
                    <a:gd name="T35" fmla="*/ 23888066 h 626"/>
                    <a:gd name="T36" fmla="*/ 47289892 w 727"/>
                    <a:gd name="T37" fmla="*/ 29338380 h 626"/>
                    <a:gd name="T38" fmla="*/ 44129348 w 727"/>
                    <a:gd name="T39" fmla="*/ 38383270 h 626"/>
                    <a:gd name="T40" fmla="*/ 40500841 w 727"/>
                    <a:gd name="T41" fmla="*/ 44529527 h 626"/>
                    <a:gd name="T42" fmla="*/ 40149784 w 727"/>
                    <a:gd name="T43" fmla="*/ 47428500 h 626"/>
                    <a:gd name="T44" fmla="*/ 42958928 w 727"/>
                    <a:gd name="T45" fmla="*/ 50095718 h 626"/>
                    <a:gd name="T46" fmla="*/ 49631075 w 727"/>
                    <a:gd name="T47" fmla="*/ 53110568 h 626"/>
                    <a:gd name="T48" fmla="*/ 55718011 w 727"/>
                    <a:gd name="T49" fmla="*/ 56937239 h 626"/>
                    <a:gd name="T50" fmla="*/ 61102490 w 727"/>
                    <a:gd name="T51" fmla="*/ 63894978 h 626"/>
                    <a:gd name="T52" fmla="*/ 62623967 w 727"/>
                    <a:gd name="T53" fmla="*/ 68649688 h 626"/>
                    <a:gd name="T54" fmla="*/ 62156005 w 727"/>
                    <a:gd name="T55" fmla="*/ 70157113 h 626"/>
                    <a:gd name="T56" fmla="*/ 60165880 w 727"/>
                    <a:gd name="T57" fmla="*/ 71200689 h 626"/>
                    <a:gd name="T58" fmla="*/ 44480748 w 727"/>
                    <a:gd name="T59" fmla="*/ 72244264 h 626"/>
                    <a:gd name="T60" fmla="*/ 9013329 w 727"/>
                    <a:gd name="T61" fmla="*/ 71896632 h 626"/>
                    <a:gd name="T62" fmla="*/ 84630189 w 727"/>
                    <a:gd name="T63" fmla="*/ 58908854 h 626"/>
                    <a:gd name="T64" fmla="*/ 82757312 w 727"/>
                    <a:gd name="T65" fmla="*/ 59952429 h 626"/>
                    <a:gd name="T66" fmla="*/ 74329536 w 727"/>
                    <a:gd name="T67" fmla="*/ 60764251 h 626"/>
                    <a:gd name="T68" fmla="*/ 65316207 w 727"/>
                    <a:gd name="T69" fmla="*/ 57285211 h 626"/>
                    <a:gd name="T70" fmla="*/ 59346518 w 727"/>
                    <a:gd name="T71" fmla="*/ 50791322 h 626"/>
                    <a:gd name="T72" fmla="*/ 52791619 w 727"/>
                    <a:gd name="T73" fmla="*/ 46616679 h 626"/>
                    <a:gd name="T74" fmla="*/ 48460655 w 727"/>
                    <a:gd name="T75" fmla="*/ 44877159 h 626"/>
                    <a:gd name="T76" fmla="*/ 53259581 w 727"/>
                    <a:gd name="T77" fmla="*/ 35136665 h 626"/>
                    <a:gd name="T78" fmla="*/ 54898649 w 727"/>
                    <a:gd name="T79" fmla="*/ 27019133 h 626"/>
                    <a:gd name="T80" fmla="*/ 54313096 w 727"/>
                    <a:gd name="T81" fmla="*/ 20177272 h 626"/>
                    <a:gd name="T82" fmla="*/ 52089162 w 727"/>
                    <a:gd name="T83" fmla="*/ 15074930 h 626"/>
                    <a:gd name="T84" fmla="*/ 48109255 w 727"/>
                    <a:gd name="T85" fmla="*/ 9740834 h 626"/>
                    <a:gd name="T86" fmla="*/ 42842023 w 727"/>
                    <a:gd name="T87" fmla="*/ 6145917 h 626"/>
                    <a:gd name="T88" fmla="*/ 46236378 w 727"/>
                    <a:gd name="T89" fmla="*/ 2551001 h 626"/>
                    <a:gd name="T90" fmla="*/ 51972257 w 727"/>
                    <a:gd name="T91" fmla="*/ 115877 h 626"/>
                    <a:gd name="T92" fmla="*/ 57941946 w 727"/>
                    <a:gd name="T93" fmla="*/ 463849 h 626"/>
                    <a:gd name="T94" fmla="*/ 65199302 w 727"/>
                    <a:gd name="T95" fmla="*/ 4406398 h 626"/>
                    <a:gd name="T96" fmla="*/ 68359847 w 727"/>
                    <a:gd name="T97" fmla="*/ 8929013 h 626"/>
                    <a:gd name="T98" fmla="*/ 69881324 w 727"/>
                    <a:gd name="T99" fmla="*/ 14031355 h 626"/>
                    <a:gd name="T100" fmla="*/ 69530266 w 727"/>
                    <a:gd name="T101" fmla="*/ 19481668 h 626"/>
                    <a:gd name="T102" fmla="*/ 64848245 w 727"/>
                    <a:gd name="T103" fmla="*/ 30381955 h 626"/>
                    <a:gd name="T104" fmla="*/ 62623967 w 727"/>
                    <a:gd name="T105" fmla="*/ 34788693 h 626"/>
                    <a:gd name="T106" fmla="*/ 63092272 w 727"/>
                    <a:gd name="T107" fmla="*/ 36875845 h 626"/>
                    <a:gd name="T108" fmla="*/ 67657389 w 727"/>
                    <a:gd name="T109" fmla="*/ 39774818 h 626"/>
                    <a:gd name="T110" fmla="*/ 74563688 w 727"/>
                    <a:gd name="T111" fmla="*/ 42905885 h 626"/>
                    <a:gd name="T112" fmla="*/ 79830920 w 727"/>
                    <a:gd name="T113" fmla="*/ 47080528 h 626"/>
                    <a:gd name="T114" fmla="*/ 84396036 w 727"/>
                    <a:gd name="T115" fmla="*/ 54617993 h 626"/>
                    <a:gd name="T116" fmla="*/ 84981589 w 727"/>
                    <a:gd name="T117" fmla="*/ 57864938 h 62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27" h="626">
                      <a:moveTo>
                        <a:pt x="19" y="614"/>
                      </a:moveTo>
                      <a:lnTo>
                        <a:pt x="19" y="614"/>
                      </a:lnTo>
                      <a:lnTo>
                        <a:pt x="15" y="614"/>
                      </a:lnTo>
                      <a:lnTo>
                        <a:pt x="10" y="611"/>
                      </a:lnTo>
                      <a:lnTo>
                        <a:pt x="6" y="608"/>
                      </a:lnTo>
                      <a:lnTo>
                        <a:pt x="3" y="605"/>
                      </a:lnTo>
                      <a:lnTo>
                        <a:pt x="2" y="601"/>
                      </a:lnTo>
                      <a:lnTo>
                        <a:pt x="0" y="597"/>
                      </a:lnTo>
                      <a:lnTo>
                        <a:pt x="0" y="592"/>
                      </a:lnTo>
                      <a:lnTo>
                        <a:pt x="0" y="586"/>
                      </a:lnTo>
                      <a:lnTo>
                        <a:pt x="6" y="569"/>
                      </a:lnTo>
                      <a:lnTo>
                        <a:pt x="12" y="551"/>
                      </a:lnTo>
                      <a:lnTo>
                        <a:pt x="21" y="535"/>
                      </a:lnTo>
                      <a:lnTo>
                        <a:pt x="31" y="519"/>
                      </a:lnTo>
                      <a:lnTo>
                        <a:pt x="44" y="504"/>
                      </a:lnTo>
                      <a:lnTo>
                        <a:pt x="58" y="491"/>
                      </a:lnTo>
                      <a:lnTo>
                        <a:pt x="72" y="479"/>
                      </a:lnTo>
                      <a:lnTo>
                        <a:pt x="89" y="467"/>
                      </a:lnTo>
                      <a:lnTo>
                        <a:pt x="108" y="458"/>
                      </a:lnTo>
                      <a:lnTo>
                        <a:pt x="130" y="449"/>
                      </a:lnTo>
                      <a:lnTo>
                        <a:pt x="149" y="440"/>
                      </a:lnTo>
                      <a:lnTo>
                        <a:pt x="167" y="432"/>
                      </a:lnTo>
                      <a:lnTo>
                        <a:pt x="175" y="427"/>
                      </a:lnTo>
                      <a:lnTo>
                        <a:pt x="181" y="421"/>
                      </a:lnTo>
                      <a:lnTo>
                        <a:pt x="187" y="415"/>
                      </a:lnTo>
                      <a:lnTo>
                        <a:pt x="190" y="409"/>
                      </a:lnTo>
                      <a:lnTo>
                        <a:pt x="190" y="404"/>
                      </a:lnTo>
                      <a:lnTo>
                        <a:pt x="190" y="398"/>
                      </a:lnTo>
                      <a:lnTo>
                        <a:pt x="187" y="384"/>
                      </a:lnTo>
                      <a:lnTo>
                        <a:pt x="180" y="371"/>
                      </a:lnTo>
                      <a:lnTo>
                        <a:pt x="173" y="359"/>
                      </a:lnTo>
                      <a:lnTo>
                        <a:pt x="156" y="331"/>
                      </a:lnTo>
                      <a:lnTo>
                        <a:pt x="145" y="303"/>
                      </a:lnTo>
                      <a:lnTo>
                        <a:pt x="134" y="278"/>
                      </a:lnTo>
                      <a:lnTo>
                        <a:pt x="130" y="253"/>
                      </a:lnTo>
                      <a:lnTo>
                        <a:pt x="128" y="240"/>
                      </a:lnTo>
                      <a:lnTo>
                        <a:pt x="128" y="228"/>
                      </a:lnTo>
                      <a:lnTo>
                        <a:pt x="128" y="217"/>
                      </a:lnTo>
                      <a:lnTo>
                        <a:pt x="131" y="206"/>
                      </a:lnTo>
                      <a:lnTo>
                        <a:pt x="134" y="194"/>
                      </a:lnTo>
                      <a:lnTo>
                        <a:pt x="137" y="184"/>
                      </a:lnTo>
                      <a:lnTo>
                        <a:pt x="142" y="174"/>
                      </a:lnTo>
                      <a:lnTo>
                        <a:pt x="148" y="163"/>
                      </a:lnTo>
                      <a:lnTo>
                        <a:pt x="158" y="149"/>
                      </a:lnTo>
                      <a:lnTo>
                        <a:pt x="170" y="136"/>
                      </a:lnTo>
                      <a:lnTo>
                        <a:pt x="183" y="124"/>
                      </a:lnTo>
                      <a:lnTo>
                        <a:pt x="198" y="115"/>
                      </a:lnTo>
                      <a:lnTo>
                        <a:pt x="214" y="108"/>
                      </a:lnTo>
                      <a:lnTo>
                        <a:pt x="230" y="102"/>
                      </a:lnTo>
                      <a:lnTo>
                        <a:pt x="248" y="99"/>
                      </a:lnTo>
                      <a:lnTo>
                        <a:pt x="267" y="97"/>
                      </a:lnTo>
                      <a:lnTo>
                        <a:pt x="285" y="99"/>
                      </a:lnTo>
                      <a:lnTo>
                        <a:pt x="302" y="102"/>
                      </a:lnTo>
                      <a:lnTo>
                        <a:pt x="320" y="108"/>
                      </a:lnTo>
                      <a:lnTo>
                        <a:pt x="336" y="115"/>
                      </a:lnTo>
                      <a:lnTo>
                        <a:pt x="351" y="124"/>
                      </a:lnTo>
                      <a:lnTo>
                        <a:pt x="364" y="136"/>
                      </a:lnTo>
                      <a:lnTo>
                        <a:pt x="376" y="149"/>
                      </a:lnTo>
                      <a:lnTo>
                        <a:pt x="386" y="163"/>
                      </a:lnTo>
                      <a:lnTo>
                        <a:pt x="392" y="174"/>
                      </a:lnTo>
                      <a:lnTo>
                        <a:pt x="396" y="184"/>
                      </a:lnTo>
                      <a:lnTo>
                        <a:pt x="399" y="194"/>
                      </a:lnTo>
                      <a:lnTo>
                        <a:pt x="402" y="206"/>
                      </a:lnTo>
                      <a:lnTo>
                        <a:pt x="404" y="217"/>
                      </a:lnTo>
                      <a:lnTo>
                        <a:pt x="405" y="228"/>
                      </a:lnTo>
                      <a:lnTo>
                        <a:pt x="405" y="240"/>
                      </a:lnTo>
                      <a:lnTo>
                        <a:pt x="404" y="253"/>
                      </a:lnTo>
                      <a:lnTo>
                        <a:pt x="402" y="265"/>
                      </a:lnTo>
                      <a:lnTo>
                        <a:pt x="399" y="278"/>
                      </a:lnTo>
                      <a:lnTo>
                        <a:pt x="389" y="303"/>
                      </a:lnTo>
                      <a:lnTo>
                        <a:pt x="377" y="331"/>
                      </a:lnTo>
                      <a:lnTo>
                        <a:pt x="360" y="359"/>
                      </a:lnTo>
                      <a:lnTo>
                        <a:pt x="352" y="371"/>
                      </a:lnTo>
                      <a:lnTo>
                        <a:pt x="346" y="384"/>
                      </a:lnTo>
                      <a:lnTo>
                        <a:pt x="343" y="398"/>
                      </a:lnTo>
                      <a:lnTo>
                        <a:pt x="342" y="404"/>
                      </a:lnTo>
                      <a:lnTo>
                        <a:pt x="343" y="409"/>
                      </a:lnTo>
                      <a:lnTo>
                        <a:pt x="346" y="415"/>
                      </a:lnTo>
                      <a:lnTo>
                        <a:pt x="352" y="421"/>
                      </a:lnTo>
                      <a:lnTo>
                        <a:pt x="358" y="427"/>
                      </a:lnTo>
                      <a:lnTo>
                        <a:pt x="367" y="432"/>
                      </a:lnTo>
                      <a:lnTo>
                        <a:pt x="385" y="440"/>
                      </a:lnTo>
                      <a:lnTo>
                        <a:pt x="404" y="449"/>
                      </a:lnTo>
                      <a:lnTo>
                        <a:pt x="424" y="458"/>
                      </a:lnTo>
                      <a:lnTo>
                        <a:pt x="445" y="467"/>
                      </a:lnTo>
                      <a:lnTo>
                        <a:pt x="461" y="479"/>
                      </a:lnTo>
                      <a:lnTo>
                        <a:pt x="476" y="491"/>
                      </a:lnTo>
                      <a:lnTo>
                        <a:pt x="489" y="504"/>
                      </a:lnTo>
                      <a:lnTo>
                        <a:pt x="502" y="519"/>
                      </a:lnTo>
                      <a:lnTo>
                        <a:pt x="513" y="535"/>
                      </a:lnTo>
                      <a:lnTo>
                        <a:pt x="522" y="551"/>
                      </a:lnTo>
                      <a:lnTo>
                        <a:pt x="529" y="569"/>
                      </a:lnTo>
                      <a:lnTo>
                        <a:pt x="533" y="586"/>
                      </a:lnTo>
                      <a:lnTo>
                        <a:pt x="535" y="592"/>
                      </a:lnTo>
                      <a:lnTo>
                        <a:pt x="533" y="597"/>
                      </a:lnTo>
                      <a:lnTo>
                        <a:pt x="532" y="601"/>
                      </a:lnTo>
                      <a:lnTo>
                        <a:pt x="531" y="605"/>
                      </a:lnTo>
                      <a:lnTo>
                        <a:pt x="528" y="608"/>
                      </a:lnTo>
                      <a:lnTo>
                        <a:pt x="523" y="611"/>
                      </a:lnTo>
                      <a:lnTo>
                        <a:pt x="519" y="614"/>
                      </a:lnTo>
                      <a:lnTo>
                        <a:pt x="514" y="614"/>
                      </a:lnTo>
                      <a:lnTo>
                        <a:pt x="500" y="617"/>
                      </a:lnTo>
                      <a:lnTo>
                        <a:pt x="455" y="620"/>
                      </a:lnTo>
                      <a:lnTo>
                        <a:pt x="380" y="623"/>
                      </a:lnTo>
                      <a:lnTo>
                        <a:pt x="267" y="625"/>
                      </a:lnTo>
                      <a:lnTo>
                        <a:pt x="153" y="623"/>
                      </a:lnTo>
                      <a:lnTo>
                        <a:pt x="77" y="620"/>
                      </a:lnTo>
                      <a:lnTo>
                        <a:pt x="34" y="617"/>
                      </a:lnTo>
                      <a:lnTo>
                        <a:pt x="19" y="614"/>
                      </a:lnTo>
                      <a:close/>
                      <a:moveTo>
                        <a:pt x="723" y="508"/>
                      </a:moveTo>
                      <a:lnTo>
                        <a:pt x="723" y="508"/>
                      </a:lnTo>
                      <a:lnTo>
                        <a:pt x="721" y="511"/>
                      </a:lnTo>
                      <a:lnTo>
                        <a:pt x="716" y="514"/>
                      </a:lnTo>
                      <a:lnTo>
                        <a:pt x="712" y="517"/>
                      </a:lnTo>
                      <a:lnTo>
                        <a:pt x="707" y="517"/>
                      </a:lnTo>
                      <a:lnTo>
                        <a:pt x="698" y="519"/>
                      </a:lnTo>
                      <a:lnTo>
                        <a:pt x="675" y="521"/>
                      </a:lnTo>
                      <a:lnTo>
                        <a:pt x="635" y="524"/>
                      </a:lnTo>
                      <a:lnTo>
                        <a:pt x="578" y="526"/>
                      </a:lnTo>
                      <a:lnTo>
                        <a:pt x="569" y="510"/>
                      </a:lnTo>
                      <a:lnTo>
                        <a:pt x="558" y="494"/>
                      </a:lnTo>
                      <a:lnTo>
                        <a:pt x="548" y="479"/>
                      </a:lnTo>
                      <a:lnTo>
                        <a:pt x="535" y="464"/>
                      </a:lnTo>
                      <a:lnTo>
                        <a:pt x="522" y="451"/>
                      </a:lnTo>
                      <a:lnTo>
                        <a:pt x="507" y="438"/>
                      </a:lnTo>
                      <a:lnTo>
                        <a:pt x="492" y="426"/>
                      </a:lnTo>
                      <a:lnTo>
                        <a:pt x="476" y="415"/>
                      </a:lnTo>
                      <a:lnTo>
                        <a:pt x="451" y="402"/>
                      </a:lnTo>
                      <a:lnTo>
                        <a:pt x="426" y="393"/>
                      </a:lnTo>
                      <a:lnTo>
                        <a:pt x="414" y="387"/>
                      </a:lnTo>
                      <a:lnTo>
                        <a:pt x="427" y="365"/>
                      </a:lnTo>
                      <a:lnTo>
                        <a:pt x="438" y="345"/>
                      </a:lnTo>
                      <a:lnTo>
                        <a:pt x="448" y="324"/>
                      </a:lnTo>
                      <a:lnTo>
                        <a:pt x="455" y="303"/>
                      </a:lnTo>
                      <a:lnTo>
                        <a:pt x="461" y="286"/>
                      </a:lnTo>
                      <a:lnTo>
                        <a:pt x="466" y="267"/>
                      </a:lnTo>
                      <a:lnTo>
                        <a:pt x="467" y="249"/>
                      </a:lnTo>
                      <a:lnTo>
                        <a:pt x="469" y="233"/>
                      </a:lnTo>
                      <a:lnTo>
                        <a:pt x="470" y="217"/>
                      </a:lnTo>
                      <a:lnTo>
                        <a:pt x="469" y="202"/>
                      </a:lnTo>
                      <a:lnTo>
                        <a:pt x="467" y="187"/>
                      </a:lnTo>
                      <a:lnTo>
                        <a:pt x="464" y="174"/>
                      </a:lnTo>
                      <a:lnTo>
                        <a:pt x="460" y="162"/>
                      </a:lnTo>
                      <a:lnTo>
                        <a:pt x="455" y="150"/>
                      </a:lnTo>
                      <a:lnTo>
                        <a:pt x="451" y="138"/>
                      </a:lnTo>
                      <a:lnTo>
                        <a:pt x="445" y="130"/>
                      </a:lnTo>
                      <a:lnTo>
                        <a:pt x="429" y="105"/>
                      </a:lnTo>
                      <a:lnTo>
                        <a:pt x="420" y="94"/>
                      </a:lnTo>
                      <a:lnTo>
                        <a:pt x="411" y="84"/>
                      </a:lnTo>
                      <a:lnTo>
                        <a:pt x="401" y="75"/>
                      </a:lnTo>
                      <a:lnTo>
                        <a:pt x="389" y="68"/>
                      </a:lnTo>
                      <a:lnTo>
                        <a:pt x="377" y="60"/>
                      </a:lnTo>
                      <a:lnTo>
                        <a:pt x="366" y="53"/>
                      </a:lnTo>
                      <a:lnTo>
                        <a:pt x="374" y="41"/>
                      </a:lnTo>
                      <a:lnTo>
                        <a:pt x="385" y="31"/>
                      </a:lnTo>
                      <a:lnTo>
                        <a:pt x="395" y="22"/>
                      </a:lnTo>
                      <a:lnTo>
                        <a:pt x="405" y="15"/>
                      </a:lnTo>
                      <a:lnTo>
                        <a:pt x="417" y="9"/>
                      </a:lnTo>
                      <a:lnTo>
                        <a:pt x="429" y="4"/>
                      </a:lnTo>
                      <a:lnTo>
                        <a:pt x="444" y="1"/>
                      </a:lnTo>
                      <a:lnTo>
                        <a:pt x="460" y="0"/>
                      </a:lnTo>
                      <a:lnTo>
                        <a:pt x="477" y="1"/>
                      </a:lnTo>
                      <a:lnTo>
                        <a:pt x="495" y="4"/>
                      </a:lnTo>
                      <a:lnTo>
                        <a:pt x="513" y="10"/>
                      </a:lnTo>
                      <a:lnTo>
                        <a:pt x="529" y="18"/>
                      </a:lnTo>
                      <a:lnTo>
                        <a:pt x="542" y="27"/>
                      </a:lnTo>
                      <a:lnTo>
                        <a:pt x="557" y="38"/>
                      </a:lnTo>
                      <a:lnTo>
                        <a:pt x="569" y="52"/>
                      </a:lnTo>
                      <a:lnTo>
                        <a:pt x="579" y="66"/>
                      </a:lnTo>
                      <a:lnTo>
                        <a:pt x="584" y="77"/>
                      </a:lnTo>
                      <a:lnTo>
                        <a:pt x="590" y="87"/>
                      </a:lnTo>
                      <a:lnTo>
                        <a:pt x="592" y="97"/>
                      </a:lnTo>
                      <a:lnTo>
                        <a:pt x="595" y="109"/>
                      </a:lnTo>
                      <a:lnTo>
                        <a:pt x="597" y="121"/>
                      </a:lnTo>
                      <a:lnTo>
                        <a:pt x="598" y="131"/>
                      </a:lnTo>
                      <a:lnTo>
                        <a:pt x="598" y="144"/>
                      </a:lnTo>
                      <a:lnTo>
                        <a:pt x="597" y="156"/>
                      </a:lnTo>
                      <a:lnTo>
                        <a:pt x="594" y="168"/>
                      </a:lnTo>
                      <a:lnTo>
                        <a:pt x="591" y="181"/>
                      </a:lnTo>
                      <a:lnTo>
                        <a:pt x="582" y="208"/>
                      </a:lnTo>
                      <a:lnTo>
                        <a:pt x="570" y="234"/>
                      </a:lnTo>
                      <a:lnTo>
                        <a:pt x="554" y="262"/>
                      </a:lnTo>
                      <a:lnTo>
                        <a:pt x="545" y="274"/>
                      </a:lnTo>
                      <a:lnTo>
                        <a:pt x="539" y="287"/>
                      </a:lnTo>
                      <a:lnTo>
                        <a:pt x="535" y="300"/>
                      </a:lnTo>
                      <a:lnTo>
                        <a:pt x="535" y="306"/>
                      </a:lnTo>
                      <a:lnTo>
                        <a:pt x="536" y="312"/>
                      </a:lnTo>
                      <a:lnTo>
                        <a:pt x="539" y="318"/>
                      </a:lnTo>
                      <a:lnTo>
                        <a:pt x="544" y="324"/>
                      </a:lnTo>
                      <a:lnTo>
                        <a:pt x="551" y="330"/>
                      </a:lnTo>
                      <a:lnTo>
                        <a:pt x="558" y="334"/>
                      </a:lnTo>
                      <a:lnTo>
                        <a:pt x="578" y="343"/>
                      </a:lnTo>
                      <a:lnTo>
                        <a:pt x="597" y="352"/>
                      </a:lnTo>
                      <a:lnTo>
                        <a:pt x="617" y="361"/>
                      </a:lnTo>
                      <a:lnTo>
                        <a:pt x="637" y="370"/>
                      </a:lnTo>
                      <a:lnTo>
                        <a:pt x="653" y="381"/>
                      </a:lnTo>
                      <a:lnTo>
                        <a:pt x="669" y="393"/>
                      </a:lnTo>
                      <a:lnTo>
                        <a:pt x="682" y="406"/>
                      </a:lnTo>
                      <a:lnTo>
                        <a:pt x="696" y="421"/>
                      </a:lnTo>
                      <a:lnTo>
                        <a:pt x="706" y="438"/>
                      </a:lnTo>
                      <a:lnTo>
                        <a:pt x="715" y="454"/>
                      </a:lnTo>
                      <a:lnTo>
                        <a:pt x="721" y="471"/>
                      </a:lnTo>
                      <a:lnTo>
                        <a:pt x="726" y="489"/>
                      </a:lnTo>
                      <a:lnTo>
                        <a:pt x="726" y="495"/>
                      </a:lnTo>
                      <a:lnTo>
                        <a:pt x="726" y="499"/>
                      </a:lnTo>
                      <a:lnTo>
                        <a:pt x="723" y="508"/>
                      </a:lnTo>
                      <a:close/>
                    </a:path>
                  </a:pathLst>
                </a:custGeom>
                <a:solidFill>
                  <a:schemeClr val="bg1"/>
                </a:solidFill>
                <a:ln>
                  <a:noFill/>
                </a:ln>
              </p:spPr>
              <p:txBody>
                <a:bodyPr wrap="none" anchor="ctr"/>
                <a:lstStyle/>
                <a:p>
                  <a:endParaRPr lang="en-US"/>
                </a:p>
              </p:txBody>
            </p:sp>
          </p:grpSp>
        </p:grpSp>
        <p:grpSp>
          <p:nvGrpSpPr>
            <p:cNvPr id="49" name="Group 48"/>
            <p:cNvGrpSpPr/>
            <p:nvPr/>
          </p:nvGrpSpPr>
          <p:grpSpPr>
            <a:xfrm>
              <a:off x="7464848" y="2740648"/>
              <a:ext cx="507423" cy="507423"/>
              <a:chOff x="7858655" y="2664044"/>
              <a:chExt cx="507423" cy="507423"/>
            </a:xfrm>
          </p:grpSpPr>
          <p:sp>
            <p:nvSpPr>
              <p:cNvPr id="50" name="Rounded Rectangle 53"/>
              <p:cNvSpPr/>
              <p:nvPr/>
            </p:nvSpPr>
            <p:spPr bwMode="auto">
              <a:xfrm>
                <a:off x="7858655" y="2664044"/>
                <a:ext cx="507423" cy="507423"/>
              </a:xfrm>
              <a:prstGeom prst="roundRect">
                <a:avLst/>
              </a:prstGeom>
              <a:solidFill>
                <a:schemeClr val="accent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1" name="Freeform 54"/>
              <p:cNvSpPr>
                <a:spLocks noChangeArrowheads="1"/>
              </p:cNvSpPr>
              <p:nvPr/>
            </p:nvSpPr>
            <p:spPr bwMode="auto">
              <a:xfrm>
                <a:off x="7945240" y="2751826"/>
                <a:ext cx="342484" cy="342485"/>
              </a:xfrm>
              <a:custGeom>
                <a:avLst/>
                <a:gdLst>
                  <a:gd name="T0" fmla="*/ 83351827 w 729"/>
                  <a:gd name="T1" fmla="*/ 49126014 h 729"/>
                  <a:gd name="T2" fmla="*/ 73573121 w 729"/>
                  <a:gd name="T3" fmla="*/ 51105209 h 729"/>
                  <a:gd name="T4" fmla="*/ 70546379 w 729"/>
                  <a:gd name="T5" fmla="*/ 53549715 h 729"/>
                  <a:gd name="T6" fmla="*/ 70196969 w 729"/>
                  <a:gd name="T7" fmla="*/ 57158352 h 729"/>
                  <a:gd name="T8" fmla="*/ 75435732 w 729"/>
                  <a:gd name="T9" fmla="*/ 64725379 h 729"/>
                  <a:gd name="T10" fmla="*/ 75435732 w 729"/>
                  <a:gd name="T11" fmla="*/ 68799669 h 729"/>
                  <a:gd name="T12" fmla="*/ 69265663 w 729"/>
                  <a:gd name="T13" fmla="*/ 75085980 h 729"/>
                  <a:gd name="T14" fmla="*/ 66588331 w 729"/>
                  <a:gd name="T15" fmla="*/ 76017285 h 729"/>
                  <a:gd name="T16" fmla="*/ 58322826 w 729"/>
                  <a:gd name="T17" fmla="*/ 70662279 h 729"/>
                  <a:gd name="T18" fmla="*/ 54015709 w 729"/>
                  <a:gd name="T19" fmla="*/ 70313211 h 729"/>
                  <a:gd name="T20" fmla="*/ 51105209 w 729"/>
                  <a:gd name="T21" fmla="*/ 73805606 h 729"/>
                  <a:gd name="T22" fmla="*/ 48893530 w 729"/>
                  <a:gd name="T23" fmla="*/ 83351485 h 729"/>
                  <a:gd name="T24" fmla="*/ 42374393 w 729"/>
                  <a:gd name="T25" fmla="*/ 84748443 h 729"/>
                  <a:gd name="T26" fmla="*/ 36437150 w 729"/>
                  <a:gd name="T27" fmla="*/ 83933380 h 729"/>
                  <a:gd name="T28" fmla="*/ 34458297 w 729"/>
                  <a:gd name="T29" fmla="*/ 81023222 h 729"/>
                  <a:gd name="T30" fmla="*/ 32130034 w 729"/>
                  <a:gd name="T31" fmla="*/ 71011690 h 729"/>
                  <a:gd name="T32" fmla="*/ 28288229 w 729"/>
                  <a:gd name="T33" fmla="*/ 69963800 h 729"/>
                  <a:gd name="T34" fmla="*/ 20139307 w 729"/>
                  <a:gd name="T35" fmla="*/ 75435390 h 729"/>
                  <a:gd name="T36" fmla="*/ 16879738 w 729"/>
                  <a:gd name="T37" fmla="*/ 75784459 h 729"/>
                  <a:gd name="T38" fmla="*/ 10942838 w 729"/>
                  <a:gd name="T39" fmla="*/ 70895106 h 729"/>
                  <a:gd name="T40" fmla="*/ 8730817 w 729"/>
                  <a:gd name="T41" fmla="*/ 66704232 h 729"/>
                  <a:gd name="T42" fmla="*/ 13852996 w 729"/>
                  <a:gd name="T43" fmla="*/ 58555310 h 729"/>
                  <a:gd name="T44" fmla="*/ 14784301 w 729"/>
                  <a:gd name="T45" fmla="*/ 54946673 h 729"/>
                  <a:gd name="T46" fmla="*/ 11641317 w 729"/>
                  <a:gd name="T47" fmla="*/ 51338036 h 729"/>
                  <a:gd name="T48" fmla="*/ 1862611 w 729"/>
                  <a:gd name="T49" fmla="*/ 49358841 h 729"/>
                  <a:gd name="T50" fmla="*/ 232826 w 729"/>
                  <a:gd name="T51" fmla="*/ 46448683 h 729"/>
                  <a:gd name="T52" fmla="*/ 1047548 w 729"/>
                  <a:gd name="T53" fmla="*/ 36437150 h 729"/>
                  <a:gd name="T54" fmla="*/ 10826254 w 729"/>
                  <a:gd name="T55" fmla="*/ 33643234 h 729"/>
                  <a:gd name="T56" fmla="*/ 14202406 w 729"/>
                  <a:gd name="T57" fmla="*/ 31431213 h 729"/>
                  <a:gd name="T58" fmla="*/ 14551475 w 729"/>
                  <a:gd name="T59" fmla="*/ 27589750 h 729"/>
                  <a:gd name="T60" fmla="*/ 9313053 w 729"/>
                  <a:gd name="T61" fmla="*/ 20139307 h 729"/>
                  <a:gd name="T62" fmla="*/ 9313053 w 729"/>
                  <a:gd name="T63" fmla="*/ 16181259 h 729"/>
                  <a:gd name="T64" fmla="*/ 15482780 w 729"/>
                  <a:gd name="T65" fmla="*/ 9778706 h 729"/>
                  <a:gd name="T66" fmla="*/ 18742349 w 729"/>
                  <a:gd name="T67" fmla="*/ 8963643 h 729"/>
                  <a:gd name="T68" fmla="*/ 26891271 w 729"/>
                  <a:gd name="T69" fmla="*/ 14435233 h 729"/>
                  <a:gd name="T70" fmla="*/ 30733076 w 729"/>
                  <a:gd name="T71" fmla="*/ 14551475 h 729"/>
                  <a:gd name="T72" fmla="*/ 33643234 w 729"/>
                  <a:gd name="T73" fmla="*/ 11059080 h 729"/>
                  <a:gd name="T74" fmla="*/ 35855255 w 729"/>
                  <a:gd name="T75" fmla="*/ 1513200 h 729"/>
                  <a:gd name="T76" fmla="*/ 42374393 w 729"/>
                  <a:gd name="T77" fmla="*/ 0 h 729"/>
                  <a:gd name="T78" fmla="*/ 48893530 w 729"/>
                  <a:gd name="T79" fmla="*/ 1513200 h 729"/>
                  <a:gd name="T80" fmla="*/ 51105209 w 729"/>
                  <a:gd name="T81" fmla="*/ 11059080 h 729"/>
                  <a:gd name="T82" fmla="*/ 54015709 w 729"/>
                  <a:gd name="T83" fmla="*/ 14551475 h 729"/>
                  <a:gd name="T84" fmla="*/ 58322826 w 729"/>
                  <a:gd name="T85" fmla="*/ 14085822 h 729"/>
                  <a:gd name="T86" fmla="*/ 66006095 w 729"/>
                  <a:gd name="T87" fmla="*/ 8963643 h 729"/>
                  <a:gd name="T88" fmla="*/ 69265663 w 729"/>
                  <a:gd name="T89" fmla="*/ 9778706 h 729"/>
                  <a:gd name="T90" fmla="*/ 75435732 w 729"/>
                  <a:gd name="T91" fmla="*/ 16181259 h 729"/>
                  <a:gd name="T92" fmla="*/ 75435732 w 729"/>
                  <a:gd name="T93" fmla="*/ 20139307 h 729"/>
                  <a:gd name="T94" fmla="*/ 70196969 w 729"/>
                  <a:gd name="T95" fmla="*/ 27822576 h 729"/>
                  <a:gd name="T96" fmla="*/ 71012032 w 729"/>
                  <a:gd name="T97" fmla="*/ 32129692 h 729"/>
                  <a:gd name="T98" fmla="*/ 80790738 w 729"/>
                  <a:gd name="T99" fmla="*/ 34690782 h 729"/>
                  <a:gd name="T100" fmla="*/ 83700896 w 729"/>
                  <a:gd name="T101" fmla="*/ 36437150 h 729"/>
                  <a:gd name="T102" fmla="*/ 84515959 w 729"/>
                  <a:gd name="T103" fmla="*/ 46448683 h 729"/>
                  <a:gd name="T104" fmla="*/ 55528910 w 729"/>
                  <a:gd name="T105" fmla="*/ 36902803 h 729"/>
                  <a:gd name="T106" fmla="*/ 50406730 w 729"/>
                  <a:gd name="T107" fmla="*/ 30499908 h 729"/>
                  <a:gd name="T108" fmla="*/ 42374393 w 729"/>
                  <a:gd name="T109" fmla="*/ 28171986 h 729"/>
                  <a:gd name="T110" fmla="*/ 35505845 w 729"/>
                  <a:gd name="T111" fmla="*/ 29918013 h 729"/>
                  <a:gd name="T112" fmla="*/ 29685187 w 729"/>
                  <a:gd name="T113" fmla="*/ 35505845 h 729"/>
                  <a:gd name="T114" fmla="*/ 27939160 w 729"/>
                  <a:gd name="T115" fmla="*/ 42374051 h 729"/>
                  <a:gd name="T116" fmla="*/ 30500250 w 729"/>
                  <a:gd name="T117" fmla="*/ 50406730 h 729"/>
                  <a:gd name="T118" fmla="*/ 36669977 w 729"/>
                  <a:gd name="T119" fmla="*/ 55761736 h 729"/>
                  <a:gd name="T120" fmla="*/ 43887593 w 729"/>
                  <a:gd name="T121" fmla="*/ 56809283 h 729"/>
                  <a:gd name="T122" fmla="*/ 51454620 w 729"/>
                  <a:gd name="T123" fmla="*/ 53549715 h 729"/>
                  <a:gd name="T124" fmla="*/ 56111146 w 729"/>
                  <a:gd name="T125" fmla="*/ 46681509 h 7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29" h="729">
                    <a:moveTo>
                      <a:pt x="726" y="399"/>
                    </a:moveTo>
                    <a:lnTo>
                      <a:pt x="726" y="399"/>
                    </a:lnTo>
                    <a:lnTo>
                      <a:pt x="725" y="405"/>
                    </a:lnTo>
                    <a:lnTo>
                      <a:pt x="722" y="411"/>
                    </a:lnTo>
                    <a:lnTo>
                      <a:pt x="719" y="417"/>
                    </a:lnTo>
                    <a:lnTo>
                      <a:pt x="716" y="422"/>
                    </a:lnTo>
                    <a:lnTo>
                      <a:pt x="712" y="424"/>
                    </a:lnTo>
                    <a:lnTo>
                      <a:pt x="706" y="429"/>
                    </a:lnTo>
                    <a:lnTo>
                      <a:pt x="700" y="430"/>
                    </a:lnTo>
                    <a:lnTo>
                      <a:pt x="694" y="432"/>
                    </a:lnTo>
                    <a:lnTo>
                      <a:pt x="632" y="439"/>
                    </a:lnTo>
                    <a:lnTo>
                      <a:pt x="626" y="442"/>
                    </a:lnTo>
                    <a:lnTo>
                      <a:pt x="619" y="445"/>
                    </a:lnTo>
                    <a:lnTo>
                      <a:pt x="615" y="448"/>
                    </a:lnTo>
                    <a:lnTo>
                      <a:pt x="610" y="454"/>
                    </a:lnTo>
                    <a:lnTo>
                      <a:pt x="606" y="460"/>
                    </a:lnTo>
                    <a:lnTo>
                      <a:pt x="603" y="466"/>
                    </a:lnTo>
                    <a:lnTo>
                      <a:pt x="601" y="472"/>
                    </a:lnTo>
                    <a:lnTo>
                      <a:pt x="600" y="479"/>
                    </a:lnTo>
                    <a:lnTo>
                      <a:pt x="601" y="485"/>
                    </a:lnTo>
                    <a:lnTo>
                      <a:pt x="603" y="491"/>
                    </a:lnTo>
                    <a:lnTo>
                      <a:pt x="604" y="497"/>
                    </a:lnTo>
                    <a:lnTo>
                      <a:pt x="607" y="501"/>
                    </a:lnTo>
                    <a:lnTo>
                      <a:pt x="645" y="551"/>
                    </a:lnTo>
                    <a:lnTo>
                      <a:pt x="648" y="556"/>
                    </a:lnTo>
                    <a:lnTo>
                      <a:pt x="651" y="562"/>
                    </a:lnTo>
                    <a:lnTo>
                      <a:pt x="653" y="567"/>
                    </a:lnTo>
                    <a:lnTo>
                      <a:pt x="653" y="573"/>
                    </a:lnTo>
                    <a:lnTo>
                      <a:pt x="653" y="579"/>
                    </a:lnTo>
                    <a:lnTo>
                      <a:pt x="650" y="585"/>
                    </a:lnTo>
                    <a:lnTo>
                      <a:pt x="648" y="591"/>
                    </a:lnTo>
                    <a:lnTo>
                      <a:pt x="644" y="595"/>
                    </a:lnTo>
                    <a:lnTo>
                      <a:pt x="634" y="609"/>
                    </a:lnTo>
                    <a:lnTo>
                      <a:pt x="622" y="622"/>
                    </a:lnTo>
                    <a:lnTo>
                      <a:pt x="609" y="634"/>
                    </a:lnTo>
                    <a:lnTo>
                      <a:pt x="595" y="645"/>
                    </a:lnTo>
                    <a:lnTo>
                      <a:pt x="590" y="648"/>
                    </a:lnTo>
                    <a:lnTo>
                      <a:pt x="585" y="651"/>
                    </a:lnTo>
                    <a:lnTo>
                      <a:pt x="579" y="653"/>
                    </a:lnTo>
                    <a:lnTo>
                      <a:pt x="572" y="653"/>
                    </a:lnTo>
                    <a:lnTo>
                      <a:pt x="567" y="653"/>
                    </a:lnTo>
                    <a:lnTo>
                      <a:pt x="561" y="651"/>
                    </a:lnTo>
                    <a:lnTo>
                      <a:pt x="556" y="648"/>
                    </a:lnTo>
                    <a:lnTo>
                      <a:pt x="551" y="645"/>
                    </a:lnTo>
                    <a:lnTo>
                      <a:pt x="501" y="607"/>
                    </a:lnTo>
                    <a:lnTo>
                      <a:pt x="497" y="604"/>
                    </a:lnTo>
                    <a:lnTo>
                      <a:pt x="491" y="603"/>
                    </a:lnTo>
                    <a:lnTo>
                      <a:pt x="479" y="601"/>
                    </a:lnTo>
                    <a:lnTo>
                      <a:pt x="472" y="601"/>
                    </a:lnTo>
                    <a:lnTo>
                      <a:pt x="464" y="604"/>
                    </a:lnTo>
                    <a:lnTo>
                      <a:pt x="458" y="607"/>
                    </a:lnTo>
                    <a:lnTo>
                      <a:pt x="452" y="610"/>
                    </a:lnTo>
                    <a:lnTo>
                      <a:pt x="448" y="616"/>
                    </a:lnTo>
                    <a:lnTo>
                      <a:pt x="444" y="620"/>
                    </a:lnTo>
                    <a:lnTo>
                      <a:pt x="441" y="628"/>
                    </a:lnTo>
                    <a:lnTo>
                      <a:pt x="439" y="634"/>
                    </a:lnTo>
                    <a:lnTo>
                      <a:pt x="432" y="696"/>
                    </a:lnTo>
                    <a:lnTo>
                      <a:pt x="430" y="702"/>
                    </a:lnTo>
                    <a:lnTo>
                      <a:pt x="427" y="706"/>
                    </a:lnTo>
                    <a:lnTo>
                      <a:pt x="424" y="712"/>
                    </a:lnTo>
                    <a:lnTo>
                      <a:pt x="420" y="716"/>
                    </a:lnTo>
                    <a:lnTo>
                      <a:pt x="416" y="721"/>
                    </a:lnTo>
                    <a:lnTo>
                      <a:pt x="411" y="724"/>
                    </a:lnTo>
                    <a:lnTo>
                      <a:pt x="405" y="725"/>
                    </a:lnTo>
                    <a:lnTo>
                      <a:pt x="399" y="726"/>
                    </a:lnTo>
                    <a:lnTo>
                      <a:pt x="364" y="728"/>
                    </a:lnTo>
                    <a:lnTo>
                      <a:pt x="329" y="726"/>
                    </a:lnTo>
                    <a:lnTo>
                      <a:pt x="323" y="725"/>
                    </a:lnTo>
                    <a:lnTo>
                      <a:pt x="317" y="724"/>
                    </a:lnTo>
                    <a:lnTo>
                      <a:pt x="313" y="721"/>
                    </a:lnTo>
                    <a:lnTo>
                      <a:pt x="308" y="716"/>
                    </a:lnTo>
                    <a:lnTo>
                      <a:pt x="304" y="712"/>
                    </a:lnTo>
                    <a:lnTo>
                      <a:pt x="301" y="706"/>
                    </a:lnTo>
                    <a:lnTo>
                      <a:pt x="298" y="702"/>
                    </a:lnTo>
                    <a:lnTo>
                      <a:pt x="296" y="696"/>
                    </a:lnTo>
                    <a:lnTo>
                      <a:pt x="289" y="634"/>
                    </a:lnTo>
                    <a:lnTo>
                      <a:pt x="288" y="628"/>
                    </a:lnTo>
                    <a:lnTo>
                      <a:pt x="285" y="620"/>
                    </a:lnTo>
                    <a:lnTo>
                      <a:pt x="280" y="616"/>
                    </a:lnTo>
                    <a:lnTo>
                      <a:pt x="276" y="610"/>
                    </a:lnTo>
                    <a:lnTo>
                      <a:pt x="270" y="607"/>
                    </a:lnTo>
                    <a:lnTo>
                      <a:pt x="264" y="604"/>
                    </a:lnTo>
                    <a:lnTo>
                      <a:pt x="256" y="601"/>
                    </a:lnTo>
                    <a:lnTo>
                      <a:pt x="249" y="601"/>
                    </a:lnTo>
                    <a:lnTo>
                      <a:pt x="243" y="601"/>
                    </a:lnTo>
                    <a:lnTo>
                      <a:pt x="237" y="603"/>
                    </a:lnTo>
                    <a:lnTo>
                      <a:pt x="231" y="606"/>
                    </a:lnTo>
                    <a:lnTo>
                      <a:pt x="226" y="609"/>
                    </a:lnTo>
                    <a:lnTo>
                      <a:pt x="178" y="645"/>
                    </a:lnTo>
                    <a:lnTo>
                      <a:pt x="173" y="648"/>
                    </a:lnTo>
                    <a:lnTo>
                      <a:pt x="167" y="651"/>
                    </a:lnTo>
                    <a:lnTo>
                      <a:pt x="162" y="653"/>
                    </a:lnTo>
                    <a:lnTo>
                      <a:pt x="156" y="653"/>
                    </a:lnTo>
                    <a:lnTo>
                      <a:pt x="150" y="653"/>
                    </a:lnTo>
                    <a:lnTo>
                      <a:pt x="145" y="651"/>
                    </a:lnTo>
                    <a:lnTo>
                      <a:pt x="139" y="648"/>
                    </a:lnTo>
                    <a:lnTo>
                      <a:pt x="133" y="645"/>
                    </a:lnTo>
                    <a:lnTo>
                      <a:pt x="119" y="634"/>
                    </a:lnTo>
                    <a:lnTo>
                      <a:pt x="108" y="622"/>
                    </a:lnTo>
                    <a:lnTo>
                      <a:pt x="94" y="609"/>
                    </a:lnTo>
                    <a:lnTo>
                      <a:pt x="84" y="595"/>
                    </a:lnTo>
                    <a:lnTo>
                      <a:pt x="80" y="591"/>
                    </a:lnTo>
                    <a:lnTo>
                      <a:pt x="78" y="585"/>
                    </a:lnTo>
                    <a:lnTo>
                      <a:pt x="77" y="579"/>
                    </a:lnTo>
                    <a:lnTo>
                      <a:pt x="75" y="573"/>
                    </a:lnTo>
                    <a:lnTo>
                      <a:pt x="75" y="567"/>
                    </a:lnTo>
                    <a:lnTo>
                      <a:pt x="77" y="562"/>
                    </a:lnTo>
                    <a:lnTo>
                      <a:pt x="80" y="556"/>
                    </a:lnTo>
                    <a:lnTo>
                      <a:pt x="83" y="551"/>
                    </a:lnTo>
                    <a:lnTo>
                      <a:pt x="119" y="503"/>
                    </a:lnTo>
                    <a:lnTo>
                      <a:pt x="122" y="498"/>
                    </a:lnTo>
                    <a:lnTo>
                      <a:pt x="125" y="492"/>
                    </a:lnTo>
                    <a:lnTo>
                      <a:pt x="127" y="486"/>
                    </a:lnTo>
                    <a:lnTo>
                      <a:pt x="128" y="479"/>
                    </a:lnTo>
                    <a:lnTo>
                      <a:pt x="127" y="472"/>
                    </a:lnTo>
                    <a:lnTo>
                      <a:pt x="125" y="464"/>
                    </a:lnTo>
                    <a:lnTo>
                      <a:pt x="122" y="458"/>
                    </a:lnTo>
                    <a:lnTo>
                      <a:pt x="118" y="453"/>
                    </a:lnTo>
                    <a:lnTo>
                      <a:pt x="112" y="448"/>
                    </a:lnTo>
                    <a:lnTo>
                      <a:pt x="106" y="444"/>
                    </a:lnTo>
                    <a:lnTo>
                      <a:pt x="100" y="441"/>
                    </a:lnTo>
                    <a:lnTo>
                      <a:pt x="93" y="439"/>
                    </a:lnTo>
                    <a:lnTo>
                      <a:pt x="34" y="432"/>
                    </a:lnTo>
                    <a:lnTo>
                      <a:pt x="28" y="430"/>
                    </a:lnTo>
                    <a:lnTo>
                      <a:pt x="22" y="429"/>
                    </a:lnTo>
                    <a:lnTo>
                      <a:pt x="16" y="424"/>
                    </a:lnTo>
                    <a:lnTo>
                      <a:pt x="12" y="422"/>
                    </a:lnTo>
                    <a:lnTo>
                      <a:pt x="9" y="417"/>
                    </a:lnTo>
                    <a:lnTo>
                      <a:pt x="6" y="411"/>
                    </a:lnTo>
                    <a:lnTo>
                      <a:pt x="3" y="405"/>
                    </a:lnTo>
                    <a:lnTo>
                      <a:pt x="2" y="399"/>
                    </a:lnTo>
                    <a:lnTo>
                      <a:pt x="0" y="366"/>
                    </a:lnTo>
                    <a:lnTo>
                      <a:pt x="2" y="330"/>
                    </a:lnTo>
                    <a:lnTo>
                      <a:pt x="3" y="324"/>
                    </a:lnTo>
                    <a:lnTo>
                      <a:pt x="5" y="318"/>
                    </a:lnTo>
                    <a:lnTo>
                      <a:pt x="9" y="313"/>
                    </a:lnTo>
                    <a:lnTo>
                      <a:pt x="12" y="308"/>
                    </a:lnTo>
                    <a:lnTo>
                      <a:pt x="16" y="304"/>
                    </a:lnTo>
                    <a:lnTo>
                      <a:pt x="22" y="301"/>
                    </a:lnTo>
                    <a:lnTo>
                      <a:pt x="28" y="299"/>
                    </a:lnTo>
                    <a:lnTo>
                      <a:pt x="34" y="298"/>
                    </a:lnTo>
                    <a:lnTo>
                      <a:pt x="93" y="289"/>
                    </a:lnTo>
                    <a:lnTo>
                      <a:pt x="100" y="288"/>
                    </a:lnTo>
                    <a:lnTo>
                      <a:pt x="106" y="285"/>
                    </a:lnTo>
                    <a:lnTo>
                      <a:pt x="112" y="282"/>
                    </a:lnTo>
                    <a:lnTo>
                      <a:pt x="118" y="276"/>
                    </a:lnTo>
                    <a:lnTo>
                      <a:pt x="122" y="270"/>
                    </a:lnTo>
                    <a:lnTo>
                      <a:pt x="125" y="264"/>
                    </a:lnTo>
                    <a:lnTo>
                      <a:pt x="127" y="257"/>
                    </a:lnTo>
                    <a:lnTo>
                      <a:pt x="128" y="249"/>
                    </a:lnTo>
                    <a:lnTo>
                      <a:pt x="127" y="243"/>
                    </a:lnTo>
                    <a:lnTo>
                      <a:pt x="125" y="237"/>
                    </a:lnTo>
                    <a:lnTo>
                      <a:pt x="122" y="232"/>
                    </a:lnTo>
                    <a:lnTo>
                      <a:pt x="119" y="226"/>
                    </a:lnTo>
                    <a:lnTo>
                      <a:pt x="83" y="178"/>
                    </a:lnTo>
                    <a:lnTo>
                      <a:pt x="80" y="173"/>
                    </a:lnTo>
                    <a:lnTo>
                      <a:pt x="77" y="168"/>
                    </a:lnTo>
                    <a:lnTo>
                      <a:pt x="75" y="162"/>
                    </a:lnTo>
                    <a:lnTo>
                      <a:pt x="75" y="156"/>
                    </a:lnTo>
                    <a:lnTo>
                      <a:pt x="75" y="151"/>
                    </a:lnTo>
                    <a:lnTo>
                      <a:pt x="77" y="145"/>
                    </a:lnTo>
                    <a:lnTo>
                      <a:pt x="80" y="139"/>
                    </a:lnTo>
                    <a:lnTo>
                      <a:pt x="84" y="134"/>
                    </a:lnTo>
                    <a:lnTo>
                      <a:pt x="94" y="120"/>
                    </a:lnTo>
                    <a:lnTo>
                      <a:pt x="108" y="108"/>
                    </a:lnTo>
                    <a:lnTo>
                      <a:pt x="119" y="96"/>
                    </a:lnTo>
                    <a:lnTo>
                      <a:pt x="133" y="84"/>
                    </a:lnTo>
                    <a:lnTo>
                      <a:pt x="139" y="81"/>
                    </a:lnTo>
                    <a:lnTo>
                      <a:pt x="143" y="78"/>
                    </a:lnTo>
                    <a:lnTo>
                      <a:pt x="149" y="77"/>
                    </a:lnTo>
                    <a:lnTo>
                      <a:pt x="155" y="75"/>
                    </a:lnTo>
                    <a:lnTo>
                      <a:pt x="161" y="77"/>
                    </a:lnTo>
                    <a:lnTo>
                      <a:pt x="167" y="78"/>
                    </a:lnTo>
                    <a:lnTo>
                      <a:pt x="173" y="80"/>
                    </a:lnTo>
                    <a:lnTo>
                      <a:pt x="178" y="84"/>
                    </a:lnTo>
                    <a:lnTo>
                      <a:pt x="226" y="121"/>
                    </a:lnTo>
                    <a:lnTo>
                      <a:pt x="231" y="124"/>
                    </a:lnTo>
                    <a:lnTo>
                      <a:pt x="237" y="127"/>
                    </a:lnTo>
                    <a:lnTo>
                      <a:pt x="243" y="128"/>
                    </a:lnTo>
                    <a:lnTo>
                      <a:pt x="249" y="128"/>
                    </a:lnTo>
                    <a:lnTo>
                      <a:pt x="256" y="128"/>
                    </a:lnTo>
                    <a:lnTo>
                      <a:pt x="264" y="125"/>
                    </a:lnTo>
                    <a:lnTo>
                      <a:pt x="270" y="122"/>
                    </a:lnTo>
                    <a:lnTo>
                      <a:pt x="276" y="118"/>
                    </a:lnTo>
                    <a:lnTo>
                      <a:pt x="280" y="114"/>
                    </a:lnTo>
                    <a:lnTo>
                      <a:pt x="285" y="108"/>
                    </a:lnTo>
                    <a:lnTo>
                      <a:pt x="288" y="102"/>
                    </a:lnTo>
                    <a:lnTo>
                      <a:pt x="289" y="95"/>
                    </a:lnTo>
                    <a:lnTo>
                      <a:pt x="296" y="34"/>
                    </a:lnTo>
                    <a:lnTo>
                      <a:pt x="298" y="28"/>
                    </a:lnTo>
                    <a:lnTo>
                      <a:pt x="301" y="22"/>
                    </a:lnTo>
                    <a:lnTo>
                      <a:pt x="304" y="18"/>
                    </a:lnTo>
                    <a:lnTo>
                      <a:pt x="308" y="13"/>
                    </a:lnTo>
                    <a:lnTo>
                      <a:pt x="313" y="9"/>
                    </a:lnTo>
                    <a:lnTo>
                      <a:pt x="317" y="6"/>
                    </a:lnTo>
                    <a:lnTo>
                      <a:pt x="323" y="5"/>
                    </a:lnTo>
                    <a:lnTo>
                      <a:pt x="329" y="3"/>
                    </a:lnTo>
                    <a:lnTo>
                      <a:pt x="364" y="0"/>
                    </a:lnTo>
                    <a:lnTo>
                      <a:pt x="399" y="3"/>
                    </a:lnTo>
                    <a:lnTo>
                      <a:pt x="405" y="5"/>
                    </a:lnTo>
                    <a:lnTo>
                      <a:pt x="411" y="6"/>
                    </a:lnTo>
                    <a:lnTo>
                      <a:pt x="416" y="9"/>
                    </a:lnTo>
                    <a:lnTo>
                      <a:pt x="420" y="13"/>
                    </a:lnTo>
                    <a:lnTo>
                      <a:pt x="424" y="18"/>
                    </a:lnTo>
                    <a:lnTo>
                      <a:pt x="427" y="22"/>
                    </a:lnTo>
                    <a:lnTo>
                      <a:pt x="430" y="28"/>
                    </a:lnTo>
                    <a:lnTo>
                      <a:pt x="432" y="34"/>
                    </a:lnTo>
                    <a:lnTo>
                      <a:pt x="439" y="95"/>
                    </a:lnTo>
                    <a:lnTo>
                      <a:pt x="441" y="102"/>
                    </a:lnTo>
                    <a:lnTo>
                      <a:pt x="444" y="108"/>
                    </a:lnTo>
                    <a:lnTo>
                      <a:pt x="448" y="114"/>
                    </a:lnTo>
                    <a:lnTo>
                      <a:pt x="452" y="118"/>
                    </a:lnTo>
                    <a:lnTo>
                      <a:pt x="458" y="122"/>
                    </a:lnTo>
                    <a:lnTo>
                      <a:pt x="464" y="125"/>
                    </a:lnTo>
                    <a:lnTo>
                      <a:pt x="472" y="128"/>
                    </a:lnTo>
                    <a:lnTo>
                      <a:pt x="479" y="128"/>
                    </a:lnTo>
                    <a:lnTo>
                      <a:pt x="485" y="128"/>
                    </a:lnTo>
                    <a:lnTo>
                      <a:pt x="491" y="127"/>
                    </a:lnTo>
                    <a:lnTo>
                      <a:pt x="501" y="121"/>
                    </a:lnTo>
                    <a:lnTo>
                      <a:pt x="551" y="84"/>
                    </a:lnTo>
                    <a:lnTo>
                      <a:pt x="556" y="80"/>
                    </a:lnTo>
                    <a:lnTo>
                      <a:pt x="561" y="78"/>
                    </a:lnTo>
                    <a:lnTo>
                      <a:pt x="567" y="77"/>
                    </a:lnTo>
                    <a:lnTo>
                      <a:pt x="573" y="75"/>
                    </a:lnTo>
                    <a:lnTo>
                      <a:pt x="579" y="77"/>
                    </a:lnTo>
                    <a:lnTo>
                      <a:pt x="585" y="78"/>
                    </a:lnTo>
                    <a:lnTo>
                      <a:pt x="590" y="81"/>
                    </a:lnTo>
                    <a:lnTo>
                      <a:pt x="595" y="84"/>
                    </a:lnTo>
                    <a:lnTo>
                      <a:pt x="609" y="96"/>
                    </a:lnTo>
                    <a:lnTo>
                      <a:pt x="622" y="108"/>
                    </a:lnTo>
                    <a:lnTo>
                      <a:pt x="634" y="120"/>
                    </a:lnTo>
                    <a:lnTo>
                      <a:pt x="644" y="134"/>
                    </a:lnTo>
                    <a:lnTo>
                      <a:pt x="648" y="139"/>
                    </a:lnTo>
                    <a:lnTo>
                      <a:pt x="650" y="145"/>
                    </a:lnTo>
                    <a:lnTo>
                      <a:pt x="653" y="151"/>
                    </a:lnTo>
                    <a:lnTo>
                      <a:pt x="653" y="156"/>
                    </a:lnTo>
                    <a:lnTo>
                      <a:pt x="653" y="162"/>
                    </a:lnTo>
                    <a:lnTo>
                      <a:pt x="651" y="168"/>
                    </a:lnTo>
                    <a:lnTo>
                      <a:pt x="648" y="173"/>
                    </a:lnTo>
                    <a:lnTo>
                      <a:pt x="645" y="178"/>
                    </a:lnTo>
                    <a:lnTo>
                      <a:pt x="607" y="229"/>
                    </a:lnTo>
                    <a:lnTo>
                      <a:pt x="604" y="233"/>
                    </a:lnTo>
                    <a:lnTo>
                      <a:pt x="603" y="239"/>
                    </a:lnTo>
                    <a:lnTo>
                      <a:pt x="600" y="249"/>
                    </a:lnTo>
                    <a:lnTo>
                      <a:pt x="601" y="257"/>
                    </a:lnTo>
                    <a:lnTo>
                      <a:pt x="603" y="264"/>
                    </a:lnTo>
                    <a:lnTo>
                      <a:pt x="606" y="270"/>
                    </a:lnTo>
                    <a:lnTo>
                      <a:pt x="610" y="276"/>
                    </a:lnTo>
                    <a:lnTo>
                      <a:pt x="615" y="280"/>
                    </a:lnTo>
                    <a:lnTo>
                      <a:pt x="619" y="285"/>
                    </a:lnTo>
                    <a:lnTo>
                      <a:pt x="626" y="288"/>
                    </a:lnTo>
                    <a:lnTo>
                      <a:pt x="632" y="289"/>
                    </a:lnTo>
                    <a:lnTo>
                      <a:pt x="694" y="298"/>
                    </a:lnTo>
                    <a:lnTo>
                      <a:pt x="700" y="299"/>
                    </a:lnTo>
                    <a:lnTo>
                      <a:pt x="706" y="301"/>
                    </a:lnTo>
                    <a:lnTo>
                      <a:pt x="712" y="304"/>
                    </a:lnTo>
                    <a:lnTo>
                      <a:pt x="716" y="308"/>
                    </a:lnTo>
                    <a:lnTo>
                      <a:pt x="719" y="313"/>
                    </a:lnTo>
                    <a:lnTo>
                      <a:pt x="722" y="318"/>
                    </a:lnTo>
                    <a:lnTo>
                      <a:pt x="725" y="324"/>
                    </a:lnTo>
                    <a:lnTo>
                      <a:pt x="726" y="330"/>
                    </a:lnTo>
                    <a:lnTo>
                      <a:pt x="728" y="364"/>
                    </a:lnTo>
                    <a:lnTo>
                      <a:pt x="726" y="399"/>
                    </a:lnTo>
                    <a:close/>
                    <a:moveTo>
                      <a:pt x="488" y="364"/>
                    </a:moveTo>
                    <a:lnTo>
                      <a:pt x="488" y="364"/>
                    </a:lnTo>
                    <a:lnTo>
                      <a:pt x="486" y="352"/>
                    </a:lnTo>
                    <a:lnTo>
                      <a:pt x="485" y="339"/>
                    </a:lnTo>
                    <a:lnTo>
                      <a:pt x="482" y="327"/>
                    </a:lnTo>
                    <a:lnTo>
                      <a:pt x="477" y="317"/>
                    </a:lnTo>
                    <a:lnTo>
                      <a:pt x="473" y="305"/>
                    </a:lnTo>
                    <a:lnTo>
                      <a:pt x="467" y="296"/>
                    </a:lnTo>
                    <a:lnTo>
                      <a:pt x="460" y="286"/>
                    </a:lnTo>
                    <a:lnTo>
                      <a:pt x="451" y="277"/>
                    </a:lnTo>
                    <a:lnTo>
                      <a:pt x="442" y="270"/>
                    </a:lnTo>
                    <a:lnTo>
                      <a:pt x="433" y="262"/>
                    </a:lnTo>
                    <a:lnTo>
                      <a:pt x="423" y="257"/>
                    </a:lnTo>
                    <a:lnTo>
                      <a:pt x="413" y="251"/>
                    </a:lnTo>
                    <a:lnTo>
                      <a:pt x="401" y="246"/>
                    </a:lnTo>
                    <a:lnTo>
                      <a:pt x="389" y="243"/>
                    </a:lnTo>
                    <a:lnTo>
                      <a:pt x="377" y="242"/>
                    </a:lnTo>
                    <a:lnTo>
                      <a:pt x="364" y="242"/>
                    </a:lnTo>
                    <a:lnTo>
                      <a:pt x="351" y="242"/>
                    </a:lnTo>
                    <a:lnTo>
                      <a:pt x="339" y="243"/>
                    </a:lnTo>
                    <a:lnTo>
                      <a:pt x="327" y="246"/>
                    </a:lnTo>
                    <a:lnTo>
                      <a:pt x="315" y="251"/>
                    </a:lnTo>
                    <a:lnTo>
                      <a:pt x="305" y="257"/>
                    </a:lnTo>
                    <a:lnTo>
                      <a:pt x="295" y="262"/>
                    </a:lnTo>
                    <a:lnTo>
                      <a:pt x="286" y="270"/>
                    </a:lnTo>
                    <a:lnTo>
                      <a:pt x="277" y="277"/>
                    </a:lnTo>
                    <a:lnTo>
                      <a:pt x="268" y="286"/>
                    </a:lnTo>
                    <a:lnTo>
                      <a:pt x="262" y="296"/>
                    </a:lnTo>
                    <a:lnTo>
                      <a:pt x="255" y="305"/>
                    </a:lnTo>
                    <a:lnTo>
                      <a:pt x="251" y="317"/>
                    </a:lnTo>
                    <a:lnTo>
                      <a:pt x="246" y="327"/>
                    </a:lnTo>
                    <a:lnTo>
                      <a:pt x="243" y="339"/>
                    </a:lnTo>
                    <a:lnTo>
                      <a:pt x="242" y="352"/>
                    </a:lnTo>
                    <a:lnTo>
                      <a:pt x="240" y="364"/>
                    </a:lnTo>
                    <a:lnTo>
                      <a:pt x="242" y="377"/>
                    </a:lnTo>
                    <a:lnTo>
                      <a:pt x="243" y="389"/>
                    </a:lnTo>
                    <a:lnTo>
                      <a:pt x="246" y="401"/>
                    </a:lnTo>
                    <a:lnTo>
                      <a:pt x="251" y="413"/>
                    </a:lnTo>
                    <a:lnTo>
                      <a:pt x="255" y="423"/>
                    </a:lnTo>
                    <a:lnTo>
                      <a:pt x="262" y="433"/>
                    </a:lnTo>
                    <a:lnTo>
                      <a:pt x="268" y="444"/>
                    </a:lnTo>
                    <a:lnTo>
                      <a:pt x="277" y="453"/>
                    </a:lnTo>
                    <a:lnTo>
                      <a:pt x="286" y="460"/>
                    </a:lnTo>
                    <a:lnTo>
                      <a:pt x="295" y="467"/>
                    </a:lnTo>
                    <a:lnTo>
                      <a:pt x="305" y="473"/>
                    </a:lnTo>
                    <a:lnTo>
                      <a:pt x="315" y="479"/>
                    </a:lnTo>
                    <a:lnTo>
                      <a:pt x="327" y="482"/>
                    </a:lnTo>
                    <a:lnTo>
                      <a:pt x="339" y="485"/>
                    </a:lnTo>
                    <a:lnTo>
                      <a:pt x="351" y="488"/>
                    </a:lnTo>
                    <a:lnTo>
                      <a:pt x="364" y="488"/>
                    </a:lnTo>
                    <a:lnTo>
                      <a:pt x="377" y="488"/>
                    </a:lnTo>
                    <a:lnTo>
                      <a:pt x="389" y="485"/>
                    </a:lnTo>
                    <a:lnTo>
                      <a:pt x="401" y="482"/>
                    </a:lnTo>
                    <a:lnTo>
                      <a:pt x="413" y="479"/>
                    </a:lnTo>
                    <a:lnTo>
                      <a:pt x="423" y="473"/>
                    </a:lnTo>
                    <a:lnTo>
                      <a:pt x="433" y="467"/>
                    </a:lnTo>
                    <a:lnTo>
                      <a:pt x="442" y="460"/>
                    </a:lnTo>
                    <a:lnTo>
                      <a:pt x="451" y="453"/>
                    </a:lnTo>
                    <a:lnTo>
                      <a:pt x="460" y="444"/>
                    </a:lnTo>
                    <a:lnTo>
                      <a:pt x="467" y="433"/>
                    </a:lnTo>
                    <a:lnTo>
                      <a:pt x="473" y="423"/>
                    </a:lnTo>
                    <a:lnTo>
                      <a:pt x="477" y="413"/>
                    </a:lnTo>
                    <a:lnTo>
                      <a:pt x="482" y="401"/>
                    </a:lnTo>
                    <a:lnTo>
                      <a:pt x="485" y="389"/>
                    </a:lnTo>
                    <a:lnTo>
                      <a:pt x="486" y="377"/>
                    </a:lnTo>
                    <a:lnTo>
                      <a:pt x="488" y="364"/>
                    </a:lnTo>
                    <a:close/>
                  </a:path>
                </a:pathLst>
              </a:custGeom>
              <a:solidFill>
                <a:schemeClr val="bg1"/>
              </a:solidFill>
              <a:ln>
                <a:noFill/>
              </a:ln>
            </p:spPr>
            <p:txBody>
              <a:bodyPr wrap="none" anchor="ctr"/>
              <a:lstStyle/>
              <a:p>
                <a:endParaRPr lang="en-US"/>
              </a:p>
            </p:txBody>
          </p:sp>
        </p:grpSp>
        <p:grpSp>
          <p:nvGrpSpPr>
            <p:cNvPr id="52" name="Group 51"/>
            <p:cNvGrpSpPr/>
            <p:nvPr/>
          </p:nvGrpSpPr>
          <p:grpSpPr>
            <a:xfrm>
              <a:off x="8157683" y="3575654"/>
              <a:ext cx="3079471" cy="610340"/>
              <a:chOff x="8642629" y="3519240"/>
              <a:chExt cx="3079471" cy="610340"/>
            </a:xfrm>
          </p:grpSpPr>
          <p:sp>
            <p:nvSpPr>
              <p:cNvPr id="53" name="Rectangle 52"/>
              <p:cNvSpPr/>
              <p:nvPr/>
            </p:nvSpPr>
            <p:spPr bwMode="auto">
              <a:xfrm>
                <a:off x="8642629" y="3519240"/>
                <a:ext cx="3079471" cy="61034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54" name="TextBox 53"/>
              <p:cNvSpPr txBox="1"/>
              <p:nvPr/>
            </p:nvSpPr>
            <p:spPr>
              <a:xfrm>
                <a:off x="9232465" y="3593578"/>
                <a:ext cx="2489635" cy="461665"/>
              </a:xfrm>
              <a:prstGeom prst="rect">
                <a:avLst/>
              </a:prstGeom>
              <a:noFill/>
            </p:spPr>
            <p:txBody>
              <a:bodyPr wrap="square" rtlCol="0">
                <a:spAutoFit/>
              </a:bodyPr>
              <a:lstStyle/>
              <a:p>
                <a:r>
                  <a:rPr lang="fr-FR" sz="2400" b="1">
                    <a:solidFill>
                      <a:srgbClr val="19325C"/>
                    </a:solidFill>
                  </a:rPr>
                  <a:t>Candidature</a:t>
                </a:r>
              </a:p>
            </p:txBody>
          </p:sp>
          <p:sp>
            <p:nvSpPr>
              <p:cNvPr id="55" name="Rounded Rectangle 84"/>
              <p:cNvSpPr/>
              <p:nvPr/>
            </p:nvSpPr>
            <p:spPr bwMode="auto">
              <a:xfrm>
                <a:off x="8753177" y="3614731"/>
                <a:ext cx="419358" cy="419358"/>
              </a:xfrm>
              <a:prstGeom prst="roundRect">
                <a:avLst/>
              </a:prstGeom>
              <a:solidFill>
                <a:schemeClr val="accent1">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6" name="Freeform 194"/>
              <p:cNvSpPr>
                <a:spLocks noChangeArrowheads="1"/>
              </p:cNvSpPr>
              <p:nvPr/>
            </p:nvSpPr>
            <p:spPr bwMode="auto">
              <a:xfrm>
                <a:off x="8854609" y="3686651"/>
                <a:ext cx="228137" cy="275519"/>
              </a:xfrm>
              <a:custGeom>
                <a:avLst/>
                <a:gdLst>
                  <a:gd name="T0" fmla="*/ 70072486 w 606"/>
                  <a:gd name="T1" fmla="*/ 56654506 h 727"/>
                  <a:gd name="T2" fmla="*/ 69261630 w 606"/>
                  <a:gd name="T3" fmla="*/ 60166122 h 727"/>
                  <a:gd name="T4" fmla="*/ 65208029 w 606"/>
                  <a:gd name="T5" fmla="*/ 66721390 h 727"/>
                  <a:gd name="T6" fmla="*/ 59069225 w 606"/>
                  <a:gd name="T7" fmla="*/ 73744622 h 727"/>
                  <a:gd name="T8" fmla="*/ 52004116 w 606"/>
                  <a:gd name="T9" fmla="*/ 79831240 h 727"/>
                  <a:gd name="T10" fmla="*/ 45518288 w 606"/>
                  <a:gd name="T11" fmla="*/ 83928411 h 727"/>
                  <a:gd name="T12" fmla="*/ 42159416 w 606"/>
                  <a:gd name="T13" fmla="*/ 84864682 h 727"/>
                  <a:gd name="T14" fmla="*/ 36368315 w 606"/>
                  <a:gd name="T15" fmla="*/ 84981930 h 727"/>
                  <a:gd name="T16" fmla="*/ 23048614 w 606"/>
                  <a:gd name="T17" fmla="*/ 84630528 h 727"/>
                  <a:gd name="T18" fmla="*/ 5791100 w 606"/>
                  <a:gd name="T19" fmla="*/ 82523490 h 727"/>
                  <a:gd name="T20" fmla="*/ 2548016 w 606"/>
                  <a:gd name="T21" fmla="*/ 81938278 h 727"/>
                  <a:gd name="T22" fmla="*/ 810856 w 606"/>
                  <a:gd name="T23" fmla="*/ 80533700 h 727"/>
                  <a:gd name="T24" fmla="*/ 0 w 606"/>
                  <a:gd name="T25" fmla="*/ 78660816 h 727"/>
                  <a:gd name="T26" fmla="*/ 0 w 606"/>
                  <a:gd name="T27" fmla="*/ 7023232 h 727"/>
                  <a:gd name="T28" fmla="*/ 463152 w 606"/>
                  <a:gd name="T29" fmla="*/ 4916194 h 727"/>
                  <a:gd name="T30" fmla="*/ 1853288 w 606"/>
                  <a:gd name="T31" fmla="*/ 3394711 h 727"/>
                  <a:gd name="T32" fmla="*/ 3243084 w 606"/>
                  <a:gd name="T33" fmla="*/ 2926404 h 727"/>
                  <a:gd name="T34" fmla="*/ 17373301 w 606"/>
                  <a:gd name="T35" fmla="*/ 819366 h 727"/>
                  <a:gd name="T36" fmla="*/ 36368315 w 606"/>
                  <a:gd name="T37" fmla="*/ 0 h 727"/>
                  <a:gd name="T38" fmla="*/ 49687676 w 606"/>
                  <a:gd name="T39" fmla="*/ 351059 h 727"/>
                  <a:gd name="T40" fmla="*/ 62428097 w 606"/>
                  <a:gd name="T41" fmla="*/ 1872885 h 727"/>
                  <a:gd name="T42" fmla="*/ 67060977 w 606"/>
                  <a:gd name="T43" fmla="*/ 2926404 h 727"/>
                  <a:gd name="T44" fmla="*/ 68798478 w 606"/>
                  <a:gd name="T45" fmla="*/ 3979923 h 727"/>
                  <a:gd name="T46" fmla="*/ 69956698 w 606"/>
                  <a:gd name="T47" fmla="*/ 5618654 h 727"/>
                  <a:gd name="T48" fmla="*/ 56173845 w 606"/>
                  <a:gd name="T49" fmla="*/ 22591522 h 727"/>
                  <a:gd name="T50" fmla="*/ 14014429 w 606"/>
                  <a:gd name="T51" fmla="*/ 22591522 h 727"/>
                  <a:gd name="T52" fmla="*/ 56173845 w 606"/>
                  <a:gd name="T53" fmla="*/ 28210176 h 727"/>
                  <a:gd name="T54" fmla="*/ 56173845 w 606"/>
                  <a:gd name="T55" fmla="*/ 33945736 h 727"/>
                  <a:gd name="T56" fmla="*/ 14014429 w 606"/>
                  <a:gd name="T57" fmla="*/ 39681638 h 727"/>
                  <a:gd name="T58" fmla="*/ 44823220 w 606"/>
                  <a:gd name="T59" fmla="*/ 70818218 h 727"/>
                  <a:gd name="T60" fmla="*/ 44823220 w 606"/>
                  <a:gd name="T61" fmla="*/ 61922101 h 727"/>
                  <a:gd name="T62" fmla="*/ 46792296 w 606"/>
                  <a:gd name="T63" fmla="*/ 59815063 h 727"/>
                  <a:gd name="T64" fmla="*/ 56173845 w 606"/>
                  <a:gd name="T65" fmla="*/ 59464004 h 727"/>
                  <a:gd name="T66" fmla="*/ 58142921 w 606"/>
                  <a:gd name="T67" fmla="*/ 58995697 h 727"/>
                  <a:gd name="T68" fmla="*/ 60690937 w 606"/>
                  <a:gd name="T69" fmla="*/ 56888659 h 727"/>
                  <a:gd name="T70" fmla="*/ 61733369 w 606"/>
                  <a:gd name="T71" fmla="*/ 53728102 h 727"/>
                  <a:gd name="T72" fmla="*/ 46097228 w 606"/>
                  <a:gd name="T73" fmla="*/ 53962255 h 727"/>
                  <a:gd name="T74" fmla="*/ 41811711 w 606"/>
                  <a:gd name="T75" fmla="*/ 56420352 h 727"/>
                  <a:gd name="T76" fmla="*/ 39379483 w 606"/>
                  <a:gd name="T77" fmla="*/ 60634429 h 727"/>
                  <a:gd name="T78" fmla="*/ 39263695 w 606"/>
                  <a:gd name="T79" fmla="*/ 76553777 h 727"/>
                  <a:gd name="T80" fmla="*/ 42275204 w 606"/>
                  <a:gd name="T81" fmla="*/ 75500258 h 727"/>
                  <a:gd name="T82" fmla="*/ 44360068 w 606"/>
                  <a:gd name="T83" fmla="*/ 73042161 h 72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6" h="727">
                    <a:moveTo>
                      <a:pt x="605" y="60"/>
                    </a:moveTo>
                    <a:lnTo>
                      <a:pt x="605" y="484"/>
                    </a:lnTo>
                    <a:lnTo>
                      <a:pt x="605" y="490"/>
                    </a:lnTo>
                    <a:lnTo>
                      <a:pt x="604" y="498"/>
                    </a:lnTo>
                    <a:lnTo>
                      <a:pt x="598" y="514"/>
                    </a:lnTo>
                    <a:lnTo>
                      <a:pt x="589" y="532"/>
                    </a:lnTo>
                    <a:lnTo>
                      <a:pt x="577" y="549"/>
                    </a:lnTo>
                    <a:lnTo>
                      <a:pt x="563" y="570"/>
                    </a:lnTo>
                    <a:lnTo>
                      <a:pt x="547" y="589"/>
                    </a:lnTo>
                    <a:lnTo>
                      <a:pt x="529" y="610"/>
                    </a:lnTo>
                    <a:lnTo>
                      <a:pt x="510" y="630"/>
                    </a:lnTo>
                    <a:lnTo>
                      <a:pt x="490" y="648"/>
                    </a:lnTo>
                    <a:lnTo>
                      <a:pt x="470" y="666"/>
                    </a:lnTo>
                    <a:lnTo>
                      <a:pt x="449" y="682"/>
                    </a:lnTo>
                    <a:lnTo>
                      <a:pt x="430" y="697"/>
                    </a:lnTo>
                    <a:lnTo>
                      <a:pt x="411" y="708"/>
                    </a:lnTo>
                    <a:lnTo>
                      <a:pt x="393" y="717"/>
                    </a:lnTo>
                    <a:lnTo>
                      <a:pt x="377" y="723"/>
                    </a:lnTo>
                    <a:lnTo>
                      <a:pt x="370" y="725"/>
                    </a:lnTo>
                    <a:lnTo>
                      <a:pt x="364" y="725"/>
                    </a:lnTo>
                    <a:lnTo>
                      <a:pt x="349" y="726"/>
                    </a:lnTo>
                    <a:lnTo>
                      <a:pt x="314" y="726"/>
                    </a:lnTo>
                    <a:lnTo>
                      <a:pt x="253" y="725"/>
                    </a:lnTo>
                    <a:lnTo>
                      <a:pt x="199" y="723"/>
                    </a:lnTo>
                    <a:lnTo>
                      <a:pt x="150" y="719"/>
                    </a:lnTo>
                    <a:lnTo>
                      <a:pt x="109" y="714"/>
                    </a:lnTo>
                    <a:lnTo>
                      <a:pt x="50" y="705"/>
                    </a:lnTo>
                    <a:lnTo>
                      <a:pt x="28" y="701"/>
                    </a:lnTo>
                    <a:lnTo>
                      <a:pt x="22" y="700"/>
                    </a:lnTo>
                    <a:lnTo>
                      <a:pt x="16" y="697"/>
                    </a:lnTo>
                    <a:lnTo>
                      <a:pt x="12" y="692"/>
                    </a:lnTo>
                    <a:lnTo>
                      <a:pt x="7" y="688"/>
                    </a:lnTo>
                    <a:lnTo>
                      <a:pt x="4" y="683"/>
                    </a:lnTo>
                    <a:lnTo>
                      <a:pt x="1" y="678"/>
                    </a:lnTo>
                    <a:lnTo>
                      <a:pt x="0" y="672"/>
                    </a:lnTo>
                    <a:lnTo>
                      <a:pt x="0" y="666"/>
                    </a:lnTo>
                    <a:lnTo>
                      <a:pt x="0" y="60"/>
                    </a:lnTo>
                    <a:lnTo>
                      <a:pt x="0" y="53"/>
                    </a:lnTo>
                    <a:lnTo>
                      <a:pt x="1" y="47"/>
                    </a:lnTo>
                    <a:lnTo>
                      <a:pt x="4" y="42"/>
                    </a:lnTo>
                    <a:lnTo>
                      <a:pt x="7" y="37"/>
                    </a:lnTo>
                    <a:lnTo>
                      <a:pt x="12" y="32"/>
                    </a:lnTo>
                    <a:lnTo>
                      <a:pt x="16" y="29"/>
                    </a:lnTo>
                    <a:lnTo>
                      <a:pt x="22" y="26"/>
                    </a:lnTo>
                    <a:lnTo>
                      <a:pt x="28" y="25"/>
                    </a:lnTo>
                    <a:lnTo>
                      <a:pt x="50" y="20"/>
                    </a:lnTo>
                    <a:lnTo>
                      <a:pt x="109" y="12"/>
                    </a:lnTo>
                    <a:lnTo>
                      <a:pt x="150" y="7"/>
                    </a:lnTo>
                    <a:lnTo>
                      <a:pt x="199" y="3"/>
                    </a:lnTo>
                    <a:lnTo>
                      <a:pt x="253" y="0"/>
                    </a:lnTo>
                    <a:lnTo>
                      <a:pt x="314" y="0"/>
                    </a:lnTo>
                    <a:lnTo>
                      <a:pt x="376" y="0"/>
                    </a:lnTo>
                    <a:lnTo>
                      <a:pt x="429" y="3"/>
                    </a:lnTo>
                    <a:lnTo>
                      <a:pt x="473" y="7"/>
                    </a:lnTo>
                    <a:lnTo>
                      <a:pt x="510" y="12"/>
                    </a:lnTo>
                    <a:lnTo>
                      <a:pt x="539" y="16"/>
                    </a:lnTo>
                    <a:lnTo>
                      <a:pt x="560" y="20"/>
                    </a:lnTo>
                    <a:lnTo>
                      <a:pt x="579" y="25"/>
                    </a:lnTo>
                    <a:lnTo>
                      <a:pt x="585" y="26"/>
                    </a:lnTo>
                    <a:lnTo>
                      <a:pt x="589" y="31"/>
                    </a:lnTo>
                    <a:lnTo>
                      <a:pt x="594" y="34"/>
                    </a:lnTo>
                    <a:lnTo>
                      <a:pt x="598" y="38"/>
                    </a:lnTo>
                    <a:lnTo>
                      <a:pt x="601" y="42"/>
                    </a:lnTo>
                    <a:lnTo>
                      <a:pt x="604" y="48"/>
                    </a:lnTo>
                    <a:lnTo>
                      <a:pt x="605" y="54"/>
                    </a:lnTo>
                    <a:lnTo>
                      <a:pt x="605" y="60"/>
                    </a:lnTo>
                    <a:close/>
                    <a:moveTo>
                      <a:pt x="485" y="193"/>
                    </a:moveTo>
                    <a:lnTo>
                      <a:pt x="485" y="144"/>
                    </a:lnTo>
                    <a:lnTo>
                      <a:pt x="121" y="144"/>
                    </a:lnTo>
                    <a:lnTo>
                      <a:pt x="121" y="193"/>
                    </a:lnTo>
                    <a:lnTo>
                      <a:pt x="485" y="193"/>
                    </a:lnTo>
                    <a:close/>
                    <a:moveTo>
                      <a:pt x="485" y="290"/>
                    </a:moveTo>
                    <a:lnTo>
                      <a:pt x="485" y="241"/>
                    </a:lnTo>
                    <a:lnTo>
                      <a:pt x="121" y="241"/>
                    </a:lnTo>
                    <a:lnTo>
                      <a:pt x="121" y="290"/>
                    </a:lnTo>
                    <a:lnTo>
                      <a:pt x="485" y="290"/>
                    </a:lnTo>
                    <a:close/>
                    <a:moveTo>
                      <a:pt x="485" y="387"/>
                    </a:moveTo>
                    <a:lnTo>
                      <a:pt x="485" y="339"/>
                    </a:lnTo>
                    <a:lnTo>
                      <a:pt x="121" y="339"/>
                    </a:lnTo>
                    <a:lnTo>
                      <a:pt x="121" y="387"/>
                    </a:lnTo>
                    <a:lnTo>
                      <a:pt x="485" y="387"/>
                    </a:lnTo>
                    <a:close/>
                    <a:moveTo>
                      <a:pt x="387" y="605"/>
                    </a:moveTo>
                    <a:lnTo>
                      <a:pt x="387" y="533"/>
                    </a:lnTo>
                    <a:lnTo>
                      <a:pt x="387" y="529"/>
                    </a:lnTo>
                    <a:lnTo>
                      <a:pt x="389" y="524"/>
                    </a:lnTo>
                    <a:lnTo>
                      <a:pt x="395" y="517"/>
                    </a:lnTo>
                    <a:lnTo>
                      <a:pt x="404" y="511"/>
                    </a:lnTo>
                    <a:lnTo>
                      <a:pt x="408" y="508"/>
                    </a:lnTo>
                    <a:lnTo>
                      <a:pt x="411" y="508"/>
                    </a:lnTo>
                    <a:lnTo>
                      <a:pt x="485" y="508"/>
                    </a:lnTo>
                    <a:lnTo>
                      <a:pt x="493" y="507"/>
                    </a:lnTo>
                    <a:lnTo>
                      <a:pt x="502" y="504"/>
                    </a:lnTo>
                    <a:lnTo>
                      <a:pt x="511" y="499"/>
                    </a:lnTo>
                    <a:lnTo>
                      <a:pt x="519" y="493"/>
                    </a:lnTo>
                    <a:lnTo>
                      <a:pt x="524" y="486"/>
                    </a:lnTo>
                    <a:lnTo>
                      <a:pt x="529" y="479"/>
                    </a:lnTo>
                    <a:lnTo>
                      <a:pt x="532" y="470"/>
                    </a:lnTo>
                    <a:lnTo>
                      <a:pt x="533" y="459"/>
                    </a:lnTo>
                    <a:lnTo>
                      <a:pt x="411" y="459"/>
                    </a:lnTo>
                    <a:lnTo>
                      <a:pt x="398" y="461"/>
                    </a:lnTo>
                    <a:lnTo>
                      <a:pt x="384" y="465"/>
                    </a:lnTo>
                    <a:lnTo>
                      <a:pt x="373" y="473"/>
                    </a:lnTo>
                    <a:lnTo>
                      <a:pt x="361" y="482"/>
                    </a:lnTo>
                    <a:lnTo>
                      <a:pt x="352" y="493"/>
                    </a:lnTo>
                    <a:lnTo>
                      <a:pt x="345" y="505"/>
                    </a:lnTo>
                    <a:lnTo>
                      <a:pt x="340" y="518"/>
                    </a:lnTo>
                    <a:lnTo>
                      <a:pt x="339" y="533"/>
                    </a:lnTo>
                    <a:lnTo>
                      <a:pt x="339" y="654"/>
                    </a:lnTo>
                    <a:lnTo>
                      <a:pt x="348" y="652"/>
                    </a:lnTo>
                    <a:lnTo>
                      <a:pt x="357" y="649"/>
                    </a:lnTo>
                    <a:lnTo>
                      <a:pt x="365" y="645"/>
                    </a:lnTo>
                    <a:lnTo>
                      <a:pt x="373" y="639"/>
                    </a:lnTo>
                    <a:lnTo>
                      <a:pt x="379" y="632"/>
                    </a:lnTo>
                    <a:lnTo>
                      <a:pt x="383" y="624"/>
                    </a:lnTo>
                    <a:lnTo>
                      <a:pt x="386" y="614"/>
                    </a:lnTo>
                    <a:lnTo>
                      <a:pt x="387" y="605"/>
                    </a:lnTo>
                    <a:close/>
                  </a:path>
                </a:pathLst>
              </a:custGeom>
              <a:solidFill>
                <a:schemeClr val="bg1"/>
              </a:solidFill>
              <a:ln>
                <a:noFill/>
              </a:ln>
            </p:spPr>
            <p:txBody>
              <a:bodyPr wrap="none" anchor="ctr"/>
              <a:lstStyle/>
              <a:p>
                <a:endParaRPr lang="en-US"/>
              </a:p>
            </p:txBody>
          </p:sp>
        </p:grpSp>
        <p:grpSp>
          <p:nvGrpSpPr>
            <p:cNvPr id="57" name="Group 56"/>
            <p:cNvGrpSpPr/>
            <p:nvPr/>
          </p:nvGrpSpPr>
          <p:grpSpPr>
            <a:xfrm>
              <a:off x="8157674" y="4289204"/>
              <a:ext cx="3091461" cy="1041813"/>
              <a:chOff x="8642620" y="4232790"/>
              <a:chExt cx="3091461" cy="1041813"/>
            </a:xfrm>
          </p:grpSpPr>
          <p:sp>
            <p:nvSpPr>
              <p:cNvPr id="58" name="Rectangle 57"/>
              <p:cNvSpPr/>
              <p:nvPr/>
            </p:nvSpPr>
            <p:spPr bwMode="auto">
              <a:xfrm>
                <a:off x="8642620" y="4232790"/>
                <a:ext cx="3091461" cy="1032285"/>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59" name="TextBox 58"/>
              <p:cNvSpPr txBox="1"/>
              <p:nvPr/>
            </p:nvSpPr>
            <p:spPr>
              <a:xfrm>
                <a:off x="9268657" y="4295874"/>
                <a:ext cx="2186817" cy="978729"/>
              </a:xfrm>
              <a:prstGeom prst="rect">
                <a:avLst/>
              </a:prstGeom>
              <a:noFill/>
            </p:spPr>
            <p:txBody>
              <a:bodyPr wrap="none" rtlCol="0">
                <a:spAutoFit/>
              </a:bodyPr>
              <a:lstStyle/>
              <a:p>
                <a:pPr>
                  <a:lnSpc>
                    <a:spcPct val="80000"/>
                  </a:lnSpc>
                </a:pPr>
                <a:r>
                  <a:rPr lang="fr-FR" sz="2400" b="1" dirty="0">
                    <a:solidFill>
                      <a:srgbClr val="19325C"/>
                    </a:solidFill>
                  </a:rPr>
                  <a:t>Personne </a:t>
                </a:r>
                <a:r>
                  <a:rPr lang="pl-PL" sz="2400" b="1" dirty="0" smtClean="0">
                    <a:solidFill>
                      <a:srgbClr val="19325C"/>
                    </a:solidFill>
                  </a:rPr>
                  <a:t/>
                </a:r>
                <a:br>
                  <a:rPr lang="pl-PL" sz="2400" b="1" dirty="0" smtClean="0">
                    <a:solidFill>
                      <a:srgbClr val="19325C"/>
                    </a:solidFill>
                  </a:rPr>
                </a:br>
                <a:r>
                  <a:rPr lang="fr-FR" sz="2400" b="1" dirty="0" smtClean="0">
                    <a:solidFill>
                      <a:srgbClr val="19325C"/>
                    </a:solidFill>
                  </a:rPr>
                  <a:t>assurant</a:t>
                </a:r>
                <a:r>
                  <a:rPr lang="pl-PL" sz="2400" b="1" dirty="0" smtClean="0">
                    <a:solidFill>
                      <a:srgbClr val="19325C"/>
                    </a:solidFill>
                  </a:rPr>
                  <a:t/>
                </a:r>
                <a:br>
                  <a:rPr lang="pl-PL" sz="2400" b="1" dirty="0" smtClean="0">
                    <a:solidFill>
                      <a:srgbClr val="19325C"/>
                    </a:solidFill>
                  </a:rPr>
                </a:br>
                <a:r>
                  <a:rPr lang="fr-FR" sz="2400" b="1" dirty="0" smtClean="0">
                    <a:solidFill>
                      <a:srgbClr val="19325C"/>
                    </a:solidFill>
                  </a:rPr>
                  <a:t>les </a:t>
                </a:r>
                <a:r>
                  <a:rPr lang="fr-FR" sz="2400" b="1" dirty="0">
                    <a:solidFill>
                      <a:srgbClr val="19325C"/>
                    </a:solidFill>
                  </a:rPr>
                  <a:t>entretiens</a:t>
                </a:r>
              </a:p>
            </p:txBody>
          </p:sp>
          <p:sp>
            <p:nvSpPr>
              <p:cNvPr id="60" name="Rounded Rectangle 85"/>
              <p:cNvSpPr/>
              <p:nvPr/>
            </p:nvSpPr>
            <p:spPr bwMode="auto">
              <a:xfrm>
                <a:off x="8750903" y="4325028"/>
                <a:ext cx="419358" cy="419358"/>
              </a:xfrm>
              <a:prstGeom prst="roundRect">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1" name="Freeform 425"/>
              <p:cNvSpPr>
                <a:spLocks noChangeArrowheads="1"/>
              </p:cNvSpPr>
              <p:nvPr/>
            </p:nvSpPr>
            <p:spPr bwMode="auto">
              <a:xfrm>
                <a:off x="8830747" y="4397119"/>
                <a:ext cx="257537" cy="275177"/>
              </a:xfrm>
              <a:custGeom>
                <a:avLst/>
                <a:gdLst>
                  <a:gd name="T0" fmla="*/ 63172321 w 680"/>
                  <a:gd name="T1" fmla="*/ 83573826 h 723"/>
                  <a:gd name="T2" fmla="*/ 39482871 w 680"/>
                  <a:gd name="T3" fmla="*/ 84392132 h 723"/>
                  <a:gd name="T4" fmla="*/ 22063957 w 680"/>
                  <a:gd name="T5" fmla="*/ 83924577 h 723"/>
                  <a:gd name="T6" fmla="*/ 6851337 w 680"/>
                  <a:gd name="T7" fmla="*/ 82521912 h 723"/>
                  <a:gd name="T8" fmla="*/ 2090406 w 680"/>
                  <a:gd name="T9" fmla="*/ 81469999 h 723"/>
                  <a:gd name="T10" fmla="*/ 116228 w 680"/>
                  <a:gd name="T11" fmla="*/ 79249028 h 723"/>
                  <a:gd name="T12" fmla="*/ 116228 w 680"/>
                  <a:gd name="T13" fmla="*/ 78080311 h 723"/>
                  <a:gd name="T14" fmla="*/ 3251667 w 680"/>
                  <a:gd name="T15" fmla="*/ 70248680 h 723"/>
                  <a:gd name="T16" fmla="*/ 8360942 w 680"/>
                  <a:gd name="T17" fmla="*/ 64404414 h 723"/>
                  <a:gd name="T18" fmla="*/ 12657642 w 680"/>
                  <a:gd name="T19" fmla="*/ 61365478 h 723"/>
                  <a:gd name="T20" fmla="*/ 19044747 w 680"/>
                  <a:gd name="T21" fmla="*/ 58443345 h 723"/>
                  <a:gd name="T22" fmla="*/ 23805678 w 680"/>
                  <a:gd name="T23" fmla="*/ 56339176 h 723"/>
                  <a:gd name="T24" fmla="*/ 27754034 w 680"/>
                  <a:gd name="T25" fmla="*/ 53767795 h 723"/>
                  <a:gd name="T26" fmla="*/ 29031523 w 680"/>
                  <a:gd name="T27" fmla="*/ 51546823 h 723"/>
                  <a:gd name="T28" fmla="*/ 29031523 w 680"/>
                  <a:gd name="T29" fmla="*/ 48274281 h 723"/>
                  <a:gd name="T30" fmla="*/ 22760646 w 680"/>
                  <a:gd name="T31" fmla="*/ 46170112 h 723"/>
                  <a:gd name="T32" fmla="*/ 13470558 w 680"/>
                  <a:gd name="T33" fmla="*/ 44650644 h 723"/>
                  <a:gd name="T34" fmla="*/ 11844725 w 680"/>
                  <a:gd name="T35" fmla="*/ 43364782 h 723"/>
                  <a:gd name="T36" fmla="*/ 11264265 w 680"/>
                  <a:gd name="T37" fmla="*/ 42429672 h 723"/>
                  <a:gd name="T38" fmla="*/ 11496381 w 680"/>
                  <a:gd name="T39" fmla="*/ 41144153 h 723"/>
                  <a:gd name="T40" fmla="*/ 12657642 w 680"/>
                  <a:gd name="T41" fmla="*/ 34481580 h 723"/>
                  <a:gd name="T42" fmla="*/ 15676852 w 680"/>
                  <a:gd name="T43" fmla="*/ 20572077 h 723"/>
                  <a:gd name="T44" fmla="*/ 18463946 w 680"/>
                  <a:gd name="T45" fmla="*/ 12273233 h 723"/>
                  <a:gd name="T46" fmla="*/ 22528530 w 680"/>
                  <a:gd name="T47" fmla="*/ 5376711 h 723"/>
                  <a:gd name="T48" fmla="*/ 27057345 w 680"/>
                  <a:gd name="T49" fmla="*/ 1636271 h 723"/>
                  <a:gd name="T50" fmla="*/ 30076556 w 680"/>
                  <a:gd name="T51" fmla="*/ 350752 h 723"/>
                  <a:gd name="T52" fmla="*/ 32631193 w 680"/>
                  <a:gd name="T53" fmla="*/ 0 h 723"/>
                  <a:gd name="T54" fmla="*/ 37624581 w 680"/>
                  <a:gd name="T55" fmla="*/ 1051913 h 723"/>
                  <a:gd name="T56" fmla="*/ 41224592 w 680"/>
                  <a:gd name="T57" fmla="*/ 1051913 h 723"/>
                  <a:gd name="T58" fmla="*/ 46334208 w 680"/>
                  <a:gd name="T59" fmla="*/ 0 h 723"/>
                  <a:gd name="T60" fmla="*/ 48772618 w 680"/>
                  <a:gd name="T61" fmla="*/ 350752 h 723"/>
                  <a:gd name="T62" fmla="*/ 52024285 w 680"/>
                  <a:gd name="T63" fmla="*/ 1636271 h 723"/>
                  <a:gd name="T64" fmla="*/ 56436872 w 680"/>
                  <a:gd name="T65" fmla="*/ 5376711 h 723"/>
                  <a:gd name="T66" fmla="*/ 60385227 w 680"/>
                  <a:gd name="T67" fmla="*/ 12273233 h 723"/>
                  <a:gd name="T68" fmla="*/ 63172321 w 680"/>
                  <a:gd name="T69" fmla="*/ 20572077 h 723"/>
                  <a:gd name="T70" fmla="*/ 66191532 w 680"/>
                  <a:gd name="T71" fmla="*/ 34481580 h 723"/>
                  <a:gd name="T72" fmla="*/ 67585249 w 680"/>
                  <a:gd name="T73" fmla="*/ 41144153 h 723"/>
                  <a:gd name="T74" fmla="*/ 67352792 w 680"/>
                  <a:gd name="T75" fmla="*/ 43131176 h 723"/>
                  <a:gd name="T76" fmla="*/ 66423988 w 680"/>
                  <a:gd name="T77" fmla="*/ 44066286 h 723"/>
                  <a:gd name="T78" fmla="*/ 61081915 w 680"/>
                  <a:gd name="T79" fmla="*/ 45468951 h 723"/>
                  <a:gd name="T80" fmla="*/ 50282223 w 680"/>
                  <a:gd name="T81" fmla="*/ 46871616 h 723"/>
                  <a:gd name="T82" fmla="*/ 49585534 w 680"/>
                  <a:gd name="T83" fmla="*/ 50494910 h 723"/>
                  <a:gd name="T84" fmla="*/ 50398451 w 680"/>
                  <a:gd name="T85" fmla="*/ 52715882 h 723"/>
                  <a:gd name="T86" fmla="*/ 53766006 w 680"/>
                  <a:gd name="T87" fmla="*/ 55638015 h 723"/>
                  <a:gd name="T88" fmla="*/ 60036883 w 680"/>
                  <a:gd name="T89" fmla="*/ 58443345 h 723"/>
                  <a:gd name="T90" fmla="*/ 66191532 w 680"/>
                  <a:gd name="T91" fmla="*/ 61365478 h 723"/>
                  <a:gd name="T92" fmla="*/ 70604459 w 680"/>
                  <a:gd name="T93" fmla="*/ 64404414 h 723"/>
                  <a:gd name="T94" fmla="*/ 75597847 w 680"/>
                  <a:gd name="T95" fmla="*/ 70248680 h 723"/>
                  <a:gd name="T96" fmla="*/ 78849173 w 680"/>
                  <a:gd name="T97" fmla="*/ 78080311 h 723"/>
                  <a:gd name="T98" fmla="*/ 78849173 w 680"/>
                  <a:gd name="T99" fmla="*/ 79249028 h 723"/>
                  <a:gd name="T100" fmla="*/ 76759108 w 680"/>
                  <a:gd name="T101" fmla="*/ 81469999 h 723"/>
                  <a:gd name="T102" fmla="*/ 71997836 w 680"/>
                  <a:gd name="T103" fmla="*/ 82521912 h 7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0" h="723">
                    <a:moveTo>
                      <a:pt x="588" y="710"/>
                    </a:moveTo>
                    <a:lnTo>
                      <a:pt x="588" y="710"/>
                    </a:lnTo>
                    <a:lnTo>
                      <a:pt x="544" y="715"/>
                    </a:lnTo>
                    <a:lnTo>
                      <a:pt x="489" y="718"/>
                    </a:lnTo>
                    <a:lnTo>
                      <a:pt x="421" y="721"/>
                    </a:lnTo>
                    <a:lnTo>
                      <a:pt x="340" y="722"/>
                    </a:lnTo>
                    <a:lnTo>
                      <a:pt x="259" y="721"/>
                    </a:lnTo>
                    <a:lnTo>
                      <a:pt x="190" y="718"/>
                    </a:lnTo>
                    <a:lnTo>
                      <a:pt x="135" y="715"/>
                    </a:lnTo>
                    <a:lnTo>
                      <a:pt x="91" y="710"/>
                    </a:lnTo>
                    <a:lnTo>
                      <a:pt x="59" y="706"/>
                    </a:lnTo>
                    <a:lnTo>
                      <a:pt x="37" y="702"/>
                    </a:lnTo>
                    <a:lnTo>
                      <a:pt x="18" y="697"/>
                    </a:lnTo>
                    <a:lnTo>
                      <a:pt x="10" y="693"/>
                    </a:lnTo>
                    <a:lnTo>
                      <a:pt x="4" y="685"/>
                    </a:lnTo>
                    <a:lnTo>
                      <a:pt x="1" y="678"/>
                    </a:lnTo>
                    <a:lnTo>
                      <a:pt x="0" y="673"/>
                    </a:lnTo>
                    <a:lnTo>
                      <a:pt x="1" y="668"/>
                    </a:lnTo>
                    <a:lnTo>
                      <a:pt x="9" y="643"/>
                    </a:lnTo>
                    <a:lnTo>
                      <a:pt x="18" y="621"/>
                    </a:lnTo>
                    <a:lnTo>
                      <a:pt x="28" y="601"/>
                    </a:lnTo>
                    <a:lnTo>
                      <a:pt x="41" y="582"/>
                    </a:lnTo>
                    <a:lnTo>
                      <a:pt x="56" y="566"/>
                    </a:lnTo>
                    <a:lnTo>
                      <a:pt x="72" y="551"/>
                    </a:lnTo>
                    <a:lnTo>
                      <a:pt x="90" y="538"/>
                    </a:lnTo>
                    <a:lnTo>
                      <a:pt x="109" y="525"/>
                    </a:lnTo>
                    <a:lnTo>
                      <a:pt x="121" y="519"/>
                    </a:lnTo>
                    <a:lnTo>
                      <a:pt x="134" y="513"/>
                    </a:lnTo>
                    <a:lnTo>
                      <a:pt x="164" y="500"/>
                    </a:lnTo>
                    <a:lnTo>
                      <a:pt x="191" y="489"/>
                    </a:lnTo>
                    <a:lnTo>
                      <a:pt x="205" y="482"/>
                    </a:lnTo>
                    <a:lnTo>
                      <a:pt x="218" y="476"/>
                    </a:lnTo>
                    <a:lnTo>
                      <a:pt x="228" y="469"/>
                    </a:lnTo>
                    <a:lnTo>
                      <a:pt x="239" y="460"/>
                    </a:lnTo>
                    <a:lnTo>
                      <a:pt x="246" y="451"/>
                    </a:lnTo>
                    <a:lnTo>
                      <a:pt x="250" y="441"/>
                    </a:lnTo>
                    <a:lnTo>
                      <a:pt x="252" y="432"/>
                    </a:lnTo>
                    <a:lnTo>
                      <a:pt x="252" y="423"/>
                    </a:lnTo>
                    <a:lnTo>
                      <a:pt x="250" y="413"/>
                    </a:lnTo>
                    <a:lnTo>
                      <a:pt x="247" y="401"/>
                    </a:lnTo>
                    <a:lnTo>
                      <a:pt x="196" y="395"/>
                    </a:lnTo>
                    <a:lnTo>
                      <a:pt x="156" y="389"/>
                    </a:lnTo>
                    <a:lnTo>
                      <a:pt x="116" y="382"/>
                    </a:lnTo>
                    <a:lnTo>
                      <a:pt x="107" y="377"/>
                    </a:lnTo>
                    <a:lnTo>
                      <a:pt x="105" y="374"/>
                    </a:lnTo>
                    <a:lnTo>
                      <a:pt x="102" y="371"/>
                    </a:lnTo>
                    <a:lnTo>
                      <a:pt x="99" y="367"/>
                    </a:lnTo>
                    <a:lnTo>
                      <a:pt x="97" y="363"/>
                    </a:lnTo>
                    <a:lnTo>
                      <a:pt x="97" y="357"/>
                    </a:lnTo>
                    <a:lnTo>
                      <a:pt x="99" y="352"/>
                    </a:lnTo>
                    <a:lnTo>
                      <a:pt x="105" y="327"/>
                    </a:lnTo>
                    <a:lnTo>
                      <a:pt x="109" y="295"/>
                    </a:lnTo>
                    <a:lnTo>
                      <a:pt x="118" y="249"/>
                    </a:lnTo>
                    <a:lnTo>
                      <a:pt x="130" y="201"/>
                    </a:lnTo>
                    <a:lnTo>
                      <a:pt x="135" y="176"/>
                    </a:lnTo>
                    <a:lnTo>
                      <a:pt x="143" y="151"/>
                    </a:lnTo>
                    <a:lnTo>
                      <a:pt x="150" y="127"/>
                    </a:lnTo>
                    <a:lnTo>
                      <a:pt x="159" y="105"/>
                    </a:lnTo>
                    <a:lnTo>
                      <a:pt x="169" y="83"/>
                    </a:lnTo>
                    <a:lnTo>
                      <a:pt x="181" y="64"/>
                    </a:lnTo>
                    <a:lnTo>
                      <a:pt x="194" y="46"/>
                    </a:lnTo>
                    <a:lnTo>
                      <a:pt x="208" y="30"/>
                    </a:lnTo>
                    <a:lnTo>
                      <a:pt x="224" y="18"/>
                    </a:lnTo>
                    <a:lnTo>
                      <a:pt x="233" y="14"/>
                    </a:lnTo>
                    <a:lnTo>
                      <a:pt x="242" y="9"/>
                    </a:lnTo>
                    <a:lnTo>
                      <a:pt x="250" y="5"/>
                    </a:lnTo>
                    <a:lnTo>
                      <a:pt x="259" y="3"/>
                    </a:lnTo>
                    <a:lnTo>
                      <a:pt x="270" y="2"/>
                    </a:lnTo>
                    <a:lnTo>
                      <a:pt x="281" y="0"/>
                    </a:lnTo>
                    <a:lnTo>
                      <a:pt x="295" y="2"/>
                    </a:lnTo>
                    <a:lnTo>
                      <a:pt x="309" y="5"/>
                    </a:lnTo>
                    <a:lnTo>
                      <a:pt x="324" y="9"/>
                    </a:lnTo>
                    <a:lnTo>
                      <a:pt x="340" y="17"/>
                    </a:lnTo>
                    <a:lnTo>
                      <a:pt x="355" y="9"/>
                    </a:lnTo>
                    <a:lnTo>
                      <a:pt x="370" y="5"/>
                    </a:lnTo>
                    <a:lnTo>
                      <a:pt x="386" y="2"/>
                    </a:lnTo>
                    <a:lnTo>
                      <a:pt x="399" y="0"/>
                    </a:lnTo>
                    <a:lnTo>
                      <a:pt x="411" y="2"/>
                    </a:lnTo>
                    <a:lnTo>
                      <a:pt x="420" y="3"/>
                    </a:lnTo>
                    <a:lnTo>
                      <a:pt x="430" y="5"/>
                    </a:lnTo>
                    <a:lnTo>
                      <a:pt x="439" y="9"/>
                    </a:lnTo>
                    <a:lnTo>
                      <a:pt x="448" y="14"/>
                    </a:lnTo>
                    <a:lnTo>
                      <a:pt x="457" y="18"/>
                    </a:lnTo>
                    <a:lnTo>
                      <a:pt x="473" y="30"/>
                    </a:lnTo>
                    <a:lnTo>
                      <a:pt x="486" y="46"/>
                    </a:lnTo>
                    <a:lnTo>
                      <a:pt x="499" y="64"/>
                    </a:lnTo>
                    <a:lnTo>
                      <a:pt x="510" y="83"/>
                    </a:lnTo>
                    <a:lnTo>
                      <a:pt x="520" y="105"/>
                    </a:lnTo>
                    <a:lnTo>
                      <a:pt x="529" y="127"/>
                    </a:lnTo>
                    <a:lnTo>
                      <a:pt x="538" y="151"/>
                    </a:lnTo>
                    <a:lnTo>
                      <a:pt x="544" y="176"/>
                    </a:lnTo>
                    <a:lnTo>
                      <a:pt x="551" y="201"/>
                    </a:lnTo>
                    <a:lnTo>
                      <a:pt x="561" y="249"/>
                    </a:lnTo>
                    <a:lnTo>
                      <a:pt x="570" y="295"/>
                    </a:lnTo>
                    <a:lnTo>
                      <a:pt x="582" y="352"/>
                    </a:lnTo>
                    <a:lnTo>
                      <a:pt x="582" y="358"/>
                    </a:lnTo>
                    <a:lnTo>
                      <a:pt x="582" y="364"/>
                    </a:lnTo>
                    <a:lnTo>
                      <a:pt x="580" y="369"/>
                    </a:lnTo>
                    <a:lnTo>
                      <a:pt x="577" y="373"/>
                    </a:lnTo>
                    <a:lnTo>
                      <a:pt x="572" y="377"/>
                    </a:lnTo>
                    <a:lnTo>
                      <a:pt x="560" y="382"/>
                    </a:lnTo>
                    <a:lnTo>
                      <a:pt x="545" y="386"/>
                    </a:lnTo>
                    <a:lnTo>
                      <a:pt x="526" y="389"/>
                    </a:lnTo>
                    <a:lnTo>
                      <a:pt x="482" y="395"/>
                    </a:lnTo>
                    <a:lnTo>
                      <a:pt x="433" y="401"/>
                    </a:lnTo>
                    <a:lnTo>
                      <a:pt x="430" y="413"/>
                    </a:lnTo>
                    <a:lnTo>
                      <a:pt x="427" y="423"/>
                    </a:lnTo>
                    <a:lnTo>
                      <a:pt x="427" y="432"/>
                    </a:lnTo>
                    <a:lnTo>
                      <a:pt x="429" y="441"/>
                    </a:lnTo>
                    <a:lnTo>
                      <a:pt x="434" y="451"/>
                    </a:lnTo>
                    <a:lnTo>
                      <a:pt x="442" y="460"/>
                    </a:lnTo>
                    <a:lnTo>
                      <a:pt x="451" y="469"/>
                    </a:lnTo>
                    <a:lnTo>
                      <a:pt x="463" y="476"/>
                    </a:lnTo>
                    <a:lnTo>
                      <a:pt x="476" y="482"/>
                    </a:lnTo>
                    <a:lnTo>
                      <a:pt x="489" y="489"/>
                    </a:lnTo>
                    <a:lnTo>
                      <a:pt x="517" y="500"/>
                    </a:lnTo>
                    <a:lnTo>
                      <a:pt x="545" y="513"/>
                    </a:lnTo>
                    <a:lnTo>
                      <a:pt x="570" y="525"/>
                    </a:lnTo>
                    <a:lnTo>
                      <a:pt x="589" y="538"/>
                    </a:lnTo>
                    <a:lnTo>
                      <a:pt x="608" y="551"/>
                    </a:lnTo>
                    <a:lnTo>
                      <a:pt x="625" y="566"/>
                    </a:lnTo>
                    <a:lnTo>
                      <a:pt x="639" y="582"/>
                    </a:lnTo>
                    <a:lnTo>
                      <a:pt x="651" y="601"/>
                    </a:lnTo>
                    <a:lnTo>
                      <a:pt x="663" y="621"/>
                    </a:lnTo>
                    <a:lnTo>
                      <a:pt x="672" y="643"/>
                    </a:lnTo>
                    <a:lnTo>
                      <a:pt x="679" y="668"/>
                    </a:lnTo>
                    <a:lnTo>
                      <a:pt x="679" y="673"/>
                    </a:lnTo>
                    <a:lnTo>
                      <a:pt x="679" y="678"/>
                    </a:lnTo>
                    <a:lnTo>
                      <a:pt x="676" y="685"/>
                    </a:lnTo>
                    <a:lnTo>
                      <a:pt x="670" y="693"/>
                    </a:lnTo>
                    <a:lnTo>
                      <a:pt x="661" y="697"/>
                    </a:lnTo>
                    <a:lnTo>
                      <a:pt x="644" y="702"/>
                    </a:lnTo>
                    <a:lnTo>
                      <a:pt x="620" y="706"/>
                    </a:lnTo>
                    <a:lnTo>
                      <a:pt x="588" y="710"/>
                    </a:lnTo>
                  </a:path>
                </a:pathLst>
              </a:custGeom>
              <a:solidFill>
                <a:schemeClr val="bg1"/>
              </a:solidFill>
              <a:ln>
                <a:noFill/>
              </a:ln>
            </p:spPr>
            <p:txBody>
              <a:bodyPr wrap="none" anchor="ctr"/>
              <a:lstStyle/>
              <a:p>
                <a:endParaRPr lang="en-US"/>
              </a:p>
            </p:txBody>
          </p:sp>
        </p:grpSp>
        <p:sp>
          <p:nvSpPr>
            <p:cNvPr id="62" name="TextBox 61"/>
            <p:cNvSpPr txBox="1"/>
            <p:nvPr/>
          </p:nvSpPr>
          <p:spPr>
            <a:xfrm>
              <a:off x="8023122" y="2763527"/>
              <a:ext cx="1396536" cy="461665"/>
            </a:xfrm>
            <a:prstGeom prst="rect">
              <a:avLst/>
            </a:prstGeom>
            <a:noFill/>
          </p:spPr>
          <p:txBody>
            <a:bodyPr wrap="none" rtlCol="0">
              <a:spAutoFit/>
            </a:bodyPr>
            <a:lstStyle/>
            <a:p>
              <a:r>
                <a:rPr lang="fr-FR" sz="2400" b="1">
                  <a:solidFill>
                    <a:srgbClr val="19325C"/>
                  </a:solidFill>
                </a:rPr>
                <a:t>Poste</a:t>
              </a:r>
            </a:p>
          </p:txBody>
        </p:sp>
        <p:cxnSp>
          <p:nvCxnSpPr>
            <p:cNvPr id="63" name="Straight Connector 62"/>
            <p:cNvCxnSpPr/>
            <p:nvPr/>
          </p:nvCxnSpPr>
          <p:spPr bwMode="auto">
            <a:xfrm>
              <a:off x="3644399" y="4636397"/>
              <a:ext cx="402872" cy="0"/>
            </a:xfrm>
            <a:prstGeom prst="line">
              <a:avLst/>
            </a:prstGeom>
            <a:solidFill>
              <a:schemeClr val="accent1"/>
            </a:solidFill>
            <a:ln w="38100" cap="flat" cmpd="sng" algn="ctr">
              <a:solidFill>
                <a:srgbClr val="C00000"/>
              </a:solidFill>
              <a:prstDash val="solid"/>
              <a:round/>
              <a:headEnd type="none" w="med" len="med"/>
              <a:tailEnd type="none" w="med" len="med"/>
            </a:ln>
            <a:effectLst/>
          </p:spPr>
        </p:cxnSp>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44015" y="3696597"/>
              <a:ext cx="376005" cy="376005"/>
            </a:xfrm>
            <a:prstGeom prst="roundRect">
              <a:avLst/>
            </a:prstGeom>
            <a:solidFill>
              <a:srgbClr val="A094ED"/>
            </a:solidFill>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8425" y="4446251"/>
              <a:ext cx="375704" cy="375704"/>
            </a:xfrm>
            <a:prstGeom prst="roundRect">
              <a:avLst/>
            </a:prstGeom>
            <a:solidFill>
              <a:srgbClr val="FCB95B"/>
            </a:solidFill>
          </p:spPr>
        </p:pic>
        <p:pic>
          <p:nvPicPr>
            <p:cNvPr id="66" name="Pictur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41593" y="5220425"/>
              <a:ext cx="343880" cy="343880"/>
            </a:xfrm>
            <a:prstGeom prst="roundRect">
              <a:avLst/>
            </a:prstGeom>
            <a:solidFill>
              <a:srgbClr val="F2CF5B"/>
            </a:solidFill>
          </p:spPr>
        </p:pic>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42050" y="2713648"/>
              <a:ext cx="549690" cy="549690"/>
            </a:xfrm>
            <a:prstGeom prst="roundRect">
              <a:avLst/>
            </a:prstGeom>
            <a:solidFill>
              <a:srgbClr val="7F8DE1"/>
            </a:solidFill>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9474" y="2751399"/>
              <a:ext cx="473793" cy="473793"/>
            </a:xfrm>
            <a:prstGeom prst="roundRect">
              <a:avLst/>
            </a:prstGeom>
            <a:solidFill>
              <a:srgbClr val="F49756"/>
            </a:solidFill>
          </p:spPr>
        </p:pic>
      </p:grpSp>
      <p:sp>
        <p:nvSpPr>
          <p:cNvPr id="70" name="TextBox 69">
            <a:extLst>
              <a:ext uri="{FF2B5EF4-FFF2-40B4-BE49-F238E27FC236}">
                <a16:creationId xmlns:a16="http://schemas.microsoft.com/office/drawing/2014/main" xmlns="" id="{33C4ABE8-0050-4210-B8A8-C16B5BB117C7}"/>
              </a:ext>
            </a:extLst>
          </p:cNvPr>
          <p:cNvSpPr txBox="1"/>
          <p:nvPr/>
        </p:nvSpPr>
        <p:spPr>
          <a:xfrm>
            <a:off x="5271270" y="6037907"/>
            <a:ext cx="1107996" cy="369332"/>
          </a:xfrm>
          <a:prstGeom prst="rect">
            <a:avLst/>
          </a:prstGeom>
          <a:solidFill>
            <a:schemeClr val="bg1"/>
          </a:solidFill>
        </p:spPr>
        <p:txBody>
          <a:bodyPr wrap="none" tIns="0" bIns="0" rtlCol="0">
            <a:spAutoFit/>
          </a:bodyPr>
          <a:lstStyle/>
          <a:p>
            <a:r>
              <a:rPr lang="fr-FR" sz="2400" b="1" dirty="0">
                <a:solidFill>
                  <a:srgbClr val="19325C"/>
                </a:solidFill>
              </a:rPr>
              <a:t>Loupe</a:t>
            </a:r>
          </a:p>
        </p:txBody>
      </p:sp>
    </p:spTree>
    <p:extLst>
      <p:ext uri="{BB962C8B-B14F-4D97-AF65-F5344CB8AC3E}">
        <p14:creationId xmlns:p14="http://schemas.microsoft.com/office/powerpoint/2010/main" val="8903001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744200" y="352096"/>
            <a:ext cx="683269" cy="301045"/>
          </a:xfrm>
        </p:spPr>
        <p:txBody>
          <a:bodyPr vert="horz" lIns="91440" tIns="45720" rIns="91440" bIns="45720" rtlCol="0" anchor="ctr"/>
          <a:lstStyle/>
          <a:p>
            <a:fld id="{19FD02D3-6C23-404C-A7B3-DAB79F5D63D7}" type="slidenum">
              <a:rPr lang="en-US"/>
              <a:pPr/>
              <a:t>270</a:t>
            </a:fld>
            <a:endParaRPr lang="en-US"/>
          </a:p>
        </p:txBody>
      </p:sp>
      <p:sp>
        <p:nvSpPr>
          <p:cNvPr id="3" name="Text Placeholder 2"/>
          <p:cNvSpPr>
            <a:spLocks noGrp="1"/>
          </p:cNvSpPr>
          <p:nvPr>
            <p:ph type="body" sz="quarter" idx="11"/>
          </p:nvPr>
        </p:nvSpPr>
        <p:spPr/>
        <p:txBody>
          <a:bodyPr/>
          <a:lstStyle/>
          <a:p>
            <a:r>
              <a:rPr lang="fr-FR"/>
              <a:t>Quelques exemples de validation des données</a:t>
            </a:r>
          </a:p>
        </p:txBody>
      </p:sp>
      <p:graphicFrame>
        <p:nvGraphicFramePr>
          <p:cNvPr id="4" name="Table 3"/>
          <p:cNvGraphicFramePr>
            <a:graphicFrameLocks noGrp="1"/>
          </p:cNvGraphicFramePr>
          <p:nvPr>
            <p:extLst>
              <p:ext uri="{D42A27DB-BD31-4B8C-83A1-F6EECF244321}">
                <p14:modId xmlns:p14="http://schemas.microsoft.com/office/powerpoint/2010/main" val="1647779823"/>
              </p:ext>
            </p:extLst>
          </p:nvPr>
        </p:nvGraphicFramePr>
        <p:xfrm>
          <a:off x="1" y="2247407"/>
          <a:ext cx="12074768" cy="3718560"/>
        </p:xfrm>
        <a:graphic>
          <a:graphicData uri="http://schemas.openxmlformats.org/drawingml/2006/table">
            <a:tbl>
              <a:tblPr firstRow="1" bandRow="1">
                <a:tableStyleId>{2D5ABB26-0587-4C30-8999-92F81FD0307C}</a:tableStyleId>
              </a:tblPr>
              <a:tblGrid>
                <a:gridCol w="3018692">
                  <a:extLst>
                    <a:ext uri="{9D8B030D-6E8A-4147-A177-3AD203B41FA5}">
                      <a16:colId xmlns:a16="http://schemas.microsoft.com/office/drawing/2014/main" xmlns="" val="20000"/>
                    </a:ext>
                  </a:extLst>
                </a:gridCol>
                <a:gridCol w="3104521">
                  <a:extLst>
                    <a:ext uri="{9D8B030D-6E8A-4147-A177-3AD203B41FA5}">
                      <a16:colId xmlns:a16="http://schemas.microsoft.com/office/drawing/2014/main" xmlns="" val="20001"/>
                    </a:ext>
                  </a:extLst>
                </a:gridCol>
                <a:gridCol w="2932863">
                  <a:extLst>
                    <a:ext uri="{9D8B030D-6E8A-4147-A177-3AD203B41FA5}">
                      <a16:colId xmlns:a16="http://schemas.microsoft.com/office/drawing/2014/main" xmlns="" val="20002"/>
                    </a:ext>
                  </a:extLst>
                </a:gridCol>
                <a:gridCol w="3018692">
                  <a:extLst>
                    <a:ext uri="{9D8B030D-6E8A-4147-A177-3AD203B41FA5}">
                      <a16:colId xmlns:a16="http://schemas.microsoft.com/office/drawing/2014/main" xmlns="" val="20003"/>
                    </a:ext>
                  </a:extLst>
                </a:gridCol>
              </a:tblGrid>
              <a:tr h="3037189">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fr-FR" sz="1700" u="none" strike="noStrike" cap="none" normalizeH="0" baseline="0" dirty="0">
                          <a:ln>
                            <a:noFill/>
                          </a:ln>
                          <a:solidFill>
                            <a:srgbClr val="19325C"/>
                          </a:solidFill>
                        </a:rPr>
                        <a:t>À mesure que les opportunités avancent vers les étapes ultérieures du processus de vente, il est important de collecter des informations complémentaires. Les règles de </a:t>
                      </a:r>
                      <a:r>
                        <a:rPr kumimoji="0" lang="fr-FR" sz="1700" u="none" strike="noStrike" cap="none" normalizeH="0" baseline="0" dirty="0" smtClean="0">
                          <a:ln>
                            <a:noFill/>
                          </a:ln>
                          <a:solidFill>
                            <a:srgbClr val="19325C"/>
                          </a:solidFill>
                        </a:rPr>
                        <a:t>validation </a:t>
                      </a:r>
                      <a:r>
                        <a:rPr kumimoji="0" lang="fr-FR" sz="1700" u="none" strike="noStrike" cap="none" normalizeH="0" baseline="0" dirty="0">
                          <a:ln>
                            <a:noFill/>
                          </a:ln>
                          <a:solidFill>
                            <a:srgbClr val="19325C"/>
                          </a:solidFill>
                        </a:rPr>
                        <a:t>peuvent être utilisées pour créer des champs requis à titre conditionnel basés sur </a:t>
                      </a:r>
                      <a:r>
                        <a:rPr kumimoji="0" lang="fr-FR" sz="1700" u="none" strike="noStrike" cap="none" normalizeH="0" baseline="0" dirty="0" smtClean="0">
                          <a:ln>
                            <a:noFill/>
                          </a:ln>
                          <a:solidFill>
                            <a:srgbClr val="19325C"/>
                          </a:solidFill>
                        </a:rPr>
                        <a:t>l'étape </a:t>
                      </a:r>
                      <a:r>
                        <a:rPr kumimoji="0" lang="fr-FR" sz="1700" u="none" strike="noStrike" cap="none" normalizeH="0" baseline="0" dirty="0">
                          <a:ln>
                            <a:noFill/>
                          </a:ln>
                          <a:solidFill>
                            <a:srgbClr val="19325C"/>
                          </a:solidFill>
                        </a:rPr>
                        <a:t>Opportunité.</a:t>
                      </a:r>
                    </a:p>
                    <a:p>
                      <a:endParaRPr lang="en-US" sz="1700" spc="-20" baseline="0" dirty="0">
                        <a:solidFill>
                          <a:srgbClr val="19325C"/>
                        </a:solidFill>
                      </a:endParaRPr>
                    </a:p>
                  </a:txBody>
                  <a:tcPr marL="274320">
                    <a:lnR w="12700" cap="flat" cmpd="sng" algn="ctr">
                      <a:solidFill>
                        <a:schemeClr val="bg1">
                          <a:lumMod val="75000"/>
                        </a:schemeClr>
                      </a:solidFill>
                      <a:prstDash val="solid"/>
                      <a:round/>
                      <a:headEnd type="none" w="med" len="med"/>
                      <a:tailEnd type="none" w="med" len="med"/>
                    </a:lnR>
                  </a:tcPr>
                </a:tc>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fr-FR" sz="1700" u="none" strike="noStrike" cap="none" normalizeH="0" baseline="0" dirty="0">
                          <a:ln>
                            <a:noFill/>
                          </a:ln>
                          <a:solidFill>
                            <a:srgbClr val="19325C"/>
                          </a:solidFill>
                        </a:rPr>
                        <a:t>Quand les agents commerciaux antidatent la date de clôture des opportunités avant la période actuelle, ceci peut entraîner des imprécisions dans les rapports de gestion. Les règles de </a:t>
                      </a:r>
                      <a:r>
                        <a:rPr kumimoji="0" lang="fr-FR" sz="1700" u="none" strike="noStrike" cap="none" normalizeH="0" baseline="0" dirty="0" smtClean="0">
                          <a:ln>
                            <a:noFill/>
                          </a:ln>
                          <a:solidFill>
                            <a:srgbClr val="19325C"/>
                          </a:solidFill>
                        </a:rPr>
                        <a:t>validation </a:t>
                      </a:r>
                      <a:r>
                        <a:rPr kumimoji="0" lang="fr-FR" sz="1700" u="none" strike="noStrike" cap="none" normalizeH="0" baseline="0" dirty="0">
                          <a:ln>
                            <a:noFill/>
                          </a:ln>
                          <a:solidFill>
                            <a:srgbClr val="19325C"/>
                          </a:solidFill>
                        </a:rPr>
                        <a:t>peuvent être utilisées pour empêcher les agents commerciaux de saisir des dates de clôture avant la période actuelle.</a:t>
                      </a:r>
                    </a:p>
                  </a:txBody>
                  <a:tcPr marL="2743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fr-FR" sz="1700" u="none" strike="noStrike" cap="none" normalizeH="0" baseline="0" dirty="0">
                          <a:ln>
                            <a:noFill/>
                          </a:ln>
                          <a:solidFill>
                            <a:srgbClr val="19325C"/>
                          </a:solidFill>
                        </a:rPr>
                        <a:t>Le Vice-président des finances doit pouvoir </a:t>
                      </a:r>
                      <a:r>
                        <a:rPr kumimoji="0" lang="fr-FR" sz="1700" u="none" strike="noStrike" cap="none" normalizeH="0" baseline="0" dirty="0" smtClean="0">
                          <a:ln>
                            <a:noFill/>
                          </a:ln>
                          <a:solidFill>
                            <a:srgbClr val="19325C"/>
                          </a:solidFill>
                        </a:rPr>
                        <a:t>s'assurer </a:t>
                      </a:r>
                      <a:r>
                        <a:rPr kumimoji="0" lang="fr-FR" sz="1700" u="none" strike="noStrike" cap="none" normalizeH="0" baseline="0" dirty="0">
                          <a:ln>
                            <a:noFill/>
                          </a:ln>
                          <a:solidFill>
                            <a:srgbClr val="19325C"/>
                          </a:solidFill>
                        </a:rPr>
                        <a:t>que les agents commerciaux saisissent un numéro de carte bancaire à 16 chiffres.</a:t>
                      </a:r>
                      <a:r>
                        <a:rPr kumimoji="0" lang="fr-FR" sz="1700" u="none" strike="noStrike" cap="none" normalizeH="0" baseline="0" dirty="0">
                          <a:ln>
                            <a:noFill/>
                          </a:ln>
                          <a:solidFill>
                            <a:srgbClr val="19325C"/>
                          </a:solidFill>
                          <a:latin typeface="+mn-lt"/>
                          <a:ea typeface="+mn-ea"/>
                          <a:cs typeface="+mn-cs"/>
                        </a:rPr>
                        <a:t> </a:t>
                      </a:r>
                      <a:r>
                        <a:rPr kumimoji="0" lang="fr-FR" sz="1700" u="none" strike="noStrike" cap="none" normalizeH="0" baseline="0" dirty="0">
                          <a:ln>
                            <a:noFill/>
                          </a:ln>
                          <a:solidFill>
                            <a:srgbClr val="19325C"/>
                          </a:solidFill>
                        </a:rPr>
                        <a:t>Les règles de </a:t>
                      </a:r>
                      <a:r>
                        <a:rPr kumimoji="0" lang="fr-FR" sz="1700" u="none" strike="noStrike" cap="none" normalizeH="0" baseline="0" dirty="0" smtClean="0">
                          <a:ln>
                            <a:noFill/>
                          </a:ln>
                          <a:solidFill>
                            <a:srgbClr val="19325C"/>
                          </a:solidFill>
                        </a:rPr>
                        <a:t>validation </a:t>
                      </a:r>
                      <a:r>
                        <a:rPr kumimoji="0" lang="fr-FR" sz="1700" u="none" strike="noStrike" cap="none" normalizeH="0" baseline="0" dirty="0">
                          <a:ln>
                            <a:noFill/>
                          </a:ln>
                          <a:solidFill>
                            <a:srgbClr val="19325C"/>
                          </a:solidFill>
                        </a:rPr>
                        <a:t>peuvent être utilisées pour appliquer cette politique.</a:t>
                      </a:r>
                    </a:p>
                    <a:p>
                      <a:endParaRPr lang="en-US" sz="1700" spc="-20" baseline="0" dirty="0">
                        <a:solidFill>
                          <a:srgbClr val="19325C"/>
                        </a:solidFill>
                      </a:endParaRPr>
                    </a:p>
                  </a:txBody>
                  <a:tcPr marL="2743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fr-FR" sz="1700" u="none" strike="noStrike" cap="none" normalizeH="0" baseline="0" dirty="0">
                          <a:ln>
                            <a:noFill/>
                          </a:ln>
                          <a:solidFill>
                            <a:srgbClr val="19325C"/>
                          </a:solidFill>
                        </a:rPr>
                        <a:t>Le Vice-président des services doit pouvoir appliquer sa politique qui prévoit que les consultants ne peuvent pas comptabiliser plus de 60 heures par semaine sur les relevés </a:t>
                      </a:r>
                      <a:r>
                        <a:rPr kumimoji="0" lang="fr-FR" sz="1700" u="none" strike="noStrike" cap="none" normalizeH="0" baseline="0" dirty="0" smtClean="0">
                          <a:ln>
                            <a:noFill/>
                          </a:ln>
                          <a:solidFill>
                            <a:srgbClr val="19325C"/>
                          </a:solidFill>
                        </a:rPr>
                        <a:t>d'heures</a:t>
                      </a:r>
                      <a:r>
                        <a:rPr kumimoji="0" lang="fr-FR" sz="1700" u="none" strike="noStrike" cap="none" normalizeH="0" baseline="0" dirty="0">
                          <a:ln>
                            <a:noFill/>
                          </a:ln>
                          <a:solidFill>
                            <a:srgbClr val="19325C"/>
                          </a:solidFill>
                        </a:rPr>
                        <a:t>. Une règle de </a:t>
                      </a:r>
                      <a:r>
                        <a:rPr kumimoji="0" lang="fr-FR" sz="1700" u="none" strike="noStrike" cap="none" normalizeH="0" baseline="0" dirty="0" smtClean="0">
                          <a:ln>
                            <a:noFill/>
                          </a:ln>
                          <a:solidFill>
                            <a:srgbClr val="19325C"/>
                          </a:solidFill>
                        </a:rPr>
                        <a:t>validation </a:t>
                      </a:r>
                      <a:r>
                        <a:rPr kumimoji="0" lang="fr-FR" sz="1700" u="none" strike="noStrike" cap="none" normalizeH="0" baseline="0" dirty="0">
                          <a:ln>
                            <a:noFill/>
                          </a:ln>
                          <a:solidFill>
                            <a:srgbClr val="19325C"/>
                          </a:solidFill>
                        </a:rPr>
                        <a:t>peut être utilisée pour </a:t>
                      </a:r>
                      <a:r>
                        <a:rPr kumimoji="0" lang="fr-FR" sz="1700" u="none" strike="noStrike" cap="none" normalizeH="0" baseline="0" dirty="0" smtClean="0">
                          <a:ln>
                            <a:noFill/>
                          </a:ln>
                          <a:solidFill>
                            <a:srgbClr val="19325C"/>
                          </a:solidFill>
                        </a:rPr>
                        <a:t>s'assurer </a:t>
                      </a:r>
                      <a:r>
                        <a:rPr kumimoji="0" lang="fr-FR" sz="1700" u="none" strike="noStrike" cap="none" normalizeH="0" baseline="0" dirty="0">
                          <a:ln>
                            <a:noFill/>
                          </a:ln>
                          <a:solidFill>
                            <a:srgbClr val="19325C"/>
                          </a:solidFill>
                        </a:rPr>
                        <a:t>que le nombre total </a:t>
                      </a:r>
                      <a:r>
                        <a:rPr kumimoji="0" lang="fr-FR" sz="1700" u="none" strike="noStrike" cap="none" normalizeH="0" baseline="0" dirty="0" smtClean="0">
                          <a:ln>
                            <a:noFill/>
                          </a:ln>
                          <a:solidFill>
                            <a:srgbClr val="19325C"/>
                          </a:solidFill>
                        </a:rPr>
                        <a:t>d'heures </a:t>
                      </a:r>
                      <a:r>
                        <a:rPr kumimoji="0" lang="fr-FR" sz="1700" u="none" strike="noStrike" cap="none" normalizeH="0" baseline="0" dirty="0">
                          <a:ln>
                            <a:noFill/>
                          </a:ln>
                          <a:solidFill>
                            <a:srgbClr val="19325C"/>
                          </a:solidFill>
                        </a:rPr>
                        <a:t>enregistrées ne dépasse </a:t>
                      </a:r>
                      <a:r>
                        <a:rPr kumimoji="0" lang="pl-PL" sz="1700" u="none" strike="noStrike" cap="none" normalizeH="0" baseline="0" dirty="0" smtClean="0">
                          <a:ln>
                            <a:noFill/>
                          </a:ln>
                          <a:solidFill>
                            <a:srgbClr val="19325C"/>
                          </a:solidFill>
                        </a:rPr>
                        <a:t/>
                      </a:r>
                      <a:br>
                        <a:rPr kumimoji="0" lang="pl-PL" sz="1700" u="none" strike="noStrike" cap="none" normalizeH="0" baseline="0" dirty="0" smtClean="0">
                          <a:ln>
                            <a:noFill/>
                          </a:ln>
                          <a:solidFill>
                            <a:srgbClr val="19325C"/>
                          </a:solidFill>
                        </a:rPr>
                      </a:br>
                      <a:r>
                        <a:rPr kumimoji="0" lang="fr-FR" sz="1700" u="none" strike="noStrike" cap="none" normalizeH="0" baseline="0" dirty="0" smtClean="0">
                          <a:ln>
                            <a:noFill/>
                          </a:ln>
                          <a:solidFill>
                            <a:srgbClr val="19325C"/>
                          </a:solidFill>
                        </a:rPr>
                        <a:t>pas </a:t>
                      </a:r>
                      <a:r>
                        <a:rPr kumimoji="0" lang="fr-FR" sz="1700" u="none" strike="noStrike" cap="none" normalizeH="0" baseline="0" dirty="0">
                          <a:ln>
                            <a:noFill/>
                          </a:ln>
                          <a:solidFill>
                            <a:srgbClr val="19325C"/>
                          </a:solidFill>
                        </a:rPr>
                        <a:t>60.</a:t>
                      </a:r>
                    </a:p>
                  </a:txBody>
                  <a:tcPr marL="274320">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xmlns="" val="10000"/>
                  </a:ext>
                </a:extLst>
              </a:tr>
            </a:tbl>
          </a:graphicData>
        </a:graphic>
      </p:graphicFrame>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76960"/>
          <a:stretch/>
        </p:blipFill>
        <p:spPr>
          <a:xfrm>
            <a:off x="3797449" y="1003600"/>
            <a:ext cx="1302090" cy="1202331"/>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5929" r="51031"/>
          <a:stretch/>
        </p:blipFill>
        <p:spPr>
          <a:xfrm>
            <a:off x="843234" y="1003600"/>
            <a:ext cx="1302090" cy="1202331"/>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77373" r="-413"/>
          <a:stretch/>
        </p:blipFill>
        <p:spPr>
          <a:xfrm>
            <a:off x="6880619" y="1003600"/>
            <a:ext cx="1302090" cy="1202331"/>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1652" r="25308"/>
          <a:stretch/>
        </p:blipFill>
        <p:spPr>
          <a:xfrm>
            <a:off x="9905174" y="1003600"/>
            <a:ext cx="1302090" cy="1202331"/>
          </a:xfrm>
          <a:prstGeom prst="rect">
            <a:avLst/>
          </a:prstGeom>
        </p:spPr>
      </p:pic>
      <p:grpSp>
        <p:nvGrpSpPr>
          <p:cNvPr id="9" name="Group 8"/>
          <p:cNvGrpSpPr/>
          <p:nvPr/>
        </p:nvGrpSpPr>
        <p:grpSpPr>
          <a:xfrm>
            <a:off x="-1" y="6065338"/>
            <a:ext cx="12188825" cy="1107996"/>
            <a:chOff x="0" y="921837"/>
            <a:chExt cx="12188825" cy="1107996"/>
          </a:xfrm>
        </p:grpSpPr>
        <p:sp>
          <p:nvSpPr>
            <p:cNvPr id="10" name="Rectangle 9"/>
            <p:cNvSpPr/>
            <p:nvPr/>
          </p:nvSpPr>
          <p:spPr bwMode="auto">
            <a:xfrm>
              <a:off x="0" y="921837"/>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pPr lvl="0">
                <a:defRPr/>
              </a:pPr>
              <a:r>
                <a:rPr lang="fr-FR" sz="2000" dirty="0">
                  <a:solidFill>
                    <a:srgbClr val="19325C"/>
                  </a:solidFill>
                  <a:latin typeface="Courier New" pitchFamily="49" charset="0"/>
                  <a:cs typeface="Courier New" pitchFamily="49" charset="0"/>
                </a:rPr>
                <a:t>Règles de </a:t>
              </a:r>
              <a:r>
                <a:rPr lang="fr-FR" sz="2000" dirty="0" smtClean="0">
                  <a:solidFill>
                    <a:srgbClr val="19325C"/>
                  </a:solidFill>
                  <a:latin typeface="Courier New" pitchFamily="49" charset="0"/>
                  <a:cs typeface="Courier New" pitchFamily="49" charset="0"/>
                </a:rPr>
                <a:t>validation </a:t>
              </a:r>
              <a:r>
                <a:rPr lang="fr-FR" sz="2000" dirty="0">
                  <a:solidFill>
                    <a:srgbClr val="19325C"/>
                  </a:solidFill>
                  <a:latin typeface="Courier New" pitchFamily="49" charset="0"/>
                  <a:cs typeface="Courier New" pitchFamily="49" charset="0"/>
                </a:rPr>
                <a:t>utiles </a:t>
              </a:r>
              <a:r>
                <a:rPr lang="fr-FR" sz="2000" spc="-20" dirty="0">
                  <a:solidFill>
                    <a:srgbClr val="19325C"/>
                  </a:solidFill>
                  <a:latin typeface="+mj-lt"/>
                  <a:cs typeface="Courier New" pitchFamily="49" charset="0"/>
                </a:rPr>
                <a:t>(dans </a:t>
              </a:r>
              <a:r>
                <a:rPr lang="fr-FR" sz="2000" spc="-20" dirty="0" smtClean="0">
                  <a:solidFill>
                    <a:srgbClr val="19325C"/>
                  </a:solidFill>
                  <a:latin typeface="+mj-lt"/>
                  <a:cs typeface="Courier New" pitchFamily="49" charset="0"/>
                </a:rPr>
                <a:t>les </a:t>
              </a:r>
              <a:r>
                <a:rPr lang="fr-FR" sz="2000" spc="-20" dirty="0">
                  <a:solidFill>
                    <a:srgbClr val="19325C"/>
                  </a:solidFill>
                  <a:latin typeface="+mj-lt"/>
                  <a:cs typeface="Courier New" pitchFamily="49" charset="0"/>
                </a:rPr>
                <a:t>Tip </a:t>
              </a:r>
              <a:r>
                <a:rPr lang="fr-FR" sz="2000" spc="-20" dirty="0" err="1">
                  <a:solidFill>
                    <a:srgbClr val="19325C"/>
                  </a:solidFill>
                  <a:latin typeface="+mj-lt"/>
                  <a:cs typeface="Courier New" pitchFamily="49" charset="0"/>
                </a:rPr>
                <a:t>Sheets</a:t>
              </a:r>
              <a:r>
                <a:rPr lang="fr-FR" sz="2000" spc="-20" dirty="0">
                  <a:solidFill>
                    <a:srgbClr val="19325C"/>
                  </a:solidFill>
                  <a:latin typeface="+mj-lt"/>
                  <a:cs typeface="Courier New" pitchFamily="49" charset="0"/>
                </a:rPr>
                <a:t> (fiches conseils) et les guides de </a:t>
              </a:r>
              <a:r>
                <a:rPr lang="fr-FR" sz="2000" spc="-20" dirty="0" smtClean="0">
                  <a:solidFill>
                    <a:srgbClr val="19325C"/>
                  </a:solidFill>
                  <a:latin typeface="+mj-lt"/>
                  <a:cs typeface="Courier New" pitchFamily="49" charset="0"/>
                </a:rPr>
                <a:t>l'utilisateur</a:t>
              </a:r>
              <a:r>
                <a:rPr lang="fr-FR" sz="2000" spc="-20" dirty="0">
                  <a:solidFill>
                    <a:srgbClr val="19325C"/>
                  </a:solidFill>
                  <a:latin typeface="+mj-lt"/>
                  <a:cs typeface="Courier New" pitchFamily="49" charset="0"/>
                </a:rPr>
                <a:t>)</a:t>
              </a:r>
            </a:p>
          </p:txBody>
        </p:sp>
        <p:grpSp>
          <p:nvGrpSpPr>
            <p:cNvPr id="11" name="Group 10"/>
            <p:cNvGrpSpPr/>
            <p:nvPr/>
          </p:nvGrpSpPr>
          <p:grpSpPr>
            <a:xfrm>
              <a:off x="101546" y="1017709"/>
              <a:ext cx="351485" cy="351484"/>
              <a:chOff x="230188" y="5645150"/>
              <a:chExt cx="446088" cy="446087"/>
            </a:xfrm>
          </p:grpSpPr>
          <p:sp>
            <p:nvSpPr>
              <p:cNvPr id="12" name="Oval 11"/>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Oval 12"/>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6037718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793186" y="335768"/>
            <a:ext cx="634283" cy="350030"/>
          </a:xfrm>
        </p:spPr>
        <p:txBody>
          <a:bodyPr vert="horz" lIns="91440" tIns="45720" rIns="91440" bIns="45720" rtlCol="0" anchor="ctr"/>
          <a:lstStyle/>
          <a:p>
            <a:fld id="{19FD02D3-6C23-404C-A7B3-DAB79F5D63D7}" type="slidenum">
              <a:rPr lang="en-US"/>
              <a:pPr/>
              <a:t>271</a:t>
            </a:fld>
            <a:endParaRPr lang="en-US"/>
          </a:p>
        </p:txBody>
      </p:sp>
      <p:sp>
        <p:nvSpPr>
          <p:cNvPr id="3" name="Text Placeholder 2"/>
          <p:cNvSpPr>
            <a:spLocks noGrp="1"/>
          </p:cNvSpPr>
          <p:nvPr>
            <p:ph type="body" sz="quarter" idx="11"/>
          </p:nvPr>
        </p:nvSpPr>
        <p:spPr/>
        <p:txBody>
          <a:bodyPr/>
          <a:lstStyle/>
          <a:p>
            <a:r>
              <a:rPr lang="fr-FR" dirty="0"/>
              <a:t>Méthodologie de conception de règle de </a:t>
            </a:r>
            <a:r>
              <a:rPr lang="fr-FR" dirty="0" smtClean="0"/>
              <a:t>validation</a:t>
            </a:r>
            <a:endParaRPr lang="fr-FR" dirty="0"/>
          </a:p>
        </p:txBody>
      </p:sp>
      <p:sp>
        <p:nvSpPr>
          <p:cNvPr id="4" name="Text Placeholder 3"/>
          <p:cNvSpPr>
            <a:spLocks noGrp="1"/>
          </p:cNvSpPr>
          <p:nvPr>
            <p:ph type="body" sz="quarter" idx="12"/>
          </p:nvPr>
        </p:nvSpPr>
        <p:spPr>
          <a:xfrm>
            <a:off x="455733" y="1143000"/>
            <a:ext cx="10971736" cy="5265237"/>
          </a:xfrm>
        </p:spPr>
        <p:txBody>
          <a:bodyPr/>
          <a:lstStyle/>
          <a:p>
            <a:pPr>
              <a:lnSpc>
                <a:spcPct val="100000"/>
              </a:lnSpc>
            </a:pPr>
            <a:r>
              <a:rPr lang="fr-FR" dirty="0"/>
              <a:t>Suivez un processus cohérent pour garantir que vous disposez de règles bien conçues.</a:t>
            </a:r>
          </a:p>
          <a:p>
            <a:pPr>
              <a:lnSpc>
                <a:spcPct val="100000"/>
              </a:lnSpc>
            </a:pPr>
            <a:endParaRPr lang="en-IN" dirty="0"/>
          </a:p>
        </p:txBody>
      </p:sp>
      <p:grpSp>
        <p:nvGrpSpPr>
          <p:cNvPr id="5" name="Group 7"/>
          <p:cNvGrpSpPr/>
          <p:nvPr/>
        </p:nvGrpSpPr>
        <p:grpSpPr>
          <a:xfrm>
            <a:off x="257280" y="2005692"/>
            <a:ext cx="11776877" cy="4457701"/>
            <a:chOff x="255072" y="1772391"/>
            <a:chExt cx="8246334" cy="4403462"/>
          </a:xfrm>
        </p:grpSpPr>
        <p:sp>
          <p:nvSpPr>
            <p:cNvPr id="6" name="Freeform 8"/>
            <p:cNvSpPr/>
            <p:nvPr/>
          </p:nvSpPr>
          <p:spPr>
            <a:xfrm>
              <a:off x="3679257" y="1843232"/>
              <a:ext cx="4820840" cy="940307"/>
            </a:xfrm>
            <a:custGeom>
              <a:avLst/>
              <a:gdLst>
                <a:gd name="connsiteX0" fmla="*/ 141480 w 848860"/>
                <a:gd name="connsiteY0" fmla="*/ 0 h 4898436"/>
                <a:gd name="connsiteX1" fmla="*/ 707380 w 848860"/>
                <a:gd name="connsiteY1" fmla="*/ 0 h 4898436"/>
                <a:gd name="connsiteX2" fmla="*/ 807421 w 848860"/>
                <a:gd name="connsiteY2" fmla="*/ 41439 h 4898436"/>
                <a:gd name="connsiteX3" fmla="*/ 848859 w 848860"/>
                <a:gd name="connsiteY3" fmla="*/ 141481 h 4898436"/>
                <a:gd name="connsiteX4" fmla="*/ 848860 w 848860"/>
                <a:gd name="connsiteY4" fmla="*/ 4898436 h 4898436"/>
                <a:gd name="connsiteX5" fmla="*/ 848860 w 848860"/>
                <a:gd name="connsiteY5" fmla="*/ 4898436 h 4898436"/>
                <a:gd name="connsiteX6" fmla="*/ 848860 w 848860"/>
                <a:gd name="connsiteY6" fmla="*/ 4898436 h 4898436"/>
                <a:gd name="connsiteX7" fmla="*/ 0 w 848860"/>
                <a:gd name="connsiteY7" fmla="*/ 4898436 h 4898436"/>
                <a:gd name="connsiteX8" fmla="*/ 0 w 848860"/>
                <a:gd name="connsiteY8" fmla="*/ 4898436 h 4898436"/>
                <a:gd name="connsiteX9" fmla="*/ 0 w 848860"/>
                <a:gd name="connsiteY9" fmla="*/ 4898436 h 4898436"/>
                <a:gd name="connsiteX10" fmla="*/ 0 w 848860"/>
                <a:gd name="connsiteY10" fmla="*/ 141480 h 4898436"/>
                <a:gd name="connsiteX11" fmla="*/ 41439 w 848860"/>
                <a:gd name="connsiteY11" fmla="*/ 41439 h 4898436"/>
                <a:gd name="connsiteX12" fmla="*/ 141481 w 848860"/>
                <a:gd name="connsiteY12" fmla="*/ 1 h 4898436"/>
                <a:gd name="connsiteX13" fmla="*/ 141480 w 848860"/>
                <a:gd name="connsiteY13" fmla="*/ 0 h 48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98436">
                  <a:moveTo>
                    <a:pt x="848860" y="816427"/>
                  </a:moveTo>
                  <a:lnTo>
                    <a:pt x="848860" y="4082009"/>
                  </a:lnTo>
                  <a:cubicBezTo>
                    <a:pt x="848860" y="4298539"/>
                    <a:pt x="846277" y="4506200"/>
                    <a:pt x="841679" y="4659305"/>
                  </a:cubicBezTo>
                  <a:cubicBezTo>
                    <a:pt x="837081" y="4812417"/>
                    <a:pt x="830845" y="4898427"/>
                    <a:pt x="824342" y="4898427"/>
                  </a:cubicBezTo>
                  <a:cubicBezTo>
                    <a:pt x="549562" y="4898427"/>
                    <a:pt x="274781" y="4898433"/>
                    <a:pt x="0" y="4898433"/>
                  </a:cubicBezTo>
                  <a:lnTo>
                    <a:pt x="0" y="4898433"/>
                  </a:lnTo>
                  <a:lnTo>
                    <a:pt x="0" y="4898433"/>
                  </a:lnTo>
                  <a:lnTo>
                    <a:pt x="0" y="3"/>
                  </a:lnTo>
                  <a:lnTo>
                    <a:pt x="0" y="3"/>
                  </a:lnTo>
                  <a:lnTo>
                    <a:pt x="0" y="3"/>
                  </a:lnTo>
                  <a:lnTo>
                    <a:pt x="824343" y="3"/>
                  </a:lnTo>
                  <a:cubicBezTo>
                    <a:pt x="830845" y="3"/>
                    <a:pt x="837081" y="86019"/>
                    <a:pt x="841679" y="239131"/>
                  </a:cubicBezTo>
                  <a:cubicBezTo>
                    <a:pt x="846277" y="392242"/>
                    <a:pt x="848860" y="599903"/>
                    <a:pt x="848860" y="816433"/>
                  </a:cubicBezTo>
                  <a:lnTo>
                    <a:pt x="848860" y="816427"/>
                  </a:lnTo>
                  <a:close/>
                </a:path>
              </a:pathLst>
            </a:custGeom>
            <a:solidFill>
              <a:srgbClr val="92C1E9">
                <a:alpha val="90000"/>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87159" rIns="132878" bIns="87159" numCol="1" spcCol="1270" anchor="ctr" anchorCtr="0">
              <a:noAutofit/>
            </a:bodyPr>
            <a:lstStyle/>
            <a:p>
              <a:pPr marL="0" lvl="1" algn="l" defTabSz="800100">
                <a:lnSpc>
                  <a:spcPct val="90000"/>
                </a:lnSpc>
                <a:spcBef>
                  <a:spcPct val="0"/>
                </a:spcBef>
                <a:spcAft>
                  <a:spcPct val="15000"/>
                </a:spcAft>
              </a:pPr>
              <a:r>
                <a:rPr lang="fr-FR" sz="1600" dirty="0" smtClean="0">
                  <a:solidFill>
                    <a:srgbClr val="19325C"/>
                  </a:solidFill>
                </a:rPr>
                <a:t>L'utilisateur </a:t>
              </a:r>
              <a:r>
                <a:rPr lang="fr-FR" sz="1600" dirty="0">
                  <a:solidFill>
                    <a:srgbClr val="19325C"/>
                  </a:solidFill>
                </a:rPr>
                <a:t>doit saisir une date </a:t>
              </a:r>
              <a:r>
                <a:rPr lang="fr-FR" sz="1600" dirty="0" smtClean="0">
                  <a:solidFill>
                    <a:srgbClr val="19325C"/>
                  </a:solidFill>
                </a:rPr>
                <a:t>d'expiration </a:t>
              </a:r>
              <a:r>
                <a:rPr lang="fr-FR" sz="1600" dirty="0">
                  <a:solidFill>
                    <a:srgbClr val="19325C"/>
                  </a:solidFill>
                </a:rPr>
                <a:t>du plan </a:t>
              </a:r>
              <a:r>
                <a:rPr lang="fr-FR" sz="1600" dirty="0" smtClean="0">
                  <a:solidFill>
                    <a:srgbClr val="19325C"/>
                  </a:solidFill>
                </a:rPr>
                <a:t>d'assistance </a:t>
              </a:r>
              <a:r>
                <a:rPr lang="fr-FR" sz="1600" dirty="0">
                  <a:solidFill>
                    <a:srgbClr val="19325C"/>
                  </a:solidFill>
                </a:rPr>
                <a:t>quand </a:t>
              </a:r>
              <a:r>
                <a:rPr lang="fr-FR" sz="1600" dirty="0" smtClean="0">
                  <a:solidFill>
                    <a:srgbClr val="19325C"/>
                  </a:solidFill>
                </a:rPr>
                <a:t>l'option </a:t>
              </a:r>
              <a:r>
                <a:rPr lang="fr-FR" sz="1600" b="1" dirty="0">
                  <a:solidFill>
                    <a:srgbClr val="19325C"/>
                  </a:solidFill>
                </a:rPr>
                <a:t>Dispose </a:t>
              </a:r>
              <a:r>
                <a:rPr lang="fr-FR" sz="1600" b="1" dirty="0" smtClean="0">
                  <a:solidFill>
                    <a:srgbClr val="19325C"/>
                  </a:solidFill>
                </a:rPr>
                <a:t>d'un </a:t>
              </a:r>
              <a:r>
                <a:rPr lang="fr-FR" sz="1600" b="1" dirty="0">
                  <a:solidFill>
                    <a:srgbClr val="19325C"/>
                  </a:solidFill>
                </a:rPr>
                <a:t>plan </a:t>
              </a:r>
              <a:r>
                <a:rPr lang="fr-FR" sz="1600" b="1" dirty="0" smtClean="0">
                  <a:solidFill>
                    <a:srgbClr val="19325C"/>
                  </a:solidFill>
                </a:rPr>
                <a:t>d'assistance</a:t>
              </a:r>
              <a:r>
                <a:rPr lang="fr-FR" sz="1600" dirty="0" smtClean="0">
                  <a:solidFill>
                    <a:srgbClr val="19325C"/>
                  </a:solidFill>
                </a:rPr>
                <a:t> </a:t>
              </a:r>
              <a:r>
                <a:rPr lang="fr-FR" sz="1600" dirty="0">
                  <a:solidFill>
                    <a:srgbClr val="19325C"/>
                  </a:solidFill>
                </a:rPr>
                <a:t>est sélectionnée.</a:t>
              </a:r>
            </a:p>
          </p:txBody>
        </p:sp>
        <p:sp>
          <p:nvSpPr>
            <p:cNvPr id="7" name="Freeform 11"/>
            <p:cNvSpPr/>
            <p:nvPr/>
          </p:nvSpPr>
          <p:spPr>
            <a:xfrm>
              <a:off x="256013" y="1772391"/>
              <a:ext cx="3530443" cy="1061075"/>
            </a:xfrm>
            <a:custGeom>
              <a:avLst/>
              <a:gdLst>
                <a:gd name="connsiteX0" fmla="*/ 0 w 3340142"/>
                <a:gd name="connsiteY0" fmla="*/ 176849 h 1061075"/>
                <a:gd name="connsiteX1" fmla="*/ 51798 w 3340142"/>
                <a:gd name="connsiteY1" fmla="*/ 51798 h 1061075"/>
                <a:gd name="connsiteX2" fmla="*/ 176849 w 3340142"/>
                <a:gd name="connsiteY2" fmla="*/ 0 h 1061075"/>
                <a:gd name="connsiteX3" fmla="*/ 3163293 w 3340142"/>
                <a:gd name="connsiteY3" fmla="*/ 0 h 1061075"/>
                <a:gd name="connsiteX4" fmla="*/ 3288344 w 3340142"/>
                <a:gd name="connsiteY4" fmla="*/ 51798 h 1061075"/>
                <a:gd name="connsiteX5" fmla="*/ 3340142 w 3340142"/>
                <a:gd name="connsiteY5" fmla="*/ 176849 h 1061075"/>
                <a:gd name="connsiteX6" fmla="*/ 3340142 w 3340142"/>
                <a:gd name="connsiteY6" fmla="*/ 884226 h 1061075"/>
                <a:gd name="connsiteX7" fmla="*/ 3288344 w 3340142"/>
                <a:gd name="connsiteY7" fmla="*/ 1009277 h 1061075"/>
                <a:gd name="connsiteX8" fmla="*/ 3163293 w 3340142"/>
                <a:gd name="connsiteY8" fmla="*/ 1061075 h 1061075"/>
                <a:gd name="connsiteX9" fmla="*/ 176849 w 3340142"/>
                <a:gd name="connsiteY9" fmla="*/ 1061075 h 1061075"/>
                <a:gd name="connsiteX10" fmla="*/ 51798 w 3340142"/>
                <a:gd name="connsiteY10" fmla="*/ 1009277 h 1061075"/>
                <a:gd name="connsiteX11" fmla="*/ 0 w 3340142"/>
                <a:gd name="connsiteY11" fmla="*/ 884226 h 1061075"/>
                <a:gd name="connsiteX12" fmla="*/ 0 w 3340142"/>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142" h="1061075">
                  <a:moveTo>
                    <a:pt x="0" y="176849"/>
                  </a:moveTo>
                  <a:cubicBezTo>
                    <a:pt x="0" y="129946"/>
                    <a:pt x="18632" y="84963"/>
                    <a:pt x="51798" y="51798"/>
                  </a:cubicBezTo>
                  <a:cubicBezTo>
                    <a:pt x="84964" y="18632"/>
                    <a:pt x="129946" y="0"/>
                    <a:pt x="176849" y="0"/>
                  </a:cubicBezTo>
                  <a:lnTo>
                    <a:pt x="3163293" y="0"/>
                  </a:lnTo>
                  <a:cubicBezTo>
                    <a:pt x="3210196" y="0"/>
                    <a:pt x="3255179" y="18632"/>
                    <a:pt x="3288344" y="51798"/>
                  </a:cubicBezTo>
                  <a:cubicBezTo>
                    <a:pt x="3321510" y="84964"/>
                    <a:pt x="3340142" y="129946"/>
                    <a:pt x="3340142" y="176849"/>
                  </a:cubicBezTo>
                  <a:lnTo>
                    <a:pt x="3340142" y="884226"/>
                  </a:lnTo>
                  <a:cubicBezTo>
                    <a:pt x="3340142" y="931129"/>
                    <a:pt x="3321510" y="976112"/>
                    <a:pt x="3288344" y="1009277"/>
                  </a:cubicBezTo>
                  <a:cubicBezTo>
                    <a:pt x="3255178" y="1042443"/>
                    <a:pt x="3210196" y="1061075"/>
                    <a:pt x="3163293"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1932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57175" lvl="0" indent="-257175" algn="l" defTabSz="800100" rtl="0">
                <a:lnSpc>
                  <a:spcPct val="90000"/>
                </a:lnSpc>
                <a:spcBef>
                  <a:spcPct val="0"/>
                </a:spcBef>
                <a:spcAft>
                  <a:spcPct val="35000"/>
                </a:spcAft>
              </a:pPr>
              <a:r>
                <a:rPr kumimoji="0" lang="fr-FR" sz="1600" b="0" u="none" strike="noStrike" cap="none" normalizeH="0" baseline="0" dirty="0">
                  <a:ln>
                    <a:noFill/>
                  </a:ln>
                  <a:solidFill>
                    <a:schemeClr val="bg1"/>
                  </a:solidFill>
                </a:rPr>
                <a:t>1. Décrivez vos besoins commerciaux en termes descriptifs.</a:t>
              </a:r>
            </a:p>
          </p:txBody>
        </p:sp>
        <p:sp>
          <p:nvSpPr>
            <p:cNvPr id="8" name="Freeform 12"/>
            <p:cNvSpPr/>
            <p:nvPr/>
          </p:nvSpPr>
          <p:spPr>
            <a:xfrm>
              <a:off x="3679257" y="2957362"/>
              <a:ext cx="4820840" cy="940305"/>
            </a:xfrm>
            <a:custGeom>
              <a:avLst/>
              <a:gdLst>
                <a:gd name="connsiteX0" fmla="*/ 141480 w 848860"/>
                <a:gd name="connsiteY0" fmla="*/ 0 h 4898436"/>
                <a:gd name="connsiteX1" fmla="*/ 707380 w 848860"/>
                <a:gd name="connsiteY1" fmla="*/ 0 h 4898436"/>
                <a:gd name="connsiteX2" fmla="*/ 807421 w 848860"/>
                <a:gd name="connsiteY2" fmla="*/ 41439 h 4898436"/>
                <a:gd name="connsiteX3" fmla="*/ 848859 w 848860"/>
                <a:gd name="connsiteY3" fmla="*/ 141481 h 4898436"/>
                <a:gd name="connsiteX4" fmla="*/ 848860 w 848860"/>
                <a:gd name="connsiteY4" fmla="*/ 4898436 h 4898436"/>
                <a:gd name="connsiteX5" fmla="*/ 848860 w 848860"/>
                <a:gd name="connsiteY5" fmla="*/ 4898436 h 4898436"/>
                <a:gd name="connsiteX6" fmla="*/ 848860 w 848860"/>
                <a:gd name="connsiteY6" fmla="*/ 4898436 h 4898436"/>
                <a:gd name="connsiteX7" fmla="*/ 0 w 848860"/>
                <a:gd name="connsiteY7" fmla="*/ 4898436 h 4898436"/>
                <a:gd name="connsiteX8" fmla="*/ 0 w 848860"/>
                <a:gd name="connsiteY8" fmla="*/ 4898436 h 4898436"/>
                <a:gd name="connsiteX9" fmla="*/ 0 w 848860"/>
                <a:gd name="connsiteY9" fmla="*/ 4898436 h 4898436"/>
                <a:gd name="connsiteX10" fmla="*/ 0 w 848860"/>
                <a:gd name="connsiteY10" fmla="*/ 141480 h 4898436"/>
                <a:gd name="connsiteX11" fmla="*/ 41439 w 848860"/>
                <a:gd name="connsiteY11" fmla="*/ 41439 h 4898436"/>
                <a:gd name="connsiteX12" fmla="*/ 141481 w 848860"/>
                <a:gd name="connsiteY12" fmla="*/ 1 h 4898436"/>
                <a:gd name="connsiteX13" fmla="*/ 141480 w 848860"/>
                <a:gd name="connsiteY13" fmla="*/ 0 h 48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98436">
                  <a:moveTo>
                    <a:pt x="848860" y="816427"/>
                  </a:moveTo>
                  <a:lnTo>
                    <a:pt x="848860" y="4082009"/>
                  </a:lnTo>
                  <a:cubicBezTo>
                    <a:pt x="848860" y="4298539"/>
                    <a:pt x="846277" y="4506200"/>
                    <a:pt x="841679" y="4659305"/>
                  </a:cubicBezTo>
                  <a:cubicBezTo>
                    <a:pt x="837081" y="4812417"/>
                    <a:pt x="830845" y="4898427"/>
                    <a:pt x="824342" y="4898427"/>
                  </a:cubicBezTo>
                  <a:cubicBezTo>
                    <a:pt x="549562" y="4898427"/>
                    <a:pt x="274781" y="4898433"/>
                    <a:pt x="0" y="4898433"/>
                  </a:cubicBezTo>
                  <a:lnTo>
                    <a:pt x="0" y="4898433"/>
                  </a:lnTo>
                  <a:lnTo>
                    <a:pt x="0" y="4898433"/>
                  </a:lnTo>
                  <a:lnTo>
                    <a:pt x="0" y="3"/>
                  </a:lnTo>
                  <a:lnTo>
                    <a:pt x="0" y="3"/>
                  </a:lnTo>
                  <a:lnTo>
                    <a:pt x="0" y="3"/>
                  </a:lnTo>
                  <a:lnTo>
                    <a:pt x="824343" y="3"/>
                  </a:lnTo>
                  <a:cubicBezTo>
                    <a:pt x="830845" y="3"/>
                    <a:pt x="837081" y="86019"/>
                    <a:pt x="841679" y="239131"/>
                  </a:cubicBezTo>
                  <a:cubicBezTo>
                    <a:pt x="846277" y="392242"/>
                    <a:pt x="848860" y="599903"/>
                    <a:pt x="848860" y="816433"/>
                  </a:cubicBezTo>
                  <a:lnTo>
                    <a:pt x="848860" y="816427"/>
                  </a:lnTo>
                  <a:close/>
                </a:path>
              </a:pathLst>
            </a:custGeom>
            <a:solidFill>
              <a:srgbClr val="92C1E9">
                <a:alpha val="90000"/>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87158" rIns="132878" bIns="87159" numCol="1" spcCol="1270" anchor="ctr" anchorCtr="0">
              <a:noAutofit/>
            </a:bodyPr>
            <a:lstStyle/>
            <a:p>
              <a:pPr marL="0" lvl="1" algn="l" defTabSz="800100">
                <a:lnSpc>
                  <a:spcPct val="90000"/>
                </a:lnSpc>
                <a:spcBef>
                  <a:spcPct val="0"/>
                </a:spcBef>
                <a:spcAft>
                  <a:spcPct val="15000"/>
                </a:spcAft>
              </a:pPr>
              <a:r>
                <a:rPr lang="fr-FR" sz="1600" b="0" dirty="0" smtClean="0">
                  <a:solidFill>
                    <a:srgbClr val="19325C"/>
                  </a:solidFill>
                </a:rPr>
                <a:t>L'utilisateur </a:t>
              </a:r>
              <a:r>
                <a:rPr lang="fr-FR" sz="1600" b="0" dirty="0">
                  <a:solidFill>
                    <a:srgbClr val="19325C"/>
                  </a:solidFill>
                </a:rPr>
                <a:t>ne doit pas être en mesure </a:t>
              </a:r>
              <a:r>
                <a:rPr lang="fr-FR" sz="1600" b="0" dirty="0" smtClean="0">
                  <a:solidFill>
                    <a:srgbClr val="19325C"/>
                  </a:solidFill>
                </a:rPr>
                <a:t>d'enregistrer </a:t>
              </a:r>
              <a:r>
                <a:rPr lang="fr-FR" sz="1600" b="0" dirty="0">
                  <a:solidFill>
                    <a:srgbClr val="19325C"/>
                  </a:solidFill>
                </a:rPr>
                <a:t>le compte si :</a:t>
              </a:r>
            </a:p>
            <a:p>
              <a:pPr marL="457200" lvl="2" indent="-285750" algn="l" defTabSz="800100">
                <a:lnSpc>
                  <a:spcPct val="90000"/>
                </a:lnSpc>
                <a:spcBef>
                  <a:spcPct val="0"/>
                </a:spcBef>
                <a:spcAft>
                  <a:spcPct val="15000"/>
                </a:spcAft>
                <a:buFont typeface="Arial" pitchFamily="34" charset="0"/>
                <a:buChar char="–"/>
              </a:pPr>
              <a:r>
                <a:rPr lang="fr-FR" sz="1600" dirty="0" smtClean="0">
                  <a:solidFill>
                    <a:srgbClr val="19325C"/>
                  </a:solidFill>
                </a:rPr>
                <a:t>l'option </a:t>
              </a:r>
              <a:r>
                <a:rPr lang="fr-FR" sz="1600" b="1" dirty="0">
                  <a:solidFill>
                    <a:srgbClr val="19325C"/>
                  </a:solidFill>
                </a:rPr>
                <a:t>Dispose </a:t>
              </a:r>
              <a:r>
                <a:rPr lang="fr-FR" sz="1600" b="1" dirty="0" smtClean="0">
                  <a:solidFill>
                    <a:srgbClr val="19325C"/>
                  </a:solidFill>
                </a:rPr>
                <a:t>d'un </a:t>
              </a:r>
              <a:r>
                <a:rPr lang="fr-FR" sz="1600" b="1" dirty="0">
                  <a:solidFill>
                    <a:srgbClr val="19325C"/>
                  </a:solidFill>
                </a:rPr>
                <a:t>plan </a:t>
              </a:r>
              <a:r>
                <a:rPr lang="fr-FR" sz="1600" b="1" dirty="0" smtClean="0">
                  <a:solidFill>
                    <a:srgbClr val="19325C"/>
                  </a:solidFill>
                </a:rPr>
                <a:t>d'assistance</a:t>
              </a:r>
              <a:r>
                <a:rPr lang="fr-FR" sz="1600" dirty="0" smtClean="0">
                  <a:solidFill>
                    <a:srgbClr val="19325C"/>
                  </a:solidFill>
                </a:rPr>
                <a:t> </a:t>
              </a:r>
              <a:r>
                <a:rPr lang="fr-FR" sz="1600" dirty="0">
                  <a:solidFill>
                    <a:srgbClr val="19325C"/>
                  </a:solidFill>
                </a:rPr>
                <a:t>est sélectionnée.</a:t>
              </a:r>
            </a:p>
            <a:p>
              <a:pPr marL="457200" lvl="2" indent="-285750" algn="l" defTabSz="800100">
                <a:lnSpc>
                  <a:spcPct val="90000"/>
                </a:lnSpc>
                <a:spcBef>
                  <a:spcPct val="0"/>
                </a:spcBef>
                <a:spcAft>
                  <a:spcPct val="15000"/>
                </a:spcAft>
                <a:buFont typeface="Arial" pitchFamily="34" charset="0"/>
                <a:buChar char="–"/>
              </a:pPr>
              <a:r>
                <a:rPr lang="fr-FR" sz="1600" b="0" dirty="0">
                  <a:solidFill>
                    <a:srgbClr val="19325C"/>
                  </a:solidFill>
                </a:rPr>
                <a:t>La date </a:t>
              </a:r>
              <a:r>
                <a:rPr lang="fr-FR" sz="1600" b="0" dirty="0" smtClean="0">
                  <a:solidFill>
                    <a:srgbClr val="19325C"/>
                  </a:solidFill>
                </a:rPr>
                <a:t>d'expiration </a:t>
              </a:r>
              <a:r>
                <a:rPr lang="fr-FR" sz="1600" b="0" dirty="0">
                  <a:solidFill>
                    <a:srgbClr val="19325C"/>
                  </a:solidFill>
                </a:rPr>
                <a:t>du plan </a:t>
              </a:r>
              <a:r>
                <a:rPr lang="fr-FR" sz="1600" b="0" dirty="0" smtClean="0">
                  <a:solidFill>
                    <a:srgbClr val="19325C"/>
                  </a:solidFill>
                </a:rPr>
                <a:t>d'assistance </a:t>
              </a:r>
              <a:r>
                <a:rPr lang="fr-FR" sz="1600" b="0" dirty="0">
                  <a:solidFill>
                    <a:srgbClr val="19325C"/>
                  </a:solidFill>
                </a:rPr>
                <a:t>est vide.</a:t>
              </a:r>
            </a:p>
          </p:txBody>
        </p:sp>
        <p:sp>
          <p:nvSpPr>
            <p:cNvPr id="9" name="Freeform 13"/>
            <p:cNvSpPr/>
            <p:nvPr/>
          </p:nvSpPr>
          <p:spPr>
            <a:xfrm>
              <a:off x="256013" y="2886520"/>
              <a:ext cx="3530444" cy="1061075"/>
            </a:xfrm>
            <a:custGeom>
              <a:avLst/>
              <a:gdLst>
                <a:gd name="connsiteX0" fmla="*/ 0 w 3340142"/>
                <a:gd name="connsiteY0" fmla="*/ 176849 h 1061075"/>
                <a:gd name="connsiteX1" fmla="*/ 51798 w 3340142"/>
                <a:gd name="connsiteY1" fmla="*/ 51798 h 1061075"/>
                <a:gd name="connsiteX2" fmla="*/ 176849 w 3340142"/>
                <a:gd name="connsiteY2" fmla="*/ 0 h 1061075"/>
                <a:gd name="connsiteX3" fmla="*/ 3163293 w 3340142"/>
                <a:gd name="connsiteY3" fmla="*/ 0 h 1061075"/>
                <a:gd name="connsiteX4" fmla="*/ 3288344 w 3340142"/>
                <a:gd name="connsiteY4" fmla="*/ 51798 h 1061075"/>
                <a:gd name="connsiteX5" fmla="*/ 3340142 w 3340142"/>
                <a:gd name="connsiteY5" fmla="*/ 176849 h 1061075"/>
                <a:gd name="connsiteX6" fmla="*/ 3340142 w 3340142"/>
                <a:gd name="connsiteY6" fmla="*/ 884226 h 1061075"/>
                <a:gd name="connsiteX7" fmla="*/ 3288344 w 3340142"/>
                <a:gd name="connsiteY7" fmla="*/ 1009277 h 1061075"/>
                <a:gd name="connsiteX8" fmla="*/ 3163293 w 3340142"/>
                <a:gd name="connsiteY8" fmla="*/ 1061075 h 1061075"/>
                <a:gd name="connsiteX9" fmla="*/ 176849 w 3340142"/>
                <a:gd name="connsiteY9" fmla="*/ 1061075 h 1061075"/>
                <a:gd name="connsiteX10" fmla="*/ 51798 w 3340142"/>
                <a:gd name="connsiteY10" fmla="*/ 1009277 h 1061075"/>
                <a:gd name="connsiteX11" fmla="*/ 0 w 3340142"/>
                <a:gd name="connsiteY11" fmla="*/ 884226 h 1061075"/>
                <a:gd name="connsiteX12" fmla="*/ 0 w 3340142"/>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142" h="1061075">
                  <a:moveTo>
                    <a:pt x="0" y="176849"/>
                  </a:moveTo>
                  <a:cubicBezTo>
                    <a:pt x="0" y="129946"/>
                    <a:pt x="18632" y="84963"/>
                    <a:pt x="51798" y="51798"/>
                  </a:cubicBezTo>
                  <a:cubicBezTo>
                    <a:pt x="84964" y="18632"/>
                    <a:pt x="129946" y="0"/>
                    <a:pt x="176849" y="0"/>
                  </a:cubicBezTo>
                  <a:lnTo>
                    <a:pt x="3163293" y="0"/>
                  </a:lnTo>
                  <a:cubicBezTo>
                    <a:pt x="3210196" y="0"/>
                    <a:pt x="3255179" y="18632"/>
                    <a:pt x="3288344" y="51798"/>
                  </a:cubicBezTo>
                  <a:cubicBezTo>
                    <a:pt x="3321510" y="84964"/>
                    <a:pt x="3340142" y="129946"/>
                    <a:pt x="3340142" y="176849"/>
                  </a:cubicBezTo>
                  <a:lnTo>
                    <a:pt x="3340142" y="884226"/>
                  </a:lnTo>
                  <a:cubicBezTo>
                    <a:pt x="3340142" y="931129"/>
                    <a:pt x="3321510" y="976112"/>
                    <a:pt x="3288344" y="1009277"/>
                  </a:cubicBezTo>
                  <a:cubicBezTo>
                    <a:pt x="3255178" y="1042443"/>
                    <a:pt x="3210196" y="1061075"/>
                    <a:pt x="3163293"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1932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34950" lvl="0" indent="-234950" algn="l" defTabSz="800100" rtl="0">
                <a:lnSpc>
                  <a:spcPct val="90000"/>
                </a:lnSpc>
                <a:spcBef>
                  <a:spcPct val="0"/>
                </a:spcBef>
                <a:spcAft>
                  <a:spcPct val="35000"/>
                </a:spcAft>
              </a:pPr>
              <a:r>
                <a:rPr kumimoji="0" lang="fr-FR" sz="1600" b="0" u="none" strike="noStrike" cap="none" normalizeH="0" baseline="0" dirty="0">
                  <a:ln>
                    <a:noFill/>
                  </a:ln>
                  <a:solidFill>
                    <a:schemeClr val="bg1"/>
                  </a:solidFill>
                </a:rPr>
                <a:t>2. Décomposez la description en une ou deux propositions simples qui décrivent les conditions </a:t>
              </a:r>
              <a:r>
                <a:rPr kumimoji="0" lang="fr-FR" sz="1600" b="0" u="none" strike="noStrike" cap="none" normalizeH="0" baseline="0" dirty="0" smtClean="0">
                  <a:ln>
                    <a:noFill/>
                  </a:ln>
                  <a:solidFill>
                    <a:schemeClr val="bg1"/>
                  </a:solidFill>
                </a:rPr>
                <a:t>d'erreur</a:t>
              </a:r>
              <a:r>
                <a:rPr kumimoji="0" lang="fr-FR" sz="1600" b="0" u="none" strike="noStrike" cap="none" normalizeH="0" baseline="0" dirty="0">
                  <a:ln>
                    <a:noFill/>
                  </a:ln>
                  <a:solidFill>
                    <a:schemeClr val="bg1"/>
                  </a:solidFill>
                </a:rPr>
                <a:t>.</a:t>
              </a:r>
            </a:p>
          </p:txBody>
        </p:sp>
        <p:sp>
          <p:nvSpPr>
            <p:cNvPr id="10" name="Freeform 14"/>
            <p:cNvSpPr/>
            <p:nvPr/>
          </p:nvSpPr>
          <p:spPr>
            <a:xfrm>
              <a:off x="3679257" y="4071490"/>
              <a:ext cx="4820840" cy="940305"/>
            </a:xfrm>
            <a:custGeom>
              <a:avLst/>
              <a:gdLst>
                <a:gd name="connsiteX0" fmla="*/ 141480 w 848860"/>
                <a:gd name="connsiteY0" fmla="*/ 0 h 4898436"/>
                <a:gd name="connsiteX1" fmla="*/ 707380 w 848860"/>
                <a:gd name="connsiteY1" fmla="*/ 0 h 4898436"/>
                <a:gd name="connsiteX2" fmla="*/ 807421 w 848860"/>
                <a:gd name="connsiteY2" fmla="*/ 41439 h 4898436"/>
                <a:gd name="connsiteX3" fmla="*/ 848859 w 848860"/>
                <a:gd name="connsiteY3" fmla="*/ 141481 h 4898436"/>
                <a:gd name="connsiteX4" fmla="*/ 848860 w 848860"/>
                <a:gd name="connsiteY4" fmla="*/ 4898436 h 4898436"/>
                <a:gd name="connsiteX5" fmla="*/ 848860 w 848860"/>
                <a:gd name="connsiteY5" fmla="*/ 4898436 h 4898436"/>
                <a:gd name="connsiteX6" fmla="*/ 848860 w 848860"/>
                <a:gd name="connsiteY6" fmla="*/ 4898436 h 4898436"/>
                <a:gd name="connsiteX7" fmla="*/ 0 w 848860"/>
                <a:gd name="connsiteY7" fmla="*/ 4898436 h 4898436"/>
                <a:gd name="connsiteX8" fmla="*/ 0 w 848860"/>
                <a:gd name="connsiteY8" fmla="*/ 4898436 h 4898436"/>
                <a:gd name="connsiteX9" fmla="*/ 0 w 848860"/>
                <a:gd name="connsiteY9" fmla="*/ 4898436 h 4898436"/>
                <a:gd name="connsiteX10" fmla="*/ 0 w 848860"/>
                <a:gd name="connsiteY10" fmla="*/ 141480 h 4898436"/>
                <a:gd name="connsiteX11" fmla="*/ 41439 w 848860"/>
                <a:gd name="connsiteY11" fmla="*/ 41439 h 4898436"/>
                <a:gd name="connsiteX12" fmla="*/ 141481 w 848860"/>
                <a:gd name="connsiteY12" fmla="*/ 1 h 4898436"/>
                <a:gd name="connsiteX13" fmla="*/ 141480 w 848860"/>
                <a:gd name="connsiteY13" fmla="*/ 0 h 48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98436">
                  <a:moveTo>
                    <a:pt x="848860" y="816427"/>
                  </a:moveTo>
                  <a:lnTo>
                    <a:pt x="848860" y="4082009"/>
                  </a:lnTo>
                  <a:cubicBezTo>
                    <a:pt x="848860" y="4298539"/>
                    <a:pt x="846277" y="4506200"/>
                    <a:pt x="841679" y="4659305"/>
                  </a:cubicBezTo>
                  <a:cubicBezTo>
                    <a:pt x="837081" y="4812417"/>
                    <a:pt x="830845" y="4898427"/>
                    <a:pt x="824342" y="4898427"/>
                  </a:cubicBezTo>
                  <a:cubicBezTo>
                    <a:pt x="549562" y="4898427"/>
                    <a:pt x="274781" y="4898433"/>
                    <a:pt x="0" y="4898433"/>
                  </a:cubicBezTo>
                  <a:lnTo>
                    <a:pt x="0" y="4898433"/>
                  </a:lnTo>
                  <a:lnTo>
                    <a:pt x="0" y="4898433"/>
                  </a:lnTo>
                  <a:lnTo>
                    <a:pt x="0" y="3"/>
                  </a:lnTo>
                  <a:lnTo>
                    <a:pt x="0" y="3"/>
                  </a:lnTo>
                  <a:lnTo>
                    <a:pt x="0" y="3"/>
                  </a:lnTo>
                  <a:lnTo>
                    <a:pt x="824343" y="3"/>
                  </a:lnTo>
                  <a:cubicBezTo>
                    <a:pt x="830845" y="3"/>
                    <a:pt x="837081" y="86019"/>
                    <a:pt x="841679" y="239131"/>
                  </a:cubicBezTo>
                  <a:cubicBezTo>
                    <a:pt x="846277" y="392242"/>
                    <a:pt x="848860" y="599903"/>
                    <a:pt x="848860" y="816433"/>
                  </a:cubicBezTo>
                  <a:lnTo>
                    <a:pt x="848860" y="816427"/>
                  </a:lnTo>
                  <a:close/>
                </a:path>
              </a:pathLst>
            </a:custGeom>
            <a:solidFill>
              <a:srgbClr val="92C1E9">
                <a:alpha val="90000"/>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75728" rIns="110018" bIns="75729" numCol="1" spcCol="1270" anchor="ctr" anchorCtr="0">
              <a:noAutofit/>
            </a:bodyPr>
            <a:lstStyle/>
            <a:p>
              <a:pPr marL="0" lvl="1" defTabSz="800100">
                <a:lnSpc>
                  <a:spcPct val="90000"/>
                </a:lnSpc>
                <a:spcBef>
                  <a:spcPct val="0"/>
                </a:spcBef>
                <a:spcAft>
                  <a:spcPct val="15000"/>
                </a:spcAft>
              </a:pPr>
              <a:r>
                <a:rPr lang="fr-FR" sz="1600" dirty="0" err="1" smtClean="0">
                  <a:solidFill>
                    <a:srgbClr val="19325C"/>
                  </a:solidFill>
                </a:rPr>
                <a:t>Dispose_d_un_plan_d_assistance__c</a:t>
              </a:r>
              <a:r>
                <a:rPr lang="fr-FR" sz="1600" dirty="0" smtClean="0">
                  <a:solidFill>
                    <a:srgbClr val="19325C"/>
                  </a:solidFill>
                </a:rPr>
                <a:t> =</a:t>
              </a:r>
              <a:r>
                <a:rPr lang="fr-FR" sz="1600" dirty="0" err="1" smtClean="0">
                  <a:solidFill>
                    <a:srgbClr val="19325C"/>
                  </a:solidFill>
                </a:rPr>
                <a:t>True</a:t>
              </a:r>
              <a:r>
                <a:rPr lang="fr-FR" sz="1600" dirty="0" smtClean="0">
                  <a:solidFill>
                    <a:srgbClr val="19325C"/>
                  </a:solidFill>
                </a:rPr>
                <a:t> &amp;&amp;  </a:t>
              </a:r>
              <a:r>
                <a:rPr lang="fr-FR" sz="1600" b="0" dirty="0">
                  <a:solidFill>
                    <a:srgbClr val="19325C"/>
                  </a:solidFill>
                </a:rPr>
                <a:t/>
              </a:r>
              <a:br>
                <a:rPr lang="fr-FR" sz="1600" b="0" dirty="0">
                  <a:solidFill>
                    <a:srgbClr val="19325C"/>
                  </a:solidFill>
                </a:rPr>
              </a:br>
              <a:r>
                <a:rPr lang="fr-FR" sz="1600" dirty="0" smtClean="0">
                  <a:solidFill>
                    <a:srgbClr val="19325C"/>
                  </a:solidFill>
                </a:rPr>
                <a:t>ISBLANK( </a:t>
              </a:r>
              <a:r>
                <a:rPr lang="fr-FR" sz="1600" dirty="0" err="1" smtClean="0">
                  <a:solidFill>
                    <a:srgbClr val="19325C"/>
                  </a:solidFill>
                </a:rPr>
                <a:t>Date_d_expiration_du_plan_d_assistance__c</a:t>
              </a:r>
              <a:r>
                <a:rPr lang="fr-FR" sz="1600" dirty="0" smtClean="0">
                  <a:solidFill>
                    <a:srgbClr val="19325C"/>
                  </a:solidFill>
                </a:rPr>
                <a:t> )</a:t>
              </a:r>
              <a:endParaRPr lang="fr-FR" sz="1600" b="0" dirty="0">
                <a:solidFill>
                  <a:srgbClr val="19325C"/>
                </a:solidFill>
              </a:endParaRPr>
            </a:p>
          </p:txBody>
        </p:sp>
        <p:sp>
          <p:nvSpPr>
            <p:cNvPr id="11" name="Freeform 15"/>
            <p:cNvSpPr/>
            <p:nvPr/>
          </p:nvSpPr>
          <p:spPr>
            <a:xfrm>
              <a:off x="256013" y="4000649"/>
              <a:ext cx="3530444" cy="1061075"/>
            </a:xfrm>
            <a:custGeom>
              <a:avLst/>
              <a:gdLst>
                <a:gd name="connsiteX0" fmla="*/ 0 w 3340142"/>
                <a:gd name="connsiteY0" fmla="*/ 176849 h 1061075"/>
                <a:gd name="connsiteX1" fmla="*/ 51798 w 3340142"/>
                <a:gd name="connsiteY1" fmla="*/ 51798 h 1061075"/>
                <a:gd name="connsiteX2" fmla="*/ 176849 w 3340142"/>
                <a:gd name="connsiteY2" fmla="*/ 0 h 1061075"/>
                <a:gd name="connsiteX3" fmla="*/ 3163293 w 3340142"/>
                <a:gd name="connsiteY3" fmla="*/ 0 h 1061075"/>
                <a:gd name="connsiteX4" fmla="*/ 3288344 w 3340142"/>
                <a:gd name="connsiteY4" fmla="*/ 51798 h 1061075"/>
                <a:gd name="connsiteX5" fmla="*/ 3340142 w 3340142"/>
                <a:gd name="connsiteY5" fmla="*/ 176849 h 1061075"/>
                <a:gd name="connsiteX6" fmla="*/ 3340142 w 3340142"/>
                <a:gd name="connsiteY6" fmla="*/ 884226 h 1061075"/>
                <a:gd name="connsiteX7" fmla="*/ 3288344 w 3340142"/>
                <a:gd name="connsiteY7" fmla="*/ 1009277 h 1061075"/>
                <a:gd name="connsiteX8" fmla="*/ 3163293 w 3340142"/>
                <a:gd name="connsiteY8" fmla="*/ 1061075 h 1061075"/>
                <a:gd name="connsiteX9" fmla="*/ 176849 w 3340142"/>
                <a:gd name="connsiteY9" fmla="*/ 1061075 h 1061075"/>
                <a:gd name="connsiteX10" fmla="*/ 51798 w 3340142"/>
                <a:gd name="connsiteY10" fmla="*/ 1009277 h 1061075"/>
                <a:gd name="connsiteX11" fmla="*/ 0 w 3340142"/>
                <a:gd name="connsiteY11" fmla="*/ 884226 h 1061075"/>
                <a:gd name="connsiteX12" fmla="*/ 0 w 3340142"/>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142" h="1061075">
                  <a:moveTo>
                    <a:pt x="0" y="176849"/>
                  </a:moveTo>
                  <a:cubicBezTo>
                    <a:pt x="0" y="129946"/>
                    <a:pt x="18632" y="84963"/>
                    <a:pt x="51798" y="51798"/>
                  </a:cubicBezTo>
                  <a:cubicBezTo>
                    <a:pt x="84964" y="18632"/>
                    <a:pt x="129946" y="0"/>
                    <a:pt x="176849" y="0"/>
                  </a:cubicBezTo>
                  <a:lnTo>
                    <a:pt x="3163293" y="0"/>
                  </a:lnTo>
                  <a:cubicBezTo>
                    <a:pt x="3210196" y="0"/>
                    <a:pt x="3255179" y="18632"/>
                    <a:pt x="3288344" y="51798"/>
                  </a:cubicBezTo>
                  <a:cubicBezTo>
                    <a:pt x="3321510" y="84964"/>
                    <a:pt x="3340142" y="129946"/>
                    <a:pt x="3340142" y="176849"/>
                  </a:cubicBezTo>
                  <a:lnTo>
                    <a:pt x="3340142" y="884226"/>
                  </a:lnTo>
                  <a:cubicBezTo>
                    <a:pt x="3340142" y="931129"/>
                    <a:pt x="3321510" y="976112"/>
                    <a:pt x="3288344" y="1009277"/>
                  </a:cubicBezTo>
                  <a:cubicBezTo>
                    <a:pt x="3255178" y="1042443"/>
                    <a:pt x="3210196" y="1061075"/>
                    <a:pt x="3163293"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1932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46063" lvl="0" indent="-246063" algn="l" defTabSz="800100" rtl="0">
                <a:lnSpc>
                  <a:spcPct val="90000"/>
                </a:lnSpc>
                <a:spcBef>
                  <a:spcPct val="0"/>
                </a:spcBef>
                <a:spcAft>
                  <a:spcPct val="35000"/>
                </a:spcAft>
              </a:pPr>
              <a:r>
                <a:rPr kumimoji="0" lang="fr-FR" sz="1600" b="0" u="none" strike="noStrike" cap="none" normalizeH="0" baseline="0" dirty="0">
                  <a:ln>
                    <a:noFill/>
                  </a:ln>
                  <a:solidFill>
                    <a:schemeClr val="bg1"/>
                  </a:solidFill>
                </a:rPr>
                <a:t>3. Exprimez la condition </a:t>
              </a:r>
              <a:r>
                <a:rPr kumimoji="0" lang="fr-FR" sz="1600" b="0" u="none" strike="noStrike" cap="none" normalizeH="0" baseline="0" dirty="0" smtClean="0">
                  <a:ln>
                    <a:noFill/>
                  </a:ln>
                  <a:solidFill>
                    <a:schemeClr val="bg1"/>
                  </a:solidFill>
                </a:rPr>
                <a:t>d'erreur </a:t>
              </a:r>
              <a:r>
                <a:rPr kumimoji="0" lang="fr-FR" sz="1600" b="0" u="none" strike="noStrike" cap="none" normalizeH="0" baseline="0" dirty="0">
                  <a:ln>
                    <a:noFill/>
                  </a:ln>
                  <a:solidFill>
                    <a:schemeClr val="bg1"/>
                  </a:solidFill>
                </a:rPr>
                <a:t>en tant que proposition booléenne à </a:t>
              </a:r>
              <a:r>
                <a:rPr kumimoji="0" lang="fr-FR" sz="1600" b="0" u="none" strike="noStrike" cap="none" normalizeH="0" baseline="0" dirty="0" smtClean="0">
                  <a:ln>
                    <a:noFill/>
                  </a:ln>
                  <a:solidFill>
                    <a:schemeClr val="bg1"/>
                  </a:solidFill>
                </a:rPr>
                <a:t>l'aide </a:t>
              </a:r>
              <a:r>
                <a:rPr kumimoji="0" lang="fr-FR" sz="1600" b="0" u="none" strike="noStrike" cap="none" normalizeH="0" baseline="0" dirty="0">
                  <a:ln>
                    <a:noFill/>
                  </a:ln>
                  <a:solidFill>
                    <a:schemeClr val="bg1"/>
                  </a:solidFill>
                </a:rPr>
                <a:t>du langage de formule.</a:t>
              </a:r>
            </a:p>
          </p:txBody>
        </p:sp>
        <p:sp>
          <p:nvSpPr>
            <p:cNvPr id="12" name="Freeform 16"/>
            <p:cNvSpPr/>
            <p:nvPr/>
          </p:nvSpPr>
          <p:spPr>
            <a:xfrm>
              <a:off x="3695774" y="5185620"/>
              <a:ext cx="4805632" cy="940305"/>
            </a:xfrm>
            <a:custGeom>
              <a:avLst/>
              <a:gdLst>
                <a:gd name="connsiteX0" fmla="*/ 141480 w 848860"/>
                <a:gd name="connsiteY0" fmla="*/ 0 h 4882983"/>
                <a:gd name="connsiteX1" fmla="*/ 707380 w 848860"/>
                <a:gd name="connsiteY1" fmla="*/ 0 h 4882983"/>
                <a:gd name="connsiteX2" fmla="*/ 807421 w 848860"/>
                <a:gd name="connsiteY2" fmla="*/ 41439 h 4882983"/>
                <a:gd name="connsiteX3" fmla="*/ 848859 w 848860"/>
                <a:gd name="connsiteY3" fmla="*/ 141481 h 4882983"/>
                <a:gd name="connsiteX4" fmla="*/ 848860 w 848860"/>
                <a:gd name="connsiteY4" fmla="*/ 4882983 h 4882983"/>
                <a:gd name="connsiteX5" fmla="*/ 848860 w 848860"/>
                <a:gd name="connsiteY5" fmla="*/ 4882983 h 4882983"/>
                <a:gd name="connsiteX6" fmla="*/ 848860 w 848860"/>
                <a:gd name="connsiteY6" fmla="*/ 4882983 h 4882983"/>
                <a:gd name="connsiteX7" fmla="*/ 0 w 848860"/>
                <a:gd name="connsiteY7" fmla="*/ 4882983 h 4882983"/>
                <a:gd name="connsiteX8" fmla="*/ 0 w 848860"/>
                <a:gd name="connsiteY8" fmla="*/ 4882983 h 4882983"/>
                <a:gd name="connsiteX9" fmla="*/ 0 w 848860"/>
                <a:gd name="connsiteY9" fmla="*/ 4882983 h 4882983"/>
                <a:gd name="connsiteX10" fmla="*/ 0 w 848860"/>
                <a:gd name="connsiteY10" fmla="*/ 141480 h 4882983"/>
                <a:gd name="connsiteX11" fmla="*/ 41439 w 848860"/>
                <a:gd name="connsiteY11" fmla="*/ 41439 h 4882983"/>
                <a:gd name="connsiteX12" fmla="*/ 141481 w 848860"/>
                <a:gd name="connsiteY12" fmla="*/ 1 h 4882983"/>
                <a:gd name="connsiteX13" fmla="*/ 141480 w 848860"/>
                <a:gd name="connsiteY13" fmla="*/ 0 h 488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82983">
                  <a:moveTo>
                    <a:pt x="848860" y="813852"/>
                  </a:moveTo>
                  <a:lnTo>
                    <a:pt x="848860" y="4069131"/>
                  </a:lnTo>
                  <a:cubicBezTo>
                    <a:pt x="848860" y="4284978"/>
                    <a:pt x="846269" y="4491984"/>
                    <a:pt x="841656" y="4644607"/>
                  </a:cubicBezTo>
                  <a:cubicBezTo>
                    <a:pt x="837044" y="4797235"/>
                    <a:pt x="830788" y="4882974"/>
                    <a:pt x="824265" y="4882974"/>
                  </a:cubicBezTo>
                  <a:cubicBezTo>
                    <a:pt x="549510" y="4882974"/>
                    <a:pt x="274755" y="4882980"/>
                    <a:pt x="0" y="4882980"/>
                  </a:cubicBezTo>
                  <a:lnTo>
                    <a:pt x="0" y="4882980"/>
                  </a:lnTo>
                  <a:lnTo>
                    <a:pt x="0" y="4882980"/>
                  </a:lnTo>
                  <a:lnTo>
                    <a:pt x="0" y="3"/>
                  </a:lnTo>
                  <a:lnTo>
                    <a:pt x="0" y="3"/>
                  </a:lnTo>
                  <a:lnTo>
                    <a:pt x="0" y="3"/>
                  </a:lnTo>
                  <a:lnTo>
                    <a:pt x="824265" y="3"/>
                  </a:lnTo>
                  <a:cubicBezTo>
                    <a:pt x="830788" y="3"/>
                    <a:pt x="837044" y="85748"/>
                    <a:pt x="841656" y="238376"/>
                  </a:cubicBezTo>
                  <a:cubicBezTo>
                    <a:pt x="846269" y="391005"/>
                    <a:pt x="848860" y="598010"/>
                    <a:pt x="848860" y="813857"/>
                  </a:cubicBezTo>
                  <a:lnTo>
                    <a:pt x="848860" y="813852"/>
                  </a:lnTo>
                  <a:close/>
                </a:path>
              </a:pathLst>
            </a:custGeom>
            <a:solidFill>
              <a:srgbClr val="92C1E9">
                <a:alpha val="90000"/>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75728" rIns="110018" bIns="75729" numCol="1" spcCol="1270" anchor="ctr" anchorCtr="0">
              <a:noAutofit/>
            </a:bodyPr>
            <a:lstStyle/>
            <a:p>
              <a:pPr marL="0" lvl="1" algn="l" defTabSz="800100">
                <a:lnSpc>
                  <a:spcPct val="90000"/>
                </a:lnSpc>
                <a:spcBef>
                  <a:spcPct val="0"/>
                </a:spcBef>
                <a:spcAft>
                  <a:spcPct val="15000"/>
                </a:spcAft>
              </a:pPr>
              <a:r>
                <a:rPr lang="fr-FR" sz="1600" dirty="0">
                  <a:solidFill>
                    <a:srgbClr val="19325C"/>
                  </a:solidFill>
                </a:rPr>
                <a:t>La date </a:t>
              </a:r>
              <a:r>
                <a:rPr lang="fr-FR" sz="1600" dirty="0" smtClean="0">
                  <a:solidFill>
                    <a:srgbClr val="19325C"/>
                  </a:solidFill>
                </a:rPr>
                <a:t>d'expiration </a:t>
              </a:r>
              <a:r>
                <a:rPr lang="fr-FR" sz="1600" dirty="0">
                  <a:solidFill>
                    <a:srgbClr val="19325C"/>
                  </a:solidFill>
                </a:rPr>
                <a:t>doit être saisie quand un compte dispose </a:t>
              </a:r>
              <a:r>
                <a:rPr lang="fr-FR" sz="1600" dirty="0" smtClean="0">
                  <a:solidFill>
                    <a:srgbClr val="19325C"/>
                  </a:solidFill>
                </a:rPr>
                <a:t>d'un </a:t>
              </a:r>
              <a:r>
                <a:rPr lang="fr-FR" sz="1600" dirty="0">
                  <a:solidFill>
                    <a:srgbClr val="19325C"/>
                  </a:solidFill>
                </a:rPr>
                <a:t>plan </a:t>
              </a:r>
              <a:r>
                <a:rPr lang="fr-FR" sz="1600" dirty="0" smtClean="0">
                  <a:solidFill>
                    <a:srgbClr val="19325C"/>
                  </a:solidFill>
                </a:rPr>
                <a:t>d'assistance</a:t>
              </a:r>
              <a:r>
                <a:rPr lang="fr-FR" sz="1600" dirty="0">
                  <a:solidFill>
                    <a:srgbClr val="19325C"/>
                  </a:solidFill>
                </a:rPr>
                <a:t>.</a:t>
              </a:r>
            </a:p>
          </p:txBody>
        </p:sp>
        <p:sp>
          <p:nvSpPr>
            <p:cNvPr id="13" name="Freeform 17"/>
            <p:cNvSpPr/>
            <p:nvPr/>
          </p:nvSpPr>
          <p:spPr>
            <a:xfrm>
              <a:off x="255072" y="5114778"/>
              <a:ext cx="3547904" cy="1061075"/>
            </a:xfrm>
            <a:custGeom>
              <a:avLst/>
              <a:gdLst>
                <a:gd name="connsiteX0" fmla="*/ 0 w 3356660"/>
                <a:gd name="connsiteY0" fmla="*/ 176849 h 1061075"/>
                <a:gd name="connsiteX1" fmla="*/ 51798 w 3356660"/>
                <a:gd name="connsiteY1" fmla="*/ 51798 h 1061075"/>
                <a:gd name="connsiteX2" fmla="*/ 176849 w 3356660"/>
                <a:gd name="connsiteY2" fmla="*/ 0 h 1061075"/>
                <a:gd name="connsiteX3" fmla="*/ 3179811 w 3356660"/>
                <a:gd name="connsiteY3" fmla="*/ 0 h 1061075"/>
                <a:gd name="connsiteX4" fmla="*/ 3304862 w 3356660"/>
                <a:gd name="connsiteY4" fmla="*/ 51798 h 1061075"/>
                <a:gd name="connsiteX5" fmla="*/ 3356660 w 3356660"/>
                <a:gd name="connsiteY5" fmla="*/ 176849 h 1061075"/>
                <a:gd name="connsiteX6" fmla="*/ 3356660 w 3356660"/>
                <a:gd name="connsiteY6" fmla="*/ 884226 h 1061075"/>
                <a:gd name="connsiteX7" fmla="*/ 3304862 w 3356660"/>
                <a:gd name="connsiteY7" fmla="*/ 1009277 h 1061075"/>
                <a:gd name="connsiteX8" fmla="*/ 3179811 w 3356660"/>
                <a:gd name="connsiteY8" fmla="*/ 1061075 h 1061075"/>
                <a:gd name="connsiteX9" fmla="*/ 176849 w 3356660"/>
                <a:gd name="connsiteY9" fmla="*/ 1061075 h 1061075"/>
                <a:gd name="connsiteX10" fmla="*/ 51798 w 3356660"/>
                <a:gd name="connsiteY10" fmla="*/ 1009277 h 1061075"/>
                <a:gd name="connsiteX11" fmla="*/ 0 w 3356660"/>
                <a:gd name="connsiteY11" fmla="*/ 884226 h 1061075"/>
                <a:gd name="connsiteX12" fmla="*/ 0 w 3356660"/>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6660" h="1061075">
                  <a:moveTo>
                    <a:pt x="0" y="176849"/>
                  </a:moveTo>
                  <a:cubicBezTo>
                    <a:pt x="0" y="129946"/>
                    <a:pt x="18632" y="84963"/>
                    <a:pt x="51798" y="51798"/>
                  </a:cubicBezTo>
                  <a:cubicBezTo>
                    <a:pt x="84964" y="18632"/>
                    <a:pt x="129946" y="0"/>
                    <a:pt x="176849" y="0"/>
                  </a:cubicBezTo>
                  <a:lnTo>
                    <a:pt x="3179811" y="0"/>
                  </a:lnTo>
                  <a:cubicBezTo>
                    <a:pt x="3226714" y="0"/>
                    <a:pt x="3271697" y="18632"/>
                    <a:pt x="3304862" y="51798"/>
                  </a:cubicBezTo>
                  <a:cubicBezTo>
                    <a:pt x="3338028" y="84964"/>
                    <a:pt x="3356660" y="129946"/>
                    <a:pt x="3356660" y="176849"/>
                  </a:cubicBezTo>
                  <a:lnTo>
                    <a:pt x="3356660" y="884226"/>
                  </a:lnTo>
                  <a:cubicBezTo>
                    <a:pt x="3356660" y="931129"/>
                    <a:pt x="3338028" y="976112"/>
                    <a:pt x="3304862" y="1009277"/>
                  </a:cubicBezTo>
                  <a:cubicBezTo>
                    <a:pt x="3271696" y="1042443"/>
                    <a:pt x="3226714" y="1061075"/>
                    <a:pt x="3179811"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1932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46063" lvl="0" indent="-246063" algn="l" defTabSz="800100" rtl="0">
                <a:lnSpc>
                  <a:spcPct val="90000"/>
                </a:lnSpc>
                <a:spcBef>
                  <a:spcPct val="0"/>
                </a:spcBef>
                <a:spcAft>
                  <a:spcPct val="35000"/>
                </a:spcAft>
              </a:pPr>
              <a:r>
                <a:rPr kumimoji="0" lang="fr-FR" sz="1600" b="0" u="none" strike="noStrike" cap="none" normalizeH="0" baseline="0" dirty="0">
                  <a:ln>
                    <a:noFill/>
                  </a:ln>
                  <a:solidFill>
                    <a:schemeClr val="bg1"/>
                  </a:solidFill>
                </a:rPr>
                <a:t>4. Composez un message </a:t>
              </a:r>
              <a:r>
                <a:rPr kumimoji="0" lang="fr-FR" sz="1600" b="0" u="none" strike="noStrike" cap="none" normalizeH="0" baseline="0" dirty="0" smtClean="0">
                  <a:ln>
                    <a:noFill/>
                  </a:ln>
                  <a:solidFill>
                    <a:schemeClr val="bg1"/>
                  </a:solidFill>
                </a:rPr>
                <a:t>d'erreur </a:t>
              </a:r>
              <a:r>
                <a:rPr kumimoji="0" lang="fr-FR" sz="1600" b="0" u="none" strike="noStrike" cap="none" normalizeH="0" baseline="0" dirty="0">
                  <a:ln>
                    <a:noFill/>
                  </a:ln>
                  <a:solidFill>
                    <a:schemeClr val="bg1"/>
                  </a:solidFill>
                </a:rPr>
                <a:t>qui correspond à cette condition </a:t>
              </a:r>
              <a:r>
                <a:rPr kumimoji="0" lang="fr-FR" sz="1600" b="0" u="none" strike="noStrike" cap="none" normalizeH="0" baseline="0" dirty="0" smtClean="0">
                  <a:ln>
                    <a:noFill/>
                  </a:ln>
                  <a:solidFill>
                    <a:schemeClr val="bg1"/>
                  </a:solidFill>
                </a:rPr>
                <a:t>d'erreur</a:t>
              </a:r>
              <a:r>
                <a:rPr kumimoji="0" lang="fr-FR" sz="1600" b="0" u="none" strike="noStrike" cap="none" normalizeH="0" baseline="0" dirty="0">
                  <a:ln>
                    <a:noFill/>
                  </a:ln>
                  <a:solidFill>
                    <a:schemeClr val="bg1"/>
                  </a:solidFill>
                </a:rPr>
                <a:t>.</a:t>
              </a:r>
            </a:p>
          </p:txBody>
        </p:sp>
      </p:grpSp>
    </p:spTree>
    <p:extLst>
      <p:ext uri="{BB962C8B-B14F-4D97-AF65-F5344CB8AC3E}">
        <p14:creationId xmlns:p14="http://schemas.microsoft.com/office/powerpoint/2010/main" val="1221057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272</a:t>
            </a:fld>
            <a:endParaRPr lang="en-US" smtClean="0"/>
          </a:p>
        </p:txBody>
      </p:sp>
      <p:sp>
        <p:nvSpPr>
          <p:cNvPr id="4" name="Text Placeholder 3"/>
          <p:cNvSpPr>
            <a:spLocks noGrp="1"/>
          </p:cNvSpPr>
          <p:nvPr>
            <p:ph type="body" sz="quarter" idx="11"/>
          </p:nvPr>
        </p:nvSpPr>
        <p:spPr>
          <a:xfrm>
            <a:off x="2171700" y="0"/>
            <a:ext cx="9105900" cy="914400"/>
          </a:xfrm>
        </p:spPr>
        <p:txBody>
          <a:bodyPr/>
          <a:lstStyle/>
          <a:p>
            <a:r>
              <a:rPr lang="fr-FR" dirty="0"/>
              <a:t>5-16 : Création </a:t>
            </a:r>
            <a:r>
              <a:rPr lang="fr-FR" dirty="0" smtClean="0"/>
              <a:t>d'une </a:t>
            </a:r>
            <a:r>
              <a:rPr lang="fr-FR" dirty="0"/>
              <a:t>règle de </a:t>
            </a:r>
            <a:r>
              <a:rPr lang="fr-FR" dirty="0" smtClean="0"/>
              <a:t>validation </a:t>
            </a:r>
            <a:r>
              <a:rPr lang="fr-FR" dirty="0"/>
              <a:t>de compte</a:t>
            </a:r>
          </a:p>
        </p:txBody>
      </p:sp>
      <p:sp>
        <p:nvSpPr>
          <p:cNvPr id="5" name="Text Placeholder 4"/>
          <p:cNvSpPr>
            <a:spLocks noGrp="1"/>
          </p:cNvSpPr>
          <p:nvPr>
            <p:ph type="body" sz="quarter" idx="12"/>
          </p:nvPr>
        </p:nvSpPr>
        <p:spPr>
          <a:xfrm>
            <a:off x="455730" y="3330296"/>
            <a:ext cx="10136070" cy="2074461"/>
          </a:xfrm>
        </p:spPr>
        <p:txBody>
          <a:bodyPr numCol="1"/>
          <a:lstStyle/>
          <a:p>
            <a:r>
              <a:rPr lang="fr-FR" dirty="0"/>
              <a:t>Tâches :</a:t>
            </a:r>
          </a:p>
          <a:p>
            <a:pPr marL="457200" lvl="1" indent="-457200">
              <a:buFont typeface="+mj-lt"/>
              <a:buAutoNum type="arabicPeriod"/>
            </a:pPr>
            <a:r>
              <a:rPr lang="fr-FR" dirty="0"/>
              <a:t>Créez une règle de </a:t>
            </a:r>
            <a:r>
              <a:rPr lang="fr-FR" dirty="0" smtClean="0"/>
              <a:t>validation </a:t>
            </a:r>
            <a:r>
              <a:rPr lang="fr-FR" dirty="0"/>
              <a:t>de compte afin de forcer les utilisateurs à saisir une date </a:t>
            </a:r>
            <a:r>
              <a:rPr lang="fr-FR" dirty="0" smtClean="0"/>
              <a:t>d'expiration </a:t>
            </a:r>
            <a:r>
              <a:rPr lang="fr-FR" dirty="0"/>
              <a:t>du plan </a:t>
            </a:r>
            <a:r>
              <a:rPr lang="fr-FR" dirty="0" smtClean="0"/>
              <a:t>d'assistance </a:t>
            </a:r>
            <a:r>
              <a:rPr lang="fr-FR" dirty="0"/>
              <a:t>quand </a:t>
            </a:r>
            <a:r>
              <a:rPr lang="fr-FR" dirty="0" smtClean="0"/>
              <a:t>l'option </a:t>
            </a:r>
            <a:r>
              <a:rPr lang="fr-FR" b="1" dirty="0"/>
              <a:t>Dispose </a:t>
            </a:r>
            <a:r>
              <a:rPr lang="fr-FR" b="1" dirty="0" smtClean="0"/>
              <a:t>d'un </a:t>
            </a:r>
            <a:r>
              <a:rPr lang="fr-FR" b="1" dirty="0"/>
              <a:t>plan </a:t>
            </a:r>
            <a:r>
              <a:rPr lang="fr-FR" b="1" dirty="0" smtClean="0"/>
              <a:t>d'assistance</a:t>
            </a:r>
            <a:r>
              <a:rPr lang="fr-FR" dirty="0" smtClean="0"/>
              <a:t> </a:t>
            </a:r>
            <a:r>
              <a:rPr lang="fr-FR" dirty="0"/>
              <a:t>est sélectionnée.</a:t>
            </a:r>
          </a:p>
          <a:p>
            <a:pPr marL="457200" lvl="1" indent="-457200">
              <a:buFont typeface="+mj-lt"/>
              <a:buAutoNum type="arabicPeriod"/>
            </a:pPr>
            <a:r>
              <a:rPr lang="fr-FR" dirty="0"/>
              <a:t>Testez la nouvelle règle sur un enregistrement de compte existant.</a:t>
            </a:r>
          </a:p>
          <a:p>
            <a:pPr lvl="1"/>
            <a:endParaRPr lang="en-US" dirty="0"/>
          </a:p>
          <a:p>
            <a:pPr lvl="1"/>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20" name="Text Placeholder 1"/>
          <p:cNvSpPr>
            <a:spLocks noGrp="1"/>
          </p:cNvSpPr>
          <p:nvPr>
            <p:ph type="body" sz="quarter" idx="15"/>
          </p:nvPr>
        </p:nvSpPr>
        <p:spPr>
          <a:xfrm>
            <a:off x="1767046" y="914400"/>
            <a:ext cx="10424953" cy="2171700"/>
          </a:xfrm>
        </p:spPr>
        <p:txBody>
          <a:bodyPr tIns="0" bIns="0" anchor="ctr" anchorCtr="0"/>
          <a:lstStyle/>
          <a:p>
            <a:r>
              <a:rPr lang="fr-FR" dirty="0"/>
              <a:t>Objectif :</a:t>
            </a:r>
          </a:p>
          <a:p>
            <a:pPr lvl="1"/>
            <a:r>
              <a:rPr lang="fr-FR" dirty="0"/>
              <a:t>Noah Larkin, Vice-président des services, aimerait </a:t>
            </a:r>
            <a:r>
              <a:rPr lang="fr-FR" dirty="0" smtClean="0"/>
              <a:t>s'assurer </a:t>
            </a:r>
            <a:r>
              <a:rPr lang="fr-FR" dirty="0"/>
              <a:t>que tous les utilisateurs saisissent la date </a:t>
            </a:r>
            <a:r>
              <a:rPr lang="fr-FR" dirty="0" smtClean="0"/>
              <a:t>d'expiration </a:t>
            </a:r>
            <a:r>
              <a:rPr lang="fr-FR" dirty="0"/>
              <a:t>du plan </a:t>
            </a:r>
            <a:r>
              <a:rPr lang="fr-FR" dirty="0" smtClean="0"/>
              <a:t>d'assistance </a:t>
            </a:r>
            <a:r>
              <a:rPr lang="fr-FR" dirty="0"/>
              <a:t>dès lors que la case </a:t>
            </a:r>
            <a:r>
              <a:rPr lang="fr-FR" b="1" dirty="0"/>
              <a:t>Dispose </a:t>
            </a:r>
            <a:r>
              <a:rPr lang="fr-FR" b="1" dirty="0" smtClean="0"/>
              <a:t>d'un </a:t>
            </a:r>
            <a:r>
              <a:rPr lang="fr-FR" b="1" dirty="0"/>
              <a:t>plan </a:t>
            </a:r>
            <a:r>
              <a:rPr lang="fr-FR" b="1" dirty="0" smtClean="0"/>
              <a:t>d'assistance</a:t>
            </a:r>
            <a:r>
              <a:rPr lang="fr-FR" dirty="0" smtClean="0"/>
              <a:t> </a:t>
            </a:r>
            <a:r>
              <a:rPr lang="fr-FR" dirty="0"/>
              <a:t>est sélectionnée pour un compte. </a:t>
            </a:r>
          </a:p>
        </p:txBody>
      </p:sp>
      <p:sp>
        <p:nvSpPr>
          <p:cNvPr id="7" name="Text Placeholder 4"/>
          <p:cNvSpPr>
            <a:spLocks noGrp="1"/>
          </p:cNvSpPr>
          <p:nvPr>
            <p:ph type="body" sz="quarter" idx="12"/>
          </p:nvPr>
        </p:nvSpPr>
        <p:spPr>
          <a:xfrm>
            <a:off x="111760" y="81281"/>
            <a:ext cx="2298065" cy="532620"/>
          </a:xfrm>
        </p:spPr>
        <p:txBody>
          <a:bodyPr/>
          <a:lstStyle/>
          <a:p>
            <a:r>
              <a:rPr lang="fr-FR" sz="1800" dirty="0"/>
              <a:t>REJOIGNEZ-MOI</a:t>
            </a:r>
          </a:p>
        </p:txBody>
      </p:sp>
    </p:spTree>
    <p:extLst>
      <p:ext uri="{BB962C8B-B14F-4D97-AF65-F5344CB8AC3E}">
        <p14:creationId xmlns:p14="http://schemas.microsoft.com/office/powerpoint/2010/main" val="22763665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273</a:t>
            </a:fld>
            <a:endParaRPr lang="en-US" smtClean="0"/>
          </a:p>
        </p:txBody>
      </p:sp>
      <p:sp>
        <p:nvSpPr>
          <p:cNvPr id="4" name="Text Placeholder 3"/>
          <p:cNvSpPr>
            <a:spLocks noGrp="1"/>
          </p:cNvSpPr>
          <p:nvPr>
            <p:ph type="body" sz="quarter" idx="11"/>
          </p:nvPr>
        </p:nvSpPr>
        <p:spPr>
          <a:xfrm>
            <a:off x="1866900" y="0"/>
            <a:ext cx="8382737" cy="914400"/>
          </a:xfrm>
        </p:spPr>
        <p:txBody>
          <a:bodyPr/>
          <a:lstStyle/>
          <a:p>
            <a:r>
              <a:rPr lang="fr-FR" dirty="0"/>
              <a:t>5-17 : Création </a:t>
            </a:r>
            <a:r>
              <a:rPr lang="fr-FR" dirty="0" smtClean="0"/>
              <a:t>d'une </a:t>
            </a:r>
            <a:r>
              <a:rPr lang="fr-FR" dirty="0"/>
              <a:t>règle de </a:t>
            </a:r>
            <a:r>
              <a:rPr lang="fr-FR" dirty="0" smtClean="0"/>
              <a:t>validation d'opportunité</a:t>
            </a:r>
            <a:endParaRPr lang="fr-FR" dirty="0"/>
          </a:p>
        </p:txBody>
      </p:sp>
      <p:sp>
        <p:nvSpPr>
          <p:cNvPr id="5" name="Text Placeholder 4"/>
          <p:cNvSpPr>
            <a:spLocks noGrp="1"/>
          </p:cNvSpPr>
          <p:nvPr>
            <p:ph type="body" sz="quarter" idx="12"/>
          </p:nvPr>
        </p:nvSpPr>
        <p:spPr>
          <a:xfrm>
            <a:off x="455730" y="3330296"/>
            <a:ext cx="9126420" cy="3364417"/>
          </a:xfrm>
        </p:spPr>
        <p:txBody>
          <a:bodyPr numCol="1"/>
          <a:lstStyle/>
          <a:p>
            <a:r>
              <a:rPr lang="fr-FR" dirty="0"/>
              <a:t>Tâches :</a:t>
            </a:r>
          </a:p>
          <a:p>
            <a:pPr marL="457200" lvl="1" indent="-457200">
              <a:buFont typeface="+mj-lt"/>
              <a:buAutoNum type="arabicPeriod"/>
            </a:pPr>
            <a:r>
              <a:rPr lang="fr-FR" dirty="0"/>
              <a:t>Créez une règle de </a:t>
            </a:r>
            <a:r>
              <a:rPr lang="fr-FR" dirty="0" err="1" smtClean="0"/>
              <a:t>validaiton</a:t>
            </a:r>
            <a:r>
              <a:rPr lang="fr-FR" dirty="0" smtClean="0"/>
              <a:t> d'opportunité </a:t>
            </a:r>
            <a:r>
              <a:rPr lang="fr-FR" dirty="0"/>
              <a:t>afin de forcer les utilisateurs à saisir un motif de clôture quand une opportunité est au stade Clôturée avec un statut Fermée </a:t>
            </a:r>
            <a:r>
              <a:rPr lang="fr-FR" dirty="0" smtClean="0"/>
              <a:t>Perdue. </a:t>
            </a:r>
            <a:r>
              <a:rPr lang="fr-FR" dirty="0"/>
              <a:t>Utilisez les étapes de la diapositive suivante pour vous aider à concevoir votre règle.</a:t>
            </a:r>
          </a:p>
          <a:p>
            <a:pPr marL="457200" lvl="1" indent="-457200">
              <a:buFont typeface="+mj-lt"/>
              <a:buAutoNum type="arabicPeriod"/>
            </a:pPr>
            <a:r>
              <a:rPr lang="fr-FR" dirty="0"/>
              <a:t>Testez la nouvelle règle sur un enregistrement </a:t>
            </a:r>
            <a:r>
              <a:rPr lang="fr-FR" dirty="0" smtClean="0"/>
              <a:t>d'opportunité </a:t>
            </a:r>
            <a:r>
              <a:rPr lang="fr-FR" dirty="0"/>
              <a:t>existant.</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1"/>
          <p:cNvSpPr>
            <a:spLocks noGrp="1"/>
          </p:cNvSpPr>
          <p:nvPr>
            <p:ph type="body" sz="quarter" idx="15"/>
          </p:nvPr>
        </p:nvSpPr>
        <p:spPr>
          <a:xfrm>
            <a:off x="1767046" y="914400"/>
            <a:ext cx="10424953" cy="2116667"/>
          </a:xfrm>
        </p:spPr>
        <p:txBody>
          <a:bodyPr/>
          <a:lstStyle/>
          <a:p>
            <a:r>
              <a:rPr lang="fr-FR" dirty="0"/>
              <a:t>Objectif :</a:t>
            </a:r>
          </a:p>
          <a:p>
            <a:pPr lvl="1"/>
            <a:r>
              <a:rPr lang="fr-FR" dirty="0"/>
              <a:t>Allison Wheeler, Vice-présidente des ventes internationales, aimerait </a:t>
            </a:r>
            <a:r>
              <a:rPr lang="fr-FR" dirty="0" smtClean="0"/>
              <a:t>s'assurer </a:t>
            </a:r>
            <a:r>
              <a:rPr lang="fr-FR" dirty="0"/>
              <a:t>que les agents commerciaux saisissent un motif de clôture dès </a:t>
            </a:r>
            <a:r>
              <a:rPr lang="fr-FR" dirty="0" smtClean="0"/>
              <a:t>qu'une </a:t>
            </a:r>
            <a:r>
              <a:rPr lang="fr-FR" dirty="0"/>
              <a:t>opportunité est perdue. </a:t>
            </a:r>
          </a:p>
        </p:txBody>
      </p:sp>
      <p:sp>
        <p:nvSpPr>
          <p:cNvPr id="7" name="Text Placeholder 4"/>
          <p:cNvSpPr>
            <a:spLocks noGrp="1"/>
          </p:cNvSpPr>
          <p:nvPr>
            <p:ph type="body" sz="quarter" idx="12"/>
          </p:nvPr>
        </p:nvSpPr>
        <p:spPr>
          <a:xfrm>
            <a:off x="111759" y="81281"/>
            <a:ext cx="2469515"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35059016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842171" y="335768"/>
            <a:ext cx="585298" cy="350030"/>
          </a:xfrm>
        </p:spPr>
        <p:txBody>
          <a:bodyPr vert="horz" lIns="91440" tIns="45720" rIns="91440" bIns="45720" rtlCol="0" anchor="ctr"/>
          <a:lstStyle/>
          <a:p>
            <a:fld id="{19FD02D3-6C23-404C-A7B3-DAB79F5D63D7}" type="slidenum">
              <a:rPr lang="en-US"/>
              <a:pPr/>
              <a:t>274</a:t>
            </a:fld>
            <a:endParaRPr lang="en-US"/>
          </a:p>
        </p:txBody>
      </p:sp>
      <p:sp>
        <p:nvSpPr>
          <p:cNvPr id="3" name="Text Placeholder 2"/>
          <p:cNvSpPr>
            <a:spLocks noGrp="1"/>
          </p:cNvSpPr>
          <p:nvPr>
            <p:ph type="body" sz="quarter" idx="11"/>
          </p:nvPr>
        </p:nvSpPr>
        <p:spPr>
          <a:xfrm>
            <a:off x="455733" y="7437"/>
            <a:ext cx="10650417" cy="914400"/>
          </a:xfrm>
        </p:spPr>
        <p:txBody>
          <a:bodyPr/>
          <a:lstStyle/>
          <a:p>
            <a:r>
              <a:rPr lang="fr-FR" dirty="0"/>
              <a:t>5-17 : </a:t>
            </a:r>
            <a:r>
              <a:rPr lang="fr-FR" spc="-20" dirty="0"/>
              <a:t>Création d'une règle de </a:t>
            </a:r>
            <a:r>
              <a:rPr lang="fr-FR" spc="-20" dirty="0" smtClean="0"/>
              <a:t>validation </a:t>
            </a:r>
            <a:r>
              <a:rPr lang="fr-FR" spc="-20" dirty="0"/>
              <a:t>d'opportunité (suite)</a:t>
            </a:r>
          </a:p>
        </p:txBody>
      </p:sp>
      <p:sp>
        <p:nvSpPr>
          <p:cNvPr id="4" name="Text Placeholder 3"/>
          <p:cNvSpPr>
            <a:spLocks noGrp="1"/>
          </p:cNvSpPr>
          <p:nvPr>
            <p:ph type="body" sz="quarter" idx="12"/>
          </p:nvPr>
        </p:nvSpPr>
        <p:spPr>
          <a:xfrm>
            <a:off x="455733" y="1077687"/>
            <a:ext cx="10650417" cy="571500"/>
          </a:xfrm>
        </p:spPr>
        <p:txBody>
          <a:bodyPr/>
          <a:lstStyle/>
          <a:p>
            <a:r>
              <a:rPr lang="fr-FR" dirty="0"/>
              <a:t>Utilisez ces étapes pour concevoir votre règle de </a:t>
            </a:r>
            <a:r>
              <a:rPr lang="fr-FR" dirty="0" smtClean="0"/>
              <a:t>validation</a:t>
            </a:r>
            <a:r>
              <a:rPr lang="fr-FR" dirty="0"/>
              <a:t> :</a:t>
            </a:r>
          </a:p>
          <a:p>
            <a:endParaRPr lang="en-IN" dirty="0"/>
          </a:p>
        </p:txBody>
      </p:sp>
      <p:graphicFrame>
        <p:nvGraphicFramePr>
          <p:cNvPr id="6" name="Diagram 5"/>
          <p:cNvGraphicFramePr/>
          <p:nvPr>
            <p:extLst>
              <p:ext uri="{D42A27DB-BD31-4B8C-83A1-F6EECF244321}">
                <p14:modId xmlns:p14="http://schemas.microsoft.com/office/powerpoint/2010/main" val="459459089"/>
              </p:ext>
            </p:extLst>
          </p:nvPr>
        </p:nvGraphicFramePr>
        <p:xfrm>
          <a:off x="285456" y="1616697"/>
          <a:ext cx="11670324" cy="4669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32123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858500" y="352096"/>
            <a:ext cx="568969" cy="317373"/>
          </a:xfrm>
        </p:spPr>
        <p:txBody>
          <a:bodyPr vert="horz" lIns="91440" tIns="45720" rIns="91440" bIns="45720" rtlCol="0" anchor="ctr"/>
          <a:lstStyle/>
          <a:p>
            <a:fld id="{19FD02D3-6C23-404C-A7B3-DAB79F5D63D7}" type="slidenum">
              <a:rPr lang="en-US"/>
              <a:pPr/>
              <a:t>275</a:t>
            </a:fld>
            <a:endParaRPr lang="en-US"/>
          </a:p>
        </p:txBody>
      </p:sp>
      <p:sp>
        <p:nvSpPr>
          <p:cNvPr id="3" name="Text Placeholder 2"/>
          <p:cNvSpPr>
            <a:spLocks noGrp="1"/>
          </p:cNvSpPr>
          <p:nvPr>
            <p:ph type="body" sz="quarter" idx="11"/>
          </p:nvPr>
        </p:nvSpPr>
        <p:spPr/>
        <p:txBody>
          <a:bodyPr/>
          <a:lstStyle/>
          <a:p>
            <a:r>
              <a:rPr lang="fr-FR" dirty="0"/>
              <a:t>Contrôle des connaissances</a:t>
            </a:r>
          </a:p>
        </p:txBody>
      </p:sp>
      <p:sp>
        <p:nvSpPr>
          <p:cNvPr id="4" name="Text Placeholder 3"/>
          <p:cNvSpPr>
            <a:spLocks noGrp="1"/>
          </p:cNvSpPr>
          <p:nvPr>
            <p:ph type="body" sz="quarter" idx="12"/>
          </p:nvPr>
        </p:nvSpPr>
        <p:spPr>
          <a:xfrm>
            <a:off x="455733" y="1094015"/>
            <a:ext cx="10278942" cy="3363686"/>
          </a:xfrm>
        </p:spPr>
        <p:txBody>
          <a:bodyPr/>
          <a:lstStyle/>
          <a:p>
            <a:pPr marL="514350" indent="-514350">
              <a:lnSpc>
                <a:spcPct val="100000"/>
              </a:lnSpc>
              <a:buFont typeface="+mj-lt"/>
              <a:buAutoNum type="arabicPeriod"/>
            </a:pPr>
            <a:r>
              <a:rPr lang="fr-FR" dirty="0"/>
              <a:t>Les agents du service client chez AW </a:t>
            </a:r>
            <a:r>
              <a:rPr lang="fr-FR" dirty="0" err="1"/>
              <a:t>Computing</a:t>
            </a:r>
            <a:r>
              <a:rPr lang="fr-FR" dirty="0"/>
              <a:t> doivent pouvoir suivre les types et séries des produits lors de la création des requêtes. De quelle façon un administrateur peut-il </a:t>
            </a:r>
            <a:r>
              <a:rPr lang="fr-FR" dirty="0" smtClean="0"/>
              <a:t>s'assurer </a:t>
            </a:r>
            <a:r>
              <a:rPr lang="fr-FR" dirty="0"/>
              <a:t>que le type de produit sélectionné détermine les valeurs disponibles pour les séries ? </a:t>
            </a:r>
          </a:p>
          <a:p>
            <a:pPr marL="514350" indent="-514350">
              <a:lnSpc>
                <a:spcPct val="100000"/>
              </a:lnSpc>
              <a:buFont typeface="+mj-lt"/>
              <a:buAutoNum type="arabicPeriod"/>
            </a:pPr>
            <a:r>
              <a:rPr lang="fr-FR" dirty="0"/>
              <a:t>AW </a:t>
            </a:r>
            <a:r>
              <a:rPr lang="fr-FR" dirty="0" err="1"/>
              <a:t>Computing</a:t>
            </a:r>
            <a:r>
              <a:rPr lang="fr-FR" dirty="0"/>
              <a:t> remplit automatiquement le champ Industrie pour chaque enregistrement de compte. </a:t>
            </a:r>
            <a:r>
              <a:rPr lang="fr-FR" dirty="0" smtClean="0"/>
              <a:t>L'équipe </a:t>
            </a:r>
            <a:r>
              <a:rPr lang="fr-FR" dirty="0"/>
              <a:t>commerciale souhaite que les informations relatives à </a:t>
            </a:r>
            <a:r>
              <a:rPr lang="fr-FR" dirty="0" smtClean="0"/>
              <a:t>l'industrie </a:t>
            </a:r>
            <a:r>
              <a:rPr lang="fr-FR" dirty="0"/>
              <a:t>soient affichées sur les enregistrements </a:t>
            </a:r>
            <a:r>
              <a:rPr lang="fr-FR" dirty="0" smtClean="0"/>
              <a:t>d'opportunités </a:t>
            </a:r>
            <a:r>
              <a:rPr lang="fr-FR" dirty="0"/>
              <a:t>relatifs et mises à jour quand la valeur est mise à jour dans </a:t>
            </a:r>
            <a:r>
              <a:rPr lang="fr-FR" dirty="0" smtClean="0"/>
              <a:t>l'enregistrement </a:t>
            </a:r>
            <a:r>
              <a:rPr lang="fr-FR" dirty="0"/>
              <a:t>de compte. Comment un administrateur peut-il répondre à cette exigence ? </a:t>
            </a:r>
          </a:p>
          <a:p>
            <a:pPr marL="514350" indent="-514350">
              <a:lnSpc>
                <a:spcPct val="100000"/>
              </a:lnSpc>
              <a:buFont typeface="+mj-lt"/>
              <a:buAutoNum type="arabicPeriod"/>
            </a:pPr>
            <a:r>
              <a:rPr lang="fr-FR" dirty="0"/>
              <a:t>Que se passe-t-il automatiquement dans un champ personnalisé est supprimé ? </a:t>
            </a:r>
          </a:p>
          <a:p>
            <a:pPr>
              <a:lnSpc>
                <a:spcPct val="100000"/>
              </a:lnSpc>
            </a:pPr>
            <a:endParaRPr lang="en-IN" dirty="0"/>
          </a:p>
        </p:txBody>
      </p:sp>
    </p:spTree>
    <p:extLst>
      <p:ext uri="{BB962C8B-B14F-4D97-AF65-F5344CB8AC3E}">
        <p14:creationId xmlns:p14="http://schemas.microsoft.com/office/powerpoint/2010/main" val="51798115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793186" y="352096"/>
            <a:ext cx="634283" cy="301045"/>
          </a:xfrm>
        </p:spPr>
        <p:txBody>
          <a:bodyPr vert="horz" lIns="91440" tIns="45720" rIns="91440" bIns="45720" rtlCol="0" anchor="ctr"/>
          <a:lstStyle/>
          <a:p>
            <a:fld id="{19FD02D3-6C23-404C-A7B3-DAB79F5D63D7}" type="slidenum">
              <a:rPr lang="en-US"/>
              <a:pPr/>
              <a:t>276</a:t>
            </a:fld>
            <a:endParaRPr lang="en-US"/>
          </a:p>
        </p:txBody>
      </p:sp>
      <p:sp>
        <p:nvSpPr>
          <p:cNvPr id="3" name="Text Placeholder 2"/>
          <p:cNvSpPr>
            <a:spLocks noGrp="1"/>
          </p:cNvSpPr>
          <p:nvPr>
            <p:ph type="body" sz="quarter" idx="11"/>
          </p:nvPr>
        </p:nvSpPr>
        <p:spPr/>
        <p:txBody>
          <a:bodyPr/>
          <a:lstStyle/>
          <a:p>
            <a:r>
              <a:rPr lang="fr-FR"/>
              <a:t>Contrôle des connaissances (suite)</a:t>
            </a:r>
          </a:p>
        </p:txBody>
      </p:sp>
      <p:sp>
        <p:nvSpPr>
          <p:cNvPr id="4" name="Text Placeholder 3"/>
          <p:cNvSpPr>
            <a:spLocks noGrp="1"/>
          </p:cNvSpPr>
          <p:nvPr>
            <p:ph type="body" sz="quarter" idx="12"/>
          </p:nvPr>
        </p:nvSpPr>
        <p:spPr>
          <a:xfrm>
            <a:off x="455732" y="1094014"/>
            <a:ext cx="11526717" cy="5314223"/>
          </a:xfrm>
        </p:spPr>
        <p:txBody>
          <a:bodyPr/>
          <a:lstStyle/>
          <a:p>
            <a:pPr marL="342900" indent="-342900">
              <a:lnSpc>
                <a:spcPct val="100000"/>
              </a:lnSpc>
              <a:buFont typeface="+mj-lt"/>
              <a:buAutoNum type="arabicPeriod" startAt="4"/>
            </a:pPr>
            <a:r>
              <a:rPr lang="fr-FR" dirty="0"/>
              <a:t>Un administrateur chez AW </a:t>
            </a:r>
            <a:r>
              <a:rPr lang="fr-FR" dirty="0" err="1"/>
              <a:t>Computing</a:t>
            </a:r>
            <a:r>
              <a:rPr lang="fr-FR" dirty="0"/>
              <a:t> a créé des champs personnalisés </a:t>
            </a:r>
            <a:r>
              <a:rPr lang="pl-PL" dirty="0" smtClean="0"/>
              <a:t/>
            </a:r>
            <a:br>
              <a:rPr lang="pl-PL" dirty="0" smtClean="0"/>
            </a:br>
            <a:r>
              <a:rPr lang="fr-FR" dirty="0" smtClean="0"/>
              <a:t>sur l'objet </a:t>
            </a:r>
            <a:r>
              <a:rPr lang="fr-FR" dirty="0"/>
              <a:t>opportunité pour le Pourcentage de remise et le Montant après remise. </a:t>
            </a:r>
            <a:r>
              <a:rPr lang="fr-FR" dirty="0" smtClean="0"/>
              <a:t>L'équipe </a:t>
            </a:r>
            <a:r>
              <a:rPr lang="fr-FR" dirty="0"/>
              <a:t>commerciale souhaite que ces champs soient regroupés dans </a:t>
            </a:r>
            <a:r>
              <a:rPr lang="fr-FR" dirty="0" smtClean="0"/>
              <a:t>l'enregistrement </a:t>
            </a:r>
            <a:r>
              <a:rPr lang="fr-FR" dirty="0"/>
              <a:t>de compte. Comment un administrateur peut-il répondre à cette exigence ? </a:t>
            </a:r>
          </a:p>
          <a:p>
            <a:pPr marL="342900" indent="-342900">
              <a:lnSpc>
                <a:spcPct val="100000"/>
              </a:lnSpc>
              <a:buAutoNum type="arabicPeriod" startAt="4"/>
            </a:pPr>
            <a:r>
              <a:rPr lang="fr-FR" dirty="0" smtClean="0"/>
              <a:t>L'équipe </a:t>
            </a:r>
            <a:r>
              <a:rPr lang="fr-FR" dirty="0"/>
              <a:t>Service client chez AW </a:t>
            </a:r>
            <a:r>
              <a:rPr lang="fr-FR" dirty="0" err="1"/>
              <a:t>Computing</a:t>
            </a:r>
            <a:r>
              <a:rPr lang="fr-FR" dirty="0"/>
              <a:t> souhaite disposer de deux différents processus métier par requête : un pour suivre les requêtes relatives aux fonctionnalités et </a:t>
            </a:r>
            <a:r>
              <a:rPr lang="fr-FR" dirty="0" smtClean="0"/>
              <a:t>l'autre </a:t>
            </a:r>
            <a:r>
              <a:rPr lang="fr-FR" dirty="0"/>
              <a:t>pour suivre les problèmes </a:t>
            </a:r>
            <a:r>
              <a:rPr lang="fr-FR" dirty="0" smtClean="0"/>
              <a:t>d'assistance </a:t>
            </a:r>
            <a:r>
              <a:rPr lang="fr-FR" dirty="0"/>
              <a:t>des clients. Chaque processus doit disposer </a:t>
            </a:r>
            <a:r>
              <a:rPr lang="fr-FR" dirty="0" smtClean="0"/>
              <a:t>d'un </a:t>
            </a:r>
            <a:r>
              <a:rPr lang="fr-FR" dirty="0"/>
              <a:t>différent ensemble de statuts </a:t>
            </a:r>
            <a:r>
              <a:rPr lang="pl-PL" dirty="0" smtClean="0"/>
              <a:t/>
            </a:r>
            <a:br>
              <a:rPr lang="pl-PL" dirty="0" smtClean="0"/>
            </a:br>
            <a:r>
              <a:rPr lang="fr-FR" dirty="0" smtClean="0"/>
              <a:t>de </a:t>
            </a:r>
            <a:r>
              <a:rPr lang="fr-FR" dirty="0"/>
              <a:t>requêtes. Comment un administrateur peut-il répondre à cette exigence ? </a:t>
            </a:r>
          </a:p>
          <a:p>
            <a:pPr marL="342900" indent="-342900">
              <a:lnSpc>
                <a:spcPct val="100000"/>
              </a:lnSpc>
              <a:buAutoNum type="arabicPeriod" startAt="4"/>
            </a:pPr>
            <a:r>
              <a:rPr lang="fr-FR" dirty="0"/>
              <a:t>Un administrateur a créé une règle de </a:t>
            </a:r>
            <a:r>
              <a:rPr lang="fr-FR" dirty="0" smtClean="0"/>
              <a:t>validation </a:t>
            </a:r>
            <a:r>
              <a:rPr lang="fr-FR" dirty="0"/>
              <a:t>afin de </a:t>
            </a:r>
            <a:r>
              <a:rPr lang="fr-FR" dirty="0" smtClean="0"/>
              <a:t>s'assurer </a:t>
            </a:r>
            <a:r>
              <a:rPr lang="fr-FR" dirty="0"/>
              <a:t>que les utilisateurs ne modifient pas la date de clôture </a:t>
            </a:r>
            <a:r>
              <a:rPr lang="fr-FR" dirty="0" smtClean="0"/>
              <a:t>d'une </a:t>
            </a:r>
            <a:r>
              <a:rPr lang="fr-FR" dirty="0"/>
              <a:t>opportunité à une journée passée. Que se passe-t-il quand un utilisateur essaye de sauvegarder une opportunité qui dont la date de clôture est du mois dernier ? </a:t>
            </a:r>
          </a:p>
          <a:p>
            <a:pPr>
              <a:lnSpc>
                <a:spcPct val="100000"/>
              </a:lnSpc>
              <a:buAutoNum type="arabicPeriod" startAt="4"/>
            </a:pPr>
            <a:endParaRPr lang="en-US" dirty="0"/>
          </a:p>
        </p:txBody>
      </p:sp>
    </p:spTree>
    <p:extLst>
      <p:ext uri="{BB962C8B-B14F-4D97-AF65-F5344CB8AC3E}">
        <p14:creationId xmlns:p14="http://schemas.microsoft.com/office/powerpoint/2010/main" val="2239805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5732" y="2156764"/>
            <a:ext cx="11280538" cy="615553"/>
          </a:xfrm>
        </p:spPr>
        <p:txBody>
          <a:bodyPr/>
          <a:lstStyle/>
          <a:p>
            <a:r>
              <a:rPr lang="en-US" dirty="0"/>
              <a:t>Module 6: </a:t>
            </a:r>
            <a:r>
              <a:rPr lang="en-US" dirty="0" err="1" smtClean="0"/>
              <a:t>Gestion</a:t>
            </a:r>
            <a:r>
              <a:rPr lang="en-US" dirty="0" smtClean="0"/>
              <a:t> des </a:t>
            </a:r>
            <a:r>
              <a:rPr lang="en-US" dirty="0" err="1" smtClean="0"/>
              <a:t>Donn</a:t>
            </a:r>
            <a:r>
              <a:rPr lang="fr-FR" dirty="0" smtClean="0"/>
              <a:t>é</a:t>
            </a:r>
            <a:r>
              <a:rPr lang="en-US" dirty="0" err="1" smtClean="0"/>
              <a:t>es</a:t>
            </a:r>
            <a:endParaRPr lang="en-US" dirty="0"/>
          </a:p>
        </p:txBody>
      </p:sp>
    </p:spTree>
    <p:custDataLst>
      <p:tags r:id="rId1"/>
    </p:custDataLst>
    <p:extLst>
      <p:ext uri="{BB962C8B-B14F-4D97-AF65-F5344CB8AC3E}">
        <p14:creationId xmlns:p14="http://schemas.microsoft.com/office/powerpoint/2010/main" val="22703780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6 : Gestion des données</a:t>
            </a:r>
          </a:p>
        </p:txBody>
      </p:sp>
      <p:sp>
        <p:nvSpPr>
          <p:cNvPr id="3" name="Text Placeholder 2"/>
          <p:cNvSpPr>
            <a:spLocks noGrp="1"/>
          </p:cNvSpPr>
          <p:nvPr>
            <p:ph type="body" sz="quarter" idx="13"/>
          </p:nvPr>
        </p:nvSpPr>
        <p:spPr>
          <a:xfrm>
            <a:off x="455732" y="1371600"/>
            <a:ext cx="11736268" cy="5029200"/>
          </a:xfrm>
        </p:spPr>
        <p:txBody>
          <a:bodyPr/>
          <a:lstStyle/>
          <a:p>
            <a:pPr>
              <a:buNone/>
            </a:pPr>
            <a:r>
              <a:rPr lang="fr-FR" dirty="0"/>
              <a:t>À la fin de ce module, vous serez en mesure :</a:t>
            </a:r>
          </a:p>
          <a:p>
            <a:pPr marL="342900" lvl="1" indent="-342900">
              <a:buFont typeface="Arial" panose="020B0604020202020204" pitchFamily="34" charset="0"/>
              <a:buChar char="•"/>
            </a:pPr>
            <a:r>
              <a:rPr lang="fr-FR" dirty="0"/>
              <a:t>D'importer des enregistrements à </a:t>
            </a:r>
            <a:r>
              <a:rPr lang="fr-FR" dirty="0" smtClean="0"/>
              <a:t>l'aide </a:t>
            </a:r>
            <a:r>
              <a:rPr lang="fr-FR" dirty="0"/>
              <a:t>de </a:t>
            </a:r>
            <a:r>
              <a:rPr lang="fr-FR" dirty="0" smtClean="0"/>
              <a:t>l'assistant d'importation</a:t>
            </a:r>
            <a:r>
              <a:rPr lang="fr-FR" dirty="0"/>
              <a:t>.</a:t>
            </a:r>
          </a:p>
          <a:p>
            <a:pPr marL="342900" lvl="1" indent="-342900">
              <a:buFont typeface="Arial" panose="020B0604020202020204" pitchFamily="34" charset="0"/>
              <a:buChar char="•"/>
            </a:pPr>
            <a:r>
              <a:rPr lang="fr-FR" dirty="0"/>
              <a:t>D'expliquer le but et </a:t>
            </a:r>
            <a:r>
              <a:rPr lang="fr-FR" dirty="0" smtClean="0"/>
              <a:t>l'importance </a:t>
            </a:r>
            <a:r>
              <a:rPr lang="fr-FR" dirty="0"/>
              <a:t>de </a:t>
            </a:r>
            <a:r>
              <a:rPr lang="fr-FR" dirty="0" smtClean="0"/>
              <a:t>l'ID d'enregistrement </a:t>
            </a:r>
            <a:r>
              <a:rPr lang="fr-FR" dirty="0" err="1"/>
              <a:t>Salesforce</a:t>
            </a:r>
            <a:r>
              <a:rPr lang="fr-FR" dirty="0"/>
              <a:t>.</a:t>
            </a:r>
          </a:p>
          <a:p>
            <a:pPr marL="342900" lvl="1" indent="-342900">
              <a:buFont typeface="Arial" panose="020B0604020202020204" pitchFamily="34" charset="0"/>
              <a:buChar char="•"/>
            </a:pPr>
            <a:r>
              <a:rPr lang="fr-FR" dirty="0"/>
              <a:t>D'exporter les ID </a:t>
            </a:r>
            <a:r>
              <a:rPr lang="fr-FR" dirty="0" smtClean="0"/>
              <a:t>d'enregistrements </a:t>
            </a:r>
            <a:r>
              <a:rPr lang="fr-FR" dirty="0" err="1"/>
              <a:t>Salesforce</a:t>
            </a:r>
            <a:r>
              <a:rPr lang="fr-FR" dirty="0"/>
              <a:t> à </a:t>
            </a:r>
            <a:r>
              <a:rPr lang="fr-FR" dirty="0" smtClean="0"/>
              <a:t>l'aide </a:t>
            </a:r>
            <a:r>
              <a:rPr lang="fr-FR" dirty="0"/>
              <a:t>du Data Loader.</a:t>
            </a:r>
          </a:p>
          <a:p>
            <a:pPr marL="342900" lvl="1" indent="-342900">
              <a:buFont typeface="Arial" panose="020B0604020202020204" pitchFamily="34" charset="0"/>
              <a:buChar char="•"/>
            </a:pPr>
            <a:r>
              <a:rPr lang="fr-FR" dirty="0"/>
              <a:t>De mettre à jour à jour les enregistrements existants à </a:t>
            </a:r>
            <a:r>
              <a:rPr lang="fr-FR" dirty="0" smtClean="0"/>
              <a:t>l'aide </a:t>
            </a:r>
            <a:r>
              <a:rPr lang="fr-FR" dirty="0"/>
              <a:t>du Data Loader.</a:t>
            </a:r>
          </a:p>
          <a:p>
            <a:pPr marL="342900" lvl="1" indent="-342900">
              <a:buFont typeface="Arial" panose="020B0604020202020204" pitchFamily="34" charset="0"/>
              <a:buChar char="•"/>
            </a:pPr>
            <a:r>
              <a:rPr lang="fr-FR" spc="-10" dirty="0"/>
              <a:t>D'effectuer des transferts </a:t>
            </a:r>
            <a:r>
              <a:rPr lang="fr-FR" spc="-10" dirty="0" smtClean="0"/>
              <a:t>d'enregistrements </a:t>
            </a:r>
            <a:r>
              <a:rPr lang="fr-FR" spc="-10" dirty="0"/>
              <a:t>en masse </a:t>
            </a:r>
            <a:r>
              <a:rPr lang="fr-FR" spc="-10" dirty="0" smtClean="0"/>
              <a:t>d'un </a:t>
            </a:r>
            <a:r>
              <a:rPr lang="fr-FR" spc="-10" dirty="0"/>
              <a:t>utilisateur à </a:t>
            </a:r>
            <a:r>
              <a:rPr lang="fr-FR" spc="-10" dirty="0" smtClean="0"/>
              <a:t>l'autre</a:t>
            </a:r>
            <a:r>
              <a:rPr lang="fr-FR" spc="-10" dirty="0"/>
              <a:t>.</a:t>
            </a:r>
          </a:p>
          <a:p>
            <a:pPr marL="342900" lvl="1" indent="-342900">
              <a:buFont typeface="Arial" panose="020B0604020202020204" pitchFamily="34" charset="0"/>
              <a:buChar char="•"/>
            </a:pPr>
            <a:r>
              <a:rPr lang="fr-FR" dirty="0"/>
              <a:t>De désactiver un utilisateur.</a:t>
            </a:r>
          </a:p>
          <a:p>
            <a:pPr marL="342900" lvl="1" indent="-342900">
              <a:buFont typeface="Arial" panose="020B0604020202020204" pitchFamily="34" charset="0"/>
              <a:buChar char="•"/>
            </a:pPr>
            <a:r>
              <a:rPr lang="fr-FR" dirty="0"/>
              <a:t>De demander et de télécharger un rapport hebdomadaire.</a:t>
            </a:r>
          </a:p>
          <a:p>
            <a:pPr marL="342900" lvl="1" indent="-342900">
              <a:buFont typeface="Arial" panose="020B0604020202020204" pitchFamily="34" charset="0"/>
              <a:buChar char="•"/>
            </a:pPr>
            <a:r>
              <a:rPr lang="fr-FR" dirty="0"/>
              <a:t>D'effectuer une suppression en masse des enregistrements.</a:t>
            </a:r>
          </a:p>
        </p:txBody>
      </p:sp>
      <p:sp>
        <p:nvSpPr>
          <p:cNvPr id="4" name="Slide Number Placeholder 3"/>
          <p:cNvSpPr>
            <a:spLocks noGrp="1"/>
          </p:cNvSpPr>
          <p:nvPr>
            <p:ph type="sldNum" sz="quarter" idx="14"/>
          </p:nvPr>
        </p:nvSpPr>
        <p:spPr>
          <a:xfrm>
            <a:off x="10801350" y="352097"/>
            <a:ext cx="626119" cy="322816"/>
          </a:xfrm>
        </p:spPr>
        <p:txBody>
          <a:bodyPr vert="horz" lIns="91440" tIns="45720" rIns="91440" bIns="45720" rtlCol="0" anchor="ctr"/>
          <a:lstStyle/>
          <a:p>
            <a:fld id="{19FD02D3-6C23-404C-A7B3-DAB79F5D63D7}" type="slidenum">
              <a:rPr lang="en-US"/>
              <a:pPr/>
              <a:t>278</a:t>
            </a:fld>
            <a:endParaRPr lang="en-US"/>
          </a:p>
        </p:txBody>
      </p:sp>
    </p:spTree>
    <p:extLst>
      <p:ext uri="{BB962C8B-B14F-4D97-AF65-F5344CB8AC3E}">
        <p14:creationId xmlns:p14="http://schemas.microsoft.com/office/powerpoint/2010/main" val="267799892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latin typeface="+mn-lt"/>
              </a:rPr>
              <a:t>Module 6: Managing Data</a:t>
            </a:r>
          </a:p>
        </p:txBody>
      </p:sp>
      <p:sp>
        <p:nvSpPr>
          <p:cNvPr id="3" name="Text Placeholder 2"/>
          <p:cNvSpPr>
            <a:spLocks noGrp="1"/>
          </p:cNvSpPr>
          <p:nvPr>
            <p:ph type="body" sz="quarter" idx="13"/>
          </p:nvPr>
        </p:nvSpPr>
        <p:spPr>
          <a:xfrm>
            <a:off x="498262" y="914276"/>
            <a:ext cx="5328841" cy="2106386"/>
          </a:xfrm>
        </p:spPr>
        <p:txBody>
          <a:bodyPr/>
          <a:lstStyle/>
          <a:p>
            <a:pPr lvl="2">
              <a:spcBef>
                <a:spcPts val="900"/>
              </a:spcBef>
              <a:buFont typeface="Arial" panose="020B0604020202020204" pitchFamily="34" charset="0"/>
              <a:buChar char="•"/>
            </a:pPr>
            <a:endParaRPr lang="en-US" sz="2400" b="1" dirty="0"/>
          </a:p>
          <a:p>
            <a:pPr lvl="2">
              <a:spcBef>
                <a:spcPts val="900"/>
              </a:spcBef>
              <a:buFont typeface="Arial" panose="020B0604020202020204" pitchFamily="34" charset="0"/>
              <a:buChar char="•"/>
            </a:pPr>
            <a:r>
              <a:rPr lang="en-US" sz="2400" b="1" dirty="0"/>
              <a:t>Salesforce Einstein</a:t>
            </a:r>
          </a:p>
          <a:p>
            <a:pPr lvl="2">
              <a:spcBef>
                <a:spcPts val="900"/>
              </a:spcBef>
              <a:buFont typeface="Arial" panose="020B0604020202020204" pitchFamily="34" charset="0"/>
              <a:buChar char="•"/>
            </a:pPr>
            <a:r>
              <a:rPr lang="fr-FR" sz="2400" dirty="0" smtClean="0"/>
              <a:t>Assistants d'importation</a:t>
            </a:r>
          </a:p>
          <a:p>
            <a:pPr lvl="2">
              <a:spcBef>
                <a:spcPts val="900"/>
              </a:spcBef>
              <a:buFont typeface="Arial" panose="020B0604020202020204" pitchFamily="34" charset="0"/>
              <a:buChar char="•"/>
            </a:pPr>
            <a:r>
              <a:rPr lang="fr-FR" sz="2400" dirty="0" smtClean="0"/>
              <a:t>Data Loader</a:t>
            </a:r>
          </a:p>
          <a:p>
            <a:pPr lvl="2">
              <a:spcBef>
                <a:spcPts val="900"/>
              </a:spcBef>
              <a:buFont typeface="Arial" panose="020B0604020202020204" pitchFamily="34" charset="0"/>
              <a:buChar char="•"/>
            </a:pPr>
            <a:r>
              <a:rPr lang="fr-FR" sz="2400" dirty="0" smtClean="0"/>
              <a:t>Transfert de masse</a:t>
            </a:r>
          </a:p>
          <a:p>
            <a:pPr lvl="2">
              <a:spcBef>
                <a:spcPts val="900"/>
              </a:spcBef>
              <a:buFont typeface="Arial" panose="020B0604020202020204" pitchFamily="34" charset="0"/>
              <a:buChar char="•"/>
            </a:pPr>
            <a:r>
              <a:rPr lang="fr-FR" sz="2400" dirty="0" smtClean="0"/>
              <a:t>Sauvegarde de données</a:t>
            </a:r>
          </a:p>
          <a:p>
            <a:pPr lvl="2">
              <a:spcBef>
                <a:spcPts val="900"/>
              </a:spcBef>
              <a:buFont typeface="Arial" panose="020B0604020202020204" pitchFamily="34" charset="0"/>
              <a:buChar char="•"/>
            </a:pPr>
            <a:r>
              <a:rPr lang="fr-FR" sz="2400" dirty="0" smtClean="0"/>
              <a:t>Suppression de masse et corbeille</a:t>
            </a:r>
          </a:p>
          <a:p>
            <a:pPr marL="0" lvl="2" indent="0">
              <a:spcBef>
                <a:spcPts val="900"/>
              </a:spcBef>
              <a:buNone/>
            </a:pPr>
            <a:endParaRPr lang="en-US" sz="2400" dirty="0"/>
          </a:p>
          <a:p>
            <a:pPr marL="457200" indent="-457200">
              <a:buFont typeface="Wingdings" panose="05000000000000000000" pitchFamily="2" charset="2"/>
              <a:buChar char="§"/>
            </a:pPr>
            <a:endParaRPr lang="en-IN" sz="2800" dirty="0"/>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279</a:t>
            </a:fld>
            <a:endParaRPr lang="en-US" dirty="0"/>
          </a:p>
        </p:txBody>
      </p:sp>
      <p:sp>
        <p:nvSpPr>
          <p:cNvPr id="5" name="Text Placeholder 2"/>
          <p:cNvSpPr txBox="1">
            <a:spLocks/>
          </p:cNvSpPr>
          <p:nvPr/>
        </p:nvSpPr>
        <p:spPr>
          <a:xfrm>
            <a:off x="6038850" y="1371600"/>
            <a:ext cx="5388619" cy="4850296"/>
          </a:xfrm>
          <a:prstGeom prst="rect">
            <a:avLst/>
          </a:prstGeom>
        </p:spPr>
        <p:txBody>
          <a:bodyPr/>
          <a:lstStyle>
            <a:lvl1pPr algn="l" rtl="0" eaLnBrk="1" fontAlgn="base" hangingPunct="1">
              <a:lnSpc>
                <a:spcPct val="90000"/>
              </a:lnSpc>
              <a:spcBef>
                <a:spcPts val="600"/>
              </a:spcBef>
              <a:spcAft>
                <a:spcPct val="0"/>
              </a:spcAft>
              <a:defRPr sz="2400" b="1">
                <a:solidFill>
                  <a:schemeClr val="tx2"/>
                </a:solidFill>
                <a:latin typeface="Salesforce Sans" panose="020B0505020202020203" pitchFamily="34" charset="0"/>
                <a:ea typeface="+mn-ea"/>
                <a:cs typeface="Arial" pitchFamily="34" charset="0"/>
              </a:defRPr>
            </a:lvl1pPr>
            <a:lvl2pPr marL="0" indent="0" algn="l" rtl="0" eaLnBrk="1" fontAlgn="base" hangingPunct="1">
              <a:lnSpc>
                <a:spcPct val="90000"/>
              </a:lnSpc>
              <a:spcBef>
                <a:spcPts val="600"/>
              </a:spcBef>
              <a:spcAft>
                <a:spcPct val="0"/>
              </a:spcAft>
              <a:buFont typeface="Wingdings" pitchFamily="2" charset="2"/>
              <a:buNone/>
              <a:defRPr sz="2400">
                <a:solidFill>
                  <a:schemeClr val="tx2"/>
                </a:solidFill>
                <a:latin typeface="Salesforce Sans" panose="020B0505020202020203" pitchFamily="34" charset="0"/>
                <a:cs typeface="Arial" pitchFamily="34" charset="0"/>
              </a:defRPr>
            </a:lvl2pPr>
            <a:lvl3pPr marL="457200" indent="-457200" algn="l" rtl="0" eaLnBrk="1" fontAlgn="base" hangingPunct="1">
              <a:lnSpc>
                <a:spcPct val="90000"/>
              </a:lnSpc>
              <a:spcBef>
                <a:spcPts val="0"/>
              </a:spcBef>
              <a:spcAft>
                <a:spcPct val="0"/>
              </a:spcAft>
              <a:buFont typeface="+mj-lt"/>
              <a:buAutoNum type="arabicPeriod"/>
              <a:defRPr sz="2000">
                <a:solidFill>
                  <a:schemeClr val="tx2"/>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100000"/>
              </a:lnSpc>
            </a:pPr>
            <a:r>
              <a:rPr lang="fr-FR" b="0" dirty="0" smtClean="0"/>
              <a:t>Dans le dernier module, nous avons créé plusieurs champs personnalisés afin de capturer des informations pour les équipes Ventes, Marketing et Service. Nous allons continuer à aider ces équipes à gérer leurs informations en important, mettant à jour, transférant et en sauvegardant les données dans </a:t>
            </a:r>
            <a:r>
              <a:rPr lang="fr-FR" b="0" dirty="0" err="1" smtClean="0"/>
              <a:t>Salesforce</a:t>
            </a:r>
            <a:r>
              <a:rPr lang="fr-FR" b="0" dirty="0" smtClean="0"/>
              <a:t>.</a:t>
            </a:r>
            <a:endParaRPr lang="fr-FR" b="0" dirty="0"/>
          </a:p>
        </p:txBody>
      </p:sp>
    </p:spTree>
    <p:extLst>
      <p:ext uri="{BB962C8B-B14F-4D97-AF65-F5344CB8AC3E}">
        <p14:creationId xmlns:p14="http://schemas.microsoft.com/office/powerpoint/2010/main" val="3797456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28</a:t>
            </a:fld>
            <a:endParaRPr lang="en-US"/>
          </a:p>
        </p:txBody>
      </p:sp>
      <p:sp>
        <p:nvSpPr>
          <p:cNvPr id="3" name="Text Placeholder 2"/>
          <p:cNvSpPr>
            <a:spLocks noGrp="1"/>
          </p:cNvSpPr>
          <p:nvPr>
            <p:ph type="body" sz="quarter" idx="11"/>
          </p:nvPr>
        </p:nvSpPr>
        <p:spPr/>
        <p:txBody>
          <a:bodyPr/>
          <a:lstStyle/>
          <a:p>
            <a:r>
              <a:rPr lang="fr-FR"/>
              <a:t>Naviguer dans Lightning</a:t>
            </a:r>
          </a:p>
        </p:txBody>
      </p:sp>
      <p:pic>
        <p:nvPicPr>
          <p:cNvPr id="4" name="Content Placeholder 12"/>
          <p:cNvPicPr>
            <a:picLocks noChangeAspect="1"/>
          </p:cNvPicPr>
          <p:nvPr/>
        </p:nvPicPr>
        <p:blipFill rotWithShape="1">
          <a:blip r:embed="rId3" cstate="print">
            <a:extLst>
              <a:ext uri="{28A0092B-C50C-407E-A947-70E740481C1C}">
                <a14:useLocalDpi xmlns:a14="http://schemas.microsoft.com/office/drawing/2010/main" val="0"/>
              </a:ext>
            </a:extLst>
          </a:blip>
          <a:srcRect b="13842"/>
          <a:stretch/>
        </p:blipFill>
        <p:spPr>
          <a:xfrm>
            <a:off x="0" y="1905000"/>
            <a:ext cx="12095163" cy="4591050"/>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5" name="Group 4"/>
          <p:cNvGrpSpPr/>
          <p:nvPr/>
        </p:nvGrpSpPr>
        <p:grpSpPr>
          <a:xfrm>
            <a:off x="5359234" y="2906147"/>
            <a:ext cx="1485907" cy="972888"/>
            <a:chOff x="4147715" y="1446823"/>
            <a:chExt cx="1268502" cy="972888"/>
          </a:xfrm>
          <a:solidFill>
            <a:srgbClr val="19325C"/>
          </a:solidFill>
        </p:grpSpPr>
        <p:sp>
          <p:nvSpPr>
            <p:cNvPr id="6" name="Flowchart: Alternate Process 5"/>
            <p:cNvSpPr/>
            <p:nvPr/>
          </p:nvSpPr>
          <p:spPr>
            <a:xfrm>
              <a:off x="4147715" y="1446823"/>
              <a:ext cx="1268502" cy="502904"/>
            </a:xfrm>
            <a:prstGeom prst="flowChartAlternateProcess">
              <a:avLst/>
            </a:prstGeom>
            <a:grpFill/>
            <a:ln w="38100">
              <a:solidFill>
                <a:srgbClr val="1932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2000">
                  <a:solidFill>
                    <a:srgbClr val="FFFFFF"/>
                  </a:solidFill>
                  <a:cs typeface="Arial" pitchFamily="34" charset="0"/>
                </a:rPr>
                <a:t> Parcours</a:t>
              </a:r>
            </a:p>
          </p:txBody>
        </p:sp>
        <p:cxnSp>
          <p:nvCxnSpPr>
            <p:cNvPr id="7" name="Straight Connector 6"/>
            <p:cNvCxnSpPr/>
            <p:nvPr/>
          </p:nvCxnSpPr>
          <p:spPr bwMode="auto">
            <a:xfrm>
              <a:off x="4781965" y="1934421"/>
              <a:ext cx="0" cy="485290"/>
            </a:xfrm>
            <a:prstGeom prst="line">
              <a:avLst/>
            </a:prstGeom>
            <a:grpFill/>
            <a:ln w="38100" cap="flat" cmpd="sng" algn="ctr">
              <a:solidFill>
                <a:srgbClr val="19325C"/>
              </a:solidFill>
              <a:prstDash val="solid"/>
              <a:round/>
              <a:headEnd type="none" w="med" len="med"/>
              <a:tailEnd type="oval" w="lg" len="lg"/>
            </a:ln>
            <a:effectLst/>
          </p:spPr>
        </p:cxnSp>
      </p:grpSp>
      <p:sp>
        <p:nvSpPr>
          <p:cNvPr id="8" name="Flowchart: Alternate Process 7"/>
          <p:cNvSpPr/>
          <p:nvPr/>
        </p:nvSpPr>
        <p:spPr>
          <a:xfrm>
            <a:off x="1871746" y="1767382"/>
            <a:ext cx="1097022" cy="379583"/>
          </a:xfrm>
          <a:prstGeom prst="flowChartAlternateProcess">
            <a:avLst/>
          </a:prstGeom>
          <a:solidFill>
            <a:srgbClr val="19325C"/>
          </a:solidFill>
          <a:ln w="38100">
            <a:solidFill>
              <a:srgbClr val="1932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2000">
                <a:solidFill>
                  <a:srgbClr val="FFFFFF"/>
                </a:solidFill>
                <a:cs typeface="Arial" pitchFamily="34" charset="0"/>
              </a:rPr>
              <a:t>Accueil</a:t>
            </a:r>
          </a:p>
        </p:txBody>
      </p:sp>
      <p:grpSp>
        <p:nvGrpSpPr>
          <p:cNvPr id="9" name="Group 8"/>
          <p:cNvGrpSpPr/>
          <p:nvPr/>
        </p:nvGrpSpPr>
        <p:grpSpPr>
          <a:xfrm>
            <a:off x="3210128" y="4620638"/>
            <a:ext cx="1540542" cy="482923"/>
            <a:chOff x="1759210" y="2623635"/>
            <a:chExt cx="1339806" cy="512849"/>
          </a:xfrm>
          <a:solidFill>
            <a:srgbClr val="19325C"/>
          </a:solidFill>
        </p:grpSpPr>
        <p:sp>
          <p:nvSpPr>
            <p:cNvPr id="10" name="Flowchart: Alternate Process 9"/>
            <p:cNvSpPr/>
            <p:nvPr/>
          </p:nvSpPr>
          <p:spPr>
            <a:xfrm>
              <a:off x="2100227" y="2705073"/>
              <a:ext cx="998789" cy="431411"/>
            </a:xfrm>
            <a:prstGeom prst="flowChartAlternateProcess">
              <a:avLst/>
            </a:prstGeom>
            <a:grpFill/>
            <a:ln w="38100">
              <a:solidFill>
                <a:srgbClr val="1932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2000">
                  <a:solidFill>
                    <a:srgbClr val="FFFFFF"/>
                  </a:solidFill>
                  <a:cs typeface="Arial" pitchFamily="34" charset="0"/>
                </a:rPr>
                <a:t>Détails </a:t>
              </a:r>
            </a:p>
          </p:txBody>
        </p:sp>
        <p:cxnSp>
          <p:nvCxnSpPr>
            <p:cNvPr id="11" name="Straight Connector 10"/>
            <p:cNvCxnSpPr>
              <a:stCxn id="10" idx="1"/>
            </p:cNvCxnSpPr>
            <p:nvPr/>
          </p:nvCxnSpPr>
          <p:spPr bwMode="auto">
            <a:xfrm flipH="1" flipV="1">
              <a:off x="1759210" y="2623635"/>
              <a:ext cx="341016" cy="297144"/>
            </a:xfrm>
            <a:prstGeom prst="line">
              <a:avLst/>
            </a:prstGeom>
            <a:grpFill/>
            <a:ln w="38100" cap="flat" cmpd="sng" algn="ctr">
              <a:solidFill>
                <a:srgbClr val="19325C"/>
              </a:solidFill>
              <a:prstDash val="solid"/>
              <a:round/>
              <a:headEnd type="none" w="med" len="med"/>
              <a:tailEnd type="oval" w="lg" len="lg"/>
            </a:ln>
            <a:effectLst/>
          </p:spPr>
        </p:cxnSp>
      </p:grpSp>
      <p:sp>
        <p:nvSpPr>
          <p:cNvPr id="12" name="Flowchart: Alternate Process 11"/>
          <p:cNvSpPr/>
          <p:nvPr/>
        </p:nvSpPr>
        <p:spPr>
          <a:xfrm>
            <a:off x="7904308" y="1666418"/>
            <a:ext cx="1372583" cy="517688"/>
          </a:xfrm>
          <a:prstGeom prst="flowChartAlternateProcess">
            <a:avLst/>
          </a:prstGeom>
          <a:solidFill>
            <a:srgbClr val="19325C"/>
          </a:solidFill>
          <a:ln w="38100">
            <a:solidFill>
              <a:srgbClr val="1932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2000">
                <a:solidFill>
                  <a:srgbClr val="FFFFFF"/>
                </a:solidFill>
                <a:cs typeface="Arial" pitchFamily="34" charset="0"/>
              </a:rPr>
              <a:t>Favoris</a:t>
            </a:r>
          </a:p>
        </p:txBody>
      </p:sp>
      <p:cxnSp>
        <p:nvCxnSpPr>
          <p:cNvPr id="13" name="Straight Connector 12"/>
          <p:cNvCxnSpPr>
            <a:stCxn id="12" idx="3"/>
          </p:cNvCxnSpPr>
          <p:nvPr/>
        </p:nvCxnSpPr>
        <p:spPr bwMode="auto">
          <a:xfrm>
            <a:off x="9276891" y="1925262"/>
            <a:ext cx="541666" cy="147118"/>
          </a:xfrm>
          <a:prstGeom prst="line">
            <a:avLst/>
          </a:prstGeom>
          <a:solidFill>
            <a:srgbClr val="FF0000"/>
          </a:solidFill>
          <a:ln w="38100" cap="flat" cmpd="sng" algn="ctr">
            <a:solidFill>
              <a:srgbClr val="19325C"/>
            </a:solidFill>
            <a:prstDash val="solid"/>
            <a:round/>
            <a:headEnd type="none" w="med" len="med"/>
            <a:tailEnd type="oval" w="lg" len="lg"/>
          </a:ln>
          <a:effectLst/>
        </p:spPr>
      </p:cxnSp>
      <p:cxnSp>
        <p:nvCxnSpPr>
          <p:cNvPr id="14" name="Straight Connector 13"/>
          <p:cNvCxnSpPr>
            <a:stCxn id="8" idx="1"/>
          </p:cNvCxnSpPr>
          <p:nvPr/>
        </p:nvCxnSpPr>
        <p:spPr bwMode="auto">
          <a:xfrm flipH="1">
            <a:off x="1443785" y="1957174"/>
            <a:ext cx="427961" cy="277515"/>
          </a:xfrm>
          <a:prstGeom prst="line">
            <a:avLst/>
          </a:prstGeom>
          <a:solidFill>
            <a:srgbClr val="FF0000"/>
          </a:solidFill>
          <a:ln w="38100" cap="flat" cmpd="sng" algn="ctr">
            <a:solidFill>
              <a:srgbClr val="19325C"/>
            </a:solidFill>
            <a:prstDash val="solid"/>
            <a:round/>
            <a:headEnd type="none" w="med" len="med"/>
            <a:tailEnd type="oval" w="lg" len="lg"/>
          </a:ln>
          <a:effectLst/>
        </p:spPr>
      </p:cxnSp>
      <p:grpSp>
        <p:nvGrpSpPr>
          <p:cNvPr id="15" name="Group 14"/>
          <p:cNvGrpSpPr/>
          <p:nvPr/>
        </p:nvGrpSpPr>
        <p:grpSpPr>
          <a:xfrm>
            <a:off x="3109403" y="1242771"/>
            <a:ext cx="1526604" cy="682489"/>
            <a:chOff x="1894133" y="2502003"/>
            <a:chExt cx="1380094" cy="660920"/>
          </a:xfrm>
          <a:solidFill>
            <a:srgbClr val="19325C"/>
          </a:solidFill>
        </p:grpSpPr>
        <p:sp>
          <p:nvSpPr>
            <p:cNvPr id="16" name="Flowchart: Alternate Process 15"/>
            <p:cNvSpPr/>
            <p:nvPr/>
          </p:nvSpPr>
          <p:spPr>
            <a:xfrm>
              <a:off x="1894133" y="2502003"/>
              <a:ext cx="1380094" cy="383322"/>
            </a:xfrm>
            <a:prstGeom prst="flowChartAlternateProcess">
              <a:avLst/>
            </a:prstGeom>
            <a:grpFill/>
            <a:ln w="38100">
              <a:solidFill>
                <a:srgbClr val="1932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2000" dirty="0">
                  <a:solidFill>
                    <a:srgbClr val="FFFFFF"/>
                  </a:solidFill>
                  <a:cs typeface="Arial" pitchFamily="34" charset="0"/>
                </a:rPr>
                <a:t>Recherche</a:t>
              </a:r>
            </a:p>
          </p:txBody>
        </p:sp>
        <p:cxnSp>
          <p:nvCxnSpPr>
            <p:cNvPr id="17" name="Straight Connector 16"/>
            <p:cNvCxnSpPr>
              <a:stCxn id="16" idx="2"/>
            </p:cNvCxnSpPr>
            <p:nvPr/>
          </p:nvCxnSpPr>
          <p:spPr bwMode="auto">
            <a:xfrm>
              <a:off x="2584181" y="2885325"/>
              <a:ext cx="0" cy="277598"/>
            </a:xfrm>
            <a:prstGeom prst="line">
              <a:avLst/>
            </a:prstGeom>
            <a:grpFill/>
            <a:ln w="38100" cap="flat" cmpd="sng" algn="ctr">
              <a:solidFill>
                <a:srgbClr val="19325C"/>
              </a:solidFill>
              <a:prstDash val="solid"/>
              <a:round/>
              <a:headEnd type="none" w="med" len="med"/>
              <a:tailEnd type="oval" w="lg" len="lg"/>
            </a:ln>
            <a:effectLst/>
          </p:spPr>
        </p:cxnSp>
      </p:grpSp>
      <p:grpSp>
        <p:nvGrpSpPr>
          <p:cNvPr id="18" name="Group 17"/>
          <p:cNvGrpSpPr/>
          <p:nvPr/>
        </p:nvGrpSpPr>
        <p:grpSpPr>
          <a:xfrm>
            <a:off x="265286" y="1024127"/>
            <a:ext cx="1801258" cy="1310511"/>
            <a:chOff x="1152526" y="369750"/>
            <a:chExt cx="1566548" cy="1391721"/>
          </a:xfrm>
          <a:solidFill>
            <a:srgbClr val="19325C"/>
          </a:solidFill>
        </p:grpSpPr>
        <p:sp>
          <p:nvSpPr>
            <p:cNvPr id="19" name="Flowchart: Alternate Process 18"/>
            <p:cNvSpPr/>
            <p:nvPr/>
          </p:nvSpPr>
          <p:spPr>
            <a:xfrm>
              <a:off x="1152526" y="369750"/>
              <a:ext cx="1566548" cy="718588"/>
            </a:xfrm>
            <a:prstGeom prst="flowChartAlternateProcess">
              <a:avLst/>
            </a:prstGeom>
            <a:grpFill/>
            <a:ln w="38100">
              <a:solidFill>
                <a:srgbClr val="1932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2000" dirty="0">
                  <a:solidFill>
                    <a:srgbClr val="FFFFFF"/>
                  </a:solidFill>
                  <a:cs typeface="Arial" pitchFamily="34" charset="0"/>
                </a:rPr>
                <a:t>Lanceur d'application</a:t>
              </a:r>
            </a:p>
          </p:txBody>
        </p:sp>
        <p:cxnSp>
          <p:nvCxnSpPr>
            <p:cNvPr id="20" name="Straight Connector 19"/>
            <p:cNvCxnSpPr>
              <a:stCxn id="19" idx="2"/>
            </p:cNvCxnSpPr>
            <p:nvPr/>
          </p:nvCxnSpPr>
          <p:spPr bwMode="auto">
            <a:xfrm flipH="1">
              <a:off x="1262030" y="1088338"/>
              <a:ext cx="673770" cy="673133"/>
            </a:xfrm>
            <a:prstGeom prst="line">
              <a:avLst/>
            </a:prstGeom>
            <a:grpFill/>
            <a:ln w="38100" cap="flat" cmpd="sng" algn="ctr">
              <a:solidFill>
                <a:srgbClr val="19325C"/>
              </a:solidFill>
              <a:prstDash val="solid"/>
              <a:round/>
              <a:headEnd type="none" w="med" len="med"/>
              <a:tailEnd type="oval" w="lg" len="lg"/>
            </a:ln>
            <a:effectLst/>
          </p:spPr>
        </p:cxnSp>
      </p:grpSp>
    </p:spTree>
    <p:extLst>
      <p:ext uri="{BB962C8B-B14F-4D97-AF65-F5344CB8AC3E}">
        <p14:creationId xmlns:p14="http://schemas.microsoft.com/office/powerpoint/2010/main" val="3193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29E4E3E-F8ED-B045-BC20-5B14ECC92A46}"/>
              </a:ext>
            </a:extLst>
          </p:cNvPr>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b="0" i="0" u="none" strike="noStrike" kern="0" cap="none" spc="0" normalizeH="0" baseline="0" noProof="0" dirty="0">
              <a:ln>
                <a:noFill/>
              </a:ln>
              <a:solidFill>
                <a:sysClr val="windowText" lastClr="000000"/>
              </a:solidFill>
              <a:effectLst/>
              <a:uLnTx/>
              <a:uFillTx/>
            </a:endParaRPr>
          </a:p>
        </p:txBody>
      </p:sp>
      <p:sp>
        <p:nvSpPr>
          <p:cNvPr id="3" name="Text Placeholder 2">
            <a:extLst>
              <a:ext uri="{FF2B5EF4-FFF2-40B4-BE49-F238E27FC236}">
                <a16:creationId xmlns="" xmlns:a16="http://schemas.microsoft.com/office/drawing/2014/main" id="{8A39B2CE-609D-ED46-B5C0-A7D8F927226F}"/>
              </a:ext>
            </a:extLst>
          </p:cNvPr>
          <p:cNvSpPr>
            <a:spLocks noGrp="1"/>
          </p:cNvSpPr>
          <p:nvPr>
            <p:ph type="body" sz="quarter" idx="11"/>
          </p:nvPr>
        </p:nvSpPr>
        <p:spPr/>
        <p:txBody>
          <a:bodyPr/>
          <a:lstStyle/>
          <a:p>
            <a:r>
              <a:rPr lang="fr-FR" dirty="0" smtClean="0"/>
              <a:t>Découvrez </a:t>
            </a:r>
            <a:r>
              <a:rPr lang="en-US" dirty="0" smtClean="0"/>
              <a:t>Einstein</a:t>
            </a:r>
            <a:endParaRPr lang="en-US" dirty="0"/>
          </a:p>
        </p:txBody>
      </p:sp>
      <p:pic>
        <p:nvPicPr>
          <p:cNvPr id="4" name="Picture 3">
            <a:extLst>
              <a:ext uri="{FF2B5EF4-FFF2-40B4-BE49-F238E27FC236}">
                <a16:creationId xmlns="" xmlns:a16="http://schemas.microsoft.com/office/drawing/2014/main" id="{07EB60DC-B140-8F4B-A1DA-28717F0E1C12}"/>
              </a:ext>
            </a:extLst>
          </p:cNvPr>
          <p:cNvPicPr>
            <a:picLocks noChangeAspect="1"/>
          </p:cNvPicPr>
          <p:nvPr/>
        </p:nvPicPr>
        <p:blipFill>
          <a:blip r:embed="rId3" cstate="print"/>
          <a:stretch>
            <a:fillRect/>
          </a:stretch>
        </p:blipFill>
        <p:spPr>
          <a:xfrm>
            <a:off x="455733" y="1243822"/>
            <a:ext cx="11133628" cy="5614178"/>
          </a:xfrm>
          <a:prstGeom prst="rect">
            <a:avLst/>
          </a:prstGeom>
        </p:spPr>
      </p:pic>
      <p:sp>
        <p:nvSpPr>
          <p:cNvPr id="5" name="TextBox 4">
            <a:extLst>
              <a:ext uri="{FF2B5EF4-FFF2-40B4-BE49-F238E27FC236}">
                <a16:creationId xmlns="" xmlns:a16="http://schemas.microsoft.com/office/drawing/2014/main" id="{1B259CB9-D378-3B46-B6CC-64C55B8112B3}"/>
              </a:ext>
            </a:extLst>
          </p:cNvPr>
          <p:cNvSpPr txBox="1"/>
          <p:nvPr/>
        </p:nvSpPr>
        <p:spPr>
          <a:xfrm>
            <a:off x="4084654" y="1886974"/>
            <a:ext cx="4352474" cy="1377300"/>
          </a:xfrm>
          <a:prstGeom prst="rect">
            <a:avLst/>
          </a:prstGeom>
          <a:noFill/>
        </p:spPr>
        <p:txBody>
          <a:bodyPr wrap="none" rtlCol="0">
            <a:spAutoFit/>
          </a:bodyPr>
          <a:lstStyle/>
          <a:p>
            <a:pPr algn="ctr">
              <a:spcBef>
                <a:spcPts val="300"/>
              </a:spcBef>
              <a:spcAft>
                <a:spcPts val="600"/>
              </a:spcAft>
              <a:defRPr/>
            </a:pPr>
            <a:r>
              <a:rPr lang="en-US" sz="3600" b="1" dirty="0">
                <a:solidFill>
                  <a:srgbClr val="FFFFFF"/>
                </a:solidFill>
                <a:latin typeface="Salesforce Sans"/>
                <a:cs typeface="Salesforce Sans"/>
              </a:rPr>
              <a:t>Salesforce Einstein</a:t>
            </a:r>
          </a:p>
          <a:p>
            <a:pPr algn="ctr">
              <a:spcBef>
                <a:spcPts val="300"/>
              </a:spcBef>
              <a:spcAft>
                <a:spcPts val="600"/>
              </a:spcAft>
              <a:defRPr/>
            </a:pPr>
            <a:r>
              <a:rPr lang="en-US" sz="2000" dirty="0" smtClean="0"/>
              <a:t/>
            </a:r>
            <a:br>
              <a:rPr lang="en-US" sz="2000" dirty="0" smtClean="0"/>
            </a:br>
            <a:r>
              <a:rPr lang="en-US" sz="2000" dirty="0" smtClean="0">
                <a:solidFill>
                  <a:srgbClr val="FFFFFF"/>
                </a:solidFill>
                <a:latin typeface="Salesforce Sans"/>
                <a:cs typeface="Salesforce Sans"/>
              </a:rPr>
              <a:t>Intelligence </a:t>
            </a:r>
            <a:r>
              <a:rPr lang="en-US" sz="2000" dirty="0" err="1" smtClean="0">
                <a:solidFill>
                  <a:srgbClr val="FFFFFF"/>
                </a:solidFill>
                <a:latin typeface="Salesforce Sans"/>
                <a:cs typeface="Salesforce Sans"/>
              </a:rPr>
              <a:t>artificielle</a:t>
            </a:r>
            <a:r>
              <a:rPr lang="en-US" sz="2000" dirty="0" smtClean="0">
                <a:solidFill>
                  <a:srgbClr val="FFFFFF"/>
                </a:solidFill>
                <a:latin typeface="Salesforce Sans"/>
                <a:cs typeface="Salesforce Sans"/>
              </a:rPr>
              <a:t> pour CRM</a:t>
            </a:r>
            <a:endParaRPr lang="en-US" sz="2000" dirty="0">
              <a:solidFill>
                <a:srgbClr val="FFFFFF"/>
              </a:solidFill>
              <a:latin typeface="Salesforce Sans"/>
              <a:cs typeface="Salesforce Sans"/>
            </a:endParaRPr>
          </a:p>
        </p:txBody>
      </p:sp>
    </p:spTree>
    <p:extLst>
      <p:ext uri="{BB962C8B-B14F-4D97-AF65-F5344CB8AC3E}">
        <p14:creationId xmlns:p14="http://schemas.microsoft.com/office/powerpoint/2010/main" val="33183052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9FD5490-92F4-A642-96F8-0184F1AF7A09}"/>
              </a:ext>
            </a:extLst>
          </p:cNvPr>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b="0" i="0" u="none" strike="noStrike" kern="0" cap="none" spc="0" normalizeH="0" baseline="0" noProof="0" dirty="0">
              <a:ln>
                <a:noFill/>
              </a:ln>
              <a:solidFill>
                <a:sysClr val="windowText" lastClr="000000"/>
              </a:solidFill>
              <a:effectLst/>
              <a:uLnTx/>
              <a:uFillTx/>
            </a:endParaRPr>
          </a:p>
        </p:txBody>
      </p:sp>
      <p:sp>
        <p:nvSpPr>
          <p:cNvPr id="3" name="Text Placeholder 2">
            <a:extLst>
              <a:ext uri="{FF2B5EF4-FFF2-40B4-BE49-F238E27FC236}">
                <a16:creationId xmlns="" xmlns:a16="http://schemas.microsoft.com/office/drawing/2014/main" id="{B58522A5-A44D-6B4C-8E1F-3FAAA0382F9C}"/>
              </a:ext>
            </a:extLst>
          </p:cNvPr>
          <p:cNvSpPr>
            <a:spLocks noGrp="1"/>
          </p:cNvSpPr>
          <p:nvPr>
            <p:ph type="body" sz="quarter" idx="11"/>
          </p:nvPr>
        </p:nvSpPr>
        <p:spPr>
          <a:xfrm>
            <a:off x="455733" y="7437"/>
            <a:ext cx="10345617" cy="914400"/>
          </a:xfrm>
        </p:spPr>
        <p:txBody>
          <a:bodyPr/>
          <a:lstStyle/>
          <a:p>
            <a:r>
              <a:rPr lang="fr-FR" dirty="0" err="1" smtClean="0"/>
              <a:t>Salesforce</a:t>
            </a:r>
            <a:r>
              <a:rPr lang="fr-FR" dirty="0" smtClean="0"/>
              <a:t> continue de gagner en intelligence avec Einstein</a:t>
            </a:r>
            <a:endParaRPr lang="en-US" dirty="0"/>
          </a:p>
        </p:txBody>
      </p:sp>
      <p:pic>
        <p:nvPicPr>
          <p:cNvPr id="4" name="Picture 3">
            <a:extLst>
              <a:ext uri="{FF2B5EF4-FFF2-40B4-BE49-F238E27FC236}">
                <a16:creationId xmlns="" xmlns:a16="http://schemas.microsoft.com/office/drawing/2014/main" id="{226D5CE8-78C0-DB44-97E6-636FCE012FE4}"/>
              </a:ext>
            </a:extLst>
          </p:cNvPr>
          <p:cNvPicPr>
            <a:picLocks noChangeAspect="1"/>
          </p:cNvPicPr>
          <p:nvPr/>
        </p:nvPicPr>
        <p:blipFill rotWithShape="1">
          <a:blip r:embed="rId3" cstate="print"/>
          <a:srcRect r="29691"/>
          <a:stretch/>
        </p:blipFill>
        <p:spPr>
          <a:xfrm>
            <a:off x="3625084" y="1792224"/>
            <a:ext cx="4460585" cy="3696208"/>
          </a:xfrm>
          <a:prstGeom prst="rect">
            <a:avLst/>
          </a:prstGeom>
        </p:spPr>
      </p:pic>
      <p:pic>
        <p:nvPicPr>
          <p:cNvPr id="5" name="Picture 4">
            <a:extLst>
              <a:ext uri="{FF2B5EF4-FFF2-40B4-BE49-F238E27FC236}">
                <a16:creationId xmlns="" xmlns:a16="http://schemas.microsoft.com/office/drawing/2014/main" id="{C5BB92D5-9DB5-2C44-B5E1-B6009AB566FE}"/>
              </a:ext>
            </a:extLst>
          </p:cNvPr>
          <p:cNvPicPr>
            <a:picLocks noChangeAspect="1"/>
          </p:cNvPicPr>
          <p:nvPr/>
        </p:nvPicPr>
        <p:blipFill>
          <a:blip r:embed="rId4" cstate="print"/>
          <a:stretch>
            <a:fillRect/>
          </a:stretch>
        </p:blipFill>
        <p:spPr>
          <a:xfrm>
            <a:off x="4966279" y="1938528"/>
            <a:ext cx="1778197" cy="4919472"/>
          </a:xfrm>
          <a:prstGeom prst="rect">
            <a:avLst/>
          </a:prstGeom>
        </p:spPr>
      </p:pic>
      <p:cxnSp>
        <p:nvCxnSpPr>
          <p:cNvPr id="6" name="Straight Connector 5">
            <a:extLst>
              <a:ext uri="{FF2B5EF4-FFF2-40B4-BE49-F238E27FC236}">
                <a16:creationId xmlns="" xmlns:a16="http://schemas.microsoft.com/office/drawing/2014/main" id="{BC6EC3A4-DF0C-9247-96E7-BBFAC85634CB}"/>
              </a:ext>
            </a:extLst>
          </p:cNvPr>
          <p:cNvCxnSpPr>
            <a:cxnSpLocks/>
          </p:cNvCxnSpPr>
          <p:nvPr/>
        </p:nvCxnSpPr>
        <p:spPr>
          <a:xfrm flipH="1">
            <a:off x="573088" y="2066544"/>
            <a:ext cx="3762756" cy="0"/>
          </a:xfrm>
          <a:prstGeom prst="line">
            <a:avLst/>
          </a:prstGeom>
          <a:ln w="9525" cmpd="sng">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EC2596F2-84C0-2F43-A242-13B6C04710B8}"/>
              </a:ext>
            </a:extLst>
          </p:cNvPr>
          <p:cNvSpPr txBox="1"/>
          <p:nvPr/>
        </p:nvSpPr>
        <p:spPr>
          <a:xfrm>
            <a:off x="513454" y="1738473"/>
            <a:ext cx="2076209" cy="338554"/>
          </a:xfrm>
          <a:prstGeom prst="rect">
            <a:avLst/>
          </a:prstGeom>
          <a:noFill/>
        </p:spPr>
        <p:txBody>
          <a:bodyPr wrap="none" rtlCol="0">
            <a:spAutoFit/>
          </a:bodyPr>
          <a:lstStyle/>
          <a:p>
            <a:pPr>
              <a:spcBef>
                <a:spcPts val="300"/>
              </a:spcBef>
              <a:spcAft>
                <a:spcPts val="600"/>
              </a:spcAft>
              <a:defRPr/>
            </a:pPr>
            <a:r>
              <a:rPr lang="en-US" sz="1600" dirty="0" smtClean="0">
                <a:solidFill>
                  <a:srgbClr val="59575C"/>
                </a:solidFill>
                <a:latin typeface="Salesforce Sans"/>
                <a:cs typeface="Salesforce Sans"/>
              </a:rPr>
              <a:t>Guider le Marketing</a:t>
            </a:r>
            <a:endParaRPr lang="en-US" sz="1600" dirty="0">
              <a:solidFill>
                <a:srgbClr val="59575C"/>
              </a:solidFill>
              <a:latin typeface="Salesforce Sans"/>
              <a:cs typeface="Salesforce Sans"/>
            </a:endParaRPr>
          </a:p>
        </p:txBody>
      </p:sp>
      <p:sp>
        <p:nvSpPr>
          <p:cNvPr id="8" name="TextBox 7">
            <a:extLst>
              <a:ext uri="{FF2B5EF4-FFF2-40B4-BE49-F238E27FC236}">
                <a16:creationId xmlns="" xmlns:a16="http://schemas.microsoft.com/office/drawing/2014/main" id="{61882855-5607-A240-B2D5-7741367ABC38}"/>
              </a:ext>
            </a:extLst>
          </p:cNvPr>
          <p:cNvSpPr txBox="1"/>
          <p:nvPr/>
        </p:nvSpPr>
        <p:spPr>
          <a:xfrm>
            <a:off x="513454" y="2121408"/>
            <a:ext cx="2709396" cy="738664"/>
          </a:xfrm>
          <a:prstGeom prst="rect">
            <a:avLst/>
          </a:prstGeom>
          <a:noFill/>
        </p:spPr>
        <p:txBody>
          <a:bodyPr wrap="none" rtlCol="0">
            <a:spAutoFit/>
          </a:bodyPr>
          <a:lstStyle/>
          <a:p>
            <a:pPr>
              <a:defRPr/>
            </a:pPr>
            <a:r>
              <a:rPr lang="en-US" sz="1400" dirty="0">
                <a:solidFill>
                  <a:srgbClr val="59575C"/>
                </a:solidFill>
                <a:latin typeface="Salesforce Sans"/>
              </a:rPr>
              <a:t>Einstein Engagement Scoring</a:t>
            </a:r>
          </a:p>
          <a:p>
            <a:pPr>
              <a:defRPr/>
            </a:pPr>
            <a:r>
              <a:rPr lang="en-US" sz="1400" dirty="0">
                <a:solidFill>
                  <a:srgbClr val="59575C"/>
                </a:solidFill>
                <a:latin typeface="Salesforce Sans"/>
              </a:rPr>
              <a:t>Einstein Segmentation</a:t>
            </a:r>
          </a:p>
          <a:p>
            <a:pPr>
              <a:defRPr/>
            </a:pPr>
            <a:r>
              <a:rPr lang="en-US" sz="1400" dirty="0">
                <a:solidFill>
                  <a:srgbClr val="59575C"/>
                </a:solidFill>
                <a:latin typeface="Salesforce Sans"/>
              </a:rPr>
              <a:t>Einstein Vision for Social</a:t>
            </a:r>
          </a:p>
        </p:txBody>
      </p:sp>
      <p:cxnSp>
        <p:nvCxnSpPr>
          <p:cNvPr id="9" name="Straight Connector 8">
            <a:extLst>
              <a:ext uri="{FF2B5EF4-FFF2-40B4-BE49-F238E27FC236}">
                <a16:creationId xmlns="" xmlns:a16="http://schemas.microsoft.com/office/drawing/2014/main" id="{5CF38008-E682-684B-9786-254F118360AA}"/>
              </a:ext>
            </a:extLst>
          </p:cNvPr>
          <p:cNvCxnSpPr>
            <a:cxnSpLocks/>
          </p:cNvCxnSpPr>
          <p:nvPr/>
        </p:nvCxnSpPr>
        <p:spPr>
          <a:xfrm flipH="1">
            <a:off x="573089" y="3469547"/>
            <a:ext cx="3140965" cy="0"/>
          </a:xfrm>
          <a:prstGeom prst="line">
            <a:avLst/>
          </a:prstGeom>
          <a:ln w="9525" cmpd="sng">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2497E6B9-A4AF-A248-956E-2E33FA2F9F9C}"/>
              </a:ext>
            </a:extLst>
          </p:cNvPr>
          <p:cNvSpPr txBox="1"/>
          <p:nvPr/>
        </p:nvSpPr>
        <p:spPr>
          <a:xfrm>
            <a:off x="513454" y="3141476"/>
            <a:ext cx="2996333" cy="338554"/>
          </a:xfrm>
          <a:prstGeom prst="rect">
            <a:avLst/>
          </a:prstGeom>
          <a:noFill/>
        </p:spPr>
        <p:txBody>
          <a:bodyPr wrap="none" rtlCol="0">
            <a:spAutoFit/>
          </a:bodyPr>
          <a:lstStyle/>
          <a:p>
            <a:pPr>
              <a:spcBef>
                <a:spcPts val="300"/>
              </a:spcBef>
              <a:spcAft>
                <a:spcPts val="600"/>
              </a:spcAft>
              <a:defRPr/>
            </a:pPr>
            <a:r>
              <a:rPr lang="fr-FR" sz="1600" dirty="0" smtClean="0"/>
              <a:t>Assister aux agents de service</a:t>
            </a:r>
            <a:endParaRPr lang="en-US" sz="1600" dirty="0">
              <a:solidFill>
                <a:srgbClr val="59575C"/>
              </a:solidFill>
              <a:latin typeface="Salesforce Sans"/>
              <a:cs typeface="Salesforce Sans"/>
            </a:endParaRPr>
          </a:p>
        </p:txBody>
      </p:sp>
      <p:sp>
        <p:nvSpPr>
          <p:cNvPr id="11" name="TextBox 10">
            <a:extLst>
              <a:ext uri="{FF2B5EF4-FFF2-40B4-BE49-F238E27FC236}">
                <a16:creationId xmlns="" xmlns:a16="http://schemas.microsoft.com/office/drawing/2014/main" id="{80E7C5A0-C4D9-DC41-99D9-6821C0DE0826}"/>
              </a:ext>
            </a:extLst>
          </p:cNvPr>
          <p:cNvSpPr txBox="1"/>
          <p:nvPr/>
        </p:nvSpPr>
        <p:spPr>
          <a:xfrm>
            <a:off x="513454" y="3524411"/>
            <a:ext cx="2767104" cy="738664"/>
          </a:xfrm>
          <a:prstGeom prst="rect">
            <a:avLst/>
          </a:prstGeom>
          <a:noFill/>
        </p:spPr>
        <p:txBody>
          <a:bodyPr wrap="none" rtlCol="0">
            <a:spAutoFit/>
          </a:bodyPr>
          <a:lstStyle/>
          <a:p>
            <a:pPr>
              <a:defRPr/>
            </a:pPr>
            <a:r>
              <a:rPr lang="en-US" sz="1400" dirty="0">
                <a:solidFill>
                  <a:srgbClr val="59575C"/>
                </a:solidFill>
                <a:latin typeface="Salesforce Sans"/>
              </a:rPr>
              <a:t>Einstein Bots</a:t>
            </a:r>
          </a:p>
          <a:p>
            <a:pPr>
              <a:defRPr/>
            </a:pPr>
            <a:r>
              <a:rPr lang="en-US" sz="1400" dirty="0">
                <a:solidFill>
                  <a:srgbClr val="59575C"/>
                </a:solidFill>
                <a:latin typeface="Salesforce Sans"/>
              </a:rPr>
              <a:t>Einstein Agent</a:t>
            </a:r>
          </a:p>
          <a:p>
            <a:pPr>
              <a:defRPr/>
            </a:pPr>
            <a:r>
              <a:rPr lang="en-US" sz="1400" dirty="0">
                <a:solidFill>
                  <a:srgbClr val="59575C"/>
                </a:solidFill>
                <a:latin typeface="Salesforce Sans"/>
              </a:rPr>
              <a:t>Einstein Vision for Field Service</a:t>
            </a:r>
          </a:p>
        </p:txBody>
      </p:sp>
      <p:cxnSp>
        <p:nvCxnSpPr>
          <p:cNvPr id="12" name="Straight Connector 11">
            <a:extLst>
              <a:ext uri="{FF2B5EF4-FFF2-40B4-BE49-F238E27FC236}">
                <a16:creationId xmlns="" xmlns:a16="http://schemas.microsoft.com/office/drawing/2014/main" id="{F3631FA2-EFB2-EC43-B48C-0EB808837CFA}"/>
              </a:ext>
            </a:extLst>
          </p:cNvPr>
          <p:cNvCxnSpPr>
            <a:cxnSpLocks/>
          </p:cNvCxnSpPr>
          <p:nvPr/>
        </p:nvCxnSpPr>
        <p:spPr>
          <a:xfrm flipH="1">
            <a:off x="573088" y="4832003"/>
            <a:ext cx="3525012" cy="0"/>
          </a:xfrm>
          <a:prstGeom prst="line">
            <a:avLst/>
          </a:prstGeom>
          <a:ln w="9525" cmpd="sng">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15FC8309-40EE-F94F-B274-EED0A0DCB257}"/>
              </a:ext>
            </a:extLst>
          </p:cNvPr>
          <p:cNvSpPr txBox="1"/>
          <p:nvPr/>
        </p:nvSpPr>
        <p:spPr>
          <a:xfrm>
            <a:off x="513454" y="4503932"/>
            <a:ext cx="3629520" cy="338554"/>
          </a:xfrm>
          <a:prstGeom prst="rect">
            <a:avLst/>
          </a:prstGeom>
          <a:noFill/>
        </p:spPr>
        <p:txBody>
          <a:bodyPr wrap="none" rtlCol="0">
            <a:spAutoFit/>
          </a:bodyPr>
          <a:lstStyle/>
          <a:p>
            <a:pPr>
              <a:spcBef>
                <a:spcPts val="300"/>
              </a:spcBef>
              <a:spcAft>
                <a:spcPts val="600"/>
              </a:spcAft>
              <a:defRPr/>
            </a:pPr>
            <a:r>
              <a:rPr lang="fr-FR" sz="1600" dirty="0" smtClean="0"/>
              <a:t>Former les représentants des ventes</a:t>
            </a:r>
            <a:endParaRPr lang="en-US" sz="1600" dirty="0">
              <a:solidFill>
                <a:srgbClr val="59575C"/>
              </a:solidFill>
              <a:latin typeface="Salesforce Sans"/>
              <a:cs typeface="Salesforce Sans"/>
            </a:endParaRPr>
          </a:p>
        </p:txBody>
      </p:sp>
      <p:sp>
        <p:nvSpPr>
          <p:cNvPr id="14" name="TextBox 13">
            <a:extLst>
              <a:ext uri="{FF2B5EF4-FFF2-40B4-BE49-F238E27FC236}">
                <a16:creationId xmlns="" xmlns:a16="http://schemas.microsoft.com/office/drawing/2014/main" id="{FA439A44-8D5F-6747-BAEB-726F4783904D}"/>
              </a:ext>
            </a:extLst>
          </p:cNvPr>
          <p:cNvSpPr txBox="1"/>
          <p:nvPr/>
        </p:nvSpPr>
        <p:spPr>
          <a:xfrm>
            <a:off x="513455" y="4886868"/>
            <a:ext cx="3674211" cy="1384995"/>
          </a:xfrm>
          <a:prstGeom prst="rect">
            <a:avLst/>
          </a:prstGeom>
          <a:noFill/>
        </p:spPr>
        <p:txBody>
          <a:bodyPr wrap="none" rtlCol="0">
            <a:spAutoFit/>
          </a:bodyPr>
          <a:lstStyle/>
          <a:p>
            <a:pPr lvl="0"/>
            <a:r>
              <a:rPr lang="en-US" sz="1400" dirty="0">
                <a:solidFill>
                  <a:srgbClr val="59575C"/>
                </a:solidFill>
              </a:rPr>
              <a:t>Einstein Lead &amp; Opportunity Scoring</a:t>
            </a:r>
          </a:p>
          <a:p>
            <a:pPr lvl="0"/>
            <a:r>
              <a:rPr lang="en-US" sz="1400" dirty="0">
                <a:solidFill>
                  <a:srgbClr val="59575C"/>
                </a:solidFill>
              </a:rPr>
              <a:t>Einstein Account &amp; Opportunity Insights</a:t>
            </a:r>
          </a:p>
          <a:p>
            <a:pPr lvl="0"/>
            <a:r>
              <a:rPr lang="en-US" sz="1400" dirty="0">
                <a:solidFill>
                  <a:srgbClr val="59575C"/>
                </a:solidFill>
              </a:rPr>
              <a:t>Einstein Activity Capture &amp; Automated Contacts</a:t>
            </a:r>
          </a:p>
          <a:p>
            <a:pPr lvl="0"/>
            <a:r>
              <a:rPr lang="en-US" sz="1400" dirty="0">
                <a:solidFill>
                  <a:srgbClr val="59575C"/>
                </a:solidFill>
              </a:rPr>
              <a:t>Einstein Forecasting (beta)</a:t>
            </a:r>
          </a:p>
          <a:p>
            <a:pPr lvl="0"/>
            <a:r>
              <a:rPr lang="en-US" sz="1400" dirty="0">
                <a:solidFill>
                  <a:srgbClr val="59575C"/>
                </a:solidFill>
              </a:rPr>
              <a:t>Salesforce Inbox</a:t>
            </a:r>
          </a:p>
          <a:p>
            <a:pPr lvl="0"/>
            <a:r>
              <a:rPr lang="en-US" sz="1400" dirty="0">
                <a:solidFill>
                  <a:srgbClr val="59575C"/>
                </a:solidFill>
              </a:rPr>
              <a:t>Sales Analytics</a:t>
            </a:r>
          </a:p>
        </p:txBody>
      </p:sp>
      <p:cxnSp>
        <p:nvCxnSpPr>
          <p:cNvPr id="15" name="Straight Connector 14">
            <a:extLst>
              <a:ext uri="{FF2B5EF4-FFF2-40B4-BE49-F238E27FC236}">
                <a16:creationId xmlns="" xmlns:a16="http://schemas.microsoft.com/office/drawing/2014/main" id="{35B25B1A-8C4F-A548-B0EE-406E5EB71E6D}"/>
              </a:ext>
            </a:extLst>
          </p:cNvPr>
          <p:cNvCxnSpPr/>
          <p:nvPr/>
        </p:nvCxnSpPr>
        <p:spPr>
          <a:xfrm flipH="1">
            <a:off x="7225348" y="2066544"/>
            <a:ext cx="4197096" cy="0"/>
          </a:xfrm>
          <a:prstGeom prst="line">
            <a:avLst/>
          </a:prstGeom>
          <a:ln w="9525" cmpd="sng">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D87C31FA-1181-9442-8E75-C9678A818006}"/>
              </a:ext>
            </a:extLst>
          </p:cNvPr>
          <p:cNvSpPr txBox="1"/>
          <p:nvPr/>
        </p:nvSpPr>
        <p:spPr>
          <a:xfrm>
            <a:off x="9016362" y="1738473"/>
            <a:ext cx="2486578" cy="338554"/>
          </a:xfrm>
          <a:prstGeom prst="rect">
            <a:avLst/>
          </a:prstGeom>
          <a:noFill/>
        </p:spPr>
        <p:txBody>
          <a:bodyPr wrap="none" rtlCol="0">
            <a:spAutoFit/>
          </a:bodyPr>
          <a:lstStyle/>
          <a:p>
            <a:pPr algn="r">
              <a:spcBef>
                <a:spcPts val="300"/>
              </a:spcBef>
              <a:spcAft>
                <a:spcPts val="600"/>
              </a:spcAft>
              <a:defRPr/>
            </a:pPr>
            <a:r>
              <a:rPr lang="fr-FR" sz="1600" dirty="0" smtClean="0"/>
              <a:t>Conseiller les détaillants</a:t>
            </a:r>
            <a:endParaRPr lang="en-US" sz="1600" dirty="0">
              <a:solidFill>
                <a:srgbClr val="59575C"/>
              </a:solidFill>
              <a:latin typeface="Salesforce Sans"/>
              <a:cs typeface="Salesforce Sans"/>
            </a:endParaRPr>
          </a:p>
        </p:txBody>
      </p:sp>
      <p:sp>
        <p:nvSpPr>
          <p:cNvPr id="17" name="TextBox 16">
            <a:extLst>
              <a:ext uri="{FF2B5EF4-FFF2-40B4-BE49-F238E27FC236}">
                <a16:creationId xmlns="" xmlns:a16="http://schemas.microsoft.com/office/drawing/2014/main" id="{6D342EF9-CFF0-7E42-8706-CCC034B2C9BE}"/>
              </a:ext>
            </a:extLst>
          </p:cNvPr>
          <p:cNvSpPr txBox="1"/>
          <p:nvPr/>
        </p:nvSpPr>
        <p:spPr>
          <a:xfrm>
            <a:off x="8320660" y="2121408"/>
            <a:ext cx="3182281" cy="738664"/>
          </a:xfrm>
          <a:prstGeom prst="rect">
            <a:avLst/>
          </a:prstGeom>
          <a:noFill/>
        </p:spPr>
        <p:txBody>
          <a:bodyPr wrap="none" rtlCol="0">
            <a:spAutoFit/>
          </a:bodyPr>
          <a:lstStyle/>
          <a:p>
            <a:pPr algn="r">
              <a:defRPr/>
            </a:pPr>
            <a:r>
              <a:rPr lang="en-US" sz="1400" dirty="0">
                <a:solidFill>
                  <a:srgbClr val="59575C"/>
                </a:solidFill>
                <a:latin typeface="Salesforce Sans"/>
              </a:rPr>
              <a:t>Einstein Product Recommendations</a:t>
            </a:r>
          </a:p>
          <a:p>
            <a:pPr algn="r">
              <a:defRPr/>
            </a:pPr>
            <a:r>
              <a:rPr lang="en-US" sz="1400" dirty="0">
                <a:solidFill>
                  <a:srgbClr val="59575C"/>
                </a:solidFill>
                <a:latin typeface="Salesforce Sans"/>
              </a:rPr>
              <a:t>Einstein Search Dictionaries</a:t>
            </a:r>
          </a:p>
          <a:p>
            <a:pPr algn="r">
              <a:defRPr/>
            </a:pPr>
            <a:r>
              <a:rPr lang="en-US" sz="1400" dirty="0">
                <a:solidFill>
                  <a:srgbClr val="59575C"/>
                </a:solidFill>
                <a:latin typeface="Salesforce Sans"/>
              </a:rPr>
              <a:t>Einstein Predictive Sort</a:t>
            </a:r>
          </a:p>
        </p:txBody>
      </p:sp>
      <p:cxnSp>
        <p:nvCxnSpPr>
          <p:cNvPr id="18" name="Straight Connector 17">
            <a:extLst>
              <a:ext uri="{FF2B5EF4-FFF2-40B4-BE49-F238E27FC236}">
                <a16:creationId xmlns="" xmlns:a16="http://schemas.microsoft.com/office/drawing/2014/main" id="{8BF9D2F6-0873-5E45-B3EC-8E926A320521}"/>
              </a:ext>
            </a:extLst>
          </p:cNvPr>
          <p:cNvCxnSpPr/>
          <p:nvPr/>
        </p:nvCxnSpPr>
        <p:spPr>
          <a:xfrm flipH="1">
            <a:off x="8020876" y="3469547"/>
            <a:ext cx="3401568" cy="0"/>
          </a:xfrm>
          <a:prstGeom prst="line">
            <a:avLst/>
          </a:prstGeom>
          <a:ln w="9525" cmpd="sng">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E3CAB976-FFAF-D74F-8070-7A1846936DE5}"/>
              </a:ext>
            </a:extLst>
          </p:cNvPr>
          <p:cNvSpPr txBox="1"/>
          <p:nvPr/>
        </p:nvSpPr>
        <p:spPr>
          <a:xfrm>
            <a:off x="8573934" y="3141476"/>
            <a:ext cx="2929007" cy="338554"/>
          </a:xfrm>
          <a:prstGeom prst="rect">
            <a:avLst/>
          </a:prstGeom>
          <a:noFill/>
        </p:spPr>
        <p:txBody>
          <a:bodyPr wrap="none" rtlCol="0">
            <a:spAutoFit/>
          </a:bodyPr>
          <a:lstStyle/>
          <a:p>
            <a:pPr algn="r">
              <a:spcBef>
                <a:spcPts val="300"/>
              </a:spcBef>
              <a:spcAft>
                <a:spcPts val="600"/>
              </a:spcAft>
              <a:defRPr/>
            </a:pPr>
            <a:r>
              <a:rPr lang="fr-FR" sz="1600" dirty="0" smtClean="0"/>
              <a:t>Habiliter les </a:t>
            </a:r>
            <a:r>
              <a:rPr lang="fr-FR" sz="1600" dirty="0" err="1" smtClean="0"/>
              <a:t>admin</a:t>
            </a:r>
            <a:r>
              <a:rPr lang="fr-FR" sz="1600" dirty="0" smtClean="0"/>
              <a:t> et les </a:t>
            </a:r>
            <a:r>
              <a:rPr lang="fr-FR" sz="1600" dirty="0" err="1" smtClean="0"/>
              <a:t>dev</a:t>
            </a:r>
            <a:endParaRPr lang="en-US" sz="1600" dirty="0">
              <a:solidFill>
                <a:srgbClr val="59575C"/>
              </a:solidFill>
              <a:latin typeface="Salesforce Sans"/>
              <a:cs typeface="Salesforce Sans"/>
            </a:endParaRPr>
          </a:p>
        </p:txBody>
      </p:sp>
      <p:sp>
        <p:nvSpPr>
          <p:cNvPr id="20" name="TextBox 19">
            <a:extLst>
              <a:ext uri="{FF2B5EF4-FFF2-40B4-BE49-F238E27FC236}">
                <a16:creationId xmlns="" xmlns:a16="http://schemas.microsoft.com/office/drawing/2014/main" id="{4CE13EFA-2032-3848-B563-FAD8C91D0A20}"/>
              </a:ext>
            </a:extLst>
          </p:cNvPr>
          <p:cNvSpPr txBox="1"/>
          <p:nvPr/>
        </p:nvSpPr>
        <p:spPr>
          <a:xfrm>
            <a:off x="9083624" y="3524411"/>
            <a:ext cx="2419317" cy="738664"/>
          </a:xfrm>
          <a:prstGeom prst="rect">
            <a:avLst/>
          </a:prstGeom>
          <a:noFill/>
        </p:spPr>
        <p:txBody>
          <a:bodyPr wrap="none" rtlCol="0">
            <a:spAutoFit/>
          </a:bodyPr>
          <a:lstStyle/>
          <a:p>
            <a:pPr algn="r">
              <a:defRPr/>
            </a:pPr>
            <a:r>
              <a:rPr lang="en-US" sz="1400" dirty="0">
                <a:solidFill>
                  <a:srgbClr val="59575C"/>
                </a:solidFill>
                <a:latin typeface="Salesforce Sans"/>
              </a:rPr>
              <a:t>Einstein Prediction Builder</a:t>
            </a:r>
          </a:p>
          <a:p>
            <a:pPr algn="r">
              <a:defRPr/>
            </a:pPr>
            <a:r>
              <a:rPr lang="en-US" sz="1400" dirty="0">
                <a:solidFill>
                  <a:srgbClr val="59575C"/>
                </a:solidFill>
                <a:latin typeface="Salesforce Sans"/>
              </a:rPr>
              <a:t>Einstein Vision &amp; Language</a:t>
            </a:r>
          </a:p>
          <a:p>
            <a:pPr algn="r">
              <a:defRPr/>
            </a:pPr>
            <a:r>
              <a:rPr lang="en-US" sz="1400" dirty="0">
                <a:solidFill>
                  <a:srgbClr val="59575C"/>
                </a:solidFill>
                <a:latin typeface="Salesforce Sans"/>
              </a:rPr>
              <a:t>Einstein Discovery</a:t>
            </a:r>
          </a:p>
        </p:txBody>
      </p:sp>
      <p:cxnSp>
        <p:nvCxnSpPr>
          <p:cNvPr id="21" name="Straight Connector 20">
            <a:extLst>
              <a:ext uri="{FF2B5EF4-FFF2-40B4-BE49-F238E27FC236}">
                <a16:creationId xmlns="" xmlns:a16="http://schemas.microsoft.com/office/drawing/2014/main" id="{7B6D39F7-DCAD-1741-A266-884D811016B0}"/>
              </a:ext>
            </a:extLst>
          </p:cNvPr>
          <p:cNvCxnSpPr/>
          <p:nvPr/>
        </p:nvCxnSpPr>
        <p:spPr>
          <a:xfrm flipH="1">
            <a:off x="7527100" y="4832003"/>
            <a:ext cx="3895344" cy="0"/>
          </a:xfrm>
          <a:prstGeom prst="line">
            <a:avLst/>
          </a:prstGeom>
          <a:ln w="9525" cmpd="sng">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03BBD3AB-644F-7941-A484-C746F2D9C5BE}"/>
              </a:ext>
            </a:extLst>
          </p:cNvPr>
          <p:cNvSpPr txBox="1"/>
          <p:nvPr/>
        </p:nvSpPr>
        <p:spPr>
          <a:xfrm>
            <a:off x="7665030" y="4503932"/>
            <a:ext cx="3837910" cy="338554"/>
          </a:xfrm>
          <a:prstGeom prst="rect">
            <a:avLst/>
          </a:prstGeom>
          <a:noFill/>
        </p:spPr>
        <p:txBody>
          <a:bodyPr wrap="none" rtlCol="0">
            <a:spAutoFit/>
          </a:bodyPr>
          <a:lstStyle/>
          <a:p>
            <a:pPr algn="r">
              <a:spcBef>
                <a:spcPts val="300"/>
              </a:spcBef>
              <a:spcAft>
                <a:spcPts val="600"/>
              </a:spcAft>
              <a:defRPr/>
            </a:pPr>
            <a:r>
              <a:rPr lang="fr-FR" sz="1600" dirty="0" smtClean="0"/>
              <a:t>Aider les membres de la communauté</a:t>
            </a:r>
            <a:endParaRPr lang="en-US" sz="1600" dirty="0">
              <a:solidFill>
                <a:srgbClr val="59575C"/>
              </a:solidFill>
              <a:latin typeface="Salesforce Sans"/>
              <a:cs typeface="Salesforce Sans"/>
            </a:endParaRPr>
          </a:p>
        </p:txBody>
      </p:sp>
      <p:sp>
        <p:nvSpPr>
          <p:cNvPr id="23" name="TextBox 22">
            <a:extLst>
              <a:ext uri="{FF2B5EF4-FFF2-40B4-BE49-F238E27FC236}">
                <a16:creationId xmlns="" xmlns:a16="http://schemas.microsoft.com/office/drawing/2014/main" id="{6599DFB7-8D73-F64C-B1E7-0DE526372F11}"/>
              </a:ext>
            </a:extLst>
          </p:cNvPr>
          <p:cNvSpPr txBox="1"/>
          <p:nvPr/>
        </p:nvSpPr>
        <p:spPr>
          <a:xfrm>
            <a:off x="9027582" y="4886867"/>
            <a:ext cx="2475358" cy="738664"/>
          </a:xfrm>
          <a:prstGeom prst="rect">
            <a:avLst/>
          </a:prstGeom>
          <a:noFill/>
        </p:spPr>
        <p:txBody>
          <a:bodyPr wrap="none" rtlCol="0">
            <a:spAutoFit/>
          </a:bodyPr>
          <a:lstStyle/>
          <a:p>
            <a:pPr algn="r">
              <a:defRPr/>
            </a:pPr>
            <a:r>
              <a:rPr lang="en-US" sz="1400" dirty="0">
                <a:solidFill>
                  <a:srgbClr val="59575C"/>
                </a:solidFill>
                <a:latin typeface="Salesforce Sans"/>
              </a:rPr>
              <a:t>Einstein Answers</a:t>
            </a:r>
          </a:p>
          <a:p>
            <a:pPr algn="r">
              <a:defRPr/>
            </a:pPr>
            <a:r>
              <a:rPr lang="en-US" sz="1400" dirty="0">
                <a:solidFill>
                  <a:srgbClr val="59575C"/>
                </a:solidFill>
                <a:latin typeface="Salesforce Sans"/>
              </a:rPr>
              <a:t>Community Sentiment</a:t>
            </a:r>
          </a:p>
          <a:p>
            <a:pPr algn="r">
              <a:defRPr/>
            </a:pPr>
            <a:r>
              <a:rPr lang="en-US" sz="1400" dirty="0">
                <a:solidFill>
                  <a:srgbClr val="59575C"/>
                </a:solidFill>
                <a:latin typeface="Salesforce Sans"/>
              </a:rPr>
              <a:t>Einstein Recommendations</a:t>
            </a:r>
          </a:p>
        </p:txBody>
      </p:sp>
      <p:sp>
        <p:nvSpPr>
          <p:cNvPr id="24" name="TextBox 23">
            <a:extLst>
              <a:ext uri="{FF2B5EF4-FFF2-40B4-BE49-F238E27FC236}">
                <a16:creationId xmlns="" xmlns:a16="http://schemas.microsoft.com/office/drawing/2014/main" id="{EB343F24-BB8F-9A44-85B4-751704487D43}"/>
              </a:ext>
            </a:extLst>
          </p:cNvPr>
          <p:cNvSpPr txBox="1"/>
          <p:nvPr/>
        </p:nvSpPr>
        <p:spPr>
          <a:xfrm>
            <a:off x="6467918" y="5796148"/>
            <a:ext cx="1617751" cy="430887"/>
          </a:xfrm>
          <a:prstGeom prst="rect">
            <a:avLst/>
          </a:prstGeom>
          <a:noFill/>
        </p:spPr>
        <p:txBody>
          <a:bodyPr wrap="none" rtlCol="0">
            <a:spAutoFit/>
          </a:bodyPr>
          <a:lstStyle/>
          <a:p>
            <a:pPr>
              <a:spcBef>
                <a:spcPts val="300"/>
              </a:spcBef>
              <a:spcAft>
                <a:spcPts val="600"/>
              </a:spcAft>
              <a:defRPr/>
            </a:pPr>
            <a:r>
              <a:rPr lang="en-US" sz="1100" b="1" dirty="0">
                <a:solidFill>
                  <a:srgbClr val="59575C"/>
                </a:solidFill>
                <a:latin typeface="Salesforce Sans"/>
                <a:cs typeface="Salesforce Sans"/>
              </a:rPr>
              <a:t>Austin Buchan</a:t>
            </a:r>
            <a:br>
              <a:rPr lang="en-US" sz="1100" b="1" dirty="0">
                <a:solidFill>
                  <a:srgbClr val="59575C"/>
                </a:solidFill>
                <a:latin typeface="Salesforce Sans"/>
                <a:cs typeface="Salesforce Sans"/>
              </a:rPr>
            </a:br>
            <a:r>
              <a:rPr lang="en-US" sz="1100" dirty="0">
                <a:solidFill>
                  <a:srgbClr val="59575C"/>
                </a:solidFill>
                <a:latin typeface="Salesforce Sans"/>
                <a:cs typeface="Salesforce Sans"/>
              </a:rPr>
              <a:t>CEO, College Forward</a:t>
            </a:r>
          </a:p>
        </p:txBody>
      </p:sp>
      <p:pic>
        <p:nvPicPr>
          <p:cNvPr id="25" name="Picture 24">
            <a:extLst>
              <a:ext uri="{FF2B5EF4-FFF2-40B4-BE49-F238E27FC236}">
                <a16:creationId xmlns="" xmlns:a16="http://schemas.microsoft.com/office/drawing/2014/main" id="{92F28C05-32BC-B845-A345-0BA0059947D0}"/>
              </a:ext>
            </a:extLst>
          </p:cNvPr>
          <p:cNvPicPr>
            <a:picLocks noChangeAspect="1"/>
          </p:cNvPicPr>
          <p:nvPr/>
        </p:nvPicPr>
        <p:blipFill rotWithShape="1">
          <a:blip r:embed="rId5" cstate="print"/>
          <a:srcRect l="-1" t="48333" r="64686"/>
          <a:stretch/>
        </p:blipFill>
        <p:spPr>
          <a:xfrm>
            <a:off x="6560764" y="6201878"/>
            <a:ext cx="591085" cy="162317"/>
          </a:xfrm>
          <a:prstGeom prst="rect">
            <a:avLst/>
          </a:prstGeom>
        </p:spPr>
      </p:pic>
      <p:pic>
        <p:nvPicPr>
          <p:cNvPr id="26" name="Picture 25">
            <a:extLst>
              <a:ext uri="{FF2B5EF4-FFF2-40B4-BE49-F238E27FC236}">
                <a16:creationId xmlns="" xmlns:a16="http://schemas.microsoft.com/office/drawing/2014/main" id="{982BC95E-7DC2-B048-84E1-D390F1F321C9}"/>
              </a:ext>
            </a:extLst>
          </p:cNvPr>
          <p:cNvPicPr>
            <a:picLocks noChangeAspect="1"/>
          </p:cNvPicPr>
          <p:nvPr/>
        </p:nvPicPr>
        <p:blipFill>
          <a:blip r:embed="rId6" cstate="print"/>
          <a:stretch>
            <a:fillRect/>
          </a:stretch>
        </p:blipFill>
        <p:spPr>
          <a:xfrm>
            <a:off x="3028863" y="2217063"/>
            <a:ext cx="478878" cy="199014"/>
          </a:xfrm>
          <a:prstGeom prst="rect">
            <a:avLst/>
          </a:prstGeom>
          <a:effectLst>
            <a:outerShdw blurRad="12700" dir="5400000" algn="ctr" rotWithShape="0">
              <a:srgbClr val="000000">
                <a:alpha val="83000"/>
              </a:srgbClr>
            </a:outerShdw>
          </a:effectLst>
        </p:spPr>
      </p:pic>
      <p:pic>
        <p:nvPicPr>
          <p:cNvPr id="27" name="Picture 26">
            <a:extLst>
              <a:ext uri="{FF2B5EF4-FFF2-40B4-BE49-F238E27FC236}">
                <a16:creationId xmlns="" xmlns:a16="http://schemas.microsoft.com/office/drawing/2014/main" id="{944F0A37-7F7D-6F4C-A7D3-42434EF5F42B}"/>
              </a:ext>
            </a:extLst>
          </p:cNvPr>
          <p:cNvPicPr>
            <a:picLocks noChangeAspect="1"/>
          </p:cNvPicPr>
          <p:nvPr/>
        </p:nvPicPr>
        <p:blipFill>
          <a:blip r:embed="rId6" cstate="print"/>
          <a:stretch>
            <a:fillRect/>
          </a:stretch>
        </p:blipFill>
        <p:spPr>
          <a:xfrm>
            <a:off x="1683899" y="3590799"/>
            <a:ext cx="478878" cy="199014"/>
          </a:xfrm>
          <a:prstGeom prst="rect">
            <a:avLst/>
          </a:prstGeom>
          <a:effectLst>
            <a:outerShdw blurRad="12700" dir="5400000" algn="ctr" rotWithShape="0">
              <a:srgbClr val="000000">
                <a:alpha val="83000"/>
              </a:srgbClr>
            </a:outerShdw>
          </a:effectLst>
        </p:spPr>
      </p:pic>
      <p:pic>
        <p:nvPicPr>
          <p:cNvPr id="28" name="Picture 27">
            <a:extLst>
              <a:ext uri="{FF2B5EF4-FFF2-40B4-BE49-F238E27FC236}">
                <a16:creationId xmlns="" xmlns:a16="http://schemas.microsoft.com/office/drawing/2014/main" id="{F0135DEB-8675-A74D-AD73-D312EDFF2B43}"/>
              </a:ext>
            </a:extLst>
          </p:cNvPr>
          <p:cNvPicPr>
            <a:picLocks noChangeAspect="1"/>
          </p:cNvPicPr>
          <p:nvPr/>
        </p:nvPicPr>
        <p:blipFill>
          <a:blip r:embed="rId6" cstate="print"/>
          <a:stretch>
            <a:fillRect/>
          </a:stretch>
        </p:blipFill>
        <p:spPr>
          <a:xfrm>
            <a:off x="1787494" y="3801784"/>
            <a:ext cx="478878" cy="199014"/>
          </a:xfrm>
          <a:prstGeom prst="rect">
            <a:avLst/>
          </a:prstGeom>
          <a:effectLst>
            <a:outerShdw blurRad="12700" dir="5400000" algn="ctr" rotWithShape="0">
              <a:srgbClr val="000000">
                <a:alpha val="83000"/>
              </a:srgbClr>
            </a:outerShdw>
          </a:effectLst>
        </p:spPr>
      </p:pic>
      <p:pic>
        <p:nvPicPr>
          <p:cNvPr id="29" name="Picture 28">
            <a:extLst>
              <a:ext uri="{FF2B5EF4-FFF2-40B4-BE49-F238E27FC236}">
                <a16:creationId xmlns="" xmlns:a16="http://schemas.microsoft.com/office/drawing/2014/main" id="{8EF724B8-60BF-7B4C-BD22-CA1556E894B6}"/>
              </a:ext>
            </a:extLst>
          </p:cNvPr>
          <p:cNvPicPr>
            <a:picLocks noChangeAspect="1"/>
          </p:cNvPicPr>
          <p:nvPr/>
        </p:nvPicPr>
        <p:blipFill>
          <a:blip r:embed="rId6" cstate="print"/>
          <a:stretch>
            <a:fillRect/>
          </a:stretch>
        </p:blipFill>
        <p:spPr>
          <a:xfrm>
            <a:off x="3671738" y="4932644"/>
            <a:ext cx="478878" cy="199014"/>
          </a:xfrm>
          <a:prstGeom prst="rect">
            <a:avLst/>
          </a:prstGeom>
          <a:effectLst>
            <a:outerShdw blurRad="12700" dir="5400000" algn="ctr" rotWithShape="0">
              <a:srgbClr val="000000">
                <a:alpha val="83000"/>
              </a:srgbClr>
            </a:outerShdw>
          </a:effectLst>
        </p:spPr>
      </p:pic>
      <p:pic>
        <p:nvPicPr>
          <p:cNvPr id="30" name="Picture 29">
            <a:extLst>
              <a:ext uri="{FF2B5EF4-FFF2-40B4-BE49-F238E27FC236}">
                <a16:creationId xmlns="" xmlns:a16="http://schemas.microsoft.com/office/drawing/2014/main" id="{38B0A058-BC1E-1342-8C6D-5F178C0EC85E}"/>
              </a:ext>
            </a:extLst>
          </p:cNvPr>
          <p:cNvPicPr>
            <a:picLocks noChangeAspect="1"/>
          </p:cNvPicPr>
          <p:nvPr/>
        </p:nvPicPr>
        <p:blipFill>
          <a:blip r:embed="rId6" cstate="print"/>
          <a:stretch>
            <a:fillRect/>
          </a:stretch>
        </p:blipFill>
        <p:spPr>
          <a:xfrm>
            <a:off x="2549985" y="5625530"/>
            <a:ext cx="478878" cy="199014"/>
          </a:xfrm>
          <a:prstGeom prst="rect">
            <a:avLst/>
          </a:prstGeom>
          <a:effectLst>
            <a:outerShdw blurRad="12700" dir="5400000" algn="ctr" rotWithShape="0">
              <a:srgbClr val="000000">
                <a:alpha val="83000"/>
              </a:srgbClr>
            </a:outerShdw>
          </a:effectLst>
        </p:spPr>
      </p:pic>
      <p:pic>
        <p:nvPicPr>
          <p:cNvPr id="31" name="Picture 30">
            <a:extLst>
              <a:ext uri="{FF2B5EF4-FFF2-40B4-BE49-F238E27FC236}">
                <a16:creationId xmlns="" xmlns:a16="http://schemas.microsoft.com/office/drawing/2014/main" id="{75F5AD35-17B8-BA48-B1B0-2517B8E5E3B8}"/>
              </a:ext>
            </a:extLst>
          </p:cNvPr>
          <p:cNvPicPr>
            <a:picLocks noChangeAspect="1"/>
          </p:cNvPicPr>
          <p:nvPr/>
        </p:nvPicPr>
        <p:blipFill>
          <a:blip r:embed="rId6" cstate="print"/>
          <a:stretch>
            <a:fillRect/>
          </a:stretch>
        </p:blipFill>
        <p:spPr>
          <a:xfrm>
            <a:off x="11379601" y="2411946"/>
            <a:ext cx="478878" cy="199014"/>
          </a:xfrm>
          <a:prstGeom prst="rect">
            <a:avLst/>
          </a:prstGeom>
          <a:effectLst>
            <a:outerShdw blurRad="12700" dir="5400000" algn="ctr" rotWithShape="0">
              <a:srgbClr val="000000">
                <a:alpha val="83000"/>
              </a:srgbClr>
            </a:outerShdw>
          </a:effectLst>
        </p:spPr>
      </p:pic>
      <p:pic>
        <p:nvPicPr>
          <p:cNvPr id="32" name="Picture 31">
            <a:extLst>
              <a:ext uri="{FF2B5EF4-FFF2-40B4-BE49-F238E27FC236}">
                <a16:creationId xmlns="" xmlns:a16="http://schemas.microsoft.com/office/drawing/2014/main" id="{635AEC1E-B92A-0F45-B259-D4EB98BB56A2}"/>
              </a:ext>
            </a:extLst>
          </p:cNvPr>
          <p:cNvPicPr>
            <a:picLocks noChangeAspect="1"/>
          </p:cNvPicPr>
          <p:nvPr/>
        </p:nvPicPr>
        <p:blipFill>
          <a:blip r:embed="rId6" cstate="print"/>
          <a:stretch>
            <a:fillRect/>
          </a:stretch>
        </p:blipFill>
        <p:spPr>
          <a:xfrm>
            <a:off x="11422444" y="3601778"/>
            <a:ext cx="478878" cy="199014"/>
          </a:xfrm>
          <a:prstGeom prst="rect">
            <a:avLst/>
          </a:prstGeom>
          <a:effectLst>
            <a:outerShdw blurRad="12700" dir="5400000" algn="ctr" rotWithShape="0">
              <a:srgbClr val="000000">
                <a:alpha val="83000"/>
              </a:srgbClr>
            </a:outerShdw>
          </a:effectLst>
        </p:spPr>
      </p:pic>
      <p:pic>
        <p:nvPicPr>
          <p:cNvPr id="33" name="Picture 32">
            <a:extLst>
              <a:ext uri="{FF2B5EF4-FFF2-40B4-BE49-F238E27FC236}">
                <a16:creationId xmlns="" xmlns:a16="http://schemas.microsoft.com/office/drawing/2014/main" id="{C01DC434-CADC-6E47-8952-75826B687125}"/>
              </a:ext>
            </a:extLst>
          </p:cNvPr>
          <p:cNvPicPr>
            <a:picLocks noChangeAspect="1"/>
          </p:cNvPicPr>
          <p:nvPr/>
        </p:nvPicPr>
        <p:blipFill>
          <a:blip r:embed="rId6" cstate="print"/>
          <a:stretch>
            <a:fillRect/>
          </a:stretch>
        </p:blipFill>
        <p:spPr>
          <a:xfrm>
            <a:off x="11422444" y="4983836"/>
            <a:ext cx="478878" cy="199014"/>
          </a:xfrm>
          <a:prstGeom prst="rect">
            <a:avLst/>
          </a:prstGeom>
          <a:effectLst>
            <a:outerShdw blurRad="12700" dir="5400000" algn="ctr" rotWithShape="0">
              <a:srgbClr val="000000">
                <a:alpha val="83000"/>
              </a:srgbClr>
            </a:outerShdw>
          </a:effectLst>
        </p:spPr>
      </p:pic>
      <p:pic>
        <p:nvPicPr>
          <p:cNvPr id="34" name="Picture 33">
            <a:extLst>
              <a:ext uri="{FF2B5EF4-FFF2-40B4-BE49-F238E27FC236}">
                <a16:creationId xmlns="" xmlns:a16="http://schemas.microsoft.com/office/drawing/2014/main" id="{FCA4D918-C795-AA43-89B9-92A213B71217}"/>
              </a:ext>
            </a:extLst>
          </p:cNvPr>
          <p:cNvPicPr>
            <a:picLocks noChangeAspect="1"/>
          </p:cNvPicPr>
          <p:nvPr/>
        </p:nvPicPr>
        <p:blipFill>
          <a:blip r:embed="rId6" cstate="print"/>
          <a:stretch>
            <a:fillRect/>
          </a:stretch>
        </p:blipFill>
        <p:spPr>
          <a:xfrm>
            <a:off x="11422444" y="5194112"/>
            <a:ext cx="478878" cy="199014"/>
          </a:xfrm>
          <a:prstGeom prst="rect">
            <a:avLst/>
          </a:prstGeom>
          <a:effectLst>
            <a:outerShdw blurRad="12700" dir="5400000" algn="ctr" rotWithShape="0">
              <a:srgbClr val="000000">
                <a:alpha val="83000"/>
              </a:srgbClr>
            </a:outerShdw>
          </a:effectLst>
        </p:spPr>
      </p:pic>
    </p:spTree>
    <p:extLst>
      <p:ext uri="{BB962C8B-B14F-4D97-AF65-F5344CB8AC3E}">
        <p14:creationId xmlns:p14="http://schemas.microsoft.com/office/powerpoint/2010/main" val="652401070"/>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8D1FEDD8-653B-5F4A-A3BD-E539039725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07346"/>
            <a:ext cx="12191999" cy="5470575"/>
          </a:xfrm>
          <a:prstGeom prst="rect">
            <a:avLst/>
          </a:prstGeom>
        </p:spPr>
      </p:pic>
      <p:sp>
        <p:nvSpPr>
          <p:cNvPr id="2" name="Slide Number Placeholder 1">
            <a:extLst>
              <a:ext uri="{FF2B5EF4-FFF2-40B4-BE49-F238E27FC236}">
                <a16:creationId xmlns="" xmlns:a16="http://schemas.microsoft.com/office/drawing/2014/main" id="{95BBF521-AA51-A84F-8ACC-0810BD903C25}"/>
              </a:ext>
            </a:extLst>
          </p:cNvPr>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b="0" i="0" u="none" strike="noStrike" kern="0" cap="none" spc="0" normalizeH="0" baseline="0" noProof="0" dirty="0">
              <a:ln>
                <a:noFill/>
              </a:ln>
              <a:solidFill>
                <a:sysClr val="windowText" lastClr="000000"/>
              </a:solidFill>
              <a:effectLst/>
              <a:uLnTx/>
              <a:uFillTx/>
            </a:endParaRPr>
          </a:p>
        </p:txBody>
      </p:sp>
      <p:sp>
        <p:nvSpPr>
          <p:cNvPr id="3" name="Text Placeholder 2">
            <a:extLst>
              <a:ext uri="{FF2B5EF4-FFF2-40B4-BE49-F238E27FC236}">
                <a16:creationId xmlns="" xmlns:a16="http://schemas.microsoft.com/office/drawing/2014/main" id="{00C75489-E7AA-AC45-B7B7-E07F29F7F680}"/>
              </a:ext>
            </a:extLst>
          </p:cNvPr>
          <p:cNvSpPr>
            <a:spLocks noGrp="1"/>
          </p:cNvSpPr>
          <p:nvPr>
            <p:ph type="body" sz="quarter" idx="11"/>
          </p:nvPr>
        </p:nvSpPr>
        <p:spPr/>
        <p:txBody>
          <a:bodyPr/>
          <a:lstStyle/>
          <a:p>
            <a:r>
              <a:rPr lang="fr-FR" dirty="0" smtClean="0"/>
              <a:t>Les représentants des ventes se noient dans les données et le courrier électronique</a:t>
            </a:r>
            <a:endParaRPr lang="en-US" dirty="0"/>
          </a:p>
        </p:txBody>
      </p:sp>
    </p:spTree>
    <p:extLst>
      <p:ext uri="{BB962C8B-B14F-4D97-AF65-F5344CB8AC3E}">
        <p14:creationId xmlns:p14="http://schemas.microsoft.com/office/powerpoint/2010/main" val="360663043"/>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FD3D99F-2EF1-AC49-97E7-9AF5B6BC9A39}"/>
              </a:ext>
            </a:extLst>
          </p:cNvPr>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b="0" i="0" u="none" strike="noStrike" kern="0" cap="none" spc="0" normalizeH="0" baseline="0" noProof="0" dirty="0">
              <a:ln>
                <a:noFill/>
              </a:ln>
              <a:solidFill>
                <a:sysClr val="windowText" lastClr="000000"/>
              </a:solidFill>
              <a:effectLst/>
              <a:uLnTx/>
              <a:uFillTx/>
            </a:endParaRPr>
          </a:p>
        </p:txBody>
      </p:sp>
      <p:sp>
        <p:nvSpPr>
          <p:cNvPr id="3" name="Text Placeholder 2">
            <a:extLst>
              <a:ext uri="{FF2B5EF4-FFF2-40B4-BE49-F238E27FC236}">
                <a16:creationId xmlns="" xmlns:a16="http://schemas.microsoft.com/office/drawing/2014/main" id="{17AF80BB-C8C3-B347-B2D6-197B603526C4}"/>
              </a:ext>
            </a:extLst>
          </p:cNvPr>
          <p:cNvSpPr>
            <a:spLocks noGrp="1"/>
          </p:cNvSpPr>
          <p:nvPr>
            <p:ph type="body" sz="quarter" idx="11"/>
          </p:nvPr>
        </p:nvSpPr>
        <p:spPr/>
        <p:txBody>
          <a:bodyPr/>
          <a:lstStyle/>
          <a:p>
            <a:r>
              <a:rPr lang="fr-FR" dirty="0" smtClean="0"/>
              <a:t>Vends plus intelligemment avec Sales Cloud Einstein</a:t>
            </a:r>
            <a:endParaRPr lang="en-US" dirty="0"/>
          </a:p>
        </p:txBody>
      </p:sp>
      <p:pic>
        <p:nvPicPr>
          <p:cNvPr id="5" name="Picture 4">
            <a:extLst>
              <a:ext uri="{FF2B5EF4-FFF2-40B4-BE49-F238E27FC236}">
                <a16:creationId xmlns="" xmlns:a16="http://schemas.microsoft.com/office/drawing/2014/main" id="{FF095CEF-94F5-164F-A997-B16D8B1F9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09560"/>
            <a:ext cx="12191999" cy="5744847"/>
          </a:xfrm>
          <a:prstGeom prst="rect">
            <a:avLst/>
          </a:prstGeom>
        </p:spPr>
      </p:pic>
    </p:spTree>
    <p:extLst>
      <p:ext uri="{BB962C8B-B14F-4D97-AF65-F5344CB8AC3E}">
        <p14:creationId xmlns:p14="http://schemas.microsoft.com/office/powerpoint/2010/main" val="2768967371"/>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C38417A-EEB4-D04F-9C6A-76E6D5D0CA54}"/>
              </a:ext>
            </a:extLst>
          </p:cNvPr>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b="0" i="0" u="none" strike="noStrike" kern="0" cap="none" spc="0" normalizeH="0" baseline="0" noProof="0" dirty="0">
              <a:ln>
                <a:noFill/>
              </a:ln>
              <a:solidFill>
                <a:sysClr val="windowText" lastClr="000000"/>
              </a:solidFill>
              <a:effectLst/>
              <a:uLnTx/>
              <a:uFillTx/>
            </a:endParaRPr>
          </a:p>
        </p:txBody>
      </p:sp>
      <p:sp>
        <p:nvSpPr>
          <p:cNvPr id="3" name="Text Placeholder 2">
            <a:extLst>
              <a:ext uri="{FF2B5EF4-FFF2-40B4-BE49-F238E27FC236}">
                <a16:creationId xmlns="" xmlns:a16="http://schemas.microsoft.com/office/drawing/2014/main" id="{CDCF5601-1FC6-7148-9671-AD60F7E5119E}"/>
              </a:ext>
            </a:extLst>
          </p:cNvPr>
          <p:cNvSpPr>
            <a:spLocks noGrp="1"/>
          </p:cNvSpPr>
          <p:nvPr>
            <p:ph type="body" sz="quarter" idx="11"/>
          </p:nvPr>
        </p:nvSpPr>
        <p:spPr/>
        <p:txBody>
          <a:bodyPr/>
          <a:lstStyle/>
          <a:p>
            <a:r>
              <a:rPr lang="en-US" dirty="0"/>
              <a:t>Einstein Lead Scoring</a:t>
            </a:r>
          </a:p>
        </p:txBody>
      </p:sp>
      <p:pic>
        <p:nvPicPr>
          <p:cNvPr id="7" name="Picture 6">
            <a:extLst>
              <a:ext uri="{FF2B5EF4-FFF2-40B4-BE49-F238E27FC236}">
                <a16:creationId xmlns="" xmlns:a16="http://schemas.microsoft.com/office/drawing/2014/main" id="{B689FB50-4611-F740-8B0A-C64DF3D87C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132951"/>
            <a:ext cx="12309231" cy="5772605"/>
          </a:xfrm>
          <a:prstGeom prst="rect">
            <a:avLst/>
          </a:prstGeom>
        </p:spPr>
      </p:pic>
    </p:spTree>
    <p:extLst>
      <p:ext uri="{BB962C8B-B14F-4D97-AF65-F5344CB8AC3E}">
        <p14:creationId xmlns:p14="http://schemas.microsoft.com/office/powerpoint/2010/main" val="55969777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7F7DE2E-FD6D-254A-AB67-B2E662A67910}"/>
              </a:ext>
            </a:extLst>
          </p:cNvPr>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b="0" i="0" u="none" strike="noStrike" kern="0" cap="none" spc="0" normalizeH="0" baseline="0" noProof="0" dirty="0">
              <a:ln>
                <a:noFill/>
              </a:ln>
              <a:solidFill>
                <a:sysClr val="windowText" lastClr="000000"/>
              </a:solidFill>
              <a:effectLst/>
              <a:uLnTx/>
              <a:uFillTx/>
            </a:endParaRPr>
          </a:p>
        </p:txBody>
      </p:sp>
      <p:sp>
        <p:nvSpPr>
          <p:cNvPr id="3" name="Text Placeholder 2">
            <a:extLst>
              <a:ext uri="{FF2B5EF4-FFF2-40B4-BE49-F238E27FC236}">
                <a16:creationId xmlns="" xmlns:a16="http://schemas.microsoft.com/office/drawing/2014/main" id="{9D700D00-D348-A440-8AAC-2A417CEEFCC8}"/>
              </a:ext>
            </a:extLst>
          </p:cNvPr>
          <p:cNvSpPr>
            <a:spLocks noGrp="1"/>
          </p:cNvSpPr>
          <p:nvPr>
            <p:ph type="body" sz="quarter" idx="11"/>
          </p:nvPr>
        </p:nvSpPr>
        <p:spPr/>
        <p:txBody>
          <a:bodyPr/>
          <a:lstStyle/>
          <a:p>
            <a:r>
              <a:rPr lang="fr-FR" dirty="0" smtClean="0"/>
              <a:t>Comment ça marche</a:t>
            </a:r>
            <a:endParaRPr lang="en-US" dirty="0"/>
          </a:p>
        </p:txBody>
      </p:sp>
      <p:pic>
        <p:nvPicPr>
          <p:cNvPr id="4" name="Shape 3354">
            <a:extLst>
              <a:ext uri="{FF2B5EF4-FFF2-40B4-BE49-F238E27FC236}">
                <a16:creationId xmlns="" xmlns:a16="http://schemas.microsoft.com/office/drawing/2014/main" id="{8A90173B-044D-C54D-8C29-E7DE162D8C47}"/>
              </a:ext>
            </a:extLst>
          </p:cNvPr>
          <p:cNvPicPr preferRelativeResize="0"/>
          <p:nvPr/>
        </p:nvPicPr>
        <p:blipFill rotWithShape="1">
          <a:blip r:embed="rId2" cstate="print">
            <a:alphaModFix amt="50000"/>
          </a:blip>
          <a:srcRect/>
          <a:stretch/>
        </p:blipFill>
        <p:spPr>
          <a:xfrm>
            <a:off x="2477888" y="6770438"/>
            <a:ext cx="7835758" cy="307720"/>
          </a:xfrm>
          <a:prstGeom prst="rect">
            <a:avLst/>
          </a:prstGeom>
          <a:noFill/>
          <a:ln>
            <a:noFill/>
          </a:ln>
        </p:spPr>
      </p:pic>
      <p:pic>
        <p:nvPicPr>
          <p:cNvPr id="5" name="Shape 3355">
            <a:extLst>
              <a:ext uri="{FF2B5EF4-FFF2-40B4-BE49-F238E27FC236}">
                <a16:creationId xmlns="" xmlns:a16="http://schemas.microsoft.com/office/drawing/2014/main" id="{D3A60D87-D97F-8044-84C5-CD210C4228EB}"/>
              </a:ext>
            </a:extLst>
          </p:cNvPr>
          <p:cNvPicPr preferRelativeResize="0"/>
          <p:nvPr/>
        </p:nvPicPr>
        <p:blipFill rotWithShape="1">
          <a:blip r:embed="rId3" cstate="print">
            <a:alphaModFix/>
          </a:blip>
          <a:srcRect/>
          <a:stretch/>
        </p:blipFill>
        <p:spPr>
          <a:xfrm>
            <a:off x="1434984" y="1058791"/>
            <a:ext cx="9255155" cy="5799209"/>
          </a:xfrm>
          <a:prstGeom prst="rect">
            <a:avLst/>
          </a:prstGeom>
          <a:noFill/>
          <a:ln>
            <a:noFill/>
          </a:ln>
        </p:spPr>
      </p:pic>
      <p:sp>
        <p:nvSpPr>
          <p:cNvPr id="6" name="Shape 3357">
            <a:extLst>
              <a:ext uri="{FF2B5EF4-FFF2-40B4-BE49-F238E27FC236}">
                <a16:creationId xmlns="" xmlns:a16="http://schemas.microsoft.com/office/drawing/2014/main" id="{45DA6FE3-D2B2-4343-9815-2D0985A4346A}"/>
              </a:ext>
            </a:extLst>
          </p:cNvPr>
          <p:cNvSpPr txBox="1">
            <a:spLocks/>
          </p:cNvSpPr>
          <p:nvPr/>
        </p:nvSpPr>
        <p:spPr>
          <a:xfrm>
            <a:off x="1647598" y="1203341"/>
            <a:ext cx="9059640" cy="990142"/>
          </a:xfrm>
          <a:prstGeom prst="rect">
            <a:avLst/>
          </a:prstGeom>
          <a:noFill/>
          <a:ln>
            <a:noFill/>
          </a:ln>
        </p:spPr>
        <p:txBody>
          <a:bodyPr spcFirstLastPara="1" vert="horz" wrap="square" lIns="0" tIns="0" rIns="0" bIns="0" numCol="1" rtlCol="0" anchor="b" anchorCtr="0" compatLnSpc="1">
            <a:prstTxWarp prst="textNoShape">
              <a:avLst/>
            </a:prstTxWarp>
            <a:noAutofit/>
          </a:bodyPr>
          <a:lstStyle>
            <a:lvl1pPr algn="l" rtl="0" eaLnBrk="1" fontAlgn="base" hangingPunct="1">
              <a:lnSpc>
                <a:spcPct val="80000"/>
              </a:lnSpc>
              <a:spcBef>
                <a:spcPct val="0"/>
              </a:spcBef>
              <a:spcAft>
                <a:spcPct val="0"/>
              </a:spcAft>
              <a:defRPr lang="en-US" sz="2800" b="1" cap="all" spc="0" normalizeH="0" baseline="0" dirty="0">
                <a:solidFill>
                  <a:schemeClr val="bg1"/>
                </a:solidFill>
                <a:latin typeface="Salesforce Sans" panose="020B05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a:lstStyle>
          <a:p>
            <a:pPr algn="ctr"/>
            <a:r>
              <a:rPr lang="fr-FR" dirty="0" smtClean="0"/>
              <a:t>Comment fonctionne Einstein </a:t>
            </a:r>
            <a:r>
              <a:rPr lang="fr-FR" dirty="0" err="1" smtClean="0"/>
              <a:t>Lead</a:t>
            </a:r>
            <a:r>
              <a:rPr lang="fr-FR" dirty="0" smtClean="0"/>
              <a:t> </a:t>
            </a:r>
            <a:r>
              <a:rPr lang="fr-FR" dirty="0" err="1" smtClean="0"/>
              <a:t>Scoring</a:t>
            </a:r>
            <a:endParaRPr lang="en-US" kern="0" dirty="0">
              <a:solidFill>
                <a:schemeClr val="lt1"/>
              </a:solidFill>
              <a:latin typeface="+mj-lt"/>
              <a:ea typeface="Proxima Nova"/>
              <a:cs typeface="Proxima Nova"/>
              <a:sym typeface="Proxima Nova"/>
            </a:endParaRPr>
          </a:p>
        </p:txBody>
      </p:sp>
      <p:grpSp>
        <p:nvGrpSpPr>
          <p:cNvPr id="7" name="Shape 3358">
            <a:extLst>
              <a:ext uri="{FF2B5EF4-FFF2-40B4-BE49-F238E27FC236}">
                <a16:creationId xmlns="" xmlns:a16="http://schemas.microsoft.com/office/drawing/2014/main" id="{5E2540A4-B7E0-7842-9B9C-D9903439D619}"/>
              </a:ext>
            </a:extLst>
          </p:cNvPr>
          <p:cNvGrpSpPr/>
          <p:nvPr/>
        </p:nvGrpSpPr>
        <p:grpSpPr>
          <a:xfrm>
            <a:off x="1798423" y="1629985"/>
            <a:ext cx="2653473" cy="4975788"/>
            <a:chOff x="2817082" y="1943915"/>
            <a:chExt cx="5309743" cy="9959479"/>
          </a:xfrm>
        </p:grpSpPr>
        <p:pic>
          <p:nvPicPr>
            <p:cNvPr id="8" name="Shape 3359">
              <a:extLst>
                <a:ext uri="{FF2B5EF4-FFF2-40B4-BE49-F238E27FC236}">
                  <a16:creationId xmlns="" xmlns:a16="http://schemas.microsoft.com/office/drawing/2014/main" id="{E9FF18C8-1D00-1D4F-B1B9-C4F7E1702D76}"/>
                </a:ext>
              </a:extLst>
            </p:cNvPr>
            <p:cNvPicPr preferRelativeResize="0"/>
            <p:nvPr/>
          </p:nvPicPr>
          <p:blipFill rotWithShape="1">
            <a:blip r:embed="rId4" cstate="print">
              <a:alphaModFix amt="40000"/>
            </a:blip>
            <a:srcRect/>
            <a:stretch/>
          </p:blipFill>
          <p:spPr>
            <a:xfrm>
              <a:off x="3020468" y="4024256"/>
              <a:ext cx="60346" cy="128190"/>
            </a:xfrm>
            <a:prstGeom prst="rect">
              <a:avLst/>
            </a:prstGeom>
            <a:noFill/>
            <a:ln>
              <a:noFill/>
            </a:ln>
          </p:spPr>
        </p:pic>
        <p:pic>
          <p:nvPicPr>
            <p:cNvPr id="9" name="Shape 3360">
              <a:extLst>
                <a:ext uri="{FF2B5EF4-FFF2-40B4-BE49-F238E27FC236}">
                  <a16:creationId xmlns="" xmlns:a16="http://schemas.microsoft.com/office/drawing/2014/main" id="{36BD5181-ED10-364E-893A-E3821166E5E0}"/>
                </a:ext>
              </a:extLst>
            </p:cNvPr>
            <p:cNvPicPr preferRelativeResize="0"/>
            <p:nvPr/>
          </p:nvPicPr>
          <p:blipFill rotWithShape="1">
            <a:blip r:embed="rId5" cstate="print">
              <a:alphaModFix amt="40000"/>
            </a:blip>
            <a:srcRect/>
            <a:stretch/>
          </p:blipFill>
          <p:spPr>
            <a:xfrm>
              <a:off x="3196888" y="4134321"/>
              <a:ext cx="63241" cy="134341"/>
            </a:xfrm>
            <a:prstGeom prst="rect">
              <a:avLst/>
            </a:prstGeom>
            <a:noFill/>
            <a:ln>
              <a:noFill/>
            </a:ln>
          </p:spPr>
        </p:pic>
        <p:pic>
          <p:nvPicPr>
            <p:cNvPr id="10" name="Shape 3361">
              <a:extLst>
                <a:ext uri="{FF2B5EF4-FFF2-40B4-BE49-F238E27FC236}">
                  <a16:creationId xmlns="" xmlns:a16="http://schemas.microsoft.com/office/drawing/2014/main" id="{F72A8222-3BC0-B546-9DEF-E4403A1F9A9E}"/>
                </a:ext>
              </a:extLst>
            </p:cNvPr>
            <p:cNvPicPr preferRelativeResize="0"/>
            <p:nvPr/>
          </p:nvPicPr>
          <p:blipFill rotWithShape="1">
            <a:blip r:embed="rId6" cstate="print">
              <a:alphaModFix amt="20000"/>
            </a:blip>
            <a:srcRect/>
            <a:stretch/>
          </p:blipFill>
          <p:spPr>
            <a:xfrm>
              <a:off x="3359822" y="3450465"/>
              <a:ext cx="59883" cy="133404"/>
            </a:xfrm>
            <a:prstGeom prst="rect">
              <a:avLst/>
            </a:prstGeom>
            <a:noFill/>
            <a:ln>
              <a:noFill/>
            </a:ln>
          </p:spPr>
        </p:pic>
        <p:pic>
          <p:nvPicPr>
            <p:cNvPr id="11" name="Shape 3362">
              <a:extLst>
                <a:ext uri="{FF2B5EF4-FFF2-40B4-BE49-F238E27FC236}">
                  <a16:creationId xmlns="" xmlns:a16="http://schemas.microsoft.com/office/drawing/2014/main" id="{98D8151D-608B-6047-9840-FB4A69BC78CF}"/>
                </a:ext>
              </a:extLst>
            </p:cNvPr>
            <p:cNvPicPr preferRelativeResize="0"/>
            <p:nvPr/>
          </p:nvPicPr>
          <p:blipFill rotWithShape="1">
            <a:blip r:embed="rId7" cstate="print">
              <a:alphaModFix amt="19960"/>
            </a:blip>
            <a:srcRect/>
            <a:stretch/>
          </p:blipFill>
          <p:spPr>
            <a:xfrm>
              <a:off x="3805481" y="2835940"/>
              <a:ext cx="89378" cy="189862"/>
            </a:xfrm>
            <a:prstGeom prst="rect">
              <a:avLst/>
            </a:prstGeom>
            <a:noFill/>
            <a:ln>
              <a:noFill/>
            </a:ln>
          </p:spPr>
        </p:pic>
        <p:pic>
          <p:nvPicPr>
            <p:cNvPr id="12" name="Shape 3363">
              <a:extLst>
                <a:ext uri="{FF2B5EF4-FFF2-40B4-BE49-F238E27FC236}">
                  <a16:creationId xmlns="" xmlns:a16="http://schemas.microsoft.com/office/drawing/2014/main" id="{AB5AF56A-F8F5-FA44-9693-77F66831D77D}"/>
                </a:ext>
              </a:extLst>
            </p:cNvPr>
            <p:cNvPicPr preferRelativeResize="0"/>
            <p:nvPr/>
          </p:nvPicPr>
          <p:blipFill rotWithShape="1">
            <a:blip r:embed="rId6" cstate="print">
              <a:alphaModFix amt="50000"/>
            </a:blip>
            <a:srcRect/>
            <a:stretch/>
          </p:blipFill>
          <p:spPr>
            <a:xfrm>
              <a:off x="3598221" y="4110934"/>
              <a:ext cx="60304" cy="134341"/>
            </a:xfrm>
            <a:prstGeom prst="rect">
              <a:avLst/>
            </a:prstGeom>
            <a:noFill/>
            <a:ln>
              <a:noFill/>
            </a:ln>
          </p:spPr>
        </p:pic>
        <p:pic>
          <p:nvPicPr>
            <p:cNvPr id="13" name="Shape 3364">
              <a:extLst>
                <a:ext uri="{FF2B5EF4-FFF2-40B4-BE49-F238E27FC236}">
                  <a16:creationId xmlns="" xmlns:a16="http://schemas.microsoft.com/office/drawing/2014/main" id="{E70D320F-7032-804F-AA3A-FF24F07C885B}"/>
                </a:ext>
              </a:extLst>
            </p:cNvPr>
            <p:cNvPicPr preferRelativeResize="0"/>
            <p:nvPr/>
          </p:nvPicPr>
          <p:blipFill rotWithShape="1">
            <a:blip r:embed="rId6" cstate="print">
              <a:alphaModFix amt="86390"/>
            </a:blip>
            <a:srcRect/>
            <a:stretch/>
          </p:blipFill>
          <p:spPr>
            <a:xfrm>
              <a:off x="3682699" y="3890853"/>
              <a:ext cx="59883" cy="133404"/>
            </a:xfrm>
            <a:prstGeom prst="rect">
              <a:avLst/>
            </a:prstGeom>
            <a:noFill/>
            <a:ln>
              <a:noFill/>
            </a:ln>
          </p:spPr>
        </p:pic>
        <p:pic>
          <p:nvPicPr>
            <p:cNvPr id="14" name="Shape 3365">
              <a:extLst>
                <a:ext uri="{FF2B5EF4-FFF2-40B4-BE49-F238E27FC236}">
                  <a16:creationId xmlns="" xmlns:a16="http://schemas.microsoft.com/office/drawing/2014/main" id="{F82497A9-2F36-F94C-9E8D-B63C8EE1D4A9}"/>
                </a:ext>
              </a:extLst>
            </p:cNvPr>
            <p:cNvPicPr preferRelativeResize="0"/>
            <p:nvPr/>
          </p:nvPicPr>
          <p:blipFill rotWithShape="1">
            <a:blip r:embed="rId8" cstate="print">
              <a:alphaModFix amt="20000"/>
            </a:blip>
            <a:srcRect/>
            <a:stretch/>
          </p:blipFill>
          <p:spPr>
            <a:xfrm>
              <a:off x="3824594" y="3744531"/>
              <a:ext cx="72459" cy="161418"/>
            </a:xfrm>
            <a:prstGeom prst="rect">
              <a:avLst/>
            </a:prstGeom>
            <a:noFill/>
            <a:ln>
              <a:noFill/>
            </a:ln>
          </p:spPr>
        </p:pic>
        <p:pic>
          <p:nvPicPr>
            <p:cNvPr id="15" name="Shape 3366">
              <a:extLst>
                <a:ext uri="{FF2B5EF4-FFF2-40B4-BE49-F238E27FC236}">
                  <a16:creationId xmlns="" xmlns:a16="http://schemas.microsoft.com/office/drawing/2014/main" id="{6AD85BC9-DAA8-DC43-8056-FECC8977F5D0}"/>
                </a:ext>
              </a:extLst>
            </p:cNvPr>
            <p:cNvPicPr preferRelativeResize="0"/>
            <p:nvPr/>
          </p:nvPicPr>
          <p:blipFill rotWithShape="1">
            <a:blip r:embed="rId5" cstate="print">
              <a:alphaModFix amt="40000"/>
            </a:blip>
            <a:srcRect/>
            <a:stretch/>
          </p:blipFill>
          <p:spPr>
            <a:xfrm>
              <a:off x="3812756" y="4110934"/>
              <a:ext cx="63241" cy="134341"/>
            </a:xfrm>
            <a:prstGeom prst="rect">
              <a:avLst/>
            </a:prstGeom>
            <a:noFill/>
            <a:ln>
              <a:noFill/>
            </a:ln>
          </p:spPr>
        </p:pic>
        <p:pic>
          <p:nvPicPr>
            <p:cNvPr id="16" name="Shape 3367">
              <a:extLst>
                <a:ext uri="{FF2B5EF4-FFF2-40B4-BE49-F238E27FC236}">
                  <a16:creationId xmlns="" xmlns:a16="http://schemas.microsoft.com/office/drawing/2014/main" id="{75E8BDDF-927C-F846-B2EA-7CF1C7ABE24F}"/>
                </a:ext>
              </a:extLst>
            </p:cNvPr>
            <p:cNvPicPr preferRelativeResize="0"/>
            <p:nvPr/>
          </p:nvPicPr>
          <p:blipFill rotWithShape="1">
            <a:blip r:embed="rId6" cstate="print">
              <a:alphaModFix amt="50000"/>
            </a:blip>
            <a:srcRect/>
            <a:stretch/>
          </p:blipFill>
          <p:spPr>
            <a:xfrm>
              <a:off x="3969662" y="3972330"/>
              <a:ext cx="60304" cy="134341"/>
            </a:xfrm>
            <a:prstGeom prst="rect">
              <a:avLst/>
            </a:prstGeom>
            <a:noFill/>
            <a:ln>
              <a:noFill/>
            </a:ln>
          </p:spPr>
        </p:pic>
        <p:pic>
          <p:nvPicPr>
            <p:cNvPr id="17" name="Shape 3368">
              <a:extLst>
                <a:ext uri="{FF2B5EF4-FFF2-40B4-BE49-F238E27FC236}">
                  <a16:creationId xmlns="" xmlns:a16="http://schemas.microsoft.com/office/drawing/2014/main" id="{1E2D4093-4492-1849-BE2D-44148B7702E6}"/>
                </a:ext>
              </a:extLst>
            </p:cNvPr>
            <p:cNvPicPr preferRelativeResize="0"/>
            <p:nvPr/>
          </p:nvPicPr>
          <p:blipFill rotWithShape="1">
            <a:blip r:embed="rId5" cstate="print">
              <a:alphaModFix amt="18720"/>
            </a:blip>
            <a:srcRect/>
            <a:stretch/>
          </p:blipFill>
          <p:spPr>
            <a:xfrm>
              <a:off x="4045689" y="3758069"/>
              <a:ext cx="63241" cy="134341"/>
            </a:xfrm>
            <a:prstGeom prst="rect">
              <a:avLst/>
            </a:prstGeom>
            <a:noFill/>
            <a:ln>
              <a:noFill/>
            </a:ln>
          </p:spPr>
        </p:pic>
        <p:pic>
          <p:nvPicPr>
            <p:cNvPr id="18" name="Shape 3369">
              <a:extLst>
                <a:ext uri="{FF2B5EF4-FFF2-40B4-BE49-F238E27FC236}">
                  <a16:creationId xmlns="" xmlns:a16="http://schemas.microsoft.com/office/drawing/2014/main" id="{B708E6A8-3C88-B341-83B4-F3EE72A64B05}"/>
                </a:ext>
              </a:extLst>
            </p:cNvPr>
            <p:cNvPicPr preferRelativeResize="0"/>
            <p:nvPr/>
          </p:nvPicPr>
          <p:blipFill rotWithShape="1">
            <a:blip r:embed="rId5" cstate="print">
              <a:alphaModFix amt="40000"/>
            </a:blip>
            <a:srcRect/>
            <a:stretch/>
          </p:blipFill>
          <p:spPr>
            <a:xfrm>
              <a:off x="3477641" y="3852316"/>
              <a:ext cx="63241" cy="134341"/>
            </a:xfrm>
            <a:prstGeom prst="rect">
              <a:avLst/>
            </a:prstGeom>
            <a:noFill/>
            <a:ln>
              <a:noFill/>
            </a:ln>
          </p:spPr>
        </p:pic>
        <p:pic>
          <p:nvPicPr>
            <p:cNvPr id="19" name="Shape 3370">
              <a:extLst>
                <a:ext uri="{FF2B5EF4-FFF2-40B4-BE49-F238E27FC236}">
                  <a16:creationId xmlns="" xmlns:a16="http://schemas.microsoft.com/office/drawing/2014/main" id="{E21B292B-6ADE-814C-B913-07A5CA2EC544}"/>
                </a:ext>
              </a:extLst>
            </p:cNvPr>
            <p:cNvPicPr preferRelativeResize="0"/>
            <p:nvPr/>
          </p:nvPicPr>
          <p:blipFill rotWithShape="1">
            <a:blip r:embed="rId9" cstate="print">
              <a:alphaModFix amt="50000"/>
            </a:blip>
            <a:srcRect/>
            <a:stretch/>
          </p:blipFill>
          <p:spPr>
            <a:xfrm>
              <a:off x="3624582" y="3736592"/>
              <a:ext cx="38389" cy="85521"/>
            </a:xfrm>
            <a:prstGeom prst="rect">
              <a:avLst/>
            </a:prstGeom>
            <a:noFill/>
            <a:ln>
              <a:noFill/>
            </a:ln>
          </p:spPr>
        </p:pic>
        <p:pic>
          <p:nvPicPr>
            <p:cNvPr id="20" name="Shape 3371">
              <a:extLst>
                <a:ext uri="{FF2B5EF4-FFF2-40B4-BE49-F238E27FC236}">
                  <a16:creationId xmlns="" xmlns:a16="http://schemas.microsoft.com/office/drawing/2014/main" id="{D117F7DD-B386-DD4F-BC47-AB95ED12506D}"/>
                </a:ext>
              </a:extLst>
            </p:cNvPr>
            <p:cNvPicPr preferRelativeResize="0"/>
            <p:nvPr/>
          </p:nvPicPr>
          <p:blipFill rotWithShape="1">
            <a:blip r:embed="rId10" cstate="print">
              <a:alphaModFix amt="64930"/>
            </a:blip>
            <a:srcRect/>
            <a:stretch/>
          </p:blipFill>
          <p:spPr>
            <a:xfrm>
              <a:off x="3643776" y="3425485"/>
              <a:ext cx="147298" cy="202740"/>
            </a:xfrm>
            <a:prstGeom prst="rect">
              <a:avLst/>
            </a:prstGeom>
            <a:noFill/>
            <a:ln>
              <a:noFill/>
            </a:ln>
          </p:spPr>
        </p:pic>
        <p:pic>
          <p:nvPicPr>
            <p:cNvPr id="21" name="Shape 3372">
              <a:extLst>
                <a:ext uri="{FF2B5EF4-FFF2-40B4-BE49-F238E27FC236}">
                  <a16:creationId xmlns="" xmlns:a16="http://schemas.microsoft.com/office/drawing/2014/main" id="{C1D6DDAF-405E-6042-962B-9AAD40E7CD0C}"/>
                </a:ext>
              </a:extLst>
            </p:cNvPr>
            <p:cNvPicPr preferRelativeResize="0"/>
            <p:nvPr/>
          </p:nvPicPr>
          <p:blipFill rotWithShape="1">
            <a:blip r:embed="rId5" cstate="print">
              <a:alphaModFix amt="40000"/>
            </a:blip>
            <a:srcRect/>
            <a:stretch/>
          </p:blipFill>
          <p:spPr>
            <a:xfrm>
              <a:off x="3878029" y="3531009"/>
              <a:ext cx="63241" cy="134341"/>
            </a:xfrm>
            <a:prstGeom prst="rect">
              <a:avLst/>
            </a:prstGeom>
            <a:noFill/>
            <a:ln>
              <a:noFill/>
            </a:ln>
          </p:spPr>
        </p:pic>
        <p:pic>
          <p:nvPicPr>
            <p:cNvPr id="22" name="Shape 3373">
              <a:extLst>
                <a:ext uri="{FF2B5EF4-FFF2-40B4-BE49-F238E27FC236}">
                  <a16:creationId xmlns="" xmlns:a16="http://schemas.microsoft.com/office/drawing/2014/main" id="{C7521378-8B47-C545-ACF2-62501BCC326D}"/>
                </a:ext>
              </a:extLst>
            </p:cNvPr>
            <p:cNvPicPr preferRelativeResize="0"/>
            <p:nvPr/>
          </p:nvPicPr>
          <p:blipFill rotWithShape="1">
            <a:blip r:embed="rId11" cstate="print">
              <a:alphaModFix amt="75160"/>
            </a:blip>
            <a:srcRect/>
            <a:stretch/>
          </p:blipFill>
          <p:spPr>
            <a:xfrm>
              <a:off x="4170926" y="3917402"/>
              <a:ext cx="78408" cy="174675"/>
            </a:xfrm>
            <a:prstGeom prst="rect">
              <a:avLst/>
            </a:prstGeom>
            <a:noFill/>
            <a:ln>
              <a:noFill/>
            </a:ln>
          </p:spPr>
        </p:pic>
        <p:pic>
          <p:nvPicPr>
            <p:cNvPr id="23" name="Shape 3374">
              <a:extLst>
                <a:ext uri="{FF2B5EF4-FFF2-40B4-BE49-F238E27FC236}">
                  <a16:creationId xmlns="" xmlns:a16="http://schemas.microsoft.com/office/drawing/2014/main" id="{7EC59F09-19F1-0844-A255-576045CD8E4C}"/>
                </a:ext>
              </a:extLst>
            </p:cNvPr>
            <p:cNvPicPr preferRelativeResize="0"/>
            <p:nvPr/>
          </p:nvPicPr>
          <p:blipFill rotWithShape="1">
            <a:blip r:embed="rId12" cstate="print">
              <a:alphaModFix amt="74310"/>
            </a:blip>
            <a:srcRect/>
            <a:stretch/>
          </p:blipFill>
          <p:spPr>
            <a:xfrm>
              <a:off x="4309636" y="3768831"/>
              <a:ext cx="202457" cy="270487"/>
            </a:xfrm>
            <a:prstGeom prst="rect">
              <a:avLst/>
            </a:prstGeom>
            <a:noFill/>
            <a:ln>
              <a:noFill/>
            </a:ln>
          </p:spPr>
        </p:pic>
        <p:pic>
          <p:nvPicPr>
            <p:cNvPr id="24" name="Shape 3375">
              <a:extLst>
                <a:ext uri="{FF2B5EF4-FFF2-40B4-BE49-F238E27FC236}">
                  <a16:creationId xmlns="" xmlns:a16="http://schemas.microsoft.com/office/drawing/2014/main" id="{31A16EC7-DAB7-9843-893F-95E17BAB9C83}"/>
                </a:ext>
              </a:extLst>
            </p:cNvPr>
            <p:cNvPicPr preferRelativeResize="0"/>
            <p:nvPr/>
          </p:nvPicPr>
          <p:blipFill rotWithShape="1">
            <a:blip r:embed="rId13" cstate="print">
              <a:alphaModFix amt="80000"/>
            </a:blip>
            <a:srcRect/>
            <a:stretch/>
          </p:blipFill>
          <p:spPr>
            <a:xfrm>
              <a:off x="4171358" y="3338641"/>
              <a:ext cx="99071" cy="134341"/>
            </a:xfrm>
            <a:prstGeom prst="rect">
              <a:avLst/>
            </a:prstGeom>
            <a:noFill/>
            <a:ln>
              <a:noFill/>
            </a:ln>
          </p:spPr>
        </p:pic>
        <p:pic>
          <p:nvPicPr>
            <p:cNvPr id="25" name="Shape 3376">
              <a:extLst>
                <a:ext uri="{FF2B5EF4-FFF2-40B4-BE49-F238E27FC236}">
                  <a16:creationId xmlns="" xmlns:a16="http://schemas.microsoft.com/office/drawing/2014/main" id="{63B1E202-E11A-AE41-AD8D-446E245A1D07}"/>
                </a:ext>
              </a:extLst>
            </p:cNvPr>
            <p:cNvPicPr preferRelativeResize="0"/>
            <p:nvPr/>
          </p:nvPicPr>
          <p:blipFill rotWithShape="1">
            <a:blip r:embed="rId6" cstate="print">
              <a:alphaModFix amt="50000"/>
            </a:blip>
            <a:srcRect/>
            <a:stretch/>
          </p:blipFill>
          <p:spPr>
            <a:xfrm>
              <a:off x="3582414" y="2912001"/>
              <a:ext cx="60304" cy="134341"/>
            </a:xfrm>
            <a:prstGeom prst="rect">
              <a:avLst/>
            </a:prstGeom>
            <a:noFill/>
            <a:ln>
              <a:noFill/>
            </a:ln>
          </p:spPr>
        </p:pic>
        <p:pic>
          <p:nvPicPr>
            <p:cNvPr id="26" name="Shape 3377">
              <a:extLst>
                <a:ext uri="{FF2B5EF4-FFF2-40B4-BE49-F238E27FC236}">
                  <a16:creationId xmlns="" xmlns:a16="http://schemas.microsoft.com/office/drawing/2014/main" id="{81558856-7A80-EC4B-81F9-B485B024959F}"/>
                </a:ext>
              </a:extLst>
            </p:cNvPr>
            <p:cNvPicPr preferRelativeResize="0"/>
            <p:nvPr/>
          </p:nvPicPr>
          <p:blipFill rotWithShape="1">
            <a:blip r:embed="rId8" cstate="print">
              <a:alphaModFix amt="20000"/>
            </a:blip>
            <a:srcRect/>
            <a:stretch/>
          </p:blipFill>
          <p:spPr>
            <a:xfrm>
              <a:off x="3927668" y="3217857"/>
              <a:ext cx="72459" cy="161418"/>
            </a:xfrm>
            <a:prstGeom prst="rect">
              <a:avLst/>
            </a:prstGeom>
            <a:noFill/>
            <a:ln>
              <a:noFill/>
            </a:ln>
          </p:spPr>
        </p:pic>
        <p:pic>
          <p:nvPicPr>
            <p:cNvPr id="27" name="Shape 3378">
              <a:extLst>
                <a:ext uri="{FF2B5EF4-FFF2-40B4-BE49-F238E27FC236}">
                  <a16:creationId xmlns="" xmlns:a16="http://schemas.microsoft.com/office/drawing/2014/main" id="{24DF76C5-D020-E643-8D36-9F555700660E}"/>
                </a:ext>
              </a:extLst>
            </p:cNvPr>
            <p:cNvPicPr preferRelativeResize="0"/>
            <p:nvPr/>
          </p:nvPicPr>
          <p:blipFill rotWithShape="1">
            <a:blip r:embed="rId6" cstate="print">
              <a:alphaModFix amt="20000"/>
            </a:blip>
            <a:srcRect/>
            <a:stretch/>
          </p:blipFill>
          <p:spPr>
            <a:xfrm>
              <a:off x="3388661" y="2864169"/>
              <a:ext cx="59883" cy="133404"/>
            </a:xfrm>
            <a:prstGeom prst="rect">
              <a:avLst/>
            </a:prstGeom>
            <a:noFill/>
            <a:ln>
              <a:noFill/>
            </a:ln>
          </p:spPr>
        </p:pic>
        <p:pic>
          <p:nvPicPr>
            <p:cNvPr id="28" name="Shape 3379">
              <a:extLst>
                <a:ext uri="{FF2B5EF4-FFF2-40B4-BE49-F238E27FC236}">
                  <a16:creationId xmlns="" xmlns:a16="http://schemas.microsoft.com/office/drawing/2014/main" id="{7AF57C66-037C-694F-83F3-FC797DC7DE2E}"/>
                </a:ext>
              </a:extLst>
            </p:cNvPr>
            <p:cNvPicPr preferRelativeResize="0"/>
            <p:nvPr/>
          </p:nvPicPr>
          <p:blipFill rotWithShape="1">
            <a:blip r:embed="rId5" cstate="print">
              <a:alphaModFix amt="40000"/>
            </a:blip>
            <a:srcRect/>
            <a:stretch/>
          </p:blipFill>
          <p:spPr>
            <a:xfrm>
              <a:off x="4222091" y="3598179"/>
              <a:ext cx="63241" cy="134341"/>
            </a:xfrm>
            <a:prstGeom prst="rect">
              <a:avLst/>
            </a:prstGeom>
            <a:noFill/>
            <a:ln>
              <a:noFill/>
            </a:ln>
          </p:spPr>
        </p:pic>
        <p:pic>
          <p:nvPicPr>
            <p:cNvPr id="29" name="Shape 3380">
              <a:extLst>
                <a:ext uri="{FF2B5EF4-FFF2-40B4-BE49-F238E27FC236}">
                  <a16:creationId xmlns="" xmlns:a16="http://schemas.microsoft.com/office/drawing/2014/main" id="{AE5B1CB9-9B7D-1742-B271-3725248A2010}"/>
                </a:ext>
              </a:extLst>
            </p:cNvPr>
            <p:cNvPicPr preferRelativeResize="0"/>
            <p:nvPr/>
          </p:nvPicPr>
          <p:blipFill rotWithShape="1">
            <a:blip r:embed="rId6" cstate="print">
              <a:alphaModFix amt="20000"/>
            </a:blip>
            <a:srcRect/>
            <a:stretch/>
          </p:blipFill>
          <p:spPr>
            <a:xfrm>
              <a:off x="4058993" y="3460153"/>
              <a:ext cx="59883" cy="133404"/>
            </a:xfrm>
            <a:prstGeom prst="rect">
              <a:avLst/>
            </a:prstGeom>
            <a:noFill/>
            <a:ln>
              <a:noFill/>
            </a:ln>
          </p:spPr>
        </p:pic>
        <p:pic>
          <p:nvPicPr>
            <p:cNvPr id="30" name="Shape 3381">
              <a:extLst>
                <a:ext uri="{FF2B5EF4-FFF2-40B4-BE49-F238E27FC236}">
                  <a16:creationId xmlns="" xmlns:a16="http://schemas.microsoft.com/office/drawing/2014/main" id="{5D60C3AB-6B2F-924D-A6F8-BFD65446D4D1}"/>
                </a:ext>
              </a:extLst>
            </p:cNvPr>
            <p:cNvPicPr preferRelativeResize="0"/>
            <p:nvPr/>
          </p:nvPicPr>
          <p:blipFill rotWithShape="1">
            <a:blip r:embed="rId6" cstate="print">
              <a:alphaModFix amt="50000"/>
            </a:blip>
            <a:srcRect/>
            <a:stretch/>
          </p:blipFill>
          <p:spPr>
            <a:xfrm>
              <a:off x="3233585" y="3150248"/>
              <a:ext cx="60304" cy="134341"/>
            </a:xfrm>
            <a:prstGeom prst="rect">
              <a:avLst/>
            </a:prstGeom>
            <a:noFill/>
            <a:ln>
              <a:noFill/>
            </a:ln>
          </p:spPr>
        </p:pic>
        <p:pic>
          <p:nvPicPr>
            <p:cNvPr id="31" name="Shape 3382">
              <a:extLst>
                <a:ext uri="{FF2B5EF4-FFF2-40B4-BE49-F238E27FC236}">
                  <a16:creationId xmlns="" xmlns:a16="http://schemas.microsoft.com/office/drawing/2014/main" id="{E4B9FA6A-BF68-0A4A-A907-A15C5951C44B}"/>
                </a:ext>
              </a:extLst>
            </p:cNvPr>
            <p:cNvPicPr preferRelativeResize="0"/>
            <p:nvPr/>
          </p:nvPicPr>
          <p:blipFill rotWithShape="1">
            <a:blip r:embed="rId7" cstate="print">
              <a:alphaModFix amt="19960"/>
            </a:blip>
            <a:srcRect/>
            <a:stretch/>
          </p:blipFill>
          <p:spPr>
            <a:xfrm>
              <a:off x="3462604" y="3148780"/>
              <a:ext cx="89378" cy="189862"/>
            </a:xfrm>
            <a:prstGeom prst="rect">
              <a:avLst/>
            </a:prstGeom>
            <a:noFill/>
            <a:ln>
              <a:noFill/>
            </a:ln>
          </p:spPr>
        </p:pic>
        <p:pic>
          <p:nvPicPr>
            <p:cNvPr id="32" name="Shape 3383">
              <a:extLst>
                <a:ext uri="{FF2B5EF4-FFF2-40B4-BE49-F238E27FC236}">
                  <a16:creationId xmlns="" xmlns:a16="http://schemas.microsoft.com/office/drawing/2014/main" id="{E5CE6378-8C5E-D747-862A-8831C5BCCFB7}"/>
                </a:ext>
              </a:extLst>
            </p:cNvPr>
            <p:cNvPicPr preferRelativeResize="0"/>
            <p:nvPr/>
          </p:nvPicPr>
          <p:blipFill rotWithShape="1">
            <a:blip r:embed="rId5" cstate="print">
              <a:alphaModFix amt="40000"/>
            </a:blip>
            <a:srcRect/>
            <a:stretch/>
          </p:blipFill>
          <p:spPr>
            <a:xfrm>
              <a:off x="3164268" y="3531009"/>
              <a:ext cx="63241" cy="134341"/>
            </a:xfrm>
            <a:prstGeom prst="rect">
              <a:avLst/>
            </a:prstGeom>
            <a:noFill/>
            <a:ln>
              <a:noFill/>
            </a:ln>
          </p:spPr>
        </p:pic>
        <p:pic>
          <p:nvPicPr>
            <p:cNvPr id="33" name="Shape 3384">
              <a:extLst>
                <a:ext uri="{FF2B5EF4-FFF2-40B4-BE49-F238E27FC236}">
                  <a16:creationId xmlns="" xmlns:a16="http://schemas.microsoft.com/office/drawing/2014/main" id="{41B4F652-7E25-9D44-9EA1-8100C617FF98}"/>
                </a:ext>
              </a:extLst>
            </p:cNvPr>
            <p:cNvPicPr preferRelativeResize="0"/>
            <p:nvPr/>
          </p:nvPicPr>
          <p:blipFill rotWithShape="1">
            <a:blip r:embed="rId5" cstate="print">
              <a:alphaModFix amt="40000"/>
            </a:blip>
            <a:srcRect/>
            <a:stretch/>
          </p:blipFill>
          <p:spPr>
            <a:xfrm>
              <a:off x="3773861" y="3176541"/>
              <a:ext cx="63241" cy="134341"/>
            </a:xfrm>
            <a:prstGeom prst="rect">
              <a:avLst/>
            </a:prstGeom>
            <a:noFill/>
            <a:ln>
              <a:noFill/>
            </a:ln>
          </p:spPr>
        </p:pic>
        <p:pic>
          <p:nvPicPr>
            <p:cNvPr id="34" name="Shape 3385">
              <a:extLst>
                <a:ext uri="{FF2B5EF4-FFF2-40B4-BE49-F238E27FC236}">
                  <a16:creationId xmlns="" xmlns:a16="http://schemas.microsoft.com/office/drawing/2014/main" id="{82DCBFCD-54B3-A346-BB9F-EBDC7C57D396}"/>
                </a:ext>
              </a:extLst>
            </p:cNvPr>
            <p:cNvPicPr preferRelativeResize="0"/>
            <p:nvPr/>
          </p:nvPicPr>
          <p:blipFill rotWithShape="1">
            <a:blip r:embed="rId14" cstate="print">
              <a:alphaModFix amt="64170"/>
            </a:blip>
            <a:srcRect/>
            <a:stretch/>
          </p:blipFill>
          <p:spPr>
            <a:xfrm>
              <a:off x="4570604" y="3651039"/>
              <a:ext cx="76807" cy="171106"/>
            </a:xfrm>
            <a:prstGeom prst="rect">
              <a:avLst/>
            </a:prstGeom>
            <a:noFill/>
            <a:ln>
              <a:noFill/>
            </a:ln>
          </p:spPr>
        </p:pic>
        <p:pic>
          <p:nvPicPr>
            <p:cNvPr id="35" name="Shape 3386">
              <a:extLst>
                <a:ext uri="{FF2B5EF4-FFF2-40B4-BE49-F238E27FC236}">
                  <a16:creationId xmlns="" xmlns:a16="http://schemas.microsoft.com/office/drawing/2014/main" id="{9ADE1C53-BD86-F949-A1B6-DFE3E084AD32}"/>
                </a:ext>
              </a:extLst>
            </p:cNvPr>
            <p:cNvPicPr preferRelativeResize="0"/>
            <p:nvPr/>
          </p:nvPicPr>
          <p:blipFill rotWithShape="1">
            <a:blip r:embed="rId5" cstate="print">
              <a:alphaModFix amt="40000"/>
            </a:blip>
            <a:srcRect/>
            <a:stretch/>
          </p:blipFill>
          <p:spPr>
            <a:xfrm>
              <a:off x="5065869" y="3947153"/>
              <a:ext cx="63241" cy="134341"/>
            </a:xfrm>
            <a:prstGeom prst="rect">
              <a:avLst/>
            </a:prstGeom>
            <a:noFill/>
            <a:ln>
              <a:noFill/>
            </a:ln>
          </p:spPr>
        </p:pic>
        <p:pic>
          <p:nvPicPr>
            <p:cNvPr id="36" name="Shape 3387">
              <a:extLst>
                <a:ext uri="{FF2B5EF4-FFF2-40B4-BE49-F238E27FC236}">
                  <a16:creationId xmlns="" xmlns:a16="http://schemas.microsoft.com/office/drawing/2014/main" id="{9BB7A594-FC78-4249-8623-C2AC3F8212EB}"/>
                </a:ext>
              </a:extLst>
            </p:cNvPr>
            <p:cNvPicPr preferRelativeResize="0"/>
            <p:nvPr/>
          </p:nvPicPr>
          <p:blipFill rotWithShape="1">
            <a:blip r:embed="rId15" cstate="print">
              <a:alphaModFix amt="85000"/>
            </a:blip>
            <a:srcRect/>
            <a:stretch/>
          </p:blipFill>
          <p:spPr>
            <a:xfrm>
              <a:off x="4877765" y="3896968"/>
              <a:ext cx="101467" cy="215543"/>
            </a:xfrm>
            <a:prstGeom prst="rect">
              <a:avLst/>
            </a:prstGeom>
            <a:noFill/>
            <a:ln>
              <a:noFill/>
            </a:ln>
          </p:spPr>
        </p:pic>
        <p:pic>
          <p:nvPicPr>
            <p:cNvPr id="37" name="Shape 3388">
              <a:extLst>
                <a:ext uri="{FF2B5EF4-FFF2-40B4-BE49-F238E27FC236}">
                  <a16:creationId xmlns="" xmlns:a16="http://schemas.microsoft.com/office/drawing/2014/main" id="{DC7C4E8C-796A-154E-9F69-8A8D05898919}"/>
                </a:ext>
              </a:extLst>
            </p:cNvPr>
            <p:cNvPicPr preferRelativeResize="0"/>
            <p:nvPr/>
          </p:nvPicPr>
          <p:blipFill rotWithShape="1">
            <a:blip r:embed="rId5" cstate="print">
              <a:alphaModFix amt="40000"/>
            </a:blip>
            <a:srcRect/>
            <a:stretch/>
          </p:blipFill>
          <p:spPr>
            <a:xfrm>
              <a:off x="4709528" y="3852316"/>
              <a:ext cx="63241" cy="134341"/>
            </a:xfrm>
            <a:prstGeom prst="rect">
              <a:avLst/>
            </a:prstGeom>
            <a:noFill/>
            <a:ln>
              <a:noFill/>
            </a:ln>
          </p:spPr>
        </p:pic>
        <p:pic>
          <p:nvPicPr>
            <p:cNvPr id="38" name="Shape 3389">
              <a:extLst>
                <a:ext uri="{FF2B5EF4-FFF2-40B4-BE49-F238E27FC236}">
                  <a16:creationId xmlns="" xmlns:a16="http://schemas.microsoft.com/office/drawing/2014/main" id="{D275F931-8688-5349-A45A-1F434FECD989}"/>
                </a:ext>
              </a:extLst>
            </p:cNvPr>
            <p:cNvPicPr preferRelativeResize="0"/>
            <p:nvPr/>
          </p:nvPicPr>
          <p:blipFill rotWithShape="1">
            <a:blip r:embed="rId5" cstate="print">
              <a:alphaModFix amt="40000"/>
            </a:blip>
            <a:srcRect/>
            <a:stretch/>
          </p:blipFill>
          <p:spPr>
            <a:xfrm>
              <a:off x="4690702" y="3583868"/>
              <a:ext cx="63241" cy="134341"/>
            </a:xfrm>
            <a:prstGeom prst="rect">
              <a:avLst/>
            </a:prstGeom>
            <a:noFill/>
            <a:ln>
              <a:noFill/>
            </a:ln>
          </p:spPr>
        </p:pic>
        <p:pic>
          <p:nvPicPr>
            <p:cNvPr id="39" name="Shape 3390">
              <a:extLst>
                <a:ext uri="{FF2B5EF4-FFF2-40B4-BE49-F238E27FC236}">
                  <a16:creationId xmlns="" xmlns:a16="http://schemas.microsoft.com/office/drawing/2014/main" id="{67C9EB79-4068-754F-841B-8B2EE3238148}"/>
                </a:ext>
              </a:extLst>
            </p:cNvPr>
            <p:cNvPicPr preferRelativeResize="0"/>
            <p:nvPr/>
          </p:nvPicPr>
          <p:blipFill rotWithShape="1">
            <a:blip r:embed="rId16" cstate="print">
              <a:alphaModFix amt="50000"/>
            </a:blip>
            <a:srcRect/>
            <a:stretch/>
          </p:blipFill>
          <p:spPr>
            <a:xfrm>
              <a:off x="4809762" y="3736592"/>
              <a:ext cx="45783" cy="101991"/>
            </a:xfrm>
            <a:prstGeom prst="rect">
              <a:avLst/>
            </a:prstGeom>
            <a:noFill/>
            <a:ln>
              <a:noFill/>
            </a:ln>
          </p:spPr>
        </p:pic>
        <p:pic>
          <p:nvPicPr>
            <p:cNvPr id="40" name="Shape 3391">
              <a:extLst>
                <a:ext uri="{FF2B5EF4-FFF2-40B4-BE49-F238E27FC236}">
                  <a16:creationId xmlns="" xmlns:a16="http://schemas.microsoft.com/office/drawing/2014/main" id="{7E835E07-473C-924C-8131-8657ED6BD1EE}"/>
                </a:ext>
              </a:extLst>
            </p:cNvPr>
            <p:cNvPicPr preferRelativeResize="0"/>
            <p:nvPr/>
          </p:nvPicPr>
          <p:blipFill rotWithShape="1">
            <a:blip r:embed="rId7" cstate="print">
              <a:alphaModFix amt="64790"/>
            </a:blip>
            <a:srcRect/>
            <a:stretch/>
          </p:blipFill>
          <p:spPr>
            <a:xfrm>
              <a:off x="4400061" y="3431924"/>
              <a:ext cx="89378" cy="189862"/>
            </a:xfrm>
            <a:prstGeom prst="rect">
              <a:avLst/>
            </a:prstGeom>
            <a:noFill/>
            <a:ln>
              <a:noFill/>
            </a:ln>
          </p:spPr>
        </p:pic>
        <p:pic>
          <p:nvPicPr>
            <p:cNvPr id="41" name="Shape 3392">
              <a:extLst>
                <a:ext uri="{FF2B5EF4-FFF2-40B4-BE49-F238E27FC236}">
                  <a16:creationId xmlns="" xmlns:a16="http://schemas.microsoft.com/office/drawing/2014/main" id="{2810F336-1FBC-A348-9A95-54208AEFE888}"/>
                </a:ext>
              </a:extLst>
            </p:cNvPr>
            <p:cNvPicPr preferRelativeResize="0"/>
            <p:nvPr/>
          </p:nvPicPr>
          <p:blipFill rotWithShape="1">
            <a:blip r:embed="rId6" cstate="print">
              <a:alphaModFix amt="20000"/>
            </a:blip>
            <a:srcRect/>
            <a:stretch/>
          </p:blipFill>
          <p:spPr>
            <a:xfrm>
              <a:off x="4324486" y="3284588"/>
              <a:ext cx="60304" cy="134341"/>
            </a:xfrm>
            <a:prstGeom prst="rect">
              <a:avLst/>
            </a:prstGeom>
            <a:noFill/>
            <a:ln>
              <a:noFill/>
            </a:ln>
          </p:spPr>
        </p:pic>
        <p:pic>
          <p:nvPicPr>
            <p:cNvPr id="42" name="Shape 3393">
              <a:extLst>
                <a:ext uri="{FF2B5EF4-FFF2-40B4-BE49-F238E27FC236}">
                  <a16:creationId xmlns="" xmlns:a16="http://schemas.microsoft.com/office/drawing/2014/main" id="{FB871556-86F6-EC46-86CE-EBF0A3DAAD75}"/>
                </a:ext>
              </a:extLst>
            </p:cNvPr>
            <p:cNvPicPr preferRelativeResize="0"/>
            <p:nvPr/>
          </p:nvPicPr>
          <p:blipFill rotWithShape="1">
            <a:blip r:embed="rId17" cstate="print">
              <a:alphaModFix amt="76330"/>
            </a:blip>
            <a:srcRect/>
            <a:stretch/>
          </p:blipFill>
          <p:spPr>
            <a:xfrm>
              <a:off x="2890321" y="1943915"/>
              <a:ext cx="142331" cy="317079"/>
            </a:xfrm>
            <a:prstGeom prst="rect">
              <a:avLst/>
            </a:prstGeom>
            <a:noFill/>
            <a:ln>
              <a:noFill/>
            </a:ln>
          </p:spPr>
        </p:pic>
        <p:pic>
          <p:nvPicPr>
            <p:cNvPr id="43" name="Shape 3394">
              <a:extLst>
                <a:ext uri="{FF2B5EF4-FFF2-40B4-BE49-F238E27FC236}">
                  <a16:creationId xmlns="" xmlns:a16="http://schemas.microsoft.com/office/drawing/2014/main" id="{EC0B4957-E213-AD49-BD78-28D9025B5649}"/>
                </a:ext>
              </a:extLst>
            </p:cNvPr>
            <p:cNvPicPr preferRelativeResize="0"/>
            <p:nvPr/>
          </p:nvPicPr>
          <p:blipFill rotWithShape="1">
            <a:blip r:embed="rId18" cstate="print">
              <a:alphaModFix amt="40000"/>
            </a:blip>
            <a:srcRect/>
            <a:stretch/>
          </p:blipFill>
          <p:spPr>
            <a:xfrm>
              <a:off x="3068580" y="2102454"/>
              <a:ext cx="67304" cy="142973"/>
            </a:xfrm>
            <a:prstGeom prst="rect">
              <a:avLst/>
            </a:prstGeom>
            <a:noFill/>
            <a:ln>
              <a:noFill/>
            </a:ln>
          </p:spPr>
        </p:pic>
        <p:pic>
          <p:nvPicPr>
            <p:cNvPr id="44" name="Shape 3395">
              <a:extLst>
                <a:ext uri="{FF2B5EF4-FFF2-40B4-BE49-F238E27FC236}">
                  <a16:creationId xmlns="" xmlns:a16="http://schemas.microsoft.com/office/drawing/2014/main" id="{BDA8BD09-DF6E-8040-B897-BEA293255A17}"/>
                </a:ext>
              </a:extLst>
            </p:cNvPr>
            <p:cNvPicPr preferRelativeResize="0"/>
            <p:nvPr/>
          </p:nvPicPr>
          <p:blipFill rotWithShape="1">
            <a:blip r:embed="rId6" cstate="print">
              <a:alphaModFix amt="50000"/>
            </a:blip>
            <a:srcRect/>
            <a:stretch/>
          </p:blipFill>
          <p:spPr>
            <a:xfrm>
              <a:off x="2993616" y="3637237"/>
              <a:ext cx="60304" cy="134341"/>
            </a:xfrm>
            <a:prstGeom prst="rect">
              <a:avLst/>
            </a:prstGeom>
            <a:noFill/>
            <a:ln>
              <a:noFill/>
            </a:ln>
          </p:spPr>
        </p:pic>
        <p:pic>
          <p:nvPicPr>
            <p:cNvPr id="45" name="Shape 3396">
              <a:extLst>
                <a:ext uri="{FF2B5EF4-FFF2-40B4-BE49-F238E27FC236}">
                  <a16:creationId xmlns="" xmlns:a16="http://schemas.microsoft.com/office/drawing/2014/main" id="{35A66FC5-59F9-BD44-9BA7-0C70480C115C}"/>
                </a:ext>
              </a:extLst>
            </p:cNvPr>
            <p:cNvPicPr preferRelativeResize="0"/>
            <p:nvPr/>
          </p:nvPicPr>
          <p:blipFill rotWithShape="1">
            <a:blip r:embed="rId8" cstate="print">
              <a:alphaModFix amt="20000"/>
            </a:blip>
            <a:srcRect/>
            <a:stretch/>
          </p:blipFill>
          <p:spPr>
            <a:xfrm>
              <a:off x="3057948" y="2554970"/>
              <a:ext cx="72459" cy="161418"/>
            </a:xfrm>
            <a:prstGeom prst="rect">
              <a:avLst/>
            </a:prstGeom>
            <a:noFill/>
            <a:ln>
              <a:noFill/>
            </a:ln>
          </p:spPr>
        </p:pic>
        <p:pic>
          <p:nvPicPr>
            <p:cNvPr id="46" name="Shape 3397">
              <a:extLst>
                <a:ext uri="{FF2B5EF4-FFF2-40B4-BE49-F238E27FC236}">
                  <a16:creationId xmlns="" xmlns:a16="http://schemas.microsoft.com/office/drawing/2014/main" id="{2E17CD67-066B-DE40-8522-2029B7011388}"/>
                </a:ext>
              </a:extLst>
            </p:cNvPr>
            <p:cNvPicPr preferRelativeResize="0"/>
            <p:nvPr/>
          </p:nvPicPr>
          <p:blipFill rotWithShape="1">
            <a:blip r:embed="rId19" cstate="print">
              <a:alphaModFix amt="58240"/>
            </a:blip>
            <a:srcRect/>
            <a:stretch/>
          </p:blipFill>
          <p:spPr>
            <a:xfrm>
              <a:off x="3295739" y="2397807"/>
              <a:ext cx="108154" cy="240941"/>
            </a:xfrm>
            <a:prstGeom prst="rect">
              <a:avLst/>
            </a:prstGeom>
            <a:noFill/>
            <a:ln>
              <a:noFill/>
            </a:ln>
          </p:spPr>
        </p:pic>
        <p:pic>
          <p:nvPicPr>
            <p:cNvPr id="47" name="Shape 3398">
              <a:extLst>
                <a:ext uri="{FF2B5EF4-FFF2-40B4-BE49-F238E27FC236}">
                  <a16:creationId xmlns="" xmlns:a16="http://schemas.microsoft.com/office/drawing/2014/main" id="{7CAEF4F7-90AF-D140-9BC6-A80CF0FABAC6}"/>
                </a:ext>
              </a:extLst>
            </p:cNvPr>
            <p:cNvPicPr preferRelativeResize="0"/>
            <p:nvPr/>
          </p:nvPicPr>
          <p:blipFill rotWithShape="1">
            <a:blip r:embed="rId5" cstate="print">
              <a:alphaModFix amt="40000"/>
            </a:blip>
            <a:srcRect/>
            <a:stretch/>
          </p:blipFill>
          <p:spPr>
            <a:xfrm>
              <a:off x="4171358" y="3109370"/>
              <a:ext cx="63241" cy="134341"/>
            </a:xfrm>
            <a:prstGeom prst="rect">
              <a:avLst/>
            </a:prstGeom>
            <a:noFill/>
            <a:ln>
              <a:noFill/>
            </a:ln>
          </p:spPr>
        </p:pic>
        <p:pic>
          <p:nvPicPr>
            <p:cNvPr id="48" name="Shape 3399">
              <a:extLst>
                <a:ext uri="{FF2B5EF4-FFF2-40B4-BE49-F238E27FC236}">
                  <a16:creationId xmlns="" xmlns:a16="http://schemas.microsoft.com/office/drawing/2014/main" id="{143F793A-B1F0-3348-A225-6CB2779ACA49}"/>
                </a:ext>
              </a:extLst>
            </p:cNvPr>
            <p:cNvPicPr preferRelativeResize="0"/>
            <p:nvPr/>
          </p:nvPicPr>
          <p:blipFill rotWithShape="1">
            <a:blip r:embed="rId6" cstate="print">
              <a:alphaModFix amt="20000"/>
            </a:blip>
            <a:srcRect/>
            <a:stretch/>
          </p:blipFill>
          <p:spPr>
            <a:xfrm>
              <a:off x="4044360" y="2979639"/>
              <a:ext cx="59883" cy="133404"/>
            </a:xfrm>
            <a:prstGeom prst="rect">
              <a:avLst/>
            </a:prstGeom>
            <a:noFill/>
            <a:ln>
              <a:noFill/>
            </a:ln>
          </p:spPr>
        </p:pic>
        <p:pic>
          <p:nvPicPr>
            <p:cNvPr id="49" name="Shape 3400">
              <a:extLst>
                <a:ext uri="{FF2B5EF4-FFF2-40B4-BE49-F238E27FC236}">
                  <a16:creationId xmlns="" xmlns:a16="http://schemas.microsoft.com/office/drawing/2014/main" id="{0755DB8A-0449-2247-8E57-54984194AE8B}"/>
                </a:ext>
              </a:extLst>
            </p:cNvPr>
            <p:cNvPicPr preferRelativeResize="0"/>
            <p:nvPr/>
          </p:nvPicPr>
          <p:blipFill rotWithShape="1">
            <a:blip r:embed="rId7" cstate="print">
              <a:alphaModFix amt="19960"/>
            </a:blip>
            <a:srcRect/>
            <a:stretch/>
          </p:blipFill>
          <p:spPr>
            <a:xfrm>
              <a:off x="3197385" y="2769238"/>
              <a:ext cx="89377" cy="189862"/>
            </a:xfrm>
            <a:prstGeom prst="rect">
              <a:avLst/>
            </a:prstGeom>
            <a:noFill/>
            <a:ln>
              <a:noFill/>
            </a:ln>
          </p:spPr>
        </p:pic>
        <p:pic>
          <p:nvPicPr>
            <p:cNvPr id="50" name="Shape 3401">
              <a:extLst>
                <a:ext uri="{FF2B5EF4-FFF2-40B4-BE49-F238E27FC236}">
                  <a16:creationId xmlns="" xmlns:a16="http://schemas.microsoft.com/office/drawing/2014/main" id="{44EB5E38-7B16-034E-AC21-1AFE873B6E0F}"/>
                </a:ext>
              </a:extLst>
            </p:cNvPr>
            <p:cNvPicPr preferRelativeResize="0"/>
            <p:nvPr/>
          </p:nvPicPr>
          <p:blipFill rotWithShape="1">
            <a:blip r:embed="rId20" cstate="print">
              <a:alphaModFix amt="70950"/>
            </a:blip>
            <a:srcRect/>
            <a:stretch/>
          </p:blipFill>
          <p:spPr>
            <a:xfrm>
              <a:off x="2978302" y="3190411"/>
              <a:ext cx="176795" cy="240941"/>
            </a:xfrm>
            <a:prstGeom prst="rect">
              <a:avLst/>
            </a:prstGeom>
            <a:noFill/>
            <a:ln>
              <a:noFill/>
            </a:ln>
          </p:spPr>
        </p:pic>
        <p:pic>
          <p:nvPicPr>
            <p:cNvPr id="51" name="Shape 3402">
              <a:extLst>
                <a:ext uri="{FF2B5EF4-FFF2-40B4-BE49-F238E27FC236}">
                  <a16:creationId xmlns="" xmlns:a16="http://schemas.microsoft.com/office/drawing/2014/main" id="{9A0A78D3-BE98-3841-AD76-91CDFF3EB7BE}"/>
                </a:ext>
              </a:extLst>
            </p:cNvPr>
            <p:cNvPicPr preferRelativeResize="0"/>
            <p:nvPr/>
          </p:nvPicPr>
          <p:blipFill rotWithShape="1">
            <a:blip r:embed="rId21" cstate="print">
              <a:alphaModFix/>
            </a:blip>
            <a:srcRect/>
            <a:stretch/>
          </p:blipFill>
          <p:spPr>
            <a:xfrm>
              <a:off x="2922591" y="2390635"/>
              <a:ext cx="89377" cy="212667"/>
            </a:xfrm>
            <a:prstGeom prst="rect">
              <a:avLst/>
            </a:prstGeom>
            <a:noFill/>
            <a:ln>
              <a:noFill/>
            </a:ln>
            <a:effectLst>
              <a:outerShdw blurRad="342900" dist="139700" rotWithShape="0">
                <a:srgbClr val="000000">
                  <a:alpha val="71370"/>
                </a:srgbClr>
              </a:outerShdw>
            </a:effectLst>
          </p:spPr>
        </p:pic>
        <p:pic>
          <p:nvPicPr>
            <p:cNvPr id="52" name="Shape 3403">
              <a:extLst>
                <a:ext uri="{FF2B5EF4-FFF2-40B4-BE49-F238E27FC236}">
                  <a16:creationId xmlns="" xmlns:a16="http://schemas.microsoft.com/office/drawing/2014/main" id="{2B844CB2-FA2D-E647-B895-3307C107AEAC}"/>
                </a:ext>
              </a:extLst>
            </p:cNvPr>
            <p:cNvPicPr preferRelativeResize="0"/>
            <p:nvPr/>
          </p:nvPicPr>
          <p:blipFill rotWithShape="1">
            <a:blip r:embed="rId5" cstate="print">
              <a:alphaModFix amt="40000"/>
            </a:blip>
            <a:srcRect/>
            <a:stretch/>
          </p:blipFill>
          <p:spPr>
            <a:xfrm>
              <a:off x="3010309" y="2891461"/>
              <a:ext cx="63241" cy="134341"/>
            </a:xfrm>
            <a:prstGeom prst="rect">
              <a:avLst/>
            </a:prstGeom>
            <a:noFill/>
            <a:ln>
              <a:noFill/>
            </a:ln>
          </p:spPr>
        </p:pic>
        <p:pic>
          <p:nvPicPr>
            <p:cNvPr id="53" name="Shape 3404">
              <a:extLst>
                <a:ext uri="{FF2B5EF4-FFF2-40B4-BE49-F238E27FC236}">
                  <a16:creationId xmlns="" xmlns:a16="http://schemas.microsoft.com/office/drawing/2014/main" id="{16BE849A-80F0-644B-BB8B-B11C09E258D4}"/>
                </a:ext>
              </a:extLst>
            </p:cNvPr>
            <p:cNvPicPr preferRelativeResize="0"/>
            <p:nvPr/>
          </p:nvPicPr>
          <p:blipFill rotWithShape="1">
            <a:blip r:embed="rId22" cstate="print">
              <a:alphaModFix amt="85000"/>
            </a:blip>
            <a:srcRect/>
            <a:stretch/>
          </p:blipFill>
          <p:spPr>
            <a:xfrm>
              <a:off x="3493744" y="2635678"/>
              <a:ext cx="94274" cy="200263"/>
            </a:xfrm>
            <a:prstGeom prst="rect">
              <a:avLst/>
            </a:prstGeom>
            <a:noFill/>
            <a:ln>
              <a:noFill/>
            </a:ln>
          </p:spPr>
        </p:pic>
        <p:pic>
          <p:nvPicPr>
            <p:cNvPr id="54" name="Shape 3405">
              <a:extLst>
                <a:ext uri="{FF2B5EF4-FFF2-40B4-BE49-F238E27FC236}">
                  <a16:creationId xmlns="" xmlns:a16="http://schemas.microsoft.com/office/drawing/2014/main" id="{FDE2CF53-7DD3-FB4E-B3D6-2ACF9AB8ABF3}"/>
                </a:ext>
              </a:extLst>
            </p:cNvPr>
            <p:cNvPicPr preferRelativeResize="0"/>
            <p:nvPr/>
          </p:nvPicPr>
          <p:blipFill rotWithShape="1">
            <a:blip r:embed="rId5" cstate="print">
              <a:alphaModFix amt="40000"/>
            </a:blip>
            <a:srcRect/>
            <a:stretch/>
          </p:blipFill>
          <p:spPr>
            <a:xfrm>
              <a:off x="3165765" y="2330637"/>
              <a:ext cx="63241" cy="134341"/>
            </a:xfrm>
            <a:prstGeom prst="rect">
              <a:avLst/>
            </a:prstGeom>
            <a:noFill/>
            <a:ln>
              <a:noFill/>
            </a:ln>
          </p:spPr>
        </p:pic>
        <p:pic>
          <p:nvPicPr>
            <p:cNvPr id="55" name="Shape 3406">
              <a:extLst>
                <a:ext uri="{FF2B5EF4-FFF2-40B4-BE49-F238E27FC236}">
                  <a16:creationId xmlns="" xmlns:a16="http://schemas.microsoft.com/office/drawing/2014/main" id="{F3C72E31-4175-1441-ACA8-627F8F7E09C2}"/>
                </a:ext>
              </a:extLst>
            </p:cNvPr>
            <p:cNvPicPr preferRelativeResize="0"/>
            <p:nvPr/>
          </p:nvPicPr>
          <p:blipFill rotWithShape="1">
            <a:blip r:embed="rId23" cstate="print">
              <a:alphaModFix/>
            </a:blip>
            <a:srcRect/>
            <a:stretch/>
          </p:blipFill>
          <p:spPr>
            <a:xfrm>
              <a:off x="3171006" y="3612230"/>
              <a:ext cx="299302" cy="392404"/>
            </a:xfrm>
            <a:prstGeom prst="rect">
              <a:avLst/>
            </a:prstGeom>
            <a:noFill/>
            <a:ln>
              <a:noFill/>
            </a:ln>
          </p:spPr>
        </p:pic>
        <p:pic>
          <p:nvPicPr>
            <p:cNvPr id="56" name="Shape 3407">
              <a:extLst>
                <a:ext uri="{FF2B5EF4-FFF2-40B4-BE49-F238E27FC236}">
                  <a16:creationId xmlns="" xmlns:a16="http://schemas.microsoft.com/office/drawing/2014/main" id="{AB0F5199-AF26-4F4A-B6FF-C87A5D7D486C}"/>
                </a:ext>
              </a:extLst>
            </p:cNvPr>
            <p:cNvPicPr preferRelativeResize="0"/>
            <p:nvPr/>
          </p:nvPicPr>
          <p:blipFill rotWithShape="1">
            <a:blip r:embed="rId6" cstate="print">
              <a:alphaModFix amt="20000"/>
            </a:blip>
            <a:srcRect/>
            <a:stretch/>
          </p:blipFill>
          <p:spPr>
            <a:xfrm>
              <a:off x="3622817" y="4511037"/>
              <a:ext cx="59883" cy="133404"/>
            </a:xfrm>
            <a:prstGeom prst="rect">
              <a:avLst/>
            </a:prstGeom>
            <a:noFill/>
            <a:ln>
              <a:noFill/>
            </a:ln>
          </p:spPr>
        </p:pic>
        <p:pic>
          <p:nvPicPr>
            <p:cNvPr id="57" name="Shape 3408">
              <a:extLst>
                <a:ext uri="{FF2B5EF4-FFF2-40B4-BE49-F238E27FC236}">
                  <a16:creationId xmlns="" xmlns:a16="http://schemas.microsoft.com/office/drawing/2014/main" id="{5A6CB609-1118-B844-8D96-729F15CEE392}"/>
                </a:ext>
              </a:extLst>
            </p:cNvPr>
            <p:cNvPicPr preferRelativeResize="0"/>
            <p:nvPr/>
          </p:nvPicPr>
          <p:blipFill rotWithShape="1">
            <a:blip r:embed="rId4" cstate="print">
              <a:alphaModFix amt="40000"/>
            </a:blip>
            <a:srcRect/>
            <a:stretch/>
          </p:blipFill>
          <p:spPr>
            <a:xfrm>
              <a:off x="3155095" y="4673324"/>
              <a:ext cx="60346" cy="128191"/>
            </a:xfrm>
            <a:prstGeom prst="rect">
              <a:avLst/>
            </a:prstGeom>
            <a:noFill/>
            <a:ln>
              <a:noFill/>
            </a:ln>
          </p:spPr>
        </p:pic>
        <p:pic>
          <p:nvPicPr>
            <p:cNvPr id="58" name="Shape 3409">
              <a:extLst>
                <a:ext uri="{FF2B5EF4-FFF2-40B4-BE49-F238E27FC236}">
                  <a16:creationId xmlns="" xmlns:a16="http://schemas.microsoft.com/office/drawing/2014/main" id="{E252BDAA-C759-6945-8AC1-6D78468C825C}"/>
                </a:ext>
              </a:extLst>
            </p:cNvPr>
            <p:cNvPicPr preferRelativeResize="0"/>
            <p:nvPr/>
          </p:nvPicPr>
          <p:blipFill rotWithShape="1">
            <a:blip r:embed="rId5" cstate="print">
              <a:alphaModFix amt="40000"/>
            </a:blip>
            <a:srcRect/>
            <a:stretch/>
          </p:blipFill>
          <p:spPr>
            <a:xfrm>
              <a:off x="6218072" y="6203479"/>
              <a:ext cx="63241" cy="134341"/>
            </a:xfrm>
            <a:prstGeom prst="rect">
              <a:avLst/>
            </a:prstGeom>
            <a:noFill/>
            <a:ln>
              <a:noFill/>
            </a:ln>
          </p:spPr>
        </p:pic>
        <p:pic>
          <p:nvPicPr>
            <p:cNvPr id="59" name="Shape 3410">
              <a:extLst>
                <a:ext uri="{FF2B5EF4-FFF2-40B4-BE49-F238E27FC236}">
                  <a16:creationId xmlns="" xmlns:a16="http://schemas.microsoft.com/office/drawing/2014/main" id="{3DA7F922-FC65-3E4A-A2AB-E68BC9869777}"/>
                </a:ext>
              </a:extLst>
            </p:cNvPr>
            <p:cNvPicPr preferRelativeResize="0"/>
            <p:nvPr/>
          </p:nvPicPr>
          <p:blipFill rotWithShape="1">
            <a:blip r:embed="rId6" cstate="print">
              <a:alphaModFix amt="50000"/>
            </a:blip>
            <a:srcRect/>
            <a:stretch/>
          </p:blipFill>
          <p:spPr>
            <a:xfrm>
              <a:off x="6324224" y="5967608"/>
              <a:ext cx="60304" cy="134341"/>
            </a:xfrm>
            <a:prstGeom prst="rect">
              <a:avLst/>
            </a:prstGeom>
            <a:noFill/>
            <a:ln>
              <a:noFill/>
            </a:ln>
          </p:spPr>
        </p:pic>
        <p:pic>
          <p:nvPicPr>
            <p:cNvPr id="60" name="Shape 3411">
              <a:extLst>
                <a:ext uri="{FF2B5EF4-FFF2-40B4-BE49-F238E27FC236}">
                  <a16:creationId xmlns="" xmlns:a16="http://schemas.microsoft.com/office/drawing/2014/main" id="{C0D3D946-6509-BC40-A7C1-57EAB7ACD2BD}"/>
                </a:ext>
              </a:extLst>
            </p:cNvPr>
            <p:cNvPicPr preferRelativeResize="0"/>
            <p:nvPr/>
          </p:nvPicPr>
          <p:blipFill rotWithShape="1">
            <a:blip r:embed="rId24" cstate="print">
              <a:alphaModFix amt="67960"/>
            </a:blip>
            <a:srcRect/>
            <a:stretch/>
          </p:blipFill>
          <p:spPr>
            <a:xfrm>
              <a:off x="7840882" y="6665783"/>
              <a:ext cx="54514" cy="115802"/>
            </a:xfrm>
            <a:prstGeom prst="rect">
              <a:avLst/>
            </a:prstGeom>
            <a:noFill/>
            <a:ln>
              <a:noFill/>
            </a:ln>
          </p:spPr>
        </p:pic>
        <p:pic>
          <p:nvPicPr>
            <p:cNvPr id="61" name="Shape 3412">
              <a:extLst>
                <a:ext uri="{FF2B5EF4-FFF2-40B4-BE49-F238E27FC236}">
                  <a16:creationId xmlns="" xmlns:a16="http://schemas.microsoft.com/office/drawing/2014/main" id="{3C548EBE-9604-7346-A394-1FAD2447EB3D}"/>
                </a:ext>
              </a:extLst>
            </p:cNvPr>
            <p:cNvPicPr preferRelativeResize="0"/>
            <p:nvPr/>
          </p:nvPicPr>
          <p:blipFill rotWithShape="1">
            <a:blip r:embed="rId8" cstate="print">
              <a:alphaModFix amt="20000"/>
            </a:blip>
            <a:srcRect/>
            <a:stretch/>
          </p:blipFill>
          <p:spPr>
            <a:xfrm>
              <a:off x="6163923" y="5834988"/>
              <a:ext cx="72459" cy="161418"/>
            </a:xfrm>
            <a:prstGeom prst="rect">
              <a:avLst/>
            </a:prstGeom>
            <a:noFill/>
            <a:ln>
              <a:noFill/>
            </a:ln>
          </p:spPr>
        </p:pic>
        <p:pic>
          <p:nvPicPr>
            <p:cNvPr id="62" name="Shape 3413">
              <a:extLst>
                <a:ext uri="{FF2B5EF4-FFF2-40B4-BE49-F238E27FC236}">
                  <a16:creationId xmlns="" xmlns:a16="http://schemas.microsoft.com/office/drawing/2014/main" id="{0626AA58-293D-7346-9FCC-89A9CFD09385}"/>
                </a:ext>
              </a:extLst>
            </p:cNvPr>
            <p:cNvPicPr preferRelativeResize="0"/>
            <p:nvPr/>
          </p:nvPicPr>
          <p:blipFill rotWithShape="1">
            <a:blip r:embed="rId6" cstate="print">
              <a:alphaModFix amt="20000"/>
            </a:blip>
            <a:srcRect/>
            <a:stretch/>
          </p:blipFill>
          <p:spPr>
            <a:xfrm>
              <a:off x="5733056" y="5747527"/>
              <a:ext cx="59883" cy="133404"/>
            </a:xfrm>
            <a:prstGeom prst="rect">
              <a:avLst/>
            </a:prstGeom>
            <a:noFill/>
            <a:ln>
              <a:noFill/>
            </a:ln>
          </p:spPr>
        </p:pic>
        <p:pic>
          <p:nvPicPr>
            <p:cNvPr id="63" name="Shape 3414">
              <a:extLst>
                <a:ext uri="{FF2B5EF4-FFF2-40B4-BE49-F238E27FC236}">
                  <a16:creationId xmlns="" xmlns:a16="http://schemas.microsoft.com/office/drawing/2014/main" id="{536648F3-C3E4-544C-A793-4F0BA5F57701}"/>
                </a:ext>
              </a:extLst>
            </p:cNvPr>
            <p:cNvPicPr preferRelativeResize="0"/>
            <p:nvPr/>
          </p:nvPicPr>
          <p:blipFill rotWithShape="1">
            <a:blip r:embed="rId15" cstate="print">
              <a:alphaModFix amt="40000"/>
            </a:blip>
            <a:srcRect/>
            <a:stretch/>
          </p:blipFill>
          <p:spPr>
            <a:xfrm>
              <a:off x="6171635" y="5454855"/>
              <a:ext cx="101467" cy="215543"/>
            </a:xfrm>
            <a:prstGeom prst="rect">
              <a:avLst/>
            </a:prstGeom>
            <a:noFill/>
            <a:ln>
              <a:noFill/>
            </a:ln>
          </p:spPr>
        </p:pic>
        <p:pic>
          <p:nvPicPr>
            <p:cNvPr id="64" name="Shape 3415">
              <a:extLst>
                <a:ext uri="{FF2B5EF4-FFF2-40B4-BE49-F238E27FC236}">
                  <a16:creationId xmlns="" xmlns:a16="http://schemas.microsoft.com/office/drawing/2014/main" id="{FC0CE6C1-918E-A240-A53D-C1D7E239D2CB}"/>
                </a:ext>
              </a:extLst>
            </p:cNvPr>
            <p:cNvPicPr preferRelativeResize="0"/>
            <p:nvPr/>
          </p:nvPicPr>
          <p:blipFill rotWithShape="1">
            <a:blip r:embed="rId6" cstate="print">
              <a:alphaModFix amt="50000"/>
            </a:blip>
            <a:srcRect/>
            <a:stretch/>
          </p:blipFill>
          <p:spPr>
            <a:xfrm>
              <a:off x="6553918" y="6552079"/>
              <a:ext cx="60304" cy="134341"/>
            </a:xfrm>
            <a:prstGeom prst="rect">
              <a:avLst/>
            </a:prstGeom>
            <a:noFill/>
            <a:ln>
              <a:noFill/>
            </a:ln>
          </p:spPr>
        </p:pic>
        <p:pic>
          <p:nvPicPr>
            <p:cNvPr id="65" name="Shape 3416">
              <a:extLst>
                <a:ext uri="{FF2B5EF4-FFF2-40B4-BE49-F238E27FC236}">
                  <a16:creationId xmlns="" xmlns:a16="http://schemas.microsoft.com/office/drawing/2014/main" id="{DE385EFD-4245-9A4A-BF93-459CEBA11017}"/>
                </a:ext>
              </a:extLst>
            </p:cNvPr>
            <p:cNvPicPr preferRelativeResize="0"/>
            <p:nvPr/>
          </p:nvPicPr>
          <p:blipFill rotWithShape="1">
            <a:blip r:embed="rId6" cstate="print">
              <a:alphaModFix amt="86390"/>
            </a:blip>
            <a:srcRect/>
            <a:stretch/>
          </p:blipFill>
          <p:spPr>
            <a:xfrm>
              <a:off x="6408702" y="5747527"/>
              <a:ext cx="59883" cy="133404"/>
            </a:xfrm>
            <a:prstGeom prst="rect">
              <a:avLst/>
            </a:prstGeom>
            <a:noFill/>
            <a:ln>
              <a:noFill/>
            </a:ln>
          </p:spPr>
        </p:pic>
        <p:pic>
          <p:nvPicPr>
            <p:cNvPr id="66" name="Shape 3417">
              <a:extLst>
                <a:ext uri="{FF2B5EF4-FFF2-40B4-BE49-F238E27FC236}">
                  <a16:creationId xmlns="" xmlns:a16="http://schemas.microsoft.com/office/drawing/2014/main" id="{CC963AB5-B7A1-B34E-A7AF-D9B91DEEED00}"/>
                </a:ext>
              </a:extLst>
            </p:cNvPr>
            <p:cNvPicPr preferRelativeResize="0"/>
            <p:nvPr/>
          </p:nvPicPr>
          <p:blipFill rotWithShape="1">
            <a:blip r:embed="rId6" cstate="print">
              <a:alphaModFix amt="45890"/>
            </a:blip>
            <a:srcRect/>
            <a:stretch/>
          </p:blipFill>
          <p:spPr>
            <a:xfrm>
              <a:off x="6984868" y="6365365"/>
              <a:ext cx="59883" cy="133404"/>
            </a:xfrm>
            <a:prstGeom prst="rect">
              <a:avLst/>
            </a:prstGeom>
            <a:noFill/>
            <a:ln>
              <a:noFill/>
            </a:ln>
          </p:spPr>
        </p:pic>
        <p:pic>
          <p:nvPicPr>
            <p:cNvPr id="67" name="Shape 3418">
              <a:extLst>
                <a:ext uri="{FF2B5EF4-FFF2-40B4-BE49-F238E27FC236}">
                  <a16:creationId xmlns="" xmlns:a16="http://schemas.microsoft.com/office/drawing/2014/main" id="{20DEC02D-F446-E14B-8754-25DB142DA2E1}"/>
                </a:ext>
              </a:extLst>
            </p:cNvPr>
            <p:cNvPicPr preferRelativeResize="0"/>
            <p:nvPr/>
          </p:nvPicPr>
          <p:blipFill rotWithShape="1">
            <a:blip r:embed="rId5" cstate="print">
              <a:alphaModFix amt="73340"/>
            </a:blip>
            <a:srcRect/>
            <a:stretch/>
          </p:blipFill>
          <p:spPr>
            <a:xfrm>
              <a:off x="5847178" y="5304691"/>
              <a:ext cx="63241" cy="134341"/>
            </a:xfrm>
            <a:prstGeom prst="rect">
              <a:avLst/>
            </a:prstGeom>
            <a:noFill/>
            <a:ln>
              <a:noFill/>
            </a:ln>
          </p:spPr>
        </p:pic>
        <p:pic>
          <p:nvPicPr>
            <p:cNvPr id="68" name="Shape 3419">
              <a:extLst>
                <a:ext uri="{FF2B5EF4-FFF2-40B4-BE49-F238E27FC236}">
                  <a16:creationId xmlns="" xmlns:a16="http://schemas.microsoft.com/office/drawing/2014/main" id="{62DE4602-2E87-DA47-B866-64D94BA8643F}"/>
                </a:ext>
              </a:extLst>
            </p:cNvPr>
            <p:cNvPicPr preferRelativeResize="0"/>
            <p:nvPr/>
          </p:nvPicPr>
          <p:blipFill rotWithShape="1">
            <a:blip r:embed="rId5" cstate="print">
              <a:alphaModFix amt="40000"/>
            </a:blip>
            <a:srcRect/>
            <a:stretch/>
          </p:blipFill>
          <p:spPr>
            <a:xfrm>
              <a:off x="5794618" y="5967608"/>
              <a:ext cx="63241" cy="134341"/>
            </a:xfrm>
            <a:prstGeom prst="rect">
              <a:avLst/>
            </a:prstGeom>
            <a:noFill/>
            <a:ln>
              <a:noFill/>
            </a:ln>
          </p:spPr>
        </p:pic>
        <p:pic>
          <p:nvPicPr>
            <p:cNvPr id="69" name="Shape 3420">
              <a:extLst>
                <a:ext uri="{FF2B5EF4-FFF2-40B4-BE49-F238E27FC236}">
                  <a16:creationId xmlns="" xmlns:a16="http://schemas.microsoft.com/office/drawing/2014/main" id="{B6E16698-D396-EE4C-9A51-14655E8F4E9A}"/>
                </a:ext>
              </a:extLst>
            </p:cNvPr>
            <p:cNvPicPr preferRelativeResize="0"/>
            <p:nvPr/>
          </p:nvPicPr>
          <p:blipFill rotWithShape="1">
            <a:blip r:embed="rId6" cstate="print">
              <a:alphaModFix amt="50000"/>
            </a:blip>
            <a:srcRect/>
            <a:stretch/>
          </p:blipFill>
          <p:spPr>
            <a:xfrm>
              <a:off x="7259178" y="6579527"/>
              <a:ext cx="60304" cy="134341"/>
            </a:xfrm>
            <a:prstGeom prst="rect">
              <a:avLst/>
            </a:prstGeom>
            <a:noFill/>
            <a:ln>
              <a:noFill/>
            </a:ln>
          </p:spPr>
        </p:pic>
        <p:pic>
          <p:nvPicPr>
            <p:cNvPr id="70" name="Shape 3421">
              <a:extLst>
                <a:ext uri="{FF2B5EF4-FFF2-40B4-BE49-F238E27FC236}">
                  <a16:creationId xmlns="" xmlns:a16="http://schemas.microsoft.com/office/drawing/2014/main" id="{F9135ED1-62FC-D040-A81F-B9810536CE6F}"/>
                </a:ext>
              </a:extLst>
            </p:cNvPr>
            <p:cNvPicPr preferRelativeResize="0"/>
            <p:nvPr/>
          </p:nvPicPr>
          <p:blipFill rotWithShape="1">
            <a:blip r:embed="rId17" cstate="print">
              <a:alphaModFix amt="60000"/>
            </a:blip>
            <a:srcRect/>
            <a:stretch/>
          </p:blipFill>
          <p:spPr>
            <a:xfrm>
              <a:off x="6018860" y="4907910"/>
              <a:ext cx="142331" cy="317080"/>
            </a:xfrm>
            <a:prstGeom prst="rect">
              <a:avLst/>
            </a:prstGeom>
            <a:noFill/>
            <a:ln>
              <a:noFill/>
            </a:ln>
          </p:spPr>
        </p:pic>
        <p:pic>
          <p:nvPicPr>
            <p:cNvPr id="71" name="Shape 3422">
              <a:extLst>
                <a:ext uri="{FF2B5EF4-FFF2-40B4-BE49-F238E27FC236}">
                  <a16:creationId xmlns="" xmlns:a16="http://schemas.microsoft.com/office/drawing/2014/main" id="{9C09EE98-9606-0F47-A373-D4F241669E53}"/>
                </a:ext>
              </a:extLst>
            </p:cNvPr>
            <p:cNvPicPr preferRelativeResize="0"/>
            <p:nvPr/>
          </p:nvPicPr>
          <p:blipFill rotWithShape="1">
            <a:blip r:embed="rId5" cstate="print">
              <a:alphaModFix amt="40000"/>
            </a:blip>
            <a:srcRect/>
            <a:stretch/>
          </p:blipFill>
          <p:spPr>
            <a:xfrm>
              <a:off x="7007642" y="6619249"/>
              <a:ext cx="63241" cy="134341"/>
            </a:xfrm>
            <a:prstGeom prst="rect">
              <a:avLst/>
            </a:prstGeom>
            <a:noFill/>
            <a:ln>
              <a:noFill/>
            </a:ln>
          </p:spPr>
        </p:pic>
        <p:pic>
          <p:nvPicPr>
            <p:cNvPr id="72" name="Shape 3423">
              <a:extLst>
                <a:ext uri="{FF2B5EF4-FFF2-40B4-BE49-F238E27FC236}">
                  <a16:creationId xmlns="" xmlns:a16="http://schemas.microsoft.com/office/drawing/2014/main" id="{22D11D18-2C30-0A49-A3A7-A18B51367FC5}"/>
                </a:ext>
              </a:extLst>
            </p:cNvPr>
            <p:cNvPicPr preferRelativeResize="0"/>
            <p:nvPr/>
          </p:nvPicPr>
          <p:blipFill rotWithShape="1">
            <a:blip r:embed="rId15" cstate="print">
              <a:alphaModFix amt="85000"/>
            </a:blip>
            <a:srcRect/>
            <a:stretch/>
          </p:blipFill>
          <p:spPr>
            <a:xfrm>
              <a:off x="6337177" y="6511478"/>
              <a:ext cx="101467" cy="215543"/>
            </a:xfrm>
            <a:prstGeom prst="rect">
              <a:avLst/>
            </a:prstGeom>
            <a:noFill/>
            <a:ln>
              <a:noFill/>
            </a:ln>
          </p:spPr>
        </p:pic>
        <p:pic>
          <p:nvPicPr>
            <p:cNvPr id="73" name="Shape 3424">
              <a:extLst>
                <a:ext uri="{FF2B5EF4-FFF2-40B4-BE49-F238E27FC236}">
                  <a16:creationId xmlns="" xmlns:a16="http://schemas.microsoft.com/office/drawing/2014/main" id="{FB94A202-A4FF-344B-A220-91BD4EAAD03D}"/>
                </a:ext>
              </a:extLst>
            </p:cNvPr>
            <p:cNvPicPr preferRelativeResize="0"/>
            <p:nvPr/>
          </p:nvPicPr>
          <p:blipFill rotWithShape="1">
            <a:blip r:embed="rId5" cstate="print">
              <a:alphaModFix amt="40000"/>
            </a:blip>
            <a:srcRect/>
            <a:stretch/>
          </p:blipFill>
          <p:spPr>
            <a:xfrm>
              <a:off x="7402112" y="6303668"/>
              <a:ext cx="63241" cy="134341"/>
            </a:xfrm>
            <a:prstGeom prst="rect">
              <a:avLst/>
            </a:prstGeom>
            <a:noFill/>
            <a:ln>
              <a:noFill/>
            </a:ln>
          </p:spPr>
        </p:pic>
        <p:pic>
          <p:nvPicPr>
            <p:cNvPr id="74" name="Shape 3425">
              <a:extLst>
                <a:ext uri="{FF2B5EF4-FFF2-40B4-BE49-F238E27FC236}">
                  <a16:creationId xmlns="" xmlns:a16="http://schemas.microsoft.com/office/drawing/2014/main" id="{6523DD56-0FF3-2D43-BD14-B4C70E0647AB}"/>
                </a:ext>
              </a:extLst>
            </p:cNvPr>
            <p:cNvPicPr preferRelativeResize="0"/>
            <p:nvPr/>
          </p:nvPicPr>
          <p:blipFill rotWithShape="1">
            <a:blip r:embed="rId6" cstate="print">
              <a:alphaModFix amt="50000"/>
            </a:blip>
            <a:srcRect/>
            <a:stretch/>
          </p:blipFill>
          <p:spPr>
            <a:xfrm>
              <a:off x="2862288" y="5147820"/>
              <a:ext cx="60304" cy="134341"/>
            </a:xfrm>
            <a:prstGeom prst="rect">
              <a:avLst/>
            </a:prstGeom>
            <a:noFill/>
            <a:ln>
              <a:noFill/>
            </a:ln>
          </p:spPr>
        </p:pic>
        <p:pic>
          <p:nvPicPr>
            <p:cNvPr id="75" name="Shape 3426">
              <a:extLst>
                <a:ext uri="{FF2B5EF4-FFF2-40B4-BE49-F238E27FC236}">
                  <a16:creationId xmlns="" xmlns:a16="http://schemas.microsoft.com/office/drawing/2014/main" id="{556FFF03-D722-554B-B23C-77E8038154B3}"/>
                </a:ext>
              </a:extLst>
            </p:cNvPr>
            <p:cNvPicPr preferRelativeResize="0"/>
            <p:nvPr/>
          </p:nvPicPr>
          <p:blipFill rotWithShape="1">
            <a:blip r:embed="rId5" cstate="print">
              <a:alphaModFix amt="40000"/>
            </a:blip>
            <a:srcRect/>
            <a:stretch/>
          </p:blipFill>
          <p:spPr>
            <a:xfrm>
              <a:off x="3080813" y="5080650"/>
              <a:ext cx="63241" cy="134341"/>
            </a:xfrm>
            <a:prstGeom prst="rect">
              <a:avLst/>
            </a:prstGeom>
            <a:noFill/>
            <a:ln>
              <a:noFill/>
            </a:ln>
          </p:spPr>
        </p:pic>
        <p:pic>
          <p:nvPicPr>
            <p:cNvPr id="76" name="Shape 3427">
              <a:extLst>
                <a:ext uri="{FF2B5EF4-FFF2-40B4-BE49-F238E27FC236}">
                  <a16:creationId xmlns="" xmlns:a16="http://schemas.microsoft.com/office/drawing/2014/main" id="{A0CD3C45-9553-E647-B26D-0D4DE8B24EFC}"/>
                </a:ext>
              </a:extLst>
            </p:cNvPr>
            <p:cNvPicPr preferRelativeResize="0"/>
            <p:nvPr/>
          </p:nvPicPr>
          <p:blipFill rotWithShape="1">
            <a:blip r:embed="rId6" cstate="print">
              <a:alphaModFix amt="50000"/>
            </a:blip>
            <a:srcRect/>
            <a:stretch/>
          </p:blipFill>
          <p:spPr>
            <a:xfrm>
              <a:off x="5528386" y="4554612"/>
              <a:ext cx="60304" cy="134341"/>
            </a:xfrm>
            <a:prstGeom prst="rect">
              <a:avLst/>
            </a:prstGeom>
            <a:noFill/>
            <a:ln>
              <a:noFill/>
            </a:ln>
          </p:spPr>
        </p:pic>
        <p:pic>
          <p:nvPicPr>
            <p:cNvPr id="77" name="Shape 3428">
              <a:extLst>
                <a:ext uri="{FF2B5EF4-FFF2-40B4-BE49-F238E27FC236}">
                  <a16:creationId xmlns="" xmlns:a16="http://schemas.microsoft.com/office/drawing/2014/main" id="{5B06B9A3-1ACF-0D46-85D1-A925287DE9B0}"/>
                </a:ext>
              </a:extLst>
            </p:cNvPr>
            <p:cNvPicPr preferRelativeResize="0"/>
            <p:nvPr/>
          </p:nvPicPr>
          <p:blipFill rotWithShape="1">
            <a:blip r:embed="rId17" cstate="print">
              <a:alphaModFix amt="60000"/>
            </a:blip>
            <a:srcRect/>
            <a:stretch/>
          </p:blipFill>
          <p:spPr>
            <a:xfrm>
              <a:off x="4774390" y="4473515"/>
              <a:ext cx="142331" cy="317080"/>
            </a:xfrm>
            <a:prstGeom prst="rect">
              <a:avLst/>
            </a:prstGeom>
            <a:noFill/>
            <a:ln>
              <a:noFill/>
            </a:ln>
          </p:spPr>
        </p:pic>
        <p:pic>
          <p:nvPicPr>
            <p:cNvPr id="78" name="Shape 3429">
              <a:extLst>
                <a:ext uri="{FF2B5EF4-FFF2-40B4-BE49-F238E27FC236}">
                  <a16:creationId xmlns="" xmlns:a16="http://schemas.microsoft.com/office/drawing/2014/main" id="{C39D6F87-2864-5143-9650-9F1BE7A884BF}"/>
                </a:ext>
              </a:extLst>
            </p:cNvPr>
            <p:cNvPicPr preferRelativeResize="0"/>
            <p:nvPr/>
          </p:nvPicPr>
          <p:blipFill rotWithShape="1">
            <a:blip r:embed="rId5" cstate="print">
              <a:alphaModFix amt="40000"/>
            </a:blip>
            <a:srcRect/>
            <a:stretch/>
          </p:blipFill>
          <p:spPr>
            <a:xfrm>
              <a:off x="4478101" y="4612320"/>
              <a:ext cx="63241" cy="134341"/>
            </a:xfrm>
            <a:prstGeom prst="rect">
              <a:avLst/>
            </a:prstGeom>
            <a:noFill/>
            <a:ln>
              <a:noFill/>
            </a:ln>
          </p:spPr>
        </p:pic>
        <p:pic>
          <p:nvPicPr>
            <p:cNvPr id="79" name="Shape 3430">
              <a:extLst>
                <a:ext uri="{FF2B5EF4-FFF2-40B4-BE49-F238E27FC236}">
                  <a16:creationId xmlns="" xmlns:a16="http://schemas.microsoft.com/office/drawing/2014/main" id="{3A027A5F-1A57-FD49-8C87-FE5E89759C05}"/>
                </a:ext>
              </a:extLst>
            </p:cNvPr>
            <p:cNvPicPr preferRelativeResize="0"/>
            <p:nvPr/>
          </p:nvPicPr>
          <p:blipFill rotWithShape="1">
            <a:blip r:embed="rId6" cstate="print">
              <a:alphaModFix amt="20000"/>
            </a:blip>
            <a:srcRect/>
            <a:stretch/>
          </p:blipFill>
          <p:spPr>
            <a:xfrm>
              <a:off x="4324908" y="4621782"/>
              <a:ext cx="59883" cy="133404"/>
            </a:xfrm>
            <a:prstGeom prst="rect">
              <a:avLst/>
            </a:prstGeom>
            <a:noFill/>
            <a:ln>
              <a:noFill/>
            </a:ln>
          </p:spPr>
        </p:pic>
        <p:pic>
          <p:nvPicPr>
            <p:cNvPr id="80" name="Shape 3431">
              <a:extLst>
                <a:ext uri="{FF2B5EF4-FFF2-40B4-BE49-F238E27FC236}">
                  <a16:creationId xmlns="" xmlns:a16="http://schemas.microsoft.com/office/drawing/2014/main" id="{20C34719-3AD7-C940-9325-046E4C28732C}"/>
                </a:ext>
              </a:extLst>
            </p:cNvPr>
            <p:cNvPicPr preferRelativeResize="0"/>
            <p:nvPr/>
          </p:nvPicPr>
          <p:blipFill rotWithShape="1">
            <a:blip r:embed="rId15" cstate="print">
              <a:alphaModFix amt="85000"/>
            </a:blip>
            <a:srcRect/>
            <a:stretch/>
          </p:blipFill>
          <p:spPr>
            <a:xfrm>
              <a:off x="4104242" y="4470870"/>
              <a:ext cx="101467" cy="215543"/>
            </a:xfrm>
            <a:prstGeom prst="rect">
              <a:avLst/>
            </a:prstGeom>
            <a:noFill/>
            <a:ln>
              <a:noFill/>
            </a:ln>
          </p:spPr>
        </p:pic>
        <p:pic>
          <p:nvPicPr>
            <p:cNvPr id="81" name="Shape 3432">
              <a:extLst>
                <a:ext uri="{FF2B5EF4-FFF2-40B4-BE49-F238E27FC236}">
                  <a16:creationId xmlns="" xmlns:a16="http://schemas.microsoft.com/office/drawing/2014/main" id="{5BD9B4F7-7C16-704C-9CFE-6F716995A6F6}"/>
                </a:ext>
              </a:extLst>
            </p:cNvPr>
            <p:cNvPicPr preferRelativeResize="0"/>
            <p:nvPr/>
          </p:nvPicPr>
          <p:blipFill rotWithShape="1">
            <a:blip r:embed="rId15" cstate="print">
              <a:alphaModFix amt="85000"/>
            </a:blip>
            <a:srcRect/>
            <a:stretch/>
          </p:blipFill>
          <p:spPr>
            <a:xfrm>
              <a:off x="5878798" y="6162878"/>
              <a:ext cx="101467" cy="215543"/>
            </a:xfrm>
            <a:prstGeom prst="rect">
              <a:avLst/>
            </a:prstGeom>
            <a:noFill/>
            <a:ln>
              <a:noFill/>
            </a:ln>
          </p:spPr>
        </p:pic>
        <p:pic>
          <p:nvPicPr>
            <p:cNvPr id="82" name="Shape 3433">
              <a:extLst>
                <a:ext uri="{FF2B5EF4-FFF2-40B4-BE49-F238E27FC236}">
                  <a16:creationId xmlns="" xmlns:a16="http://schemas.microsoft.com/office/drawing/2014/main" id="{A1043577-96C1-3749-8709-40953DF93B17}"/>
                </a:ext>
              </a:extLst>
            </p:cNvPr>
            <p:cNvPicPr preferRelativeResize="0"/>
            <p:nvPr/>
          </p:nvPicPr>
          <p:blipFill rotWithShape="1">
            <a:blip r:embed="rId8" cstate="print">
              <a:alphaModFix amt="20000"/>
            </a:blip>
            <a:srcRect/>
            <a:stretch/>
          </p:blipFill>
          <p:spPr>
            <a:xfrm>
              <a:off x="6053796" y="6270649"/>
              <a:ext cx="72459" cy="161418"/>
            </a:xfrm>
            <a:prstGeom prst="rect">
              <a:avLst/>
            </a:prstGeom>
            <a:noFill/>
            <a:ln>
              <a:noFill/>
            </a:ln>
          </p:spPr>
        </p:pic>
        <p:pic>
          <p:nvPicPr>
            <p:cNvPr id="83" name="Shape 3434">
              <a:extLst>
                <a:ext uri="{FF2B5EF4-FFF2-40B4-BE49-F238E27FC236}">
                  <a16:creationId xmlns="" xmlns:a16="http://schemas.microsoft.com/office/drawing/2014/main" id="{BC996A87-1500-984D-9D16-BBBA78ADFB48}"/>
                </a:ext>
              </a:extLst>
            </p:cNvPr>
            <p:cNvPicPr preferRelativeResize="0"/>
            <p:nvPr/>
          </p:nvPicPr>
          <p:blipFill rotWithShape="1">
            <a:blip r:embed="rId5" cstate="print">
              <a:alphaModFix amt="40000"/>
            </a:blip>
            <a:srcRect/>
            <a:stretch/>
          </p:blipFill>
          <p:spPr>
            <a:xfrm>
              <a:off x="6012899" y="6562789"/>
              <a:ext cx="63241" cy="134341"/>
            </a:xfrm>
            <a:prstGeom prst="rect">
              <a:avLst/>
            </a:prstGeom>
            <a:noFill/>
            <a:ln>
              <a:noFill/>
            </a:ln>
          </p:spPr>
        </p:pic>
        <p:pic>
          <p:nvPicPr>
            <p:cNvPr id="84" name="Shape 3435">
              <a:extLst>
                <a:ext uri="{FF2B5EF4-FFF2-40B4-BE49-F238E27FC236}">
                  <a16:creationId xmlns="" xmlns:a16="http://schemas.microsoft.com/office/drawing/2014/main" id="{D2CBF76E-7591-2D40-A7C0-96A51096F5C1}"/>
                </a:ext>
              </a:extLst>
            </p:cNvPr>
            <p:cNvPicPr preferRelativeResize="0"/>
            <p:nvPr/>
          </p:nvPicPr>
          <p:blipFill rotWithShape="1">
            <a:blip r:embed="rId5" cstate="print">
              <a:alphaModFix amt="40000"/>
            </a:blip>
            <a:srcRect/>
            <a:stretch/>
          </p:blipFill>
          <p:spPr>
            <a:xfrm>
              <a:off x="5694270" y="4550930"/>
              <a:ext cx="63241" cy="134341"/>
            </a:xfrm>
            <a:prstGeom prst="rect">
              <a:avLst/>
            </a:prstGeom>
            <a:noFill/>
            <a:ln>
              <a:noFill/>
            </a:ln>
          </p:spPr>
        </p:pic>
        <p:pic>
          <p:nvPicPr>
            <p:cNvPr id="85" name="Shape 3436">
              <a:extLst>
                <a:ext uri="{FF2B5EF4-FFF2-40B4-BE49-F238E27FC236}">
                  <a16:creationId xmlns="" xmlns:a16="http://schemas.microsoft.com/office/drawing/2014/main" id="{0AF94830-C69B-5745-9BC5-CAF5B96D32CA}"/>
                </a:ext>
              </a:extLst>
            </p:cNvPr>
            <p:cNvPicPr preferRelativeResize="0"/>
            <p:nvPr/>
          </p:nvPicPr>
          <p:blipFill rotWithShape="1">
            <a:blip r:embed="rId6" cstate="print">
              <a:alphaModFix amt="20000"/>
            </a:blip>
            <a:srcRect/>
            <a:stretch/>
          </p:blipFill>
          <p:spPr>
            <a:xfrm>
              <a:off x="6006159" y="5966496"/>
              <a:ext cx="59883" cy="133404"/>
            </a:xfrm>
            <a:prstGeom prst="rect">
              <a:avLst/>
            </a:prstGeom>
            <a:noFill/>
            <a:ln>
              <a:noFill/>
            </a:ln>
          </p:spPr>
        </p:pic>
        <p:pic>
          <p:nvPicPr>
            <p:cNvPr id="86" name="Shape 3437">
              <a:extLst>
                <a:ext uri="{FF2B5EF4-FFF2-40B4-BE49-F238E27FC236}">
                  <a16:creationId xmlns="" xmlns:a16="http://schemas.microsoft.com/office/drawing/2014/main" id="{8DC9EE16-2CB1-7F4E-A757-A74863673E4C}"/>
                </a:ext>
              </a:extLst>
            </p:cNvPr>
            <p:cNvPicPr preferRelativeResize="0"/>
            <p:nvPr/>
          </p:nvPicPr>
          <p:blipFill rotWithShape="1">
            <a:blip r:embed="rId6" cstate="print">
              <a:alphaModFix amt="50000"/>
            </a:blip>
            <a:srcRect/>
            <a:stretch/>
          </p:blipFill>
          <p:spPr>
            <a:xfrm>
              <a:off x="6154646" y="6484909"/>
              <a:ext cx="60304" cy="134341"/>
            </a:xfrm>
            <a:prstGeom prst="rect">
              <a:avLst/>
            </a:prstGeom>
            <a:noFill/>
            <a:ln>
              <a:noFill/>
            </a:ln>
          </p:spPr>
        </p:pic>
        <p:pic>
          <p:nvPicPr>
            <p:cNvPr id="87" name="Shape 3438">
              <a:extLst>
                <a:ext uri="{FF2B5EF4-FFF2-40B4-BE49-F238E27FC236}">
                  <a16:creationId xmlns="" xmlns:a16="http://schemas.microsoft.com/office/drawing/2014/main" id="{C4C8112F-631E-E54F-B485-7A24A47C4917}"/>
                </a:ext>
              </a:extLst>
            </p:cNvPr>
            <p:cNvPicPr preferRelativeResize="0"/>
            <p:nvPr/>
          </p:nvPicPr>
          <p:blipFill rotWithShape="1">
            <a:blip r:embed="rId25" cstate="print">
              <a:alphaModFix amt="61150"/>
            </a:blip>
            <a:srcRect/>
            <a:stretch/>
          </p:blipFill>
          <p:spPr>
            <a:xfrm>
              <a:off x="5866573" y="5529298"/>
              <a:ext cx="220481" cy="298977"/>
            </a:xfrm>
            <a:prstGeom prst="rect">
              <a:avLst/>
            </a:prstGeom>
            <a:noFill/>
            <a:ln>
              <a:noFill/>
            </a:ln>
          </p:spPr>
        </p:pic>
        <p:pic>
          <p:nvPicPr>
            <p:cNvPr id="88" name="Shape 3439">
              <a:extLst>
                <a:ext uri="{FF2B5EF4-FFF2-40B4-BE49-F238E27FC236}">
                  <a16:creationId xmlns="" xmlns:a16="http://schemas.microsoft.com/office/drawing/2014/main" id="{D5925737-EA44-AE43-A494-BDA544F997CA}"/>
                </a:ext>
              </a:extLst>
            </p:cNvPr>
            <p:cNvPicPr preferRelativeResize="0"/>
            <p:nvPr/>
          </p:nvPicPr>
          <p:blipFill rotWithShape="1">
            <a:blip r:embed="rId26" cstate="print">
              <a:alphaModFix amt="61000"/>
            </a:blip>
            <a:srcRect/>
            <a:stretch/>
          </p:blipFill>
          <p:spPr>
            <a:xfrm>
              <a:off x="6429257" y="6099560"/>
              <a:ext cx="454401" cy="456375"/>
            </a:xfrm>
            <a:prstGeom prst="rect">
              <a:avLst/>
            </a:prstGeom>
            <a:noFill/>
            <a:ln>
              <a:noFill/>
            </a:ln>
          </p:spPr>
        </p:pic>
        <p:pic>
          <p:nvPicPr>
            <p:cNvPr id="89" name="Shape 3440">
              <a:extLst>
                <a:ext uri="{FF2B5EF4-FFF2-40B4-BE49-F238E27FC236}">
                  <a16:creationId xmlns="" xmlns:a16="http://schemas.microsoft.com/office/drawing/2014/main" id="{DBB54738-A1CF-464E-80EB-D73CFE49746D}"/>
                </a:ext>
              </a:extLst>
            </p:cNvPr>
            <p:cNvPicPr preferRelativeResize="0"/>
            <p:nvPr/>
          </p:nvPicPr>
          <p:blipFill rotWithShape="1">
            <a:blip r:embed="rId27" cstate="print">
              <a:alphaModFix amt="64930"/>
            </a:blip>
            <a:srcRect/>
            <a:stretch/>
          </p:blipFill>
          <p:spPr>
            <a:xfrm>
              <a:off x="6690297" y="7026827"/>
              <a:ext cx="193361" cy="266139"/>
            </a:xfrm>
            <a:prstGeom prst="rect">
              <a:avLst/>
            </a:prstGeom>
            <a:noFill/>
            <a:ln>
              <a:noFill/>
            </a:ln>
          </p:spPr>
        </p:pic>
        <p:pic>
          <p:nvPicPr>
            <p:cNvPr id="90" name="Shape 3441">
              <a:extLst>
                <a:ext uri="{FF2B5EF4-FFF2-40B4-BE49-F238E27FC236}">
                  <a16:creationId xmlns="" xmlns:a16="http://schemas.microsoft.com/office/drawing/2014/main" id="{3840A057-B00A-394A-8AE7-5CAAC225780E}"/>
                </a:ext>
              </a:extLst>
            </p:cNvPr>
            <p:cNvPicPr preferRelativeResize="0"/>
            <p:nvPr/>
          </p:nvPicPr>
          <p:blipFill rotWithShape="1">
            <a:blip r:embed="rId28" cstate="print">
              <a:alphaModFix amt="70950"/>
            </a:blip>
            <a:srcRect/>
            <a:stretch/>
          </p:blipFill>
          <p:spPr>
            <a:xfrm>
              <a:off x="3752166" y="4296044"/>
              <a:ext cx="245347" cy="321667"/>
            </a:xfrm>
            <a:prstGeom prst="rect">
              <a:avLst/>
            </a:prstGeom>
            <a:noFill/>
            <a:ln>
              <a:noFill/>
            </a:ln>
          </p:spPr>
        </p:pic>
        <p:pic>
          <p:nvPicPr>
            <p:cNvPr id="91" name="Shape 3442">
              <a:extLst>
                <a:ext uri="{FF2B5EF4-FFF2-40B4-BE49-F238E27FC236}">
                  <a16:creationId xmlns="" xmlns:a16="http://schemas.microsoft.com/office/drawing/2014/main" id="{5E0BE140-1D6F-5947-B134-C183CFBC0308}"/>
                </a:ext>
              </a:extLst>
            </p:cNvPr>
            <p:cNvPicPr preferRelativeResize="0"/>
            <p:nvPr/>
          </p:nvPicPr>
          <p:blipFill rotWithShape="1">
            <a:blip r:embed="rId29" cstate="print">
              <a:alphaModFix/>
            </a:blip>
            <a:srcRect/>
            <a:stretch/>
          </p:blipFill>
          <p:spPr>
            <a:xfrm>
              <a:off x="5803768" y="4695765"/>
              <a:ext cx="117617" cy="279864"/>
            </a:xfrm>
            <a:prstGeom prst="rect">
              <a:avLst/>
            </a:prstGeom>
            <a:noFill/>
            <a:ln>
              <a:noFill/>
            </a:ln>
            <a:effectLst>
              <a:outerShdw blurRad="342900" dist="139700" rotWithShape="0">
                <a:srgbClr val="000000">
                  <a:alpha val="71370"/>
                </a:srgbClr>
              </a:outerShdw>
            </a:effectLst>
          </p:spPr>
        </p:pic>
        <p:pic>
          <p:nvPicPr>
            <p:cNvPr id="92" name="Shape 3443">
              <a:extLst>
                <a:ext uri="{FF2B5EF4-FFF2-40B4-BE49-F238E27FC236}">
                  <a16:creationId xmlns="" xmlns:a16="http://schemas.microsoft.com/office/drawing/2014/main" id="{15E8C41A-DF6F-7A48-82DD-53A798E3A295}"/>
                </a:ext>
              </a:extLst>
            </p:cNvPr>
            <p:cNvPicPr preferRelativeResize="0"/>
            <p:nvPr/>
          </p:nvPicPr>
          <p:blipFill rotWithShape="1">
            <a:blip r:embed="rId30" cstate="print">
              <a:alphaModFix amt="59380"/>
            </a:blip>
            <a:srcRect/>
            <a:stretch/>
          </p:blipFill>
          <p:spPr>
            <a:xfrm>
              <a:off x="7433731" y="6571171"/>
              <a:ext cx="118316" cy="167816"/>
            </a:xfrm>
            <a:prstGeom prst="rect">
              <a:avLst/>
            </a:prstGeom>
            <a:noFill/>
            <a:ln>
              <a:noFill/>
            </a:ln>
          </p:spPr>
        </p:pic>
        <p:pic>
          <p:nvPicPr>
            <p:cNvPr id="93" name="Shape 3444">
              <a:extLst>
                <a:ext uri="{FF2B5EF4-FFF2-40B4-BE49-F238E27FC236}">
                  <a16:creationId xmlns="" xmlns:a16="http://schemas.microsoft.com/office/drawing/2014/main" id="{39D05F1C-802E-6941-9174-651514E57030}"/>
                </a:ext>
              </a:extLst>
            </p:cNvPr>
            <p:cNvPicPr preferRelativeResize="0"/>
            <p:nvPr/>
          </p:nvPicPr>
          <p:blipFill rotWithShape="1">
            <a:blip r:embed="rId31" cstate="print">
              <a:alphaModFix/>
            </a:blip>
            <a:srcRect/>
            <a:stretch/>
          </p:blipFill>
          <p:spPr>
            <a:xfrm>
              <a:off x="7710874" y="6539178"/>
              <a:ext cx="102773" cy="147165"/>
            </a:xfrm>
            <a:prstGeom prst="rect">
              <a:avLst/>
            </a:prstGeom>
            <a:noFill/>
            <a:ln>
              <a:noFill/>
            </a:ln>
          </p:spPr>
        </p:pic>
        <p:pic>
          <p:nvPicPr>
            <p:cNvPr id="94" name="Shape 3445">
              <a:extLst>
                <a:ext uri="{FF2B5EF4-FFF2-40B4-BE49-F238E27FC236}">
                  <a16:creationId xmlns="" xmlns:a16="http://schemas.microsoft.com/office/drawing/2014/main" id="{BF343F24-1232-1A43-88AC-4A57BC470A6A}"/>
                </a:ext>
              </a:extLst>
            </p:cNvPr>
            <p:cNvPicPr preferRelativeResize="0"/>
            <p:nvPr/>
          </p:nvPicPr>
          <p:blipFill rotWithShape="1">
            <a:blip r:embed="rId12" cstate="print">
              <a:alphaModFix amt="74310"/>
            </a:blip>
            <a:srcRect/>
            <a:stretch/>
          </p:blipFill>
          <p:spPr>
            <a:xfrm>
              <a:off x="2922591" y="5543560"/>
              <a:ext cx="202457" cy="270487"/>
            </a:xfrm>
            <a:prstGeom prst="rect">
              <a:avLst/>
            </a:prstGeom>
            <a:noFill/>
            <a:ln>
              <a:noFill/>
            </a:ln>
          </p:spPr>
        </p:pic>
        <p:pic>
          <p:nvPicPr>
            <p:cNvPr id="95" name="Shape 3446">
              <a:extLst>
                <a:ext uri="{FF2B5EF4-FFF2-40B4-BE49-F238E27FC236}">
                  <a16:creationId xmlns="" xmlns:a16="http://schemas.microsoft.com/office/drawing/2014/main" id="{D832B5FC-ED0D-E24D-A870-4AFF9CBF20EA}"/>
                </a:ext>
              </a:extLst>
            </p:cNvPr>
            <p:cNvPicPr preferRelativeResize="0"/>
            <p:nvPr/>
          </p:nvPicPr>
          <p:blipFill rotWithShape="1">
            <a:blip r:embed="rId23" cstate="print">
              <a:alphaModFix/>
            </a:blip>
            <a:srcRect/>
            <a:stretch/>
          </p:blipFill>
          <p:spPr>
            <a:xfrm>
              <a:off x="7091313" y="6131492"/>
              <a:ext cx="299302" cy="392404"/>
            </a:xfrm>
            <a:prstGeom prst="rect">
              <a:avLst/>
            </a:prstGeom>
            <a:noFill/>
            <a:ln>
              <a:noFill/>
            </a:ln>
          </p:spPr>
        </p:pic>
        <p:pic>
          <p:nvPicPr>
            <p:cNvPr id="96" name="Shape 3447">
              <a:extLst>
                <a:ext uri="{FF2B5EF4-FFF2-40B4-BE49-F238E27FC236}">
                  <a16:creationId xmlns="" xmlns:a16="http://schemas.microsoft.com/office/drawing/2014/main" id="{72101652-5C24-C849-A43E-CC2CC8728E74}"/>
                </a:ext>
              </a:extLst>
            </p:cNvPr>
            <p:cNvPicPr preferRelativeResize="0"/>
            <p:nvPr/>
          </p:nvPicPr>
          <p:blipFill rotWithShape="1">
            <a:blip r:embed="rId5" cstate="print">
              <a:alphaModFix amt="19960"/>
            </a:blip>
            <a:srcRect/>
            <a:stretch/>
          </p:blipFill>
          <p:spPr>
            <a:xfrm>
              <a:off x="6764665" y="6604646"/>
              <a:ext cx="63241" cy="134341"/>
            </a:xfrm>
            <a:prstGeom prst="rect">
              <a:avLst/>
            </a:prstGeom>
            <a:noFill/>
            <a:ln>
              <a:noFill/>
            </a:ln>
          </p:spPr>
        </p:pic>
        <p:pic>
          <p:nvPicPr>
            <p:cNvPr id="97" name="Shape 3448">
              <a:extLst>
                <a:ext uri="{FF2B5EF4-FFF2-40B4-BE49-F238E27FC236}">
                  <a16:creationId xmlns="" xmlns:a16="http://schemas.microsoft.com/office/drawing/2014/main" id="{61CF0A89-CA7F-BA41-9860-494B99EF75F5}"/>
                </a:ext>
              </a:extLst>
            </p:cNvPr>
            <p:cNvPicPr preferRelativeResize="0"/>
            <p:nvPr/>
          </p:nvPicPr>
          <p:blipFill rotWithShape="1">
            <a:blip r:embed="rId5" cstate="print">
              <a:alphaModFix amt="40000"/>
            </a:blip>
            <a:srcRect/>
            <a:stretch/>
          </p:blipFill>
          <p:spPr>
            <a:xfrm>
              <a:off x="5915730" y="7046067"/>
              <a:ext cx="63241" cy="134341"/>
            </a:xfrm>
            <a:prstGeom prst="rect">
              <a:avLst/>
            </a:prstGeom>
            <a:noFill/>
            <a:ln>
              <a:noFill/>
            </a:ln>
          </p:spPr>
        </p:pic>
        <p:pic>
          <p:nvPicPr>
            <p:cNvPr id="98" name="Shape 3449">
              <a:extLst>
                <a:ext uri="{FF2B5EF4-FFF2-40B4-BE49-F238E27FC236}">
                  <a16:creationId xmlns="" xmlns:a16="http://schemas.microsoft.com/office/drawing/2014/main" id="{17104406-A668-1043-82A2-23627446CB1A}"/>
                </a:ext>
              </a:extLst>
            </p:cNvPr>
            <p:cNvPicPr preferRelativeResize="0"/>
            <p:nvPr/>
          </p:nvPicPr>
          <p:blipFill rotWithShape="1">
            <a:blip r:embed="rId6" cstate="print">
              <a:alphaModFix amt="50000"/>
            </a:blip>
            <a:srcRect/>
            <a:stretch/>
          </p:blipFill>
          <p:spPr>
            <a:xfrm>
              <a:off x="3094793" y="6067580"/>
              <a:ext cx="60304" cy="134341"/>
            </a:xfrm>
            <a:prstGeom prst="rect">
              <a:avLst/>
            </a:prstGeom>
            <a:noFill/>
            <a:ln>
              <a:noFill/>
            </a:ln>
          </p:spPr>
        </p:pic>
        <p:pic>
          <p:nvPicPr>
            <p:cNvPr id="99" name="Shape 3450">
              <a:extLst>
                <a:ext uri="{FF2B5EF4-FFF2-40B4-BE49-F238E27FC236}">
                  <a16:creationId xmlns="" xmlns:a16="http://schemas.microsoft.com/office/drawing/2014/main" id="{688E8485-011F-FC48-9612-99B335CBF280}"/>
                </a:ext>
              </a:extLst>
            </p:cNvPr>
            <p:cNvPicPr preferRelativeResize="0"/>
            <p:nvPr/>
          </p:nvPicPr>
          <p:blipFill rotWithShape="1">
            <a:blip r:embed="rId17" cstate="print">
              <a:alphaModFix amt="60000"/>
            </a:blip>
            <a:srcRect/>
            <a:stretch/>
          </p:blipFill>
          <p:spPr>
            <a:xfrm>
              <a:off x="3643776" y="10187934"/>
              <a:ext cx="142331" cy="317080"/>
            </a:xfrm>
            <a:prstGeom prst="rect">
              <a:avLst/>
            </a:prstGeom>
            <a:noFill/>
            <a:ln>
              <a:noFill/>
            </a:ln>
          </p:spPr>
        </p:pic>
        <p:pic>
          <p:nvPicPr>
            <p:cNvPr id="100" name="Shape 3451">
              <a:extLst>
                <a:ext uri="{FF2B5EF4-FFF2-40B4-BE49-F238E27FC236}">
                  <a16:creationId xmlns="" xmlns:a16="http://schemas.microsoft.com/office/drawing/2014/main" id="{56BE29D2-D63B-4D49-864B-E0E38C02DFE2}"/>
                </a:ext>
              </a:extLst>
            </p:cNvPr>
            <p:cNvPicPr preferRelativeResize="0"/>
            <p:nvPr/>
          </p:nvPicPr>
          <p:blipFill rotWithShape="1">
            <a:blip r:embed="rId32" cstate="print">
              <a:alphaModFix amt="80000"/>
            </a:blip>
            <a:srcRect/>
            <a:stretch/>
          </p:blipFill>
          <p:spPr>
            <a:xfrm>
              <a:off x="5961821" y="7301892"/>
              <a:ext cx="148558" cy="201447"/>
            </a:xfrm>
            <a:prstGeom prst="rect">
              <a:avLst/>
            </a:prstGeom>
            <a:noFill/>
            <a:ln>
              <a:noFill/>
            </a:ln>
          </p:spPr>
        </p:pic>
        <p:pic>
          <p:nvPicPr>
            <p:cNvPr id="101" name="Shape 3452">
              <a:extLst>
                <a:ext uri="{FF2B5EF4-FFF2-40B4-BE49-F238E27FC236}">
                  <a16:creationId xmlns="" xmlns:a16="http://schemas.microsoft.com/office/drawing/2014/main" id="{DB5AB901-E4CE-8D41-9F33-19FCD2F4AA57}"/>
                </a:ext>
              </a:extLst>
            </p:cNvPr>
            <p:cNvPicPr preferRelativeResize="0"/>
            <p:nvPr/>
          </p:nvPicPr>
          <p:blipFill rotWithShape="1">
            <a:blip r:embed="rId18" cstate="print">
              <a:alphaModFix amt="40000"/>
            </a:blip>
            <a:srcRect/>
            <a:stretch/>
          </p:blipFill>
          <p:spPr>
            <a:xfrm>
              <a:off x="5832921" y="7592762"/>
              <a:ext cx="67304" cy="142973"/>
            </a:xfrm>
            <a:prstGeom prst="rect">
              <a:avLst/>
            </a:prstGeom>
            <a:noFill/>
            <a:ln>
              <a:noFill/>
            </a:ln>
          </p:spPr>
        </p:pic>
        <p:pic>
          <p:nvPicPr>
            <p:cNvPr id="102" name="Shape 3453">
              <a:extLst>
                <a:ext uri="{FF2B5EF4-FFF2-40B4-BE49-F238E27FC236}">
                  <a16:creationId xmlns="" xmlns:a16="http://schemas.microsoft.com/office/drawing/2014/main" id="{FD59AFF7-085E-2444-8262-297A26A1EF7F}"/>
                </a:ext>
              </a:extLst>
            </p:cNvPr>
            <p:cNvPicPr preferRelativeResize="0"/>
            <p:nvPr/>
          </p:nvPicPr>
          <p:blipFill rotWithShape="1">
            <a:blip r:embed="rId6" cstate="print">
              <a:alphaModFix amt="50000"/>
            </a:blip>
            <a:srcRect/>
            <a:stretch/>
          </p:blipFill>
          <p:spPr>
            <a:xfrm>
              <a:off x="6408702" y="7430316"/>
              <a:ext cx="60304" cy="134341"/>
            </a:xfrm>
            <a:prstGeom prst="rect">
              <a:avLst/>
            </a:prstGeom>
            <a:noFill/>
            <a:ln>
              <a:noFill/>
            </a:ln>
          </p:spPr>
        </p:pic>
        <p:pic>
          <p:nvPicPr>
            <p:cNvPr id="103" name="Shape 3454">
              <a:extLst>
                <a:ext uri="{FF2B5EF4-FFF2-40B4-BE49-F238E27FC236}">
                  <a16:creationId xmlns="" xmlns:a16="http://schemas.microsoft.com/office/drawing/2014/main" id="{10E8F396-0133-2049-81E1-A5084BE3FC3E}"/>
                </a:ext>
              </a:extLst>
            </p:cNvPr>
            <p:cNvPicPr preferRelativeResize="0"/>
            <p:nvPr/>
          </p:nvPicPr>
          <p:blipFill rotWithShape="1">
            <a:blip r:embed="rId8" cstate="print">
              <a:alphaModFix amt="20000"/>
            </a:blip>
            <a:srcRect/>
            <a:stretch/>
          </p:blipFill>
          <p:spPr>
            <a:xfrm>
              <a:off x="6723827" y="7451102"/>
              <a:ext cx="72459" cy="161418"/>
            </a:xfrm>
            <a:prstGeom prst="rect">
              <a:avLst/>
            </a:prstGeom>
            <a:noFill/>
            <a:ln>
              <a:noFill/>
            </a:ln>
          </p:spPr>
        </p:pic>
        <p:pic>
          <p:nvPicPr>
            <p:cNvPr id="104" name="Shape 3455">
              <a:extLst>
                <a:ext uri="{FF2B5EF4-FFF2-40B4-BE49-F238E27FC236}">
                  <a16:creationId xmlns="" xmlns:a16="http://schemas.microsoft.com/office/drawing/2014/main" id="{5FC7972F-416D-EA48-9F03-9E2A99212843}"/>
                </a:ext>
              </a:extLst>
            </p:cNvPr>
            <p:cNvPicPr preferRelativeResize="0"/>
            <p:nvPr/>
          </p:nvPicPr>
          <p:blipFill rotWithShape="1">
            <a:blip r:embed="rId6" cstate="print">
              <a:alphaModFix amt="20000"/>
            </a:blip>
            <a:srcRect/>
            <a:stretch/>
          </p:blipFill>
          <p:spPr>
            <a:xfrm>
              <a:off x="6050497" y="7076577"/>
              <a:ext cx="59883" cy="133404"/>
            </a:xfrm>
            <a:prstGeom prst="rect">
              <a:avLst/>
            </a:prstGeom>
            <a:noFill/>
            <a:ln>
              <a:noFill/>
            </a:ln>
          </p:spPr>
        </p:pic>
        <p:pic>
          <p:nvPicPr>
            <p:cNvPr id="105" name="Shape 3456">
              <a:extLst>
                <a:ext uri="{FF2B5EF4-FFF2-40B4-BE49-F238E27FC236}">
                  <a16:creationId xmlns="" xmlns:a16="http://schemas.microsoft.com/office/drawing/2014/main" id="{9AF7A556-68BE-7E4E-9114-BC1400D05B39}"/>
                </a:ext>
              </a:extLst>
            </p:cNvPr>
            <p:cNvPicPr preferRelativeResize="0"/>
            <p:nvPr/>
          </p:nvPicPr>
          <p:blipFill rotWithShape="1">
            <a:blip r:embed="rId5" cstate="print">
              <a:alphaModFix amt="40000"/>
            </a:blip>
            <a:srcRect/>
            <a:stretch/>
          </p:blipFill>
          <p:spPr>
            <a:xfrm>
              <a:off x="6553918" y="7268275"/>
              <a:ext cx="63241" cy="134341"/>
            </a:xfrm>
            <a:prstGeom prst="rect">
              <a:avLst/>
            </a:prstGeom>
            <a:noFill/>
            <a:ln>
              <a:noFill/>
            </a:ln>
          </p:spPr>
        </p:pic>
        <p:pic>
          <p:nvPicPr>
            <p:cNvPr id="106" name="Shape 3457">
              <a:extLst>
                <a:ext uri="{FF2B5EF4-FFF2-40B4-BE49-F238E27FC236}">
                  <a16:creationId xmlns="" xmlns:a16="http://schemas.microsoft.com/office/drawing/2014/main" id="{7212F074-8CAB-6442-A27F-120FABB27E93}"/>
                </a:ext>
              </a:extLst>
            </p:cNvPr>
            <p:cNvPicPr preferRelativeResize="0"/>
            <p:nvPr/>
          </p:nvPicPr>
          <p:blipFill rotWithShape="1">
            <a:blip r:embed="rId15" cstate="print">
              <a:alphaModFix amt="40000"/>
            </a:blip>
            <a:srcRect/>
            <a:stretch/>
          </p:blipFill>
          <p:spPr>
            <a:xfrm>
              <a:off x="6984868" y="7708251"/>
              <a:ext cx="101467" cy="215543"/>
            </a:xfrm>
            <a:prstGeom prst="rect">
              <a:avLst/>
            </a:prstGeom>
            <a:noFill/>
            <a:ln>
              <a:noFill/>
            </a:ln>
          </p:spPr>
        </p:pic>
        <p:pic>
          <p:nvPicPr>
            <p:cNvPr id="107" name="Shape 3458">
              <a:extLst>
                <a:ext uri="{FF2B5EF4-FFF2-40B4-BE49-F238E27FC236}">
                  <a16:creationId xmlns="" xmlns:a16="http://schemas.microsoft.com/office/drawing/2014/main" id="{028417CF-D10A-1642-A0B3-F693929FE208}"/>
                </a:ext>
              </a:extLst>
            </p:cNvPr>
            <p:cNvPicPr preferRelativeResize="0"/>
            <p:nvPr/>
          </p:nvPicPr>
          <p:blipFill rotWithShape="1">
            <a:blip r:embed="rId6" cstate="print">
              <a:alphaModFix amt="50000"/>
            </a:blip>
            <a:srcRect/>
            <a:stretch/>
          </p:blipFill>
          <p:spPr>
            <a:xfrm>
              <a:off x="7188506" y="7092725"/>
              <a:ext cx="60304" cy="134341"/>
            </a:xfrm>
            <a:prstGeom prst="rect">
              <a:avLst/>
            </a:prstGeom>
            <a:noFill/>
            <a:ln>
              <a:noFill/>
            </a:ln>
          </p:spPr>
        </p:pic>
        <p:pic>
          <p:nvPicPr>
            <p:cNvPr id="108" name="Shape 3459">
              <a:extLst>
                <a:ext uri="{FF2B5EF4-FFF2-40B4-BE49-F238E27FC236}">
                  <a16:creationId xmlns="" xmlns:a16="http://schemas.microsoft.com/office/drawing/2014/main" id="{F4E5EC20-155F-9D4C-A733-6E6314613853}"/>
                </a:ext>
              </a:extLst>
            </p:cNvPr>
            <p:cNvPicPr preferRelativeResize="0"/>
            <p:nvPr/>
          </p:nvPicPr>
          <p:blipFill rotWithShape="1">
            <a:blip r:embed="rId6" cstate="print">
              <a:alphaModFix amt="20000"/>
            </a:blip>
            <a:srcRect/>
            <a:stretch/>
          </p:blipFill>
          <p:spPr>
            <a:xfrm>
              <a:off x="6214949" y="7382484"/>
              <a:ext cx="59883" cy="133404"/>
            </a:xfrm>
            <a:prstGeom prst="rect">
              <a:avLst/>
            </a:prstGeom>
            <a:noFill/>
            <a:ln>
              <a:noFill/>
            </a:ln>
          </p:spPr>
        </p:pic>
        <p:pic>
          <p:nvPicPr>
            <p:cNvPr id="109" name="Shape 3460">
              <a:extLst>
                <a:ext uri="{FF2B5EF4-FFF2-40B4-BE49-F238E27FC236}">
                  <a16:creationId xmlns="" xmlns:a16="http://schemas.microsoft.com/office/drawing/2014/main" id="{94993F7E-655F-A348-88F9-E923ECABB0CE}"/>
                </a:ext>
              </a:extLst>
            </p:cNvPr>
            <p:cNvPicPr preferRelativeResize="0"/>
            <p:nvPr/>
          </p:nvPicPr>
          <p:blipFill rotWithShape="1">
            <a:blip r:embed="rId5" cstate="print">
              <a:alphaModFix amt="40000"/>
            </a:blip>
            <a:srcRect/>
            <a:stretch/>
          </p:blipFill>
          <p:spPr>
            <a:xfrm>
              <a:off x="6946842" y="7101767"/>
              <a:ext cx="63241" cy="134341"/>
            </a:xfrm>
            <a:prstGeom prst="rect">
              <a:avLst/>
            </a:prstGeom>
            <a:noFill/>
            <a:ln>
              <a:noFill/>
            </a:ln>
          </p:spPr>
        </p:pic>
        <p:pic>
          <p:nvPicPr>
            <p:cNvPr id="110" name="Shape 3461">
              <a:extLst>
                <a:ext uri="{FF2B5EF4-FFF2-40B4-BE49-F238E27FC236}">
                  <a16:creationId xmlns="" xmlns:a16="http://schemas.microsoft.com/office/drawing/2014/main" id="{72AFBF50-0450-D24A-B562-5F7793212458}"/>
                </a:ext>
              </a:extLst>
            </p:cNvPr>
            <p:cNvPicPr preferRelativeResize="0"/>
            <p:nvPr/>
          </p:nvPicPr>
          <p:blipFill rotWithShape="1">
            <a:blip r:embed="rId5" cstate="print">
              <a:alphaModFix amt="40000"/>
            </a:blip>
            <a:srcRect/>
            <a:stretch/>
          </p:blipFill>
          <p:spPr>
            <a:xfrm>
              <a:off x="6915221" y="7402615"/>
              <a:ext cx="63241" cy="134341"/>
            </a:xfrm>
            <a:prstGeom prst="rect">
              <a:avLst/>
            </a:prstGeom>
            <a:noFill/>
            <a:ln>
              <a:noFill/>
            </a:ln>
          </p:spPr>
        </p:pic>
        <p:pic>
          <p:nvPicPr>
            <p:cNvPr id="111" name="Shape 3462">
              <a:extLst>
                <a:ext uri="{FF2B5EF4-FFF2-40B4-BE49-F238E27FC236}">
                  <a16:creationId xmlns="" xmlns:a16="http://schemas.microsoft.com/office/drawing/2014/main" id="{D0EB2495-9DD7-974E-8591-087326B79BF3}"/>
                </a:ext>
              </a:extLst>
            </p:cNvPr>
            <p:cNvPicPr preferRelativeResize="0"/>
            <p:nvPr/>
          </p:nvPicPr>
          <p:blipFill rotWithShape="1">
            <a:blip r:embed="rId15" cstate="print">
              <a:alphaModFix amt="17120"/>
            </a:blip>
            <a:srcRect/>
            <a:stretch/>
          </p:blipFill>
          <p:spPr>
            <a:xfrm>
              <a:off x="2922591" y="6321491"/>
              <a:ext cx="101467" cy="215543"/>
            </a:xfrm>
            <a:prstGeom prst="rect">
              <a:avLst/>
            </a:prstGeom>
            <a:noFill/>
            <a:ln>
              <a:noFill/>
            </a:ln>
          </p:spPr>
        </p:pic>
        <p:pic>
          <p:nvPicPr>
            <p:cNvPr id="112" name="Shape 3463">
              <a:extLst>
                <a:ext uri="{FF2B5EF4-FFF2-40B4-BE49-F238E27FC236}">
                  <a16:creationId xmlns="" xmlns:a16="http://schemas.microsoft.com/office/drawing/2014/main" id="{23327B64-A97D-6144-99B7-367C2E0F1DD7}"/>
                </a:ext>
              </a:extLst>
            </p:cNvPr>
            <p:cNvPicPr preferRelativeResize="0"/>
            <p:nvPr/>
          </p:nvPicPr>
          <p:blipFill rotWithShape="1">
            <a:blip r:embed="rId5" cstate="print">
              <a:alphaModFix amt="40000"/>
            </a:blip>
            <a:srcRect/>
            <a:stretch/>
          </p:blipFill>
          <p:spPr>
            <a:xfrm>
              <a:off x="6482469" y="6978897"/>
              <a:ext cx="63241" cy="134341"/>
            </a:xfrm>
            <a:prstGeom prst="rect">
              <a:avLst/>
            </a:prstGeom>
            <a:noFill/>
            <a:ln>
              <a:noFill/>
            </a:ln>
          </p:spPr>
        </p:pic>
        <p:pic>
          <p:nvPicPr>
            <p:cNvPr id="113" name="Shape 3464">
              <a:extLst>
                <a:ext uri="{FF2B5EF4-FFF2-40B4-BE49-F238E27FC236}">
                  <a16:creationId xmlns="" xmlns:a16="http://schemas.microsoft.com/office/drawing/2014/main" id="{41257354-C73C-774B-B207-E3AA984B806D}"/>
                </a:ext>
              </a:extLst>
            </p:cNvPr>
            <p:cNvPicPr preferRelativeResize="0"/>
            <p:nvPr/>
          </p:nvPicPr>
          <p:blipFill rotWithShape="1">
            <a:blip r:embed="rId15" cstate="print">
              <a:alphaModFix amt="85000"/>
            </a:blip>
            <a:srcRect/>
            <a:stretch/>
          </p:blipFill>
          <p:spPr>
            <a:xfrm>
              <a:off x="6273100" y="7128336"/>
              <a:ext cx="101467" cy="215543"/>
            </a:xfrm>
            <a:prstGeom prst="rect">
              <a:avLst/>
            </a:prstGeom>
            <a:noFill/>
            <a:ln>
              <a:noFill/>
            </a:ln>
          </p:spPr>
        </p:pic>
        <p:pic>
          <p:nvPicPr>
            <p:cNvPr id="114" name="Shape 3465">
              <a:extLst>
                <a:ext uri="{FF2B5EF4-FFF2-40B4-BE49-F238E27FC236}">
                  <a16:creationId xmlns="" xmlns:a16="http://schemas.microsoft.com/office/drawing/2014/main" id="{CCCACB3F-F9A9-124E-B52C-F35BBCB05176}"/>
                </a:ext>
              </a:extLst>
            </p:cNvPr>
            <p:cNvPicPr preferRelativeResize="0"/>
            <p:nvPr/>
          </p:nvPicPr>
          <p:blipFill rotWithShape="1">
            <a:blip r:embed="rId8" cstate="print">
              <a:alphaModFix amt="20000"/>
            </a:blip>
            <a:srcRect/>
            <a:stretch/>
          </p:blipFill>
          <p:spPr>
            <a:xfrm>
              <a:off x="2987538" y="4765649"/>
              <a:ext cx="72459" cy="161418"/>
            </a:xfrm>
            <a:prstGeom prst="rect">
              <a:avLst/>
            </a:prstGeom>
            <a:noFill/>
            <a:ln>
              <a:noFill/>
            </a:ln>
          </p:spPr>
        </p:pic>
        <p:pic>
          <p:nvPicPr>
            <p:cNvPr id="115" name="Shape 3466">
              <a:extLst>
                <a:ext uri="{FF2B5EF4-FFF2-40B4-BE49-F238E27FC236}">
                  <a16:creationId xmlns="" xmlns:a16="http://schemas.microsoft.com/office/drawing/2014/main" id="{F19027E6-565F-0749-9391-D65552D903D3}"/>
                </a:ext>
              </a:extLst>
            </p:cNvPr>
            <p:cNvPicPr preferRelativeResize="0"/>
            <p:nvPr/>
          </p:nvPicPr>
          <p:blipFill rotWithShape="1">
            <a:blip r:embed="rId6" cstate="print">
              <a:alphaModFix amt="20000"/>
            </a:blip>
            <a:srcRect/>
            <a:stretch/>
          </p:blipFill>
          <p:spPr>
            <a:xfrm>
              <a:off x="7091313" y="7398408"/>
              <a:ext cx="59883" cy="133404"/>
            </a:xfrm>
            <a:prstGeom prst="rect">
              <a:avLst/>
            </a:prstGeom>
            <a:noFill/>
            <a:ln>
              <a:noFill/>
            </a:ln>
          </p:spPr>
        </p:pic>
        <p:pic>
          <p:nvPicPr>
            <p:cNvPr id="116" name="Shape 3467">
              <a:extLst>
                <a:ext uri="{FF2B5EF4-FFF2-40B4-BE49-F238E27FC236}">
                  <a16:creationId xmlns="" xmlns:a16="http://schemas.microsoft.com/office/drawing/2014/main" id="{51544B35-A97F-E142-8B1E-BC11DC3E0FA8}"/>
                </a:ext>
              </a:extLst>
            </p:cNvPr>
            <p:cNvPicPr preferRelativeResize="0"/>
            <p:nvPr/>
          </p:nvPicPr>
          <p:blipFill rotWithShape="1">
            <a:blip r:embed="rId6" cstate="print">
              <a:alphaModFix amt="50000"/>
            </a:blip>
            <a:srcRect/>
            <a:stretch/>
          </p:blipFill>
          <p:spPr>
            <a:xfrm>
              <a:off x="6059874" y="7668564"/>
              <a:ext cx="60304" cy="134341"/>
            </a:xfrm>
            <a:prstGeom prst="rect">
              <a:avLst/>
            </a:prstGeom>
            <a:noFill/>
            <a:ln>
              <a:noFill/>
            </a:ln>
          </p:spPr>
        </p:pic>
        <p:pic>
          <p:nvPicPr>
            <p:cNvPr id="117" name="Shape 3468">
              <a:extLst>
                <a:ext uri="{FF2B5EF4-FFF2-40B4-BE49-F238E27FC236}">
                  <a16:creationId xmlns="" xmlns:a16="http://schemas.microsoft.com/office/drawing/2014/main" id="{50E8FD4C-0331-7E44-8052-AE682B0FCDC4}"/>
                </a:ext>
              </a:extLst>
            </p:cNvPr>
            <p:cNvPicPr preferRelativeResize="0"/>
            <p:nvPr/>
          </p:nvPicPr>
          <p:blipFill rotWithShape="1">
            <a:blip r:embed="rId6" cstate="print">
              <a:alphaModFix amt="50000"/>
            </a:blip>
            <a:srcRect/>
            <a:stretch/>
          </p:blipFill>
          <p:spPr>
            <a:xfrm>
              <a:off x="3028376" y="6781583"/>
              <a:ext cx="60304" cy="134341"/>
            </a:xfrm>
            <a:prstGeom prst="rect">
              <a:avLst/>
            </a:prstGeom>
            <a:noFill/>
            <a:ln>
              <a:noFill/>
            </a:ln>
          </p:spPr>
        </p:pic>
        <p:pic>
          <p:nvPicPr>
            <p:cNvPr id="118" name="Shape 3469">
              <a:extLst>
                <a:ext uri="{FF2B5EF4-FFF2-40B4-BE49-F238E27FC236}">
                  <a16:creationId xmlns="" xmlns:a16="http://schemas.microsoft.com/office/drawing/2014/main" id="{3C4D9641-AD48-5C4B-8CF9-3496A73F728E}"/>
                </a:ext>
              </a:extLst>
            </p:cNvPr>
            <p:cNvPicPr preferRelativeResize="0"/>
            <p:nvPr/>
          </p:nvPicPr>
          <p:blipFill rotWithShape="1">
            <a:blip r:embed="rId7" cstate="print">
              <a:alphaModFix amt="19960"/>
            </a:blip>
            <a:srcRect/>
            <a:stretch/>
          </p:blipFill>
          <p:spPr>
            <a:xfrm>
              <a:off x="6288892" y="7667095"/>
              <a:ext cx="89378" cy="189863"/>
            </a:xfrm>
            <a:prstGeom prst="rect">
              <a:avLst/>
            </a:prstGeom>
            <a:noFill/>
            <a:ln>
              <a:noFill/>
            </a:ln>
          </p:spPr>
        </p:pic>
        <p:pic>
          <p:nvPicPr>
            <p:cNvPr id="119" name="Shape 3470">
              <a:extLst>
                <a:ext uri="{FF2B5EF4-FFF2-40B4-BE49-F238E27FC236}">
                  <a16:creationId xmlns="" xmlns:a16="http://schemas.microsoft.com/office/drawing/2014/main" id="{91556A48-958C-BE43-A713-5E6CB1949E77}"/>
                </a:ext>
              </a:extLst>
            </p:cNvPr>
            <p:cNvPicPr preferRelativeResize="0"/>
            <p:nvPr/>
          </p:nvPicPr>
          <p:blipFill rotWithShape="1">
            <a:blip r:embed="rId21" cstate="print">
              <a:alphaModFix/>
            </a:blip>
            <a:srcRect/>
            <a:stretch/>
          </p:blipFill>
          <p:spPr>
            <a:xfrm>
              <a:off x="6147005" y="7876740"/>
              <a:ext cx="89377" cy="212668"/>
            </a:xfrm>
            <a:prstGeom prst="rect">
              <a:avLst/>
            </a:prstGeom>
            <a:noFill/>
            <a:ln>
              <a:noFill/>
            </a:ln>
            <a:effectLst>
              <a:outerShdw blurRad="342900" dist="139700" rotWithShape="0">
                <a:srgbClr val="000000">
                  <a:alpha val="71370"/>
                </a:srgbClr>
              </a:outerShdw>
            </a:effectLst>
          </p:spPr>
        </p:pic>
        <p:pic>
          <p:nvPicPr>
            <p:cNvPr id="120" name="Shape 3471">
              <a:extLst>
                <a:ext uri="{FF2B5EF4-FFF2-40B4-BE49-F238E27FC236}">
                  <a16:creationId xmlns="" xmlns:a16="http://schemas.microsoft.com/office/drawing/2014/main" id="{870C982E-61E6-734B-B606-498E85100059}"/>
                </a:ext>
              </a:extLst>
            </p:cNvPr>
            <p:cNvPicPr preferRelativeResize="0"/>
            <p:nvPr/>
          </p:nvPicPr>
          <p:blipFill rotWithShape="1">
            <a:blip r:embed="rId33" cstate="print">
              <a:alphaModFix amt="74310"/>
            </a:blip>
            <a:srcRect/>
            <a:stretch/>
          </p:blipFill>
          <p:spPr>
            <a:xfrm>
              <a:off x="7402112" y="7059288"/>
              <a:ext cx="150756" cy="201413"/>
            </a:xfrm>
            <a:prstGeom prst="rect">
              <a:avLst/>
            </a:prstGeom>
            <a:noFill/>
            <a:ln>
              <a:noFill/>
            </a:ln>
          </p:spPr>
        </p:pic>
        <p:pic>
          <p:nvPicPr>
            <p:cNvPr id="121" name="Shape 3472">
              <a:extLst>
                <a:ext uri="{FF2B5EF4-FFF2-40B4-BE49-F238E27FC236}">
                  <a16:creationId xmlns="" xmlns:a16="http://schemas.microsoft.com/office/drawing/2014/main" id="{43C06A38-B65C-E648-B851-39142F19A983}"/>
                </a:ext>
              </a:extLst>
            </p:cNvPr>
            <p:cNvPicPr preferRelativeResize="0"/>
            <p:nvPr/>
          </p:nvPicPr>
          <p:blipFill rotWithShape="1">
            <a:blip r:embed="rId5" cstate="print">
              <a:alphaModFix amt="40000"/>
            </a:blip>
            <a:srcRect/>
            <a:stretch/>
          </p:blipFill>
          <p:spPr>
            <a:xfrm>
              <a:off x="5990556" y="8049325"/>
              <a:ext cx="63241" cy="134341"/>
            </a:xfrm>
            <a:prstGeom prst="rect">
              <a:avLst/>
            </a:prstGeom>
            <a:noFill/>
            <a:ln>
              <a:noFill/>
            </a:ln>
          </p:spPr>
        </p:pic>
        <p:pic>
          <p:nvPicPr>
            <p:cNvPr id="122" name="Shape 3473">
              <a:extLst>
                <a:ext uri="{FF2B5EF4-FFF2-40B4-BE49-F238E27FC236}">
                  <a16:creationId xmlns="" xmlns:a16="http://schemas.microsoft.com/office/drawing/2014/main" id="{577ACD54-A6BD-294C-B85A-084922D3FF9B}"/>
                </a:ext>
              </a:extLst>
            </p:cNvPr>
            <p:cNvPicPr preferRelativeResize="0"/>
            <p:nvPr/>
          </p:nvPicPr>
          <p:blipFill rotWithShape="1">
            <a:blip r:embed="rId22" cstate="print">
              <a:alphaModFix amt="85000"/>
            </a:blip>
            <a:srcRect/>
            <a:stretch/>
          </p:blipFill>
          <p:spPr>
            <a:xfrm>
              <a:off x="7289329" y="7297225"/>
              <a:ext cx="94274" cy="200262"/>
            </a:xfrm>
            <a:prstGeom prst="rect">
              <a:avLst/>
            </a:prstGeom>
            <a:noFill/>
            <a:ln>
              <a:noFill/>
            </a:ln>
          </p:spPr>
        </p:pic>
        <p:pic>
          <p:nvPicPr>
            <p:cNvPr id="123" name="Shape 3474">
              <a:extLst>
                <a:ext uri="{FF2B5EF4-FFF2-40B4-BE49-F238E27FC236}">
                  <a16:creationId xmlns="" xmlns:a16="http://schemas.microsoft.com/office/drawing/2014/main" id="{C4F0294C-77AF-5445-B7E4-27EB04F4A5C9}"/>
                </a:ext>
              </a:extLst>
            </p:cNvPr>
            <p:cNvPicPr preferRelativeResize="0"/>
            <p:nvPr/>
          </p:nvPicPr>
          <p:blipFill rotWithShape="1">
            <a:blip r:embed="rId6" cstate="print">
              <a:alphaModFix amt="20000"/>
            </a:blip>
            <a:srcRect/>
            <a:stretch/>
          </p:blipFill>
          <p:spPr>
            <a:xfrm>
              <a:off x="5862432" y="8303902"/>
              <a:ext cx="59883" cy="133404"/>
            </a:xfrm>
            <a:prstGeom prst="rect">
              <a:avLst/>
            </a:prstGeom>
            <a:noFill/>
            <a:ln>
              <a:noFill/>
            </a:ln>
          </p:spPr>
        </p:pic>
        <p:pic>
          <p:nvPicPr>
            <p:cNvPr id="124" name="Shape 3475">
              <a:extLst>
                <a:ext uri="{FF2B5EF4-FFF2-40B4-BE49-F238E27FC236}">
                  <a16:creationId xmlns="" xmlns:a16="http://schemas.microsoft.com/office/drawing/2014/main" id="{3952255E-29B8-7A45-8239-20F91A555AE3}"/>
                </a:ext>
              </a:extLst>
            </p:cNvPr>
            <p:cNvPicPr preferRelativeResize="0"/>
            <p:nvPr/>
          </p:nvPicPr>
          <p:blipFill rotWithShape="1">
            <a:blip r:embed="rId5" cstate="print">
              <a:alphaModFix amt="40000"/>
            </a:blip>
            <a:srcRect/>
            <a:stretch/>
          </p:blipFill>
          <p:spPr>
            <a:xfrm>
              <a:off x="6545709" y="7636773"/>
              <a:ext cx="63241" cy="134341"/>
            </a:xfrm>
            <a:prstGeom prst="rect">
              <a:avLst/>
            </a:prstGeom>
            <a:noFill/>
            <a:ln>
              <a:noFill/>
            </a:ln>
          </p:spPr>
        </p:pic>
        <p:pic>
          <p:nvPicPr>
            <p:cNvPr id="125" name="Shape 3476">
              <a:extLst>
                <a:ext uri="{FF2B5EF4-FFF2-40B4-BE49-F238E27FC236}">
                  <a16:creationId xmlns="" xmlns:a16="http://schemas.microsoft.com/office/drawing/2014/main" id="{13732B2E-39A8-244A-A745-74D21A2CDC0C}"/>
                </a:ext>
              </a:extLst>
            </p:cNvPr>
            <p:cNvPicPr preferRelativeResize="0"/>
            <p:nvPr/>
          </p:nvPicPr>
          <p:blipFill rotWithShape="1">
            <a:blip r:embed="rId6" cstate="print">
              <a:alphaModFix amt="50000"/>
            </a:blip>
            <a:srcRect/>
            <a:stretch/>
          </p:blipFill>
          <p:spPr>
            <a:xfrm>
              <a:off x="7639435" y="7049749"/>
              <a:ext cx="60304" cy="134341"/>
            </a:xfrm>
            <a:prstGeom prst="rect">
              <a:avLst/>
            </a:prstGeom>
            <a:noFill/>
            <a:ln>
              <a:noFill/>
            </a:ln>
          </p:spPr>
        </p:pic>
        <p:pic>
          <p:nvPicPr>
            <p:cNvPr id="126" name="Shape 3477">
              <a:extLst>
                <a:ext uri="{FF2B5EF4-FFF2-40B4-BE49-F238E27FC236}">
                  <a16:creationId xmlns="" xmlns:a16="http://schemas.microsoft.com/office/drawing/2014/main" id="{88FB5737-EEA2-E140-8D7C-7A6B47785751}"/>
                </a:ext>
              </a:extLst>
            </p:cNvPr>
            <p:cNvPicPr preferRelativeResize="0"/>
            <p:nvPr/>
          </p:nvPicPr>
          <p:blipFill rotWithShape="1">
            <a:blip r:embed="rId5" cstate="print">
              <a:alphaModFix amt="40000"/>
            </a:blip>
            <a:srcRect/>
            <a:stretch/>
          </p:blipFill>
          <p:spPr>
            <a:xfrm>
              <a:off x="7805319" y="7046067"/>
              <a:ext cx="63241" cy="134341"/>
            </a:xfrm>
            <a:prstGeom prst="rect">
              <a:avLst/>
            </a:prstGeom>
            <a:noFill/>
            <a:ln>
              <a:noFill/>
            </a:ln>
          </p:spPr>
        </p:pic>
        <p:pic>
          <p:nvPicPr>
            <p:cNvPr id="127" name="Shape 3478">
              <a:extLst>
                <a:ext uri="{FF2B5EF4-FFF2-40B4-BE49-F238E27FC236}">
                  <a16:creationId xmlns="" xmlns:a16="http://schemas.microsoft.com/office/drawing/2014/main" id="{CA03620B-328E-4140-979C-F5115226ED41}"/>
                </a:ext>
              </a:extLst>
            </p:cNvPr>
            <p:cNvPicPr preferRelativeResize="0"/>
            <p:nvPr/>
          </p:nvPicPr>
          <p:blipFill rotWithShape="1">
            <a:blip r:embed="rId34" cstate="print">
              <a:alphaModFix amt="88780"/>
            </a:blip>
            <a:srcRect/>
            <a:stretch/>
          </p:blipFill>
          <p:spPr>
            <a:xfrm>
              <a:off x="3326538" y="9218300"/>
              <a:ext cx="264987" cy="266139"/>
            </a:xfrm>
            <a:prstGeom prst="rect">
              <a:avLst/>
            </a:prstGeom>
            <a:noFill/>
            <a:ln>
              <a:noFill/>
            </a:ln>
          </p:spPr>
        </p:pic>
        <p:pic>
          <p:nvPicPr>
            <p:cNvPr id="128" name="Shape 3479">
              <a:extLst>
                <a:ext uri="{FF2B5EF4-FFF2-40B4-BE49-F238E27FC236}">
                  <a16:creationId xmlns="" xmlns:a16="http://schemas.microsoft.com/office/drawing/2014/main" id="{FE4BFBC9-B295-7A4E-823F-FA5C15C75EBA}"/>
                </a:ext>
              </a:extLst>
            </p:cNvPr>
            <p:cNvPicPr preferRelativeResize="0"/>
            <p:nvPr/>
          </p:nvPicPr>
          <p:blipFill rotWithShape="1">
            <a:blip r:embed="rId6" cstate="print">
              <a:alphaModFix amt="20000"/>
            </a:blip>
            <a:srcRect/>
            <a:stretch/>
          </p:blipFill>
          <p:spPr>
            <a:xfrm>
              <a:off x="3112433" y="7382484"/>
              <a:ext cx="59883" cy="133404"/>
            </a:xfrm>
            <a:prstGeom prst="rect">
              <a:avLst/>
            </a:prstGeom>
            <a:noFill/>
            <a:ln>
              <a:noFill/>
            </a:ln>
          </p:spPr>
        </p:pic>
        <p:pic>
          <p:nvPicPr>
            <p:cNvPr id="129" name="Shape 3480">
              <a:extLst>
                <a:ext uri="{FF2B5EF4-FFF2-40B4-BE49-F238E27FC236}">
                  <a16:creationId xmlns="" xmlns:a16="http://schemas.microsoft.com/office/drawing/2014/main" id="{6FF23F05-BE29-3A48-8073-F0740CD4B16E}"/>
                </a:ext>
              </a:extLst>
            </p:cNvPr>
            <p:cNvPicPr preferRelativeResize="0"/>
            <p:nvPr/>
          </p:nvPicPr>
          <p:blipFill rotWithShape="1">
            <a:blip r:embed="rId5" cstate="print">
              <a:alphaModFix amt="40000"/>
            </a:blip>
            <a:srcRect/>
            <a:stretch/>
          </p:blipFill>
          <p:spPr>
            <a:xfrm>
              <a:off x="2996756" y="7184089"/>
              <a:ext cx="63241" cy="134341"/>
            </a:xfrm>
            <a:prstGeom prst="rect">
              <a:avLst/>
            </a:prstGeom>
            <a:noFill/>
            <a:ln>
              <a:noFill/>
            </a:ln>
          </p:spPr>
        </p:pic>
        <p:pic>
          <p:nvPicPr>
            <p:cNvPr id="130" name="Shape 3481">
              <a:extLst>
                <a:ext uri="{FF2B5EF4-FFF2-40B4-BE49-F238E27FC236}">
                  <a16:creationId xmlns="" xmlns:a16="http://schemas.microsoft.com/office/drawing/2014/main" id="{BCFC953B-4F6E-C649-9379-9666050883D5}"/>
                </a:ext>
              </a:extLst>
            </p:cNvPr>
            <p:cNvPicPr preferRelativeResize="0"/>
            <p:nvPr/>
          </p:nvPicPr>
          <p:blipFill rotWithShape="1">
            <a:blip r:embed="rId35" cstate="print">
              <a:alphaModFix amt="64170"/>
            </a:blip>
            <a:srcRect/>
            <a:stretch/>
          </p:blipFill>
          <p:spPr>
            <a:xfrm>
              <a:off x="4309636" y="9117578"/>
              <a:ext cx="90426" cy="201446"/>
            </a:xfrm>
            <a:prstGeom prst="rect">
              <a:avLst/>
            </a:prstGeom>
            <a:noFill/>
            <a:ln>
              <a:noFill/>
            </a:ln>
          </p:spPr>
        </p:pic>
        <p:pic>
          <p:nvPicPr>
            <p:cNvPr id="131" name="Shape 3482">
              <a:extLst>
                <a:ext uri="{FF2B5EF4-FFF2-40B4-BE49-F238E27FC236}">
                  <a16:creationId xmlns="" xmlns:a16="http://schemas.microsoft.com/office/drawing/2014/main" id="{2E8A9D9B-0068-9545-A913-F013CE888CF8}"/>
                </a:ext>
              </a:extLst>
            </p:cNvPr>
            <p:cNvPicPr preferRelativeResize="0"/>
            <p:nvPr/>
          </p:nvPicPr>
          <p:blipFill rotWithShape="1">
            <a:blip r:embed="rId36" cstate="print">
              <a:alphaModFix amt="69890"/>
            </a:blip>
            <a:srcRect/>
            <a:stretch/>
          </p:blipFill>
          <p:spPr>
            <a:xfrm>
              <a:off x="6050501" y="8323596"/>
              <a:ext cx="299302" cy="409063"/>
            </a:xfrm>
            <a:prstGeom prst="rect">
              <a:avLst/>
            </a:prstGeom>
            <a:noFill/>
            <a:ln>
              <a:noFill/>
            </a:ln>
          </p:spPr>
        </p:pic>
        <p:pic>
          <p:nvPicPr>
            <p:cNvPr id="132" name="Shape 3483">
              <a:extLst>
                <a:ext uri="{FF2B5EF4-FFF2-40B4-BE49-F238E27FC236}">
                  <a16:creationId xmlns="" xmlns:a16="http://schemas.microsoft.com/office/drawing/2014/main" id="{EDDA5915-664D-9D4A-95F6-E2C3A2958D69}"/>
                </a:ext>
              </a:extLst>
            </p:cNvPr>
            <p:cNvPicPr preferRelativeResize="0"/>
            <p:nvPr/>
          </p:nvPicPr>
          <p:blipFill rotWithShape="1">
            <a:blip r:embed="rId15" cstate="print">
              <a:alphaModFix amt="85000"/>
            </a:blip>
            <a:srcRect/>
            <a:stretch/>
          </p:blipFill>
          <p:spPr>
            <a:xfrm>
              <a:off x="2841707" y="7940862"/>
              <a:ext cx="101467" cy="215543"/>
            </a:xfrm>
            <a:prstGeom prst="rect">
              <a:avLst/>
            </a:prstGeom>
            <a:noFill/>
            <a:ln>
              <a:noFill/>
            </a:ln>
          </p:spPr>
        </p:pic>
        <p:pic>
          <p:nvPicPr>
            <p:cNvPr id="133" name="Shape 3484">
              <a:extLst>
                <a:ext uri="{FF2B5EF4-FFF2-40B4-BE49-F238E27FC236}">
                  <a16:creationId xmlns="" xmlns:a16="http://schemas.microsoft.com/office/drawing/2014/main" id="{5B746EEB-E6E4-3649-8E34-1C0D8FB127F7}"/>
                </a:ext>
              </a:extLst>
            </p:cNvPr>
            <p:cNvPicPr preferRelativeResize="0"/>
            <p:nvPr/>
          </p:nvPicPr>
          <p:blipFill rotWithShape="1">
            <a:blip r:embed="rId5" cstate="print">
              <a:alphaModFix amt="40000"/>
            </a:blip>
            <a:srcRect/>
            <a:stretch/>
          </p:blipFill>
          <p:spPr>
            <a:xfrm>
              <a:off x="2843485" y="8887849"/>
              <a:ext cx="63241" cy="134341"/>
            </a:xfrm>
            <a:prstGeom prst="rect">
              <a:avLst/>
            </a:prstGeom>
            <a:noFill/>
            <a:ln>
              <a:noFill/>
            </a:ln>
          </p:spPr>
        </p:pic>
        <p:pic>
          <p:nvPicPr>
            <p:cNvPr id="134" name="Shape 3485">
              <a:extLst>
                <a:ext uri="{FF2B5EF4-FFF2-40B4-BE49-F238E27FC236}">
                  <a16:creationId xmlns="" xmlns:a16="http://schemas.microsoft.com/office/drawing/2014/main" id="{2964663D-F1A1-A94F-9484-C2A0DADDEDC2}"/>
                </a:ext>
              </a:extLst>
            </p:cNvPr>
            <p:cNvPicPr preferRelativeResize="0"/>
            <p:nvPr/>
          </p:nvPicPr>
          <p:blipFill rotWithShape="1">
            <a:blip r:embed="rId27" cstate="print">
              <a:alphaModFix amt="64930"/>
            </a:blip>
            <a:srcRect/>
            <a:stretch/>
          </p:blipFill>
          <p:spPr>
            <a:xfrm>
              <a:off x="5084002" y="8997523"/>
              <a:ext cx="193360" cy="266139"/>
            </a:xfrm>
            <a:prstGeom prst="rect">
              <a:avLst/>
            </a:prstGeom>
            <a:noFill/>
            <a:ln>
              <a:noFill/>
            </a:ln>
          </p:spPr>
        </p:pic>
        <p:pic>
          <p:nvPicPr>
            <p:cNvPr id="135" name="Shape 3486">
              <a:extLst>
                <a:ext uri="{FF2B5EF4-FFF2-40B4-BE49-F238E27FC236}">
                  <a16:creationId xmlns="" xmlns:a16="http://schemas.microsoft.com/office/drawing/2014/main" id="{3A57353A-7B91-2141-A4E5-229304CC06A1}"/>
                </a:ext>
              </a:extLst>
            </p:cNvPr>
            <p:cNvPicPr preferRelativeResize="0"/>
            <p:nvPr/>
          </p:nvPicPr>
          <p:blipFill rotWithShape="1">
            <a:blip r:embed="rId18" cstate="print">
              <a:alphaModFix amt="40000"/>
            </a:blip>
            <a:srcRect/>
            <a:stretch/>
          </p:blipFill>
          <p:spPr>
            <a:xfrm>
              <a:off x="4603421" y="9036129"/>
              <a:ext cx="67304" cy="142972"/>
            </a:xfrm>
            <a:prstGeom prst="rect">
              <a:avLst/>
            </a:prstGeom>
            <a:noFill/>
            <a:ln>
              <a:noFill/>
            </a:ln>
          </p:spPr>
        </p:pic>
        <p:pic>
          <p:nvPicPr>
            <p:cNvPr id="136" name="Shape 3487">
              <a:extLst>
                <a:ext uri="{FF2B5EF4-FFF2-40B4-BE49-F238E27FC236}">
                  <a16:creationId xmlns="" xmlns:a16="http://schemas.microsoft.com/office/drawing/2014/main" id="{A32DAF7E-621F-9D41-B879-95EC717C81BC}"/>
                </a:ext>
              </a:extLst>
            </p:cNvPr>
            <p:cNvPicPr preferRelativeResize="0"/>
            <p:nvPr/>
          </p:nvPicPr>
          <p:blipFill rotWithShape="1">
            <a:blip r:embed="rId6" cstate="print">
              <a:alphaModFix amt="50000"/>
            </a:blip>
            <a:srcRect/>
            <a:stretch/>
          </p:blipFill>
          <p:spPr>
            <a:xfrm>
              <a:off x="4121421" y="9083961"/>
              <a:ext cx="60304" cy="134341"/>
            </a:xfrm>
            <a:prstGeom prst="rect">
              <a:avLst/>
            </a:prstGeom>
            <a:noFill/>
            <a:ln>
              <a:noFill/>
            </a:ln>
          </p:spPr>
        </p:pic>
        <p:pic>
          <p:nvPicPr>
            <p:cNvPr id="137" name="Shape 3488">
              <a:extLst>
                <a:ext uri="{FF2B5EF4-FFF2-40B4-BE49-F238E27FC236}">
                  <a16:creationId xmlns="" xmlns:a16="http://schemas.microsoft.com/office/drawing/2014/main" id="{2EA5936D-F5A5-1145-BFF4-E541F15E3438}"/>
                </a:ext>
              </a:extLst>
            </p:cNvPr>
            <p:cNvPicPr preferRelativeResize="0"/>
            <p:nvPr/>
          </p:nvPicPr>
          <p:blipFill rotWithShape="1">
            <a:blip r:embed="rId6" cstate="print">
              <a:alphaModFix amt="20000"/>
            </a:blip>
            <a:srcRect/>
            <a:stretch/>
          </p:blipFill>
          <p:spPr>
            <a:xfrm>
              <a:off x="3927668" y="9036129"/>
              <a:ext cx="59883" cy="133404"/>
            </a:xfrm>
            <a:prstGeom prst="rect">
              <a:avLst/>
            </a:prstGeom>
            <a:noFill/>
            <a:ln>
              <a:noFill/>
            </a:ln>
          </p:spPr>
        </p:pic>
        <p:pic>
          <p:nvPicPr>
            <p:cNvPr id="138" name="Shape 3489">
              <a:extLst>
                <a:ext uri="{FF2B5EF4-FFF2-40B4-BE49-F238E27FC236}">
                  <a16:creationId xmlns="" xmlns:a16="http://schemas.microsoft.com/office/drawing/2014/main" id="{4C1897FC-A5C1-B242-B31E-B1CB5FCDE43B}"/>
                </a:ext>
              </a:extLst>
            </p:cNvPr>
            <p:cNvPicPr preferRelativeResize="0"/>
            <p:nvPr/>
          </p:nvPicPr>
          <p:blipFill rotWithShape="1">
            <a:blip r:embed="rId5" cstate="print">
              <a:alphaModFix amt="40000"/>
            </a:blip>
            <a:srcRect/>
            <a:stretch/>
          </p:blipFill>
          <p:spPr>
            <a:xfrm>
              <a:off x="3053144" y="9094375"/>
              <a:ext cx="63241" cy="134341"/>
            </a:xfrm>
            <a:prstGeom prst="rect">
              <a:avLst/>
            </a:prstGeom>
            <a:noFill/>
            <a:ln>
              <a:noFill/>
            </a:ln>
          </p:spPr>
        </p:pic>
        <p:pic>
          <p:nvPicPr>
            <p:cNvPr id="139" name="Shape 3490">
              <a:extLst>
                <a:ext uri="{FF2B5EF4-FFF2-40B4-BE49-F238E27FC236}">
                  <a16:creationId xmlns="" xmlns:a16="http://schemas.microsoft.com/office/drawing/2014/main" id="{24484450-729C-8440-A981-D193C9DAF5DF}"/>
                </a:ext>
              </a:extLst>
            </p:cNvPr>
            <p:cNvPicPr preferRelativeResize="0"/>
            <p:nvPr/>
          </p:nvPicPr>
          <p:blipFill rotWithShape="1">
            <a:blip r:embed="rId9" cstate="print">
              <a:alphaModFix amt="50000"/>
            </a:blip>
            <a:srcRect/>
            <a:stretch/>
          </p:blipFill>
          <p:spPr>
            <a:xfrm>
              <a:off x="7639435" y="6665783"/>
              <a:ext cx="38389" cy="85521"/>
            </a:xfrm>
            <a:prstGeom prst="rect">
              <a:avLst/>
            </a:prstGeom>
            <a:noFill/>
            <a:ln>
              <a:noFill/>
            </a:ln>
          </p:spPr>
        </p:pic>
        <p:pic>
          <p:nvPicPr>
            <p:cNvPr id="140" name="Shape 3491">
              <a:extLst>
                <a:ext uri="{FF2B5EF4-FFF2-40B4-BE49-F238E27FC236}">
                  <a16:creationId xmlns="" xmlns:a16="http://schemas.microsoft.com/office/drawing/2014/main" id="{82831CFB-3686-9C47-8D70-7A58CB3203A6}"/>
                </a:ext>
              </a:extLst>
            </p:cNvPr>
            <p:cNvPicPr preferRelativeResize="0"/>
            <p:nvPr/>
          </p:nvPicPr>
          <p:blipFill rotWithShape="1">
            <a:blip r:embed="rId5" cstate="print">
              <a:alphaModFix amt="40000"/>
            </a:blip>
            <a:srcRect/>
            <a:stretch/>
          </p:blipFill>
          <p:spPr>
            <a:xfrm>
              <a:off x="6786977" y="6069675"/>
              <a:ext cx="63241" cy="134341"/>
            </a:xfrm>
            <a:prstGeom prst="rect">
              <a:avLst/>
            </a:prstGeom>
            <a:noFill/>
            <a:ln>
              <a:noFill/>
            </a:ln>
          </p:spPr>
        </p:pic>
        <p:pic>
          <p:nvPicPr>
            <p:cNvPr id="141" name="Shape 3492">
              <a:extLst>
                <a:ext uri="{FF2B5EF4-FFF2-40B4-BE49-F238E27FC236}">
                  <a16:creationId xmlns="" xmlns:a16="http://schemas.microsoft.com/office/drawing/2014/main" id="{3A890FC5-DEEA-F44C-A7F2-D43363C98538}"/>
                </a:ext>
              </a:extLst>
            </p:cNvPr>
            <p:cNvPicPr preferRelativeResize="0"/>
            <p:nvPr/>
          </p:nvPicPr>
          <p:blipFill rotWithShape="1">
            <a:blip r:embed="rId6" cstate="print">
              <a:alphaModFix amt="50000"/>
            </a:blip>
            <a:srcRect/>
            <a:stretch/>
          </p:blipFill>
          <p:spPr>
            <a:xfrm>
              <a:off x="6893128" y="5833804"/>
              <a:ext cx="60304" cy="134341"/>
            </a:xfrm>
            <a:prstGeom prst="rect">
              <a:avLst/>
            </a:prstGeom>
            <a:noFill/>
            <a:ln>
              <a:noFill/>
            </a:ln>
          </p:spPr>
        </p:pic>
        <p:pic>
          <p:nvPicPr>
            <p:cNvPr id="142" name="Shape 3493">
              <a:extLst>
                <a:ext uri="{FF2B5EF4-FFF2-40B4-BE49-F238E27FC236}">
                  <a16:creationId xmlns="" xmlns:a16="http://schemas.microsoft.com/office/drawing/2014/main" id="{F03578FC-B418-014F-8F52-1E3A5BFFB277}"/>
                </a:ext>
              </a:extLst>
            </p:cNvPr>
            <p:cNvPicPr preferRelativeResize="0"/>
            <p:nvPr/>
          </p:nvPicPr>
          <p:blipFill rotWithShape="1">
            <a:blip r:embed="rId8" cstate="print">
              <a:alphaModFix amt="20000"/>
            </a:blip>
            <a:srcRect/>
            <a:stretch/>
          </p:blipFill>
          <p:spPr>
            <a:xfrm>
              <a:off x="6594814" y="5614744"/>
              <a:ext cx="72459" cy="161418"/>
            </a:xfrm>
            <a:prstGeom prst="rect">
              <a:avLst/>
            </a:prstGeom>
            <a:noFill/>
            <a:ln>
              <a:noFill/>
            </a:ln>
          </p:spPr>
        </p:pic>
        <p:pic>
          <p:nvPicPr>
            <p:cNvPr id="143" name="Shape 3494">
              <a:extLst>
                <a:ext uri="{FF2B5EF4-FFF2-40B4-BE49-F238E27FC236}">
                  <a16:creationId xmlns="" xmlns:a16="http://schemas.microsoft.com/office/drawing/2014/main" id="{1ADD51F4-4045-1B45-916C-97D1EB972C5C}"/>
                </a:ext>
              </a:extLst>
            </p:cNvPr>
            <p:cNvPicPr preferRelativeResize="0"/>
            <p:nvPr/>
          </p:nvPicPr>
          <p:blipFill rotWithShape="1">
            <a:blip r:embed="rId5" cstate="print">
              <a:alphaModFix amt="40000"/>
            </a:blip>
            <a:srcRect/>
            <a:stretch/>
          </p:blipFill>
          <p:spPr>
            <a:xfrm>
              <a:off x="6545709" y="5906884"/>
              <a:ext cx="63241" cy="134341"/>
            </a:xfrm>
            <a:prstGeom prst="rect">
              <a:avLst/>
            </a:prstGeom>
            <a:noFill/>
            <a:ln>
              <a:noFill/>
            </a:ln>
          </p:spPr>
        </p:pic>
        <p:pic>
          <p:nvPicPr>
            <p:cNvPr id="144" name="Shape 3495">
              <a:extLst>
                <a:ext uri="{FF2B5EF4-FFF2-40B4-BE49-F238E27FC236}">
                  <a16:creationId xmlns="" xmlns:a16="http://schemas.microsoft.com/office/drawing/2014/main" id="{BF4B476F-204A-E640-BF6D-F1D8A5B71BFE}"/>
                </a:ext>
              </a:extLst>
            </p:cNvPr>
            <p:cNvPicPr preferRelativeResize="0"/>
            <p:nvPr/>
          </p:nvPicPr>
          <p:blipFill rotWithShape="1">
            <a:blip r:embed="rId6" cstate="print">
              <a:alphaModFix amt="50000"/>
            </a:blip>
            <a:srcRect/>
            <a:stretch/>
          </p:blipFill>
          <p:spPr>
            <a:xfrm>
              <a:off x="6695665" y="5829004"/>
              <a:ext cx="60304" cy="134341"/>
            </a:xfrm>
            <a:prstGeom prst="rect">
              <a:avLst/>
            </a:prstGeom>
            <a:noFill/>
            <a:ln>
              <a:noFill/>
            </a:ln>
          </p:spPr>
        </p:pic>
        <p:pic>
          <p:nvPicPr>
            <p:cNvPr id="145" name="Shape 3496">
              <a:extLst>
                <a:ext uri="{FF2B5EF4-FFF2-40B4-BE49-F238E27FC236}">
                  <a16:creationId xmlns="" xmlns:a16="http://schemas.microsoft.com/office/drawing/2014/main" id="{F7A16152-39F7-6F48-BA60-BFBD1D2FCACE}"/>
                </a:ext>
              </a:extLst>
            </p:cNvPr>
            <p:cNvPicPr preferRelativeResize="0"/>
            <p:nvPr/>
          </p:nvPicPr>
          <p:blipFill rotWithShape="1">
            <a:blip r:embed="rId6" cstate="print">
              <a:alphaModFix amt="90930"/>
            </a:blip>
            <a:srcRect/>
            <a:stretch/>
          </p:blipFill>
          <p:spPr>
            <a:xfrm>
              <a:off x="7303934" y="6067580"/>
              <a:ext cx="59883" cy="133404"/>
            </a:xfrm>
            <a:prstGeom prst="rect">
              <a:avLst/>
            </a:prstGeom>
            <a:noFill/>
            <a:ln>
              <a:noFill/>
            </a:ln>
          </p:spPr>
        </p:pic>
        <p:pic>
          <p:nvPicPr>
            <p:cNvPr id="146" name="Shape 3497">
              <a:extLst>
                <a:ext uri="{FF2B5EF4-FFF2-40B4-BE49-F238E27FC236}">
                  <a16:creationId xmlns="" xmlns:a16="http://schemas.microsoft.com/office/drawing/2014/main" id="{CE4EFE55-F3C5-1941-A7BE-44C3DB59ACC0}"/>
                </a:ext>
              </a:extLst>
            </p:cNvPr>
            <p:cNvPicPr preferRelativeResize="0"/>
            <p:nvPr/>
          </p:nvPicPr>
          <p:blipFill rotWithShape="1">
            <a:blip r:embed="rId21" cstate="print">
              <a:alphaModFix/>
            </a:blip>
            <a:srcRect/>
            <a:stretch/>
          </p:blipFill>
          <p:spPr>
            <a:xfrm>
              <a:off x="7000061" y="5967608"/>
              <a:ext cx="89378" cy="212668"/>
            </a:xfrm>
            <a:prstGeom prst="rect">
              <a:avLst/>
            </a:prstGeom>
            <a:noFill/>
            <a:ln>
              <a:noFill/>
            </a:ln>
            <a:effectLst>
              <a:outerShdw blurRad="342900" dist="139700" rotWithShape="0">
                <a:srgbClr val="000000">
                  <a:alpha val="71370"/>
                </a:srgbClr>
              </a:outerShdw>
            </a:effectLst>
          </p:spPr>
        </p:pic>
        <p:pic>
          <p:nvPicPr>
            <p:cNvPr id="147" name="Shape 3498">
              <a:extLst>
                <a:ext uri="{FF2B5EF4-FFF2-40B4-BE49-F238E27FC236}">
                  <a16:creationId xmlns="" xmlns:a16="http://schemas.microsoft.com/office/drawing/2014/main" id="{A286A483-F665-1E47-95C6-088CBCD56D3E}"/>
                </a:ext>
              </a:extLst>
            </p:cNvPr>
            <p:cNvPicPr preferRelativeResize="0"/>
            <p:nvPr/>
          </p:nvPicPr>
          <p:blipFill rotWithShape="1">
            <a:blip r:embed="rId5" cstate="print">
              <a:alphaModFix amt="18720"/>
            </a:blip>
            <a:srcRect/>
            <a:stretch/>
          </p:blipFill>
          <p:spPr>
            <a:xfrm>
              <a:off x="6771691" y="5614744"/>
              <a:ext cx="63241" cy="134341"/>
            </a:xfrm>
            <a:prstGeom prst="rect">
              <a:avLst/>
            </a:prstGeom>
            <a:noFill/>
            <a:ln>
              <a:noFill/>
            </a:ln>
          </p:spPr>
        </p:pic>
        <p:pic>
          <p:nvPicPr>
            <p:cNvPr id="148" name="Shape 3499">
              <a:extLst>
                <a:ext uri="{FF2B5EF4-FFF2-40B4-BE49-F238E27FC236}">
                  <a16:creationId xmlns="" xmlns:a16="http://schemas.microsoft.com/office/drawing/2014/main" id="{DD7E7B46-1C5C-E64F-92AD-CEE2253F26BB}"/>
                </a:ext>
              </a:extLst>
            </p:cNvPr>
            <p:cNvPicPr preferRelativeResize="0"/>
            <p:nvPr/>
          </p:nvPicPr>
          <p:blipFill rotWithShape="1">
            <a:blip r:embed="rId5" cstate="print">
              <a:alphaModFix amt="40000"/>
            </a:blip>
            <a:srcRect/>
            <a:stretch/>
          </p:blipFill>
          <p:spPr>
            <a:xfrm>
              <a:off x="6482469" y="5543560"/>
              <a:ext cx="63241" cy="134341"/>
            </a:xfrm>
            <a:prstGeom prst="rect">
              <a:avLst/>
            </a:prstGeom>
            <a:noFill/>
            <a:ln>
              <a:noFill/>
            </a:ln>
          </p:spPr>
        </p:pic>
        <p:pic>
          <p:nvPicPr>
            <p:cNvPr id="149" name="Shape 3500">
              <a:extLst>
                <a:ext uri="{FF2B5EF4-FFF2-40B4-BE49-F238E27FC236}">
                  <a16:creationId xmlns="" xmlns:a16="http://schemas.microsoft.com/office/drawing/2014/main" id="{BB5F431C-7AD4-3941-9844-FB967F96376E}"/>
                </a:ext>
              </a:extLst>
            </p:cNvPr>
            <p:cNvPicPr preferRelativeResize="0"/>
            <p:nvPr/>
          </p:nvPicPr>
          <p:blipFill rotWithShape="1">
            <a:blip r:embed="rId37" cstate="print">
              <a:alphaModFix amt="86390"/>
            </a:blip>
            <a:srcRect/>
            <a:stretch/>
          </p:blipFill>
          <p:spPr>
            <a:xfrm>
              <a:off x="5878798" y="5045036"/>
              <a:ext cx="44214" cy="98497"/>
            </a:xfrm>
            <a:prstGeom prst="rect">
              <a:avLst/>
            </a:prstGeom>
            <a:noFill/>
            <a:ln>
              <a:noFill/>
            </a:ln>
          </p:spPr>
        </p:pic>
        <p:pic>
          <p:nvPicPr>
            <p:cNvPr id="150" name="Shape 3501">
              <a:extLst>
                <a:ext uri="{FF2B5EF4-FFF2-40B4-BE49-F238E27FC236}">
                  <a16:creationId xmlns="" xmlns:a16="http://schemas.microsoft.com/office/drawing/2014/main" id="{5647A62A-95E3-4347-9260-FD017F6A7E54}"/>
                </a:ext>
              </a:extLst>
            </p:cNvPr>
            <p:cNvPicPr preferRelativeResize="0"/>
            <p:nvPr/>
          </p:nvPicPr>
          <p:blipFill rotWithShape="1">
            <a:blip r:embed="rId5" cstate="print">
              <a:alphaModFix amt="19960"/>
            </a:blip>
            <a:srcRect/>
            <a:stretch/>
          </p:blipFill>
          <p:spPr>
            <a:xfrm>
              <a:off x="6254169" y="5214990"/>
              <a:ext cx="63241" cy="134341"/>
            </a:xfrm>
            <a:prstGeom prst="rect">
              <a:avLst/>
            </a:prstGeom>
            <a:noFill/>
            <a:ln>
              <a:noFill/>
            </a:ln>
          </p:spPr>
        </p:pic>
        <p:pic>
          <p:nvPicPr>
            <p:cNvPr id="151" name="Shape 3502">
              <a:extLst>
                <a:ext uri="{FF2B5EF4-FFF2-40B4-BE49-F238E27FC236}">
                  <a16:creationId xmlns="" xmlns:a16="http://schemas.microsoft.com/office/drawing/2014/main" id="{8EAA17FE-B551-3B48-9CBE-7D2B6A424C24}"/>
                </a:ext>
              </a:extLst>
            </p:cNvPr>
            <p:cNvPicPr preferRelativeResize="0"/>
            <p:nvPr/>
          </p:nvPicPr>
          <p:blipFill rotWithShape="1">
            <a:blip r:embed="rId9" cstate="print">
              <a:alphaModFix amt="50000"/>
            </a:blip>
            <a:srcRect/>
            <a:stretch/>
          </p:blipFill>
          <p:spPr>
            <a:xfrm>
              <a:off x="6350585" y="5593266"/>
              <a:ext cx="38389" cy="85521"/>
            </a:xfrm>
            <a:prstGeom prst="rect">
              <a:avLst/>
            </a:prstGeom>
            <a:noFill/>
            <a:ln>
              <a:noFill/>
            </a:ln>
          </p:spPr>
        </p:pic>
        <p:pic>
          <p:nvPicPr>
            <p:cNvPr id="152" name="Shape 3503">
              <a:extLst>
                <a:ext uri="{FF2B5EF4-FFF2-40B4-BE49-F238E27FC236}">
                  <a16:creationId xmlns="" xmlns:a16="http://schemas.microsoft.com/office/drawing/2014/main" id="{0499AA5F-1860-D34F-B558-4A6660288B39}"/>
                </a:ext>
              </a:extLst>
            </p:cNvPr>
            <p:cNvPicPr preferRelativeResize="0"/>
            <p:nvPr/>
          </p:nvPicPr>
          <p:blipFill rotWithShape="1">
            <a:blip r:embed="rId38" cstate="print">
              <a:alphaModFix amt="74310"/>
            </a:blip>
            <a:srcRect/>
            <a:stretch/>
          </p:blipFill>
          <p:spPr>
            <a:xfrm>
              <a:off x="6022176" y="5314065"/>
              <a:ext cx="110338" cy="147413"/>
            </a:xfrm>
            <a:prstGeom prst="rect">
              <a:avLst/>
            </a:prstGeom>
            <a:noFill/>
            <a:ln>
              <a:noFill/>
            </a:ln>
          </p:spPr>
        </p:pic>
        <p:pic>
          <p:nvPicPr>
            <p:cNvPr id="153" name="Shape 3504">
              <a:extLst>
                <a:ext uri="{FF2B5EF4-FFF2-40B4-BE49-F238E27FC236}">
                  <a16:creationId xmlns="" xmlns:a16="http://schemas.microsoft.com/office/drawing/2014/main" id="{A0FCCBF0-A76A-CD46-AFB9-0636DBFD98DE}"/>
                </a:ext>
              </a:extLst>
            </p:cNvPr>
            <p:cNvPicPr preferRelativeResize="0"/>
            <p:nvPr/>
          </p:nvPicPr>
          <p:blipFill rotWithShape="1">
            <a:blip r:embed="rId10" cstate="print">
              <a:alphaModFix amt="64930"/>
            </a:blip>
            <a:srcRect/>
            <a:stretch/>
          </p:blipFill>
          <p:spPr>
            <a:xfrm>
              <a:off x="6369779" y="5282160"/>
              <a:ext cx="147298" cy="202740"/>
            </a:xfrm>
            <a:prstGeom prst="rect">
              <a:avLst/>
            </a:prstGeom>
            <a:noFill/>
            <a:ln>
              <a:noFill/>
            </a:ln>
          </p:spPr>
        </p:pic>
        <p:pic>
          <p:nvPicPr>
            <p:cNvPr id="154" name="Shape 3505">
              <a:extLst>
                <a:ext uri="{FF2B5EF4-FFF2-40B4-BE49-F238E27FC236}">
                  <a16:creationId xmlns="" xmlns:a16="http://schemas.microsoft.com/office/drawing/2014/main" id="{BD5CA792-415D-CD48-8175-6C06DE73B54D}"/>
                </a:ext>
              </a:extLst>
            </p:cNvPr>
            <p:cNvPicPr preferRelativeResize="0"/>
            <p:nvPr/>
          </p:nvPicPr>
          <p:blipFill rotWithShape="1">
            <a:blip r:embed="rId6" cstate="print">
              <a:alphaModFix amt="50000"/>
            </a:blip>
            <a:srcRect/>
            <a:stretch/>
          </p:blipFill>
          <p:spPr>
            <a:xfrm>
              <a:off x="6189389" y="5013480"/>
              <a:ext cx="60304" cy="134341"/>
            </a:xfrm>
            <a:prstGeom prst="rect">
              <a:avLst/>
            </a:prstGeom>
            <a:noFill/>
            <a:ln>
              <a:noFill/>
            </a:ln>
          </p:spPr>
        </p:pic>
        <p:pic>
          <p:nvPicPr>
            <p:cNvPr id="155" name="Shape 3506">
              <a:extLst>
                <a:ext uri="{FF2B5EF4-FFF2-40B4-BE49-F238E27FC236}">
                  <a16:creationId xmlns="" xmlns:a16="http://schemas.microsoft.com/office/drawing/2014/main" id="{2532D79F-F1CE-7F46-8D9B-1B787C14CDA7}"/>
                </a:ext>
              </a:extLst>
            </p:cNvPr>
            <p:cNvPicPr preferRelativeResize="0"/>
            <p:nvPr/>
          </p:nvPicPr>
          <p:blipFill rotWithShape="1">
            <a:blip r:embed="rId5" cstate="print">
              <a:alphaModFix amt="40000"/>
            </a:blip>
            <a:srcRect/>
            <a:stretch/>
          </p:blipFill>
          <p:spPr>
            <a:xfrm>
              <a:off x="6604032" y="5387685"/>
              <a:ext cx="63241" cy="134341"/>
            </a:xfrm>
            <a:prstGeom prst="rect">
              <a:avLst/>
            </a:prstGeom>
            <a:noFill/>
            <a:ln>
              <a:noFill/>
            </a:ln>
          </p:spPr>
        </p:pic>
        <p:pic>
          <p:nvPicPr>
            <p:cNvPr id="156" name="Shape 3507">
              <a:extLst>
                <a:ext uri="{FF2B5EF4-FFF2-40B4-BE49-F238E27FC236}">
                  <a16:creationId xmlns="" xmlns:a16="http://schemas.microsoft.com/office/drawing/2014/main" id="{DB46B0D6-4B23-DB44-9EC9-0B083CE595A9}"/>
                </a:ext>
              </a:extLst>
            </p:cNvPr>
            <p:cNvPicPr preferRelativeResize="0"/>
            <p:nvPr/>
          </p:nvPicPr>
          <p:blipFill rotWithShape="1">
            <a:blip r:embed="rId39" cstate="print">
              <a:alphaModFix amt="61150"/>
            </a:blip>
            <a:srcRect/>
            <a:stretch/>
          </p:blipFill>
          <p:spPr>
            <a:xfrm>
              <a:off x="4400061" y="4059818"/>
              <a:ext cx="341087" cy="462521"/>
            </a:xfrm>
            <a:prstGeom prst="rect">
              <a:avLst/>
            </a:prstGeom>
            <a:noFill/>
            <a:ln>
              <a:noFill/>
            </a:ln>
          </p:spPr>
        </p:pic>
        <p:pic>
          <p:nvPicPr>
            <p:cNvPr id="157" name="Shape 3508">
              <a:extLst>
                <a:ext uri="{FF2B5EF4-FFF2-40B4-BE49-F238E27FC236}">
                  <a16:creationId xmlns="" xmlns:a16="http://schemas.microsoft.com/office/drawing/2014/main" id="{2F70FA9E-A518-B540-97AF-3871C26D6C7F}"/>
                </a:ext>
              </a:extLst>
            </p:cNvPr>
            <p:cNvPicPr preferRelativeResize="0"/>
            <p:nvPr/>
          </p:nvPicPr>
          <p:blipFill rotWithShape="1">
            <a:blip r:embed="rId15" cstate="print">
              <a:alphaModFix amt="85000"/>
            </a:blip>
            <a:srcRect/>
            <a:stretch/>
          </p:blipFill>
          <p:spPr>
            <a:xfrm>
              <a:off x="2906725" y="5156320"/>
              <a:ext cx="101467" cy="215543"/>
            </a:xfrm>
            <a:prstGeom prst="rect">
              <a:avLst/>
            </a:prstGeom>
            <a:noFill/>
            <a:ln>
              <a:noFill/>
            </a:ln>
          </p:spPr>
        </p:pic>
        <p:pic>
          <p:nvPicPr>
            <p:cNvPr id="158" name="Shape 3509">
              <a:extLst>
                <a:ext uri="{FF2B5EF4-FFF2-40B4-BE49-F238E27FC236}">
                  <a16:creationId xmlns="" xmlns:a16="http://schemas.microsoft.com/office/drawing/2014/main" id="{70700B19-41E1-E549-A94A-EA8A6918CDE5}"/>
                </a:ext>
              </a:extLst>
            </p:cNvPr>
            <p:cNvPicPr preferRelativeResize="0"/>
            <p:nvPr/>
          </p:nvPicPr>
          <p:blipFill rotWithShape="1">
            <a:blip r:embed="rId6" cstate="print">
              <a:alphaModFix amt="50000"/>
            </a:blip>
            <a:srcRect/>
            <a:stretch/>
          </p:blipFill>
          <p:spPr>
            <a:xfrm>
              <a:off x="3072080" y="5349330"/>
              <a:ext cx="60304" cy="134341"/>
            </a:xfrm>
            <a:prstGeom prst="rect">
              <a:avLst/>
            </a:prstGeom>
            <a:noFill/>
            <a:ln>
              <a:noFill/>
            </a:ln>
          </p:spPr>
        </p:pic>
        <p:pic>
          <p:nvPicPr>
            <p:cNvPr id="159" name="Shape 3510">
              <a:extLst>
                <a:ext uri="{FF2B5EF4-FFF2-40B4-BE49-F238E27FC236}">
                  <a16:creationId xmlns="" xmlns:a16="http://schemas.microsoft.com/office/drawing/2014/main" id="{F70252F7-34C0-5944-99C8-AA26C72AEB68}"/>
                </a:ext>
              </a:extLst>
            </p:cNvPr>
            <p:cNvPicPr preferRelativeResize="0"/>
            <p:nvPr/>
          </p:nvPicPr>
          <p:blipFill rotWithShape="1">
            <a:blip r:embed="rId30" cstate="print">
              <a:alphaModFix amt="59380"/>
            </a:blip>
            <a:srcRect/>
            <a:stretch/>
          </p:blipFill>
          <p:spPr>
            <a:xfrm>
              <a:off x="3330816" y="4569603"/>
              <a:ext cx="118316" cy="167817"/>
            </a:xfrm>
            <a:prstGeom prst="rect">
              <a:avLst/>
            </a:prstGeom>
            <a:noFill/>
            <a:ln>
              <a:noFill/>
            </a:ln>
          </p:spPr>
        </p:pic>
        <p:pic>
          <p:nvPicPr>
            <p:cNvPr id="160" name="Shape 3511">
              <a:extLst>
                <a:ext uri="{FF2B5EF4-FFF2-40B4-BE49-F238E27FC236}">
                  <a16:creationId xmlns="" xmlns:a16="http://schemas.microsoft.com/office/drawing/2014/main" id="{31EE16BF-B498-F348-9FFD-F26C82A0E5AD}"/>
                </a:ext>
              </a:extLst>
            </p:cNvPr>
            <p:cNvPicPr preferRelativeResize="0"/>
            <p:nvPr/>
          </p:nvPicPr>
          <p:blipFill rotWithShape="1">
            <a:blip r:embed="rId36" cstate="print">
              <a:alphaModFix amt="69890"/>
            </a:blip>
            <a:srcRect/>
            <a:stretch/>
          </p:blipFill>
          <p:spPr>
            <a:xfrm>
              <a:off x="2817082" y="4252346"/>
              <a:ext cx="299302" cy="409063"/>
            </a:xfrm>
            <a:prstGeom prst="rect">
              <a:avLst/>
            </a:prstGeom>
            <a:noFill/>
            <a:ln>
              <a:noFill/>
            </a:ln>
          </p:spPr>
        </p:pic>
        <p:pic>
          <p:nvPicPr>
            <p:cNvPr id="161" name="Shape 3512">
              <a:extLst>
                <a:ext uri="{FF2B5EF4-FFF2-40B4-BE49-F238E27FC236}">
                  <a16:creationId xmlns="" xmlns:a16="http://schemas.microsoft.com/office/drawing/2014/main" id="{56F56D74-4748-DE48-AA3A-80C957170CBE}"/>
                </a:ext>
              </a:extLst>
            </p:cNvPr>
            <p:cNvPicPr preferRelativeResize="0"/>
            <p:nvPr/>
          </p:nvPicPr>
          <p:blipFill rotWithShape="1">
            <a:blip r:embed="rId5" cstate="print">
              <a:alphaModFix amt="40000"/>
            </a:blip>
            <a:srcRect/>
            <a:stretch/>
          </p:blipFill>
          <p:spPr>
            <a:xfrm>
              <a:off x="4060974" y="4213001"/>
              <a:ext cx="63241" cy="134341"/>
            </a:xfrm>
            <a:prstGeom prst="rect">
              <a:avLst/>
            </a:prstGeom>
            <a:noFill/>
            <a:ln>
              <a:noFill/>
            </a:ln>
          </p:spPr>
        </p:pic>
        <p:pic>
          <p:nvPicPr>
            <p:cNvPr id="162" name="Shape 3513">
              <a:extLst>
                <a:ext uri="{FF2B5EF4-FFF2-40B4-BE49-F238E27FC236}">
                  <a16:creationId xmlns="" xmlns:a16="http://schemas.microsoft.com/office/drawing/2014/main" id="{2DA8A150-4EC4-B243-BB59-47DC281C28BA}"/>
                </a:ext>
              </a:extLst>
            </p:cNvPr>
            <p:cNvPicPr preferRelativeResize="0"/>
            <p:nvPr/>
          </p:nvPicPr>
          <p:blipFill rotWithShape="1">
            <a:blip r:embed="rId29" cstate="print">
              <a:alphaModFix/>
            </a:blip>
            <a:srcRect/>
            <a:stretch/>
          </p:blipFill>
          <p:spPr>
            <a:xfrm>
              <a:off x="3450453" y="4213001"/>
              <a:ext cx="117617" cy="279864"/>
            </a:xfrm>
            <a:prstGeom prst="rect">
              <a:avLst/>
            </a:prstGeom>
            <a:noFill/>
            <a:ln>
              <a:noFill/>
            </a:ln>
            <a:effectLst>
              <a:outerShdw blurRad="342900" dist="139700" rotWithShape="0">
                <a:srgbClr val="000000">
                  <a:alpha val="71370"/>
                </a:srgbClr>
              </a:outerShdw>
            </a:effectLst>
          </p:spPr>
        </p:pic>
        <p:pic>
          <p:nvPicPr>
            <p:cNvPr id="163" name="Shape 3514">
              <a:extLst>
                <a:ext uri="{FF2B5EF4-FFF2-40B4-BE49-F238E27FC236}">
                  <a16:creationId xmlns="" xmlns:a16="http://schemas.microsoft.com/office/drawing/2014/main" id="{D2452926-60B6-CA46-8C7B-8192FA13207D}"/>
                </a:ext>
              </a:extLst>
            </p:cNvPr>
            <p:cNvPicPr preferRelativeResize="0"/>
            <p:nvPr/>
          </p:nvPicPr>
          <p:blipFill rotWithShape="1">
            <a:blip r:embed="rId6" cstate="print">
              <a:alphaModFix amt="50000"/>
            </a:blip>
            <a:srcRect/>
            <a:stretch/>
          </p:blipFill>
          <p:spPr>
            <a:xfrm>
              <a:off x="4249333" y="4282687"/>
              <a:ext cx="60304" cy="134341"/>
            </a:xfrm>
            <a:prstGeom prst="rect">
              <a:avLst/>
            </a:prstGeom>
            <a:noFill/>
            <a:ln>
              <a:noFill/>
            </a:ln>
          </p:spPr>
        </p:pic>
        <p:pic>
          <p:nvPicPr>
            <p:cNvPr id="164" name="Shape 3515">
              <a:extLst>
                <a:ext uri="{FF2B5EF4-FFF2-40B4-BE49-F238E27FC236}">
                  <a16:creationId xmlns="" xmlns:a16="http://schemas.microsoft.com/office/drawing/2014/main" id="{88773EBC-ED09-2246-BBAE-FA0F82BF6197}"/>
                </a:ext>
              </a:extLst>
            </p:cNvPr>
            <p:cNvPicPr preferRelativeResize="0"/>
            <p:nvPr/>
          </p:nvPicPr>
          <p:blipFill rotWithShape="1">
            <a:blip r:embed="rId18" cstate="print">
              <a:alphaModFix amt="40000"/>
            </a:blip>
            <a:srcRect/>
            <a:stretch/>
          </p:blipFill>
          <p:spPr>
            <a:xfrm>
              <a:off x="5340602" y="4281446"/>
              <a:ext cx="67304" cy="142973"/>
            </a:xfrm>
            <a:prstGeom prst="rect">
              <a:avLst/>
            </a:prstGeom>
            <a:noFill/>
            <a:ln>
              <a:noFill/>
            </a:ln>
          </p:spPr>
        </p:pic>
        <p:pic>
          <p:nvPicPr>
            <p:cNvPr id="165" name="Shape 3516">
              <a:extLst>
                <a:ext uri="{FF2B5EF4-FFF2-40B4-BE49-F238E27FC236}">
                  <a16:creationId xmlns="" xmlns:a16="http://schemas.microsoft.com/office/drawing/2014/main" id="{4E1DF91F-6F9A-834B-A04F-6C8FE0027515}"/>
                </a:ext>
              </a:extLst>
            </p:cNvPr>
            <p:cNvPicPr preferRelativeResize="0"/>
            <p:nvPr/>
          </p:nvPicPr>
          <p:blipFill rotWithShape="1">
            <a:blip r:embed="rId6" cstate="print">
              <a:alphaModFix amt="50000"/>
            </a:blip>
            <a:srcRect/>
            <a:stretch/>
          </p:blipFill>
          <p:spPr>
            <a:xfrm>
              <a:off x="4802501" y="4181964"/>
              <a:ext cx="60304" cy="134341"/>
            </a:xfrm>
            <a:prstGeom prst="rect">
              <a:avLst/>
            </a:prstGeom>
            <a:noFill/>
            <a:ln>
              <a:noFill/>
            </a:ln>
          </p:spPr>
        </p:pic>
        <p:pic>
          <p:nvPicPr>
            <p:cNvPr id="166" name="Shape 3517">
              <a:extLst>
                <a:ext uri="{FF2B5EF4-FFF2-40B4-BE49-F238E27FC236}">
                  <a16:creationId xmlns="" xmlns:a16="http://schemas.microsoft.com/office/drawing/2014/main" id="{E22EC7C3-28F8-174C-8E35-CD3CAD58EDC6}"/>
                </a:ext>
              </a:extLst>
            </p:cNvPr>
            <p:cNvPicPr preferRelativeResize="0"/>
            <p:nvPr/>
          </p:nvPicPr>
          <p:blipFill rotWithShape="1">
            <a:blip r:embed="rId6" cstate="print">
              <a:alphaModFix amt="50000"/>
            </a:blip>
            <a:srcRect/>
            <a:stretch/>
          </p:blipFill>
          <p:spPr>
            <a:xfrm>
              <a:off x="5484844" y="4252346"/>
              <a:ext cx="60304" cy="134341"/>
            </a:xfrm>
            <a:prstGeom prst="rect">
              <a:avLst/>
            </a:prstGeom>
            <a:noFill/>
            <a:ln>
              <a:noFill/>
            </a:ln>
          </p:spPr>
        </p:pic>
        <p:pic>
          <p:nvPicPr>
            <p:cNvPr id="167" name="Shape 3518">
              <a:extLst>
                <a:ext uri="{FF2B5EF4-FFF2-40B4-BE49-F238E27FC236}">
                  <a16:creationId xmlns="" xmlns:a16="http://schemas.microsoft.com/office/drawing/2014/main" id="{FF648F87-5FFE-AF41-A4CE-A321722AF808}"/>
                </a:ext>
              </a:extLst>
            </p:cNvPr>
            <p:cNvPicPr preferRelativeResize="0"/>
            <p:nvPr/>
          </p:nvPicPr>
          <p:blipFill rotWithShape="1">
            <a:blip r:embed="rId20" cstate="print">
              <a:alphaModFix amt="70950"/>
            </a:blip>
            <a:srcRect/>
            <a:stretch/>
          </p:blipFill>
          <p:spPr>
            <a:xfrm>
              <a:off x="5129109" y="4106401"/>
              <a:ext cx="176794" cy="240941"/>
            </a:xfrm>
            <a:prstGeom prst="rect">
              <a:avLst/>
            </a:prstGeom>
            <a:noFill/>
            <a:ln>
              <a:noFill/>
            </a:ln>
          </p:spPr>
        </p:pic>
        <p:pic>
          <p:nvPicPr>
            <p:cNvPr id="168" name="Shape 3519">
              <a:extLst>
                <a:ext uri="{FF2B5EF4-FFF2-40B4-BE49-F238E27FC236}">
                  <a16:creationId xmlns="" xmlns:a16="http://schemas.microsoft.com/office/drawing/2014/main" id="{716507E7-1C66-AC41-A680-A7BEF8F5D4FA}"/>
                </a:ext>
              </a:extLst>
            </p:cNvPr>
            <p:cNvPicPr preferRelativeResize="0"/>
            <p:nvPr/>
          </p:nvPicPr>
          <p:blipFill rotWithShape="1">
            <a:blip r:embed="rId40" cstate="print">
              <a:alphaModFix amt="40000"/>
            </a:blip>
            <a:srcRect/>
            <a:stretch/>
          </p:blipFill>
          <p:spPr>
            <a:xfrm>
              <a:off x="5402526" y="4547738"/>
              <a:ext cx="46814" cy="99445"/>
            </a:xfrm>
            <a:prstGeom prst="rect">
              <a:avLst/>
            </a:prstGeom>
            <a:noFill/>
            <a:ln>
              <a:noFill/>
            </a:ln>
          </p:spPr>
        </p:pic>
        <p:pic>
          <p:nvPicPr>
            <p:cNvPr id="169" name="Shape 3520">
              <a:extLst>
                <a:ext uri="{FF2B5EF4-FFF2-40B4-BE49-F238E27FC236}">
                  <a16:creationId xmlns="" xmlns:a16="http://schemas.microsoft.com/office/drawing/2014/main" id="{B39DA736-D698-8F45-BA07-8456AAE733B3}"/>
                </a:ext>
              </a:extLst>
            </p:cNvPr>
            <p:cNvPicPr preferRelativeResize="0"/>
            <p:nvPr/>
          </p:nvPicPr>
          <p:blipFill rotWithShape="1">
            <a:blip r:embed="rId27" cstate="print">
              <a:alphaModFix amt="64930"/>
            </a:blip>
            <a:srcRect/>
            <a:stretch/>
          </p:blipFill>
          <p:spPr>
            <a:xfrm>
              <a:off x="4074679" y="9817241"/>
              <a:ext cx="193360" cy="266138"/>
            </a:xfrm>
            <a:prstGeom prst="rect">
              <a:avLst/>
            </a:prstGeom>
            <a:noFill/>
            <a:ln>
              <a:noFill/>
            </a:ln>
          </p:spPr>
        </p:pic>
        <p:pic>
          <p:nvPicPr>
            <p:cNvPr id="170" name="Shape 3521">
              <a:extLst>
                <a:ext uri="{FF2B5EF4-FFF2-40B4-BE49-F238E27FC236}">
                  <a16:creationId xmlns="" xmlns:a16="http://schemas.microsoft.com/office/drawing/2014/main" id="{7F0F33BE-5826-4542-848B-B02BD8928701}"/>
                </a:ext>
              </a:extLst>
            </p:cNvPr>
            <p:cNvPicPr preferRelativeResize="0"/>
            <p:nvPr/>
          </p:nvPicPr>
          <p:blipFill rotWithShape="1">
            <a:blip r:embed="rId32" cstate="print">
              <a:alphaModFix amt="80000"/>
            </a:blip>
            <a:srcRect/>
            <a:stretch/>
          </p:blipFill>
          <p:spPr>
            <a:xfrm>
              <a:off x="2871910" y="9006892"/>
              <a:ext cx="148558" cy="201446"/>
            </a:xfrm>
            <a:prstGeom prst="rect">
              <a:avLst/>
            </a:prstGeom>
            <a:noFill/>
            <a:ln>
              <a:noFill/>
            </a:ln>
          </p:spPr>
        </p:pic>
        <p:pic>
          <p:nvPicPr>
            <p:cNvPr id="171" name="Shape 3522">
              <a:extLst>
                <a:ext uri="{FF2B5EF4-FFF2-40B4-BE49-F238E27FC236}">
                  <a16:creationId xmlns="" xmlns:a16="http://schemas.microsoft.com/office/drawing/2014/main" id="{7208206A-0756-9E4D-B983-B41734D2681B}"/>
                </a:ext>
              </a:extLst>
            </p:cNvPr>
            <p:cNvPicPr preferRelativeResize="0"/>
            <p:nvPr/>
          </p:nvPicPr>
          <p:blipFill rotWithShape="1">
            <a:blip r:embed="rId5" cstate="print">
              <a:alphaModFix amt="40000"/>
            </a:blip>
            <a:srcRect/>
            <a:stretch/>
          </p:blipFill>
          <p:spPr>
            <a:xfrm>
              <a:off x="3927668" y="9218300"/>
              <a:ext cx="63241" cy="134341"/>
            </a:xfrm>
            <a:prstGeom prst="rect">
              <a:avLst/>
            </a:prstGeom>
            <a:noFill/>
            <a:ln>
              <a:noFill/>
            </a:ln>
          </p:spPr>
        </p:pic>
        <p:pic>
          <p:nvPicPr>
            <p:cNvPr id="172" name="Shape 3523">
              <a:extLst>
                <a:ext uri="{FF2B5EF4-FFF2-40B4-BE49-F238E27FC236}">
                  <a16:creationId xmlns="" xmlns:a16="http://schemas.microsoft.com/office/drawing/2014/main" id="{9A8B18DF-86D8-8A42-92FE-9AD81F7DE459}"/>
                </a:ext>
              </a:extLst>
            </p:cNvPr>
            <p:cNvPicPr preferRelativeResize="0"/>
            <p:nvPr/>
          </p:nvPicPr>
          <p:blipFill rotWithShape="1">
            <a:blip r:embed="rId41" cstate="print">
              <a:alphaModFix amt="50000"/>
            </a:blip>
            <a:srcRect/>
            <a:stretch/>
          </p:blipFill>
          <p:spPr>
            <a:xfrm>
              <a:off x="2887027" y="8451219"/>
              <a:ext cx="125626" cy="279864"/>
            </a:xfrm>
            <a:prstGeom prst="rect">
              <a:avLst/>
            </a:prstGeom>
            <a:noFill/>
            <a:ln>
              <a:noFill/>
            </a:ln>
          </p:spPr>
        </p:pic>
        <p:pic>
          <p:nvPicPr>
            <p:cNvPr id="173" name="Shape 3524">
              <a:extLst>
                <a:ext uri="{FF2B5EF4-FFF2-40B4-BE49-F238E27FC236}">
                  <a16:creationId xmlns="" xmlns:a16="http://schemas.microsoft.com/office/drawing/2014/main" id="{91F6BA3A-21D0-4A4F-8853-8E0770424AA6}"/>
                </a:ext>
              </a:extLst>
            </p:cNvPr>
            <p:cNvPicPr preferRelativeResize="0"/>
            <p:nvPr/>
          </p:nvPicPr>
          <p:blipFill rotWithShape="1">
            <a:blip r:embed="rId42" cstate="print">
              <a:alphaModFix amt="40000"/>
            </a:blip>
            <a:srcRect/>
            <a:stretch/>
          </p:blipFill>
          <p:spPr>
            <a:xfrm>
              <a:off x="4160980" y="9421290"/>
              <a:ext cx="88354" cy="187689"/>
            </a:xfrm>
            <a:prstGeom prst="rect">
              <a:avLst/>
            </a:prstGeom>
            <a:noFill/>
            <a:ln>
              <a:noFill/>
            </a:ln>
          </p:spPr>
        </p:pic>
        <p:pic>
          <p:nvPicPr>
            <p:cNvPr id="174" name="Shape 3525">
              <a:extLst>
                <a:ext uri="{FF2B5EF4-FFF2-40B4-BE49-F238E27FC236}">
                  <a16:creationId xmlns="" xmlns:a16="http://schemas.microsoft.com/office/drawing/2014/main" id="{34902D32-1741-8441-A66D-4BD33D37ACBC}"/>
                </a:ext>
              </a:extLst>
            </p:cNvPr>
            <p:cNvPicPr preferRelativeResize="0"/>
            <p:nvPr/>
          </p:nvPicPr>
          <p:blipFill rotWithShape="1">
            <a:blip r:embed="rId43" cstate="print">
              <a:alphaModFix amt="54650"/>
            </a:blip>
            <a:srcRect/>
            <a:stretch/>
          </p:blipFill>
          <p:spPr>
            <a:xfrm>
              <a:off x="3291015" y="9515788"/>
              <a:ext cx="83663" cy="186380"/>
            </a:xfrm>
            <a:prstGeom prst="rect">
              <a:avLst/>
            </a:prstGeom>
            <a:noFill/>
            <a:ln>
              <a:noFill/>
            </a:ln>
          </p:spPr>
        </p:pic>
        <p:pic>
          <p:nvPicPr>
            <p:cNvPr id="175" name="Shape 3526">
              <a:extLst>
                <a:ext uri="{FF2B5EF4-FFF2-40B4-BE49-F238E27FC236}">
                  <a16:creationId xmlns="" xmlns:a16="http://schemas.microsoft.com/office/drawing/2014/main" id="{DC8D05CA-7885-CE43-A51E-9BBD481F7DA8}"/>
                </a:ext>
              </a:extLst>
            </p:cNvPr>
            <p:cNvPicPr preferRelativeResize="0"/>
            <p:nvPr/>
          </p:nvPicPr>
          <p:blipFill rotWithShape="1">
            <a:blip r:embed="rId44" cstate="print">
              <a:alphaModFix amt="37710"/>
            </a:blip>
            <a:srcRect/>
            <a:stretch/>
          </p:blipFill>
          <p:spPr>
            <a:xfrm>
              <a:off x="3685507" y="9340239"/>
              <a:ext cx="164663" cy="349790"/>
            </a:xfrm>
            <a:prstGeom prst="rect">
              <a:avLst/>
            </a:prstGeom>
            <a:noFill/>
            <a:ln>
              <a:noFill/>
            </a:ln>
          </p:spPr>
        </p:pic>
        <p:pic>
          <p:nvPicPr>
            <p:cNvPr id="176" name="Shape 3527">
              <a:extLst>
                <a:ext uri="{FF2B5EF4-FFF2-40B4-BE49-F238E27FC236}">
                  <a16:creationId xmlns="" xmlns:a16="http://schemas.microsoft.com/office/drawing/2014/main" id="{46B20DEE-655B-DC43-A017-BF4B8CA6FE55}"/>
                </a:ext>
              </a:extLst>
            </p:cNvPr>
            <p:cNvPicPr preferRelativeResize="0"/>
            <p:nvPr/>
          </p:nvPicPr>
          <p:blipFill rotWithShape="1">
            <a:blip r:embed="rId15" cstate="print">
              <a:alphaModFix amt="85000"/>
            </a:blip>
            <a:srcRect/>
            <a:stretch/>
          </p:blipFill>
          <p:spPr>
            <a:xfrm>
              <a:off x="4966422" y="9439067"/>
              <a:ext cx="101467" cy="215543"/>
            </a:xfrm>
            <a:prstGeom prst="rect">
              <a:avLst/>
            </a:prstGeom>
            <a:noFill/>
            <a:ln>
              <a:noFill/>
            </a:ln>
          </p:spPr>
        </p:pic>
        <p:pic>
          <p:nvPicPr>
            <p:cNvPr id="177" name="Shape 3528">
              <a:extLst>
                <a:ext uri="{FF2B5EF4-FFF2-40B4-BE49-F238E27FC236}">
                  <a16:creationId xmlns="" xmlns:a16="http://schemas.microsoft.com/office/drawing/2014/main" id="{8C127547-A766-B249-A60D-5D23C2A36230}"/>
                </a:ext>
              </a:extLst>
            </p:cNvPr>
            <p:cNvPicPr preferRelativeResize="0"/>
            <p:nvPr/>
          </p:nvPicPr>
          <p:blipFill rotWithShape="1">
            <a:blip r:embed="rId6" cstate="print">
              <a:alphaModFix amt="50000"/>
            </a:blip>
            <a:srcRect/>
            <a:stretch/>
          </p:blipFill>
          <p:spPr>
            <a:xfrm>
              <a:off x="3985386" y="9513848"/>
              <a:ext cx="60304" cy="134341"/>
            </a:xfrm>
            <a:prstGeom prst="rect">
              <a:avLst/>
            </a:prstGeom>
            <a:noFill/>
            <a:ln>
              <a:noFill/>
            </a:ln>
          </p:spPr>
        </p:pic>
        <p:pic>
          <p:nvPicPr>
            <p:cNvPr id="178" name="Shape 3529">
              <a:extLst>
                <a:ext uri="{FF2B5EF4-FFF2-40B4-BE49-F238E27FC236}">
                  <a16:creationId xmlns="" xmlns:a16="http://schemas.microsoft.com/office/drawing/2014/main" id="{AFE67595-ACAE-B241-809B-F27C963097B7}"/>
                </a:ext>
              </a:extLst>
            </p:cNvPr>
            <p:cNvPicPr preferRelativeResize="0"/>
            <p:nvPr/>
          </p:nvPicPr>
          <p:blipFill rotWithShape="1">
            <a:blip r:embed="rId33" cstate="print">
              <a:alphaModFix amt="74310"/>
            </a:blip>
            <a:srcRect/>
            <a:stretch/>
          </p:blipFill>
          <p:spPr>
            <a:xfrm>
              <a:off x="4509721" y="9117808"/>
              <a:ext cx="150756" cy="201414"/>
            </a:xfrm>
            <a:prstGeom prst="rect">
              <a:avLst/>
            </a:prstGeom>
            <a:noFill/>
            <a:ln>
              <a:noFill/>
            </a:ln>
          </p:spPr>
        </p:pic>
        <p:pic>
          <p:nvPicPr>
            <p:cNvPr id="179" name="Shape 3530">
              <a:extLst>
                <a:ext uri="{FF2B5EF4-FFF2-40B4-BE49-F238E27FC236}">
                  <a16:creationId xmlns="" xmlns:a16="http://schemas.microsoft.com/office/drawing/2014/main" id="{977E1ADB-2287-5A4E-A8D5-8C15C11AE9A5}"/>
                </a:ext>
              </a:extLst>
            </p:cNvPr>
            <p:cNvPicPr preferRelativeResize="0"/>
            <p:nvPr/>
          </p:nvPicPr>
          <p:blipFill rotWithShape="1">
            <a:blip r:embed="rId5" cstate="print">
              <a:alphaModFix amt="40000"/>
            </a:blip>
            <a:srcRect/>
            <a:stretch/>
          </p:blipFill>
          <p:spPr>
            <a:xfrm>
              <a:off x="3477641" y="9680009"/>
              <a:ext cx="63241" cy="134341"/>
            </a:xfrm>
            <a:prstGeom prst="rect">
              <a:avLst/>
            </a:prstGeom>
            <a:noFill/>
            <a:ln>
              <a:noFill/>
            </a:ln>
          </p:spPr>
        </p:pic>
        <p:pic>
          <p:nvPicPr>
            <p:cNvPr id="180" name="Shape 3531">
              <a:extLst>
                <a:ext uri="{FF2B5EF4-FFF2-40B4-BE49-F238E27FC236}">
                  <a16:creationId xmlns="" xmlns:a16="http://schemas.microsoft.com/office/drawing/2014/main" id="{FC6E7358-C04E-E942-97D4-05474EE9845A}"/>
                </a:ext>
              </a:extLst>
            </p:cNvPr>
            <p:cNvPicPr preferRelativeResize="0"/>
            <p:nvPr/>
          </p:nvPicPr>
          <p:blipFill rotWithShape="1">
            <a:blip r:embed="rId6" cstate="print">
              <a:alphaModFix amt="20000"/>
            </a:blip>
            <a:srcRect/>
            <a:stretch/>
          </p:blipFill>
          <p:spPr>
            <a:xfrm>
              <a:off x="3205361" y="4359461"/>
              <a:ext cx="59883" cy="133404"/>
            </a:xfrm>
            <a:prstGeom prst="rect">
              <a:avLst/>
            </a:prstGeom>
            <a:noFill/>
            <a:ln>
              <a:noFill/>
            </a:ln>
          </p:spPr>
        </p:pic>
        <p:pic>
          <p:nvPicPr>
            <p:cNvPr id="181" name="Shape 3532">
              <a:extLst>
                <a:ext uri="{FF2B5EF4-FFF2-40B4-BE49-F238E27FC236}">
                  <a16:creationId xmlns="" xmlns:a16="http://schemas.microsoft.com/office/drawing/2014/main" id="{E010CECF-E327-2A4B-B66A-0D325ECC09DC}"/>
                </a:ext>
              </a:extLst>
            </p:cNvPr>
            <p:cNvPicPr preferRelativeResize="0"/>
            <p:nvPr/>
          </p:nvPicPr>
          <p:blipFill rotWithShape="1">
            <a:blip r:embed="rId36" cstate="print">
              <a:alphaModFix amt="69890"/>
            </a:blip>
            <a:srcRect/>
            <a:stretch/>
          </p:blipFill>
          <p:spPr>
            <a:xfrm>
              <a:off x="2916139" y="9376488"/>
              <a:ext cx="299302" cy="409062"/>
            </a:xfrm>
            <a:prstGeom prst="rect">
              <a:avLst/>
            </a:prstGeom>
            <a:noFill/>
            <a:ln>
              <a:noFill/>
            </a:ln>
          </p:spPr>
        </p:pic>
        <p:pic>
          <p:nvPicPr>
            <p:cNvPr id="182" name="Shape 3533">
              <a:extLst>
                <a:ext uri="{FF2B5EF4-FFF2-40B4-BE49-F238E27FC236}">
                  <a16:creationId xmlns="" xmlns:a16="http://schemas.microsoft.com/office/drawing/2014/main" id="{871E0CF3-E77F-1144-98BA-B5A632CC4DA2}"/>
                </a:ext>
              </a:extLst>
            </p:cNvPr>
            <p:cNvPicPr preferRelativeResize="0"/>
            <p:nvPr/>
          </p:nvPicPr>
          <p:blipFill rotWithShape="1">
            <a:blip r:embed="rId5" cstate="print">
              <a:alphaModFix amt="40000"/>
            </a:blip>
            <a:srcRect/>
            <a:stretch/>
          </p:blipFill>
          <p:spPr>
            <a:xfrm>
              <a:off x="3172315" y="9196491"/>
              <a:ext cx="63241" cy="134341"/>
            </a:xfrm>
            <a:prstGeom prst="rect">
              <a:avLst/>
            </a:prstGeom>
            <a:noFill/>
            <a:ln>
              <a:noFill/>
            </a:ln>
          </p:spPr>
        </p:pic>
        <p:pic>
          <p:nvPicPr>
            <p:cNvPr id="183" name="Shape 3534">
              <a:extLst>
                <a:ext uri="{FF2B5EF4-FFF2-40B4-BE49-F238E27FC236}">
                  <a16:creationId xmlns="" xmlns:a16="http://schemas.microsoft.com/office/drawing/2014/main" id="{9C3FFD9F-CEC4-3A46-88C5-4354DFC2C147}"/>
                </a:ext>
              </a:extLst>
            </p:cNvPr>
            <p:cNvPicPr preferRelativeResize="0"/>
            <p:nvPr/>
          </p:nvPicPr>
          <p:blipFill rotWithShape="1">
            <a:blip r:embed="rId45" cstate="print">
              <a:alphaModFix amt="40000"/>
            </a:blip>
            <a:srcRect/>
            <a:stretch/>
          </p:blipFill>
          <p:spPr>
            <a:xfrm>
              <a:off x="3429175" y="10233390"/>
              <a:ext cx="106468" cy="226167"/>
            </a:xfrm>
            <a:prstGeom prst="rect">
              <a:avLst/>
            </a:prstGeom>
            <a:noFill/>
            <a:ln>
              <a:noFill/>
            </a:ln>
          </p:spPr>
        </p:pic>
        <p:pic>
          <p:nvPicPr>
            <p:cNvPr id="184" name="Shape 3535">
              <a:extLst>
                <a:ext uri="{FF2B5EF4-FFF2-40B4-BE49-F238E27FC236}">
                  <a16:creationId xmlns="" xmlns:a16="http://schemas.microsoft.com/office/drawing/2014/main" id="{47A9D084-5053-9146-B321-A8DC381930B6}"/>
                </a:ext>
              </a:extLst>
            </p:cNvPr>
            <p:cNvPicPr preferRelativeResize="0"/>
            <p:nvPr/>
          </p:nvPicPr>
          <p:blipFill rotWithShape="1">
            <a:blip r:embed="rId6" cstate="print">
              <a:alphaModFix amt="50000"/>
            </a:blip>
            <a:srcRect/>
            <a:stretch/>
          </p:blipFill>
          <p:spPr>
            <a:xfrm>
              <a:off x="3113902" y="10550868"/>
              <a:ext cx="60304" cy="134341"/>
            </a:xfrm>
            <a:prstGeom prst="rect">
              <a:avLst/>
            </a:prstGeom>
            <a:noFill/>
            <a:ln>
              <a:noFill/>
            </a:ln>
          </p:spPr>
        </p:pic>
        <p:pic>
          <p:nvPicPr>
            <p:cNvPr id="185" name="Shape 3536">
              <a:extLst>
                <a:ext uri="{FF2B5EF4-FFF2-40B4-BE49-F238E27FC236}">
                  <a16:creationId xmlns="" xmlns:a16="http://schemas.microsoft.com/office/drawing/2014/main" id="{984A9B86-EDED-084F-BC54-472FE7CB1836}"/>
                </a:ext>
              </a:extLst>
            </p:cNvPr>
            <p:cNvPicPr preferRelativeResize="0"/>
            <p:nvPr/>
          </p:nvPicPr>
          <p:blipFill rotWithShape="1">
            <a:blip r:embed="rId46" cstate="print">
              <a:alphaModFix amt="67960"/>
            </a:blip>
            <a:srcRect/>
            <a:stretch/>
          </p:blipFill>
          <p:spPr>
            <a:xfrm>
              <a:off x="2912990" y="10529068"/>
              <a:ext cx="83767" cy="177943"/>
            </a:xfrm>
            <a:prstGeom prst="rect">
              <a:avLst/>
            </a:prstGeom>
            <a:noFill/>
            <a:ln>
              <a:noFill/>
            </a:ln>
          </p:spPr>
        </p:pic>
        <p:pic>
          <p:nvPicPr>
            <p:cNvPr id="186" name="Shape 3537">
              <a:extLst>
                <a:ext uri="{FF2B5EF4-FFF2-40B4-BE49-F238E27FC236}">
                  <a16:creationId xmlns="" xmlns:a16="http://schemas.microsoft.com/office/drawing/2014/main" id="{FFA284BE-FE2E-E44C-80E4-A2839B1073CC}"/>
                </a:ext>
              </a:extLst>
            </p:cNvPr>
            <p:cNvPicPr preferRelativeResize="0"/>
            <p:nvPr/>
          </p:nvPicPr>
          <p:blipFill rotWithShape="1">
            <a:blip r:embed="rId8" cstate="print">
              <a:alphaModFix amt="20000"/>
            </a:blip>
            <a:srcRect/>
            <a:stretch/>
          </p:blipFill>
          <p:spPr>
            <a:xfrm>
              <a:off x="4104242" y="10501637"/>
              <a:ext cx="72459" cy="161418"/>
            </a:xfrm>
            <a:prstGeom prst="rect">
              <a:avLst/>
            </a:prstGeom>
            <a:noFill/>
            <a:ln>
              <a:noFill/>
            </a:ln>
          </p:spPr>
        </p:pic>
        <p:pic>
          <p:nvPicPr>
            <p:cNvPr id="187" name="Shape 3538">
              <a:extLst>
                <a:ext uri="{FF2B5EF4-FFF2-40B4-BE49-F238E27FC236}">
                  <a16:creationId xmlns="" xmlns:a16="http://schemas.microsoft.com/office/drawing/2014/main" id="{5B5E7C1D-1545-714B-92FB-857577665792}"/>
                </a:ext>
              </a:extLst>
            </p:cNvPr>
            <p:cNvPicPr preferRelativeResize="0"/>
            <p:nvPr/>
          </p:nvPicPr>
          <p:blipFill rotWithShape="1">
            <a:blip r:embed="rId6" cstate="print">
              <a:alphaModFix amt="20000"/>
            </a:blip>
            <a:srcRect/>
            <a:stretch/>
          </p:blipFill>
          <p:spPr>
            <a:xfrm>
              <a:off x="5785973" y="8902726"/>
              <a:ext cx="59883" cy="133404"/>
            </a:xfrm>
            <a:prstGeom prst="rect">
              <a:avLst/>
            </a:prstGeom>
            <a:noFill/>
            <a:ln>
              <a:noFill/>
            </a:ln>
          </p:spPr>
        </p:pic>
        <p:pic>
          <p:nvPicPr>
            <p:cNvPr id="188" name="Shape 3539">
              <a:extLst>
                <a:ext uri="{FF2B5EF4-FFF2-40B4-BE49-F238E27FC236}">
                  <a16:creationId xmlns="" xmlns:a16="http://schemas.microsoft.com/office/drawing/2014/main" id="{C72E2B7B-DD12-B549-9B54-9B58C6628423}"/>
                </a:ext>
              </a:extLst>
            </p:cNvPr>
            <p:cNvPicPr preferRelativeResize="0"/>
            <p:nvPr/>
          </p:nvPicPr>
          <p:blipFill rotWithShape="1">
            <a:blip r:embed="rId47" cstate="print">
              <a:alphaModFix amt="40000"/>
            </a:blip>
            <a:srcRect/>
            <a:stretch/>
          </p:blipFill>
          <p:spPr>
            <a:xfrm>
              <a:off x="2875106" y="11603409"/>
              <a:ext cx="141217" cy="299985"/>
            </a:xfrm>
            <a:prstGeom prst="rect">
              <a:avLst/>
            </a:prstGeom>
            <a:noFill/>
            <a:ln>
              <a:noFill/>
            </a:ln>
          </p:spPr>
        </p:pic>
        <p:pic>
          <p:nvPicPr>
            <p:cNvPr id="189" name="Shape 3540">
              <a:extLst>
                <a:ext uri="{FF2B5EF4-FFF2-40B4-BE49-F238E27FC236}">
                  <a16:creationId xmlns="" xmlns:a16="http://schemas.microsoft.com/office/drawing/2014/main" id="{9811D848-4F7D-D34C-ADD6-3F55A7BE588D}"/>
                </a:ext>
              </a:extLst>
            </p:cNvPr>
            <p:cNvPicPr preferRelativeResize="0"/>
            <p:nvPr/>
          </p:nvPicPr>
          <p:blipFill rotWithShape="1">
            <a:blip r:embed="rId15" cstate="print">
              <a:alphaModFix amt="40000"/>
            </a:blip>
            <a:srcRect/>
            <a:stretch/>
          </p:blipFill>
          <p:spPr>
            <a:xfrm>
              <a:off x="4682420" y="9282698"/>
              <a:ext cx="101467" cy="215543"/>
            </a:xfrm>
            <a:prstGeom prst="rect">
              <a:avLst/>
            </a:prstGeom>
            <a:noFill/>
            <a:ln>
              <a:noFill/>
            </a:ln>
          </p:spPr>
        </p:pic>
        <p:pic>
          <p:nvPicPr>
            <p:cNvPr id="190" name="Shape 3541">
              <a:extLst>
                <a:ext uri="{FF2B5EF4-FFF2-40B4-BE49-F238E27FC236}">
                  <a16:creationId xmlns="" xmlns:a16="http://schemas.microsoft.com/office/drawing/2014/main" id="{55BE02E6-0FFD-5E47-A009-0C442BA48956}"/>
                </a:ext>
              </a:extLst>
            </p:cNvPr>
            <p:cNvPicPr preferRelativeResize="0"/>
            <p:nvPr/>
          </p:nvPicPr>
          <p:blipFill rotWithShape="1">
            <a:blip r:embed="rId6" cstate="print">
              <a:alphaModFix amt="86390"/>
            </a:blip>
            <a:srcRect/>
            <a:stretch/>
          </p:blipFill>
          <p:spPr>
            <a:xfrm>
              <a:off x="4874731" y="9257067"/>
              <a:ext cx="59883" cy="133404"/>
            </a:xfrm>
            <a:prstGeom prst="rect">
              <a:avLst/>
            </a:prstGeom>
            <a:noFill/>
            <a:ln>
              <a:noFill/>
            </a:ln>
          </p:spPr>
        </p:pic>
        <p:pic>
          <p:nvPicPr>
            <p:cNvPr id="191" name="Shape 3542">
              <a:extLst>
                <a:ext uri="{FF2B5EF4-FFF2-40B4-BE49-F238E27FC236}">
                  <a16:creationId xmlns="" xmlns:a16="http://schemas.microsoft.com/office/drawing/2014/main" id="{1B2B5BF7-8E77-3040-9C2F-214C7EC80DBF}"/>
                </a:ext>
              </a:extLst>
            </p:cNvPr>
            <p:cNvPicPr preferRelativeResize="0"/>
            <p:nvPr/>
          </p:nvPicPr>
          <p:blipFill rotWithShape="1">
            <a:blip r:embed="rId6" cstate="print">
              <a:alphaModFix amt="45890"/>
            </a:blip>
            <a:srcRect/>
            <a:stretch/>
          </p:blipFill>
          <p:spPr>
            <a:xfrm>
              <a:off x="3492099" y="11147424"/>
              <a:ext cx="59883" cy="133404"/>
            </a:xfrm>
            <a:prstGeom prst="rect">
              <a:avLst/>
            </a:prstGeom>
            <a:noFill/>
            <a:ln>
              <a:noFill/>
            </a:ln>
          </p:spPr>
        </p:pic>
        <p:pic>
          <p:nvPicPr>
            <p:cNvPr id="192" name="Shape 3543">
              <a:extLst>
                <a:ext uri="{FF2B5EF4-FFF2-40B4-BE49-F238E27FC236}">
                  <a16:creationId xmlns="" xmlns:a16="http://schemas.microsoft.com/office/drawing/2014/main" id="{21F062A6-BB80-2A41-9F5A-97D1E13DE5B0}"/>
                </a:ext>
              </a:extLst>
            </p:cNvPr>
            <p:cNvPicPr preferRelativeResize="0"/>
            <p:nvPr/>
          </p:nvPicPr>
          <p:blipFill rotWithShape="1">
            <a:blip r:embed="rId5" cstate="print">
              <a:alphaModFix amt="73340"/>
            </a:blip>
            <a:srcRect/>
            <a:stretch/>
          </p:blipFill>
          <p:spPr>
            <a:xfrm>
              <a:off x="8036796" y="6924948"/>
              <a:ext cx="63241" cy="134341"/>
            </a:xfrm>
            <a:prstGeom prst="rect">
              <a:avLst/>
            </a:prstGeom>
            <a:noFill/>
            <a:ln>
              <a:noFill/>
            </a:ln>
          </p:spPr>
        </p:pic>
        <p:pic>
          <p:nvPicPr>
            <p:cNvPr id="193" name="Shape 3544">
              <a:extLst>
                <a:ext uri="{FF2B5EF4-FFF2-40B4-BE49-F238E27FC236}">
                  <a16:creationId xmlns="" xmlns:a16="http://schemas.microsoft.com/office/drawing/2014/main" id="{E323338B-3F12-284A-B6C0-AE626ADA2F95}"/>
                </a:ext>
              </a:extLst>
            </p:cNvPr>
            <p:cNvPicPr preferRelativeResize="0"/>
            <p:nvPr/>
          </p:nvPicPr>
          <p:blipFill rotWithShape="1">
            <a:blip r:embed="rId5" cstate="print">
              <a:alphaModFix amt="40000"/>
            </a:blip>
            <a:srcRect/>
            <a:stretch/>
          </p:blipFill>
          <p:spPr>
            <a:xfrm>
              <a:off x="6796285" y="7748852"/>
              <a:ext cx="63241" cy="134341"/>
            </a:xfrm>
            <a:prstGeom prst="rect">
              <a:avLst/>
            </a:prstGeom>
            <a:noFill/>
            <a:ln>
              <a:noFill/>
            </a:ln>
          </p:spPr>
        </p:pic>
        <p:pic>
          <p:nvPicPr>
            <p:cNvPr id="194" name="Shape 3545">
              <a:extLst>
                <a:ext uri="{FF2B5EF4-FFF2-40B4-BE49-F238E27FC236}">
                  <a16:creationId xmlns="" xmlns:a16="http://schemas.microsoft.com/office/drawing/2014/main" id="{2C99E944-0A74-7D4A-9BF7-5407D82DF4EA}"/>
                </a:ext>
              </a:extLst>
            </p:cNvPr>
            <p:cNvPicPr preferRelativeResize="0"/>
            <p:nvPr/>
          </p:nvPicPr>
          <p:blipFill rotWithShape="1">
            <a:blip r:embed="rId17" cstate="print">
              <a:alphaModFix amt="60000"/>
            </a:blip>
            <a:srcRect/>
            <a:stretch/>
          </p:blipFill>
          <p:spPr>
            <a:xfrm>
              <a:off x="6631043" y="7866586"/>
              <a:ext cx="142331" cy="317080"/>
            </a:xfrm>
            <a:prstGeom prst="rect">
              <a:avLst/>
            </a:prstGeom>
            <a:noFill/>
            <a:ln>
              <a:noFill/>
            </a:ln>
          </p:spPr>
        </p:pic>
        <p:pic>
          <p:nvPicPr>
            <p:cNvPr id="195" name="Shape 3546">
              <a:extLst>
                <a:ext uri="{FF2B5EF4-FFF2-40B4-BE49-F238E27FC236}">
                  <a16:creationId xmlns="" xmlns:a16="http://schemas.microsoft.com/office/drawing/2014/main" id="{C39DE38A-A7C0-CB48-AA3F-25B3E7D18656}"/>
                </a:ext>
              </a:extLst>
            </p:cNvPr>
            <p:cNvPicPr preferRelativeResize="0"/>
            <p:nvPr/>
          </p:nvPicPr>
          <p:blipFill rotWithShape="1">
            <a:blip r:embed="rId15" cstate="print">
              <a:alphaModFix amt="85000"/>
            </a:blip>
            <a:srcRect/>
            <a:stretch/>
          </p:blipFill>
          <p:spPr>
            <a:xfrm>
              <a:off x="3327709" y="9920440"/>
              <a:ext cx="101467" cy="215543"/>
            </a:xfrm>
            <a:prstGeom prst="rect">
              <a:avLst/>
            </a:prstGeom>
            <a:noFill/>
            <a:ln>
              <a:noFill/>
            </a:ln>
          </p:spPr>
        </p:pic>
        <p:pic>
          <p:nvPicPr>
            <p:cNvPr id="196" name="Shape 3547">
              <a:extLst>
                <a:ext uri="{FF2B5EF4-FFF2-40B4-BE49-F238E27FC236}">
                  <a16:creationId xmlns="" xmlns:a16="http://schemas.microsoft.com/office/drawing/2014/main" id="{4DFCBA19-B39C-0C42-8F29-1A66181111A9}"/>
                </a:ext>
              </a:extLst>
            </p:cNvPr>
            <p:cNvPicPr preferRelativeResize="0"/>
            <p:nvPr/>
          </p:nvPicPr>
          <p:blipFill rotWithShape="1">
            <a:blip r:embed="rId5" cstate="print">
              <a:alphaModFix amt="40000"/>
            </a:blip>
            <a:srcRect/>
            <a:stretch/>
          </p:blipFill>
          <p:spPr>
            <a:xfrm>
              <a:off x="6468584" y="8303433"/>
              <a:ext cx="63241" cy="134341"/>
            </a:xfrm>
            <a:prstGeom prst="rect">
              <a:avLst/>
            </a:prstGeom>
            <a:noFill/>
            <a:ln>
              <a:noFill/>
            </a:ln>
          </p:spPr>
        </p:pic>
        <p:pic>
          <p:nvPicPr>
            <p:cNvPr id="197" name="Shape 3548">
              <a:extLst>
                <a:ext uri="{FF2B5EF4-FFF2-40B4-BE49-F238E27FC236}">
                  <a16:creationId xmlns="" xmlns:a16="http://schemas.microsoft.com/office/drawing/2014/main" id="{309B6EEC-59F9-D24C-92B9-3ACB39D7C6AE}"/>
                </a:ext>
              </a:extLst>
            </p:cNvPr>
            <p:cNvPicPr preferRelativeResize="0"/>
            <p:nvPr/>
          </p:nvPicPr>
          <p:blipFill rotWithShape="1">
            <a:blip r:embed="rId45" cstate="print">
              <a:alphaModFix amt="40000"/>
            </a:blip>
            <a:srcRect/>
            <a:stretch/>
          </p:blipFill>
          <p:spPr>
            <a:xfrm>
              <a:off x="5340602" y="9238287"/>
              <a:ext cx="106468" cy="226167"/>
            </a:xfrm>
            <a:prstGeom prst="rect">
              <a:avLst/>
            </a:prstGeom>
            <a:noFill/>
            <a:ln>
              <a:noFill/>
            </a:ln>
          </p:spPr>
        </p:pic>
        <p:pic>
          <p:nvPicPr>
            <p:cNvPr id="198" name="Shape 3549">
              <a:extLst>
                <a:ext uri="{FF2B5EF4-FFF2-40B4-BE49-F238E27FC236}">
                  <a16:creationId xmlns="" xmlns:a16="http://schemas.microsoft.com/office/drawing/2014/main" id="{E0BA4DF5-0E90-DC49-B64F-6C013F3BC06C}"/>
                </a:ext>
              </a:extLst>
            </p:cNvPr>
            <p:cNvPicPr preferRelativeResize="0"/>
            <p:nvPr/>
          </p:nvPicPr>
          <p:blipFill rotWithShape="1">
            <a:blip r:embed="rId6" cstate="print">
              <a:alphaModFix amt="20000"/>
            </a:blip>
            <a:srcRect/>
            <a:stretch/>
          </p:blipFill>
          <p:spPr>
            <a:xfrm>
              <a:off x="2951977" y="11091212"/>
              <a:ext cx="59883" cy="133404"/>
            </a:xfrm>
            <a:prstGeom prst="rect">
              <a:avLst/>
            </a:prstGeom>
            <a:noFill/>
            <a:ln>
              <a:noFill/>
            </a:ln>
          </p:spPr>
        </p:pic>
        <p:pic>
          <p:nvPicPr>
            <p:cNvPr id="199" name="Shape 3550">
              <a:extLst>
                <a:ext uri="{FF2B5EF4-FFF2-40B4-BE49-F238E27FC236}">
                  <a16:creationId xmlns="" xmlns:a16="http://schemas.microsoft.com/office/drawing/2014/main" id="{FC3412AB-EE26-994E-92EF-274506111F53}"/>
                </a:ext>
              </a:extLst>
            </p:cNvPr>
            <p:cNvPicPr preferRelativeResize="0"/>
            <p:nvPr/>
          </p:nvPicPr>
          <p:blipFill rotWithShape="1">
            <a:blip r:embed="rId5" cstate="print">
              <a:alphaModFix amt="40000"/>
            </a:blip>
            <a:srcRect/>
            <a:stretch/>
          </p:blipFill>
          <p:spPr>
            <a:xfrm>
              <a:off x="3015876" y="11379379"/>
              <a:ext cx="63241" cy="134341"/>
            </a:xfrm>
            <a:prstGeom prst="rect">
              <a:avLst/>
            </a:prstGeom>
            <a:noFill/>
            <a:ln>
              <a:noFill/>
            </a:ln>
          </p:spPr>
        </p:pic>
        <p:pic>
          <p:nvPicPr>
            <p:cNvPr id="200" name="Shape 3551">
              <a:extLst>
                <a:ext uri="{FF2B5EF4-FFF2-40B4-BE49-F238E27FC236}">
                  <a16:creationId xmlns="" xmlns:a16="http://schemas.microsoft.com/office/drawing/2014/main" id="{0B1FD5A6-B75C-5A48-81ED-67782754C732}"/>
                </a:ext>
              </a:extLst>
            </p:cNvPr>
            <p:cNvPicPr preferRelativeResize="0"/>
            <p:nvPr/>
          </p:nvPicPr>
          <p:blipFill rotWithShape="1">
            <a:blip r:embed="rId15" cstate="print">
              <a:alphaModFix amt="85000"/>
            </a:blip>
            <a:srcRect/>
            <a:stretch/>
          </p:blipFill>
          <p:spPr>
            <a:xfrm>
              <a:off x="4505932" y="10034554"/>
              <a:ext cx="101467" cy="215543"/>
            </a:xfrm>
            <a:prstGeom prst="rect">
              <a:avLst/>
            </a:prstGeom>
            <a:noFill/>
            <a:ln>
              <a:noFill/>
            </a:ln>
          </p:spPr>
        </p:pic>
        <p:pic>
          <p:nvPicPr>
            <p:cNvPr id="201" name="Shape 3552">
              <a:extLst>
                <a:ext uri="{FF2B5EF4-FFF2-40B4-BE49-F238E27FC236}">
                  <a16:creationId xmlns="" xmlns:a16="http://schemas.microsoft.com/office/drawing/2014/main" id="{B85C25ED-957C-9040-A342-3B5D82F83C3D}"/>
                </a:ext>
              </a:extLst>
            </p:cNvPr>
            <p:cNvPicPr preferRelativeResize="0"/>
            <p:nvPr/>
          </p:nvPicPr>
          <p:blipFill rotWithShape="1">
            <a:blip r:embed="rId8" cstate="print">
              <a:alphaModFix amt="20000"/>
            </a:blip>
            <a:srcRect/>
            <a:stretch/>
          </p:blipFill>
          <p:spPr>
            <a:xfrm>
              <a:off x="4240935" y="10306697"/>
              <a:ext cx="72459" cy="161418"/>
            </a:xfrm>
            <a:prstGeom prst="rect">
              <a:avLst/>
            </a:prstGeom>
            <a:noFill/>
            <a:ln>
              <a:noFill/>
            </a:ln>
          </p:spPr>
        </p:pic>
        <p:pic>
          <p:nvPicPr>
            <p:cNvPr id="202" name="Shape 3553">
              <a:extLst>
                <a:ext uri="{FF2B5EF4-FFF2-40B4-BE49-F238E27FC236}">
                  <a16:creationId xmlns="" xmlns:a16="http://schemas.microsoft.com/office/drawing/2014/main" id="{A4EE71BF-DF8F-7A4C-92C8-1B88C7AE694C}"/>
                </a:ext>
              </a:extLst>
            </p:cNvPr>
            <p:cNvPicPr preferRelativeResize="0"/>
            <p:nvPr/>
          </p:nvPicPr>
          <p:blipFill rotWithShape="1">
            <a:blip r:embed="rId5" cstate="print">
              <a:alphaModFix amt="40000"/>
            </a:blip>
            <a:srcRect/>
            <a:stretch/>
          </p:blipFill>
          <p:spPr>
            <a:xfrm>
              <a:off x="4104242" y="10202062"/>
              <a:ext cx="63241" cy="134341"/>
            </a:xfrm>
            <a:prstGeom prst="rect">
              <a:avLst/>
            </a:prstGeom>
            <a:noFill/>
            <a:ln>
              <a:noFill/>
            </a:ln>
          </p:spPr>
        </p:pic>
        <p:pic>
          <p:nvPicPr>
            <p:cNvPr id="203" name="Shape 3554">
              <a:extLst>
                <a:ext uri="{FF2B5EF4-FFF2-40B4-BE49-F238E27FC236}">
                  <a16:creationId xmlns="" xmlns:a16="http://schemas.microsoft.com/office/drawing/2014/main" id="{FCAFDD40-2036-4E44-8274-B9E8CEC0CE4B}"/>
                </a:ext>
              </a:extLst>
            </p:cNvPr>
            <p:cNvPicPr preferRelativeResize="0"/>
            <p:nvPr/>
          </p:nvPicPr>
          <p:blipFill rotWithShape="1">
            <a:blip r:embed="rId5" cstate="print">
              <a:alphaModFix amt="40000"/>
            </a:blip>
            <a:srcRect/>
            <a:stretch/>
          </p:blipFill>
          <p:spPr>
            <a:xfrm>
              <a:off x="2997255" y="10810933"/>
              <a:ext cx="63241" cy="134341"/>
            </a:xfrm>
            <a:prstGeom prst="rect">
              <a:avLst/>
            </a:prstGeom>
            <a:noFill/>
            <a:ln>
              <a:noFill/>
            </a:ln>
          </p:spPr>
        </p:pic>
        <p:pic>
          <p:nvPicPr>
            <p:cNvPr id="204" name="Shape 3555">
              <a:extLst>
                <a:ext uri="{FF2B5EF4-FFF2-40B4-BE49-F238E27FC236}">
                  <a16:creationId xmlns="" xmlns:a16="http://schemas.microsoft.com/office/drawing/2014/main" id="{BC9B04E6-173C-D84E-BC8D-CCB60DE561E5}"/>
                </a:ext>
              </a:extLst>
            </p:cNvPr>
            <p:cNvPicPr preferRelativeResize="0"/>
            <p:nvPr/>
          </p:nvPicPr>
          <p:blipFill rotWithShape="1">
            <a:blip r:embed="rId48" cstate="print">
              <a:alphaModFix amt="46360"/>
            </a:blip>
            <a:srcRect/>
            <a:stretch/>
          </p:blipFill>
          <p:spPr>
            <a:xfrm>
              <a:off x="3011799" y="9988401"/>
              <a:ext cx="164756" cy="367036"/>
            </a:xfrm>
            <a:prstGeom prst="rect">
              <a:avLst/>
            </a:prstGeom>
            <a:noFill/>
            <a:ln>
              <a:noFill/>
            </a:ln>
          </p:spPr>
        </p:pic>
        <p:pic>
          <p:nvPicPr>
            <p:cNvPr id="205" name="Shape 3556">
              <a:extLst>
                <a:ext uri="{FF2B5EF4-FFF2-40B4-BE49-F238E27FC236}">
                  <a16:creationId xmlns="" xmlns:a16="http://schemas.microsoft.com/office/drawing/2014/main" id="{6AC9427E-7038-6A47-8D0A-FCEB638A54B0}"/>
                </a:ext>
              </a:extLst>
            </p:cNvPr>
            <p:cNvPicPr preferRelativeResize="0"/>
            <p:nvPr/>
          </p:nvPicPr>
          <p:blipFill rotWithShape="1">
            <a:blip r:embed="rId6" cstate="print">
              <a:alphaModFix amt="50000"/>
            </a:blip>
            <a:srcRect/>
            <a:stretch/>
          </p:blipFill>
          <p:spPr>
            <a:xfrm>
              <a:off x="3782605" y="10663055"/>
              <a:ext cx="60304" cy="134341"/>
            </a:xfrm>
            <a:prstGeom prst="rect">
              <a:avLst/>
            </a:prstGeom>
            <a:noFill/>
            <a:ln>
              <a:noFill/>
            </a:ln>
          </p:spPr>
        </p:pic>
        <p:pic>
          <p:nvPicPr>
            <p:cNvPr id="206" name="Shape 3557">
              <a:extLst>
                <a:ext uri="{FF2B5EF4-FFF2-40B4-BE49-F238E27FC236}">
                  <a16:creationId xmlns="" xmlns:a16="http://schemas.microsoft.com/office/drawing/2014/main" id="{8C9695B0-203D-DA47-B87C-3CA8DDB2E637}"/>
                </a:ext>
              </a:extLst>
            </p:cNvPr>
            <p:cNvPicPr preferRelativeResize="0"/>
            <p:nvPr/>
          </p:nvPicPr>
          <p:blipFill rotWithShape="1">
            <a:blip r:embed="rId6" cstate="print">
              <a:alphaModFix amt="50000"/>
            </a:blip>
            <a:srcRect/>
            <a:stretch/>
          </p:blipFill>
          <p:spPr>
            <a:xfrm>
              <a:off x="3894858" y="9803668"/>
              <a:ext cx="60304" cy="134341"/>
            </a:xfrm>
            <a:prstGeom prst="rect">
              <a:avLst/>
            </a:prstGeom>
            <a:noFill/>
            <a:ln>
              <a:noFill/>
            </a:ln>
          </p:spPr>
        </p:pic>
        <p:pic>
          <p:nvPicPr>
            <p:cNvPr id="207" name="Shape 3558">
              <a:extLst>
                <a:ext uri="{FF2B5EF4-FFF2-40B4-BE49-F238E27FC236}">
                  <a16:creationId xmlns="" xmlns:a16="http://schemas.microsoft.com/office/drawing/2014/main" id="{5A05B718-25C8-F245-8E63-08D9E65071E5}"/>
                </a:ext>
              </a:extLst>
            </p:cNvPr>
            <p:cNvPicPr preferRelativeResize="0"/>
            <p:nvPr/>
          </p:nvPicPr>
          <p:blipFill rotWithShape="1">
            <a:blip r:embed="rId25" cstate="print">
              <a:alphaModFix amt="61150"/>
            </a:blip>
            <a:srcRect/>
            <a:stretch/>
          </p:blipFill>
          <p:spPr>
            <a:xfrm>
              <a:off x="5488131" y="8968091"/>
              <a:ext cx="220482" cy="298977"/>
            </a:xfrm>
            <a:prstGeom prst="rect">
              <a:avLst/>
            </a:prstGeom>
            <a:noFill/>
            <a:ln>
              <a:noFill/>
            </a:ln>
          </p:spPr>
        </p:pic>
        <p:pic>
          <p:nvPicPr>
            <p:cNvPr id="208" name="Shape 3559">
              <a:extLst>
                <a:ext uri="{FF2B5EF4-FFF2-40B4-BE49-F238E27FC236}">
                  <a16:creationId xmlns="" xmlns:a16="http://schemas.microsoft.com/office/drawing/2014/main" id="{45A529DC-B95D-7842-984A-48E9B74DF9ED}"/>
                </a:ext>
              </a:extLst>
            </p:cNvPr>
            <p:cNvPicPr preferRelativeResize="0"/>
            <p:nvPr/>
          </p:nvPicPr>
          <p:blipFill rotWithShape="1">
            <a:blip r:embed="rId26" cstate="print">
              <a:alphaModFix amt="61000"/>
            </a:blip>
            <a:srcRect/>
            <a:stretch/>
          </p:blipFill>
          <p:spPr>
            <a:xfrm>
              <a:off x="4329486" y="9515133"/>
              <a:ext cx="454401" cy="456375"/>
            </a:xfrm>
            <a:prstGeom prst="rect">
              <a:avLst/>
            </a:prstGeom>
            <a:noFill/>
            <a:ln>
              <a:noFill/>
            </a:ln>
          </p:spPr>
        </p:pic>
        <p:pic>
          <p:nvPicPr>
            <p:cNvPr id="209" name="Shape 3560">
              <a:extLst>
                <a:ext uri="{FF2B5EF4-FFF2-40B4-BE49-F238E27FC236}">
                  <a16:creationId xmlns="" xmlns:a16="http://schemas.microsoft.com/office/drawing/2014/main" id="{65BB1EAE-FB6C-0D45-B093-659926A4D1B7}"/>
                </a:ext>
              </a:extLst>
            </p:cNvPr>
            <p:cNvPicPr preferRelativeResize="0"/>
            <p:nvPr/>
          </p:nvPicPr>
          <p:blipFill rotWithShape="1">
            <a:blip r:embed="rId29" cstate="print">
              <a:alphaModFix/>
            </a:blip>
            <a:srcRect/>
            <a:stretch/>
          </p:blipFill>
          <p:spPr>
            <a:xfrm>
              <a:off x="3887072" y="10349843"/>
              <a:ext cx="117617" cy="279864"/>
            </a:xfrm>
            <a:prstGeom prst="rect">
              <a:avLst/>
            </a:prstGeom>
            <a:noFill/>
            <a:ln>
              <a:noFill/>
            </a:ln>
            <a:effectLst>
              <a:outerShdw blurRad="342900" dist="139700" rotWithShape="0">
                <a:srgbClr val="000000">
                  <a:alpha val="71370"/>
                </a:srgbClr>
              </a:outerShdw>
            </a:effectLst>
          </p:spPr>
        </p:pic>
        <p:pic>
          <p:nvPicPr>
            <p:cNvPr id="210" name="Shape 3561">
              <a:extLst>
                <a:ext uri="{FF2B5EF4-FFF2-40B4-BE49-F238E27FC236}">
                  <a16:creationId xmlns="" xmlns:a16="http://schemas.microsoft.com/office/drawing/2014/main" id="{FFAC5578-E2E3-9641-AD4F-E6C20835E9D8}"/>
                </a:ext>
              </a:extLst>
            </p:cNvPr>
            <p:cNvPicPr preferRelativeResize="0"/>
            <p:nvPr/>
          </p:nvPicPr>
          <p:blipFill rotWithShape="1">
            <a:blip r:embed="rId49" cstate="print">
              <a:alphaModFix amt="59380"/>
            </a:blip>
            <a:srcRect/>
            <a:stretch/>
          </p:blipFill>
          <p:spPr>
            <a:xfrm>
              <a:off x="4844894" y="9702728"/>
              <a:ext cx="142331" cy="201880"/>
            </a:xfrm>
            <a:prstGeom prst="rect">
              <a:avLst/>
            </a:prstGeom>
            <a:noFill/>
            <a:ln>
              <a:noFill/>
            </a:ln>
          </p:spPr>
        </p:pic>
        <p:pic>
          <p:nvPicPr>
            <p:cNvPr id="211" name="Shape 3562">
              <a:extLst>
                <a:ext uri="{FF2B5EF4-FFF2-40B4-BE49-F238E27FC236}">
                  <a16:creationId xmlns="" xmlns:a16="http://schemas.microsoft.com/office/drawing/2014/main" id="{DCBDF416-C914-8C4C-97EF-EB10F8E0820D}"/>
                </a:ext>
              </a:extLst>
            </p:cNvPr>
            <p:cNvPicPr preferRelativeResize="0"/>
            <p:nvPr/>
          </p:nvPicPr>
          <p:blipFill rotWithShape="1">
            <a:blip r:embed="rId31" cstate="print">
              <a:alphaModFix/>
            </a:blip>
            <a:srcRect/>
            <a:stretch/>
          </p:blipFill>
          <p:spPr>
            <a:xfrm>
              <a:off x="2916013" y="6018909"/>
              <a:ext cx="102773" cy="147165"/>
            </a:xfrm>
            <a:prstGeom prst="rect">
              <a:avLst/>
            </a:prstGeom>
            <a:noFill/>
            <a:ln>
              <a:noFill/>
            </a:ln>
          </p:spPr>
        </p:pic>
        <p:pic>
          <p:nvPicPr>
            <p:cNvPr id="212" name="Shape 3563">
              <a:extLst>
                <a:ext uri="{FF2B5EF4-FFF2-40B4-BE49-F238E27FC236}">
                  <a16:creationId xmlns="" xmlns:a16="http://schemas.microsoft.com/office/drawing/2014/main" id="{8BA6078D-E13E-D54D-9EC8-8D06F2A7AA39}"/>
                </a:ext>
              </a:extLst>
            </p:cNvPr>
            <p:cNvPicPr preferRelativeResize="0"/>
            <p:nvPr/>
          </p:nvPicPr>
          <p:blipFill rotWithShape="1">
            <a:blip r:embed="rId23" cstate="print">
              <a:alphaModFix/>
            </a:blip>
            <a:srcRect/>
            <a:stretch/>
          </p:blipFill>
          <p:spPr>
            <a:xfrm>
              <a:off x="3598221" y="9708353"/>
              <a:ext cx="299302" cy="392404"/>
            </a:xfrm>
            <a:prstGeom prst="rect">
              <a:avLst/>
            </a:prstGeom>
            <a:noFill/>
            <a:ln>
              <a:noFill/>
            </a:ln>
          </p:spPr>
        </p:pic>
        <p:pic>
          <p:nvPicPr>
            <p:cNvPr id="213" name="Shape 3564">
              <a:extLst>
                <a:ext uri="{FF2B5EF4-FFF2-40B4-BE49-F238E27FC236}">
                  <a16:creationId xmlns="" xmlns:a16="http://schemas.microsoft.com/office/drawing/2014/main" id="{BA32FB4E-0880-0D4E-A6AF-19A7205F137A}"/>
                </a:ext>
              </a:extLst>
            </p:cNvPr>
            <p:cNvPicPr preferRelativeResize="0"/>
            <p:nvPr/>
          </p:nvPicPr>
          <p:blipFill rotWithShape="1">
            <a:blip r:embed="rId5" cstate="print">
              <a:alphaModFix amt="40000"/>
            </a:blip>
            <a:srcRect/>
            <a:stretch/>
          </p:blipFill>
          <p:spPr>
            <a:xfrm>
              <a:off x="3960002" y="10743295"/>
              <a:ext cx="63241" cy="134341"/>
            </a:xfrm>
            <a:prstGeom prst="rect">
              <a:avLst/>
            </a:prstGeom>
            <a:noFill/>
            <a:ln>
              <a:noFill/>
            </a:ln>
          </p:spPr>
        </p:pic>
        <p:pic>
          <p:nvPicPr>
            <p:cNvPr id="214" name="Shape 3565">
              <a:extLst>
                <a:ext uri="{FF2B5EF4-FFF2-40B4-BE49-F238E27FC236}">
                  <a16:creationId xmlns="" xmlns:a16="http://schemas.microsoft.com/office/drawing/2014/main" id="{9C2C1E30-8920-864C-8398-E752F0308C1C}"/>
                </a:ext>
              </a:extLst>
            </p:cNvPr>
            <p:cNvPicPr preferRelativeResize="0"/>
            <p:nvPr/>
          </p:nvPicPr>
          <p:blipFill rotWithShape="1">
            <a:blip r:embed="rId6" cstate="print">
              <a:alphaModFix amt="50000"/>
            </a:blip>
            <a:srcRect/>
            <a:stretch/>
          </p:blipFill>
          <p:spPr>
            <a:xfrm>
              <a:off x="3116384" y="11553554"/>
              <a:ext cx="60304" cy="134341"/>
            </a:xfrm>
            <a:prstGeom prst="rect">
              <a:avLst/>
            </a:prstGeom>
            <a:noFill/>
            <a:ln>
              <a:noFill/>
            </a:ln>
          </p:spPr>
        </p:pic>
        <p:pic>
          <p:nvPicPr>
            <p:cNvPr id="215" name="Shape 3566">
              <a:extLst>
                <a:ext uri="{FF2B5EF4-FFF2-40B4-BE49-F238E27FC236}">
                  <a16:creationId xmlns="" xmlns:a16="http://schemas.microsoft.com/office/drawing/2014/main" id="{AF79F476-1589-254E-9034-6CE5A47C4CBD}"/>
                </a:ext>
              </a:extLst>
            </p:cNvPr>
            <p:cNvPicPr preferRelativeResize="0"/>
            <p:nvPr/>
          </p:nvPicPr>
          <p:blipFill rotWithShape="1">
            <a:blip r:embed="rId50" cstate="print">
              <a:alphaModFix amt="45550"/>
            </a:blip>
            <a:srcRect/>
            <a:stretch/>
          </p:blipFill>
          <p:spPr>
            <a:xfrm>
              <a:off x="4329197" y="10014891"/>
              <a:ext cx="92633" cy="206361"/>
            </a:xfrm>
            <a:prstGeom prst="rect">
              <a:avLst/>
            </a:prstGeom>
            <a:noFill/>
            <a:ln>
              <a:noFill/>
            </a:ln>
          </p:spPr>
        </p:pic>
        <p:pic>
          <p:nvPicPr>
            <p:cNvPr id="216" name="Shape 3567">
              <a:extLst>
                <a:ext uri="{FF2B5EF4-FFF2-40B4-BE49-F238E27FC236}">
                  <a16:creationId xmlns="" xmlns:a16="http://schemas.microsoft.com/office/drawing/2014/main" id="{EDCD0DC4-72DD-BC4C-B07A-8E1F89EB5E96}"/>
                </a:ext>
              </a:extLst>
            </p:cNvPr>
            <p:cNvPicPr preferRelativeResize="0"/>
            <p:nvPr/>
          </p:nvPicPr>
          <p:blipFill rotWithShape="1">
            <a:blip r:embed="rId6" cstate="print">
              <a:alphaModFix amt="50000"/>
            </a:blip>
            <a:srcRect/>
            <a:stretch/>
          </p:blipFill>
          <p:spPr>
            <a:xfrm>
              <a:off x="6344415" y="8049325"/>
              <a:ext cx="60304" cy="134341"/>
            </a:xfrm>
            <a:prstGeom prst="rect">
              <a:avLst/>
            </a:prstGeom>
            <a:noFill/>
            <a:ln>
              <a:noFill/>
            </a:ln>
          </p:spPr>
        </p:pic>
        <p:pic>
          <p:nvPicPr>
            <p:cNvPr id="217" name="Shape 3568">
              <a:extLst>
                <a:ext uri="{FF2B5EF4-FFF2-40B4-BE49-F238E27FC236}">
                  <a16:creationId xmlns="" xmlns:a16="http://schemas.microsoft.com/office/drawing/2014/main" id="{E57397FD-A496-2141-8545-6FBA21689A05}"/>
                </a:ext>
              </a:extLst>
            </p:cNvPr>
            <p:cNvPicPr preferRelativeResize="0"/>
            <p:nvPr/>
          </p:nvPicPr>
          <p:blipFill rotWithShape="1">
            <a:blip r:embed="rId43" cstate="print">
              <a:alphaModFix amt="90930"/>
            </a:blip>
            <a:srcRect/>
            <a:stretch/>
          </p:blipFill>
          <p:spPr>
            <a:xfrm>
              <a:off x="5158763" y="9384932"/>
              <a:ext cx="85358" cy="190157"/>
            </a:xfrm>
            <a:prstGeom prst="rect">
              <a:avLst/>
            </a:prstGeom>
            <a:noFill/>
            <a:ln>
              <a:noFill/>
            </a:ln>
          </p:spPr>
        </p:pic>
        <p:pic>
          <p:nvPicPr>
            <p:cNvPr id="218" name="Shape 3569">
              <a:extLst>
                <a:ext uri="{FF2B5EF4-FFF2-40B4-BE49-F238E27FC236}">
                  <a16:creationId xmlns="" xmlns:a16="http://schemas.microsoft.com/office/drawing/2014/main" id="{AD03FC87-8253-DC40-AFA2-3F623A67390C}"/>
                </a:ext>
              </a:extLst>
            </p:cNvPr>
            <p:cNvPicPr preferRelativeResize="0"/>
            <p:nvPr/>
          </p:nvPicPr>
          <p:blipFill rotWithShape="1">
            <a:blip r:embed="rId5" cstate="print">
              <a:alphaModFix amt="18720"/>
            </a:blip>
            <a:srcRect/>
            <a:stretch/>
          </p:blipFill>
          <p:spPr>
            <a:xfrm>
              <a:off x="3248508" y="10253066"/>
              <a:ext cx="63241" cy="134341"/>
            </a:xfrm>
            <a:prstGeom prst="rect">
              <a:avLst/>
            </a:prstGeom>
            <a:noFill/>
            <a:ln>
              <a:noFill/>
            </a:ln>
          </p:spPr>
        </p:pic>
        <p:pic>
          <p:nvPicPr>
            <p:cNvPr id="219" name="Shape 3570">
              <a:extLst>
                <a:ext uri="{FF2B5EF4-FFF2-40B4-BE49-F238E27FC236}">
                  <a16:creationId xmlns="" xmlns:a16="http://schemas.microsoft.com/office/drawing/2014/main" id="{854B35EC-5E7A-2A4A-8596-FDB98D2C1975}"/>
                </a:ext>
              </a:extLst>
            </p:cNvPr>
            <p:cNvPicPr preferRelativeResize="0"/>
            <p:nvPr/>
          </p:nvPicPr>
          <p:blipFill rotWithShape="1">
            <a:blip r:embed="rId5" cstate="print">
              <a:alphaModFix amt="40000"/>
            </a:blip>
            <a:srcRect/>
            <a:stretch/>
          </p:blipFill>
          <p:spPr>
            <a:xfrm>
              <a:off x="6482469" y="7896530"/>
              <a:ext cx="63241" cy="134341"/>
            </a:xfrm>
            <a:prstGeom prst="rect">
              <a:avLst/>
            </a:prstGeom>
            <a:noFill/>
            <a:ln>
              <a:noFill/>
            </a:ln>
          </p:spPr>
        </p:pic>
        <p:pic>
          <p:nvPicPr>
            <p:cNvPr id="220" name="Shape 3571">
              <a:extLst>
                <a:ext uri="{FF2B5EF4-FFF2-40B4-BE49-F238E27FC236}">
                  <a16:creationId xmlns="" xmlns:a16="http://schemas.microsoft.com/office/drawing/2014/main" id="{775FEE18-D6F3-994F-9568-E641E56AD1DD}"/>
                </a:ext>
              </a:extLst>
            </p:cNvPr>
            <p:cNvPicPr preferRelativeResize="0"/>
            <p:nvPr/>
          </p:nvPicPr>
          <p:blipFill rotWithShape="1">
            <a:blip r:embed="rId37" cstate="print">
              <a:alphaModFix amt="86390"/>
            </a:blip>
            <a:srcRect/>
            <a:stretch/>
          </p:blipFill>
          <p:spPr>
            <a:xfrm>
              <a:off x="6850217" y="7963701"/>
              <a:ext cx="44214" cy="98497"/>
            </a:xfrm>
            <a:prstGeom prst="rect">
              <a:avLst/>
            </a:prstGeom>
            <a:noFill/>
            <a:ln>
              <a:noFill/>
            </a:ln>
          </p:spPr>
        </p:pic>
        <p:pic>
          <p:nvPicPr>
            <p:cNvPr id="221" name="Shape 3572">
              <a:extLst>
                <a:ext uri="{FF2B5EF4-FFF2-40B4-BE49-F238E27FC236}">
                  <a16:creationId xmlns="" xmlns:a16="http://schemas.microsoft.com/office/drawing/2014/main" id="{B86A0338-B7A8-D840-AB22-F29A5ECC70F2}"/>
                </a:ext>
              </a:extLst>
            </p:cNvPr>
            <p:cNvPicPr preferRelativeResize="0"/>
            <p:nvPr/>
          </p:nvPicPr>
          <p:blipFill rotWithShape="1">
            <a:blip r:embed="rId5" cstate="print">
              <a:alphaModFix amt="19960"/>
            </a:blip>
            <a:srcRect/>
            <a:stretch/>
          </p:blipFill>
          <p:spPr>
            <a:xfrm>
              <a:off x="3658524" y="10891224"/>
              <a:ext cx="63241" cy="134341"/>
            </a:xfrm>
            <a:prstGeom prst="rect">
              <a:avLst/>
            </a:prstGeom>
            <a:noFill/>
            <a:ln>
              <a:noFill/>
            </a:ln>
          </p:spPr>
        </p:pic>
        <p:pic>
          <p:nvPicPr>
            <p:cNvPr id="222" name="Shape 3573">
              <a:extLst>
                <a:ext uri="{FF2B5EF4-FFF2-40B4-BE49-F238E27FC236}">
                  <a16:creationId xmlns="" xmlns:a16="http://schemas.microsoft.com/office/drawing/2014/main" id="{B1DDF720-60A1-D643-AB90-36E704CF9359}"/>
                </a:ext>
              </a:extLst>
            </p:cNvPr>
            <p:cNvPicPr preferRelativeResize="0"/>
            <p:nvPr/>
          </p:nvPicPr>
          <p:blipFill rotWithShape="1">
            <a:blip r:embed="rId9" cstate="print">
              <a:alphaModFix amt="50000"/>
            </a:blip>
            <a:srcRect/>
            <a:stretch/>
          </p:blipFill>
          <p:spPr>
            <a:xfrm>
              <a:off x="3797242" y="10940044"/>
              <a:ext cx="38390" cy="85521"/>
            </a:xfrm>
            <a:prstGeom prst="rect">
              <a:avLst/>
            </a:prstGeom>
            <a:noFill/>
            <a:ln>
              <a:noFill/>
            </a:ln>
          </p:spPr>
        </p:pic>
        <p:pic>
          <p:nvPicPr>
            <p:cNvPr id="223" name="Shape 3574">
              <a:extLst>
                <a:ext uri="{FF2B5EF4-FFF2-40B4-BE49-F238E27FC236}">
                  <a16:creationId xmlns="" xmlns:a16="http://schemas.microsoft.com/office/drawing/2014/main" id="{AD421C96-B4D4-1C47-86EB-836961AF8564}"/>
                </a:ext>
              </a:extLst>
            </p:cNvPr>
            <p:cNvPicPr preferRelativeResize="0"/>
            <p:nvPr/>
          </p:nvPicPr>
          <p:blipFill rotWithShape="1">
            <a:blip r:embed="rId6" cstate="print">
              <a:alphaModFix amt="50000"/>
            </a:blip>
            <a:srcRect/>
            <a:stretch/>
          </p:blipFill>
          <p:spPr>
            <a:xfrm>
              <a:off x="7188506" y="7564656"/>
              <a:ext cx="60304" cy="134341"/>
            </a:xfrm>
            <a:prstGeom prst="rect">
              <a:avLst/>
            </a:prstGeom>
            <a:noFill/>
            <a:ln>
              <a:noFill/>
            </a:ln>
          </p:spPr>
        </p:pic>
        <p:pic>
          <p:nvPicPr>
            <p:cNvPr id="224" name="Shape 3575">
              <a:extLst>
                <a:ext uri="{FF2B5EF4-FFF2-40B4-BE49-F238E27FC236}">
                  <a16:creationId xmlns="" xmlns:a16="http://schemas.microsoft.com/office/drawing/2014/main" id="{A0994A85-DDD0-A345-9188-B998CE6FD600}"/>
                </a:ext>
              </a:extLst>
            </p:cNvPr>
            <p:cNvPicPr preferRelativeResize="0"/>
            <p:nvPr/>
          </p:nvPicPr>
          <p:blipFill rotWithShape="1">
            <a:blip r:embed="rId5" cstate="print">
              <a:alphaModFix amt="40000"/>
            </a:blip>
            <a:srcRect/>
            <a:stretch/>
          </p:blipFill>
          <p:spPr>
            <a:xfrm>
              <a:off x="3922146" y="10083378"/>
              <a:ext cx="63241" cy="134341"/>
            </a:xfrm>
            <a:prstGeom prst="rect">
              <a:avLst/>
            </a:prstGeom>
            <a:noFill/>
            <a:ln>
              <a:noFill/>
            </a:ln>
          </p:spPr>
        </p:pic>
        <p:pic>
          <p:nvPicPr>
            <p:cNvPr id="225" name="Shape 3576">
              <a:extLst>
                <a:ext uri="{FF2B5EF4-FFF2-40B4-BE49-F238E27FC236}">
                  <a16:creationId xmlns="" xmlns:a16="http://schemas.microsoft.com/office/drawing/2014/main" id="{283FDB79-9A00-A742-B477-180A8C6A1F8D}"/>
                </a:ext>
              </a:extLst>
            </p:cNvPr>
            <p:cNvPicPr preferRelativeResize="0"/>
            <p:nvPr/>
          </p:nvPicPr>
          <p:blipFill rotWithShape="1">
            <a:blip r:embed="rId37" cstate="print">
              <a:alphaModFix amt="25770"/>
            </a:blip>
            <a:srcRect/>
            <a:stretch/>
          </p:blipFill>
          <p:spPr>
            <a:xfrm>
              <a:off x="3206899" y="9806111"/>
              <a:ext cx="44214" cy="98497"/>
            </a:xfrm>
            <a:prstGeom prst="rect">
              <a:avLst/>
            </a:prstGeom>
            <a:noFill/>
            <a:ln>
              <a:noFill/>
            </a:ln>
          </p:spPr>
        </p:pic>
        <p:pic>
          <p:nvPicPr>
            <p:cNvPr id="226" name="Shape 3577">
              <a:extLst>
                <a:ext uri="{FF2B5EF4-FFF2-40B4-BE49-F238E27FC236}">
                  <a16:creationId xmlns="" xmlns:a16="http://schemas.microsoft.com/office/drawing/2014/main" id="{BCCF60DF-1BD1-ED4B-9CAE-B7F01C0E4E0E}"/>
                </a:ext>
              </a:extLst>
            </p:cNvPr>
            <p:cNvPicPr preferRelativeResize="0"/>
            <p:nvPr/>
          </p:nvPicPr>
          <p:blipFill rotWithShape="1">
            <a:blip r:embed="rId39" cstate="print">
              <a:alphaModFix amt="61150"/>
            </a:blip>
            <a:srcRect/>
            <a:stretch/>
          </p:blipFill>
          <p:spPr>
            <a:xfrm>
              <a:off x="3257134" y="10582347"/>
              <a:ext cx="341087" cy="462520"/>
            </a:xfrm>
            <a:prstGeom prst="rect">
              <a:avLst/>
            </a:prstGeom>
            <a:noFill/>
            <a:ln>
              <a:noFill/>
            </a:ln>
          </p:spPr>
        </p:pic>
        <p:pic>
          <p:nvPicPr>
            <p:cNvPr id="227" name="Shape 3578">
              <a:extLst>
                <a:ext uri="{FF2B5EF4-FFF2-40B4-BE49-F238E27FC236}">
                  <a16:creationId xmlns="" xmlns:a16="http://schemas.microsoft.com/office/drawing/2014/main" id="{7CD75B6C-540B-C142-A8AC-F3B76809801B}"/>
                </a:ext>
              </a:extLst>
            </p:cNvPr>
            <p:cNvPicPr preferRelativeResize="0"/>
            <p:nvPr/>
          </p:nvPicPr>
          <p:blipFill rotWithShape="1">
            <a:blip r:embed="rId15" cstate="print">
              <a:alphaModFix amt="85000"/>
            </a:blip>
            <a:srcRect/>
            <a:stretch/>
          </p:blipFill>
          <p:spPr>
            <a:xfrm>
              <a:off x="3112433" y="11010082"/>
              <a:ext cx="101467" cy="215543"/>
            </a:xfrm>
            <a:prstGeom prst="rect">
              <a:avLst/>
            </a:prstGeom>
            <a:noFill/>
            <a:ln>
              <a:noFill/>
            </a:ln>
          </p:spPr>
        </p:pic>
        <p:pic>
          <p:nvPicPr>
            <p:cNvPr id="228" name="Shape 3579">
              <a:extLst>
                <a:ext uri="{FF2B5EF4-FFF2-40B4-BE49-F238E27FC236}">
                  <a16:creationId xmlns="" xmlns:a16="http://schemas.microsoft.com/office/drawing/2014/main" id="{785EA447-CBDB-3844-9F67-3D1BB663653D}"/>
                </a:ext>
              </a:extLst>
            </p:cNvPr>
            <p:cNvPicPr preferRelativeResize="0"/>
            <p:nvPr/>
          </p:nvPicPr>
          <p:blipFill rotWithShape="1">
            <a:blip r:embed="rId20" cstate="print">
              <a:alphaModFix amt="70950"/>
            </a:blip>
            <a:srcRect/>
            <a:stretch/>
          </p:blipFill>
          <p:spPr>
            <a:xfrm>
              <a:off x="3201648" y="11272779"/>
              <a:ext cx="176795" cy="240941"/>
            </a:xfrm>
            <a:prstGeom prst="rect">
              <a:avLst/>
            </a:prstGeom>
            <a:noFill/>
            <a:ln>
              <a:noFill/>
            </a:ln>
          </p:spPr>
        </p:pic>
        <p:pic>
          <p:nvPicPr>
            <p:cNvPr id="229" name="Shape 3580">
              <a:extLst>
                <a:ext uri="{FF2B5EF4-FFF2-40B4-BE49-F238E27FC236}">
                  <a16:creationId xmlns="" xmlns:a16="http://schemas.microsoft.com/office/drawing/2014/main" id="{187D0BCB-20C3-1E48-AF02-0E8A80BFB228}"/>
                </a:ext>
              </a:extLst>
            </p:cNvPr>
            <p:cNvPicPr preferRelativeResize="0"/>
            <p:nvPr/>
          </p:nvPicPr>
          <p:blipFill rotWithShape="1">
            <a:blip r:embed="rId15" cstate="print">
              <a:alphaModFix amt="85000"/>
            </a:blip>
            <a:srcRect/>
            <a:stretch/>
          </p:blipFill>
          <p:spPr>
            <a:xfrm>
              <a:off x="7519415" y="6283225"/>
              <a:ext cx="101467" cy="215543"/>
            </a:xfrm>
            <a:prstGeom prst="rect">
              <a:avLst/>
            </a:prstGeom>
            <a:noFill/>
            <a:ln>
              <a:noFill/>
            </a:ln>
          </p:spPr>
        </p:pic>
        <p:pic>
          <p:nvPicPr>
            <p:cNvPr id="230" name="Shape 3581">
              <a:extLst>
                <a:ext uri="{FF2B5EF4-FFF2-40B4-BE49-F238E27FC236}">
                  <a16:creationId xmlns="" xmlns:a16="http://schemas.microsoft.com/office/drawing/2014/main" id="{CC4EE8EB-4E8E-1D44-8162-09A8E5FE04D6}"/>
                </a:ext>
              </a:extLst>
            </p:cNvPr>
            <p:cNvPicPr preferRelativeResize="0"/>
            <p:nvPr/>
          </p:nvPicPr>
          <p:blipFill rotWithShape="1">
            <a:blip r:embed="rId6" cstate="print">
              <a:alphaModFix amt="50000"/>
            </a:blip>
            <a:srcRect/>
            <a:stretch/>
          </p:blipFill>
          <p:spPr>
            <a:xfrm>
              <a:off x="7477486" y="7363146"/>
              <a:ext cx="60304" cy="134341"/>
            </a:xfrm>
            <a:prstGeom prst="rect">
              <a:avLst/>
            </a:prstGeom>
            <a:noFill/>
            <a:ln>
              <a:noFill/>
            </a:ln>
          </p:spPr>
        </p:pic>
        <p:pic>
          <p:nvPicPr>
            <p:cNvPr id="231" name="Shape 3582">
              <a:extLst>
                <a:ext uri="{FF2B5EF4-FFF2-40B4-BE49-F238E27FC236}">
                  <a16:creationId xmlns="" xmlns:a16="http://schemas.microsoft.com/office/drawing/2014/main" id="{D7AC9418-FA86-814F-BADD-1965829BC15E}"/>
                </a:ext>
              </a:extLst>
            </p:cNvPr>
            <p:cNvPicPr preferRelativeResize="0"/>
            <p:nvPr/>
          </p:nvPicPr>
          <p:blipFill rotWithShape="1">
            <a:blip r:embed="rId6" cstate="print">
              <a:alphaModFix amt="50000"/>
            </a:blip>
            <a:srcRect/>
            <a:stretch/>
          </p:blipFill>
          <p:spPr>
            <a:xfrm>
              <a:off x="7895394" y="6915923"/>
              <a:ext cx="60304" cy="134341"/>
            </a:xfrm>
            <a:prstGeom prst="rect">
              <a:avLst/>
            </a:prstGeom>
            <a:noFill/>
            <a:ln>
              <a:noFill/>
            </a:ln>
          </p:spPr>
        </p:pic>
        <p:pic>
          <p:nvPicPr>
            <p:cNvPr id="232" name="Shape 3583">
              <a:extLst>
                <a:ext uri="{FF2B5EF4-FFF2-40B4-BE49-F238E27FC236}">
                  <a16:creationId xmlns="" xmlns:a16="http://schemas.microsoft.com/office/drawing/2014/main" id="{3BBFBC90-1C9A-DB4F-9EE4-6FFB500993FF}"/>
                </a:ext>
              </a:extLst>
            </p:cNvPr>
            <p:cNvPicPr preferRelativeResize="0"/>
            <p:nvPr/>
          </p:nvPicPr>
          <p:blipFill rotWithShape="1">
            <a:blip r:embed="rId6" cstate="print">
              <a:alphaModFix amt="50000"/>
            </a:blip>
            <a:srcRect/>
            <a:stretch/>
          </p:blipFill>
          <p:spPr>
            <a:xfrm>
              <a:off x="8066521" y="6697129"/>
              <a:ext cx="60304" cy="134341"/>
            </a:xfrm>
            <a:prstGeom prst="rect">
              <a:avLst/>
            </a:prstGeom>
            <a:noFill/>
            <a:ln>
              <a:noFill/>
            </a:ln>
          </p:spPr>
        </p:pic>
        <p:pic>
          <p:nvPicPr>
            <p:cNvPr id="233" name="Shape 3584">
              <a:extLst>
                <a:ext uri="{FF2B5EF4-FFF2-40B4-BE49-F238E27FC236}">
                  <a16:creationId xmlns="" xmlns:a16="http://schemas.microsoft.com/office/drawing/2014/main" id="{FA05C907-4225-7349-8489-7CD6C076BB3F}"/>
                </a:ext>
              </a:extLst>
            </p:cNvPr>
            <p:cNvPicPr preferRelativeResize="0"/>
            <p:nvPr/>
          </p:nvPicPr>
          <p:blipFill rotWithShape="1">
            <a:blip r:embed="rId5" cstate="print">
              <a:alphaModFix amt="73340"/>
            </a:blip>
            <a:srcRect/>
            <a:stretch/>
          </p:blipFill>
          <p:spPr>
            <a:xfrm>
              <a:off x="7973556" y="6629959"/>
              <a:ext cx="63241" cy="134341"/>
            </a:xfrm>
            <a:prstGeom prst="rect">
              <a:avLst/>
            </a:prstGeom>
            <a:noFill/>
            <a:ln>
              <a:noFill/>
            </a:ln>
          </p:spPr>
        </p:pic>
      </p:grpSp>
      <p:sp>
        <p:nvSpPr>
          <p:cNvPr id="234" name="Shape 3585">
            <a:extLst>
              <a:ext uri="{FF2B5EF4-FFF2-40B4-BE49-F238E27FC236}">
                <a16:creationId xmlns="" xmlns:a16="http://schemas.microsoft.com/office/drawing/2014/main" id="{57C54E1D-674A-1A4D-8645-06B9AADFFB18}"/>
              </a:ext>
            </a:extLst>
          </p:cNvPr>
          <p:cNvSpPr/>
          <p:nvPr/>
        </p:nvSpPr>
        <p:spPr>
          <a:xfrm>
            <a:off x="2148518" y="3458306"/>
            <a:ext cx="956951" cy="478275"/>
          </a:xfrm>
          <a:prstGeom prst="rect">
            <a:avLst/>
          </a:prstGeom>
          <a:noFill/>
          <a:ln>
            <a:noFill/>
          </a:ln>
        </p:spPr>
        <p:txBody>
          <a:bodyPr spcFirstLastPara="1" wrap="square" lIns="35691" tIns="35691" rIns="35691" bIns="35691" anchor="ctr" anchorCtr="0">
            <a:noAutofit/>
          </a:bodyPr>
          <a:lstStyle/>
          <a:p>
            <a:pPr algn="ctr">
              <a:lnSpc>
                <a:spcPct val="110000"/>
              </a:lnSpc>
            </a:pPr>
            <a:r>
              <a:rPr lang="fr-FR" sz="1200" dirty="0" smtClean="0">
                <a:solidFill>
                  <a:schemeClr val="lt1"/>
                </a:solidFill>
                <a:latin typeface="+mj-lt"/>
                <a:ea typeface="Proxima Nova"/>
                <a:cs typeface="Proxima Nova"/>
                <a:sym typeface="Proxima Nova"/>
              </a:rPr>
              <a:t>6 mois de données de pistes</a:t>
            </a:r>
            <a:endParaRPr lang="en-US" sz="1200" dirty="0">
              <a:solidFill>
                <a:schemeClr val="lt1"/>
              </a:solidFill>
              <a:latin typeface="+mj-lt"/>
              <a:ea typeface="Proxima Nova"/>
              <a:cs typeface="Proxima Nova"/>
              <a:sym typeface="Proxima Nova"/>
            </a:endParaRPr>
          </a:p>
        </p:txBody>
      </p:sp>
      <p:sp>
        <p:nvSpPr>
          <p:cNvPr id="235" name="Shape 3586">
            <a:extLst>
              <a:ext uri="{FF2B5EF4-FFF2-40B4-BE49-F238E27FC236}">
                <a16:creationId xmlns="" xmlns:a16="http://schemas.microsoft.com/office/drawing/2014/main" id="{09C9AA6B-7B03-3640-AEE6-E3064EB0415F}"/>
              </a:ext>
            </a:extLst>
          </p:cNvPr>
          <p:cNvSpPr/>
          <p:nvPr/>
        </p:nvSpPr>
        <p:spPr>
          <a:xfrm>
            <a:off x="2092042" y="4245369"/>
            <a:ext cx="1108358" cy="783831"/>
          </a:xfrm>
          <a:prstGeom prst="rect">
            <a:avLst/>
          </a:prstGeom>
          <a:noFill/>
          <a:ln>
            <a:noFill/>
          </a:ln>
        </p:spPr>
        <p:txBody>
          <a:bodyPr spcFirstLastPara="1" wrap="square" lIns="35691" tIns="35691" rIns="35691" bIns="35691" anchor="ctr" anchorCtr="0">
            <a:noAutofit/>
          </a:bodyPr>
          <a:lstStyle/>
          <a:p>
            <a:pPr algn="ctr">
              <a:lnSpc>
                <a:spcPct val="110000"/>
              </a:lnSpc>
            </a:pPr>
            <a:r>
              <a:rPr lang="fr-FR" sz="1200" dirty="0" smtClean="0">
                <a:solidFill>
                  <a:schemeClr val="lt1"/>
                </a:solidFill>
                <a:latin typeface="+mj-lt"/>
                <a:ea typeface="Proxima Nova"/>
                <a:cs typeface="Proxima Nova"/>
                <a:sym typeface="Proxima Nova"/>
              </a:rPr>
              <a:t>Champs standards &amp; personnalisés</a:t>
            </a:r>
            <a:endParaRPr lang="fr-FR" sz="1200" dirty="0">
              <a:solidFill>
                <a:schemeClr val="lt1"/>
              </a:solidFill>
              <a:latin typeface="+mj-lt"/>
              <a:ea typeface="Proxima Nova"/>
              <a:cs typeface="Proxima Nova"/>
              <a:sym typeface="Proxima Nova"/>
            </a:endParaRPr>
          </a:p>
        </p:txBody>
      </p:sp>
      <p:sp>
        <p:nvSpPr>
          <p:cNvPr id="236" name="Shape 3587">
            <a:extLst>
              <a:ext uri="{FF2B5EF4-FFF2-40B4-BE49-F238E27FC236}">
                <a16:creationId xmlns="" xmlns:a16="http://schemas.microsoft.com/office/drawing/2014/main" id="{4DB271D8-A1E8-7A43-A533-1CEC771234CE}"/>
              </a:ext>
            </a:extLst>
          </p:cNvPr>
          <p:cNvSpPr/>
          <p:nvPr/>
        </p:nvSpPr>
        <p:spPr>
          <a:xfrm>
            <a:off x="5268332" y="2314575"/>
            <a:ext cx="1532518" cy="773786"/>
          </a:xfrm>
          <a:prstGeom prst="rect">
            <a:avLst/>
          </a:prstGeom>
          <a:noFill/>
          <a:ln>
            <a:noFill/>
          </a:ln>
        </p:spPr>
        <p:txBody>
          <a:bodyPr spcFirstLastPara="1" wrap="square" lIns="35691" tIns="35691" rIns="35691" bIns="35691" anchor="ctr" anchorCtr="0">
            <a:noAutofit/>
          </a:bodyPr>
          <a:lstStyle/>
          <a:p>
            <a:pPr algn="ctr">
              <a:lnSpc>
                <a:spcPct val="110000"/>
              </a:lnSpc>
            </a:pPr>
            <a:r>
              <a:rPr lang="fr-FR" sz="1466" dirty="0" smtClean="0">
                <a:solidFill>
                  <a:schemeClr val="lt1"/>
                </a:solidFill>
                <a:latin typeface="+mj-lt"/>
                <a:ea typeface="Proxima Nova"/>
                <a:cs typeface="Proxima Nova"/>
                <a:sym typeface="Proxima Nova"/>
              </a:rPr>
              <a:t>Construire le modèle mensuellement</a:t>
            </a:r>
            <a:endParaRPr lang="en-US" sz="1466" dirty="0">
              <a:solidFill>
                <a:schemeClr val="lt1"/>
              </a:solidFill>
              <a:latin typeface="+mj-lt"/>
              <a:ea typeface="Proxima Nova"/>
              <a:cs typeface="Proxima Nova"/>
              <a:sym typeface="Proxima Nova"/>
            </a:endParaRPr>
          </a:p>
        </p:txBody>
      </p:sp>
      <p:sp>
        <p:nvSpPr>
          <p:cNvPr id="237" name="Shape 3588">
            <a:extLst>
              <a:ext uri="{FF2B5EF4-FFF2-40B4-BE49-F238E27FC236}">
                <a16:creationId xmlns="" xmlns:a16="http://schemas.microsoft.com/office/drawing/2014/main" id="{CCE0EF70-6768-224B-BB9D-43E0BEF641B9}"/>
              </a:ext>
            </a:extLst>
          </p:cNvPr>
          <p:cNvSpPr/>
          <p:nvPr/>
        </p:nvSpPr>
        <p:spPr>
          <a:xfrm>
            <a:off x="5027733" y="5272480"/>
            <a:ext cx="1851518" cy="742557"/>
          </a:xfrm>
          <a:prstGeom prst="rect">
            <a:avLst/>
          </a:prstGeom>
          <a:noFill/>
          <a:ln>
            <a:noFill/>
          </a:ln>
        </p:spPr>
        <p:txBody>
          <a:bodyPr spcFirstLastPara="1" wrap="square" lIns="35691" tIns="35691" rIns="35691" bIns="35691" anchor="ctr" anchorCtr="0">
            <a:noAutofit/>
          </a:bodyPr>
          <a:lstStyle/>
          <a:p>
            <a:pPr algn="ctr">
              <a:lnSpc>
                <a:spcPct val="110000"/>
              </a:lnSpc>
            </a:pPr>
            <a:r>
              <a:rPr lang="fr-FR" sz="1466" dirty="0" smtClean="0">
                <a:solidFill>
                  <a:schemeClr val="lt1"/>
                </a:solidFill>
                <a:latin typeface="+mj-lt"/>
                <a:ea typeface="Proxima Nova"/>
                <a:cs typeface="Proxima Nova"/>
                <a:sym typeface="Proxima Nova"/>
              </a:rPr>
              <a:t>Évaluer</a:t>
            </a:r>
            <a:r>
              <a:rPr lang="fr-FR" sz="1600" dirty="0" smtClean="0"/>
              <a:t> </a:t>
            </a:r>
            <a:r>
              <a:rPr lang="en-US" sz="1466" dirty="0" smtClean="0">
                <a:solidFill>
                  <a:schemeClr val="lt1"/>
                </a:solidFill>
                <a:latin typeface="+mj-lt"/>
                <a:ea typeface="Proxima Nova"/>
                <a:cs typeface="Proxima Nova"/>
                <a:sym typeface="Proxima Nova"/>
              </a:rPr>
              <a:t>les </a:t>
            </a:r>
            <a:r>
              <a:rPr lang="en-US" sz="1466" dirty="0" err="1" smtClean="0">
                <a:solidFill>
                  <a:schemeClr val="lt1"/>
                </a:solidFill>
                <a:latin typeface="+mj-lt"/>
                <a:ea typeface="Proxima Nova"/>
                <a:cs typeface="Proxima Nova"/>
                <a:sym typeface="Proxima Nova"/>
              </a:rPr>
              <a:t>pistes</a:t>
            </a:r>
            <a:r>
              <a:rPr lang="en-US" sz="1466" dirty="0" smtClean="0">
                <a:solidFill>
                  <a:schemeClr val="lt1"/>
                </a:solidFill>
                <a:latin typeface="+mj-lt"/>
                <a:ea typeface="Proxima Nova"/>
                <a:cs typeface="Proxima Nova"/>
                <a:sym typeface="Proxima Nova"/>
              </a:rPr>
              <a:t> </a:t>
            </a:r>
            <a:r>
              <a:rPr lang="en-US" sz="1466" dirty="0" err="1" smtClean="0">
                <a:solidFill>
                  <a:schemeClr val="lt1"/>
                </a:solidFill>
                <a:latin typeface="+mj-lt"/>
                <a:ea typeface="Proxima Nova"/>
                <a:cs typeface="Proxima Nova"/>
                <a:sym typeface="Proxima Nova"/>
              </a:rPr>
              <a:t>chaque</a:t>
            </a:r>
            <a:r>
              <a:rPr lang="en-US" sz="1466" dirty="0" smtClean="0">
                <a:solidFill>
                  <a:schemeClr val="lt1"/>
                </a:solidFill>
                <a:latin typeface="+mj-lt"/>
                <a:ea typeface="Proxima Nova"/>
                <a:cs typeface="Proxima Nova"/>
                <a:sym typeface="Proxima Nova"/>
              </a:rPr>
              <a:t> </a:t>
            </a:r>
            <a:r>
              <a:rPr lang="en-US" sz="1466" dirty="0" err="1" smtClean="0">
                <a:solidFill>
                  <a:schemeClr val="lt1"/>
                </a:solidFill>
                <a:latin typeface="+mj-lt"/>
                <a:ea typeface="Proxima Nova"/>
                <a:cs typeface="Proxima Nova"/>
                <a:sym typeface="Proxima Nova"/>
              </a:rPr>
              <a:t>heure</a:t>
            </a:r>
            <a:endParaRPr sz="1466" i="1" dirty="0">
              <a:solidFill>
                <a:schemeClr val="lt1"/>
              </a:solidFill>
              <a:latin typeface="+mj-lt"/>
              <a:ea typeface="Proxima Nova"/>
              <a:cs typeface="Proxima Nova"/>
              <a:sym typeface="Proxima Nova"/>
            </a:endParaRPr>
          </a:p>
        </p:txBody>
      </p:sp>
      <p:pic>
        <p:nvPicPr>
          <p:cNvPr id="238" name="Shape 3589">
            <a:extLst>
              <a:ext uri="{FF2B5EF4-FFF2-40B4-BE49-F238E27FC236}">
                <a16:creationId xmlns="" xmlns:a16="http://schemas.microsoft.com/office/drawing/2014/main" id="{41756B4E-5A97-2148-8282-A2373CEF332F}"/>
              </a:ext>
            </a:extLst>
          </p:cNvPr>
          <p:cNvPicPr preferRelativeResize="0"/>
          <p:nvPr/>
        </p:nvPicPr>
        <p:blipFill rotWithShape="1">
          <a:blip r:embed="rId51" cstate="print">
            <a:alphaModFix/>
          </a:blip>
          <a:srcRect/>
          <a:stretch/>
        </p:blipFill>
        <p:spPr>
          <a:xfrm>
            <a:off x="7125989" y="3958625"/>
            <a:ext cx="682669" cy="228772"/>
          </a:xfrm>
          <a:prstGeom prst="rect">
            <a:avLst/>
          </a:prstGeom>
          <a:noFill/>
          <a:ln>
            <a:noFill/>
          </a:ln>
        </p:spPr>
      </p:pic>
      <p:grpSp>
        <p:nvGrpSpPr>
          <p:cNvPr id="239" name="Shape 3590">
            <a:extLst>
              <a:ext uri="{FF2B5EF4-FFF2-40B4-BE49-F238E27FC236}">
                <a16:creationId xmlns="" xmlns:a16="http://schemas.microsoft.com/office/drawing/2014/main" id="{72B5F201-C5F9-FB4D-873C-42FF3EFB9C85}"/>
              </a:ext>
            </a:extLst>
          </p:cNvPr>
          <p:cNvGrpSpPr/>
          <p:nvPr/>
        </p:nvGrpSpPr>
        <p:grpSpPr>
          <a:xfrm>
            <a:off x="8255661" y="3251598"/>
            <a:ext cx="1414234" cy="1785973"/>
            <a:chOff x="16140284" y="5045036"/>
            <a:chExt cx="2829959" cy="3574783"/>
          </a:xfrm>
        </p:grpSpPr>
        <p:pic>
          <p:nvPicPr>
            <p:cNvPr id="240" name="Shape 3591" descr="scorechalk.png">
              <a:extLst>
                <a:ext uri="{FF2B5EF4-FFF2-40B4-BE49-F238E27FC236}">
                  <a16:creationId xmlns="" xmlns:a16="http://schemas.microsoft.com/office/drawing/2014/main" id="{0EFD3C9D-4BA5-9B4E-B553-C02BB8564938}"/>
                </a:ext>
              </a:extLst>
            </p:cNvPr>
            <p:cNvPicPr preferRelativeResize="0"/>
            <p:nvPr/>
          </p:nvPicPr>
          <p:blipFill rotWithShape="1">
            <a:blip r:embed="rId52" cstate="print">
              <a:alphaModFix/>
            </a:blip>
            <a:srcRect/>
            <a:stretch/>
          </p:blipFill>
          <p:spPr>
            <a:xfrm>
              <a:off x="16472480" y="5324731"/>
              <a:ext cx="2011087" cy="2011087"/>
            </a:xfrm>
            <a:prstGeom prst="rect">
              <a:avLst/>
            </a:prstGeom>
            <a:noFill/>
            <a:ln>
              <a:noFill/>
            </a:ln>
          </p:spPr>
        </p:pic>
        <p:sp>
          <p:nvSpPr>
            <p:cNvPr id="241" name="Shape 3592">
              <a:extLst>
                <a:ext uri="{FF2B5EF4-FFF2-40B4-BE49-F238E27FC236}">
                  <a16:creationId xmlns="" xmlns:a16="http://schemas.microsoft.com/office/drawing/2014/main" id="{0F3F16DC-08DC-6941-A1F5-61F244F273E0}"/>
                </a:ext>
              </a:extLst>
            </p:cNvPr>
            <p:cNvSpPr/>
            <p:nvPr/>
          </p:nvSpPr>
          <p:spPr>
            <a:xfrm>
              <a:off x="16164925" y="7323508"/>
              <a:ext cx="2680500" cy="889500"/>
            </a:xfrm>
            <a:prstGeom prst="rect">
              <a:avLst/>
            </a:prstGeom>
            <a:noFill/>
            <a:ln>
              <a:noFill/>
            </a:ln>
          </p:spPr>
          <p:txBody>
            <a:bodyPr spcFirstLastPara="1" wrap="square" lIns="35691" tIns="35691" rIns="35691" bIns="35691" anchor="ctr" anchorCtr="0">
              <a:noAutofit/>
            </a:bodyPr>
            <a:lstStyle/>
            <a:p>
              <a:pPr algn="ctr">
                <a:lnSpc>
                  <a:spcPct val="110000"/>
                </a:lnSpc>
              </a:pPr>
              <a:r>
                <a:rPr lang="en-US" sz="1200">
                  <a:solidFill>
                    <a:srgbClr val="D8D8D8"/>
                  </a:solidFill>
                  <a:latin typeface="+mj-lt"/>
                  <a:ea typeface="Proxima Nova"/>
                  <a:cs typeface="Proxima Nova"/>
                  <a:sym typeface="Proxima Nova"/>
                </a:rPr>
                <a:t>J.D. Harrison</a:t>
              </a:r>
              <a:endParaRPr sz="1466">
                <a:latin typeface="+mj-lt"/>
                <a:ea typeface="Proxima Nova"/>
                <a:cs typeface="Proxima Nova"/>
                <a:sym typeface="Proxima Nova"/>
              </a:endParaRPr>
            </a:p>
            <a:p>
              <a:pPr algn="ctr">
                <a:lnSpc>
                  <a:spcPct val="110000"/>
                </a:lnSpc>
              </a:pPr>
              <a:r>
                <a:rPr lang="en-US" sz="1066" i="1">
                  <a:solidFill>
                    <a:srgbClr val="D8D8D8"/>
                  </a:solidFill>
                  <a:latin typeface="+mj-lt"/>
                  <a:ea typeface="Proxima Nova"/>
                  <a:cs typeface="Proxima Nova"/>
                  <a:sym typeface="Proxima Nova"/>
                </a:rPr>
                <a:t>Waller Corporation</a:t>
              </a:r>
              <a:endParaRPr sz="1066" i="1">
                <a:solidFill>
                  <a:srgbClr val="D8D8D8"/>
                </a:solidFill>
                <a:latin typeface="+mj-lt"/>
                <a:ea typeface="Proxima Nova"/>
                <a:cs typeface="Proxima Nova"/>
                <a:sym typeface="Proxima Nova"/>
              </a:endParaRPr>
            </a:p>
          </p:txBody>
        </p:sp>
        <p:pic>
          <p:nvPicPr>
            <p:cNvPr id="242" name="Shape 3593">
              <a:extLst>
                <a:ext uri="{FF2B5EF4-FFF2-40B4-BE49-F238E27FC236}">
                  <a16:creationId xmlns="" xmlns:a16="http://schemas.microsoft.com/office/drawing/2014/main" id="{EA775709-FC6A-404A-AA4F-2D0907F2D49F}"/>
                </a:ext>
              </a:extLst>
            </p:cNvPr>
            <p:cNvPicPr preferRelativeResize="0"/>
            <p:nvPr/>
          </p:nvPicPr>
          <p:blipFill rotWithShape="1">
            <a:blip r:embed="rId53" cstate="print">
              <a:alphaModFix/>
            </a:blip>
            <a:srcRect b="-107900"/>
            <a:stretch/>
          </p:blipFill>
          <p:spPr>
            <a:xfrm>
              <a:off x="16140284" y="8408604"/>
              <a:ext cx="2687302" cy="211215"/>
            </a:xfrm>
            <a:prstGeom prst="rect">
              <a:avLst/>
            </a:prstGeom>
            <a:noFill/>
            <a:ln>
              <a:noFill/>
            </a:ln>
          </p:spPr>
        </p:pic>
        <p:pic>
          <p:nvPicPr>
            <p:cNvPr id="243" name="Shape 3594">
              <a:extLst>
                <a:ext uri="{FF2B5EF4-FFF2-40B4-BE49-F238E27FC236}">
                  <a16:creationId xmlns="" xmlns:a16="http://schemas.microsoft.com/office/drawing/2014/main" id="{F799C114-8306-AC4A-9F8D-514EE8BFDF65}"/>
                </a:ext>
              </a:extLst>
            </p:cNvPr>
            <p:cNvPicPr preferRelativeResize="0"/>
            <p:nvPr/>
          </p:nvPicPr>
          <p:blipFill rotWithShape="1">
            <a:blip r:embed="rId54" cstate="print">
              <a:alphaModFix/>
            </a:blip>
            <a:srcRect t="-126734" b="-22"/>
            <a:stretch/>
          </p:blipFill>
          <p:spPr>
            <a:xfrm rot="5400000">
              <a:off x="17194970" y="6715962"/>
              <a:ext cx="3314677" cy="235871"/>
            </a:xfrm>
            <a:prstGeom prst="rect">
              <a:avLst/>
            </a:prstGeom>
            <a:noFill/>
            <a:ln>
              <a:noFill/>
            </a:ln>
          </p:spPr>
        </p:pic>
        <p:pic>
          <p:nvPicPr>
            <p:cNvPr id="244" name="Shape 3595">
              <a:extLst>
                <a:ext uri="{FF2B5EF4-FFF2-40B4-BE49-F238E27FC236}">
                  <a16:creationId xmlns="" xmlns:a16="http://schemas.microsoft.com/office/drawing/2014/main" id="{2A3DACC5-6074-F04E-A0F6-C3DDE5969D2E}"/>
                </a:ext>
              </a:extLst>
            </p:cNvPr>
            <p:cNvPicPr preferRelativeResize="0"/>
            <p:nvPr/>
          </p:nvPicPr>
          <p:blipFill rotWithShape="1">
            <a:blip r:embed="rId53" cstate="print">
              <a:alphaModFix/>
            </a:blip>
            <a:srcRect b="-107900"/>
            <a:stretch/>
          </p:blipFill>
          <p:spPr>
            <a:xfrm rot="10800000">
              <a:off x="16158178" y="5045036"/>
              <a:ext cx="2687302" cy="211215"/>
            </a:xfrm>
            <a:prstGeom prst="rect">
              <a:avLst/>
            </a:prstGeom>
            <a:noFill/>
            <a:ln>
              <a:noFill/>
            </a:ln>
          </p:spPr>
        </p:pic>
        <p:pic>
          <p:nvPicPr>
            <p:cNvPr id="245" name="Shape 3596">
              <a:extLst>
                <a:ext uri="{FF2B5EF4-FFF2-40B4-BE49-F238E27FC236}">
                  <a16:creationId xmlns="" xmlns:a16="http://schemas.microsoft.com/office/drawing/2014/main" id="{E54FC9B8-FC70-D440-BBFC-3820CA05A77D}"/>
                </a:ext>
              </a:extLst>
            </p:cNvPr>
            <p:cNvPicPr preferRelativeResize="0"/>
            <p:nvPr/>
          </p:nvPicPr>
          <p:blipFill rotWithShape="1">
            <a:blip r:embed="rId55" cstate="print">
              <a:alphaModFix/>
            </a:blip>
            <a:srcRect t="-6803"/>
            <a:stretch/>
          </p:blipFill>
          <p:spPr>
            <a:xfrm rot="-5400000">
              <a:off x="14521137" y="6773797"/>
              <a:ext cx="3349399" cy="111105"/>
            </a:xfrm>
            <a:prstGeom prst="rect">
              <a:avLst/>
            </a:prstGeom>
            <a:noFill/>
            <a:ln>
              <a:noFill/>
            </a:ln>
          </p:spPr>
        </p:pic>
      </p:grpSp>
      <p:sp>
        <p:nvSpPr>
          <p:cNvPr id="246" name="Shape 3597">
            <a:extLst>
              <a:ext uri="{FF2B5EF4-FFF2-40B4-BE49-F238E27FC236}">
                <a16:creationId xmlns="" xmlns:a16="http://schemas.microsoft.com/office/drawing/2014/main" id="{9915A2B4-5D6D-5645-AE75-AD0A2F7EF4D4}"/>
              </a:ext>
            </a:extLst>
          </p:cNvPr>
          <p:cNvSpPr/>
          <p:nvPr/>
        </p:nvSpPr>
        <p:spPr>
          <a:xfrm>
            <a:off x="7543801" y="5268302"/>
            <a:ext cx="2429220" cy="689586"/>
          </a:xfrm>
          <a:prstGeom prst="rect">
            <a:avLst/>
          </a:prstGeom>
          <a:noFill/>
          <a:ln>
            <a:noFill/>
          </a:ln>
        </p:spPr>
        <p:txBody>
          <a:bodyPr spcFirstLastPara="1" wrap="square" lIns="35691" tIns="35691" rIns="35691" bIns="35691" anchor="ctr" anchorCtr="0">
            <a:noAutofit/>
          </a:bodyPr>
          <a:lstStyle/>
          <a:p>
            <a:pPr algn="ctr">
              <a:lnSpc>
                <a:spcPct val="110000"/>
              </a:lnSpc>
            </a:pPr>
            <a:r>
              <a:rPr lang="fr-FR" sz="1466" dirty="0" smtClean="0">
                <a:solidFill>
                  <a:schemeClr val="lt1"/>
                </a:solidFill>
                <a:latin typeface="+mj-lt"/>
                <a:ea typeface="Proxima Nova"/>
                <a:cs typeface="Proxima Nova"/>
                <a:sym typeface="Proxima Nova"/>
              </a:rPr>
              <a:t>Équation de évaluation  </a:t>
            </a:r>
            <a:r>
              <a:rPr lang="en-US" sz="1466" dirty="0" smtClean="0">
                <a:solidFill>
                  <a:schemeClr val="lt1"/>
                </a:solidFill>
                <a:latin typeface="+mj-lt"/>
                <a:ea typeface="Proxima Nova"/>
                <a:cs typeface="Proxima Nova"/>
                <a:sym typeface="Proxima Nova"/>
              </a:rPr>
              <a:t/>
            </a:r>
            <a:br>
              <a:rPr lang="en-US" sz="1466" dirty="0" smtClean="0">
                <a:solidFill>
                  <a:schemeClr val="lt1"/>
                </a:solidFill>
                <a:latin typeface="+mj-lt"/>
                <a:ea typeface="Proxima Nova"/>
                <a:cs typeface="Proxima Nova"/>
                <a:sym typeface="Proxima Nova"/>
              </a:rPr>
            </a:br>
            <a:r>
              <a:rPr lang="fr-FR" sz="1100" dirty="0" smtClean="0"/>
              <a:t> </a:t>
            </a:r>
            <a:r>
              <a:rPr lang="fr-FR" sz="1466" dirty="0" smtClean="0">
                <a:solidFill>
                  <a:schemeClr val="lt1"/>
                </a:solidFill>
                <a:latin typeface="+mj-lt"/>
                <a:ea typeface="Proxima Nova"/>
                <a:cs typeface="Proxima Nova"/>
                <a:sym typeface="Proxima Nova"/>
              </a:rPr>
              <a:t>probabilité de conversion = f {champs de piste}</a:t>
            </a:r>
            <a:endParaRPr lang="fr-FR" sz="1466" dirty="0">
              <a:solidFill>
                <a:schemeClr val="lt1"/>
              </a:solidFill>
              <a:latin typeface="+mj-lt"/>
              <a:ea typeface="Proxima Nova"/>
              <a:cs typeface="Proxima Nova"/>
              <a:sym typeface="Proxima Nova"/>
            </a:endParaRPr>
          </a:p>
        </p:txBody>
      </p:sp>
      <p:sp>
        <p:nvSpPr>
          <p:cNvPr id="247" name="Shape 3598">
            <a:extLst>
              <a:ext uri="{FF2B5EF4-FFF2-40B4-BE49-F238E27FC236}">
                <a16:creationId xmlns="" xmlns:a16="http://schemas.microsoft.com/office/drawing/2014/main" id="{F75DA7C0-DFB4-1E47-B873-378F06A0DB0D}"/>
              </a:ext>
            </a:extLst>
          </p:cNvPr>
          <p:cNvSpPr/>
          <p:nvPr/>
        </p:nvSpPr>
        <p:spPr>
          <a:xfrm>
            <a:off x="8215638" y="2328863"/>
            <a:ext cx="1473216" cy="759498"/>
          </a:xfrm>
          <a:prstGeom prst="rect">
            <a:avLst/>
          </a:prstGeom>
          <a:noFill/>
          <a:ln>
            <a:noFill/>
          </a:ln>
        </p:spPr>
        <p:txBody>
          <a:bodyPr spcFirstLastPara="1" wrap="square" lIns="35691" tIns="35691" rIns="35691" bIns="35691" anchor="ctr" anchorCtr="0">
            <a:noAutofit/>
          </a:bodyPr>
          <a:lstStyle/>
          <a:p>
            <a:pPr algn="ctr">
              <a:lnSpc>
                <a:spcPct val="110000"/>
              </a:lnSpc>
            </a:pPr>
            <a:r>
              <a:rPr lang="fr-FR" sz="1466" dirty="0" smtClean="0">
                <a:solidFill>
                  <a:schemeClr val="lt1"/>
                </a:solidFill>
                <a:latin typeface="+mj-lt"/>
                <a:ea typeface="Proxima Nova"/>
                <a:cs typeface="Proxima Nova"/>
                <a:sym typeface="Proxima Nova"/>
              </a:rPr>
              <a:t>Livrer des évaluations prédictives</a:t>
            </a:r>
            <a:endParaRPr lang="en-US" sz="1466" dirty="0">
              <a:solidFill>
                <a:schemeClr val="lt1"/>
              </a:solidFill>
              <a:latin typeface="+mj-lt"/>
              <a:ea typeface="Proxima Nova"/>
              <a:cs typeface="Proxima Nova"/>
              <a:sym typeface="Proxima Nova"/>
            </a:endParaRPr>
          </a:p>
        </p:txBody>
      </p:sp>
      <p:grpSp>
        <p:nvGrpSpPr>
          <p:cNvPr id="248" name="Shape 3599">
            <a:extLst>
              <a:ext uri="{FF2B5EF4-FFF2-40B4-BE49-F238E27FC236}">
                <a16:creationId xmlns="" xmlns:a16="http://schemas.microsoft.com/office/drawing/2014/main" id="{D5F01C79-8ED3-1C48-9A7B-B7FA4FC532EB}"/>
              </a:ext>
            </a:extLst>
          </p:cNvPr>
          <p:cNvGrpSpPr/>
          <p:nvPr/>
        </p:nvGrpSpPr>
        <p:grpSpPr>
          <a:xfrm>
            <a:off x="1978076" y="2990198"/>
            <a:ext cx="2574557" cy="2268362"/>
            <a:chOff x="-50800" y="-213263"/>
            <a:chExt cx="5151831" cy="4540329"/>
          </a:xfrm>
        </p:grpSpPr>
        <p:pic>
          <p:nvPicPr>
            <p:cNvPr id="249" name="Shape 3600">
              <a:extLst>
                <a:ext uri="{FF2B5EF4-FFF2-40B4-BE49-F238E27FC236}">
                  <a16:creationId xmlns="" xmlns:a16="http://schemas.microsoft.com/office/drawing/2014/main" id="{00F3A0AC-F029-3448-BB8A-03306B2E546B}"/>
                </a:ext>
              </a:extLst>
            </p:cNvPr>
            <p:cNvPicPr preferRelativeResize="0"/>
            <p:nvPr/>
          </p:nvPicPr>
          <p:blipFill rotWithShape="1">
            <a:blip r:embed="rId56" cstate="print">
              <a:alphaModFix/>
            </a:blip>
            <a:srcRect/>
            <a:stretch/>
          </p:blipFill>
          <p:spPr>
            <a:xfrm>
              <a:off x="2574224" y="1723373"/>
              <a:ext cx="2526807" cy="457904"/>
            </a:xfrm>
            <a:prstGeom prst="rect">
              <a:avLst/>
            </a:prstGeom>
            <a:noFill/>
            <a:ln>
              <a:noFill/>
            </a:ln>
          </p:spPr>
        </p:pic>
        <p:pic>
          <p:nvPicPr>
            <p:cNvPr id="250" name="Shape 3601">
              <a:extLst>
                <a:ext uri="{FF2B5EF4-FFF2-40B4-BE49-F238E27FC236}">
                  <a16:creationId xmlns="" xmlns:a16="http://schemas.microsoft.com/office/drawing/2014/main" id="{EE5578F4-9173-D243-B857-B27FF364D1BC}"/>
                </a:ext>
              </a:extLst>
            </p:cNvPr>
            <p:cNvPicPr preferRelativeResize="0"/>
            <p:nvPr/>
          </p:nvPicPr>
          <p:blipFill rotWithShape="1">
            <a:blip r:embed="rId53" cstate="print">
              <a:alphaModFix/>
            </a:blip>
            <a:srcRect b="-129463"/>
            <a:stretch/>
          </p:blipFill>
          <p:spPr>
            <a:xfrm>
              <a:off x="-50800" y="-213263"/>
              <a:ext cx="2687299" cy="233126"/>
            </a:xfrm>
            <a:prstGeom prst="rect">
              <a:avLst/>
            </a:prstGeom>
            <a:noFill/>
            <a:ln>
              <a:noFill/>
            </a:ln>
          </p:spPr>
        </p:pic>
        <p:pic>
          <p:nvPicPr>
            <p:cNvPr id="251" name="Shape 3602">
              <a:extLst>
                <a:ext uri="{FF2B5EF4-FFF2-40B4-BE49-F238E27FC236}">
                  <a16:creationId xmlns="" xmlns:a16="http://schemas.microsoft.com/office/drawing/2014/main" id="{53999E9F-6944-F540-AA81-2C7A92B5FD48}"/>
                </a:ext>
              </a:extLst>
            </p:cNvPr>
            <p:cNvPicPr preferRelativeResize="0"/>
            <p:nvPr/>
          </p:nvPicPr>
          <p:blipFill rotWithShape="1">
            <a:blip r:embed="rId53" cstate="print">
              <a:alphaModFix/>
            </a:blip>
            <a:srcRect b="-107900"/>
            <a:stretch/>
          </p:blipFill>
          <p:spPr>
            <a:xfrm>
              <a:off x="-50800" y="4115851"/>
              <a:ext cx="2687299" cy="211215"/>
            </a:xfrm>
            <a:prstGeom prst="rect">
              <a:avLst/>
            </a:prstGeom>
            <a:noFill/>
            <a:ln>
              <a:noFill/>
            </a:ln>
          </p:spPr>
        </p:pic>
        <p:pic>
          <p:nvPicPr>
            <p:cNvPr id="252" name="Shape 3603">
              <a:extLst>
                <a:ext uri="{FF2B5EF4-FFF2-40B4-BE49-F238E27FC236}">
                  <a16:creationId xmlns="" xmlns:a16="http://schemas.microsoft.com/office/drawing/2014/main" id="{E28C5E5A-8F20-6F4A-B020-2F79135C32C4}"/>
                </a:ext>
              </a:extLst>
            </p:cNvPr>
            <p:cNvPicPr preferRelativeResize="0"/>
            <p:nvPr/>
          </p:nvPicPr>
          <p:blipFill rotWithShape="1">
            <a:blip r:embed="rId57" cstate="print">
              <a:alphaModFix/>
            </a:blip>
            <a:srcRect/>
            <a:stretch/>
          </p:blipFill>
          <p:spPr>
            <a:xfrm rot="5400000">
              <a:off x="383720" y="1953856"/>
              <a:ext cx="4423165" cy="104028"/>
            </a:xfrm>
            <a:prstGeom prst="rect">
              <a:avLst/>
            </a:prstGeom>
            <a:noFill/>
            <a:ln>
              <a:noFill/>
            </a:ln>
          </p:spPr>
        </p:pic>
      </p:grpSp>
      <p:grpSp>
        <p:nvGrpSpPr>
          <p:cNvPr id="253" name="Shape 3604">
            <a:extLst>
              <a:ext uri="{FF2B5EF4-FFF2-40B4-BE49-F238E27FC236}">
                <a16:creationId xmlns="" xmlns:a16="http://schemas.microsoft.com/office/drawing/2014/main" id="{C128C48C-461C-2B47-9AED-7E954B7323E2}"/>
              </a:ext>
            </a:extLst>
          </p:cNvPr>
          <p:cNvGrpSpPr/>
          <p:nvPr/>
        </p:nvGrpSpPr>
        <p:grpSpPr>
          <a:xfrm>
            <a:off x="5192687" y="3313756"/>
            <a:ext cx="1512697" cy="1663523"/>
            <a:chOff x="1024342" y="4291763"/>
            <a:chExt cx="1512687" cy="1663956"/>
          </a:xfrm>
        </p:grpSpPr>
        <p:grpSp>
          <p:nvGrpSpPr>
            <p:cNvPr id="254" name="Shape 3605">
              <a:extLst>
                <a:ext uri="{FF2B5EF4-FFF2-40B4-BE49-F238E27FC236}">
                  <a16:creationId xmlns="" xmlns:a16="http://schemas.microsoft.com/office/drawing/2014/main" id="{273C8197-732C-4D40-80EA-5032ADD4DF1D}"/>
                </a:ext>
              </a:extLst>
            </p:cNvPr>
            <p:cNvGrpSpPr/>
            <p:nvPr/>
          </p:nvGrpSpPr>
          <p:grpSpPr>
            <a:xfrm>
              <a:off x="1024342" y="4291763"/>
              <a:ext cx="1512687" cy="1663956"/>
              <a:chOff x="0" y="0"/>
              <a:chExt cx="3027190" cy="3329910"/>
            </a:xfrm>
          </p:grpSpPr>
          <p:sp>
            <p:nvSpPr>
              <p:cNvPr id="256" name="Shape 3606">
                <a:extLst>
                  <a:ext uri="{FF2B5EF4-FFF2-40B4-BE49-F238E27FC236}">
                    <a16:creationId xmlns="" xmlns:a16="http://schemas.microsoft.com/office/drawing/2014/main" id="{FB4B2A4B-A8DF-0E4F-8DA4-290B60AE534A}"/>
                  </a:ext>
                </a:extLst>
              </p:cNvPr>
              <p:cNvSpPr/>
              <p:nvPr/>
            </p:nvSpPr>
            <p:spPr>
              <a:xfrm>
                <a:off x="180611" y="301065"/>
                <a:ext cx="2607900" cy="2607900"/>
              </a:xfrm>
              <a:prstGeom prst="ellipse">
                <a:avLst/>
              </a:prstGeom>
              <a:solidFill>
                <a:srgbClr val="347AD6"/>
              </a:solidFill>
              <a:ln>
                <a:noFill/>
              </a:ln>
            </p:spPr>
            <p:txBody>
              <a:bodyPr spcFirstLastPara="1" wrap="square" lIns="38057" tIns="38057" rIns="38057" bIns="38057" anchor="ctr" anchorCtr="0">
                <a:noAutofit/>
              </a:bodyPr>
              <a:lstStyle/>
              <a:p>
                <a:pPr indent="16929"/>
                <a:endParaRPr sz="1466">
                  <a:solidFill>
                    <a:schemeClr val="dk1"/>
                  </a:solidFill>
                  <a:latin typeface="+mj-lt"/>
                  <a:ea typeface="Arial"/>
                  <a:cs typeface="Arial"/>
                  <a:sym typeface="Arial"/>
                </a:endParaRPr>
              </a:p>
            </p:txBody>
          </p:sp>
          <p:pic>
            <p:nvPicPr>
              <p:cNvPr id="257" name="Shape 3607" descr="Chalk_Circle.png">
                <a:extLst>
                  <a:ext uri="{FF2B5EF4-FFF2-40B4-BE49-F238E27FC236}">
                    <a16:creationId xmlns="" xmlns:a16="http://schemas.microsoft.com/office/drawing/2014/main" id="{C5AACE77-50F5-8C48-A613-CA5AC929163D}"/>
                  </a:ext>
                </a:extLst>
              </p:cNvPr>
              <p:cNvPicPr preferRelativeResize="0"/>
              <p:nvPr/>
            </p:nvPicPr>
            <p:blipFill rotWithShape="1">
              <a:blip r:embed="rId58" cstate="print">
                <a:alphaModFix/>
              </a:blip>
              <a:srcRect/>
              <a:stretch/>
            </p:blipFill>
            <p:spPr>
              <a:xfrm>
                <a:off x="0" y="0"/>
                <a:ext cx="3027190" cy="3329910"/>
              </a:xfrm>
              <a:prstGeom prst="rect">
                <a:avLst/>
              </a:prstGeom>
              <a:noFill/>
              <a:ln>
                <a:noFill/>
              </a:ln>
            </p:spPr>
          </p:pic>
        </p:grpSp>
        <p:pic>
          <p:nvPicPr>
            <p:cNvPr id="255" name="Shape 3608" descr="Eeinstein-Leaning-on-Something.png">
              <a:extLst>
                <a:ext uri="{FF2B5EF4-FFF2-40B4-BE49-F238E27FC236}">
                  <a16:creationId xmlns="" xmlns:a16="http://schemas.microsoft.com/office/drawing/2014/main" id="{80D10FDB-FA81-8E49-B60B-5061ABA0A470}"/>
                </a:ext>
              </a:extLst>
            </p:cNvPr>
            <p:cNvPicPr preferRelativeResize="0"/>
            <p:nvPr/>
          </p:nvPicPr>
          <p:blipFill rotWithShape="1">
            <a:blip r:embed="rId59" cstate="print">
              <a:alphaModFix/>
            </a:blip>
            <a:srcRect b="27875"/>
            <a:stretch/>
          </p:blipFill>
          <p:spPr>
            <a:xfrm>
              <a:off x="1142005" y="4485654"/>
              <a:ext cx="1204215" cy="1339806"/>
            </a:xfrm>
            <a:prstGeom prst="rect">
              <a:avLst/>
            </a:prstGeom>
            <a:noFill/>
            <a:ln>
              <a:noFill/>
            </a:ln>
          </p:spPr>
        </p:pic>
      </p:grpSp>
      <p:pic>
        <p:nvPicPr>
          <p:cNvPr id="258" name="Shape 3609">
            <a:extLst>
              <a:ext uri="{FF2B5EF4-FFF2-40B4-BE49-F238E27FC236}">
                <a16:creationId xmlns="" xmlns:a16="http://schemas.microsoft.com/office/drawing/2014/main" id="{83A3467B-F843-8944-B904-74AEA7AB717A}"/>
              </a:ext>
            </a:extLst>
          </p:cNvPr>
          <p:cNvPicPr preferRelativeResize="0"/>
          <p:nvPr/>
        </p:nvPicPr>
        <p:blipFill rotWithShape="1">
          <a:blip r:embed="rId60" cstate="print">
            <a:alphaModFix/>
          </a:blip>
          <a:srcRect/>
          <a:stretch/>
        </p:blipFill>
        <p:spPr>
          <a:xfrm>
            <a:off x="10258819" y="1029647"/>
            <a:ext cx="921656" cy="921656"/>
          </a:xfrm>
          <a:prstGeom prst="rect">
            <a:avLst/>
          </a:prstGeom>
          <a:noFill/>
          <a:ln>
            <a:noFill/>
          </a:ln>
        </p:spPr>
      </p:pic>
      <p:pic>
        <p:nvPicPr>
          <p:cNvPr id="259" name="Shape 3356">
            <a:extLst>
              <a:ext uri="{FF2B5EF4-FFF2-40B4-BE49-F238E27FC236}">
                <a16:creationId xmlns="" xmlns:a16="http://schemas.microsoft.com/office/drawing/2014/main" id="{456B36CA-F5B1-3B43-84F3-66534471F488}"/>
              </a:ext>
            </a:extLst>
          </p:cNvPr>
          <p:cNvPicPr preferRelativeResize="0"/>
          <p:nvPr/>
        </p:nvPicPr>
        <p:blipFill rotWithShape="1">
          <a:blip r:embed="rId61" cstate="print">
            <a:alphaModFix/>
          </a:blip>
          <a:srcRect/>
          <a:stretch/>
        </p:blipFill>
        <p:spPr>
          <a:xfrm>
            <a:off x="9603592" y="3519736"/>
            <a:ext cx="1918707" cy="3242615"/>
          </a:xfrm>
          <a:prstGeom prst="rect">
            <a:avLst/>
          </a:prstGeom>
          <a:noFill/>
          <a:ln>
            <a:noFill/>
          </a:ln>
        </p:spPr>
      </p:pic>
    </p:spTree>
    <p:extLst>
      <p:ext uri="{BB962C8B-B14F-4D97-AF65-F5344CB8AC3E}">
        <p14:creationId xmlns:p14="http://schemas.microsoft.com/office/powerpoint/2010/main" val="322365281"/>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7E7425B-49EB-AD4C-8B2B-69DAF6ACEFF3}"/>
              </a:ext>
            </a:extLst>
          </p:cNvPr>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b="0" i="0" u="none" strike="noStrike" kern="0" cap="none" spc="0" normalizeH="0" baseline="0" noProof="0" dirty="0">
              <a:ln>
                <a:noFill/>
              </a:ln>
              <a:solidFill>
                <a:sysClr val="windowText" lastClr="000000"/>
              </a:solidFill>
              <a:effectLst/>
              <a:uLnTx/>
              <a:uFillTx/>
            </a:endParaRPr>
          </a:p>
        </p:txBody>
      </p:sp>
      <p:sp>
        <p:nvSpPr>
          <p:cNvPr id="3" name="Text Placeholder 2">
            <a:extLst>
              <a:ext uri="{FF2B5EF4-FFF2-40B4-BE49-F238E27FC236}">
                <a16:creationId xmlns="" xmlns:a16="http://schemas.microsoft.com/office/drawing/2014/main" id="{AABA4064-9568-7245-92CA-9361A486BC6C}"/>
              </a:ext>
            </a:extLst>
          </p:cNvPr>
          <p:cNvSpPr>
            <a:spLocks noGrp="1"/>
          </p:cNvSpPr>
          <p:nvPr>
            <p:ph type="body" sz="quarter" idx="11"/>
          </p:nvPr>
        </p:nvSpPr>
        <p:spPr>
          <a:xfrm>
            <a:off x="455732" y="7437"/>
            <a:ext cx="10531355" cy="914400"/>
          </a:xfrm>
        </p:spPr>
        <p:txBody>
          <a:bodyPr/>
          <a:lstStyle/>
          <a:p>
            <a:r>
              <a:rPr lang="fr-FR" dirty="0" smtClean="0"/>
              <a:t>Obtenez votre rapport de préparation Einstein personnalisé</a:t>
            </a:r>
            <a:endParaRPr lang="en-US" dirty="0"/>
          </a:p>
        </p:txBody>
      </p:sp>
      <p:sp>
        <p:nvSpPr>
          <p:cNvPr id="4" name="Shape 3279">
            <a:extLst>
              <a:ext uri="{FF2B5EF4-FFF2-40B4-BE49-F238E27FC236}">
                <a16:creationId xmlns="" xmlns:a16="http://schemas.microsoft.com/office/drawing/2014/main" id="{D036FBDC-143D-EE41-9E26-A25A1C11DD2B}"/>
              </a:ext>
            </a:extLst>
          </p:cNvPr>
          <p:cNvSpPr txBox="1">
            <a:spLocks/>
          </p:cNvSpPr>
          <p:nvPr/>
        </p:nvSpPr>
        <p:spPr>
          <a:xfrm>
            <a:off x="502355" y="967530"/>
            <a:ext cx="11046723" cy="307520"/>
          </a:xfrm>
          <a:prstGeom prst="rect">
            <a:avLst/>
          </a:prstGeom>
        </p:spPr>
        <p:txBody>
          <a:bodyPr spcFirstLastPara="1" vert="horz" wrap="square" lIns="91410" tIns="91410" rIns="91410" bIns="91410" numCol="1" rtlCol="0" anchor="t" anchorCtr="0" compatLnSpc="1">
            <a:prstTxWarp prst="textNoShape">
              <a:avLst/>
            </a:prstTxWarp>
            <a:noAutofit/>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dirty="0" smtClean="0"/>
              <a:t>Vérifiez l'éligibilité de votre organisation </a:t>
            </a:r>
            <a:r>
              <a:rPr lang="fr-FR" dirty="0" err="1" smtClean="0"/>
              <a:t>Salesforce</a:t>
            </a:r>
            <a:endParaRPr lang="en-US" kern="0" dirty="0">
              <a:latin typeface="+mj-lt"/>
              <a:ea typeface="Proxima Nova"/>
              <a:cs typeface="Proxima Nova"/>
              <a:sym typeface="Proxima Nova"/>
            </a:endParaRPr>
          </a:p>
        </p:txBody>
      </p:sp>
      <p:sp>
        <p:nvSpPr>
          <p:cNvPr id="5" name="Shape 3281">
            <a:extLst>
              <a:ext uri="{FF2B5EF4-FFF2-40B4-BE49-F238E27FC236}">
                <a16:creationId xmlns="" xmlns:a16="http://schemas.microsoft.com/office/drawing/2014/main" id="{D0B37E60-B02F-CD4A-BD1D-77B8D9F157BB}"/>
              </a:ext>
            </a:extLst>
          </p:cNvPr>
          <p:cNvSpPr txBox="1">
            <a:spLocks/>
          </p:cNvSpPr>
          <p:nvPr/>
        </p:nvSpPr>
        <p:spPr>
          <a:xfrm>
            <a:off x="1414462" y="2416758"/>
            <a:ext cx="4371975" cy="3056404"/>
          </a:xfrm>
          <a:prstGeom prst="rect">
            <a:avLst/>
          </a:prstGeom>
          <a:noFill/>
          <a:ln>
            <a:noFill/>
          </a:ln>
        </p:spPr>
        <p:txBody>
          <a:bodyPr spcFirstLastPara="1" vert="horz" wrap="square" lIns="0" tIns="0" rIns="0" bIns="0" numCol="1" rtlCol="0" anchor="t" anchorCtr="0" compatLnSpc="1">
            <a:prstTxWarp prst="textNoShape">
              <a:avLst/>
            </a:prstTxWarp>
            <a:noAutofit/>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spcBef>
                <a:spcPts val="0"/>
              </a:spcBef>
              <a:buClr>
                <a:srgbClr val="3E6E84"/>
              </a:buClr>
              <a:buSzPts val="1425"/>
            </a:pPr>
            <a:r>
              <a:rPr lang="fr-FR" sz="1900" b="1" kern="0" dirty="0" smtClean="0">
                <a:solidFill>
                  <a:srgbClr val="3E6E84"/>
                </a:solidFill>
                <a:latin typeface="+mj-lt"/>
                <a:ea typeface="Proxima Nova"/>
                <a:cs typeface="Proxima Nova"/>
                <a:sym typeface="Proxima Nova"/>
              </a:rPr>
              <a:t>ACCÉDER À L'ÉVALUATEUR </a:t>
            </a:r>
            <a:r>
              <a:rPr lang="en-US" sz="1900" kern="0" dirty="0">
                <a:solidFill>
                  <a:srgbClr val="3E6E84"/>
                </a:solidFill>
                <a:latin typeface="+mj-lt"/>
                <a:ea typeface="Proxima Nova"/>
                <a:cs typeface="Proxima Nova"/>
                <a:sym typeface="Proxima Nova"/>
              </a:rPr>
              <a:t/>
            </a:r>
            <a:br>
              <a:rPr lang="en-US" sz="1900" kern="0" dirty="0">
                <a:solidFill>
                  <a:srgbClr val="3E6E84"/>
                </a:solidFill>
                <a:latin typeface="+mj-lt"/>
                <a:ea typeface="Proxima Nova"/>
                <a:cs typeface="Proxima Nova"/>
                <a:sym typeface="Proxima Nova"/>
              </a:rPr>
            </a:br>
            <a:r>
              <a:rPr lang="en-US" sz="1500" u="sng" kern="0" dirty="0">
                <a:solidFill>
                  <a:srgbClr val="1155CC"/>
                </a:solidFill>
                <a:latin typeface="+mj-lt"/>
                <a:ea typeface="Proxima Nova"/>
                <a:cs typeface="Proxima Nova"/>
                <a:sym typeface="Proxima Nova"/>
              </a:rPr>
              <a:t>einsteinreadiness.salesforce.com</a:t>
            </a:r>
            <a:r>
              <a:rPr lang="en-US" sz="1500" kern="0" dirty="0">
                <a:solidFill>
                  <a:srgbClr val="999999"/>
                </a:solidFill>
                <a:latin typeface="+mj-lt"/>
                <a:ea typeface="Proxima Nova"/>
                <a:cs typeface="Proxima Nova"/>
                <a:sym typeface="Proxima Nova"/>
              </a:rPr>
              <a:t> or Setup</a:t>
            </a:r>
            <a:r>
              <a:rPr lang="en-US" sz="1900" kern="0" dirty="0">
                <a:solidFill>
                  <a:srgbClr val="999999"/>
                </a:solidFill>
                <a:latin typeface="+mj-lt"/>
                <a:ea typeface="Proxima Nova"/>
                <a:cs typeface="Proxima Nova"/>
                <a:sym typeface="Proxima Nova"/>
              </a:rPr>
              <a:t> </a:t>
            </a:r>
            <a:endParaRPr lang="en-US" kern="0" dirty="0">
              <a:latin typeface="+mj-lt"/>
              <a:ea typeface="Proxima Nova"/>
              <a:cs typeface="Proxima Nova"/>
              <a:sym typeface="Proxima Nova"/>
            </a:endParaRPr>
          </a:p>
          <a:p>
            <a:pPr>
              <a:spcBef>
                <a:spcPts val="2799"/>
              </a:spcBef>
              <a:buClr>
                <a:srgbClr val="3E6E84"/>
              </a:buClr>
              <a:buSzPts val="1425"/>
            </a:pPr>
            <a:r>
              <a:rPr lang="en-US" sz="1900" b="1" kern="0" dirty="0" smtClean="0">
                <a:solidFill>
                  <a:srgbClr val="3E6E84"/>
                </a:solidFill>
                <a:latin typeface="+mj-lt"/>
                <a:ea typeface="Proxima Nova"/>
                <a:cs typeface="Proxima Nova"/>
                <a:sym typeface="Proxima Nova"/>
              </a:rPr>
              <a:t>CLIQUEZ SUR LE BOUTON </a:t>
            </a:r>
            <a:r>
              <a:rPr lang="en-US" sz="1900" kern="0" dirty="0">
                <a:solidFill>
                  <a:srgbClr val="3E6E84"/>
                </a:solidFill>
                <a:latin typeface="+mj-lt"/>
                <a:ea typeface="Proxima Nova"/>
                <a:cs typeface="Proxima Nova"/>
                <a:sym typeface="Proxima Nova"/>
              </a:rPr>
              <a:t/>
            </a:r>
            <a:br>
              <a:rPr lang="en-US" sz="1900" kern="0" dirty="0">
                <a:solidFill>
                  <a:srgbClr val="3E6E84"/>
                </a:solidFill>
                <a:latin typeface="+mj-lt"/>
                <a:ea typeface="Proxima Nova"/>
                <a:cs typeface="Proxima Nova"/>
                <a:sym typeface="Proxima Nova"/>
              </a:rPr>
            </a:br>
            <a:r>
              <a:rPr lang="fr-FR" sz="1600" dirty="0" smtClean="0"/>
              <a:t> </a:t>
            </a:r>
            <a:br>
              <a:rPr lang="fr-FR" sz="1600" dirty="0" smtClean="0"/>
            </a:br>
            <a:r>
              <a:rPr lang="fr-FR" sz="1600" dirty="0" smtClean="0"/>
              <a:t>"</a:t>
            </a:r>
            <a:r>
              <a:rPr lang="fr-FR" sz="1500" kern="0" dirty="0" smtClean="0">
                <a:solidFill>
                  <a:srgbClr val="999999"/>
                </a:solidFill>
                <a:latin typeface="+mj-lt"/>
                <a:ea typeface="Proxima Nova"/>
                <a:cs typeface="Proxima Nova"/>
                <a:sym typeface="Proxima Nova"/>
              </a:rPr>
              <a:t>Evaluez votre disponibilité Einstein Sales Cloud"</a:t>
            </a:r>
            <a:endParaRPr lang="en-US" sz="1500" kern="0" dirty="0">
              <a:solidFill>
                <a:srgbClr val="999999"/>
              </a:solidFill>
              <a:latin typeface="+mj-lt"/>
              <a:ea typeface="Proxima Nova"/>
              <a:cs typeface="Proxima Nova"/>
              <a:sym typeface="Proxima Nova"/>
            </a:endParaRPr>
          </a:p>
          <a:p>
            <a:pPr>
              <a:spcBef>
                <a:spcPts val="2799"/>
              </a:spcBef>
              <a:buClr>
                <a:srgbClr val="3E6E84"/>
              </a:buClr>
              <a:buSzPts val="1425"/>
            </a:pPr>
            <a:r>
              <a:rPr lang="fr-FR" sz="1900" b="1" kern="0" dirty="0" smtClean="0">
                <a:solidFill>
                  <a:srgbClr val="3E6E84"/>
                </a:solidFill>
                <a:latin typeface="+mj-lt"/>
                <a:ea typeface="Proxima Nova"/>
                <a:cs typeface="Proxima Nova"/>
                <a:sym typeface="Proxima Nova"/>
              </a:rPr>
              <a:t>ATTENDS QUELQUES MINUTES </a:t>
            </a:r>
            <a:r>
              <a:rPr lang="en-US" sz="1900" b="1" kern="0" dirty="0">
                <a:solidFill>
                  <a:srgbClr val="3E6E84"/>
                </a:solidFill>
                <a:latin typeface="+mj-lt"/>
                <a:ea typeface="Proxima Nova"/>
                <a:cs typeface="Proxima Nova"/>
                <a:sym typeface="Proxima Nova"/>
              </a:rPr>
              <a:t/>
            </a:r>
            <a:br>
              <a:rPr lang="en-US" sz="1900" b="1" kern="0" dirty="0">
                <a:solidFill>
                  <a:srgbClr val="3E6E84"/>
                </a:solidFill>
                <a:latin typeface="+mj-lt"/>
                <a:ea typeface="Proxima Nova"/>
                <a:cs typeface="Proxima Nova"/>
                <a:sym typeface="Proxima Nova"/>
              </a:rPr>
            </a:br>
            <a:r>
              <a:rPr lang="fr-FR" sz="1600" dirty="0" smtClean="0"/>
              <a:t> </a:t>
            </a:r>
            <a:r>
              <a:rPr lang="fr-FR" sz="1500" kern="0" dirty="0" smtClean="0">
                <a:solidFill>
                  <a:srgbClr val="999999"/>
                </a:solidFill>
                <a:latin typeface="+mj-lt"/>
                <a:ea typeface="Proxima Nova"/>
                <a:cs typeface="Proxima Nova"/>
                <a:sym typeface="Proxima Nova"/>
              </a:rPr>
              <a:t>Le rapport sera envoyé à l'adresse email de votre administrateur</a:t>
            </a:r>
            <a:endParaRPr lang="en-US" sz="1500" kern="0" dirty="0">
              <a:solidFill>
                <a:srgbClr val="999999"/>
              </a:solidFill>
              <a:latin typeface="+mj-lt"/>
              <a:ea typeface="Proxima Nova"/>
              <a:cs typeface="Proxima Nova"/>
              <a:sym typeface="Proxima Nova"/>
            </a:endParaRPr>
          </a:p>
        </p:txBody>
      </p:sp>
      <p:sp>
        <p:nvSpPr>
          <p:cNvPr id="6" name="Shape 3282">
            <a:extLst>
              <a:ext uri="{FF2B5EF4-FFF2-40B4-BE49-F238E27FC236}">
                <a16:creationId xmlns="" xmlns:a16="http://schemas.microsoft.com/office/drawing/2014/main" id="{D789F1F6-6665-7043-A787-BDE52C829330}"/>
              </a:ext>
            </a:extLst>
          </p:cNvPr>
          <p:cNvSpPr txBox="1">
            <a:spLocks/>
          </p:cNvSpPr>
          <p:nvPr/>
        </p:nvSpPr>
        <p:spPr>
          <a:xfrm>
            <a:off x="496889" y="6103103"/>
            <a:ext cx="10846375" cy="221942"/>
          </a:xfrm>
          <a:prstGeom prst="rect">
            <a:avLst/>
          </a:prstGeom>
          <a:noFill/>
          <a:ln>
            <a:noFill/>
          </a:ln>
        </p:spPr>
        <p:txBody>
          <a:bodyPr spcFirstLastPara="1" vert="horz"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lt2"/>
              </a:buClr>
              <a:buSzPts val="225"/>
            </a:pPr>
            <a:r>
              <a:rPr lang="fr-FR" dirty="0" smtClean="0"/>
              <a:t>Remarque: Pour exécuter l'évaluateur de disponibilité de Sales Cloud Einstein, vous devez être un administrateur </a:t>
            </a:r>
            <a:r>
              <a:rPr lang="fr-FR" dirty="0" err="1" smtClean="0"/>
              <a:t>Salesforce</a:t>
            </a:r>
            <a:r>
              <a:rPr lang="fr-FR" dirty="0" smtClean="0"/>
              <a:t> ou disposer de l'autorisation Personnaliser l'application.</a:t>
            </a:r>
            <a:endParaRPr lang="en-US" dirty="0">
              <a:solidFill>
                <a:schemeClr val="tx2"/>
              </a:solidFill>
              <a:latin typeface="+mj-lt"/>
            </a:endParaRPr>
          </a:p>
        </p:txBody>
      </p:sp>
      <p:sp>
        <p:nvSpPr>
          <p:cNvPr id="7" name="Shape 3283">
            <a:extLst>
              <a:ext uri="{FF2B5EF4-FFF2-40B4-BE49-F238E27FC236}">
                <a16:creationId xmlns="" xmlns:a16="http://schemas.microsoft.com/office/drawing/2014/main" id="{BBC355C8-2085-1743-B882-D99928FD96E9}"/>
              </a:ext>
            </a:extLst>
          </p:cNvPr>
          <p:cNvSpPr/>
          <p:nvPr/>
        </p:nvSpPr>
        <p:spPr>
          <a:xfrm>
            <a:off x="612460" y="2338123"/>
            <a:ext cx="680623" cy="684622"/>
          </a:xfrm>
          <a:prstGeom prst="ellipse">
            <a:avLst/>
          </a:prstGeom>
          <a:solidFill>
            <a:schemeClr val="accent1"/>
          </a:solidFill>
          <a:ln>
            <a:noFill/>
          </a:ln>
        </p:spPr>
        <p:txBody>
          <a:bodyPr spcFirstLastPara="1" wrap="square" lIns="91376" tIns="45688" rIns="91376" bIns="45688" anchor="t" anchorCtr="0">
            <a:noAutofit/>
          </a:bodyPr>
          <a:lstStyle/>
          <a:p>
            <a:pPr algn="ctr">
              <a:buClr>
                <a:srgbClr val="000000"/>
              </a:buClr>
              <a:buSzPts val="1425"/>
            </a:pPr>
            <a:endParaRPr sz="1900">
              <a:solidFill>
                <a:schemeClr val="lt1"/>
              </a:solidFill>
              <a:latin typeface="+mj-lt"/>
              <a:ea typeface="Arial"/>
              <a:cs typeface="Arial"/>
              <a:sym typeface="Arial"/>
            </a:endParaRPr>
          </a:p>
        </p:txBody>
      </p:sp>
      <p:sp>
        <p:nvSpPr>
          <p:cNvPr id="8" name="Shape 3284">
            <a:extLst>
              <a:ext uri="{FF2B5EF4-FFF2-40B4-BE49-F238E27FC236}">
                <a16:creationId xmlns="" xmlns:a16="http://schemas.microsoft.com/office/drawing/2014/main" id="{97CFF415-7836-0C41-AFF7-F860F9FA60D7}"/>
              </a:ext>
            </a:extLst>
          </p:cNvPr>
          <p:cNvSpPr txBox="1"/>
          <p:nvPr/>
        </p:nvSpPr>
        <p:spPr>
          <a:xfrm>
            <a:off x="688619" y="2418911"/>
            <a:ext cx="528262" cy="523064"/>
          </a:xfrm>
          <a:prstGeom prst="rect">
            <a:avLst/>
          </a:prstGeom>
          <a:noFill/>
          <a:ln>
            <a:noFill/>
          </a:ln>
        </p:spPr>
        <p:txBody>
          <a:bodyPr spcFirstLastPara="1" wrap="square" lIns="91376" tIns="45688" rIns="91376" bIns="45688" anchor="ctr" anchorCtr="0">
            <a:noAutofit/>
          </a:bodyPr>
          <a:lstStyle/>
          <a:p>
            <a:pPr algn="ctr">
              <a:buClr>
                <a:schemeClr val="lt1"/>
              </a:buClr>
              <a:buSzPts val="525"/>
            </a:pPr>
            <a:r>
              <a:rPr lang="en-US" sz="2799">
                <a:solidFill>
                  <a:schemeClr val="lt1"/>
                </a:solidFill>
                <a:latin typeface="+mj-lt"/>
                <a:ea typeface="Proxima Nova"/>
                <a:cs typeface="Proxima Nova"/>
                <a:sym typeface="Proxima Nova"/>
              </a:rPr>
              <a:t>1</a:t>
            </a:r>
            <a:endParaRPr sz="2399">
              <a:latin typeface="+mj-lt"/>
              <a:ea typeface="Proxima Nova"/>
              <a:cs typeface="Proxima Nova"/>
              <a:sym typeface="Proxima Nova"/>
            </a:endParaRPr>
          </a:p>
        </p:txBody>
      </p:sp>
      <p:sp>
        <p:nvSpPr>
          <p:cNvPr id="9" name="Shape 3285">
            <a:extLst>
              <a:ext uri="{FF2B5EF4-FFF2-40B4-BE49-F238E27FC236}">
                <a16:creationId xmlns="" xmlns:a16="http://schemas.microsoft.com/office/drawing/2014/main" id="{C83D89B4-C888-2348-BAEE-8A0EE5188ED8}"/>
              </a:ext>
            </a:extLst>
          </p:cNvPr>
          <p:cNvSpPr/>
          <p:nvPr/>
        </p:nvSpPr>
        <p:spPr>
          <a:xfrm>
            <a:off x="612460" y="3214638"/>
            <a:ext cx="680623" cy="684622"/>
          </a:xfrm>
          <a:prstGeom prst="ellipse">
            <a:avLst/>
          </a:prstGeom>
          <a:solidFill>
            <a:schemeClr val="accent1"/>
          </a:solidFill>
          <a:ln>
            <a:noFill/>
          </a:ln>
        </p:spPr>
        <p:txBody>
          <a:bodyPr spcFirstLastPara="1" wrap="square" lIns="91376" tIns="45688" rIns="91376" bIns="45688" anchor="t" anchorCtr="0">
            <a:noAutofit/>
          </a:bodyPr>
          <a:lstStyle/>
          <a:p>
            <a:pPr algn="ctr">
              <a:buClr>
                <a:srgbClr val="000000"/>
              </a:buClr>
              <a:buSzPts val="1425"/>
            </a:pPr>
            <a:endParaRPr sz="1900">
              <a:solidFill>
                <a:schemeClr val="lt1"/>
              </a:solidFill>
              <a:latin typeface="+mj-lt"/>
              <a:ea typeface="Arial"/>
              <a:cs typeface="Arial"/>
              <a:sym typeface="Arial"/>
            </a:endParaRPr>
          </a:p>
        </p:txBody>
      </p:sp>
      <p:sp>
        <p:nvSpPr>
          <p:cNvPr id="10" name="Shape 3286">
            <a:extLst>
              <a:ext uri="{FF2B5EF4-FFF2-40B4-BE49-F238E27FC236}">
                <a16:creationId xmlns="" xmlns:a16="http://schemas.microsoft.com/office/drawing/2014/main" id="{F7B73B09-95A6-1645-8E06-D196A08CE652}"/>
              </a:ext>
            </a:extLst>
          </p:cNvPr>
          <p:cNvSpPr txBox="1"/>
          <p:nvPr/>
        </p:nvSpPr>
        <p:spPr>
          <a:xfrm>
            <a:off x="688619" y="3295427"/>
            <a:ext cx="528262" cy="523064"/>
          </a:xfrm>
          <a:prstGeom prst="rect">
            <a:avLst/>
          </a:prstGeom>
          <a:noFill/>
          <a:ln>
            <a:noFill/>
          </a:ln>
        </p:spPr>
        <p:txBody>
          <a:bodyPr spcFirstLastPara="1" wrap="square" lIns="91376" tIns="45688" rIns="91376" bIns="45688" anchor="ctr" anchorCtr="0">
            <a:noAutofit/>
          </a:bodyPr>
          <a:lstStyle/>
          <a:p>
            <a:pPr algn="ctr">
              <a:buClr>
                <a:schemeClr val="lt1"/>
              </a:buClr>
              <a:buSzPts val="525"/>
            </a:pPr>
            <a:r>
              <a:rPr lang="en-US" sz="2799">
                <a:solidFill>
                  <a:schemeClr val="lt1"/>
                </a:solidFill>
                <a:latin typeface="+mj-lt"/>
                <a:ea typeface="Proxima Nova"/>
                <a:cs typeface="Proxima Nova"/>
                <a:sym typeface="Proxima Nova"/>
              </a:rPr>
              <a:t>2</a:t>
            </a:r>
            <a:endParaRPr sz="2399">
              <a:latin typeface="+mj-lt"/>
              <a:ea typeface="Proxima Nova"/>
              <a:cs typeface="Proxima Nova"/>
              <a:sym typeface="Proxima Nova"/>
            </a:endParaRPr>
          </a:p>
        </p:txBody>
      </p:sp>
      <p:sp>
        <p:nvSpPr>
          <p:cNvPr id="11" name="Shape 3287">
            <a:extLst>
              <a:ext uri="{FF2B5EF4-FFF2-40B4-BE49-F238E27FC236}">
                <a16:creationId xmlns="" xmlns:a16="http://schemas.microsoft.com/office/drawing/2014/main" id="{5075B0D7-086B-1644-820A-1B6AD43DAFB7}"/>
              </a:ext>
            </a:extLst>
          </p:cNvPr>
          <p:cNvSpPr/>
          <p:nvPr/>
        </p:nvSpPr>
        <p:spPr>
          <a:xfrm>
            <a:off x="612460" y="4088180"/>
            <a:ext cx="680623" cy="684622"/>
          </a:xfrm>
          <a:prstGeom prst="ellipse">
            <a:avLst/>
          </a:prstGeom>
          <a:solidFill>
            <a:schemeClr val="accent1"/>
          </a:solidFill>
          <a:ln>
            <a:noFill/>
          </a:ln>
        </p:spPr>
        <p:txBody>
          <a:bodyPr spcFirstLastPara="1" wrap="square" lIns="91376" tIns="45688" rIns="91376" bIns="45688" anchor="t" anchorCtr="0">
            <a:noAutofit/>
          </a:bodyPr>
          <a:lstStyle/>
          <a:p>
            <a:pPr algn="ctr">
              <a:buClr>
                <a:srgbClr val="000000"/>
              </a:buClr>
              <a:buSzPts val="1425"/>
            </a:pPr>
            <a:endParaRPr sz="1900">
              <a:solidFill>
                <a:schemeClr val="lt1"/>
              </a:solidFill>
              <a:latin typeface="+mj-lt"/>
              <a:ea typeface="Arial"/>
              <a:cs typeface="Arial"/>
              <a:sym typeface="Arial"/>
            </a:endParaRPr>
          </a:p>
        </p:txBody>
      </p:sp>
      <p:sp>
        <p:nvSpPr>
          <p:cNvPr id="12" name="Shape 3288">
            <a:extLst>
              <a:ext uri="{FF2B5EF4-FFF2-40B4-BE49-F238E27FC236}">
                <a16:creationId xmlns="" xmlns:a16="http://schemas.microsoft.com/office/drawing/2014/main" id="{59A16CBE-FC20-A246-90F1-645A07018F85}"/>
              </a:ext>
            </a:extLst>
          </p:cNvPr>
          <p:cNvSpPr txBox="1"/>
          <p:nvPr/>
        </p:nvSpPr>
        <p:spPr>
          <a:xfrm>
            <a:off x="688619" y="4168968"/>
            <a:ext cx="528262" cy="523064"/>
          </a:xfrm>
          <a:prstGeom prst="rect">
            <a:avLst/>
          </a:prstGeom>
          <a:noFill/>
          <a:ln>
            <a:noFill/>
          </a:ln>
        </p:spPr>
        <p:txBody>
          <a:bodyPr spcFirstLastPara="1" wrap="square" lIns="91376" tIns="45688" rIns="91376" bIns="45688" anchor="ctr" anchorCtr="0">
            <a:noAutofit/>
          </a:bodyPr>
          <a:lstStyle/>
          <a:p>
            <a:pPr algn="ctr">
              <a:buClr>
                <a:schemeClr val="lt1"/>
              </a:buClr>
              <a:buSzPts val="525"/>
            </a:pPr>
            <a:r>
              <a:rPr lang="en-US" sz="2799">
                <a:solidFill>
                  <a:schemeClr val="lt1"/>
                </a:solidFill>
                <a:latin typeface="+mj-lt"/>
                <a:ea typeface="Proxima Nova"/>
                <a:cs typeface="Proxima Nova"/>
                <a:sym typeface="Proxima Nova"/>
              </a:rPr>
              <a:t>3</a:t>
            </a:r>
            <a:endParaRPr sz="2399">
              <a:latin typeface="+mj-lt"/>
              <a:ea typeface="Proxima Nova"/>
              <a:cs typeface="Proxima Nova"/>
              <a:sym typeface="Proxima Nova"/>
            </a:endParaRPr>
          </a:p>
        </p:txBody>
      </p:sp>
      <p:pic>
        <p:nvPicPr>
          <p:cNvPr id="13" name="Shape 3289">
            <a:extLst>
              <a:ext uri="{FF2B5EF4-FFF2-40B4-BE49-F238E27FC236}">
                <a16:creationId xmlns="" xmlns:a16="http://schemas.microsoft.com/office/drawing/2014/main" id="{09FAFDA8-51E1-1047-A052-CAD2F306CD64}"/>
              </a:ext>
            </a:extLst>
          </p:cNvPr>
          <p:cNvPicPr preferRelativeResize="0"/>
          <p:nvPr/>
        </p:nvPicPr>
        <p:blipFill>
          <a:blip r:embed="rId3" cstate="print">
            <a:alphaModFix/>
          </a:blip>
          <a:stretch>
            <a:fillRect/>
          </a:stretch>
        </p:blipFill>
        <p:spPr>
          <a:xfrm>
            <a:off x="5725330" y="1861176"/>
            <a:ext cx="6141002" cy="3766772"/>
          </a:xfrm>
          <a:prstGeom prst="rect">
            <a:avLst/>
          </a:prstGeom>
          <a:noFill/>
          <a:ln w="9525" cap="flat" cmpd="sng">
            <a:solidFill>
              <a:schemeClr val="dk2"/>
            </a:solidFill>
            <a:prstDash val="solid"/>
            <a:round/>
            <a:headEnd type="none" w="med" len="med"/>
            <a:tailEnd type="none" w="med" len="med"/>
          </a:ln>
        </p:spPr>
      </p:pic>
    </p:spTree>
    <p:extLst>
      <p:ext uri="{BB962C8B-B14F-4D97-AF65-F5344CB8AC3E}">
        <p14:creationId xmlns:p14="http://schemas.microsoft.com/office/powerpoint/2010/main" val="83142422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latin typeface="+mn-lt"/>
              </a:rPr>
              <a:t>Module 6: Managing Data</a:t>
            </a:r>
          </a:p>
        </p:txBody>
      </p:sp>
      <p:sp>
        <p:nvSpPr>
          <p:cNvPr id="3" name="Text Placeholder 2"/>
          <p:cNvSpPr>
            <a:spLocks noGrp="1"/>
          </p:cNvSpPr>
          <p:nvPr>
            <p:ph type="body" sz="quarter" idx="13"/>
          </p:nvPr>
        </p:nvSpPr>
        <p:spPr>
          <a:xfrm>
            <a:off x="498262" y="914276"/>
            <a:ext cx="5328841" cy="2106386"/>
          </a:xfrm>
        </p:spPr>
        <p:txBody>
          <a:bodyPr/>
          <a:lstStyle/>
          <a:p>
            <a:pPr lvl="2">
              <a:spcBef>
                <a:spcPts val="900"/>
              </a:spcBef>
              <a:buFont typeface="Arial" panose="020B0604020202020204" pitchFamily="34" charset="0"/>
              <a:buChar char="•"/>
            </a:pPr>
            <a:endParaRPr lang="en-US" sz="2400" b="1" dirty="0"/>
          </a:p>
          <a:p>
            <a:pPr lvl="2">
              <a:spcBef>
                <a:spcPts val="900"/>
              </a:spcBef>
              <a:buFont typeface="Arial" panose="020B0604020202020204" pitchFamily="34" charset="0"/>
              <a:buChar char="•"/>
            </a:pPr>
            <a:r>
              <a:rPr lang="en-US" sz="2400" dirty="0"/>
              <a:t>Salesforce Einstein</a:t>
            </a:r>
          </a:p>
          <a:p>
            <a:pPr lvl="2">
              <a:spcBef>
                <a:spcPts val="900"/>
              </a:spcBef>
              <a:buFont typeface="Arial" panose="020B0604020202020204" pitchFamily="34" charset="0"/>
              <a:buChar char="•"/>
            </a:pPr>
            <a:r>
              <a:rPr lang="fr-FR" sz="2400" b="1" dirty="0" smtClean="0"/>
              <a:t>Assistants d'importation</a:t>
            </a:r>
          </a:p>
          <a:p>
            <a:pPr lvl="2">
              <a:spcBef>
                <a:spcPts val="900"/>
              </a:spcBef>
              <a:buFont typeface="Arial" panose="020B0604020202020204" pitchFamily="34" charset="0"/>
              <a:buChar char="•"/>
            </a:pPr>
            <a:r>
              <a:rPr lang="fr-FR" sz="2400" dirty="0" smtClean="0"/>
              <a:t>Data Loader</a:t>
            </a:r>
          </a:p>
          <a:p>
            <a:pPr lvl="2">
              <a:spcBef>
                <a:spcPts val="900"/>
              </a:spcBef>
              <a:buFont typeface="Arial" panose="020B0604020202020204" pitchFamily="34" charset="0"/>
              <a:buChar char="•"/>
            </a:pPr>
            <a:r>
              <a:rPr lang="fr-FR" sz="2400" dirty="0" smtClean="0"/>
              <a:t>Transfert de masse</a:t>
            </a:r>
          </a:p>
          <a:p>
            <a:pPr lvl="2">
              <a:spcBef>
                <a:spcPts val="900"/>
              </a:spcBef>
              <a:buFont typeface="Arial" panose="020B0604020202020204" pitchFamily="34" charset="0"/>
              <a:buChar char="•"/>
            </a:pPr>
            <a:r>
              <a:rPr lang="fr-FR" sz="2400" dirty="0" smtClean="0"/>
              <a:t>Sauvegarde de données</a:t>
            </a:r>
          </a:p>
          <a:p>
            <a:pPr lvl="2">
              <a:spcBef>
                <a:spcPts val="900"/>
              </a:spcBef>
              <a:buFont typeface="Arial" panose="020B0604020202020204" pitchFamily="34" charset="0"/>
              <a:buChar char="•"/>
            </a:pPr>
            <a:r>
              <a:rPr lang="fr-FR" sz="2400" dirty="0" smtClean="0"/>
              <a:t>Suppression de masse et corbeille</a:t>
            </a:r>
          </a:p>
          <a:p>
            <a:pPr marL="0" lvl="2" indent="0">
              <a:spcBef>
                <a:spcPts val="900"/>
              </a:spcBef>
              <a:buNone/>
            </a:pPr>
            <a:endParaRPr lang="en-US" sz="2400" dirty="0"/>
          </a:p>
          <a:p>
            <a:pPr marL="457200" indent="-457200">
              <a:buFont typeface="Wingdings" panose="05000000000000000000" pitchFamily="2" charset="2"/>
              <a:buChar char="§"/>
            </a:pPr>
            <a:endParaRPr lang="en-IN" sz="2800" dirty="0"/>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287</a:t>
            </a:fld>
            <a:endParaRPr lang="en-US" dirty="0"/>
          </a:p>
        </p:txBody>
      </p:sp>
    </p:spTree>
    <p:extLst>
      <p:ext uri="{BB962C8B-B14F-4D97-AF65-F5344CB8AC3E}">
        <p14:creationId xmlns:p14="http://schemas.microsoft.com/office/powerpoint/2010/main" val="37974562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288</a:t>
            </a:fld>
            <a:endParaRPr lang="en-US" smtClean="0"/>
          </a:p>
        </p:txBody>
      </p:sp>
      <p:sp>
        <p:nvSpPr>
          <p:cNvPr id="3" name="Text Placeholder 2"/>
          <p:cNvSpPr>
            <a:spLocks noGrp="1"/>
          </p:cNvSpPr>
          <p:nvPr>
            <p:ph type="body" sz="quarter" idx="11"/>
          </p:nvPr>
        </p:nvSpPr>
        <p:spPr/>
        <p:txBody>
          <a:bodyPr/>
          <a:lstStyle/>
          <a:p>
            <a:r>
              <a:rPr lang="fr-FR"/>
              <a:t>Importer les pistes</a:t>
            </a:r>
          </a:p>
        </p:txBody>
      </p:sp>
      <p:graphicFrame>
        <p:nvGraphicFramePr>
          <p:cNvPr id="4" name="Table 3"/>
          <p:cNvGraphicFramePr>
            <a:graphicFrameLocks noGrp="1"/>
          </p:cNvGraphicFramePr>
          <p:nvPr>
            <p:extLst>
              <p:ext uri="{D42A27DB-BD31-4B8C-83A1-F6EECF244321}">
                <p14:modId xmlns:p14="http://schemas.microsoft.com/office/powerpoint/2010/main" val="1565717685"/>
              </p:ext>
            </p:extLst>
          </p:nvPr>
        </p:nvGraphicFramePr>
        <p:xfrm>
          <a:off x="1711207" y="984063"/>
          <a:ext cx="8673764" cy="5797481"/>
        </p:xfrm>
        <a:graphic>
          <a:graphicData uri="http://schemas.openxmlformats.org/drawingml/2006/table">
            <a:tbl>
              <a:tblPr firstRow="1" bandRow="1">
                <a:tableStyleId>{5C22544A-7EE6-4342-B048-85BDC9FD1C3A}</a:tableStyleId>
              </a:tblPr>
              <a:tblGrid>
                <a:gridCol w="8280419">
                  <a:extLst>
                    <a:ext uri="{9D8B030D-6E8A-4147-A177-3AD203B41FA5}">
                      <a16:colId xmlns:a16="http://schemas.microsoft.com/office/drawing/2014/main" xmlns="" val="20000"/>
                    </a:ext>
                  </a:extLst>
                </a:gridCol>
                <a:gridCol w="393345">
                  <a:extLst>
                    <a:ext uri="{9D8B030D-6E8A-4147-A177-3AD203B41FA5}">
                      <a16:colId xmlns:a16="http://schemas.microsoft.com/office/drawing/2014/main" xmlns="" val="20001"/>
                    </a:ext>
                  </a:extLst>
                </a:gridCol>
              </a:tblGrid>
              <a:tr h="8418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Conner </a:t>
                      </a:r>
                      <a:r>
                        <a:rPr lang="fr-FR" sz="1800" b="0" dirty="0" err="1">
                          <a:solidFill>
                            <a:srgbClr val="0070C0"/>
                          </a:solidFill>
                          <a:latin typeface="Salesforce Sans" panose="020B0505020202020203" pitchFamily="34" charset="0"/>
                          <a:ea typeface="Segoe UI" pitchFamily="34" charset="0"/>
                          <a:cs typeface="Segoe UI" pitchFamily="34" charset="0"/>
                        </a:rPr>
                        <a:t>McCoy</a:t>
                      </a:r>
                      <a:endParaRPr lang="fr-FR"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2380886">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Pourriez-vous </a:t>
                      </a:r>
                      <a:r>
                        <a:rPr lang="fr-FR" sz="1800" b="0" dirty="0" smtClean="0">
                          <a:solidFill>
                            <a:schemeClr val="tx1"/>
                          </a:solidFill>
                          <a:latin typeface="Salesforce Sans" panose="020B0505020202020203" pitchFamily="34" charset="0"/>
                          <a:ea typeface="Segoe UI" pitchFamily="34" charset="0"/>
                          <a:cs typeface="Segoe UI" pitchFamily="34" charset="0"/>
                        </a:rPr>
                        <a:t>s'il </a:t>
                      </a:r>
                      <a:r>
                        <a:rPr lang="fr-FR" sz="1800" b="0" dirty="0">
                          <a:solidFill>
                            <a:schemeClr val="tx1"/>
                          </a:solidFill>
                          <a:latin typeface="Salesforce Sans" panose="020B0505020202020203" pitchFamily="34" charset="0"/>
                          <a:ea typeface="Segoe UI" pitchFamily="34" charset="0"/>
                          <a:cs typeface="Segoe UI" pitchFamily="34" charset="0"/>
                        </a:rPr>
                        <a:t>vous plaît importer cette liste de pistes issue de nos 2 derniers salons en Amérique du nord ?</a:t>
                      </a: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
                      </a:r>
                      <a:br>
                        <a:rPr lang="fr-FR" sz="1800" b="0" dirty="0">
                          <a:solidFill>
                            <a:schemeClr val="tx1"/>
                          </a:solidFill>
                          <a:latin typeface="Salesforce Sans" panose="020B0505020202020203" pitchFamily="34" charset="0"/>
                          <a:ea typeface="Segoe UI" pitchFamily="34" charset="0"/>
                          <a:cs typeface="Segoe UI" pitchFamily="34" charset="0"/>
                        </a:rPr>
                      </a:br>
                      <a:endParaRPr lang="fr-FR" sz="1800" b="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2585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8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484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Allison Wheeler </a:t>
                      </a:r>
                      <a:r>
                        <a:rPr lang="fr-FR" sz="1600" b="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664685">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John Wiseman</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smtClean="0">
                          <a:solidFill>
                            <a:schemeClr val="tx1"/>
                          </a:solidFill>
                          <a:latin typeface="Salesforce Sans" panose="020B0505020202020203" pitchFamily="34" charset="0"/>
                          <a:ea typeface="Segoe UI" pitchFamily="34" charset="0"/>
                          <a:cs typeface="Segoe UI" pitchFamily="34" charset="0"/>
                        </a:rPr>
                        <a:t>C'est </a:t>
                      </a:r>
                      <a:r>
                        <a:rPr lang="fr-FR" sz="1800" b="0" dirty="0">
                          <a:solidFill>
                            <a:schemeClr val="tx1"/>
                          </a:solidFill>
                          <a:latin typeface="Salesforce Sans" panose="020B0505020202020203" pitchFamily="34" charset="0"/>
                          <a:ea typeface="Segoe UI" pitchFamily="34" charset="0"/>
                          <a:cs typeface="Segoe UI" pitchFamily="34" charset="0"/>
                        </a:rPr>
                        <a:t>formidable de voir ces salons porter leurs fruits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31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711207" y="4394849"/>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245058" y="1087414"/>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208493" y="5242238"/>
            <a:ext cx="297640" cy="288435"/>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885" t="46147" r="63887" b="17666"/>
          <a:stretch/>
        </p:blipFill>
        <p:spPr>
          <a:xfrm>
            <a:off x="1747825" y="2523098"/>
            <a:ext cx="2499361" cy="166116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6249" t="-3301" r="14933" b="75046"/>
          <a:stretch/>
        </p:blipFill>
        <p:spPr>
          <a:xfrm>
            <a:off x="1729725" y="1043045"/>
            <a:ext cx="484740" cy="504073"/>
          </a:xfrm>
          <a:prstGeom prst="ellipse">
            <a:avLst/>
          </a:prstGeom>
          <a:solidFill>
            <a:schemeClr val="bg2">
              <a:lumMod val="90000"/>
            </a:schemeClr>
          </a:solidFill>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18233" t="-1523" r="17460" b="78192"/>
          <a:stretch/>
        </p:blipFill>
        <p:spPr>
          <a:xfrm>
            <a:off x="1886084" y="5193251"/>
            <a:ext cx="403526" cy="391749"/>
          </a:xfrm>
          <a:prstGeom prst="ellipse">
            <a:avLst/>
          </a:prstGeom>
          <a:solidFill>
            <a:schemeClr val="bg2">
              <a:lumMod val="90000"/>
            </a:schemeClr>
          </a:solidFill>
        </p:spPr>
      </p:pic>
      <p:grpSp>
        <p:nvGrpSpPr>
          <p:cNvPr id="13" name="Group 12"/>
          <p:cNvGrpSpPr/>
          <p:nvPr/>
        </p:nvGrpSpPr>
        <p:grpSpPr>
          <a:xfrm>
            <a:off x="2011647" y="4395605"/>
            <a:ext cx="3501663" cy="277000"/>
            <a:chOff x="2204192" y="3458997"/>
            <a:chExt cx="3501663" cy="277000"/>
          </a:xfrm>
        </p:grpSpPr>
        <p:sp>
          <p:nvSpPr>
            <p:cNvPr id="14" name="TextBox 13">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5" name="TextBox 14">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6" name="TextBox 15">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2382318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289</a:t>
            </a:fld>
            <a:endParaRPr lang="en-US" smtClean="0"/>
          </a:p>
        </p:txBody>
      </p:sp>
      <p:sp>
        <p:nvSpPr>
          <p:cNvPr id="3" name="Text Placeholder 2"/>
          <p:cNvSpPr>
            <a:spLocks noGrp="1"/>
          </p:cNvSpPr>
          <p:nvPr>
            <p:ph type="body" sz="quarter" idx="11"/>
          </p:nvPr>
        </p:nvSpPr>
        <p:spPr>
          <a:xfrm>
            <a:off x="455733" y="7437"/>
            <a:ext cx="10612317" cy="914400"/>
          </a:xfrm>
        </p:spPr>
        <p:txBody>
          <a:bodyPr/>
          <a:lstStyle/>
          <a:p>
            <a:r>
              <a:rPr lang="fr-FR" dirty="0"/>
              <a:t>Importer des donnés : assistant </a:t>
            </a:r>
            <a:r>
              <a:rPr lang="fr-FR" dirty="0" smtClean="0"/>
              <a:t>d'importation </a:t>
            </a:r>
            <a:r>
              <a:rPr lang="fr-FR" dirty="0"/>
              <a:t>de données</a:t>
            </a:r>
          </a:p>
        </p:txBody>
      </p:sp>
      <p:sp>
        <p:nvSpPr>
          <p:cNvPr id="4" name="Text Placeholder 3"/>
          <p:cNvSpPr>
            <a:spLocks noGrp="1"/>
          </p:cNvSpPr>
          <p:nvPr>
            <p:ph type="body" sz="quarter" idx="12"/>
          </p:nvPr>
        </p:nvSpPr>
        <p:spPr>
          <a:xfrm>
            <a:off x="455733" y="1077687"/>
            <a:ext cx="10971736" cy="1551214"/>
          </a:xfrm>
        </p:spPr>
        <p:txBody>
          <a:bodyPr/>
          <a:lstStyle/>
          <a:p>
            <a:pPr>
              <a:lnSpc>
                <a:spcPct val="100000"/>
              </a:lnSpc>
            </a:pPr>
            <a:r>
              <a:rPr lang="fr-FR" dirty="0" smtClean="0"/>
              <a:t>L'assistant d'importation </a:t>
            </a:r>
            <a:r>
              <a:rPr lang="fr-FR" dirty="0"/>
              <a:t>de données propose une interface unifiée grâce à laquelle vous pouvez importer des données pour des comptes, contacts, pistes, solutions, membres de campagnes et objets personnalisés. </a:t>
            </a:r>
          </a:p>
          <a:p>
            <a:pPr>
              <a:lnSpc>
                <a:spcPct val="100000"/>
              </a:lnSpc>
            </a:pPr>
            <a:endParaRPr lang="en-IN" dirty="0"/>
          </a:p>
        </p:txBody>
      </p:sp>
      <p:grpSp>
        <p:nvGrpSpPr>
          <p:cNvPr id="5" name="Group 4"/>
          <p:cNvGrpSpPr/>
          <p:nvPr/>
        </p:nvGrpSpPr>
        <p:grpSpPr>
          <a:xfrm>
            <a:off x="4547331" y="2368608"/>
            <a:ext cx="3257054" cy="2887844"/>
            <a:chOff x="4612669" y="2036204"/>
            <a:chExt cx="3257054" cy="2887844"/>
          </a:xfrm>
          <a:solidFill>
            <a:srgbClr val="19325C"/>
          </a:solidFill>
        </p:grpSpPr>
        <p:sp>
          <p:nvSpPr>
            <p:cNvPr id="6" name="Rounded Rectangle 13"/>
            <p:cNvSpPr/>
            <p:nvPr/>
          </p:nvSpPr>
          <p:spPr bwMode="auto">
            <a:xfrm>
              <a:off x="4612669" y="2036204"/>
              <a:ext cx="3257054" cy="763200"/>
            </a:xfrm>
            <a:prstGeom prst="roundRect">
              <a:avLst/>
            </a:prstGeom>
            <a:grp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fontAlgn="base">
                <a:lnSpc>
                  <a:spcPts val="2000"/>
                </a:lnSpc>
                <a:spcBef>
                  <a:spcPct val="0"/>
                </a:spcBef>
                <a:spcAft>
                  <a:spcPct val="0"/>
                </a:spcAft>
              </a:pPr>
              <a:r>
                <a:rPr lang="fr-FR" dirty="0">
                  <a:solidFill>
                    <a:schemeClr val="bg1"/>
                  </a:solidFill>
                </a:rPr>
                <a:t>Choisissez quoi faire avec les données importées.</a:t>
              </a:r>
            </a:p>
          </p:txBody>
        </p:sp>
        <p:pic>
          <p:nvPicPr>
            <p:cNvPr id="7" name="Picture 3"/>
            <p:cNvPicPr>
              <a:picLocks noChangeAspect="1" noChangeArrowheads="1"/>
            </p:cNvPicPr>
            <p:nvPr/>
          </p:nvPicPr>
          <p:blipFill>
            <a:blip r:embed="rId3" cstate="print"/>
            <a:srcRect/>
            <a:stretch>
              <a:fillRect/>
            </a:stretch>
          </p:blipFill>
          <p:spPr bwMode="auto">
            <a:xfrm>
              <a:off x="4879529" y="2843096"/>
              <a:ext cx="2723334" cy="2080952"/>
            </a:xfrm>
            <a:prstGeom prst="rect">
              <a:avLst/>
            </a:prstGeom>
            <a:grp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8" name="Group 7"/>
          <p:cNvGrpSpPr/>
          <p:nvPr/>
        </p:nvGrpSpPr>
        <p:grpSpPr>
          <a:xfrm>
            <a:off x="8354525" y="2368608"/>
            <a:ext cx="3145814" cy="3659215"/>
            <a:chOff x="8413140" y="2017154"/>
            <a:chExt cx="3145814" cy="3659215"/>
          </a:xfrm>
          <a:solidFill>
            <a:srgbClr val="19325C"/>
          </a:solidFill>
        </p:grpSpPr>
        <p:sp>
          <p:nvSpPr>
            <p:cNvPr id="9" name="Rounded Rectangle 14"/>
            <p:cNvSpPr/>
            <p:nvPr/>
          </p:nvSpPr>
          <p:spPr bwMode="auto">
            <a:xfrm>
              <a:off x="8413140" y="2017154"/>
              <a:ext cx="3145814" cy="763200"/>
            </a:xfrm>
            <a:prstGeom prst="roundRect">
              <a:avLst/>
            </a:prstGeom>
            <a:grp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R="0" indent="0" algn="ctr" fontAlgn="base">
                <a:lnSpc>
                  <a:spcPts val="2000"/>
                </a:lnSpc>
                <a:spcBef>
                  <a:spcPct val="0"/>
                </a:spcBef>
                <a:spcAft>
                  <a:spcPct val="0"/>
                </a:spcAft>
                <a:buClrTx/>
                <a:buSzTx/>
                <a:buFontTx/>
                <a:buNone/>
                <a:tabLst/>
              </a:pPr>
              <a:r>
                <a:rPr lang="fr-FR" dirty="0">
                  <a:solidFill>
                    <a:schemeClr val="bg1"/>
                  </a:solidFill>
                </a:rPr>
                <a:t>Glissez déposez</a:t>
              </a:r>
              <a:br>
                <a:rPr lang="fr-FR" dirty="0">
                  <a:solidFill>
                    <a:schemeClr val="bg1"/>
                  </a:solidFill>
                </a:rPr>
              </a:br>
              <a:r>
                <a:rPr lang="fr-FR" dirty="0">
                  <a:solidFill>
                    <a:schemeClr val="bg1"/>
                  </a:solidFill>
                </a:rPr>
                <a:t>les fichiers </a:t>
              </a:r>
              <a:r>
                <a:rPr lang="fr-FR" dirty="0" smtClean="0">
                  <a:solidFill>
                    <a:schemeClr val="bg1"/>
                  </a:solidFill>
                </a:rPr>
                <a:t>d'importation</a:t>
              </a:r>
              <a:r>
                <a:rPr lang="fr-FR" dirty="0">
                  <a:solidFill>
                    <a:schemeClr val="bg1"/>
                  </a:solidFill>
                </a:rPr>
                <a:t>.</a:t>
              </a:r>
            </a:p>
          </p:txBody>
        </p:sp>
        <p:pic>
          <p:nvPicPr>
            <p:cNvPr id="10" name="Picture 4"/>
            <p:cNvPicPr>
              <a:picLocks noChangeAspect="1" noChangeArrowheads="1"/>
            </p:cNvPicPr>
            <p:nvPr/>
          </p:nvPicPr>
          <p:blipFill>
            <a:blip r:embed="rId4" cstate="print"/>
            <a:srcRect/>
            <a:stretch>
              <a:fillRect/>
            </a:stretch>
          </p:blipFill>
          <p:spPr bwMode="auto">
            <a:xfrm>
              <a:off x="8692237" y="2790179"/>
              <a:ext cx="2587620" cy="2886190"/>
            </a:xfrm>
            <a:prstGeom prst="rect">
              <a:avLst/>
            </a:prstGeom>
            <a:grp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11" name="Group 10"/>
          <p:cNvGrpSpPr/>
          <p:nvPr/>
        </p:nvGrpSpPr>
        <p:grpSpPr>
          <a:xfrm>
            <a:off x="797955" y="2368608"/>
            <a:ext cx="3258230" cy="3311622"/>
            <a:chOff x="856570" y="2036204"/>
            <a:chExt cx="3258230" cy="3311622"/>
          </a:xfrm>
          <a:solidFill>
            <a:srgbClr val="19325C"/>
          </a:solidFill>
        </p:grpSpPr>
        <p:sp>
          <p:nvSpPr>
            <p:cNvPr id="12" name="Rounded Rectangle 12"/>
            <p:cNvSpPr/>
            <p:nvPr/>
          </p:nvSpPr>
          <p:spPr bwMode="auto">
            <a:xfrm>
              <a:off x="856570" y="2036204"/>
              <a:ext cx="3258230" cy="762001"/>
            </a:xfrm>
            <a:prstGeom prst="roundRect">
              <a:avLst/>
            </a:prstGeom>
            <a:grp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ts val="2000"/>
                </a:lnSpc>
                <a:spcBef>
                  <a:spcPct val="0"/>
                </a:spcBef>
                <a:spcAft>
                  <a:spcPct val="0"/>
                </a:spcAft>
                <a:buClrTx/>
                <a:buSzTx/>
                <a:buFontTx/>
                <a:buNone/>
                <a:tabLst/>
              </a:pPr>
              <a:r>
                <a:rPr kumimoji="0" lang="fr-FR" i="0" u="none" strike="noStrike" cap="none" normalizeH="0" dirty="0">
                  <a:ln>
                    <a:noFill/>
                  </a:ln>
                  <a:solidFill>
                    <a:schemeClr val="bg1"/>
                  </a:solidFill>
                  <a:latin typeface="+mn-lt"/>
                </a:rPr>
                <a:t>Utilisez le même assistant pour tous les objets disponibles.</a:t>
              </a:r>
            </a:p>
          </p:txBody>
        </p:sp>
        <p:pic>
          <p:nvPicPr>
            <p:cNvPr id="13" name="Picture 12"/>
            <p:cNvPicPr>
              <a:picLocks noChangeAspect="1"/>
            </p:cNvPicPr>
            <p:nvPr/>
          </p:nvPicPr>
          <p:blipFill>
            <a:blip r:embed="rId5" cstate="print"/>
            <a:stretch>
              <a:fillRect/>
            </a:stretch>
          </p:blipFill>
          <p:spPr>
            <a:xfrm>
              <a:off x="987890" y="2851501"/>
              <a:ext cx="2995590" cy="2496325"/>
            </a:xfrm>
            <a:prstGeom prst="rect">
              <a:avLst/>
            </a:prstGeom>
            <a:grpFill/>
            <a:ln>
              <a:solidFill>
                <a:schemeClr val="bg2"/>
              </a:solidFill>
            </a:ln>
          </p:spPr>
          <p:style>
            <a:lnRef idx="1">
              <a:schemeClr val="dk1"/>
            </a:lnRef>
            <a:fillRef idx="2">
              <a:schemeClr val="dk1"/>
            </a:fillRef>
            <a:effectRef idx="1">
              <a:schemeClr val="dk1"/>
            </a:effectRef>
            <a:fontRef idx="minor">
              <a:schemeClr val="dk1"/>
            </a:fontRef>
          </p:style>
        </p:pic>
      </p:grpSp>
      <p:grpSp>
        <p:nvGrpSpPr>
          <p:cNvPr id="14" name="Group 13"/>
          <p:cNvGrpSpPr/>
          <p:nvPr/>
        </p:nvGrpSpPr>
        <p:grpSpPr>
          <a:xfrm>
            <a:off x="-1" y="6057781"/>
            <a:ext cx="12188825" cy="800219"/>
            <a:chOff x="-1" y="6057781"/>
            <a:chExt cx="12188825" cy="800219"/>
          </a:xfrm>
        </p:grpSpPr>
        <p:sp>
          <p:nvSpPr>
            <p:cNvPr id="15" name="Rectangle 14"/>
            <p:cNvSpPr/>
            <p:nvPr/>
          </p:nvSpPr>
          <p:spPr bwMode="auto">
            <a:xfrm>
              <a:off x="-1"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pPr algn="l"/>
              <a:r>
                <a:rPr lang="fr-FR" sz="2000" b="1" dirty="0">
                  <a:solidFill>
                    <a:srgbClr val="19325C"/>
                  </a:solidFill>
                </a:rPr>
                <a:t>Configuration | Administration | Données | Assistant </a:t>
              </a:r>
              <a:r>
                <a:rPr lang="fr-FR" sz="2000" b="1" dirty="0" smtClean="0">
                  <a:solidFill>
                    <a:srgbClr val="19325C"/>
                  </a:solidFill>
                </a:rPr>
                <a:t>d'aide </a:t>
              </a:r>
              <a:r>
                <a:rPr lang="fr-FR" sz="2000" b="1" dirty="0">
                  <a:solidFill>
                    <a:srgbClr val="19325C"/>
                  </a:solidFill>
                </a:rPr>
                <a:t>à </a:t>
              </a:r>
              <a:r>
                <a:rPr lang="fr-FR" sz="2000" b="1" dirty="0" smtClean="0">
                  <a:solidFill>
                    <a:srgbClr val="19325C"/>
                  </a:solidFill>
                </a:rPr>
                <a:t>l'import </a:t>
              </a:r>
              <a:r>
                <a:rPr lang="fr-FR" sz="2000" b="1" dirty="0">
                  <a:solidFill>
                    <a:srgbClr val="19325C"/>
                  </a:solidFill>
                </a:rPr>
                <a:t>de données</a:t>
              </a:r>
            </a:p>
          </p:txBody>
        </p:sp>
        <p:sp>
          <p:nvSpPr>
            <p:cNvPr id="16"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628423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29</a:t>
            </a:fld>
            <a:endParaRPr lang="en-US"/>
          </a:p>
        </p:txBody>
      </p:sp>
      <p:sp>
        <p:nvSpPr>
          <p:cNvPr id="3" name="Text Placeholder 2"/>
          <p:cNvSpPr>
            <a:spLocks noGrp="1"/>
          </p:cNvSpPr>
          <p:nvPr>
            <p:ph type="body" sz="quarter" idx="11"/>
          </p:nvPr>
        </p:nvSpPr>
        <p:spPr/>
        <p:txBody>
          <a:bodyPr/>
          <a:lstStyle/>
          <a:p>
            <a:r>
              <a:rPr lang="fr-FR"/>
              <a:t>Les parcours guident et affichent la progression</a:t>
            </a:r>
          </a:p>
        </p:txBody>
      </p:sp>
      <p:sp>
        <p:nvSpPr>
          <p:cNvPr id="4" name="Text Placeholder 3"/>
          <p:cNvSpPr>
            <a:spLocks noGrp="1"/>
          </p:cNvSpPr>
          <p:nvPr>
            <p:ph type="body" sz="quarter" idx="12"/>
          </p:nvPr>
        </p:nvSpPr>
        <p:spPr>
          <a:xfrm>
            <a:off x="455732" y="1060704"/>
            <a:ext cx="5999932" cy="1408176"/>
          </a:xfrm>
        </p:spPr>
        <p:txBody>
          <a:bodyPr/>
          <a:lstStyle/>
          <a:p>
            <a:pPr>
              <a:lnSpc>
                <a:spcPct val="100000"/>
              </a:lnSpc>
            </a:pPr>
            <a:r>
              <a:rPr lang="fr-FR" sz="2000" dirty="0"/>
              <a:t>Les </a:t>
            </a:r>
            <a:r>
              <a:rPr lang="fr-FR" sz="2000" b="1" dirty="0"/>
              <a:t>parcours</a:t>
            </a:r>
            <a:r>
              <a:rPr lang="fr-FR" sz="2000" dirty="0"/>
              <a:t> guident vos utilisateurs à chaque étape des processus de votre entreprise. </a:t>
            </a:r>
            <a:r>
              <a:rPr lang="pl-PL" sz="2000" dirty="0" smtClean="0"/>
              <a:t/>
            </a:r>
            <a:br>
              <a:rPr lang="pl-PL" sz="2000" dirty="0" smtClean="0"/>
            </a:br>
            <a:r>
              <a:rPr lang="fr-FR" sz="2000" dirty="0" smtClean="0"/>
              <a:t>Ils </a:t>
            </a:r>
            <a:r>
              <a:rPr lang="fr-FR" sz="2000" dirty="0"/>
              <a:t>aident les utilisateurs à rester concentrés sur les tâches importantes afin de pouvoir travailler plus efficacement.</a:t>
            </a:r>
          </a:p>
          <a:p>
            <a:pPr>
              <a:lnSpc>
                <a:spcPct val="100000"/>
              </a:lnSpc>
            </a:pPr>
            <a:endParaRPr lang="en-IN" sz="2000" dirty="0"/>
          </a:p>
        </p:txBody>
      </p:sp>
      <p:sp>
        <p:nvSpPr>
          <p:cNvPr id="5" name="Text Placeholder 4"/>
          <p:cNvSpPr>
            <a:spLocks noGrp="1"/>
          </p:cNvSpPr>
          <p:nvPr>
            <p:ph type="body" sz="quarter" idx="13"/>
          </p:nvPr>
        </p:nvSpPr>
        <p:spPr>
          <a:xfrm>
            <a:off x="6803135" y="1060704"/>
            <a:ext cx="5129785" cy="1280160"/>
          </a:xfrm>
        </p:spPr>
        <p:txBody>
          <a:bodyPr/>
          <a:lstStyle/>
          <a:p>
            <a:pPr>
              <a:lnSpc>
                <a:spcPct val="100000"/>
              </a:lnSpc>
            </a:pPr>
            <a:r>
              <a:rPr lang="fr-FR" sz="2000" dirty="0"/>
              <a:t>Les parcours sont utilisés avec les comptes, les pistes, les campagnes, les requêtes, les contrats, les opportunités, les commandes, les devis ou les objets personnalisés. </a:t>
            </a:r>
          </a:p>
          <a:p>
            <a:pPr>
              <a:lnSpc>
                <a:spcPct val="100000"/>
              </a:lnSpc>
            </a:pPr>
            <a:endParaRPr lang="en-IN" sz="20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488" y="2685488"/>
            <a:ext cx="11736734" cy="263621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7" name="Content Placeholder 2"/>
          <p:cNvSpPr txBox="1">
            <a:spLocks/>
          </p:cNvSpPr>
          <p:nvPr/>
        </p:nvSpPr>
        <p:spPr bwMode="auto">
          <a:xfrm>
            <a:off x="2415105" y="5344740"/>
            <a:ext cx="8486378" cy="1258257"/>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sz="2000" b="1" dirty="0">
                <a:solidFill>
                  <a:srgbClr val="19325C"/>
                </a:solidFill>
                <a:latin typeface="Salesforce Sans" panose="020B0505020202020203" pitchFamily="34" charset="0"/>
              </a:rPr>
              <a:t>Les parcours de vente peuvent être personnalisés en deux étapes :</a:t>
            </a:r>
          </a:p>
          <a:p>
            <a:pPr marL="457200" indent="-457200">
              <a:buAutoNum type="arabicPeriod"/>
            </a:pPr>
            <a:r>
              <a:rPr lang="fr-FR" sz="2000" dirty="0">
                <a:solidFill>
                  <a:srgbClr val="19325C"/>
                </a:solidFill>
                <a:latin typeface="Salesforce Sans" panose="020B0505020202020203" pitchFamily="34" charset="0"/>
              </a:rPr>
              <a:t>Configurer le processus de vente (quelles étapes apparaissent).</a:t>
            </a:r>
          </a:p>
          <a:p>
            <a:pPr marL="457200" indent="-457200">
              <a:buAutoNum type="arabicPeriod"/>
            </a:pPr>
            <a:r>
              <a:rPr lang="fr-FR" sz="2000" dirty="0">
                <a:solidFill>
                  <a:srgbClr val="19325C"/>
                </a:solidFill>
                <a:latin typeface="Salesforce Sans" panose="020B0505020202020203" pitchFamily="34" charset="0"/>
              </a:rPr>
              <a:t>Modifier ce qui apparaît au sein de chaque étape.</a:t>
            </a:r>
          </a:p>
        </p:txBody>
      </p:sp>
    </p:spTree>
    <p:extLst>
      <p:ext uri="{BB962C8B-B14F-4D97-AF65-F5344CB8AC3E}">
        <p14:creationId xmlns:p14="http://schemas.microsoft.com/office/powerpoint/2010/main" val="5518424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290</a:t>
            </a:fld>
            <a:endParaRPr lang="en-US" smtClean="0"/>
          </a:p>
        </p:txBody>
      </p:sp>
      <p:sp>
        <p:nvSpPr>
          <p:cNvPr id="3" name="Text Placeholder 2"/>
          <p:cNvSpPr>
            <a:spLocks noGrp="1"/>
          </p:cNvSpPr>
          <p:nvPr>
            <p:ph type="body" sz="quarter" idx="11"/>
          </p:nvPr>
        </p:nvSpPr>
        <p:spPr/>
        <p:txBody>
          <a:bodyPr/>
          <a:lstStyle/>
          <a:p>
            <a:r>
              <a:rPr lang="fr-FR" dirty="0"/>
              <a:t>À quoi ressemble un fichier </a:t>
            </a:r>
            <a:r>
              <a:rPr lang="fr-FR" dirty="0" smtClean="0"/>
              <a:t>d'importation</a:t>
            </a:r>
            <a:r>
              <a:rPr lang="fr-FR" dirty="0"/>
              <a:t> ? </a:t>
            </a:r>
          </a:p>
        </p:txBody>
      </p:sp>
      <p:sp>
        <p:nvSpPr>
          <p:cNvPr id="4" name="Text Placeholder 3"/>
          <p:cNvSpPr>
            <a:spLocks noGrp="1"/>
          </p:cNvSpPr>
          <p:nvPr>
            <p:ph type="body" sz="quarter" idx="12"/>
          </p:nvPr>
        </p:nvSpPr>
        <p:spPr>
          <a:xfrm>
            <a:off x="455733" y="1045029"/>
            <a:ext cx="10971736" cy="914400"/>
          </a:xfrm>
        </p:spPr>
        <p:txBody>
          <a:bodyPr/>
          <a:lstStyle/>
          <a:p>
            <a:pPr marL="0" indent="0">
              <a:lnSpc>
                <a:spcPct val="100000"/>
              </a:lnSpc>
              <a:buNone/>
            </a:pPr>
            <a:r>
              <a:rPr lang="fr-FR" dirty="0"/>
              <a:t>Chaque ligne dans le fichier </a:t>
            </a:r>
            <a:r>
              <a:rPr lang="fr-FR" dirty="0" smtClean="0"/>
              <a:t>d'importation </a:t>
            </a:r>
            <a:r>
              <a:rPr lang="fr-FR" dirty="0"/>
              <a:t>CSV correspond à un enregistrement et chaque colonne correspond à un champ.  </a:t>
            </a:r>
          </a:p>
          <a:p>
            <a:pPr>
              <a:lnSpc>
                <a:spcPct val="100000"/>
              </a:lnSpc>
              <a:buNone/>
            </a:pPr>
            <a:endParaRPr lang="en-GB" dirty="0"/>
          </a:p>
          <a:p>
            <a:pPr>
              <a:lnSpc>
                <a:spcPct val="100000"/>
              </a:lnSpc>
              <a:buNone/>
            </a:pPr>
            <a:endParaRPr lang="en-GB" dirty="0"/>
          </a:p>
          <a:p>
            <a:pPr>
              <a:lnSpc>
                <a:spcPct val="100000"/>
              </a:lnSpc>
              <a:buNone/>
            </a:pPr>
            <a:endParaRPr lang="en-GB" dirty="0"/>
          </a:p>
          <a:p>
            <a:pPr>
              <a:lnSpc>
                <a:spcPct val="100000"/>
              </a:lnSpc>
            </a:pPr>
            <a:endParaRPr lang="en-IN" dirty="0"/>
          </a:p>
        </p:txBody>
      </p:sp>
      <p:grpSp>
        <p:nvGrpSpPr>
          <p:cNvPr id="5" name="Group 4"/>
          <p:cNvGrpSpPr/>
          <p:nvPr/>
        </p:nvGrpSpPr>
        <p:grpSpPr>
          <a:xfrm>
            <a:off x="905871" y="2015502"/>
            <a:ext cx="6562866" cy="2709937"/>
            <a:chOff x="483031" y="1967566"/>
            <a:chExt cx="5812993" cy="2400300"/>
          </a:xfrm>
        </p:grpSpPr>
        <p:pic>
          <p:nvPicPr>
            <p:cNvPr id="6" name="Picture 2"/>
            <p:cNvPicPr>
              <a:picLocks noChangeAspect="1" noChangeArrowheads="1"/>
            </p:cNvPicPr>
            <p:nvPr/>
          </p:nvPicPr>
          <p:blipFill>
            <a:blip r:embed="rId3" cstate="print"/>
            <a:srcRect/>
            <a:stretch>
              <a:fillRect/>
            </a:stretch>
          </p:blipFill>
          <p:spPr bwMode="auto">
            <a:xfrm>
              <a:off x="483031" y="1967566"/>
              <a:ext cx="5791200" cy="240030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ectangle 6"/>
            <p:cNvSpPr/>
            <p:nvPr/>
          </p:nvSpPr>
          <p:spPr bwMode="auto">
            <a:xfrm>
              <a:off x="2128366" y="1971675"/>
              <a:ext cx="2023910" cy="239413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 name="Rectangle 7"/>
            <p:cNvSpPr/>
            <p:nvPr/>
          </p:nvSpPr>
          <p:spPr bwMode="auto">
            <a:xfrm>
              <a:off x="485775" y="2338736"/>
              <a:ext cx="5810249" cy="21396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9" name="Up-Down Arrow 7"/>
            <p:cNvSpPr/>
            <p:nvPr/>
          </p:nvSpPr>
          <p:spPr>
            <a:xfrm rot="8273368">
              <a:off x="5228689" y="2571373"/>
              <a:ext cx="377551" cy="989444"/>
            </a:xfrm>
            <a:prstGeom prst="up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9490" y="2813975"/>
            <a:ext cx="4267964" cy="393507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1270" r="4357" b="65902"/>
          <a:stretch/>
        </p:blipFill>
        <p:spPr>
          <a:xfrm>
            <a:off x="7096401" y="5065292"/>
            <a:ext cx="272065" cy="270542"/>
          </a:xfrm>
          <a:prstGeom prst="flowChartConnector">
            <a:avLst/>
          </a:prstGeom>
          <a:solidFill>
            <a:schemeClr val="bg1">
              <a:lumMod val="85000"/>
            </a:schemeClr>
          </a:solidFill>
        </p:spPr>
      </p:pic>
    </p:spTree>
    <p:extLst>
      <p:ext uri="{BB962C8B-B14F-4D97-AF65-F5344CB8AC3E}">
        <p14:creationId xmlns:p14="http://schemas.microsoft.com/office/powerpoint/2010/main" val="23752353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291</a:t>
            </a:fld>
            <a:endParaRPr lang="en-US" smtClean="0"/>
          </a:p>
        </p:txBody>
      </p:sp>
      <p:sp>
        <p:nvSpPr>
          <p:cNvPr id="3" name="Text Placeholder 2"/>
          <p:cNvSpPr>
            <a:spLocks noGrp="1"/>
          </p:cNvSpPr>
          <p:nvPr>
            <p:ph type="body" sz="quarter" idx="11"/>
          </p:nvPr>
        </p:nvSpPr>
        <p:spPr/>
        <p:txBody>
          <a:bodyPr/>
          <a:lstStyle/>
          <a:p>
            <a:r>
              <a:rPr lang="fr-FR" dirty="0"/>
              <a:t>Préparation du fichier </a:t>
            </a:r>
            <a:r>
              <a:rPr lang="fr-FR" dirty="0" smtClean="0"/>
              <a:t>d'importation</a:t>
            </a:r>
            <a:endParaRPr lang="fr-FR" dirty="0"/>
          </a:p>
        </p:txBody>
      </p:sp>
      <p:sp>
        <p:nvSpPr>
          <p:cNvPr id="4" name="Text Placeholder 3"/>
          <p:cNvSpPr>
            <a:spLocks noGrp="1"/>
          </p:cNvSpPr>
          <p:nvPr>
            <p:ph type="body" sz="quarter" idx="12"/>
          </p:nvPr>
        </p:nvSpPr>
        <p:spPr>
          <a:xfrm>
            <a:off x="455733" y="1017709"/>
            <a:ext cx="10445750" cy="4452362"/>
          </a:xfrm>
        </p:spPr>
        <p:txBody>
          <a:bodyPr/>
          <a:lstStyle/>
          <a:p>
            <a:pPr marL="0" indent="0">
              <a:lnSpc>
                <a:spcPct val="100000"/>
              </a:lnSpc>
              <a:buNone/>
            </a:pPr>
            <a:r>
              <a:rPr lang="fr-FR" sz="2200" dirty="0"/>
              <a:t>Une façon de </a:t>
            </a:r>
            <a:r>
              <a:rPr lang="fr-FR" sz="2200" dirty="0" smtClean="0"/>
              <a:t>s'assurer </a:t>
            </a:r>
            <a:r>
              <a:rPr lang="fr-FR" sz="2200" dirty="0"/>
              <a:t>que les données dans </a:t>
            </a:r>
            <a:r>
              <a:rPr lang="fr-FR" sz="2200" dirty="0" err="1"/>
              <a:t>Salesforce</a:t>
            </a:r>
            <a:r>
              <a:rPr lang="fr-FR" sz="2200" dirty="0"/>
              <a:t> sont propres et exactes est de vérifier ces données en amont. Assurez-vous que les données importées dans </a:t>
            </a:r>
            <a:r>
              <a:rPr lang="fr-FR" sz="2200" dirty="0" err="1"/>
              <a:t>Salesforce</a:t>
            </a:r>
            <a:r>
              <a:rPr lang="fr-FR" sz="2200" dirty="0"/>
              <a:t> sont propres en :</a:t>
            </a:r>
          </a:p>
          <a:p>
            <a:pPr lvl="1">
              <a:lnSpc>
                <a:spcPct val="100000"/>
              </a:lnSpc>
            </a:pPr>
            <a:r>
              <a:rPr lang="fr-FR" sz="2200" dirty="0"/>
              <a:t>Vous assurant que les données répondent aux exigences en matière de validation des données système et personnalisées.</a:t>
            </a:r>
          </a:p>
          <a:p>
            <a:pPr lvl="1">
              <a:lnSpc>
                <a:spcPct val="100000"/>
              </a:lnSpc>
            </a:pPr>
            <a:r>
              <a:rPr lang="fr-FR" sz="2200" dirty="0"/>
              <a:t>Résolvant tout enregistrement dupliqué.</a:t>
            </a:r>
          </a:p>
          <a:p>
            <a:pPr lvl="1">
              <a:lnSpc>
                <a:spcPct val="100000"/>
              </a:lnSpc>
            </a:pPr>
            <a:r>
              <a:rPr lang="fr-FR" sz="2200" dirty="0"/>
              <a:t>Supprimant les espaces blancs et vides.</a:t>
            </a:r>
          </a:p>
          <a:p>
            <a:pPr lvl="1">
              <a:lnSpc>
                <a:spcPct val="100000"/>
              </a:lnSpc>
            </a:pPr>
            <a:r>
              <a:rPr lang="fr-FR" sz="2200" dirty="0"/>
              <a:t>Exécutant un correcteur </a:t>
            </a:r>
            <a:r>
              <a:rPr lang="fr-FR" sz="2200" dirty="0" smtClean="0"/>
              <a:t>d'orthographe</a:t>
            </a:r>
            <a:r>
              <a:rPr lang="fr-FR" sz="2200" dirty="0"/>
              <a:t>.</a:t>
            </a:r>
          </a:p>
          <a:p>
            <a:pPr lvl="1">
              <a:lnSpc>
                <a:spcPct val="100000"/>
              </a:lnSpc>
            </a:pPr>
            <a:r>
              <a:rPr lang="fr-FR" sz="2200" dirty="0"/>
              <a:t>Renommant les en-têtes de colonnes afin </a:t>
            </a:r>
            <a:r>
              <a:rPr lang="fr-FR" sz="2200" dirty="0" smtClean="0"/>
              <a:t>qu'elles </a:t>
            </a:r>
            <a:r>
              <a:rPr lang="fr-FR" sz="2200" dirty="0"/>
              <a:t>correspondent aux noms des champs dans </a:t>
            </a:r>
            <a:r>
              <a:rPr lang="fr-FR" sz="2200" dirty="0" err="1"/>
              <a:t>Salesforce</a:t>
            </a:r>
            <a:r>
              <a:rPr lang="fr-FR" sz="2200" dirty="0"/>
              <a:t>.</a:t>
            </a:r>
          </a:p>
          <a:p>
            <a:pPr lvl="1">
              <a:lnSpc>
                <a:spcPct val="100000"/>
              </a:lnSpc>
            </a:pPr>
            <a:r>
              <a:rPr lang="fr-FR" sz="2200" dirty="0"/>
              <a:t>Appliquant des normes uniformes en termes de formats des données. </a:t>
            </a:r>
            <a:br>
              <a:rPr lang="fr-FR" sz="2200" dirty="0"/>
            </a:br>
            <a:r>
              <a:rPr lang="fr-FR" sz="2200" dirty="0"/>
              <a:t>(Exemple : USA à la place de US ou États-Unis)</a:t>
            </a:r>
          </a:p>
          <a:p>
            <a:pPr>
              <a:lnSpc>
                <a:spcPct val="100000"/>
              </a:lnSpc>
            </a:pPr>
            <a:endParaRPr lang="en-IN" sz="2200" dirty="0"/>
          </a:p>
        </p:txBody>
      </p:sp>
      <p:grpSp>
        <p:nvGrpSpPr>
          <p:cNvPr id="5" name="Group 4"/>
          <p:cNvGrpSpPr/>
          <p:nvPr/>
        </p:nvGrpSpPr>
        <p:grpSpPr>
          <a:xfrm>
            <a:off x="-1" y="5751013"/>
            <a:ext cx="12188825" cy="1107996"/>
            <a:chOff x="0" y="921837"/>
            <a:chExt cx="12188825" cy="1107996"/>
          </a:xfrm>
        </p:grpSpPr>
        <p:sp>
          <p:nvSpPr>
            <p:cNvPr id="6" name="Rectangle 5"/>
            <p:cNvSpPr/>
            <p:nvPr/>
          </p:nvSpPr>
          <p:spPr bwMode="auto">
            <a:xfrm>
              <a:off x="0" y="921837"/>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pPr>
                <a:defRPr/>
              </a:pPr>
              <a:r>
                <a:rPr lang="fr-FR" sz="2000" dirty="0">
                  <a:solidFill>
                    <a:srgbClr val="19325C"/>
                  </a:solidFill>
                  <a:latin typeface="Salesforce Sans" panose="020B0505020202020203" pitchFamily="34" charset="0"/>
                  <a:cs typeface="Arial" pitchFamily="34" charset="0"/>
                </a:rPr>
                <a:t>Étudiez les mots clés </a:t>
              </a:r>
              <a:r>
                <a:rPr lang="fr-FR" sz="2000" dirty="0" err="1">
                  <a:solidFill>
                    <a:srgbClr val="19325C"/>
                  </a:solidFill>
                  <a:latin typeface="Courier New" panose="02070309020205020404" pitchFamily="49" charset="0"/>
                  <a:cs typeface="Courier New" panose="02070309020205020404" pitchFamily="49" charset="0"/>
                </a:rPr>
                <a:t>Importing</a:t>
              </a:r>
              <a:r>
                <a:rPr lang="fr-FR" sz="2000" dirty="0">
                  <a:solidFill>
                    <a:srgbClr val="19325C"/>
                  </a:solidFill>
                  <a:latin typeface="Courier New" panose="02070309020205020404" pitchFamily="49" charset="0"/>
                  <a:cs typeface="Courier New" panose="02070309020205020404" pitchFamily="49" charset="0"/>
                </a:rPr>
                <a:t> </a:t>
              </a:r>
              <a:r>
                <a:rPr lang="fr-FR" sz="2000" dirty="0" err="1">
                  <a:solidFill>
                    <a:srgbClr val="19325C"/>
                  </a:solidFill>
                  <a:latin typeface="Courier New" panose="02070309020205020404" pitchFamily="49" charset="0"/>
                  <a:cs typeface="Courier New" panose="02070309020205020404" pitchFamily="49" charset="0"/>
                </a:rPr>
                <a:t>Overview</a:t>
              </a:r>
              <a:r>
                <a:rPr lang="fr-FR" sz="2000" dirty="0">
                  <a:solidFill>
                    <a:srgbClr val="19325C"/>
                  </a:solidFill>
                </a:rPr>
                <a:t> </a:t>
              </a:r>
              <a:r>
                <a:rPr lang="fr-FR" sz="2000" dirty="0">
                  <a:solidFill>
                    <a:srgbClr val="19325C"/>
                  </a:solidFill>
                  <a:latin typeface="Courier New" panose="02070309020205020404" pitchFamily="49" charset="0"/>
                  <a:cs typeface="Courier New" panose="02070309020205020404" pitchFamily="49" charset="0"/>
                </a:rPr>
                <a:t>(Importer la vue </a:t>
              </a:r>
              <a:r>
                <a:rPr lang="fr-FR" sz="2000" dirty="0" smtClean="0">
                  <a:solidFill>
                    <a:srgbClr val="19325C"/>
                  </a:solidFill>
                  <a:latin typeface="Courier New" panose="02070309020205020404" pitchFamily="49" charset="0"/>
                  <a:cs typeface="Courier New" panose="02070309020205020404" pitchFamily="49" charset="0"/>
                </a:rPr>
                <a:t>d'ensemble)</a:t>
              </a:r>
              <a:r>
                <a:rPr lang="pl-PL" sz="2000" dirty="0" smtClean="0">
                  <a:solidFill>
                    <a:srgbClr val="19325C"/>
                  </a:solidFill>
                  <a:latin typeface="Courier New" panose="02070309020205020404" pitchFamily="49" charset="0"/>
                  <a:cs typeface="Courier New" panose="02070309020205020404" pitchFamily="49" charset="0"/>
                </a:rPr>
                <a:t> </a:t>
              </a:r>
              <a:r>
                <a:rPr lang="fr-FR" sz="2000" dirty="0" smtClean="0">
                  <a:solidFill>
                    <a:srgbClr val="19325C"/>
                  </a:solidFill>
                  <a:latin typeface="Salesforce Sans" panose="020B0505020202020203" pitchFamily="34" charset="0"/>
                  <a:cs typeface="Arial" pitchFamily="34" charset="0"/>
                </a:rPr>
                <a:t>dans </a:t>
              </a:r>
              <a:r>
                <a:rPr lang="fr-FR" sz="2000" dirty="0">
                  <a:solidFill>
                    <a:srgbClr val="19325C"/>
                  </a:solidFill>
                  <a:latin typeface="Salesforce Sans" panose="020B0505020202020203" pitchFamily="34" charset="0"/>
                  <a:cs typeface="Arial" pitchFamily="34" charset="0"/>
                </a:rPr>
                <a:t>Aide et formation.</a:t>
              </a:r>
            </a:p>
          </p:txBody>
        </p:sp>
        <p:grpSp>
          <p:nvGrpSpPr>
            <p:cNvPr id="7" name="Group 6"/>
            <p:cNvGrpSpPr/>
            <p:nvPr/>
          </p:nvGrpSpPr>
          <p:grpSpPr>
            <a:xfrm>
              <a:off x="101546" y="1017709"/>
              <a:ext cx="351485" cy="351484"/>
              <a:chOff x="230188" y="5645150"/>
              <a:chExt cx="446088" cy="446087"/>
            </a:xfrm>
          </p:grpSpPr>
          <p:sp>
            <p:nvSpPr>
              <p:cNvPr id="8" name="Oval 7"/>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Oval 8"/>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1035532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292</a:t>
            </a:fld>
            <a:endParaRPr lang="en-US" smtClean="0"/>
          </a:p>
        </p:txBody>
      </p:sp>
      <p:sp>
        <p:nvSpPr>
          <p:cNvPr id="3" name="Text Placeholder 2"/>
          <p:cNvSpPr>
            <a:spLocks noGrp="1"/>
          </p:cNvSpPr>
          <p:nvPr>
            <p:ph type="body" sz="quarter" idx="11"/>
          </p:nvPr>
        </p:nvSpPr>
        <p:spPr/>
        <p:txBody>
          <a:bodyPr/>
          <a:lstStyle/>
          <a:p>
            <a:r>
              <a:rPr lang="fr-FR" dirty="0"/>
              <a:t>Autres considérations relatives au fichier </a:t>
            </a:r>
            <a:r>
              <a:rPr lang="fr-FR" dirty="0" smtClean="0"/>
              <a:t>d'importation</a:t>
            </a:r>
            <a:r>
              <a:rPr lang="fr-FR" dirty="0"/>
              <a:t>	</a:t>
            </a:r>
          </a:p>
        </p:txBody>
      </p:sp>
      <p:sp>
        <p:nvSpPr>
          <p:cNvPr id="4" name="Text Placeholder 3"/>
          <p:cNvSpPr>
            <a:spLocks noGrp="1"/>
          </p:cNvSpPr>
          <p:nvPr>
            <p:ph type="body" sz="quarter" idx="12"/>
          </p:nvPr>
        </p:nvSpPr>
        <p:spPr>
          <a:xfrm>
            <a:off x="455733" y="1088144"/>
            <a:ext cx="10971736" cy="376299"/>
          </a:xfrm>
        </p:spPr>
        <p:txBody>
          <a:bodyPr/>
          <a:lstStyle/>
          <a:p>
            <a:r>
              <a:rPr lang="fr-FR" dirty="0"/>
              <a:t>Pensez à ce qui suit lors de la préparation de votre fichier </a:t>
            </a:r>
            <a:r>
              <a:rPr lang="fr-FR" dirty="0" smtClean="0"/>
              <a:t>d'importation</a:t>
            </a:r>
            <a:r>
              <a:rPr lang="fr-FR" dirty="0"/>
              <a:t>. </a:t>
            </a:r>
          </a:p>
          <a:p>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335501095"/>
              </p:ext>
            </p:extLst>
          </p:nvPr>
        </p:nvGraphicFramePr>
        <p:xfrm>
          <a:off x="769375" y="1630750"/>
          <a:ext cx="10584426" cy="4876800"/>
        </p:xfrm>
        <a:graphic>
          <a:graphicData uri="http://schemas.openxmlformats.org/drawingml/2006/table">
            <a:tbl>
              <a:tblPr firstRow="1" bandRow="1">
                <a:tableStyleId>{6E25E649-3F16-4E02-A733-19D2CDBF48F0}</a:tableStyleId>
              </a:tblPr>
              <a:tblGrid>
                <a:gridCol w="4307450">
                  <a:extLst>
                    <a:ext uri="{9D8B030D-6E8A-4147-A177-3AD203B41FA5}">
                      <a16:colId xmlns:a16="http://schemas.microsoft.com/office/drawing/2014/main" xmlns="" val="2795054403"/>
                    </a:ext>
                  </a:extLst>
                </a:gridCol>
                <a:gridCol w="6276976">
                  <a:extLst>
                    <a:ext uri="{9D8B030D-6E8A-4147-A177-3AD203B41FA5}">
                      <a16:colId xmlns:a16="http://schemas.microsoft.com/office/drawing/2014/main" xmlns="" val="4057360432"/>
                    </a:ext>
                  </a:extLst>
                </a:gridCol>
              </a:tblGrid>
              <a:tr h="370840">
                <a:tc>
                  <a:txBody>
                    <a:bodyPr/>
                    <a:lstStyle/>
                    <a:p>
                      <a:r>
                        <a:rPr lang="fr-FR" baseline="0" dirty="0"/>
                        <a:t>Nouveaux enregistrements</a:t>
                      </a:r>
                    </a:p>
                  </a:txBody>
                  <a:tcPr/>
                </a:tc>
                <a:tc>
                  <a:txBody>
                    <a:bodyPr/>
                    <a:lstStyle/>
                    <a:p>
                      <a:r>
                        <a:rPr lang="fr-FR" dirty="0"/>
                        <a:t>Valeurs </a:t>
                      </a:r>
                      <a:r>
                        <a:rPr lang="fr-FR" dirty="0" smtClean="0"/>
                        <a:t>d'importation</a:t>
                      </a:r>
                      <a:endParaRPr lang="fr-FR" dirty="0"/>
                    </a:p>
                  </a:txBody>
                  <a:tcPr/>
                </a:tc>
                <a:extLst>
                  <a:ext uri="{0D108BD9-81ED-4DB2-BD59-A6C34878D82A}">
                    <a16:rowId xmlns:a16="http://schemas.microsoft.com/office/drawing/2014/main" xmlns="" val="2278939747"/>
                  </a:ext>
                </a:extLst>
              </a:tr>
              <a:tr h="370840">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lang="fr-FR" sz="1600" b="1" dirty="0">
                          <a:solidFill>
                            <a:srgbClr val="19325C"/>
                          </a:solidFill>
                          <a:latin typeface="Salesforce Sans" panose="020B0505020202020203" pitchFamily="34" charset="0"/>
                        </a:rPr>
                        <a:t>Champs universellement requis :</a:t>
                      </a:r>
                      <a:r>
                        <a:rPr lang="fr-FR" sz="1600" b="1" baseline="0" dirty="0">
                          <a:solidFill>
                            <a:srgbClr val="19325C"/>
                          </a:solidFill>
                          <a:latin typeface="Salesforce Sans" panose="020B0505020202020203" pitchFamily="34" charset="0"/>
                        </a:rPr>
                        <a:t> </a:t>
                      </a:r>
                      <a:r>
                        <a:rPr lang="fr-FR" sz="1600" dirty="0" smtClean="0">
                          <a:solidFill>
                            <a:srgbClr val="19325C"/>
                          </a:solidFill>
                          <a:latin typeface="Salesforce Sans" panose="020B0505020202020203" pitchFamily="34" charset="0"/>
                        </a:rPr>
                        <a:t>les </a:t>
                      </a:r>
                      <a:r>
                        <a:rPr lang="fr-FR" sz="1600" dirty="0">
                          <a:solidFill>
                            <a:srgbClr val="19325C"/>
                          </a:solidFill>
                          <a:latin typeface="Salesforce Sans" panose="020B0505020202020203" pitchFamily="34" charset="0"/>
                        </a:rPr>
                        <a:t>champs requis non répertoriés génèreront une erreur, vous empêchant de continuer.</a:t>
                      </a:r>
                      <a:r>
                        <a:rPr lang="fr-FR" sz="1600" baseline="0" dirty="0">
                          <a:solidFill>
                            <a:srgbClr val="19325C"/>
                          </a:solidFill>
                          <a:latin typeface="Salesforce Sans" panose="020B0505020202020203" pitchFamily="34" charset="0"/>
                        </a:rPr>
                        <a:t> </a:t>
                      </a:r>
                    </a:p>
                    <a:p>
                      <a:endParaRPr lang="en-US" sz="1600" dirty="0"/>
                    </a:p>
                  </a:txBody>
                  <a:tcPr/>
                </a:tc>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lang="fr-FR" sz="1600" b="1" dirty="0">
                          <a:solidFill>
                            <a:srgbClr val="19325C"/>
                          </a:solidFill>
                          <a:latin typeface="Salesforce Sans" panose="020B0505020202020203" pitchFamily="34" charset="0"/>
                        </a:rPr>
                        <a:t>Validation des données : </a:t>
                      </a:r>
                      <a:r>
                        <a:rPr lang="fr-FR" sz="1600" dirty="0">
                          <a:solidFill>
                            <a:srgbClr val="19325C"/>
                          </a:solidFill>
                          <a:latin typeface="Salesforce Sans" panose="020B0505020202020203" pitchFamily="34" charset="0"/>
                        </a:rPr>
                        <a:t>si les valeurs </a:t>
                      </a:r>
                      <a:r>
                        <a:rPr lang="fr-FR" sz="1600" dirty="0" smtClean="0">
                          <a:solidFill>
                            <a:srgbClr val="19325C"/>
                          </a:solidFill>
                          <a:latin typeface="Salesforce Sans" panose="020B0505020202020203" pitchFamily="34" charset="0"/>
                        </a:rPr>
                        <a:t>d'importation </a:t>
                      </a:r>
                      <a:r>
                        <a:rPr lang="fr-FR" sz="1600" dirty="0">
                          <a:solidFill>
                            <a:srgbClr val="19325C"/>
                          </a:solidFill>
                          <a:latin typeface="Salesforce Sans" panose="020B0505020202020203" pitchFamily="34" charset="0"/>
                        </a:rPr>
                        <a:t>ne répondent pas aux critères de validation des données, </a:t>
                      </a:r>
                      <a:r>
                        <a:rPr lang="fr-FR" sz="1600" dirty="0" smtClean="0">
                          <a:solidFill>
                            <a:srgbClr val="19325C"/>
                          </a:solidFill>
                          <a:latin typeface="Salesforce Sans" panose="020B0505020202020203" pitchFamily="34" charset="0"/>
                        </a:rPr>
                        <a:t>l'importation </a:t>
                      </a:r>
                      <a:r>
                        <a:rPr lang="fr-FR" sz="1600" dirty="0">
                          <a:solidFill>
                            <a:srgbClr val="19325C"/>
                          </a:solidFill>
                          <a:latin typeface="Salesforce Sans" panose="020B0505020202020203" pitchFamily="34" charset="0"/>
                        </a:rPr>
                        <a:t>sera un échec sur cet enregistrement. </a:t>
                      </a:r>
                    </a:p>
                    <a:p>
                      <a:pPr marL="0" marR="0" lvl="0" indent="0" algn="l" defTabSz="914240" rtl="0" eaLnBrk="1" fontAlgn="auto" latinLnBrk="0" hangingPunct="1">
                        <a:lnSpc>
                          <a:spcPct val="100000"/>
                        </a:lnSpc>
                        <a:spcBef>
                          <a:spcPts val="0"/>
                        </a:spcBef>
                        <a:spcAft>
                          <a:spcPts val="0"/>
                        </a:spcAft>
                        <a:buClrTx/>
                        <a:buSzTx/>
                        <a:buFontTx/>
                        <a:buNone/>
                        <a:tabLst/>
                        <a:defRPr/>
                      </a:pPr>
                      <a:endParaRPr lang="en-US" sz="1800" dirty="0">
                        <a:solidFill>
                          <a:srgbClr val="19325C"/>
                        </a:solidFill>
                        <a:latin typeface="Salesforce Sans" panose="020B0505020202020203" pitchFamily="34" charset="0"/>
                      </a:endParaRPr>
                    </a:p>
                    <a:p>
                      <a:endParaRPr lang="en-US" dirty="0"/>
                    </a:p>
                  </a:txBody>
                  <a:tcPr/>
                </a:tc>
                <a:extLst>
                  <a:ext uri="{0D108BD9-81ED-4DB2-BD59-A6C34878D82A}">
                    <a16:rowId xmlns:a16="http://schemas.microsoft.com/office/drawing/2014/main" xmlns="" val="3234489571"/>
                  </a:ext>
                </a:extLst>
              </a:tr>
              <a:tr h="370840">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lang="fr-FR" sz="1600" b="1" dirty="0">
                          <a:solidFill>
                            <a:srgbClr val="19325C"/>
                          </a:solidFill>
                          <a:latin typeface="Salesforce Sans" panose="020B0505020202020203" pitchFamily="34" charset="0"/>
                        </a:rPr>
                        <a:t>Champ propriétaire : </a:t>
                      </a:r>
                      <a:r>
                        <a:rPr lang="fr-FR" sz="1600" dirty="0">
                          <a:solidFill>
                            <a:srgbClr val="19325C"/>
                          </a:solidFill>
                          <a:latin typeface="Salesforce Sans" panose="020B0505020202020203" pitchFamily="34" charset="0"/>
                        </a:rPr>
                        <a:t>si le champ est laissé vide, </a:t>
                      </a:r>
                      <a:r>
                        <a:rPr lang="fr-FR" sz="1600" dirty="0" smtClean="0">
                          <a:solidFill>
                            <a:srgbClr val="19325C"/>
                          </a:solidFill>
                          <a:latin typeface="Salesforce Sans" panose="020B0505020202020203" pitchFamily="34" charset="0"/>
                        </a:rPr>
                        <a:t>l'utilisateur </a:t>
                      </a:r>
                      <a:r>
                        <a:rPr lang="fr-FR" sz="1600" dirty="0">
                          <a:solidFill>
                            <a:srgbClr val="19325C"/>
                          </a:solidFill>
                          <a:latin typeface="Salesforce Sans" panose="020B0505020202020203" pitchFamily="34" charset="0"/>
                        </a:rPr>
                        <a:t>qui effectue </a:t>
                      </a:r>
                      <a:r>
                        <a:rPr lang="fr-FR" sz="1600" dirty="0" smtClean="0">
                          <a:solidFill>
                            <a:srgbClr val="19325C"/>
                          </a:solidFill>
                          <a:latin typeface="Salesforce Sans" panose="020B0505020202020203" pitchFamily="34" charset="0"/>
                        </a:rPr>
                        <a:t>l'importation </a:t>
                      </a:r>
                      <a:r>
                        <a:rPr lang="fr-FR" sz="1600" dirty="0">
                          <a:solidFill>
                            <a:srgbClr val="19325C"/>
                          </a:solidFill>
                          <a:latin typeface="Salesforce Sans" panose="020B0505020202020203" pitchFamily="34" charset="0"/>
                        </a:rPr>
                        <a:t>devient le propriétaire par défaut.</a:t>
                      </a:r>
                    </a:p>
                    <a:p>
                      <a:pPr marL="0" marR="0" lvl="0" indent="0" algn="l" defTabSz="914240" rtl="0" eaLnBrk="1" fontAlgn="auto" latinLnBrk="0" hangingPunct="1">
                        <a:lnSpc>
                          <a:spcPct val="100000"/>
                        </a:lnSpc>
                        <a:spcBef>
                          <a:spcPts val="0"/>
                        </a:spcBef>
                        <a:spcAft>
                          <a:spcPts val="0"/>
                        </a:spcAft>
                        <a:buClrTx/>
                        <a:buSzTx/>
                        <a:buFontTx/>
                        <a:buNone/>
                        <a:tabLst/>
                        <a:defRPr/>
                      </a:pPr>
                      <a:endParaRPr lang="en-US" sz="1600" dirty="0">
                        <a:solidFill>
                          <a:srgbClr val="19325C"/>
                        </a:solidFill>
                        <a:latin typeface="Salesforce Sans" panose="020B0505020202020203" pitchFamily="34" charset="0"/>
                      </a:endParaRPr>
                    </a:p>
                    <a:p>
                      <a:endParaRPr lang="en-US" sz="1600" dirty="0"/>
                    </a:p>
                  </a:txBody>
                  <a:tcPr/>
                </a:tc>
                <a:tc>
                  <a:txBody>
                    <a:bodyPr/>
                    <a:lstStyle/>
                    <a:p>
                      <a:pPr marL="0" indent="0">
                        <a:buFont typeface="Arial" panose="020B0604020202020204" pitchFamily="34" charset="0"/>
                        <a:buNone/>
                      </a:pPr>
                      <a:r>
                        <a:rPr lang="fr-FR" sz="1600" b="1" dirty="0">
                          <a:solidFill>
                            <a:srgbClr val="19325C"/>
                          </a:solidFill>
                          <a:latin typeface="Salesforce Sans" panose="020B0505020202020203" pitchFamily="34" charset="0"/>
                        </a:rPr>
                        <a:t>Valeurs des listes de sélection : </a:t>
                      </a:r>
                      <a:r>
                        <a:rPr lang="fr-FR" sz="1600" dirty="0">
                          <a:solidFill>
                            <a:srgbClr val="19325C"/>
                          </a:solidFill>
                          <a:latin typeface="Salesforce Sans" panose="020B0505020202020203" pitchFamily="34" charset="0"/>
                        </a:rPr>
                        <a:t>assurez-vous que toutes les valeurs dans le champ de la liste de sélection existent dans </a:t>
                      </a:r>
                      <a:r>
                        <a:rPr lang="fr-FR" sz="1600" dirty="0" err="1">
                          <a:solidFill>
                            <a:srgbClr val="19325C"/>
                          </a:solidFill>
                          <a:latin typeface="Salesforce Sans" panose="020B0505020202020203" pitchFamily="34" charset="0"/>
                        </a:rPr>
                        <a:t>Salesforce</a:t>
                      </a:r>
                      <a:r>
                        <a:rPr lang="fr-FR" sz="1600" dirty="0">
                          <a:solidFill>
                            <a:srgbClr val="19325C"/>
                          </a:solidFill>
                          <a:latin typeface="Salesforce Sans" panose="020B0505020202020203" pitchFamily="34" charset="0"/>
                        </a:rPr>
                        <a:t>. Sinon, les nouvelles valeurs seront importées seulement pour les enregistrements du fichier </a:t>
                      </a:r>
                      <a:r>
                        <a:rPr lang="fr-FR" sz="1600" dirty="0" smtClean="0">
                          <a:solidFill>
                            <a:srgbClr val="19325C"/>
                          </a:solidFill>
                          <a:latin typeface="Salesforce Sans" panose="020B0505020202020203" pitchFamily="34" charset="0"/>
                        </a:rPr>
                        <a:t>d'importation</a:t>
                      </a:r>
                      <a:r>
                        <a:rPr lang="fr-FR" sz="1600" dirty="0">
                          <a:solidFill>
                            <a:srgbClr val="19325C"/>
                          </a:solidFill>
                          <a:latin typeface="Salesforce Sans" panose="020B0505020202020203" pitchFamily="34" charset="0"/>
                        </a:rPr>
                        <a:t>, et la valeur ne sera pas disponible pour les autres enregistrements.</a:t>
                      </a: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600" dirty="0">
                        <a:solidFill>
                          <a:srgbClr val="19325C"/>
                        </a:solidFill>
                        <a:latin typeface="Salesforce Sans" panose="020B0505020202020203" pitchFamily="34" charset="0"/>
                      </a:endParaRP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600" dirty="0">
                          <a:solidFill>
                            <a:srgbClr val="19325C"/>
                          </a:solidFill>
                          <a:latin typeface="Salesforce Sans" panose="020B0505020202020203" pitchFamily="34" charset="0"/>
                        </a:rPr>
                        <a:t>Assurez-vous que les valeurs existent dans </a:t>
                      </a:r>
                      <a:r>
                        <a:rPr lang="fr-FR" sz="1600" dirty="0" err="1">
                          <a:solidFill>
                            <a:srgbClr val="19325C"/>
                          </a:solidFill>
                          <a:latin typeface="Salesforce Sans" panose="020B0505020202020203" pitchFamily="34" charset="0"/>
                        </a:rPr>
                        <a:t>Salesforce</a:t>
                      </a:r>
                      <a:r>
                        <a:rPr lang="fr-FR" sz="1600" dirty="0">
                          <a:solidFill>
                            <a:srgbClr val="19325C"/>
                          </a:solidFill>
                          <a:latin typeface="Salesforce Sans" panose="020B0505020202020203" pitchFamily="34" charset="0"/>
                        </a:rPr>
                        <a:t>.</a:t>
                      </a:r>
                      <a:r>
                        <a:rPr lang="fr-FR" sz="1600" baseline="0" dirty="0">
                          <a:solidFill>
                            <a:srgbClr val="19325C"/>
                          </a:solidFill>
                          <a:latin typeface="Salesforce Sans" panose="020B0505020202020203" pitchFamily="34" charset="0"/>
                        </a:rPr>
                        <a:t> Sinon, </a:t>
                      </a:r>
                      <a:r>
                        <a:rPr lang="fr-FR" sz="1600" baseline="0" dirty="0" smtClean="0">
                          <a:solidFill>
                            <a:srgbClr val="19325C"/>
                          </a:solidFill>
                          <a:latin typeface="Salesforce Sans" panose="020B0505020202020203" pitchFamily="34" charset="0"/>
                        </a:rPr>
                        <a:t>l'importation </a:t>
                      </a:r>
                      <a:r>
                        <a:rPr lang="fr-FR" sz="1600" baseline="0" dirty="0">
                          <a:solidFill>
                            <a:srgbClr val="19325C"/>
                          </a:solidFill>
                          <a:latin typeface="Salesforce Sans" panose="020B0505020202020203" pitchFamily="34" charset="0"/>
                        </a:rPr>
                        <a:t>sera un échec pour cet enregistrement.</a:t>
                      </a:r>
                    </a:p>
                  </a:txBody>
                  <a:tcPr/>
                </a:tc>
                <a:extLst>
                  <a:ext uri="{0D108BD9-81ED-4DB2-BD59-A6C34878D82A}">
                    <a16:rowId xmlns:a16="http://schemas.microsoft.com/office/drawing/2014/main" xmlns="" val="4204432672"/>
                  </a:ext>
                </a:extLst>
              </a:tr>
              <a:tr h="370840">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lang="fr-FR" sz="1600" b="1" dirty="0">
                          <a:solidFill>
                            <a:srgbClr val="19325C"/>
                          </a:solidFill>
                          <a:latin typeface="Salesforce Sans" panose="020B0505020202020203" pitchFamily="34" charset="0"/>
                        </a:rPr>
                        <a:t>Champ Devise : </a:t>
                      </a:r>
                      <a:r>
                        <a:rPr lang="fr-FR" sz="1600" dirty="0">
                          <a:solidFill>
                            <a:srgbClr val="19325C"/>
                          </a:solidFill>
                          <a:latin typeface="Salesforce Sans" panose="020B0505020202020203" pitchFamily="34" charset="0"/>
                        </a:rPr>
                        <a:t>un champ de devise non répertorié génèrera une erreur, vous empêchant de continuer.</a:t>
                      </a:r>
                    </a:p>
                    <a:p>
                      <a:endParaRPr lang="en-US" sz="1600" dirty="0"/>
                    </a:p>
                  </a:txBody>
                  <a:tcPr/>
                </a:tc>
                <a:tc>
                  <a:txBody>
                    <a:bodyPr/>
                    <a:lstStyle/>
                    <a:p>
                      <a:endParaRPr lang="en-US" dirty="0"/>
                    </a:p>
                  </a:txBody>
                  <a:tcPr/>
                </a:tc>
                <a:extLst>
                  <a:ext uri="{0D108BD9-81ED-4DB2-BD59-A6C34878D82A}">
                    <a16:rowId xmlns:a16="http://schemas.microsoft.com/office/drawing/2014/main" xmlns="" val="718831093"/>
                  </a:ext>
                </a:extLst>
              </a:tr>
            </a:tbl>
          </a:graphicData>
        </a:graphic>
      </p:graphicFrame>
    </p:spTree>
    <p:extLst>
      <p:ext uri="{BB962C8B-B14F-4D97-AF65-F5344CB8AC3E}">
        <p14:creationId xmlns:p14="http://schemas.microsoft.com/office/powerpoint/2010/main" val="24997069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293</a:t>
            </a:fld>
            <a:endParaRPr lang="en-US" smtClean="0"/>
          </a:p>
        </p:txBody>
      </p:sp>
      <p:sp>
        <p:nvSpPr>
          <p:cNvPr id="3" name="Text Placeholder 2"/>
          <p:cNvSpPr>
            <a:spLocks noGrp="1"/>
          </p:cNvSpPr>
          <p:nvPr>
            <p:ph type="body" sz="quarter" idx="11"/>
          </p:nvPr>
        </p:nvSpPr>
        <p:spPr/>
        <p:txBody>
          <a:bodyPr/>
          <a:lstStyle/>
          <a:p>
            <a:r>
              <a:rPr lang="fr-FR"/>
              <a:t>Champs correspondants et duplicatas</a:t>
            </a:r>
          </a:p>
        </p:txBody>
      </p:sp>
      <p:sp>
        <p:nvSpPr>
          <p:cNvPr id="4" name="Text Placeholder 3"/>
          <p:cNvSpPr>
            <a:spLocks noGrp="1"/>
          </p:cNvSpPr>
          <p:nvPr>
            <p:ph type="body" sz="quarter" idx="12"/>
          </p:nvPr>
        </p:nvSpPr>
        <p:spPr>
          <a:xfrm>
            <a:off x="455733" y="1853294"/>
            <a:ext cx="5275596" cy="2351314"/>
          </a:xfrm>
        </p:spPr>
        <p:txBody>
          <a:bodyPr/>
          <a:lstStyle/>
          <a:p>
            <a:pPr>
              <a:lnSpc>
                <a:spcPct val="100000"/>
              </a:lnSpc>
            </a:pPr>
            <a:r>
              <a:rPr lang="fr-FR" spc="-20" dirty="0"/>
              <a:t>Le type de correspondance que vous sélectionnez pour une importation est utilisé pour identifier les duplicatas lorsque </a:t>
            </a:r>
            <a:r>
              <a:rPr lang="pl-PL" spc="-20" dirty="0" smtClean="0"/>
              <a:t/>
            </a:r>
            <a:br>
              <a:rPr lang="pl-PL" spc="-20" dirty="0" smtClean="0"/>
            </a:br>
            <a:r>
              <a:rPr lang="fr-FR" spc="-20" dirty="0" smtClean="0"/>
              <a:t>vous </a:t>
            </a:r>
            <a:r>
              <a:rPr lang="fr-FR" spc="-20" dirty="0"/>
              <a:t>ajoutez de nouveaux enregistrements ou pour faire correspondre les enregistrements quand vous mettez à jour les enregistrements existants. Différents types de correspondances sont disponibles pour chaque objet.</a:t>
            </a:r>
          </a:p>
          <a:p>
            <a:pPr>
              <a:lnSpc>
                <a:spcPct val="100000"/>
              </a:lnSpc>
            </a:pP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659099155"/>
              </p:ext>
            </p:extLst>
          </p:nvPr>
        </p:nvGraphicFramePr>
        <p:xfrm>
          <a:off x="5875984" y="1083037"/>
          <a:ext cx="5691317" cy="542544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2401241">
                  <a:extLst>
                    <a:ext uri="{9D8B030D-6E8A-4147-A177-3AD203B41FA5}">
                      <a16:colId xmlns:a16="http://schemas.microsoft.com/office/drawing/2014/main" xmlns="" val="20000"/>
                    </a:ext>
                  </a:extLst>
                </a:gridCol>
                <a:gridCol w="3290076">
                  <a:extLst>
                    <a:ext uri="{9D8B030D-6E8A-4147-A177-3AD203B41FA5}">
                      <a16:colId xmlns:a16="http://schemas.microsoft.com/office/drawing/2014/main" xmlns="" val="20001"/>
                    </a:ext>
                  </a:extLst>
                </a:gridCol>
              </a:tblGrid>
              <a:tr h="231395">
                <a:tc>
                  <a:txBody>
                    <a:bodyPr/>
                    <a:lstStyle/>
                    <a:p>
                      <a:r>
                        <a:rPr lang="fr-FR" sz="2000" dirty="0"/>
                        <a:t>Objet</a:t>
                      </a:r>
                    </a:p>
                  </a:txBody>
                  <a:tcPr>
                    <a:solidFill>
                      <a:srgbClr val="0070C0"/>
                    </a:solidFill>
                  </a:tcPr>
                </a:tc>
                <a:tc>
                  <a:txBody>
                    <a:bodyPr/>
                    <a:lstStyle/>
                    <a:p>
                      <a:r>
                        <a:rPr lang="fr-FR" sz="2000"/>
                        <a:t>Type de correspondance</a:t>
                      </a:r>
                    </a:p>
                  </a:txBody>
                  <a:tcPr>
                    <a:solidFill>
                      <a:srgbClr val="0070C0"/>
                    </a:solidFill>
                  </a:tcPr>
                </a:tc>
                <a:extLst>
                  <a:ext uri="{0D108BD9-81ED-4DB2-BD59-A6C34878D82A}">
                    <a16:rowId xmlns:a16="http://schemas.microsoft.com/office/drawing/2014/main" xmlns="" val="10000"/>
                  </a:ext>
                </a:extLst>
              </a:tr>
              <a:tr h="587388">
                <a:tc>
                  <a:txBody>
                    <a:bodyPr/>
                    <a:lstStyle/>
                    <a:p>
                      <a:pPr marL="0" indent="0">
                        <a:buNone/>
                      </a:pPr>
                      <a:r>
                        <a:rPr lang="fr-FR" sz="2000" b="1">
                          <a:solidFill>
                            <a:srgbClr val="19325C"/>
                          </a:solidFill>
                        </a:rPr>
                        <a:t>Contact de piste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a:solidFill>
                            <a:srgbClr val="19325C"/>
                          </a:solidFill>
                        </a:rPr>
                        <a:t>ID Salesforce.com</a:t>
                      </a:r>
                    </a:p>
                    <a:p>
                      <a:pPr marL="0" marR="0" indent="0" algn="l" defTabSz="914400" rtl="0" eaLnBrk="1" fontAlgn="auto" latinLnBrk="0" hangingPunct="1">
                        <a:lnSpc>
                          <a:spcPct val="100000"/>
                        </a:lnSpc>
                        <a:spcBef>
                          <a:spcPts val="0"/>
                        </a:spcBef>
                        <a:spcAft>
                          <a:spcPts val="0"/>
                        </a:spcAft>
                        <a:buClrTx/>
                        <a:buSzTx/>
                        <a:buFontTx/>
                        <a:buNone/>
                        <a:tabLst/>
                        <a:defRPr/>
                      </a:pPr>
                      <a:r>
                        <a:rPr lang="fr-FR" sz="2000">
                          <a:solidFill>
                            <a:srgbClr val="19325C"/>
                          </a:solidFill>
                        </a:rPr>
                        <a:t>Nom</a:t>
                      </a:r>
                    </a:p>
                    <a:p>
                      <a:r>
                        <a:rPr lang="fr-FR" sz="2000">
                          <a:solidFill>
                            <a:srgbClr val="19325C"/>
                          </a:solidFill>
                        </a:rPr>
                        <a:t>E-mail</a:t>
                      </a:r>
                    </a:p>
                    <a:p>
                      <a:r>
                        <a:rPr lang="fr-FR" sz="2000">
                          <a:solidFill>
                            <a:srgbClr val="19325C"/>
                          </a:solidFill>
                        </a:rPr>
                        <a:t>ID externe</a:t>
                      </a:r>
                    </a:p>
                  </a:txBody>
                  <a:tcPr/>
                </a:tc>
                <a:extLst>
                  <a:ext uri="{0D108BD9-81ED-4DB2-BD59-A6C34878D82A}">
                    <a16:rowId xmlns:a16="http://schemas.microsoft.com/office/drawing/2014/main" xmlns="" val="10001"/>
                  </a:ext>
                </a:extLst>
              </a:tr>
              <a:tr h="409392">
                <a:tc>
                  <a:txBody>
                    <a:bodyPr/>
                    <a:lstStyle/>
                    <a:p>
                      <a:r>
                        <a:rPr lang="fr-FR" sz="2000" b="1">
                          <a:solidFill>
                            <a:srgbClr val="19325C"/>
                          </a:solidFill>
                        </a:rPr>
                        <a:t>Compte </a:t>
                      </a:r>
                    </a:p>
                  </a:txBody>
                  <a:tcPr/>
                </a:tc>
                <a:tc>
                  <a:txBody>
                    <a:bodyPr/>
                    <a:lstStyle/>
                    <a:p>
                      <a:r>
                        <a:rPr lang="fr-FR" sz="2000" dirty="0">
                          <a:solidFill>
                            <a:srgbClr val="19325C"/>
                          </a:solidFill>
                        </a:rPr>
                        <a:t>ID Salesforce.com</a:t>
                      </a:r>
                    </a:p>
                    <a:p>
                      <a:pPr marL="0" indent="0">
                        <a:buNone/>
                      </a:pPr>
                      <a:r>
                        <a:rPr lang="fr-FR" sz="2000" dirty="0">
                          <a:solidFill>
                            <a:srgbClr val="19325C"/>
                          </a:solidFill>
                        </a:rPr>
                        <a:t>Nom et site</a:t>
                      </a:r>
                    </a:p>
                    <a:p>
                      <a:pPr marL="0" indent="0">
                        <a:buNone/>
                      </a:pPr>
                      <a:r>
                        <a:rPr lang="fr-FR" sz="2000" dirty="0">
                          <a:solidFill>
                            <a:srgbClr val="19325C"/>
                          </a:solidFill>
                        </a:rPr>
                        <a:t>ID externe</a:t>
                      </a:r>
                    </a:p>
                  </a:txBody>
                  <a:tcPr/>
                </a:tc>
                <a:extLst>
                  <a:ext uri="{0D108BD9-81ED-4DB2-BD59-A6C34878D82A}">
                    <a16:rowId xmlns:a16="http://schemas.microsoft.com/office/drawing/2014/main" xmlns="" val="10002"/>
                  </a:ext>
                </a:extLst>
              </a:tr>
              <a:tr h="587388">
                <a:tc>
                  <a:txBody>
                    <a:bodyPr/>
                    <a:lstStyle/>
                    <a:p>
                      <a:r>
                        <a:rPr lang="fr-FR" sz="2000" b="1">
                          <a:solidFill>
                            <a:srgbClr val="19325C"/>
                          </a:solidFill>
                        </a:rPr>
                        <a:t>Solutions</a:t>
                      </a:r>
                    </a:p>
                  </a:txBody>
                  <a:tcPr/>
                </a:tc>
                <a:tc>
                  <a:txBody>
                    <a:bodyPr/>
                    <a:lstStyle/>
                    <a:p>
                      <a:r>
                        <a:rPr lang="fr-FR" sz="2000" dirty="0">
                          <a:solidFill>
                            <a:srgbClr val="19325C"/>
                          </a:solidFill>
                        </a:rPr>
                        <a:t>Nom de la solution </a:t>
                      </a:r>
                    </a:p>
                    <a:p>
                      <a:r>
                        <a:rPr lang="fr-FR" sz="2000" dirty="0">
                          <a:solidFill>
                            <a:srgbClr val="19325C"/>
                          </a:solidFill>
                        </a:rPr>
                        <a:t>ID Salesforce.com</a:t>
                      </a:r>
                    </a:p>
                    <a:p>
                      <a:r>
                        <a:rPr lang="fr-FR" sz="2000" dirty="0">
                          <a:solidFill>
                            <a:srgbClr val="19325C"/>
                          </a:solidFill>
                        </a:rPr>
                        <a:t>ID externe</a:t>
                      </a:r>
                    </a:p>
                  </a:txBody>
                  <a:tcPr/>
                </a:tc>
                <a:extLst>
                  <a:ext uri="{0D108BD9-81ED-4DB2-BD59-A6C34878D82A}">
                    <a16:rowId xmlns:a16="http://schemas.microsoft.com/office/drawing/2014/main" xmlns="" val="10003"/>
                  </a:ext>
                </a:extLst>
              </a:tr>
              <a:tr h="479609">
                <a:tc>
                  <a:txBody>
                    <a:bodyPr/>
                    <a:lstStyle/>
                    <a:p>
                      <a:r>
                        <a:rPr lang="fr-FR" sz="2000" b="1">
                          <a:solidFill>
                            <a:srgbClr val="19325C"/>
                          </a:solidFill>
                        </a:rPr>
                        <a:t>Membres de la campagne</a:t>
                      </a:r>
                    </a:p>
                  </a:txBody>
                  <a:tcPr/>
                </a:tc>
                <a:tc>
                  <a:txBody>
                    <a:bodyPr/>
                    <a:lstStyle/>
                    <a:p>
                      <a:r>
                        <a:rPr lang="fr-FR" sz="2000">
                          <a:solidFill>
                            <a:srgbClr val="19325C"/>
                          </a:solidFill>
                        </a:rPr>
                        <a:t>ID Salesforce.com</a:t>
                      </a:r>
                    </a:p>
                  </a:txBody>
                  <a:tcPr/>
                </a:tc>
                <a:extLst>
                  <a:ext uri="{0D108BD9-81ED-4DB2-BD59-A6C34878D82A}">
                    <a16:rowId xmlns:a16="http://schemas.microsoft.com/office/drawing/2014/main" xmlns="" val="10004"/>
                  </a:ext>
                </a:extLst>
              </a:tr>
              <a:tr h="587388">
                <a:tc>
                  <a:txBody>
                    <a:bodyPr/>
                    <a:lstStyle/>
                    <a:p>
                      <a:r>
                        <a:rPr lang="fr-FR" sz="2000" b="1">
                          <a:solidFill>
                            <a:srgbClr val="19325C"/>
                          </a:solidFill>
                        </a:rPr>
                        <a:t>Objets personnalisés</a:t>
                      </a:r>
                    </a:p>
                  </a:txBody>
                  <a:tcPr/>
                </a:tc>
                <a:tc>
                  <a:txBody>
                    <a:bodyPr/>
                    <a:lstStyle/>
                    <a:p>
                      <a:r>
                        <a:rPr lang="fr-FR" sz="2000" dirty="0">
                          <a:solidFill>
                            <a:srgbClr val="19325C"/>
                          </a:solidFill>
                        </a:rPr>
                        <a:t>Nom de </a:t>
                      </a:r>
                      <a:r>
                        <a:rPr lang="fr-FR" sz="2000" dirty="0" smtClean="0">
                          <a:solidFill>
                            <a:srgbClr val="19325C"/>
                          </a:solidFill>
                        </a:rPr>
                        <a:t>l'enregistrement</a:t>
                      </a:r>
                      <a:endParaRPr lang="fr-FR" sz="2000" dirty="0">
                        <a:solidFill>
                          <a:srgbClr val="19325C"/>
                        </a:solidFill>
                      </a:endParaRPr>
                    </a:p>
                    <a:p>
                      <a:r>
                        <a:rPr lang="fr-FR" sz="2000" dirty="0">
                          <a:solidFill>
                            <a:srgbClr val="19325C"/>
                          </a:solidFill>
                        </a:rPr>
                        <a:t>ID Salesforce.com</a:t>
                      </a:r>
                    </a:p>
                    <a:p>
                      <a:r>
                        <a:rPr lang="fr-FR" sz="2000" dirty="0">
                          <a:solidFill>
                            <a:srgbClr val="19325C"/>
                          </a:solidFill>
                        </a:rPr>
                        <a:t>ID externe</a:t>
                      </a: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548123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294</a:t>
            </a:fld>
            <a:endParaRPr lang="en-US" smtClean="0"/>
          </a:p>
        </p:txBody>
      </p:sp>
      <p:sp>
        <p:nvSpPr>
          <p:cNvPr id="4" name="Text Placeholder 3"/>
          <p:cNvSpPr>
            <a:spLocks noGrp="1"/>
          </p:cNvSpPr>
          <p:nvPr>
            <p:ph type="body" sz="quarter" idx="11"/>
          </p:nvPr>
        </p:nvSpPr>
        <p:spPr>
          <a:xfrm>
            <a:off x="2124075" y="0"/>
            <a:ext cx="8125562" cy="914400"/>
          </a:xfrm>
        </p:spPr>
        <p:txBody>
          <a:bodyPr/>
          <a:lstStyle/>
          <a:p>
            <a:r>
              <a:rPr lang="fr-FR" dirty="0"/>
              <a:t>6-1 : Préparation du fichier </a:t>
            </a:r>
            <a:r>
              <a:rPr lang="fr-FR" dirty="0" smtClean="0"/>
              <a:t>d'importation</a:t>
            </a:r>
            <a:endParaRPr lang="fr-FR" dirty="0"/>
          </a:p>
        </p:txBody>
      </p:sp>
      <p:sp>
        <p:nvSpPr>
          <p:cNvPr id="5" name="Text Placeholder 4"/>
          <p:cNvSpPr>
            <a:spLocks noGrp="1"/>
          </p:cNvSpPr>
          <p:nvPr>
            <p:ph type="body" sz="quarter" idx="12"/>
          </p:nvPr>
        </p:nvSpPr>
        <p:spPr>
          <a:xfrm>
            <a:off x="455730" y="3335932"/>
            <a:ext cx="10107495" cy="3358781"/>
          </a:xfrm>
        </p:spPr>
        <p:txBody>
          <a:bodyPr numCol="1"/>
          <a:lstStyle/>
          <a:p>
            <a:r>
              <a:rPr lang="fr-FR" dirty="0"/>
              <a:t>Tâches :</a:t>
            </a:r>
          </a:p>
          <a:p>
            <a:pPr marL="457200" lvl="1" indent="-457200">
              <a:buFont typeface="+mj-lt"/>
              <a:buAutoNum type="arabicPeriod"/>
            </a:pPr>
            <a:r>
              <a:rPr lang="fr-FR" dirty="0"/>
              <a:t>Téléchargez et enregistrez le fichier </a:t>
            </a:r>
            <a:r>
              <a:rPr lang="fr-FR" dirty="0" smtClean="0"/>
              <a:t>d'importation </a:t>
            </a:r>
            <a:r>
              <a:rPr lang="fr-FR" dirty="0"/>
              <a:t>des pistes de Conner </a:t>
            </a:r>
            <a:r>
              <a:rPr lang="fr-FR" dirty="0" err="1"/>
              <a:t>McCoy</a:t>
            </a:r>
            <a:r>
              <a:rPr lang="fr-FR" dirty="0"/>
              <a:t>.</a:t>
            </a:r>
          </a:p>
          <a:p>
            <a:pPr marL="457200" lvl="1" indent="-457200">
              <a:buFont typeface="+mj-lt"/>
              <a:buAutoNum type="arabicPeriod"/>
            </a:pPr>
            <a:r>
              <a:rPr lang="fr-FR" dirty="0"/>
              <a:t>Ouvrez le fichier dans Excel.</a:t>
            </a:r>
          </a:p>
          <a:p>
            <a:pPr marL="457200" lvl="1" indent="-457200">
              <a:buFont typeface="+mj-lt"/>
              <a:buAutoNum type="arabicPeriod"/>
            </a:pPr>
            <a:r>
              <a:rPr lang="fr-FR" dirty="0"/>
              <a:t>Vérifiez </a:t>
            </a:r>
            <a:r>
              <a:rPr lang="fr-FR" dirty="0" smtClean="0"/>
              <a:t>l'exactitude </a:t>
            </a:r>
            <a:r>
              <a:rPr lang="fr-FR" dirty="0"/>
              <a:t>des lignes et des colonnes. </a:t>
            </a:r>
          </a:p>
          <a:p>
            <a:pPr marL="457200" lvl="1" indent="-457200">
              <a:buFont typeface="+mj-lt"/>
              <a:buAutoNum type="arabicPeriod"/>
            </a:pPr>
            <a:r>
              <a:rPr lang="fr-FR" dirty="0"/>
              <a:t>Enregistrez le fichier au format CSV.</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1"/>
          <p:cNvSpPr>
            <a:spLocks noGrp="1"/>
          </p:cNvSpPr>
          <p:nvPr>
            <p:ph type="body" sz="quarter" idx="15"/>
          </p:nvPr>
        </p:nvSpPr>
        <p:spPr>
          <a:xfrm>
            <a:off x="1767046" y="914400"/>
            <a:ext cx="10624979" cy="2162175"/>
          </a:xfrm>
        </p:spPr>
        <p:txBody>
          <a:bodyPr tIns="0" bIns="0" anchor="ctr" anchorCtr="0"/>
          <a:lstStyle/>
          <a:p>
            <a:r>
              <a:rPr lang="fr-FR" dirty="0"/>
              <a:t>Objectif :  </a:t>
            </a:r>
          </a:p>
          <a:p>
            <a:pPr lvl="1"/>
            <a:r>
              <a:rPr lang="fr-FR" spc="-20" dirty="0"/>
              <a:t>Étant donné que le fichier </a:t>
            </a:r>
            <a:r>
              <a:rPr lang="fr-FR" spc="-20" dirty="0" smtClean="0"/>
              <a:t>d'importation </a:t>
            </a:r>
            <a:r>
              <a:rPr lang="fr-FR" spc="-20" dirty="0"/>
              <a:t>a été préparé par les agents commerciaux pendant les salons, il est probable </a:t>
            </a:r>
            <a:r>
              <a:rPr lang="fr-FR" spc="-20" dirty="0" smtClean="0"/>
              <a:t>qu'il </a:t>
            </a:r>
            <a:r>
              <a:rPr lang="fr-FR" spc="-20" dirty="0"/>
              <a:t>contienne certaines inexactitudes. Vous devrez vérifier </a:t>
            </a:r>
            <a:r>
              <a:rPr lang="fr-FR" spc="-20" dirty="0" smtClean="0"/>
              <a:t>l'exactitude </a:t>
            </a:r>
            <a:r>
              <a:rPr lang="fr-FR" spc="-20" dirty="0"/>
              <a:t>des données. Une fois propres, vous devez enregistrer le fichier en format CSV.  </a:t>
            </a:r>
          </a:p>
        </p:txBody>
      </p:sp>
      <p:sp>
        <p:nvSpPr>
          <p:cNvPr id="7" name="Text Placeholder 4"/>
          <p:cNvSpPr>
            <a:spLocks noGrp="1"/>
          </p:cNvSpPr>
          <p:nvPr>
            <p:ph type="body" sz="quarter" idx="12"/>
          </p:nvPr>
        </p:nvSpPr>
        <p:spPr>
          <a:xfrm>
            <a:off x="111760" y="81281"/>
            <a:ext cx="2212340" cy="532620"/>
          </a:xfrm>
        </p:spPr>
        <p:txBody>
          <a:bodyPr/>
          <a:lstStyle/>
          <a:p>
            <a:r>
              <a:rPr lang="fr-FR" sz="1800" dirty="0"/>
              <a:t>REJOIGNEZ-MOI</a:t>
            </a:r>
          </a:p>
        </p:txBody>
      </p:sp>
    </p:spTree>
    <p:extLst>
      <p:ext uri="{BB962C8B-B14F-4D97-AF65-F5344CB8AC3E}">
        <p14:creationId xmlns:p14="http://schemas.microsoft.com/office/powerpoint/2010/main" val="35043295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295</a:t>
            </a:fld>
            <a:endParaRPr lang="en-US" smtClean="0"/>
          </a:p>
        </p:txBody>
      </p:sp>
      <p:sp>
        <p:nvSpPr>
          <p:cNvPr id="4" name="Text Placeholder 3"/>
          <p:cNvSpPr>
            <a:spLocks noGrp="1"/>
          </p:cNvSpPr>
          <p:nvPr>
            <p:ph type="body" sz="quarter" idx="11"/>
          </p:nvPr>
        </p:nvSpPr>
        <p:spPr>
          <a:xfrm>
            <a:off x="2124075" y="0"/>
            <a:ext cx="8125562" cy="914400"/>
          </a:xfrm>
        </p:spPr>
        <p:txBody>
          <a:bodyPr/>
          <a:lstStyle/>
          <a:p>
            <a:r>
              <a:rPr lang="fr-FR" dirty="0"/>
              <a:t>6-2 : Importation des pistes à </a:t>
            </a:r>
            <a:r>
              <a:rPr lang="fr-FR" dirty="0" smtClean="0"/>
              <a:t>l'aide </a:t>
            </a:r>
            <a:r>
              <a:rPr lang="fr-FR" dirty="0"/>
              <a:t>de </a:t>
            </a:r>
            <a:r>
              <a:rPr lang="fr-FR" dirty="0" smtClean="0"/>
              <a:t>l'assistant d'importation </a:t>
            </a:r>
            <a:r>
              <a:rPr lang="fr-FR" dirty="0"/>
              <a:t>de données</a:t>
            </a:r>
          </a:p>
        </p:txBody>
      </p:sp>
      <p:sp>
        <p:nvSpPr>
          <p:cNvPr id="5" name="Text Placeholder 4"/>
          <p:cNvSpPr>
            <a:spLocks noGrp="1"/>
          </p:cNvSpPr>
          <p:nvPr>
            <p:ph type="body" sz="quarter" idx="12"/>
          </p:nvPr>
        </p:nvSpPr>
        <p:spPr>
          <a:xfrm>
            <a:off x="455730" y="3335932"/>
            <a:ext cx="11366156" cy="3358781"/>
          </a:xfrm>
        </p:spPr>
        <p:txBody>
          <a:bodyPr numCol="1"/>
          <a:lstStyle/>
          <a:p>
            <a:r>
              <a:rPr lang="fr-FR" dirty="0"/>
              <a:t>Tâches :</a:t>
            </a:r>
          </a:p>
          <a:p>
            <a:pPr marL="457200" lvl="1" indent="-457200">
              <a:buFont typeface="+mj-lt"/>
              <a:buAutoNum type="arabicPeriod"/>
            </a:pPr>
            <a:r>
              <a:rPr lang="fr-FR" dirty="0"/>
              <a:t>Lancez </a:t>
            </a:r>
            <a:r>
              <a:rPr lang="fr-FR" dirty="0" smtClean="0"/>
              <a:t>l'assistant d'importation </a:t>
            </a:r>
            <a:r>
              <a:rPr lang="fr-FR" dirty="0"/>
              <a:t>de données.</a:t>
            </a:r>
          </a:p>
          <a:p>
            <a:pPr marL="457200" lvl="1" indent="-457200">
              <a:buFont typeface="+mj-lt"/>
              <a:buAutoNum type="arabicPeriod"/>
            </a:pPr>
            <a:r>
              <a:rPr lang="fr-FR" dirty="0"/>
              <a:t>Sélectionnez les données à importer.</a:t>
            </a:r>
          </a:p>
          <a:p>
            <a:pPr marL="457200" lvl="1" indent="-457200">
              <a:buFont typeface="+mj-lt"/>
              <a:buAutoNum type="arabicPeriod"/>
            </a:pPr>
            <a:r>
              <a:rPr lang="fr-FR" dirty="0"/>
              <a:t>Modifiez le mappage des champs.</a:t>
            </a:r>
          </a:p>
          <a:p>
            <a:pPr marL="457200" lvl="1" indent="-457200">
              <a:buFont typeface="+mj-lt"/>
              <a:buAutoNum type="arabicPeriod"/>
            </a:pPr>
            <a:r>
              <a:rPr lang="fr-FR" dirty="0"/>
              <a:t>Démarrez </a:t>
            </a:r>
            <a:r>
              <a:rPr lang="fr-FR" dirty="0" smtClean="0"/>
              <a:t>l'importation</a:t>
            </a:r>
            <a:r>
              <a:rPr lang="fr-FR" dirty="0"/>
              <a:t>.</a:t>
            </a:r>
          </a:p>
          <a:p>
            <a:pPr marL="457200" lvl="1" indent="-457200">
              <a:buFont typeface="+mj-lt"/>
              <a:buAutoNum type="arabicPeriod"/>
            </a:pPr>
            <a:r>
              <a:rPr lang="fr-FR" dirty="0"/>
              <a:t>Vérifiez la présence de nouvelles pistes dans </a:t>
            </a:r>
            <a:r>
              <a:rPr lang="fr-FR" dirty="0" smtClean="0"/>
              <a:t>l'onglet </a:t>
            </a:r>
            <a:r>
              <a:rPr lang="fr-FR" dirty="0"/>
              <a:t>Pistes.</a:t>
            </a:r>
          </a:p>
          <a:p>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1"/>
          <p:cNvSpPr>
            <a:spLocks noGrp="1"/>
          </p:cNvSpPr>
          <p:nvPr>
            <p:ph type="body" sz="quarter" idx="15"/>
          </p:nvPr>
        </p:nvSpPr>
        <p:spPr>
          <a:xfrm>
            <a:off x="1767046" y="914400"/>
            <a:ext cx="10424953" cy="2116667"/>
          </a:xfrm>
        </p:spPr>
        <p:txBody>
          <a:bodyPr/>
          <a:lstStyle/>
          <a:p>
            <a:r>
              <a:rPr lang="fr-FR" dirty="0"/>
              <a:t>Objectif : </a:t>
            </a:r>
          </a:p>
          <a:p>
            <a:pPr lvl="1"/>
            <a:r>
              <a:rPr lang="fr-FR" dirty="0"/>
              <a:t>Importer le fichier brouillon des pistes générées pendant les salons pour </a:t>
            </a:r>
            <a:r>
              <a:rPr lang="fr-FR" dirty="0" smtClean="0"/>
              <a:t>l'équipe </a:t>
            </a:r>
            <a:r>
              <a:rPr lang="fr-FR" dirty="0"/>
              <a:t>Marketing.  </a:t>
            </a:r>
          </a:p>
        </p:txBody>
      </p:sp>
      <p:sp>
        <p:nvSpPr>
          <p:cNvPr id="7" name="Text Placeholder 4"/>
          <p:cNvSpPr>
            <a:spLocks noGrp="1"/>
          </p:cNvSpPr>
          <p:nvPr>
            <p:ph type="body" sz="quarter" idx="12"/>
          </p:nvPr>
        </p:nvSpPr>
        <p:spPr>
          <a:xfrm>
            <a:off x="111760" y="81281"/>
            <a:ext cx="2202815" cy="532620"/>
          </a:xfrm>
        </p:spPr>
        <p:txBody>
          <a:bodyPr/>
          <a:lstStyle/>
          <a:p>
            <a:r>
              <a:rPr lang="fr-FR" sz="1800" dirty="0"/>
              <a:t>REJOIGNEZ-MOI</a:t>
            </a:r>
          </a:p>
        </p:txBody>
      </p:sp>
    </p:spTree>
    <p:extLst>
      <p:ext uri="{BB962C8B-B14F-4D97-AF65-F5344CB8AC3E}">
        <p14:creationId xmlns:p14="http://schemas.microsoft.com/office/powerpoint/2010/main" val="362168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latin typeface="+mn-lt"/>
              </a:rPr>
              <a:t>Module 6: Managing Data</a:t>
            </a:r>
          </a:p>
        </p:txBody>
      </p:sp>
      <p:sp>
        <p:nvSpPr>
          <p:cNvPr id="3" name="Text Placeholder 2"/>
          <p:cNvSpPr>
            <a:spLocks noGrp="1"/>
          </p:cNvSpPr>
          <p:nvPr>
            <p:ph type="body" sz="quarter" idx="13"/>
          </p:nvPr>
        </p:nvSpPr>
        <p:spPr>
          <a:xfrm>
            <a:off x="498262" y="914276"/>
            <a:ext cx="5328841" cy="2106386"/>
          </a:xfrm>
        </p:spPr>
        <p:txBody>
          <a:bodyPr/>
          <a:lstStyle/>
          <a:p>
            <a:pPr lvl="2">
              <a:spcBef>
                <a:spcPts val="900"/>
              </a:spcBef>
              <a:buFont typeface="Arial" panose="020B0604020202020204" pitchFamily="34" charset="0"/>
              <a:buChar char="•"/>
            </a:pPr>
            <a:endParaRPr lang="en-US" sz="2400" b="1" dirty="0"/>
          </a:p>
          <a:p>
            <a:pPr lvl="2">
              <a:spcBef>
                <a:spcPts val="900"/>
              </a:spcBef>
              <a:buFont typeface="Arial" panose="020B0604020202020204" pitchFamily="34" charset="0"/>
              <a:buChar char="•"/>
            </a:pPr>
            <a:r>
              <a:rPr lang="en-US" sz="2400" dirty="0"/>
              <a:t>Salesforce Einstein</a:t>
            </a:r>
          </a:p>
          <a:p>
            <a:pPr lvl="2">
              <a:spcBef>
                <a:spcPts val="900"/>
              </a:spcBef>
              <a:buFont typeface="Arial" panose="020B0604020202020204" pitchFamily="34" charset="0"/>
              <a:buChar char="•"/>
            </a:pPr>
            <a:r>
              <a:rPr lang="fr-FR" sz="2400" dirty="0" smtClean="0"/>
              <a:t>Assistants d'importation</a:t>
            </a:r>
          </a:p>
          <a:p>
            <a:pPr lvl="2">
              <a:spcBef>
                <a:spcPts val="900"/>
              </a:spcBef>
              <a:buFont typeface="Arial" panose="020B0604020202020204" pitchFamily="34" charset="0"/>
              <a:buChar char="•"/>
            </a:pPr>
            <a:r>
              <a:rPr lang="fr-FR" sz="2400" b="1" dirty="0" smtClean="0"/>
              <a:t>Data Loader</a:t>
            </a:r>
          </a:p>
          <a:p>
            <a:pPr lvl="2">
              <a:spcBef>
                <a:spcPts val="900"/>
              </a:spcBef>
              <a:buFont typeface="Arial" panose="020B0604020202020204" pitchFamily="34" charset="0"/>
              <a:buChar char="•"/>
            </a:pPr>
            <a:r>
              <a:rPr lang="fr-FR" sz="2400" dirty="0" smtClean="0"/>
              <a:t>Transfert de masse</a:t>
            </a:r>
          </a:p>
          <a:p>
            <a:pPr lvl="2">
              <a:spcBef>
                <a:spcPts val="900"/>
              </a:spcBef>
              <a:buFont typeface="Arial" panose="020B0604020202020204" pitchFamily="34" charset="0"/>
              <a:buChar char="•"/>
            </a:pPr>
            <a:r>
              <a:rPr lang="fr-FR" sz="2400" dirty="0" smtClean="0"/>
              <a:t>Sauvegarde de données</a:t>
            </a:r>
          </a:p>
          <a:p>
            <a:pPr lvl="2">
              <a:spcBef>
                <a:spcPts val="900"/>
              </a:spcBef>
              <a:buFont typeface="Arial" panose="020B0604020202020204" pitchFamily="34" charset="0"/>
              <a:buChar char="•"/>
            </a:pPr>
            <a:r>
              <a:rPr lang="fr-FR" sz="2400" dirty="0" smtClean="0"/>
              <a:t>Suppression de masse et corbeille</a:t>
            </a:r>
          </a:p>
          <a:p>
            <a:pPr marL="0" lvl="2" indent="0">
              <a:spcBef>
                <a:spcPts val="900"/>
              </a:spcBef>
              <a:buNone/>
            </a:pPr>
            <a:endParaRPr lang="en-US" sz="2400" dirty="0"/>
          </a:p>
          <a:p>
            <a:pPr marL="457200" indent="-457200">
              <a:buFont typeface="Wingdings" panose="05000000000000000000" pitchFamily="2" charset="2"/>
              <a:buChar char="§"/>
            </a:pPr>
            <a:endParaRPr lang="en-IN" sz="2800" dirty="0"/>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296</a:t>
            </a:fld>
            <a:endParaRPr lang="en-US" dirty="0"/>
          </a:p>
        </p:txBody>
      </p:sp>
    </p:spTree>
    <p:extLst>
      <p:ext uri="{BB962C8B-B14F-4D97-AF65-F5344CB8AC3E}">
        <p14:creationId xmlns:p14="http://schemas.microsoft.com/office/powerpoint/2010/main" val="379745628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297</a:t>
            </a:fld>
            <a:endParaRPr lang="en-US" smtClean="0"/>
          </a:p>
        </p:txBody>
      </p:sp>
      <p:sp>
        <p:nvSpPr>
          <p:cNvPr id="3" name="Text Placeholder 2"/>
          <p:cNvSpPr>
            <a:spLocks noGrp="1"/>
          </p:cNvSpPr>
          <p:nvPr>
            <p:ph type="body" sz="quarter" idx="11"/>
          </p:nvPr>
        </p:nvSpPr>
        <p:spPr/>
        <p:txBody>
          <a:bodyPr/>
          <a:lstStyle/>
          <a:p>
            <a:r>
              <a:rPr lang="fr-FR" dirty="0"/>
              <a:t>Mettre à jour les données </a:t>
            </a:r>
            <a:r>
              <a:rPr lang="fr-FR" dirty="0" smtClean="0"/>
              <a:t>d'un </a:t>
            </a:r>
            <a:r>
              <a:rPr lang="fr-FR" dirty="0"/>
              <a:t>compte</a:t>
            </a:r>
          </a:p>
        </p:txBody>
      </p:sp>
      <p:graphicFrame>
        <p:nvGraphicFramePr>
          <p:cNvPr id="4" name="Table 3"/>
          <p:cNvGraphicFramePr>
            <a:graphicFrameLocks noGrp="1"/>
          </p:cNvGraphicFramePr>
          <p:nvPr>
            <p:extLst>
              <p:ext uri="{D42A27DB-BD31-4B8C-83A1-F6EECF244321}">
                <p14:modId xmlns:p14="http://schemas.microsoft.com/office/powerpoint/2010/main" val="2757788338"/>
              </p:ext>
            </p:extLst>
          </p:nvPr>
        </p:nvGraphicFramePr>
        <p:xfrm>
          <a:off x="638175" y="920398"/>
          <a:ext cx="10865495" cy="5796489"/>
        </p:xfrm>
        <a:graphic>
          <a:graphicData uri="http://schemas.openxmlformats.org/drawingml/2006/table">
            <a:tbl>
              <a:tblPr firstRow="1" bandRow="1">
                <a:tableStyleId>{5C22544A-7EE6-4342-B048-85BDC9FD1C3A}</a:tableStyleId>
              </a:tblPr>
              <a:tblGrid>
                <a:gridCol w="10372757">
                  <a:extLst>
                    <a:ext uri="{9D8B030D-6E8A-4147-A177-3AD203B41FA5}">
                      <a16:colId xmlns:a16="http://schemas.microsoft.com/office/drawing/2014/main" xmlns="" val="20000"/>
                    </a:ext>
                  </a:extLst>
                </a:gridCol>
                <a:gridCol w="492738">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Yuko Ishikawa</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5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spc="-20" dirty="0">
                          <a:solidFill>
                            <a:schemeClr val="tx1"/>
                          </a:solidFill>
                          <a:latin typeface="Salesforce Sans" panose="020B0505020202020203" pitchFamily="34" charset="0"/>
                          <a:ea typeface="Segoe UI" pitchFamily="34" charset="0"/>
                          <a:cs typeface="Segoe UI" pitchFamily="34" charset="0"/>
                        </a:rPr>
                        <a:t>Wow !</a:t>
                      </a:r>
                      <a:r>
                        <a:rPr lang="fr-FR" sz="1800" b="0" spc="-20" baseline="0" dirty="0">
                          <a:solidFill>
                            <a:schemeClr val="tx1"/>
                          </a:solidFill>
                          <a:latin typeface="Salesforce Sans" panose="020B0505020202020203" pitchFamily="34" charset="0"/>
                          <a:ea typeface="Segoe UI" pitchFamily="34" charset="0"/>
                          <a:cs typeface="Segoe UI" pitchFamily="34" charset="0"/>
                        </a:rPr>
                        <a:t> </a:t>
                      </a:r>
                      <a:r>
                        <a:rPr lang="fr-FR" sz="1800" b="0" spc="-20" dirty="0">
                          <a:solidFill>
                            <a:schemeClr val="tx1"/>
                          </a:solidFill>
                          <a:latin typeface="Salesforce Sans" panose="020B0505020202020203" pitchFamily="34" charset="0"/>
                          <a:ea typeface="Segoe UI" pitchFamily="34" charset="0"/>
                          <a:cs typeface="Segoe UI" pitchFamily="34" charset="0"/>
                        </a:rPr>
                        <a:t>Merci de </a:t>
                      </a:r>
                      <a:r>
                        <a:rPr lang="fr-FR" sz="1800" b="0" spc="-20" dirty="0" smtClean="0">
                          <a:solidFill>
                            <a:schemeClr val="tx1"/>
                          </a:solidFill>
                          <a:latin typeface="Salesforce Sans" panose="020B0505020202020203" pitchFamily="34" charset="0"/>
                          <a:ea typeface="Segoe UI" pitchFamily="34" charset="0"/>
                          <a:cs typeface="Segoe UI" pitchFamily="34" charset="0"/>
                        </a:rPr>
                        <a:t>m'avoir </a:t>
                      </a:r>
                      <a:r>
                        <a:rPr lang="fr-FR" sz="1800" b="0" spc="-20" dirty="0">
                          <a:solidFill>
                            <a:schemeClr val="tx1"/>
                          </a:solidFill>
                          <a:latin typeface="Salesforce Sans" panose="020B0505020202020203" pitchFamily="34" charset="0"/>
                          <a:ea typeface="Segoe UI" pitchFamily="34" charset="0"/>
                          <a:cs typeface="Segoe UI" pitchFamily="34" charset="0"/>
                        </a:rPr>
                        <a:t>ajouté aux listes de sélection Région/Zone - </a:t>
                      </a:r>
                      <a:r>
                        <a:rPr lang="fr-FR" sz="1800" b="0" spc="-20" dirty="0" smtClean="0">
                          <a:solidFill>
                            <a:schemeClr val="tx1"/>
                          </a:solidFill>
                          <a:latin typeface="Salesforce Sans" panose="020B0505020202020203" pitchFamily="34" charset="0"/>
                          <a:ea typeface="Segoe UI" pitchFamily="34" charset="0"/>
                          <a:cs typeface="Segoe UI" pitchFamily="34" charset="0"/>
                        </a:rPr>
                        <a:t>c'est </a:t>
                      </a:r>
                      <a:r>
                        <a:rPr lang="fr-FR" sz="1800" b="0" spc="-20" dirty="0">
                          <a:solidFill>
                            <a:schemeClr val="tx1"/>
                          </a:solidFill>
                          <a:latin typeface="Salesforce Sans" panose="020B0505020202020203" pitchFamily="34" charset="0"/>
                          <a:ea typeface="Segoe UI" pitchFamily="34" charset="0"/>
                          <a:cs typeface="Segoe UI" pitchFamily="34" charset="0"/>
                        </a:rPr>
                        <a:t>formidable !!</a:t>
                      </a:r>
                      <a:r>
                        <a:rPr lang="fr-FR" sz="1800" b="0" spc="-20" baseline="0" dirty="0">
                          <a:solidFill>
                            <a:schemeClr val="tx1"/>
                          </a:solidFill>
                          <a:latin typeface="Salesforce Sans" panose="020B0505020202020203" pitchFamily="34" charset="0"/>
                          <a:ea typeface="Segoe UI" pitchFamily="34" charset="0"/>
                          <a:cs typeface="Segoe UI" pitchFamily="34" charset="0"/>
                        </a:rPr>
                        <a:t>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J'ai </a:t>
                      </a:r>
                      <a:r>
                        <a:rPr lang="fr-FR" sz="1800" b="0" spc="-20" baseline="0" dirty="0">
                          <a:solidFill>
                            <a:schemeClr val="tx1"/>
                          </a:solidFill>
                          <a:latin typeface="Salesforce Sans" panose="020B0505020202020203" pitchFamily="34" charset="0"/>
                          <a:ea typeface="Segoe UI" pitchFamily="34" charset="0"/>
                          <a:cs typeface="Segoe UI" pitchFamily="34" charset="0"/>
                        </a:rPr>
                        <a:t>fait remplir par mon équipe la région et la zone appropriées dans tous les comptes de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l'industrie </a:t>
                      </a:r>
                      <a:r>
                        <a:rPr lang="fr-FR" sz="1800" b="0" spc="-20" baseline="0" dirty="0">
                          <a:solidFill>
                            <a:schemeClr val="tx1"/>
                          </a:solidFill>
                          <a:latin typeface="Salesforce Sans" panose="020B0505020202020203" pitchFamily="34" charset="0"/>
                          <a:ea typeface="Segoe UI" pitchFamily="34" charset="0"/>
                          <a:cs typeface="Segoe UI" pitchFamily="34" charset="0"/>
                        </a:rPr>
                        <a:t>Technologie, étant donné que ceci est une priorité verticale actuellement. Pouvez-vous saisir ceci dans </a:t>
                      </a:r>
                      <a:r>
                        <a:rPr lang="fr-FR" sz="1800" b="0" spc="-20" baseline="0" dirty="0" err="1">
                          <a:solidFill>
                            <a:schemeClr val="tx1"/>
                          </a:solidFill>
                          <a:latin typeface="Salesforce Sans" panose="020B0505020202020203" pitchFamily="34" charset="0"/>
                          <a:ea typeface="Segoe UI" pitchFamily="34" charset="0"/>
                          <a:cs typeface="Segoe UI" pitchFamily="34" charset="0"/>
                        </a:rPr>
                        <a:t>Salesforce</a:t>
                      </a:r>
                      <a:r>
                        <a:rPr lang="fr-FR" sz="1800" b="0" spc="-20" baseline="0" dirty="0">
                          <a:solidFill>
                            <a:schemeClr val="tx1"/>
                          </a:solidFill>
                          <a:latin typeface="Salesforce Sans" panose="020B0505020202020203" pitchFamily="34" charset="0"/>
                          <a:ea typeface="Segoe UI" pitchFamily="34" charset="0"/>
                          <a:cs typeface="Segoe UI" pitchFamily="34" charset="0"/>
                        </a:rPr>
                        <a:t> ? </a:t>
                      </a:r>
                      <a:r>
                        <a:rPr lang="fr-FR" sz="1800" b="0" spc="-2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7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Allison Wheeler </a:t>
                      </a:r>
                      <a:r>
                        <a:rPr lang="fr-FR" sz="1600" b="0" dirty="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196137">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Ceci vous aidera à vous concentrer sur cette verticale. Merci Yuko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31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678248" y="4766282"/>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1014816" y="1023749"/>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1014816" y="5582003"/>
            <a:ext cx="297640" cy="288435"/>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372" t="48868" r="63206" b="12441"/>
          <a:stretch/>
        </p:blipFill>
        <p:spPr>
          <a:xfrm>
            <a:off x="744923" y="2747367"/>
            <a:ext cx="2880360" cy="1981200"/>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7567" t="-2851" r="16462" b="75120"/>
          <a:stretch/>
        </p:blipFill>
        <p:spPr>
          <a:xfrm>
            <a:off x="864534" y="5582003"/>
            <a:ext cx="343374" cy="341955"/>
          </a:xfrm>
          <a:prstGeom prst="ellipse">
            <a:avLst/>
          </a:prstGeom>
          <a:solidFill>
            <a:schemeClr val="bg2">
              <a:lumMod val="90000"/>
            </a:schemeClr>
          </a:solidFill>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5380" t="-2309" r="7382" b="65445"/>
          <a:stretch/>
        </p:blipFill>
        <p:spPr>
          <a:xfrm>
            <a:off x="627404" y="951881"/>
            <a:ext cx="717730" cy="732840"/>
          </a:xfrm>
          <a:prstGeom prst="flowChartConnector">
            <a:avLst/>
          </a:prstGeom>
          <a:solidFill>
            <a:schemeClr val="bg1">
              <a:lumMod val="85000"/>
            </a:schemeClr>
          </a:solidFill>
        </p:spPr>
      </p:pic>
      <p:grpSp>
        <p:nvGrpSpPr>
          <p:cNvPr id="14" name="Group 13"/>
          <p:cNvGrpSpPr/>
          <p:nvPr/>
        </p:nvGrpSpPr>
        <p:grpSpPr>
          <a:xfrm>
            <a:off x="979071" y="4776192"/>
            <a:ext cx="3501663" cy="277000"/>
            <a:chOff x="2204192" y="3458997"/>
            <a:chExt cx="3501663" cy="277000"/>
          </a:xfrm>
        </p:grpSpPr>
        <p:sp>
          <p:nvSpPr>
            <p:cNvPr id="15" name="TextBox 14">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6" name="TextBox 15">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7" name="TextBox 16">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5517972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298</a:t>
            </a:fld>
            <a:endParaRPr lang="en-US" smtClean="0"/>
          </a:p>
        </p:txBody>
      </p:sp>
      <p:sp>
        <p:nvSpPr>
          <p:cNvPr id="3" name="Text Placeholder 2"/>
          <p:cNvSpPr>
            <a:spLocks noGrp="1"/>
          </p:cNvSpPr>
          <p:nvPr>
            <p:ph type="body" sz="quarter" idx="11"/>
          </p:nvPr>
        </p:nvSpPr>
        <p:spPr/>
        <p:txBody>
          <a:bodyPr/>
          <a:lstStyle/>
          <a:p>
            <a:r>
              <a:rPr lang="fr-FR"/>
              <a:t>Faire correspondre de nouvelles informations à des enregistrements existants</a:t>
            </a:r>
          </a:p>
        </p:txBody>
      </p:sp>
      <p:sp>
        <p:nvSpPr>
          <p:cNvPr id="4" name="Text Placeholder 3"/>
          <p:cNvSpPr>
            <a:spLocks noGrp="1"/>
          </p:cNvSpPr>
          <p:nvPr>
            <p:ph type="body" sz="quarter" idx="12"/>
          </p:nvPr>
        </p:nvSpPr>
        <p:spPr>
          <a:xfrm>
            <a:off x="455733" y="1094015"/>
            <a:ext cx="10971736" cy="1400132"/>
          </a:xfrm>
        </p:spPr>
        <p:txBody>
          <a:bodyPr/>
          <a:lstStyle/>
          <a:p>
            <a:pPr marL="0" indent="0">
              <a:lnSpc>
                <a:spcPct val="100000"/>
              </a:lnSpc>
              <a:buNone/>
            </a:pPr>
            <a:r>
              <a:rPr lang="fr-FR" spc="-20" dirty="0"/>
              <a:t>Lorsque vous mettez à jour des enregistrements existants, assurez-vous que les nouvelles données sont mises en correspondance avec le bon enregistrement en utilisant </a:t>
            </a:r>
            <a:r>
              <a:rPr lang="fr-FR" spc="-20" dirty="0" smtClean="0"/>
              <a:t>l'ID d'enregistrement </a:t>
            </a:r>
            <a:r>
              <a:rPr lang="fr-FR" spc="-20" dirty="0" err="1"/>
              <a:t>Salesforce</a:t>
            </a:r>
            <a:r>
              <a:rPr lang="fr-FR" spc="-20" dirty="0"/>
              <a:t>. Cet ID est un </a:t>
            </a:r>
            <a:r>
              <a:rPr lang="fr-FR" i="1" spc="-20" dirty="0"/>
              <a:t>identifiant unique</a:t>
            </a:r>
            <a:r>
              <a:rPr lang="fr-FR" spc="-20" dirty="0"/>
              <a:t> qui est </a:t>
            </a:r>
            <a:r>
              <a:rPr lang="fr-FR" i="1" spc="-20" dirty="0"/>
              <a:t>généré par </a:t>
            </a:r>
            <a:r>
              <a:rPr lang="fr-FR" i="1" spc="-20" dirty="0" err="1"/>
              <a:t>Salesforce</a:t>
            </a:r>
            <a:r>
              <a:rPr lang="fr-FR" spc="-20" dirty="0"/>
              <a:t> lors de la création </a:t>
            </a:r>
            <a:r>
              <a:rPr lang="fr-FR" spc="-20" dirty="0" smtClean="0"/>
              <a:t>d'un </a:t>
            </a:r>
            <a:r>
              <a:rPr lang="fr-FR" spc="-20" dirty="0"/>
              <a:t>nouvel enregistrement. </a:t>
            </a:r>
            <a:r>
              <a:rPr lang="fr-FR" spc="-20" dirty="0" smtClean="0"/>
              <a:t>L'ID d'enregistrement </a:t>
            </a:r>
            <a:r>
              <a:rPr lang="fr-FR" spc="-20" dirty="0" err="1"/>
              <a:t>Salesforce</a:t>
            </a:r>
            <a:r>
              <a:rPr lang="fr-FR" spc="-20" dirty="0"/>
              <a:t> peut être obtenu à partir </a:t>
            </a:r>
            <a:r>
              <a:rPr lang="fr-FR" spc="-20" dirty="0" smtClean="0"/>
              <a:t>:</a:t>
            </a:r>
            <a:endParaRPr lang="pl-PL" spc="-20" dirty="0" smtClean="0"/>
          </a:p>
          <a:p>
            <a:pPr marL="0" lvl="1" indent="0">
              <a:buNone/>
            </a:pPr>
            <a:r>
              <a:rPr lang="fr-FR" dirty="0" smtClean="0"/>
              <a:t>De l'URL </a:t>
            </a:r>
            <a:r>
              <a:rPr lang="fr-FR" dirty="0"/>
              <a:t>de </a:t>
            </a:r>
            <a:r>
              <a:rPr lang="fr-FR" dirty="0" smtClean="0"/>
              <a:t>l'enregistrement</a:t>
            </a:r>
            <a:r>
              <a:rPr lang="fr-FR" dirty="0"/>
              <a:t> :</a:t>
            </a:r>
          </a:p>
          <a:p>
            <a:pPr marL="0" lvl="1" indent="0">
              <a:buNone/>
            </a:pPr>
            <a:endParaRPr lang="en-US" dirty="0"/>
          </a:p>
          <a:p>
            <a:pPr marL="0" lvl="1" indent="0">
              <a:buNone/>
            </a:pPr>
            <a:r>
              <a:rPr lang="fr-FR" dirty="0"/>
              <a:t>Des rapports :</a:t>
            </a:r>
          </a:p>
          <a:p>
            <a:pPr marL="0" lvl="1" indent="0">
              <a:buNone/>
            </a:pPr>
            <a:endParaRPr lang="en-US" dirty="0"/>
          </a:p>
          <a:p>
            <a:pPr marL="0" lvl="1" indent="0">
              <a:buNone/>
            </a:pPr>
            <a:endParaRPr lang="en-US" dirty="0"/>
          </a:p>
          <a:p>
            <a:pPr marL="0" lvl="1" indent="0">
              <a:buNone/>
            </a:pPr>
            <a:endParaRPr lang="en-US" dirty="0"/>
          </a:p>
          <a:p>
            <a:pPr marL="0" lvl="1" indent="0">
              <a:buNone/>
            </a:pPr>
            <a:endParaRPr lang="en-US" dirty="0"/>
          </a:p>
          <a:p>
            <a:pPr marL="0" lvl="1" indent="0">
              <a:buNone/>
            </a:pPr>
            <a:r>
              <a:rPr lang="fr-FR" dirty="0" smtClean="0"/>
              <a:t>D'un </a:t>
            </a:r>
            <a:r>
              <a:rPr lang="fr-FR" dirty="0"/>
              <a:t>fichier </a:t>
            </a:r>
            <a:r>
              <a:rPr lang="fr-FR" dirty="0" smtClean="0"/>
              <a:t>d'exportation </a:t>
            </a:r>
            <a:r>
              <a:rPr lang="fr-FR" dirty="0"/>
              <a:t>du Data Loader :</a:t>
            </a:r>
          </a:p>
          <a:p>
            <a:endParaRPr lang="en-IN" dirty="0"/>
          </a:p>
        </p:txBody>
      </p:sp>
      <p:pic>
        <p:nvPicPr>
          <p:cNvPr id="5" name="Picture 3"/>
          <p:cNvPicPr>
            <a:picLocks noChangeAspect="1" noChangeArrowheads="1"/>
          </p:cNvPicPr>
          <p:nvPr/>
        </p:nvPicPr>
        <p:blipFill>
          <a:blip r:embed="rId3" cstate="print"/>
          <a:srcRect/>
          <a:stretch>
            <a:fillRect/>
          </a:stretch>
        </p:blipFill>
        <p:spPr bwMode="auto">
          <a:xfrm>
            <a:off x="4910258" y="3147491"/>
            <a:ext cx="5991225" cy="219075"/>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6" name="Picture 4"/>
          <p:cNvPicPr>
            <a:picLocks noChangeAspect="1" noChangeArrowheads="1"/>
          </p:cNvPicPr>
          <p:nvPr/>
        </p:nvPicPr>
        <p:blipFill>
          <a:blip r:embed="rId4" cstate="print"/>
          <a:srcRect/>
          <a:stretch>
            <a:fillRect/>
          </a:stretch>
        </p:blipFill>
        <p:spPr bwMode="auto">
          <a:xfrm>
            <a:off x="2580317" y="3614754"/>
            <a:ext cx="3028654" cy="1663466"/>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7" name="Picture 5"/>
          <p:cNvPicPr>
            <a:picLocks noChangeAspect="1" noChangeArrowheads="1"/>
          </p:cNvPicPr>
          <p:nvPr/>
        </p:nvPicPr>
        <p:blipFill>
          <a:blip r:embed="rId5" cstate="print"/>
          <a:srcRect/>
          <a:stretch>
            <a:fillRect/>
          </a:stretch>
        </p:blipFill>
        <p:spPr bwMode="auto">
          <a:xfrm>
            <a:off x="6663658" y="5545142"/>
            <a:ext cx="3603562" cy="1134236"/>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
        <p:nvSpPr>
          <p:cNvPr id="8" name="Oval 7"/>
          <p:cNvSpPr/>
          <p:nvPr/>
        </p:nvSpPr>
        <p:spPr>
          <a:xfrm>
            <a:off x="9007881" y="3055671"/>
            <a:ext cx="1577789" cy="4840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187509" y="4472068"/>
            <a:ext cx="1512901" cy="905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580411" y="5871210"/>
            <a:ext cx="2069288" cy="9486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9881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299</a:t>
            </a:fld>
            <a:endParaRPr lang="en-US" smtClean="0"/>
          </a:p>
        </p:txBody>
      </p:sp>
      <p:sp>
        <p:nvSpPr>
          <p:cNvPr id="3" name="Text Placeholder 2"/>
          <p:cNvSpPr>
            <a:spLocks noGrp="1"/>
          </p:cNvSpPr>
          <p:nvPr>
            <p:ph type="body" sz="quarter" idx="11"/>
          </p:nvPr>
        </p:nvSpPr>
        <p:spPr/>
        <p:txBody>
          <a:bodyPr/>
          <a:lstStyle/>
          <a:p>
            <a:r>
              <a:rPr lang="fr-FR" dirty="0" smtClean="0"/>
              <a:t>Qu'est-ce </a:t>
            </a:r>
            <a:r>
              <a:rPr lang="fr-FR" dirty="0"/>
              <a:t>que le Data Loader ?</a:t>
            </a:r>
          </a:p>
        </p:txBody>
      </p:sp>
      <p:sp>
        <p:nvSpPr>
          <p:cNvPr id="4" name="Text Placeholder 3"/>
          <p:cNvSpPr>
            <a:spLocks noGrp="1"/>
          </p:cNvSpPr>
          <p:nvPr>
            <p:ph type="body" sz="quarter" idx="12"/>
          </p:nvPr>
        </p:nvSpPr>
        <p:spPr>
          <a:xfrm>
            <a:off x="455732" y="987879"/>
            <a:ext cx="11660068" cy="2596242"/>
          </a:xfrm>
        </p:spPr>
        <p:txBody>
          <a:bodyPr/>
          <a:lstStyle/>
          <a:p>
            <a:pPr marL="0" indent="0">
              <a:lnSpc>
                <a:spcPct val="100000"/>
              </a:lnSpc>
              <a:buNone/>
            </a:pPr>
            <a:r>
              <a:rPr lang="fr-FR" sz="2200" dirty="0"/>
              <a:t>Le </a:t>
            </a:r>
            <a:r>
              <a:rPr lang="fr-FR" sz="2200" b="1" dirty="0"/>
              <a:t>Data Loader </a:t>
            </a:r>
            <a:r>
              <a:rPr lang="fr-FR" sz="2200" b="1" dirty="0" err="1"/>
              <a:t>Salesforce</a:t>
            </a:r>
            <a:r>
              <a:rPr lang="fr-FR" sz="2200" dirty="0"/>
              <a:t> est une application destinée à </a:t>
            </a:r>
            <a:r>
              <a:rPr lang="fr-FR" sz="2200" dirty="0" smtClean="0"/>
              <a:t>l'importation </a:t>
            </a:r>
            <a:r>
              <a:rPr lang="fr-FR" sz="2200" dirty="0"/>
              <a:t>et </a:t>
            </a:r>
            <a:r>
              <a:rPr lang="fr-FR" sz="2200" dirty="0" smtClean="0"/>
              <a:t>l'exportation </a:t>
            </a:r>
            <a:r>
              <a:rPr lang="fr-FR" sz="2200" dirty="0"/>
              <a:t>en masse des données. </a:t>
            </a:r>
            <a:r>
              <a:rPr lang="fr-FR" sz="2200" dirty="0" smtClean="0"/>
              <a:t>Plus </a:t>
            </a:r>
            <a:r>
              <a:rPr lang="fr-FR" sz="2200" dirty="0"/>
              <a:t>robuste que les assistants </a:t>
            </a:r>
            <a:r>
              <a:rPr lang="fr-FR" sz="2200" dirty="0" smtClean="0"/>
              <a:t>d'importation</a:t>
            </a:r>
            <a:r>
              <a:rPr lang="fr-FR" sz="2200" dirty="0"/>
              <a:t>, vous pouvez </a:t>
            </a:r>
            <a:r>
              <a:rPr lang="fr-FR" sz="2200" dirty="0" smtClean="0"/>
              <a:t>l'utiliser </a:t>
            </a:r>
            <a:r>
              <a:rPr lang="fr-FR" sz="2200" dirty="0"/>
              <a:t>pour :</a:t>
            </a:r>
          </a:p>
          <a:p>
            <a:pPr marL="342900" indent="-342900">
              <a:lnSpc>
                <a:spcPct val="100000"/>
              </a:lnSpc>
              <a:buFont typeface="Arial" panose="020B0604020202020204" pitchFamily="34" charset="0"/>
              <a:buChar char="•"/>
            </a:pPr>
            <a:r>
              <a:rPr lang="fr-FR" sz="2200" dirty="0"/>
              <a:t>Insérer, mettre à jour, supprimer, exporter ou effectuer un </a:t>
            </a:r>
            <a:r>
              <a:rPr lang="fr-FR" sz="2200" dirty="0" err="1"/>
              <a:t>upsert</a:t>
            </a:r>
            <a:r>
              <a:rPr lang="fr-FR" sz="2200" dirty="0"/>
              <a:t> des enregistrements CRM de </a:t>
            </a:r>
            <a:r>
              <a:rPr lang="fr-FR" sz="2200" dirty="0" err="1"/>
              <a:t>Salesforce</a:t>
            </a:r>
            <a:r>
              <a:rPr lang="fr-FR" sz="2200" dirty="0"/>
              <a:t> à la fois pour les objets standard et personnalisés. </a:t>
            </a:r>
          </a:p>
          <a:p>
            <a:pPr marL="342900" indent="-342900">
              <a:lnSpc>
                <a:spcPct val="100000"/>
              </a:lnSpc>
              <a:buFont typeface="Arial" panose="020B0604020202020204" pitchFamily="34" charset="0"/>
              <a:buChar char="•"/>
            </a:pPr>
            <a:r>
              <a:rPr lang="fr-FR" sz="2200" dirty="0"/>
              <a:t>Obtenir les ID des enregistrements </a:t>
            </a:r>
            <a:r>
              <a:rPr lang="fr-FR" sz="2200" dirty="0" err="1"/>
              <a:t>Salesforce</a:t>
            </a:r>
            <a:r>
              <a:rPr lang="fr-FR" sz="2200" dirty="0"/>
              <a:t>.</a:t>
            </a:r>
          </a:p>
          <a:p>
            <a:pPr>
              <a:lnSpc>
                <a:spcPct val="100000"/>
              </a:lnSpc>
            </a:pPr>
            <a:r>
              <a:rPr lang="fr-FR" sz="2200" dirty="0"/>
              <a:t>Il est désormais complètement pris en charge par Windows et Mac OS X.</a:t>
            </a:r>
          </a:p>
          <a:p>
            <a:endParaRPr lang="en-IN" sz="2200" dirty="0"/>
          </a:p>
        </p:txBody>
      </p:sp>
      <p:pic>
        <p:nvPicPr>
          <p:cNvPr id="5" name="Picture 4"/>
          <p:cNvPicPr>
            <a:picLocks noChangeAspect="1"/>
          </p:cNvPicPr>
          <p:nvPr/>
        </p:nvPicPr>
        <p:blipFill>
          <a:blip r:embed="rId3" cstate="print"/>
          <a:stretch>
            <a:fillRect/>
          </a:stretch>
        </p:blipFill>
        <p:spPr>
          <a:xfrm>
            <a:off x="1522943" y="3673751"/>
            <a:ext cx="9126709" cy="29830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73202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Slide Number Placeholder 19"/>
          <p:cNvSpPr>
            <a:spLocks noGrp="1"/>
          </p:cNvSpPr>
          <p:nvPr>
            <p:ph type="sldNum" sz="quarter" idx="10"/>
          </p:nvPr>
        </p:nvSpPr>
        <p:spPr/>
        <p:txBody>
          <a:bodyPr/>
          <a:lstStyle/>
          <a:p>
            <a:pPr fontAlgn="base">
              <a:spcBef>
                <a:spcPct val="0"/>
              </a:spcBef>
              <a:spcAft>
                <a:spcPct val="0"/>
              </a:spcAft>
            </a:pPr>
            <a:fld id="{19FD02D3-6C23-404C-A7B3-DAB79F5D63D7}" type="slidenum">
              <a:rPr lang="en-US">
                <a:solidFill>
                  <a:srgbClr val="032D60"/>
                </a:solidFill>
              </a:rPr>
              <a:pPr fontAlgn="base">
                <a:spcBef>
                  <a:spcPct val="0"/>
                </a:spcBef>
                <a:spcAft>
                  <a:spcPct val="0"/>
                </a:spcAft>
              </a:pPr>
              <a:t>3</a:t>
            </a:fld>
            <a:endParaRPr lang="en-US" dirty="0">
              <a:solidFill>
                <a:srgbClr val="032D60"/>
              </a:solidFill>
            </a:endParaRPr>
          </a:p>
        </p:txBody>
      </p:sp>
    </p:spTree>
    <p:custDataLst>
      <p:tags r:id="rId1"/>
    </p:custDataLst>
    <p:extLst>
      <p:ext uri="{BB962C8B-B14F-4D97-AF65-F5344CB8AC3E}">
        <p14:creationId xmlns:p14="http://schemas.microsoft.com/office/powerpoint/2010/main" val="38228666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30</a:t>
            </a:fld>
            <a:endParaRPr lang="en-US"/>
          </a:p>
        </p:txBody>
      </p:sp>
      <p:sp>
        <p:nvSpPr>
          <p:cNvPr id="3" name="Text Placeholder 2"/>
          <p:cNvSpPr>
            <a:spLocks noGrp="1"/>
          </p:cNvSpPr>
          <p:nvPr>
            <p:ph type="body" sz="quarter" idx="11"/>
          </p:nvPr>
        </p:nvSpPr>
        <p:spPr/>
        <p:txBody>
          <a:bodyPr/>
          <a:lstStyle/>
          <a:p>
            <a:r>
              <a:rPr lang="fr-FR"/>
              <a:t>Vue Kanban dans les listes</a:t>
            </a:r>
          </a:p>
        </p:txBody>
      </p:sp>
      <p:sp>
        <p:nvSpPr>
          <p:cNvPr id="4" name="Text Placeholder 3"/>
          <p:cNvSpPr>
            <a:spLocks noGrp="1"/>
          </p:cNvSpPr>
          <p:nvPr>
            <p:ph type="body" sz="quarter" idx="12"/>
          </p:nvPr>
        </p:nvSpPr>
        <p:spPr>
          <a:xfrm>
            <a:off x="455733" y="1060704"/>
            <a:ext cx="4354011" cy="5347533"/>
          </a:xfrm>
        </p:spPr>
        <p:txBody>
          <a:bodyPr/>
          <a:lstStyle/>
          <a:p>
            <a:pPr>
              <a:lnSpc>
                <a:spcPct val="100000"/>
              </a:lnSpc>
            </a:pPr>
            <a:r>
              <a:rPr lang="fr-FR" dirty="0"/>
              <a:t>La vue des listes Kanban est une synthèse visuelle de tous les enregistrements </a:t>
            </a:r>
            <a:r>
              <a:rPr lang="fr-FR" dirty="0" smtClean="0"/>
              <a:t>d'un </a:t>
            </a:r>
            <a:r>
              <a:rPr lang="fr-FR" dirty="0"/>
              <a:t>parcours ou </a:t>
            </a:r>
            <a:r>
              <a:rPr lang="fr-FR" dirty="0" smtClean="0"/>
              <a:t>d'un </a:t>
            </a:r>
            <a:r>
              <a:rPr lang="fr-FR" dirty="0"/>
              <a:t>regroupement particulier.</a:t>
            </a:r>
          </a:p>
          <a:p>
            <a:pPr>
              <a:lnSpc>
                <a:spcPct val="100000"/>
              </a:lnSpc>
            </a:pPr>
            <a:endParaRPr lang="en-US" dirty="0"/>
          </a:p>
          <a:p>
            <a:pPr>
              <a:lnSpc>
                <a:spcPct val="100000"/>
              </a:lnSpc>
            </a:pPr>
            <a:r>
              <a:rPr lang="fr-FR" dirty="0"/>
              <a:t>Par exemple, en affichant toutes les opportunités en même temps, vous pouvez les glisser-déposer afin de suivre efficacement le canal.</a:t>
            </a:r>
          </a:p>
          <a:p>
            <a:endParaRPr lang="en-IN"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2462" y="1946617"/>
            <a:ext cx="6349997" cy="3313042"/>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b="70086"/>
          <a:stretch/>
        </p:blipFill>
        <p:spPr>
          <a:xfrm>
            <a:off x="11283518" y="1961365"/>
            <a:ext cx="541865" cy="445800"/>
          </a:xfrm>
          <a:prstGeom prst="flowChartConnector">
            <a:avLst/>
          </a:prstGeom>
          <a:solidFill>
            <a:schemeClr val="bg1">
              <a:lumMod val="75000"/>
            </a:schemeClr>
          </a:solidFill>
        </p:spPr>
      </p:pic>
    </p:spTree>
    <p:extLst>
      <p:ext uri="{BB962C8B-B14F-4D97-AF65-F5344CB8AC3E}">
        <p14:creationId xmlns:p14="http://schemas.microsoft.com/office/powerpoint/2010/main" val="12762611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300</a:t>
            </a:fld>
            <a:endParaRPr lang="en-US" smtClean="0"/>
          </a:p>
        </p:txBody>
      </p:sp>
      <p:sp>
        <p:nvSpPr>
          <p:cNvPr id="3" name="Text Placeholder 2"/>
          <p:cNvSpPr>
            <a:spLocks noGrp="1"/>
          </p:cNvSpPr>
          <p:nvPr>
            <p:ph type="body" sz="quarter" idx="11"/>
          </p:nvPr>
        </p:nvSpPr>
        <p:spPr/>
        <p:txBody>
          <a:bodyPr/>
          <a:lstStyle/>
          <a:p>
            <a:r>
              <a:rPr lang="fr-FR"/>
              <a:t>À propos du Data Loader</a:t>
            </a:r>
          </a:p>
        </p:txBody>
      </p:sp>
      <p:grpSp>
        <p:nvGrpSpPr>
          <p:cNvPr id="4" name="Group 3"/>
          <p:cNvGrpSpPr/>
          <p:nvPr/>
        </p:nvGrpSpPr>
        <p:grpSpPr>
          <a:xfrm>
            <a:off x="1680100" y="1299157"/>
            <a:ext cx="8831801" cy="4953577"/>
            <a:chOff x="454617" y="1332846"/>
            <a:chExt cx="7722244" cy="4121358"/>
          </a:xfrm>
          <a:solidFill>
            <a:srgbClr val="19325C"/>
          </a:solidFill>
        </p:grpSpPr>
        <p:sp>
          <p:nvSpPr>
            <p:cNvPr id="5" name="Rounded Rectangle 7"/>
            <p:cNvSpPr/>
            <p:nvPr/>
          </p:nvSpPr>
          <p:spPr>
            <a:xfrm>
              <a:off x="454617" y="1332846"/>
              <a:ext cx="3790652" cy="1978121"/>
            </a:xfrm>
            <a:prstGeom prst="roundRect">
              <a:avLst>
                <a:gd name="adj" fmla="val 6616"/>
              </a:avLst>
            </a:prstGeom>
            <a:grp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91440" rIns="182880" bIns="91440" numCol="1" spcCol="1270" anchor="ctr" anchorCtr="0">
              <a:noAutofit/>
            </a:bodyPr>
            <a:lstStyle/>
            <a:p>
              <a:pPr lvl="0" algn="ctr" defTabSz="1066800">
                <a:lnSpc>
                  <a:spcPct val="90000"/>
                </a:lnSpc>
                <a:spcBef>
                  <a:spcPct val="0"/>
                </a:spcBef>
                <a:spcAft>
                  <a:spcPct val="35000"/>
                </a:spcAft>
                <a:defRPr/>
              </a:pPr>
              <a:r>
                <a:rPr kumimoji="0" lang="fr-FR" sz="2400" b="0" u="none" strike="noStrike" cap="none" normalizeH="0" baseline="0" noProof="0" dirty="0">
                  <a:ln>
                    <a:noFill/>
                  </a:ln>
                  <a:solidFill>
                    <a:schemeClr val="bg1"/>
                  </a:solidFill>
                  <a:uLnTx/>
                  <a:uFillTx/>
                </a:rPr>
                <a:t>Le Data Loader et une </a:t>
              </a:r>
              <a:r>
                <a:rPr kumimoji="0" lang="fr-FR" sz="2400" b="0" i="1" u="none" strike="noStrike" cap="none" normalizeH="0" baseline="0" noProof="0" dirty="0">
                  <a:ln>
                    <a:noFill/>
                  </a:ln>
                  <a:solidFill>
                    <a:schemeClr val="bg1"/>
                  </a:solidFill>
                  <a:uLnTx/>
                  <a:uFillTx/>
                </a:rPr>
                <a:t>application client</a:t>
              </a:r>
              <a:r>
                <a:rPr kumimoji="0" lang="fr-FR" sz="2400" b="0" u="none" strike="noStrike" cap="none" normalizeH="0" baseline="0" noProof="0" dirty="0">
                  <a:ln>
                    <a:noFill/>
                  </a:ln>
                  <a:solidFill>
                    <a:schemeClr val="bg1"/>
                  </a:solidFill>
                  <a:uLnTx/>
                  <a:uFillTx/>
                </a:rPr>
                <a:t> :</a:t>
              </a:r>
              <a:r>
                <a:rPr kumimoji="0" lang="fr-FR" sz="2400" b="0" i="0" u="none" strike="noStrike" cap="none" normalizeH="0" baseline="0" noProof="0" dirty="0">
                  <a:ln>
                    <a:noFill/>
                  </a:ln>
                  <a:solidFill>
                    <a:schemeClr val="bg1"/>
                  </a:solidFill>
                  <a:uLnTx/>
                  <a:uFillTx/>
                </a:rPr>
                <a:t> </a:t>
              </a:r>
              <a:r>
                <a:rPr lang="fr-FR" sz="2400" dirty="0">
                  <a:solidFill>
                    <a:schemeClr val="bg1"/>
                  </a:solidFill>
                </a:rPr>
                <a:t>elle </a:t>
              </a:r>
              <a:r>
                <a:rPr kumimoji="0" lang="fr-FR" sz="2400" b="0" i="0" u="none" strike="noStrike" cap="none" normalizeH="0" baseline="0" noProof="0" dirty="0">
                  <a:ln>
                    <a:noFill/>
                  </a:ln>
                  <a:solidFill>
                    <a:schemeClr val="bg1"/>
                  </a:solidFill>
                  <a:uLnTx/>
                  <a:uFillTx/>
                </a:rPr>
                <a:t>accède aux données </a:t>
              </a:r>
              <a:r>
                <a:rPr kumimoji="0" lang="fr-FR" sz="2400" b="0" i="0" u="none" strike="noStrike" cap="none" normalizeH="0" baseline="0" noProof="0" dirty="0" err="1">
                  <a:ln>
                    <a:noFill/>
                  </a:ln>
                  <a:solidFill>
                    <a:schemeClr val="bg1"/>
                  </a:solidFill>
                  <a:uLnTx/>
                  <a:uFillTx/>
                </a:rPr>
                <a:t>Salesforce</a:t>
              </a:r>
              <a:r>
                <a:rPr kumimoji="0" lang="fr-FR" sz="2400" b="0" i="0" u="none" strike="noStrike" cap="none" normalizeH="0" baseline="0" noProof="0" dirty="0">
                  <a:ln>
                    <a:noFill/>
                  </a:ln>
                  <a:solidFill>
                    <a:schemeClr val="bg1"/>
                  </a:solidFill>
                  <a:uLnTx/>
                  <a:uFillTx/>
                </a:rPr>
                <a:t> depuis </a:t>
              </a:r>
              <a:r>
                <a:rPr kumimoji="0" lang="fr-FR" sz="2400" b="0" i="0" u="none" strike="noStrike" cap="none" normalizeH="0" baseline="0" noProof="0" dirty="0" smtClean="0">
                  <a:ln>
                    <a:noFill/>
                  </a:ln>
                  <a:solidFill>
                    <a:schemeClr val="bg1"/>
                  </a:solidFill>
                  <a:uLnTx/>
                  <a:uFillTx/>
                </a:rPr>
                <a:t>l'extérieur </a:t>
              </a:r>
              <a:r>
                <a:rPr kumimoji="0" lang="fr-FR" sz="2400" b="0" i="0" u="none" strike="noStrike" cap="none" normalizeH="0" baseline="0" noProof="0" dirty="0">
                  <a:ln>
                    <a:noFill/>
                  </a:ln>
                  <a:solidFill>
                    <a:schemeClr val="bg1"/>
                  </a:solidFill>
                  <a:uLnTx/>
                  <a:uFillTx/>
                </a:rPr>
                <a:t>de </a:t>
              </a:r>
              <a:r>
                <a:rPr kumimoji="0" lang="fr-FR" sz="2400" b="0" i="0" u="none" strike="noStrike" cap="none" normalizeH="0" baseline="0" noProof="0" dirty="0" err="1">
                  <a:ln>
                    <a:noFill/>
                  </a:ln>
                  <a:solidFill>
                    <a:schemeClr val="bg1"/>
                  </a:solidFill>
                  <a:uLnTx/>
                  <a:uFillTx/>
                </a:rPr>
                <a:t>Salesforce</a:t>
              </a:r>
              <a:r>
                <a:rPr kumimoji="0" lang="fr-FR" sz="2400" b="0" i="0" u="none" strike="noStrike" cap="none" normalizeH="0" baseline="0" noProof="0" dirty="0">
                  <a:ln>
                    <a:noFill/>
                  </a:ln>
                  <a:solidFill>
                    <a:schemeClr val="bg1"/>
                  </a:solidFill>
                  <a:uLnTx/>
                  <a:uFillTx/>
                </a:rPr>
                <a:t>. </a:t>
              </a:r>
            </a:p>
          </p:txBody>
        </p:sp>
        <p:sp>
          <p:nvSpPr>
            <p:cNvPr id="6" name="Rounded Rectangle 8"/>
            <p:cNvSpPr/>
            <p:nvPr/>
          </p:nvSpPr>
          <p:spPr>
            <a:xfrm>
              <a:off x="4386209" y="1332846"/>
              <a:ext cx="3790652" cy="1978121"/>
            </a:xfrm>
            <a:prstGeom prst="roundRect">
              <a:avLst>
                <a:gd name="adj" fmla="val 7053"/>
              </a:avLst>
            </a:prstGeom>
            <a:grpFill/>
            <a:ln>
              <a:noFill/>
            </a:ln>
          </p:spPr>
          <p:style>
            <a:lnRef idx="2">
              <a:schemeClr val="lt1">
                <a:hueOff val="0"/>
                <a:satOff val="0"/>
                <a:lumOff val="0"/>
                <a:alphaOff val="0"/>
              </a:schemeClr>
            </a:lnRef>
            <a:fillRef idx="1">
              <a:schemeClr val="accent3">
                <a:hueOff val="-1193841"/>
                <a:satOff val="5170"/>
                <a:lumOff val="3725"/>
                <a:alphaOff val="0"/>
              </a:schemeClr>
            </a:fillRef>
            <a:effectRef idx="0">
              <a:schemeClr val="accent3">
                <a:hueOff val="-1193841"/>
                <a:satOff val="5170"/>
                <a:lumOff val="3725"/>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fr-FR" sz="2400" b="0" u="none" strike="noStrike" cap="none" normalizeH="0" baseline="0" noProof="0" dirty="0">
                  <a:ln>
                    <a:noFill/>
                  </a:ln>
                  <a:solidFill>
                    <a:schemeClr val="bg1"/>
                  </a:solidFill>
                  <a:uLnTx/>
                  <a:uFillTx/>
                </a:rPr>
                <a:t>En raison du fait que </a:t>
              </a:r>
              <a:r>
                <a:rPr kumimoji="0" lang="fr-FR" sz="2400" b="0" u="none" strike="noStrike" cap="none" normalizeH="0" baseline="0" noProof="0" dirty="0" smtClean="0">
                  <a:ln>
                    <a:noFill/>
                  </a:ln>
                  <a:solidFill>
                    <a:schemeClr val="bg1"/>
                  </a:solidFill>
                  <a:uLnTx/>
                  <a:uFillTx/>
                </a:rPr>
                <a:t>c'est </a:t>
              </a:r>
              <a:r>
                <a:rPr kumimoji="0" lang="fr-FR" sz="2400" b="0" u="none" strike="noStrike" cap="none" normalizeH="0" baseline="0" noProof="0" dirty="0">
                  <a:ln>
                    <a:noFill/>
                  </a:ln>
                  <a:solidFill>
                    <a:schemeClr val="bg1"/>
                  </a:solidFill>
                  <a:uLnTx/>
                  <a:uFillTx/>
                </a:rPr>
                <a:t>une application client, vous devez vous </a:t>
              </a:r>
              <a:r>
                <a:rPr kumimoji="0" lang="fr-FR" sz="2400" b="0" i="1" u="none" strike="noStrike" cap="none" normalizeH="0" baseline="0" noProof="0" dirty="0">
                  <a:ln>
                    <a:noFill/>
                  </a:ln>
                  <a:solidFill>
                    <a:schemeClr val="bg1"/>
                  </a:solidFill>
                  <a:uLnTx/>
                  <a:uFillTx/>
                </a:rPr>
                <a:t>connecter</a:t>
              </a:r>
              <a:r>
                <a:rPr kumimoji="0" lang="fr-FR" sz="2400" b="0" u="none" strike="noStrike" cap="none" normalizeH="0" baseline="0" noProof="0" dirty="0">
                  <a:ln>
                    <a:noFill/>
                  </a:ln>
                  <a:solidFill>
                    <a:schemeClr val="bg1"/>
                  </a:solidFill>
                  <a:uLnTx/>
                  <a:uFillTx/>
                </a:rPr>
                <a:t> au Data Loader avec votre nom </a:t>
              </a:r>
              <a:r>
                <a:rPr kumimoji="0" lang="fr-FR" sz="2400" b="0" u="none" strike="noStrike" cap="none" normalizeH="0" baseline="0" noProof="0" dirty="0" smtClean="0">
                  <a:ln>
                    <a:noFill/>
                  </a:ln>
                  <a:solidFill>
                    <a:schemeClr val="bg1"/>
                  </a:solidFill>
                  <a:uLnTx/>
                  <a:uFillTx/>
                </a:rPr>
                <a:t>d'utilisateur </a:t>
              </a:r>
              <a:r>
                <a:rPr kumimoji="0" lang="fr-FR" sz="2400" b="0" u="none" strike="noStrike" cap="none" normalizeH="0" baseline="0" noProof="0" dirty="0">
                  <a:ln>
                    <a:noFill/>
                  </a:ln>
                  <a:solidFill>
                    <a:schemeClr val="bg1"/>
                  </a:solidFill>
                  <a:uLnTx/>
                  <a:uFillTx/>
                </a:rPr>
                <a:t>et votre mot de passe.</a:t>
              </a:r>
            </a:p>
          </p:txBody>
        </p:sp>
        <p:sp>
          <p:nvSpPr>
            <p:cNvPr id="7" name="Rounded Rectangle 9"/>
            <p:cNvSpPr/>
            <p:nvPr/>
          </p:nvSpPr>
          <p:spPr>
            <a:xfrm>
              <a:off x="454617" y="3476083"/>
              <a:ext cx="3790652" cy="1978121"/>
            </a:xfrm>
            <a:prstGeom prst="roundRect">
              <a:avLst>
                <a:gd name="adj" fmla="val 7490"/>
              </a:avLst>
            </a:prstGeom>
            <a:grpFill/>
            <a:ln>
              <a:noFill/>
            </a:ln>
          </p:spPr>
          <p:style>
            <a:lnRef idx="2">
              <a:schemeClr val="lt1">
                <a:hueOff val="0"/>
                <a:satOff val="0"/>
                <a:lumOff val="0"/>
                <a:alphaOff val="0"/>
              </a:schemeClr>
            </a:lnRef>
            <a:fillRef idx="1">
              <a:schemeClr val="accent3">
                <a:hueOff val="-2387682"/>
                <a:satOff val="10341"/>
                <a:lumOff val="7450"/>
                <a:alphaOff val="0"/>
              </a:schemeClr>
            </a:fillRef>
            <a:effectRef idx="0">
              <a:schemeClr val="accent3">
                <a:hueOff val="-2387682"/>
                <a:satOff val="10341"/>
                <a:lumOff val="7450"/>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fr-FR" sz="2400" b="0" u="none" strike="noStrike" cap="none" normalizeH="0" baseline="0" noProof="0" dirty="0">
                  <a:ln>
                    <a:noFill/>
                  </a:ln>
                  <a:solidFill>
                    <a:schemeClr val="bg1"/>
                  </a:solidFill>
                  <a:uLnTx/>
                  <a:uFillTx/>
                </a:rPr>
                <a:t>Si vous vous connectez depuis une adresse IP qui ne se trouve pas dans la </a:t>
              </a:r>
              <a:r>
                <a:rPr kumimoji="0" lang="fr-FR" sz="2400" b="0" i="1" u="none" strike="noStrike" cap="none" normalizeH="0" baseline="0" noProof="0" dirty="0">
                  <a:ln>
                    <a:noFill/>
                  </a:ln>
                  <a:solidFill>
                    <a:schemeClr val="bg1"/>
                  </a:solidFill>
                  <a:uLnTx/>
                  <a:uFillTx/>
                </a:rPr>
                <a:t>liste des emplacements de confiance</a:t>
              </a:r>
              <a:r>
                <a:rPr kumimoji="0" lang="fr-FR" sz="2400" b="0" u="none" strike="noStrike" cap="none" normalizeH="0" baseline="0" noProof="0" dirty="0">
                  <a:ln>
                    <a:noFill/>
                  </a:ln>
                  <a:solidFill>
                    <a:schemeClr val="bg1"/>
                  </a:solidFill>
                  <a:uLnTx/>
                  <a:uFillTx/>
                </a:rPr>
                <a:t> de votre </a:t>
              </a:r>
              <a:r>
                <a:rPr kumimoji="0" lang="fr-FR" sz="2400" b="0" u="none" strike="noStrike" cap="none" normalizeH="0" baseline="0" noProof="0" dirty="0" err="1">
                  <a:ln>
                    <a:noFill/>
                  </a:ln>
                  <a:solidFill>
                    <a:schemeClr val="bg1"/>
                  </a:solidFill>
                  <a:uLnTx/>
                  <a:uFillTx/>
                </a:rPr>
                <a:t>org</a:t>
              </a:r>
              <a:r>
                <a:rPr kumimoji="0" lang="fr-FR" sz="2400" b="0" u="none" strike="noStrike" cap="none" normalizeH="0" baseline="0" noProof="0" dirty="0">
                  <a:ln>
                    <a:noFill/>
                  </a:ln>
                  <a:solidFill>
                    <a:schemeClr val="bg1"/>
                  </a:solidFill>
                  <a:uLnTx/>
                  <a:uFillTx/>
                </a:rPr>
                <a:t>, un </a:t>
              </a:r>
              <a:r>
                <a:rPr kumimoji="0" lang="fr-FR" sz="2400" b="0" i="1" u="none" strike="noStrike" cap="none" normalizeH="0" baseline="0" noProof="0" dirty="0">
                  <a:ln>
                    <a:noFill/>
                  </a:ln>
                  <a:solidFill>
                    <a:schemeClr val="bg1"/>
                  </a:solidFill>
                  <a:uLnTx/>
                  <a:uFillTx/>
                </a:rPr>
                <a:t>jeton </a:t>
              </a:r>
              <a:r>
                <a:rPr kumimoji="0" lang="fr-FR" sz="2400" b="0" i="1" u="none" strike="noStrike" cap="none" normalizeH="0" baseline="0" noProof="0" dirty="0" smtClean="0">
                  <a:ln>
                    <a:noFill/>
                  </a:ln>
                  <a:solidFill>
                    <a:schemeClr val="bg1"/>
                  </a:solidFill>
                  <a:uLnTx/>
                  <a:uFillTx/>
                </a:rPr>
                <a:t>d'identification </a:t>
              </a:r>
              <a:r>
                <a:rPr kumimoji="0" lang="fr-FR" sz="2400" b="0" i="1" u="none" strike="noStrike" cap="none" normalizeH="0" baseline="0" noProof="0" dirty="0">
                  <a:ln>
                    <a:noFill/>
                  </a:ln>
                  <a:solidFill>
                    <a:schemeClr val="bg1"/>
                  </a:solidFill>
                  <a:uLnTx/>
                  <a:uFillTx/>
                </a:rPr>
                <a:t>sera requis</a:t>
              </a:r>
              <a:r>
                <a:rPr kumimoji="0" lang="fr-FR" sz="2400" b="0" u="none" strike="noStrike" cap="none" normalizeH="0" baseline="0" noProof="0" dirty="0">
                  <a:ln>
                    <a:noFill/>
                  </a:ln>
                  <a:solidFill>
                    <a:schemeClr val="bg1"/>
                  </a:solidFill>
                  <a:uLnTx/>
                  <a:uFillTx/>
                </a:rPr>
                <a:t>.</a:t>
              </a:r>
            </a:p>
          </p:txBody>
        </p:sp>
        <p:sp>
          <p:nvSpPr>
            <p:cNvPr id="8" name="Rounded Rectangle 10"/>
            <p:cNvSpPr/>
            <p:nvPr/>
          </p:nvSpPr>
          <p:spPr>
            <a:xfrm>
              <a:off x="4386209" y="3476083"/>
              <a:ext cx="3790652" cy="1978121"/>
            </a:xfrm>
            <a:prstGeom prst="roundRect">
              <a:avLst>
                <a:gd name="adj" fmla="val 8801"/>
              </a:avLst>
            </a:prstGeom>
            <a:grpFill/>
            <a:ln>
              <a:noFill/>
            </a:ln>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fr-FR" sz="2400" b="0" u="none" strike="noStrike" cap="none" normalizeH="0" baseline="0" noProof="0" dirty="0">
                  <a:ln>
                    <a:noFill/>
                  </a:ln>
                  <a:solidFill>
                    <a:schemeClr val="bg1"/>
                  </a:solidFill>
                  <a:uLnTx/>
                  <a:uFillTx/>
                </a:rPr>
                <a:t>Le Data Loader utilise </a:t>
              </a:r>
              <a:r>
                <a:rPr kumimoji="0" lang="fr-FR" sz="2400" b="0" u="none" strike="noStrike" cap="none" normalizeH="0" baseline="0" noProof="0" dirty="0" smtClean="0">
                  <a:ln>
                    <a:noFill/>
                  </a:ln>
                  <a:solidFill>
                    <a:schemeClr val="bg1"/>
                  </a:solidFill>
                  <a:uLnTx/>
                  <a:uFillTx/>
                </a:rPr>
                <a:t>l'API </a:t>
              </a:r>
              <a:r>
                <a:rPr kumimoji="0" lang="fr-FR" sz="2400" b="0" u="none" strike="noStrike" cap="none" normalizeH="0" baseline="0" noProof="0" dirty="0" err="1">
                  <a:ln>
                    <a:noFill/>
                  </a:ln>
                  <a:solidFill>
                    <a:schemeClr val="bg1"/>
                  </a:solidFill>
                  <a:uLnTx/>
                  <a:uFillTx/>
                </a:rPr>
                <a:t>Salesforce</a:t>
              </a:r>
              <a:r>
                <a:rPr kumimoji="0" lang="fr-FR" sz="2400" b="0" u="none" strike="noStrike" cap="none" normalizeH="0" baseline="0" noProof="0" dirty="0">
                  <a:ln>
                    <a:noFill/>
                  </a:ln>
                  <a:solidFill>
                    <a:schemeClr val="bg1"/>
                  </a:solidFill>
                  <a:uLnTx/>
                  <a:uFillTx/>
                </a:rPr>
                <a:t>.</a:t>
              </a:r>
              <a:r>
                <a:rPr kumimoji="0" lang="fr-FR" sz="2400" b="0" i="0" u="none" strike="noStrike" cap="none" normalizeH="0" baseline="0" noProof="0" dirty="0">
                  <a:ln>
                    <a:noFill/>
                  </a:ln>
                  <a:solidFill>
                    <a:schemeClr val="bg1"/>
                  </a:solidFill>
                  <a:uLnTx/>
                  <a:uFillTx/>
                </a:rPr>
                <a:t> Ceci est un ensemble de règles qui permet aux programmes extérieurs de communiquer avec les données </a:t>
              </a:r>
              <a:r>
                <a:rPr kumimoji="0" lang="fr-FR" sz="2400" b="0" i="0" u="none" strike="noStrike" cap="none" normalizeH="0" baseline="0" noProof="0" dirty="0" err="1">
                  <a:ln>
                    <a:noFill/>
                  </a:ln>
                  <a:solidFill>
                    <a:schemeClr val="bg1"/>
                  </a:solidFill>
                  <a:uLnTx/>
                  <a:uFillTx/>
                </a:rPr>
                <a:t>Salesforce</a:t>
              </a:r>
              <a:r>
                <a:rPr kumimoji="0" lang="fr-FR" sz="2400" b="0" i="0" u="none" strike="noStrike" cap="none" normalizeH="0" baseline="0" noProof="0" dirty="0">
                  <a:ln>
                    <a:noFill/>
                  </a:ln>
                  <a:solidFill>
                    <a:schemeClr val="bg1"/>
                  </a:solidFill>
                  <a:uLnTx/>
                  <a:uFillTx/>
                </a:rPr>
                <a:t>.  </a:t>
              </a:r>
            </a:p>
          </p:txBody>
        </p:sp>
      </p:grpSp>
    </p:spTree>
    <p:extLst>
      <p:ext uri="{BB962C8B-B14F-4D97-AF65-F5344CB8AC3E}">
        <p14:creationId xmlns:p14="http://schemas.microsoft.com/office/powerpoint/2010/main" val="40753751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301</a:t>
            </a:fld>
            <a:endParaRPr lang="en-US" smtClean="0"/>
          </a:p>
        </p:txBody>
      </p:sp>
      <p:sp>
        <p:nvSpPr>
          <p:cNvPr id="3" name="Text Placeholder 2"/>
          <p:cNvSpPr>
            <a:spLocks noGrp="1"/>
          </p:cNvSpPr>
          <p:nvPr>
            <p:ph type="body" sz="quarter" idx="11"/>
          </p:nvPr>
        </p:nvSpPr>
        <p:spPr>
          <a:xfrm>
            <a:off x="455733" y="7437"/>
            <a:ext cx="11221917" cy="914400"/>
          </a:xfrm>
        </p:spPr>
        <p:txBody>
          <a:bodyPr/>
          <a:lstStyle/>
          <a:p>
            <a:r>
              <a:rPr lang="fr-FR" dirty="0"/>
              <a:t>Comparaison du Data Loader et des assistants </a:t>
            </a:r>
            <a:r>
              <a:rPr lang="fr-FR" dirty="0" smtClean="0"/>
              <a:t>d'importation</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10259220"/>
              </p:ext>
            </p:extLst>
          </p:nvPr>
        </p:nvGraphicFramePr>
        <p:xfrm>
          <a:off x="274318" y="1036682"/>
          <a:ext cx="11590022" cy="5656495"/>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5509262">
                  <a:extLst>
                    <a:ext uri="{9D8B030D-6E8A-4147-A177-3AD203B41FA5}">
                      <a16:colId xmlns:a16="http://schemas.microsoft.com/office/drawing/2014/main" xmlns="" val="20000"/>
                    </a:ext>
                  </a:extLst>
                </a:gridCol>
                <a:gridCol w="3836670">
                  <a:extLst>
                    <a:ext uri="{9D8B030D-6E8A-4147-A177-3AD203B41FA5}">
                      <a16:colId xmlns:a16="http://schemas.microsoft.com/office/drawing/2014/main" xmlns="" val="20001"/>
                    </a:ext>
                  </a:extLst>
                </a:gridCol>
                <a:gridCol w="2244090">
                  <a:extLst>
                    <a:ext uri="{9D8B030D-6E8A-4147-A177-3AD203B41FA5}">
                      <a16:colId xmlns:a16="http://schemas.microsoft.com/office/drawing/2014/main" xmlns="" val="20002"/>
                    </a:ext>
                  </a:extLst>
                </a:gridCol>
              </a:tblGrid>
              <a:tr h="457119">
                <a:tc>
                  <a:txBody>
                    <a:bodyPr/>
                    <a:lstStyle/>
                    <a:p>
                      <a:pPr algn="l"/>
                      <a:r>
                        <a:rPr lang="fr-FR" sz="2400" dirty="0"/>
                        <a:t>Si vous souhaitez</a:t>
                      </a:r>
                      <a:r>
                        <a:rPr lang="fr-FR" sz="2400" baseline="0" dirty="0"/>
                        <a:t> . . .</a:t>
                      </a:r>
                    </a:p>
                  </a:txBody>
                  <a:tcPr marL="78422" marR="78422" marT="39211" marB="39211" anchor="b">
                    <a:solidFill>
                      <a:srgbClr val="0065B0"/>
                    </a:solidFill>
                  </a:tcPr>
                </a:tc>
                <a:tc>
                  <a:txBody>
                    <a:bodyPr/>
                    <a:lstStyle/>
                    <a:p>
                      <a:pPr algn="ctr"/>
                      <a:r>
                        <a:rPr lang="fr-FR" sz="2400" dirty="0"/>
                        <a:t>Assistants </a:t>
                      </a:r>
                      <a:r>
                        <a:rPr lang="fr-FR" sz="2400" dirty="0" smtClean="0"/>
                        <a:t>d'importation</a:t>
                      </a:r>
                      <a:endParaRPr lang="fr-FR" sz="2400" dirty="0"/>
                    </a:p>
                  </a:txBody>
                  <a:tcPr marL="78422" marR="78422" marT="39211" marB="39211" anchor="b">
                    <a:solidFill>
                      <a:srgbClr val="0065B0"/>
                    </a:solidFill>
                  </a:tcPr>
                </a:tc>
                <a:tc>
                  <a:txBody>
                    <a:bodyPr/>
                    <a:lstStyle/>
                    <a:p>
                      <a:pPr algn="ctr"/>
                      <a:r>
                        <a:rPr lang="fr-FR" sz="2400" dirty="0"/>
                        <a:t>Data Loader</a:t>
                      </a:r>
                    </a:p>
                  </a:txBody>
                  <a:tcPr marL="78422" marR="78422" marT="39211" marB="39211" anchor="b">
                    <a:solidFill>
                      <a:srgbClr val="0065B0"/>
                    </a:solidFill>
                  </a:tcPr>
                </a:tc>
                <a:extLst>
                  <a:ext uri="{0D108BD9-81ED-4DB2-BD59-A6C34878D82A}">
                    <a16:rowId xmlns:a16="http://schemas.microsoft.com/office/drawing/2014/main" xmlns="" val="10000"/>
                  </a:ext>
                </a:extLst>
              </a:tr>
              <a:tr h="436730">
                <a:tc>
                  <a:txBody>
                    <a:bodyPr/>
                    <a:lstStyle/>
                    <a:p>
                      <a:r>
                        <a:rPr lang="fr-FR" sz="2000">
                          <a:solidFill>
                            <a:srgbClr val="19325C"/>
                          </a:solidFill>
                        </a:rPr>
                        <a:t>Importer moins de 50 000 enregistrements.</a:t>
                      </a:r>
                    </a:p>
                  </a:txBody>
                  <a:tcPr marL="78422" marR="78422" marT="39211" marB="39211" anchor="ctr"/>
                </a:tc>
                <a:tc>
                  <a:txBody>
                    <a:bodyPr/>
                    <a:lstStyle/>
                    <a:p>
                      <a:pPr algn="ctr"/>
                      <a:r>
                        <a:rPr lang="fr-FR" sz="3200">
                          <a:solidFill>
                            <a:srgbClr val="009644"/>
                          </a:solidFill>
                          <a:sym typeface="Wingdings"/>
                        </a:rPr>
                        <a:t></a:t>
                      </a:r>
                    </a:p>
                  </a:txBody>
                  <a:tcPr marL="78422" marR="78422" marT="39211" marB="39211" anchor="ctr"/>
                </a:tc>
                <a:tc>
                  <a:txBody>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lang="fr-FR" sz="3200">
                          <a:solidFill>
                            <a:srgbClr val="009644"/>
                          </a:solidFill>
                          <a:latin typeface="+mn-lt"/>
                          <a:ea typeface="+mn-ea"/>
                          <a:cs typeface="+mn-cs"/>
                          <a:sym typeface="Wingdings"/>
                        </a:rPr>
                        <a:t></a:t>
                      </a:r>
                    </a:p>
                  </a:txBody>
                  <a:tcPr marL="78422" marR="78422" marT="39211" marB="39211" anchor="ctr"/>
                </a:tc>
                <a:extLst>
                  <a:ext uri="{0D108BD9-81ED-4DB2-BD59-A6C34878D82A}">
                    <a16:rowId xmlns:a16="http://schemas.microsoft.com/office/drawing/2014/main" xmlns="" val="10001"/>
                  </a:ext>
                </a:extLst>
              </a:tr>
              <a:tr h="530788">
                <a:tc>
                  <a:txBody>
                    <a:bodyPr/>
                    <a:lstStyle/>
                    <a:p>
                      <a:r>
                        <a:rPr lang="fr-FR" sz="2000">
                          <a:solidFill>
                            <a:srgbClr val="19325C"/>
                          </a:solidFill>
                        </a:rPr>
                        <a:t>Empêcher les </a:t>
                      </a:r>
                      <a:r>
                        <a:rPr lang="fr-FR" sz="2000" baseline="0">
                          <a:solidFill>
                            <a:srgbClr val="19325C"/>
                          </a:solidFill>
                        </a:rPr>
                        <a:t>doublons lorsque vous importez de nouveaux enregistrements.</a:t>
                      </a:r>
                    </a:p>
                  </a:txBody>
                  <a:tcPr marL="78422" marR="78422" marT="39211" marB="39211" anchor="ctr"/>
                </a:tc>
                <a:tc>
                  <a:txBody>
                    <a:bodyPr/>
                    <a:lstStyle/>
                    <a:p>
                      <a:pPr algn="ctr"/>
                      <a:r>
                        <a:rPr lang="fr-FR" sz="3600">
                          <a:solidFill>
                            <a:srgbClr val="009644"/>
                          </a:solidFill>
                          <a:sym typeface="Wingdings"/>
                        </a:rPr>
                        <a:t></a:t>
                      </a:r>
                    </a:p>
                  </a:txBody>
                  <a:tcPr marL="78422" marR="78422" marT="39211" marB="39211" anchor="ctr"/>
                </a:tc>
                <a:tc>
                  <a:txBody>
                    <a:bodyPr/>
                    <a:lstStyle/>
                    <a:p>
                      <a:pPr algn="l" rtl="0"/>
                      <a:endParaRPr lang="en-US" sz="1600" dirty="0">
                        <a:solidFill>
                          <a:srgbClr val="009644"/>
                        </a:solidFill>
                        <a:effectLst/>
                      </a:endParaRPr>
                    </a:p>
                  </a:txBody>
                  <a:tcPr marL="78422" marR="78422" marT="39211" marB="39211" anchor="ctr"/>
                </a:tc>
                <a:extLst>
                  <a:ext uri="{0D108BD9-81ED-4DB2-BD59-A6C34878D82A}">
                    <a16:rowId xmlns:a16="http://schemas.microsoft.com/office/drawing/2014/main" xmlns="" val="10002"/>
                  </a:ext>
                </a:extLst>
              </a:tr>
              <a:tr h="530788">
                <a:tc>
                  <a:txBody>
                    <a:bodyPr/>
                    <a:lstStyle/>
                    <a:p>
                      <a:r>
                        <a:rPr lang="fr-FR" sz="2000">
                          <a:solidFill>
                            <a:srgbClr val="19325C"/>
                          </a:solidFill>
                        </a:rPr>
                        <a:t>Choisir si déclencher ou non les règles de workflow.</a:t>
                      </a:r>
                    </a:p>
                  </a:txBody>
                  <a:tcPr marL="78422" marR="78422" marT="39211" marB="39211" anchor="ctr"/>
                </a:tc>
                <a:tc>
                  <a:txBody>
                    <a:bodyPr/>
                    <a:lstStyle/>
                    <a:p>
                      <a:pPr algn="ctr"/>
                      <a:r>
                        <a:rPr lang="fr-FR" sz="3600">
                          <a:solidFill>
                            <a:srgbClr val="009644"/>
                          </a:solidFill>
                          <a:sym typeface="Wingdings"/>
                        </a:rPr>
                        <a:t></a:t>
                      </a:r>
                    </a:p>
                  </a:txBody>
                  <a:tcPr marL="78422" marR="78422" marT="39211" marB="39211" anchor="ctr"/>
                </a:tc>
                <a:tc>
                  <a:txBody>
                    <a:bodyPr/>
                    <a:lstStyle/>
                    <a:p>
                      <a:pPr algn="l" rtl="0"/>
                      <a:endParaRPr lang="en-US" sz="1600" dirty="0">
                        <a:solidFill>
                          <a:srgbClr val="009644"/>
                        </a:solidFill>
                        <a:effectLst/>
                      </a:endParaRPr>
                    </a:p>
                  </a:txBody>
                  <a:tcPr marL="78422" marR="78422" marT="39211" marB="39211" anchor="ctr"/>
                </a:tc>
                <a:extLst>
                  <a:ext uri="{0D108BD9-81ED-4DB2-BD59-A6C34878D82A}">
                    <a16:rowId xmlns:a16="http://schemas.microsoft.com/office/drawing/2014/main" xmlns="" val="10003"/>
                  </a:ext>
                </a:extLst>
              </a:tr>
              <a:tr h="483759">
                <a:tc>
                  <a:txBody>
                    <a:bodyPr/>
                    <a:lstStyle/>
                    <a:p>
                      <a:r>
                        <a:rPr lang="fr-FR" sz="2000" dirty="0">
                          <a:solidFill>
                            <a:srgbClr val="19325C"/>
                          </a:solidFill>
                        </a:rPr>
                        <a:t>Charger </a:t>
                      </a:r>
                      <a:r>
                        <a:rPr lang="fr-FR" sz="2000" baseline="0" dirty="0" smtClean="0">
                          <a:solidFill>
                            <a:srgbClr val="19325C"/>
                          </a:solidFill>
                        </a:rPr>
                        <a:t>jusqu'à </a:t>
                      </a:r>
                      <a:r>
                        <a:rPr lang="fr-FR" sz="2000" baseline="0" dirty="0">
                          <a:solidFill>
                            <a:srgbClr val="19325C"/>
                          </a:solidFill>
                        </a:rPr>
                        <a:t>5 000 000 enregistrements.</a:t>
                      </a:r>
                    </a:p>
                  </a:txBody>
                  <a:tcPr marL="78422" marR="78422" marT="39211" marB="39211" anchor="ctr"/>
                </a:tc>
                <a:tc>
                  <a:txBody>
                    <a:bodyPr/>
                    <a:lstStyle/>
                    <a:p>
                      <a:pPr algn="l" rtl="0"/>
                      <a:endParaRPr lang="en-US" sz="1600" dirty="0">
                        <a:solidFill>
                          <a:srgbClr val="009644"/>
                        </a:solidFill>
                        <a:effectLst/>
                      </a:endParaRPr>
                    </a:p>
                  </a:txBody>
                  <a:tcPr marL="78422" marR="78422" marT="39211" marB="39211"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3600">
                          <a:solidFill>
                            <a:srgbClr val="009644"/>
                          </a:solidFill>
                          <a:sym typeface="Wingdings"/>
                        </a:rPr>
                        <a:t></a:t>
                      </a:r>
                    </a:p>
                  </a:txBody>
                  <a:tcPr marL="78422" marR="78422" marT="39211" marB="39211" anchor="ctr"/>
                </a:tc>
                <a:extLst>
                  <a:ext uri="{0D108BD9-81ED-4DB2-BD59-A6C34878D82A}">
                    <a16:rowId xmlns:a16="http://schemas.microsoft.com/office/drawing/2014/main" xmlns="" val="10004"/>
                  </a:ext>
                </a:extLst>
              </a:tr>
              <a:tr h="530788">
                <a:tc>
                  <a:txBody>
                    <a:bodyPr/>
                    <a:lstStyle/>
                    <a:p>
                      <a:r>
                        <a:rPr lang="fr-FR" sz="2000">
                          <a:solidFill>
                            <a:srgbClr val="19325C"/>
                          </a:solidFill>
                        </a:rPr>
                        <a:t>Charger des objets</a:t>
                      </a:r>
                      <a:r>
                        <a:rPr lang="fr-FR" sz="2000" baseline="0">
                          <a:solidFill>
                            <a:srgbClr val="19325C"/>
                          </a:solidFill>
                        </a:rPr>
                        <a:t> comme des produits ou des opportunités.</a:t>
                      </a:r>
                    </a:p>
                  </a:txBody>
                  <a:tcPr marL="78422" marR="78422" marT="39211" marB="39211" anchor="ctr"/>
                </a:tc>
                <a:tc>
                  <a:txBody>
                    <a:bodyPr/>
                    <a:lstStyle/>
                    <a:p>
                      <a:pPr algn="l" rtl="0"/>
                      <a:endParaRPr lang="en-US" sz="1600" dirty="0">
                        <a:solidFill>
                          <a:srgbClr val="009644"/>
                        </a:solidFill>
                        <a:effectLst/>
                      </a:endParaRPr>
                    </a:p>
                  </a:txBody>
                  <a:tcPr marL="78422" marR="78422" marT="39211" marB="39211" anchor="ctr"/>
                </a:tc>
                <a:tc>
                  <a:txBody>
                    <a:bodyPr/>
                    <a:lstStyle/>
                    <a:p>
                      <a:pPr algn="ctr"/>
                      <a:r>
                        <a:rPr lang="fr-FR" sz="3600">
                          <a:solidFill>
                            <a:srgbClr val="009644"/>
                          </a:solidFill>
                          <a:sym typeface="Wingdings"/>
                        </a:rPr>
                        <a:t></a:t>
                      </a:r>
                    </a:p>
                  </a:txBody>
                  <a:tcPr marL="78422" marR="78422" marT="39211" marB="39211" anchor="ctr"/>
                </a:tc>
                <a:extLst>
                  <a:ext uri="{0D108BD9-81ED-4DB2-BD59-A6C34878D82A}">
                    <a16:rowId xmlns:a16="http://schemas.microsoft.com/office/drawing/2014/main" xmlns="" val="10005"/>
                  </a:ext>
                </a:extLst>
              </a:tr>
              <a:tr h="483759">
                <a:tc>
                  <a:txBody>
                    <a:bodyPr/>
                    <a:lstStyle/>
                    <a:p>
                      <a:r>
                        <a:rPr lang="fr-FR" sz="2000">
                          <a:solidFill>
                            <a:srgbClr val="19325C"/>
                          </a:solidFill>
                        </a:rPr>
                        <a:t>Planifier des</a:t>
                      </a:r>
                      <a:r>
                        <a:rPr lang="fr-FR" sz="2000" baseline="0">
                          <a:solidFill>
                            <a:srgbClr val="19325C"/>
                          </a:solidFill>
                        </a:rPr>
                        <a:t> importations.</a:t>
                      </a:r>
                    </a:p>
                  </a:txBody>
                  <a:tcPr marL="78422" marR="78422" marT="39211" marB="39211" anchor="ctr"/>
                </a:tc>
                <a:tc>
                  <a:txBody>
                    <a:bodyPr/>
                    <a:lstStyle/>
                    <a:p>
                      <a:pPr algn="l" rtl="0"/>
                      <a:endParaRPr lang="en-US" sz="1600" dirty="0">
                        <a:solidFill>
                          <a:srgbClr val="009644"/>
                        </a:solidFill>
                        <a:effectLst/>
                      </a:endParaRPr>
                    </a:p>
                  </a:txBody>
                  <a:tcPr marL="78422" marR="78422" marT="39211" marB="39211" anchor="ctr"/>
                </a:tc>
                <a:tc>
                  <a:txBody>
                    <a:bodyPr/>
                    <a:lstStyle/>
                    <a:p>
                      <a:pPr algn="ctr"/>
                      <a:r>
                        <a:rPr lang="fr-FR" sz="3600">
                          <a:solidFill>
                            <a:srgbClr val="009644"/>
                          </a:solidFill>
                          <a:sym typeface="Wingdings"/>
                        </a:rPr>
                        <a:t></a:t>
                      </a:r>
                    </a:p>
                  </a:txBody>
                  <a:tcPr marL="78422" marR="78422" marT="39211" marB="39211" anchor="ctr"/>
                </a:tc>
                <a:extLst>
                  <a:ext uri="{0D108BD9-81ED-4DB2-BD59-A6C34878D82A}">
                    <a16:rowId xmlns:a16="http://schemas.microsoft.com/office/drawing/2014/main" xmlns="" val="10006"/>
                  </a:ext>
                </a:extLst>
              </a:tr>
              <a:tr h="483759">
                <a:tc>
                  <a:txBody>
                    <a:bodyPr/>
                    <a:lstStyle/>
                    <a:p>
                      <a:r>
                        <a:rPr lang="fr-FR" sz="2000">
                          <a:solidFill>
                            <a:srgbClr val="19325C"/>
                          </a:solidFill>
                        </a:rPr>
                        <a:t>Enregistrer des mappages pour les utiliser ultérieurement.</a:t>
                      </a:r>
                    </a:p>
                  </a:txBody>
                  <a:tcPr marL="78422" marR="78422" marT="39211" marB="39211" anchor="ctr"/>
                </a:tc>
                <a:tc>
                  <a:txBody>
                    <a:bodyPr/>
                    <a:lstStyle/>
                    <a:p>
                      <a:pPr algn="l" rtl="0"/>
                      <a:endParaRPr lang="en-US" sz="1600" dirty="0">
                        <a:solidFill>
                          <a:srgbClr val="009644"/>
                        </a:solidFill>
                        <a:effectLst/>
                      </a:endParaRPr>
                    </a:p>
                  </a:txBody>
                  <a:tcPr marL="78422" marR="78422" marT="39211" marB="39211" anchor="ctr"/>
                </a:tc>
                <a:tc>
                  <a:txBody>
                    <a:bodyPr/>
                    <a:lstStyle/>
                    <a:p>
                      <a:pPr algn="ctr"/>
                      <a:r>
                        <a:rPr lang="fr-FR" sz="3600">
                          <a:solidFill>
                            <a:srgbClr val="009644"/>
                          </a:solidFill>
                          <a:sym typeface="Wingdings"/>
                        </a:rPr>
                        <a:t></a:t>
                      </a:r>
                    </a:p>
                  </a:txBody>
                  <a:tcPr marL="78422" marR="78422" marT="39211" marB="39211" anchor="ctr"/>
                </a:tc>
                <a:extLst>
                  <a:ext uri="{0D108BD9-81ED-4DB2-BD59-A6C34878D82A}">
                    <a16:rowId xmlns:a16="http://schemas.microsoft.com/office/drawing/2014/main" xmlns="" val="10007"/>
                  </a:ext>
                </a:extLst>
              </a:tr>
              <a:tr h="483759">
                <a:tc>
                  <a:txBody>
                    <a:bodyPr/>
                    <a:lstStyle/>
                    <a:p>
                      <a:r>
                        <a:rPr lang="fr-FR" sz="2000">
                          <a:solidFill>
                            <a:srgbClr val="19325C"/>
                          </a:solidFill>
                        </a:rPr>
                        <a:t>Exporter</a:t>
                      </a:r>
                      <a:r>
                        <a:rPr lang="fr-FR" sz="2000" baseline="0">
                          <a:solidFill>
                            <a:srgbClr val="19325C"/>
                          </a:solidFill>
                        </a:rPr>
                        <a:t> ou supprimer des </a:t>
                      </a:r>
                      <a:r>
                        <a:rPr lang="fr-FR" sz="2000">
                          <a:solidFill>
                            <a:srgbClr val="19325C"/>
                          </a:solidFill>
                        </a:rPr>
                        <a:t>données.</a:t>
                      </a:r>
                    </a:p>
                  </a:txBody>
                  <a:tcPr marL="78422" marR="78422" marT="39211" marB="39211" anchor="ctr"/>
                </a:tc>
                <a:tc>
                  <a:txBody>
                    <a:bodyPr/>
                    <a:lstStyle/>
                    <a:p>
                      <a:pPr algn="l" rtl="0"/>
                      <a:endParaRPr lang="en-US" sz="1600" dirty="0">
                        <a:solidFill>
                          <a:srgbClr val="009644"/>
                        </a:solidFill>
                        <a:effectLst/>
                      </a:endParaRPr>
                    </a:p>
                  </a:txBody>
                  <a:tcPr marL="78422" marR="78422" marT="39211" marB="39211" anchor="ctr"/>
                </a:tc>
                <a:tc>
                  <a:txBody>
                    <a:bodyPr/>
                    <a:lstStyle/>
                    <a:p>
                      <a:pPr algn="ctr"/>
                      <a:r>
                        <a:rPr lang="fr-FR" sz="3600">
                          <a:solidFill>
                            <a:srgbClr val="009644"/>
                          </a:solidFill>
                          <a:sym typeface="Wingdings"/>
                        </a:rPr>
                        <a:t></a:t>
                      </a:r>
                    </a:p>
                  </a:txBody>
                  <a:tcPr marL="78422" marR="78422" marT="39211" marB="39211"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42592577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302</a:t>
            </a:fld>
            <a:endParaRPr lang="en-US" smtClean="0"/>
          </a:p>
        </p:txBody>
      </p:sp>
      <p:sp>
        <p:nvSpPr>
          <p:cNvPr id="4" name="Text Placeholder 3"/>
          <p:cNvSpPr>
            <a:spLocks noGrp="1"/>
          </p:cNvSpPr>
          <p:nvPr>
            <p:ph type="body" sz="quarter" idx="11"/>
          </p:nvPr>
        </p:nvSpPr>
        <p:spPr>
          <a:xfrm>
            <a:off x="2085975" y="0"/>
            <a:ext cx="8163662" cy="914400"/>
          </a:xfrm>
        </p:spPr>
        <p:txBody>
          <a:bodyPr/>
          <a:lstStyle/>
          <a:p>
            <a:r>
              <a:rPr lang="fr-FR" dirty="0"/>
              <a:t>6-3 : Exportation à </a:t>
            </a:r>
            <a:r>
              <a:rPr lang="fr-FR" dirty="0" smtClean="0"/>
              <a:t>l'aide </a:t>
            </a:r>
            <a:r>
              <a:rPr lang="fr-FR" dirty="0"/>
              <a:t>de Data Loader</a:t>
            </a:r>
          </a:p>
        </p:txBody>
      </p:sp>
      <p:sp>
        <p:nvSpPr>
          <p:cNvPr id="5" name="Text Placeholder 4"/>
          <p:cNvSpPr>
            <a:spLocks noGrp="1"/>
          </p:cNvSpPr>
          <p:nvPr>
            <p:ph type="body" sz="quarter" idx="12"/>
          </p:nvPr>
        </p:nvSpPr>
        <p:spPr>
          <a:xfrm>
            <a:off x="455729" y="3186602"/>
            <a:ext cx="11479095" cy="3508111"/>
          </a:xfrm>
        </p:spPr>
        <p:txBody>
          <a:bodyPr numCol="1"/>
          <a:lstStyle/>
          <a:p>
            <a:r>
              <a:rPr lang="fr-FR" sz="2200" dirty="0"/>
              <a:t>Tâches :</a:t>
            </a:r>
          </a:p>
          <a:p>
            <a:pPr marL="457200" lvl="1" indent="-457200">
              <a:buFont typeface="+mj-lt"/>
              <a:buAutoNum type="arabicPeriod"/>
            </a:pPr>
            <a:r>
              <a:rPr lang="fr-FR" sz="2200" dirty="0"/>
              <a:t>Téléchargez et installez le Data Loader (si requis). </a:t>
            </a:r>
          </a:p>
          <a:p>
            <a:pPr marL="457200" lvl="1" indent="-457200">
              <a:buFont typeface="+mj-lt"/>
              <a:buAutoNum type="arabicPeriod"/>
            </a:pPr>
            <a:r>
              <a:rPr lang="fr-FR" sz="2200" dirty="0"/>
              <a:t>Connectez Data Loader à la bonne organisation.</a:t>
            </a:r>
          </a:p>
          <a:p>
            <a:pPr marL="457200" lvl="1" indent="-457200">
              <a:buFont typeface="+mj-lt"/>
              <a:buAutoNum type="arabicPeriod"/>
            </a:pPr>
            <a:r>
              <a:rPr lang="fr-FR" sz="2200" dirty="0"/>
              <a:t>Modifiez </a:t>
            </a:r>
            <a:r>
              <a:rPr lang="fr-FR" sz="2200" dirty="0" smtClean="0"/>
              <a:t>l'emplacement </a:t>
            </a:r>
            <a:r>
              <a:rPr lang="fr-FR" sz="2200" dirty="0"/>
              <a:t>de sauvegarde et le nom du fichier par défaut pour le fichier </a:t>
            </a:r>
            <a:r>
              <a:rPr lang="fr-FR" sz="2200" dirty="0" smtClean="0"/>
              <a:t>d'exportation</a:t>
            </a:r>
            <a:r>
              <a:rPr lang="fr-FR" sz="2200" dirty="0"/>
              <a:t>. </a:t>
            </a:r>
          </a:p>
          <a:p>
            <a:pPr marL="457200" lvl="1" indent="-457200">
              <a:buFont typeface="+mj-lt"/>
              <a:buAutoNum type="arabicPeriod"/>
            </a:pPr>
            <a:r>
              <a:rPr lang="fr-FR" sz="2200" dirty="0"/>
              <a:t>Créez une requête SOQL afin </a:t>
            </a:r>
            <a:r>
              <a:rPr lang="fr-FR" sz="2200" dirty="0" smtClean="0"/>
              <a:t>d'extraire </a:t>
            </a:r>
            <a:r>
              <a:rPr lang="fr-FR" sz="2200" dirty="0"/>
              <a:t>le champ ID et le nom du compte quand Industrie égale Technologie.</a:t>
            </a:r>
          </a:p>
          <a:p>
            <a:pPr marL="457200" lvl="1" indent="-457200">
              <a:buFont typeface="+mj-lt"/>
              <a:buAutoNum type="arabicPeriod"/>
            </a:pPr>
            <a:r>
              <a:rPr lang="fr-FR" sz="2200" dirty="0"/>
              <a:t>Exportez les enregistrements extraits dans un fichier CSV et visualisez-le dans Excel.</a:t>
            </a:r>
          </a:p>
          <a:p>
            <a:pPr marL="457200" lvl="1" indent="-457200">
              <a:buFont typeface="+mj-lt"/>
              <a:buAutoNum type="arabicPeriod"/>
            </a:pPr>
            <a:r>
              <a:rPr lang="fr-FR" sz="2200" dirty="0"/>
              <a:t>Faites un tri A-Z dans la colonne Nom du compte et enregistrez le fichier.</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1"/>
          <p:cNvSpPr>
            <a:spLocks noGrp="1"/>
          </p:cNvSpPr>
          <p:nvPr>
            <p:ph type="body" sz="quarter" idx="15"/>
          </p:nvPr>
        </p:nvSpPr>
        <p:spPr>
          <a:xfrm>
            <a:off x="1767046" y="923925"/>
            <a:ext cx="10424953" cy="2171700"/>
          </a:xfrm>
        </p:spPr>
        <p:txBody>
          <a:bodyPr tIns="0" bIns="0" anchor="ctr" anchorCtr="0"/>
          <a:lstStyle/>
          <a:p>
            <a:r>
              <a:rPr lang="fr-FR" dirty="0"/>
              <a:t>Objectif : </a:t>
            </a:r>
          </a:p>
          <a:p>
            <a:pPr lvl="1"/>
            <a:r>
              <a:rPr lang="fr-FR" dirty="0"/>
              <a:t>Utilisez le Data Loader pour exporter </a:t>
            </a:r>
            <a:r>
              <a:rPr lang="fr-FR" dirty="0" smtClean="0"/>
              <a:t>l'ID </a:t>
            </a:r>
            <a:r>
              <a:rPr lang="fr-FR" dirty="0"/>
              <a:t>de </a:t>
            </a:r>
            <a:r>
              <a:rPr lang="fr-FR" dirty="0" smtClean="0"/>
              <a:t>l'enregistrement </a:t>
            </a:r>
            <a:r>
              <a:rPr lang="fr-FR" dirty="0"/>
              <a:t>du compte de façon à réussir à faire correspondre les nouvelles informations aux enregistrements </a:t>
            </a:r>
            <a:r>
              <a:rPr lang="fr-FR" dirty="0" err="1"/>
              <a:t>Salesforce</a:t>
            </a:r>
            <a:r>
              <a:rPr lang="fr-FR" dirty="0"/>
              <a:t> existants. </a:t>
            </a:r>
          </a:p>
        </p:txBody>
      </p:sp>
      <p:sp>
        <p:nvSpPr>
          <p:cNvPr id="7" name="Text Placeholder 4"/>
          <p:cNvSpPr>
            <a:spLocks noGrp="1"/>
          </p:cNvSpPr>
          <p:nvPr>
            <p:ph type="body" sz="quarter" idx="12"/>
          </p:nvPr>
        </p:nvSpPr>
        <p:spPr>
          <a:xfrm>
            <a:off x="111760" y="81281"/>
            <a:ext cx="2221865" cy="532620"/>
          </a:xfrm>
        </p:spPr>
        <p:txBody>
          <a:bodyPr/>
          <a:lstStyle/>
          <a:p>
            <a:r>
              <a:rPr lang="fr-FR" sz="1800" dirty="0"/>
              <a:t>REJOIGNEZ-MOI</a:t>
            </a:r>
          </a:p>
        </p:txBody>
      </p:sp>
    </p:spTree>
    <p:extLst>
      <p:ext uri="{BB962C8B-B14F-4D97-AF65-F5344CB8AC3E}">
        <p14:creationId xmlns:p14="http://schemas.microsoft.com/office/powerpoint/2010/main" val="8341207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303</a:t>
            </a:fld>
            <a:endParaRPr lang="en-US" smtClean="0"/>
          </a:p>
        </p:txBody>
      </p:sp>
      <p:sp>
        <p:nvSpPr>
          <p:cNvPr id="4" name="Text Placeholder 3"/>
          <p:cNvSpPr>
            <a:spLocks noGrp="1"/>
          </p:cNvSpPr>
          <p:nvPr>
            <p:ph type="body" sz="quarter" idx="11"/>
          </p:nvPr>
        </p:nvSpPr>
        <p:spPr>
          <a:xfrm>
            <a:off x="2143124" y="0"/>
            <a:ext cx="8106513" cy="914400"/>
          </a:xfrm>
        </p:spPr>
        <p:txBody>
          <a:bodyPr/>
          <a:lstStyle/>
          <a:p>
            <a:r>
              <a:rPr lang="fr-FR" dirty="0"/>
              <a:t>6-4 : Faire correspondre les ID </a:t>
            </a:r>
            <a:r>
              <a:rPr lang="fr-FR" dirty="0" smtClean="0"/>
              <a:t>d'enregistrement </a:t>
            </a:r>
            <a:r>
              <a:rPr lang="fr-FR" dirty="0"/>
              <a:t>aux comptes</a:t>
            </a:r>
          </a:p>
        </p:txBody>
      </p:sp>
      <p:sp>
        <p:nvSpPr>
          <p:cNvPr id="5" name="Text Placeholder 4"/>
          <p:cNvSpPr>
            <a:spLocks noGrp="1"/>
          </p:cNvSpPr>
          <p:nvPr>
            <p:ph type="body" sz="quarter" idx="12"/>
          </p:nvPr>
        </p:nvSpPr>
        <p:spPr>
          <a:xfrm>
            <a:off x="455731" y="3186602"/>
            <a:ext cx="9793170" cy="3508111"/>
          </a:xfrm>
        </p:spPr>
        <p:txBody>
          <a:bodyPr numCol="1"/>
          <a:lstStyle/>
          <a:p>
            <a:r>
              <a:rPr lang="fr-FR" dirty="0"/>
              <a:t>Tâches :</a:t>
            </a:r>
          </a:p>
          <a:p>
            <a:pPr marL="457200" lvl="1" indent="-457200">
              <a:buFont typeface="+mj-lt"/>
              <a:buAutoNum type="arabicPeriod"/>
            </a:pPr>
            <a:r>
              <a:rPr lang="fr-FR" dirty="0"/>
              <a:t>Ouvrez </a:t>
            </a:r>
            <a:r>
              <a:rPr lang="fr-FR" b="1" dirty="0" err="1">
                <a:cs typeface="Courier New" panose="02070309020205020404" pitchFamily="49" charset="0"/>
              </a:rPr>
              <a:t>Mod</a:t>
            </a:r>
            <a:r>
              <a:rPr lang="fr-FR" b="1" dirty="0">
                <a:cs typeface="Courier New" panose="02070309020205020404" pitchFamily="49" charset="0"/>
              </a:rPr>
              <a:t> 6 </a:t>
            </a:r>
            <a:r>
              <a:rPr lang="fr-FR" b="1" dirty="0" err="1">
                <a:cs typeface="Courier New" panose="02070309020205020404" pitchFamily="49" charset="0"/>
              </a:rPr>
              <a:t>Yukos</a:t>
            </a:r>
            <a:r>
              <a:rPr lang="fr-FR" b="1" dirty="0">
                <a:cs typeface="Courier New" panose="02070309020205020404" pitchFamily="49" charset="0"/>
              </a:rPr>
              <a:t> File for </a:t>
            </a:r>
            <a:r>
              <a:rPr lang="fr-FR" b="1" dirty="0" err="1">
                <a:cs typeface="Courier New" panose="02070309020205020404" pitchFamily="49" charset="0"/>
              </a:rPr>
              <a:t>Region</a:t>
            </a:r>
            <a:r>
              <a:rPr lang="fr-FR" b="1" dirty="0">
                <a:cs typeface="Courier New" panose="02070309020205020404" pitchFamily="49" charset="0"/>
              </a:rPr>
              <a:t> and Zone for </a:t>
            </a:r>
            <a:r>
              <a:rPr lang="fr-FR" b="1" dirty="0" err="1">
                <a:cs typeface="Courier New" panose="02070309020205020404" pitchFamily="49" charset="0"/>
              </a:rPr>
              <a:t>Technology</a:t>
            </a:r>
            <a:r>
              <a:rPr lang="fr-FR" b="1" dirty="0">
                <a:cs typeface="Courier New" panose="02070309020205020404" pitchFamily="49" charset="0"/>
              </a:rPr>
              <a:t> Industry.xlsx</a:t>
            </a:r>
            <a:r>
              <a:rPr lang="fr-FR" dirty="0"/>
              <a:t>.</a:t>
            </a:r>
          </a:p>
          <a:p>
            <a:pPr marL="457200" lvl="1" indent="-457200">
              <a:buFont typeface="+mj-lt"/>
              <a:buAutoNum type="arabicPeriod"/>
            </a:pPr>
            <a:r>
              <a:rPr lang="fr-FR" dirty="0"/>
              <a:t>Copiez et collez la colonne ID à partir de votre fichier </a:t>
            </a:r>
            <a:r>
              <a:rPr lang="fr-FR" dirty="0" smtClean="0"/>
              <a:t>d'exportation </a:t>
            </a:r>
            <a:r>
              <a:rPr lang="fr-FR" dirty="0"/>
              <a:t>vers le fichier de Yuko.</a:t>
            </a:r>
          </a:p>
          <a:p>
            <a:pPr marL="457200" lvl="1" indent="-457200">
              <a:buFont typeface="+mj-lt"/>
              <a:buAutoNum type="arabicPeriod"/>
            </a:pPr>
            <a:r>
              <a:rPr lang="fr-FR" dirty="0"/>
              <a:t>Enregistrez le fichier de Yuko en format CSV avec un nom raccourci : </a:t>
            </a:r>
            <a:r>
              <a:rPr lang="fr-FR" dirty="0" err="1">
                <a:latin typeface="Courier New" panose="02070309020205020404" pitchFamily="49" charset="0"/>
                <a:cs typeface="Courier New" panose="02070309020205020404" pitchFamily="49" charset="0"/>
              </a:rPr>
              <a:t>Yukos</a:t>
            </a:r>
            <a:r>
              <a:rPr lang="fr-FR" dirty="0">
                <a:latin typeface="Courier New" panose="02070309020205020404" pitchFamily="49" charset="0"/>
                <a:cs typeface="Courier New" panose="02070309020205020404" pitchFamily="49" charset="0"/>
              </a:rPr>
              <a:t> File</a:t>
            </a:r>
          </a:p>
          <a:p>
            <a:pPr marL="457200" lvl="1" indent="-457200">
              <a:buFont typeface="+mj-lt"/>
              <a:buAutoNum type="arabicPeriod"/>
            </a:pPr>
            <a:r>
              <a:rPr lang="fr-FR" dirty="0"/>
              <a:t>Fermer les deux fichiers.</a:t>
            </a:r>
          </a:p>
          <a:p>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1"/>
          <p:cNvSpPr>
            <a:spLocks noGrp="1"/>
          </p:cNvSpPr>
          <p:nvPr>
            <p:ph type="body" sz="quarter" idx="15"/>
          </p:nvPr>
        </p:nvSpPr>
        <p:spPr>
          <a:xfrm>
            <a:off x="1767046" y="914400"/>
            <a:ext cx="10424953" cy="2181225"/>
          </a:xfrm>
        </p:spPr>
        <p:txBody>
          <a:bodyPr tIns="0" bIns="0" anchor="ctr" anchorCtr="0"/>
          <a:lstStyle/>
          <a:p>
            <a:r>
              <a:rPr lang="fr-FR" dirty="0"/>
              <a:t>Objectif : </a:t>
            </a:r>
          </a:p>
          <a:p>
            <a:pPr lvl="1"/>
            <a:r>
              <a:rPr lang="fr-FR" dirty="0"/>
              <a:t>Faire correspondre les ID </a:t>
            </a:r>
            <a:r>
              <a:rPr lang="fr-FR" dirty="0" smtClean="0"/>
              <a:t>d'enregistrements </a:t>
            </a:r>
            <a:r>
              <a:rPr lang="fr-FR" dirty="0" err="1"/>
              <a:t>Salesforce</a:t>
            </a:r>
            <a:r>
              <a:rPr lang="fr-FR" dirty="0"/>
              <a:t> à partir du fichier </a:t>
            </a:r>
            <a:r>
              <a:rPr lang="fr-FR" dirty="0" smtClean="0"/>
              <a:t>d'exportation </a:t>
            </a:r>
            <a:r>
              <a:rPr lang="fr-FR" dirty="0"/>
              <a:t>aux données de région et de zone que vous avez reçues de la part de Yuko. </a:t>
            </a:r>
          </a:p>
        </p:txBody>
      </p:sp>
      <p:sp>
        <p:nvSpPr>
          <p:cNvPr id="7" name="Text Placeholder 4"/>
          <p:cNvSpPr>
            <a:spLocks noGrp="1"/>
          </p:cNvSpPr>
          <p:nvPr>
            <p:ph type="body" sz="quarter" idx="12"/>
          </p:nvPr>
        </p:nvSpPr>
        <p:spPr>
          <a:xfrm>
            <a:off x="111760" y="81281"/>
            <a:ext cx="3307715" cy="532620"/>
          </a:xfrm>
        </p:spPr>
        <p:txBody>
          <a:bodyPr/>
          <a:lstStyle/>
          <a:p>
            <a:r>
              <a:rPr lang="fr-FR" sz="1800" dirty="0"/>
              <a:t>REJOIGNEZ-MOI</a:t>
            </a:r>
          </a:p>
        </p:txBody>
      </p:sp>
    </p:spTree>
    <p:extLst>
      <p:ext uri="{BB962C8B-B14F-4D97-AF65-F5344CB8AC3E}">
        <p14:creationId xmlns:p14="http://schemas.microsoft.com/office/powerpoint/2010/main" val="352054379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304</a:t>
            </a:fld>
            <a:endParaRPr lang="en-US" smtClean="0"/>
          </a:p>
        </p:txBody>
      </p:sp>
      <p:sp>
        <p:nvSpPr>
          <p:cNvPr id="4" name="Text Placeholder 3"/>
          <p:cNvSpPr>
            <a:spLocks noGrp="1"/>
          </p:cNvSpPr>
          <p:nvPr>
            <p:ph type="body" sz="quarter" idx="11"/>
          </p:nvPr>
        </p:nvSpPr>
        <p:spPr>
          <a:xfrm>
            <a:off x="2095499" y="0"/>
            <a:ext cx="8154137" cy="914400"/>
          </a:xfrm>
        </p:spPr>
        <p:txBody>
          <a:bodyPr/>
          <a:lstStyle/>
          <a:p>
            <a:r>
              <a:rPr lang="fr-FR" dirty="0"/>
              <a:t>6-5 : Mise à jour à </a:t>
            </a:r>
            <a:r>
              <a:rPr lang="fr-FR" dirty="0" smtClean="0"/>
              <a:t>l'aide </a:t>
            </a:r>
            <a:r>
              <a:rPr lang="fr-FR" dirty="0"/>
              <a:t>de Data Loader</a:t>
            </a:r>
          </a:p>
        </p:txBody>
      </p:sp>
      <p:sp>
        <p:nvSpPr>
          <p:cNvPr id="5" name="Text Placeholder 4"/>
          <p:cNvSpPr>
            <a:spLocks noGrp="1"/>
          </p:cNvSpPr>
          <p:nvPr>
            <p:ph type="body" sz="quarter" idx="12"/>
          </p:nvPr>
        </p:nvSpPr>
        <p:spPr>
          <a:xfrm>
            <a:off x="455729" y="3186602"/>
            <a:ext cx="10812345" cy="3508111"/>
          </a:xfrm>
        </p:spPr>
        <p:txBody>
          <a:bodyPr numCol="1"/>
          <a:lstStyle/>
          <a:p>
            <a:r>
              <a:rPr lang="fr-FR" dirty="0"/>
              <a:t>Tâches :</a:t>
            </a:r>
          </a:p>
          <a:p>
            <a:pPr marL="457200" lvl="1" indent="-457200">
              <a:buFont typeface="+mj-lt"/>
              <a:buAutoNum type="arabicPeriod"/>
            </a:pPr>
            <a:r>
              <a:rPr lang="fr-FR" dirty="0"/>
              <a:t>Procédez à une mise à jour du Data Loader à </a:t>
            </a:r>
            <a:r>
              <a:rPr lang="fr-FR" dirty="0" smtClean="0"/>
              <a:t>l'aide </a:t>
            </a:r>
            <a:r>
              <a:rPr lang="fr-FR" dirty="0"/>
              <a:t>du </a:t>
            </a:r>
            <a:r>
              <a:rPr lang="fr-FR" b="1" dirty="0"/>
              <a:t>fichier de Yuko</a:t>
            </a:r>
            <a:r>
              <a:rPr lang="fr-FR" dirty="0"/>
              <a:t>.</a:t>
            </a:r>
          </a:p>
          <a:p>
            <a:pPr marL="457200" lvl="1" indent="-457200">
              <a:buFont typeface="+mj-lt"/>
              <a:buAutoNum type="arabicPeriod"/>
            </a:pPr>
            <a:r>
              <a:rPr lang="fr-FR" dirty="0"/>
              <a:t>Enregistrez les fichiers de réussites et </a:t>
            </a:r>
            <a:r>
              <a:rPr lang="fr-FR" dirty="0" smtClean="0"/>
              <a:t>d'erreurs </a:t>
            </a:r>
            <a:r>
              <a:rPr lang="fr-FR" dirty="0"/>
              <a:t>sur votre bureau.</a:t>
            </a:r>
          </a:p>
          <a:p>
            <a:pPr marL="457200" lvl="1" indent="-457200">
              <a:buFont typeface="+mj-lt"/>
              <a:buAutoNum type="arabicPeriod"/>
            </a:pPr>
            <a:r>
              <a:rPr lang="fr-FR" dirty="0"/>
              <a:t>Passez en revue les fichiers de réussites et </a:t>
            </a:r>
            <a:r>
              <a:rPr lang="fr-FR" dirty="0" smtClean="0"/>
              <a:t>d'erreurs</a:t>
            </a:r>
            <a:r>
              <a:rPr lang="fr-FR" dirty="0"/>
              <a:t>.</a:t>
            </a:r>
          </a:p>
          <a:p>
            <a:pPr marL="457200" lvl="1" indent="-457200">
              <a:buFont typeface="+mj-lt"/>
              <a:buAutoNum type="arabicPeriod"/>
            </a:pPr>
            <a:r>
              <a:rPr lang="fr-FR" dirty="0"/>
              <a:t>Créez une vue de liste pour vérifier </a:t>
            </a:r>
            <a:r>
              <a:rPr lang="fr-FR" dirty="0" smtClean="0"/>
              <a:t>l'importation</a:t>
            </a:r>
            <a:r>
              <a:rPr lang="fr-FR" dirty="0"/>
              <a:t>.</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1"/>
          <p:cNvSpPr>
            <a:spLocks noGrp="1"/>
          </p:cNvSpPr>
          <p:nvPr>
            <p:ph type="body" sz="quarter" idx="15"/>
          </p:nvPr>
        </p:nvSpPr>
        <p:spPr>
          <a:xfrm>
            <a:off x="1767046" y="933450"/>
            <a:ext cx="10424953" cy="2143125"/>
          </a:xfrm>
        </p:spPr>
        <p:txBody>
          <a:bodyPr tIns="0" bIns="0" anchor="ctr" anchorCtr="0"/>
          <a:lstStyle/>
          <a:p>
            <a:r>
              <a:rPr lang="fr-FR" dirty="0"/>
              <a:t>Objectif : </a:t>
            </a:r>
          </a:p>
          <a:p>
            <a:pPr lvl="1"/>
            <a:r>
              <a:rPr lang="fr-FR" dirty="0"/>
              <a:t>Mettre à jour les données de région et de zone, en faisant correspondre les enregistrements à </a:t>
            </a:r>
            <a:r>
              <a:rPr lang="fr-FR" dirty="0" smtClean="0"/>
              <a:t>l'aide </a:t>
            </a:r>
            <a:r>
              <a:rPr lang="fr-FR" dirty="0"/>
              <a:t>des ID </a:t>
            </a:r>
            <a:r>
              <a:rPr lang="fr-FR" dirty="0" smtClean="0"/>
              <a:t>d'enregistrements </a:t>
            </a:r>
            <a:r>
              <a:rPr lang="fr-FR" dirty="0"/>
              <a:t>obtenus du Data Loader.  </a:t>
            </a:r>
          </a:p>
        </p:txBody>
      </p:sp>
      <p:sp>
        <p:nvSpPr>
          <p:cNvPr id="7" name="Text Placeholder 4"/>
          <p:cNvSpPr>
            <a:spLocks noGrp="1"/>
          </p:cNvSpPr>
          <p:nvPr>
            <p:ph type="body" sz="quarter" idx="12"/>
          </p:nvPr>
        </p:nvSpPr>
        <p:spPr>
          <a:xfrm>
            <a:off x="111760" y="81281"/>
            <a:ext cx="3212465" cy="532620"/>
          </a:xfrm>
        </p:spPr>
        <p:txBody>
          <a:bodyPr/>
          <a:lstStyle/>
          <a:p>
            <a:r>
              <a:rPr lang="fr-FR" sz="1800" dirty="0"/>
              <a:t>REJOIGNEZ-MOI</a:t>
            </a:r>
          </a:p>
        </p:txBody>
      </p:sp>
    </p:spTree>
    <p:extLst>
      <p:ext uri="{BB962C8B-B14F-4D97-AF65-F5344CB8AC3E}">
        <p14:creationId xmlns:p14="http://schemas.microsoft.com/office/powerpoint/2010/main" val="12807256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305</a:t>
            </a:fld>
            <a:endParaRPr lang="en-US" smtClean="0"/>
          </a:p>
        </p:txBody>
      </p:sp>
      <p:sp>
        <p:nvSpPr>
          <p:cNvPr id="3" name="Text Placeholder 2"/>
          <p:cNvSpPr>
            <a:spLocks noGrp="1"/>
          </p:cNvSpPr>
          <p:nvPr>
            <p:ph type="body" sz="quarter" idx="11"/>
          </p:nvPr>
        </p:nvSpPr>
        <p:spPr/>
        <p:txBody>
          <a:bodyPr/>
          <a:lstStyle/>
          <a:p>
            <a:r>
              <a:rPr lang="fr-FR" dirty="0"/>
              <a:t>Importation des données : meilleures pratiques</a:t>
            </a:r>
          </a:p>
        </p:txBody>
      </p:sp>
      <p:sp>
        <p:nvSpPr>
          <p:cNvPr id="4" name="Text Placeholder 3"/>
          <p:cNvSpPr>
            <a:spLocks noGrp="1"/>
          </p:cNvSpPr>
          <p:nvPr>
            <p:ph type="body" sz="quarter" idx="12"/>
          </p:nvPr>
        </p:nvSpPr>
        <p:spPr>
          <a:xfrm>
            <a:off x="455733" y="1094014"/>
            <a:ext cx="8460403" cy="5314223"/>
          </a:xfrm>
        </p:spPr>
        <p:txBody>
          <a:bodyPr/>
          <a:lstStyle/>
          <a:p>
            <a:pPr lvl="1">
              <a:lnSpc>
                <a:spcPct val="100000"/>
              </a:lnSpc>
            </a:pPr>
            <a:r>
              <a:rPr lang="fr-FR" dirty="0"/>
              <a:t>Créez tous les champs nécessaires avant </a:t>
            </a:r>
            <a:r>
              <a:rPr lang="fr-FR" dirty="0" smtClean="0"/>
              <a:t>l'importation</a:t>
            </a:r>
            <a:r>
              <a:rPr lang="fr-FR" dirty="0"/>
              <a:t>.</a:t>
            </a:r>
          </a:p>
          <a:p>
            <a:pPr lvl="1">
              <a:lnSpc>
                <a:spcPct val="100000"/>
              </a:lnSpc>
            </a:pPr>
            <a:r>
              <a:rPr lang="fr-FR" dirty="0"/>
              <a:t>Effacer les données avant </a:t>
            </a:r>
            <a:r>
              <a:rPr lang="fr-FR" dirty="0" smtClean="0"/>
              <a:t>l'importation</a:t>
            </a:r>
            <a:r>
              <a:rPr lang="fr-FR" dirty="0"/>
              <a:t>.</a:t>
            </a:r>
          </a:p>
          <a:p>
            <a:pPr lvl="1">
              <a:lnSpc>
                <a:spcPct val="100000"/>
              </a:lnSpc>
            </a:pPr>
            <a:r>
              <a:rPr lang="fr-FR" dirty="0"/>
              <a:t>Exporter tous les champs </a:t>
            </a:r>
            <a:r>
              <a:rPr lang="fr-FR" dirty="0" smtClean="0"/>
              <a:t>d'identifiants </a:t>
            </a:r>
            <a:r>
              <a:rPr lang="fr-FR" dirty="0"/>
              <a:t>de </a:t>
            </a:r>
            <a:r>
              <a:rPr lang="fr-FR" dirty="0" smtClean="0"/>
              <a:t>l'enregistrement </a:t>
            </a:r>
            <a:r>
              <a:rPr lang="fr-FR" dirty="0"/>
              <a:t>nécessaires.</a:t>
            </a:r>
          </a:p>
          <a:p>
            <a:pPr lvl="1">
              <a:lnSpc>
                <a:spcPct val="100000"/>
              </a:lnSpc>
            </a:pPr>
            <a:r>
              <a:rPr lang="fr-FR" dirty="0"/>
              <a:t>Préparer et télécharger un lot </a:t>
            </a:r>
            <a:r>
              <a:rPr lang="fr-FR" dirty="0" smtClean="0"/>
              <a:t>d'essai</a:t>
            </a:r>
            <a:r>
              <a:rPr lang="fr-FR" dirty="0"/>
              <a:t>.</a:t>
            </a:r>
          </a:p>
          <a:p>
            <a:pPr lvl="1">
              <a:lnSpc>
                <a:spcPct val="100000"/>
              </a:lnSpc>
            </a:pPr>
            <a:r>
              <a:rPr lang="fr-FR" dirty="0"/>
              <a:t>Ne pas faire de mise à jour des données existantes pendant les heures de travail habituelles, afin de réduire le risque que des utilisateurs soient en train de modifier des enregistrements pendant que vous les téléchargez.</a:t>
            </a:r>
          </a:p>
          <a:p>
            <a:pPr lvl="1">
              <a:lnSpc>
                <a:spcPct val="100000"/>
              </a:lnSpc>
            </a:pPr>
            <a:r>
              <a:rPr lang="fr-FR" dirty="0"/>
              <a:t>Désactiver les règles de workflow avant de commencer une importation, une mise à jour ou une opération </a:t>
            </a:r>
            <a:r>
              <a:rPr lang="fr-FR" dirty="0" smtClean="0"/>
              <a:t>d'insertion</a:t>
            </a:r>
            <a:r>
              <a:rPr lang="fr-FR" dirty="0"/>
              <a:t> / mise à jour.</a:t>
            </a:r>
          </a:p>
          <a:p>
            <a:pPr marL="342900" indent="-342900">
              <a:lnSpc>
                <a:spcPct val="100000"/>
              </a:lnSpc>
              <a:buFont typeface="Wingdings" panose="05000000000000000000" pitchFamily="2" charset="2"/>
              <a:buChar char="§"/>
            </a:pPr>
            <a:endParaRPr lang="en-US" dirty="0"/>
          </a:p>
          <a:p>
            <a:pPr>
              <a:lnSpc>
                <a:spcPct val="100000"/>
              </a:lnSpc>
            </a:pPr>
            <a:endParaRPr lang="en-IN" dirty="0"/>
          </a:p>
        </p:txBody>
      </p:sp>
    </p:spTree>
    <p:extLst>
      <p:ext uri="{BB962C8B-B14F-4D97-AF65-F5344CB8AC3E}">
        <p14:creationId xmlns:p14="http://schemas.microsoft.com/office/powerpoint/2010/main" val="4066828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latin typeface="+mn-lt"/>
              </a:rPr>
              <a:t>Module 6: Managing Data</a:t>
            </a:r>
          </a:p>
        </p:txBody>
      </p:sp>
      <p:sp>
        <p:nvSpPr>
          <p:cNvPr id="3" name="Text Placeholder 2"/>
          <p:cNvSpPr>
            <a:spLocks noGrp="1"/>
          </p:cNvSpPr>
          <p:nvPr>
            <p:ph type="body" sz="quarter" idx="13"/>
          </p:nvPr>
        </p:nvSpPr>
        <p:spPr>
          <a:xfrm>
            <a:off x="498262" y="914276"/>
            <a:ext cx="5328841" cy="2106386"/>
          </a:xfrm>
        </p:spPr>
        <p:txBody>
          <a:bodyPr/>
          <a:lstStyle/>
          <a:p>
            <a:pPr lvl="2">
              <a:spcBef>
                <a:spcPts val="900"/>
              </a:spcBef>
              <a:buFont typeface="Arial" panose="020B0604020202020204" pitchFamily="34" charset="0"/>
              <a:buChar char="•"/>
            </a:pPr>
            <a:endParaRPr lang="en-US" sz="2400" b="1" dirty="0"/>
          </a:p>
          <a:p>
            <a:pPr lvl="2">
              <a:spcBef>
                <a:spcPts val="900"/>
              </a:spcBef>
              <a:buFont typeface="Arial" panose="020B0604020202020204" pitchFamily="34" charset="0"/>
              <a:buChar char="•"/>
            </a:pPr>
            <a:r>
              <a:rPr lang="en-US" sz="2400" dirty="0"/>
              <a:t>Salesforce Einstein</a:t>
            </a:r>
          </a:p>
          <a:p>
            <a:pPr lvl="2">
              <a:spcBef>
                <a:spcPts val="900"/>
              </a:spcBef>
              <a:buFont typeface="Arial" panose="020B0604020202020204" pitchFamily="34" charset="0"/>
              <a:buChar char="•"/>
            </a:pPr>
            <a:r>
              <a:rPr lang="fr-FR" sz="2400" dirty="0" smtClean="0"/>
              <a:t>Assistants d'importation</a:t>
            </a:r>
          </a:p>
          <a:p>
            <a:pPr lvl="2">
              <a:spcBef>
                <a:spcPts val="900"/>
              </a:spcBef>
              <a:buFont typeface="Arial" panose="020B0604020202020204" pitchFamily="34" charset="0"/>
              <a:buChar char="•"/>
            </a:pPr>
            <a:r>
              <a:rPr lang="fr-FR" sz="2400" dirty="0" smtClean="0"/>
              <a:t>Data Loader</a:t>
            </a:r>
          </a:p>
          <a:p>
            <a:pPr lvl="2">
              <a:spcBef>
                <a:spcPts val="900"/>
              </a:spcBef>
              <a:buFont typeface="Arial" panose="020B0604020202020204" pitchFamily="34" charset="0"/>
              <a:buChar char="•"/>
            </a:pPr>
            <a:r>
              <a:rPr lang="fr-FR" sz="2400" b="1" dirty="0" smtClean="0"/>
              <a:t>Transfert de masse</a:t>
            </a:r>
          </a:p>
          <a:p>
            <a:pPr lvl="2">
              <a:spcBef>
                <a:spcPts val="900"/>
              </a:spcBef>
              <a:buFont typeface="Arial" panose="020B0604020202020204" pitchFamily="34" charset="0"/>
              <a:buChar char="•"/>
            </a:pPr>
            <a:r>
              <a:rPr lang="fr-FR" sz="2400" dirty="0" smtClean="0"/>
              <a:t>Sauvegarde de données</a:t>
            </a:r>
          </a:p>
          <a:p>
            <a:pPr lvl="2">
              <a:spcBef>
                <a:spcPts val="900"/>
              </a:spcBef>
              <a:buFont typeface="Arial" panose="020B0604020202020204" pitchFamily="34" charset="0"/>
              <a:buChar char="•"/>
            </a:pPr>
            <a:r>
              <a:rPr lang="fr-FR" sz="2400" dirty="0" smtClean="0"/>
              <a:t>Suppression de masse et corbeille</a:t>
            </a:r>
          </a:p>
          <a:p>
            <a:pPr marL="0" lvl="2" indent="0">
              <a:spcBef>
                <a:spcPts val="900"/>
              </a:spcBef>
              <a:buNone/>
            </a:pPr>
            <a:endParaRPr lang="en-US" sz="2400" dirty="0"/>
          </a:p>
          <a:p>
            <a:pPr marL="457200" indent="-457200">
              <a:buFont typeface="Wingdings" panose="05000000000000000000" pitchFamily="2" charset="2"/>
              <a:buChar char="§"/>
            </a:pPr>
            <a:endParaRPr lang="en-IN" sz="2800" dirty="0"/>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306</a:t>
            </a:fld>
            <a:endParaRPr lang="en-US" dirty="0"/>
          </a:p>
        </p:txBody>
      </p:sp>
    </p:spTree>
    <p:extLst>
      <p:ext uri="{BB962C8B-B14F-4D97-AF65-F5344CB8AC3E}">
        <p14:creationId xmlns:p14="http://schemas.microsoft.com/office/powerpoint/2010/main" val="379745628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307</a:t>
            </a:fld>
            <a:endParaRPr lang="en-US" smtClean="0"/>
          </a:p>
        </p:txBody>
      </p:sp>
      <p:sp>
        <p:nvSpPr>
          <p:cNvPr id="3" name="Text Placeholder 2"/>
          <p:cNvSpPr>
            <a:spLocks noGrp="1"/>
          </p:cNvSpPr>
          <p:nvPr>
            <p:ph type="body" sz="quarter" idx="11"/>
          </p:nvPr>
        </p:nvSpPr>
        <p:spPr>
          <a:xfrm>
            <a:off x="455733" y="7437"/>
            <a:ext cx="11069517" cy="914400"/>
          </a:xfrm>
        </p:spPr>
        <p:txBody>
          <a:bodyPr/>
          <a:lstStyle/>
          <a:p>
            <a:r>
              <a:rPr lang="fr-FR" dirty="0"/>
              <a:t>Transférer en masse les propriétaires des enregistrements</a:t>
            </a:r>
          </a:p>
        </p:txBody>
      </p:sp>
      <p:graphicFrame>
        <p:nvGraphicFramePr>
          <p:cNvPr id="4" name="Table 3"/>
          <p:cNvGraphicFramePr>
            <a:graphicFrameLocks noGrp="1"/>
          </p:cNvGraphicFramePr>
          <p:nvPr>
            <p:extLst>
              <p:ext uri="{D42A27DB-BD31-4B8C-83A1-F6EECF244321}">
                <p14:modId xmlns:p14="http://schemas.microsoft.com/office/powerpoint/2010/main" val="691386567"/>
              </p:ext>
            </p:extLst>
          </p:nvPr>
        </p:nvGraphicFramePr>
        <p:xfrm>
          <a:off x="1614407" y="1851729"/>
          <a:ext cx="9120268" cy="4130452"/>
        </p:xfrm>
        <a:graphic>
          <a:graphicData uri="http://schemas.openxmlformats.org/drawingml/2006/table">
            <a:tbl>
              <a:tblPr firstRow="1" bandRow="1">
                <a:tableStyleId>{5C22544A-7EE6-4342-B048-85BDC9FD1C3A}</a:tableStyleId>
              </a:tblPr>
              <a:tblGrid>
                <a:gridCol w="8706674">
                  <a:extLst>
                    <a:ext uri="{9D8B030D-6E8A-4147-A177-3AD203B41FA5}">
                      <a16:colId xmlns:a16="http://schemas.microsoft.com/office/drawing/2014/main" xmlns="" val="20000"/>
                    </a:ext>
                  </a:extLst>
                </a:gridCol>
                <a:gridCol w="41359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r>
                        <a:rPr lang="fr-FR" sz="1800" b="0" spc="-20" dirty="0">
                          <a:solidFill>
                            <a:schemeClr val="tx1"/>
                          </a:solidFill>
                          <a:latin typeface="Salesforce Sans" panose="020B0505020202020203" pitchFamily="34" charset="0"/>
                          <a:ea typeface="Segoe UI" pitchFamily="34" charset="0"/>
                          <a:cs typeface="Segoe UI" pitchFamily="34" charset="0"/>
                        </a:rPr>
                        <a:t>À partir </a:t>
                      </a:r>
                      <a:r>
                        <a:rPr lang="fr-FR" sz="1800" b="0" spc="-20" dirty="0" smtClean="0">
                          <a:solidFill>
                            <a:schemeClr val="tx1"/>
                          </a:solidFill>
                          <a:latin typeface="Salesforce Sans" panose="020B0505020202020203" pitchFamily="34" charset="0"/>
                          <a:ea typeface="Segoe UI" pitchFamily="34" charset="0"/>
                          <a:cs typeface="Segoe UI" pitchFamily="34" charset="0"/>
                        </a:rPr>
                        <a:t>d'aujourd'hui</a:t>
                      </a:r>
                      <a:r>
                        <a:rPr lang="fr-FR" sz="1800" b="0" spc="-20" dirty="0">
                          <a:solidFill>
                            <a:schemeClr val="tx1"/>
                          </a:solidFill>
                          <a:latin typeface="Salesforce Sans" panose="020B0505020202020203" pitchFamily="34" charset="0"/>
                          <a:ea typeface="Segoe UI" pitchFamily="34" charset="0"/>
                          <a:cs typeface="Segoe UI" pitchFamily="34" charset="0"/>
                        </a:rPr>
                        <a:t>, Phil Smith ne fait plus partie de la société et Matt Wilson reprend tous ses comptes, contacts et opportunités ouvertes en Californie. </a:t>
                      </a:r>
                      <a:r>
                        <a:rPr lang="fr-FR" sz="1800" b="0" spc="-20" baseline="0" dirty="0" smtClean="0">
                          <a:solidFill>
                            <a:srgbClr val="0070C0"/>
                          </a:solidFill>
                          <a:latin typeface="Salesforce Sans" panose="020B0505020202020203" pitchFamily="34" charset="0"/>
                          <a:ea typeface="Segoe UI" pitchFamily="34" charset="0"/>
                          <a:cs typeface="Segoe UI" pitchFamily="34" charset="0"/>
                        </a:rPr>
                        <a:t>@</a:t>
                      </a:r>
                      <a:r>
                        <a:rPr lang="fr-FR" sz="1800" b="0" spc="-20" baseline="0" dirty="0">
                          <a:solidFill>
                            <a:srgbClr val="0070C0"/>
                          </a:solidFill>
                          <a:latin typeface="Salesforce Sans" panose="020B0505020202020203" pitchFamily="34" charset="0"/>
                          <a:ea typeface="Segoe UI" pitchFamily="34" charset="0"/>
                          <a:cs typeface="Segoe UI" pitchFamily="34" charset="0"/>
                        </a:rPr>
                        <a:t>Ling Wu</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15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Matt Wilson </a:t>
                      </a:r>
                      <a:r>
                        <a:rPr lang="fr-FR" sz="1600" b="0">
                          <a:latin typeface="Salesforce Sans" panose="020B0505020202020203" pitchFamily="34" charset="0"/>
                          <a:ea typeface="Segoe UI" pitchFamily="34" charset="0"/>
                          <a:cs typeface="Segoe UI" pitchFamily="34" charset="0"/>
                        </a:rPr>
                        <a:t>aime cette publication</a:t>
                      </a:r>
                      <a:r>
                        <a:rPr lang="fr-FR" sz="1600" b="0">
                          <a:solidFill>
                            <a:schemeClr val="tx1"/>
                          </a:solidFill>
                          <a:latin typeface="Salesforce Sans" panose="020B0505020202020203" pitchFamily="34" charset="0"/>
                          <a:ea typeface="Segoe UI" pitchFamily="34" charset="0"/>
                          <a:cs typeface="Segoe UI" pitchFamily="34" charset="0"/>
                        </a:rPr>
                        <a:t>.</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Ling</a:t>
                      </a:r>
                      <a:r>
                        <a:rPr lang="fr-FR" sz="1800" b="0" baseline="0" dirty="0">
                          <a:solidFill>
                            <a:srgbClr val="0070C0"/>
                          </a:solidFill>
                          <a:latin typeface="Salesforce Sans" panose="020B0505020202020203" pitchFamily="34" charset="0"/>
                          <a:ea typeface="Segoe UI" pitchFamily="34" charset="0"/>
                          <a:cs typeface="Segoe UI" pitchFamily="34" charset="0"/>
                        </a:rPr>
                        <a:t> Wu</a:t>
                      </a:r>
                    </a:p>
                    <a:p>
                      <a:pPr marL="0" marR="0" indent="0" algn="l" defTabSz="914400" rtl="0" eaLnBrk="1" fontAlgn="auto" latinLnBrk="0" hangingPunct="1">
                        <a:lnSpc>
                          <a:spcPct val="100000"/>
                        </a:lnSpc>
                        <a:spcBef>
                          <a:spcPts val="0"/>
                        </a:spcBef>
                        <a:spcAft>
                          <a:spcPts val="0"/>
                        </a:spcAft>
                        <a:buClrTx/>
                        <a:buSzTx/>
                        <a:buFontTx/>
                        <a:buNone/>
                        <a:tabLst/>
                        <a:defRPr/>
                      </a:pPr>
                      <a:r>
                        <a:rPr lang="fr-FR" sz="1800" b="0" noProof="0" dirty="0">
                          <a:solidFill>
                            <a:schemeClr val="tx1"/>
                          </a:solidFill>
                          <a:latin typeface="Salesforce Sans" panose="020B0505020202020203" pitchFamily="34" charset="0"/>
                          <a:ea typeface="Segoe UI" pitchFamily="34" charset="0"/>
                          <a:cs typeface="Segoe UI" pitchFamily="34" charset="0"/>
                        </a:rPr>
                        <a:t>Une fois que cela aura été fait, veuillez désactiver Phil de </a:t>
                      </a:r>
                      <a:r>
                        <a:rPr lang="fr-FR" sz="1800" b="0" noProof="0" dirty="0" err="1">
                          <a:solidFill>
                            <a:schemeClr val="tx1"/>
                          </a:solidFill>
                          <a:latin typeface="Salesforce Sans" panose="020B0505020202020203" pitchFamily="34" charset="0"/>
                          <a:ea typeface="Segoe UI" pitchFamily="34" charset="0"/>
                          <a:cs typeface="Segoe UI" pitchFamily="34" charset="0"/>
                        </a:rPr>
                        <a:t>Salesforce</a:t>
                      </a:r>
                      <a:r>
                        <a:rPr lang="fr-FR" sz="1800" b="0" noProof="0" dirty="0">
                          <a:solidFill>
                            <a:schemeClr val="tx1"/>
                          </a:solidFill>
                          <a:latin typeface="Salesforce Sans" panose="020B0505020202020203" pitchFamily="34" charset="0"/>
                          <a:ea typeface="Segoe UI" pitchFamily="34" charset="0"/>
                          <a:cs typeface="Segoe UI" pitchFamily="34" charset="0"/>
                        </a:rPr>
                        <a:t>, conformément au protocole RH.</a:t>
                      </a:r>
                      <a:r>
                        <a:rPr lang="fr-FR" sz="1800" b="0" baseline="0" noProof="0" dirty="0">
                          <a:solidFill>
                            <a:schemeClr val="tx1"/>
                          </a:solidFill>
                          <a:latin typeface="Salesforce Sans" panose="020B0505020202020203" pitchFamily="34" charset="0"/>
                          <a:ea typeface="Segoe UI" pitchFamily="34" charset="0"/>
                          <a:cs typeface="Segoe UI" pitchFamily="34" charset="0"/>
                        </a:rPr>
                        <a:t> Merci.</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15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680140" y="3518293"/>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311733" y="1955080"/>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311733" y="4285367"/>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1725418" y="1922441"/>
            <a:ext cx="484381" cy="482380"/>
          </a:xfrm>
          <a:prstGeom prst="ellipse">
            <a:avLst/>
          </a:prstGeom>
          <a:solidFill>
            <a:schemeClr val="bg2">
              <a:lumMod val="90000"/>
            </a:schemeClr>
          </a:solidFill>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2227" t="-2802" r="13357" b="68956"/>
          <a:stretch/>
        </p:blipFill>
        <p:spPr>
          <a:xfrm>
            <a:off x="1860422" y="4315059"/>
            <a:ext cx="343878" cy="356087"/>
          </a:xfrm>
          <a:prstGeom prst="ellipse">
            <a:avLst/>
          </a:prstGeom>
          <a:solidFill>
            <a:srgbClr val="C0CCCF"/>
          </a:solidFill>
        </p:spPr>
      </p:pic>
      <p:grpSp>
        <p:nvGrpSpPr>
          <p:cNvPr id="12" name="Group 11"/>
          <p:cNvGrpSpPr/>
          <p:nvPr/>
        </p:nvGrpSpPr>
        <p:grpSpPr>
          <a:xfrm>
            <a:off x="1986658" y="3527818"/>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39782538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308</a:t>
            </a:fld>
            <a:endParaRPr lang="en-US" smtClean="0"/>
          </a:p>
        </p:txBody>
      </p:sp>
      <p:sp>
        <p:nvSpPr>
          <p:cNvPr id="3" name="Text Placeholder 2"/>
          <p:cNvSpPr>
            <a:spLocks noGrp="1"/>
          </p:cNvSpPr>
          <p:nvPr>
            <p:ph type="body" sz="quarter" idx="11"/>
          </p:nvPr>
        </p:nvSpPr>
        <p:spPr/>
        <p:txBody>
          <a:bodyPr/>
          <a:lstStyle/>
          <a:p>
            <a:r>
              <a:rPr lang="fr-FR"/>
              <a:t>Transférer en masse les enregistrements</a:t>
            </a:r>
          </a:p>
        </p:txBody>
      </p:sp>
      <p:sp>
        <p:nvSpPr>
          <p:cNvPr id="4" name="Text Placeholder 3"/>
          <p:cNvSpPr>
            <a:spLocks noGrp="1"/>
          </p:cNvSpPr>
          <p:nvPr>
            <p:ph type="body" sz="quarter" idx="12"/>
          </p:nvPr>
        </p:nvSpPr>
        <p:spPr>
          <a:xfrm>
            <a:off x="455733" y="1078943"/>
            <a:ext cx="3801941" cy="5329294"/>
          </a:xfrm>
        </p:spPr>
        <p:txBody>
          <a:bodyPr/>
          <a:lstStyle/>
          <a:p>
            <a:pPr marL="0" lvl="1" indent="0">
              <a:lnSpc>
                <a:spcPct val="100000"/>
              </a:lnSpc>
              <a:buNone/>
            </a:pPr>
            <a:r>
              <a:rPr lang="fr-FR" dirty="0" smtClean="0"/>
              <a:t>L'outil </a:t>
            </a:r>
            <a:r>
              <a:rPr lang="fr-FR" dirty="0"/>
              <a:t>de transfert en masse </a:t>
            </a:r>
            <a:r>
              <a:rPr lang="fr-FR" dirty="0" smtClean="0"/>
              <a:t>d'enregistrement </a:t>
            </a:r>
            <a:r>
              <a:rPr lang="fr-FR" dirty="0"/>
              <a:t>est utilisé pour transférer des comptes multiples, des pistes, des contrats de service et des objets personnalisés </a:t>
            </a:r>
            <a:r>
              <a:rPr lang="fr-FR" dirty="0" smtClean="0"/>
              <a:t>d'un </a:t>
            </a:r>
            <a:r>
              <a:rPr lang="fr-FR" dirty="0"/>
              <a:t>utilisateur </a:t>
            </a:r>
            <a:r>
              <a:rPr lang="fr-FR" dirty="0" smtClean="0"/>
              <a:t>à </a:t>
            </a:r>
            <a:r>
              <a:rPr lang="fr-FR" dirty="0"/>
              <a:t>un autre. </a:t>
            </a:r>
          </a:p>
          <a:p>
            <a:pPr marL="0" lvl="1" indent="0">
              <a:lnSpc>
                <a:spcPct val="100000"/>
              </a:lnSpc>
              <a:buNone/>
            </a:pPr>
            <a:endParaRPr lang="en-US" dirty="0"/>
          </a:p>
          <a:p>
            <a:pPr marL="0" lvl="1" indent="0">
              <a:lnSpc>
                <a:spcPct val="100000"/>
              </a:lnSpc>
              <a:buNone/>
            </a:pPr>
            <a:r>
              <a:rPr lang="fr-FR" dirty="0"/>
              <a:t>Selon </a:t>
            </a:r>
            <a:r>
              <a:rPr lang="fr-FR" dirty="0" smtClean="0"/>
              <a:t>l'objet</a:t>
            </a:r>
            <a:r>
              <a:rPr lang="fr-FR" dirty="0"/>
              <a:t>, vous pouvez avoir des options pour transférer des enregistrements liés, </a:t>
            </a:r>
            <a:br>
              <a:rPr lang="fr-FR" dirty="0"/>
            </a:br>
            <a:r>
              <a:rPr lang="fr-FR" dirty="0"/>
              <a:t>également.</a:t>
            </a:r>
          </a:p>
          <a:p>
            <a:endParaRPr lang="en-IN" dirty="0"/>
          </a:p>
        </p:txBody>
      </p:sp>
      <p:pic>
        <p:nvPicPr>
          <p:cNvPr id="5" name="Picture 2"/>
          <p:cNvPicPr>
            <a:picLocks noChangeAspect="1" noChangeArrowheads="1"/>
          </p:cNvPicPr>
          <p:nvPr/>
        </p:nvPicPr>
        <p:blipFill>
          <a:blip r:embed="rId3" cstate="print"/>
          <a:srcRect/>
          <a:stretch>
            <a:fillRect/>
          </a:stretch>
        </p:blipFill>
        <p:spPr bwMode="auto">
          <a:xfrm>
            <a:off x="4490356" y="1078943"/>
            <a:ext cx="7268669" cy="556352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415978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309</a:t>
            </a:fld>
            <a:endParaRPr lang="en-US" smtClean="0"/>
          </a:p>
        </p:txBody>
      </p:sp>
      <p:sp>
        <p:nvSpPr>
          <p:cNvPr id="3" name="Text Placeholder 2"/>
          <p:cNvSpPr>
            <a:spLocks noGrp="1"/>
          </p:cNvSpPr>
          <p:nvPr>
            <p:ph type="body" sz="quarter" idx="11"/>
          </p:nvPr>
        </p:nvSpPr>
        <p:spPr/>
        <p:txBody>
          <a:bodyPr/>
          <a:lstStyle/>
          <a:p>
            <a:r>
              <a:rPr lang="fr-FR"/>
              <a:t>Désactiver un utilisateur</a:t>
            </a:r>
          </a:p>
        </p:txBody>
      </p:sp>
      <p:sp>
        <p:nvSpPr>
          <p:cNvPr id="4" name="Text Placeholder 3"/>
          <p:cNvSpPr>
            <a:spLocks noGrp="1"/>
          </p:cNvSpPr>
          <p:nvPr>
            <p:ph type="body" sz="quarter" idx="12"/>
          </p:nvPr>
        </p:nvSpPr>
        <p:spPr>
          <a:xfrm>
            <a:off x="455733" y="1045029"/>
            <a:ext cx="3620967" cy="4763318"/>
          </a:xfrm>
        </p:spPr>
        <p:txBody>
          <a:bodyPr/>
          <a:lstStyle/>
          <a:p>
            <a:pPr marL="0" indent="0">
              <a:lnSpc>
                <a:spcPct val="100000"/>
              </a:lnSpc>
              <a:buNone/>
            </a:pPr>
            <a:r>
              <a:rPr lang="fr-FR" sz="2200" dirty="0"/>
              <a:t>Les enregistrements des utilisateurs ne peuvent pas être supprimés de </a:t>
            </a:r>
            <a:r>
              <a:rPr lang="fr-FR" sz="2200" dirty="0" err="1"/>
              <a:t>Salesforce</a:t>
            </a:r>
            <a:r>
              <a:rPr lang="fr-FR" sz="2200" dirty="0"/>
              <a:t>, mais les utilisateurs peuvent les désactiver.  </a:t>
            </a:r>
          </a:p>
          <a:p>
            <a:pPr marL="0" indent="0">
              <a:lnSpc>
                <a:spcPct val="100000"/>
              </a:lnSpc>
              <a:buNone/>
            </a:pPr>
            <a:r>
              <a:rPr lang="fr-FR" sz="2200" dirty="0"/>
              <a:t>Désactivation :</a:t>
            </a:r>
          </a:p>
          <a:p>
            <a:pPr lvl="1">
              <a:lnSpc>
                <a:spcPct val="100000"/>
              </a:lnSpc>
            </a:pPr>
            <a:r>
              <a:rPr lang="fr-FR" sz="2200" dirty="0"/>
              <a:t>Conserve </a:t>
            </a:r>
            <a:r>
              <a:rPr lang="fr-FR" sz="2200" dirty="0" smtClean="0"/>
              <a:t>l'intégrité </a:t>
            </a:r>
            <a:r>
              <a:rPr lang="fr-FR" sz="2200" dirty="0"/>
              <a:t>des données de </a:t>
            </a:r>
            <a:r>
              <a:rPr lang="fr-FR" sz="2200" dirty="0" smtClean="0"/>
              <a:t>l'historique</a:t>
            </a:r>
            <a:r>
              <a:rPr lang="fr-FR" sz="2200" dirty="0"/>
              <a:t>.</a:t>
            </a:r>
          </a:p>
          <a:p>
            <a:pPr lvl="1">
              <a:lnSpc>
                <a:spcPct val="100000"/>
              </a:lnSpc>
            </a:pPr>
            <a:r>
              <a:rPr lang="fr-FR" sz="2200" dirty="0"/>
              <a:t>Empêche cet utilisateur </a:t>
            </a:r>
            <a:r>
              <a:rPr lang="fr-FR" sz="2200" dirty="0" smtClean="0"/>
              <a:t>d'accéder </a:t>
            </a:r>
            <a:r>
              <a:rPr lang="fr-FR" sz="2200" dirty="0"/>
              <a:t>à </a:t>
            </a:r>
            <a:r>
              <a:rPr lang="fr-FR" sz="2200" dirty="0" err="1"/>
              <a:t>Salesforce</a:t>
            </a:r>
            <a:r>
              <a:rPr lang="fr-FR" sz="2200" dirty="0"/>
              <a:t>.</a:t>
            </a:r>
          </a:p>
          <a:p>
            <a:pPr lvl="1">
              <a:lnSpc>
                <a:spcPct val="100000"/>
              </a:lnSpc>
            </a:pPr>
            <a:r>
              <a:rPr lang="fr-FR" sz="2200" dirty="0"/>
              <a:t>Libère une licence utilisateur.</a:t>
            </a:r>
          </a:p>
          <a:p>
            <a:pPr>
              <a:lnSpc>
                <a:spcPct val="100000"/>
              </a:lnSpc>
            </a:pPr>
            <a:endParaRPr lang="en-IN" sz="2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1755" y="1408966"/>
            <a:ext cx="7690557" cy="4001388"/>
          </a:xfrm>
          <a:prstGeom prst="rect">
            <a:avLst/>
          </a:prstGeom>
          <a:noFill/>
          <a:ln w="3175">
            <a:solidFill>
              <a:schemeClr val="bg2"/>
            </a:solidFill>
            <a:miter lim="800000"/>
            <a:headEnd/>
            <a:tailEnd/>
          </a:ln>
          <a:effectLst>
            <a:outerShdw blurRad="50800" dist="38100" dir="2700000" algn="tl" rotWithShape="0">
              <a:prstClr val="black">
                <a:alpha val="40000"/>
              </a:prstClr>
            </a:outerShdw>
          </a:effectLst>
        </p:spPr>
      </p:pic>
      <p:grpSp>
        <p:nvGrpSpPr>
          <p:cNvPr id="6" name="Group 5"/>
          <p:cNvGrpSpPr/>
          <p:nvPr/>
        </p:nvGrpSpPr>
        <p:grpSpPr>
          <a:xfrm>
            <a:off x="-1" y="6065338"/>
            <a:ext cx="12188825" cy="800219"/>
            <a:chOff x="0" y="921837"/>
            <a:chExt cx="12188825" cy="800219"/>
          </a:xfrm>
        </p:grpSpPr>
        <p:sp>
          <p:nvSpPr>
            <p:cNvPr id="7" name="Rectangle 6"/>
            <p:cNvSpPr/>
            <p:nvPr/>
          </p:nvSpPr>
          <p:spPr bwMode="auto">
            <a:xfrm>
              <a:off x="0" y="921837"/>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rPr>
                <a:t>REMARQUE : </a:t>
              </a:r>
              <a:r>
                <a:rPr lang="fr-FR" sz="2000" dirty="0">
                  <a:solidFill>
                    <a:srgbClr val="19325C"/>
                  </a:solidFill>
                </a:rPr>
                <a:t>vous pouvez empêcher temporairement un utilisateur de se connecter, en utilisant le bouton </a:t>
              </a:r>
              <a:r>
                <a:rPr lang="fr-FR" sz="2000" b="1" dirty="0">
                  <a:solidFill>
                    <a:srgbClr val="19325C"/>
                  </a:solidFill>
                </a:rPr>
                <a:t>Suspendre</a:t>
              </a:r>
              <a:r>
                <a:rPr lang="fr-FR" sz="2000" dirty="0">
                  <a:solidFill>
                    <a:srgbClr val="19325C"/>
                  </a:solidFill>
                </a:rPr>
                <a:t> sur la fiche de </a:t>
              </a:r>
              <a:r>
                <a:rPr lang="fr-FR" sz="2000" dirty="0" smtClean="0">
                  <a:solidFill>
                    <a:srgbClr val="19325C"/>
                  </a:solidFill>
                </a:rPr>
                <a:t>l'utilisateur</a:t>
              </a:r>
              <a:r>
                <a:rPr lang="fr-FR" sz="2000" dirty="0">
                  <a:solidFill>
                    <a:srgbClr val="19325C"/>
                  </a:solidFill>
                </a:rPr>
                <a:t>. Ceci ne libère pas une licence.</a:t>
              </a:r>
            </a:p>
          </p:txBody>
        </p:sp>
        <p:grpSp>
          <p:nvGrpSpPr>
            <p:cNvPr id="8" name="Group 7"/>
            <p:cNvGrpSpPr/>
            <p:nvPr/>
          </p:nvGrpSpPr>
          <p:grpSpPr>
            <a:xfrm>
              <a:off x="101546" y="1017709"/>
              <a:ext cx="351485" cy="351484"/>
              <a:chOff x="230188" y="5645150"/>
              <a:chExt cx="446088" cy="446087"/>
            </a:xfrm>
          </p:grpSpPr>
          <p:sp>
            <p:nvSpPr>
              <p:cNvPr id="9" name="Oval 8"/>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9"/>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664359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31</a:t>
            </a:fld>
            <a:endParaRPr lang="en-US"/>
          </a:p>
        </p:txBody>
      </p:sp>
      <p:sp>
        <p:nvSpPr>
          <p:cNvPr id="3" name="Text Placeholder 2"/>
          <p:cNvSpPr>
            <a:spLocks noGrp="1"/>
          </p:cNvSpPr>
          <p:nvPr>
            <p:ph type="body" sz="quarter" idx="11"/>
          </p:nvPr>
        </p:nvSpPr>
        <p:spPr/>
        <p:txBody>
          <a:bodyPr/>
          <a:lstStyle/>
          <a:p>
            <a:r>
              <a:rPr lang="fr-FR" dirty="0"/>
              <a:t>Répartition du tableau Kanban</a:t>
            </a:r>
          </a:p>
        </p:txBody>
      </p:sp>
      <p:sp>
        <p:nvSpPr>
          <p:cNvPr id="4" name="Text Placeholder 3"/>
          <p:cNvSpPr>
            <a:spLocks noGrp="1"/>
          </p:cNvSpPr>
          <p:nvPr>
            <p:ph type="body" sz="quarter" idx="12"/>
          </p:nvPr>
        </p:nvSpPr>
        <p:spPr>
          <a:xfrm>
            <a:off x="455733" y="1097280"/>
            <a:ext cx="3880335" cy="5310957"/>
          </a:xfrm>
        </p:spPr>
        <p:txBody>
          <a:bodyPr/>
          <a:lstStyle/>
          <a:p>
            <a:pPr marL="457200" indent="-457200">
              <a:buAutoNum type="arabicPeriod"/>
            </a:pPr>
            <a:r>
              <a:rPr lang="fr-FR" dirty="0"/>
              <a:t>Parcours.</a:t>
            </a:r>
          </a:p>
          <a:p>
            <a:pPr marL="457200" indent="-457200">
              <a:buAutoNum type="arabicPeriod"/>
            </a:pPr>
            <a:r>
              <a:rPr lang="fr-FR" dirty="0"/>
              <a:t>Carte représentant chaque vue de liste, </a:t>
            </a:r>
            <a:r>
              <a:rPr lang="fr-FR" dirty="0" smtClean="0"/>
              <a:t>opportunité,</a:t>
            </a:r>
            <a:r>
              <a:rPr lang="pl-PL" dirty="0" smtClean="0"/>
              <a:t> </a:t>
            </a:r>
            <a:br>
              <a:rPr lang="pl-PL" dirty="0" smtClean="0"/>
            </a:br>
            <a:r>
              <a:rPr lang="fr-FR" dirty="0" smtClean="0"/>
              <a:t>piste</a:t>
            </a:r>
            <a:r>
              <a:rPr lang="fr-FR" dirty="0"/>
              <a:t>, devis </a:t>
            </a:r>
            <a:r>
              <a:rPr lang="fr-FR" dirty="0" smtClean="0"/>
              <a:t>ou</a:t>
            </a:r>
            <a:r>
              <a:rPr lang="pl-PL" dirty="0" smtClean="0"/>
              <a:t> </a:t>
            </a:r>
            <a:r>
              <a:rPr lang="fr-FR" dirty="0" smtClean="0"/>
              <a:t>enregistrement </a:t>
            </a:r>
            <a:r>
              <a:rPr lang="fr-FR" dirty="0"/>
              <a:t>personnalisé.</a:t>
            </a:r>
          </a:p>
          <a:p>
            <a:pPr marL="457200" indent="-457200">
              <a:buAutoNum type="arabicPeriod"/>
            </a:pPr>
            <a:r>
              <a:rPr lang="fr-FR" dirty="0"/>
              <a:t>Cartes glisser-déposer.</a:t>
            </a:r>
          </a:p>
          <a:p>
            <a:pPr marL="457200" indent="-457200">
              <a:buAutoNum type="arabicPeriod"/>
            </a:pPr>
            <a:r>
              <a:rPr lang="fr-FR" dirty="0"/>
              <a:t>Alertes.</a:t>
            </a:r>
          </a:p>
          <a:p>
            <a:pPr marL="457200" indent="-457200">
              <a:buAutoNum type="arabicPeriod"/>
            </a:pPr>
            <a:r>
              <a:rPr lang="fr-FR" spc="-20" dirty="0"/>
              <a:t>Basculer entre la vue en tableau ou en grille.</a:t>
            </a:r>
          </a:p>
          <a:p>
            <a:pPr marL="457200" indent="-457200">
              <a:buAutoNum type="arabicPeriod"/>
            </a:pPr>
            <a:r>
              <a:rPr lang="fr-FR" dirty="0"/>
              <a:t>Résultats du graphique et du filtre.</a:t>
            </a:r>
          </a:p>
          <a:p>
            <a:endParaRPr lang="en-IN" dirty="0"/>
          </a:p>
        </p:txBody>
      </p:sp>
      <p:grpSp>
        <p:nvGrpSpPr>
          <p:cNvPr id="5" name="Group 4"/>
          <p:cNvGrpSpPr/>
          <p:nvPr/>
        </p:nvGrpSpPr>
        <p:grpSpPr>
          <a:xfrm>
            <a:off x="4427815" y="1268385"/>
            <a:ext cx="7683086" cy="5468781"/>
            <a:chOff x="4426227" y="1268384"/>
            <a:chExt cx="7683086" cy="5468781"/>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6227" y="1268384"/>
              <a:ext cx="7683086" cy="54687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2106" y="1386352"/>
              <a:ext cx="1775460" cy="388620"/>
            </a:xfrm>
            <a:prstGeom prst="rect">
              <a:avLst/>
            </a:prstGeom>
          </p:spPr>
        </p:pic>
      </p:grpSp>
      <p:grpSp>
        <p:nvGrpSpPr>
          <p:cNvPr id="8" name="Group 7"/>
          <p:cNvGrpSpPr/>
          <p:nvPr/>
        </p:nvGrpSpPr>
        <p:grpSpPr>
          <a:xfrm>
            <a:off x="4421187" y="1472746"/>
            <a:ext cx="7689715" cy="718004"/>
            <a:chOff x="4419598" y="1472746"/>
            <a:chExt cx="7689715" cy="718004"/>
          </a:xfrm>
        </p:grpSpPr>
        <p:sp>
          <p:nvSpPr>
            <p:cNvPr id="9" name="Line Callout 1 4"/>
            <p:cNvSpPr/>
            <p:nvPr/>
          </p:nvSpPr>
          <p:spPr bwMode="auto">
            <a:xfrm>
              <a:off x="8075128" y="1520252"/>
              <a:ext cx="274320" cy="274320"/>
            </a:xfrm>
            <a:prstGeom prst="borderCallout1">
              <a:avLst>
                <a:gd name="adj1" fmla="val 47285"/>
                <a:gd name="adj2" fmla="val 2148"/>
                <a:gd name="adj3" fmla="val 129343"/>
                <a:gd name="adj4" fmla="val -72584"/>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sp>
          <p:nvSpPr>
            <p:cNvPr id="10" name="Rectangle 9"/>
            <p:cNvSpPr/>
            <p:nvPr/>
          </p:nvSpPr>
          <p:spPr bwMode="auto">
            <a:xfrm>
              <a:off x="4419598" y="1880649"/>
              <a:ext cx="7689715" cy="31010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n w="28575">
                  <a:solidFill>
                    <a:schemeClr val="tx1"/>
                  </a:solidFill>
                </a:ln>
                <a:latin typeface="Times New Roman" pitchFamily="18" charset="0"/>
              </a:endParaRPr>
            </a:p>
          </p:txBody>
        </p:sp>
        <p:sp>
          <p:nvSpPr>
            <p:cNvPr id="11" name="TextBox 10"/>
            <p:cNvSpPr txBox="1"/>
            <p:nvPr/>
          </p:nvSpPr>
          <p:spPr>
            <a:xfrm>
              <a:off x="8051313" y="1472746"/>
              <a:ext cx="274320" cy="369332"/>
            </a:xfrm>
            <a:prstGeom prst="rect">
              <a:avLst/>
            </a:prstGeom>
            <a:noFill/>
            <a:ln>
              <a:noFill/>
            </a:ln>
          </p:spPr>
          <p:txBody>
            <a:bodyPr wrap="square" rtlCol="0" anchor="ctr">
              <a:spAutoFit/>
            </a:bodyPr>
            <a:lstStyle/>
            <a:p>
              <a:r>
                <a:rPr lang="fr-FR">
                  <a:solidFill>
                    <a:schemeClr val="bg2">
                      <a:lumMod val="50000"/>
                    </a:schemeClr>
                  </a:solidFill>
                  <a:latin typeface="Salesforce Sans" panose="020B0505020202020203" pitchFamily="34" charset="0"/>
                  <a:cs typeface="Arial" pitchFamily="34" charset="0"/>
                </a:rPr>
                <a:t>1</a:t>
              </a:r>
            </a:p>
          </p:txBody>
        </p:sp>
      </p:grpSp>
      <p:grpSp>
        <p:nvGrpSpPr>
          <p:cNvPr id="12" name="Group 11"/>
          <p:cNvGrpSpPr/>
          <p:nvPr/>
        </p:nvGrpSpPr>
        <p:grpSpPr>
          <a:xfrm>
            <a:off x="4418291" y="2228850"/>
            <a:ext cx="1498322" cy="1684861"/>
            <a:chOff x="4416703" y="2228850"/>
            <a:chExt cx="1498322" cy="1684861"/>
          </a:xfrm>
        </p:grpSpPr>
        <p:sp>
          <p:nvSpPr>
            <p:cNvPr id="13" name="Line Callout 1 18"/>
            <p:cNvSpPr/>
            <p:nvPr/>
          </p:nvSpPr>
          <p:spPr bwMode="auto">
            <a:xfrm>
              <a:off x="5360503" y="3582360"/>
              <a:ext cx="274320" cy="274320"/>
            </a:xfrm>
            <a:prstGeom prst="borderCallout1">
              <a:avLst>
                <a:gd name="adj1" fmla="val 47285"/>
                <a:gd name="adj2" fmla="val 2148"/>
                <a:gd name="adj3" fmla="val -39191"/>
                <a:gd name="adj4" fmla="val -66094"/>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sp>
          <p:nvSpPr>
            <p:cNvPr id="14" name="Rectangle 13"/>
            <p:cNvSpPr/>
            <p:nvPr/>
          </p:nvSpPr>
          <p:spPr bwMode="auto">
            <a:xfrm>
              <a:off x="4416703" y="2228850"/>
              <a:ext cx="1498322" cy="124905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n w="28575">
                  <a:solidFill>
                    <a:schemeClr val="tx1"/>
                  </a:solidFill>
                </a:ln>
                <a:latin typeface="Times New Roman" pitchFamily="18" charset="0"/>
              </a:endParaRPr>
            </a:p>
          </p:txBody>
        </p:sp>
        <p:sp>
          <p:nvSpPr>
            <p:cNvPr id="15" name="TextBox 14"/>
            <p:cNvSpPr txBox="1"/>
            <p:nvPr/>
          </p:nvSpPr>
          <p:spPr>
            <a:xfrm>
              <a:off x="5341453" y="3544379"/>
              <a:ext cx="274320" cy="369332"/>
            </a:xfrm>
            <a:prstGeom prst="rect">
              <a:avLst/>
            </a:prstGeom>
            <a:noFill/>
            <a:ln>
              <a:noFill/>
            </a:ln>
          </p:spPr>
          <p:txBody>
            <a:bodyPr wrap="square" rtlCol="0" anchor="ctr">
              <a:spAutoFit/>
            </a:bodyPr>
            <a:lstStyle/>
            <a:p>
              <a:r>
                <a:rPr lang="fr-FR">
                  <a:solidFill>
                    <a:schemeClr val="bg2">
                      <a:lumMod val="50000"/>
                    </a:schemeClr>
                  </a:solidFill>
                  <a:latin typeface="Salesforce Sans" panose="020B0505020202020203" pitchFamily="34" charset="0"/>
                  <a:cs typeface="Arial" pitchFamily="34" charset="0"/>
                </a:rPr>
                <a:t>2</a:t>
              </a:r>
            </a:p>
          </p:txBody>
        </p:sp>
      </p:grpSp>
      <p:grpSp>
        <p:nvGrpSpPr>
          <p:cNvPr id="16" name="Group 15"/>
          <p:cNvGrpSpPr/>
          <p:nvPr/>
        </p:nvGrpSpPr>
        <p:grpSpPr>
          <a:xfrm>
            <a:off x="8355014" y="3867662"/>
            <a:ext cx="630047" cy="369332"/>
            <a:chOff x="8353425" y="3867662"/>
            <a:chExt cx="630047" cy="369332"/>
          </a:xfrm>
        </p:grpSpPr>
        <p:sp>
          <p:nvSpPr>
            <p:cNvPr id="17" name="Line Callout 1 21"/>
            <p:cNvSpPr/>
            <p:nvPr/>
          </p:nvSpPr>
          <p:spPr bwMode="auto">
            <a:xfrm>
              <a:off x="8709152" y="3902468"/>
              <a:ext cx="274320" cy="274320"/>
            </a:xfrm>
            <a:prstGeom prst="borderCallout1">
              <a:avLst>
                <a:gd name="adj1" fmla="val 47285"/>
                <a:gd name="adj2" fmla="val 2148"/>
                <a:gd name="adj3" fmla="val 47554"/>
                <a:gd name="adj4" fmla="val -101788"/>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sp>
          <p:nvSpPr>
            <p:cNvPr id="18" name="TextBox 17"/>
            <p:cNvSpPr txBox="1"/>
            <p:nvPr/>
          </p:nvSpPr>
          <p:spPr>
            <a:xfrm>
              <a:off x="8690102" y="3867662"/>
              <a:ext cx="274320" cy="369332"/>
            </a:xfrm>
            <a:prstGeom prst="rect">
              <a:avLst/>
            </a:prstGeom>
            <a:noFill/>
            <a:ln>
              <a:noFill/>
            </a:ln>
          </p:spPr>
          <p:txBody>
            <a:bodyPr wrap="square" rtlCol="0" anchor="ctr">
              <a:spAutoFit/>
            </a:bodyPr>
            <a:lstStyle/>
            <a:p>
              <a:r>
                <a:rPr lang="fr-FR">
                  <a:solidFill>
                    <a:schemeClr val="bg2">
                      <a:lumMod val="50000"/>
                    </a:schemeClr>
                  </a:solidFill>
                  <a:latin typeface="Salesforce Sans" panose="020B0505020202020203" pitchFamily="34" charset="0"/>
                  <a:cs typeface="Arial" pitchFamily="34" charset="0"/>
                </a:rPr>
                <a:t>3</a:t>
              </a:r>
            </a:p>
          </p:txBody>
        </p:sp>
        <p:sp>
          <p:nvSpPr>
            <p:cNvPr id="19" name="Rectangle 18"/>
            <p:cNvSpPr/>
            <p:nvPr/>
          </p:nvSpPr>
          <p:spPr bwMode="auto">
            <a:xfrm>
              <a:off x="8353425" y="4004774"/>
              <a:ext cx="73152" cy="73152"/>
            </a:xfrm>
            <a:prstGeom prst="rect">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grpSp>
      <p:sp>
        <p:nvSpPr>
          <p:cNvPr id="20" name="TextBox 19"/>
          <p:cNvSpPr txBox="1"/>
          <p:nvPr/>
        </p:nvSpPr>
        <p:spPr>
          <a:xfrm>
            <a:off x="8579211" y="5557274"/>
            <a:ext cx="274320" cy="369332"/>
          </a:xfrm>
          <a:prstGeom prst="rect">
            <a:avLst/>
          </a:prstGeom>
          <a:noFill/>
          <a:ln w="28575">
            <a:solidFill>
              <a:srgbClr val="FF0000"/>
            </a:solidFill>
          </a:ln>
        </p:spPr>
        <p:txBody>
          <a:bodyPr wrap="square" rtlCol="0" anchor="ctr">
            <a:spAutoFit/>
          </a:bodyPr>
          <a:lstStyle/>
          <a:p>
            <a:pPr algn="ctr"/>
            <a:r>
              <a:rPr lang="fr-FR">
                <a:solidFill>
                  <a:schemeClr val="bg2">
                    <a:lumMod val="50000"/>
                  </a:schemeClr>
                </a:solidFill>
                <a:latin typeface="Salesforce Sans" panose="020B0505020202020203" pitchFamily="34" charset="0"/>
                <a:cs typeface="Arial" pitchFamily="34" charset="0"/>
              </a:rPr>
              <a:t>4</a:t>
            </a:r>
          </a:p>
        </p:txBody>
      </p:sp>
      <p:grpSp>
        <p:nvGrpSpPr>
          <p:cNvPr id="21" name="Group 20"/>
          <p:cNvGrpSpPr/>
          <p:nvPr/>
        </p:nvGrpSpPr>
        <p:grpSpPr>
          <a:xfrm>
            <a:off x="9827818" y="908320"/>
            <a:ext cx="530169" cy="674294"/>
            <a:chOff x="9826229" y="908320"/>
            <a:chExt cx="530169" cy="674294"/>
          </a:xfrm>
        </p:grpSpPr>
        <p:sp>
          <p:nvSpPr>
            <p:cNvPr id="22" name="Line Callout 1 39"/>
            <p:cNvSpPr/>
            <p:nvPr/>
          </p:nvSpPr>
          <p:spPr bwMode="auto">
            <a:xfrm>
              <a:off x="9864329" y="955826"/>
              <a:ext cx="274320" cy="274320"/>
            </a:xfrm>
            <a:prstGeom prst="borderCallout1">
              <a:avLst>
                <a:gd name="adj1" fmla="val 97895"/>
                <a:gd name="adj2" fmla="val 47640"/>
                <a:gd name="adj3" fmla="val 229619"/>
                <a:gd name="adj4" fmla="val 159293"/>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sp>
          <p:nvSpPr>
            <p:cNvPr id="23" name="TextBox 22"/>
            <p:cNvSpPr txBox="1"/>
            <p:nvPr/>
          </p:nvSpPr>
          <p:spPr>
            <a:xfrm>
              <a:off x="9826229" y="908320"/>
              <a:ext cx="274320" cy="369332"/>
            </a:xfrm>
            <a:prstGeom prst="rect">
              <a:avLst/>
            </a:prstGeom>
            <a:noFill/>
            <a:ln>
              <a:noFill/>
            </a:ln>
          </p:spPr>
          <p:txBody>
            <a:bodyPr wrap="square" rtlCol="0" anchor="ctr">
              <a:spAutoFit/>
            </a:bodyPr>
            <a:lstStyle/>
            <a:p>
              <a:r>
                <a:rPr lang="fr-FR">
                  <a:solidFill>
                    <a:schemeClr val="bg2">
                      <a:lumMod val="50000"/>
                    </a:schemeClr>
                  </a:solidFill>
                  <a:latin typeface="Salesforce Sans" panose="020B0505020202020203" pitchFamily="34" charset="0"/>
                  <a:cs typeface="Arial" pitchFamily="34" charset="0"/>
                </a:rPr>
                <a:t>5</a:t>
              </a:r>
            </a:p>
          </p:txBody>
        </p:sp>
        <p:sp>
          <p:nvSpPr>
            <p:cNvPr id="24" name="Rectangle 23"/>
            <p:cNvSpPr/>
            <p:nvPr/>
          </p:nvSpPr>
          <p:spPr bwMode="auto">
            <a:xfrm>
              <a:off x="10283246" y="1509462"/>
              <a:ext cx="73152" cy="73152"/>
            </a:xfrm>
            <a:prstGeom prst="rect">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grpSp>
      <p:grpSp>
        <p:nvGrpSpPr>
          <p:cNvPr id="25" name="Group 24"/>
          <p:cNvGrpSpPr/>
          <p:nvPr/>
        </p:nvGrpSpPr>
        <p:grpSpPr>
          <a:xfrm>
            <a:off x="11205447" y="917341"/>
            <a:ext cx="506222" cy="554015"/>
            <a:chOff x="11283371" y="917340"/>
            <a:chExt cx="506222" cy="554015"/>
          </a:xfrm>
        </p:grpSpPr>
        <p:sp>
          <p:nvSpPr>
            <p:cNvPr id="26" name="Line Callout 1 46"/>
            <p:cNvSpPr/>
            <p:nvPr/>
          </p:nvSpPr>
          <p:spPr bwMode="auto">
            <a:xfrm>
              <a:off x="11515273" y="946558"/>
              <a:ext cx="274320" cy="274320"/>
            </a:xfrm>
            <a:prstGeom prst="borderCallout1">
              <a:avLst>
                <a:gd name="adj1" fmla="val 101367"/>
                <a:gd name="adj2" fmla="val 47639"/>
                <a:gd name="adj3" fmla="val 181008"/>
                <a:gd name="adj4" fmla="val -66401"/>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sp>
          <p:nvSpPr>
            <p:cNvPr id="27" name="TextBox 26"/>
            <p:cNvSpPr txBox="1"/>
            <p:nvPr/>
          </p:nvSpPr>
          <p:spPr>
            <a:xfrm>
              <a:off x="11493844" y="917340"/>
              <a:ext cx="274320" cy="369332"/>
            </a:xfrm>
            <a:prstGeom prst="rect">
              <a:avLst/>
            </a:prstGeom>
            <a:noFill/>
            <a:ln>
              <a:noFill/>
            </a:ln>
          </p:spPr>
          <p:txBody>
            <a:bodyPr wrap="square" rtlCol="0" anchor="ctr">
              <a:spAutoFit/>
            </a:bodyPr>
            <a:lstStyle/>
            <a:p>
              <a:r>
                <a:rPr lang="fr-FR">
                  <a:solidFill>
                    <a:schemeClr val="bg2">
                      <a:lumMod val="50000"/>
                    </a:schemeClr>
                  </a:solidFill>
                  <a:latin typeface="Salesforce Sans" panose="020B0505020202020203" pitchFamily="34" charset="0"/>
                  <a:cs typeface="Arial" pitchFamily="34" charset="0"/>
                </a:rPr>
                <a:t>6</a:t>
              </a:r>
            </a:p>
          </p:txBody>
        </p:sp>
        <p:sp>
          <p:nvSpPr>
            <p:cNvPr id="28" name="Rectangle 27"/>
            <p:cNvSpPr/>
            <p:nvPr/>
          </p:nvSpPr>
          <p:spPr bwMode="auto">
            <a:xfrm>
              <a:off x="11283371" y="1398203"/>
              <a:ext cx="73152" cy="73152"/>
            </a:xfrm>
            <a:prstGeom prst="rect">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grpSp>
    </p:spTree>
    <p:extLst>
      <p:ext uri="{BB962C8B-B14F-4D97-AF65-F5344CB8AC3E}">
        <p14:creationId xmlns:p14="http://schemas.microsoft.com/office/powerpoint/2010/main" val="243697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310</a:t>
            </a:fld>
            <a:endParaRPr lang="en-US" smtClean="0"/>
          </a:p>
        </p:txBody>
      </p:sp>
      <p:sp>
        <p:nvSpPr>
          <p:cNvPr id="4" name="Text Placeholder 3"/>
          <p:cNvSpPr>
            <a:spLocks noGrp="1"/>
          </p:cNvSpPr>
          <p:nvPr>
            <p:ph type="body" sz="quarter" idx="11"/>
          </p:nvPr>
        </p:nvSpPr>
        <p:spPr>
          <a:xfrm>
            <a:off x="2133599" y="0"/>
            <a:ext cx="8116037" cy="914400"/>
          </a:xfrm>
        </p:spPr>
        <p:txBody>
          <a:bodyPr/>
          <a:lstStyle/>
          <a:p>
            <a:r>
              <a:rPr lang="fr-FR" dirty="0"/>
              <a:t>6-6 : Désactiver un utilisateur et transférer en masse les enregistrements</a:t>
            </a:r>
          </a:p>
        </p:txBody>
      </p:sp>
      <p:sp>
        <p:nvSpPr>
          <p:cNvPr id="5" name="Text Placeholder 4"/>
          <p:cNvSpPr>
            <a:spLocks noGrp="1"/>
          </p:cNvSpPr>
          <p:nvPr>
            <p:ph type="body" sz="quarter" idx="12"/>
          </p:nvPr>
        </p:nvSpPr>
        <p:spPr>
          <a:xfrm>
            <a:off x="455730" y="3485832"/>
            <a:ext cx="10640895" cy="1918925"/>
          </a:xfrm>
        </p:spPr>
        <p:txBody>
          <a:bodyPr numCol="1"/>
          <a:lstStyle/>
          <a:p>
            <a:r>
              <a:rPr lang="fr-FR" dirty="0"/>
              <a:t>Tâches :</a:t>
            </a:r>
          </a:p>
          <a:p>
            <a:pPr marL="457200" lvl="1" indent="-457200">
              <a:buFont typeface="+mj-lt"/>
              <a:buAutoNum type="arabicPeriod"/>
            </a:pPr>
            <a:r>
              <a:rPr lang="fr-FR" dirty="0"/>
              <a:t>Désactivez </a:t>
            </a:r>
            <a:r>
              <a:rPr lang="fr-FR" dirty="0" smtClean="0"/>
              <a:t>l'enregistrement d'utilisateur </a:t>
            </a:r>
            <a:r>
              <a:rPr lang="fr-FR" dirty="0"/>
              <a:t>de Phil Smith.</a:t>
            </a:r>
          </a:p>
          <a:p>
            <a:pPr marL="457200" lvl="1" indent="-457200">
              <a:buFont typeface="+mj-lt"/>
              <a:buAutoNum type="arabicPeriod"/>
            </a:pPr>
            <a:r>
              <a:rPr lang="fr-FR" dirty="0"/>
              <a:t>Accédez aux comptes de transfert en masse.</a:t>
            </a:r>
          </a:p>
          <a:p>
            <a:pPr marL="457200" lvl="1" indent="-457200">
              <a:buFont typeface="+mj-lt"/>
              <a:buAutoNum type="arabicPeriod"/>
            </a:pPr>
            <a:r>
              <a:rPr lang="fr-FR" dirty="0"/>
              <a:t>Transférez les comptes de Phil Smith en Californie vers Matt Wilson.</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19" name="Text Placeholder 1"/>
          <p:cNvSpPr>
            <a:spLocks noGrp="1"/>
          </p:cNvSpPr>
          <p:nvPr>
            <p:ph type="body" sz="quarter" idx="15"/>
          </p:nvPr>
        </p:nvSpPr>
        <p:spPr>
          <a:xfrm>
            <a:off x="1767046" y="914400"/>
            <a:ext cx="10424953" cy="2116667"/>
          </a:xfrm>
        </p:spPr>
        <p:txBody>
          <a:bodyPr/>
          <a:lstStyle/>
          <a:p>
            <a:r>
              <a:rPr lang="fr-FR" dirty="0"/>
              <a:t>Objectif : </a:t>
            </a:r>
          </a:p>
          <a:p>
            <a:pPr lvl="1"/>
            <a:r>
              <a:rPr lang="fr-FR" dirty="0"/>
              <a:t>Désactiver Phil Smith comme utilisateur </a:t>
            </a:r>
            <a:r>
              <a:rPr lang="fr-FR" dirty="0" err="1"/>
              <a:t>Salesforce</a:t>
            </a:r>
            <a:r>
              <a:rPr lang="fr-FR" dirty="0"/>
              <a:t>, transférer ses comptes californiens et opportunités ouvertes à Matt Wilson.  </a:t>
            </a:r>
          </a:p>
        </p:txBody>
      </p:sp>
      <p:sp>
        <p:nvSpPr>
          <p:cNvPr id="7" name="Text Placeholder 4"/>
          <p:cNvSpPr>
            <a:spLocks noGrp="1"/>
          </p:cNvSpPr>
          <p:nvPr>
            <p:ph type="body" sz="quarter" idx="12"/>
          </p:nvPr>
        </p:nvSpPr>
        <p:spPr>
          <a:xfrm>
            <a:off x="111760" y="81281"/>
            <a:ext cx="3212465" cy="532620"/>
          </a:xfrm>
        </p:spPr>
        <p:txBody>
          <a:bodyPr/>
          <a:lstStyle/>
          <a:p>
            <a:r>
              <a:rPr lang="fr-FR" sz="1800" dirty="0"/>
              <a:t>REJOIGNEZ-MOI</a:t>
            </a:r>
          </a:p>
        </p:txBody>
      </p:sp>
    </p:spTree>
    <p:extLst>
      <p:ext uri="{BB962C8B-B14F-4D97-AF65-F5344CB8AC3E}">
        <p14:creationId xmlns:p14="http://schemas.microsoft.com/office/powerpoint/2010/main" val="11601934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latin typeface="+mn-lt"/>
              </a:rPr>
              <a:t>Module 6: Managing Data</a:t>
            </a:r>
          </a:p>
        </p:txBody>
      </p:sp>
      <p:sp>
        <p:nvSpPr>
          <p:cNvPr id="3" name="Text Placeholder 2"/>
          <p:cNvSpPr>
            <a:spLocks noGrp="1"/>
          </p:cNvSpPr>
          <p:nvPr>
            <p:ph type="body" sz="quarter" idx="13"/>
          </p:nvPr>
        </p:nvSpPr>
        <p:spPr>
          <a:xfrm>
            <a:off x="498262" y="914276"/>
            <a:ext cx="5328841" cy="2106386"/>
          </a:xfrm>
        </p:spPr>
        <p:txBody>
          <a:bodyPr/>
          <a:lstStyle/>
          <a:p>
            <a:pPr lvl="2">
              <a:spcBef>
                <a:spcPts val="900"/>
              </a:spcBef>
              <a:buFont typeface="Arial" panose="020B0604020202020204" pitchFamily="34" charset="0"/>
              <a:buChar char="•"/>
            </a:pPr>
            <a:endParaRPr lang="en-US" sz="2400" b="1" dirty="0"/>
          </a:p>
          <a:p>
            <a:pPr lvl="2">
              <a:spcBef>
                <a:spcPts val="900"/>
              </a:spcBef>
              <a:buFont typeface="Arial" panose="020B0604020202020204" pitchFamily="34" charset="0"/>
              <a:buChar char="•"/>
            </a:pPr>
            <a:r>
              <a:rPr lang="en-US" sz="2400" dirty="0"/>
              <a:t>Salesforce Einstein</a:t>
            </a:r>
          </a:p>
          <a:p>
            <a:pPr lvl="2">
              <a:spcBef>
                <a:spcPts val="900"/>
              </a:spcBef>
              <a:buFont typeface="Arial" panose="020B0604020202020204" pitchFamily="34" charset="0"/>
              <a:buChar char="•"/>
            </a:pPr>
            <a:r>
              <a:rPr lang="fr-FR" sz="2400" dirty="0" smtClean="0"/>
              <a:t>Assistants d'importation</a:t>
            </a:r>
          </a:p>
          <a:p>
            <a:pPr lvl="2">
              <a:spcBef>
                <a:spcPts val="900"/>
              </a:spcBef>
              <a:buFont typeface="Arial" panose="020B0604020202020204" pitchFamily="34" charset="0"/>
              <a:buChar char="•"/>
            </a:pPr>
            <a:r>
              <a:rPr lang="fr-FR" sz="2400" dirty="0" smtClean="0"/>
              <a:t>Data Loader</a:t>
            </a:r>
          </a:p>
          <a:p>
            <a:pPr lvl="2">
              <a:spcBef>
                <a:spcPts val="900"/>
              </a:spcBef>
              <a:buFont typeface="Arial" panose="020B0604020202020204" pitchFamily="34" charset="0"/>
              <a:buChar char="•"/>
            </a:pPr>
            <a:r>
              <a:rPr lang="fr-FR" sz="2400" dirty="0" smtClean="0"/>
              <a:t>Transfert de masse</a:t>
            </a:r>
          </a:p>
          <a:p>
            <a:pPr lvl="2">
              <a:spcBef>
                <a:spcPts val="900"/>
              </a:spcBef>
              <a:buFont typeface="Arial" panose="020B0604020202020204" pitchFamily="34" charset="0"/>
              <a:buChar char="•"/>
            </a:pPr>
            <a:r>
              <a:rPr lang="fr-FR" sz="2400" b="1" dirty="0" smtClean="0"/>
              <a:t>Sauvegarde de données</a:t>
            </a:r>
          </a:p>
          <a:p>
            <a:pPr lvl="2">
              <a:spcBef>
                <a:spcPts val="900"/>
              </a:spcBef>
              <a:buFont typeface="Arial" panose="020B0604020202020204" pitchFamily="34" charset="0"/>
              <a:buChar char="•"/>
            </a:pPr>
            <a:r>
              <a:rPr lang="fr-FR" sz="2400" dirty="0" smtClean="0"/>
              <a:t>Suppression de masse et corbeille</a:t>
            </a:r>
          </a:p>
          <a:p>
            <a:pPr marL="0" lvl="2" indent="0">
              <a:spcBef>
                <a:spcPts val="900"/>
              </a:spcBef>
              <a:buNone/>
            </a:pPr>
            <a:endParaRPr lang="en-US" sz="2400" dirty="0"/>
          </a:p>
          <a:p>
            <a:pPr marL="457200" indent="-457200">
              <a:buFont typeface="Wingdings" panose="05000000000000000000" pitchFamily="2" charset="2"/>
              <a:buChar char="§"/>
            </a:pPr>
            <a:endParaRPr lang="en-IN" sz="2800" dirty="0"/>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311</a:t>
            </a:fld>
            <a:endParaRPr lang="en-US" dirty="0"/>
          </a:p>
        </p:txBody>
      </p:sp>
    </p:spTree>
    <p:extLst>
      <p:ext uri="{BB962C8B-B14F-4D97-AF65-F5344CB8AC3E}">
        <p14:creationId xmlns:p14="http://schemas.microsoft.com/office/powerpoint/2010/main" val="37974562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312</a:t>
            </a:fld>
            <a:endParaRPr lang="en-US" smtClean="0"/>
          </a:p>
        </p:txBody>
      </p:sp>
      <p:sp>
        <p:nvSpPr>
          <p:cNvPr id="3" name="Text Placeholder 2"/>
          <p:cNvSpPr>
            <a:spLocks noGrp="1"/>
          </p:cNvSpPr>
          <p:nvPr>
            <p:ph type="body" sz="quarter" idx="11"/>
          </p:nvPr>
        </p:nvSpPr>
        <p:spPr/>
        <p:txBody>
          <a:bodyPr/>
          <a:lstStyle/>
          <a:p>
            <a:r>
              <a:rPr lang="fr-FR"/>
              <a:t>Sauvegarde de données</a:t>
            </a:r>
          </a:p>
        </p:txBody>
      </p:sp>
      <p:graphicFrame>
        <p:nvGraphicFramePr>
          <p:cNvPr id="4" name="Table 3"/>
          <p:cNvGraphicFramePr>
            <a:graphicFrameLocks noGrp="1"/>
          </p:cNvGraphicFramePr>
          <p:nvPr>
            <p:extLst>
              <p:ext uri="{D42A27DB-BD31-4B8C-83A1-F6EECF244321}">
                <p14:modId xmlns:p14="http://schemas.microsoft.com/office/powerpoint/2010/main" val="3079460709"/>
              </p:ext>
            </p:extLst>
          </p:nvPr>
        </p:nvGraphicFramePr>
        <p:xfrm>
          <a:off x="1912972" y="1685255"/>
          <a:ext cx="8960308" cy="4388514"/>
        </p:xfrm>
        <a:graphic>
          <a:graphicData uri="http://schemas.openxmlformats.org/drawingml/2006/table">
            <a:tbl>
              <a:tblPr firstRow="1" bandRow="1">
                <a:tableStyleId>{5C22544A-7EE6-4342-B048-85BDC9FD1C3A}</a:tableStyleId>
              </a:tblPr>
              <a:tblGrid>
                <a:gridCol w="8553968">
                  <a:extLst>
                    <a:ext uri="{9D8B030D-6E8A-4147-A177-3AD203B41FA5}">
                      <a16:colId xmlns:a16="http://schemas.microsoft.com/office/drawing/2014/main" xmlns="" val="20000"/>
                    </a:ext>
                  </a:extLst>
                </a:gridCol>
                <a:gridCol w="406340">
                  <a:extLst>
                    <a:ext uri="{9D8B030D-6E8A-4147-A177-3AD203B41FA5}">
                      <a16:colId xmlns:a16="http://schemas.microsoft.com/office/drawing/2014/main" xmlns="" val="20001"/>
                    </a:ext>
                  </a:extLst>
                </a:gridCol>
              </a:tblGrid>
              <a:tr h="5780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Brent Bassi</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7 heures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921414">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a:solidFill>
                            <a:schemeClr val="tx1"/>
                          </a:solidFill>
                          <a:latin typeface="Salesforce Sans" panose="020B0505020202020203" pitchFamily="34" charset="0"/>
                          <a:ea typeface="Segoe UI" pitchFamily="34" charset="0"/>
                          <a:cs typeface="Segoe UI" pitchFamily="34" charset="0"/>
                        </a:rPr>
                        <a:t>Y a-t-il un moyen de sauvegarder nos données régulièrement ? Pour des raisons de conformité, nous devons le faire au moins plusieurs fois par mois.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0334">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9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303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Noah</a:t>
                      </a:r>
                      <a:r>
                        <a:rPr lang="fr-FR" sz="1600" b="0" baseline="0">
                          <a:solidFill>
                            <a:srgbClr val="0070C0"/>
                          </a:solidFill>
                          <a:latin typeface="Salesforce Sans" panose="020B0505020202020203" pitchFamily="34" charset="0"/>
                          <a:ea typeface="Segoe UI" pitchFamily="34" charset="0"/>
                          <a:cs typeface="Segoe UI" pitchFamily="34" charset="0"/>
                        </a:rPr>
                        <a:t> Larkin </a:t>
                      </a:r>
                      <a:r>
                        <a:rPr lang="fr-FR" sz="1600" b="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176814">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John Wiseman</a:t>
                      </a:r>
                    </a:p>
                    <a:p>
                      <a:r>
                        <a:rPr lang="fr-FR" sz="1800" b="0" baseline="0" dirty="0">
                          <a:solidFill>
                            <a:schemeClr val="tx1"/>
                          </a:solidFill>
                          <a:latin typeface="Salesforce Sans" panose="020B0505020202020203" pitchFamily="34" charset="0"/>
                          <a:ea typeface="Segoe UI" pitchFamily="34" charset="0"/>
                          <a:cs typeface="Segoe UI" pitchFamily="34" charset="0"/>
                        </a:rPr>
                        <a:t>Bien trouvé, Brent. Oui, nous avons vraiment </a:t>
                      </a:r>
                      <a:r>
                        <a:rPr lang="fr-FR" sz="1800" b="0" baseline="0" dirty="0" smtClean="0">
                          <a:solidFill>
                            <a:schemeClr val="tx1"/>
                          </a:solidFill>
                          <a:latin typeface="Salesforce Sans" panose="020B0505020202020203" pitchFamily="34" charset="0"/>
                          <a:ea typeface="Segoe UI" pitchFamily="34" charset="0"/>
                          <a:cs typeface="Segoe UI" pitchFamily="34" charset="0"/>
                        </a:rPr>
                        <a:t>besoin</a:t>
                      </a:r>
                      <a:r>
                        <a:rPr lang="pl-PL" sz="1800" b="0" baseline="0" dirty="0" smtClean="0">
                          <a:solidFill>
                            <a:schemeClr val="tx1"/>
                          </a:solidFill>
                          <a:latin typeface="Salesforce Sans" panose="020B0505020202020203" pitchFamily="34" charset="0"/>
                          <a:ea typeface="Segoe UI" pitchFamily="34" charset="0"/>
                          <a:cs typeface="Segoe UI" pitchFamily="34" charset="0"/>
                        </a:rPr>
                        <a:t> </a:t>
                      </a:r>
                      <a:r>
                        <a:rPr lang="fr-FR" sz="1800" b="0" baseline="0" dirty="0" smtClean="0">
                          <a:solidFill>
                            <a:schemeClr val="tx1"/>
                          </a:solidFill>
                          <a:latin typeface="Salesforce Sans" panose="020B0505020202020203" pitchFamily="34" charset="0"/>
                          <a:ea typeface="Segoe UI" pitchFamily="34" charset="0"/>
                          <a:cs typeface="Segoe UI" pitchFamily="34" charset="0"/>
                        </a:rPr>
                        <a:t>d'une </a:t>
                      </a:r>
                      <a:r>
                        <a:rPr lang="fr-FR" sz="1800" b="0" baseline="0" dirty="0">
                          <a:solidFill>
                            <a:schemeClr val="tx1"/>
                          </a:solidFill>
                          <a:latin typeface="Salesforce Sans" panose="020B0505020202020203" pitchFamily="34" charset="0"/>
                          <a:ea typeface="Segoe UI" pitchFamily="34" charset="0"/>
                          <a:cs typeface="Segoe UI" pitchFamily="34" charset="0"/>
                        </a:rPr>
                        <a:t>sauvegarde régulière. Plus le processus sera automatisé, meilleur ce sera. Cela nous évitera de jongler pendant les vacances et personne </a:t>
                      </a:r>
                      <a:r>
                        <a:rPr lang="fr-FR" sz="1800" b="0" baseline="0" dirty="0" smtClean="0">
                          <a:solidFill>
                            <a:schemeClr val="tx1"/>
                          </a:solidFill>
                          <a:latin typeface="Salesforce Sans" panose="020B0505020202020203" pitchFamily="34" charset="0"/>
                          <a:ea typeface="Segoe UI" pitchFamily="34" charset="0"/>
                          <a:cs typeface="Segoe UI" pitchFamily="34" charset="0"/>
                        </a:rPr>
                        <a:t>n'aura besoin</a:t>
                      </a:r>
                      <a:r>
                        <a:rPr lang="pl-PL" sz="1800" b="0" baseline="0" dirty="0" smtClean="0">
                          <a:solidFill>
                            <a:schemeClr val="tx1"/>
                          </a:solidFill>
                          <a:latin typeface="Salesforce Sans" panose="020B0505020202020203" pitchFamily="34" charset="0"/>
                          <a:ea typeface="Segoe UI" pitchFamily="34" charset="0"/>
                          <a:cs typeface="Segoe UI" pitchFamily="34" charset="0"/>
                        </a:rPr>
                        <a:t> </a:t>
                      </a:r>
                      <a:r>
                        <a:rPr lang="fr-FR" sz="1800" b="0" baseline="0" dirty="0" smtClean="0">
                          <a:solidFill>
                            <a:schemeClr val="tx1"/>
                          </a:solidFill>
                          <a:latin typeface="Salesforce Sans" panose="020B0505020202020203" pitchFamily="34" charset="0"/>
                          <a:ea typeface="Segoe UI" pitchFamily="34" charset="0"/>
                          <a:cs typeface="Segoe UI" pitchFamily="34" charset="0"/>
                        </a:rPr>
                        <a:t>de travailler</a:t>
                      </a:r>
                      <a:r>
                        <a:rPr lang="pl-PL" sz="1800" b="0" baseline="0" dirty="0" smtClean="0">
                          <a:solidFill>
                            <a:schemeClr val="tx1"/>
                          </a:solidFill>
                          <a:latin typeface="Salesforce Sans" panose="020B0505020202020203" pitchFamily="34" charset="0"/>
                          <a:ea typeface="Segoe UI" pitchFamily="34" charset="0"/>
                          <a:cs typeface="Segoe UI" pitchFamily="34" charset="0"/>
                        </a:rPr>
                        <a:t> </a:t>
                      </a:r>
                      <a:r>
                        <a:rPr lang="fr-FR" sz="1800" b="0" baseline="0" dirty="0" smtClean="0">
                          <a:solidFill>
                            <a:schemeClr val="tx1"/>
                          </a:solidFill>
                          <a:latin typeface="Salesforce Sans" panose="020B0505020202020203" pitchFamily="34" charset="0"/>
                          <a:ea typeface="Segoe UI" pitchFamily="34" charset="0"/>
                          <a:cs typeface="Segoe UI" pitchFamily="34" charset="0"/>
                        </a:rPr>
                        <a:t>le </a:t>
                      </a:r>
                      <a:r>
                        <a:rPr lang="fr-FR" sz="1800" b="0" baseline="0" dirty="0">
                          <a:solidFill>
                            <a:schemeClr val="tx1"/>
                          </a:solidFill>
                          <a:latin typeface="Salesforce Sans" panose="020B0505020202020203" pitchFamily="34" charset="0"/>
                          <a:ea typeface="Segoe UI" pitchFamily="34" charset="0"/>
                          <a:cs typeface="Segoe UI" pitchFamily="34" charset="0"/>
                        </a:rPr>
                        <a:t>week-end.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912972" y="3466430"/>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463992" y="1774911"/>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463992" y="4247309"/>
            <a:ext cx="297640" cy="288435"/>
          </a:xfrm>
          <a:prstGeom prst="rect">
            <a:avLst/>
          </a:prstGeom>
        </p:spPr>
      </p:pic>
      <p:pic>
        <p:nvPicPr>
          <p:cNvPr id="10" name="Picture 9"/>
          <p:cNvPicPr>
            <a:picLocks noChangeAspect="1"/>
          </p:cNvPicPr>
          <p:nvPr/>
        </p:nvPicPr>
        <p:blipFill rotWithShape="1">
          <a:blip r:embed="rId4" cstate="print"/>
          <a:srcRect l="5937" t="6188" r="9143" b="3506"/>
          <a:stretch/>
        </p:blipFill>
        <p:spPr>
          <a:xfrm>
            <a:off x="1912972" y="1743793"/>
            <a:ext cx="611189" cy="614664"/>
          </a:xfrm>
          <a:prstGeom prst="ellipse">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8233" t="-1523" r="17460" b="78192"/>
          <a:stretch/>
        </p:blipFill>
        <p:spPr>
          <a:xfrm>
            <a:off x="2043796" y="4294015"/>
            <a:ext cx="441278" cy="428400"/>
          </a:xfrm>
          <a:prstGeom prst="ellipse">
            <a:avLst/>
          </a:prstGeom>
          <a:solidFill>
            <a:schemeClr val="bg2">
              <a:lumMod val="90000"/>
            </a:schemeClr>
          </a:solidFill>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6609" t="-3820" r="8356" b="71465"/>
          <a:stretch/>
        </p:blipFill>
        <p:spPr>
          <a:xfrm>
            <a:off x="1859675" y="1748550"/>
            <a:ext cx="717781" cy="733051"/>
          </a:xfrm>
          <a:prstGeom prst="flowChartConnector">
            <a:avLst/>
          </a:prstGeom>
          <a:solidFill>
            <a:schemeClr val="bg1">
              <a:lumMod val="85000"/>
            </a:schemeClr>
          </a:solidFill>
        </p:spPr>
      </p:pic>
      <p:grpSp>
        <p:nvGrpSpPr>
          <p:cNvPr id="13" name="Group 12"/>
          <p:cNvGrpSpPr/>
          <p:nvPr/>
        </p:nvGrpSpPr>
        <p:grpSpPr>
          <a:xfrm>
            <a:off x="2218565" y="3466430"/>
            <a:ext cx="3501663" cy="277000"/>
            <a:chOff x="2204192" y="3458997"/>
            <a:chExt cx="3501663" cy="277000"/>
          </a:xfrm>
        </p:grpSpPr>
        <p:sp>
          <p:nvSpPr>
            <p:cNvPr id="14" name="TextBox 13">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5" name="TextBox 14">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6" name="TextBox 15">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5130341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313</a:t>
            </a:fld>
            <a:endParaRPr lang="en-US" smtClean="0"/>
          </a:p>
        </p:txBody>
      </p:sp>
      <p:sp>
        <p:nvSpPr>
          <p:cNvPr id="3" name="Text Placeholder 2"/>
          <p:cNvSpPr>
            <a:spLocks noGrp="1"/>
          </p:cNvSpPr>
          <p:nvPr>
            <p:ph type="body" sz="quarter" idx="11"/>
          </p:nvPr>
        </p:nvSpPr>
        <p:spPr/>
        <p:txBody>
          <a:bodyPr/>
          <a:lstStyle/>
          <a:p>
            <a:r>
              <a:rPr lang="fr-FR"/>
              <a:t>Options de sauvegarde</a:t>
            </a:r>
          </a:p>
        </p:txBody>
      </p:sp>
      <p:sp>
        <p:nvSpPr>
          <p:cNvPr id="4" name="Text Placeholder 3"/>
          <p:cNvSpPr>
            <a:spLocks noGrp="1"/>
          </p:cNvSpPr>
          <p:nvPr>
            <p:ph type="body" sz="quarter" idx="12"/>
          </p:nvPr>
        </p:nvSpPr>
        <p:spPr>
          <a:xfrm>
            <a:off x="455732" y="944336"/>
            <a:ext cx="11736267" cy="5330551"/>
          </a:xfrm>
        </p:spPr>
        <p:txBody>
          <a:bodyPr/>
          <a:lstStyle/>
          <a:p>
            <a:pPr marL="0" indent="0">
              <a:lnSpc>
                <a:spcPct val="100000"/>
              </a:lnSpc>
              <a:buNone/>
            </a:pPr>
            <a:r>
              <a:rPr lang="fr-FR" dirty="0"/>
              <a:t>La sauvegarde des données est une tâche régulière du travail de </a:t>
            </a:r>
            <a:r>
              <a:rPr lang="fr-FR" dirty="0" smtClean="0"/>
              <a:t>l'administrateur</a:t>
            </a:r>
            <a:r>
              <a:rPr lang="fr-FR" dirty="0"/>
              <a:t>.  Les données doivent être sauvegardées de manière régulière, et avant toute opération importante </a:t>
            </a:r>
            <a:r>
              <a:rPr lang="fr-FR" dirty="0" smtClean="0"/>
              <a:t>d'importation </a:t>
            </a:r>
            <a:r>
              <a:rPr lang="fr-FR" dirty="0"/>
              <a:t>ou </a:t>
            </a:r>
            <a:r>
              <a:rPr lang="fr-FR" dirty="0" smtClean="0"/>
              <a:t>d'exportation</a:t>
            </a:r>
            <a:r>
              <a:rPr lang="fr-FR" dirty="0"/>
              <a:t>. Il y a plusieurs façons de sauvegarder des données dans </a:t>
            </a:r>
            <a:r>
              <a:rPr lang="fr-FR" dirty="0" err="1"/>
              <a:t>Salesforce</a:t>
            </a:r>
            <a:r>
              <a:rPr lang="fr-FR" dirty="0"/>
              <a:t> :</a:t>
            </a:r>
          </a:p>
          <a:p>
            <a:pPr lvl="1">
              <a:lnSpc>
                <a:spcPct val="100000"/>
              </a:lnSpc>
            </a:pPr>
            <a:r>
              <a:rPr lang="fr-FR" dirty="0" smtClean="0"/>
              <a:t>Rapport</a:t>
            </a:r>
            <a:r>
              <a:rPr lang="pl-PL" dirty="0" smtClean="0"/>
              <a:t> </a:t>
            </a:r>
            <a:r>
              <a:rPr lang="fr-FR" altLang="zh-TW" dirty="0"/>
              <a:t>:</a:t>
            </a:r>
            <a:endParaRPr lang="fr-FR" dirty="0"/>
          </a:p>
          <a:p>
            <a:pPr marL="540000" lvl="2">
              <a:lnSpc>
                <a:spcPct val="100000"/>
              </a:lnSpc>
              <a:buFont typeface="Salesforce Sans" panose="020B0505020202020203" pitchFamily="34" charset="0"/>
              <a:buChar char="⁻"/>
            </a:pPr>
            <a:r>
              <a:rPr lang="fr-FR" sz="2400" dirty="0"/>
              <a:t>Exporter des données spécifiques vers Excel.</a:t>
            </a:r>
          </a:p>
          <a:p>
            <a:pPr marL="540000" lvl="2">
              <a:lnSpc>
                <a:spcPct val="100000"/>
              </a:lnSpc>
              <a:buFont typeface="Salesforce Sans" panose="020B0505020202020203" pitchFamily="34" charset="0"/>
              <a:buChar char="⁻"/>
            </a:pPr>
            <a:r>
              <a:rPr lang="fr-FR" sz="2400" dirty="0"/>
              <a:t>Le processus est manuel.</a:t>
            </a:r>
          </a:p>
          <a:p>
            <a:pPr lvl="1">
              <a:lnSpc>
                <a:spcPct val="100000"/>
              </a:lnSpc>
            </a:pPr>
            <a:r>
              <a:rPr lang="fr-FR" dirty="0"/>
              <a:t>Data Loader (téléchargement des données) :</a:t>
            </a:r>
          </a:p>
          <a:p>
            <a:pPr marL="540000" lvl="2">
              <a:lnSpc>
                <a:spcPct val="100000"/>
              </a:lnSpc>
              <a:buFont typeface="Salesforce Sans" panose="020B0505020202020203" pitchFamily="34" charset="0"/>
              <a:buChar char="⁻"/>
            </a:pPr>
            <a:r>
              <a:rPr lang="fr-FR" sz="2400" dirty="0"/>
              <a:t>Exporter des données spécifiques vers CSV, Excel, ou toute autre base de données.</a:t>
            </a:r>
          </a:p>
          <a:p>
            <a:pPr marL="540000" lvl="2">
              <a:lnSpc>
                <a:spcPct val="100000"/>
              </a:lnSpc>
              <a:buFont typeface="Salesforce Sans" panose="020B0505020202020203" pitchFamily="34" charset="0"/>
              <a:buChar char="⁻"/>
            </a:pPr>
            <a:r>
              <a:rPr lang="fr-FR" sz="2400" dirty="0"/>
              <a:t>Le processus peut être manuel ou automatisé.</a:t>
            </a:r>
          </a:p>
          <a:p>
            <a:pPr lvl="1">
              <a:lnSpc>
                <a:spcPct val="100000"/>
              </a:lnSpc>
            </a:pPr>
            <a:r>
              <a:rPr lang="fr-FR" dirty="0"/>
              <a:t>Service </a:t>
            </a:r>
            <a:r>
              <a:rPr lang="fr-FR" dirty="0" smtClean="0"/>
              <a:t>d'export </a:t>
            </a:r>
            <a:r>
              <a:rPr lang="fr-FR" dirty="0"/>
              <a:t>des données hebdomadaire / mensuel :</a:t>
            </a:r>
          </a:p>
          <a:p>
            <a:pPr marL="540000" lvl="2">
              <a:lnSpc>
                <a:spcPct val="100000"/>
              </a:lnSpc>
              <a:buFont typeface="Salesforce Sans" panose="020B0505020202020203" pitchFamily="34" charset="0"/>
              <a:buChar char="⁻"/>
            </a:pPr>
            <a:r>
              <a:rPr lang="fr-FR" sz="2400" dirty="0"/>
              <a:t>Obtenir un ensemble complet de données </a:t>
            </a:r>
            <a:r>
              <a:rPr lang="fr-FR" sz="2400" dirty="0" err="1"/>
              <a:t>Salesforce</a:t>
            </a:r>
            <a:r>
              <a:rPr lang="fr-FR" sz="2400" dirty="0"/>
              <a:t> à archiver.</a:t>
            </a:r>
          </a:p>
          <a:p>
            <a:pPr marL="540000" lvl="2">
              <a:lnSpc>
                <a:spcPct val="100000"/>
              </a:lnSpc>
              <a:buFont typeface="Salesforce Sans" panose="020B0505020202020203" pitchFamily="34" charset="0"/>
              <a:buChar char="⁻"/>
            </a:pPr>
            <a:r>
              <a:rPr lang="fr-FR" sz="2400" dirty="0"/>
              <a:t>Le processus est automatisé.</a:t>
            </a:r>
          </a:p>
          <a:p>
            <a:pPr>
              <a:lnSpc>
                <a:spcPct val="100000"/>
              </a:lnSpc>
            </a:pPr>
            <a:endParaRPr lang="en-IN" dirty="0"/>
          </a:p>
        </p:txBody>
      </p:sp>
    </p:spTree>
    <p:extLst>
      <p:ext uri="{BB962C8B-B14F-4D97-AF65-F5344CB8AC3E}">
        <p14:creationId xmlns:p14="http://schemas.microsoft.com/office/powerpoint/2010/main" val="32485602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314</a:t>
            </a:fld>
            <a:endParaRPr lang="en-US" smtClean="0"/>
          </a:p>
        </p:txBody>
      </p:sp>
      <p:sp>
        <p:nvSpPr>
          <p:cNvPr id="3" name="Text Placeholder 2"/>
          <p:cNvSpPr>
            <a:spLocks noGrp="1"/>
          </p:cNvSpPr>
          <p:nvPr>
            <p:ph type="body" sz="quarter" idx="11"/>
          </p:nvPr>
        </p:nvSpPr>
        <p:spPr/>
        <p:txBody>
          <a:bodyPr/>
          <a:lstStyle/>
          <a:p>
            <a:r>
              <a:rPr lang="fr-FR" dirty="0"/>
              <a:t>Service </a:t>
            </a:r>
            <a:r>
              <a:rPr lang="fr-FR" dirty="0" smtClean="0"/>
              <a:t>d'export </a:t>
            </a:r>
            <a:r>
              <a:rPr lang="fr-FR" dirty="0"/>
              <a:t>des données</a:t>
            </a:r>
          </a:p>
        </p:txBody>
      </p:sp>
      <p:sp>
        <p:nvSpPr>
          <p:cNvPr id="4" name="Text Placeholder 3"/>
          <p:cNvSpPr>
            <a:spLocks noGrp="1"/>
          </p:cNvSpPr>
          <p:nvPr>
            <p:ph type="body" sz="quarter" idx="12"/>
          </p:nvPr>
        </p:nvSpPr>
        <p:spPr>
          <a:xfrm>
            <a:off x="455733" y="1143001"/>
            <a:ext cx="4230567" cy="4065814"/>
          </a:xfrm>
        </p:spPr>
        <p:txBody>
          <a:bodyPr/>
          <a:lstStyle/>
          <a:p>
            <a:pPr marL="0" indent="0">
              <a:lnSpc>
                <a:spcPct val="100000"/>
              </a:lnSpc>
              <a:buNone/>
            </a:pPr>
            <a:r>
              <a:rPr lang="fr-FR" sz="2300" spc="-20" dirty="0"/>
              <a:t>Le service </a:t>
            </a:r>
            <a:r>
              <a:rPr lang="fr-FR" sz="2300" spc="-20" dirty="0" smtClean="0"/>
              <a:t>d'export </a:t>
            </a:r>
            <a:r>
              <a:rPr lang="fr-FR" sz="2300" spc="-20" dirty="0"/>
              <a:t>des données est un moyen automatisé de recevoir un fichier zip des CSV de toutes vos données </a:t>
            </a:r>
            <a:r>
              <a:rPr lang="fr-FR" sz="2300" spc="-20" dirty="0" err="1"/>
              <a:t>Salesforce</a:t>
            </a:r>
            <a:r>
              <a:rPr lang="fr-FR" sz="2300" spc="-20" dirty="0"/>
              <a:t>. Le service </a:t>
            </a:r>
            <a:r>
              <a:rPr lang="fr-FR" sz="2300" spc="-20" dirty="0" smtClean="0"/>
              <a:t>d'export </a:t>
            </a:r>
            <a:r>
              <a:rPr lang="fr-FR" sz="2300" spc="-20" dirty="0"/>
              <a:t>des données :</a:t>
            </a:r>
          </a:p>
          <a:p>
            <a:pPr lvl="1">
              <a:lnSpc>
                <a:spcPct val="100000"/>
              </a:lnSpc>
            </a:pPr>
            <a:r>
              <a:rPr lang="fr-FR" sz="2300" dirty="0"/>
              <a:t>Est disponible dans </a:t>
            </a:r>
            <a:r>
              <a:rPr lang="fr-FR" sz="2300" dirty="0" smtClean="0"/>
              <a:t>l'application</a:t>
            </a:r>
            <a:r>
              <a:rPr lang="fr-FR" sz="2300" dirty="0"/>
              <a:t>.</a:t>
            </a:r>
          </a:p>
          <a:p>
            <a:pPr lvl="1">
              <a:lnSpc>
                <a:spcPct val="100000"/>
              </a:lnSpc>
            </a:pPr>
            <a:r>
              <a:rPr lang="fr-FR" sz="2300" dirty="0"/>
              <a:t>Peut être programmé.</a:t>
            </a:r>
          </a:p>
          <a:p>
            <a:pPr lvl="1">
              <a:lnSpc>
                <a:spcPct val="100000"/>
              </a:lnSpc>
            </a:pPr>
            <a:r>
              <a:rPr lang="fr-FR" sz="2300" dirty="0"/>
              <a:t>Vous envoie un e-mail quand les fichiers zip sont prêts</a:t>
            </a:r>
            <a:r>
              <a:rPr lang="fr-FR" sz="2300" dirty="0" smtClean="0"/>
              <a:t>.</a:t>
            </a:r>
            <a:endParaRPr lang="en-IN" sz="2300" dirty="0"/>
          </a:p>
        </p:txBody>
      </p:sp>
      <p:pic>
        <p:nvPicPr>
          <p:cNvPr id="5" name="Picture 2"/>
          <p:cNvPicPr>
            <a:picLocks noChangeAspect="1" noChangeArrowheads="1"/>
          </p:cNvPicPr>
          <p:nvPr/>
        </p:nvPicPr>
        <p:blipFill>
          <a:blip r:embed="rId3" cstate="print"/>
          <a:srcRect/>
          <a:stretch>
            <a:fillRect/>
          </a:stretch>
        </p:blipFill>
        <p:spPr bwMode="auto">
          <a:xfrm>
            <a:off x="4686300" y="1143000"/>
            <a:ext cx="7307674" cy="481891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Rectangle 5"/>
          <p:cNvSpPr/>
          <p:nvPr/>
        </p:nvSpPr>
        <p:spPr bwMode="auto">
          <a:xfrm>
            <a:off x="0" y="6057781"/>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a:solidFill>
                  <a:srgbClr val="19325C"/>
                </a:solidFill>
                <a:latin typeface="Salesforce Sans" panose="020B0505020202020203" pitchFamily="34" charset="0"/>
              </a:rPr>
              <a:t>ATTENTION :</a:t>
            </a:r>
          </a:p>
          <a:p>
            <a:r>
              <a:rPr lang="fr-FR" sz="2000">
                <a:solidFill>
                  <a:srgbClr val="19325C"/>
                </a:solidFill>
              </a:rPr>
              <a:t>Les fichiers zip sont supprimés après 48 heures, que vous les ayez téléchargés ou non.</a:t>
            </a:r>
          </a:p>
        </p:txBody>
      </p:sp>
      <p:grpSp>
        <p:nvGrpSpPr>
          <p:cNvPr id="7" name="Group 30"/>
          <p:cNvGrpSpPr>
            <a:grpSpLocks noChangeAspect="1"/>
          </p:cNvGrpSpPr>
          <p:nvPr/>
        </p:nvGrpSpPr>
        <p:grpSpPr bwMode="auto">
          <a:xfrm>
            <a:off x="101800" y="6164794"/>
            <a:ext cx="386065" cy="340260"/>
            <a:chOff x="96" y="2783"/>
            <a:chExt cx="295" cy="260"/>
          </a:xfrm>
        </p:grpSpPr>
        <p:sp>
          <p:nvSpPr>
            <p:cNvPr id="8" name="Freeform 31"/>
            <p:cNvSpPr>
              <a:spLocks/>
            </p:cNvSpPr>
            <p:nvPr/>
          </p:nvSpPr>
          <p:spPr bwMode="auto">
            <a:xfrm>
              <a:off x="96" y="2783"/>
              <a:ext cx="295" cy="260"/>
            </a:xfrm>
            <a:custGeom>
              <a:avLst/>
              <a:gdLst>
                <a:gd name="T0" fmla="*/ 117 w 122"/>
                <a:gd name="T1" fmla="*/ 88 h 107"/>
                <a:gd name="T2" fmla="*/ 72 w 122"/>
                <a:gd name="T3" fmla="*/ 8 h 107"/>
                <a:gd name="T4" fmla="*/ 50 w 122"/>
                <a:gd name="T5" fmla="*/ 8 h 107"/>
                <a:gd name="T6" fmla="*/ 5 w 122"/>
                <a:gd name="T7" fmla="*/ 88 h 107"/>
                <a:gd name="T8" fmla="*/ 16 w 122"/>
                <a:gd name="T9" fmla="*/ 107 h 107"/>
                <a:gd name="T10" fmla="*/ 106 w 122"/>
                <a:gd name="T11" fmla="*/ 107 h 107"/>
                <a:gd name="T12" fmla="*/ 117 w 122"/>
                <a:gd name="T13" fmla="*/ 88 h 107"/>
              </a:gdLst>
              <a:ahLst/>
              <a:cxnLst>
                <a:cxn ang="0">
                  <a:pos x="T0" y="T1"/>
                </a:cxn>
                <a:cxn ang="0">
                  <a:pos x="T2" y="T3"/>
                </a:cxn>
                <a:cxn ang="0">
                  <a:pos x="T4" y="T5"/>
                </a:cxn>
                <a:cxn ang="0">
                  <a:pos x="T6" y="T7"/>
                </a:cxn>
                <a:cxn ang="0">
                  <a:pos x="T8" y="T9"/>
                </a:cxn>
                <a:cxn ang="0">
                  <a:pos x="T10" y="T11"/>
                </a:cxn>
                <a:cxn ang="0">
                  <a:pos x="T12" y="T13"/>
                </a:cxn>
              </a:cxnLst>
              <a:rect l="0" t="0" r="r" b="b"/>
              <a:pathLst>
                <a:path w="122" h="107">
                  <a:moveTo>
                    <a:pt x="117" y="88"/>
                  </a:moveTo>
                  <a:cubicBezTo>
                    <a:pt x="72" y="8"/>
                    <a:pt x="72" y="8"/>
                    <a:pt x="72" y="8"/>
                  </a:cubicBezTo>
                  <a:cubicBezTo>
                    <a:pt x="67" y="0"/>
                    <a:pt x="55" y="0"/>
                    <a:pt x="50" y="8"/>
                  </a:cubicBezTo>
                  <a:cubicBezTo>
                    <a:pt x="5" y="88"/>
                    <a:pt x="5" y="88"/>
                    <a:pt x="5" y="88"/>
                  </a:cubicBezTo>
                  <a:cubicBezTo>
                    <a:pt x="0" y="96"/>
                    <a:pt x="6" y="107"/>
                    <a:pt x="16" y="107"/>
                  </a:cubicBezTo>
                  <a:cubicBezTo>
                    <a:pt x="106" y="107"/>
                    <a:pt x="106" y="107"/>
                    <a:pt x="106" y="107"/>
                  </a:cubicBezTo>
                  <a:cubicBezTo>
                    <a:pt x="116" y="107"/>
                    <a:pt x="122" y="96"/>
                    <a:pt x="117" y="88"/>
                  </a:cubicBezTo>
                  <a:close/>
                </a:path>
              </a:pathLst>
            </a:custGeom>
            <a:noFill/>
            <a:ln w="1905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32"/>
            <p:cNvSpPr>
              <a:spLocks noChangeShapeType="1"/>
            </p:cNvSpPr>
            <p:nvPr/>
          </p:nvSpPr>
          <p:spPr bwMode="auto">
            <a:xfrm>
              <a:off x="244" y="2863"/>
              <a:ext cx="0" cy="87"/>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33"/>
            <p:cNvSpPr>
              <a:spLocks noChangeShapeType="1"/>
            </p:cNvSpPr>
            <p:nvPr/>
          </p:nvSpPr>
          <p:spPr bwMode="auto">
            <a:xfrm>
              <a:off x="244" y="2989"/>
              <a:ext cx="0" cy="3"/>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30782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315</a:t>
            </a:fld>
            <a:endParaRPr lang="en-US" smtClean="0"/>
          </a:p>
        </p:txBody>
      </p:sp>
      <p:sp>
        <p:nvSpPr>
          <p:cNvPr id="4" name="Text Placeholder 3"/>
          <p:cNvSpPr>
            <a:spLocks noGrp="1"/>
          </p:cNvSpPr>
          <p:nvPr>
            <p:ph type="body" sz="quarter" idx="11"/>
          </p:nvPr>
        </p:nvSpPr>
        <p:spPr>
          <a:xfrm>
            <a:off x="2085975" y="0"/>
            <a:ext cx="8163662" cy="914400"/>
          </a:xfrm>
        </p:spPr>
        <p:txBody>
          <a:bodyPr/>
          <a:lstStyle/>
          <a:p>
            <a:r>
              <a:rPr lang="fr-FR" dirty="0"/>
              <a:t>6-7 : Planification </a:t>
            </a:r>
            <a:r>
              <a:rPr lang="fr-FR" dirty="0" smtClean="0"/>
              <a:t>d'une </a:t>
            </a:r>
            <a:r>
              <a:rPr lang="fr-FR" dirty="0"/>
              <a:t>sauvegarde hebdomadaire</a:t>
            </a:r>
          </a:p>
        </p:txBody>
      </p:sp>
      <p:sp>
        <p:nvSpPr>
          <p:cNvPr id="5" name="Text Placeholder 4"/>
          <p:cNvSpPr>
            <a:spLocks noGrp="1"/>
          </p:cNvSpPr>
          <p:nvPr>
            <p:ph type="body" sz="quarter" idx="12"/>
          </p:nvPr>
        </p:nvSpPr>
        <p:spPr>
          <a:xfrm>
            <a:off x="455730" y="3485832"/>
            <a:ext cx="10971739" cy="1918925"/>
          </a:xfrm>
        </p:spPr>
        <p:txBody>
          <a:bodyPr numCol="1"/>
          <a:lstStyle/>
          <a:p>
            <a:r>
              <a:rPr lang="fr-FR" dirty="0"/>
              <a:t>Tâches :</a:t>
            </a:r>
          </a:p>
          <a:p>
            <a:pPr marL="457200" lvl="1" indent="-457200">
              <a:buFont typeface="+mj-lt"/>
              <a:buAutoNum type="arabicPeriod"/>
            </a:pPr>
            <a:r>
              <a:rPr lang="fr-FR" dirty="0"/>
              <a:t>Accédez à </a:t>
            </a:r>
            <a:r>
              <a:rPr lang="fr-FR" dirty="0" smtClean="0"/>
              <a:t>l'export </a:t>
            </a:r>
            <a:r>
              <a:rPr lang="fr-FR" dirty="0"/>
              <a:t>des données.</a:t>
            </a:r>
          </a:p>
          <a:p>
            <a:pPr marL="457200" lvl="1" indent="-457200">
              <a:buFont typeface="+mj-lt"/>
              <a:buAutoNum type="arabicPeriod"/>
            </a:pPr>
            <a:r>
              <a:rPr lang="fr-FR" dirty="0"/>
              <a:t>Définissez les paramètres </a:t>
            </a:r>
            <a:r>
              <a:rPr lang="fr-FR" dirty="0" smtClean="0"/>
              <a:t>d'exportation</a:t>
            </a:r>
            <a:r>
              <a:rPr lang="fr-FR" dirty="0"/>
              <a:t>.</a:t>
            </a:r>
          </a:p>
          <a:p>
            <a:pPr marL="457200" lvl="1" indent="-457200">
              <a:buFont typeface="+mj-lt"/>
              <a:buAutoNum type="arabicPeriod"/>
            </a:pPr>
            <a:r>
              <a:rPr lang="fr-FR" dirty="0"/>
              <a:t>Planifiez une exportation tous les dimanches pour le mois à venir.</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19" name="Text Placeholder 1"/>
          <p:cNvSpPr>
            <a:spLocks noGrp="1"/>
          </p:cNvSpPr>
          <p:nvPr>
            <p:ph type="body" sz="quarter" idx="15"/>
          </p:nvPr>
        </p:nvSpPr>
        <p:spPr>
          <a:xfrm>
            <a:off x="1767046" y="914400"/>
            <a:ext cx="10424953" cy="2116667"/>
          </a:xfrm>
        </p:spPr>
        <p:txBody>
          <a:bodyPr/>
          <a:lstStyle/>
          <a:p>
            <a:r>
              <a:rPr lang="fr-FR" dirty="0"/>
              <a:t>Objectif : </a:t>
            </a:r>
          </a:p>
          <a:p>
            <a:pPr lvl="1"/>
            <a:r>
              <a:rPr lang="fr-FR" dirty="0"/>
              <a:t>Programmer un export des données hebdomadaire pour sauvegarder toutes les données </a:t>
            </a:r>
            <a:r>
              <a:rPr lang="fr-FR" dirty="0" smtClean="0"/>
              <a:t>d'AW </a:t>
            </a:r>
            <a:r>
              <a:rPr lang="fr-FR" dirty="0" err="1"/>
              <a:t>Computing</a:t>
            </a:r>
            <a:r>
              <a:rPr lang="fr-FR" dirty="0"/>
              <a:t> comme bonne pratique générale et répondre aux conditions de conformité.   </a:t>
            </a:r>
          </a:p>
        </p:txBody>
      </p:sp>
      <p:sp>
        <p:nvSpPr>
          <p:cNvPr id="7" name="Text Placeholder 4"/>
          <p:cNvSpPr>
            <a:spLocks noGrp="1"/>
          </p:cNvSpPr>
          <p:nvPr>
            <p:ph type="body" sz="quarter" idx="12"/>
          </p:nvPr>
        </p:nvSpPr>
        <p:spPr>
          <a:xfrm>
            <a:off x="111760" y="81281"/>
            <a:ext cx="2364740" cy="532620"/>
          </a:xfrm>
        </p:spPr>
        <p:txBody>
          <a:bodyPr/>
          <a:lstStyle/>
          <a:p>
            <a:r>
              <a:rPr lang="fr-FR" sz="1800" dirty="0"/>
              <a:t>REGARDEZ-MOI</a:t>
            </a:r>
          </a:p>
        </p:txBody>
      </p:sp>
    </p:spTree>
    <p:extLst>
      <p:ext uri="{BB962C8B-B14F-4D97-AF65-F5344CB8AC3E}">
        <p14:creationId xmlns:p14="http://schemas.microsoft.com/office/powerpoint/2010/main" val="29358833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latin typeface="+mn-lt"/>
              </a:rPr>
              <a:t>Module 6: Managing Data</a:t>
            </a:r>
          </a:p>
        </p:txBody>
      </p:sp>
      <p:sp>
        <p:nvSpPr>
          <p:cNvPr id="3" name="Text Placeholder 2"/>
          <p:cNvSpPr>
            <a:spLocks noGrp="1"/>
          </p:cNvSpPr>
          <p:nvPr>
            <p:ph type="body" sz="quarter" idx="13"/>
          </p:nvPr>
        </p:nvSpPr>
        <p:spPr>
          <a:xfrm>
            <a:off x="498262" y="914276"/>
            <a:ext cx="5328841" cy="2106386"/>
          </a:xfrm>
        </p:spPr>
        <p:txBody>
          <a:bodyPr/>
          <a:lstStyle/>
          <a:p>
            <a:pPr lvl="2">
              <a:spcBef>
                <a:spcPts val="900"/>
              </a:spcBef>
              <a:buFont typeface="Arial" panose="020B0604020202020204" pitchFamily="34" charset="0"/>
              <a:buChar char="•"/>
            </a:pPr>
            <a:endParaRPr lang="en-US" sz="2400" b="1" dirty="0"/>
          </a:p>
          <a:p>
            <a:pPr lvl="2">
              <a:spcBef>
                <a:spcPts val="900"/>
              </a:spcBef>
              <a:buFont typeface="Arial" panose="020B0604020202020204" pitchFamily="34" charset="0"/>
              <a:buChar char="•"/>
            </a:pPr>
            <a:r>
              <a:rPr lang="en-US" sz="2400" dirty="0"/>
              <a:t>Salesforce Einstein</a:t>
            </a:r>
          </a:p>
          <a:p>
            <a:pPr lvl="2">
              <a:spcBef>
                <a:spcPts val="900"/>
              </a:spcBef>
              <a:buFont typeface="Arial" panose="020B0604020202020204" pitchFamily="34" charset="0"/>
              <a:buChar char="•"/>
            </a:pPr>
            <a:r>
              <a:rPr lang="fr-FR" sz="2400" dirty="0" smtClean="0"/>
              <a:t>Assistants d'importation</a:t>
            </a:r>
          </a:p>
          <a:p>
            <a:pPr lvl="2">
              <a:spcBef>
                <a:spcPts val="900"/>
              </a:spcBef>
              <a:buFont typeface="Arial" panose="020B0604020202020204" pitchFamily="34" charset="0"/>
              <a:buChar char="•"/>
            </a:pPr>
            <a:r>
              <a:rPr lang="fr-FR" sz="2400" dirty="0" smtClean="0"/>
              <a:t>Data Loader</a:t>
            </a:r>
          </a:p>
          <a:p>
            <a:pPr lvl="2">
              <a:spcBef>
                <a:spcPts val="900"/>
              </a:spcBef>
              <a:buFont typeface="Arial" panose="020B0604020202020204" pitchFamily="34" charset="0"/>
              <a:buChar char="•"/>
            </a:pPr>
            <a:r>
              <a:rPr lang="fr-FR" sz="2400" dirty="0" smtClean="0"/>
              <a:t>Transfert de masse</a:t>
            </a:r>
          </a:p>
          <a:p>
            <a:pPr lvl="2">
              <a:spcBef>
                <a:spcPts val="900"/>
              </a:spcBef>
              <a:buFont typeface="Arial" panose="020B0604020202020204" pitchFamily="34" charset="0"/>
              <a:buChar char="•"/>
            </a:pPr>
            <a:r>
              <a:rPr lang="fr-FR" sz="2400" dirty="0" smtClean="0"/>
              <a:t>Sauvegarde de données</a:t>
            </a:r>
          </a:p>
          <a:p>
            <a:pPr lvl="2">
              <a:spcBef>
                <a:spcPts val="900"/>
              </a:spcBef>
              <a:buFont typeface="Arial" panose="020B0604020202020204" pitchFamily="34" charset="0"/>
              <a:buChar char="•"/>
            </a:pPr>
            <a:r>
              <a:rPr lang="fr-FR" sz="2400" b="1" dirty="0" smtClean="0"/>
              <a:t>Suppression de masse et corbeille</a:t>
            </a:r>
          </a:p>
          <a:p>
            <a:pPr marL="0" lvl="2" indent="0">
              <a:spcBef>
                <a:spcPts val="900"/>
              </a:spcBef>
              <a:buNone/>
            </a:pPr>
            <a:endParaRPr lang="en-US" sz="2400" dirty="0"/>
          </a:p>
          <a:p>
            <a:pPr marL="457200" indent="-457200">
              <a:buFont typeface="Wingdings" panose="05000000000000000000" pitchFamily="2" charset="2"/>
              <a:buChar char="§"/>
            </a:pPr>
            <a:endParaRPr lang="en-IN" sz="2800" dirty="0"/>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316</a:t>
            </a:fld>
            <a:endParaRPr lang="en-US" dirty="0"/>
          </a:p>
        </p:txBody>
      </p:sp>
    </p:spTree>
    <p:extLst>
      <p:ext uri="{BB962C8B-B14F-4D97-AF65-F5344CB8AC3E}">
        <p14:creationId xmlns:p14="http://schemas.microsoft.com/office/powerpoint/2010/main" val="37974562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317</a:t>
            </a:fld>
            <a:endParaRPr lang="en-US" smtClean="0"/>
          </a:p>
        </p:txBody>
      </p:sp>
      <p:sp>
        <p:nvSpPr>
          <p:cNvPr id="3" name="Text Placeholder 2"/>
          <p:cNvSpPr>
            <a:spLocks noGrp="1"/>
          </p:cNvSpPr>
          <p:nvPr>
            <p:ph type="body" sz="quarter" idx="11"/>
          </p:nvPr>
        </p:nvSpPr>
        <p:spPr/>
        <p:txBody>
          <a:bodyPr/>
          <a:lstStyle/>
          <a:p>
            <a:r>
              <a:rPr lang="fr-FR" dirty="0"/>
              <a:t>Oups : mauvaises pistes dans le fichier </a:t>
            </a:r>
            <a:r>
              <a:rPr lang="fr-FR" dirty="0" smtClean="0"/>
              <a:t>d'importation</a:t>
            </a:r>
            <a:endParaRPr lang="fr-FR" dirty="0"/>
          </a:p>
        </p:txBody>
      </p:sp>
      <p:pic>
        <p:nvPicPr>
          <p:cNvPr id="4" name="Picture 2" descr="C:\Users\jgoldie\Downloads\DeathtoStock_Desk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373" t="31235" b="12799"/>
          <a:stretch/>
        </p:blipFill>
        <p:spPr bwMode="auto">
          <a:xfrm>
            <a:off x="0" y="921836"/>
            <a:ext cx="12192000" cy="5933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peech-bubble-round9.png"/>
          <p:cNvPicPr>
            <a:picLocks noChangeAspect="1"/>
          </p:cNvPicPr>
          <p:nvPr/>
        </p:nvPicPr>
        <p:blipFill>
          <a:blip r:embed="rId4" cstate="print">
            <a:duotone>
              <a:schemeClr val="bg2">
                <a:shade val="45000"/>
                <a:satMod val="135000"/>
              </a:schemeClr>
              <a:prstClr val="white"/>
            </a:duotone>
          </a:blip>
          <a:stretch>
            <a:fillRect/>
          </a:stretch>
        </p:blipFill>
        <p:spPr>
          <a:xfrm rot="388778">
            <a:off x="3429296" y="1840313"/>
            <a:ext cx="6374091" cy="4455265"/>
          </a:xfrm>
          <a:prstGeom prst="rect">
            <a:avLst/>
          </a:prstGeom>
          <a:effectLst>
            <a:outerShdw blurRad="50800" dist="38100" dir="2700000" algn="tl" rotWithShape="0">
              <a:prstClr val="black">
                <a:alpha val="40000"/>
              </a:prstClr>
            </a:outerShdw>
          </a:effectLst>
        </p:spPr>
      </p:pic>
      <p:sp>
        <p:nvSpPr>
          <p:cNvPr id="7" name="Rectangle 6"/>
          <p:cNvSpPr/>
          <p:nvPr/>
        </p:nvSpPr>
        <p:spPr>
          <a:xfrm>
            <a:off x="4100971" y="2468329"/>
            <a:ext cx="3992485" cy="3191643"/>
          </a:xfrm>
          <a:prstGeom prst="rect">
            <a:avLst/>
          </a:prstGeom>
        </p:spPr>
        <p:txBody>
          <a:bodyPr wrap="square">
            <a:spAutoFit/>
          </a:bodyPr>
          <a:lstStyle/>
          <a:p>
            <a:pPr algn="ctr" fontAlgn="base">
              <a:lnSpc>
                <a:spcPct val="95000"/>
              </a:lnSpc>
              <a:spcBef>
                <a:spcPct val="0"/>
              </a:spcBef>
              <a:spcAft>
                <a:spcPct val="0"/>
              </a:spcAft>
            </a:pPr>
            <a:r>
              <a:rPr lang="fr-FR" sz="4400" b="1" dirty="0">
                <a:solidFill>
                  <a:srgbClr val="FF0000"/>
                </a:solidFill>
              </a:rPr>
              <a:t>Attendez ! </a:t>
            </a:r>
            <a:r>
              <a:rPr lang="fr-FR" sz="3200" b="1" dirty="0"/>
              <a:t/>
            </a:r>
            <a:br>
              <a:rPr lang="fr-FR" sz="3200" b="1" dirty="0"/>
            </a:br>
            <a:r>
              <a:rPr lang="fr-FR" sz="2400" dirty="0"/>
              <a:t>Je viens de découvrir </a:t>
            </a:r>
            <a:r>
              <a:rPr lang="fr-FR" sz="2400" dirty="0" smtClean="0"/>
              <a:t>que</a:t>
            </a:r>
            <a:r>
              <a:rPr lang="pl-PL" sz="2400" dirty="0" smtClean="0"/>
              <a:t> </a:t>
            </a:r>
            <a:r>
              <a:rPr lang="fr-FR" sz="2400" dirty="0" smtClean="0"/>
              <a:t>certaines </a:t>
            </a:r>
            <a:r>
              <a:rPr lang="fr-FR" sz="2400" dirty="0"/>
              <a:t>pistes ne </a:t>
            </a:r>
            <a:r>
              <a:rPr lang="fr-FR" sz="2400" dirty="0" smtClean="0"/>
              <a:t>sont</a:t>
            </a:r>
            <a:r>
              <a:rPr lang="pl-PL" sz="2400" dirty="0" smtClean="0"/>
              <a:t> </a:t>
            </a:r>
            <a:r>
              <a:rPr lang="fr-FR" sz="2400" dirty="0" smtClean="0"/>
              <a:t>pas </a:t>
            </a:r>
            <a:r>
              <a:rPr lang="fr-FR" sz="2400" dirty="0"/>
              <a:t>bonnes ! </a:t>
            </a:r>
            <a:r>
              <a:rPr lang="fr-FR" sz="2400" dirty="0" smtClean="0"/>
              <a:t>Pouvez-vous</a:t>
            </a:r>
            <a:r>
              <a:rPr lang="pl-PL" sz="2400" dirty="0" smtClean="0"/>
              <a:t> </a:t>
            </a:r>
            <a:r>
              <a:rPr lang="fr-FR" sz="2400" dirty="0" smtClean="0"/>
              <a:t>les </a:t>
            </a:r>
            <a:r>
              <a:rPr lang="fr-FR" sz="2400" dirty="0"/>
              <a:t>supprimer ? Il </a:t>
            </a:r>
            <a:r>
              <a:rPr lang="fr-FR" sz="2400" dirty="0" smtClean="0"/>
              <a:t>s'agit</a:t>
            </a:r>
            <a:r>
              <a:rPr lang="pl-PL" sz="2400" dirty="0" smtClean="0"/>
              <a:t> </a:t>
            </a:r>
            <a:r>
              <a:rPr lang="fr-FR" sz="2400" dirty="0" smtClean="0"/>
              <a:t>des </a:t>
            </a:r>
            <a:r>
              <a:rPr lang="fr-FR" sz="2400" dirty="0"/>
              <a:t>pistes où le nom de </a:t>
            </a:r>
            <a:r>
              <a:rPr lang="pl-PL" sz="2400" dirty="0" smtClean="0"/>
              <a:t/>
            </a:r>
            <a:br>
              <a:rPr lang="pl-PL" sz="2400" dirty="0" smtClean="0"/>
            </a:br>
            <a:r>
              <a:rPr lang="fr-FR" sz="2400" dirty="0" smtClean="0"/>
              <a:t>la compagnie</a:t>
            </a:r>
            <a:r>
              <a:rPr lang="pl-PL" sz="2400" dirty="0" smtClean="0"/>
              <a:t> </a:t>
            </a:r>
            <a:r>
              <a:rPr lang="fr-FR" sz="2400" dirty="0" smtClean="0"/>
              <a:t>AW </a:t>
            </a:r>
            <a:r>
              <a:rPr lang="fr-FR" sz="2400" dirty="0" err="1"/>
              <a:t>Computing</a:t>
            </a:r>
            <a:r>
              <a:rPr lang="fr-FR" sz="2400" dirty="0"/>
              <a:t> apparaît.</a:t>
            </a: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58021"/>
          <a:stretch/>
        </p:blipFill>
        <p:spPr>
          <a:xfrm>
            <a:off x="8408386" y="3040764"/>
            <a:ext cx="3519290" cy="3741776"/>
          </a:xfrm>
          <a:prstGeom prst="rect">
            <a:avLst/>
          </a:prstGeom>
        </p:spPr>
      </p:pic>
    </p:spTree>
    <p:extLst>
      <p:ext uri="{BB962C8B-B14F-4D97-AF65-F5344CB8AC3E}">
        <p14:creationId xmlns:p14="http://schemas.microsoft.com/office/powerpoint/2010/main" val="419454278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318</a:t>
            </a:fld>
            <a:endParaRPr lang="en-US" smtClean="0"/>
          </a:p>
        </p:txBody>
      </p:sp>
      <p:sp>
        <p:nvSpPr>
          <p:cNvPr id="3" name="Text Placeholder 2"/>
          <p:cNvSpPr>
            <a:spLocks noGrp="1"/>
          </p:cNvSpPr>
          <p:nvPr>
            <p:ph type="body" sz="quarter" idx="11"/>
          </p:nvPr>
        </p:nvSpPr>
        <p:spPr/>
        <p:txBody>
          <a:bodyPr/>
          <a:lstStyle/>
          <a:p>
            <a:r>
              <a:rPr lang="fr-FR"/>
              <a:t>Suppression des enregistrements en masse</a:t>
            </a:r>
          </a:p>
        </p:txBody>
      </p:sp>
      <p:sp>
        <p:nvSpPr>
          <p:cNvPr id="4" name="Text Placeholder 3"/>
          <p:cNvSpPr>
            <a:spLocks noGrp="1"/>
          </p:cNvSpPr>
          <p:nvPr>
            <p:ph type="body" sz="quarter" idx="12"/>
          </p:nvPr>
        </p:nvSpPr>
        <p:spPr>
          <a:xfrm>
            <a:off x="455732" y="1077686"/>
            <a:ext cx="10971737" cy="947057"/>
          </a:xfrm>
        </p:spPr>
        <p:txBody>
          <a:bodyPr/>
          <a:lstStyle/>
          <a:p>
            <a:pPr>
              <a:lnSpc>
                <a:spcPct val="100000"/>
              </a:lnSpc>
            </a:pPr>
            <a:r>
              <a:rPr lang="fr-FR" dirty="0" smtClean="0"/>
              <a:t>L'outil </a:t>
            </a:r>
            <a:r>
              <a:rPr lang="fr-FR" dirty="0"/>
              <a:t>Supprimer en masse des enregistrements vous permet de supprimer des enregistrements </a:t>
            </a:r>
            <a:r>
              <a:rPr lang="fr-FR" dirty="0" smtClean="0"/>
              <a:t>d'objet </a:t>
            </a:r>
            <a:r>
              <a:rPr lang="fr-FR" dirty="0"/>
              <a:t>standard remplissant des critères spécifiques. </a:t>
            </a:r>
          </a:p>
          <a:p>
            <a:endParaRPr lang="en-IN" dirty="0"/>
          </a:p>
        </p:txBody>
      </p:sp>
      <p:sp>
        <p:nvSpPr>
          <p:cNvPr id="5" name="Text Placeholder 4"/>
          <p:cNvSpPr>
            <a:spLocks noGrp="1"/>
          </p:cNvSpPr>
          <p:nvPr>
            <p:ph type="body" sz="quarter" idx="13"/>
          </p:nvPr>
        </p:nvSpPr>
        <p:spPr>
          <a:xfrm>
            <a:off x="455731" y="2024743"/>
            <a:ext cx="11098094" cy="2930132"/>
          </a:xfrm>
        </p:spPr>
        <p:txBody>
          <a:bodyPr numCol="2" spcCol="360000"/>
          <a:lstStyle/>
          <a:p>
            <a:pPr lvl="1">
              <a:lnSpc>
                <a:spcPct val="100000"/>
              </a:lnSpc>
            </a:pPr>
            <a:r>
              <a:rPr lang="fr-FR" dirty="0"/>
              <a:t>Une liste de tous les enregistrements à supprimer apparaît, afin de valider chaque suppression.</a:t>
            </a:r>
          </a:p>
          <a:p>
            <a:pPr lvl="1">
              <a:lnSpc>
                <a:spcPct val="100000"/>
              </a:lnSpc>
            </a:pPr>
            <a:r>
              <a:rPr lang="fr-FR" dirty="0" smtClean="0"/>
              <a:t>L'outil </a:t>
            </a:r>
            <a:r>
              <a:rPr lang="fr-FR" dirty="0"/>
              <a:t>vous alerte de tous les enregistrements </a:t>
            </a:r>
            <a:r>
              <a:rPr lang="fr-FR" dirty="0" smtClean="0"/>
              <a:t>d'enfant </a:t>
            </a:r>
            <a:r>
              <a:rPr lang="fr-FR" dirty="0"/>
              <a:t>sur le point </a:t>
            </a:r>
            <a:r>
              <a:rPr lang="fr-FR" dirty="0" smtClean="0"/>
              <a:t>d'être </a:t>
            </a:r>
            <a:r>
              <a:rPr lang="fr-FR" dirty="0"/>
              <a:t>supprimés.</a:t>
            </a:r>
          </a:p>
          <a:p>
            <a:pPr lvl="1">
              <a:lnSpc>
                <a:spcPct val="100000"/>
              </a:lnSpc>
            </a:pPr>
            <a:endParaRPr lang="pl-PL" dirty="0" smtClean="0"/>
          </a:p>
          <a:p>
            <a:pPr lvl="1">
              <a:lnSpc>
                <a:spcPct val="100000"/>
              </a:lnSpc>
            </a:pPr>
            <a:endParaRPr lang="pl-PL" dirty="0"/>
          </a:p>
          <a:p>
            <a:pPr lvl="1">
              <a:lnSpc>
                <a:spcPct val="100000"/>
              </a:lnSpc>
            </a:pPr>
            <a:endParaRPr lang="en-US" dirty="0"/>
          </a:p>
          <a:p>
            <a:pPr lvl="1">
              <a:lnSpc>
                <a:spcPct val="100000"/>
              </a:lnSpc>
            </a:pPr>
            <a:r>
              <a:rPr lang="fr-FR" dirty="0"/>
              <a:t>Les bonnes pratiques recommandent de demander ou de réaliser une sauvegarde avant </a:t>
            </a:r>
            <a:r>
              <a:rPr lang="fr-FR" dirty="0" smtClean="0"/>
              <a:t>d'utiliser </a:t>
            </a:r>
            <a:r>
              <a:rPr lang="fr-FR" dirty="0"/>
              <a:t>la suppression en masse.</a:t>
            </a:r>
          </a:p>
          <a:p>
            <a:pPr lvl="1">
              <a:lnSpc>
                <a:spcPct val="100000"/>
              </a:lnSpc>
            </a:pPr>
            <a:r>
              <a:rPr lang="fr-FR" spc="-20" dirty="0"/>
              <a:t>Les enregistrements supprimés sont stockés </a:t>
            </a:r>
            <a:r>
              <a:rPr lang="fr-FR" spc="-20" dirty="0" smtClean="0"/>
              <a:t>dans</a:t>
            </a:r>
            <a:r>
              <a:rPr lang="pl-PL" spc="-20" dirty="0" smtClean="0"/>
              <a:t> </a:t>
            </a:r>
            <a:r>
              <a:rPr lang="fr-FR" spc="-20" dirty="0" smtClean="0"/>
              <a:t>la </a:t>
            </a:r>
            <a:r>
              <a:rPr lang="fr-FR" spc="-20" dirty="0"/>
              <a:t>corbeille pour une durée 15 </a:t>
            </a:r>
            <a:r>
              <a:rPr lang="fr-FR" spc="-20" dirty="0" smtClean="0"/>
              <a:t>jours</a:t>
            </a:r>
            <a:r>
              <a:rPr lang="pl-PL" spc="-20" dirty="0" smtClean="0"/>
              <a:t> </a:t>
            </a:r>
            <a:r>
              <a:rPr lang="fr-FR" spc="-20" dirty="0" smtClean="0"/>
              <a:t>supplémentaires</a:t>
            </a:r>
            <a:r>
              <a:rPr lang="fr-FR" spc="-20" dirty="0"/>
              <a:t>, à moins que vous ne choisissiez </a:t>
            </a:r>
            <a:r>
              <a:rPr lang="fr-FR" b="1" spc="-20" dirty="0"/>
              <a:t>Supprimer définitivement</a:t>
            </a:r>
            <a:r>
              <a:rPr lang="fr-FR" spc="-20" dirty="0"/>
              <a:t>.</a:t>
            </a:r>
          </a:p>
        </p:txBody>
      </p:sp>
      <p:grpSp>
        <p:nvGrpSpPr>
          <p:cNvPr id="6" name="Group 5"/>
          <p:cNvGrpSpPr/>
          <p:nvPr/>
        </p:nvGrpSpPr>
        <p:grpSpPr>
          <a:xfrm>
            <a:off x="-1" y="6057781"/>
            <a:ext cx="12188825" cy="830997"/>
            <a:chOff x="-1" y="6057781"/>
            <a:chExt cx="12188825" cy="830997"/>
          </a:xfrm>
        </p:grpSpPr>
        <p:sp>
          <p:nvSpPr>
            <p:cNvPr id="7" name="Rectangle 6"/>
            <p:cNvSpPr/>
            <p:nvPr/>
          </p:nvSpPr>
          <p:spPr bwMode="auto">
            <a:xfrm>
              <a:off x="-1" y="6057781"/>
              <a:ext cx="12188825"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rPr>
                <a:t>Configuration</a:t>
              </a:r>
              <a:r>
                <a:rPr lang="fr-FR" sz="2000" b="1" i="1" dirty="0">
                  <a:solidFill>
                    <a:srgbClr val="19325C"/>
                  </a:solidFill>
                </a:rPr>
                <a:t> </a:t>
              </a:r>
              <a:r>
                <a:rPr lang="fr-FR" sz="2000" b="1" dirty="0">
                  <a:solidFill>
                    <a:srgbClr val="19325C"/>
                  </a:solidFill>
                </a:rPr>
                <a:t>| Administration | Données | Supprimer en masse des enregistrements </a:t>
              </a:r>
            </a:p>
          </p:txBody>
        </p:sp>
        <p:sp>
          <p:nvSpPr>
            <p:cNvPr id="8"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421482139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319</a:t>
            </a:fld>
            <a:endParaRPr lang="en-US" smtClean="0"/>
          </a:p>
        </p:txBody>
      </p:sp>
      <p:sp>
        <p:nvSpPr>
          <p:cNvPr id="6" name="Text Placeholder 5"/>
          <p:cNvSpPr>
            <a:spLocks noGrp="1"/>
          </p:cNvSpPr>
          <p:nvPr>
            <p:ph type="body" sz="quarter" idx="11"/>
          </p:nvPr>
        </p:nvSpPr>
        <p:spPr/>
        <p:txBody>
          <a:bodyPr/>
          <a:lstStyle/>
          <a:p>
            <a:r>
              <a:rPr lang="fr-FR"/>
              <a:t>Corbeille</a:t>
            </a:r>
          </a:p>
        </p:txBody>
      </p:sp>
      <p:sp>
        <p:nvSpPr>
          <p:cNvPr id="7" name="Text Placeholder 6"/>
          <p:cNvSpPr>
            <a:spLocks noGrp="1"/>
          </p:cNvSpPr>
          <p:nvPr>
            <p:ph type="body" sz="quarter" idx="12"/>
          </p:nvPr>
        </p:nvSpPr>
        <p:spPr>
          <a:xfrm>
            <a:off x="455734" y="975580"/>
            <a:ext cx="4459224" cy="5604833"/>
          </a:xfrm>
        </p:spPr>
        <p:txBody>
          <a:bodyPr/>
          <a:lstStyle/>
          <a:p>
            <a:pPr lvl="1">
              <a:lnSpc>
                <a:spcPct val="100000"/>
              </a:lnSpc>
            </a:pPr>
            <a:r>
              <a:rPr lang="fr-FR" sz="2200" dirty="0"/>
              <a:t>Les enregistrements supprimés sont stockés dans la corbeille pour 15 jours maximum.</a:t>
            </a:r>
          </a:p>
          <a:p>
            <a:pPr lvl="1">
              <a:lnSpc>
                <a:spcPct val="100000"/>
              </a:lnSpc>
            </a:pPr>
            <a:r>
              <a:rPr lang="fr-FR" sz="2200" dirty="0"/>
              <a:t>Les enregistrements peuvent être restaurés en cliquant sur </a:t>
            </a:r>
            <a:r>
              <a:rPr lang="fr-FR" sz="2200" b="1" dirty="0">
                <a:cs typeface="Courier New" pitchFamily="49" charset="0"/>
              </a:rPr>
              <a:t>Annuler la suppression</a:t>
            </a:r>
            <a:r>
              <a:rPr lang="fr-FR" sz="2200" dirty="0"/>
              <a:t>.</a:t>
            </a:r>
          </a:p>
          <a:p>
            <a:pPr lvl="1">
              <a:lnSpc>
                <a:spcPct val="100000"/>
              </a:lnSpc>
            </a:pPr>
            <a:r>
              <a:rPr lang="fr-FR" sz="2200" dirty="0"/>
              <a:t>« Ma Corbeille » est accessible à tous les utilisateurs.</a:t>
            </a:r>
          </a:p>
          <a:p>
            <a:pPr lvl="1">
              <a:lnSpc>
                <a:spcPct val="100000"/>
              </a:lnSpc>
            </a:pPr>
            <a:r>
              <a:rPr lang="fr-FR" sz="2200" dirty="0"/>
              <a:t>« Toutes les corbeilles » est accessible uniquement aux utilisateurs ayant </a:t>
            </a:r>
            <a:r>
              <a:rPr lang="fr-FR" sz="2200" dirty="0" smtClean="0"/>
              <a:t>l'autorisation </a:t>
            </a:r>
            <a:r>
              <a:rPr lang="fr-FR" sz="2200" dirty="0"/>
              <a:t>de « Modifier toutes les données ».</a:t>
            </a:r>
          </a:p>
          <a:p>
            <a:pPr lvl="1">
              <a:lnSpc>
                <a:spcPct val="100000"/>
              </a:lnSpc>
            </a:pPr>
            <a:r>
              <a:rPr lang="fr-FR" sz="2200" dirty="0"/>
              <a:t>La Corbeille est accessible </a:t>
            </a:r>
            <a:r>
              <a:rPr lang="fr-FR" sz="2200" b="1" dirty="0"/>
              <a:t>uniquement</a:t>
            </a:r>
            <a:r>
              <a:rPr lang="fr-FR" sz="2200" dirty="0"/>
              <a:t> avec </a:t>
            </a:r>
            <a:r>
              <a:rPr lang="fr-FR" sz="2200" dirty="0" err="1"/>
              <a:t>Salesforce</a:t>
            </a:r>
            <a:r>
              <a:rPr lang="fr-FR" sz="2200" dirty="0"/>
              <a:t> </a:t>
            </a:r>
            <a:r>
              <a:rPr lang="fr-FR" sz="2200" dirty="0" err="1"/>
              <a:t>Classic</a:t>
            </a:r>
            <a:r>
              <a:rPr lang="fr-FR" sz="2200" dirty="0"/>
              <a:t>.</a:t>
            </a:r>
          </a:p>
          <a:p>
            <a:pPr>
              <a:lnSpc>
                <a:spcPct val="100000"/>
              </a:lnSpc>
            </a:pPr>
            <a:endParaRPr lang="en-IN" sz="2200" dirty="0"/>
          </a:p>
        </p:txBody>
      </p:sp>
      <p:pic>
        <p:nvPicPr>
          <p:cNvPr id="8" name="Picture 3"/>
          <p:cNvPicPr>
            <a:picLocks noChangeAspect="1" noChangeArrowheads="1"/>
          </p:cNvPicPr>
          <p:nvPr/>
        </p:nvPicPr>
        <p:blipFill>
          <a:blip r:embed="rId3" cstate="print"/>
          <a:srcRect/>
          <a:stretch>
            <a:fillRect/>
          </a:stretch>
        </p:blipFill>
        <p:spPr bwMode="auto">
          <a:xfrm>
            <a:off x="5292090" y="1646305"/>
            <a:ext cx="6646131" cy="456391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142280">
            <a:off x="10006738" y="1191634"/>
            <a:ext cx="1338298" cy="1338298"/>
          </a:xfrm>
          <a:prstGeom prst="rect">
            <a:avLst/>
          </a:prstGeom>
        </p:spPr>
      </p:pic>
    </p:spTree>
    <p:extLst>
      <p:ext uri="{BB962C8B-B14F-4D97-AF65-F5344CB8AC3E}">
        <p14:creationId xmlns:p14="http://schemas.microsoft.com/office/powerpoint/2010/main" val="57716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32</a:t>
            </a:fld>
            <a:endParaRPr lang="en-US"/>
          </a:p>
        </p:txBody>
      </p:sp>
      <p:sp>
        <p:nvSpPr>
          <p:cNvPr id="3" name="Text Placeholder 2"/>
          <p:cNvSpPr>
            <a:spLocks noGrp="1"/>
          </p:cNvSpPr>
          <p:nvPr>
            <p:ph type="body" sz="quarter" idx="11"/>
          </p:nvPr>
        </p:nvSpPr>
        <p:spPr/>
        <p:txBody>
          <a:bodyPr/>
          <a:lstStyle/>
          <a:p>
            <a:r>
              <a:rPr lang="fr-FR"/>
              <a:t>Ajout de fichiers Salesforce à un enregistrement</a:t>
            </a:r>
          </a:p>
        </p:txBody>
      </p:sp>
      <p:sp>
        <p:nvSpPr>
          <p:cNvPr id="4" name="Text Placeholder 3"/>
          <p:cNvSpPr>
            <a:spLocks noGrp="1"/>
          </p:cNvSpPr>
          <p:nvPr>
            <p:ph type="body" sz="quarter" idx="12"/>
          </p:nvPr>
        </p:nvSpPr>
        <p:spPr>
          <a:xfrm>
            <a:off x="8269356" y="2834640"/>
            <a:ext cx="3233795" cy="2015657"/>
          </a:xfrm>
        </p:spPr>
        <p:txBody>
          <a:bodyPr/>
          <a:lstStyle/>
          <a:p>
            <a:r>
              <a:rPr lang="fr-FR" dirty="0"/>
              <a:t>Joignez </a:t>
            </a:r>
            <a:r>
              <a:rPr lang="fr-FR" dirty="0" smtClean="0"/>
              <a:t>des </a:t>
            </a:r>
            <a:r>
              <a:rPr lang="fr-FR" dirty="0"/>
              <a:t>fichiers directement aux enregistrements afin de permettre l'accès, la collaboration et la visibilité.</a:t>
            </a:r>
          </a:p>
          <a:p>
            <a:endParaRPr lang="en-IN" dirty="0"/>
          </a:p>
        </p:txBody>
      </p:sp>
      <p:pic>
        <p:nvPicPr>
          <p:cNvPr id="5" name="Picture 4"/>
          <p:cNvPicPr>
            <a:picLocks noChangeAspect="1"/>
          </p:cNvPicPr>
          <p:nvPr/>
        </p:nvPicPr>
        <p:blipFill>
          <a:blip r:embed="rId3" cstate="print"/>
          <a:stretch>
            <a:fillRect/>
          </a:stretch>
        </p:blipFill>
        <p:spPr>
          <a:xfrm>
            <a:off x="589794" y="979881"/>
            <a:ext cx="7415684" cy="559713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Rectangle 5"/>
          <p:cNvSpPr/>
          <p:nvPr/>
        </p:nvSpPr>
        <p:spPr bwMode="auto">
          <a:xfrm>
            <a:off x="7050931" y="4577512"/>
            <a:ext cx="846307" cy="43774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latin typeface="Times New Roman" pitchFamily="18" charset="0"/>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b="61977"/>
          <a:stretch/>
        </p:blipFill>
        <p:spPr>
          <a:xfrm>
            <a:off x="7589712" y="1002003"/>
            <a:ext cx="365137" cy="337885"/>
          </a:xfrm>
          <a:prstGeom prst="flowChartConnector">
            <a:avLst/>
          </a:prstGeom>
          <a:solidFill>
            <a:schemeClr val="bg1">
              <a:lumMod val="95000"/>
            </a:schemeClr>
          </a:solidFill>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t="-1270" r="4357" b="65902"/>
          <a:stretch/>
        </p:blipFill>
        <p:spPr>
          <a:xfrm>
            <a:off x="736847" y="3861344"/>
            <a:ext cx="291600" cy="289968"/>
          </a:xfrm>
          <a:prstGeom prst="flowChartConnector">
            <a:avLst/>
          </a:prstGeom>
          <a:solidFill>
            <a:schemeClr val="bg1">
              <a:lumMod val="95000"/>
            </a:schemeClr>
          </a:solidFill>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t="-1270" r="4357" b="65902"/>
          <a:stretch/>
        </p:blipFill>
        <p:spPr>
          <a:xfrm>
            <a:off x="4946342" y="2451275"/>
            <a:ext cx="291600" cy="289968"/>
          </a:xfrm>
          <a:prstGeom prst="flowChartConnector">
            <a:avLst/>
          </a:prstGeom>
          <a:solidFill>
            <a:schemeClr val="bg1">
              <a:lumMod val="95000"/>
            </a:schemeClr>
          </a:solidFill>
        </p:spPr>
      </p:pic>
    </p:spTree>
    <p:extLst>
      <p:ext uri="{BB962C8B-B14F-4D97-AF65-F5344CB8AC3E}">
        <p14:creationId xmlns:p14="http://schemas.microsoft.com/office/powerpoint/2010/main" val="20771310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320</a:t>
            </a:fld>
            <a:endParaRPr lang="en-US" smtClean="0"/>
          </a:p>
        </p:txBody>
      </p:sp>
      <p:sp>
        <p:nvSpPr>
          <p:cNvPr id="4" name="Text Placeholder 3"/>
          <p:cNvSpPr>
            <a:spLocks noGrp="1"/>
          </p:cNvSpPr>
          <p:nvPr>
            <p:ph type="body" sz="quarter" idx="11"/>
          </p:nvPr>
        </p:nvSpPr>
        <p:spPr>
          <a:xfrm>
            <a:off x="2085975" y="0"/>
            <a:ext cx="9029700" cy="914400"/>
          </a:xfrm>
        </p:spPr>
        <p:txBody>
          <a:bodyPr/>
          <a:lstStyle/>
          <a:p>
            <a:r>
              <a:rPr lang="fr-FR" dirty="0"/>
              <a:t>6-8 : Suppression des enregistrements en masse</a:t>
            </a:r>
          </a:p>
        </p:txBody>
      </p:sp>
      <p:sp>
        <p:nvSpPr>
          <p:cNvPr id="5" name="Text Placeholder 4"/>
          <p:cNvSpPr>
            <a:spLocks noGrp="1"/>
          </p:cNvSpPr>
          <p:nvPr>
            <p:ph type="body" sz="quarter" idx="12"/>
          </p:nvPr>
        </p:nvSpPr>
        <p:spPr>
          <a:xfrm>
            <a:off x="455730" y="3485832"/>
            <a:ext cx="9793907" cy="1918925"/>
          </a:xfrm>
        </p:spPr>
        <p:txBody>
          <a:bodyPr numCol="1"/>
          <a:lstStyle/>
          <a:p>
            <a:r>
              <a:rPr lang="fr-FR" dirty="0"/>
              <a:t>Tâches :</a:t>
            </a:r>
          </a:p>
          <a:p>
            <a:pPr marL="457200" lvl="1" indent="-457200">
              <a:buFont typeface="+mj-lt"/>
              <a:buAutoNum type="arabicPeriod"/>
            </a:pPr>
            <a:r>
              <a:rPr lang="fr-FR" dirty="0"/>
              <a:t>Cliquez sur Supprimer en masse des pistes.</a:t>
            </a:r>
          </a:p>
          <a:p>
            <a:pPr marL="457200" lvl="1" indent="-457200">
              <a:buFont typeface="+mj-lt"/>
              <a:buAutoNum type="arabicPeriod"/>
            </a:pPr>
            <a:r>
              <a:rPr lang="fr-FR" dirty="0"/>
              <a:t>Recherchez des pistes qui répondent à des critères spécifiques.</a:t>
            </a:r>
          </a:p>
          <a:p>
            <a:pPr marL="457200" lvl="1" indent="-457200">
              <a:buFont typeface="+mj-lt"/>
              <a:buAutoNum type="arabicPeriod"/>
            </a:pPr>
            <a:r>
              <a:rPr lang="fr-FR" dirty="0"/>
              <a:t>Marquez et supprimez toutes les pistes correspondantes.</a:t>
            </a:r>
          </a:p>
          <a:p>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19" name="Text Placeholder 1"/>
          <p:cNvSpPr>
            <a:spLocks noGrp="1"/>
          </p:cNvSpPr>
          <p:nvPr>
            <p:ph type="body" sz="quarter" idx="15"/>
          </p:nvPr>
        </p:nvSpPr>
        <p:spPr>
          <a:xfrm>
            <a:off x="1767046" y="914400"/>
            <a:ext cx="10424953" cy="2116667"/>
          </a:xfrm>
        </p:spPr>
        <p:txBody>
          <a:bodyPr rIns="360000"/>
          <a:lstStyle/>
          <a:p>
            <a:r>
              <a:rPr lang="fr-FR" dirty="0"/>
              <a:t>Objectif : </a:t>
            </a:r>
          </a:p>
          <a:p>
            <a:pPr lvl="1"/>
            <a:r>
              <a:rPr lang="fr-FR" spc="-20" dirty="0"/>
              <a:t>Identifier les pistes </a:t>
            </a:r>
            <a:r>
              <a:rPr lang="fr-FR" spc="-20" dirty="0" smtClean="0"/>
              <a:t>d'entraînements </a:t>
            </a:r>
            <a:r>
              <a:rPr lang="fr-FR" spc="-20" dirty="0"/>
              <a:t>que les commerciaux ont créées lors de la préparation pour le salon professionnel. Supprimer ces pistes non valides afin que les données dans </a:t>
            </a:r>
            <a:r>
              <a:rPr lang="fr-FR" spc="-20" dirty="0" err="1"/>
              <a:t>Salesforce</a:t>
            </a:r>
            <a:r>
              <a:rPr lang="fr-FR" spc="-20" dirty="0"/>
              <a:t> soient à jour. </a:t>
            </a:r>
          </a:p>
        </p:txBody>
      </p:sp>
      <p:sp>
        <p:nvSpPr>
          <p:cNvPr id="7" name="Text Placeholder 4"/>
          <p:cNvSpPr>
            <a:spLocks noGrp="1"/>
          </p:cNvSpPr>
          <p:nvPr>
            <p:ph type="body" sz="quarter" idx="12"/>
          </p:nvPr>
        </p:nvSpPr>
        <p:spPr>
          <a:xfrm>
            <a:off x="111760" y="81281"/>
            <a:ext cx="2812415" cy="532620"/>
          </a:xfrm>
        </p:spPr>
        <p:txBody>
          <a:bodyPr/>
          <a:lstStyle/>
          <a:p>
            <a:r>
              <a:rPr lang="fr-FR" sz="1800" dirty="0"/>
              <a:t>REJOIGNEZ-MOI</a:t>
            </a:r>
          </a:p>
        </p:txBody>
      </p:sp>
    </p:spTree>
    <p:extLst>
      <p:ext uri="{BB962C8B-B14F-4D97-AF65-F5344CB8AC3E}">
        <p14:creationId xmlns:p14="http://schemas.microsoft.com/office/powerpoint/2010/main" val="11358442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321</a:t>
            </a:fld>
            <a:endParaRPr lang="en-US" smtClean="0"/>
          </a:p>
        </p:txBody>
      </p:sp>
      <p:sp>
        <p:nvSpPr>
          <p:cNvPr id="3" name="Text Placeholder 2"/>
          <p:cNvSpPr>
            <a:spLocks noGrp="1"/>
          </p:cNvSpPr>
          <p:nvPr>
            <p:ph type="body" sz="quarter" idx="11"/>
          </p:nvPr>
        </p:nvSpPr>
        <p:spPr/>
        <p:txBody>
          <a:bodyPr/>
          <a:lstStyle/>
          <a:p>
            <a:r>
              <a:rPr lang="fr-FR"/>
              <a:t>Contrôle des connaissances</a:t>
            </a:r>
          </a:p>
        </p:txBody>
      </p:sp>
      <p:sp>
        <p:nvSpPr>
          <p:cNvPr id="4" name="Text Placeholder 3"/>
          <p:cNvSpPr>
            <a:spLocks noGrp="1"/>
          </p:cNvSpPr>
          <p:nvPr>
            <p:ph type="body" sz="quarter" idx="12"/>
          </p:nvPr>
        </p:nvSpPr>
        <p:spPr>
          <a:xfrm>
            <a:off x="455732" y="1077687"/>
            <a:ext cx="11279067" cy="5780314"/>
          </a:xfrm>
        </p:spPr>
        <p:txBody>
          <a:bodyPr numCol="2" spcCol="360000"/>
          <a:lstStyle/>
          <a:p>
            <a:pPr marL="400050" lvl="0" indent="-400050">
              <a:lnSpc>
                <a:spcPct val="100000"/>
              </a:lnSpc>
              <a:buFont typeface="+mj-lt"/>
              <a:buAutoNum type="arabicPeriod"/>
            </a:pPr>
            <a:r>
              <a:rPr lang="fr-FR" dirty="0"/>
              <a:t>Lors de </a:t>
            </a:r>
            <a:r>
              <a:rPr lang="fr-FR" dirty="0" smtClean="0"/>
              <a:t>l'importation </a:t>
            </a:r>
            <a:r>
              <a:rPr lang="fr-FR" dirty="0"/>
              <a:t>des enregistrements via </a:t>
            </a:r>
            <a:r>
              <a:rPr lang="fr-FR" dirty="0" smtClean="0"/>
              <a:t>l'Assistant d’importation de </a:t>
            </a:r>
            <a:r>
              <a:rPr lang="fr-FR" dirty="0"/>
              <a:t>données, comment éviter </a:t>
            </a:r>
            <a:r>
              <a:rPr lang="fr-FR" dirty="0" smtClean="0"/>
              <a:t>qu'un </a:t>
            </a:r>
            <a:r>
              <a:rPr lang="fr-FR" dirty="0"/>
              <a:t>enregistrement ne soit pas importé ?</a:t>
            </a:r>
          </a:p>
          <a:p>
            <a:pPr marL="400050" lvl="0" indent="-400050">
              <a:lnSpc>
                <a:spcPct val="100000"/>
              </a:lnSpc>
              <a:buFont typeface="+mj-lt"/>
              <a:buAutoNum type="arabicPeriod"/>
            </a:pPr>
            <a:r>
              <a:rPr lang="fr-FR" dirty="0"/>
              <a:t>Quels avantages y a-t-il à utiliser </a:t>
            </a:r>
            <a:r>
              <a:rPr lang="fr-FR" dirty="0" smtClean="0"/>
              <a:t>l'Assistant d’importation de </a:t>
            </a:r>
            <a:r>
              <a:rPr lang="fr-FR" dirty="0"/>
              <a:t>données pour importer des données dans </a:t>
            </a:r>
            <a:r>
              <a:rPr lang="fr-FR" dirty="0" err="1"/>
              <a:t>Salesforce</a:t>
            </a:r>
            <a:r>
              <a:rPr lang="fr-FR" dirty="0"/>
              <a:t> ? </a:t>
            </a:r>
          </a:p>
          <a:p>
            <a:pPr marL="400050" lvl="0" indent="-400050">
              <a:lnSpc>
                <a:spcPct val="100000"/>
              </a:lnSpc>
              <a:buFont typeface="+mj-lt"/>
              <a:buAutoNum type="arabicPeriod"/>
            </a:pPr>
            <a:r>
              <a:rPr lang="fr-FR" dirty="0"/>
              <a:t>Pourquoi un utilisateur utiliserait Data Loader plutôt que </a:t>
            </a:r>
            <a:r>
              <a:rPr lang="fr-FR" dirty="0" smtClean="0"/>
              <a:t>l'Assistant d’importation de </a:t>
            </a:r>
            <a:r>
              <a:rPr lang="fr-FR" dirty="0"/>
              <a:t>données ? </a:t>
            </a:r>
          </a:p>
          <a:p>
            <a:pPr marL="400050" lvl="0" indent="-400050">
              <a:lnSpc>
                <a:spcPct val="100000"/>
              </a:lnSpc>
              <a:buFont typeface="+mj-lt"/>
              <a:buAutoNum type="arabicPeriod"/>
            </a:pPr>
            <a:endParaRPr lang="en-US" dirty="0"/>
          </a:p>
          <a:p>
            <a:pPr marL="400050" lvl="0" indent="-400050">
              <a:lnSpc>
                <a:spcPct val="100000"/>
              </a:lnSpc>
              <a:buFont typeface="+mj-lt"/>
              <a:buAutoNum type="arabicPeriod"/>
            </a:pPr>
            <a:endParaRPr lang="en-US" dirty="0"/>
          </a:p>
          <a:p>
            <a:pPr marL="400050" lvl="0" indent="-400050">
              <a:lnSpc>
                <a:spcPct val="100000"/>
              </a:lnSpc>
              <a:buFont typeface="+mj-lt"/>
              <a:buAutoNum type="arabicPeriod"/>
            </a:pPr>
            <a:endParaRPr lang="en-US" dirty="0"/>
          </a:p>
          <a:p>
            <a:pPr marL="400050" lvl="0" indent="-400050">
              <a:lnSpc>
                <a:spcPct val="100000"/>
              </a:lnSpc>
              <a:buFont typeface="+mj-lt"/>
              <a:buAutoNum type="arabicPeriod"/>
            </a:pPr>
            <a:r>
              <a:rPr lang="fr-FR" dirty="0" smtClean="0"/>
              <a:t>Comment </a:t>
            </a:r>
            <a:r>
              <a:rPr lang="fr-FR" dirty="0"/>
              <a:t>un administrateur peut-il empêcher un ancien employé de se connecter à </a:t>
            </a:r>
            <a:r>
              <a:rPr lang="fr-FR" dirty="0" smtClean="0"/>
              <a:t>l'organisation </a:t>
            </a:r>
            <a:r>
              <a:rPr lang="fr-FR" dirty="0" err="1"/>
              <a:t>Salesforce</a:t>
            </a:r>
            <a:r>
              <a:rPr lang="fr-FR" dirty="0"/>
              <a:t> et de libérer une licence utilisateur ? </a:t>
            </a:r>
          </a:p>
          <a:p>
            <a:pPr marL="400050" lvl="0" indent="-400050">
              <a:lnSpc>
                <a:spcPct val="100000"/>
              </a:lnSpc>
              <a:buFont typeface="+mj-lt"/>
              <a:buAutoNum type="arabicPeriod"/>
            </a:pPr>
            <a:r>
              <a:rPr lang="fr-FR" dirty="0"/>
              <a:t>Quelle option fournit un moyen automatisé </a:t>
            </a:r>
            <a:r>
              <a:rPr lang="fr-FR" dirty="0" smtClean="0"/>
              <a:t>d'obtenir </a:t>
            </a:r>
            <a:r>
              <a:rPr lang="fr-FR" dirty="0"/>
              <a:t>un éventail complet des données </a:t>
            </a:r>
            <a:r>
              <a:rPr lang="fr-FR" dirty="0" err="1"/>
              <a:t>Salesforce</a:t>
            </a:r>
            <a:r>
              <a:rPr lang="fr-FR" dirty="0"/>
              <a:t> à archiver ? </a:t>
            </a:r>
          </a:p>
          <a:p>
            <a:pPr marL="400050" lvl="0" indent="-400050">
              <a:lnSpc>
                <a:spcPct val="100000"/>
              </a:lnSpc>
              <a:buFont typeface="+mj-lt"/>
              <a:buAutoNum type="arabicPeriod"/>
            </a:pPr>
            <a:r>
              <a:rPr lang="fr-FR" spc="-20" dirty="0"/>
              <a:t>Un administrateur </a:t>
            </a:r>
            <a:r>
              <a:rPr lang="fr-FR" spc="-20" dirty="0" smtClean="0"/>
              <a:t>d'AW </a:t>
            </a:r>
            <a:r>
              <a:rPr lang="fr-FR" spc="-20" dirty="0" err="1"/>
              <a:t>Computing</a:t>
            </a:r>
            <a:r>
              <a:rPr lang="fr-FR" spc="-20" dirty="0"/>
              <a:t> a mal importé un ensemble </a:t>
            </a:r>
            <a:r>
              <a:rPr lang="fr-FR" spc="-20" dirty="0" smtClean="0"/>
              <a:t>d'enregistrements </a:t>
            </a:r>
            <a:r>
              <a:rPr lang="fr-FR" spc="-20" dirty="0"/>
              <a:t>dans </a:t>
            </a:r>
            <a:r>
              <a:rPr lang="fr-FR" spc="-20" dirty="0" err="1"/>
              <a:t>Salesforce</a:t>
            </a:r>
            <a:r>
              <a:rPr lang="fr-FR" spc="-20" dirty="0"/>
              <a:t>. Quels outils peut utiliser un administrateur pour supprimer les enregistrements de </a:t>
            </a:r>
            <a:r>
              <a:rPr lang="fr-FR" spc="-20" dirty="0" err="1"/>
              <a:t>Salesforce</a:t>
            </a:r>
            <a:r>
              <a:rPr lang="fr-FR" spc="-20" dirty="0"/>
              <a:t> ? </a:t>
            </a:r>
          </a:p>
          <a:p>
            <a:pPr>
              <a:lnSpc>
                <a:spcPct val="100000"/>
              </a:lnSpc>
            </a:pPr>
            <a:endParaRPr lang="en-IN" dirty="0"/>
          </a:p>
        </p:txBody>
      </p:sp>
    </p:spTree>
    <p:extLst>
      <p:ext uri="{BB962C8B-B14F-4D97-AF65-F5344CB8AC3E}">
        <p14:creationId xmlns:p14="http://schemas.microsoft.com/office/powerpoint/2010/main" val="6305797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5732" y="2156764"/>
            <a:ext cx="11280538" cy="615553"/>
          </a:xfrm>
        </p:spPr>
        <p:txBody>
          <a:bodyPr/>
          <a:lstStyle/>
          <a:p>
            <a:r>
              <a:rPr lang="en-US" dirty="0"/>
              <a:t>Module 7: </a:t>
            </a:r>
            <a:r>
              <a:rPr lang="en-US" dirty="0" smtClean="0"/>
              <a:t>Rapports et Tableaux de </a:t>
            </a:r>
            <a:r>
              <a:rPr lang="en-US" dirty="0" err="1" smtClean="0"/>
              <a:t>Bord</a:t>
            </a:r>
            <a:endParaRPr lang="en-US" dirty="0"/>
          </a:p>
        </p:txBody>
      </p:sp>
    </p:spTree>
    <p:custDataLst>
      <p:tags r:id="rId1"/>
    </p:custDataLst>
    <p:extLst>
      <p:ext uri="{BB962C8B-B14F-4D97-AF65-F5344CB8AC3E}">
        <p14:creationId xmlns:p14="http://schemas.microsoft.com/office/powerpoint/2010/main" val="35068062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7 : Rapports et tableaux de bord</a:t>
            </a:r>
          </a:p>
        </p:txBody>
      </p:sp>
      <p:sp>
        <p:nvSpPr>
          <p:cNvPr id="3" name="Text Placeholder 2"/>
          <p:cNvSpPr>
            <a:spLocks noGrp="1"/>
          </p:cNvSpPr>
          <p:nvPr>
            <p:ph type="body" sz="quarter" idx="13"/>
          </p:nvPr>
        </p:nvSpPr>
        <p:spPr>
          <a:xfrm>
            <a:off x="455733" y="1371600"/>
            <a:ext cx="11382830" cy="4702629"/>
          </a:xfrm>
        </p:spPr>
        <p:txBody>
          <a:bodyPr numCol="2"/>
          <a:lstStyle/>
          <a:p>
            <a:pPr>
              <a:lnSpc>
                <a:spcPct val="100000"/>
              </a:lnSpc>
            </a:pPr>
            <a:r>
              <a:rPr lang="fr-FR" dirty="0"/>
              <a:t>À la fin de ce module, vous serez en mesure :</a:t>
            </a:r>
          </a:p>
          <a:p>
            <a:pPr marL="342900" lvl="1" indent="-342900">
              <a:lnSpc>
                <a:spcPct val="100000"/>
              </a:lnSpc>
              <a:buFont typeface="Arial" panose="020B0604020202020204" pitchFamily="34" charset="0"/>
              <a:buChar char="•"/>
            </a:pPr>
            <a:r>
              <a:rPr lang="fr-FR" spc="-20" dirty="0"/>
              <a:t>De décrire les différents types et formats de rapports.</a:t>
            </a:r>
          </a:p>
          <a:p>
            <a:pPr marL="342900" lvl="1" indent="-342900">
              <a:lnSpc>
                <a:spcPct val="100000"/>
              </a:lnSpc>
              <a:buFont typeface="Arial" panose="020B0604020202020204" pitchFamily="34" charset="0"/>
              <a:buChar char="•"/>
            </a:pPr>
            <a:r>
              <a:rPr lang="fr-FR" spc="-20" dirty="0"/>
              <a:t>De naviguer dans </a:t>
            </a:r>
            <a:r>
              <a:rPr lang="fr-FR" spc="-20" dirty="0" smtClean="0"/>
              <a:t>l'onglet </a:t>
            </a:r>
            <a:br>
              <a:rPr lang="fr-FR" spc="-20" dirty="0" smtClean="0"/>
            </a:br>
            <a:r>
              <a:rPr lang="fr-FR" spc="-20" dirty="0" smtClean="0"/>
              <a:t>Rapports </a:t>
            </a:r>
            <a:r>
              <a:rPr lang="fr-FR" spc="-20" dirty="0"/>
              <a:t>pour trouver les </a:t>
            </a:r>
            <a:r>
              <a:rPr lang="fr-FR" spc="-20" dirty="0" smtClean="0"/>
              <a:t/>
            </a:r>
            <a:br>
              <a:rPr lang="fr-FR" spc="-20" dirty="0" smtClean="0"/>
            </a:br>
            <a:r>
              <a:rPr lang="fr-FR" spc="-20" dirty="0" smtClean="0"/>
              <a:t>rapports </a:t>
            </a:r>
            <a:r>
              <a:rPr lang="fr-FR" spc="-20" dirty="0"/>
              <a:t>recherchés.</a:t>
            </a:r>
          </a:p>
          <a:p>
            <a:pPr marL="342900" lvl="1" indent="-342900">
              <a:lnSpc>
                <a:spcPct val="100000"/>
              </a:lnSpc>
              <a:buFont typeface="Arial" panose="020B0604020202020204" pitchFamily="34" charset="0"/>
              <a:buChar char="•"/>
            </a:pPr>
            <a:r>
              <a:rPr lang="fr-FR" spc="-20" dirty="0"/>
              <a:t>D'exécuter et de modifier des rapports existants.</a:t>
            </a:r>
          </a:p>
          <a:p>
            <a:pPr marL="342900" lvl="1" indent="-342900">
              <a:lnSpc>
                <a:spcPct val="100000"/>
              </a:lnSpc>
              <a:buFont typeface="Arial" panose="020B0604020202020204" pitchFamily="34" charset="0"/>
              <a:buChar char="•"/>
            </a:pPr>
            <a:r>
              <a:rPr lang="fr-FR" spc="-20" dirty="0"/>
              <a:t>De créer un nouveau rapport personnalisé de A à Z.</a:t>
            </a:r>
          </a:p>
          <a:p>
            <a:pPr marL="342900" lvl="1" indent="-342900">
              <a:lnSpc>
                <a:spcPct val="100000"/>
              </a:lnSpc>
              <a:buFont typeface="Arial" panose="020B0604020202020204" pitchFamily="34" charset="0"/>
              <a:buChar char="•"/>
            </a:pPr>
            <a:r>
              <a:rPr lang="fr-FR" spc="-20" dirty="0"/>
              <a:t>D'ajouter des filtres et D'utiliser </a:t>
            </a:r>
            <a:r>
              <a:rPr lang="fr-FR" spc="-20" dirty="0" smtClean="0"/>
              <a:t/>
            </a:r>
            <a:br>
              <a:rPr lang="fr-FR" spc="-20" dirty="0" smtClean="0"/>
            </a:br>
            <a:r>
              <a:rPr lang="fr-FR" spc="-20" dirty="0" smtClean="0"/>
              <a:t>un </a:t>
            </a:r>
            <a:r>
              <a:rPr lang="fr-FR" spc="-20" dirty="0"/>
              <a:t>filtre logique dans un rapport.</a:t>
            </a:r>
          </a:p>
          <a:p>
            <a:pPr marL="342900" lvl="1" indent="-342900">
              <a:lnSpc>
                <a:spcPct val="100000"/>
              </a:lnSpc>
              <a:buFont typeface="Arial" panose="020B0604020202020204" pitchFamily="34" charset="0"/>
              <a:buChar char="•"/>
            </a:pPr>
            <a:endParaRPr lang="en-GB" dirty="0"/>
          </a:p>
          <a:p>
            <a:pPr marL="342900" lvl="1" indent="-342900">
              <a:lnSpc>
                <a:spcPct val="100000"/>
              </a:lnSpc>
              <a:buFont typeface="Arial" panose="020B0604020202020204" pitchFamily="34" charset="0"/>
              <a:buChar char="•"/>
            </a:pPr>
            <a:endParaRPr lang="en-GB" dirty="0"/>
          </a:p>
          <a:p>
            <a:pPr lvl="1">
              <a:lnSpc>
                <a:spcPct val="100000"/>
              </a:lnSpc>
            </a:pPr>
            <a:endParaRPr lang="en-GB" dirty="0"/>
          </a:p>
          <a:p>
            <a:pPr marL="342900" lvl="1" indent="-342900">
              <a:lnSpc>
                <a:spcPct val="100000"/>
              </a:lnSpc>
              <a:buFont typeface="Arial" panose="020B0604020202020204" pitchFamily="34" charset="0"/>
              <a:buChar char="•"/>
            </a:pPr>
            <a:r>
              <a:rPr lang="fr-FR" spc="-20" dirty="0"/>
              <a:t>D'utiliser des formules personnalisées récapitulatives dans un rapport.</a:t>
            </a:r>
          </a:p>
          <a:p>
            <a:pPr marL="342900" lvl="1" indent="-342900">
              <a:lnSpc>
                <a:spcPct val="100000"/>
              </a:lnSpc>
              <a:buFont typeface="Arial" panose="020B0604020202020204" pitchFamily="34" charset="0"/>
              <a:buChar char="•"/>
            </a:pPr>
            <a:r>
              <a:rPr lang="fr-FR" spc="-20" dirty="0"/>
              <a:t>D'ajouter une sélection conditionnelle dans un rapport.</a:t>
            </a:r>
          </a:p>
          <a:p>
            <a:pPr marL="342900" lvl="1" indent="-342900">
              <a:lnSpc>
                <a:spcPct val="100000"/>
              </a:lnSpc>
              <a:buFont typeface="Arial" panose="020B0604020202020204" pitchFamily="34" charset="0"/>
              <a:buChar char="•"/>
            </a:pPr>
            <a:r>
              <a:rPr lang="fr-FR" spc="-20" dirty="0"/>
              <a:t>De créer des graphiques pour afficher des données récapitulatives.</a:t>
            </a:r>
          </a:p>
          <a:p>
            <a:pPr marL="342900" lvl="1" indent="-342900">
              <a:lnSpc>
                <a:spcPct val="100000"/>
              </a:lnSpc>
              <a:buFont typeface="Arial" panose="020B0604020202020204" pitchFamily="34" charset="0"/>
              <a:buChar char="•"/>
            </a:pPr>
            <a:r>
              <a:rPr lang="fr-FR" spc="-20" dirty="0"/>
              <a:t>De programmer, d'envoyer par </a:t>
            </a:r>
            <a:r>
              <a:rPr lang="fr-FR" spc="-20" dirty="0" smtClean="0"/>
              <a:t/>
            </a:r>
            <a:br>
              <a:rPr lang="fr-FR" spc="-20" dirty="0" smtClean="0"/>
            </a:br>
            <a:r>
              <a:rPr lang="fr-FR" spc="-20" dirty="0" smtClean="0"/>
              <a:t>e-mail</a:t>
            </a:r>
            <a:r>
              <a:rPr lang="fr-FR" spc="-20" dirty="0"/>
              <a:t>, d'imprimer et d'exporter </a:t>
            </a:r>
            <a:r>
              <a:rPr lang="fr-FR" spc="-20" dirty="0" smtClean="0"/>
              <a:t/>
            </a:r>
            <a:br>
              <a:rPr lang="fr-FR" spc="-20" dirty="0" smtClean="0"/>
            </a:br>
            <a:r>
              <a:rPr lang="fr-FR" spc="-20" dirty="0" smtClean="0"/>
              <a:t>un </a:t>
            </a:r>
            <a:r>
              <a:rPr lang="fr-FR" spc="-20" dirty="0"/>
              <a:t>rapport </a:t>
            </a:r>
          </a:p>
          <a:p>
            <a:pPr marL="342900" lvl="1" indent="-342900">
              <a:lnSpc>
                <a:spcPct val="100000"/>
              </a:lnSpc>
              <a:buFont typeface="Arial" panose="020B0604020202020204" pitchFamily="34" charset="0"/>
              <a:buChar char="•"/>
            </a:pPr>
            <a:r>
              <a:rPr lang="fr-FR" spc="-20" dirty="0"/>
              <a:t>De créer un tableau de bord et ajouter des composants</a:t>
            </a:r>
            <a:r>
              <a:rPr lang="fr-FR" dirty="0"/>
              <a:t>.</a:t>
            </a:r>
          </a:p>
          <a:p>
            <a:pPr lvl="1"/>
            <a:endParaRPr lang="en-US" dirty="0"/>
          </a:p>
          <a:p>
            <a:endParaRPr lang="en-IN" dirty="0"/>
          </a:p>
        </p:txBody>
      </p:sp>
      <p:sp>
        <p:nvSpPr>
          <p:cNvPr id="4" name="Slide Number Placeholder 3"/>
          <p:cNvSpPr>
            <a:spLocks noGrp="1"/>
          </p:cNvSpPr>
          <p:nvPr>
            <p:ph type="sldNum" sz="quarter" idx="14"/>
          </p:nvPr>
        </p:nvSpPr>
        <p:spPr>
          <a:xfrm>
            <a:off x="10801350" y="352097"/>
            <a:ext cx="626119" cy="322816"/>
          </a:xfrm>
        </p:spPr>
        <p:txBody>
          <a:bodyPr vert="horz" lIns="91440" tIns="45720" rIns="91440" bIns="45720" rtlCol="0" anchor="ctr"/>
          <a:lstStyle/>
          <a:p>
            <a:fld id="{19FD02D3-6C23-404C-A7B3-DAB79F5D63D7}" type="slidenum">
              <a:rPr lang="en-US"/>
              <a:pPr/>
              <a:t>323</a:t>
            </a:fld>
            <a:endParaRPr lang="en-US"/>
          </a:p>
        </p:txBody>
      </p:sp>
    </p:spTree>
    <p:extLst>
      <p:ext uri="{BB962C8B-B14F-4D97-AF65-F5344CB8AC3E}">
        <p14:creationId xmlns:p14="http://schemas.microsoft.com/office/powerpoint/2010/main" val="415689590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t>Module 7 : Rapports et tableaux de bord</a:t>
            </a:r>
          </a:p>
        </p:txBody>
      </p:sp>
      <p:sp>
        <p:nvSpPr>
          <p:cNvPr id="3" name="Text Placeholder 2"/>
          <p:cNvSpPr>
            <a:spLocks noGrp="1"/>
          </p:cNvSpPr>
          <p:nvPr>
            <p:ph type="body" sz="quarter" idx="13"/>
          </p:nvPr>
        </p:nvSpPr>
        <p:spPr>
          <a:xfrm>
            <a:off x="455732" y="1371600"/>
            <a:ext cx="5328841" cy="3666565"/>
          </a:xfrm>
        </p:spPr>
        <p:txBody>
          <a:bodyPr/>
          <a:lstStyle/>
          <a:p>
            <a:pPr marL="342900" lvl="2" indent="-342900">
              <a:buFont typeface="Arial" panose="020B0604020202020204" pitchFamily="34" charset="0"/>
              <a:buChar char="•"/>
            </a:pPr>
            <a:r>
              <a:rPr lang="fr-FR" sz="2400" b="1" dirty="0">
                <a:latin typeface="+mn-lt"/>
              </a:rPr>
              <a:t>Exécution et modification de rapports</a:t>
            </a:r>
          </a:p>
          <a:p>
            <a:pPr marL="342900" lvl="1" indent="-342900">
              <a:buFont typeface="Arial" panose="020B0604020202020204" pitchFamily="34" charset="0"/>
              <a:buChar char="•"/>
            </a:pPr>
            <a:r>
              <a:rPr lang="fr-FR" dirty="0">
                <a:latin typeface="+mn-lt"/>
              </a:rPr>
              <a:t>Création de nouveaux rapports avec le générateur de rapport</a:t>
            </a:r>
          </a:p>
          <a:p>
            <a:pPr marL="342900" lvl="1" indent="-342900">
              <a:buFont typeface="Arial" panose="020B0604020202020204" pitchFamily="34" charset="0"/>
              <a:buChar char="•"/>
            </a:pPr>
            <a:r>
              <a:rPr lang="fr-FR" dirty="0">
                <a:latin typeface="+mn-lt"/>
              </a:rPr>
              <a:t>Travail avec des filtres de rapport</a:t>
            </a:r>
          </a:p>
          <a:p>
            <a:pPr marL="342900" lvl="1" indent="-342900">
              <a:buFont typeface="Arial" panose="020B0604020202020204" pitchFamily="34" charset="0"/>
              <a:buChar char="•"/>
            </a:pPr>
            <a:r>
              <a:rPr lang="fr-FR" dirty="0">
                <a:latin typeface="+mn-lt"/>
              </a:rPr>
              <a:t>Synthèse avec des formules et des résumés visuels</a:t>
            </a:r>
          </a:p>
          <a:p>
            <a:pPr marL="342900" lvl="1" indent="-342900">
              <a:buFont typeface="Arial" panose="020B0604020202020204" pitchFamily="34" charset="0"/>
              <a:buChar char="•"/>
            </a:pPr>
            <a:r>
              <a:rPr lang="fr-FR" dirty="0">
                <a:latin typeface="+mn-lt"/>
              </a:rPr>
              <a:t>Impression, exportation et envoi de rapports par e-mail </a:t>
            </a:r>
          </a:p>
          <a:p>
            <a:pPr marL="342900" lvl="1" indent="-342900">
              <a:buFont typeface="Arial" panose="020B0604020202020204" pitchFamily="34" charset="0"/>
              <a:buChar char="•"/>
            </a:pPr>
            <a:r>
              <a:rPr lang="fr-FR" dirty="0">
                <a:latin typeface="+mn-lt"/>
              </a:rPr>
              <a:t>Création de tableaux de bord</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324</a:t>
            </a:fld>
            <a:endParaRPr lang="en-US"/>
          </a:p>
        </p:txBody>
      </p:sp>
      <p:sp>
        <p:nvSpPr>
          <p:cNvPr id="5" name="Text Placeholder 2"/>
          <p:cNvSpPr txBox="1">
            <a:spLocks/>
          </p:cNvSpPr>
          <p:nvPr/>
        </p:nvSpPr>
        <p:spPr>
          <a:xfrm>
            <a:off x="6038850" y="1371600"/>
            <a:ext cx="5753100" cy="4850296"/>
          </a:xfrm>
          <a:prstGeom prst="rect">
            <a:avLst/>
          </a:prstGeom>
        </p:spPr>
        <p:txBody>
          <a:bodyPr/>
          <a:lstStyle>
            <a:lvl1pPr algn="l" rtl="0" eaLnBrk="1" fontAlgn="base" hangingPunct="1">
              <a:lnSpc>
                <a:spcPct val="90000"/>
              </a:lnSpc>
              <a:spcBef>
                <a:spcPts val="600"/>
              </a:spcBef>
              <a:spcAft>
                <a:spcPct val="0"/>
              </a:spcAft>
              <a:defRPr sz="2400" b="1">
                <a:solidFill>
                  <a:schemeClr val="tx2"/>
                </a:solidFill>
                <a:latin typeface="Salesforce Sans" panose="020B0505020202020203" pitchFamily="34" charset="0"/>
                <a:ea typeface="+mn-ea"/>
                <a:cs typeface="Arial" pitchFamily="34" charset="0"/>
              </a:defRPr>
            </a:lvl1pPr>
            <a:lvl2pPr marL="0" indent="0" algn="l" rtl="0" eaLnBrk="1" fontAlgn="base" hangingPunct="1">
              <a:lnSpc>
                <a:spcPct val="90000"/>
              </a:lnSpc>
              <a:spcBef>
                <a:spcPts val="600"/>
              </a:spcBef>
              <a:spcAft>
                <a:spcPct val="0"/>
              </a:spcAft>
              <a:buFont typeface="Wingdings" pitchFamily="2" charset="2"/>
              <a:buNone/>
              <a:defRPr sz="2400">
                <a:solidFill>
                  <a:schemeClr val="tx2"/>
                </a:solidFill>
                <a:latin typeface="Salesforce Sans" panose="020B0505020202020203" pitchFamily="34" charset="0"/>
                <a:cs typeface="Arial" pitchFamily="34" charset="0"/>
              </a:defRPr>
            </a:lvl2pPr>
            <a:lvl3pPr marL="457200" indent="-457200" algn="l" rtl="0" eaLnBrk="1" fontAlgn="base" hangingPunct="1">
              <a:lnSpc>
                <a:spcPct val="90000"/>
              </a:lnSpc>
              <a:spcBef>
                <a:spcPts val="0"/>
              </a:spcBef>
              <a:spcAft>
                <a:spcPct val="0"/>
              </a:spcAft>
              <a:buFont typeface="+mj-lt"/>
              <a:buAutoNum type="arabicPeriod"/>
              <a:defRPr sz="2000">
                <a:solidFill>
                  <a:schemeClr val="tx2"/>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100000"/>
              </a:lnSpc>
            </a:pPr>
            <a:r>
              <a:rPr lang="fr-FR" b="0" dirty="0"/>
              <a:t>Les choses commencent à prendre forme. Nos utilisateurs peuvent accéder aux enregistrements dont ils ont besoin, saisir et afficher les bonnes informations. </a:t>
            </a:r>
          </a:p>
          <a:p>
            <a:pPr>
              <a:lnSpc>
                <a:spcPct val="100000"/>
              </a:lnSpc>
            </a:pPr>
            <a:r>
              <a:rPr lang="fr-FR" b="0" dirty="0"/>
              <a:t>Vous allez maintenant commencer à recevoir des demandes de rapports </a:t>
            </a:r>
            <a:r>
              <a:rPr lang="fr-FR" b="0" dirty="0" smtClean="0"/>
              <a:t>d'analyse </a:t>
            </a:r>
            <a:r>
              <a:rPr lang="fr-FR" b="0" dirty="0"/>
              <a:t>de ces informations, nous allons </a:t>
            </a:r>
            <a:r>
              <a:rPr lang="fr-FR" b="0" dirty="0" smtClean="0"/>
              <a:t>donc</a:t>
            </a:r>
            <a:r>
              <a:rPr lang="pl-PL" b="0" dirty="0" smtClean="0"/>
              <a:t> </a:t>
            </a:r>
            <a:r>
              <a:rPr lang="fr-FR" b="0" dirty="0" smtClean="0"/>
              <a:t>regarder </a:t>
            </a:r>
            <a:r>
              <a:rPr lang="fr-FR" b="0" dirty="0"/>
              <a:t>quels rapports sont déjà accessibles dans </a:t>
            </a:r>
            <a:r>
              <a:rPr lang="fr-FR" b="0" dirty="0" err="1"/>
              <a:t>Salesforce</a:t>
            </a:r>
            <a:r>
              <a:rPr lang="fr-FR" b="0" dirty="0"/>
              <a:t> et les personnaliser pour remplir les conditions. Nous utiliserons également le Générateur de rapport pour créer de nouveaux rapports de A à Z. </a:t>
            </a:r>
          </a:p>
        </p:txBody>
      </p:sp>
    </p:spTree>
    <p:extLst>
      <p:ext uri="{BB962C8B-B14F-4D97-AF65-F5344CB8AC3E}">
        <p14:creationId xmlns:p14="http://schemas.microsoft.com/office/powerpoint/2010/main" val="32224876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325</a:t>
            </a:fld>
            <a:endParaRPr lang="en-US" smtClean="0"/>
          </a:p>
        </p:txBody>
      </p:sp>
      <p:sp>
        <p:nvSpPr>
          <p:cNvPr id="3" name="Text Placeholder 2"/>
          <p:cNvSpPr>
            <a:spLocks noGrp="1"/>
          </p:cNvSpPr>
          <p:nvPr>
            <p:ph type="body" sz="quarter" idx="11"/>
          </p:nvPr>
        </p:nvSpPr>
        <p:spPr/>
        <p:txBody>
          <a:bodyPr/>
          <a:lstStyle/>
          <a:p>
            <a:r>
              <a:rPr lang="fr-FR"/>
              <a:t>Que sont les rapports ?</a:t>
            </a:r>
          </a:p>
        </p:txBody>
      </p:sp>
      <p:sp>
        <p:nvSpPr>
          <p:cNvPr id="4" name="Text Placeholder 3"/>
          <p:cNvSpPr>
            <a:spLocks noGrp="1"/>
          </p:cNvSpPr>
          <p:nvPr>
            <p:ph type="body" sz="quarter" idx="12"/>
          </p:nvPr>
        </p:nvSpPr>
        <p:spPr>
          <a:xfrm>
            <a:off x="455732" y="1836237"/>
            <a:ext cx="11164767" cy="2425520"/>
          </a:xfrm>
        </p:spPr>
        <p:txBody>
          <a:bodyPr numCol="2"/>
          <a:lstStyle/>
          <a:p>
            <a:r>
              <a:rPr lang="fr-FR" sz="1800" b="1" dirty="0">
                <a:solidFill>
                  <a:srgbClr val="19325C"/>
                </a:solidFill>
              </a:rPr>
              <a:t>Les rapports standard :</a:t>
            </a:r>
          </a:p>
          <a:p>
            <a:pPr lvl="1"/>
            <a:r>
              <a:rPr lang="fr-FR" sz="1800" dirty="0">
                <a:solidFill>
                  <a:srgbClr val="19325C"/>
                </a:solidFill>
              </a:rPr>
              <a:t>Sont intégrés et peuvent être utilisés comme modèles.</a:t>
            </a:r>
          </a:p>
          <a:p>
            <a:pPr lvl="1"/>
            <a:r>
              <a:rPr lang="fr-FR" sz="1800" dirty="0">
                <a:solidFill>
                  <a:srgbClr val="19325C"/>
                </a:solidFill>
              </a:rPr>
              <a:t>Sont stockés dans des dossiers standard.</a:t>
            </a:r>
          </a:p>
          <a:p>
            <a:pPr lvl="1"/>
            <a:r>
              <a:rPr lang="fr-FR" sz="1800" dirty="0">
                <a:solidFill>
                  <a:srgbClr val="19325C"/>
                </a:solidFill>
              </a:rPr>
              <a:t>Ne peuvent pas être écrasés ou supprimés.</a:t>
            </a:r>
          </a:p>
          <a:p>
            <a:pPr lvl="1"/>
            <a:r>
              <a:rPr lang="fr-FR" sz="1800" dirty="0">
                <a:solidFill>
                  <a:srgbClr val="19325C"/>
                </a:solidFill>
              </a:rPr>
              <a:t>Peuvent être personnalisés et sauvegardés comme rapports personnalisés.</a:t>
            </a:r>
          </a:p>
          <a:p>
            <a:pPr lvl="1">
              <a:buFont typeface="Wingdings" panose="05000000000000000000" pitchFamily="2" charset="2"/>
              <a:buChar char="§"/>
            </a:pPr>
            <a:endParaRPr lang="en-GB" sz="1800" dirty="0">
              <a:solidFill>
                <a:srgbClr val="19325C"/>
              </a:solidFill>
            </a:endParaRPr>
          </a:p>
          <a:p>
            <a:pPr lvl="1">
              <a:buFont typeface="Wingdings" panose="05000000000000000000" pitchFamily="2" charset="2"/>
              <a:buChar char="§"/>
            </a:pPr>
            <a:endParaRPr lang="en-GB" sz="1800" dirty="0">
              <a:solidFill>
                <a:srgbClr val="19325C"/>
              </a:solidFill>
            </a:endParaRPr>
          </a:p>
          <a:p>
            <a:r>
              <a:rPr lang="fr-FR" sz="1800" b="1" dirty="0">
                <a:solidFill>
                  <a:srgbClr val="19325C"/>
                </a:solidFill>
              </a:rPr>
              <a:t>Les rapports personnalisés :</a:t>
            </a:r>
          </a:p>
          <a:p>
            <a:pPr lvl="1"/>
            <a:r>
              <a:rPr lang="fr-FR" sz="1800" dirty="0">
                <a:solidFill>
                  <a:srgbClr val="19325C"/>
                </a:solidFill>
              </a:rPr>
              <a:t>Peuvent être créés à partir des rapports standard.</a:t>
            </a:r>
          </a:p>
          <a:p>
            <a:pPr lvl="1"/>
            <a:r>
              <a:rPr lang="fr-FR" sz="1800" dirty="0">
                <a:solidFill>
                  <a:srgbClr val="19325C"/>
                </a:solidFill>
              </a:rPr>
              <a:t>Peuvent être créés de A à Z en utilisant un type de rapport standard.</a:t>
            </a:r>
          </a:p>
          <a:p>
            <a:pPr lvl="1"/>
            <a:r>
              <a:rPr lang="fr-FR" sz="1800" dirty="0">
                <a:solidFill>
                  <a:srgbClr val="19325C"/>
                </a:solidFill>
              </a:rPr>
              <a:t>Doivent être sauvegardés dans un fichier </a:t>
            </a:r>
            <a:r>
              <a:rPr lang="fr-FR" sz="1800" dirty="0" smtClean="0">
                <a:solidFill>
                  <a:srgbClr val="19325C"/>
                </a:solidFill>
              </a:rPr>
              <a:t>personnalisé</a:t>
            </a:r>
            <a:r>
              <a:rPr lang="pl-PL" sz="1800" dirty="0" smtClean="0">
                <a:solidFill>
                  <a:srgbClr val="19325C"/>
                </a:solidFill>
              </a:rPr>
              <a:t> </a:t>
            </a:r>
            <a:r>
              <a:rPr lang="fr-FR" sz="1800" dirty="0" smtClean="0">
                <a:solidFill>
                  <a:srgbClr val="19325C"/>
                </a:solidFill>
              </a:rPr>
              <a:t>personnel </a:t>
            </a:r>
            <a:r>
              <a:rPr lang="fr-FR" sz="1800" dirty="0">
                <a:solidFill>
                  <a:srgbClr val="19325C"/>
                </a:solidFill>
              </a:rPr>
              <a:t>ou non classé. </a:t>
            </a:r>
          </a:p>
          <a:p>
            <a:pPr lvl="1"/>
            <a:r>
              <a:rPr lang="fr-FR" sz="1800" dirty="0">
                <a:solidFill>
                  <a:srgbClr val="19325C"/>
                </a:solidFill>
              </a:rPr>
              <a:t>Peuvent être écrasés ou supprimés.</a:t>
            </a:r>
          </a:p>
          <a:p>
            <a:pPr marL="342900" indent="-342900">
              <a:buFont typeface="Wingdings" panose="05000000000000000000" pitchFamily="2" charset="2"/>
              <a:buChar char="§"/>
            </a:pPr>
            <a:endParaRPr lang="en-IN" sz="2000" dirty="0">
              <a:solidFill>
                <a:srgbClr val="19325C"/>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22" y="3968642"/>
            <a:ext cx="4222750" cy="269240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7" name="TextBox 6"/>
          <p:cNvSpPr txBox="1"/>
          <p:nvPr/>
        </p:nvSpPr>
        <p:spPr>
          <a:xfrm>
            <a:off x="2402715" y="4838300"/>
            <a:ext cx="1685578" cy="420903"/>
          </a:xfrm>
          <a:prstGeom prst="rect">
            <a:avLst/>
          </a:prstGeom>
          <a:noFill/>
          <a:ln w="38100">
            <a:solidFill>
              <a:srgbClr val="FF0000"/>
            </a:solidFill>
          </a:ln>
        </p:spPr>
        <p:txBody>
          <a:bodyPr wrap="square" rtlCol="0">
            <a:spAutoFit/>
          </a:bodyPr>
          <a:lstStyle/>
          <a:p>
            <a:endParaRPr lang="en-US" dirty="0">
              <a:solidFill>
                <a:srgbClr val="D9E0E2">
                  <a:lumMod val="50000"/>
                </a:srgbClr>
              </a:solidFill>
              <a:latin typeface="Arial" pitchFamily="34" charset="0"/>
              <a:cs typeface="Arial" pitchFamily="34" charset="0"/>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b="26553"/>
          <a:stretch/>
        </p:blipFill>
        <p:spPr>
          <a:xfrm>
            <a:off x="6155473" y="4251670"/>
            <a:ext cx="3752111" cy="2409372"/>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9" name="TextBox 8"/>
          <p:cNvSpPr txBox="1"/>
          <p:nvPr/>
        </p:nvSpPr>
        <p:spPr>
          <a:xfrm>
            <a:off x="7655950" y="5035453"/>
            <a:ext cx="1685578" cy="420903"/>
          </a:xfrm>
          <a:prstGeom prst="rect">
            <a:avLst/>
          </a:prstGeom>
          <a:noFill/>
          <a:ln w="38100">
            <a:solidFill>
              <a:srgbClr val="FF0000"/>
            </a:solidFill>
          </a:ln>
        </p:spPr>
        <p:txBody>
          <a:bodyPr wrap="square" rtlCol="0">
            <a:spAutoFit/>
          </a:bodyPr>
          <a:lstStyle/>
          <a:p>
            <a:endParaRPr lang="en-US" dirty="0">
              <a:solidFill>
                <a:srgbClr val="D9E0E2">
                  <a:lumMod val="50000"/>
                </a:srgbClr>
              </a:solidFill>
              <a:latin typeface="Arial" pitchFamily="34" charset="0"/>
              <a:cs typeface="Arial" pitchFamily="34" charset="0"/>
            </a:endParaRPr>
          </a:p>
        </p:txBody>
      </p:sp>
      <p:grpSp>
        <p:nvGrpSpPr>
          <p:cNvPr id="10" name="Group 9"/>
          <p:cNvGrpSpPr/>
          <p:nvPr/>
        </p:nvGrpSpPr>
        <p:grpSpPr>
          <a:xfrm>
            <a:off x="-1" y="919116"/>
            <a:ext cx="12188825" cy="800219"/>
            <a:chOff x="0" y="6057781"/>
            <a:chExt cx="12188825" cy="800219"/>
          </a:xfrm>
        </p:grpSpPr>
        <p:sp>
          <p:nvSpPr>
            <p:cNvPr id="11" name="Rectangle 10"/>
            <p:cNvSpPr/>
            <p:nvPr/>
          </p:nvSpPr>
          <p:spPr bwMode="auto">
            <a:xfrm>
              <a:off x="0"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cap="all" dirty="0">
                  <a:solidFill>
                    <a:srgbClr val="19325C"/>
                  </a:solidFill>
                  <a:latin typeface="Salesforce Sans" panose="020B0505020202020203" pitchFamily="34" charset="0"/>
                  <a:cs typeface="Arial" panose="020B0604020202020204" pitchFamily="34" charset="0"/>
                </a:rPr>
                <a:t>DÉFINITION : </a:t>
              </a:r>
              <a:r>
                <a:rPr lang="fr-FR" sz="2000" dirty="0">
                  <a:solidFill>
                    <a:srgbClr val="19325C"/>
                  </a:solidFill>
                </a:rPr>
                <a:t>les</a:t>
              </a:r>
              <a:r>
                <a:rPr lang="fr-FR" sz="2000" b="1" dirty="0" smtClean="0">
                  <a:solidFill>
                    <a:srgbClr val="19325C"/>
                  </a:solidFill>
                  <a:latin typeface="Salesforce Sans" panose="020B0505020202020203" pitchFamily="34" charset="0"/>
                  <a:cs typeface="Arial" pitchFamily="34" charset="0"/>
                </a:rPr>
                <a:t> </a:t>
              </a:r>
              <a:r>
                <a:rPr lang="fr-FR" sz="2000" b="1" dirty="0">
                  <a:solidFill>
                    <a:srgbClr val="19325C"/>
                  </a:solidFill>
                  <a:latin typeface="Salesforce Sans" panose="020B0505020202020203" pitchFamily="34" charset="0"/>
                  <a:cs typeface="Arial" pitchFamily="34" charset="0"/>
                </a:rPr>
                <a:t>Rapports </a:t>
              </a:r>
              <a:r>
                <a:rPr lang="fr-FR" sz="2000" dirty="0">
                  <a:solidFill>
                    <a:srgbClr val="19325C"/>
                  </a:solidFill>
                  <a:latin typeface="Salesforce Sans" panose="020B0505020202020203" pitchFamily="34" charset="0"/>
                  <a:cs typeface="Arial" pitchFamily="34" charset="0"/>
                </a:rPr>
                <a:t>sont des listes ou des synthèses qui vous permettent de regrouper </a:t>
              </a:r>
              <a:r>
                <a:rPr lang="pl-PL" sz="2000" dirty="0" smtClean="0">
                  <a:solidFill>
                    <a:srgbClr val="19325C"/>
                  </a:solidFill>
                  <a:latin typeface="Salesforce Sans" panose="020B0505020202020203" pitchFamily="34" charset="0"/>
                  <a:cs typeface="Arial" pitchFamily="34" charset="0"/>
                </a:rPr>
                <a:t/>
              </a:r>
              <a:br>
                <a:rPr lang="pl-PL" sz="2000" dirty="0" smtClean="0">
                  <a:solidFill>
                    <a:srgbClr val="19325C"/>
                  </a:solidFill>
                  <a:latin typeface="Salesforce Sans" panose="020B0505020202020203" pitchFamily="34" charset="0"/>
                  <a:cs typeface="Arial" pitchFamily="34" charset="0"/>
                </a:rPr>
              </a:br>
              <a:r>
                <a:rPr lang="fr-FR" sz="2000" dirty="0" smtClean="0">
                  <a:solidFill>
                    <a:srgbClr val="19325C"/>
                  </a:solidFill>
                  <a:latin typeface="Salesforce Sans" panose="020B0505020202020203" pitchFamily="34" charset="0"/>
                  <a:cs typeface="Arial" pitchFamily="34" charset="0"/>
                </a:rPr>
                <a:t>et d'analyser</a:t>
              </a:r>
              <a:r>
                <a:rPr lang="pl-PL" sz="2000" dirty="0" smtClean="0">
                  <a:solidFill>
                    <a:srgbClr val="19325C"/>
                  </a:solidFill>
                  <a:latin typeface="Salesforce Sans" panose="020B0505020202020203" pitchFamily="34" charset="0"/>
                  <a:cs typeface="Arial" pitchFamily="34" charset="0"/>
                </a:rPr>
                <a:t> </a:t>
              </a:r>
              <a:r>
                <a:rPr lang="fr-FR" sz="2000" dirty="0" smtClean="0">
                  <a:solidFill>
                    <a:srgbClr val="19325C"/>
                  </a:solidFill>
                  <a:latin typeface="Salesforce Sans" panose="020B0505020202020203" pitchFamily="34" charset="0"/>
                  <a:cs typeface="Arial" pitchFamily="34" charset="0"/>
                </a:rPr>
                <a:t>vos </a:t>
              </a:r>
              <a:r>
                <a:rPr lang="fr-FR" sz="2000" dirty="0">
                  <a:solidFill>
                    <a:srgbClr val="19325C"/>
                  </a:solidFill>
                  <a:latin typeface="Salesforce Sans" panose="020B0505020202020203" pitchFamily="34" charset="0"/>
                  <a:cs typeface="Arial" pitchFamily="34" charset="0"/>
                </a:rPr>
                <a:t>données de différentes manières. </a:t>
              </a:r>
            </a:p>
          </p:txBody>
        </p:sp>
        <p:grpSp>
          <p:nvGrpSpPr>
            <p:cNvPr id="12" name="Group 11"/>
            <p:cNvGrpSpPr/>
            <p:nvPr/>
          </p:nvGrpSpPr>
          <p:grpSpPr>
            <a:xfrm>
              <a:off x="64543" y="6161899"/>
              <a:ext cx="402199" cy="324907"/>
              <a:chOff x="520156" y="1439382"/>
              <a:chExt cx="402199" cy="324907"/>
            </a:xfrm>
          </p:grpSpPr>
          <p:sp>
            <p:nvSpPr>
              <p:cNvPr id="13"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81659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326</a:t>
            </a:fld>
            <a:endParaRPr lang="en-US" smtClean="0"/>
          </a:p>
        </p:txBody>
      </p:sp>
      <p:sp>
        <p:nvSpPr>
          <p:cNvPr id="3" name="Text Placeholder 2"/>
          <p:cNvSpPr>
            <a:spLocks noGrp="1"/>
          </p:cNvSpPr>
          <p:nvPr>
            <p:ph type="body" sz="quarter" idx="11"/>
          </p:nvPr>
        </p:nvSpPr>
        <p:spPr/>
        <p:txBody>
          <a:bodyPr/>
          <a:lstStyle/>
          <a:p>
            <a:r>
              <a:rPr lang="fr-FR" dirty="0"/>
              <a:t>Naviguer dans </a:t>
            </a:r>
            <a:r>
              <a:rPr lang="fr-FR" dirty="0" smtClean="0"/>
              <a:t>l'onglet </a:t>
            </a:r>
            <a:r>
              <a:rPr lang="fr-FR" dirty="0"/>
              <a:t>Rapports</a:t>
            </a:r>
          </a:p>
        </p:txBody>
      </p:sp>
      <p:sp>
        <p:nvSpPr>
          <p:cNvPr id="4" name="Text Placeholder 3"/>
          <p:cNvSpPr>
            <a:spLocks noGrp="1"/>
          </p:cNvSpPr>
          <p:nvPr>
            <p:ph type="body" sz="quarter" idx="12"/>
          </p:nvPr>
        </p:nvSpPr>
        <p:spPr>
          <a:xfrm>
            <a:off x="455733" y="1110343"/>
            <a:ext cx="10971736" cy="963386"/>
          </a:xfrm>
        </p:spPr>
        <p:txBody>
          <a:bodyPr/>
          <a:lstStyle/>
          <a:p>
            <a:pPr>
              <a:lnSpc>
                <a:spcPct val="100000"/>
              </a:lnSpc>
            </a:pPr>
            <a:r>
              <a:rPr lang="fr-FR"/>
              <a:t>Les rapports et les tableaux de bord ont leurs propres onglets dans Lightning. À partir de chaque onglet, vous pouvez trouver des rapports et tableaux de bord existants et en créer de nouveaux.</a:t>
            </a:r>
          </a:p>
          <a:p>
            <a:pPr>
              <a:lnSpc>
                <a:spcPct val="100000"/>
              </a:lnSpc>
            </a:pPr>
            <a:endParaRPr lang="en-IN"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1750"/>
          <a:stretch/>
        </p:blipFill>
        <p:spPr>
          <a:xfrm>
            <a:off x="213360" y="2262235"/>
            <a:ext cx="11978640" cy="4035972"/>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780319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327</a:t>
            </a:fld>
            <a:endParaRPr lang="en-US" smtClean="0"/>
          </a:p>
        </p:txBody>
      </p:sp>
      <p:sp>
        <p:nvSpPr>
          <p:cNvPr id="3" name="Text Placeholder 2"/>
          <p:cNvSpPr>
            <a:spLocks noGrp="1"/>
          </p:cNvSpPr>
          <p:nvPr>
            <p:ph type="body" sz="quarter" idx="11"/>
          </p:nvPr>
        </p:nvSpPr>
        <p:spPr/>
        <p:txBody>
          <a:bodyPr/>
          <a:lstStyle/>
          <a:p>
            <a:r>
              <a:rPr lang="fr-FR" dirty="0" smtClean="0"/>
              <a:t>Dossiers Rapports et </a:t>
            </a:r>
            <a:r>
              <a:rPr lang="fr-FR" dirty="0"/>
              <a:t>Tableaux de bord</a:t>
            </a:r>
          </a:p>
        </p:txBody>
      </p:sp>
      <p:sp>
        <p:nvSpPr>
          <p:cNvPr id="7" name="Content Placeholder 8"/>
          <p:cNvSpPr txBox="1">
            <a:spLocks/>
          </p:cNvSpPr>
          <p:nvPr/>
        </p:nvSpPr>
        <p:spPr bwMode="auto">
          <a:xfrm>
            <a:off x="0" y="921837"/>
            <a:ext cx="3657601" cy="5936163"/>
          </a:xfrm>
          <a:prstGeom prst="rect">
            <a:avLst/>
          </a:prstGeom>
          <a:solidFill>
            <a:srgbClr val="0081B4"/>
          </a:solidFill>
          <a:ln w="9525">
            <a:noFill/>
            <a:miter lim="800000"/>
            <a:headEnd/>
            <a:tailEnd/>
          </a:ln>
        </p:spPr>
        <p:txBody>
          <a:bodyPr vert="horz" wrap="square" lIns="228560" tIns="91424" rIns="228560" bIns="91424" numCol="1" anchor="t" anchorCtr="0" compatLnSpc="1">
            <a:prstTxWarp prst="textNoShape">
              <a:avLst/>
            </a:prstTxWarp>
          </a:bodyPr>
          <a:lstStyle>
            <a:lvl1pPr algn="l" rtl="0" eaLnBrk="1" fontAlgn="base" hangingPunct="1">
              <a:spcBef>
                <a:spcPts val="600"/>
              </a:spcBef>
              <a:spcAft>
                <a:spcPct val="0"/>
              </a:spcAft>
              <a:defRPr sz="2400">
                <a:solidFill>
                  <a:schemeClr val="bg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bg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bg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bg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bg1"/>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chemeClr val="bg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342900" marR="0" lvl="0" indent="-3429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fr-FR" sz="2400" b="0" i="0" u="none" strike="noStrike" cap="none" normalizeH="0" noProof="0" dirty="0" smtClean="0">
                <a:ln>
                  <a:noFill/>
                </a:ln>
                <a:solidFill>
                  <a:srgbClr val="FFFFFF"/>
                </a:solidFill>
                <a:uLnTx/>
                <a:uFillTx/>
                <a:latin typeface="Salesforce Sans" panose="020B0505020202020203" pitchFamily="34" charset="0"/>
                <a:ea typeface="+mn-ea"/>
                <a:cs typeface="Arial" pitchFamily="34" charset="0"/>
              </a:rPr>
              <a:t>L'accès </a:t>
            </a:r>
            <a:r>
              <a:rPr kumimoji="0" lang="fr-FR" sz="2400" b="0" i="0" u="none" strike="noStrike" cap="none" normalizeH="0" noProof="0" dirty="0">
                <a:ln>
                  <a:noFill/>
                </a:ln>
                <a:solidFill>
                  <a:srgbClr val="FFFFFF"/>
                </a:solidFill>
                <a:uLnTx/>
                <a:uFillTx/>
                <a:latin typeface="Salesforce Sans" panose="020B0505020202020203" pitchFamily="34" charset="0"/>
                <a:ea typeface="+mn-ea"/>
                <a:cs typeface="Arial" pitchFamily="34" charset="0"/>
              </a:rPr>
              <a:t>aux rapports et aux tableaux de bord est contrôlé via des dossiers dans </a:t>
            </a:r>
            <a:r>
              <a:rPr kumimoji="0" lang="fr-FR" sz="2400" b="0" i="0" u="none" strike="noStrike" cap="none" normalizeH="0" noProof="0" dirty="0" smtClean="0">
                <a:ln>
                  <a:noFill/>
                </a:ln>
                <a:solidFill>
                  <a:srgbClr val="FFFFFF"/>
                </a:solidFill>
                <a:uLnTx/>
                <a:uFillTx/>
                <a:latin typeface="Salesforce Sans" panose="020B0505020202020203" pitchFamily="34" charset="0"/>
                <a:ea typeface="+mn-ea"/>
                <a:cs typeface="Arial" pitchFamily="34" charset="0"/>
              </a:rPr>
              <a:t>l'onglet </a:t>
            </a:r>
            <a:r>
              <a:rPr kumimoji="0" lang="fr-FR" sz="2400" b="0" i="0" u="none" strike="noStrike" cap="none" normalizeH="0" noProof="0" dirty="0">
                <a:ln>
                  <a:noFill/>
                </a:ln>
                <a:solidFill>
                  <a:srgbClr val="FFFFFF"/>
                </a:solidFill>
                <a:uLnTx/>
                <a:uFillTx/>
                <a:latin typeface="Salesforce Sans" panose="020B0505020202020203" pitchFamily="34" charset="0"/>
                <a:ea typeface="+mn-ea"/>
                <a:cs typeface="Arial" pitchFamily="34" charset="0"/>
              </a:rPr>
              <a:t>Rapports et Tableaux de bord. </a:t>
            </a:r>
          </a:p>
          <a:p>
            <a:pPr marL="342900" indent="-342900" fontAlgn="auto">
              <a:spcBef>
                <a:spcPts val="500"/>
              </a:spcBef>
              <a:spcAft>
                <a:spcPts val="0"/>
              </a:spcAft>
              <a:buFont typeface="Arial" panose="020B0604020202020204" pitchFamily="34" charset="0"/>
              <a:buChar char="•"/>
              <a:defRPr/>
            </a:pPr>
            <a:r>
              <a:rPr lang="fr-FR" dirty="0">
                <a:solidFill>
                  <a:srgbClr val="FFFFFF"/>
                </a:solidFill>
              </a:rPr>
              <a:t>Différents groupes </a:t>
            </a:r>
            <a:r>
              <a:rPr lang="fr-FR" dirty="0" smtClean="0">
                <a:solidFill>
                  <a:srgbClr val="FFFFFF"/>
                </a:solidFill>
              </a:rPr>
              <a:t>d'utilisateurs </a:t>
            </a:r>
            <a:r>
              <a:rPr lang="fr-FR" dirty="0">
                <a:solidFill>
                  <a:srgbClr val="FFFFFF"/>
                </a:solidFill>
              </a:rPr>
              <a:t>peuvent accéder au même dossier. </a:t>
            </a:r>
          </a:p>
        </p:txBody>
      </p:sp>
      <p:pic>
        <p:nvPicPr>
          <p:cNvPr id="4" name="Picture 3"/>
          <p:cNvPicPr>
            <a:picLocks noChangeAspect="1"/>
          </p:cNvPicPr>
          <p:nvPr/>
        </p:nvPicPr>
        <p:blipFill>
          <a:blip r:embed="rId3" cstate="print"/>
          <a:stretch>
            <a:fillRect/>
          </a:stretch>
        </p:blipFill>
        <p:spPr>
          <a:xfrm>
            <a:off x="4495299" y="1294356"/>
            <a:ext cx="6762750" cy="5191125"/>
          </a:xfrm>
          <a:prstGeom prst="rect">
            <a:avLst/>
          </a:prstGeom>
        </p:spPr>
      </p:pic>
      <p:sp>
        <p:nvSpPr>
          <p:cNvPr id="6" name="Rounded Rectangular Callout 18">
            <a:extLst>
              <a:ext uri="{FF2B5EF4-FFF2-40B4-BE49-F238E27FC236}">
                <a16:creationId xmlns:a16="http://schemas.microsoft.com/office/drawing/2014/main" xmlns="" id="{4A68648D-4633-471C-8654-A42456404339}"/>
              </a:ext>
            </a:extLst>
          </p:cNvPr>
          <p:cNvSpPr/>
          <p:nvPr/>
        </p:nvSpPr>
        <p:spPr bwMode="auto">
          <a:xfrm>
            <a:off x="9458325" y="4086686"/>
            <a:ext cx="2715185" cy="1024576"/>
          </a:xfrm>
          <a:prstGeom prst="wedgeRoundRectCallout">
            <a:avLst>
              <a:gd name="adj1" fmla="val -23068"/>
              <a:gd name="adj2" fmla="val -89391"/>
              <a:gd name="adj3" fmla="val 16667"/>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spcBef>
                <a:spcPct val="30000"/>
              </a:spcBef>
              <a:spcAft>
                <a:spcPct val="0"/>
              </a:spcAft>
              <a:defRPr/>
            </a:pPr>
            <a:r>
              <a:rPr lang="fr-FR" sz="2000" dirty="0">
                <a:solidFill>
                  <a:srgbClr val="FFFFFF"/>
                </a:solidFill>
                <a:cs typeface="Arial" pitchFamily="34" charset="0"/>
              </a:rPr>
              <a:t>Afficher, sauvegarder ou gérer les autorisations.</a:t>
            </a:r>
          </a:p>
        </p:txBody>
      </p:sp>
      <p:sp>
        <p:nvSpPr>
          <p:cNvPr id="8" name="Rounded Rectangular Callout 16">
            <a:extLst>
              <a:ext uri="{FF2B5EF4-FFF2-40B4-BE49-F238E27FC236}">
                <a16:creationId xmlns:a16="http://schemas.microsoft.com/office/drawing/2014/main" xmlns="" id="{C4B0C443-6892-47FD-A4C2-B0E7D06E0494}"/>
              </a:ext>
            </a:extLst>
          </p:cNvPr>
          <p:cNvSpPr/>
          <p:nvPr/>
        </p:nvSpPr>
        <p:spPr bwMode="auto">
          <a:xfrm>
            <a:off x="8107459" y="2160438"/>
            <a:ext cx="3008215" cy="957713"/>
          </a:xfrm>
          <a:prstGeom prst="wedgeRoundRectCallout">
            <a:avLst>
              <a:gd name="adj1" fmla="val -77557"/>
              <a:gd name="adj2" fmla="val 42704"/>
              <a:gd name="adj3" fmla="val 16667"/>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dirty="0">
                <a:solidFill>
                  <a:srgbClr val="FFFFFF"/>
                </a:solidFill>
              </a:rPr>
              <a:t>Partager avec des utilisateurs, des rôles et des groupes publics.</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r="788" b="69084"/>
          <a:stretch/>
        </p:blipFill>
        <p:spPr>
          <a:xfrm>
            <a:off x="5047192" y="4397141"/>
            <a:ext cx="346324" cy="297143"/>
          </a:xfrm>
          <a:prstGeom prst="rect">
            <a:avLst/>
          </a:prstGeom>
          <a:solidFill>
            <a:schemeClr val="bg1"/>
          </a:solidFill>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r="1180" b="66562"/>
          <a:stretch/>
        </p:blipFill>
        <p:spPr>
          <a:xfrm>
            <a:off x="4989250" y="4769660"/>
            <a:ext cx="426128" cy="341602"/>
          </a:xfrm>
          <a:prstGeom prst="rect">
            <a:avLst/>
          </a:prstGeom>
          <a:solidFill>
            <a:schemeClr val="bg1"/>
          </a:solidFill>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r="4412" b="65254"/>
          <a:stretch/>
        </p:blipFill>
        <p:spPr>
          <a:xfrm>
            <a:off x="5047192" y="5151277"/>
            <a:ext cx="368186" cy="332504"/>
          </a:xfrm>
          <a:prstGeom prst="rect">
            <a:avLst/>
          </a:prstGeom>
          <a:solidFill>
            <a:schemeClr val="bg1"/>
          </a:solidFill>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r="4322" b="65171"/>
          <a:stretch/>
        </p:blipFill>
        <p:spPr>
          <a:xfrm>
            <a:off x="5057118" y="5523796"/>
            <a:ext cx="370195" cy="332504"/>
          </a:xfrm>
          <a:prstGeom prst="rect">
            <a:avLst/>
          </a:prstGeom>
          <a:solidFill>
            <a:schemeClr val="bg1"/>
          </a:solidFill>
        </p:spPr>
      </p:pic>
    </p:spTree>
    <p:extLst>
      <p:ext uri="{BB962C8B-B14F-4D97-AF65-F5344CB8AC3E}">
        <p14:creationId xmlns:p14="http://schemas.microsoft.com/office/powerpoint/2010/main" val="300457240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EB6C6C1-DEC9-F046-8E09-CA4BDAD2AC3E}"/>
              </a:ext>
            </a:extLst>
          </p:cNvPr>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 Placeholder 2">
            <a:extLst>
              <a:ext uri="{FF2B5EF4-FFF2-40B4-BE49-F238E27FC236}">
                <a16:creationId xmlns:a16="http://schemas.microsoft.com/office/drawing/2014/main" xmlns="" id="{B982A3E7-2894-0842-8F43-4A1079B94D73}"/>
              </a:ext>
            </a:extLst>
          </p:cNvPr>
          <p:cNvSpPr>
            <a:spLocks noGrp="1"/>
          </p:cNvSpPr>
          <p:nvPr>
            <p:ph type="body" sz="quarter" idx="11"/>
          </p:nvPr>
        </p:nvSpPr>
        <p:spPr/>
        <p:txBody>
          <a:bodyPr/>
          <a:lstStyle/>
          <a:p>
            <a:r>
              <a:rPr lang="fr-FR" dirty="0" err="1" smtClean="0"/>
              <a:t>Sous-Dossiers</a:t>
            </a:r>
            <a:r>
              <a:rPr lang="fr-FR" dirty="0" smtClean="0"/>
              <a:t> Rapports et Tableaux de bord</a:t>
            </a:r>
          </a:p>
        </p:txBody>
      </p:sp>
      <p:sp>
        <p:nvSpPr>
          <p:cNvPr id="4" name="Rectangle 3">
            <a:extLst>
              <a:ext uri="{FF2B5EF4-FFF2-40B4-BE49-F238E27FC236}">
                <a16:creationId xmlns:a16="http://schemas.microsoft.com/office/drawing/2014/main" xmlns="" id="{90706715-FA77-AE4B-8DB1-205BE9ED8514}"/>
              </a:ext>
            </a:extLst>
          </p:cNvPr>
          <p:cNvSpPr/>
          <p:nvPr/>
        </p:nvSpPr>
        <p:spPr>
          <a:xfrm>
            <a:off x="512882" y="942975"/>
            <a:ext cx="10814779" cy="1107996"/>
          </a:xfrm>
          <a:prstGeom prst="rect">
            <a:avLst/>
          </a:prstGeom>
        </p:spPr>
        <p:txBody>
          <a:bodyPr wrap="square">
            <a:spAutoFit/>
          </a:bodyPr>
          <a:lstStyle/>
          <a:p>
            <a:r>
              <a:rPr lang="fr-FR" sz="2400" dirty="0" smtClean="0"/>
              <a:t>Créer une hiérarchie de dossiers dans les vues de liste Rapports / Tableaux de bord optimisés</a:t>
            </a:r>
            <a:r>
              <a:rPr lang="en-US" dirty="0"/>
              <a:t/>
            </a:r>
            <a:br>
              <a:rPr lang="en-US" dirty="0"/>
            </a:br>
            <a:endParaRPr lang="en-US" dirty="0"/>
          </a:p>
        </p:txBody>
      </p:sp>
      <p:pic>
        <p:nvPicPr>
          <p:cNvPr id="7170" name="Picture 2" descr="https://lh4.googleusercontent.com/lR8FFwN1CvPnKVtMzOu8Qlr_SturxjPgCqfcuW2fcFKnXuZMHCvoMKWkWsUktYFpwRnHtCLpF3XI3CBm8ukgSPJeEv_N1zdUfR-eNKN5J0O2uMuC3Is401v3Vc4r1hBVtAfakWxwiuU">
            <a:extLst>
              <a:ext uri="{FF2B5EF4-FFF2-40B4-BE49-F238E27FC236}">
                <a16:creationId xmlns:a16="http://schemas.microsoft.com/office/drawing/2014/main" xmlns="" id="{9AB43ADE-F0CD-EC4D-8255-823FD7D7A0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4354" y="1686944"/>
            <a:ext cx="9917646" cy="504017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4.googleusercontent.com/Foc-81_wMyMFCxm279nujHY89GS9UB4Hs_cL2yZlkoV0CnZOQ1OOthetkMczdK80GvVk0g_bg2aRuZ0E9FpkCVjJHG9eWFvNYGTd6OoczhIK0zyerliWoLVIuNSpUMGldItEaCi_dmI">
            <a:extLst>
              <a:ext uri="{FF2B5EF4-FFF2-40B4-BE49-F238E27FC236}">
                <a16:creationId xmlns:a16="http://schemas.microsoft.com/office/drawing/2014/main" xmlns="" id="{6DCF21B7-0613-6645-95D8-2EFF8DE7E5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5512" y="3449908"/>
            <a:ext cx="1363914" cy="3170179"/>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16">
            <a:extLst>
              <a:ext uri="{FF2B5EF4-FFF2-40B4-BE49-F238E27FC236}">
                <a16:creationId xmlns:a16="http://schemas.microsoft.com/office/drawing/2014/main" xmlns="" id="{A8F5ADFD-19C9-5F45-B4D9-0B463C471641}"/>
              </a:ext>
            </a:extLst>
          </p:cNvPr>
          <p:cNvSpPr/>
          <p:nvPr/>
        </p:nvSpPr>
        <p:spPr bwMode="auto">
          <a:xfrm>
            <a:off x="8097308" y="5492069"/>
            <a:ext cx="1738893" cy="1235054"/>
          </a:xfrm>
          <a:prstGeom prst="wedgeRoundRectCallout">
            <a:avLst>
              <a:gd name="adj1" fmla="val 105842"/>
              <a:gd name="adj2" fmla="val 14198"/>
              <a:gd name="adj3" fmla="val 16667"/>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dirty="0" smtClean="0">
                <a:solidFill>
                  <a:srgbClr val="FFFFFF"/>
                </a:solidFill>
              </a:rPr>
              <a:t>Déplacer un rapport vers un sous-dossier</a:t>
            </a:r>
            <a:r>
              <a:rPr lang="en-GB" sz="2000" dirty="0" smtClean="0">
                <a:solidFill>
                  <a:srgbClr val="FFFFFF"/>
                </a:solidFill>
              </a:rPr>
              <a:t>. </a:t>
            </a:r>
            <a:endParaRPr lang="en-US" sz="2000" dirty="0">
              <a:solidFill>
                <a:srgbClr val="FFFFFF"/>
              </a:solidFill>
              <a:latin typeface="Times New Roman" pitchFamily="18" charset="0"/>
            </a:endParaRPr>
          </a:p>
        </p:txBody>
      </p:sp>
      <p:sp>
        <p:nvSpPr>
          <p:cNvPr id="8" name="Rounded Rectangular Callout 16">
            <a:extLst>
              <a:ext uri="{FF2B5EF4-FFF2-40B4-BE49-F238E27FC236}">
                <a16:creationId xmlns:a16="http://schemas.microsoft.com/office/drawing/2014/main" xmlns="" id="{34C5CBBC-CA27-FE4E-BCB3-0FCFABDC0C79}"/>
              </a:ext>
            </a:extLst>
          </p:cNvPr>
          <p:cNvSpPr/>
          <p:nvPr/>
        </p:nvSpPr>
        <p:spPr bwMode="auto">
          <a:xfrm>
            <a:off x="191386" y="1686944"/>
            <a:ext cx="1826187" cy="2286716"/>
          </a:xfrm>
          <a:prstGeom prst="wedgeRoundRectCallout">
            <a:avLst>
              <a:gd name="adj1" fmla="val 74481"/>
              <a:gd name="adj2" fmla="val -5136"/>
              <a:gd name="adj3" fmla="val 16667"/>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dirty="0" smtClean="0">
                <a:solidFill>
                  <a:srgbClr val="FFFFFF"/>
                </a:solidFill>
              </a:rPr>
              <a:t>La hiérarchie des dossiers peut être vue à l'aide de ce chemin d'accès </a:t>
            </a:r>
            <a:endParaRPr lang="en-US" sz="2000" dirty="0">
              <a:solidFill>
                <a:srgbClr val="FFFFFF"/>
              </a:solidFill>
            </a:endParaRPr>
          </a:p>
        </p:txBody>
      </p:sp>
    </p:spTree>
    <p:extLst>
      <p:ext uri="{BB962C8B-B14F-4D97-AF65-F5344CB8AC3E}">
        <p14:creationId xmlns:p14="http://schemas.microsoft.com/office/powerpoint/2010/main" val="31412741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329</a:t>
            </a:fld>
            <a:endParaRPr lang="en-US" smtClean="0"/>
          </a:p>
        </p:txBody>
      </p:sp>
      <p:sp>
        <p:nvSpPr>
          <p:cNvPr id="3" name="Text Placeholder 2"/>
          <p:cNvSpPr>
            <a:spLocks noGrp="1"/>
          </p:cNvSpPr>
          <p:nvPr>
            <p:ph type="body" sz="quarter" idx="11"/>
          </p:nvPr>
        </p:nvSpPr>
        <p:spPr/>
        <p:txBody>
          <a:bodyPr/>
          <a:lstStyle/>
          <a:p>
            <a:r>
              <a:rPr lang="fr-FR"/>
              <a:t>Exécution et modification de rapports</a:t>
            </a:r>
          </a:p>
        </p:txBody>
      </p:sp>
      <p:graphicFrame>
        <p:nvGraphicFramePr>
          <p:cNvPr id="4" name="Table 3"/>
          <p:cNvGraphicFramePr>
            <a:graphicFrameLocks noGrp="1"/>
          </p:cNvGraphicFramePr>
          <p:nvPr>
            <p:extLst>
              <p:ext uri="{D42A27DB-BD31-4B8C-83A1-F6EECF244321}">
                <p14:modId xmlns:p14="http://schemas.microsoft.com/office/powerpoint/2010/main" val="2935594685"/>
              </p:ext>
            </p:extLst>
          </p:nvPr>
        </p:nvGraphicFramePr>
        <p:xfrm>
          <a:off x="1642678" y="1916422"/>
          <a:ext cx="8926668" cy="413045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6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dirty="0" smtClean="0"/>
                        <a:t>J'aimerais un rapport montrant toutes les opportunités de mon équipe pour l'exercice en cours.</a:t>
                      </a:r>
                      <a:endParaRPr lang="fr-FR" sz="1800" b="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2 vues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Conner McCoy </a:t>
                      </a:r>
                      <a:r>
                        <a:rPr lang="fr-FR" sz="1600" b="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An Lin</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Je suis curieuse de voir comment mon équipe </a:t>
                      </a:r>
                      <a:r>
                        <a:rPr lang="fr-FR" sz="1800" b="0" dirty="0" smtClean="0">
                          <a:solidFill>
                            <a:schemeClr val="tx1"/>
                          </a:solidFill>
                          <a:latin typeface="Salesforce Sans" panose="020B0505020202020203" pitchFamily="34" charset="0"/>
                          <a:ea typeface="Segoe UI" pitchFamily="34" charset="0"/>
                          <a:cs typeface="Segoe UI" pitchFamily="34" charset="0"/>
                        </a:rPr>
                        <a:t>s'en </a:t>
                      </a:r>
                      <a:r>
                        <a:rPr lang="fr-FR" sz="1800" b="0" dirty="0">
                          <a:solidFill>
                            <a:schemeClr val="tx1"/>
                          </a:solidFill>
                          <a:latin typeface="Salesforce Sans" panose="020B0505020202020203" pitchFamily="34" charset="0"/>
                          <a:ea typeface="Segoe UI" pitchFamily="34" charset="0"/>
                          <a:cs typeface="Segoe UI" pitchFamily="34" charset="0"/>
                        </a:rPr>
                        <a:t>sort contre les autres </a:t>
                      </a:r>
                      <a:r>
                        <a:rPr lang="fr-FR" sz="1800" b="0" dirty="0" err="1" smtClean="0">
                          <a:solidFill>
                            <a:schemeClr val="tx1"/>
                          </a:solidFill>
                          <a:latin typeface="Salesforce Sans" panose="020B0505020202020203" pitchFamily="34" charset="0"/>
                          <a:ea typeface="Segoe UI" pitchFamily="34" charset="0"/>
                          <a:cs typeface="Segoe UI" pitchFamily="34" charset="0"/>
                        </a:rPr>
                        <a:t>géos</a:t>
                      </a:r>
                      <a:r>
                        <a:rPr lang="fr-FR" sz="1800" b="0" dirty="0">
                          <a:solidFill>
                            <a:schemeClr val="tx1"/>
                          </a:solidFill>
                          <a:latin typeface="Salesforce Sans" panose="020B0505020202020203" pitchFamily="34" charset="0"/>
                          <a:ea typeface="Segoe UI" pitchFamily="34" charset="0"/>
                          <a:cs typeface="Segoe UI" pitchFamily="34" charset="0"/>
                        </a:rPr>
                        <a:t> !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31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2" cstate="print"/>
          <a:srcRect l="1970" t="12280" r="78654" b="85404"/>
          <a:stretch/>
        </p:blipFill>
        <p:spPr>
          <a:xfrm>
            <a:off x="1604235" y="3537348"/>
            <a:ext cx="3280454" cy="277523"/>
          </a:xfrm>
          <a:prstGeom prst="rect">
            <a:avLst/>
          </a:prstGeom>
        </p:spPr>
      </p:pic>
      <p:pic>
        <p:nvPicPr>
          <p:cNvPr id="6" name="Picture 5"/>
          <p:cNvPicPr>
            <a:picLocks noChangeAspect="1"/>
          </p:cNvPicPr>
          <p:nvPr/>
        </p:nvPicPr>
        <p:blipFill rotWithShape="1">
          <a:blip r:embed="rId2" cstate="print"/>
          <a:srcRect l="96090" t="2041" r="2152" b="95552"/>
          <a:stretch/>
        </p:blipFill>
        <p:spPr>
          <a:xfrm>
            <a:off x="10073903" y="1772205"/>
            <a:ext cx="297640" cy="288435"/>
          </a:xfrm>
          <a:prstGeom prst="rect">
            <a:avLst/>
          </a:prstGeom>
        </p:spPr>
      </p:pic>
      <p:pic>
        <p:nvPicPr>
          <p:cNvPr id="7" name="Picture 6"/>
          <p:cNvPicPr>
            <a:picLocks noChangeAspect="1"/>
          </p:cNvPicPr>
          <p:nvPr/>
        </p:nvPicPr>
        <p:blipFill rotWithShape="1">
          <a:blip r:embed="rId2" cstate="print"/>
          <a:srcRect l="95812" t="16466" r="2430" b="81127"/>
          <a:stretch/>
        </p:blipFill>
        <p:spPr>
          <a:xfrm>
            <a:off x="10073903" y="4397767"/>
            <a:ext cx="297640" cy="288435"/>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7567" t="-2851" r="16462" b="75120"/>
          <a:stretch/>
        </p:blipFill>
        <p:spPr>
          <a:xfrm>
            <a:off x="1487919" y="1900744"/>
            <a:ext cx="752241" cy="749133"/>
          </a:xfrm>
          <a:prstGeom prst="ellipse">
            <a:avLst/>
          </a:prstGeom>
          <a:solidFill>
            <a:schemeClr val="bg2">
              <a:lumMod val="90000"/>
            </a:schemeClr>
          </a:solidFill>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7466" t="-3825" r="11777" b="67518"/>
          <a:stretch/>
        </p:blipFill>
        <p:spPr>
          <a:xfrm>
            <a:off x="1718608" y="4364430"/>
            <a:ext cx="521552" cy="578558"/>
          </a:xfrm>
          <a:prstGeom prst="flowChartConnector">
            <a:avLst/>
          </a:prstGeom>
          <a:solidFill>
            <a:schemeClr val="bg1">
              <a:lumMod val="85000"/>
            </a:schemeClr>
          </a:solidFill>
        </p:spPr>
      </p:pic>
      <p:grpSp>
        <p:nvGrpSpPr>
          <p:cNvPr id="13" name="Group 12"/>
          <p:cNvGrpSpPr/>
          <p:nvPr/>
        </p:nvGrpSpPr>
        <p:grpSpPr>
          <a:xfrm>
            <a:off x="1902139" y="3537871"/>
            <a:ext cx="3501663" cy="277000"/>
            <a:chOff x="2204192" y="3458997"/>
            <a:chExt cx="3501663" cy="277000"/>
          </a:xfrm>
        </p:grpSpPr>
        <p:sp>
          <p:nvSpPr>
            <p:cNvPr id="14" name="TextBox 13">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5" name="TextBox 14">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6" name="TextBox 15">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215513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767046" y="914400"/>
            <a:ext cx="10424955" cy="1847461"/>
          </a:xfrm>
        </p:spPr>
        <p:txBody>
          <a:bodyPr/>
          <a:lstStyle/>
          <a:p>
            <a:r>
              <a:rPr lang="fr-FR" dirty="0"/>
              <a:t>Objectif :</a:t>
            </a:r>
          </a:p>
          <a:p>
            <a:pPr lvl="1"/>
            <a:r>
              <a:rPr lang="fr-FR" dirty="0"/>
              <a:t>Découvrez </a:t>
            </a:r>
            <a:r>
              <a:rPr lang="fr-FR" dirty="0" smtClean="0"/>
              <a:t>l'application </a:t>
            </a:r>
            <a:r>
              <a:rPr lang="fr-FR" dirty="0"/>
              <a:t>en passant en revue les principaux objets dans </a:t>
            </a:r>
            <a:r>
              <a:rPr lang="fr-FR" dirty="0" err="1"/>
              <a:t>Salesforce</a:t>
            </a:r>
            <a:r>
              <a:rPr lang="fr-FR" dirty="0"/>
              <a:t> que vous venez de parcourir.</a:t>
            </a:r>
          </a:p>
        </p:txBody>
      </p:sp>
      <p:sp>
        <p:nvSpPr>
          <p:cNvPr id="3" name="Slide Number Placeholder 2"/>
          <p:cNvSpPr>
            <a:spLocks noGrp="1"/>
          </p:cNvSpPr>
          <p:nvPr>
            <p:ph type="sldNum" sz="quarter" idx="10"/>
          </p:nvPr>
        </p:nvSpPr>
        <p:spPr/>
        <p:txBody>
          <a:bodyPr vert="horz" lIns="91440" tIns="45720" rIns="91440" bIns="45720" rtlCol="0" anchor="ctr"/>
          <a:lstStyle/>
          <a:p>
            <a:fld id="{19FD02D3-6C23-404C-A7B3-DAB79F5D63D7}" type="slidenum">
              <a:rPr lang="en-US"/>
              <a:pPr/>
              <a:t>33</a:t>
            </a:fld>
            <a:endParaRPr lang="en-US"/>
          </a:p>
        </p:txBody>
      </p:sp>
      <p:sp>
        <p:nvSpPr>
          <p:cNvPr id="4" name="Text Placeholder 3"/>
          <p:cNvSpPr>
            <a:spLocks noGrp="1"/>
          </p:cNvSpPr>
          <p:nvPr>
            <p:ph type="body" sz="quarter" idx="11"/>
          </p:nvPr>
        </p:nvSpPr>
        <p:spPr>
          <a:xfrm>
            <a:off x="1249680" y="109167"/>
            <a:ext cx="10617200" cy="914400"/>
          </a:xfrm>
        </p:spPr>
        <p:txBody>
          <a:bodyPr/>
          <a:lstStyle/>
          <a:p>
            <a:r>
              <a:rPr lang="fr-FR" dirty="0"/>
              <a:t>1-1 : Découverte de l'application</a:t>
            </a:r>
          </a:p>
        </p:txBody>
      </p:sp>
      <p:sp>
        <p:nvSpPr>
          <p:cNvPr id="5" name="Text Placeholder 4"/>
          <p:cNvSpPr>
            <a:spLocks noGrp="1"/>
          </p:cNvSpPr>
          <p:nvPr>
            <p:ph type="body" sz="quarter" idx="12"/>
          </p:nvPr>
        </p:nvSpPr>
        <p:spPr>
          <a:xfrm>
            <a:off x="457199" y="3247054"/>
            <a:ext cx="12620626" cy="2169825"/>
          </a:xfrm>
        </p:spPr>
        <p:txBody>
          <a:bodyPr wrap="none" rIns="0" numCol="2">
            <a:noAutofit/>
          </a:bodyPr>
          <a:lstStyle/>
          <a:p>
            <a:r>
              <a:rPr lang="fr-FR" dirty="0"/>
              <a:t>Tâches :</a:t>
            </a:r>
          </a:p>
          <a:p>
            <a:pPr marL="457200" lvl="1" indent="-457200">
              <a:buFont typeface="+mj-lt"/>
              <a:buAutoNum type="arabicPeriod"/>
            </a:pPr>
            <a:r>
              <a:rPr lang="fr-FR" dirty="0"/>
              <a:t>Parcourez la page d'accueil.</a:t>
            </a:r>
          </a:p>
          <a:p>
            <a:pPr marL="457200" lvl="1" indent="-457200">
              <a:buFont typeface="+mj-lt"/>
              <a:buAutoNum type="arabicPeriod"/>
            </a:pPr>
            <a:r>
              <a:rPr lang="fr-FR" dirty="0"/>
              <a:t>Parcourez les onglets et </a:t>
            </a:r>
            <a:r>
              <a:rPr lang="fr-FR" dirty="0" smtClean="0"/>
              <a:t>les applications</a:t>
            </a:r>
            <a:r>
              <a:rPr lang="fr-FR" dirty="0"/>
              <a:t>.</a:t>
            </a:r>
          </a:p>
          <a:p>
            <a:pPr marL="457200" lvl="1" indent="-457200">
              <a:buFont typeface="+mj-lt"/>
              <a:buAutoNum type="arabicPeriod"/>
            </a:pPr>
            <a:r>
              <a:rPr lang="fr-FR" dirty="0"/>
              <a:t>Parcourez les enregistrements.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7" name="Text Placeholder 4"/>
          <p:cNvSpPr>
            <a:spLocks noGrp="1"/>
          </p:cNvSpPr>
          <p:nvPr>
            <p:ph type="body" sz="quarter" idx="12"/>
          </p:nvPr>
        </p:nvSpPr>
        <p:spPr>
          <a:xfrm>
            <a:off x="111760" y="81281"/>
            <a:ext cx="2457704" cy="532620"/>
          </a:xfrm>
        </p:spPr>
        <p:txBody>
          <a:bodyPr/>
          <a:lstStyle/>
          <a:p>
            <a:r>
              <a:rPr lang="fr-FR" sz="1800" dirty="0"/>
              <a:t>REJOIGNEZ-MOI</a:t>
            </a:r>
          </a:p>
        </p:txBody>
      </p:sp>
    </p:spTree>
    <p:extLst>
      <p:ext uri="{BB962C8B-B14F-4D97-AF65-F5344CB8AC3E}">
        <p14:creationId xmlns:p14="http://schemas.microsoft.com/office/powerpoint/2010/main" val="360421297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330</a:t>
            </a:fld>
            <a:endParaRPr lang="en-US" smtClean="0"/>
          </a:p>
        </p:txBody>
      </p:sp>
      <p:sp>
        <p:nvSpPr>
          <p:cNvPr id="3" name="Text Placeholder 2"/>
          <p:cNvSpPr>
            <a:spLocks noGrp="1"/>
          </p:cNvSpPr>
          <p:nvPr>
            <p:ph type="body" sz="quarter" idx="11"/>
          </p:nvPr>
        </p:nvSpPr>
        <p:spPr>
          <a:xfrm>
            <a:off x="455733" y="7437"/>
            <a:ext cx="10888542" cy="914400"/>
          </a:xfrm>
        </p:spPr>
        <p:txBody>
          <a:bodyPr/>
          <a:lstStyle/>
          <a:p>
            <a:r>
              <a:rPr lang="fr-FR" spc="-20" dirty="0"/>
              <a:t>Utiliser des options de rapport pour personnaliser un rapport</a:t>
            </a:r>
          </a:p>
        </p:txBody>
      </p:sp>
      <p:sp>
        <p:nvSpPr>
          <p:cNvPr id="4" name="Text Placeholder 3"/>
          <p:cNvSpPr>
            <a:spLocks noGrp="1"/>
          </p:cNvSpPr>
          <p:nvPr>
            <p:ph type="body" sz="quarter" idx="12"/>
          </p:nvPr>
        </p:nvSpPr>
        <p:spPr>
          <a:xfrm>
            <a:off x="455733" y="1107830"/>
            <a:ext cx="10971736" cy="861646"/>
          </a:xfrm>
        </p:spPr>
        <p:txBody>
          <a:bodyPr/>
          <a:lstStyle/>
          <a:p>
            <a:pPr>
              <a:lnSpc>
                <a:spcPct val="100000"/>
              </a:lnSpc>
            </a:pPr>
            <a:r>
              <a:rPr lang="fr-FR" dirty="0"/>
              <a:t>Cliquer sur le symbole du filtre (entonnoir) pour changer rapidement les données que vous voulez voir et les dates à appliquer.</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10815"/>
            <a:ext cx="12192000" cy="3894452"/>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11" name="Group 12"/>
          <p:cNvGrpSpPr/>
          <p:nvPr/>
        </p:nvGrpSpPr>
        <p:grpSpPr>
          <a:xfrm>
            <a:off x="10659497" y="4202466"/>
            <a:ext cx="1423428" cy="1460462"/>
            <a:chOff x="16187955" y="6037979"/>
            <a:chExt cx="1008000" cy="1034225"/>
          </a:xfrm>
          <a:solidFill>
            <a:srgbClr val="19325C"/>
          </a:solidFill>
        </p:grpSpPr>
        <p:sp>
          <p:nvSpPr>
            <p:cNvPr id="13" name="Rounded Rectangle 10"/>
            <p:cNvSpPr/>
            <p:nvPr/>
          </p:nvSpPr>
          <p:spPr bwMode="auto">
            <a:xfrm>
              <a:off x="16187955" y="6037979"/>
              <a:ext cx="1008000" cy="342900"/>
            </a:xfrm>
            <a:prstGeom prst="roundRect">
              <a:avLst/>
            </a:prstGeom>
            <a:grp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a:solidFill>
                    <a:srgbClr val="FFFFFF"/>
                  </a:solidFill>
                  <a:cs typeface="Arial" pitchFamily="34" charset="0"/>
                </a:rPr>
                <a:t>À qui ?</a:t>
              </a:r>
            </a:p>
          </p:txBody>
        </p:sp>
        <p:sp>
          <p:nvSpPr>
            <p:cNvPr id="15" name="Rounded Rectangle 9"/>
            <p:cNvSpPr/>
            <p:nvPr/>
          </p:nvSpPr>
          <p:spPr bwMode="auto">
            <a:xfrm>
              <a:off x="16187955" y="6729304"/>
              <a:ext cx="1008000" cy="342900"/>
            </a:xfrm>
            <a:prstGeom prst="roundRect">
              <a:avLst/>
            </a:prstGeom>
            <a:grp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a:solidFill>
                    <a:srgbClr val="FFFFFF"/>
                  </a:solidFill>
                  <a:cs typeface="Arial" pitchFamily="34" charset="0"/>
                </a:rPr>
                <a:t>Quand ?</a:t>
              </a:r>
            </a:p>
          </p:txBody>
        </p:sp>
      </p:grpSp>
    </p:spTree>
    <p:extLst>
      <p:ext uri="{BB962C8B-B14F-4D97-AF65-F5344CB8AC3E}">
        <p14:creationId xmlns:p14="http://schemas.microsoft.com/office/powerpoint/2010/main" val="123020776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331</a:t>
            </a:fld>
            <a:endParaRPr lang="en-US" smtClean="0"/>
          </a:p>
        </p:txBody>
      </p:sp>
      <p:sp>
        <p:nvSpPr>
          <p:cNvPr id="3" name="Text Placeholder 2"/>
          <p:cNvSpPr>
            <a:spLocks noGrp="1"/>
          </p:cNvSpPr>
          <p:nvPr>
            <p:ph type="body" sz="quarter" idx="11"/>
          </p:nvPr>
        </p:nvSpPr>
        <p:spPr/>
        <p:txBody>
          <a:bodyPr/>
          <a:lstStyle/>
          <a:p>
            <a:r>
              <a:rPr lang="fr-FR" dirty="0"/>
              <a:t>Comment répondre à la demande </a:t>
            </a:r>
            <a:r>
              <a:rPr lang="fr-FR" dirty="0" smtClean="0"/>
              <a:t>d'Allison</a:t>
            </a:r>
            <a:r>
              <a:rPr lang="fr-FR" dirty="0"/>
              <a:t> ?</a:t>
            </a:r>
          </a:p>
        </p:txBody>
      </p:sp>
      <p:graphicFrame>
        <p:nvGraphicFramePr>
          <p:cNvPr id="5" name="Table 4"/>
          <p:cNvGraphicFramePr>
            <a:graphicFrameLocks noGrp="1"/>
          </p:cNvGraphicFramePr>
          <p:nvPr>
            <p:extLst/>
          </p:nvPr>
        </p:nvGraphicFramePr>
        <p:xfrm>
          <a:off x="249881" y="997691"/>
          <a:ext cx="11723815" cy="5712028"/>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5382632">
                  <a:extLst>
                    <a:ext uri="{9D8B030D-6E8A-4147-A177-3AD203B41FA5}">
                      <a16:colId xmlns:a16="http://schemas.microsoft.com/office/drawing/2014/main" xmlns="" val="20000"/>
                    </a:ext>
                  </a:extLst>
                </a:gridCol>
                <a:gridCol w="6341183">
                  <a:extLst>
                    <a:ext uri="{9D8B030D-6E8A-4147-A177-3AD203B41FA5}">
                      <a16:colId xmlns:a16="http://schemas.microsoft.com/office/drawing/2014/main" xmlns="" val="20001"/>
                    </a:ext>
                  </a:extLst>
                </a:gridCol>
              </a:tblGrid>
              <a:tr h="468778">
                <a:tc>
                  <a:txBody>
                    <a:bodyPr/>
                    <a:lstStyle/>
                    <a:p>
                      <a:pPr algn="ctr"/>
                      <a:r>
                        <a:rPr lang="fr-FR" sz="2400">
                          <a:latin typeface="Salesforce Sans" panose="020B0505020202020203" pitchFamily="34" charset="0"/>
                        </a:rPr>
                        <a:t>Options de rapport</a:t>
                      </a:r>
                    </a:p>
                  </a:txBody>
                  <a:tcPr>
                    <a:solidFill>
                      <a:srgbClr val="0070C0"/>
                    </a:solidFill>
                  </a:tcPr>
                </a:tc>
                <a:tc>
                  <a:txBody>
                    <a:bodyPr/>
                    <a:lstStyle/>
                    <a:p>
                      <a:pPr algn="ctr"/>
                      <a:r>
                        <a:rPr lang="fr-FR" sz="2400">
                          <a:latin typeface="Salesforce Sans" panose="020B0505020202020203" pitchFamily="34" charset="0"/>
                        </a:rPr>
                        <a:t>Cela va-t-il marcher ?</a:t>
                      </a:r>
                    </a:p>
                  </a:txBody>
                  <a:tcPr>
                    <a:solidFill>
                      <a:srgbClr val="0070C0"/>
                    </a:solidFill>
                  </a:tcPr>
                </a:tc>
                <a:extLst>
                  <a:ext uri="{0D108BD9-81ED-4DB2-BD59-A6C34878D82A}">
                    <a16:rowId xmlns:a16="http://schemas.microsoft.com/office/drawing/2014/main" xmlns="" val="10000"/>
                  </a:ext>
                </a:extLst>
              </a:tr>
              <a:tr h="1761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alesforce Sans" panose="020B0505020202020203" pitchFamily="34" charset="0"/>
                      </a:endParaRPr>
                    </a:p>
                  </a:txBody>
                  <a:tcPr anchor="ctr"/>
                </a:tc>
                <a:tc>
                  <a:txBody>
                    <a:bodyPr/>
                    <a:lstStyle/>
                    <a:p>
                      <a:endParaRPr lang="en-GB" dirty="0">
                        <a:latin typeface="Salesforce Sans" panose="020B0505020202020203" pitchFamily="34" charset="0"/>
                      </a:endParaRPr>
                    </a:p>
                  </a:txBody>
                  <a:tcPr/>
                </a:tc>
                <a:extLst>
                  <a:ext uri="{0D108BD9-81ED-4DB2-BD59-A6C34878D82A}">
                    <a16:rowId xmlns:a16="http://schemas.microsoft.com/office/drawing/2014/main" xmlns="" val="10001"/>
                  </a:ext>
                </a:extLst>
              </a:tr>
              <a:tr h="13427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alesforce Sans" panose="020B0505020202020203" pitchFamily="34" charset="0"/>
                      </a:endParaRPr>
                    </a:p>
                  </a:txBody>
                  <a:tcPr anchor="ctr"/>
                </a:tc>
                <a:tc>
                  <a:txBody>
                    <a:bodyPr/>
                    <a:lstStyle/>
                    <a:p>
                      <a:endParaRPr lang="en-GB" dirty="0">
                        <a:latin typeface="Salesforce Sans" panose="020B0505020202020203" pitchFamily="34" charset="0"/>
                      </a:endParaRPr>
                    </a:p>
                  </a:txBody>
                  <a:tcPr/>
                </a:tc>
                <a:extLst>
                  <a:ext uri="{0D108BD9-81ED-4DB2-BD59-A6C34878D82A}">
                    <a16:rowId xmlns:a16="http://schemas.microsoft.com/office/drawing/2014/main" xmlns="" val="10002"/>
                  </a:ext>
                </a:extLst>
              </a:tr>
              <a:tr h="21389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alesforce Sans" panose="020B0505020202020203" pitchFamily="34" charset="0"/>
                      </a:endParaRPr>
                    </a:p>
                  </a:txBody>
                  <a:tcPr anchor="ctr"/>
                </a:tc>
                <a:tc>
                  <a:txBody>
                    <a:bodyPr/>
                    <a:lstStyle/>
                    <a:p>
                      <a:endParaRPr lang="en-GB" dirty="0">
                        <a:latin typeface="Salesforce Sans" panose="020B0505020202020203" pitchFamily="34" charset="0"/>
                      </a:endParaRPr>
                    </a:p>
                    <a:p>
                      <a:endParaRPr lang="en-GB" dirty="0">
                        <a:latin typeface="Salesforce Sans" panose="020B0505020202020203" pitchFamily="34" charset="0"/>
                      </a:endParaRPr>
                    </a:p>
                    <a:p>
                      <a:endParaRPr lang="en-GB" dirty="0">
                        <a:latin typeface="Salesforce Sans" panose="020B0505020202020203" pitchFamily="34" charset="0"/>
                      </a:endParaRPr>
                    </a:p>
                    <a:p>
                      <a:endParaRPr lang="en-GB" dirty="0">
                        <a:latin typeface="Salesforce Sans" panose="020B0505020202020203" pitchFamily="34" charset="0"/>
                      </a:endParaRPr>
                    </a:p>
                    <a:p>
                      <a:endParaRPr lang="en-GB" dirty="0">
                        <a:latin typeface="Salesforce Sans" panose="020B0505020202020203" pitchFamily="34" charset="0"/>
                      </a:endParaRPr>
                    </a:p>
                  </a:txBody>
                  <a:tcPr/>
                </a:tc>
                <a:extLst>
                  <a:ext uri="{0D108BD9-81ED-4DB2-BD59-A6C34878D82A}">
                    <a16:rowId xmlns:a16="http://schemas.microsoft.com/office/drawing/2014/main" xmlns="" val="10003"/>
                  </a:ext>
                </a:extLst>
              </a:tr>
            </a:tbl>
          </a:graphicData>
        </a:graphic>
      </p:graphicFrame>
      <p:sp>
        <p:nvSpPr>
          <p:cNvPr id="6" name="TextBox 5"/>
          <p:cNvSpPr txBox="1"/>
          <p:nvPr/>
        </p:nvSpPr>
        <p:spPr>
          <a:xfrm>
            <a:off x="314960" y="1570406"/>
            <a:ext cx="3698240" cy="646331"/>
          </a:xfrm>
          <a:prstGeom prst="rect">
            <a:avLst/>
          </a:prstGeom>
          <a:noFill/>
        </p:spPr>
        <p:txBody>
          <a:bodyPr wrap="square" rtlCol="0">
            <a:spAutoFit/>
          </a:bodyPr>
          <a:lstStyle/>
          <a:p>
            <a:r>
              <a:rPr lang="fr-FR">
                <a:solidFill>
                  <a:srgbClr val="19325C"/>
                </a:solidFill>
              </a:rPr>
              <a:t>Chercher un rapport standard ?</a:t>
            </a:r>
          </a:p>
          <a:p>
            <a:endParaRPr lang="en-GB" dirty="0">
              <a:solidFill>
                <a:srgbClr val="19325C"/>
              </a:solidFill>
            </a:endParaRPr>
          </a:p>
        </p:txBody>
      </p:sp>
      <p:sp>
        <p:nvSpPr>
          <p:cNvPr id="7" name="TextBox 6"/>
          <p:cNvSpPr txBox="1"/>
          <p:nvPr/>
        </p:nvSpPr>
        <p:spPr>
          <a:xfrm>
            <a:off x="314960" y="3303374"/>
            <a:ext cx="4294110" cy="646331"/>
          </a:xfrm>
          <a:prstGeom prst="rect">
            <a:avLst/>
          </a:prstGeom>
          <a:noFill/>
        </p:spPr>
        <p:txBody>
          <a:bodyPr wrap="square" rtlCol="0">
            <a:spAutoFit/>
          </a:bodyPr>
          <a:lstStyle/>
          <a:p>
            <a:r>
              <a:rPr lang="fr-FR">
                <a:solidFill>
                  <a:srgbClr val="19325C"/>
                </a:solidFill>
              </a:rPr>
              <a:t>Personnaliser un rapport standard ?</a:t>
            </a:r>
          </a:p>
          <a:p>
            <a:endParaRPr lang="en-GB" dirty="0">
              <a:solidFill>
                <a:srgbClr val="19325C"/>
              </a:solidFill>
            </a:endParaRPr>
          </a:p>
        </p:txBody>
      </p:sp>
      <p:sp>
        <p:nvSpPr>
          <p:cNvPr id="8" name="TextBox 7"/>
          <p:cNvSpPr txBox="1"/>
          <p:nvPr/>
        </p:nvSpPr>
        <p:spPr>
          <a:xfrm>
            <a:off x="314960" y="4683211"/>
            <a:ext cx="2880917" cy="646331"/>
          </a:xfrm>
          <a:prstGeom prst="rect">
            <a:avLst/>
          </a:prstGeom>
          <a:noFill/>
        </p:spPr>
        <p:txBody>
          <a:bodyPr wrap="none" rtlCol="0">
            <a:spAutoFit/>
          </a:bodyPr>
          <a:lstStyle/>
          <a:p>
            <a:r>
              <a:rPr lang="fr-FR">
                <a:solidFill>
                  <a:srgbClr val="19325C"/>
                </a:solidFill>
              </a:rPr>
              <a:t>Créer un rapport personnalisé ?</a:t>
            </a:r>
          </a:p>
          <a:p>
            <a:endParaRPr lang="en-GB" dirty="0">
              <a:solidFill>
                <a:srgbClr val="19325C"/>
              </a:solidFill>
            </a:endParaRPr>
          </a:p>
        </p:txBody>
      </p:sp>
    </p:spTree>
    <p:extLst>
      <p:ext uri="{BB962C8B-B14F-4D97-AF65-F5344CB8AC3E}">
        <p14:creationId xmlns:p14="http://schemas.microsoft.com/office/powerpoint/2010/main" val="179307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332</a:t>
            </a:fld>
            <a:endParaRPr lang="en-US" smtClean="0"/>
          </a:p>
        </p:txBody>
      </p:sp>
      <p:sp>
        <p:nvSpPr>
          <p:cNvPr id="4" name="Text Placeholder 3"/>
          <p:cNvSpPr>
            <a:spLocks noGrp="1"/>
          </p:cNvSpPr>
          <p:nvPr>
            <p:ph type="body" sz="quarter" idx="11"/>
          </p:nvPr>
        </p:nvSpPr>
        <p:spPr>
          <a:xfrm>
            <a:off x="2095500" y="0"/>
            <a:ext cx="8154138" cy="914400"/>
          </a:xfrm>
        </p:spPr>
        <p:txBody>
          <a:bodyPr/>
          <a:lstStyle/>
          <a:p>
            <a:r>
              <a:rPr lang="fr-FR" dirty="0"/>
              <a:t>7-1 : Exécution et modification </a:t>
            </a:r>
            <a:r>
              <a:rPr lang="fr-FR" dirty="0" smtClean="0"/>
              <a:t>d'un </a:t>
            </a:r>
            <a:r>
              <a:rPr lang="fr-FR" dirty="0"/>
              <a:t>rapport</a:t>
            </a:r>
          </a:p>
        </p:txBody>
      </p:sp>
      <p:sp>
        <p:nvSpPr>
          <p:cNvPr id="5" name="Text Placeholder 4"/>
          <p:cNvSpPr>
            <a:spLocks noGrp="1"/>
          </p:cNvSpPr>
          <p:nvPr>
            <p:ph type="body" sz="quarter" idx="12"/>
          </p:nvPr>
        </p:nvSpPr>
        <p:spPr>
          <a:xfrm>
            <a:off x="455729" y="3296100"/>
            <a:ext cx="11402895" cy="3034362"/>
          </a:xfrm>
        </p:spPr>
        <p:txBody>
          <a:bodyPr numCol="1"/>
          <a:lstStyle/>
          <a:p>
            <a:r>
              <a:rPr lang="fr-FR" sz="2200" dirty="0"/>
              <a:t>Tâches : </a:t>
            </a:r>
          </a:p>
          <a:p>
            <a:pPr marL="457200" lvl="1" indent="-457200">
              <a:buFont typeface="+mj-lt"/>
              <a:buAutoNum type="arabicPeriod"/>
            </a:pPr>
            <a:r>
              <a:rPr lang="fr-FR" sz="2200" dirty="0"/>
              <a:t>Créez un nouveau dossier de rapport appelé </a:t>
            </a:r>
            <a:r>
              <a:rPr lang="fr-FR" sz="2200" dirty="0">
                <a:latin typeface="Courier New" panose="02070309020205020404" pitchFamily="49" charset="0"/>
                <a:cs typeface="Courier New" panose="02070309020205020404" pitchFamily="49" charset="0"/>
              </a:rPr>
              <a:t>Rapports sur les ventes mondiales.</a:t>
            </a:r>
          </a:p>
          <a:p>
            <a:pPr marL="457200" lvl="1" indent="-457200">
              <a:buFont typeface="+mj-lt"/>
              <a:buAutoNum type="arabicPeriod"/>
            </a:pPr>
            <a:r>
              <a:rPr lang="fr-FR" sz="2200" dirty="0"/>
              <a:t>Créez un nouveau dossier de tableau de bord appelé </a:t>
            </a:r>
            <a:r>
              <a:rPr lang="fr-FR" sz="2200" dirty="0">
                <a:latin typeface="Courier New" panose="02070309020205020404" pitchFamily="49" charset="0"/>
                <a:cs typeface="Courier New" panose="02070309020205020404" pitchFamily="49" charset="0"/>
              </a:rPr>
              <a:t>Tableaux de bord des ventes mondiales</a:t>
            </a:r>
            <a:r>
              <a:rPr lang="fr-FR" sz="2200" dirty="0"/>
              <a:t>.</a:t>
            </a:r>
          </a:p>
          <a:p>
            <a:pPr marL="457200" lvl="1" indent="-457200">
              <a:buFont typeface="+mj-lt"/>
              <a:buAutoNum type="arabicPeriod"/>
            </a:pPr>
            <a:r>
              <a:rPr lang="fr-FR" sz="2200" dirty="0"/>
              <a:t>Exécutez le rapport standard du pipeline Opportunité.</a:t>
            </a:r>
          </a:p>
          <a:p>
            <a:pPr marL="457200" lvl="1" indent="-457200">
              <a:buFont typeface="+mj-lt"/>
              <a:buAutoNum type="arabicPeriod"/>
            </a:pPr>
            <a:r>
              <a:rPr lang="fr-FR" sz="2200" dirty="0"/>
              <a:t>Modifiez le rapport pour remplir les conditions en utilisant les options de rapport.</a:t>
            </a:r>
          </a:p>
          <a:p>
            <a:pPr marL="457200" lvl="1" indent="-457200">
              <a:buFont typeface="+mj-lt"/>
              <a:buAutoNum type="arabicPeriod"/>
            </a:pPr>
            <a:r>
              <a:rPr lang="fr-FR" sz="2200" dirty="0"/>
              <a:t>Enregistrez le rapport sous </a:t>
            </a:r>
            <a:r>
              <a:rPr lang="fr-FR" sz="2200" dirty="0">
                <a:latin typeface="Courier New" panose="02070309020205020404" pitchFamily="49" charset="0"/>
                <a:cs typeface="Courier New" panose="02070309020205020404" pitchFamily="49" charset="0"/>
              </a:rPr>
              <a:t>Opportunités ouvertes cette année </a:t>
            </a:r>
            <a:r>
              <a:rPr lang="fr-FR" sz="2200" dirty="0"/>
              <a:t>dans le dossier de rapports sur les ventes mondiales.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19" name="Text Placeholder 1"/>
          <p:cNvSpPr>
            <a:spLocks noGrp="1"/>
          </p:cNvSpPr>
          <p:nvPr>
            <p:ph type="body" sz="quarter" idx="15"/>
          </p:nvPr>
        </p:nvSpPr>
        <p:spPr>
          <a:xfrm>
            <a:off x="1767046" y="914400"/>
            <a:ext cx="10424953" cy="2116667"/>
          </a:xfrm>
        </p:spPr>
        <p:txBody>
          <a:bodyPr/>
          <a:lstStyle/>
          <a:p>
            <a:r>
              <a:rPr lang="fr-FR"/>
              <a:t>Objectif : </a:t>
            </a:r>
          </a:p>
          <a:p>
            <a:pPr lvl="1"/>
            <a:r>
              <a:rPr lang="fr-FR"/>
              <a:t>Allison Wheeler, VP des ventes internationales, a demandé un rapport montrant toutes les opportunités que ses équipes commerciales ont remportées cette année. </a:t>
            </a:r>
          </a:p>
        </p:txBody>
      </p:sp>
      <p:sp>
        <p:nvSpPr>
          <p:cNvPr id="7" name="Text Placeholder 4"/>
          <p:cNvSpPr>
            <a:spLocks noGrp="1"/>
          </p:cNvSpPr>
          <p:nvPr>
            <p:ph type="body" sz="quarter" idx="12"/>
          </p:nvPr>
        </p:nvSpPr>
        <p:spPr>
          <a:xfrm>
            <a:off x="111760" y="81281"/>
            <a:ext cx="3126740" cy="532620"/>
          </a:xfrm>
        </p:spPr>
        <p:txBody>
          <a:bodyPr/>
          <a:lstStyle/>
          <a:p>
            <a:r>
              <a:rPr lang="fr-FR" sz="1800" dirty="0"/>
              <a:t>REJOIGNEZ-MOI</a:t>
            </a:r>
          </a:p>
        </p:txBody>
      </p:sp>
    </p:spTree>
    <p:extLst>
      <p:ext uri="{BB962C8B-B14F-4D97-AF65-F5344CB8AC3E}">
        <p14:creationId xmlns:p14="http://schemas.microsoft.com/office/powerpoint/2010/main" val="8301977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t>Module 7 : Rapports et tableaux de bord</a:t>
            </a:r>
          </a:p>
        </p:txBody>
      </p:sp>
      <p:sp>
        <p:nvSpPr>
          <p:cNvPr id="3" name="Text Placeholder 2"/>
          <p:cNvSpPr>
            <a:spLocks noGrp="1"/>
          </p:cNvSpPr>
          <p:nvPr>
            <p:ph type="body" sz="quarter" idx="13"/>
          </p:nvPr>
        </p:nvSpPr>
        <p:spPr>
          <a:xfrm>
            <a:off x="455731" y="1371600"/>
            <a:ext cx="9792439" cy="2883877"/>
          </a:xfrm>
        </p:spPr>
        <p:txBody>
          <a:bodyPr/>
          <a:lstStyle/>
          <a:p>
            <a:pPr marL="342900" lvl="2" indent="-342900">
              <a:buFont typeface="Arial" panose="020B0604020202020204" pitchFamily="34" charset="0"/>
              <a:buChar char="•"/>
            </a:pPr>
            <a:r>
              <a:rPr lang="fr-FR" sz="2400" dirty="0">
                <a:latin typeface="+mn-lt"/>
              </a:rPr>
              <a:t>Exécution et modification de rapports</a:t>
            </a:r>
          </a:p>
          <a:p>
            <a:pPr marL="342900" lvl="1" indent="-342900">
              <a:buFont typeface="Arial" panose="020B0604020202020204" pitchFamily="34" charset="0"/>
              <a:buChar char="•"/>
            </a:pPr>
            <a:r>
              <a:rPr lang="fr-FR" b="1" dirty="0">
                <a:latin typeface="+mn-lt"/>
              </a:rPr>
              <a:t>Création de nouveaux rapports avec le générateur de rapport</a:t>
            </a:r>
          </a:p>
          <a:p>
            <a:pPr marL="342900" lvl="1" indent="-342900">
              <a:buFont typeface="Arial" panose="020B0604020202020204" pitchFamily="34" charset="0"/>
              <a:buChar char="•"/>
            </a:pPr>
            <a:r>
              <a:rPr lang="fr-FR" dirty="0">
                <a:latin typeface="+mn-lt"/>
              </a:rPr>
              <a:t>Travail avec des filtres de rapport</a:t>
            </a:r>
          </a:p>
          <a:p>
            <a:pPr marL="342900" lvl="1" indent="-342900">
              <a:buFont typeface="Arial" panose="020B0604020202020204" pitchFamily="34" charset="0"/>
              <a:buChar char="•"/>
            </a:pPr>
            <a:r>
              <a:rPr lang="fr-FR" dirty="0">
                <a:latin typeface="+mn-lt"/>
              </a:rPr>
              <a:t>Synthèse avec des formules et des résumés visuels</a:t>
            </a:r>
          </a:p>
          <a:p>
            <a:pPr marL="342900" lvl="1" indent="-342900">
              <a:buFont typeface="Arial" panose="020B0604020202020204" pitchFamily="34" charset="0"/>
              <a:buChar char="•"/>
            </a:pPr>
            <a:r>
              <a:rPr lang="fr-FR" dirty="0">
                <a:latin typeface="+mn-lt"/>
              </a:rPr>
              <a:t>Impression, exportation et envoi de rapports par e-mail </a:t>
            </a:r>
          </a:p>
          <a:p>
            <a:pPr marL="342900" lvl="1" indent="-342900">
              <a:buFont typeface="Arial" panose="020B0604020202020204" pitchFamily="34" charset="0"/>
              <a:buChar char="•"/>
            </a:pPr>
            <a:r>
              <a:rPr lang="fr-FR" dirty="0">
                <a:latin typeface="+mn-lt"/>
              </a:rPr>
              <a:t>Création de tableaux de bord</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333</a:t>
            </a:fld>
            <a:endParaRPr lang="en-US"/>
          </a:p>
        </p:txBody>
      </p:sp>
    </p:spTree>
    <p:extLst>
      <p:ext uri="{BB962C8B-B14F-4D97-AF65-F5344CB8AC3E}">
        <p14:creationId xmlns:p14="http://schemas.microsoft.com/office/powerpoint/2010/main" val="381518846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334</a:t>
            </a:fld>
            <a:endParaRPr lang="en-US" smtClean="0"/>
          </a:p>
        </p:txBody>
      </p:sp>
      <p:sp>
        <p:nvSpPr>
          <p:cNvPr id="3" name="Text Placeholder 2"/>
          <p:cNvSpPr>
            <a:spLocks noGrp="1"/>
          </p:cNvSpPr>
          <p:nvPr>
            <p:ph type="body" sz="quarter" idx="11"/>
          </p:nvPr>
        </p:nvSpPr>
        <p:spPr/>
        <p:txBody>
          <a:bodyPr/>
          <a:lstStyle/>
          <a:p>
            <a:r>
              <a:rPr lang="fr-FR"/>
              <a:t>Concevoir et créer un nouveau rapport personnalisé</a:t>
            </a:r>
          </a:p>
        </p:txBody>
      </p:sp>
      <p:graphicFrame>
        <p:nvGraphicFramePr>
          <p:cNvPr id="4" name="Table 3"/>
          <p:cNvGraphicFramePr>
            <a:graphicFrameLocks noGrp="1"/>
          </p:cNvGraphicFramePr>
          <p:nvPr>
            <p:extLst>
              <p:ext uri="{D42A27DB-BD31-4B8C-83A1-F6EECF244321}">
                <p14:modId xmlns:p14="http://schemas.microsoft.com/office/powerpoint/2010/main" val="1907147740"/>
              </p:ext>
            </p:extLst>
          </p:nvPr>
        </p:nvGraphicFramePr>
        <p:xfrm>
          <a:off x="1540052" y="1577413"/>
          <a:ext cx="8926668" cy="434889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15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Je voudrais avoir un rapport indiquant toutes les opportunités ouvertes.</a:t>
                      </a: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a:t>
                      </a:r>
                      <a:r>
                        <a:rPr lang="fr-FR" sz="1600" b="0" dirty="0" smtClean="0">
                          <a:solidFill>
                            <a:schemeClr val="bg1">
                              <a:lumMod val="50000"/>
                            </a:schemeClr>
                          </a:solidFill>
                          <a:latin typeface="Salesforce Sans" panose="020B0505020202020203" pitchFamily="34" charset="0"/>
                          <a:ea typeface="Segoe UI" pitchFamily="34" charset="0"/>
                          <a:cs typeface="Segoe UI" pitchFamily="34" charset="0"/>
                        </a:rPr>
                        <a:t>3</a:t>
                      </a: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Brent Bassi</a:t>
                      </a:r>
                      <a:r>
                        <a:rPr lang="fr-FR" sz="1600" b="0" baseline="0">
                          <a:solidFill>
                            <a:schemeClr val="tx1"/>
                          </a:solidFill>
                          <a:latin typeface="Salesforce Sans" panose="020B0505020202020203" pitchFamily="34" charset="0"/>
                          <a:ea typeface="Segoe UI" pitchFamily="34" charset="0"/>
                          <a:cs typeface="Segoe UI" pitchFamily="34" charset="0"/>
                        </a:rPr>
                        <a:t> </a:t>
                      </a:r>
                      <a:r>
                        <a:rPr lang="fr-FR" sz="1600" b="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Brent Bassi</a:t>
                      </a:r>
                    </a:p>
                    <a:p>
                      <a:r>
                        <a:rPr lang="fr-FR" sz="1800" b="0" dirty="0">
                          <a:solidFill>
                            <a:schemeClr val="tx1"/>
                          </a:solidFill>
                          <a:latin typeface="Salesforce Sans" panose="020B0505020202020203" pitchFamily="34" charset="0"/>
                          <a:ea typeface="Segoe UI" pitchFamily="34" charset="0"/>
                          <a:cs typeface="Segoe UI" pitchFamily="34" charset="0"/>
                        </a:rPr>
                        <a:t>Veuillez </a:t>
                      </a:r>
                      <a:r>
                        <a:rPr lang="fr-FR" sz="1800" b="0" dirty="0" smtClean="0">
                          <a:solidFill>
                            <a:schemeClr val="tx1"/>
                          </a:solidFill>
                          <a:latin typeface="Salesforce Sans" panose="020B0505020202020203" pitchFamily="34" charset="0"/>
                          <a:ea typeface="Segoe UI" pitchFamily="34" charset="0"/>
                          <a:cs typeface="Segoe UI" pitchFamily="34" charset="0"/>
                        </a:rPr>
                        <a:t>s'il </a:t>
                      </a:r>
                      <a:r>
                        <a:rPr lang="fr-FR" sz="1800" b="0" dirty="0">
                          <a:solidFill>
                            <a:schemeClr val="tx1"/>
                          </a:solidFill>
                          <a:latin typeface="Salesforce Sans" panose="020B0505020202020203" pitchFamily="34" charset="0"/>
                          <a:ea typeface="Segoe UI" pitchFamily="34" charset="0"/>
                          <a:cs typeface="Segoe UI" pitchFamily="34" charset="0"/>
                        </a:rPr>
                        <a:t>vous plaît les trier par commercial. Allison, quelles autres informations </a:t>
                      </a:r>
                      <a:r>
                        <a:rPr lang="fr-FR" sz="1800" b="0" dirty="0" smtClean="0">
                          <a:solidFill>
                            <a:schemeClr val="tx1"/>
                          </a:solidFill>
                          <a:latin typeface="Salesforce Sans" panose="020B0505020202020203" pitchFamily="34" charset="0"/>
                          <a:ea typeface="Segoe UI" pitchFamily="34" charset="0"/>
                          <a:cs typeface="Segoe UI" pitchFamily="34" charset="0"/>
                        </a:rPr>
                        <a:t>voulez-vous </a:t>
                      </a:r>
                      <a:r>
                        <a:rPr lang="fr-FR" sz="1800" b="0" dirty="0">
                          <a:solidFill>
                            <a:schemeClr val="tx1"/>
                          </a:solidFill>
                          <a:latin typeface="Salesforce Sans" panose="020B0505020202020203" pitchFamily="34" charset="0"/>
                          <a:ea typeface="Segoe UI" pitchFamily="34" charset="0"/>
                          <a:cs typeface="Segoe UI" pitchFamily="34" charset="0"/>
                        </a:rPr>
                        <a:t>voir ?</a:t>
                      </a:r>
                      <a:r>
                        <a:rPr lang="fr-FR" sz="1800" b="0" baseline="0" dirty="0">
                          <a:solidFill>
                            <a:schemeClr val="tx1"/>
                          </a:solidFill>
                          <a:latin typeface="Salesforce Sans" panose="020B0505020202020203" pitchFamily="34" charset="0"/>
                          <a:ea typeface="Segoe UI" pitchFamily="34" charset="0"/>
                          <a:cs typeface="Segoe UI" pitchFamily="34" charset="0"/>
                        </a:rPr>
                        <a:t> Les </a:t>
                      </a:r>
                      <a:r>
                        <a:rPr lang="fr-FR" sz="1800" b="0" baseline="0" dirty="0" smtClean="0">
                          <a:solidFill>
                            <a:schemeClr val="tx1"/>
                          </a:solidFill>
                          <a:latin typeface="Salesforce Sans" panose="020B0505020202020203" pitchFamily="34" charset="0"/>
                          <a:ea typeface="Segoe UI" pitchFamily="34" charset="0"/>
                          <a:cs typeface="Segoe UI" pitchFamily="34" charset="0"/>
                        </a:rPr>
                        <a:t>enregistrements </a:t>
                      </a:r>
                      <a:r>
                        <a:rPr lang="fr-FR" sz="1800" b="0" baseline="0" dirty="0">
                          <a:solidFill>
                            <a:schemeClr val="tx1"/>
                          </a:solidFill>
                          <a:latin typeface="Salesforce Sans" panose="020B0505020202020203" pitchFamily="34" charset="0"/>
                          <a:ea typeface="Segoe UI" pitchFamily="34" charset="0"/>
                          <a:cs typeface="Segoe UI" pitchFamily="34" charset="0"/>
                        </a:rPr>
                        <a:t>de qui et de quelle </a:t>
                      </a:r>
                      <a:r>
                        <a:rPr lang="fr-FR" sz="1800" b="0" baseline="0" dirty="0" smtClean="0">
                          <a:solidFill>
                            <a:schemeClr val="tx1"/>
                          </a:solidFill>
                          <a:latin typeface="Salesforce Sans" panose="020B0505020202020203" pitchFamily="34" charset="0"/>
                          <a:ea typeface="Segoe UI" pitchFamily="34" charset="0"/>
                          <a:cs typeface="Segoe UI" pitchFamily="34" charset="0"/>
                        </a:rPr>
                        <a:t>période? </a:t>
                      </a:r>
                      <a:r>
                        <a:rPr lang="fr-FR" sz="1800" b="0" baseline="0" dirty="0">
                          <a:solidFill>
                            <a:schemeClr val="tx1"/>
                          </a:solidFill>
                          <a:latin typeface="Salesforce Sans" panose="020B0505020202020203" pitchFamily="34" charset="0"/>
                          <a:ea typeface="Segoe UI" pitchFamily="34" charset="0"/>
                          <a:cs typeface="Segoe UI" pitchFamily="34" charset="0"/>
                        </a:rPr>
                        <a:t>Comment voulez-vous que le rapport soit organisé, et quelles récapitulations voulez-vous voir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54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6" name="Picture 5"/>
          <p:cNvPicPr>
            <a:picLocks noChangeAspect="1"/>
          </p:cNvPicPr>
          <p:nvPr/>
        </p:nvPicPr>
        <p:blipFill rotWithShape="1">
          <a:blip r:embed="rId3" cstate="print"/>
          <a:srcRect l="1970" t="12280" r="78654" b="85404"/>
          <a:stretch/>
        </p:blipFill>
        <p:spPr>
          <a:xfrm>
            <a:off x="1604235" y="3198258"/>
            <a:ext cx="3280454" cy="277523"/>
          </a:xfrm>
          <a:prstGeom prst="rect">
            <a:avLst/>
          </a:prstGeom>
        </p:spPr>
      </p:pic>
      <p:pic>
        <p:nvPicPr>
          <p:cNvPr id="7" name="Picture 6"/>
          <p:cNvPicPr>
            <a:picLocks noChangeAspect="1"/>
          </p:cNvPicPr>
          <p:nvPr/>
        </p:nvPicPr>
        <p:blipFill rotWithShape="1">
          <a:blip r:embed="rId3" cstate="print"/>
          <a:srcRect l="96090" t="2041" r="2152" b="95552"/>
          <a:stretch/>
        </p:blipFill>
        <p:spPr>
          <a:xfrm>
            <a:off x="10073903" y="1680765"/>
            <a:ext cx="297640" cy="288435"/>
          </a:xfrm>
          <a:prstGeom prst="rect">
            <a:avLst/>
          </a:prstGeom>
        </p:spPr>
      </p:pic>
      <p:pic>
        <p:nvPicPr>
          <p:cNvPr id="8" name="Picture 7"/>
          <p:cNvPicPr>
            <a:picLocks noChangeAspect="1"/>
          </p:cNvPicPr>
          <p:nvPr/>
        </p:nvPicPr>
        <p:blipFill rotWithShape="1">
          <a:blip r:embed="rId3" cstate="print"/>
          <a:srcRect l="95812" t="16466" r="2430" b="81127"/>
          <a:stretch/>
        </p:blipFill>
        <p:spPr>
          <a:xfrm>
            <a:off x="10073903" y="4212671"/>
            <a:ext cx="297640" cy="288435"/>
          </a:xfrm>
          <a:prstGeom prst="rect">
            <a:avLst/>
          </a:prstGeom>
        </p:spPr>
      </p:pic>
      <p:pic>
        <p:nvPicPr>
          <p:cNvPr id="10" name="Picture 9"/>
          <p:cNvPicPr>
            <a:picLocks noChangeAspect="1"/>
          </p:cNvPicPr>
          <p:nvPr/>
        </p:nvPicPr>
        <p:blipFill rotWithShape="1">
          <a:blip r:embed="rId4" cstate="print"/>
          <a:srcRect l="5937" t="6188" r="9143" b="3506"/>
          <a:stretch/>
        </p:blipFill>
        <p:spPr>
          <a:xfrm>
            <a:off x="1752938" y="4151148"/>
            <a:ext cx="409154" cy="411480"/>
          </a:xfrm>
          <a:prstGeom prst="ellipse">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7567" t="-2851" r="16462" b="75120"/>
          <a:stretch/>
        </p:blipFill>
        <p:spPr>
          <a:xfrm>
            <a:off x="1553482" y="1651932"/>
            <a:ext cx="622856" cy="620283"/>
          </a:xfrm>
          <a:prstGeom prst="ellipse">
            <a:avLst/>
          </a:prstGeom>
          <a:solidFill>
            <a:schemeClr val="bg2">
              <a:lumMod val="90000"/>
            </a:schemeClr>
          </a:solidFill>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6609" t="-3820" r="8356" b="71465"/>
          <a:stretch/>
        </p:blipFill>
        <p:spPr>
          <a:xfrm>
            <a:off x="1709721" y="4124642"/>
            <a:ext cx="495587" cy="506130"/>
          </a:xfrm>
          <a:prstGeom prst="flowChartConnector">
            <a:avLst/>
          </a:prstGeom>
          <a:solidFill>
            <a:schemeClr val="bg1">
              <a:lumMod val="85000"/>
            </a:schemeClr>
          </a:solidFill>
        </p:spPr>
      </p:pic>
      <p:grpSp>
        <p:nvGrpSpPr>
          <p:cNvPr id="13" name="Group 12"/>
          <p:cNvGrpSpPr/>
          <p:nvPr/>
        </p:nvGrpSpPr>
        <p:grpSpPr>
          <a:xfrm>
            <a:off x="1900364" y="3201427"/>
            <a:ext cx="3501663" cy="277000"/>
            <a:chOff x="2204192" y="3458997"/>
            <a:chExt cx="3501663" cy="277000"/>
          </a:xfrm>
        </p:grpSpPr>
        <p:sp>
          <p:nvSpPr>
            <p:cNvPr id="14" name="TextBox 13">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5" name="TextBox 14">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6" name="TextBox 15">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6686165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F90872B8-0F35-5940-95CD-296C324F6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9115"/>
            <a:ext cx="12192000" cy="4871685"/>
          </a:xfrm>
          <a:prstGeom prst="rect">
            <a:avLst/>
          </a:prstGeom>
        </p:spPr>
      </p:pic>
      <p:sp>
        <p:nvSpPr>
          <p:cNvPr id="2" name="Slide Number Placeholder 1"/>
          <p:cNvSpPr>
            <a:spLocks noGrp="1"/>
          </p:cNvSpPr>
          <p:nvPr>
            <p:ph type="sldNum" sz="quarter" idx="10"/>
          </p:nvPr>
        </p:nvSpPr>
        <p:spPr/>
        <p:txBody>
          <a:bodyPr/>
          <a:lstStyle/>
          <a:p>
            <a:fld id="{19FD02D3-6C23-404C-A7B3-DAB79F5D63D7}" type="slidenum">
              <a:rPr lang="en-US" smtClean="0"/>
              <a:pPr/>
              <a:t>335</a:t>
            </a:fld>
            <a:endParaRPr lang="en-US" dirty="0"/>
          </a:p>
        </p:txBody>
      </p:sp>
      <p:sp>
        <p:nvSpPr>
          <p:cNvPr id="3" name="Text Placeholder 2"/>
          <p:cNvSpPr>
            <a:spLocks noGrp="1"/>
          </p:cNvSpPr>
          <p:nvPr>
            <p:ph type="body" sz="quarter" idx="11"/>
          </p:nvPr>
        </p:nvSpPr>
        <p:spPr/>
        <p:txBody>
          <a:bodyPr/>
          <a:lstStyle/>
          <a:p>
            <a:r>
              <a:rPr lang="fr-FR" dirty="0" smtClean="0"/>
              <a:t>Générer des rapports dans </a:t>
            </a:r>
            <a:r>
              <a:rPr lang="fr-FR" dirty="0" err="1" smtClean="0"/>
              <a:t>Lightning</a:t>
            </a:r>
            <a:r>
              <a:rPr lang="fr-FR" dirty="0" smtClean="0"/>
              <a:t> </a:t>
            </a:r>
            <a:r>
              <a:rPr lang="fr-FR" dirty="0" err="1" smtClean="0"/>
              <a:t>Experience</a:t>
            </a:r>
            <a:endParaRPr lang="fr-FR" dirty="0"/>
          </a:p>
        </p:txBody>
      </p:sp>
      <p:sp>
        <p:nvSpPr>
          <p:cNvPr id="6" name="Rounded Rectangular Callout 20"/>
          <p:cNvSpPr/>
          <p:nvPr/>
        </p:nvSpPr>
        <p:spPr bwMode="auto">
          <a:xfrm>
            <a:off x="1785168" y="3374439"/>
            <a:ext cx="1434307" cy="340519"/>
          </a:xfrm>
          <a:prstGeom prst="wedgeRoundRectCallout">
            <a:avLst>
              <a:gd name="adj1" fmla="val -58837"/>
              <a:gd name="adj2" fmla="val -12558"/>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smtClean="0">
                <a:solidFill>
                  <a:srgbClr val="FFFFFF"/>
                </a:solidFill>
              </a:rPr>
              <a:t>Colonnes</a:t>
            </a:r>
            <a:endParaRPr lang="fr-FR" sz="2000" dirty="0">
              <a:solidFill>
                <a:srgbClr val="FFFFFF"/>
              </a:solidFill>
            </a:endParaRPr>
          </a:p>
        </p:txBody>
      </p:sp>
      <p:sp>
        <p:nvSpPr>
          <p:cNvPr id="7" name="Rounded Rectangular Callout 21"/>
          <p:cNvSpPr/>
          <p:nvPr/>
        </p:nvSpPr>
        <p:spPr bwMode="auto">
          <a:xfrm>
            <a:off x="350861" y="1979744"/>
            <a:ext cx="1434307" cy="340519"/>
          </a:xfrm>
          <a:prstGeom prst="wedgeRoundRectCallout">
            <a:avLst>
              <a:gd name="adj1" fmla="val -58837"/>
              <a:gd name="adj2" fmla="val -12558"/>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smtClean="0">
                <a:solidFill>
                  <a:srgbClr val="FFFFFF"/>
                </a:solidFill>
              </a:rPr>
              <a:t>Champs</a:t>
            </a:r>
            <a:endParaRPr lang="fr-FR" sz="2000" dirty="0">
              <a:solidFill>
                <a:srgbClr val="FFFFFF"/>
              </a:solidFill>
            </a:endParaRPr>
          </a:p>
        </p:txBody>
      </p:sp>
      <p:sp>
        <p:nvSpPr>
          <p:cNvPr id="8" name="Rounded Rectangular Callout 22"/>
          <p:cNvSpPr/>
          <p:nvPr/>
        </p:nvSpPr>
        <p:spPr bwMode="auto">
          <a:xfrm>
            <a:off x="2599885" y="1339747"/>
            <a:ext cx="2521315" cy="1021556"/>
          </a:xfrm>
          <a:prstGeom prst="wedgeRoundRectCallout">
            <a:avLst>
              <a:gd name="adj1" fmla="val -58837"/>
              <a:gd name="adj2" fmla="val -12558"/>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smtClean="0">
                <a:solidFill>
                  <a:srgbClr val="FFFFFF"/>
                </a:solidFill>
              </a:rPr>
              <a:t>Filtres de champ d'application et de durée</a:t>
            </a:r>
            <a:endParaRPr lang="fr-FR" sz="2000" dirty="0">
              <a:solidFill>
                <a:srgbClr val="FFFFFF"/>
              </a:solidFill>
            </a:endParaRPr>
          </a:p>
        </p:txBody>
      </p:sp>
    </p:spTree>
    <p:extLst>
      <p:ext uri="{BB962C8B-B14F-4D97-AF65-F5344CB8AC3E}">
        <p14:creationId xmlns:p14="http://schemas.microsoft.com/office/powerpoint/2010/main" val="374579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F1136DC-7AF5-4037-B7E8-0A54B00ACDE0}"/>
              </a:ext>
            </a:extLst>
          </p:cNvPr>
          <p:cNvSpPr>
            <a:spLocks noGrp="1"/>
          </p:cNvSpPr>
          <p:nvPr>
            <p:ph type="sldNum" sz="quarter" idx="10"/>
          </p:nvPr>
        </p:nvSpPr>
        <p:spPr/>
        <p:txBody>
          <a:bodyPr/>
          <a:lstStyle/>
          <a:p>
            <a:fld id="{19FD02D3-6C23-404C-A7B3-DAB79F5D63D7}" type="slidenum">
              <a:rPr lang="en-US" smtClean="0"/>
              <a:pPr/>
              <a:t>336</a:t>
            </a:fld>
            <a:endParaRPr lang="en-US" dirty="0"/>
          </a:p>
        </p:txBody>
      </p:sp>
      <p:sp>
        <p:nvSpPr>
          <p:cNvPr id="3" name="Text Placeholder 2">
            <a:extLst>
              <a:ext uri="{FF2B5EF4-FFF2-40B4-BE49-F238E27FC236}">
                <a16:creationId xmlns:a16="http://schemas.microsoft.com/office/drawing/2014/main" xmlns="" id="{17B4F9D8-6C2F-48CD-95A1-5B9333A91E11}"/>
              </a:ext>
            </a:extLst>
          </p:cNvPr>
          <p:cNvSpPr>
            <a:spLocks noGrp="1"/>
          </p:cNvSpPr>
          <p:nvPr>
            <p:ph type="body" sz="quarter" idx="11"/>
          </p:nvPr>
        </p:nvSpPr>
        <p:spPr/>
        <p:txBody>
          <a:bodyPr/>
          <a:lstStyle/>
          <a:p>
            <a:r>
              <a:rPr lang="fr-FR" dirty="0" smtClean="0"/>
              <a:t>Utilisez les options de rapport pour personnaliser un rapport standard</a:t>
            </a:r>
            <a:endParaRPr lang="en-IN" dirty="0"/>
          </a:p>
        </p:txBody>
      </p:sp>
      <p:sp>
        <p:nvSpPr>
          <p:cNvPr id="4" name="Text Placeholder 3">
            <a:extLst>
              <a:ext uri="{FF2B5EF4-FFF2-40B4-BE49-F238E27FC236}">
                <a16:creationId xmlns:a16="http://schemas.microsoft.com/office/drawing/2014/main" xmlns="" id="{BCE247AD-0E78-4DC3-8D4B-719BDD3224FE}"/>
              </a:ext>
            </a:extLst>
          </p:cNvPr>
          <p:cNvSpPr>
            <a:spLocks noGrp="1"/>
          </p:cNvSpPr>
          <p:nvPr>
            <p:ph type="body" sz="quarter" idx="12"/>
          </p:nvPr>
        </p:nvSpPr>
        <p:spPr>
          <a:xfrm>
            <a:off x="455733" y="1226638"/>
            <a:ext cx="8460403" cy="5029200"/>
          </a:xfrm>
        </p:spPr>
        <p:txBody>
          <a:bodyPr/>
          <a:lstStyle/>
          <a:p>
            <a:pPr marL="342900" indent="-342900">
              <a:buFont typeface="Arial" panose="020B0604020202020204" pitchFamily="34" charset="0"/>
              <a:buChar char="•"/>
            </a:pPr>
            <a:r>
              <a:rPr lang="fr-FR" dirty="0" smtClean="0"/>
              <a:t>Les options dépendent du type de données</a:t>
            </a:r>
            <a:r>
              <a:rPr lang="en-US" dirty="0" smtClean="0"/>
              <a:t>.</a:t>
            </a:r>
          </a:p>
          <a:p>
            <a:pPr marL="342900" indent="-342900">
              <a:buFont typeface="Arial" panose="020B0604020202020204" pitchFamily="34" charset="0"/>
              <a:buChar char="•"/>
            </a:pPr>
            <a:r>
              <a:rPr lang="fr-FR" dirty="0" smtClean="0"/>
              <a:t>Effectuez les modifications en quelques clics, puis enregistrez-les en tant que nouveau rapport</a:t>
            </a:r>
            <a:r>
              <a:rPr lang="en-US" dirty="0" smtClean="0"/>
              <a:t>.</a:t>
            </a:r>
            <a:endParaRPr lang="en-US" dirty="0"/>
          </a:p>
        </p:txBody>
      </p:sp>
      <p:pic>
        <p:nvPicPr>
          <p:cNvPr id="5" name="Picture 4">
            <a:extLst>
              <a:ext uri="{FF2B5EF4-FFF2-40B4-BE49-F238E27FC236}">
                <a16:creationId xmlns:a16="http://schemas.microsoft.com/office/drawing/2014/main" xmlns="" id="{C3540097-8005-4F0B-A488-E6A00799D0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67646"/>
            <a:ext cx="12192000" cy="4285589"/>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6" name="Group 12">
            <a:extLst>
              <a:ext uri="{FF2B5EF4-FFF2-40B4-BE49-F238E27FC236}">
                <a16:creationId xmlns:a16="http://schemas.microsoft.com/office/drawing/2014/main" xmlns="" id="{C71D7349-0AFF-443F-86D6-E3A112AAE05A}"/>
              </a:ext>
            </a:extLst>
          </p:cNvPr>
          <p:cNvGrpSpPr/>
          <p:nvPr/>
        </p:nvGrpSpPr>
        <p:grpSpPr>
          <a:xfrm>
            <a:off x="105782" y="3485102"/>
            <a:ext cx="12086217" cy="2330221"/>
            <a:chOff x="8714346" y="5422059"/>
            <a:chExt cx="8558850" cy="1650145"/>
          </a:xfrm>
          <a:solidFill>
            <a:srgbClr val="032D60"/>
          </a:solidFill>
        </p:grpSpPr>
        <p:sp>
          <p:nvSpPr>
            <p:cNvPr id="7" name="Rounded Rectangle 8">
              <a:extLst>
                <a:ext uri="{FF2B5EF4-FFF2-40B4-BE49-F238E27FC236}">
                  <a16:creationId xmlns:a16="http://schemas.microsoft.com/office/drawing/2014/main" xmlns="" id="{CB544851-7640-49D4-85D2-EE13CF5CE42D}"/>
                </a:ext>
              </a:extLst>
            </p:cNvPr>
            <p:cNvSpPr/>
            <p:nvPr/>
          </p:nvSpPr>
          <p:spPr bwMode="auto">
            <a:xfrm>
              <a:off x="8714346" y="5575421"/>
              <a:ext cx="1008000" cy="342900"/>
            </a:xfrm>
            <a:prstGeom prst="roundRect">
              <a:avLst/>
            </a:prstGeom>
            <a:grp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smtClean="0">
                  <a:solidFill>
                    <a:schemeClr val="bg1"/>
                  </a:solidFill>
                  <a:latin typeface="Salesforce Sans" panose="020B0505020202020203" pitchFamily="34" charset="0"/>
                  <a:cs typeface="Arial" pitchFamily="34" charset="0"/>
                </a:rPr>
                <a:t>Comment?</a:t>
              </a:r>
              <a:endParaRPr kumimoji="0" lang="en-US" sz="2800" b="0" i="0" u="none" strike="noStrike" cap="none" normalizeH="0" baseline="0" dirty="0">
                <a:ln>
                  <a:noFill/>
                </a:ln>
                <a:solidFill>
                  <a:schemeClr val="bg1"/>
                </a:solidFill>
                <a:effectLst/>
                <a:latin typeface="Times New Roman" pitchFamily="18" charset="0"/>
              </a:endParaRPr>
            </a:p>
          </p:txBody>
        </p:sp>
        <p:sp>
          <p:nvSpPr>
            <p:cNvPr id="8" name="Rounded Rectangle 10">
              <a:extLst>
                <a:ext uri="{FF2B5EF4-FFF2-40B4-BE49-F238E27FC236}">
                  <a16:creationId xmlns:a16="http://schemas.microsoft.com/office/drawing/2014/main" xmlns="" id="{2EEBDD06-8A61-497D-A12E-851E806F6405}"/>
                </a:ext>
              </a:extLst>
            </p:cNvPr>
            <p:cNvSpPr/>
            <p:nvPr/>
          </p:nvSpPr>
          <p:spPr bwMode="auto">
            <a:xfrm>
              <a:off x="15849975" y="5867981"/>
              <a:ext cx="1423221" cy="492665"/>
            </a:xfrm>
            <a:prstGeom prst="roundRect">
              <a:avLst/>
            </a:prstGeom>
            <a:grp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dirty="0" smtClean="0">
                  <a:solidFill>
                    <a:schemeClr val="bg1"/>
                  </a:solidFill>
                  <a:latin typeface="Salesforce Sans" panose="020B0505020202020203" pitchFamily="34" charset="0"/>
                  <a:cs typeface="Arial" pitchFamily="34" charset="0"/>
                </a:rPr>
                <a:t>Appartenant à</a:t>
              </a:r>
              <a:r>
                <a:rPr lang="en-US" sz="2000" dirty="0" smtClean="0">
                  <a:solidFill>
                    <a:schemeClr val="bg1"/>
                  </a:solidFill>
                  <a:latin typeface="Salesforce Sans" panose="020B0505020202020203" pitchFamily="34" charset="0"/>
                  <a:cs typeface="Arial" pitchFamily="34" charset="0"/>
                </a:rPr>
                <a:t>?</a:t>
              </a:r>
              <a:endParaRPr lang="en-US" sz="2000" dirty="0">
                <a:solidFill>
                  <a:schemeClr val="bg1"/>
                </a:solidFill>
                <a:latin typeface="Salesforce Sans" panose="020B0505020202020203" pitchFamily="34" charset="0"/>
                <a:cs typeface="Arial" pitchFamily="34" charset="0"/>
              </a:endParaRPr>
            </a:p>
          </p:txBody>
        </p:sp>
        <p:sp>
          <p:nvSpPr>
            <p:cNvPr id="9" name="Rounded Rectangle 11">
              <a:extLst>
                <a:ext uri="{FF2B5EF4-FFF2-40B4-BE49-F238E27FC236}">
                  <a16:creationId xmlns:a16="http://schemas.microsoft.com/office/drawing/2014/main" xmlns="" id="{C6EE1FAC-CFCD-419A-98E8-677EC0744D70}"/>
                </a:ext>
              </a:extLst>
            </p:cNvPr>
            <p:cNvSpPr/>
            <p:nvPr/>
          </p:nvSpPr>
          <p:spPr bwMode="auto">
            <a:xfrm>
              <a:off x="13716897" y="5422059"/>
              <a:ext cx="1008000" cy="342900"/>
            </a:xfrm>
            <a:prstGeom prst="roundRect">
              <a:avLst/>
            </a:prstGeom>
            <a:grp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smtClean="0">
                  <a:solidFill>
                    <a:schemeClr val="bg1"/>
                  </a:solidFill>
                  <a:latin typeface="Salesforce Sans" panose="020B0505020202020203" pitchFamily="34" charset="0"/>
                  <a:cs typeface="Arial" pitchFamily="34" charset="0"/>
                </a:rPr>
                <a:t>Quoi?</a:t>
              </a:r>
              <a:endParaRPr kumimoji="0" lang="en-US" sz="2800" b="0" i="0" u="none" strike="noStrike" cap="none" normalizeH="0" baseline="0" dirty="0">
                <a:ln>
                  <a:noFill/>
                </a:ln>
                <a:solidFill>
                  <a:schemeClr val="bg1"/>
                </a:solidFill>
                <a:effectLst/>
                <a:latin typeface="Times New Roman" pitchFamily="18" charset="0"/>
              </a:endParaRPr>
            </a:p>
          </p:txBody>
        </p:sp>
        <p:sp>
          <p:nvSpPr>
            <p:cNvPr id="10" name="Rounded Rectangle 9">
              <a:extLst>
                <a:ext uri="{FF2B5EF4-FFF2-40B4-BE49-F238E27FC236}">
                  <a16:creationId xmlns:a16="http://schemas.microsoft.com/office/drawing/2014/main" xmlns="" id="{0735945A-E1BF-4596-9532-F256D846D9B5}"/>
                </a:ext>
              </a:extLst>
            </p:cNvPr>
            <p:cNvSpPr/>
            <p:nvPr/>
          </p:nvSpPr>
          <p:spPr bwMode="auto">
            <a:xfrm>
              <a:off x="16187956" y="6729304"/>
              <a:ext cx="1008000" cy="342900"/>
            </a:xfrm>
            <a:prstGeom prst="roundRect">
              <a:avLst/>
            </a:prstGeom>
            <a:grp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en-US" sz="2000" dirty="0" err="1" smtClean="0">
                  <a:solidFill>
                    <a:schemeClr val="bg1"/>
                  </a:solidFill>
                  <a:latin typeface="Salesforce Sans" panose="020B0505020202020203" pitchFamily="34" charset="0"/>
                  <a:cs typeface="Arial" pitchFamily="34" charset="0"/>
                </a:rPr>
                <a:t>Quand</a:t>
              </a:r>
              <a:r>
                <a:rPr lang="en-US" sz="2000" dirty="0" smtClean="0">
                  <a:solidFill>
                    <a:schemeClr val="bg1"/>
                  </a:solidFill>
                  <a:latin typeface="Salesforce Sans" panose="020B0505020202020203" pitchFamily="34" charset="0"/>
                  <a:cs typeface="Arial" pitchFamily="34" charset="0"/>
                </a:rPr>
                <a:t>?</a:t>
              </a:r>
              <a:endParaRPr kumimoji="0" lang="en-US" sz="2800" b="0" i="0" u="none" strike="noStrike" cap="none" normalizeH="0" baseline="0" dirty="0">
                <a:ln>
                  <a:noFill/>
                </a:ln>
                <a:solidFill>
                  <a:schemeClr val="bg1"/>
                </a:solidFill>
                <a:effectLst/>
                <a:latin typeface="Times New Roman" pitchFamily="18" charset="0"/>
              </a:endParaRPr>
            </a:p>
          </p:txBody>
        </p:sp>
      </p:grpSp>
    </p:spTree>
    <p:extLst>
      <p:ext uri="{BB962C8B-B14F-4D97-AF65-F5344CB8AC3E}">
        <p14:creationId xmlns:p14="http://schemas.microsoft.com/office/powerpoint/2010/main" val="2427851151"/>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337</a:t>
            </a:fld>
            <a:endParaRPr lang="en-US" smtClean="0"/>
          </a:p>
        </p:txBody>
      </p:sp>
      <p:sp>
        <p:nvSpPr>
          <p:cNvPr id="3" name="Text Placeholder 2"/>
          <p:cNvSpPr>
            <a:spLocks noGrp="1"/>
          </p:cNvSpPr>
          <p:nvPr>
            <p:ph type="body" sz="quarter" idx="11"/>
          </p:nvPr>
        </p:nvSpPr>
        <p:spPr/>
        <p:txBody>
          <a:bodyPr/>
          <a:lstStyle/>
          <a:p>
            <a:r>
              <a:rPr lang="fr-FR"/>
              <a:t>Formats de rapport</a:t>
            </a:r>
          </a:p>
        </p:txBody>
      </p:sp>
      <p:sp>
        <p:nvSpPr>
          <p:cNvPr id="4" name="Content Placeholder 1"/>
          <p:cNvSpPr txBox="1">
            <a:spLocks/>
          </p:cNvSpPr>
          <p:nvPr/>
        </p:nvSpPr>
        <p:spPr>
          <a:xfrm>
            <a:off x="3729038" y="4762958"/>
            <a:ext cx="8272462" cy="1196975"/>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spcBef>
                <a:spcPts val="500"/>
              </a:spcBef>
              <a:defRPr/>
            </a:pPr>
            <a:r>
              <a:rPr lang="fr-FR" dirty="0">
                <a:solidFill>
                  <a:srgbClr val="19325C"/>
                </a:solidFill>
              </a:rPr>
              <a:t>Il y a trois types de formats de rapport dans Lightning </a:t>
            </a:r>
            <a:r>
              <a:rPr lang="fr-FR" dirty="0" err="1">
                <a:solidFill>
                  <a:srgbClr val="19325C"/>
                </a:solidFill>
              </a:rPr>
              <a:t>Experience</a:t>
            </a:r>
            <a:r>
              <a:rPr lang="fr-FR" dirty="0">
                <a:solidFill>
                  <a:srgbClr val="19325C"/>
                </a:solidFill>
              </a:rPr>
              <a:t>. </a:t>
            </a:r>
            <a:r>
              <a:rPr lang="fr-FR" dirty="0" smtClean="0">
                <a:solidFill>
                  <a:srgbClr val="19325C"/>
                </a:solidFill>
              </a:rPr>
              <a:t>Vous n'avez plus à choisir votre format de rapport. Le Générateur de rapports </a:t>
            </a:r>
            <a:r>
              <a:rPr lang="fr-FR" dirty="0" err="1" smtClean="0">
                <a:solidFill>
                  <a:srgbClr val="19325C"/>
                </a:solidFill>
              </a:rPr>
              <a:t>Lightning</a:t>
            </a:r>
            <a:r>
              <a:rPr lang="fr-FR" dirty="0" smtClean="0">
                <a:solidFill>
                  <a:srgbClr val="19325C"/>
                </a:solidFill>
              </a:rPr>
              <a:t> affecte automatiquement un format de rapport à un rapport, en fonction des regroupements de champs.</a:t>
            </a:r>
            <a:endParaRPr lang="fr-FR" dirty="0">
              <a:solidFill>
                <a:srgbClr val="19325C"/>
              </a:solidFill>
            </a:endParaRPr>
          </a:p>
        </p:txBody>
      </p:sp>
      <p:grpSp>
        <p:nvGrpSpPr>
          <p:cNvPr id="5" name="Group 4"/>
          <p:cNvGrpSpPr/>
          <p:nvPr/>
        </p:nvGrpSpPr>
        <p:grpSpPr>
          <a:xfrm>
            <a:off x="757162" y="1248633"/>
            <a:ext cx="10410774" cy="340519"/>
            <a:chOff x="638541" y="1817554"/>
            <a:chExt cx="8429745" cy="275723"/>
          </a:xfrm>
        </p:grpSpPr>
        <p:sp>
          <p:nvSpPr>
            <p:cNvPr id="6" name="Rounded Rectangle 9"/>
            <p:cNvSpPr/>
            <p:nvPr/>
          </p:nvSpPr>
          <p:spPr bwMode="auto">
            <a:xfrm>
              <a:off x="638541" y="1817554"/>
              <a:ext cx="1810983" cy="275723"/>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a:solidFill>
                    <a:srgbClr val="FFFFFF"/>
                  </a:solidFill>
                  <a:cs typeface="Arial" pitchFamily="34" charset="0"/>
                </a:rPr>
                <a:t>Rapport tabulaire</a:t>
              </a:r>
            </a:p>
          </p:txBody>
        </p:sp>
        <p:sp>
          <p:nvSpPr>
            <p:cNvPr id="7" name="Rounded Rectangle 10"/>
            <p:cNvSpPr/>
            <p:nvPr/>
          </p:nvSpPr>
          <p:spPr bwMode="auto">
            <a:xfrm>
              <a:off x="3426432" y="1817554"/>
              <a:ext cx="2383416" cy="275723"/>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a:solidFill>
                    <a:srgbClr val="FFFFFF"/>
                  </a:solidFill>
                  <a:cs typeface="Arial" pitchFamily="34" charset="0"/>
                </a:rPr>
                <a:t>Rapport récapitulatif</a:t>
              </a:r>
            </a:p>
          </p:txBody>
        </p:sp>
        <p:sp>
          <p:nvSpPr>
            <p:cNvPr id="8" name="Rounded Rectangle 23"/>
            <p:cNvSpPr/>
            <p:nvPr/>
          </p:nvSpPr>
          <p:spPr bwMode="auto">
            <a:xfrm>
              <a:off x="6897608" y="1817554"/>
              <a:ext cx="2170678" cy="275723"/>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a:solidFill>
                    <a:srgbClr val="FFFFFF"/>
                  </a:solidFill>
                  <a:cs typeface="Arial" pitchFamily="34" charset="0"/>
                </a:rPr>
                <a:t>Rapport matriciel</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7541" y="1779258"/>
            <a:ext cx="3894333" cy="249006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887" y="1779258"/>
            <a:ext cx="3167781" cy="402712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1302" y="1779258"/>
            <a:ext cx="4072472" cy="2849824"/>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77334687"/>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338</a:t>
            </a:fld>
            <a:endParaRPr lang="en-US" smtClean="0"/>
          </a:p>
        </p:txBody>
      </p:sp>
      <p:sp>
        <p:nvSpPr>
          <p:cNvPr id="3" name="Text Placeholder 2"/>
          <p:cNvSpPr>
            <a:spLocks noGrp="1"/>
          </p:cNvSpPr>
          <p:nvPr>
            <p:ph type="body" sz="quarter" idx="11"/>
          </p:nvPr>
        </p:nvSpPr>
        <p:spPr/>
        <p:txBody>
          <a:bodyPr/>
          <a:lstStyle/>
          <a:p>
            <a:r>
              <a:rPr lang="fr-FR" dirty="0"/>
              <a:t>Créer un rapport personnalisé : questions à poser</a:t>
            </a:r>
          </a:p>
        </p:txBody>
      </p:sp>
      <p:sp>
        <p:nvSpPr>
          <p:cNvPr id="4" name="Text Placeholder 3"/>
          <p:cNvSpPr>
            <a:spLocks noGrp="1"/>
          </p:cNvSpPr>
          <p:nvPr>
            <p:ph type="body" sz="quarter" idx="12"/>
          </p:nvPr>
        </p:nvSpPr>
        <p:spPr>
          <a:xfrm>
            <a:off x="455733" y="1072662"/>
            <a:ext cx="11993442" cy="5335575"/>
          </a:xfrm>
        </p:spPr>
        <p:txBody>
          <a:bodyPr/>
          <a:lstStyle/>
          <a:p>
            <a:pPr>
              <a:lnSpc>
                <a:spcPct val="100000"/>
              </a:lnSpc>
            </a:pPr>
            <a:r>
              <a:rPr lang="fr-FR" spc="-20" dirty="0"/>
              <a:t>Assurez-vous </a:t>
            </a:r>
            <a:r>
              <a:rPr lang="fr-FR" spc="-20" dirty="0" smtClean="0"/>
              <a:t>d'avoir </a:t>
            </a:r>
            <a:r>
              <a:rPr lang="fr-FR" spc="-20" dirty="0"/>
              <a:t>répondu à ces questions avant de créer un nouveau rapport :</a:t>
            </a:r>
          </a:p>
          <a:p>
            <a:pPr>
              <a:lnSpc>
                <a:spcPct val="100000"/>
              </a:lnSpc>
            </a:pPr>
            <a:endParaRPr lang="en-IN" dirty="0"/>
          </a:p>
        </p:txBody>
      </p:sp>
      <p:grpSp>
        <p:nvGrpSpPr>
          <p:cNvPr id="5" name="Group 4"/>
          <p:cNvGrpSpPr/>
          <p:nvPr/>
        </p:nvGrpSpPr>
        <p:grpSpPr>
          <a:xfrm>
            <a:off x="455732" y="1600201"/>
            <a:ext cx="11536244" cy="5154742"/>
            <a:chOff x="392852" y="1652773"/>
            <a:chExt cx="8643359" cy="4592004"/>
          </a:xfrm>
        </p:grpSpPr>
        <p:sp>
          <p:nvSpPr>
            <p:cNvPr id="6" name="Freeform 7"/>
            <p:cNvSpPr/>
            <p:nvPr/>
          </p:nvSpPr>
          <p:spPr>
            <a:xfrm>
              <a:off x="2542027" y="1659419"/>
              <a:ext cx="6494184" cy="526424"/>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8" numCol="1" spcCol="1270" anchor="ctr" anchorCtr="0">
              <a:noAutofit/>
            </a:bodyPr>
            <a:lstStyle/>
            <a:p>
              <a:pPr marL="0" lvl="1" defTabSz="711200">
                <a:lnSpc>
                  <a:spcPct val="90000"/>
                </a:lnSpc>
                <a:spcBef>
                  <a:spcPct val="0"/>
                </a:spcBef>
                <a:spcAft>
                  <a:spcPct val="15000"/>
                </a:spcAft>
              </a:pPr>
              <a:r>
                <a:rPr lang="fr-FR" sz="1400" dirty="0">
                  <a:solidFill>
                    <a:srgbClr val="19325C"/>
                  </a:solidFill>
                </a:rPr>
                <a:t>Quel objet et objet associé voulez-vous inclure dans votre rapport ?</a:t>
              </a:r>
            </a:p>
          </p:txBody>
        </p:sp>
        <p:sp>
          <p:nvSpPr>
            <p:cNvPr id="7" name="Freeform 8"/>
            <p:cNvSpPr/>
            <p:nvPr/>
          </p:nvSpPr>
          <p:spPr>
            <a:xfrm>
              <a:off x="392853" y="1652773"/>
              <a:ext cx="2227675"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1. Type de rapport</a:t>
              </a:r>
            </a:p>
          </p:txBody>
        </p:sp>
        <p:sp>
          <p:nvSpPr>
            <p:cNvPr id="8" name="Freeform 12"/>
            <p:cNvSpPr/>
            <p:nvPr/>
          </p:nvSpPr>
          <p:spPr>
            <a:xfrm>
              <a:off x="2542027" y="2238306"/>
              <a:ext cx="6494184" cy="526424"/>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8" numCol="1" spcCol="1270" anchor="ctr" anchorCtr="0">
              <a:noAutofit/>
            </a:bodyPr>
            <a:lstStyle/>
            <a:p>
              <a:pPr marL="0" lvl="1" defTabSz="711200">
                <a:lnSpc>
                  <a:spcPct val="90000"/>
                </a:lnSpc>
                <a:spcBef>
                  <a:spcPct val="0"/>
                </a:spcBef>
                <a:spcAft>
                  <a:spcPct val="15000"/>
                </a:spcAft>
              </a:pPr>
              <a:r>
                <a:rPr lang="fr-FR" sz="1400" dirty="0">
                  <a:solidFill>
                    <a:srgbClr val="19325C"/>
                  </a:solidFill>
                </a:rPr>
                <a:t>Les rapports de qui et de quelle période souhaitez-vous voir ?</a:t>
              </a:r>
            </a:p>
          </p:txBody>
        </p:sp>
        <p:sp>
          <p:nvSpPr>
            <p:cNvPr id="9" name="Freeform 13"/>
            <p:cNvSpPr/>
            <p:nvPr/>
          </p:nvSpPr>
          <p:spPr>
            <a:xfrm>
              <a:off x="392852" y="2230176"/>
              <a:ext cx="2227676"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0" bIns="65013" numCol="1" spcCol="1270" anchor="ctr" anchorCtr="0">
              <a:noAutofit/>
            </a:bodyPr>
            <a:lstStyle/>
            <a:p>
              <a:pPr defTabSz="889000">
                <a:lnSpc>
                  <a:spcPct val="90000"/>
                </a:lnSpc>
                <a:spcBef>
                  <a:spcPct val="0"/>
                </a:spcBef>
                <a:spcAft>
                  <a:spcPct val="35000"/>
                </a:spcAft>
              </a:pPr>
              <a:r>
                <a:rPr lang="fr-FR" sz="2000" b="1" spc="-20" dirty="0">
                  <a:solidFill>
                    <a:srgbClr val="FFFFFF"/>
                  </a:solidFill>
                </a:rPr>
                <a:t>2. Champ </a:t>
              </a:r>
              <a:r>
                <a:rPr lang="fr-FR" sz="2000" b="1" spc="-20" dirty="0" smtClean="0">
                  <a:solidFill>
                    <a:srgbClr val="FFFFFF"/>
                  </a:solidFill>
                </a:rPr>
                <a:t>d'application</a:t>
              </a:r>
              <a:endParaRPr lang="fr-FR" sz="2000" b="1" spc="-20" dirty="0">
                <a:solidFill>
                  <a:srgbClr val="FFFFFF"/>
                </a:solidFill>
              </a:endParaRPr>
            </a:p>
          </p:txBody>
        </p:sp>
        <p:sp>
          <p:nvSpPr>
            <p:cNvPr id="10" name="Freeform 14"/>
            <p:cNvSpPr/>
            <p:nvPr/>
          </p:nvSpPr>
          <p:spPr>
            <a:xfrm>
              <a:off x="2542027" y="2827585"/>
              <a:ext cx="6494184"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182880" bIns="145358" numCol="1" spcCol="1270" anchor="ctr" anchorCtr="0">
              <a:noAutofit/>
            </a:bodyPr>
            <a:lstStyle/>
            <a:p>
              <a:pPr marL="0" lvl="1" defTabSz="711200">
                <a:lnSpc>
                  <a:spcPct val="90000"/>
                </a:lnSpc>
                <a:spcBef>
                  <a:spcPct val="0"/>
                </a:spcBef>
                <a:spcAft>
                  <a:spcPct val="15000"/>
                </a:spcAft>
              </a:pPr>
              <a:r>
                <a:rPr lang="fr-FR" sz="1400" dirty="0">
                  <a:solidFill>
                    <a:srgbClr val="19325C"/>
                  </a:solidFill>
                </a:rPr>
                <a:t>Quelles colonnes voulez-vous voir ?</a:t>
              </a:r>
            </a:p>
          </p:txBody>
        </p:sp>
        <p:sp>
          <p:nvSpPr>
            <p:cNvPr id="11" name="Freeform 15"/>
            <p:cNvSpPr/>
            <p:nvPr/>
          </p:nvSpPr>
          <p:spPr>
            <a:xfrm>
              <a:off x="392853" y="2819454"/>
              <a:ext cx="2227675"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dirty="0">
                  <a:solidFill>
                    <a:srgbClr val="FFFFFF"/>
                  </a:solidFill>
                </a:rPr>
                <a:t>3. Colonnes</a:t>
              </a:r>
            </a:p>
          </p:txBody>
        </p:sp>
        <p:sp>
          <p:nvSpPr>
            <p:cNvPr id="12" name="Freeform 16"/>
            <p:cNvSpPr/>
            <p:nvPr/>
          </p:nvSpPr>
          <p:spPr>
            <a:xfrm>
              <a:off x="2542027" y="3406473"/>
              <a:ext cx="6494184"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0" bIns="145358" numCol="1" spcCol="1270" anchor="ctr" anchorCtr="0">
              <a:noAutofit/>
            </a:bodyPr>
            <a:lstStyle/>
            <a:p>
              <a:pPr marL="0" lvl="1" defTabSz="711200">
                <a:lnSpc>
                  <a:spcPct val="90000"/>
                </a:lnSpc>
                <a:spcBef>
                  <a:spcPct val="0"/>
                </a:spcBef>
                <a:spcAft>
                  <a:spcPct val="15000"/>
                </a:spcAft>
              </a:pPr>
              <a:r>
                <a:rPr lang="fr-FR" sz="1400" spc="-20" dirty="0">
                  <a:solidFill>
                    <a:srgbClr val="19325C"/>
                  </a:solidFill>
                </a:rPr>
                <a:t>Voulez-vous que les données soient affichées dans une liste (tabulaire), </a:t>
              </a:r>
              <a:r>
                <a:rPr lang="fr-FR" sz="1400" spc="-20" dirty="0" smtClean="0">
                  <a:solidFill>
                    <a:srgbClr val="19325C"/>
                  </a:solidFill>
                </a:rPr>
                <a:t>regroupées</a:t>
              </a:r>
              <a:r>
                <a:rPr lang="pl-PL" sz="1400" spc="-20" dirty="0" smtClean="0">
                  <a:solidFill>
                    <a:srgbClr val="19325C"/>
                  </a:solidFill>
                </a:rPr>
                <a:t> </a:t>
              </a:r>
              <a:r>
                <a:rPr lang="fr-FR" sz="1400" spc="-20" dirty="0" smtClean="0">
                  <a:solidFill>
                    <a:srgbClr val="19325C"/>
                  </a:solidFill>
                </a:rPr>
                <a:t>(récapitulatif),</a:t>
              </a:r>
              <a:r>
                <a:rPr lang="pl-PL" sz="1400" spc="-20" dirty="0" smtClean="0">
                  <a:solidFill>
                    <a:srgbClr val="19325C"/>
                  </a:solidFill>
                </a:rPr>
                <a:t> </a:t>
              </a:r>
              <a:r>
                <a:rPr lang="fr-FR" sz="1400" spc="-20" dirty="0" smtClean="0">
                  <a:solidFill>
                    <a:srgbClr val="19325C"/>
                  </a:solidFill>
                </a:rPr>
                <a:t>dans </a:t>
              </a:r>
              <a:r>
                <a:rPr lang="fr-FR" sz="1400" spc="-20" dirty="0">
                  <a:solidFill>
                    <a:srgbClr val="19325C"/>
                  </a:solidFill>
                </a:rPr>
                <a:t>une grille (matriciel), ou en blocs (joint) ? Les données jointes ne sont disponibles que dans </a:t>
              </a:r>
              <a:r>
                <a:rPr lang="fr-FR" sz="1400" spc="-20" dirty="0" err="1">
                  <a:solidFill>
                    <a:srgbClr val="19325C"/>
                  </a:solidFill>
                </a:rPr>
                <a:t>Classic</a:t>
              </a:r>
              <a:r>
                <a:rPr lang="fr-FR" sz="1400" spc="-20" dirty="0">
                  <a:solidFill>
                    <a:srgbClr val="19325C"/>
                  </a:solidFill>
                </a:rPr>
                <a:t>.</a:t>
              </a:r>
            </a:p>
          </p:txBody>
        </p:sp>
        <p:sp>
          <p:nvSpPr>
            <p:cNvPr id="13" name="Freeform 17"/>
            <p:cNvSpPr/>
            <p:nvPr/>
          </p:nvSpPr>
          <p:spPr>
            <a:xfrm>
              <a:off x="392853" y="3396857"/>
              <a:ext cx="2227675"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4. Format</a:t>
              </a:r>
            </a:p>
          </p:txBody>
        </p:sp>
        <p:sp>
          <p:nvSpPr>
            <p:cNvPr id="14" name="Freeform 18"/>
            <p:cNvSpPr/>
            <p:nvPr/>
          </p:nvSpPr>
          <p:spPr>
            <a:xfrm>
              <a:off x="2542027" y="3995994"/>
              <a:ext cx="6494184"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182880" bIns="145358" numCol="1" spcCol="1270" anchor="ctr" anchorCtr="0">
              <a:noAutofit/>
            </a:bodyPr>
            <a:lstStyle/>
            <a:p>
              <a:pPr marL="0" lvl="1" defTabSz="711200">
                <a:lnSpc>
                  <a:spcPct val="90000"/>
                </a:lnSpc>
                <a:spcBef>
                  <a:spcPct val="0"/>
                </a:spcBef>
                <a:spcAft>
                  <a:spcPct val="15000"/>
                </a:spcAft>
              </a:pPr>
              <a:r>
                <a:rPr lang="fr-FR" sz="1400" dirty="0">
                  <a:solidFill>
                    <a:srgbClr val="19325C"/>
                  </a:solidFill>
                </a:rPr>
                <a:t>Par quel(s) champ(s) voulez-vous les regrouper ? </a:t>
              </a:r>
            </a:p>
          </p:txBody>
        </p:sp>
        <p:sp>
          <p:nvSpPr>
            <p:cNvPr id="15" name="Freeform 19"/>
            <p:cNvSpPr/>
            <p:nvPr/>
          </p:nvSpPr>
          <p:spPr>
            <a:xfrm>
              <a:off x="392853" y="3972776"/>
              <a:ext cx="2227675"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5. Regroupement</a:t>
              </a:r>
            </a:p>
          </p:txBody>
        </p:sp>
        <p:sp>
          <p:nvSpPr>
            <p:cNvPr id="16" name="Freeform 20"/>
            <p:cNvSpPr/>
            <p:nvPr/>
          </p:nvSpPr>
          <p:spPr>
            <a:xfrm>
              <a:off x="2542027" y="4564246"/>
              <a:ext cx="6494184"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7" numCol="1" spcCol="1270" anchor="ctr" anchorCtr="0">
              <a:noAutofit/>
            </a:bodyPr>
            <a:lstStyle/>
            <a:p>
              <a:pPr marL="0" lvl="1" defTabSz="711200">
                <a:lnSpc>
                  <a:spcPct val="90000"/>
                </a:lnSpc>
                <a:spcBef>
                  <a:spcPct val="0"/>
                </a:spcBef>
                <a:spcAft>
                  <a:spcPct val="15000"/>
                </a:spcAft>
              </a:pPr>
              <a:r>
                <a:rPr lang="fr-FR" sz="1400" dirty="0">
                  <a:solidFill>
                    <a:srgbClr val="19325C"/>
                  </a:solidFill>
                </a:rPr>
                <a:t>Quel(s) champ(s) numérique(s) voulez-vous afficher comme sous-totaux et totaux généraux de groupes ? </a:t>
              </a:r>
            </a:p>
          </p:txBody>
        </p:sp>
        <p:sp>
          <p:nvSpPr>
            <p:cNvPr id="17" name="Freeform 21"/>
            <p:cNvSpPr/>
            <p:nvPr/>
          </p:nvSpPr>
          <p:spPr>
            <a:xfrm>
              <a:off x="392853" y="4550179"/>
              <a:ext cx="2227675"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6. Récapitulations</a:t>
              </a:r>
            </a:p>
          </p:txBody>
        </p:sp>
        <p:sp>
          <p:nvSpPr>
            <p:cNvPr id="18" name="Freeform 22"/>
            <p:cNvSpPr/>
            <p:nvPr/>
          </p:nvSpPr>
          <p:spPr>
            <a:xfrm>
              <a:off x="2542027" y="5132014"/>
              <a:ext cx="6494184"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7" numCol="1" spcCol="1270" anchor="ctr" anchorCtr="0">
              <a:noAutofit/>
            </a:bodyPr>
            <a:lstStyle/>
            <a:p>
              <a:pPr marL="0" lvl="1" defTabSz="711200">
                <a:lnSpc>
                  <a:spcPct val="90000"/>
                </a:lnSpc>
                <a:spcBef>
                  <a:spcPct val="0"/>
                </a:spcBef>
                <a:spcAft>
                  <a:spcPct val="15000"/>
                </a:spcAft>
              </a:pPr>
              <a:r>
                <a:rPr lang="fr-FR" sz="1400" dirty="0">
                  <a:solidFill>
                    <a:srgbClr val="19325C"/>
                  </a:solidFill>
                </a:rPr>
                <a:t>Avec quels autres filtres voulez-vous limiter les données que vous voyez ?</a:t>
              </a:r>
            </a:p>
          </p:txBody>
        </p:sp>
        <p:sp>
          <p:nvSpPr>
            <p:cNvPr id="19" name="Freeform 23"/>
            <p:cNvSpPr/>
            <p:nvPr/>
          </p:nvSpPr>
          <p:spPr>
            <a:xfrm>
              <a:off x="392853" y="5138779"/>
              <a:ext cx="2227675"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7. Filtres</a:t>
              </a:r>
            </a:p>
          </p:txBody>
        </p:sp>
        <p:sp>
          <p:nvSpPr>
            <p:cNvPr id="20" name="Freeform 24"/>
            <p:cNvSpPr/>
            <p:nvPr/>
          </p:nvSpPr>
          <p:spPr>
            <a:xfrm>
              <a:off x="2542027" y="5710901"/>
              <a:ext cx="6494184"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6" numCol="1" spcCol="1270" anchor="ctr" anchorCtr="0">
              <a:noAutofit/>
            </a:bodyPr>
            <a:lstStyle/>
            <a:p>
              <a:pPr marL="0" lvl="1" defTabSz="711200">
                <a:lnSpc>
                  <a:spcPct val="90000"/>
                </a:lnSpc>
                <a:spcBef>
                  <a:spcPct val="0"/>
                </a:spcBef>
                <a:spcAft>
                  <a:spcPct val="15000"/>
                </a:spcAft>
              </a:pPr>
              <a:r>
                <a:rPr lang="fr-FR" sz="1400">
                  <a:solidFill>
                    <a:srgbClr val="19325C"/>
                  </a:solidFill>
                </a:rPr>
                <a:t>Voulez-vous afficher les données récapitulatives avec une présentation ou en graphiques ?</a:t>
              </a:r>
            </a:p>
          </p:txBody>
        </p:sp>
        <p:sp>
          <p:nvSpPr>
            <p:cNvPr id="21" name="Freeform 25"/>
            <p:cNvSpPr/>
            <p:nvPr/>
          </p:nvSpPr>
          <p:spPr>
            <a:xfrm>
              <a:off x="392853" y="5716182"/>
              <a:ext cx="2227675"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dirty="0">
                  <a:solidFill>
                    <a:srgbClr val="FFFFFF"/>
                  </a:solidFill>
                </a:rPr>
                <a:t>8. Présentation / Graphiques</a:t>
              </a:r>
            </a:p>
          </p:txBody>
        </p:sp>
      </p:grpSp>
    </p:spTree>
    <p:extLst>
      <p:ext uri="{BB962C8B-B14F-4D97-AF65-F5344CB8AC3E}">
        <p14:creationId xmlns:p14="http://schemas.microsoft.com/office/powerpoint/2010/main" val="319004911"/>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339</a:t>
            </a:fld>
            <a:endParaRPr lang="en-US" smtClean="0"/>
          </a:p>
        </p:txBody>
      </p:sp>
      <p:sp>
        <p:nvSpPr>
          <p:cNvPr id="4" name="Text Placeholder 3"/>
          <p:cNvSpPr>
            <a:spLocks noGrp="1"/>
          </p:cNvSpPr>
          <p:nvPr>
            <p:ph type="body" sz="quarter" idx="11"/>
          </p:nvPr>
        </p:nvSpPr>
        <p:spPr>
          <a:xfrm>
            <a:off x="2066924" y="0"/>
            <a:ext cx="8429625" cy="914400"/>
          </a:xfrm>
        </p:spPr>
        <p:txBody>
          <a:bodyPr/>
          <a:lstStyle/>
          <a:p>
            <a:r>
              <a:rPr lang="fr-FR" dirty="0"/>
              <a:t>7-2 : Création </a:t>
            </a:r>
            <a:r>
              <a:rPr lang="fr-FR" dirty="0" smtClean="0"/>
              <a:t>d'un </a:t>
            </a:r>
            <a:r>
              <a:rPr lang="fr-FR" dirty="0"/>
              <a:t>rapport personnalisé simple</a:t>
            </a:r>
          </a:p>
        </p:txBody>
      </p:sp>
      <p:sp>
        <p:nvSpPr>
          <p:cNvPr id="5" name="Text Placeholder 4"/>
          <p:cNvSpPr>
            <a:spLocks noGrp="1"/>
          </p:cNvSpPr>
          <p:nvPr>
            <p:ph type="body" sz="quarter" idx="12"/>
          </p:nvPr>
        </p:nvSpPr>
        <p:spPr>
          <a:xfrm>
            <a:off x="455730" y="3296100"/>
            <a:ext cx="10640895" cy="3034362"/>
          </a:xfrm>
        </p:spPr>
        <p:txBody>
          <a:bodyPr numCol="2" spcCol="360000"/>
          <a:lstStyle/>
          <a:p>
            <a:r>
              <a:rPr lang="fr-FR" sz="2200" dirty="0"/>
              <a:t>Tâches : </a:t>
            </a:r>
          </a:p>
          <a:p>
            <a:pPr marL="457200" lvl="1" indent="-457200">
              <a:buFont typeface="+mj-lt"/>
              <a:buAutoNum type="arabicPeriod"/>
            </a:pPr>
            <a:r>
              <a:rPr lang="fr-FR" sz="2200" dirty="0"/>
              <a:t>Créez un nouveau rapport </a:t>
            </a:r>
            <a:r>
              <a:rPr lang="fr-FR" sz="2200" dirty="0" smtClean="0"/>
              <a:t>d'opportunité </a:t>
            </a:r>
            <a:r>
              <a:rPr lang="fr-FR" sz="2200" dirty="0"/>
              <a:t>en utilisant les étapes de la diapositive suivante pour vous aider à planifier.</a:t>
            </a:r>
          </a:p>
          <a:p>
            <a:pPr marL="457200" lvl="1" indent="-457200">
              <a:buFont typeface="+mj-lt"/>
              <a:buAutoNum type="arabicPeriod"/>
            </a:pPr>
            <a:r>
              <a:rPr lang="fr-FR" sz="2200" dirty="0"/>
              <a:t>Définissez le champ </a:t>
            </a:r>
            <a:r>
              <a:rPr lang="fr-FR" sz="2200" dirty="0" smtClean="0"/>
              <a:t>d'application </a:t>
            </a:r>
            <a:r>
              <a:rPr lang="fr-FR" sz="2200" dirty="0"/>
              <a:t>du rapport à </a:t>
            </a:r>
            <a:r>
              <a:rPr lang="fr-FR" sz="2200" dirty="0" smtClean="0"/>
              <a:t>l'aide </a:t>
            </a:r>
            <a:r>
              <a:rPr lang="fr-FR" sz="2200" dirty="0"/>
              <a:t>des filtres standard.</a:t>
            </a:r>
          </a:p>
          <a:p>
            <a:pPr marL="457200" lvl="1" indent="-457200">
              <a:buFont typeface="+mj-lt"/>
              <a:buAutoNum type="arabicPeriod"/>
            </a:pPr>
            <a:r>
              <a:rPr lang="fr-FR" sz="2200" dirty="0"/>
              <a:t>Modifiez les colonnes si nécessaire.</a:t>
            </a:r>
          </a:p>
          <a:p>
            <a:pPr marL="457200" lvl="1" indent="-457200">
              <a:buFont typeface="+mj-lt"/>
              <a:buAutoNum type="arabicPeriod"/>
            </a:pPr>
            <a:endParaRPr lang="en-GB" sz="2200" dirty="0"/>
          </a:p>
          <a:p>
            <a:pPr marL="457200" lvl="1" indent="-457200">
              <a:buFont typeface="+mj-lt"/>
              <a:buAutoNum type="arabicPeriod"/>
            </a:pPr>
            <a:r>
              <a:rPr lang="fr-FR" sz="2200" dirty="0"/>
              <a:t>Sélectionnez le format et le groupement.</a:t>
            </a:r>
          </a:p>
          <a:p>
            <a:pPr marL="457200" lvl="1" indent="-457200">
              <a:buFont typeface="+mj-lt"/>
              <a:buAutoNum type="arabicPeriod"/>
            </a:pPr>
            <a:r>
              <a:rPr lang="fr-FR" sz="2200" dirty="0"/>
              <a:t>Ajoutez un champ de résumé.</a:t>
            </a:r>
          </a:p>
          <a:p>
            <a:pPr marL="457200" lvl="1" indent="-457200">
              <a:buFont typeface="+mj-lt"/>
              <a:buAutoNum type="arabicPeriod"/>
            </a:pPr>
            <a:r>
              <a:rPr lang="fr-FR" sz="2200" dirty="0"/>
              <a:t>Enregistrez le rapport sous </a:t>
            </a:r>
            <a:r>
              <a:rPr lang="fr-FR" sz="2200" dirty="0">
                <a:latin typeface="Courier New" panose="02070309020205020404" pitchFamily="49" charset="0"/>
                <a:cs typeface="Courier New" panose="02070309020205020404" pitchFamily="49" charset="0"/>
              </a:rPr>
              <a:t>Opportunités par commercial</a:t>
            </a:r>
            <a:r>
              <a:rPr lang="fr-FR" sz="2200" dirty="0"/>
              <a:t>. dans le dossier de rapports sur les ventes mondiales.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19" name="Text Placeholder 1"/>
          <p:cNvSpPr>
            <a:spLocks noGrp="1"/>
          </p:cNvSpPr>
          <p:nvPr>
            <p:ph type="body" sz="quarter" idx="15"/>
          </p:nvPr>
        </p:nvSpPr>
        <p:spPr>
          <a:xfrm>
            <a:off x="1767046" y="914400"/>
            <a:ext cx="10424953" cy="2171700"/>
          </a:xfrm>
        </p:spPr>
        <p:txBody>
          <a:bodyPr tIns="0" bIns="0" anchor="ctr" anchorCtr="0"/>
          <a:lstStyle/>
          <a:p>
            <a:r>
              <a:rPr lang="fr-FR" dirty="0"/>
              <a:t>Objectif : </a:t>
            </a:r>
          </a:p>
          <a:p>
            <a:pPr lvl="1"/>
            <a:r>
              <a:rPr lang="fr-FR" dirty="0"/>
              <a:t>Allison Wheeler, VP des ventes internationales, aimerait un rapport indiquant toutes les opportunités ouvertes, triées par commercial, avec le sous-total de la somme des opportunités pour chaque commercial. </a:t>
            </a:r>
          </a:p>
        </p:txBody>
      </p:sp>
      <p:sp>
        <p:nvSpPr>
          <p:cNvPr id="7" name="Text Placeholder 4"/>
          <p:cNvSpPr>
            <a:spLocks noGrp="1"/>
          </p:cNvSpPr>
          <p:nvPr>
            <p:ph type="body" sz="quarter" idx="12"/>
          </p:nvPr>
        </p:nvSpPr>
        <p:spPr>
          <a:xfrm>
            <a:off x="111760" y="81281"/>
            <a:ext cx="3031490" cy="532620"/>
          </a:xfrm>
        </p:spPr>
        <p:txBody>
          <a:bodyPr/>
          <a:lstStyle/>
          <a:p>
            <a:r>
              <a:rPr lang="fr-FR" sz="1800" dirty="0"/>
              <a:t>REJOIGNEZ-MOI</a:t>
            </a:r>
          </a:p>
        </p:txBody>
      </p:sp>
    </p:spTree>
    <p:extLst>
      <p:ext uri="{BB962C8B-B14F-4D97-AF65-F5344CB8AC3E}">
        <p14:creationId xmlns:p14="http://schemas.microsoft.com/office/powerpoint/2010/main" val="2928081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767046" y="914400"/>
            <a:ext cx="10424955" cy="2139043"/>
          </a:xfrm>
        </p:spPr>
        <p:txBody>
          <a:bodyPr/>
          <a:lstStyle/>
          <a:p>
            <a:r>
              <a:rPr lang="fr-FR" dirty="0">
                <a:solidFill>
                  <a:srgbClr val="19325C"/>
                </a:solidFill>
                <a:latin typeface="+mj-lt"/>
              </a:rPr>
              <a:t>Objectif :</a:t>
            </a:r>
          </a:p>
          <a:p>
            <a:r>
              <a:rPr lang="fr-FR" b="0" dirty="0">
                <a:solidFill>
                  <a:srgbClr val="19325C"/>
                </a:solidFill>
                <a:latin typeface="+mj-lt"/>
              </a:rPr>
              <a:t>Répondez aux questions en utilisant les techniques de navigation qui viennent </a:t>
            </a:r>
            <a:r>
              <a:rPr lang="fr-FR" b="0" dirty="0" smtClean="0">
                <a:solidFill>
                  <a:srgbClr val="19325C"/>
                </a:solidFill>
                <a:latin typeface="+mj-lt"/>
              </a:rPr>
              <a:t>d'être </a:t>
            </a:r>
            <a:r>
              <a:rPr lang="fr-FR" b="0" dirty="0">
                <a:solidFill>
                  <a:srgbClr val="19325C"/>
                </a:solidFill>
                <a:latin typeface="+mj-lt"/>
              </a:rPr>
              <a:t>présentées :</a:t>
            </a:r>
          </a:p>
        </p:txBody>
      </p:sp>
      <p:sp>
        <p:nvSpPr>
          <p:cNvPr id="3" name="Slide Number Placeholder 2"/>
          <p:cNvSpPr>
            <a:spLocks noGrp="1"/>
          </p:cNvSpPr>
          <p:nvPr>
            <p:ph type="sldNum" sz="quarter" idx="10"/>
          </p:nvPr>
        </p:nvSpPr>
        <p:spPr/>
        <p:txBody>
          <a:bodyPr vert="horz" lIns="91440" tIns="45720" rIns="91440" bIns="45720" rtlCol="0" anchor="ctr"/>
          <a:lstStyle/>
          <a:p>
            <a:fld id="{19FD02D3-6C23-404C-A7B3-DAB79F5D63D7}" type="slidenum">
              <a:rPr lang="en-US"/>
              <a:pPr/>
              <a:t>34</a:t>
            </a:fld>
            <a:endParaRPr lang="en-US"/>
          </a:p>
        </p:txBody>
      </p:sp>
      <p:sp>
        <p:nvSpPr>
          <p:cNvPr id="4" name="Text Placeholder 3"/>
          <p:cNvSpPr>
            <a:spLocks noGrp="1"/>
          </p:cNvSpPr>
          <p:nvPr>
            <p:ph type="body" sz="quarter" idx="11"/>
          </p:nvPr>
        </p:nvSpPr>
        <p:spPr>
          <a:xfrm>
            <a:off x="1361440" y="109498"/>
            <a:ext cx="9233637" cy="914400"/>
          </a:xfrm>
        </p:spPr>
        <p:txBody>
          <a:bodyPr/>
          <a:lstStyle/>
          <a:p>
            <a:r>
              <a:rPr lang="fr-FR" dirty="0"/>
              <a:t>1-2 : Chasse au trésor</a:t>
            </a:r>
          </a:p>
        </p:txBody>
      </p:sp>
      <p:sp>
        <p:nvSpPr>
          <p:cNvPr id="5" name="Text Placeholder 4"/>
          <p:cNvSpPr>
            <a:spLocks noGrp="1"/>
          </p:cNvSpPr>
          <p:nvPr>
            <p:ph type="body" sz="quarter" idx="12"/>
          </p:nvPr>
        </p:nvSpPr>
        <p:spPr>
          <a:xfrm>
            <a:off x="391886" y="3200400"/>
            <a:ext cx="11527972" cy="3494314"/>
          </a:xfrm>
        </p:spPr>
        <p:txBody>
          <a:bodyPr numCol="2" spcCol="360000"/>
          <a:lstStyle/>
          <a:p>
            <a:pPr marL="574675" indent="-574675">
              <a:lnSpc>
                <a:spcPct val="100000"/>
              </a:lnSpc>
              <a:spcBef>
                <a:spcPts val="0"/>
              </a:spcBef>
              <a:buFont typeface="+mj-lt"/>
              <a:buAutoNum type="arabicPeriod"/>
            </a:pPr>
            <a:r>
              <a:rPr lang="fr-FR" sz="2000" b="0" dirty="0">
                <a:solidFill>
                  <a:srgbClr val="19325C"/>
                </a:solidFill>
                <a:ea typeface="Arial" pitchFamily="-112" charset="0"/>
                <a:cs typeface="Arial" pitchFamily="-112" charset="0"/>
                <a:sym typeface="Arial" pitchFamily="-112" charset="0"/>
              </a:rPr>
              <a:t>Combien de comptes commencent </a:t>
            </a:r>
            <a:r>
              <a:rPr lang="pl-PL" sz="2000" b="0" dirty="0" smtClean="0">
                <a:solidFill>
                  <a:srgbClr val="19325C"/>
                </a:solidFill>
                <a:ea typeface="Arial" pitchFamily="-112" charset="0"/>
                <a:cs typeface="Arial" pitchFamily="-112" charset="0"/>
                <a:sym typeface="Arial" pitchFamily="-112" charset="0"/>
              </a:rPr>
              <a:t/>
            </a:r>
            <a:br>
              <a:rPr lang="pl-PL" sz="2000" b="0" dirty="0" smtClean="0">
                <a:solidFill>
                  <a:srgbClr val="19325C"/>
                </a:solidFill>
                <a:ea typeface="Arial" pitchFamily="-112" charset="0"/>
                <a:cs typeface="Arial" pitchFamily="-112" charset="0"/>
                <a:sym typeface="Arial" pitchFamily="-112" charset="0"/>
              </a:rPr>
            </a:br>
            <a:r>
              <a:rPr lang="fr-FR" sz="2000" b="0" dirty="0" smtClean="0">
                <a:solidFill>
                  <a:srgbClr val="19325C"/>
                </a:solidFill>
                <a:ea typeface="Arial" pitchFamily="-112" charset="0"/>
                <a:cs typeface="Arial" pitchFamily="-112" charset="0"/>
                <a:sym typeface="Arial" pitchFamily="-112" charset="0"/>
              </a:rPr>
              <a:t>par </a:t>
            </a:r>
            <a:r>
              <a:rPr lang="fr-FR" sz="2000" b="0" dirty="0">
                <a:solidFill>
                  <a:srgbClr val="19325C"/>
                </a:solidFill>
                <a:ea typeface="Arial" pitchFamily="-112" charset="0"/>
                <a:cs typeface="Arial" pitchFamily="-112" charset="0"/>
                <a:sym typeface="Arial" pitchFamily="-112" charset="0"/>
              </a:rPr>
              <a:t>la lettre « A » ?  </a:t>
            </a:r>
          </a:p>
          <a:p>
            <a:pPr marL="574675" indent="-574675">
              <a:lnSpc>
                <a:spcPct val="100000"/>
              </a:lnSpc>
              <a:spcBef>
                <a:spcPts val="0"/>
              </a:spcBef>
              <a:buFont typeface="+mj-lt"/>
              <a:buAutoNum type="arabicPeriod"/>
            </a:pPr>
            <a:r>
              <a:rPr lang="fr-FR" sz="2000" b="0" dirty="0">
                <a:solidFill>
                  <a:srgbClr val="19325C"/>
                </a:solidFill>
                <a:ea typeface="Arial" pitchFamily="-112" charset="0"/>
                <a:cs typeface="Arial" pitchFamily="-112" charset="0"/>
                <a:sym typeface="Arial" pitchFamily="-112" charset="0"/>
              </a:rPr>
              <a:t>Combien de comptes commencent </a:t>
            </a:r>
            <a:r>
              <a:rPr lang="pl-PL" sz="2000" b="0" dirty="0" smtClean="0">
                <a:solidFill>
                  <a:srgbClr val="19325C"/>
                </a:solidFill>
                <a:ea typeface="Arial" pitchFamily="-112" charset="0"/>
                <a:cs typeface="Arial" pitchFamily="-112" charset="0"/>
                <a:sym typeface="Arial" pitchFamily="-112" charset="0"/>
              </a:rPr>
              <a:t/>
            </a:r>
            <a:br>
              <a:rPr lang="pl-PL" sz="2000" b="0" dirty="0" smtClean="0">
                <a:solidFill>
                  <a:srgbClr val="19325C"/>
                </a:solidFill>
                <a:ea typeface="Arial" pitchFamily="-112" charset="0"/>
                <a:cs typeface="Arial" pitchFamily="-112" charset="0"/>
                <a:sym typeface="Arial" pitchFamily="-112" charset="0"/>
              </a:rPr>
            </a:br>
            <a:r>
              <a:rPr lang="fr-FR" sz="2000" b="0" dirty="0" smtClean="0">
                <a:solidFill>
                  <a:srgbClr val="19325C"/>
                </a:solidFill>
                <a:ea typeface="Arial" pitchFamily="-112" charset="0"/>
                <a:cs typeface="Arial" pitchFamily="-112" charset="0"/>
                <a:sym typeface="Arial" pitchFamily="-112" charset="0"/>
              </a:rPr>
              <a:t>par </a:t>
            </a:r>
            <a:r>
              <a:rPr lang="fr-FR" sz="2000" b="0" dirty="0">
                <a:solidFill>
                  <a:srgbClr val="19325C"/>
                </a:solidFill>
                <a:ea typeface="Arial" pitchFamily="-112" charset="0"/>
                <a:cs typeface="Arial" pitchFamily="-112" charset="0"/>
                <a:sym typeface="Arial" pitchFamily="-112" charset="0"/>
              </a:rPr>
              <a:t>la lettre « U » ?    </a:t>
            </a:r>
          </a:p>
          <a:p>
            <a:pPr marL="574675" indent="-574675">
              <a:lnSpc>
                <a:spcPct val="100000"/>
              </a:lnSpc>
              <a:spcBef>
                <a:spcPts val="0"/>
              </a:spcBef>
              <a:buFont typeface="+mj-lt"/>
              <a:buAutoNum type="arabicPeriod"/>
            </a:pPr>
            <a:r>
              <a:rPr lang="fr-FR" sz="2000" b="0" dirty="0">
                <a:solidFill>
                  <a:srgbClr val="19325C"/>
                </a:solidFill>
                <a:ea typeface="Arial" pitchFamily="-112" charset="0"/>
                <a:cs typeface="Arial" pitchFamily="-112" charset="0"/>
                <a:sym typeface="Arial" pitchFamily="-112" charset="0"/>
              </a:rPr>
              <a:t>Où Allison Wheeler a-t-elle obtenu </a:t>
            </a:r>
            <a:r>
              <a:rPr lang="pl-PL" sz="2000" b="0" dirty="0" smtClean="0">
                <a:solidFill>
                  <a:srgbClr val="19325C"/>
                </a:solidFill>
                <a:ea typeface="Arial" pitchFamily="-112" charset="0"/>
                <a:cs typeface="Arial" pitchFamily="-112" charset="0"/>
                <a:sym typeface="Arial" pitchFamily="-112" charset="0"/>
              </a:rPr>
              <a:t/>
            </a:r>
            <a:br>
              <a:rPr lang="pl-PL" sz="2000" b="0" dirty="0" smtClean="0">
                <a:solidFill>
                  <a:srgbClr val="19325C"/>
                </a:solidFill>
                <a:ea typeface="Arial" pitchFamily="-112" charset="0"/>
                <a:cs typeface="Arial" pitchFamily="-112" charset="0"/>
                <a:sym typeface="Arial" pitchFamily="-112" charset="0"/>
              </a:rPr>
            </a:br>
            <a:r>
              <a:rPr lang="fr-FR" sz="2000" b="0" dirty="0" smtClean="0">
                <a:solidFill>
                  <a:srgbClr val="19325C"/>
                </a:solidFill>
                <a:ea typeface="Arial" pitchFamily="-112" charset="0"/>
                <a:cs typeface="Arial" pitchFamily="-112" charset="0"/>
                <a:sym typeface="Arial" pitchFamily="-112" charset="0"/>
              </a:rPr>
              <a:t>son </a:t>
            </a:r>
            <a:r>
              <a:rPr lang="fr-FR" sz="2000" b="0" dirty="0">
                <a:solidFill>
                  <a:srgbClr val="19325C"/>
                </a:solidFill>
                <a:ea typeface="Arial" pitchFamily="-112" charset="0"/>
                <a:cs typeface="Arial" pitchFamily="-112" charset="0"/>
                <a:sym typeface="Arial" pitchFamily="-112" charset="0"/>
              </a:rPr>
              <a:t>diplôme de commerce ?  </a:t>
            </a:r>
          </a:p>
          <a:p>
            <a:pPr marL="574675" indent="-574675">
              <a:lnSpc>
                <a:spcPct val="100000"/>
              </a:lnSpc>
              <a:spcBef>
                <a:spcPts val="0"/>
              </a:spcBef>
              <a:buFont typeface="+mj-lt"/>
              <a:buAutoNum type="arabicPeriod"/>
            </a:pPr>
            <a:r>
              <a:rPr lang="fr-FR" sz="2000" b="0" dirty="0">
                <a:solidFill>
                  <a:srgbClr val="19325C"/>
                </a:solidFill>
                <a:ea typeface="Arial" pitchFamily="-112" charset="0"/>
                <a:cs typeface="Arial" pitchFamily="-112" charset="0"/>
                <a:sym typeface="Arial" pitchFamily="-112" charset="0"/>
              </a:rPr>
              <a:t>Quel poste Ling Wu a-t-elle occupé </a:t>
            </a:r>
            <a:r>
              <a:rPr lang="pl-PL" sz="2000" b="0" dirty="0" smtClean="0">
                <a:solidFill>
                  <a:srgbClr val="19325C"/>
                </a:solidFill>
                <a:ea typeface="Arial" pitchFamily="-112" charset="0"/>
                <a:cs typeface="Arial" pitchFamily="-112" charset="0"/>
                <a:sym typeface="Arial" pitchFamily="-112" charset="0"/>
              </a:rPr>
              <a:t/>
            </a:r>
            <a:br>
              <a:rPr lang="pl-PL" sz="2000" b="0" dirty="0" smtClean="0">
                <a:solidFill>
                  <a:srgbClr val="19325C"/>
                </a:solidFill>
                <a:ea typeface="Arial" pitchFamily="-112" charset="0"/>
                <a:cs typeface="Arial" pitchFamily="-112" charset="0"/>
                <a:sym typeface="Arial" pitchFamily="-112" charset="0"/>
              </a:rPr>
            </a:br>
            <a:r>
              <a:rPr lang="fr-FR" sz="2000" b="0" dirty="0" smtClean="0">
                <a:solidFill>
                  <a:srgbClr val="19325C"/>
                </a:solidFill>
                <a:ea typeface="Arial" pitchFamily="-112" charset="0"/>
                <a:cs typeface="Arial" pitchFamily="-112" charset="0"/>
                <a:sym typeface="Arial" pitchFamily="-112" charset="0"/>
              </a:rPr>
              <a:t>avant </a:t>
            </a:r>
            <a:r>
              <a:rPr lang="fr-FR" sz="2000" b="0" dirty="0">
                <a:solidFill>
                  <a:srgbClr val="19325C"/>
                </a:solidFill>
                <a:ea typeface="Arial" pitchFamily="-112" charset="0"/>
                <a:cs typeface="Arial" pitchFamily="-112" charset="0"/>
                <a:sym typeface="Arial" pitchFamily="-112" charset="0"/>
              </a:rPr>
              <a:t>de rejoindre AW </a:t>
            </a:r>
            <a:r>
              <a:rPr lang="fr-FR" sz="2000" b="0" dirty="0" err="1">
                <a:solidFill>
                  <a:srgbClr val="19325C"/>
                </a:solidFill>
                <a:ea typeface="Arial" pitchFamily="-112" charset="0"/>
                <a:cs typeface="Arial" pitchFamily="-112" charset="0"/>
                <a:sym typeface="Arial" pitchFamily="-112" charset="0"/>
              </a:rPr>
              <a:t>Computing</a:t>
            </a:r>
            <a:r>
              <a:rPr lang="fr-FR" sz="2000" b="0" dirty="0">
                <a:solidFill>
                  <a:srgbClr val="19325C"/>
                </a:solidFill>
                <a:ea typeface="Arial" pitchFamily="-112" charset="0"/>
                <a:cs typeface="Arial" pitchFamily="-112" charset="0"/>
                <a:sym typeface="Arial" pitchFamily="-112" charset="0"/>
              </a:rPr>
              <a:t> ?</a:t>
            </a:r>
          </a:p>
          <a:p>
            <a:pPr marL="574675" indent="-574675">
              <a:lnSpc>
                <a:spcPct val="100000"/>
              </a:lnSpc>
              <a:spcBef>
                <a:spcPts val="0"/>
              </a:spcBef>
              <a:buFont typeface="+mj-lt"/>
              <a:buAutoNum type="arabicPeriod"/>
            </a:pPr>
            <a:r>
              <a:rPr lang="fr-FR" sz="2000" b="0" dirty="0">
                <a:solidFill>
                  <a:srgbClr val="19325C"/>
                </a:solidFill>
                <a:ea typeface="Arial" pitchFamily="-112" charset="0"/>
                <a:cs typeface="Arial" pitchFamily="-112" charset="0"/>
                <a:sym typeface="Arial" pitchFamily="-112" charset="0"/>
              </a:rPr>
              <a:t>Combien de membres appartiennent </a:t>
            </a:r>
            <a:r>
              <a:rPr lang="pl-PL" sz="2000" b="0" dirty="0" smtClean="0">
                <a:solidFill>
                  <a:srgbClr val="19325C"/>
                </a:solidFill>
                <a:ea typeface="Arial" pitchFamily="-112" charset="0"/>
                <a:cs typeface="Arial" pitchFamily="-112" charset="0"/>
                <a:sym typeface="Arial" pitchFamily="-112" charset="0"/>
              </a:rPr>
              <a:t/>
            </a:r>
            <a:br>
              <a:rPr lang="pl-PL" sz="2000" b="0" dirty="0" smtClean="0">
                <a:solidFill>
                  <a:srgbClr val="19325C"/>
                </a:solidFill>
                <a:ea typeface="Arial" pitchFamily="-112" charset="0"/>
                <a:cs typeface="Arial" pitchFamily="-112" charset="0"/>
                <a:sym typeface="Arial" pitchFamily="-112" charset="0"/>
              </a:rPr>
            </a:br>
            <a:r>
              <a:rPr lang="fr-FR" sz="2000" b="0" dirty="0" smtClean="0">
                <a:solidFill>
                  <a:srgbClr val="19325C"/>
                </a:solidFill>
                <a:ea typeface="Arial" pitchFamily="-112" charset="0"/>
                <a:cs typeface="Arial" pitchFamily="-112" charset="0"/>
                <a:sym typeface="Arial" pitchFamily="-112" charset="0"/>
              </a:rPr>
              <a:t>au </a:t>
            </a:r>
            <a:r>
              <a:rPr lang="fr-FR" sz="2000" b="0" dirty="0">
                <a:solidFill>
                  <a:srgbClr val="19325C"/>
                </a:solidFill>
                <a:ea typeface="Arial" pitchFamily="-112" charset="0"/>
                <a:cs typeface="Arial" pitchFamily="-112" charset="0"/>
                <a:sym typeface="Arial" pitchFamily="-112" charset="0"/>
              </a:rPr>
              <a:t>groupe « Beat </a:t>
            </a:r>
            <a:r>
              <a:rPr lang="fr-FR" sz="2000" b="0" dirty="0" err="1">
                <a:solidFill>
                  <a:srgbClr val="19325C"/>
                </a:solidFill>
                <a:ea typeface="Arial" pitchFamily="-112" charset="0"/>
                <a:cs typeface="Arial" pitchFamily="-112" charset="0"/>
                <a:sym typeface="Arial" pitchFamily="-112" charset="0"/>
              </a:rPr>
              <a:t>Targas</a:t>
            </a:r>
            <a:r>
              <a:rPr lang="fr-FR" sz="2000" b="0" dirty="0">
                <a:solidFill>
                  <a:srgbClr val="19325C"/>
                </a:solidFill>
                <a:ea typeface="Arial" pitchFamily="-112" charset="0"/>
                <a:cs typeface="Arial" pitchFamily="-112" charset="0"/>
                <a:sym typeface="Arial" pitchFamily="-112" charset="0"/>
              </a:rPr>
              <a:t>! » ? </a:t>
            </a:r>
          </a:p>
          <a:p>
            <a:pPr marL="574675" indent="-574675">
              <a:lnSpc>
                <a:spcPct val="100000"/>
              </a:lnSpc>
              <a:spcBef>
                <a:spcPts val="0"/>
              </a:spcBef>
              <a:buFont typeface="+mj-lt"/>
              <a:buAutoNum type="arabicPeriod"/>
            </a:pPr>
            <a:r>
              <a:rPr lang="fr-FR" sz="2000" b="0" spc="-20" dirty="0">
                <a:solidFill>
                  <a:srgbClr val="19325C"/>
                </a:solidFill>
                <a:ea typeface="Arial" pitchFamily="-112" charset="0"/>
                <a:cs typeface="Arial" pitchFamily="-112" charset="0"/>
                <a:sym typeface="Arial" pitchFamily="-112" charset="0"/>
              </a:rPr>
              <a:t>À quel service/division appartiennent-ils ? </a:t>
            </a:r>
          </a:p>
          <a:p>
            <a:pPr marL="574675" indent="-574675">
              <a:lnSpc>
                <a:spcPct val="100000"/>
              </a:lnSpc>
              <a:spcBef>
                <a:spcPts val="0"/>
              </a:spcBef>
              <a:buFont typeface="+mj-lt"/>
              <a:buAutoNum type="arabicPeriod"/>
            </a:pPr>
            <a:r>
              <a:rPr lang="fr-FR" sz="2000" b="0" dirty="0">
                <a:solidFill>
                  <a:srgbClr val="19325C"/>
                </a:solidFill>
                <a:ea typeface="Arial" pitchFamily="-112" charset="0"/>
                <a:cs typeface="Arial" pitchFamily="-112" charset="0"/>
                <a:sym typeface="Arial" pitchFamily="-112" charset="0"/>
              </a:rPr>
              <a:t>Combien de personnes vous suivent </a:t>
            </a:r>
            <a:r>
              <a:rPr lang="pl-PL" sz="2000" b="0" dirty="0" smtClean="0">
                <a:solidFill>
                  <a:srgbClr val="19325C"/>
                </a:solidFill>
                <a:ea typeface="Arial" pitchFamily="-112" charset="0"/>
                <a:cs typeface="Arial" pitchFamily="-112" charset="0"/>
                <a:sym typeface="Arial" pitchFamily="-112" charset="0"/>
              </a:rPr>
              <a:t/>
            </a:r>
            <a:br>
              <a:rPr lang="pl-PL" sz="2000" b="0" dirty="0" smtClean="0">
                <a:solidFill>
                  <a:srgbClr val="19325C"/>
                </a:solidFill>
                <a:ea typeface="Arial" pitchFamily="-112" charset="0"/>
                <a:cs typeface="Arial" pitchFamily="-112" charset="0"/>
                <a:sym typeface="Arial" pitchFamily="-112" charset="0"/>
              </a:rPr>
            </a:br>
            <a:r>
              <a:rPr lang="fr-FR" sz="2000" b="0" dirty="0" smtClean="0">
                <a:solidFill>
                  <a:srgbClr val="19325C"/>
                </a:solidFill>
                <a:ea typeface="Arial" pitchFamily="-112" charset="0"/>
                <a:cs typeface="Arial" pitchFamily="-112" charset="0"/>
                <a:sym typeface="Arial" pitchFamily="-112" charset="0"/>
              </a:rPr>
              <a:t>dans </a:t>
            </a:r>
            <a:r>
              <a:rPr lang="fr-FR" sz="2000" b="0" dirty="0">
                <a:solidFill>
                  <a:srgbClr val="19325C"/>
                </a:solidFill>
                <a:ea typeface="Arial" pitchFamily="-112" charset="0"/>
                <a:cs typeface="Arial" pitchFamily="-112" charset="0"/>
                <a:sym typeface="Arial" pitchFamily="-112" charset="0"/>
              </a:rPr>
              <a:t>Chatter ? </a:t>
            </a:r>
          </a:p>
          <a:p>
            <a:pPr marL="574675" indent="-574675">
              <a:lnSpc>
                <a:spcPct val="100000"/>
              </a:lnSpc>
              <a:spcBef>
                <a:spcPts val="0"/>
              </a:spcBef>
              <a:buFont typeface="+mj-lt"/>
              <a:buAutoNum type="arabicPeriod"/>
            </a:pPr>
            <a:r>
              <a:rPr lang="fr-FR" sz="2000" b="0" dirty="0"/>
              <a:t>Quels nouveaux champs Yuko Ishikawa demande-t-elle pour la présentation de page de sa page Comptes ?</a:t>
            </a:r>
          </a:p>
          <a:p>
            <a:pPr marL="574675" indent="-574675">
              <a:lnSpc>
                <a:spcPct val="100000"/>
              </a:lnSpc>
              <a:spcBef>
                <a:spcPts val="0"/>
              </a:spcBef>
              <a:buFont typeface="+mj-lt"/>
              <a:buAutoNum type="arabicPeriod"/>
            </a:pPr>
            <a:r>
              <a:rPr lang="fr-FR" sz="2000" b="0" spc="-20" dirty="0"/>
              <a:t>Détenez-vous des fichiers qui ont été chargés dans l'organisation ? Des fichiers ont-ils été partagés avec vous ? Combien ?</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7" name="Text Placeholder 4"/>
          <p:cNvSpPr>
            <a:spLocks noGrp="1"/>
          </p:cNvSpPr>
          <p:nvPr>
            <p:ph type="body" sz="quarter" idx="12"/>
          </p:nvPr>
        </p:nvSpPr>
        <p:spPr>
          <a:xfrm>
            <a:off x="111760" y="81281"/>
            <a:ext cx="2448560"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5147156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340</a:t>
            </a:fld>
            <a:endParaRPr lang="en-US" smtClean="0"/>
          </a:p>
        </p:txBody>
      </p:sp>
      <p:sp>
        <p:nvSpPr>
          <p:cNvPr id="3" name="Text Placeholder 2"/>
          <p:cNvSpPr>
            <a:spLocks noGrp="1"/>
          </p:cNvSpPr>
          <p:nvPr>
            <p:ph type="body" sz="quarter" idx="11"/>
          </p:nvPr>
        </p:nvSpPr>
        <p:spPr/>
        <p:txBody>
          <a:bodyPr/>
          <a:lstStyle/>
          <a:p>
            <a:r>
              <a:rPr lang="fr-FR" dirty="0"/>
              <a:t>7-2 : Création d'un rapport personnalisé simple (suite)</a:t>
            </a:r>
          </a:p>
        </p:txBody>
      </p:sp>
      <p:sp>
        <p:nvSpPr>
          <p:cNvPr id="4" name="Text Placeholder 3"/>
          <p:cNvSpPr>
            <a:spLocks noGrp="1"/>
          </p:cNvSpPr>
          <p:nvPr>
            <p:ph type="body" sz="quarter" idx="12"/>
          </p:nvPr>
        </p:nvSpPr>
        <p:spPr>
          <a:xfrm>
            <a:off x="455733" y="1072662"/>
            <a:ext cx="10971736" cy="534999"/>
          </a:xfrm>
        </p:spPr>
        <p:txBody>
          <a:bodyPr/>
          <a:lstStyle/>
          <a:p>
            <a:pPr>
              <a:buNone/>
            </a:pPr>
            <a:r>
              <a:rPr lang="fr-FR"/>
              <a:t>Remplir les informations demandées.</a:t>
            </a:r>
          </a:p>
        </p:txBody>
      </p:sp>
      <p:grpSp>
        <p:nvGrpSpPr>
          <p:cNvPr id="5" name="Group 4"/>
          <p:cNvGrpSpPr/>
          <p:nvPr/>
        </p:nvGrpSpPr>
        <p:grpSpPr>
          <a:xfrm>
            <a:off x="455733" y="1600201"/>
            <a:ext cx="11535867" cy="5154742"/>
            <a:chOff x="392853" y="1652773"/>
            <a:chExt cx="8643077" cy="4592004"/>
          </a:xfrm>
        </p:grpSpPr>
        <p:sp>
          <p:nvSpPr>
            <p:cNvPr id="6" name="Freeform 7"/>
            <p:cNvSpPr/>
            <p:nvPr/>
          </p:nvSpPr>
          <p:spPr>
            <a:xfrm>
              <a:off x="2540960" y="1659419"/>
              <a:ext cx="6494969" cy="526424"/>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8" numCol="1" spcCol="1270" anchor="ctr" anchorCtr="0">
              <a:noAutofit/>
            </a:bodyPr>
            <a:lstStyle/>
            <a:p>
              <a:pPr marL="0" lvl="1" defTabSz="711200">
                <a:lnSpc>
                  <a:spcPct val="90000"/>
                </a:lnSpc>
                <a:spcBef>
                  <a:spcPct val="0"/>
                </a:spcBef>
                <a:spcAft>
                  <a:spcPct val="15000"/>
                </a:spcAft>
              </a:pPr>
              <a:endParaRPr lang="en-US" sz="1900" dirty="0">
                <a:solidFill>
                  <a:srgbClr val="19325C"/>
                </a:solidFill>
              </a:endParaRPr>
            </a:p>
          </p:txBody>
        </p:sp>
        <p:sp>
          <p:nvSpPr>
            <p:cNvPr id="7" name="Freeform 8"/>
            <p:cNvSpPr/>
            <p:nvPr/>
          </p:nvSpPr>
          <p:spPr>
            <a:xfrm>
              <a:off x="392853" y="1652773"/>
              <a:ext cx="2227926"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1. Type de rapport</a:t>
              </a:r>
            </a:p>
          </p:txBody>
        </p:sp>
        <p:sp>
          <p:nvSpPr>
            <p:cNvPr id="8" name="Freeform 12"/>
            <p:cNvSpPr/>
            <p:nvPr/>
          </p:nvSpPr>
          <p:spPr>
            <a:xfrm>
              <a:off x="2540960" y="2238306"/>
              <a:ext cx="6494969" cy="526424"/>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8" numCol="1" spcCol="1270" anchor="ctr" anchorCtr="0">
              <a:noAutofit/>
            </a:bodyPr>
            <a:lstStyle/>
            <a:p>
              <a:pPr marL="0" lvl="1" defTabSz="711200">
                <a:lnSpc>
                  <a:spcPct val="90000"/>
                </a:lnSpc>
                <a:spcBef>
                  <a:spcPct val="0"/>
                </a:spcBef>
                <a:spcAft>
                  <a:spcPct val="15000"/>
                </a:spcAft>
              </a:pPr>
              <a:endParaRPr lang="en-US" sz="1900" dirty="0">
                <a:solidFill>
                  <a:srgbClr val="19325C"/>
                </a:solidFill>
              </a:endParaRPr>
            </a:p>
          </p:txBody>
        </p:sp>
        <p:sp>
          <p:nvSpPr>
            <p:cNvPr id="9" name="Freeform 13"/>
            <p:cNvSpPr/>
            <p:nvPr/>
          </p:nvSpPr>
          <p:spPr>
            <a:xfrm>
              <a:off x="392853" y="2230176"/>
              <a:ext cx="2227926"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0" bIns="65013" numCol="1" spcCol="1270" anchor="ctr" anchorCtr="0">
              <a:noAutofit/>
            </a:bodyPr>
            <a:lstStyle/>
            <a:p>
              <a:pPr defTabSz="889000">
                <a:lnSpc>
                  <a:spcPct val="90000"/>
                </a:lnSpc>
                <a:spcBef>
                  <a:spcPct val="0"/>
                </a:spcBef>
                <a:spcAft>
                  <a:spcPct val="35000"/>
                </a:spcAft>
              </a:pPr>
              <a:r>
                <a:rPr lang="fr-FR" sz="2000" b="1" spc="-20" dirty="0">
                  <a:solidFill>
                    <a:srgbClr val="FFFFFF"/>
                  </a:solidFill>
                </a:rPr>
                <a:t>2. Champ </a:t>
              </a:r>
              <a:r>
                <a:rPr lang="fr-FR" sz="2000" b="1" spc="-20" dirty="0" smtClean="0">
                  <a:solidFill>
                    <a:srgbClr val="FFFFFF"/>
                  </a:solidFill>
                </a:rPr>
                <a:t>d'application</a:t>
              </a:r>
              <a:endParaRPr lang="fr-FR" sz="2000" b="1" spc="-20" dirty="0">
                <a:solidFill>
                  <a:srgbClr val="FFFFFF"/>
                </a:solidFill>
              </a:endParaRPr>
            </a:p>
          </p:txBody>
        </p:sp>
        <p:sp>
          <p:nvSpPr>
            <p:cNvPr id="10" name="Freeform 14"/>
            <p:cNvSpPr/>
            <p:nvPr/>
          </p:nvSpPr>
          <p:spPr>
            <a:xfrm>
              <a:off x="2540960" y="2827585"/>
              <a:ext cx="6494969"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182880" bIns="145358" numCol="1" spcCol="1270" anchor="ctr" anchorCtr="0">
              <a:noAutofit/>
            </a:bodyPr>
            <a:lstStyle/>
            <a:p>
              <a:pPr marL="0" lvl="1" defTabSz="711200">
                <a:lnSpc>
                  <a:spcPct val="90000"/>
                </a:lnSpc>
                <a:spcBef>
                  <a:spcPct val="0"/>
                </a:spcBef>
                <a:spcAft>
                  <a:spcPct val="15000"/>
                </a:spcAft>
              </a:pPr>
              <a:endParaRPr lang="en-US" sz="1900" dirty="0">
                <a:solidFill>
                  <a:srgbClr val="19325C"/>
                </a:solidFill>
              </a:endParaRPr>
            </a:p>
          </p:txBody>
        </p:sp>
        <p:sp>
          <p:nvSpPr>
            <p:cNvPr id="11" name="Freeform 15"/>
            <p:cNvSpPr/>
            <p:nvPr/>
          </p:nvSpPr>
          <p:spPr>
            <a:xfrm>
              <a:off x="392853" y="2819454"/>
              <a:ext cx="2227926"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3. Colonnes</a:t>
              </a:r>
            </a:p>
          </p:txBody>
        </p:sp>
        <p:sp>
          <p:nvSpPr>
            <p:cNvPr id="12" name="Freeform 16"/>
            <p:cNvSpPr/>
            <p:nvPr/>
          </p:nvSpPr>
          <p:spPr>
            <a:xfrm>
              <a:off x="2540960" y="3406473"/>
              <a:ext cx="6494969"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182880" bIns="145358" numCol="1" spcCol="1270" anchor="ctr" anchorCtr="0">
              <a:noAutofit/>
            </a:bodyPr>
            <a:lstStyle/>
            <a:p>
              <a:pPr marL="0" lvl="1" defTabSz="711200">
                <a:lnSpc>
                  <a:spcPct val="90000"/>
                </a:lnSpc>
                <a:spcBef>
                  <a:spcPct val="0"/>
                </a:spcBef>
                <a:spcAft>
                  <a:spcPct val="15000"/>
                </a:spcAft>
              </a:pPr>
              <a:endParaRPr lang="en-US" sz="1900" dirty="0">
                <a:solidFill>
                  <a:srgbClr val="19325C"/>
                </a:solidFill>
              </a:endParaRPr>
            </a:p>
          </p:txBody>
        </p:sp>
        <p:sp>
          <p:nvSpPr>
            <p:cNvPr id="13" name="Freeform 17"/>
            <p:cNvSpPr/>
            <p:nvPr/>
          </p:nvSpPr>
          <p:spPr>
            <a:xfrm>
              <a:off x="392853" y="3396857"/>
              <a:ext cx="2227926"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4. Format</a:t>
              </a:r>
            </a:p>
          </p:txBody>
        </p:sp>
        <p:sp>
          <p:nvSpPr>
            <p:cNvPr id="14" name="Freeform 18"/>
            <p:cNvSpPr/>
            <p:nvPr/>
          </p:nvSpPr>
          <p:spPr>
            <a:xfrm>
              <a:off x="2540960" y="3995994"/>
              <a:ext cx="6494969"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182880" bIns="145358" numCol="1" spcCol="1270" anchor="ctr" anchorCtr="0">
              <a:noAutofit/>
            </a:bodyPr>
            <a:lstStyle/>
            <a:p>
              <a:pPr marL="0" lvl="1" defTabSz="711200">
                <a:lnSpc>
                  <a:spcPct val="90000"/>
                </a:lnSpc>
                <a:spcBef>
                  <a:spcPct val="0"/>
                </a:spcBef>
                <a:spcAft>
                  <a:spcPct val="15000"/>
                </a:spcAft>
              </a:pPr>
              <a:endParaRPr lang="en-US" sz="1900" dirty="0">
                <a:solidFill>
                  <a:srgbClr val="19325C"/>
                </a:solidFill>
              </a:endParaRPr>
            </a:p>
          </p:txBody>
        </p:sp>
        <p:sp>
          <p:nvSpPr>
            <p:cNvPr id="15" name="Freeform 19"/>
            <p:cNvSpPr/>
            <p:nvPr/>
          </p:nvSpPr>
          <p:spPr>
            <a:xfrm>
              <a:off x="392853" y="3972776"/>
              <a:ext cx="2227926"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5. Regroupement</a:t>
              </a:r>
            </a:p>
          </p:txBody>
        </p:sp>
        <p:sp>
          <p:nvSpPr>
            <p:cNvPr id="16" name="Freeform 20"/>
            <p:cNvSpPr/>
            <p:nvPr/>
          </p:nvSpPr>
          <p:spPr>
            <a:xfrm>
              <a:off x="2540960" y="4564246"/>
              <a:ext cx="6494969"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7" numCol="1" spcCol="1270" anchor="ctr" anchorCtr="0">
              <a:noAutofit/>
            </a:bodyPr>
            <a:lstStyle/>
            <a:p>
              <a:pPr marL="0" lvl="1" defTabSz="711200">
                <a:lnSpc>
                  <a:spcPct val="90000"/>
                </a:lnSpc>
                <a:spcBef>
                  <a:spcPct val="0"/>
                </a:spcBef>
                <a:spcAft>
                  <a:spcPct val="15000"/>
                </a:spcAft>
              </a:pPr>
              <a:endParaRPr lang="en-US" sz="1900" dirty="0">
                <a:solidFill>
                  <a:srgbClr val="19325C"/>
                </a:solidFill>
              </a:endParaRPr>
            </a:p>
          </p:txBody>
        </p:sp>
        <p:sp>
          <p:nvSpPr>
            <p:cNvPr id="17" name="Freeform 21"/>
            <p:cNvSpPr/>
            <p:nvPr/>
          </p:nvSpPr>
          <p:spPr>
            <a:xfrm>
              <a:off x="392853" y="4550179"/>
              <a:ext cx="2227926"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6. Récapitulations</a:t>
              </a:r>
            </a:p>
          </p:txBody>
        </p:sp>
        <p:sp>
          <p:nvSpPr>
            <p:cNvPr id="18" name="Freeform 22"/>
            <p:cNvSpPr/>
            <p:nvPr/>
          </p:nvSpPr>
          <p:spPr>
            <a:xfrm>
              <a:off x="2540960" y="5132014"/>
              <a:ext cx="6494969"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7" numCol="1" spcCol="1270" anchor="ctr" anchorCtr="0">
              <a:noAutofit/>
            </a:bodyPr>
            <a:lstStyle/>
            <a:p>
              <a:pPr marL="0" lvl="1" defTabSz="711200">
                <a:lnSpc>
                  <a:spcPct val="90000"/>
                </a:lnSpc>
                <a:spcBef>
                  <a:spcPct val="0"/>
                </a:spcBef>
                <a:spcAft>
                  <a:spcPct val="15000"/>
                </a:spcAft>
              </a:pPr>
              <a:endParaRPr lang="en-US" sz="1900" dirty="0">
                <a:solidFill>
                  <a:srgbClr val="19325C"/>
                </a:solidFill>
              </a:endParaRPr>
            </a:p>
          </p:txBody>
        </p:sp>
        <p:sp>
          <p:nvSpPr>
            <p:cNvPr id="19" name="Freeform 23"/>
            <p:cNvSpPr/>
            <p:nvPr/>
          </p:nvSpPr>
          <p:spPr>
            <a:xfrm>
              <a:off x="392853" y="5138779"/>
              <a:ext cx="2227926"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7. Filtres</a:t>
              </a:r>
            </a:p>
          </p:txBody>
        </p:sp>
        <p:sp>
          <p:nvSpPr>
            <p:cNvPr id="20" name="Freeform 24"/>
            <p:cNvSpPr/>
            <p:nvPr/>
          </p:nvSpPr>
          <p:spPr>
            <a:xfrm>
              <a:off x="2540960" y="5710901"/>
              <a:ext cx="6494970"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92C1E9">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6" numCol="1" spcCol="1270" anchor="ctr" anchorCtr="0">
              <a:noAutofit/>
            </a:bodyPr>
            <a:lstStyle/>
            <a:p>
              <a:pPr marL="0" lvl="1" defTabSz="711200">
                <a:lnSpc>
                  <a:spcPct val="90000"/>
                </a:lnSpc>
                <a:spcBef>
                  <a:spcPct val="0"/>
                </a:spcBef>
                <a:spcAft>
                  <a:spcPct val="15000"/>
                </a:spcAft>
              </a:pPr>
              <a:endParaRPr lang="en-US" sz="1900" dirty="0">
                <a:solidFill>
                  <a:srgbClr val="19325C"/>
                </a:solidFill>
              </a:endParaRPr>
            </a:p>
          </p:txBody>
        </p:sp>
        <p:sp>
          <p:nvSpPr>
            <p:cNvPr id="21" name="Freeform 25"/>
            <p:cNvSpPr/>
            <p:nvPr/>
          </p:nvSpPr>
          <p:spPr>
            <a:xfrm>
              <a:off x="392853" y="5716182"/>
              <a:ext cx="2227926"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19325C"/>
            </a:solidFill>
            <a:ln>
              <a:solidFill>
                <a:srgbClr val="19325C"/>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defTabSz="889000">
                <a:lnSpc>
                  <a:spcPct val="90000"/>
                </a:lnSpc>
                <a:spcBef>
                  <a:spcPct val="0"/>
                </a:spcBef>
                <a:spcAft>
                  <a:spcPct val="35000"/>
                </a:spcAft>
              </a:pPr>
              <a:r>
                <a:rPr lang="fr-FR" sz="2000" b="1">
                  <a:solidFill>
                    <a:srgbClr val="FFFFFF"/>
                  </a:solidFill>
                </a:rPr>
                <a:t>8. Présentation / Graphiques</a:t>
              </a:r>
            </a:p>
          </p:txBody>
        </p:sp>
      </p:grpSp>
    </p:spTree>
    <p:extLst>
      <p:ext uri="{BB962C8B-B14F-4D97-AF65-F5344CB8AC3E}">
        <p14:creationId xmlns:p14="http://schemas.microsoft.com/office/powerpoint/2010/main" val="413996106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341</a:t>
            </a:fld>
            <a:endParaRPr lang="en-US" smtClean="0"/>
          </a:p>
        </p:txBody>
      </p:sp>
      <p:sp>
        <p:nvSpPr>
          <p:cNvPr id="3" name="Text Placeholder 2"/>
          <p:cNvSpPr>
            <a:spLocks noGrp="1"/>
          </p:cNvSpPr>
          <p:nvPr>
            <p:ph type="body" sz="quarter" idx="11"/>
          </p:nvPr>
        </p:nvSpPr>
        <p:spPr>
          <a:xfrm>
            <a:off x="455733" y="7437"/>
            <a:ext cx="10445750" cy="914400"/>
          </a:xfrm>
        </p:spPr>
        <p:txBody>
          <a:bodyPr/>
          <a:lstStyle/>
          <a:p>
            <a:r>
              <a:rPr lang="fr-FR" dirty="0"/>
              <a:t>Travailler avec des rapports </a:t>
            </a:r>
            <a:r>
              <a:rPr lang="fr-FR" dirty="0" smtClean="0"/>
              <a:t>récapitulatifs et </a:t>
            </a:r>
            <a:r>
              <a:rPr lang="fr-FR" dirty="0"/>
              <a:t>matriciels</a:t>
            </a:r>
          </a:p>
        </p:txBody>
      </p:sp>
      <p:graphicFrame>
        <p:nvGraphicFramePr>
          <p:cNvPr id="4" name="Table 3"/>
          <p:cNvGraphicFramePr>
            <a:graphicFrameLocks noGrp="1"/>
          </p:cNvGraphicFramePr>
          <p:nvPr>
            <p:extLst>
              <p:ext uri="{D42A27DB-BD31-4B8C-83A1-F6EECF244321}">
                <p14:modId xmlns:p14="http://schemas.microsoft.com/office/powerpoint/2010/main" val="2582823387"/>
              </p:ext>
            </p:extLst>
          </p:nvPr>
        </p:nvGraphicFramePr>
        <p:xfrm>
          <a:off x="1540052" y="1577413"/>
          <a:ext cx="8926668" cy="44047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Le rapport est très bien conçu </a:t>
                      </a:r>
                      <a:r>
                        <a:rPr lang="fr-FR" sz="1800" b="0" dirty="0" smtClean="0">
                          <a:solidFill>
                            <a:schemeClr val="tx1"/>
                          </a:solidFill>
                          <a:latin typeface="Salesforce Sans" panose="020B0505020202020203" pitchFamily="34" charset="0"/>
                          <a:ea typeface="Segoe UI" pitchFamily="34" charset="0"/>
                          <a:cs typeface="Segoe UI" pitchFamily="34" charset="0"/>
                        </a:rPr>
                        <a:t>jusqu'à </a:t>
                      </a:r>
                      <a:r>
                        <a:rPr lang="fr-FR" sz="1800" b="0" dirty="0">
                          <a:solidFill>
                            <a:schemeClr val="tx1"/>
                          </a:solidFill>
                          <a:latin typeface="Salesforce Sans" panose="020B0505020202020203" pitchFamily="34" charset="0"/>
                          <a:ea typeface="Segoe UI" pitchFamily="34" charset="0"/>
                          <a:cs typeface="Segoe UI" pitchFamily="34" charset="0"/>
                        </a:rPr>
                        <a:t>présent. </a:t>
                      </a:r>
                      <a:r>
                        <a:rPr lang="fr-FR" sz="1800" b="0" dirty="0" smtClean="0">
                          <a:solidFill>
                            <a:schemeClr val="tx1"/>
                          </a:solidFill>
                          <a:latin typeface="Salesforce Sans" panose="020B0505020202020203" pitchFamily="34" charset="0"/>
                          <a:ea typeface="Segoe UI" pitchFamily="34" charset="0"/>
                          <a:cs typeface="Segoe UI" pitchFamily="34" charset="0"/>
                        </a:rPr>
                        <a:t>J'aimerais </a:t>
                      </a:r>
                      <a:r>
                        <a:rPr lang="fr-FR" sz="1800" b="0" dirty="0">
                          <a:solidFill>
                            <a:schemeClr val="tx1"/>
                          </a:solidFill>
                          <a:latin typeface="Salesforce Sans" panose="020B0505020202020203" pitchFamily="34" charset="0"/>
                          <a:ea typeface="Segoe UI" pitchFamily="34" charset="0"/>
                          <a:cs typeface="Segoe UI" pitchFamily="34" charset="0"/>
                        </a:rPr>
                        <a:t>voir également les opportunités regroupées par commercial, et par mois de clôture pour conclure avec la même information.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5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John Wiseman </a:t>
                      </a:r>
                      <a:r>
                        <a:rPr lang="fr-FR" sz="1600" b="0">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Brent Bassi</a:t>
                      </a:r>
                    </a:p>
                    <a:p>
                      <a:r>
                        <a:rPr lang="fr-FR" sz="1800" b="0" baseline="0" dirty="0">
                          <a:solidFill>
                            <a:schemeClr val="tx1"/>
                          </a:solidFill>
                          <a:latin typeface="Salesforce Sans" panose="020B0505020202020203" pitchFamily="34" charset="0"/>
                          <a:ea typeface="Segoe UI" pitchFamily="34" charset="0"/>
                          <a:cs typeface="Segoe UI" pitchFamily="34" charset="0"/>
                        </a:rPr>
                        <a:t>Organisez-les peut-être en tableau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23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540052" y="3462528"/>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073903" y="1680765"/>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073903" y="4315852"/>
            <a:ext cx="297640" cy="288435"/>
          </a:xfrm>
          <a:prstGeom prst="rect">
            <a:avLst/>
          </a:prstGeom>
        </p:spPr>
      </p:pic>
      <p:pic>
        <p:nvPicPr>
          <p:cNvPr id="10" name="Picture 9"/>
          <p:cNvPicPr>
            <a:picLocks noChangeAspect="1"/>
          </p:cNvPicPr>
          <p:nvPr/>
        </p:nvPicPr>
        <p:blipFill rotWithShape="1">
          <a:blip r:embed="rId4" cstate="print"/>
          <a:srcRect l="5937" t="6188" r="9143" b="3506"/>
          <a:stretch/>
        </p:blipFill>
        <p:spPr>
          <a:xfrm>
            <a:off x="1771544" y="4315851"/>
            <a:ext cx="345899" cy="347865"/>
          </a:xfrm>
          <a:prstGeom prst="ellipse">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7567" t="-2851" r="16462" b="75120"/>
          <a:stretch/>
        </p:blipFill>
        <p:spPr>
          <a:xfrm>
            <a:off x="1638350" y="1645444"/>
            <a:ext cx="497378" cy="495323"/>
          </a:xfrm>
          <a:prstGeom prst="ellipse">
            <a:avLst/>
          </a:prstGeom>
          <a:solidFill>
            <a:schemeClr val="bg2">
              <a:lumMod val="90000"/>
            </a:schemeClr>
          </a:solidFill>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6609" t="-3820" r="8356" b="71465"/>
          <a:stretch/>
        </p:blipFill>
        <p:spPr>
          <a:xfrm>
            <a:off x="1696699" y="4315851"/>
            <a:ext cx="495587" cy="506130"/>
          </a:xfrm>
          <a:prstGeom prst="flowChartConnector">
            <a:avLst/>
          </a:prstGeom>
          <a:solidFill>
            <a:schemeClr val="bg1">
              <a:lumMod val="85000"/>
            </a:schemeClr>
          </a:solidFill>
        </p:spPr>
      </p:pic>
      <p:grpSp>
        <p:nvGrpSpPr>
          <p:cNvPr id="13" name="Group 12"/>
          <p:cNvGrpSpPr/>
          <p:nvPr/>
        </p:nvGrpSpPr>
        <p:grpSpPr>
          <a:xfrm>
            <a:off x="1850288" y="3472053"/>
            <a:ext cx="3501663" cy="277000"/>
            <a:chOff x="2204192" y="3458997"/>
            <a:chExt cx="3501663" cy="277000"/>
          </a:xfrm>
        </p:grpSpPr>
        <p:sp>
          <p:nvSpPr>
            <p:cNvPr id="14" name="TextBox 13">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5" name="TextBox 14">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6" name="TextBox 15">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73383205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6YwleElwS_Bv55d9J8fa_xLB82vOInZbgyK8yks3QnbxtYywM7FD3v4EIZADXlAUw16hnxvhOPkTDkglpKXOYqv7LrHc0NBV7GU2vFzPeDkQqU5fdPCUfyVXNVzhZZCwZfYmoKlUiFk">
            <a:extLst>
              <a:ext uri="{FF2B5EF4-FFF2-40B4-BE49-F238E27FC236}">
                <a16:creationId xmlns="" xmlns:a16="http://schemas.microsoft.com/office/drawing/2014/main" id="{8ABC4E9B-471B-4E43-BE98-52D9DCC5F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6" y="1737047"/>
            <a:ext cx="6223939" cy="512095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19FD02D3-6C23-404C-A7B3-DAB79F5D63D7}" type="slidenum">
              <a:rPr lang="en-US" smtClean="0"/>
              <a:pPr/>
              <a:t>342</a:t>
            </a:fld>
            <a:endParaRPr lang="en-US" dirty="0"/>
          </a:p>
        </p:txBody>
      </p:sp>
      <p:sp>
        <p:nvSpPr>
          <p:cNvPr id="3" name="Text Placeholder 2"/>
          <p:cNvSpPr>
            <a:spLocks noGrp="1"/>
          </p:cNvSpPr>
          <p:nvPr>
            <p:ph type="body" sz="quarter" idx="11"/>
          </p:nvPr>
        </p:nvSpPr>
        <p:spPr/>
        <p:txBody>
          <a:bodyPr/>
          <a:lstStyle/>
          <a:p>
            <a:r>
              <a:rPr lang="fr-FR" dirty="0" smtClean="0"/>
              <a:t>Grouper par Champ de date</a:t>
            </a:r>
            <a:endParaRPr lang="fr-FR" dirty="0"/>
          </a:p>
        </p:txBody>
      </p:sp>
      <p:pic>
        <p:nvPicPr>
          <p:cNvPr id="2054" name="Picture 6" descr="https://lh3.googleusercontent.com/Fbs0L82_Ki7LwIisBHEMYfV8-G6fgoVK98-dlxx3o7-mr6Vq5frh28Lrc595X2AuyACR-Dg93r6YB53RVIb4cr4SanWJA10OWF9ii92SIt1qml8b8maDkZKgyr4XY1_-bHhdmDhLMiQ">
            <a:extLst>
              <a:ext uri="{FF2B5EF4-FFF2-40B4-BE49-F238E27FC236}">
                <a16:creationId xmlns="" xmlns:a16="http://schemas.microsoft.com/office/drawing/2014/main" id="{A048BEF8-DCA4-6244-8C88-A124AAFE524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3488"/>
          <a:stretch/>
        </p:blipFill>
        <p:spPr bwMode="auto">
          <a:xfrm>
            <a:off x="6589999" y="1923769"/>
            <a:ext cx="5580646" cy="489875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 xmlns:a16="http://schemas.microsoft.com/office/drawing/2014/main" id="{8A6421A9-6B87-5649-9CB9-5A0D438C6780}"/>
              </a:ext>
            </a:extLst>
          </p:cNvPr>
          <p:cNvSpPr/>
          <p:nvPr/>
        </p:nvSpPr>
        <p:spPr bwMode="auto">
          <a:xfrm>
            <a:off x="6589999" y="3358705"/>
            <a:ext cx="874057" cy="3419549"/>
          </a:xfrm>
          <a:prstGeom prst="roundRect">
            <a:avLst/>
          </a:prstGeom>
          <a:no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2" name="Right Arrow 21">
            <a:extLst>
              <a:ext uri="{FF2B5EF4-FFF2-40B4-BE49-F238E27FC236}">
                <a16:creationId xmlns="" xmlns:a16="http://schemas.microsoft.com/office/drawing/2014/main" id="{8B292F9A-0EAD-1849-B396-F9E6D3DAD010}"/>
              </a:ext>
            </a:extLst>
          </p:cNvPr>
          <p:cNvSpPr/>
          <p:nvPr/>
        </p:nvSpPr>
        <p:spPr bwMode="auto">
          <a:xfrm>
            <a:off x="6160948" y="4297523"/>
            <a:ext cx="588429" cy="340519"/>
          </a:xfrm>
          <a:prstGeom prst="rightArrow">
            <a:avLst/>
          </a:prstGeom>
          <a:solidFill>
            <a:schemeClr val="accent6"/>
          </a:solidFill>
          <a:ln w="381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3" name="Rectangle 22">
            <a:extLst>
              <a:ext uri="{FF2B5EF4-FFF2-40B4-BE49-F238E27FC236}">
                <a16:creationId xmlns="" xmlns:a16="http://schemas.microsoft.com/office/drawing/2014/main" id="{FE9F5DB1-C648-904A-8163-7AD55C9AA0CA}"/>
              </a:ext>
            </a:extLst>
          </p:cNvPr>
          <p:cNvSpPr/>
          <p:nvPr/>
        </p:nvSpPr>
        <p:spPr>
          <a:xfrm>
            <a:off x="454631" y="1110917"/>
            <a:ext cx="11834936" cy="461665"/>
          </a:xfrm>
          <a:prstGeom prst="rect">
            <a:avLst/>
          </a:prstGeom>
        </p:spPr>
        <p:txBody>
          <a:bodyPr wrap="square">
            <a:spAutoFit/>
          </a:bodyPr>
          <a:lstStyle/>
          <a:p>
            <a:r>
              <a:rPr lang="fr-FR" sz="2400" dirty="0" smtClean="0"/>
              <a:t>Spécifier la période de regroupement.</a:t>
            </a:r>
            <a:r>
              <a:rPr lang="en-GB" sz="2400" b="1" kern="0" dirty="0" smtClean="0">
                <a:solidFill>
                  <a:srgbClr val="19325C"/>
                </a:solidFill>
                <a:latin typeface="Salesforce Sans" panose="020B0505020202020203" pitchFamily="34" charset="0"/>
                <a:cs typeface="Arial" pitchFamily="34" charset="0"/>
              </a:rPr>
              <a:t>(</a:t>
            </a:r>
            <a:r>
              <a:rPr lang="fr-FR" sz="2400" dirty="0" smtClean="0"/>
              <a:t>semaine / mois / trimestre / année</a:t>
            </a:r>
            <a:r>
              <a:rPr lang="en-GB" sz="2400" b="1" kern="0" dirty="0" smtClean="0">
                <a:solidFill>
                  <a:srgbClr val="19325C"/>
                </a:solidFill>
                <a:latin typeface="Salesforce Sans" panose="020B0505020202020203" pitchFamily="34" charset="0"/>
                <a:cs typeface="Arial" pitchFamily="34" charset="0"/>
              </a:rPr>
              <a:t>)</a:t>
            </a:r>
            <a:endParaRPr lang="en-US" sz="2400" dirty="0"/>
          </a:p>
        </p:txBody>
      </p:sp>
    </p:spTree>
    <p:extLst>
      <p:ext uri="{BB962C8B-B14F-4D97-AF65-F5344CB8AC3E}">
        <p14:creationId xmlns:p14="http://schemas.microsoft.com/office/powerpoint/2010/main" val="33195812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9A84730-C075-4A41-AF25-7395C8F6D83D}"/>
              </a:ext>
            </a:extLst>
          </p:cNvPr>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 Placeholder 2">
            <a:extLst>
              <a:ext uri="{FF2B5EF4-FFF2-40B4-BE49-F238E27FC236}">
                <a16:creationId xmlns="" xmlns:a16="http://schemas.microsoft.com/office/drawing/2014/main" id="{B4292AAF-4F5D-254F-BCB8-01A575F8974D}"/>
              </a:ext>
            </a:extLst>
          </p:cNvPr>
          <p:cNvSpPr>
            <a:spLocks noGrp="1"/>
          </p:cNvSpPr>
          <p:nvPr>
            <p:ph type="body" sz="quarter" idx="11"/>
          </p:nvPr>
        </p:nvSpPr>
        <p:spPr/>
        <p:txBody>
          <a:bodyPr/>
          <a:lstStyle/>
          <a:p>
            <a:endParaRPr lang="en-GB" dirty="0"/>
          </a:p>
          <a:p>
            <a:r>
              <a:rPr lang="en-US" dirty="0"/>
              <a:t>Grouping by Date Fields Cont..</a:t>
            </a:r>
            <a:endParaRPr lang="en-IN" dirty="0"/>
          </a:p>
          <a:p>
            <a:endParaRPr lang="en-US" dirty="0"/>
          </a:p>
        </p:txBody>
      </p:sp>
      <p:sp>
        <p:nvSpPr>
          <p:cNvPr id="5" name="Rectangle 4">
            <a:extLst>
              <a:ext uri="{FF2B5EF4-FFF2-40B4-BE49-F238E27FC236}">
                <a16:creationId xmlns="" xmlns:a16="http://schemas.microsoft.com/office/drawing/2014/main" id="{012EBF69-3F8D-ED4E-9EFB-B40FCB14ACB4}"/>
              </a:ext>
            </a:extLst>
          </p:cNvPr>
          <p:cNvSpPr/>
          <p:nvPr/>
        </p:nvSpPr>
        <p:spPr>
          <a:xfrm>
            <a:off x="454631" y="1110917"/>
            <a:ext cx="11834936" cy="461665"/>
          </a:xfrm>
          <a:prstGeom prst="rect">
            <a:avLst/>
          </a:prstGeom>
        </p:spPr>
        <p:txBody>
          <a:bodyPr wrap="square">
            <a:spAutoFit/>
          </a:bodyPr>
          <a:lstStyle/>
          <a:p>
            <a:r>
              <a:rPr lang="fr-FR" sz="2400" dirty="0" smtClean="0"/>
              <a:t>Tapez des dates pour les valeurs de filtre, choisissez des valeurs </a:t>
            </a:r>
            <a:r>
              <a:rPr lang="fr-FR" sz="2400" dirty="0" err="1" smtClean="0"/>
              <a:t>Null</a:t>
            </a:r>
            <a:r>
              <a:rPr lang="fr-FR" sz="2400" dirty="0" smtClean="0"/>
              <a:t>.</a:t>
            </a:r>
            <a:endParaRPr lang="en-US" sz="2400" dirty="0"/>
          </a:p>
        </p:txBody>
      </p:sp>
      <p:pic>
        <p:nvPicPr>
          <p:cNvPr id="3074" name="Picture 2" descr="https://lh3.googleusercontent.com/Xjm80h8XEpl_a1qvnhaIDL0yzZ67lMsYnFdCXLpN4a1g9Uj6AnwiJI4lax2YGM7-_56LUrVNowMpRDyqlLqLHvPdY8g_AJJWtTszVyi4LXS9wN0qrjXyNEFakLjn2mJb4nAKR7TwvKA">
            <a:extLst>
              <a:ext uri="{FF2B5EF4-FFF2-40B4-BE49-F238E27FC236}">
                <a16:creationId xmlns="" xmlns:a16="http://schemas.microsoft.com/office/drawing/2014/main" id="{E616DC23-992B-2C43-83D1-9F60E2AB54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181" y="2068329"/>
            <a:ext cx="4716432" cy="41758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SK0Cq5UmniJ0joGqOmB7b6rwJXMLdOd-1hy8aSKhRRn4eqhtDJmkx3IkhtyEndUnA5fun0vxU3ZYoRUB5tUCNGsa_5PKhYYDhht-YePMzRfow7AH1kf81aRXl88A27J6JxMZI8d9e-k">
            <a:extLst>
              <a:ext uri="{FF2B5EF4-FFF2-40B4-BE49-F238E27FC236}">
                <a16:creationId xmlns="" xmlns:a16="http://schemas.microsoft.com/office/drawing/2014/main" id="{7517CD64-EE07-D743-9C3F-677552F508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830" y="2212265"/>
            <a:ext cx="2930631" cy="3887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6.googleusercontent.com/Df3S1_CkpinrarJb4M_xnCEvti_LtANLHNN65whM2NzUPNUr3vfMMuUR375ODQXmDZs8dKAjfMYoKlHke2VdIUjKbsEgdFxRcDsvrxJUvmaKze5dBwXvRNF6jGtkdHVJ3KxXYpY03R4">
            <a:extLst>
              <a:ext uri="{FF2B5EF4-FFF2-40B4-BE49-F238E27FC236}">
                <a16:creationId xmlns="" xmlns:a16="http://schemas.microsoft.com/office/drawing/2014/main" id="{B68D8E2E-D6DF-AC46-83AA-452A4BEDBF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5685" y="2212265"/>
            <a:ext cx="4026315" cy="3741381"/>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 xmlns:a16="http://schemas.microsoft.com/office/drawing/2014/main" id="{0866D9CB-D8E3-644D-B1AB-61DD53ADAED8}"/>
              </a:ext>
            </a:extLst>
          </p:cNvPr>
          <p:cNvSpPr/>
          <p:nvPr/>
        </p:nvSpPr>
        <p:spPr bwMode="auto">
          <a:xfrm>
            <a:off x="4593401" y="5382043"/>
            <a:ext cx="588429" cy="340519"/>
          </a:xfrm>
          <a:prstGeom prst="rightArrow">
            <a:avLst/>
          </a:prstGeom>
          <a:solidFill>
            <a:schemeClr val="accent6"/>
          </a:solidFill>
          <a:ln w="381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0" name="Rounded Rectangle 9">
            <a:extLst>
              <a:ext uri="{FF2B5EF4-FFF2-40B4-BE49-F238E27FC236}">
                <a16:creationId xmlns="" xmlns:a16="http://schemas.microsoft.com/office/drawing/2014/main" id="{013E64F8-B7E6-7F47-A8B5-C618336F1485}"/>
              </a:ext>
            </a:extLst>
          </p:cNvPr>
          <p:cNvSpPr/>
          <p:nvPr/>
        </p:nvSpPr>
        <p:spPr bwMode="auto">
          <a:xfrm rot="5400000">
            <a:off x="6390979" y="4521083"/>
            <a:ext cx="512332" cy="2402958"/>
          </a:xfrm>
          <a:prstGeom prst="roundRect">
            <a:avLst/>
          </a:prstGeom>
          <a:no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Rounded Rectangular Callout 22">
            <a:extLst>
              <a:ext uri="{FF2B5EF4-FFF2-40B4-BE49-F238E27FC236}">
                <a16:creationId xmlns="" xmlns:a16="http://schemas.microsoft.com/office/drawing/2014/main" id="{A8830AB0-5368-B346-98A7-30DE74AE2B6F}"/>
              </a:ext>
            </a:extLst>
          </p:cNvPr>
          <p:cNvSpPr/>
          <p:nvPr/>
        </p:nvSpPr>
        <p:spPr bwMode="auto">
          <a:xfrm>
            <a:off x="44964" y="4404986"/>
            <a:ext cx="2154226" cy="1702594"/>
          </a:xfrm>
          <a:prstGeom prst="wedgeRoundRectCallout">
            <a:avLst>
              <a:gd name="adj1" fmla="val 66832"/>
              <a:gd name="adj2" fmla="val 28034"/>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smtClean="0">
                <a:solidFill>
                  <a:srgbClr val="FFFFFF"/>
                </a:solidFill>
              </a:rPr>
              <a:t>Tapez manuellement une date pour une valeur de filtre.</a:t>
            </a:r>
            <a:endParaRPr lang="en-US" sz="2000" dirty="0">
              <a:solidFill>
                <a:srgbClr val="FFFFFF"/>
              </a:solidFill>
            </a:endParaRPr>
          </a:p>
        </p:txBody>
      </p:sp>
      <p:sp>
        <p:nvSpPr>
          <p:cNvPr id="13" name="Rounded Rectangular Callout 22">
            <a:extLst>
              <a:ext uri="{FF2B5EF4-FFF2-40B4-BE49-F238E27FC236}">
                <a16:creationId xmlns="" xmlns:a16="http://schemas.microsoft.com/office/drawing/2014/main" id="{499E03C7-1D4D-0C40-8D49-6E6F36E34EBD}"/>
              </a:ext>
            </a:extLst>
          </p:cNvPr>
          <p:cNvSpPr/>
          <p:nvPr/>
        </p:nvSpPr>
        <p:spPr bwMode="auto">
          <a:xfrm>
            <a:off x="7983370" y="5419198"/>
            <a:ext cx="2154226" cy="1362075"/>
          </a:xfrm>
          <a:prstGeom prst="wedgeRoundRectCallout">
            <a:avLst>
              <a:gd name="adj1" fmla="val 83613"/>
              <a:gd name="adj2" fmla="val -78130"/>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smtClean="0">
                <a:solidFill>
                  <a:srgbClr val="FFFFFF"/>
                </a:solidFill>
              </a:rPr>
              <a:t>Incluez "Aucune sélection" comme valeur de filtre "</a:t>
            </a:r>
            <a:endParaRPr lang="en-US" sz="2000" dirty="0">
              <a:solidFill>
                <a:srgbClr val="FFFFFF"/>
              </a:solidFill>
            </a:endParaRPr>
          </a:p>
        </p:txBody>
      </p:sp>
    </p:spTree>
    <p:extLst>
      <p:ext uri="{BB962C8B-B14F-4D97-AF65-F5344CB8AC3E}">
        <p14:creationId xmlns:p14="http://schemas.microsoft.com/office/powerpoint/2010/main" val="110348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344</a:t>
            </a:fld>
            <a:endParaRPr lang="en-US" smtClean="0"/>
          </a:p>
        </p:txBody>
      </p:sp>
      <p:sp>
        <p:nvSpPr>
          <p:cNvPr id="4" name="Text Placeholder 3"/>
          <p:cNvSpPr>
            <a:spLocks noGrp="1"/>
          </p:cNvSpPr>
          <p:nvPr>
            <p:ph type="body" sz="quarter" idx="11"/>
          </p:nvPr>
        </p:nvSpPr>
        <p:spPr>
          <a:xfrm>
            <a:off x="2181225" y="0"/>
            <a:ext cx="8068412" cy="914400"/>
          </a:xfrm>
        </p:spPr>
        <p:txBody>
          <a:bodyPr/>
          <a:lstStyle/>
          <a:p>
            <a:r>
              <a:rPr lang="fr-FR" dirty="0"/>
              <a:t>7-3 : Création </a:t>
            </a:r>
            <a:r>
              <a:rPr lang="fr-FR" dirty="0" smtClean="0"/>
              <a:t>d'un </a:t>
            </a:r>
            <a:r>
              <a:rPr lang="fr-FR" dirty="0"/>
              <a:t>rapport matriciel</a:t>
            </a:r>
          </a:p>
        </p:txBody>
      </p:sp>
      <p:sp>
        <p:nvSpPr>
          <p:cNvPr id="5" name="Text Placeholder 4"/>
          <p:cNvSpPr>
            <a:spLocks noGrp="1"/>
          </p:cNvSpPr>
          <p:nvPr>
            <p:ph type="body" sz="quarter" idx="12"/>
          </p:nvPr>
        </p:nvSpPr>
        <p:spPr>
          <a:xfrm>
            <a:off x="455730" y="3296100"/>
            <a:ext cx="9793907" cy="3034362"/>
          </a:xfrm>
        </p:spPr>
        <p:txBody>
          <a:bodyPr numCol="1"/>
          <a:lstStyle/>
          <a:p>
            <a:r>
              <a:rPr lang="fr-FR"/>
              <a:t>Tâches : </a:t>
            </a:r>
          </a:p>
          <a:p>
            <a:pPr marL="457200" lvl="1" indent="-457200">
              <a:buFont typeface="+mj-lt"/>
              <a:buAutoNum type="arabicPeriod"/>
            </a:pPr>
            <a:r>
              <a:rPr lang="fr-FR"/>
              <a:t>Modifiez le rapport Opportunités par commercial pour grouper en plus par mois civil de date de clôture.</a:t>
            </a:r>
          </a:p>
          <a:p>
            <a:pPr marL="457200" lvl="1" indent="-457200">
              <a:buFont typeface="+mj-lt"/>
              <a:buAutoNum type="arabicPeriod"/>
            </a:pPr>
            <a:r>
              <a:rPr lang="fr-FR"/>
              <a:t>Modifiez le format du rapport en matriciel.</a:t>
            </a:r>
          </a:p>
          <a:p>
            <a:pPr marL="457200" lvl="1" indent="-457200">
              <a:buFont typeface="+mj-lt"/>
              <a:buAutoNum type="arabicPeriod"/>
            </a:pPr>
            <a:r>
              <a:rPr lang="fr-FR"/>
              <a:t>Enregistrez le rapport comme nouveau rapport appelé </a:t>
            </a:r>
            <a:r>
              <a:rPr lang="fr-FR">
                <a:latin typeface="Courier New" panose="02070309020205020404" pitchFamily="49" charset="0"/>
                <a:cs typeface="Courier New" panose="02070309020205020404" pitchFamily="49" charset="0"/>
              </a:rPr>
              <a:t>Opportunités par commercial et mois de clôture</a:t>
            </a:r>
            <a:r>
              <a:rPr lang="fr-FR"/>
              <a:t> dans le dossier de rapports sur les ventes mondiales.</a:t>
            </a:r>
          </a:p>
          <a:p>
            <a:pPr lvl="1"/>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19" name="Text Placeholder 1"/>
          <p:cNvSpPr>
            <a:spLocks noGrp="1"/>
          </p:cNvSpPr>
          <p:nvPr>
            <p:ph type="body" sz="quarter" idx="15"/>
          </p:nvPr>
        </p:nvSpPr>
        <p:spPr>
          <a:xfrm>
            <a:off x="1767046" y="914400"/>
            <a:ext cx="10424953" cy="2116667"/>
          </a:xfrm>
        </p:spPr>
        <p:txBody>
          <a:bodyPr/>
          <a:lstStyle/>
          <a:p>
            <a:r>
              <a:rPr lang="fr-FR"/>
              <a:t>Objectif : </a:t>
            </a:r>
          </a:p>
          <a:p>
            <a:pPr lvl="1"/>
            <a:r>
              <a:rPr lang="fr-FR"/>
              <a:t>Allison Wheeler, VP des ventes internationales, aimerait que le rapport Opportunités par commercial indique également les opportunités regroupées par date de clôture dans un tableau. </a:t>
            </a:r>
          </a:p>
        </p:txBody>
      </p:sp>
      <p:sp>
        <p:nvSpPr>
          <p:cNvPr id="7" name="Text Placeholder 4"/>
          <p:cNvSpPr>
            <a:spLocks noGrp="1"/>
          </p:cNvSpPr>
          <p:nvPr>
            <p:ph type="body" sz="quarter" idx="12"/>
          </p:nvPr>
        </p:nvSpPr>
        <p:spPr>
          <a:xfrm>
            <a:off x="111760" y="81281"/>
            <a:ext cx="2564765" cy="532620"/>
          </a:xfrm>
        </p:spPr>
        <p:txBody>
          <a:bodyPr/>
          <a:lstStyle/>
          <a:p>
            <a:r>
              <a:rPr lang="fr-FR" sz="1800" dirty="0"/>
              <a:t>REJOIGNEZ-MOI</a:t>
            </a:r>
          </a:p>
        </p:txBody>
      </p:sp>
    </p:spTree>
    <p:extLst>
      <p:ext uri="{BB962C8B-B14F-4D97-AF65-F5344CB8AC3E}">
        <p14:creationId xmlns:p14="http://schemas.microsoft.com/office/powerpoint/2010/main" val="396966056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t>Module 7 : Rapports et tableaux de bord</a:t>
            </a:r>
          </a:p>
        </p:txBody>
      </p:sp>
      <p:sp>
        <p:nvSpPr>
          <p:cNvPr id="3" name="Text Placeholder 2"/>
          <p:cNvSpPr>
            <a:spLocks noGrp="1"/>
          </p:cNvSpPr>
          <p:nvPr>
            <p:ph type="body" sz="quarter" idx="13"/>
          </p:nvPr>
        </p:nvSpPr>
        <p:spPr>
          <a:xfrm>
            <a:off x="455731" y="1371600"/>
            <a:ext cx="9345494" cy="2883877"/>
          </a:xfrm>
        </p:spPr>
        <p:txBody>
          <a:bodyPr/>
          <a:lstStyle/>
          <a:p>
            <a:pPr marL="342900" lvl="2" indent="-342900">
              <a:spcBef>
                <a:spcPts val="900"/>
              </a:spcBef>
              <a:buFont typeface="Arial" panose="020B0604020202020204" pitchFamily="34" charset="0"/>
              <a:buChar char="•"/>
            </a:pPr>
            <a:r>
              <a:rPr lang="fr-FR" sz="2400" dirty="0">
                <a:latin typeface="+mn-lt"/>
              </a:rPr>
              <a:t>Exécution et modification de rapports</a:t>
            </a:r>
          </a:p>
          <a:p>
            <a:pPr marL="342900" lvl="1" indent="-342900">
              <a:spcBef>
                <a:spcPts val="900"/>
              </a:spcBef>
              <a:buFont typeface="Arial" panose="020B0604020202020204" pitchFamily="34" charset="0"/>
              <a:buChar char="•"/>
            </a:pPr>
            <a:r>
              <a:rPr lang="fr-FR" dirty="0">
                <a:latin typeface="+mn-lt"/>
              </a:rPr>
              <a:t>Création de nouveaux rapports avec le générateur de rapport</a:t>
            </a:r>
          </a:p>
          <a:p>
            <a:pPr marL="342900" lvl="1" indent="-342900">
              <a:spcBef>
                <a:spcPts val="900"/>
              </a:spcBef>
              <a:buFont typeface="Arial" panose="020B0604020202020204" pitchFamily="34" charset="0"/>
              <a:buChar char="•"/>
            </a:pPr>
            <a:r>
              <a:rPr lang="fr-FR" b="1" dirty="0">
                <a:latin typeface="+mn-lt"/>
              </a:rPr>
              <a:t>Travail avec des filtres de rapport</a:t>
            </a:r>
          </a:p>
          <a:p>
            <a:pPr marL="342900" lvl="1" indent="-342900">
              <a:spcBef>
                <a:spcPts val="900"/>
              </a:spcBef>
              <a:buFont typeface="Arial" panose="020B0604020202020204" pitchFamily="34" charset="0"/>
              <a:buChar char="•"/>
            </a:pPr>
            <a:r>
              <a:rPr lang="fr-FR" dirty="0">
                <a:latin typeface="+mn-lt"/>
              </a:rPr>
              <a:t>Synthèse avec des formules et des résumés visuels</a:t>
            </a:r>
          </a:p>
          <a:p>
            <a:pPr marL="342900" lvl="1" indent="-342900">
              <a:spcBef>
                <a:spcPts val="900"/>
              </a:spcBef>
              <a:buFont typeface="Arial" panose="020B0604020202020204" pitchFamily="34" charset="0"/>
              <a:buChar char="•"/>
            </a:pPr>
            <a:r>
              <a:rPr lang="fr-FR" dirty="0">
                <a:latin typeface="+mn-lt"/>
              </a:rPr>
              <a:t>Impression, exportation et envoi de rapports par e-mail </a:t>
            </a:r>
          </a:p>
          <a:p>
            <a:pPr marL="342900" lvl="1" indent="-342900">
              <a:spcBef>
                <a:spcPts val="900"/>
              </a:spcBef>
              <a:buFont typeface="Arial" panose="020B0604020202020204" pitchFamily="34" charset="0"/>
              <a:buChar char="•"/>
            </a:pPr>
            <a:r>
              <a:rPr lang="fr-FR" dirty="0">
                <a:latin typeface="+mn-lt"/>
              </a:rPr>
              <a:t>Création de tableaux de bord</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345</a:t>
            </a:fld>
            <a:endParaRPr lang="en-US"/>
          </a:p>
        </p:txBody>
      </p:sp>
    </p:spTree>
    <p:extLst>
      <p:ext uri="{BB962C8B-B14F-4D97-AF65-F5344CB8AC3E}">
        <p14:creationId xmlns:p14="http://schemas.microsoft.com/office/powerpoint/2010/main" val="35071180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346</a:t>
            </a:fld>
            <a:endParaRPr lang="en-US" smtClean="0"/>
          </a:p>
        </p:txBody>
      </p:sp>
      <p:sp>
        <p:nvSpPr>
          <p:cNvPr id="3" name="Text Placeholder 2"/>
          <p:cNvSpPr>
            <a:spLocks noGrp="1"/>
          </p:cNvSpPr>
          <p:nvPr>
            <p:ph type="body" sz="quarter" idx="11"/>
          </p:nvPr>
        </p:nvSpPr>
        <p:spPr/>
        <p:txBody>
          <a:bodyPr/>
          <a:lstStyle/>
          <a:p>
            <a:r>
              <a:rPr lang="fr-FR"/>
              <a:t>Utiliser des filtres et un filtre logique dans un rapport</a:t>
            </a:r>
          </a:p>
        </p:txBody>
      </p:sp>
      <p:graphicFrame>
        <p:nvGraphicFramePr>
          <p:cNvPr id="4" name="Table 3"/>
          <p:cNvGraphicFramePr>
            <a:graphicFrameLocks noGrp="1"/>
          </p:cNvGraphicFramePr>
          <p:nvPr>
            <p:extLst>
              <p:ext uri="{D42A27DB-BD31-4B8C-83A1-F6EECF244321}">
                <p14:modId xmlns:p14="http://schemas.microsoft.com/office/powerpoint/2010/main" val="1386643353"/>
              </p:ext>
            </p:extLst>
          </p:nvPr>
        </p:nvGraphicFramePr>
        <p:xfrm>
          <a:off x="919923" y="943155"/>
          <a:ext cx="10516705" cy="5620411"/>
        </p:xfrm>
        <a:graphic>
          <a:graphicData uri="http://schemas.openxmlformats.org/drawingml/2006/table">
            <a:tbl>
              <a:tblPr firstRow="1" bandRow="1">
                <a:tableStyleId>{5C22544A-7EE6-4342-B048-85BDC9FD1C3A}</a:tableStyleId>
              </a:tblPr>
              <a:tblGrid>
                <a:gridCol w="10039785">
                  <a:extLst>
                    <a:ext uri="{9D8B030D-6E8A-4147-A177-3AD203B41FA5}">
                      <a16:colId xmlns:a16="http://schemas.microsoft.com/office/drawing/2014/main" xmlns="" val="20000"/>
                    </a:ext>
                  </a:extLst>
                </a:gridCol>
                <a:gridCol w="476920">
                  <a:extLst>
                    <a:ext uri="{9D8B030D-6E8A-4147-A177-3AD203B41FA5}">
                      <a16:colId xmlns:a16="http://schemas.microsoft.com/office/drawing/2014/main" xmlns="" val="20001"/>
                    </a:ext>
                  </a:extLst>
                </a:gridCol>
              </a:tblGrid>
              <a:tr h="1720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Conner </a:t>
                      </a:r>
                      <a:r>
                        <a:rPr lang="fr-FR" sz="1600" b="0" dirty="0" err="1">
                          <a:solidFill>
                            <a:srgbClr val="0070C0"/>
                          </a:solidFill>
                          <a:latin typeface="Salesforce Sans" panose="020B0505020202020203" pitchFamily="34" charset="0"/>
                          <a:ea typeface="Segoe UI" pitchFamily="34" charset="0"/>
                          <a:cs typeface="Segoe UI" pitchFamily="34" charset="0"/>
                        </a:rPr>
                        <a:t>McCoy</a:t>
                      </a:r>
                      <a:endParaRPr lang="fr-FR" sz="16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400" b="0" dirty="0">
                          <a:solidFill>
                            <a:schemeClr val="bg2">
                              <a:lumMod val="50000"/>
                            </a:schemeClr>
                          </a:solidFill>
                          <a:latin typeface="Salesforce Sans" panose="020B0505020202020203" pitchFamily="34" charset="0"/>
                          <a:ea typeface="Segoe UI" pitchFamily="34" charset="0"/>
                          <a:cs typeface="Segoe UI" pitchFamily="34" charset="0"/>
                        </a:rPr>
                        <a:t>Il y a 4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chemeClr val="tx1"/>
                          </a:solidFill>
                          <a:latin typeface="Salesforce Sans" panose="020B0505020202020203" pitchFamily="34" charset="0"/>
                          <a:ea typeface="Segoe UI" pitchFamily="34" charset="0"/>
                          <a:cs typeface="Segoe UI" pitchFamily="34" charset="0"/>
                        </a:rPr>
                        <a:t>J'essaie d'établir </a:t>
                      </a:r>
                      <a:r>
                        <a:rPr lang="fr-FR" sz="1600" b="0" dirty="0">
                          <a:solidFill>
                            <a:schemeClr val="tx1"/>
                          </a:solidFill>
                          <a:latin typeface="Salesforce Sans" panose="020B0505020202020203" pitchFamily="34" charset="0"/>
                          <a:ea typeface="Segoe UI" pitchFamily="34" charset="0"/>
                          <a:cs typeface="Segoe UI" pitchFamily="34" charset="0"/>
                        </a:rPr>
                        <a:t>une liste de cibles de nos plus grands comptes pour une campagne que nous menons dans le Nord-Est des États-Unis. </a:t>
                      </a:r>
                      <a:r>
                        <a:rPr lang="fr-FR" sz="1600" b="0" dirty="0" smtClean="0">
                          <a:solidFill>
                            <a:schemeClr val="tx1"/>
                          </a:solidFill>
                          <a:latin typeface="Salesforce Sans" panose="020B0505020202020203" pitchFamily="34" charset="0"/>
                          <a:ea typeface="Segoe UI" pitchFamily="34" charset="0"/>
                          <a:cs typeface="Segoe UI" pitchFamily="34" charset="0"/>
                        </a:rPr>
                        <a:t>J'ai </a:t>
                      </a:r>
                      <a:r>
                        <a:rPr lang="fr-FR" sz="1600" b="0" dirty="0">
                          <a:solidFill>
                            <a:schemeClr val="tx1"/>
                          </a:solidFill>
                          <a:latin typeface="Salesforce Sans" panose="020B0505020202020203" pitchFamily="34" charset="0"/>
                          <a:ea typeface="Segoe UI" pitchFamily="34" charset="0"/>
                          <a:cs typeface="Segoe UI" pitchFamily="34" charset="0"/>
                        </a:rPr>
                        <a:t>besoin </a:t>
                      </a:r>
                      <a:r>
                        <a:rPr lang="fr-FR" sz="1600" b="0" dirty="0" smtClean="0">
                          <a:solidFill>
                            <a:schemeClr val="tx1"/>
                          </a:solidFill>
                          <a:latin typeface="Salesforce Sans" panose="020B0505020202020203" pitchFamily="34" charset="0"/>
                          <a:ea typeface="Segoe UI" pitchFamily="34" charset="0"/>
                          <a:cs typeface="Segoe UI" pitchFamily="34" charset="0"/>
                        </a:rPr>
                        <a:t>d'une </a:t>
                      </a:r>
                      <a:r>
                        <a:rPr lang="fr-FR" sz="1600" b="0" dirty="0">
                          <a:solidFill>
                            <a:schemeClr val="tx1"/>
                          </a:solidFill>
                          <a:latin typeface="Salesforce Sans" panose="020B0505020202020203" pitchFamily="34" charset="0"/>
                          <a:ea typeface="Segoe UI" pitchFamily="34" charset="0"/>
                          <a:cs typeface="Segoe UI" pitchFamily="34" charset="0"/>
                        </a:rPr>
                        <a:t>liste de tous nos comptes dans </a:t>
                      </a:r>
                      <a:r>
                        <a:rPr lang="fr-FR" sz="1600" b="0" dirty="0" smtClean="0">
                          <a:solidFill>
                            <a:schemeClr val="tx1"/>
                          </a:solidFill>
                          <a:latin typeface="Salesforce Sans" panose="020B0505020202020203" pitchFamily="34" charset="0"/>
                          <a:ea typeface="Segoe UI" pitchFamily="34" charset="0"/>
                          <a:cs typeface="Segoe UI" pitchFamily="34" charset="0"/>
                        </a:rPr>
                        <a:t>l'État </a:t>
                      </a:r>
                      <a:r>
                        <a:rPr lang="fr-FR" sz="1600" b="0" dirty="0">
                          <a:solidFill>
                            <a:schemeClr val="tx1"/>
                          </a:solidFill>
                          <a:latin typeface="Salesforce Sans" panose="020B0505020202020203" pitchFamily="34" charset="0"/>
                          <a:ea typeface="Segoe UI" pitchFamily="34" charset="0"/>
                          <a:cs typeface="Segoe UI" pitchFamily="34" charset="0"/>
                        </a:rPr>
                        <a:t>de New York, Massachusetts, Pennsylvanie ou New Jersey, pour lesquels les prospects affichent une valeur de cote « Chaud » ou dont le chiffre </a:t>
                      </a:r>
                      <a:r>
                        <a:rPr lang="fr-FR" sz="1600" b="0" dirty="0" smtClean="0">
                          <a:solidFill>
                            <a:schemeClr val="tx1"/>
                          </a:solidFill>
                          <a:latin typeface="Salesforce Sans" panose="020B0505020202020203" pitchFamily="34" charset="0"/>
                          <a:ea typeface="Segoe UI" pitchFamily="34" charset="0"/>
                          <a:cs typeface="Segoe UI" pitchFamily="34" charset="0"/>
                        </a:rPr>
                        <a:t>d'affaires </a:t>
                      </a:r>
                      <a:r>
                        <a:rPr lang="fr-FR" sz="1600" b="0" dirty="0">
                          <a:solidFill>
                            <a:schemeClr val="tx1"/>
                          </a:solidFill>
                          <a:latin typeface="Salesforce Sans" panose="020B0505020202020203" pitchFamily="34" charset="0"/>
                          <a:ea typeface="Segoe UI" pitchFamily="34" charset="0"/>
                          <a:cs typeface="Segoe UI" pitchFamily="34" charset="0"/>
                        </a:rPr>
                        <a:t>annuel dépasse 8 millions.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61055">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400" b="0" dirty="0">
                          <a:solidFill>
                            <a:schemeClr val="bg1">
                              <a:lumMod val="50000"/>
                            </a:schemeClr>
                          </a:solidFill>
                          <a:latin typeface="Salesforce Sans" panose="020B0505020202020203" pitchFamily="34" charset="0"/>
                          <a:ea typeface="Segoe UI" pitchFamily="34" charset="0"/>
                          <a:cs typeface="Segoe UI" pitchFamily="34" charset="0"/>
                        </a:rPr>
                        <a:t>2 commentaires ·  9 vues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b="0" dirty="0">
                          <a:solidFill>
                            <a:srgbClr val="0070C0"/>
                          </a:solidFill>
                          <a:latin typeface="Salesforce Sans" panose="020B0505020202020203" pitchFamily="34" charset="0"/>
                          <a:ea typeface="Segoe UI" pitchFamily="34" charset="0"/>
                          <a:cs typeface="Segoe UI" pitchFamily="34" charset="0"/>
                        </a:rPr>
                        <a:t>Samir</a:t>
                      </a:r>
                      <a:r>
                        <a:rPr lang="fr-FR" sz="1400" b="0" baseline="0" dirty="0">
                          <a:solidFill>
                            <a:srgbClr val="0070C0"/>
                          </a:solidFill>
                          <a:latin typeface="Salesforce Sans" panose="020B0505020202020203" pitchFamily="34" charset="0"/>
                          <a:ea typeface="Segoe UI" pitchFamily="34" charset="0"/>
                          <a:cs typeface="Segoe UI" pitchFamily="34" charset="0"/>
                        </a:rPr>
                        <a:t> Patel </a:t>
                      </a:r>
                      <a:r>
                        <a:rPr lang="fr-FR" sz="1400" b="0" dirty="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600" b="0" noProof="0" dirty="0">
                          <a:solidFill>
                            <a:srgbClr val="0070C0"/>
                          </a:solidFill>
                          <a:latin typeface="Salesforce Sans" panose="020B0505020202020203" pitchFamily="34" charset="0"/>
                          <a:ea typeface="Segoe UI" pitchFamily="34" charset="0"/>
                          <a:cs typeface="Segoe UI" pitchFamily="34" charset="0"/>
                        </a:rPr>
                        <a:t>Conner </a:t>
                      </a:r>
                      <a:r>
                        <a:rPr lang="fr-FR" sz="1600" b="0" noProof="0" dirty="0" err="1">
                          <a:solidFill>
                            <a:srgbClr val="0070C0"/>
                          </a:solidFill>
                          <a:latin typeface="Salesforce Sans" panose="020B0505020202020203" pitchFamily="34" charset="0"/>
                          <a:ea typeface="Segoe UI" pitchFamily="34" charset="0"/>
                          <a:cs typeface="Segoe UI" pitchFamily="34" charset="0"/>
                        </a:rPr>
                        <a:t>McCoy</a:t>
                      </a:r>
                      <a:endParaRPr lang="fr-FR" sz="1600" b="0" noProof="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noProof="0" dirty="0" smtClean="0">
                          <a:solidFill>
                            <a:schemeClr val="tx1"/>
                          </a:solidFill>
                          <a:latin typeface="Salesforce Sans" panose="020B0505020202020203" pitchFamily="34" charset="0"/>
                          <a:ea typeface="Segoe UI" pitchFamily="34" charset="0"/>
                          <a:cs typeface="Segoe UI" pitchFamily="34" charset="0"/>
                        </a:rPr>
                        <a:t>J'ai </a:t>
                      </a:r>
                      <a:r>
                        <a:rPr lang="fr-FR" sz="1600" b="0" noProof="0" dirty="0">
                          <a:solidFill>
                            <a:schemeClr val="tx1"/>
                          </a:solidFill>
                          <a:latin typeface="Salesforce Sans" panose="020B0505020202020203" pitchFamily="34" charset="0"/>
                          <a:ea typeface="Segoe UI" pitchFamily="34" charset="0"/>
                          <a:cs typeface="Segoe UI" pitchFamily="34" charset="0"/>
                        </a:rPr>
                        <a:t>aussi besoin </a:t>
                      </a:r>
                      <a:r>
                        <a:rPr lang="fr-FR" sz="1600" b="0" noProof="0" dirty="0" smtClean="0">
                          <a:solidFill>
                            <a:schemeClr val="tx1"/>
                          </a:solidFill>
                          <a:latin typeface="Salesforce Sans" panose="020B0505020202020203" pitchFamily="34" charset="0"/>
                          <a:ea typeface="Segoe UI" pitchFamily="34" charset="0"/>
                          <a:cs typeface="Segoe UI" pitchFamily="34" charset="0"/>
                        </a:rPr>
                        <a:t>d'effectuer </a:t>
                      </a:r>
                      <a:r>
                        <a:rPr lang="fr-FR" sz="1600" b="0" noProof="0" dirty="0">
                          <a:solidFill>
                            <a:schemeClr val="tx1"/>
                          </a:solidFill>
                          <a:latin typeface="Salesforce Sans" panose="020B0505020202020203" pitchFamily="34" charset="0"/>
                          <a:ea typeface="Segoe UI" pitchFamily="34" charset="0"/>
                          <a:cs typeface="Segoe UI" pitchFamily="34" charset="0"/>
                        </a:rPr>
                        <a:t>une analyse de nos comptes client par secteur </a:t>
                      </a:r>
                      <a:r>
                        <a:rPr lang="fr-FR" sz="1600" b="0" noProof="0" dirty="0" smtClean="0">
                          <a:solidFill>
                            <a:schemeClr val="tx1"/>
                          </a:solidFill>
                          <a:latin typeface="Salesforce Sans" panose="020B0505020202020203" pitchFamily="34" charset="0"/>
                          <a:ea typeface="Segoe UI" pitchFamily="34" charset="0"/>
                          <a:cs typeface="Segoe UI" pitchFamily="34" charset="0"/>
                        </a:rPr>
                        <a:t>d'activité</a:t>
                      </a:r>
                      <a:r>
                        <a:rPr lang="fr-FR" sz="1600" b="0" noProof="0" dirty="0">
                          <a:solidFill>
                            <a:schemeClr val="tx1"/>
                          </a:solidFill>
                          <a:latin typeface="Salesforce Sans" panose="020B0505020202020203" pitchFamily="34" charset="0"/>
                          <a:ea typeface="Segoe UI" pitchFamily="34" charset="0"/>
                          <a:cs typeface="Segoe UI" pitchFamily="34" charset="0"/>
                        </a:rPr>
                        <a:t>, alors peut-on créer un rapport avec les éléments suivants : </a:t>
                      </a:r>
                      <a:br>
                        <a:rPr lang="fr-FR" sz="1600" b="0" noProof="0" dirty="0">
                          <a:solidFill>
                            <a:schemeClr val="tx1"/>
                          </a:solidFill>
                          <a:latin typeface="Salesforce Sans" panose="020B0505020202020203" pitchFamily="34" charset="0"/>
                          <a:ea typeface="Segoe UI" pitchFamily="34" charset="0"/>
                          <a:cs typeface="Segoe UI" pitchFamily="34" charset="0"/>
                        </a:rPr>
                      </a:br>
                      <a:r>
                        <a:rPr lang="fr-FR" sz="1600" b="0" noProof="0" dirty="0">
                          <a:solidFill>
                            <a:schemeClr val="tx1"/>
                          </a:solidFill>
                          <a:latin typeface="Salesforce Sans" panose="020B0505020202020203" pitchFamily="34" charset="0"/>
                          <a:ea typeface="Segoe UI" pitchFamily="34" charset="0"/>
                          <a:cs typeface="Segoe UI" pitchFamily="34" charset="0"/>
                        </a:rPr>
                        <a:t>- tous les comptes client créés dans </a:t>
                      </a:r>
                      <a:r>
                        <a:rPr lang="fr-FR" sz="1600" b="0" noProof="0" dirty="0" smtClean="0">
                          <a:solidFill>
                            <a:schemeClr val="tx1"/>
                          </a:solidFill>
                          <a:latin typeface="Salesforce Sans" panose="020B0505020202020203" pitchFamily="34" charset="0"/>
                          <a:ea typeface="Segoe UI" pitchFamily="34" charset="0"/>
                          <a:cs typeface="Segoe UI" pitchFamily="34" charset="0"/>
                        </a:rPr>
                        <a:t>l'année</a:t>
                      </a:r>
                      <a:r>
                        <a:rPr lang="fr-FR" sz="1600" b="0" noProof="0" dirty="0">
                          <a:solidFill>
                            <a:schemeClr val="tx1"/>
                          </a:solidFill>
                          <a:latin typeface="Salesforce Sans" panose="020B0505020202020203" pitchFamily="34" charset="0"/>
                          <a:ea typeface="Segoe UI" pitchFamily="34" charset="0"/>
                          <a:cs typeface="Segoe UI" pitchFamily="34" charset="0"/>
                        </a:rPr>
                        <a:t/>
                      </a:r>
                      <a:br>
                        <a:rPr lang="fr-FR" sz="1600" b="0" noProof="0" dirty="0">
                          <a:solidFill>
                            <a:schemeClr val="tx1"/>
                          </a:solidFill>
                          <a:latin typeface="Salesforce Sans" panose="020B0505020202020203" pitchFamily="34" charset="0"/>
                          <a:ea typeface="Segoe UI" pitchFamily="34" charset="0"/>
                          <a:cs typeface="Segoe UI" pitchFamily="34" charset="0"/>
                        </a:rPr>
                      </a:br>
                      <a:r>
                        <a:rPr lang="fr-FR" sz="1600" b="0" noProof="0" dirty="0">
                          <a:solidFill>
                            <a:schemeClr val="tx1"/>
                          </a:solidFill>
                          <a:latin typeface="Salesforce Sans" panose="020B0505020202020203" pitchFamily="34" charset="0"/>
                          <a:ea typeface="Segoe UI" pitchFamily="34" charset="0"/>
                          <a:cs typeface="Segoe UI" pitchFamily="34" charset="0"/>
                        </a:rPr>
                        <a:t>- regroupés par secteur </a:t>
                      </a:r>
                      <a:r>
                        <a:rPr lang="fr-FR" sz="1600" b="0" noProof="0" dirty="0" smtClean="0">
                          <a:solidFill>
                            <a:schemeClr val="tx1"/>
                          </a:solidFill>
                          <a:latin typeface="Salesforce Sans" panose="020B0505020202020203" pitchFamily="34" charset="0"/>
                          <a:ea typeface="Segoe UI" pitchFamily="34" charset="0"/>
                          <a:cs typeface="Segoe UI" pitchFamily="34" charset="0"/>
                        </a:rPr>
                        <a:t>d'activité </a:t>
                      </a:r>
                      <a:r>
                        <a:rPr lang="fr-FR" sz="1600" b="0" noProof="0" dirty="0">
                          <a:solidFill>
                            <a:schemeClr val="tx1"/>
                          </a:solidFill>
                          <a:latin typeface="Salesforce Sans" panose="020B0505020202020203" pitchFamily="34" charset="0"/>
                          <a:ea typeface="Segoe UI" pitchFamily="34" charset="0"/>
                          <a:cs typeface="Segoe UI" pitchFamily="34" charset="0"/>
                        </a:rPr>
                        <a:t/>
                      </a:r>
                      <a:br>
                        <a:rPr lang="fr-FR" sz="1600" b="0" noProof="0" dirty="0">
                          <a:solidFill>
                            <a:schemeClr val="tx1"/>
                          </a:solidFill>
                          <a:latin typeface="Salesforce Sans" panose="020B0505020202020203" pitchFamily="34" charset="0"/>
                          <a:ea typeface="Segoe UI" pitchFamily="34" charset="0"/>
                          <a:cs typeface="Segoe UI" pitchFamily="34" charset="0"/>
                        </a:rPr>
                      </a:br>
                      <a:r>
                        <a:rPr lang="fr-FR" sz="1600" b="0" noProof="0" dirty="0">
                          <a:solidFill>
                            <a:schemeClr val="tx1"/>
                          </a:solidFill>
                          <a:latin typeface="Salesforce Sans" panose="020B0505020202020203" pitchFamily="34" charset="0"/>
                          <a:ea typeface="Segoe UI" pitchFamily="34" charset="0"/>
                          <a:cs typeface="Segoe UI" pitchFamily="34" charset="0"/>
                        </a:rPr>
                        <a:t>- un sous-total du chiffre </a:t>
                      </a:r>
                      <a:r>
                        <a:rPr lang="fr-FR" sz="1600" b="0" noProof="0" dirty="0" smtClean="0">
                          <a:solidFill>
                            <a:schemeClr val="tx1"/>
                          </a:solidFill>
                          <a:latin typeface="Salesforce Sans" panose="020B0505020202020203" pitchFamily="34" charset="0"/>
                          <a:ea typeface="Segoe UI" pitchFamily="34" charset="0"/>
                          <a:cs typeface="Segoe UI" pitchFamily="34" charset="0"/>
                        </a:rPr>
                        <a:t>d'affaires </a:t>
                      </a:r>
                      <a:r>
                        <a:rPr lang="fr-FR" sz="1600" b="0" noProof="0" dirty="0">
                          <a:solidFill>
                            <a:schemeClr val="tx1"/>
                          </a:solidFill>
                          <a:latin typeface="Salesforce Sans" panose="020B0505020202020203" pitchFamily="34" charset="0"/>
                          <a:ea typeface="Segoe UI" pitchFamily="34" charset="0"/>
                          <a:cs typeface="Segoe UI" pitchFamily="34" charset="0"/>
                        </a:rPr>
                        <a:t>annuel pour les clients dans chaque secteur </a:t>
                      </a:r>
                      <a:r>
                        <a:rPr lang="fr-FR" sz="1600" b="0" noProof="0" dirty="0" smtClean="0">
                          <a:solidFill>
                            <a:schemeClr val="tx1"/>
                          </a:solidFill>
                          <a:latin typeface="Salesforce Sans" panose="020B0505020202020203" pitchFamily="34" charset="0"/>
                          <a:ea typeface="Segoe UI" pitchFamily="34" charset="0"/>
                          <a:cs typeface="Segoe UI" pitchFamily="34" charset="0"/>
                        </a:rPr>
                        <a:t>d'activité </a:t>
                      </a:r>
                      <a:endParaRPr lang="fr-FR" sz="1600" b="0" noProof="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50 minutes</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Samir Patel</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#merci </a:t>
                      </a:r>
                      <a:r>
                        <a:rPr lang="fr-FR" sz="1600" b="0" dirty="0">
                          <a:solidFill>
                            <a:schemeClr val="tx1"/>
                          </a:solidFill>
                          <a:latin typeface="Salesforce Sans" panose="020B0505020202020203" pitchFamily="34" charset="0"/>
                          <a:ea typeface="Segoe UI" pitchFamily="34" charset="0"/>
                          <a:cs typeface="Segoe UI" pitchFamily="34" charset="0"/>
                        </a:rPr>
                        <a:t>Conner !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4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400" b="0" dirty="0">
                          <a:solidFill>
                            <a:schemeClr val="bg2">
                              <a:lumMod val="50000"/>
                            </a:schemeClr>
                          </a:solidFill>
                          <a:latin typeface="Salesforce Sans" panose="020B0505020202020203" pitchFamily="34" charset="0"/>
                          <a:ea typeface="Segoe UI" pitchFamily="34" charset="0"/>
                          <a:cs typeface="Segoe UI" pitchFamily="34" charset="0"/>
                        </a:rPr>
                        <a:t>·  Il y a 12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2" cstate="print"/>
          <a:srcRect l="1970" t="12280" r="78654" b="85404"/>
          <a:stretch/>
        </p:blipFill>
        <p:spPr>
          <a:xfrm>
            <a:off x="1012986" y="2669073"/>
            <a:ext cx="3280454" cy="277523"/>
          </a:xfrm>
          <a:prstGeom prst="rect">
            <a:avLst/>
          </a:prstGeom>
        </p:spPr>
      </p:pic>
      <p:pic>
        <p:nvPicPr>
          <p:cNvPr id="6" name="Picture 5"/>
          <p:cNvPicPr>
            <a:picLocks noChangeAspect="1"/>
          </p:cNvPicPr>
          <p:nvPr/>
        </p:nvPicPr>
        <p:blipFill rotWithShape="1">
          <a:blip r:embed="rId2" cstate="print"/>
          <a:srcRect l="96090" t="2041" r="2152" b="95552"/>
          <a:stretch/>
        </p:blipFill>
        <p:spPr>
          <a:xfrm>
            <a:off x="10760780" y="1112185"/>
            <a:ext cx="297640" cy="288435"/>
          </a:xfrm>
          <a:prstGeom prst="rect">
            <a:avLst/>
          </a:prstGeom>
        </p:spPr>
      </p:pic>
      <p:pic>
        <p:nvPicPr>
          <p:cNvPr id="7" name="Picture 6"/>
          <p:cNvPicPr>
            <a:picLocks noChangeAspect="1"/>
          </p:cNvPicPr>
          <p:nvPr/>
        </p:nvPicPr>
        <p:blipFill rotWithShape="1">
          <a:blip r:embed="rId2" cstate="print"/>
          <a:srcRect l="95812" t="16466" r="2430" b="81127"/>
          <a:stretch/>
        </p:blipFill>
        <p:spPr>
          <a:xfrm>
            <a:off x="10760780" y="3702001"/>
            <a:ext cx="297640" cy="288435"/>
          </a:xfrm>
          <a:prstGeom prst="rect">
            <a:avLst/>
          </a:prstGeom>
        </p:spPr>
      </p:pic>
      <p:pic>
        <p:nvPicPr>
          <p:cNvPr id="9" name="Picture 8"/>
          <p:cNvPicPr>
            <a:picLocks noChangeAspect="1"/>
          </p:cNvPicPr>
          <p:nvPr/>
        </p:nvPicPr>
        <p:blipFill rotWithShape="1">
          <a:blip r:embed="rId2" cstate="print"/>
          <a:srcRect l="95812" t="16466" r="2430" b="81127"/>
          <a:stretch/>
        </p:blipFill>
        <p:spPr>
          <a:xfrm>
            <a:off x="10760780" y="5821021"/>
            <a:ext cx="297640" cy="288435"/>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16249" t="-3301" r="14933" b="75046"/>
          <a:stretch/>
        </p:blipFill>
        <p:spPr>
          <a:xfrm>
            <a:off x="1012985" y="1006415"/>
            <a:ext cx="503431" cy="523509"/>
          </a:xfrm>
          <a:prstGeom prst="ellipse">
            <a:avLst/>
          </a:prstGeom>
          <a:solidFill>
            <a:schemeClr val="bg2">
              <a:lumMod val="90000"/>
            </a:schemeClr>
          </a:solidFill>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6249" t="-3301" r="14933" b="75046"/>
          <a:stretch/>
        </p:blipFill>
        <p:spPr>
          <a:xfrm>
            <a:off x="1057927" y="3524136"/>
            <a:ext cx="503431" cy="523509"/>
          </a:xfrm>
          <a:prstGeom prst="ellipse">
            <a:avLst/>
          </a:prstGeom>
          <a:solidFill>
            <a:schemeClr val="bg2">
              <a:lumMod val="90000"/>
            </a:schemeClr>
          </a:solidFill>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t="-2724" b="62820"/>
          <a:stretch/>
        </p:blipFill>
        <p:spPr>
          <a:xfrm>
            <a:off x="1057927" y="5427245"/>
            <a:ext cx="483952" cy="497360"/>
          </a:xfrm>
          <a:prstGeom prst="flowChartConnector">
            <a:avLst/>
          </a:prstGeom>
          <a:solidFill>
            <a:schemeClr val="bg1">
              <a:lumMod val="85000"/>
            </a:schemeClr>
          </a:solidFill>
        </p:spPr>
      </p:pic>
      <p:grpSp>
        <p:nvGrpSpPr>
          <p:cNvPr id="15" name="Group 14"/>
          <p:cNvGrpSpPr/>
          <p:nvPr/>
        </p:nvGrpSpPr>
        <p:grpSpPr>
          <a:xfrm>
            <a:off x="1316970" y="2681541"/>
            <a:ext cx="3501663" cy="277000"/>
            <a:chOff x="2204192" y="3458997"/>
            <a:chExt cx="3501663" cy="277000"/>
          </a:xfrm>
        </p:grpSpPr>
        <p:sp>
          <p:nvSpPr>
            <p:cNvPr id="16" name="TextBox 15">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7" name="TextBox 16">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8" name="TextBox 17">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7615483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347</a:t>
            </a:fld>
            <a:endParaRPr lang="en-US" dirty="0"/>
          </a:p>
        </p:txBody>
      </p:sp>
      <p:sp>
        <p:nvSpPr>
          <p:cNvPr id="3" name="Text Placeholder 2"/>
          <p:cNvSpPr>
            <a:spLocks noGrp="1"/>
          </p:cNvSpPr>
          <p:nvPr>
            <p:ph type="body" sz="quarter" idx="11"/>
          </p:nvPr>
        </p:nvSpPr>
        <p:spPr/>
        <p:txBody>
          <a:bodyPr/>
          <a:lstStyle/>
          <a:p>
            <a:r>
              <a:rPr lang="fr-FR" dirty="0" smtClean="0"/>
              <a:t>Filtres et logique de filtrage de rapport</a:t>
            </a:r>
            <a:endParaRPr lang="fr-FR" dirty="0"/>
          </a:p>
        </p:txBody>
      </p:sp>
      <p:sp>
        <p:nvSpPr>
          <p:cNvPr id="4" name="Text Placeholder 3"/>
          <p:cNvSpPr>
            <a:spLocks noGrp="1"/>
          </p:cNvSpPr>
          <p:nvPr>
            <p:ph type="body" sz="quarter" idx="12"/>
          </p:nvPr>
        </p:nvSpPr>
        <p:spPr>
          <a:xfrm>
            <a:off x="0" y="1169581"/>
            <a:ext cx="3699041" cy="2674702"/>
          </a:xfrm>
        </p:spPr>
        <p:txBody>
          <a:bodyPr/>
          <a:lstStyle/>
          <a:p>
            <a:pPr marL="0" indent="0">
              <a:lnSpc>
                <a:spcPct val="100000"/>
              </a:lnSpc>
              <a:buNone/>
            </a:pPr>
            <a:r>
              <a:rPr lang="fr-FR" sz="2000" dirty="0" smtClean="0"/>
              <a:t>Ajouter jusqu'à 20 filtres supplémentaires à un rapport directement dans le menu Filtres en utilisant le bouton </a:t>
            </a:r>
            <a:r>
              <a:rPr lang="fr-FR" sz="2000" b="1" dirty="0" smtClean="0"/>
              <a:t>Ajouter</a:t>
            </a:r>
            <a:r>
              <a:rPr lang="fr-FR" sz="2000" dirty="0" smtClean="0"/>
              <a:t> ou en déposant des champs depuis Afficher un aperçu. En outre, utiliser la logique de filtrage pour :</a:t>
            </a:r>
          </a:p>
          <a:p>
            <a:pPr marL="0" indent="0">
              <a:lnSpc>
                <a:spcPct val="100000"/>
              </a:lnSpc>
              <a:buNone/>
            </a:pPr>
            <a:endParaRPr lang="en-US" sz="2200" dirty="0"/>
          </a:p>
          <a:p>
            <a:pPr lvl="1">
              <a:lnSpc>
                <a:spcPct val="100000"/>
              </a:lnSpc>
            </a:pPr>
            <a:r>
              <a:rPr lang="fr-FR" sz="2000" dirty="0" smtClean="0"/>
              <a:t>Lier de multiples filtres en utilisant « et, », « ou, », et « pas » pour créer des conditions complexes.</a:t>
            </a:r>
            <a:endParaRPr lang="en-US" sz="2200" dirty="0"/>
          </a:p>
          <a:p>
            <a:pPr lvl="1">
              <a:lnSpc>
                <a:spcPct val="100000"/>
              </a:lnSpc>
            </a:pPr>
            <a:r>
              <a:rPr lang="fr-FR" sz="2000" dirty="0" smtClean="0"/>
              <a:t>Compenser des conditions de priorité en utilisant des parenthèses et des parenthèses imbriquées.</a:t>
            </a:r>
          </a:p>
          <a:p>
            <a:pPr>
              <a:lnSpc>
                <a:spcPct val="100000"/>
              </a:lnSpc>
            </a:pPr>
            <a:endParaRPr lang="en-IN" dirty="0"/>
          </a:p>
        </p:txBody>
      </p:sp>
      <p:pic>
        <p:nvPicPr>
          <p:cNvPr id="13" name="Picture 12">
            <a:extLst>
              <a:ext uri="{FF2B5EF4-FFF2-40B4-BE49-F238E27FC236}">
                <a16:creationId xmlns="" xmlns:a16="http://schemas.microsoft.com/office/drawing/2014/main" id="{EFD8BE45-2909-6B40-9371-46C93FA387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9041" y="1837810"/>
            <a:ext cx="3305820" cy="4952848"/>
          </a:xfrm>
          <a:prstGeom prst="rect">
            <a:avLst/>
          </a:prstGeom>
        </p:spPr>
      </p:pic>
      <p:pic>
        <p:nvPicPr>
          <p:cNvPr id="15" name="Picture 14">
            <a:extLst>
              <a:ext uri="{FF2B5EF4-FFF2-40B4-BE49-F238E27FC236}">
                <a16:creationId xmlns="" xmlns:a16="http://schemas.microsoft.com/office/drawing/2014/main" id="{CF451AE9-2A06-D34D-AC94-949BF6858D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7175" y="1888388"/>
            <a:ext cx="4894825" cy="4837814"/>
          </a:xfrm>
          <a:prstGeom prst="rect">
            <a:avLst/>
          </a:prstGeom>
        </p:spPr>
      </p:pic>
      <p:sp>
        <p:nvSpPr>
          <p:cNvPr id="16" name="Rounded Rectangle 15">
            <a:extLst>
              <a:ext uri="{FF2B5EF4-FFF2-40B4-BE49-F238E27FC236}">
                <a16:creationId xmlns="" xmlns:a16="http://schemas.microsoft.com/office/drawing/2014/main" id="{D41AA1BA-EA91-BC4D-9F3B-58CAEFF2AEA7}"/>
              </a:ext>
            </a:extLst>
          </p:cNvPr>
          <p:cNvSpPr/>
          <p:nvPr/>
        </p:nvSpPr>
        <p:spPr bwMode="auto">
          <a:xfrm>
            <a:off x="5424384" y="2743200"/>
            <a:ext cx="1454666" cy="57415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Rounded Rectangle 16">
            <a:extLst>
              <a:ext uri="{FF2B5EF4-FFF2-40B4-BE49-F238E27FC236}">
                <a16:creationId xmlns="" xmlns:a16="http://schemas.microsoft.com/office/drawing/2014/main" id="{D7DB2E0D-8FB6-784A-9260-713C2EBE02DF}"/>
              </a:ext>
            </a:extLst>
          </p:cNvPr>
          <p:cNvSpPr/>
          <p:nvPr/>
        </p:nvSpPr>
        <p:spPr bwMode="auto">
          <a:xfrm>
            <a:off x="9520837" y="4253023"/>
            <a:ext cx="1454666" cy="98174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32809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348</a:t>
            </a:fld>
            <a:endParaRPr lang="en-US" smtClean="0"/>
          </a:p>
        </p:txBody>
      </p:sp>
      <p:sp>
        <p:nvSpPr>
          <p:cNvPr id="4" name="Text Placeholder 3"/>
          <p:cNvSpPr>
            <a:spLocks noGrp="1"/>
          </p:cNvSpPr>
          <p:nvPr>
            <p:ph type="body" sz="quarter" idx="11"/>
          </p:nvPr>
        </p:nvSpPr>
        <p:spPr>
          <a:xfrm>
            <a:off x="2095500" y="0"/>
            <a:ext cx="8154137" cy="914400"/>
          </a:xfrm>
        </p:spPr>
        <p:txBody>
          <a:bodyPr/>
          <a:lstStyle/>
          <a:p>
            <a:r>
              <a:rPr lang="fr-FR" dirty="0"/>
              <a:t>7-4 : Utilisation des filtres et de la logique de filtrage dans un rapport</a:t>
            </a:r>
          </a:p>
        </p:txBody>
      </p:sp>
      <p:sp>
        <p:nvSpPr>
          <p:cNvPr id="5" name="Text Placeholder 4"/>
          <p:cNvSpPr>
            <a:spLocks noGrp="1"/>
          </p:cNvSpPr>
          <p:nvPr>
            <p:ph type="body" sz="quarter" idx="12"/>
          </p:nvPr>
        </p:nvSpPr>
        <p:spPr>
          <a:xfrm>
            <a:off x="455730" y="3151414"/>
            <a:ext cx="10888545" cy="3706586"/>
          </a:xfrm>
        </p:spPr>
        <p:txBody>
          <a:bodyPr numCol="1"/>
          <a:lstStyle/>
          <a:p>
            <a:r>
              <a:rPr lang="fr-FR" dirty="0"/>
              <a:t>Tâches : </a:t>
            </a:r>
          </a:p>
          <a:p>
            <a:pPr marL="457200" lvl="1" indent="-457200">
              <a:buFont typeface="+mj-lt"/>
              <a:buAutoNum type="arabicPeriod"/>
            </a:pPr>
            <a:r>
              <a:rPr lang="fr-FR" dirty="0"/>
              <a:t>Créez un nouveau rapport de compte. </a:t>
            </a:r>
          </a:p>
          <a:p>
            <a:pPr marL="457200" lvl="1" indent="-457200">
              <a:buFont typeface="+mj-lt"/>
              <a:buAutoNum type="arabicPeriod"/>
            </a:pPr>
            <a:r>
              <a:rPr lang="fr-FR" dirty="0"/>
              <a:t>Ajoutez les filtres et la logique de filtrage nécessaires :</a:t>
            </a:r>
          </a:p>
          <a:p>
            <a:pPr lvl="3"/>
            <a:r>
              <a:rPr lang="fr-FR" dirty="0">
                <a:solidFill>
                  <a:srgbClr val="19325C"/>
                </a:solidFill>
              </a:rPr>
              <a:t>Le type est Client.</a:t>
            </a:r>
          </a:p>
          <a:p>
            <a:pPr lvl="3"/>
            <a:r>
              <a:rPr lang="fr-FR" dirty="0">
                <a:solidFill>
                  <a:srgbClr val="19325C"/>
                </a:solidFill>
              </a:rPr>
              <a:t>La région / province de facturation est New York, le Massachusetts, la Pennsylvanie, ou le New Jersey.</a:t>
            </a:r>
          </a:p>
          <a:p>
            <a:pPr lvl="3"/>
            <a:r>
              <a:rPr lang="fr-FR" dirty="0">
                <a:solidFill>
                  <a:srgbClr val="19325C"/>
                </a:solidFill>
              </a:rPr>
              <a:t>La valeur de cote est Chaud ou le chiffre </a:t>
            </a:r>
            <a:r>
              <a:rPr lang="fr-FR" dirty="0" smtClean="0">
                <a:solidFill>
                  <a:srgbClr val="19325C"/>
                </a:solidFill>
              </a:rPr>
              <a:t>d'affaires </a:t>
            </a:r>
            <a:r>
              <a:rPr lang="fr-FR" dirty="0">
                <a:solidFill>
                  <a:srgbClr val="19325C"/>
                </a:solidFill>
              </a:rPr>
              <a:t>annuel est supérieur à 8 millions.</a:t>
            </a:r>
          </a:p>
          <a:p>
            <a:pPr marL="457200" lvl="1" indent="-457200">
              <a:buFont typeface="+mj-lt"/>
              <a:buAutoNum type="arabicPeriod"/>
            </a:pPr>
            <a:r>
              <a:rPr lang="fr-FR" dirty="0"/>
              <a:t>Enregistrer le rapport sous </a:t>
            </a:r>
            <a:r>
              <a:rPr lang="fr-FR" dirty="0">
                <a:latin typeface="Courier New" panose="02070309020205020404" pitchFamily="49" charset="0"/>
                <a:cs typeface="Courier New" panose="02070309020205020404" pitchFamily="49" charset="0"/>
              </a:rPr>
              <a:t>Comptes cibles nord-est</a:t>
            </a:r>
            <a:r>
              <a:rPr lang="fr-FR" dirty="0"/>
              <a:t> dans le dossier de rapports Marketing.</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19" name="Text Placeholder 1"/>
          <p:cNvSpPr>
            <a:spLocks noGrp="1"/>
          </p:cNvSpPr>
          <p:nvPr>
            <p:ph type="body" sz="quarter" idx="15"/>
          </p:nvPr>
        </p:nvSpPr>
        <p:spPr>
          <a:xfrm>
            <a:off x="1767046" y="914400"/>
            <a:ext cx="10424953" cy="2162175"/>
          </a:xfrm>
        </p:spPr>
        <p:txBody>
          <a:bodyPr tIns="0" bIns="0" anchor="ctr" anchorCtr="0"/>
          <a:lstStyle/>
          <a:p>
            <a:r>
              <a:rPr lang="fr-FR" dirty="0"/>
              <a:t>Objectif : </a:t>
            </a:r>
          </a:p>
          <a:p>
            <a:pPr lvl="1"/>
            <a:r>
              <a:rPr lang="fr-FR" sz="2000" dirty="0"/>
              <a:t>Conner </a:t>
            </a:r>
            <a:r>
              <a:rPr lang="fr-FR" sz="2000" dirty="0" err="1"/>
              <a:t>McCoy</a:t>
            </a:r>
            <a:r>
              <a:rPr lang="fr-FR" sz="2000" dirty="0"/>
              <a:t>, VP marketing, aimerait voir une liste de tous les comptes clients basés dans les états de New York, du Massachusetts, de Pennsylvanie ou du New Jersey pour lesquels les prospects affichent une valeur de cote « Chaud » ou dont le chiffre </a:t>
            </a:r>
            <a:r>
              <a:rPr lang="fr-FR" sz="2000" dirty="0" smtClean="0"/>
              <a:t>d'affaires </a:t>
            </a:r>
            <a:r>
              <a:rPr lang="fr-FR" sz="2000" dirty="0"/>
              <a:t>annuel dépasse 8 millions. </a:t>
            </a:r>
          </a:p>
        </p:txBody>
      </p:sp>
      <p:sp>
        <p:nvSpPr>
          <p:cNvPr id="7" name="Text Placeholder 4"/>
          <p:cNvSpPr>
            <a:spLocks noGrp="1"/>
          </p:cNvSpPr>
          <p:nvPr>
            <p:ph type="body" sz="quarter" idx="12"/>
          </p:nvPr>
        </p:nvSpPr>
        <p:spPr>
          <a:xfrm>
            <a:off x="111760" y="81281"/>
            <a:ext cx="4888865" cy="532620"/>
          </a:xfrm>
        </p:spPr>
        <p:txBody>
          <a:bodyPr/>
          <a:lstStyle/>
          <a:p>
            <a:r>
              <a:rPr lang="fr-FR" sz="1800" dirty="0"/>
              <a:t>REJOIGNEZ-MOI</a:t>
            </a:r>
          </a:p>
        </p:txBody>
      </p:sp>
    </p:spTree>
    <p:extLst>
      <p:ext uri="{BB962C8B-B14F-4D97-AF65-F5344CB8AC3E}">
        <p14:creationId xmlns:p14="http://schemas.microsoft.com/office/powerpoint/2010/main" val="38569285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349</a:t>
            </a:fld>
            <a:endParaRPr lang="en-US" smtClean="0"/>
          </a:p>
        </p:txBody>
      </p:sp>
      <p:sp>
        <p:nvSpPr>
          <p:cNvPr id="4" name="Text Placeholder 3"/>
          <p:cNvSpPr>
            <a:spLocks noGrp="1"/>
          </p:cNvSpPr>
          <p:nvPr>
            <p:ph type="body" sz="quarter" idx="11"/>
          </p:nvPr>
        </p:nvSpPr>
        <p:spPr>
          <a:xfrm>
            <a:off x="1857375" y="0"/>
            <a:ext cx="8392261" cy="914400"/>
          </a:xfrm>
        </p:spPr>
        <p:txBody>
          <a:bodyPr/>
          <a:lstStyle/>
          <a:p>
            <a:r>
              <a:rPr lang="fr-FR" dirty="0"/>
              <a:t>7-5 : Création </a:t>
            </a:r>
            <a:r>
              <a:rPr lang="fr-FR" dirty="0" smtClean="0"/>
              <a:t>d'un </a:t>
            </a:r>
            <a:r>
              <a:rPr lang="fr-FR" dirty="0"/>
              <a:t>rapport personnalisé</a:t>
            </a:r>
          </a:p>
        </p:txBody>
      </p:sp>
      <p:sp>
        <p:nvSpPr>
          <p:cNvPr id="5" name="Text Placeholder 4"/>
          <p:cNvSpPr>
            <a:spLocks noGrp="1"/>
          </p:cNvSpPr>
          <p:nvPr>
            <p:ph type="body" sz="quarter" idx="12"/>
          </p:nvPr>
        </p:nvSpPr>
        <p:spPr>
          <a:xfrm>
            <a:off x="455730" y="3296100"/>
            <a:ext cx="9793907" cy="2541992"/>
          </a:xfrm>
        </p:spPr>
        <p:txBody>
          <a:bodyPr numCol="1"/>
          <a:lstStyle/>
          <a:p>
            <a:r>
              <a:rPr lang="fr-FR" dirty="0"/>
              <a:t>Tâches : </a:t>
            </a:r>
          </a:p>
          <a:p>
            <a:pPr marL="457200" lvl="1" indent="-457200">
              <a:buFont typeface="+mj-lt"/>
              <a:buAutoNum type="arabicPeriod"/>
            </a:pPr>
            <a:r>
              <a:rPr lang="fr-FR" dirty="0"/>
              <a:t>Créez un nouveau rapport montrant tous les comptes.</a:t>
            </a:r>
          </a:p>
          <a:p>
            <a:pPr marL="457200" lvl="1" indent="-457200">
              <a:buFont typeface="+mj-lt"/>
              <a:buAutoNum type="arabicPeriod"/>
            </a:pPr>
            <a:r>
              <a:rPr lang="fr-FR" dirty="0"/>
              <a:t>Regroupez les comptes par secteur </a:t>
            </a:r>
            <a:r>
              <a:rPr lang="fr-FR" dirty="0" smtClean="0"/>
              <a:t>d'activité</a:t>
            </a:r>
            <a:r>
              <a:rPr lang="fr-FR" dirty="0"/>
              <a:t>, et synthétiser le champ Chiffre </a:t>
            </a:r>
            <a:r>
              <a:rPr lang="fr-FR" dirty="0" smtClean="0"/>
              <a:t>d'affaires </a:t>
            </a:r>
            <a:r>
              <a:rPr lang="fr-FR" dirty="0"/>
              <a:t>annuel.</a:t>
            </a:r>
          </a:p>
          <a:p>
            <a:pPr marL="457200" lvl="1" indent="-457200">
              <a:buFont typeface="+mj-lt"/>
              <a:buAutoNum type="arabicPeriod"/>
            </a:pPr>
            <a:r>
              <a:rPr lang="fr-FR" dirty="0"/>
              <a:t>Ajoutez un filtre pour limiter le rapport aux comptes clients.</a:t>
            </a:r>
          </a:p>
          <a:p>
            <a:pPr marL="457200" lvl="1" indent="-457200">
              <a:buFont typeface="+mj-lt"/>
              <a:buAutoNum type="arabicPeriod"/>
            </a:pPr>
            <a:r>
              <a:rPr lang="fr-FR" dirty="0"/>
              <a:t>Enregistrez le rapport sous </a:t>
            </a:r>
            <a:r>
              <a:rPr lang="fr-FR" dirty="0">
                <a:latin typeface="Courier New" panose="02070309020205020404" pitchFamily="49" charset="0"/>
                <a:cs typeface="Courier New" panose="02070309020205020404" pitchFamily="49" charset="0"/>
              </a:rPr>
              <a:t>Comptes clients par secteur </a:t>
            </a:r>
            <a:r>
              <a:rPr lang="fr-FR" dirty="0" smtClean="0">
                <a:latin typeface="Courier New" panose="02070309020205020404" pitchFamily="49" charset="0"/>
                <a:cs typeface="Courier New" panose="02070309020205020404" pitchFamily="49" charset="0"/>
              </a:rPr>
              <a:t>d'activité </a:t>
            </a:r>
            <a:r>
              <a:rPr lang="fr-FR" dirty="0"/>
              <a:t>dans le dossier de rapports marketing.</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19" name="Text Placeholder 1"/>
          <p:cNvSpPr>
            <a:spLocks noGrp="1"/>
          </p:cNvSpPr>
          <p:nvPr>
            <p:ph type="body" sz="quarter" idx="15"/>
          </p:nvPr>
        </p:nvSpPr>
        <p:spPr>
          <a:xfrm>
            <a:off x="1767046" y="914400"/>
            <a:ext cx="10424954" cy="2116667"/>
          </a:xfrm>
        </p:spPr>
        <p:txBody>
          <a:bodyPr/>
          <a:lstStyle/>
          <a:p>
            <a:r>
              <a:rPr lang="fr-FR" dirty="0"/>
              <a:t>Objectif :</a:t>
            </a:r>
          </a:p>
          <a:p>
            <a:pPr lvl="1"/>
            <a:r>
              <a:rPr lang="fr-FR" sz="2000" spc="-20" dirty="0"/>
              <a:t>Conner </a:t>
            </a:r>
            <a:r>
              <a:rPr lang="fr-FR" sz="2000" spc="-20" dirty="0" err="1"/>
              <a:t>McCoy</a:t>
            </a:r>
            <a:r>
              <a:rPr lang="fr-FR" sz="2000" spc="-20" dirty="0"/>
              <a:t>, VP marketing, veut réaliser une analyse par segmentation de secteurs </a:t>
            </a:r>
            <a:r>
              <a:rPr lang="fr-FR" sz="2000" spc="-20" dirty="0" smtClean="0"/>
              <a:t>d'activité </a:t>
            </a:r>
            <a:r>
              <a:rPr lang="fr-FR" sz="2000" spc="-20" dirty="0"/>
              <a:t>sur les comptes clients, et a demandé un rapport indiquant tous les comptes clients regroupés par secteur </a:t>
            </a:r>
            <a:r>
              <a:rPr lang="fr-FR" sz="2000" spc="-20" dirty="0" smtClean="0"/>
              <a:t>d'activité</a:t>
            </a:r>
            <a:r>
              <a:rPr lang="fr-FR" sz="2000" spc="-20" dirty="0"/>
              <a:t>. Il aimerait voir un sous-total du chiffre </a:t>
            </a:r>
            <a:r>
              <a:rPr lang="fr-FR" sz="2000" spc="-20" dirty="0" smtClean="0"/>
              <a:t>d'affaires </a:t>
            </a:r>
            <a:r>
              <a:rPr lang="fr-FR" sz="2000" spc="-20" dirty="0"/>
              <a:t>annuel de tous les clients dans chaque secteur </a:t>
            </a:r>
            <a:r>
              <a:rPr lang="fr-FR" sz="2000" spc="-20" dirty="0" smtClean="0"/>
              <a:t>d'activité</a:t>
            </a:r>
            <a:r>
              <a:rPr lang="fr-FR" sz="2000" spc="-20" dirty="0"/>
              <a:t>. </a:t>
            </a:r>
          </a:p>
          <a:p>
            <a:endParaRPr lang="en-US" dirty="0"/>
          </a:p>
        </p:txBody>
      </p:sp>
      <p:sp>
        <p:nvSpPr>
          <p:cNvPr id="7" name="Text Placeholder 4"/>
          <p:cNvSpPr>
            <a:spLocks noGrp="1"/>
          </p:cNvSpPr>
          <p:nvPr>
            <p:ph type="body" sz="quarter" idx="12"/>
          </p:nvPr>
        </p:nvSpPr>
        <p:spPr>
          <a:xfrm>
            <a:off x="111759" y="81281"/>
            <a:ext cx="1974215"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3498128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1 : Naviguer dans l'application</a:t>
            </a:r>
          </a:p>
        </p:txBody>
      </p:sp>
      <p:sp>
        <p:nvSpPr>
          <p:cNvPr id="3" name="Text Placeholder 2"/>
          <p:cNvSpPr>
            <a:spLocks noGrp="1"/>
          </p:cNvSpPr>
          <p:nvPr>
            <p:ph type="body" sz="quarter" idx="13"/>
          </p:nvPr>
        </p:nvSpPr>
        <p:spPr>
          <a:xfrm>
            <a:off x="455732" y="1371600"/>
            <a:ext cx="5433003" cy="3666565"/>
          </a:xfrm>
        </p:spPr>
        <p:txBody>
          <a:bodyPr/>
          <a:lstStyle/>
          <a:p>
            <a:pPr marL="342900" lvl="1" indent="-342900">
              <a:spcBef>
                <a:spcPts val="900"/>
              </a:spcBef>
              <a:buFont typeface="Arial" panose="020B0604020202020204" pitchFamily="34" charset="0"/>
              <a:buChar char="•"/>
            </a:pPr>
            <a:r>
              <a:rPr lang="fr-FR" dirty="0"/>
              <a:t>Modèle de données et navigation</a:t>
            </a:r>
          </a:p>
          <a:p>
            <a:pPr marL="342900" lvl="2" indent="-342900">
              <a:spcBef>
                <a:spcPts val="900"/>
              </a:spcBef>
              <a:buFont typeface="Arial" panose="020B0604020202020204" pitchFamily="34" charset="0"/>
              <a:buChar char="•"/>
            </a:pPr>
            <a:r>
              <a:rPr lang="fr-FR" sz="2400" b="1" dirty="0"/>
              <a:t>Aide et formation</a:t>
            </a:r>
          </a:p>
        </p:txBody>
      </p:sp>
      <p:sp>
        <p:nvSpPr>
          <p:cNvPr id="4" name="Slide Number Placeholder 3"/>
          <p:cNvSpPr>
            <a:spLocks noGrp="1"/>
          </p:cNvSpPr>
          <p:nvPr>
            <p:ph type="sldNum" sz="quarter" idx="14"/>
          </p:nvPr>
        </p:nvSpPr>
        <p:spPr/>
        <p:txBody>
          <a:bodyPr vert="horz" lIns="91440" tIns="45720" rIns="91440" bIns="45720" rtlCol="0" anchor="ctr"/>
          <a:lstStyle/>
          <a:p>
            <a:fld id="{19FD02D3-6C23-404C-A7B3-DAB79F5D63D7}" type="slidenum">
              <a:rPr lang="en-US"/>
              <a:pPr/>
              <a:t>35</a:t>
            </a:fld>
            <a:endParaRPr lang="en-US"/>
          </a:p>
        </p:txBody>
      </p:sp>
    </p:spTree>
    <p:extLst>
      <p:ext uri="{BB962C8B-B14F-4D97-AF65-F5344CB8AC3E}">
        <p14:creationId xmlns:p14="http://schemas.microsoft.com/office/powerpoint/2010/main" val="12089207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350</a:t>
            </a:fld>
            <a:endParaRPr lang="en-US" smtClean="0"/>
          </a:p>
        </p:txBody>
      </p:sp>
      <p:sp>
        <p:nvSpPr>
          <p:cNvPr id="3" name="Text Placeholder 2"/>
          <p:cNvSpPr>
            <a:spLocks noGrp="1"/>
          </p:cNvSpPr>
          <p:nvPr>
            <p:ph type="body" sz="quarter" idx="11"/>
          </p:nvPr>
        </p:nvSpPr>
        <p:spPr/>
        <p:txBody>
          <a:bodyPr/>
          <a:lstStyle/>
          <a:p>
            <a:r>
              <a:rPr lang="fr-FR" dirty="0"/>
              <a:t>Qui </a:t>
            </a:r>
            <a:r>
              <a:rPr lang="fr-FR" dirty="0" smtClean="0"/>
              <a:t>n'est </a:t>
            </a:r>
            <a:r>
              <a:rPr lang="fr-FR" dirty="0"/>
              <a:t>pas connecté cette semaine ?</a:t>
            </a:r>
          </a:p>
        </p:txBody>
      </p:sp>
      <p:graphicFrame>
        <p:nvGraphicFramePr>
          <p:cNvPr id="4" name="Table 3"/>
          <p:cNvGraphicFramePr>
            <a:graphicFrameLocks noGrp="1"/>
          </p:cNvGraphicFramePr>
          <p:nvPr>
            <p:extLst>
              <p:ext uri="{D42A27DB-BD31-4B8C-83A1-F6EECF244321}">
                <p14:modId xmlns:p14="http://schemas.microsoft.com/office/powerpoint/2010/main" val="1085285656"/>
              </p:ext>
            </p:extLst>
          </p:nvPr>
        </p:nvGraphicFramePr>
        <p:xfrm>
          <a:off x="1819475" y="1809279"/>
          <a:ext cx="8926668" cy="44047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John Wiseman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17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Je vois le rapport des personnes qui se sont connectées cette semaine. Mais ce que </a:t>
                      </a:r>
                      <a:r>
                        <a:rPr lang="fr-FR" sz="1800" b="0" dirty="0" smtClean="0">
                          <a:solidFill>
                            <a:schemeClr val="tx1"/>
                          </a:solidFill>
                          <a:latin typeface="Salesforce Sans" panose="020B0505020202020203" pitchFamily="34" charset="0"/>
                          <a:ea typeface="Segoe UI" pitchFamily="34" charset="0"/>
                          <a:cs typeface="Segoe UI" pitchFamily="34" charset="0"/>
                        </a:rPr>
                        <a:t>j'aimerais </a:t>
                      </a:r>
                      <a:r>
                        <a:rPr lang="fr-FR" sz="1800" b="0" dirty="0">
                          <a:solidFill>
                            <a:schemeClr val="tx1"/>
                          </a:solidFill>
                          <a:latin typeface="Salesforce Sans" panose="020B0505020202020203" pitchFamily="34" charset="0"/>
                          <a:ea typeface="Segoe UI" pitchFamily="34" charset="0"/>
                          <a:cs typeface="Segoe UI" pitchFamily="34" charset="0"/>
                        </a:rPr>
                        <a:t>vraiment voir est un rapport des personnes ne </a:t>
                      </a:r>
                      <a:r>
                        <a:rPr lang="fr-FR" sz="1800" b="0" dirty="0" smtClean="0">
                          <a:solidFill>
                            <a:schemeClr val="tx1"/>
                          </a:solidFill>
                          <a:latin typeface="Salesforce Sans" panose="020B0505020202020203" pitchFamily="34" charset="0"/>
                          <a:ea typeface="Segoe UI" pitchFamily="34" charset="0"/>
                          <a:cs typeface="Segoe UI" pitchFamily="34" charset="0"/>
                        </a:rPr>
                        <a:t>s'étant </a:t>
                      </a:r>
                      <a:r>
                        <a:rPr lang="fr-FR" sz="1800" b="0" dirty="0">
                          <a:solidFill>
                            <a:schemeClr val="tx1"/>
                          </a:solidFill>
                          <a:latin typeface="Salesforce Sans" panose="020B0505020202020203" pitchFamily="34" charset="0"/>
                          <a:ea typeface="Segoe UI" pitchFamily="34" charset="0"/>
                          <a:cs typeface="Segoe UI" pitchFamily="34" charset="0"/>
                        </a:rPr>
                        <a:t>pas connectées ces sept derniers jours ! </a:t>
                      </a:r>
                      <a:r>
                        <a:rPr lang="fr-FR" sz="1800" b="0" dirty="0">
                          <a:solidFill>
                            <a:srgbClr val="0070C0"/>
                          </a:solidFill>
                          <a:latin typeface="Salesforce Sans" panose="020B0505020202020203" pitchFamily="34" charset="0"/>
                          <a:ea typeface="Segoe UI" pitchFamily="34" charset="0"/>
                          <a:cs typeface="Segoe UI" pitchFamily="34" charset="0"/>
                        </a:rPr>
                        <a:t>#adoption</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17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Noah Larkin </a:t>
                      </a:r>
                      <a:r>
                        <a:rPr lang="fr-FR" sz="1600" b="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Ling Wu</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Cela nous aiderait vraiment à savoir sur quels utilisateurs ou services nous devons axer notre stratégie de formation.</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43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2" cstate="print"/>
          <a:srcRect l="1970" t="12280" r="78654" b="85404"/>
          <a:stretch/>
        </p:blipFill>
        <p:spPr>
          <a:xfrm>
            <a:off x="1883658" y="3753974"/>
            <a:ext cx="3280454" cy="277523"/>
          </a:xfrm>
          <a:prstGeom prst="rect">
            <a:avLst/>
          </a:prstGeom>
        </p:spPr>
      </p:pic>
      <p:pic>
        <p:nvPicPr>
          <p:cNvPr id="6" name="Picture 5"/>
          <p:cNvPicPr>
            <a:picLocks noChangeAspect="1"/>
          </p:cNvPicPr>
          <p:nvPr/>
        </p:nvPicPr>
        <p:blipFill rotWithShape="1">
          <a:blip r:embed="rId2" cstate="print"/>
          <a:srcRect l="96090" t="2041" r="2152" b="95552"/>
          <a:stretch/>
        </p:blipFill>
        <p:spPr>
          <a:xfrm>
            <a:off x="10353326" y="1912631"/>
            <a:ext cx="297640" cy="288435"/>
          </a:xfrm>
          <a:prstGeom prst="rect">
            <a:avLst/>
          </a:prstGeom>
        </p:spPr>
      </p:pic>
      <p:pic>
        <p:nvPicPr>
          <p:cNvPr id="7" name="Picture 6"/>
          <p:cNvPicPr>
            <a:picLocks noChangeAspect="1"/>
          </p:cNvPicPr>
          <p:nvPr/>
        </p:nvPicPr>
        <p:blipFill rotWithShape="1">
          <a:blip r:embed="rId2" cstate="print"/>
          <a:srcRect l="95812" t="16466" r="2430" b="81127"/>
          <a:stretch/>
        </p:blipFill>
        <p:spPr>
          <a:xfrm>
            <a:off x="10353326" y="4566768"/>
            <a:ext cx="297640" cy="288435"/>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8233" t="-1523" r="17460" b="78192"/>
          <a:stretch/>
        </p:blipFill>
        <p:spPr>
          <a:xfrm>
            <a:off x="1875289" y="1862486"/>
            <a:ext cx="527335" cy="511946"/>
          </a:xfrm>
          <a:prstGeom prst="ellipse">
            <a:avLst/>
          </a:prstGeom>
          <a:solidFill>
            <a:schemeClr val="bg2">
              <a:lumMod val="90000"/>
            </a:schemeClr>
          </a:solidFill>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2227" t="-2802" r="13357" b="68956"/>
          <a:stretch/>
        </p:blipFill>
        <p:spPr>
          <a:xfrm>
            <a:off x="1996562" y="4583416"/>
            <a:ext cx="420981" cy="435927"/>
          </a:xfrm>
          <a:prstGeom prst="ellipse">
            <a:avLst/>
          </a:prstGeom>
          <a:solidFill>
            <a:srgbClr val="C0CCCF"/>
          </a:solidFill>
        </p:spPr>
      </p:pic>
      <p:grpSp>
        <p:nvGrpSpPr>
          <p:cNvPr id="12" name="Group 11"/>
          <p:cNvGrpSpPr/>
          <p:nvPr/>
        </p:nvGrpSpPr>
        <p:grpSpPr>
          <a:xfrm>
            <a:off x="2197527" y="3764022"/>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3666398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 xmlns:a16="http://schemas.microsoft.com/office/drawing/2014/main" id="{A47E6A6A-B30C-344F-9AF9-55524E7C67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2990" y="2352698"/>
            <a:ext cx="5810253" cy="4439728"/>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 xmlns:a16="http://schemas.microsoft.com/office/drawing/2014/main" id="{F2E34BED-4664-D645-B79E-DF7E5FA62E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510" y="2352698"/>
            <a:ext cx="5025360" cy="4439728"/>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fld id="{19FD02D3-6C23-404C-A7B3-DAB79F5D63D7}" type="slidenum">
              <a:rPr lang="en-US" smtClean="0"/>
              <a:pPr/>
              <a:t>351</a:t>
            </a:fld>
            <a:endParaRPr lang="en-US" dirty="0"/>
          </a:p>
        </p:txBody>
      </p:sp>
      <p:sp>
        <p:nvSpPr>
          <p:cNvPr id="3" name="Text Placeholder 2"/>
          <p:cNvSpPr>
            <a:spLocks noGrp="1"/>
          </p:cNvSpPr>
          <p:nvPr>
            <p:ph type="body" sz="quarter" idx="11"/>
          </p:nvPr>
        </p:nvSpPr>
        <p:spPr/>
        <p:txBody>
          <a:bodyPr/>
          <a:lstStyle/>
          <a:p>
            <a:r>
              <a:rPr lang="fr-FR" spc="-20" dirty="0" smtClean="0"/>
              <a:t>Utiliser des valeurs de date relatives dans les filtres de rapport</a:t>
            </a:r>
            <a:endParaRPr lang="fr-FR" spc="-20" dirty="0"/>
          </a:p>
        </p:txBody>
      </p:sp>
      <p:sp>
        <p:nvSpPr>
          <p:cNvPr id="6" name="Rectangle 3"/>
          <p:cNvSpPr txBox="1">
            <a:spLocks noChangeArrowheads="1"/>
          </p:cNvSpPr>
          <p:nvPr/>
        </p:nvSpPr>
        <p:spPr>
          <a:xfrm>
            <a:off x="418510" y="983659"/>
            <a:ext cx="11008960" cy="875931"/>
          </a:xfrm>
          <a:prstGeom prst="rect">
            <a:avLst/>
          </a:prstGeom>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dirty="0" smtClean="0">
                <a:solidFill>
                  <a:srgbClr val="19325C"/>
                </a:solidFill>
              </a:rPr>
              <a:t>Utilisez des valeurs de date relatives dans les filtres pour créer des plages de date dynamiques, à partir de la date de réalisation du rapport :</a:t>
            </a:r>
            <a:endParaRPr lang="fr-FR" dirty="0">
              <a:solidFill>
                <a:srgbClr val="19325C"/>
              </a:solidFill>
            </a:endParaRPr>
          </a:p>
        </p:txBody>
      </p:sp>
      <p:sp>
        <p:nvSpPr>
          <p:cNvPr id="7" name="Rounded Rectangle 15"/>
          <p:cNvSpPr/>
          <p:nvPr/>
        </p:nvSpPr>
        <p:spPr bwMode="auto">
          <a:xfrm>
            <a:off x="8237187" y="3551319"/>
            <a:ext cx="3496056" cy="1106405"/>
          </a:xfrm>
          <a:prstGeom prst="roundRect">
            <a:avLst/>
          </a:prstGeom>
          <a:solidFill>
            <a:srgbClr val="19325C"/>
          </a:solidFill>
          <a:ln w="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223838" indent="-223838" algn="ctr"/>
            <a:r>
              <a:rPr lang="fr-FR" spc="-20" dirty="0" smtClean="0">
                <a:solidFill>
                  <a:srgbClr val="FFFFFF"/>
                </a:solidFill>
                <a:cs typeface="Arial" pitchFamily="34" charset="0"/>
              </a:rPr>
              <a:t>« Combien de requêtes avons-nous fermées ces trois derniers trimestres ? »</a:t>
            </a:r>
            <a:endParaRPr lang="fr-FR" spc="-20" dirty="0">
              <a:solidFill>
                <a:srgbClr val="FFFFFF"/>
              </a:solidFill>
              <a:cs typeface="Arial" pitchFamily="34" charset="0"/>
            </a:endParaRPr>
          </a:p>
        </p:txBody>
      </p:sp>
      <p:sp>
        <p:nvSpPr>
          <p:cNvPr id="8" name="Rounded Rectangle 16"/>
          <p:cNvSpPr/>
          <p:nvPr/>
        </p:nvSpPr>
        <p:spPr bwMode="auto">
          <a:xfrm>
            <a:off x="2678778" y="3212006"/>
            <a:ext cx="2765092" cy="1104813"/>
          </a:xfrm>
          <a:prstGeom prst="roundRect">
            <a:avLst/>
          </a:prstGeom>
          <a:solidFill>
            <a:srgbClr val="19325C"/>
          </a:solidFill>
          <a:ln w="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r>
              <a:rPr lang="fr-FR" spc="-20" dirty="0" smtClean="0">
                <a:solidFill>
                  <a:srgbClr val="FFFFFF"/>
                </a:solidFill>
                <a:cs typeface="Arial" pitchFamily="34" charset="0"/>
              </a:rPr>
              <a:t>« Quelles opportunités seront fermées dans les cinq prochains jours ? »</a:t>
            </a:r>
            <a:endParaRPr lang="fr-FR" spc="-20" dirty="0">
              <a:solidFill>
                <a:srgbClr val="FFFFFF"/>
              </a:solidFill>
              <a:cs typeface="Arial" pitchFamily="34" charset="0"/>
            </a:endParaRPr>
          </a:p>
        </p:txBody>
      </p:sp>
      <p:sp>
        <p:nvSpPr>
          <p:cNvPr id="12" name="TextBox 11"/>
          <p:cNvSpPr txBox="1"/>
          <p:nvPr/>
        </p:nvSpPr>
        <p:spPr>
          <a:xfrm>
            <a:off x="4740567" y="1726035"/>
            <a:ext cx="2083415" cy="923330"/>
          </a:xfrm>
          <a:prstGeom prst="rect">
            <a:avLst/>
          </a:prstGeom>
          <a:noFill/>
          <a:ln>
            <a:noFill/>
          </a:ln>
        </p:spPr>
        <p:txBody>
          <a:bodyPr wrap="square" rtlCol="0">
            <a:spAutoFit/>
          </a:bodyPr>
          <a:lstStyle/>
          <a:p>
            <a:pPr algn="ctr">
              <a:lnSpc>
                <a:spcPct val="90000"/>
              </a:lnSpc>
            </a:pPr>
            <a:r>
              <a:rPr lang="fr-FR" sz="2000" b="1" dirty="0" smtClean="0">
                <a:solidFill>
                  <a:srgbClr val="19325C"/>
                </a:solidFill>
                <a:cs typeface="Arial" pitchFamily="34" charset="0"/>
              </a:rPr>
              <a:t>aujourd'hui</a:t>
            </a:r>
          </a:p>
          <a:p>
            <a:pPr algn="ctr">
              <a:lnSpc>
                <a:spcPct val="90000"/>
              </a:lnSpc>
            </a:pPr>
            <a:r>
              <a:rPr lang="fr-FR" sz="2000" b="1" dirty="0" smtClean="0">
                <a:solidFill>
                  <a:srgbClr val="19325C"/>
                </a:solidFill>
                <a:cs typeface="Arial" pitchFamily="34" charset="0"/>
              </a:rPr>
              <a:t>ce mois-ci</a:t>
            </a:r>
          </a:p>
          <a:p>
            <a:pPr>
              <a:lnSpc>
                <a:spcPct val="90000"/>
              </a:lnSpc>
            </a:pPr>
            <a:endParaRPr lang="en-US" sz="2000" b="1" dirty="0">
              <a:solidFill>
                <a:srgbClr val="19325C"/>
              </a:solidFill>
              <a:cs typeface="Arial" pitchFamily="34" charset="0"/>
            </a:endParaRPr>
          </a:p>
        </p:txBody>
      </p:sp>
      <p:sp>
        <p:nvSpPr>
          <p:cNvPr id="13" name="TextBox 12"/>
          <p:cNvSpPr txBox="1"/>
          <p:nvPr/>
        </p:nvSpPr>
        <p:spPr>
          <a:xfrm>
            <a:off x="1643063" y="1726035"/>
            <a:ext cx="2715575" cy="923330"/>
          </a:xfrm>
          <a:prstGeom prst="rect">
            <a:avLst/>
          </a:prstGeom>
          <a:noFill/>
          <a:ln>
            <a:noFill/>
          </a:ln>
        </p:spPr>
        <p:txBody>
          <a:bodyPr wrap="square" rtlCol="0">
            <a:spAutoFit/>
          </a:bodyPr>
          <a:lstStyle/>
          <a:p>
            <a:pPr algn="ctr">
              <a:lnSpc>
                <a:spcPct val="90000"/>
              </a:lnSpc>
            </a:pPr>
            <a:r>
              <a:rPr lang="pl-PL" sz="2000" b="1" dirty="0" smtClean="0">
                <a:solidFill>
                  <a:srgbClr val="19325C"/>
                </a:solidFill>
                <a:cs typeface="Arial" pitchFamily="34" charset="0"/>
              </a:rPr>
              <a:t>h</a:t>
            </a:r>
            <a:r>
              <a:rPr lang="fr-FR" sz="2000" b="1" dirty="0" err="1" smtClean="0">
                <a:solidFill>
                  <a:srgbClr val="19325C"/>
                </a:solidFill>
                <a:cs typeface="Arial" pitchFamily="34" charset="0"/>
              </a:rPr>
              <a:t>ier</a:t>
            </a:r>
            <a:r>
              <a:rPr lang="pl-PL" sz="2000" b="1" dirty="0" smtClean="0">
                <a:solidFill>
                  <a:srgbClr val="19325C"/>
                </a:solidFill>
                <a:cs typeface="Arial" pitchFamily="34" charset="0"/>
              </a:rPr>
              <a:t> </a:t>
            </a:r>
            <a:endParaRPr lang="en-US" sz="2000" b="1" dirty="0" smtClean="0">
              <a:solidFill>
                <a:srgbClr val="19325C"/>
              </a:solidFill>
              <a:cs typeface="Arial" pitchFamily="34" charset="0"/>
            </a:endParaRPr>
          </a:p>
          <a:p>
            <a:pPr algn="ctr">
              <a:lnSpc>
                <a:spcPct val="90000"/>
              </a:lnSpc>
            </a:pPr>
            <a:r>
              <a:rPr lang="fr-FR" sz="2000" b="1" dirty="0" smtClean="0">
                <a:solidFill>
                  <a:srgbClr val="19325C"/>
                </a:solidFill>
                <a:cs typeface="Arial" pitchFamily="34" charset="0"/>
              </a:rPr>
              <a:t>la semaine dernière</a:t>
            </a:r>
          </a:p>
          <a:p>
            <a:pPr>
              <a:lnSpc>
                <a:spcPct val="90000"/>
              </a:lnSpc>
            </a:pPr>
            <a:endParaRPr lang="en-US" sz="2000" b="1" dirty="0">
              <a:solidFill>
                <a:srgbClr val="19325C"/>
              </a:solidFill>
              <a:cs typeface="Arial" pitchFamily="34" charset="0"/>
            </a:endParaRPr>
          </a:p>
        </p:txBody>
      </p:sp>
      <p:sp>
        <p:nvSpPr>
          <p:cNvPr id="14" name="TextBox 13"/>
          <p:cNvSpPr txBox="1"/>
          <p:nvPr/>
        </p:nvSpPr>
        <p:spPr>
          <a:xfrm>
            <a:off x="6886575" y="1726035"/>
            <a:ext cx="3057525" cy="646331"/>
          </a:xfrm>
          <a:prstGeom prst="rect">
            <a:avLst/>
          </a:prstGeom>
          <a:noFill/>
          <a:ln>
            <a:noFill/>
          </a:ln>
        </p:spPr>
        <p:txBody>
          <a:bodyPr wrap="square" rtlCol="0">
            <a:spAutoFit/>
          </a:bodyPr>
          <a:lstStyle/>
          <a:p>
            <a:pPr algn="ctr">
              <a:lnSpc>
                <a:spcPct val="90000"/>
              </a:lnSpc>
            </a:pPr>
            <a:r>
              <a:rPr lang="pl-PL" sz="2000" b="1" dirty="0" smtClean="0">
                <a:solidFill>
                  <a:srgbClr val="19325C"/>
                </a:solidFill>
                <a:cs typeface="Arial" pitchFamily="34" charset="0"/>
              </a:rPr>
              <a:t>d</a:t>
            </a:r>
            <a:r>
              <a:rPr lang="fr-FR" sz="2000" b="1" dirty="0" err="1" smtClean="0">
                <a:solidFill>
                  <a:srgbClr val="19325C"/>
                </a:solidFill>
                <a:cs typeface="Arial" pitchFamily="34" charset="0"/>
              </a:rPr>
              <a:t>emain</a:t>
            </a:r>
            <a:r>
              <a:rPr lang="pl-PL" sz="2000" b="1" dirty="0" smtClean="0">
                <a:solidFill>
                  <a:srgbClr val="19325C"/>
                </a:solidFill>
                <a:cs typeface="Arial" pitchFamily="34" charset="0"/>
              </a:rPr>
              <a:t> </a:t>
            </a:r>
            <a:endParaRPr lang="en-US" sz="2000" b="1" dirty="0" smtClean="0">
              <a:solidFill>
                <a:srgbClr val="19325C"/>
              </a:solidFill>
              <a:cs typeface="Arial" pitchFamily="34" charset="0"/>
            </a:endParaRPr>
          </a:p>
          <a:p>
            <a:pPr algn="ctr">
              <a:lnSpc>
                <a:spcPct val="90000"/>
              </a:lnSpc>
            </a:pPr>
            <a:r>
              <a:rPr lang="fr-FR" sz="2000" b="1" dirty="0" smtClean="0">
                <a:solidFill>
                  <a:srgbClr val="19325C"/>
                </a:solidFill>
                <a:cs typeface="Arial" pitchFamily="34" charset="0"/>
              </a:rPr>
              <a:t>le trimestre prochain</a:t>
            </a:r>
            <a:endParaRPr lang="en-US" sz="2000" b="1" dirty="0">
              <a:solidFill>
                <a:srgbClr val="19325C"/>
              </a:solidFill>
              <a:cs typeface="Arial" pitchFamily="34" charset="0"/>
            </a:endParaRPr>
          </a:p>
        </p:txBody>
      </p:sp>
    </p:spTree>
    <p:extLst>
      <p:ext uri="{BB962C8B-B14F-4D97-AF65-F5344CB8AC3E}">
        <p14:creationId xmlns:p14="http://schemas.microsoft.com/office/powerpoint/2010/main" val="11830153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352</a:t>
            </a:fld>
            <a:endParaRPr lang="en-US" smtClean="0"/>
          </a:p>
        </p:txBody>
      </p:sp>
      <p:sp>
        <p:nvSpPr>
          <p:cNvPr id="3" name="Text Placeholder 2"/>
          <p:cNvSpPr>
            <a:spLocks noGrp="1"/>
          </p:cNvSpPr>
          <p:nvPr>
            <p:ph type="body" sz="quarter" idx="11"/>
          </p:nvPr>
        </p:nvSpPr>
        <p:spPr/>
        <p:txBody>
          <a:bodyPr/>
          <a:lstStyle/>
          <a:p>
            <a:r>
              <a:rPr lang="fr-FR"/>
              <a:t>Dates relatives (suite)</a:t>
            </a:r>
          </a:p>
        </p:txBody>
      </p:sp>
      <p:sp>
        <p:nvSpPr>
          <p:cNvPr id="4" name="Text Placeholder 3"/>
          <p:cNvSpPr>
            <a:spLocks noGrp="1"/>
          </p:cNvSpPr>
          <p:nvPr>
            <p:ph type="body" sz="quarter" idx="12"/>
          </p:nvPr>
        </p:nvSpPr>
        <p:spPr>
          <a:xfrm>
            <a:off x="455733" y="1051939"/>
            <a:ext cx="3826912" cy="5356298"/>
          </a:xfrm>
        </p:spPr>
        <p:txBody>
          <a:bodyPr/>
          <a:lstStyle/>
          <a:p>
            <a:pPr lvl="0" eaLnBrk="0" hangingPunct="0">
              <a:lnSpc>
                <a:spcPct val="100000"/>
              </a:lnSpc>
              <a:spcBef>
                <a:spcPct val="0"/>
              </a:spcBef>
            </a:pPr>
            <a:r>
              <a:rPr lang="fr-FR" dirty="0">
                <a:solidFill>
                  <a:srgbClr val="19325C"/>
                </a:solidFill>
              </a:rPr>
              <a:t>Vous voulez voir toutes les opportunités que vous avez fermées cette année ? </a:t>
            </a:r>
          </a:p>
          <a:p>
            <a:pPr lvl="0" eaLnBrk="0" hangingPunct="0">
              <a:lnSpc>
                <a:spcPct val="100000"/>
              </a:lnSpc>
              <a:spcBef>
                <a:spcPct val="0"/>
              </a:spcBef>
            </a:pPr>
            <a:endParaRPr lang="en-US" altLang="en-US" dirty="0">
              <a:solidFill>
                <a:srgbClr val="19325C"/>
              </a:solidFill>
            </a:endParaRPr>
          </a:p>
          <a:p>
            <a:pPr lvl="0" eaLnBrk="0" hangingPunct="0">
              <a:lnSpc>
                <a:spcPct val="100000"/>
              </a:lnSpc>
              <a:spcBef>
                <a:spcPct val="0"/>
              </a:spcBef>
            </a:pPr>
            <a:r>
              <a:rPr lang="fr-FR" dirty="0">
                <a:solidFill>
                  <a:srgbClr val="19325C"/>
                </a:solidFill>
              </a:rPr>
              <a:t>Au lieu de filtrer par dates calendaires, telles que Date de clôture supérieure au 1er janv. 2018, filtrer votre rapport avec une date relative : Date de clôture égale à CETTE ANNÉE.</a:t>
            </a:r>
          </a:p>
          <a:p>
            <a:pPr>
              <a:lnSpc>
                <a:spcPct val="100000"/>
              </a:lnSpc>
            </a:pPr>
            <a:endParaRPr lang="en-US" dirty="0">
              <a:solidFill>
                <a:srgbClr val="19325C"/>
              </a:solidFill>
            </a:endParaRPr>
          </a:p>
          <a:p>
            <a:pPr>
              <a:lnSpc>
                <a:spcPct val="100000"/>
              </a:lnSpc>
            </a:pPr>
            <a:endParaRPr lang="en-US" dirty="0">
              <a:solidFill>
                <a:srgbClr val="19325C"/>
              </a:solidFill>
            </a:endParaRPr>
          </a:p>
        </p:txBody>
      </p:sp>
      <p:pic>
        <p:nvPicPr>
          <p:cNvPr id="5"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l="3212" t="2173" r="3212" b="1751"/>
          <a:stretch/>
        </p:blipFill>
        <p:spPr bwMode="auto">
          <a:xfrm>
            <a:off x="4360985" y="1051939"/>
            <a:ext cx="7286110" cy="5683395"/>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5471" r="-98" b="68935"/>
          <a:stretch/>
        </p:blipFill>
        <p:spPr>
          <a:xfrm>
            <a:off x="11284085" y="1051939"/>
            <a:ext cx="284670" cy="297362"/>
          </a:xfrm>
          <a:prstGeom prst="flowChartConnector">
            <a:avLst/>
          </a:prstGeom>
          <a:solidFill>
            <a:schemeClr val="bg1">
              <a:lumMod val="85000"/>
            </a:schemeClr>
          </a:solidFill>
        </p:spPr>
      </p:pic>
    </p:spTree>
    <p:extLst>
      <p:ext uri="{BB962C8B-B14F-4D97-AF65-F5344CB8AC3E}">
        <p14:creationId xmlns:p14="http://schemas.microsoft.com/office/powerpoint/2010/main" val="32761022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353</a:t>
            </a:fld>
            <a:endParaRPr lang="en-US" smtClean="0"/>
          </a:p>
        </p:txBody>
      </p:sp>
      <p:sp>
        <p:nvSpPr>
          <p:cNvPr id="4" name="Text Placeholder 3"/>
          <p:cNvSpPr>
            <a:spLocks noGrp="1"/>
          </p:cNvSpPr>
          <p:nvPr>
            <p:ph type="body" sz="quarter" idx="11"/>
          </p:nvPr>
        </p:nvSpPr>
        <p:spPr>
          <a:xfrm>
            <a:off x="2124075" y="0"/>
            <a:ext cx="8125562" cy="914400"/>
          </a:xfrm>
        </p:spPr>
        <p:txBody>
          <a:bodyPr/>
          <a:lstStyle/>
          <a:p>
            <a:r>
              <a:rPr lang="fr-FR" dirty="0"/>
              <a:t>7-6 : Filtrage </a:t>
            </a:r>
            <a:r>
              <a:rPr lang="fr-FR" dirty="0" smtClean="0"/>
              <a:t>d'un </a:t>
            </a:r>
            <a:r>
              <a:rPr lang="fr-FR" dirty="0"/>
              <a:t>rapport avec des valeurs de date relatives</a:t>
            </a:r>
          </a:p>
        </p:txBody>
      </p:sp>
      <p:sp>
        <p:nvSpPr>
          <p:cNvPr id="5" name="Text Placeholder 4"/>
          <p:cNvSpPr>
            <a:spLocks noGrp="1"/>
          </p:cNvSpPr>
          <p:nvPr>
            <p:ph type="body" sz="quarter" idx="12"/>
          </p:nvPr>
        </p:nvSpPr>
        <p:spPr>
          <a:xfrm>
            <a:off x="455730" y="3296100"/>
            <a:ext cx="10971739" cy="2541992"/>
          </a:xfrm>
        </p:spPr>
        <p:txBody>
          <a:bodyPr numCol="1"/>
          <a:lstStyle/>
          <a:p>
            <a:r>
              <a:rPr lang="fr-FR" dirty="0"/>
              <a:t>Tâches : </a:t>
            </a:r>
          </a:p>
          <a:p>
            <a:pPr marL="457200" lvl="1" indent="-457200">
              <a:buFont typeface="+mj-lt"/>
              <a:buAutoNum type="arabicPeriod"/>
            </a:pPr>
            <a:r>
              <a:rPr lang="fr-FR" dirty="0"/>
              <a:t>Personnalisez </a:t>
            </a:r>
            <a:r>
              <a:rPr lang="fr-FR" dirty="0" smtClean="0"/>
              <a:t>l'Exemple </a:t>
            </a:r>
            <a:r>
              <a:rPr lang="fr-FR" dirty="0"/>
              <a:t>de rapport : Utilisateurs connectés, dans le dossier Tous les rapports, pour afficher les utilisateurs, par rôle, ne </a:t>
            </a:r>
            <a:r>
              <a:rPr lang="fr-FR" dirty="0" smtClean="0"/>
              <a:t>s'étant </a:t>
            </a:r>
            <a:r>
              <a:rPr lang="fr-FR" dirty="0"/>
              <a:t>pas connectés au cours de ces sept derniers jours. </a:t>
            </a:r>
          </a:p>
          <a:p>
            <a:pPr marL="457200" lvl="1" indent="-457200">
              <a:buFont typeface="+mj-lt"/>
              <a:buAutoNum type="arabicPeriod"/>
            </a:pPr>
            <a:r>
              <a:rPr lang="fr-FR" dirty="0"/>
              <a:t>Enregistrez le rapport comme nouveau rapport appelé </a:t>
            </a:r>
            <a:r>
              <a:rPr lang="fr-FR" dirty="0">
                <a:latin typeface="Courier New" panose="02070309020205020404" pitchFamily="49" charset="0"/>
                <a:cs typeface="Courier New" panose="02070309020205020404" pitchFamily="49" charset="0"/>
              </a:rPr>
              <a:t>Utilisateurs </a:t>
            </a:r>
            <a:r>
              <a:rPr lang="fr-FR" dirty="0" smtClean="0">
                <a:latin typeface="Courier New" panose="02070309020205020404" pitchFamily="49" charset="0"/>
                <a:cs typeface="Courier New" panose="02070309020205020404" pitchFamily="49" charset="0"/>
              </a:rPr>
              <a:t>inactifs </a:t>
            </a:r>
            <a:r>
              <a:rPr lang="fr-FR" dirty="0" smtClean="0"/>
              <a:t>dans </a:t>
            </a:r>
            <a:r>
              <a:rPr lang="fr-FR" dirty="0"/>
              <a:t>le dossier Rapports sur </a:t>
            </a:r>
            <a:r>
              <a:rPr lang="fr-FR" dirty="0" smtClean="0"/>
              <a:t>l'adoption</a:t>
            </a:r>
            <a:r>
              <a:rPr lang="fr-FR" dirty="0"/>
              <a:t>.</a:t>
            </a:r>
          </a:p>
          <a:p>
            <a:pPr lvl="1"/>
            <a:endParaRPr lang="en-US" dirty="0"/>
          </a:p>
          <a:p>
            <a:pPr lvl="1"/>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19" name="Text Placeholder 1"/>
          <p:cNvSpPr>
            <a:spLocks noGrp="1"/>
          </p:cNvSpPr>
          <p:nvPr>
            <p:ph type="body" sz="quarter" idx="15"/>
          </p:nvPr>
        </p:nvSpPr>
        <p:spPr>
          <a:xfrm>
            <a:off x="1767046" y="914400"/>
            <a:ext cx="10424954" cy="2171700"/>
          </a:xfrm>
        </p:spPr>
        <p:txBody>
          <a:bodyPr tIns="0" bIns="0" anchor="ctr" anchorCtr="0"/>
          <a:lstStyle/>
          <a:p>
            <a:r>
              <a:rPr lang="fr-FR" dirty="0"/>
              <a:t>Objectif : </a:t>
            </a:r>
          </a:p>
          <a:p>
            <a:pPr lvl="1"/>
            <a:r>
              <a:rPr lang="fr-FR" sz="2000" dirty="0"/>
              <a:t>John Wiseman, PDG, concentre ses efforts sur </a:t>
            </a:r>
            <a:r>
              <a:rPr lang="fr-FR" sz="2000" dirty="0" smtClean="0"/>
              <a:t>l'adoption </a:t>
            </a:r>
            <a:r>
              <a:rPr lang="fr-FR" sz="2000" dirty="0"/>
              <a:t>de </a:t>
            </a:r>
            <a:r>
              <a:rPr lang="fr-FR" sz="2000" dirty="0" smtClean="0"/>
              <a:t>l'utilisateur </a:t>
            </a:r>
            <a:r>
              <a:rPr lang="fr-FR" sz="2000" dirty="0"/>
              <a:t>et veut </a:t>
            </a:r>
            <a:r>
              <a:rPr lang="fr-FR" sz="2000" dirty="0" smtClean="0"/>
              <a:t>s'assurer </a:t>
            </a:r>
            <a:r>
              <a:rPr lang="fr-FR" sz="2000" dirty="0"/>
              <a:t>que </a:t>
            </a:r>
            <a:r>
              <a:rPr lang="fr-FR" sz="2000" dirty="0" smtClean="0"/>
              <a:t>l'entreprise </a:t>
            </a:r>
            <a:r>
              <a:rPr lang="fr-FR" sz="2000" dirty="0"/>
              <a:t>tire vraiment profit de ses licences utilisateur. Il veut un rapport hebdomadaire de tous les utilisateurs ne </a:t>
            </a:r>
            <a:r>
              <a:rPr lang="fr-FR" sz="2000" dirty="0" smtClean="0"/>
              <a:t>s'étant </a:t>
            </a:r>
            <a:r>
              <a:rPr lang="fr-FR" sz="2000" dirty="0"/>
              <a:t>PAS connectés à </a:t>
            </a:r>
            <a:r>
              <a:rPr lang="fr-FR" sz="2000" dirty="0" err="1"/>
              <a:t>Salesforce</a:t>
            </a:r>
            <a:r>
              <a:rPr lang="fr-FR" sz="2000" dirty="0"/>
              <a:t> dans les sept derniers jours. </a:t>
            </a:r>
          </a:p>
        </p:txBody>
      </p:sp>
      <p:sp>
        <p:nvSpPr>
          <p:cNvPr id="7" name="Text Placeholder 4"/>
          <p:cNvSpPr>
            <a:spLocks noGrp="1"/>
          </p:cNvSpPr>
          <p:nvPr>
            <p:ph type="body" sz="quarter" idx="12"/>
          </p:nvPr>
        </p:nvSpPr>
        <p:spPr>
          <a:xfrm>
            <a:off x="111760" y="81281"/>
            <a:ext cx="2126615" cy="532620"/>
          </a:xfrm>
        </p:spPr>
        <p:txBody>
          <a:bodyPr/>
          <a:lstStyle/>
          <a:p>
            <a:r>
              <a:rPr lang="fr-FR" sz="1800" dirty="0"/>
              <a:t>REJOIGNEZ-MOI</a:t>
            </a:r>
          </a:p>
        </p:txBody>
      </p:sp>
    </p:spTree>
    <p:extLst>
      <p:ext uri="{BB962C8B-B14F-4D97-AF65-F5344CB8AC3E}">
        <p14:creationId xmlns:p14="http://schemas.microsoft.com/office/powerpoint/2010/main" val="155005293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t>Module 7 : Rapports et tableaux de bord</a:t>
            </a:r>
          </a:p>
        </p:txBody>
      </p:sp>
      <p:sp>
        <p:nvSpPr>
          <p:cNvPr id="3" name="Text Placeholder 2"/>
          <p:cNvSpPr>
            <a:spLocks noGrp="1"/>
          </p:cNvSpPr>
          <p:nvPr>
            <p:ph type="body" sz="quarter" idx="13"/>
          </p:nvPr>
        </p:nvSpPr>
        <p:spPr>
          <a:xfrm>
            <a:off x="455731" y="1371600"/>
            <a:ext cx="9240719" cy="2883877"/>
          </a:xfrm>
        </p:spPr>
        <p:txBody>
          <a:bodyPr/>
          <a:lstStyle/>
          <a:p>
            <a:pPr marL="342900" lvl="2" indent="-342900">
              <a:spcBef>
                <a:spcPts val="900"/>
              </a:spcBef>
              <a:buFont typeface="Arial" panose="020B0604020202020204" pitchFamily="34" charset="0"/>
              <a:buChar char="•"/>
            </a:pPr>
            <a:r>
              <a:rPr lang="fr-FR" sz="2400" dirty="0">
                <a:latin typeface="+mn-lt"/>
              </a:rPr>
              <a:t>Exécution et modification de rapports</a:t>
            </a:r>
          </a:p>
          <a:p>
            <a:pPr marL="342900" lvl="1" indent="-342900">
              <a:spcBef>
                <a:spcPts val="900"/>
              </a:spcBef>
              <a:buFont typeface="Arial" panose="020B0604020202020204" pitchFamily="34" charset="0"/>
              <a:buChar char="•"/>
            </a:pPr>
            <a:r>
              <a:rPr lang="fr-FR" dirty="0">
                <a:latin typeface="+mn-lt"/>
              </a:rPr>
              <a:t>Création de nouveaux rapports avec le générateur de rapport</a:t>
            </a:r>
          </a:p>
          <a:p>
            <a:pPr marL="342900" lvl="1" indent="-342900">
              <a:spcBef>
                <a:spcPts val="900"/>
              </a:spcBef>
              <a:buFont typeface="Arial" panose="020B0604020202020204" pitchFamily="34" charset="0"/>
              <a:buChar char="•"/>
            </a:pPr>
            <a:r>
              <a:rPr lang="fr-FR" dirty="0">
                <a:latin typeface="+mn-lt"/>
              </a:rPr>
              <a:t>Travail avec des filtres de rapport</a:t>
            </a:r>
          </a:p>
          <a:p>
            <a:pPr marL="342900" lvl="1" indent="-342900">
              <a:spcBef>
                <a:spcPts val="900"/>
              </a:spcBef>
              <a:buFont typeface="Arial" panose="020B0604020202020204" pitchFamily="34" charset="0"/>
              <a:buChar char="•"/>
            </a:pPr>
            <a:r>
              <a:rPr lang="fr-FR" b="1" dirty="0">
                <a:latin typeface="+mn-lt"/>
              </a:rPr>
              <a:t>Synthèse avec des formules et des résumés visuels</a:t>
            </a:r>
          </a:p>
          <a:p>
            <a:pPr marL="342900" lvl="1" indent="-342900">
              <a:spcBef>
                <a:spcPts val="900"/>
              </a:spcBef>
              <a:buFont typeface="Arial" panose="020B0604020202020204" pitchFamily="34" charset="0"/>
              <a:buChar char="•"/>
            </a:pPr>
            <a:r>
              <a:rPr lang="fr-FR" dirty="0">
                <a:latin typeface="+mn-lt"/>
              </a:rPr>
              <a:t>Impression, exportation et envoi de rapports par e-mail </a:t>
            </a:r>
          </a:p>
          <a:p>
            <a:pPr marL="342900" lvl="1" indent="-342900">
              <a:spcBef>
                <a:spcPts val="900"/>
              </a:spcBef>
              <a:buFont typeface="Arial" panose="020B0604020202020204" pitchFamily="34" charset="0"/>
              <a:buChar char="•"/>
            </a:pPr>
            <a:r>
              <a:rPr lang="fr-FR" dirty="0">
                <a:latin typeface="+mn-lt"/>
              </a:rPr>
              <a:t>Création de tableaux de bord</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354</a:t>
            </a:fld>
            <a:endParaRPr lang="en-US"/>
          </a:p>
        </p:txBody>
      </p:sp>
    </p:spTree>
    <p:extLst>
      <p:ext uri="{BB962C8B-B14F-4D97-AF65-F5344CB8AC3E}">
        <p14:creationId xmlns:p14="http://schemas.microsoft.com/office/powerpoint/2010/main" val="74478992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355</a:t>
            </a:fld>
            <a:endParaRPr lang="en-US" smtClean="0"/>
          </a:p>
        </p:txBody>
      </p:sp>
      <p:sp>
        <p:nvSpPr>
          <p:cNvPr id="3" name="Text Placeholder 2"/>
          <p:cNvSpPr>
            <a:spLocks noGrp="1"/>
          </p:cNvSpPr>
          <p:nvPr>
            <p:ph type="body" sz="quarter" idx="11"/>
          </p:nvPr>
        </p:nvSpPr>
        <p:spPr/>
        <p:txBody>
          <a:bodyPr/>
          <a:lstStyle/>
          <a:p>
            <a:r>
              <a:rPr lang="fr-FR"/>
              <a:t>Ajouter des formules récapitulatives personnalisées</a:t>
            </a:r>
          </a:p>
        </p:txBody>
      </p:sp>
      <p:graphicFrame>
        <p:nvGraphicFramePr>
          <p:cNvPr id="4" name="Table 3"/>
          <p:cNvGraphicFramePr>
            <a:graphicFrameLocks noGrp="1"/>
          </p:cNvGraphicFramePr>
          <p:nvPr>
            <p:extLst>
              <p:ext uri="{D42A27DB-BD31-4B8C-83A1-F6EECF244321}">
                <p14:modId xmlns:p14="http://schemas.microsoft.com/office/powerpoint/2010/main" val="2019450804"/>
              </p:ext>
            </p:extLst>
          </p:nvPr>
        </p:nvGraphicFramePr>
        <p:xfrm>
          <a:off x="1540052" y="1577413"/>
          <a:ext cx="8926668" cy="440477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1 heure</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spc="-20" baseline="0" dirty="0">
                          <a:solidFill>
                            <a:schemeClr val="tx1"/>
                          </a:solidFill>
                          <a:latin typeface="Salesforce Sans" panose="020B0505020202020203" pitchFamily="34" charset="0"/>
                          <a:ea typeface="Segoe UI" pitchFamily="34" charset="0"/>
                          <a:cs typeface="Segoe UI" pitchFamily="34" charset="0"/>
                        </a:rPr>
                        <a:t>Je sais maintenant ce que chacun de mes commerciaux a dans le pipeline, mais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j'aimerais </a:t>
                      </a:r>
                      <a:r>
                        <a:rPr lang="fr-FR" sz="1800" b="0" spc="-20" baseline="0" dirty="0">
                          <a:solidFill>
                            <a:schemeClr val="tx1"/>
                          </a:solidFill>
                          <a:latin typeface="Salesforce Sans" panose="020B0505020202020203" pitchFamily="34" charset="0"/>
                          <a:ea typeface="Segoe UI" pitchFamily="34" charset="0"/>
                          <a:cs typeface="Segoe UI" pitchFamily="34" charset="0"/>
                        </a:rPr>
                        <a:t>aussi savoir comment ils ferment :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j'ai </a:t>
                      </a:r>
                      <a:r>
                        <a:rPr lang="fr-FR" sz="1800" b="0" spc="-20" baseline="0" dirty="0">
                          <a:solidFill>
                            <a:schemeClr val="tx1"/>
                          </a:solidFill>
                          <a:latin typeface="Salesforce Sans" panose="020B0505020202020203" pitchFamily="34" charset="0"/>
                          <a:ea typeface="Segoe UI" pitchFamily="34" charset="0"/>
                          <a:cs typeface="Segoe UI" pitchFamily="34" charset="0"/>
                        </a:rPr>
                        <a:t>besoin de voir leurs taux de réussite. En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d'autres </a:t>
                      </a:r>
                      <a:r>
                        <a:rPr lang="fr-FR" sz="1800" b="0" spc="-20" baseline="0" dirty="0">
                          <a:solidFill>
                            <a:schemeClr val="tx1"/>
                          </a:solidFill>
                          <a:latin typeface="Salesforce Sans" panose="020B0505020202020203" pitchFamily="34" charset="0"/>
                          <a:ea typeface="Segoe UI" pitchFamily="34" charset="0"/>
                          <a:cs typeface="Segoe UI" pitchFamily="34" charset="0"/>
                        </a:rPr>
                        <a:t>termes, quel pourcentage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d'opportunités </a:t>
                      </a:r>
                      <a:r>
                        <a:rPr lang="fr-FR" sz="1800" b="0" spc="-20" baseline="0" dirty="0">
                          <a:solidFill>
                            <a:schemeClr val="tx1"/>
                          </a:solidFill>
                          <a:latin typeface="Salesforce Sans" panose="020B0505020202020203" pitchFamily="34" charset="0"/>
                          <a:ea typeface="Segoe UI" pitchFamily="34" charset="0"/>
                          <a:cs typeface="Segoe UI" pitchFamily="34" charset="0"/>
                        </a:rPr>
                        <a:t>fermées a été gagné ? </a:t>
                      </a:r>
                    </a:p>
                  </a:txBody>
                  <a:tcPr marR="36000"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5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An Lin </a:t>
                      </a:r>
                      <a:r>
                        <a:rPr lang="fr-FR" sz="1600" b="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An Lin</a:t>
                      </a:r>
                    </a:p>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Pourriez-vous créer un autre rapport indiquant cela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12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752938" y="3459209"/>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073903" y="1680765"/>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073903" y="4318083"/>
            <a:ext cx="297640" cy="288435"/>
          </a:xfrm>
          <a:prstGeom prst="rect">
            <a:avLst/>
          </a:prstGeom>
        </p:spPr>
      </p:pic>
      <p:pic>
        <p:nvPicPr>
          <p:cNvPr id="8" name="Picture 7"/>
          <p:cNvPicPr>
            <a:picLocks noChangeAspect="1"/>
          </p:cNvPicPr>
          <p:nvPr/>
        </p:nvPicPr>
        <p:blipFill rotWithShape="1">
          <a:blip r:embed="rId4" cstate="print"/>
          <a:srcRect l="5937" t="6188" r="9143" b="3506"/>
          <a:stretch/>
        </p:blipFill>
        <p:spPr>
          <a:xfrm>
            <a:off x="1767184" y="4318083"/>
            <a:ext cx="409154" cy="411480"/>
          </a:xfrm>
          <a:prstGeom prst="ellipse">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17567" t="-2851" r="16462" b="75120"/>
          <a:stretch/>
        </p:blipFill>
        <p:spPr>
          <a:xfrm>
            <a:off x="1556230" y="1644854"/>
            <a:ext cx="534846" cy="532637"/>
          </a:xfrm>
          <a:prstGeom prst="ellipse">
            <a:avLst/>
          </a:prstGeom>
          <a:solidFill>
            <a:schemeClr val="bg2">
              <a:lumMod val="90000"/>
            </a:schemeClr>
          </a:solidFill>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7466" t="-3825" r="11777" b="67518"/>
          <a:stretch/>
        </p:blipFill>
        <p:spPr>
          <a:xfrm>
            <a:off x="1666933" y="4224766"/>
            <a:ext cx="509405" cy="565083"/>
          </a:xfrm>
          <a:prstGeom prst="flowChartConnector">
            <a:avLst/>
          </a:prstGeom>
          <a:solidFill>
            <a:schemeClr val="bg1">
              <a:lumMod val="85000"/>
            </a:schemeClr>
          </a:solidFill>
        </p:spPr>
      </p:pic>
      <p:grpSp>
        <p:nvGrpSpPr>
          <p:cNvPr id="12" name="Group 11"/>
          <p:cNvGrpSpPr/>
          <p:nvPr/>
        </p:nvGrpSpPr>
        <p:grpSpPr>
          <a:xfrm>
            <a:off x="2052976" y="3461300"/>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26175569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356</a:t>
            </a:fld>
            <a:endParaRPr lang="en-US" dirty="0"/>
          </a:p>
        </p:txBody>
      </p:sp>
      <p:sp>
        <p:nvSpPr>
          <p:cNvPr id="3" name="Text Placeholder 2"/>
          <p:cNvSpPr>
            <a:spLocks noGrp="1"/>
          </p:cNvSpPr>
          <p:nvPr>
            <p:ph type="body" sz="quarter" idx="11"/>
          </p:nvPr>
        </p:nvSpPr>
        <p:spPr/>
        <p:txBody>
          <a:bodyPr/>
          <a:lstStyle/>
          <a:p>
            <a:r>
              <a:rPr lang="fr-FR" spc="-20" dirty="0" smtClean="0"/>
              <a:t>Ajouter une formule récapitulative personnalisée à un rapport</a:t>
            </a:r>
            <a:endParaRPr lang="fr-FR" spc="-20" dirty="0"/>
          </a:p>
        </p:txBody>
      </p:sp>
      <p:sp>
        <p:nvSpPr>
          <p:cNvPr id="4" name="Text Placeholder 3"/>
          <p:cNvSpPr>
            <a:spLocks noGrp="1"/>
          </p:cNvSpPr>
          <p:nvPr>
            <p:ph type="body" sz="quarter" idx="12"/>
          </p:nvPr>
        </p:nvSpPr>
        <p:spPr>
          <a:xfrm>
            <a:off x="455732" y="1014466"/>
            <a:ext cx="10971737" cy="1298975"/>
          </a:xfrm>
        </p:spPr>
        <p:txBody>
          <a:bodyPr/>
          <a:lstStyle/>
          <a:p>
            <a:pPr lvl="0">
              <a:lnSpc>
                <a:spcPct val="100000"/>
              </a:lnSpc>
              <a:defRPr/>
            </a:pPr>
            <a:r>
              <a:rPr lang="fr-FR" dirty="0" smtClean="0"/>
              <a:t>Vous pouvez ajouter jusqu'à cinq formules récapitulatives personnalisées aux rapports récapitulatifs et matriciels pour créer des synthèses calculées de vos champs numériques, en plus des synthèses standard.  </a:t>
            </a:r>
          </a:p>
          <a:p>
            <a:pPr>
              <a:lnSpc>
                <a:spcPct val="100000"/>
              </a:lnSpc>
              <a:defRPr/>
            </a:pPr>
            <a:endParaRPr lang="en-US" dirty="0">
              <a:solidFill>
                <a:schemeClr val="bg2">
                  <a:lumMod val="75000"/>
                </a:schemeClr>
              </a:solidFill>
            </a:endParaRPr>
          </a:p>
          <a:p>
            <a:pPr>
              <a:lnSpc>
                <a:spcPct val="100000"/>
              </a:lnSpc>
            </a:pPr>
            <a:endParaRPr lang="en-IN" dirty="0"/>
          </a:p>
        </p:txBody>
      </p:sp>
      <p:sp>
        <p:nvSpPr>
          <p:cNvPr id="5" name="Text Placeholder 4"/>
          <p:cNvSpPr>
            <a:spLocks noGrp="1"/>
          </p:cNvSpPr>
          <p:nvPr>
            <p:ph type="body" sz="quarter" idx="13"/>
          </p:nvPr>
        </p:nvSpPr>
        <p:spPr>
          <a:xfrm>
            <a:off x="570385" y="2432149"/>
            <a:ext cx="4032298" cy="3113507"/>
          </a:xfrm>
        </p:spPr>
        <p:txBody>
          <a:bodyPr/>
          <a:lstStyle/>
          <a:p>
            <a:pPr>
              <a:lnSpc>
                <a:spcPct val="100000"/>
              </a:lnSpc>
              <a:defRPr/>
            </a:pPr>
            <a:r>
              <a:rPr lang="fr-FR" sz="2100" dirty="0" smtClean="0">
                <a:solidFill>
                  <a:srgbClr val="19325C"/>
                </a:solidFill>
              </a:rPr>
              <a:t>Notez que les formules récapitulatives personnalisées :</a:t>
            </a:r>
          </a:p>
          <a:p>
            <a:pPr marL="342900" indent="-342900">
              <a:lnSpc>
                <a:spcPct val="100000"/>
              </a:lnSpc>
              <a:buFont typeface="Arial" panose="020B0604020202020204" pitchFamily="34" charset="0"/>
              <a:buChar char="•"/>
            </a:pPr>
            <a:r>
              <a:rPr lang="fr-FR" sz="2100" dirty="0" smtClean="0">
                <a:solidFill>
                  <a:srgbClr val="19325C"/>
                </a:solidFill>
              </a:rPr>
              <a:t>Peuvent faire référence à des champs formule, mais pas les autres formules récapitulatives.</a:t>
            </a:r>
          </a:p>
          <a:p>
            <a:pPr marL="342900" indent="-342900">
              <a:lnSpc>
                <a:spcPct val="100000"/>
              </a:lnSpc>
              <a:buFont typeface="Arial" panose="020B0604020202020204" pitchFamily="34" charset="0"/>
              <a:buChar char="•"/>
            </a:pPr>
            <a:r>
              <a:rPr lang="fr-FR" sz="2100" dirty="0" smtClean="0">
                <a:solidFill>
                  <a:srgbClr val="19325C"/>
                </a:solidFill>
              </a:rPr>
              <a:t>Affichent uniquement les lignes récapitulatives, pas les lignes d'information (enregistrement).</a:t>
            </a:r>
          </a:p>
          <a:p>
            <a:endParaRPr lang="en-IN" dirty="0">
              <a:solidFill>
                <a:srgbClr val="19325C"/>
              </a:solidFill>
            </a:endParaRPr>
          </a:p>
        </p:txBody>
      </p:sp>
      <p:grpSp>
        <p:nvGrpSpPr>
          <p:cNvPr id="6" name="Group 12"/>
          <p:cNvGrpSpPr/>
          <p:nvPr/>
        </p:nvGrpSpPr>
        <p:grpSpPr>
          <a:xfrm>
            <a:off x="-1" y="6065338"/>
            <a:ext cx="12188825" cy="800219"/>
            <a:chOff x="0" y="921837"/>
            <a:chExt cx="12188825" cy="800219"/>
          </a:xfrm>
        </p:grpSpPr>
        <p:sp>
          <p:nvSpPr>
            <p:cNvPr id="14" name="Rectangle 13"/>
            <p:cNvSpPr/>
            <p:nvPr/>
          </p:nvSpPr>
          <p:spPr bwMode="auto">
            <a:xfrm>
              <a:off x="0" y="921837"/>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smtClean="0">
                  <a:solidFill>
                    <a:srgbClr val="19325C"/>
                  </a:solidFill>
                  <a:latin typeface="Salesforce Sans" panose="020B0505020202020203" pitchFamily="34" charset="0"/>
                </a:rPr>
                <a:t>REMARQUE :</a:t>
              </a:r>
            </a:p>
            <a:p>
              <a:r>
                <a:rPr lang="fr-FR" sz="2000" dirty="0" smtClean="0">
                  <a:solidFill>
                    <a:srgbClr val="19325C"/>
                  </a:solidFill>
                </a:rPr>
                <a:t>Rechercher : </a:t>
              </a:r>
              <a:r>
                <a:rPr lang="fr-FR" sz="2000" dirty="0" smtClean="0">
                  <a:solidFill>
                    <a:srgbClr val="19325C"/>
                  </a:solidFill>
                  <a:latin typeface="Courier New" pitchFamily="49" charset="0"/>
                  <a:cs typeface="Courier New" pitchFamily="49" charset="0"/>
                </a:rPr>
                <a:t>création d'une formule récapitulative personnalisée</a:t>
              </a:r>
              <a:endParaRPr lang="fr-FR" sz="2000" dirty="0">
                <a:solidFill>
                  <a:srgbClr val="19325C"/>
                </a:solidFill>
                <a:latin typeface="Courier New" pitchFamily="49" charset="0"/>
                <a:cs typeface="Courier New" pitchFamily="49" charset="0"/>
              </a:endParaRPr>
            </a:p>
          </p:txBody>
        </p:sp>
        <p:grpSp>
          <p:nvGrpSpPr>
            <p:cNvPr id="7" name="Group 14"/>
            <p:cNvGrpSpPr/>
            <p:nvPr/>
          </p:nvGrpSpPr>
          <p:grpSpPr>
            <a:xfrm>
              <a:off x="101546" y="1017709"/>
              <a:ext cx="351485" cy="351484"/>
              <a:chOff x="230188" y="5645150"/>
              <a:chExt cx="446088" cy="446087"/>
            </a:xfrm>
          </p:grpSpPr>
          <p:sp>
            <p:nvSpPr>
              <p:cNvPr id="16" name="Oval 1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Oval 1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19" name="Picture 18">
            <a:extLst>
              <a:ext uri="{FF2B5EF4-FFF2-40B4-BE49-F238E27FC236}">
                <a16:creationId xmlns="" xmlns:a16="http://schemas.microsoft.com/office/drawing/2014/main" id="{CE4C583C-AB82-C34D-A78E-40D568F6114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616970" y="1818048"/>
            <a:ext cx="6622604" cy="4247290"/>
          </a:xfrm>
          <a:prstGeom prst="rect">
            <a:avLst/>
          </a:prstGeom>
        </p:spPr>
      </p:pic>
    </p:spTree>
    <p:extLst>
      <p:ext uri="{BB962C8B-B14F-4D97-AF65-F5344CB8AC3E}">
        <p14:creationId xmlns:p14="http://schemas.microsoft.com/office/powerpoint/2010/main" val="3465139675"/>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357</a:t>
            </a:fld>
            <a:endParaRPr lang="en-US" smtClean="0"/>
          </a:p>
        </p:txBody>
      </p:sp>
      <p:sp>
        <p:nvSpPr>
          <p:cNvPr id="4" name="Text Placeholder 3"/>
          <p:cNvSpPr>
            <a:spLocks noGrp="1"/>
          </p:cNvSpPr>
          <p:nvPr>
            <p:ph type="body" sz="quarter" idx="11"/>
          </p:nvPr>
        </p:nvSpPr>
        <p:spPr>
          <a:xfrm>
            <a:off x="2114550" y="0"/>
            <a:ext cx="8086725" cy="914400"/>
          </a:xfrm>
        </p:spPr>
        <p:txBody>
          <a:bodyPr/>
          <a:lstStyle/>
          <a:p>
            <a:r>
              <a:rPr lang="fr-FR" dirty="0"/>
              <a:t>7-7 : Ajouter une formule récapitulative personnalisée</a:t>
            </a:r>
          </a:p>
        </p:txBody>
      </p:sp>
      <p:sp>
        <p:nvSpPr>
          <p:cNvPr id="5" name="Text Placeholder 4"/>
          <p:cNvSpPr>
            <a:spLocks noGrp="1"/>
          </p:cNvSpPr>
          <p:nvPr>
            <p:ph type="body" sz="quarter" idx="12"/>
          </p:nvPr>
        </p:nvSpPr>
        <p:spPr>
          <a:xfrm>
            <a:off x="455730" y="3296100"/>
            <a:ext cx="8545395" cy="2541992"/>
          </a:xfrm>
        </p:spPr>
        <p:txBody>
          <a:bodyPr numCol="1"/>
          <a:lstStyle/>
          <a:p>
            <a:r>
              <a:rPr lang="fr-FR" dirty="0"/>
              <a:t>Tâches : </a:t>
            </a:r>
          </a:p>
          <a:p>
            <a:pPr marL="457200" lvl="1" indent="-457200">
              <a:buFont typeface="+mj-lt"/>
              <a:buAutoNum type="arabicPeriod"/>
            </a:pPr>
            <a:r>
              <a:rPr lang="fr-FR" dirty="0"/>
              <a:t>Modifiez le rapport Opportunités par commercial afin </a:t>
            </a:r>
            <a:r>
              <a:rPr lang="fr-FR" dirty="0" smtClean="0"/>
              <a:t>d'afficher </a:t>
            </a:r>
            <a:r>
              <a:rPr lang="fr-FR" dirty="0"/>
              <a:t>les opportunités fermées par commercial.</a:t>
            </a:r>
          </a:p>
          <a:p>
            <a:pPr marL="457200" lvl="1" indent="-457200">
              <a:buFont typeface="+mj-lt"/>
              <a:buAutoNum type="arabicPeriod"/>
            </a:pPr>
            <a:r>
              <a:rPr lang="fr-FR" dirty="0"/>
              <a:t>Ajoutez une formule récapitulative personnalisée pour afficher le taux de réussite par commercial.</a:t>
            </a:r>
          </a:p>
          <a:p>
            <a:pPr marL="457200" lvl="1" indent="-457200">
              <a:buFont typeface="+mj-lt"/>
              <a:buAutoNum type="arabicPeriod"/>
            </a:pPr>
            <a:r>
              <a:rPr lang="fr-FR" dirty="0"/>
              <a:t>Sauvegardez le rapport comme nouveau rapport appelé </a:t>
            </a:r>
            <a:r>
              <a:rPr lang="fr-FR" dirty="0">
                <a:latin typeface="Courier New" panose="02070309020205020404" pitchFamily="49" charset="0"/>
                <a:cs typeface="Courier New" panose="02070309020205020404" pitchFamily="49" charset="0"/>
              </a:rPr>
              <a:t>Taux de réussite par commercial </a:t>
            </a:r>
            <a:r>
              <a:rPr lang="fr-FR" dirty="0"/>
              <a:t>dans le dossier Rapport sur les ventes mondiales.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19" name="Text Placeholder 1"/>
          <p:cNvSpPr>
            <a:spLocks noGrp="1"/>
          </p:cNvSpPr>
          <p:nvPr>
            <p:ph type="body" sz="quarter" idx="15"/>
          </p:nvPr>
        </p:nvSpPr>
        <p:spPr>
          <a:xfrm>
            <a:off x="1767046" y="914400"/>
            <a:ext cx="10424954" cy="2116667"/>
          </a:xfrm>
        </p:spPr>
        <p:txBody>
          <a:bodyPr/>
          <a:lstStyle/>
          <a:p>
            <a:r>
              <a:rPr lang="fr-FR" dirty="0"/>
              <a:t>Objectif : </a:t>
            </a:r>
          </a:p>
          <a:p>
            <a:pPr lvl="1"/>
            <a:r>
              <a:rPr lang="fr-FR" dirty="0"/>
              <a:t>Allison Wheeler, VP des ventes internationales, aimerait un rapport indiquant les taux de réussite de </a:t>
            </a:r>
            <a:r>
              <a:rPr lang="fr-FR" dirty="0" smtClean="0"/>
              <a:t>l'entreprise </a:t>
            </a:r>
            <a:r>
              <a:rPr lang="fr-FR" dirty="0"/>
              <a:t>par commercial. </a:t>
            </a:r>
          </a:p>
        </p:txBody>
      </p:sp>
      <p:sp>
        <p:nvSpPr>
          <p:cNvPr id="7" name="Text Placeholder 4"/>
          <p:cNvSpPr>
            <a:spLocks noGrp="1"/>
          </p:cNvSpPr>
          <p:nvPr>
            <p:ph type="body" sz="quarter" idx="12"/>
          </p:nvPr>
        </p:nvSpPr>
        <p:spPr>
          <a:xfrm>
            <a:off x="111760" y="81281"/>
            <a:ext cx="2517140" cy="532620"/>
          </a:xfrm>
        </p:spPr>
        <p:txBody>
          <a:bodyPr/>
          <a:lstStyle/>
          <a:p>
            <a:r>
              <a:rPr lang="fr-FR" sz="1800" dirty="0"/>
              <a:t>REJOIGNEZ-MOI</a:t>
            </a:r>
          </a:p>
        </p:txBody>
      </p:sp>
    </p:spTree>
    <p:extLst>
      <p:ext uri="{BB962C8B-B14F-4D97-AF65-F5344CB8AC3E}">
        <p14:creationId xmlns:p14="http://schemas.microsoft.com/office/powerpoint/2010/main" val="3582059280"/>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358</a:t>
            </a:fld>
            <a:endParaRPr lang="en-US" smtClean="0"/>
          </a:p>
        </p:txBody>
      </p:sp>
      <p:sp>
        <p:nvSpPr>
          <p:cNvPr id="3" name="Text Placeholder 2"/>
          <p:cNvSpPr>
            <a:spLocks noGrp="1"/>
          </p:cNvSpPr>
          <p:nvPr>
            <p:ph type="body" sz="quarter" idx="11"/>
          </p:nvPr>
        </p:nvSpPr>
        <p:spPr/>
        <p:txBody>
          <a:bodyPr/>
          <a:lstStyle/>
          <a:p>
            <a:r>
              <a:rPr lang="fr-FR"/>
              <a:t>Utiliser des synthèses visuelles</a:t>
            </a:r>
          </a:p>
        </p:txBody>
      </p:sp>
      <p:graphicFrame>
        <p:nvGraphicFramePr>
          <p:cNvPr id="4" name="Table 3"/>
          <p:cNvGraphicFramePr>
            <a:graphicFrameLocks noGrp="1"/>
          </p:cNvGraphicFramePr>
          <p:nvPr>
            <p:extLst>
              <p:ext uri="{D42A27DB-BD31-4B8C-83A1-F6EECF244321}">
                <p14:modId xmlns:p14="http://schemas.microsoft.com/office/powerpoint/2010/main" val="1007125143"/>
              </p:ext>
            </p:extLst>
          </p:nvPr>
        </p:nvGraphicFramePr>
        <p:xfrm>
          <a:off x="1540052" y="1577413"/>
          <a:ext cx="8926668" cy="479339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19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smtClean="0">
                          <a:solidFill>
                            <a:schemeClr val="tx1"/>
                          </a:solidFill>
                          <a:latin typeface="Salesforce Sans" panose="020B0505020202020203" pitchFamily="34" charset="0"/>
                          <a:ea typeface="Segoe UI" pitchFamily="34" charset="0"/>
                          <a:cs typeface="Segoe UI" pitchFamily="34" charset="0"/>
                        </a:rPr>
                        <a:t>J'aimerais </a:t>
                      </a:r>
                      <a:r>
                        <a:rPr lang="fr-FR" sz="1800" b="0" dirty="0">
                          <a:solidFill>
                            <a:schemeClr val="tx1"/>
                          </a:solidFill>
                          <a:latin typeface="Salesforce Sans" panose="020B0505020202020203" pitchFamily="34" charset="0"/>
                          <a:ea typeface="Segoe UI" pitchFamily="34" charset="0"/>
                          <a:cs typeface="Segoe UI" pitchFamily="34" charset="0"/>
                        </a:rPr>
                        <a:t>pouvoir identifier rapidement qui ferme et qui ne ferme pas, et comparer les taux de réussite de tous les commerciaux. Pourrions-nous afficher les taux de réussite dans un graphique ?</a:t>
                      </a:r>
                    </a:p>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6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Brent Bassi</a:t>
                      </a:r>
                      <a:r>
                        <a:rPr lang="fr-FR" sz="1600" b="0" baseline="0">
                          <a:solidFill>
                            <a:schemeClr val="tx1"/>
                          </a:solidFill>
                          <a:latin typeface="Salesforce Sans" panose="020B0505020202020203" pitchFamily="34" charset="0"/>
                          <a:ea typeface="Segoe UI" pitchFamily="34" charset="0"/>
                          <a:cs typeface="Segoe UI" pitchFamily="34" charset="0"/>
                        </a:rPr>
                        <a:t> </a:t>
                      </a:r>
                      <a:r>
                        <a:rPr lang="fr-FR" sz="1600" b="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John Wiseman</a:t>
                      </a:r>
                    </a:p>
                    <a:p>
                      <a:pPr marL="0" marR="0" indent="0" algn="l" defTabSz="914240" rtl="0" eaLnBrk="1" fontAlgn="auto" latinLnBrk="0" hangingPunct="1">
                        <a:lnSpc>
                          <a:spcPct val="100000"/>
                        </a:lnSpc>
                        <a:spcBef>
                          <a:spcPts val="0"/>
                        </a:spcBef>
                        <a:spcAft>
                          <a:spcPts val="0"/>
                        </a:spcAft>
                        <a:buClrTx/>
                        <a:buSzTx/>
                        <a:buFontTx/>
                        <a:buNone/>
                        <a:tabLst/>
                        <a:defRPr/>
                      </a:pPr>
                      <a:r>
                        <a:rPr lang="fr-FR" sz="1800" b="0" baseline="0" dirty="0" smtClean="0">
                          <a:solidFill>
                            <a:schemeClr val="tx1"/>
                          </a:solidFill>
                          <a:latin typeface="Salesforce Sans" panose="020B0505020202020203" pitchFamily="34" charset="0"/>
                          <a:ea typeface="Segoe UI" pitchFamily="34" charset="0"/>
                          <a:cs typeface="Segoe UI" pitchFamily="34" charset="0"/>
                        </a:rPr>
                        <a:t>J'aime </a:t>
                      </a:r>
                      <a:r>
                        <a:rPr lang="fr-FR" sz="1800" b="0" baseline="0" dirty="0">
                          <a:solidFill>
                            <a:schemeClr val="tx1"/>
                          </a:solidFill>
                          <a:latin typeface="Salesforce Sans" panose="020B0505020202020203" pitchFamily="34" charset="0"/>
                          <a:ea typeface="Segoe UI" pitchFamily="34" charset="0"/>
                          <a:cs typeface="Segoe UI" pitchFamily="34" charset="0"/>
                        </a:rPr>
                        <a:t>les éléments graphiques : pourrions-nous utiliser les couleurs rouge, jaune, et vert, pour mettre </a:t>
                      </a:r>
                      <a:r>
                        <a:rPr lang="fr-FR" sz="1800" b="0" baseline="0" dirty="0" smtClean="0">
                          <a:solidFill>
                            <a:schemeClr val="tx1"/>
                          </a:solidFill>
                          <a:latin typeface="Salesforce Sans" panose="020B0505020202020203" pitchFamily="34" charset="0"/>
                          <a:ea typeface="Segoe UI" pitchFamily="34" charset="0"/>
                          <a:cs typeface="Segoe UI" pitchFamily="34" charset="0"/>
                        </a:rPr>
                        <a:t>l'accent </a:t>
                      </a:r>
                      <a:r>
                        <a:rPr lang="fr-FR" sz="1800" b="0" baseline="0" dirty="0">
                          <a:solidFill>
                            <a:schemeClr val="tx1"/>
                          </a:solidFill>
                          <a:latin typeface="Salesforce Sans" panose="020B0505020202020203" pitchFamily="34" charset="0"/>
                          <a:ea typeface="Segoe UI" pitchFamily="34" charset="0"/>
                          <a:cs typeface="Segoe UI" pitchFamily="34" charset="0"/>
                        </a:rPr>
                        <a:t>sur les taux de réussite faible, moyen et élevé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54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752938" y="3852525"/>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073903" y="1680765"/>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073903" y="4693042"/>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1571378" y="1577414"/>
            <a:ext cx="547303" cy="545042"/>
          </a:xfrm>
          <a:prstGeom prst="ellipse">
            <a:avLst/>
          </a:prstGeom>
          <a:solidFill>
            <a:schemeClr val="bg2">
              <a:lumMod val="90000"/>
            </a:schemeClr>
          </a:solidFill>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8233" t="-1523" r="17460" b="78192"/>
          <a:stretch/>
        </p:blipFill>
        <p:spPr>
          <a:xfrm>
            <a:off x="1721552" y="4685666"/>
            <a:ext cx="442388" cy="429477"/>
          </a:xfrm>
          <a:prstGeom prst="ellipse">
            <a:avLst/>
          </a:prstGeom>
          <a:solidFill>
            <a:schemeClr val="bg2">
              <a:lumMod val="90000"/>
            </a:schemeClr>
          </a:solidFill>
        </p:spPr>
      </p:pic>
      <p:grpSp>
        <p:nvGrpSpPr>
          <p:cNvPr id="12" name="Group 11"/>
          <p:cNvGrpSpPr/>
          <p:nvPr/>
        </p:nvGrpSpPr>
        <p:grpSpPr>
          <a:xfrm>
            <a:off x="2052764" y="3853048"/>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9772705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stretch>
            <a:fillRect/>
          </a:stretch>
        </p:blipFill>
        <p:spPr>
          <a:xfrm>
            <a:off x="4067903" y="1173226"/>
            <a:ext cx="7654070" cy="5354115"/>
          </a:xfrm>
          <a:prstGeom prst="rect">
            <a:avLst/>
          </a:prstGeom>
        </p:spPr>
      </p:pic>
      <p:sp>
        <p:nvSpPr>
          <p:cNvPr id="2" name="Slide Number Placeholder 1"/>
          <p:cNvSpPr>
            <a:spLocks noGrp="1"/>
          </p:cNvSpPr>
          <p:nvPr>
            <p:ph type="sldNum" sz="quarter" idx="10"/>
          </p:nvPr>
        </p:nvSpPr>
        <p:spPr/>
        <p:txBody>
          <a:bodyPr/>
          <a:lstStyle/>
          <a:p>
            <a:fld id="{19FD02D3-6C23-404C-A7B3-DAB79F5D63D7}" type="slidenum">
              <a:rPr lang="en-US" smtClean="0"/>
              <a:pPr/>
              <a:t>359</a:t>
            </a:fld>
            <a:endParaRPr lang="en-US" smtClean="0"/>
          </a:p>
        </p:txBody>
      </p:sp>
      <p:sp>
        <p:nvSpPr>
          <p:cNvPr id="3" name="Text Placeholder 2"/>
          <p:cNvSpPr>
            <a:spLocks noGrp="1"/>
          </p:cNvSpPr>
          <p:nvPr>
            <p:ph type="body" sz="quarter" idx="11"/>
          </p:nvPr>
        </p:nvSpPr>
        <p:spPr/>
        <p:txBody>
          <a:bodyPr/>
          <a:lstStyle/>
          <a:p>
            <a:r>
              <a:rPr lang="fr-FR" dirty="0"/>
              <a:t>Utiliser des synthèses visuelles : graphiques</a:t>
            </a:r>
          </a:p>
        </p:txBody>
      </p:sp>
      <p:sp>
        <p:nvSpPr>
          <p:cNvPr id="4" name="Text Placeholder 3"/>
          <p:cNvSpPr>
            <a:spLocks noGrp="1"/>
          </p:cNvSpPr>
          <p:nvPr>
            <p:ph type="body" sz="quarter" idx="12"/>
          </p:nvPr>
        </p:nvSpPr>
        <p:spPr>
          <a:xfrm>
            <a:off x="455733" y="1776347"/>
            <a:ext cx="3248392" cy="2454690"/>
          </a:xfrm>
        </p:spPr>
        <p:txBody>
          <a:bodyPr/>
          <a:lstStyle/>
          <a:p>
            <a:pPr>
              <a:lnSpc>
                <a:spcPct val="100000"/>
              </a:lnSpc>
            </a:pPr>
            <a:r>
              <a:rPr lang="fr-FR" dirty="0"/>
              <a:t>Les graphiques représentent les données de manière graphique dans les lignes ou colonnes récapitulatives </a:t>
            </a:r>
            <a:r>
              <a:rPr lang="fr-FR" dirty="0" smtClean="0"/>
              <a:t>d'un </a:t>
            </a:r>
            <a:r>
              <a:rPr lang="fr-FR" dirty="0"/>
              <a:t>rapport. </a:t>
            </a:r>
          </a:p>
          <a:p>
            <a:pPr>
              <a:lnSpc>
                <a:spcPct val="100000"/>
              </a:lnSpc>
            </a:pPr>
            <a:endParaRPr lang="en-US" dirty="0"/>
          </a:p>
          <a:p>
            <a:pPr>
              <a:lnSpc>
                <a:spcPct val="100000"/>
              </a:lnSpc>
            </a:pPr>
            <a:endParaRPr lang="en-IN" dirty="0"/>
          </a:p>
        </p:txBody>
      </p:sp>
      <p:grpSp>
        <p:nvGrpSpPr>
          <p:cNvPr id="6" name="Group 5"/>
          <p:cNvGrpSpPr/>
          <p:nvPr/>
        </p:nvGrpSpPr>
        <p:grpSpPr>
          <a:xfrm>
            <a:off x="4067903" y="4032353"/>
            <a:ext cx="7654071" cy="2657795"/>
            <a:chOff x="-2139249" y="3981000"/>
            <a:chExt cx="6247963" cy="2299118"/>
          </a:xfrm>
        </p:grpSpPr>
        <p:sp>
          <p:nvSpPr>
            <p:cNvPr id="8" name="Rectangle 7"/>
            <p:cNvSpPr/>
            <p:nvPr/>
          </p:nvSpPr>
          <p:spPr bwMode="auto">
            <a:xfrm>
              <a:off x="-2139249" y="5463917"/>
              <a:ext cx="4172289" cy="816201"/>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
          <p:nvSpPr>
            <p:cNvPr id="9" name="Rectangle 8"/>
            <p:cNvSpPr/>
            <p:nvPr/>
          </p:nvSpPr>
          <p:spPr bwMode="auto">
            <a:xfrm>
              <a:off x="2033041" y="3981000"/>
              <a:ext cx="2075673" cy="2299118"/>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grpSp>
      <p:cxnSp>
        <p:nvCxnSpPr>
          <p:cNvPr id="13" name="Straight Arrow Connector 12"/>
          <p:cNvCxnSpPr/>
          <p:nvPr/>
        </p:nvCxnSpPr>
        <p:spPr bwMode="auto">
          <a:xfrm flipH="1" flipV="1">
            <a:off x="7602693" y="4828914"/>
            <a:ext cx="1576476" cy="829"/>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spTree>
    <p:extLst>
      <p:ext uri="{BB962C8B-B14F-4D97-AF65-F5344CB8AC3E}">
        <p14:creationId xmlns:p14="http://schemas.microsoft.com/office/powerpoint/2010/main" val="809768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36</a:t>
            </a:fld>
            <a:endParaRPr lang="en-US"/>
          </a:p>
        </p:txBody>
      </p:sp>
      <p:sp>
        <p:nvSpPr>
          <p:cNvPr id="3" name="Text Placeholder 2"/>
          <p:cNvSpPr>
            <a:spLocks noGrp="1"/>
          </p:cNvSpPr>
          <p:nvPr>
            <p:ph type="body" sz="quarter" idx="11"/>
          </p:nvPr>
        </p:nvSpPr>
        <p:spPr/>
        <p:txBody>
          <a:bodyPr/>
          <a:lstStyle/>
          <a:p>
            <a:r>
              <a:rPr lang="fr-FR"/>
              <a:t>Aide et formation</a:t>
            </a:r>
          </a:p>
        </p:txBody>
      </p:sp>
      <p:sp>
        <p:nvSpPr>
          <p:cNvPr id="4" name="Text Placeholder 3"/>
          <p:cNvSpPr>
            <a:spLocks noGrp="1"/>
          </p:cNvSpPr>
          <p:nvPr>
            <p:ph type="body" sz="quarter" idx="12"/>
          </p:nvPr>
        </p:nvSpPr>
        <p:spPr>
          <a:xfrm>
            <a:off x="455733" y="1113184"/>
            <a:ext cx="8843715" cy="5295054"/>
          </a:xfrm>
        </p:spPr>
        <p:txBody>
          <a:bodyPr/>
          <a:lstStyle/>
          <a:p>
            <a:pPr lvl="1">
              <a:lnSpc>
                <a:spcPct val="100000"/>
              </a:lnSpc>
            </a:pPr>
            <a:r>
              <a:rPr lang="fr-FR" b="1" dirty="0"/>
              <a:t>Aide et formation</a:t>
            </a:r>
            <a:r>
              <a:rPr lang="fr-FR" dirty="0"/>
              <a:t> propose un accès facile à </a:t>
            </a:r>
            <a:r>
              <a:rPr lang="fr-FR" dirty="0" smtClean="0"/>
              <a:t>la </a:t>
            </a:r>
            <a:r>
              <a:rPr lang="fr-FR" dirty="0"/>
              <a:t>documentation, des articles de connaissance, des vidéos ainsi que des options de formation. </a:t>
            </a:r>
            <a:br>
              <a:rPr lang="fr-FR" dirty="0"/>
            </a:br>
            <a:r>
              <a:rPr lang="fr-FR" dirty="0"/>
              <a:t>Vous pouvez accéder à la section Aide et formation de deux façons différentes :</a:t>
            </a:r>
          </a:p>
          <a:p>
            <a:pPr lvl="1">
              <a:lnSpc>
                <a:spcPct val="100000"/>
              </a:lnSpc>
            </a:pPr>
            <a:r>
              <a:rPr lang="fr-FR" dirty="0"/>
              <a:t>Par le lien </a:t>
            </a:r>
            <a:r>
              <a:rPr lang="fr-FR" b="1" dirty="0"/>
              <a:t>Aide et formation</a:t>
            </a:r>
            <a:r>
              <a:rPr lang="fr-FR" spc="-20" dirty="0" smtClean="0"/>
              <a:t> </a:t>
            </a:r>
            <a:r>
              <a:rPr lang="fr-FR" spc="-20" dirty="0"/>
              <a:t>situé dans </a:t>
            </a:r>
            <a:r>
              <a:rPr lang="fr-FR" spc="-20" dirty="0" smtClean="0"/>
              <a:t>l'interface </a:t>
            </a:r>
            <a:r>
              <a:rPr lang="fr-FR" spc="-20" dirty="0"/>
              <a:t>utilisateur. Cette option vous connecte automatiquement au portail, vous permettant de :</a:t>
            </a:r>
          </a:p>
          <a:p>
            <a:pPr lvl="2">
              <a:lnSpc>
                <a:spcPct val="100000"/>
              </a:lnSpc>
              <a:buFontTx/>
              <a:buChar char="−"/>
            </a:pPr>
            <a:r>
              <a:rPr lang="fr-FR" dirty="0"/>
              <a:t>Sélectionner votre rôle dans Mes paramètres afin de recevoir </a:t>
            </a:r>
            <a:r>
              <a:rPr lang="fr-FR" dirty="0" smtClean="0"/>
              <a:t>l'aide </a:t>
            </a:r>
            <a:r>
              <a:rPr lang="fr-FR" dirty="0"/>
              <a:t>dont vous avez besoin et des suggestions en matière de formation.</a:t>
            </a:r>
          </a:p>
          <a:p>
            <a:pPr lvl="2">
              <a:lnSpc>
                <a:spcPct val="100000"/>
              </a:lnSpc>
              <a:buFontTx/>
              <a:buChar char="−"/>
            </a:pPr>
            <a:r>
              <a:rPr lang="fr-FR" dirty="0"/>
              <a:t>Contacter le Service client.</a:t>
            </a:r>
          </a:p>
          <a:p>
            <a:pPr lvl="1">
              <a:lnSpc>
                <a:spcPct val="100000"/>
              </a:lnSpc>
            </a:pPr>
            <a:r>
              <a:rPr lang="fr-FR" dirty="0"/>
              <a:t>En naviguant vers </a:t>
            </a:r>
            <a:r>
              <a:rPr lang="fr-FR" dirty="0">
                <a:latin typeface="Courier New" panose="02070309020205020404" pitchFamily="49" charset="0"/>
                <a:cs typeface="Courier New" panose="02070309020205020404" pitchFamily="49" charset="0"/>
              </a:rPr>
              <a:t>help.salesforce.com</a:t>
            </a:r>
            <a:r>
              <a:rPr lang="fr-FR" dirty="0"/>
              <a:t>. Cette option ne vous connecte pas automatiquement au portail, mais vous permet de rechercher des articles de connaissances, des meilleures pratiques, des notes de version et plus encore.</a:t>
            </a:r>
          </a:p>
          <a:p>
            <a:pPr>
              <a:buNone/>
            </a:pPr>
            <a:endParaRPr lang="en-US" dirty="0"/>
          </a:p>
          <a:p>
            <a:endParaRPr lang="en-IN" dirty="0"/>
          </a:p>
        </p:txBody>
      </p:sp>
    </p:spTree>
    <p:extLst>
      <p:ext uri="{BB962C8B-B14F-4D97-AF65-F5344CB8AC3E}">
        <p14:creationId xmlns:p14="http://schemas.microsoft.com/office/powerpoint/2010/main" val="839491852"/>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7241EFB-0876-8D48-8F4D-78D91CD7CB05}"/>
              </a:ext>
            </a:extLst>
          </p:cNvPr>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 Placeholder 2">
            <a:extLst>
              <a:ext uri="{FF2B5EF4-FFF2-40B4-BE49-F238E27FC236}">
                <a16:creationId xmlns="" xmlns:a16="http://schemas.microsoft.com/office/drawing/2014/main" id="{C7364686-3259-784B-969F-B0761EC6A6CE}"/>
              </a:ext>
            </a:extLst>
          </p:cNvPr>
          <p:cNvSpPr>
            <a:spLocks noGrp="1"/>
          </p:cNvSpPr>
          <p:nvPr>
            <p:ph type="body" sz="quarter" idx="11"/>
          </p:nvPr>
        </p:nvSpPr>
        <p:spPr/>
        <p:txBody>
          <a:bodyPr/>
          <a:lstStyle/>
          <a:p>
            <a:r>
              <a:rPr lang="fr-FR" dirty="0" smtClean="0"/>
              <a:t>Tableaux de bord dans </a:t>
            </a:r>
            <a:r>
              <a:rPr lang="fr-FR" dirty="0" err="1" smtClean="0"/>
              <a:t>Lightning</a:t>
            </a:r>
            <a:endParaRPr lang="en-US" dirty="0"/>
          </a:p>
        </p:txBody>
      </p:sp>
      <p:sp>
        <p:nvSpPr>
          <p:cNvPr id="4" name="Text Placeholder 3">
            <a:extLst>
              <a:ext uri="{FF2B5EF4-FFF2-40B4-BE49-F238E27FC236}">
                <a16:creationId xmlns="" xmlns:a16="http://schemas.microsoft.com/office/drawing/2014/main" id="{C2896814-D96C-774A-B581-6C5B59636057}"/>
              </a:ext>
            </a:extLst>
          </p:cNvPr>
          <p:cNvSpPr>
            <a:spLocks noGrp="1"/>
          </p:cNvSpPr>
          <p:nvPr>
            <p:ph type="body" sz="quarter" idx="12"/>
          </p:nvPr>
        </p:nvSpPr>
        <p:spPr>
          <a:xfrm>
            <a:off x="0" y="1045441"/>
            <a:ext cx="11827403" cy="5029200"/>
          </a:xfrm>
        </p:spPr>
        <p:txBody>
          <a:bodyPr/>
          <a:lstStyle/>
          <a:p>
            <a:pPr marL="342900" indent="-342900">
              <a:buFont typeface="Arial" panose="020B0604020202020204" pitchFamily="34" charset="0"/>
              <a:buChar char="•"/>
            </a:pPr>
            <a:r>
              <a:rPr lang="fr-FR" dirty="0" smtClean="0"/>
              <a:t>Créez de superbes tableaux à 10 colonnes avec des surbrillance conditionnelles et des photos de Chatter.</a:t>
            </a:r>
          </a:p>
          <a:p>
            <a:pPr marL="342900" indent="-342900">
              <a:buFont typeface="Arial" panose="020B0604020202020204" pitchFamily="34" charset="0"/>
              <a:buChar char="•"/>
            </a:pPr>
            <a:r>
              <a:rPr lang="fr-FR" dirty="0" smtClean="0"/>
              <a:t>Utiliser un graphique tel que défini dans le rapport source ET ajouter un rapport à un tableau de bord directement à partir du rapport (ou de l'onglet Rapports)</a:t>
            </a:r>
          </a:p>
          <a:p>
            <a:pPr marL="342900" indent="-342900">
              <a:buFont typeface="Arial" panose="020B0604020202020204" pitchFamily="34" charset="0"/>
              <a:buChar char="•"/>
            </a:pPr>
            <a:r>
              <a:rPr lang="fr-FR" dirty="0" smtClean="0"/>
              <a:t>Abonnez-vous à un tableau de bord et partagez avec plusieurs utilisateurs</a:t>
            </a:r>
            <a:r>
              <a:rPr lang="en-US" dirty="0"/>
              <a:t/>
            </a:r>
            <a:br>
              <a:rPr lang="en-US" dirty="0"/>
            </a:br>
            <a:endParaRPr lang="en-US" dirty="0"/>
          </a:p>
          <a:p>
            <a:pPr marL="342900" indent="-342900">
              <a:buFont typeface="Arial" panose="020B0604020202020204" pitchFamily="34" charset="0"/>
              <a:buChar char="•"/>
            </a:pPr>
            <a:endParaRPr lang="en-US" dirty="0"/>
          </a:p>
        </p:txBody>
      </p:sp>
      <p:pic>
        <p:nvPicPr>
          <p:cNvPr id="8" name="Picture 7">
            <a:extLst>
              <a:ext uri="{FF2B5EF4-FFF2-40B4-BE49-F238E27FC236}">
                <a16:creationId xmlns="" xmlns:a16="http://schemas.microsoft.com/office/drawing/2014/main" id="{5C5A34E5-ED00-E843-AAB5-2AD762D9F0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096" y="3090505"/>
            <a:ext cx="6464310" cy="3636174"/>
          </a:xfrm>
          <a:prstGeom prst="rect">
            <a:avLst/>
          </a:prstGeom>
        </p:spPr>
      </p:pic>
      <p:pic>
        <p:nvPicPr>
          <p:cNvPr id="8196" name="Picture 4" descr="https://lh6.googleusercontent.com/6H1u319wlC_bHLS0CxrSyw5wTT1IaCHD3_CVqmv1Qq1opDSVh4qw-YHKtYNpvt1V8kLAer8pM7GapFZnPNS9jvfG0NUj1KQy8c46F6J7ewMMD1k6E4A7r9X3WL1X3VpL1364OuBpyl0">
            <a:extLst>
              <a:ext uri="{FF2B5EF4-FFF2-40B4-BE49-F238E27FC236}">
                <a16:creationId xmlns="" xmlns:a16="http://schemas.microsoft.com/office/drawing/2014/main" id="{0A2D0315-E101-5F4D-BDE7-3B1824759E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3093" y="2853986"/>
            <a:ext cx="2178390" cy="38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84439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361</a:t>
            </a:fld>
            <a:endParaRPr lang="en-US" smtClean="0"/>
          </a:p>
        </p:txBody>
      </p:sp>
      <p:sp>
        <p:nvSpPr>
          <p:cNvPr id="3" name="Text Placeholder 2"/>
          <p:cNvSpPr>
            <a:spLocks noGrp="1"/>
          </p:cNvSpPr>
          <p:nvPr>
            <p:ph type="body" sz="quarter" idx="11"/>
          </p:nvPr>
        </p:nvSpPr>
        <p:spPr/>
        <p:txBody>
          <a:bodyPr/>
          <a:lstStyle/>
          <a:p>
            <a:r>
              <a:rPr lang="fr-FR"/>
              <a:t>Graphiques de rapport dans Lightning</a:t>
            </a:r>
          </a:p>
        </p:txBody>
      </p:sp>
      <p:sp>
        <p:nvSpPr>
          <p:cNvPr id="4" name="Text Placeholder 3"/>
          <p:cNvSpPr>
            <a:spLocks noGrp="1"/>
          </p:cNvSpPr>
          <p:nvPr>
            <p:ph type="body" sz="quarter" idx="12"/>
          </p:nvPr>
        </p:nvSpPr>
        <p:spPr>
          <a:xfrm>
            <a:off x="455732" y="1023930"/>
            <a:ext cx="11469567" cy="892791"/>
          </a:xfrm>
        </p:spPr>
        <p:txBody>
          <a:bodyPr/>
          <a:lstStyle/>
          <a:p>
            <a:pPr>
              <a:lnSpc>
                <a:spcPct val="100000"/>
              </a:lnSpc>
            </a:pPr>
            <a:r>
              <a:rPr lang="fr-FR" sz="2200" dirty="0"/>
              <a:t>Les graphiques </a:t>
            </a:r>
            <a:r>
              <a:rPr lang="fr-FR" sz="2200" dirty="0" err="1"/>
              <a:t>Salesforce</a:t>
            </a:r>
            <a:r>
              <a:rPr lang="fr-FR" sz="2200" dirty="0"/>
              <a:t> affichent des données de rapport récapitulatif. Vous pouvez ajuster le type de graphique sans faire de changement au rapport en lui-même. </a:t>
            </a:r>
          </a:p>
          <a:p>
            <a:pPr>
              <a:lnSpc>
                <a:spcPct val="100000"/>
              </a:lnSpc>
            </a:pPr>
            <a:endParaRPr lang="en-IN"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372" t="1375" r="1986" b="2521"/>
          <a:stretch/>
        </p:blipFill>
        <p:spPr>
          <a:xfrm>
            <a:off x="5938950" y="4289359"/>
            <a:ext cx="2666189" cy="218764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352" t="2514" r="2456" b="3757"/>
          <a:stretch/>
        </p:blipFill>
        <p:spPr>
          <a:xfrm>
            <a:off x="5938950" y="1938203"/>
            <a:ext cx="3048000" cy="216113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3094" t="1829" r="2533" b="3557"/>
          <a:stretch/>
        </p:blipFill>
        <p:spPr>
          <a:xfrm>
            <a:off x="9256161" y="1938203"/>
            <a:ext cx="2421122" cy="216113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090" t="2100" r="2629" b="3879"/>
          <a:stretch/>
        </p:blipFill>
        <p:spPr>
          <a:xfrm>
            <a:off x="482712" y="4289358"/>
            <a:ext cx="2836062" cy="197485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3260" t="4209" r="4097" b="2393"/>
          <a:stretch/>
        </p:blipFill>
        <p:spPr>
          <a:xfrm>
            <a:off x="3474720" y="4270809"/>
            <a:ext cx="2231450" cy="2206191"/>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2712" y="1938202"/>
            <a:ext cx="2437765" cy="2126387"/>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9" cstate="print">
            <a:extLst>
              <a:ext uri="{28A0092B-C50C-407E-A947-70E740481C1C}">
                <a14:useLocalDpi xmlns:a14="http://schemas.microsoft.com/office/drawing/2010/main" val="0"/>
              </a:ext>
            </a:extLst>
          </a:blip>
          <a:srcRect l="2263" t="1909" r="2221" b="4835"/>
          <a:stretch/>
        </p:blipFill>
        <p:spPr>
          <a:xfrm>
            <a:off x="8837919" y="4289358"/>
            <a:ext cx="3017521" cy="205740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89687" y="1938203"/>
            <a:ext cx="2479470" cy="2126387"/>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938750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362</a:t>
            </a:fld>
            <a:endParaRPr lang="en-US" smtClean="0"/>
          </a:p>
        </p:txBody>
      </p:sp>
      <p:sp>
        <p:nvSpPr>
          <p:cNvPr id="4" name="Text Placeholder 3"/>
          <p:cNvSpPr>
            <a:spLocks noGrp="1"/>
          </p:cNvSpPr>
          <p:nvPr>
            <p:ph type="body" sz="quarter" idx="11"/>
          </p:nvPr>
        </p:nvSpPr>
        <p:spPr>
          <a:xfrm>
            <a:off x="1767045" y="0"/>
            <a:ext cx="9748680" cy="914400"/>
          </a:xfrm>
        </p:spPr>
        <p:txBody>
          <a:bodyPr/>
          <a:lstStyle/>
          <a:p>
            <a:r>
              <a:rPr lang="fr-FR" spc="-20" dirty="0" smtClean="0"/>
              <a:t>7-8 : </a:t>
            </a:r>
            <a:r>
              <a:rPr lang="fr-FR" spc="-20" dirty="0"/>
              <a:t>Création de rapports sur </a:t>
            </a:r>
            <a:r>
              <a:rPr lang="fr-FR" spc="-20" dirty="0" smtClean="0"/>
              <a:t>l'adoption </a:t>
            </a:r>
            <a:r>
              <a:rPr lang="fr-FR" spc="-20" dirty="0"/>
              <a:t>personnalisés</a:t>
            </a:r>
          </a:p>
        </p:txBody>
      </p:sp>
      <p:sp>
        <p:nvSpPr>
          <p:cNvPr id="5" name="Text Placeholder 4"/>
          <p:cNvSpPr>
            <a:spLocks noGrp="1"/>
          </p:cNvSpPr>
          <p:nvPr>
            <p:ph type="body" sz="quarter" idx="12"/>
          </p:nvPr>
        </p:nvSpPr>
        <p:spPr>
          <a:xfrm>
            <a:off x="455730" y="3296100"/>
            <a:ext cx="10574220" cy="2541992"/>
          </a:xfrm>
        </p:spPr>
        <p:txBody>
          <a:bodyPr numCol="1"/>
          <a:lstStyle/>
          <a:p>
            <a:r>
              <a:rPr lang="fr-FR" dirty="0"/>
              <a:t>Tâches : </a:t>
            </a:r>
          </a:p>
          <a:p>
            <a:pPr lvl="1"/>
            <a:r>
              <a:rPr lang="fr-FR" dirty="0"/>
              <a:t>Créez des rapports indiquant :</a:t>
            </a:r>
          </a:p>
          <a:p>
            <a:pPr lvl="3"/>
            <a:r>
              <a:rPr lang="fr-FR" sz="2400" dirty="0">
                <a:solidFill>
                  <a:srgbClr val="19325C"/>
                </a:solidFill>
              </a:rPr>
              <a:t>Le nombre </a:t>
            </a:r>
            <a:r>
              <a:rPr lang="fr-FR" sz="2400" dirty="0" smtClean="0">
                <a:solidFill>
                  <a:srgbClr val="19325C"/>
                </a:solidFill>
              </a:rPr>
              <a:t>d'opportunités </a:t>
            </a:r>
            <a:r>
              <a:rPr lang="fr-FR" sz="2400" dirty="0">
                <a:solidFill>
                  <a:srgbClr val="19325C"/>
                </a:solidFill>
              </a:rPr>
              <a:t>créées ces 120 derniers jours, regroupées par mois de clôture et rôle du propriétaire.</a:t>
            </a:r>
          </a:p>
          <a:p>
            <a:pPr lvl="3"/>
            <a:r>
              <a:rPr lang="fr-FR" sz="2400" dirty="0">
                <a:solidFill>
                  <a:srgbClr val="19325C"/>
                </a:solidFill>
              </a:rPr>
              <a:t>Le nombre </a:t>
            </a:r>
            <a:r>
              <a:rPr lang="fr-FR" sz="2400" dirty="0" smtClean="0">
                <a:solidFill>
                  <a:srgbClr val="19325C"/>
                </a:solidFill>
              </a:rPr>
              <a:t>d'utilisateurs </a:t>
            </a:r>
            <a:r>
              <a:rPr lang="fr-FR" sz="2400" dirty="0">
                <a:solidFill>
                  <a:srgbClr val="19325C"/>
                </a:solidFill>
              </a:rPr>
              <a:t>actifs (utilisateurs </a:t>
            </a:r>
            <a:r>
              <a:rPr lang="fr-FR" sz="2400" dirty="0" smtClean="0">
                <a:solidFill>
                  <a:srgbClr val="19325C"/>
                </a:solidFill>
              </a:rPr>
              <a:t>s'étant </a:t>
            </a:r>
            <a:r>
              <a:rPr lang="fr-FR" sz="2400" dirty="0">
                <a:solidFill>
                  <a:srgbClr val="19325C"/>
                </a:solidFill>
              </a:rPr>
              <a:t>connectés au cours de ces 7 derniers jours), regroupés par nom </a:t>
            </a:r>
            <a:r>
              <a:rPr lang="fr-FR" sz="2400" dirty="0" smtClean="0">
                <a:solidFill>
                  <a:srgbClr val="19325C"/>
                </a:solidFill>
              </a:rPr>
              <a:t>d'utilisateur</a:t>
            </a:r>
            <a:r>
              <a:rPr lang="fr-FR" sz="2400" dirty="0">
                <a:solidFill>
                  <a:srgbClr val="19325C"/>
                </a:solidFill>
              </a:rPr>
              <a:t>.</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19" name="Text Placeholder 1"/>
          <p:cNvSpPr>
            <a:spLocks noGrp="1"/>
          </p:cNvSpPr>
          <p:nvPr>
            <p:ph type="body" sz="quarter" idx="15"/>
          </p:nvPr>
        </p:nvSpPr>
        <p:spPr>
          <a:xfrm>
            <a:off x="1767046" y="914400"/>
            <a:ext cx="9660424" cy="2171700"/>
          </a:xfrm>
        </p:spPr>
        <p:txBody>
          <a:bodyPr tIns="0" bIns="0" anchor="ctr" anchorCtr="0"/>
          <a:lstStyle/>
          <a:p>
            <a:r>
              <a:rPr lang="fr-FR" dirty="0"/>
              <a:t>Objectifs :</a:t>
            </a:r>
          </a:p>
          <a:p>
            <a:pPr lvl="1"/>
            <a:r>
              <a:rPr lang="fr-FR" sz="2000" dirty="0"/>
              <a:t>John Wiseman, PDG, aimerait voir si la plateforme </a:t>
            </a:r>
            <a:r>
              <a:rPr lang="fr-FR" sz="2000" dirty="0" err="1"/>
              <a:t>Salesforce</a:t>
            </a:r>
            <a:r>
              <a:rPr lang="fr-FR" sz="2000" dirty="0"/>
              <a:t> </a:t>
            </a:r>
            <a:r>
              <a:rPr lang="fr-FR" sz="2000" dirty="0" smtClean="0"/>
              <a:t>a </a:t>
            </a:r>
            <a:r>
              <a:rPr lang="fr-FR" sz="2000" dirty="0"/>
              <a:t>bien été adoptée par les utilisateurs AW </a:t>
            </a:r>
            <a:r>
              <a:rPr lang="fr-FR" sz="2000" dirty="0" err="1"/>
              <a:t>Computing</a:t>
            </a:r>
            <a:r>
              <a:rPr lang="fr-FR" sz="2000" dirty="0"/>
              <a:t>. Il souhaite également voir combien de nouveaux rapports ont été créés, et qui se connecte et ne se connecte pas régulièrement.   </a:t>
            </a:r>
          </a:p>
        </p:txBody>
      </p:sp>
      <p:sp>
        <p:nvSpPr>
          <p:cNvPr id="7" name="Text Placeholder 4"/>
          <p:cNvSpPr>
            <a:spLocks noGrp="1"/>
          </p:cNvSpPr>
          <p:nvPr>
            <p:ph type="body" sz="quarter" idx="12"/>
          </p:nvPr>
        </p:nvSpPr>
        <p:spPr>
          <a:xfrm>
            <a:off x="111759" y="82550"/>
            <a:ext cx="2602866"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402654634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t>Module 7 : Rapports et tableaux de bord</a:t>
            </a:r>
          </a:p>
        </p:txBody>
      </p:sp>
      <p:sp>
        <p:nvSpPr>
          <p:cNvPr id="3" name="Text Placeholder 2"/>
          <p:cNvSpPr>
            <a:spLocks noGrp="1"/>
          </p:cNvSpPr>
          <p:nvPr>
            <p:ph type="body" sz="quarter" idx="13"/>
          </p:nvPr>
        </p:nvSpPr>
        <p:spPr>
          <a:xfrm>
            <a:off x="455731" y="1371600"/>
            <a:ext cx="10383719" cy="2883877"/>
          </a:xfrm>
        </p:spPr>
        <p:txBody>
          <a:bodyPr/>
          <a:lstStyle/>
          <a:p>
            <a:pPr marL="342900" lvl="2" indent="-342900">
              <a:spcBef>
                <a:spcPts val="900"/>
              </a:spcBef>
              <a:buFont typeface="Arial" panose="020B0604020202020204" pitchFamily="34" charset="0"/>
              <a:buChar char="•"/>
            </a:pPr>
            <a:r>
              <a:rPr lang="fr-FR" sz="2400" dirty="0">
                <a:latin typeface="+mn-lt"/>
              </a:rPr>
              <a:t>Exécution et modification de rapports</a:t>
            </a:r>
          </a:p>
          <a:p>
            <a:pPr marL="342900" lvl="1" indent="-342900">
              <a:spcBef>
                <a:spcPts val="900"/>
              </a:spcBef>
              <a:buFont typeface="Arial" panose="020B0604020202020204" pitchFamily="34" charset="0"/>
              <a:buChar char="•"/>
            </a:pPr>
            <a:r>
              <a:rPr lang="fr-FR" dirty="0">
                <a:latin typeface="+mn-lt"/>
              </a:rPr>
              <a:t>Création de nouveaux rapports avec le générateur de rapport</a:t>
            </a:r>
          </a:p>
          <a:p>
            <a:pPr marL="342900" lvl="1" indent="-342900">
              <a:spcBef>
                <a:spcPts val="900"/>
              </a:spcBef>
              <a:buFont typeface="Arial" panose="020B0604020202020204" pitchFamily="34" charset="0"/>
              <a:buChar char="•"/>
            </a:pPr>
            <a:r>
              <a:rPr lang="fr-FR" dirty="0">
                <a:latin typeface="+mn-lt"/>
              </a:rPr>
              <a:t>Travail avec des filtres de rapport</a:t>
            </a:r>
          </a:p>
          <a:p>
            <a:pPr marL="342900" lvl="1" indent="-342900">
              <a:spcBef>
                <a:spcPts val="900"/>
              </a:spcBef>
              <a:buFont typeface="Arial" panose="020B0604020202020204" pitchFamily="34" charset="0"/>
              <a:buChar char="•"/>
            </a:pPr>
            <a:r>
              <a:rPr lang="fr-FR" dirty="0">
                <a:latin typeface="+mn-lt"/>
              </a:rPr>
              <a:t>Synthèse avec des formules et des résumés visuels</a:t>
            </a:r>
          </a:p>
          <a:p>
            <a:pPr marL="342900" lvl="1" indent="-342900">
              <a:spcBef>
                <a:spcPts val="900"/>
              </a:spcBef>
              <a:buFont typeface="Arial" panose="020B0604020202020204" pitchFamily="34" charset="0"/>
              <a:buChar char="•"/>
            </a:pPr>
            <a:r>
              <a:rPr lang="fr-FR" b="1" dirty="0">
                <a:latin typeface="+mn-lt"/>
              </a:rPr>
              <a:t>Impression, exportation et envoi de rapports par e-mail </a:t>
            </a:r>
          </a:p>
          <a:p>
            <a:pPr marL="342900" lvl="1" indent="-342900">
              <a:spcBef>
                <a:spcPts val="900"/>
              </a:spcBef>
              <a:buFont typeface="Arial" panose="020B0604020202020204" pitchFamily="34" charset="0"/>
              <a:buChar char="•"/>
            </a:pPr>
            <a:r>
              <a:rPr lang="fr-FR" dirty="0">
                <a:latin typeface="+mn-lt"/>
              </a:rPr>
              <a:t>Création de tableaux de bord</a:t>
            </a:r>
          </a:p>
        </p:txBody>
      </p:sp>
      <p:sp>
        <p:nvSpPr>
          <p:cNvPr id="4" name="Slide Number Placeholder 3"/>
          <p:cNvSpPr>
            <a:spLocks noGrp="1"/>
          </p:cNvSpPr>
          <p:nvPr>
            <p:ph type="sldNum" sz="quarter" idx="14"/>
          </p:nvPr>
        </p:nvSpPr>
        <p:spPr>
          <a:xfrm>
            <a:off x="10839450" y="384755"/>
            <a:ext cx="588019" cy="24661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363</a:t>
            </a:fld>
            <a:endParaRPr kumimoji="0" lang="en-US"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35468054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364</a:t>
            </a:fld>
            <a:endParaRPr lang="en-US" smtClean="0"/>
          </a:p>
        </p:txBody>
      </p:sp>
      <p:sp>
        <p:nvSpPr>
          <p:cNvPr id="3" name="Text Placeholder 2"/>
          <p:cNvSpPr>
            <a:spLocks noGrp="1"/>
          </p:cNvSpPr>
          <p:nvPr>
            <p:ph type="body" sz="quarter" idx="11"/>
          </p:nvPr>
        </p:nvSpPr>
        <p:spPr/>
        <p:txBody>
          <a:bodyPr/>
          <a:lstStyle/>
          <a:p>
            <a:r>
              <a:rPr lang="fr-FR"/>
              <a:t>Programmer et envoyer des rapports par e-mail</a:t>
            </a:r>
          </a:p>
        </p:txBody>
      </p:sp>
      <p:graphicFrame>
        <p:nvGraphicFramePr>
          <p:cNvPr id="4" name="Table 3"/>
          <p:cNvGraphicFramePr>
            <a:graphicFrameLocks noGrp="1"/>
          </p:cNvGraphicFramePr>
          <p:nvPr>
            <p:extLst>
              <p:ext uri="{D42A27DB-BD31-4B8C-83A1-F6EECF244321}">
                <p14:modId xmlns:p14="http://schemas.microsoft.com/office/powerpoint/2010/main" val="930988969"/>
              </p:ext>
            </p:extLst>
          </p:nvPr>
        </p:nvGraphicFramePr>
        <p:xfrm>
          <a:off x="1540052" y="1612508"/>
          <a:ext cx="8926668" cy="479339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smtClean="0">
                          <a:solidFill>
                            <a:schemeClr val="tx1"/>
                          </a:solidFill>
                          <a:latin typeface="Salesforce Sans" panose="020B0505020202020203" pitchFamily="34" charset="0"/>
                          <a:ea typeface="Segoe UI" pitchFamily="34" charset="0"/>
                          <a:cs typeface="Segoe UI" pitchFamily="34" charset="0"/>
                        </a:rPr>
                        <a:t>J'aimerais </a:t>
                      </a:r>
                      <a:r>
                        <a:rPr lang="fr-FR" sz="1800" b="0" dirty="0">
                          <a:solidFill>
                            <a:schemeClr val="tx1"/>
                          </a:solidFill>
                          <a:latin typeface="Salesforce Sans" panose="020B0505020202020203" pitchFamily="34" charset="0"/>
                          <a:ea typeface="Segoe UI" pitchFamily="34" charset="0"/>
                          <a:cs typeface="Segoe UI" pitchFamily="34" charset="0"/>
                        </a:rPr>
                        <a:t>beaucoup utiliser le rapport sur les taux de réussite des commerciaux dans les réunions hebdomadaires avec mon équipe. Quelles options </a:t>
                      </a:r>
                      <a:r>
                        <a:rPr lang="fr-FR" sz="1800" b="0" dirty="0" smtClean="0">
                          <a:solidFill>
                            <a:schemeClr val="tx1"/>
                          </a:solidFill>
                          <a:latin typeface="Salesforce Sans" panose="020B0505020202020203" pitchFamily="34" charset="0"/>
                          <a:ea typeface="Segoe UI" pitchFamily="34" charset="0"/>
                          <a:cs typeface="Segoe UI" pitchFamily="34" charset="0"/>
                        </a:rPr>
                        <a:t>s'offrent </a:t>
                      </a:r>
                      <a:r>
                        <a:rPr lang="fr-FR" sz="1800" b="0" dirty="0">
                          <a:solidFill>
                            <a:schemeClr val="tx1"/>
                          </a:solidFill>
                          <a:latin typeface="Salesforce Sans" panose="020B0505020202020203" pitchFamily="34" charset="0"/>
                          <a:ea typeface="Segoe UI" pitchFamily="34" charset="0"/>
                          <a:cs typeface="Segoe UI" pitchFamily="34" charset="0"/>
                        </a:rPr>
                        <a:t>à moi pour le partager avec mon équipe ? </a:t>
                      </a:r>
                    </a:p>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kern="120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18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Ling Wu </a:t>
                      </a:r>
                      <a:r>
                        <a:rPr lang="fr-FR" sz="1600" b="0" dirty="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240" rtl="0" eaLnBrk="1" fontAlgn="auto" latinLnBrk="0" hangingPunct="1">
                        <a:lnSpc>
                          <a:spcPct val="100000"/>
                        </a:lnSpc>
                        <a:spcBef>
                          <a:spcPts val="0"/>
                        </a:spcBef>
                        <a:spcAft>
                          <a:spcPts val="0"/>
                        </a:spcAft>
                        <a:buClrTx/>
                        <a:buSzTx/>
                        <a:buFontTx/>
                        <a:buNone/>
                        <a:tabLst/>
                        <a:defRPr/>
                      </a:pPr>
                      <a:r>
                        <a:rPr lang="fr-FR" sz="1800" b="0" baseline="0" dirty="0" smtClean="0">
                          <a:solidFill>
                            <a:schemeClr val="tx1"/>
                          </a:solidFill>
                          <a:latin typeface="Salesforce Sans" panose="020B0505020202020203" pitchFamily="34" charset="0"/>
                          <a:ea typeface="Segoe UI" pitchFamily="34" charset="0"/>
                          <a:cs typeface="Segoe UI" pitchFamily="34" charset="0"/>
                        </a:rPr>
                        <a:t>C'est </a:t>
                      </a:r>
                      <a:r>
                        <a:rPr lang="fr-FR" sz="1800" b="0" baseline="0" dirty="0">
                          <a:solidFill>
                            <a:schemeClr val="tx1"/>
                          </a:solidFill>
                          <a:latin typeface="Salesforce Sans" panose="020B0505020202020203" pitchFamily="34" charset="0"/>
                          <a:ea typeface="Segoe UI" pitchFamily="34" charset="0"/>
                          <a:cs typeface="Segoe UI" pitchFamily="34" charset="0"/>
                        </a:rPr>
                        <a:t>une bonne idée </a:t>
                      </a:r>
                      <a:r>
                        <a:rPr lang="fr-FR" sz="1800" b="0" baseline="0" dirty="0" smtClean="0">
                          <a:solidFill>
                            <a:schemeClr val="tx1"/>
                          </a:solidFill>
                          <a:latin typeface="Salesforce Sans" panose="020B0505020202020203" pitchFamily="34" charset="0"/>
                          <a:ea typeface="Segoe UI" pitchFamily="34" charset="0"/>
                          <a:cs typeface="Segoe UI" pitchFamily="34" charset="0"/>
                        </a:rPr>
                        <a:t>d'utiliser </a:t>
                      </a:r>
                      <a:r>
                        <a:rPr lang="fr-FR" sz="1800" b="0" baseline="0" dirty="0">
                          <a:solidFill>
                            <a:schemeClr val="tx1"/>
                          </a:solidFill>
                          <a:latin typeface="Salesforce Sans" panose="020B0505020202020203" pitchFamily="34" charset="0"/>
                          <a:ea typeface="Segoe UI" pitchFamily="34" charset="0"/>
                          <a:cs typeface="Segoe UI" pitchFamily="34" charset="0"/>
                        </a:rPr>
                        <a:t>les rapports dans les réunions ! </a:t>
                      </a:r>
                      <a:r>
                        <a:rPr lang="fr-FR" sz="1800" b="0" dirty="0">
                          <a:solidFill>
                            <a:srgbClr val="0070C0"/>
                          </a:solidFill>
                          <a:latin typeface="Salesforce Sans" panose="020B0505020202020203" pitchFamily="34" charset="0"/>
                          <a:ea typeface="Segoe UI" pitchFamily="34" charset="0"/>
                          <a:cs typeface="Segoe UI" pitchFamily="34" charset="0"/>
                        </a:rPr>
                        <a:t>#</a:t>
                      </a:r>
                      <a:r>
                        <a:rPr lang="fr-FR" sz="1800" b="0" dirty="0" err="1">
                          <a:solidFill>
                            <a:srgbClr val="0070C0"/>
                          </a:solidFill>
                          <a:latin typeface="Salesforce Sans" panose="020B0505020202020203" pitchFamily="34" charset="0"/>
                          <a:ea typeface="Segoe UI" pitchFamily="34" charset="0"/>
                          <a:cs typeface="Segoe UI" pitchFamily="34" charset="0"/>
                        </a:rPr>
                        <a:t>SalesforceEveryday</a:t>
                      </a:r>
                      <a:endParaRPr lang="fr-FR"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14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2" cstate="print"/>
          <a:srcRect l="1970" t="12280" r="78654" b="85404"/>
          <a:stretch/>
        </p:blipFill>
        <p:spPr>
          <a:xfrm>
            <a:off x="1752938" y="3897145"/>
            <a:ext cx="3280454" cy="277523"/>
          </a:xfrm>
          <a:prstGeom prst="rect">
            <a:avLst/>
          </a:prstGeom>
        </p:spPr>
      </p:pic>
      <p:pic>
        <p:nvPicPr>
          <p:cNvPr id="6" name="Picture 5"/>
          <p:cNvPicPr>
            <a:picLocks noChangeAspect="1"/>
          </p:cNvPicPr>
          <p:nvPr/>
        </p:nvPicPr>
        <p:blipFill rotWithShape="1">
          <a:blip r:embed="rId2" cstate="print"/>
          <a:srcRect l="96090" t="2041" r="2152" b="95552"/>
          <a:stretch/>
        </p:blipFill>
        <p:spPr>
          <a:xfrm>
            <a:off x="10073903" y="1715860"/>
            <a:ext cx="297640" cy="288435"/>
          </a:xfrm>
          <a:prstGeom prst="rect">
            <a:avLst/>
          </a:prstGeom>
        </p:spPr>
      </p:pic>
      <p:pic>
        <p:nvPicPr>
          <p:cNvPr id="7" name="Picture 6"/>
          <p:cNvPicPr>
            <a:picLocks noChangeAspect="1"/>
          </p:cNvPicPr>
          <p:nvPr/>
        </p:nvPicPr>
        <p:blipFill rotWithShape="1">
          <a:blip r:embed="rId2" cstate="print"/>
          <a:srcRect l="95812" t="16466" r="2430" b="81127"/>
          <a:stretch/>
        </p:blipFill>
        <p:spPr>
          <a:xfrm>
            <a:off x="10073903" y="4737662"/>
            <a:ext cx="297640" cy="288435"/>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7567" t="-2851" r="16462" b="75120"/>
          <a:stretch/>
        </p:blipFill>
        <p:spPr>
          <a:xfrm>
            <a:off x="1603966" y="1688962"/>
            <a:ext cx="558942" cy="556633"/>
          </a:xfrm>
          <a:prstGeom prst="ellipse">
            <a:avLst/>
          </a:prstGeom>
          <a:solidFill>
            <a:schemeClr val="bg2">
              <a:lumMod val="90000"/>
            </a:schemeClr>
          </a:solidFill>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2751" t="-3437" r="13977" b="74552"/>
          <a:stretch/>
        </p:blipFill>
        <p:spPr>
          <a:xfrm>
            <a:off x="1750083" y="4722361"/>
            <a:ext cx="402611" cy="411869"/>
          </a:xfrm>
          <a:prstGeom prst="ellipse">
            <a:avLst/>
          </a:prstGeom>
          <a:solidFill>
            <a:schemeClr val="bg2">
              <a:lumMod val="90000"/>
            </a:schemeClr>
          </a:solidFill>
        </p:spPr>
      </p:pic>
      <p:grpSp>
        <p:nvGrpSpPr>
          <p:cNvPr id="12" name="Group 11"/>
          <p:cNvGrpSpPr/>
          <p:nvPr/>
        </p:nvGrpSpPr>
        <p:grpSpPr>
          <a:xfrm>
            <a:off x="2057444" y="3900722"/>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5634065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365</a:t>
            </a:fld>
            <a:endParaRPr lang="en-US" smtClean="0"/>
          </a:p>
        </p:txBody>
      </p:sp>
      <p:sp>
        <p:nvSpPr>
          <p:cNvPr id="3" name="Text Placeholder 2"/>
          <p:cNvSpPr>
            <a:spLocks noGrp="1"/>
          </p:cNvSpPr>
          <p:nvPr>
            <p:ph type="body" sz="quarter" idx="11"/>
          </p:nvPr>
        </p:nvSpPr>
        <p:spPr/>
        <p:txBody>
          <a:bodyPr/>
          <a:lstStyle/>
          <a:p>
            <a:r>
              <a:rPr lang="fr-FR" dirty="0"/>
              <a:t>Exporter les résultats des rapports</a:t>
            </a:r>
          </a:p>
        </p:txBody>
      </p:sp>
      <p:sp>
        <p:nvSpPr>
          <p:cNvPr id="4" name="Text Placeholder 3"/>
          <p:cNvSpPr>
            <a:spLocks noGrp="1"/>
          </p:cNvSpPr>
          <p:nvPr>
            <p:ph type="body" sz="quarter" idx="12"/>
          </p:nvPr>
        </p:nvSpPr>
        <p:spPr>
          <a:xfrm>
            <a:off x="455734" y="1011617"/>
            <a:ext cx="5118590" cy="3068014"/>
          </a:xfrm>
        </p:spPr>
        <p:txBody>
          <a:bodyPr/>
          <a:lstStyle/>
          <a:p>
            <a:r>
              <a:rPr lang="fr-FR" dirty="0"/>
              <a:t>Exporter les informations </a:t>
            </a:r>
            <a:r>
              <a:rPr lang="fr-FR" dirty="0" smtClean="0"/>
              <a:t>d'un </a:t>
            </a:r>
            <a:r>
              <a:rPr lang="fr-FR" dirty="0"/>
              <a:t>rapport vers Excel.</a:t>
            </a:r>
          </a:p>
          <a:p>
            <a:pPr marL="342900" lvl="0" indent="-342900" fontAlgn="auto">
              <a:spcAft>
                <a:spcPts val="0"/>
              </a:spcAft>
              <a:buFont typeface="Arial" panose="020B0604020202020204" pitchFamily="34" charset="0"/>
              <a:buChar char="•"/>
              <a:defRPr/>
            </a:pPr>
            <a:r>
              <a:rPr lang="fr-FR" dirty="0"/>
              <a:t>Crée un fichier </a:t>
            </a:r>
            <a:r>
              <a:rPr lang="fr-FR" dirty="0">
                <a:latin typeface="Courier New" pitchFamily="49" charset="0"/>
                <a:cs typeface="Courier New" pitchFamily="49" charset="0"/>
              </a:rPr>
              <a:t>.csv </a:t>
            </a:r>
            <a:r>
              <a:rPr lang="fr-FR" dirty="0"/>
              <a:t>ou </a:t>
            </a:r>
            <a:r>
              <a:rPr lang="fr-FR" dirty="0">
                <a:latin typeface="Courier New" pitchFamily="49" charset="0"/>
                <a:cs typeface="Courier New" pitchFamily="49" charset="0"/>
              </a:rPr>
              <a:t>.</a:t>
            </a:r>
            <a:r>
              <a:rPr lang="fr-FR" dirty="0" err="1">
                <a:latin typeface="Courier New" pitchFamily="49" charset="0"/>
                <a:cs typeface="Courier New" pitchFamily="49" charset="0"/>
              </a:rPr>
              <a:t>xls</a:t>
            </a:r>
            <a:r>
              <a:rPr lang="fr-FR" dirty="0">
                <a:latin typeface="Courier New" pitchFamily="49" charset="0"/>
                <a:cs typeface="Courier New" pitchFamily="49" charset="0"/>
              </a:rPr>
              <a:t>.</a:t>
            </a:r>
          </a:p>
          <a:p>
            <a:pPr marL="342900" lvl="0" indent="-342900" fontAlgn="auto">
              <a:spcAft>
                <a:spcPts val="0"/>
              </a:spcAft>
              <a:buFont typeface="Arial" panose="020B0604020202020204" pitchFamily="34" charset="0"/>
              <a:buChar char="•"/>
              <a:defRPr/>
            </a:pPr>
            <a:r>
              <a:rPr lang="fr-FR" dirty="0"/>
              <a:t>Enregistrer le fichier ou </a:t>
            </a:r>
            <a:r>
              <a:rPr lang="fr-FR" dirty="0" smtClean="0"/>
              <a:t>l'ouvrir </a:t>
            </a:r>
            <a:r>
              <a:rPr lang="fr-FR" dirty="0"/>
              <a:t>dans Excel.</a:t>
            </a:r>
          </a:p>
          <a:p>
            <a:pPr marL="342900" lvl="0" indent="-342900" fontAlgn="auto">
              <a:spcAft>
                <a:spcPts val="0"/>
              </a:spcAft>
              <a:buFont typeface="Arial" panose="020B0604020202020204" pitchFamily="34" charset="0"/>
              <a:buChar char="•"/>
              <a:defRPr/>
            </a:pPr>
            <a:r>
              <a:rPr lang="fr-FR" dirty="0"/>
              <a:t>Pas de formatage, de regroupements, </a:t>
            </a:r>
            <a:br>
              <a:rPr lang="fr-FR" dirty="0"/>
            </a:br>
            <a:r>
              <a:rPr lang="fr-FR" dirty="0"/>
              <a:t>ou de sous-totaux.</a:t>
            </a:r>
          </a:p>
          <a:p>
            <a:pPr marL="342900" lvl="0" indent="-342900" fontAlgn="auto">
              <a:spcAft>
                <a:spcPts val="0"/>
              </a:spcAft>
              <a:buFont typeface="Arial" panose="020B0604020202020204" pitchFamily="34" charset="0"/>
              <a:buChar char="•"/>
              <a:defRPr/>
            </a:pPr>
            <a:r>
              <a:rPr lang="fr-FR" dirty="0"/>
              <a:t>Manipuler sur Excel.</a:t>
            </a:r>
          </a:p>
          <a:p>
            <a:endParaRPr lang="en-GB" dirty="0"/>
          </a:p>
          <a:p>
            <a:endParaRPr lang="en-IN" dirty="0"/>
          </a:p>
        </p:txBody>
      </p:sp>
      <p:pic>
        <p:nvPicPr>
          <p:cNvPr id="5" name="Picture 8"/>
          <p:cNvPicPr>
            <a:picLocks noChangeAspect="1" noChangeArrowheads="1"/>
          </p:cNvPicPr>
          <p:nvPr/>
        </p:nvPicPr>
        <p:blipFill>
          <a:blip r:embed="rId3" cstate="print"/>
          <a:srcRect/>
          <a:stretch>
            <a:fillRect/>
          </a:stretch>
        </p:blipFill>
        <p:spPr bwMode="auto">
          <a:xfrm>
            <a:off x="7828773" y="1011617"/>
            <a:ext cx="1760780" cy="871843"/>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4457697" y="4224671"/>
            <a:ext cx="7361646" cy="161086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ight Arrow 9"/>
          <p:cNvSpPr/>
          <p:nvPr/>
        </p:nvSpPr>
        <p:spPr bwMode="auto">
          <a:xfrm rot="5400000">
            <a:off x="8519495" y="3818062"/>
            <a:ext cx="545747" cy="478074"/>
          </a:xfrm>
          <a:prstGeom prst="rightArrow">
            <a:avLst/>
          </a:prstGeom>
          <a:solidFill>
            <a:srgbClr val="FF0000"/>
          </a:solidFill>
          <a:ln w="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fr-FR" sz="2400">
                <a:solidFill>
                  <a:srgbClr val="262626"/>
                </a:solidFill>
                <a:latin typeface="Times New Roman" pitchFamily="18" charset="0"/>
              </a:rPr>
              <a:t>     </a:t>
            </a: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7359" y="1732324"/>
            <a:ext cx="5708927" cy="205828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14296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366</a:t>
            </a:fld>
            <a:endParaRPr lang="en-US" dirty="0"/>
          </a:p>
        </p:txBody>
      </p:sp>
      <p:sp>
        <p:nvSpPr>
          <p:cNvPr id="3" name="Text Placeholder 2"/>
          <p:cNvSpPr>
            <a:spLocks noGrp="1"/>
          </p:cNvSpPr>
          <p:nvPr>
            <p:ph type="body" sz="quarter" idx="11"/>
          </p:nvPr>
        </p:nvSpPr>
        <p:spPr/>
        <p:txBody>
          <a:bodyPr/>
          <a:lstStyle/>
          <a:p>
            <a:r>
              <a:rPr lang="fr-FR" dirty="0" smtClean="0"/>
              <a:t>Exporter les résultats des rapports</a:t>
            </a:r>
            <a:endParaRPr lang="fr-FR" dirty="0"/>
          </a:p>
        </p:txBody>
      </p:sp>
      <p:sp>
        <p:nvSpPr>
          <p:cNvPr id="4" name="Text Placeholder 3"/>
          <p:cNvSpPr>
            <a:spLocks noGrp="1"/>
          </p:cNvSpPr>
          <p:nvPr>
            <p:ph type="body" sz="quarter" idx="12"/>
          </p:nvPr>
        </p:nvSpPr>
        <p:spPr>
          <a:xfrm>
            <a:off x="446390" y="1086568"/>
            <a:ext cx="4760844" cy="3068014"/>
          </a:xfrm>
        </p:spPr>
        <p:txBody>
          <a:bodyPr/>
          <a:lstStyle/>
          <a:p>
            <a:r>
              <a:rPr lang="fr-FR" dirty="0" smtClean="0"/>
              <a:t>Exporter les informations d'un rapport vers Excel.</a:t>
            </a:r>
          </a:p>
          <a:p>
            <a:pPr marL="342900" lvl="0" indent="-342900" fontAlgn="auto">
              <a:spcAft>
                <a:spcPts val="0"/>
              </a:spcAft>
              <a:buFont typeface="Arial" panose="020B0604020202020204" pitchFamily="34" charset="0"/>
              <a:buChar char="•"/>
              <a:defRPr/>
            </a:pPr>
            <a:r>
              <a:rPr lang="fr-FR" dirty="0" smtClean="0"/>
              <a:t>Crée un fichier </a:t>
            </a:r>
            <a:r>
              <a:rPr lang="fr-FR" dirty="0" smtClean="0">
                <a:latin typeface="Courier New" pitchFamily="49" charset="0"/>
                <a:cs typeface="Courier New" pitchFamily="49" charset="0"/>
              </a:rPr>
              <a:t>.csv </a:t>
            </a:r>
            <a:r>
              <a:rPr lang="fr-FR" dirty="0" smtClean="0"/>
              <a:t>ou </a:t>
            </a:r>
            <a:r>
              <a:rPr lang="fr-FR" dirty="0" smtClean="0">
                <a:latin typeface="Courier New" pitchFamily="49" charset="0"/>
                <a:cs typeface="Courier New" pitchFamily="49" charset="0"/>
              </a:rPr>
              <a:t>.</a:t>
            </a:r>
            <a:r>
              <a:rPr lang="fr-FR" dirty="0" err="1" smtClean="0">
                <a:latin typeface="Courier New" pitchFamily="49" charset="0"/>
                <a:cs typeface="Courier New" pitchFamily="49" charset="0"/>
              </a:rPr>
              <a:t>xls</a:t>
            </a:r>
            <a:r>
              <a:rPr lang="fr-FR" dirty="0" smtClean="0">
                <a:latin typeface="Courier New" pitchFamily="49" charset="0"/>
                <a:cs typeface="Courier New" pitchFamily="49" charset="0"/>
              </a:rPr>
              <a:t>.</a:t>
            </a:r>
          </a:p>
          <a:p>
            <a:pPr marL="342900" lvl="0" indent="-342900" fontAlgn="auto">
              <a:spcAft>
                <a:spcPts val="0"/>
              </a:spcAft>
              <a:buFont typeface="Arial" panose="020B0604020202020204" pitchFamily="34" charset="0"/>
              <a:buChar char="•"/>
              <a:defRPr/>
            </a:pPr>
            <a:r>
              <a:rPr lang="fr-FR" dirty="0" smtClean="0"/>
              <a:t>Enregistrer le fichier ou l'ouvrir dans Excel.</a:t>
            </a:r>
          </a:p>
          <a:p>
            <a:pPr marL="342900" lvl="0" indent="-342900" fontAlgn="auto">
              <a:spcAft>
                <a:spcPts val="0"/>
              </a:spcAft>
              <a:buFont typeface="Arial" panose="020B0604020202020204" pitchFamily="34" charset="0"/>
              <a:buChar char="•"/>
              <a:defRPr/>
            </a:pPr>
            <a:r>
              <a:rPr lang="fr-FR" dirty="0" smtClean="0"/>
              <a:t>Pas de formatage, de regroupements, </a:t>
            </a:r>
            <a:br>
              <a:rPr lang="fr-FR" dirty="0" smtClean="0"/>
            </a:br>
            <a:r>
              <a:rPr lang="fr-FR" dirty="0" smtClean="0"/>
              <a:t>ou de sous-totaux.</a:t>
            </a:r>
          </a:p>
          <a:p>
            <a:pPr marL="342900" lvl="0" indent="-342900" fontAlgn="auto">
              <a:spcAft>
                <a:spcPts val="0"/>
              </a:spcAft>
              <a:buFont typeface="Arial" panose="020B0604020202020204" pitchFamily="34" charset="0"/>
              <a:buChar char="•"/>
              <a:defRPr/>
            </a:pPr>
            <a:r>
              <a:rPr lang="fr-FR" dirty="0" smtClean="0"/>
              <a:t>Manipuler sur Excel</a:t>
            </a:r>
            <a:endParaRPr lang="en-GB" dirty="0"/>
          </a:p>
          <a:p>
            <a:endParaRPr lang="en-IN" dirty="0"/>
          </a:p>
        </p:txBody>
      </p:sp>
      <p:pic>
        <p:nvPicPr>
          <p:cNvPr id="6146" name="Picture 2" descr="https://lh5.googleusercontent.com/HZCiKx1psshuzqz7d2NOCToBScObjRJUsFN41DVzv8t3R-Tv9MFjjLGeRVN2nfCCnyb3MN21G6KjAM6-CBx8lE6vS2B8W-aW_-fLFC6HritbcG0plHpZnjdUplwSqTpkPmtxs6XapkE">
            <a:extLst>
              <a:ext uri="{FF2B5EF4-FFF2-40B4-BE49-F238E27FC236}">
                <a16:creationId xmlns="" xmlns:a16="http://schemas.microsoft.com/office/drawing/2014/main" id="{C7E1D0B1-1D9B-2843-9D33-D090D3DA77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2205" y="1086568"/>
            <a:ext cx="6175264" cy="421973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lh4.googleusercontent.com/KltG7iUUP8MvaE7DVScNxhjScbe24mYhxlScFuK_YBENSmLHX8N1GZVZIf8Ki3ReJEH4x99_ClYjonp1KIznHLvzNxVHGLOnpJZETFbpAnHlDkhEEdzbudwpNQnODuygRJc2fmZTkNQ">
            <a:extLst>
              <a:ext uri="{FF2B5EF4-FFF2-40B4-BE49-F238E27FC236}">
                <a16:creationId xmlns="" xmlns:a16="http://schemas.microsoft.com/office/drawing/2014/main" id="{6D8825DC-C08D-FB4B-81B5-31D0B01F20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462" y="3404191"/>
            <a:ext cx="4299894" cy="2975344"/>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ular Callout 17">
            <a:extLst>
              <a:ext uri="{FF2B5EF4-FFF2-40B4-BE49-F238E27FC236}">
                <a16:creationId xmlns="" xmlns:a16="http://schemas.microsoft.com/office/drawing/2014/main" id="{2FC415E1-213C-8F4E-9D3B-557591A98D3B}"/>
              </a:ext>
            </a:extLst>
          </p:cNvPr>
          <p:cNvSpPr/>
          <p:nvPr/>
        </p:nvSpPr>
        <p:spPr bwMode="auto">
          <a:xfrm>
            <a:off x="7234997" y="1393235"/>
            <a:ext cx="2984277" cy="681038"/>
          </a:xfrm>
          <a:prstGeom prst="wedgeRoundRectCallout">
            <a:avLst>
              <a:gd name="adj1" fmla="val 51210"/>
              <a:gd name="adj2" fmla="val 158909"/>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smtClean="0">
                <a:solidFill>
                  <a:srgbClr val="FFFFFF"/>
                </a:solidFill>
              </a:rPr>
              <a:t>Cliquer sur Export va lancer le modèle Export</a:t>
            </a:r>
            <a:endParaRPr lang="en-US" sz="2000" dirty="0">
              <a:solidFill>
                <a:srgbClr val="FFFFFF"/>
              </a:solidFill>
            </a:endParaRPr>
          </a:p>
        </p:txBody>
      </p:sp>
      <p:sp>
        <p:nvSpPr>
          <p:cNvPr id="13" name="Rounded Rectangular Callout 17">
            <a:extLst>
              <a:ext uri="{FF2B5EF4-FFF2-40B4-BE49-F238E27FC236}">
                <a16:creationId xmlns="" xmlns:a16="http://schemas.microsoft.com/office/drawing/2014/main" id="{CB550B84-EA8E-484F-9B53-91A7A578DED2}"/>
              </a:ext>
            </a:extLst>
          </p:cNvPr>
          <p:cNvSpPr/>
          <p:nvPr/>
        </p:nvSpPr>
        <p:spPr bwMode="auto">
          <a:xfrm>
            <a:off x="4042399" y="4952595"/>
            <a:ext cx="3121160" cy="1702594"/>
          </a:xfrm>
          <a:prstGeom prst="wedgeRoundRectCallout">
            <a:avLst>
              <a:gd name="adj1" fmla="val 90581"/>
              <a:gd name="adj2" fmla="val -131480"/>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smtClean="0"/>
              <a:t/>
            </a:r>
            <a:br>
              <a:rPr lang="fr-FR" sz="2000" dirty="0" smtClean="0"/>
            </a:br>
            <a:r>
              <a:rPr lang="fr-FR" sz="2000" dirty="0" smtClean="0">
                <a:solidFill>
                  <a:srgbClr val="FFFFFF"/>
                </a:solidFill>
              </a:rPr>
              <a:t>Choisir l'option "Rapport formaté" conservera le formatage dans le fichier Excel téléchargeable</a:t>
            </a:r>
            <a:r>
              <a:rPr lang="fr-FR" sz="2000" dirty="0" smtClean="0"/>
              <a:t>.</a:t>
            </a:r>
            <a:endParaRPr lang="en-US" sz="2000" dirty="0">
              <a:solidFill>
                <a:srgbClr val="FFFFFF"/>
              </a:solidFill>
            </a:endParaRPr>
          </a:p>
        </p:txBody>
      </p:sp>
    </p:spTree>
    <p:extLst>
      <p:ext uri="{BB962C8B-B14F-4D97-AF65-F5344CB8AC3E}">
        <p14:creationId xmlns:p14="http://schemas.microsoft.com/office/powerpoint/2010/main" val="41514296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367</a:t>
            </a:fld>
            <a:endParaRPr lang="en-US" smtClean="0"/>
          </a:p>
        </p:txBody>
      </p:sp>
      <p:sp>
        <p:nvSpPr>
          <p:cNvPr id="3" name="Text Placeholder 2"/>
          <p:cNvSpPr>
            <a:spLocks noGrp="1"/>
          </p:cNvSpPr>
          <p:nvPr>
            <p:ph type="body" sz="quarter" idx="11"/>
          </p:nvPr>
        </p:nvSpPr>
        <p:spPr/>
        <p:txBody>
          <a:bodyPr/>
          <a:lstStyle/>
          <a:p>
            <a:r>
              <a:rPr lang="fr-FR"/>
              <a:t>Programmer et envoyer un rapport par e-mail</a:t>
            </a:r>
          </a:p>
        </p:txBody>
      </p:sp>
      <p:sp>
        <p:nvSpPr>
          <p:cNvPr id="4" name="Text Placeholder 3"/>
          <p:cNvSpPr>
            <a:spLocks noGrp="1"/>
          </p:cNvSpPr>
          <p:nvPr>
            <p:ph type="body" sz="quarter" idx="12"/>
          </p:nvPr>
        </p:nvSpPr>
        <p:spPr>
          <a:xfrm>
            <a:off x="455732" y="1090246"/>
            <a:ext cx="5851283" cy="1406769"/>
          </a:xfrm>
        </p:spPr>
        <p:txBody>
          <a:bodyPr/>
          <a:lstStyle/>
          <a:p>
            <a:pPr>
              <a:lnSpc>
                <a:spcPct val="100000"/>
              </a:lnSpc>
            </a:pPr>
            <a:r>
              <a:rPr lang="fr-FR"/>
              <a:t>Programmer un rapport personnalisé à exécuter automatiquement et à envoyer aux utilisateurs qui en ont besoin, quand ils en ont besoin.</a:t>
            </a:r>
          </a:p>
          <a:p>
            <a:pPr>
              <a:lnSpc>
                <a:spcPct val="100000"/>
              </a:lnSpc>
            </a:pPr>
            <a:endParaRPr lang="en-IN" dirty="0"/>
          </a:p>
        </p:txBody>
      </p:sp>
      <p:pic>
        <p:nvPicPr>
          <p:cNvPr id="11" name="Picture 10"/>
          <p:cNvPicPr>
            <a:picLocks noChangeAspect="1"/>
          </p:cNvPicPr>
          <p:nvPr/>
        </p:nvPicPr>
        <p:blipFill>
          <a:blip r:embed="rId3" cstate="print"/>
          <a:stretch>
            <a:fillRect/>
          </a:stretch>
        </p:blipFill>
        <p:spPr>
          <a:xfrm>
            <a:off x="6482862" y="994822"/>
            <a:ext cx="5216769" cy="581108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2993" y="2665424"/>
            <a:ext cx="1842406" cy="2785807"/>
          </a:xfrm>
          <a:prstGeom prst="rect">
            <a:avLst/>
          </a:prstGeom>
        </p:spPr>
      </p:pic>
      <p:sp>
        <p:nvSpPr>
          <p:cNvPr id="13" name="TextBox 12"/>
          <p:cNvSpPr txBox="1"/>
          <p:nvPr/>
        </p:nvSpPr>
        <p:spPr>
          <a:xfrm>
            <a:off x="2485293" y="4058327"/>
            <a:ext cx="1219200" cy="422031"/>
          </a:xfrm>
          <a:prstGeom prst="rect">
            <a:avLst/>
          </a:prstGeom>
          <a:noFill/>
          <a:ln w="28575">
            <a:solidFill>
              <a:srgbClr val="FF0000"/>
            </a:solidFill>
          </a:ln>
        </p:spPr>
        <p:txBody>
          <a:bodyPr wrap="square" rtlCol="0">
            <a:spAutoFit/>
          </a:bodyPr>
          <a:lstStyle/>
          <a:p>
            <a:pPr algn="l"/>
            <a:endParaRPr lang="en-US" dirty="0">
              <a:solidFill>
                <a:schemeClr val="tx2"/>
              </a:solidFill>
              <a:latin typeface="Salesforce Sans" panose="020B0505020202020203" pitchFamily="34" charset="0"/>
              <a:cs typeface="Arial" pitchFamily="34" charset="0"/>
            </a:endParaRPr>
          </a:p>
        </p:txBody>
      </p:sp>
      <p:sp>
        <p:nvSpPr>
          <p:cNvPr id="14" name="Right Arrow 13"/>
          <p:cNvSpPr/>
          <p:nvPr/>
        </p:nvSpPr>
        <p:spPr bwMode="auto">
          <a:xfrm>
            <a:off x="4056185" y="3704492"/>
            <a:ext cx="2250830" cy="668216"/>
          </a:xfrm>
          <a:prstGeom prst="rightArrow">
            <a:avLst/>
          </a:prstGeom>
          <a:solidFill>
            <a:schemeClr val="bg1"/>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5" name="TextBox 14"/>
          <p:cNvSpPr txBox="1"/>
          <p:nvPr/>
        </p:nvSpPr>
        <p:spPr>
          <a:xfrm>
            <a:off x="6658709" y="4372708"/>
            <a:ext cx="2708029" cy="614895"/>
          </a:xfrm>
          <a:prstGeom prst="rect">
            <a:avLst/>
          </a:prstGeom>
          <a:noFill/>
          <a:ln w="28575">
            <a:solidFill>
              <a:srgbClr val="FF0000"/>
            </a:solidFill>
          </a:ln>
        </p:spPr>
        <p:txBody>
          <a:bodyPr wrap="square" rtlCol="0">
            <a:spAutoFit/>
          </a:bodyPr>
          <a:lstStyle/>
          <a:p>
            <a:pPr algn="l"/>
            <a:endParaRPr lang="en-US" dirty="0">
              <a:solidFill>
                <a:schemeClr val="tx2"/>
              </a:solidFill>
              <a:latin typeface="Salesforce Sans" panose="020B0505020202020203" pitchFamily="34" charset="0"/>
              <a:cs typeface="Arial" pitchFamily="34" charset="0"/>
            </a:endParaRPr>
          </a:p>
        </p:txBody>
      </p:sp>
      <p:sp>
        <p:nvSpPr>
          <p:cNvPr id="16" name="TextBox 15"/>
          <p:cNvSpPr txBox="1"/>
          <p:nvPr/>
        </p:nvSpPr>
        <p:spPr>
          <a:xfrm>
            <a:off x="6658709" y="2010223"/>
            <a:ext cx="2110153" cy="605882"/>
          </a:xfrm>
          <a:prstGeom prst="rect">
            <a:avLst/>
          </a:prstGeom>
          <a:noFill/>
          <a:ln w="28575">
            <a:solidFill>
              <a:srgbClr val="FF0000"/>
            </a:solidFill>
          </a:ln>
        </p:spPr>
        <p:txBody>
          <a:bodyPr wrap="square" rtlCol="0">
            <a:spAutoFit/>
          </a:bodyPr>
          <a:lstStyle/>
          <a:p>
            <a:pPr algn="l"/>
            <a:endParaRPr lang="en-US" dirty="0">
              <a:solidFill>
                <a:schemeClr val="tx2"/>
              </a:solidFill>
              <a:latin typeface="Salesforce Sans" panose="020B0505020202020203" pitchFamily="34" charset="0"/>
              <a:cs typeface="Arial" pitchFamily="34" charset="0"/>
            </a:endParaRPr>
          </a:p>
        </p:txBody>
      </p:sp>
      <p:sp>
        <p:nvSpPr>
          <p:cNvPr id="17" name="TextBox 16"/>
          <p:cNvSpPr txBox="1"/>
          <p:nvPr/>
        </p:nvSpPr>
        <p:spPr>
          <a:xfrm>
            <a:off x="6658709" y="2616434"/>
            <a:ext cx="3589461" cy="605882"/>
          </a:xfrm>
          <a:prstGeom prst="rect">
            <a:avLst/>
          </a:prstGeom>
          <a:noFill/>
          <a:ln w="28575">
            <a:solidFill>
              <a:srgbClr val="FF0000"/>
            </a:solidFill>
          </a:ln>
        </p:spPr>
        <p:txBody>
          <a:bodyPr wrap="square" rtlCol="0">
            <a:spAutoFit/>
          </a:bodyPr>
          <a:lstStyle/>
          <a:p>
            <a:pPr algn="l"/>
            <a:endParaRPr lang="en-US" dirty="0">
              <a:solidFill>
                <a:schemeClr val="tx2"/>
              </a:solidFill>
              <a:latin typeface="Salesforce Sans" panose="020B0505020202020203" pitchFamily="34" charset="0"/>
              <a:cs typeface="Arial" pitchFamily="34" charset="0"/>
            </a:endParaRPr>
          </a:p>
        </p:txBody>
      </p:sp>
    </p:spTree>
    <p:extLst>
      <p:ext uri="{BB962C8B-B14F-4D97-AF65-F5344CB8AC3E}">
        <p14:creationId xmlns:p14="http://schemas.microsoft.com/office/powerpoint/2010/main" val="416195658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368</a:t>
            </a:fld>
            <a:endParaRPr lang="en-US" smtClean="0"/>
          </a:p>
        </p:txBody>
      </p:sp>
      <p:sp>
        <p:nvSpPr>
          <p:cNvPr id="3" name="Text Placeholder 2"/>
          <p:cNvSpPr>
            <a:spLocks noGrp="1"/>
          </p:cNvSpPr>
          <p:nvPr>
            <p:ph type="body" sz="quarter" idx="11"/>
          </p:nvPr>
        </p:nvSpPr>
        <p:spPr/>
        <p:txBody>
          <a:bodyPr/>
          <a:lstStyle/>
          <a:p>
            <a:r>
              <a:rPr lang="fr-FR"/>
              <a:t>Programmer et envoyer un rapport par e-mail (suite)</a:t>
            </a:r>
          </a:p>
        </p:txBody>
      </p:sp>
      <p:sp>
        <p:nvSpPr>
          <p:cNvPr id="4" name="Text Placeholder 3"/>
          <p:cNvSpPr>
            <a:spLocks noGrp="1"/>
          </p:cNvSpPr>
          <p:nvPr>
            <p:ph type="body" sz="quarter" idx="12"/>
          </p:nvPr>
        </p:nvSpPr>
        <p:spPr>
          <a:xfrm>
            <a:off x="455732" y="1055077"/>
            <a:ext cx="5849817" cy="5492680"/>
          </a:xfrm>
        </p:spPr>
        <p:txBody>
          <a:bodyPr/>
          <a:lstStyle/>
          <a:p>
            <a:pPr>
              <a:lnSpc>
                <a:spcPct val="100000"/>
              </a:lnSpc>
            </a:pPr>
            <a:r>
              <a:rPr lang="fr-FR" sz="2200" dirty="0"/>
              <a:t>Lorsque vous programmez un rapport :</a:t>
            </a:r>
          </a:p>
          <a:p>
            <a:pPr lvl="1">
              <a:lnSpc>
                <a:spcPct val="100000"/>
              </a:lnSpc>
            </a:pPr>
            <a:r>
              <a:rPr lang="fr-FR" sz="2200" dirty="0" smtClean="0"/>
              <a:t>L'utilisateur </a:t>
            </a:r>
            <a:r>
              <a:rPr lang="fr-FR" sz="2200" dirty="0"/>
              <a:t>actif détermine les données de quelles personnes sont visibles dans le rapport.</a:t>
            </a:r>
          </a:p>
          <a:p>
            <a:pPr lvl="1">
              <a:lnSpc>
                <a:spcPct val="100000"/>
              </a:lnSpc>
            </a:pPr>
            <a:r>
              <a:rPr lang="fr-FR" sz="2200" spc="-20" dirty="0" smtClean="0"/>
              <a:t>L'utilisateur </a:t>
            </a:r>
            <a:r>
              <a:rPr lang="fr-FR" sz="2200" spc="-20" dirty="0"/>
              <a:t>actif doit avoir accès au fichier dans lequel le rapport est enregistré.</a:t>
            </a:r>
          </a:p>
          <a:p>
            <a:pPr lvl="1">
              <a:lnSpc>
                <a:spcPct val="100000"/>
              </a:lnSpc>
            </a:pPr>
            <a:r>
              <a:rPr lang="fr-FR" sz="2200" spc="-20" dirty="0"/>
              <a:t>Tous les destinataires </a:t>
            </a:r>
            <a:r>
              <a:rPr lang="fr-FR" sz="2200" spc="-20" dirty="0" smtClean="0"/>
              <a:t>d'e-mail</a:t>
            </a:r>
            <a:r>
              <a:rPr lang="pl-PL" sz="2200" spc="-20" dirty="0" smtClean="0"/>
              <a:t> </a:t>
            </a:r>
            <a:r>
              <a:rPr lang="fr-FR" sz="2200" spc="-20" dirty="0" smtClean="0"/>
              <a:t>doivent </a:t>
            </a:r>
            <a:r>
              <a:rPr lang="fr-FR" sz="2200" spc="-20" dirty="0"/>
              <a:t>avoir accès au même dossier.</a:t>
            </a:r>
          </a:p>
          <a:p>
            <a:pPr lvl="1">
              <a:lnSpc>
                <a:spcPct val="100000"/>
              </a:lnSpc>
            </a:pPr>
            <a:r>
              <a:rPr lang="fr-FR" sz="2200" spc="-20" dirty="0"/>
              <a:t>Le rapport est envoyé par e-mail dans </a:t>
            </a:r>
            <a:r>
              <a:rPr lang="fr-FR" sz="2200" spc="-20" dirty="0" smtClean="0"/>
              <a:t>les</a:t>
            </a:r>
            <a:r>
              <a:rPr lang="pl-PL" sz="2200" spc="-20" dirty="0" smtClean="0"/>
              <a:t> </a:t>
            </a:r>
            <a:r>
              <a:rPr lang="fr-FR" sz="2200" spc="-20" dirty="0" smtClean="0"/>
              <a:t>30 </a:t>
            </a:r>
            <a:r>
              <a:rPr lang="fr-FR" sz="2200" spc="-20" dirty="0"/>
              <a:t>minutes après </a:t>
            </a:r>
            <a:r>
              <a:rPr lang="fr-FR" sz="2200" spc="-20" dirty="0" smtClean="0"/>
              <a:t>l'heure </a:t>
            </a:r>
            <a:r>
              <a:rPr lang="fr-FR" sz="2200" spc="-20" dirty="0"/>
              <a:t>de début </a:t>
            </a:r>
            <a:br>
              <a:rPr lang="fr-FR" sz="2200" spc="-20" dirty="0"/>
            </a:br>
            <a:r>
              <a:rPr lang="fr-FR" sz="2200" spc="-20" dirty="0"/>
              <a:t>choisie.</a:t>
            </a:r>
          </a:p>
          <a:p>
            <a:pPr lvl="1">
              <a:lnSpc>
                <a:spcPct val="100000"/>
              </a:lnSpc>
            </a:pPr>
            <a:r>
              <a:rPr lang="fr-FR" sz="2200" spc="-20" dirty="0"/>
              <a:t>Remarque : vous devez avoir </a:t>
            </a:r>
            <a:r>
              <a:rPr lang="fr-FR" sz="2200" spc="-20" dirty="0" smtClean="0"/>
              <a:t>l'autorisation </a:t>
            </a:r>
            <a:r>
              <a:rPr lang="fr-FR" sz="2200" spc="-20" dirty="0"/>
              <a:t>« Voir toutes les données » pour spécifier un utilisateur actif autre que vous-même.</a:t>
            </a:r>
          </a:p>
          <a:p>
            <a:pPr lvl="1">
              <a:lnSpc>
                <a:spcPct val="100000"/>
              </a:lnSpc>
            </a:pPr>
            <a:endParaRPr lang="en-US" sz="2200" dirty="0"/>
          </a:p>
          <a:p>
            <a:pPr>
              <a:lnSpc>
                <a:spcPct val="100000"/>
              </a:lnSpc>
            </a:pPr>
            <a:endParaRPr lang="en-IN" sz="2200" dirty="0"/>
          </a:p>
        </p:txBody>
      </p:sp>
      <p:pic>
        <p:nvPicPr>
          <p:cNvPr id="7" name="Picture 6"/>
          <p:cNvPicPr>
            <a:picLocks noChangeAspect="1"/>
          </p:cNvPicPr>
          <p:nvPr/>
        </p:nvPicPr>
        <p:blipFill>
          <a:blip r:embed="rId3" cstate="print"/>
          <a:stretch>
            <a:fillRect/>
          </a:stretch>
        </p:blipFill>
        <p:spPr>
          <a:xfrm>
            <a:off x="6400799" y="921837"/>
            <a:ext cx="5111261" cy="5952445"/>
          </a:xfrm>
          <a:prstGeom prst="rect">
            <a:avLst/>
          </a:prstGeom>
        </p:spPr>
      </p:pic>
      <p:sp>
        <p:nvSpPr>
          <p:cNvPr id="8" name="TextBox 7"/>
          <p:cNvSpPr txBox="1"/>
          <p:nvPr/>
        </p:nvSpPr>
        <p:spPr>
          <a:xfrm>
            <a:off x="6600094" y="5076093"/>
            <a:ext cx="3364521" cy="855784"/>
          </a:xfrm>
          <a:prstGeom prst="rect">
            <a:avLst/>
          </a:prstGeom>
          <a:noFill/>
          <a:ln w="28575">
            <a:solidFill>
              <a:srgbClr val="FF0000"/>
            </a:solidFill>
          </a:ln>
        </p:spPr>
        <p:txBody>
          <a:bodyPr wrap="square" rtlCol="0">
            <a:spAutoFit/>
          </a:bodyPr>
          <a:lstStyle/>
          <a:p>
            <a:pPr algn="l"/>
            <a:endParaRPr lang="en-US" dirty="0">
              <a:solidFill>
                <a:schemeClr val="tx2"/>
              </a:solidFill>
              <a:latin typeface="Salesforce Sans" panose="020B0505020202020203" pitchFamily="34" charset="0"/>
              <a:cs typeface="Arial" pitchFamily="34" charset="0"/>
            </a:endParaRPr>
          </a:p>
        </p:txBody>
      </p:sp>
    </p:spTree>
    <p:extLst>
      <p:ext uri="{BB962C8B-B14F-4D97-AF65-F5344CB8AC3E}">
        <p14:creationId xmlns:p14="http://schemas.microsoft.com/office/powerpoint/2010/main" val="10938470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t>Module 7 : Rapports et tableaux de bord</a:t>
            </a:r>
          </a:p>
        </p:txBody>
      </p:sp>
      <p:sp>
        <p:nvSpPr>
          <p:cNvPr id="3" name="Text Placeholder 2"/>
          <p:cNvSpPr>
            <a:spLocks noGrp="1"/>
          </p:cNvSpPr>
          <p:nvPr>
            <p:ph type="body" sz="quarter" idx="13"/>
          </p:nvPr>
        </p:nvSpPr>
        <p:spPr>
          <a:xfrm>
            <a:off x="455730" y="1371600"/>
            <a:ext cx="10002719" cy="2883877"/>
          </a:xfrm>
        </p:spPr>
        <p:txBody>
          <a:bodyPr/>
          <a:lstStyle/>
          <a:p>
            <a:pPr marL="342900" lvl="2" indent="-342900">
              <a:spcBef>
                <a:spcPts val="900"/>
              </a:spcBef>
              <a:buFont typeface="Arial" panose="020B0604020202020204" pitchFamily="34" charset="0"/>
              <a:buChar char="•"/>
            </a:pPr>
            <a:r>
              <a:rPr lang="fr-FR" sz="2400" dirty="0">
                <a:latin typeface="+mn-lt"/>
              </a:rPr>
              <a:t>Exécution et modification de rapports</a:t>
            </a:r>
          </a:p>
          <a:p>
            <a:pPr marL="342900" lvl="1" indent="-342900">
              <a:spcBef>
                <a:spcPts val="900"/>
              </a:spcBef>
              <a:buFont typeface="Arial" panose="020B0604020202020204" pitchFamily="34" charset="0"/>
              <a:buChar char="•"/>
            </a:pPr>
            <a:r>
              <a:rPr lang="fr-FR" dirty="0">
                <a:latin typeface="+mn-lt"/>
              </a:rPr>
              <a:t>Création de nouveaux rapports avec le générateur de rapport</a:t>
            </a:r>
          </a:p>
          <a:p>
            <a:pPr marL="342900" lvl="1" indent="-342900">
              <a:spcBef>
                <a:spcPts val="900"/>
              </a:spcBef>
              <a:buFont typeface="Arial" panose="020B0604020202020204" pitchFamily="34" charset="0"/>
              <a:buChar char="•"/>
            </a:pPr>
            <a:r>
              <a:rPr lang="en-US" altLang="ja-JP" dirty="0"/>
              <a:t>Travail</a:t>
            </a:r>
            <a:r>
              <a:rPr lang="fr-FR" dirty="0" smtClean="0">
                <a:latin typeface="+mn-lt"/>
              </a:rPr>
              <a:t> </a:t>
            </a:r>
            <a:r>
              <a:rPr lang="fr-FR" dirty="0">
                <a:latin typeface="+mn-lt"/>
              </a:rPr>
              <a:t>avec des filtres de rapport</a:t>
            </a:r>
          </a:p>
          <a:p>
            <a:pPr marL="342900" lvl="1" indent="-342900">
              <a:spcBef>
                <a:spcPts val="900"/>
              </a:spcBef>
              <a:buFont typeface="Arial" panose="020B0604020202020204" pitchFamily="34" charset="0"/>
              <a:buChar char="•"/>
            </a:pPr>
            <a:r>
              <a:rPr lang="fr-FR" dirty="0">
                <a:latin typeface="+mn-lt"/>
              </a:rPr>
              <a:t>Synthèse avec des formules et des résumés visuels</a:t>
            </a:r>
          </a:p>
          <a:p>
            <a:pPr marL="342900" lvl="1" indent="-342900">
              <a:spcBef>
                <a:spcPts val="900"/>
              </a:spcBef>
              <a:buFont typeface="Arial" panose="020B0604020202020204" pitchFamily="34" charset="0"/>
              <a:buChar char="•"/>
            </a:pPr>
            <a:r>
              <a:rPr lang="fr-FR" dirty="0">
                <a:latin typeface="+mn-lt"/>
              </a:rPr>
              <a:t>Impression, exportation et envoi de rapports par e-mail </a:t>
            </a:r>
          </a:p>
          <a:p>
            <a:pPr marL="342900" lvl="1" indent="-342900">
              <a:spcBef>
                <a:spcPts val="900"/>
              </a:spcBef>
              <a:buFont typeface="Arial" panose="020B0604020202020204" pitchFamily="34" charset="0"/>
              <a:buChar char="•"/>
            </a:pPr>
            <a:r>
              <a:rPr lang="fr-FR" b="1" dirty="0">
                <a:latin typeface="+mn-lt"/>
              </a:rPr>
              <a:t>Création de tableaux de bord</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369</a:t>
            </a:fld>
            <a:endParaRPr lang="en-US"/>
          </a:p>
        </p:txBody>
      </p:sp>
    </p:spTree>
    <p:extLst>
      <p:ext uri="{BB962C8B-B14F-4D97-AF65-F5344CB8AC3E}">
        <p14:creationId xmlns:p14="http://schemas.microsoft.com/office/powerpoint/2010/main" val="1911637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37</a:t>
            </a:fld>
            <a:endParaRPr lang="en-US"/>
          </a:p>
        </p:txBody>
      </p:sp>
      <p:sp>
        <p:nvSpPr>
          <p:cNvPr id="3" name="Text Placeholder 2"/>
          <p:cNvSpPr>
            <a:spLocks noGrp="1"/>
          </p:cNvSpPr>
          <p:nvPr>
            <p:ph type="body" sz="quarter" idx="11"/>
          </p:nvPr>
        </p:nvSpPr>
        <p:spPr/>
        <p:txBody>
          <a:bodyPr/>
          <a:lstStyle/>
          <a:p>
            <a:r>
              <a:rPr lang="fr-FR"/>
              <a:t>Formation et certification </a:t>
            </a:r>
          </a:p>
        </p:txBody>
      </p:sp>
      <p:sp>
        <p:nvSpPr>
          <p:cNvPr id="4" name="Text Placeholder 3"/>
          <p:cNvSpPr>
            <a:spLocks noGrp="1"/>
          </p:cNvSpPr>
          <p:nvPr>
            <p:ph type="body" sz="quarter" idx="12"/>
          </p:nvPr>
        </p:nvSpPr>
        <p:spPr>
          <a:xfrm>
            <a:off x="455732" y="1093304"/>
            <a:ext cx="5522879" cy="5307496"/>
          </a:xfrm>
        </p:spPr>
        <p:txBody>
          <a:bodyPr/>
          <a:lstStyle/>
          <a:p>
            <a:pPr>
              <a:lnSpc>
                <a:spcPct val="100000"/>
              </a:lnSpc>
            </a:pPr>
            <a:r>
              <a:rPr lang="fr-FR" dirty="0"/>
              <a:t>En tant </a:t>
            </a:r>
            <a:r>
              <a:rPr lang="fr-FR" dirty="0" smtClean="0"/>
              <a:t>qu'administrateur</a:t>
            </a:r>
            <a:r>
              <a:rPr lang="fr-FR" dirty="0"/>
              <a:t>, il se peut que vous soyez appelé à former les utilisateurs </a:t>
            </a:r>
            <a:r>
              <a:rPr lang="fr-FR" dirty="0" smtClean="0"/>
              <a:t>ou </a:t>
            </a:r>
            <a:r>
              <a:rPr lang="fr-FR" dirty="0"/>
              <a:t>à influencer </a:t>
            </a:r>
            <a:r>
              <a:rPr lang="fr-FR" dirty="0" smtClean="0"/>
              <a:t>l'adoption </a:t>
            </a:r>
            <a:r>
              <a:rPr lang="fr-FR" dirty="0"/>
              <a:t>de </a:t>
            </a:r>
            <a:r>
              <a:rPr lang="fr-FR" dirty="0" err="1"/>
              <a:t>Salesforce</a:t>
            </a:r>
            <a:r>
              <a:rPr lang="fr-FR" dirty="0"/>
              <a:t> par les utilisateurs. De plus, il vous sera </a:t>
            </a:r>
            <a:r>
              <a:rPr lang="pl-PL" dirty="0" smtClean="0"/>
              <a:t/>
            </a:r>
            <a:br>
              <a:rPr lang="pl-PL" dirty="0" smtClean="0"/>
            </a:br>
            <a:r>
              <a:rPr lang="fr-FR" dirty="0" smtClean="0"/>
              <a:t>utile </a:t>
            </a:r>
            <a:r>
              <a:rPr lang="fr-FR" dirty="0"/>
              <a:t>de surveiller les mises à jour, améliorations et nouvelles fonctionnalités que </a:t>
            </a:r>
            <a:r>
              <a:rPr lang="fr-FR" dirty="0" err="1"/>
              <a:t>Salesforce</a:t>
            </a:r>
            <a:r>
              <a:rPr lang="fr-FR" dirty="0"/>
              <a:t> </a:t>
            </a:r>
            <a:r>
              <a:rPr lang="pl-PL" dirty="0" smtClean="0"/>
              <a:t/>
            </a:r>
            <a:br>
              <a:rPr lang="pl-PL" dirty="0" smtClean="0"/>
            </a:br>
            <a:r>
              <a:rPr lang="fr-FR" dirty="0" smtClean="0"/>
              <a:t>publie </a:t>
            </a:r>
            <a:r>
              <a:rPr lang="fr-FR" dirty="0"/>
              <a:t>trois fois par an.</a:t>
            </a:r>
          </a:p>
          <a:p>
            <a:endParaRPr lang="en-IN" dirty="0"/>
          </a:p>
        </p:txBody>
      </p:sp>
      <p:sp>
        <p:nvSpPr>
          <p:cNvPr id="5" name="Text Placeholder 4"/>
          <p:cNvSpPr>
            <a:spLocks noGrp="1"/>
          </p:cNvSpPr>
          <p:nvPr>
            <p:ph type="body" sz="quarter" idx="13"/>
          </p:nvPr>
        </p:nvSpPr>
        <p:spPr>
          <a:xfrm>
            <a:off x="6190538" y="1093304"/>
            <a:ext cx="5596077" cy="5307496"/>
          </a:xfrm>
        </p:spPr>
        <p:txBody>
          <a:bodyPr/>
          <a:lstStyle/>
          <a:p>
            <a:pPr marL="342900" lvl="0" indent="-342900" fontAlgn="auto">
              <a:lnSpc>
                <a:spcPct val="100000"/>
              </a:lnSpc>
              <a:spcBef>
                <a:spcPts val="1200"/>
              </a:spcBef>
              <a:spcAft>
                <a:spcPts val="0"/>
              </a:spcAft>
              <a:buFont typeface="Arial" panose="020B0604020202020204" pitchFamily="34" charset="0"/>
              <a:buChar char="•"/>
              <a:defRPr/>
            </a:pPr>
            <a:r>
              <a:rPr lang="fr-FR" dirty="0"/>
              <a:t>La formation en ligne, les notes de version et la documentation sont disponibles dans Aide et formation.</a:t>
            </a:r>
          </a:p>
          <a:p>
            <a:pPr marL="342900" lvl="0" indent="-342900" fontAlgn="auto">
              <a:lnSpc>
                <a:spcPct val="100000"/>
              </a:lnSpc>
              <a:spcBef>
                <a:spcPts val="1200"/>
              </a:spcBef>
              <a:spcAft>
                <a:spcPts val="0"/>
              </a:spcAft>
              <a:buFont typeface="Arial" panose="020B0604020202020204" pitchFamily="34" charset="0"/>
              <a:buChar char="•"/>
              <a:defRPr/>
            </a:pPr>
            <a:r>
              <a:rPr lang="fr-FR" dirty="0"/>
              <a:t>Des vidéos de démonstration </a:t>
            </a:r>
            <a:r>
              <a:rPr lang="pl-PL" dirty="0" smtClean="0"/>
              <a:t/>
            </a:r>
            <a:br>
              <a:rPr lang="pl-PL" dirty="0" smtClean="0"/>
            </a:br>
            <a:r>
              <a:rPr lang="fr-FR" dirty="0" smtClean="0"/>
              <a:t>How-To </a:t>
            </a:r>
            <a:r>
              <a:rPr lang="fr-FR" dirty="0"/>
              <a:t>(Comment faire pour...) sont disponibles à travers toute </a:t>
            </a:r>
            <a:r>
              <a:rPr lang="fr-FR" dirty="0" smtClean="0"/>
              <a:t>l'application</a:t>
            </a:r>
            <a:r>
              <a:rPr lang="fr-FR" dirty="0"/>
              <a:t>.</a:t>
            </a:r>
          </a:p>
          <a:p>
            <a:pPr marL="342900" lvl="0" indent="-342900">
              <a:lnSpc>
                <a:spcPct val="100000"/>
              </a:lnSpc>
              <a:spcBef>
                <a:spcPts val="1200"/>
              </a:spcBef>
              <a:buFont typeface="Arial" panose="020B0604020202020204" pitchFamily="34" charset="0"/>
              <a:buChar char="•"/>
              <a:defRPr/>
            </a:pPr>
            <a:r>
              <a:rPr lang="fr-FR" dirty="0"/>
              <a:t>La communauté </a:t>
            </a:r>
            <a:r>
              <a:rPr lang="fr-FR" dirty="0" err="1"/>
              <a:t>Trailblazer</a:t>
            </a:r>
            <a:r>
              <a:rPr lang="fr-FR" dirty="0"/>
              <a:t> est un endroit fantastique pour rencontrer </a:t>
            </a:r>
            <a:r>
              <a:rPr lang="fr-FR" dirty="0" smtClean="0"/>
              <a:t>d'autres </a:t>
            </a:r>
            <a:r>
              <a:rPr lang="fr-FR" dirty="0"/>
              <a:t>administrateurs, échanger des idées et poser des questions.</a:t>
            </a:r>
          </a:p>
          <a:p>
            <a:endParaRPr lang="en-IN" dirty="0"/>
          </a:p>
        </p:txBody>
      </p:sp>
    </p:spTree>
    <p:extLst>
      <p:ext uri="{BB962C8B-B14F-4D97-AF65-F5344CB8AC3E}">
        <p14:creationId xmlns:p14="http://schemas.microsoft.com/office/powerpoint/2010/main" val="332545324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370</a:t>
            </a:fld>
            <a:endParaRPr lang="en-US" smtClean="0"/>
          </a:p>
        </p:txBody>
      </p:sp>
      <p:sp>
        <p:nvSpPr>
          <p:cNvPr id="3" name="Text Placeholder 2"/>
          <p:cNvSpPr>
            <a:spLocks noGrp="1"/>
          </p:cNvSpPr>
          <p:nvPr>
            <p:ph type="body" sz="quarter" idx="11"/>
          </p:nvPr>
        </p:nvSpPr>
        <p:spPr/>
        <p:txBody>
          <a:bodyPr/>
          <a:lstStyle/>
          <a:p>
            <a:r>
              <a:rPr lang="fr-FR"/>
              <a:t>Création de tableaux de bord</a:t>
            </a:r>
          </a:p>
        </p:txBody>
      </p:sp>
      <p:graphicFrame>
        <p:nvGraphicFramePr>
          <p:cNvPr id="4" name="Table 3"/>
          <p:cNvGraphicFramePr>
            <a:graphicFrameLocks noGrp="1"/>
          </p:cNvGraphicFramePr>
          <p:nvPr>
            <p:extLst>
              <p:ext uri="{D42A27DB-BD31-4B8C-83A1-F6EECF244321}">
                <p14:modId xmlns:p14="http://schemas.microsoft.com/office/powerpoint/2010/main" val="733540166"/>
              </p:ext>
            </p:extLst>
          </p:nvPr>
        </p:nvGraphicFramePr>
        <p:xfrm>
          <a:off x="1540052" y="1577413"/>
          <a:ext cx="8926668" cy="467909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smtClean="0">
                          <a:solidFill>
                            <a:schemeClr val="tx1"/>
                          </a:solidFill>
                          <a:latin typeface="Salesforce Sans" panose="020B0505020202020203" pitchFamily="34" charset="0"/>
                          <a:ea typeface="Segoe UI" pitchFamily="34" charset="0"/>
                          <a:cs typeface="Segoe UI" pitchFamily="34" charset="0"/>
                        </a:rPr>
                        <a:t>J'ai quelques </a:t>
                      </a:r>
                      <a:r>
                        <a:rPr lang="fr-FR" sz="1800" b="0" dirty="0">
                          <a:solidFill>
                            <a:schemeClr val="tx1"/>
                          </a:solidFill>
                          <a:latin typeface="Salesforce Sans" panose="020B0505020202020203" pitchFamily="34" charset="0"/>
                          <a:ea typeface="Segoe UI" pitchFamily="34" charset="0"/>
                          <a:cs typeface="Segoe UI" pitchFamily="34" charset="0"/>
                        </a:rPr>
                        <a:t>rapports que je dois consulter de manière régulière et partager avec mon équipe. Pourriez-vous générer un tableau de bord des ventes mondiales qui me permettrait de voir les informations clés en un coup </a:t>
                      </a:r>
                      <a:r>
                        <a:rPr lang="fr-FR" sz="1800" b="0" dirty="0" smtClean="0">
                          <a:solidFill>
                            <a:schemeClr val="tx1"/>
                          </a:solidFill>
                          <a:latin typeface="Salesforce Sans" panose="020B0505020202020203" pitchFamily="34" charset="0"/>
                          <a:ea typeface="Segoe UI" pitchFamily="34" charset="0"/>
                          <a:cs typeface="Segoe UI" pitchFamily="34" charset="0"/>
                        </a:rPr>
                        <a:t>d'œil</a:t>
                      </a:r>
                      <a:r>
                        <a:rPr lang="fr-FR" sz="1800" b="0" dirty="0">
                          <a:solidFill>
                            <a:schemeClr val="tx1"/>
                          </a:solidFill>
                          <a:latin typeface="Salesforce Sans" panose="020B0505020202020203" pitchFamily="34" charset="0"/>
                          <a:ea typeface="Segoe UI" pitchFamily="34" charset="0"/>
                          <a:cs typeface="Segoe UI" pitchFamily="34" charset="0"/>
                        </a:rPr>
                        <a:t>, et qui serait également accessible à mon équipe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14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Ling</a:t>
                      </a:r>
                      <a:r>
                        <a:rPr lang="fr-FR" sz="1600" b="0" baseline="0">
                          <a:solidFill>
                            <a:srgbClr val="0070C0"/>
                          </a:solidFill>
                          <a:latin typeface="Salesforce Sans" panose="020B0505020202020203" pitchFamily="34" charset="0"/>
                          <a:ea typeface="Segoe UI" pitchFamily="34" charset="0"/>
                          <a:cs typeface="Segoe UI" pitchFamily="34" charset="0"/>
                        </a:rPr>
                        <a:t> Wu </a:t>
                      </a:r>
                      <a:r>
                        <a:rPr lang="fr-FR" sz="1600" b="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John Wiseman</a:t>
                      </a:r>
                    </a:p>
                    <a:p>
                      <a:pPr marL="0" marR="0" indent="0" algn="l" defTabSz="914240" rtl="0" eaLnBrk="1" fontAlgn="auto" latinLnBrk="0" hangingPunct="1">
                        <a:lnSpc>
                          <a:spcPct val="100000"/>
                        </a:lnSpc>
                        <a:spcBef>
                          <a:spcPts val="0"/>
                        </a:spcBef>
                        <a:spcAft>
                          <a:spcPts val="0"/>
                        </a:spcAft>
                        <a:buClrTx/>
                        <a:buSzTx/>
                        <a:buFontTx/>
                        <a:buNone/>
                        <a:tabLst/>
                        <a:defRPr/>
                      </a:pPr>
                      <a:r>
                        <a:rPr lang="fr-FR" sz="1800" b="0" baseline="0" dirty="0">
                          <a:solidFill>
                            <a:schemeClr val="tx1"/>
                          </a:solidFill>
                          <a:latin typeface="Salesforce Sans" panose="020B0505020202020203" pitchFamily="34" charset="0"/>
                          <a:ea typeface="Segoe UI" pitchFamily="34" charset="0"/>
                          <a:cs typeface="Segoe UI" pitchFamily="34" charset="0"/>
                        </a:rPr>
                        <a:t>Je cherche quelque chose de semblable qui me permettrait de contrôler </a:t>
                      </a:r>
                      <a:r>
                        <a:rPr lang="fr-FR" sz="1800" b="0" baseline="0" dirty="0" smtClean="0">
                          <a:solidFill>
                            <a:schemeClr val="tx1"/>
                          </a:solidFill>
                          <a:latin typeface="Salesforce Sans" panose="020B0505020202020203" pitchFamily="34" charset="0"/>
                          <a:ea typeface="Segoe UI" pitchFamily="34" charset="0"/>
                          <a:cs typeface="Segoe UI" pitchFamily="34" charset="0"/>
                        </a:rPr>
                        <a:t>l'adoption </a:t>
                      </a:r>
                      <a:r>
                        <a:rPr lang="fr-FR" sz="1800" b="0" baseline="0" dirty="0">
                          <a:solidFill>
                            <a:schemeClr val="tx1"/>
                          </a:solidFill>
                          <a:latin typeface="Salesforce Sans" panose="020B0505020202020203" pitchFamily="34" charset="0"/>
                          <a:ea typeface="Segoe UI" pitchFamily="34" charset="0"/>
                          <a:cs typeface="Segoe UI" pitchFamily="34" charset="0"/>
                        </a:rPr>
                        <a:t>de </a:t>
                      </a:r>
                      <a:r>
                        <a:rPr lang="fr-FR" sz="1800" b="0" baseline="0" dirty="0" err="1">
                          <a:solidFill>
                            <a:schemeClr val="tx1"/>
                          </a:solidFill>
                          <a:latin typeface="Salesforce Sans" panose="020B0505020202020203" pitchFamily="34" charset="0"/>
                          <a:ea typeface="Segoe UI" pitchFamily="34" charset="0"/>
                          <a:cs typeface="Segoe UI" pitchFamily="34" charset="0"/>
                        </a:rPr>
                        <a:t>Salesforce</a:t>
                      </a:r>
                      <a:r>
                        <a:rPr lang="fr-FR" sz="1800" b="0" baseline="0" dirty="0">
                          <a:solidFill>
                            <a:schemeClr val="tx1"/>
                          </a:solidFill>
                          <a:latin typeface="Salesforce Sans" panose="020B0505020202020203" pitchFamily="34" charset="0"/>
                          <a:ea typeface="Segoe UI" pitchFamily="34" charset="0"/>
                          <a:cs typeface="Segoe UI" pitchFamily="34" charset="0"/>
                        </a:rPr>
                        <a:t> des utilisateurs. Peut-être quelque chose avec des graphiques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43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2" cstate="print"/>
          <a:srcRect l="1970" t="12280" r="78654" b="85404"/>
          <a:stretch/>
        </p:blipFill>
        <p:spPr>
          <a:xfrm>
            <a:off x="1752938" y="3783945"/>
            <a:ext cx="3280454" cy="277523"/>
          </a:xfrm>
          <a:prstGeom prst="rect">
            <a:avLst/>
          </a:prstGeom>
        </p:spPr>
      </p:pic>
      <p:pic>
        <p:nvPicPr>
          <p:cNvPr id="6" name="Picture 5"/>
          <p:cNvPicPr>
            <a:picLocks noChangeAspect="1"/>
          </p:cNvPicPr>
          <p:nvPr/>
        </p:nvPicPr>
        <p:blipFill rotWithShape="1">
          <a:blip r:embed="rId2" cstate="print"/>
          <a:srcRect l="96090" t="2041" r="2152" b="95552"/>
          <a:stretch/>
        </p:blipFill>
        <p:spPr>
          <a:xfrm>
            <a:off x="10073903" y="1680765"/>
            <a:ext cx="297640" cy="288435"/>
          </a:xfrm>
          <a:prstGeom prst="rect">
            <a:avLst/>
          </a:prstGeom>
        </p:spPr>
      </p:pic>
      <p:pic>
        <p:nvPicPr>
          <p:cNvPr id="7" name="Picture 6"/>
          <p:cNvPicPr>
            <a:picLocks noChangeAspect="1"/>
          </p:cNvPicPr>
          <p:nvPr/>
        </p:nvPicPr>
        <p:blipFill rotWithShape="1">
          <a:blip r:embed="rId2" cstate="print"/>
          <a:srcRect l="95812" t="16466" r="2430" b="81127"/>
          <a:stretch/>
        </p:blipFill>
        <p:spPr>
          <a:xfrm>
            <a:off x="10073903" y="4657069"/>
            <a:ext cx="297640" cy="288435"/>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7567" t="-2851" r="16462" b="75120"/>
          <a:stretch/>
        </p:blipFill>
        <p:spPr>
          <a:xfrm>
            <a:off x="1576798" y="1636587"/>
            <a:ext cx="467280" cy="465350"/>
          </a:xfrm>
          <a:prstGeom prst="ellipse">
            <a:avLst/>
          </a:prstGeom>
          <a:solidFill>
            <a:schemeClr val="bg2">
              <a:lumMod val="90000"/>
            </a:schemeClr>
          </a:solidFill>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8233" t="-1523" r="17460" b="78192"/>
          <a:stretch/>
        </p:blipFill>
        <p:spPr>
          <a:xfrm>
            <a:off x="1819736" y="4657070"/>
            <a:ext cx="373406" cy="362508"/>
          </a:xfrm>
          <a:prstGeom prst="ellipse">
            <a:avLst/>
          </a:prstGeom>
          <a:solidFill>
            <a:schemeClr val="bg2">
              <a:lumMod val="90000"/>
            </a:schemeClr>
          </a:solidFill>
        </p:spPr>
      </p:pic>
      <p:grpSp>
        <p:nvGrpSpPr>
          <p:cNvPr id="12" name="Group 11"/>
          <p:cNvGrpSpPr/>
          <p:nvPr/>
        </p:nvGrpSpPr>
        <p:grpSpPr>
          <a:xfrm>
            <a:off x="2044078" y="3784468"/>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34453619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371</a:t>
            </a:fld>
            <a:endParaRPr lang="en-US" smtClean="0"/>
          </a:p>
        </p:txBody>
      </p:sp>
      <p:sp>
        <p:nvSpPr>
          <p:cNvPr id="3" name="Text Placeholder 2"/>
          <p:cNvSpPr>
            <a:spLocks noGrp="1"/>
          </p:cNvSpPr>
          <p:nvPr>
            <p:ph type="body" sz="quarter" idx="11"/>
          </p:nvPr>
        </p:nvSpPr>
        <p:spPr/>
        <p:txBody>
          <a:bodyPr/>
          <a:lstStyle/>
          <a:p>
            <a:r>
              <a:rPr lang="fr-FR" dirty="0"/>
              <a:t>Afficher les informations graphiquement en utilisant les tableaux de bord</a:t>
            </a:r>
          </a:p>
        </p:txBody>
      </p:sp>
      <p:sp>
        <p:nvSpPr>
          <p:cNvPr id="4" name="Text Placeholder 3"/>
          <p:cNvSpPr>
            <a:spLocks noGrp="1"/>
          </p:cNvSpPr>
          <p:nvPr>
            <p:ph type="body" sz="quarter" idx="12"/>
          </p:nvPr>
        </p:nvSpPr>
        <p:spPr>
          <a:xfrm>
            <a:off x="455733" y="1005833"/>
            <a:ext cx="5987303" cy="5345254"/>
          </a:xfrm>
        </p:spPr>
        <p:txBody>
          <a:bodyPr/>
          <a:lstStyle/>
          <a:p>
            <a:r>
              <a:rPr lang="fr-FR" sz="2000" dirty="0"/>
              <a:t>Un tableau de bord est une </a:t>
            </a:r>
            <a:r>
              <a:rPr lang="fr-FR" sz="2000" dirty="0" smtClean="0"/>
              <a:t>représentation </a:t>
            </a:r>
            <a:r>
              <a:rPr lang="fr-FR" sz="2000" dirty="0"/>
              <a:t>visuelle des données de multiples rapports. </a:t>
            </a:r>
            <a:r>
              <a:rPr lang="pl-PL" sz="2000" dirty="0" smtClean="0"/>
              <a:t/>
            </a:r>
            <a:br>
              <a:rPr lang="pl-PL" sz="2000" dirty="0" smtClean="0"/>
            </a:br>
            <a:r>
              <a:rPr lang="fr-FR" sz="2000" dirty="0" smtClean="0"/>
              <a:t>Les </a:t>
            </a:r>
            <a:r>
              <a:rPr lang="fr-FR" sz="2000" dirty="0"/>
              <a:t>tableaux de bord :</a:t>
            </a:r>
          </a:p>
          <a:p>
            <a:pPr lvl="2">
              <a:buFont typeface="Arial" panose="020B0604020202020204" pitchFamily="34" charset="0"/>
              <a:buChar char="•"/>
            </a:pPr>
            <a:r>
              <a:rPr lang="fr-FR" sz="1600" dirty="0"/>
              <a:t>Affichent les données des rapports sources personnalisés. </a:t>
            </a:r>
          </a:p>
          <a:p>
            <a:pPr lvl="2">
              <a:buFont typeface="Arial" panose="020B0604020202020204" pitchFamily="34" charset="0"/>
              <a:buChar char="•"/>
            </a:pPr>
            <a:r>
              <a:rPr lang="fr-FR" sz="1600" dirty="0"/>
              <a:t>Utilisent un utilisateur actif pour déterminer quelles données sont visibles. </a:t>
            </a:r>
          </a:p>
          <a:p>
            <a:pPr lvl="2">
              <a:buFont typeface="Arial" panose="020B0604020202020204" pitchFamily="34" charset="0"/>
              <a:buChar char="•"/>
            </a:pPr>
            <a:r>
              <a:rPr lang="fr-FR" sz="1600" dirty="0"/>
              <a:t>Affichent les données telles </a:t>
            </a:r>
            <a:r>
              <a:rPr lang="fr-FR" sz="1600" dirty="0" smtClean="0"/>
              <a:t>qu'elles </a:t>
            </a:r>
            <a:r>
              <a:rPr lang="fr-FR" sz="1600" dirty="0"/>
              <a:t>étaient avant que le tableau de bord ne soit rafraîchi. </a:t>
            </a:r>
          </a:p>
          <a:p>
            <a:pPr lvl="2">
              <a:buFont typeface="Arial" panose="020B0604020202020204" pitchFamily="34" charset="0"/>
              <a:buChar char="•"/>
            </a:pPr>
            <a:r>
              <a:rPr lang="fr-FR" sz="1600" dirty="0"/>
              <a:t>Peuvent être programmés pour être rafraîchis et envoyés automatiquement par e-mail. </a:t>
            </a:r>
          </a:p>
          <a:p>
            <a:endParaRPr lang="en-IN" sz="1700" dirty="0"/>
          </a:p>
        </p:txBody>
      </p:sp>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511991" y="1062983"/>
            <a:ext cx="5518177" cy="2729421"/>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13" name="Group 12"/>
          <p:cNvGrpSpPr/>
          <p:nvPr/>
        </p:nvGrpSpPr>
        <p:grpSpPr>
          <a:xfrm>
            <a:off x="1441937" y="3792404"/>
            <a:ext cx="9657895" cy="2906713"/>
            <a:chOff x="1106311" y="3465404"/>
            <a:chExt cx="9993522" cy="3233713"/>
          </a:xfrm>
        </p:grpSpPr>
        <p:pic>
          <p:nvPicPr>
            <p:cNvPr id="6" name="Content Placeholder 11"/>
            <p:cNvPicPr>
              <a:picLocks noChangeAspect="1"/>
            </p:cNvPicPr>
            <p:nvPr/>
          </p:nvPicPr>
          <p:blipFill rotWithShape="1">
            <a:blip r:embed="rId4" cstate="print">
              <a:extLst>
                <a:ext uri="{28A0092B-C50C-407E-A947-70E740481C1C}">
                  <a14:useLocalDpi xmlns:a14="http://schemas.microsoft.com/office/drawing/2010/main" val="0"/>
                </a:ext>
              </a:extLst>
            </a:blip>
            <a:srcRect l="223" r="-1"/>
            <a:stretch/>
          </p:blipFill>
          <p:spPr bwMode="auto">
            <a:xfrm>
              <a:off x="1106311" y="3780313"/>
              <a:ext cx="9924567" cy="291880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TextBox 6"/>
            <p:cNvSpPr txBox="1"/>
            <p:nvPr/>
          </p:nvSpPr>
          <p:spPr>
            <a:xfrm>
              <a:off x="3981605" y="3804496"/>
              <a:ext cx="3887393" cy="369332"/>
            </a:xfrm>
            <a:prstGeom prst="rect">
              <a:avLst/>
            </a:prstGeom>
            <a:noFill/>
            <a:ln w="38100">
              <a:solidFill>
                <a:srgbClr val="FF0000"/>
              </a:solidFill>
            </a:ln>
          </p:spPr>
          <p:txBody>
            <a:bodyPr wrap="square" rtlCol="0">
              <a:spAutoFit/>
            </a:bodyPr>
            <a:lstStyle/>
            <a:p>
              <a:endParaRPr lang="en-US" dirty="0">
                <a:solidFill>
                  <a:srgbClr val="FFFFFF"/>
                </a:solidFill>
                <a:cs typeface="Arial" pitchFamily="34" charset="0"/>
              </a:endParaRPr>
            </a:p>
          </p:txBody>
        </p:sp>
        <p:sp>
          <p:nvSpPr>
            <p:cNvPr id="8" name="TextBox 7"/>
            <p:cNvSpPr txBox="1"/>
            <p:nvPr/>
          </p:nvSpPr>
          <p:spPr>
            <a:xfrm>
              <a:off x="2491070" y="5304123"/>
              <a:ext cx="1680520" cy="369332"/>
            </a:xfrm>
            <a:prstGeom prst="rect">
              <a:avLst/>
            </a:prstGeom>
            <a:noFill/>
            <a:ln w="38100">
              <a:solidFill>
                <a:srgbClr val="FF0000"/>
              </a:solidFill>
            </a:ln>
          </p:spPr>
          <p:txBody>
            <a:bodyPr wrap="square" rtlCol="0">
              <a:spAutoFit/>
            </a:bodyPr>
            <a:lstStyle/>
            <a:p>
              <a:endParaRPr lang="en-US" dirty="0">
                <a:solidFill>
                  <a:srgbClr val="FFFFFF"/>
                </a:solidFill>
                <a:cs typeface="Arial" pitchFamily="34" charset="0"/>
              </a:endParaRPr>
            </a:p>
          </p:txBody>
        </p:sp>
        <p:sp>
          <p:nvSpPr>
            <p:cNvPr id="9" name="TextBox 8"/>
            <p:cNvSpPr txBox="1"/>
            <p:nvPr/>
          </p:nvSpPr>
          <p:spPr>
            <a:xfrm>
              <a:off x="9834381" y="4556017"/>
              <a:ext cx="1265452" cy="369332"/>
            </a:xfrm>
            <a:prstGeom prst="rect">
              <a:avLst/>
            </a:prstGeom>
            <a:noFill/>
            <a:ln w="38100">
              <a:solidFill>
                <a:srgbClr val="FF0000"/>
              </a:solidFill>
            </a:ln>
          </p:spPr>
          <p:txBody>
            <a:bodyPr wrap="square" rtlCol="0">
              <a:spAutoFit/>
            </a:bodyPr>
            <a:lstStyle/>
            <a:p>
              <a:endParaRPr lang="en-US" dirty="0">
                <a:solidFill>
                  <a:srgbClr val="FFFFFF"/>
                </a:solidFill>
                <a:cs typeface="Arial" pitchFamily="34" charset="0"/>
              </a:endParaRPr>
            </a:p>
          </p:txBody>
        </p:sp>
        <p:sp>
          <p:nvSpPr>
            <p:cNvPr id="10" name="Rounded Rectangular Callout 17"/>
            <p:cNvSpPr/>
            <p:nvPr/>
          </p:nvSpPr>
          <p:spPr bwMode="auto">
            <a:xfrm>
              <a:off x="5790011" y="3465404"/>
              <a:ext cx="1127544" cy="340519"/>
            </a:xfrm>
            <a:prstGeom prst="wedgeRoundRectCallout">
              <a:avLst>
                <a:gd name="adj1" fmla="val 19857"/>
                <a:gd name="adj2" fmla="val 71480"/>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a:solidFill>
                    <a:srgbClr val="FFFFFF"/>
                  </a:solidFill>
                </a:rPr>
                <a:t>Trouver</a:t>
              </a:r>
            </a:p>
          </p:txBody>
        </p:sp>
        <p:sp>
          <p:nvSpPr>
            <p:cNvPr id="11" name="Rounded Rectangular Callout 18"/>
            <p:cNvSpPr/>
            <p:nvPr/>
          </p:nvSpPr>
          <p:spPr bwMode="auto">
            <a:xfrm>
              <a:off x="9903335" y="4105866"/>
              <a:ext cx="1127544" cy="340519"/>
            </a:xfrm>
            <a:prstGeom prst="wedgeRoundRectCallout">
              <a:avLst>
                <a:gd name="adj1" fmla="val 19857"/>
                <a:gd name="adj2" fmla="val 71480"/>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a:solidFill>
                    <a:srgbClr val="FFFFFF"/>
                  </a:solidFill>
                </a:rPr>
                <a:t>Créer</a:t>
              </a:r>
            </a:p>
          </p:txBody>
        </p:sp>
        <p:sp>
          <p:nvSpPr>
            <p:cNvPr id="12" name="Rounded Rectangular Callout 19"/>
            <p:cNvSpPr/>
            <p:nvPr/>
          </p:nvSpPr>
          <p:spPr bwMode="auto">
            <a:xfrm>
              <a:off x="2763306" y="4825410"/>
              <a:ext cx="1127544" cy="378827"/>
            </a:xfrm>
            <a:prstGeom prst="wedgeRoundRectCallout">
              <a:avLst>
                <a:gd name="adj1" fmla="val 19857"/>
                <a:gd name="adj2" fmla="val 71480"/>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a:solidFill>
                    <a:srgbClr val="FFFFFF"/>
                  </a:solidFill>
                </a:rPr>
                <a:t>Ouvrir</a:t>
              </a:r>
            </a:p>
          </p:txBody>
        </p:sp>
      </p:grpSp>
    </p:spTree>
    <p:extLst>
      <p:ext uri="{BB962C8B-B14F-4D97-AF65-F5344CB8AC3E}">
        <p14:creationId xmlns:p14="http://schemas.microsoft.com/office/powerpoint/2010/main" val="253687704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6823"/>
        <p:cNvGrpSpPr/>
        <p:nvPr/>
      </p:nvGrpSpPr>
      <p:grpSpPr>
        <a:xfrm>
          <a:off x="0" y="0"/>
          <a:ext cx="0" cy="0"/>
          <a:chOff x="0" y="0"/>
          <a:chExt cx="0" cy="0"/>
        </a:xfrm>
      </p:grpSpPr>
      <p:sp>
        <p:nvSpPr>
          <p:cNvPr id="6824" name="Shape 6824"/>
          <p:cNvSpPr txBox="1">
            <a:spLocks noGrp="1"/>
          </p:cNvSpPr>
          <p:nvPr>
            <p:ph type="body" idx="1"/>
          </p:nvPr>
        </p:nvSpPr>
        <p:spPr>
          <a:xfrm>
            <a:off x="115727" y="922791"/>
            <a:ext cx="12076273" cy="1491797"/>
          </a:xfrm>
          <a:prstGeom prst="rect">
            <a:avLst/>
          </a:prstGeom>
          <a:noFill/>
          <a:ln>
            <a:noFill/>
          </a:ln>
        </p:spPr>
        <p:txBody>
          <a:bodyPr lIns="91425" tIns="45700" rIns="91425" bIns="45700" anchor="t" anchorCtr="0">
            <a:noAutofit/>
          </a:bodyPr>
          <a:lstStyle/>
          <a:p>
            <a:pPr marL="0" lvl="0" indent="0">
              <a:spcBef>
                <a:spcPts val="0"/>
              </a:spcBef>
              <a:buClr>
                <a:schemeClr val="dk1"/>
              </a:buClr>
              <a:buSzPct val="25000"/>
            </a:pPr>
            <a:r>
              <a:rPr lang="fr-FR" dirty="0" smtClean="0">
                <a:solidFill>
                  <a:schemeClr val="dk1"/>
                </a:solidFill>
                <a:ea typeface="Arial"/>
                <a:cs typeface="Arial"/>
                <a:sym typeface="Arial"/>
              </a:rPr>
              <a:t>Les composants utilisent le premier champ récapitulatif dans le rapport source. Vous pouvez modifier</a:t>
            </a:r>
            <a:r>
              <a:rPr lang="pl-PL" dirty="0" smtClean="0">
                <a:solidFill>
                  <a:schemeClr val="dk1"/>
                </a:solidFill>
                <a:ea typeface="Arial"/>
                <a:cs typeface="Arial"/>
                <a:sym typeface="Arial"/>
              </a:rPr>
              <a:t> </a:t>
            </a:r>
            <a:r>
              <a:rPr lang="fr-FR" dirty="0" smtClean="0">
                <a:solidFill>
                  <a:schemeClr val="dk1"/>
                </a:solidFill>
                <a:ea typeface="Arial"/>
                <a:cs typeface="Arial"/>
                <a:sym typeface="Arial"/>
              </a:rPr>
              <a:t>les composants graphiques pour changer le regroupement et le champ </a:t>
            </a:r>
          </a:p>
          <a:p>
            <a:pPr marL="0" lvl="0" indent="0">
              <a:spcBef>
                <a:spcPts val="0"/>
              </a:spcBef>
              <a:buClr>
                <a:schemeClr val="dk1"/>
              </a:buClr>
              <a:buSzPct val="25000"/>
            </a:pPr>
            <a:r>
              <a:rPr lang="fr-FR" dirty="0" smtClean="0">
                <a:solidFill>
                  <a:schemeClr val="dk1"/>
                </a:solidFill>
                <a:ea typeface="Arial"/>
                <a:cs typeface="Arial"/>
                <a:sym typeface="Arial"/>
              </a:rPr>
              <a:t>utilisés. </a:t>
            </a:r>
            <a:endParaRPr lang="fr-FR" dirty="0">
              <a:solidFill>
                <a:schemeClr val="dk1"/>
              </a:solidFill>
              <a:ea typeface="Arial"/>
              <a:cs typeface="Arial"/>
              <a:sym typeface="Arial"/>
            </a:endParaRPr>
          </a:p>
        </p:txBody>
      </p:sp>
      <p:sp>
        <p:nvSpPr>
          <p:cNvPr id="6825" name="Shape 6825"/>
          <p:cNvSpPr txBox="1">
            <a:spLocks noGrp="1"/>
          </p:cNvSpPr>
          <p:nvPr>
            <p:ph type="sldNum" idx="4294967295"/>
          </p:nvPr>
        </p:nvSpPr>
        <p:spPr>
          <a:xfrm>
            <a:off x="10687090" y="-8394"/>
            <a:ext cx="480342" cy="763767"/>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Arial"/>
                <a:ea typeface="Arial"/>
                <a:cs typeface="Arial"/>
                <a:sym typeface="Arial"/>
              </a:rPr>
              <a:pPr marL="0" marR="0" lvl="0" indent="0" algn="r" rtl="0">
                <a:spcBef>
                  <a:spcPts val="0"/>
                </a:spcBef>
                <a:buSzPct val="25000"/>
                <a:buNone/>
              </a:pPr>
              <a:t>372</a:t>
            </a:fld>
            <a:endParaRPr lang="en-US" sz="1050">
              <a:solidFill>
                <a:schemeClr val="lt1"/>
              </a:solidFill>
              <a:latin typeface="Arial"/>
              <a:ea typeface="Arial"/>
              <a:cs typeface="Arial"/>
              <a:sym typeface="Arial"/>
            </a:endParaRPr>
          </a:p>
        </p:txBody>
      </p:sp>
      <p:sp>
        <p:nvSpPr>
          <p:cNvPr id="23" name="Slide Number Placeholder 1"/>
          <p:cNvSpPr>
            <a:spLocks noGrp="1"/>
          </p:cNvSpPr>
          <p:nvPr>
            <p:ph type="sldNum" sz="quarter" idx="10"/>
          </p:nvPr>
        </p:nvSpPr>
        <p:spPr>
          <a:xfrm>
            <a:off x="10848026" y="424652"/>
            <a:ext cx="525986" cy="214086"/>
          </a:xfrm>
        </p:spPr>
        <p:txBody>
          <a:bodyPr/>
          <a:lstStyle/>
          <a:p>
            <a:r>
              <a:rPr lang="en-US" dirty="0"/>
              <a:t>372</a:t>
            </a:r>
          </a:p>
        </p:txBody>
      </p:sp>
      <p:grpSp>
        <p:nvGrpSpPr>
          <p:cNvPr id="2" name="Group 28">
            <a:extLst>
              <a:ext uri="{FF2B5EF4-FFF2-40B4-BE49-F238E27FC236}">
                <a16:creationId xmlns="" xmlns:a16="http://schemas.microsoft.com/office/drawing/2014/main" id="{F85DAC0C-DA1E-874D-B045-4808C4C850AB}"/>
              </a:ext>
            </a:extLst>
          </p:cNvPr>
          <p:cNvGrpSpPr/>
          <p:nvPr/>
        </p:nvGrpSpPr>
        <p:grpSpPr>
          <a:xfrm>
            <a:off x="2171970" y="1773155"/>
            <a:ext cx="3450780" cy="4721484"/>
            <a:chOff x="-2203235" y="1815917"/>
            <a:chExt cx="3450780" cy="4721484"/>
          </a:xfrm>
        </p:grpSpPr>
        <p:pic>
          <p:nvPicPr>
            <p:cNvPr id="30" name="Picture 29">
              <a:extLst>
                <a:ext uri="{FF2B5EF4-FFF2-40B4-BE49-F238E27FC236}">
                  <a16:creationId xmlns="" xmlns:a16="http://schemas.microsoft.com/office/drawing/2014/main" id="{0A364CF1-AA54-5D48-812A-C29DEC0825C1}"/>
                </a:ext>
              </a:extLst>
            </p:cNvPr>
            <p:cNvPicPr>
              <a:picLocks noChangeAspect="1"/>
            </p:cNvPicPr>
            <p:nvPr/>
          </p:nvPicPr>
          <p:blipFill rotWithShape="1">
            <a:blip r:embed="rId3" cstate="print"/>
            <a:srcRect t="2283" b="2249"/>
            <a:stretch/>
          </p:blipFill>
          <p:spPr>
            <a:xfrm>
              <a:off x="-2203235" y="1815917"/>
              <a:ext cx="3450780" cy="470535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1" name="Rectangle 30">
              <a:extLst>
                <a:ext uri="{FF2B5EF4-FFF2-40B4-BE49-F238E27FC236}">
                  <a16:creationId xmlns="" xmlns:a16="http://schemas.microsoft.com/office/drawing/2014/main" id="{414137BC-F8D8-C740-A7CE-23925291C815}"/>
                </a:ext>
              </a:extLst>
            </p:cNvPr>
            <p:cNvSpPr/>
            <p:nvPr/>
          </p:nvSpPr>
          <p:spPr bwMode="auto">
            <a:xfrm>
              <a:off x="-2203235" y="6127278"/>
              <a:ext cx="3450780" cy="410123"/>
            </a:xfrm>
            <a:prstGeom prst="rect">
              <a:avLst/>
            </a:prstGeom>
            <a:noFill/>
            <a:ln w="38100" algn="ctr">
              <a:solidFill>
                <a:srgbClr val="FF0000"/>
              </a:solidFill>
              <a:round/>
              <a:headEnd/>
              <a:tailEnd/>
            </a:ln>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Salesforce Sans"/>
                <a:ea typeface="MS PGothic" charset="-128"/>
                <a:cs typeface="MS PGothic" charset="-128"/>
              </a:endParaRPr>
            </a:p>
          </p:txBody>
        </p:sp>
        <p:sp>
          <p:nvSpPr>
            <p:cNvPr id="32" name="Rectangle 31">
              <a:extLst>
                <a:ext uri="{FF2B5EF4-FFF2-40B4-BE49-F238E27FC236}">
                  <a16:creationId xmlns="" xmlns:a16="http://schemas.microsoft.com/office/drawing/2014/main" id="{7CB3F8B3-434A-8D4F-B80D-E9ADB472E291}"/>
                </a:ext>
              </a:extLst>
            </p:cNvPr>
            <p:cNvSpPr/>
            <p:nvPr/>
          </p:nvSpPr>
          <p:spPr bwMode="auto">
            <a:xfrm>
              <a:off x="-2184213" y="4684942"/>
              <a:ext cx="755464" cy="515708"/>
            </a:xfrm>
            <a:prstGeom prst="rect">
              <a:avLst/>
            </a:prstGeom>
            <a:noFill/>
            <a:ln w="38100" algn="ctr">
              <a:solidFill>
                <a:srgbClr val="FF0000"/>
              </a:solidFill>
              <a:round/>
              <a:headEnd/>
              <a:tailEnd/>
            </a:ln>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Salesforce Sans"/>
                <a:ea typeface="MS PGothic" charset="-128"/>
                <a:cs typeface="MS PGothic" charset="-128"/>
              </a:endParaRPr>
            </a:p>
          </p:txBody>
        </p:sp>
        <p:sp>
          <p:nvSpPr>
            <p:cNvPr id="33" name="Rectangle 32">
              <a:extLst>
                <a:ext uri="{FF2B5EF4-FFF2-40B4-BE49-F238E27FC236}">
                  <a16:creationId xmlns="" xmlns:a16="http://schemas.microsoft.com/office/drawing/2014/main" id="{D4742B59-1FD1-D340-BD2A-98AEB691A2A9}"/>
                </a:ext>
              </a:extLst>
            </p:cNvPr>
            <p:cNvSpPr/>
            <p:nvPr/>
          </p:nvSpPr>
          <p:spPr bwMode="auto">
            <a:xfrm>
              <a:off x="-2203235" y="2185439"/>
              <a:ext cx="755464" cy="515708"/>
            </a:xfrm>
            <a:prstGeom prst="rect">
              <a:avLst/>
            </a:prstGeom>
            <a:noFill/>
            <a:ln w="38100" algn="ctr">
              <a:solidFill>
                <a:srgbClr val="FF0000"/>
              </a:solidFill>
              <a:round/>
              <a:headEnd/>
              <a:tailEnd/>
            </a:ln>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Salesforce Sans"/>
                <a:ea typeface="MS PGothic" charset="-128"/>
                <a:cs typeface="MS PGothic" charset="-128"/>
              </a:endParaRPr>
            </a:p>
          </p:txBody>
        </p:sp>
        <p:sp>
          <p:nvSpPr>
            <p:cNvPr id="34" name="Rectangle 33">
              <a:extLst>
                <a:ext uri="{FF2B5EF4-FFF2-40B4-BE49-F238E27FC236}">
                  <a16:creationId xmlns="" xmlns:a16="http://schemas.microsoft.com/office/drawing/2014/main" id="{58795CC0-EB1E-7546-AAF7-1BA537C76CCC}"/>
                </a:ext>
              </a:extLst>
            </p:cNvPr>
            <p:cNvSpPr/>
            <p:nvPr/>
          </p:nvSpPr>
          <p:spPr bwMode="auto">
            <a:xfrm>
              <a:off x="223266" y="4411016"/>
              <a:ext cx="1005229" cy="292976"/>
            </a:xfrm>
            <a:prstGeom prst="rect">
              <a:avLst/>
            </a:prstGeom>
            <a:noFill/>
            <a:ln w="38100" algn="ctr">
              <a:solidFill>
                <a:srgbClr val="FF0000"/>
              </a:solidFill>
              <a:round/>
              <a:headEnd/>
              <a:tailEnd/>
            </a:ln>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Salesforce Sans"/>
                <a:ea typeface="MS PGothic" charset="-128"/>
                <a:cs typeface="MS PGothic" charset="-128"/>
              </a:endParaRPr>
            </a:p>
          </p:txBody>
        </p:sp>
        <p:sp>
          <p:nvSpPr>
            <p:cNvPr id="35" name="Rectangle 34">
              <a:extLst>
                <a:ext uri="{FF2B5EF4-FFF2-40B4-BE49-F238E27FC236}">
                  <a16:creationId xmlns="" xmlns:a16="http://schemas.microsoft.com/office/drawing/2014/main" id="{5240CCEF-F1F2-1C43-A86A-E2E3278C06E2}"/>
                </a:ext>
              </a:extLst>
            </p:cNvPr>
            <p:cNvSpPr/>
            <p:nvPr/>
          </p:nvSpPr>
          <p:spPr bwMode="auto">
            <a:xfrm>
              <a:off x="223266" y="5786210"/>
              <a:ext cx="1005229" cy="292976"/>
            </a:xfrm>
            <a:prstGeom prst="rect">
              <a:avLst/>
            </a:prstGeom>
            <a:noFill/>
            <a:ln w="38100" algn="ctr">
              <a:solidFill>
                <a:srgbClr val="FF0000"/>
              </a:solidFill>
              <a:round/>
              <a:headEnd/>
              <a:tailEnd/>
            </a:ln>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Salesforce Sans"/>
                <a:ea typeface="MS PGothic" charset="-128"/>
                <a:cs typeface="MS PGothic" charset="-128"/>
              </a:endParaRPr>
            </a:p>
          </p:txBody>
        </p:sp>
      </p:grpSp>
      <p:pic>
        <p:nvPicPr>
          <p:cNvPr id="36" name="Picture 35">
            <a:extLst>
              <a:ext uri="{FF2B5EF4-FFF2-40B4-BE49-F238E27FC236}">
                <a16:creationId xmlns="" xmlns:a16="http://schemas.microsoft.com/office/drawing/2014/main" id="{DD1D7772-FBE4-8440-A838-F6B15717B1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2333" y="5226757"/>
            <a:ext cx="1369733" cy="149091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7" name="Picture 36">
            <a:extLst>
              <a:ext uri="{FF2B5EF4-FFF2-40B4-BE49-F238E27FC236}">
                <a16:creationId xmlns="" xmlns:a16="http://schemas.microsoft.com/office/drawing/2014/main" id="{88851DE2-A0B8-644A-9A55-D3B85AA953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84" t="1263" r="1760" b="1256"/>
          <a:stretch/>
        </p:blipFill>
        <p:spPr>
          <a:xfrm>
            <a:off x="7168073" y="5226757"/>
            <a:ext cx="1552224" cy="1490915"/>
          </a:xfrm>
          <a:prstGeom prst="rect">
            <a:avLst/>
          </a:prstGeom>
          <a:ln w="6350">
            <a:solidFill>
              <a:schemeClr val="bg1">
                <a:lumMod val="75000"/>
              </a:schemeClr>
            </a:solidFill>
          </a:ln>
          <a:effectLst>
            <a:outerShdw blurRad="50800" dist="38100" dir="2700000" algn="tl" rotWithShape="0">
              <a:prstClr val="black">
                <a:alpha val="40000"/>
              </a:prstClr>
            </a:outerShdw>
          </a:effectLst>
        </p:spPr>
      </p:pic>
      <p:sp>
        <p:nvSpPr>
          <p:cNvPr id="38" name="Text Box 23">
            <a:extLst>
              <a:ext uri="{FF2B5EF4-FFF2-40B4-BE49-F238E27FC236}">
                <a16:creationId xmlns="" xmlns:a16="http://schemas.microsoft.com/office/drawing/2014/main" id="{D44B6126-A1DE-A144-AE77-7AC29E4707FB}"/>
              </a:ext>
            </a:extLst>
          </p:cNvPr>
          <p:cNvSpPr txBox="1">
            <a:spLocks noChangeArrowheads="1"/>
          </p:cNvSpPr>
          <p:nvPr/>
        </p:nvSpPr>
        <p:spPr bwMode="auto">
          <a:xfrm>
            <a:off x="10651081" y="4546837"/>
            <a:ext cx="877163" cy="369332"/>
          </a:xfrm>
          <a:prstGeom prst="rect">
            <a:avLst/>
          </a:prstGeom>
          <a:noFill/>
          <a:ln w="19050" algn="ctr">
            <a:noFill/>
            <a:miter lim="800000"/>
            <a:headEnd/>
            <a:tailEnd/>
          </a:ln>
        </p:spPr>
        <p:txBody>
          <a:bodyPr wrap="none">
            <a:spAutoFit/>
          </a:bodyPr>
          <a:lstStyle/>
          <a:p>
            <a:r>
              <a:rPr lang="en-GB" dirty="0">
                <a:latin typeface="Salesforce Sans" panose="020B0505020202020203" pitchFamily="34" charset="0"/>
              </a:rPr>
              <a:t>Charts</a:t>
            </a:r>
            <a:endParaRPr lang="en-GB" sz="1600" dirty="0">
              <a:latin typeface="Salesforce Sans" panose="020B0505020202020203" pitchFamily="34" charset="0"/>
            </a:endParaRPr>
          </a:p>
        </p:txBody>
      </p:sp>
      <p:grpSp>
        <p:nvGrpSpPr>
          <p:cNvPr id="4" name="Group 22">
            <a:extLst>
              <a:ext uri="{FF2B5EF4-FFF2-40B4-BE49-F238E27FC236}">
                <a16:creationId xmlns="" xmlns:a16="http://schemas.microsoft.com/office/drawing/2014/main" id="{831EE474-D569-1B45-8666-35D398C279D4}"/>
              </a:ext>
            </a:extLst>
          </p:cNvPr>
          <p:cNvGrpSpPr/>
          <p:nvPr/>
        </p:nvGrpSpPr>
        <p:grpSpPr>
          <a:xfrm>
            <a:off x="2403934" y="2674521"/>
            <a:ext cx="4612788" cy="1967660"/>
            <a:chOff x="3842861" y="2597228"/>
            <a:chExt cx="2167321" cy="1187964"/>
          </a:xfrm>
          <a:effectLst/>
        </p:grpSpPr>
        <p:sp>
          <p:nvSpPr>
            <p:cNvPr id="40" name="Bent Arrow 39">
              <a:extLst>
                <a:ext uri="{FF2B5EF4-FFF2-40B4-BE49-F238E27FC236}">
                  <a16:creationId xmlns="" xmlns:a16="http://schemas.microsoft.com/office/drawing/2014/main" id="{567B3728-5C52-0E47-9AEB-32C4EF471BFC}"/>
                </a:ext>
              </a:extLst>
            </p:cNvPr>
            <p:cNvSpPr/>
            <p:nvPr/>
          </p:nvSpPr>
          <p:spPr>
            <a:xfrm>
              <a:off x="3842861" y="2987198"/>
              <a:ext cx="2165243" cy="797994"/>
            </a:xfrm>
            <a:prstGeom prst="bentArrow">
              <a:avLst>
                <a:gd name="adj1" fmla="val 18284"/>
                <a:gd name="adj2" fmla="val 25746"/>
                <a:gd name="adj3" fmla="val 33872"/>
                <a:gd name="adj4" fmla="val 83396"/>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Salesforce Sans" panose="020B0505020202020203" pitchFamily="34" charset="0"/>
              </a:endParaRPr>
            </a:p>
          </p:txBody>
        </p:sp>
        <p:sp>
          <p:nvSpPr>
            <p:cNvPr id="41" name="Bent Arrow 40">
              <a:extLst>
                <a:ext uri="{FF2B5EF4-FFF2-40B4-BE49-F238E27FC236}">
                  <a16:creationId xmlns="" xmlns:a16="http://schemas.microsoft.com/office/drawing/2014/main" id="{ED7C5FB1-6359-8146-B0E1-31CC89EFF6E1}"/>
                </a:ext>
              </a:extLst>
            </p:cNvPr>
            <p:cNvSpPr/>
            <p:nvPr/>
          </p:nvSpPr>
          <p:spPr>
            <a:xfrm flipV="1">
              <a:off x="3844939" y="2597228"/>
              <a:ext cx="2165243" cy="797994"/>
            </a:xfrm>
            <a:prstGeom prst="bentArrow">
              <a:avLst>
                <a:gd name="adj1" fmla="val 18284"/>
                <a:gd name="adj2" fmla="val 25746"/>
                <a:gd name="adj3" fmla="val 33872"/>
                <a:gd name="adj4" fmla="val 83396"/>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Salesforce Sans" panose="020B0505020202020203" pitchFamily="34" charset="0"/>
              </a:endParaRPr>
            </a:p>
          </p:txBody>
        </p:sp>
      </p:grpSp>
      <p:sp>
        <p:nvSpPr>
          <p:cNvPr id="42" name="Text Box 24">
            <a:extLst>
              <a:ext uri="{FF2B5EF4-FFF2-40B4-BE49-F238E27FC236}">
                <a16:creationId xmlns="" xmlns:a16="http://schemas.microsoft.com/office/drawing/2014/main" id="{4F6ED9CA-7D8E-C54F-BBAD-589669EE41F8}"/>
              </a:ext>
            </a:extLst>
          </p:cNvPr>
          <p:cNvSpPr txBox="1">
            <a:spLocks noChangeArrowheads="1"/>
          </p:cNvSpPr>
          <p:nvPr/>
        </p:nvSpPr>
        <p:spPr bwMode="auto">
          <a:xfrm>
            <a:off x="8998093" y="2057712"/>
            <a:ext cx="769763" cy="369332"/>
          </a:xfrm>
          <a:prstGeom prst="rect">
            <a:avLst/>
          </a:prstGeom>
          <a:noFill/>
          <a:ln w="19050" algn="ctr">
            <a:noFill/>
            <a:miter lim="800000"/>
            <a:headEnd/>
            <a:tailEnd/>
          </a:ln>
        </p:spPr>
        <p:txBody>
          <a:bodyPr wrap="none">
            <a:spAutoFit/>
          </a:bodyPr>
          <a:lstStyle/>
          <a:p>
            <a:r>
              <a:rPr lang="en-GB" dirty="0">
                <a:latin typeface="Salesforce Sans" panose="020B0505020202020203" pitchFamily="34" charset="0"/>
              </a:rPr>
              <a:t>Table</a:t>
            </a:r>
            <a:endParaRPr lang="en-GB" sz="1600" dirty="0">
              <a:latin typeface="Salesforce Sans" panose="020B0505020202020203" pitchFamily="34" charset="0"/>
            </a:endParaRPr>
          </a:p>
        </p:txBody>
      </p:sp>
      <p:sp>
        <p:nvSpPr>
          <p:cNvPr id="43" name="Text Box 26">
            <a:extLst>
              <a:ext uri="{FF2B5EF4-FFF2-40B4-BE49-F238E27FC236}">
                <a16:creationId xmlns="" xmlns:a16="http://schemas.microsoft.com/office/drawing/2014/main" id="{EF368D95-1D17-6343-ABE8-545212E880B2}"/>
              </a:ext>
            </a:extLst>
          </p:cNvPr>
          <p:cNvSpPr txBox="1">
            <a:spLocks noChangeArrowheads="1"/>
          </p:cNvSpPr>
          <p:nvPr/>
        </p:nvSpPr>
        <p:spPr bwMode="auto">
          <a:xfrm>
            <a:off x="8798122" y="6348340"/>
            <a:ext cx="902811" cy="369332"/>
          </a:xfrm>
          <a:prstGeom prst="rect">
            <a:avLst/>
          </a:prstGeom>
          <a:noFill/>
          <a:ln w="19050" algn="ctr">
            <a:noFill/>
            <a:miter lim="800000"/>
            <a:headEnd/>
            <a:tailEnd/>
          </a:ln>
        </p:spPr>
        <p:txBody>
          <a:bodyPr wrap="none">
            <a:spAutoFit/>
          </a:bodyPr>
          <a:lstStyle/>
          <a:p>
            <a:r>
              <a:rPr lang="en-GB" dirty="0">
                <a:latin typeface="Salesforce Sans" panose="020B0505020202020203" pitchFamily="34" charset="0"/>
              </a:rPr>
              <a:t>Gauge</a:t>
            </a:r>
            <a:endParaRPr lang="en-GB" sz="1600" dirty="0">
              <a:latin typeface="Salesforce Sans" panose="020B0505020202020203" pitchFamily="34" charset="0"/>
            </a:endParaRPr>
          </a:p>
        </p:txBody>
      </p:sp>
      <p:sp>
        <p:nvSpPr>
          <p:cNvPr id="44" name="Down Arrow 43">
            <a:extLst>
              <a:ext uri="{FF2B5EF4-FFF2-40B4-BE49-F238E27FC236}">
                <a16:creationId xmlns="" xmlns:a16="http://schemas.microsoft.com/office/drawing/2014/main" id="{FB568EBA-69AC-5741-BAA5-40699F363133}"/>
              </a:ext>
            </a:extLst>
          </p:cNvPr>
          <p:cNvSpPr/>
          <p:nvPr/>
        </p:nvSpPr>
        <p:spPr>
          <a:xfrm rot="16200000">
            <a:off x="6149819" y="5585222"/>
            <a:ext cx="386457" cy="1432377"/>
          </a:xfrm>
          <a:prstGeom prst="downArrow">
            <a:avLst>
              <a:gd name="adj1" fmla="val 50000"/>
              <a:gd name="adj2" fmla="val 58144"/>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000" dirty="0">
              <a:solidFill>
                <a:schemeClr val="tx1"/>
              </a:solidFill>
              <a:latin typeface="Salesforce Sans" panose="020B0505020202020203" pitchFamily="34" charset="0"/>
            </a:endParaRPr>
          </a:p>
        </p:txBody>
      </p:sp>
      <p:pic>
        <p:nvPicPr>
          <p:cNvPr id="45" name="Picture 44">
            <a:extLst>
              <a:ext uri="{FF2B5EF4-FFF2-40B4-BE49-F238E27FC236}">
                <a16:creationId xmlns="" xmlns:a16="http://schemas.microsoft.com/office/drawing/2014/main" id="{7811B969-7E16-E246-8475-10B381046BB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67" t="1599" r="1473" b="1722"/>
          <a:stretch/>
        </p:blipFill>
        <p:spPr>
          <a:xfrm>
            <a:off x="7151836" y="1735751"/>
            <a:ext cx="1848996" cy="1571168"/>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46" name="Picture 45">
            <a:extLst>
              <a:ext uri="{FF2B5EF4-FFF2-40B4-BE49-F238E27FC236}">
                <a16:creationId xmlns="" xmlns:a16="http://schemas.microsoft.com/office/drawing/2014/main" id="{B058E011-6BDF-C040-96C3-DA88D03D71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33344" y="3479936"/>
            <a:ext cx="1565459" cy="1365501"/>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47" name="Picture 46">
            <a:extLst>
              <a:ext uri="{FF2B5EF4-FFF2-40B4-BE49-F238E27FC236}">
                <a16:creationId xmlns="" xmlns:a16="http://schemas.microsoft.com/office/drawing/2014/main" id="{3E5DC271-7311-F043-A99A-CB1F5F2AD7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79597" y="3479936"/>
            <a:ext cx="1621979" cy="1362943"/>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48" name="Bent Arrow 37">
            <a:extLst>
              <a:ext uri="{FF2B5EF4-FFF2-40B4-BE49-F238E27FC236}">
                <a16:creationId xmlns="" xmlns:a16="http://schemas.microsoft.com/office/drawing/2014/main" id="{B8D069E0-5382-C44C-97F6-555C7F2A36DA}"/>
              </a:ext>
            </a:extLst>
          </p:cNvPr>
          <p:cNvSpPr/>
          <p:nvPr/>
        </p:nvSpPr>
        <p:spPr>
          <a:xfrm rot="16200000" flipV="1">
            <a:off x="5544943" y="3741615"/>
            <a:ext cx="948905" cy="793290"/>
          </a:xfrm>
          <a:prstGeom prst="bentArrow">
            <a:avLst>
              <a:gd name="adj1" fmla="val 18284"/>
              <a:gd name="adj2" fmla="val 12210"/>
              <a:gd name="adj3" fmla="val 0"/>
              <a:gd name="adj4" fmla="val 82824"/>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Salesforce Sans"/>
              <a:ea typeface="+mn-ea"/>
              <a:cs typeface="+mn-cs"/>
            </a:endParaRPr>
          </a:p>
        </p:txBody>
      </p:sp>
      <p:sp>
        <p:nvSpPr>
          <p:cNvPr id="49" name="Bent Arrow 36">
            <a:extLst>
              <a:ext uri="{FF2B5EF4-FFF2-40B4-BE49-F238E27FC236}">
                <a16:creationId xmlns="" xmlns:a16="http://schemas.microsoft.com/office/drawing/2014/main" id="{6CD15014-7531-934D-AD4B-1E8DE065F34D}"/>
              </a:ext>
            </a:extLst>
          </p:cNvPr>
          <p:cNvSpPr/>
          <p:nvPr/>
        </p:nvSpPr>
        <p:spPr>
          <a:xfrm rot="16200000" flipV="1">
            <a:off x="4850916" y="4405125"/>
            <a:ext cx="2306440" cy="823809"/>
          </a:xfrm>
          <a:prstGeom prst="bentArrow">
            <a:avLst>
              <a:gd name="adj1" fmla="val 18284"/>
              <a:gd name="adj2" fmla="val 12210"/>
              <a:gd name="adj3" fmla="val 0"/>
              <a:gd name="adj4" fmla="val 82824"/>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Salesforce Sans"/>
              <a:ea typeface="+mn-ea"/>
              <a:cs typeface="+mn-cs"/>
            </a:endParaRPr>
          </a:p>
        </p:txBody>
      </p:sp>
      <p:sp>
        <p:nvSpPr>
          <p:cNvPr id="28" name="Text Placeholder 2"/>
          <p:cNvSpPr txBox="1">
            <a:spLocks/>
          </p:cNvSpPr>
          <p:nvPr/>
        </p:nvSpPr>
        <p:spPr>
          <a:xfrm>
            <a:off x="241723" y="250631"/>
            <a:ext cx="9792437" cy="504742"/>
          </a:xfrm>
          <a:prstGeom prst="rect">
            <a:avLst/>
          </a:prstGeom>
          <a:solidFill>
            <a:schemeClr val="bg1"/>
          </a:solidFill>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sz="2800" b="1" dirty="0">
                <a:solidFill>
                  <a:schemeClr val="tx2"/>
                </a:solidFill>
              </a:rPr>
              <a:t>Du rapport source au composant d'un tableau de bord</a:t>
            </a:r>
          </a:p>
        </p:txBody>
      </p:sp>
    </p:spTree>
    <p:extLst>
      <p:ext uri="{BB962C8B-B14F-4D97-AF65-F5344CB8AC3E}">
        <p14:creationId xmlns:p14="http://schemas.microsoft.com/office/powerpoint/2010/main" val="4324402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373</a:t>
            </a:fld>
            <a:endParaRPr lang="en-US" smtClean="0"/>
          </a:p>
        </p:txBody>
      </p:sp>
      <p:sp>
        <p:nvSpPr>
          <p:cNvPr id="3" name="Text Placeholder 2"/>
          <p:cNvSpPr>
            <a:spLocks noGrp="1"/>
          </p:cNvSpPr>
          <p:nvPr>
            <p:ph type="body" sz="quarter" idx="11"/>
          </p:nvPr>
        </p:nvSpPr>
        <p:spPr/>
        <p:txBody>
          <a:bodyPr/>
          <a:lstStyle/>
          <a:p>
            <a:r>
              <a:rPr lang="fr-FR"/>
              <a:t>Choisir un composant</a:t>
            </a:r>
          </a:p>
        </p:txBody>
      </p:sp>
      <p:sp>
        <p:nvSpPr>
          <p:cNvPr id="4" name="Text Box 17"/>
          <p:cNvSpPr txBox="1">
            <a:spLocks noChangeArrowheads="1"/>
          </p:cNvSpPr>
          <p:nvPr/>
        </p:nvSpPr>
        <p:spPr bwMode="auto">
          <a:xfrm>
            <a:off x="4788609" y="6172400"/>
            <a:ext cx="2509228" cy="424732"/>
          </a:xfrm>
          <a:prstGeom prst="rect">
            <a:avLst/>
          </a:prstGeom>
          <a:noFill/>
          <a:ln w="9525">
            <a:noFill/>
            <a:miter lim="800000"/>
            <a:headEnd/>
            <a:tailEnd/>
          </a:ln>
        </p:spPr>
        <p:txBody>
          <a:bodyPr wrap="square">
            <a:spAutoFit/>
          </a:bodyPr>
          <a:lstStyle/>
          <a:p>
            <a:pPr algn="ctr" fontAlgn="base">
              <a:lnSpc>
                <a:spcPct val="90000"/>
              </a:lnSpc>
              <a:spcAft>
                <a:spcPct val="0"/>
              </a:spcAft>
            </a:pPr>
            <a:r>
              <a:rPr lang="fr-FR" sz="1200" b="1">
                <a:solidFill>
                  <a:srgbClr val="19325C"/>
                </a:solidFill>
              </a:rPr>
              <a:t>Graphique en entonnoir</a:t>
            </a:r>
          </a:p>
          <a:p>
            <a:pPr algn="ctr" fontAlgn="base">
              <a:lnSpc>
                <a:spcPct val="90000"/>
              </a:lnSpc>
              <a:spcAft>
                <a:spcPct val="0"/>
              </a:spcAft>
            </a:pPr>
            <a:r>
              <a:rPr lang="fr-FR" sz="1200">
                <a:solidFill>
                  <a:srgbClr val="19325C"/>
                </a:solidFill>
              </a:rPr>
              <a:t>(Processus de vente)</a:t>
            </a:r>
          </a:p>
        </p:txBody>
      </p:sp>
      <p:sp>
        <p:nvSpPr>
          <p:cNvPr id="5" name="Text Box 19"/>
          <p:cNvSpPr txBox="1">
            <a:spLocks noChangeArrowheads="1"/>
          </p:cNvSpPr>
          <p:nvPr/>
        </p:nvSpPr>
        <p:spPr bwMode="auto">
          <a:xfrm>
            <a:off x="-14534" y="6172400"/>
            <a:ext cx="2317898" cy="590931"/>
          </a:xfrm>
          <a:prstGeom prst="rect">
            <a:avLst/>
          </a:prstGeom>
          <a:noFill/>
          <a:ln w="9525">
            <a:noFill/>
            <a:miter lim="800000"/>
            <a:headEnd/>
            <a:tailEnd/>
          </a:ln>
        </p:spPr>
        <p:txBody>
          <a:bodyPr wrap="square">
            <a:spAutoFit/>
          </a:bodyPr>
          <a:lstStyle/>
          <a:p>
            <a:pPr algn="ctr" fontAlgn="base">
              <a:lnSpc>
                <a:spcPct val="90000"/>
              </a:lnSpc>
              <a:spcAft>
                <a:spcPct val="0"/>
              </a:spcAft>
            </a:pPr>
            <a:r>
              <a:rPr lang="fr-FR" sz="1200" b="1" dirty="0">
                <a:solidFill>
                  <a:srgbClr val="19325C"/>
                </a:solidFill>
              </a:rPr>
              <a:t>     Graphique en anneau</a:t>
            </a:r>
          </a:p>
          <a:p>
            <a:pPr algn="ctr" fontAlgn="base">
              <a:lnSpc>
                <a:spcPct val="90000"/>
              </a:lnSpc>
              <a:spcAft>
                <a:spcPct val="0"/>
              </a:spcAft>
            </a:pPr>
            <a:r>
              <a:rPr lang="fr-FR" sz="1200" dirty="0">
                <a:solidFill>
                  <a:srgbClr val="19325C"/>
                </a:solidFill>
              </a:rPr>
              <a:t>(Comparer les pourcentages </a:t>
            </a:r>
            <a:r>
              <a:rPr lang="fr-FR" sz="1200" dirty="0" smtClean="0">
                <a:solidFill>
                  <a:srgbClr val="19325C"/>
                </a:solidFill>
              </a:rPr>
              <a:t>d'un </a:t>
            </a:r>
            <a:r>
              <a:rPr lang="fr-FR" sz="1200" dirty="0">
                <a:solidFill>
                  <a:srgbClr val="19325C"/>
                </a:solidFill>
              </a:rPr>
              <a:t>total)</a:t>
            </a:r>
          </a:p>
        </p:txBody>
      </p:sp>
      <p:sp>
        <p:nvSpPr>
          <p:cNvPr id="6" name="Text Box 21"/>
          <p:cNvSpPr txBox="1">
            <a:spLocks noChangeArrowheads="1"/>
          </p:cNvSpPr>
          <p:nvPr/>
        </p:nvSpPr>
        <p:spPr bwMode="auto">
          <a:xfrm>
            <a:off x="73676" y="3131380"/>
            <a:ext cx="2105247" cy="757130"/>
          </a:xfrm>
          <a:prstGeom prst="rect">
            <a:avLst/>
          </a:prstGeom>
          <a:noFill/>
          <a:ln w="9525">
            <a:noFill/>
            <a:miter lim="800000"/>
            <a:headEnd/>
            <a:tailEnd/>
          </a:ln>
        </p:spPr>
        <p:txBody>
          <a:bodyPr wrap="square">
            <a:spAutoFit/>
          </a:bodyPr>
          <a:lstStyle/>
          <a:p>
            <a:pPr algn="ctr" fontAlgn="base">
              <a:lnSpc>
                <a:spcPct val="90000"/>
              </a:lnSpc>
              <a:spcAft>
                <a:spcPct val="0"/>
              </a:spcAft>
            </a:pPr>
            <a:r>
              <a:rPr lang="fr-FR" sz="1200" b="1">
                <a:solidFill>
                  <a:srgbClr val="19325C"/>
                </a:solidFill>
              </a:rPr>
              <a:t>Graphique à barres horizontales</a:t>
            </a:r>
          </a:p>
          <a:p>
            <a:pPr algn="ctr" fontAlgn="base">
              <a:lnSpc>
                <a:spcPct val="90000"/>
              </a:lnSpc>
              <a:spcAft>
                <a:spcPct val="0"/>
              </a:spcAft>
            </a:pPr>
            <a:r>
              <a:rPr lang="fr-FR" sz="1200">
                <a:solidFill>
                  <a:srgbClr val="19325C"/>
                </a:solidFill>
              </a:rPr>
              <a:t>(Comparer divers éléments)</a:t>
            </a:r>
          </a:p>
        </p:txBody>
      </p:sp>
      <p:sp>
        <p:nvSpPr>
          <p:cNvPr id="7" name="Text Box 22"/>
          <p:cNvSpPr txBox="1">
            <a:spLocks noChangeArrowheads="1"/>
          </p:cNvSpPr>
          <p:nvPr/>
        </p:nvSpPr>
        <p:spPr bwMode="auto">
          <a:xfrm>
            <a:off x="2495750" y="3120141"/>
            <a:ext cx="2159770" cy="757130"/>
          </a:xfrm>
          <a:prstGeom prst="rect">
            <a:avLst/>
          </a:prstGeom>
          <a:noFill/>
          <a:ln w="9525">
            <a:noFill/>
            <a:miter lim="800000"/>
            <a:headEnd/>
            <a:tailEnd/>
          </a:ln>
        </p:spPr>
        <p:txBody>
          <a:bodyPr wrap="square">
            <a:spAutoFit/>
          </a:bodyPr>
          <a:lstStyle/>
          <a:p>
            <a:pPr algn="ctr" fontAlgn="base">
              <a:lnSpc>
                <a:spcPct val="90000"/>
              </a:lnSpc>
              <a:spcAft>
                <a:spcPct val="0"/>
              </a:spcAft>
            </a:pPr>
            <a:r>
              <a:rPr lang="fr-FR" sz="1200" b="1" dirty="0">
                <a:solidFill>
                  <a:srgbClr val="19325C"/>
                </a:solidFill>
              </a:rPr>
              <a:t>Graphique à barres verticales (colonnes)</a:t>
            </a:r>
          </a:p>
          <a:p>
            <a:pPr algn="ctr" fontAlgn="base">
              <a:lnSpc>
                <a:spcPct val="90000"/>
              </a:lnSpc>
              <a:spcAft>
                <a:spcPct val="0"/>
              </a:spcAft>
            </a:pPr>
            <a:r>
              <a:rPr lang="fr-FR" sz="1200" dirty="0">
                <a:solidFill>
                  <a:srgbClr val="19325C"/>
                </a:solidFill>
              </a:rPr>
              <a:t>(Moins </a:t>
            </a:r>
            <a:r>
              <a:rPr lang="fr-FR" sz="1200" dirty="0" smtClean="0">
                <a:solidFill>
                  <a:srgbClr val="19325C"/>
                </a:solidFill>
              </a:rPr>
              <a:t>d'éléments </a:t>
            </a:r>
            <a:r>
              <a:rPr lang="fr-FR" sz="1200" dirty="0">
                <a:solidFill>
                  <a:srgbClr val="19325C"/>
                </a:solidFill>
              </a:rPr>
              <a:t>ou au fil du temps)</a:t>
            </a:r>
          </a:p>
        </p:txBody>
      </p:sp>
      <p:sp>
        <p:nvSpPr>
          <p:cNvPr id="8" name="Text Box 23"/>
          <p:cNvSpPr txBox="1">
            <a:spLocks noChangeArrowheads="1"/>
          </p:cNvSpPr>
          <p:nvPr/>
        </p:nvSpPr>
        <p:spPr bwMode="auto">
          <a:xfrm>
            <a:off x="5251569" y="3120141"/>
            <a:ext cx="1673106" cy="590931"/>
          </a:xfrm>
          <a:prstGeom prst="rect">
            <a:avLst/>
          </a:prstGeom>
          <a:noFill/>
          <a:ln w="9525">
            <a:noFill/>
            <a:miter lim="800000"/>
            <a:headEnd/>
            <a:tailEnd/>
          </a:ln>
        </p:spPr>
        <p:txBody>
          <a:bodyPr wrap="square">
            <a:spAutoFit/>
          </a:bodyPr>
          <a:lstStyle/>
          <a:p>
            <a:pPr algn="ctr" fontAlgn="base">
              <a:lnSpc>
                <a:spcPct val="90000"/>
              </a:lnSpc>
              <a:spcAft>
                <a:spcPct val="0"/>
              </a:spcAft>
            </a:pPr>
            <a:r>
              <a:rPr lang="fr-FR" sz="1200" b="1" dirty="0">
                <a:solidFill>
                  <a:srgbClr val="19325C"/>
                </a:solidFill>
              </a:rPr>
              <a:t>Graphique en courbes</a:t>
            </a:r>
          </a:p>
          <a:p>
            <a:pPr algn="ctr" fontAlgn="base">
              <a:lnSpc>
                <a:spcPct val="90000"/>
              </a:lnSpc>
              <a:spcAft>
                <a:spcPct val="0"/>
              </a:spcAft>
            </a:pPr>
            <a:r>
              <a:rPr lang="fr-FR" sz="1200" dirty="0">
                <a:solidFill>
                  <a:srgbClr val="19325C"/>
                </a:solidFill>
              </a:rPr>
              <a:t>(Au fil du temps)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09" y="957109"/>
            <a:ext cx="2250159" cy="1989379"/>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902" y="962456"/>
            <a:ext cx="2439466" cy="204987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231" y="976763"/>
            <a:ext cx="2344606" cy="206808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76" y="4055943"/>
            <a:ext cx="2289411" cy="199698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52506" y="962456"/>
            <a:ext cx="2391668" cy="209669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5487" y="4055944"/>
            <a:ext cx="1912834" cy="208206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l="835" t="1745" r="1502" b="1577"/>
          <a:stretch/>
        </p:blipFill>
        <p:spPr>
          <a:xfrm>
            <a:off x="9647227" y="4092264"/>
            <a:ext cx="2482381" cy="2012908"/>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81711" y="4048191"/>
            <a:ext cx="2381922" cy="203627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7" name="Picture 16"/>
          <p:cNvPicPr>
            <a:picLocks noChangeAspect="1"/>
          </p:cNvPicPr>
          <p:nvPr/>
        </p:nvPicPr>
        <p:blipFill rotWithShape="1">
          <a:blip r:embed="rId11" cstate="print">
            <a:extLst>
              <a:ext uri="{28A0092B-C50C-407E-A947-70E740481C1C}">
                <a14:useLocalDpi xmlns:a14="http://schemas.microsoft.com/office/drawing/2010/main" val="0"/>
              </a:ext>
            </a:extLst>
          </a:blip>
          <a:srcRect l="1484" t="1263" r="1760" b="1256"/>
          <a:stretch/>
        </p:blipFill>
        <p:spPr>
          <a:xfrm>
            <a:off x="9952892" y="976925"/>
            <a:ext cx="2176585" cy="2090615"/>
          </a:xfrm>
          <a:prstGeom prst="rect">
            <a:avLst/>
          </a:prstGeom>
          <a:ln w="6350">
            <a:solidFill>
              <a:schemeClr val="bg1">
                <a:lumMod val="75000"/>
              </a:schemeClr>
            </a:solidFill>
          </a:ln>
          <a:effectLst>
            <a:outerShdw blurRad="50800" dist="38100" dir="2700000" algn="tl" rotWithShape="0">
              <a:prstClr val="black">
                <a:alpha val="40000"/>
              </a:prstClr>
            </a:outerShdw>
          </a:effectLst>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l="967" t="1599" r="1473" b="1722"/>
          <a:stretch/>
        </p:blipFill>
        <p:spPr>
          <a:xfrm>
            <a:off x="2454766" y="4064648"/>
            <a:ext cx="2368848" cy="2012908"/>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9" name="Text Box 21"/>
          <p:cNvSpPr txBox="1">
            <a:spLocks noChangeArrowheads="1"/>
          </p:cNvSpPr>
          <p:nvPr/>
        </p:nvSpPr>
        <p:spPr bwMode="auto">
          <a:xfrm>
            <a:off x="9844174" y="3097995"/>
            <a:ext cx="2382521" cy="757130"/>
          </a:xfrm>
          <a:prstGeom prst="rect">
            <a:avLst/>
          </a:prstGeom>
          <a:noFill/>
          <a:ln w="9525">
            <a:noFill/>
            <a:miter lim="800000"/>
            <a:headEnd/>
            <a:tailEnd/>
          </a:ln>
        </p:spPr>
        <p:txBody>
          <a:bodyPr wrap="square">
            <a:spAutoFit/>
          </a:bodyPr>
          <a:lstStyle/>
          <a:p>
            <a:pPr algn="ctr" fontAlgn="base">
              <a:lnSpc>
                <a:spcPct val="90000"/>
              </a:lnSpc>
              <a:spcAft>
                <a:spcPct val="0"/>
              </a:spcAft>
            </a:pPr>
            <a:r>
              <a:rPr lang="fr-FR" sz="1200" b="1" dirty="0">
                <a:solidFill>
                  <a:srgbClr val="19325C"/>
                </a:solidFill>
              </a:rPr>
              <a:t>Jauge</a:t>
            </a:r>
          </a:p>
          <a:p>
            <a:pPr algn="ctr" fontAlgn="base">
              <a:lnSpc>
                <a:spcPct val="90000"/>
              </a:lnSpc>
              <a:spcAft>
                <a:spcPct val="0"/>
              </a:spcAft>
            </a:pPr>
            <a:r>
              <a:rPr lang="fr-FR" sz="1200" dirty="0">
                <a:solidFill>
                  <a:srgbClr val="19325C"/>
                </a:solidFill>
              </a:rPr>
              <a:t>(Montrer une valeur unique dans une plage de valeurs personnalisées)</a:t>
            </a:r>
          </a:p>
        </p:txBody>
      </p:sp>
      <p:sp>
        <p:nvSpPr>
          <p:cNvPr id="20" name="Text Box 21"/>
          <p:cNvSpPr txBox="1">
            <a:spLocks noChangeArrowheads="1"/>
          </p:cNvSpPr>
          <p:nvPr/>
        </p:nvSpPr>
        <p:spPr bwMode="auto">
          <a:xfrm>
            <a:off x="7409280" y="6172400"/>
            <a:ext cx="2105247" cy="424732"/>
          </a:xfrm>
          <a:prstGeom prst="rect">
            <a:avLst/>
          </a:prstGeom>
          <a:noFill/>
          <a:ln w="9525">
            <a:noFill/>
            <a:miter lim="800000"/>
            <a:headEnd/>
            <a:tailEnd/>
          </a:ln>
        </p:spPr>
        <p:txBody>
          <a:bodyPr wrap="square">
            <a:spAutoFit/>
          </a:bodyPr>
          <a:lstStyle/>
          <a:p>
            <a:pPr algn="ctr" fontAlgn="base">
              <a:lnSpc>
                <a:spcPct val="90000"/>
              </a:lnSpc>
              <a:spcAft>
                <a:spcPct val="0"/>
              </a:spcAft>
            </a:pPr>
            <a:r>
              <a:rPr lang="fr-FR" sz="1200" b="1">
                <a:solidFill>
                  <a:srgbClr val="19325C"/>
                </a:solidFill>
              </a:rPr>
              <a:t>Métrique</a:t>
            </a:r>
          </a:p>
          <a:p>
            <a:pPr algn="ctr" fontAlgn="base">
              <a:lnSpc>
                <a:spcPct val="90000"/>
              </a:lnSpc>
              <a:spcAft>
                <a:spcPct val="0"/>
              </a:spcAft>
            </a:pPr>
            <a:r>
              <a:rPr lang="fr-FR" sz="1200">
                <a:solidFill>
                  <a:srgbClr val="19325C"/>
                </a:solidFill>
              </a:rPr>
              <a:t>(Afficher une valeur clé)</a:t>
            </a:r>
          </a:p>
        </p:txBody>
      </p:sp>
      <p:sp>
        <p:nvSpPr>
          <p:cNvPr id="21" name="Text Box 21"/>
          <p:cNvSpPr txBox="1">
            <a:spLocks noChangeArrowheads="1"/>
          </p:cNvSpPr>
          <p:nvPr/>
        </p:nvSpPr>
        <p:spPr bwMode="auto">
          <a:xfrm>
            <a:off x="2128104" y="6172400"/>
            <a:ext cx="3034446" cy="590931"/>
          </a:xfrm>
          <a:prstGeom prst="rect">
            <a:avLst/>
          </a:prstGeom>
          <a:noFill/>
          <a:ln w="9525">
            <a:noFill/>
            <a:miter lim="800000"/>
            <a:headEnd/>
            <a:tailEnd/>
          </a:ln>
        </p:spPr>
        <p:txBody>
          <a:bodyPr wrap="square">
            <a:spAutoFit/>
          </a:bodyPr>
          <a:lstStyle/>
          <a:p>
            <a:pPr algn="ctr" fontAlgn="base">
              <a:lnSpc>
                <a:spcPct val="90000"/>
              </a:lnSpc>
              <a:spcAft>
                <a:spcPct val="0"/>
              </a:spcAft>
            </a:pPr>
            <a:r>
              <a:rPr lang="fr-FR" sz="1200" b="1" dirty="0">
                <a:solidFill>
                  <a:srgbClr val="19325C"/>
                </a:solidFill>
              </a:rPr>
              <a:t>Tableaux</a:t>
            </a:r>
          </a:p>
          <a:p>
            <a:pPr algn="ctr" fontAlgn="base">
              <a:lnSpc>
                <a:spcPct val="90000"/>
              </a:lnSpc>
              <a:spcAft>
                <a:spcPct val="0"/>
              </a:spcAft>
            </a:pPr>
            <a:r>
              <a:rPr lang="fr-FR" sz="1200" dirty="0">
                <a:solidFill>
                  <a:srgbClr val="19325C"/>
                </a:solidFill>
              </a:rPr>
              <a:t>(Montrer une sélection conditionnelle et des photos Chatter)</a:t>
            </a:r>
          </a:p>
        </p:txBody>
      </p:sp>
      <p:sp>
        <p:nvSpPr>
          <p:cNvPr id="22" name="Text Box 21"/>
          <p:cNvSpPr txBox="1">
            <a:spLocks noChangeArrowheads="1"/>
          </p:cNvSpPr>
          <p:nvPr/>
        </p:nvSpPr>
        <p:spPr bwMode="auto">
          <a:xfrm>
            <a:off x="7520724" y="3131380"/>
            <a:ext cx="2105247" cy="757130"/>
          </a:xfrm>
          <a:prstGeom prst="rect">
            <a:avLst/>
          </a:prstGeom>
          <a:noFill/>
          <a:ln w="9525">
            <a:noFill/>
            <a:miter lim="800000"/>
            <a:headEnd/>
            <a:tailEnd/>
          </a:ln>
        </p:spPr>
        <p:txBody>
          <a:bodyPr wrap="square">
            <a:spAutoFit/>
          </a:bodyPr>
          <a:lstStyle/>
          <a:p>
            <a:pPr algn="ctr" fontAlgn="base">
              <a:lnSpc>
                <a:spcPct val="90000"/>
              </a:lnSpc>
              <a:spcAft>
                <a:spcPct val="0"/>
              </a:spcAft>
            </a:pPr>
            <a:r>
              <a:rPr lang="fr-FR" sz="1200" b="1">
                <a:solidFill>
                  <a:srgbClr val="19325C"/>
                </a:solidFill>
              </a:rPr>
              <a:t>Graphiques à barres empilées</a:t>
            </a:r>
          </a:p>
          <a:p>
            <a:pPr algn="ctr" fontAlgn="base">
              <a:lnSpc>
                <a:spcPct val="90000"/>
              </a:lnSpc>
              <a:spcAft>
                <a:spcPct val="0"/>
              </a:spcAft>
            </a:pPr>
            <a:r>
              <a:rPr lang="fr-FR" sz="1200">
                <a:solidFill>
                  <a:srgbClr val="19325C"/>
                </a:solidFill>
              </a:rPr>
              <a:t>(Comparer des valeurs absolues côte à côte)</a:t>
            </a:r>
          </a:p>
        </p:txBody>
      </p:sp>
      <p:sp>
        <p:nvSpPr>
          <p:cNvPr id="23" name="Text Box 21"/>
          <p:cNvSpPr txBox="1">
            <a:spLocks noChangeArrowheads="1"/>
          </p:cNvSpPr>
          <p:nvPr/>
        </p:nvSpPr>
        <p:spPr bwMode="auto">
          <a:xfrm>
            <a:off x="9586123" y="6172400"/>
            <a:ext cx="2610030" cy="590931"/>
          </a:xfrm>
          <a:prstGeom prst="rect">
            <a:avLst/>
          </a:prstGeom>
          <a:noFill/>
          <a:ln w="9525">
            <a:noFill/>
            <a:miter lim="800000"/>
            <a:headEnd/>
            <a:tailEnd/>
          </a:ln>
        </p:spPr>
        <p:txBody>
          <a:bodyPr wrap="square">
            <a:spAutoFit/>
          </a:bodyPr>
          <a:lstStyle/>
          <a:p>
            <a:pPr algn="ctr" fontAlgn="base">
              <a:lnSpc>
                <a:spcPct val="90000"/>
              </a:lnSpc>
              <a:spcAft>
                <a:spcPct val="0"/>
              </a:spcAft>
            </a:pPr>
            <a:r>
              <a:rPr lang="fr-FR" sz="1200" b="1" dirty="0">
                <a:solidFill>
                  <a:srgbClr val="19325C"/>
                </a:solidFill>
              </a:rPr>
              <a:t>Graphique combiné</a:t>
            </a:r>
          </a:p>
          <a:p>
            <a:pPr algn="ctr" fontAlgn="base">
              <a:lnSpc>
                <a:spcPct val="90000"/>
              </a:lnSpc>
              <a:spcAft>
                <a:spcPct val="0"/>
              </a:spcAft>
            </a:pPr>
            <a:r>
              <a:rPr lang="fr-FR" sz="1200" dirty="0">
                <a:solidFill>
                  <a:srgbClr val="19325C"/>
                </a:solidFill>
              </a:rPr>
              <a:t>(Placer de multiples types de données sur un même graphique)</a:t>
            </a:r>
          </a:p>
        </p:txBody>
      </p:sp>
    </p:spTree>
    <p:extLst>
      <p:ext uri="{BB962C8B-B14F-4D97-AF65-F5344CB8AC3E}">
        <p14:creationId xmlns:p14="http://schemas.microsoft.com/office/powerpoint/2010/main" val="32907290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374</a:t>
            </a:fld>
            <a:endParaRPr lang="en-US" smtClean="0"/>
          </a:p>
        </p:txBody>
      </p:sp>
      <p:sp>
        <p:nvSpPr>
          <p:cNvPr id="3" name="Text Placeholder 2"/>
          <p:cNvSpPr>
            <a:spLocks noGrp="1"/>
          </p:cNvSpPr>
          <p:nvPr>
            <p:ph type="body" sz="quarter" idx="11"/>
          </p:nvPr>
        </p:nvSpPr>
        <p:spPr/>
        <p:txBody>
          <a:bodyPr/>
          <a:lstStyle/>
          <a:p>
            <a:r>
              <a:rPr lang="fr-FR"/>
              <a:t>Composants de tableaux et de graphiques </a:t>
            </a:r>
          </a:p>
        </p:txBody>
      </p:sp>
      <p:sp>
        <p:nvSpPr>
          <p:cNvPr id="4" name="Text Placeholder 3"/>
          <p:cNvSpPr>
            <a:spLocks noGrp="1"/>
          </p:cNvSpPr>
          <p:nvPr>
            <p:ph type="body" sz="quarter" idx="12"/>
          </p:nvPr>
        </p:nvSpPr>
        <p:spPr>
          <a:xfrm>
            <a:off x="455733" y="1072662"/>
            <a:ext cx="5992692" cy="5335575"/>
          </a:xfrm>
        </p:spPr>
        <p:txBody>
          <a:bodyPr/>
          <a:lstStyle/>
          <a:p>
            <a:pPr marL="0" indent="0">
              <a:lnSpc>
                <a:spcPct val="100000"/>
              </a:lnSpc>
              <a:buNone/>
            </a:pPr>
            <a:r>
              <a:rPr lang="fr-FR" dirty="0"/>
              <a:t>Les tableaux et les graphiques indiquent les groupes et les champs </a:t>
            </a:r>
            <a:r>
              <a:rPr lang="fr-FR" dirty="0" smtClean="0"/>
              <a:t>récapitulatif </a:t>
            </a:r>
            <a:r>
              <a:rPr lang="fr-FR" dirty="0"/>
              <a:t>à partir </a:t>
            </a:r>
            <a:r>
              <a:rPr lang="fr-FR" dirty="0" smtClean="0"/>
              <a:t>d'un </a:t>
            </a:r>
            <a:r>
              <a:rPr lang="fr-FR" dirty="0"/>
              <a:t>rapport. Utiliser les options dans </a:t>
            </a:r>
            <a:r>
              <a:rPr lang="fr-FR" dirty="0" smtClean="0"/>
              <a:t>l'éditeur </a:t>
            </a:r>
            <a:r>
              <a:rPr lang="fr-FR" dirty="0"/>
              <a:t>de composants pour sélectionner :</a:t>
            </a:r>
          </a:p>
          <a:p>
            <a:pPr lvl="1">
              <a:lnSpc>
                <a:spcPct val="100000"/>
              </a:lnSpc>
            </a:pPr>
            <a:r>
              <a:rPr lang="fr-FR" dirty="0"/>
              <a:t>Quels groupes et champs </a:t>
            </a:r>
            <a:r>
              <a:rPr lang="fr-FR" dirty="0" smtClean="0"/>
              <a:t>récapitulatifs </a:t>
            </a:r>
            <a:r>
              <a:rPr lang="fr-FR" dirty="0"/>
              <a:t>afficher dans les graphiques.</a:t>
            </a:r>
          </a:p>
          <a:p>
            <a:pPr lvl="1">
              <a:lnSpc>
                <a:spcPct val="100000"/>
              </a:lnSpc>
            </a:pPr>
            <a:r>
              <a:rPr lang="fr-FR" dirty="0" smtClean="0"/>
              <a:t>Jusqu'à </a:t>
            </a:r>
            <a:r>
              <a:rPr lang="fr-FR" dirty="0"/>
              <a:t>quatre colonnes dans les tableaux, où le rapport source contient un graphique. Une colonne peut afficher tout champ de regroupement ou récapitulatif dans le graphique, ou le regroupement de deuxième niveau dans le rapport lui-même.</a:t>
            </a:r>
          </a:p>
          <a:p>
            <a:pPr>
              <a:lnSpc>
                <a:spcPct val="100000"/>
              </a:lnSpc>
            </a:pPr>
            <a:endParaRPr lang="en-US" dirty="0"/>
          </a:p>
          <a:p>
            <a:pPr>
              <a:lnSpc>
                <a:spcPct val="100000"/>
              </a:lnSpc>
            </a:pPr>
            <a:endParaRPr lang="en-IN" dirty="0"/>
          </a:p>
        </p:txBody>
      </p:sp>
      <p:grpSp>
        <p:nvGrpSpPr>
          <p:cNvPr id="5" name="Group 4"/>
          <p:cNvGrpSpPr/>
          <p:nvPr/>
        </p:nvGrpSpPr>
        <p:grpSpPr>
          <a:xfrm>
            <a:off x="6717323" y="1072662"/>
            <a:ext cx="3950677" cy="5485044"/>
            <a:chOff x="6733115" y="1048634"/>
            <a:chExt cx="3619866" cy="5169519"/>
          </a:xfrm>
        </p:grpSpPr>
        <p:pic>
          <p:nvPicPr>
            <p:cNvPr id="6" name="Picture 5"/>
            <p:cNvPicPr>
              <a:picLocks noChangeAspect="1"/>
            </p:cNvPicPr>
            <p:nvPr/>
          </p:nvPicPr>
          <p:blipFill>
            <a:blip r:embed="rId3" cstate="print"/>
            <a:stretch>
              <a:fillRect/>
            </a:stretch>
          </p:blipFill>
          <p:spPr>
            <a:xfrm>
              <a:off x="7155273" y="3674300"/>
              <a:ext cx="2775551" cy="254385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4" cstate="print"/>
            <a:stretch>
              <a:fillRect/>
            </a:stretch>
          </p:blipFill>
          <p:spPr>
            <a:xfrm>
              <a:off x="6733115" y="1048634"/>
              <a:ext cx="3619866" cy="241538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50284757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375</a:t>
            </a:fld>
            <a:endParaRPr lang="en-US" smtClean="0"/>
          </a:p>
        </p:txBody>
      </p:sp>
      <p:sp>
        <p:nvSpPr>
          <p:cNvPr id="3" name="Text Placeholder 2"/>
          <p:cNvSpPr>
            <a:spLocks noGrp="1"/>
          </p:cNvSpPr>
          <p:nvPr>
            <p:ph type="body" sz="quarter" idx="11"/>
          </p:nvPr>
        </p:nvSpPr>
        <p:spPr/>
        <p:txBody>
          <a:bodyPr/>
          <a:lstStyle/>
          <a:p>
            <a:r>
              <a:rPr lang="fr-FR"/>
              <a:t>Jauge et métrique </a:t>
            </a:r>
          </a:p>
        </p:txBody>
      </p:sp>
      <p:sp>
        <p:nvSpPr>
          <p:cNvPr id="4" name="Text Placeholder 3"/>
          <p:cNvSpPr>
            <a:spLocks noGrp="1"/>
          </p:cNvSpPr>
          <p:nvPr>
            <p:ph type="body" sz="quarter" idx="12"/>
          </p:nvPr>
        </p:nvSpPr>
        <p:spPr>
          <a:xfrm>
            <a:off x="455733" y="1055077"/>
            <a:ext cx="6249867" cy="5353160"/>
          </a:xfrm>
        </p:spPr>
        <p:txBody>
          <a:bodyPr/>
          <a:lstStyle/>
          <a:p>
            <a:pPr marL="0" indent="0">
              <a:lnSpc>
                <a:spcPct val="100000"/>
              </a:lnSpc>
              <a:buNone/>
            </a:pPr>
            <a:r>
              <a:rPr lang="fr-FR" dirty="0"/>
              <a:t>Les jauges et métriques affichent les totaux généraux </a:t>
            </a:r>
            <a:r>
              <a:rPr lang="fr-FR" dirty="0" smtClean="0"/>
              <a:t>en bas du </a:t>
            </a:r>
            <a:r>
              <a:rPr lang="fr-FR" dirty="0"/>
              <a:t>rapport. Utiliser les options dans </a:t>
            </a:r>
            <a:r>
              <a:rPr lang="fr-FR" dirty="0" smtClean="0"/>
              <a:t>l'éditeur </a:t>
            </a:r>
            <a:r>
              <a:rPr lang="fr-FR" dirty="0"/>
              <a:t>de composants pour paramétrer :</a:t>
            </a:r>
          </a:p>
          <a:p>
            <a:pPr marL="0" indent="0">
              <a:lnSpc>
                <a:spcPct val="100000"/>
              </a:lnSpc>
              <a:buNone/>
            </a:pPr>
            <a:endParaRPr lang="en-US" dirty="0"/>
          </a:p>
          <a:p>
            <a:pPr lvl="1">
              <a:lnSpc>
                <a:spcPct val="100000"/>
              </a:lnSpc>
            </a:pPr>
            <a:r>
              <a:rPr lang="fr-FR" dirty="0"/>
              <a:t>Les points de rupture et les gammes de couleurs </a:t>
            </a:r>
            <a:r>
              <a:rPr lang="fr-FR" dirty="0" smtClean="0"/>
              <a:t>dans</a:t>
            </a:r>
            <a:r>
              <a:rPr lang="pl-PL" dirty="0" smtClean="0"/>
              <a:t> </a:t>
            </a:r>
            <a:r>
              <a:rPr lang="fr-FR" dirty="0" smtClean="0"/>
              <a:t>les </a:t>
            </a:r>
            <a:r>
              <a:rPr lang="fr-FR" dirty="0"/>
              <a:t>jauges pour déterminer les seuils voulus.  </a:t>
            </a:r>
          </a:p>
          <a:p>
            <a:pPr lvl="1">
              <a:lnSpc>
                <a:spcPct val="100000"/>
              </a:lnSpc>
            </a:pPr>
            <a:r>
              <a:rPr lang="fr-FR" dirty="0"/>
              <a:t>La sélection conditionnelle dans les graphiques </a:t>
            </a:r>
            <a:r>
              <a:rPr lang="fr-FR" dirty="0" smtClean="0"/>
              <a:t>métriques</a:t>
            </a:r>
            <a:r>
              <a:rPr lang="pl-PL" dirty="0" smtClean="0"/>
              <a:t> </a:t>
            </a:r>
            <a:r>
              <a:rPr lang="fr-FR" dirty="0" smtClean="0"/>
              <a:t>pour </a:t>
            </a:r>
            <a:r>
              <a:rPr lang="fr-FR" dirty="0"/>
              <a:t>appliquer une couleur de surlignage spécifique selon la valeur du total général.</a:t>
            </a:r>
          </a:p>
          <a:p>
            <a:pPr>
              <a:lnSpc>
                <a:spcPct val="100000"/>
              </a:lnSpc>
            </a:pPr>
            <a:endParaRPr lang="en-IN" dirty="0"/>
          </a:p>
        </p:txBody>
      </p:sp>
      <p:sp>
        <p:nvSpPr>
          <p:cNvPr id="5" name="Rectangle 3"/>
          <p:cNvSpPr txBox="1">
            <a:spLocks noChangeArrowheads="1"/>
          </p:cNvSpPr>
          <p:nvPr/>
        </p:nvSpPr>
        <p:spPr>
          <a:xfrm>
            <a:off x="6705599" y="4323831"/>
            <a:ext cx="5000625" cy="2193851"/>
          </a:xfrm>
          <a:prstGeom prst="rect">
            <a:avLst/>
          </a:prstGeom>
        </p:spPr>
        <p:txBody>
          <a:bodyPr>
            <a:noAutofit/>
          </a:bodyPr>
          <a:lstStyle/>
          <a:p>
            <a:pPr>
              <a:spcBef>
                <a:spcPts val="900"/>
              </a:spcBef>
              <a:tabLst>
                <a:tab pos="0" algn="l"/>
              </a:tabLst>
              <a:defRPr/>
            </a:pPr>
            <a:endParaRPr lang="fr-FR" sz="2000" dirty="0">
              <a:solidFill>
                <a:srgbClr val="19325C"/>
              </a:solidFill>
            </a:endParaRPr>
          </a:p>
        </p:txBody>
      </p:sp>
      <p:pic>
        <p:nvPicPr>
          <p:cNvPr id="9" name="Picture 8"/>
          <p:cNvPicPr>
            <a:picLocks noChangeAspect="1"/>
          </p:cNvPicPr>
          <p:nvPr/>
        </p:nvPicPr>
        <p:blipFill>
          <a:blip r:embed="rId3" cstate="print"/>
          <a:stretch>
            <a:fillRect/>
          </a:stretch>
        </p:blipFill>
        <p:spPr>
          <a:xfrm>
            <a:off x="7437663" y="1090983"/>
            <a:ext cx="3290208" cy="3045076"/>
          </a:xfrm>
          <a:prstGeom prst="rect">
            <a:avLst/>
          </a:prstGeom>
        </p:spPr>
      </p:pic>
    </p:spTree>
    <p:extLst>
      <p:ext uri="{BB962C8B-B14F-4D97-AF65-F5344CB8AC3E}">
        <p14:creationId xmlns:p14="http://schemas.microsoft.com/office/powerpoint/2010/main" val="32350428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376</a:t>
            </a:fld>
            <a:endParaRPr lang="en-US" smtClean="0"/>
          </a:p>
        </p:txBody>
      </p:sp>
      <p:sp>
        <p:nvSpPr>
          <p:cNvPr id="3" name="Text Placeholder 2"/>
          <p:cNvSpPr>
            <a:spLocks noGrp="1"/>
          </p:cNvSpPr>
          <p:nvPr>
            <p:ph type="body" sz="quarter" idx="11"/>
          </p:nvPr>
        </p:nvSpPr>
        <p:spPr/>
        <p:txBody>
          <a:bodyPr/>
          <a:lstStyle/>
          <a:p>
            <a:r>
              <a:rPr lang="fr-FR" dirty="0"/>
              <a:t>Aperçus de composant </a:t>
            </a:r>
            <a:r>
              <a:rPr lang="fr-FR" dirty="0" smtClean="0"/>
              <a:t>d'un </a:t>
            </a:r>
            <a:r>
              <a:rPr lang="fr-FR" dirty="0"/>
              <a:t>tableau de bord</a:t>
            </a:r>
          </a:p>
        </p:txBody>
      </p:sp>
      <p:sp>
        <p:nvSpPr>
          <p:cNvPr id="4" name="Text Placeholder 3"/>
          <p:cNvSpPr>
            <a:spLocks noGrp="1"/>
          </p:cNvSpPr>
          <p:nvPr>
            <p:ph type="body" sz="quarter" idx="12"/>
          </p:nvPr>
        </p:nvSpPr>
        <p:spPr>
          <a:xfrm>
            <a:off x="455733" y="2091059"/>
            <a:ext cx="10971736" cy="861692"/>
          </a:xfrm>
        </p:spPr>
        <p:txBody>
          <a:bodyPr/>
          <a:lstStyle/>
          <a:p>
            <a:pPr>
              <a:lnSpc>
                <a:spcPct val="100000"/>
              </a:lnSpc>
            </a:pPr>
            <a:r>
              <a:rPr lang="fr-FR" sz="1600" dirty="0"/>
              <a:t>Une fois que les aperçus de tableau de bord sont activés, les utilisateurs peuvent partager les aperçus des composants </a:t>
            </a:r>
            <a:r>
              <a:rPr lang="fr-FR" sz="1600" dirty="0" smtClean="0"/>
              <a:t>d'un </a:t>
            </a:r>
            <a:r>
              <a:rPr lang="fr-FR" sz="1600" dirty="0"/>
              <a:t>tableau de bord. Cela permet aux utilisateurs de poster une image statique </a:t>
            </a:r>
            <a:r>
              <a:rPr lang="fr-FR" sz="1600" dirty="0" smtClean="0"/>
              <a:t>d'un </a:t>
            </a:r>
            <a:r>
              <a:rPr lang="fr-FR" sz="1600" dirty="0"/>
              <a:t>composant </a:t>
            </a:r>
            <a:r>
              <a:rPr lang="fr-FR" sz="1600" dirty="0" smtClean="0"/>
              <a:t>d'un </a:t>
            </a:r>
            <a:r>
              <a:rPr lang="fr-FR" sz="1600" dirty="0"/>
              <a:t>tableau de bord sur le flux de tableau de bord, puis de mentionner des utilisateurs ou des groupes par un @.</a:t>
            </a:r>
          </a:p>
          <a:p>
            <a:pPr>
              <a:lnSpc>
                <a:spcPct val="100000"/>
              </a:lnSpc>
            </a:pPr>
            <a:endParaRPr lang="en-IN" sz="1600" dirty="0"/>
          </a:p>
        </p:txBody>
      </p:sp>
      <p:sp>
        <p:nvSpPr>
          <p:cNvPr id="5" name="Rectangle 4"/>
          <p:cNvSpPr/>
          <p:nvPr/>
        </p:nvSpPr>
        <p:spPr bwMode="auto">
          <a:xfrm>
            <a:off x="0" y="936176"/>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ATTENTION :</a:t>
            </a:r>
          </a:p>
          <a:p>
            <a:r>
              <a:rPr lang="fr-FR" sz="2000" b="1" dirty="0">
                <a:solidFill>
                  <a:srgbClr val="19325C"/>
                </a:solidFill>
              </a:rPr>
              <a:t>Important : </a:t>
            </a:r>
            <a:r>
              <a:rPr lang="fr-FR" sz="2000" dirty="0">
                <a:solidFill>
                  <a:srgbClr val="19325C"/>
                </a:solidFill>
              </a:rPr>
              <a:t>les </a:t>
            </a:r>
            <a:r>
              <a:rPr lang="fr-FR" sz="2000" dirty="0" smtClean="0">
                <a:solidFill>
                  <a:srgbClr val="19325C"/>
                </a:solidFill>
              </a:rPr>
              <a:t>aperçus </a:t>
            </a:r>
            <a:r>
              <a:rPr lang="fr-FR" sz="2000" dirty="0">
                <a:solidFill>
                  <a:srgbClr val="19325C"/>
                </a:solidFill>
              </a:rPr>
              <a:t>postés sur des </a:t>
            </a:r>
            <a:r>
              <a:rPr lang="fr-FR" sz="2000" dirty="0" smtClean="0">
                <a:solidFill>
                  <a:srgbClr val="19325C"/>
                </a:solidFill>
              </a:rPr>
              <a:t>flux d'utilisateurs </a:t>
            </a:r>
            <a:r>
              <a:rPr lang="fr-FR" sz="2000" dirty="0">
                <a:solidFill>
                  <a:srgbClr val="19325C"/>
                </a:solidFill>
              </a:rPr>
              <a:t>ou de groupes sont potentiellement visibles par tous les utilisateurs.</a:t>
            </a:r>
          </a:p>
        </p:txBody>
      </p:sp>
      <p:grpSp>
        <p:nvGrpSpPr>
          <p:cNvPr id="6" name="Group 30"/>
          <p:cNvGrpSpPr>
            <a:grpSpLocks noChangeAspect="1"/>
          </p:cNvGrpSpPr>
          <p:nvPr/>
        </p:nvGrpSpPr>
        <p:grpSpPr bwMode="auto">
          <a:xfrm>
            <a:off x="101800" y="1043189"/>
            <a:ext cx="386065" cy="340260"/>
            <a:chOff x="96" y="2783"/>
            <a:chExt cx="295" cy="260"/>
          </a:xfrm>
        </p:grpSpPr>
        <p:sp>
          <p:nvSpPr>
            <p:cNvPr id="7" name="Freeform 31"/>
            <p:cNvSpPr>
              <a:spLocks/>
            </p:cNvSpPr>
            <p:nvPr/>
          </p:nvSpPr>
          <p:spPr bwMode="auto">
            <a:xfrm>
              <a:off x="96" y="2783"/>
              <a:ext cx="295" cy="260"/>
            </a:xfrm>
            <a:custGeom>
              <a:avLst/>
              <a:gdLst>
                <a:gd name="T0" fmla="*/ 117 w 122"/>
                <a:gd name="T1" fmla="*/ 88 h 107"/>
                <a:gd name="T2" fmla="*/ 72 w 122"/>
                <a:gd name="T3" fmla="*/ 8 h 107"/>
                <a:gd name="T4" fmla="*/ 50 w 122"/>
                <a:gd name="T5" fmla="*/ 8 h 107"/>
                <a:gd name="T6" fmla="*/ 5 w 122"/>
                <a:gd name="T7" fmla="*/ 88 h 107"/>
                <a:gd name="T8" fmla="*/ 16 w 122"/>
                <a:gd name="T9" fmla="*/ 107 h 107"/>
                <a:gd name="T10" fmla="*/ 106 w 122"/>
                <a:gd name="T11" fmla="*/ 107 h 107"/>
                <a:gd name="T12" fmla="*/ 117 w 122"/>
                <a:gd name="T13" fmla="*/ 88 h 107"/>
              </a:gdLst>
              <a:ahLst/>
              <a:cxnLst>
                <a:cxn ang="0">
                  <a:pos x="T0" y="T1"/>
                </a:cxn>
                <a:cxn ang="0">
                  <a:pos x="T2" y="T3"/>
                </a:cxn>
                <a:cxn ang="0">
                  <a:pos x="T4" y="T5"/>
                </a:cxn>
                <a:cxn ang="0">
                  <a:pos x="T6" y="T7"/>
                </a:cxn>
                <a:cxn ang="0">
                  <a:pos x="T8" y="T9"/>
                </a:cxn>
                <a:cxn ang="0">
                  <a:pos x="T10" y="T11"/>
                </a:cxn>
                <a:cxn ang="0">
                  <a:pos x="T12" y="T13"/>
                </a:cxn>
              </a:cxnLst>
              <a:rect l="0" t="0" r="r" b="b"/>
              <a:pathLst>
                <a:path w="122" h="107">
                  <a:moveTo>
                    <a:pt x="117" y="88"/>
                  </a:moveTo>
                  <a:cubicBezTo>
                    <a:pt x="72" y="8"/>
                    <a:pt x="72" y="8"/>
                    <a:pt x="72" y="8"/>
                  </a:cubicBezTo>
                  <a:cubicBezTo>
                    <a:pt x="67" y="0"/>
                    <a:pt x="55" y="0"/>
                    <a:pt x="50" y="8"/>
                  </a:cubicBezTo>
                  <a:cubicBezTo>
                    <a:pt x="5" y="88"/>
                    <a:pt x="5" y="88"/>
                    <a:pt x="5" y="88"/>
                  </a:cubicBezTo>
                  <a:cubicBezTo>
                    <a:pt x="0" y="96"/>
                    <a:pt x="6" y="107"/>
                    <a:pt x="16" y="107"/>
                  </a:cubicBezTo>
                  <a:cubicBezTo>
                    <a:pt x="106" y="107"/>
                    <a:pt x="106" y="107"/>
                    <a:pt x="106" y="107"/>
                  </a:cubicBezTo>
                  <a:cubicBezTo>
                    <a:pt x="116" y="107"/>
                    <a:pt x="122" y="96"/>
                    <a:pt x="117" y="88"/>
                  </a:cubicBezTo>
                  <a:close/>
                </a:path>
              </a:pathLst>
            </a:custGeom>
            <a:noFill/>
            <a:ln w="1905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32"/>
            <p:cNvSpPr>
              <a:spLocks noChangeShapeType="1"/>
            </p:cNvSpPr>
            <p:nvPr/>
          </p:nvSpPr>
          <p:spPr bwMode="auto">
            <a:xfrm>
              <a:off x="244" y="2863"/>
              <a:ext cx="0" cy="87"/>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33"/>
            <p:cNvSpPr>
              <a:spLocks noChangeShapeType="1"/>
            </p:cNvSpPr>
            <p:nvPr/>
          </p:nvSpPr>
          <p:spPr bwMode="auto">
            <a:xfrm>
              <a:off x="244" y="2989"/>
              <a:ext cx="0" cy="3"/>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p:cNvPicPr>
            <a:picLocks noChangeAspect="1"/>
          </p:cNvPicPr>
          <p:nvPr/>
        </p:nvPicPr>
        <p:blipFill rotWithShape="1">
          <a:blip r:embed="rId3" cstate="print"/>
          <a:srcRect l="1563" t="2487" r="1328" b="1225"/>
          <a:stretch/>
        </p:blipFill>
        <p:spPr>
          <a:xfrm>
            <a:off x="1667318" y="3062946"/>
            <a:ext cx="3815123" cy="355929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4" cstate="print"/>
          <a:srcRect t="1172"/>
          <a:stretch/>
        </p:blipFill>
        <p:spPr>
          <a:xfrm>
            <a:off x="5772872" y="3058885"/>
            <a:ext cx="4408962" cy="356335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181159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377</a:t>
            </a:fld>
            <a:endParaRPr lang="en-US" smtClean="0"/>
          </a:p>
        </p:txBody>
      </p:sp>
      <p:sp>
        <p:nvSpPr>
          <p:cNvPr id="3" name="Text Placeholder 2"/>
          <p:cNvSpPr>
            <a:spLocks noGrp="1"/>
          </p:cNvSpPr>
          <p:nvPr>
            <p:ph type="body" sz="quarter" idx="11"/>
          </p:nvPr>
        </p:nvSpPr>
        <p:spPr/>
        <p:txBody>
          <a:bodyPr/>
          <a:lstStyle/>
          <a:p>
            <a:r>
              <a:rPr lang="fr-FR"/>
              <a:t>Utilisateurs actifs</a:t>
            </a:r>
          </a:p>
        </p:txBody>
      </p:sp>
      <p:pic>
        <p:nvPicPr>
          <p:cNvPr id="4" name="Picture 3"/>
          <p:cNvPicPr>
            <a:picLocks noChangeAspect="1"/>
          </p:cNvPicPr>
          <p:nvPr/>
        </p:nvPicPr>
        <p:blipFill>
          <a:blip r:embed="rId3" cstate="print"/>
          <a:stretch>
            <a:fillRect/>
          </a:stretch>
        </p:blipFill>
        <p:spPr>
          <a:xfrm>
            <a:off x="657931" y="2510585"/>
            <a:ext cx="5137439" cy="3877011"/>
          </a:xfrm>
          <a:prstGeom prst="rect">
            <a:avLst/>
          </a:prstGeom>
        </p:spPr>
      </p:pic>
      <p:sp>
        <p:nvSpPr>
          <p:cNvPr id="5" name="Rectangle 4"/>
          <p:cNvSpPr/>
          <p:nvPr/>
        </p:nvSpPr>
        <p:spPr bwMode="auto">
          <a:xfrm>
            <a:off x="769531" y="4911722"/>
            <a:ext cx="3180009" cy="94323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200" dirty="0">
              <a:solidFill>
                <a:srgbClr val="262626"/>
              </a:solidFill>
              <a:latin typeface="Times New Roman" pitchFamily="18" charset="0"/>
            </a:endParaRPr>
          </a:p>
        </p:txBody>
      </p:sp>
      <p:pic>
        <p:nvPicPr>
          <p:cNvPr id="6" name="Picture 5"/>
          <p:cNvPicPr>
            <a:picLocks noChangeAspect="1"/>
          </p:cNvPicPr>
          <p:nvPr/>
        </p:nvPicPr>
        <p:blipFill>
          <a:blip r:embed="rId4" cstate="print"/>
          <a:stretch>
            <a:fillRect/>
          </a:stretch>
        </p:blipFill>
        <p:spPr>
          <a:xfrm>
            <a:off x="6039596" y="3326934"/>
            <a:ext cx="5576455" cy="2244312"/>
          </a:xfrm>
          <a:prstGeom prst="rect">
            <a:avLst/>
          </a:prstGeom>
        </p:spPr>
      </p:pic>
      <p:grpSp>
        <p:nvGrpSpPr>
          <p:cNvPr id="7" name="Group 6"/>
          <p:cNvGrpSpPr/>
          <p:nvPr/>
        </p:nvGrpSpPr>
        <p:grpSpPr>
          <a:xfrm>
            <a:off x="-4379" y="929438"/>
            <a:ext cx="12188825" cy="1415772"/>
            <a:chOff x="0" y="6057781"/>
            <a:chExt cx="12188825" cy="1415772"/>
          </a:xfrm>
        </p:grpSpPr>
        <p:sp>
          <p:nvSpPr>
            <p:cNvPr id="8" name="Rectangle 7"/>
            <p:cNvSpPr/>
            <p:nvPr/>
          </p:nvSpPr>
          <p:spPr bwMode="auto">
            <a:xfrm>
              <a:off x="0" y="6057781"/>
              <a:ext cx="12188825" cy="1415772"/>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cap="all" dirty="0">
                  <a:solidFill>
                    <a:srgbClr val="19325C"/>
                  </a:solidFill>
                  <a:latin typeface="Salesforce Sans" panose="020B0505020202020203" pitchFamily="34" charset="0"/>
                  <a:cs typeface="Arial" panose="020B0604020202020204" pitchFamily="34" charset="0"/>
                </a:rPr>
                <a:t>DÉFINITION :</a:t>
              </a:r>
            </a:p>
            <a:p>
              <a:r>
                <a:rPr lang="fr-FR" sz="2000" dirty="0" smtClean="0">
                  <a:solidFill>
                    <a:srgbClr val="19325C"/>
                  </a:solidFill>
                  <a:cs typeface="Arial" pitchFamily="34" charset="0"/>
                </a:rPr>
                <a:t>L'</a:t>
              </a:r>
              <a:r>
                <a:rPr lang="fr-FR" sz="2000" b="1" dirty="0" smtClean="0">
                  <a:solidFill>
                    <a:srgbClr val="19325C"/>
                  </a:solidFill>
                  <a:cs typeface="Arial" pitchFamily="34" charset="0"/>
                </a:rPr>
                <a:t>utilisateur </a:t>
              </a:r>
              <a:r>
                <a:rPr lang="fr-FR" sz="2000" b="1" dirty="0">
                  <a:solidFill>
                    <a:srgbClr val="19325C"/>
                  </a:solidFill>
                  <a:cs typeface="Arial" pitchFamily="34" charset="0"/>
                </a:rPr>
                <a:t>actif</a:t>
              </a:r>
              <a:r>
                <a:rPr lang="fr-FR" sz="2000" dirty="0">
                  <a:solidFill>
                    <a:srgbClr val="19325C"/>
                  </a:solidFill>
                  <a:cs typeface="Arial" pitchFamily="34" charset="0"/>
                </a:rPr>
                <a:t> détermine les données de quelles personnes sont visibles sur le rapport ou sur le tableau de bord. </a:t>
              </a:r>
              <a:r>
                <a:rPr lang="fr-FR" sz="2000" dirty="0" smtClean="0">
                  <a:solidFill>
                    <a:srgbClr val="19325C"/>
                  </a:solidFill>
                  <a:cs typeface="Arial" pitchFamily="34" charset="0"/>
                </a:rPr>
                <a:t>L'utilisateur </a:t>
              </a:r>
              <a:r>
                <a:rPr lang="fr-FR" sz="2000" dirty="0">
                  <a:solidFill>
                    <a:srgbClr val="19325C"/>
                  </a:solidFill>
                  <a:cs typeface="Arial" pitchFamily="34" charset="0"/>
                </a:rPr>
                <a:t>actif doit avoir accès au dossier dans lequel le rapport ou le tableau de bord est enregistré.</a:t>
              </a:r>
            </a:p>
          </p:txBody>
        </p:sp>
        <p:grpSp>
          <p:nvGrpSpPr>
            <p:cNvPr id="9" name="Group 8"/>
            <p:cNvGrpSpPr/>
            <p:nvPr/>
          </p:nvGrpSpPr>
          <p:grpSpPr>
            <a:xfrm>
              <a:off x="64543" y="6161899"/>
              <a:ext cx="402199" cy="324907"/>
              <a:chOff x="520156" y="1439382"/>
              <a:chExt cx="402199" cy="324907"/>
            </a:xfrm>
          </p:grpSpPr>
          <p:sp>
            <p:nvSpPr>
              <p:cNvPr id="10"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79266141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378</a:t>
            </a:fld>
            <a:endParaRPr lang="en-US" smtClean="0"/>
          </a:p>
        </p:txBody>
      </p:sp>
      <p:sp>
        <p:nvSpPr>
          <p:cNvPr id="3" name="Text Placeholder 2"/>
          <p:cNvSpPr>
            <a:spLocks noGrp="1"/>
          </p:cNvSpPr>
          <p:nvPr>
            <p:ph type="body" sz="quarter" idx="11"/>
          </p:nvPr>
        </p:nvSpPr>
        <p:spPr/>
        <p:txBody>
          <a:bodyPr/>
          <a:lstStyle/>
          <a:p>
            <a:r>
              <a:rPr lang="fr-FR"/>
              <a:t>Générer un tableau de bord</a:t>
            </a:r>
          </a:p>
        </p:txBody>
      </p:sp>
      <p:grpSp>
        <p:nvGrpSpPr>
          <p:cNvPr id="4" name="Group 3"/>
          <p:cNvGrpSpPr/>
          <p:nvPr/>
        </p:nvGrpSpPr>
        <p:grpSpPr>
          <a:xfrm>
            <a:off x="1822649" y="1265666"/>
            <a:ext cx="8175930" cy="3934749"/>
            <a:chOff x="176213" y="1595233"/>
            <a:chExt cx="7627288" cy="3935774"/>
          </a:xfrm>
          <a:solidFill>
            <a:srgbClr val="19325C"/>
          </a:solidFill>
        </p:grpSpPr>
        <p:pic>
          <p:nvPicPr>
            <p:cNvPr id="5" name="Picture 4"/>
            <p:cNvPicPr>
              <a:picLocks noChangeAspect="1"/>
            </p:cNvPicPr>
            <p:nvPr/>
          </p:nvPicPr>
          <p:blipFill rotWithShape="1">
            <a:blip r:embed="rId3" cstate="print"/>
            <a:srcRect b="13391"/>
            <a:stretch/>
          </p:blipFill>
          <p:spPr>
            <a:xfrm>
              <a:off x="176213" y="1595233"/>
              <a:ext cx="7627288" cy="3935774"/>
            </a:xfrm>
            <a:prstGeom prst="rect">
              <a:avLst/>
            </a:prstGeom>
            <a:grp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cstate="print"/>
            <a:stretch>
              <a:fillRect/>
            </a:stretch>
          </p:blipFill>
          <p:spPr>
            <a:xfrm>
              <a:off x="5232867" y="2697282"/>
              <a:ext cx="2494762" cy="2296666"/>
            </a:xfrm>
            <a:prstGeom prst="rect">
              <a:avLst/>
            </a:prstGeom>
            <a:grpFill/>
          </p:spPr>
        </p:pic>
      </p:grpSp>
      <p:sp>
        <p:nvSpPr>
          <p:cNvPr id="7" name="Rounded Rectangular Callout 8"/>
          <p:cNvSpPr/>
          <p:nvPr/>
        </p:nvSpPr>
        <p:spPr bwMode="auto">
          <a:xfrm>
            <a:off x="3436258" y="2969989"/>
            <a:ext cx="2679018" cy="1702594"/>
          </a:xfrm>
          <a:prstGeom prst="wedgeRoundRectCallout">
            <a:avLst>
              <a:gd name="adj1" fmla="val -22295"/>
              <a:gd name="adj2" fmla="val -64666"/>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a:solidFill>
                  <a:srgbClr val="FFFFFF"/>
                </a:solidFill>
              </a:rPr>
              <a:t>Lorsque vous glissez des composants dans la grille, les autres composants se réajustent.</a:t>
            </a:r>
          </a:p>
        </p:txBody>
      </p:sp>
      <p:sp>
        <p:nvSpPr>
          <p:cNvPr id="8" name="Rounded Rectangular Callout 9"/>
          <p:cNvSpPr/>
          <p:nvPr/>
        </p:nvSpPr>
        <p:spPr bwMode="auto">
          <a:xfrm>
            <a:off x="5631605" y="1274813"/>
            <a:ext cx="3883870" cy="1021556"/>
          </a:xfrm>
          <a:prstGeom prst="wedgeRoundRectCallout">
            <a:avLst>
              <a:gd name="adj1" fmla="val 19857"/>
              <a:gd name="adj2" fmla="val 71480"/>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dirty="0">
                <a:solidFill>
                  <a:srgbClr val="FFFFFF"/>
                </a:solidFill>
              </a:rPr>
              <a:t>Réajustez facilement la taille des composants pour couvrir de multiples colonnes et lignes.</a:t>
            </a:r>
          </a:p>
        </p:txBody>
      </p:sp>
      <p:grpSp>
        <p:nvGrpSpPr>
          <p:cNvPr id="9" name="Group 8"/>
          <p:cNvGrpSpPr/>
          <p:nvPr/>
        </p:nvGrpSpPr>
        <p:grpSpPr>
          <a:xfrm>
            <a:off x="-1" y="5751013"/>
            <a:ext cx="12188825" cy="1107996"/>
            <a:chOff x="0" y="921837"/>
            <a:chExt cx="12188825" cy="1107996"/>
          </a:xfrm>
        </p:grpSpPr>
        <p:sp>
          <p:nvSpPr>
            <p:cNvPr id="10" name="Rectangle 9"/>
            <p:cNvSpPr/>
            <p:nvPr/>
          </p:nvSpPr>
          <p:spPr bwMode="auto">
            <a:xfrm>
              <a:off x="0" y="921837"/>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pPr algn="l"/>
              <a:r>
                <a:rPr lang="fr-FR" sz="2000" dirty="0">
                  <a:solidFill>
                    <a:srgbClr val="19325C"/>
                  </a:solidFill>
                  <a:cs typeface="Arial" pitchFamily="34" charset="0"/>
                </a:rPr>
                <a:t>Les tableaux de bord enregistrés </a:t>
              </a:r>
              <a:r>
                <a:rPr lang="fr-FR" sz="2000" dirty="0" smtClean="0">
                  <a:solidFill>
                    <a:srgbClr val="19325C"/>
                  </a:solidFill>
                  <a:cs typeface="Arial" pitchFamily="34" charset="0"/>
                </a:rPr>
                <a:t>dans </a:t>
              </a:r>
              <a:r>
                <a:rPr lang="fr-FR" sz="2000" dirty="0">
                  <a:solidFill>
                    <a:srgbClr val="19325C"/>
                  </a:solidFill>
                  <a:cs typeface="Arial" pitchFamily="34" charset="0"/>
                </a:rPr>
                <a:t>Lightning </a:t>
              </a:r>
              <a:r>
                <a:rPr lang="fr-FR" sz="2000" dirty="0" err="1">
                  <a:solidFill>
                    <a:srgbClr val="19325C"/>
                  </a:solidFill>
                  <a:cs typeface="Arial" pitchFamily="34" charset="0"/>
                </a:rPr>
                <a:t>Experience</a:t>
              </a:r>
              <a:r>
                <a:rPr lang="fr-FR" sz="2000" dirty="0">
                  <a:solidFill>
                    <a:srgbClr val="19325C"/>
                  </a:solidFill>
                  <a:cs typeface="Arial" pitchFamily="34" charset="0"/>
                </a:rPr>
                <a:t> ne peuvent pas être modifiés dans </a:t>
              </a:r>
              <a:r>
                <a:rPr lang="fr-FR" sz="2000" dirty="0" err="1">
                  <a:solidFill>
                    <a:srgbClr val="19325C"/>
                  </a:solidFill>
                  <a:cs typeface="Arial" pitchFamily="34" charset="0"/>
                </a:rPr>
                <a:t>Salesforce</a:t>
              </a:r>
              <a:r>
                <a:rPr lang="fr-FR" sz="2000" dirty="0">
                  <a:solidFill>
                    <a:srgbClr val="19325C"/>
                  </a:solidFill>
                  <a:cs typeface="Arial" pitchFamily="34" charset="0"/>
                </a:rPr>
                <a:t> </a:t>
              </a:r>
              <a:r>
                <a:rPr lang="fr-FR" sz="2000" dirty="0" err="1">
                  <a:solidFill>
                    <a:srgbClr val="19325C"/>
                  </a:solidFill>
                  <a:cs typeface="Arial" pitchFamily="34" charset="0"/>
                </a:rPr>
                <a:t>Classic</a:t>
              </a:r>
              <a:r>
                <a:rPr lang="fr-FR" sz="2000" dirty="0">
                  <a:solidFill>
                    <a:srgbClr val="19325C"/>
                  </a:solidFill>
                  <a:cs typeface="Arial" pitchFamily="34" charset="0"/>
                </a:rPr>
                <a:t>.</a:t>
              </a:r>
            </a:p>
          </p:txBody>
        </p:sp>
        <p:grpSp>
          <p:nvGrpSpPr>
            <p:cNvPr id="11" name="Group 10"/>
            <p:cNvGrpSpPr/>
            <p:nvPr/>
          </p:nvGrpSpPr>
          <p:grpSpPr>
            <a:xfrm>
              <a:off x="101546" y="1017709"/>
              <a:ext cx="351485" cy="351484"/>
              <a:chOff x="230188" y="5645150"/>
              <a:chExt cx="446088" cy="446087"/>
            </a:xfrm>
          </p:grpSpPr>
          <p:sp>
            <p:nvSpPr>
              <p:cNvPr id="12" name="Oval 11"/>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Oval 12"/>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7382028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379</a:t>
            </a:fld>
            <a:endParaRPr lang="en-US" smtClean="0"/>
          </a:p>
        </p:txBody>
      </p:sp>
      <p:sp>
        <p:nvSpPr>
          <p:cNvPr id="3" name="Text Placeholder 2"/>
          <p:cNvSpPr>
            <a:spLocks noGrp="1"/>
          </p:cNvSpPr>
          <p:nvPr>
            <p:ph type="body" sz="quarter" idx="11"/>
          </p:nvPr>
        </p:nvSpPr>
        <p:spPr/>
        <p:txBody>
          <a:bodyPr/>
          <a:lstStyle/>
          <a:p>
            <a:r>
              <a:rPr lang="fr-FR"/>
              <a:t>Modifier des tableaux de bord</a:t>
            </a:r>
          </a:p>
        </p:txBody>
      </p:sp>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6938"/>
            <a:ext cx="12188825" cy="5943600"/>
          </a:xfrm>
          <a:prstGeom prst="rect">
            <a:avLst/>
          </a:prstGeom>
        </p:spPr>
      </p:pic>
      <p:sp>
        <p:nvSpPr>
          <p:cNvPr id="6" name="TextBox 5"/>
          <p:cNvSpPr txBox="1"/>
          <p:nvPr/>
        </p:nvSpPr>
        <p:spPr>
          <a:xfrm>
            <a:off x="8922780" y="936507"/>
            <a:ext cx="916696" cy="445171"/>
          </a:xfrm>
          <a:prstGeom prst="rect">
            <a:avLst/>
          </a:prstGeom>
          <a:noFill/>
          <a:ln w="38100">
            <a:solidFill>
              <a:srgbClr val="FF0000"/>
            </a:solidFill>
          </a:ln>
        </p:spPr>
        <p:txBody>
          <a:bodyPr wrap="square" rtlCol="0">
            <a:spAutoFit/>
          </a:bodyPr>
          <a:lstStyle/>
          <a:p>
            <a:endParaRPr lang="en-US" dirty="0">
              <a:solidFill>
                <a:srgbClr val="FFFFFF"/>
              </a:solidFill>
              <a:cs typeface="Arial" pitchFamily="34" charset="0"/>
            </a:endParaRPr>
          </a:p>
        </p:txBody>
      </p:sp>
      <p:sp>
        <p:nvSpPr>
          <p:cNvPr id="7" name="Rounded Rectangular Callout 8"/>
          <p:cNvSpPr/>
          <p:nvPr/>
        </p:nvSpPr>
        <p:spPr bwMode="auto">
          <a:xfrm>
            <a:off x="5543022" y="2372644"/>
            <a:ext cx="1672015" cy="340519"/>
          </a:xfrm>
          <a:prstGeom prst="wedgeRoundRectCallout">
            <a:avLst>
              <a:gd name="adj1" fmla="val 20508"/>
              <a:gd name="adj2" fmla="val 125825"/>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a:solidFill>
                  <a:srgbClr val="FFFFFF"/>
                </a:solidFill>
              </a:rPr>
              <a:t>Réajuster </a:t>
            </a:r>
          </a:p>
        </p:txBody>
      </p:sp>
      <p:cxnSp>
        <p:nvCxnSpPr>
          <p:cNvPr id="8" name="Straight Arrow Connector 7"/>
          <p:cNvCxnSpPr/>
          <p:nvPr/>
        </p:nvCxnSpPr>
        <p:spPr bwMode="auto">
          <a:xfrm flipH="1">
            <a:off x="5408273" y="4687330"/>
            <a:ext cx="1161534" cy="823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9" name="Rounded Rectangular Callout 12"/>
          <p:cNvSpPr/>
          <p:nvPr/>
        </p:nvSpPr>
        <p:spPr bwMode="auto">
          <a:xfrm>
            <a:off x="4794555" y="4020384"/>
            <a:ext cx="1672015" cy="340519"/>
          </a:xfrm>
          <a:prstGeom prst="wedgeRoundRectCallout">
            <a:avLst>
              <a:gd name="adj1" fmla="val 19857"/>
              <a:gd name="adj2" fmla="val 71480"/>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a:solidFill>
                  <a:srgbClr val="FFFFFF"/>
                </a:solidFill>
              </a:rPr>
              <a:t>Déplacer</a:t>
            </a:r>
          </a:p>
        </p:txBody>
      </p:sp>
    </p:spTree>
    <p:extLst>
      <p:ext uri="{BB962C8B-B14F-4D97-AF65-F5344CB8AC3E}">
        <p14:creationId xmlns:p14="http://schemas.microsoft.com/office/powerpoint/2010/main" val="2783801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vert="horz" lIns="91440" tIns="45720" rIns="91440" bIns="45720" rtlCol="0" anchor="ctr"/>
          <a:lstStyle/>
          <a:p>
            <a:fld id="{19FD02D3-6C23-404C-A7B3-DAB79F5D63D7}" type="slidenum">
              <a:rPr lang="en-US"/>
              <a:pPr/>
              <a:t>38</a:t>
            </a:fld>
            <a:endParaRPr lang="en-US"/>
          </a:p>
        </p:txBody>
      </p:sp>
      <p:sp>
        <p:nvSpPr>
          <p:cNvPr id="4" name="Text Placeholder 3"/>
          <p:cNvSpPr>
            <a:spLocks noGrp="1"/>
          </p:cNvSpPr>
          <p:nvPr>
            <p:ph type="body" sz="quarter" idx="11"/>
          </p:nvPr>
        </p:nvSpPr>
        <p:spPr>
          <a:xfrm>
            <a:off x="1300480" y="108000"/>
            <a:ext cx="8949157" cy="914400"/>
          </a:xfrm>
        </p:spPr>
        <p:txBody>
          <a:bodyPr/>
          <a:lstStyle/>
          <a:p>
            <a:r>
              <a:rPr lang="fr-FR" dirty="0"/>
              <a:t>1-3 : Aide et portail de formation</a:t>
            </a:r>
          </a:p>
        </p:txBody>
      </p:sp>
      <p:sp>
        <p:nvSpPr>
          <p:cNvPr id="5" name="Text Placeholder 4"/>
          <p:cNvSpPr>
            <a:spLocks noGrp="1"/>
          </p:cNvSpPr>
          <p:nvPr>
            <p:ph type="body" sz="quarter" idx="12"/>
          </p:nvPr>
        </p:nvSpPr>
        <p:spPr>
          <a:xfrm>
            <a:off x="457200" y="3379618"/>
            <a:ext cx="10597243" cy="1861853"/>
          </a:xfrm>
        </p:spPr>
        <p:txBody>
          <a:bodyPr/>
          <a:lstStyle/>
          <a:p>
            <a:r>
              <a:rPr lang="fr-FR" dirty="0"/>
              <a:t>Tâches :</a:t>
            </a:r>
          </a:p>
          <a:p>
            <a:pPr marL="457200" indent="-457200">
              <a:buFont typeface="+mj-lt"/>
              <a:buAutoNum type="arabicPeriod"/>
            </a:pPr>
            <a:r>
              <a:rPr lang="fr-FR" b="0" dirty="0">
                <a:sym typeface="Arial" pitchFamily="-112" charset="0"/>
              </a:rPr>
              <a:t>Localisez la documentation permettant de personnaliser les paramètres de l'interface utilisateur.</a:t>
            </a:r>
          </a:p>
          <a:p>
            <a:pPr marL="457200" indent="-457200">
              <a:buFont typeface="+mj-lt"/>
              <a:buAutoNum type="arabicPeriod"/>
            </a:pPr>
            <a:r>
              <a:rPr lang="fr-FR" b="0" dirty="0">
                <a:sym typeface="Arial" pitchFamily="-112" charset="0"/>
              </a:rPr>
              <a:t>Localisez la formation en ligne.</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5 min</a:t>
            </a:r>
          </a:p>
        </p:txBody>
      </p:sp>
      <p:sp>
        <p:nvSpPr>
          <p:cNvPr id="19" name="Text Placeholder 1"/>
          <p:cNvSpPr>
            <a:spLocks noGrp="1"/>
          </p:cNvSpPr>
          <p:nvPr>
            <p:ph type="body" sz="quarter" idx="15"/>
          </p:nvPr>
        </p:nvSpPr>
        <p:spPr>
          <a:xfrm>
            <a:off x="1767046" y="914400"/>
            <a:ext cx="10424955" cy="2139043"/>
          </a:xfrm>
        </p:spPr>
        <p:txBody>
          <a:bodyPr/>
          <a:lstStyle/>
          <a:p>
            <a:r>
              <a:rPr lang="fr-FR" dirty="0"/>
              <a:t>Objectif :</a:t>
            </a:r>
          </a:p>
          <a:p>
            <a:r>
              <a:rPr lang="fr-FR" b="0" dirty="0"/>
              <a:t>Utiliser le portail Aide et formation pour localiser la documentation et la formation en ligne. </a:t>
            </a:r>
          </a:p>
        </p:txBody>
      </p:sp>
      <p:sp>
        <p:nvSpPr>
          <p:cNvPr id="7" name="Text Placeholder 4"/>
          <p:cNvSpPr>
            <a:spLocks noGrp="1"/>
          </p:cNvSpPr>
          <p:nvPr>
            <p:ph type="body" sz="quarter" idx="12"/>
          </p:nvPr>
        </p:nvSpPr>
        <p:spPr>
          <a:xfrm>
            <a:off x="111760" y="81281"/>
            <a:ext cx="2210816" cy="532620"/>
          </a:xfrm>
        </p:spPr>
        <p:txBody>
          <a:bodyPr/>
          <a:lstStyle/>
          <a:p>
            <a:r>
              <a:rPr lang="fr-FR" sz="1800" dirty="0"/>
              <a:t>REJOIGNEZ-MOI</a:t>
            </a:r>
          </a:p>
        </p:txBody>
      </p:sp>
    </p:spTree>
    <p:extLst>
      <p:ext uri="{BB962C8B-B14F-4D97-AF65-F5344CB8AC3E}">
        <p14:creationId xmlns:p14="http://schemas.microsoft.com/office/powerpoint/2010/main" val="404082083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380</a:t>
            </a:fld>
            <a:endParaRPr lang="en-US" smtClean="0"/>
          </a:p>
        </p:txBody>
      </p:sp>
      <p:sp>
        <p:nvSpPr>
          <p:cNvPr id="3" name="Text Placeholder 2"/>
          <p:cNvSpPr>
            <a:spLocks noGrp="1"/>
          </p:cNvSpPr>
          <p:nvPr>
            <p:ph type="body" sz="quarter" idx="11"/>
          </p:nvPr>
        </p:nvSpPr>
        <p:spPr/>
        <p:txBody>
          <a:bodyPr/>
          <a:lstStyle/>
          <a:p>
            <a:r>
              <a:rPr lang="fr-FR"/>
              <a:t>Créer des composants de tableau de bord</a:t>
            </a:r>
          </a:p>
        </p:txBody>
      </p:sp>
      <p:sp>
        <p:nvSpPr>
          <p:cNvPr id="4" name="Text Placeholder 3"/>
          <p:cNvSpPr>
            <a:spLocks noGrp="1"/>
          </p:cNvSpPr>
          <p:nvPr>
            <p:ph type="body" sz="quarter" idx="12"/>
          </p:nvPr>
        </p:nvSpPr>
        <p:spPr>
          <a:xfrm>
            <a:off x="455732" y="1029047"/>
            <a:ext cx="11536243" cy="1151448"/>
          </a:xfrm>
        </p:spPr>
        <p:txBody>
          <a:bodyPr/>
          <a:lstStyle/>
          <a:p>
            <a:pPr>
              <a:lnSpc>
                <a:spcPct val="100000"/>
              </a:lnSpc>
            </a:pPr>
            <a:r>
              <a:rPr lang="fr-FR" sz="2200" dirty="0"/>
              <a:t>Générez des tableaux de bord en quelques minutes en ajoutant des composants et des rapports en même temps. Glissez-les, réajustez-les, et affichez-les en même temps. </a:t>
            </a:r>
          </a:p>
          <a:p>
            <a:pPr>
              <a:lnSpc>
                <a:spcPct val="100000"/>
              </a:lnSpc>
            </a:pPr>
            <a:endParaRPr lang="en-IN" sz="22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37" t="920" r="806" b="441"/>
          <a:stretch/>
        </p:blipFill>
        <p:spPr>
          <a:xfrm>
            <a:off x="1932319" y="1986843"/>
            <a:ext cx="8534401" cy="4538135"/>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6" name="Rectangle 5"/>
          <p:cNvSpPr/>
          <p:nvPr/>
        </p:nvSpPr>
        <p:spPr bwMode="auto">
          <a:xfrm>
            <a:off x="1987457" y="2744522"/>
            <a:ext cx="2882846" cy="33089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200" dirty="0">
              <a:solidFill>
                <a:srgbClr val="262626"/>
              </a:solidFill>
              <a:latin typeface="Times New Roman" pitchFamily="18" charset="0"/>
            </a:endParaRPr>
          </a:p>
        </p:txBody>
      </p:sp>
      <p:sp>
        <p:nvSpPr>
          <p:cNvPr id="7" name="Rectangle 6"/>
          <p:cNvSpPr/>
          <p:nvPr/>
        </p:nvSpPr>
        <p:spPr bwMode="auto">
          <a:xfrm>
            <a:off x="2001972" y="3418951"/>
            <a:ext cx="2868331" cy="147587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200" dirty="0">
              <a:solidFill>
                <a:srgbClr val="262626"/>
              </a:solidFill>
              <a:latin typeface="Times New Roman" pitchFamily="18" charset="0"/>
            </a:endParaRPr>
          </a:p>
        </p:txBody>
      </p:sp>
    </p:spTree>
    <p:extLst>
      <p:ext uri="{BB962C8B-B14F-4D97-AF65-F5344CB8AC3E}">
        <p14:creationId xmlns:p14="http://schemas.microsoft.com/office/powerpoint/2010/main" val="8751334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381</a:t>
            </a:fld>
            <a:endParaRPr lang="en-US" smtClean="0"/>
          </a:p>
        </p:txBody>
      </p:sp>
      <p:sp>
        <p:nvSpPr>
          <p:cNvPr id="3" name="Text Placeholder 2"/>
          <p:cNvSpPr>
            <a:spLocks noGrp="1"/>
          </p:cNvSpPr>
          <p:nvPr>
            <p:ph type="body" sz="quarter" idx="11"/>
          </p:nvPr>
        </p:nvSpPr>
        <p:spPr/>
        <p:txBody>
          <a:bodyPr/>
          <a:lstStyle/>
          <a:p>
            <a:r>
              <a:rPr lang="fr-FR" dirty="0"/>
              <a:t>Mettre à jour les composants </a:t>
            </a:r>
            <a:r>
              <a:rPr lang="fr-FR" dirty="0" smtClean="0"/>
              <a:t>d'un </a:t>
            </a:r>
            <a:r>
              <a:rPr lang="fr-FR" dirty="0"/>
              <a:t>tableau de bord</a:t>
            </a:r>
          </a:p>
        </p:txBody>
      </p:sp>
      <p:sp>
        <p:nvSpPr>
          <p:cNvPr id="4" name="Text Placeholder 3"/>
          <p:cNvSpPr>
            <a:spLocks noGrp="1"/>
          </p:cNvSpPr>
          <p:nvPr>
            <p:ph type="body" sz="quarter" idx="12"/>
          </p:nvPr>
        </p:nvSpPr>
        <p:spPr>
          <a:xfrm>
            <a:off x="455733" y="1058844"/>
            <a:ext cx="10971736" cy="826477"/>
          </a:xfrm>
        </p:spPr>
        <p:txBody>
          <a:bodyPr/>
          <a:lstStyle/>
          <a:p>
            <a:pPr>
              <a:lnSpc>
                <a:spcPct val="100000"/>
              </a:lnSpc>
            </a:pPr>
            <a:r>
              <a:rPr lang="fr-FR" dirty="0"/>
              <a:t>Modifier les composants et les propriétés </a:t>
            </a:r>
            <a:r>
              <a:rPr lang="fr-FR" dirty="0" smtClean="0"/>
              <a:t>d'un </a:t>
            </a:r>
            <a:r>
              <a:rPr lang="fr-FR" dirty="0"/>
              <a:t>tableau de bord selon les besoins via la barre </a:t>
            </a:r>
            <a:r>
              <a:rPr lang="fr-FR" dirty="0" smtClean="0"/>
              <a:t>d'outils </a:t>
            </a:r>
            <a:r>
              <a:rPr lang="fr-FR" dirty="0"/>
              <a:t>située en haut du tableau de bord. </a:t>
            </a:r>
          </a:p>
          <a:p>
            <a:pPr>
              <a:lnSpc>
                <a:spcPct val="100000"/>
              </a:lnSpc>
            </a:pPr>
            <a:endParaRPr lang="en-IN"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5369" y="1939646"/>
            <a:ext cx="9018116" cy="4784507"/>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6" name="Rectangle 5"/>
          <p:cNvSpPr/>
          <p:nvPr/>
        </p:nvSpPr>
        <p:spPr bwMode="auto">
          <a:xfrm>
            <a:off x="1618317" y="2751608"/>
            <a:ext cx="3068404" cy="340244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200" dirty="0">
              <a:solidFill>
                <a:srgbClr val="262626"/>
              </a:solidFill>
              <a:latin typeface="Times New Roman" pitchFamily="18" charset="0"/>
            </a:endParaRPr>
          </a:p>
        </p:txBody>
      </p:sp>
      <p:sp>
        <p:nvSpPr>
          <p:cNvPr id="7" name="Rectangle 6"/>
          <p:cNvSpPr/>
          <p:nvPr/>
        </p:nvSpPr>
        <p:spPr bwMode="auto">
          <a:xfrm>
            <a:off x="9499552" y="6250875"/>
            <a:ext cx="1023613" cy="43941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3200" dirty="0">
              <a:solidFill>
                <a:srgbClr val="262626"/>
              </a:solidFill>
              <a:latin typeface="Times New Roman" pitchFamily="18" charset="0"/>
            </a:endParaRPr>
          </a:p>
        </p:txBody>
      </p:sp>
    </p:spTree>
    <p:extLst>
      <p:ext uri="{BB962C8B-B14F-4D97-AF65-F5344CB8AC3E}">
        <p14:creationId xmlns:p14="http://schemas.microsoft.com/office/powerpoint/2010/main" val="264724892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382</a:t>
            </a:fld>
            <a:endParaRPr lang="en-US" smtClean="0"/>
          </a:p>
        </p:txBody>
      </p:sp>
      <p:sp>
        <p:nvSpPr>
          <p:cNvPr id="3" name="Text Placeholder 2"/>
          <p:cNvSpPr>
            <a:spLocks noGrp="1"/>
          </p:cNvSpPr>
          <p:nvPr>
            <p:ph type="body" sz="quarter" idx="11"/>
          </p:nvPr>
        </p:nvSpPr>
        <p:spPr/>
        <p:txBody>
          <a:bodyPr/>
          <a:lstStyle/>
          <a:p>
            <a:r>
              <a:rPr lang="fr-FR" dirty="0"/>
              <a:t>Conserver les filtres lorsque vous examinez un rapport à partir </a:t>
            </a:r>
            <a:r>
              <a:rPr lang="fr-FR" dirty="0" smtClean="0"/>
              <a:t>d'un </a:t>
            </a:r>
            <a:r>
              <a:rPr lang="fr-FR" dirty="0"/>
              <a:t>tableau de bord</a:t>
            </a:r>
          </a:p>
        </p:txBody>
      </p:sp>
      <p:sp>
        <p:nvSpPr>
          <p:cNvPr id="4" name="Text Placeholder 3"/>
          <p:cNvSpPr>
            <a:spLocks noGrp="1"/>
          </p:cNvSpPr>
          <p:nvPr>
            <p:ph type="body" sz="quarter" idx="12"/>
          </p:nvPr>
        </p:nvSpPr>
        <p:spPr>
          <a:xfrm>
            <a:off x="455734" y="1072662"/>
            <a:ext cx="5980236" cy="5335575"/>
          </a:xfrm>
        </p:spPr>
        <p:txBody>
          <a:bodyPr/>
          <a:lstStyle/>
          <a:p>
            <a:pPr>
              <a:lnSpc>
                <a:spcPct val="100000"/>
              </a:lnSpc>
              <a:spcBef>
                <a:spcPts val="1200"/>
              </a:spcBef>
            </a:pPr>
            <a:r>
              <a:rPr lang="fr-FR" dirty="0"/>
              <a:t>Vous pouvez filtrer un tableau de bord puis afficher </a:t>
            </a:r>
            <a:r>
              <a:rPr lang="fr-FR" dirty="0" smtClean="0"/>
              <a:t>l'un </a:t>
            </a:r>
            <a:r>
              <a:rPr lang="fr-FR" dirty="0"/>
              <a:t>des rapports du composant. Le rapport </a:t>
            </a:r>
            <a:r>
              <a:rPr lang="fr-FR" dirty="0" smtClean="0"/>
              <a:t>s'ouvre </a:t>
            </a:r>
            <a:r>
              <a:rPr lang="fr-FR" dirty="0"/>
              <a:t>filtré comme le tableau de bord, afin que vous puissiez continuer à analyser les données sans perdre de temps !</a:t>
            </a:r>
          </a:p>
        </p:txBody>
      </p:sp>
      <p:pic>
        <p:nvPicPr>
          <p:cNvPr id="5"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4186" t="1348" r="3434"/>
          <a:stretch/>
        </p:blipFill>
        <p:spPr bwMode="auto">
          <a:xfrm>
            <a:off x="6576647" y="1072662"/>
            <a:ext cx="5165296" cy="5651062"/>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466" t="-3825" r="11777" b="67518"/>
          <a:stretch/>
        </p:blipFill>
        <p:spPr>
          <a:xfrm>
            <a:off x="11457310" y="1072662"/>
            <a:ext cx="215739" cy="239319"/>
          </a:xfrm>
          <a:prstGeom prst="flowChartConnector">
            <a:avLst/>
          </a:prstGeom>
          <a:solidFill>
            <a:schemeClr val="bg1">
              <a:lumMod val="85000"/>
            </a:schemeClr>
          </a:solidFill>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7466" t="-3825" r="11777" b="67518"/>
          <a:stretch/>
        </p:blipFill>
        <p:spPr>
          <a:xfrm>
            <a:off x="11457968" y="3898193"/>
            <a:ext cx="215739" cy="239319"/>
          </a:xfrm>
          <a:prstGeom prst="flowChartConnector">
            <a:avLst/>
          </a:prstGeom>
          <a:solidFill>
            <a:schemeClr val="bg1">
              <a:lumMod val="85000"/>
            </a:schemeClr>
          </a:solidFill>
        </p:spPr>
      </p:pic>
    </p:spTree>
    <p:extLst>
      <p:ext uri="{BB962C8B-B14F-4D97-AF65-F5344CB8AC3E}">
        <p14:creationId xmlns:p14="http://schemas.microsoft.com/office/powerpoint/2010/main" val="169979063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383</a:t>
            </a:fld>
            <a:endParaRPr lang="en-US" smtClean="0"/>
          </a:p>
        </p:txBody>
      </p:sp>
      <p:sp>
        <p:nvSpPr>
          <p:cNvPr id="4" name="Text Placeholder 3"/>
          <p:cNvSpPr>
            <a:spLocks noGrp="1"/>
          </p:cNvSpPr>
          <p:nvPr>
            <p:ph type="body" sz="quarter" idx="11"/>
          </p:nvPr>
        </p:nvSpPr>
        <p:spPr>
          <a:xfrm>
            <a:off x="2105024" y="0"/>
            <a:ext cx="9153526" cy="914400"/>
          </a:xfrm>
        </p:spPr>
        <p:txBody>
          <a:bodyPr/>
          <a:lstStyle/>
          <a:p>
            <a:r>
              <a:rPr lang="fr-FR" dirty="0"/>
              <a:t>7-10 : Créer un tableau de bord des ventes mondiales</a:t>
            </a:r>
          </a:p>
        </p:txBody>
      </p:sp>
      <p:sp>
        <p:nvSpPr>
          <p:cNvPr id="5" name="Text Placeholder 4"/>
          <p:cNvSpPr>
            <a:spLocks noGrp="1"/>
          </p:cNvSpPr>
          <p:nvPr>
            <p:ph type="body" sz="quarter" idx="12"/>
          </p:nvPr>
        </p:nvSpPr>
        <p:spPr>
          <a:xfrm>
            <a:off x="455730" y="3296100"/>
            <a:ext cx="11498145" cy="2541992"/>
          </a:xfrm>
        </p:spPr>
        <p:txBody>
          <a:bodyPr numCol="1"/>
          <a:lstStyle/>
          <a:p>
            <a:r>
              <a:rPr lang="fr-FR" sz="2200" dirty="0"/>
              <a:t>Tâches : </a:t>
            </a:r>
          </a:p>
          <a:p>
            <a:pPr marL="457200" lvl="1" indent="-457200">
              <a:buFont typeface="+mj-lt"/>
              <a:buAutoNum type="arabicPeriod"/>
            </a:pPr>
            <a:r>
              <a:rPr lang="fr-FR" sz="2200" dirty="0"/>
              <a:t>Créez le tableau de bord des ventes mondiales avec Allison Wheeler comme utilisateur actif.</a:t>
            </a:r>
          </a:p>
          <a:p>
            <a:pPr marL="457200" lvl="1" indent="-457200">
              <a:buFont typeface="+mj-lt"/>
              <a:buAutoNum type="arabicPeriod"/>
            </a:pPr>
            <a:r>
              <a:rPr lang="fr-FR" sz="2200" dirty="0"/>
              <a:t>Ajoutez un composant de jauge </a:t>
            </a:r>
            <a:r>
              <a:rPr lang="fr-FR" sz="2200" dirty="0" smtClean="0"/>
              <a:t>Affaires </a:t>
            </a:r>
            <a:r>
              <a:rPr lang="fr-FR" sz="2200" dirty="0"/>
              <a:t>fermées </a:t>
            </a:r>
            <a:r>
              <a:rPr lang="fr-FR" sz="2200" dirty="0" smtClean="0"/>
              <a:t>TCA</a:t>
            </a:r>
            <a:r>
              <a:rPr lang="fr-FR" sz="2200" dirty="0"/>
              <a:t>.</a:t>
            </a:r>
          </a:p>
          <a:p>
            <a:pPr marL="457200" lvl="1" indent="-457200">
              <a:buFont typeface="+mj-lt"/>
              <a:buAutoNum type="arabicPeriod"/>
            </a:pPr>
            <a:r>
              <a:rPr lang="fr-FR" sz="2200" dirty="0"/>
              <a:t>Ajoutez un graphique Opportunités par commercial et des graphiques métriques.</a:t>
            </a:r>
          </a:p>
          <a:p>
            <a:pPr marL="457200" lvl="1" indent="-457200">
              <a:buFont typeface="+mj-lt"/>
              <a:buAutoNum type="arabicPeriod"/>
            </a:pPr>
            <a:r>
              <a:rPr lang="fr-FR" sz="2200" dirty="0"/>
              <a:t>Ajoutez un tableau des taux de réussite par commercial et des graphiques en jauge. </a:t>
            </a:r>
          </a:p>
          <a:p>
            <a:pPr marL="457200" lvl="1" indent="-457200">
              <a:buFont typeface="+mj-lt"/>
              <a:buAutoNum type="arabicPeriod"/>
            </a:pPr>
            <a:r>
              <a:rPr lang="fr-FR" sz="2200" dirty="0"/>
              <a:t>Enregistrez le tableau de bord et programmez un rafraîchissement journalier à 8h du matin.</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19" name="Text Placeholder 1"/>
          <p:cNvSpPr>
            <a:spLocks noGrp="1"/>
          </p:cNvSpPr>
          <p:nvPr>
            <p:ph type="body" sz="quarter" idx="15"/>
          </p:nvPr>
        </p:nvSpPr>
        <p:spPr>
          <a:xfrm>
            <a:off x="1767046" y="914400"/>
            <a:ext cx="10501154" cy="2116667"/>
          </a:xfrm>
        </p:spPr>
        <p:txBody>
          <a:bodyPr/>
          <a:lstStyle/>
          <a:p>
            <a:r>
              <a:rPr lang="fr-FR" dirty="0"/>
              <a:t>Objectif :</a:t>
            </a:r>
          </a:p>
          <a:p>
            <a:pPr lvl="1"/>
            <a:r>
              <a:rPr lang="fr-FR" spc="-20" dirty="0"/>
              <a:t>Allison Wheeler, VP des ventes internationales, aimerait un tableau de bord pour afficher les informations clés à partir de ses rapports de vente. Le tableau de bord devra aussi être accessible à son équipe.  </a:t>
            </a:r>
          </a:p>
        </p:txBody>
      </p:sp>
      <p:sp>
        <p:nvSpPr>
          <p:cNvPr id="7" name="Text Placeholder 4"/>
          <p:cNvSpPr>
            <a:spLocks noGrp="1"/>
          </p:cNvSpPr>
          <p:nvPr>
            <p:ph type="body" sz="quarter" idx="12"/>
          </p:nvPr>
        </p:nvSpPr>
        <p:spPr>
          <a:xfrm>
            <a:off x="111760" y="81281"/>
            <a:ext cx="2174240" cy="532620"/>
          </a:xfrm>
        </p:spPr>
        <p:txBody>
          <a:bodyPr/>
          <a:lstStyle/>
          <a:p>
            <a:r>
              <a:rPr lang="fr-FR" sz="1800" dirty="0"/>
              <a:t>REJOIGNEZ-MOI</a:t>
            </a:r>
          </a:p>
        </p:txBody>
      </p:sp>
    </p:spTree>
    <p:extLst>
      <p:ext uri="{BB962C8B-B14F-4D97-AF65-F5344CB8AC3E}">
        <p14:creationId xmlns:p14="http://schemas.microsoft.com/office/powerpoint/2010/main" val="115479324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384</a:t>
            </a:fld>
            <a:endParaRPr lang="en-US" smtClean="0"/>
          </a:p>
        </p:txBody>
      </p:sp>
      <p:sp>
        <p:nvSpPr>
          <p:cNvPr id="4" name="Text Placeholder 3"/>
          <p:cNvSpPr>
            <a:spLocks noGrp="1"/>
          </p:cNvSpPr>
          <p:nvPr>
            <p:ph type="body" sz="quarter" idx="11"/>
          </p:nvPr>
        </p:nvSpPr>
        <p:spPr>
          <a:xfrm>
            <a:off x="1847849" y="0"/>
            <a:ext cx="8401787" cy="914400"/>
          </a:xfrm>
        </p:spPr>
        <p:txBody>
          <a:bodyPr/>
          <a:lstStyle/>
          <a:p>
            <a:r>
              <a:rPr lang="fr-FR" dirty="0"/>
              <a:t>7-11 : Mettre à jour le tableau de bord sur </a:t>
            </a:r>
            <a:r>
              <a:rPr lang="fr-FR" dirty="0" smtClean="0"/>
              <a:t>l'adoption </a:t>
            </a:r>
            <a:r>
              <a:rPr lang="fr-FR" dirty="0"/>
              <a:t>des utilisateurs</a:t>
            </a:r>
          </a:p>
        </p:txBody>
      </p:sp>
      <p:sp>
        <p:nvSpPr>
          <p:cNvPr id="5" name="Text Placeholder 4"/>
          <p:cNvSpPr>
            <a:spLocks noGrp="1"/>
          </p:cNvSpPr>
          <p:nvPr>
            <p:ph type="body" sz="quarter" idx="12"/>
          </p:nvPr>
        </p:nvSpPr>
        <p:spPr>
          <a:xfrm>
            <a:off x="455731" y="3296100"/>
            <a:ext cx="10126544" cy="2541992"/>
          </a:xfrm>
        </p:spPr>
        <p:txBody>
          <a:bodyPr numCol="1"/>
          <a:lstStyle/>
          <a:p>
            <a:r>
              <a:rPr lang="fr-FR" dirty="0"/>
              <a:t>Tâches : </a:t>
            </a:r>
          </a:p>
          <a:p>
            <a:pPr marL="457200" lvl="1" indent="-457200">
              <a:buFont typeface="+mj-lt"/>
              <a:buAutoNum type="arabicPeriod"/>
            </a:pPr>
            <a:r>
              <a:rPr lang="fr-FR" dirty="0"/>
              <a:t>Mettez à jour le tableau de bord sur </a:t>
            </a:r>
            <a:r>
              <a:rPr lang="fr-FR" dirty="0" smtClean="0"/>
              <a:t>l'adoption </a:t>
            </a:r>
            <a:r>
              <a:rPr lang="fr-FR" dirty="0"/>
              <a:t>des utilisateurs.</a:t>
            </a:r>
          </a:p>
          <a:p>
            <a:pPr marL="457200" lvl="1" indent="-457200">
              <a:buFont typeface="+mj-lt"/>
              <a:buAutoNum type="arabicPeriod"/>
            </a:pPr>
            <a:r>
              <a:rPr lang="fr-FR" dirty="0"/>
              <a:t>Ajoutez un composant jauge pour afficher les utilisateurs actifs cette semaine.</a:t>
            </a:r>
          </a:p>
          <a:p>
            <a:pPr marL="457200" lvl="1" indent="-457200">
              <a:buFont typeface="+mj-lt"/>
              <a:buAutoNum type="arabicPeriod"/>
            </a:pPr>
            <a:r>
              <a:rPr lang="fr-FR" dirty="0"/>
              <a:t>Ajoutez un composant graphique pour montrer les nouvelles opportunités créées au cours des 120 derniers jours. </a:t>
            </a:r>
          </a:p>
          <a:p>
            <a:pPr marL="457200" lvl="1" indent="-457200">
              <a:buFont typeface="+mj-lt"/>
              <a:buAutoNum type="arabicPeriod"/>
            </a:pPr>
            <a:r>
              <a:rPr lang="fr-FR" dirty="0"/>
              <a:t>Ajoutez un tableau indiquant les rôles qui ne se sont pas connectés ces 7 derniers jours.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19" name="Text Placeholder 1"/>
          <p:cNvSpPr>
            <a:spLocks noGrp="1"/>
          </p:cNvSpPr>
          <p:nvPr>
            <p:ph type="body" sz="quarter" idx="15"/>
          </p:nvPr>
        </p:nvSpPr>
        <p:spPr>
          <a:xfrm>
            <a:off x="1767045" y="615170"/>
            <a:ext cx="9939180" cy="2116667"/>
          </a:xfrm>
        </p:spPr>
        <p:txBody>
          <a:bodyPr/>
          <a:lstStyle/>
          <a:p>
            <a:r>
              <a:rPr lang="fr-FR" dirty="0"/>
              <a:t>Objectif :</a:t>
            </a:r>
          </a:p>
          <a:p>
            <a:r>
              <a:rPr lang="fr-FR" b="0" dirty="0"/>
              <a:t>John Wiseman, PDG, a demandé un tableau de bord sur </a:t>
            </a:r>
            <a:r>
              <a:rPr lang="fr-FR" b="0" dirty="0" smtClean="0"/>
              <a:t>l'adoption </a:t>
            </a:r>
            <a:r>
              <a:rPr lang="fr-FR" b="0" dirty="0"/>
              <a:t>des utilisateurs pour afficher les données clés à partir de ses rapports sur </a:t>
            </a:r>
            <a:r>
              <a:rPr lang="fr-FR" b="0" dirty="0" smtClean="0"/>
              <a:t>l'adoption</a:t>
            </a:r>
            <a:r>
              <a:rPr lang="fr-FR" b="0" dirty="0"/>
              <a:t>. Le tableau de bord existant doit être mis à jour pour inclure les nouveaux rapports.</a:t>
            </a:r>
          </a:p>
        </p:txBody>
      </p:sp>
      <p:sp>
        <p:nvSpPr>
          <p:cNvPr id="7" name="Text Placeholder 4"/>
          <p:cNvSpPr>
            <a:spLocks noGrp="1"/>
          </p:cNvSpPr>
          <p:nvPr>
            <p:ph type="body" sz="quarter" idx="12"/>
          </p:nvPr>
        </p:nvSpPr>
        <p:spPr>
          <a:xfrm>
            <a:off x="111760" y="81281"/>
            <a:ext cx="2469515" cy="532620"/>
          </a:xfrm>
        </p:spPr>
        <p:txBody>
          <a:bodyPr/>
          <a:lstStyle/>
          <a:p>
            <a:r>
              <a:rPr lang="fr-FR" sz="1800" dirty="0" smtClean="0"/>
              <a:t>C'EST </a:t>
            </a:r>
            <a:r>
              <a:rPr lang="fr-FR" sz="1800" dirty="0"/>
              <a:t>À VOUS</a:t>
            </a:r>
          </a:p>
        </p:txBody>
      </p:sp>
    </p:spTree>
    <p:extLst>
      <p:ext uri="{BB962C8B-B14F-4D97-AF65-F5344CB8AC3E}">
        <p14:creationId xmlns:p14="http://schemas.microsoft.com/office/powerpoint/2010/main" val="8515774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385</a:t>
            </a:fld>
            <a:endParaRPr lang="en-US" smtClean="0"/>
          </a:p>
        </p:txBody>
      </p:sp>
      <p:sp>
        <p:nvSpPr>
          <p:cNvPr id="3" name="Text Placeholder 2"/>
          <p:cNvSpPr>
            <a:spLocks noGrp="1"/>
          </p:cNvSpPr>
          <p:nvPr>
            <p:ph type="body" sz="quarter" idx="11"/>
          </p:nvPr>
        </p:nvSpPr>
        <p:spPr>
          <a:xfrm>
            <a:off x="455734" y="7437"/>
            <a:ext cx="9383592" cy="914400"/>
          </a:xfrm>
        </p:spPr>
        <p:txBody>
          <a:bodyPr/>
          <a:lstStyle/>
          <a:p>
            <a:r>
              <a:rPr lang="fr-FR" dirty="0"/>
              <a:t>Vous voulez voir vos tableaux de bord sur vos appareils mobiles ?</a:t>
            </a:r>
          </a:p>
        </p:txBody>
      </p:sp>
      <p:sp>
        <p:nvSpPr>
          <p:cNvPr id="4" name="Text Placeholder 3"/>
          <p:cNvSpPr>
            <a:spLocks noGrp="1"/>
          </p:cNvSpPr>
          <p:nvPr>
            <p:ph type="body" sz="quarter" idx="12"/>
          </p:nvPr>
        </p:nvSpPr>
        <p:spPr>
          <a:xfrm>
            <a:off x="455733" y="1055077"/>
            <a:ext cx="6129246" cy="5353160"/>
          </a:xfrm>
        </p:spPr>
        <p:txBody>
          <a:bodyPr/>
          <a:lstStyle/>
          <a:p>
            <a:r>
              <a:rPr lang="fr-FR" dirty="0"/>
              <a:t>Utilisez </a:t>
            </a:r>
            <a:r>
              <a:rPr lang="fr-FR" dirty="0" smtClean="0"/>
              <a:t>l'application </a:t>
            </a:r>
            <a:r>
              <a:rPr lang="fr-FR" dirty="0"/>
              <a:t>mobile </a:t>
            </a:r>
            <a:r>
              <a:rPr lang="fr-FR" dirty="0" err="1"/>
              <a:t>Salesforce</a:t>
            </a:r>
            <a:r>
              <a:rPr lang="fr-FR" dirty="0"/>
              <a:t> !</a:t>
            </a:r>
          </a:p>
          <a:p>
            <a:r>
              <a:rPr lang="fr-FR" dirty="0" smtClean="0"/>
              <a:t>L'application </a:t>
            </a:r>
            <a:r>
              <a:rPr lang="fr-FR" dirty="0"/>
              <a:t>mobile </a:t>
            </a:r>
            <a:r>
              <a:rPr lang="fr-FR" dirty="0" err="1"/>
              <a:t>Salesforce</a:t>
            </a:r>
            <a:r>
              <a:rPr lang="fr-FR" dirty="0"/>
              <a:t> vous permet :</a:t>
            </a:r>
          </a:p>
          <a:p>
            <a:pPr lvl="1"/>
            <a:r>
              <a:rPr lang="fr-FR" dirty="0" smtClean="0"/>
              <a:t>D'afficher </a:t>
            </a:r>
            <a:r>
              <a:rPr lang="fr-FR" dirty="0"/>
              <a:t>et de rafraîchir vos tableaux de bord.</a:t>
            </a:r>
          </a:p>
          <a:p>
            <a:pPr lvl="1"/>
            <a:r>
              <a:rPr lang="fr-FR" dirty="0"/>
              <a:t>De commenter un flux Chatter sur un tableau de bord.</a:t>
            </a:r>
          </a:p>
          <a:p>
            <a:pPr lvl="1"/>
            <a:r>
              <a:rPr lang="fr-FR" dirty="0" smtClean="0"/>
              <a:t>D'agrandir </a:t>
            </a:r>
            <a:r>
              <a:rPr lang="fr-FR" dirty="0"/>
              <a:t>un composant individuel.</a:t>
            </a:r>
          </a:p>
          <a:p>
            <a:endParaRPr lang="en-US" dirty="0"/>
          </a:p>
          <a:p>
            <a:endParaRPr lang="en-IN" dirty="0"/>
          </a:p>
        </p:txBody>
      </p:sp>
      <p:grpSp>
        <p:nvGrpSpPr>
          <p:cNvPr id="5" name="Group 15"/>
          <p:cNvGrpSpPr/>
          <p:nvPr/>
        </p:nvGrpSpPr>
        <p:grpSpPr>
          <a:xfrm>
            <a:off x="7668321" y="969049"/>
            <a:ext cx="4126349" cy="5174027"/>
            <a:chOff x="7252583" y="469493"/>
            <a:chExt cx="4382997" cy="5495837"/>
          </a:xfrm>
        </p:grpSpPr>
        <p:pic>
          <p:nvPicPr>
            <p:cNvPr id="6" name="Picture 5" descr="IMG_0020.PNG"/>
            <p:cNvPicPr>
              <a:picLocks noChangeAspect="1"/>
            </p:cNvPicPr>
            <p:nvPr/>
          </p:nvPicPr>
          <p:blipFill>
            <a:blip r:embed="rId3" cstate="print"/>
            <a:stretch>
              <a:fillRect/>
            </a:stretch>
          </p:blipFill>
          <p:spPr>
            <a:xfrm>
              <a:off x="7819290" y="1037491"/>
              <a:ext cx="3310305" cy="4413739"/>
            </a:xfrm>
            <a:prstGeom prst="rect">
              <a:avLst/>
            </a:prstGeom>
          </p:spPr>
        </p:pic>
        <p:pic>
          <p:nvPicPr>
            <p:cNvPr id="7" name="Picture 2" descr="C:\Users\mariann.foster\Documents\ProjectNotes\DreamForce 13\ipad white empty.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Lst>
            </a:blip>
            <a:srcRect/>
            <a:stretch>
              <a:fillRect/>
            </a:stretch>
          </p:blipFill>
          <p:spPr bwMode="auto">
            <a:xfrm rot="5400000">
              <a:off x="6696163" y="1025913"/>
              <a:ext cx="5495837" cy="4382997"/>
            </a:xfrm>
            <a:prstGeom prst="rect">
              <a:avLst/>
            </a:prstGeom>
            <a:noFill/>
            <a:effectLst>
              <a:outerShdw blurRad="63500" sx="102000" sy="102000" algn="ctr" rotWithShape="0">
                <a:prstClr val="black">
                  <a:alpha val="40000"/>
                </a:prstClr>
              </a:outerShdw>
            </a:effectLst>
          </p:spPr>
        </p:pic>
      </p:grpSp>
      <p:pic>
        <p:nvPicPr>
          <p:cNvPr id="8" name="Picture 7" descr="photo 1.PNG"/>
          <p:cNvPicPr>
            <a:picLocks noChangeAspect="1"/>
          </p:cNvPicPr>
          <p:nvPr/>
        </p:nvPicPr>
        <p:blipFill>
          <a:blip r:embed="rId6" cstate="print"/>
          <a:srcRect b="19587"/>
          <a:stretch>
            <a:fillRect/>
          </a:stretch>
        </p:blipFill>
        <p:spPr>
          <a:xfrm>
            <a:off x="8204080" y="1509207"/>
            <a:ext cx="3086084" cy="4001999"/>
          </a:xfrm>
          <a:prstGeom prst="rect">
            <a:avLst/>
          </a:prstGeom>
        </p:spPr>
      </p:pic>
      <p:grpSp>
        <p:nvGrpSpPr>
          <p:cNvPr id="9" name="Group 18"/>
          <p:cNvGrpSpPr/>
          <p:nvPr/>
        </p:nvGrpSpPr>
        <p:grpSpPr>
          <a:xfrm>
            <a:off x="6741488" y="3093837"/>
            <a:ext cx="1874253" cy="3555862"/>
            <a:chOff x="6542067" y="2601822"/>
            <a:chExt cx="2153132" cy="4084956"/>
          </a:xfrm>
          <a:effectLst>
            <a:outerShdw blurRad="63500" sx="102000" sy="102000" algn="ctr" rotWithShape="0">
              <a:prstClr val="black">
                <a:alpha val="40000"/>
              </a:prstClr>
            </a:outerShdw>
          </a:effectLst>
        </p:grpSpPr>
        <p:pic>
          <p:nvPicPr>
            <p:cNvPr id="10" name="Picture 9" descr="IMG_0272.PNG"/>
            <p:cNvPicPr>
              <a:picLocks noChangeAspect="1"/>
            </p:cNvPicPr>
            <p:nvPr/>
          </p:nvPicPr>
          <p:blipFill>
            <a:blip r:embed="rId7" cstate="print"/>
            <a:srcRect t="3683"/>
            <a:stretch>
              <a:fillRect/>
            </a:stretch>
          </p:blipFill>
          <p:spPr>
            <a:xfrm>
              <a:off x="6609539" y="3246120"/>
              <a:ext cx="2037966" cy="2944368"/>
            </a:xfrm>
            <a:prstGeom prst="rect">
              <a:avLst/>
            </a:prstGeom>
          </p:spPr>
        </p:pic>
        <p:pic>
          <p:nvPicPr>
            <p:cNvPr id="11" name="Picture 5" descr="C:\Users\mariann.foster\Documents\ProjectNotes\DreamForce 13\HTC.pn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542067" y="2601822"/>
              <a:ext cx="2153132" cy="4084956"/>
            </a:xfrm>
            <a:prstGeom prst="rect">
              <a:avLst/>
            </a:prstGeom>
            <a:noFill/>
          </p:spPr>
        </p:pic>
      </p:grpSp>
      <p:grpSp>
        <p:nvGrpSpPr>
          <p:cNvPr id="12" name="Group 17"/>
          <p:cNvGrpSpPr/>
          <p:nvPr/>
        </p:nvGrpSpPr>
        <p:grpSpPr>
          <a:xfrm>
            <a:off x="8972051" y="2922605"/>
            <a:ext cx="1744675" cy="3455485"/>
            <a:chOff x="6229345" y="2715046"/>
            <a:chExt cx="1853189" cy="3670406"/>
          </a:xfrm>
          <a:effectLst>
            <a:outerShdw blurRad="63500" sx="102000" sy="102000" algn="ctr" rotWithShape="0">
              <a:prstClr val="black">
                <a:alpha val="40000"/>
              </a:prstClr>
            </a:outerShdw>
          </a:effectLst>
        </p:grpSpPr>
        <p:pic>
          <p:nvPicPr>
            <p:cNvPr id="13" name="Picture 3" descr="C:\Users\mariann.foster\Documents\ProjectNotes\DreamForce 13\iphone.png"/>
            <p:cNvPicPr>
              <a:picLocks noChangeAspect="1" noChangeArrowheads="1"/>
            </p:cNvPicPr>
            <p:nvPr/>
          </p:nvPicPr>
          <p:blipFill rotWithShape="1">
            <a:blip r:embed="rId9" cstate="print"/>
            <a:srcRect b="577"/>
            <a:stretch/>
          </p:blipFill>
          <p:spPr bwMode="auto">
            <a:xfrm>
              <a:off x="6229345" y="2715046"/>
              <a:ext cx="1853189" cy="3670406"/>
            </a:xfrm>
            <a:prstGeom prst="rect">
              <a:avLst/>
            </a:prstGeom>
            <a:noFill/>
          </p:spPr>
        </p:pic>
        <p:pic>
          <p:nvPicPr>
            <p:cNvPr id="14" name="Picture 13" descr="IMG_0272.PNG"/>
            <p:cNvPicPr>
              <a:picLocks noChangeAspect="1"/>
            </p:cNvPicPr>
            <p:nvPr/>
          </p:nvPicPr>
          <p:blipFill>
            <a:blip r:embed="rId10" cstate="print"/>
            <a:stretch>
              <a:fillRect/>
            </a:stretch>
          </p:blipFill>
          <p:spPr>
            <a:xfrm>
              <a:off x="6359767" y="3367449"/>
              <a:ext cx="1606064" cy="2409094"/>
            </a:xfrm>
            <a:prstGeom prst="rect">
              <a:avLst/>
            </a:prstGeom>
          </p:spPr>
        </p:pic>
      </p:grpSp>
      <p:pic>
        <p:nvPicPr>
          <p:cNvPr id="15" name="Picture 14" descr="photo 1.PNG"/>
          <p:cNvPicPr>
            <a:picLocks noChangeAspect="1"/>
          </p:cNvPicPr>
          <p:nvPr/>
        </p:nvPicPr>
        <p:blipFill>
          <a:blip r:embed="rId11" cstate="print"/>
          <a:srcRect b="4030"/>
          <a:stretch>
            <a:fillRect/>
          </a:stretch>
        </p:blipFill>
        <p:spPr>
          <a:xfrm>
            <a:off x="6897003" y="3545755"/>
            <a:ext cx="1562229" cy="2661227"/>
          </a:xfrm>
          <a:prstGeom prst="rect">
            <a:avLst/>
          </a:prstGeom>
        </p:spPr>
      </p:pic>
      <p:pic>
        <p:nvPicPr>
          <p:cNvPr id="16" name="Picture 15" descr="photo 2.PNG"/>
          <p:cNvPicPr>
            <a:picLocks noChangeAspect="1"/>
          </p:cNvPicPr>
          <p:nvPr/>
        </p:nvPicPr>
        <p:blipFill>
          <a:blip r:embed="rId12" cstate="print"/>
          <a:srcRect b="14640"/>
          <a:stretch>
            <a:fillRect/>
          </a:stretch>
        </p:blipFill>
        <p:spPr>
          <a:xfrm>
            <a:off x="9091421" y="3539951"/>
            <a:ext cx="1515093" cy="2295562"/>
          </a:xfrm>
          <a:prstGeom prst="rect">
            <a:avLst/>
          </a:prstGeom>
        </p:spPr>
      </p:pic>
      <p:sp>
        <p:nvSpPr>
          <p:cNvPr id="17" name="Rounded Rectangle 13"/>
          <p:cNvSpPr/>
          <p:nvPr/>
        </p:nvSpPr>
        <p:spPr>
          <a:xfrm>
            <a:off x="2419350" y="5330148"/>
            <a:ext cx="4785555" cy="1047942"/>
          </a:xfrm>
          <a:prstGeom prst="roundRect">
            <a:avLst/>
          </a:prstGeom>
          <a:solidFill>
            <a:srgbClr val="19325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399" dirty="0">
                <a:solidFill>
                  <a:srgbClr val="FFFFFF"/>
                </a:solidFill>
              </a:rPr>
              <a:t>Aucune configuration requise.</a:t>
            </a:r>
            <a:br>
              <a:rPr lang="fr-FR" sz="2399" dirty="0">
                <a:solidFill>
                  <a:srgbClr val="FFFFFF"/>
                </a:solidFill>
              </a:rPr>
            </a:br>
            <a:r>
              <a:rPr lang="fr-FR" sz="2399" dirty="0">
                <a:solidFill>
                  <a:srgbClr val="FFFFFF"/>
                </a:solidFill>
              </a:rPr>
              <a:t>Téléchargez juste </a:t>
            </a:r>
            <a:r>
              <a:rPr lang="fr-FR" sz="2399" dirty="0" smtClean="0">
                <a:solidFill>
                  <a:srgbClr val="FFFFFF"/>
                </a:solidFill>
              </a:rPr>
              <a:t>l'application</a:t>
            </a:r>
            <a:r>
              <a:rPr lang="fr-FR" sz="2399" dirty="0">
                <a:solidFill>
                  <a:srgbClr val="FFFFFF"/>
                </a:solidFill>
              </a:rPr>
              <a:t> !</a:t>
            </a:r>
          </a:p>
        </p:txBody>
      </p:sp>
    </p:spTree>
    <p:extLst>
      <p:ext uri="{BB962C8B-B14F-4D97-AF65-F5344CB8AC3E}">
        <p14:creationId xmlns:p14="http://schemas.microsoft.com/office/powerpoint/2010/main" val="32354706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386</a:t>
            </a:fld>
            <a:endParaRPr lang="en-US" smtClean="0"/>
          </a:p>
        </p:txBody>
      </p:sp>
      <p:sp>
        <p:nvSpPr>
          <p:cNvPr id="3" name="Text Placeholder 2"/>
          <p:cNvSpPr>
            <a:spLocks noGrp="1"/>
          </p:cNvSpPr>
          <p:nvPr>
            <p:ph type="body" sz="quarter" idx="11"/>
          </p:nvPr>
        </p:nvSpPr>
        <p:spPr/>
        <p:txBody>
          <a:bodyPr/>
          <a:lstStyle/>
          <a:p>
            <a:r>
              <a:rPr lang="fr-FR" dirty="0"/>
              <a:t>Graphiques interactifs Lightning </a:t>
            </a:r>
            <a:r>
              <a:rPr lang="fr-FR" dirty="0" err="1"/>
              <a:t>Experience</a:t>
            </a:r>
            <a:r>
              <a:rPr lang="fr-FR" dirty="0"/>
              <a:t> dans </a:t>
            </a:r>
            <a:r>
              <a:rPr lang="fr-FR" dirty="0" smtClean="0"/>
              <a:t>l'application </a:t>
            </a:r>
            <a:r>
              <a:rPr lang="fr-FR" dirty="0"/>
              <a:t>mobile </a:t>
            </a:r>
            <a:r>
              <a:rPr lang="fr-FR" dirty="0" err="1"/>
              <a:t>Salesforce</a:t>
            </a:r>
            <a:endParaRPr lang="fr-FR" dirty="0"/>
          </a:p>
        </p:txBody>
      </p:sp>
      <p:pic>
        <p:nvPicPr>
          <p:cNvPr id="4" name="Shape 619"/>
          <p:cNvPicPr preferRelativeResize="0">
            <a:picLocks/>
          </p:cNvPicPr>
          <p:nvPr/>
        </p:nvPicPr>
        <p:blipFill rotWithShape="1">
          <a:blip r:embed="rId3" cstate="print">
            <a:alphaModFix/>
          </a:blip>
          <a:srcRect/>
          <a:stretch/>
        </p:blipFill>
        <p:spPr>
          <a:xfrm>
            <a:off x="379005" y="1027440"/>
            <a:ext cx="2994800" cy="5788065"/>
          </a:xfrm>
          <a:prstGeom prst="rect">
            <a:avLst/>
          </a:prstGeom>
          <a:noFill/>
          <a:ln w="9525" cap="flat" cmpd="sng">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pic>
      <p:sp>
        <p:nvSpPr>
          <p:cNvPr id="5" name="Shape 621"/>
          <p:cNvSpPr/>
          <p:nvPr/>
        </p:nvSpPr>
        <p:spPr>
          <a:xfrm>
            <a:off x="70073" y="4679628"/>
            <a:ext cx="3701827" cy="1283022"/>
          </a:xfrm>
          <a:prstGeom prst="wedgeRoundRectCallout">
            <a:avLst>
              <a:gd name="adj1" fmla="val 18027"/>
              <a:gd name="adj2" fmla="val -80049"/>
              <a:gd name="adj3" fmla="val 16667"/>
            </a:avLst>
          </a:prstGeom>
          <a:solidFill>
            <a:srgbClr val="19325C"/>
          </a:solidFill>
          <a:ln w="38100" cap="flat" cmpd="sng">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lIns="68575" tIns="34275" rIns="68575" bIns="34275" anchor="ctr" anchorCtr="0">
            <a:noAutofit/>
          </a:bodyPr>
          <a:lstStyle/>
          <a:p>
            <a:pPr algn="ctr">
              <a:buClr>
                <a:srgbClr val="000000"/>
              </a:buClr>
              <a:buSzPct val="25000"/>
            </a:pPr>
            <a:r>
              <a:rPr lang="fr-FR" sz="2000" dirty="0">
                <a:solidFill>
                  <a:srgbClr val="FFFFFF"/>
                </a:solidFill>
                <a:ea typeface="Arial"/>
                <a:cs typeface="Arial"/>
                <a:sym typeface="Arial"/>
              </a:rPr>
              <a:t>Interagissez avec les graphiques lorsque vous êtes sur la page </a:t>
            </a:r>
            <a:r>
              <a:rPr lang="fr-FR" sz="2000" dirty="0" smtClean="0">
                <a:solidFill>
                  <a:srgbClr val="FFFFFF"/>
                </a:solidFill>
                <a:ea typeface="Arial"/>
                <a:cs typeface="Arial"/>
                <a:sym typeface="Arial"/>
              </a:rPr>
              <a:t>d'affichage </a:t>
            </a:r>
            <a:r>
              <a:rPr lang="fr-FR" sz="2000" dirty="0">
                <a:solidFill>
                  <a:srgbClr val="FFFFFF"/>
                </a:solidFill>
                <a:ea typeface="Arial"/>
                <a:cs typeface="Arial"/>
                <a:sym typeface="Arial"/>
              </a:rPr>
              <a:t>du tableau de bord.</a:t>
            </a:r>
          </a:p>
        </p:txBody>
      </p:sp>
      <p:cxnSp>
        <p:nvCxnSpPr>
          <p:cNvPr id="6" name="Shape 624"/>
          <p:cNvCxnSpPr/>
          <p:nvPr/>
        </p:nvCxnSpPr>
        <p:spPr>
          <a:xfrm>
            <a:off x="3567614" y="2874563"/>
            <a:ext cx="438639" cy="0"/>
          </a:xfrm>
          <a:prstGeom prst="straightConnector1">
            <a:avLst/>
          </a:prstGeom>
          <a:noFill/>
          <a:ln w="76200" cap="flat" cmpd="sng">
            <a:solidFill>
              <a:schemeClr val="accent5"/>
            </a:solidFill>
            <a:prstDash val="solid"/>
            <a:round/>
            <a:headEnd type="none" w="med" len="med"/>
            <a:tailEnd type="triangle" w="med" len="med"/>
          </a:ln>
        </p:spPr>
      </p:cxnSp>
      <p:pic>
        <p:nvPicPr>
          <p:cNvPr id="7" name="Shape 618"/>
          <p:cNvPicPr preferRelativeResize="0"/>
          <p:nvPr/>
        </p:nvPicPr>
        <p:blipFill rotWithShape="1">
          <a:blip r:embed="rId4" cstate="print">
            <a:alphaModFix/>
          </a:blip>
          <a:srcRect r="20043"/>
          <a:stretch/>
        </p:blipFill>
        <p:spPr>
          <a:xfrm>
            <a:off x="4372593" y="1026398"/>
            <a:ext cx="3115935" cy="5751206"/>
          </a:xfrm>
          <a:prstGeom prst="rect">
            <a:avLst/>
          </a:prstGeom>
          <a:noFill/>
          <a:ln>
            <a:solidFill>
              <a:schemeClr val="bg1">
                <a:lumMod val="75000"/>
              </a:schemeClr>
            </a:solidFill>
          </a:ln>
          <a:effectLst>
            <a:outerShdw blurRad="50800" dist="38100" dir="2700000" algn="tl" rotWithShape="0">
              <a:prstClr val="black">
                <a:alpha val="40000"/>
              </a:prstClr>
            </a:outerShdw>
          </a:effectLst>
        </p:spPr>
      </p:pic>
      <p:sp>
        <p:nvSpPr>
          <p:cNvPr id="8" name="Shape 623"/>
          <p:cNvSpPr/>
          <p:nvPr/>
        </p:nvSpPr>
        <p:spPr>
          <a:xfrm>
            <a:off x="4957095" y="4554549"/>
            <a:ext cx="2626876" cy="1019666"/>
          </a:xfrm>
          <a:prstGeom prst="wedgeRoundRectCallout">
            <a:avLst>
              <a:gd name="adj1" fmla="val -45283"/>
              <a:gd name="adj2" fmla="val -159351"/>
              <a:gd name="adj3" fmla="val 16667"/>
            </a:avLst>
          </a:prstGeom>
          <a:solidFill>
            <a:srgbClr val="19325C"/>
          </a:solidFill>
          <a:ln w="38100" cap="flat" cmpd="sng">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lIns="68575" tIns="34275" rIns="68575" bIns="34275" anchor="ctr" anchorCtr="0">
            <a:noAutofit/>
          </a:bodyPr>
          <a:lstStyle/>
          <a:p>
            <a:pPr algn="ctr">
              <a:buClr>
                <a:srgbClr val="000000"/>
              </a:buClr>
              <a:buSzPct val="25000"/>
            </a:pPr>
            <a:r>
              <a:rPr lang="fr-FR" sz="2000" dirty="0">
                <a:solidFill>
                  <a:srgbClr val="FFFFFF"/>
                </a:solidFill>
                <a:ea typeface="Arial"/>
                <a:cs typeface="Arial"/>
                <a:sym typeface="Arial"/>
              </a:rPr>
              <a:t>Filtrez le rapport en sélectionnant une zone du graphique.</a:t>
            </a:r>
          </a:p>
        </p:txBody>
      </p:sp>
      <p:cxnSp>
        <p:nvCxnSpPr>
          <p:cNvPr id="9" name="Shape 626"/>
          <p:cNvCxnSpPr/>
          <p:nvPr/>
        </p:nvCxnSpPr>
        <p:spPr>
          <a:xfrm>
            <a:off x="7515422" y="1501964"/>
            <a:ext cx="438639" cy="0"/>
          </a:xfrm>
          <a:prstGeom prst="straightConnector1">
            <a:avLst/>
          </a:prstGeom>
          <a:noFill/>
          <a:ln w="76200" cap="flat" cmpd="sng">
            <a:solidFill>
              <a:schemeClr val="accent5"/>
            </a:solidFill>
            <a:prstDash val="solid"/>
            <a:round/>
            <a:headEnd type="none" w="med" len="med"/>
            <a:tailEnd type="triangle" w="med" len="med"/>
          </a:ln>
        </p:spPr>
      </p:cxnSp>
      <p:pic>
        <p:nvPicPr>
          <p:cNvPr id="10" name="Shape 617"/>
          <p:cNvPicPr preferRelativeResize="0"/>
          <p:nvPr/>
        </p:nvPicPr>
        <p:blipFill rotWithShape="1">
          <a:blip r:embed="rId5" cstate="print">
            <a:alphaModFix/>
          </a:blip>
          <a:srcRect/>
          <a:stretch/>
        </p:blipFill>
        <p:spPr>
          <a:xfrm>
            <a:off x="8295788" y="1026398"/>
            <a:ext cx="3136887" cy="5751206"/>
          </a:xfrm>
          <a:prstGeom prst="rect">
            <a:avLst/>
          </a:prstGeom>
          <a:noFill/>
          <a:ln>
            <a:solidFill>
              <a:schemeClr val="bg1">
                <a:lumMod val="75000"/>
              </a:schemeClr>
            </a:solidFill>
          </a:ln>
          <a:effectLst>
            <a:outerShdw blurRad="50800" dist="38100" dir="2700000" algn="tl" rotWithShape="0">
              <a:prstClr val="black">
                <a:alpha val="40000"/>
              </a:prstClr>
            </a:outerShdw>
          </a:effectLst>
        </p:spPr>
      </p:pic>
      <p:sp>
        <p:nvSpPr>
          <p:cNvPr id="11" name="Shape 622"/>
          <p:cNvSpPr/>
          <p:nvPr/>
        </p:nvSpPr>
        <p:spPr>
          <a:xfrm>
            <a:off x="9020175" y="3229092"/>
            <a:ext cx="3124317" cy="1371806"/>
          </a:xfrm>
          <a:prstGeom prst="wedgeRoundRectCallout">
            <a:avLst>
              <a:gd name="adj1" fmla="val -21994"/>
              <a:gd name="adj2" fmla="val 128156"/>
              <a:gd name="adj3" fmla="val 16667"/>
            </a:avLst>
          </a:prstGeom>
          <a:solidFill>
            <a:srgbClr val="19325C"/>
          </a:solidFill>
          <a:ln w="38100" cap="flat" cmpd="sng">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lIns="68575" tIns="34275" rIns="68575" bIns="34275" anchor="ctr" anchorCtr="0">
            <a:noAutofit/>
          </a:bodyPr>
          <a:lstStyle/>
          <a:p>
            <a:pPr algn="ctr">
              <a:buClr>
                <a:srgbClr val="000000"/>
              </a:buClr>
              <a:buSzPct val="25000"/>
            </a:pPr>
            <a:r>
              <a:rPr lang="fr-FR" sz="2000" dirty="0">
                <a:solidFill>
                  <a:srgbClr val="FFFFFF"/>
                </a:solidFill>
                <a:ea typeface="Arial"/>
                <a:cs typeface="Arial"/>
                <a:sym typeface="Arial"/>
              </a:rPr>
              <a:t>Choisissez un graphique différent pour afficher les mêmes données de rapport.</a:t>
            </a:r>
          </a:p>
        </p:txBody>
      </p:sp>
      <p:sp>
        <p:nvSpPr>
          <p:cNvPr id="12" name="Shape 625"/>
          <p:cNvSpPr/>
          <p:nvPr/>
        </p:nvSpPr>
        <p:spPr>
          <a:xfrm>
            <a:off x="2041181" y="1027440"/>
            <a:ext cx="3264244" cy="977573"/>
          </a:xfrm>
          <a:prstGeom prst="wedgeRoundRectCallout">
            <a:avLst>
              <a:gd name="adj1" fmla="val -23795"/>
              <a:gd name="adj2" fmla="val 111369"/>
              <a:gd name="adj3" fmla="val 16667"/>
            </a:avLst>
          </a:prstGeom>
          <a:solidFill>
            <a:srgbClr val="19325C"/>
          </a:solidFill>
          <a:ln w="38100" cap="flat" cmpd="sng">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lIns="68575" tIns="34275" rIns="68575" bIns="34275" anchor="ctr" anchorCtr="0">
            <a:noAutofit/>
          </a:bodyPr>
          <a:lstStyle/>
          <a:p>
            <a:pPr algn="ctr">
              <a:buClr>
                <a:srgbClr val="000000"/>
              </a:buClr>
              <a:buSzPct val="25000"/>
            </a:pPr>
            <a:r>
              <a:rPr lang="fr-FR" sz="2000" dirty="0">
                <a:solidFill>
                  <a:srgbClr val="FFFFFF"/>
                </a:solidFill>
                <a:ea typeface="Arial"/>
                <a:cs typeface="Arial"/>
                <a:sym typeface="Arial"/>
              </a:rPr>
              <a:t>Cliquez pour afficher plus </a:t>
            </a:r>
            <a:r>
              <a:rPr lang="fr-FR" sz="2000" dirty="0" smtClean="0">
                <a:solidFill>
                  <a:srgbClr val="FFFFFF"/>
                </a:solidFill>
                <a:ea typeface="Arial"/>
                <a:cs typeface="Arial"/>
                <a:sym typeface="Arial"/>
              </a:rPr>
              <a:t>d'informations </a:t>
            </a:r>
            <a:r>
              <a:rPr lang="fr-FR" sz="2000" dirty="0">
                <a:solidFill>
                  <a:srgbClr val="FFFFFF"/>
                </a:solidFill>
                <a:ea typeface="Arial"/>
                <a:cs typeface="Arial"/>
                <a:sym typeface="Arial"/>
              </a:rPr>
              <a:t>sur ce graphique et son rapport.</a:t>
            </a:r>
          </a:p>
        </p:txBody>
      </p:sp>
    </p:spTree>
    <p:extLst>
      <p:ext uri="{BB962C8B-B14F-4D97-AF65-F5344CB8AC3E}">
        <p14:creationId xmlns:p14="http://schemas.microsoft.com/office/powerpoint/2010/main" val="1003533162"/>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387</a:t>
            </a:fld>
            <a:endParaRPr lang="en-US" smtClean="0"/>
          </a:p>
        </p:txBody>
      </p:sp>
      <p:sp>
        <p:nvSpPr>
          <p:cNvPr id="3" name="Text Placeholder 2"/>
          <p:cNvSpPr>
            <a:spLocks noGrp="1"/>
          </p:cNvSpPr>
          <p:nvPr>
            <p:ph type="body" sz="quarter" idx="11"/>
          </p:nvPr>
        </p:nvSpPr>
        <p:spPr/>
        <p:txBody>
          <a:bodyPr/>
          <a:lstStyle/>
          <a:p>
            <a:r>
              <a:rPr lang="fr-FR"/>
              <a:t>Contrôle des connaissances</a:t>
            </a:r>
          </a:p>
        </p:txBody>
      </p:sp>
      <p:sp>
        <p:nvSpPr>
          <p:cNvPr id="4" name="Text Placeholder 3"/>
          <p:cNvSpPr>
            <a:spLocks noGrp="1"/>
          </p:cNvSpPr>
          <p:nvPr>
            <p:ph type="body" sz="quarter" idx="12"/>
          </p:nvPr>
        </p:nvSpPr>
        <p:spPr>
          <a:xfrm>
            <a:off x="455733" y="1125415"/>
            <a:ext cx="10971736" cy="5282822"/>
          </a:xfrm>
        </p:spPr>
        <p:txBody>
          <a:bodyPr numCol="2" spcCol="360000"/>
          <a:lstStyle/>
          <a:p>
            <a:pPr marL="514350" indent="-514350">
              <a:spcBef>
                <a:spcPts val="1200"/>
              </a:spcBef>
              <a:buFont typeface="+mj-lt"/>
              <a:buAutoNum type="arabicPeriod"/>
            </a:pPr>
            <a:r>
              <a:rPr lang="fr-FR" dirty="0"/>
              <a:t>Quel format de rapport affiche une </a:t>
            </a:r>
            <a:r>
              <a:rPr lang="fr-FR" dirty="0" smtClean="0"/>
              <a:t>liste</a:t>
            </a:r>
            <a:r>
              <a:rPr lang="pl-PL" dirty="0" smtClean="0"/>
              <a:t> </a:t>
            </a:r>
            <a:r>
              <a:rPr lang="fr-FR" dirty="0" smtClean="0"/>
              <a:t>d'enregistrements </a:t>
            </a:r>
            <a:r>
              <a:rPr lang="fr-FR" dirty="0"/>
              <a:t>triés dans les groupes avec les sous-totaux ? </a:t>
            </a:r>
          </a:p>
          <a:p>
            <a:pPr marL="514350" indent="-514350">
              <a:spcBef>
                <a:spcPts val="1200"/>
              </a:spcBef>
              <a:buFont typeface="+mj-lt"/>
              <a:buAutoNum type="arabicPeriod"/>
            </a:pPr>
            <a:r>
              <a:rPr lang="fr-FR" dirty="0"/>
              <a:t>Comment un administrateur peut-il restreindre les données dans un rapport pour afficher uniquement les comptes dont le chiffre </a:t>
            </a:r>
            <a:r>
              <a:rPr lang="fr-FR" dirty="0" smtClean="0"/>
              <a:t>d'affaires </a:t>
            </a:r>
            <a:r>
              <a:rPr lang="fr-FR" dirty="0"/>
              <a:t>annuel est supérieur à 5 millions de dollars ? </a:t>
            </a:r>
          </a:p>
          <a:p>
            <a:pPr marL="514350" indent="-514350">
              <a:spcBef>
                <a:spcPts val="1200"/>
              </a:spcBef>
              <a:buFont typeface="+mj-lt"/>
              <a:buAutoNum type="arabicPeriod"/>
            </a:pPr>
            <a:r>
              <a:rPr lang="fr-FR" dirty="0"/>
              <a:t>Quel type de graphique un administrateur peut-il utiliser pour comparer des sommes </a:t>
            </a:r>
            <a:r>
              <a:rPr lang="fr-FR" dirty="0" smtClean="0"/>
              <a:t>d'opportunités </a:t>
            </a:r>
            <a:r>
              <a:rPr lang="fr-FR" dirty="0"/>
              <a:t>par commercial, puis par étape ? </a:t>
            </a:r>
          </a:p>
          <a:p>
            <a:pPr marL="514350" indent="-514350">
              <a:spcBef>
                <a:spcPts val="1200"/>
              </a:spcBef>
              <a:buFont typeface="+mj-lt"/>
              <a:buAutoNum type="arabicPeriod"/>
            </a:pPr>
            <a:endParaRPr lang="en-US" dirty="0"/>
          </a:p>
          <a:p>
            <a:pPr marL="514350" indent="-514350">
              <a:spcBef>
                <a:spcPts val="1200"/>
              </a:spcBef>
              <a:buFont typeface="+mj-lt"/>
              <a:buAutoNum type="arabicPeriod"/>
            </a:pPr>
            <a:r>
              <a:rPr lang="fr-FR" dirty="0"/>
              <a:t>Quels types de composants de tableau de bord affichent les totaux généraux depuis le début du rapport ? </a:t>
            </a:r>
          </a:p>
          <a:p>
            <a:pPr marL="514350" indent="-514350">
              <a:spcBef>
                <a:spcPts val="1200"/>
              </a:spcBef>
              <a:buFont typeface="+mj-lt"/>
              <a:buAutoNum type="arabicPeriod"/>
            </a:pPr>
            <a:r>
              <a:rPr lang="fr-FR" dirty="0" smtClean="0"/>
              <a:t>Qu'est-ce </a:t>
            </a:r>
            <a:r>
              <a:rPr lang="fr-FR" dirty="0"/>
              <a:t>qui est déterminé par un utilisateur actif du tableau de bord ? </a:t>
            </a:r>
          </a:p>
          <a:p>
            <a:pPr marL="514350" indent="-514350">
              <a:spcBef>
                <a:spcPts val="1200"/>
              </a:spcBef>
              <a:buFont typeface="+mj-lt"/>
              <a:buAutoNum type="arabicPeriod"/>
            </a:pPr>
            <a:r>
              <a:rPr lang="fr-FR" dirty="0"/>
              <a:t>AW </a:t>
            </a:r>
            <a:r>
              <a:rPr lang="fr-FR" dirty="0" err="1"/>
              <a:t>Computing</a:t>
            </a:r>
            <a:r>
              <a:rPr lang="fr-FR" dirty="0"/>
              <a:t> utilise un modèle de partage privé pour les opportunités. Quelles opportunités un commercial verra </a:t>
            </a:r>
            <a:r>
              <a:rPr lang="fr-FR" dirty="0" smtClean="0"/>
              <a:t>lorsqu'il </a:t>
            </a:r>
            <a:r>
              <a:rPr lang="fr-FR" dirty="0"/>
              <a:t>naviguera vers un rapport source </a:t>
            </a:r>
            <a:r>
              <a:rPr lang="fr-FR" dirty="0" smtClean="0"/>
              <a:t>d'opportunité </a:t>
            </a:r>
            <a:r>
              <a:rPr lang="fr-FR" dirty="0"/>
              <a:t>à partir </a:t>
            </a:r>
            <a:r>
              <a:rPr lang="fr-FR" dirty="0" smtClean="0"/>
              <a:t>d'un </a:t>
            </a:r>
            <a:r>
              <a:rPr lang="fr-FR" dirty="0"/>
              <a:t>composant </a:t>
            </a:r>
            <a:r>
              <a:rPr lang="fr-FR" dirty="0" smtClean="0"/>
              <a:t>d'un </a:t>
            </a:r>
            <a:r>
              <a:rPr lang="fr-FR" dirty="0"/>
              <a:t>tableau de bord ? </a:t>
            </a:r>
          </a:p>
          <a:p>
            <a:endParaRPr lang="en-IN" dirty="0"/>
          </a:p>
        </p:txBody>
      </p:sp>
    </p:spTree>
    <p:extLst>
      <p:ext uri="{BB962C8B-B14F-4D97-AF65-F5344CB8AC3E}">
        <p14:creationId xmlns:p14="http://schemas.microsoft.com/office/powerpoint/2010/main" val="3632839675"/>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5732" y="2156764"/>
            <a:ext cx="11280538" cy="615553"/>
          </a:xfrm>
        </p:spPr>
        <p:txBody>
          <a:bodyPr/>
          <a:lstStyle/>
          <a:p>
            <a:r>
              <a:rPr lang="en-US" dirty="0"/>
              <a:t>Module 8: </a:t>
            </a:r>
            <a:r>
              <a:rPr lang="en-US" dirty="0" err="1" smtClean="0"/>
              <a:t>Automatisation</a:t>
            </a:r>
            <a:endParaRPr lang="en-US" dirty="0"/>
          </a:p>
        </p:txBody>
      </p:sp>
    </p:spTree>
    <p:custDataLst>
      <p:tags r:id="rId1"/>
    </p:custDataLst>
    <p:extLst>
      <p:ext uri="{BB962C8B-B14F-4D97-AF65-F5344CB8AC3E}">
        <p14:creationId xmlns:p14="http://schemas.microsoft.com/office/powerpoint/2010/main" val="38231887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t>Module 8 : Automatisation</a:t>
            </a:r>
          </a:p>
        </p:txBody>
      </p:sp>
      <p:sp>
        <p:nvSpPr>
          <p:cNvPr id="3" name="Text Placeholder 2"/>
          <p:cNvSpPr>
            <a:spLocks noGrp="1"/>
          </p:cNvSpPr>
          <p:nvPr>
            <p:ph type="body" sz="quarter" idx="13"/>
          </p:nvPr>
        </p:nvSpPr>
        <p:spPr>
          <a:xfrm>
            <a:off x="455732" y="1371600"/>
            <a:ext cx="11641018" cy="4147457"/>
          </a:xfrm>
        </p:spPr>
        <p:txBody>
          <a:bodyPr numCol="1"/>
          <a:lstStyle/>
          <a:p>
            <a:r>
              <a:rPr lang="fr-FR" dirty="0"/>
              <a:t>À la fin de ce module, vous serez en mesure :</a:t>
            </a:r>
          </a:p>
          <a:p>
            <a:pPr marL="342900" lvl="1" indent="-342900">
              <a:lnSpc>
                <a:spcPct val="100000"/>
              </a:lnSpc>
              <a:buFont typeface="Arial" panose="020B0604020202020204" pitchFamily="34" charset="0"/>
              <a:buChar char="•"/>
            </a:pPr>
            <a:r>
              <a:rPr lang="fr-FR" dirty="0"/>
              <a:t>D'automatiser </a:t>
            </a:r>
            <a:r>
              <a:rPr lang="fr-FR" dirty="0" smtClean="0"/>
              <a:t>l'envoi d'e-mail </a:t>
            </a:r>
            <a:r>
              <a:rPr lang="fr-FR" dirty="0"/>
              <a:t>de la marque avec en têtes et modèles HTML.</a:t>
            </a:r>
          </a:p>
          <a:p>
            <a:pPr marL="342900" lvl="1" indent="-342900">
              <a:lnSpc>
                <a:spcPct val="100000"/>
              </a:lnSpc>
              <a:buFont typeface="Arial" panose="020B0604020202020204" pitchFamily="34" charset="0"/>
              <a:buChar char="•"/>
            </a:pPr>
            <a:r>
              <a:rPr lang="fr-FR" dirty="0"/>
              <a:t>De décrire ce </a:t>
            </a:r>
            <a:r>
              <a:rPr lang="fr-FR" dirty="0" smtClean="0"/>
              <a:t>qu'est </a:t>
            </a:r>
            <a:r>
              <a:rPr lang="fr-FR" dirty="0"/>
              <a:t>une règle de workflow, et décrire les composants.</a:t>
            </a:r>
          </a:p>
          <a:p>
            <a:pPr marL="342900" lvl="1" indent="-342900">
              <a:lnSpc>
                <a:spcPct val="100000"/>
              </a:lnSpc>
              <a:buFont typeface="Arial" panose="020B0604020202020204" pitchFamily="34" charset="0"/>
              <a:buChar char="•"/>
            </a:pPr>
            <a:r>
              <a:rPr lang="fr-FR" dirty="0"/>
              <a:t>De créer un flux de règles de workflow pour automatiser des processus </a:t>
            </a:r>
            <a:r>
              <a:rPr lang="fr-FR" dirty="0" smtClean="0"/>
              <a:t/>
            </a:r>
            <a:br>
              <a:rPr lang="fr-FR" dirty="0" smtClean="0"/>
            </a:br>
            <a:r>
              <a:rPr lang="fr-FR" dirty="0" smtClean="0"/>
              <a:t>de </a:t>
            </a:r>
            <a:r>
              <a:rPr lang="fr-FR" dirty="0"/>
              <a:t>travail.</a:t>
            </a:r>
          </a:p>
          <a:p>
            <a:pPr marL="342900" lvl="1" indent="-342900">
              <a:lnSpc>
                <a:spcPct val="100000"/>
              </a:lnSpc>
              <a:buFont typeface="Arial" panose="020B0604020202020204" pitchFamily="34" charset="0"/>
              <a:buChar char="•"/>
            </a:pPr>
            <a:r>
              <a:rPr lang="fr-FR" dirty="0"/>
              <a:t>De créer un processus pour automatiser un poste pour Chatter. </a:t>
            </a:r>
          </a:p>
          <a:p>
            <a:pPr marL="342900" lvl="1" indent="-342900">
              <a:lnSpc>
                <a:spcPct val="100000"/>
              </a:lnSpc>
              <a:buFont typeface="Arial" panose="020B0604020202020204" pitchFamily="34" charset="0"/>
              <a:buChar char="•"/>
            </a:pPr>
            <a:r>
              <a:rPr lang="fr-FR" dirty="0"/>
              <a:t>De paramétrer le web vers piste pour automatiser la création de pistes.</a:t>
            </a:r>
          </a:p>
          <a:p>
            <a:pPr marL="342900" lvl="1" indent="-342900">
              <a:lnSpc>
                <a:spcPct val="100000"/>
              </a:lnSpc>
              <a:buFont typeface="Arial" panose="020B0604020202020204" pitchFamily="34" charset="0"/>
              <a:buChar char="•"/>
            </a:pPr>
            <a:r>
              <a:rPr lang="fr-FR" dirty="0"/>
              <a:t>D'utiliser des règles </a:t>
            </a:r>
            <a:r>
              <a:rPr lang="fr-FR" dirty="0" smtClean="0"/>
              <a:t>d'assignation </a:t>
            </a:r>
            <a:r>
              <a:rPr lang="fr-FR" dirty="0"/>
              <a:t>et des files </a:t>
            </a:r>
            <a:r>
              <a:rPr lang="fr-FR" dirty="0" smtClean="0"/>
              <a:t>d'attente </a:t>
            </a:r>
            <a:r>
              <a:rPr lang="fr-FR" dirty="0"/>
              <a:t>pour tracer automatiquement les pistes et les requêtes.</a:t>
            </a:r>
          </a:p>
          <a:p>
            <a:pPr marL="342900" lvl="1" indent="-342900">
              <a:lnSpc>
                <a:spcPct val="100000"/>
              </a:lnSpc>
              <a:buFont typeface="Arial" panose="020B0604020202020204" pitchFamily="34" charset="0"/>
              <a:buChar char="•"/>
            </a:pPr>
            <a:r>
              <a:rPr lang="fr-FR" dirty="0"/>
              <a:t>De créer des règles de réponses automatiques pour automatiser les réponses à de nouvelles pistes et requêtes.</a:t>
            </a:r>
          </a:p>
        </p:txBody>
      </p:sp>
      <p:sp>
        <p:nvSpPr>
          <p:cNvPr id="4" name="Slide Number Placeholder 3"/>
          <p:cNvSpPr>
            <a:spLocks noGrp="1"/>
          </p:cNvSpPr>
          <p:nvPr>
            <p:ph type="sldNum" sz="quarter" idx="14"/>
          </p:nvPr>
        </p:nvSpPr>
        <p:spPr>
          <a:xfrm>
            <a:off x="10801350" y="352097"/>
            <a:ext cx="626119" cy="32281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lang="en-US"/>
              <a:pPr marL="0" marR="0" lvl="0" indent="0" defTabSz="914400" eaLnBrk="1" fontAlgn="auto" latinLnBrk="0" hangingPunct="1">
                <a:lnSpc>
                  <a:spcPct val="100000"/>
                </a:lnSpc>
                <a:spcBef>
                  <a:spcPts val="0"/>
                </a:spcBef>
                <a:spcAft>
                  <a:spcPts val="0"/>
                </a:spcAft>
                <a:buClrTx/>
                <a:buSzTx/>
                <a:buFontTx/>
                <a:buNone/>
                <a:tabLst/>
                <a:defRPr/>
              </a:pPr>
              <a:t>389</a:t>
            </a:fld>
            <a:endParaRPr lang="en-US"/>
          </a:p>
        </p:txBody>
      </p:sp>
    </p:spTree>
    <p:extLst>
      <p:ext uri="{BB962C8B-B14F-4D97-AF65-F5344CB8AC3E}">
        <p14:creationId xmlns:p14="http://schemas.microsoft.com/office/powerpoint/2010/main" val="858896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39</a:t>
            </a:fld>
            <a:endParaRPr lang="en-US"/>
          </a:p>
        </p:txBody>
      </p:sp>
      <p:sp>
        <p:nvSpPr>
          <p:cNvPr id="3" name="Text Placeholder 2"/>
          <p:cNvSpPr>
            <a:spLocks noGrp="1"/>
          </p:cNvSpPr>
          <p:nvPr>
            <p:ph type="body" sz="quarter" idx="11"/>
          </p:nvPr>
        </p:nvSpPr>
        <p:spPr/>
        <p:txBody>
          <a:bodyPr/>
          <a:lstStyle/>
          <a:p>
            <a:r>
              <a:rPr lang="fr-FR"/>
              <a:t>Contrôle des connaissances</a:t>
            </a:r>
          </a:p>
        </p:txBody>
      </p:sp>
      <p:sp>
        <p:nvSpPr>
          <p:cNvPr id="4" name="Text Placeholder 3"/>
          <p:cNvSpPr>
            <a:spLocks noGrp="1"/>
          </p:cNvSpPr>
          <p:nvPr>
            <p:ph type="body" sz="quarter" idx="12"/>
          </p:nvPr>
        </p:nvSpPr>
        <p:spPr>
          <a:xfrm>
            <a:off x="455732" y="1073426"/>
            <a:ext cx="8349939" cy="5334811"/>
          </a:xfrm>
        </p:spPr>
        <p:txBody>
          <a:bodyPr/>
          <a:lstStyle/>
          <a:p>
            <a:pPr marL="419100" indent="-419100">
              <a:lnSpc>
                <a:spcPct val="100000"/>
              </a:lnSpc>
              <a:buFont typeface="Wingdings" pitchFamily="2" charset="2"/>
              <a:buAutoNum type="arabicPeriod"/>
            </a:pPr>
            <a:r>
              <a:rPr lang="fr-FR" dirty="0"/>
              <a:t>Quel élément dans </a:t>
            </a:r>
            <a:r>
              <a:rPr lang="fr-FR" dirty="0" err="1"/>
              <a:t>Salesforce</a:t>
            </a:r>
            <a:r>
              <a:rPr lang="fr-FR" dirty="0"/>
              <a:t> se rapproche </a:t>
            </a:r>
            <a:r>
              <a:rPr lang="fr-FR" dirty="0" smtClean="0"/>
              <a:t>d'un </a:t>
            </a:r>
            <a:r>
              <a:rPr lang="fr-FR" dirty="0"/>
              <a:t>tableau de données ? </a:t>
            </a:r>
          </a:p>
          <a:p>
            <a:pPr marL="419100" indent="-419100">
              <a:lnSpc>
                <a:spcPct val="100000"/>
              </a:lnSpc>
              <a:buFont typeface="Wingdings" pitchFamily="2" charset="2"/>
              <a:buAutoNum type="arabicPeriod"/>
            </a:pPr>
            <a:r>
              <a:rPr lang="fr-FR" dirty="0"/>
              <a:t>Quels objets standard ont une relation avec </a:t>
            </a:r>
            <a:r>
              <a:rPr lang="fr-FR" dirty="0" smtClean="0"/>
              <a:t>l'objet </a:t>
            </a:r>
            <a:r>
              <a:rPr lang="fr-FR" dirty="0"/>
              <a:t>Compte ? </a:t>
            </a:r>
          </a:p>
          <a:p>
            <a:pPr marL="419100" indent="-419100">
              <a:lnSpc>
                <a:spcPct val="100000"/>
              </a:lnSpc>
              <a:buFont typeface="Wingdings" pitchFamily="2" charset="2"/>
              <a:buAutoNum type="arabicPeriod"/>
            </a:pPr>
            <a:r>
              <a:rPr lang="fr-FR" dirty="0"/>
              <a:t>Comment un utilisateur passe-t-il </a:t>
            </a:r>
            <a:r>
              <a:rPr lang="fr-FR" dirty="0" smtClean="0"/>
              <a:t>d'un </a:t>
            </a:r>
            <a:r>
              <a:rPr lang="fr-FR" dirty="0"/>
              <a:t>enregistrement de compte à un enregistrement de contact lié ? </a:t>
            </a:r>
          </a:p>
          <a:p>
            <a:pPr marL="419100" indent="-419100">
              <a:lnSpc>
                <a:spcPct val="100000"/>
              </a:lnSpc>
              <a:buFont typeface="Wingdings" pitchFamily="2" charset="2"/>
              <a:buAutoNum type="arabicPeriod"/>
            </a:pPr>
            <a:r>
              <a:rPr lang="fr-FR" dirty="0"/>
              <a:t>Quelles options sont disponibles dans le portail Aide et formation ? </a:t>
            </a:r>
          </a:p>
          <a:p>
            <a:pPr>
              <a:buNone/>
            </a:pPr>
            <a:endParaRPr lang="en-US" dirty="0"/>
          </a:p>
          <a:p>
            <a:endParaRPr lang="en-IN" dirty="0"/>
          </a:p>
        </p:txBody>
      </p:sp>
    </p:spTree>
    <p:extLst>
      <p:ext uri="{BB962C8B-B14F-4D97-AF65-F5344CB8AC3E}">
        <p14:creationId xmlns:p14="http://schemas.microsoft.com/office/powerpoint/2010/main" val="271864783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8 : Automatisation</a:t>
            </a:r>
          </a:p>
        </p:txBody>
      </p:sp>
      <p:sp>
        <p:nvSpPr>
          <p:cNvPr id="3" name="Text Placeholder 2"/>
          <p:cNvSpPr>
            <a:spLocks noGrp="1"/>
          </p:cNvSpPr>
          <p:nvPr>
            <p:ph type="body" sz="quarter" idx="13"/>
          </p:nvPr>
        </p:nvSpPr>
        <p:spPr>
          <a:xfrm>
            <a:off x="455732" y="1371600"/>
            <a:ext cx="5328841" cy="3666565"/>
          </a:xfrm>
        </p:spPr>
        <p:txBody>
          <a:bodyPr/>
          <a:lstStyle/>
          <a:p>
            <a:pPr>
              <a:lnSpc>
                <a:spcPct val="100000"/>
              </a:lnSpc>
              <a:spcBef>
                <a:spcPts val="900"/>
              </a:spcBef>
              <a:spcAft>
                <a:spcPts val="600"/>
              </a:spcAft>
            </a:pPr>
            <a:r>
              <a:rPr lang="fr-FR" dirty="0">
                <a:latin typeface="+mn-lt"/>
              </a:rPr>
              <a:t>Les outils </a:t>
            </a:r>
            <a:r>
              <a:rPr lang="fr-FR" dirty="0" smtClean="0">
                <a:latin typeface="+mn-lt"/>
              </a:rPr>
              <a:t>d'automatisation </a:t>
            </a:r>
            <a:r>
              <a:rPr lang="fr-FR" dirty="0">
                <a:latin typeface="+mn-lt"/>
              </a:rPr>
              <a:t>abordés dans ce module sont :</a:t>
            </a:r>
          </a:p>
          <a:p>
            <a:pPr marL="342900" lvl="2" indent="-342900">
              <a:spcBef>
                <a:spcPts val="900"/>
              </a:spcBef>
              <a:buFont typeface="Arial" panose="020B0604020202020204" pitchFamily="34" charset="0"/>
              <a:buChar char="•"/>
            </a:pPr>
            <a:r>
              <a:rPr lang="fr-FR" sz="2400" b="1" dirty="0">
                <a:latin typeface="+mn-lt"/>
              </a:rPr>
              <a:t>Modèles </a:t>
            </a:r>
            <a:r>
              <a:rPr lang="fr-FR" sz="2400" b="1" dirty="0" smtClean="0">
                <a:latin typeface="+mn-lt"/>
              </a:rPr>
              <a:t>d'e-mail</a:t>
            </a:r>
            <a:endParaRPr lang="fr-FR" sz="2400" b="1" dirty="0">
              <a:latin typeface="+mn-lt"/>
            </a:endParaRPr>
          </a:p>
          <a:p>
            <a:pPr marL="342900" lvl="1" indent="-342900">
              <a:spcBef>
                <a:spcPts val="900"/>
              </a:spcBef>
              <a:buFont typeface="Arial" panose="020B0604020202020204" pitchFamily="34" charset="0"/>
              <a:buChar char="•"/>
            </a:pPr>
            <a:r>
              <a:rPr lang="fr-FR" dirty="0">
                <a:latin typeface="+mn-lt"/>
              </a:rPr>
              <a:t>Règles de validation</a:t>
            </a:r>
          </a:p>
          <a:p>
            <a:pPr marL="342900" lvl="1" indent="-342900">
              <a:spcBef>
                <a:spcPts val="900"/>
              </a:spcBef>
              <a:buFont typeface="Arial" panose="020B0604020202020204" pitchFamily="34" charset="0"/>
              <a:buChar char="•"/>
            </a:pPr>
            <a:r>
              <a:rPr lang="fr-FR" dirty="0">
                <a:latin typeface="+mn-lt"/>
              </a:rPr>
              <a:t>Générateur de processus</a:t>
            </a:r>
          </a:p>
          <a:p>
            <a:pPr marL="342900" lvl="1" indent="-342900">
              <a:spcBef>
                <a:spcPts val="900"/>
              </a:spcBef>
              <a:buFont typeface="Arial" panose="020B0604020202020204" pitchFamily="34" charset="0"/>
              <a:buChar char="•"/>
            </a:pPr>
            <a:r>
              <a:rPr lang="fr-FR" dirty="0">
                <a:latin typeface="+mn-lt"/>
              </a:rPr>
              <a:t>Automatisation des pistes</a:t>
            </a:r>
          </a:p>
        </p:txBody>
      </p:sp>
      <p:sp>
        <p:nvSpPr>
          <p:cNvPr id="4" name="Slide Number Placeholder 3"/>
          <p:cNvSpPr>
            <a:spLocks noGrp="1"/>
          </p:cNvSpPr>
          <p:nvPr>
            <p:ph type="sldNum" sz="quarter" idx="14"/>
          </p:nvPr>
        </p:nvSpPr>
        <p:spPr>
          <a:xfrm>
            <a:off x="10839450" y="384755"/>
            <a:ext cx="588019" cy="24661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390</a:t>
            </a:fld>
            <a:endParaRPr kumimoji="0" lang="en-US" b="0" i="0" u="none" strike="noStrike" kern="0" cap="none" spc="0" normalizeH="0" baseline="0" noProof="0" smtClean="0">
              <a:ln>
                <a:noFill/>
              </a:ln>
              <a:solidFill>
                <a:sysClr val="windowText" lastClr="000000"/>
              </a:solidFill>
              <a:effectLst/>
              <a:uLnTx/>
              <a:uFillTx/>
            </a:endParaRPr>
          </a:p>
        </p:txBody>
      </p:sp>
      <p:sp>
        <p:nvSpPr>
          <p:cNvPr id="5" name="Text Placeholder 2"/>
          <p:cNvSpPr txBox="1">
            <a:spLocks/>
          </p:cNvSpPr>
          <p:nvPr/>
        </p:nvSpPr>
        <p:spPr>
          <a:xfrm>
            <a:off x="6038850" y="1371600"/>
            <a:ext cx="5388619" cy="4850296"/>
          </a:xfrm>
          <a:prstGeom prst="rect">
            <a:avLst/>
          </a:prstGeom>
        </p:spPr>
        <p:txBody>
          <a:bodyPr/>
          <a:lstStyle>
            <a:lvl1pPr algn="l" rtl="0" eaLnBrk="1" fontAlgn="base" hangingPunct="1">
              <a:lnSpc>
                <a:spcPct val="90000"/>
              </a:lnSpc>
              <a:spcBef>
                <a:spcPts val="600"/>
              </a:spcBef>
              <a:spcAft>
                <a:spcPct val="0"/>
              </a:spcAft>
              <a:defRPr sz="2400" b="1">
                <a:solidFill>
                  <a:schemeClr val="tx2"/>
                </a:solidFill>
                <a:latin typeface="Salesforce Sans" panose="020B0505020202020203" pitchFamily="34" charset="0"/>
                <a:ea typeface="+mn-ea"/>
                <a:cs typeface="Arial" pitchFamily="34" charset="0"/>
              </a:defRPr>
            </a:lvl1pPr>
            <a:lvl2pPr marL="0" indent="0" algn="l" rtl="0" eaLnBrk="1" fontAlgn="base" hangingPunct="1">
              <a:lnSpc>
                <a:spcPct val="90000"/>
              </a:lnSpc>
              <a:spcBef>
                <a:spcPts val="600"/>
              </a:spcBef>
              <a:spcAft>
                <a:spcPct val="0"/>
              </a:spcAft>
              <a:buFont typeface="Wingdings" pitchFamily="2" charset="2"/>
              <a:buNone/>
              <a:defRPr sz="2400">
                <a:solidFill>
                  <a:schemeClr val="tx2"/>
                </a:solidFill>
                <a:latin typeface="Salesforce Sans" panose="020B0505020202020203" pitchFamily="34" charset="0"/>
                <a:cs typeface="Arial" pitchFamily="34" charset="0"/>
              </a:defRPr>
            </a:lvl2pPr>
            <a:lvl3pPr marL="457200" indent="-457200" algn="l" rtl="0" eaLnBrk="1" fontAlgn="base" hangingPunct="1">
              <a:lnSpc>
                <a:spcPct val="90000"/>
              </a:lnSpc>
              <a:spcBef>
                <a:spcPts val="0"/>
              </a:spcBef>
              <a:spcAft>
                <a:spcPct val="0"/>
              </a:spcAft>
              <a:buFont typeface="+mj-lt"/>
              <a:buAutoNum type="arabicPeriod"/>
              <a:defRPr sz="2000">
                <a:solidFill>
                  <a:schemeClr val="tx2"/>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100000"/>
              </a:lnSpc>
            </a:pPr>
            <a:r>
              <a:rPr lang="fr-FR" b="0" dirty="0"/>
              <a:t>Dans les modules précédents, vous avez paramétré les bases de votre </a:t>
            </a:r>
            <a:r>
              <a:rPr lang="fr-FR" b="0" dirty="0" err="1"/>
              <a:t>org</a:t>
            </a:r>
            <a:r>
              <a:rPr lang="fr-FR" b="0" dirty="0"/>
              <a:t> et créé plusieurs rapports afin que les utilisateurs puissent facilement afficher et analyser les données dans </a:t>
            </a:r>
            <a:r>
              <a:rPr lang="fr-FR" b="0" dirty="0" err="1"/>
              <a:t>Salesforce</a:t>
            </a:r>
            <a:r>
              <a:rPr lang="fr-FR" b="0" dirty="0"/>
              <a:t>. Il est maintenant temps </a:t>
            </a:r>
            <a:r>
              <a:rPr lang="fr-FR" b="0" dirty="0" smtClean="0"/>
              <a:t>d'examiner </a:t>
            </a:r>
            <a:r>
              <a:rPr lang="fr-FR" b="0" dirty="0"/>
              <a:t>les outils </a:t>
            </a:r>
            <a:r>
              <a:rPr lang="fr-FR" b="0" dirty="0" smtClean="0"/>
              <a:t>d'automatisation </a:t>
            </a:r>
            <a:r>
              <a:rPr lang="fr-FR" b="0" dirty="0"/>
              <a:t>afin que vous puissiez automatiser les tâches quotidiennes, éliminer les erreurs humaines et économiser du temps.</a:t>
            </a:r>
          </a:p>
        </p:txBody>
      </p:sp>
    </p:spTree>
    <p:extLst>
      <p:ext uri="{BB962C8B-B14F-4D97-AF65-F5344CB8AC3E}">
        <p14:creationId xmlns:p14="http://schemas.microsoft.com/office/powerpoint/2010/main" val="380211424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391</a:t>
            </a:fld>
            <a:endParaRPr lang="en-US" smtClean="0"/>
          </a:p>
        </p:txBody>
      </p:sp>
      <p:sp>
        <p:nvSpPr>
          <p:cNvPr id="3" name="Text Placeholder 2"/>
          <p:cNvSpPr>
            <a:spLocks noGrp="1"/>
          </p:cNvSpPr>
          <p:nvPr>
            <p:ph type="body" sz="quarter" idx="11"/>
          </p:nvPr>
        </p:nvSpPr>
        <p:spPr/>
        <p:txBody>
          <a:bodyPr/>
          <a:lstStyle/>
          <a:p>
            <a:r>
              <a:rPr lang="fr-FR"/>
              <a:t>Garder une image de marque cohérente </a:t>
            </a:r>
          </a:p>
        </p:txBody>
      </p:sp>
      <p:graphicFrame>
        <p:nvGraphicFramePr>
          <p:cNvPr id="4" name="Table 3"/>
          <p:cNvGraphicFramePr>
            <a:graphicFrameLocks noGrp="1"/>
          </p:cNvGraphicFramePr>
          <p:nvPr>
            <p:extLst>
              <p:ext uri="{D42A27DB-BD31-4B8C-83A1-F6EECF244321}">
                <p14:modId xmlns:p14="http://schemas.microsoft.com/office/powerpoint/2010/main" val="4055817572"/>
              </p:ext>
            </p:extLst>
          </p:nvPr>
        </p:nvGraphicFramePr>
        <p:xfrm>
          <a:off x="1090532" y="971396"/>
          <a:ext cx="10168018" cy="5829096"/>
        </p:xfrm>
        <a:graphic>
          <a:graphicData uri="http://schemas.openxmlformats.org/drawingml/2006/table">
            <a:tbl>
              <a:tblPr firstRow="1" bandRow="1">
                <a:tableStyleId>{5C22544A-7EE6-4342-B048-85BDC9FD1C3A}</a:tableStyleId>
              </a:tblPr>
              <a:tblGrid>
                <a:gridCol w="9706910">
                  <a:extLst>
                    <a:ext uri="{9D8B030D-6E8A-4147-A177-3AD203B41FA5}">
                      <a16:colId xmlns:a16="http://schemas.microsoft.com/office/drawing/2014/main" xmlns="" val="20000"/>
                    </a:ext>
                  </a:extLst>
                </a:gridCol>
                <a:gridCol w="461108">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Conner </a:t>
                      </a:r>
                      <a:r>
                        <a:rPr lang="fr-FR" sz="1800" b="0" dirty="0" err="1">
                          <a:solidFill>
                            <a:srgbClr val="0070C0"/>
                          </a:solidFill>
                          <a:latin typeface="Salesforce Sans" panose="020B0505020202020203" pitchFamily="34" charset="0"/>
                          <a:ea typeface="Segoe UI" pitchFamily="34" charset="0"/>
                          <a:cs typeface="Segoe UI" pitchFamily="34" charset="0"/>
                        </a:rPr>
                        <a:t>McCoy</a:t>
                      </a:r>
                      <a:endParaRPr lang="fr-FR"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11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Je veux que </a:t>
                      </a:r>
                      <a:r>
                        <a:rPr lang="fr-FR" sz="1800" b="0" dirty="0" smtClean="0">
                          <a:solidFill>
                            <a:schemeClr val="tx1"/>
                          </a:solidFill>
                          <a:latin typeface="Salesforce Sans" panose="020B0505020202020203" pitchFamily="34" charset="0"/>
                          <a:ea typeface="Segoe UI" pitchFamily="34" charset="0"/>
                          <a:cs typeface="Segoe UI" pitchFamily="34" charset="0"/>
                        </a:rPr>
                        <a:t>l'apparence </a:t>
                      </a:r>
                      <a:r>
                        <a:rPr lang="fr-FR" sz="1800" b="0" dirty="0">
                          <a:solidFill>
                            <a:schemeClr val="tx1"/>
                          </a:solidFill>
                          <a:latin typeface="Salesforce Sans" panose="020B0505020202020203" pitchFamily="34" charset="0"/>
                          <a:ea typeface="Segoe UI" pitchFamily="34" charset="0"/>
                          <a:cs typeface="Segoe UI" pitchFamily="34" charset="0"/>
                        </a:rPr>
                        <a:t>de tous les e-mails envoyés aux clients soit cohérente et avec la marque correspondante (voir la capture </a:t>
                      </a:r>
                      <a:r>
                        <a:rPr lang="fr-FR" sz="1800" b="0" dirty="0" smtClean="0">
                          <a:solidFill>
                            <a:schemeClr val="tx1"/>
                          </a:solidFill>
                          <a:latin typeface="Salesforce Sans" panose="020B0505020202020203" pitchFamily="34" charset="0"/>
                          <a:ea typeface="Segoe UI" pitchFamily="34" charset="0"/>
                          <a:cs typeface="Segoe UI" pitchFamily="34" charset="0"/>
                        </a:rPr>
                        <a:t>d'écran </a:t>
                      </a:r>
                      <a:r>
                        <a:rPr lang="fr-FR" sz="1800" b="0" dirty="0">
                          <a:solidFill>
                            <a:schemeClr val="tx1"/>
                          </a:solidFill>
                          <a:latin typeface="Salesforce Sans" panose="020B0505020202020203" pitchFamily="34" charset="0"/>
                          <a:ea typeface="Segoe UI" pitchFamily="34" charset="0"/>
                          <a:cs typeface="Segoe UI" pitchFamily="34" charset="0"/>
                        </a:rPr>
                        <a:t>ci-jointe). Puis-je également avoir un dossier pour tous les modèles marketing afin que chacun puisse trouver nos supports marketing ?</a:t>
                      </a: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endParaRPr lang="en-GB" sz="1800" b="0" kern="1200" dirty="0">
                        <a:solidFill>
                          <a:schemeClr val="tx1"/>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
                      </a:r>
                      <a:br>
                        <a:rPr lang="fr-FR" sz="1800" b="0" dirty="0">
                          <a:solidFill>
                            <a:schemeClr val="tx1"/>
                          </a:solidFill>
                          <a:latin typeface="Salesforce Sans" panose="020B0505020202020203" pitchFamily="34" charset="0"/>
                          <a:ea typeface="Segoe UI" pitchFamily="34" charset="0"/>
                          <a:cs typeface="Segoe UI" pitchFamily="34" charset="0"/>
                        </a:rPr>
                      </a:br>
                      <a:endParaRPr lang="fr-FR" sz="1800" b="0" dirty="0">
                        <a:solidFill>
                          <a:schemeClr val="tx1"/>
                        </a:solidFill>
                        <a:latin typeface="Salesforce Sans" panose="020B0505020202020203" pitchFamily="34" charset="0"/>
                        <a:ea typeface="Segoe UI" pitchFamily="34" charset="0"/>
                        <a:cs typeface="Segoe UI" pitchFamily="34" charset="0"/>
                      </a:endParaRP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14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633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Lorenzo Costa </a:t>
                      </a:r>
                      <a:r>
                        <a:rPr lang="fr-FR" sz="1600" b="0" dirty="0">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Mimi </a:t>
                      </a:r>
                      <a:r>
                        <a:rPr lang="fr-FR" sz="1800" b="0" dirty="0" err="1">
                          <a:solidFill>
                            <a:srgbClr val="0070C0"/>
                          </a:solidFill>
                          <a:latin typeface="Salesforce Sans" panose="020B0505020202020203" pitchFamily="34" charset="0"/>
                          <a:ea typeface="Segoe UI" pitchFamily="34" charset="0"/>
                          <a:cs typeface="Segoe UI" pitchFamily="34" charset="0"/>
                        </a:rPr>
                        <a:t>Sato</a:t>
                      </a:r>
                      <a:endParaRPr lang="fr-FR"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Peut-on également vérifier que tout le monde a bien accès au dossier marketing cette fois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45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164442" y="4278112"/>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740358" y="1074747"/>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721308" y="5117176"/>
            <a:ext cx="297640" cy="288435"/>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377" t="49279" r="68267" b="20090"/>
          <a:stretch/>
        </p:blipFill>
        <p:spPr>
          <a:xfrm>
            <a:off x="1252456" y="2859521"/>
            <a:ext cx="1905000" cy="129540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6249" t="-3301" r="14933" b="75046"/>
          <a:stretch/>
        </p:blipFill>
        <p:spPr>
          <a:xfrm>
            <a:off x="1139706" y="1039610"/>
            <a:ext cx="528123" cy="549186"/>
          </a:xfrm>
          <a:prstGeom prst="ellipse">
            <a:avLst/>
          </a:prstGeom>
          <a:solidFill>
            <a:schemeClr val="bg2">
              <a:lumMod val="90000"/>
            </a:schemeClr>
          </a:solidFill>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6349" t="-2344" r="-695" b="63567"/>
          <a:stretch/>
        </p:blipFill>
        <p:spPr>
          <a:xfrm>
            <a:off x="1203151" y="5082566"/>
            <a:ext cx="575290" cy="572622"/>
          </a:xfrm>
          <a:prstGeom prst="flowChartConnector">
            <a:avLst/>
          </a:prstGeom>
          <a:solidFill>
            <a:schemeClr val="bg1">
              <a:lumMod val="85000"/>
            </a:schemeClr>
          </a:solidFill>
        </p:spPr>
      </p:pic>
      <p:grpSp>
        <p:nvGrpSpPr>
          <p:cNvPr id="13" name="Group 12"/>
          <p:cNvGrpSpPr/>
          <p:nvPr/>
        </p:nvGrpSpPr>
        <p:grpSpPr>
          <a:xfrm>
            <a:off x="1462221" y="4282545"/>
            <a:ext cx="3501663" cy="277000"/>
            <a:chOff x="2204192" y="3458997"/>
            <a:chExt cx="3501663" cy="277000"/>
          </a:xfrm>
        </p:grpSpPr>
        <p:sp>
          <p:nvSpPr>
            <p:cNvPr id="14" name="TextBox 13">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5" name="TextBox 14">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6" name="TextBox 15">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955834950"/>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392</a:t>
            </a:fld>
            <a:endParaRPr lang="en-US" smtClean="0"/>
          </a:p>
        </p:txBody>
      </p:sp>
      <p:sp>
        <p:nvSpPr>
          <p:cNvPr id="3" name="Text Placeholder 2"/>
          <p:cNvSpPr>
            <a:spLocks noGrp="1"/>
          </p:cNvSpPr>
          <p:nvPr>
            <p:ph type="body" sz="quarter" idx="11"/>
          </p:nvPr>
        </p:nvSpPr>
        <p:spPr/>
        <p:txBody>
          <a:bodyPr/>
          <a:lstStyle/>
          <a:p>
            <a:r>
              <a:rPr lang="fr-FR" dirty="0"/>
              <a:t>Modèles </a:t>
            </a:r>
            <a:r>
              <a:rPr lang="fr-FR" dirty="0" smtClean="0"/>
              <a:t>d'e-mail</a:t>
            </a:r>
            <a:endParaRPr lang="fr-FR" dirty="0"/>
          </a:p>
        </p:txBody>
      </p:sp>
      <p:sp>
        <p:nvSpPr>
          <p:cNvPr id="4" name="Text Placeholder 3"/>
          <p:cNvSpPr>
            <a:spLocks noGrp="1"/>
          </p:cNvSpPr>
          <p:nvPr>
            <p:ph type="body" sz="quarter" idx="12"/>
          </p:nvPr>
        </p:nvSpPr>
        <p:spPr>
          <a:xfrm>
            <a:off x="455732" y="1055077"/>
            <a:ext cx="10971737" cy="1213338"/>
          </a:xfrm>
        </p:spPr>
        <p:txBody>
          <a:bodyPr/>
          <a:lstStyle/>
          <a:p>
            <a:pPr marL="0" indent="0">
              <a:buNone/>
            </a:pPr>
            <a:r>
              <a:rPr lang="fr-FR" dirty="0"/>
              <a:t>Les modèles </a:t>
            </a:r>
            <a:r>
              <a:rPr lang="fr-FR" dirty="0" smtClean="0"/>
              <a:t>d'e-mail </a:t>
            </a:r>
            <a:r>
              <a:rPr lang="fr-FR" dirty="0"/>
              <a:t>assurent que </a:t>
            </a:r>
            <a:r>
              <a:rPr lang="fr-FR" dirty="0" smtClean="0"/>
              <a:t>l'image </a:t>
            </a:r>
            <a:r>
              <a:rPr lang="fr-FR" dirty="0"/>
              <a:t>de </a:t>
            </a:r>
            <a:r>
              <a:rPr lang="fr-FR" dirty="0" smtClean="0"/>
              <a:t>l'entreprise </a:t>
            </a:r>
            <a:r>
              <a:rPr lang="fr-FR" dirty="0"/>
              <a:t>soit cohérente et économise le temps des utilisateurs. Plusieurs modèles </a:t>
            </a:r>
            <a:r>
              <a:rPr lang="fr-FR" dirty="0" smtClean="0"/>
              <a:t>d'e-mail </a:t>
            </a:r>
            <a:r>
              <a:rPr lang="fr-FR" dirty="0"/>
              <a:t>sont disponibles dans </a:t>
            </a:r>
            <a:r>
              <a:rPr lang="fr-FR" dirty="0" smtClean="0"/>
              <a:t>l'application</a:t>
            </a:r>
            <a:r>
              <a:rPr lang="fr-FR" dirty="0"/>
              <a:t>.</a:t>
            </a:r>
          </a:p>
          <a:p>
            <a:pPr marL="0" lvl="1" indent="0">
              <a:buNone/>
            </a:pPr>
            <a:r>
              <a:rPr lang="fr-FR" dirty="0"/>
              <a:t>Les modèles </a:t>
            </a:r>
            <a:r>
              <a:rPr lang="fr-FR" dirty="0" smtClean="0"/>
              <a:t>d'e-mail</a:t>
            </a:r>
            <a:r>
              <a:rPr lang="fr-FR" dirty="0"/>
              <a:t>, doivent être paramétrés pour :</a:t>
            </a:r>
          </a:p>
          <a:p>
            <a:endParaRPr lang="en-IN" dirty="0"/>
          </a:p>
        </p:txBody>
      </p:sp>
      <p:sp>
        <p:nvSpPr>
          <p:cNvPr id="5" name="Text Placeholder 4"/>
          <p:cNvSpPr>
            <a:spLocks noGrp="1"/>
          </p:cNvSpPr>
          <p:nvPr>
            <p:ph type="body" sz="quarter" idx="13"/>
          </p:nvPr>
        </p:nvSpPr>
        <p:spPr>
          <a:xfrm>
            <a:off x="455732" y="2562225"/>
            <a:ext cx="11280537" cy="1723292"/>
          </a:xfrm>
        </p:spPr>
        <p:txBody>
          <a:bodyPr numCol="2"/>
          <a:lstStyle/>
          <a:p>
            <a:pPr lvl="1"/>
            <a:r>
              <a:rPr lang="fr-FR" dirty="0"/>
              <a:t>Web vers piste</a:t>
            </a:r>
          </a:p>
          <a:p>
            <a:pPr lvl="1"/>
            <a:r>
              <a:rPr lang="fr-FR" dirty="0"/>
              <a:t>Web vers requête</a:t>
            </a:r>
          </a:p>
          <a:p>
            <a:pPr lvl="1"/>
            <a:r>
              <a:rPr lang="fr-FR" dirty="0"/>
              <a:t>E-mail vers requête</a:t>
            </a:r>
          </a:p>
          <a:p>
            <a:pPr lvl="1"/>
            <a:r>
              <a:rPr lang="fr-FR" dirty="0"/>
              <a:t>Règles </a:t>
            </a:r>
            <a:r>
              <a:rPr lang="fr-FR" dirty="0" smtClean="0"/>
              <a:t>d'attribution</a:t>
            </a:r>
            <a:endParaRPr lang="fr-FR" dirty="0"/>
          </a:p>
          <a:p>
            <a:pPr lvl="1"/>
            <a:endParaRPr lang="en-US" dirty="0"/>
          </a:p>
          <a:p>
            <a:pPr lvl="1"/>
            <a:r>
              <a:rPr lang="fr-FR" dirty="0"/>
              <a:t>Règles </a:t>
            </a:r>
            <a:r>
              <a:rPr lang="fr-FR" dirty="0" smtClean="0"/>
              <a:t>d'escalades </a:t>
            </a:r>
            <a:endParaRPr lang="fr-FR" dirty="0"/>
          </a:p>
          <a:p>
            <a:pPr lvl="1"/>
            <a:r>
              <a:rPr lang="fr-FR" dirty="0"/>
              <a:t>Règles de réponse automatique </a:t>
            </a:r>
          </a:p>
          <a:p>
            <a:pPr lvl="1"/>
            <a:r>
              <a:rPr lang="fr-FR" dirty="0"/>
              <a:t>Workflow</a:t>
            </a:r>
          </a:p>
          <a:p>
            <a:pPr lvl="1"/>
            <a:r>
              <a:rPr lang="fr-FR" dirty="0"/>
              <a:t>Processus</a:t>
            </a:r>
          </a:p>
          <a:p>
            <a:endParaRPr lang="en-IN" dirty="0"/>
          </a:p>
        </p:txBody>
      </p:sp>
      <p:grpSp>
        <p:nvGrpSpPr>
          <p:cNvPr id="6" name="Group 5"/>
          <p:cNvGrpSpPr/>
          <p:nvPr/>
        </p:nvGrpSpPr>
        <p:grpSpPr>
          <a:xfrm>
            <a:off x="-1" y="6057781"/>
            <a:ext cx="12188825" cy="800219"/>
            <a:chOff x="-1" y="6057781"/>
            <a:chExt cx="12188825" cy="800219"/>
          </a:xfrm>
        </p:grpSpPr>
        <p:sp>
          <p:nvSpPr>
            <p:cNvPr id="7" name="Rectangle 6"/>
            <p:cNvSpPr/>
            <p:nvPr/>
          </p:nvSpPr>
          <p:spPr bwMode="auto">
            <a:xfrm>
              <a:off x="-1"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pPr algn="l"/>
              <a:r>
                <a:rPr lang="fr-FR" sz="2000" b="1" dirty="0">
                  <a:solidFill>
                    <a:srgbClr val="19325C"/>
                  </a:solidFill>
                </a:rPr>
                <a:t>Configuration | Administration | E-mail | Modèles de message</a:t>
              </a:r>
            </a:p>
          </p:txBody>
        </p:sp>
        <p:sp>
          <p:nvSpPr>
            <p:cNvPr id="8"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28499352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393</a:t>
            </a:fld>
            <a:endParaRPr lang="en-US" smtClean="0"/>
          </a:p>
        </p:txBody>
      </p:sp>
      <p:sp>
        <p:nvSpPr>
          <p:cNvPr id="3" name="Text Placeholder 2"/>
          <p:cNvSpPr>
            <a:spLocks noGrp="1"/>
          </p:cNvSpPr>
          <p:nvPr>
            <p:ph type="body" sz="quarter" idx="11"/>
          </p:nvPr>
        </p:nvSpPr>
        <p:spPr/>
        <p:txBody>
          <a:bodyPr/>
          <a:lstStyle/>
          <a:p>
            <a:r>
              <a:rPr lang="fr-FR" dirty="0"/>
              <a:t>Dossiers de modèles </a:t>
            </a:r>
            <a:r>
              <a:rPr lang="fr-FR" dirty="0" smtClean="0"/>
              <a:t>d'e-mail </a:t>
            </a:r>
            <a:endParaRPr lang="fr-FR" dirty="0"/>
          </a:p>
        </p:txBody>
      </p:sp>
      <p:sp>
        <p:nvSpPr>
          <p:cNvPr id="4" name="Text Placeholder 3"/>
          <p:cNvSpPr>
            <a:spLocks noGrp="1"/>
          </p:cNvSpPr>
          <p:nvPr>
            <p:ph type="body" sz="quarter" idx="12"/>
          </p:nvPr>
        </p:nvSpPr>
        <p:spPr>
          <a:xfrm>
            <a:off x="455732" y="1055077"/>
            <a:ext cx="5522879" cy="1301261"/>
          </a:xfrm>
        </p:spPr>
        <p:txBody>
          <a:bodyPr/>
          <a:lstStyle/>
          <a:p>
            <a:pPr marL="0" indent="0">
              <a:lnSpc>
                <a:spcPct val="100000"/>
              </a:lnSpc>
              <a:spcBef>
                <a:spcPts val="500"/>
              </a:spcBef>
              <a:buNone/>
            </a:pPr>
            <a:r>
              <a:rPr lang="fr-FR" dirty="0"/>
              <a:t>Comme pour les rapports et les tableaux de bord, </a:t>
            </a:r>
            <a:r>
              <a:rPr lang="fr-FR" dirty="0" smtClean="0"/>
              <a:t>l'accès </a:t>
            </a:r>
            <a:r>
              <a:rPr lang="fr-FR" dirty="0"/>
              <a:t>aux modèles </a:t>
            </a:r>
            <a:r>
              <a:rPr lang="fr-FR" dirty="0" smtClean="0"/>
              <a:t>d'e-mail </a:t>
            </a:r>
            <a:r>
              <a:rPr lang="fr-FR" dirty="0"/>
              <a:t>est contrôlé par </a:t>
            </a:r>
            <a:r>
              <a:rPr lang="fr-FR" dirty="0" smtClean="0"/>
              <a:t/>
            </a:r>
            <a:br>
              <a:rPr lang="fr-FR" dirty="0" smtClean="0"/>
            </a:br>
            <a:r>
              <a:rPr lang="fr-FR" dirty="0" smtClean="0"/>
              <a:t>le </a:t>
            </a:r>
            <a:r>
              <a:rPr lang="fr-FR" dirty="0"/>
              <a:t>dossier dans </a:t>
            </a:r>
            <a:r>
              <a:rPr lang="fr-FR" dirty="0" smtClean="0"/>
              <a:t>lequel ils </a:t>
            </a:r>
            <a:r>
              <a:rPr lang="fr-FR" dirty="0"/>
              <a:t>sont sauvegardés. </a:t>
            </a:r>
          </a:p>
          <a:p>
            <a:pPr>
              <a:lnSpc>
                <a:spcPct val="100000"/>
              </a:lnSpc>
            </a:pPr>
            <a:endParaRPr lang="en-US" dirty="0"/>
          </a:p>
          <a:p>
            <a:pPr>
              <a:lnSpc>
                <a:spcPct val="100000"/>
              </a:lnSpc>
            </a:pPr>
            <a:endParaRPr lang="en-US" dirty="0"/>
          </a:p>
          <a:p>
            <a:pPr>
              <a:lnSpc>
                <a:spcPct val="100000"/>
              </a:lnSpc>
            </a:pPr>
            <a:endParaRPr lang="en-IN" dirty="0"/>
          </a:p>
        </p:txBody>
      </p:sp>
      <p:sp>
        <p:nvSpPr>
          <p:cNvPr id="5" name="Text Placeholder 4"/>
          <p:cNvSpPr>
            <a:spLocks noGrp="1"/>
          </p:cNvSpPr>
          <p:nvPr>
            <p:ph type="body" sz="quarter" idx="13"/>
          </p:nvPr>
        </p:nvSpPr>
        <p:spPr>
          <a:xfrm>
            <a:off x="6190539" y="1055078"/>
            <a:ext cx="5668086" cy="1600200"/>
          </a:xfrm>
        </p:spPr>
        <p:txBody>
          <a:bodyPr/>
          <a:lstStyle/>
          <a:p>
            <a:pPr>
              <a:lnSpc>
                <a:spcPct val="100000"/>
              </a:lnSpc>
            </a:pPr>
            <a:r>
              <a:rPr lang="fr-FR" dirty="0"/>
              <a:t>Les administrateurs peuvent accéder aux dossiers de modèles de message via E-mail dans le </a:t>
            </a:r>
            <a:r>
              <a:rPr lang="fr-FR" dirty="0" smtClean="0"/>
              <a:t>menu</a:t>
            </a:r>
            <a:r>
              <a:rPr lang="pl-PL" dirty="0" smtClean="0"/>
              <a:t> </a:t>
            </a:r>
            <a:r>
              <a:rPr lang="fr-FR" dirty="0" smtClean="0"/>
              <a:t>Configuration</a:t>
            </a:r>
            <a:r>
              <a:rPr lang="fr-FR" dirty="0"/>
              <a:t>. Les dossiers et modèles peuvent y être créés et modifiés.</a:t>
            </a:r>
          </a:p>
          <a:p>
            <a:pPr>
              <a:lnSpc>
                <a:spcPct val="100000"/>
              </a:lnSpc>
            </a:pPr>
            <a:endParaRPr lang="en-IN" dirty="0"/>
          </a:p>
        </p:txBody>
      </p:sp>
      <p:pic>
        <p:nvPicPr>
          <p:cNvPr id="6" name="Picture 6"/>
          <p:cNvPicPr>
            <a:picLocks noChangeAspect="1" noChangeArrowheads="1"/>
          </p:cNvPicPr>
          <p:nvPr/>
        </p:nvPicPr>
        <p:blipFill>
          <a:blip r:embed="rId3" cstate="print"/>
          <a:srcRect/>
          <a:stretch>
            <a:fillRect/>
          </a:stretch>
        </p:blipFill>
        <p:spPr bwMode="auto">
          <a:xfrm>
            <a:off x="1172450" y="4079613"/>
            <a:ext cx="3704452" cy="152911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9370" y="4079613"/>
            <a:ext cx="4368800" cy="1727200"/>
          </a:xfrm>
          <a:prstGeom prst="rect">
            <a:avLst/>
          </a:prstGeom>
          <a:noFill/>
          <a:ln w="3175">
            <a:solidFill>
              <a:schemeClr val="bg2"/>
            </a:solidFill>
            <a:miter lim="800000"/>
            <a:headEnd/>
            <a:tailEnd/>
          </a:ln>
          <a:effectLst>
            <a:outerShdw blurRad="50800" dist="38100" dir="2700000" algn="tl" rotWithShape="0">
              <a:prstClr val="black">
                <a:alpha val="40000"/>
              </a:prstClr>
            </a:outerShdw>
          </a:effectLst>
        </p:spPr>
      </p:pic>
      <p:grpSp>
        <p:nvGrpSpPr>
          <p:cNvPr id="8" name="Group 7"/>
          <p:cNvGrpSpPr/>
          <p:nvPr/>
        </p:nvGrpSpPr>
        <p:grpSpPr>
          <a:xfrm>
            <a:off x="-1" y="6057781"/>
            <a:ext cx="12188825" cy="800219"/>
            <a:chOff x="-1" y="6057781"/>
            <a:chExt cx="12188825" cy="800219"/>
          </a:xfrm>
        </p:grpSpPr>
        <p:sp>
          <p:nvSpPr>
            <p:cNvPr id="9" name="Rectangle 8"/>
            <p:cNvSpPr/>
            <p:nvPr/>
          </p:nvSpPr>
          <p:spPr bwMode="auto">
            <a:xfrm>
              <a:off x="-1"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pPr algn="l"/>
              <a:r>
                <a:rPr lang="fr-FR" sz="2000" b="1" dirty="0">
                  <a:solidFill>
                    <a:srgbClr val="19325C"/>
                  </a:solidFill>
                </a:rPr>
                <a:t>Configuration | Administration | E-mail | Modèles de message</a:t>
              </a:r>
            </a:p>
          </p:txBody>
        </p:sp>
        <p:sp>
          <p:nvSpPr>
            <p:cNvPr id="10"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156535352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394</a:t>
            </a:fld>
            <a:endParaRPr lang="en-US" smtClean="0"/>
          </a:p>
        </p:txBody>
      </p:sp>
      <p:sp>
        <p:nvSpPr>
          <p:cNvPr id="3" name="Text Placeholder 2"/>
          <p:cNvSpPr>
            <a:spLocks noGrp="1"/>
          </p:cNvSpPr>
          <p:nvPr>
            <p:ph type="body" sz="quarter" idx="11"/>
          </p:nvPr>
        </p:nvSpPr>
        <p:spPr/>
        <p:txBody>
          <a:bodyPr/>
          <a:lstStyle/>
          <a:p>
            <a:r>
              <a:rPr lang="fr-FR" dirty="0"/>
              <a:t>Zones </a:t>
            </a:r>
            <a:r>
              <a:rPr lang="fr-FR" dirty="0" smtClean="0"/>
              <a:t>d'un </a:t>
            </a:r>
            <a:r>
              <a:rPr lang="fr-FR" dirty="0"/>
              <a:t>modèle </a:t>
            </a:r>
            <a:r>
              <a:rPr lang="fr-FR" dirty="0" smtClean="0"/>
              <a:t>d'e-mail </a:t>
            </a:r>
            <a:r>
              <a:rPr lang="fr-FR" dirty="0"/>
              <a:t>HTML</a:t>
            </a:r>
          </a:p>
        </p:txBody>
      </p:sp>
      <p:grpSp>
        <p:nvGrpSpPr>
          <p:cNvPr id="4" name="Group 3"/>
          <p:cNvGrpSpPr/>
          <p:nvPr/>
        </p:nvGrpSpPr>
        <p:grpSpPr>
          <a:xfrm>
            <a:off x="285751" y="1143056"/>
            <a:ext cx="10615732" cy="5369504"/>
            <a:chOff x="-539443" y="1366576"/>
            <a:chExt cx="9526994" cy="4818813"/>
          </a:xfrm>
        </p:grpSpPr>
        <p:pic>
          <p:nvPicPr>
            <p:cNvPr id="5" name="Picture 2"/>
            <p:cNvPicPr>
              <a:picLocks noChangeAspect="1" noChangeArrowheads="1"/>
            </p:cNvPicPr>
            <p:nvPr/>
          </p:nvPicPr>
          <p:blipFill>
            <a:blip r:embed="rId3" cstate="print"/>
            <a:srcRect l="1160" t="1955" r="1346"/>
            <a:stretch>
              <a:fillRect/>
            </a:stretch>
          </p:blipFill>
          <p:spPr bwMode="auto">
            <a:xfrm>
              <a:off x="1828800" y="1366576"/>
              <a:ext cx="5265336" cy="4818813"/>
            </a:xfrm>
            <a:prstGeom prst="rect">
              <a:avLst/>
            </a:prstGeom>
            <a:noFill/>
            <a:ln w="3810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6" name="Group 7"/>
            <p:cNvGrpSpPr/>
            <p:nvPr/>
          </p:nvGrpSpPr>
          <p:grpSpPr>
            <a:xfrm>
              <a:off x="4166647" y="3628486"/>
              <a:ext cx="4029086" cy="2011594"/>
              <a:chOff x="568229" y="2017105"/>
              <a:chExt cx="5859317" cy="2925368"/>
            </a:xfrm>
            <a:effectLst>
              <a:outerShdw blurRad="50800" dist="38100" dir="2700000" algn="tl" rotWithShape="0">
                <a:prstClr val="black">
                  <a:alpha val="40000"/>
                </a:prstClr>
              </a:outerShdw>
            </a:effectLst>
          </p:grpSpPr>
          <p:pic>
            <p:nvPicPr>
              <p:cNvPr id="9" name="Picture 3"/>
              <p:cNvPicPr>
                <a:picLocks noChangeAspect="1" noChangeArrowheads="1"/>
              </p:cNvPicPr>
              <p:nvPr/>
            </p:nvPicPr>
            <p:blipFill>
              <a:blip r:embed="rId4" cstate="print"/>
              <a:stretch>
                <a:fillRect/>
              </a:stretch>
            </p:blipFill>
            <p:spPr bwMode="auto">
              <a:xfrm>
                <a:off x="568229" y="2043137"/>
                <a:ext cx="2782192" cy="2899336"/>
              </a:xfrm>
              <a:prstGeom prst="rect">
                <a:avLst/>
              </a:prstGeom>
              <a:noFill/>
              <a:ln w="9525">
                <a:noFill/>
                <a:miter lim="800000"/>
                <a:headEnd/>
                <a:tailEnd/>
              </a:ln>
            </p:spPr>
          </p:pic>
          <p:pic>
            <p:nvPicPr>
              <p:cNvPr id="10" name="Picture 4"/>
              <p:cNvPicPr>
                <a:picLocks noChangeAspect="1" noChangeArrowheads="1"/>
              </p:cNvPicPr>
              <p:nvPr/>
            </p:nvPicPr>
            <p:blipFill>
              <a:blip r:embed="rId5" cstate="print"/>
              <a:stretch>
                <a:fillRect/>
              </a:stretch>
            </p:blipFill>
            <p:spPr bwMode="auto">
              <a:xfrm>
                <a:off x="3674640" y="2017105"/>
                <a:ext cx="2752906" cy="2899336"/>
              </a:xfrm>
              <a:prstGeom prst="rect">
                <a:avLst/>
              </a:prstGeom>
              <a:noFill/>
              <a:ln w="9525">
                <a:noFill/>
                <a:miter lim="800000"/>
                <a:headEnd/>
                <a:tailEnd/>
              </a:ln>
            </p:spPr>
          </p:pic>
        </p:grpSp>
        <p:sp>
          <p:nvSpPr>
            <p:cNvPr id="7" name="Rectangular Callout 13"/>
            <p:cNvSpPr/>
            <p:nvPr/>
          </p:nvSpPr>
          <p:spPr bwMode="auto">
            <a:xfrm>
              <a:off x="5842720" y="1949380"/>
              <a:ext cx="3144831" cy="1276419"/>
            </a:xfrm>
            <a:prstGeom prst="wedgeRectCallout">
              <a:avLst>
                <a:gd name="adj1" fmla="val -30086"/>
                <a:gd name="adj2" fmla="val 74039"/>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2000" dirty="0" smtClean="0">
                  <a:solidFill>
                    <a:schemeClr val="bg1"/>
                  </a:solidFill>
                </a:rPr>
                <a:t>L'en </a:t>
              </a:r>
              <a:r>
                <a:rPr lang="fr-FR" sz="2000" dirty="0">
                  <a:solidFill>
                    <a:schemeClr val="bg1"/>
                  </a:solidFill>
                </a:rPr>
                <a:t>tête offre différentes options de présentation de page, telles que la lettre formelle ou la promotion.</a:t>
              </a:r>
            </a:p>
          </p:txBody>
        </p:sp>
        <p:sp>
          <p:nvSpPr>
            <p:cNvPr id="8" name="Rectangular Callout 15"/>
            <p:cNvSpPr/>
            <p:nvPr/>
          </p:nvSpPr>
          <p:spPr bwMode="auto">
            <a:xfrm>
              <a:off x="-539443" y="3001474"/>
              <a:ext cx="2088778" cy="1143193"/>
            </a:xfrm>
            <a:prstGeom prst="wedgeRectCallout">
              <a:avLst>
                <a:gd name="adj1" fmla="val 68639"/>
                <a:gd name="adj2" fmla="val -23143"/>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i="0" u="none" strike="noStrike" cap="none" normalizeH="0" dirty="0">
                  <a:ln>
                    <a:noFill/>
                  </a:ln>
                  <a:solidFill>
                    <a:schemeClr val="bg1"/>
                  </a:solidFill>
                </a:rPr>
                <a:t>Les zones de texte et champs de fusion forment </a:t>
              </a:r>
              <a:br>
                <a:rPr kumimoji="0" lang="fr-FR" sz="2000" i="0" u="none" strike="noStrike" cap="none" normalizeH="0" dirty="0">
                  <a:ln>
                    <a:noFill/>
                  </a:ln>
                  <a:solidFill>
                    <a:schemeClr val="bg1"/>
                  </a:solidFill>
                </a:rPr>
              </a:br>
              <a:r>
                <a:rPr kumimoji="0" lang="fr-FR" sz="2000" i="0" u="none" strike="noStrike" cap="none" normalizeH="0" dirty="0">
                  <a:ln>
                    <a:noFill/>
                  </a:ln>
                  <a:solidFill>
                    <a:schemeClr val="bg1"/>
                  </a:solidFill>
                </a:rPr>
                <a:t>le corps du texte.</a:t>
              </a:r>
            </a:p>
          </p:txBody>
        </p:sp>
      </p:grpSp>
    </p:spTree>
    <p:extLst>
      <p:ext uri="{BB962C8B-B14F-4D97-AF65-F5344CB8AC3E}">
        <p14:creationId xmlns:p14="http://schemas.microsoft.com/office/powerpoint/2010/main" val="291145548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395</a:t>
            </a:fld>
            <a:endParaRPr lang="en-US" smtClean="0"/>
          </a:p>
        </p:txBody>
      </p:sp>
      <p:sp>
        <p:nvSpPr>
          <p:cNvPr id="3" name="Text Placeholder 2"/>
          <p:cNvSpPr>
            <a:spLocks noGrp="1"/>
          </p:cNvSpPr>
          <p:nvPr>
            <p:ph type="body" sz="quarter" idx="11"/>
          </p:nvPr>
        </p:nvSpPr>
        <p:spPr/>
        <p:txBody>
          <a:bodyPr/>
          <a:lstStyle/>
          <a:p>
            <a:r>
              <a:rPr lang="fr-FR"/>
              <a:t>Options de modèles de message</a:t>
            </a:r>
          </a:p>
        </p:txBody>
      </p:sp>
      <p:sp>
        <p:nvSpPr>
          <p:cNvPr id="4" name="Freeform 7"/>
          <p:cNvSpPr/>
          <p:nvPr/>
        </p:nvSpPr>
        <p:spPr>
          <a:xfrm>
            <a:off x="3048000" y="944880"/>
            <a:ext cx="8991600" cy="1375750"/>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marR="0" lvl="1" indent="-1588" algn="l" defTabSz="711200" eaLnBrk="1" fontAlgn="auto" latinLnBrk="0" hangingPunct="1">
              <a:lnSpc>
                <a:spcPct val="90000"/>
              </a:lnSpc>
              <a:spcBef>
                <a:spcPct val="0"/>
              </a:spcBef>
              <a:spcAft>
                <a:spcPct val="15000"/>
              </a:spcAft>
              <a:buClrTx/>
              <a:buSzTx/>
              <a:buFontTx/>
              <a:buNone/>
              <a:tabLst/>
              <a:defRPr/>
            </a:pPr>
            <a:r>
              <a:rPr kumimoji="0" lang="fr-FR" b="0" i="0" u="none" strike="noStrike" cap="none" normalizeH="0" baseline="0" noProof="0" dirty="0">
                <a:ln>
                  <a:noFill/>
                </a:ln>
                <a:solidFill>
                  <a:srgbClr val="19325C"/>
                </a:solidFill>
                <a:uLnTx/>
                <a:uFillTx/>
              </a:rPr>
              <a:t>Avoir une alternative en texte brut est une bonne pratique. Il </a:t>
            </a:r>
            <a:r>
              <a:rPr kumimoji="0" lang="fr-FR" b="0" i="0" u="none" strike="noStrike" cap="none" normalizeH="0" baseline="0" noProof="0" dirty="0" smtClean="0">
                <a:ln>
                  <a:noFill/>
                </a:ln>
                <a:solidFill>
                  <a:srgbClr val="19325C"/>
                </a:solidFill>
                <a:uLnTx/>
                <a:uFillTx/>
              </a:rPr>
              <a:t>s'agit </a:t>
            </a:r>
            <a:r>
              <a:rPr kumimoji="0" lang="fr-FR" b="0" i="0" u="none" strike="noStrike" cap="none" normalizeH="0" baseline="0" noProof="0" dirty="0">
                <a:ln>
                  <a:noFill/>
                </a:ln>
                <a:solidFill>
                  <a:srgbClr val="19325C"/>
                </a:solidFill>
                <a:uLnTx/>
                <a:uFillTx/>
              </a:rPr>
              <a:t>du </a:t>
            </a:r>
            <a:r>
              <a:rPr kumimoji="0" lang="pl-PL" b="0" i="0" u="none" strike="noStrike" cap="none" normalizeH="0" baseline="0" noProof="0" dirty="0" smtClean="0">
                <a:ln>
                  <a:noFill/>
                </a:ln>
                <a:solidFill>
                  <a:srgbClr val="19325C"/>
                </a:solidFill>
                <a:uLnTx/>
                <a:uFillTx/>
              </a:rPr>
              <a:t/>
            </a:r>
            <a:br>
              <a:rPr kumimoji="0" lang="pl-PL" b="0" i="0" u="none" strike="noStrike" cap="none" normalizeH="0" baseline="0" noProof="0" dirty="0" smtClean="0">
                <a:ln>
                  <a:noFill/>
                </a:ln>
                <a:solidFill>
                  <a:srgbClr val="19325C"/>
                </a:solidFill>
                <a:uLnTx/>
                <a:uFillTx/>
              </a:rPr>
            </a:br>
            <a:r>
              <a:rPr kumimoji="0" lang="fr-FR" b="0" i="0" u="none" strike="noStrike" cap="none" normalizeH="0" baseline="0" noProof="0" dirty="0" smtClean="0">
                <a:ln>
                  <a:noFill/>
                </a:ln>
                <a:solidFill>
                  <a:srgbClr val="19325C"/>
                </a:solidFill>
                <a:uLnTx/>
                <a:uFillTx/>
              </a:rPr>
              <a:t>type d'e-mail</a:t>
            </a:r>
            <a:r>
              <a:rPr kumimoji="0" lang="pl-PL" b="0" i="0" u="none" strike="noStrike" cap="none" normalizeH="0" baseline="0" noProof="0" dirty="0" smtClean="0">
                <a:ln>
                  <a:noFill/>
                </a:ln>
                <a:solidFill>
                  <a:srgbClr val="19325C"/>
                </a:solidFill>
                <a:uLnTx/>
                <a:uFillTx/>
              </a:rPr>
              <a:t> </a:t>
            </a:r>
            <a:r>
              <a:rPr kumimoji="0" lang="fr-FR" b="0" i="0" u="none" strike="noStrike" cap="none" normalizeH="0" baseline="0" noProof="0" dirty="0" smtClean="0">
                <a:ln>
                  <a:noFill/>
                </a:ln>
                <a:solidFill>
                  <a:srgbClr val="19325C"/>
                </a:solidFill>
                <a:uLnTx/>
                <a:uFillTx/>
              </a:rPr>
              <a:t>le </a:t>
            </a:r>
            <a:r>
              <a:rPr kumimoji="0" lang="fr-FR" b="0" i="0" u="none" strike="noStrike" cap="none" normalizeH="0" baseline="0" noProof="0" dirty="0">
                <a:ln>
                  <a:noFill/>
                </a:ln>
                <a:solidFill>
                  <a:srgbClr val="19325C"/>
                </a:solidFill>
                <a:uLnTx/>
                <a:uFillTx/>
              </a:rPr>
              <a:t>plus sûr, car il ne contient pas de code HTML ou de </a:t>
            </a:r>
            <a:r>
              <a:rPr kumimoji="0" lang="pl-PL" b="0" i="0" u="none" strike="noStrike" cap="none" normalizeH="0" baseline="0" noProof="0" dirty="0" smtClean="0">
                <a:ln>
                  <a:noFill/>
                </a:ln>
                <a:solidFill>
                  <a:srgbClr val="19325C"/>
                </a:solidFill>
                <a:uLnTx/>
                <a:uFillTx/>
              </a:rPr>
              <a:t/>
            </a:r>
            <a:br>
              <a:rPr kumimoji="0" lang="pl-PL" b="0" i="0" u="none" strike="noStrike" cap="none" normalizeH="0" baseline="0" noProof="0" dirty="0" smtClean="0">
                <a:ln>
                  <a:noFill/>
                </a:ln>
                <a:solidFill>
                  <a:srgbClr val="19325C"/>
                </a:solidFill>
                <a:uLnTx/>
                <a:uFillTx/>
              </a:rPr>
            </a:br>
            <a:r>
              <a:rPr kumimoji="0" lang="fr-FR" b="0" i="0" u="none" strike="noStrike" cap="none" normalizeH="0" baseline="0" noProof="0" dirty="0" smtClean="0">
                <a:ln>
                  <a:noFill/>
                </a:ln>
                <a:solidFill>
                  <a:srgbClr val="19325C"/>
                </a:solidFill>
                <a:uLnTx/>
                <a:uFillTx/>
              </a:rPr>
              <a:t>fichier </a:t>
            </a:r>
            <a:r>
              <a:rPr kumimoji="0" lang="fr-FR" b="0" i="0" u="none" strike="noStrike" cap="none" normalizeH="0" baseline="0" noProof="0" dirty="0">
                <a:ln>
                  <a:noFill/>
                </a:ln>
                <a:solidFill>
                  <a:srgbClr val="19325C"/>
                </a:solidFill>
                <a:uLnTx/>
                <a:uFillTx/>
              </a:rPr>
              <a:t>graphique lourd, car en effet tous les appareils mobiles ne sont </a:t>
            </a:r>
            <a:r>
              <a:rPr kumimoji="0" lang="pl-PL" b="0" i="0" u="none" strike="noStrike" cap="none" normalizeH="0" baseline="0" noProof="0" dirty="0" smtClean="0">
                <a:ln>
                  <a:noFill/>
                </a:ln>
                <a:solidFill>
                  <a:srgbClr val="19325C"/>
                </a:solidFill>
                <a:uLnTx/>
                <a:uFillTx/>
              </a:rPr>
              <a:t/>
            </a:r>
            <a:br>
              <a:rPr kumimoji="0" lang="pl-PL" b="0" i="0" u="none" strike="noStrike" cap="none" normalizeH="0" baseline="0" noProof="0" dirty="0" smtClean="0">
                <a:ln>
                  <a:noFill/>
                </a:ln>
                <a:solidFill>
                  <a:srgbClr val="19325C"/>
                </a:solidFill>
                <a:uLnTx/>
                <a:uFillTx/>
              </a:rPr>
            </a:br>
            <a:r>
              <a:rPr kumimoji="0" lang="fr-FR" b="0" i="0" u="none" strike="noStrike" cap="none" normalizeH="0" baseline="0" noProof="0" dirty="0" smtClean="0">
                <a:ln>
                  <a:noFill/>
                </a:ln>
                <a:solidFill>
                  <a:srgbClr val="19325C"/>
                </a:solidFill>
                <a:uLnTx/>
                <a:uFillTx/>
              </a:rPr>
              <a:t>pas </a:t>
            </a:r>
            <a:r>
              <a:rPr kumimoji="0" lang="fr-FR" b="0" i="0" u="none" strike="noStrike" cap="none" normalizeH="0" baseline="0" noProof="0" dirty="0">
                <a:ln>
                  <a:noFill/>
                </a:ln>
                <a:solidFill>
                  <a:srgbClr val="19325C"/>
                </a:solidFill>
                <a:uLnTx/>
                <a:uFillTx/>
              </a:rPr>
              <a:t>capables </a:t>
            </a:r>
            <a:r>
              <a:rPr kumimoji="0" lang="fr-FR" b="0" i="0" u="none" strike="noStrike" cap="none" normalizeH="0" baseline="0" noProof="0" dirty="0" smtClean="0">
                <a:ln>
                  <a:noFill/>
                </a:ln>
                <a:solidFill>
                  <a:srgbClr val="19325C"/>
                </a:solidFill>
                <a:uLnTx/>
                <a:uFillTx/>
              </a:rPr>
              <a:t>d'afficher </a:t>
            </a:r>
            <a:r>
              <a:rPr kumimoji="0" lang="fr-FR" b="0" i="0" u="none" strike="noStrike" cap="none" normalizeH="0" baseline="0" noProof="0" dirty="0">
                <a:ln>
                  <a:noFill/>
                </a:ln>
                <a:solidFill>
                  <a:srgbClr val="19325C"/>
                </a:solidFill>
                <a:uLnTx/>
                <a:uFillTx/>
              </a:rPr>
              <a:t>correctement du HTML.</a:t>
            </a:r>
          </a:p>
        </p:txBody>
      </p:sp>
      <p:sp>
        <p:nvSpPr>
          <p:cNvPr id="5" name="Freeform 8"/>
          <p:cNvSpPr/>
          <p:nvPr/>
        </p:nvSpPr>
        <p:spPr>
          <a:xfrm>
            <a:off x="287988" y="996720"/>
            <a:ext cx="2865520" cy="1269301"/>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rgbClr val="1932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066800">
              <a:lnSpc>
                <a:spcPct val="80000"/>
              </a:lnSpc>
              <a:spcBef>
                <a:spcPct val="0"/>
              </a:spcBef>
              <a:defRPr/>
            </a:pPr>
            <a:r>
              <a:rPr kumimoji="0" lang="fr-FR" b="0" i="0" u="none" strike="noStrike" cap="none" normalizeH="0" baseline="0" noProof="0">
                <a:ln>
                  <a:noFill/>
                </a:ln>
                <a:uLnTx/>
                <a:uFillTx/>
              </a:rPr>
              <a:t>Texte brut :</a:t>
            </a:r>
          </a:p>
        </p:txBody>
      </p:sp>
      <p:sp>
        <p:nvSpPr>
          <p:cNvPr id="6" name="Freeform 9"/>
          <p:cNvSpPr/>
          <p:nvPr/>
        </p:nvSpPr>
        <p:spPr>
          <a:xfrm>
            <a:off x="3048000" y="2413309"/>
            <a:ext cx="8991600" cy="1375750"/>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1454181"/>
              <a:satOff val="12113"/>
              <a:lumOff val="1200"/>
              <a:alphaOff val="0"/>
            </a:schemeClr>
          </a:lnRef>
          <a:fillRef idx="1">
            <a:schemeClr val="accent3">
              <a:tint val="40000"/>
              <a:alpha val="90000"/>
              <a:hueOff val="-1454181"/>
              <a:satOff val="12113"/>
              <a:lumOff val="1200"/>
              <a:alphaOff val="0"/>
            </a:schemeClr>
          </a:fillRef>
          <a:effectRef idx="0">
            <a:schemeClr val="accent3">
              <a:tint val="40000"/>
              <a:alpha val="90000"/>
              <a:hueOff val="-1454181"/>
              <a:satOff val="12113"/>
              <a:lumOff val="1200"/>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marR="0" lvl="1" indent="-1588" algn="l" defTabSz="711200" eaLnBrk="1" fontAlgn="auto" latinLnBrk="0" hangingPunct="1">
              <a:lnSpc>
                <a:spcPct val="90000"/>
              </a:lnSpc>
              <a:spcBef>
                <a:spcPct val="0"/>
              </a:spcBef>
              <a:spcAft>
                <a:spcPct val="15000"/>
              </a:spcAft>
              <a:buClrTx/>
              <a:buSzTx/>
              <a:buFontTx/>
              <a:buNone/>
              <a:tabLst/>
              <a:defRPr/>
            </a:pPr>
            <a:r>
              <a:rPr kumimoji="0" lang="fr-FR" b="0" i="0" u="none" strike="noStrike" cap="none" normalizeH="0" baseline="0" noProof="0" dirty="0">
                <a:ln>
                  <a:noFill/>
                </a:ln>
                <a:solidFill>
                  <a:srgbClr val="19325C"/>
                </a:solidFill>
                <a:uLnTx/>
                <a:uFillTx/>
              </a:rPr>
              <a:t>Vous permet </a:t>
            </a:r>
            <a:r>
              <a:rPr kumimoji="0" lang="fr-FR" b="0" i="0" u="none" strike="noStrike" cap="none" normalizeH="0" baseline="0" noProof="0" dirty="0" smtClean="0">
                <a:ln>
                  <a:noFill/>
                </a:ln>
                <a:solidFill>
                  <a:srgbClr val="19325C"/>
                </a:solidFill>
                <a:uLnTx/>
                <a:uFillTx/>
              </a:rPr>
              <a:t>d'utiliser </a:t>
            </a:r>
            <a:r>
              <a:rPr kumimoji="0" lang="fr-FR" b="0" i="0" u="none" strike="noStrike" cap="none" normalizeH="0" baseline="0" noProof="0" dirty="0">
                <a:ln>
                  <a:noFill/>
                </a:ln>
                <a:solidFill>
                  <a:srgbClr val="19325C"/>
                </a:solidFill>
                <a:uLnTx/>
                <a:uFillTx/>
              </a:rPr>
              <a:t>un en tête pour définir le style et le ton du </a:t>
            </a:r>
            <a:r>
              <a:rPr kumimoji="0" lang="pl-PL" b="0" i="0" u="none" strike="noStrike" cap="none" normalizeH="0" baseline="0" noProof="0" dirty="0" smtClean="0">
                <a:ln>
                  <a:noFill/>
                </a:ln>
                <a:solidFill>
                  <a:srgbClr val="19325C"/>
                </a:solidFill>
                <a:uLnTx/>
                <a:uFillTx/>
              </a:rPr>
              <a:t/>
            </a:r>
            <a:br>
              <a:rPr kumimoji="0" lang="pl-PL" b="0" i="0" u="none" strike="noStrike" cap="none" normalizeH="0" baseline="0" noProof="0" dirty="0" smtClean="0">
                <a:ln>
                  <a:noFill/>
                </a:ln>
                <a:solidFill>
                  <a:srgbClr val="19325C"/>
                </a:solidFill>
                <a:uLnTx/>
                <a:uFillTx/>
              </a:rPr>
            </a:br>
            <a:r>
              <a:rPr kumimoji="0" lang="fr-FR" b="0" i="0" u="none" strike="noStrike" cap="none" normalizeH="0" baseline="0" noProof="0" dirty="0" smtClean="0">
                <a:ln>
                  <a:noFill/>
                </a:ln>
                <a:solidFill>
                  <a:srgbClr val="19325C"/>
                </a:solidFill>
                <a:uLnTx/>
                <a:uFillTx/>
              </a:rPr>
              <a:t>modèle</a:t>
            </a:r>
            <a:r>
              <a:rPr kumimoji="0" lang="fr-FR" b="0" i="0" u="none" strike="noStrike" cap="none" normalizeH="0" baseline="0" noProof="0" dirty="0">
                <a:ln>
                  <a:noFill/>
                </a:ln>
                <a:solidFill>
                  <a:srgbClr val="19325C"/>
                </a:solidFill>
                <a:uLnTx/>
                <a:uFillTx/>
              </a:rPr>
              <a:t>. </a:t>
            </a:r>
            <a:r>
              <a:rPr kumimoji="0" lang="fr-FR" b="0" i="0" u="none" strike="noStrike" cap="none" normalizeH="0" baseline="0" noProof="0" dirty="0" smtClean="0">
                <a:ln>
                  <a:noFill/>
                </a:ln>
                <a:solidFill>
                  <a:srgbClr val="19325C"/>
                </a:solidFill>
                <a:uLnTx/>
                <a:uFillTx/>
              </a:rPr>
              <a:t>L'en </a:t>
            </a:r>
            <a:r>
              <a:rPr kumimoji="0" lang="fr-FR" b="0" i="0" u="none" strike="noStrike" cap="none" normalizeH="0" baseline="0" noProof="0" dirty="0">
                <a:ln>
                  <a:noFill/>
                </a:ln>
                <a:solidFill>
                  <a:srgbClr val="19325C"/>
                </a:solidFill>
                <a:uLnTx/>
                <a:uFillTx/>
              </a:rPr>
              <a:t>tête doit être paramétré avant de choisir </a:t>
            </a:r>
            <a:r>
              <a:rPr kumimoji="0" lang="fr-FR" b="0" i="0" u="none" strike="noStrike" cap="none" normalizeH="0" baseline="0" noProof="0" dirty="0" smtClean="0">
                <a:ln>
                  <a:noFill/>
                </a:ln>
                <a:solidFill>
                  <a:srgbClr val="19325C"/>
                </a:solidFill>
                <a:uLnTx/>
                <a:uFillTx/>
              </a:rPr>
              <a:t>cette</a:t>
            </a:r>
            <a:r>
              <a:rPr kumimoji="0" lang="pl-PL" b="0" i="0" u="none" strike="noStrike" cap="none" normalizeH="0" baseline="0" noProof="0" dirty="0" smtClean="0">
                <a:ln>
                  <a:noFill/>
                </a:ln>
                <a:solidFill>
                  <a:srgbClr val="19325C"/>
                </a:solidFill>
                <a:uLnTx/>
                <a:uFillTx/>
              </a:rPr>
              <a:t> </a:t>
            </a:r>
            <a:r>
              <a:rPr kumimoji="0" lang="fr-FR" b="0" i="0" u="none" strike="noStrike" cap="none" normalizeH="0" baseline="0" noProof="0" dirty="0" smtClean="0">
                <a:ln>
                  <a:noFill/>
                </a:ln>
                <a:solidFill>
                  <a:srgbClr val="19325C"/>
                </a:solidFill>
                <a:uLnTx/>
                <a:uFillTx/>
              </a:rPr>
              <a:t>option</a:t>
            </a:r>
            <a:r>
              <a:rPr kumimoji="0" lang="fr-FR" b="0" i="0" u="none" strike="noStrike" cap="none" normalizeH="0" baseline="0" noProof="0" dirty="0">
                <a:ln>
                  <a:noFill/>
                </a:ln>
                <a:solidFill>
                  <a:srgbClr val="19325C"/>
                </a:solidFill>
                <a:uLnTx/>
                <a:uFillTx/>
              </a:rPr>
              <a:t>.</a:t>
            </a:r>
          </a:p>
        </p:txBody>
      </p:sp>
      <p:sp>
        <p:nvSpPr>
          <p:cNvPr id="7" name="Freeform 10"/>
          <p:cNvSpPr/>
          <p:nvPr/>
        </p:nvSpPr>
        <p:spPr>
          <a:xfrm>
            <a:off x="287988" y="2453722"/>
            <a:ext cx="2865520" cy="1308157"/>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rgbClr val="008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66800" eaLnBrk="1" fontAlgn="auto" latinLnBrk="0" hangingPunct="1">
              <a:lnSpc>
                <a:spcPct val="80000"/>
              </a:lnSpc>
              <a:spcBef>
                <a:spcPct val="0"/>
              </a:spcBef>
              <a:spcAft>
                <a:spcPts val="0"/>
              </a:spcAft>
              <a:buClrTx/>
              <a:buSzTx/>
              <a:buFontTx/>
              <a:buNone/>
              <a:tabLst/>
              <a:defRPr/>
            </a:pPr>
            <a:r>
              <a:rPr kumimoji="0" lang="fr-FR" sz="2400" b="0" i="0" u="none" strike="noStrike" cap="none" normalizeH="0" baseline="0" noProof="0">
                <a:ln>
                  <a:noFill/>
                </a:ln>
                <a:solidFill>
                  <a:schemeClr val="bg1"/>
                </a:solidFill>
                <a:uLnTx/>
                <a:uFillTx/>
              </a:rPr>
              <a:t>HTML (en utilisant un en tête) :</a:t>
            </a:r>
          </a:p>
        </p:txBody>
      </p:sp>
      <p:sp>
        <p:nvSpPr>
          <p:cNvPr id="8" name="Freeform 11"/>
          <p:cNvSpPr/>
          <p:nvPr/>
        </p:nvSpPr>
        <p:spPr>
          <a:xfrm>
            <a:off x="3048000" y="3881740"/>
            <a:ext cx="8991600" cy="1375750"/>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2908362"/>
              <a:satOff val="24227"/>
              <a:lumOff val="2399"/>
              <a:alphaOff val="0"/>
            </a:schemeClr>
          </a:lnRef>
          <a:fillRef idx="1">
            <a:schemeClr val="accent3">
              <a:tint val="40000"/>
              <a:alpha val="90000"/>
              <a:hueOff val="-2908362"/>
              <a:satOff val="24227"/>
              <a:lumOff val="2399"/>
              <a:alphaOff val="0"/>
            </a:schemeClr>
          </a:fillRef>
          <a:effectRef idx="0">
            <a:schemeClr val="accent3">
              <a:tint val="40000"/>
              <a:alpha val="90000"/>
              <a:hueOff val="-2908362"/>
              <a:satOff val="24227"/>
              <a:lumOff val="2399"/>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marR="0" lvl="1" indent="-1588" algn="l" defTabSz="711200" eaLnBrk="1" fontAlgn="auto" latinLnBrk="0" hangingPunct="1">
              <a:lnSpc>
                <a:spcPct val="90000"/>
              </a:lnSpc>
              <a:spcBef>
                <a:spcPct val="0"/>
              </a:spcBef>
              <a:spcAft>
                <a:spcPct val="15000"/>
              </a:spcAft>
              <a:buClrTx/>
              <a:buSzTx/>
              <a:buFontTx/>
              <a:buNone/>
              <a:tabLst/>
              <a:defRPr/>
            </a:pPr>
            <a:r>
              <a:rPr kumimoji="0" lang="fr-FR" b="0" i="0" u="none" strike="noStrike" cap="none" normalizeH="0" baseline="0" noProof="0" dirty="0">
                <a:ln>
                  <a:noFill/>
                </a:ln>
                <a:solidFill>
                  <a:srgbClr val="19325C"/>
                </a:solidFill>
                <a:uLnTx/>
                <a:uFillTx/>
              </a:rPr>
              <a:t>Vous permet de créer un modèle </a:t>
            </a:r>
            <a:r>
              <a:rPr kumimoji="0" lang="fr-FR" b="0" i="0" u="none" strike="noStrike" cap="none" normalizeH="0" baseline="0" noProof="0" dirty="0" smtClean="0">
                <a:ln>
                  <a:noFill/>
                </a:ln>
                <a:solidFill>
                  <a:srgbClr val="19325C"/>
                </a:solidFill>
                <a:uLnTx/>
                <a:uFillTx/>
              </a:rPr>
              <a:t>d'e-mail </a:t>
            </a:r>
            <a:r>
              <a:rPr kumimoji="0" lang="fr-FR" b="0" i="0" u="none" strike="noStrike" cap="none" normalizeH="0" baseline="0" noProof="0" dirty="0">
                <a:ln>
                  <a:noFill/>
                </a:ln>
                <a:solidFill>
                  <a:srgbClr val="19325C"/>
                </a:solidFill>
                <a:uLnTx/>
                <a:uFillTx/>
              </a:rPr>
              <a:t>HTML sans avoir à créer </a:t>
            </a:r>
            <a:r>
              <a:rPr kumimoji="0" lang="pl-PL" b="0" i="0" u="none" strike="noStrike" cap="none" normalizeH="0" baseline="0" noProof="0" dirty="0" smtClean="0">
                <a:ln>
                  <a:noFill/>
                </a:ln>
                <a:solidFill>
                  <a:srgbClr val="19325C"/>
                </a:solidFill>
                <a:uLnTx/>
                <a:uFillTx/>
              </a:rPr>
              <a:t/>
            </a:r>
            <a:br>
              <a:rPr kumimoji="0" lang="pl-PL" b="0" i="0" u="none" strike="noStrike" cap="none" normalizeH="0" baseline="0" noProof="0" dirty="0" smtClean="0">
                <a:ln>
                  <a:noFill/>
                </a:ln>
                <a:solidFill>
                  <a:srgbClr val="19325C"/>
                </a:solidFill>
                <a:uLnTx/>
                <a:uFillTx/>
              </a:rPr>
            </a:br>
            <a:r>
              <a:rPr kumimoji="0" lang="fr-FR" b="0" i="0" u="none" strike="noStrike" cap="none" normalizeH="0" baseline="0" noProof="0" dirty="0" smtClean="0">
                <a:ln>
                  <a:noFill/>
                </a:ln>
                <a:solidFill>
                  <a:srgbClr val="19325C"/>
                </a:solidFill>
                <a:uLnTx/>
                <a:uFillTx/>
              </a:rPr>
              <a:t>d'abord </a:t>
            </a:r>
            <a:r>
              <a:rPr kumimoji="0" lang="fr-FR" b="0" i="0" u="none" strike="noStrike" cap="none" normalizeH="0" baseline="0" noProof="0" dirty="0">
                <a:ln>
                  <a:noFill/>
                </a:ln>
                <a:solidFill>
                  <a:srgbClr val="19325C"/>
                </a:solidFill>
                <a:uLnTx/>
                <a:uFillTx/>
              </a:rPr>
              <a:t>un en tête.</a:t>
            </a:r>
          </a:p>
        </p:txBody>
      </p:sp>
      <p:sp>
        <p:nvSpPr>
          <p:cNvPr id="9" name="Freeform 12"/>
          <p:cNvSpPr/>
          <p:nvPr/>
        </p:nvSpPr>
        <p:spPr>
          <a:xfrm>
            <a:off x="287988" y="3927626"/>
            <a:ext cx="2865520" cy="1269301"/>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rgbClr val="84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66800" eaLnBrk="1" fontAlgn="auto" latinLnBrk="0" hangingPunct="1">
              <a:lnSpc>
                <a:spcPct val="80000"/>
              </a:lnSpc>
              <a:spcBef>
                <a:spcPct val="0"/>
              </a:spcBef>
              <a:spcAft>
                <a:spcPts val="0"/>
              </a:spcAft>
              <a:buClrTx/>
              <a:buSzTx/>
              <a:buFontTx/>
              <a:buNone/>
              <a:tabLst/>
              <a:defRPr/>
            </a:pPr>
            <a:r>
              <a:rPr kumimoji="0" lang="fr-FR" sz="2400" b="0" i="0" u="none" strike="noStrike" cap="none" normalizeH="0" baseline="0" noProof="0" dirty="0">
                <a:ln>
                  <a:noFill/>
                </a:ln>
                <a:solidFill>
                  <a:schemeClr val="bg1"/>
                </a:solidFill>
                <a:uLnTx/>
                <a:uFillTx/>
              </a:rPr>
              <a:t>Personnalisé (sans utiliser </a:t>
            </a:r>
            <a:r>
              <a:rPr kumimoji="0" lang="fr-FR" sz="2400" b="0" i="0" u="none" strike="noStrike" cap="none" normalizeH="0" baseline="0" noProof="0" dirty="0" smtClean="0">
                <a:ln>
                  <a:noFill/>
                </a:ln>
                <a:solidFill>
                  <a:schemeClr val="bg1"/>
                </a:solidFill>
                <a:uLnTx/>
                <a:uFillTx/>
              </a:rPr>
              <a:t>d'en </a:t>
            </a:r>
            <a:r>
              <a:rPr kumimoji="0" lang="fr-FR" sz="2400" b="0" i="0" u="none" strike="noStrike" cap="none" normalizeH="0" baseline="0" noProof="0" dirty="0">
                <a:ln>
                  <a:noFill/>
                </a:ln>
                <a:solidFill>
                  <a:schemeClr val="bg1"/>
                </a:solidFill>
                <a:uLnTx/>
                <a:uFillTx/>
              </a:rPr>
              <a:t>tête) :</a:t>
            </a:r>
          </a:p>
        </p:txBody>
      </p:sp>
      <p:sp>
        <p:nvSpPr>
          <p:cNvPr id="10" name="Freeform 13"/>
          <p:cNvSpPr/>
          <p:nvPr/>
        </p:nvSpPr>
        <p:spPr>
          <a:xfrm>
            <a:off x="3048000" y="5350170"/>
            <a:ext cx="8991600" cy="1375750"/>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4362543"/>
              <a:satOff val="36340"/>
              <a:lumOff val="3599"/>
              <a:alphaOff val="0"/>
            </a:schemeClr>
          </a:lnRef>
          <a:fillRef idx="1">
            <a:schemeClr val="accent3">
              <a:tint val="40000"/>
              <a:alpha val="90000"/>
              <a:hueOff val="-4362543"/>
              <a:satOff val="36340"/>
              <a:lumOff val="3599"/>
              <a:alphaOff val="0"/>
            </a:schemeClr>
          </a:fillRef>
          <a:effectRef idx="0">
            <a:schemeClr val="accent3">
              <a:tint val="40000"/>
              <a:alpha val="90000"/>
              <a:hueOff val="-4362543"/>
              <a:satOff val="36340"/>
              <a:lumOff val="3599"/>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marR="0" lvl="1" indent="-1588" algn="l" defTabSz="711200" eaLnBrk="1" fontAlgn="auto" latinLnBrk="0" hangingPunct="1">
              <a:lnSpc>
                <a:spcPct val="90000"/>
              </a:lnSpc>
              <a:spcBef>
                <a:spcPct val="0"/>
              </a:spcBef>
              <a:spcAft>
                <a:spcPct val="15000"/>
              </a:spcAft>
              <a:buClrTx/>
              <a:buSzTx/>
              <a:buFontTx/>
              <a:buNone/>
              <a:tabLst/>
              <a:defRPr/>
            </a:pPr>
            <a:r>
              <a:rPr kumimoji="0" lang="fr-FR" b="0" i="0" u="none" strike="noStrike" cap="none" normalizeH="0" baseline="0" noProof="0" dirty="0">
                <a:ln>
                  <a:noFill/>
                </a:ln>
                <a:solidFill>
                  <a:srgbClr val="19325C"/>
                </a:solidFill>
                <a:uLnTx/>
                <a:uFillTx/>
              </a:rPr>
              <a:t>Vous permet de tirer parti des contrôleurs Apex afin de rendre un </a:t>
            </a:r>
            <a:r>
              <a:rPr kumimoji="0" lang="pl-PL" b="0" i="0" u="none" strike="noStrike" cap="none" normalizeH="0" baseline="0" noProof="0" dirty="0" smtClean="0">
                <a:ln>
                  <a:noFill/>
                </a:ln>
                <a:solidFill>
                  <a:srgbClr val="19325C"/>
                </a:solidFill>
                <a:uLnTx/>
                <a:uFillTx/>
              </a:rPr>
              <a:t/>
            </a:r>
            <a:br>
              <a:rPr kumimoji="0" lang="pl-PL" b="0" i="0" u="none" strike="noStrike" cap="none" normalizeH="0" baseline="0" noProof="0" dirty="0" smtClean="0">
                <a:ln>
                  <a:noFill/>
                </a:ln>
                <a:solidFill>
                  <a:srgbClr val="19325C"/>
                </a:solidFill>
                <a:uLnTx/>
                <a:uFillTx/>
              </a:rPr>
            </a:br>
            <a:r>
              <a:rPr kumimoji="0" lang="fr-FR" b="0" i="0" u="none" strike="noStrike" cap="none" normalizeH="0" baseline="0" noProof="0" dirty="0" smtClean="0">
                <a:ln>
                  <a:noFill/>
                </a:ln>
                <a:solidFill>
                  <a:srgbClr val="19325C"/>
                </a:solidFill>
                <a:uLnTx/>
                <a:uFillTx/>
              </a:rPr>
              <a:t>contenu </a:t>
            </a:r>
            <a:r>
              <a:rPr kumimoji="0" lang="fr-FR" b="0" i="0" u="none" strike="noStrike" cap="none" normalizeH="0" baseline="0" noProof="0" dirty="0">
                <a:ln>
                  <a:noFill/>
                </a:ln>
                <a:solidFill>
                  <a:srgbClr val="19325C"/>
                </a:solidFill>
                <a:uLnTx/>
                <a:uFillTx/>
              </a:rPr>
              <a:t>plus personnalisé.</a:t>
            </a:r>
          </a:p>
        </p:txBody>
      </p:sp>
      <p:sp>
        <p:nvSpPr>
          <p:cNvPr id="11" name="Freeform 14"/>
          <p:cNvSpPr/>
          <p:nvPr/>
        </p:nvSpPr>
        <p:spPr>
          <a:xfrm>
            <a:off x="287988" y="5412509"/>
            <a:ext cx="2865520" cy="1230443"/>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rgbClr val="963CBD"/>
          </a:solidFill>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30293" tIns="84573" rIns="130293" bIns="84573" numCol="1" spcCol="1270" anchor="ctr" anchorCtr="0">
            <a:noAutofit/>
          </a:bodyPr>
          <a:lstStyle/>
          <a:p>
            <a:pPr marL="0" marR="0" lvl="0" indent="0" algn="ctr" defTabSz="1066800" eaLnBrk="1" fontAlgn="auto" latinLnBrk="0" hangingPunct="1">
              <a:lnSpc>
                <a:spcPct val="80000"/>
              </a:lnSpc>
              <a:spcBef>
                <a:spcPct val="0"/>
              </a:spcBef>
              <a:spcAft>
                <a:spcPts val="0"/>
              </a:spcAft>
              <a:buClrTx/>
              <a:buSzTx/>
              <a:buFontTx/>
              <a:buNone/>
              <a:tabLst/>
              <a:defRPr/>
            </a:pPr>
            <a:r>
              <a:rPr kumimoji="0" lang="fr-FR" sz="2400" b="0" i="0" u="none" strike="noStrike" cap="none" normalizeH="0" baseline="0" noProof="0">
                <a:ln>
                  <a:noFill/>
                </a:ln>
                <a:solidFill>
                  <a:schemeClr val="bg1"/>
                </a:solidFill>
                <a:uLnTx/>
                <a:uFillTx/>
              </a:rPr>
              <a:t>Visualforce :</a:t>
            </a:r>
          </a:p>
        </p:txBody>
      </p:sp>
    </p:spTree>
    <p:extLst>
      <p:ext uri="{BB962C8B-B14F-4D97-AF65-F5344CB8AC3E}">
        <p14:creationId xmlns:p14="http://schemas.microsoft.com/office/powerpoint/2010/main" val="363238390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396</a:t>
            </a:fld>
            <a:endParaRPr lang="en-US" smtClean="0"/>
          </a:p>
        </p:txBody>
      </p:sp>
      <p:sp>
        <p:nvSpPr>
          <p:cNvPr id="3" name="Text Placeholder 2"/>
          <p:cNvSpPr>
            <a:spLocks noGrp="1"/>
          </p:cNvSpPr>
          <p:nvPr>
            <p:ph type="body" sz="quarter" idx="11"/>
          </p:nvPr>
        </p:nvSpPr>
        <p:spPr/>
        <p:txBody>
          <a:bodyPr/>
          <a:lstStyle/>
          <a:p>
            <a:r>
              <a:rPr lang="fr-FR" dirty="0"/>
              <a:t>Créer un modèle </a:t>
            </a:r>
            <a:r>
              <a:rPr lang="fr-FR" dirty="0" smtClean="0"/>
              <a:t>d'e-mail </a:t>
            </a:r>
            <a:r>
              <a:rPr lang="fr-FR" dirty="0"/>
              <a:t>en quatre étapes faciles</a:t>
            </a:r>
          </a:p>
        </p:txBody>
      </p:sp>
      <p:sp>
        <p:nvSpPr>
          <p:cNvPr id="4" name="Freeform 7"/>
          <p:cNvSpPr/>
          <p:nvPr/>
        </p:nvSpPr>
        <p:spPr>
          <a:xfrm>
            <a:off x="344776" y="2047876"/>
            <a:ext cx="2785838" cy="1051258"/>
          </a:xfrm>
          <a:prstGeom prst="round2SameRect">
            <a:avLst/>
          </a:prstGeom>
          <a:solidFill>
            <a:srgbClr val="19325C"/>
          </a:solidFill>
          <a:ln>
            <a:noFill/>
          </a:ln>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fr-FR" sz="2400" b="0" i="0" u="none" strike="noStrike" cap="none" normalizeH="0" baseline="0" noProof="0">
                <a:ln>
                  <a:noFill/>
                </a:ln>
                <a:solidFill>
                  <a:schemeClr val="bg1"/>
                </a:solidFill>
                <a:uLnTx/>
                <a:uFillTx/>
              </a:rPr>
              <a:t>Choisir un type de modèle</a:t>
            </a:r>
          </a:p>
        </p:txBody>
      </p:sp>
      <p:sp>
        <p:nvSpPr>
          <p:cNvPr id="5" name="Freeform 8"/>
          <p:cNvSpPr/>
          <p:nvPr/>
        </p:nvSpPr>
        <p:spPr>
          <a:xfrm>
            <a:off x="344776" y="3099134"/>
            <a:ext cx="2779047" cy="2939716"/>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ln>
            <a:noFill/>
          </a:ln>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97200" bIns="97200" numCol="1" spcCol="1270" anchor="t" anchorCtr="0">
            <a:noAutofit/>
          </a:bodyPr>
          <a:lstStyle/>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rPr>
              <a:t>Texte</a:t>
            </a:r>
          </a:p>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rPr>
              <a:t>HTML </a:t>
            </a:r>
            <a:r>
              <a:rPr kumimoji="0" lang="fr-FR" sz="2400" b="0" i="0" u="none" strike="noStrike" cap="none" normalizeH="0" baseline="0" noProof="0" dirty="0" smtClean="0">
                <a:ln>
                  <a:noFill/>
                </a:ln>
                <a:solidFill>
                  <a:srgbClr val="19325C"/>
                </a:solidFill>
                <a:uLnTx/>
                <a:uFillTx/>
              </a:rPr>
              <a:t>(</a:t>
            </a:r>
            <a:r>
              <a:rPr kumimoji="0" lang="fr-FR" sz="2400" b="0" i="0" u="none" strike="noStrike" cap="none" normalizeH="0" baseline="0" noProof="0" dirty="0">
                <a:ln>
                  <a:noFill/>
                </a:ln>
                <a:solidFill>
                  <a:srgbClr val="19325C"/>
                </a:solidFill>
                <a:uLnTx/>
                <a:uFillTx/>
              </a:rPr>
              <a:t>avec en tête)</a:t>
            </a:r>
          </a:p>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rPr>
              <a:t>Personnalisé (sans utiliser </a:t>
            </a:r>
            <a:r>
              <a:rPr kumimoji="0" lang="fr-FR" sz="2400" b="0" i="0" u="none" strike="noStrike" cap="none" normalizeH="0" baseline="0" noProof="0" dirty="0" smtClean="0">
                <a:ln>
                  <a:noFill/>
                </a:ln>
                <a:solidFill>
                  <a:srgbClr val="19325C"/>
                </a:solidFill>
                <a:uLnTx/>
                <a:uFillTx/>
              </a:rPr>
              <a:t>l'en </a:t>
            </a:r>
            <a:r>
              <a:rPr kumimoji="0" lang="fr-FR" sz="2400" b="0" i="0" u="none" strike="noStrike" cap="none" normalizeH="0" baseline="0" noProof="0" dirty="0">
                <a:ln>
                  <a:noFill/>
                </a:ln>
                <a:solidFill>
                  <a:srgbClr val="19325C"/>
                </a:solidFill>
                <a:uLnTx/>
                <a:uFillTx/>
              </a:rPr>
              <a:t>tête)</a:t>
            </a:r>
          </a:p>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err="1">
                <a:ln>
                  <a:noFill/>
                </a:ln>
                <a:solidFill>
                  <a:srgbClr val="19325C"/>
                </a:solidFill>
                <a:uLnTx/>
                <a:uFillTx/>
              </a:rPr>
              <a:t>Visualforce</a:t>
            </a:r>
            <a:endParaRPr kumimoji="0" lang="fr-FR" sz="2400" b="0" i="0" u="none" strike="noStrike" cap="none" normalizeH="0" baseline="0" noProof="0" dirty="0">
              <a:ln>
                <a:noFill/>
              </a:ln>
              <a:solidFill>
                <a:srgbClr val="19325C"/>
              </a:solidFill>
              <a:uLnTx/>
              <a:uFillTx/>
            </a:endParaRPr>
          </a:p>
        </p:txBody>
      </p:sp>
      <p:sp>
        <p:nvSpPr>
          <p:cNvPr id="6" name="Freeform 9"/>
          <p:cNvSpPr/>
          <p:nvPr/>
        </p:nvSpPr>
        <p:spPr>
          <a:xfrm>
            <a:off x="3253625" y="2047876"/>
            <a:ext cx="2779047" cy="1051258"/>
          </a:xfrm>
          <a:prstGeom prst="round2SameRect">
            <a:avLst/>
          </a:prstGeom>
          <a:solidFill>
            <a:srgbClr val="963CBD"/>
          </a:solidFill>
          <a:ln>
            <a:noFill/>
          </a:ln>
        </p:spPr>
        <p:style>
          <a:lnRef idx="1">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fr-FR" sz="2400" b="0" i="0" u="none" strike="noStrike" cap="none" normalizeH="0" baseline="0" noProof="0">
                <a:ln>
                  <a:noFill/>
                </a:ln>
                <a:solidFill>
                  <a:schemeClr val="bg1"/>
                </a:solidFill>
                <a:uLnTx/>
                <a:uFillTx/>
              </a:rPr>
              <a:t>Saisir les informations sur le modèle</a:t>
            </a:r>
          </a:p>
        </p:txBody>
      </p:sp>
      <p:sp>
        <p:nvSpPr>
          <p:cNvPr id="7" name="Freeform 10"/>
          <p:cNvSpPr/>
          <p:nvPr/>
        </p:nvSpPr>
        <p:spPr>
          <a:xfrm>
            <a:off x="3253626" y="3099134"/>
            <a:ext cx="2779047" cy="2939716"/>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solidFill>
            <a:schemeClr val="bg1">
              <a:lumMod val="85000"/>
              <a:alpha val="89804"/>
            </a:schemeClr>
          </a:solidFill>
          <a:ln>
            <a:noFill/>
          </a:ln>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97200" bIns="97200" numCol="1" spcCol="1270" anchor="t" anchorCtr="0">
            <a:noAutofit/>
          </a:bodyPr>
          <a:lstStyle/>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rPr>
              <a:t>Emplacement du dossier</a:t>
            </a:r>
          </a:p>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rPr>
              <a:t>Nom</a:t>
            </a:r>
          </a:p>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rPr>
              <a:t>Spécifier </a:t>
            </a:r>
            <a:r>
              <a:rPr kumimoji="0" lang="pl-PL" sz="2400" b="0" i="0" u="none" strike="noStrike" cap="none" normalizeH="0" baseline="0" noProof="0" dirty="0" smtClean="0">
                <a:ln>
                  <a:noFill/>
                </a:ln>
                <a:solidFill>
                  <a:srgbClr val="19325C"/>
                </a:solidFill>
                <a:uLnTx/>
                <a:uFillTx/>
              </a:rPr>
              <a:t/>
            </a:r>
            <a:br>
              <a:rPr kumimoji="0" lang="pl-PL" sz="2400" b="0" i="0" u="none" strike="noStrike" cap="none" normalizeH="0" baseline="0" noProof="0" dirty="0" smtClean="0">
                <a:ln>
                  <a:noFill/>
                </a:ln>
                <a:solidFill>
                  <a:srgbClr val="19325C"/>
                </a:solidFill>
                <a:uLnTx/>
                <a:uFillTx/>
              </a:rPr>
            </a:br>
            <a:r>
              <a:rPr kumimoji="0" lang="fr-FR" sz="2400" b="0" i="0" u="none" strike="noStrike" cap="none" normalizeH="0" baseline="0" noProof="0" dirty="0" smtClean="0">
                <a:ln>
                  <a:noFill/>
                </a:ln>
                <a:solidFill>
                  <a:srgbClr val="19325C"/>
                </a:solidFill>
                <a:uLnTx/>
                <a:uFillTx/>
              </a:rPr>
              <a:t>l'en </a:t>
            </a:r>
            <a:r>
              <a:rPr kumimoji="0" lang="fr-FR" sz="2400" b="0" i="0" u="none" strike="noStrike" cap="none" normalizeH="0" baseline="0" noProof="0" dirty="0">
                <a:ln>
                  <a:noFill/>
                </a:ln>
                <a:solidFill>
                  <a:srgbClr val="19325C"/>
                </a:solidFill>
                <a:uLnTx/>
                <a:uFillTx/>
              </a:rPr>
              <a:t>tête</a:t>
            </a:r>
          </a:p>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rPr>
              <a:t>Choisir la présentation de page</a:t>
            </a:r>
          </a:p>
        </p:txBody>
      </p:sp>
      <p:sp>
        <p:nvSpPr>
          <p:cNvPr id="8" name="Freeform 11"/>
          <p:cNvSpPr/>
          <p:nvPr/>
        </p:nvSpPr>
        <p:spPr>
          <a:xfrm>
            <a:off x="6171657" y="2047876"/>
            <a:ext cx="2769865" cy="1051258"/>
          </a:xfrm>
          <a:prstGeom prst="round2SameRect">
            <a:avLst/>
          </a:prstGeom>
          <a:solidFill>
            <a:srgbClr val="0081B4"/>
          </a:solidFill>
          <a:ln>
            <a:no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fr-FR" sz="2400" b="0" i="0" u="none" strike="noStrike" cap="none" normalizeH="0" baseline="0" noProof="0">
                <a:ln>
                  <a:noFill/>
                </a:ln>
                <a:solidFill>
                  <a:schemeClr val="bg1"/>
                </a:solidFill>
                <a:uLnTx/>
                <a:uFillTx/>
              </a:rPr>
              <a:t>Saisir le contenu</a:t>
            </a:r>
          </a:p>
        </p:txBody>
      </p:sp>
      <p:sp>
        <p:nvSpPr>
          <p:cNvPr id="9" name="Freeform 12"/>
          <p:cNvSpPr/>
          <p:nvPr/>
        </p:nvSpPr>
        <p:spPr>
          <a:xfrm>
            <a:off x="6162476" y="3099134"/>
            <a:ext cx="2779047" cy="2939716"/>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solidFill>
            <a:schemeClr val="bg1">
              <a:lumMod val="85000"/>
              <a:alpha val="89804"/>
            </a:schemeClr>
          </a:solidFill>
          <a:ln>
            <a:noFill/>
          </a:ln>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97200" bIns="97200" numCol="1" spcCol="1270" anchor="t" anchorCtr="0">
            <a:noAutofit/>
          </a:bodyPr>
          <a:lstStyle/>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rPr>
              <a:t>Adresse de </a:t>
            </a:r>
            <a:r>
              <a:rPr kumimoji="0" lang="fr-FR" sz="2400" b="0" i="0" u="none" strike="noStrike" cap="none" normalizeH="0" baseline="0" noProof="0" dirty="0" smtClean="0">
                <a:ln>
                  <a:noFill/>
                </a:ln>
                <a:solidFill>
                  <a:srgbClr val="19325C"/>
                </a:solidFill>
                <a:uLnTx/>
                <a:uFillTx/>
              </a:rPr>
              <a:t>l'expéditeur</a:t>
            </a:r>
            <a:endParaRPr kumimoji="0" lang="fr-FR" sz="2400" b="0" i="0" u="none" strike="noStrike" cap="none" normalizeH="0" baseline="0" noProof="0" dirty="0">
              <a:ln>
                <a:noFill/>
              </a:ln>
              <a:solidFill>
                <a:srgbClr val="19325C"/>
              </a:solidFill>
              <a:uLnTx/>
              <a:uFillTx/>
            </a:endParaRPr>
          </a:p>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rPr>
              <a:t>Texte</a:t>
            </a:r>
          </a:p>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rPr>
              <a:t>Champs de fusion</a:t>
            </a:r>
          </a:p>
        </p:txBody>
      </p:sp>
      <p:sp>
        <p:nvSpPr>
          <p:cNvPr id="10" name="Freeform 13"/>
          <p:cNvSpPr/>
          <p:nvPr/>
        </p:nvSpPr>
        <p:spPr>
          <a:xfrm>
            <a:off x="9071325" y="2047876"/>
            <a:ext cx="2779047" cy="1051258"/>
          </a:xfrm>
          <a:prstGeom prst="round2SameRect">
            <a:avLst/>
          </a:prstGeom>
          <a:solidFill>
            <a:srgbClr val="84BD00"/>
          </a:solidFill>
          <a:ln>
            <a:noFill/>
          </a:ln>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fr-FR" sz="2400" b="0" i="0" u="none" strike="noStrike" cap="none" normalizeH="0" baseline="0" noProof="0" dirty="0">
                <a:ln>
                  <a:noFill/>
                </a:ln>
                <a:solidFill>
                  <a:schemeClr val="bg1"/>
                </a:solidFill>
                <a:uLnTx/>
                <a:uFillTx/>
              </a:rPr>
              <a:t>Créer </a:t>
            </a:r>
            <a:r>
              <a:rPr kumimoji="0" lang="fr-FR" sz="2400" b="0" i="0" u="none" strike="noStrike" cap="none" normalizeH="0" baseline="0" noProof="0" dirty="0" smtClean="0">
                <a:ln>
                  <a:noFill/>
                </a:ln>
                <a:solidFill>
                  <a:schemeClr val="bg1"/>
                </a:solidFill>
                <a:uLnTx/>
                <a:uFillTx/>
              </a:rPr>
              <a:t>une</a:t>
            </a:r>
            <a:r>
              <a:rPr kumimoji="0" lang="pl-PL" sz="2400" b="0" i="0" u="none" strike="noStrike" cap="none" normalizeH="0" baseline="0" noProof="0" dirty="0" smtClean="0">
                <a:ln>
                  <a:noFill/>
                </a:ln>
                <a:solidFill>
                  <a:schemeClr val="bg1"/>
                </a:solidFill>
                <a:uLnTx/>
                <a:uFillTx/>
              </a:rPr>
              <a:t> </a:t>
            </a:r>
            <a:r>
              <a:rPr kumimoji="0" lang="fr-FR" sz="2400" b="0" i="0" u="none" strike="noStrike" cap="none" normalizeH="0" baseline="0" noProof="0" dirty="0" smtClean="0">
                <a:ln>
                  <a:noFill/>
                </a:ln>
                <a:solidFill>
                  <a:schemeClr val="bg1"/>
                </a:solidFill>
                <a:uLnTx/>
                <a:uFillTx/>
              </a:rPr>
              <a:t>version texte</a:t>
            </a:r>
            <a:r>
              <a:rPr kumimoji="0" lang="pl-PL" sz="2400" b="0" i="0" u="none" strike="noStrike" cap="none" normalizeH="0" baseline="0" noProof="0" dirty="0" smtClean="0">
                <a:ln>
                  <a:noFill/>
                </a:ln>
                <a:solidFill>
                  <a:schemeClr val="bg1"/>
                </a:solidFill>
                <a:uLnTx/>
                <a:uFillTx/>
              </a:rPr>
              <a:t> </a:t>
            </a:r>
            <a:r>
              <a:rPr kumimoji="0" lang="fr-FR" sz="2400" b="0" i="0" u="none" strike="noStrike" cap="none" normalizeH="0" baseline="0" noProof="0" dirty="0" smtClean="0">
                <a:ln>
                  <a:noFill/>
                </a:ln>
                <a:solidFill>
                  <a:schemeClr val="bg1"/>
                </a:solidFill>
                <a:uLnTx/>
                <a:uFillTx/>
              </a:rPr>
              <a:t>seul</a:t>
            </a:r>
            <a:endParaRPr kumimoji="0" lang="fr-FR" sz="2400" b="0" i="0" u="none" strike="noStrike" cap="none" normalizeH="0" baseline="0" noProof="0" dirty="0">
              <a:ln>
                <a:noFill/>
              </a:ln>
              <a:solidFill>
                <a:schemeClr val="bg1"/>
              </a:solidFill>
              <a:uLnTx/>
              <a:uFillTx/>
            </a:endParaRPr>
          </a:p>
        </p:txBody>
      </p:sp>
      <p:sp>
        <p:nvSpPr>
          <p:cNvPr id="11" name="Freeform 14"/>
          <p:cNvSpPr/>
          <p:nvPr/>
        </p:nvSpPr>
        <p:spPr>
          <a:xfrm>
            <a:off x="9071326" y="3099134"/>
            <a:ext cx="2779047" cy="2939716"/>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solidFill>
            <a:schemeClr val="bg1">
              <a:lumMod val="85000"/>
              <a:alpha val="89804"/>
            </a:schemeClr>
          </a:solidFill>
          <a:ln>
            <a:noFill/>
          </a:ln>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97200" bIns="97200" numCol="1" spcCol="1270" anchor="t" anchorCtr="0">
            <a:noAutofit/>
          </a:bodyPr>
          <a:lstStyle/>
          <a:p>
            <a:pPr marL="342900" marR="0" lvl="1" indent="-342900" algn="l" defTabSz="8001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rPr>
              <a:t>Si cette zone est vide, </a:t>
            </a:r>
            <a:r>
              <a:rPr kumimoji="0" lang="pl-PL" sz="2400" b="0" i="0" u="none" strike="noStrike" cap="none" normalizeH="0" baseline="0" noProof="0" dirty="0" smtClean="0">
                <a:ln>
                  <a:noFill/>
                </a:ln>
                <a:solidFill>
                  <a:srgbClr val="19325C"/>
                </a:solidFill>
                <a:uLnTx/>
                <a:uFillTx/>
              </a:rPr>
              <a:t/>
            </a:r>
            <a:br>
              <a:rPr kumimoji="0" lang="pl-PL" sz="2400" b="0" i="0" u="none" strike="noStrike" cap="none" normalizeH="0" baseline="0" noProof="0" dirty="0" smtClean="0">
                <a:ln>
                  <a:noFill/>
                </a:ln>
                <a:solidFill>
                  <a:srgbClr val="19325C"/>
                </a:solidFill>
                <a:uLnTx/>
                <a:uFillTx/>
              </a:rPr>
            </a:br>
            <a:r>
              <a:rPr kumimoji="0" lang="fr-FR" sz="2400" b="0" i="0" u="none" strike="noStrike" cap="none" normalizeH="0" baseline="0" noProof="0" dirty="0" smtClean="0">
                <a:ln>
                  <a:noFill/>
                </a:ln>
                <a:solidFill>
                  <a:srgbClr val="19325C"/>
                </a:solidFill>
                <a:uLnTx/>
                <a:uFillTx/>
              </a:rPr>
              <a:t>le </a:t>
            </a:r>
            <a:r>
              <a:rPr kumimoji="0" lang="fr-FR" sz="2400" b="0" i="0" u="none" strike="noStrike" cap="none" normalizeH="0" baseline="0" noProof="0" dirty="0">
                <a:ln>
                  <a:noFill/>
                </a:ln>
                <a:solidFill>
                  <a:srgbClr val="19325C"/>
                </a:solidFill>
                <a:uLnTx/>
                <a:uFillTx/>
              </a:rPr>
              <a:t>texte de </a:t>
            </a:r>
            <a:r>
              <a:rPr kumimoji="0" lang="pl-PL" sz="2400" b="0" i="0" u="none" strike="noStrike" cap="none" normalizeH="0" baseline="0" noProof="0" dirty="0" smtClean="0">
                <a:ln>
                  <a:noFill/>
                </a:ln>
                <a:solidFill>
                  <a:srgbClr val="19325C"/>
                </a:solidFill>
                <a:uLnTx/>
                <a:uFillTx/>
              </a:rPr>
              <a:t/>
            </a:r>
            <a:br>
              <a:rPr kumimoji="0" lang="pl-PL" sz="2400" b="0" i="0" u="none" strike="noStrike" cap="none" normalizeH="0" baseline="0" noProof="0" dirty="0" smtClean="0">
                <a:ln>
                  <a:noFill/>
                </a:ln>
                <a:solidFill>
                  <a:srgbClr val="19325C"/>
                </a:solidFill>
                <a:uLnTx/>
                <a:uFillTx/>
              </a:rPr>
            </a:br>
            <a:r>
              <a:rPr kumimoji="0" lang="fr-FR" sz="2400" b="0" i="0" u="none" strike="noStrike" cap="none" normalizeH="0" baseline="0" noProof="0" dirty="0" smtClean="0">
                <a:ln>
                  <a:noFill/>
                </a:ln>
                <a:solidFill>
                  <a:srgbClr val="19325C"/>
                </a:solidFill>
                <a:uLnTx/>
                <a:uFillTx/>
              </a:rPr>
              <a:t>la </a:t>
            </a:r>
            <a:r>
              <a:rPr kumimoji="0" lang="fr-FR" sz="2400" b="0" i="0" u="none" strike="noStrike" cap="none" normalizeH="0" baseline="0" noProof="0" dirty="0">
                <a:ln>
                  <a:noFill/>
                </a:ln>
                <a:solidFill>
                  <a:srgbClr val="19325C"/>
                </a:solidFill>
                <a:uLnTx/>
                <a:uFillTx/>
              </a:rPr>
              <a:t>version HTML sera </a:t>
            </a:r>
            <a:r>
              <a:rPr kumimoji="0" lang="pl-PL" sz="2400" b="0" i="0" u="none" strike="noStrike" cap="none" normalizeH="0" baseline="0" noProof="0" dirty="0" smtClean="0">
                <a:ln>
                  <a:noFill/>
                </a:ln>
                <a:solidFill>
                  <a:srgbClr val="19325C"/>
                </a:solidFill>
                <a:uLnTx/>
                <a:uFillTx/>
              </a:rPr>
              <a:t/>
            </a:r>
            <a:br>
              <a:rPr kumimoji="0" lang="pl-PL" sz="2400" b="0" i="0" u="none" strike="noStrike" cap="none" normalizeH="0" baseline="0" noProof="0" dirty="0" smtClean="0">
                <a:ln>
                  <a:noFill/>
                </a:ln>
                <a:solidFill>
                  <a:srgbClr val="19325C"/>
                </a:solidFill>
                <a:uLnTx/>
                <a:uFillTx/>
              </a:rPr>
            </a:br>
            <a:r>
              <a:rPr kumimoji="0" lang="fr-FR" sz="2400" b="0" i="0" u="none" strike="noStrike" cap="none" normalizeH="0" baseline="0" noProof="0" dirty="0" smtClean="0">
                <a:ln>
                  <a:noFill/>
                </a:ln>
                <a:solidFill>
                  <a:srgbClr val="19325C"/>
                </a:solidFill>
                <a:uLnTx/>
                <a:uFillTx/>
              </a:rPr>
              <a:t>automatique</a:t>
            </a:r>
            <a:r>
              <a:rPr kumimoji="0" lang="pl-PL" sz="2400" b="0" i="0" u="none" strike="noStrike" cap="none" normalizeH="0" baseline="0" noProof="0" dirty="0" smtClean="0">
                <a:ln>
                  <a:noFill/>
                </a:ln>
                <a:solidFill>
                  <a:srgbClr val="19325C"/>
                </a:solidFill>
                <a:uLnTx/>
                <a:uFillTx/>
              </a:rPr>
              <a:t>-</a:t>
            </a:r>
            <a:r>
              <a:rPr kumimoji="0" lang="fr-FR" sz="2400" b="0" i="0" u="none" strike="noStrike" cap="none" normalizeH="0" baseline="0" noProof="0" dirty="0" smtClean="0">
                <a:ln>
                  <a:noFill/>
                </a:ln>
                <a:solidFill>
                  <a:srgbClr val="19325C"/>
                </a:solidFill>
                <a:uLnTx/>
                <a:uFillTx/>
              </a:rPr>
              <a:t>ment </a:t>
            </a:r>
            <a:r>
              <a:rPr kumimoji="0" lang="fr-FR" sz="2400" b="0" i="0" u="none" strike="noStrike" cap="none" normalizeH="0" baseline="0" noProof="0" dirty="0">
                <a:ln>
                  <a:noFill/>
                </a:ln>
                <a:solidFill>
                  <a:srgbClr val="19325C"/>
                </a:solidFill>
                <a:uLnTx/>
                <a:uFillTx/>
              </a:rPr>
              <a:t>copié</a:t>
            </a:r>
          </a:p>
        </p:txBody>
      </p:sp>
    </p:spTree>
    <p:extLst>
      <p:ext uri="{BB962C8B-B14F-4D97-AF65-F5344CB8AC3E}">
        <p14:creationId xmlns:p14="http://schemas.microsoft.com/office/powerpoint/2010/main" val="32399981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397</a:t>
            </a:fld>
            <a:endParaRPr lang="en-US" smtClean="0"/>
          </a:p>
        </p:txBody>
      </p:sp>
      <p:sp>
        <p:nvSpPr>
          <p:cNvPr id="4" name="Text Placeholder 3"/>
          <p:cNvSpPr>
            <a:spLocks noGrp="1"/>
          </p:cNvSpPr>
          <p:nvPr>
            <p:ph type="body" sz="quarter" idx="11"/>
          </p:nvPr>
        </p:nvSpPr>
        <p:spPr>
          <a:xfrm>
            <a:off x="2095500" y="0"/>
            <a:ext cx="8154137" cy="914400"/>
          </a:xfrm>
        </p:spPr>
        <p:txBody>
          <a:bodyPr/>
          <a:lstStyle/>
          <a:p>
            <a:r>
              <a:rPr lang="fr-FR" dirty="0"/>
              <a:t>8-1 : Créer un dossier et un en tête</a:t>
            </a:r>
          </a:p>
        </p:txBody>
      </p:sp>
      <p:sp>
        <p:nvSpPr>
          <p:cNvPr id="5" name="Text Placeholder 4"/>
          <p:cNvSpPr>
            <a:spLocks noGrp="1"/>
          </p:cNvSpPr>
          <p:nvPr>
            <p:ph type="body" sz="quarter" idx="12"/>
          </p:nvPr>
        </p:nvSpPr>
        <p:spPr>
          <a:xfrm>
            <a:off x="455731" y="3296100"/>
            <a:ext cx="9002594" cy="2541992"/>
          </a:xfrm>
        </p:spPr>
        <p:txBody>
          <a:bodyPr numCol="1"/>
          <a:lstStyle/>
          <a:p>
            <a:r>
              <a:rPr lang="fr-FR" dirty="0"/>
              <a:t>Tâches :</a:t>
            </a:r>
          </a:p>
          <a:p>
            <a:pPr marL="457200" lvl="1" indent="-457200">
              <a:buFont typeface="+mj-lt"/>
              <a:buAutoNum type="arabicPeriod"/>
            </a:pPr>
            <a:r>
              <a:rPr lang="fr-FR" dirty="0"/>
              <a:t>Créez un dossier marketing en lecture seule pour les modèles </a:t>
            </a:r>
            <a:r>
              <a:rPr lang="fr-FR" dirty="0" smtClean="0"/>
              <a:t>d'e-mail </a:t>
            </a:r>
            <a:r>
              <a:rPr lang="fr-FR" dirty="0"/>
              <a:t>accessibles à tous les utilisateurs.</a:t>
            </a:r>
          </a:p>
          <a:p>
            <a:pPr marL="457200" lvl="1" indent="-457200">
              <a:buFont typeface="+mj-lt"/>
              <a:buAutoNum type="arabicPeriod"/>
            </a:pPr>
            <a:r>
              <a:rPr lang="fr-FR" dirty="0"/>
              <a:t>Créez un en-tête.</a:t>
            </a:r>
          </a:p>
          <a:p>
            <a:pPr marL="457200" lvl="1" indent="-457200">
              <a:buFont typeface="+mj-lt"/>
              <a:buAutoNum type="arabicPeriod"/>
            </a:pPr>
            <a:r>
              <a:rPr lang="fr-FR" dirty="0"/>
              <a:t>Personnalisez </a:t>
            </a:r>
            <a:r>
              <a:rPr lang="fr-FR" dirty="0" smtClean="0"/>
              <a:t>l'en </a:t>
            </a:r>
            <a:r>
              <a:rPr lang="fr-FR" dirty="0"/>
              <a:t>tête.</a:t>
            </a:r>
          </a:p>
          <a:p>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20" name="Text Placeholder 1"/>
          <p:cNvSpPr>
            <a:spLocks noGrp="1"/>
          </p:cNvSpPr>
          <p:nvPr>
            <p:ph type="body" sz="quarter" idx="15"/>
          </p:nvPr>
        </p:nvSpPr>
        <p:spPr>
          <a:xfrm>
            <a:off x="1767046" y="914400"/>
            <a:ext cx="9660424" cy="2116667"/>
          </a:xfrm>
        </p:spPr>
        <p:txBody>
          <a:bodyPr/>
          <a:lstStyle/>
          <a:p>
            <a:r>
              <a:rPr lang="fr-FR" dirty="0"/>
              <a:t>Objectif : </a:t>
            </a:r>
          </a:p>
          <a:p>
            <a:r>
              <a:rPr lang="fr-FR" b="0" dirty="0"/>
              <a:t>Conner a besoin </a:t>
            </a:r>
            <a:r>
              <a:rPr lang="fr-FR" b="0" dirty="0" smtClean="0"/>
              <a:t>d'un </a:t>
            </a:r>
            <a:r>
              <a:rPr lang="fr-FR" b="0" dirty="0"/>
              <a:t>dossier </a:t>
            </a:r>
            <a:r>
              <a:rPr lang="fr-FR" b="0" dirty="0" smtClean="0"/>
              <a:t>d'e-mail </a:t>
            </a:r>
            <a:r>
              <a:rPr lang="fr-FR" b="0" dirty="0"/>
              <a:t>pour tous les modèles marketing. Créer le dossier et un en tête marketing général.</a:t>
            </a:r>
          </a:p>
        </p:txBody>
      </p:sp>
      <p:sp>
        <p:nvSpPr>
          <p:cNvPr id="7" name="Text Placeholder 4"/>
          <p:cNvSpPr>
            <a:spLocks noGrp="1"/>
          </p:cNvSpPr>
          <p:nvPr>
            <p:ph type="body" sz="quarter" idx="12"/>
          </p:nvPr>
        </p:nvSpPr>
        <p:spPr>
          <a:xfrm>
            <a:off x="111760" y="81281"/>
            <a:ext cx="2174240" cy="532620"/>
          </a:xfrm>
        </p:spPr>
        <p:txBody>
          <a:bodyPr/>
          <a:lstStyle/>
          <a:p>
            <a:r>
              <a:rPr lang="fr-FR" sz="1800" dirty="0"/>
              <a:t>REJOIGNEZ-MOI</a:t>
            </a:r>
          </a:p>
        </p:txBody>
      </p:sp>
    </p:spTree>
    <p:extLst>
      <p:ext uri="{BB962C8B-B14F-4D97-AF65-F5344CB8AC3E}">
        <p14:creationId xmlns:p14="http://schemas.microsoft.com/office/powerpoint/2010/main" val="25891396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398</a:t>
            </a:fld>
            <a:endParaRPr lang="en-US" smtClean="0"/>
          </a:p>
        </p:txBody>
      </p:sp>
      <p:sp>
        <p:nvSpPr>
          <p:cNvPr id="4" name="Text Placeholder 3"/>
          <p:cNvSpPr>
            <a:spLocks noGrp="1"/>
          </p:cNvSpPr>
          <p:nvPr>
            <p:ph type="body" sz="quarter" idx="11"/>
          </p:nvPr>
        </p:nvSpPr>
        <p:spPr>
          <a:xfrm>
            <a:off x="2085975" y="0"/>
            <a:ext cx="8163661" cy="914400"/>
          </a:xfrm>
        </p:spPr>
        <p:txBody>
          <a:bodyPr/>
          <a:lstStyle/>
          <a:p>
            <a:r>
              <a:rPr lang="fr-FR" dirty="0"/>
              <a:t>8-2 : Créer un modèle </a:t>
            </a:r>
            <a:r>
              <a:rPr lang="fr-FR" dirty="0" smtClean="0"/>
              <a:t>d'e-mail</a:t>
            </a:r>
            <a:endParaRPr lang="fr-FR" dirty="0"/>
          </a:p>
        </p:txBody>
      </p:sp>
      <p:sp>
        <p:nvSpPr>
          <p:cNvPr id="5" name="Text Placeholder 4"/>
          <p:cNvSpPr>
            <a:spLocks noGrp="1"/>
          </p:cNvSpPr>
          <p:nvPr>
            <p:ph type="body" sz="quarter" idx="12"/>
          </p:nvPr>
        </p:nvSpPr>
        <p:spPr>
          <a:xfrm>
            <a:off x="455730" y="3296100"/>
            <a:ext cx="7097595" cy="2541992"/>
          </a:xfrm>
        </p:spPr>
        <p:txBody>
          <a:bodyPr numCol="1"/>
          <a:lstStyle/>
          <a:p>
            <a:r>
              <a:rPr lang="fr-FR" dirty="0"/>
              <a:t>Tâches :</a:t>
            </a:r>
          </a:p>
          <a:p>
            <a:pPr marL="457200" lvl="1" indent="-457200">
              <a:buFont typeface="+mj-lt"/>
              <a:buAutoNum type="arabicPeriod"/>
            </a:pPr>
            <a:r>
              <a:rPr lang="fr-FR" dirty="0"/>
              <a:t>Créez un modèle </a:t>
            </a:r>
            <a:r>
              <a:rPr lang="fr-FR" dirty="0" smtClean="0"/>
              <a:t>d'e-mail </a:t>
            </a:r>
            <a:r>
              <a:rPr lang="fr-FR" dirty="0"/>
              <a:t>avec en tête marketing général. </a:t>
            </a:r>
          </a:p>
          <a:p>
            <a:pPr marL="457200" lvl="1" indent="-457200">
              <a:buFont typeface="+mj-lt"/>
              <a:buAutoNum type="arabicPeriod"/>
            </a:pPr>
            <a:r>
              <a:rPr lang="fr-FR" dirty="0"/>
              <a:t>Rendez-le accessible à tous les utilisateurs.</a:t>
            </a:r>
          </a:p>
          <a:p>
            <a:pPr marL="457200" lvl="1" indent="-457200">
              <a:buFont typeface="+mj-lt"/>
              <a:buAutoNum type="arabicPeriod"/>
            </a:pPr>
            <a:r>
              <a:rPr lang="fr-FR" dirty="0"/>
              <a:t>Ajoutez des champs de fusion. </a:t>
            </a:r>
          </a:p>
          <a:p>
            <a:pPr marL="457200" lvl="1" indent="-457200">
              <a:buFont typeface="+mj-lt"/>
              <a:buAutoNum type="arabicPeriod"/>
            </a:pPr>
            <a:r>
              <a:rPr lang="fr-FR" dirty="0"/>
              <a:t>Testez le modèle.</a:t>
            </a:r>
          </a:p>
          <a:p>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19" name="Text Placeholder 1"/>
          <p:cNvSpPr>
            <a:spLocks noGrp="1"/>
          </p:cNvSpPr>
          <p:nvPr>
            <p:ph type="body" sz="quarter" idx="15"/>
          </p:nvPr>
        </p:nvSpPr>
        <p:spPr>
          <a:xfrm>
            <a:off x="1767046" y="914400"/>
            <a:ext cx="9660424" cy="2116667"/>
          </a:xfrm>
        </p:spPr>
        <p:txBody>
          <a:bodyPr/>
          <a:lstStyle/>
          <a:p>
            <a:r>
              <a:rPr lang="fr-FR" dirty="0"/>
              <a:t>Objectifs : </a:t>
            </a:r>
          </a:p>
          <a:p>
            <a:pPr lvl="1"/>
            <a:r>
              <a:rPr lang="fr-FR" dirty="0"/>
              <a:t>Créer un modèle </a:t>
            </a:r>
            <a:r>
              <a:rPr lang="fr-FR" dirty="0" smtClean="0"/>
              <a:t>d'e-mail </a:t>
            </a:r>
            <a:r>
              <a:rPr lang="fr-FR" dirty="0"/>
              <a:t>avec </a:t>
            </a:r>
            <a:r>
              <a:rPr lang="fr-FR" dirty="0" smtClean="0"/>
              <a:t>l'en </a:t>
            </a:r>
            <a:r>
              <a:rPr lang="fr-FR" dirty="0"/>
              <a:t>tête marketing général et le rendre accessible aux utilisateurs finaux à la fois en texte brut et en format HTML. </a:t>
            </a:r>
          </a:p>
        </p:txBody>
      </p:sp>
      <p:sp>
        <p:nvSpPr>
          <p:cNvPr id="7" name="Text Placeholder 4"/>
          <p:cNvSpPr>
            <a:spLocks noGrp="1"/>
          </p:cNvSpPr>
          <p:nvPr>
            <p:ph type="body" sz="quarter" idx="12"/>
          </p:nvPr>
        </p:nvSpPr>
        <p:spPr>
          <a:xfrm>
            <a:off x="111760" y="81281"/>
            <a:ext cx="2136140" cy="532620"/>
          </a:xfrm>
        </p:spPr>
        <p:txBody>
          <a:bodyPr/>
          <a:lstStyle/>
          <a:p>
            <a:r>
              <a:rPr lang="fr-FR" sz="1800" dirty="0"/>
              <a:t>REJOIGNEZ-MOI</a:t>
            </a:r>
          </a:p>
        </p:txBody>
      </p:sp>
    </p:spTree>
    <p:extLst>
      <p:ext uri="{BB962C8B-B14F-4D97-AF65-F5344CB8AC3E}">
        <p14:creationId xmlns:p14="http://schemas.microsoft.com/office/powerpoint/2010/main" val="386956698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8 : Automatisation</a:t>
            </a:r>
          </a:p>
        </p:txBody>
      </p:sp>
      <p:sp>
        <p:nvSpPr>
          <p:cNvPr id="3" name="Text Placeholder 2"/>
          <p:cNvSpPr>
            <a:spLocks noGrp="1"/>
          </p:cNvSpPr>
          <p:nvPr>
            <p:ph type="body" sz="quarter" idx="13"/>
          </p:nvPr>
        </p:nvSpPr>
        <p:spPr>
          <a:xfrm>
            <a:off x="455732" y="1371600"/>
            <a:ext cx="5328841" cy="2637865"/>
          </a:xfrm>
        </p:spPr>
        <p:txBody>
          <a:bodyPr/>
          <a:lstStyle/>
          <a:p>
            <a:pPr marL="342900" lvl="2" indent="-342900">
              <a:buFont typeface="Arial" panose="020B0604020202020204" pitchFamily="34" charset="0"/>
              <a:buChar char="•"/>
            </a:pPr>
            <a:r>
              <a:rPr lang="fr-FR" sz="2400" dirty="0">
                <a:latin typeface="+mn-lt"/>
              </a:rPr>
              <a:t>Modèles </a:t>
            </a:r>
            <a:r>
              <a:rPr lang="fr-FR" sz="2400" dirty="0" smtClean="0">
                <a:latin typeface="+mn-lt"/>
              </a:rPr>
              <a:t>d'e-mail</a:t>
            </a:r>
            <a:endParaRPr lang="fr-FR" sz="2400" dirty="0">
              <a:latin typeface="+mn-lt"/>
            </a:endParaRPr>
          </a:p>
          <a:p>
            <a:pPr marL="342900" lvl="1" indent="-342900">
              <a:spcBef>
                <a:spcPts val="900"/>
              </a:spcBef>
              <a:buFont typeface="Arial" panose="020B0604020202020204" pitchFamily="34" charset="0"/>
              <a:buChar char="•"/>
            </a:pPr>
            <a:r>
              <a:rPr lang="fr-FR" b="1" dirty="0">
                <a:latin typeface="+mn-lt"/>
              </a:rPr>
              <a:t>Règles de workflow</a:t>
            </a:r>
          </a:p>
          <a:p>
            <a:pPr marL="342900" lvl="1" indent="-342900">
              <a:buFont typeface="Arial" panose="020B0604020202020204" pitchFamily="34" charset="0"/>
              <a:buChar char="•"/>
            </a:pPr>
            <a:r>
              <a:rPr lang="fr-FR" dirty="0">
                <a:latin typeface="+mn-lt"/>
              </a:rPr>
              <a:t>Générateur de processus</a:t>
            </a:r>
          </a:p>
          <a:p>
            <a:pPr marL="342900" lvl="1" indent="-342900">
              <a:buFont typeface="Arial" panose="020B0604020202020204" pitchFamily="34" charset="0"/>
              <a:buChar char="•"/>
            </a:pPr>
            <a:r>
              <a:rPr lang="fr-FR" dirty="0">
                <a:latin typeface="+mn-lt"/>
              </a:rPr>
              <a:t>Automatisation des pistes</a:t>
            </a:r>
          </a:p>
        </p:txBody>
      </p:sp>
      <p:sp>
        <p:nvSpPr>
          <p:cNvPr id="4" name="Slide Number Placeholder 3"/>
          <p:cNvSpPr>
            <a:spLocks noGrp="1"/>
          </p:cNvSpPr>
          <p:nvPr>
            <p:ph type="sldNum" sz="quarter" idx="14"/>
          </p:nvPr>
        </p:nvSpPr>
        <p:spPr>
          <a:xfrm>
            <a:off x="10839450" y="384755"/>
            <a:ext cx="588019" cy="24661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lang="en-US"/>
              <a:pPr marL="0" marR="0" lvl="0" indent="0" defTabSz="914400" eaLnBrk="1" fontAlgn="auto" latinLnBrk="0" hangingPunct="1">
                <a:lnSpc>
                  <a:spcPct val="100000"/>
                </a:lnSpc>
                <a:spcBef>
                  <a:spcPts val="0"/>
                </a:spcBef>
                <a:spcAft>
                  <a:spcPts val="0"/>
                </a:spcAft>
                <a:buClrTx/>
                <a:buSzTx/>
                <a:buFontTx/>
                <a:buNone/>
                <a:tabLst/>
                <a:defRPr/>
              </a:pPr>
              <a:t>399</a:t>
            </a:fld>
            <a:endParaRPr lang="en-US"/>
          </a:p>
        </p:txBody>
      </p:sp>
    </p:spTree>
    <p:extLst>
      <p:ext uri="{BB962C8B-B14F-4D97-AF65-F5344CB8AC3E}">
        <p14:creationId xmlns:p14="http://schemas.microsoft.com/office/powerpoint/2010/main" val="4186264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t>Fondamentaux administratifs pour les nouveaux administrateurs</a:t>
            </a:r>
          </a:p>
        </p:txBody>
      </p:sp>
      <p:sp>
        <p:nvSpPr>
          <p:cNvPr id="3" name="Text Placeholder 2"/>
          <p:cNvSpPr>
            <a:spLocks noGrp="1"/>
          </p:cNvSpPr>
          <p:nvPr>
            <p:ph type="body" sz="quarter" idx="12"/>
          </p:nvPr>
        </p:nvSpPr>
        <p:spPr>
          <a:xfrm>
            <a:off x="455732" y="2366682"/>
            <a:ext cx="10821868" cy="3281083"/>
          </a:xfrm>
        </p:spPr>
        <p:txBody>
          <a:bodyPr numCol="2">
            <a:noAutofit/>
          </a:bodyPr>
          <a:lstStyle/>
          <a:p>
            <a:pPr marL="342900" lvl="2" indent="-342900">
              <a:lnSpc>
                <a:spcPct val="100000"/>
              </a:lnSpc>
              <a:spcBef>
                <a:spcPts val="600"/>
              </a:spcBef>
              <a:buFont typeface="Arial" panose="020B0604020202020204" pitchFamily="34" charset="0"/>
              <a:buChar char="•"/>
            </a:pPr>
            <a:r>
              <a:rPr lang="fr-FR" dirty="0"/>
              <a:t>De créer des nouveaux utilisateurs avec un accès approprié et les autorisations requises pour travailler avec les données </a:t>
            </a:r>
            <a:r>
              <a:rPr lang="fr-FR" dirty="0" err="1"/>
              <a:t>Salesforce</a:t>
            </a:r>
            <a:r>
              <a:rPr lang="fr-FR" dirty="0"/>
              <a:t>.</a:t>
            </a:r>
          </a:p>
          <a:p>
            <a:pPr marL="342900" lvl="2" indent="-342900">
              <a:lnSpc>
                <a:spcPct val="100000"/>
              </a:lnSpc>
              <a:spcBef>
                <a:spcPts val="600"/>
              </a:spcBef>
              <a:buFont typeface="Arial" panose="020B0604020202020204" pitchFamily="34" charset="0"/>
              <a:buChar char="•"/>
            </a:pPr>
            <a:r>
              <a:rPr lang="fr-FR" spc="-10" dirty="0"/>
              <a:t>De personnaliser </a:t>
            </a:r>
            <a:r>
              <a:rPr lang="fr-FR" spc="-10" dirty="0" smtClean="0"/>
              <a:t>l'application </a:t>
            </a:r>
            <a:r>
              <a:rPr lang="fr-FR" spc="-10" dirty="0" err="1"/>
              <a:t>Salesforce</a:t>
            </a:r>
            <a:r>
              <a:rPr lang="fr-FR" spc="-10" dirty="0"/>
              <a:t> afin </a:t>
            </a:r>
            <a:r>
              <a:rPr lang="fr-FR" spc="-10" dirty="0" smtClean="0"/>
              <a:t>qu'elle </a:t>
            </a:r>
            <a:r>
              <a:rPr lang="fr-FR" spc="-10" dirty="0"/>
              <a:t>reflète vos besoins commerciaux, de la définition de devises </a:t>
            </a:r>
            <a:r>
              <a:rPr lang="fr-FR" spc="-10" dirty="0" smtClean="0"/>
              <a:t/>
            </a:r>
            <a:br>
              <a:rPr lang="fr-FR" spc="-10" dirty="0" smtClean="0"/>
            </a:br>
            <a:r>
              <a:rPr lang="fr-FR" spc="-10" dirty="0" smtClean="0"/>
              <a:t>à </a:t>
            </a:r>
            <a:r>
              <a:rPr lang="fr-FR" spc="-10" dirty="0"/>
              <a:t>la création </a:t>
            </a:r>
            <a:r>
              <a:rPr lang="fr-FR" spc="-10" dirty="0" smtClean="0"/>
              <a:t>de </a:t>
            </a:r>
            <a:r>
              <a:rPr lang="fr-FR" spc="-10" dirty="0"/>
              <a:t>champs personnalisés.   </a:t>
            </a:r>
          </a:p>
          <a:p>
            <a:pPr marL="342900" lvl="2" indent="-342900">
              <a:lnSpc>
                <a:spcPct val="100000"/>
              </a:lnSpc>
              <a:spcBef>
                <a:spcPts val="600"/>
              </a:spcBef>
              <a:buFont typeface="Arial" panose="020B0604020202020204" pitchFamily="34" charset="0"/>
              <a:buChar char="•"/>
            </a:pPr>
            <a:r>
              <a:rPr lang="fr-FR" spc="-20" dirty="0"/>
              <a:t>D'importer et d'exporter des donnés depuis </a:t>
            </a:r>
            <a:r>
              <a:rPr lang="fr-FR" spc="-20" dirty="0" err="1"/>
              <a:t>Salesforce</a:t>
            </a:r>
            <a:r>
              <a:rPr lang="fr-FR" spc="-20" dirty="0"/>
              <a:t>. Garantir la propreté des </a:t>
            </a:r>
            <a:r>
              <a:rPr lang="pl-PL" spc="-20" dirty="0" smtClean="0"/>
              <a:t/>
            </a:r>
            <a:br>
              <a:rPr lang="pl-PL" spc="-20" dirty="0" smtClean="0"/>
            </a:br>
            <a:r>
              <a:rPr lang="fr-FR" spc="-20" dirty="0" smtClean="0"/>
              <a:t>donnés </a:t>
            </a:r>
            <a:r>
              <a:rPr lang="fr-FR" spc="-20" dirty="0"/>
              <a:t>par le biais des règles de workflow.</a:t>
            </a:r>
          </a:p>
          <a:p>
            <a:pPr marL="342900" lvl="2" indent="-342900">
              <a:lnSpc>
                <a:spcPct val="100000"/>
              </a:lnSpc>
              <a:spcBef>
                <a:spcPts val="600"/>
              </a:spcBef>
              <a:buFont typeface="Arial" panose="020B0604020202020204" pitchFamily="34" charset="0"/>
              <a:buChar char="•"/>
            </a:pPr>
            <a:r>
              <a:rPr lang="fr-FR" spc="-20" dirty="0"/>
              <a:t>De créer des tableaux de bord et des rapports afin que vous, et vos utilisateurs, puissiez analyser les données au sein de </a:t>
            </a:r>
            <a:r>
              <a:rPr lang="fr-FR" spc="-20" dirty="0" err="1"/>
              <a:t>Salesforce</a:t>
            </a:r>
            <a:r>
              <a:rPr lang="fr-FR" spc="-20" dirty="0"/>
              <a:t>.</a:t>
            </a:r>
          </a:p>
          <a:p>
            <a:pPr marL="342000" lvl="2" indent="-342000">
              <a:lnSpc>
                <a:spcPct val="100000"/>
              </a:lnSpc>
              <a:spcBef>
                <a:spcPts val="600"/>
              </a:spcBef>
              <a:buFont typeface="Arial" panose="020B0604020202020204" pitchFamily="34" charset="0"/>
              <a:buChar char="•"/>
            </a:pPr>
            <a:r>
              <a:rPr lang="fr-FR" spc="-20" dirty="0"/>
              <a:t>D'automatiser les processus métier, </a:t>
            </a:r>
            <a:r>
              <a:rPr lang="fr-FR" spc="-20" dirty="0" smtClean="0"/>
              <a:t>la </a:t>
            </a:r>
            <a:r>
              <a:rPr lang="fr-FR" spc="-20" dirty="0"/>
              <a:t>génération de pistes ainsi que la création, </a:t>
            </a:r>
            <a:r>
              <a:rPr lang="fr-FR" spc="-20" dirty="0" smtClean="0"/>
              <a:t>l'attribution </a:t>
            </a:r>
            <a:r>
              <a:rPr lang="fr-FR" spc="-20" dirty="0"/>
              <a:t>et la remontée des cas.</a:t>
            </a:r>
          </a:p>
          <a:p>
            <a:pPr marL="342000" lvl="2" indent="-342000">
              <a:lnSpc>
                <a:spcPct val="100000"/>
              </a:lnSpc>
              <a:spcBef>
                <a:spcPts val="600"/>
              </a:spcBef>
              <a:buFont typeface="Arial" panose="020B0604020202020204" pitchFamily="34" charset="0"/>
              <a:buChar char="•"/>
            </a:pPr>
            <a:r>
              <a:rPr lang="fr-FR" dirty="0"/>
              <a:t>D'améliorer la collaboration, le partage et </a:t>
            </a:r>
            <a:r>
              <a:rPr lang="fr-FR" dirty="0" smtClean="0"/>
              <a:t>l'échange </a:t>
            </a:r>
            <a:r>
              <a:rPr lang="fr-FR" dirty="0"/>
              <a:t>de connaissances au sein de votre entreprise.</a:t>
            </a:r>
          </a:p>
          <a:p>
            <a:pPr marL="285750" indent="-285750">
              <a:buFont typeface="Arial" panose="020B0604020202020204" pitchFamily="34" charset="0"/>
              <a:buChar char="•"/>
            </a:pPr>
            <a:endParaRPr lang="en-IN" sz="1600" dirty="0"/>
          </a:p>
        </p:txBody>
      </p:sp>
      <p:sp>
        <p:nvSpPr>
          <p:cNvPr id="4" name="Slide Number Placeholder 3"/>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b="0" i="0" u="none" strike="noStrike" kern="0" cap="none" spc="0" normalizeH="0" baseline="0" noProof="0" smtClean="0">
              <a:ln>
                <a:noFill/>
              </a:ln>
              <a:solidFill>
                <a:sysClr val="windowText" lastClr="000000"/>
              </a:solidFill>
              <a:effectLst/>
              <a:uLnTx/>
              <a:uFillTx/>
            </a:endParaRPr>
          </a:p>
        </p:txBody>
      </p:sp>
      <p:sp>
        <p:nvSpPr>
          <p:cNvPr id="5" name="Text Placeholder 2"/>
          <p:cNvSpPr txBox="1">
            <a:spLocks/>
          </p:cNvSpPr>
          <p:nvPr/>
        </p:nvSpPr>
        <p:spPr>
          <a:xfrm>
            <a:off x="464700" y="1210237"/>
            <a:ext cx="10812900" cy="1156446"/>
          </a:xfrm>
          <a:prstGeom prst="rect">
            <a:avLst/>
          </a:prstGeom>
        </p:spPr>
        <p:txBody>
          <a:bodyPr numCol="1"/>
          <a:lstStyle>
            <a:lvl1pPr algn="l" rtl="0" eaLnBrk="1" fontAlgn="base" hangingPunct="1">
              <a:lnSpc>
                <a:spcPct val="90000"/>
              </a:lnSpc>
              <a:spcBef>
                <a:spcPts val="900"/>
              </a:spcBef>
              <a:spcAft>
                <a:spcPct val="0"/>
              </a:spcAft>
              <a:defRPr lang="en-US" sz="1400" b="1" kern="1200" cap="all" dirty="0" smtClean="0">
                <a:solidFill>
                  <a:schemeClr val="accent1"/>
                </a:solidFill>
                <a:latin typeface="Salesforce Sans" panose="020B0505020202020203" pitchFamily="34" charset="0"/>
                <a:ea typeface="+mn-ea"/>
                <a:cs typeface="Arial" pitchFamily="34" charset="0"/>
              </a:defRPr>
            </a:lvl1pPr>
            <a:lvl2pPr marL="0" indent="0" algn="l" rtl="0" eaLnBrk="1" fontAlgn="base" hangingPunct="1">
              <a:lnSpc>
                <a:spcPct val="90000"/>
              </a:lnSpc>
              <a:spcBef>
                <a:spcPts val="0"/>
              </a:spcBef>
              <a:spcAft>
                <a:spcPct val="0"/>
              </a:spcAft>
              <a:buFont typeface="Arial" panose="020B0604020202020204" pitchFamily="34" charset="0"/>
              <a:buNone/>
              <a:defRPr lang="en-US" sz="2400" kern="1200" dirty="0" smtClean="0">
                <a:solidFill>
                  <a:schemeClr val="tx2"/>
                </a:solidFill>
                <a:latin typeface="Salesforce Sans" panose="020B0505020202020203" pitchFamily="34" charset="0"/>
                <a:ea typeface="+mn-ea"/>
                <a:cs typeface="Arial" pitchFamily="34" charset="0"/>
              </a:defRPr>
            </a:lvl2pPr>
            <a:lvl3pPr marL="457200" indent="-457200" algn="l" rtl="0" eaLnBrk="1" fontAlgn="base" hangingPunct="1">
              <a:lnSpc>
                <a:spcPct val="90000"/>
              </a:lnSpc>
              <a:spcBef>
                <a:spcPts val="0"/>
              </a:spcBef>
              <a:spcAft>
                <a:spcPct val="0"/>
              </a:spcAft>
              <a:buFont typeface="+mj-lt"/>
              <a:buAutoNum type="arabicPeriod"/>
              <a:defRPr sz="2000">
                <a:solidFill>
                  <a:schemeClr val="tx2"/>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Wingdings" panose="05000000000000000000" pitchFamily="2" charset="2"/>
              <a:buChar char="§"/>
              <a:defRPr sz="2000">
                <a:solidFill>
                  <a:schemeClr val="tx2"/>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2"/>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0">
              <a:defRPr/>
            </a:pPr>
            <a:r>
              <a:rPr kumimoji="0" lang="fr-FR" sz="2000" b="1" i="0" u="none" strike="noStrike" cap="none" spc="-20" normalizeH="0" noProof="0" dirty="0">
                <a:ln>
                  <a:noFill/>
                </a:ln>
                <a:solidFill>
                  <a:srgbClr val="19325C"/>
                </a:solidFill>
                <a:uLnTx/>
                <a:uFillTx/>
                <a:latin typeface="Salesforce Sans" panose="020B0505020202020203" pitchFamily="34" charset="0"/>
                <a:ea typeface="+mn-ea"/>
                <a:cs typeface="Arial" pitchFamily="34" charset="0"/>
              </a:rPr>
              <a:t>À la fin de cette formation, vous serez en mesure de mettre en place et de personnaliser une organisation </a:t>
            </a:r>
            <a:r>
              <a:rPr kumimoji="0" lang="fr-FR" sz="2000" b="1" i="0" u="none" strike="noStrike" cap="none" spc="-20" normalizeH="0" noProof="0" dirty="0" err="1">
                <a:ln>
                  <a:noFill/>
                </a:ln>
                <a:solidFill>
                  <a:srgbClr val="19325C"/>
                </a:solidFill>
                <a:uLnTx/>
                <a:uFillTx/>
                <a:latin typeface="Salesforce Sans" panose="020B0505020202020203" pitchFamily="34" charset="0"/>
                <a:ea typeface="+mn-ea"/>
                <a:cs typeface="Arial" pitchFamily="34" charset="0"/>
              </a:rPr>
              <a:t>Salesforce</a:t>
            </a:r>
            <a:r>
              <a:rPr kumimoji="0" lang="fr-FR" sz="2000" b="1" i="0" u="none" strike="noStrike" cap="none" spc="-20" normalizeH="0" noProof="0" dirty="0">
                <a:ln>
                  <a:noFill/>
                </a:ln>
                <a:solidFill>
                  <a:srgbClr val="19325C"/>
                </a:solidFill>
                <a:uLnTx/>
                <a:uFillTx/>
                <a:latin typeface="Salesforce Sans" panose="020B0505020202020203" pitchFamily="34" charset="0"/>
                <a:ea typeface="+mn-ea"/>
                <a:cs typeface="Arial" pitchFamily="34" charset="0"/>
              </a:rPr>
              <a:t> avec des fonctionnalités essentielles telles que les </a:t>
            </a:r>
            <a:r>
              <a:rPr kumimoji="0" lang="fr-FR" sz="2000" b="1" i="0" u="none" strike="noStrike" cap="none" spc="-20" normalizeH="0" noProof="0" dirty="0" err="1">
                <a:ln>
                  <a:noFill/>
                </a:ln>
                <a:solidFill>
                  <a:srgbClr val="19325C"/>
                </a:solidFill>
                <a:uLnTx/>
                <a:uFillTx/>
                <a:latin typeface="Salesforce Sans" panose="020B0505020202020203" pitchFamily="34" charset="0"/>
                <a:ea typeface="+mn-ea"/>
                <a:cs typeface="Arial" pitchFamily="34" charset="0"/>
              </a:rPr>
              <a:t>clouds</a:t>
            </a:r>
            <a:r>
              <a:rPr kumimoji="0" lang="fr-FR" sz="2000" b="1" i="0" u="none" strike="noStrike" cap="none" spc="-20" normalizeH="0" noProof="0" dirty="0">
                <a:ln>
                  <a:noFill/>
                </a:ln>
                <a:solidFill>
                  <a:srgbClr val="19325C"/>
                </a:solidFill>
                <a:uLnTx/>
                <a:uFillTx/>
                <a:latin typeface="Salesforce Sans" panose="020B0505020202020203" pitchFamily="34" charset="0"/>
                <a:ea typeface="+mn-ea"/>
                <a:cs typeface="Arial" pitchFamily="34" charset="0"/>
              </a:rPr>
              <a:t> Ventes, Service et Collaboration. </a:t>
            </a:r>
            <a:r>
              <a:rPr lang="fr-FR" sz="2000" cap="none" spc="-20" dirty="0">
                <a:solidFill>
                  <a:srgbClr val="19325C"/>
                </a:solidFill>
              </a:rPr>
              <a:t>Plus particulièrement, vous serez en mesure :</a:t>
            </a:r>
            <a:endParaRPr kumimoji="0" lang="en-IN" sz="1200" b="1" i="0" u="none" strike="noStrike" kern="1200" cap="all" spc="0" normalizeH="0" baseline="0" noProof="0" dirty="0">
              <a:ln>
                <a:noFill/>
              </a:ln>
              <a:solidFill>
                <a:schemeClr val="accent1"/>
              </a:solidFill>
              <a:effectLst/>
              <a:uLnTx/>
              <a:uFillTx/>
              <a:latin typeface="Salesforce Sans" panose="020B0505020202020203" pitchFamily="34" charset="0"/>
              <a:ea typeface="+mn-ea"/>
              <a:cs typeface="Arial" pitchFamily="34" charset="0"/>
            </a:endParaRPr>
          </a:p>
        </p:txBody>
      </p:sp>
    </p:spTree>
    <p:extLst>
      <p:ext uri="{BB962C8B-B14F-4D97-AF65-F5344CB8AC3E}">
        <p14:creationId xmlns:p14="http://schemas.microsoft.com/office/powerpoint/2010/main" val="3052876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5732" y="1848988"/>
            <a:ext cx="11280538" cy="1231106"/>
          </a:xfrm>
        </p:spPr>
        <p:txBody>
          <a:bodyPr/>
          <a:lstStyle/>
          <a:p>
            <a:r>
              <a:rPr lang="en-US" dirty="0"/>
              <a:t>Module 2: </a:t>
            </a:r>
            <a:r>
              <a:rPr lang="en-US" dirty="0" smtClean="0"/>
              <a:t>Pr</a:t>
            </a:r>
            <a:r>
              <a:rPr lang="fr-FR" dirty="0" smtClean="0"/>
              <a:t>é</a:t>
            </a:r>
            <a:r>
              <a:rPr lang="en-US" dirty="0" err="1" smtClean="0"/>
              <a:t>paration</a:t>
            </a:r>
            <a:r>
              <a:rPr lang="en-US" dirty="0" smtClean="0"/>
              <a:t> de </a:t>
            </a:r>
            <a:r>
              <a:rPr lang="en-US" dirty="0" err="1" smtClean="0"/>
              <a:t>Votre</a:t>
            </a:r>
            <a:r>
              <a:rPr lang="en-US" dirty="0" smtClean="0"/>
              <a:t> </a:t>
            </a:r>
            <a:r>
              <a:rPr lang="en-US" dirty="0" err="1" smtClean="0"/>
              <a:t>Organisation</a:t>
            </a:r>
            <a:r>
              <a:rPr lang="en-US" dirty="0" smtClean="0"/>
              <a:t> Pour </a:t>
            </a:r>
            <a:r>
              <a:rPr lang="en-US" dirty="0" err="1" smtClean="0"/>
              <a:t>Vos</a:t>
            </a:r>
            <a:r>
              <a:rPr lang="en-US" dirty="0" smtClean="0"/>
              <a:t> </a:t>
            </a:r>
            <a:r>
              <a:rPr lang="en-US" dirty="0" err="1" smtClean="0"/>
              <a:t>Utilisateurs</a:t>
            </a:r>
            <a:endParaRPr lang="en-US" dirty="0"/>
          </a:p>
        </p:txBody>
      </p:sp>
    </p:spTree>
    <p:custDataLst>
      <p:tags r:id="rId1"/>
    </p:custDataLst>
    <p:extLst>
      <p:ext uri="{BB962C8B-B14F-4D97-AF65-F5344CB8AC3E}">
        <p14:creationId xmlns:p14="http://schemas.microsoft.com/office/powerpoint/2010/main" val="3515136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400</a:t>
            </a:fld>
            <a:endParaRPr lang="en-US" smtClean="0"/>
          </a:p>
        </p:txBody>
      </p:sp>
      <p:sp>
        <p:nvSpPr>
          <p:cNvPr id="3" name="Text Placeholder 2"/>
          <p:cNvSpPr>
            <a:spLocks noGrp="1"/>
          </p:cNvSpPr>
          <p:nvPr>
            <p:ph type="body" sz="quarter" idx="11"/>
          </p:nvPr>
        </p:nvSpPr>
        <p:spPr/>
        <p:txBody>
          <a:bodyPr/>
          <a:lstStyle/>
          <a:p>
            <a:r>
              <a:rPr lang="fr-FR"/>
              <a:t>Améliorer le service client</a:t>
            </a:r>
          </a:p>
        </p:txBody>
      </p:sp>
      <p:graphicFrame>
        <p:nvGraphicFramePr>
          <p:cNvPr id="4" name="Table 3"/>
          <p:cNvGraphicFramePr>
            <a:graphicFrameLocks noGrp="1"/>
          </p:cNvGraphicFramePr>
          <p:nvPr>
            <p:extLst>
              <p:ext uri="{D42A27DB-BD31-4B8C-83A1-F6EECF244321}">
                <p14:modId xmlns:p14="http://schemas.microsoft.com/office/powerpoint/2010/main" val="2951281612"/>
              </p:ext>
            </p:extLst>
          </p:nvPr>
        </p:nvGraphicFramePr>
        <p:xfrm>
          <a:off x="1711207" y="1425754"/>
          <a:ext cx="8926668" cy="517185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r>
                        <a:rPr lang="fr-FR" sz="1800" b="0" baseline="0" dirty="0">
                          <a:solidFill>
                            <a:schemeClr val="tx1"/>
                          </a:solidFill>
                          <a:latin typeface="Salesforce Sans" panose="020B0505020202020203" pitchFamily="34" charset="0"/>
                          <a:ea typeface="Segoe UI" pitchFamily="34" charset="0"/>
                          <a:cs typeface="Segoe UI" pitchFamily="34" charset="0"/>
                        </a:rPr>
                        <a:t>Je veux </a:t>
                      </a:r>
                      <a:r>
                        <a:rPr lang="fr-FR" sz="1800" b="0" baseline="0" dirty="0" smtClean="0">
                          <a:solidFill>
                            <a:schemeClr val="tx1"/>
                          </a:solidFill>
                          <a:latin typeface="Salesforce Sans" panose="020B0505020202020203" pitchFamily="34" charset="0"/>
                          <a:ea typeface="Segoe UI" pitchFamily="34" charset="0"/>
                          <a:cs typeface="Segoe UI" pitchFamily="34" charset="0"/>
                        </a:rPr>
                        <a:t>m'assurer </a:t>
                      </a:r>
                      <a:r>
                        <a:rPr lang="fr-FR" sz="1800" b="0" baseline="0" dirty="0">
                          <a:solidFill>
                            <a:schemeClr val="tx1"/>
                          </a:solidFill>
                          <a:latin typeface="Salesforce Sans" panose="020B0505020202020203" pitchFamily="34" charset="0"/>
                          <a:ea typeface="Segoe UI" pitchFamily="34" charset="0"/>
                          <a:cs typeface="Segoe UI" pitchFamily="34" charset="0"/>
                        </a:rPr>
                        <a:t>que nos clients les plus importants obtiennent le support dont ils ont besoin. Chaque fois que </a:t>
                      </a:r>
                      <a:r>
                        <a:rPr lang="fr-FR" sz="1800" b="0" baseline="0" dirty="0" smtClean="0">
                          <a:solidFill>
                            <a:schemeClr val="tx1"/>
                          </a:solidFill>
                          <a:latin typeface="Salesforce Sans" panose="020B0505020202020203" pitchFamily="34" charset="0"/>
                          <a:ea typeface="Segoe UI" pitchFamily="34" charset="0"/>
                          <a:cs typeface="Segoe UI" pitchFamily="34" charset="0"/>
                        </a:rPr>
                        <a:t>l'un </a:t>
                      </a:r>
                      <a:r>
                        <a:rPr lang="fr-FR" sz="1800" b="0" baseline="0" dirty="0">
                          <a:solidFill>
                            <a:schemeClr val="tx1"/>
                          </a:solidFill>
                          <a:latin typeface="Salesforce Sans" panose="020B0505020202020203" pitchFamily="34" charset="0"/>
                          <a:ea typeface="Segoe UI" pitchFamily="34" charset="0"/>
                          <a:cs typeface="Segoe UI" pitchFamily="34" charset="0"/>
                        </a:rPr>
                        <a:t>de nos grands comptes crée un ticket, je veux le savoir. Par grands comptes, je veux dire des entreprises comptant plus de 5 000 employés ou enregistrant un chiffre </a:t>
                      </a:r>
                      <a:r>
                        <a:rPr lang="fr-FR" sz="1800" b="0" baseline="0" dirty="0" smtClean="0">
                          <a:solidFill>
                            <a:schemeClr val="tx1"/>
                          </a:solidFill>
                          <a:latin typeface="Salesforce Sans" panose="020B0505020202020203" pitchFamily="34" charset="0"/>
                          <a:ea typeface="Segoe UI" pitchFamily="34" charset="0"/>
                          <a:cs typeface="Segoe UI" pitchFamily="34" charset="0"/>
                        </a:rPr>
                        <a:t>d'affaires </a:t>
                      </a:r>
                      <a:r>
                        <a:rPr lang="fr-FR" sz="1800" b="0" baseline="0" dirty="0">
                          <a:solidFill>
                            <a:schemeClr val="tx1"/>
                          </a:solidFill>
                          <a:latin typeface="Salesforce Sans" panose="020B0505020202020203" pitchFamily="34" charset="0"/>
                          <a:ea typeface="Segoe UI" pitchFamily="34" charset="0"/>
                          <a:cs typeface="Segoe UI" pitchFamily="34" charset="0"/>
                        </a:rPr>
                        <a:t>annuel supérieur à 20 millions de dollars. Pouvez-vous </a:t>
                      </a:r>
                      <a:r>
                        <a:rPr lang="fr-FR" sz="1800" b="0" baseline="0" dirty="0" smtClean="0">
                          <a:solidFill>
                            <a:schemeClr val="tx1"/>
                          </a:solidFill>
                          <a:latin typeface="Salesforce Sans" panose="020B0505020202020203" pitchFamily="34" charset="0"/>
                          <a:ea typeface="Segoe UI" pitchFamily="34" charset="0"/>
                          <a:cs typeface="Segoe UI" pitchFamily="34" charset="0"/>
                        </a:rPr>
                        <a:t>m'aider</a:t>
                      </a:r>
                      <a:r>
                        <a:rPr lang="fr-FR" sz="1800" b="0" baseline="0" dirty="0">
                          <a:solidFill>
                            <a:schemeClr val="tx1"/>
                          </a:solidFill>
                          <a:latin typeface="Salesforce Sans" panose="020B0505020202020203" pitchFamily="34" charset="0"/>
                          <a:ea typeface="Segoe UI" pitchFamily="34" charset="0"/>
                          <a:cs typeface="Segoe UI" pitchFamily="34" charset="0"/>
                        </a:rPr>
                        <a:t> ?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19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John Wiseman </a:t>
                      </a:r>
                      <a:r>
                        <a:rPr lang="fr-FR" sz="1600" b="0">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baseline="0" dirty="0">
                          <a:solidFill>
                            <a:schemeClr val="tx1"/>
                          </a:solidFill>
                          <a:latin typeface="Salesforce Sans" panose="020B0505020202020203" pitchFamily="34" charset="0"/>
                          <a:ea typeface="Segoe UI" pitchFamily="34" charset="0"/>
                          <a:cs typeface="Segoe UI" pitchFamily="34" charset="0"/>
                        </a:rPr>
                        <a:t>Bonne idée, Noah. </a:t>
                      </a:r>
                      <a:r>
                        <a:rPr lang="fr-FR" sz="1800" b="0" baseline="0" dirty="0" smtClean="0">
                          <a:solidFill>
                            <a:schemeClr val="tx1"/>
                          </a:solidFill>
                          <a:latin typeface="Salesforce Sans" panose="020B0505020202020203" pitchFamily="34" charset="0"/>
                          <a:ea typeface="Segoe UI" pitchFamily="34" charset="0"/>
                          <a:cs typeface="Segoe UI" pitchFamily="34" charset="0"/>
                        </a:rPr>
                        <a:t>J'aimerais </a:t>
                      </a:r>
                      <a:r>
                        <a:rPr lang="fr-FR" sz="1800" b="0" baseline="0" dirty="0">
                          <a:solidFill>
                            <a:schemeClr val="tx1"/>
                          </a:solidFill>
                          <a:latin typeface="Salesforce Sans" panose="020B0505020202020203" pitchFamily="34" charset="0"/>
                          <a:ea typeface="Segoe UI" pitchFamily="34" charset="0"/>
                          <a:cs typeface="Segoe UI" pitchFamily="34" charset="0"/>
                        </a:rPr>
                        <a:t>que le commercial chargé du compte fasse un suivi de nos clients importants après que la requête ait été fermée. Je voudrais également pouvoir suivre ces données de manière régulière. Est-ce possible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12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707413" y="3905303"/>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245058" y="1529105"/>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245058" y="4757858"/>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567" t="-2851" r="16462" b="75120"/>
          <a:stretch/>
        </p:blipFill>
        <p:spPr>
          <a:xfrm>
            <a:off x="1951856" y="4712140"/>
            <a:ext cx="381448" cy="379872"/>
          </a:xfrm>
          <a:prstGeom prst="ellipse">
            <a:avLst/>
          </a:prstGeom>
          <a:solidFill>
            <a:schemeClr val="bg2">
              <a:lumMod val="90000"/>
            </a:schemeClr>
          </a:solidFill>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2751" t="-3437" r="13977" b="74552"/>
          <a:stretch/>
        </p:blipFill>
        <p:spPr>
          <a:xfrm>
            <a:off x="1736748" y="1507398"/>
            <a:ext cx="570202" cy="583313"/>
          </a:xfrm>
          <a:prstGeom prst="ellipse">
            <a:avLst/>
          </a:prstGeom>
          <a:solidFill>
            <a:schemeClr val="bg2">
              <a:lumMod val="90000"/>
            </a:schemeClr>
          </a:solidFill>
        </p:spPr>
      </p:pic>
      <p:grpSp>
        <p:nvGrpSpPr>
          <p:cNvPr id="12" name="Group 11"/>
          <p:cNvGrpSpPr/>
          <p:nvPr/>
        </p:nvGrpSpPr>
        <p:grpSpPr>
          <a:xfrm>
            <a:off x="2021849" y="3905303"/>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7901524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401</a:t>
            </a:fld>
            <a:endParaRPr lang="en-US" smtClean="0"/>
          </a:p>
        </p:txBody>
      </p:sp>
      <p:sp>
        <p:nvSpPr>
          <p:cNvPr id="3" name="Text Placeholder 2"/>
          <p:cNvSpPr>
            <a:spLocks noGrp="1"/>
          </p:cNvSpPr>
          <p:nvPr>
            <p:ph type="body" sz="quarter" idx="11"/>
          </p:nvPr>
        </p:nvSpPr>
        <p:spPr/>
        <p:txBody>
          <a:bodyPr/>
          <a:lstStyle/>
          <a:p>
            <a:r>
              <a:rPr lang="fr-FR"/>
              <a:t>Règles de workflow</a:t>
            </a:r>
          </a:p>
        </p:txBody>
      </p:sp>
      <p:sp>
        <p:nvSpPr>
          <p:cNvPr id="4" name="Text Placeholder 3"/>
          <p:cNvSpPr>
            <a:spLocks noGrp="1"/>
          </p:cNvSpPr>
          <p:nvPr>
            <p:ph type="body" sz="quarter" idx="12"/>
          </p:nvPr>
        </p:nvSpPr>
        <p:spPr>
          <a:xfrm>
            <a:off x="455733" y="1087223"/>
            <a:ext cx="10971736" cy="1181192"/>
          </a:xfrm>
        </p:spPr>
        <p:txBody>
          <a:bodyPr/>
          <a:lstStyle/>
          <a:p>
            <a:pPr marL="0" indent="0">
              <a:lnSpc>
                <a:spcPct val="100000"/>
              </a:lnSpc>
              <a:buNone/>
            </a:pPr>
            <a:r>
              <a:rPr lang="fr-FR"/>
              <a:t>Une </a:t>
            </a:r>
            <a:r>
              <a:rPr lang="fr-FR" b="1"/>
              <a:t>règle de workflow </a:t>
            </a:r>
            <a:r>
              <a:rPr lang="fr-FR"/>
              <a:t>déclenche les actions quand certaines conditions sont remplies. Les actions peuvent avoir lieu immédiatement, ou à une date spécifique, grâce à un déclencheur.</a:t>
            </a:r>
          </a:p>
          <a:p>
            <a:pPr>
              <a:lnSpc>
                <a:spcPct val="100000"/>
              </a:lnSpc>
            </a:pPr>
            <a:endParaRPr lang="en-US" dirty="0"/>
          </a:p>
          <a:p>
            <a:pPr>
              <a:lnSpc>
                <a:spcPct val="100000"/>
              </a:lnSpc>
            </a:pPr>
            <a:endParaRPr lang="en-IN" dirty="0"/>
          </a:p>
        </p:txBody>
      </p:sp>
      <p:grpSp>
        <p:nvGrpSpPr>
          <p:cNvPr id="5" name="Group 4"/>
          <p:cNvGrpSpPr/>
          <p:nvPr/>
        </p:nvGrpSpPr>
        <p:grpSpPr>
          <a:xfrm>
            <a:off x="516450" y="2498387"/>
            <a:ext cx="10789832" cy="3847182"/>
            <a:chOff x="1150129" y="2953583"/>
            <a:chExt cx="10789832" cy="3847182"/>
          </a:xfrm>
        </p:grpSpPr>
        <p:sp>
          <p:nvSpPr>
            <p:cNvPr id="6" name="Pentagon 6"/>
            <p:cNvSpPr/>
            <p:nvPr/>
          </p:nvSpPr>
          <p:spPr>
            <a:xfrm>
              <a:off x="3282079" y="2953583"/>
              <a:ext cx="1862506" cy="723909"/>
            </a:xfrm>
            <a:prstGeom prst="homePlate">
              <a:avLst/>
            </a:prstGeom>
            <a:solidFill>
              <a:srgbClr val="19325C"/>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cap="none" normalizeH="0" baseline="0" noProof="0">
                  <a:ln>
                    <a:noFill/>
                  </a:ln>
                  <a:solidFill>
                    <a:schemeClr val="bg1"/>
                  </a:solidFill>
                  <a:uLnTx/>
                  <a:uFillTx/>
                </a:rPr>
                <a:t>Critère</a:t>
              </a:r>
              <a:br>
                <a:rPr kumimoji="0" lang="fr-FR" sz="2000" b="1" i="0" u="none" strike="noStrike" cap="none" normalizeH="0" baseline="0" noProof="0">
                  <a:ln>
                    <a:noFill/>
                  </a:ln>
                  <a:solidFill>
                    <a:schemeClr val="bg1"/>
                  </a:solidFill>
                  <a:uLnTx/>
                  <a:uFillTx/>
                </a:rPr>
              </a:br>
              <a:r>
                <a:rPr kumimoji="0" lang="fr-FR" sz="2000" b="1" i="0" u="none" strike="noStrike" cap="none" normalizeH="0" baseline="0" noProof="0">
                  <a:ln>
                    <a:noFill/>
                  </a:ln>
                  <a:solidFill>
                    <a:schemeClr val="bg1"/>
                  </a:solidFill>
                  <a:uLnTx/>
                  <a:uFillTx/>
                </a:rPr>
                <a:t>de la règle</a:t>
              </a:r>
            </a:p>
          </p:txBody>
        </p:sp>
        <p:sp>
          <p:nvSpPr>
            <p:cNvPr id="7" name="Chevron 7"/>
            <p:cNvSpPr/>
            <p:nvPr/>
          </p:nvSpPr>
          <p:spPr>
            <a:xfrm>
              <a:off x="7472496" y="2953583"/>
              <a:ext cx="2409958" cy="723909"/>
            </a:xfrm>
            <a:prstGeom prst="chevron">
              <a:avLst/>
            </a:prstGeom>
            <a:solidFill>
              <a:srgbClr val="19325C"/>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cap="none" spc="-20" normalizeH="0" noProof="0" dirty="0">
                  <a:ln>
                    <a:noFill/>
                  </a:ln>
                  <a:solidFill>
                    <a:schemeClr val="bg1"/>
                  </a:solidFill>
                  <a:uLnTx/>
                  <a:uFillTx/>
                </a:rPr>
                <a:t>Déclencheurs temporels</a:t>
              </a:r>
            </a:p>
          </p:txBody>
        </p:sp>
        <p:sp>
          <p:nvSpPr>
            <p:cNvPr id="8" name="Pentagon 25"/>
            <p:cNvSpPr/>
            <p:nvPr/>
          </p:nvSpPr>
          <p:spPr>
            <a:xfrm>
              <a:off x="1150129" y="2953583"/>
              <a:ext cx="1890643" cy="723909"/>
            </a:xfrm>
            <a:prstGeom prst="homePlate">
              <a:avLst/>
            </a:prstGeom>
            <a:solidFill>
              <a:srgbClr val="19325C"/>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cap="none" normalizeH="0" baseline="0" noProof="0" dirty="0">
                  <a:ln>
                    <a:noFill/>
                  </a:ln>
                  <a:solidFill>
                    <a:schemeClr val="bg1"/>
                  </a:solidFill>
                  <a:uLnTx/>
                  <a:uFillTx/>
                </a:rPr>
                <a:t>Critère</a:t>
              </a:r>
              <a:br>
                <a:rPr kumimoji="0" lang="fr-FR" sz="2000" b="1" i="0" u="none" strike="noStrike" cap="none" normalizeH="0" baseline="0" noProof="0" dirty="0">
                  <a:ln>
                    <a:noFill/>
                  </a:ln>
                  <a:solidFill>
                    <a:schemeClr val="bg1"/>
                  </a:solidFill>
                  <a:uLnTx/>
                  <a:uFillTx/>
                </a:rPr>
              </a:br>
              <a:r>
                <a:rPr kumimoji="0" lang="fr-FR" sz="2000" b="1" i="0" u="none" strike="noStrike" cap="none" normalizeH="0" baseline="0" noProof="0" dirty="0" smtClean="0">
                  <a:ln>
                    <a:noFill/>
                  </a:ln>
                  <a:solidFill>
                    <a:schemeClr val="bg1"/>
                  </a:solidFill>
                  <a:uLnTx/>
                  <a:uFillTx/>
                </a:rPr>
                <a:t>d'évaluation</a:t>
              </a:r>
              <a:endParaRPr kumimoji="0" lang="fr-FR" sz="2000" b="1" i="0" u="none" strike="noStrike" cap="none" normalizeH="0" baseline="0" noProof="0" dirty="0">
                <a:ln>
                  <a:noFill/>
                </a:ln>
                <a:solidFill>
                  <a:schemeClr val="bg1"/>
                </a:solidFill>
                <a:uLnTx/>
                <a:uFillTx/>
              </a:endParaRPr>
            </a:p>
          </p:txBody>
        </p:sp>
        <p:sp>
          <p:nvSpPr>
            <p:cNvPr id="9" name="Rounded Rectangle 31"/>
            <p:cNvSpPr/>
            <p:nvPr/>
          </p:nvSpPr>
          <p:spPr>
            <a:xfrm>
              <a:off x="10057292" y="2984197"/>
              <a:ext cx="1845297" cy="662681"/>
            </a:xfrm>
            <a:prstGeom prst="roundRect">
              <a:avLst>
                <a:gd name="adj" fmla="val 10000"/>
              </a:avLst>
            </a:prstGeom>
            <a:solidFill>
              <a:srgbClr val="19325C"/>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1" i="0" u="none" strike="noStrike" cap="none" normalizeH="0" baseline="0" noProof="0">
                  <a:ln>
                    <a:noFill/>
                  </a:ln>
                  <a:solidFill>
                    <a:schemeClr val="bg1"/>
                  </a:solidFill>
                  <a:uLnTx/>
                  <a:uFillTx/>
                </a:rPr>
                <a:t>Actions</a:t>
              </a:r>
            </a:p>
          </p:txBody>
        </p:sp>
        <p:sp>
          <p:nvSpPr>
            <p:cNvPr id="10" name="Rounded Rectangle 34"/>
            <p:cNvSpPr/>
            <p:nvPr/>
          </p:nvSpPr>
          <p:spPr>
            <a:xfrm>
              <a:off x="10019919" y="3944004"/>
              <a:ext cx="1920042" cy="490434"/>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tIns="108000" anchor="ctr"/>
            <a:lstStyle/>
            <a:p>
              <a:pPr marL="0" marR="0" lvl="0" indent="0" algn="ctr" defTabSz="914400" eaLnBrk="1" fontAlgn="auto" latinLnBrk="0" hangingPunct="1">
                <a:lnSpc>
                  <a:spcPts val="2200"/>
                </a:lnSpc>
                <a:spcBef>
                  <a:spcPts val="0"/>
                </a:spcBef>
                <a:spcAft>
                  <a:spcPts val="0"/>
                </a:spcAft>
                <a:buClrTx/>
                <a:buSzTx/>
                <a:buFontTx/>
                <a:buNone/>
                <a:tabLst/>
                <a:defRPr/>
              </a:pPr>
              <a:r>
                <a:rPr kumimoji="0" lang="fr-FR" sz="2000" b="0" i="0" u="none" strike="noStrike" cap="none" normalizeH="0" baseline="0" noProof="0" dirty="0">
                  <a:ln>
                    <a:noFill/>
                  </a:ln>
                  <a:solidFill>
                    <a:schemeClr val="tx1"/>
                  </a:solidFill>
                  <a:uLnTx/>
                  <a:uFillTx/>
                </a:rPr>
                <a:t>Tâche(s)</a:t>
              </a:r>
            </a:p>
          </p:txBody>
        </p:sp>
        <p:sp>
          <p:nvSpPr>
            <p:cNvPr id="11" name="Rounded Rectangle 37"/>
            <p:cNvSpPr/>
            <p:nvPr/>
          </p:nvSpPr>
          <p:spPr>
            <a:xfrm>
              <a:off x="10020479" y="4599824"/>
              <a:ext cx="1918922" cy="576309"/>
            </a:xfrm>
            <a:prstGeom prst="roundRect">
              <a:avLst>
                <a:gd name="adj" fmla="val 10000"/>
              </a:avLst>
            </a:prstGeom>
            <a:solidFill>
              <a:srgbClr val="00B050"/>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tIns="108000" anchor="ctr"/>
            <a:lstStyle/>
            <a:p>
              <a:pPr marL="0" marR="0" lvl="0" indent="0" algn="ctr" defTabSz="914400" eaLnBrk="1" fontAlgn="auto" latinLnBrk="0" hangingPunct="1">
                <a:lnSpc>
                  <a:spcPts val="2200"/>
                </a:lnSpc>
                <a:spcBef>
                  <a:spcPts val="0"/>
                </a:spcBef>
                <a:spcAft>
                  <a:spcPts val="0"/>
                </a:spcAft>
                <a:buClrTx/>
                <a:buSzTx/>
                <a:buFontTx/>
                <a:buNone/>
                <a:tabLst/>
                <a:defRPr/>
              </a:pPr>
              <a:r>
                <a:rPr kumimoji="0" lang="fr-FR" sz="2000" b="0" i="0" u="none" strike="noStrike" cap="none" normalizeH="0" baseline="0" noProof="0" dirty="0">
                  <a:ln>
                    <a:noFill/>
                  </a:ln>
                  <a:solidFill>
                    <a:schemeClr val="tx1"/>
                  </a:solidFill>
                  <a:uLnTx/>
                  <a:uFillTx/>
                </a:rPr>
                <a:t>Alerte(s) par e-mail</a:t>
              </a:r>
            </a:p>
          </p:txBody>
        </p:sp>
        <p:sp>
          <p:nvSpPr>
            <p:cNvPr id="12" name="Rounded Rectangle 40"/>
            <p:cNvSpPr/>
            <p:nvPr/>
          </p:nvSpPr>
          <p:spPr>
            <a:xfrm>
              <a:off x="10020479" y="5341519"/>
              <a:ext cx="1918922" cy="636666"/>
            </a:xfrm>
            <a:prstGeom prst="roundRect">
              <a:avLst>
                <a:gd name="adj" fmla="val 10000"/>
              </a:avLst>
            </a:prstGeom>
            <a:solidFill>
              <a:srgbClr val="93C029"/>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tIns="108000" anchor="ctr"/>
            <a:lstStyle/>
            <a:p>
              <a:pPr marL="0" marR="0" lvl="0" indent="0" algn="ctr" defTabSz="914400" eaLnBrk="1" fontAlgn="auto" latinLnBrk="0" hangingPunct="1">
                <a:lnSpc>
                  <a:spcPts val="2200"/>
                </a:lnSpc>
                <a:spcBef>
                  <a:spcPts val="0"/>
                </a:spcBef>
                <a:spcAft>
                  <a:spcPts val="0"/>
                </a:spcAft>
                <a:buClrTx/>
                <a:buSzTx/>
                <a:buFontTx/>
                <a:buNone/>
                <a:tabLst/>
                <a:defRPr/>
              </a:pPr>
              <a:r>
                <a:rPr kumimoji="0" lang="fr-FR" sz="2000" b="0" i="0" u="none" strike="noStrike" cap="none" normalizeH="0" baseline="0" noProof="0" dirty="0">
                  <a:ln>
                    <a:noFill/>
                  </a:ln>
                  <a:solidFill>
                    <a:schemeClr val="tx1"/>
                  </a:solidFill>
                  <a:uLnTx/>
                  <a:uFillTx/>
                </a:rPr>
                <a:t>Mise(s) à jour des champs</a:t>
              </a:r>
            </a:p>
          </p:txBody>
        </p:sp>
        <p:sp>
          <p:nvSpPr>
            <p:cNvPr id="13" name="Rounded Rectangle 43"/>
            <p:cNvSpPr/>
            <p:nvPr/>
          </p:nvSpPr>
          <p:spPr>
            <a:xfrm>
              <a:off x="10031109" y="6143571"/>
              <a:ext cx="1897662" cy="657194"/>
            </a:xfrm>
            <a:prstGeom prst="roundRect">
              <a:avLst>
                <a:gd name="adj" fmla="val 10000"/>
              </a:avLst>
            </a:prstGeom>
            <a:solidFill>
              <a:srgbClr val="FFC000"/>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tIns="108000" anchor="ctr"/>
            <a:lstStyle/>
            <a:p>
              <a:pPr marL="0" marR="0" lvl="0" indent="0" algn="ctr" defTabSz="914400" eaLnBrk="1" fontAlgn="auto" latinLnBrk="0" hangingPunct="1">
                <a:lnSpc>
                  <a:spcPts val="2200"/>
                </a:lnSpc>
                <a:spcBef>
                  <a:spcPts val="0"/>
                </a:spcBef>
                <a:spcAft>
                  <a:spcPts val="0"/>
                </a:spcAft>
                <a:buClrTx/>
                <a:buSzTx/>
                <a:buFontTx/>
                <a:buNone/>
                <a:tabLst/>
                <a:defRPr/>
              </a:pPr>
              <a:r>
                <a:rPr kumimoji="0" lang="fr-FR" sz="2000" b="0" i="0" u="none" strike="noStrike" cap="none" normalizeH="0" baseline="0" noProof="0">
                  <a:ln>
                    <a:noFill/>
                  </a:ln>
                  <a:solidFill>
                    <a:schemeClr val="tx1"/>
                  </a:solidFill>
                  <a:uLnTx/>
                  <a:uFillTx/>
                </a:rPr>
                <a:t>Message(s) sortant(s)</a:t>
              </a:r>
            </a:p>
          </p:txBody>
        </p:sp>
        <p:sp>
          <p:nvSpPr>
            <p:cNvPr id="14" name="Rounded Rectangle 34"/>
            <p:cNvSpPr/>
            <p:nvPr/>
          </p:nvSpPr>
          <p:spPr>
            <a:xfrm>
              <a:off x="5319745" y="3928549"/>
              <a:ext cx="1920042" cy="490434"/>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tIns="108000" anchor="ctr"/>
            <a:lstStyle/>
            <a:p>
              <a:pPr marL="0" marR="0" lvl="0" indent="0" algn="ctr" defTabSz="914400" eaLnBrk="1" fontAlgn="auto" latinLnBrk="0" hangingPunct="1">
                <a:lnSpc>
                  <a:spcPts val="2200"/>
                </a:lnSpc>
                <a:spcBef>
                  <a:spcPts val="0"/>
                </a:spcBef>
                <a:spcAft>
                  <a:spcPts val="0"/>
                </a:spcAft>
                <a:buClrTx/>
                <a:buSzTx/>
                <a:buFontTx/>
                <a:buNone/>
                <a:tabLst/>
                <a:defRPr/>
              </a:pPr>
              <a:r>
                <a:rPr kumimoji="0" lang="fr-FR" sz="2000" b="0" i="0" u="none" strike="noStrike" cap="none" normalizeH="0" baseline="0" noProof="0">
                  <a:ln>
                    <a:noFill/>
                  </a:ln>
                  <a:solidFill>
                    <a:schemeClr val="tx1"/>
                  </a:solidFill>
                  <a:uLnTx/>
                  <a:uFillTx/>
                </a:rPr>
                <a:t>Tâche(s)</a:t>
              </a:r>
            </a:p>
          </p:txBody>
        </p:sp>
        <p:sp>
          <p:nvSpPr>
            <p:cNvPr id="15" name="Rounded Rectangle 37"/>
            <p:cNvSpPr/>
            <p:nvPr/>
          </p:nvSpPr>
          <p:spPr>
            <a:xfrm>
              <a:off x="5320305" y="4584369"/>
              <a:ext cx="1918922" cy="591765"/>
            </a:xfrm>
            <a:prstGeom prst="roundRect">
              <a:avLst>
                <a:gd name="adj" fmla="val 10000"/>
              </a:avLst>
            </a:prstGeom>
            <a:solidFill>
              <a:srgbClr val="00B050"/>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tIns="108000" anchor="ctr"/>
            <a:lstStyle/>
            <a:p>
              <a:pPr marL="0" marR="0" lvl="0" indent="0" algn="ctr" defTabSz="914400" eaLnBrk="1" fontAlgn="auto" latinLnBrk="0" hangingPunct="1">
                <a:lnSpc>
                  <a:spcPts val="2200"/>
                </a:lnSpc>
                <a:spcBef>
                  <a:spcPts val="0"/>
                </a:spcBef>
                <a:spcAft>
                  <a:spcPts val="0"/>
                </a:spcAft>
                <a:buClrTx/>
                <a:buSzTx/>
                <a:buFontTx/>
                <a:buNone/>
                <a:tabLst/>
                <a:defRPr/>
              </a:pPr>
              <a:r>
                <a:rPr kumimoji="0" lang="fr-FR" sz="2000" b="0" i="0" u="none" strike="noStrike" cap="none" normalizeH="0" baseline="0" noProof="0" dirty="0">
                  <a:ln>
                    <a:noFill/>
                  </a:ln>
                  <a:solidFill>
                    <a:schemeClr val="tx1"/>
                  </a:solidFill>
                  <a:uLnTx/>
                  <a:uFillTx/>
                </a:rPr>
                <a:t>Alerte(s) par e-mail</a:t>
              </a:r>
            </a:p>
          </p:txBody>
        </p:sp>
        <p:sp>
          <p:nvSpPr>
            <p:cNvPr id="16" name="Rounded Rectangle 40"/>
            <p:cNvSpPr/>
            <p:nvPr/>
          </p:nvSpPr>
          <p:spPr>
            <a:xfrm>
              <a:off x="5320305" y="5341521"/>
              <a:ext cx="1918922" cy="621209"/>
            </a:xfrm>
            <a:prstGeom prst="roundRect">
              <a:avLst>
                <a:gd name="adj" fmla="val 10000"/>
              </a:avLst>
            </a:prstGeom>
            <a:solidFill>
              <a:srgbClr val="93C029"/>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tIns="108000" anchor="ctr"/>
            <a:lstStyle/>
            <a:p>
              <a:pPr marL="0" marR="0" lvl="0" indent="0" algn="ctr" defTabSz="914400" eaLnBrk="1" fontAlgn="auto" latinLnBrk="0" hangingPunct="1">
                <a:lnSpc>
                  <a:spcPts val="2200"/>
                </a:lnSpc>
                <a:spcBef>
                  <a:spcPts val="0"/>
                </a:spcBef>
                <a:spcAft>
                  <a:spcPts val="0"/>
                </a:spcAft>
                <a:buClrTx/>
                <a:buSzTx/>
                <a:buFontTx/>
                <a:buNone/>
                <a:tabLst/>
                <a:defRPr/>
              </a:pPr>
              <a:r>
                <a:rPr kumimoji="0" lang="fr-FR" sz="2000" b="0" i="0" u="none" strike="noStrike" cap="none" normalizeH="0" baseline="0" noProof="0" dirty="0">
                  <a:ln>
                    <a:noFill/>
                  </a:ln>
                  <a:solidFill>
                    <a:schemeClr val="tx1"/>
                  </a:solidFill>
                  <a:uLnTx/>
                  <a:uFillTx/>
                </a:rPr>
                <a:t>Mise(s) à jour des champs</a:t>
              </a:r>
            </a:p>
          </p:txBody>
        </p:sp>
        <p:sp>
          <p:nvSpPr>
            <p:cNvPr id="17" name="Rounded Rectangle 43"/>
            <p:cNvSpPr/>
            <p:nvPr/>
          </p:nvSpPr>
          <p:spPr>
            <a:xfrm>
              <a:off x="5330935" y="6128116"/>
              <a:ext cx="1897662" cy="657194"/>
            </a:xfrm>
            <a:prstGeom prst="roundRect">
              <a:avLst>
                <a:gd name="adj" fmla="val 10000"/>
              </a:avLst>
            </a:prstGeom>
            <a:solidFill>
              <a:srgbClr val="FFC000"/>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tIns="108000" anchor="ctr"/>
            <a:lstStyle/>
            <a:p>
              <a:pPr marL="0" marR="0" lvl="0" indent="0" algn="ctr" defTabSz="914400" eaLnBrk="1" fontAlgn="auto" latinLnBrk="0" hangingPunct="1">
                <a:lnSpc>
                  <a:spcPts val="2200"/>
                </a:lnSpc>
                <a:spcBef>
                  <a:spcPts val="0"/>
                </a:spcBef>
                <a:spcAft>
                  <a:spcPts val="0"/>
                </a:spcAft>
                <a:buClrTx/>
                <a:buSzTx/>
                <a:buFontTx/>
                <a:buNone/>
                <a:tabLst/>
                <a:defRPr/>
              </a:pPr>
              <a:r>
                <a:rPr kumimoji="0" lang="fr-FR" sz="2000" b="0" i="0" u="none" strike="noStrike" cap="none" normalizeH="0" baseline="0" noProof="0">
                  <a:ln>
                    <a:noFill/>
                  </a:ln>
                  <a:solidFill>
                    <a:schemeClr val="tx1"/>
                  </a:solidFill>
                  <a:uLnTx/>
                  <a:uFillTx/>
                </a:rPr>
                <a:t>Message(s) sortant(s)</a:t>
              </a:r>
            </a:p>
          </p:txBody>
        </p:sp>
        <p:sp>
          <p:nvSpPr>
            <p:cNvPr id="18" name="Rounded Rectangle 31"/>
            <p:cNvSpPr/>
            <p:nvPr/>
          </p:nvSpPr>
          <p:spPr>
            <a:xfrm>
              <a:off x="5385892" y="2984197"/>
              <a:ext cx="1845297" cy="662681"/>
            </a:xfrm>
            <a:prstGeom prst="roundRect">
              <a:avLst>
                <a:gd name="adj" fmla="val 10000"/>
              </a:avLst>
            </a:prstGeom>
            <a:solidFill>
              <a:srgbClr val="19325C"/>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1" i="0" u="none" strike="noStrike" cap="none" normalizeH="0" baseline="0" noProof="0">
                  <a:ln>
                    <a:noFill/>
                  </a:ln>
                  <a:solidFill>
                    <a:schemeClr val="bg1"/>
                  </a:solidFill>
                  <a:uLnTx/>
                  <a:uFillTx/>
                </a:rPr>
                <a:t>Actions</a:t>
              </a:r>
            </a:p>
          </p:txBody>
        </p:sp>
      </p:grpSp>
    </p:spTree>
    <p:extLst>
      <p:ext uri="{BB962C8B-B14F-4D97-AF65-F5344CB8AC3E}">
        <p14:creationId xmlns:p14="http://schemas.microsoft.com/office/powerpoint/2010/main" val="275333443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402</a:t>
            </a:fld>
            <a:endParaRPr lang="en-US" smtClean="0"/>
          </a:p>
        </p:txBody>
      </p:sp>
      <p:sp>
        <p:nvSpPr>
          <p:cNvPr id="3" name="Text Placeholder 2"/>
          <p:cNvSpPr>
            <a:spLocks noGrp="1"/>
          </p:cNvSpPr>
          <p:nvPr>
            <p:ph type="body" sz="quarter" idx="11"/>
          </p:nvPr>
        </p:nvSpPr>
        <p:spPr/>
        <p:txBody>
          <a:bodyPr/>
          <a:lstStyle/>
          <a:p>
            <a:r>
              <a:rPr lang="fr-FR" dirty="0"/>
              <a:t>Critère </a:t>
            </a:r>
            <a:r>
              <a:rPr lang="fr-FR" dirty="0" smtClean="0"/>
              <a:t>d'évaluation</a:t>
            </a:r>
            <a:endParaRPr lang="fr-FR" dirty="0"/>
          </a:p>
        </p:txBody>
      </p:sp>
      <p:sp>
        <p:nvSpPr>
          <p:cNvPr id="4" name="Text Placeholder 3"/>
          <p:cNvSpPr>
            <a:spLocks noGrp="1"/>
          </p:cNvSpPr>
          <p:nvPr>
            <p:ph type="body" sz="quarter" idx="12"/>
          </p:nvPr>
        </p:nvSpPr>
        <p:spPr>
          <a:xfrm>
            <a:off x="455733" y="1082351"/>
            <a:ext cx="9792437" cy="5325886"/>
          </a:xfrm>
        </p:spPr>
        <p:txBody>
          <a:bodyPr/>
          <a:lstStyle/>
          <a:p>
            <a:pPr>
              <a:lnSpc>
                <a:spcPct val="100000"/>
              </a:lnSpc>
            </a:pPr>
            <a:r>
              <a:rPr lang="fr-FR" b="1" dirty="0"/>
              <a:t>Le critère </a:t>
            </a:r>
            <a:r>
              <a:rPr lang="fr-FR" b="1" dirty="0" smtClean="0"/>
              <a:t>d'évaluation </a:t>
            </a:r>
            <a:r>
              <a:rPr lang="fr-FR" dirty="0"/>
              <a:t>détermine sur quels enregistrements la règle de workflow doit </a:t>
            </a:r>
            <a:r>
              <a:rPr lang="fr-FR" dirty="0" smtClean="0"/>
              <a:t>s'appliquer</a:t>
            </a:r>
            <a:r>
              <a:rPr lang="fr-FR" dirty="0"/>
              <a:t>. Selon la manière dont vous paramétrez le critère </a:t>
            </a:r>
            <a:r>
              <a:rPr lang="fr-FR" dirty="0" smtClean="0"/>
              <a:t>d'évaluation</a:t>
            </a:r>
            <a:r>
              <a:rPr lang="fr-FR" dirty="0"/>
              <a:t>, les règles de workflow sont évaluées quand </a:t>
            </a:r>
            <a:r>
              <a:rPr lang="fr-FR" dirty="0" smtClean="0"/>
              <a:t>l'enregistrement </a:t>
            </a:r>
            <a:r>
              <a:rPr lang="fr-FR" dirty="0"/>
              <a:t>est :</a:t>
            </a:r>
          </a:p>
          <a:p>
            <a:pPr lvl="1">
              <a:lnSpc>
                <a:spcPct val="100000"/>
              </a:lnSpc>
            </a:pPr>
            <a:r>
              <a:rPr lang="fr-FR" dirty="0"/>
              <a:t>Créé.</a:t>
            </a:r>
          </a:p>
          <a:p>
            <a:pPr lvl="1">
              <a:lnSpc>
                <a:spcPct val="100000"/>
              </a:lnSpc>
            </a:pPr>
            <a:r>
              <a:rPr lang="fr-FR" dirty="0"/>
              <a:t>Créé, et à chaque fois </a:t>
            </a:r>
            <a:r>
              <a:rPr lang="fr-FR" dirty="0" smtClean="0"/>
              <a:t>qu'il </a:t>
            </a:r>
            <a:r>
              <a:rPr lang="fr-FR" dirty="0"/>
              <a:t>est modifié. </a:t>
            </a:r>
          </a:p>
          <a:p>
            <a:pPr lvl="1">
              <a:lnSpc>
                <a:spcPct val="100000"/>
              </a:lnSpc>
            </a:pPr>
            <a:r>
              <a:rPr lang="fr-FR" dirty="0"/>
              <a:t>Créé, et à chaque fois </a:t>
            </a:r>
            <a:r>
              <a:rPr lang="fr-FR" dirty="0" smtClean="0"/>
              <a:t>qu'il </a:t>
            </a:r>
            <a:r>
              <a:rPr lang="fr-FR" dirty="0"/>
              <a:t>est modifié pour répondre aux critères.</a:t>
            </a:r>
          </a:p>
          <a:p>
            <a:pPr>
              <a:lnSpc>
                <a:spcPct val="100000"/>
              </a:lnSpc>
            </a:pPr>
            <a:endParaRPr lang="en-US" dirty="0"/>
          </a:p>
          <a:p>
            <a:pPr>
              <a:lnSpc>
                <a:spcPct val="100000"/>
              </a:lnSpc>
            </a:pPr>
            <a:endParaRPr lang="en-IN" dirty="0"/>
          </a:p>
        </p:txBody>
      </p:sp>
      <p:sp>
        <p:nvSpPr>
          <p:cNvPr id="5" name="Rectangle 4"/>
          <p:cNvSpPr/>
          <p:nvPr/>
        </p:nvSpPr>
        <p:spPr bwMode="auto">
          <a:xfrm>
            <a:off x="0" y="5743456"/>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ATTENTION :</a:t>
            </a:r>
          </a:p>
          <a:p>
            <a:r>
              <a:rPr lang="fr-FR" sz="2000" dirty="0">
                <a:solidFill>
                  <a:srgbClr val="19325C"/>
                </a:solidFill>
              </a:rPr>
              <a:t>Les règles créées après la sauvegarde des </a:t>
            </a:r>
            <a:r>
              <a:rPr lang="fr-FR" sz="2000" dirty="0" smtClean="0">
                <a:solidFill>
                  <a:srgbClr val="19325C"/>
                </a:solidFill>
              </a:rPr>
              <a:t>enregistrements </a:t>
            </a:r>
            <a:r>
              <a:rPr lang="fr-FR" sz="2000" dirty="0">
                <a:solidFill>
                  <a:srgbClr val="19325C"/>
                </a:solidFill>
              </a:rPr>
              <a:t>ne déclenchent pas ces enregistrements de manière rétroactive. </a:t>
            </a:r>
          </a:p>
        </p:txBody>
      </p:sp>
      <p:grpSp>
        <p:nvGrpSpPr>
          <p:cNvPr id="6" name="Group 30"/>
          <p:cNvGrpSpPr>
            <a:grpSpLocks noChangeAspect="1"/>
          </p:cNvGrpSpPr>
          <p:nvPr/>
        </p:nvGrpSpPr>
        <p:grpSpPr bwMode="auto">
          <a:xfrm>
            <a:off x="101800" y="5859994"/>
            <a:ext cx="386065" cy="340260"/>
            <a:chOff x="96" y="2783"/>
            <a:chExt cx="295" cy="260"/>
          </a:xfrm>
        </p:grpSpPr>
        <p:sp>
          <p:nvSpPr>
            <p:cNvPr id="7" name="Freeform 31"/>
            <p:cNvSpPr>
              <a:spLocks/>
            </p:cNvSpPr>
            <p:nvPr/>
          </p:nvSpPr>
          <p:spPr bwMode="auto">
            <a:xfrm>
              <a:off x="96" y="2783"/>
              <a:ext cx="295" cy="260"/>
            </a:xfrm>
            <a:custGeom>
              <a:avLst/>
              <a:gdLst>
                <a:gd name="T0" fmla="*/ 117 w 122"/>
                <a:gd name="T1" fmla="*/ 88 h 107"/>
                <a:gd name="T2" fmla="*/ 72 w 122"/>
                <a:gd name="T3" fmla="*/ 8 h 107"/>
                <a:gd name="T4" fmla="*/ 50 w 122"/>
                <a:gd name="T5" fmla="*/ 8 h 107"/>
                <a:gd name="T6" fmla="*/ 5 w 122"/>
                <a:gd name="T7" fmla="*/ 88 h 107"/>
                <a:gd name="T8" fmla="*/ 16 w 122"/>
                <a:gd name="T9" fmla="*/ 107 h 107"/>
                <a:gd name="T10" fmla="*/ 106 w 122"/>
                <a:gd name="T11" fmla="*/ 107 h 107"/>
                <a:gd name="T12" fmla="*/ 117 w 122"/>
                <a:gd name="T13" fmla="*/ 88 h 107"/>
              </a:gdLst>
              <a:ahLst/>
              <a:cxnLst>
                <a:cxn ang="0">
                  <a:pos x="T0" y="T1"/>
                </a:cxn>
                <a:cxn ang="0">
                  <a:pos x="T2" y="T3"/>
                </a:cxn>
                <a:cxn ang="0">
                  <a:pos x="T4" y="T5"/>
                </a:cxn>
                <a:cxn ang="0">
                  <a:pos x="T6" y="T7"/>
                </a:cxn>
                <a:cxn ang="0">
                  <a:pos x="T8" y="T9"/>
                </a:cxn>
                <a:cxn ang="0">
                  <a:pos x="T10" y="T11"/>
                </a:cxn>
                <a:cxn ang="0">
                  <a:pos x="T12" y="T13"/>
                </a:cxn>
              </a:cxnLst>
              <a:rect l="0" t="0" r="r" b="b"/>
              <a:pathLst>
                <a:path w="122" h="107">
                  <a:moveTo>
                    <a:pt x="117" y="88"/>
                  </a:moveTo>
                  <a:cubicBezTo>
                    <a:pt x="72" y="8"/>
                    <a:pt x="72" y="8"/>
                    <a:pt x="72" y="8"/>
                  </a:cubicBezTo>
                  <a:cubicBezTo>
                    <a:pt x="67" y="0"/>
                    <a:pt x="55" y="0"/>
                    <a:pt x="50" y="8"/>
                  </a:cubicBezTo>
                  <a:cubicBezTo>
                    <a:pt x="5" y="88"/>
                    <a:pt x="5" y="88"/>
                    <a:pt x="5" y="88"/>
                  </a:cubicBezTo>
                  <a:cubicBezTo>
                    <a:pt x="0" y="96"/>
                    <a:pt x="6" y="107"/>
                    <a:pt x="16" y="107"/>
                  </a:cubicBezTo>
                  <a:cubicBezTo>
                    <a:pt x="106" y="107"/>
                    <a:pt x="106" y="107"/>
                    <a:pt x="106" y="107"/>
                  </a:cubicBezTo>
                  <a:cubicBezTo>
                    <a:pt x="116" y="107"/>
                    <a:pt x="122" y="96"/>
                    <a:pt x="117" y="88"/>
                  </a:cubicBezTo>
                  <a:close/>
                </a:path>
              </a:pathLst>
            </a:custGeom>
            <a:noFill/>
            <a:ln w="1905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32"/>
            <p:cNvSpPr>
              <a:spLocks noChangeShapeType="1"/>
            </p:cNvSpPr>
            <p:nvPr/>
          </p:nvSpPr>
          <p:spPr bwMode="auto">
            <a:xfrm>
              <a:off x="244" y="2863"/>
              <a:ext cx="0" cy="87"/>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33"/>
            <p:cNvSpPr>
              <a:spLocks noChangeShapeType="1"/>
            </p:cNvSpPr>
            <p:nvPr/>
          </p:nvSpPr>
          <p:spPr bwMode="auto">
            <a:xfrm>
              <a:off x="244" y="2989"/>
              <a:ext cx="0" cy="3"/>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39825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403</a:t>
            </a:fld>
            <a:endParaRPr lang="en-US" smtClean="0"/>
          </a:p>
        </p:txBody>
      </p:sp>
      <p:sp>
        <p:nvSpPr>
          <p:cNvPr id="3" name="Text Placeholder 2"/>
          <p:cNvSpPr>
            <a:spLocks noGrp="1"/>
          </p:cNvSpPr>
          <p:nvPr>
            <p:ph type="body" sz="quarter" idx="11"/>
          </p:nvPr>
        </p:nvSpPr>
        <p:spPr/>
        <p:txBody>
          <a:bodyPr/>
          <a:lstStyle/>
          <a:p>
            <a:r>
              <a:rPr lang="fr-FR"/>
              <a:t>Critère de la règle pour déclencher une action</a:t>
            </a:r>
          </a:p>
        </p:txBody>
      </p:sp>
      <p:grpSp>
        <p:nvGrpSpPr>
          <p:cNvPr id="4" name="Group 3"/>
          <p:cNvGrpSpPr/>
          <p:nvPr/>
        </p:nvGrpSpPr>
        <p:grpSpPr>
          <a:xfrm>
            <a:off x="1000126" y="1057574"/>
            <a:ext cx="9857005" cy="4976395"/>
            <a:chOff x="-123875" y="1480387"/>
            <a:chExt cx="8698368" cy="4391447"/>
          </a:xfrm>
        </p:grpSpPr>
        <p:pic>
          <p:nvPicPr>
            <p:cNvPr id="5" name="Picture 4"/>
            <p:cNvPicPr>
              <a:picLocks noChangeAspect="1" noChangeArrowheads="1"/>
            </p:cNvPicPr>
            <p:nvPr/>
          </p:nvPicPr>
          <p:blipFill>
            <a:blip r:embed="rId3" cstate="print"/>
            <a:srcRect/>
            <a:stretch>
              <a:fillRect/>
            </a:stretch>
          </p:blipFill>
          <p:spPr bwMode="auto">
            <a:xfrm>
              <a:off x="652463" y="2511501"/>
              <a:ext cx="7839075" cy="31908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TextBox 5"/>
            <p:cNvSpPr txBox="1"/>
            <p:nvPr/>
          </p:nvSpPr>
          <p:spPr>
            <a:xfrm>
              <a:off x="2979165" y="5300898"/>
              <a:ext cx="4362884" cy="570936"/>
            </a:xfrm>
            <a:prstGeom prst="wedgeRoundRectCallout">
              <a:avLst>
                <a:gd name="adj1" fmla="val -72965"/>
                <a:gd name="adj2" fmla="val -51055"/>
                <a:gd name="adj3" fmla="val 16667"/>
              </a:avLst>
            </a:prstGeom>
            <a:solidFill>
              <a:srgbClr val="19325C"/>
            </a:solidFill>
            <a:ln w="38100">
              <a:noFill/>
            </a:ln>
            <a:effectLst>
              <a:outerShdw blurRad="50800" dist="38100" dir="2700000" algn="tl" rotWithShape="0">
                <a:prstClr val="black">
                  <a:alpha val="40000"/>
                </a:prstClr>
              </a:outerShdw>
            </a:effectLst>
          </p:spPr>
          <p:txBody>
            <a:bodyPr wrap="square" rtlCol="0">
              <a:spAutoFit/>
            </a:bodyPr>
            <a:lstStyle/>
            <a:p>
              <a:pPr algn="ctr"/>
              <a:r>
                <a:rPr lang="fr-FR" sz="1600" dirty="0">
                  <a:solidFill>
                    <a:schemeClr val="bg1"/>
                  </a:solidFill>
                </a:rPr>
                <a:t>Le filtre logique vous permet </a:t>
              </a:r>
              <a:r>
                <a:rPr lang="fr-FR" sz="1600" dirty="0" smtClean="0">
                  <a:solidFill>
                    <a:schemeClr val="bg1"/>
                  </a:solidFill>
                </a:rPr>
                <a:t>d'utiliser </a:t>
              </a:r>
              <a:r>
                <a:rPr lang="fr-FR" sz="1600" dirty="0">
                  <a:solidFill>
                    <a:schemeClr val="bg1"/>
                  </a:solidFill>
                </a:rPr>
                <a:t>les opérateurs ET, OU, et PAS.</a:t>
              </a:r>
            </a:p>
          </p:txBody>
        </p:sp>
        <p:sp>
          <p:nvSpPr>
            <p:cNvPr id="7" name="TextBox 6"/>
            <p:cNvSpPr txBox="1"/>
            <p:nvPr/>
          </p:nvSpPr>
          <p:spPr>
            <a:xfrm>
              <a:off x="-123875" y="1480387"/>
              <a:ext cx="3731345" cy="1051725"/>
            </a:xfrm>
            <a:prstGeom prst="wedgeRoundRectCallout">
              <a:avLst>
                <a:gd name="adj1" fmla="val 21628"/>
                <a:gd name="adj2" fmla="val 76465"/>
                <a:gd name="adj3" fmla="val 16667"/>
              </a:avLst>
            </a:prstGeom>
            <a:solidFill>
              <a:srgbClr val="19325C"/>
            </a:solidFill>
            <a:ln w="38100">
              <a:noFill/>
            </a:ln>
            <a:effectLst>
              <a:outerShdw blurRad="50800" dist="38100" dir="2700000" algn="tl" rotWithShape="0">
                <a:prstClr val="black">
                  <a:alpha val="40000"/>
                </a:prstClr>
              </a:outerShdw>
            </a:effectLst>
          </p:spPr>
          <p:txBody>
            <a:bodyPr wrap="square" rtlCol="0">
              <a:spAutoFit/>
            </a:bodyPr>
            <a:lstStyle/>
            <a:p>
              <a:pPr algn="ctr"/>
              <a:r>
                <a:rPr lang="fr-FR" sz="1600" dirty="0">
                  <a:solidFill>
                    <a:schemeClr val="bg1"/>
                  </a:solidFill>
                  <a:latin typeface="Salesforce Sans" panose="020B0505020202020203" pitchFamily="34" charset="0"/>
                  <a:cs typeface="Courier New" pitchFamily="49" charset="0"/>
                </a:rPr>
                <a:t>Choisir Exécutez cette règle si les </a:t>
              </a:r>
              <a:r>
                <a:rPr lang="fr-FR" sz="1600" b="1" dirty="0">
                  <a:solidFill>
                    <a:schemeClr val="bg1"/>
                  </a:solidFill>
                  <a:latin typeface="Salesforce Sans" panose="020B0505020202020203" pitchFamily="34" charset="0"/>
                  <a:cs typeface="Courier New" pitchFamily="49" charset="0"/>
                </a:rPr>
                <a:t>critères suivants sont remplis </a:t>
              </a:r>
              <a:r>
                <a:rPr lang="fr-FR" sz="1600" dirty="0">
                  <a:solidFill>
                    <a:schemeClr val="bg1"/>
                  </a:solidFill>
                  <a:latin typeface="Salesforce Sans" panose="020B0505020202020203" pitchFamily="34" charset="0"/>
                  <a:cs typeface="Courier New" pitchFamily="49" charset="0"/>
                </a:rPr>
                <a:t>pour saisir les critères </a:t>
              </a:r>
              <a:r>
                <a:rPr lang="fr-FR" sz="1600" dirty="0" smtClean="0">
                  <a:solidFill>
                    <a:schemeClr val="bg1"/>
                  </a:solidFill>
                  <a:latin typeface="Salesforce Sans" panose="020B0505020202020203" pitchFamily="34" charset="0"/>
                  <a:cs typeface="Courier New" pitchFamily="49" charset="0"/>
                </a:rPr>
                <a:t>qu'un </a:t>
              </a:r>
              <a:r>
                <a:rPr lang="fr-FR" sz="1600" dirty="0">
                  <a:solidFill>
                    <a:schemeClr val="bg1"/>
                  </a:solidFill>
                  <a:latin typeface="Salesforce Sans" panose="020B0505020202020203" pitchFamily="34" charset="0"/>
                  <a:cs typeface="Courier New" pitchFamily="49" charset="0"/>
                </a:rPr>
                <a:t>enregistrement doit remplir pour déclencher cette règle.</a:t>
              </a:r>
              <a:r>
                <a:rPr lang="fr-FR" sz="1600" dirty="0">
                  <a:solidFill>
                    <a:schemeClr val="bg1"/>
                  </a:solidFill>
                  <a:latin typeface="Courier New" pitchFamily="49" charset="0"/>
                  <a:cs typeface="Courier New" pitchFamily="49" charset="0"/>
                </a:rPr>
                <a:t> </a:t>
              </a:r>
            </a:p>
          </p:txBody>
        </p:sp>
        <p:sp>
          <p:nvSpPr>
            <p:cNvPr id="8" name="TextBox 7"/>
            <p:cNvSpPr txBox="1"/>
            <p:nvPr/>
          </p:nvSpPr>
          <p:spPr>
            <a:xfrm>
              <a:off x="3969548" y="2159812"/>
              <a:ext cx="4604945" cy="1051725"/>
            </a:xfrm>
            <a:prstGeom prst="wedgeRoundRectCallout">
              <a:avLst>
                <a:gd name="adj1" fmla="val -30709"/>
                <a:gd name="adj2" fmla="val 68876"/>
                <a:gd name="adj3" fmla="val 16667"/>
              </a:avLst>
            </a:prstGeom>
            <a:solidFill>
              <a:srgbClr val="19325C"/>
            </a:solidFill>
            <a:ln w="38100">
              <a:noFill/>
            </a:ln>
            <a:effectLst>
              <a:outerShdw blurRad="50800" dist="38100" dir="2700000" algn="tl" rotWithShape="0">
                <a:prstClr val="black">
                  <a:alpha val="40000"/>
                </a:prstClr>
              </a:outerShdw>
            </a:effectLst>
          </p:spPr>
          <p:txBody>
            <a:bodyPr wrap="square" rtlCol="0">
              <a:spAutoFit/>
            </a:bodyPr>
            <a:lstStyle/>
            <a:p>
              <a:pPr algn="ctr"/>
              <a:r>
                <a:rPr lang="fr-FR" sz="1600" dirty="0">
                  <a:solidFill>
                    <a:schemeClr val="bg1"/>
                  </a:solidFill>
                  <a:latin typeface="Salesforce Sans" panose="020B0505020202020203" pitchFamily="34" charset="0"/>
                  <a:cs typeface="Courier New" pitchFamily="49" charset="0"/>
                </a:rPr>
                <a:t>Choisir Exécutez cette règle si </a:t>
              </a:r>
              <a:r>
                <a:rPr lang="fr-FR" sz="1600" b="1" dirty="0" smtClean="0">
                  <a:solidFill>
                    <a:schemeClr val="bg1"/>
                  </a:solidFill>
                  <a:latin typeface="Salesforce Sans" panose="020B0505020202020203" pitchFamily="34" charset="0"/>
                  <a:cs typeface="Courier New" pitchFamily="49" charset="0"/>
                </a:rPr>
                <a:t>l'évaluation </a:t>
              </a:r>
              <a:r>
                <a:rPr lang="fr-FR" sz="1600" b="1" dirty="0">
                  <a:solidFill>
                    <a:schemeClr val="bg1"/>
                  </a:solidFill>
                  <a:latin typeface="Salesforce Sans" panose="020B0505020202020203" pitchFamily="34" charset="0"/>
                  <a:cs typeface="Courier New" pitchFamily="49" charset="0"/>
                </a:rPr>
                <a:t>de la formule est positive </a:t>
              </a:r>
              <a:r>
                <a:rPr lang="fr-FR" sz="1600" dirty="0">
                  <a:solidFill>
                    <a:schemeClr val="bg1"/>
                  </a:solidFill>
                  <a:latin typeface="Salesforce Sans" panose="020B0505020202020203" pitchFamily="34" charset="0"/>
                  <a:cs typeface="Courier New" pitchFamily="49" charset="0"/>
                </a:rPr>
                <a:t>pour saisir une formule qui renvoie une valeur « </a:t>
              </a:r>
              <a:r>
                <a:rPr lang="fr-FR" sz="1600" dirty="0" err="1">
                  <a:solidFill>
                    <a:schemeClr val="bg1"/>
                  </a:solidFill>
                  <a:latin typeface="Salesforce Sans" panose="020B0505020202020203" pitchFamily="34" charset="0"/>
                  <a:cs typeface="Courier New" pitchFamily="49" charset="0"/>
                </a:rPr>
                <a:t>True</a:t>
              </a:r>
              <a:r>
                <a:rPr lang="fr-FR" sz="1600" dirty="0">
                  <a:solidFill>
                    <a:schemeClr val="bg1"/>
                  </a:solidFill>
                  <a:latin typeface="Salesforce Sans" panose="020B0505020202020203" pitchFamily="34" charset="0"/>
                  <a:cs typeface="Courier New" pitchFamily="49" charset="0"/>
                </a:rPr>
                <a:t> » (vrai) ou « False » (faux). La règle se déclenche si la formule renvoie « </a:t>
              </a:r>
              <a:r>
                <a:rPr lang="fr-FR" sz="1600" dirty="0" err="1">
                  <a:solidFill>
                    <a:schemeClr val="bg1"/>
                  </a:solidFill>
                  <a:latin typeface="Salesforce Sans" panose="020B0505020202020203" pitchFamily="34" charset="0"/>
                  <a:cs typeface="Courier New" pitchFamily="49" charset="0"/>
                </a:rPr>
                <a:t>True</a:t>
              </a:r>
              <a:r>
                <a:rPr lang="fr-FR" sz="1600" dirty="0">
                  <a:solidFill>
                    <a:schemeClr val="bg1"/>
                  </a:solidFill>
                  <a:latin typeface="Salesforce Sans" panose="020B0505020202020203" pitchFamily="34" charset="0"/>
                  <a:cs typeface="Courier New" pitchFamily="49" charset="0"/>
                </a:rPr>
                <a:t> </a:t>
              </a:r>
              <a:r>
                <a:rPr lang="fr-FR" sz="1600" dirty="0" smtClean="0">
                  <a:solidFill>
                    <a:schemeClr val="bg1"/>
                  </a:solidFill>
                  <a:latin typeface="Salesforce Sans" panose="020B0505020202020203" pitchFamily="34" charset="0"/>
                  <a:cs typeface="Courier New" pitchFamily="49" charset="0"/>
                </a:rPr>
                <a:t>».</a:t>
              </a:r>
              <a:endParaRPr lang="pl-PL" sz="1600" dirty="0" smtClean="0">
                <a:solidFill>
                  <a:schemeClr val="bg1"/>
                </a:solidFill>
                <a:latin typeface="Salesforce Sans" panose="020B0505020202020203" pitchFamily="34" charset="0"/>
                <a:cs typeface="Courier New" pitchFamily="49" charset="0"/>
              </a:endParaRPr>
            </a:p>
          </p:txBody>
        </p:sp>
      </p:grpSp>
    </p:spTree>
    <p:extLst>
      <p:ext uri="{BB962C8B-B14F-4D97-AF65-F5344CB8AC3E}">
        <p14:creationId xmlns:p14="http://schemas.microsoft.com/office/powerpoint/2010/main" val="32969062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404</a:t>
            </a:fld>
            <a:endParaRPr lang="en-US" smtClean="0"/>
          </a:p>
        </p:txBody>
      </p:sp>
      <p:sp>
        <p:nvSpPr>
          <p:cNvPr id="3" name="Text Placeholder 2"/>
          <p:cNvSpPr>
            <a:spLocks noGrp="1"/>
          </p:cNvSpPr>
          <p:nvPr>
            <p:ph type="body" sz="quarter" idx="11"/>
          </p:nvPr>
        </p:nvSpPr>
        <p:spPr/>
        <p:txBody>
          <a:bodyPr/>
          <a:lstStyle/>
          <a:p>
            <a:r>
              <a:rPr lang="fr-FR" dirty="0"/>
              <a:t>Action : tâches</a:t>
            </a:r>
          </a:p>
        </p:txBody>
      </p:sp>
      <p:sp>
        <p:nvSpPr>
          <p:cNvPr id="4" name="Text Placeholder 3"/>
          <p:cNvSpPr>
            <a:spLocks noGrp="1"/>
          </p:cNvSpPr>
          <p:nvPr>
            <p:ph type="body" sz="quarter" idx="12"/>
          </p:nvPr>
        </p:nvSpPr>
        <p:spPr>
          <a:xfrm>
            <a:off x="455733" y="1005763"/>
            <a:ext cx="10971736" cy="2649894"/>
          </a:xfrm>
        </p:spPr>
        <p:txBody>
          <a:bodyPr/>
          <a:lstStyle/>
          <a:p>
            <a:pPr lvl="1">
              <a:lnSpc>
                <a:spcPct val="100000"/>
              </a:lnSpc>
            </a:pPr>
            <a:r>
              <a:rPr lang="fr-FR" sz="2200" dirty="0"/>
              <a:t>Les workflows peuvent être assignés à un utilisateur, à un rôle, à un propriétaire </a:t>
            </a:r>
            <a:r>
              <a:rPr lang="fr-FR" sz="2200" dirty="0" smtClean="0"/>
              <a:t>d'enregistrement</a:t>
            </a:r>
            <a:r>
              <a:rPr lang="fr-FR" sz="2200" dirty="0"/>
              <a:t>, à un créateur </a:t>
            </a:r>
            <a:r>
              <a:rPr lang="fr-FR" sz="2200" dirty="0" smtClean="0"/>
              <a:t>d'enregistrement</a:t>
            </a:r>
            <a:r>
              <a:rPr lang="fr-FR" sz="2200" dirty="0"/>
              <a:t>, à un rôle au sein de </a:t>
            </a:r>
            <a:r>
              <a:rPr lang="fr-FR" sz="2200" dirty="0" smtClean="0"/>
              <a:t>l'équipe </a:t>
            </a:r>
            <a:r>
              <a:rPr lang="fr-FR" sz="2200" dirty="0"/>
              <a:t>opportunité, ou à un rôle au sein de </a:t>
            </a:r>
            <a:r>
              <a:rPr lang="fr-FR" sz="2200" dirty="0" smtClean="0"/>
              <a:t>l'équipe </a:t>
            </a:r>
            <a:r>
              <a:rPr lang="fr-FR" sz="2200" dirty="0"/>
              <a:t>compte. </a:t>
            </a:r>
          </a:p>
          <a:p>
            <a:pPr lvl="1">
              <a:lnSpc>
                <a:spcPct val="100000"/>
              </a:lnSpc>
            </a:pPr>
            <a:r>
              <a:rPr lang="fr-FR" sz="2200" dirty="0"/>
              <a:t>Une tâche seule ne peut pas être assignée à des utilisateurs multiples dans  la plate-forme </a:t>
            </a:r>
            <a:r>
              <a:rPr lang="fr-FR" sz="2200" dirty="0" err="1"/>
              <a:t>Salesforce</a:t>
            </a:r>
            <a:r>
              <a:rPr lang="fr-FR" sz="2200" dirty="0"/>
              <a:t> de gestion de la relation client (CRM). </a:t>
            </a:r>
          </a:p>
          <a:p>
            <a:pPr lvl="1">
              <a:lnSpc>
                <a:spcPct val="100000"/>
              </a:lnSpc>
            </a:pPr>
            <a:r>
              <a:rPr lang="fr-FR" sz="2200" dirty="0"/>
              <a:t>Pour assigner des tâches à des utilisateurs multiples, créer de multiples tâches comme résultats de la règle. </a:t>
            </a:r>
          </a:p>
          <a:p>
            <a:pPr lvl="1">
              <a:lnSpc>
                <a:spcPct val="100000"/>
              </a:lnSpc>
            </a:pPr>
            <a:r>
              <a:rPr lang="fr-FR" sz="2200" dirty="0"/>
              <a:t>Les workflows peuvent être suivis dans Activité et être incluses dans un rapport.</a:t>
            </a:r>
          </a:p>
          <a:p>
            <a:pPr marL="217488" lvl="1" indent="-217488">
              <a:lnSpc>
                <a:spcPct val="100000"/>
              </a:lnSpc>
            </a:pPr>
            <a:endParaRPr lang="en-US" sz="2200" dirty="0">
              <a:ea typeface="MS PGothic" charset="-128"/>
            </a:endParaRPr>
          </a:p>
        </p:txBody>
      </p:sp>
      <p:sp>
        <p:nvSpPr>
          <p:cNvPr id="5" name="TextBox 4"/>
          <p:cNvSpPr txBox="1"/>
          <p:nvPr/>
        </p:nvSpPr>
        <p:spPr>
          <a:xfrm>
            <a:off x="1540597" y="5243941"/>
            <a:ext cx="2507528" cy="1015663"/>
          </a:xfrm>
          <a:prstGeom prst="rect">
            <a:avLst/>
          </a:prstGeom>
          <a:noFill/>
        </p:spPr>
        <p:txBody>
          <a:bodyPr wrap="square" rtlCol="0">
            <a:spAutoFit/>
          </a:bodyPr>
          <a:lstStyle/>
          <a:p>
            <a:pPr algn="ctr"/>
            <a:r>
              <a:rPr lang="fr-FR" sz="2000" i="1" dirty="0">
                <a:solidFill>
                  <a:srgbClr val="19325C"/>
                </a:solidFill>
              </a:rPr>
              <a:t>Opportunité marquée</a:t>
            </a:r>
            <a:br>
              <a:rPr lang="fr-FR" sz="2000" i="1" dirty="0">
                <a:solidFill>
                  <a:srgbClr val="19325C"/>
                </a:solidFill>
              </a:rPr>
            </a:br>
            <a:r>
              <a:rPr lang="fr-FR" sz="2000" i="1" dirty="0">
                <a:solidFill>
                  <a:srgbClr val="19325C"/>
                </a:solidFill>
              </a:rPr>
              <a:t>Fermée/Perdue</a:t>
            </a:r>
          </a:p>
        </p:txBody>
      </p:sp>
      <p:sp>
        <p:nvSpPr>
          <p:cNvPr id="6" name="TextBox 5"/>
          <p:cNvSpPr txBox="1"/>
          <p:nvPr/>
        </p:nvSpPr>
        <p:spPr>
          <a:xfrm>
            <a:off x="6490577" y="5262410"/>
            <a:ext cx="2054720" cy="1015663"/>
          </a:xfrm>
          <a:prstGeom prst="rect">
            <a:avLst/>
          </a:prstGeom>
          <a:noFill/>
        </p:spPr>
        <p:txBody>
          <a:bodyPr wrap="square" rtlCol="0">
            <a:spAutoFit/>
          </a:bodyPr>
          <a:lstStyle/>
          <a:p>
            <a:pPr algn="ctr"/>
            <a:r>
              <a:rPr lang="fr-FR" sz="2000" i="1" dirty="0">
                <a:solidFill>
                  <a:srgbClr val="19325C"/>
                </a:solidFill>
              </a:rPr>
              <a:t>Tâche : Rappel : Faire un bilan</a:t>
            </a:r>
          </a:p>
        </p:txBody>
      </p:sp>
      <p:sp>
        <p:nvSpPr>
          <p:cNvPr id="7" name="TextBox 6"/>
          <p:cNvSpPr txBox="1"/>
          <p:nvPr/>
        </p:nvSpPr>
        <p:spPr>
          <a:xfrm>
            <a:off x="8957635" y="5243941"/>
            <a:ext cx="1579278" cy="707886"/>
          </a:xfrm>
          <a:prstGeom prst="rect">
            <a:avLst/>
          </a:prstGeom>
          <a:noFill/>
        </p:spPr>
        <p:txBody>
          <a:bodyPr wrap="none" rtlCol="0">
            <a:spAutoFit/>
          </a:bodyPr>
          <a:lstStyle/>
          <a:p>
            <a:pPr algn="ctr"/>
            <a:r>
              <a:rPr lang="fr-FR" sz="2000" i="1">
                <a:solidFill>
                  <a:srgbClr val="19325C"/>
                </a:solidFill>
              </a:rPr>
              <a:t>Opportunité </a:t>
            </a:r>
            <a:br>
              <a:rPr lang="fr-FR" sz="2000" i="1">
                <a:solidFill>
                  <a:srgbClr val="19325C"/>
                </a:solidFill>
              </a:rPr>
            </a:br>
            <a:r>
              <a:rPr lang="fr-FR" sz="2000" i="1">
                <a:solidFill>
                  <a:srgbClr val="19325C"/>
                </a:solidFill>
              </a:rPr>
              <a:t>Propriétaire</a:t>
            </a:r>
          </a:p>
        </p:txBody>
      </p:sp>
      <p:sp>
        <p:nvSpPr>
          <p:cNvPr id="8" name="Right Arrow 15"/>
          <p:cNvSpPr/>
          <p:nvPr/>
        </p:nvSpPr>
        <p:spPr>
          <a:xfrm>
            <a:off x="3079224" y="4263044"/>
            <a:ext cx="1366168"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9" name="Right Arrow 16"/>
          <p:cNvSpPr/>
          <p:nvPr/>
        </p:nvSpPr>
        <p:spPr>
          <a:xfrm>
            <a:off x="7587850" y="4263044"/>
            <a:ext cx="1561622"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0" name="Right Arrow 18"/>
          <p:cNvSpPr/>
          <p:nvPr/>
        </p:nvSpPr>
        <p:spPr>
          <a:xfrm>
            <a:off x="5360697" y="4252884"/>
            <a:ext cx="1517160"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1" name="TextBox 10"/>
          <p:cNvSpPr txBox="1"/>
          <p:nvPr/>
        </p:nvSpPr>
        <p:spPr>
          <a:xfrm>
            <a:off x="4146609" y="5181673"/>
            <a:ext cx="1768416" cy="707886"/>
          </a:xfrm>
          <a:prstGeom prst="rect">
            <a:avLst/>
          </a:prstGeom>
          <a:noFill/>
        </p:spPr>
        <p:txBody>
          <a:bodyPr wrap="square" rtlCol="0">
            <a:spAutoFit/>
          </a:bodyPr>
          <a:lstStyle/>
          <a:p>
            <a:pPr algn="ctr"/>
            <a:r>
              <a:rPr lang="fr-FR" sz="2000" i="1" dirty="0">
                <a:solidFill>
                  <a:srgbClr val="19325C"/>
                </a:solidFill>
              </a:rPr>
              <a:t>1 semaine plus tard…</a:t>
            </a:r>
          </a:p>
        </p:txBody>
      </p:sp>
      <p:sp>
        <p:nvSpPr>
          <p:cNvPr id="15" name="Freeform 423"/>
          <p:cNvSpPr>
            <a:spLocks noChangeArrowheads="1"/>
          </p:cNvSpPr>
          <p:nvPr/>
        </p:nvSpPr>
        <p:spPr bwMode="auto">
          <a:xfrm flipH="1">
            <a:off x="9177791" y="4085075"/>
            <a:ext cx="1131190" cy="1177677"/>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1">
              <a:lumMod val="75000"/>
              <a:lumOff val="25000"/>
            </a:schemeClr>
          </a:solidFill>
          <a:ln>
            <a:noFill/>
          </a:ln>
        </p:spPr>
        <p:txBody>
          <a:bodyPr wrap="none" anchor="ctr"/>
          <a:lstStyle/>
          <a:p>
            <a:endParaRPr lang="en-US"/>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6642" y="3996177"/>
            <a:ext cx="1185496" cy="1185496"/>
          </a:xfrm>
          <a:prstGeom prst="roundRect">
            <a:avLst/>
          </a:prstGeom>
          <a:solidFill>
            <a:srgbClr val="00B050"/>
          </a:solidFill>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0260" y="3954740"/>
            <a:ext cx="1233831" cy="1233831"/>
          </a:xfrm>
          <a:prstGeom prst="roundRect">
            <a:avLst/>
          </a:prstGeom>
          <a:solidFill>
            <a:srgbClr val="EB7092"/>
          </a:solidFill>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0664" y="4040223"/>
            <a:ext cx="1181689" cy="1181689"/>
          </a:xfrm>
          <a:prstGeom prst="roundRect">
            <a:avLst/>
          </a:prstGeom>
          <a:solidFill>
            <a:srgbClr val="FCB95B"/>
          </a:solidFill>
        </p:spPr>
      </p:pic>
    </p:spTree>
    <p:extLst>
      <p:ext uri="{BB962C8B-B14F-4D97-AF65-F5344CB8AC3E}">
        <p14:creationId xmlns:p14="http://schemas.microsoft.com/office/powerpoint/2010/main" val="131859663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11"/>
          <p:cNvSpPr/>
          <p:nvPr/>
        </p:nvSpPr>
        <p:spPr>
          <a:xfrm>
            <a:off x="3596996" y="4757074"/>
            <a:ext cx="1622189"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9517" y="4517958"/>
            <a:ext cx="1197448" cy="1197448"/>
          </a:xfrm>
          <a:prstGeom prst="roundRect">
            <a:avLst/>
          </a:prstGeom>
          <a:solidFill>
            <a:srgbClr val="FCB95B"/>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405</a:t>
            </a:fld>
            <a:endParaRPr lang="en-US" smtClean="0"/>
          </a:p>
        </p:txBody>
      </p:sp>
      <p:sp>
        <p:nvSpPr>
          <p:cNvPr id="3" name="Text Placeholder 2"/>
          <p:cNvSpPr>
            <a:spLocks noGrp="1"/>
          </p:cNvSpPr>
          <p:nvPr>
            <p:ph type="body" sz="quarter" idx="11"/>
          </p:nvPr>
        </p:nvSpPr>
        <p:spPr/>
        <p:txBody>
          <a:bodyPr/>
          <a:lstStyle/>
          <a:p>
            <a:r>
              <a:rPr lang="fr-FR" dirty="0"/>
              <a:t>Action : alertes par e-mail</a:t>
            </a:r>
          </a:p>
        </p:txBody>
      </p:sp>
      <p:sp>
        <p:nvSpPr>
          <p:cNvPr id="4" name="Text Placeholder 3"/>
          <p:cNvSpPr>
            <a:spLocks noGrp="1"/>
          </p:cNvSpPr>
          <p:nvPr>
            <p:ph type="body" sz="quarter" idx="12"/>
          </p:nvPr>
        </p:nvSpPr>
        <p:spPr>
          <a:xfrm>
            <a:off x="455732" y="1101012"/>
            <a:ext cx="11317168" cy="1847461"/>
          </a:xfrm>
        </p:spPr>
        <p:txBody>
          <a:bodyPr/>
          <a:lstStyle/>
          <a:p>
            <a:pPr marL="354012" lvl="1" indent="-342900">
              <a:lnSpc>
                <a:spcPct val="100000"/>
              </a:lnSpc>
            </a:pPr>
            <a:r>
              <a:rPr lang="fr-FR" dirty="0"/>
              <a:t>Les alertes par e-mail vous permettent </a:t>
            </a:r>
            <a:r>
              <a:rPr lang="fr-FR" dirty="0" smtClean="0"/>
              <a:t>d'envoyer </a:t>
            </a:r>
            <a:r>
              <a:rPr lang="fr-FR" dirty="0"/>
              <a:t>un e-mail modèle à un utilisateur, à un rôle, à un propriétaire </a:t>
            </a:r>
            <a:r>
              <a:rPr lang="fr-FR" dirty="0" smtClean="0"/>
              <a:t>d'enregistrement</a:t>
            </a:r>
            <a:r>
              <a:rPr lang="fr-FR" dirty="0"/>
              <a:t>, à un créateur </a:t>
            </a:r>
            <a:r>
              <a:rPr lang="fr-FR" dirty="0" smtClean="0"/>
              <a:t>d'enregistrement</a:t>
            </a:r>
            <a:r>
              <a:rPr lang="fr-FR" dirty="0"/>
              <a:t>, à un rôle au sein de </a:t>
            </a:r>
            <a:r>
              <a:rPr lang="fr-FR" dirty="0" smtClean="0"/>
              <a:t>l'équipe </a:t>
            </a:r>
            <a:r>
              <a:rPr lang="fr-FR" dirty="0"/>
              <a:t>opportunité, à des contacts associés, à des utilisateurs associés ou à un rôle au sein de </a:t>
            </a:r>
            <a:r>
              <a:rPr lang="fr-FR" dirty="0" smtClean="0"/>
              <a:t>l'équipe </a:t>
            </a:r>
            <a:r>
              <a:rPr lang="fr-FR" dirty="0"/>
              <a:t>compte.</a:t>
            </a:r>
            <a:r>
              <a:rPr lang="fr-FR" dirty="0">
                <a:solidFill>
                  <a:srgbClr val="19325C"/>
                </a:solidFill>
              </a:rPr>
              <a:t> </a:t>
            </a:r>
          </a:p>
          <a:p>
            <a:pPr marL="11112" lvl="1" indent="0">
              <a:lnSpc>
                <a:spcPct val="100000"/>
              </a:lnSpc>
              <a:buNone/>
            </a:pPr>
            <a:endParaRPr lang="en-US" i="1" dirty="0">
              <a:solidFill>
                <a:srgbClr val="19325C"/>
              </a:solidFill>
            </a:endParaRPr>
          </a:p>
          <a:p>
            <a:pPr marL="354012" lvl="1" indent="-342900">
              <a:lnSpc>
                <a:spcPct val="100000"/>
              </a:lnSpc>
            </a:pPr>
            <a:r>
              <a:rPr lang="fr-FR" dirty="0"/>
              <a:t>Les alertes par e-mail utilisent des modèles </a:t>
            </a:r>
            <a:r>
              <a:rPr lang="fr-FR" dirty="0" smtClean="0"/>
              <a:t>d'e-mail</a:t>
            </a:r>
            <a:r>
              <a:rPr lang="fr-FR" dirty="0"/>
              <a:t>. Cela signifie que le modèle </a:t>
            </a:r>
            <a:r>
              <a:rPr lang="fr-FR" dirty="0" smtClean="0"/>
              <a:t>d'e-mail </a:t>
            </a:r>
            <a:r>
              <a:rPr lang="fr-FR" dirty="0"/>
              <a:t>que vous utilisez doit être créé avant que vous ne paramétriez </a:t>
            </a:r>
            <a:r>
              <a:rPr lang="fr-FR" dirty="0" smtClean="0"/>
              <a:t>l'action</a:t>
            </a:r>
            <a:r>
              <a:rPr lang="fr-FR" dirty="0"/>
              <a:t>.</a:t>
            </a:r>
          </a:p>
          <a:p>
            <a:pPr>
              <a:lnSpc>
                <a:spcPct val="100000"/>
              </a:lnSpc>
            </a:pPr>
            <a:endParaRPr lang="en-IN" dirty="0"/>
          </a:p>
        </p:txBody>
      </p:sp>
      <p:sp>
        <p:nvSpPr>
          <p:cNvPr id="5" name="TextBox 4"/>
          <p:cNvSpPr txBox="1"/>
          <p:nvPr/>
        </p:nvSpPr>
        <p:spPr>
          <a:xfrm>
            <a:off x="2221565" y="5802139"/>
            <a:ext cx="1951175" cy="707886"/>
          </a:xfrm>
          <a:prstGeom prst="rect">
            <a:avLst/>
          </a:prstGeom>
          <a:noFill/>
        </p:spPr>
        <p:txBody>
          <a:bodyPr wrap="none" rtlCol="0">
            <a:spAutoFit/>
          </a:bodyPr>
          <a:lstStyle/>
          <a:p>
            <a:pPr algn="ctr"/>
            <a:r>
              <a:rPr lang="fr-FR" sz="2000" i="1">
                <a:solidFill>
                  <a:srgbClr val="19325C"/>
                </a:solidFill>
              </a:rPr>
              <a:t>Grosse opportunité</a:t>
            </a:r>
          </a:p>
          <a:p>
            <a:pPr algn="ctr"/>
            <a:r>
              <a:rPr lang="fr-FR" sz="2000" i="1">
                <a:solidFill>
                  <a:srgbClr val="19325C"/>
                </a:solidFill>
              </a:rPr>
              <a:t>En négociation</a:t>
            </a:r>
          </a:p>
        </p:txBody>
      </p:sp>
      <p:sp>
        <p:nvSpPr>
          <p:cNvPr id="6" name="TextBox 5"/>
          <p:cNvSpPr txBox="1"/>
          <p:nvPr/>
        </p:nvSpPr>
        <p:spPr>
          <a:xfrm>
            <a:off x="5731546" y="5802139"/>
            <a:ext cx="846707" cy="400110"/>
          </a:xfrm>
          <a:prstGeom prst="rect">
            <a:avLst/>
          </a:prstGeom>
          <a:noFill/>
        </p:spPr>
        <p:txBody>
          <a:bodyPr wrap="none" rtlCol="0">
            <a:spAutoFit/>
          </a:bodyPr>
          <a:lstStyle/>
          <a:p>
            <a:r>
              <a:rPr lang="fr-FR" sz="2000" i="1">
                <a:solidFill>
                  <a:srgbClr val="19325C"/>
                </a:solidFill>
              </a:rPr>
              <a:t>E-mail</a:t>
            </a:r>
          </a:p>
        </p:txBody>
      </p:sp>
      <p:sp>
        <p:nvSpPr>
          <p:cNvPr id="7" name="TextBox 6"/>
          <p:cNvSpPr txBox="1"/>
          <p:nvPr/>
        </p:nvSpPr>
        <p:spPr>
          <a:xfrm>
            <a:off x="8095022" y="5802139"/>
            <a:ext cx="1813830" cy="400110"/>
          </a:xfrm>
          <a:prstGeom prst="rect">
            <a:avLst/>
          </a:prstGeom>
          <a:noFill/>
        </p:spPr>
        <p:txBody>
          <a:bodyPr wrap="none" rtlCol="0">
            <a:spAutoFit/>
          </a:bodyPr>
          <a:lstStyle/>
          <a:p>
            <a:r>
              <a:rPr lang="fr-FR" sz="2000" i="1">
                <a:solidFill>
                  <a:srgbClr val="19325C"/>
                </a:solidFill>
              </a:rPr>
              <a:t>Équipe compte</a:t>
            </a:r>
          </a:p>
        </p:txBody>
      </p:sp>
      <p:sp>
        <p:nvSpPr>
          <p:cNvPr id="9" name="Right Arrow 12"/>
          <p:cNvSpPr/>
          <p:nvPr/>
        </p:nvSpPr>
        <p:spPr>
          <a:xfrm>
            <a:off x="6492596" y="4757074"/>
            <a:ext cx="1622189"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2" name="Freeform 424"/>
          <p:cNvSpPr>
            <a:spLocks noChangeArrowheads="1"/>
          </p:cNvSpPr>
          <p:nvPr/>
        </p:nvSpPr>
        <p:spPr bwMode="auto">
          <a:xfrm flipH="1">
            <a:off x="8184554" y="4507230"/>
            <a:ext cx="1423552" cy="1215009"/>
          </a:xfrm>
          <a:custGeom>
            <a:avLst/>
            <a:gdLst>
              <a:gd name="T0" fmla="*/ 1170420 w 727"/>
              <a:gd name="T1" fmla="*/ 70852717 h 626"/>
              <a:gd name="T2" fmla="*/ 234153 w 727"/>
              <a:gd name="T3" fmla="*/ 69693264 h 626"/>
              <a:gd name="T4" fmla="*/ 0 w 727"/>
              <a:gd name="T5" fmla="*/ 67953744 h 626"/>
              <a:gd name="T6" fmla="*/ 3628850 w 727"/>
              <a:gd name="T7" fmla="*/ 60184184 h 626"/>
              <a:gd name="T8" fmla="*/ 10417901 w 727"/>
              <a:gd name="T9" fmla="*/ 54154144 h 626"/>
              <a:gd name="T10" fmla="*/ 15217170 w 727"/>
              <a:gd name="T11" fmla="*/ 52066992 h 626"/>
              <a:gd name="T12" fmla="*/ 21186859 w 727"/>
              <a:gd name="T13" fmla="*/ 48820048 h 626"/>
              <a:gd name="T14" fmla="*/ 22240374 w 727"/>
              <a:gd name="T15" fmla="*/ 46848773 h 626"/>
              <a:gd name="T16" fmla="*/ 20250249 w 727"/>
              <a:gd name="T17" fmla="*/ 41630215 h 626"/>
              <a:gd name="T18" fmla="*/ 15685132 w 727"/>
              <a:gd name="T19" fmla="*/ 32237352 h 626"/>
              <a:gd name="T20" fmla="*/ 14983018 w 727"/>
              <a:gd name="T21" fmla="*/ 25163736 h 626"/>
              <a:gd name="T22" fmla="*/ 16621742 w 727"/>
              <a:gd name="T23" fmla="*/ 20177272 h 626"/>
              <a:gd name="T24" fmla="*/ 19899192 w 727"/>
              <a:gd name="T25" fmla="*/ 15770874 h 626"/>
              <a:gd name="T26" fmla="*/ 26922396 w 727"/>
              <a:gd name="T27" fmla="*/ 11827986 h 626"/>
              <a:gd name="T28" fmla="*/ 33360390 w 727"/>
              <a:gd name="T29" fmla="*/ 11480354 h 626"/>
              <a:gd name="T30" fmla="*/ 41086051 w 727"/>
              <a:gd name="T31" fmla="*/ 14379326 h 626"/>
              <a:gd name="T32" fmla="*/ 45182863 w 727"/>
              <a:gd name="T33" fmla="*/ 18901942 h 626"/>
              <a:gd name="T34" fmla="*/ 47055740 w 727"/>
              <a:gd name="T35" fmla="*/ 23888066 h 626"/>
              <a:gd name="T36" fmla="*/ 47289892 w 727"/>
              <a:gd name="T37" fmla="*/ 29338380 h 626"/>
              <a:gd name="T38" fmla="*/ 44129348 w 727"/>
              <a:gd name="T39" fmla="*/ 38383270 h 626"/>
              <a:gd name="T40" fmla="*/ 40500841 w 727"/>
              <a:gd name="T41" fmla="*/ 44529527 h 626"/>
              <a:gd name="T42" fmla="*/ 40149784 w 727"/>
              <a:gd name="T43" fmla="*/ 47428500 h 626"/>
              <a:gd name="T44" fmla="*/ 42958928 w 727"/>
              <a:gd name="T45" fmla="*/ 50095718 h 626"/>
              <a:gd name="T46" fmla="*/ 49631075 w 727"/>
              <a:gd name="T47" fmla="*/ 53110568 h 626"/>
              <a:gd name="T48" fmla="*/ 55718011 w 727"/>
              <a:gd name="T49" fmla="*/ 56937239 h 626"/>
              <a:gd name="T50" fmla="*/ 61102490 w 727"/>
              <a:gd name="T51" fmla="*/ 63894978 h 626"/>
              <a:gd name="T52" fmla="*/ 62623967 w 727"/>
              <a:gd name="T53" fmla="*/ 68649688 h 626"/>
              <a:gd name="T54" fmla="*/ 62156005 w 727"/>
              <a:gd name="T55" fmla="*/ 70157113 h 626"/>
              <a:gd name="T56" fmla="*/ 60165880 w 727"/>
              <a:gd name="T57" fmla="*/ 71200689 h 626"/>
              <a:gd name="T58" fmla="*/ 44480748 w 727"/>
              <a:gd name="T59" fmla="*/ 72244264 h 626"/>
              <a:gd name="T60" fmla="*/ 9013329 w 727"/>
              <a:gd name="T61" fmla="*/ 71896632 h 626"/>
              <a:gd name="T62" fmla="*/ 84630189 w 727"/>
              <a:gd name="T63" fmla="*/ 58908854 h 626"/>
              <a:gd name="T64" fmla="*/ 82757312 w 727"/>
              <a:gd name="T65" fmla="*/ 59952429 h 626"/>
              <a:gd name="T66" fmla="*/ 74329536 w 727"/>
              <a:gd name="T67" fmla="*/ 60764251 h 626"/>
              <a:gd name="T68" fmla="*/ 65316207 w 727"/>
              <a:gd name="T69" fmla="*/ 57285211 h 626"/>
              <a:gd name="T70" fmla="*/ 59346518 w 727"/>
              <a:gd name="T71" fmla="*/ 50791322 h 626"/>
              <a:gd name="T72" fmla="*/ 52791619 w 727"/>
              <a:gd name="T73" fmla="*/ 46616679 h 626"/>
              <a:gd name="T74" fmla="*/ 48460655 w 727"/>
              <a:gd name="T75" fmla="*/ 44877159 h 626"/>
              <a:gd name="T76" fmla="*/ 53259581 w 727"/>
              <a:gd name="T77" fmla="*/ 35136665 h 626"/>
              <a:gd name="T78" fmla="*/ 54898649 w 727"/>
              <a:gd name="T79" fmla="*/ 27019133 h 626"/>
              <a:gd name="T80" fmla="*/ 54313096 w 727"/>
              <a:gd name="T81" fmla="*/ 20177272 h 626"/>
              <a:gd name="T82" fmla="*/ 52089162 w 727"/>
              <a:gd name="T83" fmla="*/ 15074930 h 626"/>
              <a:gd name="T84" fmla="*/ 48109255 w 727"/>
              <a:gd name="T85" fmla="*/ 9740834 h 626"/>
              <a:gd name="T86" fmla="*/ 42842023 w 727"/>
              <a:gd name="T87" fmla="*/ 6145917 h 626"/>
              <a:gd name="T88" fmla="*/ 46236378 w 727"/>
              <a:gd name="T89" fmla="*/ 2551001 h 626"/>
              <a:gd name="T90" fmla="*/ 51972257 w 727"/>
              <a:gd name="T91" fmla="*/ 115877 h 626"/>
              <a:gd name="T92" fmla="*/ 57941946 w 727"/>
              <a:gd name="T93" fmla="*/ 463849 h 626"/>
              <a:gd name="T94" fmla="*/ 65199302 w 727"/>
              <a:gd name="T95" fmla="*/ 4406398 h 626"/>
              <a:gd name="T96" fmla="*/ 68359847 w 727"/>
              <a:gd name="T97" fmla="*/ 8929013 h 626"/>
              <a:gd name="T98" fmla="*/ 69881324 w 727"/>
              <a:gd name="T99" fmla="*/ 14031355 h 626"/>
              <a:gd name="T100" fmla="*/ 69530266 w 727"/>
              <a:gd name="T101" fmla="*/ 19481668 h 626"/>
              <a:gd name="T102" fmla="*/ 64848245 w 727"/>
              <a:gd name="T103" fmla="*/ 30381955 h 626"/>
              <a:gd name="T104" fmla="*/ 62623967 w 727"/>
              <a:gd name="T105" fmla="*/ 34788693 h 626"/>
              <a:gd name="T106" fmla="*/ 63092272 w 727"/>
              <a:gd name="T107" fmla="*/ 36875845 h 626"/>
              <a:gd name="T108" fmla="*/ 67657389 w 727"/>
              <a:gd name="T109" fmla="*/ 39774818 h 626"/>
              <a:gd name="T110" fmla="*/ 74563688 w 727"/>
              <a:gd name="T111" fmla="*/ 42905885 h 626"/>
              <a:gd name="T112" fmla="*/ 79830920 w 727"/>
              <a:gd name="T113" fmla="*/ 47080528 h 626"/>
              <a:gd name="T114" fmla="*/ 84396036 w 727"/>
              <a:gd name="T115" fmla="*/ 54617993 h 626"/>
              <a:gd name="T116" fmla="*/ 84981589 w 727"/>
              <a:gd name="T117" fmla="*/ 57864938 h 62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27" h="626">
                <a:moveTo>
                  <a:pt x="19" y="614"/>
                </a:moveTo>
                <a:lnTo>
                  <a:pt x="19" y="614"/>
                </a:lnTo>
                <a:lnTo>
                  <a:pt x="15" y="614"/>
                </a:lnTo>
                <a:lnTo>
                  <a:pt x="10" y="611"/>
                </a:lnTo>
                <a:lnTo>
                  <a:pt x="6" y="608"/>
                </a:lnTo>
                <a:lnTo>
                  <a:pt x="3" y="605"/>
                </a:lnTo>
                <a:lnTo>
                  <a:pt x="2" y="601"/>
                </a:lnTo>
                <a:lnTo>
                  <a:pt x="0" y="597"/>
                </a:lnTo>
                <a:lnTo>
                  <a:pt x="0" y="592"/>
                </a:lnTo>
                <a:lnTo>
                  <a:pt x="0" y="586"/>
                </a:lnTo>
                <a:lnTo>
                  <a:pt x="6" y="569"/>
                </a:lnTo>
                <a:lnTo>
                  <a:pt x="12" y="551"/>
                </a:lnTo>
                <a:lnTo>
                  <a:pt x="21" y="535"/>
                </a:lnTo>
                <a:lnTo>
                  <a:pt x="31" y="519"/>
                </a:lnTo>
                <a:lnTo>
                  <a:pt x="44" y="504"/>
                </a:lnTo>
                <a:lnTo>
                  <a:pt x="58" y="491"/>
                </a:lnTo>
                <a:lnTo>
                  <a:pt x="72" y="479"/>
                </a:lnTo>
                <a:lnTo>
                  <a:pt x="89" y="467"/>
                </a:lnTo>
                <a:lnTo>
                  <a:pt x="108" y="458"/>
                </a:lnTo>
                <a:lnTo>
                  <a:pt x="130" y="449"/>
                </a:lnTo>
                <a:lnTo>
                  <a:pt x="149" y="440"/>
                </a:lnTo>
                <a:lnTo>
                  <a:pt x="167" y="432"/>
                </a:lnTo>
                <a:lnTo>
                  <a:pt x="175" y="427"/>
                </a:lnTo>
                <a:lnTo>
                  <a:pt x="181" y="421"/>
                </a:lnTo>
                <a:lnTo>
                  <a:pt x="187" y="415"/>
                </a:lnTo>
                <a:lnTo>
                  <a:pt x="190" y="409"/>
                </a:lnTo>
                <a:lnTo>
                  <a:pt x="190" y="404"/>
                </a:lnTo>
                <a:lnTo>
                  <a:pt x="190" y="398"/>
                </a:lnTo>
                <a:lnTo>
                  <a:pt x="187" y="384"/>
                </a:lnTo>
                <a:lnTo>
                  <a:pt x="180" y="371"/>
                </a:lnTo>
                <a:lnTo>
                  <a:pt x="173" y="359"/>
                </a:lnTo>
                <a:lnTo>
                  <a:pt x="156" y="331"/>
                </a:lnTo>
                <a:lnTo>
                  <a:pt x="145" y="303"/>
                </a:lnTo>
                <a:lnTo>
                  <a:pt x="134" y="278"/>
                </a:lnTo>
                <a:lnTo>
                  <a:pt x="130" y="253"/>
                </a:lnTo>
                <a:lnTo>
                  <a:pt x="128" y="240"/>
                </a:lnTo>
                <a:lnTo>
                  <a:pt x="128" y="228"/>
                </a:lnTo>
                <a:lnTo>
                  <a:pt x="128" y="217"/>
                </a:lnTo>
                <a:lnTo>
                  <a:pt x="131" y="206"/>
                </a:lnTo>
                <a:lnTo>
                  <a:pt x="134" y="194"/>
                </a:lnTo>
                <a:lnTo>
                  <a:pt x="137" y="184"/>
                </a:lnTo>
                <a:lnTo>
                  <a:pt x="142" y="174"/>
                </a:lnTo>
                <a:lnTo>
                  <a:pt x="148" y="163"/>
                </a:lnTo>
                <a:lnTo>
                  <a:pt x="158" y="149"/>
                </a:lnTo>
                <a:lnTo>
                  <a:pt x="170" y="136"/>
                </a:lnTo>
                <a:lnTo>
                  <a:pt x="183" y="124"/>
                </a:lnTo>
                <a:lnTo>
                  <a:pt x="198" y="115"/>
                </a:lnTo>
                <a:lnTo>
                  <a:pt x="214" y="108"/>
                </a:lnTo>
                <a:lnTo>
                  <a:pt x="230" y="102"/>
                </a:lnTo>
                <a:lnTo>
                  <a:pt x="248" y="99"/>
                </a:lnTo>
                <a:lnTo>
                  <a:pt x="267" y="97"/>
                </a:lnTo>
                <a:lnTo>
                  <a:pt x="285" y="99"/>
                </a:lnTo>
                <a:lnTo>
                  <a:pt x="302" y="102"/>
                </a:lnTo>
                <a:lnTo>
                  <a:pt x="320" y="108"/>
                </a:lnTo>
                <a:lnTo>
                  <a:pt x="336" y="115"/>
                </a:lnTo>
                <a:lnTo>
                  <a:pt x="351" y="124"/>
                </a:lnTo>
                <a:lnTo>
                  <a:pt x="364" y="136"/>
                </a:lnTo>
                <a:lnTo>
                  <a:pt x="376" y="149"/>
                </a:lnTo>
                <a:lnTo>
                  <a:pt x="386" y="163"/>
                </a:lnTo>
                <a:lnTo>
                  <a:pt x="392" y="174"/>
                </a:lnTo>
                <a:lnTo>
                  <a:pt x="396" y="184"/>
                </a:lnTo>
                <a:lnTo>
                  <a:pt x="399" y="194"/>
                </a:lnTo>
                <a:lnTo>
                  <a:pt x="402" y="206"/>
                </a:lnTo>
                <a:lnTo>
                  <a:pt x="404" y="217"/>
                </a:lnTo>
                <a:lnTo>
                  <a:pt x="405" y="228"/>
                </a:lnTo>
                <a:lnTo>
                  <a:pt x="405" y="240"/>
                </a:lnTo>
                <a:lnTo>
                  <a:pt x="404" y="253"/>
                </a:lnTo>
                <a:lnTo>
                  <a:pt x="402" y="265"/>
                </a:lnTo>
                <a:lnTo>
                  <a:pt x="399" y="278"/>
                </a:lnTo>
                <a:lnTo>
                  <a:pt x="389" y="303"/>
                </a:lnTo>
                <a:lnTo>
                  <a:pt x="377" y="331"/>
                </a:lnTo>
                <a:lnTo>
                  <a:pt x="360" y="359"/>
                </a:lnTo>
                <a:lnTo>
                  <a:pt x="352" y="371"/>
                </a:lnTo>
                <a:lnTo>
                  <a:pt x="346" y="384"/>
                </a:lnTo>
                <a:lnTo>
                  <a:pt x="343" y="398"/>
                </a:lnTo>
                <a:lnTo>
                  <a:pt x="342" y="404"/>
                </a:lnTo>
                <a:lnTo>
                  <a:pt x="343" y="409"/>
                </a:lnTo>
                <a:lnTo>
                  <a:pt x="346" y="415"/>
                </a:lnTo>
                <a:lnTo>
                  <a:pt x="352" y="421"/>
                </a:lnTo>
                <a:lnTo>
                  <a:pt x="358" y="427"/>
                </a:lnTo>
                <a:lnTo>
                  <a:pt x="367" y="432"/>
                </a:lnTo>
                <a:lnTo>
                  <a:pt x="385" y="440"/>
                </a:lnTo>
                <a:lnTo>
                  <a:pt x="404" y="449"/>
                </a:lnTo>
                <a:lnTo>
                  <a:pt x="424" y="458"/>
                </a:lnTo>
                <a:lnTo>
                  <a:pt x="445" y="467"/>
                </a:lnTo>
                <a:lnTo>
                  <a:pt x="461" y="479"/>
                </a:lnTo>
                <a:lnTo>
                  <a:pt x="476" y="491"/>
                </a:lnTo>
                <a:lnTo>
                  <a:pt x="489" y="504"/>
                </a:lnTo>
                <a:lnTo>
                  <a:pt x="502" y="519"/>
                </a:lnTo>
                <a:lnTo>
                  <a:pt x="513" y="535"/>
                </a:lnTo>
                <a:lnTo>
                  <a:pt x="522" y="551"/>
                </a:lnTo>
                <a:lnTo>
                  <a:pt x="529" y="569"/>
                </a:lnTo>
                <a:lnTo>
                  <a:pt x="533" y="586"/>
                </a:lnTo>
                <a:lnTo>
                  <a:pt x="535" y="592"/>
                </a:lnTo>
                <a:lnTo>
                  <a:pt x="533" y="597"/>
                </a:lnTo>
                <a:lnTo>
                  <a:pt x="532" y="601"/>
                </a:lnTo>
                <a:lnTo>
                  <a:pt x="531" y="605"/>
                </a:lnTo>
                <a:lnTo>
                  <a:pt x="528" y="608"/>
                </a:lnTo>
                <a:lnTo>
                  <a:pt x="523" y="611"/>
                </a:lnTo>
                <a:lnTo>
                  <a:pt x="519" y="614"/>
                </a:lnTo>
                <a:lnTo>
                  <a:pt x="514" y="614"/>
                </a:lnTo>
                <a:lnTo>
                  <a:pt x="500" y="617"/>
                </a:lnTo>
                <a:lnTo>
                  <a:pt x="455" y="620"/>
                </a:lnTo>
                <a:lnTo>
                  <a:pt x="380" y="623"/>
                </a:lnTo>
                <a:lnTo>
                  <a:pt x="267" y="625"/>
                </a:lnTo>
                <a:lnTo>
                  <a:pt x="153" y="623"/>
                </a:lnTo>
                <a:lnTo>
                  <a:pt x="77" y="620"/>
                </a:lnTo>
                <a:lnTo>
                  <a:pt x="34" y="617"/>
                </a:lnTo>
                <a:lnTo>
                  <a:pt x="19" y="614"/>
                </a:lnTo>
                <a:close/>
                <a:moveTo>
                  <a:pt x="723" y="508"/>
                </a:moveTo>
                <a:lnTo>
                  <a:pt x="723" y="508"/>
                </a:lnTo>
                <a:lnTo>
                  <a:pt x="721" y="511"/>
                </a:lnTo>
                <a:lnTo>
                  <a:pt x="716" y="514"/>
                </a:lnTo>
                <a:lnTo>
                  <a:pt x="712" y="517"/>
                </a:lnTo>
                <a:lnTo>
                  <a:pt x="707" y="517"/>
                </a:lnTo>
                <a:lnTo>
                  <a:pt x="698" y="519"/>
                </a:lnTo>
                <a:lnTo>
                  <a:pt x="675" y="521"/>
                </a:lnTo>
                <a:lnTo>
                  <a:pt x="635" y="524"/>
                </a:lnTo>
                <a:lnTo>
                  <a:pt x="578" y="526"/>
                </a:lnTo>
                <a:lnTo>
                  <a:pt x="569" y="510"/>
                </a:lnTo>
                <a:lnTo>
                  <a:pt x="558" y="494"/>
                </a:lnTo>
                <a:lnTo>
                  <a:pt x="548" y="479"/>
                </a:lnTo>
                <a:lnTo>
                  <a:pt x="535" y="464"/>
                </a:lnTo>
                <a:lnTo>
                  <a:pt x="522" y="451"/>
                </a:lnTo>
                <a:lnTo>
                  <a:pt x="507" y="438"/>
                </a:lnTo>
                <a:lnTo>
                  <a:pt x="492" y="426"/>
                </a:lnTo>
                <a:lnTo>
                  <a:pt x="476" y="415"/>
                </a:lnTo>
                <a:lnTo>
                  <a:pt x="451" y="402"/>
                </a:lnTo>
                <a:lnTo>
                  <a:pt x="426" y="393"/>
                </a:lnTo>
                <a:lnTo>
                  <a:pt x="414" y="387"/>
                </a:lnTo>
                <a:lnTo>
                  <a:pt x="427" y="365"/>
                </a:lnTo>
                <a:lnTo>
                  <a:pt x="438" y="345"/>
                </a:lnTo>
                <a:lnTo>
                  <a:pt x="448" y="324"/>
                </a:lnTo>
                <a:lnTo>
                  <a:pt x="455" y="303"/>
                </a:lnTo>
                <a:lnTo>
                  <a:pt x="461" y="286"/>
                </a:lnTo>
                <a:lnTo>
                  <a:pt x="466" y="267"/>
                </a:lnTo>
                <a:lnTo>
                  <a:pt x="467" y="249"/>
                </a:lnTo>
                <a:lnTo>
                  <a:pt x="469" y="233"/>
                </a:lnTo>
                <a:lnTo>
                  <a:pt x="470" y="217"/>
                </a:lnTo>
                <a:lnTo>
                  <a:pt x="469" y="202"/>
                </a:lnTo>
                <a:lnTo>
                  <a:pt x="467" y="187"/>
                </a:lnTo>
                <a:lnTo>
                  <a:pt x="464" y="174"/>
                </a:lnTo>
                <a:lnTo>
                  <a:pt x="460" y="162"/>
                </a:lnTo>
                <a:lnTo>
                  <a:pt x="455" y="150"/>
                </a:lnTo>
                <a:lnTo>
                  <a:pt x="451" y="138"/>
                </a:lnTo>
                <a:lnTo>
                  <a:pt x="445" y="130"/>
                </a:lnTo>
                <a:lnTo>
                  <a:pt x="429" y="105"/>
                </a:lnTo>
                <a:lnTo>
                  <a:pt x="420" y="94"/>
                </a:lnTo>
                <a:lnTo>
                  <a:pt x="411" y="84"/>
                </a:lnTo>
                <a:lnTo>
                  <a:pt x="401" y="75"/>
                </a:lnTo>
                <a:lnTo>
                  <a:pt x="389" y="68"/>
                </a:lnTo>
                <a:lnTo>
                  <a:pt x="377" y="60"/>
                </a:lnTo>
                <a:lnTo>
                  <a:pt x="366" y="53"/>
                </a:lnTo>
                <a:lnTo>
                  <a:pt x="374" y="41"/>
                </a:lnTo>
                <a:lnTo>
                  <a:pt x="385" y="31"/>
                </a:lnTo>
                <a:lnTo>
                  <a:pt x="395" y="22"/>
                </a:lnTo>
                <a:lnTo>
                  <a:pt x="405" y="15"/>
                </a:lnTo>
                <a:lnTo>
                  <a:pt x="417" y="9"/>
                </a:lnTo>
                <a:lnTo>
                  <a:pt x="429" y="4"/>
                </a:lnTo>
                <a:lnTo>
                  <a:pt x="444" y="1"/>
                </a:lnTo>
                <a:lnTo>
                  <a:pt x="460" y="0"/>
                </a:lnTo>
                <a:lnTo>
                  <a:pt x="477" y="1"/>
                </a:lnTo>
                <a:lnTo>
                  <a:pt x="495" y="4"/>
                </a:lnTo>
                <a:lnTo>
                  <a:pt x="513" y="10"/>
                </a:lnTo>
                <a:lnTo>
                  <a:pt x="529" y="18"/>
                </a:lnTo>
                <a:lnTo>
                  <a:pt x="542" y="27"/>
                </a:lnTo>
                <a:lnTo>
                  <a:pt x="557" y="38"/>
                </a:lnTo>
                <a:lnTo>
                  <a:pt x="569" y="52"/>
                </a:lnTo>
                <a:lnTo>
                  <a:pt x="579" y="66"/>
                </a:lnTo>
                <a:lnTo>
                  <a:pt x="584" y="77"/>
                </a:lnTo>
                <a:lnTo>
                  <a:pt x="590" y="87"/>
                </a:lnTo>
                <a:lnTo>
                  <a:pt x="592" y="97"/>
                </a:lnTo>
                <a:lnTo>
                  <a:pt x="595" y="109"/>
                </a:lnTo>
                <a:lnTo>
                  <a:pt x="597" y="121"/>
                </a:lnTo>
                <a:lnTo>
                  <a:pt x="598" y="131"/>
                </a:lnTo>
                <a:lnTo>
                  <a:pt x="598" y="144"/>
                </a:lnTo>
                <a:lnTo>
                  <a:pt x="597" y="156"/>
                </a:lnTo>
                <a:lnTo>
                  <a:pt x="594" y="168"/>
                </a:lnTo>
                <a:lnTo>
                  <a:pt x="591" y="181"/>
                </a:lnTo>
                <a:lnTo>
                  <a:pt x="582" y="208"/>
                </a:lnTo>
                <a:lnTo>
                  <a:pt x="570" y="234"/>
                </a:lnTo>
                <a:lnTo>
                  <a:pt x="554" y="262"/>
                </a:lnTo>
                <a:lnTo>
                  <a:pt x="545" y="274"/>
                </a:lnTo>
                <a:lnTo>
                  <a:pt x="539" y="287"/>
                </a:lnTo>
                <a:lnTo>
                  <a:pt x="535" y="300"/>
                </a:lnTo>
                <a:lnTo>
                  <a:pt x="535" y="306"/>
                </a:lnTo>
                <a:lnTo>
                  <a:pt x="536" y="312"/>
                </a:lnTo>
                <a:lnTo>
                  <a:pt x="539" y="318"/>
                </a:lnTo>
                <a:lnTo>
                  <a:pt x="544" y="324"/>
                </a:lnTo>
                <a:lnTo>
                  <a:pt x="551" y="330"/>
                </a:lnTo>
                <a:lnTo>
                  <a:pt x="558" y="334"/>
                </a:lnTo>
                <a:lnTo>
                  <a:pt x="578" y="343"/>
                </a:lnTo>
                <a:lnTo>
                  <a:pt x="597" y="352"/>
                </a:lnTo>
                <a:lnTo>
                  <a:pt x="617" y="361"/>
                </a:lnTo>
                <a:lnTo>
                  <a:pt x="637" y="370"/>
                </a:lnTo>
                <a:lnTo>
                  <a:pt x="653" y="381"/>
                </a:lnTo>
                <a:lnTo>
                  <a:pt x="669" y="393"/>
                </a:lnTo>
                <a:lnTo>
                  <a:pt x="682" y="406"/>
                </a:lnTo>
                <a:lnTo>
                  <a:pt x="696" y="421"/>
                </a:lnTo>
                <a:lnTo>
                  <a:pt x="706" y="438"/>
                </a:lnTo>
                <a:lnTo>
                  <a:pt x="715" y="454"/>
                </a:lnTo>
                <a:lnTo>
                  <a:pt x="721" y="471"/>
                </a:lnTo>
                <a:lnTo>
                  <a:pt x="726" y="489"/>
                </a:lnTo>
                <a:lnTo>
                  <a:pt x="726" y="495"/>
                </a:lnTo>
                <a:lnTo>
                  <a:pt x="726" y="499"/>
                </a:lnTo>
                <a:lnTo>
                  <a:pt x="723" y="508"/>
                </a:lnTo>
                <a:close/>
              </a:path>
            </a:pathLst>
          </a:custGeom>
          <a:solidFill>
            <a:schemeClr val="tx1">
              <a:lumMod val="75000"/>
              <a:lumOff val="25000"/>
            </a:schemeClr>
          </a:solidFill>
          <a:ln>
            <a:noFill/>
          </a:ln>
        </p:spPr>
        <p:txBody>
          <a:bodyPr wrap="none" anchor="ctr"/>
          <a:lstStyle/>
          <a:p>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487" y="4507230"/>
            <a:ext cx="1208176" cy="1208176"/>
          </a:xfrm>
          <a:prstGeom prst="roundRect">
            <a:avLst/>
          </a:prstGeom>
          <a:solidFill>
            <a:schemeClr val="bg2">
              <a:lumMod val="75000"/>
            </a:schemeClr>
          </a:solidFill>
        </p:spPr>
      </p:pic>
    </p:spTree>
    <p:extLst>
      <p:ext uri="{BB962C8B-B14F-4D97-AF65-F5344CB8AC3E}">
        <p14:creationId xmlns:p14="http://schemas.microsoft.com/office/powerpoint/2010/main" val="17908401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406</a:t>
            </a:fld>
            <a:endParaRPr lang="en-US" smtClean="0"/>
          </a:p>
        </p:txBody>
      </p:sp>
      <p:sp>
        <p:nvSpPr>
          <p:cNvPr id="3" name="Text Placeholder 2"/>
          <p:cNvSpPr>
            <a:spLocks noGrp="1"/>
          </p:cNvSpPr>
          <p:nvPr>
            <p:ph type="body" sz="quarter" idx="11"/>
          </p:nvPr>
        </p:nvSpPr>
        <p:spPr/>
        <p:txBody>
          <a:bodyPr/>
          <a:lstStyle/>
          <a:p>
            <a:r>
              <a:rPr lang="fr-FR" dirty="0"/>
              <a:t>Action : mises à jour des champs</a:t>
            </a:r>
          </a:p>
        </p:txBody>
      </p:sp>
      <p:sp>
        <p:nvSpPr>
          <p:cNvPr id="4" name="Text Placeholder 3"/>
          <p:cNvSpPr>
            <a:spLocks noGrp="1"/>
          </p:cNvSpPr>
          <p:nvPr>
            <p:ph type="body" sz="quarter" idx="12"/>
          </p:nvPr>
        </p:nvSpPr>
        <p:spPr>
          <a:xfrm>
            <a:off x="455733" y="1119674"/>
            <a:ext cx="11326692" cy="2090057"/>
          </a:xfrm>
        </p:spPr>
        <p:txBody>
          <a:bodyPr/>
          <a:lstStyle/>
          <a:p>
            <a:pPr lvl="1"/>
            <a:r>
              <a:rPr lang="fr-FR" dirty="0"/>
              <a:t>Les mises à jour des champs vous permettent de changer automatiquement la valeur </a:t>
            </a:r>
            <a:r>
              <a:rPr lang="fr-FR" dirty="0" smtClean="0"/>
              <a:t>d'un </a:t>
            </a:r>
            <a:r>
              <a:rPr lang="fr-FR" dirty="0"/>
              <a:t>champ par une valeur que vous spécifiez.</a:t>
            </a:r>
          </a:p>
          <a:p>
            <a:pPr lvl="1"/>
            <a:r>
              <a:rPr lang="fr-FR" dirty="0"/>
              <a:t>Selon le type de champ, vous pouvez appliquer une valeur spécifique, laisser la valeur vide, ou calculer une valeur à partir </a:t>
            </a:r>
            <a:r>
              <a:rPr lang="fr-FR" dirty="0" smtClean="0"/>
              <a:t>d'une </a:t>
            </a:r>
            <a:r>
              <a:rPr lang="fr-FR" dirty="0"/>
              <a:t>formule que vous créez.</a:t>
            </a:r>
          </a:p>
          <a:p>
            <a:pPr lvl="1"/>
            <a:r>
              <a:rPr lang="fr-FR" dirty="0"/>
              <a:t>Les mises à jour des champs peuvent déclencher à nouveau les règles de workflow. </a:t>
            </a:r>
          </a:p>
          <a:p>
            <a:endParaRPr lang="en-IN" dirty="0"/>
          </a:p>
        </p:txBody>
      </p:sp>
      <p:sp>
        <p:nvSpPr>
          <p:cNvPr id="5" name="TextBox 4"/>
          <p:cNvSpPr txBox="1"/>
          <p:nvPr/>
        </p:nvSpPr>
        <p:spPr>
          <a:xfrm>
            <a:off x="1737204" y="5151916"/>
            <a:ext cx="1881888" cy="1323439"/>
          </a:xfrm>
          <a:prstGeom prst="rect">
            <a:avLst/>
          </a:prstGeom>
          <a:noFill/>
        </p:spPr>
        <p:txBody>
          <a:bodyPr wrap="square" rtlCol="0">
            <a:spAutoFit/>
          </a:bodyPr>
          <a:lstStyle/>
          <a:p>
            <a:pPr algn="ctr"/>
            <a:r>
              <a:rPr lang="fr-FR" sz="2000" i="1" dirty="0">
                <a:solidFill>
                  <a:srgbClr val="19325C"/>
                </a:solidFill>
              </a:rPr>
              <a:t>Nouveau compte dans un secteur </a:t>
            </a:r>
            <a:r>
              <a:rPr lang="fr-FR" sz="2000" i="1" dirty="0" smtClean="0">
                <a:solidFill>
                  <a:srgbClr val="19325C"/>
                </a:solidFill>
              </a:rPr>
              <a:t>d'activité </a:t>
            </a:r>
            <a:r>
              <a:rPr lang="fr-FR" sz="2000" i="1" dirty="0">
                <a:solidFill>
                  <a:srgbClr val="19325C"/>
                </a:solidFill>
              </a:rPr>
              <a:t>ciblé</a:t>
            </a:r>
          </a:p>
        </p:txBody>
      </p:sp>
      <p:sp>
        <p:nvSpPr>
          <p:cNvPr id="6" name="TextBox 5"/>
          <p:cNvSpPr txBox="1"/>
          <p:nvPr/>
        </p:nvSpPr>
        <p:spPr>
          <a:xfrm>
            <a:off x="4410759" y="4484107"/>
            <a:ext cx="2762295" cy="707886"/>
          </a:xfrm>
          <a:prstGeom prst="rect">
            <a:avLst/>
          </a:prstGeom>
          <a:noFill/>
        </p:spPr>
        <p:txBody>
          <a:bodyPr wrap="none" rtlCol="0">
            <a:spAutoFit/>
          </a:bodyPr>
          <a:lstStyle/>
          <a:p>
            <a:pPr algn="ctr"/>
            <a:r>
              <a:rPr lang="fr-FR" sz="2000" i="1" dirty="0">
                <a:solidFill>
                  <a:srgbClr val="19325C"/>
                </a:solidFill>
              </a:rPr>
              <a:t>Changer le</a:t>
            </a:r>
            <a:br>
              <a:rPr lang="fr-FR" sz="2000" i="1" dirty="0">
                <a:solidFill>
                  <a:srgbClr val="19325C"/>
                </a:solidFill>
              </a:rPr>
            </a:br>
            <a:r>
              <a:rPr lang="fr-FR" sz="2000" i="1" dirty="0">
                <a:solidFill>
                  <a:srgbClr val="19325C"/>
                </a:solidFill>
              </a:rPr>
              <a:t>type </a:t>
            </a:r>
            <a:r>
              <a:rPr lang="fr-FR" sz="2000" i="1" dirty="0" smtClean="0">
                <a:solidFill>
                  <a:srgbClr val="19325C"/>
                </a:solidFill>
              </a:rPr>
              <a:t>d'enregistrement</a:t>
            </a:r>
            <a:endParaRPr lang="fr-FR" sz="2000" i="1" dirty="0">
              <a:solidFill>
                <a:srgbClr val="19325C"/>
              </a:solidFill>
            </a:endParaRPr>
          </a:p>
        </p:txBody>
      </p:sp>
      <p:sp>
        <p:nvSpPr>
          <p:cNvPr id="7" name="TextBox 6"/>
          <p:cNvSpPr txBox="1"/>
          <p:nvPr/>
        </p:nvSpPr>
        <p:spPr>
          <a:xfrm>
            <a:off x="6911839" y="4294241"/>
            <a:ext cx="3980577" cy="707886"/>
          </a:xfrm>
          <a:prstGeom prst="rect">
            <a:avLst/>
          </a:prstGeom>
          <a:noFill/>
        </p:spPr>
        <p:txBody>
          <a:bodyPr wrap="none" rtlCol="0">
            <a:spAutoFit/>
          </a:bodyPr>
          <a:lstStyle/>
          <a:p>
            <a:pPr algn="ctr"/>
            <a:r>
              <a:rPr lang="fr-FR" sz="2000" i="1" dirty="0">
                <a:solidFill>
                  <a:srgbClr val="19325C"/>
                </a:solidFill>
              </a:rPr>
              <a:t>Afficher les champs uniquement</a:t>
            </a:r>
            <a:br>
              <a:rPr lang="fr-FR" sz="2000" i="1" dirty="0">
                <a:solidFill>
                  <a:srgbClr val="19325C"/>
                </a:solidFill>
              </a:rPr>
            </a:br>
            <a:r>
              <a:rPr lang="fr-FR" sz="2000" i="1" dirty="0">
                <a:solidFill>
                  <a:srgbClr val="19325C"/>
                </a:solidFill>
              </a:rPr>
              <a:t>au secteur </a:t>
            </a:r>
            <a:r>
              <a:rPr lang="fr-FR" sz="2000" i="1" dirty="0" smtClean="0">
                <a:solidFill>
                  <a:srgbClr val="19325C"/>
                </a:solidFill>
              </a:rPr>
              <a:t>d'activité </a:t>
            </a:r>
            <a:r>
              <a:rPr lang="fr-FR" sz="2000" i="1" dirty="0">
                <a:solidFill>
                  <a:srgbClr val="19325C"/>
                </a:solidFill>
              </a:rPr>
              <a:t>ciblé</a:t>
            </a:r>
          </a:p>
        </p:txBody>
      </p:sp>
      <p:sp>
        <p:nvSpPr>
          <p:cNvPr id="8" name="Right Arrow 11"/>
          <p:cNvSpPr/>
          <p:nvPr/>
        </p:nvSpPr>
        <p:spPr>
          <a:xfrm rot="21000703">
            <a:off x="3142927" y="3800606"/>
            <a:ext cx="1811928" cy="5538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9" name="Right Arrow 12"/>
          <p:cNvSpPr/>
          <p:nvPr/>
        </p:nvSpPr>
        <p:spPr>
          <a:xfrm>
            <a:off x="6256679" y="3607714"/>
            <a:ext cx="1590369" cy="583487"/>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1" name="Right Arrow 18"/>
          <p:cNvSpPr/>
          <p:nvPr/>
        </p:nvSpPr>
        <p:spPr>
          <a:xfrm rot="1817089">
            <a:off x="3034709" y="4992950"/>
            <a:ext cx="1899234" cy="556247"/>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2" name="Right Arrow 20"/>
          <p:cNvSpPr/>
          <p:nvPr/>
        </p:nvSpPr>
        <p:spPr>
          <a:xfrm>
            <a:off x="5867380" y="5717208"/>
            <a:ext cx="1600037" cy="556247"/>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3" name="TextBox 12"/>
          <p:cNvSpPr txBox="1"/>
          <p:nvPr/>
        </p:nvSpPr>
        <p:spPr>
          <a:xfrm>
            <a:off x="7537353" y="6256641"/>
            <a:ext cx="2012602" cy="400110"/>
          </a:xfrm>
          <a:prstGeom prst="rect">
            <a:avLst/>
          </a:prstGeom>
          <a:noFill/>
        </p:spPr>
        <p:txBody>
          <a:bodyPr wrap="none" rtlCol="0">
            <a:spAutoFit/>
          </a:bodyPr>
          <a:lstStyle/>
          <a:p>
            <a:r>
              <a:rPr lang="fr-FR" sz="2000" i="1">
                <a:solidFill>
                  <a:srgbClr val="19325C"/>
                </a:solidFill>
              </a:rPr>
              <a:t>Équipe marketing</a:t>
            </a:r>
          </a:p>
        </p:txBody>
      </p:sp>
      <p:sp>
        <p:nvSpPr>
          <p:cNvPr id="16" name="Freeform 114"/>
          <p:cNvSpPr>
            <a:spLocks noChangeArrowheads="1"/>
          </p:cNvSpPr>
          <p:nvPr/>
        </p:nvSpPr>
        <p:spPr bwMode="auto">
          <a:xfrm>
            <a:off x="7831577" y="5235234"/>
            <a:ext cx="1198944" cy="1037550"/>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tx1">
              <a:lumMod val="75000"/>
              <a:lumOff val="25000"/>
            </a:schemeClr>
          </a:solidFill>
          <a:ln>
            <a:noFill/>
          </a:ln>
        </p:spPr>
        <p:txBody>
          <a:bodyPr wrap="none" anchor="ctr"/>
          <a:lstStyle/>
          <a:p>
            <a:endParaRPr lang="en-US"/>
          </a:p>
        </p:txBody>
      </p:sp>
      <p:sp>
        <p:nvSpPr>
          <p:cNvPr id="17" name="Freeform 278"/>
          <p:cNvSpPr>
            <a:spLocks noChangeArrowheads="1"/>
          </p:cNvSpPr>
          <p:nvPr/>
        </p:nvSpPr>
        <p:spPr bwMode="auto">
          <a:xfrm>
            <a:off x="8301095" y="3358833"/>
            <a:ext cx="1018567" cy="810831"/>
          </a:xfrm>
          <a:custGeom>
            <a:avLst/>
            <a:gdLst>
              <a:gd name="T0" fmla="*/ 13594033 w 704"/>
              <a:gd name="T1" fmla="*/ 10064382 h 560"/>
              <a:gd name="T2" fmla="*/ 9843943 w 704"/>
              <a:gd name="T3" fmla="*/ 13809069 h 560"/>
              <a:gd name="T4" fmla="*/ 5742186 w 704"/>
              <a:gd name="T5" fmla="*/ 14160316 h 560"/>
              <a:gd name="T6" fmla="*/ 1171882 w 704"/>
              <a:gd name="T7" fmla="*/ 11234747 h 560"/>
              <a:gd name="T8" fmla="*/ 0 w 704"/>
              <a:gd name="T9" fmla="*/ 7255781 h 560"/>
              <a:gd name="T10" fmla="*/ 1992096 w 704"/>
              <a:gd name="T11" fmla="*/ 2340386 h 560"/>
              <a:gd name="T12" fmla="*/ 7031290 w 704"/>
              <a:gd name="T13" fmla="*/ 0 h 560"/>
              <a:gd name="T14" fmla="*/ 11015825 w 704"/>
              <a:gd name="T15" fmla="*/ 1404300 h 560"/>
              <a:gd name="T16" fmla="*/ 14179803 w 704"/>
              <a:gd name="T17" fmla="*/ 5734170 h 560"/>
              <a:gd name="T18" fmla="*/ 117222 w 704"/>
              <a:gd name="T19" fmla="*/ 31246200 h 560"/>
              <a:gd name="T20" fmla="*/ 3047098 w 704"/>
              <a:gd name="T21" fmla="*/ 26916331 h 560"/>
              <a:gd name="T22" fmla="*/ 7031290 w 704"/>
              <a:gd name="T23" fmla="*/ 25745966 h 560"/>
              <a:gd name="T24" fmla="*/ 12070484 w 704"/>
              <a:gd name="T25" fmla="*/ 27735449 h 560"/>
              <a:gd name="T26" fmla="*/ 14179803 w 704"/>
              <a:gd name="T27" fmla="*/ 32767812 h 560"/>
              <a:gd name="T28" fmla="*/ 12891041 w 704"/>
              <a:gd name="T29" fmla="*/ 36746434 h 560"/>
              <a:gd name="T30" fmla="*/ 8672062 w 704"/>
              <a:gd name="T31" fmla="*/ 39672346 h 560"/>
              <a:gd name="T32" fmla="*/ 4335859 w 704"/>
              <a:gd name="T33" fmla="*/ 39321100 h 560"/>
              <a:gd name="T34" fmla="*/ 468890 w 704"/>
              <a:gd name="T35" fmla="*/ 35576413 h 560"/>
              <a:gd name="T36" fmla="*/ 0 w 704"/>
              <a:gd name="T37" fmla="*/ 58279499 h 560"/>
              <a:gd name="T38" fmla="*/ 1992096 w 704"/>
              <a:gd name="T39" fmla="*/ 53364448 h 560"/>
              <a:gd name="T40" fmla="*/ 7031290 w 704"/>
              <a:gd name="T41" fmla="*/ 51257997 h 560"/>
              <a:gd name="T42" fmla="*/ 11015825 w 704"/>
              <a:gd name="T43" fmla="*/ 52428362 h 560"/>
              <a:gd name="T44" fmla="*/ 14179803 w 704"/>
              <a:gd name="T45" fmla="*/ 56992167 h 560"/>
              <a:gd name="T46" fmla="*/ 13594033 w 704"/>
              <a:gd name="T47" fmla="*/ 61088100 h 560"/>
              <a:gd name="T48" fmla="*/ 9843943 w 704"/>
              <a:gd name="T49" fmla="*/ 64833130 h 560"/>
              <a:gd name="T50" fmla="*/ 5742186 w 704"/>
              <a:gd name="T51" fmla="*/ 65184034 h 560"/>
              <a:gd name="T52" fmla="*/ 1171882 w 704"/>
              <a:gd name="T53" fmla="*/ 62258465 h 560"/>
              <a:gd name="T54" fmla="*/ 25547295 w 704"/>
              <a:gd name="T55" fmla="*/ 11468683 h 560"/>
              <a:gd name="T56" fmla="*/ 25898962 w 704"/>
              <a:gd name="T57" fmla="*/ 1989483 h 560"/>
              <a:gd name="T58" fmla="*/ 27305289 w 704"/>
              <a:gd name="T59" fmla="*/ 351247 h 560"/>
              <a:gd name="T60" fmla="*/ 78517101 w 704"/>
              <a:gd name="T61" fmla="*/ 0 h 560"/>
              <a:gd name="T62" fmla="*/ 80978086 w 704"/>
              <a:gd name="T63" fmla="*/ 936086 h 560"/>
              <a:gd name="T64" fmla="*/ 82149968 w 704"/>
              <a:gd name="T65" fmla="*/ 2925569 h 560"/>
              <a:gd name="T66" fmla="*/ 82384413 w 704"/>
              <a:gd name="T67" fmla="*/ 9010985 h 560"/>
              <a:gd name="T68" fmla="*/ 81798643 w 704"/>
              <a:gd name="T69" fmla="*/ 12639047 h 560"/>
              <a:gd name="T70" fmla="*/ 79688982 w 704"/>
              <a:gd name="T71" fmla="*/ 14043348 h 560"/>
              <a:gd name="T72" fmla="*/ 28242725 w 704"/>
              <a:gd name="T73" fmla="*/ 14394251 h 560"/>
              <a:gd name="T74" fmla="*/ 25898962 w 704"/>
              <a:gd name="T75" fmla="*/ 12639047 h 560"/>
              <a:gd name="T76" fmla="*/ 28242725 w 704"/>
              <a:gd name="T77" fmla="*/ 39906282 h 560"/>
              <a:gd name="T78" fmla="*/ 25898962 w 704"/>
              <a:gd name="T79" fmla="*/ 38150735 h 560"/>
              <a:gd name="T80" fmla="*/ 25547295 w 704"/>
              <a:gd name="T81" fmla="*/ 28671535 h 560"/>
              <a:gd name="T82" fmla="*/ 26367852 w 704"/>
              <a:gd name="T83" fmla="*/ 26565084 h 560"/>
              <a:gd name="T84" fmla="*/ 28242725 w 704"/>
              <a:gd name="T85" fmla="*/ 25745966 h 560"/>
              <a:gd name="T86" fmla="*/ 79688982 w 704"/>
              <a:gd name="T87" fmla="*/ 25862934 h 560"/>
              <a:gd name="T88" fmla="*/ 81798643 w 704"/>
              <a:gd name="T89" fmla="*/ 27501513 h 560"/>
              <a:gd name="T90" fmla="*/ 82384413 w 704"/>
              <a:gd name="T91" fmla="*/ 30895297 h 560"/>
              <a:gd name="T92" fmla="*/ 82149968 w 704"/>
              <a:gd name="T93" fmla="*/ 36980713 h 560"/>
              <a:gd name="T94" fmla="*/ 80978086 w 704"/>
              <a:gd name="T95" fmla="*/ 38970196 h 560"/>
              <a:gd name="T96" fmla="*/ 78517101 w 704"/>
              <a:gd name="T97" fmla="*/ 39906282 h 560"/>
              <a:gd name="T98" fmla="*/ 27305289 w 704"/>
              <a:gd name="T99" fmla="*/ 65184034 h 560"/>
              <a:gd name="T100" fmla="*/ 25664517 w 704"/>
              <a:gd name="T101" fmla="*/ 63194894 h 560"/>
              <a:gd name="T102" fmla="*/ 25664517 w 704"/>
              <a:gd name="T103" fmla="*/ 53481415 h 560"/>
              <a:gd name="T104" fmla="*/ 26719176 w 704"/>
              <a:gd name="T105" fmla="*/ 51726211 h 560"/>
              <a:gd name="T106" fmla="*/ 78517101 w 704"/>
              <a:gd name="T107" fmla="*/ 51257997 h 560"/>
              <a:gd name="T108" fmla="*/ 80392317 w 704"/>
              <a:gd name="T109" fmla="*/ 51608900 h 560"/>
              <a:gd name="T110" fmla="*/ 82032746 w 704"/>
              <a:gd name="T111" fmla="*/ 53481415 h 560"/>
              <a:gd name="T112" fmla="*/ 82384413 w 704"/>
              <a:gd name="T113" fmla="*/ 58279499 h 560"/>
              <a:gd name="T114" fmla="*/ 82032746 w 704"/>
              <a:gd name="T115" fmla="*/ 62960615 h 560"/>
              <a:gd name="T116" fmla="*/ 80392317 w 704"/>
              <a:gd name="T117" fmla="*/ 64833130 h 560"/>
              <a:gd name="T118" fmla="*/ 28242725 w 704"/>
              <a:gd name="T119" fmla="*/ 65418313 h 5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4" h="560">
                <a:moveTo>
                  <a:pt x="121" y="62"/>
                </a:moveTo>
                <a:lnTo>
                  <a:pt x="121" y="62"/>
                </a:lnTo>
                <a:lnTo>
                  <a:pt x="121" y="74"/>
                </a:lnTo>
                <a:lnTo>
                  <a:pt x="116" y="86"/>
                </a:lnTo>
                <a:lnTo>
                  <a:pt x="110" y="96"/>
                </a:lnTo>
                <a:lnTo>
                  <a:pt x="103" y="105"/>
                </a:lnTo>
                <a:lnTo>
                  <a:pt x="94" y="112"/>
                </a:lnTo>
                <a:lnTo>
                  <a:pt x="84" y="118"/>
                </a:lnTo>
                <a:lnTo>
                  <a:pt x="74" y="121"/>
                </a:lnTo>
                <a:lnTo>
                  <a:pt x="60" y="123"/>
                </a:lnTo>
                <a:lnTo>
                  <a:pt x="49" y="121"/>
                </a:lnTo>
                <a:lnTo>
                  <a:pt x="37" y="118"/>
                </a:lnTo>
                <a:lnTo>
                  <a:pt x="26" y="112"/>
                </a:lnTo>
                <a:lnTo>
                  <a:pt x="17" y="105"/>
                </a:lnTo>
                <a:lnTo>
                  <a:pt x="10" y="96"/>
                </a:lnTo>
                <a:lnTo>
                  <a:pt x="4" y="86"/>
                </a:lnTo>
                <a:lnTo>
                  <a:pt x="1" y="74"/>
                </a:lnTo>
                <a:lnTo>
                  <a:pt x="0" y="62"/>
                </a:lnTo>
                <a:lnTo>
                  <a:pt x="1" y="49"/>
                </a:lnTo>
                <a:lnTo>
                  <a:pt x="4" y="39"/>
                </a:lnTo>
                <a:lnTo>
                  <a:pt x="10" y="28"/>
                </a:lnTo>
                <a:lnTo>
                  <a:pt x="17" y="20"/>
                </a:lnTo>
                <a:lnTo>
                  <a:pt x="26" y="12"/>
                </a:lnTo>
                <a:lnTo>
                  <a:pt x="37" y="6"/>
                </a:lnTo>
                <a:lnTo>
                  <a:pt x="49" y="2"/>
                </a:lnTo>
                <a:lnTo>
                  <a:pt x="60" y="0"/>
                </a:lnTo>
                <a:lnTo>
                  <a:pt x="74" y="2"/>
                </a:lnTo>
                <a:lnTo>
                  <a:pt x="84" y="6"/>
                </a:lnTo>
                <a:lnTo>
                  <a:pt x="94" y="12"/>
                </a:lnTo>
                <a:lnTo>
                  <a:pt x="103" y="20"/>
                </a:lnTo>
                <a:lnTo>
                  <a:pt x="110" y="28"/>
                </a:lnTo>
                <a:lnTo>
                  <a:pt x="116" y="39"/>
                </a:lnTo>
                <a:lnTo>
                  <a:pt x="121" y="49"/>
                </a:lnTo>
                <a:lnTo>
                  <a:pt x="121" y="62"/>
                </a:lnTo>
                <a:close/>
                <a:moveTo>
                  <a:pt x="0" y="280"/>
                </a:moveTo>
                <a:lnTo>
                  <a:pt x="0" y="280"/>
                </a:lnTo>
                <a:lnTo>
                  <a:pt x="1" y="267"/>
                </a:lnTo>
                <a:lnTo>
                  <a:pt x="4" y="257"/>
                </a:lnTo>
                <a:lnTo>
                  <a:pt x="10" y="246"/>
                </a:lnTo>
                <a:lnTo>
                  <a:pt x="17" y="237"/>
                </a:lnTo>
                <a:lnTo>
                  <a:pt x="26" y="230"/>
                </a:lnTo>
                <a:lnTo>
                  <a:pt x="37" y="224"/>
                </a:lnTo>
                <a:lnTo>
                  <a:pt x="49" y="220"/>
                </a:lnTo>
                <a:lnTo>
                  <a:pt x="60" y="220"/>
                </a:lnTo>
                <a:lnTo>
                  <a:pt x="74" y="220"/>
                </a:lnTo>
                <a:lnTo>
                  <a:pt x="84" y="224"/>
                </a:lnTo>
                <a:lnTo>
                  <a:pt x="94" y="230"/>
                </a:lnTo>
                <a:lnTo>
                  <a:pt x="103" y="237"/>
                </a:lnTo>
                <a:lnTo>
                  <a:pt x="110" y="246"/>
                </a:lnTo>
                <a:lnTo>
                  <a:pt x="116" y="257"/>
                </a:lnTo>
                <a:lnTo>
                  <a:pt x="121" y="267"/>
                </a:lnTo>
                <a:lnTo>
                  <a:pt x="121" y="280"/>
                </a:lnTo>
                <a:lnTo>
                  <a:pt x="121" y="292"/>
                </a:lnTo>
                <a:lnTo>
                  <a:pt x="116" y="304"/>
                </a:lnTo>
                <a:lnTo>
                  <a:pt x="110" y="314"/>
                </a:lnTo>
                <a:lnTo>
                  <a:pt x="103" y="323"/>
                </a:lnTo>
                <a:lnTo>
                  <a:pt x="94" y="330"/>
                </a:lnTo>
                <a:lnTo>
                  <a:pt x="84" y="336"/>
                </a:lnTo>
                <a:lnTo>
                  <a:pt x="74" y="339"/>
                </a:lnTo>
                <a:lnTo>
                  <a:pt x="60" y="341"/>
                </a:lnTo>
                <a:lnTo>
                  <a:pt x="49" y="339"/>
                </a:lnTo>
                <a:lnTo>
                  <a:pt x="37" y="336"/>
                </a:lnTo>
                <a:lnTo>
                  <a:pt x="26" y="330"/>
                </a:lnTo>
                <a:lnTo>
                  <a:pt x="17" y="323"/>
                </a:lnTo>
                <a:lnTo>
                  <a:pt x="10" y="314"/>
                </a:lnTo>
                <a:lnTo>
                  <a:pt x="4" y="304"/>
                </a:lnTo>
                <a:lnTo>
                  <a:pt x="1" y="292"/>
                </a:lnTo>
                <a:lnTo>
                  <a:pt x="0" y="280"/>
                </a:lnTo>
                <a:close/>
                <a:moveTo>
                  <a:pt x="0" y="498"/>
                </a:moveTo>
                <a:lnTo>
                  <a:pt x="0" y="498"/>
                </a:lnTo>
                <a:lnTo>
                  <a:pt x="1" y="487"/>
                </a:lnTo>
                <a:lnTo>
                  <a:pt x="4" y="475"/>
                </a:lnTo>
                <a:lnTo>
                  <a:pt x="10" y="464"/>
                </a:lnTo>
                <a:lnTo>
                  <a:pt x="17" y="456"/>
                </a:lnTo>
                <a:lnTo>
                  <a:pt x="26" y="448"/>
                </a:lnTo>
                <a:lnTo>
                  <a:pt x="37" y="442"/>
                </a:lnTo>
                <a:lnTo>
                  <a:pt x="49" y="438"/>
                </a:lnTo>
                <a:lnTo>
                  <a:pt x="60" y="438"/>
                </a:lnTo>
                <a:lnTo>
                  <a:pt x="74" y="438"/>
                </a:lnTo>
                <a:lnTo>
                  <a:pt x="84" y="442"/>
                </a:lnTo>
                <a:lnTo>
                  <a:pt x="94" y="448"/>
                </a:lnTo>
                <a:lnTo>
                  <a:pt x="103" y="456"/>
                </a:lnTo>
                <a:lnTo>
                  <a:pt x="110" y="464"/>
                </a:lnTo>
                <a:lnTo>
                  <a:pt x="116" y="475"/>
                </a:lnTo>
                <a:lnTo>
                  <a:pt x="121" y="487"/>
                </a:lnTo>
                <a:lnTo>
                  <a:pt x="121" y="498"/>
                </a:lnTo>
                <a:lnTo>
                  <a:pt x="121" y="510"/>
                </a:lnTo>
                <a:lnTo>
                  <a:pt x="116" y="522"/>
                </a:lnTo>
                <a:lnTo>
                  <a:pt x="110" y="532"/>
                </a:lnTo>
                <a:lnTo>
                  <a:pt x="103" y="541"/>
                </a:lnTo>
                <a:lnTo>
                  <a:pt x="94" y="548"/>
                </a:lnTo>
                <a:lnTo>
                  <a:pt x="84" y="554"/>
                </a:lnTo>
                <a:lnTo>
                  <a:pt x="74" y="557"/>
                </a:lnTo>
                <a:lnTo>
                  <a:pt x="60" y="559"/>
                </a:lnTo>
                <a:lnTo>
                  <a:pt x="49" y="557"/>
                </a:lnTo>
                <a:lnTo>
                  <a:pt x="37" y="554"/>
                </a:lnTo>
                <a:lnTo>
                  <a:pt x="26" y="548"/>
                </a:lnTo>
                <a:lnTo>
                  <a:pt x="17" y="541"/>
                </a:lnTo>
                <a:lnTo>
                  <a:pt x="10" y="532"/>
                </a:lnTo>
                <a:lnTo>
                  <a:pt x="4" y="522"/>
                </a:lnTo>
                <a:lnTo>
                  <a:pt x="1" y="510"/>
                </a:lnTo>
                <a:lnTo>
                  <a:pt x="0" y="498"/>
                </a:lnTo>
                <a:close/>
                <a:moveTo>
                  <a:pt x="218" y="98"/>
                </a:moveTo>
                <a:lnTo>
                  <a:pt x="218" y="25"/>
                </a:lnTo>
                <a:lnTo>
                  <a:pt x="219" y="21"/>
                </a:lnTo>
                <a:lnTo>
                  <a:pt x="221" y="17"/>
                </a:lnTo>
                <a:lnTo>
                  <a:pt x="222" y="12"/>
                </a:lnTo>
                <a:lnTo>
                  <a:pt x="225" y="9"/>
                </a:lnTo>
                <a:lnTo>
                  <a:pt x="228" y="5"/>
                </a:lnTo>
                <a:lnTo>
                  <a:pt x="233" y="3"/>
                </a:lnTo>
                <a:lnTo>
                  <a:pt x="237" y="2"/>
                </a:lnTo>
                <a:lnTo>
                  <a:pt x="241" y="0"/>
                </a:lnTo>
                <a:lnTo>
                  <a:pt x="670" y="0"/>
                </a:lnTo>
                <a:lnTo>
                  <a:pt x="676" y="2"/>
                </a:lnTo>
                <a:lnTo>
                  <a:pt x="680" y="3"/>
                </a:lnTo>
                <a:lnTo>
                  <a:pt x="686" y="5"/>
                </a:lnTo>
                <a:lnTo>
                  <a:pt x="691" y="8"/>
                </a:lnTo>
                <a:lnTo>
                  <a:pt x="694" y="12"/>
                </a:lnTo>
                <a:lnTo>
                  <a:pt x="698" y="17"/>
                </a:lnTo>
                <a:lnTo>
                  <a:pt x="700" y="21"/>
                </a:lnTo>
                <a:lnTo>
                  <a:pt x="701" y="25"/>
                </a:lnTo>
                <a:lnTo>
                  <a:pt x="703" y="46"/>
                </a:lnTo>
                <a:lnTo>
                  <a:pt x="703" y="62"/>
                </a:lnTo>
                <a:lnTo>
                  <a:pt x="703" y="77"/>
                </a:lnTo>
                <a:lnTo>
                  <a:pt x="701" y="98"/>
                </a:lnTo>
                <a:lnTo>
                  <a:pt x="700" y="102"/>
                </a:lnTo>
                <a:lnTo>
                  <a:pt x="698" y="108"/>
                </a:lnTo>
                <a:lnTo>
                  <a:pt x="694" y="111"/>
                </a:lnTo>
                <a:lnTo>
                  <a:pt x="691" y="115"/>
                </a:lnTo>
                <a:lnTo>
                  <a:pt x="686" y="118"/>
                </a:lnTo>
                <a:lnTo>
                  <a:pt x="680" y="120"/>
                </a:lnTo>
                <a:lnTo>
                  <a:pt x="676" y="121"/>
                </a:lnTo>
                <a:lnTo>
                  <a:pt x="670" y="123"/>
                </a:lnTo>
                <a:lnTo>
                  <a:pt x="241" y="123"/>
                </a:lnTo>
                <a:lnTo>
                  <a:pt x="233" y="121"/>
                </a:lnTo>
                <a:lnTo>
                  <a:pt x="225" y="115"/>
                </a:lnTo>
                <a:lnTo>
                  <a:pt x="222" y="112"/>
                </a:lnTo>
                <a:lnTo>
                  <a:pt x="221" y="108"/>
                </a:lnTo>
                <a:lnTo>
                  <a:pt x="219" y="102"/>
                </a:lnTo>
                <a:lnTo>
                  <a:pt x="218" y="98"/>
                </a:lnTo>
                <a:close/>
                <a:moveTo>
                  <a:pt x="241" y="341"/>
                </a:moveTo>
                <a:lnTo>
                  <a:pt x="241" y="341"/>
                </a:lnTo>
                <a:lnTo>
                  <a:pt x="233" y="339"/>
                </a:lnTo>
                <a:lnTo>
                  <a:pt x="225" y="333"/>
                </a:lnTo>
                <a:lnTo>
                  <a:pt x="222" y="330"/>
                </a:lnTo>
                <a:lnTo>
                  <a:pt x="221" y="326"/>
                </a:lnTo>
                <a:lnTo>
                  <a:pt x="219" y="321"/>
                </a:lnTo>
                <a:lnTo>
                  <a:pt x="218" y="316"/>
                </a:lnTo>
                <a:lnTo>
                  <a:pt x="218" y="245"/>
                </a:lnTo>
                <a:lnTo>
                  <a:pt x="219" y="239"/>
                </a:lnTo>
                <a:lnTo>
                  <a:pt x="221" y="235"/>
                </a:lnTo>
                <a:lnTo>
                  <a:pt x="222" y="230"/>
                </a:lnTo>
                <a:lnTo>
                  <a:pt x="225" y="227"/>
                </a:lnTo>
                <a:lnTo>
                  <a:pt x="228" y="224"/>
                </a:lnTo>
                <a:lnTo>
                  <a:pt x="233" y="221"/>
                </a:lnTo>
                <a:lnTo>
                  <a:pt x="237" y="220"/>
                </a:lnTo>
                <a:lnTo>
                  <a:pt x="241" y="220"/>
                </a:lnTo>
                <a:lnTo>
                  <a:pt x="670" y="220"/>
                </a:lnTo>
                <a:lnTo>
                  <a:pt x="676" y="220"/>
                </a:lnTo>
                <a:lnTo>
                  <a:pt x="680" y="221"/>
                </a:lnTo>
                <a:lnTo>
                  <a:pt x="686" y="223"/>
                </a:lnTo>
                <a:lnTo>
                  <a:pt x="691" y="226"/>
                </a:lnTo>
                <a:lnTo>
                  <a:pt x="694" y="230"/>
                </a:lnTo>
                <a:lnTo>
                  <a:pt x="698" y="235"/>
                </a:lnTo>
                <a:lnTo>
                  <a:pt x="700" y="239"/>
                </a:lnTo>
                <a:lnTo>
                  <a:pt x="701" y="245"/>
                </a:lnTo>
                <a:lnTo>
                  <a:pt x="703" y="264"/>
                </a:lnTo>
                <a:lnTo>
                  <a:pt x="703" y="280"/>
                </a:lnTo>
                <a:lnTo>
                  <a:pt x="703" y="295"/>
                </a:lnTo>
                <a:lnTo>
                  <a:pt x="701" y="316"/>
                </a:lnTo>
                <a:lnTo>
                  <a:pt x="700" y="320"/>
                </a:lnTo>
                <a:lnTo>
                  <a:pt x="698" y="326"/>
                </a:lnTo>
                <a:lnTo>
                  <a:pt x="694" y="330"/>
                </a:lnTo>
                <a:lnTo>
                  <a:pt x="691" y="333"/>
                </a:lnTo>
                <a:lnTo>
                  <a:pt x="686" y="336"/>
                </a:lnTo>
                <a:lnTo>
                  <a:pt x="680" y="339"/>
                </a:lnTo>
                <a:lnTo>
                  <a:pt x="676" y="341"/>
                </a:lnTo>
                <a:lnTo>
                  <a:pt x="670" y="341"/>
                </a:lnTo>
                <a:lnTo>
                  <a:pt x="241" y="341"/>
                </a:lnTo>
                <a:close/>
                <a:moveTo>
                  <a:pt x="241" y="559"/>
                </a:moveTo>
                <a:lnTo>
                  <a:pt x="241" y="559"/>
                </a:lnTo>
                <a:lnTo>
                  <a:pt x="233" y="557"/>
                </a:lnTo>
                <a:lnTo>
                  <a:pt x="225" y="551"/>
                </a:lnTo>
                <a:lnTo>
                  <a:pt x="222" y="548"/>
                </a:lnTo>
                <a:lnTo>
                  <a:pt x="221" y="544"/>
                </a:lnTo>
                <a:lnTo>
                  <a:pt x="219" y="540"/>
                </a:lnTo>
                <a:lnTo>
                  <a:pt x="218" y="534"/>
                </a:lnTo>
                <a:lnTo>
                  <a:pt x="218" y="463"/>
                </a:lnTo>
                <a:lnTo>
                  <a:pt x="219" y="457"/>
                </a:lnTo>
                <a:lnTo>
                  <a:pt x="221" y="453"/>
                </a:lnTo>
                <a:lnTo>
                  <a:pt x="222" y="448"/>
                </a:lnTo>
                <a:lnTo>
                  <a:pt x="225" y="445"/>
                </a:lnTo>
                <a:lnTo>
                  <a:pt x="228" y="442"/>
                </a:lnTo>
                <a:lnTo>
                  <a:pt x="233" y="439"/>
                </a:lnTo>
                <a:lnTo>
                  <a:pt x="237" y="438"/>
                </a:lnTo>
                <a:lnTo>
                  <a:pt x="241" y="438"/>
                </a:lnTo>
                <a:lnTo>
                  <a:pt x="670" y="438"/>
                </a:lnTo>
                <a:lnTo>
                  <a:pt x="676" y="438"/>
                </a:lnTo>
                <a:lnTo>
                  <a:pt x="680" y="439"/>
                </a:lnTo>
                <a:lnTo>
                  <a:pt x="686" y="441"/>
                </a:lnTo>
                <a:lnTo>
                  <a:pt x="691" y="444"/>
                </a:lnTo>
                <a:lnTo>
                  <a:pt x="694" y="448"/>
                </a:lnTo>
                <a:lnTo>
                  <a:pt x="698" y="453"/>
                </a:lnTo>
                <a:lnTo>
                  <a:pt x="700" y="457"/>
                </a:lnTo>
                <a:lnTo>
                  <a:pt x="701" y="463"/>
                </a:lnTo>
                <a:lnTo>
                  <a:pt x="703" y="482"/>
                </a:lnTo>
                <a:lnTo>
                  <a:pt x="703" y="498"/>
                </a:lnTo>
                <a:lnTo>
                  <a:pt x="703" y="513"/>
                </a:lnTo>
                <a:lnTo>
                  <a:pt x="701" y="534"/>
                </a:lnTo>
                <a:lnTo>
                  <a:pt x="700" y="538"/>
                </a:lnTo>
                <a:lnTo>
                  <a:pt x="698" y="544"/>
                </a:lnTo>
                <a:lnTo>
                  <a:pt x="694" y="548"/>
                </a:lnTo>
                <a:lnTo>
                  <a:pt x="691" y="551"/>
                </a:lnTo>
                <a:lnTo>
                  <a:pt x="686" y="554"/>
                </a:lnTo>
                <a:lnTo>
                  <a:pt x="680" y="557"/>
                </a:lnTo>
                <a:lnTo>
                  <a:pt x="676" y="559"/>
                </a:lnTo>
                <a:lnTo>
                  <a:pt x="670" y="559"/>
                </a:lnTo>
                <a:lnTo>
                  <a:pt x="241" y="559"/>
                </a:lnTo>
                <a:close/>
              </a:path>
            </a:pathLst>
          </a:custGeom>
          <a:solidFill>
            <a:schemeClr val="accent6">
              <a:lumMod val="75000"/>
            </a:schemeClr>
          </a:solidFill>
          <a:ln>
            <a:noFill/>
          </a:ln>
        </p:spPr>
        <p:txBody>
          <a:bodyPr wrap="none" anchor="ctr"/>
          <a:lstStyle/>
          <a:p>
            <a:endParaRPr lang="en-US"/>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3345" y="3878320"/>
            <a:ext cx="1188651" cy="1188651"/>
          </a:xfrm>
          <a:prstGeom prst="roundRect">
            <a:avLst/>
          </a:prstGeom>
          <a:solidFill>
            <a:srgbClr val="7F8DE1"/>
          </a:solidFill>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3990" y="3321389"/>
            <a:ext cx="1162717" cy="1162717"/>
          </a:xfrm>
          <a:prstGeom prst="roundRect">
            <a:avLst/>
          </a:prstGeom>
          <a:solidFill>
            <a:srgbClr val="00B050"/>
          </a:solidFill>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3989" y="5446598"/>
            <a:ext cx="1062690" cy="1062690"/>
          </a:xfrm>
          <a:prstGeom prst="roundRect">
            <a:avLst/>
          </a:prstGeom>
          <a:solidFill>
            <a:schemeClr val="bg2">
              <a:lumMod val="75000"/>
            </a:schemeClr>
          </a:solidFill>
        </p:spPr>
      </p:pic>
    </p:spTree>
    <p:extLst>
      <p:ext uri="{BB962C8B-B14F-4D97-AF65-F5344CB8AC3E}">
        <p14:creationId xmlns:p14="http://schemas.microsoft.com/office/powerpoint/2010/main" val="114699529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407</a:t>
            </a:fld>
            <a:endParaRPr lang="en-US" smtClean="0"/>
          </a:p>
        </p:txBody>
      </p:sp>
      <p:sp>
        <p:nvSpPr>
          <p:cNvPr id="3" name="Text Placeholder 2"/>
          <p:cNvSpPr>
            <a:spLocks noGrp="1"/>
          </p:cNvSpPr>
          <p:nvPr>
            <p:ph type="body" sz="quarter" idx="11"/>
          </p:nvPr>
        </p:nvSpPr>
        <p:spPr/>
        <p:txBody>
          <a:bodyPr/>
          <a:lstStyle/>
          <a:p>
            <a:r>
              <a:rPr lang="fr-FR" dirty="0"/>
              <a:t>Action : message sortant </a:t>
            </a:r>
          </a:p>
        </p:txBody>
      </p:sp>
      <p:sp>
        <p:nvSpPr>
          <p:cNvPr id="4" name="Text Placeholder 3"/>
          <p:cNvSpPr>
            <a:spLocks noGrp="1"/>
          </p:cNvSpPr>
          <p:nvPr>
            <p:ph type="body" sz="quarter" idx="12"/>
          </p:nvPr>
        </p:nvSpPr>
        <p:spPr>
          <a:xfrm>
            <a:off x="455734" y="1068141"/>
            <a:ext cx="8468810" cy="2589460"/>
          </a:xfrm>
        </p:spPr>
        <p:txBody>
          <a:bodyPr/>
          <a:lstStyle/>
          <a:p>
            <a:pPr>
              <a:lnSpc>
                <a:spcPct val="100000"/>
              </a:lnSpc>
            </a:pPr>
            <a:r>
              <a:rPr lang="fr-FR" b="1" dirty="0"/>
              <a:t>Les messages sortants de workflow </a:t>
            </a:r>
            <a:r>
              <a:rPr lang="fr-FR" dirty="0"/>
              <a:t>envoie </a:t>
            </a:r>
            <a:r>
              <a:rPr lang="fr-FR" dirty="0" smtClean="0"/>
              <a:t>l'information </a:t>
            </a:r>
            <a:r>
              <a:rPr lang="fr-FR" dirty="0"/>
              <a:t>que vous spécifiez à un point de terminaison que vous désignez, tels </a:t>
            </a:r>
            <a:r>
              <a:rPr lang="fr-FR" dirty="0" smtClean="0"/>
              <a:t>qu'un </a:t>
            </a:r>
            <a:r>
              <a:rPr lang="fr-FR" dirty="0"/>
              <a:t>service externe. Un message sortant envoie les données dans les champs spécifiés sous la forme </a:t>
            </a:r>
            <a:r>
              <a:rPr lang="fr-FR" dirty="0" smtClean="0"/>
              <a:t>d'un </a:t>
            </a:r>
            <a:r>
              <a:rPr lang="fr-FR" dirty="0"/>
              <a:t>message API à un point de terminaison. </a:t>
            </a:r>
          </a:p>
          <a:p>
            <a:pPr marL="223838" indent="-223838">
              <a:lnSpc>
                <a:spcPct val="100000"/>
              </a:lnSpc>
            </a:pPr>
            <a:endParaRPr lang="en-US" dirty="0"/>
          </a:p>
          <a:p>
            <a:pPr>
              <a:lnSpc>
                <a:spcPct val="100000"/>
              </a:lnSpc>
            </a:pPr>
            <a:endParaRPr lang="en-IN" dirty="0"/>
          </a:p>
        </p:txBody>
      </p:sp>
      <p:sp>
        <p:nvSpPr>
          <p:cNvPr id="5" name="Rounded Rectangle 2"/>
          <p:cNvSpPr/>
          <p:nvPr/>
        </p:nvSpPr>
        <p:spPr bwMode="auto">
          <a:xfrm>
            <a:off x="7845552" y="3749040"/>
            <a:ext cx="1170432" cy="1207008"/>
          </a:xfrm>
          <a:prstGeom prst="roundRect">
            <a:avLst/>
          </a:prstGeom>
          <a:solidFill>
            <a:schemeClr val="accent1">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1922675" y="5013469"/>
            <a:ext cx="1582484" cy="707886"/>
          </a:xfrm>
          <a:prstGeom prst="rect">
            <a:avLst/>
          </a:prstGeom>
          <a:noFill/>
        </p:spPr>
        <p:txBody>
          <a:bodyPr wrap="none" rtlCol="0">
            <a:spAutoFit/>
          </a:bodyPr>
          <a:lstStyle/>
          <a:p>
            <a:pPr algn="ctr"/>
            <a:r>
              <a:rPr lang="fr-FR" sz="2000" i="1">
                <a:solidFill>
                  <a:srgbClr val="19325C"/>
                </a:solidFill>
              </a:rPr>
              <a:t>Opportunité</a:t>
            </a:r>
          </a:p>
          <a:p>
            <a:pPr algn="ctr"/>
            <a:r>
              <a:rPr lang="fr-FR" sz="2000" i="1">
                <a:solidFill>
                  <a:srgbClr val="19325C"/>
                </a:solidFill>
              </a:rPr>
              <a:t>Fermée/Gagnée</a:t>
            </a:r>
          </a:p>
        </p:txBody>
      </p:sp>
      <p:sp>
        <p:nvSpPr>
          <p:cNvPr id="7" name="TextBox 6"/>
          <p:cNvSpPr txBox="1"/>
          <p:nvPr/>
        </p:nvSpPr>
        <p:spPr>
          <a:xfrm>
            <a:off x="4747582" y="5012926"/>
            <a:ext cx="1708082" cy="707886"/>
          </a:xfrm>
          <a:prstGeom prst="rect">
            <a:avLst/>
          </a:prstGeom>
          <a:noFill/>
        </p:spPr>
        <p:txBody>
          <a:bodyPr wrap="square" rtlCol="0">
            <a:spAutoFit/>
          </a:bodyPr>
          <a:lstStyle/>
          <a:p>
            <a:pPr algn="ctr"/>
            <a:r>
              <a:rPr lang="fr-FR" sz="2000" i="1">
                <a:solidFill>
                  <a:srgbClr val="19325C"/>
                </a:solidFill>
              </a:rPr>
              <a:t>Message sortant</a:t>
            </a:r>
          </a:p>
        </p:txBody>
      </p:sp>
      <p:sp>
        <p:nvSpPr>
          <p:cNvPr id="8" name="TextBox 7"/>
          <p:cNvSpPr txBox="1"/>
          <p:nvPr/>
        </p:nvSpPr>
        <p:spPr>
          <a:xfrm>
            <a:off x="7348619" y="5058736"/>
            <a:ext cx="2281156" cy="1323439"/>
          </a:xfrm>
          <a:prstGeom prst="rect">
            <a:avLst/>
          </a:prstGeom>
          <a:noFill/>
        </p:spPr>
        <p:txBody>
          <a:bodyPr wrap="square" rtlCol="0">
            <a:spAutoFit/>
          </a:bodyPr>
          <a:lstStyle/>
          <a:p>
            <a:pPr algn="ctr"/>
            <a:r>
              <a:rPr lang="fr-FR" sz="2000" i="1" dirty="0">
                <a:solidFill>
                  <a:srgbClr val="19325C"/>
                </a:solidFill>
              </a:rPr>
              <a:t>Système de diffusion </a:t>
            </a:r>
            <a:r>
              <a:rPr lang="fr-FR" sz="2000" i="1" dirty="0" smtClean="0">
                <a:solidFill>
                  <a:srgbClr val="19325C"/>
                </a:solidFill>
              </a:rPr>
              <a:t>d'information</a:t>
            </a:r>
            <a:r>
              <a:rPr lang="fr-FR" sz="2000" i="1" dirty="0">
                <a:solidFill>
                  <a:srgbClr val="19325C"/>
                </a:solidFill>
              </a:rPr>
              <a:t/>
            </a:r>
            <a:br>
              <a:rPr lang="fr-FR" sz="2000" i="1" dirty="0">
                <a:solidFill>
                  <a:srgbClr val="19325C"/>
                </a:solidFill>
              </a:rPr>
            </a:br>
            <a:r>
              <a:rPr lang="fr-FR" sz="2000" i="1" dirty="0">
                <a:solidFill>
                  <a:srgbClr val="19325C"/>
                </a:solidFill>
              </a:rPr>
              <a:t>des commandes</a:t>
            </a:r>
          </a:p>
        </p:txBody>
      </p:sp>
      <p:sp>
        <p:nvSpPr>
          <p:cNvPr id="9" name="Right Arrow 10"/>
          <p:cNvSpPr/>
          <p:nvPr/>
        </p:nvSpPr>
        <p:spPr>
          <a:xfrm>
            <a:off x="3043575" y="3968404"/>
            <a:ext cx="1859088"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0" name="Right Arrow 11"/>
          <p:cNvSpPr/>
          <p:nvPr/>
        </p:nvSpPr>
        <p:spPr>
          <a:xfrm>
            <a:off x="5939175" y="3968404"/>
            <a:ext cx="1859088"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pic>
        <p:nvPicPr>
          <p:cNvPr id="11" name="Picture 10" descr="factory.png"/>
          <p:cNvPicPr>
            <a:picLocks noChangeAspect="1"/>
          </p:cNvPicPr>
          <p:nvPr/>
        </p:nvPicPr>
        <p:blipFill>
          <a:blip r:embed="rId3" cstate="print"/>
          <a:stretch>
            <a:fillRect/>
          </a:stretch>
        </p:blipFill>
        <p:spPr>
          <a:xfrm>
            <a:off x="7950962" y="3602737"/>
            <a:ext cx="973581" cy="1207008"/>
          </a:xfrm>
          <a:prstGeom prst="rect">
            <a:avLst/>
          </a:prstGeom>
          <a:effectLst/>
        </p:spPr>
      </p:pic>
      <p:grpSp>
        <p:nvGrpSpPr>
          <p:cNvPr id="19" name="Group 18"/>
          <p:cNvGrpSpPr/>
          <p:nvPr/>
        </p:nvGrpSpPr>
        <p:grpSpPr>
          <a:xfrm>
            <a:off x="4998207" y="3726776"/>
            <a:ext cx="1182748" cy="1182748"/>
            <a:chOff x="4998207" y="3726776"/>
            <a:chExt cx="1182748" cy="1182748"/>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8207" y="3726776"/>
              <a:ext cx="1182748" cy="1182748"/>
            </a:xfrm>
            <a:prstGeom prst="roundRect">
              <a:avLst/>
            </a:prstGeom>
            <a:solidFill>
              <a:schemeClr val="bg2">
                <a:lumMod val="75000"/>
              </a:schemeClr>
            </a:solidFill>
          </p:spPr>
        </p:pic>
        <p:grpSp>
          <p:nvGrpSpPr>
            <p:cNvPr id="13" name="Group 12"/>
            <p:cNvGrpSpPr/>
            <p:nvPr/>
          </p:nvGrpSpPr>
          <p:grpSpPr>
            <a:xfrm>
              <a:off x="5431537" y="4170700"/>
              <a:ext cx="749418" cy="738824"/>
              <a:chOff x="5431537" y="4170700"/>
              <a:chExt cx="749418" cy="738824"/>
            </a:xfrm>
          </p:grpSpPr>
          <p:sp>
            <p:nvSpPr>
              <p:cNvPr id="15" name="Freeform 24"/>
              <p:cNvSpPr>
                <a:spLocks/>
              </p:cNvSpPr>
              <p:nvPr/>
            </p:nvSpPr>
            <p:spPr bwMode="auto">
              <a:xfrm>
                <a:off x="5431537" y="4170700"/>
                <a:ext cx="749418" cy="738824"/>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endParaRPr lang="en-US" dirty="0">
                  <a:latin typeface="Salesforce Sans" panose="020B0505020202020203" pitchFamily="34" charset="0"/>
                </a:endParaRPr>
              </a:p>
            </p:txBody>
          </p:sp>
          <p:sp>
            <p:nvSpPr>
              <p:cNvPr id="16" name="Freeform 25"/>
              <p:cNvSpPr>
                <a:spLocks/>
              </p:cNvSpPr>
              <p:nvPr/>
            </p:nvSpPr>
            <p:spPr bwMode="auto">
              <a:xfrm>
                <a:off x="5835119" y="4511617"/>
                <a:ext cx="260545" cy="316960"/>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3021" y="3736539"/>
            <a:ext cx="1197419" cy="1197419"/>
          </a:xfrm>
          <a:prstGeom prst="roundRect">
            <a:avLst/>
          </a:prstGeom>
          <a:solidFill>
            <a:srgbClr val="FCB95B"/>
          </a:solidFill>
        </p:spPr>
      </p:pic>
    </p:spTree>
    <p:extLst>
      <p:ext uri="{BB962C8B-B14F-4D97-AF65-F5344CB8AC3E}">
        <p14:creationId xmlns:p14="http://schemas.microsoft.com/office/powerpoint/2010/main" val="26930291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3079" y="3390724"/>
            <a:ext cx="1138302" cy="1138302"/>
          </a:xfrm>
          <a:prstGeom prst="roundRect">
            <a:avLst/>
          </a:prstGeom>
          <a:solidFill>
            <a:srgbClr val="F2CF5B"/>
          </a:solidFill>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3079" y="5281040"/>
            <a:ext cx="1156336" cy="1156336"/>
          </a:xfrm>
          <a:prstGeom prst="roundRect">
            <a:avLst/>
          </a:prstGeom>
          <a:solidFill>
            <a:srgbClr val="7F8DE1"/>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408</a:t>
            </a:fld>
            <a:endParaRPr lang="en-US" smtClean="0"/>
          </a:p>
        </p:txBody>
      </p:sp>
      <p:sp>
        <p:nvSpPr>
          <p:cNvPr id="3" name="Text Placeholder 2"/>
          <p:cNvSpPr>
            <a:spLocks noGrp="1"/>
          </p:cNvSpPr>
          <p:nvPr>
            <p:ph type="body" sz="quarter" idx="11"/>
          </p:nvPr>
        </p:nvSpPr>
        <p:spPr/>
        <p:txBody>
          <a:bodyPr/>
          <a:lstStyle/>
          <a:p>
            <a:r>
              <a:rPr lang="fr-FR"/>
              <a:t>Workflow pour les nouvelles requêtes sur les grands comptes</a:t>
            </a:r>
          </a:p>
        </p:txBody>
      </p:sp>
      <p:sp>
        <p:nvSpPr>
          <p:cNvPr id="4" name="Text Placeholder 3"/>
          <p:cNvSpPr>
            <a:spLocks noGrp="1"/>
          </p:cNvSpPr>
          <p:nvPr>
            <p:ph type="body" sz="quarter" idx="12"/>
          </p:nvPr>
        </p:nvSpPr>
        <p:spPr>
          <a:xfrm>
            <a:off x="455733" y="1082351"/>
            <a:ext cx="9469317" cy="2220686"/>
          </a:xfrm>
        </p:spPr>
        <p:txBody>
          <a:bodyPr/>
          <a:lstStyle/>
          <a:p>
            <a:pPr marL="0" indent="0">
              <a:lnSpc>
                <a:spcPct val="100000"/>
              </a:lnSpc>
              <a:buNone/>
            </a:pPr>
            <a:r>
              <a:rPr lang="fr-FR" dirty="0"/>
              <a:t>Afin </a:t>
            </a:r>
            <a:r>
              <a:rPr lang="fr-FR" dirty="0" smtClean="0"/>
              <a:t>d'automatiser </a:t>
            </a:r>
            <a:r>
              <a:rPr lang="fr-FR" dirty="0"/>
              <a:t>la demande de Noah, nous créerons une règle devant être exécutée uniquement sur les requêtes des comptes ayant des recettes supérieures à 20 millions de dollars américains, ou un nombre de salariés supérieur à 5 000.</a:t>
            </a:r>
          </a:p>
          <a:p>
            <a:pPr marL="0" indent="0">
              <a:lnSpc>
                <a:spcPct val="100000"/>
              </a:lnSpc>
              <a:buNone/>
            </a:pPr>
            <a:r>
              <a:rPr lang="fr-FR" dirty="0"/>
              <a:t>Si </a:t>
            </a:r>
            <a:r>
              <a:rPr lang="fr-FR" dirty="0" smtClean="0"/>
              <a:t>l'enregistrement </a:t>
            </a:r>
            <a:r>
              <a:rPr lang="fr-FR" dirty="0"/>
              <a:t>répond à ses critères, un e-mail sera envoyé à tous les utilisateurs du VP du rôle Services.</a:t>
            </a:r>
          </a:p>
          <a:p>
            <a:pPr>
              <a:lnSpc>
                <a:spcPct val="100000"/>
              </a:lnSpc>
            </a:pPr>
            <a:endParaRPr lang="en-IN" dirty="0"/>
          </a:p>
        </p:txBody>
      </p:sp>
      <p:sp>
        <p:nvSpPr>
          <p:cNvPr id="5" name="TextBox 4"/>
          <p:cNvSpPr txBox="1"/>
          <p:nvPr/>
        </p:nvSpPr>
        <p:spPr>
          <a:xfrm>
            <a:off x="2990257" y="3751293"/>
            <a:ext cx="1715534" cy="400110"/>
          </a:xfrm>
          <a:prstGeom prst="rect">
            <a:avLst/>
          </a:prstGeom>
          <a:noFill/>
        </p:spPr>
        <p:txBody>
          <a:bodyPr wrap="none" rtlCol="0">
            <a:spAutoFit/>
          </a:bodyPr>
          <a:lstStyle/>
          <a:p>
            <a:r>
              <a:rPr lang="fr-FR" sz="2000" i="1">
                <a:solidFill>
                  <a:srgbClr val="19325C"/>
                </a:solidFill>
              </a:rPr>
              <a:t>Requête créée</a:t>
            </a:r>
          </a:p>
        </p:txBody>
      </p:sp>
      <p:sp>
        <p:nvSpPr>
          <p:cNvPr id="6" name="TextBox 5"/>
          <p:cNvSpPr txBox="1"/>
          <p:nvPr/>
        </p:nvSpPr>
        <p:spPr>
          <a:xfrm>
            <a:off x="2990257" y="5546954"/>
            <a:ext cx="2244525" cy="707886"/>
          </a:xfrm>
          <a:prstGeom prst="rect">
            <a:avLst/>
          </a:prstGeom>
          <a:noFill/>
        </p:spPr>
        <p:txBody>
          <a:bodyPr wrap="none" rtlCol="0">
            <a:spAutoFit/>
          </a:bodyPr>
          <a:lstStyle/>
          <a:p>
            <a:r>
              <a:rPr lang="fr-FR" sz="2000" i="1" dirty="0">
                <a:solidFill>
                  <a:srgbClr val="19325C"/>
                </a:solidFill>
              </a:rPr>
              <a:t>Il </a:t>
            </a:r>
            <a:r>
              <a:rPr lang="fr-FR" sz="2000" i="1" dirty="0" smtClean="0">
                <a:solidFill>
                  <a:srgbClr val="19325C"/>
                </a:solidFill>
              </a:rPr>
              <a:t>s'agit d'un</a:t>
            </a:r>
            <a:r>
              <a:rPr lang="fr-FR" sz="2000" i="1" dirty="0">
                <a:solidFill>
                  <a:srgbClr val="19325C"/>
                </a:solidFill>
              </a:rPr>
              <a:t/>
            </a:r>
            <a:br>
              <a:rPr lang="fr-FR" sz="2000" i="1" dirty="0">
                <a:solidFill>
                  <a:srgbClr val="19325C"/>
                </a:solidFill>
              </a:rPr>
            </a:br>
            <a:r>
              <a:rPr lang="fr-FR" sz="2000" i="1" dirty="0">
                <a:solidFill>
                  <a:srgbClr val="19325C"/>
                </a:solidFill>
              </a:rPr>
              <a:t>« grand » compte</a:t>
            </a:r>
          </a:p>
        </p:txBody>
      </p:sp>
      <p:sp>
        <p:nvSpPr>
          <p:cNvPr id="9" name="TextBox 8"/>
          <p:cNvSpPr txBox="1"/>
          <p:nvPr/>
        </p:nvSpPr>
        <p:spPr>
          <a:xfrm>
            <a:off x="6001436" y="5440363"/>
            <a:ext cx="846707" cy="400110"/>
          </a:xfrm>
          <a:prstGeom prst="rect">
            <a:avLst/>
          </a:prstGeom>
          <a:noFill/>
        </p:spPr>
        <p:txBody>
          <a:bodyPr wrap="none" rtlCol="0">
            <a:spAutoFit/>
          </a:bodyPr>
          <a:lstStyle/>
          <a:p>
            <a:r>
              <a:rPr lang="fr-FR" sz="2000" i="1">
                <a:solidFill>
                  <a:srgbClr val="19325C"/>
                </a:solidFill>
              </a:rPr>
              <a:t>E-mail</a:t>
            </a:r>
          </a:p>
        </p:txBody>
      </p:sp>
      <p:sp>
        <p:nvSpPr>
          <p:cNvPr id="10" name="TextBox 9"/>
          <p:cNvSpPr txBox="1"/>
          <p:nvPr/>
        </p:nvSpPr>
        <p:spPr>
          <a:xfrm>
            <a:off x="8563831" y="5440363"/>
            <a:ext cx="1168911" cy="707886"/>
          </a:xfrm>
          <a:prstGeom prst="rect">
            <a:avLst/>
          </a:prstGeom>
          <a:noFill/>
        </p:spPr>
        <p:txBody>
          <a:bodyPr wrap="none" rtlCol="0">
            <a:spAutoFit/>
          </a:bodyPr>
          <a:lstStyle/>
          <a:p>
            <a:pPr algn="ctr"/>
            <a:r>
              <a:rPr lang="fr-FR" sz="2000" i="1">
                <a:solidFill>
                  <a:srgbClr val="19325C"/>
                </a:solidFill>
              </a:rPr>
              <a:t>VP de </a:t>
            </a:r>
            <a:br>
              <a:rPr lang="fr-FR" sz="2000" i="1">
                <a:solidFill>
                  <a:srgbClr val="19325C"/>
                </a:solidFill>
              </a:rPr>
            </a:br>
            <a:r>
              <a:rPr lang="fr-FR" sz="2000" i="1">
                <a:solidFill>
                  <a:srgbClr val="19325C"/>
                </a:solidFill>
              </a:rPr>
              <a:t>Services</a:t>
            </a:r>
          </a:p>
        </p:txBody>
      </p:sp>
      <p:sp>
        <p:nvSpPr>
          <p:cNvPr id="11" name="Right Arrow 34"/>
          <p:cNvSpPr/>
          <p:nvPr/>
        </p:nvSpPr>
        <p:spPr>
          <a:xfrm>
            <a:off x="4033921" y="4391737"/>
            <a:ext cx="157546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2" name="Right Arrow 35"/>
          <p:cNvSpPr/>
          <p:nvPr/>
        </p:nvSpPr>
        <p:spPr>
          <a:xfrm>
            <a:off x="6840497" y="4391737"/>
            <a:ext cx="161816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3" name="Plus 36"/>
          <p:cNvSpPr/>
          <p:nvPr/>
        </p:nvSpPr>
        <p:spPr>
          <a:xfrm>
            <a:off x="3042814" y="4336092"/>
            <a:ext cx="791932" cy="812238"/>
          </a:xfrm>
          <a:prstGeom prst="mathPlus">
            <a:avLst/>
          </a:prstGeom>
          <a:solidFill>
            <a:srgbClr val="FF000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5" name="Freeform 423"/>
          <p:cNvSpPr>
            <a:spLocks noChangeArrowheads="1"/>
          </p:cNvSpPr>
          <p:nvPr/>
        </p:nvSpPr>
        <p:spPr bwMode="auto">
          <a:xfrm flipH="1">
            <a:off x="8542400" y="4103363"/>
            <a:ext cx="1131190" cy="1177677"/>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1">
              <a:lumMod val="75000"/>
              <a:lumOff val="25000"/>
            </a:schemeClr>
          </a:solidFill>
          <a:ln>
            <a:noFill/>
          </a:ln>
        </p:spPr>
        <p:txBody>
          <a:bodyPr wrap="none" anchor="ctr"/>
          <a:lstStyle/>
          <a:p>
            <a:endParaRPr lang="en-US"/>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3154" y="4151402"/>
            <a:ext cx="1207711" cy="1207711"/>
          </a:xfrm>
          <a:prstGeom prst="roundRect">
            <a:avLst/>
          </a:prstGeom>
          <a:solidFill>
            <a:schemeClr val="bg2">
              <a:lumMod val="75000"/>
            </a:schemeClr>
          </a:solidFill>
        </p:spPr>
      </p:pic>
    </p:spTree>
    <p:extLst>
      <p:ext uri="{BB962C8B-B14F-4D97-AF65-F5344CB8AC3E}">
        <p14:creationId xmlns:p14="http://schemas.microsoft.com/office/powerpoint/2010/main" val="143776604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409</a:t>
            </a:fld>
            <a:endParaRPr lang="en-US" smtClean="0"/>
          </a:p>
        </p:txBody>
      </p:sp>
      <p:sp>
        <p:nvSpPr>
          <p:cNvPr id="3" name="Text Placeholder 2"/>
          <p:cNvSpPr>
            <a:spLocks noGrp="1"/>
          </p:cNvSpPr>
          <p:nvPr>
            <p:ph type="body" sz="quarter" idx="11"/>
          </p:nvPr>
        </p:nvSpPr>
        <p:spPr/>
        <p:txBody>
          <a:bodyPr/>
          <a:lstStyle/>
          <a:p>
            <a:r>
              <a:rPr lang="fr-FR" dirty="0"/>
              <a:t>Critères de </a:t>
            </a:r>
            <a:r>
              <a:rPr lang="fr-FR" dirty="0" err="1"/>
              <a:t>workflow</a:t>
            </a:r>
            <a:r>
              <a:rPr lang="fr-FR" dirty="0"/>
              <a:t> </a:t>
            </a:r>
            <a:r>
              <a:rPr lang="fr-FR" dirty="0" smtClean="0"/>
              <a:t>temporel </a:t>
            </a:r>
            <a:endParaRPr lang="fr-FR" dirty="0"/>
          </a:p>
        </p:txBody>
      </p:sp>
      <p:sp>
        <p:nvSpPr>
          <p:cNvPr id="4" name="Text Placeholder 3"/>
          <p:cNvSpPr>
            <a:spLocks noGrp="1"/>
          </p:cNvSpPr>
          <p:nvPr>
            <p:ph type="body" sz="quarter" idx="12"/>
          </p:nvPr>
        </p:nvSpPr>
        <p:spPr>
          <a:xfrm>
            <a:off x="455733" y="1075765"/>
            <a:ext cx="9412167" cy="878541"/>
          </a:xfrm>
        </p:spPr>
        <p:txBody>
          <a:bodyPr/>
          <a:lstStyle/>
          <a:p>
            <a:pPr marL="0" indent="0">
              <a:lnSpc>
                <a:spcPct val="100000"/>
              </a:lnSpc>
              <a:buNone/>
            </a:pPr>
            <a:r>
              <a:rPr lang="fr-FR" dirty="0"/>
              <a:t>Les actions de workflow peuvent s'exécuter immédiatement quand l'enregistrement est enregistré, ou peuvent être différées.</a:t>
            </a:r>
          </a:p>
          <a:p>
            <a:pPr marL="0" indent="0">
              <a:lnSpc>
                <a:spcPct val="100000"/>
              </a:lnSpc>
              <a:buNone/>
            </a:pPr>
            <a:endParaRPr lang="en-US" dirty="0"/>
          </a:p>
          <a:p>
            <a:pPr marL="0" indent="0">
              <a:lnSpc>
                <a:spcPct val="100000"/>
              </a:lnSpc>
              <a:buNone/>
            </a:pPr>
            <a:endParaRPr lang="en-US" dirty="0"/>
          </a:p>
          <a:p>
            <a:pPr>
              <a:lnSpc>
                <a:spcPct val="100000"/>
              </a:lnSpc>
            </a:pPr>
            <a:endParaRPr lang="en-IN" dirty="0"/>
          </a:p>
        </p:txBody>
      </p:sp>
      <p:sp>
        <p:nvSpPr>
          <p:cNvPr id="5" name="TextBox 4"/>
          <p:cNvSpPr txBox="1"/>
          <p:nvPr/>
        </p:nvSpPr>
        <p:spPr>
          <a:xfrm>
            <a:off x="1747679" y="5963730"/>
            <a:ext cx="1757212" cy="400110"/>
          </a:xfrm>
          <a:prstGeom prst="rect">
            <a:avLst/>
          </a:prstGeom>
          <a:noFill/>
        </p:spPr>
        <p:txBody>
          <a:bodyPr wrap="none" rtlCol="0">
            <a:spAutoFit/>
          </a:bodyPr>
          <a:lstStyle/>
          <a:p>
            <a:pPr algn="ctr"/>
            <a:r>
              <a:rPr lang="fr-FR" sz="2000" i="1"/>
              <a:t>Requête créée</a:t>
            </a:r>
          </a:p>
        </p:txBody>
      </p:sp>
      <p:sp>
        <p:nvSpPr>
          <p:cNvPr id="6" name="Right Arrow 20"/>
          <p:cNvSpPr/>
          <p:nvPr/>
        </p:nvSpPr>
        <p:spPr>
          <a:xfrm>
            <a:off x="7624521" y="4799074"/>
            <a:ext cx="144674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7" name="Right Arrow 22"/>
          <p:cNvSpPr/>
          <p:nvPr/>
        </p:nvSpPr>
        <p:spPr>
          <a:xfrm>
            <a:off x="5199673" y="4799074"/>
            <a:ext cx="144674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8" name="TextBox 7"/>
          <p:cNvSpPr txBox="1"/>
          <p:nvPr/>
        </p:nvSpPr>
        <p:spPr>
          <a:xfrm>
            <a:off x="3663992" y="5808305"/>
            <a:ext cx="2527258" cy="1015663"/>
          </a:xfrm>
          <a:prstGeom prst="rect">
            <a:avLst/>
          </a:prstGeom>
          <a:noFill/>
        </p:spPr>
        <p:txBody>
          <a:bodyPr wrap="square" rtlCol="0">
            <a:spAutoFit/>
          </a:bodyPr>
          <a:lstStyle/>
          <a:p>
            <a:pPr algn="ctr"/>
            <a:r>
              <a:rPr lang="fr-FR" sz="2000" i="1" dirty="0"/>
              <a:t>1 jour après la date de déclenchement de la règle</a:t>
            </a:r>
          </a:p>
        </p:txBody>
      </p:sp>
      <p:sp>
        <p:nvSpPr>
          <p:cNvPr id="9" name="Right Arrow 24"/>
          <p:cNvSpPr/>
          <p:nvPr/>
        </p:nvSpPr>
        <p:spPr>
          <a:xfrm>
            <a:off x="2879801" y="4799074"/>
            <a:ext cx="144674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0" name="TextBox 9"/>
          <p:cNvSpPr txBox="1"/>
          <p:nvPr/>
        </p:nvSpPr>
        <p:spPr>
          <a:xfrm>
            <a:off x="6376729" y="5953358"/>
            <a:ext cx="1907895" cy="400110"/>
          </a:xfrm>
          <a:prstGeom prst="rect">
            <a:avLst/>
          </a:prstGeom>
          <a:noFill/>
        </p:spPr>
        <p:txBody>
          <a:bodyPr wrap="none" rtlCol="0">
            <a:spAutoFit/>
          </a:bodyPr>
          <a:lstStyle/>
          <a:p>
            <a:r>
              <a:rPr lang="fr-FR" sz="2000" i="1"/>
              <a:t>Tâche assignée </a:t>
            </a:r>
          </a:p>
        </p:txBody>
      </p:sp>
      <p:sp>
        <p:nvSpPr>
          <p:cNvPr id="12" name="Freeform 423"/>
          <p:cNvSpPr>
            <a:spLocks noChangeArrowheads="1"/>
          </p:cNvSpPr>
          <p:nvPr/>
        </p:nvSpPr>
        <p:spPr bwMode="auto">
          <a:xfrm flipH="1">
            <a:off x="8937970" y="4604031"/>
            <a:ext cx="1131190" cy="1177677"/>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accent2"/>
          </a:solidFill>
          <a:ln>
            <a:noFill/>
          </a:ln>
        </p:spPr>
        <p:txBody>
          <a:bodyPr wrap="none" anchor="ctr"/>
          <a:lstStyle/>
          <a:p>
            <a:endParaRPr lang="en-US"/>
          </a:p>
        </p:txBody>
      </p:sp>
      <p:pic>
        <p:nvPicPr>
          <p:cNvPr id="14" name="Picture 13"/>
          <p:cNvPicPr>
            <a:picLocks noChangeAspect="1"/>
          </p:cNvPicPr>
          <p:nvPr/>
        </p:nvPicPr>
        <p:blipFill>
          <a:blip r:embed="rId3" cstate="print"/>
          <a:stretch>
            <a:fillRect/>
          </a:stretch>
        </p:blipFill>
        <p:spPr>
          <a:xfrm>
            <a:off x="2025070" y="1969610"/>
            <a:ext cx="7962900" cy="2133600"/>
          </a:xfrm>
          <a:prstGeom prst="rect">
            <a:avLst/>
          </a:prstGeom>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8206" y="4593374"/>
            <a:ext cx="1190610" cy="1190610"/>
          </a:xfrm>
          <a:prstGeom prst="roundRect">
            <a:avLst/>
          </a:prstGeom>
          <a:solidFill>
            <a:srgbClr val="F2CF5B"/>
          </a:solidFill>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6820" y="4604032"/>
            <a:ext cx="1188720" cy="1188720"/>
          </a:xfrm>
          <a:prstGeom prst="roundRect">
            <a:avLst/>
          </a:prstGeom>
          <a:solidFill>
            <a:srgbClr val="EB7092"/>
          </a:solidFill>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7294" y="4592476"/>
            <a:ext cx="1189232" cy="1189232"/>
          </a:xfrm>
          <a:prstGeom prst="roundRect">
            <a:avLst/>
          </a:prstGeom>
          <a:solidFill>
            <a:srgbClr val="00B050"/>
          </a:solidFill>
        </p:spPr>
      </p:pic>
    </p:spTree>
    <p:extLst>
      <p:ext uri="{BB962C8B-B14F-4D97-AF65-F5344CB8AC3E}">
        <p14:creationId xmlns:p14="http://schemas.microsoft.com/office/powerpoint/2010/main" val="1680893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 y="9524"/>
            <a:ext cx="8906255" cy="915385"/>
          </a:xfrm>
        </p:spPr>
        <p:txBody>
          <a:bodyPr/>
          <a:lstStyle/>
          <a:p>
            <a:r>
              <a:rPr lang="fr-FR" dirty="0">
                <a:latin typeface="+mn-lt"/>
              </a:rPr>
              <a:t>Module 2 : Préparation de votre organisation pour vos utilisateurs </a:t>
            </a:r>
          </a:p>
        </p:txBody>
      </p:sp>
      <p:sp>
        <p:nvSpPr>
          <p:cNvPr id="3" name="Text Placeholder 2"/>
          <p:cNvSpPr>
            <a:spLocks noGrp="1"/>
          </p:cNvSpPr>
          <p:nvPr>
            <p:ph type="body" sz="quarter" idx="13"/>
          </p:nvPr>
        </p:nvSpPr>
        <p:spPr>
          <a:xfrm>
            <a:off x="455731" y="1371600"/>
            <a:ext cx="7705629" cy="5029200"/>
          </a:xfrm>
        </p:spPr>
        <p:txBody>
          <a:bodyPr/>
          <a:lstStyle/>
          <a:p>
            <a:pPr>
              <a:lnSpc>
                <a:spcPct val="100000"/>
              </a:lnSpc>
            </a:pPr>
            <a:r>
              <a:rPr lang="fr-FR" dirty="0"/>
              <a:t>À la fin de ce module, vous serez en mesure de :</a:t>
            </a:r>
          </a:p>
          <a:p>
            <a:pPr marL="342900" lvl="2" indent="-342900">
              <a:lnSpc>
                <a:spcPct val="100000"/>
              </a:lnSpc>
              <a:buFont typeface="Arial" panose="020B0604020202020204" pitchFamily="34" charset="0"/>
              <a:buChar char="•"/>
            </a:pPr>
            <a:r>
              <a:rPr lang="fr-FR" sz="2400" dirty="0"/>
              <a:t>Décrire les informations saisies dans les paramètres de la société.</a:t>
            </a:r>
          </a:p>
          <a:p>
            <a:pPr marL="342900" lvl="2" indent="-342900">
              <a:lnSpc>
                <a:spcPct val="100000"/>
              </a:lnSpc>
              <a:buFont typeface="Arial" panose="020B0604020202020204" pitchFamily="34" charset="0"/>
              <a:buChar char="•"/>
            </a:pPr>
            <a:r>
              <a:rPr lang="fr-FR" sz="2400" dirty="0"/>
              <a:t>Configurer </a:t>
            </a:r>
            <a:r>
              <a:rPr lang="fr-FR" sz="2400" dirty="0" smtClean="0"/>
              <a:t>l'année </a:t>
            </a:r>
            <a:r>
              <a:rPr lang="fr-FR" sz="2400" dirty="0"/>
              <a:t>fiscale.</a:t>
            </a:r>
          </a:p>
          <a:p>
            <a:pPr marL="342900" lvl="2" indent="-342900">
              <a:lnSpc>
                <a:spcPct val="100000"/>
              </a:lnSpc>
              <a:buFont typeface="Arial" panose="020B0604020202020204" pitchFamily="34" charset="0"/>
              <a:buChar char="•"/>
            </a:pPr>
            <a:r>
              <a:rPr lang="fr-FR" sz="2400" dirty="0"/>
              <a:t>Mettre en place et maintenir les devises.</a:t>
            </a:r>
          </a:p>
          <a:p>
            <a:pPr marL="342900" lvl="2" indent="-342900">
              <a:lnSpc>
                <a:spcPct val="100000"/>
              </a:lnSpc>
              <a:buFont typeface="Arial" panose="020B0604020202020204" pitchFamily="34" charset="0"/>
              <a:buChar char="•"/>
            </a:pPr>
            <a:r>
              <a:rPr lang="fr-FR" sz="2400" dirty="0"/>
              <a:t>Mettre en place des tâches, événements et calendriers.</a:t>
            </a:r>
          </a:p>
          <a:p>
            <a:pPr marL="342900" lvl="2" indent="-342900">
              <a:lnSpc>
                <a:spcPct val="100000"/>
              </a:lnSpc>
              <a:buFont typeface="Arial" panose="020B0604020202020204" pitchFamily="34" charset="0"/>
              <a:buChar char="•"/>
            </a:pPr>
            <a:r>
              <a:rPr lang="fr-FR" sz="2400" spc="-20" dirty="0"/>
              <a:t>Mettre en place Chatter afin </a:t>
            </a:r>
            <a:r>
              <a:rPr lang="fr-FR" sz="2400" spc="-20" dirty="0" smtClean="0"/>
              <a:t>d'aider </a:t>
            </a:r>
            <a:r>
              <a:rPr lang="fr-FR" sz="2400" spc="-20" dirty="0"/>
              <a:t>les utilisateurs à collaborer sur des contrats et des requêtes.</a:t>
            </a:r>
          </a:p>
          <a:p>
            <a:pPr marL="342900" lvl="2" indent="-342900">
              <a:lnSpc>
                <a:spcPct val="100000"/>
              </a:lnSpc>
              <a:buFont typeface="Arial" panose="020B0604020202020204" pitchFamily="34" charset="0"/>
              <a:buChar char="•"/>
            </a:pPr>
            <a:r>
              <a:rPr lang="fr-FR" sz="2400" dirty="0"/>
              <a:t>Permettre l'accès mobile grâce à </a:t>
            </a:r>
            <a:r>
              <a:rPr lang="fr-FR" sz="2400" dirty="0" smtClean="0"/>
              <a:t>l'application </a:t>
            </a:r>
            <a:r>
              <a:rPr lang="fr-FR" sz="2400" dirty="0"/>
              <a:t>mobile </a:t>
            </a:r>
            <a:r>
              <a:rPr lang="fr-FR" sz="2400" dirty="0" err="1"/>
              <a:t>Salesforce</a:t>
            </a:r>
            <a:r>
              <a:rPr lang="fr-FR" sz="2400" dirty="0"/>
              <a:t>.</a:t>
            </a:r>
          </a:p>
          <a:p>
            <a:pPr lvl="0">
              <a:lnSpc>
                <a:spcPct val="100000"/>
              </a:lnSpc>
            </a:pPr>
            <a:endParaRPr lang="en-US" dirty="0"/>
          </a:p>
        </p:txBody>
      </p:sp>
      <p:sp>
        <p:nvSpPr>
          <p:cNvPr id="4" name="Slide Number Placeholder 3"/>
          <p:cNvSpPr>
            <a:spLocks noGrp="1"/>
          </p:cNvSpPr>
          <p:nvPr>
            <p:ph type="sldNum" sz="quarter" idx="14"/>
          </p:nvPr>
        </p:nvSpPr>
        <p:spPr/>
        <p:txBody>
          <a:bodyPr vert="horz" lIns="91440" tIns="45720" rIns="91440" bIns="45720" rtlCol="0" anchor="ctr"/>
          <a:lstStyle/>
          <a:p>
            <a:fld id="{19FD02D3-6C23-404C-A7B3-DAB79F5D63D7}" type="slidenum">
              <a:rPr lang="en-US"/>
              <a:pPr/>
              <a:t>41</a:t>
            </a:fld>
            <a:endParaRPr lang="en-US"/>
          </a:p>
        </p:txBody>
      </p:sp>
    </p:spTree>
    <p:extLst>
      <p:ext uri="{BB962C8B-B14F-4D97-AF65-F5344CB8AC3E}">
        <p14:creationId xmlns:p14="http://schemas.microsoft.com/office/powerpoint/2010/main" val="400189094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410</a:t>
            </a:fld>
            <a:endParaRPr lang="en-US" smtClean="0"/>
          </a:p>
        </p:txBody>
      </p:sp>
      <p:sp>
        <p:nvSpPr>
          <p:cNvPr id="3" name="Text Placeholder 2"/>
          <p:cNvSpPr>
            <a:spLocks noGrp="1"/>
          </p:cNvSpPr>
          <p:nvPr>
            <p:ph type="body" sz="quarter" idx="11"/>
          </p:nvPr>
        </p:nvSpPr>
        <p:spPr/>
        <p:txBody>
          <a:bodyPr/>
          <a:lstStyle/>
          <a:p>
            <a:r>
              <a:rPr lang="fr-FR" dirty="0"/>
              <a:t>File d'attente de </a:t>
            </a:r>
            <a:r>
              <a:rPr lang="fr-FR" dirty="0" err="1"/>
              <a:t>workflow</a:t>
            </a:r>
            <a:r>
              <a:rPr lang="fr-FR" dirty="0"/>
              <a:t> </a:t>
            </a:r>
            <a:r>
              <a:rPr lang="fr-FR" dirty="0" smtClean="0"/>
              <a:t>temporel</a:t>
            </a:r>
            <a:endParaRPr lang="fr-FR" dirty="0"/>
          </a:p>
        </p:txBody>
      </p:sp>
      <p:sp>
        <p:nvSpPr>
          <p:cNvPr id="4" name="Text Placeholder 3"/>
          <p:cNvSpPr>
            <a:spLocks noGrp="1"/>
          </p:cNvSpPr>
          <p:nvPr>
            <p:ph type="body" sz="quarter" idx="12"/>
          </p:nvPr>
        </p:nvSpPr>
        <p:spPr>
          <a:xfrm>
            <a:off x="455733" y="1111625"/>
            <a:ext cx="11593392" cy="1774282"/>
          </a:xfrm>
        </p:spPr>
        <p:txBody>
          <a:bodyPr/>
          <a:lstStyle/>
          <a:p>
            <a:pPr>
              <a:lnSpc>
                <a:spcPct val="100000"/>
              </a:lnSpc>
            </a:pPr>
            <a:r>
              <a:rPr lang="fr-FR" dirty="0"/>
              <a:t>Quand les règles avec des actions </a:t>
            </a:r>
            <a:r>
              <a:rPr lang="fr-FR" dirty="0" smtClean="0"/>
              <a:t>temporels </a:t>
            </a:r>
            <a:r>
              <a:rPr lang="fr-FR" dirty="0"/>
              <a:t>sont déclenchées, les actions à venir sont placées dans une file d'attente où elles peuvent être vues, et si nécessaires supprimées. </a:t>
            </a:r>
          </a:p>
          <a:p>
            <a:pPr>
              <a:lnSpc>
                <a:spcPct val="100000"/>
              </a:lnSpc>
            </a:pPr>
            <a:r>
              <a:rPr lang="fr-FR" dirty="0"/>
              <a:t>Si un enregistrement est modifié, et ne répond plus aux </a:t>
            </a:r>
            <a:r>
              <a:rPr lang="fr-FR" i="1" dirty="0"/>
              <a:t>critères de la règle</a:t>
            </a:r>
            <a:r>
              <a:rPr lang="fr-FR" dirty="0"/>
              <a:t>, </a:t>
            </a:r>
            <a:r>
              <a:rPr lang="fr-FR" dirty="0" err="1"/>
              <a:t>Salesforce</a:t>
            </a:r>
            <a:r>
              <a:rPr lang="fr-FR" dirty="0"/>
              <a:t> enlève les actions </a:t>
            </a:r>
            <a:r>
              <a:rPr lang="fr-FR" dirty="0" smtClean="0"/>
              <a:t>temporels </a:t>
            </a:r>
            <a:r>
              <a:rPr lang="fr-FR" dirty="0"/>
              <a:t>de cet enregistrement de la file d'attente. </a:t>
            </a:r>
          </a:p>
          <a:p>
            <a:pPr>
              <a:lnSpc>
                <a:spcPct val="100000"/>
              </a:lnSpc>
            </a:pPr>
            <a:endParaRPr lang="en-IN" dirty="0"/>
          </a:p>
        </p:txBody>
      </p:sp>
      <p:pic>
        <p:nvPicPr>
          <p:cNvPr id="5" name="Picture 4"/>
          <p:cNvPicPr>
            <a:picLocks noChangeAspect="1"/>
          </p:cNvPicPr>
          <p:nvPr/>
        </p:nvPicPr>
        <p:blipFill rotWithShape="1">
          <a:blip r:embed="rId3" cstate="print"/>
          <a:srcRect b="4667"/>
          <a:stretch/>
        </p:blipFill>
        <p:spPr>
          <a:xfrm>
            <a:off x="2610060" y="3132805"/>
            <a:ext cx="6968701" cy="2743393"/>
          </a:xfrm>
          <a:prstGeom prst="rect">
            <a:avLst/>
          </a:prstGeom>
          <a:ln>
            <a:solidFill>
              <a:schemeClr val="bg1">
                <a:lumMod val="75000"/>
              </a:schemeClr>
            </a:solidFill>
          </a:ln>
          <a:effectLst>
            <a:outerShdw blurRad="50800" dist="38100" dir="2700000" algn="tl" rotWithShape="0">
              <a:srgbClr val="000000">
                <a:alpha val="43000"/>
              </a:srgbClr>
            </a:outerShdw>
          </a:effectLst>
        </p:spPr>
      </p:pic>
      <p:grpSp>
        <p:nvGrpSpPr>
          <p:cNvPr id="6" name="Group 5"/>
          <p:cNvGrpSpPr/>
          <p:nvPr/>
        </p:nvGrpSpPr>
        <p:grpSpPr>
          <a:xfrm>
            <a:off x="-1" y="6057781"/>
            <a:ext cx="12188825" cy="800219"/>
            <a:chOff x="-1" y="6057781"/>
            <a:chExt cx="12188825" cy="800219"/>
          </a:xfrm>
        </p:grpSpPr>
        <p:sp>
          <p:nvSpPr>
            <p:cNvPr id="7" name="Rectangle 6"/>
            <p:cNvSpPr/>
            <p:nvPr/>
          </p:nvSpPr>
          <p:spPr bwMode="auto">
            <a:xfrm>
              <a:off x="-1"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pPr algn="l"/>
              <a:r>
                <a:rPr lang="fr-FR" sz="2000" b="1" dirty="0">
                  <a:solidFill>
                    <a:srgbClr val="19325C"/>
                  </a:solidFill>
                </a:rPr>
                <a:t>Configuration | Outils de la plate-forme | Environnements | Surveillance | Workflow temporel</a:t>
              </a:r>
            </a:p>
          </p:txBody>
        </p:sp>
        <p:sp>
          <p:nvSpPr>
            <p:cNvPr id="8"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5144306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411</a:t>
            </a:fld>
            <a:endParaRPr lang="en-US" smtClean="0"/>
          </a:p>
        </p:txBody>
      </p:sp>
      <p:sp>
        <p:nvSpPr>
          <p:cNvPr id="4" name="Text Placeholder 3"/>
          <p:cNvSpPr>
            <a:spLocks noGrp="1"/>
          </p:cNvSpPr>
          <p:nvPr>
            <p:ph type="body" sz="quarter" idx="11"/>
          </p:nvPr>
        </p:nvSpPr>
        <p:spPr>
          <a:xfrm>
            <a:off x="2066925" y="0"/>
            <a:ext cx="8182712" cy="914400"/>
          </a:xfrm>
        </p:spPr>
        <p:txBody>
          <a:bodyPr/>
          <a:lstStyle/>
          <a:p>
            <a:r>
              <a:rPr lang="fr-FR" dirty="0"/>
              <a:t>8-3 : Créer une nouvelle règle de workflow</a:t>
            </a:r>
          </a:p>
        </p:txBody>
      </p:sp>
      <p:sp>
        <p:nvSpPr>
          <p:cNvPr id="5" name="Text Placeholder 4"/>
          <p:cNvSpPr>
            <a:spLocks noGrp="1"/>
          </p:cNvSpPr>
          <p:nvPr>
            <p:ph type="body" sz="quarter" idx="12"/>
          </p:nvPr>
        </p:nvSpPr>
        <p:spPr>
          <a:xfrm>
            <a:off x="455730" y="3296100"/>
            <a:ext cx="11240970" cy="2541992"/>
          </a:xfrm>
        </p:spPr>
        <p:txBody>
          <a:bodyPr numCol="2"/>
          <a:lstStyle/>
          <a:p>
            <a:r>
              <a:rPr lang="fr-FR" dirty="0"/>
              <a:t>Tâches : </a:t>
            </a:r>
          </a:p>
          <a:p>
            <a:pPr marL="457200" lvl="1" indent="-457200">
              <a:buFont typeface="+mj-lt"/>
              <a:buAutoNum type="arabicPeriod"/>
            </a:pPr>
            <a:r>
              <a:rPr lang="fr-FR" dirty="0"/>
              <a:t>Créez une règle de workflow sur </a:t>
            </a:r>
            <a:br>
              <a:rPr lang="fr-FR" dirty="0"/>
            </a:br>
            <a:r>
              <a:rPr lang="fr-FR" dirty="0" smtClean="0"/>
              <a:t>l'objet </a:t>
            </a:r>
            <a:r>
              <a:rPr lang="fr-FR" dirty="0"/>
              <a:t>de la requête. </a:t>
            </a:r>
          </a:p>
          <a:p>
            <a:pPr marL="457200" lvl="1" indent="-457200">
              <a:buFont typeface="+mj-lt"/>
              <a:buAutoNum type="arabicPeriod"/>
            </a:pPr>
            <a:r>
              <a:rPr lang="fr-FR" dirty="0"/>
              <a:t>Établissez un critère </a:t>
            </a:r>
            <a:r>
              <a:rPr lang="fr-FR" dirty="0" smtClean="0"/>
              <a:t>d'évaluation</a:t>
            </a:r>
            <a:r>
              <a:rPr lang="fr-FR" dirty="0"/>
              <a:t>.</a:t>
            </a:r>
          </a:p>
          <a:p>
            <a:pPr marL="457200" lvl="1" indent="-457200">
              <a:buFont typeface="+mj-lt"/>
              <a:buAutoNum type="arabicPeriod"/>
            </a:pPr>
            <a:r>
              <a:rPr lang="fr-FR" dirty="0"/>
              <a:t>Établissez les critères de la règle.</a:t>
            </a:r>
          </a:p>
          <a:p>
            <a:pPr marL="457200" lvl="1" indent="-457200">
              <a:buFont typeface="+mj-lt"/>
              <a:buAutoNum type="arabicPeriod"/>
            </a:pPr>
            <a:endParaRPr lang="en-US" dirty="0"/>
          </a:p>
          <a:p>
            <a:pPr marL="457200" lvl="1" indent="-457200">
              <a:buFont typeface="+mj-lt"/>
              <a:buAutoNum type="arabicPeriod"/>
            </a:pPr>
            <a:endParaRPr lang="en-US" dirty="0"/>
          </a:p>
          <a:p>
            <a:pPr marL="457200" lvl="1" indent="-457200">
              <a:buFont typeface="+mj-lt"/>
              <a:buAutoNum type="arabicPeriod"/>
            </a:pPr>
            <a:r>
              <a:rPr lang="fr-FR" dirty="0"/>
              <a:t>Ajoutez une action immédiate.</a:t>
            </a:r>
          </a:p>
          <a:p>
            <a:pPr marL="457200" lvl="1" indent="-457200">
              <a:buFont typeface="+mj-lt"/>
              <a:buAutoNum type="arabicPeriod"/>
            </a:pPr>
            <a:r>
              <a:rPr lang="fr-FR" dirty="0"/>
              <a:t>Ajoutez un déclencheur temporel.</a:t>
            </a:r>
          </a:p>
          <a:p>
            <a:pPr marL="457200" lvl="1" indent="-457200">
              <a:buFont typeface="+mj-lt"/>
              <a:buAutoNum type="arabicPeriod"/>
            </a:pPr>
            <a:r>
              <a:rPr lang="fr-FR" dirty="0"/>
              <a:t>Ajoutez une action </a:t>
            </a:r>
            <a:r>
              <a:rPr lang="fr-FR" dirty="0" smtClean="0"/>
              <a:t>temporel</a:t>
            </a:r>
            <a:endParaRPr lang="fr-FR" dirty="0"/>
          </a:p>
          <a:p>
            <a:pPr marL="457200" lvl="1" indent="-457200">
              <a:buFont typeface="+mj-lt"/>
              <a:buAutoNum type="arabicPeriod"/>
            </a:pPr>
            <a:r>
              <a:rPr lang="fr-FR" dirty="0"/>
              <a:t>Testez le workflow.</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15 min</a:t>
            </a:r>
          </a:p>
        </p:txBody>
      </p:sp>
      <p:sp>
        <p:nvSpPr>
          <p:cNvPr id="19" name="Text Placeholder 1"/>
          <p:cNvSpPr>
            <a:spLocks noGrp="1"/>
          </p:cNvSpPr>
          <p:nvPr>
            <p:ph type="body" sz="quarter" idx="15"/>
          </p:nvPr>
        </p:nvSpPr>
        <p:spPr>
          <a:xfrm>
            <a:off x="1767045" y="914400"/>
            <a:ext cx="10424953" cy="2152650"/>
          </a:xfrm>
        </p:spPr>
        <p:txBody>
          <a:bodyPr tIns="0" bIns="0" anchor="ctr" anchorCtr="0"/>
          <a:lstStyle/>
          <a:p>
            <a:r>
              <a:rPr lang="fr-FR" dirty="0"/>
              <a:t>Objectifs : </a:t>
            </a:r>
          </a:p>
          <a:p>
            <a:pPr lvl="1"/>
            <a:r>
              <a:rPr lang="fr-FR" dirty="0" smtClean="0"/>
              <a:t>S'assurer </a:t>
            </a:r>
            <a:r>
              <a:rPr lang="fr-FR" dirty="0"/>
              <a:t>que le VP de Services est alerté quand des requêtes sont ouvertes pour des grands comptes, et </a:t>
            </a:r>
            <a:r>
              <a:rPr lang="fr-FR" dirty="0" smtClean="0"/>
              <a:t>qu'une </a:t>
            </a:r>
            <a:r>
              <a:rPr lang="fr-FR" dirty="0"/>
              <a:t>tâche de suivi du client soit assignée au propriétaire du compte une fois que la requête est fermée.  </a:t>
            </a:r>
          </a:p>
        </p:txBody>
      </p:sp>
      <p:sp>
        <p:nvSpPr>
          <p:cNvPr id="7" name="Text Placeholder 4"/>
          <p:cNvSpPr>
            <a:spLocks noGrp="1"/>
          </p:cNvSpPr>
          <p:nvPr>
            <p:ph type="body" sz="quarter" idx="12"/>
          </p:nvPr>
        </p:nvSpPr>
        <p:spPr>
          <a:xfrm>
            <a:off x="111760" y="81281"/>
            <a:ext cx="3050540" cy="532620"/>
          </a:xfrm>
        </p:spPr>
        <p:txBody>
          <a:bodyPr/>
          <a:lstStyle/>
          <a:p>
            <a:r>
              <a:rPr lang="fr-FR" sz="1800" dirty="0"/>
              <a:t>REJOIGNEZ-MOI</a:t>
            </a:r>
          </a:p>
        </p:txBody>
      </p:sp>
    </p:spTree>
    <p:extLst>
      <p:ext uri="{BB962C8B-B14F-4D97-AF65-F5344CB8AC3E}">
        <p14:creationId xmlns:p14="http://schemas.microsoft.com/office/powerpoint/2010/main" val="98822691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8 : Automatisation</a:t>
            </a:r>
          </a:p>
        </p:txBody>
      </p:sp>
      <p:sp>
        <p:nvSpPr>
          <p:cNvPr id="3" name="Text Placeholder 2"/>
          <p:cNvSpPr>
            <a:spLocks noGrp="1"/>
          </p:cNvSpPr>
          <p:nvPr>
            <p:ph type="body" sz="quarter" idx="13"/>
          </p:nvPr>
        </p:nvSpPr>
        <p:spPr>
          <a:xfrm>
            <a:off x="455732" y="1371600"/>
            <a:ext cx="5328841" cy="3666565"/>
          </a:xfrm>
        </p:spPr>
        <p:txBody>
          <a:bodyPr/>
          <a:lstStyle/>
          <a:p>
            <a:pPr marL="342900" lvl="2" indent="-342900">
              <a:spcBef>
                <a:spcPts val="900"/>
              </a:spcBef>
              <a:buFont typeface="Arial" panose="020B0604020202020204" pitchFamily="34" charset="0"/>
              <a:buChar char="•"/>
            </a:pPr>
            <a:r>
              <a:rPr lang="fr-FR" sz="2400" dirty="0">
                <a:latin typeface="+mn-lt"/>
              </a:rPr>
              <a:t>Modèles </a:t>
            </a:r>
            <a:r>
              <a:rPr lang="fr-FR" sz="2400" dirty="0" smtClean="0">
                <a:latin typeface="+mn-lt"/>
              </a:rPr>
              <a:t>d'e-mail</a:t>
            </a:r>
            <a:endParaRPr lang="fr-FR" sz="2400" dirty="0">
              <a:latin typeface="+mn-lt"/>
            </a:endParaRPr>
          </a:p>
          <a:p>
            <a:pPr marL="342900" lvl="1" indent="-342900">
              <a:spcBef>
                <a:spcPts val="900"/>
              </a:spcBef>
              <a:buFont typeface="Arial" panose="020B0604020202020204" pitchFamily="34" charset="0"/>
              <a:buChar char="•"/>
            </a:pPr>
            <a:r>
              <a:rPr lang="fr-FR" dirty="0">
                <a:latin typeface="+mn-lt"/>
              </a:rPr>
              <a:t>Règles de workflow</a:t>
            </a:r>
          </a:p>
          <a:p>
            <a:pPr marL="342900" lvl="1" indent="-342900">
              <a:spcBef>
                <a:spcPts val="900"/>
              </a:spcBef>
              <a:buFont typeface="Arial" panose="020B0604020202020204" pitchFamily="34" charset="0"/>
              <a:buChar char="•"/>
            </a:pPr>
            <a:r>
              <a:rPr lang="fr-FR" b="1" dirty="0">
                <a:latin typeface="+mn-lt"/>
              </a:rPr>
              <a:t>Générateur de processus</a:t>
            </a:r>
          </a:p>
          <a:p>
            <a:pPr marL="342900" lvl="1" indent="-342900">
              <a:spcBef>
                <a:spcPts val="900"/>
              </a:spcBef>
              <a:buFont typeface="Arial" panose="020B0604020202020204" pitchFamily="34" charset="0"/>
              <a:buChar char="•"/>
            </a:pPr>
            <a:r>
              <a:rPr lang="fr-FR" dirty="0">
                <a:latin typeface="+mn-lt"/>
              </a:rPr>
              <a:t>Automatisation des pistes</a:t>
            </a:r>
          </a:p>
        </p:txBody>
      </p:sp>
      <p:sp>
        <p:nvSpPr>
          <p:cNvPr id="4" name="Slide Number Placeholder 3"/>
          <p:cNvSpPr>
            <a:spLocks noGrp="1"/>
          </p:cNvSpPr>
          <p:nvPr>
            <p:ph type="sldNum" sz="quarter" idx="14"/>
          </p:nvPr>
        </p:nvSpPr>
        <p:spPr>
          <a:xfrm>
            <a:off x="10823121" y="384755"/>
            <a:ext cx="588019" cy="23573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rgbClr val="19325C"/>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412</a:t>
            </a:fld>
            <a:endParaRPr kumimoji="0" lang="en-US" b="0" i="0" u="none" strike="noStrike" kern="0" cap="none" spc="0" normalizeH="0" baseline="0" noProof="0" smtClean="0">
              <a:ln>
                <a:noFill/>
              </a:ln>
              <a:solidFill>
                <a:srgbClr val="19325C"/>
              </a:solidFill>
              <a:effectLst/>
              <a:uLnTx/>
              <a:uFillTx/>
            </a:endParaRPr>
          </a:p>
        </p:txBody>
      </p:sp>
    </p:spTree>
    <p:extLst>
      <p:ext uri="{BB962C8B-B14F-4D97-AF65-F5344CB8AC3E}">
        <p14:creationId xmlns:p14="http://schemas.microsoft.com/office/powerpoint/2010/main" val="46490371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50857067"/>
              </p:ext>
            </p:extLst>
          </p:nvPr>
        </p:nvGraphicFramePr>
        <p:xfrm>
          <a:off x="1711207" y="1458699"/>
          <a:ext cx="8926668" cy="504993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3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Nous aimerions commencer à utiliser Chatter pour reconnaître les réussites des commerciaux. </a:t>
                      </a:r>
                      <a:r>
                        <a:rPr lang="fr-FR" sz="1800" b="0" dirty="0" smtClean="0">
                          <a:solidFill>
                            <a:schemeClr val="tx1"/>
                          </a:solidFill>
                          <a:latin typeface="Salesforce Sans" panose="020B0505020202020203" pitchFamily="34" charset="0"/>
                          <a:ea typeface="Segoe UI" pitchFamily="34" charset="0"/>
                          <a:cs typeface="Segoe UI" pitchFamily="34" charset="0"/>
                        </a:rPr>
                        <a:t>Lorsqu'un </a:t>
                      </a:r>
                      <a:r>
                        <a:rPr lang="fr-FR" sz="1800" b="0" dirty="0">
                          <a:solidFill>
                            <a:schemeClr val="tx1"/>
                          </a:solidFill>
                          <a:latin typeface="Salesforce Sans" panose="020B0505020202020203" pitchFamily="34" charset="0"/>
                          <a:ea typeface="Segoe UI" pitchFamily="34" charset="0"/>
                          <a:cs typeface="Segoe UI" pitchFamily="34" charset="0"/>
                        </a:rPr>
                        <a:t>commercial remporte une opportunité, nous aimerions </a:t>
                      </a:r>
                      <a:r>
                        <a:rPr lang="fr-FR" sz="1800" b="0" dirty="0" smtClean="0">
                          <a:solidFill>
                            <a:schemeClr val="tx1"/>
                          </a:solidFill>
                          <a:latin typeface="Salesforce Sans" panose="020B0505020202020203" pitchFamily="34" charset="0"/>
                          <a:ea typeface="Segoe UI" pitchFamily="34" charset="0"/>
                          <a:cs typeface="Segoe UI" pitchFamily="34" charset="0"/>
                        </a:rPr>
                        <a:t>qu'une </a:t>
                      </a:r>
                      <a:r>
                        <a:rPr lang="fr-FR" sz="1800" b="0" dirty="0">
                          <a:solidFill>
                            <a:schemeClr val="tx1"/>
                          </a:solidFill>
                          <a:latin typeface="Salesforce Sans" panose="020B0505020202020203" pitchFamily="34" charset="0"/>
                          <a:ea typeface="Segoe UI" pitchFamily="34" charset="0"/>
                          <a:cs typeface="Segoe UI" pitchFamily="34" charset="0"/>
                        </a:rPr>
                        <a:t>publication Chatter soit automatiquement envoyée à mon profil.</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2 commentaires ·  29 vues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Diego Cruz</a:t>
                      </a:r>
                      <a:r>
                        <a:rPr lang="fr-FR" sz="1600" b="0">
                          <a:solidFill>
                            <a:schemeClr val="tx1"/>
                          </a:solidFill>
                          <a:latin typeface="Salesforce Sans" panose="020B0505020202020203" pitchFamily="34" charset="0"/>
                          <a:ea typeface="Segoe UI" pitchFamily="34" charset="0"/>
                          <a:cs typeface="Segoe UI" pitchFamily="34" charset="0"/>
                        </a:rPr>
                        <a:t>,</a:t>
                      </a:r>
                      <a:r>
                        <a:rPr lang="fr-FR" sz="1600" b="0">
                          <a:solidFill>
                            <a:srgbClr val="0070C0"/>
                          </a:solidFill>
                          <a:latin typeface="Salesforce Sans" panose="020B0505020202020203" pitchFamily="34" charset="0"/>
                          <a:ea typeface="Segoe UI" pitchFamily="34" charset="0"/>
                          <a:cs typeface="Segoe UI" pitchFamily="34" charset="0"/>
                        </a:rPr>
                        <a:t> Anna</a:t>
                      </a:r>
                      <a:r>
                        <a:rPr lang="fr-FR" sz="1600" b="0" baseline="0">
                          <a:solidFill>
                            <a:srgbClr val="0070C0"/>
                          </a:solidFill>
                          <a:latin typeface="Salesforce Sans" panose="020B0505020202020203" pitchFamily="34" charset="0"/>
                          <a:ea typeface="Segoe UI" pitchFamily="34" charset="0"/>
                          <a:cs typeface="Segoe UI" pitchFamily="34" charset="0"/>
                        </a:rPr>
                        <a:t> Bressan</a:t>
                      </a:r>
                      <a:r>
                        <a:rPr lang="fr-FR" sz="1600" b="0">
                          <a:solidFill>
                            <a:schemeClr val="tx1"/>
                          </a:solidFill>
                          <a:latin typeface="Salesforce Sans" panose="020B0505020202020203" pitchFamily="34" charset="0"/>
                          <a:ea typeface="Segoe UI" pitchFamily="34" charset="0"/>
                          <a:cs typeface="Segoe UI" pitchFamily="34" charset="0"/>
                        </a:rPr>
                        <a:t>,</a:t>
                      </a:r>
                      <a:r>
                        <a:rPr lang="fr-FR" sz="1600" b="0" baseline="0">
                          <a:solidFill>
                            <a:srgbClr val="0070C0"/>
                          </a:solidFill>
                          <a:latin typeface="Salesforce Sans" panose="020B0505020202020203" pitchFamily="34" charset="0"/>
                          <a:ea typeface="Segoe UI" pitchFamily="34" charset="0"/>
                          <a:cs typeface="Segoe UI" pitchFamily="34" charset="0"/>
                        </a:rPr>
                        <a:t> David Hudson</a:t>
                      </a:r>
                      <a:r>
                        <a:rPr lang="fr-FR" sz="1600" b="0">
                          <a:solidFill>
                            <a:schemeClr val="tx1"/>
                          </a:solidFill>
                          <a:latin typeface="Salesforce Sans" panose="020B0505020202020203" pitchFamily="34" charset="0"/>
                          <a:ea typeface="Segoe UI" pitchFamily="34" charset="0"/>
                          <a:cs typeface="Segoe UI" pitchFamily="34" charset="0"/>
                        </a:rPr>
                        <a:t>, et </a:t>
                      </a:r>
                      <a:r>
                        <a:rPr lang="fr-FR" sz="1600" b="0" baseline="0">
                          <a:solidFill>
                            <a:srgbClr val="0070C0"/>
                          </a:solidFill>
                          <a:latin typeface="Salesforce Sans" panose="020B0505020202020203" pitchFamily="34" charset="0"/>
                          <a:ea typeface="Segoe UI" pitchFamily="34" charset="0"/>
                          <a:cs typeface="Segoe UI" pitchFamily="34" charset="0"/>
                        </a:rPr>
                        <a:t>Lucia Vargas </a:t>
                      </a:r>
                      <a:r>
                        <a:rPr lang="fr-FR" sz="1600" b="0">
                          <a:solidFill>
                            <a:schemeClr val="tx1"/>
                          </a:solidFill>
                          <a:latin typeface="Salesforce Sans" panose="020B0505020202020203" pitchFamily="34" charset="0"/>
                          <a:ea typeface="Segoe UI" pitchFamily="34" charset="0"/>
                          <a:cs typeface="Segoe UI" pitchFamily="34" charset="0"/>
                        </a:rPr>
                        <a:t>aiment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Kathy Cooper</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Envoyons des publications sur le mur </a:t>
                      </a:r>
                      <a:r>
                        <a:rPr lang="fr-FR" sz="1800" b="0" dirty="0" smtClean="0">
                          <a:solidFill>
                            <a:schemeClr val="tx1"/>
                          </a:solidFill>
                          <a:latin typeface="Salesforce Sans" panose="020B0505020202020203" pitchFamily="34" charset="0"/>
                          <a:ea typeface="Segoe UI" pitchFamily="34" charset="0"/>
                          <a:cs typeface="Segoe UI" pitchFamily="34" charset="0"/>
                        </a:rPr>
                        <a:t>d'Allison</a:t>
                      </a:r>
                      <a:r>
                        <a:rPr lang="fr-FR" sz="1800" b="0" dirty="0">
                          <a:solidFill>
                            <a:schemeClr val="tx1"/>
                          </a:solidFill>
                          <a:latin typeface="Salesforce Sans" panose="020B0505020202020203" pitchFamily="34" charset="0"/>
                          <a:ea typeface="Segoe UI" pitchFamily="34" charset="0"/>
                          <a:cs typeface="Segoe UI" pitchFamily="34" charset="0"/>
                        </a:rPr>
                        <a:t>, </a:t>
                      </a:r>
                      <a:r>
                        <a:rPr lang="fr-FR" sz="1800" b="0" dirty="0" smtClean="0">
                          <a:solidFill>
                            <a:schemeClr val="tx1"/>
                          </a:solidFill>
                          <a:latin typeface="Salesforce Sans" panose="020B0505020202020203" pitchFamily="34" charset="0"/>
                          <a:ea typeface="Segoe UI" pitchFamily="34" charset="0"/>
                          <a:cs typeface="Segoe UI" pitchFamily="34" charset="0"/>
                        </a:rPr>
                        <a:t>l'équipe</a:t>
                      </a:r>
                      <a:r>
                        <a:rPr lang="fr-FR" sz="1800" b="0" dirty="0">
                          <a:solidFill>
                            <a:schemeClr val="tx1"/>
                          </a:solidFill>
                          <a:latin typeface="Salesforce Sans" panose="020B0505020202020203" pitchFamily="34" charset="0"/>
                          <a:ea typeface="Segoe UI" pitchFamily="34" charset="0"/>
                          <a:cs typeface="Segoe UI" pitchFamily="34" charset="0"/>
                        </a:rPr>
                        <a:t> !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31 minutes</a:t>
                      </a:r>
                    </a:p>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Jessica Heinz</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Allez les gars, on peut le faire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12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7567" t="-2851" r="16462" b="75120"/>
          <a:stretch/>
        </p:blipFill>
        <p:spPr>
          <a:xfrm>
            <a:off x="1734908" y="1526389"/>
            <a:ext cx="574367" cy="571994"/>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413</a:t>
            </a:fld>
            <a:endParaRPr lang="en-US" smtClean="0"/>
          </a:p>
        </p:txBody>
      </p:sp>
      <p:sp>
        <p:nvSpPr>
          <p:cNvPr id="3" name="Text Placeholder 2"/>
          <p:cNvSpPr>
            <a:spLocks noGrp="1"/>
          </p:cNvSpPr>
          <p:nvPr>
            <p:ph type="body" sz="quarter" idx="11"/>
          </p:nvPr>
        </p:nvSpPr>
        <p:spPr/>
        <p:txBody>
          <a:bodyPr/>
          <a:lstStyle/>
          <a:p>
            <a:r>
              <a:rPr lang="fr-FR"/>
              <a:t>Automatiser les publications Chatter</a:t>
            </a:r>
          </a:p>
        </p:txBody>
      </p:sp>
      <p:pic>
        <p:nvPicPr>
          <p:cNvPr id="5" name="Picture 4"/>
          <p:cNvPicPr>
            <a:picLocks noChangeAspect="1"/>
          </p:cNvPicPr>
          <p:nvPr/>
        </p:nvPicPr>
        <p:blipFill rotWithShape="1">
          <a:blip r:embed="rId3" cstate="print"/>
          <a:srcRect l="1970" t="12280" r="78654" b="85404"/>
          <a:stretch/>
        </p:blipFill>
        <p:spPr>
          <a:xfrm>
            <a:off x="1775390" y="3422443"/>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245058" y="1562050"/>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245058" y="4235237"/>
            <a:ext cx="297640" cy="288435"/>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7130" r="9511" b="63073"/>
          <a:stretch/>
        </p:blipFill>
        <p:spPr>
          <a:xfrm>
            <a:off x="1845891" y="4213432"/>
            <a:ext cx="517616" cy="544659"/>
          </a:xfrm>
          <a:prstGeom prst="flowChartConnector">
            <a:avLst/>
          </a:prstGeom>
          <a:solidFill>
            <a:schemeClr val="bg1">
              <a:lumMod val="85000"/>
            </a:schemeClr>
          </a:solidFill>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6202" r="7150" b="64759"/>
          <a:stretch/>
        </p:blipFill>
        <p:spPr>
          <a:xfrm>
            <a:off x="1845891" y="5400177"/>
            <a:ext cx="525362" cy="534947"/>
          </a:xfrm>
          <a:prstGeom prst="flowChartConnector">
            <a:avLst/>
          </a:prstGeom>
          <a:solidFill>
            <a:schemeClr val="bg1">
              <a:lumMod val="85000"/>
            </a:schemeClr>
          </a:solidFill>
        </p:spPr>
      </p:pic>
      <p:grpSp>
        <p:nvGrpSpPr>
          <p:cNvPr id="14" name="Group 13"/>
          <p:cNvGrpSpPr/>
          <p:nvPr/>
        </p:nvGrpSpPr>
        <p:grpSpPr>
          <a:xfrm>
            <a:off x="2085649" y="3422966"/>
            <a:ext cx="3501663" cy="277000"/>
            <a:chOff x="2204192" y="3458997"/>
            <a:chExt cx="3501663" cy="277000"/>
          </a:xfrm>
        </p:grpSpPr>
        <p:sp>
          <p:nvSpPr>
            <p:cNvPr id="15" name="TextBox 14">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6" name="TextBox 15">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7" name="TextBox 16">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1126109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414</a:t>
            </a:fld>
            <a:endParaRPr lang="en-US" smtClean="0"/>
          </a:p>
        </p:txBody>
      </p:sp>
      <p:sp>
        <p:nvSpPr>
          <p:cNvPr id="3" name="Text Placeholder 2"/>
          <p:cNvSpPr>
            <a:spLocks noGrp="1"/>
          </p:cNvSpPr>
          <p:nvPr>
            <p:ph type="body" sz="quarter" idx="11"/>
          </p:nvPr>
        </p:nvSpPr>
        <p:spPr/>
        <p:txBody>
          <a:bodyPr/>
          <a:lstStyle/>
          <a:p>
            <a:r>
              <a:rPr lang="pl-PL" dirty="0" smtClean="0"/>
              <a:t/>
            </a:r>
            <a:br>
              <a:rPr lang="pl-PL" dirty="0" smtClean="0"/>
            </a:br>
            <a:r>
              <a:rPr lang="fr-FR" dirty="0" smtClean="0"/>
              <a:t>Générateur </a:t>
            </a:r>
            <a:r>
              <a:rPr lang="fr-FR" dirty="0"/>
              <a:t>de processus </a:t>
            </a:r>
            <a:r>
              <a:rPr lang="fr-FR" dirty="0" err="1" smtClean="0"/>
              <a:t>Lightning</a:t>
            </a:r>
            <a:endParaRPr lang="fr-FR" dirty="0"/>
          </a:p>
        </p:txBody>
      </p:sp>
      <p:sp>
        <p:nvSpPr>
          <p:cNvPr id="4" name="Text Placeholder 3"/>
          <p:cNvSpPr>
            <a:spLocks noGrp="1"/>
          </p:cNvSpPr>
          <p:nvPr>
            <p:ph type="body" sz="quarter" idx="12"/>
          </p:nvPr>
        </p:nvSpPr>
        <p:spPr>
          <a:xfrm>
            <a:off x="455733" y="1085260"/>
            <a:ext cx="6287721" cy="5322977"/>
          </a:xfrm>
        </p:spPr>
        <p:txBody>
          <a:bodyPr/>
          <a:lstStyle/>
          <a:p>
            <a:pPr marL="0" indent="0">
              <a:lnSpc>
                <a:spcPct val="100000"/>
              </a:lnSpc>
              <a:buNone/>
            </a:pPr>
            <a:r>
              <a:rPr lang="fr-FR" sz="2000" dirty="0" smtClean="0"/>
              <a:t>Générateur de processus </a:t>
            </a:r>
            <a:r>
              <a:rPr lang="fr-FR" sz="2000" dirty="0" err="1" smtClean="0"/>
              <a:t>Lightning</a:t>
            </a:r>
            <a:r>
              <a:rPr lang="fr-FR" sz="2000" dirty="0" smtClean="0"/>
              <a:t> </a:t>
            </a:r>
            <a:r>
              <a:rPr lang="fr-FR" sz="2200" dirty="0" smtClean="0"/>
              <a:t>vous </a:t>
            </a:r>
            <a:r>
              <a:rPr lang="fr-FR" sz="2200" dirty="0"/>
              <a:t>permet </a:t>
            </a:r>
            <a:r>
              <a:rPr lang="fr-FR" sz="2200" dirty="0" smtClean="0"/>
              <a:t>d'automatiser </a:t>
            </a:r>
            <a:r>
              <a:rPr lang="fr-FR" sz="2200" dirty="0"/>
              <a:t>les processus métiers avec de multiples nœuds de critères. Les actions suivantes sont compatibles :</a:t>
            </a:r>
          </a:p>
          <a:p>
            <a:pPr marL="342900" indent="-342900">
              <a:lnSpc>
                <a:spcPct val="100000"/>
              </a:lnSpc>
              <a:buFont typeface="Arial" panose="020B0604020202020204" pitchFamily="34" charset="0"/>
              <a:buChar char="•"/>
            </a:pPr>
            <a:r>
              <a:rPr lang="fr-FR" sz="2200" dirty="0"/>
              <a:t>Créer un enregistrement</a:t>
            </a:r>
          </a:p>
          <a:p>
            <a:pPr marL="342900" indent="-342900">
              <a:lnSpc>
                <a:spcPct val="100000"/>
              </a:lnSpc>
              <a:buFont typeface="Arial" panose="020B0604020202020204" pitchFamily="34" charset="0"/>
              <a:buChar char="•"/>
            </a:pPr>
            <a:r>
              <a:rPr lang="fr-FR" sz="2200" dirty="0"/>
              <a:t>Mettre à jour des enregistrements</a:t>
            </a:r>
          </a:p>
          <a:p>
            <a:pPr marL="342900" indent="-342900">
              <a:lnSpc>
                <a:spcPct val="100000"/>
              </a:lnSpc>
              <a:buFont typeface="Arial" panose="020B0604020202020204" pitchFamily="34" charset="0"/>
              <a:buChar char="•"/>
            </a:pPr>
            <a:r>
              <a:rPr lang="fr-FR" sz="2200" dirty="0"/>
              <a:t>Envoyer des e-mails</a:t>
            </a:r>
          </a:p>
          <a:p>
            <a:pPr marL="342900" indent="-342900">
              <a:lnSpc>
                <a:spcPct val="100000"/>
              </a:lnSpc>
              <a:buFont typeface="Arial" panose="020B0604020202020204" pitchFamily="34" charset="0"/>
              <a:buChar char="•"/>
            </a:pPr>
            <a:r>
              <a:rPr lang="fr-FR" sz="2200" dirty="0"/>
              <a:t>Publier dans Chatter</a:t>
            </a:r>
          </a:p>
          <a:p>
            <a:pPr marL="342900" indent="-342900">
              <a:lnSpc>
                <a:spcPct val="100000"/>
              </a:lnSpc>
              <a:buFont typeface="Arial" panose="020B0604020202020204" pitchFamily="34" charset="0"/>
              <a:buChar char="•"/>
            </a:pPr>
            <a:r>
              <a:rPr lang="fr-FR" sz="2200" dirty="0"/>
              <a:t>Utiliser une action</a:t>
            </a:r>
          </a:p>
          <a:p>
            <a:pPr marL="342900" indent="-342900">
              <a:lnSpc>
                <a:spcPct val="100000"/>
              </a:lnSpc>
              <a:buFont typeface="Arial" panose="020B0604020202020204" pitchFamily="34" charset="0"/>
              <a:buChar char="•"/>
            </a:pPr>
            <a:r>
              <a:rPr lang="fr-FR" sz="2200" dirty="0"/>
              <a:t>Soumettre pour approbation</a:t>
            </a:r>
          </a:p>
          <a:p>
            <a:pPr marL="342900" indent="-342900">
              <a:lnSpc>
                <a:spcPct val="100000"/>
              </a:lnSpc>
              <a:buFont typeface="Arial" panose="020B0604020202020204" pitchFamily="34" charset="0"/>
              <a:buChar char="•"/>
            </a:pPr>
            <a:r>
              <a:rPr lang="fr-FR" sz="2200" dirty="0"/>
              <a:t>Lancer un flux</a:t>
            </a:r>
          </a:p>
          <a:p>
            <a:pPr marL="342900" indent="-342900">
              <a:lnSpc>
                <a:spcPct val="100000"/>
              </a:lnSpc>
              <a:buFont typeface="Arial" panose="020B0604020202020204" pitchFamily="34" charset="0"/>
              <a:buChar char="•"/>
            </a:pPr>
            <a:r>
              <a:rPr lang="fr-FR" sz="2200" dirty="0"/>
              <a:t>Lancer un processus</a:t>
            </a:r>
          </a:p>
          <a:p>
            <a:pPr marL="342900" indent="-342900">
              <a:lnSpc>
                <a:spcPct val="100000"/>
              </a:lnSpc>
              <a:buFont typeface="Arial" panose="020B0604020202020204" pitchFamily="34" charset="0"/>
              <a:buChar char="•"/>
            </a:pPr>
            <a:r>
              <a:rPr lang="fr-FR" sz="2200" dirty="0"/>
              <a:t>Appeler Apex</a:t>
            </a:r>
          </a:p>
          <a:p>
            <a:pPr marL="0" indent="0">
              <a:lnSpc>
                <a:spcPct val="100000"/>
              </a:lnSpc>
              <a:buNone/>
            </a:pPr>
            <a:endParaRPr lang="en-US" dirty="0"/>
          </a:p>
          <a:p>
            <a:pPr marL="0" indent="0">
              <a:lnSpc>
                <a:spcPct val="100000"/>
              </a:lnSpc>
              <a:buNone/>
            </a:pPr>
            <a:endParaRPr lang="en-IN" dirty="0"/>
          </a:p>
        </p:txBody>
      </p:sp>
      <p:grpSp>
        <p:nvGrpSpPr>
          <p:cNvPr id="8" name="Group 7"/>
          <p:cNvGrpSpPr/>
          <p:nvPr/>
        </p:nvGrpSpPr>
        <p:grpSpPr>
          <a:xfrm>
            <a:off x="6743454" y="1277225"/>
            <a:ext cx="5448546" cy="5135944"/>
            <a:chOff x="6864100" y="746971"/>
            <a:chExt cx="5327900" cy="5432079"/>
          </a:xfrm>
        </p:grpSpPr>
        <p:pic>
          <p:nvPicPr>
            <p:cNvPr id="9" name="Picture 7"/>
            <p:cNvPicPr>
              <a:picLocks noChangeAspect="1" noChangeArrowheads="1"/>
            </p:cNvPicPr>
            <p:nvPr/>
          </p:nvPicPr>
          <p:blipFill>
            <a:blip r:embed="rId3" cstate="print"/>
            <a:srcRect/>
            <a:stretch>
              <a:fillRect/>
            </a:stretch>
          </p:blipFill>
          <p:spPr bwMode="auto">
            <a:xfrm>
              <a:off x="6864100" y="1892800"/>
              <a:ext cx="1562100" cy="4286250"/>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6864100" y="746971"/>
              <a:ext cx="5327900" cy="5376700"/>
            </a:xfrm>
            <a:prstGeom prst="rect">
              <a:avLst/>
            </a:prstGeom>
            <a:noFill/>
            <a:ln w="9525">
              <a:noFill/>
              <a:miter lim="800000"/>
              <a:headEnd/>
              <a:tailEnd/>
            </a:ln>
          </p:spPr>
        </p:pic>
        <p:sp>
          <p:nvSpPr>
            <p:cNvPr id="11" name="Diamond 10"/>
            <p:cNvSpPr/>
            <p:nvPr/>
          </p:nvSpPr>
          <p:spPr bwMode="auto">
            <a:xfrm>
              <a:off x="7019680" y="2243996"/>
              <a:ext cx="960125" cy="883315"/>
            </a:xfrm>
            <a:prstGeom prst="diamond">
              <a:avLst/>
            </a:prstGeom>
            <a:solidFill>
              <a:srgbClr val="0070D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endParaRPr>
            </a:p>
          </p:txBody>
        </p:sp>
        <p:sp>
          <p:nvSpPr>
            <p:cNvPr id="12" name="Diamond 11"/>
            <p:cNvSpPr/>
            <p:nvPr/>
          </p:nvSpPr>
          <p:spPr bwMode="auto">
            <a:xfrm>
              <a:off x="7017720" y="3650794"/>
              <a:ext cx="960125" cy="883315"/>
            </a:xfrm>
            <a:prstGeom prst="diamond">
              <a:avLst/>
            </a:prstGeom>
            <a:solidFill>
              <a:srgbClr val="0070D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endParaRPr>
            </a:p>
          </p:txBody>
        </p:sp>
        <p:sp>
          <p:nvSpPr>
            <p:cNvPr id="13" name="Diamond 12"/>
            <p:cNvSpPr/>
            <p:nvPr/>
          </p:nvSpPr>
          <p:spPr bwMode="auto">
            <a:xfrm>
              <a:off x="7017720" y="5001573"/>
              <a:ext cx="960125" cy="883315"/>
            </a:xfrm>
            <a:prstGeom prst="diamond">
              <a:avLst/>
            </a:prstGeom>
            <a:solidFill>
              <a:srgbClr val="0070D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endParaRPr>
            </a:p>
          </p:txBody>
        </p:sp>
        <p:pic>
          <p:nvPicPr>
            <p:cNvPr id="14" name="Picture 8"/>
            <p:cNvPicPr>
              <a:picLocks noChangeAspect="1" noChangeArrowheads="1"/>
            </p:cNvPicPr>
            <p:nvPr/>
          </p:nvPicPr>
          <p:blipFill>
            <a:blip r:embed="rId5" cstate="print"/>
            <a:srcRect/>
            <a:stretch>
              <a:fillRect/>
            </a:stretch>
          </p:blipFill>
          <p:spPr bwMode="auto">
            <a:xfrm>
              <a:off x="7171340" y="2468875"/>
              <a:ext cx="609600" cy="161925"/>
            </a:xfrm>
            <a:prstGeom prst="rect">
              <a:avLst/>
            </a:prstGeom>
            <a:noFill/>
            <a:ln w="9525">
              <a:noFill/>
              <a:miter lim="800000"/>
              <a:headEnd/>
              <a:tailEnd/>
            </a:ln>
          </p:spPr>
        </p:pic>
        <p:pic>
          <p:nvPicPr>
            <p:cNvPr id="15" name="Picture 10"/>
            <p:cNvPicPr>
              <a:picLocks noChangeAspect="1" noChangeArrowheads="1"/>
            </p:cNvPicPr>
            <p:nvPr/>
          </p:nvPicPr>
          <p:blipFill>
            <a:blip r:embed="rId6" cstate="print"/>
            <a:srcRect/>
            <a:stretch>
              <a:fillRect/>
            </a:stretch>
          </p:blipFill>
          <p:spPr bwMode="auto">
            <a:xfrm>
              <a:off x="7171340" y="3851455"/>
              <a:ext cx="619125" cy="276225"/>
            </a:xfrm>
            <a:prstGeom prst="rect">
              <a:avLst/>
            </a:prstGeom>
            <a:noFill/>
            <a:ln w="9525">
              <a:noFill/>
              <a:miter lim="800000"/>
              <a:headEnd/>
              <a:tailEnd/>
            </a:ln>
          </p:spPr>
        </p:pic>
        <p:pic>
          <p:nvPicPr>
            <p:cNvPr id="16" name="Picture 11"/>
            <p:cNvPicPr>
              <a:picLocks noChangeAspect="1" noChangeArrowheads="1"/>
            </p:cNvPicPr>
            <p:nvPr/>
          </p:nvPicPr>
          <p:blipFill>
            <a:blip r:embed="rId7" cstate="print"/>
            <a:srcRect/>
            <a:stretch>
              <a:fillRect/>
            </a:stretch>
          </p:blipFill>
          <p:spPr bwMode="auto">
            <a:xfrm>
              <a:off x="7171340" y="5349250"/>
              <a:ext cx="638175" cy="266700"/>
            </a:xfrm>
            <a:prstGeom prst="rect">
              <a:avLst/>
            </a:prstGeom>
            <a:noFill/>
            <a:ln w="9525">
              <a:noFill/>
              <a:miter lim="800000"/>
              <a:headEnd/>
              <a:tailEnd/>
            </a:ln>
          </p:spPr>
        </p:pic>
      </p:grpSp>
    </p:spTree>
    <p:extLst>
      <p:ext uri="{BB962C8B-B14F-4D97-AF65-F5344CB8AC3E}">
        <p14:creationId xmlns:p14="http://schemas.microsoft.com/office/powerpoint/2010/main" val="264616330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415</a:t>
            </a:fld>
            <a:endParaRPr lang="en-US" smtClean="0"/>
          </a:p>
        </p:txBody>
      </p:sp>
      <p:sp>
        <p:nvSpPr>
          <p:cNvPr id="3" name="Text Placeholder 2"/>
          <p:cNvSpPr>
            <a:spLocks noGrp="1"/>
          </p:cNvSpPr>
          <p:nvPr>
            <p:ph type="body" sz="quarter" idx="11"/>
          </p:nvPr>
        </p:nvSpPr>
        <p:spPr/>
        <p:txBody>
          <a:bodyPr/>
          <a:lstStyle/>
          <a:p>
            <a:r>
              <a:rPr lang="fr-FR" dirty="0" err="1" smtClean="0"/>
              <a:t>Examples</a:t>
            </a:r>
            <a:r>
              <a:rPr lang="fr-FR" dirty="0" smtClean="0"/>
              <a:t> des </a:t>
            </a:r>
            <a:r>
              <a:rPr lang="fr-FR" dirty="0"/>
              <a:t>processus</a:t>
            </a:r>
          </a:p>
        </p:txBody>
      </p:sp>
      <p:grpSp>
        <p:nvGrpSpPr>
          <p:cNvPr id="4" name="Group 3"/>
          <p:cNvGrpSpPr/>
          <p:nvPr/>
        </p:nvGrpSpPr>
        <p:grpSpPr>
          <a:xfrm>
            <a:off x="1447800" y="1184710"/>
            <a:ext cx="9464167" cy="5193230"/>
            <a:chOff x="40375" y="1184710"/>
            <a:chExt cx="8551997" cy="4670673"/>
          </a:xfrm>
          <a:solidFill>
            <a:srgbClr val="19325C"/>
          </a:solidFill>
        </p:grpSpPr>
        <p:sp>
          <p:nvSpPr>
            <p:cNvPr id="5" name="Rounded Rectangle 12"/>
            <p:cNvSpPr/>
            <p:nvPr/>
          </p:nvSpPr>
          <p:spPr>
            <a:xfrm>
              <a:off x="40375" y="1184710"/>
              <a:ext cx="4204894" cy="2274391"/>
            </a:xfrm>
            <a:prstGeom prst="roundRect">
              <a:avLst>
                <a:gd name="adj" fmla="val 6616"/>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fr-FR" sz="2400" b="0" i="0" u="none" strike="noStrike" cap="none" normalizeH="0" baseline="0" noProof="0" dirty="0">
                  <a:ln>
                    <a:noFill/>
                  </a:ln>
                  <a:solidFill>
                    <a:schemeClr val="bg1"/>
                  </a:solidFill>
                  <a:uLnTx/>
                  <a:uFillTx/>
                </a:rPr>
                <a:t>Envoyer un e-mail de rappel à </a:t>
              </a:r>
              <a:r>
                <a:rPr kumimoji="0" lang="fr-FR" sz="2400" b="0" i="0" u="none" strike="noStrike" cap="none" normalizeH="0" baseline="0" noProof="0" dirty="0" smtClean="0">
                  <a:ln>
                    <a:noFill/>
                  </a:ln>
                  <a:solidFill>
                    <a:schemeClr val="bg1"/>
                  </a:solidFill>
                  <a:uLnTx/>
                  <a:uFillTx/>
                </a:rPr>
                <a:t>l'équipe </a:t>
              </a:r>
              <a:r>
                <a:rPr kumimoji="0" lang="fr-FR" sz="2400" b="0" i="0" u="none" strike="noStrike" cap="none" normalizeH="0" baseline="0" noProof="0" dirty="0">
                  <a:ln>
                    <a:noFill/>
                  </a:ln>
                  <a:solidFill>
                    <a:schemeClr val="bg1"/>
                  </a:solidFill>
                  <a:uLnTx/>
                  <a:uFillTx/>
                </a:rPr>
                <a:t>compte si une opportunité à forte valeur ajoutée est toujours ouverte dix jours avant la date de clôture spécifiée.</a:t>
              </a:r>
            </a:p>
          </p:txBody>
        </p:sp>
        <p:sp>
          <p:nvSpPr>
            <p:cNvPr id="6" name="Rounded Rectangle 13"/>
            <p:cNvSpPr/>
            <p:nvPr/>
          </p:nvSpPr>
          <p:spPr>
            <a:xfrm>
              <a:off x="4386208" y="1184710"/>
              <a:ext cx="4206164" cy="2274391"/>
            </a:xfrm>
            <a:prstGeom prst="roundRect">
              <a:avLst>
                <a:gd name="adj" fmla="val 7053"/>
              </a:avLst>
            </a:prstGeom>
            <a:grpFill/>
          </p:spPr>
          <p:style>
            <a:lnRef idx="2">
              <a:schemeClr val="lt1">
                <a:hueOff val="0"/>
                <a:satOff val="0"/>
                <a:lumOff val="0"/>
                <a:alphaOff val="0"/>
              </a:schemeClr>
            </a:lnRef>
            <a:fillRef idx="1">
              <a:schemeClr val="accent3">
                <a:hueOff val="-1193841"/>
                <a:satOff val="5170"/>
                <a:lumOff val="3725"/>
                <a:alphaOff val="0"/>
              </a:schemeClr>
            </a:fillRef>
            <a:effectRef idx="0">
              <a:schemeClr val="accent3">
                <a:hueOff val="-1193841"/>
                <a:satOff val="5170"/>
                <a:lumOff val="3725"/>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fr-FR" sz="2400" b="0" i="0" u="none" strike="noStrike" cap="none" normalizeH="0" baseline="0" noProof="0" dirty="0">
                  <a:ln>
                    <a:noFill/>
                  </a:ln>
                  <a:solidFill>
                    <a:schemeClr val="bg1"/>
                  </a:solidFill>
                  <a:uLnTx/>
                  <a:uFillTx/>
                </a:rPr>
                <a:t>Mettre à jour toutes les adresses de diffusion de tous les contacts enfants quand une adresse de facturation est </a:t>
              </a:r>
              <a:r>
                <a:rPr kumimoji="0" lang="fr-FR" sz="2400" b="0" i="0" u="none" strike="noStrike" cap="none" normalizeH="0" baseline="0" noProof="0" dirty="0" smtClean="0">
                  <a:ln>
                    <a:noFill/>
                  </a:ln>
                  <a:solidFill>
                    <a:schemeClr val="bg1"/>
                  </a:solidFill>
                  <a:uLnTx/>
                  <a:uFillTx/>
                </a:rPr>
                <a:t>changée</a:t>
              </a:r>
              <a:r>
                <a:rPr kumimoji="0" lang="pl-PL" sz="2400" b="0" i="0" u="none" strike="noStrike" cap="none" normalizeH="0" baseline="0" noProof="0" dirty="0" smtClean="0">
                  <a:ln>
                    <a:noFill/>
                  </a:ln>
                  <a:solidFill>
                    <a:schemeClr val="bg1"/>
                  </a:solidFill>
                  <a:uLnTx/>
                  <a:uFillTx/>
                </a:rPr>
                <a:t> </a:t>
              </a:r>
              <a:r>
                <a:rPr kumimoji="0" lang="fr-FR" sz="2400" b="0" i="0" u="none" strike="noStrike" cap="none" normalizeH="0" baseline="0" noProof="0" dirty="0" smtClean="0">
                  <a:ln>
                    <a:noFill/>
                  </a:ln>
                  <a:solidFill>
                    <a:schemeClr val="bg1"/>
                  </a:solidFill>
                  <a:uLnTx/>
                  <a:uFillTx/>
                </a:rPr>
                <a:t>sur </a:t>
              </a:r>
              <a:r>
                <a:rPr kumimoji="0" lang="fr-FR" sz="2400" b="0" i="0" u="none" strike="noStrike" cap="none" normalizeH="0" baseline="0" noProof="0" dirty="0">
                  <a:ln>
                    <a:noFill/>
                  </a:ln>
                  <a:solidFill>
                    <a:schemeClr val="bg1"/>
                  </a:solidFill>
                  <a:uLnTx/>
                  <a:uFillTx/>
                </a:rPr>
                <a:t>le compte. </a:t>
              </a:r>
            </a:p>
          </p:txBody>
        </p:sp>
        <p:sp>
          <p:nvSpPr>
            <p:cNvPr id="7" name="Rounded Rectangle 14"/>
            <p:cNvSpPr/>
            <p:nvPr/>
          </p:nvSpPr>
          <p:spPr>
            <a:xfrm>
              <a:off x="40375" y="3580992"/>
              <a:ext cx="4204894" cy="2274391"/>
            </a:xfrm>
            <a:prstGeom prst="roundRect">
              <a:avLst>
                <a:gd name="adj" fmla="val 7490"/>
              </a:avLst>
            </a:prstGeom>
            <a:grpFill/>
          </p:spPr>
          <p:style>
            <a:lnRef idx="2">
              <a:schemeClr val="lt1">
                <a:hueOff val="0"/>
                <a:satOff val="0"/>
                <a:lumOff val="0"/>
                <a:alphaOff val="0"/>
              </a:schemeClr>
            </a:lnRef>
            <a:fillRef idx="1">
              <a:schemeClr val="accent3">
                <a:hueOff val="-2387682"/>
                <a:satOff val="10341"/>
                <a:lumOff val="7450"/>
                <a:alphaOff val="0"/>
              </a:schemeClr>
            </a:fillRef>
            <a:effectRef idx="0">
              <a:schemeClr val="accent3">
                <a:hueOff val="-2387682"/>
                <a:satOff val="10341"/>
                <a:lumOff val="7450"/>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fr-FR" sz="2400" b="0" i="0" u="none" strike="noStrike" cap="none" normalizeH="0" baseline="0" noProof="0" dirty="0">
                  <a:ln>
                    <a:noFill/>
                  </a:ln>
                  <a:solidFill>
                    <a:schemeClr val="bg1"/>
                  </a:solidFill>
                  <a:uLnTx/>
                  <a:uFillTx/>
                </a:rPr>
                <a:t>Créer des enregistrements et des notifications basés sur les étapes </a:t>
              </a:r>
              <a:r>
                <a:rPr kumimoji="0" lang="fr-FR" sz="2400" b="0" i="0" u="none" strike="noStrike" cap="none" normalizeH="0" baseline="0" noProof="0" dirty="0" smtClean="0">
                  <a:ln>
                    <a:noFill/>
                  </a:ln>
                  <a:solidFill>
                    <a:schemeClr val="bg1"/>
                  </a:solidFill>
                  <a:uLnTx/>
                  <a:uFillTx/>
                </a:rPr>
                <a:t>d'une </a:t>
              </a:r>
              <a:r>
                <a:rPr kumimoji="0" lang="fr-FR" sz="2400" b="0" i="0" u="none" strike="noStrike" cap="none" normalizeH="0" baseline="0" noProof="0" dirty="0">
                  <a:ln>
                    <a:noFill/>
                  </a:ln>
                  <a:solidFill>
                    <a:schemeClr val="bg1"/>
                  </a:solidFill>
                  <a:uLnTx/>
                  <a:uFillTx/>
                </a:rPr>
                <a:t>opportunité et programmer des tâches de suivi </a:t>
              </a:r>
              <a:r>
                <a:rPr kumimoji="0" lang="fr-FR" sz="2400" b="0" i="0" u="none" strike="noStrike" cap="none" normalizeH="0" baseline="0" noProof="0" dirty="0" smtClean="0">
                  <a:ln>
                    <a:noFill/>
                  </a:ln>
                  <a:solidFill>
                    <a:schemeClr val="bg1"/>
                  </a:solidFill>
                  <a:uLnTx/>
                  <a:uFillTx/>
                </a:rPr>
                <a:t>s'exécutant </a:t>
              </a:r>
              <a:r>
                <a:rPr kumimoji="0" lang="fr-FR" sz="2400" b="0" i="0" u="none" strike="noStrike" cap="none" normalizeH="0" baseline="0" noProof="0" dirty="0">
                  <a:ln>
                    <a:noFill/>
                  </a:ln>
                  <a:solidFill>
                    <a:schemeClr val="bg1"/>
                  </a:solidFill>
                  <a:uLnTx/>
                  <a:uFillTx/>
                </a:rPr>
                <a:t>selon les changements sur les enregistrements.</a:t>
              </a:r>
            </a:p>
          </p:txBody>
        </p:sp>
        <p:sp>
          <p:nvSpPr>
            <p:cNvPr id="8" name="Rounded Rectangle 15"/>
            <p:cNvSpPr/>
            <p:nvPr/>
          </p:nvSpPr>
          <p:spPr>
            <a:xfrm>
              <a:off x="4386208" y="3580992"/>
              <a:ext cx="4206164" cy="2274391"/>
            </a:xfrm>
            <a:prstGeom prst="roundRect">
              <a:avLst>
                <a:gd name="adj" fmla="val 8801"/>
              </a:avLst>
            </a:prstGeom>
            <a:grpFill/>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 tIns="91440" rIns="182880" bIns="91440" numCol="1" spcCol="1270" anchor="ctr" anchorCtr="0">
              <a:noAutofit/>
            </a:bodyPr>
            <a:lstStyle/>
            <a:p>
              <a:pPr lvl="0" algn="ctr" defTabSz="1066800">
                <a:lnSpc>
                  <a:spcPct val="90000"/>
                </a:lnSpc>
                <a:spcBef>
                  <a:spcPct val="0"/>
                </a:spcBef>
                <a:spcAft>
                  <a:spcPct val="35000"/>
                </a:spcAft>
                <a:defRPr/>
              </a:pPr>
              <a:r>
                <a:rPr kumimoji="0" lang="fr-FR" sz="2400" b="0" i="0" u="none" strike="noStrike" cap="none" normalizeH="0" baseline="0" noProof="0" dirty="0">
                  <a:ln>
                    <a:noFill/>
                  </a:ln>
                  <a:solidFill>
                    <a:schemeClr val="bg1"/>
                  </a:solidFill>
                  <a:uLnTx/>
                  <a:uFillTx/>
                </a:rPr>
                <a:t>Créer un enregistrement des commandes avec les données disponibles dans </a:t>
              </a:r>
              <a:r>
                <a:rPr kumimoji="0" lang="fr-FR" sz="2400" b="0" i="0" u="none" strike="noStrike" cap="none" normalizeH="0" baseline="0" noProof="0" dirty="0" smtClean="0">
                  <a:ln>
                    <a:noFill/>
                  </a:ln>
                  <a:solidFill>
                    <a:schemeClr val="bg1"/>
                  </a:solidFill>
                  <a:uLnTx/>
                  <a:uFillTx/>
                </a:rPr>
                <a:t>l'opportunité </a:t>
              </a:r>
              <a:r>
                <a:rPr kumimoji="0" lang="fr-FR" sz="2400" b="0" i="0" u="none" strike="noStrike" cap="none" normalizeH="0" baseline="0" noProof="0" dirty="0">
                  <a:ln>
                    <a:noFill/>
                  </a:ln>
                  <a:solidFill>
                    <a:schemeClr val="bg1"/>
                  </a:solidFill>
                  <a:uLnTx/>
                  <a:uFillTx/>
                </a:rPr>
                <a:t>et dans le compte associé quand </a:t>
              </a:r>
              <a:r>
                <a:rPr kumimoji="0" lang="fr-FR" sz="2400" b="0" i="0" u="none" strike="noStrike" cap="none" normalizeH="0" baseline="0" noProof="0" dirty="0" smtClean="0">
                  <a:ln>
                    <a:noFill/>
                  </a:ln>
                  <a:solidFill>
                    <a:schemeClr val="bg1"/>
                  </a:solidFill>
                  <a:uLnTx/>
                  <a:uFillTx/>
                </a:rPr>
                <a:t>l'étape </a:t>
              </a:r>
              <a:r>
                <a:rPr kumimoji="0" lang="fr-FR" sz="2400" b="0" i="0" u="none" strike="noStrike" cap="none" normalizeH="0" baseline="0" noProof="0" dirty="0">
                  <a:ln>
                    <a:noFill/>
                  </a:ln>
                  <a:solidFill>
                    <a:schemeClr val="bg1"/>
                  </a:solidFill>
                  <a:uLnTx/>
                  <a:uFillTx/>
                </a:rPr>
                <a:t>de </a:t>
              </a:r>
              <a:r>
                <a:rPr kumimoji="0" lang="fr-FR" sz="2400" b="0" i="0" u="none" strike="noStrike" cap="none" normalizeH="0" baseline="0" noProof="0" dirty="0" smtClean="0">
                  <a:ln>
                    <a:noFill/>
                  </a:ln>
                  <a:solidFill>
                    <a:schemeClr val="bg1"/>
                  </a:solidFill>
                  <a:uLnTx/>
                  <a:uFillTx/>
                </a:rPr>
                <a:t>l'opportunité </a:t>
              </a:r>
              <a:r>
                <a:rPr kumimoji="0" lang="fr-FR" sz="2400" b="0" i="0" u="none" strike="noStrike" cap="none" normalizeH="0" baseline="0" noProof="0" dirty="0">
                  <a:ln>
                    <a:noFill/>
                  </a:ln>
                  <a:solidFill>
                    <a:schemeClr val="bg1"/>
                  </a:solidFill>
                  <a:uLnTx/>
                  <a:uFillTx/>
                </a:rPr>
                <a:t>passe à </a:t>
              </a:r>
              <a:r>
                <a:rPr lang="fr-FR" sz="2400" dirty="0" smtClean="0">
                  <a:solidFill>
                    <a:schemeClr val="bg1"/>
                  </a:solidFill>
                </a:rPr>
                <a:t>Fermée Gagnée</a:t>
              </a:r>
              <a:r>
                <a:rPr kumimoji="0" lang="fr-FR" sz="2400" b="0" i="0" u="none" strike="noStrike" cap="none" normalizeH="0" baseline="0" noProof="0" dirty="0" smtClean="0">
                  <a:ln>
                    <a:noFill/>
                  </a:ln>
                  <a:solidFill>
                    <a:schemeClr val="bg1"/>
                  </a:solidFill>
                  <a:uLnTx/>
                  <a:uFillTx/>
                </a:rPr>
                <a:t>. </a:t>
              </a:r>
              <a:endParaRPr kumimoji="0" lang="fr-FR" sz="2400" b="0" i="0" u="none" strike="noStrike" cap="none" normalizeH="0" baseline="0" noProof="0" dirty="0">
                <a:ln>
                  <a:noFill/>
                </a:ln>
                <a:solidFill>
                  <a:schemeClr val="bg1"/>
                </a:solidFill>
                <a:uLnTx/>
                <a:uFillTx/>
              </a:endParaRPr>
            </a:p>
          </p:txBody>
        </p:sp>
      </p:grpSp>
    </p:spTree>
    <p:extLst>
      <p:ext uri="{BB962C8B-B14F-4D97-AF65-F5344CB8AC3E}">
        <p14:creationId xmlns:p14="http://schemas.microsoft.com/office/powerpoint/2010/main" val="6735863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416</a:t>
            </a:fld>
            <a:endParaRPr lang="en-US" smtClean="0"/>
          </a:p>
        </p:txBody>
      </p:sp>
      <p:sp>
        <p:nvSpPr>
          <p:cNvPr id="3" name="Text Placeholder 2"/>
          <p:cNvSpPr>
            <a:spLocks noGrp="1"/>
          </p:cNvSpPr>
          <p:nvPr>
            <p:ph type="body" sz="quarter" idx="11"/>
          </p:nvPr>
        </p:nvSpPr>
        <p:spPr/>
        <p:txBody>
          <a:bodyPr/>
          <a:lstStyle/>
          <a:p>
            <a:r>
              <a:rPr lang="fr-FR"/>
              <a:t>Actions compatibles dans Processus</a:t>
            </a:r>
          </a:p>
        </p:txBody>
      </p:sp>
      <p:graphicFrame>
        <p:nvGraphicFramePr>
          <p:cNvPr id="4" name="Content Placeholder 4"/>
          <p:cNvGraphicFramePr>
            <a:graphicFrameLocks/>
          </p:cNvGraphicFramePr>
          <p:nvPr>
            <p:extLst>
              <p:ext uri="{D42A27DB-BD31-4B8C-83A1-F6EECF244321}">
                <p14:modId xmlns:p14="http://schemas.microsoft.com/office/powerpoint/2010/main" val="4001603327"/>
              </p:ext>
            </p:extLst>
          </p:nvPr>
        </p:nvGraphicFramePr>
        <p:xfrm>
          <a:off x="304800" y="1045522"/>
          <a:ext cx="11582400" cy="459740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352800">
                  <a:extLst>
                    <a:ext uri="{9D8B030D-6E8A-4147-A177-3AD203B41FA5}">
                      <a16:colId xmlns:a16="http://schemas.microsoft.com/office/drawing/2014/main" xmlns="" val="20000"/>
                    </a:ext>
                  </a:extLst>
                </a:gridCol>
                <a:gridCol w="8229600">
                  <a:extLst>
                    <a:ext uri="{9D8B030D-6E8A-4147-A177-3AD203B41FA5}">
                      <a16:colId xmlns:a16="http://schemas.microsoft.com/office/drawing/2014/main" xmlns="" val="20001"/>
                    </a:ext>
                  </a:extLst>
                </a:gridCol>
              </a:tblGrid>
              <a:tr h="370840">
                <a:tc>
                  <a:txBody>
                    <a:bodyPr/>
                    <a:lstStyle/>
                    <a:p>
                      <a:r>
                        <a:rPr lang="fr-FR" sz="1800" dirty="0"/>
                        <a:t>Actions</a:t>
                      </a:r>
                    </a:p>
                  </a:txBody>
                  <a:tcPr marL="93799" marR="93799">
                    <a:solidFill>
                      <a:srgbClr val="0070C0"/>
                    </a:solidFill>
                  </a:tcPr>
                </a:tc>
                <a:tc>
                  <a:txBody>
                    <a:bodyPr/>
                    <a:lstStyle/>
                    <a:p>
                      <a:r>
                        <a:rPr lang="fr-FR" sz="1800" dirty="0"/>
                        <a:t>Description</a:t>
                      </a:r>
                    </a:p>
                  </a:txBody>
                  <a:tcPr marL="93799" marR="93799">
                    <a:solidFill>
                      <a:srgbClr val="0070C0"/>
                    </a:solidFill>
                  </a:tcPr>
                </a:tc>
                <a:extLst>
                  <a:ext uri="{0D108BD9-81ED-4DB2-BD59-A6C34878D82A}">
                    <a16:rowId xmlns:a16="http://schemas.microsoft.com/office/drawing/2014/main" xmlns="" val="10000"/>
                  </a:ext>
                </a:extLst>
              </a:tr>
              <a:tr h="370840">
                <a:tc>
                  <a:txBody>
                    <a:bodyPr/>
                    <a:lstStyle/>
                    <a:p>
                      <a:pPr>
                        <a:lnSpc>
                          <a:spcPts val="1800"/>
                        </a:lnSpc>
                      </a:pPr>
                      <a:r>
                        <a:rPr lang="fr-FR" sz="1600" dirty="0">
                          <a:solidFill>
                            <a:srgbClr val="19325C"/>
                          </a:solidFill>
                        </a:rPr>
                        <a:t>Créer un enregistrement</a:t>
                      </a:r>
                    </a:p>
                  </a:txBody>
                  <a:tcPr marL="93799" marR="93799"/>
                </a:tc>
                <a:tc>
                  <a:txBody>
                    <a:bodyPr/>
                    <a:lstStyle/>
                    <a:p>
                      <a:pPr marL="0" marR="0" indent="0" algn="l" defTabSz="914400" rtl="0" eaLnBrk="1" fontAlgn="auto" latinLnBrk="0" hangingPunct="1">
                        <a:lnSpc>
                          <a:spcPts val="1800"/>
                        </a:lnSpc>
                        <a:spcBef>
                          <a:spcPts val="0"/>
                        </a:spcBef>
                        <a:spcAft>
                          <a:spcPts val="0"/>
                        </a:spcAft>
                        <a:buClrTx/>
                        <a:buSzTx/>
                        <a:buFontTx/>
                        <a:buNone/>
                        <a:tabLst/>
                        <a:defRPr/>
                      </a:pPr>
                      <a:r>
                        <a:rPr lang="fr-FR" sz="1600" baseline="0">
                          <a:solidFill>
                            <a:srgbClr val="19325C"/>
                          </a:solidFill>
                          <a:latin typeface="+mn-lt"/>
                          <a:ea typeface="+mn-ea"/>
                          <a:cs typeface="+mn-cs"/>
                        </a:rPr>
                        <a:t>Créer un nouvel enregistrement (tout objet).</a:t>
                      </a:r>
                    </a:p>
                  </a:txBody>
                  <a:tcPr marL="93799" marR="93799"/>
                </a:tc>
                <a:extLst>
                  <a:ext uri="{0D108BD9-81ED-4DB2-BD59-A6C34878D82A}">
                    <a16:rowId xmlns:a16="http://schemas.microsoft.com/office/drawing/2014/main" xmlns="" val="10001"/>
                  </a:ext>
                </a:extLst>
              </a:tr>
              <a:tr h="370840">
                <a:tc>
                  <a:txBody>
                    <a:bodyPr/>
                    <a:lstStyle/>
                    <a:p>
                      <a:pPr>
                        <a:lnSpc>
                          <a:spcPts val="1800"/>
                        </a:lnSpc>
                      </a:pPr>
                      <a:r>
                        <a:rPr lang="fr-FR" sz="1600" dirty="0">
                          <a:solidFill>
                            <a:srgbClr val="19325C"/>
                          </a:solidFill>
                        </a:rPr>
                        <a:t>Mettre à jour les enregistrements</a:t>
                      </a:r>
                    </a:p>
                  </a:txBody>
                  <a:tcPr marL="93799" marR="93799"/>
                </a:tc>
                <a:tc>
                  <a:txBody>
                    <a:bodyPr/>
                    <a:lstStyle/>
                    <a:p>
                      <a:pPr marL="0" marR="0" indent="0" algn="l" defTabSz="914400" rtl="0" eaLnBrk="1" fontAlgn="auto" latinLnBrk="0" hangingPunct="1">
                        <a:lnSpc>
                          <a:spcPts val="1800"/>
                        </a:lnSpc>
                        <a:spcBef>
                          <a:spcPts val="0"/>
                        </a:spcBef>
                        <a:spcAft>
                          <a:spcPts val="0"/>
                        </a:spcAft>
                        <a:buClrTx/>
                        <a:buSzTx/>
                        <a:buFontTx/>
                        <a:buNone/>
                        <a:tabLst/>
                        <a:defRPr/>
                      </a:pPr>
                      <a:r>
                        <a:rPr lang="fr-FR" sz="1600">
                          <a:solidFill>
                            <a:srgbClr val="19325C"/>
                          </a:solidFill>
                        </a:rPr>
                        <a:t>Mettre à jour des champs sur des enregistrements ou des enregistrements associés.</a:t>
                      </a:r>
                    </a:p>
                  </a:txBody>
                  <a:tcPr marL="93799" marR="93799"/>
                </a:tc>
                <a:extLst>
                  <a:ext uri="{0D108BD9-81ED-4DB2-BD59-A6C34878D82A}">
                    <a16:rowId xmlns:a16="http://schemas.microsoft.com/office/drawing/2014/main" xmlns="" val="10002"/>
                  </a:ext>
                </a:extLst>
              </a:tr>
              <a:tr h="370840">
                <a:tc>
                  <a:txBody>
                    <a:bodyPr/>
                    <a:lstStyle/>
                    <a:p>
                      <a:pPr>
                        <a:lnSpc>
                          <a:spcPts val="1800"/>
                        </a:lnSpc>
                      </a:pPr>
                      <a:r>
                        <a:rPr lang="fr-FR" sz="1600">
                          <a:solidFill>
                            <a:srgbClr val="19325C"/>
                          </a:solidFill>
                        </a:rPr>
                        <a:t>Envoyer un e-mail</a:t>
                      </a:r>
                    </a:p>
                  </a:txBody>
                  <a:tcPr marL="93799" marR="93799"/>
                </a:tc>
                <a:tc>
                  <a:txBody>
                    <a:bodyPr/>
                    <a:lstStyle/>
                    <a:p>
                      <a:pPr>
                        <a:lnSpc>
                          <a:spcPts val="1800"/>
                        </a:lnSpc>
                      </a:pPr>
                      <a:r>
                        <a:rPr lang="fr-FR" sz="1600" baseline="0" dirty="0">
                          <a:solidFill>
                            <a:srgbClr val="19325C"/>
                          </a:solidFill>
                          <a:latin typeface="+mn-lt"/>
                          <a:ea typeface="+mn-ea"/>
                          <a:cs typeface="+mn-cs"/>
                        </a:rPr>
                        <a:t>Envoyer un e-mail en utilisant une alerte par e-mail.</a:t>
                      </a:r>
                    </a:p>
                  </a:txBody>
                  <a:tcPr marL="93799" marR="93799"/>
                </a:tc>
                <a:extLst>
                  <a:ext uri="{0D108BD9-81ED-4DB2-BD59-A6C34878D82A}">
                    <a16:rowId xmlns:a16="http://schemas.microsoft.com/office/drawing/2014/main" xmlns="" val="10003"/>
                  </a:ext>
                </a:extLst>
              </a:tr>
              <a:tr h="370840">
                <a:tc>
                  <a:txBody>
                    <a:bodyPr/>
                    <a:lstStyle/>
                    <a:p>
                      <a:pPr>
                        <a:lnSpc>
                          <a:spcPts val="1800"/>
                        </a:lnSpc>
                      </a:pPr>
                      <a:r>
                        <a:rPr lang="fr-FR" sz="1600">
                          <a:solidFill>
                            <a:srgbClr val="19325C"/>
                          </a:solidFill>
                        </a:rPr>
                        <a:t>Publier dans Chatter</a:t>
                      </a:r>
                    </a:p>
                  </a:txBody>
                  <a:tcPr marL="93799" marR="93799"/>
                </a:tc>
                <a:tc>
                  <a:txBody>
                    <a:bodyPr/>
                    <a:lstStyle/>
                    <a:p>
                      <a:pPr>
                        <a:lnSpc>
                          <a:spcPts val="1800"/>
                        </a:lnSpc>
                      </a:pPr>
                      <a:r>
                        <a:rPr lang="fr-FR" sz="1600" baseline="0" dirty="0">
                          <a:solidFill>
                            <a:srgbClr val="19325C"/>
                          </a:solidFill>
                          <a:latin typeface="+mn-lt"/>
                          <a:ea typeface="+mn-ea"/>
                          <a:cs typeface="+mn-cs"/>
                        </a:rPr>
                        <a:t>Publier dans le fil </a:t>
                      </a:r>
                      <a:r>
                        <a:rPr lang="fr-FR" sz="1600" baseline="0" dirty="0" smtClean="0">
                          <a:solidFill>
                            <a:srgbClr val="19325C"/>
                          </a:solidFill>
                          <a:latin typeface="+mn-lt"/>
                          <a:ea typeface="+mn-ea"/>
                          <a:cs typeface="+mn-cs"/>
                        </a:rPr>
                        <a:t>d'un </a:t>
                      </a:r>
                      <a:r>
                        <a:rPr lang="fr-FR" sz="1600" baseline="0" dirty="0">
                          <a:solidFill>
                            <a:srgbClr val="19325C"/>
                          </a:solidFill>
                          <a:latin typeface="+mn-lt"/>
                          <a:ea typeface="+mn-ea"/>
                          <a:cs typeface="+mn-cs"/>
                        </a:rPr>
                        <a:t>utilisateur, </a:t>
                      </a:r>
                      <a:r>
                        <a:rPr lang="fr-FR" sz="1600" baseline="0" dirty="0" smtClean="0">
                          <a:solidFill>
                            <a:srgbClr val="19325C"/>
                          </a:solidFill>
                          <a:latin typeface="+mn-lt"/>
                          <a:ea typeface="+mn-ea"/>
                          <a:cs typeface="+mn-cs"/>
                        </a:rPr>
                        <a:t>d'un </a:t>
                      </a:r>
                      <a:r>
                        <a:rPr lang="fr-FR" sz="1600" baseline="0" dirty="0">
                          <a:solidFill>
                            <a:srgbClr val="19325C"/>
                          </a:solidFill>
                          <a:latin typeface="+mn-lt"/>
                          <a:ea typeface="+mn-ea"/>
                          <a:cs typeface="+mn-cs"/>
                        </a:rPr>
                        <a:t>groupe Chatter, ou </a:t>
                      </a:r>
                      <a:r>
                        <a:rPr lang="fr-FR" sz="1600" baseline="0" dirty="0" smtClean="0">
                          <a:solidFill>
                            <a:srgbClr val="19325C"/>
                          </a:solidFill>
                          <a:latin typeface="+mn-lt"/>
                          <a:ea typeface="+mn-ea"/>
                          <a:cs typeface="+mn-cs"/>
                        </a:rPr>
                        <a:t>l'enregistrement </a:t>
                      </a:r>
                      <a:r>
                        <a:rPr lang="fr-FR" sz="1600" baseline="0" dirty="0">
                          <a:solidFill>
                            <a:srgbClr val="19325C"/>
                          </a:solidFill>
                          <a:latin typeface="+mn-lt"/>
                          <a:ea typeface="+mn-ea"/>
                          <a:cs typeface="+mn-cs"/>
                        </a:rPr>
                        <a:t>qui a démarré le processus.</a:t>
                      </a:r>
                    </a:p>
                  </a:txBody>
                  <a:tcPr marL="93799" marR="93799"/>
                </a:tc>
                <a:extLst>
                  <a:ext uri="{0D108BD9-81ED-4DB2-BD59-A6C34878D82A}">
                    <a16:rowId xmlns:a16="http://schemas.microsoft.com/office/drawing/2014/main" xmlns="" val="10004"/>
                  </a:ext>
                </a:extLst>
              </a:tr>
              <a:tr h="370840">
                <a:tc>
                  <a:txBody>
                    <a:bodyPr/>
                    <a:lstStyle/>
                    <a:p>
                      <a:pPr>
                        <a:lnSpc>
                          <a:spcPts val="1800"/>
                        </a:lnSpc>
                      </a:pPr>
                      <a:r>
                        <a:rPr lang="fr-FR" sz="1600">
                          <a:solidFill>
                            <a:srgbClr val="19325C"/>
                          </a:solidFill>
                        </a:rPr>
                        <a:t>Utiliser une action rapide</a:t>
                      </a:r>
                    </a:p>
                  </a:txBody>
                  <a:tcPr marL="93799" marR="93799"/>
                </a:tc>
                <a:tc>
                  <a:txBody>
                    <a:bodyPr/>
                    <a:lstStyle/>
                    <a:p>
                      <a:pPr>
                        <a:lnSpc>
                          <a:spcPts val="1800"/>
                        </a:lnSpc>
                      </a:pPr>
                      <a:r>
                        <a:rPr lang="fr-FR" sz="1600" baseline="0" dirty="0">
                          <a:solidFill>
                            <a:srgbClr val="19325C"/>
                          </a:solidFill>
                          <a:latin typeface="+mn-lt"/>
                          <a:ea typeface="+mn-ea"/>
                          <a:cs typeface="+mn-cs"/>
                        </a:rPr>
                        <a:t>Utiliser une action spécifique à </a:t>
                      </a:r>
                      <a:r>
                        <a:rPr lang="fr-FR" sz="1600" baseline="0" dirty="0" smtClean="0">
                          <a:solidFill>
                            <a:srgbClr val="19325C"/>
                          </a:solidFill>
                          <a:latin typeface="+mn-lt"/>
                          <a:ea typeface="+mn-ea"/>
                          <a:cs typeface="+mn-cs"/>
                        </a:rPr>
                        <a:t>l'objet </a:t>
                      </a:r>
                      <a:r>
                        <a:rPr lang="fr-FR" sz="1600" baseline="0" dirty="0">
                          <a:solidFill>
                            <a:srgbClr val="19325C"/>
                          </a:solidFill>
                          <a:latin typeface="+mn-lt"/>
                          <a:ea typeface="+mn-ea"/>
                          <a:cs typeface="+mn-cs"/>
                        </a:rPr>
                        <a:t>ou globale pour créer un enregistrement, mettre à jour un enregistrement, ou saisir un appel.</a:t>
                      </a:r>
                    </a:p>
                  </a:txBody>
                  <a:tcPr marL="93799" marR="93799"/>
                </a:tc>
                <a:extLst>
                  <a:ext uri="{0D108BD9-81ED-4DB2-BD59-A6C34878D82A}">
                    <a16:rowId xmlns:a16="http://schemas.microsoft.com/office/drawing/2014/main" xmlns="" val="10005"/>
                  </a:ext>
                </a:extLst>
              </a:tr>
              <a:tr h="370840">
                <a:tc>
                  <a:txBody>
                    <a:bodyPr/>
                    <a:lstStyle/>
                    <a:p>
                      <a:pPr>
                        <a:lnSpc>
                          <a:spcPts val="1800"/>
                        </a:lnSpc>
                      </a:pPr>
                      <a:r>
                        <a:rPr lang="fr-FR" sz="1600">
                          <a:solidFill>
                            <a:srgbClr val="19325C"/>
                          </a:solidFill>
                        </a:rPr>
                        <a:t>Soumettre pour approbation</a:t>
                      </a:r>
                    </a:p>
                  </a:txBody>
                  <a:tcPr marL="93799" marR="93799"/>
                </a:tc>
                <a:tc>
                  <a:txBody>
                    <a:bodyPr/>
                    <a:lstStyle/>
                    <a:p>
                      <a:pPr>
                        <a:lnSpc>
                          <a:spcPts val="1800"/>
                        </a:lnSpc>
                      </a:pPr>
                      <a:r>
                        <a:rPr lang="fr-FR" sz="1600" dirty="0">
                          <a:solidFill>
                            <a:srgbClr val="19325C"/>
                          </a:solidFill>
                        </a:rPr>
                        <a:t>Soumettre un enregistrement à </a:t>
                      </a:r>
                      <a:r>
                        <a:rPr lang="fr-FR" sz="1600" dirty="0" smtClean="0">
                          <a:solidFill>
                            <a:srgbClr val="19325C"/>
                          </a:solidFill>
                        </a:rPr>
                        <a:t>l'approbation </a:t>
                      </a:r>
                      <a:r>
                        <a:rPr lang="fr-FR" sz="1600" dirty="0">
                          <a:solidFill>
                            <a:srgbClr val="19325C"/>
                          </a:solidFill>
                        </a:rPr>
                        <a:t>sans demander aux utilisateurs de le soumettre manuellement.</a:t>
                      </a:r>
                    </a:p>
                  </a:txBody>
                  <a:tcPr marL="93799" marR="93799"/>
                </a:tc>
                <a:extLst>
                  <a:ext uri="{0D108BD9-81ED-4DB2-BD59-A6C34878D82A}">
                    <a16:rowId xmlns:a16="http://schemas.microsoft.com/office/drawing/2014/main" xmlns="" val="10006"/>
                  </a:ext>
                </a:extLst>
              </a:tr>
              <a:tr h="370840">
                <a:tc>
                  <a:txBody>
                    <a:bodyPr/>
                    <a:lstStyle/>
                    <a:p>
                      <a:pPr>
                        <a:lnSpc>
                          <a:spcPts val="1800"/>
                        </a:lnSpc>
                      </a:pPr>
                      <a:r>
                        <a:rPr lang="fr-FR" sz="1600">
                          <a:solidFill>
                            <a:srgbClr val="19325C"/>
                          </a:solidFill>
                        </a:rPr>
                        <a:t>Lancer un flux</a:t>
                      </a:r>
                    </a:p>
                  </a:txBody>
                  <a:tcPr marL="93799" marR="93799"/>
                </a:tc>
                <a:tc>
                  <a:txBody>
                    <a:bodyPr/>
                    <a:lstStyle/>
                    <a:p>
                      <a:pPr>
                        <a:lnSpc>
                          <a:spcPts val="1800"/>
                        </a:lnSpc>
                      </a:pPr>
                      <a:r>
                        <a:rPr lang="fr-FR" sz="1600" dirty="0">
                          <a:solidFill>
                            <a:srgbClr val="19325C"/>
                          </a:solidFill>
                        </a:rPr>
                        <a:t>Déclencher un flux automatiquement pour automatiser des processus métiers complexes.</a:t>
                      </a:r>
                    </a:p>
                  </a:txBody>
                  <a:tcPr marL="93799" marR="93799"/>
                </a:tc>
                <a:extLst>
                  <a:ext uri="{0D108BD9-81ED-4DB2-BD59-A6C34878D82A}">
                    <a16:rowId xmlns:a16="http://schemas.microsoft.com/office/drawing/2014/main" xmlns="" val="10007"/>
                  </a:ext>
                </a:extLst>
              </a:tr>
              <a:tr h="498163">
                <a:tc>
                  <a:txBody>
                    <a:bodyPr/>
                    <a:lstStyle/>
                    <a:p>
                      <a:pPr>
                        <a:lnSpc>
                          <a:spcPts val="1800"/>
                        </a:lnSpc>
                      </a:pPr>
                      <a:r>
                        <a:rPr lang="fr-FR" sz="1600">
                          <a:solidFill>
                            <a:srgbClr val="19325C"/>
                          </a:solidFill>
                        </a:rPr>
                        <a:t>Lancer un processus</a:t>
                      </a:r>
                    </a:p>
                  </a:txBody>
                  <a:tcPr marL="93799" marR="93799"/>
                </a:tc>
                <a:tc>
                  <a:txBody>
                    <a:bodyPr/>
                    <a:lstStyle/>
                    <a:p>
                      <a:pPr>
                        <a:lnSpc>
                          <a:spcPts val="1800"/>
                        </a:lnSpc>
                      </a:pPr>
                      <a:r>
                        <a:rPr lang="fr-FR" sz="1600" dirty="0">
                          <a:solidFill>
                            <a:srgbClr val="19325C"/>
                          </a:solidFill>
                        </a:rPr>
                        <a:t>Initier un autre processus.</a:t>
                      </a:r>
                      <a:r>
                        <a:rPr lang="fr-FR" sz="1600" baseline="0" dirty="0">
                          <a:solidFill>
                            <a:srgbClr val="19325C"/>
                          </a:solidFill>
                        </a:rPr>
                        <a:t> Par exemple, lancer un processus pour exécuter des actions à partir de mises à jour que vous avez faites avec le processus précédent.</a:t>
                      </a:r>
                    </a:p>
                  </a:txBody>
                  <a:tcPr marL="93799" marR="93799"/>
                </a:tc>
                <a:extLst>
                  <a:ext uri="{0D108BD9-81ED-4DB2-BD59-A6C34878D82A}">
                    <a16:rowId xmlns:a16="http://schemas.microsoft.com/office/drawing/2014/main" xmlns="" val="10008"/>
                  </a:ext>
                </a:extLst>
              </a:tr>
              <a:tr h="370840">
                <a:tc>
                  <a:txBody>
                    <a:bodyPr/>
                    <a:lstStyle/>
                    <a:p>
                      <a:pPr>
                        <a:lnSpc>
                          <a:spcPts val="1800"/>
                        </a:lnSpc>
                      </a:pPr>
                      <a:r>
                        <a:rPr lang="fr-FR" sz="1600">
                          <a:solidFill>
                            <a:srgbClr val="19325C"/>
                          </a:solidFill>
                        </a:rPr>
                        <a:t>Appeler Apex</a:t>
                      </a:r>
                    </a:p>
                  </a:txBody>
                  <a:tcPr marL="93799" marR="93799"/>
                </a:tc>
                <a:tc>
                  <a:txBody>
                    <a:bodyPr/>
                    <a:lstStyle/>
                    <a:p>
                      <a:pPr>
                        <a:lnSpc>
                          <a:spcPts val="1800"/>
                        </a:lnSpc>
                      </a:pPr>
                      <a:r>
                        <a:rPr lang="fr-FR" sz="1600" dirty="0">
                          <a:solidFill>
                            <a:srgbClr val="19325C"/>
                          </a:solidFill>
                        </a:rPr>
                        <a:t>Programmer une méthode Apex pour ajouter des fonctionnalités personnalisées.</a:t>
                      </a:r>
                    </a:p>
                  </a:txBody>
                  <a:tcPr marL="93799" marR="93799"/>
                </a:tc>
                <a:extLst>
                  <a:ext uri="{0D108BD9-81ED-4DB2-BD59-A6C34878D82A}">
                    <a16:rowId xmlns:a16="http://schemas.microsoft.com/office/drawing/2014/main" xmlns="" val="10009"/>
                  </a:ext>
                </a:extLst>
              </a:tr>
            </a:tbl>
          </a:graphicData>
        </a:graphic>
      </p:graphicFrame>
      <p:grpSp>
        <p:nvGrpSpPr>
          <p:cNvPr id="5" name="Group 4"/>
          <p:cNvGrpSpPr/>
          <p:nvPr/>
        </p:nvGrpSpPr>
        <p:grpSpPr>
          <a:xfrm>
            <a:off x="-1" y="5816332"/>
            <a:ext cx="12188825" cy="1107996"/>
            <a:chOff x="0" y="921837"/>
            <a:chExt cx="12188825" cy="1107996"/>
          </a:xfrm>
        </p:grpSpPr>
        <p:sp>
          <p:nvSpPr>
            <p:cNvPr id="6" name="Rectangle 5"/>
            <p:cNvSpPr/>
            <p:nvPr/>
          </p:nvSpPr>
          <p:spPr bwMode="auto">
            <a:xfrm>
              <a:off x="0" y="921837"/>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rPr>
                <a:t>REMARQUE : </a:t>
              </a:r>
              <a:r>
                <a:rPr lang="fr-FR" sz="2000" dirty="0">
                  <a:solidFill>
                    <a:srgbClr val="19325C"/>
                  </a:solidFill>
                </a:rPr>
                <a:t>les règles de workflow sont compatibles avec un sous-ensemble de ces actions : créer une tâche, mettre à jour un </a:t>
              </a:r>
              <a:r>
                <a:rPr lang="fr-FR" sz="2000" dirty="0" smtClean="0">
                  <a:solidFill>
                    <a:srgbClr val="19325C"/>
                  </a:solidFill>
                </a:rPr>
                <a:t>champ </a:t>
              </a:r>
              <a:r>
                <a:rPr lang="fr-FR" sz="2000" dirty="0">
                  <a:solidFill>
                    <a:srgbClr val="19325C"/>
                  </a:solidFill>
                </a:rPr>
                <a:t>sur un enregistrement ou un enregistrement parent, et envoyer un e-mail.</a:t>
              </a:r>
            </a:p>
          </p:txBody>
        </p:sp>
        <p:grpSp>
          <p:nvGrpSpPr>
            <p:cNvPr id="7" name="Group 6"/>
            <p:cNvGrpSpPr/>
            <p:nvPr/>
          </p:nvGrpSpPr>
          <p:grpSpPr>
            <a:xfrm>
              <a:off x="101546" y="1017709"/>
              <a:ext cx="351485" cy="351484"/>
              <a:chOff x="230188" y="5645150"/>
              <a:chExt cx="446088" cy="446087"/>
            </a:xfrm>
          </p:grpSpPr>
          <p:sp>
            <p:nvSpPr>
              <p:cNvPr id="8" name="Oval 7"/>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Oval 8"/>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36148667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417</a:t>
            </a:fld>
            <a:endParaRPr lang="en-US" smtClean="0"/>
          </a:p>
        </p:txBody>
      </p:sp>
      <p:sp>
        <p:nvSpPr>
          <p:cNvPr id="3" name="Text Placeholder 2"/>
          <p:cNvSpPr>
            <a:spLocks noGrp="1"/>
          </p:cNvSpPr>
          <p:nvPr>
            <p:ph type="body" sz="quarter" idx="11"/>
          </p:nvPr>
        </p:nvSpPr>
        <p:spPr>
          <a:xfrm>
            <a:off x="455733" y="7437"/>
            <a:ext cx="10793292" cy="914400"/>
          </a:xfrm>
        </p:spPr>
        <p:txBody>
          <a:bodyPr/>
          <a:lstStyle/>
          <a:p>
            <a:r>
              <a:rPr lang="fr-FR" dirty="0"/>
              <a:t>Considérations à prendre en compte à propos des processus</a:t>
            </a:r>
          </a:p>
        </p:txBody>
      </p:sp>
      <p:sp>
        <p:nvSpPr>
          <p:cNvPr id="4" name="Text Placeholder 3"/>
          <p:cNvSpPr>
            <a:spLocks noGrp="1"/>
          </p:cNvSpPr>
          <p:nvPr>
            <p:ph type="body" sz="quarter" idx="12"/>
          </p:nvPr>
        </p:nvSpPr>
        <p:spPr>
          <a:xfrm>
            <a:off x="455732" y="1075765"/>
            <a:ext cx="4529223" cy="5325035"/>
          </a:xfrm>
        </p:spPr>
        <p:txBody>
          <a:bodyPr/>
          <a:lstStyle/>
          <a:p>
            <a:pPr>
              <a:lnSpc>
                <a:spcPct val="100000"/>
              </a:lnSpc>
              <a:buNone/>
            </a:pPr>
            <a:r>
              <a:rPr lang="fr-FR" sz="2200" b="1" dirty="0"/>
              <a:t>Général</a:t>
            </a:r>
          </a:p>
          <a:p>
            <a:pPr marL="342900" indent="-342900">
              <a:lnSpc>
                <a:spcPct val="100000"/>
              </a:lnSpc>
              <a:buFont typeface="Arial" panose="020B0604020202020204" pitchFamily="34" charset="0"/>
              <a:buChar char="•"/>
            </a:pPr>
            <a:r>
              <a:rPr lang="fr-FR" sz="1800" dirty="0"/>
              <a:t>Les processus peuvent être lancés à partir de changements sur </a:t>
            </a:r>
            <a:r>
              <a:rPr lang="fr-FR" sz="1800" dirty="0" smtClean="0"/>
              <a:t>l'enregistrement </a:t>
            </a:r>
            <a:r>
              <a:rPr lang="fr-FR" sz="1800" dirty="0"/>
              <a:t>ou quand ils sont invoqués par un autre processus.</a:t>
            </a:r>
          </a:p>
          <a:p>
            <a:pPr marL="342900" indent="-342900">
              <a:lnSpc>
                <a:spcPct val="100000"/>
              </a:lnSpc>
              <a:buFont typeface="Arial" panose="020B0604020202020204" pitchFamily="34" charset="0"/>
              <a:buChar char="•"/>
            </a:pPr>
            <a:r>
              <a:rPr lang="fr-FR" sz="1800" dirty="0"/>
              <a:t>Les messages sortants ne sont pas compatibles, mais </a:t>
            </a:r>
            <a:r>
              <a:rPr lang="fr-FR" sz="1800" dirty="0" smtClean="0"/>
              <a:t>l'action </a:t>
            </a:r>
            <a:r>
              <a:rPr lang="fr-FR" sz="1800" dirty="0"/>
              <a:t>Appeler Apex offre une fonctionnalité semblable. </a:t>
            </a:r>
          </a:p>
          <a:p>
            <a:pPr marL="342900" indent="-342900">
              <a:lnSpc>
                <a:spcPct val="100000"/>
              </a:lnSpc>
              <a:buFont typeface="Arial" panose="020B0604020202020204" pitchFamily="34" charset="0"/>
              <a:buChar char="•"/>
            </a:pPr>
            <a:r>
              <a:rPr lang="fr-FR" sz="1800" dirty="0"/>
              <a:t>Les actions sont exécutées dans </a:t>
            </a:r>
            <a:r>
              <a:rPr lang="fr-FR" sz="1800" dirty="0" smtClean="0"/>
              <a:t>l'ordre </a:t>
            </a:r>
            <a:r>
              <a:rPr lang="fr-FR" sz="1800" dirty="0"/>
              <a:t>dans lequel elles apparaissent dans le processus.</a:t>
            </a:r>
          </a:p>
          <a:p>
            <a:pPr marL="342900" indent="-342900">
              <a:lnSpc>
                <a:spcPct val="100000"/>
              </a:lnSpc>
              <a:buFont typeface="Arial" panose="020B0604020202020204" pitchFamily="34" charset="0"/>
              <a:buChar char="•"/>
            </a:pPr>
            <a:r>
              <a:rPr lang="fr-FR" sz="1800" dirty="0"/>
              <a:t>Réordonner facilement les critères dans votre processus grâce au glisser déposer.</a:t>
            </a:r>
          </a:p>
          <a:p>
            <a:pPr marL="342900" indent="-342900">
              <a:lnSpc>
                <a:spcPct val="100000"/>
              </a:lnSpc>
              <a:buFont typeface="Arial" panose="020B0604020202020204" pitchFamily="34" charset="0"/>
              <a:buChar char="•"/>
            </a:pPr>
            <a:r>
              <a:rPr lang="fr-FR" sz="1800" dirty="0"/>
              <a:t>Réutiliser les noms lorsque vous créez une nouvelle version du processus.</a:t>
            </a:r>
          </a:p>
          <a:p>
            <a:pPr>
              <a:lnSpc>
                <a:spcPct val="100000"/>
              </a:lnSpc>
            </a:pPr>
            <a:endParaRPr lang="en-IN" sz="2000" dirty="0"/>
          </a:p>
        </p:txBody>
      </p:sp>
      <p:sp>
        <p:nvSpPr>
          <p:cNvPr id="5" name="Text Placeholder 4"/>
          <p:cNvSpPr>
            <a:spLocks noGrp="1"/>
          </p:cNvSpPr>
          <p:nvPr>
            <p:ph type="body" sz="quarter" idx="13"/>
          </p:nvPr>
        </p:nvSpPr>
        <p:spPr>
          <a:xfrm>
            <a:off x="5145742" y="1075765"/>
            <a:ext cx="6849034" cy="5325035"/>
          </a:xfrm>
        </p:spPr>
        <p:txBody>
          <a:bodyPr/>
          <a:lstStyle/>
          <a:p>
            <a:pPr>
              <a:buNone/>
            </a:pPr>
            <a:r>
              <a:rPr lang="fr-FR" sz="2200" b="1" dirty="0"/>
              <a:t>Actions programmées</a:t>
            </a:r>
          </a:p>
          <a:p>
            <a:pPr marL="342900" indent="-342900">
              <a:lnSpc>
                <a:spcPct val="100000"/>
              </a:lnSpc>
              <a:buFont typeface="Arial" panose="020B0604020202020204" pitchFamily="34" charset="0"/>
              <a:buChar char="•"/>
            </a:pPr>
            <a:r>
              <a:rPr lang="fr-FR" sz="1800" dirty="0"/>
              <a:t>Un processus peut avoir de multiples actions programmées par nœud de critères. </a:t>
            </a:r>
          </a:p>
          <a:p>
            <a:pPr marL="342900" indent="-342900">
              <a:lnSpc>
                <a:spcPct val="100000"/>
              </a:lnSpc>
              <a:buFont typeface="Arial" panose="020B0604020202020204" pitchFamily="34" charset="0"/>
              <a:buChar char="•"/>
            </a:pPr>
            <a:r>
              <a:rPr lang="fr-FR" sz="1800" dirty="0"/>
              <a:t>Les actions programmées ne peuvent pas être utilisées dans les processus évaluant à nouveau à chaque fois </a:t>
            </a:r>
            <a:r>
              <a:rPr lang="fr-FR" sz="1800" dirty="0" smtClean="0"/>
              <a:t>qu'un </a:t>
            </a:r>
            <a:r>
              <a:rPr lang="fr-FR" sz="1800" dirty="0"/>
              <a:t>enregistrement </a:t>
            </a:r>
            <a:r>
              <a:rPr lang="fr-FR" sz="1800" dirty="0" smtClean="0"/>
              <a:t>est </a:t>
            </a:r>
            <a:r>
              <a:rPr lang="fr-FR" sz="1800" dirty="0"/>
              <a:t>créé ou modifié.</a:t>
            </a:r>
          </a:p>
          <a:p>
            <a:pPr marL="342900" indent="-342900">
              <a:lnSpc>
                <a:spcPct val="100000"/>
              </a:lnSpc>
              <a:buFont typeface="Arial" panose="020B0604020202020204" pitchFamily="34" charset="0"/>
              <a:buChar char="•"/>
            </a:pPr>
            <a:r>
              <a:rPr lang="fr-FR" sz="1800" dirty="0"/>
              <a:t>Les actions programmées ne peuvent pas être utilisées avec </a:t>
            </a:r>
            <a:r>
              <a:rPr lang="fr-FR" sz="1800" dirty="0" smtClean="0"/>
              <a:t>l'option </a:t>
            </a:r>
            <a:r>
              <a:rPr lang="fr-FR" sz="1800" dirty="0"/>
              <a:t>Évaluer le critère suivant.</a:t>
            </a:r>
          </a:p>
          <a:p>
            <a:pPr marL="342900" indent="-342900">
              <a:lnSpc>
                <a:spcPct val="100000"/>
              </a:lnSpc>
              <a:buFont typeface="Arial" panose="020B0604020202020204" pitchFamily="34" charset="0"/>
              <a:buChar char="•"/>
            </a:pPr>
            <a:r>
              <a:rPr lang="fr-FR" sz="1800" dirty="0"/>
              <a:t>Les administrateurs reçoivent une alerte par e-mail si un utilisateur démarrant un processus devient inactif et que des actions programmées échouent.</a:t>
            </a:r>
          </a:p>
          <a:p>
            <a:pPr marL="342900" indent="-342900">
              <a:lnSpc>
                <a:spcPct val="100000"/>
              </a:lnSpc>
              <a:buFont typeface="Arial" panose="020B0604020202020204" pitchFamily="34" charset="0"/>
              <a:buChar char="•"/>
            </a:pPr>
            <a:r>
              <a:rPr lang="fr-FR" sz="1800" dirty="0"/>
              <a:t>Pour trouver les actions programmées en cours du générateur de processus, cliquer sur </a:t>
            </a:r>
            <a:r>
              <a:rPr lang="fr-FR" sz="1800" b="1" dirty="0"/>
              <a:t>Configuration | Outils de la plate-forme | Automatisation des processus | Flux. </a:t>
            </a:r>
            <a:r>
              <a:rPr lang="fr-FR" sz="1800" dirty="0"/>
              <a:t>Vous verrez alors la liste </a:t>
            </a:r>
            <a:r>
              <a:rPr lang="fr-FR" sz="1800" dirty="0" smtClean="0"/>
              <a:t>d'</a:t>
            </a:r>
            <a:r>
              <a:rPr lang="fr-FR" sz="1800" b="1" dirty="0" smtClean="0"/>
              <a:t>interviews </a:t>
            </a:r>
            <a:r>
              <a:rPr lang="fr-FR" sz="1800" b="1" dirty="0"/>
              <a:t>interrompues et en attente</a:t>
            </a:r>
            <a:r>
              <a:rPr lang="fr-FR" sz="1800" dirty="0"/>
              <a:t>.</a:t>
            </a:r>
          </a:p>
          <a:p>
            <a:endParaRPr lang="en-US" sz="2000" dirty="0"/>
          </a:p>
          <a:p>
            <a:endParaRPr lang="en-IN" sz="2000" dirty="0"/>
          </a:p>
        </p:txBody>
      </p:sp>
    </p:spTree>
    <p:extLst>
      <p:ext uri="{BB962C8B-B14F-4D97-AF65-F5344CB8AC3E}">
        <p14:creationId xmlns:p14="http://schemas.microsoft.com/office/powerpoint/2010/main" val="13557170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418</a:t>
            </a:fld>
            <a:endParaRPr lang="en-US" smtClean="0"/>
          </a:p>
        </p:txBody>
      </p:sp>
      <p:sp>
        <p:nvSpPr>
          <p:cNvPr id="4" name="Text Placeholder 3"/>
          <p:cNvSpPr>
            <a:spLocks noGrp="1"/>
          </p:cNvSpPr>
          <p:nvPr>
            <p:ph type="body" sz="quarter" idx="11"/>
          </p:nvPr>
        </p:nvSpPr>
        <p:spPr>
          <a:xfrm>
            <a:off x="2076450" y="0"/>
            <a:ext cx="8173187" cy="914400"/>
          </a:xfrm>
        </p:spPr>
        <p:txBody>
          <a:bodyPr/>
          <a:lstStyle/>
          <a:p>
            <a:r>
              <a:rPr lang="fr-FR" dirty="0"/>
              <a:t>8-4 : Créer un processus</a:t>
            </a:r>
          </a:p>
        </p:txBody>
      </p:sp>
      <p:sp>
        <p:nvSpPr>
          <p:cNvPr id="5" name="Text Placeholder 4"/>
          <p:cNvSpPr>
            <a:spLocks noGrp="1"/>
          </p:cNvSpPr>
          <p:nvPr>
            <p:ph type="body" sz="quarter" idx="12"/>
          </p:nvPr>
        </p:nvSpPr>
        <p:spPr>
          <a:xfrm>
            <a:off x="455730" y="3296100"/>
            <a:ext cx="10971739" cy="2541992"/>
          </a:xfrm>
        </p:spPr>
        <p:txBody>
          <a:bodyPr numCol="1"/>
          <a:lstStyle/>
          <a:p>
            <a:r>
              <a:rPr lang="fr-FR" dirty="0"/>
              <a:t>Tâches : </a:t>
            </a:r>
          </a:p>
          <a:p>
            <a:pPr marL="457200" lvl="1" indent="-457200">
              <a:buFont typeface="+mj-lt"/>
              <a:buAutoNum type="arabicPeriod"/>
            </a:pPr>
            <a:r>
              <a:rPr lang="fr-FR" dirty="0"/>
              <a:t>Créez un processus. </a:t>
            </a:r>
          </a:p>
          <a:p>
            <a:pPr marL="457200" lvl="1" indent="-457200">
              <a:buFont typeface="+mj-lt"/>
              <a:buAutoNum type="arabicPeriod"/>
            </a:pPr>
            <a:r>
              <a:rPr lang="fr-FR" dirty="0"/>
              <a:t>Spécifiez </a:t>
            </a:r>
            <a:r>
              <a:rPr lang="fr-FR" dirty="0" smtClean="0"/>
              <a:t>l'objet</a:t>
            </a:r>
            <a:r>
              <a:rPr lang="fr-FR" dirty="0"/>
              <a:t>.</a:t>
            </a:r>
          </a:p>
          <a:p>
            <a:pPr marL="457200" lvl="1" indent="-457200">
              <a:buFont typeface="+mj-lt"/>
              <a:buAutoNum type="arabicPeriod"/>
            </a:pPr>
            <a:r>
              <a:rPr lang="fr-FR" dirty="0"/>
              <a:t>Ajoutez des critères de processus.</a:t>
            </a:r>
          </a:p>
          <a:p>
            <a:pPr marL="457200" lvl="1" indent="-457200">
              <a:buFont typeface="+mj-lt"/>
              <a:buAutoNum type="arabicPeriod"/>
            </a:pPr>
            <a:r>
              <a:rPr lang="fr-FR" dirty="0"/>
              <a:t>Ajoutez une action immédiate.</a:t>
            </a:r>
          </a:p>
          <a:p>
            <a:pPr marL="457200" lvl="1" indent="-457200">
              <a:buFont typeface="+mj-lt"/>
              <a:buAutoNum type="arabicPeriod"/>
            </a:pPr>
            <a:r>
              <a:rPr lang="fr-FR" dirty="0"/>
              <a:t>Activez et testez le processus.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19" name="Text Placeholder 1"/>
          <p:cNvSpPr>
            <a:spLocks noGrp="1"/>
          </p:cNvSpPr>
          <p:nvPr>
            <p:ph type="body" sz="quarter" idx="15"/>
          </p:nvPr>
        </p:nvSpPr>
        <p:spPr>
          <a:xfrm>
            <a:off x="1767045" y="914400"/>
            <a:ext cx="10424953" cy="2116667"/>
          </a:xfrm>
        </p:spPr>
        <p:txBody>
          <a:bodyPr/>
          <a:lstStyle/>
          <a:p>
            <a:r>
              <a:rPr lang="fr-FR"/>
              <a:t>Objectif : </a:t>
            </a:r>
          </a:p>
          <a:p>
            <a:pPr lvl="1"/>
            <a:r>
              <a:rPr lang="fr-FR"/>
              <a:t>Poster automatiquement à Allison Wheeler quand un commercial gagne une opportunité. </a:t>
            </a:r>
          </a:p>
        </p:txBody>
      </p:sp>
      <p:sp>
        <p:nvSpPr>
          <p:cNvPr id="7" name="Text Placeholder 4"/>
          <p:cNvSpPr>
            <a:spLocks noGrp="1"/>
          </p:cNvSpPr>
          <p:nvPr>
            <p:ph type="body" sz="quarter" idx="12"/>
          </p:nvPr>
        </p:nvSpPr>
        <p:spPr>
          <a:xfrm>
            <a:off x="111760" y="81281"/>
            <a:ext cx="2040890" cy="532620"/>
          </a:xfrm>
        </p:spPr>
        <p:txBody>
          <a:bodyPr/>
          <a:lstStyle/>
          <a:p>
            <a:r>
              <a:rPr lang="fr-FR" sz="1800" dirty="0"/>
              <a:t>REJOIGNEZ-MOI</a:t>
            </a:r>
          </a:p>
        </p:txBody>
      </p:sp>
    </p:spTree>
    <p:extLst>
      <p:ext uri="{BB962C8B-B14F-4D97-AF65-F5344CB8AC3E}">
        <p14:creationId xmlns:p14="http://schemas.microsoft.com/office/powerpoint/2010/main" val="36308182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8 : Automatisation</a:t>
            </a:r>
          </a:p>
        </p:txBody>
      </p:sp>
      <p:sp>
        <p:nvSpPr>
          <p:cNvPr id="3" name="Text Placeholder 2"/>
          <p:cNvSpPr>
            <a:spLocks noGrp="1"/>
          </p:cNvSpPr>
          <p:nvPr>
            <p:ph type="body" sz="quarter" idx="13"/>
          </p:nvPr>
        </p:nvSpPr>
        <p:spPr>
          <a:xfrm>
            <a:off x="455732" y="1371601"/>
            <a:ext cx="5328841" cy="1877786"/>
          </a:xfrm>
        </p:spPr>
        <p:txBody>
          <a:bodyPr/>
          <a:lstStyle/>
          <a:p>
            <a:pPr marL="342900" lvl="2" indent="-342900">
              <a:spcBef>
                <a:spcPts val="900"/>
              </a:spcBef>
              <a:buFont typeface="Arial" panose="020B0604020202020204" pitchFamily="34" charset="0"/>
              <a:buChar char="•"/>
            </a:pPr>
            <a:r>
              <a:rPr lang="fr-FR" sz="2400" dirty="0">
                <a:latin typeface="+mn-lt"/>
              </a:rPr>
              <a:t>Modèles </a:t>
            </a:r>
            <a:r>
              <a:rPr lang="fr-FR" sz="2400" dirty="0" smtClean="0">
                <a:latin typeface="+mn-lt"/>
              </a:rPr>
              <a:t>d'e-mail</a:t>
            </a:r>
            <a:endParaRPr lang="fr-FR" sz="2400" dirty="0">
              <a:latin typeface="+mn-lt"/>
            </a:endParaRPr>
          </a:p>
          <a:p>
            <a:pPr marL="342900" lvl="1" indent="-342900">
              <a:spcBef>
                <a:spcPts val="900"/>
              </a:spcBef>
              <a:buFont typeface="Arial" panose="020B0604020202020204" pitchFamily="34" charset="0"/>
              <a:buChar char="•"/>
            </a:pPr>
            <a:r>
              <a:rPr lang="fr-FR" dirty="0">
                <a:latin typeface="+mn-lt"/>
              </a:rPr>
              <a:t>Règles de workflow</a:t>
            </a:r>
          </a:p>
          <a:p>
            <a:pPr marL="342900" lvl="1" indent="-342900">
              <a:spcBef>
                <a:spcPts val="900"/>
              </a:spcBef>
              <a:buFont typeface="Arial" panose="020B0604020202020204" pitchFamily="34" charset="0"/>
              <a:buChar char="•"/>
            </a:pPr>
            <a:r>
              <a:rPr lang="fr-FR" dirty="0">
                <a:latin typeface="+mn-lt"/>
              </a:rPr>
              <a:t>Générateur de processus</a:t>
            </a:r>
          </a:p>
          <a:p>
            <a:pPr marL="342900" lvl="1" indent="-342900">
              <a:spcBef>
                <a:spcPts val="900"/>
              </a:spcBef>
              <a:buFont typeface="Arial" panose="020B0604020202020204" pitchFamily="34" charset="0"/>
              <a:buChar char="•"/>
            </a:pPr>
            <a:r>
              <a:rPr lang="fr-FR" b="1" dirty="0">
                <a:latin typeface="+mn-lt"/>
              </a:rPr>
              <a:t>Automatisation des pistes</a:t>
            </a:r>
          </a:p>
        </p:txBody>
      </p:sp>
      <p:sp>
        <p:nvSpPr>
          <p:cNvPr id="4" name="Slide Number Placeholder 3"/>
          <p:cNvSpPr>
            <a:spLocks noGrp="1"/>
          </p:cNvSpPr>
          <p:nvPr>
            <p:ph type="sldNum" sz="quarter" idx="14"/>
          </p:nvPr>
        </p:nvSpPr>
        <p:spPr>
          <a:xfrm>
            <a:off x="10839450" y="384755"/>
            <a:ext cx="588019" cy="24661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lang="en-US"/>
              <a:pPr marL="0" marR="0" lvl="0" indent="0" defTabSz="914400" eaLnBrk="1" fontAlgn="auto" latinLnBrk="0" hangingPunct="1">
                <a:lnSpc>
                  <a:spcPct val="100000"/>
                </a:lnSpc>
                <a:spcBef>
                  <a:spcPts val="0"/>
                </a:spcBef>
                <a:spcAft>
                  <a:spcPts val="0"/>
                </a:spcAft>
                <a:buClrTx/>
                <a:buSzTx/>
                <a:buFontTx/>
                <a:buNone/>
                <a:tabLst/>
                <a:defRPr/>
              </a:pPr>
              <a:t>419</a:t>
            </a:fld>
            <a:endParaRPr lang="en-US"/>
          </a:p>
        </p:txBody>
      </p:sp>
    </p:spTree>
    <p:extLst>
      <p:ext uri="{BB962C8B-B14F-4D97-AF65-F5344CB8AC3E}">
        <p14:creationId xmlns:p14="http://schemas.microsoft.com/office/powerpoint/2010/main" val="3226749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 y="9524"/>
            <a:ext cx="9052559" cy="915385"/>
          </a:xfrm>
        </p:spPr>
        <p:txBody>
          <a:bodyPr/>
          <a:lstStyle/>
          <a:p>
            <a:r>
              <a:rPr lang="fr-FR" dirty="0">
                <a:latin typeface="+mn-lt"/>
              </a:rPr>
              <a:t>Module 2 : Préparation de votre organisation pour vos utilisateurs </a:t>
            </a:r>
          </a:p>
        </p:txBody>
      </p:sp>
      <p:sp>
        <p:nvSpPr>
          <p:cNvPr id="3" name="Text Placeholder 2"/>
          <p:cNvSpPr>
            <a:spLocks noGrp="1"/>
          </p:cNvSpPr>
          <p:nvPr>
            <p:ph type="body" sz="quarter" idx="13"/>
          </p:nvPr>
        </p:nvSpPr>
        <p:spPr>
          <a:xfrm>
            <a:off x="455732" y="1371600"/>
            <a:ext cx="5481044" cy="3666565"/>
          </a:xfrm>
        </p:spPr>
        <p:txBody>
          <a:bodyPr/>
          <a:lstStyle/>
          <a:p>
            <a:pPr marL="342900" lvl="1" indent="-342900">
              <a:spcBef>
                <a:spcPts val="900"/>
              </a:spcBef>
              <a:buFont typeface="Arial" panose="020B0604020202020204" pitchFamily="34" charset="0"/>
              <a:buChar char="•"/>
            </a:pPr>
            <a:r>
              <a:rPr lang="fr-FR" b="1" dirty="0"/>
              <a:t>Création du profil d'entreprise</a:t>
            </a:r>
          </a:p>
          <a:p>
            <a:pPr marL="342900" lvl="2" indent="-342900">
              <a:spcBef>
                <a:spcPts val="900"/>
              </a:spcBef>
              <a:buFont typeface="Arial" panose="020B0604020202020204" pitchFamily="34" charset="0"/>
              <a:buChar char="•"/>
            </a:pPr>
            <a:r>
              <a:rPr lang="fr-FR" sz="2400" dirty="0"/>
              <a:t>Configuration de l'interface utilisateur</a:t>
            </a:r>
          </a:p>
          <a:p>
            <a:pPr marL="342900" lvl="2" indent="-342900">
              <a:spcBef>
                <a:spcPts val="900"/>
              </a:spcBef>
              <a:buFont typeface="Arial" panose="020B0604020202020204" pitchFamily="34" charset="0"/>
              <a:buChar char="•"/>
            </a:pPr>
            <a:r>
              <a:rPr lang="fr-FR" sz="2400" dirty="0"/>
              <a:t>Création des activités et des calendriers</a:t>
            </a:r>
          </a:p>
          <a:p>
            <a:pPr marL="342900" lvl="2" indent="-342900">
              <a:spcBef>
                <a:spcPts val="900"/>
              </a:spcBef>
              <a:buFont typeface="Arial" panose="020B0604020202020204" pitchFamily="34" charset="0"/>
              <a:buChar char="•"/>
            </a:pPr>
            <a:r>
              <a:rPr lang="fr-FR" sz="2400" dirty="0"/>
              <a:t>Création des groupes Chatter</a:t>
            </a:r>
          </a:p>
          <a:p>
            <a:pPr marL="342900" lvl="2" indent="-342900">
              <a:spcBef>
                <a:spcPts val="900"/>
              </a:spcBef>
              <a:buFont typeface="Arial" panose="020B0604020202020204" pitchFamily="34" charset="0"/>
              <a:buChar char="•"/>
            </a:pPr>
            <a:r>
              <a:rPr lang="fr-FR" sz="2400" dirty="0"/>
              <a:t>Intégration e-mail de </a:t>
            </a:r>
            <a:r>
              <a:rPr lang="fr-FR" sz="2400" dirty="0" smtClean="0"/>
              <a:t>l'application </a:t>
            </a:r>
            <a:r>
              <a:rPr lang="fr-FR" sz="2400" dirty="0"/>
              <a:t>mobile </a:t>
            </a:r>
            <a:r>
              <a:rPr lang="fr-FR" sz="2400" dirty="0" err="1"/>
              <a:t>Salesforce</a:t>
            </a:r>
            <a:endParaRPr lang="fr-FR" sz="2400" dirty="0"/>
          </a:p>
        </p:txBody>
      </p:sp>
      <p:sp>
        <p:nvSpPr>
          <p:cNvPr id="4" name="Slide Number Placeholder 3"/>
          <p:cNvSpPr>
            <a:spLocks noGrp="1"/>
          </p:cNvSpPr>
          <p:nvPr>
            <p:ph type="sldNum" sz="quarter" idx="14"/>
          </p:nvPr>
        </p:nvSpPr>
        <p:spPr/>
        <p:txBody>
          <a:bodyPr vert="horz" lIns="91440" tIns="45720" rIns="91440" bIns="45720" rtlCol="0" anchor="ctr"/>
          <a:lstStyle/>
          <a:p>
            <a:fld id="{19FD02D3-6C23-404C-A7B3-DAB79F5D63D7}" type="slidenum">
              <a:rPr lang="en-US"/>
              <a:pPr/>
              <a:t>42</a:t>
            </a:fld>
            <a:endParaRPr lang="en-US"/>
          </a:p>
        </p:txBody>
      </p:sp>
      <p:sp>
        <p:nvSpPr>
          <p:cNvPr id="5" name="Text Placeholder 2"/>
          <p:cNvSpPr txBox="1">
            <a:spLocks/>
          </p:cNvSpPr>
          <p:nvPr/>
        </p:nvSpPr>
        <p:spPr>
          <a:xfrm>
            <a:off x="6287174" y="1175657"/>
            <a:ext cx="5636601" cy="5046239"/>
          </a:xfrm>
          <a:prstGeom prst="rect">
            <a:avLst/>
          </a:prstGeom>
        </p:spPr>
        <p:txBody>
          <a:bodyPr/>
          <a:lstStyle>
            <a:lvl1pPr algn="l" rtl="0" eaLnBrk="1" fontAlgn="base" hangingPunct="1">
              <a:lnSpc>
                <a:spcPct val="90000"/>
              </a:lnSpc>
              <a:spcBef>
                <a:spcPts val="600"/>
              </a:spcBef>
              <a:spcAft>
                <a:spcPct val="0"/>
              </a:spcAft>
              <a:defRPr sz="2400" b="1">
                <a:solidFill>
                  <a:schemeClr val="tx2"/>
                </a:solidFill>
                <a:latin typeface="Salesforce Sans" panose="020B0505020202020203" pitchFamily="34" charset="0"/>
                <a:ea typeface="+mn-ea"/>
                <a:cs typeface="Arial" pitchFamily="34" charset="0"/>
              </a:defRPr>
            </a:lvl1pPr>
            <a:lvl2pPr marL="0" indent="0" algn="l" rtl="0" eaLnBrk="1" fontAlgn="base" hangingPunct="1">
              <a:lnSpc>
                <a:spcPct val="90000"/>
              </a:lnSpc>
              <a:spcBef>
                <a:spcPts val="600"/>
              </a:spcBef>
              <a:spcAft>
                <a:spcPct val="0"/>
              </a:spcAft>
              <a:buFont typeface="Wingdings" pitchFamily="2" charset="2"/>
              <a:buNone/>
              <a:defRPr sz="2400">
                <a:solidFill>
                  <a:schemeClr val="tx2"/>
                </a:solidFill>
                <a:latin typeface="Salesforce Sans" panose="020B0505020202020203" pitchFamily="34" charset="0"/>
                <a:cs typeface="Arial" pitchFamily="34" charset="0"/>
              </a:defRPr>
            </a:lvl2pPr>
            <a:lvl3pPr marL="457200" indent="-457200" algn="l" rtl="0" eaLnBrk="1" fontAlgn="base" hangingPunct="1">
              <a:lnSpc>
                <a:spcPct val="90000"/>
              </a:lnSpc>
              <a:spcBef>
                <a:spcPts val="0"/>
              </a:spcBef>
              <a:spcAft>
                <a:spcPct val="0"/>
              </a:spcAft>
              <a:buFont typeface="+mj-lt"/>
              <a:buAutoNum type="arabicPeriod"/>
              <a:defRPr sz="2000">
                <a:solidFill>
                  <a:schemeClr val="tx2"/>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100000"/>
              </a:lnSpc>
            </a:pPr>
            <a:r>
              <a:rPr lang="fr-FR" b="0" spc="-20" dirty="0"/>
              <a:t>Dans le premier module, nous avons étudié la structure de </a:t>
            </a:r>
            <a:r>
              <a:rPr lang="fr-FR" b="0" spc="-20" dirty="0" err="1"/>
              <a:t>Salesforce</a:t>
            </a:r>
            <a:r>
              <a:rPr lang="fr-FR" b="0" spc="-20" dirty="0"/>
              <a:t> ainsi que les objets standard et leurs relations, et avons appris comment naviguer dans cet environnement. Pendant ce travail, nous nous sommes familiarisés avec la terminologie de base </a:t>
            </a:r>
            <a:r>
              <a:rPr lang="fr-FR" b="0" spc="-20" dirty="0" err="1"/>
              <a:t>Salesforce</a:t>
            </a:r>
            <a:r>
              <a:rPr lang="fr-FR" b="0" spc="-20" dirty="0"/>
              <a:t> et appris comment utiliser au mieux Aide et formation. </a:t>
            </a:r>
          </a:p>
          <a:p>
            <a:pPr>
              <a:lnSpc>
                <a:spcPct val="100000"/>
              </a:lnSpc>
            </a:pPr>
            <a:r>
              <a:rPr lang="fr-FR" b="0" spc="-20" dirty="0"/>
              <a:t>Nous allons maintenant nous assurer que </a:t>
            </a:r>
            <a:r>
              <a:rPr lang="fr-FR" b="0" spc="-20" dirty="0" err="1"/>
              <a:t>Salesforce</a:t>
            </a:r>
            <a:r>
              <a:rPr lang="fr-FR" b="0" spc="-20" dirty="0"/>
              <a:t> est correctement configuré à un niveau global afin de permettre à nos utilisateurs </a:t>
            </a:r>
            <a:r>
              <a:rPr lang="fr-FR" b="0" spc="-20" dirty="0" smtClean="0"/>
              <a:t>d'utiliser </a:t>
            </a:r>
            <a:r>
              <a:rPr lang="fr-FR" b="0" spc="-20" dirty="0"/>
              <a:t>correctement le système.</a:t>
            </a:r>
          </a:p>
        </p:txBody>
      </p:sp>
    </p:spTree>
    <p:extLst>
      <p:ext uri="{BB962C8B-B14F-4D97-AF65-F5344CB8AC3E}">
        <p14:creationId xmlns:p14="http://schemas.microsoft.com/office/powerpoint/2010/main" val="304549733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34296146"/>
              </p:ext>
            </p:extLst>
          </p:nvPr>
        </p:nvGraphicFramePr>
        <p:xfrm>
          <a:off x="1711207" y="1266195"/>
          <a:ext cx="8926668" cy="550205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Conner </a:t>
                      </a:r>
                      <a:r>
                        <a:rPr lang="fr-FR" sz="1800" b="0" dirty="0" err="1">
                          <a:solidFill>
                            <a:srgbClr val="0070C0"/>
                          </a:solidFill>
                          <a:latin typeface="Salesforce Sans" panose="020B0505020202020203" pitchFamily="34" charset="0"/>
                          <a:ea typeface="Segoe UI" pitchFamily="34" charset="0"/>
                          <a:cs typeface="Segoe UI" pitchFamily="34" charset="0"/>
                        </a:rPr>
                        <a:t>McCoy</a:t>
                      </a:r>
                      <a:endParaRPr lang="fr-FR"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7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r>
                        <a:rPr lang="fr-FR" sz="1800" b="0" dirty="0">
                          <a:solidFill>
                            <a:schemeClr val="tx1"/>
                          </a:solidFill>
                          <a:latin typeface="Salesforce Sans" panose="020B0505020202020203" pitchFamily="34" charset="0"/>
                          <a:ea typeface="Segoe UI" pitchFamily="34" charset="0"/>
                          <a:cs typeface="Segoe UI" pitchFamily="34" charset="0"/>
                        </a:rPr>
                        <a:t>Tandis </a:t>
                      </a:r>
                      <a:r>
                        <a:rPr lang="fr-FR" sz="1800" b="0" dirty="0" smtClean="0">
                          <a:solidFill>
                            <a:schemeClr val="tx1"/>
                          </a:solidFill>
                          <a:latin typeface="Salesforce Sans" panose="020B0505020202020203" pitchFamily="34" charset="0"/>
                          <a:ea typeface="Segoe UI" pitchFamily="34" charset="0"/>
                          <a:cs typeface="Segoe UI" pitchFamily="34" charset="0"/>
                        </a:rPr>
                        <a:t>qu'AW </a:t>
                      </a:r>
                      <a:r>
                        <a:rPr lang="fr-FR" sz="1800" b="0" dirty="0" err="1">
                          <a:solidFill>
                            <a:schemeClr val="tx1"/>
                          </a:solidFill>
                          <a:latin typeface="Salesforce Sans" panose="020B0505020202020203" pitchFamily="34" charset="0"/>
                          <a:ea typeface="Segoe UI" pitchFamily="34" charset="0"/>
                          <a:cs typeface="Segoe UI" pitchFamily="34" charset="0"/>
                        </a:rPr>
                        <a:t>Computing</a:t>
                      </a:r>
                      <a:r>
                        <a:rPr lang="fr-FR" sz="1800" b="0" dirty="0">
                          <a:solidFill>
                            <a:schemeClr val="tx1"/>
                          </a:solidFill>
                          <a:latin typeface="Salesforce Sans" panose="020B0505020202020203" pitchFamily="34" charset="0"/>
                          <a:ea typeface="Segoe UI" pitchFamily="34" charset="0"/>
                          <a:cs typeface="Segoe UI" pitchFamily="34" charset="0"/>
                        </a:rPr>
                        <a:t> poursuit sa croissance, notre service marketing a vraiment besoin </a:t>
                      </a:r>
                      <a:r>
                        <a:rPr lang="fr-FR" sz="1800" b="0" dirty="0" smtClean="0">
                          <a:solidFill>
                            <a:schemeClr val="tx1"/>
                          </a:solidFill>
                          <a:latin typeface="Salesforce Sans" panose="020B0505020202020203" pitchFamily="34" charset="0"/>
                          <a:ea typeface="Segoe UI" pitchFamily="34" charset="0"/>
                          <a:cs typeface="Segoe UI" pitchFamily="34" charset="0"/>
                        </a:rPr>
                        <a:t>d'en </a:t>
                      </a:r>
                      <a:r>
                        <a:rPr lang="fr-FR" sz="1800" b="0" dirty="0">
                          <a:solidFill>
                            <a:schemeClr val="tx1"/>
                          </a:solidFill>
                          <a:latin typeface="Salesforce Sans" panose="020B0505020202020203" pitchFamily="34" charset="0"/>
                          <a:ea typeface="Segoe UI" pitchFamily="34" charset="0"/>
                          <a:cs typeface="Segoe UI" pitchFamily="34" charset="0"/>
                        </a:rPr>
                        <a:t>faire plus avec moins ! Est-il possible de capturer des pistes directement à partir de notre site Web ? Nous ne souhaitons pas paraître impersonnel, </a:t>
                      </a:r>
                      <a:r>
                        <a:rPr lang="fr-FR" sz="1800" b="0" dirty="0" smtClean="0">
                          <a:solidFill>
                            <a:schemeClr val="tx1"/>
                          </a:solidFill>
                          <a:latin typeface="Salesforce Sans" panose="020B0505020202020203" pitchFamily="34" charset="0"/>
                          <a:ea typeface="Segoe UI" pitchFamily="34" charset="0"/>
                          <a:cs typeface="Segoe UI" pitchFamily="34" charset="0"/>
                        </a:rPr>
                        <a:t>c'est </a:t>
                      </a:r>
                      <a:r>
                        <a:rPr lang="fr-FR" sz="1800" b="0" dirty="0">
                          <a:solidFill>
                            <a:schemeClr val="tx1"/>
                          </a:solidFill>
                          <a:latin typeface="Salesforce Sans" panose="020B0505020202020203" pitchFamily="34" charset="0"/>
                          <a:ea typeface="Segoe UI" pitchFamily="34" charset="0"/>
                          <a:cs typeface="Segoe UI" pitchFamily="34" charset="0"/>
                        </a:rPr>
                        <a:t>pourquoi nous voulons que chaque personne qui renseigne ses informations des pistes sur le site Web reçoive un e-mail de remerciement.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Et en fonction de la région, ces pistes seront attribuées à </a:t>
                      </a:r>
                      <a:r>
                        <a:rPr lang="fr-FR" sz="1800" b="0" dirty="0" smtClean="0">
                          <a:solidFill>
                            <a:schemeClr val="tx1"/>
                          </a:solidFill>
                          <a:latin typeface="Salesforce Sans" panose="020B0505020202020203" pitchFamily="34" charset="0"/>
                          <a:ea typeface="Segoe UI" pitchFamily="34" charset="0"/>
                          <a:cs typeface="Segoe UI" pitchFamily="34" charset="0"/>
                        </a:rPr>
                        <a:t>l'équipe </a:t>
                      </a:r>
                      <a:r>
                        <a:rPr lang="fr-FR" sz="1800" b="0" dirty="0">
                          <a:solidFill>
                            <a:schemeClr val="tx1"/>
                          </a:solidFill>
                          <a:latin typeface="Salesforce Sans" panose="020B0505020202020203" pitchFamily="34" charset="0"/>
                          <a:ea typeface="Segoe UI" pitchFamily="34" charset="0"/>
                          <a:cs typeface="Segoe UI" pitchFamily="34" charset="0"/>
                        </a:rPr>
                        <a:t>des ventes États-Unis ou EMEA.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12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baseline="0">
                          <a:solidFill>
                            <a:srgbClr val="0070C0"/>
                          </a:solidFill>
                          <a:latin typeface="Salesforce Sans" panose="020B0505020202020203" pitchFamily="34" charset="0"/>
                          <a:ea typeface="Segoe UI" pitchFamily="34" charset="0"/>
                          <a:cs typeface="Segoe UI" pitchFamily="34" charset="0"/>
                        </a:rPr>
                        <a:t>Kathy Cooper </a:t>
                      </a:r>
                      <a:r>
                        <a:rPr lang="fr-FR" sz="1600" b="0">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Samir Patel</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Nous avons cruellement besoin de plus </a:t>
                      </a:r>
                      <a:r>
                        <a:rPr lang="fr-FR" sz="1800" b="0" dirty="0" smtClean="0">
                          <a:solidFill>
                            <a:schemeClr val="tx1"/>
                          </a:solidFill>
                          <a:latin typeface="Salesforce Sans" panose="020B0505020202020203" pitchFamily="34" charset="0"/>
                          <a:ea typeface="Segoe UI" pitchFamily="34" charset="0"/>
                          <a:cs typeface="Segoe UI" pitchFamily="34" charset="0"/>
                        </a:rPr>
                        <a:t>d'automatisation</a:t>
                      </a:r>
                      <a:r>
                        <a:rPr lang="fr-FR" sz="1800" b="0" dirty="0">
                          <a:solidFill>
                            <a:schemeClr val="tx1"/>
                          </a:solidFill>
                          <a:latin typeface="Salesforce Sans" panose="020B0505020202020203" pitchFamily="34" charset="0"/>
                          <a:ea typeface="Segoe UI" pitchFamily="34" charset="0"/>
                          <a:cs typeface="Segoe UI" pitchFamily="34" charset="0"/>
                        </a:rPr>
                        <a:t>.</a:t>
                      </a:r>
                      <a:r>
                        <a:rPr lang="fr-FR" sz="1800" b="0" baseline="0" dirty="0">
                          <a:solidFill>
                            <a:schemeClr val="tx1"/>
                          </a:solidFill>
                          <a:latin typeface="Salesforce Sans" panose="020B0505020202020203" pitchFamily="34" charset="0"/>
                          <a:ea typeface="Segoe UI" pitchFamily="34" charset="0"/>
                          <a:cs typeface="Segoe UI" pitchFamily="34" charset="0"/>
                        </a:rPr>
                        <a:t> Cela nous aiderait beaucoup.</a:t>
                      </a:r>
                      <a:r>
                        <a:rPr lang="fr-FR" sz="1800" b="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55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249" t="-3301" r="14933" b="75046"/>
          <a:stretch/>
        </p:blipFill>
        <p:spPr>
          <a:xfrm>
            <a:off x="1615858" y="1347839"/>
            <a:ext cx="672524" cy="699346"/>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420</a:t>
            </a:fld>
            <a:endParaRPr lang="en-US" smtClean="0"/>
          </a:p>
        </p:txBody>
      </p:sp>
      <p:sp>
        <p:nvSpPr>
          <p:cNvPr id="3" name="Text Placeholder 2"/>
          <p:cNvSpPr>
            <a:spLocks noGrp="1"/>
          </p:cNvSpPr>
          <p:nvPr>
            <p:ph type="body" sz="quarter" idx="11"/>
          </p:nvPr>
        </p:nvSpPr>
        <p:spPr/>
        <p:txBody>
          <a:bodyPr/>
          <a:lstStyle/>
          <a:p>
            <a:r>
              <a:rPr lang="fr-FR" dirty="0"/>
              <a:t>Le service marketing a besoin </a:t>
            </a:r>
            <a:r>
              <a:rPr lang="fr-FR" dirty="0" smtClean="0"/>
              <a:t>d'aide</a:t>
            </a:r>
            <a:endParaRPr lang="fr-FR" dirty="0"/>
          </a:p>
        </p:txBody>
      </p:sp>
      <p:pic>
        <p:nvPicPr>
          <p:cNvPr id="5" name="Picture 4"/>
          <p:cNvPicPr>
            <a:picLocks noChangeAspect="1"/>
          </p:cNvPicPr>
          <p:nvPr/>
        </p:nvPicPr>
        <p:blipFill rotWithShape="1">
          <a:blip r:embed="rId4" cstate="print"/>
          <a:srcRect l="1970" t="12280" r="78654" b="85404"/>
          <a:stretch/>
        </p:blipFill>
        <p:spPr>
          <a:xfrm>
            <a:off x="1711207" y="4230133"/>
            <a:ext cx="3280454" cy="277523"/>
          </a:xfrm>
          <a:prstGeom prst="rect">
            <a:avLst/>
          </a:prstGeom>
        </p:spPr>
      </p:pic>
      <p:pic>
        <p:nvPicPr>
          <p:cNvPr id="6" name="Picture 5"/>
          <p:cNvPicPr>
            <a:picLocks noChangeAspect="1"/>
          </p:cNvPicPr>
          <p:nvPr/>
        </p:nvPicPr>
        <p:blipFill rotWithShape="1">
          <a:blip r:embed="rId4" cstate="print"/>
          <a:srcRect l="96090" t="2041" r="2152" b="95552"/>
          <a:stretch/>
        </p:blipFill>
        <p:spPr>
          <a:xfrm>
            <a:off x="10245058" y="1369546"/>
            <a:ext cx="297640" cy="288435"/>
          </a:xfrm>
          <a:prstGeom prst="rect">
            <a:avLst/>
          </a:prstGeom>
        </p:spPr>
      </p:pic>
      <p:pic>
        <p:nvPicPr>
          <p:cNvPr id="7" name="Picture 6"/>
          <p:cNvPicPr>
            <a:picLocks noChangeAspect="1"/>
          </p:cNvPicPr>
          <p:nvPr/>
        </p:nvPicPr>
        <p:blipFill rotWithShape="1">
          <a:blip r:embed="rId4" cstate="print"/>
          <a:srcRect l="95812" t="16466" r="2430" b="81127"/>
          <a:stretch/>
        </p:blipFill>
        <p:spPr>
          <a:xfrm>
            <a:off x="10245058" y="5105368"/>
            <a:ext cx="297640" cy="288435"/>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2724" b="62820"/>
          <a:stretch/>
        </p:blipFill>
        <p:spPr>
          <a:xfrm>
            <a:off x="1811888" y="5085622"/>
            <a:ext cx="599746" cy="616361"/>
          </a:xfrm>
          <a:prstGeom prst="flowChartConnector">
            <a:avLst/>
          </a:prstGeom>
          <a:solidFill>
            <a:schemeClr val="bg1">
              <a:lumMod val="85000"/>
            </a:schemeClr>
          </a:solidFill>
        </p:spPr>
      </p:pic>
      <p:grpSp>
        <p:nvGrpSpPr>
          <p:cNvPr id="13" name="Group 12"/>
          <p:cNvGrpSpPr/>
          <p:nvPr/>
        </p:nvGrpSpPr>
        <p:grpSpPr>
          <a:xfrm>
            <a:off x="2021641" y="4245869"/>
            <a:ext cx="3501663" cy="277000"/>
            <a:chOff x="2204192" y="3458997"/>
            <a:chExt cx="3501663" cy="277000"/>
          </a:xfrm>
        </p:grpSpPr>
        <p:sp>
          <p:nvSpPr>
            <p:cNvPr id="14" name="TextBox 13">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5" name="TextBox 14">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6" name="TextBox 15">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7310833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421</a:t>
            </a:fld>
            <a:endParaRPr lang="en-US" smtClean="0"/>
          </a:p>
        </p:txBody>
      </p:sp>
      <p:sp>
        <p:nvSpPr>
          <p:cNvPr id="3" name="Text Placeholder 2"/>
          <p:cNvSpPr>
            <a:spLocks noGrp="1"/>
          </p:cNvSpPr>
          <p:nvPr>
            <p:ph type="body" sz="quarter" idx="11"/>
          </p:nvPr>
        </p:nvSpPr>
        <p:spPr/>
        <p:txBody>
          <a:bodyPr/>
          <a:lstStyle/>
          <a:p>
            <a:r>
              <a:rPr lang="fr-FR"/>
              <a:t>Automatiser les pistes</a:t>
            </a:r>
          </a:p>
        </p:txBody>
      </p:sp>
      <p:grpSp>
        <p:nvGrpSpPr>
          <p:cNvPr id="4" name="Group 3"/>
          <p:cNvGrpSpPr/>
          <p:nvPr/>
        </p:nvGrpSpPr>
        <p:grpSpPr>
          <a:xfrm>
            <a:off x="697818" y="975360"/>
            <a:ext cx="11145430" cy="5690419"/>
            <a:chOff x="-94222" y="1066800"/>
            <a:chExt cx="9857731" cy="5032969"/>
          </a:xfrm>
        </p:grpSpPr>
        <p:sp>
          <p:nvSpPr>
            <p:cNvPr id="5" name="Curved Down Arrow 11"/>
            <p:cNvSpPr/>
            <p:nvPr/>
          </p:nvSpPr>
          <p:spPr bwMode="auto">
            <a:xfrm rot="11592084">
              <a:off x="988716" y="3817120"/>
              <a:ext cx="3004431" cy="1051560"/>
            </a:xfrm>
            <a:prstGeom prst="curvedDownArrow">
              <a:avLst/>
            </a:prstGeom>
            <a:solidFill>
              <a:srgbClr val="0081B4"/>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6" name="Up Arrow 13"/>
            <p:cNvSpPr/>
            <p:nvPr/>
          </p:nvSpPr>
          <p:spPr bwMode="auto">
            <a:xfrm rot="3167023">
              <a:off x="6210519" y="1333696"/>
              <a:ext cx="518160" cy="1511040"/>
            </a:xfrm>
            <a:prstGeom prst="upArrow">
              <a:avLst/>
            </a:prstGeom>
            <a:solidFill>
              <a:srgbClr val="00A1E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endParaRPr>
            </a:p>
          </p:txBody>
        </p:sp>
        <p:sp>
          <p:nvSpPr>
            <p:cNvPr id="7" name="Up Arrow 15"/>
            <p:cNvSpPr/>
            <p:nvPr/>
          </p:nvSpPr>
          <p:spPr bwMode="auto">
            <a:xfrm rot="6446775">
              <a:off x="6096175" y="3407142"/>
              <a:ext cx="518160" cy="1178989"/>
            </a:xfrm>
            <a:prstGeom prst="upArrow">
              <a:avLst/>
            </a:prstGeom>
            <a:solidFill>
              <a:srgbClr val="00A1E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8" name="TextBox 7"/>
            <p:cNvSpPr txBox="1"/>
            <p:nvPr/>
          </p:nvSpPr>
          <p:spPr>
            <a:xfrm>
              <a:off x="2864168" y="5078213"/>
              <a:ext cx="3509100" cy="1021556"/>
            </a:xfrm>
            <a:prstGeom prst="roundRect">
              <a:avLst/>
            </a:prstGeom>
            <a:solidFill>
              <a:srgbClr val="0081B4"/>
            </a:solidFill>
            <a:ln w="38100">
              <a:noFill/>
            </a:ln>
          </p:spPr>
          <p:txBody>
            <a:bodyPr wrap="square" rtlCol="0">
              <a:spAutoFit/>
            </a:bodyPr>
            <a:lstStyle/>
            <a:p>
              <a:pPr algn="ctr"/>
              <a:r>
                <a:rPr lang="fr-FR" sz="2000" dirty="0">
                  <a:solidFill>
                    <a:schemeClr val="bg1"/>
                  </a:solidFill>
                </a:rPr>
                <a:t>Les règles de réponse automatique automatisent les réponses vers la nouvelle piste.</a:t>
              </a:r>
            </a:p>
          </p:txBody>
        </p:sp>
        <p:sp>
          <p:nvSpPr>
            <p:cNvPr id="9" name="TextBox 8"/>
            <p:cNvSpPr txBox="1"/>
            <p:nvPr/>
          </p:nvSpPr>
          <p:spPr>
            <a:xfrm>
              <a:off x="7086600" y="1066800"/>
              <a:ext cx="2676909" cy="898317"/>
            </a:xfrm>
            <a:prstGeom prst="rect">
              <a:avLst/>
            </a:prstGeom>
            <a:noFill/>
            <a:ln>
              <a:noFill/>
            </a:ln>
          </p:spPr>
          <p:txBody>
            <a:bodyPr wrap="square" rtlCol="0">
              <a:spAutoFit/>
            </a:bodyPr>
            <a:lstStyle/>
            <a:p>
              <a:r>
                <a:rPr lang="fr-FR" sz="2000" dirty="0">
                  <a:solidFill>
                    <a:srgbClr val="19325C"/>
                  </a:solidFill>
                </a:rPr>
                <a:t>Région : </a:t>
              </a:r>
              <a:r>
                <a:rPr lang="fr-FR" sz="2000" dirty="0" err="1" smtClean="0">
                  <a:solidFill>
                    <a:srgbClr val="19325C"/>
                  </a:solidFill>
                </a:rPr>
                <a:t>États-unis</a:t>
              </a:r>
              <a:r>
                <a:rPr lang="pl-PL" sz="2000" dirty="0" smtClean="0">
                  <a:solidFill>
                    <a:srgbClr val="19325C"/>
                  </a:solidFill>
                </a:rPr>
                <a:t> </a:t>
              </a:r>
              <a:br>
                <a:rPr lang="pl-PL" sz="2000" dirty="0" smtClean="0">
                  <a:solidFill>
                    <a:srgbClr val="19325C"/>
                  </a:solidFill>
                </a:rPr>
              </a:br>
              <a:r>
                <a:rPr lang="fr-FR" sz="2000" dirty="0" smtClean="0">
                  <a:solidFill>
                    <a:srgbClr val="19325C"/>
                  </a:solidFill>
                </a:rPr>
                <a:t>pour l'équipe </a:t>
              </a:r>
              <a:r>
                <a:rPr lang="fr-FR" sz="2000" dirty="0">
                  <a:solidFill>
                    <a:srgbClr val="19325C"/>
                  </a:solidFill>
                </a:rPr>
                <a:t>de </a:t>
              </a:r>
              <a:r>
                <a:rPr lang="pl-PL" sz="2000" dirty="0" smtClean="0">
                  <a:solidFill>
                    <a:srgbClr val="19325C"/>
                  </a:solidFill>
                </a:rPr>
                <a:t/>
              </a:r>
              <a:br>
                <a:rPr lang="pl-PL" sz="2000" dirty="0" smtClean="0">
                  <a:solidFill>
                    <a:srgbClr val="19325C"/>
                  </a:solidFill>
                </a:rPr>
              </a:br>
              <a:r>
                <a:rPr lang="fr-FR" sz="2000" dirty="0" smtClean="0">
                  <a:solidFill>
                    <a:srgbClr val="19325C"/>
                  </a:solidFill>
                </a:rPr>
                <a:t>vente </a:t>
              </a:r>
              <a:r>
                <a:rPr lang="fr-FR" sz="2000" dirty="0">
                  <a:solidFill>
                    <a:srgbClr val="19325C"/>
                  </a:solidFill>
                </a:rPr>
                <a:t>des </a:t>
              </a:r>
              <a:r>
                <a:rPr lang="fr-FR" sz="2000" dirty="0" err="1">
                  <a:solidFill>
                    <a:srgbClr val="19325C"/>
                  </a:solidFill>
                </a:rPr>
                <a:t>États-unis</a:t>
              </a:r>
              <a:endParaRPr lang="fr-FR" sz="2000" dirty="0">
                <a:solidFill>
                  <a:srgbClr val="19325C"/>
                </a:solidFill>
              </a:endParaRPr>
            </a:p>
          </p:txBody>
        </p:sp>
        <p:sp>
          <p:nvSpPr>
            <p:cNvPr id="10" name="TextBox 9"/>
            <p:cNvSpPr txBox="1"/>
            <p:nvPr/>
          </p:nvSpPr>
          <p:spPr>
            <a:xfrm>
              <a:off x="6903719" y="4175760"/>
              <a:ext cx="2761175" cy="626099"/>
            </a:xfrm>
            <a:prstGeom prst="rect">
              <a:avLst/>
            </a:prstGeom>
            <a:noFill/>
            <a:ln>
              <a:noFill/>
            </a:ln>
          </p:spPr>
          <p:txBody>
            <a:bodyPr wrap="square" rtlCol="0">
              <a:spAutoFit/>
            </a:bodyPr>
            <a:lstStyle/>
            <a:p>
              <a:r>
                <a:rPr lang="fr-FR" sz="2000" dirty="0">
                  <a:solidFill>
                    <a:srgbClr val="19325C"/>
                  </a:solidFill>
                </a:rPr>
                <a:t>Région : </a:t>
              </a:r>
              <a:r>
                <a:rPr lang="fr-FR" sz="2000" dirty="0" smtClean="0">
                  <a:solidFill>
                    <a:srgbClr val="19325C"/>
                  </a:solidFill>
                </a:rPr>
                <a:t>Autre</a:t>
              </a:r>
              <a:r>
                <a:rPr lang="pl-PL" sz="2000" dirty="0" smtClean="0">
                  <a:solidFill>
                    <a:srgbClr val="19325C"/>
                  </a:solidFill>
                </a:rPr>
                <a:t> </a:t>
              </a:r>
              <a:r>
                <a:rPr lang="fr-FR" sz="2000" dirty="0" smtClean="0">
                  <a:solidFill>
                    <a:srgbClr val="19325C"/>
                  </a:solidFill>
                </a:rPr>
                <a:t>pour l'équipe </a:t>
              </a:r>
              <a:r>
                <a:rPr lang="fr-FR" sz="2000" dirty="0">
                  <a:solidFill>
                    <a:srgbClr val="19325C"/>
                  </a:solidFill>
                </a:rPr>
                <a:t>de vente EMEA</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8833" y="4304874"/>
              <a:ext cx="975919" cy="975919"/>
            </a:xfrm>
            <a:prstGeom prst="rect">
              <a:avLst/>
            </a:prstGeom>
            <a:effectLst/>
          </p:spPr>
        </p:pic>
        <p:sp>
          <p:nvSpPr>
            <p:cNvPr id="12" name="TextBox 11"/>
            <p:cNvSpPr txBox="1"/>
            <p:nvPr/>
          </p:nvSpPr>
          <p:spPr>
            <a:xfrm>
              <a:off x="6862527" y="2231255"/>
              <a:ext cx="2309027" cy="1596235"/>
            </a:xfrm>
            <a:prstGeom prst="roundRect">
              <a:avLst/>
            </a:prstGeom>
            <a:solidFill>
              <a:srgbClr val="00A1E0"/>
            </a:solidFill>
            <a:ln w="38100">
              <a:noFill/>
            </a:ln>
          </p:spPr>
          <p:txBody>
            <a:bodyPr wrap="square" rtlCol="0">
              <a:spAutoFit/>
            </a:bodyPr>
            <a:lstStyle/>
            <a:p>
              <a:pPr algn="ctr"/>
              <a:r>
                <a:rPr lang="fr-FR" sz="2000" dirty="0">
                  <a:solidFill>
                    <a:schemeClr val="bg1"/>
                  </a:solidFill>
                </a:rPr>
                <a:t>Les règles </a:t>
              </a:r>
              <a:r>
                <a:rPr lang="fr-FR" sz="2000" dirty="0" smtClean="0">
                  <a:solidFill>
                    <a:schemeClr val="bg1"/>
                  </a:solidFill>
                </a:rPr>
                <a:t>d'attribution </a:t>
              </a:r>
              <a:r>
                <a:rPr lang="fr-FR" sz="2000" dirty="0">
                  <a:solidFill>
                    <a:schemeClr val="bg1"/>
                  </a:solidFill>
                </a:rPr>
                <a:t>automatisent </a:t>
              </a:r>
              <a:br>
                <a:rPr lang="fr-FR" sz="2000" dirty="0">
                  <a:solidFill>
                    <a:schemeClr val="bg1"/>
                  </a:solidFill>
                </a:rPr>
              </a:br>
              <a:r>
                <a:rPr lang="fr-FR" sz="2000" dirty="0" smtClean="0">
                  <a:solidFill>
                    <a:schemeClr val="bg1"/>
                  </a:solidFill>
                </a:rPr>
                <a:t>l'acheminement </a:t>
              </a:r>
              <a:r>
                <a:rPr lang="fr-FR" sz="2000" dirty="0">
                  <a:solidFill>
                    <a:schemeClr val="bg1"/>
                  </a:solidFill>
                </a:rPr>
                <a:t>des pistes.</a:t>
              </a:r>
            </a:p>
          </p:txBody>
        </p:sp>
        <p:sp>
          <p:nvSpPr>
            <p:cNvPr id="13" name="TextBox 12"/>
            <p:cNvSpPr txBox="1"/>
            <p:nvPr/>
          </p:nvSpPr>
          <p:spPr>
            <a:xfrm>
              <a:off x="-94222" y="1596569"/>
              <a:ext cx="2908975" cy="391529"/>
            </a:xfrm>
            <a:prstGeom prst="roundRect">
              <a:avLst/>
            </a:prstGeom>
            <a:solidFill>
              <a:srgbClr val="19325C"/>
            </a:solidFill>
            <a:ln w="38100">
              <a:solidFill>
                <a:srgbClr val="19325C"/>
              </a:solidFill>
            </a:ln>
          </p:spPr>
          <p:txBody>
            <a:bodyPr wrap="square" rtlCol="0" anchor="ctr">
              <a:spAutoFit/>
            </a:bodyPr>
            <a:lstStyle/>
            <a:p>
              <a:pPr algn="ctr"/>
              <a:r>
                <a:rPr lang="fr-FR" sz="2000" dirty="0">
                  <a:solidFill>
                    <a:schemeClr val="bg1"/>
                  </a:solidFill>
                </a:rPr>
                <a:t>Formulaire web vers piste</a:t>
              </a:r>
            </a:p>
          </p:txBody>
        </p:sp>
        <p:sp>
          <p:nvSpPr>
            <p:cNvPr id="14" name="Up Arrow 22"/>
            <p:cNvSpPr/>
            <p:nvPr/>
          </p:nvSpPr>
          <p:spPr bwMode="auto">
            <a:xfrm rot="5400000">
              <a:off x="1657538" y="1608199"/>
              <a:ext cx="1066802" cy="2209046"/>
            </a:xfrm>
            <a:prstGeom prst="upArrow">
              <a:avLst/>
            </a:prstGeom>
            <a:solidFill>
              <a:srgbClr val="19325C"/>
            </a:solidFill>
            <a:ln>
              <a:solidFill>
                <a:srgbClr val="19325C"/>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endParaRPr>
            </a:p>
          </p:txBody>
        </p:sp>
      </p:grpSp>
      <p:pic>
        <p:nvPicPr>
          <p:cNvPr id="16" name="Picture 15"/>
          <p:cNvPicPr>
            <a:picLocks noChangeAspect="1"/>
          </p:cNvPicPr>
          <p:nvPr/>
        </p:nvPicPr>
        <p:blipFill rotWithShape="1">
          <a:blip r:embed="rId4" cstate="print"/>
          <a:srcRect r="8731"/>
          <a:stretch/>
        </p:blipFill>
        <p:spPr>
          <a:xfrm>
            <a:off x="4394873" y="1879993"/>
            <a:ext cx="3667087" cy="2822909"/>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03898">
            <a:off x="1109279" y="2452233"/>
            <a:ext cx="1079590" cy="1079590"/>
          </a:xfrm>
          <a:prstGeom prst="roundRect">
            <a:avLst/>
          </a:prstGeom>
          <a:solidFill>
            <a:srgbClr val="00B050"/>
          </a:solidFill>
        </p:spPr>
      </p:pic>
      <p:pic>
        <p:nvPicPr>
          <p:cNvPr id="18"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l="6349" t="-2344" r="-695" b="63567"/>
          <a:stretch/>
        </p:blipFill>
        <p:spPr>
          <a:xfrm>
            <a:off x="4530291" y="4336639"/>
            <a:ext cx="249613" cy="248455"/>
          </a:xfrm>
          <a:prstGeom prst="flowChartConnector">
            <a:avLst/>
          </a:prstGeom>
          <a:solidFill>
            <a:schemeClr val="bg1">
              <a:lumMod val="85000"/>
            </a:schemeClr>
          </a:solidFill>
        </p:spPr>
      </p:pic>
    </p:spTree>
    <p:extLst>
      <p:ext uri="{BB962C8B-B14F-4D97-AF65-F5344CB8AC3E}">
        <p14:creationId xmlns:p14="http://schemas.microsoft.com/office/powerpoint/2010/main" val="16565092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422</a:t>
            </a:fld>
            <a:endParaRPr lang="en-US" smtClean="0"/>
          </a:p>
        </p:txBody>
      </p:sp>
      <p:sp>
        <p:nvSpPr>
          <p:cNvPr id="3" name="Text Placeholder 2"/>
          <p:cNvSpPr>
            <a:spLocks noGrp="1"/>
          </p:cNvSpPr>
          <p:nvPr>
            <p:ph type="body" sz="quarter" idx="11"/>
          </p:nvPr>
        </p:nvSpPr>
        <p:spPr/>
        <p:txBody>
          <a:bodyPr/>
          <a:lstStyle/>
          <a:p>
            <a:r>
              <a:rPr lang="fr-FR"/>
              <a:t>Préparation pour le web vers piste</a:t>
            </a:r>
          </a:p>
        </p:txBody>
      </p:sp>
      <p:grpSp>
        <p:nvGrpSpPr>
          <p:cNvPr id="20" name="Group 19"/>
          <p:cNvGrpSpPr/>
          <p:nvPr/>
        </p:nvGrpSpPr>
        <p:grpSpPr>
          <a:xfrm>
            <a:off x="232214" y="1071211"/>
            <a:ext cx="11667862" cy="5444523"/>
            <a:chOff x="232214" y="1178785"/>
            <a:chExt cx="11667862" cy="5444523"/>
          </a:xfrm>
        </p:grpSpPr>
        <p:grpSp>
          <p:nvGrpSpPr>
            <p:cNvPr id="19" name="Group 18"/>
            <p:cNvGrpSpPr/>
            <p:nvPr/>
          </p:nvGrpSpPr>
          <p:grpSpPr>
            <a:xfrm>
              <a:off x="232214" y="1178785"/>
              <a:ext cx="11667862" cy="5444523"/>
              <a:chOff x="232214" y="1178785"/>
              <a:chExt cx="11667862" cy="5444523"/>
            </a:xfrm>
          </p:grpSpPr>
          <p:sp>
            <p:nvSpPr>
              <p:cNvPr id="4" name="Rounded Rectangle 6"/>
              <p:cNvSpPr/>
              <p:nvPr/>
            </p:nvSpPr>
            <p:spPr>
              <a:xfrm>
                <a:off x="3055196" y="1178785"/>
                <a:ext cx="8844880" cy="953701"/>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500" spc="-20" dirty="0" smtClean="0">
                    <a:solidFill>
                      <a:srgbClr val="19325C"/>
                    </a:solidFill>
                  </a:rPr>
                  <a:t>S'assurer </a:t>
                </a:r>
                <a:r>
                  <a:rPr lang="fr-FR" sz="1500" spc="-20" dirty="0">
                    <a:solidFill>
                      <a:srgbClr val="19325C"/>
                    </a:solidFill>
                  </a:rPr>
                  <a:t>que vos champs capturent les informations dont vous avez besoin sur le site web, et spécifier la manière dont ils doivent être mappés quand la piste est convertie.</a:t>
                </a:r>
              </a:p>
              <a:p>
                <a:pPr marL="342900" lvl="1" indent="-342900" defTabSz="711200">
                  <a:lnSpc>
                    <a:spcPct val="85000"/>
                  </a:lnSpc>
                  <a:spcBef>
                    <a:spcPct val="0"/>
                  </a:spcBef>
                  <a:buFont typeface="Arial" panose="020B0604020202020204" pitchFamily="34" charset="0"/>
                  <a:buChar char="•"/>
                </a:pPr>
                <a:r>
                  <a:rPr lang="fr-FR" sz="1500" dirty="0">
                    <a:solidFill>
                      <a:srgbClr val="19325C"/>
                    </a:solidFill>
                  </a:rPr>
                  <a:t>Paramétrer le statut de la piste par défaut et/ou le statut de la piste sur le type </a:t>
                </a:r>
                <a:r>
                  <a:rPr lang="fr-FR" sz="1500" dirty="0" smtClean="0">
                    <a:solidFill>
                      <a:srgbClr val="19325C"/>
                    </a:solidFill>
                  </a:rPr>
                  <a:t>d'enregistrement</a:t>
                </a:r>
                <a:r>
                  <a:rPr lang="fr-FR" sz="1500" dirty="0">
                    <a:solidFill>
                      <a:srgbClr val="19325C"/>
                    </a:solidFill>
                  </a:rPr>
                  <a:t>. </a:t>
                </a:r>
              </a:p>
            </p:txBody>
          </p:sp>
          <p:sp>
            <p:nvSpPr>
              <p:cNvPr id="5" name="Rounded Rectangle 8"/>
              <p:cNvSpPr/>
              <p:nvPr/>
            </p:nvSpPr>
            <p:spPr>
              <a:xfrm>
                <a:off x="3055196" y="2193032"/>
                <a:ext cx="88448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500" dirty="0">
                    <a:solidFill>
                      <a:srgbClr val="19325C"/>
                    </a:solidFill>
                  </a:rPr>
                  <a:t>Créer toute file </a:t>
                </a:r>
                <a:r>
                  <a:rPr lang="fr-FR" sz="1500" dirty="0" smtClean="0">
                    <a:solidFill>
                      <a:srgbClr val="19325C"/>
                    </a:solidFill>
                  </a:rPr>
                  <a:t>d'attente </a:t>
                </a:r>
                <a:r>
                  <a:rPr lang="fr-FR" sz="1500" dirty="0">
                    <a:solidFill>
                      <a:srgbClr val="19325C"/>
                    </a:solidFill>
                  </a:rPr>
                  <a:t>nécessaire.</a:t>
                </a:r>
              </a:p>
            </p:txBody>
          </p:sp>
          <p:sp>
            <p:nvSpPr>
              <p:cNvPr id="6" name="Rounded Rectangle 10"/>
              <p:cNvSpPr/>
              <p:nvPr/>
            </p:nvSpPr>
            <p:spPr>
              <a:xfrm>
                <a:off x="3055195" y="2961367"/>
                <a:ext cx="88448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500" dirty="0">
                    <a:solidFill>
                      <a:srgbClr val="19325C"/>
                    </a:solidFill>
                  </a:rPr>
                  <a:t>Créer tout modèle </a:t>
                </a:r>
                <a:r>
                  <a:rPr lang="fr-FR" sz="1500" dirty="0" smtClean="0">
                    <a:solidFill>
                      <a:srgbClr val="19325C"/>
                    </a:solidFill>
                  </a:rPr>
                  <a:t>d'e-mail </a:t>
                </a:r>
                <a:r>
                  <a:rPr lang="fr-FR" sz="1500" dirty="0">
                    <a:solidFill>
                      <a:srgbClr val="19325C"/>
                    </a:solidFill>
                  </a:rPr>
                  <a:t>nécessaire.</a:t>
                </a:r>
              </a:p>
            </p:txBody>
          </p:sp>
          <p:sp>
            <p:nvSpPr>
              <p:cNvPr id="7" name="Rounded Rectangle 12"/>
              <p:cNvSpPr/>
              <p:nvPr/>
            </p:nvSpPr>
            <p:spPr>
              <a:xfrm>
                <a:off x="3077292" y="4490793"/>
                <a:ext cx="8822783"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500" dirty="0">
                    <a:solidFill>
                      <a:srgbClr val="19325C"/>
                    </a:solidFill>
                  </a:rPr>
                  <a:t>Créer ou activer une règle déterminant </a:t>
                </a:r>
                <a:r>
                  <a:rPr lang="fr-FR" sz="1500" dirty="0" smtClean="0">
                    <a:solidFill>
                      <a:srgbClr val="19325C"/>
                    </a:solidFill>
                  </a:rPr>
                  <a:t>comment </a:t>
                </a:r>
                <a:r>
                  <a:rPr lang="fr-FR" sz="1500" dirty="0">
                    <a:solidFill>
                      <a:srgbClr val="19325C"/>
                    </a:solidFill>
                  </a:rPr>
                  <a:t>les pistes sont assignées.</a:t>
                </a:r>
              </a:p>
            </p:txBody>
          </p:sp>
          <p:sp>
            <p:nvSpPr>
              <p:cNvPr id="8" name="Rounded Rectangle 14"/>
              <p:cNvSpPr/>
              <p:nvPr/>
            </p:nvSpPr>
            <p:spPr>
              <a:xfrm>
                <a:off x="3077292" y="5259127"/>
                <a:ext cx="8822783"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500">
                    <a:solidFill>
                      <a:srgbClr val="19325C"/>
                    </a:solidFill>
                  </a:rPr>
                  <a:t>Créer ou activer une règle pour envoyer des réponses par-email ciblé.</a:t>
                </a:r>
              </a:p>
            </p:txBody>
          </p:sp>
          <p:sp>
            <p:nvSpPr>
              <p:cNvPr id="9" name="Rounded Rectangle 16"/>
              <p:cNvSpPr/>
              <p:nvPr/>
            </p:nvSpPr>
            <p:spPr>
              <a:xfrm>
                <a:off x="3077292" y="6027461"/>
                <a:ext cx="8822783" cy="595847"/>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500" dirty="0">
                    <a:solidFill>
                      <a:srgbClr val="19325C"/>
                    </a:solidFill>
                  </a:rPr>
                  <a:t>Activez le web vers piste.</a:t>
                </a:r>
              </a:p>
            </p:txBody>
          </p:sp>
          <p:sp>
            <p:nvSpPr>
              <p:cNvPr id="10" name="Rounded Rectangle 20"/>
              <p:cNvSpPr/>
              <p:nvPr/>
            </p:nvSpPr>
            <p:spPr>
              <a:xfrm>
                <a:off x="3077292" y="3717916"/>
                <a:ext cx="8822783"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500" dirty="0">
                    <a:solidFill>
                      <a:srgbClr val="19325C"/>
                    </a:solidFill>
                  </a:rPr>
                  <a:t>Créer toutes adresses emails à </a:t>
                </a:r>
                <a:r>
                  <a:rPr lang="fr-FR" sz="1500" dirty="0" smtClean="0">
                    <a:solidFill>
                      <a:srgbClr val="19325C"/>
                    </a:solidFill>
                  </a:rPr>
                  <a:t>l'échelle </a:t>
                </a:r>
                <a:r>
                  <a:rPr lang="fr-FR" sz="1500" dirty="0">
                    <a:solidFill>
                      <a:srgbClr val="19325C"/>
                    </a:solidFill>
                  </a:rPr>
                  <a:t>de </a:t>
                </a:r>
                <a:r>
                  <a:rPr lang="fr-FR" sz="1500" dirty="0" smtClean="0">
                    <a:solidFill>
                      <a:srgbClr val="19325C"/>
                    </a:solidFill>
                  </a:rPr>
                  <a:t>l'organisation </a:t>
                </a:r>
                <a:r>
                  <a:rPr lang="fr-FR" sz="1500" dirty="0">
                    <a:solidFill>
                      <a:srgbClr val="19325C"/>
                    </a:solidFill>
                  </a:rPr>
                  <a:t>à partir desquelles envoyer des réponses automatiques.</a:t>
                </a:r>
              </a:p>
            </p:txBody>
          </p:sp>
          <p:grpSp>
            <p:nvGrpSpPr>
              <p:cNvPr id="12" name="Group 11"/>
              <p:cNvGrpSpPr/>
              <p:nvPr/>
            </p:nvGrpSpPr>
            <p:grpSpPr>
              <a:xfrm>
                <a:off x="232214" y="2103547"/>
                <a:ext cx="3003355" cy="4519761"/>
                <a:chOff x="232213" y="1996124"/>
                <a:chExt cx="3063115" cy="4132025"/>
              </a:xfrm>
              <a:gradFill flip="none" rotWithShape="1">
                <a:gsLst>
                  <a:gs pos="50000">
                    <a:srgbClr val="0070C0"/>
                  </a:gs>
                  <a:gs pos="0">
                    <a:schemeClr val="tx2"/>
                  </a:gs>
                  <a:gs pos="100000">
                    <a:schemeClr val="accent1">
                      <a:lumMod val="60000"/>
                      <a:lumOff val="40000"/>
                    </a:schemeClr>
                  </a:gs>
                </a:gsLst>
                <a:lin ang="5400000" scaled="1"/>
                <a:tileRect/>
              </a:gradFill>
            </p:grpSpPr>
            <p:sp>
              <p:nvSpPr>
                <p:cNvPr id="13" name="Freeform 9"/>
                <p:cNvSpPr/>
                <p:nvPr/>
              </p:nvSpPr>
              <p:spPr>
                <a:xfrm>
                  <a:off x="236381" y="1996124"/>
                  <a:ext cx="3058947" cy="685800"/>
                </a:xfrm>
                <a:prstGeom prst="roundRect">
                  <a:avLst/>
                </a:prstGeom>
                <a:solidFill>
                  <a:srgbClr val="19325C"/>
                </a:solidFill>
              </p:spPr>
              <p:style>
                <a:lnRef idx="2">
                  <a:schemeClr val="lt1">
                    <a:hueOff val="0"/>
                    <a:satOff val="0"/>
                    <a:lumOff val="0"/>
                    <a:alphaOff val="0"/>
                  </a:schemeClr>
                </a:lnRef>
                <a:fillRef idx="1">
                  <a:schemeClr val="accent2">
                    <a:hueOff val="-2394607"/>
                    <a:satOff val="-16701"/>
                    <a:lumOff val="2903"/>
                    <a:alphaOff val="0"/>
                  </a:schemeClr>
                </a:fillRef>
                <a:effectRef idx="0">
                  <a:schemeClr val="accent2">
                    <a:hueOff val="-2394607"/>
                    <a:satOff val="-16701"/>
                    <a:lumOff val="2903"/>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Files </a:t>
                  </a:r>
                  <a:r>
                    <a:rPr lang="fr-FR" sz="1900" dirty="0" smtClean="0">
                      <a:solidFill>
                        <a:schemeClr val="bg1"/>
                      </a:solidFill>
                    </a:rPr>
                    <a:t>d'attente</a:t>
                  </a:r>
                  <a:endParaRPr lang="fr-FR" sz="1900" dirty="0">
                    <a:solidFill>
                      <a:schemeClr val="bg1"/>
                    </a:solidFill>
                  </a:endParaRPr>
                </a:p>
              </p:txBody>
            </p:sp>
            <p:sp>
              <p:nvSpPr>
                <p:cNvPr id="14" name="Freeform 11"/>
                <p:cNvSpPr/>
                <p:nvPr/>
              </p:nvSpPr>
              <p:spPr>
                <a:xfrm>
                  <a:off x="236381" y="2698546"/>
                  <a:ext cx="3058947" cy="685800"/>
                </a:xfrm>
                <a:prstGeom prst="roundRect">
                  <a:avLst/>
                </a:prstGeom>
                <a:solidFill>
                  <a:srgbClr val="19325C"/>
                </a:solid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Modèles </a:t>
                  </a:r>
                  <a:r>
                    <a:rPr lang="fr-FR" sz="1900" dirty="0" smtClean="0">
                      <a:solidFill>
                        <a:schemeClr val="bg1"/>
                      </a:solidFill>
                    </a:rPr>
                    <a:t>d'e-mail</a:t>
                  </a:r>
                  <a:endParaRPr lang="fr-FR" sz="1900" dirty="0">
                    <a:solidFill>
                      <a:schemeClr val="bg1"/>
                    </a:solidFill>
                  </a:endParaRPr>
                </a:p>
              </p:txBody>
            </p:sp>
            <p:sp>
              <p:nvSpPr>
                <p:cNvPr id="15" name="Freeform 13"/>
                <p:cNvSpPr/>
                <p:nvPr/>
              </p:nvSpPr>
              <p:spPr>
                <a:xfrm>
                  <a:off x="236381" y="4114164"/>
                  <a:ext cx="3058947" cy="685800"/>
                </a:xfrm>
                <a:prstGeom prst="roundRect">
                  <a:avLst/>
                </a:prstGeom>
                <a:solidFill>
                  <a:srgbClr val="19325C"/>
                </a:solidFill>
              </p:spPr>
              <p:style>
                <a:lnRef idx="2">
                  <a:schemeClr val="lt1">
                    <a:hueOff val="0"/>
                    <a:satOff val="0"/>
                    <a:lumOff val="0"/>
                    <a:alphaOff val="0"/>
                  </a:schemeClr>
                </a:lnRef>
                <a:fillRef idx="1">
                  <a:schemeClr val="accent2">
                    <a:hueOff val="-4789215"/>
                    <a:satOff val="-33402"/>
                    <a:lumOff val="5806"/>
                    <a:alphaOff val="0"/>
                  </a:schemeClr>
                </a:fillRef>
                <a:effectRef idx="0">
                  <a:schemeClr val="accent2">
                    <a:hueOff val="-4789215"/>
                    <a:satOff val="-33402"/>
                    <a:lumOff val="5806"/>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Règles </a:t>
                  </a:r>
                  <a:r>
                    <a:rPr lang="fr-FR" sz="1900" dirty="0" smtClean="0">
                      <a:solidFill>
                        <a:schemeClr val="bg1"/>
                      </a:solidFill>
                    </a:rPr>
                    <a:t>d'attribution</a:t>
                  </a:r>
                  <a:endParaRPr lang="fr-FR" sz="1900" dirty="0">
                    <a:solidFill>
                      <a:schemeClr val="bg1"/>
                    </a:solidFill>
                  </a:endParaRPr>
                </a:p>
              </p:txBody>
            </p:sp>
            <p:sp>
              <p:nvSpPr>
                <p:cNvPr id="16" name="Freeform 15"/>
                <p:cNvSpPr/>
                <p:nvPr/>
              </p:nvSpPr>
              <p:spPr>
                <a:xfrm>
                  <a:off x="236381" y="4816586"/>
                  <a:ext cx="3058947" cy="685800"/>
                </a:xfrm>
                <a:prstGeom prst="roundRect">
                  <a:avLst/>
                </a:prstGeom>
                <a:solidFill>
                  <a:srgbClr val="19325C"/>
                </a:solid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Règles de réponses automatiques</a:t>
                  </a:r>
                </a:p>
              </p:txBody>
            </p:sp>
            <p:sp>
              <p:nvSpPr>
                <p:cNvPr id="17" name="Freeform 17"/>
                <p:cNvSpPr/>
                <p:nvPr/>
              </p:nvSpPr>
              <p:spPr>
                <a:xfrm>
                  <a:off x="236381" y="5536401"/>
                  <a:ext cx="3058947" cy="591748"/>
                </a:xfrm>
                <a:prstGeom prst="roundRect">
                  <a:avLst/>
                </a:prstGeom>
                <a:solidFill>
                  <a:srgbClr val="19325C"/>
                </a:solid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lvl="0" algn="ctr" defTabSz="889000">
                    <a:lnSpc>
                      <a:spcPct val="90000"/>
                    </a:lnSpc>
                    <a:spcBef>
                      <a:spcPct val="0"/>
                    </a:spcBef>
                    <a:spcAft>
                      <a:spcPct val="35000"/>
                    </a:spcAft>
                  </a:pPr>
                  <a:r>
                    <a:rPr lang="fr-FR" sz="1900" dirty="0">
                      <a:solidFill>
                        <a:schemeClr val="bg1"/>
                      </a:solidFill>
                    </a:rPr>
                    <a:t>Web vers piste</a:t>
                  </a:r>
                </a:p>
              </p:txBody>
            </p:sp>
            <p:sp>
              <p:nvSpPr>
                <p:cNvPr id="18" name="Freeform 19"/>
                <p:cNvSpPr/>
                <p:nvPr/>
              </p:nvSpPr>
              <p:spPr>
                <a:xfrm>
                  <a:off x="232213" y="3407588"/>
                  <a:ext cx="3058947" cy="685800"/>
                </a:xfrm>
                <a:prstGeom prst="roundRect">
                  <a:avLst/>
                </a:prstGeom>
                <a:solidFill>
                  <a:srgbClr val="19325C"/>
                </a:solid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0" tIns="78035" rIns="0" bIns="78035" numCol="1" spcCol="1270" anchor="ctr" anchorCtr="0">
                  <a:noAutofit/>
                </a:bodyPr>
                <a:lstStyle/>
                <a:p>
                  <a:pPr algn="ctr" defTabSz="889000">
                    <a:lnSpc>
                      <a:spcPct val="90000"/>
                    </a:lnSpc>
                    <a:spcBef>
                      <a:spcPct val="0"/>
                    </a:spcBef>
                    <a:spcAft>
                      <a:spcPct val="35000"/>
                    </a:spcAft>
                  </a:pPr>
                  <a:r>
                    <a:rPr lang="fr-FR" sz="1900" spc="-20" dirty="0">
                      <a:solidFill>
                        <a:schemeClr val="bg1"/>
                      </a:solidFill>
                    </a:rPr>
                    <a:t>Adresses email à </a:t>
                  </a:r>
                  <a:r>
                    <a:rPr lang="fr-FR" sz="1900" spc="-20" dirty="0" smtClean="0">
                      <a:solidFill>
                        <a:schemeClr val="bg1"/>
                      </a:solidFill>
                    </a:rPr>
                    <a:t>l'échelle </a:t>
                  </a:r>
                  <a:r>
                    <a:rPr lang="fr-FR" sz="1900" spc="-20" dirty="0">
                      <a:solidFill>
                        <a:schemeClr val="bg1"/>
                      </a:solidFill>
                    </a:rPr>
                    <a:t>de </a:t>
                  </a:r>
                  <a:r>
                    <a:rPr lang="fr-FR" sz="1900" spc="-20" dirty="0" smtClean="0">
                      <a:solidFill>
                        <a:schemeClr val="bg1"/>
                      </a:solidFill>
                    </a:rPr>
                    <a:t>l'organisation</a:t>
                  </a:r>
                  <a:endParaRPr lang="fr-FR" sz="1900" spc="-20" dirty="0">
                    <a:solidFill>
                      <a:schemeClr val="bg1"/>
                    </a:solidFill>
                  </a:endParaRPr>
                </a:p>
              </p:txBody>
            </p:sp>
          </p:grpSp>
        </p:grpSp>
        <p:sp>
          <p:nvSpPr>
            <p:cNvPr id="11" name="Rounded Rectangle 7"/>
            <p:cNvSpPr/>
            <p:nvPr/>
          </p:nvSpPr>
          <p:spPr>
            <a:xfrm>
              <a:off x="237508" y="1185837"/>
              <a:ext cx="2999267" cy="880503"/>
            </a:xfrm>
            <a:prstGeom prst="roundRect">
              <a:avLst/>
            </a:prstGeom>
            <a:solidFill>
              <a:srgbClr val="19325C"/>
            </a:solidFill>
          </p:spPr>
          <p:style>
            <a:lnRef idx="2">
              <a:schemeClr val="lt1">
                <a:hueOff val="0"/>
                <a:satOff val="0"/>
                <a:lumOff val="0"/>
                <a:alphaOff val="0"/>
              </a:schemeClr>
            </a:lnRef>
            <a:fillRef idx="1">
              <a:schemeClr val="accent2">
                <a:hueOff val="-1197304"/>
                <a:satOff val="-8350"/>
                <a:lumOff val="1452"/>
                <a:alphaOff val="0"/>
              </a:schemeClr>
            </a:fillRef>
            <a:effectRef idx="0">
              <a:schemeClr val="accent2">
                <a:hueOff val="-1197304"/>
                <a:satOff val="-8350"/>
                <a:lumOff val="1452"/>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Champs personnalisés</a:t>
              </a:r>
            </a:p>
          </p:txBody>
        </p:sp>
      </p:grpSp>
    </p:spTree>
    <p:extLst>
      <p:ext uri="{BB962C8B-B14F-4D97-AF65-F5344CB8AC3E}">
        <p14:creationId xmlns:p14="http://schemas.microsoft.com/office/powerpoint/2010/main" val="34600440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423</a:t>
            </a:fld>
            <a:endParaRPr lang="en-US" smtClean="0"/>
          </a:p>
        </p:txBody>
      </p:sp>
      <p:sp>
        <p:nvSpPr>
          <p:cNvPr id="3" name="Text Placeholder 2"/>
          <p:cNvSpPr>
            <a:spLocks noGrp="1"/>
          </p:cNvSpPr>
          <p:nvPr>
            <p:ph type="body" sz="quarter" idx="11"/>
          </p:nvPr>
        </p:nvSpPr>
        <p:spPr/>
        <p:txBody>
          <a:bodyPr/>
          <a:lstStyle/>
          <a:p>
            <a:r>
              <a:rPr lang="fr-FR"/>
              <a:t>Conversion des pistes</a:t>
            </a:r>
          </a:p>
        </p:txBody>
      </p:sp>
      <p:sp>
        <p:nvSpPr>
          <p:cNvPr id="4" name="Text Placeholder 3"/>
          <p:cNvSpPr>
            <a:spLocks noGrp="1"/>
          </p:cNvSpPr>
          <p:nvPr>
            <p:ph type="body" sz="quarter" idx="12"/>
          </p:nvPr>
        </p:nvSpPr>
        <p:spPr>
          <a:xfrm>
            <a:off x="455732" y="1111624"/>
            <a:ext cx="11120571" cy="5414682"/>
          </a:xfrm>
        </p:spPr>
        <p:txBody>
          <a:bodyPr/>
          <a:lstStyle/>
          <a:p>
            <a:pPr>
              <a:lnSpc>
                <a:spcPct val="100000"/>
              </a:lnSpc>
            </a:pPr>
            <a:r>
              <a:rPr lang="fr-FR" dirty="0"/>
              <a:t>Quand une piste est convertie par un utilisateur, les informations des champs de piste standard sont insérées dans le compte standard et les champs de contact. Les utilisateurs peuvent aussi choisir de créer une opportunité basée sur ces données.</a:t>
            </a:r>
          </a:p>
          <a:p>
            <a:pPr>
              <a:lnSpc>
                <a:spcPct val="100000"/>
              </a:lnSpc>
            </a:pPr>
            <a:endParaRPr lang="en-US" sz="2200" dirty="0"/>
          </a:p>
          <a:p>
            <a:pPr>
              <a:lnSpc>
                <a:spcPct val="100000"/>
              </a:lnSpc>
            </a:pPr>
            <a:endParaRPr lang="en-US" sz="2200" dirty="0"/>
          </a:p>
          <a:p>
            <a:pPr>
              <a:lnSpc>
                <a:spcPct val="100000"/>
              </a:lnSpc>
            </a:pPr>
            <a:endParaRPr lang="en-US" sz="2200" dirty="0"/>
          </a:p>
          <a:p>
            <a:pPr>
              <a:lnSpc>
                <a:spcPct val="100000"/>
              </a:lnSpc>
            </a:pPr>
            <a:endParaRPr lang="en-US" sz="2200" dirty="0"/>
          </a:p>
          <a:p>
            <a:pPr>
              <a:lnSpc>
                <a:spcPct val="100000"/>
              </a:lnSpc>
            </a:pPr>
            <a:endParaRPr lang="en-US" sz="2200" dirty="0"/>
          </a:p>
          <a:p>
            <a:pPr>
              <a:lnSpc>
                <a:spcPct val="100000"/>
              </a:lnSpc>
            </a:pPr>
            <a:endParaRPr lang="en-US" sz="2200" dirty="0"/>
          </a:p>
          <a:p>
            <a:pPr>
              <a:lnSpc>
                <a:spcPct val="100000"/>
              </a:lnSpc>
            </a:pPr>
            <a:endParaRPr lang="en-US" sz="2200" dirty="0"/>
          </a:p>
          <a:p>
            <a:pPr>
              <a:lnSpc>
                <a:spcPct val="100000"/>
              </a:lnSpc>
            </a:pPr>
            <a:r>
              <a:rPr lang="fr-FR" dirty="0"/>
              <a:t>Si vous avez des champs personnalisés sur les objets compte, contact, ou opportunité que vous aimeriez capturer à </a:t>
            </a:r>
            <a:r>
              <a:rPr lang="fr-FR" dirty="0" smtClean="0"/>
              <a:t>l'étape </a:t>
            </a:r>
            <a:r>
              <a:rPr lang="fr-FR" dirty="0"/>
              <a:t>piste, vous devrez créer ces champs sur la piste et spécifier en quel objet et champ ils seront convertis.</a:t>
            </a:r>
          </a:p>
          <a:p>
            <a:pPr>
              <a:lnSpc>
                <a:spcPct val="100000"/>
              </a:lnSpc>
            </a:pPr>
            <a:endParaRPr lang="en-IN" dirty="0"/>
          </a:p>
        </p:txBody>
      </p:sp>
      <p:grpSp>
        <p:nvGrpSpPr>
          <p:cNvPr id="19" name="Group 18"/>
          <p:cNvGrpSpPr/>
          <p:nvPr/>
        </p:nvGrpSpPr>
        <p:grpSpPr>
          <a:xfrm>
            <a:off x="1555157" y="2858669"/>
            <a:ext cx="8230535" cy="2518003"/>
            <a:chOff x="1555157" y="2566061"/>
            <a:chExt cx="8230535" cy="2518003"/>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6126" y="2607654"/>
              <a:ext cx="914400" cy="914400"/>
            </a:xfrm>
            <a:prstGeom prst="roundRect">
              <a:avLst/>
            </a:prstGeom>
            <a:solidFill>
              <a:srgbClr val="7F8DE1"/>
            </a:solidFill>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5095" y="4092136"/>
              <a:ext cx="991928" cy="991928"/>
            </a:xfrm>
            <a:prstGeom prst="roundRect">
              <a:avLst/>
            </a:prstGeom>
            <a:solidFill>
              <a:srgbClr val="FCB95B"/>
            </a:solidFill>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3362" y="3412796"/>
              <a:ext cx="913238" cy="913238"/>
            </a:xfrm>
            <a:prstGeom prst="roundRect">
              <a:avLst/>
            </a:prstGeom>
            <a:solidFill>
              <a:srgbClr val="A094ED"/>
            </a:solidFill>
          </p:spPr>
        </p:pic>
        <p:grpSp>
          <p:nvGrpSpPr>
            <p:cNvPr id="5" name="Group 4"/>
            <p:cNvGrpSpPr/>
            <p:nvPr/>
          </p:nvGrpSpPr>
          <p:grpSpPr>
            <a:xfrm>
              <a:off x="1555157" y="2646552"/>
              <a:ext cx="8230535" cy="2180206"/>
              <a:chOff x="1108118" y="2602304"/>
              <a:chExt cx="6499472" cy="1721661"/>
            </a:xfrm>
          </p:grpSpPr>
          <p:sp>
            <p:nvSpPr>
              <p:cNvPr id="6" name="Right Arrow 21"/>
              <p:cNvSpPr/>
              <p:nvPr/>
            </p:nvSpPr>
            <p:spPr>
              <a:xfrm>
                <a:off x="2873829" y="2730500"/>
                <a:ext cx="923471" cy="279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8118" y="2615828"/>
                <a:ext cx="1158511" cy="559002"/>
              </a:xfrm>
              <a:prstGeom prst="rect">
                <a:avLst/>
              </a:prstGeom>
              <a:noFill/>
            </p:spPr>
            <p:txBody>
              <a:bodyPr wrap="none" rtlCol="0">
                <a:spAutoFit/>
              </a:bodyPr>
              <a:lstStyle/>
              <a:p>
                <a:r>
                  <a:rPr lang="fr-FR" sz="2000" dirty="0">
                    <a:solidFill>
                      <a:srgbClr val="19325C"/>
                    </a:solidFill>
                  </a:rPr>
                  <a:t>John Smith</a:t>
                </a:r>
              </a:p>
              <a:p>
                <a:r>
                  <a:rPr lang="fr-FR" sz="2000" dirty="0" err="1">
                    <a:solidFill>
                      <a:srgbClr val="19325C"/>
                    </a:solidFill>
                  </a:rPr>
                  <a:t>Acme</a:t>
                </a:r>
                <a:r>
                  <a:rPr lang="fr-FR" sz="2000" dirty="0">
                    <a:solidFill>
                      <a:srgbClr val="19325C"/>
                    </a:solidFill>
                  </a:rPr>
                  <a:t>, Inc.</a:t>
                </a:r>
              </a:p>
            </p:txBody>
          </p:sp>
          <p:sp>
            <p:nvSpPr>
              <p:cNvPr id="12" name="TextBox 11"/>
              <p:cNvSpPr txBox="1"/>
              <p:nvPr/>
            </p:nvSpPr>
            <p:spPr>
              <a:xfrm>
                <a:off x="4710571" y="2602304"/>
                <a:ext cx="1100282" cy="315958"/>
              </a:xfrm>
              <a:prstGeom prst="rect">
                <a:avLst/>
              </a:prstGeom>
              <a:noFill/>
            </p:spPr>
            <p:txBody>
              <a:bodyPr wrap="none" rtlCol="0">
                <a:spAutoFit/>
              </a:bodyPr>
              <a:lstStyle/>
              <a:p>
                <a:r>
                  <a:rPr lang="fr-FR" sz="2000">
                    <a:solidFill>
                      <a:srgbClr val="19325C"/>
                    </a:solidFill>
                  </a:rPr>
                  <a:t>Acme, Inc.</a:t>
                </a:r>
              </a:p>
            </p:txBody>
          </p:sp>
          <p:sp>
            <p:nvSpPr>
              <p:cNvPr id="13" name="TextBox 12"/>
              <p:cNvSpPr txBox="1"/>
              <p:nvPr/>
            </p:nvSpPr>
            <p:spPr>
              <a:xfrm>
                <a:off x="5546125" y="3252474"/>
                <a:ext cx="1158511" cy="315958"/>
              </a:xfrm>
              <a:prstGeom prst="rect">
                <a:avLst/>
              </a:prstGeom>
              <a:noFill/>
            </p:spPr>
            <p:txBody>
              <a:bodyPr wrap="none" rtlCol="0">
                <a:spAutoFit/>
              </a:bodyPr>
              <a:lstStyle/>
              <a:p>
                <a:r>
                  <a:rPr lang="fr-FR" sz="2000">
                    <a:solidFill>
                      <a:srgbClr val="19325C"/>
                    </a:solidFill>
                  </a:rPr>
                  <a:t>John Smith</a:t>
                </a:r>
              </a:p>
            </p:txBody>
          </p:sp>
          <p:sp>
            <p:nvSpPr>
              <p:cNvPr id="14" name="TextBox 13"/>
              <p:cNvSpPr txBox="1"/>
              <p:nvPr/>
            </p:nvSpPr>
            <p:spPr>
              <a:xfrm>
                <a:off x="6507308" y="3764963"/>
                <a:ext cx="1100282" cy="559002"/>
              </a:xfrm>
              <a:prstGeom prst="rect">
                <a:avLst/>
              </a:prstGeom>
              <a:noFill/>
            </p:spPr>
            <p:txBody>
              <a:bodyPr wrap="none" rtlCol="0">
                <a:spAutoFit/>
              </a:bodyPr>
              <a:lstStyle/>
              <a:p>
                <a:r>
                  <a:rPr lang="fr-FR" sz="2000">
                    <a:solidFill>
                      <a:srgbClr val="19325C"/>
                    </a:solidFill>
                  </a:rPr>
                  <a:t>Acme, Inc.</a:t>
                </a:r>
              </a:p>
              <a:p>
                <a:r>
                  <a:rPr lang="fr-FR" sz="2000">
                    <a:solidFill>
                      <a:srgbClr val="19325C"/>
                    </a:solidFill>
                  </a:rPr>
                  <a:t>500 unités</a:t>
                </a:r>
              </a:p>
            </p:txBody>
          </p:sp>
        </p:gr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9472" y="2566061"/>
              <a:ext cx="914400" cy="914400"/>
            </a:xfrm>
            <a:prstGeom prst="roundRect">
              <a:avLst/>
            </a:prstGeom>
            <a:solidFill>
              <a:srgbClr val="F88962"/>
            </a:solidFill>
          </p:spPr>
        </p:pic>
      </p:grpSp>
    </p:spTree>
    <p:extLst>
      <p:ext uri="{BB962C8B-B14F-4D97-AF65-F5344CB8AC3E}">
        <p14:creationId xmlns:p14="http://schemas.microsoft.com/office/powerpoint/2010/main" val="363159840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424</a:t>
            </a:fld>
            <a:endParaRPr lang="en-US" smtClean="0"/>
          </a:p>
        </p:txBody>
      </p:sp>
      <p:sp>
        <p:nvSpPr>
          <p:cNvPr id="3" name="Text Placeholder 2"/>
          <p:cNvSpPr>
            <a:spLocks noGrp="1"/>
          </p:cNvSpPr>
          <p:nvPr>
            <p:ph type="body" sz="quarter" idx="11"/>
          </p:nvPr>
        </p:nvSpPr>
        <p:spPr/>
        <p:txBody>
          <a:bodyPr/>
          <a:lstStyle/>
          <a:p>
            <a:r>
              <a:rPr lang="fr-FR"/>
              <a:t>Mapper des champs de piste personnalisés </a:t>
            </a:r>
          </a:p>
        </p:txBody>
      </p:sp>
      <p:sp>
        <p:nvSpPr>
          <p:cNvPr id="4" name="Text Placeholder 3"/>
          <p:cNvSpPr>
            <a:spLocks noGrp="1"/>
          </p:cNvSpPr>
          <p:nvPr>
            <p:ph type="body" sz="quarter" idx="12"/>
          </p:nvPr>
        </p:nvSpPr>
        <p:spPr>
          <a:xfrm>
            <a:off x="455733" y="1075765"/>
            <a:ext cx="10971736" cy="932329"/>
          </a:xfrm>
        </p:spPr>
        <p:txBody>
          <a:bodyPr/>
          <a:lstStyle/>
          <a:p>
            <a:pPr>
              <a:lnSpc>
                <a:spcPct val="100000"/>
              </a:lnSpc>
            </a:pPr>
            <a:r>
              <a:rPr lang="fr-FR" dirty="0"/>
              <a:t>Les champs de piste personnalisés doivent être mappés à des champs personnalisés du même type de données. Les types de champ suivants peuvent également être mappés à :</a:t>
            </a:r>
          </a:p>
          <a:p>
            <a:pPr>
              <a:lnSpc>
                <a:spcPct val="100000"/>
              </a:lnSpc>
            </a:pPr>
            <a:endParaRPr lang="en-US" dirty="0"/>
          </a:p>
          <a:p>
            <a:pPr>
              <a:lnSpc>
                <a:spcPct val="100000"/>
              </a:lnSpc>
            </a:pP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048526990"/>
              </p:ext>
            </p:extLst>
          </p:nvPr>
        </p:nvGraphicFramePr>
        <p:xfrm>
          <a:off x="216909" y="2285765"/>
          <a:ext cx="11775799" cy="329184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421647">
                  <a:extLst>
                    <a:ext uri="{9D8B030D-6E8A-4147-A177-3AD203B41FA5}">
                      <a16:colId xmlns:a16="http://schemas.microsoft.com/office/drawing/2014/main" xmlns="" val="20000"/>
                    </a:ext>
                  </a:extLst>
                </a:gridCol>
                <a:gridCol w="8354152">
                  <a:extLst>
                    <a:ext uri="{9D8B030D-6E8A-4147-A177-3AD203B41FA5}">
                      <a16:colId xmlns:a16="http://schemas.microsoft.com/office/drawing/2014/main" xmlns="" val="20001"/>
                    </a:ext>
                  </a:extLst>
                </a:gridCol>
              </a:tblGrid>
              <a:tr h="526165">
                <a:tc>
                  <a:txBody>
                    <a:bodyPr/>
                    <a:lstStyle/>
                    <a:p>
                      <a:r>
                        <a:rPr lang="fr-FR" sz="2400" dirty="0"/>
                        <a:t>Un champ de piste personnalisé</a:t>
                      </a:r>
                    </a:p>
                  </a:txBody>
                  <a:tcPr anchor="ctr">
                    <a:solidFill>
                      <a:srgbClr val="0070C0"/>
                    </a:solidFill>
                  </a:tcPr>
                </a:tc>
                <a:tc>
                  <a:txBody>
                    <a:bodyPr/>
                    <a:lstStyle/>
                    <a:p>
                      <a:r>
                        <a:rPr lang="fr-FR" sz="2400" dirty="0"/>
                        <a:t>Un champ Compte, Contact, ou Opportunité personnalisé</a:t>
                      </a:r>
                    </a:p>
                  </a:txBody>
                  <a:tcPr anchor="ctr">
                    <a:solidFill>
                      <a:srgbClr val="0070C0"/>
                    </a:solidFill>
                  </a:tcPr>
                </a:tc>
                <a:extLst>
                  <a:ext uri="{0D108BD9-81ED-4DB2-BD59-A6C34878D82A}">
                    <a16:rowId xmlns:a16="http://schemas.microsoft.com/office/drawing/2014/main" xmlns="" val="10000"/>
                  </a:ext>
                </a:extLst>
              </a:tr>
              <a:tr h="806786">
                <a:tc>
                  <a:txBody>
                    <a:bodyPr/>
                    <a:lstStyle/>
                    <a:p>
                      <a:r>
                        <a:rPr lang="fr-FR" sz="2400">
                          <a:solidFill>
                            <a:srgbClr val="19325C"/>
                          </a:solidFill>
                        </a:rPr>
                        <a:t>Liste déroulante</a:t>
                      </a:r>
                    </a:p>
                  </a:txBody>
                  <a:tcPr/>
                </a:tc>
                <a:tc>
                  <a:txBody>
                    <a:bodyPr/>
                    <a:lstStyle/>
                    <a:p>
                      <a:r>
                        <a:rPr lang="fr-FR" sz="2400" dirty="0">
                          <a:solidFill>
                            <a:srgbClr val="19325C"/>
                          </a:solidFill>
                        </a:rPr>
                        <a:t>Texte (Remarque : </a:t>
                      </a:r>
                      <a:r>
                        <a:rPr lang="fr-FR" sz="2400" dirty="0" smtClean="0">
                          <a:solidFill>
                            <a:srgbClr val="19325C"/>
                          </a:solidFill>
                        </a:rPr>
                        <a:t>vos </a:t>
                      </a:r>
                      <a:r>
                        <a:rPr lang="fr-FR" sz="2400" dirty="0">
                          <a:solidFill>
                            <a:srgbClr val="19325C"/>
                          </a:solidFill>
                        </a:rPr>
                        <a:t>données peuvent être tronquées si le champ de texte mappé </a:t>
                      </a:r>
                      <a:r>
                        <a:rPr lang="fr-FR" sz="2400" dirty="0" smtClean="0">
                          <a:solidFill>
                            <a:srgbClr val="19325C"/>
                          </a:solidFill>
                        </a:rPr>
                        <a:t>n'est </a:t>
                      </a:r>
                      <a:r>
                        <a:rPr lang="fr-FR" sz="2400" dirty="0">
                          <a:solidFill>
                            <a:srgbClr val="19325C"/>
                          </a:solidFill>
                        </a:rPr>
                        <a:t>pas assez large pour contenir toutes les valeurs de piste de la liste déroulante.)</a:t>
                      </a:r>
                    </a:p>
                  </a:txBody>
                  <a:tcPr/>
                </a:tc>
                <a:extLst>
                  <a:ext uri="{0D108BD9-81ED-4DB2-BD59-A6C34878D82A}">
                    <a16:rowId xmlns:a16="http://schemas.microsoft.com/office/drawing/2014/main" xmlns="" val="10001"/>
                  </a:ext>
                </a:extLst>
              </a:tr>
              <a:tr h="456009">
                <a:tc>
                  <a:txBody>
                    <a:bodyPr/>
                    <a:lstStyle/>
                    <a:p>
                      <a:r>
                        <a:rPr lang="fr-FR" sz="2400">
                          <a:solidFill>
                            <a:srgbClr val="19325C"/>
                          </a:solidFill>
                        </a:rPr>
                        <a:t>Texte, zone de texte</a:t>
                      </a:r>
                    </a:p>
                  </a:txBody>
                  <a:tcPr/>
                </a:tc>
                <a:tc>
                  <a:txBody>
                    <a:bodyPr/>
                    <a:lstStyle/>
                    <a:p>
                      <a:r>
                        <a:rPr lang="fr-FR" sz="2400" dirty="0">
                          <a:solidFill>
                            <a:srgbClr val="19325C"/>
                          </a:solidFill>
                        </a:rPr>
                        <a:t>Texte long</a:t>
                      </a:r>
                    </a:p>
                  </a:txBody>
                  <a:tcPr/>
                </a:tc>
                <a:extLst>
                  <a:ext uri="{0D108BD9-81ED-4DB2-BD59-A6C34878D82A}">
                    <a16:rowId xmlns:a16="http://schemas.microsoft.com/office/drawing/2014/main" xmlns="" val="10002"/>
                  </a:ext>
                </a:extLst>
              </a:tr>
              <a:tr h="456009">
                <a:tc>
                  <a:txBody>
                    <a:bodyPr/>
                    <a:lstStyle/>
                    <a:p>
                      <a:r>
                        <a:rPr lang="fr-FR" sz="2400">
                          <a:solidFill>
                            <a:srgbClr val="19325C"/>
                          </a:solidFill>
                        </a:rPr>
                        <a:t>Numérotation automatique</a:t>
                      </a:r>
                    </a:p>
                  </a:txBody>
                  <a:tcPr/>
                </a:tc>
                <a:tc>
                  <a:txBody>
                    <a:bodyPr/>
                    <a:lstStyle/>
                    <a:p>
                      <a:r>
                        <a:rPr lang="fr-FR" sz="2400" dirty="0">
                          <a:solidFill>
                            <a:srgbClr val="19325C"/>
                          </a:solidFill>
                        </a:rPr>
                        <a:t>Texte, zone de texte</a:t>
                      </a:r>
                    </a:p>
                  </a:txBody>
                  <a:tcPr/>
                </a:tc>
                <a:extLst>
                  <a:ext uri="{0D108BD9-81ED-4DB2-BD59-A6C34878D82A}">
                    <a16:rowId xmlns:a16="http://schemas.microsoft.com/office/drawing/2014/main" xmlns="" val="10003"/>
                  </a:ext>
                </a:extLst>
              </a:tr>
            </a:tbl>
          </a:graphicData>
        </a:graphic>
      </p:graphicFrame>
      <p:grpSp>
        <p:nvGrpSpPr>
          <p:cNvPr id="6" name="Group 5"/>
          <p:cNvGrpSpPr/>
          <p:nvPr/>
        </p:nvGrpSpPr>
        <p:grpSpPr>
          <a:xfrm>
            <a:off x="-1" y="5752982"/>
            <a:ext cx="12188825" cy="1107996"/>
            <a:chOff x="-1" y="6057781"/>
            <a:chExt cx="12188825" cy="1107996"/>
          </a:xfrm>
        </p:grpSpPr>
        <p:sp>
          <p:nvSpPr>
            <p:cNvPr id="7" name="Rectangle 6"/>
            <p:cNvSpPr/>
            <p:nvPr/>
          </p:nvSpPr>
          <p:spPr bwMode="auto">
            <a:xfrm>
              <a:off x="-1" y="6057781"/>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pPr algn="l"/>
              <a:r>
                <a:rPr lang="fr-FR" sz="2000" b="1" dirty="0">
                  <a:solidFill>
                    <a:srgbClr val="19325C"/>
                  </a:solidFill>
                </a:rPr>
                <a:t>Configuration | Outils de la plate-forme | Objets et champs | Gestionnaire </a:t>
              </a:r>
              <a:r>
                <a:rPr lang="fr-FR" sz="2000" b="1" dirty="0" smtClean="0">
                  <a:solidFill>
                    <a:srgbClr val="19325C"/>
                  </a:solidFill>
                </a:rPr>
                <a:t>d'objet </a:t>
              </a:r>
              <a:r>
                <a:rPr lang="fr-FR" sz="2000" b="1" dirty="0">
                  <a:solidFill>
                    <a:srgbClr val="19325C"/>
                  </a:solidFill>
                </a:rPr>
                <a:t>| Piste | Champs et relations | Mapper les champs de piste</a:t>
              </a:r>
            </a:p>
          </p:txBody>
        </p:sp>
        <p:sp>
          <p:nvSpPr>
            <p:cNvPr id="8"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272159582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425</a:t>
            </a:fld>
            <a:endParaRPr lang="en-US" smtClean="0"/>
          </a:p>
        </p:txBody>
      </p:sp>
      <p:sp>
        <p:nvSpPr>
          <p:cNvPr id="3" name="Text Placeholder 2"/>
          <p:cNvSpPr>
            <a:spLocks noGrp="1"/>
          </p:cNvSpPr>
          <p:nvPr>
            <p:ph type="body" sz="quarter" idx="11"/>
          </p:nvPr>
        </p:nvSpPr>
        <p:spPr/>
        <p:txBody>
          <a:bodyPr/>
          <a:lstStyle/>
          <a:p>
            <a:r>
              <a:rPr lang="fr-FR" dirty="0"/>
              <a:t>Files </a:t>
            </a:r>
            <a:r>
              <a:rPr lang="fr-FR" dirty="0" smtClean="0"/>
              <a:t>d'attente</a:t>
            </a:r>
            <a:endParaRPr lang="fr-FR" dirty="0"/>
          </a:p>
        </p:txBody>
      </p:sp>
      <p:sp>
        <p:nvSpPr>
          <p:cNvPr id="4" name="Text Placeholder 3"/>
          <p:cNvSpPr>
            <a:spLocks noGrp="1"/>
          </p:cNvSpPr>
          <p:nvPr>
            <p:ph type="body" sz="quarter" idx="12"/>
          </p:nvPr>
        </p:nvSpPr>
        <p:spPr>
          <a:xfrm>
            <a:off x="455733" y="1075765"/>
            <a:ext cx="8460403" cy="3209364"/>
          </a:xfrm>
        </p:spPr>
        <p:txBody>
          <a:bodyPr/>
          <a:lstStyle/>
          <a:p>
            <a:pPr marL="0" lvl="0" indent="0">
              <a:lnSpc>
                <a:spcPct val="100000"/>
              </a:lnSpc>
              <a:buNone/>
              <a:defRPr/>
            </a:pPr>
            <a:r>
              <a:rPr lang="fr-FR" dirty="0"/>
              <a:t>Les </a:t>
            </a:r>
            <a:r>
              <a:rPr lang="fr-FR" b="1" dirty="0"/>
              <a:t>files </a:t>
            </a:r>
            <a:r>
              <a:rPr lang="fr-FR" b="1" dirty="0" smtClean="0"/>
              <a:t>d'attente</a:t>
            </a:r>
            <a:r>
              <a:rPr lang="fr-FR" dirty="0" smtClean="0"/>
              <a:t> </a:t>
            </a:r>
            <a:r>
              <a:rPr lang="fr-FR" dirty="0"/>
              <a:t>sont des emplacements où les enregistrements attendent </a:t>
            </a:r>
            <a:r>
              <a:rPr lang="fr-FR" dirty="0" smtClean="0"/>
              <a:t>d'être </a:t>
            </a:r>
            <a:r>
              <a:rPr lang="fr-FR" dirty="0"/>
              <a:t>traités par les membres assignés. Les membres de la file </a:t>
            </a:r>
            <a:r>
              <a:rPr lang="fr-FR" dirty="0" smtClean="0"/>
              <a:t>d'attente </a:t>
            </a:r>
            <a:r>
              <a:rPr lang="fr-FR" dirty="0"/>
              <a:t>peuvent être toute combinaison de groupes publics, de rôles, de rôles + subordonnés, et </a:t>
            </a:r>
            <a:r>
              <a:rPr lang="fr-FR" dirty="0" smtClean="0"/>
              <a:t>d'utilisateurs</a:t>
            </a:r>
            <a:r>
              <a:rPr lang="fr-FR" dirty="0"/>
              <a:t>. </a:t>
            </a:r>
          </a:p>
          <a:p>
            <a:pPr lvl="1">
              <a:lnSpc>
                <a:spcPct val="100000"/>
              </a:lnSpc>
              <a:defRPr/>
            </a:pPr>
            <a:r>
              <a:rPr lang="fr-FR" dirty="0"/>
              <a:t>Lorsque vous créez une file </a:t>
            </a:r>
            <a:r>
              <a:rPr lang="fr-FR" dirty="0" smtClean="0"/>
              <a:t>d'attente</a:t>
            </a:r>
            <a:r>
              <a:rPr lang="fr-FR" dirty="0"/>
              <a:t>, un affichage est automatiquement ajouté à la page de la liste de </a:t>
            </a:r>
            <a:r>
              <a:rPr lang="fr-FR" dirty="0" smtClean="0"/>
              <a:t>l'objet </a:t>
            </a:r>
            <a:r>
              <a:rPr lang="fr-FR" dirty="0"/>
              <a:t>(telle que la piste ou la requête).</a:t>
            </a:r>
          </a:p>
          <a:p>
            <a:pPr lvl="1">
              <a:lnSpc>
                <a:spcPct val="100000"/>
              </a:lnSpc>
              <a:defRPr/>
            </a:pPr>
            <a:r>
              <a:rPr lang="fr-FR" dirty="0"/>
              <a:t>Les membres de la file </a:t>
            </a:r>
            <a:r>
              <a:rPr lang="fr-FR" dirty="0" smtClean="0"/>
              <a:t>d'attente </a:t>
            </a:r>
            <a:r>
              <a:rPr lang="fr-FR" dirty="0"/>
              <a:t>sont libres </a:t>
            </a:r>
            <a:r>
              <a:rPr lang="fr-FR" dirty="0" smtClean="0"/>
              <a:t>d'accepter </a:t>
            </a:r>
            <a:r>
              <a:rPr lang="fr-FR" dirty="0"/>
              <a:t>des enregistrements (tels que des pistes ou des requêtes) de la file </a:t>
            </a:r>
            <a:r>
              <a:rPr lang="fr-FR" dirty="0" smtClean="0"/>
              <a:t>d'attente</a:t>
            </a:r>
            <a:r>
              <a:rPr lang="fr-FR" dirty="0"/>
              <a:t>.</a:t>
            </a:r>
          </a:p>
          <a:p>
            <a:pPr>
              <a:lnSpc>
                <a:spcPct val="100000"/>
              </a:lnSpc>
            </a:pPr>
            <a:endParaRPr lang="en-US" dirty="0"/>
          </a:p>
          <a:p>
            <a:pPr>
              <a:lnSpc>
                <a:spcPct val="100000"/>
              </a:lnSpc>
            </a:pPr>
            <a:endParaRPr lang="en-IN" dirty="0"/>
          </a:p>
        </p:txBody>
      </p:sp>
      <p:grpSp>
        <p:nvGrpSpPr>
          <p:cNvPr id="5" name="Group 4"/>
          <p:cNvGrpSpPr/>
          <p:nvPr/>
        </p:nvGrpSpPr>
        <p:grpSpPr>
          <a:xfrm>
            <a:off x="-1" y="6023520"/>
            <a:ext cx="12188825" cy="830997"/>
            <a:chOff x="-1" y="6057781"/>
            <a:chExt cx="12188825" cy="830997"/>
          </a:xfrm>
        </p:grpSpPr>
        <p:sp>
          <p:nvSpPr>
            <p:cNvPr id="6" name="Rectangle 5"/>
            <p:cNvSpPr/>
            <p:nvPr/>
          </p:nvSpPr>
          <p:spPr bwMode="auto">
            <a:xfrm>
              <a:off x="-1" y="6057781"/>
              <a:ext cx="12188825"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pPr lvl="0">
                <a:defRPr/>
              </a:pPr>
              <a:r>
                <a:rPr lang="fr-FR" sz="2000" b="1" dirty="0">
                  <a:solidFill>
                    <a:srgbClr val="19325C"/>
                  </a:solidFill>
                  <a:latin typeface="Salesforce Sans" panose="020B0505020202020203" pitchFamily="34" charset="0"/>
                  <a:cs typeface="Arial" pitchFamily="34" charset="0"/>
                </a:rPr>
                <a:t>Configuration | Administration | Utilisateurs | Files </a:t>
              </a:r>
              <a:r>
                <a:rPr lang="fr-FR" sz="2000" b="1" dirty="0" smtClean="0">
                  <a:solidFill>
                    <a:srgbClr val="19325C"/>
                  </a:solidFill>
                  <a:latin typeface="Salesforce Sans" panose="020B0505020202020203" pitchFamily="34" charset="0"/>
                  <a:cs typeface="Arial" pitchFamily="34" charset="0"/>
                </a:rPr>
                <a:t>d'attentes</a:t>
              </a:r>
              <a:endParaRPr lang="fr-FR" sz="2000" b="1" dirty="0">
                <a:solidFill>
                  <a:srgbClr val="19325C"/>
                </a:solidFill>
                <a:latin typeface="Salesforce Sans" panose="020B0505020202020203" pitchFamily="34" charset="0"/>
                <a:cs typeface="Arial" pitchFamily="34" charset="0"/>
              </a:endParaRPr>
            </a:p>
          </p:txBody>
        </p:sp>
        <p:sp>
          <p:nvSpPr>
            <p:cNvPr id="7"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118281902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426</a:t>
            </a:fld>
            <a:endParaRPr lang="en-US" smtClean="0"/>
          </a:p>
        </p:txBody>
      </p:sp>
      <p:sp>
        <p:nvSpPr>
          <p:cNvPr id="4" name="Text Placeholder 3"/>
          <p:cNvSpPr>
            <a:spLocks noGrp="1"/>
          </p:cNvSpPr>
          <p:nvPr>
            <p:ph type="body" sz="quarter" idx="11"/>
          </p:nvPr>
        </p:nvSpPr>
        <p:spPr/>
        <p:txBody>
          <a:bodyPr/>
          <a:lstStyle/>
          <a:p>
            <a:r>
              <a:rPr lang="fr-FR" dirty="0"/>
              <a:t>Règles </a:t>
            </a:r>
            <a:r>
              <a:rPr lang="fr-FR" dirty="0" smtClean="0"/>
              <a:t>d'attribution</a:t>
            </a:r>
            <a:endParaRPr lang="fr-FR" dirty="0"/>
          </a:p>
        </p:txBody>
      </p:sp>
      <p:sp>
        <p:nvSpPr>
          <p:cNvPr id="5" name="Text Placeholder 4"/>
          <p:cNvSpPr>
            <a:spLocks noGrp="1"/>
          </p:cNvSpPr>
          <p:nvPr>
            <p:ph type="body" sz="quarter" idx="12"/>
          </p:nvPr>
        </p:nvSpPr>
        <p:spPr>
          <a:xfrm>
            <a:off x="455732" y="1032283"/>
            <a:ext cx="11522907" cy="851485"/>
          </a:xfrm>
        </p:spPr>
        <p:txBody>
          <a:bodyPr/>
          <a:lstStyle/>
          <a:p>
            <a:pPr>
              <a:lnSpc>
                <a:spcPct val="100000"/>
              </a:lnSpc>
            </a:pPr>
            <a:r>
              <a:rPr lang="fr-FR" dirty="0"/>
              <a:t>Les règles </a:t>
            </a:r>
            <a:r>
              <a:rPr lang="fr-FR" dirty="0" smtClean="0"/>
              <a:t>d'attribution </a:t>
            </a:r>
            <a:r>
              <a:rPr lang="fr-FR" dirty="0"/>
              <a:t>de piste (ou de requête) assignent des pistes/ requêtes aux propriétaires à partir des critères que vous spécifiez dans la règle.</a:t>
            </a:r>
          </a:p>
          <a:p>
            <a:pPr>
              <a:lnSpc>
                <a:spcPct val="100000"/>
              </a:lnSpc>
            </a:pPr>
            <a:endParaRPr lang="en-IN" dirty="0"/>
          </a:p>
        </p:txBody>
      </p:sp>
      <p:sp>
        <p:nvSpPr>
          <p:cNvPr id="6" name="Rounded Rectangle 65"/>
          <p:cNvSpPr/>
          <p:nvPr/>
        </p:nvSpPr>
        <p:spPr>
          <a:xfrm>
            <a:off x="1178964" y="1896845"/>
            <a:ext cx="10022436" cy="4656188"/>
          </a:xfrm>
          <a:prstGeom prst="roundRect">
            <a:avLst>
              <a:gd name="adj" fmla="val 2381"/>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7" name="Rounded Rectangle 20"/>
          <p:cNvSpPr/>
          <p:nvPr/>
        </p:nvSpPr>
        <p:spPr>
          <a:xfrm>
            <a:off x="1393710" y="2143402"/>
            <a:ext cx="4055717" cy="530878"/>
          </a:xfrm>
          <a:prstGeom prst="roundRect">
            <a:avLst>
              <a:gd name="adj" fmla="val 10000"/>
            </a:avLst>
          </a:pr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r>
              <a:rPr lang="fr-FR">
                <a:solidFill>
                  <a:schemeClr val="bg1"/>
                </a:solidFill>
              </a:rPr>
              <a:t>Nouvelle piste</a:t>
            </a:r>
          </a:p>
        </p:txBody>
      </p:sp>
      <p:sp>
        <p:nvSpPr>
          <p:cNvPr id="8" name="Rounded Rectangle 18"/>
          <p:cNvSpPr/>
          <p:nvPr/>
        </p:nvSpPr>
        <p:spPr>
          <a:xfrm>
            <a:off x="1432023" y="3379060"/>
            <a:ext cx="3987158" cy="547733"/>
          </a:xfrm>
          <a:prstGeom prst="roundRect">
            <a:avLst>
              <a:gd name="adj" fmla="val 10000"/>
            </a:avLst>
          </a:prstGeom>
          <a:solidFill>
            <a:srgbClr val="00277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a:solidFill>
                  <a:schemeClr val="bg1"/>
                </a:solidFill>
              </a:rPr>
              <a:t>Source = Web ?</a:t>
            </a:r>
          </a:p>
        </p:txBody>
      </p:sp>
      <p:sp>
        <p:nvSpPr>
          <p:cNvPr id="9" name="Rounded Rectangle 12"/>
          <p:cNvSpPr/>
          <p:nvPr/>
        </p:nvSpPr>
        <p:spPr>
          <a:xfrm>
            <a:off x="2334198" y="4968048"/>
            <a:ext cx="2265554" cy="9582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endParaRPr lang="en-US" sz="4900" kern="1200" dirty="0">
              <a:solidFill>
                <a:schemeClr val="bg1"/>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7355" y="2045916"/>
            <a:ext cx="738333" cy="738333"/>
          </a:xfrm>
          <a:prstGeom prst="rect">
            <a:avLst/>
          </a:prstGeom>
          <a:effectLst/>
        </p:spPr>
      </p:pic>
      <p:cxnSp>
        <p:nvCxnSpPr>
          <p:cNvPr id="11" name="Straight Arrow Connector 10"/>
          <p:cNvCxnSpPr>
            <a:stCxn id="8" idx="2"/>
            <a:endCxn id="20" idx="0"/>
          </p:cNvCxnSpPr>
          <p:nvPr/>
        </p:nvCxnSpPr>
        <p:spPr bwMode="auto">
          <a:xfrm flipH="1">
            <a:off x="3423922" y="3926793"/>
            <a:ext cx="1680" cy="704780"/>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12" name="Straight Arrow Connector 11"/>
          <p:cNvCxnSpPr>
            <a:stCxn id="20" idx="2"/>
            <a:endCxn id="22" idx="0"/>
          </p:cNvCxnSpPr>
          <p:nvPr/>
        </p:nvCxnSpPr>
        <p:spPr bwMode="auto">
          <a:xfrm flipH="1">
            <a:off x="3413843" y="5179306"/>
            <a:ext cx="10079" cy="704779"/>
          </a:xfrm>
          <a:prstGeom prst="straightConnector1">
            <a:avLst/>
          </a:prstGeom>
          <a:noFill/>
          <a:ln w="38100" cap="flat" cmpd="sng" algn="ctr">
            <a:solidFill>
              <a:schemeClr val="tx1"/>
            </a:solidFill>
            <a:prstDash val="solid"/>
            <a:round/>
            <a:headEnd type="none" w="med" len="med"/>
            <a:tailEnd type="triangle" w="lg" len="lg"/>
          </a:ln>
          <a:effectLst/>
        </p:spPr>
      </p:cxnSp>
      <p:sp>
        <p:nvSpPr>
          <p:cNvPr id="13" name="TextBox 12"/>
          <p:cNvSpPr txBox="1"/>
          <p:nvPr/>
        </p:nvSpPr>
        <p:spPr>
          <a:xfrm>
            <a:off x="5828702" y="4636469"/>
            <a:ext cx="895516" cy="582449"/>
          </a:xfrm>
          <a:prstGeom prst="rect">
            <a:avLst/>
          </a:prstGeom>
          <a:noFill/>
        </p:spPr>
        <p:txBody>
          <a:bodyPr wrap="none" rtlCol="0">
            <a:spAutoFit/>
          </a:bodyPr>
          <a:lstStyle/>
          <a:p>
            <a:r>
              <a:rPr lang="fr-FR">
                <a:solidFill>
                  <a:srgbClr val="00B050"/>
                </a:solidFill>
              </a:rPr>
              <a:t>Oui</a:t>
            </a:r>
          </a:p>
        </p:txBody>
      </p:sp>
      <p:sp>
        <p:nvSpPr>
          <p:cNvPr id="14" name="TextBox 13"/>
          <p:cNvSpPr txBox="1"/>
          <p:nvPr/>
        </p:nvSpPr>
        <p:spPr>
          <a:xfrm>
            <a:off x="2758376" y="5329594"/>
            <a:ext cx="739126" cy="582449"/>
          </a:xfrm>
          <a:prstGeom prst="rect">
            <a:avLst/>
          </a:prstGeom>
          <a:noFill/>
        </p:spPr>
        <p:txBody>
          <a:bodyPr wrap="none" rtlCol="0">
            <a:spAutoFit/>
          </a:bodyPr>
          <a:lstStyle/>
          <a:p>
            <a:r>
              <a:rPr lang="fr-FR">
                <a:solidFill>
                  <a:srgbClr val="FF0000"/>
                </a:solidFill>
              </a:rPr>
              <a:t>Non</a:t>
            </a:r>
          </a:p>
        </p:txBody>
      </p:sp>
      <p:sp>
        <p:nvSpPr>
          <p:cNvPr id="15" name="TextBox 14"/>
          <p:cNvSpPr txBox="1"/>
          <p:nvPr/>
        </p:nvSpPr>
        <p:spPr>
          <a:xfrm>
            <a:off x="2778533" y="4015671"/>
            <a:ext cx="739126" cy="582449"/>
          </a:xfrm>
          <a:prstGeom prst="rect">
            <a:avLst/>
          </a:prstGeom>
          <a:noFill/>
        </p:spPr>
        <p:txBody>
          <a:bodyPr wrap="none" rtlCol="0">
            <a:spAutoFit/>
          </a:bodyPr>
          <a:lstStyle/>
          <a:p>
            <a:r>
              <a:rPr lang="fr-FR" dirty="0">
                <a:solidFill>
                  <a:srgbClr val="FF0000"/>
                </a:solidFill>
              </a:rPr>
              <a:t>Non</a:t>
            </a:r>
          </a:p>
        </p:txBody>
      </p:sp>
      <p:cxnSp>
        <p:nvCxnSpPr>
          <p:cNvPr id="16" name="Straight Arrow Connector 15"/>
          <p:cNvCxnSpPr>
            <a:stCxn id="8" idx="3"/>
            <a:endCxn id="18" idx="1"/>
          </p:cNvCxnSpPr>
          <p:nvPr/>
        </p:nvCxnSpPr>
        <p:spPr bwMode="auto">
          <a:xfrm flipV="1">
            <a:off x="5419181" y="3448561"/>
            <a:ext cx="1343858" cy="204366"/>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17" name="Straight Arrow Connector 16"/>
          <p:cNvCxnSpPr>
            <a:stCxn id="20" idx="3"/>
            <a:endCxn id="21" idx="1"/>
          </p:cNvCxnSpPr>
          <p:nvPr/>
        </p:nvCxnSpPr>
        <p:spPr bwMode="auto">
          <a:xfrm>
            <a:off x="5417501" y="4905440"/>
            <a:ext cx="1345538" cy="103582"/>
          </a:xfrm>
          <a:prstGeom prst="straightConnector1">
            <a:avLst/>
          </a:prstGeom>
          <a:noFill/>
          <a:ln w="38100" cap="flat" cmpd="sng" algn="ctr">
            <a:solidFill>
              <a:schemeClr val="tx1"/>
            </a:solidFill>
            <a:prstDash val="solid"/>
            <a:round/>
            <a:headEnd type="none" w="med" len="med"/>
            <a:tailEnd type="triangle" w="lg" len="lg"/>
          </a:ln>
          <a:effectLst/>
        </p:spPr>
      </p:cxnSp>
      <p:sp>
        <p:nvSpPr>
          <p:cNvPr id="18" name="Rounded Rectangle 44"/>
          <p:cNvSpPr/>
          <p:nvPr/>
        </p:nvSpPr>
        <p:spPr>
          <a:xfrm>
            <a:off x="6763039" y="3174694"/>
            <a:ext cx="3862289" cy="547733"/>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spc="-20" dirty="0">
                <a:solidFill>
                  <a:srgbClr val="19325C"/>
                </a:solidFill>
              </a:rPr>
              <a:t>File </a:t>
            </a:r>
            <a:r>
              <a:rPr lang="fr-FR" spc="-20" dirty="0" smtClean="0">
                <a:solidFill>
                  <a:srgbClr val="19325C"/>
                </a:solidFill>
              </a:rPr>
              <a:t>d'attente </a:t>
            </a:r>
            <a:r>
              <a:rPr lang="fr-FR" spc="-20" dirty="0">
                <a:solidFill>
                  <a:srgbClr val="19325C"/>
                </a:solidFill>
              </a:rPr>
              <a:t>= Promo Web</a:t>
            </a:r>
          </a:p>
        </p:txBody>
      </p:sp>
      <p:sp>
        <p:nvSpPr>
          <p:cNvPr id="19" name="TextBox 18"/>
          <p:cNvSpPr txBox="1"/>
          <p:nvPr/>
        </p:nvSpPr>
        <p:spPr>
          <a:xfrm>
            <a:off x="5828702" y="3052658"/>
            <a:ext cx="620176" cy="411141"/>
          </a:xfrm>
          <a:prstGeom prst="rect">
            <a:avLst/>
          </a:prstGeom>
          <a:noFill/>
        </p:spPr>
        <p:txBody>
          <a:bodyPr wrap="square" rtlCol="0">
            <a:spAutoFit/>
          </a:bodyPr>
          <a:lstStyle/>
          <a:p>
            <a:r>
              <a:rPr lang="fr-FR">
                <a:solidFill>
                  <a:srgbClr val="00B050"/>
                </a:solidFill>
              </a:rPr>
              <a:t>Oui</a:t>
            </a:r>
          </a:p>
        </p:txBody>
      </p:sp>
      <p:sp>
        <p:nvSpPr>
          <p:cNvPr id="20" name="Rounded Rectangle 48"/>
          <p:cNvSpPr/>
          <p:nvPr/>
        </p:nvSpPr>
        <p:spPr>
          <a:xfrm>
            <a:off x="1430343" y="4631573"/>
            <a:ext cx="3987158" cy="547733"/>
          </a:xfrm>
          <a:prstGeom prst="roundRect">
            <a:avLst>
              <a:gd name="adj" fmla="val 10000"/>
            </a:avLst>
          </a:prstGeom>
          <a:solidFill>
            <a:srgbClr val="0070C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dirty="0">
                <a:solidFill>
                  <a:schemeClr val="bg1"/>
                </a:solidFill>
              </a:rPr>
              <a:t>Source = Salon professionnel ?</a:t>
            </a:r>
          </a:p>
        </p:txBody>
      </p:sp>
      <p:sp>
        <p:nvSpPr>
          <p:cNvPr id="21" name="Rounded Rectangle 49"/>
          <p:cNvSpPr/>
          <p:nvPr/>
        </p:nvSpPr>
        <p:spPr>
          <a:xfrm>
            <a:off x="6763039" y="4735155"/>
            <a:ext cx="3862289" cy="547733"/>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a:solidFill>
                  <a:srgbClr val="19325C"/>
                </a:solidFill>
              </a:rPr>
              <a:t>Utilisateur = Matt Wilson</a:t>
            </a:r>
          </a:p>
        </p:txBody>
      </p:sp>
      <p:sp>
        <p:nvSpPr>
          <p:cNvPr id="22" name="Rounded Rectangle 63"/>
          <p:cNvSpPr/>
          <p:nvPr/>
        </p:nvSpPr>
        <p:spPr>
          <a:xfrm>
            <a:off x="1420264" y="5884085"/>
            <a:ext cx="3987158" cy="547733"/>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a:t>Propriétaire de piste par défaut</a:t>
            </a:r>
          </a:p>
        </p:txBody>
      </p:sp>
      <p:cxnSp>
        <p:nvCxnSpPr>
          <p:cNvPr id="23" name="Straight Arrow Connector 22"/>
          <p:cNvCxnSpPr>
            <a:stCxn id="7" idx="2"/>
            <a:endCxn id="8" idx="0"/>
          </p:cNvCxnSpPr>
          <p:nvPr/>
        </p:nvCxnSpPr>
        <p:spPr bwMode="auto">
          <a:xfrm>
            <a:off x="3421569" y="2674280"/>
            <a:ext cx="4033" cy="704780"/>
          </a:xfrm>
          <a:prstGeom prst="straightConnector1">
            <a:avLst/>
          </a:prstGeom>
          <a:noFill/>
          <a:ln w="38100" cap="flat" cmpd="sng" algn="ctr">
            <a:solidFill>
              <a:schemeClr val="tx1"/>
            </a:solidFill>
            <a:prstDash val="solid"/>
            <a:round/>
            <a:headEnd type="none" w="med" len="med"/>
            <a:tailEnd type="triangle" w="lg" len="lg"/>
          </a:ln>
          <a:effectLst/>
        </p:spPr>
      </p:cxnSp>
      <p:grpSp>
        <p:nvGrpSpPr>
          <p:cNvPr id="24" name="Group 23"/>
          <p:cNvGrpSpPr/>
          <p:nvPr/>
        </p:nvGrpSpPr>
        <p:grpSpPr>
          <a:xfrm>
            <a:off x="4963054" y="4482165"/>
            <a:ext cx="762634" cy="812310"/>
            <a:chOff x="8430768" y="4684573"/>
            <a:chExt cx="950976" cy="950976"/>
          </a:xfrm>
        </p:grpSpPr>
        <p:sp>
          <p:nvSpPr>
            <p:cNvPr id="25" name="Rounded Rectangle 5"/>
            <p:cNvSpPr/>
            <p:nvPr/>
          </p:nvSpPr>
          <p:spPr bwMode="auto">
            <a:xfrm>
              <a:off x="8430768" y="4684573"/>
              <a:ext cx="950976" cy="950976"/>
            </a:xfrm>
            <a:prstGeom prst="roundRect">
              <a:avLst>
                <a:gd name="adj" fmla="val 10667"/>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26" name="Group 25"/>
            <p:cNvGrpSpPr/>
            <p:nvPr/>
          </p:nvGrpSpPr>
          <p:grpSpPr>
            <a:xfrm>
              <a:off x="8640552" y="4779328"/>
              <a:ext cx="546786" cy="725904"/>
              <a:chOff x="8558212" y="4727575"/>
              <a:chExt cx="644526" cy="855663"/>
            </a:xfrm>
          </p:grpSpPr>
          <p:sp>
            <p:nvSpPr>
              <p:cNvPr id="27" name="Freeform 425"/>
              <p:cNvSpPr>
                <a:spLocks noChangeArrowheads="1"/>
              </p:cNvSpPr>
              <p:nvPr/>
            </p:nvSpPr>
            <p:spPr bwMode="auto">
              <a:xfrm>
                <a:off x="8719827" y="5074951"/>
                <a:ext cx="314710" cy="336266"/>
              </a:xfrm>
              <a:custGeom>
                <a:avLst/>
                <a:gdLst>
                  <a:gd name="T0" fmla="*/ 63172321 w 680"/>
                  <a:gd name="T1" fmla="*/ 83573826 h 723"/>
                  <a:gd name="T2" fmla="*/ 39482871 w 680"/>
                  <a:gd name="T3" fmla="*/ 84392132 h 723"/>
                  <a:gd name="T4" fmla="*/ 22063957 w 680"/>
                  <a:gd name="T5" fmla="*/ 83924577 h 723"/>
                  <a:gd name="T6" fmla="*/ 6851337 w 680"/>
                  <a:gd name="T7" fmla="*/ 82521912 h 723"/>
                  <a:gd name="T8" fmla="*/ 2090406 w 680"/>
                  <a:gd name="T9" fmla="*/ 81469999 h 723"/>
                  <a:gd name="T10" fmla="*/ 116228 w 680"/>
                  <a:gd name="T11" fmla="*/ 79249028 h 723"/>
                  <a:gd name="T12" fmla="*/ 116228 w 680"/>
                  <a:gd name="T13" fmla="*/ 78080311 h 723"/>
                  <a:gd name="T14" fmla="*/ 3251667 w 680"/>
                  <a:gd name="T15" fmla="*/ 70248680 h 723"/>
                  <a:gd name="T16" fmla="*/ 8360942 w 680"/>
                  <a:gd name="T17" fmla="*/ 64404414 h 723"/>
                  <a:gd name="T18" fmla="*/ 12657642 w 680"/>
                  <a:gd name="T19" fmla="*/ 61365478 h 723"/>
                  <a:gd name="T20" fmla="*/ 19044747 w 680"/>
                  <a:gd name="T21" fmla="*/ 58443345 h 723"/>
                  <a:gd name="T22" fmla="*/ 23805678 w 680"/>
                  <a:gd name="T23" fmla="*/ 56339176 h 723"/>
                  <a:gd name="T24" fmla="*/ 27754034 w 680"/>
                  <a:gd name="T25" fmla="*/ 53767795 h 723"/>
                  <a:gd name="T26" fmla="*/ 29031523 w 680"/>
                  <a:gd name="T27" fmla="*/ 51546823 h 723"/>
                  <a:gd name="T28" fmla="*/ 29031523 w 680"/>
                  <a:gd name="T29" fmla="*/ 48274281 h 723"/>
                  <a:gd name="T30" fmla="*/ 22760646 w 680"/>
                  <a:gd name="T31" fmla="*/ 46170112 h 723"/>
                  <a:gd name="T32" fmla="*/ 13470558 w 680"/>
                  <a:gd name="T33" fmla="*/ 44650644 h 723"/>
                  <a:gd name="T34" fmla="*/ 11844725 w 680"/>
                  <a:gd name="T35" fmla="*/ 43364782 h 723"/>
                  <a:gd name="T36" fmla="*/ 11264265 w 680"/>
                  <a:gd name="T37" fmla="*/ 42429672 h 723"/>
                  <a:gd name="T38" fmla="*/ 11496381 w 680"/>
                  <a:gd name="T39" fmla="*/ 41144153 h 723"/>
                  <a:gd name="T40" fmla="*/ 12657642 w 680"/>
                  <a:gd name="T41" fmla="*/ 34481580 h 723"/>
                  <a:gd name="T42" fmla="*/ 15676852 w 680"/>
                  <a:gd name="T43" fmla="*/ 20572077 h 723"/>
                  <a:gd name="T44" fmla="*/ 18463946 w 680"/>
                  <a:gd name="T45" fmla="*/ 12273233 h 723"/>
                  <a:gd name="T46" fmla="*/ 22528530 w 680"/>
                  <a:gd name="T47" fmla="*/ 5376711 h 723"/>
                  <a:gd name="T48" fmla="*/ 27057345 w 680"/>
                  <a:gd name="T49" fmla="*/ 1636271 h 723"/>
                  <a:gd name="T50" fmla="*/ 30076556 w 680"/>
                  <a:gd name="T51" fmla="*/ 350752 h 723"/>
                  <a:gd name="T52" fmla="*/ 32631193 w 680"/>
                  <a:gd name="T53" fmla="*/ 0 h 723"/>
                  <a:gd name="T54" fmla="*/ 37624581 w 680"/>
                  <a:gd name="T55" fmla="*/ 1051913 h 723"/>
                  <a:gd name="T56" fmla="*/ 41224592 w 680"/>
                  <a:gd name="T57" fmla="*/ 1051913 h 723"/>
                  <a:gd name="T58" fmla="*/ 46334208 w 680"/>
                  <a:gd name="T59" fmla="*/ 0 h 723"/>
                  <a:gd name="T60" fmla="*/ 48772618 w 680"/>
                  <a:gd name="T61" fmla="*/ 350752 h 723"/>
                  <a:gd name="T62" fmla="*/ 52024285 w 680"/>
                  <a:gd name="T63" fmla="*/ 1636271 h 723"/>
                  <a:gd name="T64" fmla="*/ 56436872 w 680"/>
                  <a:gd name="T65" fmla="*/ 5376711 h 723"/>
                  <a:gd name="T66" fmla="*/ 60385227 w 680"/>
                  <a:gd name="T67" fmla="*/ 12273233 h 723"/>
                  <a:gd name="T68" fmla="*/ 63172321 w 680"/>
                  <a:gd name="T69" fmla="*/ 20572077 h 723"/>
                  <a:gd name="T70" fmla="*/ 66191532 w 680"/>
                  <a:gd name="T71" fmla="*/ 34481580 h 723"/>
                  <a:gd name="T72" fmla="*/ 67585249 w 680"/>
                  <a:gd name="T73" fmla="*/ 41144153 h 723"/>
                  <a:gd name="T74" fmla="*/ 67352792 w 680"/>
                  <a:gd name="T75" fmla="*/ 43131176 h 723"/>
                  <a:gd name="T76" fmla="*/ 66423988 w 680"/>
                  <a:gd name="T77" fmla="*/ 44066286 h 723"/>
                  <a:gd name="T78" fmla="*/ 61081915 w 680"/>
                  <a:gd name="T79" fmla="*/ 45468951 h 723"/>
                  <a:gd name="T80" fmla="*/ 50282223 w 680"/>
                  <a:gd name="T81" fmla="*/ 46871616 h 723"/>
                  <a:gd name="T82" fmla="*/ 49585534 w 680"/>
                  <a:gd name="T83" fmla="*/ 50494910 h 723"/>
                  <a:gd name="T84" fmla="*/ 50398451 w 680"/>
                  <a:gd name="T85" fmla="*/ 52715882 h 723"/>
                  <a:gd name="T86" fmla="*/ 53766006 w 680"/>
                  <a:gd name="T87" fmla="*/ 55638015 h 723"/>
                  <a:gd name="T88" fmla="*/ 60036883 w 680"/>
                  <a:gd name="T89" fmla="*/ 58443345 h 723"/>
                  <a:gd name="T90" fmla="*/ 66191532 w 680"/>
                  <a:gd name="T91" fmla="*/ 61365478 h 723"/>
                  <a:gd name="T92" fmla="*/ 70604459 w 680"/>
                  <a:gd name="T93" fmla="*/ 64404414 h 723"/>
                  <a:gd name="T94" fmla="*/ 75597847 w 680"/>
                  <a:gd name="T95" fmla="*/ 70248680 h 723"/>
                  <a:gd name="T96" fmla="*/ 78849173 w 680"/>
                  <a:gd name="T97" fmla="*/ 78080311 h 723"/>
                  <a:gd name="T98" fmla="*/ 78849173 w 680"/>
                  <a:gd name="T99" fmla="*/ 79249028 h 723"/>
                  <a:gd name="T100" fmla="*/ 76759108 w 680"/>
                  <a:gd name="T101" fmla="*/ 81469999 h 723"/>
                  <a:gd name="T102" fmla="*/ 71997836 w 680"/>
                  <a:gd name="T103" fmla="*/ 82521912 h 7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0" h="723">
                    <a:moveTo>
                      <a:pt x="588" y="710"/>
                    </a:moveTo>
                    <a:lnTo>
                      <a:pt x="588" y="710"/>
                    </a:lnTo>
                    <a:lnTo>
                      <a:pt x="544" y="715"/>
                    </a:lnTo>
                    <a:lnTo>
                      <a:pt x="489" y="718"/>
                    </a:lnTo>
                    <a:lnTo>
                      <a:pt x="421" y="721"/>
                    </a:lnTo>
                    <a:lnTo>
                      <a:pt x="340" y="722"/>
                    </a:lnTo>
                    <a:lnTo>
                      <a:pt x="259" y="721"/>
                    </a:lnTo>
                    <a:lnTo>
                      <a:pt x="190" y="718"/>
                    </a:lnTo>
                    <a:lnTo>
                      <a:pt x="135" y="715"/>
                    </a:lnTo>
                    <a:lnTo>
                      <a:pt x="91" y="710"/>
                    </a:lnTo>
                    <a:lnTo>
                      <a:pt x="59" y="706"/>
                    </a:lnTo>
                    <a:lnTo>
                      <a:pt x="37" y="702"/>
                    </a:lnTo>
                    <a:lnTo>
                      <a:pt x="18" y="697"/>
                    </a:lnTo>
                    <a:lnTo>
                      <a:pt x="10" y="693"/>
                    </a:lnTo>
                    <a:lnTo>
                      <a:pt x="4" y="685"/>
                    </a:lnTo>
                    <a:lnTo>
                      <a:pt x="1" y="678"/>
                    </a:lnTo>
                    <a:lnTo>
                      <a:pt x="0" y="673"/>
                    </a:lnTo>
                    <a:lnTo>
                      <a:pt x="1" y="668"/>
                    </a:lnTo>
                    <a:lnTo>
                      <a:pt x="9" y="643"/>
                    </a:lnTo>
                    <a:lnTo>
                      <a:pt x="18" y="621"/>
                    </a:lnTo>
                    <a:lnTo>
                      <a:pt x="28" y="601"/>
                    </a:lnTo>
                    <a:lnTo>
                      <a:pt x="41" y="582"/>
                    </a:lnTo>
                    <a:lnTo>
                      <a:pt x="56" y="566"/>
                    </a:lnTo>
                    <a:lnTo>
                      <a:pt x="72" y="551"/>
                    </a:lnTo>
                    <a:lnTo>
                      <a:pt x="90" y="538"/>
                    </a:lnTo>
                    <a:lnTo>
                      <a:pt x="109" y="525"/>
                    </a:lnTo>
                    <a:lnTo>
                      <a:pt x="121" y="519"/>
                    </a:lnTo>
                    <a:lnTo>
                      <a:pt x="134" y="513"/>
                    </a:lnTo>
                    <a:lnTo>
                      <a:pt x="164" y="500"/>
                    </a:lnTo>
                    <a:lnTo>
                      <a:pt x="191" y="489"/>
                    </a:lnTo>
                    <a:lnTo>
                      <a:pt x="205" y="482"/>
                    </a:lnTo>
                    <a:lnTo>
                      <a:pt x="218" y="476"/>
                    </a:lnTo>
                    <a:lnTo>
                      <a:pt x="228" y="469"/>
                    </a:lnTo>
                    <a:lnTo>
                      <a:pt x="239" y="460"/>
                    </a:lnTo>
                    <a:lnTo>
                      <a:pt x="246" y="451"/>
                    </a:lnTo>
                    <a:lnTo>
                      <a:pt x="250" y="441"/>
                    </a:lnTo>
                    <a:lnTo>
                      <a:pt x="252" y="432"/>
                    </a:lnTo>
                    <a:lnTo>
                      <a:pt x="252" y="423"/>
                    </a:lnTo>
                    <a:lnTo>
                      <a:pt x="250" y="413"/>
                    </a:lnTo>
                    <a:lnTo>
                      <a:pt x="247" y="401"/>
                    </a:lnTo>
                    <a:lnTo>
                      <a:pt x="196" y="395"/>
                    </a:lnTo>
                    <a:lnTo>
                      <a:pt x="156" y="389"/>
                    </a:lnTo>
                    <a:lnTo>
                      <a:pt x="116" y="382"/>
                    </a:lnTo>
                    <a:lnTo>
                      <a:pt x="107" y="377"/>
                    </a:lnTo>
                    <a:lnTo>
                      <a:pt x="105" y="374"/>
                    </a:lnTo>
                    <a:lnTo>
                      <a:pt x="102" y="371"/>
                    </a:lnTo>
                    <a:lnTo>
                      <a:pt x="99" y="367"/>
                    </a:lnTo>
                    <a:lnTo>
                      <a:pt x="97" y="363"/>
                    </a:lnTo>
                    <a:lnTo>
                      <a:pt x="97" y="357"/>
                    </a:lnTo>
                    <a:lnTo>
                      <a:pt x="99" y="352"/>
                    </a:lnTo>
                    <a:lnTo>
                      <a:pt x="105" y="327"/>
                    </a:lnTo>
                    <a:lnTo>
                      <a:pt x="109" y="295"/>
                    </a:lnTo>
                    <a:lnTo>
                      <a:pt x="118" y="249"/>
                    </a:lnTo>
                    <a:lnTo>
                      <a:pt x="130" y="201"/>
                    </a:lnTo>
                    <a:lnTo>
                      <a:pt x="135" y="176"/>
                    </a:lnTo>
                    <a:lnTo>
                      <a:pt x="143" y="151"/>
                    </a:lnTo>
                    <a:lnTo>
                      <a:pt x="150" y="127"/>
                    </a:lnTo>
                    <a:lnTo>
                      <a:pt x="159" y="105"/>
                    </a:lnTo>
                    <a:lnTo>
                      <a:pt x="169" y="83"/>
                    </a:lnTo>
                    <a:lnTo>
                      <a:pt x="181" y="64"/>
                    </a:lnTo>
                    <a:lnTo>
                      <a:pt x="194" y="46"/>
                    </a:lnTo>
                    <a:lnTo>
                      <a:pt x="208" y="30"/>
                    </a:lnTo>
                    <a:lnTo>
                      <a:pt x="224" y="18"/>
                    </a:lnTo>
                    <a:lnTo>
                      <a:pt x="233" y="14"/>
                    </a:lnTo>
                    <a:lnTo>
                      <a:pt x="242" y="9"/>
                    </a:lnTo>
                    <a:lnTo>
                      <a:pt x="250" y="5"/>
                    </a:lnTo>
                    <a:lnTo>
                      <a:pt x="259" y="3"/>
                    </a:lnTo>
                    <a:lnTo>
                      <a:pt x="270" y="2"/>
                    </a:lnTo>
                    <a:lnTo>
                      <a:pt x="281" y="0"/>
                    </a:lnTo>
                    <a:lnTo>
                      <a:pt x="295" y="2"/>
                    </a:lnTo>
                    <a:lnTo>
                      <a:pt x="309" y="5"/>
                    </a:lnTo>
                    <a:lnTo>
                      <a:pt x="324" y="9"/>
                    </a:lnTo>
                    <a:lnTo>
                      <a:pt x="340" y="17"/>
                    </a:lnTo>
                    <a:lnTo>
                      <a:pt x="355" y="9"/>
                    </a:lnTo>
                    <a:lnTo>
                      <a:pt x="370" y="5"/>
                    </a:lnTo>
                    <a:lnTo>
                      <a:pt x="386" y="2"/>
                    </a:lnTo>
                    <a:lnTo>
                      <a:pt x="399" y="0"/>
                    </a:lnTo>
                    <a:lnTo>
                      <a:pt x="411" y="2"/>
                    </a:lnTo>
                    <a:lnTo>
                      <a:pt x="420" y="3"/>
                    </a:lnTo>
                    <a:lnTo>
                      <a:pt x="430" y="5"/>
                    </a:lnTo>
                    <a:lnTo>
                      <a:pt x="439" y="9"/>
                    </a:lnTo>
                    <a:lnTo>
                      <a:pt x="448" y="14"/>
                    </a:lnTo>
                    <a:lnTo>
                      <a:pt x="457" y="18"/>
                    </a:lnTo>
                    <a:lnTo>
                      <a:pt x="473" y="30"/>
                    </a:lnTo>
                    <a:lnTo>
                      <a:pt x="486" y="46"/>
                    </a:lnTo>
                    <a:lnTo>
                      <a:pt x="499" y="64"/>
                    </a:lnTo>
                    <a:lnTo>
                      <a:pt x="510" y="83"/>
                    </a:lnTo>
                    <a:lnTo>
                      <a:pt x="520" y="105"/>
                    </a:lnTo>
                    <a:lnTo>
                      <a:pt x="529" y="127"/>
                    </a:lnTo>
                    <a:lnTo>
                      <a:pt x="538" y="151"/>
                    </a:lnTo>
                    <a:lnTo>
                      <a:pt x="544" y="176"/>
                    </a:lnTo>
                    <a:lnTo>
                      <a:pt x="551" y="201"/>
                    </a:lnTo>
                    <a:lnTo>
                      <a:pt x="561" y="249"/>
                    </a:lnTo>
                    <a:lnTo>
                      <a:pt x="570" y="295"/>
                    </a:lnTo>
                    <a:lnTo>
                      <a:pt x="582" y="352"/>
                    </a:lnTo>
                    <a:lnTo>
                      <a:pt x="582" y="358"/>
                    </a:lnTo>
                    <a:lnTo>
                      <a:pt x="582" y="364"/>
                    </a:lnTo>
                    <a:lnTo>
                      <a:pt x="580" y="369"/>
                    </a:lnTo>
                    <a:lnTo>
                      <a:pt x="577" y="373"/>
                    </a:lnTo>
                    <a:lnTo>
                      <a:pt x="572" y="377"/>
                    </a:lnTo>
                    <a:lnTo>
                      <a:pt x="560" y="382"/>
                    </a:lnTo>
                    <a:lnTo>
                      <a:pt x="545" y="386"/>
                    </a:lnTo>
                    <a:lnTo>
                      <a:pt x="526" y="389"/>
                    </a:lnTo>
                    <a:lnTo>
                      <a:pt x="482" y="395"/>
                    </a:lnTo>
                    <a:lnTo>
                      <a:pt x="433" y="401"/>
                    </a:lnTo>
                    <a:lnTo>
                      <a:pt x="430" y="413"/>
                    </a:lnTo>
                    <a:lnTo>
                      <a:pt x="427" y="423"/>
                    </a:lnTo>
                    <a:lnTo>
                      <a:pt x="427" y="432"/>
                    </a:lnTo>
                    <a:lnTo>
                      <a:pt x="429" y="441"/>
                    </a:lnTo>
                    <a:lnTo>
                      <a:pt x="434" y="451"/>
                    </a:lnTo>
                    <a:lnTo>
                      <a:pt x="442" y="460"/>
                    </a:lnTo>
                    <a:lnTo>
                      <a:pt x="451" y="469"/>
                    </a:lnTo>
                    <a:lnTo>
                      <a:pt x="463" y="476"/>
                    </a:lnTo>
                    <a:lnTo>
                      <a:pt x="476" y="482"/>
                    </a:lnTo>
                    <a:lnTo>
                      <a:pt x="489" y="489"/>
                    </a:lnTo>
                    <a:lnTo>
                      <a:pt x="517" y="500"/>
                    </a:lnTo>
                    <a:lnTo>
                      <a:pt x="545" y="513"/>
                    </a:lnTo>
                    <a:lnTo>
                      <a:pt x="570" y="525"/>
                    </a:lnTo>
                    <a:lnTo>
                      <a:pt x="589" y="538"/>
                    </a:lnTo>
                    <a:lnTo>
                      <a:pt x="608" y="551"/>
                    </a:lnTo>
                    <a:lnTo>
                      <a:pt x="625" y="566"/>
                    </a:lnTo>
                    <a:lnTo>
                      <a:pt x="639" y="582"/>
                    </a:lnTo>
                    <a:lnTo>
                      <a:pt x="651" y="601"/>
                    </a:lnTo>
                    <a:lnTo>
                      <a:pt x="663" y="621"/>
                    </a:lnTo>
                    <a:lnTo>
                      <a:pt x="672" y="643"/>
                    </a:lnTo>
                    <a:lnTo>
                      <a:pt x="679" y="668"/>
                    </a:lnTo>
                    <a:lnTo>
                      <a:pt x="679" y="673"/>
                    </a:lnTo>
                    <a:lnTo>
                      <a:pt x="679" y="678"/>
                    </a:lnTo>
                    <a:lnTo>
                      <a:pt x="676" y="685"/>
                    </a:lnTo>
                    <a:lnTo>
                      <a:pt x="670" y="693"/>
                    </a:lnTo>
                    <a:lnTo>
                      <a:pt x="661" y="697"/>
                    </a:lnTo>
                    <a:lnTo>
                      <a:pt x="644" y="702"/>
                    </a:lnTo>
                    <a:lnTo>
                      <a:pt x="620" y="706"/>
                    </a:lnTo>
                    <a:lnTo>
                      <a:pt x="588" y="710"/>
                    </a:lnTo>
                  </a:path>
                </a:pathLst>
              </a:custGeom>
              <a:solidFill>
                <a:schemeClr val="bg1"/>
              </a:solidFill>
              <a:ln>
                <a:noFill/>
              </a:ln>
            </p:spPr>
            <p:txBody>
              <a:bodyPr wrap="none" anchor="ctr"/>
              <a:lstStyle/>
              <a:p>
                <a:endParaRPr lang="en-US"/>
              </a:p>
            </p:txBody>
          </p:sp>
          <p:sp>
            <p:nvSpPr>
              <p:cNvPr id="28" name="Freeform 5"/>
              <p:cNvSpPr>
                <a:spLocks/>
              </p:cNvSpPr>
              <p:nvPr/>
            </p:nvSpPr>
            <p:spPr bwMode="auto">
              <a:xfrm>
                <a:off x="8558212" y="4852988"/>
                <a:ext cx="644526" cy="730250"/>
              </a:xfrm>
              <a:custGeom>
                <a:avLst/>
                <a:gdLst>
                  <a:gd name="T0" fmla="*/ 352 w 352"/>
                  <a:gd name="T1" fmla="*/ 201 h 400"/>
                  <a:gd name="T2" fmla="*/ 352 w 352"/>
                  <a:gd name="T3" fmla="*/ 339 h 400"/>
                  <a:gd name="T4" fmla="*/ 291 w 352"/>
                  <a:gd name="T5" fmla="*/ 400 h 400"/>
                  <a:gd name="T6" fmla="*/ 61 w 352"/>
                  <a:gd name="T7" fmla="*/ 400 h 400"/>
                  <a:gd name="T8" fmla="*/ 0 w 352"/>
                  <a:gd name="T9" fmla="*/ 339 h 400"/>
                  <a:gd name="T10" fmla="*/ 0 w 352"/>
                  <a:gd name="T11" fmla="*/ 61 h 400"/>
                  <a:gd name="T12" fmla="*/ 6 w 352"/>
                  <a:gd name="T13" fmla="*/ 28 h 400"/>
                  <a:gd name="T14" fmla="*/ 43 w 352"/>
                  <a:gd name="T15" fmla="*/ 1 h 400"/>
                  <a:gd name="T16" fmla="*/ 97 w 352"/>
                  <a:gd name="T17" fmla="*/ 0 h 400"/>
                  <a:gd name="T18" fmla="*/ 112 w 352"/>
                  <a:gd name="T19" fmla="*/ 15 h 400"/>
                  <a:gd name="T20" fmla="*/ 112 w 352"/>
                  <a:gd name="T21" fmla="*/ 23 h 400"/>
                  <a:gd name="T22" fmla="*/ 87 w 352"/>
                  <a:gd name="T23" fmla="*/ 48 h 400"/>
                  <a:gd name="T24" fmla="*/ 61 w 352"/>
                  <a:gd name="T25" fmla="*/ 48 h 400"/>
                  <a:gd name="T26" fmla="*/ 48 w 352"/>
                  <a:gd name="T27" fmla="*/ 61 h 400"/>
                  <a:gd name="T28" fmla="*/ 48 w 352"/>
                  <a:gd name="T29" fmla="*/ 75 h 400"/>
                  <a:gd name="T30" fmla="*/ 48 w 352"/>
                  <a:gd name="T31" fmla="*/ 325 h 400"/>
                  <a:gd name="T32" fmla="*/ 48 w 352"/>
                  <a:gd name="T33" fmla="*/ 337 h 400"/>
                  <a:gd name="T34" fmla="*/ 63 w 352"/>
                  <a:gd name="T35" fmla="*/ 352 h 400"/>
                  <a:gd name="T36" fmla="*/ 75 w 352"/>
                  <a:gd name="T37" fmla="*/ 352 h 400"/>
                  <a:gd name="T38" fmla="*/ 277 w 352"/>
                  <a:gd name="T39" fmla="*/ 352 h 400"/>
                  <a:gd name="T40" fmla="*/ 291 w 352"/>
                  <a:gd name="T41" fmla="*/ 352 h 400"/>
                  <a:gd name="T42" fmla="*/ 304 w 352"/>
                  <a:gd name="T43" fmla="*/ 339 h 400"/>
                  <a:gd name="T44" fmla="*/ 304 w 352"/>
                  <a:gd name="T45" fmla="*/ 323 h 400"/>
                  <a:gd name="T46" fmla="*/ 304 w 352"/>
                  <a:gd name="T47" fmla="*/ 77 h 400"/>
                  <a:gd name="T48" fmla="*/ 304 w 352"/>
                  <a:gd name="T49" fmla="*/ 63 h 400"/>
                  <a:gd name="T50" fmla="*/ 289 w 352"/>
                  <a:gd name="T51" fmla="*/ 48 h 400"/>
                  <a:gd name="T52" fmla="*/ 257 w 352"/>
                  <a:gd name="T53" fmla="*/ 48 h 400"/>
                  <a:gd name="T54" fmla="*/ 240 w 352"/>
                  <a:gd name="T55" fmla="*/ 31 h 400"/>
                  <a:gd name="T56" fmla="*/ 240 w 352"/>
                  <a:gd name="T57" fmla="*/ 27 h 400"/>
                  <a:gd name="T58" fmla="*/ 265 w 352"/>
                  <a:gd name="T59" fmla="*/ 0 h 400"/>
                  <a:gd name="T60" fmla="*/ 299 w 352"/>
                  <a:gd name="T61" fmla="*/ 0 h 400"/>
                  <a:gd name="T62" fmla="*/ 352 w 352"/>
                  <a:gd name="T63" fmla="*/ 53 h 400"/>
                  <a:gd name="T64" fmla="*/ 352 w 352"/>
                  <a:gd name="T65" fmla="*/ 201 h 400"/>
                  <a:gd name="T66" fmla="*/ 352 w 352"/>
                  <a:gd name="T67" fmla="*/ 2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2" h="400">
                    <a:moveTo>
                      <a:pt x="352" y="201"/>
                    </a:moveTo>
                    <a:cubicBezTo>
                      <a:pt x="352" y="247"/>
                      <a:pt x="352" y="293"/>
                      <a:pt x="352" y="339"/>
                    </a:cubicBezTo>
                    <a:cubicBezTo>
                      <a:pt x="352" y="381"/>
                      <a:pt x="333" y="400"/>
                      <a:pt x="291" y="400"/>
                    </a:cubicBezTo>
                    <a:cubicBezTo>
                      <a:pt x="214" y="400"/>
                      <a:pt x="138" y="400"/>
                      <a:pt x="61" y="400"/>
                    </a:cubicBezTo>
                    <a:cubicBezTo>
                      <a:pt x="19" y="400"/>
                      <a:pt x="0" y="381"/>
                      <a:pt x="0" y="339"/>
                    </a:cubicBezTo>
                    <a:cubicBezTo>
                      <a:pt x="0" y="246"/>
                      <a:pt x="0" y="154"/>
                      <a:pt x="0" y="61"/>
                    </a:cubicBezTo>
                    <a:cubicBezTo>
                      <a:pt x="0" y="50"/>
                      <a:pt x="2" y="38"/>
                      <a:pt x="6" y="28"/>
                    </a:cubicBezTo>
                    <a:cubicBezTo>
                      <a:pt x="13" y="12"/>
                      <a:pt x="26" y="2"/>
                      <a:pt x="43" y="1"/>
                    </a:cubicBezTo>
                    <a:cubicBezTo>
                      <a:pt x="61" y="0"/>
                      <a:pt x="79" y="0"/>
                      <a:pt x="97" y="0"/>
                    </a:cubicBezTo>
                    <a:cubicBezTo>
                      <a:pt x="107" y="0"/>
                      <a:pt x="112" y="5"/>
                      <a:pt x="112" y="15"/>
                    </a:cubicBezTo>
                    <a:cubicBezTo>
                      <a:pt x="112" y="18"/>
                      <a:pt x="112" y="20"/>
                      <a:pt x="112" y="23"/>
                    </a:cubicBezTo>
                    <a:cubicBezTo>
                      <a:pt x="112" y="46"/>
                      <a:pt x="110" y="48"/>
                      <a:pt x="87" y="48"/>
                    </a:cubicBezTo>
                    <a:cubicBezTo>
                      <a:pt x="78" y="48"/>
                      <a:pt x="70" y="48"/>
                      <a:pt x="61" y="48"/>
                    </a:cubicBezTo>
                    <a:cubicBezTo>
                      <a:pt x="53" y="49"/>
                      <a:pt x="49" y="53"/>
                      <a:pt x="48" y="61"/>
                    </a:cubicBezTo>
                    <a:cubicBezTo>
                      <a:pt x="48" y="66"/>
                      <a:pt x="48" y="71"/>
                      <a:pt x="48" y="75"/>
                    </a:cubicBezTo>
                    <a:cubicBezTo>
                      <a:pt x="48" y="158"/>
                      <a:pt x="48" y="242"/>
                      <a:pt x="48" y="325"/>
                    </a:cubicBezTo>
                    <a:cubicBezTo>
                      <a:pt x="48" y="329"/>
                      <a:pt x="48" y="333"/>
                      <a:pt x="48" y="337"/>
                    </a:cubicBezTo>
                    <a:cubicBezTo>
                      <a:pt x="48" y="347"/>
                      <a:pt x="54" y="352"/>
                      <a:pt x="63" y="352"/>
                    </a:cubicBezTo>
                    <a:cubicBezTo>
                      <a:pt x="67" y="352"/>
                      <a:pt x="71" y="352"/>
                      <a:pt x="75" y="352"/>
                    </a:cubicBezTo>
                    <a:cubicBezTo>
                      <a:pt x="142" y="352"/>
                      <a:pt x="210" y="352"/>
                      <a:pt x="277" y="352"/>
                    </a:cubicBezTo>
                    <a:cubicBezTo>
                      <a:pt x="282" y="352"/>
                      <a:pt x="286" y="352"/>
                      <a:pt x="291" y="352"/>
                    </a:cubicBezTo>
                    <a:cubicBezTo>
                      <a:pt x="299" y="351"/>
                      <a:pt x="303" y="347"/>
                      <a:pt x="304" y="339"/>
                    </a:cubicBezTo>
                    <a:cubicBezTo>
                      <a:pt x="304" y="333"/>
                      <a:pt x="304" y="328"/>
                      <a:pt x="304" y="323"/>
                    </a:cubicBezTo>
                    <a:cubicBezTo>
                      <a:pt x="304" y="241"/>
                      <a:pt x="304" y="159"/>
                      <a:pt x="304" y="77"/>
                    </a:cubicBezTo>
                    <a:cubicBezTo>
                      <a:pt x="304" y="72"/>
                      <a:pt x="304" y="68"/>
                      <a:pt x="304" y="63"/>
                    </a:cubicBezTo>
                    <a:cubicBezTo>
                      <a:pt x="304" y="53"/>
                      <a:pt x="298" y="48"/>
                      <a:pt x="289" y="48"/>
                    </a:cubicBezTo>
                    <a:cubicBezTo>
                      <a:pt x="278" y="48"/>
                      <a:pt x="267" y="48"/>
                      <a:pt x="257" y="48"/>
                    </a:cubicBezTo>
                    <a:cubicBezTo>
                      <a:pt x="243" y="47"/>
                      <a:pt x="241" y="45"/>
                      <a:pt x="240" y="31"/>
                    </a:cubicBezTo>
                    <a:cubicBezTo>
                      <a:pt x="240" y="29"/>
                      <a:pt x="240" y="28"/>
                      <a:pt x="240" y="27"/>
                    </a:cubicBezTo>
                    <a:cubicBezTo>
                      <a:pt x="239" y="2"/>
                      <a:pt x="241" y="0"/>
                      <a:pt x="265" y="0"/>
                    </a:cubicBezTo>
                    <a:cubicBezTo>
                      <a:pt x="277" y="0"/>
                      <a:pt x="288" y="0"/>
                      <a:pt x="299" y="0"/>
                    </a:cubicBezTo>
                    <a:cubicBezTo>
                      <a:pt x="332" y="1"/>
                      <a:pt x="351" y="21"/>
                      <a:pt x="352" y="53"/>
                    </a:cubicBezTo>
                    <a:cubicBezTo>
                      <a:pt x="352" y="102"/>
                      <a:pt x="352" y="152"/>
                      <a:pt x="352" y="201"/>
                    </a:cubicBezTo>
                    <a:cubicBezTo>
                      <a:pt x="352" y="201"/>
                      <a:pt x="352" y="201"/>
                      <a:pt x="352" y="2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p:nvSpPr>
            <p:spPr bwMode="auto">
              <a:xfrm>
                <a:off x="8793163" y="4727575"/>
                <a:ext cx="174625" cy="301625"/>
              </a:xfrm>
              <a:custGeom>
                <a:avLst/>
                <a:gdLst>
                  <a:gd name="T0" fmla="*/ 0 w 96"/>
                  <a:gd name="T1" fmla="*/ 83 h 165"/>
                  <a:gd name="T2" fmla="*/ 0 w 96"/>
                  <a:gd name="T3" fmla="*/ 41 h 165"/>
                  <a:gd name="T4" fmla="*/ 36 w 96"/>
                  <a:gd name="T5" fmla="*/ 4 h 165"/>
                  <a:gd name="T6" fmla="*/ 96 w 96"/>
                  <a:gd name="T7" fmla="*/ 60 h 165"/>
                  <a:gd name="T8" fmla="*/ 96 w 96"/>
                  <a:gd name="T9" fmla="*/ 122 h 165"/>
                  <a:gd name="T10" fmla="*/ 55 w 96"/>
                  <a:gd name="T11" fmla="*/ 164 h 165"/>
                  <a:gd name="T12" fmla="*/ 0 w 96"/>
                  <a:gd name="T13" fmla="*/ 111 h 165"/>
                  <a:gd name="T14" fmla="*/ 0 w 96"/>
                  <a:gd name="T15" fmla="*/ 83 h 165"/>
                  <a:gd name="T16" fmla="*/ 0 w 96"/>
                  <a:gd name="T17" fmla="*/ 83 h 165"/>
                  <a:gd name="T18" fmla="*/ 67 w 96"/>
                  <a:gd name="T19" fmla="*/ 52 h 165"/>
                  <a:gd name="T20" fmla="*/ 48 w 96"/>
                  <a:gd name="T21" fmla="*/ 33 h 165"/>
                  <a:gd name="T22" fmla="*/ 29 w 96"/>
                  <a:gd name="T23" fmla="*/ 51 h 165"/>
                  <a:gd name="T24" fmla="*/ 47 w 96"/>
                  <a:gd name="T25" fmla="*/ 71 h 165"/>
                  <a:gd name="T26" fmla="*/ 67 w 96"/>
                  <a:gd name="T27" fmla="*/ 5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65">
                    <a:moveTo>
                      <a:pt x="0" y="83"/>
                    </a:moveTo>
                    <a:cubicBezTo>
                      <a:pt x="0" y="69"/>
                      <a:pt x="0" y="55"/>
                      <a:pt x="0" y="41"/>
                    </a:cubicBezTo>
                    <a:cubicBezTo>
                      <a:pt x="1" y="18"/>
                      <a:pt x="13" y="6"/>
                      <a:pt x="36" y="4"/>
                    </a:cubicBezTo>
                    <a:cubicBezTo>
                      <a:pt x="83" y="0"/>
                      <a:pt x="96" y="12"/>
                      <a:pt x="96" y="60"/>
                    </a:cubicBezTo>
                    <a:cubicBezTo>
                      <a:pt x="96" y="80"/>
                      <a:pt x="96" y="101"/>
                      <a:pt x="96" y="122"/>
                    </a:cubicBezTo>
                    <a:cubicBezTo>
                      <a:pt x="95" y="151"/>
                      <a:pt x="83" y="163"/>
                      <a:pt x="55" y="164"/>
                    </a:cubicBezTo>
                    <a:cubicBezTo>
                      <a:pt x="11" y="165"/>
                      <a:pt x="0" y="155"/>
                      <a:pt x="0" y="111"/>
                    </a:cubicBezTo>
                    <a:cubicBezTo>
                      <a:pt x="0" y="102"/>
                      <a:pt x="0" y="93"/>
                      <a:pt x="0" y="83"/>
                    </a:cubicBezTo>
                    <a:cubicBezTo>
                      <a:pt x="0" y="83"/>
                      <a:pt x="0" y="83"/>
                      <a:pt x="0" y="83"/>
                    </a:cubicBezTo>
                    <a:close/>
                    <a:moveTo>
                      <a:pt x="67" y="52"/>
                    </a:moveTo>
                    <a:cubicBezTo>
                      <a:pt x="67" y="42"/>
                      <a:pt x="59" y="33"/>
                      <a:pt x="48" y="33"/>
                    </a:cubicBezTo>
                    <a:cubicBezTo>
                      <a:pt x="38" y="33"/>
                      <a:pt x="29" y="41"/>
                      <a:pt x="29" y="51"/>
                    </a:cubicBezTo>
                    <a:cubicBezTo>
                      <a:pt x="29" y="62"/>
                      <a:pt x="37" y="71"/>
                      <a:pt x="47" y="71"/>
                    </a:cubicBezTo>
                    <a:cubicBezTo>
                      <a:pt x="58" y="71"/>
                      <a:pt x="67" y="63"/>
                      <a:pt x="6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0" name="Freeform 423"/>
          <p:cNvSpPr>
            <a:spLocks noChangeArrowheads="1"/>
          </p:cNvSpPr>
          <p:nvPr/>
        </p:nvSpPr>
        <p:spPr bwMode="auto">
          <a:xfrm flipH="1">
            <a:off x="9873480" y="4514792"/>
            <a:ext cx="891845" cy="928496"/>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1">
              <a:lumMod val="75000"/>
              <a:lumOff val="25000"/>
            </a:schemeClr>
          </a:solidFill>
          <a:ln>
            <a:noFill/>
          </a:ln>
        </p:spPr>
        <p:txBody>
          <a:bodyPr wrap="none" anchor="ctr"/>
          <a:lstStyle/>
          <a:p>
            <a:endParaRPr lang="en-US"/>
          </a:p>
        </p:txBody>
      </p:sp>
      <p:sp>
        <p:nvSpPr>
          <p:cNvPr id="31" name="Freeform 114"/>
          <p:cNvSpPr>
            <a:spLocks noChangeArrowheads="1"/>
          </p:cNvSpPr>
          <p:nvPr/>
        </p:nvSpPr>
        <p:spPr bwMode="auto">
          <a:xfrm>
            <a:off x="9719930" y="2946890"/>
            <a:ext cx="1198944" cy="1037550"/>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tx1">
              <a:lumMod val="75000"/>
              <a:lumOff val="25000"/>
            </a:schemeClr>
          </a:solidFill>
          <a:ln>
            <a:noFill/>
          </a:ln>
        </p:spPr>
        <p:txBody>
          <a:bodyPr wrap="none" anchor="ctr"/>
          <a:lstStyle/>
          <a:p>
            <a:endParaRPr lang="en-US"/>
          </a:p>
        </p:txBody>
      </p:sp>
      <p:grpSp>
        <p:nvGrpSpPr>
          <p:cNvPr id="32" name="Group 31"/>
          <p:cNvGrpSpPr/>
          <p:nvPr/>
        </p:nvGrpSpPr>
        <p:grpSpPr>
          <a:xfrm>
            <a:off x="4987354" y="3237855"/>
            <a:ext cx="738333" cy="808911"/>
            <a:chOff x="4230624" y="3188208"/>
            <a:chExt cx="822960" cy="822960"/>
          </a:xfrm>
        </p:grpSpPr>
        <p:sp>
          <p:nvSpPr>
            <p:cNvPr id="33" name="Rounded Rectangle 46"/>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4351592" y="3320754"/>
              <a:ext cx="570674" cy="570674"/>
              <a:chOff x="4351592" y="3288094"/>
              <a:chExt cx="570674" cy="570674"/>
            </a:xfrm>
          </p:grpSpPr>
          <p:sp>
            <p:nvSpPr>
              <p:cNvPr id="35"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6" name="Oval 35"/>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8" name="Oval 37"/>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sp>
        <p:nvSpPr>
          <p:cNvPr id="39" name="Freeform 423"/>
          <p:cNvSpPr>
            <a:spLocks noChangeArrowheads="1"/>
          </p:cNvSpPr>
          <p:nvPr/>
        </p:nvSpPr>
        <p:spPr bwMode="auto">
          <a:xfrm flipH="1">
            <a:off x="4912328" y="5648648"/>
            <a:ext cx="813360" cy="843152"/>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2">
              <a:lumMod val="75000"/>
            </a:schemeClr>
          </a:solidFill>
          <a:ln>
            <a:noFill/>
          </a:ln>
        </p:spPr>
        <p:txBody>
          <a:bodyPr wrap="none" anchor="ctr"/>
          <a:lstStyle/>
          <a:p>
            <a:endParaRPr lang="en-US"/>
          </a:p>
        </p:txBody>
      </p:sp>
    </p:spTree>
    <p:extLst>
      <p:ext uri="{BB962C8B-B14F-4D97-AF65-F5344CB8AC3E}">
        <p14:creationId xmlns:p14="http://schemas.microsoft.com/office/powerpoint/2010/main" val="1750045846"/>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427</a:t>
            </a:fld>
            <a:endParaRPr lang="en-US" smtClean="0"/>
          </a:p>
        </p:txBody>
      </p:sp>
      <p:sp>
        <p:nvSpPr>
          <p:cNvPr id="3" name="Text Placeholder 2"/>
          <p:cNvSpPr>
            <a:spLocks noGrp="1"/>
          </p:cNvSpPr>
          <p:nvPr>
            <p:ph type="body" sz="quarter" idx="11"/>
          </p:nvPr>
        </p:nvSpPr>
        <p:spPr/>
        <p:txBody>
          <a:bodyPr/>
          <a:lstStyle/>
          <a:p>
            <a:r>
              <a:rPr lang="fr-FR" dirty="0"/>
              <a:t>Règles </a:t>
            </a:r>
            <a:r>
              <a:rPr lang="fr-FR" dirty="0" smtClean="0"/>
              <a:t>d'attribution </a:t>
            </a:r>
            <a:r>
              <a:rPr lang="fr-FR" dirty="0"/>
              <a:t>(suite)</a:t>
            </a:r>
          </a:p>
        </p:txBody>
      </p:sp>
      <p:sp>
        <p:nvSpPr>
          <p:cNvPr id="4" name="Text Placeholder 3"/>
          <p:cNvSpPr>
            <a:spLocks noGrp="1"/>
          </p:cNvSpPr>
          <p:nvPr>
            <p:ph type="body" sz="quarter" idx="12"/>
          </p:nvPr>
        </p:nvSpPr>
        <p:spPr>
          <a:xfrm>
            <a:off x="455733" y="1057835"/>
            <a:ext cx="10709091" cy="5350402"/>
          </a:xfrm>
        </p:spPr>
        <p:txBody>
          <a:bodyPr/>
          <a:lstStyle/>
          <a:p>
            <a:pPr marL="0" lvl="1" indent="0">
              <a:lnSpc>
                <a:spcPct val="100000"/>
              </a:lnSpc>
              <a:buNone/>
            </a:pPr>
            <a:r>
              <a:rPr lang="fr-FR" dirty="0"/>
              <a:t>Chaque règle </a:t>
            </a:r>
            <a:r>
              <a:rPr lang="fr-FR" dirty="0" smtClean="0"/>
              <a:t>d'attribution </a:t>
            </a:r>
            <a:r>
              <a:rPr lang="fr-FR" dirty="0"/>
              <a:t>peut contenir de multiples entrées, acheminant les enregistrements selon plusieurs critères.</a:t>
            </a:r>
          </a:p>
          <a:p>
            <a:pPr lvl="1">
              <a:lnSpc>
                <a:spcPct val="100000"/>
              </a:lnSpc>
            </a:pPr>
            <a:r>
              <a:rPr lang="fr-FR" dirty="0"/>
              <a:t>Exemple : règle </a:t>
            </a:r>
            <a:r>
              <a:rPr lang="fr-FR" dirty="0" smtClean="0"/>
              <a:t>d'attribution </a:t>
            </a:r>
            <a:r>
              <a:rPr lang="fr-FR" dirty="0"/>
              <a:t>pour utilisation standard :</a:t>
            </a:r>
          </a:p>
          <a:p>
            <a:pPr lvl="3">
              <a:lnSpc>
                <a:spcPct val="100000"/>
              </a:lnSpc>
              <a:buFontTx/>
              <a:buChar char="−"/>
            </a:pPr>
            <a:r>
              <a:rPr lang="fr-FR" sz="2400" dirty="0"/>
              <a:t>Les pistes de la région des </a:t>
            </a:r>
            <a:r>
              <a:rPr lang="fr-FR" sz="2400" dirty="0" err="1"/>
              <a:t>États-unis</a:t>
            </a:r>
            <a:r>
              <a:rPr lang="fr-FR" sz="2400" dirty="0"/>
              <a:t> sont assignées à la file </a:t>
            </a:r>
            <a:r>
              <a:rPr lang="fr-FR" sz="2400" dirty="0" smtClean="0"/>
              <a:t>d'attente </a:t>
            </a:r>
            <a:r>
              <a:rPr lang="fr-FR" sz="2400" dirty="0"/>
              <a:t>de </a:t>
            </a:r>
            <a:r>
              <a:rPr lang="fr-FR" sz="2400" dirty="0" smtClean="0"/>
              <a:t>l'équipe </a:t>
            </a:r>
            <a:r>
              <a:rPr lang="fr-FR" sz="2400" dirty="0"/>
              <a:t>de vente des </a:t>
            </a:r>
            <a:r>
              <a:rPr lang="fr-FR" sz="2400" dirty="0" err="1"/>
              <a:t>États-unis</a:t>
            </a:r>
            <a:r>
              <a:rPr lang="fr-FR" sz="2400" dirty="0"/>
              <a:t>.</a:t>
            </a:r>
          </a:p>
          <a:p>
            <a:pPr lvl="3">
              <a:lnSpc>
                <a:spcPct val="100000"/>
              </a:lnSpc>
              <a:buFontTx/>
              <a:buChar char="−"/>
            </a:pPr>
            <a:r>
              <a:rPr lang="fr-FR" sz="2400" dirty="0"/>
              <a:t>Les pistes de la région EMEA sont assignées à la file </a:t>
            </a:r>
            <a:r>
              <a:rPr lang="fr-FR" sz="2400" dirty="0" smtClean="0"/>
              <a:t>d'attente </a:t>
            </a:r>
            <a:r>
              <a:rPr lang="fr-FR" sz="2400" dirty="0"/>
              <a:t>de </a:t>
            </a:r>
            <a:r>
              <a:rPr lang="fr-FR" sz="2400" dirty="0" smtClean="0"/>
              <a:t>l'équipe </a:t>
            </a:r>
            <a:r>
              <a:rPr lang="fr-FR" sz="2400" dirty="0"/>
              <a:t>de vente EMEA.</a:t>
            </a:r>
          </a:p>
          <a:p>
            <a:pPr marL="0" lvl="1" indent="0">
              <a:lnSpc>
                <a:spcPct val="100000"/>
              </a:lnSpc>
              <a:buNone/>
            </a:pPr>
            <a:r>
              <a:rPr lang="fr-FR" dirty="0"/>
              <a:t>Seule une règle peut être effective à la fois. </a:t>
            </a:r>
          </a:p>
          <a:p>
            <a:pPr lvl="1">
              <a:lnSpc>
                <a:spcPct val="100000"/>
              </a:lnSpc>
            </a:pPr>
            <a:r>
              <a:rPr lang="fr-FR" dirty="0"/>
              <a:t>Exemple : soit la règle </a:t>
            </a:r>
            <a:r>
              <a:rPr lang="fr-FR" dirty="0" smtClean="0"/>
              <a:t>d'attribution </a:t>
            </a:r>
            <a:r>
              <a:rPr lang="fr-FR" dirty="0"/>
              <a:t>de la piste pour une utilisation standard est effective, </a:t>
            </a:r>
            <a:r>
              <a:rPr lang="fr-FR" dirty="0" smtClean="0"/>
              <a:t>soit </a:t>
            </a:r>
            <a:r>
              <a:rPr lang="fr-FR" dirty="0"/>
              <a:t>la règle </a:t>
            </a:r>
            <a:r>
              <a:rPr lang="fr-FR" dirty="0" smtClean="0"/>
              <a:t>d'attribution </a:t>
            </a:r>
            <a:r>
              <a:rPr lang="fr-FR" dirty="0"/>
              <a:t>de la piste pour les promotions, mais les deux ne peuvent pas être effectives en même temps.</a:t>
            </a:r>
          </a:p>
          <a:p>
            <a:pPr>
              <a:lnSpc>
                <a:spcPct val="100000"/>
              </a:lnSpc>
            </a:pPr>
            <a:endParaRPr lang="en-IN" dirty="0"/>
          </a:p>
        </p:txBody>
      </p:sp>
      <p:grpSp>
        <p:nvGrpSpPr>
          <p:cNvPr id="5" name="Group 4"/>
          <p:cNvGrpSpPr/>
          <p:nvPr/>
        </p:nvGrpSpPr>
        <p:grpSpPr>
          <a:xfrm>
            <a:off x="-1" y="5758344"/>
            <a:ext cx="12188825" cy="1107996"/>
            <a:chOff x="-1" y="6057781"/>
            <a:chExt cx="12188825" cy="1107996"/>
          </a:xfrm>
        </p:grpSpPr>
        <p:sp>
          <p:nvSpPr>
            <p:cNvPr id="6" name="Rectangle 5"/>
            <p:cNvSpPr/>
            <p:nvPr/>
          </p:nvSpPr>
          <p:spPr bwMode="auto">
            <a:xfrm>
              <a:off x="-1" y="6057781"/>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r>
                <a:rPr lang="fr-FR" sz="2000" b="1" dirty="0" smtClean="0">
                  <a:solidFill>
                    <a:srgbClr val="19325C"/>
                  </a:solidFill>
                  <a:latin typeface="Salesforce Sans" panose="020B0505020202020203" pitchFamily="34" charset="0"/>
                </a:rPr>
                <a:t>:</a:t>
              </a:r>
              <a:endParaRPr lang="fr-FR" sz="2000" b="1" dirty="0">
                <a:solidFill>
                  <a:srgbClr val="19325C"/>
                </a:solidFill>
                <a:latin typeface="Salesforce Sans" panose="020B0505020202020203" pitchFamily="34" charset="0"/>
              </a:endParaRPr>
            </a:p>
            <a:p>
              <a:pPr lvl="0"/>
              <a:r>
                <a:rPr lang="fr-FR" sz="2000" b="1" dirty="0">
                  <a:solidFill>
                    <a:srgbClr val="19325C"/>
                  </a:solidFill>
                  <a:latin typeface="Salesforce Sans" panose="020B0505020202020203" pitchFamily="34" charset="0"/>
                  <a:cs typeface="Arial" pitchFamily="34" charset="0"/>
                </a:rPr>
                <a:t>Configuration | Outils de la plate-forme | Paramètres de fonctionnalité | Marketing | Règles </a:t>
              </a:r>
              <a:r>
                <a:rPr lang="fr-FR" sz="2000" b="1" dirty="0" smtClean="0">
                  <a:solidFill>
                    <a:srgbClr val="19325C"/>
                  </a:solidFill>
                  <a:latin typeface="Salesforce Sans" panose="020B0505020202020203" pitchFamily="34" charset="0"/>
                  <a:cs typeface="Arial" pitchFamily="34" charset="0"/>
                </a:rPr>
                <a:t>d'attribution </a:t>
              </a:r>
              <a:r>
                <a:rPr lang="fr-FR" sz="2000" b="1" dirty="0">
                  <a:solidFill>
                    <a:srgbClr val="19325C"/>
                  </a:solidFill>
                  <a:latin typeface="Salesforce Sans" panose="020B0505020202020203" pitchFamily="34" charset="0"/>
                  <a:cs typeface="Arial" pitchFamily="34" charset="0"/>
                </a:rPr>
                <a:t>de pistes</a:t>
              </a:r>
            </a:p>
          </p:txBody>
        </p:sp>
        <p:sp>
          <p:nvSpPr>
            <p:cNvPr id="7"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129179337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428</a:t>
            </a:fld>
            <a:endParaRPr lang="en-US" smtClean="0"/>
          </a:p>
        </p:txBody>
      </p:sp>
      <p:sp>
        <p:nvSpPr>
          <p:cNvPr id="4" name="Text Placeholder 3"/>
          <p:cNvSpPr>
            <a:spLocks noGrp="1"/>
          </p:cNvSpPr>
          <p:nvPr>
            <p:ph type="body" sz="quarter" idx="11"/>
          </p:nvPr>
        </p:nvSpPr>
        <p:spPr>
          <a:xfrm>
            <a:off x="2212848" y="0"/>
            <a:ext cx="8036789" cy="914400"/>
          </a:xfrm>
        </p:spPr>
        <p:txBody>
          <a:bodyPr/>
          <a:lstStyle/>
          <a:p>
            <a:r>
              <a:rPr lang="fr-FR" dirty="0"/>
              <a:t>8-5 : Préparer les champs Piste et créer des files </a:t>
            </a:r>
            <a:r>
              <a:rPr lang="fr-FR" dirty="0" smtClean="0"/>
              <a:t>d'attente</a:t>
            </a:r>
            <a:endParaRPr lang="fr-FR" dirty="0"/>
          </a:p>
        </p:txBody>
      </p:sp>
      <p:sp>
        <p:nvSpPr>
          <p:cNvPr id="5" name="Text Placeholder 4"/>
          <p:cNvSpPr>
            <a:spLocks noGrp="1"/>
          </p:cNvSpPr>
          <p:nvPr>
            <p:ph type="body" sz="quarter" idx="12"/>
          </p:nvPr>
        </p:nvSpPr>
        <p:spPr>
          <a:xfrm>
            <a:off x="455730" y="3296100"/>
            <a:ext cx="10855398" cy="2746112"/>
          </a:xfrm>
        </p:spPr>
        <p:txBody>
          <a:bodyPr numCol="1"/>
          <a:lstStyle/>
          <a:p>
            <a:r>
              <a:rPr lang="fr-FR" dirty="0"/>
              <a:t>Tâches :</a:t>
            </a:r>
          </a:p>
          <a:p>
            <a:pPr marL="457200" lvl="1" indent="-457200">
              <a:buFont typeface="+mj-lt"/>
              <a:buAutoNum type="arabicPeriod"/>
            </a:pPr>
            <a:r>
              <a:rPr lang="fr-FR" dirty="0"/>
              <a:t>Paramétrez le statut par défaut de la piste sur </a:t>
            </a:r>
            <a:r>
              <a:rPr lang="fr-FR" b="1" dirty="0"/>
              <a:t>Non qualifié</a:t>
            </a:r>
            <a:r>
              <a:rPr lang="fr-FR" dirty="0"/>
              <a:t>. </a:t>
            </a:r>
          </a:p>
          <a:p>
            <a:pPr marL="457200" lvl="1" indent="-457200">
              <a:buFont typeface="+mj-lt"/>
              <a:buAutoNum type="arabicPeriod"/>
            </a:pPr>
            <a:r>
              <a:rPr lang="fr-FR" dirty="0"/>
              <a:t>Mappez un champ de piste personnalisé pour la région au champ de compte personnalisé pour la région que vous avez précédemment créé.</a:t>
            </a:r>
          </a:p>
          <a:p>
            <a:pPr marL="457200" lvl="1" indent="-457200">
              <a:buFont typeface="+mj-lt"/>
              <a:buAutoNum type="arabicPeriod"/>
            </a:pPr>
            <a:r>
              <a:rPr lang="fr-FR" dirty="0"/>
              <a:t>Mettez en place une file </a:t>
            </a:r>
            <a:r>
              <a:rPr lang="fr-FR" dirty="0" smtClean="0"/>
              <a:t>d'attente </a:t>
            </a:r>
            <a:r>
              <a:rPr lang="fr-FR" dirty="0"/>
              <a:t>pour </a:t>
            </a:r>
            <a:r>
              <a:rPr lang="fr-FR" dirty="0" smtClean="0"/>
              <a:t>l'équipe </a:t>
            </a:r>
            <a:r>
              <a:rPr lang="fr-FR" dirty="0"/>
              <a:t>de vente américaine.</a:t>
            </a:r>
          </a:p>
          <a:p>
            <a:pPr marL="457200" lvl="1" indent="-457200">
              <a:buFont typeface="+mj-lt"/>
              <a:buAutoNum type="arabicPeriod"/>
            </a:pPr>
            <a:r>
              <a:rPr lang="fr-FR" dirty="0"/>
              <a:t>Mettez en place une file </a:t>
            </a:r>
            <a:r>
              <a:rPr lang="fr-FR" dirty="0" smtClean="0"/>
              <a:t>d'attente </a:t>
            </a:r>
            <a:r>
              <a:rPr lang="fr-FR" dirty="0"/>
              <a:t>pour </a:t>
            </a:r>
            <a:r>
              <a:rPr lang="fr-FR" dirty="0" smtClean="0"/>
              <a:t>l'équipe </a:t>
            </a:r>
            <a:r>
              <a:rPr lang="fr-FR" dirty="0"/>
              <a:t>de vente EMEA.</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19" name="Text Placeholder 1"/>
          <p:cNvSpPr>
            <a:spLocks noGrp="1"/>
          </p:cNvSpPr>
          <p:nvPr>
            <p:ph type="body" sz="quarter" idx="15"/>
          </p:nvPr>
        </p:nvSpPr>
        <p:spPr>
          <a:xfrm>
            <a:off x="1767045" y="914400"/>
            <a:ext cx="10424953" cy="2167128"/>
          </a:xfrm>
        </p:spPr>
        <p:txBody>
          <a:bodyPr tIns="0" bIns="0" anchor="ctr" anchorCtr="0"/>
          <a:lstStyle/>
          <a:p>
            <a:r>
              <a:rPr lang="fr-FR" sz="2200" dirty="0"/>
              <a:t>Objectif : </a:t>
            </a:r>
          </a:p>
          <a:p>
            <a:pPr lvl="1"/>
            <a:r>
              <a:rPr lang="fr-FR" sz="1800" spc="-20" dirty="0"/>
              <a:t>Définissez le statut de piste par défaut sur Non qualifié. Mapper un champ de piste personnalisé pour la région au champ Région de compte personnalisé que vous avez précédemment créé. Paramétrer les files </a:t>
            </a:r>
            <a:r>
              <a:rPr lang="fr-FR" sz="1800" spc="-20" dirty="0" smtClean="0"/>
              <a:t>d'attente </a:t>
            </a:r>
            <a:r>
              <a:rPr lang="fr-FR" sz="1800" spc="-20" dirty="0"/>
              <a:t>afin que les pistes puissent être acheminées aux bonnes équipes de vente. Étant donné que le site web </a:t>
            </a:r>
            <a:r>
              <a:rPr lang="fr-FR" sz="1800" spc="-20" dirty="0" smtClean="0"/>
              <a:t>n'existe qu'en </a:t>
            </a:r>
            <a:r>
              <a:rPr lang="fr-FR" sz="1800" spc="-20" dirty="0"/>
              <a:t>anglais à </a:t>
            </a:r>
            <a:r>
              <a:rPr lang="fr-FR" sz="1800" spc="-20" dirty="0" smtClean="0"/>
              <a:t>l'heure </a:t>
            </a:r>
            <a:r>
              <a:rPr lang="fr-FR" sz="1800" spc="-20" dirty="0"/>
              <a:t>actuelle, restreindre les files </a:t>
            </a:r>
            <a:r>
              <a:rPr lang="fr-FR" sz="1800" spc="-20" dirty="0" smtClean="0"/>
              <a:t>d'attente </a:t>
            </a:r>
            <a:r>
              <a:rPr lang="fr-FR" sz="1800" spc="-20" dirty="0"/>
              <a:t>aux équipes des États-Unis et EMEA</a:t>
            </a:r>
            <a:r>
              <a:rPr lang="fr-FR" sz="1800" spc="-20" dirty="0" smtClean="0"/>
              <a:t>.</a:t>
            </a:r>
            <a:endParaRPr lang="en-US" sz="1800" spc="-20" dirty="0"/>
          </a:p>
        </p:txBody>
      </p:sp>
      <p:sp>
        <p:nvSpPr>
          <p:cNvPr id="7" name="Text Placeholder 4"/>
          <p:cNvSpPr>
            <a:spLocks noGrp="1"/>
          </p:cNvSpPr>
          <p:nvPr>
            <p:ph type="body" sz="quarter" idx="12"/>
          </p:nvPr>
        </p:nvSpPr>
        <p:spPr>
          <a:xfrm>
            <a:off x="111760" y="81281"/>
            <a:ext cx="2101088" cy="532620"/>
          </a:xfrm>
        </p:spPr>
        <p:txBody>
          <a:bodyPr/>
          <a:lstStyle/>
          <a:p>
            <a:r>
              <a:rPr lang="fr-FR" sz="1800" dirty="0"/>
              <a:t>REJOIGNEZ-MOI</a:t>
            </a:r>
          </a:p>
        </p:txBody>
      </p:sp>
    </p:spTree>
    <p:extLst>
      <p:ext uri="{BB962C8B-B14F-4D97-AF65-F5344CB8AC3E}">
        <p14:creationId xmlns:p14="http://schemas.microsoft.com/office/powerpoint/2010/main" val="29699448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429</a:t>
            </a:fld>
            <a:endParaRPr lang="en-US" smtClean="0"/>
          </a:p>
        </p:txBody>
      </p:sp>
      <p:sp>
        <p:nvSpPr>
          <p:cNvPr id="4" name="Text Placeholder 3"/>
          <p:cNvSpPr>
            <a:spLocks noGrp="1"/>
          </p:cNvSpPr>
          <p:nvPr>
            <p:ph type="body" sz="quarter" idx="11"/>
          </p:nvPr>
        </p:nvSpPr>
        <p:spPr>
          <a:xfrm>
            <a:off x="2103119" y="0"/>
            <a:ext cx="8146517" cy="914400"/>
          </a:xfrm>
        </p:spPr>
        <p:txBody>
          <a:bodyPr/>
          <a:lstStyle/>
          <a:p>
            <a:r>
              <a:rPr lang="fr-FR" dirty="0"/>
              <a:t>8-6 : Créer une règle </a:t>
            </a:r>
            <a:r>
              <a:rPr lang="fr-FR" dirty="0" smtClean="0"/>
              <a:t>d'attribution</a:t>
            </a:r>
            <a:endParaRPr lang="fr-FR" dirty="0"/>
          </a:p>
        </p:txBody>
      </p:sp>
      <p:sp>
        <p:nvSpPr>
          <p:cNvPr id="5" name="Text Placeholder 4"/>
          <p:cNvSpPr>
            <a:spLocks noGrp="1"/>
          </p:cNvSpPr>
          <p:nvPr>
            <p:ph type="body" sz="quarter" idx="12"/>
          </p:nvPr>
        </p:nvSpPr>
        <p:spPr>
          <a:xfrm>
            <a:off x="455730" y="3296100"/>
            <a:ext cx="10445752" cy="2141314"/>
          </a:xfrm>
        </p:spPr>
        <p:txBody>
          <a:bodyPr numCol="1"/>
          <a:lstStyle/>
          <a:p>
            <a:r>
              <a:rPr lang="fr-FR" dirty="0"/>
              <a:t>Tâches :</a:t>
            </a:r>
          </a:p>
          <a:p>
            <a:pPr marL="457200" lvl="1" indent="-457200">
              <a:buFont typeface="+mj-lt"/>
              <a:buAutoNum type="arabicPeriod"/>
            </a:pPr>
            <a:r>
              <a:rPr lang="fr-FR" dirty="0"/>
              <a:t>Créez une nouvelle règle </a:t>
            </a:r>
            <a:r>
              <a:rPr lang="fr-FR" dirty="0" smtClean="0"/>
              <a:t>d'attribution </a:t>
            </a:r>
            <a:r>
              <a:rPr lang="fr-FR" dirty="0"/>
              <a:t>et définissez-la comme active.</a:t>
            </a:r>
          </a:p>
          <a:p>
            <a:pPr marL="457200" lvl="1" indent="-457200">
              <a:buFont typeface="+mj-lt"/>
              <a:buAutoNum type="arabicPeriod"/>
            </a:pPr>
            <a:r>
              <a:rPr lang="fr-FR" dirty="0"/>
              <a:t>Ajoutez des entrées de règle.</a:t>
            </a:r>
          </a:p>
          <a:p>
            <a:pPr marL="457200" lvl="1" indent="-457200">
              <a:buFont typeface="+mj-lt"/>
              <a:buAutoNum type="arabicPeriod"/>
            </a:pPr>
            <a:r>
              <a:rPr lang="fr-FR" dirty="0"/>
              <a:t>Créez une nouvelle piste pour faire le test.</a:t>
            </a:r>
          </a:p>
          <a:p>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19" name="Text Placeholder 1"/>
          <p:cNvSpPr>
            <a:spLocks noGrp="1"/>
          </p:cNvSpPr>
          <p:nvPr>
            <p:ph type="body" sz="quarter" idx="15"/>
          </p:nvPr>
        </p:nvSpPr>
        <p:spPr>
          <a:xfrm>
            <a:off x="1767045" y="914400"/>
            <a:ext cx="10424953" cy="2116667"/>
          </a:xfrm>
        </p:spPr>
        <p:txBody>
          <a:bodyPr/>
          <a:lstStyle/>
          <a:p>
            <a:r>
              <a:rPr lang="fr-FR" dirty="0"/>
              <a:t>Objectif : </a:t>
            </a:r>
          </a:p>
          <a:p>
            <a:pPr lvl="1"/>
            <a:r>
              <a:rPr lang="fr-FR" dirty="0" smtClean="0"/>
              <a:t>S'assurer </a:t>
            </a:r>
            <a:r>
              <a:rPr lang="fr-FR" dirty="0"/>
              <a:t>que le commercial qui fait le suivi de la piste se trouve dans la même région que la personne soumettant la piste.</a:t>
            </a:r>
          </a:p>
        </p:txBody>
      </p:sp>
      <p:sp>
        <p:nvSpPr>
          <p:cNvPr id="7" name="Text Placeholder 4"/>
          <p:cNvSpPr>
            <a:spLocks noGrp="1"/>
          </p:cNvSpPr>
          <p:nvPr>
            <p:ph type="body" sz="quarter" idx="12"/>
          </p:nvPr>
        </p:nvSpPr>
        <p:spPr>
          <a:xfrm>
            <a:off x="111760" y="81281"/>
            <a:ext cx="2247392" cy="532620"/>
          </a:xfrm>
        </p:spPr>
        <p:txBody>
          <a:bodyPr/>
          <a:lstStyle/>
          <a:p>
            <a:r>
              <a:rPr lang="fr-FR" sz="1800" dirty="0"/>
              <a:t>REJOIGNEZ-MOI</a:t>
            </a:r>
          </a:p>
        </p:txBody>
      </p:sp>
    </p:spTree>
    <p:extLst>
      <p:ext uri="{BB962C8B-B14F-4D97-AF65-F5344CB8AC3E}">
        <p14:creationId xmlns:p14="http://schemas.microsoft.com/office/powerpoint/2010/main" val="626452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43</a:t>
            </a:fld>
            <a:endParaRPr lang="en-US"/>
          </a:p>
        </p:txBody>
      </p:sp>
      <p:sp>
        <p:nvSpPr>
          <p:cNvPr id="3" name="Text Placeholder 2"/>
          <p:cNvSpPr>
            <a:spLocks noGrp="1"/>
          </p:cNvSpPr>
          <p:nvPr>
            <p:ph type="body" sz="quarter" idx="11"/>
          </p:nvPr>
        </p:nvSpPr>
        <p:spPr/>
        <p:txBody>
          <a:bodyPr/>
          <a:lstStyle/>
          <a:p>
            <a:r>
              <a:rPr lang="fr-FR" dirty="0"/>
              <a:t>Vision </a:t>
            </a:r>
            <a:r>
              <a:rPr lang="fr-FR" dirty="0" smtClean="0"/>
              <a:t>d'ensemble</a:t>
            </a:r>
            <a:endParaRPr lang="fr-FR" dirty="0"/>
          </a:p>
        </p:txBody>
      </p:sp>
      <p:sp>
        <p:nvSpPr>
          <p:cNvPr id="21" name="Trapezoid 20"/>
          <p:cNvSpPr/>
          <p:nvPr/>
        </p:nvSpPr>
        <p:spPr>
          <a:xfrm rot="10800000">
            <a:off x="2330450" y="1181101"/>
            <a:ext cx="7531100" cy="1676399"/>
          </a:xfrm>
          <a:prstGeom prst="trapezoid">
            <a:avLst>
              <a:gd name="adj" fmla="val 74874"/>
            </a:avLst>
          </a:prstGeom>
          <a:solidFill>
            <a:srgbClr val="025F98"/>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grpSp>
        <p:nvGrpSpPr>
          <p:cNvPr id="22" name="Group 21"/>
          <p:cNvGrpSpPr/>
          <p:nvPr/>
        </p:nvGrpSpPr>
        <p:grpSpPr>
          <a:xfrm>
            <a:off x="3595674" y="2867659"/>
            <a:ext cx="5020733" cy="1676399"/>
            <a:chOff x="1265224" y="1686558"/>
            <a:chExt cx="5020733" cy="1676399"/>
          </a:xfrm>
        </p:grpSpPr>
        <p:sp>
          <p:nvSpPr>
            <p:cNvPr id="23" name="Trapezoid 22"/>
            <p:cNvSpPr/>
            <p:nvPr/>
          </p:nvSpPr>
          <p:spPr>
            <a:xfrm rot="10800000">
              <a:off x="1265224" y="1686558"/>
              <a:ext cx="5020733" cy="1676399"/>
            </a:xfrm>
            <a:prstGeom prst="trapezoid">
              <a:avLst>
                <a:gd name="adj" fmla="val 74874"/>
              </a:avLst>
            </a:prstGeom>
            <a:solidFill>
              <a:srgbClr val="FFFFFF">
                <a:lumMod val="75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sp>
          <p:nvSpPr>
            <p:cNvPr id="24" name="Trapezoid 6"/>
            <p:cNvSpPr txBox="1"/>
            <p:nvPr/>
          </p:nvSpPr>
          <p:spPr>
            <a:xfrm>
              <a:off x="2143853" y="1686558"/>
              <a:ext cx="3263476" cy="1676399"/>
            </a:xfrm>
            <a:prstGeom prst="rect">
              <a:avLst/>
            </a:prstGeom>
            <a:noFill/>
            <a:ln>
              <a:noFill/>
            </a:ln>
            <a:effectLst/>
          </p:spPr>
          <p:txBody>
            <a:bodyPr spcFirstLastPara="0" vert="horz" wrap="square" lIns="22860" tIns="22860" rIns="22860" bIns="22860" numCol="1" spcCol="1270" anchor="ctr" anchorCtr="0">
              <a:noAutofit/>
            </a:bodyPr>
            <a:lstStyle/>
            <a:p>
              <a:pPr marL="0" marR="0" lvl="0" indent="0" algn="ctr" defTabSz="800100" eaLnBrk="1" fontAlgn="auto" latinLnBrk="0" hangingPunct="1">
                <a:lnSpc>
                  <a:spcPct val="90000"/>
                </a:lnSpc>
                <a:spcBef>
                  <a:spcPct val="0"/>
                </a:spcBef>
                <a:spcAft>
                  <a:spcPts val="0"/>
                </a:spcAft>
                <a:buClrTx/>
                <a:buSzTx/>
                <a:buFontTx/>
                <a:buNone/>
                <a:tabLst/>
                <a:defRPr/>
              </a:pPr>
              <a:r>
                <a:rPr kumimoji="0" lang="fr-FR" b="0" i="0" u="none" strike="noStrike" cap="none" normalizeH="0" baseline="0" noProof="0" dirty="0">
                  <a:ln>
                    <a:noFill/>
                  </a:ln>
                  <a:solidFill>
                    <a:srgbClr val="19325C"/>
                  </a:solidFill>
                  <a:uLnTx/>
                  <a:uFillTx/>
                  <a:latin typeface="Salesforce Sans"/>
                  <a:ea typeface="+mn-ea"/>
                  <a:cs typeface="+mn-cs"/>
                </a:rPr>
                <a:t>Profil utilisateur</a:t>
              </a:r>
            </a:p>
          </p:txBody>
        </p:sp>
      </p:grpSp>
      <p:grpSp>
        <p:nvGrpSpPr>
          <p:cNvPr id="25" name="Group 24"/>
          <p:cNvGrpSpPr/>
          <p:nvPr/>
        </p:nvGrpSpPr>
        <p:grpSpPr>
          <a:xfrm>
            <a:off x="4850155" y="4529447"/>
            <a:ext cx="2510366" cy="1699513"/>
            <a:chOff x="2519705" y="3329685"/>
            <a:chExt cx="2510366" cy="1699513"/>
          </a:xfrm>
        </p:grpSpPr>
        <p:sp>
          <p:nvSpPr>
            <p:cNvPr id="26" name="Trapezoid 25"/>
            <p:cNvSpPr/>
            <p:nvPr/>
          </p:nvSpPr>
          <p:spPr>
            <a:xfrm rot="10800000">
              <a:off x="2519705" y="3352799"/>
              <a:ext cx="2510366" cy="1676399"/>
            </a:xfrm>
            <a:prstGeom prst="trapezoid">
              <a:avLst>
                <a:gd name="adj" fmla="val 74874"/>
              </a:avLst>
            </a:prstGeom>
            <a:solidFill>
              <a:srgbClr val="FFFFFF">
                <a:lumMod val="75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sp>
          <p:nvSpPr>
            <p:cNvPr id="27" name="Trapezoid 8"/>
            <p:cNvSpPr txBox="1"/>
            <p:nvPr/>
          </p:nvSpPr>
          <p:spPr>
            <a:xfrm>
              <a:off x="2976887" y="3329685"/>
              <a:ext cx="1615052" cy="1676399"/>
            </a:xfrm>
            <a:prstGeom prst="rect">
              <a:avLst/>
            </a:prstGeom>
            <a:noFill/>
            <a:ln>
              <a:noFill/>
            </a:ln>
            <a:effectLst/>
          </p:spPr>
          <p:txBody>
            <a:bodyPr spcFirstLastPara="0" vert="horz" wrap="square" lIns="22860" tIns="22860" rIns="22860" bIns="274320" numCol="1" spcCol="1270" anchor="ctr" anchorCtr="0">
              <a:noAutofit/>
            </a:bodyPr>
            <a:lstStyle/>
            <a:p>
              <a:pPr marL="0" marR="0" lvl="0" indent="0" algn="ctr" defTabSz="800100" eaLnBrk="1" fontAlgn="auto" latinLnBrk="0" hangingPunct="1">
                <a:lnSpc>
                  <a:spcPct val="90000"/>
                </a:lnSpc>
                <a:spcBef>
                  <a:spcPct val="0"/>
                </a:spcBef>
                <a:spcAft>
                  <a:spcPts val="0"/>
                </a:spcAft>
                <a:buClrTx/>
                <a:buSzTx/>
                <a:buFontTx/>
                <a:buNone/>
                <a:tabLst/>
                <a:defRPr/>
              </a:pPr>
              <a:r>
                <a:rPr kumimoji="0" lang="fr-FR" b="0" i="0" u="none" strike="noStrike" cap="none" normalizeH="0" baseline="0" noProof="0" dirty="0" smtClean="0">
                  <a:ln>
                    <a:noFill/>
                  </a:ln>
                  <a:solidFill>
                    <a:srgbClr val="19325C"/>
                  </a:solidFill>
                  <a:uLnTx/>
                  <a:uFillTx/>
                  <a:latin typeface="Salesforce Sans"/>
                  <a:ea typeface="+mn-ea"/>
                  <a:cs typeface="+mn-cs"/>
                </a:rPr>
                <a:t>Enregistre</a:t>
              </a:r>
              <a:r>
                <a:rPr kumimoji="0" lang="pl-PL" b="0" i="0" u="none" strike="noStrike" cap="none" normalizeH="0" baseline="0" noProof="0" dirty="0" smtClean="0">
                  <a:ln>
                    <a:noFill/>
                  </a:ln>
                  <a:solidFill>
                    <a:srgbClr val="19325C"/>
                  </a:solidFill>
                  <a:uLnTx/>
                  <a:uFillTx/>
                  <a:latin typeface="Salesforce Sans"/>
                  <a:ea typeface="+mn-ea"/>
                  <a:cs typeface="+mn-cs"/>
                </a:rPr>
                <a:t>-</a:t>
              </a:r>
              <a:r>
                <a:rPr kumimoji="0" lang="fr-FR" b="0" i="0" u="none" strike="noStrike" cap="none" normalizeH="0" baseline="0" noProof="0" dirty="0" smtClean="0">
                  <a:ln>
                    <a:noFill/>
                  </a:ln>
                  <a:solidFill>
                    <a:srgbClr val="19325C"/>
                  </a:solidFill>
                  <a:uLnTx/>
                  <a:uFillTx/>
                  <a:latin typeface="Salesforce Sans"/>
                  <a:ea typeface="+mn-ea"/>
                  <a:cs typeface="+mn-cs"/>
                </a:rPr>
                <a:t>ment </a:t>
              </a:r>
              <a:r>
                <a:rPr kumimoji="0" lang="fr-FR" b="0" i="0" u="none" strike="noStrike" cap="none" normalizeH="0" baseline="0" noProof="0" dirty="0">
                  <a:ln>
                    <a:noFill/>
                  </a:ln>
                  <a:solidFill>
                    <a:srgbClr val="19325C"/>
                  </a:solidFill>
                  <a:uLnTx/>
                  <a:uFillTx/>
                  <a:latin typeface="Salesforce Sans"/>
                  <a:ea typeface="+mn-ea"/>
                  <a:cs typeface="+mn-cs"/>
                </a:rPr>
                <a:t>utilisateur</a:t>
              </a:r>
              <a:br>
                <a:rPr kumimoji="0" lang="fr-FR" b="0" i="0" u="none" strike="noStrike" cap="none" normalizeH="0" baseline="0" noProof="0" dirty="0">
                  <a:ln>
                    <a:noFill/>
                  </a:ln>
                  <a:solidFill>
                    <a:srgbClr val="19325C"/>
                  </a:solidFill>
                  <a:uLnTx/>
                  <a:uFillTx/>
                  <a:latin typeface="Salesforce Sans"/>
                  <a:ea typeface="+mn-ea"/>
                  <a:cs typeface="+mn-cs"/>
                </a:rPr>
              </a:br>
              <a:endParaRPr kumimoji="0" lang="fr-FR" b="0" i="0" u="none" strike="noStrike" cap="none" normalizeH="0" baseline="0" noProof="0" dirty="0">
                <a:ln>
                  <a:noFill/>
                </a:ln>
                <a:solidFill>
                  <a:srgbClr val="19325C"/>
                </a:solidFill>
                <a:uLnTx/>
                <a:uFillTx/>
                <a:latin typeface="Salesforce Sans"/>
                <a:ea typeface="+mn-ea"/>
                <a:cs typeface="+mn-cs"/>
              </a:endParaRPr>
            </a:p>
          </p:txBody>
        </p:sp>
      </p:grpSp>
      <p:grpSp>
        <p:nvGrpSpPr>
          <p:cNvPr id="28" name="Group 27"/>
          <p:cNvGrpSpPr/>
          <p:nvPr/>
        </p:nvGrpSpPr>
        <p:grpSpPr>
          <a:xfrm>
            <a:off x="4850153" y="4713687"/>
            <a:ext cx="663491" cy="663491"/>
            <a:chOff x="2566500" y="4465284"/>
            <a:chExt cx="663491" cy="663491"/>
          </a:xfrm>
        </p:grpSpPr>
        <p:sp>
          <p:nvSpPr>
            <p:cNvPr id="29" name="Oval 28"/>
            <p:cNvSpPr/>
            <p:nvPr/>
          </p:nvSpPr>
          <p:spPr bwMode="auto">
            <a:xfrm>
              <a:off x="2566500" y="4465284"/>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262626"/>
                </a:solidFill>
                <a:effectLst/>
                <a:uLnTx/>
                <a:uFillTx/>
                <a:latin typeface="Times New Roman" pitchFamily="18" charset="0"/>
              </a:endParaRPr>
            </a:p>
          </p:txBody>
        </p:sp>
        <p:sp>
          <p:nvSpPr>
            <p:cNvPr id="30" name="Freeform 423"/>
            <p:cNvSpPr>
              <a:spLocks noChangeArrowheads="1"/>
            </p:cNvSpPr>
            <p:nvPr/>
          </p:nvSpPr>
          <p:spPr bwMode="auto">
            <a:xfrm>
              <a:off x="2746983" y="4639551"/>
              <a:ext cx="302524" cy="314956"/>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rgbClr val="FFFF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endParaRPr>
            </a:p>
          </p:txBody>
        </p:sp>
      </p:grpSp>
      <p:grpSp>
        <p:nvGrpSpPr>
          <p:cNvPr id="31" name="Group 30"/>
          <p:cNvGrpSpPr/>
          <p:nvPr/>
        </p:nvGrpSpPr>
        <p:grpSpPr>
          <a:xfrm>
            <a:off x="3703243" y="3349983"/>
            <a:ext cx="663491" cy="663491"/>
            <a:chOff x="4531787" y="3275111"/>
            <a:chExt cx="663491" cy="663491"/>
          </a:xfrm>
        </p:grpSpPr>
        <p:sp>
          <p:nvSpPr>
            <p:cNvPr id="32" name="Oval 31"/>
            <p:cNvSpPr/>
            <p:nvPr/>
          </p:nvSpPr>
          <p:spPr bwMode="auto">
            <a:xfrm>
              <a:off x="4531787" y="3275111"/>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262626"/>
                </a:solidFill>
                <a:effectLst/>
                <a:uLnTx/>
                <a:uFillTx/>
                <a:latin typeface="Times New Roman" pitchFamily="18" charset="0"/>
              </a:endParaRPr>
            </a:p>
          </p:txBody>
        </p:sp>
        <p:sp>
          <p:nvSpPr>
            <p:cNvPr id="33" name="Freeform 114"/>
            <p:cNvSpPr>
              <a:spLocks noChangeArrowheads="1"/>
            </p:cNvSpPr>
            <p:nvPr/>
          </p:nvSpPr>
          <p:spPr bwMode="auto">
            <a:xfrm>
              <a:off x="4700792" y="3456498"/>
              <a:ext cx="325480" cy="281665"/>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rgbClr val="FFFF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endParaRPr>
            </a:p>
          </p:txBody>
        </p:sp>
      </p:grpSp>
      <p:grpSp>
        <p:nvGrpSpPr>
          <p:cNvPr id="34" name="Group 33"/>
          <p:cNvGrpSpPr/>
          <p:nvPr/>
        </p:nvGrpSpPr>
        <p:grpSpPr>
          <a:xfrm>
            <a:off x="2728916" y="1687554"/>
            <a:ext cx="663491" cy="663491"/>
            <a:chOff x="1831191" y="1840850"/>
            <a:chExt cx="663491" cy="663491"/>
          </a:xfrm>
        </p:grpSpPr>
        <p:sp>
          <p:nvSpPr>
            <p:cNvPr id="35" name="Oval 34"/>
            <p:cNvSpPr/>
            <p:nvPr/>
          </p:nvSpPr>
          <p:spPr bwMode="auto">
            <a:xfrm>
              <a:off x="1831191" y="1840850"/>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262626"/>
                </a:solidFill>
                <a:effectLst/>
                <a:uLnTx/>
                <a:uFillTx/>
                <a:latin typeface="Times New Roman" pitchFamily="18" charset="0"/>
              </a:endParaRPr>
            </a:p>
          </p:txBody>
        </p:sp>
        <p:sp>
          <p:nvSpPr>
            <p:cNvPr id="36" name="Freeform 382"/>
            <p:cNvSpPr>
              <a:spLocks noChangeArrowheads="1"/>
            </p:cNvSpPr>
            <p:nvPr/>
          </p:nvSpPr>
          <p:spPr bwMode="auto">
            <a:xfrm>
              <a:off x="1950094" y="1959753"/>
              <a:ext cx="425685" cy="425685"/>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rgbClr val="FFFF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endParaRPr>
            </a:p>
          </p:txBody>
        </p:sp>
      </p:grpSp>
      <p:sp>
        <p:nvSpPr>
          <p:cNvPr id="37" name="TextBox 36"/>
          <p:cNvSpPr txBox="1"/>
          <p:nvPr/>
        </p:nvSpPr>
        <p:spPr>
          <a:xfrm>
            <a:off x="3395179" y="1528009"/>
            <a:ext cx="5482121" cy="923330"/>
          </a:xfrm>
          <a:prstGeom prst="rect">
            <a:avLst/>
          </a:prstGeom>
          <a:noFill/>
          <a:ln>
            <a:noFill/>
          </a:ln>
        </p:spPr>
        <p:txBody>
          <a:bodyPr wrap="square" rtlCol="0">
            <a:spAutoFit/>
          </a:bodyPr>
          <a:lstStyle/>
          <a:p>
            <a:pPr algn="ctr"/>
            <a:r>
              <a:rPr lang="fr-FR" dirty="0">
                <a:solidFill>
                  <a:srgbClr val="FFFFFF"/>
                </a:solidFill>
                <a:cs typeface="Arial" pitchFamily="34" charset="0"/>
              </a:rPr>
              <a:t>Profil de la société</a:t>
            </a:r>
          </a:p>
          <a:p>
            <a:pPr algn="ctr"/>
            <a:r>
              <a:rPr lang="fr-FR" dirty="0">
                <a:solidFill>
                  <a:srgbClr val="FFFFFF"/>
                </a:solidFill>
                <a:cs typeface="Arial" pitchFamily="34" charset="0"/>
              </a:rPr>
              <a:t>Paramètres de </a:t>
            </a:r>
            <a:r>
              <a:rPr lang="fr-FR" dirty="0" smtClean="0">
                <a:solidFill>
                  <a:srgbClr val="FFFFFF"/>
                </a:solidFill>
                <a:cs typeface="Arial" pitchFamily="34" charset="0"/>
              </a:rPr>
              <a:t>l'IU</a:t>
            </a:r>
            <a:r>
              <a:rPr lang="fr-FR" dirty="0">
                <a:solidFill>
                  <a:srgbClr val="FFFFFF"/>
                </a:solidFill>
                <a:cs typeface="Arial" pitchFamily="34" charset="0"/>
              </a:rPr>
              <a:t>, paramètres </a:t>
            </a:r>
            <a:r>
              <a:rPr lang="pl-PL" dirty="0" smtClean="0">
                <a:solidFill>
                  <a:srgbClr val="FFFFFF"/>
                </a:solidFill>
                <a:cs typeface="Arial" pitchFamily="34" charset="0"/>
              </a:rPr>
              <a:t/>
            </a:r>
            <a:br>
              <a:rPr lang="pl-PL" dirty="0" smtClean="0">
                <a:solidFill>
                  <a:srgbClr val="FFFFFF"/>
                </a:solidFill>
                <a:cs typeface="Arial" pitchFamily="34" charset="0"/>
              </a:rPr>
            </a:br>
            <a:r>
              <a:rPr lang="fr-FR" dirty="0" smtClean="0">
                <a:solidFill>
                  <a:srgbClr val="FFFFFF"/>
                </a:solidFill>
                <a:cs typeface="Arial" pitchFamily="34" charset="0"/>
              </a:rPr>
              <a:t>du calendrier</a:t>
            </a:r>
            <a:r>
              <a:rPr lang="pl-PL" dirty="0" smtClean="0">
                <a:solidFill>
                  <a:srgbClr val="FFFFFF"/>
                </a:solidFill>
                <a:cs typeface="Arial" pitchFamily="34" charset="0"/>
              </a:rPr>
              <a:t>, </a:t>
            </a:r>
            <a:r>
              <a:rPr lang="fr-FR" dirty="0" smtClean="0">
                <a:solidFill>
                  <a:srgbClr val="FFFFFF"/>
                </a:solidFill>
                <a:cs typeface="Arial" pitchFamily="34" charset="0"/>
              </a:rPr>
              <a:t>Chatter</a:t>
            </a:r>
            <a:endParaRPr lang="fr-FR" dirty="0">
              <a:solidFill>
                <a:srgbClr val="FFFFFF"/>
              </a:solidFill>
              <a:cs typeface="Arial" pitchFamily="34" charset="0"/>
            </a:endParaRPr>
          </a:p>
        </p:txBody>
      </p:sp>
    </p:spTree>
    <p:extLst>
      <p:ext uri="{BB962C8B-B14F-4D97-AF65-F5344CB8AC3E}">
        <p14:creationId xmlns:p14="http://schemas.microsoft.com/office/powerpoint/2010/main" val="296050093"/>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430</a:t>
            </a:fld>
            <a:endParaRPr lang="en-US" smtClean="0"/>
          </a:p>
        </p:txBody>
      </p:sp>
      <p:sp>
        <p:nvSpPr>
          <p:cNvPr id="3" name="Text Placeholder 2"/>
          <p:cNvSpPr>
            <a:spLocks noGrp="1"/>
          </p:cNvSpPr>
          <p:nvPr>
            <p:ph type="body" sz="quarter" idx="11"/>
          </p:nvPr>
        </p:nvSpPr>
        <p:spPr/>
        <p:txBody>
          <a:bodyPr/>
          <a:lstStyle/>
          <a:p>
            <a:r>
              <a:rPr lang="fr-FR"/>
              <a:t>Règles de réponse automatique</a:t>
            </a:r>
          </a:p>
        </p:txBody>
      </p:sp>
      <p:sp>
        <p:nvSpPr>
          <p:cNvPr id="4" name="Text Placeholder 3"/>
          <p:cNvSpPr>
            <a:spLocks noGrp="1"/>
          </p:cNvSpPr>
          <p:nvPr>
            <p:ph type="body" sz="quarter" idx="12"/>
          </p:nvPr>
        </p:nvSpPr>
        <p:spPr>
          <a:xfrm>
            <a:off x="455732" y="924485"/>
            <a:ext cx="10078156" cy="1237130"/>
          </a:xfrm>
        </p:spPr>
        <p:txBody>
          <a:bodyPr/>
          <a:lstStyle/>
          <a:p>
            <a:pPr marL="0" indent="0">
              <a:lnSpc>
                <a:spcPct val="100000"/>
              </a:lnSpc>
              <a:buNone/>
            </a:pPr>
            <a:r>
              <a:rPr lang="fr-FR" dirty="0"/>
              <a:t>Les règles de réponse automatique de piste (ou de requête) répondent à </a:t>
            </a:r>
            <a:r>
              <a:rPr lang="fr-FR" dirty="0" smtClean="0"/>
              <a:t>l'envoi </a:t>
            </a:r>
            <a:r>
              <a:rPr lang="fr-FR" dirty="0"/>
              <a:t>par internet de pistes/requêtes avec un e-mail spécifique, à partir des critères que vous spécifiez dans la règle. </a:t>
            </a:r>
          </a:p>
          <a:p>
            <a:pPr marL="0" indent="0">
              <a:lnSpc>
                <a:spcPct val="100000"/>
              </a:lnSpc>
              <a:buNone/>
            </a:pPr>
            <a:endParaRPr lang="en-US" dirty="0"/>
          </a:p>
          <a:p>
            <a:pPr>
              <a:lnSpc>
                <a:spcPct val="100000"/>
              </a:lnSpc>
            </a:pPr>
            <a:endParaRPr lang="en-IN" dirty="0"/>
          </a:p>
        </p:txBody>
      </p:sp>
      <p:sp>
        <p:nvSpPr>
          <p:cNvPr id="5" name="Rounded Rectangle 65"/>
          <p:cNvSpPr/>
          <p:nvPr/>
        </p:nvSpPr>
        <p:spPr>
          <a:xfrm>
            <a:off x="1105812" y="2099669"/>
            <a:ext cx="10168740" cy="4656188"/>
          </a:xfrm>
          <a:prstGeom prst="roundRect">
            <a:avLst>
              <a:gd name="adj" fmla="val 2381"/>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 name="Rounded Rectangle 20"/>
          <p:cNvSpPr/>
          <p:nvPr/>
        </p:nvSpPr>
        <p:spPr>
          <a:xfrm>
            <a:off x="1378755" y="2346226"/>
            <a:ext cx="4070672" cy="530878"/>
          </a:xfrm>
          <a:prstGeom prst="roundRect">
            <a:avLst>
              <a:gd name="adj" fmla="val 10000"/>
            </a:avLst>
          </a:pr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r>
              <a:rPr lang="fr-FR">
                <a:solidFill>
                  <a:schemeClr val="bg1"/>
                </a:solidFill>
              </a:rPr>
              <a:t>Nouvelle piste</a:t>
            </a:r>
          </a:p>
        </p:txBody>
      </p:sp>
      <p:sp>
        <p:nvSpPr>
          <p:cNvPr id="7" name="Rounded Rectangle 18"/>
          <p:cNvSpPr/>
          <p:nvPr/>
        </p:nvSpPr>
        <p:spPr>
          <a:xfrm>
            <a:off x="1417320" y="3581884"/>
            <a:ext cx="4001861" cy="547733"/>
          </a:xfrm>
          <a:prstGeom prst="roundRect">
            <a:avLst>
              <a:gd name="adj" fmla="val 10000"/>
            </a:avLst>
          </a:prstGeom>
          <a:solidFill>
            <a:srgbClr val="00277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a:solidFill>
                  <a:schemeClr val="bg1"/>
                </a:solidFill>
              </a:rPr>
              <a:t>Source = Web ?</a:t>
            </a:r>
          </a:p>
        </p:txBody>
      </p:sp>
      <p:sp>
        <p:nvSpPr>
          <p:cNvPr id="8" name="Rounded Rectangle 12"/>
          <p:cNvSpPr/>
          <p:nvPr/>
        </p:nvSpPr>
        <p:spPr>
          <a:xfrm>
            <a:off x="2334198" y="5170872"/>
            <a:ext cx="2265554" cy="9582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endParaRPr lang="en-US" sz="4900" kern="1200" dirty="0">
              <a:solidFill>
                <a:schemeClr val="bg1"/>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7355" y="2248740"/>
            <a:ext cx="738333" cy="738333"/>
          </a:xfrm>
          <a:prstGeom prst="rect">
            <a:avLst/>
          </a:prstGeom>
          <a:effectLst/>
        </p:spPr>
      </p:pic>
      <p:cxnSp>
        <p:nvCxnSpPr>
          <p:cNvPr id="10" name="Straight Arrow Connector 9"/>
          <p:cNvCxnSpPr>
            <a:stCxn id="7" idx="2"/>
            <a:endCxn id="19" idx="0"/>
          </p:cNvCxnSpPr>
          <p:nvPr/>
        </p:nvCxnSpPr>
        <p:spPr bwMode="auto">
          <a:xfrm flipH="1">
            <a:off x="3416571" y="4129617"/>
            <a:ext cx="1680" cy="704780"/>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11" name="Straight Arrow Connector 10"/>
          <p:cNvCxnSpPr>
            <a:stCxn id="19" idx="2"/>
            <a:endCxn id="21" idx="0"/>
          </p:cNvCxnSpPr>
          <p:nvPr/>
        </p:nvCxnSpPr>
        <p:spPr bwMode="auto">
          <a:xfrm flipH="1">
            <a:off x="3406492" y="5382130"/>
            <a:ext cx="10079" cy="704779"/>
          </a:xfrm>
          <a:prstGeom prst="straightConnector1">
            <a:avLst/>
          </a:prstGeom>
          <a:noFill/>
          <a:ln w="38100" cap="flat" cmpd="sng" algn="ctr">
            <a:solidFill>
              <a:schemeClr val="tx1"/>
            </a:solidFill>
            <a:prstDash val="solid"/>
            <a:round/>
            <a:headEnd type="none" w="med" len="med"/>
            <a:tailEnd type="triangle" w="lg" len="lg"/>
          </a:ln>
          <a:effectLst/>
        </p:spPr>
      </p:cxnSp>
      <p:sp>
        <p:nvSpPr>
          <p:cNvPr id="12" name="TextBox 11"/>
          <p:cNvSpPr txBox="1"/>
          <p:nvPr/>
        </p:nvSpPr>
        <p:spPr>
          <a:xfrm>
            <a:off x="5828702" y="4839293"/>
            <a:ext cx="895516" cy="582449"/>
          </a:xfrm>
          <a:prstGeom prst="rect">
            <a:avLst/>
          </a:prstGeom>
          <a:noFill/>
        </p:spPr>
        <p:txBody>
          <a:bodyPr wrap="none" rtlCol="0">
            <a:spAutoFit/>
          </a:bodyPr>
          <a:lstStyle/>
          <a:p>
            <a:r>
              <a:rPr lang="fr-FR">
                <a:solidFill>
                  <a:srgbClr val="00B050"/>
                </a:solidFill>
              </a:rPr>
              <a:t>Oui</a:t>
            </a:r>
          </a:p>
        </p:txBody>
      </p:sp>
      <p:sp>
        <p:nvSpPr>
          <p:cNvPr id="13" name="TextBox 12"/>
          <p:cNvSpPr txBox="1"/>
          <p:nvPr/>
        </p:nvSpPr>
        <p:spPr>
          <a:xfrm>
            <a:off x="2767520" y="5532418"/>
            <a:ext cx="739126" cy="582449"/>
          </a:xfrm>
          <a:prstGeom prst="rect">
            <a:avLst/>
          </a:prstGeom>
          <a:noFill/>
        </p:spPr>
        <p:txBody>
          <a:bodyPr wrap="none" rtlCol="0">
            <a:spAutoFit/>
          </a:bodyPr>
          <a:lstStyle/>
          <a:p>
            <a:r>
              <a:rPr lang="fr-FR">
                <a:solidFill>
                  <a:srgbClr val="FF0000"/>
                </a:solidFill>
              </a:rPr>
              <a:t>Non</a:t>
            </a:r>
          </a:p>
        </p:txBody>
      </p:sp>
      <p:sp>
        <p:nvSpPr>
          <p:cNvPr id="14" name="TextBox 13"/>
          <p:cNvSpPr txBox="1"/>
          <p:nvPr/>
        </p:nvSpPr>
        <p:spPr>
          <a:xfrm>
            <a:off x="2787677" y="4218495"/>
            <a:ext cx="739126" cy="582449"/>
          </a:xfrm>
          <a:prstGeom prst="rect">
            <a:avLst/>
          </a:prstGeom>
          <a:noFill/>
        </p:spPr>
        <p:txBody>
          <a:bodyPr wrap="none" rtlCol="0">
            <a:spAutoFit/>
          </a:bodyPr>
          <a:lstStyle/>
          <a:p>
            <a:r>
              <a:rPr lang="fr-FR" dirty="0">
                <a:solidFill>
                  <a:srgbClr val="FF0000"/>
                </a:solidFill>
              </a:rPr>
              <a:t>Non</a:t>
            </a:r>
          </a:p>
        </p:txBody>
      </p:sp>
      <p:cxnSp>
        <p:nvCxnSpPr>
          <p:cNvPr id="15" name="Straight Arrow Connector 14"/>
          <p:cNvCxnSpPr>
            <a:stCxn id="7" idx="3"/>
            <a:endCxn id="17" idx="1"/>
          </p:cNvCxnSpPr>
          <p:nvPr/>
        </p:nvCxnSpPr>
        <p:spPr bwMode="auto">
          <a:xfrm flipV="1">
            <a:off x="5419181" y="3651385"/>
            <a:ext cx="1343858" cy="204366"/>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16" name="Straight Arrow Connector 15"/>
          <p:cNvCxnSpPr>
            <a:stCxn id="19" idx="3"/>
            <a:endCxn id="20" idx="1"/>
          </p:cNvCxnSpPr>
          <p:nvPr/>
        </p:nvCxnSpPr>
        <p:spPr bwMode="auto">
          <a:xfrm>
            <a:off x="5417501" y="5108264"/>
            <a:ext cx="1345538" cy="103582"/>
          </a:xfrm>
          <a:prstGeom prst="straightConnector1">
            <a:avLst/>
          </a:prstGeom>
          <a:noFill/>
          <a:ln w="38100" cap="flat" cmpd="sng" algn="ctr">
            <a:solidFill>
              <a:schemeClr val="tx1"/>
            </a:solidFill>
            <a:prstDash val="solid"/>
            <a:round/>
            <a:headEnd type="none" w="med" len="med"/>
            <a:tailEnd type="triangle" w="lg" len="lg"/>
          </a:ln>
          <a:effectLst/>
        </p:spPr>
      </p:cxnSp>
      <p:sp>
        <p:nvSpPr>
          <p:cNvPr id="17" name="Rounded Rectangle 44"/>
          <p:cNvSpPr/>
          <p:nvPr/>
        </p:nvSpPr>
        <p:spPr>
          <a:xfrm>
            <a:off x="6763039" y="3377518"/>
            <a:ext cx="3423193" cy="547733"/>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a:solidFill>
                  <a:srgbClr val="19325C"/>
                </a:solidFill>
              </a:rPr>
              <a:t>E-mail promo web</a:t>
            </a:r>
          </a:p>
        </p:txBody>
      </p:sp>
      <p:sp>
        <p:nvSpPr>
          <p:cNvPr id="18" name="TextBox 17"/>
          <p:cNvSpPr txBox="1"/>
          <p:nvPr/>
        </p:nvSpPr>
        <p:spPr>
          <a:xfrm>
            <a:off x="5828702" y="3255482"/>
            <a:ext cx="620176" cy="411141"/>
          </a:xfrm>
          <a:prstGeom prst="rect">
            <a:avLst/>
          </a:prstGeom>
          <a:noFill/>
        </p:spPr>
        <p:txBody>
          <a:bodyPr wrap="square" rtlCol="0">
            <a:spAutoFit/>
          </a:bodyPr>
          <a:lstStyle/>
          <a:p>
            <a:r>
              <a:rPr lang="fr-FR">
                <a:solidFill>
                  <a:srgbClr val="00B050"/>
                </a:solidFill>
              </a:rPr>
              <a:t>Oui</a:t>
            </a:r>
          </a:p>
        </p:txBody>
      </p:sp>
      <p:sp>
        <p:nvSpPr>
          <p:cNvPr id="19" name="Rounded Rectangle 48"/>
          <p:cNvSpPr/>
          <p:nvPr/>
        </p:nvSpPr>
        <p:spPr>
          <a:xfrm>
            <a:off x="1415640" y="4834397"/>
            <a:ext cx="4001861" cy="547733"/>
          </a:xfrm>
          <a:prstGeom prst="roundRect">
            <a:avLst>
              <a:gd name="adj" fmla="val 10000"/>
            </a:avLst>
          </a:prstGeom>
          <a:solidFill>
            <a:srgbClr val="0070C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a:solidFill>
                  <a:schemeClr val="bg1"/>
                </a:solidFill>
              </a:rPr>
              <a:t>Source = Salon professionnel ?</a:t>
            </a:r>
          </a:p>
        </p:txBody>
      </p:sp>
      <p:sp>
        <p:nvSpPr>
          <p:cNvPr id="20" name="Rounded Rectangle 49"/>
          <p:cNvSpPr/>
          <p:nvPr/>
        </p:nvSpPr>
        <p:spPr>
          <a:xfrm>
            <a:off x="6763039" y="4937979"/>
            <a:ext cx="3423193" cy="547733"/>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a:solidFill>
                  <a:srgbClr val="19325C"/>
                </a:solidFill>
              </a:rPr>
              <a:t>E-mail salon professionnel</a:t>
            </a:r>
          </a:p>
        </p:txBody>
      </p:sp>
      <p:sp>
        <p:nvSpPr>
          <p:cNvPr id="21" name="Rounded Rectangle 63"/>
          <p:cNvSpPr/>
          <p:nvPr/>
        </p:nvSpPr>
        <p:spPr>
          <a:xfrm>
            <a:off x="1405561" y="6086909"/>
            <a:ext cx="4001861" cy="547733"/>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dirty="0">
                <a:solidFill>
                  <a:schemeClr val="bg1">
                    <a:lumMod val="95000"/>
                  </a:schemeClr>
                </a:solidFill>
              </a:rPr>
              <a:t>Modèle </a:t>
            </a:r>
            <a:r>
              <a:rPr lang="fr-FR" dirty="0" smtClean="0">
                <a:solidFill>
                  <a:schemeClr val="bg1">
                    <a:lumMod val="95000"/>
                  </a:schemeClr>
                </a:solidFill>
              </a:rPr>
              <a:t>d'e-mail </a:t>
            </a:r>
            <a:r>
              <a:rPr lang="fr-FR" dirty="0">
                <a:solidFill>
                  <a:schemeClr val="bg1">
                    <a:lumMod val="95000"/>
                  </a:schemeClr>
                </a:solidFill>
              </a:rPr>
              <a:t>par défaut</a:t>
            </a:r>
          </a:p>
        </p:txBody>
      </p:sp>
      <p:cxnSp>
        <p:nvCxnSpPr>
          <p:cNvPr id="22" name="Straight Arrow Connector 21"/>
          <p:cNvCxnSpPr>
            <a:stCxn id="6" idx="2"/>
            <a:endCxn id="7" idx="0"/>
          </p:cNvCxnSpPr>
          <p:nvPr/>
        </p:nvCxnSpPr>
        <p:spPr bwMode="auto">
          <a:xfrm>
            <a:off x="3414091" y="2877104"/>
            <a:ext cx="4160" cy="704780"/>
          </a:xfrm>
          <a:prstGeom prst="straightConnector1">
            <a:avLst/>
          </a:prstGeom>
          <a:noFill/>
          <a:ln w="38100" cap="flat" cmpd="sng" algn="ctr">
            <a:solidFill>
              <a:schemeClr val="tx1"/>
            </a:solidFill>
            <a:prstDash val="solid"/>
            <a:round/>
            <a:headEnd type="none" w="med" len="med"/>
            <a:tailEnd type="triangle" w="lg" len="lg"/>
          </a:ln>
          <a:effectLst/>
        </p:spPr>
      </p:cxnSp>
      <p:grpSp>
        <p:nvGrpSpPr>
          <p:cNvPr id="23" name="Group 22"/>
          <p:cNvGrpSpPr/>
          <p:nvPr/>
        </p:nvGrpSpPr>
        <p:grpSpPr>
          <a:xfrm>
            <a:off x="4963054" y="4684989"/>
            <a:ext cx="762634" cy="812310"/>
            <a:chOff x="8430768" y="4684573"/>
            <a:chExt cx="950976" cy="950976"/>
          </a:xfrm>
        </p:grpSpPr>
        <p:sp>
          <p:nvSpPr>
            <p:cNvPr id="24" name="Rounded Rectangle 5"/>
            <p:cNvSpPr/>
            <p:nvPr/>
          </p:nvSpPr>
          <p:spPr bwMode="auto">
            <a:xfrm>
              <a:off x="8430768" y="4684573"/>
              <a:ext cx="950976" cy="950976"/>
            </a:xfrm>
            <a:prstGeom prst="roundRect">
              <a:avLst>
                <a:gd name="adj" fmla="val 10667"/>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25" name="Group 24"/>
            <p:cNvGrpSpPr/>
            <p:nvPr/>
          </p:nvGrpSpPr>
          <p:grpSpPr>
            <a:xfrm>
              <a:off x="8640552" y="4779328"/>
              <a:ext cx="546786" cy="725904"/>
              <a:chOff x="8558212" y="4727575"/>
              <a:chExt cx="644526" cy="855663"/>
            </a:xfrm>
          </p:grpSpPr>
          <p:sp>
            <p:nvSpPr>
              <p:cNvPr id="26" name="Freeform 425"/>
              <p:cNvSpPr>
                <a:spLocks noChangeArrowheads="1"/>
              </p:cNvSpPr>
              <p:nvPr/>
            </p:nvSpPr>
            <p:spPr bwMode="auto">
              <a:xfrm>
                <a:off x="8719827" y="5074951"/>
                <a:ext cx="314710" cy="336266"/>
              </a:xfrm>
              <a:custGeom>
                <a:avLst/>
                <a:gdLst>
                  <a:gd name="T0" fmla="*/ 63172321 w 680"/>
                  <a:gd name="T1" fmla="*/ 83573826 h 723"/>
                  <a:gd name="T2" fmla="*/ 39482871 w 680"/>
                  <a:gd name="T3" fmla="*/ 84392132 h 723"/>
                  <a:gd name="T4" fmla="*/ 22063957 w 680"/>
                  <a:gd name="T5" fmla="*/ 83924577 h 723"/>
                  <a:gd name="T6" fmla="*/ 6851337 w 680"/>
                  <a:gd name="T7" fmla="*/ 82521912 h 723"/>
                  <a:gd name="T8" fmla="*/ 2090406 w 680"/>
                  <a:gd name="T9" fmla="*/ 81469999 h 723"/>
                  <a:gd name="T10" fmla="*/ 116228 w 680"/>
                  <a:gd name="T11" fmla="*/ 79249028 h 723"/>
                  <a:gd name="T12" fmla="*/ 116228 w 680"/>
                  <a:gd name="T13" fmla="*/ 78080311 h 723"/>
                  <a:gd name="T14" fmla="*/ 3251667 w 680"/>
                  <a:gd name="T15" fmla="*/ 70248680 h 723"/>
                  <a:gd name="T16" fmla="*/ 8360942 w 680"/>
                  <a:gd name="T17" fmla="*/ 64404414 h 723"/>
                  <a:gd name="T18" fmla="*/ 12657642 w 680"/>
                  <a:gd name="T19" fmla="*/ 61365478 h 723"/>
                  <a:gd name="T20" fmla="*/ 19044747 w 680"/>
                  <a:gd name="T21" fmla="*/ 58443345 h 723"/>
                  <a:gd name="T22" fmla="*/ 23805678 w 680"/>
                  <a:gd name="T23" fmla="*/ 56339176 h 723"/>
                  <a:gd name="T24" fmla="*/ 27754034 w 680"/>
                  <a:gd name="T25" fmla="*/ 53767795 h 723"/>
                  <a:gd name="T26" fmla="*/ 29031523 w 680"/>
                  <a:gd name="T27" fmla="*/ 51546823 h 723"/>
                  <a:gd name="T28" fmla="*/ 29031523 w 680"/>
                  <a:gd name="T29" fmla="*/ 48274281 h 723"/>
                  <a:gd name="T30" fmla="*/ 22760646 w 680"/>
                  <a:gd name="T31" fmla="*/ 46170112 h 723"/>
                  <a:gd name="T32" fmla="*/ 13470558 w 680"/>
                  <a:gd name="T33" fmla="*/ 44650644 h 723"/>
                  <a:gd name="T34" fmla="*/ 11844725 w 680"/>
                  <a:gd name="T35" fmla="*/ 43364782 h 723"/>
                  <a:gd name="T36" fmla="*/ 11264265 w 680"/>
                  <a:gd name="T37" fmla="*/ 42429672 h 723"/>
                  <a:gd name="T38" fmla="*/ 11496381 w 680"/>
                  <a:gd name="T39" fmla="*/ 41144153 h 723"/>
                  <a:gd name="T40" fmla="*/ 12657642 w 680"/>
                  <a:gd name="T41" fmla="*/ 34481580 h 723"/>
                  <a:gd name="T42" fmla="*/ 15676852 w 680"/>
                  <a:gd name="T43" fmla="*/ 20572077 h 723"/>
                  <a:gd name="T44" fmla="*/ 18463946 w 680"/>
                  <a:gd name="T45" fmla="*/ 12273233 h 723"/>
                  <a:gd name="T46" fmla="*/ 22528530 w 680"/>
                  <a:gd name="T47" fmla="*/ 5376711 h 723"/>
                  <a:gd name="T48" fmla="*/ 27057345 w 680"/>
                  <a:gd name="T49" fmla="*/ 1636271 h 723"/>
                  <a:gd name="T50" fmla="*/ 30076556 w 680"/>
                  <a:gd name="T51" fmla="*/ 350752 h 723"/>
                  <a:gd name="T52" fmla="*/ 32631193 w 680"/>
                  <a:gd name="T53" fmla="*/ 0 h 723"/>
                  <a:gd name="T54" fmla="*/ 37624581 w 680"/>
                  <a:gd name="T55" fmla="*/ 1051913 h 723"/>
                  <a:gd name="T56" fmla="*/ 41224592 w 680"/>
                  <a:gd name="T57" fmla="*/ 1051913 h 723"/>
                  <a:gd name="T58" fmla="*/ 46334208 w 680"/>
                  <a:gd name="T59" fmla="*/ 0 h 723"/>
                  <a:gd name="T60" fmla="*/ 48772618 w 680"/>
                  <a:gd name="T61" fmla="*/ 350752 h 723"/>
                  <a:gd name="T62" fmla="*/ 52024285 w 680"/>
                  <a:gd name="T63" fmla="*/ 1636271 h 723"/>
                  <a:gd name="T64" fmla="*/ 56436872 w 680"/>
                  <a:gd name="T65" fmla="*/ 5376711 h 723"/>
                  <a:gd name="T66" fmla="*/ 60385227 w 680"/>
                  <a:gd name="T67" fmla="*/ 12273233 h 723"/>
                  <a:gd name="T68" fmla="*/ 63172321 w 680"/>
                  <a:gd name="T69" fmla="*/ 20572077 h 723"/>
                  <a:gd name="T70" fmla="*/ 66191532 w 680"/>
                  <a:gd name="T71" fmla="*/ 34481580 h 723"/>
                  <a:gd name="T72" fmla="*/ 67585249 w 680"/>
                  <a:gd name="T73" fmla="*/ 41144153 h 723"/>
                  <a:gd name="T74" fmla="*/ 67352792 w 680"/>
                  <a:gd name="T75" fmla="*/ 43131176 h 723"/>
                  <a:gd name="T76" fmla="*/ 66423988 w 680"/>
                  <a:gd name="T77" fmla="*/ 44066286 h 723"/>
                  <a:gd name="T78" fmla="*/ 61081915 w 680"/>
                  <a:gd name="T79" fmla="*/ 45468951 h 723"/>
                  <a:gd name="T80" fmla="*/ 50282223 w 680"/>
                  <a:gd name="T81" fmla="*/ 46871616 h 723"/>
                  <a:gd name="T82" fmla="*/ 49585534 w 680"/>
                  <a:gd name="T83" fmla="*/ 50494910 h 723"/>
                  <a:gd name="T84" fmla="*/ 50398451 w 680"/>
                  <a:gd name="T85" fmla="*/ 52715882 h 723"/>
                  <a:gd name="T86" fmla="*/ 53766006 w 680"/>
                  <a:gd name="T87" fmla="*/ 55638015 h 723"/>
                  <a:gd name="T88" fmla="*/ 60036883 w 680"/>
                  <a:gd name="T89" fmla="*/ 58443345 h 723"/>
                  <a:gd name="T90" fmla="*/ 66191532 w 680"/>
                  <a:gd name="T91" fmla="*/ 61365478 h 723"/>
                  <a:gd name="T92" fmla="*/ 70604459 w 680"/>
                  <a:gd name="T93" fmla="*/ 64404414 h 723"/>
                  <a:gd name="T94" fmla="*/ 75597847 w 680"/>
                  <a:gd name="T95" fmla="*/ 70248680 h 723"/>
                  <a:gd name="T96" fmla="*/ 78849173 w 680"/>
                  <a:gd name="T97" fmla="*/ 78080311 h 723"/>
                  <a:gd name="T98" fmla="*/ 78849173 w 680"/>
                  <a:gd name="T99" fmla="*/ 79249028 h 723"/>
                  <a:gd name="T100" fmla="*/ 76759108 w 680"/>
                  <a:gd name="T101" fmla="*/ 81469999 h 723"/>
                  <a:gd name="T102" fmla="*/ 71997836 w 680"/>
                  <a:gd name="T103" fmla="*/ 82521912 h 7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0" h="723">
                    <a:moveTo>
                      <a:pt x="588" y="710"/>
                    </a:moveTo>
                    <a:lnTo>
                      <a:pt x="588" y="710"/>
                    </a:lnTo>
                    <a:lnTo>
                      <a:pt x="544" y="715"/>
                    </a:lnTo>
                    <a:lnTo>
                      <a:pt x="489" y="718"/>
                    </a:lnTo>
                    <a:lnTo>
                      <a:pt x="421" y="721"/>
                    </a:lnTo>
                    <a:lnTo>
                      <a:pt x="340" y="722"/>
                    </a:lnTo>
                    <a:lnTo>
                      <a:pt x="259" y="721"/>
                    </a:lnTo>
                    <a:lnTo>
                      <a:pt x="190" y="718"/>
                    </a:lnTo>
                    <a:lnTo>
                      <a:pt x="135" y="715"/>
                    </a:lnTo>
                    <a:lnTo>
                      <a:pt x="91" y="710"/>
                    </a:lnTo>
                    <a:lnTo>
                      <a:pt x="59" y="706"/>
                    </a:lnTo>
                    <a:lnTo>
                      <a:pt x="37" y="702"/>
                    </a:lnTo>
                    <a:lnTo>
                      <a:pt x="18" y="697"/>
                    </a:lnTo>
                    <a:lnTo>
                      <a:pt x="10" y="693"/>
                    </a:lnTo>
                    <a:lnTo>
                      <a:pt x="4" y="685"/>
                    </a:lnTo>
                    <a:lnTo>
                      <a:pt x="1" y="678"/>
                    </a:lnTo>
                    <a:lnTo>
                      <a:pt x="0" y="673"/>
                    </a:lnTo>
                    <a:lnTo>
                      <a:pt x="1" y="668"/>
                    </a:lnTo>
                    <a:lnTo>
                      <a:pt x="9" y="643"/>
                    </a:lnTo>
                    <a:lnTo>
                      <a:pt x="18" y="621"/>
                    </a:lnTo>
                    <a:lnTo>
                      <a:pt x="28" y="601"/>
                    </a:lnTo>
                    <a:lnTo>
                      <a:pt x="41" y="582"/>
                    </a:lnTo>
                    <a:lnTo>
                      <a:pt x="56" y="566"/>
                    </a:lnTo>
                    <a:lnTo>
                      <a:pt x="72" y="551"/>
                    </a:lnTo>
                    <a:lnTo>
                      <a:pt x="90" y="538"/>
                    </a:lnTo>
                    <a:lnTo>
                      <a:pt x="109" y="525"/>
                    </a:lnTo>
                    <a:lnTo>
                      <a:pt x="121" y="519"/>
                    </a:lnTo>
                    <a:lnTo>
                      <a:pt x="134" y="513"/>
                    </a:lnTo>
                    <a:lnTo>
                      <a:pt x="164" y="500"/>
                    </a:lnTo>
                    <a:lnTo>
                      <a:pt x="191" y="489"/>
                    </a:lnTo>
                    <a:lnTo>
                      <a:pt x="205" y="482"/>
                    </a:lnTo>
                    <a:lnTo>
                      <a:pt x="218" y="476"/>
                    </a:lnTo>
                    <a:lnTo>
                      <a:pt x="228" y="469"/>
                    </a:lnTo>
                    <a:lnTo>
                      <a:pt x="239" y="460"/>
                    </a:lnTo>
                    <a:lnTo>
                      <a:pt x="246" y="451"/>
                    </a:lnTo>
                    <a:lnTo>
                      <a:pt x="250" y="441"/>
                    </a:lnTo>
                    <a:lnTo>
                      <a:pt x="252" y="432"/>
                    </a:lnTo>
                    <a:lnTo>
                      <a:pt x="252" y="423"/>
                    </a:lnTo>
                    <a:lnTo>
                      <a:pt x="250" y="413"/>
                    </a:lnTo>
                    <a:lnTo>
                      <a:pt x="247" y="401"/>
                    </a:lnTo>
                    <a:lnTo>
                      <a:pt x="196" y="395"/>
                    </a:lnTo>
                    <a:lnTo>
                      <a:pt x="156" y="389"/>
                    </a:lnTo>
                    <a:lnTo>
                      <a:pt x="116" y="382"/>
                    </a:lnTo>
                    <a:lnTo>
                      <a:pt x="107" y="377"/>
                    </a:lnTo>
                    <a:lnTo>
                      <a:pt x="105" y="374"/>
                    </a:lnTo>
                    <a:lnTo>
                      <a:pt x="102" y="371"/>
                    </a:lnTo>
                    <a:lnTo>
                      <a:pt x="99" y="367"/>
                    </a:lnTo>
                    <a:lnTo>
                      <a:pt x="97" y="363"/>
                    </a:lnTo>
                    <a:lnTo>
                      <a:pt x="97" y="357"/>
                    </a:lnTo>
                    <a:lnTo>
                      <a:pt x="99" y="352"/>
                    </a:lnTo>
                    <a:lnTo>
                      <a:pt x="105" y="327"/>
                    </a:lnTo>
                    <a:lnTo>
                      <a:pt x="109" y="295"/>
                    </a:lnTo>
                    <a:lnTo>
                      <a:pt x="118" y="249"/>
                    </a:lnTo>
                    <a:lnTo>
                      <a:pt x="130" y="201"/>
                    </a:lnTo>
                    <a:lnTo>
                      <a:pt x="135" y="176"/>
                    </a:lnTo>
                    <a:lnTo>
                      <a:pt x="143" y="151"/>
                    </a:lnTo>
                    <a:lnTo>
                      <a:pt x="150" y="127"/>
                    </a:lnTo>
                    <a:lnTo>
                      <a:pt x="159" y="105"/>
                    </a:lnTo>
                    <a:lnTo>
                      <a:pt x="169" y="83"/>
                    </a:lnTo>
                    <a:lnTo>
                      <a:pt x="181" y="64"/>
                    </a:lnTo>
                    <a:lnTo>
                      <a:pt x="194" y="46"/>
                    </a:lnTo>
                    <a:lnTo>
                      <a:pt x="208" y="30"/>
                    </a:lnTo>
                    <a:lnTo>
                      <a:pt x="224" y="18"/>
                    </a:lnTo>
                    <a:lnTo>
                      <a:pt x="233" y="14"/>
                    </a:lnTo>
                    <a:lnTo>
                      <a:pt x="242" y="9"/>
                    </a:lnTo>
                    <a:lnTo>
                      <a:pt x="250" y="5"/>
                    </a:lnTo>
                    <a:lnTo>
                      <a:pt x="259" y="3"/>
                    </a:lnTo>
                    <a:lnTo>
                      <a:pt x="270" y="2"/>
                    </a:lnTo>
                    <a:lnTo>
                      <a:pt x="281" y="0"/>
                    </a:lnTo>
                    <a:lnTo>
                      <a:pt x="295" y="2"/>
                    </a:lnTo>
                    <a:lnTo>
                      <a:pt x="309" y="5"/>
                    </a:lnTo>
                    <a:lnTo>
                      <a:pt x="324" y="9"/>
                    </a:lnTo>
                    <a:lnTo>
                      <a:pt x="340" y="17"/>
                    </a:lnTo>
                    <a:lnTo>
                      <a:pt x="355" y="9"/>
                    </a:lnTo>
                    <a:lnTo>
                      <a:pt x="370" y="5"/>
                    </a:lnTo>
                    <a:lnTo>
                      <a:pt x="386" y="2"/>
                    </a:lnTo>
                    <a:lnTo>
                      <a:pt x="399" y="0"/>
                    </a:lnTo>
                    <a:lnTo>
                      <a:pt x="411" y="2"/>
                    </a:lnTo>
                    <a:lnTo>
                      <a:pt x="420" y="3"/>
                    </a:lnTo>
                    <a:lnTo>
                      <a:pt x="430" y="5"/>
                    </a:lnTo>
                    <a:lnTo>
                      <a:pt x="439" y="9"/>
                    </a:lnTo>
                    <a:lnTo>
                      <a:pt x="448" y="14"/>
                    </a:lnTo>
                    <a:lnTo>
                      <a:pt x="457" y="18"/>
                    </a:lnTo>
                    <a:lnTo>
                      <a:pt x="473" y="30"/>
                    </a:lnTo>
                    <a:lnTo>
                      <a:pt x="486" y="46"/>
                    </a:lnTo>
                    <a:lnTo>
                      <a:pt x="499" y="64"/>
                    </a:lnTo>
                    <a:lnTo>
                      <a:pt x="510" y="83"/>
                    </a:lnTo>
                    <a:lnTo>
                      <a:pt x="520" y="105"/>
                    </a:lnTo>
                    <a:lnTo>
                      <a:pt x="529" y="127"/>
                    </a:lnTo>
                    <a:lnTo>
                      <a:pt x="538" y="151"/>
                    </a:lnTo>
                    <a:lnTo>
                      <a:pt x="544" y="176"/>
                    </a:lnTo>
                    <a:lnTo>
                      <a:pt x="551" y="201"/>
                    </a:lnTo>
                    <a:lnTo>
                      <a:pt x="561" y="249"/>
                    </a:lnTo>
                    <a:lnTo>
                      <a:pt x="570" y="295"/>
                    </a:lnTo>
                    <a:lnTo>
                      <a:pt x="582" y="352"/>
                    </a:lnTo>
                    <a:lnTo>
                      <a:pt x="582" y="358"/>
                    </a:lnTo>
                    <a:lnTo>
                      <a:pt x="582" y="364"/>
                    </a:lnTo>
                    <a:lnTo>
                      <a:pt x="580" y="369"/>
                    </a:lnTo>
                    <a:lnTo>
                      <a:pt x="577" y="373"/>
                    </a:lnTo>
                    <a:lnTo>
                      <a:pt x="572" y="377"/>
                    </a:lnTo>
                    <a:lnTo>
                      <a:pt x="560" y="382"/>
                    </a:lnTo>
                    <a:lnTo>
                      <a:pt x="545" y="386"/>
                    </a:lnTo>
                    <a:lnTo>
                      <a:pt x="526" y="389"/>
                    </a:lnTo>
                    <a:lnTo>
                      <a:pt x="482" y="395"/>
                    </a:lnTo>
                    <a:lnTo>
                      <a:pt x="433" y="401"/>
                    </a:lnTo>
                    <a:lnTo>
                      <a:pt x="430" y="413"/>
                    </a:lnTo>
                    <a:lnTo>
                      <a:pt x="427" y="423"/>
                    </a:lnTo>
                    <a:lnTo>
                      <a:pt x="427" y="432"/>
                    </a:lnTo>
                    <a:lnTo>
                      <a:pt x="429" y="441"/>
                    </a:lnTo>
                    <a:lnTo>
                      <a:pt x="434" y="451"/>
                    </a:lnTo>
                    <a:lnTo>
                      <a:pt x="442" y="460"/>
                    </a:lnTo>
                    <a:lnTo>
                      <a:pt x="451" y="469"/>
                    </a:lnTo>
                    <a:lnTo>
                      <a:pt x="463" y="476"/>
                    </a:lnTo>
                    <a:lnTo>
                      <a:pt x="476" y="482"/>
                    </a:lnTo>
                    <a:lnTo>
                      <a:pt x="489" y="489"/>
                    </a:lnTo>
                    <a:lnTo>
                      <a:pt x="517" y="500"/>
                    </a:lnTo>
                    <a:lnTo>
                      <a:pt x="545" y="513"/>
                    </a:lnTo>
                    <a:lnTo>
                      <a:pt x="570" y="525"/>
                    </a:lnTo>
                    <a:lnTo>
                      <a:pt x="589" y="538"/>
                    </a:lnTo>
                    <a:lnTo>
                      <a:pt x="608" y="551"/>
                    </a:lnTo>
                    <a:lnTo>
                      <a:pt x="625" y="566"/>
                    </a:lnTo>
                    <a:lnTo>
                      <a:pt x="639" y="582"/>
                    </a:lnTo>
                    <a:lnTo>
                      <a:pt x="651" y="601"/>
                    </a:lnTo>
                    <a:lnTo>
                      <a:pt x="663" y="621"/>
                    </a:lnTo>
                    <a:lnTo>
                      <a:pt x="672" y="643"/>
                    </a:lnTo>
                    <a:lnTo>
                      <a:pt x="679" y="668"/>
                    </a:lnTo>
                    <a:lnTo>
                      <a:pt x="679" y="673"/>
                    </a:lnTo>
                    <a:lnTo>
                      <a:pt x="679" y="678"/>
                    </a:lnTo>
                    <a:lnTo>
                      <a:pt x="676" y="685"/>
                    </a:lnTo>
                    <a:lnTo>
                      <a:pt x="670" y="693"/>
                    </a:lnTo>
                    <a:lnTo>
                      <a:pt x="661" y="697"/>
                    </a:lnTo>
                    <a:lnTo>
                      <a:pt x="644" y="702"/>
                    </a:lnTo>
                    <a:lnTo>
                      <a:pt x="620" y="706"/>
                    </a:lnTo>
                    <a:lnTo>
                      <a:pt x="588" y="710"/>
                    </a:lnTo>
                  </a:path>
                </a:pathLst>
              </a:custGeom>
              <a:solidFill>
                <a:schemeClr val="bg1"/>
              </a:solidFill>
              <a:ln>
                <a:noFill/>
              </a:ln>
            </p:spPr>
            <p:txBody>
              <a:bodyPr wrap="none" anchor="ctr"/>
              <a:lstStyle/>
              <a:p>
                <a:endParaRPr lang="en-US"/>
              </a:p>
            </p:txBody>
          </p:sp>
          <p:sp>
            <p:nvSpPr>
              <p:cNvPr id="27" name="Freeform 5"/>
              <p:cNvSpPr>
                <a:spLocks/>
              </p:cNvSpPr>
              <p:nvPr/>
            </p:nvSpPr>
            <p:spPr bwMode="auto">
              <a:xfrm>
                <a:off x="8558212" y="4852988"/>
                <a:ext cx="644526" cy="730250"/>
              </a:xfrm>
              <a:custGeom>
                <a:avLst/>
                <a:gdLst>
                  <a:gd name="T0" fmla="*/ 352 w 352"/>
                  <a:gd name="T1" fmla="*/ 201 h 400"/>
                  <a:gd name="T2" fmla="*/ 352 w 352"/>
                  <a:gd name="T3" fmla="*/ 339 h 400"/>
                  <a:gd name="T4" fmla="*/ 291 w 352"/>
                  <a:gd name="T5" fmla="*/ 400 h 400"/>
                  <a:gd name="T6" fmla="*/ 61 w 352"/>
                  <a:gd name="T7" fmla="*/ 400 h 400"/>
                  <a:gd name="T8" fmla="*/ 0 w 352"/>
                  <a:gd name="T9" fmla="*/ 339 h 400"/>
                  <a:gd name="T10" fmla="*/ 0 w 352"/>
                  <a:gd name="T11" fmla="*/ 61 h 400"/>
                  <a:gd name="T12" fmla="*/ 6 w 352"/>
                  <a:gd name="T13" fmla="*/ 28 h 400"/>
                  <a:gd name="T14" fmla="*/ 43 w 352"/>
                  <a:gd name="T15" fmla="*/ 1 h 400"/>
                  <a:gd name="T16" fmla="*/ 97 w 352"/>
                  <a:gd name="T17" fmla="*/ 0 h 400"/>
                  <a:gd name="T18" fmla="*/ 112 w 352"/>
                  <a:gd name="T19" fmla="*/ 15 h 400"/>
                  <a:gd name="T20" fmla="*/ 112 w 352"/>
                  <a:gd name="T21" fmla="*/ 23 h 400"/>
                  <a:gd name="T22" fmla="*/ 87 w 352"/>
                  <a:gd name="T23" fmla="*/ 48 h 400"/>
                  <a:gd name="T24" fmla="*/ 61 w 352"/>
                  <a:gd name="T25" fmla="*/ 48 h 400"/>
                  <a:gd name="T26" fmla="*/ 48 w 352"/>
                  <a:gd name="T27" fmla="*/ 61 h 400"/>
                  <a:gd name="T28" fmla="*/ 48 w 352"/>
                  <a:gd name="T29" fmla="*/ 75 h 400"/>
                  <a:gd name="T30" fmla="*/ 48 w 352"/>
                  <a:gd name="T31" fmla="*/ 325 h 400"/>
                  <a:gd name="T32" fmla="*/ 48 w 352"/>
                  <a:gd name="T33" fmla="*/ 337 h 400"/>
                  <a:gd name="T34" fmla="*/ 63 w 352"/>
                  <a:gd name="T35" fmla="*/ 352 h 400"/>
                  <a:gd name="T36" fmla="*/ 75 w 352"/>
                  <a:gd name="T37" fmla="*/ 352 h 400"/>
                  <a:gd name="T38" fmla="*/ 277 w 352"/>
                  <a:gd name="T39" fmla="*/ 352 h 400"/>
                  <a:gd name="T40" fmla="*/ 291 w 352"/>
                  <a:gd name="T41" fmla="*/ 352 h 400"/>
                  <a:gd name="T42" fmla="*/ 304 w 352"/>
                  <a:gd name="T43" fmla="*/ 339 h 400"/>
                  <a:gd name="T44" fmla="*/ 304 w 352"/>
                  <a:gd name="T45" fmla="*/ 323 h 400"/>
                  <a:gd name="T46" fmla="*/ 304 w 352"/>
                  <a:gd name="T47" fmla="*/ 77 h 400"/>
                  <a:gd name="T48" fmla="*/ 304 w 352"/>
                  <a:gd name="T49" fmla="*/ 63 h 400"/>
                  <a:gd name="T50" fmla="*/ 289 w 352"/>
                  <a:gd name="T51" fmla="*/ 48 h 400"/>
                  <a:gd name="T52" fmla="*/ 257 w 352"/>
                  <a:gd name="T53" fmla="*/ 48 h 400"/>
                  <a:gd name="T54" fmla="*/ 240 w 352"/>
                  <a:gd name="T55" fmla="*/ 31 h 400"/>
                  <a:gd name="T56" fmla="*/ 240 w 352"/>
                  <a:gd name="T57" fmla="*/ 27 h 400"/>
                  <a:gd name="T58" fmla="*/ 265 w 352"/>
                  <a:gd name="T59" fmla="*/ 0 h 400"/>
                  <a:gd name="T60" fmla="*/ 299 w 352"/>
                  <a:gd name="T61" fmla="*/ 0 h 400"/>
                  <a:gd name="T62" fmla="*/ 352 w 352"/>
                  <a:gd name="T63" fmla="*/ 53 h 400"/>
                  <a:gd name="T64" fmla="*/ 352 w 352"/>
                  <a:gd name="T65" fmla="*/ 201 h 400"/>
                  <a:gd name="T66" fmla="*/ 352 w 352"/>
                  <a:gd name="T67" fmla="*/ 2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2" h="400">
                    <a:moveTo>
                      <a:pt x="352" y="201"/>
                    </a:moveTo>
                    <a:cubicBezTo>
                      <a:pt x="352" y="247"/>
                      <a:pt x="352" y="293"/>
                      <a:pt x="352" y="339"/>
                    </a:cubicBezTo>
                    <a:cubicBezTo>
                      <a:pt x="352" y="381"/>
                      <a:pt x="333" y="400"/>
                      <a:pt x="291" y="400"/>
                    </a:cubicBezTo>
                    <a:cubicBezTo>
                      <a:pt x="214" y="400"/>
                      <a:pt x="138" y="400"/>
                      <a:pt x="61" y="400"/>
                    </a:cubicBezTo>
                    <a:cubicBezTo>
                      <a:pt x="19" y="400"/>
                      <a:pt x="0" y="381"/>
                      <a:pt x="0" y="339"/>
                    </a:cubicBezTo>
                    <a:cubicBezTo>
                      <a:pt x="0" y="246"/>
                      <a:pt x="0" y="154"/>
                      <a:pt x="0" y="61"/>
                    </a:cubicBezTo>
                    <a:cubicBezTo>
                      <a:pt x="0" y="50"/>
                      <a:pt x="2" y="38"/>
                      <a:pt x="6" y="28"/>
                    </a:cubicBezTo>
                    <a:cubicBezTo>
                      <a:pt x="13" y="12"/>
                      <a:pt x="26" y="2"/>
                      <a:pt x="43" y="1"/>
                    </a:cubicBezTo>
                    <a:cubicBezTo>
                      <a:pt x="61" y="0"/>
                      <a:pt x="79" y="0"/>
                      <a:pt x="97" y="0"/>
                    </a:cubicBezTo>
                    <a:cubicBezTo>
                      <a:pt x="107" y="0"/>
                      <a:pt x="112" y="5"/>
                      <a:pt x="112" y="15"/>
                    </a:cubicBezTo>
                    <a:cubicBezTo>
                      <a:pt x="112" y="18"/>
                      <a:pt x="112" y="20"/>
                      <a:pt x="112" y="23"/>
                    </a:cubicBezTo>
                    <a:cubicBezTo>
                      <a:pt x="112" y="46"/>
                      <a:pt x="110" y="48"/>
                      <a:pt x="87" y="48"/>
                    </a:cubicBezTo>
                    <a:cubicBezTo>
                      <a:pt x="78" y="48"/>
                      <a:pt x="70" y="48"/>
                      <a:pt x="61" y="48"/>
                    </a:cubicBezTo>
                    <a:cubicBezTo>
                      <a:pt x="53" y="49"/>
                      <a:pt x="49" y="53"/>
                      <a:pt x="48" y="61"/>
                    </a:cubicBezTo>
                    <a:cubicBezTo>
                      <a:pt x="48" y="66"/>
                      <a:pt x="48" y="71"/>
                      <a:pt x="48" y="75"/>
                    </a:cubicBezTo>
                    <a:cubicBezTo>
                      <a:pt x="48" y="158"/>
                      <a:pt x="48" y="242"/>
                      <a:pt x="48" y="325"/>
                    </a:cubicBezTo>
                    <a:cubicBezTo>
                      <a:pt x="48" y="329"/>
                      <a:pt x="48" y="333"/>
                      <a:pt x="48" y="337"/>
                    </a:cubicBezTo>
                    <a:cubicBezTo>
                      <a:pt x="48" y="347"/>
                      <a:pt x="54" y="352"/>
                      <a:pt x="63" y="352"/>
                    </a:cubicBezTo>
                    <a:cubicBezTo>
                      <a:pt x="67" y="352"/>
                      <a:pt x="71" y="352"/>
                      <a:pt x="75" y="352"/>
                    </a:cubicBezTo>
                    <a:cubicBezTo>
                      <a:pt x="142" y="352"/>
                      <a:pt x="210" y="352"/>
                      <a:pt x="277" y="352"/>
                    </a:cubicBezTo>
                    <a:cubicBezTo>
                      <a:pt x="282" y="352"/>
                      <a:pt x="286" y="352"/>
                      <a:pt x="291" y="352"/>
                    </a:cubicBezTo>
                    <a:cubicBezTo>
                      <a:pt x="299" y="351"/>
                      <a:pt x="303" y="347"/>
                      <a:pt x="304" y="339"/>
                    </a:cubicBezTo>
                    <a:cubicBezTo>
                      <a:pt x="304" y="333"/>
                      <a:pt x="304" y="328"/>
                      <a:pt x="304" y="323"/>
                    </a:cubicBezTo>
                    <a:cubicBezTo>
                      <a:pt x="304" y="241"/>
                      <a:pt x="304" y="159"/>
                      <a:pt x="304" y="77"/>
                    </a:cubicBezTo>
                    <a:cubicBezTo>
                      <a:pt x="304" y="72"/>
                      <a:pt x="304" y="68"/>
                      <a:pt x="304" y="63"/>
                    </a:cubicBezTo>
                    <a:cubicBezTo>
                      <a:pt x="304" y="53"/>
                      <a:pt x="298" y="48"/>
                      <a:pt x="289" y="48"/>
                    </a:cubicBezTo>
                    <a:cubicBezTo>
                      <a:pt x="278" y="48"/>
                      <a:pt x="267" y="48"/>
                      <a:pt x="257" y="48"/>
                    </a:cubicBezTo>
                    <a:cubicBezTo>
                      <a:pt x="243" y="47"/>
                      <a:pt x="241" y="45"/>
                      <a:pt x="240" y="31"/>
                    </a:cubicBezTo>
                    <a:cubicBezTo>
                      <a:pt x="240" y="29"/>
                      <a:pt x="240" y="28"/>
                      <a:pt x="240" y="27"/>
                    </a:cubicBezTo>
                    <a:cubicBezTo>
                      <a:pt x="239" y="2"/>
                      <a:pt x="241" y="0"/>
                      <a:pt x="265" y="0"/>
                    </a:cubicBezTo>
                    <a:cubicBezTo>
                      <a:pt x="277" y="0"/>
                      <a:pt x="288" y="0"/>
                      <a:pt x="299" y="0"/>
                    </a:cubicBezTo>
                    <a:cubicBezTo>
                      <a:pt x="332" y="1"/>
                      <a:pt x="351" y="21"/>
                      <a:pt x="352" y="53"/>
                    </a:cubicBezTo>
                    <a:cubicBezTo>
                      <a:pt x="352" y="102"/>
                      <a:pt x="352" y="152"/>
                      <a:pt x="352" y="201"/>
                    </a:cubicBezTo>
                    <a:cubicBezTo>
                      <a:pt x="352" y="201"/>
                      <a:pt x="352" y="201"/>
                      <a:pt x="352" y="2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noEditPoints="1"/>
              </p:cNvSpPr>
              <p:nvPr/>
            </p:nvSpPr>
            <p:spPr bwMode="auto">
              <a:xfrm>
                <a:off x="8793163" y="4727575"/>
                <a:ext cx="174625" cy="301625"/>
              </a:xfrm>
              <a:custGeom>
                <a:avLst/>
                <a:gdLst>
                  <a:gd name="T0" fmla="*/ 0 w 96"/>
                  <a:gd name="T1" fmla="*/ 83 h 165"/>
                  <a:gd name="T2" fmla="*/ 0 w 96"/>
                  <a:gd name="T3" fmla="*/ 41 h 165"/>
                  <a:gd name="T4" fmla="*/ 36 w 96"/>
                  <a:gd name="T5" fmla="*/ 4 h 165"/>
                  <a:gd name="T6" fmla="*/ 96 w 96"/>
                  <a:gd name="T7" fmla="*/ 60 h 165"/>
                  <a:gd name="T8" fmla="*/ 96 w 96"/>
                  <a:gd name="T9" fmla="*/ 122 h 165"/>
                  <a:gd name="T10" fmla="*/ 55 w 96"/>
                  <a:gd name="T11" fmla="*/ 164 h 165"/>
                  <a:gd name="T12" fmla="*/ 0 w 96"/>
                  <a:gd name="T13" fmla="*/ 111 h 165"/>
                  <a:gd name="T14" fmla="*/ 0 w 96"/>
                  <a:gd name="T15" fmla="*/ 83 h 165"/>
                  <a:gd name="T16" fmla="*/ 0 w 96"/>
                  <a:gd name="T17" fmla="*/ 83 h 165"/>
                  <a:gd name="T18" fmla="*/ 67 w 96"/>
                  <a:gd name="T19" fmla="*/ 52 h 165"/>
                  <a:gd name="T20" fmla="*/ 48 w 96"/>
                  <a:gd name="T21" fmla="*/ 33 h 165"/>
                  <a:gd name="T22" fmla="*/ 29 w 96"/>
                  <a:gd name="T23" fmla="*/ 51 h 165"/>
                  <a:gd name="T24" fmla="*/ 47 w 96"/>
                  <a:gd name="T25" fmla="*/ 71 h 165"/>
                  <a:gd name="T26" fmla="*/ 67 w 96"/>
                  <a:gd name="T27" fmla="*/ 5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65">
                    <a:moveTo>
                      <a:pt x="0" y="83"/>
                    </a:moveTo>
                    <a:cubicBezTo>
                      <a:pt x="0" y="69"/>
                      <a:pt x="0" y="55"/>
                      <a:pt x="0" y="41"/>
                    </a:cubicBezTo>
                    <a:cubicBezTo>
                      <a:pt x="1" y="18"/>
                      <a:pt x="13" y="6"/>
                      <a:pt x="36" y="4"/>
                    </a:cubicBezTo>
                    <a:cubicBezTo>
                      <a:pt x="83" y="0"/>
                      <a:pt x="96" y="12"/>
                      <a:pt x="96" y="60"/>
                    </a:cubicBezTo>
                    <a:cubicBezTo>
                      <a:pt x="96" y="80"/>
                      <a:pt x="96" y="101"/>
                      <a:pt x="96" y="122"/>
                    </a:cubicBezTo>
                    <a:cubicBezTo>
                      <a:pt x="95" y="151"/>
                      <a:pt x="83" y="163"/>
                      <a:pt x="55" y="164"/>
                    </a:cubicBezTo>
                    <a:cubicBezTo>
                      <a:pt x="11" y="165"/>
                      <a:pt x="0" y="155"/>
                      <a:pt x="0" y="111"/>
                    </a:cubicBezTo>
                    <a:cubicBezTo>
                      <a:pt x="0" y="102"/>
                      <a:pt x="0" y="93"/>
                      <a:pt x="0" y="83"/>
                    </a:cubicBezTo>
                    <a:cubicBezTo>
                      <a:pt x="0" y="83"/>
                      <a:pt x="0" y="83"/>
                      <a:pt x="0" y="83"/>
                    </a:cubicBezTo>
                    <a:close/>
                    <a:moveTo>
                      <a:pt x="67" y="52"/>
                    </a:moveTo>
                    <a:cubicBezTo>
                      <a:pt x="67" y="42"/>
                      <a:pt x="59" y="33"/>
                      <a:pt x="48" y="33"/>
                    </a:cubicBezTo>
                    <a:cubicBezTo>
                      <a:pt x="38" y="33"/>
                      <a:pt x="29" y="41"/>
                      <a:pt x="29" y="51"/>
                    </a:cubicBezTo>
                    <a:cubicBezTo>
                      <a:pt x="29" y="62"/>
                      <a:pt x="37" y="71"/>
                      <a:pt x="47" y="71"/>
                    </a:cubicBezTo>
                    <a:cubicBezTo>
                      <a:pt x="58" y="71"/>
                      <a:pt x="67" y="63"/>
                      <a:pt x="6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30"/>
          <p:cNvGrpSpPr/>
          <p:nvPr/>
        </p:nvGrpSpPr>
        <p:grpSpPr>
          <a:xfrm>
            <a:off x="4987354" y="3440679"/>
            <a:ext cx="738333" cy="808911"/>
            <a:chOff x="4230624" y="3188208"/>
            <a:chExt cx="822960" cy="822960"/>
          </a:xfrm>
        </p:grpSpPr>
        <p:sp>
          <p:nvSpPr>
            <p:cNvPr id="32" name="Rounded Rectangle 46"/>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33" name="Group 32"/>
            <p:cNvGrpSpPr/>
            <p:nvPr/>
          </p:nvGrpSpPr>
          <p:grpSpPr>
            <a:xfrm>
              <a:off x="4351592" y="3320754"/>
              <a:ext cx="570674" cy="570674"/>
              <a:chOff x="4351592" y="3288094"/>
              <a:chExt cx="570674" cy="570674"/>
            </a:xfrm>
          </p:grpSpPr>
          <p:sp>
            <p:nvSpPr>
              <p:cNvPr id="34"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5" name="Oval 34"/>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grpSp>
        <p:nvGrpSpPr>
          <p:cNvPr id="39" name="Group 38"/>
          <p:cNvGrpSpPr/>
          <p:nvPr/>
        </p:nvGrpSpPr>
        <p:grpSpPr>
          <a:xfrm>
            <a:off x="4957924" y="5930191"/>
            <a:ext cx="758010" cy="783763"/>
            <a:chOff x="4888990" y="5583935"/>
            <a:chExt cx="822960" cy="822960"/>
          </a:xfrm>
        </p:grpSpPr>
        <p:sp>
          <p:nvSpPr>
            <p:cNvPr id="40" name="Rounded Rectangle 79"/>
            <p:cNvSpPr/>
            <p:nvPr/>
          </p:nvSpPr>
          <p:spPr bwMode="auto">
            <a:xfrm>
              <a:off x="4888990" y="5583935"/>
              <a:ext cx="822960" cy="822960"/>
            </a:xfrm>
            <a:prstGeom prst="roundRect">
              <a:avLst>
                <a:gd name="adj" fmla="val 10667"/>
              </a:avLst>
            </a:prstGeom>
            <a:solidFill>
              <a:schemeClr val="accent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1" name="Freeform 151"/>
            <p:cNvSpPr>
              <a:spLocks noChangeArrowheads="1"/>
            </p:cNvSpPr>
            <p:nvPr/>
          </p:nvSpPr>
          <p:spPr bwMode="auto">
            <a:xfrm>
              <a:off x="5005072" y="5779009"/>
              <a:ext cx="572768" cy="428178"/>
            </a:xfrm>
            <a:custGeom>
              <a:avLst/>
              <a:gdLst>
                <a:gd name="T0" fmla="*/ 84440134 w 727"/>
                <a:gd name="T1" fmla="*/ 60829706 h 573"/>
                <a:gd name="T2" fmla="*/ 84440134 w 727"/>
                <a:gd name="T3" fmla="*/ 61643813 h 573"/>
                <a:gd name="T4" fmla="*/ 83974811 w 727"/>
                <a:gd name="T5" fmla="*/ 63039279 h 573"/>
                <a:gd name="T6" fmla="*/ 82928004 w 727"/>
                <a:gd name="T7" fmla="*/ 64318882 h 573"/>
                <a:gd name="T8" fmla="*/ 81532375 w 727"/>
                <a:gd name="T9" fmla="*/ 64784038 h 573"/>
                <a:gd name="T10" fmla="*/ 80718230 w 727"/>
                <a:gd name="T11" fmla="*/ 65016786 h 573"/>
                <a:gd name="T12" fmla="*/ 61527229 w 727"/>
                <a:gd name="T13" fmla="*/ 66179845 h 573"/>
                <a:gd name="T14" fmla="*/ 42336227 w 727"/>
                <a:gd name="T15" fmla="*/ 66528796 h 573"/>
                <a:gd name="T16" fmla="*/ 32682646 w 727"/>
                <a:gd name="T17" fmla="*/ 66528796 h 573"/>
                <a:gd name="T18" fmla="*/ 13491645 w 727"/>
                <a:gd name="T19" fmla="*/ 65598145 h 573"/>
                <a:gd name="T20" fmla="*/ 3954565 w 727"/>
                <a:gd name="T21" fmla="*/ 65016786 h 573"/>
                <a:gd name="T22" fmla="*/ 2442435 w 727"/>
                <a:gd name="T23" fmla="*/ 64667834 h 573"/>
                <a:gd name="T24" fmla="*/ 1046807 w 727"/>
                <a:gd name="T25" fmla="*/ 63737183 h 573"/>
                <a:gd name="T26" fmla="*/ 348822 w 727"/>
                <a:gd name="T27" fmla="*/ 62341717 h 573"/>
                <a:gd name="T28" fmla="*/ 0 w 727"/>
                <a:gd name="T29" fmla="*/ 60829706 h 573"/>
                <a:gd name="T30" fmla="*/ 0 w 727"/>
                <a:gd name="T31" fmla="*/ 5699090 h 573"/>
                <a:gd name="T32" fmla="*/ 348822 w 727"/>
                <a:gd name="T33" fmla="*/ 4187079 h 573"/>
                <a:gd name="T34" fmla="*/ 1046807 w 727"/>
                <a:gd name="T35" fmla="*/ 2791273 h 573"/>
                <a:gd name="T36" fmla="*/ 2442435 w 727"/>
                <a:gd name="T37" fmla="*/ 1860962 h 573"/>
                <a:gd name="T38" fmla="*/ 3954565 w 727"/>
                <a:gd name="T39" fmla="*/ 1512010 h 573"/>
                <a:gd name="T40" fmla="*/ 13375485 w 727"/>
                <a:gd name="T41" fmla="*/ 930311 h 573"/>
                <a:gd name="T42" fmla="*/ 32566486 w 727"/>
                <a:gd name="T43" fmla="*/ 0 h 573"/>
                <a:gd name="T44" fmla="*/ 42336227 w 727"/>
                <a:gd name="T45" fmla="*/ 0 h 573"/>
                <a:gd name="T46" fmla="*/ 61527229 w 727"/>
                <a:gd name="T47" fmla="*/ 348952 h 573"/>
                <a:gd name="T48" fmla="*/ 80718230 w 727"/>
                <a:gd name="T49" fmla="*/ 1512010 h 573"/>
                <a:gd name="T50" fmla="*/ 81532375 w 727"/>
                <a:gd name="T51" fmla="*/ 1744758 h 573"/>
                <a:gd name="T52" fmla="*/ 82928004 w 727"/>
                <a:gd name="T53" fmla="*/ 2209914 h 573"/>
                <a:gd name="T54" fmla="*/ 83974811 w 727"/>
                <a:gd name="T55" fmla="*/ 3489176 h 573"/>
                <a:gd name="T56" fmla="*/ 84440134 w 727"/>
                <a:gd name="T57" fmla="*/ 4768779 h 573"/>
                <a:gd name="T58" fmla="*/ 8374113 w 727"/>
                <a:gd name="T59" fmla="*/ 10700276 h 573"/>
                <a:gd name="T60" fmla="*/ 76065680 w 727"/>
                <a:gd name="T61" fmla="*/ 19190979 h 573"/>
                <a:gd name="T62" fmla="*/ 8374113 w 727"/>
                <a:gd name="T63" fmla="*/ 10700276 h 573"/>
                <a:gd name="T64" fmla="*/ 25355340 w 727"/>
                <a:gd name="T65" fmla="*/ 38963317 h 573"/>
                <a:gd name="T66" fmla="*/ 8374113 w 727"/>
                <a:gd name="T67" fmla="*/ 27565138 h 573"/>
                <a:gd name="T68" fmla="*/ 8374113 w 727"/>
                <a:gd name="T69" fmla="*/ 55828179 h 573"/>
                <a:gd name="T70" fmla="*/ 25355340 w 727"/>
                <a:gd name="T71" fmla="*/ 47337817 h 573"/>
                <a:gd name="T72" fmla="*/ 8374113 w 727"/>
                <a:gd name="T73" fmla="*/ 55828179 h 573"/>
                <a:gd name="T74" fmla="*/ 76065680 w 727"/>
                <a:gd name="T75" fmla="*/ 38963317 h 573"/>
                <a:gd name="T76" fmla="*/ 33729453 w 727"/>
                <a:gd name="T77" fmla="*/ 27565138 h 573"/>
                <a:gd name="T78" fmla="*/ 76065680 w 727"/>
                <a:gd name="T79" fmla="*/ 55828179 h 573"/>
                <a:gd name="T80" fmla="*/ 33729453 w 727"/>
                <a:gd name="T81" fmla="*/ 47337817 h 573"/>
                <a:gd name="T82" fmla="*/ 76065680 w 727"/>
                <a:gd name="T83" fmla="*/ 55828179 h 5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27" h="573">
                  <a:moveTo>
                    <a:pt x="726" y="49"/>
                  </a:moveTo>
                  <a:lnTo>
                    <a:pt x="726" y="523"/>
                  </a:lnTo>
                  <a:lnTo>
                    <a:pt x="726" y="530"/>
                  </a:lnTo>
                  <a:lnTo>
                    <a:pt x="725" y="536"/>
                  </a:lnTo>
                  <a:lnTo>
                    <a:pt x="722" y="542"/>
                  </a:lnTo>
                  <a:lnTo>
                    <a:pt x="717" y="548"/>
                  </a:lnTo>
                  <a:lnTo>
                    <a:pt x="713" y="553"/>
                  </a:lnTo>
                  <a:lnTo>
                    <a:pt x="707" y="556"/>
                  </a:lnTo>
                  <a:lnTo>
                    <a:pt x="701" y="557"/>
                  </a:lnTo>
                  <a:lnTo>
                    <a:pt x="694" y="559"/>
                  </a:lnTo>
                  <a:lnTo>
                    <a:pt x="611" y="564"/>
                  </a:lnTo>
                  <a:lnTo>
                    <a:pt x="529" y="569"/>
                  </a:lnTo>
                  <a:lnTo>
                    <a:pt x="446" y="572"/>
                  </a:lnTo>
                  <a:lnTo>
                    <a:pt x="364" y="572"/>
                  </a:lnTo>
                  <a:lnTo>
                    <a:pt x="281" y="572"/>
                  </a:lnTo>
                  <a:lnTo>
                    <a:pt x="199" y="569"/>
                  </a:lnTo>
                  <a:lnTo>
                    <a:pt x="116" y="564"/>
                  </a:lnTo>
                  <a:lnTo>
                    <a:pt x="34" y="559"/>
                  </a:lnTo>
                  <a:lnTo>
                    <a:pt x="26" y="557"/>
                  </a:lnTo>
                  <a:lnTo>
                    <a:pt x="21" y="556"/>
                  </a:lnTo>
                  <a:lnTo>
                    <a:pt x="15" y="553"/>
                  </a:lnTo>
                  <a:lnTo>
                    <a:pt x="9" y="548"/>
                  </a:lnTo>
                  <a:lnTo>
                    <a:pt x="6" y="542"/>
                  </a:lnTo>
                  <a:lnTo>
                    <a:pt x="3" y="536"/>
                  </a:lnTo>
                  <a:lnTo>
                    <a:pt x="0" y="530"/>
                  </a:lnTo>
                  <a:lnTo>
                    <a:pt x="0" y="523"/>
                  </a:lnTo>
                  <a:lnTo>
                    <a:pt x="0" y="49"/>
                  </a:lnTo>
                  <a:lnTo>
                    <a:pt x="0" y="41"/>
                  </a:lnTo>
                  <a:lnTo>
                    <a:pt x="3" y="36"/>
                  </a:lnTo>
                  <a:lnTo>
                    <a:pt x="6" y="30"/>
                  </a:lnTo>
                  <a:lnTo>
                    <a:pt x="9" y="24"/>
                  </a:lnTo>
                  <a:lnTo>
                    <a:pt x="15" y="19"/>
                  </a:lnTo>
                  <a:lnTo>
                    <a:pt x="21" y="16"/>
                  </a:lnTo>
                  <a:lnTo>
                    <a:pt x="26" y="15"/>
                  </a:lnTo>
                  <a:lnTo>
                    <a:pt x="34" y="13"/>
                  </a:lnTo>
                  <a:lnTo>
                    <a:pt x="115" y="8"/>
                  </a:lnTo>
                  <a:lnTo>
                    <a:pt x="197" y="3"/>
                  </a:lnTo>
                  <a:lnTo>
                    <a:pt x="280" y="0"/>
                  </a:lnTo>
                  <a:lnTo>
                    <a:pt x="364" y="0"/>
                  </a:lnTo>
                  <a:lnTo>
                    <a:pt x="446" y="0"/>
                  </a:lnTo>
                  <a:lnTo>
                    <a:pt x="529" y="3"/>
                  </a:lnTo>
                  <a:lnTo>
                    <a:pt x="611" y="8"/>
                  </a:lnTo>
                  <a:lnTo>
                    <a:pt x="694" y="13"/>
                  </a:lnTo>
                  <a:lnTo>
                    <a:pt x="701" y="15"/>
                  </a:lnTo>
                  <a:lnTo>
                    <a:pt x="707" y="16"/>
                  </a:lnTo>
                  <a:lnTo>
                    <a:pt x="713" y="19"/>
                  </a:lnTo>
                  <a:lnTo>
                    <a:pt x="717" y="24"/>
                  </a:lnTo>
                  <a:lnTo>
                    <a:pt x="722" y="30"/>
                  </a:lnTo>
                  <a:lnTo>
                    <a:pt x="725" y="36"/>
                  </a:lnTo>
                  <a:lnTo>
                    <a:pt x="726" y="41"/>
                  </a:lnTo>
                  <a:lnTo>
                    <a:pt x="726" y="49"/>
                  </a:lnTo>
                  <a:close/>
                  <a:moveTo>
                    <a:pt x="72" y="92"/>
                  </a:moveTo>
                  <a:lnTo>
                    <a:pt x="72" y="165"/>
                  </a:lnTo>
                  <a:lnTo>
                    <a:pt x="654" y="165"/>
                  </a:lnTo>
                  <a:lnTo>
                    <a:pt x="654" y="92"/>
                  </a:lnTo>
                  <a:lnTo>
                    <a:pt x="72" y="92"/>
                  </a:lnTo>
                  <a:close/>
                  <a:moveTo>
                    <a:pt x="72" y="335"/>
                  </a:moveTo>
                  <a:lnTo>
                    <a:pt x="218" y="335"/>
                  </a:lnTo>
                  <a:lnTo>
                    <a:pt x="218" y="237"/>
                  </a:lnTo>
                  <a:lnTo>
                    <a:pt x="72" y="237"/>
                  </a:lnTo>
                  <a:lnTo>
                    <a:pt x="72" y="335"/>
                  </a:lnTo>
                  <a:close/>
                  <a:moveTo>
                    <a:pt x="72" y="480"/>
                  </a:moveTo>
                  <a:lnTo>
                    <a:pt x="218" y="480"/>
                  </a:lnTo>
                  <a:lnTo>
                    <a:pt x="218" y="407"/>
                  </a:lnTo>
                  <a:lnTo>
                    <a:pt x="72" y="407"/>
                  </a:lnTo>
                  <a:lnTo>
                    <a:pt x="72" y="480"/>
                  </a:lnTo>
                  <a:close/>
                  <a:moveTo>
                    <a:pt x="290" y="335"/>
                  </a:moveTo>
                  <a:lnTo>
                    <a:pt x="654" y="335"/>
                  </a:lnTo>
                  <a:lnTo>
                    <a:pt x="654" y="237"/>
                  </a:lnTo>
                  <a:lnTo>
                    <a:pt x="290" y="237"/>
                  </a:lnTo>
                  <a:lnTo>
                    <a:pt x="290" y="335"/>
                  </a:lnTo>
                  <a:close/>
                  <a:moveTo>
                    <a:pt x="654" y="480"/>
                  </a:moveTo>
                  <a:lnTo>
                    <a:pt x="654" y="407"/>
                  </a:lnTo>
                  <a:lnTo>
                    <a:pt x="290" y="407"/>
                  </a:lnTo>
                  <a:lnTo>
                    <a:pt x="290" y="480"/>
                  </a:lnTo>
                  <a:lnTo>
                    <a:pt x="654" y="4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2650" y="3275047"/>
            <a:ext cx="752674" cy="752674"/>
          </a:xfrm>
          <a:prstGeom prst="roundRect">
            <a:avLst/>
          </a:prstGeom>
          <a:solidFill>
            <a:schemeClr val="bg2">
              <a:lumMod val="75000"/>
            </a:schemeClr>
          </a:solidFill>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2650" y="4841288"/>
            <a:ext cx="752674" cy="752674"/>
          </a:xfrm>
          <a:prstGeom prst="roundRect">
            <a:avLst/>
          </a:prstGeom>
          <a:solidFill>
            <a:schemeClr val="bg2">
              <a:lumMod val="75000"/>
            </a:schemeClr>
          </a:solidFill>
        </p:spPr>
      </p:pic>
    </p:spTree>
    <p:extLst>
      <p:ext uri="{BB962C8B-B14F-4D97-AF65-F5344CB8AC3E}">
        <p14:creationId xmlns:p14="http://schemas.microsoft.com/office/powerpoint/2010/main" val="2930162595"/>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431</a:t>
            </a:fld>
            <a:endParaRPr lang="en-US" smtClean="0"/>
          </a:p>
        </p:txBody>
      </p:sp>
      <p:sp>
        <p:nvSpPr>
          <p:cNvPr id="3" name="Text Placeholder 2"/>
          <p:cNvSpPr>
            <a:spLocks noGrp="1"/>
          </p:cNvSpPr>
          <p:nvPr>
            <p:ph type="body" sz="quarter" idx="11"/>
          </p:nvPr>
        </p:nvSpPr>
        <p:spPr/>
        <p:txBody>
          <a:bodyPr/>
          <a:lstStyle/>
          <a:p>
            <a:r>
              <a:rPr lang="fr-FR"/>
              <a:t>Règles de réponse automatique (suite)</a:t>
            </a:r>
          </a:p>
        </p:txBody>
      </p:sp>
      <p:sp>
        <p:nvSpPr>
          <p:cNvPr id="4" name="Text Placeholder 3"/>
          <p:cNvSpPr>
            <a:spLocks noGrp="1"/>
          </p:cNvSpPr>
          <p:nvPr>
            <p:ph type="body" sz="quarter" idx="12"/>
          </p:nvPr>
        </p:nvSpPr>
        <p:spPr>
          <a:xfrm>
            <a:off x="455733" y="1075765"/>
            <a:ext cx="11532051" cy="5332472"/>
          </a:xfrm>
        </p:spPr>
        <p:txBody>
          <a:bodyPr/>
          <a:lstStyle/>
          <a:p>
            <a:pPr marL="0" lvl="1" indent="0">
              <a:lnSpc>
                <a:spcPct val="100000"/>
              </a:lnSpc>
              <a:buNone/>
            </a:pPr>
            <a:r>
              <a:rPr lang="fr-FR" spc="-20" dirty="0"/>
              <a:t>Chaque règle de réponse automatique peut contenir de multiples entrées, envoyant un modèle </a:t>
            </a:r>
            <a:r>
              <a:rPr lang="fr-FR" spc="-20" dirty="0" smtClean="0"/>
              <a:t>d'e-mail </a:t>
            </a:r>
            <a:r>
              <a:rPr lang="fr-FR" spc="-20" dirty="0"/>
              <a:t>différent à partir des critères que vous avez définis.</a:t>
            </a:r>
          </a:p>
          <a:p>
            <a:pPr lvl="1">
              <a:lnSpc>
                <a:spcPct val="100000"/>
              </a:lnSpc>
            </a:pPr>
            <a:r>
              <a:rPr lang="fr-FR" dirty="0"/>
              <a:t>Exemple : règle de réponse automatique pour une promotion web :</a:t>
            </a:r>
          </a:p>
          <a:p>
            <a:pPr marL="569700" lvl="3" indent="-342900">
              <a:lnSpc>
                <a:spcPct val="100000"/>
              </a:lnSpc>
              <a:buFontTx/>
              <a:buChar char="−"/>
            </a:pPr>
            <a:r>
              <a:rPr lang="fr-FR" sz="2400" dirty="0"/>
              <a:t>Les pistes du secteur Technologie reçoivent une réponse par e-mail avec les informations sur nos promotions en cours pour le secteur Technologie.</a:t>
            </a:r>
          </a:p>
          <a:p>
            <a:pPr marL="569700" lvl="3" indent="-342900">
              <a:lnSpc>
                <a:spcPct val="100000"/>
              </a:lnSpc>
              <a:buFontTx/>
              <a:buChar char="−"/>
            </a:pPr>
            <a:r>
              <a:rPr lang="fr-FR" sz="2400" dirty="0"/>
              <a:t>Les pistes </a:t>
            </a:r>
            <a:r>
              <a:rPr lang="fr-FR" sz="2400" dirty="0" smtClean="0"/>
              <a:t>d'autres </a:t>
            </a:r>
            <a:r>
              <a:rPr lang="fr-FR" sz="2400" dirty="0"/>
              <a:t>secteurs, ou si le secteur </a:t>
            </a:r>
            <a:r>
              <a:rPr lang="fr-FR" sz="2400" dirty="0" smtClean="0"/>
              <a:t>n'est </a:t>
            </a:r>
            <a:r>
              <a:rPr lang="fr-FR" sz="2400" dirty="0"/>
              <a:t>pas mentionné, reçoivent le modèle </a:t>
            </a:r>
            <a:r>
              <a:rPr lang="fr-FR" sz="2400" dirty="0" smtClean="0"/>
              <a:t>d'e-mail </a:t>
            </a:r>
            <a:r>
              <a:rPr lang="fr-FR" sz="2400" dirty="0"/>
              <a:t>habituel par défaut.</a:t>
            </a:r>
          </a:p>
          <a:p>
            <a:pPr lvl="1">
              <a:lnSpc>
                <a:spcPct val="100000"/>
              </a:lnSpc>
            </a:pPr>
            <a:r>
              <a:rPr lang="fr-FR" dirty="0"/>
              <a:t>Seule une règle peut être effective à la fois. </a:t>
            </a:r>
          </a:p>
          <a:p>
            <a:pPr marL="567162" lvl="2" indent="-342900">
              <a:lnSpc>
                <a:spcPct val="100000"/>
              </a:lnSpc>
            </a:pPr>
            <a:r>
              <a:rPr lang="fr-FR" sz="2400" dirty="0"/>
              <a:t>Exemple : soit la règle de réponse automatique pour les promotions web est effective, </a:t>
            </a:r>
            <a:r>
              <a:rPr lang="fr-FR" sz="2400" dirty="0" smtClean="0"/>
              <a:t>soit c'est </a:t>
            </a:r>
            <a:r>
              <a:rPr lang="fr-FR" sz="2400" dirty="0"/>
              <a:t>la règle de réponse automatique standard, mais les deux ne peuvent pas être effectives en même temps.</a:t>
            </a:r>
          </a:p>
        </p:txBody>
      </p:sp>
      <p:grpSp>
        <p:nvGrpSpPr>
          <p:cNvPr id="5" name="Group 4"/>
          <p:cNvGrpSpPr/>
          <p:nvPr/>
        </p:nvGrpSpPr>
        <p:grpSpPr>
          <a:xfrm>
            <a:off x="-1" y="5770469"/>
            <a:ext cx="12188825" cy="1107996"/>
            <a:chOff x="-1" y="6057781"/>
            <a:chExt cx="12188825" cy="1107996"/>
          </a:xfrm>
        </p:grpSpPr>
        <p:sp>
          <p:nvSpPr>
            <p:cNvPr id="6" name="Rectangle 5"/>
            <p:cNvSpPr/>
            <p:nvPr/>
          </p:nvSpPr>
          <p:spPr bwMode="auto">
            <a:xfrm>
              <a:off x="-1" y="6057781"/>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pPr lvl="0"/>
              <a:r>
                <a:rPr lang="fr-FR" sz="2000" b="1" dirty="0">
                  <a:solidFill>
                    <a:srgbClr val="19325C"/>
                  </a:solidFill>
                  <a:latin typeface="Salesforce Sans" panose="020B0505020202020203" pitchFamily="34" charset="0"/>
                  <a:cs typeface="Arial" pitchFamily="34" charset="0"/>
                </a:rPr>
                <a:t>Configuration | Paramètres </a:t>
              </a:r>
              <a:r>
                <a:rPr lang="fr-FR" sz="2000" b="1" dirty="0" smtClean="0">
                  <a:solidFill>
                    <a:srgbClr val="19325C"/>
                  </a:solidFill>
                  <a:latin typeface="Salesforce Sans" panose="020B0505020202020203" pitchFamily="34" charset="0"/>
                  <a:cs typeface="Arial" pitchFamily="34" charset="0"/>
                </a:rPr>
                <a:t>de </a:t>
              </a:r>
              <a:r>
                <a:rPr lang="fr-FR" sz="2000" b="1" dirty="0">
                  <a:solidFill>
                    <a:srgbClr val="19325C"/>
                  </a:solidFill>
                  <a:latin typeface="Salesforce Sans" panose="020B0505020202020203" pitchFamily="34" charset="0"/>
                  <a:cs typeface="Arial" pitchFamily="34" charset="0"/>
                </a:rPr>
                <a:t>fonctionnalité | Marketing | Règles de réponse automatique de piste</a:t>
              </a:r>
            </a:p>
          </p:txBody>
        </p:sp>
        <p:sp>
          <p:nvSpPr>
            <p:cNvPr id="7"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39691876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432</a:t>
            </a:fld>
            <a:endParaRPr lang="en-US" smtClean="0"/>
          </a:p>
        </p:txBody>
      </p:sp>
      <p:sp>
        <p:nvSpPr>
          <p:cNvPr id="3" name="Text Placeholder 2"/>
          <p:cNvSpPr>
            <a:spLocks noGrp="1"/>
          </p:cNvSpPr>
          <p:nvPr>
            <p:ph type="body" sz="quarter" idx="11"/>
          </p:nvPr>
        </p:nvSpPr>
        <p:spPr/>
        <p:txBody>
          <a:bodyPr/>
          <a:lstStyle/>
          <a:p>
            <a:r>
              <a:rPr lang="fr-FR"/>
              <a:t>Activer le web vers piste et créer le formulaire web</a:t>
            </a:r>
          </a:p>
        </p:txBody>
      </p:sp>
      <p:sp>
        <p:nvSpPr>
          <p:cNvPr id="4" name="Text Placeholder 3"/>
          <p:cNvSpPr>
            <a:spLocks noGrp="1"/>
          </p:cNvSpPr>
          <p:nvPr>
            <p:ph type="body" sz="quarter" idx="12"/>
          </p:nvPr>
        </p:nvSpPr>
        <p:spPr>
          <a:xfrm>
            <a:off x="455733" y="929820"/>
            <a:ext cx="11303451" cy="1830896"/>
          </a:xfrm>
        </p:spPr>
        <p:txBody>
          <a:bodyPr/>
          <a:lstStyle/>
          <a:p>
            <a:pPr marL="342900" indent="-342900">
              <a:lnSpc>
                <a:spcPct val="100000"/>
              </a:lnSpc>
              <a:buFont typeface="Arial" panose="020B0604020202020204" pitchFamily="34" charset="0"/>
              <a:buChar char="•"/>
            </a:pPr>
            <a:r>
              <a:rPr lang="fr-FR" sz="2000" dirty="0"/>
              <a:t>Lorsque vous activez le web vers piste, vous spécifiez un créateur de piste par défaut, et le modèle de réponse par e-mail utilisé quand aucune des règles de réponse automatique ne </a:t>
            </a:r>
            <a:r>
              <a:rPr lang="fr-FR" sz="2000" dirty="0" smtClean="0"/>
              <a:t>s'appliquent</a:t>
            </a:r>
            <a:r>
              <a:rPr lang="fr-FR" sz="2000" dirty="0"/>
              <a:t>. </a:t>
            </a:r>
          </a:p>
          <a:p>
            <a:pPr marL="342900" indent="-342900">
              <a:lnSpc>
                <a:spcPct val="100000"/>
              </a:lnSpc>
              <a:buFont typeface="Arial" panose="020B0604020202020204" pitchFamily="34" charset="0"/>
              <a:buChar char="•"/>
            </a:pPr>
            <a:r>
              <a:rPr lang="fr-FR" sz="2000" dirty="0"/>
              <a:t>Une fois que vous avez activé la fonctionnalité, vous pouvez sélectionner tous les champs de la piste ou de la requête à générer en HTML, pour une utilisation sur votre site web.</a:t>
            </a:r>
          </a:p>
          <a:p>
            <a:pPr>
              <a:lnSpc>
                <a:spcPct val="100000"/>
              </a:lnSpc>
            </a:pPr>
            <a:r>
              <a:rPr lang="fr-FR" sz="2000" dirty="0"/>
              <a:t> </a:t>
            </a:r>
          </a:p>
          <a:p>
            <a:pPr>
              <a:lnSpc>
                <a:spcPct val="100000"/>
              </a:lnSpc>
            </a:pPr>
            <a:endParaRPr lang="en-IN" sz="2000" dirty="0"/>
          </a:p>
        </p:txBody>
      </p:sp>
      <p:grpSp>
        <p:nvGrpSpPr>
          <p:cNvPr id="5" name="Group 4"/>
          <p:cNvGrpSpPr/>
          <p:nvPr/>
        </p:nvGrpSpPr>
        <p:grpSpPr>
          <a:xfrm>
            <a:off x="610681" y="2615103"/>
            <a:ext cx="10585060" cy="3071282"/>
            <a:chOff x="501950" y="2706304"/>
            <a:chExt cx="8427009" cy="2445118"/>
          </a:xfrm>
        </p:grpSpPr>
        <p:pic>
          <p:nvPicPr>
            <p:cNvPr id="6" name="Picture 4"/>
            <p:cNvPicPr>
              <a:picLocks noChangeAspect="1" noChangeArrowheads="1"/>
            </p:cNvPicPr>
            <p:nvPr/>
          </p:nvPicPr>
          <p:blipFill>
            <a:blip r:embed="rId3" cstate="print"/>
            <a:srcRect/>
            <a:stretch>
              <a:fillRect/>
            </a:stretch>
          </p:blipFill>
          <p:spPr bwMode="auto">
            <a:xfrm>
              <a:off x="5088688" y="2706304"/>
              <a:ext cx="3840271" cy="227767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ight Arrow 10"/>
            <p:cNvSpPr/>
            <p:nvPr/>
          </p:nvSpPr>
          <p:spPr>
            <a:xfrm>
              <a:off x="4360418" y="2906163"/>
              <a:ext cx="831301" cy="518480"/>
            </a:xfrm>
            <a:prstGeom prst="rightArrow">
              <a:avLst/>
            </a:pr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pic>
          <p:nvPicPr>
            <p:cNvPr id="8" name="Picture 3"/>
            <p:cNvPicPr>
              <a:picLocks noChangeAspect="1" noChangeArrowheads="1"/>
            </p:cNvPicPr>
            <p:nvPr/>
          </p:nvPicPr>
          <p:blipFill>
            <a:blip r:embed="rId4" cstate="print"/>
            <a:srcRect/>
            <a:stretch>
              <a:fillRect/>
            </a:stretch>
          </p:blipFill>
          <p:spPr bwMode="auto">
            <a:xfrm>
              <a:off x="501950" y="2706304"/>
              <a:ext cx="4095076" cy="244511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9" name="Group 8"/>
          <p:cNvGrpSpPr/>
          <p:nvPr/>
        </p:nvGrpSpPr>
        <p:grpSpPr>
          <a:xfrm>
            <a:off x="-1" y="5769228"/>
            <a:ext cx="12188825" cy="1107996"/>
            <a:chOff x="-1" y="6057781"/>
            <a:chExt cx="12188825" cy="1107996"/>
          </a:xfrm>
        </p:grpSpPr>
        <p:sp>
          <p:nvSpPr>
            <p:cNvPr id="10" name="Rectangle 9"/>
            <p:cNvSpPr/>
            <p:nvPr/>
          </p:nvSpPr>
          <p:spPr bwMode="auto">
            <a:xfrm>
              <a:off x="-1" y="6057781"/>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pPr lvl="0"/>
              <a:r>
                <a:rPr lang="fr-FR" sz="2000" b="1" dirty="0">
                  <a:solidFill>
                    <a:srgbClr val="19325C"/>
                  </a:solidFill>
                </a:rPr>
                <a:t>Configuration</a:t>
              </a:r>
              <a:r>
                <a:rPr lang="fr-FR" sz="2000" b="1" dirty="0">
                  <a:solidFill>
                    <a:srgbClr val="19325C"/>
                  </a:solidFill>
                  <a:latin typeface="Salesforce Sans" panose="020B0505020202020203" pitchFamily="34" charset="0"/>
                  <a:cs typeface="Arial" pitchFamily="34" charset="0"/>
                </a:rPr>
                <a:t> | Outils </a:t>
              </a:r>
              <a:r>
                <a:rPr lang="fr-FR" sz="2000" b="1" dirty="0" smtClean="0">
                  <a:solidFill>
                    <a:srgbClr val="19325C"/>
                  </a:solidFill>
                  <a:latin typeface="Salesforce Sans" panose="020B0505020202020203" pitchFamily="34" charset="0"/>
                  <a:cs typeface="Arial" pitchFamily="34" charset="0"/>
                </a:rPr>
                <a:t>de </a:t>
              </a:r>
              <a:r>
                <a:rPr lang="fr-FR" sz="2000" b="1" dirty="0">
                  <a:solidFill>
                    <a:srgbClr val="19325C"/>
                  </a:solidFill>
                  <a:latin typeface="Salesforce Sans" panose="020B0505020202020203" pitchFamily="34" charset="0"/>
                  <a:cs typeface="Arial" pitchFamily="34" charset="0"/>
                </a:rPr>
                <a:t>la plate-forme | Paramètres de fonctionnalité | Marketing | </a:t>
              </a:r>
              <a:r>
                <a:rPr lang="fr-FR" sz="2000" b="1" dirty="0">
                  <a:solidFill>
                    <a:srgbClr val="19325C"/>
                  </a:solidFill>
                </a:rPr>
                <a:t>Web vers piste</a:t>
              </a:r>
            </a:p>
          </p:txBody>
        </p:sp>
        <p:sp>
          <p:nvSpPr>
            <p:cNvPr id="11"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Tree>
    <p:extLst>
      <p:ext uri="{BB962C8B-B14F-4D97-AF65-F5344CB8AC3E}">
        <p14:creationId xmlns:p14="http://schemas.microsoft.com/office/powerpoint/2010/main" val="63383584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433</a:t>
            </a:fld>
            <a:endParaRPr lang="en-US" smtClean="0"/>
          </a:p>
        </p:txBody>
      </p:sp>
      <p:sp>
        <p:nvSpPr>
          <p:cNvPr id="3" name="Text Placeholder 2"/>
          <p:cNvSpPr>
            <a:spLocks noGrp="1"/>
          </p:cNvSpPr>
          <p:nvPr>
            <p:ph type="body" sz="quarter" idx="11"/>
          </p:nvPr>
        </p:nvSpPr>
        <p:spPr/>
        <p:txBody>
          <a:bodyPr/>
          <a:lstStyle/>
          <a:p>
            <a:r>
              <a:rPr lang="fr-FR"/>
              <a:t>Tester votre formulaire</a:t>
            </a:r>
          </a:p>
        </p:txBody>
      </p:sp>
      <p:sp>
        <p:nvSpPr>
          <p:cNvPr id="4" name="Text Placeholder 3"/>
          <p:cNvSpPr>
            <a:spLocks noGrp="1"/>
          </p:cNvSpPr>
          <p:nvPr>
            <p:ph type="body" sz="quarter" idx="12"/>
          </p:nvPr>
        </p:nvSpPr>
        <p:spPr>
          <a:xfrm>
            <a:off x="455734" y="1093695"/>
            <a:ext cx="6393302" cy="3563544"/>
          </a:xfrm>
        </p:spPr>
        <p:txBody>
          <a:bodyPr/>
          <a:lstStyle/>
          <a:p>
            <a:pPr marL="342900" indent="-342900">
              <a:lnSpc>
                <a:spcPct val="100000"/>
              </a:lnSpc>
              <a:buFont typeface="Arial" panose="020B0604020202020204" pitchFamily="34" charset="0"/>
              <a:buChar char="•"/>
            </a:pPr>
            <a:r>
              <a:rPr lang="fr-FR" dirty="0"/>
              <a:t>Le code HTML qui est généré par le formulaire web peut être utilisé sur </a:t>
            </a:r>
            <a:r>
              <a:rPr lang="fr-FR" dirty="0" smtClean="0"/>
              <a:t>n'importe </a:t>
            </a:r>
            <a:r>
              <a:rPr lang="fr-FR" dirty="0"/>
              <a:t>quelle page web </a:t>
            </a:r>
            <a:r>
              <a:rPr lang="fr-FR" dirty="0" err="1"/>
              <a:t>pré-existante</a:t>
            </a:r>
            <a:r>
              <a:rPr lang="fr-FR" dirty="0"/>
              <a:t> de votre entreprise pour capturer les informations des utilisateurs et générer des pistes dans </a:t>
            </a:r>
            <a:r>
              <a:rPr lang="fr-FR" dirty="0" err="1"/>
              <a:t>Salesforce</a:t>
            </a:r>
            <a:r>
              <a:rPr lang="fr-FR" dirty="0"/>
              <a:t>.  </a:t>
            </a:r>
          </a:p>
          <a:p>
            <a:pPr marL="342900" indent="-342900">
              <a:lnSpc>
                <a:spcPct val="100000"/>
              </a:lnSpc>
              <a:buFont typeface="Arial" panose="020B0604020202020204" pitchFamily="34" charset="0"/>
              <a:buChar char="•"/>
            </a:pPr>
            <a:r>
              <a:rPr lang="fr-FR" dirty="0"/>
              <a:t>En copiant le code dans Notepad ou </a:t>
            </a:r>
            <a:r>
              <a:rPr lang="fr-FR" dirty="0" err="1"/>
              <a:t>Wordpad</a:t>
            </a:r>
            <a:r>
              <a:rPr lang="fr-FR" dirty="0"/>
              <a:t>, et en </a:t>
            </a:r>
            <a:r>
              <a:rPr lang="fr-FR" dirty="0" smtClean="0"/>
              <a:t>l'enregistrant </a:t>
            </a:r>
            <a:r>
              <a:rPr lang="fr-FR" dirty="0"/>
              <a:t>avec une extension de fichier </a:t>
            </a:r>
            <a:r>
              <a:rPr lang="fr-FR" dirty="0">
                <a:latin typeface="Courier New" pitchFamily="49" charset="0"/>
                <a:cs typeface="Courier New" pitchFamily="49" charset="0"/>
              </a:rPr>
              <a:t>.html,</a:t>
            </a:r>
            <a:r>
              <a:rPr lang="fr-FR" dirty="0"/>
              <a:t> vous pouvez afficher et tester le code généré.</a:t>
            </a:r>
          </a:p>
          <a:p>
            <a:pPr>
              <a:lnSpc>
                <a:spcPct val="100000"/>
              </a:lnSpc>
            </a:pPr>
            <a:endParaRPr lang="en-US" dirty="0"/>
          </a:p>
          <a:p>
            <a:pPr>
              <a:lnSpc>
                <a:spcPct val="100000"/>
              </a:lnSpc>
            </a:pPr>
            <a:endParaRPr lang="en-IN" dirty="0"/>
          </a:p>
        </p:txBody>
      </p:sp>
      <p:pic>
        <p:nvPicPr>
          <p:cNvPr id="5" name="Picture 6"/>
          <p:cNvPicPr>
            <a:picLocks noChangeAspect="1" noChangeArrowheads="1"/>
          </p:cNvPicPr>
          <p:nvPr/>
        </p:nvPicPr>
        <p:blipFill>
          <a:blip r:embed="rId3" cstate="print"/>
          <a:srcRect/>
          <a:stretch>
            <a:fillRect/>
          </a:stretch>
        </p:blipFill>
        <p:spPr bwMode="auto">
          <a:xfrm>
            <a:off x="7093889" y="1396309"/>
            <a:ext cx="4298498" cy="326092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148145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434</a:t>
            </a:fld>
            <a:endParaRPr lang="en-US" smtClean="0"/>
          </a:p>
        </p:txBody>
      </p:sp>
      <p:sp>
        <p:nvSpPr>
          <p:cNvPr id="4" name="Text Placeholder 3"/>
          <p:cNvSpPr>
            <a:spLocks noGrp="1"/>
          </p:cNvSpPr>
          <p:nvPr>
            <p:ph type="body" sz="quarter" idx="11"/>
          </p:nvPr>
        </p:nvSpPr>
        <p:spPr>
          <a:xfrm>
            <a:off x="2139695" y="0"/>
            <a:ext cx="8109941" cy="914400"/>
          </a:xfrm>
        </p:spPr>
        <p:txBody>
          <a:bodyPr/>
          <a:lstStyle/>
          <a:p>
            <a:r>
              <a:rPr lang="fr-FR" dirty="0"/>
              <a:t>8-7 : Création </a:t>
            </a:r>
            <a:r>
              <a:rPr lang="fr-FR" dirty="0" smtClean="0"/>
              <a:t>d'une </a:t>
            </a:r>
            <a:r>
              <a:rPr lang="fr-FR" dirty="0"/>
              <a:t>règle de réponse automatique et activation Web vers piste </a:t>
            </a:r>
          </a:p>
        </p:txBody>
      </p:sp>
      <p:sp>
        <p:nvSpPr>
          <p:cNvPr id="5" name="Text Placeholder 4"/>
          <p:cNvSpPr>
            <a:spLocks noGrp="1"/>
          </p:cNvSpPr>
          <p:nvPr>
            <p:ph type="body" sz="quarter" idx="12"/>
          </p:nvPr>
        </p:nvSpPr>
        <p:spPr>
          <a:xfrm>
            <a:off x="455730" y="3296100"/>
            <a:ext cx="8468813" cy="2435229"/>
          </a:xfrm>
        </p:spPr>
        <p:txBody>
          <a:bodyPr numCol="1"/>
          <a:lstStyle/>
          <a:p>
            <a:r>
              <a:rPr lang="fr-FR" dirty="0"/>
              <a:t>Tâches :</a:t>
            </a:r>
          </a:p>
          <a:p>
            <a:pPr marL="457200" lvl="1" indent="-457200">
              <a:buFont typeface="+mj-lt"/>
              <a:buAutoNum type="arabicPeriod"/>
            </a:pPr>
            <a:r>
              <a:rPr lang="fr-FR" dirty="0"/>
              <a:t>Créez une règle de réponse automatique.</a:t>
            </a:r>
          </a:p>
          <a:p>
            <a:pPr marL="457200" lvl="1" indent="-457200">
              <a:buFont typeface="+mj-lt"/>
              <a:buAutoNum type="arabicPeriod"/>
            </a:pPr>
            <a:r>
              <a:rPr lang="fr-FR" dirty="0"/>
              <a:t>Activez le web vers piste.</a:t>
            </a:r>
          </a:p>
          <a:p>
            <a:pPr marL="457200" lvl="1" indent="-457200">
              <a:buFont typeface="+mj-lt"/>
              <a:buAutoNum type="arabicPeriod"/>
            </a:pPr>
            <a:r>
              <a:rPr lang="fr-FR" dirty="0"/>
              <a:t>Créez un nouveau formulaire HTML de web vers piste.</a:t>
            </a:r>
          </a:p>
          <a:p>
            <a:pPr marL="457200" lvl="1" indent="-457200">
              <a:buFont typeface="+mj-lt"/>
              <a:buAutoNum type="arabicPeriod"/>
            </a:pPr>
            <a:r>
              <a:rPr lang="fr-FR" dirty="0"/>
              <a:t>Enregistrez et testez le formulaire.</a:t>
            </a:r>
          </a:p>
          <a:p>
            <a:endParaRPr lang="en-US"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15 min</a:t>
            </a:r>
          </a:p>
        </p:txBody>
      </p:sp>
      <p:sp>
        <p:nvSpPr>
          <p:cNvPr id="19" name="Text Placeholder 1"/>
          <p:cNvSpPr>
            <a:spLocks noGrp="1"/>
          </p:cNvSpPr>
          <p:nvPr>
            <p:ph type="body" sz="quarter" idx="15"/>
          </p:nvPr>
        </p:nvSpPr>
        <p:spPr>
          <a:xfrm>
            <a:off x="1767045" y="914400"/>
            <a:ext cx="10424953" cy="2176272"/>
          </a:xfrm>
        </p:spPr>
        <p:txBody>
          <a:bodyPr tIns="0" bIns="0" anchor="ctr" anchorCtr="0"/>
          <a:lstStyle/>
          <a:p>
            <a:r>
              <a:rPr lang="fr-FR" sz="1800" dirty="0"/>
              <a:t>Objectifs :  </a:t>
            </a:r>
          </a:p>
          <a:p>
            <a:pPr lvl="1"/>
            <a:r>
              <a:rPr lang="fr-FR" sz="1800" spc="-20" dirty="0"/>
              <a:t>Créer une règle de réponse automatique qui enverra les modèles </a:t>
            </a:r>
            <a:r>
              <a:rPr lang="fr-FR" sz="1800" spc="-20" dirty="0" smtClean="0"/>
              <a:t>d'e-mail </a:t>
            </a:r>
            <a:r>
              <a:rPr lang="fr-FR" sz="1800" spc="-20" dirty="0"/>
              <a:t>appropriés aux pistes générées par le web. Activer la fonctionnalité web vers piste et générer le code HTML qui sera placé sur le site de </a:t>
            </a:r>
            <a:r>
              <a:rPr lang="fr-FR" sz="1800" spc="-20" dirty="0" smtClean="0"/>
              <a:t>l'entreprise </a:t>
            </a:r>
            <a:r>
              <a:rPr lang="fr-FR" sz="1800" spc="-20" dirty="0"/>
              <a:t>AW </a:t>
            </a:r>
            <a:r>
              <a:rPr lang="fr-FR" sz="1800" spc="-20" dirty="0" err="1"/>
              <a:t>Computing</a:t>
            </a:r>
            <a:r>
              <a:rPr lang="fr-FR" sz="1800" spc="-20" dirty="0"/>
              <a:t> par le webmaster marketing. Avant </a:t>
            </a:r>
            <a:r>
              <a:rPr lang="fr-FR" sz="1800" spc="-20" dirty="0" smtClean="0"/>
              <a:t>d'envoyer </a:t>
            </a:r>
            <a:r>
              <a:rPr lang="fr-FR" sz="1800" spc="-20" dirty="0"/>
              <a:t>le code au service marketing, le tester pour </a:t>
            </a:r>
            <a:r>
              <a:rPr lang="fr-FR" sz="1800" spc="-20" dirty="0" smtClean="0"/>
              <a:t>s'assurer qu'il </a:t>
            </a:r>
            <a:r>
              <a:rPr lang="fr-FR" sz="1800" spc="-20" dirty="0"/>
              <a:t>fonctionne, ainsi que les règles </a:t>
            </a:r>
            <a:r>
              <a:rPr lang="fr-FR" sz="1800" spc="-20" dirty="0" smtClean="0"/>
              <a:t>d'attribution </a:t>
            </a:r>
            <a:r>
              <a:rPr lang="fr-FR" sz="1800" spc="-20" dirty="0"/>
              <a:t>et de réponse automatique. </a:t>
            </a:r>
          </a:p>
        </p:txBody>
      </p:sp>
      <p:sp>
        <p:nvSpPr>
          <p:cNvPr id="7" name="Text Placeholder 4"/>
          <p:cNvSpPr>
            <a:spLocks noGrp="1"/>
          </p:cNvSpPr>
          <p:nvPr>
            <p:ph type="body" sz="quarter" idx="12"/>
          </p:nvPr>
        </p:nvSpPr>
        <p:spPr>
          <a:xfrm>
            <a:off x="111760" y="81281"/>
            <a:ext cx="2421128" cy="532620"/>
          </a:xfrm>
        </p:spPr>
        <p:txBody>
          <a:bodyPr/>
          <a:lstStyle/>
          <a:p>
            <a:r>
              <a:rPr lang="fr-FR" sz="1800" dirty="0"/>
              <a:t>REJOIGNEZ-MOI</a:t>
            </a:r>
          </a:p>
        </p:txBody>
      </p:sp>
    </p:spTree>
    <p:extLst>
      <p:ext uri="{BB962C8B-B14F-4D97-AF65-F5344CB8AC3E}">
        <p14:creationId xmlns:p14="http://schemas.microsoft.com/office/powerpoint/2010/main" val="99598674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435</a:t>
            </a:fld>
            <a:endParaRPr lang="en-US" smtClean="0"/>
          </a:p>
        </p:txBody>
      </p:sp>
      <p:sp>
        <p:nvSpPr>
          <p:cNvPr id="3" name="Text Placeholder 2"/>
          <p:cNvSpPr>
            <a:spLocks noGrp="1"/>
          </p:cNvSpPr>
          <p:nvPr>
            <p:ph type="body" sz="quarter" idx="11"/>
          </p:nvPr>
        </p:nvSpPr>
        <p:spPr/>
        <p:txBody>
          <a:bodyPr/>
          <a:lstStyle/>
          <a:p>
            <a:r>
              <a:rPr lang="fr-FR" dirty="0"/>
              <a:t>Ordre </a:t>
            </a:r>
            <a:r>
              <a:rPr lang="fr-FR" dirty="0" smtClean="0"/>
              <a:t>d'exécution </a:t>
            </a:r>
            <a:endParaRPr lang="fr-FR" dirty="0"/>
          </a:p>
        </p:txBody>
      </p:sp>
      <p:sp>
        <p:nvSpPr>
          <p:cNvPr id="4" name="Text Placeholder 3"/>
          <p:cNvSpPr>
            <a:spLocks noGrp="1"/>
          </p:cNvSpPr>
          <p:nvPr>
            <p:ph type="body" sz="quarter" idx="12"/>
          </p:nvPr>
        </p:nvSpPr>
        <p:spPr>
          <a:xfrm>
            <a:off x="455733" y="1111624"/>
            <a:ext cx="10971736" cy="5296613"/>
          </a:xfrm>
        </p:spPr>
        <p:txBody>
          <a:bodyPr/>
          <a:lstStyle/>
          <a:p>
            <a:pPr>
              <a:lnSpc>
                <a:spcPct val="100000"/>
              </a:lnSpc>
            </a:pPr>
            <a:r>
              <a:rPr lang="fr-FR" dirty="0"/>
              <a:t>Quand un utilisateur essaie </a:t>
            </a:r>
            <a:r>
              <a:rPr lang="fr-FR" dirty="0" smtClean="0"/>
              <a:t>d'enregistrer </a:t>
            </a:r>
            <a:r>
              <a:rPr lang="fr-FR" dirty="0"/>
              <a:t>un enregistrement, les règles et processus </a:t>
            </a:r>
            <a:r>
              <a:rPr lang="fr-FR" dirty="0" smtClean="0"/>
              <a:t>s'exécutent </a:t>
            </a:r>
            <a:r>
              <a:rPr lang="fr-FR" dirty="0"/>
              <a:t>dans un ordre spécifique.</a:t>
            </a:r>
          </a:p>
          <a:p>
            <a:pPr>
              <a:lnSpc>
                <a:spcPct val="100000"/>
              </a:lnSpc>
            </a:pPr>
            <a:endParaRPr lang="en-IN" dirty="0"/>
          </a:p>
        </p:txBody>
      </p:sp>
      <p:grpSp>
        <p:nvGrpSpPr>
          <p:cNvPr id="18" name="Group 17"/>
          <p:cNvGrpSpPr/>
          <p:nvPr/>
        </p:nvGrpSpPr>
        <p:grpSpPr>
          <a:xfrm>
            <a:off x="455733" y="2360088"/>
            <a:ext cx="11517326" cy="2044145"/>
            <a:chOff x="244368" y="2395947"/>
            <a:chExt cx="11771785" cy="2227028"/>
          </a:xfrm>
        </p:grpSpPr>
        <p:sp>
          <p:nvSpPr>
            <p:cNvPr id="5" name="Rectangle 4"/>
            <p:cNvSpPr/>
            <p:nvPr/>
          </p:nvSpPr>
          <p:spPr>
            <a:xfrm>
              <a:off x="328231" y="4003175"/>
              <a:ext cx="1994345" cy="548640"/>
            </a:xfrm>
            <a:prstGeom prst="rect">
              <a:avLst/>
            </a:prstGeom>
            <a:noFill/>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1" numCol="1" spcCol="1270" anchor="ctr" anchorCtr="0">
              <a:noAutofit/>
            </a:bodyPr>
            <a:lstStyle/>
            <a:p>
              <a:pPr marL="0" lvl="1" algn="ctr" defTabSz="889000">
                <a:lnSpc>
                  <a:spcPct val="90000"/>
                </a:lnSpc>
                <a:spcBef>
                  <a:spcPct val="0"/>
                </a:spcBef>
                <a:spcAft>
                  <a:spcPct val="15000"/>
                </a:spcAft>
              </a:pPr>
              <a:r>
                <a:rPr lang="fr-FR" sz="2200" dirty="0">
                  <a:solidFill>
                    <a:srgbClr val="19325C"/>
                  </a:solidFill>
                </a:rPr>
                <a:t>Règles de </a:t>
              </a:r>
              <a:r>
                <a:rPr lang="fr-FR" sz="2200" dirty="0" smtClean="0">
                  <a:solidFill>
                    <a:srgbClr val="19325C"/>
                  </a:solidFill>
                </a:rPr>
                <a:t>validation</a:t>
              </a:r>
              <a:endParaRPr lang="fr-FR" sz="2200" dirty="0">
                <a:solidFill>
                  <a:srgbClr val="19325C"/>
                </a:solidFill>
              </a:endParaRPr>
            </a:p>
          </p:txBody>
        </p:sp>
        <p:sp>
          <p:nvSpPr>
            <p:cNvPr id="6" name="Rectangle 5"/>
            <p:cNvSpPr/>
            <p:nvPr/>
          </p:nvSpPr>
          <p:spPr>
            <a:xfrm>
              <a:off x="2047303" y="4003175"/>
              <a:ext cx="1994345" cy="548640"/>
            </a:xfrm>
            <a:prstGeom prst="rect">
              <a:avLst/>
            </a:prstGeom>
            <a:noFill/>
            <a:ln>
              <a:noFill/>
            </a:ln>
          </p:spPr>
          <p:style>
            <a:lnRef idx="2">
              <a:schemeClr val="accent3">
                <a:hueOff val="-895381"/>
                <a:satOff val="3878"/>
                <a:lumOff val="279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200" spc="-20" dirty="0">
                  <a:solidFill>
                    <a:srgbClr val="19325C"/>
                  </a:solidFill>
                </a:rPr>
                <a:t>Règles </a:t>
              </a:r>
              <a:r>
                <a:rPr lang="fr-FR" sz="2200" spc="-20" dirty="0" smtClean="0">
                  <a:solidFill>
                    <a:srgbClr val="19325C"/>
                  </a:solidFill>
                </a:rPr>
                <a:t>d'attribution</a:t>
              </a:r>
              <a:endParaRPr lang="fr-FR" sz="2200" spc="-20" dirty="0">
                <a:solidFill>
                  <a:srgbClr val="19325C"/>
                </a:solidFill>
              </a:endParaRPr>
            </a:p>
          </p:txBody>
        </p:sp>
        <p:sp>
          <p:nvSpPr>
            <p:cNvPr id="7" name="Rectangle 6"/>
            <p:cNvSpPr/>
            <p:nvPr/>
          </p:nvSpPr>
          <p:spPr>
            <a:xfrm>
              <a:off x="3733177" y="4074335"/>
              <a:ext cx="2266758" cy="548640"/>
            </a:xfrm>
            <a:prstGeom prst="rect">
              <a:avLst/>
            </a:prstGeom>
            <a:noFill/>
            <a:ln>
              <a:noFill/>
            </a:ln>
          </p:spPr>
          <p:style>
            <a:lnRef idx="2">
              <a:schemeClr val="accent3">
                <a:hueOff val="-1790761"/>
                <a:satOff val="7756"/>
                <a:lumOff val="558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200" spc="-20" dirty="0">
                  <a:solidFill>
                    <a:srgbClr val="19325C"/>
                  </a:solidFill>
                </a:rPr>
                <a:t>Règles de réponses automatiques</a:t>
              </a:r>
            </a:p>
          </p:txBody>
        </p:sp>
        <p:sp>
          <p:nvSpPr>
            <p:cNvPr id="8" name="Rectangle 7"/>
            <p:cNvSpPr/>
            <p:nvPr/>
          </p:nvSpPr>
          <p:spPr>
            <a:xfrm>
              <a:off x="5887783" y="4003175"/>
              <a:ext cx="1665161" cy="548640"/>
            </a:xfrm>
            <a:prstGeom prst="rect">
              <a:avLst/>
            </a:prstGeom>
            <a:noFill/>
            <a:ln>
              <a:noFill/>
            </a:ln>
          </p:spPr>
          <p:style>
            <a:lnRef idx="2">
              <a:schemeClr val="accent3">
                <a:hueOff val="-2686142"/>
                <a:satOff val="11633"/>
                <a:lumOff val="838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200">
                  <a:solidFill>
                    <a:srgbClr val="19325C"/>
                  </a:solidFill>
                </a:rPr>
                <a:t>Règles de workflow</a:t>
              </a:r>
            </a:p>
          </p:txBody>
        </p:sp>
        <p:sp>
          <p:nvSpPr>
            <p:cNvPr id="9" name="Rectangle 8"/>
            <p:cNvSpPr/>
            <p:nvPr/>
          </p:nvSpPr>
          <p:spPr>
            <a:xfrm>
              <a:off x="9399079" y="4003175"/>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fr-FR" sz="2200" dirty="0">
                  <a:solidFill>
                    <a:srgbClr val="19325C"/>
                  </a:solidFill>
                </a:rPr>
                <a:t>Règles </a:t>
              </a:r>
              <a:r>
                <a:rPr lang="fr-FR" sz="2200" dirty="0" smtClean="0">
                  <a:solidFill>
                    <a:srgbClr val="19325C"/>
                  </a:solidFill>
                </a:rPr>
                <a:t>d'escalades</a:t>
              </a:r>
              <a:endParaRPr lang="fr-FR" sz="2200" dirty="0">
                <a:solidFill>
                  <a:srgbClr val="19325C"/>
                </a:solidFill>
              </a:endParaRPr>
            </a:p>
          </p:txBody>
        </p:sp>
        <p:sp>
          <p:nvSpPr>
            <p:cNvPr id="10" name="Rectangle 9"/>
            <p:cNvSpPr/>
            <p:nvPr/>
          </p:nvSpPr>
          <p:spPr>
            <a:xfrm>
              <a:off x="7442263" y="4003175"/>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fr-FR" sz="2200">
                  <a:solidFill>
                    <a:srgbClr val="19325C"/>
                  </a:solidFill>
                </a:rPr>
                <a:t>Processus</a:t>
              </a:r>
            </a:p>
          </p:txBody>
        </p:sp>
        <p:grpSp>
          <p:nvGrpSpPr>
            <p:cNvPr id="11" name="Group 10"/>
            <p:cNvGrpSpPr/>
            <p:nvPr/>
          </p:nvGrpSpPr>
          <p:grpSpPr>
            <a:xfrm>
              <a:off x="244368" y="2395947"/>
              <a:ext cx="11771785" cy="1359875"/>
              <a:chOff x="476559" y="1176113"/>
              <a:chExt cx="9856162" cy="2966882"/>
            </a:xfrm>
          </p:grpSpPr>
          <p:sp>
            <p:nvSpPr>
              <p:cNvPr id="12" name="Freeform 7"/>
              <p:cNvSpPr/>
              <p:nvPr/>
            </p:nvSpPr>
            <p:spPr>
              <a:xfrm rot="16200000">
                <a:off x="3646"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tx2">
                  <a:lumMod val="75000"/>
                </a:schemeClr>
              </a:solidFill>
              <a:ln>
                <a:noFill/>
              </a:ln>
              <a:effectLst>
                <a:outerShdw blurRad="50800" dist="38100" dir="2700000" algn="tl" rotWithShape="0">
                  <a:prstClr val="black">
                    <a:alpha val="40000"/>
                  </a:prstClr>
                </a:outerShdw>
              </a:effectLst>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sz="2000">
                    <a:solidFill>
                      <a:srgbClr val="19325C"/>
                    </a:solidFill>
                  </a:rPr>
                  <a:t> </a:t>
                </a:r>
              </a:p>
            </p:txBody>
          </p:sp>
          <p:sp>
            <p:nvSpPr>
              <p:cNvPr id="13" name="Freeform 9"/>
              <p:cNvSpPr/>
              <p:nvPr/>
            </p:nvSpPr>
            <p:spPr>
              <a:xfrm rot="16200000">
                <a:off x="1570667"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2776"/>
              </a:solidFill>
              <a:ln>
                <a:noFill/>
              </a:ln>
              <a:effectLst>
                <a:outerShdw blurRad="50800" dist="38100" dir="2700000" algn="tl" rotWithShape="0">
                  <a:prstClr val="black">
                    <a:alpha val="40000"/>
                  </a:prstClr>
                </a:outerShdw>
              </a:effectLst>
            </p:spPr>
            <p:style>
              <a:lnRef idx="2">
                <a:schemeClr val="accent3">
                  <a:hueOff val="-895381"/>
                  <a:satOff val="3878"/>
                  <a:lumOff val="2794"/>
                  <a:alphaOff val="0"/>
                </a:schemeClr>
              </a:lnRef>
              <a:fillRef idx="1">
                <a:schemeClr val="accent3">
                  <a:hueOff val="-895381"/>
                  <a:satOff val="3878"/>
                  <a:lumOff val="2794"/>
                  <a:alphaOff val="0"/>
                </a:schemeClr>
              </a:fillRef>
              <a:effectRef idx="0">
                <a:schemeClr val="accent3">
                  <a:hueOff val="-895381"/>
                  <a:satOff val="3878"/>
                  <a:lumOff val="2794"/>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sz="2000">
                    <a:solidFill>
                      <a:srgbClr val="19325C"/>
                    </a:solidFill>
                  </a:rPr>
                  <a:t> </a:t>
                </a:r>
              </a:p>
            </p:txBody>
          </p:sp>
          <p:sp>
            <p:nvSpPr>
              <p:cNvPr id="14" name="Freeform 11"/>
              <p:cNvSpPr/>
              <p:nvPr/>
            </p:nvSpPr>
            <p:spPr>
              <a:xfrm rot="16200000">
                <a:off x="3137688"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70C0"/>
              </a:solidFill>
              <a:ln>
                <a:noFill/>
              </a:ln>
              <a:effectLst>
                <a:outerShdw blurRad="50800" dist="38100" dir="2700000" algn="tl" rotWithShape="0">
                  <a:prstClr val="black">
                    <a:alpha val="40000"/>
                  </a:prstClr>
                </a:outerShdw>
              </a:effectLst>
            </p:spPr>
            <p:style>
              <a:lnRef idx="2">
                <a:schemeClr val="accent3">
                  <a:hueOff val="-1790761"/>
                  <a:satOff val="7756"/>
                  <a:lumOff val="5587"/>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sz="2000">
                    <a:solidFill>
                      <a:srgbClr val="19325C"/>
                    </a:solidFill>
                  </a:rPr>
                  <a:t> </a:t>
                </a:r>
              </a:p>
            </p:txBody>
          </p:sp>
          <p:sp>
            <p:nvSpPr>
              <p:cNvPr id="15" name="Freeform 13"/>
              <p:cNvSpPr/>
              <p:nvPr/>
            </p:nvSpPr>
            <p:spPr>
              <a:xfrm rot="16200000">
                <a:off x="4704709"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3">
                  <a:hueOff val="-2686142"/>
                  <a:satOff val="11633"/>
                  <a:lumOff val="8381"/>
                  <a:alphaOff val="0"/>
                </a:schemeClr>
              </a:lnRef>
              <a:fillRef idx="1">
                <a:schemeClr val="accent3">
                  <a:hueOff val="-2686142"/>
                  <a:satOff val="11633"/>
                  <a:lumOff val="8381"/>
                  <a:alphaOff val="0"/>
                </a:schemeClr>
              </a:fillRef>
              <a:effectRef idx="0">
                <a:schemeClr val="accent3">
                  <a:hueOff val="-2686142"/>
                  <a:satOff val="11633"/>
                  <a:lumOff val="8381"/>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solidFill>
                    <a:srgbClr val="19325C"/>
                  </a:solidFill>
                </a:endParaRPr>
              </a:p>
            </p:txBody>
          </p:sp>
          <p:sp>
            <p:nvSpPr>
              <p:cNvPr id="16" name="Freeform 15"/>
              <p:cNvSpPr/>
              <p:nvPr/>
            </p:nvSpPr>
            <p:spPr>
              <a:xfrm rot="16200000">
                <a:off x="7838753"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solidFill>
                    <a:srgbClr val="19325C"/>
                  </a:solidFill>
                </a:endParaRPr>
              </a:p>
            </p:txBody>
          </p:sp>
          <p:sp>
            <p:nvSpPr>
              <p:cNvPr id="17" name="Freeform 19"/>
              <p:cNvSpPr/>
              <p:nvPr/>
            </p:nvSpPr>
            <p:spPr>
              <a:xfrm rot="16200000">
                <a:off x="6271730"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7CC1EC"/>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solidFill>
                    <a:srgbClr val="19325C"/>
                  </a:solidFill>
                </a:endParaRPr>
              </a:p>
            </p:txBody>
          </p:sp>
        </p:grpSp>
      </p:grpSp>
    </p:spTree>
    <p:extLst>
      <p:ext uri="{BB962C8B-B14F-4D97-AF65-F5344CB8AC3E}">
        <p14:creationId xmlns:p14="http://schemas.microsoft.com/office/powerpoint/2010/main" val="33870523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436</a:t>
            </a:fld>
            <a:endParaRPr lang="en-US" smtClean="0"/>
          </a:p>
        </p:txBody>
      </p:sp>
      <p:sp>
        <p:nvSpPr>
          <p:cNvPr id="3" name="Text Placeholder 2"/>
          <p:cNvSpPr>
            <a:spLocks noGrp="1"/>
          </p:cNvSpPr>
          <p:nvPr>
            <p:ph type="body" sz="quarter" idx="11"/>
          </p:nvPr>
        </p:nvSpPr>
        <p:spPr/>
        <p:txBody>
          <a:bodyPr/>
          <a:lstStyle/>
          <a:p>
            <a:r>
              <a:rPr lang="fr-FR"/>
              <a:t>Contrôle des connaissances</a:t>
            </a:r>
          </a:p>
        </p:txBody>
      </p:sp>
      <p:sp>
        <p:nvSpPr>
          <p:cNvPr id="4" name="Text Placeholder 3"/>
          <p:cNvSpPr>
            <a:spLocks noGrp="1"/>
          </p:cNvSpPr>
          <p:nvPr>
            <p:ph type="body" sz="quarter" idx="12"/>
          </p:nvPr>
        </p:nvSpPr>
        <p:spPr>
          <a:xfrm>
            <a:off x="455733" y="1093694"/>
            <a:ext cx="10971736" cy="5217459"/>
          </a:xfrm>
        </p:spPr>
        <p:txBody>
          <a:bodyPr numCol="2" spcCol="360000"/>
          <a:lstStyle/>
          <a:p>
            <a:pPr marL="339725" indent="-339725">
              <a:lnSpc>
                <a:spcPct val="100000"/>
              </a:lnSpc>
              <a:spcBef>
                <a:spcPts val="1200"/>
              </a:spcBef>
              <a:buFont typeface="+mj-lt"/>
              <a:buAutoNum type="arabicPeriod"/>
            </a:pPr>
            <a:r>
              <a:rPr lang="fr-FR" sz="1900" dirty="0"/>
              <a:t>Quelles options sont disponibles lors du paramétrage des critères </a:t>
            </a:r>
            <a:r>
              <a:rPr lang="fr-FR" sz="1900" dirty="0" smtClean="0"/>
              <a:t>d'évaluation d'une </a:t>
            </a:r>
            <a:r>
              <a:rPr lang="fr-FR" sz="1900" dirty="0"/>
              <a:t>règle de workflow ?</a:t>
            </a:r>
          </a:p>
          <a:p>
            <a:pPr marL="339725" indent="-339725">
              <a:lnSpc>
                <a:spcPct val="100000"/>
              </a:lnSpc>
              <a:spcBef>
                <a:spcPts val="1200"/>
              </a:spcBef>
              <a:buFont typeface="+mj-lt"/>
              <a:buAutoNum type="arabicPeriod"/>
            </a:pPr>
            <a:r>
              <a:rPr lang="fr-FR" sz="1900" dirty="0"/>
              <a:t>Une règle de workflow contient une action qui envoie une tâche à un rôle appelé Directeurs des ventes mondiales, qui inclut de multiples utilisateurs. Quand la règle de workflow est déclenchée, à qui la tâche est-elle assignée ? </a:t>
            </a:r>
          </a:p>
          <a:p>
            <a:pPr marL="339725" indent="-339725">
              <a:lnSpc>
                <a:spcPct val="100000"/>
              </a:lnSpc>
              <a:spcBef>
                <a:spcPts val="1200"/>
              </a:spcBef>
              <a:buFont typeface="+mj-lt"/>
              <a:buAutoNum type="arabicPeriod"/>
            </a:pPr>
            <a:r>
              <a:rPr lang="fr-FR" sz="1900" dirty="0"/>
              <a:t>Quand une piste est convertie par un utilisateur, quels enregistrements sont automatiquement créés pour stocker </a:t>
            </a:r>
            <a:r>
              <a:rPr lang="pl-PL" sz="1900" dirty="0" smtClean="0"/>
              <a:t/>
            </a:r>
            <a:br>
              <a:rPr lang="pl-PL" sz="1900" dirty="0" smtClean="0"/>
            </a:br>
            <a:r>
              <a:rPr lang="fr-FR" sz="1900" dirty="0" smtClean="0"/>
              <a:t>les </a:t>
            </a:r>
            <a:r>
              <a:rPr lang="fr-FR" sz="1900" dirty="0"/>
              <a:t>informations de </a:t>
            </a:r>
            <a:r>
              <a:rPr lang="fr-FR" sz="1900" dirty="0" smtClean="0"/>
              <a:t>l'enregistrement </a:t>
            </a:r>
            <a:r>
              <a:rPr lang="fr-FR" sz="1900" dirty="0"/>
              <a:t>de </a:t>
            </a:r>
            <a:r>
              <a:rPr lang="pl-PL" sz="1900" dirty="0" smtClean="0"/>
              <a:t/>
            </a:r>
            <a:br>
              <a:rPr lang="pl-PL" sz="1900" dirty="0" smtClean="0"/>
            </a:br>
            <a:r>
              <a:rPr lang="fr-FR" sz="1900" dirty="0" smtClean="0"/>
              <a:t>la </a:t>
            </a:r>
            <a:r>
              <a:rPr lang="fr-FR" sz="1900" dirty="0"/>
              <a:t>piste ? </a:t>
            </a:r>
          </a:p>
          <a:p>
            <a:pPr marL="339725" indent="-339725">
              <a:lnSpc>
                <a:spcPct val="100000"/>
              </a:lnSpc>
              <a:spcBef>
                <a:spcPts val="1200"/>
              </a:spcBef>
              <a:buFont typeface="+mj-lt"/>
              <a:buAutoNum type="arabicPeriod"/>
            </a:pPr>
            <a:endParaRPr lang="en-US" sz="1900" dirty="0"/>
          </a:p>
          <a:p>
            <a:pPr marL="339725" indent="-339725">
              <a:lnSpc>
                <a:spcPct val="100000"/>
              </a:lnSpc>
              <a:spcBef>
                <a:spcPts val="1200"/>
              </a:spcBef>
              <a:buFont typeface="+mj-lt"/>
              <a:buAutoNum type="arabicPeriod"/>
            </a:pPr>
            <a:endParaRPr lang="en-US" sz="1900" dirty="0"/>
          </a:p>
          <a:p>
            <a:pPr marL="339725" indent="-339725">
              <a:lnSpc>
                <a:spcPct val="100000"/>
              </a:lnSpc>
              <a:spcBef>
                <a:spcPts val="1200"/>
              </a:spcBef>
              <a:buFont typeface="+mj-lt"/>
              <a:buAutoNum type="arabicPeriod"/>
            </a:pPr>
            <a:endParaRPr lang="pl-PL" sz="1900" dirty="0" smtClean="0"/>
          </a:p>
          <a:p>
            <a:pPr marL="339725" indent="-339725">
              <a:lnSpc>
                <a:spcPct val="100000"/>
              </a:lnSpc>
              <a:spcBef>
                <a:spcPts val="1200"/>
              </a:spcBef>
              <a:buFont typeface="+mj-lt"/>
              <a:buAutoNum type="arabicPeriod"/>
            </a:pPr>
            <a:endParaRPr lang="en-US" sz="1900" dirty="0"/>
          </a:p>
          <a:p>
            <a:pPr marL="339725" indent="-339725">
              <a:lnSpc>
                <a:spcPct val="100000"/>
              </a:lnSpc>
              <a:spcBef>
                <a:spcPts val="1200"/>
              </a:spcBef>
              <a:buFont typeface="+mj-lt"/>
              <a:buAutoNum type="arabicPeriod"/>
            </a:pPr>
            <a:r>
              <a:rPr lang="fr-FR" sz="1900" dirty="0" smtClean="0"/>
              <a:t>L'équipe </a:t>
            </a:r>
            <a:r>
              <a:rPr lang="fr-FR" sz="1900" dirty="0"/>
              <a:t>marketing </a:t>
            </a:r>
            <a:r>
              <a:rPr lang="fr-FR" sz="1900" dirty="0" smtClean="0"/>
              <a:t>d'AW </a:t>
            </a:r>
            <a:r>
              <a:rPr lang="fr-FR" sz="1900" dirty="0" err="1"/>
              <a:t>Computing</a:t>
            </a:r>
            <a:r>
              <a:rPr lang="fr-FR" sz="1900" dirty="0"/>
              <a:t> crée et distribue des pistes à différents groupes de ventes régionales pour qualification. Comment un administrateur peut-il </a:t>
            </a:r>
            <a:r>
              <a:rPr lang="fr-FR" sz="1900" dirty="0" smtClean="0"/>
              <a:t>automatiser</a:t>
            </a:r>
            <a:r>
              <a:rPr lang="pl-PL" sz="1900" dirty="0" smtClean="0"/>
              <a:t> </a:t>
            </a:r>
            <a:r>
              <a:rPr lang="fr-FR" sz="1900" dirty="0" smtClean="0"/>
              <a:t>ce </a:t>
            </a:r>
            <a:r>
              <a:rPr lang="fr-FR" sz="1900" dirty="0"/>
              <a:t>processus ? </a:t>
            </a:r>
          </a:p>
          <a:p>
            <a:pPr marL="339725" indent="-339725">
              <a:lnSpc>
                <a:spcPct val="100000"/>
              </a:lnSpc>
              <a:spcBef>
                <a:spcPts val="1200"/>
              </a:spcBef>
              <a:buFont typeface="+mj-lt"/>
              <a:buAutoNum type="arabicPeriod"/>
            </a:pPr>
            <a:r>
              <a:rPr lang="fr-FR" sz="1900" dirty="0"/>
              <a:t>AW </a:t>
            </a:r>
            <a:r>
              <a:rPr lang="fr-FR" sz="1900" dirty="0" err="1"/>
              <a:t>Computing</a:t>
            </a:r>
            <a:r>
              <a:rPr lang="fr-FR" sz="1900" dirty="0"/>
              <a:t> veut que le propriétaire du compte soit alerté quand une </a:t>
            </a:r>
            <a:r>
              <a:rPr lang="fr-FR" sz="1900" dirty="0" smtClean="0"/>
              <a:t>requête</a:t>
            </a:r>
            <a:r>
              <a:rPr lang="pl-PL" sz="1900" dirty="0" smtClean="0"/>
              <a:t> </a:t>
            </a:r>
            <a:r>
              <a:rPr lang="fr-FR" sz="1900" dirty="0" smtClean="0"/>
              <a:t>prioritaire </a:t>
            </a:r>
            <a:r>
              <a:rPr lang="fr-FR" sz="1900" dirty="0"/>
              <a:t>est créée pour un </a:t>
            </a:r>
            <a:r>
              <a:rPr lang="fr-FR" sz="1900" dirty="0" smtClean="0"/>
              <a:t>compte.</a:t>
            </a:r>
            <a:r>
              <a:rPr lang="pl-PL" sz="1900" dirty="0" smtClean="0"/>
              <a:t> </a:t>
            </a:r>
            <a:r>
              <a:rPr lang="fr-FR" sz="1900" dirty="0" smtClean="0"/>
              <a:t>Comment </a:t>
            </a:r>
            <a:r>
              <a:rPr lang="fr-FR" sz="1900" dirty="0"/>
              <a:t>un administrateur peut-il effectuer cela ?</a:t>
            </a:r>
          </a:p>
          <a:p>
            <a:pPr marL="339725" indent="-339725">
              <a:lnSpc>
                <a:spcPct val="100000"/>
              </a:lnSpc>
              <a:spcBef>
                <a:spcPts val="1200"/>
              </a:spcBef>
              <a:buFont typeface="+mj-lt"/>
              <a:buAutoNum type="arabicPeriod"/>
            </a:pPr>
            <a:r>
              <a:rPr lang="fr-FR" sz="1900" dirty="0"/>
              <a:t>AW </a:t>
            </a:r>
            <a:r>
              <a:rPr lang="fr-FR" sz="1900" dirty="0" err="1"/>
              <a:t>Computing</a:t>
            </a:r>
            <a:r>
              <a:rPr lang="fr-FR" sz="1900" dirty="0"/>
              <a:t> veut automatiser les pistes en utilisant un formulaire web vers piste. Quand un client potentiel soumet le formulaire, la personne qui soumet doit recevoir un e-mail personnalisé basé sur </a:t>
            </a:r>
            <a:r>
              <a:rPr lang="fr-FR" sz="1900" dirty="0" smtClean="0"/>
              <a:t>l'origine </a:t>
            </a:r>
            <a:r>
              <a:rPr lang="fr-FR" sz="1900" dirty="0"/>
              <a:t>de la piste. Comment un administrateur peut-il répondre à </a:t>
            </a:r>
            <a:r>
              <a:rPr lang="pl-PL" sz="1900" dirty="0" smtClean="0"/>
              <a:t/>
            </a:r>
            <a:br>
              <a:rPr lang="pl-PL" sz="1900" dirty="0" smtClean="0"/>
            </a:br>
            <a:r>
              <a:rPr lang="fr-FR" sz="1900" dirty="0" smtClean="0"/>
              <a:t>cette </a:t>
            </a:r>
            <a:r>
              <a:rPr lang="fr-FR" sz="1900" dirty="0"/>
              <a:t>exigence ?</a:t>
            </a:r>
          </a:p>
          <a:p>
            <a:pPr>
              <a:lnSpc>
                <a:spcPct val="100000"/>
              </a:lnSpc>
            </a:pPr>
            <a:endParaRPr lang="en-IN" sz="1800" dirty="0"/>
          </a:p>
        </p:txBody>
      </p:sp>
    </p:spTree>
    <p:extLst>
      <p:ext uri="{BB962C8B-B14F-4D97-AF65-F5344CB8AC3E}">
        <p14:creationId xmlns:p14="http://schemas.microsoft.com/office/powerpoint/2010/main" val="8539057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5732" y="2156764"/>
            <a:ext cx="11280538" cy="615553"/>
          </a:xfrm>
        </p:spPr>
        <p:txBody>
          <a:bodyPr/>
          <a:lstStyle/>
          <a:p>
            <a:r>
              <a:rPr lang="en-US" dirty="0"/>
              <a:t>Module 9: </a:t>
            </a:r>
            <a:r>
              <a:rPr lang="en-US" dirty="0" err="1" smtClean="0"/>
              <a:t>Gestion</a:t>
            </a:r>
            <a:r>
              <a:rPr lang="en-US" dirty="0" smtClean="0"/>
              <a:t> du </a:t>
            </a:r>
            <a:r>
              <a:rPr lang="en-US" dirty="0" err="1" smtClean="0"/>
              <a:t>Processus</a:t>
            </a:r>
            <a:r>
              <a:rPr lang="en-US" dirty="0" smtClean="0"/>
              <a:t> de Support</a:t>
            </a:r>
            <a:endParaRPr lang="en-US" dirty="0"/>
          </a:p>
        </p:txBody>
      </p:sp>
    </p:spTree>
    <p:custDataLst>
      <p:tags r:id="rId1"/>
    </p:custDataLst>
    <p:extLst>
      <p:ext uri="{BB962C8B-B14F-4D97-AF65-F5344CB8AC3E}">
        <p14:creationId xmlns:p14="http://schemas.microsoft.com/office/powerpoint/2010/main" val="36051975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j-lt"/>
              </a:rPr>
              <a:t>Module 9 : Gestion du processus de support</a:t>
            </a:r>
          </a:p>
        </p:txBody>
      </p:sp>
      <p:sp>
        <p:nvSpPr>
          <p:cNvPr id="3" name="Text Placeholder 2"/>
          <p:cNvSpPr>
            <a:spLocks noGrp="1"/>
          </p:cNvSpPr>
          <p:nvPr>
            <p:ph type="body" sz="quarter" idx="13"/>
          </p:nvPr>
        </p:nvSpPr>
        <p:spPr>
          <a:xfrm>
            <a:off x="455732" y="1371600"/>
            <a:ext cx="11480105" cy="4491318"/>
          </a:xfrm>
        </p:spPr>
        <p:txBody>
          <a:bodyPr numCol="2"/>
          <a:lstStyle/>
          <a:p>
            <a:pPr>
              <a:lnSpc>
                <a:spcPct val="100000"/>
              </a:lnSpc>
            </a:pPr>
            <a:r>
              <a:rPr lang="fr-FR" dirty="0"/>
              <a:t>À la fin de ce module, vous serez en mesure :</a:t>
            </a:r>
          </a:p>
          <a:p>
            <a:pPr marL="342900" lvl="1" indent="-342900">
              <a:lnSpc>
                <a:spcPct val="100000"/>
              </a:lnSpc>
              <a:spcBef>
                <a:spcPts val="0"/>
              </a:spcBef>
              <a:buFont typeface="Arial" panose="020B0604020202020204" pitchFamily="34" charset="0"/>
              <a:buChar char="•"/>
            </a:pPr>
            <a:r>
              <a:rPr lang="fr-FR" spc="-20" dirty="0"/>
              <a:t>De décrire comment les requêtes sont créées, gérées, et résolues.</a:t>
            </a:r>
          </a:p>
          <a:p>
            <a:pPr marL="342900" lvl="1" indent="-342900">
              <a:lnSpc>
                <a:spcPct val="100000"/>
              </a:lnSpc>
              <a:buFont typeface="Arial" panose="020B0604020202020204" pitchFamily="34" charset="0"/>
              <a:buChar char="•"/>
            </a:pPr>
            <a:r>
              <a:rPr lang="fr-FR" spc="-20" dirty="0"/>
              <a:t>De créer un processus de support répondant aux exigences métier.</a:t>
            </a:r>
          </a:p>
          <a:p>
            <a:pPr marL="342900" lvl="1" indent="-342900">
              <a:lnSpc>
                <a:spcPct val="100000"/>
              </a:lnSpc>
              <a:buFont typeface="Arial" panose="020B0604020202020204" pitchFamily="34" charset="0"/>
              <a:buChar char="•"/>
            </a:pPr>
            <a:r>
              <a:rPr lang="fr-FR" spc="-20" dirty="0"/>
              <a:t>D'étendre </a:t>
            </a:r>
            <a:r>
              <a:rPr lang="fr-FR" spc="-20" dirty="0" smtClean="0"/>
              <a:t>l'automatisation </a:t>
            </a:r>
            <a:r>
              <a:rPr lang="fr-FR" spc="-20" dirty="0"/>
              <a:t>de </a:t>
            </a:r>
            <a:r>
              <a:rPr lang="fr-FR" spc="-20" dirty="0" err="1"/>
              <a:t>Salesforce</a:t>
            </a:r>
            <a:r>
              <a:rPr lang="fr-FR" spc="-20" dirty="0"/>
              <a:t> au service et à </a:t>
            </a:r>
            <a:r>
              <a:rPr lang="fr-FR" spc="-20" dirty="0" smtClean="0"/>
              <a:t>l'environnement </a:t>
            </a:r>
            <a:r>
              <a:rPr lang="fr-FR" spc="-20" dirty="0"/>
              <a:t>de service client avec le web vers requête, les files </a:t>
            </a:r>
            <a:r>
              <a:rPr lang="fr-FR" spc="-20" dirty="0" smtClean="0"/>
              <a:t>d'attente </a:t>
            </a:r>
            <a:r>
              <a:rPr lang="fr-FR" spc="-20" dirty="0"/>
              <a:t>de requête, les règles </a:t>
            </a:r>
            <a:r>
              <a:rPr lang="fr-FR" spc="-20" dirty="0" smtClean="0"/>
              <a:t>d'attribution,</a:t>
            </a:r>
            <a:r>
              <a:rPr lang="pl-PL" spc="-20" dirty="0" smtClean="0"/>
              <a:t> </a:t>
            </a:r>
            <a:r>
              <a:rPr lang="fr-FR" spc="-20" dirty="0" smtClean="0"/>
              <a:t>et </a:t>
            </a:r>
            <a:r>
              <a:rPr lang="fr-FR" spc="-20" dirty="0"/>
              <a:t>les règles </a:t>
            </a:r>
            <a:r>
              <a:rPr lang="fr-FR" spc="-20" dirty="0" smtClean="0"/>
              <a:t/>
            </a:r>
            <a:br>
              <a:rPr lang="fr-FR" spc="-20" dirty="0" smtClean="0"/>
            </a:br>
            <a:r>
              <a:rPr lang="fr-FR" spc="-20" dirty="0" smtClean="0"/>
              <a:t>d'escalades.</a:t>
            </a:r>
          </a:p>
          <a:p>
            <a:pPr marL="342900" lvl="1" indent="-342900">
              <a:lnSpc>
                <a:spcPct val="100000"/>
              </a:lnSpc>
              <a:buFont typeface="Arial" panose="020B0604020202020204" pitchFamily="34" charset="0"/>
              <a:buChar char="•"/>
            </a:pPr>
            <a:endParaRPr lang="fr-FR" spc="-20" dirty="0"/>
          </a:p>
          <a:p>
            <a:pPr marL="342900" lvl="1" indent="-342900">
              <a:lnSpc>
                <a:spcPct val="100000"/>
              </a:lnSpc>
              <a:buFont typeface="Arial" panose="020B0604020202020204" pitchFamily="34" charset="0"/>
              <a:buChar char="•"/>
            </a:pPr>
            <a:endParaRPr lang="en-US" spc="-20" dirty="0"/>
          </a:p>
          <a:p>
            <a:pPr marL="342900" lvl="1" indent="-342900">
              <a:lnSpc>
                <a:spcPct val="100000"/>
              </a:lnSpc>
              <a:buFont typeface="Arial" panose="020B0604020202020204" pitchFamily="34" charset="0"/>
              <a:buChar char="•"/>
            </a:pPr>
            <a:endParaRPr lang="en-US" spc="-20" dirty="0"/>
          </a:p>
          <a:p>
            <a:pPr marL="342900" lvl="1" indent="-342900">
              <a:lnSpc>
                <a:spcPct val="100000"/>
              </a:lnSpc>
              <a:buFont typeface="Arial" panose="020B0604020202020204" pitchFamily="34" charset="0"/>
              <a:buChar char="•"/>
            </a:pPr>
            <a:r>
              <a:rPr lang="fr-FR" spc="-20" dirty="0"/>
              <a:t>De configurer la console de service </a:t>
            </a:r>
            <a:r>
              <a:rPr lang="fr-FR" spc="-20" dirty="0" smtClean="0"/>
              <a:t/>
            </a:r>
            <a:br>
              <a:rPr lang="fr-FR" spc="-20" dirty="0" smtClean="0"/>
            </a:br>
            <a:r>
              <a:rPr lang="fr-FR" spc="-20" dirty="0" smtClean="0"/>
              <a:t>de </a:t>
            </a:r>
            <a:r>
              <a:rPr lang="fr-FR" spc="-20" dirty="0" err="1"/>
              <a:t>Salesforce</a:t>
            </a:r>
            <a:r>
              <a:rPr lang="fr-FR" spc="-20" dirty="0"/>
              <a:t> pour rationaliser la gestion des requêtes des utilisateurs du service client.</a:t>
            </a:r>
          </a:p>
          <a:p>
            <a:pPr marL="342900" lvl="1" indent="-342900">
              <a:lnSpc>
                <a:spcPct val="100000"/>
              </a:lnSpc>
              <a:buFont typeface="Arial" panose="020B0604020202020204" pitchFamily="34" charset="0"/>
              <a:buChar char="•"/>
            </a:pPr>
            <a:r>
              <a:rPr lang="fr-FR" spc="-20" dirty="0"/>
              <a:t>D'activer la collaboration avec les équipes de requête et le fil </a:t>
            </a:r>
            <a:r>
              <a:rPr lang="fr-FR" spc="-20" dirty="0" smtClean="0"/>
              <a:t>de</a:t>
            </a:r>
            <a:r>
              <a:rPr lang="pl-PL" spc="-20" dirty="0" smtClean="0"/>
              <a:t> </a:t>
            </a:r>
            <a:r>
              <a:rPr lang="fr-FR" spc="-20" dirty="0" smtClean="0"/>
              <a:t>requête</a:t>
            </a:r>
            <a:r>
              <a:rPr lang="fr-FR" spc="-20" dirty="0"/>
              <a:t>.</a:t>
            </a:r>
          </a:p>
          <a:p>
            <a:pPr marL="342900" lvl="1" indent="-342900">
              <a:lnSpc>
                <a:spcPct val="100000"/>
              </a:lnSpc>
              <a:buFont typeface="Arial" panose="020B0604020202020204" pitchFamily="34" charset="0"/>
              <a:buChar char="•"/>
            </a:pPr>
            <a:r>
              <a:rPr lang="fr-FR" spc="-20" dirty="0"/>
              <a:t>De répondre aux conditions </a:t>
            </a:r>
            <a:r>
              <a:rPr lang="fr-FR" spc="-20" dirty="0" smtClean="0"/>
              <a:t>d'analyse </a:t>
            </a:r>
            <a:r>
              <a:rPr lang="fr-FR" spc="-20" dirty="0"/>
              <a:t>des données avec des rapports du service client et des tableaux de bord analysant la productivité et la satisfaction des clients.</a:t>
            </a:r>
          </a:p>
          <a:p>
            <a:endParaRPr lang="en-US" sz="2350" dirty="0"/>
          </a:p>
        </p:txBody>
      </p:sp>
      <p:sp>
        <p:nvSpPr>
          <p:cNvPr id="4" name="Slide Number Placeholder 3"/>
          <p:cNvSpPr>
            <a:spLocks noGrp="1"/>
          </p:cNvSpPr>
          <p:nvPr>
            <p:ph type="sldNum" sz="quarter" idx="14"/>
          </p:nvPr>
        </p:nvSpPr>
        <p:spPr>
          <a:xfrm>
            <a:off x="10801350" y="352097"/>
            <a:ext cx="626119" cy="32281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lang="en-US"/>
              <a:pPr marL="0" marR="0" lvl="0" indent="0" defTabSz="914400" eaLnBrk="1" fontAlgn="auto" latinLnBrk="0" hangingPunct="1">
                <a:lnSpc>
                  <a:spcPct val="100000"/>
                </a:lnSpc>
                <a:spcBef>
                  <a:spcPts val="0"/>
                </a:spcBef>
                <a:spcAft>
                  <a:spcPts val="0"/>
                </a:spcAft>
                <a:buClrTx/>
                <a:buSzTx/>
                <a:buFontTx/>
                <a:buNone/>
                <a:tabLst/>
                <a:defRPr/>
              </a:pPr>
              <a:t>438</a:t>
            </a:fld>
            <a:endParaRPr lang="en-US"/>
          </a:p>
        </p:txBody>
      </p:sp>
    </p:spTree>
    <p:extLst>
      <p:ext uri="{BB962C8B-B14F-4D97-AF65-F5344CB8AC3E}">
        <p14:creationId xmlns:p14="http://schemas.microsoft.com/office/powerpoint/2010/main" val="2205808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j-lt"/>
              </a:rPr>
              <a:t>Module 9 : Gestion du processus de support</a:t>
            </a:r>
          </a:p>
        </p:txBody>
      </p:sp>
      <p:sp>
        <p:nvSpPr>
          <p:cNvPr id="3" name="Text Placeholder 2"/>
          <p:cNvSpPr>
            <a:spLocks noGrp="1"/>
          </p:cNvSpPr>
          <p:nvPr>
            <p:ph type="body" sz="quarter" idx="13"/>
          </p:nvPr>
        </p:nvSpPr>
        <p:spPr>
          <a:xfrm>
            <a:off x="455732" y="1371600"/>
            <a:ext cx="5328841" cy="3666565"/>
          </a:xfrm>
        </p:spPr>
        <p:txBody>
          <a:bodyPr/>
          <a:lstStyle/>
          <a:p>
            <a:pPr marL="342900" lvl="1" indent="-342900">
              <a:spcBef>
                <a:spcPts val="900"/>
              </a:spcBef>
              <a:buFont typeface="Arial" panose="020B0604020202020204" pitchFamily="34" charset="0"/>
              <a:buChar char="•"/>
            </a:pPr>
            <a:r>
              <a:rPr lang="fr-FR" b="1" dirty="0">
                <a:latin typeface="+mn-lt"/>
              </a:rPr>
              <a:t>Gestion et résolution des requêtes</a:t>
            </a:r>
          </a:p>
          <a:p>
            <a:pPr marL="342900" lvl="1" indent="-342900">
              <a:spcBef>
                <a:spcPts val="900"/>
              </a:spcBef>
              <a:buFont typeface="Arial" panose="020B0604020202020204" pitchFamily="34" charset="0"/>
              <a:buChar char="•"/>
            </a:pPr>
            <a:r>
              <a:rPr lang="fr-FR" dirty="0">
                <a:latin typeface="+mn-lt"/>
              </a:rPr>
              <a:t>Personnalisation d'un processus de support</a:t>
            </a:r>
          </a:p>
          <a:p>
            <a:pPr marL="342900" lvl="1" indent="-342900">
              <a:spcBef>
                <a:spcPts val="900"/>
              </a:spcBef>
              <a:buFont typeface="Arial" panose="020B0604020202020204" pitchFamily="34" charset="0"/>
              <a:buChar char="•"/>
            </a:pPr>
            <a:r>
              <a:rPr lang="fr-FR" dirty="0">
                <a:latin typeface="+mn-lt"/>
              </a:rPr>
              <a:t>Automatisation du support</a:t>
            </a:r>
          </a:p>
          <a:p>
            <a:pPr marL="342900" lvl="1" indent="-342900">
              <a:spcBef>
                <a:spcPts val="900"/>
              </a:spcBef>
              <a:buFont typeface="Arial" panose="020B0604020202020204" pitchFamily="34" charset="0"/>
              <a:buChar char="•"/>
            </a:pPr>
            <a:r>
              <a:rPr lang="fr-FR" dirty="0">
                <a:latin typeface="+mn-lt"/>
              </a:rPr>
              <a:t>Compréhension de la console </a:t>
            </a:r>
            <a:r>
              <a:rPr lang="fr-FR" dirty="0" err="1">
                <a:latin typeface="+mn-lt"/>
              </a:rPr>
              <a:t>Salesforce</a:t>
            </a:r>
            <a:r>
              <a:rPr lang="fr-FR" dirty="0">
                <a:latin typeface="+mn-lt"/>
              </a:rPr>
              <a:t> pour le service</a:t>
            </a:r>
          </a:p>
          <a:p>
            <a:pPr marL="342900" lvl="1" indent="-342900">
              <a:spcBef>
                <a:spcPts val="900"/>
              </a:spcBef>
              <a:buFont typeface="Arial" panose="020B0604020202020204" pitchFamily="34" charset="0"/>
              <a:buChar char="•"/>
            </a:pPr>
            <a:r>
              <a:rPr lang="fr-FR" dirty="0">
                <a:latin typeface="+mn-lt"/>
              </a:rPr>
              <a:t>Collaboration dans Service Cloud</a:t>
            </a:r>
          </a:p>
          <a:p>
            <a:pPr marL="342900" lvl="1" indent="-342900">
              <a:spcBef>
                <a:spcPts val="900"/>
              </a:spcBef>
              <a:buFont typeface="Arial" panose="020B0604020202020204" pitchFamily="34" charset="0"/>
              <a:buChar char="•"/>
            </a:pPr>
            <a:r>
              <a:rPr lang="fr-FR" dirty="0">
                <a:latin typeface="+mn-lt"/>
              </a:rPr>
              <a:t>Analyse des données </a:t>
            </a:r>
            <a:r>
              <a:rPr lang="fr-FR" dirty="0" smtClean="0">
                <a:latin typeface="+mn-lt"/>
              </a:rPr>
              <a:t>d'assistance</a:t>
            </a:r>
            <a:endParaRPr lang="fr-FR" dirty="0">
              <a:latin typeface="+mn-lt"/>
            </a:endParaRPr>
          </a:p>
        </p:txBody>
      </p:sp>
      <p:sp>
        <p:nvSpPr>
          <p:cNvPr id="4" name="Slide Number Placeholder 3"/>
          <p:cNvSpPr>
            <a:spLocks noGrp="1"/>
          </p:cNvSpPr>
          <p:nvPr>
            <p:ph type="sldNum" sz="quarter" idx="14"/>
          </p:nvPr>
        </p:nvSpPr>
        <p:spPr>
          <a:xfrm>
            <a:off x="10839450" y="384755"/>
            <a:ext cx="588019" cy="24661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lang="en-US"/>
              <a:pPr marL="0" marR="0" lvl="0" indent="0" defTabSz="914400" eaLnBrk="1" fontAlgn="auto" latinLnBrk="0" hangingPunct="1">
                <a:lnSpc>
                  <a:spcPct val="100000"/>
                </a:lnSpc>
                <a:spcBef>
                  <a:spcPts val="0"/>
                </a:spcBef>
                <a:spcAft>
                  <a:spcPts val="0"/>
                </a:spcAft>
                <a:buClrTx/>
                <a:buSzTx/>
                <a:buFontTx/>
                <a:buNone/>
                <a:tabLst/>
                <a:defRPr/>
              </a:pPr>
              <a:t>439</a:t>
            </a:fld>
            <a:endParaRPr lang="en-US"/>
          </a:p>
        </p:txBody>
      </p:sp>
      <p:sp>
        <p:nvSpPr>
          <p:cNvPr id="5" name="Text Placeholder 2"/>
          <p:cNvSpPr txBox="1">
            <a:spLocks/>
          </p:cNvSpPr>
          <p:nvPr/>
        </p:nvSpPr>
        <p:spPr>
          <a:xfrm>
            <a:off x="6038850" y="1371600"/>
            <a:ext cx="5702046" cy="3396343"/>
          </a:xfrm>
          <a:prstGeom prst="rect">
            <a:avLst/>
          </a:prstGeom>
        </p:spPr>
        <p:txBody>
          <a:bodyPr/>
          <a:lstStyle>
            <a:lvl1pPr algn="l" rtl="0" eaLnBrk="1" fontAlgn="base" hangingPunct="1">
              <a:lnSpc>
                <a:spcPct val="90000"/>
              </a:lnSpc>
              <a:spcBef>
                <a:spcPts val="600"/>
              </a:spcBef>
              <a:spcAft>
                <a:spcPct val="0"/>
              </a:spcAft>
              <a:defRPr sz="2400" b="1">
                <a:solidFill>
                  <a:schemeClr val="tx2"/>
                </a:solidFill>
                <a:latin typeface="Salesforce Sans" panose="020B0505020202020203" pitchFamily="34" charset="0"/>
                <a:ea typeface="+mn-ea"/>
                <a:cs typeface="Arial" pitchFamily="34" charset="0"/>
              </a:defRPr>
            </a:lvl1pPr>
            <a:lvl2pPr marL="0" indent="0" algn="l" rtl="0" eaLnBrk="1" fontAlgn="base" hangingPunct="1">
              <a:lnSpc>
                <a:spcPct val="90000"/>
              </a:lnSpc>
              <a:spcBef>
                <a:spcPts val="600"/>
              </a:spcBef>
              <a:spcAft>
                <a:spcPct val="0"/>
              </a:spcAft>
              <a:buFont typeface="Wingdings" pitchFamily="2" charset="2"/>
              <a:buNone/>
              <a:defRPr sz="2400">
                <a:solidFill>
                  <a:schemeClr val="tx2"/>
                </a:solidFill>
                <a:latin typeface="Salesforce Sans" panose="020B0505020202020203" pitchFamily="34" charset="0"/>
                <a:cs typeface="Arial" pitchFamily="34" charset="0"/>
              </a:defRPr>
            </a:lvl2pPr>
            <a:lvl3pPr marL="457200" indent="-457200" algn="l" rtl="0" eaLnBrk="1" fontAlgn="base" hangingPunct="1">
              <a:lnSpc>
                <a:spcPct val="90000"/>
              </a:lnSpc>
              <a:spcBef>
                <a:spcPts val="0"/>
              </a:spcBef>
              <a:spcAft>
                <a:spcPct val="0"/>
              </a:spcAft>
              <a:buFont typeface="+mj-lt"/>
              <a:buAutoNum type="arabicPeriod"/>
              <a:defRPr sz="2000">
                <a:solidFill>
                  <a:schemeClr val="tx2"/>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100000"/>
              </a:lnSpc>
            </a:pPr>
            <a:r>
              <a:rPr lang="fr-FR" b="0" dirty="0"/>
              <a:t>Dans le module précédent, vous utilisiez des outils </a:t>
            </a:r>
            <a:r>
              <a:rPr lang="fr-FR" b="0" dirty="0" smtClean="0"/>
              <a:t>d'automatisation </a:t>
            </a:r>
            <a:r>
              <a:rPr lang="fr-FR" b="0" dirty="0"/>
              <a:t>pour aider différents groupes </a:t>
            </a:r>
            <a:r>
              <a:rPr lang="fr-FR" b="0" dirty="0" smtClean="0"/>
              <a:t>d'AW </a:t>
            </a:r>
            <a:r>
              <a:rPr lang="fr-FR" b="0" dirty="0" err="1"/>
              <a:t>Computing</a:t>
            </a:r>
            <a:r>
              <a:rPr lang="fr-FR" b="0" dirty="0"/>
              <a:t> à automatiser des tâches quotidiennes, à éliminer </a:t>
            </a:r>
            <a:r>
              <a:rPr lang="fr-FR" b="0" dirty="0" smtClean="0"/>
              <a:t>l'erreur </a:t>
            </a:r>
            <a:r>
              <a:rPr lang="fr-FR" b="0" dirty="0"/>
              <a:t>humaine, et à économiser du temps. </a:t>
            </a:r>
          </a:p>
          <a:p>
            <a:pPr>
              <a:lnSpc>
                <a:spcPct val="100000"/>
              </a:lnSpc>
            </a:pPr>
            <a:r>
              <a:rPr lang="fr-FR" b="0" dirty="0"/>
              <a:t>Dans ce module, vous apprendrez comment configurer </a:t>
            </a:r>
            <a:r>
              <a:rPr lang="fr-FR" b="0" dirty="0" err="1"/>
              <a:t>Salesforce</a:t>
            </a:r>
            <a:r>
              <a:rPr lang="fr-FR" b="0" dirty="0"/>
              <a:t> pour aider le secteur à développer son service et son environnement de service client. </a:t>
            </a:r>
          </a:p>
        </p:txBody>
      </p:sp>
    </p:spTree>
    <p:extLst>
      <p:ext uri="{BB962C8B-B14F-4D97-AF65-F5344CB8AC3E}">
        <p14:creationId xmlns:p14="http://schemas.microsoft.com/office/powerpoint/2010/main" val="2687031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44</a:t>
            </a:fld>
            <a:endParaRPr lang="en-US"/>
          </a:p>
        </p:txBody>
      </p:sp>
      <p:sp>
        <p:nvSpPr>
          <p:cNvPr id="3" name="Text Placeholder 2"/>
          <p:cNvSpPr>
            <a:spLocks noGrp="1"/>
          </p:cNvSpPr>
          <p:nvPr>
            <p:ph type="body" sz="quarter" idx="11"/>
          </p:nvPr>
        </p:nvSpPr>
        <p:spPr/>
        <p:txBody>
          <a:bodyPr/>
          <a:lstStyle/>
          <a:p>
            <a:r>
              <a:rPr lang="fr-FR" dirty="0"/>
              <a:t>Création du profil </a:t>
            </a:r>
            <a:r>
              <a:rPr lang="fr-FR" dirty="0" smtClean="0"/>
              <a:t>d'entreprise</a:t>
            </a:r>
            <a:endParaRPr lang="fr-FR" dirty="0"/>
          </a:p>
        </p:txBody>
      </p:sp>
      <p:graphicFrame>
        <p:nvGraphicFramePr>
          <p:cNvPr id="5" name="Table 4"/>
          <p:cNvGraphicFramePr>
            <a:graphicFrameLocks noGrp="1"/>
          </p:cNvGraphicFramePr>
          <p:nvPr>
            <p:extLst>
              <p:ext uri="{D42A27DB-BD31-4B8C-83A1-F6EECF244321}">
                <p14:modId xmlns:p14="http://schemas.microsoft.com/office/powerpoint/2010/main" val="3507660667"/>
              </p:ext>
            </p:extLst>
          </p:nvPr>
        </p:nvGraphicFramePr>
        <p:xfrm>
          <a:off x="1835804" y="1572767"/>
          <a:ext cx="8926668" cy="4692121"/>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10198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   John Wiseman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17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773863">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Disposons-nous de suffisamment de licences pour </a:t>
                      </a:r>
                      <a:r>
                        <a:rPr lang="fr-FR" sz="1800" b="0" dirty="0" smtClean="0">
                          <a:solidFill>
                            <a:schemeClr val="tx1"/>
                          </a:solidFill>
                          <a:latin typeface="Salesforce Sans" panose="020B0505020202020203" pitchFamily="34" charset="0"/>
                          <a:ea typeface="Segoe UI" pitchFamily="34" charset="0"/>
                          <a:cs typeface="Segoe UI" pitchFamily="34" charset="0"/>
                        </a:rPr>
                        <a:t>l'ensemble </a:t>
                      </a:r>
                      <a:r>
                        <a:rPr lang="fr-FR" sz="1800" b="0" dirty="0">
                          <a:solidFill>
                            <a:schemeClr val="tx1"/>
                          </a:solidFill>
                          <a:latin typeface="Salesforce Sans" panose="020B0505020202020203" pitchFamily="34" charset="0"/>
                          <a:ea typeface="Segoe UI" pitchFamily="34" charset="0"/>
                          <a:cs typeface="Segoe UI" pitchFamily="34" charset="0"/>
                        </a:rPr>
                        <a:t>de nos équipes commerciales internationales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515909">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17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562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rgbClr val="0070C0"/>
                          </a:solidFill>
                          <a:latin typeface="Salesforce Sans" panose="020B0505020202020203" pitchFamily="34" charset="0"/>
                          <a:ea typeface="Segoe UI" pitchFamily="34" charset="0"/>
                          <a:cs typeface="Segoe UI" pitchFamily="34" charset="0"/>
                        </a:rPr>
                        <a:t>Noah Larkin </a:t>
                      </a:r>
                      <a:r>
                        <a:rPr lang="fr-FR" sz="1600" b="0" dirty="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2016733">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Ling Wu</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Et à mesure que nous ajoutons des utilisateurs, pouvons-nous nous assurer que les paramètres de langue et de date sont corrects pour les utilisateurs hors États-Unis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37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6" name="Picture 5"/>
          <p:cNvPicPr>
            <a:picLocks noChangeAspect="1"/>
          </p:cNvPicPr>
          <p:nvPr/>
        </p:nvPicPr>
        <p:blipFill rotWithShape="1">
          <a:blip r:embed="rId3" cstate="print"/>
          <a:srcRect l="1970" t="12280" r="78654" b="85404"/>
          <a:stretch/>
        </p:blipFill>
        <p:spPr>
          <a:xfrm>
            <a:off x="1899987" y="3435570"/>
            <a:ext cx="3280454" cy="277523"/>
          </a:xfrm>
          <a:prstGeom prst="rect">
            <a:avLst/>
          </a:prstGeom>
        </p:spPr>
      </p:pic>
      <p:pic>
        <p:nvPicPr>
          <p:cNvPr id="7" name="Picture 6"/>
          <p:cNvPicPr>
            <a:picLocks noChangeAspect="1"/>
          </p:cNvPicPr>
          <p:nvPr/>
        </p:nvPicPr>
        <p:blipFill rotWithShape="1">
          <a:blip r:embed="rId3" cstate="print"/>
          <a:srcRect l="96090" t="2041" r="2152" b="95552"/>
          <a:stretch/>
        </p:blipFill>
        <p:spPr>
          <a:xfrm>
            <a:off x="10369655" y="1994277"/>
            <a:ext cx="297640" cy="288435"/>
          </a:xfrm>
          <a:prstGeom prst="rect">
            <a:avLst/>
          </a:prstGeom>
        </p:spPr>
      </p:pic>
      <p:pic>
        <p:nvPicPr>
          <p:cNvPr id="8" name="Picture 7"/>
          <p:cNvPicPr>
            <a:picLocks noChangeAspect="1"/>
          </p:cNvPicPr>
          <p:nvPr/>
        </p:nvPicPr>
        <p:blipFill rotWithShape="1">
          <a:blip r:embed="rId3" cstate="print"/>
          <a:srcRect l="95812" t="16466" r="2430" b="81127"/>
          <a:stretch/>
        </p:blipFill>
        <p:spPr>
          <a:xfrm>
            <a:off x="10369655" y="4563376"/>
            <a:ext cx="297640" cy="288435"/>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2227" t="-2802" r="13357" b="68956"/>
          <a:stretch/>
        </p:blipFill>
        <p:spPr>
          <a:xfrm>
            <a:off x="1968434" y="4315813"/>
            <a:ext cx="434156" cy="449570"/>
          </a:xfrm>
          <a:prstGeom prst="ellipse">
            <a:avLst/>
          </a:prstGeom>
          <a:solidFill>
            <a:srgbClr val="C0CCCF"/>
          </a:solidFill>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8233" t="-1523" r="17460" b="78192"/>
          <a:stretch/>
        </p:blipFill>
        <p:spPr>
          <a:xfrm>
            <a:off x="1883418" y="1614428"/>
            <a:ext cx="729660" cy="708366"/>
          </a:xfrm>
          <a:prstGeom prst="ellipse">
            <a:avLst/>
          </a:prstGeom>
          <a:solidFill>
            <a:schemeClr val="bg2">
              <a:lumMod val="90000"/>
            </a:schemeClr>
          </a:solidFill>
        </p:spPr>
      </p:pic>
      <p:grpSp>
        <p:nvGrpSpPr>
          <p:cNvPr id="4" name="Group 3"/>
          <p:cNvGrpSpPr/>
          <p:nvPr/>
        </p:nvGrpSpPr>
        <p:grpSpPr>
          <a:xfrm>
            <a:off x="2204192" y="3458997"/>
            <a:ext cx="3501663" cy="277000"/>
            <a:chOff x="2204192" y="3458997"/>
            <a:chExt cx="3501663" cy="277000"/>
          </a:xfrm>
        </p:grpSpPr>
        <p:sp>
          <p:nvSpPr>
            <p:cNvPr id="10" name="TextBox 9">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3" name="TextBox 12">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4" name="TextBox 13">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700351151"/>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440</a:t>
            </a:fld>
            <a:endParaRPr lang="en-US" smtClean="0"/>
          </a:p>
        </p:txBody>
      </p:sp>
      <p:sp>
        <p:nvSpPr>
          <p:cNvPr id="3" name="Text Placeholder 2"/>
          <p:cNvSpPr>
            <a:spLocks noGrp="1"/>
          </p:cNvSpPr>
          <p:nvPr>
            <p:ph type="body" sz="quarter" idx="11"/>
          </p:nvPr>
        </p:nvSpPr>
        <p:spPr/>
        <p:txBody>
          <a:bodyPr/>
          <a:lstStyle/>
          <a:p>
            <a:r>
              <a:rPr lang="fr-FR"/>
              <a:t>AW Computing développe ses services</a:t>
            </a:r>
          </a:p>
        </p:txBody>
      </p:sp>
      <p:sp>
        <p:nvSpPr>
          <p:cNvPr id="4" name="Text Placeholder 3"/>
          <p:cNvSpPr>
            <a:spLocks noGrp="1"/>
          </p:cNvSpPr>
          <p:nvPr>
            <p:ph type="body" sz="quarter" idx="12"/>
          </p:nvPr>
        </p:nvSpPr>
        <p:spPr>
          <a:xfrm>
            <a:off x="455732" y="2010361"/>
            <a:ext cx="11268181" cy="4234991"/>
          </a:xfrm>
        </p:spPr>
        <p:txBody>
          <a:bodyPr numCol="2" spcCol="360000"/>
          <a:lstStyle/>
          <a:p>
            <a:pPr marL="342900" indent="-342900">
              <a:lnSpc>
                <a:spcPct val="100000"/>
              </a:lnSpc>
              <a:buFont typeface="Arial" panose="020B0604020202020204" pitchFamily="34" charset="0"/>
              <a:buChar char="•"/>
            </a:pPr>
            <a:r>
              <a:rPr lang="fr-FR" sz="2000" spc="-20" dirty="0"/>
              <a:t>Alors </a:t>
            </a:r>
            <a:r>
              <a:rPr lang="fr-FR" sz="2000" spc="-20" dirty="0" smtClean="0"/>
              <a:t>qu'AW </a:t>
            </a:r>
            <a:r>
              <a:rPr lang="fr-FR" sz="2000" spc="-20" dirty="0" err="1"/>
              <a:t>Computing</a:t>
            </a:r>
            <a:r>
              <a:rPr lang="fr-FR" sz="2000" spc="-20" dirty="0"/>
              <a:t> a </a:t>
            </a:r>
            <a:r>
              <a:rPr lang="fr-FR" sz="2000" spc="-20" dirty="0" smtClean="0"/>
              <a:t>d'abord </a:t>
            </a:r>
            <a:r>
              <a:rPr lang="fr-FR" sz="2000" spc="-20" dirty="0"/>
              <a:t>été très concentré </a:t>
            </a:r>
            <a:r>
              <a:rPr lang="fr-FR" sz="2000" spc="-20" dirty="0" smtClean="0"/>
              <a:t>sur</a:t>
            </a:r>
            <a:r>
              <a:rPr lang="pl-PL" sz="2000" spc="-20" dirty="0" smtClean="0"/>
              <a:t> </a:t>
            </a:r>
            <a:r>
              <a:rPr lang="fr-FR" sz="2000" spc="-20" dirty="0" smtClean="0"/>
              <a:t>l'organisation </a:t>
            </a:r>
            <a:r>
              <a:rPr lang="fr-FR" sz="2000" spc="-20" dirty="0"/>
              <a:t>de ses ventes, Noah Larkin souhaite </a:t>
            </a:r>
            <a:r>
              <a:rPr lang="fr-FR" sz="2000" spc="-20" dirty="0" smtClean="0"/>
              <a:t>exploiter</a:t>
            </a:r>
            <a:r>
              <a:rPr lang="pl-PL" sz="2000" spc="-20" dirty="0" smtClean="0"/>
              <a:t> </a:t>
            </a:r>
            <a:r>
              <a:rPr lang="fr-FR" sz="2000" spc="-20" dirty="0" smtClean="0"/>
              <a:t>davantage </a:t>
            </a:r>
            <a:r>
              <a:rPr lang="fr-FR" sz="2000" spc="-20" dirty="0"/>
              <a:t>les capacités de </a:t>
            </a:r>
            <a:r>
              <a:rPr lang="fr-FR" sz="2000" spc="-20" dirty="0" err="1"/>
              <a:t>Salesforce</a:t>
            </a:r>
            <a:r>
              <a:rPr lang="fr-FR" sz="2000" spc="-20" dirty="0"/>
              <a:t> dans son service et dans </a:t>
            </a:r>
            <a:r>
              <a:rPr lang="fr-FR" sz="2000" spc="-20" dirty="0" smtClean="0"/>
              <a:t>l'organisation </a:t>
            </a:r>
            <a:r>
              <a:rPr lang="fr-FR" sz="2000" spc="-20" dirty="0"/>
              <a:t>du service client.</a:t>
            </a:r>
          </a:p>
          <a:p>
            <a:pPr marL="342900" indent="-342900">
              <a:lnSpc>
                <a:spcPct val="100000"/>
              </a:lnSpc>
              <a:buFont typeface="Arial" panose="020B0604020202020204" pitchFamily="34" charset="0"/>
              <a:buChar char="•"/>
            </a:pPr>
            <a:r>
              <a:rPr lang="fr-FR" sz="2000" dirty="0"/>
              <a:t>Les objectifs principaux de Noah sont </a:t>
            </a:r>
            <a:r>
              <a:rPr lang="fr-FR" sz="2000" dirty="0" smtClean="0"/>
              <a:t>d'améliorer </a:t>
            </a:r>
            <a:r>
              <a:rPr lang="fr-FR" sz="2000" dirty="0"/>
              <a:t>la productivité des agents du service client, de réduire les coûts du service client, et enfin </a:t>
            </a:r>
            <a:r>
              <a:rPr lang="fr-FR" sz="2000" dirty="0" smtClean="0"/>
              <a:t>d'améliorer </a:t>
            </a:r>
            <a:r>
              <a:rPr lang="fr-FR" sz="2000" dirty="0"/>
              <a:t>la satisfaction des clients</a:t>
            </a:r>
            <a:r>
              <a:rPr lang="fr-FR" sz="2000" dirty="0" smtClean="0"/>
              <a:t>.</a:t>
            </a:r>
            <a:endParaRPr lang="pl-PL" sz="2000" dirty="0" smtClean="0"/>
          </a:p>
          <a:p>
            <a:pPr marL="342900" indent="-342900">
              <a:lnSpc>
                <a:spcPct val="100000"/>
              </a:lnSpc>
              <a:buFont typeface="Arial" panose="020B0604020202020204" pitchFamily="34" charset="0"/>
              <a:buChar char="•"/>
            </a:pPr>
            <a:endParaRPr lang="pl-PL" sz="2000" dirty="0"/>
          </a:p>
          <a:p>
            <a:pPr marL="342900" indent="-342900">
              <a:lnSpc>
                <a:spcPct val="100000"/>
              </a:lnSpc>
              <a:buFont typeface="Arial" panose="020B0604020202020204" pitchFamily="34" charset="0"/>
              <a:buChar char="•"/>
            </a:pPr>
            <a:endParaRPr lang="pl-PL" sz="2000" dirty="0" smtClean="0"/>
          </a:p>
          <a:p>
            <a:pPr marL="342900" indent="-342900">
              <a:lnSpc>
                <a:spcPct val="100000"/>
              </a:lnSpc>
              <a:buFont typeface="Arial" panose="020B0604020202020204" pitchFamily="34" charset="0"/>
              <a:buChar char="•"/>
            </a:pPr>
            <a:endParaRPr lang="pl-PL" sz="2000" dirty="0"/>
          </a:p>
          <a:p>
            <a:pPr marL="342900" indent="-342900">
              <a:lnSpc>
                <a:spcPct val="100000"/>
              </a:lnSpc>
              <a:buFont typeface="Arial" panose="020B0604020202020204" pitchFamily="34" charset="0"/>
              <a:buChar char="•"/>
            </a:pPr>
            <a:endParaRPr lang="pl-PL" sz="2000" dirty="0" smtClean="0"/>
          </a:p>
          <a:p>
            <a:pPr marL="342900" indent="-342900">
              <a:lnSpc>
                <a:spcPct val="100000"/>
              </a:lnSpc>
              <a:buFont typeface="Arial" panose="020B0604020202020204" pitchFamily="34" charset="0"/>
              <a:buChar char="•"/>
            </a:pPr>
            <a:endParaRPr lang="pl-PL" sz="2000" dirty="0" smtClean="0"/>
          </a:p>
          <a:p>
            <a:pPr marL="342900" indent="-342900">
              <a:lnSpc>
                <a:spcPct val="100000"/>
              </a:lnSpc>
              <a:buFont typeface="Arial" panose="020B0604020202020204" pitchFamily="34" charset="0"/>
              <a:buChar char="•"/>
            </a:pPr>
            <a:r>
              <a:rPr lang="fr-FR" sz="2000" dirty="0" smtClean="0"/>
              <a:t>En </a:t>
            </a:r>
            <a:r>
              <a:rPr lang="fr-FR" sz="2000" dirty="0"/>
              <a:t>tant </a:t>
            </a:r>
            <a:r>
              <a:rPr lang="fr-FR" sz="2000" dirty="0" smtClean="0"/>
              <a:t>qu'administrateur</a:t>
            </a:r>
            <a:r>
              <a:rPr lang="fr-FR" sz="2000" dirty="0"/>
              <a:t>, vous devez :</a:t>
            </a:r>
          </a:p>
          <a:p>
            <a:pPr marL="463550" lvl="1">
              <a:lnSpc>
                <a:spcPct val="100000"/>
              </a:lnSpc>
              <a:buFont typeface="Courier New" pitchFamily="49" charset="0"/>
              <a:buChar char="­"/>
            </a:pPr>
            <a:r>
              <a:rPr lang="fr-FR" sz="2000" dirty="0"/>
              <a:t>Aider les utilisateurs du service client à créer, à gérer, et à résoudre les requêtes plus rapidement.</a:t>
            </a:r>
          </a:p>
          <a:p>
            <a:pPr marL="463550" lvl="1">
              <a:lnSpc>
                <a:spcPct val="100000"/>
              </a:lnSpc>
              <a:buFont typeface="Courier New" pitchFamily="49" charset="0"/>
              <a:buChar char="­"/>
            </a:pPr>
            <a:r>
              <a:rPr lang="fr-FR" sz="2000" dirty="0"/>
              <a:t>Automatiser les processus de support pour répondre à une sollicitation accrue de </a:t>
            </a:r>
            <a:r>
              <a:rPr lang="fr-FR" sz="2000" dirty="0" smtClean="0"/>
              <a:t>l'équipe </a:t>
            </a:r>
            <a:r>
              <a:rPr lang="fr-FR" sz="2000" dirty="0"/>
              <a:t>de service client.</a:t>
            </a:r>
          </a:p>
          <a:p>
            <a:pPr marL="463550" lvl="1">
              <a:lnSpc>
                <a:spcPct val="100000"/>
              </a:lnSpc>
              <a:buFont typeface="Courier New" pitchFamily="49" charset="0"/>
              <a:buChar char="­"/>
            </a:pPr>
            <a:r>
              <a:rPr lang="fr-FR" sz="2000" spc="-20" dirty="0"/>
              <a:t>Configurer les paramètres des centres </a:t>
            </a:r>
            <a:r>
              <a:rPr lang="fr-FR" sz="2000" spc="-20" dirty="0" smtClean="0"/>
              <a:t>d'appels </a:t>
            </a:r>
            <a:r>
              <a:rPr lang="fr-FR" sz="2000" spc="-20" dirty="0"/>
              <a:t>et de la console de service qui aideront à susciter </a:t>
            </a:r>
            <a:r>
              <a:rPr lang="fr-FR" sz="2000" spc="-20" dirty="0" smtClean="0"/>
              <a:t>l'adoption </a:t>
            </a:r>
            <a:r>
              <a:rPr lang="fr-FR" sz="2000" spc="-20" dirty="0"/>
              <a:t>des utilisateurs et amélioreront </a:t>
            </a:r>
            <a:r>
              <a:rPr lang="fr-FR" sz="2000" spc="-20" dirty="0" smtClean="0"/>
              <a:t>le</a:t>
            </a:r>
            <a:r>
              <a:rPr lang="pl-PL" sz="2000" spc="-20" dirty="0" smtClean="0"/>
              <a:t> </a:t>
            </a:r>
            <a:r>
              <a:rPr lang="fr-FR" sz="2000" spc="-20" dirty="0" smtClean="0"/>
              <a:t>rendement</a:t>
            </a:r>
            <a:r>
              <a:rPr lang="fr-FR" sz="2000" spc="-20" dirty="0"/>
              <a:t>.</a:t>
            </a:r>
          </a:p>
          <a:p>
            <a:pPr marL="463550" lvl="1">
              <a:lnSpc>
                <a:spcPct val="100000"/>
              </a:lnSpc>
              <a:buFont typeface="Courier New" pitchFamily="49" charset="0"/>
              <a:buChar char="­"/>
            </a:pPr>
            <a:r>
              <a:rPr lang="fr-FR" sz="2000" dirty="0"/>
              <a:t>Aider les actionnaires à analyser les données du service client.</a:t>
            </a:r>
          </a:p>
          <a:p>
            <a:pPr>
              <a:lnSpc>
                <a:spcPct val="100000"/>
              </a:lnSpc>
            </a:pPr>
            <a:endParaRPr lang="en-IN" dirty="0"/>
          </a:p>
        </p:txBody>
      </p:sp>
      <p:pic>
        <p:nvPicPr>
          <p:cNvPr id="5" name="Picture 4" descr="AW Computing Logo.png"/>
          <p:cNvPicPr>
            <a:picLocks noChangeAspect="1"/>
          </p:cNvPicPr>
          <p:nvPr/>
        </p:nvPicPr>
        <p:blipFill>
          <a:blip r:embed="rId3" cstate="print"/>
          <a:stretch>
            <a:fillRect/>
          </a:stretch>
        </p:blipFill>
        <p:spPr>
          <a:xfrm>
            <a:off x="4832507" y="994164"/>
            <a:ext cx="1884817" cy="967209"/>
          </a:xfrm>
          <a:prstGeom prst="rect">
            <a:avLst/>
          </a:prstGeom>
        </p:spPr>
      </p:pic>
    </p:spTree>
    <p:extLst>
      <p:ext uri="{BB962C8B-B14F-4D97-AF65-F5344CB8AC3E}">
        <p14:creationId xmlns:p14="http://schemas.microsoft.com/office/powerpoint/2010/main" val="3574301505"/>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Une vue </a:t>
            </a:r>
            <a:r>
              <a:rPr lang="fr-FR" dirty="0" smtClean="0"/>
              <a:t>d'ensemble </a:t>
            </a:r>
            <a:r>
              <a:rPr lang="fr-FR" dirty="0"/>
              <a:t>des chaînes du service Cloud</a:t>
            </a:r>
          </a:p>
        </p:txBody>
      </p:sp>
      <p:sp>
        <p:nvSpPr>
          <p:cNvPr id="3" name="Slide Number Placeholder 2"/>
          <p:cNvSpPr>
            <a:spLocks noGrp="1"/>
          </p:cNvSpPr>
          <p:nvPr>
            <p:ph type="sldNum" sz="quarter" idx="4294967295"/>
          </p:nvPr>
        </p:nvSpPr>
        <p:spPr/>
        <p:txBody>
          <a:bodyPr/>
          <a:lstStyle/>
          <a:p>
            <a:fld id="{812A5277-1DB9-460F-9A21-B857ABB32666}" type="slidenum">
              <a:rPr lang="en-US" smtClean="0"/>
              <a:pPr/>
              <a:t>441</a:t>
            </a:fld>
            <a:endParaRPr lang="en-US" smtClean="0"/>
          </a:p>
        </p:txBody>
      </p:sp>
      <p:graphicFrame>
        <p:nvGraphicFramePr>
          <p:cNvPr id="14" name="Table 13"/>
          <p:cNvGraphicFramePr>
            <a:graphicFrameLocks noGrp="1"/>
          </p:cNvGraphicFramePr>
          <p:nvPr>
            <p:extLst>
              <p:ext uri="{D42A27DB-BD31-4B8C-83A1-F6EECF244321}">
                <p14:modId xmlns:p14="http://schemas.microsoft.com/office/powerpoint/2010/main" val="3393772862"/>
              </p:ext>
            </p:extLst>
          </p:nvPr>
        </p:nvGraphicFramePr>
        <p:xfrm>
          <a:off x="2" y="775461"/>
          <a:ext cx="12191999" cy="6119561"/>
        </p:xfrm>
        <a:graphic>
          <a:graphicData uri="http://schemas.openxmlformats.org/drawingml/2006/table">
            <a:tbl>
              <a:tblPr firstRow="1" bandRow="1">
                <a:effectLst>
                  <a:outerShdw blurRad="50800" dist="38100" algn="l" rotWithShape="0">
                    <a:prstClr val="black">
                      <a:alpha val="40000"/>
                    </a:prstClr>
                  </a:outerShdw>
                </a:effectLst>
                <a:tableStyleId>{85BE263C-DBD7-4A20-BB59-AAB30ACAA65A}</a:tableStyleId>
              </a:tblPr>
              <a:tblGrid>
                <a:gridCol w="1589381">
                  <a:extLst>
                    <a:ext uri="{9D8B030D-6E8A-4147-A177-3AD203B41FA5}">
                      <a16:colId xmlns:a16="http://schemas.microsoft.com/office/drawing/2014/main" xmlns="" val="20000"/>
                    </a:ext>
                  </a:extLst>
                </a:gridCol>
                <a:gridCol w="3160318">
                  <a:extLst>
                    <a:ext uri="{9D8B030D-6E8A-4147-A177-3AD203B41FA5}">
                      <a16:colId xmlns:a16="http://schemas.microsoft.com/office/drawing/2014/main" xmlns="" val="20001"/>
                    </a:ext>
                  </a:extLst>
                </a:gridCol>
                <a:gridCol w="3607915">
                  <a:extLst>
                    <a:ext uri="{9D8B030D-6E8A-4147-A177-3AD203B41FA5}">
                      <a16:colId xmlns:a16="http://schemas.microsoft.com/office/drawing/2014/main" xmlns="" val="20002"/>
                    </a:ext>
                  </a:extLst>
                </a:gridCol>
                <a:gridCol w="3834385">
                  <a:extLst>
                    <a:ext uri="{9D8B030D-6E8A-4147-A177-3AD203B41FA5}">
                      <a16:colId xmlns:a16="http://schemas.microsoft.com/office/drawing/2014/main" xmlns="" val="20003"/>
                    </a:ext>
                  </a:extLst>
                </a:gridCol>
              </a:tblGrid>
              <a:tr h="410283">
                <a:tc>
                  <a:txBody>
                    <a:bodyPr/>
                    <a:lstStyle/>
                    <a:p>
                      <a:pPr algn="l"/>
                      <a:r>
                        <a:rPr lang="fr-FR" sz="1800" dirty="0">
                          <a:latin typeface="Salesforce Sans" panose="020B0505020202020203" pitchFamily="34" charset="0"/>
                          <a:cs typeface="Arial" pitchFamily="34" charset="0"/>
                        </a:rPr>
                        <a:t>Chaîne</a:t>
                      </a:r>
                    </a:p>
                  </a:txBody>
                  <a:tcPr marL="121888" marR="121888">
                    <a:solidFill>
                      <a:schemeClr val="accent3">
                        <a:lumMod val="50000"/>
                      </a:schemeClr>
                    </a:solidFill>
                  </a:tcPr>
                </a:tc>
                <a:tc>
                  <a:txBody>
                    <a:bodyPr/>
                    <a:lstStyle/>
                    <a:p>
                      <a:pPr algn="ctr"/>
                      <a:r>
                        <a:rPr lang="fr-FR" sz="1800">
                          <a:latin typeface="Salesforce Sans" panose="020B0505020202020203" pitchFamily="34" charset="0"/>
                          <a:cs typeface="Arial" pitchFamily="34" charset="0"/>
                        </a:rPr>
                        <a:t>Fonction</a:t>
                      </a:r>
                    </a:p>
                  </a:txBody>
                  <a:tcPr marL="121888" marR="121888">
                    <a:solidFill>
                      <a:schemeClr val="accent3">
                        <a:lumMod val="50000"/>
                      </a:schemeClr>
                    </a:solidFill>
                  </a:tcPr>
                </a:tc>
                <a:tc>
                  <a:txBody>
                    <a:bodyPr/>
                    <a:lstStyle/>
                    <a:p>
                      <a:pPr algn="ctr"/>
                      <a:r>
                        <a:rPr lang="fr-FR" sz="1800" dirty="0">
                          <a:latin typeface="Salesforce Sans" panose="020B0505020202020203" pitchFamily="34" charset="0"/>
                          <a:cs typeface="Arial" pitchFamily="34" charset="0"/>
                        </a:rPr>
                        <a:t>Fonctionnalité </a:t>
                      </a:r>
                      <a:r>
                        <a:rPr lang="fr-FR" sz="1800" dirty="0" err="1">
                          <a:latin typeface="Salesforce Sans" panose="020B0505020202020203" pitchFamily="34" charset="0"/>
                          <a:cs typeface="Arial" pitchFamily="34" charset="0"/>
                        </a:rPr>
                        <a:t>Salesforce</a:t>
                      </a:r>
                      <a:endParaRPr lang="fr-FR" sz="1800" dirty="0">
                        <a:latin typeface="Salesforce Sans" panose="020B0505020202020203" pitchFamily="34" charset="0"/>
                        <a:cs typeface="Arial" pitchFamily="34" charset="0"/>
                      </a:endParaRPr>
                    </a:p>
                  </a:txBody>
                  <a:tcPr marL="121888" marR="121888">
                    <a:solidFill>
                      <a:schemeClr val="accent3">
                        <a:lumMod val="50000"/>
                      </a:schemeClr>
                    </a:solidFill>
                  </a:tcPr>
                </a:tc>
                <a:tc>
                  <a:txBody>
                    <a:bodyPr/>
                    <a:lstStyle/>
                    <a:p>
                      <a:pPr algn="ctr"/>
                      <a:r>
                        <a:rPr lang="fr-FR" sz="1800" dirty="0">
                          <a:latin typeface="Salesforce Sans" panose="020B0505020202020203" pitchFamily="34" charset="0"/>
                          <a:cs typeface="Arial" pitchFamily="34" charset="0"/>
                        </a:rPr>
                        <a:t>Valeur</a:t>
                      </a:r>
                    </a:p>
                  </a:txBody>
                  <a:tcPr marL="121888" marR="121888">
                    <a:solidFill>
                      <a:schemeClr val="accent3">
                        <a:lumMod val="50000"/>
                      </a:schemeClr>
                    </a:solidFill>
                  </a:tcPr>
                </a:tc>
                <a:extLst>
                  <a:ext uri="{0D108BD9-81ED-4DB2-BD59-A6C34878D82A}">
                    <a16:rowId xmlns:a16="http://schemas.microsoft.com/office/drawing/2014/main" xmlns="" val="10000"/>
                  </a:ext>
                </a:extLst>
              </a:tr>
              <a:tr h="946806">
                <a:tc>
                  <a:txBody>
                    <a:bodyPr/>
                    <a:lstStyle/>
                    <a:p>
                      <a:pPr algn="l"/>
                      <a:r>
                        <a:rPr lang="fr-FR" sz="1600" b="1" dirty="0">
                          <a:latin typeface="Salesforce Sans" panose="020B0505020202020203" pitchFamily="34" charset="0"/>
                          <a:cs typeface="Arial" pitchFamily="34" charset="0"/>
                        </a:rPr>
                        <a:t>Téléphone </a:t>
                      </a:r>
                      <a:r>
                        <a:rPr lang="fr-FR" sz="1600" b="1" dirty="0">
                          <a:solidFill>
                            <a:srgbClr val="FF0000"/>
                          </a:solidFill>
                          <a:latin typeface="Salesforce Sans" panose="020B0505020202020203" pitchFamily="34" charset="0"/>
                          <a:cs typeface="Arial" pitchFamily="34" charset="0"/>
                        </a:rPr>
                        <a:t>$$$</a:t>
                      </a:r>
                    </a:p>
                  </a:txBody>
                  <a:tcPr marL="121888" marR="12188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600">
                          <a:latin typeface="Salesforce Sans" panose="020B0505020202020203" pitchFamily="34" charset="0"/>
                          <a:cs typeface="Arial" pitchFamily="34" charset="0"/>
                        </a:rPr>
                        <a:t>Affichage automatique Gestion des requêtes sur écran unique</a:t>
                      </a:r>
                    </a:p>
                  </a:txBody>
                  <a:tcPr marL="182880" marR="182880" anchor="ctr"/>
                </a:tc>
                <a:tc>
                  <a:txBody>
                    <a:bodyPr/>
                    <a:lstStyle/>
                    <a:p>
                      <a:pPr algn="ctr"/>
                      <a:r>
                        <a:rPr lang="fr-FR" sz="1600">
                          <a:latin typeface="Salesforce Sans" panose="020B0505020202020203" pitchFamily="34" charset="0"/>
                          <a:cs typeface="Arial" pitchFamily="34" charset="0"/>
                        </a:rPr>
                        <a:t>Téléphone logiciel</a:t>
                      </a:r>
                    </a:p>
                    <a:p>
                      <a:pPr algn="ctr"/>
                      <a:r>
                        <a:rPr lang="fr-FR" sz="1600">
                          <a:latin typeface="Salesforce Sans" panose="020B0505020202020203" pitchFamily="34" charset="0"/>
                          <a:cs typeface="Arial" pitchFamily="34" charset="0"/>
                        </a:rPr>
                        <a:t>Console de service</a:t>
                      </a:r>
                    </a:p>
                  </a:txBody>
                  <a:tcPr marL="182880" marR="182880" anchor="ctr"/>
                </a:tc>
                <a:tc>
                  <a:txBody>
                    <a:bodyPr/>
                    <a:lstStyle/>
                    <a:p>
                      <a:pPr algn="l" rtl="0"/>
                      <a:endParaRPr lang="en-US" sz="1800" dirty="0">
                        <a:latin typeface="Salesforce Sans" panose="020B0505020202020203" pitchFamily="34" charset="0"/>
                        <a:cs typeface="Arial" pitchFamily="34" charset="0"/>
                      </a:endParaRPr>
                    </a:p>
                  </a:txBody>
                  <a:tcPr marL="121888" marR="121888" anchor="ctr"/>
                </a:tc>
                <a:extLst>
                  <a:ext uri="{0D108BD9-81ED-4DB2-BD59-A6C34878D82A}">
                    <a16:rowId xmlns:a16="http://schemas.microsoft.com/office/drawing/2014/main" xmlns="" val="10001"/>
                  </a:ext>
                </a:extLst>
              </a:tr>
              <a:tr h="86294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b="1" dirty="0">
                          <a:latin typeface="Salesforce Sans" panose="020B0505020202020203" pitchFamily="34" charset="0"/>
                          <a:cs typeface="Arial" pitchFamily="34" charset="0"/>
                        </a:rPr>
                        <a:t>E-mail</a:t>
                      </a:r>
                    </a:p>
                  </a:txBody>
                  <a:tcPr marL="121888" marR="121888"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FR" sz="1600" dirty="0">
                          <a:latin typeface="Salesforce Sans" panose="020B0505020202020203" pitchFamily="34" charset="0"/>
                          <a:cs typeface="Arial" pitchFamily="34" charset="0"/>
                        </a:rPr>
                        <a:t>Génération de requêtes automatique à partir </a:t>
                      </a:r>
                      <a:r>
                        <a:rPr lang="fr-FR" sz="1600" dirty="0" smtClean="0">
                          <a:latin typeface="Salesforce Sans" panose="020B0505020202020203" pitchFamily="34" charset="0"/>
                          <a:cs typeface="Arial" pitchFamily="34" charset="0"/>
                        </a:rPr>
                        <a:t>d'e-mail</a:t>
                      </a:r>
                      <a:endParaRPr lang="fr-FR" sz="1600" dirty="0">
                        <a:latin typeface="Salesforce Sans" panose="020B0505020202020203" pitchFamily="34" charset="0"/>
                        <a:cs typeface="Arial" pitchFamily="34" charset="0"/>
                      </a:endParaRPr>
                    </a:p>
                  </a:txBody>
                  <a:tcPr marL="182880" marR="182880" anchor="ctr"/>
                </a:tc>
                <a:tc>
                  <a:txBody>
                    <a:bodyPr/>
                    <a:lstStyle/>
                    <a:p>
                      <a:pPr algn="ctr"/>
                      <a:r>
                        <a:rPr lang="fr-FR" sz="1600" dirty="0" smtClean="0">
                          <a:latin typeface="Salesforce Sans" panose="020B0505020202020203" pitchFamily="34" charset="0"/>
                          <a:cs typeface="Arial" pitchFamily="34" charset="0"/>
                        </a:rPr>
                        <a:t>E-mail-vers-</a:t>
                      </a:r>
                      <a:r>
                        <a:rPr lang="fr-FR" sz="1600" spc="-20" baseline="0" dirty="0" smtClean="0">
                          <a:latin typeface="Salesforce Sans" panose="020B0505020202020203" pitchFamily="34" charset="0"/>
                          <a:cs typeface="Arial" pitchFamily="34" charset="0"/>
                        </a:rPr>
                        <a:t>requête</a:t>
                      </a:r>
                      <a:r>
                        <a:rPr lang="pl-PL" sz="1600" dirty="0" smtClean="0">
                          <a:latin typeface="Salesforce Sans" panose="020B0505020202020203" pitchFamily="34" charset="0"/>
                          <a:cs typeface="Arial" pitchFamily="34" charset="0"/>
                        </a:rPr>
                        <a:t> </a:t>
                      </a:r>
                    </a:p>
                    <a:p>
                      <a:pPr algn="ctr"/>
                      <a:r>
                        <a:rPr lang="fr-FR" sz="1600" spc="-20" baseline="0" dirty="0" smtClean="0">
                          <a:latin typeface="Salesforce Sans" panose="020B0505020202020203" pitchFamily="34" charset="0"/>
                          <a:cs typeface="Arial" pitchFamily="34" charset="0"/>
                        </a:rPr>
                        <a:t>E-mail </a:t>
                      </a:r>
                      <a:r>
                        <a:rPr lang="fr-FR" sz="1600" spc="-20" baseline="0" dirty="0">
                          <a:latin typeface="Salesforce Sans" panose="020B0505020202020203" pitchFamily="34" charset="0"/>
                          <a:cs typeface="Arial" pitchFamily="34" charset="0"/>
                        </a:rPr>
                        <a:t>vers requête à la demande</a:t>
                      </a:r>
                    </a:p>
                  </a:txBody>
                  <a:tcPr marL="182880" marR="182880" anchor="ctr"/>
                </a:tc>
                <a:tc>
                  <a:txBody>
                    <a:bodyPr/>
                    <a:lstStyle/>
                    <a:p>
                      <a:pPr algn="l" rtl="0"/>
                      <a:endParaRPr lang="en-US" sz="1800" dirty="0">
                        <a:latin typeface="Salesforce Sans" panose="020B0505020202020203" pitchFamily="34" charset="0"/>
                        <a:cs typeface="Arial" pitchFamily="34" charset="0"/>
                      </a:endParaRPr>
                    </a:p>
                  </a:txBody>
                  <a:tcPr marL="121888" marR="121888" anchor="ctr"/>
                </a:tc>
                <a:extLst>
                  <a:ext uri="{0D108BD9-81ED-4DB2-BD59-A6C34878D82A}">
                    <a16:rowId xmlns:a16="http://schemas.microsoft.com/office/drawing/2014/main" xmlns="" val="10002"/>
                  </a:ext>
                </a:extLst>
              </a:tr>
              <a:tr h="862941">
                <a:tc>
                  <a:txBody>
                    <a:bodyPr/>
                    <a:lstStyle/>
                    <a:p>
                      <a:pPr algn="l"/>
                      <a:r>
                        <a:rPr lang="fr-FR" sz="1600" b="1" baseline="0">
                          <a:latin typeface="Salesforce Sans" panose="020B0505020202020203" pitchFamily="34" charset="0"/>
                          <a:cs typeface="Arial" pitchFamily="34" charset="0"/>
                        </a:rPr>
                        <a:t>Web </a:t>
                      </a:r>
                    </a:p>
                  </a:txBody>
                  <a:tcPr marL="121888" marR="121888" anchor="ctr"/>
                </a:tc>
                <a:tc>
                  <a:txBody>
                    <a:bodyPr/>
                    <a:lstStyle/>
                    <a:p>
                      <a:pPr algn="ctr"/>
                      <a:r>
                        <a:rPr lang="fr-FR" sz="1600" dirty="0">
                          <a:latin typeface="Salesforce Sans" panose="020B0505020202020203" pitchFamily="34" charset="0"/>
                          <a:cs typeface="Arial" pitchFamily="34" charset="0"/>
                        </a:rPr>
                        <a:t>Génération de </a:t>
                      </a:r>
                      <a:r>
                        <a:rPr lang="fr-FR" sz="1600" dirty="0" smtClean="0">
                          <a:latin typeface="Salesforce Sans" panose="020B0505020202020203" pitchFamily="34" charset="0"/>
                          <a:cs typeface="Arial" pitchFamily="34" charset="0"/>
                        </a:rPr>
                        <a:t>requêtes</a:t>
                      </a:r>
                      <a:r>
                        <a:rPr lang="pl-PL" sz="1600" dirty="0" smtClean="0">
                          <a:latin typeface="Salesforce Sans" panose="020B0505020202020203" pitchFamily="34" charset="0"/>
                          <a:cs typeface="Arial" pitchFamily="34" charset="0"/>
                        </a:rPr>
                        <a:t> </a:t>
                      </a:r>
                      <a:r>
                        <a:rPr lang="fr-FR" sz="1600" dirty="0" smtClean="0">
                          <a:latin typeface="Salesforce Sans" panose="020B0505020202020203" pitchFamily="34" charset="0"/>
                          <a:cs typeface="Arial" pitchFamily="34" charset="0"/>
                        </a:rPr>
                        <a:t>automatique </a:t>
                      </a:r>
                      <a:r>
                        <a:rPr lang="fr-FR" sz="1600" dirty="0">
                          <a:latin typeface="Salesforce Sans" panose="020B0505020202020203" pitchFamily="34" charset="0"/>
                          <a:cs typeface="Arial" pitchFamily="34" charset="0"/>
                        </a:rPr>
                        <a:t>à partir </a:t>
                      </a:r>
                      <a:r>
                        <a:rPr lang="fr-FR" sz="1600" dirty="0" smtClean="0">
                          <a:latin typeface="Salesforce Sans" panose="020B0505020202020203" pitchFamily="34" charset="0"/>
                          <a:cs typeface="Arial" pitchFamily="34" charset="0"/>
                        </a:rPr>
                        <a:t>d'un</a:t>
                      </a:r>
                      <a:r>
                        <a:rPr lang="pl-PL" sz="1600" dirty="0" smtClean="0">
                          <a:latin typeface="Salesforce Sans" panose="020B0505020202020203" pitchFamily="34" charset="0"/>
                          <a:cs typeface="Arial" pitchFamily="34" charset="0"/>
                        </a:rPr>
                        <a:t> </a:t>
                      </a:r>
                      <a:r>
                        <a:rPr lang="fr-FR" sz="1600" dirty="0" smtClean="0">
                          <a:latin typeface="Salesforce Sans" panose="020B0505020202020203" pitchFamily="34" charset="0"/>
                          <a:cs typeface="Arial" pitchFamily="34" charset="0"/>
                        </a:rPr>
                        <a:t>formulaire</a:t>
                      </a:r>
                      <a:endParaRPr lang="fr-FR" sz="1600" dirty="0">
                        <a:latin typeface="Salesforce Sans" panose="020B0505020202020203" pitchFamily="34" charset="0"/>
                        <a:cs typeface="Arial" pitchFamily="34" charset="0"/>
                      </a:endParaRPr>
                    </a:p>
                  </a:txBody>
                  <a:tcPr marL="182880" marR="182880" anchor="ctr"/>
                </a:tc>
                <a:tc>
                  <a:txBody>
                    <a:bodyPr/>
                    <a:lstStyle/>
                    <a:p>
                      <a:pPr algn="ctr"/>
                      <a:r>
                        <a:rPr lang="fr-FR" sz="1600" baseline="0">
                          <a:latin typeface="Salesforce Sans" panose="020B0505020202020203" pitchFamily="34" charset="0"/>
                          <a:cs typeface="Arial" pitchFamily="34" charset="0"/>
                        </a:rPr>
                        <a:t>Web vers requête</a:t>
                      </a:r>
                    </a:p>
                  </a:txBody>
                  <a:tcPr marL="182880" marR="182880" anchor="ctr"/>
                </a:tc>
                <a:tc>
                  <a:txBody>
                    <a:bodyPr/>
                    <a:lstStyle/>
                    <a:p>
                      <a:pPr algn="l" rtl="0"/>
                      <a:endParaRPr lang="en-US" sz="1800" dirty="0">
                        <a:latin typeface="Salesforce Sans" panose="020B0505020202020203" pitchFamily="34" charset="0"/>
                        <a:cs typeface="Arial" pitchFamily="34" charset="0"/>
                      </a:endParaRPr>
                    </a:p>
                  </a:txBody>
                  <a:tcPr marL="121888" marR="121888" anchor="ctr"/>
                </a:tc>
                <a:extLst>
                  <a:ext uri="{0D108BD9-81ED-4DB2-BD59-A6C34878D82A}">
                    <a16:rowId xmlns:a16="http://schemas.microsoft.com/office/drawing/2014/main" xmlns="" val="10003"/>
                  </a:ext>
                </a:extLst>
              </a:tr>
              <a:tr h="662765">
                <a:tc>
                  <a:txBody>
                    <a:bodyPr/>
                    <a:lstStyle/>
                    <a:p>
                      <a:pPr algn="l"/>
                      <a:r>
                        <a:rPr lang="fr-FR" sz="1600" b="1" spc="-20" baseline="0" dirty="0">
                          <a:latin typeface="Salesforce Sans" panose="020B0505020202020203" pitchFamily="34" charset="0"/>
                          <a:cs typeface="Arial" pitchFamily="34" charset="0"/>
                        </a:rPr>
                        <a:t>Communauté</a:t>
                      </a:r>
                    </a:p>
                  </a:txBody>
                  <a:tcPr marL="121888" marR="12188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600" baseline="0" dirty="0">
                          <a:latin typeface="Salesforce Sans" panose="020B0505020202020203" pitchFamily="34" charset="0"/>
                          <a:cs typeface="Arial" pitchFamily="34" charset="0"/>
                        </a:rPr>
                        <a:t>Exposer la base de connaissance aux utilisateurs 24/24 et 7/7</a:t>
                      </a:r>
                    </a:p>
                  </a:txBody>
                  <a:tcPr marL="182880" marR="1828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600" baseline="0" dirty="0">
                          <a:latin typeface="Salesforce Sans" panose="020B0505020202020203" pitchFamily="34" charset="0"/>
                          <a:cs typeface="Arial" pitchFamily="34" charset="0"/>
                        </a:rPr>
                        <a:t>Communauté de clients</a:t>
                      </a:r>
                    </a:p>
                  </a:txBody>
                  <a:tcPr marL="182880" marR="182880" anchor="ctr"/>
                </a:tc>
                <a:tc>
                  <a:txBody>
                    <a:bodyPr/>
                    <a:lstStyle/>
                    <a:p>
                      <a:pPr algn="l" rtl="0"/>
                      <a:endParaRPr lang="en-US" sz="1800" dirty="0">
                        <a:latin typeface="Salesforce Sans" panose="020B0505020202020203" pitchFamily="34" charset="0"/>
                        <a:cs typeface="Arial" pitchFamily="34" charset="0"/>
                      </a:endParaRPr>
                    </a:p>
                  </a:txBody>
                  <a:tcPr marL="121888" marR="121888" anchor="ctr"/>
                </a:tc>
                <a:extLst>
                  <a:ext uri="{0D108BD9-81ED-4DB2-BD59-A6C34878D82A}">
                    <a16:rowId xmlns:a16="http://schemas.microsoft.com/office/drawing/2014/main" xmlns="" val="10004"/>
                  </a:ext>
                </a:extLst>
              </a:tr>
              <a:tr h="662765">
                <a:tc>
                  <a:txBody>
                    <a:bodyPr/>
                    <a:lstStyle/>
                    <a:p>
                      <a:pPr algn="l"/>
                      <a:r>
                        <a:rPr lang="fr-FR" sz="1600" b="1" baseline="0">
                          <a:latin typeface="Salesforce Sans" panose="020B0505020202020203" pitchFamily="34" charset="0"/>
                          <a:cs typeface="Arial" pitchFamily="34" charset="0"/>
                        </a:rPr>
                        <a:t>Chat</a:t>
                      </a:r>
                    </a:p>
                  </a:txBody>
                  <a:tcPr marL="121888" marR="12188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600" baseline="0" dirty="0">
                          <a:latin typeface="Salesforce Sans" panose="020B0505020202020203" pitchFamily="34" charset="0"/>
                          <a:cs typeface="Arial" pitchFamily="34" charset="0"/>
                        </a:rPr>
                        <a:t>Résolution interactive de problèmes en direct </a:t>
                      </a:r>
                    </a:p>
                  </a:txBody>
                  <a:tcPr marL="182880" marR="182880" anchor="ctr"/>
                </a:tc>
                <a:tc>
                  <a:txBody>
                    <a:bodyPr/>
                    <a:lstStyle/>
                    <a:p>
                      <a:pPr algn="ctr"/>
                      <a:r>
                        <a:rPr lang="fr-FR" sz="1600" dirty="0">
                          <a:latin typeface="Salesforce Sans" panose="020B0505020202020203" pitchFamily="34" charset="0"/>
                          <a:cs typeface="Arial" pitchFamily="34" charset="0"/>
                        </a:rPr>
                        <a:t>Live Agent</a:t>
                      </a:r>
                    </a:p>
                  </a:txBody>
                  <a:tcPr marL="182880" marR="182880" anchor="ctr"/>
                </a:tc>
                <a:tc>
                  <a:txBody>
                    <a:bodyPr/>
                    <a:lstStyle/>
                    <a:p>
                      <a:pPr algn="l" rtl="0"/>
                      <a:endParaRPr lang="en-US" sz="1800" dirty="0">
                        <a:latin typeface="Salesforce Sans" panose="020B0505020202020203" pitchFamily="34" charset="0"/>
                        <a:cs typeface="Arial" pitchFamily="34" charset="0"/>
                      </a:endParaRPr>
                    </a:p>
                  </a:txBody>
                  <a:tcPr marL="121888" marR="121888" anchor="ctr"/>
                </a:tc>
                <a:extLst>
                  <a:ext uri="{0D108BD9-81ED-4DB2-BD59-A6C34878D82A}">
                    <a16:rowId xmlns:a16="http://schemas.microsoft.com/office/drawing/2014/main" xmlns="" val="10005"/>
                  </a:ext>
                </a:extLst>
              </a:tr>
              <a:tr h="946806">
                <a:tc>
                  <a:txBody>
                    <a:bodyPr/>
                    <a:lstStyle/>
                    <a:p>
                      <a:pPr algn="l"/>
                      <a:r>
                        <a:rPr lang="fr-FR" sz="1600" b="1">
                          <a:latin typeface="Salesforce Sans" panose="020B0505020202020203" pitchFamily="34" charset="0"/>
                          <a:cs typeface="Arial" pitchFamily="34" charset="0"/>
                        </a:rPr>
                        <a:t>Social</a:t>
                      </a:r>
                    </a:p>
                  </a:txBody>
                  <a:tcPr marL="121888" marR="121888"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FR" sz="1600" baseline="0" dirty="0">
                          <a:latin typeface="Salesforce Sans" panose="020B0505020202020203" pitchFamily="34" charset="0"/>
                          <a:cs typeface="Arial" pitchFamily="34" charset="0"/>
                        </a:rPr>
                        <a:t>Contrôler et répondre aux commentaires publics </a:t>
                      </a:r>
                    </a:p>
                  </a:txBody>
                  <a:tcPr marL="182880" marR="18288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FR" sz="1600" dirty="0">
                          <a:latin typeface="Salesforce Sans" panose="020B0505020202020203" pitchFamily="34" charset="0"/>
                          <a:cs typeface="Arial" pitchFamily="34" charset="0"/>
                        </a:rPr>
                        <a:t>Service client social </a:t>
                      </a:r>
                      <a:r>
                        <a:rPr lang="pl-PL" sz="1600" dirty="0" smtClean="0">
                          <a:latin typeface="Salesforce Sans" panose="020B0505020202020203" pitchFamily="34" charset="0"/>
                          <a:cs typeface="Arial" pitchFamily="34" charset="0"/>
                        </a:rPr>
                        <a:t/>
                      </a:r>
                      <a:br>
                        <a:rPr lang="pl-PL" sz="1600" dirty="0" smtClean="0">
                          <a:latin typeface="Salesforce Sans" panose="020B0505020202020203" pitchFamily="34" charset="0"/>
                          <a:cs typeface="Arial" pitchFamily="34" charset="0"/>
                        </a:rPr>
                      </a:br>
                      <a:r>
                        <a:rPr lang="fr-FR" sz="1600" dirty="0" smtClean="0">
                          <a:latin typeface="Salesforce Sans" panose="020B0505020202020203" pitchFamily="34" charset="0"/>
                          <a:cs typeface="Arial" pitchFamily="34" charset="0"/>
                        </a:rPr>
                        <a:t>(</a:t>
                      </a:r>
                      <a:r>
                        <a:rPr lang="fr-FR" sz="1600" dirty="0">
                          <a:latin typeface="Salesforce Sans" panose="020B0505020202020203" pitchFamily="34" charset="0"/>
                          <a:cs typeface="Arial" pitchFamily="34" charset="0"/>
                        </a:rPr>
                        <a:t>Social</a:t>
                      </a:r>
                      <a:r>
                        <a:rPr lang="fr-FR" sz="1600" baseline="0" dirty="0">
                          <a:latin typeface="Salesforce Sans" panose="020B0505020202020203" pitchFamily="34" charset="0"/>
                          <a:cs typeface="Arial" pitchFamily="34" charset="0"/>
                        </a:rPr>
                        <a:t> </a:t>
                      </a:r>
                      <a:r>
                        <a:rPr lang="fr-FR" sz="1600" baseline="0" dirty="0" smtClean="0">
                          <a:latin typeface="Salesforce Sans" panose="020B0505020202020203" pitchFamily="34" charset="0"/>
                          <a:cs typeface="Arial" pitchFamily="34" charset="0"/>
                        </a:rPr>
                        <a:t>Studio</a:t>
                      </a:r>
                      <a:r>
                        <a:rPr lang="fr-FR" sz="1600" baseline="0" dirty="0">
                          <a:latin typeface="Salesforce Sans" panose="020B0505020202020203" pitchFamily="34" charset="0"/>
                          <a:cs typeface="Arial" pitchFamily="34" charset="0"/>
                        </a:rPr>
                        <a:t>, </a:t>
                      </a:r>
                      <a:r>
                        <a:rPr lang="fr-FR" sz="1600" baseline="0" dirty="0" err="1">
                          <a:latin typeface="Salesforce Sans" panose="020B0505020202020203" pitchFamily="34" charset="0"/>
                          <a:cs typeface="Arial" pitchFamily="34" charset="0"/>
                        </a:rPr>
                        <a:t>Salesforce</a:t>
                      </a:r>
                      <a:r>
                        <a:rPr lang="fr-FR" sz="1600" baseline="0" dirty="0">
                          <a:latin typeface="Salesforce Sans" panose="020B0505020202020203" pitchFamily="34" charset="0"/>
                          <a:cs typeface="Arial" pitchFamily="34" charset="0"/>
                        </a:rPr>
                        <a:t> </a:t>
                      </a:r>
                      <a:r>
                        <a:rPr lang="pl-PL" sz="1600" baseline="0" dirty="0" smtClean="0">
                          <a:latin typeface="Salesforce Sans" panose="020B0505020202020203" pitchFamily="34" charset="0"/>
                          <a:cs typeface="Arial" pitchFamily="34" charset="0"/>
                        </a:rPr>
                        <a:t/>
                      </a:r>
                      <a:br>
                        <a:rPr lang="pl-PL" sz="1600" baseline="0" dirty="0" smtClean="0">
                          <a:latin typeface="Salesforce Sans" panose="020B0505020202020203" pitchFamily="34" charset="0"/>
                          <a:cs typeface="Arial" pitchFamily="34" charset="0"/>
                        </a:rPr>
                      </a:br>
                      <a:r>
                        <a:rPr lang="fr-FR" sz="1600" baseline="0" dirty="0" smtClean="0">
                          <a:latin typeface="Salesforce Sans" panose="020B0505020202020203" pitchFamily="34" charset="0"/>
                          <a:cs typeface="Arial" pitchFamily="34" charset="0"/>
                        </a:rPr>
                        <a:t>pour </a:t>
                      </a:r>
                      <a:r>
                        <a:rPr lang="fr-FR" sz="1600" baseline="0" dirty="0">
                          <a:latin typeface="Salesforce Sans" panose="020B0505020202020203" pitchFamily="34" charset="0"/>
                          <a:cs typeface="Arial" pitchFamily="34" charset="0"/>
                        </a:rPr>
                        <a:t>Twitter, et Facebook)</a:t>
                      </a:r>
                    </a:p>
                  </a:txBody>
                  <a:tcPr marL="182880" marR="182880" anchor="ctr"/>
                </a:tc>
                <a:tc>
                  <a:txBody>
                    <a:bodyPr/>
                    <a:lstStyle/>
                    <a:p>
                      <a:pPr algn="l" rtl="0"/>
                      <a:endParaRPr lang="en-US" sz="1800" b="0" dirty="0">
                        <a:latin typeface="Salesforce Sans" panose="020B0505020202020203" pitchFamily="34" charset="0"/>
                        <a:cs typeface="Arial" pitchFamily="34" charset="0"/>
                      </a:endParaRPr>
                    </a:p>
                  </a:txBody>
                  <a:tcPr marL="121888" marR="121888" anchor="ctr"/>
                </a:tc>
                <a:extLst>
                  <a:ext uri="{0D108BD9-81ED-4DB2-BD59-A6C34878D82A}">
                    <a16:rowId xmlns:a16="http://schemas.microsoft.com/office/drawing/2014/main" xmlns="" val="10006"/>
                  </a:ext>
                </a:extLst>
              </a:tr>
              <a:tr h="604059">
                <a:tc>
                  <a:txBody>
                    <a:bodyPr/>
                    <a:lstStyle/>
                    <a:p>
                      <a:pPr algn="l"/>
                      <a:r>
                        <a:rPr lang="fr-FR" sz="1600" b="1">
                          <a:latin typeface="Salesforce Sans" panose="020B0505020202020203" pitchFamily="34" charset="0"/>
                          <a:cs typeface="Arial" pitchFamily="34" charset="0"/>
                        </a:rPr>
                        <a:t>Mobile</a:t>
                      </a:r>
                    </a:p>
                  </a:txBody>
                  <a:tcPr marL="121888" marR="121888"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FR" sz="1600" b="0" dirty="0">
                          <a:solidFill>
                            <a:schemeClr val="tx1"/>
                          </a:solidFill>
                          <a:latin typeface="Salesforce Sans" panose="020B0505020202020203" pitchFamily="34" charset="0"/>
                          <a:cs typeface="Arial" pitchFamily="34" charset="0"/>
                        </a:rPr>
                        <a:t>Service client depuis un </a:t>
                      </a:r>
                      <a:r>
                        <a:rPr lang="fr-FR" sz="1600" b="0" dirty="0" smtClean="0">
                          <a:solidFill>
                            <a:schemeClr val="tx1"/>
                          </a:solidFill>
                          <a:latin typeface="Salesforce Sans" panose="020B0505020202020203" pitchFamily="34" charset="0"/>
                          <a:cs typeface="Arial" pitchFamily="34" charset="0"/>
                        </a:rPr>
                        <a:t>téléphone</a:t>
                      </a:r>
                      <a:r>
                        <a:rPr lang="pl-PL" sz="1600" b="0" dirty="0" smtClean="0">
                          <a:solidFill>
                            <a:schemeClr val="tx1"/>
                          </a:solidFill>
                          <a:latin typeface="Salesforce Sans" panose="020B0505020202020203" pitchFamily="34" charset="0"/>
                          <a:cs typeface="Arial" pitchFamily="34" charset="0"/>
                        </a:rPr>
                        <a:t> </a:t>
                      </a:r>
                      <a:r>
                        <a:rPr lang="fr-FR" sz="1600" b="0" baseline="0" dirty="0" smtClean="0">
                          <a:solidFill>
                            <a:schemeClr val="tx1"/>
                          </a:solidFill>
                          <a:latin typeface="Salesforce Sans" panose="020B0505020202020203" pitchFamily="34" charset="0"/>
                          <a:cs typeface="Arial" pitchFamily="34" charset="0"/>
                        </a:rPr>
                        <a:t>ou </a:t>
                      </a:r>
                      <a:r>
                        <a:rPr lang="fr-FR" sz="1600" b="0" baseline="0" dirty="0">
                          <a:solidFill>
                            <a:schemeClr val="tx1"/>
                          </a:solidFill>
                          <a:latin typeface="Salesforce Sans" panose="020B0505020202020203" pitchFamily="34" charset="0"/>
                          <a:cs typeface="Arial" pitchFamily="34" charset="0"/>
                        </a:rPr>
                        <a:t>une tablette</a:t>
                      </a:r>
                    </a:p>
                  </a:txBody>
                  <a:tcPr marL="182880" marR="18288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FR" sz="1600" b="0" dirty="0">
                          <a:latin typeface="Salesforce Sans" panose="020B0505020202020203" pitchFamily="34" charset="0"/>
                          <a:cs typeface="Arial" pitchFamily="34" charset="0"/>
                        </a:rPr>
                        <a:t>Communauté de clients</a:t>
                      </a:r>
                      <a:br>
                        <a:rPr lang="fr-FR" sz="1600" b="0" dirty="0">
                          <a:latin typeface="Salesforce Sans" panose="020B0505020202020203" pitchFamily="34" charset="0"/>
                          <a:cs typeface="Arial" pitchFamily="34" charset="0"/>
                        </a:rPr>
                      </a:br>
                      <a:r>
                        <a:rPr lang="fr-FR" sz="1600" b="0" dirty="0">
                          <a:latin typeface="Salesforce Sans" panose="020B0505020202020203" pitchFamily="34" charset="0"/>
                          <a:cs typeface="Arial" pitchFamily="34" charset="0"/>
                        </a:rPr>
                        <a:t>Salesforce1</a:t>
                      </a:r>
                    </a:p>
                  </a:txBody>
                  <a:tcPr marL="182880" marR="182880" anchor="ctr"/>
                </a:tc>
                <a:tc>
                  <a:txBody>
                    <a:bodyPr/>
                    <a:lstStyle/>
                    <a:p>
                      <a:pPr algn="l" rtl="0"/>
                      <a:endParaRPr lang="en-US" sz="1800" b="0" dirty="0">
                        <a:latin typeface="Salesforce Sans" panose="020B0505020202020203" pitchFamily="34" charset="0"/>
                        <a:cs typeface="Arial" pitchFamily="34" charset="0"/>
                      </a:endParaRPr>
                    </a:p>
                  </a:txBody>
                  <a:tcPr marL="121888" marR="121888" anchor="ctr"/>
                </a:tc>
                <a:extLst>
                  <a:ext uri="{0D108BD9-81ED-4DB2-BD59-A6C34878D82A}">
                    <a16:rowId xmlns:a16="http://schemas.microsoft.com/office/drawing/2014/main" xmlns="" val="10007"/>
                  </a:ext>
                </a:extLst>
              </a:tr>
            </a:tbl>
          </a:graphicData>
        </a:graphic>
      </p:graphicFrame>
      <p:sp>
        <p:nvSpPr>
          <p:cNvPr id="16" name="Rounded Rectangle 15"/>
          <p:cNvSpPr/>
          <p:nvPr/>
        </p:nvSpPr>
        <p:spPr>
          <a:xfrm>
            <a:off x="8335220" y="5497309"/>
            <a:ext cx="3670600" cy="597620"/>
          </a:xfrm>
          <a:prstGeom prst="roundRect">
            <a:avLst/>
          </a:prstGeom>
          <a:solidFill>
            <a:srgbClr val="92D05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400">
                <a:solidFill>
                  <a:schemeClr val="bg1"/>
                </a:solidFill>
                <a:effectLst>
                  <a:outerShdw blurRad="38100" dist="38100" dir="2700000" algn="tl">
                    <a:srgbClr val="000000">
                      <a:alpha val="43137"/>
                    </a:srgbClr>
                  </a:outerShdw>
                </a:effectLst>
                <a:latin typeface="Salesforce Sans" panose="020B0505020202020203" pitchFamily="34" charset="0"/>
                <a:cs typeface="Arial" pitchFamily="34" charset="0"/>
              </a:rPr>
              <a:t>Service client et messagerie proactifs</a:t>
            </a:r>
          </a:p>
        </p:txBody>
      </p:sp>
      <p:sp>
        <p:nvSpPr>
          <p:cNvPr id="17" name="Rounded Rectangle 16"/>
          <p:cNvSpPr/>
          <p:nvPr/>
        </p:nvSpPr>
        <p:spPr>
          <a:xfrm>
            <a:off x="8335220" y="4746664"/>
            <a:ext cx="3670600" cy="494449"/>
          </a:xfrm>
          <a:prstGeom prst="roundRect">
            <a:avLst/>
          </a:prstGeom>
          <a:solidFill>
            <a:srgbClr val="00B05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400">
                <a:solidFill>
                  <a:schemeClr val="bg1"/>
                </a:solidFill>
                <a:effectLst>
                  <a:outerShdw blurRad="38100" dist="38100" dir="2700000" algn="tl">
                    <a:srgbClr val="000000">
                      <a:alpha val="43137"/>
                    </a:srgbClr>
                  </a:outerShdw>
                </a:effectLst>
                <a:latin typeface="Salesforce Sans" panose="020B0505020202020203" pitchFamily="34" charset="0"/>
                <a:cs typeface="Arial" pitchFamily="34" charset="0"/>
              </a:rPr>
              <a:t>Service client en temps réel</a:t>
            </a:r>
          </a:p>
        </p:txBody>
      </p:sp>
      <p:sp>
        <p:nvSpPr>
          <p:cNvPr id="18" name="Rounded Rectangle 17"/>
          <p:cNvSpPr/>
          <p:nvPr/>
        </p:nvSpPr>
        <p:spPr>
          <a:xfrm>
            <a:off x="8335220" y="3285690"/>
            <a:ext cx="3670600" cy="494449"/>
          </a:xfrm>
          <a:prstGeom prst="roundRect">
            <a:avLst/>
          </a:prstGeom>
          <a:solidFill>
            <a:srgbClr val="92D05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400" dirty="0">
                <a:solidFill>
                  <a:schemeClr val="bg1"/>
                </a:solidFill>
                <a:effectLst>
                  <a:outerShdw blurRad="38100" dist="38100" dir="2700000" algn="tl">
                    <a:srgbClr val="000000">
                      <a:alpha val="43137"/>
                    </a:srgbClr>
                  </a:outerShdw>
                </a:effectLst>
                <a:latin typeface="Salesforce Sans" panose="020B0505020202020203" pitchFamily="34" charset="0"/>
                <a:cs typeface="Arial" pitchFamily="34" charset="0"/>
              </a:rPr>
              <a:t>Redirection des appels</a:t>
            </a:r>
          </a:p>
        </p:txBody>
      </p:sp>
      <p:sp>
        <p:nvSpPr>
          <p:cNvPr id="19" name="Rounded Rectangle 18"/>
          <p:cNvSpPr/>
          <p:nvPr/>
        </p:nvSpPr>
        <p:spPr>
          <a:xfrm>
            <a:off x="8335220" y="2299487"/>
            <a:ext cx="3670600" cy="494449"/>
          </a:xfrm>
          <a:prstGeom prst="roundRect">
            <a:avLst/>
          </a:prstGeom>
          <a:solidFill>
            <a:srgbClr val="00B05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400" dirty="0">
                <a:solidFill>
                  <a:schemeClr val="bg1"/>
                </a:solidFill>
                <a:effectLst>
                  <a:outerShdw blurRad="38100" dist="38100" dir="2700000" algn="tl">
                    <a:srgbClr val="000000">
                      <a:alpha val="43137"/>
                    </a:srgbClr>
                  </a:outerShdw>
                </a:effectLst>
                <a:latin typeface="Salesforce Sans" panose="020B0505020202020203" pitchFamily="34" charset="0"/>
                <a:cs typeface="Arial" pitchFamily="34" charset="0"/>
              </a:rPr>
              <a:t>Variété des supports</a:t>
            </a:r>
          </a:p>
        </p:txBody>
      </p:sp>
      <p:sp>
        <p:nvSpPr>
          <p:cNvPr id="20" name="Rounded Rectangle 19"/>
          <p:cNvSpPr/>
          <p:nvPr/>
        </p:nvSpPr>
        <p:spPr>
          <a:xfrm>
            <a:off x="8335220" y="1286050"/>
            <a:ext cx="3670600" cy="688622"/>
          </a:xfrm>
          <a:prstGeom prst="roundRect">
            <a:avLst/>
          </a:prstGeom>
          <a:solidFill>
            <a:schemeClr val="accent3">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400" dirty="0">
                <a:solidFill>
                  <a:schemeClr val="bg1"/>
                </a:solidFill>
                <a:effectLst>
                  <a:outerShdw blurRad="38100" dist="38100" dir="2700000" algn="tl">
                    <a:srgbClr val="000000">
                      <a:alpha val="43137"/>
                    </a:srgbClr>
                  </a:outerShdw>
                </a:effectLst>
                <a:latin typeface="Salesforce Sans" panose="020B0505020202020203" pitchFamily="34" charset="0"/>
                <a:cs typeface="Arial" pitchFamily="34" charset="0"/>
              </a:rPr>
              <a:t>Gestion des appels, temps de réponse, performance</a:t>
            </a:r>
          </a:p>
        </p:txBody>
      </p:sp>
      <p:sp>
        <p:nvSpPr>
          <p:cNvPr id="21" name="Rounded Rectangle 20"/>
          <p:cNvSpPr/>
          <p:nvPr/>
        </p:nvSpPr>
        <p:spPr>
          <a:xfrm>
            <a:off x="8335221" y="3940430"/>
            <a:ext cx="3670601" cy="667186"/>
          </a:xfrm>
          <a:prstGeom prst="roundRect">
            <a:avLst/>
          </a:prstGeom>
          <a:solidFill>
            <a:schemeClr val="accent3">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400" dirty="0">
                <a:solidFill>
                  <a:schemeClr val="bg1"/>
                </a:solidFill>
                <a:effectLst>
                  <a:outerShdw blurRad="38100" dist="38100" dir="2700000" algn="tl">
                    <a:srgbClr val="000000">
                      <a:alpha val="43137"/>
                    </a:srgbClr>
                  </a:outerShdw>
                </a:effectLst>
                <a:latin typeface="Salesforce Sans" panose="020B0505020202020203" pitchFamily="34" charset="0"/>
                <a:cs typeface="Arial" pitchFamily="34" charset="0"/>
              </a:rPr>
              <a:t>Redirection des appels, libre-service, comblement des lacunes de la base de connaissance, collaboration</a:t>
            </a:r>
          </a:p>
        </p:txBody>
      </p:sp>
      <p:sp>
        <p:nvSpPr>
          <p:cNvPr id="22" name="Rounded Rectangle 21"/>
          <p:cNvSpPr/>
          <p:nvPr/>
        </p:nvSpPr>
        <p:spPr>
          <a:xfrm>
            <a:off x="8347917" y="6318340"/>
            <a:ext cx="3670600" cy="494449"/>
          </a:xfrm>
          <a:prstGeom prst="roundRect">
            <a:avLst/>
          </a:prstGeom>
          <a:solidFill>
            <a:schemeClr val="accent3">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400">
                <a:solidFill>
                  <a:schemeClr val="bg1"/>
                </a:solidFill>
                <a:effectLst>
                  <a:outerShdw blurRad="38100" dist="38100" dir="2700000" algn="tl">
                    <a:srgbClr val="000000">
                      <a:alpha val="43137"/>
                    </a:srgbClr>
                  </a:outerShdw>
                </a:effectLst>
                <a:latin typeface="Salesforce Sans" panose="020B0505020202020203" pitchFamily="34" charset="0"/>
                <a:cs typeface="Arial" pitchFamily="34" charset="0"/>
              </a:rPr>
              <a:t>Libre service pendant les déplacements</a:t>
            </a:r>
          </a:p>
        </p:txBody>
      </p:sp>
      <p:sp>
        <p:nvSpPr>
          <p:cNvPr id="4" name="Rectangle 3"/>
          <p:cNvSpPr/>
          <p:nvPr/>
        </p:nvSpPr>
        <p:spPr>
          <a:xfrm>
            <a:off x="529039" y="182717"/>
            <a:ext cx="7700006" cy="523220"/>
          </a:xfrm>
          <a:prstGeom prst="rect">
            <a:avLst/>
          </a:prstGeom>
        </p:spPr>
        <p:txBody>
          <a:bodyPr wrap="square">
            <a:spAutoFit/>
          </a:bodyPr>
          <a:lstStyle/>
          <a:p>
            <a:r>
              <a:rPr lang="fr-FR" sz="2800" b="1">
                <a:solidFill>
                  <a:srgbClr val="19325C"/>
                </a:solidFill>
              </a:rPr>
              <a:t>Comment les requêtes sont-elles créées ? </a:t>
            </a:r>
          </a:p>
        </p:txBody>
      </p:sp>
    </p:spTree>
    <p:custDataLst>
      <p:tags r:id="rId1"/>
    </p:custDataLst>
    <p:extLst>
      <p:ext uri="{BB962C8B-B14F-4D97-AF65-F5344CB8AC3E}">
        <p14:creationId xmlns:p14="http://schemas.microsoft.com/office/powerpoint/2010/main" val="2681856288"/>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442</a:t>
            </a:fld>
            <a:endParaRPr lang="en-US" smtClean="0"/>
          </a:p>
        </p:txBody>
      </p:sp>
      <p:sp>
        <p:nvSpPr>
          <p:cNvPr id="3" name="Text Placeholder 2"/>
          <p:cNvSpPr>
            <a:spLocks noGrp="1"/>
          </p:cNvSpPr>
          <p:nvPr>
            <p:ph type="body" sz="quarter" idx="11"/>
          </p:nvPr>
        </p:nvSpPr>
        <p:spPr/>
        <p:txBody>
          <a:bodyPr/>
          <a:lstStyle/>
          <a:p>
            <a:r>
              <a:rPr lang="fr-FR"/>
              <a:t>Comment les requêtes sont-elles gérées ?</a:t>
            </a:r>
          </a:p>
        </p:txBody>
      </p:sp>
      <p:grpSp>
        <p:nvGrpSpPr>
          <p:cNvPr id="40" name="Group 39"/>
          <p:cNvGrpSpPr/>
          <p:nvPr/>
        </p:nvGrpSpPr>
        <p:grpSpPr>
          <a:xfrm>
            <a:off x="254909" y="1266464"/>
            <a:ext cx="11682182" cy="4934924"/>
            <a:chOff x="286722" y="922089"/>
            <a:chExt cx="11682182" cy="4934924"/>
          </a:xfrm>
        </p:grpSpPr>
        <p:grpSp>
          <p:nvGrpSpPr>
            <p:cNvPr id="42" name="Group 6"/>
            <p:cNvGrpSpPr/>
            <p:nvPr/>
          </p:nvGrpSpPr>
          <p:grpSpPr>
            <a:xfrm>
              <a:off x="10838251" y="2366655"/>
              <a:ext cx="795528" cy="795528"/>
              <a:chOff x="3078480" y="368532"/>
              <a:chExt cx="2360814" cy="2360814"/>
            </a:xfrm>
          </p:grpSpPr>
          <p:sp>
            <p:nvSpPr>
              <p:cNvPr id="107" name="Rounded Rectangle 106"/>
              <p:cNvSpPr/>
              <p:nvPr/>
            </p:nvSpPr>
            <p:spPr bwMode="auto">
              <a:xfrm>
                <a:off x="3078480" y="368532"/>
                <a:ext cx="2360814" cy="2360814"/>
              </a:xfrm>
              <a:prstGeom prst="roundRect">
                <a:avLst>
                  <a:gd name="adj" fmla="val 11737"/>
                </a:avLst>
              </a:prstGeom>
              <a:solidFill>
                <a:srgbClr val="0070C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pic>
            <p:nvPicPr>
              <p:cNvPr id="108" name="Picture 107" descr="Knowledge 01.png"/>
              <p:cNvPicPr>
                <a:picLocks noChangeAspect="1"/>
              </p:cNvPicPr>
              <p:nvPr/>
            </p:nvPicPr>
            <p:blipFill>
              <a:blip r:embed="rId3" cstate="print"/>
              <a:stretch>
                <a:fillRect/>
              </a:stretch>
            </p:blipFill>
            <p:spPr>
              <a:xfrm>
                <a:off x="3470083" y="702840"/>
                <a:ext cx="1591059" cy="1728220"/>
              </a:xfrm>
              <a:prstGeom prst="rect">
                <a:avLst/>
              </a:prstGeom>
              <a:effectLst>
                <a:outerShdw blurRad="50800" dist="38100" dir="2700000" algn="tl" rotWithShape="0">
                  <a:prstClr val="black">
                    <a:alpha val="15000"/>
                  </a:prstClr>
                </a:outerShdw>
              </a:effectLst>
            </p:spPr>
          </p:pic>
        </p:grpSp>
        <p:pic>
          <p:nvPicPr>
            <p:cNvPr id="44" name="Picture 43" descr="C:\Users\jgoldie\Downloads\Complete Icon Set_contac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7887" y="2464132"/>
              <a:ext cx="817895" cy="8181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Yellow Arrow Diagram - Alternate 02.png"/>
            <p:cNvPicPr>
              <a:picLocks noChangeAspect="1"/>
            </p:cNvPicPr>
            <p:nvPr/>
          </p:nvPicPr>
          <p:blipFill>
            <a:blip r:embed="rId5" cstate="print"/>
            <a:stretch>
              <a:fillRect/>
            </a:stretch>
          </p:blipFill>
          <p:spPr>
            <a:xfrm>
              <a:off x="702599" y="2966015"/>
              <a:ext cx="10726486" cy="2694556"/>
            </a:xfrm>
            <a:prstGeom prst="rect">
              <a:avLst/>
            </a:prstGeom>
            <a:ln>
              <a:noFill/>
            </a:ln>
          </p:spPr>
        </p:pic>
        <p:sp>
          <p:nvSpPr>
            <p:cNvPr id="52" name="Text Box 26"/>
            <p:cNvSpPr txBox="1">
              <a:spLocks noChangeArrowheads="1"/>
            </p:cNvSpPr>
            <p:nvPr/>
          </p:nvSpPr>
          <p:spPr bwMode="auto">
            <a:xfrm>
              <a:off x="286722" y="1884478"/>
              <a:ext cx="2139818" cy="646331"/>
            </a:xfrm>
            <a:prstGeom prst="rect">
              <a:avLst/>
            </a:prstGeom>
            <a:noFill/>
            <a:ln w="9525">
              <a:noFill/>
              <a:miter lim="800000"/>
              <a:headEnd/>
              <a:tailEnd/>
            </a:ln>
          </p:spPr>
          <p:txBody>
            <a:bodyPr wrap="square">
              <a:spAutoFit/>
            </a:bodyPr>
            <a:lstStyle/>
            <a:p>
              <a:pPr eaLnBrk="0" hangingPunct="0"/>
              <a:r>
                <a:rPr lang="fr-FR" dirty="0">
                  <a:latin typeface="Salesforce Sans" panose="020B0505020202020203" pitchFamily="34" charset="0"/>
                  <a:cs typeface="Arial" pitchFamily="34" charset="0"/>
                </a:rPr>
                <a:t>La requête est créée et assignée</a:t>
              </a:r>
            </a:p>
          </p:txBody>
        </p:sp>
        <p:sp>
          <p:nvSpPr>
            <p:cNvPr id="53" name="Text Box 26"/>
            <p:cNvSpPr txBox="1">
              <a:spLocks noChangeArrowheads="1"/>
            </p:cNvSpPr>
            <p:nvPr/>
          </p:nvSpPr>
          <p:spPr bwMode="auto">
            <a:xfrm>
              <a:off x="4697112" y="2130698"/>
              <a:ext cx="1817335" cy="646331"/>
            </a:xfrm>
            <a:prstGeom prst="rect">
              <a:avLst/>
            </a:prstGeom>
            <a:noFill/>
            <a:ln w="9525">
              <a:noFill/>
              <a:miter lim="800000"/>
              <a:headEnd/>
              <a:tailEnd/>
            </a:ln>
          </p:spPr>
          <p:txBody>
            <a:bodyPr wrap="square">
              <a:spAutoFit/>
            </a:bodyPr>
            <a:lstStyle/>
            <a:p>
              <a:pPr eaLnBrk="0" hangingPunct="0"/>
              <a:r>
                <a:rPr lang="fr-FR" dirty="0">
                  <a:latin typeface="Salesforce Sans" panose="020B0505020202020203" pitchFamily="34" charset="0"/>
                  <a:cs typeface="Arial" pitchFamily="34" charset="0"/>
                </a:rPr>
                <a:t>Identifier les résolutions</a:t>
              </a:r>
            </a:p>
          </p:txBody>
        </p:sp>
        <p:sp>
          <p:nvSpPr>
            <p:cNvPr id="54" name="Text Box 26"/>
            <p:cNvSpPr txBox="1">
              <a:spLocks noChangeArrowheads="1"/>
            </p:cNvSpPr>
            <p:nvPr/>
          </p:nvSpPr>
          <p:spPr bwMode="auto">
            <a:xfrm>
              <a:off x="6293676" y="922089"/>
              <a:ext cx="3207124" cy="369332"/>
            </a:xfrm>
            <a:prstGeom prst="rect">
              <a:avLst/>
            </a:prstGeom>
            <a:noFill/>
            <a:ln w="9525">
              <a:noFill/>
              <a:miter lim="800000"/>
              <a:headEnd/>
              <a:tailEnd/>
            </a:ln>
          </p:spPr>
          <p:txBody>
            <a:bodyPr wrap="square">
              <a:spAutoFit/>
            </a:bodyPr>
            <a:lstStyle/>
            <a:p>
              <a:pPr eaLnBrk="0" hangingPunct="0"/>
              <a:r>
                <a:rPr lang="fr-FR" dirty="0">
                  <a:latin typeface="Salesforce Sans" panose="020B0505020202020203" pitchFamily="34" charset="0"/>
                  <a:cs typeface="Arial" pitchFamily="34" charset="0"/>
                </a:rPr>
                <a:t>Transmettre les résolutions</a:t>
              </a:r>
            </a:p>
          </p:txBody>
        </p:sp>
        <p:sp>
          <p:nvSpPr>
            <p:cNvPr id="55" name="Text Box 26"/>
            <p:cNvSpPr txBox="1">
              <a:spLocks noChangeArrowheads="1"/>
            </p:cNvSpPr>
            <p:nvPr/>
          </p:nvSpPr>
          <p:spPr bwMode="auto">
            <a:xfrm>
              <a:off x="2483238" y="2126250"/>
              <a:ext cx="1976167" cy="646331"/>
            </a:xfrm>
            <a:prstGeom prst="rect">
              <a:avLst/>
            </a:prstGeom>
            <a:noFill/>
            <a:ln w="9525">
              <a:noFill/>
              <a:miter lim="800000"/>
              <a:headEnd/>
              <a:tailEnd/>
            </a:ln>
          </p:spPr>
          <p:txBody>
            <a:bodyPr wrap="square">
              <a:spAutoFit/>
            </a:bodyPr>
            <a:lstStyle/>
            <a:p>
              <a:pPr eaLnBrk="0" hangingPunct="0"/>
              <a:r>
                <a:rPr lang="fr-FR" dirty="0">
                  <a:latin typeface="Salesforce Sans" panose="020B0505020202020203" pitchFamily="34" charset="0"/>
                  <a:cs typeface="Arial" pitchFamily="34" charset="0"/>
                </a:rPr>
                <a:t>Vérifier les droits</a:t>
              </a:r>
            </a:p>
          </p:txBody>
        </p:sp>
        <p:sp>
          <p:nvSpPr>
            <p:cNvPr id="56" name="Text Box 26"/>
            <p:cNvSpPr txBox="1">
              <a:spLocks noChangeArrowheads="1"/>
            </p:cNvSpPr>
            <p:nvPr/>
          </p:nvSpPr>
          <p:spPr bwMode="auto">
            <a:xfrm>
              <a:off x="5099239" y="3720830"/>
              <a:ext cx="2493076" cy="369332"/>
            </a:xfrm>
            <a:prstGeom prst="rect">
              <a:avLst/>
            </a:prstGeom>
            <a:noFill/>
            <a:ln w="9525">
              <a:noFill/>
              <a:miter lim="800000"/>
              <a:headEnd/>
              <a:tailEnd/>
            </a:ln>
          </p:spPr>
          <p:txBody>
            <a:bodyPr wrap="square">
              <a:spAutoFit/>
            </a:bodyPr>
            <a:lstStyle/>
            <a:p>
              <a:pPr eaLnBrk="0" hangingPunct="0"/>
              <a:r>
                <a:rPr lang="fr-FR" dirty="0">
                  <a:latin typeface="Salesforce Sans" panose="020B0505020202020203" pitchFamily="34" charset="0"/>
                  <a:cs typeface="Arial" pitchFamily="34" charset="0"/>
                </a:rPr>
                <a:t>Retravailler la requête</a:t>
              </a:r>
            </a:p>
          </p:txBody>
        </p:sp>
        <p:sp>
          <p:nvSpPr>
            <p:cNvPr id="57" name="Text Box 26"/>
            <p:cNvSpPr txBox="1">
              <a:spLocks noChangeArrowheads="1"/>
            </p:cNvSpPr>
            <p:nvPr/>
          </p:nvSpPr>
          <p:spPr bwMode="auto">
            <a:xfrm>
              <a:off x="5154335" y="4781168"/>
              <a:ext cx="2606790" cy="646331"/>
            </a:xfrm>
            <a:prstGeom prst="rect">
              <a:avLst/>
            </a:prstGeom>
            <a:noFill/>
            <a:ln w="9525">
              <a:noFill/>
              <a:miter lim="800000"/>
              <a:headEnd/>
              <a:tailEnd/>
            </a:ln>
          </p:spPr>
          <p:txBody>
            <a:bodyPr wrap="square">
              <a:spAutoFit/>
            </a:bodyPr>
            <a:lstStyle/>
            <a:p>
              <a:pPr eaLnBrk="0" hangingPunct="0"/>
              <a:r>
                <a:rPr lang="fr-FR" dirty="0">
                  <a:latin typeface="Salesforce Sans" panose="020B0505020202020203" pitchFamily="34" charset="0"/>
                  <a:cs typeface="Arial" pitchFamily="34" charset="0"/>
                </a:rPr>
                <a:t>La </a:t>
              </a:r>
              <a:r>
                <a:rPr lang="fr-FR" dirty="0" smtClean="0">
                  <a:latin typeface="Salesforce Sans" panose="020B0505020202020203" pitchFamily="34" charset="0"/>
                  <a:cs typeface="Arial" pitchFamily="34" charset="0"/>
                </a:rPr>
                <a:t>requête </a:t>
              </a:r>
              <a:r>
                <a:rPr lang="fr-FR" dirty="0">
                  <a:latin typeface="Salesforce Sans" panose="020B0505020202020203" pitchFamily="34" charset="0"/>
                  <a:cs typeface="Arial" pitchFamily="34" charset="0"/>
                </a:rPr>
                <a:t>est escaladée</a:t>
              </a:r>
            </a:p>
          </p:txBody>
        </p:sp>
        <p:sp>
          <p:nvSpPr>
            <p:cNvPr id="58" name="Text Box 26"/>
            <p:cNvSpPr txBox="1">
              <a:spLocks noChangeArrowheads="1"/>
            </p:cNvSpPr>
            <p:nvPr/>
          </p:nvSpPr>
          <p:spPr bwMode="auto">
            <a:xfrm>
              <a:off x="1232430" y="4781168"/>
              <a:ext cx="2544615" cy="646331"/>
            </a:xfrm>
            <a:prstGeom prst="rect">
              <a:avLst/>
            </a:prstGeom>
            <a:noFill/>
            <a:ln w="9525">
              <a:noFill/>
              <a:miter lim="800000"/>
              <a:headEnd/>
              <a:tailEnd/>
            </a:ln>
          </p:spPr>
          <p:txBody>
            <a:bodyPr wrap="square">
              <a:spAutoFit/>
            </a:bodyPr>
            <a:lstStyle/>
            <a:p>
              <a:pPr eaLnBrk="0" hangingPunct="0"/>
              <a:r>
                <a:rPr lang="fr-FR" dirty="0">
                  <a:latin typeface="Salesforce Sans" panose="020B0505020202020203" pitchFamily="34" charset="0"/>
                  <a:cs typeface="Arial" pitchFamily="34" charset="0"/>
                </a:rPr>
                <a:t>La requête est à nouveau attribuée</a:t>
              </a:r>
            </a:p>
          </p:txBody>
        </p:sp>
        <p:sp>
          <p:nvSpPr>
            <p:cNvPr id="59" name="Text Box 26"/>
            <p:cNvSpPr txBox="1">
              <a:spLocks noChangeArrowheads="1"/>
            </p:cNvSpPr>
            <p:nvPr/>
          </p:nvSpPr>
          <p:spPr bwMode="auto">
            <a:xfrm>
              <a:off x="7741110" y="3186696"/>
              <a:ext cx="1633395" cy="369332"/>
            </a:xfrm>
            <a:prstGeom prst="rect">
              <a:avLst/>
            </a:prstGeom>
            <a:noFill/>
            <a:ln w="9525">
              <a:noFill/>
              <a:miter lim="800000"/>
              <a:headEnd/>
              <a:tailEnd/>
            </a:ln>
          </p:spPr>
          <p:txBody>
            <a:bodyPr wrap="square">
              <a:spAutoFit/>
            </a:bodyPr>
            <a:lstStyle/>
            <a:p>
              <a:pPr eaLnBrk="0" hangingPunct="0"/>
              <a:r>
                <a:rPr lang="fr-FR">
                  <a:latin typeface="Salesforce Sans" panose="020B0505020202020203" pitchFamily="34" charset="0"/>
                  <a:cs typeface="Arial" pitchFamily="34" charset="0"/>
                </a:rPr>
                <a:t>Résolue ?</a:t>
              </a:r>
            </a:p>
          </p:txBody>
        </p:sp>
        <p:sp>
          <p:nvSpPr>
            <p:cNvPr id="60" name="Text Box 26"/>
            <p:cNvSpPr txBox="1">
              <a:spLocks noChangeArrowheads="1"/>
            </p:cNvSpPr>
            <p:nvPr/>
          </p:nvSpPr>
          <p:spPr bwMode="auto">
            <a:xfrm>
              <a:off x="10511147" y="1721273"/>
              <a:ext cx="1457757" cy="646331"/>
            </a:xfrm>
            <a:prstGeom prst="rect">
              <a:avLst/>
            </a:prstGeom>
            <a:noFill/>
            <a:ln w="9525">
              <a:noFill/>
              <a:miter lim="800000"/>
              <a:headEnd/>
              <a:tailEnd/>
            </a:ln>
          </p:spPr>
          <p:txBody>
            <a:bodyPr wrap="square">
              <a:spAutoFit/>
            </a:bodyPr>
            <a:lstStyle/>
            <a:p>
              <a:pPr eaLnBrk="0" hangingPunct="0"/>
              <a:r>
                <a:rPr lang="fr-FR">
                  <a:latin typeface="Salesforce Sans" panose="020B0505020202020203" pitchFamily="34" charset="0"/>
                  <a:cs typeface="Arial" pitchFamily="34" charset="0"/>
                </a:rPr>
                <a:t>Requête fermée</a:t>
              </a:r>
            </a:p>
          </p:txBody>
        </p:sp>
        <p:pic>
          <p:nvPicPr>
            <p:cNvPr id="61" name="Picture 60" descr="C:\Users\jgoldie\Downloads\Accou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3546" y="2941662"/>
              <a:ext cx="779261" cy="7794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9861" y="2102108"/>
              <a:ext cx="720947" cy="720947"/>
            </a:xfrm>
            <a:prstGeom prst="rect">
              <a:avLst/>
            </a:prstGeom>
          </p:spPr>
        </p:pic>
        <p:grpSp>
          <p:nvGrpSpPr>
            <p:cNvPr id="63" name="Group 62"/>
            <p:cNvGrpSpPr/>
            <p:nvPr/>
          </p:nvGrpSpPr>
          <p:grpSpPr>
            <a:xfrm>
              <a:off x="7801764" y="2102740"/>
              <a:ext cx="721542" cy="721542"/>
              <a:chOff x="6083860" y="1347997"/>
              <a:chExt cx="721542" cy="721542"/>
            </a:xfrm>
          </p:grpSpPr>
          <p:pic>
            <p:nvPicPr>
              <p:cNvPr id="105" name="Picture 1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83860" y="1347997"/>
                <a:ext cx="721542" cy="721542"/>
              </a:xfrm>
              <a:prstGeom prst="rect">
                <a:avLst/>
              </a:prstGeom>
            </p:spPr>
          </p:pic>
          <p:pic>
            <p:nvPicPr>
              <p:cNvPr id="106" name="Picture 10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6592" y="1457336"/>
                <a:ext cx="477430" cy="494205"/>
              </a:xfrm>
              <a:prstGeom prst="rect">
                <a:avLst/>
              </a:prstGeom>
              <a:effectLst>
                <a:outerShdw blurRad="25400" dist="12700" dir="2700000" algn="tl" rotWithShape="0">
                  <a:prstClr val="black">
                    <a:alpha val="40000"/>
                  </a:prstClr>
                </a:outerShdw>
              </a:effectLst>
            </p:spPr>
          </p:pic>
        </p:gr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06286" y="2519834"/>
              <a:ext cx="732926" cy="720947"/>
            </a:xfrm>
            <a:prstGeom prst="rect">
              <a:avLst/>
            </a:prstGeom>
          </p:spPr>
        </p:pic>
        <p:pic>
          <p:nvPicPr>
            <p:cNvPr id="65" name="Picture 7" descr="C:\Users\jgoldie\Downloads\Complete Icon Set_contrac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48321" y="2922897"/>
              <a:ext cx="838808" cy="822960"/>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5218020" y="2750283"/>
              <a:ext cx="795528" cy="795528"/>
              <a:chOff x="3078480" y="368532"/>
              <a:chExt cx="2360814" cy="2360814"/>
            </a:xfrm>
          </p:grpSpPr>
          <p:sp>
            <p:nvSpPr>
              <p:cNvPr id="103" name="Rounded Rectangle 102"/>
              <p:cNvSpPr/>
              <p:nvPr/>
            </p:nvSpPr>
            <p:spPr bwMode="auto">
              <a:xfrm>
                <a:off x="3078480" y="368532"/>
                <a:ext cx="2360814" cy="2360814"/>
              </a:xfrm>
              <a:prstGeom prst="roundRect">
                <a:avLst>
                  <a:gd name="adj" fmla="val 11737"/>
                </a:avLst>
              </a:prstGeom>
              <a:solidFill>
                <a:srgbClr val="0070C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latin typeface="Times New Roman" pitchFamily="18" charset="0"/>
                </a:endParaRPr>
              </a:p>
            </p:txBody>
          </p:sp>
          <p:pic>
            <p:nvPicPr>
              <p:cNvPr id="104" name="Picture 103" descr="Knowledge 01.png"/>
              <p:cNvPicPr>
                <a:picLocks noChangeAspect="1"/>
              </p:cNvPicPr>
              <p:nvPr/>
            </p:nvPicPr>
            <p:blipFill>
              <a:blip r:embed="rId3" cstate="print"/>
              <a:stretch>
                <a:fillRect/>
              </a:stretch>
            </p:blipFill>
            <p:spPr>
              <a:xfrm>
                <a:off x="3470083" y="702840"/>
                <a:ext cx="1591059" cy="1728220"/>
              </a:xfrm>
              <a:prstGeom prst="rect">
                <a:avLst/>
              </a:prstGeom>
              <a:effectLst>
                <a:outerShdw blurRad="50800" dist="38100" dir="2700000" algn="tl" rotWithShape="0">
                  <a:prstClr val="black">
                    <a:alpha val="15000"/>
                  </a:prstClr>
                </a:outerShdw>
              </a:effectLst>
            </p:spPr>
          </p:pic>
        </p:grpSp>
        <p:grpSp>
          <p:nvGrpSpPr>
            <p:cNvPr id="67" name="Group 66"/>
            <p:cNvGrpSpPr/>
            <p:nvPr/>
          </p:nvGrpSpPr>
          <p:grpSpPr>
            <a:xfrm>
              <a:off x="7409010" y="1315710"/>
              <a:ext cx="716290" cy="716290"/>
              <a:chOff x="5456993" y="4586568"/>
              <a:chExt cx="713877" cy="713877"/>
            </a:xfrm>
          </p:grpSpPr>
          <p:pic>
            <p:nvPicPr>
              <p:cNvPr id="96" name="Picture 9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56993" y="4586568"/>
                <a:ext cx="713877" cy="713877"/>
              </a:xfrm>
              <a:prstGeom prst="rect">
                <a:avLst/>
              </a:prstGeom>
            </p:spPr>
          </p:pic>
          <p:grpSp>
            <p:nvGrpSpPr>
              <p:cNvPr id="97" name="Group 96"/>
              <p:cNvGrpSpPr/>
              <p:nvPr/>
            </p:nvGrpSpPr>
            <p:grpSpPr>
              <a:xfrm>
                <a:off x="5560066" y="4738762"/>
                <a:ext cx="513429" cy="409488"/>
                <a:chOff x="3435350" y="3871913"/>
                <a:chExt cx="1168400" cy="931863"/>
              </a:xfrm>
              <a:effectLst>
                <a:outerShdw blurRad="38100" dist="12700" dir="5400000" algn="t" rotWithShape="0">
                  <a:prstClr val="black">
                    <a:alpha val="20000"/>
                  </a:prstClr>
                </a:outerShdw>
              </a:effectLst>
            </p:grpSpPr>
            <p:sp>
              <p:nvSpPr>
                <p:cNvPr id="98" name="Rectangle 152"/>
                <p:cNvSpPr>
                  <a:spLocks noChangeArrowheads="1"/>
                </p:cNvSpPr>
                <p:nvPr/>
              </p:nvSpPr>
              <p:spPr bwMode="auto">
                <a:xfrm>
                  <a:off x="3435350" y="3871913"/>
                  <a:ext cx="1168400" cy="931863"/>
                </a:xfrm>
                <a:prstGeom prst="rect">
                  <a:avLst/>
                </a:prstGeom>
                <a:solidFill>
                  <a:srgbClr val="B49B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53"/>
                <p:cNvSpPr>
                  <a:spLocks noChangeArrowheads="1"/>
                </p:cNvSpPr>
                <p:nvPr/>
              </p:nvSpPr>
              <p:spPr bwMode="auto">
                <a:xfrm>
                  <a:off x="4451350" y="3927475"/>
                  <a:ext cx="80963" cy="80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54"/>
                <p:cNvSpPr>
                  <a:spLocks noChangeArrowheads="1"/>
                </p:cNvSpPr>
                <p:nvPr/>
              </p:nvSpPr>
              <p:spPr bwMode="auto">
                <a:xfrm>
                  <a:off x="4313238" y="3927475"/>
                  <a:ext cx="84138" cy="80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5"/>
                <p:cNvSpPr>
                  <a:spLocks noChangeArrowheads="1"/>
                </p:cNvSpPr>
                <p:nvPr/>
              </p:nvSpPr>
              <p:spPr bwMode="auto">
                <a:xfrm>
                  <a:off x="4170363" y="3927475"/>
                  <a:ext cx="80963" cy="80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6"/>
                <p:cNvSpPr>
                  <a:spLocks noChangeArrowheads="1"/>
                </p:cNvSpPr>
                <p:nvPr/>
              </p:nvSpPr>
              <p:spPr bwMode="auto">
                <a:xfrm>
                  <a:off x="3494088" y="4086225"/>
                  <a:ext cx="1047750" cy="652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 name="Group 67"/>
            <p:cNvGrpSpPr/>
            <p:nvPr/>
          </p:nvGrpSpPr>
          <p:grpSpPr>
            <a:xfrm>
              <a:off x="7493767" y="5139026"/>
              <a:ext cx="718548" cy="717987"/>
              <a:chOff x="3855852" y="5311746"/>
              <a:chExt cx="718548" cy="717987"/>
            </a:xfrm>
          </p:grpSpPr>
          <p:grpSp>
            <p:nvGrpSpPr>
              <p:cNvPr id="92" name="Group 91"/>
              <p:cNvGrpSpPr/>
              <p:nvPr/>
            </p:nvGrpSpPr>
            <p:grpSpPr>
              <a:xfrm>
                <a:off x="3855852" y="5311746"/>
                <a:ext cx="718548" cy="717987"/>
                <a:chOff x="6650302" y="1017572"/>
                <a:chExt cx="718548" cy="717987"/>
              </a:xfrm>
            </p:grpSpPr>
            <p:pic>
              <p:nvPicPr>
                <p:cNvPr id="94" name="Picture 9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95"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C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a:lnSpc>
                      <a:spcPct val="85000"/>
                    </a:lnSpc>
                  </a:pPr>
                  <a:endParaRPr lang="en-US"/>
                </a:p>
              </p:txBody>
            </p:sp>
          </p:grpSp>
          <p:sp>
            <p:nvSpPr>
              <p:cNvPr id="93"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pPr>
                  <a:lnSpc>
                    <a:spcPct val="85000"/>
                  </a:lnSpc>
                </a:pPr>
                <a:endParaRPr lang="en-US" sz="1400" dirty="0"/>
              </a:p>
            </p:txBody>
          </p:sp>
        </p:grpSp>
        <p:grpSp>
          <p:nvGrpSpPr>
            <p:cNvPr id="69" name="Group 68"/>
            <p:cNvGrpSpPr/>
            <p:nvPr/>
          </p:nvGrpSpPr>
          <p:grpSpPr>
            <a:xfrm>
              <a:off x="3782142" y="5093239"/>
              <a:ext cx="718548" cy="717987"/>
              <a:chOff x="1971757" y="5288819"/>
              <a:chExt cx="718548" cy="717987"/>
            </a:xfrm>
          </p:grpSpPr>
          <p:grpSp>
            <p:nvGrpSpPr>
              <p:cNvPr id="86" name="Group 85"/>
              <p:cNvGrpSpPr/>
              <p:nvPr/>
            </p:nvGrpSpPr>
            <p:grpSpPr>
              <a:xfrm>
                <a:off x="1971757" y="5288819"/>
                <a:ext cx="718548" cy="717987"/>
                <a:chOff x="6650302" y="1017572"/>
                <a:chExt cx="718548" cy="717987"/>
              </a:xfrm>
            </p:grpSpPr>
            <p:pic>
              <p:nvPicPr>
                <p:cNvPr id="90" name="Picture 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91"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C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a:lnSpc>
                      <a:spcPct val="85000"/>
                    </a:lnSpc>
                  </a:pPr>
                  <a:endParaRPr lang="en-US"/>
                </a:p>
              </p:txBody>
            </p:sp>
          </p:grpSp>
          <p:grpSp>
            <p:nvGrpSpPr>
              <p:cNvPr id="87" name="Group 86"/>
              <p:cNvGrpSpPr/>
              <p:nvPr/>
            </p:nvGrpSpPr>
            <p:grpSpPr>
              <a:xfrm>
                <a:off x="2461354" y="5751238"/>
                <a:ext cx="162187" cy="201655"/>
                <a:chOff x="2671748" y="6010182"/>
                <a:chExt cx="162187" cy="201655"/>
              </a:xfrm>
            </p:grpSpPr>
            <p:sp>
              <p:nvSpPr>
                <p:cNvPr id="88" name="Arc 87"/>
                <p:cNvSpPr/>
                <p:nvPr/>
              </p:nvSpPr>
              <p:spPr>
                <a:xfrm rot="6300000">
                  <a:off x="2671748" y="6049650"/>
                  <a:ext cx="162187" cy="162187"/>
                </a:xfrm>
                <a:prstGeom prst="arc">
                  <a:avLst>
                    <a:gd name="adj1" fmla="val 11554178"/>
                    <a:gd name="adj2" fmla="val 8483479"/>
                  </a:avLst>
                </a:prstGeom>
                <a:ln w="38100">
                  <a:solidFill>
                    <a:schemeClr val="bg1"/>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85000"/>
                    </a:lnSpc>
                  </a:pPr>
                  <a:endParaRPr lang="en-US" dirty="0">
                    <a:latin typeface="Salesforce Sans" panose="020B0505020202020203" pitchFamily="34" charset="0"/>
                  </a:endParaRPr>
                </a:p>
              </p:txBody>
            </p:sp>
            <p:sp>
              <p:nvSpPr>
                <p:cNvPr id="89" name="Isosceles Triangle 88"/>
                <p:cNvSpPr/>
                <p:nvPr/>
              </p:nvSpPr>
              <p:spPr>
                <a:xfrm rot="18900000">
                  <a:off x="2734324" y="6010182"/>
                  <a:ext cx="88776" cy="76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endParaRPr lang="en-US" dirty="0">
                    <a:latin typeface="Salesforce Sans" panose="020B0505020202020203" pitchFamily="34" charset="0"/>
                  </a:endParaRPr>
                </a:p>
              </p:txBody>
            </p:sp>
          </p:grpSp>
        </p:grpSp>
        <p:grpSp>
          <p:nvGrpSpPr>
            <p:cNvPr id="70" name="Group 69"/>
            <p:cNvGrpSpPr/>
            <p:nvPr/>
          </p:nvGrpSpPr>
          <p:grpSpPr>
            <a:xfrm>
              <a:off x="7289882" y="4026439"/>
              <a:ext cx="718548" cy="717987"/>
              <a:chOff x="6324682" y="3193319"/>
              <a:chExt cx="718548" cy="717987"/>
            </a:xfrm>
          </p:grpSpPr>
          <p:grpSp>
            <p:nvGrpSpPr>
              <p:cNvPr id="82" name="Group 81"/>
              <p:cNvGrpSpPr/>
              <p:nvPr/>
            </p:nvGrpSpPr>
            <p:grpSpPr>
              <a:xfrm>
                <a:off x="6324682" y="3193319"/>
                <a:ext cx="718548" cy="717987"/>
                <a:chOff x="6650302" y="1017572"/>
                <a:chExt cx="718548" cy="717987"/>
              </a:xfrm>
            </p:grpSpPr>
            <p:pic>
              <p:nvPicPr>
                <p:cNvPr id="84" name="Picture 83"/>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85"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C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a:lnSpc>
                      <a:spcPct val="85000"/>
                    </a:lnSpc>
                  </a:pPr>
                  <a:endParaRPr lang="en-US"/>
                </a:p>
              </p:txBody>
            </p:sp>
          </p:grpSp>
          <p:sp>
            <p:nvSpPr>
              <p:cNvPr id="83" name="Freeform 249"/>
              <p:cNvSpPr>
                <a:spLocks noChangeArrowheads="1"/>
              </p:cNvSpPr>
              <p:nvPr/>
            </p:nvSpPr>
            <p:spPr bwMode="auto">
              <a:xfrm rot="18000000">
                <a:off x="6816045" y="3689377"/>
                <a:ext cx="186171" cy="153949"/>
              </a:xfrm>
              <a:custGeom>
                <a:avLst/>
                <a:gdLst>
                  <a:gd name="T0" fmla="*/ 63446156 w 726"/>
                  <a:gd name="T1" fmla="*/ 61539991 h 599"/>
                  <a:gd name="T2" fmla="*/ 55748880 w 726"/>
                  <a:gd name="T3" fmla="*/ 66561570 h 599"/>
                  <a:gd name="T4" fmla="*/ 47467956 w 726"/>
                  <a:gd name="T5" fmla="*/ 69247404 h 599"/>
                  <a:gd name="T6" fmla="*/ 41986567 w 726"/>
                  <a:gd name="T7" fmla="*/ 69830999 h 599"/>
                  <a:gd name="T8" fmla="*/ 35571887 w 726"/>
                  <a:gd name="T9" fmla="*/ 69130480 h 599"/>
                  <a:gd name="T10" fmla="*/ 25425059 w 726"/>
                  <a:gd name="T11" fmla="*/ 65510621 h 599"/>
                  <a:gd name="T12" fmla="*/ 15045249 w 726"/>
                  <a:gd name="T13" fmla="*/ 57920132 h 599"/>
                  <a:gd name="T14" fmla="*/ 5831373 w 726"/>
                  <a:gd name="T15" fmla="*/ 66911658 h 599"/>
                  <a:gd name="T16" fmla="*/ 4198793 w 726"/>
                  <a:gd name="T17" fmla="*/ 67379013 h 599"/>
                  <a:gd name="T18" fmla="*/ 3148839 w 726"/>
                  <a:gd name="T19" fmla="*/ 67262089 h 599"/>
                  <a:gd name="T20" fmla="*/ 1282936 w 726"/>
                  <a:gd name="T21" fmla="*/ 65510621 h 599"/>
                  <a:gd name="T22" fmla="*/ 583308 w 726"/>
                  <a:gd name="T23" fmla="*/ 61890421 h 599"/>
                  <a:gd name="T24" fmla="*/ 0 w 726"/>
                  <a:gd name="T25" fmla="*/ 48111163 h 599"/>
                  <a:gd name="T26" fmla="*/ 1049613 w 726"/>
                  <a:gd name="T27" fmla="*/ 35616360 h 599"/>
                  <a:gd name="T28" fmla="*/ 1865903 w 726"/>
                  <a:gd name="T29" fmla="*/ 31295641 h 599"/>
                  <a:gd name="T30" fmla="*/ 4198793 w 726"/>
                  <a:gd name="T31" fmla="*/ 29543831 h 599"/>
                  <a:gd name="T32" fmla="*/ 10146828 w 726"/>
                  <a:gd name="T33" fmla="*/ 28843313 h 599"/>
                  <a:gd name="T34" fmla="*/ 23792479 w 726"/>
                  <a:gd name="T35" fmla="*/ 28025870 h 599"/>
                  <a:gd name="T36" fmla="*/ 30440142 w 726"/>
                  <a:gd name="T37" fmla="*/ 28376301 h 599"/>
                  <a:gd name="T38" fmla="*/ 36621500 w 726"/>
                  <a:gd name="T39" fmla="*/ 29076819 h 599"/>
                  <a:gd name="T40" fmla="*/ 38837387 w 726"/>
                  <a:gd name="T41" fmla="*/ 30244692 h 599"/>
                  <a:gd name="T42" fmla="*/ 39420695 w 726"/>
                  <a:gd name="T43" fmla="*/ 31996159 h 599"/>
                  <a:gd name="T44" fmla="*/ 38487744 w 726"/>
                  <a:gd name="T45" fmla="*/ 34331563 h 599"/>
                  <a:gd name="T46" fmla="*/ 31839740 w 726"/>
                  <a:gd name="T47" fmla="*/ 44724468 h 599"/>
                  <a:gd name="T48" fmla="*/ 37437789 w 726"/>
                  <a:gd name="T49" fmla="*/ 48811681 h 599"/>
                  <a:gd name="T50" fmla="*/ 43152842 w 726"/>
                  <a:gd name="T51" fmla="*/ 51614439 h 599"/>
                  <a:gd name="T52" fmla="*/ 48984215 w 726"/>
                  <a:gd name="T53" fmla="*/ 52898894 h 599"/>
                  <a:gd name="T54" fmla="*/ 63096513 w 726"/>
                  <a:gd name="T55" fmla="*/ 53249324 h 599"/>
                  <a:gd name="T56" fmla="*/ 65662044 w 726"/>
                  <a:gd name="T57" fmla="*/ 53832919 h 599"/>
                  <a:gd name="T58" fmla="*/ 67411626 w 726"/>
                  <a:gd name="T59" fmla="*/ 56051741 h 599"/>
                  <a:gd name="T60" fmla="*/ 65545723 w 726"/>
                  <a:gd name="T61" fmla="*/ 59671599 h 599"/>
                  <a:gd name="T62" fmla="*/ 21226607 w 726"/>
                  <a:gd name="T63" fmla="*/ 8057502 h 599"/>
                  <a:gd name="T64" fmla="*/ 29040544 w 726"/>
                  <a:gd name="T65" fmla="*/ 3036264 h 599"/>
                  <a:gd name="T66" fmla="*/ 39187372 w 726"/>
                  <a:gd name="T67" fmla="*/ 350430 h 599"/>
                  <a:gd name="T68" fmla="*/ 42802857 w 726"/>
                  <a:gd name="T69" fmla="*/ 0 h 599"/>
                  <a:gd name="T70" fmla="*/ 52483039 w 726"/>
                  <a:gd name="T71" fmla="*/ 1517961 h 599"/>
                  <a:gd name="T72" fmla="*/ 62629866 w 726"/>
                  <a:gd name="T73" fmla="*/ 6305693 h 599"/>
                  <a:gd name="T74" fmla="*/ 78258082 w 726"/>
                  <a:gd name="T75" fmla="*/ 3269770 h 599"/>
                  <a:gd name="T76" fmla="*/ 79191034 w 726"/>
                  <a:gd name="T77" fmla="*/ 2568910 h 599"/>
                  <a:gd name="T78" fmla="*/ 80473970 w 726"/>
                  <a:gd name="T79" fmla="*/ 2335404 h 599"/>
                  <a:gd name="T80" fmla="*/ 82340214 w 726"/>
                  <a:gd name="T81" fmla="*/ 2919340 h 599"/>
                  <a:gd name="T82" fmla="*/ 83739812 w 726"/>
                  <a:gd name="T83" fmla="*/ 5138162 h 599"/>
                  <a:gd name="T84" fmla="*/ 84439440 w 726"/>
                  <a:gd name="T85" fmla="*/ 10626412 h 599"/>
                  <a:gd name="T86" fmla="*/ 84439440 w 726"/>
                  <a:gd name="T87" fmla="*/ 26624491 h 599"/>
                  <a:gd name="T88" fmla="*/ 83156504 w 726"/>
                  <a:gd name="T89" fmla="*/ 37484751 h 599"/>
                  <a:gd name="T90" fmla="*/ 82106891 w 726"/>
                  <a:gd name="T91" fmla="*/ 39353142 h 599"/>
                  <a:gd name="T92" fmla="*/ 80473970 w 726"/>
                  <a:gd name="T93" fmla="*/ 40170585 h 599"/>
                  <a:gd name="T94" fmla="*/ 64612431 w 726"/>
                  <a:gd name="T95" fmla="*/ 41571622 h 599"/>
                  <a:gd name="T96" fmla="*/ 57381460 w 726"/>
                  <a:gd name="T97" fmla="*/ 41571622 h 599"/>
                  <a:gd name="T98" fmla="*/ 48167925 w 726"/>
                  <a:gd name="T99" fmla="*/ 40754180 h 599"/>
                  <a:gd name="T100" fmla="*/ 46418343 w 726"/>
                  <a:gd name="T101" fmla="*/ 40053661 h 599"/>
                  <a:gd name="T102" fmla="*/ 45368730 w 726"/>
                  <a:gd name="T103" fmla="*/ 38652282 h 599"/>
                  <a:gd name="T104" fmla="*/ 45718714 w 726"/>
                  <a:gd name="T105" fmla="*/ 36083372 h 599"/>
                  <a:gd name="T106" fmla="*/ 54815588 w 726"/>
                  <a:gd name="T107" fmla="*/ 26741415 h 599"/>
                  <a:gd name="T108" fmla="*/ 48984215 w 726"/>
                  <a:gd name="T109" fmla="*/ 22187190 h 599"/>
                  <a:gd name="T110" fmla="*/ 43386165 w 726"/>
                  <a:gd name="T111" fmla="*/ 19034344 h 599"/>
                  <a:gd name="T112" fmla="*/ 37671113 w 726"/>
                  <a:gd name="T113" fmla="*/ 17165952 h 599"/>
                  <a:gd name="T114" fmla="*/ 26707995 w 726"/>
                  <a:gd name="T115" fmla="*/ 16348510 h 599"/>
                  <a:gd name="T116" fmla="*/ 20176994 w 726"/>
                  <a:gd name="T117" fmla="*/ 16348510 h 599"/>
                  <a:gd name="T118" fmla="*/ 17377798 w 726"/>
                  <a:gd name="T119" fmla="*/ 14596701 h 599"/>
                  <a:gd name="T120" fmla="*/ 18077427 w 726"/>
                  <a:gd name="T121" fmla="*/ 11327272 h 5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6" h="599">
                    <a:moveTo>
                      <a:pt x="562" y="511"/>
                    </a:moveTo>
                    <a:lnTo>
                      <a:pt x="562" y="511"/>
                    </a:lnTo>
                    <a:lnTo>
                      <a:pt x="544" y="527"/>
                    </a:lnTo>
                    <a:lnTo>
                      <a:pt x="525" y="543"/>
                    </a:lnTo>
                    <a:lnTo>
                      <a:pt x="501" y="558"/>
                    </a:lnTo>
                    <a:lnTo>
                      <a:pt x="478" y="570"/>
                    </a:lnTo>
                    <a:lnTo>
                      <a:pt x="450" y="582"/>
                    </a:lnTo>
                    <a:lnTo>
                      <a:pt x="422" y="590"/>
                    </a:lnTo>
                    <a:lnTo>
                      <a:pt x="407" y="593"/>
                    </a:lnTo>
                    <a:lnTo>
                      <a:pt x="391" y="595"/>
                    </a:lnTo>
                    <a:lnTo>
                      <a:pt x="376" y="596"/>
                    </a:lnTo>
                    <a:lnTo>
                      <a:pt x="360" y="598"/>
                    </a:lnTo>
                    <a:lnTo>
                      <a:pt x="332" y="596"/>
                    </a:lnTo>
                    <a:lnTo>
                      <a:pt x="305" y="592"/>
                    </a:lnTo>
                    <a:lnTo>
                      <a:pt x="277" y="585"/>
                    </a:lnTo>
                    <a:lnTo>
                      <a:pt x="248" y="574"/>
                    </a:lnTo>
                    <a:lnTo>
                      <a:pt x="218" y="561"/>
                    </a:lnTo>
                    <a:lnTo>
                      <a:pt x="189" y="543"/>
                    </a:lnTo>
                    <a:lnTo>
                      <a:pt x="159" y="521"/>
                    </a:lnTo>
                    <a:lnTo>
                      <a:pt x="129" y="496"/>
                    </a:lnTo>
                    <a:lnTo>
                      <a:pt x="55" y="570"/>
                    </a:lnTo>
                    <a:lnTo>
                      <a:pt x="50" y="573"/>
                    </a:lnTo>
                    <a:lnTo>
                      <a:pt x="46" y="576"/>
                    </a:lnTo>
                    <a:lnTo>
                      <a:pt x="40" y="577"/>
                    </a:lnTo>
                    <a:lnTo>
                      <a:pt x="36" y="577"/>
                    </a:lnTo>
                    <a:lnTo>
                      <a:pt x="27" y="576"/>
                    </a:lnTo>
                    <a:lnTo>
                      <a:pt x="19" y="573"/>
                    </a:lnTo>
                    <a:lnTo>
                      <a:pt x="14" y="567"/>
                    </a:lnTo>
                    <a:lnTo>
                      <a:pt x="11" y="561"/>
                    </a:lnTo>
                    <a:lnTo>
                      <a:pt x="8" y="554"/>
                    </a:lnTo>
                    <a:lnTo>
                      <a:pt x="5" y="530"/>
                    </a:lnTo>
                    <a:lnTo>
                      <a:pt x="3" y="506"/>
                    </a:lnTo>
                    <a:lnTo>
                      <a:pt x="0" y="458"/>
                    </a:lnTo>
                    <a:lnTo>
                      <a:pt x="0" y="412"/>
                    </a:lnTo>
                    <a:lnTo>
                      <a:pt x="3" y="369"/>
                    </a:lnTo>
                    <a:lnTo>
                      <a:pt x="6" y="333"/>
                    </a:lnTo>
                    <a:lnTo>
                      <a:pt x="9" y="305"/>
                    </a:lnTo>
                    <a:lnTo>
                      <a:pt x="14" y="277"/>
                    </a:lnTo>
                    <a:lnTo>
                      <a:pt x="16" y="268"/>
                    </a:lnTo>
                    <a:lnTo>
                      <a:pt x="21" y="260"/>
                    </a:lnTo>
                    <a:lnTo>
                      <a:pt x="28" y="256"/>
                    </a:lnTo>
                    <a:lnTo>
                      <a:pt x="36" y="253"/>
                    </a:lnTo>
                    <a:lnTo>
                      <a:pt x="50" y="252"/>
                    </a:lnTo>
                    <a:lnTo>
                      <a:pt x="87" y="247"/>
                    </a:lnTo>
                    <a:lnTo>
                      <a:pt x="140" y="243"/>
                    </a:lnTo>
                    <a:lnTo>
                      <a:pt x="171" y="241"/>
                    </a:lnTo>
                    <a:lnTo>
                      <a:pt x="204" y="240"/>
                    </a:lnTo>
                    <a:lnTo>
                      <a:pt x="233" y="241"/>
                    </a:lnTo>
                    <a:lnTo>
                      <a:pt x="261" y="243"/>
                    </a:lnTo>
                    <a:lnTo>
                      <a:pt x="289" y="244"/>
                    </a:lnTo>
                    <a:lnTo>
                      <a:pt x="314" y="249"/>
                    </a:lnTo>
                    <a:lnTo>
                      <a:pt x="321" y="250"/>
                    </a:lnTo>
                    <a:lnTo>
                      <a:pt x="327" y="254"/>
                    </a:lnTo>
                    <a:lnTo>
                      <a:pt x="333" y="259"/>
                    </a:lnTo>
                    <a:lnTo>
                      <a:pt x="336" y="266"/>
                    </a:lnTo>
                    <a:lnTo>
                      <a:pt x="338" y="274"/>
                    </a:lnTo>
                    <a:lnTo>
                      <a:pt x="338" y="281"/>
                    </a:lnTo>
                    <a:lnTo>
                      <a:pt x="335" y="288"/>
                    </a:lnTo>
                    <a:lnTo>
                      <a:pt x="330" y="294"/>
                    </a:lnTo>
                    <a:lnTo>
                      <a:pt x="257" y="368"/>
                    </a:lnTo>
                    <a:lnTo>
                      <a:pt x="273" y="383"/>
                    </a:lnTo>
                    <a:lnTo>
                      <a:pt x="291" y="396"/>
                    </a:lnTo>
                    <a:lnTo>
                      <a:pt x="307" y="408"/>
                    </a:lnTo>
                    <a:lnTo>
                      <a:pt x="321" y="418"/>
                    </a:lnTo>
                    <a:lnTo>
                      <a:pt x="338" y="427"/>
                    </a:lnTo>
                    <a:lnTo>
                      <a:pt x="354" y="434"/>
                    </a:lnTo>
                    <a:lnTo>
                      <a:pt x="370" y="442"/>
                    </a:lnTo>
                    <a:lnTo>
                      <a:pt x="386" y="446"/>
                    </a:lnTo>
                    <a:lnTo>
                      <a:pt x="403" y="450"/>
                    </a:lnTo>
                    <a:lnTo>
                      <a:pt x="420" y="453"/>
                    </a:lnTo>
                    <a:lnTo>
                      <a:pt x="457" y="456"/>
                    </a:lnTo>
                    <a:lnTo>
                      <a:pt x="497" y="458"/>
                    </a:lnTo>
                    <a:lnTo>
                      <a:pt x="541" y="456"/>
                    </a:lnTo>
                    <a:lnTo>
                      <a:pt x="553" y="458"/>
                    </a:lnTo>
                    <a:lnTo>
                      <a:pt x="563" y="461"/>
                    </a:lnTo>
                    <a:lnTo>
                      <a:pt x="572" y="465"/>
                    </a:lnTo>
                    <a:lnTo>
                      <a:pt x="576" y="473"/>
                    </a:lnTo>
                    <a:lnTo>
                      <a:pt x="578" y="480"/>
                    </a:lnTo>
                    <a:lnTo>
                      <a:pt x="576" y="490"/>
                    </a:lnTo>
                    <a:lnTo>
                      <a:pt x="572" y="501"/>
                    </a:lnTo>
                    <a:lnTo>
                      <a:pt x="562" y="511"/>
                    </a:lnTo>
                    <a:close/>
                    <a:moveTo>
                      <a:pt x="164" y="85"/>
                    </a:moveTo>
                    <a:lnTo>
                      <a:pt x="164" y="85"/>
                    </a:lnTo>
                    <a:lnTo>
                      <a:pt x="182" y="69"/>
                    </a:lnTo>
                    <a:lnTo>
                      <a:pt x="202" y="54"/>
                    </a:lnTo>
                    <a:lnTo>
                      <a:pt x="224" y="39"/>
                    </a:lnTo>
                    <a:lnTo>
                      <a:pt x="249" y="26"/>
                    </a:lnTo>
                    <a:lnTo>
                      <a:pt x="276" y="16"/>
                    </a:lnTo>
                    <a:lnTo>
                      <a:pt x="305" y="7"/>
                    </a:lnTo>
                    <a:lnTo>
                      <a:pt x="336" y="3"/>
                    </a:lnTo>
                    <a:lnTo>
                      <a:pt x="351" y="1"/>
                    </a:lnTo>
                    <a:lnTo>
                      <a:pt x="367" y="0"/>
                    </a:lnTo>
                    <a:lnTo>
                      <a:pt x="394" y="1"/>
                    </a:lnTo>
                    <a:lnTo>
                      <a:pt x="422" y="6"/>
                    </a:lnTo>
                    <a:lnTo>
                      <a:pt x="450" y="13"/>
                    </a:lnTo>
                    <a:lnTo>
                      <a:pt x="478" y="23"/>
                    </a:lnTo>
                    <a:lnTo>
                      <a:pt x="507" y="37"/>
                    </a:lnTo>
                    <a:lnTo>
                      <a:pt x="537" y="54"/>
                    </a:lnTo>
                    <a:lnTo>
                      <a:pt x="568" y="76"/>
                    </a:lnTo>
                    <a:lnTo>
                      <a:pt x="597" y="103"/>
                    </a:lnTo>
                    <a:lnTo>
                      <a:pt x="671" y="28"/>
                    </a:lnTo>
                    <a:lnTo>
                      <a:pt x="675" y="25"/>
                    </a:lnTo>
                    <a:lnTo>
                      <a:pt x="679" y="22"/>
                    </a:lnTo>
                    <a:lnTo>
                      <a:pt x="685" y="20"/>
                    </a:lnTo>
                    <a:lnTo>
                      <a:pt x="690" y="20"/>
                    </a:lnTo>
                    <a:lnTo>
                      <a:pt x="700" y="22"/>
                    </a:lnTo>
                    <a:lnTo>
                      <a:pt x="706" y="25"/>
                    </a:lnTo>
                    <a:lnTo>
                      <a:pt x="712" y="31"/>
                    </a:lnTo>
                    <a:lnTo>
                      <a:pt x="716" y="37"/>
                    </a:lnTo>
                    <a:lnTo>
                      <a:pt x="718" y="44"/>
                    </a:lnTo>
                    <a:lnTo>
                      <a:pt x="721" y="67"/>
                    </a:lnTo>
                    <a:lnTo>
                      <a:pt x="724" y="91"/>
                    </a:lnTo>
                    <a:lnTo>
                      <a:pt x="725" y="140"/>
                    </a:lnTo>
                    <a:lnTo>
                      <a:pt x="725" y="185"/>
                    </a:lnTo>
                    <a:lnTo>
                      <a:pt x="724" y="228"/>
                    </a:lnTo>
                    <a:lnTo>
                      <a:pt x="721" y="265"/>
                    </a:lnTo>
                    <a:lnTo>
                      <a:pt x="716" y="293"/>
                    </a:lnTo>
                    <a:lnTo>
                      <a:pt x="713" y="321"/>
                    </a:lnTo>
                    <a:lnTo>
                      <a:pt x="711" y="330"/>
                    </a:lnTo>
                    <a:lnTo>
                      <a:pt x="704" y="337"/>
                    </a:lnTo>
                    <a:lnTo>
                      <a:pt x="699" y="342"/>
                    </a:lnTo>
                    <a:lnTo>
                      <a:pt x="690" y="344"/>
                    </a:lnTo>
                    <a:lnTo>
                      <a:pt x="638" y="350"/>
                    </a:lnTo>
                    <a:lnTo>
                      <a:pt x="585" y="355"/>
                    </a:lnTo>
                    <a:lnTo>
                      <a:pt x="554" y="356"/>
                    </a:lnTo>
                    <a:lnTo>
                      <a:pt x="522" y="358"/>
                    </a:lnTo>
                    <a:lnTo>
                      <a:pt x="492" y="356"/>
                    </a:lnTo>
                    <a:lnTo>
                      <a:pt x="464" y="355"/>
                    </a:lnTo>
                    <a:lnTo>
                      <a:pt x="438" y="353"/>
                    </a:lnTo>
                    <a:lnTo>
                      <a:pt x="413" y="349"/>
                    </a:lnTo>
                    <a:lnTo>
                      <a:pt x="406" y="347"/>
                    </a:lnTo>
                    <a:lnTo>
                      <a:pt x="398" y="343"/>
                    </a:lnTo>
                    <a:lnTo>
                      <a:pt x="394" y="339"/>
                    </a:lnTo>
                    <a:lnTo>
                      <a:pt x="389" y="331"/>
                    </a:lnTo>
                    <a:lnTo>
                      <a:pt x="388" y="324"/>
                    </a:lnTo>
                    <a:lnTo>
                      <a:pt x="389" y="316"/>
                    </a:lnTo>
                    <a:lnTo>
                      <a:pt x="392" y="309"/>
                    </a:lnTo>
                    <a:lnTo>
                      <a:pt x="397" y="303"/>
                    </a:lnTo>
                    <a:lnTo>
                      <a:pt x="470" y="229"/>
                    </a:lnTo>
                    <a:lnTo>
                      <a:pt x="453" y="215"/>
                    </a:lnTo>
                    <a:lnTo>
                      <a:pt x="436" y="202"/>
                    </a:lnTo>
                    <a:lnTo>
                      <a:pt x="420" y="190"/>
                    </a:lnTo>
                    <a:lnTo>
                      <a:pt x="404" y="179"/>
                    </a:lnTo>
                    <a:lnTo>
                      <a:pt x="388" y="170"/>
                    </a:lnTo>
                    <a:lnTo>
                      <a:pt x="372" y="163"/>
                    </a:lnTo>
                    <a:lnTo>
                      <a:pt x="355" y="156"/>
                    </a:lnTo>
                    <a:lnTo>
                      <a:pt x="339" y="151"/>
                    </a:lnTo>
                    <a:lnTo>
                      <a:pt x="323" y="147"/>
                    </a:lnTo>
                    <a:lnTo>
                      <a:pt x="305" y="144"/>
                    </a:lnTo>
                    <a:lnTo>
                      <a:pt x="270" y="141"/>
                    </a:lnTo>
                    <a:lnTo>
                      <a:pt x="229" y="140"/>
                    </a:lnTo>
                    <a:lnTo>
                      <a:pt x="185" y="141"/>
                    </a:lnTo>
                    <a:lnTo>
                      <a:pt x="173" y="140"/>
                    </a:lnTo>
                    <a:lnTo>
                      <a:pt x="162" y="137"/>
                    </a:lnTo>
                    <a:lnTo>
                      <a:pt x="155" y="132"/>
                    </a:lnTo>
                    <a:lnTo>
                      <a:pt x="149" y="125"/>
                    </a:lnTo>
                    <a:lnTo>
                      <a:pt x="148" y="118"/>
                    </a:lnTo>
                    <a:lnTo>
                      <a:pt x="149" y="107"/>
                    </a:lnTo>
                    <a:lnTo>
                      <a:pt x="155" y="97"/>
                    </a:lnTo>
                    <a:lnTo>
                      <a:pt x="164"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71" name="Group 70"/>
            <p:cNvGrpSpPr/>
            <p:nvPr/>
          </p:nvGrpSpPr>
          <p:grpSpPr>
            <a:xfrm>
              <a:off x="10287072" y="2993403"/>
              <a:ext cx="861916" cy="861918"/>
              <a:chOff x="6650302" y="1017572"/>
              <a:chExt cx="713451" cy="713451"/>
            </a:xfrm>
          </p:grpSpPr>
          <p:pic>
            <p:nvPicPr>
              <p:cNvPr id="80" name="Picture 79"/>
              <p:cNvPicPr>
                <a:picLocks noChangeAspect="1"/>
              </p:cNvPicPr>
              <p:nvPr/>
            </p:nvPicPr>
            <p:blipFill>
              <a:blip r:embed="rId16" cstate="print">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81" name="Freeform 5"/>
              <p:cNvSpPr>
                <a:spLocks/>
              </p:cNvSpPr>
              <p:nvPr/>
            </p:nvSpPr>
            <p:spPr bwMode="auto">
              <a:xfrm>
                <a:off x="6879834" y="128313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a:lnSpc>
                    <a:spcPct val="85000"/>
                  </a:lnSpc>
                </a:pPr>
                <a:endParaRPr lang="en-US"/>
              </a:p>
            </p:txBody>
          </p:sp>
        </p:grpSp>
        <p:grpSp>
          <p:nvGrpSpPr>
            <p:cNvPr id="72" name="Group 71"/>
            <p:cNvGrpSpPr/>
            <p:nvPr/>
          </p:nvGrpSpPr>
          <p:grpSpPr>
            <a:xfrm>
              <a:off x="505710" y="2531236"/>
              <a:ext cx="718548" cy="713451"/>
              <a:chOff x="343150" y="2277236"/>
              <a:chExt cx="718548" cy="713451"/>
            </a:xfrm>
          </p:grpSpPr>
          <p:grpSp>
            <p:nvGrpSpPr>
              <p:cNvPr id="76" name="Group 75"/>
              <p:cNvGrpSpPr/>
              <p:nvPr/>
            </p:nvGrpSpPr>
            <p:grpSpPr>
              <a:xfrm>
                <a:off x="343150" y="2277236"/>
                <a:ext cx="718548" cy="713451"/>
                <a:chOff x="6650302" y="1017572"/>
                <a:chExt cx="718548" cy="713451"/>
              </a:xfrm>
            </p:grpSpPr>
            <p:pic>
              <p:nvPicPr>
                <p:cNvPr id="78" name="Picture 7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79" name="Freeform 5"/>
                <p:cNvSpPr>
                  <a:spLocks/>
                </p:cNvSpPr>
                <p:nvPr/>
              </p:nvSpPr>
              <p:spPr bwMode="auto">
                <a:xfrm>
                  <a:off x="6888244" y="128138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C00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a:lnSpc>
                      <a:spcPct val="85000"/>
                    </a:lnSpc>
                  </a:pPr>
                  <a:endParaRPr lang="en-US"/>
                </a:p>
              </p:txBody>
            </p:sp>
          </p:grpSp>
          <p:sp>
            <p:nvSpPr>
              <p:cNvPr id="77" name="Plus 76"/>
              <p:cNvSpPr/>
              <p:nvPr/>
            </p:nvSpPr>
            <p:spPr>
              <a:xfrm>
                <a:off x="820498" y="2742694"/>
                <a:ext cx="202301" cy="202301"/>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endParaRPr lang="en-US" dirty="0">
                  <a:latin typeface="Salesforce Sans" panose="020B0505020202020203" pitchFamily="34" charset="0"/>
                </a:endParaRPr>
              </a:p>
            </p:txBody>
          </p:sp>
        </p:grpSp>
        <p:sp>
          <p:nvSpPr>
            <p:cNvPr id="73" name="Text: NO"/>
            <p:cNvSpPr txBox="1"/>
            <p:nvPr/>
          </p:nvSpPr>
          <p:spPr>
            <a:xfrm>
              <a:off x="9500800" y="3247122"/>
              <a:ext cx="682060" cy="305020"/>
            </a:xfrm>
            <a:prstGeom prst="rect">
              <a:avLst/>
            </a:prstGeom>
            <a:solidFill>
              <a:schemeClr val="bg1">
                <a:alpha val="79000"/>
              </a:schemeClr>
            </a:solidFill>
            <a:ln>
              <a:noFill/>
            </a:ln>
          </p:spPr>
          <p:txBody>
            <a:bodyPr wrap="square" rtlCol="0">
              <a:spAutoFit/>
            </a:bodyPr>
            <a:lstStyle>
              <a:defPPr>
                <a:defRPr lang="en-US"/>
              </a:defPPr>
              <a:lvl1pPr marL="3175" indent="-3175">
                <a:defRPr sz="1600" b="1">
                  <a:solidFill>
                    <a:srgbClr val="FF0000"/>
                  </a:solidFill>
                  <a:latin typeface="+mn-lt"/>
                </a:defRPr>
              </a:lvl1pPr>
            </a:lstStyle>
            <a:p>
              <a:pPr>
                <a:lnSpc>
                  <a:spcPct val="85000"/>
                </a:lnSpc>
              </a:pPr>
              <a:r>
                <a:rPr lang="fr-FR">
                  <a:solidFill>
                    <a:srgbClr val="00B050"/>
                  </a:solidFill>
                  <a:latin typeface="Salesforce Sans" panose="020B0505020202020203" pitchFamily="34" charset="0"/>
                </a:rPr>
                <a:t>OUI</a:t>
              </a:r>
            </a:p>
          </p:txBody>
        </p:sp>
        <p:sp>
          <p:nvSpPr>
            <p:cNvPr id="74" name="Text: NO"/>
            <p:cNvSpPr txBox="1"/>
            <p:nvPr/>
          </p:nvSpPr>
          <p:spPr>
            <a:xfrm>
              <a:off x="9041953" y="3495404"/>
              <a:ext cx="700788" cy="337469"/>
            </a:xfrm>
            <a:prstGeom prst="roundRect">
              <a:avLst/>
            </a:prstGeom>
            <a:solidFill>
              <a:schemeClr val="bg1">
                <a:alpha val="79000"/>
              </a:schemeClr>
            </a:solidFill>
            <a:ln>
              <a:noFill/>
            </a:ln>
          </p:spPr>
          <p:txBody>
            <a:bodyPr wrap="square" rtlCol="0">
              <a:spAutoFit/>
            </a:bodyPr>
            <a:lstStyle/>
            <a:p>
              <a:pPr marL="3175" indent="-3175" algn="ctr">
                <a:lnSpc>
                  <a:spcPct val="85000"/>
                </a:lnSpc>
              </a:pPr>
              <a:r>
                <a:rPr lang="fr-FR" sz="1600" b="1" dirty="0">
                  <a:solidFill>
                    <a:srgbClr val="FF0000"/>
                  </a:solidFill>
                  <a:latin typeface="Salesforce Sans" panose="020B0505020202020203" pitchFamily="34" charset="0"/>
                </a:rPr>
                <a:t>NON</a:t>
              </a:r>
            </a:p>
          </p:txBody>
        </p:sp>
        <p:pic>
          <p:nvPicPr>
            <p:cNvPr id="75" name="Picture 7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00200" y="2478506"/>
              <a:ext cx="647488" cy="654164"/>
            </a:xfrm>
            <a:prstGeom prst="rect">
              <a:avLst/>
            </a:prstGeom>
            <a:effectLst/>
          </p:spPr>
        </p:pic>
      </p:grpSp>
    </p:spTree>
    <p:extLst>
      <p:ext uri="{BB962C8B-B14F-4D97-AF65-F5344CB8AC3E}">
        <p14:creationId xmlns:p14="http://schemas.microsoft.com/office/powerpoint/2010/main" val="2832880183"/>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443</a:t>
            </a:fld>
            <a:endParaRPr lang="en-US" smtClean="0"/>
          </a:p>
        </p:txBody>
      </p:sp>
      <p:sp>
        <p:nvSpPr>
          <p:cNvPr id="3" name="Text Placeholder 2"/>
          <p:cNvSpPr>
            <a:spLocks noGrp="1"/>
          </p:cNvSpPr>
          <p:nvPr>
            <p:ph type="body" sz="quarter" idx="11"/>
          </p:nvPr>
        </p:nvSpPr>
        <p:spPr/>
        <p:txBody>
          <a:bodyPr/>
          <a:lstStyle/>
          <a:p>
            <a:r>
              <a:rPr lang="fr-FR"/>
              <a:t>Comment les requêtes sont-elles résolues avec la base de connaissance Salesforce ?</a:t>
            </a:r>
          </a:p>
        </p:txBody>
      </p:sp>
      <p:sp>
        <p:nvSpPr>
          <p:cNvPr id="4" name="Text Placeholder 3"/>
          <p:cNvSpPr>
            <a:spLocks noGrp="1"/>
          </p:cNvSpPr>
          <p:nvPr>
            <p:ph type="body" sz="quarter" idx="12"/>
          </p:nvPr>
        </p:nvSpPr>
        <p:spPr>
          <a:xfrm>
            <a:off x="455733" y="1093694"/>
            <a:ext cx="10971736" cy="4849906"/>
          </a:xfrm>
        </p:spPr>
        <p:txBody>
          <a:bodyPr numCol="2" spcCol="360000"/>
          <a:lstStyle/>
          <a:p>
            <a:pPr marL="0" lvl="1" indent="0">
              <a:lnSpc>
                <a:spcPct val="100000"/>
              </a:lnSpc>
              <a:spcBef>
                <a:spcPts val="300"/>
              </a:spcBef>
              <a:buNone/>
            </a:pPr>
            <a:r>
              <a:rPr lang="fr-FR" dirty="0"/>
              <a:t>La base de connaissance </a:t>
            </a:r>
            <a:r>
              <a:rPr lang="fr-FR" dirty="0" err="1"/>
              <a:t>Salesforce</a:t>
            </a:r>
            <a:r>
              <a:rPr lang="fr-FR" dirty="0"/>
              <a:t> permet aux </a:t>
            </a:r>
            <a:r>
              <a:rPr lang="fr-FR" b="1" dirty="0"/>
              <a:t>utilisateurs</a:t>
            </a:r>
            <a:r>
              <a:rPr lang="fr-FR" dirty="0"/>
              <a:t> :</a:t>
            </a:r>
          </a:p>
          <a:p>
            <a:pPr lvl="1">
              <a:lnSpc>
                <a:spcPct val="100000"/>
              </a:lnSpc>
              <a:spcBef>
                <a:spcPts val="300"/>
              </a:spcBef>
            </a:pPr>
            <a:r>
              <a:rPr lang="fr-FR" dirty="0"/>
              <a:t>D'écrire, de modifier, de publier et d'archiver des articles.</a:t>
            </a:r>
          </a:p>
          <a:p>
            <a:pPr lvl="1">
              <a:lnSpc>
                <a:spcPct val="100000"/>
              </a:lnSpc>
              <a:spcBef>
                <a:spcPts val="300"/>
              </a:spcBef>
            </a:pPr>
            <a:r>
              <a:rPr lang="fr-FR" dirty="0"/>
              <a:t>De joindre des articles aux requêtes ouvertes ou fermées.</a:t>
            </a:r>
          </a:p>
          <a:p>
            <a:pPr lvl="1">
              <a:lnSpc>
                <a:spcPct val="100000"/>
              </a:lnSpc>
              <a:spcBef>
                <a:spcPts val="300"/>
              </a:spcBef>
            </a:pPr>
            <a:r>
              <a:rPr lang="fr-FR" dirty="0"/>
              <a:t>D'utiliser la liste associée aux articles sur une requête pour tracer quelle version </a:t>
            </a:r>
            <a:r>
              <a:rPr lang="fr-FR" dirty="0" smtClean="0"/>
              <a:t>d'article </a:t>
            </a:r>
            <a:r>
              <a:rPr lang="fr-FR" dirty="0"/>
              <a:t>était jointe à une requête.</a:t>
            </a:r>
          </a:p>
          <a:p>
            <a:pPr lvl="1">
              <a:lnSpc>
                <a:spcPct val="100000"/>
              </a:lnSpc>
              <a:spcBef>
                <a:spcPts val="300"/>
              </a:spcBef>
            </a:pPr>
            <a:r>
              <a:rPr lang="fr-FR" dirty="0"/>
              <a:t>De partager les articles en tant que PDF ou liens avec les clients</a:t>
            </a:r>
            <a:r>
              <a:rPr lang="fr-FR" dirty="0" smtClean="0"/>
              <a:t>.</a:t>
            </a:r>
            <a:endParaRPr lang="pl-PL" dirty="0" smtClean="0"/>
          </a:p>
          <a:p>
            <a:pPr lvl="1">
              <a:lnSpc>
                <a:spcPct val="100000"/>
              </a:lnSpc>
              <a:spcBef>
                <a:spcPts val="300"/>
              </a:spcBef>
            </a:pPr>
            <a:endParaRPr lang="pl-PL" dirty="0"/>
          </a:p>
          <a:p>
            <a:pPr lvl="1">
              <a:lnSpc>
                <a:spcPct val="100000"/>
              </a:lnSpc>
              <a:spcBef>
                <a:spcPts val="300"/>
              </a:spcBef>
            </a:pPr>
            <a:endParaRPr lang="en-US" dirty="0" smtClean="0"/>
          </a:p>
          <a:p>
            <a:pPr lvl="1">
              <a:lnSpc>
                <a:spcPct val="100000"/>
              </a:lnSpc>
              <a:spcBef>
                <a:spcPts val="300"/>
              </a:spcBef>
            </a:pPr>
            <a:endParaRPr lang="en-US" dirty="0" smtClean="0"/>
          </a:p>
          <a:p>
            <a:pPr lvl="1">
              <a:lnSpc>
                <a:spcPct val="100000"/>
              </a:lnSpc>
              <a:spcBef>
                <a:spcPts val="300"/>
              </a:spcBef>
            </a:pPr>
            <a:r>
              <a:rPr lang="fr-FR" dirty="0"/>
              <a:t>D'évaluer les articles et fournir des retours sur un fil Chatter </a:t>
            </a:r>
            <a:r>
              <a:rPr lang="fr-FR" dirty="0" smtClean="0"/>
              <a:t>d'article</a:t>
            </a:r>
            <a:r>
              <a:rPr lang="fr-FR" dirty="0"/>
              <a:t>.</a:t>
            </a:r>
          </a:p>
          <a:p>
            <a:pPr lvl="1">
              <a:lnSpc>
                <a:spcPct val="100000"/>
              </a:lnSpc>
              <a:spcBef>
                <a:spcPts val="300"/>
              </a:spcBef>
            </a:pPr>
            <a:r>
              <a:rPr lang="fr-FR" dirty="0"/>
              <a:t>D'organiser les articles en utilisant des balises. </a:t>
            </a:r>
          </a:p>
          <a:p>
            <a:pPr lvl="1">
              <a:lnSpc>
                <a:spcPct val="100000"/>
              </a:lnSpc>
              <a:spcBef>
                <a:spcPts val="300"/>
              </a:spcBef>
              <a:buFont typeface="Wingdings" panose="05000000000000000000" pitchFamily="2" charset="2"/>
              <a:buChar char="§"/>
            </a:pPr>
            <a:endParaRPr lang="en-US" sz="1100" dirty="0"/>
          </a:p>
          <a:p>
            <a:pPr marL="0" lvl="1" indent="0">
              <a:lnSpc>
                <a:spcPct val="100000"/>
              </a:lnSpc>
              <a:buNone/>
            </a:pPr>
            <a:r>
              <a:rPr lang="fr-FR" dirty="0"/>
              <a:t>Les </a:t>
            </a:r>
            <a:r>
              <a:rPr lang="fr-FR" b="1" dirty="0"/>
              <a:t>administrateurs</a:t>
            </a:r>
            <a:r>
              <a:rPr lang="fr-FR" dirty="0"/>
              <a:t> peuvent configurer des types </a:t>
            </a:r>
            <a:r>
              <a:rPr lang="fr-FR" dirty="0" smtClean="0"/>
              <a:t>d'article </a:t>
            </a:r>
            <a:r>
              <a:rPr lang="fr-FR" dirty="0"/>
              <a:t>et </a:t>
            </a:r>
            <a:r>
              <a:rPr lang="pl-PL" dirty="0" smtClean="0"/>
              <a:t/>
            </a:r>
            <a:br>
              <a:rPr lang="pl-PL" dirty="0" smtClean="0"/>
            </a:br>
            <a:r>
              <a:rPr lang="fr-FR" dirty="0" smtClean="0"/>
              <a:t>des </a:t>
            </a:r>
            <a:r>
              <a:rPr lang="fr-FR" dirty="0"/>
              <a:t>catégories de données pour permettre à un article :</a:t>
            </a:r>
          </a:p>
          <a:p>
            <a:pPr lvl="1">
              <a:lnSpc>
                <a:spcPct val="100000"/>
              </a:lnSpc>
            </a:pPr>
            <a:r>
              <a:rPr lang="fr-FR" dirty="0"/>
              <a:t>Lisibilité.</a:t>
            </a:r>
          </a:p>
          <a:p>
            <a:pPr lvl="1">
              <a:lnSpc>
                <a:spcPct val="100000"/>
              </a:lnSpc>
            </a:pPr>
            <a:r>
              <a:rPr lang="fr-FR" dirty="0"/>
              <a:t>Cohérence.</a:t>
            </a:r>
          </a:p>
          <a:p>
            <a:pPr lvl="1">
              <a:lnSpc>
                <a:spcPct val="100000"/>
              </a:lnSpc>
            </a:pPr>
            <a:r>
              <a:rPr lang="fr-FR" dirty="0"/>
              <a:t>Pertinence.</a:t>
            </a:r>
          </a:p>
          <a:p>
            <a:pPr marL="225425" lvl="1" indent="-225425">
              <a:lnSpc>
                <a:spcPct val="100000"/>
              </a:lnSpc>
              <a:spcBef>
                <a:spcPts val="300"/>
              </a:spcBef>
              <a:buNone/>
            </a:pPr>
            <a:r>
              <a:rPr lang="fr-FR" dirty="0">
                <a:solidFill>
                  <a:schemeClr val="bg1"/>
                </a:solidFill>
              </a:rPr>
              <a:t> </a:t>
            </a:r>
          </a:p>
          <a:p>
            <a:pPr>
              <a:lnSpc>
                <a:spcPct val="100000"/>
              </a:lnSpc>
            </a:pPr>
            <a:endParaRPr lang="en-IN" sz="2800" dirty="0"/>
          </a:p>
        </p:txBody>
      </p:sp>
      <p:grpSp>
        <p:nvGrpSpPr>
          <p:cNvPr id="5" name="Group 4"/>
          <p:cNvGrpSpPr/>
          <p:nvPr/>
        </p:nvGrpSpPr>
        <p:grpSpPr>
          <a:xfrm>
            <a:off x="-1" y="5772730"/>
            <a:ext cx="12188825" cy="1107996"/>
            <a:chOff x="0" y="921837"/>
            <a:chExt cx="12188825" cy="1107996"/>
          </a:xfrm>
        </p:grpSpPr>
        <p:sp>
          <p:nvSpPr>
            <p:cNvPr id="6" name="Rectangle 5"/>
            <p:cNvSpPr/>
            <p:nvPr/>
          </p:nvSpPr>
          <p:spPr bwMode="auto">
            <a:xfrm>
              <a:off x="0" y="921837"/>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r>
                <a:rPr lang="fr-FR" sz="2000" dirty="0">
                  <a:solidFill>
                    <a:srgbClr val="19325C"/>
                  </a:solidFill>
                </a:rPr>
                <a:t>Tous les utilisateurs de </a:t>
              </a:r>
              <a:r>
                <a:rPr lang="fr-FR" sz="2000" dirty="0" smtClean="0">
                  <a:solidFill>
                    <a:srgbClr val="19325C"/>
                  </a:solidFill>
                </a:rPr>
                <a:t>licence </a:t>
              </a:r>
              <a:r>
                <a:rPr lang="fr-FR" sz="2000" dirty="0">
                  <a:solidFill>
                    <a:srgbClr val="19325C"/>
                  </a:solidFill>
                </a:rPr>
                <a:t>complète </a:t>
              </a:r>
              <a:r>
                <a:rPr lang="fr-FR" sz="2000" dirty="0" err="1">
                  <a:solidFill>
                    <a:srgbClr val="19325C"/>
                  </a:solidFill>
                </a:rPr>
                <a:t>Salesforce</a:t>
              </a:r>
              <a:r>
                <a:rPr lang="fr-FR" sz="2000" dirty="0">
                  <a:solidFill>
                    <a:srgbClr val="19325C"/>
                  </a:solidFill>
                </a:rPr>
                <a:t> peuvent voir des articles sans licence </a:t>
              </a:r>
              <a:r>
                <a:rPr lang="fr-FR" sz="2000" dirty="0" smtClean="0">
                  <a:solidFill>
                    <a:srgbClr val="19325C"/>
                  </a:solidFill>
                </a:rPr>
                <a:t>supplémentaire</a:t>
              </a:r>
              <a:r>
                <a:rPr lang="fr-FR" sz="2000" dirty="0">
                  <a:solidFill>
                    <a:srgbClr val="19325C"/>
                  </a:solidFill>
                </a:rPr>
                <a:t>. </a:t>
              </a:r>
            </a:p>
          </p:txBody>
        </p:sp>
        <p:grpSp>
          <p:nvGrpSpPr>
            <p:cNvPr id="7" name="Group 6"/>
            <p:cNvGrpSpPr/>
            <p:nvPr/>
          </p:nvGrpSpPr>
          <p:grpSpPr>
            <a:xfrm>
              <a:off x="101546" y="1017709"/>
              <a:ext cx="351485" cy="351484"/>
              <a:chOff x="230188" y="5645150"/>
              <a:chExt cx="446088" cy="446087"/>
            </a:xfrm>
          </p:grpSpPr>
          <p:sp>
            <p:nvSpPr>
              <p:cNvPr id="8" name="Oval 7"/>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Oval 8"/>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28724669"/>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j-lt"/>
              </a:rPr>
              <a:t>Module 9 : Gestion du processus de support</a:t>
            </a:r>
          </a:p>
        </p:txBody>
      </p:sp>
      <p:sp>
        <p:nvSpPr>
          <p:cNvPr id="3" name="Text Placeholder 2"/>
          <p:cNvSpPr>
            <a:spLocks noGrp="1"/>
          </p:cNvSpPr>
          <p:nvPr>
            <p:ph type="body" sz="quarter" idx="13"/>
          </p:nvPr>
        </p:nvSpPr>
        <p:spPr>
          <a:xfrm>
            <a:off x="455732" y="1371600"/>
            <a:ext cx="8445077" cy="3666565"/>
          </a:xfrm>
        </p:spPr>
        <p:txBody>
          <a:bodyPr/>
          <a:lstStyle/>
          <a:p>
            <a:pPr marL="342900" lvl="1" indent="-342900">
              <a:spcBef>
                <a:spcPts val="900"/>
              </a:spcBef>
              <a:buFont typeface="Arial" panose="020B0604020202020204" pitchFamily="34" charset="0"/>
              <a:buChar char="•"/>
            </a:pPr>
            <a:r>
              <a:rPr lang="fr-FR" dirty="0">
                <a:latin typeface="+mn-lt"/>
              </a:rPr>
              <a:t>Gestion et résolution des requêtes</a:t>
            </a:r>
          </a:p>
          <a:p>
            <a:pPr marL="342900" lvl="1" indent="-342900">
              <a:spcBef>
                <a:spcPts val="900"/>
              </a:spcBef>
              <a:buFont typeface="Arial" panose="020B0604020202020204" pitchFamily="34" charset="0"/>
              <a:buChar char="•"/>
            </a:pPr>
            <a:r>
              <a:rPr lang="fr-FR" b="1" dirty="0">
                <a:latin typeface="+mn-lt"/>
              </a:rPr>
              <a:t>Personnalisation d'un processus de support</a:t>
            </a:r>
          </a:p>
          <a:p>
            <a:pPr marL="342900" lvl="1" indent="-342900">
              <a:spcBef>
                <a:spcPts val="900"/>
              </a:spcBef>
              <a:buFont typeface="Arial" panose="020B0604020202020204" pitchFamily="34" charset="0"/>
              <a:buChar char="•"/>
            </a:pPr>
            <a:r>
              <a:rPr lang="fr-FR" dirty="0">
                <a:latin typeface="+mn-lt"/>
              </a:rPr>
              <a:t>Automatisation du support</a:t>
            </a:r>
          </a:p>
          <a:p>
            <a:pPr marL="342900" lvl="1" indent="-342900">
              <a:spcBef>
                <a:spcPts val="900"/>
              </a:spcBef>
              <a:buFont typeface="Arial" panose="020B0604020202020204" pitchFamily="34" charset="0"/>
              <a:buChar char="•"/>
            </a:pPr>
            <a:r>
              <a:rPr lang="fr-FR" dirty="0">
                <a:latin typeface="+mn-lt"/>
              </a:rPr>
              <a:t>Compréhension de la console </a:t>
            </a:r>
            <a:r>
              <a:rPr lang="fr-FR" dirty="0" err="1">
                <a:latin typeface="+mn-lt"/>
              </a:rPr>
              <a:t>Salesforce</a:t>
            </a:r>
            <a:r>
              <a:rPr lang="fr-FR" dirty="0">
                <a:latin typeface="+mn-lt"/>
              </a:rPr>
              <a:t> pour le service</a:t>
            </a:r>
          </a:p>
          <a:p>
            <a:pPr marL="342900" lvl="1" indent="-342900">
              <a:spcBef>
                <a:spcPts val="900"/>
              </a:spcBef>
              <a:buFont typeface="Arial" panose="020B0604020202020204" pitchFamily="34" charset="0"/>
              <a:buChar char="•"/>
            </a:pPr>
            <a:r>
              <a:rPr lang="fr-FR" dirty="0">
                <a:latin typeface="+mn-lt"/>
              </a:rPr>
              <a:t>Collaboration dans Service Cloud</a:t>
            </a:r>
          </a:p>
          <a:p>
            <a:pPr marL="342900" lvl="1" indent="-342900">
              <a:spcBef>
                <a:spcPts val="900"/>
              </a:spcBef>
              <a:buFont typeface="Arial" panose="020B0604020202020204" pitchFamily="34" charset="0"/>
              <a:buChar char="•"/>
            </a:pPr>
            <a:r>
              <a:rPr lang="fr-FR" dirty="0">
                <a:latin typeface="+mn-lt"/>
              </a:rPr>
              <a:t>Analyse des données </a:t>
            </a:r>
            <a:r>
              <a:rPr lang="fr-FR" dirty="0" smtClean="0">
                <a:latin typeface="+mn-lt"/>
              </a:rPr>
              <a:t>d'assistance</a:t>
            </a:r>
            <a:endParaRPr lang="fr-FR" dirty="0">
              <a:latin typeface="+mn-lt"/>
            </a:endParaRPr>
          </a:p>
        </p:txBody>
      </p:sp>
      <p:sp>
        <p:nvSpPr>
          <p:cNvPr id="4" name="Slide Number Placeholder 3"/>
          <p:cNvSpPr>
            <a:spLocks noGrp="1"/>
          </p:cNvSpPr>
          <p:nvPr>
            <p:ph type="sldNum" sz="quarter" idx="14"/>
          </p:nvPr>
        </p:nvSpPr>
        <p:spPr>
          <a:xfrm>
            <a:off x="10839450" y="384755"/>
            <a:ext cx="588019" cy="24661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lang="en-US"/>
              <a:pPr marL="0" marR="0" lvl="0" indent="0" defTabSz="914400" eaLnBrk="1" fontAlgn="auto" latinLnBrk="0" hangingPunct="1">
                <a:lnSpc>
                  <a:spcPct val="100000"/>
                </a:lnSpc>
                <a:spcBef>
                  <a:spcPts val="0"/>
                </a:spcBef>
                <a:spcAft>
                  <a:spcPts val="0"/>
                </a:spcAft>
                <a:buClrTx/>
                <a:buSzTx/>
                <a:buFontTx/>
                <a:buNone/>
                <a:tabLst/>
                <a:defRPr/>
              </a:pPr>
              <a:t>444</a:t>
            </a:fld>
            <a:endParaRPr lang="en-US"/>
          </a:p>
        </p:txBody>
      </p:sp>
    </p:spTree>
    <p:extLst>
      <p:ext uri="{BB962C8B-B14F-4D97-AF65-F5344CB8AC3E}">
        <p14:creationId xmlns:p14="http://schemas.microsoft.com/office/powerpoint/2010/main" val="9936062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3819911"/>
              </p:ext>
            </p:extLst>
          </p:nvPr>
        </p:nvGraphicFramePr>
        <p:xfrm>
          <a:off x="781922" y="1418595"/>
          <a:ext cx="10785238" cy="5227732"/>
        </p:xfrm>
        <a:graphic>
          <a:graphicData uri="http://schemas.openxmlformats.org/drawingml/2006/table">
            <a:tbl>
              <a:tblPr firstRow="1" bandRow="1">
                <a:tableStyleId>{5C22544A-7EE6-4342-B048-85BDC9FD1C3A}</a:tableStyleId>
              </a:tblPr>
              <a:tblGrid>
                <a:gridCol w="10296140">
                  <a:extLst>
                    <a:ext uri="{9D8B030D-6E8A-4147-A177-3AD203B41FA5}">
                      <a16:colId xmlns:a16="http://schemas.microsoft.com/office/drawing/2014/main" xmlns="" val="20000"/>
                    </a:ext>
                  </a:extLst>
                </a:gridCol>
                <a:gridCol w="489098">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4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r>
                        <a:rPr lang="fr-FR" sz="1800" b="0" baseline="0" dirty="0">
                          <a:solidFill>
                            <a:schemeClr val="tx1"/>
                          </a:solidFill>
                          <a:latin typeface="Salesforce Sans" panose="020B0505020202020203" pitchFamily="34" charset="0"/>
                          <a:ea typeface="Segoe UI" pitchFamily="34" charset="0"/>
                          <a:cs typeface="Segoe UI" pitchFamily="34" charset="0"/>
                        </a:rPr>
                        <a:t>Nous devons rationaliser autant que possible nos processus de support.</a:t>
                      </a:r>
                    </a:p>
                    <a:p>
                      <a:r>
                        <a:rPr lang="fr-FR" sz="1800" b="0" baseline="0" dirty="0">
                          <a:solidFill>
                            <a:schemeClr val="tx1"/>
                          </a:solidFill>
                          <a:latin typeface="Salesforce Sans" panose="020B0505020202020203" pitchFamily="34" charset="0"/>
                          <a:ea typeface="Segoe UI" pitchFamily="34" charset="0"/>
                          <a:cs typeface="Segoe UI" pitchFamily="34" charset="0"/>
                        </a:rPr>
                        <a:t>Nous disposons déjà </a:t>
                      </a:r>
                      <a:r>
                        <a:rPr lang="fr-FR" sz="1800" b="0" baseline="0" dirty="0" smtClean="0">
                          <a:solidFill>
                            <a:schemeClr val="tx1"/>
                          </a:solidFill>
                          <a:latin typeface="Salesforce Sans" panose="020B0505020202020203" pitchFamily="34" charset="0"/>
                          <a:ea typeface="Segoe UI" pitchFamily="34" charset="0"/>
                          <a:cs typeface="Segoe UI" pitchFamily="34" charset="0"/>
                        </a:rPr>
                        <a:t>d'un </a:t>
                      </a:r>
                      <a:r>
                        <a:rPr lang="fr-FR" sz="1800" b="0" baseline="0" dirty="0">
                          <a:solidFill>
                            <a:schemeClr val="tx1"/>
                          </a:solidFill>
                          <a:latin typeface="Salesforce Sans" panose="020B0505020202020203" pitchFamily="34" charset="0"/>
                          <a:ea typeface="Segoe UI" pitchFamily="34" charset="0"/>
                          <a:cs typeface="Segoe UI" pitchFamily="34" charset="0"/>
                        </a:rPr>
                        <a:t>processus éprouvé pour les requêtes du support produit. Cependant, nous aimerions créer un processus plus simple pour les requêtes concernant les demandes de renseignements des clients.</a:t>
                      </a:r>
                    </a:p>
                    <a:p>
                      <a:r>
                        <a:rPr lang="fr-FR" sz="1800" b="0" baseline="0" dirty="0">
                          <a:solidFill>
                            <a:schemeClr val="tx1"/>
                          </a:solidFill>
                          <a:latin typeface="Salesforce Sans" panose="020B0505020202020203" pitchFamily="34" charset="0"/>
                          <a:ea typeface="Segoe UI" pitchFamily="34" charset="0"/>
                          <a:cs typeface="Segoe UI" pitchFamily="34" charset="0"/>
                        </a:rPr>
                        <a:t>La productivité de mon équipe et la satisfaction de nos clients sont mes principales priorités. Merci de nous informer le plus rapidement possible des solutions que vous êtes en mesure de nous offrir.</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15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Robin</a:t>
                      </a:r>
                      <a:r>
                        <a:rPr lang="fr-FR" sz="1600" b="0" baseline="0">
                          <a:solidFill>
                            <a:srgbClr val="0070C0"/>
                          </a:solidFill>
                          <a:latin typeface="Salesforce Sans" panose="020B0505020202020203" pitchFamily="34" charset="0"/>
                          <a:ea typeface="Segoe UI" pitchFamily="34" charset="0"/>
                          <a:cs typeface="Segoe UI" pitchFamily="34" charset="0"/>
                        </a:rPr>
                        <a:t> Kramer</a:t>
                      </a:r>
                      <a:r>
                        <a:rPr lang="fr-FR" sz="1600" b="0">
                          <a:solidFill>
                            <a:schemeClr val="tx1"/>
                          </a:solidFill>
                          <a:latin typeface="Salesforce Sans" panose="020B0505020202020203" pitchFamily="34" charset="0"/>
                          <a:ea typeface="Segoe UI" pitchFamily="34" charset="0"/>
                          <a:cs typeface="Segoe UI" pitchFamily="34" charset="0"/>
                        </a:rPr>
                        <a:t>, </a:t>
                      </a:r>
                      <a:r>
                        <a:rPr lang="fr-FR" sz="1600" b="0">
                          <a:solidFill>
                            <a:srgbClr val="0070C0"/>
                          </a:solidFill>
                          <a:latin typeface="Salesforce Sans" panose="020B0505020202020203" pitchFamily="34" charset="0"/>
                          <a:ea typeface="Segoe UI" pitchFamily="34" charset="0"/>
                          <a:cs typeface="Segoe UI" pitchFamily="34" charset="0"/>
                        </a:rPr>
                        <a:t>Cara Ng</a:t>
                      </a:r>
                      <a:r>
                        <a:rPr lang="fr-FR" sz="1600" b="0">
                          <a:solidFill>
                            <a:schemeClr val="tx1"/>
                          </a:solidFill>
                          <a:latin typeface="Salesforce Sans" panose="020B0505020202020203" pitchFamily="34" charset="0"/>
                          <a:ea typeface="Segoe UI" pitchFamily="34" charset="0"/>
                          <a:cs typeface="Segoe UI" pitchFamily="34" charset="0"/>
                        </a:rPr>
                        <a:t> et </a:t>
                      </a:r>
                      <a:r>
                        <a:rPr lang="fr-FR" sz="1600" b="0">
                          <a:solidFill>
                            <a:srgbClr val="0070C0"/>
                          </a:solidFill>
                          <a:latin typeface="Salesforce Sans" panose="020B0505020202020203" pitchFamily="34" charset="0"/>
                          <a:ea typeface="Segoe UI" pitchFamily="34" charset="0"/>
                          <a:cs typeface="Segoe UI" pitchFamily="34" charset="0"/>
                        </a:rPr>
                        <a:t>Seema</a:t>
                      </a:r>
                      <a:r>
                        <a:rPr lang="fr-FR" sz="1600" b="0" baseline="0">
                          <a:solidFill>
                            <a:srgbClr val="0070C0"/>
                          </a:solidFill>
                          <a:latin typeface="Salesforce Sans" panose="020B0505020202020203" pitchFamily="34" charset="0"/>
                          <a:ea typeface="Segoe UI" pitchFamily="34" charset="0"/>
                          <a:cs typeface="Segoe UI" pitchFamily="34" charset="0"/>
                        </a:rPr>
                        <a:t> Kumar</a:t>
                      </a:r>
                      <a:r>
                        <a:rPr lang="fr-FR" sz="1600" b="0">
                          <a:solidFill>
                            <a:schemeClr val="tx1"/>
                          </a:solidFill>
                          <a:latin typeface="Salesforce Sans" panose="020B0505020202020203" pitchFamily="34" charset="0"/>
                          <a:ea typeface="Segoe UI" pitchFamily="34" charset="0"/>
                          <a:cs typeface="Segoe UI" pitchFamily="34" charset="0"/>
                        </a:rPr>
                        <a:t> aiment.</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err="1">
                          <a:solidFill>
                            <a:srgbClr val="0070C0"/>
                          </a:solidFill>
                          <a:latin typeface="Salesforce Sans" panose="020B0505020202020203" pitchFamily="34" charset="0"/>
                          <a:ea typeface="Segoe UI" pitchFamily="34" charset="0"/>
                          <a:cs typeface="Segoe UI" pitchFamily="34" charset="0"/>
                        </a:rPr>
                        <a:t>Cara</a:t>
                      </a:r>
                      <a:r>
                        <a:rPr lang="fr-FR" sz="1800" b="0" dirty="0">
                          <a:solidFill>
                            <a:srgbClr val="0070C0"/>
                          </a:solidFill>
                          <a:latin typeface="Salesforce Sans" panose="020B0505020202020203" pitchFamily="34" charset="0"/>
                          <a:ea typeface="Segoe UI" pitchFamily="34" charset="0"/>
                          <a:cs typeface="Segoe UI" pitchFamily="34" charset="0"/>
                        </a:rPr>
                        <a:t> </a:t>
                      </a:r>
                      <a:r>
                        <a:rPr lang="fr-FR" sz="1800" b="0" dirty="0" err="1">
                          <a:solidFill>
                            <a:srgbClr val="0070C0"/>
                          </a:solidFill>
                          <a:latin typeface="Salesforce Sans" panose="020B0505020202020203" pitchFamily="34" charset="0"/>
                          <a:ea typeface="Segoe UI" pitchFamily="34" charset="0"/>
                          <a:cs typeface="Segoe UI" pitchFamily="34" charset="0"/>
                        </a:rPr>
                        <a:t>Ng</a:t>
                      </a:r>
                      <a:endParaRPr lang="fr-FR"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Avec la sortie de nombreuses gammes de produit, le nombre de demandes générales a déjà augmenté.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45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2751" t="-3437" r="13977" b="74552"/>
          <a:stretch/>
        </p:blipFill>
        <p:spPr>
          <a:xfrm>
            <a:off x="831570" y="1471058"/>
            <a:ext cx="606341" cy="620283"/>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445</a:t>
            </a:fld>
            <a:endParaRPr lang="en-US" smtClean="0"/>
          </a:p>
        </p:txBody>
      </p:sp>
      <p:sp>
        <p:nvSpPr>
          <p:cNvPr id="3" name="Text Placeholder 2"/>
          <p:cNvSpPr>
            <a:spLocks noGrp="1"/>
          </p:cNvSpPr>
          <p:nvPr>
            <p:ph type="body" sz="quarter" idx="11"/>
          </p:nvPr>
        </p:nvSpPr>
        <p:spPr/>
        <p:txBody>
          <a:bodyPr/>
          <a:lstStyle/>
          <a:p>
            <a:r>
              <a:rPr lang="fr-FR" dirty="0"/>
              <a:t>Personnalisation des processus de support</a:t>
            </a:r>
          </a:p>
        </p:txBody>
      </p:sp>
      <p:pic>
        <p:nvPicPr>
          <p:cNvPr id="5" name="Picture 4"/>
          <p:cNvPicPr>
            <a:picLocks noChangeAspect="1"/>
          </p:cNvPicPr>
          <p:nvPr/>
        </p:nvPicPr>
        <p:blipFill rotWithShape="1">
          <a:blip r:embed="rId4" cstate="print"/>
          <a:srcRect l="1970" t="12280" r="78654" b="85404"/>
          <a:stretch/>
        </p:blipFill>
        <p:spPr>
          <a:xfrm>
            <a:off x="756437" y="4140079"/>
            <a:ext cx="3280454" cy="277523"/>
          </a:xfrm>
          <a:prstGeom prst="rect">
            <a:avLst/>
          </a:prstGeom>
        </p:spPr>
      </p:pic>
      <p:pic>
        <p:nvPicPr>
          <p:cNvPr id="6" name="Picture 5"/>
          <p:cNvPicPr>
            <a:picLocks noChangeAspect="1"/>
          </p:cNvPicPr>
          <p:nvPr/>
        </p:nvPicPr>
        <p:blipFill rotWithShape="1">
          <a:blip r:embed="rId4" cstate="print"/>
          <a:srcRect l="96090" t="2041" r="2152" b="95552"/>
          <a:stretch/>
        </p:blipFill>
        <p:spPr>
          <a:xfrm>
            <a:off x="11122882" y="1521946"/>
            <a:ext cx="297640" cy="288435"/>
          </a:xfrm>
          <a:prstGeom prst="rect">
            <a:avLst/>
          </a:prstGeom>
        </p:spPr>
      </p:pic>
      <p:pic>
        <p:nvPicPr>
          <p:cNvPr id="7" name="Picture 6"/>
          <p:cNvPicPr>
            <a:picLocks noChangeAspect="1"/>
          </p:cNvPicPr>
          <p:nvPr/>
        </p:nvPicPr>
        <p:blipFill rotWithShape="1">
          <a:blip r:embed="rId4" cstate="print"/>
          <a:srcRect l="95812" t="16466" r="2430" b="81127"/>
          <a:stretch/>
        </p:blipFill>
        <p:spPr>
          <a:xfrm>
            <a:off x="11122882" y="4995233"/>
            <a:ext cx="297640" cy="288435"/>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4380" r="-1209" b="63512"/>
          <a:stretch/>
        </p:blipFill>
        <p:spPr>
          <a:xfrm>
            <a:off x="930875" y="4995233"/>
            <a:ext cx="569060" cy="528916"/>
          </a:xfrm>
          <a:prstGeom prst="flowChartConnector">
            <a:avLst/>
          </a:prstGeom>
          <a:solidFill>
            <a:schemeClr val="bg1">
              <a:lumMod val="85000"/>
            </a:schemeClr>
          </a:solidFill>
        </p:spPr>
      </p:pic>
      <p:grpSp>
        <p:nvGrpSpPr>
          <p:cNvPr id="12" name="Group 11"/>
          <p:cNvGrpSpPr/>
          <p:nvPr/>
        </p:nvGrpSpPr>
        <p:grpSpPr>
          <a:xfrm>
            <a:off x="1052444" y="4149223"/>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7247582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446</a:t>
            </a:fld>
            <a:endParaRPr lang="en-US" smtClean="0"/>
          </a:p>
        </p:txBody>
      </p:sp>
      <p:sp>
        <p:nvSpPr>
          <p:cNvPr id="3" name="Text Placeholder 2"/>
          <p:cNvSpPr>
            <a:spLocks noGrp="1"/>
          </p:cNvSpPr>
          <p:nvPr>
            <p:ph type="body" sz="quarter" idx="11"/>
          </p:nvPr>
        </p:nvSpPr>
        <p:spPr/>
        <p:txBody>
          <a:bodyPr/>
          <a:lstStyle/>
          <a:p>
            <a:r>
              <a:rPr lang="fr-FR" dirty="0"/>
              <a:t>Découverte : processus de support</a:t>
            </a:r>
          </a:p>
        </p:txBody>
      </p:sp>
      <p:grpSp>
        <p:nvGrpSpPr>
          <p:cNvPr id="4" name="Group 3"/>
          <p:cNvGrpSpPr/>
          <p:nvPr/>
        </p:nvGrpSpPr>
        <p:grpSpPr>
          <a:xfrm>
            <a:off x="0" y="923437"/>
            <a:ext cx="12188825" cy="800219"/>
            <a:chOff x="0" y="921837"/>
            <a:chExt cx="12188825" cy="800219"/>
          </a:xfrm>
        </p:grpSpPr>
        <p:sp>
          <p:nvSpPr>
            <p:cNvPr id="5" name="Rectangle 4"/>
            <p:cNvSpPr/>
            <p:nvPr/>
          </p:nvSpPr>
          <p:spPr bwMode="auto">
            <a:xfrm>
              <a:off x="0" y="921837"/>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spc="-20" dirty="0">
                  <a:solidFill>
                    <a:srgbClr val="19325C"/>
                  </a:solidFill>
                  <a:latin typeface="Salesforce Sans" panose="020B0505020202020203" pitchFamily="34" charset="0"/>
                  <a:cs typeface="Arial" pitchFamily="34" charset="0"/>
                </a:rPr>
                <a:t>REMARQUE : </a:t>
              </a:r>
              <a:r>
                <a:rPr lang="fr-FR" sz="2000" spc="-20" dirty="0">
                  <a:solidFill>
                    <a:srgbClr val="19325C"/>
                  </a:solidFill>
                  <a:latin typeface="Salesforce Sans" panose="020B0505020202020203" pitchFamily="34" charset="0"/>
                  <a:cs typeface="Arial" pitchFamily="34" charset="0"/>
                </a:rPr>
                <a:t>les </a:t>
              </a:r>
              <a:r>
                <a:rPr lang="fr-FR" sz="2000" b="1" spc="-20" dirty="0">
                  <a:solidFill>
                    <a:srgbClr val="19325C"/>
                  </a:solidFill>
                  <a:latin typeface="Salesforce Sans" panose="020B0505020202020203" pitchFamily="34" charset="0"/>
                  <a:cs typeface="Arial" pitchFamily="34" charset="0"/>
                </a:rPr>
                <a:t>processus de support </a:t>
              </a:r>
              <a:r>
                <a:rPr lang="fr-FR" sz="2000" spc="-20" dirty="0">
                  <a:solidFill>
                    <a:srgbClr val="19325C"/>
                  </a:solidFill>
                  <a:latin typeface="Salesforce Sans" panose="020B0505020202020203" pitchFamily="34" charset="0"/>
                  <a:cs typeface="Arial" pitchFamily="34" charset="0"/>
                </a:rPr>
                <a:t>détaillent les valeurs pour le champ Statut sur les requêtes. Le champ Statut de la requête identifie le point le plus élevé dans le cycle de vie de la requête.</a:t>
              </a:r>
            </a:p>
          </p:txBody>
        </p:sp>
        <p:grpSp>
          <p:nvGrpSpPr>
            <p:cNvPr id="6" name="Group 5"/>
            <p:cNvGrpSpPr/>
            <p:nvPr/>
          </p:nvGrpSpPr>
          <p:grpSpPr>
            <a:xfrm>
              <a:off x="101546" y="1017709"/>
              <a:ext cx="351485" cy="351484"/>
              <a:chOff x="230188" y="5645150"/>
              <a:chExt cx="446088" cy="446087"/>
            </a:xfrm>
          </p:grpSpPr>
          <p:sp>
            <p:nvSpPr>
              <p:cNvPr id="7" name="Oval 6"/>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Oval 7"/>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Inquiry Process"/>
          <p:cNvGrpSpPr/>
          <p:nvPr/>
        </p:nvGrpSpPr>
        <p:grpSpPr>
          <a:xfrm>
            <a:off x="3466109" y="4055499"/>
            <a:ext cx="2366417" cy="2671390"/>
            <a:chOff x="1034147" y="1039705"/>
            <a:chExt cx="3073232" cy="3530444"/>
          </a:xfrm>
        </p:grpSpPr>
        <p:sp>
          <p:nvSpPr>
            <p:cNvPr id="11" name="Rounded Rectangle 45"/>
            <p:cNvSpPr/>
            <p:nvPr/>
          </p:nvSpPr>
          <p:spPr>
            <a:xfrm>
              <a:off x="1150953" y="1039705"/>
              <a:ext cx="2956426" cy="3530444"/>
            </a:xfrm>
            <a:prstGeom prst="roundRect">
              <a:avLst>
                <a:gd name="adj" fmla="val 6901"/>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9325C"/>
                </a:solidFill>
                <a:latin typeface="Salesforce Sans" panose="020B0505020202020203" pitchFamily="34" charset="0"/>
                <a:cs typeface="Arial" pitchFamily="34" charset="0"/>
              </a:endParaRPr>
            </a:p>
          </p:txBody>
        </p:sp>
        <p:cxnSp>
          <p:nvCxnSpPr>
            <p:cNvPr id="12" name="Straight Arrow Connector 11"/>
            <p:cNvCxnSpPr/>
            <p:nvPr/>
          </p:nvCxnSpPr>
          <p:spPr bwMode="auto">
            <a:xfrm rot="5400000">
              <a:off x="3089271" y="2684718"/>
              <a:ext cx="449479"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13" name="Straight Arrow Connector 12"/>
            <p:cNvCxnSpPr/>
            <p:nvPr/>
          </p:nvCxnSpPr>
          <p:spPr bwMode="auto">
            <a:xfrm rot="5400000">
              <a:off x="3085807" y="3678773"/>
              <a:ext cx="4564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14" name="Rounded Rectangle 50"/>
            <p:cNvSpPr/>
            <p:nvPr/>
          </p:nvSpPr>
          <p:spPr>
            <a:xfrm>
              <a:off x="2166436" y="3916871"/>
              <a:ext cx="1763048" cy="486887"/>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800">
                  <a:solidFill>
                    <a:srgbClr val="19325C"/>
                  </a:solidFill>
                  <a:latin typeface="Salesforce Sans" panose="020B0505020202020203" pitchFamily="34" charset="0"/>
                  <a:cs typeface="Arial" pitchFamily="34" charset="0"/>
                </a:rPr>
                <a:t>Fermé</a:t>
              </a:r>
            </a:p>
          </p:txBody>
        </p:sp>
        <p:sp>
          <p:nvSpPr>
            <p:cNvPr id="15" name="Rounded Rectangle 54"/>
            <p:cNvSpPr/>
            <p:nvPr/>
          </p:nvSpPr>
          <p:spPr>
            <a:xfrm>
              <a:off x="2166436" y="2943104"/>
              <a:ext cx="1763048" cy="486887"/>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800" dirty="0">
                  <a:solidFill>
                    <a:srgbClr val="19325C"/>
                  </a:solidFill>
                  <a:latin typeface="Salesforce Sans" panose="020B0505020202020203" pitchFamily="34" charset="0"/>
                  <a:cs typeface="Arial" pitchFamily="34" charset="0"/>
                </a:rPr>
                <a:t>En cours</a:t>
              </a:r>
            </a:p>
          </p:txBody>
        </p:sp>
        <p:sp>
          <p:nvSpPr>
            <p:cNvPr id="16" name="Rounded Rectangle 55"/>
            <p:cNvSpPr/>
            <p:nvPr/>
          </p:nvSpPr>
          <p:spPr>
            <a:xfrm>
              <a:off x="2166436" y="1971306"/>
              <a:ext cx="1763048" cy="486887"/>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pl-PL" spc="-20" dirty="0" smtClean="0">
                  <a:solidFill>
                    <a:srgbClr val="19325C"/>
                  </a:solidFill>
                  <a:latin typeface="Salesforce Sans" panose="020B0505020202020203" pitchFamily="34" charset="0"/>
                  <a:cs typeface="Arial" pitchFamily="34" charset="0"/>
                </a:rPr>
                <a:t>N</a:t>
              </a:r>
              <a:r>
                <a:rPr lang="pl-PL" sz="1800" spc="-20" dirty="0" smtClean="0">
                  <a:solidFill>
                    <a:srgbClr val="19325C"/>
                  </a:solidFill>
                  <a:latin typeface="Salesforce Sans" panose="020B0505020202020203" pitchFamily="34" charset="0"/>
                  <a:cs typeface="Arial" pitchFamily="34" charset="0"/>
                </a:rPr>
                <a:t>ouveau</a:t>
              </a:r>
              <a:endParaRPr lang="fr-FR" sz="1800" spc="-20" dirty="0">
                <a:solidFill>
                  <a:srgbClr val="19325C"/>
                </a:solidFill>
                <a:latin typeface="Salesforce Sans" panose="020B0505020202020203" pitchFamily="34" charset="0"/>
                <a:cs typeface="Arial" pitchFamily="34" charset="0"/>
              </a:endParaRPr>
            </a:p>
          </p:txBody>
        </p:sp>
        <p:sp>
          <p:nvSpPr>
            <p:cNvPr id="17" name="TextBox 16"/>
            <p:cNvSpPr txBox="1"/>
            <p:nvPr/>
          </p:nvSpPr>
          <p:spPr>
            <a:xfrm>
              <a:off x="1034147" y="1089123"/>
              <a:ext cx="3013857" cy="488731"/>
            </a:xfrm>
            <a:prstGeom prst="rect">
              <a:avLst/>
            </a:prstGeom>
          </p:spPr>
          <p:txBody>
            <a:bodyPr vert="horz" wrap="none" lIns="137160" tIns="45720" rIns="91440" bIns="45720" rtlCol="0">
              <a:noAutofit/>
            </a:bodyPr>
            <a:lstStyle/>
            <a:p>
              <a:r>
                <a:rPr lang="fr-FR" sz="1600" b="1" spc="-20" dirty="0">
                  <a:solidFill>
                    <a:srgbClr val="19325C"/>
                  </a:solidFill>
                  <a:latin typeface="Salesforce Sans" panose="020B0505020202020203" pitchFamily="34" charset="0"/>
                  <a:cs typeface="Arial" pitchFamily="34" charset="0"/>
                </a:rPr>
                <a:t>Processus </a:t>
              </a:r>
              <a:r>
                <a:rPr lang="fr-FR" sz="1600" b="1" spc="-20" dirty="0" smtClean="0">
                  <a:solidFill>
                    <a:srgbClr val="19325C"/>
                  </a:solidFill>
                  <a:latin typeface="Salesforce Sans" panose="020B0505020202020203" pitchFamily="34" charset="0"/>
                  <a:cs typeface="Arial" pitchFamily="34" charset="0"/>
                </a:rPr>
                <a:t>de</a:t>
              </a:r>
              <a:r>
                <a:rPr lang="pl-PL" sz="1600" b="1" spc="-20" dirty="0" smtClean="0">
                  <a:solidFill>
                    <a:srgbClr val="19325C"/>
                  </a:solidFill>
                  <a:latin typeface="Salesforce Sans" panose="020B0505020202020203" pitchFamily="34" charset="0"/>
                  <a:cs typeface="Arial" pitchFamily="34" charset="0"/>
                </a:rPr>
                <a:t> </a:t>
              </a:r>
              <a:r>
                <a:rPr lang="fr-FR" sz="1600" b="1" spc="-20" dirty="0" smtClean="0">
                  <a:solidFill>
                    <a:srgbClr val="19325C"/>
                  </a:solidFill>
                  <a:latin typeface="Salesforce Sans" panose="020B0505020202020203" pitchFamily="34" charset="0"/>
                  <a:cs typeface="Arial" pitchFamily="34" charset="0"/>
                </a:rPr>
                <a:t>demande </a:t>
              </a:r>
              <a:r>
                <a:rPr lang="pl-PL" sz="1600" b="1" spc="-20" dirty="0" smtClean="0">
                  <a:solidFill>
                    <a:srgbClr val="19325C"/>
                  </a:solidFill>
                  <a:latin typeface="Salesforce Sans" panose="020B0505020202020203" pitchFamily="34" charset="0"/>
                  <a:cs typeface="Arial" pitchFamily="34" charset="0"/>
                </a:rPr>
                <a:t/>
              </a:r>
              <a:br>
                <a:rPr lang="pl-PL" sz="1600" b="1" spc="-20" dirty="0" smtClean="0">
                  <a:solidFill>
                    <a:srgbClr val="19325C"/>
                  </a:solidFill>
                  <a:latin typeface="Salesforce Sans" panose="020B0505020202020203" pitchFamily="34" charset="0"/>
                  <a:cs typeface="Arial" pitchFamily="34" charset="0"/>
                </a:rPr>
              </a:br>
              <a:r>
                <a:rPr lang="fr-FR" sz="1600" b="1" spc="-20" dirty="0" smtClean="0">
                  <a:solidFill>
                    <a:srgbClr val="19325C"/>
                  </a:solidFill>
                  <a:latin typeface="Salesforce Sans" panose="020B0505020202020203" pitchFamily="34" charset="0"/>
                  <a:cs typeface="Arial" pitchFamily="34" charset="0"/>
                </a:rPr>
                <a:t>de </a:t>
              </a:r>
              <a:r>
                <a:rPr lang="fr-FR" sz="1600" b="1" spc="-20" dirty="0">
                  <a:solidFill>
                    <a:srgbClr val="19325C"/>
                  </a:solidFill>
                  <a:latin typeface="Salesforce Sans" panose="020B0505020202020203" pitchFamily="34" charset="0"/>
                  <a:cs typeface="Arial" pitchFamily="34" charset="0"/>
                </a:rPr>
                <a:t>renseignement</a:t>
              </a:r>
            </a:p>
          </p:txBody>
        </p:sp>
      </p:grpSp>
      <p:grpSp>
        <p:nvGrpSpPr>
          <p:cNvPr id="18" name="Product Support Process"/>
          <p:cNvGrpSpPr/>
          <p:nvPr/>
        </p:nvGrpSpPr>
        <p:grpSpPr>
          <a:xfrm>
            <a:off x="360677" y="1757912"/>
            <a:ext cx="3069873" cy="4968972"/>
            <a:chOff x="-3244781" y="580970"/>
            <a:chExt cx="3574224" cy="5785324"/>
          </a:xfrm>
        </p:grpSpPr>
        <p:sp>
          <p:nvSpPr>
            <p:cNvPr id="19" name="Rounded Rectangle 58"/>
            <p:cNvSpPr/>
            <p:nvPr/>
          </p:nvSpPr>
          <p:spPr>
            <a:xfrm>
              <a:off x="-3184954" y="580970"/>
              <a:ext cx="3514397" cy="5785324"/>
            </a:xfrm>
            <a:prstGeom prst="roundRect">
              <a:avLst>
                <a:gd name="adj" fmla="val 6901"/>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9325C"/>
                </a:solidFill>
                <a:latin typeface="Salesforce Sans" panose="020B0505020202020203" pitchFamily="34" charset="0"/>
                <a:cs typeface="Arial" pitchFamily="34" charset="0"/>
              </a:endParaRPr>
            </a:p>
          </p:txBody>
        </p:sp>
        <p:cxnSp>
          <p:nvCxnSpPr>
            <p:cNvPr id="20" name="Straight Arrow Connector 19"/>
            <p:cNvCxnSpPr/>
            <p:nvPr/>
          </p:nvCxnSpPr>
          <p:spPr bwMode="auto">
            <a:xfrm rot="5400000">
              <a:off x="-1013159" y="5486331"/>
              <a:ext cx="4564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21" name="Straight Arrow Connector 20"/>
            <p:cNvCxnSpPr/>
            <p:nvPr/>
          </p:nvCxnSpPr>
          <p:spPr bwMode="auto">
            <a:xfrm rot="5400000">
              <a:off x="-1055217" y="1762927"/>
              <a:ext cx="449479"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22" name="Straight Arrow Connector 21"/>
            <p:cNvCxnSpPr/>
            <p:nvPr/>
          </p:nvCxnSpPr>
          <p:spPr bwMode="auto">
            <a:xfrm rot="5400000">
              <a:off x="-1053980" y="2714190"/>
              <a:ext cx="4470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23" name="Straight Arrow Connector 22"/>
            <p:cNvCxnSpPr/>
            <p:nvPr/>
          </p:nvCxnSpPr>
          <p:spPr bwMode="auto">
            <a:xfrm rot="5400000">
              <a:off x="-1058681" y="4585785"/>
              <a:ext cx="4564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24" name="Rounded Rectangle 63"/>
            <p:cNvSpPr/>
            <p:nvPr/>
          </p:nvSpPr>
          <p:spPr>
            <a:xfrm>
              <a:off x="-2238843" y="4823883"/>
              <a:ext cx="1989460" cy="486889"/>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72000" rtlCol="0" anchor="ctr"/>
            <a:lstStyle/>
            <a:p>
              <a:pPr algn="r"/>
              <a:r>
                <a:rPr lang="fr-FR" sz="1800" spc="-20" dirty="0">
                  <a:solidFill>
                    <a:srgbClr val="19325C"/>
                  </a:solidFill>
                  <a:latin typeface="Salesforce Sans" panose="020B0505020202020203" pitchFamily="34" charset="0"/>
                  <a:cs typeface="Arial" pitchFamily="34" charset="0"/>
                </a:rPr>
                <a:t>Bogue corrigé</a:t>
              </a:r>
            </a:p>
          </p:txBody>
        </p:sp>
        <p:sp>
          <p:nvSpPr>
            <p:cNvPr id="25" name="Rounded Rectangle 64"/>
            <p:cNvSpPr/>
            <p:nvPr/>
          </p:nvSpPr>
          <p:spPr>
            <a:xfrm>
              <a:off x="-2238844" y="3885734"/>
              <a:ext cx="1989460" cy="486889"/>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72000" rtlCol="0" anchor="ctr"/>
            <a:lstStyle/>
            <a:p>
              <a:pPr algn="r"/>
              <a:r>
                <a:rPr lang="fr-FR" sz="1800" spc="-20" dirty="0">
                  <a:solidFill>
                    <a:srgbClr val="19325C"/>
                  </a:solidFill>
                  <a:latin typeface="Salesforce Sans" panose="020B0505020202020203" pitchFamily="34" charset="0"/>
                  <a:cs typeface="Arial" pitchFamily="34" charset="0"/>
                </a:rPr>
                <a:t>Bogue signalé</a:t>
              </a:r>
            </a:p>
          </p:txBody>
        </p:sp>
        <p:sp>
          <p:nvSpPr>
            <p:cNvPr id="26" name="Rounded Rectangle 65"/>
            <p:cNvSpPr/>
            <p:nvPr/>
          </p:nvSpPr>
          <p:spPr>
            <a:xfrm>
              <a:off x="-2238843" y="2021313"/>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72000" rtlCol="0" anchor="ctr"/>
            <a:lstStyle/>
            <a:p>
              <a:pPr algn="r"/>
              <a:r>
                <a:rPr lang="fr-FR" sz="1800">
                  <a:solidFill>
                    <a:srgbClr val="19325C"/>
                  </a:solidFill>
                  <a:latin typeface="Salesforce Sans" panose="020B0505020202020203" pitchFamily="34" charset="0"/>
                  <a:cs typeface="Arial" pitchFamily="34" charset="0"/>
                </a:rPr>
                <a:t>En cours</a:t>
              </a:r>
            </a:p>
          </p:txBody>
        </p:sp>
        <p:sp>
          <p:nvSpPr>
            <p:cNvPr id="27" name="Rounded Rectangle 66"/>
            <p:cNvSpPr/>
            <p:nvPr/>
          </p:nvSpPr>
          <p:spPr>
            <a:xfrm>
              <a:off x="-2238843" y="1049516"/>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72000" rtlCol="0" anchor="ctr"/>
            <a:lstStyle/>
            <a:p>
              <a:pPr algn="r"/>
              <a:r>
                <a:rPr lang="fr-FR" sz="1800">
                  <a:solidFill>
                    <a:srgbClr val="19325C"/>
                  </a:solidFill>
                  <a:latin typeface="Salesforce Sans" panose="020B0505020202020203" pitchFamily="34" charset="0"/>
                  <a:cs typeface="Arial" pitchFamily="34" charset="0"/>
                </a:rPr>
                <a:t>Nouveau</a:t>
              </a:r>
            </a:p>
          </p:txBody>
        </p:sp>
        <p:sp>
          <p:nvSpPr>
            <p:cNvPr id="28" name="TextBox 27"/>
            <p:cNvSpPr txBox="1"/>
            <p:nvPr/>
          </p:nvSpPr>
          <p:spPr>
            <a:xfrm>
              <a:off x="-3244781" y="611670"/>
              <a:ext cx="3337760" cy="488730"/>
            </a:xfrm>
            <a:prstGeom prst="rect">
              <a:avLst/>
            </a:prstGeom>
          </p:spPr>
          <p:txBody>
            <a:bodyPr vert="horz" wrap="none" lIns="137160" tIns="45720" rIns="91440" bIns="45720" rtlCol="0">
              <a:noAutofit/>
            </a:bodyPr>
            <a:lstStyle/>
            <a:p>
              <a:r>
                <a:rPr lang="fr-FR" sz="1600" b="1" dirty="0">
                  <a:solidFill>
                    <a:srgbClr val="19325C"/>
                  </a:solidFill>
                  <a:latin typeface="Salesforce Sans" panose="020B0505020202020203" pitchFamily="34" charset="0"/>
                  <a:cs typeface="Arial" pitchFamily="34" charset="0"/>
                </a:rPr>
                <a:t>Processus de support produit</a:t>
              </a:r>
            </a:p>
          </p:txBody>
        </p:sp>
        <p:sp>
          <p:nvSpPr>
            <p:cNvPr id="29" name="Rounded Rectangle 68"/>
            <p:cNvSpPr/>
            <p:nvPr/>
          </p:nvSpPr>
          <p:spPr>
            <a:xfrm>
              <a:off x="-2193321" y="5724430"/>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72000" rtlCol="0" anchor="ctr"/>
            <a:lstStyle/>
            <a:p>
              <a:pPr algn="r"/>
              <a:r>
                <a:rPr lang="fr-FR" sz="1800" dirty="0">
                  <a:solidFill>
                    <a:srgbClr val="19325C"/>
                  </a:solidFill>
                  <a:latin typeface="Salesforce Sans" panose="020B0505020202020203" pitchFamily="34" charset="0"/>
                  <a:cs typeface="Arial" pitchFamily="34" charset="0"/>
                </a:rPr>
                <a:t>Fermé</a:t>
              </a:r>
            </a:p>
          </p:txBody>
        </p:sp>
        <p:cxnSp>
          <p:nvCxnSpPr>
            <p:cNvPr id="30" name="Straight Arrow Connector 29"/>
            <p:cNvCxnSpPr/>
            <p:nvPr/>
          </p:nvCxnSpPr>
          <p:spPr bwMode="auto">
            <a:xfrm rot="5400000">
              <a:off x="-1053980" y="3660669"/>
              <a:ext cx="4470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31" name="Rounded Rectangle 70"/>
            <p:cNvSpPr/>
            <p:nvPr/>
          </p:nvSpPr>
          <p:spPr>
            <a:xfrm>
              <a:off x="-2245718" y="2927274"/>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72000" rtlCol="0" anchor="ctr"/>
            <a:lstStyle/>
            <a:p>
              <a:pPr algn="r"/>
              <a:r>
                <a:rPr lang="fr-FR" sz="1800">
                  <a:solidFill>
                    <a:srgbClr val="19325C"/>
                  </a:solidFill>
                  <a:latin typeface="Salesforce Sans" panose="020B0505020202020203" pitchFamily="34" charset="0"/>
                  <a:cs typeface="Arial" pitchFamily="34" charset="0"/>
                </a:rPr>
                <a:t>Escaladé</a:t>
              </a:r>
            </a:p>
          </p:txBody>
        </p:sp>
      </p:grpSp>
      <p:sp>
        <p:nvSpPr>
          <p:cNvPr id="32" name="Blue box: Type field"/>
          <p:cNvSpPr txBox="1"/>
          <p:nvPr/>
        </p:nvSpPr>
        <p:spPr>
          <a:xfrm>
            <a:off x="6033005" y="5092395"/>
            <a:ext cx="2059435" cy="1634490"/>
          </a:xfrm>
          <a:prstGeom prst="roundRect">
            <a:avLst>
              <a:gd name="adj" fmla="val 10805"/>
            </a:avLst>
          </a:prstGeom>
          <a:solidFill>
            <a:schemeClr val="tx2">
              <a:lumMod val="60000"/>
              <a:lumOff val="40000"/>
            </a:schemeClr>
          </a:solidFill>
          <a:ln>
            <a:noFill/>
          </a:ln>
          <a:effectLst>
            <a:outerShdw blurRad="50800" dist="38100" dir="2700000" algn="tl" rotWithShape="0">
              <a:prstClr val="black">
                <a:alpha val="40000"/>
              </a:prstClr>
            </a:outerShdw>
          </a:effectLst>
        </p:spPr>
        <p:txBody>
          <a:bodyPr wrap="square" rtlCol="0">
            <a:spAutoFit/>
          </a:bodyPr>
          <a:lstStyle/>
          <a:p>
            <a:pPr marL="223838" indent="-223838" algn="l"/>
            <a:r>
              <a:rPr lang="fr-FR" sz="1800">
                <a:solidFill>
                  <a:schemeClr val="bg1"/>
                </a:solidFill>
                <a:latin typeface="Salesforce Sans" panose="020B0505020202020203" pitchFamily="34" charset="0"/>
                <a:cs typeface="Arial" pitchFamily="34" charset="0"/>
              </a:rPr>
              <a:t>Champ de type :</a:t>
            </a:r>
          </a:p>
          <a:p>
            <a:pPr marL="223838" indent="-223838" algn="l">
              <a:buFont typeface="Wingdings" pitchFamily="2" charset="2"/>
              <a:buChar char="ü"/>
            </a:pPr>
            <a:r>
              <a:rPr lang="fr-FR" sz="1800">
                <a:solidFill>
                  <a:schemeClr val="bg1"/>
                </a:solidFill>
                <a:latin typeface="Salesforce Sans" panose="020B0505020202020203" pitchFamily="34" charset="0"/>
                <a:cs typeface="Arial" pitchFamily="34" charset="0"/>
              </a:rPr>
              <a:t>Produit</a:t>
            </a:r>
          </a:p>
          <a:p>
            <a:pPr marL="223838" indent="-223838" algn="l">
              <a:buFont typeface="Wingdings" pitchFamily="2" charset="2"/>
              <a:buChar char="ü"/>
            </a:pPr>
            <a:r>
              <a:rPr lang="fr-FR" sz="1800">
                <a:solidFill>
                  <a:schemeClr val="bg1"/>
                </a:solidFill>
                <a:latin typeface="Salesforce Sans" panose="020B0505020202020203" pitchFamily="34" charset="0"/>
                <a:cs typeface="Arial" pitchFamily="34" charset="0"/>
              </a:rPr>
              <a:t>Expédition</a:t>
            </a:r>
          </a:p>
          <a:p>
            <a:pPr marL="223838" indent="-223838" algn="l">
              <a:buFont typeface="Wingdings" pitchFamily="2" charset="2"/>
              <a:buChar char="ü"/>
            </a:pPr>
            <a:r>
              <a:rPr lang="fr-FR" sz="1800">
                <a:solidFill>
                  <a:schemeClr val="bg1"/>
                </a:solidFill>
                <a:latin typeface="Salesforce Sans" panose="020B0505020202020203" pitchFamily="34" charset="0"/>
                <a:cs typeface="Arial" pitchFamily="34" charset="0"/>
              </a:rPr>
              <a:t>Garantie</a:t>
            </a:r>
          </a:p>
          <a:p>
            <a:pPr marL="223838" indent="-223838" algn="l">
              <a:buFont typeface="Wingdings" pitchFamily="2" charset="2"/>
              <a:buChar char="ü"/>
            </a:pPr>
            <a:r>
              <a:rPr lang="fr-FR" sz="1800">
                <a:solidFill>
                  <a:schemeClr val="bg1"/>
                </a:solidFill>
                <a:latin typeface="Salesforce Sans" panose="020B0505020202020203" pitchFamily="34" charset="0"/>
                <a:cs typeface="Arial" pitchFamily="34" charset="0"/>
              </a:rPr>
              <a:t>Autres</a:t>
            </a:r>
          </a:p>
        </p:txBody>
      </p:sp>
      <p:sp>
        <p:nvSpPr>
          <p:cNvPr id="33" name="current process?"/>
          <p:cNvSpPr txBox="1"/>
          <p:nvPr/>
        </p:nvSpPr>
        <p:spPr>
          <a:xfrm>
            <a:off x="3380900" y="2159135"/>
            <a:ext cx="3952587" cy="783193"/>
          </a:xfrm>
          <a:prstGeom prst="wedgeRoundRectCallout">
            <a:avLst>
              <a:gd name="adj1" fmla="val -60628"/>
              <a:gd name="adj2" fmla="val -22923"/>
              <a:gd name="adj3" fmla="val 16667"/>
            </a:avLst>
          </a:prstGeom>
          <a:solidFill>
            <a:srgbClr val="19325C"/>
          </a:solidFill>
          <a:ln w="38100">
            <a:noFill/>
          </a:ln>
          <a:effectLst>
            <a:outerShdw blurRad="50800" dist="38100" dir="2700000" algn="tl" rotWithShape="0">
              <a:prstClr val="black">
                <a:alpha val="40000"/>
              </a:prstClr>
            </a:outerShdw>
          </a:effectLst>
        </p:spPr>
        <p:txBody>
          <a:bodyPr wrap="square" rtlCol="0">
            <a:spAutoFit/>
          </a:bodyPr>
          <a:lstStyle/>
          <a:p>
            <a:pPr algn="l"/>
            <a:r>
              <a:rPr lang="fr-FR" sz="2000" dirty="0">
                <a:solidFill>
                  <a:schemeClr val="bg1"/>
                </a:solidFill>
                <a:latin typeface="Salesforce Sans" panose="020B0505020202020203" pitchFamily="34" charset="0"/>
                <a:cs typeface="Arial" pitchFamily="34" charset="0"/>
              </a:rPr>
              <a:t>Quel est votre processus actuel pour le support produit ?</a:t>
            </a:r>
          </a:p>
        </p:txBody>
      </p:sp>
      <p:sp>
        <p:nvSpPr>
          <p:cNvPr id="34" name="new process?"/>
          <p:cNvSpPr txBox="1"/>
          <p:nvPr/>
        </p:nvSpPr>
        <p:spPr>
          <a:xfrm>
            <a:off x="6130342" y="4180577"/>
            <a:ext cx="3873194" cy="783193"/>
          </a:xfrm>
          <a:prstGeom prst="wedgeRoundRectCallout">
            <a:avLst>
              <a:gd name="adj1" fmla="val -59524"/>
              <a:gd name="adj2" fmla="val 51016"/>
              <a:gd name="adj3" fmla="val 16667"/>
            </a:avLst>
          </a:prstGeom>
          <a:solidFill>
            <a:srgbClr val="19325C"/>
          </a:solidFill>
          <a:ln w="38100">
            <a:noFill/>
          </a:ln>
          <a:effectLst>
            <a:outerShdw blurRad="50800" dist="38100" dir="2700000" algn="tl" rotWithShape="0">
              <a:prstClr val="black">
                <a:alpha val="40000"/>
              </a:prstClr>
            </a:outerShdw>
          </a:effectLst>
        </p:spPr>
        <p:txBody>
          <a:bodyPr wrap="square" rtlCol="0">
            <a:spAutoFit/>
          </a:bodyPr>
          <a:lstStyle/>
          <a:p>
            <a:pPr marL="223838" indent="-223838" algn="l"/>
            <a:r>
              <a:rPr lang="fr-FR" sz="2000">
                <a:solidFill>
                  <a:schemeClr val="bg1"/>
                </a:solidFill>
                <a:latin typeface="Salesforce Sans" panose="020B0505020202020203" pitchFamily="34" charset="0"/>
                <a:cs typeface="Arial" pitchFamily="34" charset="0"/>
              </a:rPr>
              <a:t>Que doit-être votre processus pour les demandes ?</a:t>
            </a:r>
          </a:p>
        </p:txBody>
      </p:sp>
      <p:sp>
        <p:nvSpPr>
          <p:cNvPr id="35" name="new picklist?"/>
          <p:cNvSpPr txBox="1"/>
          <p:nvPr/>
        </p:nvSpPr>
        <p:spPr>
          <a:xfrm>
            <a:off x="8163603" y="5225504"/>
            <a:ext cx="3914098" cy="1464231"/>
          </a:xfrm>
          <a:prstGeom prst="wedgeRoundRectCallout">
            <a:avLst>
              <a:gd name="adj1" fmla="val -59616"/>
              <a:gd name="adj2" fmla="val -34542"/>
              <a:gd name="adj3" fmla="val 16667"/>
            </a:avLst>
          </a:prstGeom>
          <a:solidFill>
            <a:srgbClr val="19325C"/>
          </a:solidFill>
          <a:ln w="38100">
            <a:noFill/>
          </a:ln>
          <a:effectLst>
            <a:outerShdw blurRad="50800" dist="38100" dir="2700000" algn="tl" rotWithShape="0">
              <a:prstClr val="black">
                <a:alpha val="40000"/>
              </a:prstClr>
            </a:outerShdw>
          </a:effectLst>
        </p:spPr>
        <p:txBody>
          <a:bodyPr wrap="square" rtlCol="0">
            <a:spAutoFit/>
          </a:bodyPr>
          <a:lstStyle/>
          <a:p>
            <a:pPr marL="223838" indent="-223838" algn="l"/>
            <a:r>
              <a:rPr lang="fr-FR" sz="2000" dirty="0">
                <a:solidFill>
                  <a:schemeClr val="bg1"/>
                </a:solidFill>
                <a:latin typeface="Salesforce Sans" panose="020B0505020202020203" pitchFamily="34" charset="0"/>
                <a:cs typeface="Arial" pitchFamily="34" charset="0"/>
              </a:rPr>
              <a:t>Avez-vous besoin de nouvelles valeurs de champs ou de liste déroulante pour les requêtes de Demande ?</a:t>
            </a: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38" y="2899716"/>
            <a:ext cx="618346" cy="618346"/>
          </a:xfrm>
          <a:prstGeom prst="rect">
            <a:avLst/>
          </a:prstGeom>
        </p:spPr>
      </p:pic>
      <p:grpSp>
        <p:nvGrpSpPr>
          <p:cNvPr id="43" name="Group 42"/>
          <p:cNvGrpSpPr/>
          <p:nvPr/>
        </p:nvGrpSpPr>
        <p:grpSpPr>
          <a:xfrm>
            <a:off x="692794" y="4487149"/>
            <a:ext cx="620435" cy="620435"/>
            <a:chOff x="713259" y="3874049"/>
            <a:chExt cx="620435" cy="620435"/>
          </a:xfrm>
        </p:grpSpPr>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259" y="3874049"/>
              <a:ext cx="620435" cy="620435"/>
            </a:xfrm>
            <a:prstGeom prst="rect">
              <a:avLst/>
            </a:prstGeom>
          </p:spPr>
        </p:pic>
        <p:sp>
          <p:nvSpPr>
            <p:cNvPr id="45" name="Freeform 5"/>
            <p:cNvSpPr>
              <a:spLocks/>
            </p:cNvSpPr>
            <p:nvPr/>
          </p:nvSpPr>
          <p:spPr bwMode="auto">
            <a:xfrm>
              <a:off x="798513" y="3940175"/>
              <a:ext cx="441325" cy="485775"/>
            </a:xfrm>
            <a:custGeom>
              <a:avLst/>
              <a:gdLst>
                <a:gd name="T0" fmla="*/ 729 w 849"/>
                <a:gd name="T1" fmla="*/ 611 h 934"/>
                <a:gd name="T2" fmla="*/ 810 w 849"/>
                <a:gd name="T3" fmla="*/ 611 h 934"/>
                <a:gd name="T4" fmla="*/ 849 w 849"/>
                <a:gd name="T5" fmla="*/ 573 h 934"/>
                <a:gd name="T6" fmla="*/ 809 w 849"/>
                <a:gd name="T7" fmla="*/ 536 h 934"/>
                <a:gd name="T8" fmla="*/ 730 w 849"/>
                <a:gd name="T9" fmla="*/ 536 h 934"/>
                <a:gd name="T10" fmla="*/ 722 w 849"/>
                <a:gd name="T11" fmla="*/ 535 h 934"/>
                <a:gd name="T12" fmla="*/ 700 w 849"/>
                <a:gd name="T13" fmla="*/ 457 h 934"/>
                <a:gd name="T14" fmla="*/ 713 w 849"/>
                <a:gd name="T15" fmla="*/ 450 h 934"/>
                <a:gd name="T16" fmla="*/ 786 w 849"/>
                <a:gd name="T17" fmla="*/ 421 h 934"/>
                <a:gd name="T18" fmla="*/ 798 w 849"/>
                <a:gd name="T19" fmla="*/ 414 h 934"/>
                <a:gd name="T20" fmla="*/ 808 w 849"/>
                <a:gd name="T21" fmla="*/ 367 h 934"/>
                <a:gd name="T22" fmla="*/ 762 w 849"/>
                <a:gd name="T23" fmla="*/ 350 h 934"/>
                <a:gd name="T24" fmla="*/ 684 w 849"/>
                <a:gd name="T25" fmla="*/ 380 h 934"/>
                <a:gd name="T26" fmla="*/ 647 w 849"/>
                <a:gd name="T27" fmla="*/ 365 h 934"/>
                <a:gd name="T28" fmla="*/ 626 w 849"/>
                <a:gd name="T29" fmla="*/ 325 h 934"/>
                <a:gd name="T30" fmla="*/ 607 w 849"/>
                <a:gd name="T31" fmla="*/ 229 h 934"/>
                <a:gd name="T32" fmla="*/ 596 w 849"/>
                <a:gd name="T33" fmla="*/ 164 h 934"/>
                <a:gd name="T34" fmla="*/ 558 w 849"/>
                <a:gd name="T35" fmla="*/ 38 h 934"/>
                <a:gd name="T36" fmla="*/ 452 w 849"/>
                <a:gd name="T37" fmla="*/ 6 h 934"/>
                <a:gd name="T38" fmla="*/ 452 w 849"/>
                <a:gd name="T39" fmla="*/ 122 h 934"/>
                <a:gd name="T40" fmla="*/ 398 w 849"/>
                <a:gd name="T41" fmla="*/ 124 h 934"/>
                <a:gd name="T42" fmla="*/ 398 w 849"/>
                <a:gd name="T43" fmla="*/ 6 h 934"/>
                <a:gd name="T44" fmla="*/ 279 w 849"/>
                <a:gd name="T45" fmla="*/ 54 h 934"/>
                <a:gd name="T46" fmla="*/ 258 w 849"/>
                <a:gd name="T47" fmla="*/ 185 h 934"/>
                <a:gd name="T48" fmla="*/ 254 w 849"/>
                <a:gd name="T49" fmla="*/ 216 h 934"/>
                <a:gd name="T50" fmla="*/ 227 w 849"/>
                <a:gd name="T51" fmla="*/ 316 h 934"/>
                <a:gd name="T52" fmla="*/ 202 w 849"/>
                <a:gd name="T53" fmla="*/ 366 h 934"/>
                <a:gd name="T54" fmla="*/ 166 w 849"/>
                <a:gd name="T55" fmla="*/ 381 h 934"/>
                <a:gd name="T56" fmla="*/ 90 w 849"/>
                <a:gd name="T57" fmla="*/ 351 h 934"/>
                <a:gd name="T58" fmla="*/ 39 w 849"/>
                <a:gd name="T59" fmla="*/ 371 h 934"/>
                <a:gd name="T60" fmla="*/ 63 w 849"/>
                <a:gd name="T61" fmla="*/ 421 h 934"/>
                <a:gd name="T62" fmla="*/ 136 w 849"/>
                <a:gd name="T63" fmla="*/ 450 h 934"/>
                <a:gd name="T64" fmla="*/ 153 w 849"/>
                <a:gd name="T65" fmla="*/ 460 h 934"/>
                <a:gd name="T66" fmla="*/ 131 w 849"/>
                <a:gd name="T67" fmla="*/ 535 h 934"/>
                <a:gd name="T68" fmla="*/ 120 w 849"/>
                <a:gd name="T69" fmla="*/ 536 h 934"/>
                <a:gd name="T70" fmla="*/ 42 w 849"/>
                <a:gd name="T71" fmla="*/ 536 h 934"/>
                <a:gd name="T72" fmla="*/ 0 w 849"/>
                <a:gd name="T73" fmla="*/ 574 h 934"/>
                <a:gd name="T74" fmla="*/ 41 w 849"/>
                <a:gd name="T75" fmla="*/ 611 h 934"/>
                <a:gd name="T76" fmla="*/ 119 w 849"/>
                <a:gd name="T77" fmla="*/ 611 h 934"/>
                <a:gd name="T78" fmla="*/ 127 w 849"/>
                <a:gd name="T79" fmla="*/ 611 h 934"/>
                <a:gd name="T80" fmla="*/ 142 w 849"/>
                <a:gd name="T81" fmla="*/ 699 h 934"/>
                <a:gd name="T82" fmla="*/ 139 w 849"/>
                <a:gd name="T83" fmla="*/ 701 h 934"/>
                <a:gd name="T84" fmla="*/ 59 w 849"/>
                <a:gd name="T85" fmla="*/ 737 h 934"/>
                <a:gd name="T86" fmla="*/ 36 w 849"/>
                <a:gd name="T87" fmla="*/ 789 h 934"/>
                <a:gd name="T88" fmla="*/ 89 w 849"/>
                <a:gd name="T89" fmla="*/ 806 h 934"/>
                <a:gd name="T90" fmla="*/ 172 w 849"/>
                <a:gd name="T91" fmla="*/ 769 h 934"/>
                <a:gd name="T92" fmla="*/ 172 w 849"/>
                <a:gd name="T93" fmla="*/ 769 h 934"/>
                <a:gd name="T94" fmla="*/ 198 w 849"/>
                <a:gd name="T95" fmla="*/ 807 h 934"/>
                <a:gd name="T96" fmla="*/ 463 w 849"/>
                <a:gd name="T97" fmla="*/ 921 h 934"/>
                <a:gd name="T98" fmla="*/ 660 w 849"/>
                <a:gd name="T99" fmla="*/ 802 h 934"/>
                <a:gd name="T100" fmla="*/ 680 w 849"/>
                <a:gd name="T101" fmla="*/ 770 h 934"/>
                <a:gd name="T102" fmla="*/ 761 w 849"/>
                <a:gd name="T103" fmla="*/ 807 h 934"/>
                <a:gd name="T104" fmla="*/ 808 w 849"/>
                <a:gd name="T105" fmla="*/ 797 h 934"/>
                <a:gd name="T106" fmla="*/ 792 w 849"/>
                <a:gd name="T107" fmla="*/ 738 h 934"/>
                <a:gd name="T108" fmla="*/ 711 w 849"/>
                <a:gd name="T109" fmla="*/ 701 h 934"/>
                <a:gd name="T110" fmla="*/ 727 w 849"/>
                <a:gd name="T111" fmla="*/ 611 h 934"/>
                <a:gd name="T112" fmla="*/ 729 w 849"/>
                <a:gd name="T113" fmla="*/ 611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9" h="934">
                  <a:moveTo>
                    <a:pt x="729" y="611"/>
                  </a:moveTo>
                  <a:cubicBezTo>
                    <a:pt x="756" y="611"/>
                    <a:pt x="783" y="611"/>
                    <a:pt x="810" y="611"/>
                  </a:cubicBezTo>
                  <a:cubicBezTo>
                    <a:pt x="832" y="611"/>
                    <a:pt x="849" y="594"/>
                    <a:pt x="849" y="573"/>
                  </a:cubicBezTo>
                  <a:cubicBezTo>
                    <a:pt x="848" y="552"/>
                    <a:pt x="831" y="536"/>
                    <a:pt x="809" y="536"/>
                  </a:cubicBezTo>
                  <a:cubicBezTo>
                    <a:pt x="783" y="536"/>
                    <a:pt x="756" y="536"/>
                    <a:pt x="730" y="536"/>
                  </a:cubicBezTo>
                  <a:cubicBezTo>
                    <a:pt x="727" y="536"/>
                    <a:pt x="725" y="536"/>
                    <a:pt x="722" y="535"/>
                  </a:cubicBezTo>
                  <a:cubicBezTo>
                    <a:pt x="718" y="508"/>
                    <a:pt x="710" y="482"/>
                    <a:pt x="700" y="457"/>
                  </a:cubicBezTo>
                  <a:cubicBezTo>
                    <a:pt x="704" y="454"/>
                    <a:pt x="708" y="452"/>
                    <a:pt x="713" y="450"/>
                  </a:cubicBezTo>
                  <a:cubicBezTo>
                    <a:pt x="737" y="440"/>
                    <a:pt x="761" y="431"/>
                    <a:pt x="786" y="421"/>
                  </a:cubicBezTo>
                  <a:cubicBezTo>
                    <a:pt x="790" y="419"/>
                    <a:pt x="795" y="417"/>
                    <a:pt x="798" y="414"/>
                  </a:cubicBezTo>
                  <a:cubicBezTo>
                    <a:pt x="812" y="403"/>
                    <a:pt x="816" y="383"/>
                    <a:pt x="808" y="367"/>
                  </a:cubicBezTo>
                  <a:cubicBezTo>
                    <a:pt x="799" y="351"/>
                    <a:pt x="780" y="343"/>
                    <a:pt x="762" y="350"/>
                  </a:cubicBezTo>
                  <a:cubicBezTo>
                    <a:pt x="736" y="360"/>
                    <a:pt x="710" y="370"/>
                    <a:pt x="684" y="380"/>
                  </a:cubicBezTo>
                  <a:cubicBezTo>
                    <a:pt x="665" y="388"/>
                    <a:pt x="655" y="383"/>
                    <a:pt x="647" y="365"/>
                  </a:cubicBezTo>
                  <a:cubicBezTo>
                    <a:pt x="640" y="352"/>
                    <a:pt x="633" y="339"/>
                    <a:pt x="626" y="325"/>
                  </a:cubicBezTo>
                  <a:cubicBezTo>
                    <a:pt x="628" y="291"/>
                    <a:pt x="623" y="259"/>
                    <a:pt x="607" y="229"/>
                  </a:cubicBezTo>
                  <a:cubicBezTo>
                    <a:pt x="594" y="207"/>
                    <a:pt x="593" y="188"/>
                    <a:pt x="596" y="164"/>
                  </a:cubicBezTo>
                  <a:cubicBezTo>
                    <a:pt x="602" y="117"/>
                    <a:pt x="592" y="73"/>
                    <a:pt x="558" y="38"/>
                  </a:cubicBezTo>
                  <a:cubicBezTo>
                    <a:pt x="529" y="8"/>
                    <a:pt x="492" y="2"/>
                    <a:pt x="452" y="6"/>
                  </a:cubicBezTo>
                  <a:cubicBezTo>
                    <a:pt x="452" y="45"/>
                    <a:pt x="452" y="83"/>
                    <a:pt x="452" y="122"/>
                  </a:cubicBezTo>
                  <a:cubicBezTo>
                    <a:pt x="433" y="112"/>
                    <a:pt x="416" y="113"/>
                    <a:pt x="398" y="124"/>
                  </a:cubicBezTo>
                  <a:cubicBezTo>
                    <a:pt x="398" y="83"/>
                    <a:pt x="398" y="45"/>
                    <a:pt x="398" y="6"/>
                  </a:cubicBezTo>
                  <a:cubicBezTo>
                    <a:pt x="347" y="0"/>
                    <a:pt x="304" y="16"/>
                    <a:pt x="279" y="54"/>
                  </a:cubicBezTo>
                  <a:cubicBezTo>
                    <a:pt x="253" y="94"/>
                    <a:pt x="246" y="138"/>
                    <a:pt x="258" y="185"/>
                  </a:cubicBezTo>
                  <a:cubicBezTo>
                    <a:pt x="260" y="196"/>
                    <a:pt x="260" y="205"/>
                    <a:pt x="254" y="216"/>
                  </a:cubicBezTo>
                  <a:cubicBezTo>
                    <a:pt x="235" y="247"/>
                    <a:pt x="227" y="280"/>
                    <a:pt x="227" y="316"/>
                  </a:cubicBezTo>
                  <a:cubicBezTo>
                    <a:pt x="218" y="333"/>
                    <a:pt x="210" y="350"/>
                    <a:pt x="202" y="366"/>
                  </a:cubicBezTo>
                  <a:cubicBezTo>
                    <a:pt x="194" y="383"/>
                    <a:pt x="183" y="387"/>
                    <a:pt x="166" y="381"/>
                  </a:cubicBezTo>
                  <a:cubicBezTo>
                    <a:pt x="141" y="371"/>
                    <a:pt x="116" y="361"/>
                    <a:pt x="90" y="351"/>
                  </a:cubicBezTo>
                  <a:cubicBezTo>
                    <a:pt x="68" y="342"/>
                    <a:pt x="47" y="351"/>
                    <a:pt x="39" y="371"/>
                  </a:cubicBezTo>
                  <a:cubicBezTo>
                    <a:pt x="32" y="392"/>
                    <a:pt x="41" y="412"/>
                    <a:pt x="63" y="421"/>
                  </a:cubicBezTo>
                  <a:cubicBezTo>
                    <a:pt x="87" y="431"/>
                    <a:pt x="112" y="440"/>
                    <a:pt x="136" y="450"/>
                  </a:cubicBezTo>
                  <a:cubicBezTo>
                    <a:pt x="143" y="453"/>
                    <a:pt x="148" y="456"/>
                    <a:pt x="153" y="460"/>
                  </a:cubicBezTo>
                  <a:cubicBezTo>
                    <a:pt x="143" y="484"/>
                    <a:pt x="136" y="509"/>
                    <a:pt x="131" y="535"/>
                  </a:cubicBezTo>
                  <a:cubicBezTo>
                    <a:pt x="128" y="535"/>
                    <a:pt x="124" y="536"/>
                    <a:pt x="120" y="536"/>
                  </a:cubicBezTo>
                  <a:cubicBezTo>
                    <a:pt x="94" y="536"/>
                    <a:pt x="68" y="536"/>
                    <a:pt x="42" y="536"/>
                  </a:cubicBezTo>
                  <a:cubicBezTo>
                    <a:pt x="18" y="536"/>
                    <a:pt x="0" y="552"/>
                    <a:pt x="0" y="574"/>
                  </a:cubicBezTo>
                  <a:cubicBezTo>
                    <a:pt x="1" y="595"/>
                    <a:pt x="18" y="611"/>
                    <a:pt x="41" y="611"/>
                  </a:cubicBezTo>
                  <a:cubicBezTo>
                    <a:pt x="67" y="611"/>
                    <a:pt x="93" y="611"/>
                    <a:pt x="119" y="611"/>
                  </a:cubicBezTo>
                  <a:cubicBezTo>
                    <a:pt x="122" y="611"/>
                    <a:pt x="124" y="611"/>
                    <a:pt x="127" y="611"/>
                  </a:cubicBezTo>
                  <a:cubicBezTo>
                    <a:pt x="128" y="641"/>
                    <a:pt x="133" y="671"/>
                    <a:pt x="142" y="699"/>
                  </a:cubicBezTo>
                  <a:cubicBezTo>
                    <a:pt x="141" y="700"/>
                    <a:pt x="140" y="700"/>
                    <a:pt x="139" y="701"/>
                  </a:cubicBezTo>
                  <a:cubicBezTo>
                    <a:pt x="112" y="713"/>
                    <a:pt x="86" y="725"/>
                    <a:pt x="59" y="737"/>
                  </a:cubicBezTo>
                  <a:cubicBezTo>
                    <a:pt x="36" y="747"/>
                    <a:pt x="27" y="768"/>
                    <a:pt x="36" y="789"/>
                  </a:cubicBezTo>
                  <a:cubicBezTo>
                    <a:pt x="45" y="809"/>
                    <a:pt x="67" y="816"/>
                    <a:pt x="89" y="806"/>
                  </a:cubicBezTo>
                  <a:cubicBezTo>
                    <a:pt x="117" y="794"/>
                    <a:pt x="144" y="781"/>
                    <a:pt x="172" y="769"/>
                  </a:cubicBezTo>
                  <a:cubicBezTo>
                    <a:pt x="172" y="769"/>
                    <a:pt x="172" y="769"/>
                    <a:pt x="172" y="769"/>
                  </a:cubicBezTo>
                  <a:cubicBezTo>
                    <a:pt x="180" y="782"/>
                    <a:pt x="188" y="795"/>
                    <a:pt x="198" y="807"/>
                  </a:cubicBezTo>
                  <a:cubicBezTo>
                    <a:pt x="264" y="895"/>
                    <a:pt x="354" y="934"/>
                    <a:pt x="463" y="921"/>
                  </a:cubicBezTo>
                  <a:cubicBezTo>
                    <a:pt x="546" y="912"/>
                    <a:pt x="611" y="868"/>
                    <a:pt x="660" y="802"/>
                  </a:cubicBezTo>
                  <a:cubicBezTo>
                    <a:pt x="667" y="791"/>
                    <a:pt x="674" y="781"/>
                    <a:pt x="680" y="770"/>
                  </a:cubicBezTo>
                  <a:cubicBezTo>
                    <a:pt x="707" y="782"/>
                    <a:pt x="734" y="795"/>
                    <a:pt x="761" y="807"/>
                  </a:cubicBezTo>
                  <a:cubicBezTo>
                    <a:pt x="779" y="815"/>
                    <a:pt x="797" y="810"/>
                    <a:pt x="808" y="797"/>
                  </a:cubicBezTo>
                  <a:cubicBezTo>
                    <a:pt x="823" y="777"/>
                    <a:pt x="816" y="749"/>
                    <a:pt x="792" y="738"/>
                  </a:cubicBezTo>
                  <a:cubicBezTo>
                    <a:pt x="765" y="726"/>
                    <a:pt x="738" y="714"/>
                    <a:pt x="711" y="701"/>
                  </a:cubicBezTo>
                  <a:cubicBezTo>
                    <a:pt x="721" y="672"/>
                    <a:pt x="726" y="642"/>
                    <a:pt x="727" y="611"/>
                  </a:cubicBezTo>
                  <a:cubicBezTo>
                    <a:pt x="728" y="611"/>
                    <a:pt x="728" y="611"/>
                    <a:pt x="729" y="61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690577" y="5248016"/>
            <a:ext cx="624868" cy="624380"/>
            <a:chOff x="729689" y="4634916"/>
            <a:chExt cx="624868" cy="624380"/>
          </a:xfrm>
        </p:grpSpPr>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689" y="4634916"/>
              <a:ext cx="620435" cy="620435"/>
            </a:xfrm>
            <a:prstGeom prst="rect">
              <a:avLst/>
            </a:prstGeom>
          </p:spPr>
        </p:pic>
        <p:sp>
          <p:nvSpPr>
            <p:cNvPr id="48" name="Freeform 5"/>
            <p:cNvSpPr>
              <a:spLocks/>
            </p:cNvSpPr>
            <p:nvPr/>
          </p:nvSpPr>
          <p:spPr bwMode="auto">
            <a:xfrm>
              <a:off x="814943" y="4701042"/>
              <a:ext cx="441325" cy="485775"/>
            </a:xfrm>
            <a:custGeom>
              <a:avLst/>
              <a:gdLst>
                <a:gd name="T0" fmla="*/ 729 w 849"/>
                <a:gd name="T1" fmla="*/ 611 h 934"/>
                <a:gd name="T2" fmla="*/ 810 w 849"/>
                <a:gd name="T3" fmla="*/ 611 h 934"/>
                <a:gd name="T4" fmla="*/ 849 w 849"/>
                <a:gd name="T5" fmla="*/ 573 h 934"/>
                <a:gd name="T6" fmla="*/ 809 w 849"/>
                <a:gd name="T7" fmla="*/ 536 h 934"/>
                <a:gd name="T8" fmla="*/ 730 w 849"/>
                <a:gd name="T9" fmla="*/ 536 h 934"/>
                <a:gd name="T10" fmla="*/ 722 w 849"/>
                <a:gd name="T11" fmla="*/ 535 h 934"/>
                <a:gd name="T12" fmla="*/ 700 w 849"/>
                <a:gd name="T13" fmla="*/ 457 h 934"/>
                <a:gd name="T14" fmla="*/ 713 w 849"/>
                <a:gd name="T15" fmla="*/ 450 h 934"/>
                <a:gd name="T16" fmla="*/ 786 w 849"/>
                <a:gd name="T17" fmla="*/ 421 h 934"/>
                <a:gd name="T18" fmla="*/ 798 w 849"/>
                <a:gd name="T19" fmla="*/ 414 h 934"/>
                <a:gd name="T20" fmla="*/ 808 w 849"/>
                <a:gd name="T21" fmla="*/ 367 h 934"/>
                <a:gd name="T22" fmla="*/ 762 w 849"/>
                <a:gd name="T23" fmla="*/ 350 h 934"/>
                <a:gd name="T24" fmla="*/ 684 w 849"/>
                <a:gd name="T25" fmla="*/ 380 h 934"/>
                <a:gd name="T26" fmla="*/ 647 w 849"/>
                <a:gd name="T27" fmla="*/ 365 h 934"/>
                <a:gd name="T28" fmla="*/ 626 w 849"/>
                <a:gd name="T29" fmla="*/ 325 h 934"/>
                <a:gd name="T30" fmla="*/ 607 w 849"/>
                <a:gd name="T31" fmla="*/ 229 h 934"/>
                <a:gd name="T32" fmla="*/ 596 w 849"/>
                <a:gd name="T33" fmla="*/ 164 h 934"/>
                <a:gd name="T34" fmla="*/ 558 w 849"/>
                <a:gd name="T35" fmla="*/ 38 h 934"/>
                <a:gd name="T36" fmla="*/ 452 w 849"/>
                <a:gd name="T37" fmla="*/ 6 h 934"/>
                <a:gd name="T38" fmla="*/ 452 w 849"/>
                <a:gd name="T39" fmla="*/ 122 h 934"/>
                <a:gd name="T40" fmla="*/ 398 w 849"/>
                <a:gd name="T41" fmla="*/ 124 h 934"/>
                <a:gd name="T42" fmla="*/ 398 w 849"/>
                <a:gd name="T43" fmla="*/ 6 h 934"/>
                <a:gd name="T44" fmla="*/ 279 w 849"/>
                <a:gd name="T45" fmla="*/ 54 h 934"/>
                <a:gd name="T46" fmla="*/ 258 w 849"/>
                <a:gd name="T47" fmla="*/ 185 h 934"/>
                <a:gd name="T48" fmla="*/ 254 w 849"/>
                <a:gd name="T49" fmla="*/ 216 h 934"/>
                <a:gd name="T50" fmla="*/ 227 w 849"/>
                <a:gd name="T51" fmla="*/ 316 h 934"/>
                <a:gd name="T52" fmla="*/ 202 w 849"/>
                <a:gd name="T53" fmla="*/ 366 h 934"/>
                <a:gd name="T54" fmla="*/ 166 w 849"/>
                <a:gd name="T55" fmla="*/ 381 h 934"/>
                <a:gd name="T56" fmla="*/ 90 w 849"/>
                <a:gd name="T57" fmla="*/ 351 h 934"/>
                <a:gd name="T58" fmla="*/ 39 w 849"/>
                <a:gd name="T59" fmla="*/ 371 h 934"/>
                <a:gd name="T60" fmla="*/ 63 w 849"/>
                <a:gd name="T61" fmla="*/ 421 h 934"/>
                <a:gd name="T62" fmla="*/ 136 w 849"/>
                <a:gd name="T63" fmla="*/ 450 h 934"/>
                <a:gd name="T64" fmla="*/ 153 w 849"/>
                <a:gd name="T65" fmla="*/ 460 h 934"/>
                <a:gd name="T66" fmla="*/ 131 w 849"/>
                <a:gd name="T67" fmla="*/ 535 h 934"/>
                <a:gd name="T68" fmla="*/ 120 w 849"/>
                <a:gd name="T69" fmla="*/ 536 h 934"/>
                <a:gd name="T70" fmla="*/ 42 w 849"/>
                <a:gd name="T71" fmla="*/ 536 h 934"/>
                <a:gd name="T72" fmla="*/ 0 w 849"/>
                <a:gd name="T73" fmla="*/ 574 h 934"/>
                <a:gd name="T74" fmla="*/ 41 w 849"/>
                <a:gd name="T75" fmla="*/ 611 h 934"/>
                <a:gd name="T76" fmla="*/ 119 w 849"/>
                <a:gd name="T77" fmla="*/ 611 h 934"/>
                <a:gd name="T78" fmla="*/ 127 w 849"/>
                <a:gd name="T79" fmla="*/ 611 h 934"/>
                <a:gd name="T80" fmla="*/ 142 w 849"/>
                <a:gd name="T81" fmla="*/ 699 h 934"/>
                <a:gd name="T82" fmla="*/ 139 w 849"/>
                <a:gd name="T83" fmla="*/ 701 h 934"/>
                <a:gd name="T84" fmla="*/ 59 w 849"/>
                <a:gd name="T85" fmla="*/ 737 h 934"/>
                <a:gd name="T86" fmla="*/ 36 w 849"/>
                <a:gd name="T87" fmla="*/ 789 h 934"/>
                <a:gd name="T88" fmla="*/ 89 w 849"/>
                <a:gd name="T89" fmla="*/ 806 h 934"/>
                <a:gd name="T90" fmla="*/ 172 w 849"/>
                <a:gd name="T91" fmla="*/ 769 h 934"/>
                <a:gd name="T92" fmla="*/ 172 w 849"/>
                <a:gd name="T93" fmla="*/ 769 h 934"/>
                <a:gd name="T94" fmla="*/ 198 w 849"/>
                <a:gd name="T95" fmla="*/ 807 h 934"/>
                <a:gd name="T96" fmla="*/ 463 w 849"/>
                <a:gd name="T97" fmla="*/ 921 h 934"/>
                <a:gd name="T98" fmla="*/ 660 w 849"/>
                <a:gd name="T99" fmla="*/ 802 h 934"/>
                <a:gd name="T100" fmla="*/ 680 w 849"/>
                <a:gd name="T101" fmla="*/ 770 h 934"/>
                <a:gd name="T102" fmla="*/ 761 w 849"/>
                <a:gd name="T103" fmla="*/ 807 h 934"/>
                <a:gd name="T104" fmla="*/ 808 w 849"/>
                <a:gd name="T105" fmla="*/ 797 h 934"/>
                <a:gd name="T106" fmla="*/ 792 w 849"/>
                <a:gd name="T107" fmla="*/ 738 h 934"/>
                <a:gd name="T108" fmla="*/ 711 w 849"/>
                <a:gd name="T109" fmla="*/ 701 h 934"/>
                <a:gd name="T110" fmla="*/ 727 w 849"/>
                <a:gd name="T111" fmla="*/ 611 h 934"/>
                <a:gd name="T112" fmla="*/ 729 w 849"/>
                <a:gd name="T113" fmla="*/ 611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9" h="934">
                  <a:moveTo>
                    <a:pt x="729" y="611"/>
                  </a:moveTo>
                  <a:cubicBezTo>
                    <a:pt x="756" y="611"/>
                    <a:pt x="783" y="611"/>
                    <a:pt x="810" y="611"/>
                  </a:cubicBezTo>
                  <a:cubicBezTo>
                    <a:pt x="832" y="611"/>
                    <a:pt x="849" y="594"/>
                    <a:pt x="849" y="573"/>
                  </a:cubicBezTo>
                  <a:cubicBezTo>
                    <a:pt x="848" y="552"/>
                    <a:pt x="831" y="536"/>
                    <a:pt x="809" y="536"/>
                  </a:cubicBezTo>
                  <a:cubicBezTo>
                    <a:pt x="783" y="536"/>
                    <a:pt x="756" y="536"/>
                    <a:pt x="730" y="536"/>
                  </a:cubicBezTo>
                  <a:cubicBezTo>
                    <a:pt x="727" y="536"/>
                    <a:pt x="725" y="536"/>
                    <a:pt x="722" y="535"/>
                  </a:cubicBezTo>
                  <a:cubicBezTo>
                    <a:pt x="718" y="508"/>
                    <a:pt x="710" y="482"/>
                    <a:pt x="700" y="457"/>
                  </a:cubicBezTo>
                  <a:cubicBezTo>
                    <a:pt x="704" y="454"/>
                    <a:pt x="708" y="452"/>
                    <a:pt x="713" y="450"/>
                  </a:cubicBezTo>
                  <a:cubicBezTo>
                    <a:pt x="737" y="440"/>
                    <a:pt x="761" y="431"/>
                    <a:pt x="786" y="421"/>
                  </a:cubicBezTo>
                  <a:cubicBezTo>
                    <a:pt x="790" y="419"/>
                    <a:pt x="795" y="417"/>
                    <a:pt x="798" y="414"/>
                  </a:cubicBezTo>
                  <a:cubicBezTo>
                    <a:pt x="812" y="403"/>
                    <a:pt x="816" y="383"/>
                    <a:pt x="808" y="367"/>
                  </a:cubicBezTo>
                  <a:cubicBezTo>
                    <a:pt x="799" y="351"/>
                    <a:pt x="780" y="343"/>
                    <a:pt x="762" y="350"/>
                  </a:cubicBezTo>
                  <a:cubicBezTo>
                    <a:pt x="736" y="360"/>
                    <a:pt x="710" y="370"/>
                    <a:pt x="684" y="380"/>
                  </a:cubicBezTo>
                  <a:cubicBezTo>
                    <a:pt x="665" y="388"/>
                    <a:pt x="655" y="383"/>
                    <a:pt x="647" y="365"/>
                  </a:cubicBezTo>
                  <a:cubicBezTo>
                    <a:pt x="640" y="352"/>
                    <a:pt x="633" y="339"/>
                    <a:pt x="626" y="325"/>
                  </a:cubicBezTo>
                  <a:cubicBezTo>
                    <a:pt x="628" y="291"/>
                    <a:pt x="623" y="259"/>
                    <a:pt x="607" y="229"/>
                  </a:cubicBezTo>
                  <a:cubicBezTo>
                    <a:pt x="594" y="207"/>
                    <a:pt x="593" y="188"/>
                    <a:pt x="596" y="164"/>
                  </a:cubicBezTo>
                  <a:cubicBezTo>
                    <a:pt x="602" y="117"/>
                    <a:pt x="592" y="73"/>
                    <a:pt x="558" y="38"/>
                  </a:cubicBezTo>
                  <a:cubicBezTo>
                    <a:pt x="529" y="8"/>
                    <a:pt x="492" y="2"/>
                    <a:pt x="452" y="6"/>
                  </a:cubicBezTo>
                  <a:cubicBezTo>
                    <a:pt x="452" y="45"/>
                    <a:pt x="452" y="83"/>
                    <a:pt x="452" y="122"/>
                  </a:cubicBezTo>
                  <a:cubicBezTo>
                    <a:pt x="433" y="112"/>
                    <a:pt x="416" y="113"/>
                    <a:pt x="398" y="124"/>
                  </a:cubicBezTo>
                  <a:cubicBezTo>
                    <a:pt x="398" y="83"/>
                    <a:pt x="398" y="45"/>
                    <a:pt x="398" y="6"/>
                  </a:cubicBezTo>
                  <a:cubicBezTo>
                    <a:pt x="347" y="0"/>
                    <a:pt x="304" y="16"/>
                    <a:pt x="279" y="54"/>
                  </a:cubicBezTo>
                  <a:cubicBezTo>
                    <a:pt x="253" y="94"/>
                    <a:pt x="246" y="138"/>
                    <a:pt x="258" y="185"/>
                  </a:cubicBezTo>
                  <a:cubicBezTo>
                    <a:pt x="260" y="196"/>
                    <a:pt x="260" y="205"/>
                    <a:pt x="254" y="216"/>
                  </a:cubicBezTo>
                  <a:cubicBezTo>
                    <a:pt x="235" y="247"/>
                    <a:pt x="227" y="280"/>
                    <a:pt x="227" y="316"/>
                  </a:cubicBezTo>
                  <a:cubicBezTo>
                    <a:pt x="218" y="333"/>
                    <a:pt x="210" y="350"/>
                    <a:pt x="202" y="366"/>
                  </a:cubicBezTo>
                  <a:cubicBezTo>
                    <a:pt x="194" y="383"/>
                    <a:pt x="183" y="387"/>
                    <a:pt x="166" y="381"/>
                  </a:cubicBezTo>
                  <a:cubicBezTo>
                    <a:pt x="141" y="371"/>
                    <a:pt x="116" y="361"/>
                    <a:pt x="90" y="351"/>
                  </a:cubicBezTo>
                  <a:cubicBezTo>
                    <a:pt x="68" y="342"/>
                    <a:pt x="47" y="351"/>
                    <a:pt x="39" y="371"/>
                  </a:cubicBezTo>
                  <a:cubicBezTo>
                    <a:pt x="32" y="392"/>
                    <a:pt x="41" y="412"/>
                    <a:pt x="63" y="421"/>
                  </a:cubicBezTo>
                  <a:cubicBezTo>
                    <a:pt x="87" y="431"/>
                    <a:pt x="112" y="440"/>
                    <a:pt x="136" y="450"/>
                  </a:cubicBezTo>
                  <a:cubicBezTo>
                    <a:pt x="143" y="453"/>
                    <a:pt x="148" y="456"/>
                    <a:pt x="153" y="460"/>
                  </a:cubicBezTo>
                  <a:cubicBezTo>
                    <a:pt x="143" y="484"/>
                    <a:pt x="136" y="509"/>
                    <a:pt x="131" y="535"/>
                  </a:cubicBezTo>
                  <a:cubicBezTo>
                    <a:pt x="128" y="535"/>
                    <a:pt x="124" y="536"/>
                    <a:pt x="120" y="536"/>
                  </a:cubicBezTo>
                  <a:cubicBezTo>
                    <a:pt x="94" y="536"/>
                    <a:pt x="68" y="536"/>
                    <a:pt x="42" y="536"/>
                  </a:cubicBezTo>
                  <a:cubicBezTo>
                    <a:pt x="18" y="536"/>
                    <a:pt x="0" y="552"/>
                    <a:pt x="0" y="574"/>
                  </a:cubicBezTo>
                  <a:cubicBezTo>
                    <a:pt x="1" y="595"/>
                    <a:pt x="18" y="611"/>
                    <a:pt x="41" y="611"/>
                  </a:cubicBezTo>
                  <a:cubicBezTo>
                    <a:pt x="67" y="611"/>
                    <a:pt x="93" y="611"/>
                    <a:pt x="119" y="611"/>
                  </a:cubicBezTo>
                  <a:cubicBezTo>
                    <a:pt x="122" y="611"/>
                    <a:pt x="124" y="611"/>
                    <a:pt x="127" y="611"/>
                  </a:cubicBezTo>
                  <a:cubicBezTo>
                    <a:pt x="128" y="641"/>
                    <a:pt x="133" y="671"/>
                    <a:pt x="142" y="699"/>
                  </a:cubicBezTo>
                  <a:cubicBezTo>
                    <a:pt x="141" y="700"/>
                    <a:pt x="140" y="700"/>
                    <a:pt x="139" y="701"/>
                  </a:cubicBezTo>
                  <a:cubicBezTo>
                    <a:pt x="112" y="713"/>
                    <a:pt x="86" y="725"/>
                    <a:pt x="59" y="737"/>
                  </a:cubicBezTo>
                  <a:cubicBezTo>
                    <a:pt x="36" y="747"/>
                    <a:pt x="27" y="768"/>
                    <a:pt x="36" y="789"/>
                  </a:cubicBezTo>
                  <a:cubicBezTo>
                    <a:pt x="45" y="809"/>
                    <a:pt x="67" y="816"/>
                    <a:pt x="89" y="806"/>
                  </a:cubicBezTo>
                  <a:cubicBezTo>
                    <a:pt x="117" y="794"/>
                    <a:pt x="144" y="781"/>
                    <a:pt x="172" y="769"/>
                  </a:cubicBezTo>
                  <a:cubicBezTo>
                    <a:pt x="172" y="769"/>
                    <a:pt x="172" y="769"/>
                    <a:pt x="172" y="769"/>
                  </a:cubicBezTo>
                  <a:cubicBezTo>
                    <a:pt x="180" y="782"/>
                    <a:pt x="188" y="795"/>
                    <a:pt x="198" y="807"/>
                  </a:cubicBezTo>
                  <a:cubicBezTo>
                    <a:pt x="264" y="895"/>
                    <a:pt x="354" y="934"/>
                    <a:pt x="463" y="921"/>
                  </a:cubicBezTo>
                  <a:cubicBezTo>
                    <a:pt x="546" y="912"/>
                    <a:pt x="611" y="868"/>
                    <a:pt x="660" y="802"/>
                  </a:cubicBezTo>
                  <a:cubicBezTo>
                    <a:pt x="667" y="791"/>
                    <a:pt x="674" y="781"/>
                    <a:pt x="680" y="770"/>
                  </a:cubicBezTo>
                  <a:cubicBezTo>
                    <a:pt x="707" y="782"/>
                    <a:pt x="734" y="795"/>
                    <a:pt x="761" y="807"/>
                  </a:cubicBezTo>
                  <a:cubicBezTo>
                    <a:pt x="779" y="815"/>
                    <a:pt x="797" y="810"/>
                    <a:pt x="808" y="797"/>
                  </a:cubicBezTo>
                  <a:cubicBezTo>
                    <a:pt x="823" y="777"/>
                    <a:pt x="816" y="749"/>
                    <a:pt x="792" y="738"/>
                  </a:cubicBezTo>
                  <a:cubicBezTo>
                    <a:pt x="765" y="726"/>
                    <a:pt x="738" y="714"/>
                    <a:pt x="711" y="701"/>
                  </a:cubicBezTo>
                  <a:cubicBezTo>
                    <a:pt x="721" y="672"/>
                    <a:pt x="726" y="642"/>
                    <a:pt x="727" y="611"/>
                  </a:cubicBezTo>
                  <a:cubicBezTo>
                    <a:pt x="728" y="611"/>
                    <a:pt x="728" y="611"/>
                    <a:pt x="729" y="61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p:cNvSpPr>
            <p:nvPr/>
          </p:nvSpPr>
          <p:spPr bwMode="auto">
            <a:xfrm>
              <a:off x="936610" y="4873172"/>
              <a:ext cx="417947" cy="386124"/>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50" name="Freeform 5"/>
            <p:cNvSpPr>
              <a:spLocks/>
            </p:cNvSpPr>
            <p:nvPr/>
          </p:nvSpPr>
          <p:spPr bwMode="auto">
            <a:xfrm>
              <a:off x="1110197" y="5062703"/>
              <a:ext cx="210165" cy="156574"/>
            </a:xfrm>
            <a:custGeom>
              <a:avLst/>
              <a:gdLst>
                <a:gd name="T0" fmla="*/ 94 w 853"/>
                <a:gd name="T1" fmla="*/ 222 h 633"/>
                <a:gd name="T2" fmla="*/ 161 w 853"/>
                <a:gd name="T3" fmla="*/ 249 h 633"/>
                <a:gd name="T4" fmla="*/ 316 w 853"/>
                <a:gd name="T5" fmla="*/ 404 h 633"/>
                <a:gd name="T6" fmla="*/ 692 w 853"/>
                <a:gd name="T7" fmla="*/ 28 h 633"/>
                <a:gd name="T8" fmla="*/ 759 w 853"/>
                <a:gd name="T9" fmla="*/ 0 h 633"/>
                <a:gd name="T10" fmla="*/ 853 w 853"/>
                <a:gd name="T11" fmla="*/ 95 h 633"/>
                <a:gd name="T12" fmla="*/ 826 w 853"/>
                <a:gd name="T13" fmla="*/ 162 h 633"/>
                <a:gd name="T14" fmla="*/ 383 w 853"/>
                <a:gd name="T15" fmla="*/ 605 h 633"/>
                <a:gd name="T16" fmla="*/ 316 w 853"/>
                <a:gd name="T17" fmla="*/ 633 h 633"/>
                <a:gd name="T18" fmla="*/ 249 w 853"/>
                <a:gd name="T19" fmla="*/ 605 h 633"/>
                <a:gd name="T20" fmla="*/ 27 w 853"/>
                <a:gd name="T21" fmla="*/ 384 h 633"/>
                <a:gd name="T22" fmla="*/ 0 w 853"/>
                <a:gd name="T23" fmla="*/ 317 h 633"/>
                <a:gd name="T24" fmla="*/ 94 w 853"/>
                <a:gd name="T25" fmla="*/ 22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3" h="633">
                  <a:moveTo>
                    <a:pt x="94" y="222"/>
                  </a:moveTo>
                  <a:cubicBezTo>
                    <a:pt x="121" y="222"/>
                    <a:pt x="144" y="232"/>
                    <a:pt x="161" y="249"/>
                  </a:cubicBezTo>
                  <a:cubicBezTo>
                    <a:pt x="316" y="404"/>
                    <a:pt x="316" y="404"/>
                    <a:pt x="316" y="404"/>
                  </a:cubicBezTo>
                  <a:cubicBezTo>
                    <a:pt x="692" y="28"/>
                    <a:pt x="692" y="28"/>
                    <a:pt x="692" y="28"/>
                  </a:cubicBezTo>
                  <a:cubicBezTo>
                    <a:pt x="709" y="11"/>
                    <a:pt x="732" y="0"/>
                    <a:pt x="759" y="0"/>
                  </a:cubicBezTo>
                  <a:cubicBezTo>
                    <a:pt x="811" y="0"/>
                    <a:pt x="853" y="43"/>
                    <a:pt x="853" y="95"/>
                  </a:cubicBezTo>
                  <a:cubicBezTo>
                    <a:pt x="853" y="121"/>
                    <a:pt x="843" y="145"/>
                    <a:pt x="826" y="162"/>
                  </a:cubicBezTo>
                  <a:cubicBezTo>
                    <a:pt x="383" y="605"/>
                    <a:pt x="383" y="605"/>
                    <a:pt x="383" y="605"/>
                  </a:cubicBezTo>
                  <a:cubicBezTo>
                    <a:pt x="366" y="622"/>
                    <a:pt x="342" y="633"/>
                    <a:pt x="316" y="633"/>
                  </a:cubicBezTo>
                  <a:cubicBezTo>
                    <a:pt x="290" y="633"/>
                    <a:pt x="266" y="622"/>
                    <a:pt x="249" y="605"/>
                  </a:cubicBezTo>
                  <a:cubicBezTo>
                    <a:pt x="27" y="384"/>
                    <a:pt x="27" y="384"/>
                    <a:pt x="27" y="384"/>
                  </a:cubicBezTo>
                  <a:cubicBezTo>
                    <a:pt x="10" y="367"/>
                    <a:pt x="0" y="343"/>
                    <a:pt x="0" y="317"/>
                  </a:cubicBezTo>
                  <a:cubicBezTo>
                    <a:pt x="0" y="264"/>
                    <a:pt x="42" y="222"/>
                    <a:pt x="94" y="2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2230" y="5364392"/>
            <a:ext cx="618346" cy="618346"/>
          </a:xfrm>
          <a:prstGeom prst="rect">
            <a:avLst/>
          </a:prstGeom>
        </p:spPr>
      </p:pic>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1814" y="4698058"/>
            <a:ext cx="610293" cy="610293"/>
          </a:xfrm>
          <a:prstGeom prst="roundRect">
            <a:avLst/>
          </a:prstGeom>
          <a:solidFill>
            <a:srgbClr val="F2CF5B"/>
          </a:solidFill>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897" y="2088890"/>
            <a:ext cx="610293" cy="610293"/>
          </a:xfrm>
          <a:prstGeom prst="roundRect">
            <a:avLst/>
          </a:prstGeom>
          <a:solidFill>
            <a:srgbClr val="F2CF5B"/>
          </a:solidFill>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236" y="6024250"/>
            <a:ext cx="610293" cy="610293"/>
          </a:xfrm>
          <a:prstGeom prst="roundRect">
            <a:avLst/>
          </a:prstGeom>
          <a:solidFill>
            <a:srgbClr val="A7A7A7"/>
          </a:solidFill>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0226" y="6051068"/>
            <a:ext cx="610293" cy="610293"/>
          </a:xfrm>
          <a:prstGeom prst="roundRect">
            <a:avLst/>
          </a:prstGeom>
          <a:solidFill>
            <a:srgbClr val="A7A7A7"/>
          </a:solidFill>
        </p:spPr>
      </p:pic>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891" y="3658823"/>
            <a:ext cx="610293" cy="610293"/>
          </a:xfrm>
          <a:prstGeom prst="roundRect">
            <a:avLst/>
          </a:prstGeom>
          <a:solidFill>
            <a:srgbClr val="F2CF5B"/>
          </a:solidFill>
        </p:spPr>
      </p:pic>
      <p:grpSp>
        <p:nvGrpSpPr>
          <p:cNvPr id="36" name="Group 35"/>
          <p:cNvGrpSpPr/>
          <p:nvPr/>
        </p:nvGrpSpPr>
        <p:grpSpPr>
          <a:xfrm>
            <a:off x="897494" y="3895084"/>
            <a:ext cx="417947" cy="386124"/>
            <a:chOff x="4093794" y="5585721"/>
            <a:chExt cx="480606" cy="444012"/>
          </a:xfrm>
        </p:grpSpPr>
        <p:sp>
          <p:nvSpPr>
            <p:cNvPr id="40" name="Freeform 5"/>
            <p:cNvSpPr>
              <a:spLocks/>
            </p:cNvSpPr>
            <p:nvPr/>
          </p:nvSpPr>
          <p:spPr bwMode="auto">
            <a:xfrm>
              <a:off x="4093794" y="5585721"/>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0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400" dirty="0"/>
            </a:p>
          </p:txBody>
        </p:sp>
      </p:grpSp>
      <p:sp>
        <p:nvSpPr>
          <p:cNvPr id="53" name="Freeform 5"/>
          <p:cNvSpPr>
            <a:spLocks/>
          </p:cNvSpPr>
          <p:nvPr/>
        </p:nvSpPr>
        <p:spPr bwMode="auto">
          <a:xfrm>
            <a:off x="895510" y="6244750"/>
            <a:ext cx="425841" cy="393417"/>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56" name="Freeform 5"/>
          <p:cNvSpPr>
            <a:spLocks/>
          </p:cNvSpPr>
          <p:nvPr/>
        </p:nvSpPr>
        <p:spPr bwMode="auto">
          <a:xfrm>
            <a:off x="3953902" y="6281536"/>
            <a:ext cx="425841" cy="393417"/>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358678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447</a:t>
            </a:fld>
            <a:endParaRPr lang="en-US" smtClean="0"/>
          </a:p>
        </p:txBody>
      </p:sp>
      <p:sp>
        <p:nvSpPr>
          <p:cNvPr id="4" name="Text Placeholder 3"/>
          <p:cNvSpPr>
            <a:spLocks noGrp="1"/>
          </p:cNvSpPr>
          <p:nvPr>
            <p:ph type="body" sz="quarter" idx="11"/>
          </p:nvPr>
        </p:nvSpPr>
        <p:spPr>
          <a:xfrm>
            <a:off x="1938528" y="0"/>
            <a:ext cx="8311109" cy="914400"/>
          </a:xfrm>
        </p:spPr>
        <p:txBody>
          <a:bodyPr/>
          <a:lstStyle/>
          <a:p>
            <a:r>
              <a:rPr lang="fr-FR" dirty="0"/>
              <a:t>9-1 : Création </a:t>
            </a:r>
            <a:r>
              <a:rPr lang="fr-FR" dirty="0" smtClean="0"/>
              <a:t>d'un </a:t>
            </a:r>
            <a:r>
              <a:rPr lang="fr-FR" dirty="0"/>
              <a:t>processus de support</a:t>
            </a:r>
          </a:p>
        </p:txBody>
      </p:sp>
      <p:sp>
        <p:nvSpPr>
          <p:cNvPr id="5" name="Text Placeholder 4"/>
          <p:cNvSpPr>
            <a:spLocks noGrp="1"/>
          </p:cNvSpPr>
          <p:nvPr>
            <p:ph type="body" sz="quarter" idx="12"/>
          </p:nvPr>
        </p:nvSpPr>
        <p:spPr>
          <a:xfrm>
            <a:off x="455730" y="3139797"/>
            <a:ext cx="11343547" cy="3086830"/>
          </a:xfrm>
        </p:spPr>
        <p:txBody>
          <a:bodyPr numCol="2" spcCol="360000"/>
          <a:lstStyle/>
          <a:p>
            <a:r>
              <a:rPr lang="fr-FR" sz="2000" dirty="0"/>
              <a:t>Tâches :</a:t>
            </a:r>
          </a:p>
          <a:p>
            <a:pPr marL="457200" lvl="1" indent="-457200">
              <a:buFont typeface="+mj-lt"/>
              <a:buAutoNum type="arabicPeriod"/>
            </a:pPr>
            <a:r>
              <a:rPr lang="fr-FR" sz="2000" dirty="0"/>
              <a:t>Créez un processus de support Demande de renseignement qui inclut les nouvelles étapes, celles en cours et celles clôturées.</a:t>
            </a:r>
          </a:p>
          <a:p>
            <a:pPr marL="457200" lvl="1" indent="-457200">
              <a:buFont typeface="+mj-lt"/>
              <a:buAutoNum type="arabicPeriod"/>
            </a:pPr>
            <a:r>
              <a:rPr lang="fr-FR" sz="2000" dirty="0"/>
              <a:t>Ajoutez des valeurs de la liste de sélection à la zone Type standard : Produit, Expédition, Garantie et Autres.</a:t>
            </a:r>
          </a:p>
          <a:p>
            <a:pPr marL="457200" lvl="1" indent="-457200">
              <a:buFont typeface="+mj-lt"/>
              <a:buAutoNum type="arabicPeriod"/>
            </a:pPr>
            <a:endParaRPr lang="pl-PL" sz="2000" dirty="0" smtClean="0"/>
          </a:p>
          <a:p>
            <a:pPr marL="457200" lvl="1" indent="-457200">
              <a:buFont typeface="+mj-lt"/>
              <a:buAutoNum type="arabicPeriod"/>
            </a:pPr>
            <a:endParaRPr lang="en-US" sz="2000" dirty="0"/>
          </a:p>
          <a:p>
            <a:pPr marL="457200" lvl="1" indent="-457200">
              <a:buFont typeface="+mj-lt"/>
              <a:buAutoNum type="arabicPeriod"/>
            </a:pPr>
            <a:endParaRPr lang="en-US" sz="2000" dirty="0"/>
          </a:p>
          <a:p>
            <a:pPr marL="457200" lvl="1" indent="-457200">
              <a:buFont typeface="+mj-lt"/>
              <a:buAutoNum type="arabicPeriod"/>
            </a:pPr>
            <a:endParaRPr lang="en-US" sz="2000" dirty="0"/>
          </a:p>
          <a:p>
            <a:pPr marL="457200" lvl="1" indent="-457200">
              <a:buFont typeface="+mj-lt"/>
              <a:buAutoNum type="arabicPeriod"/>
            </a:pPr>
            <a:r>
              <a:rPr lang="fr-FR" sz="2000" dirty="0"/>
              <a:t>Créez un type </a:t>
            </a:r>
            <a:r>
              <a:rPr lang="fr-FR" sz="2000" dirty="0" smtClean="0"/>
              <a:t>d'enregistrement </a:t>
            </a:r>
            <a:r>
              <a:rPr lang="fr-FR" sz="2000" dirty="0"/>
              <a:t>Demande de renseignement à </a:t>
            </a:r>
            <a:r>
              <a:rPr lang="fr-FR" sz="2000" dirty="0" smtClean="0"/>
              <a:t>l'aide </a:t>
            </a:r>
            <a:r>
              <a:rPr lang="fr-FR" sz="2000" dirty="0"/>
              <a:t>de la présentation de page Requête, du processus de support Demande de renseignement et des valeurs de liste déroulante correctes pour le champ Type.</a:t>
            </a:r>
          </a:p>
          <a:p>
            <a:pPr marL="457200" lvl="1" indent="-457200">
              <a:buFont typeface="+mj-lt"/>
              <a:buAutoNum type="arabicPeriod"/>
            </a:pPr>
            <a:r>
              <a:rPr lang="fr-FR" sz="2000" dirty="0"/>
              <a:t>Testez le processus en créant une requête de demande de renseignements à </a:t>
            </a:r>
            <a:r>
              <a:rPr lang="fr-FR" sz="2000" dirty="0" smtClean="0"/>
              <a:t>l'aide </a:t>
            </a:r>
            <a:r>
              <a:rPr lang="fr-FR" sz="2000" dirty="0"/>
              <a:t>du nouveau type </a:t>
            </a:r>
            <a:r>
              <a:rPr lang="fr-FR" sz="2000" dirty="0" smtClean="0"/>
              <a:t>d'enregistrement </a:t>
            </a:r>
            <a:r>
              <a:rPr lang="fr-FR" sz="2000" dirty="0"/>
              <a:t>Demande de renseignements.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19" name="Text Placeholder 1"/>
          <p:cNvSpPr>
            <a:spLocks noGrp="1"/>
          </p:cNvSpPr>
          <p:nvPr>
            <p:ph type="body" sz="quarter" idx="15"/>
          </p:nvPr>
        </p:nvSpPr>
        <p:spPr>
          <a:xfrm>
            <a:off x="1767045" y="914400"/>
            <a:ext cx="10424953" cy="2148840"/>
          </a:xfrm>
        </p:spPr>
        <p:txBody>
          <a:bodyPr tIns="0" bIns="0" anchor="ctr" anchorCtr="0"/>
          <a:lstStyle/>
          <a:p>
            <a:r>
              <a:rPr lang="fr-FR" dirty="0"/>
              <a:t>Objectif : </a:t>
            </a:r>
          </a:p>
          <a:p>
            <a:pPr lvl="1"/>
            <a:r>
              <a:rPr lang="fr-FR" sz="2000" dirty="0"/>
              <a:t>Noah souhaite un processus de support pour tracer des requêtes nouvelles, en cours, et fermées, pour les demandes sur les produits. Il veut également que les agents spécifient si la requête est un produit, une expédition, une garantie, ou un autre type de demande. </a:t>
            </a:r>
          </a:p>
        </p:txBody>
      </p:sp>
      <p:sp>
        <p:nvSpPr>
          <p:cNvPr id="7" name="Text Placeholder 4"/>
          <p:cNvSpPr>
            <a:spLocks noGrp="1"/>
          </p:cNvSpPr>
          <p:nvPr>
            <p:ph type="body" sz="quarter" idx="12"/>
          </p:nvPr>
        </p:nvSpPr>
        <p:spPr>
          <a:xfrm>
            <a:off x="111760" y="81281"/>
            <a:ext cx="2640584" cy="532620"/>
          </a:xfrm>
        </p:spPr>
        <p:txBody>
          <a:bodyPr/>
          <a:lstStyle/>
          <a:p>
            <a:r>
              <a:rPr lang="fr-FR" sz="1800" dirty="0"/>
              <a:t>C’EST À VOUS</a:t>
            </a:r>
          </a:p>
        </p:txBody>
      </p:sp>
    </p:spTree>
    <p:extLst>
      <p:ext uri="{BB962C8B-B14F-4D97-AF65-F5344CB8AC3E}">
        <p14:creationId xmlns:p14="http://schemas.microsoft.com/office/powerpoint/2010/main" val="397976602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448</a:t>
            </a:fld>
            <a:endParaRPr lang="en-US" smtClean="0"/>
          </a:p>
        </p:txBody>
      </p:sp>
      <p:sp>
        <p:nvSpPr>
          <p:cNvPr id="3" name="Text Placeholder 2"/>
          <p:cNvSpPr>
            <a:spLocks noGrp="1"/>
          </p:cNvSpPr>
          <p:nvPr>
            <p:ph type="body" sz="quarter" idx="11"/>
          </p:nvPr>
        </p:nvSpPr>
        <p:spPr/>
        <p:txBody>
          <a:bodyPr/>
          <a:lstStyle/>
          <a:p>
            <a:r>
              <a:rPr lang="fr-FR" dirty="0"/>
              <a:t>9-1 : </a:t>
            </a:r>
            <a:r>
              <a:rPr lang="fr-FR" dirty="0" smtClean="0"/>
              <a:t>Création d'un processus de support (suite</a:t>
            </a:r>
            <a:r>
              <a:rPr lang="fr-FR" dirty="0"/>
              <a:t>)</a:t>
            </a:r>
          </a:p>
        </p:txBody>
      </p:sp>
      <p:graphicFrame>
        <p:nvGraphicFramePr>
          <p:cNvPr id="4" name="Table: Record Types"/>
          <p:cNvGraphicFramePr>
            <a:graphicFrameLocks noGrp="1"/>
          </p:cNvGraphicFramePr>
          <p:nvPr>
            <p:extLst>
              <p:ext uri="{D42A27DB-BD31-4B8C-83A1-F6EECF244321}">
                <p14:modId xmlns:p14="http://schemas.microsoft.com/office/powerpoint/2010/main" val="3688944290"/>
              </p:ext>
            </p:extLst>
          </p:nvPr>
        </p:nvGraphicFramePr>
        <p:xfrm>
          <a:off x="486516" y="2072640"/>
          <a:ext cx="11227963" cy="429768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1636924">
                  <a:extLst>
                    <a:ext uri="{9D8B030D-6E8A-4147-A177-3AD203B41FA5}">
                      <a16:colId xmlns:a16="http://schemas.microsoft.com/office/drawing/2014/main" xmlns="" val="20000"/>
                    </a:ext>
                  </a:extLst>
                </a:gridCol>
                <a:gridCol w="2936240">
                  <a:extLst>
                    <a:ext uri="{9D8B030D-6E8A-4147-A177-3AD203B41FA5}">
                      <a16:colId xmlns:a16="http://schemas.microsoft.com/office/drawing/2014/main" xmlns="" val="20001"/>
                    </a:ext>
                  </a:extLst>
                </a:gridCol>
                <a:gridCol w="1910080">
                  <a:extLst>
                    <a:ext uri="{9D8B030D-6E8A-4147-A177-3AD203B41FA5}">
                      <a16:colId xmlns:a16="http://schemas.microsoft.com/office/drawing/2014/main" xmlns="" val="20002"/>
                    </a:ext>
                  </a:extLst>
                </a:gridCol>
                <a:gridCol w="2550160">
                  <a:extLst>
                    <a:ext uri="{9D8B030D-6E8A-4147-A177-3AD203B41FA5}">
                      <a16:colId xmlns:a16="http://schemas.microsoft.com/office/drawing/2014/main" xmlns="" val="20003"/>
                    </a:ext>
                  </a:extLst>
                </a:gridCol>
                <a:gridCol w="2194559">
                  <a:extLst>
                    <a:ext uri="{9D8B030D-6E8A-4147-A177-3AD203B41FA5}">
                      <a16:colId xmlns:a16="http://schemas.microsoft.com/office/drawing/2014/main" xmlns="" val="20004"/>
                    </a:ext>
                  </a:extLst>
                </a:gridCol>
              </a:tblGrid>
              <a:tr h="483557">
                <a:tc>
                  <a:txBody>
                    <a:bodyPr/>
                    <a:lstStyle/>
                    <a:p>
                      <a:pPr indent="0" algn="l">
                        <a:lnSpc>
                          <a:spcPct val="100000"/>
                        </a:lnSpc>
                        <a:spcBef>
                          <a:spcPts val="0"/>
                        </a:spcBef>
                      </a:pPr>
                      <a:r>
                        <a:rPr lang="fr-FR" sz="2400" b="1" dirty="0" smtClean="0">
                          <a:solidFill>
                            <a:schemeClr val="bg1"/>
                          </a:solidFill>
                          <a:latin typeface="Salesforce Sans" panose="020B0505020202020203" pitchFamily="34" charset="0"/>
                          <a:cs typeface="Arial" pitchFamily="34" charset="0"/>
                        </a:rPr>
                        <a:t>Type</a:t>
                      </a:r>
                      <a:r>
                        <a:rPr lang="pl-PL" sz="2400" b="1" dirty="0" smtClean="0">
                          <a:solidFill>
                            <a:schemeClr val="bg1"/>
                          </a:solidFill>
                          <a:latin typeface="Salesforce Sans" panose="020B0505020202020203" pitchFamily="34" charset="0"/>
                          <a:cs typeface="Arial" pitchFamily="34" charset="0"/>
                        </a:rPr>
                        <a:t> </a:t>
                      </a:r>
                      <a:r>
                        <a:rPr lang="fr-FR" sz="2400" b="1" dirty="0" smtClean="0">
                          <a:solidFill>
                            <a:schemeClr val="bg1"/>
                          </a:solidFill>
                          <a:latin typeface="Salesforce Sans" panose="020B0505020202020203" pitchFamily="34" charset="0"/>
                          <a:cs typeface="Arial" pitchFamily="34" charset="0"/>
                        </a:rPr>
                        <a:t>d'</a:t>
                      </a:r>
                      <a:r>
                        <a:rPr lang="fr-FR" sz="2400" b="1" dirty="0" err="1" smtClean="0">
                          <a:solidFill>
                            <a:schemeClr val="bg1"/>
                          </a:solidFill>
                          <a:latin typeface="Salesforce Sans" panose="020B0505020202020203" pitchFamily="34" charset="0"/>
                          <a:cs typeface="Arial" pitchFamily="34" charset="0"/>
                        </a:rPr>
                        <a:t>enregis</a:t>
                      </a:r>
                      <a:r>
                        <a:rPr lang="pl-PL" sz="2400" b="1" dirty="0" smtClean="0">
                          <a:solidFill>
                            <a:schemeClr val="bg1"/>
                          </a:solidFill>
                          <a:latin typeface="Salesforce Sans" panose="020B0505020202020203" pitchFamily="34" charset="0"/>
                          <a:cs typeface="Arial" pitchFamily="34" charset="0"/>
                        </a:rPr>
                        <a:t>-</a:t>
                      </a:r>
                      <a:r>
                        <a:rPr lang="fr-FR" sz="2400" b="1" dirty="0" err="1" smtClean="0">
                          <a:solidFill>
                            <a:schemeClr val="bg1"/>
                          </a:solidFill>
                          <a:latin typeface="Salesforce Sans" panose="020B0505020202020203" pitchFamily="34" charset="0"/>
                          <a:cs typeface="Arial" pitchFamily="34" charset="0"/>
                        </a:rPr>
                        <a:t>trement</a:t>
                      </a:r>
                      <a:endParaRPr lang="fr-FR" sz="2400" b="1" dirty="0">
                        <a:solidFill>
                          <a:schemeClr val="bg1"/>
                        </a:solidFill>
                        <a:latin typeface="Salesforce Sans" panose="020B0505020202020203" pitchFamily="34" charset="0"/>
                        <a:cs typeface="Arial" pitchFamily="34" charset="0"/>
                      </a:endParaRPr>
                    </a:p>
                  </a:txBody>
                  <a:tcPr>
                    <a:solidFill>
                      <a:srgbClr val="0070C0"/>
                    </a:solidFill>
                  </a:tcPr>
                </a:tc>
                <a:tc>
                  <a:txBody>
                    <a:bodyPr/>
                    <a:lstStyle/>
                    <a:p>
                      <a:pPr indent="0" algn="l">
                        <a:lnSpc>
                          <a:spcPct val="100000"/>
                        </a:lnSpc>
                        <a:spcBef>
                          <a:spcPts val="0"/>
                        </a:spcBef>
                      </a:pPr>
                      <a:r>
                        <a:rPr lang="fr-FR" sz="2400" dirty="0">
                          <a:latin typeface="Salesforce Sans" panose="020B0505020202020203" pitchFamily="34" charset="0"/>
                          <a:cs typeface="Arial" pitchFamily="34" charset="0"/>
                        </a:rPr>
                        <a:t>Définition</a:t>
                      </a:r>
                    </a:p>
                  </a:txBody>
                  <a:tcPr>
                    <a:solidFill>
                      <a:srgbClr val="0070C0"/>
                    </a:solidFill>
                  </a:tcPr>
                </a:tc>
                <a:tc>
                  <a:txBody>
                    <a:bodyPr/>
                    <a:lstStyle/>
                    <a:p>
                      <a:pPr indent="0" algn="l">
                        <a:lnSpc>
                          <a:spcPct val="100000"/>
                        </a:lnSpc>
                        <a:spcBef>
                          <a:spcPts val="0"/>
                        </a:spcBef>
                      </a:pPr>
                      <a:r>
                        <a:rPr lang="fr-FR" sz="2400" dirty="0">
                          <a:latin typeface="Salesforce Sans" panose="020B0505020202020203" pitchFamily="34" charset="0"/>
                          <a:cs typeface="Arial" pitchFamily="34" charset="0"/>
                        </a:rPr>
                        <a:t>Processus</a:t>
                      </a:r>
                      <a:r>
                        <a:rPr lang="fr-FR" sz="2400" baseline="0" dirty="0">
                          <a:latin typeface="Salesforce Sans" panose="020B0505020202020203" pitchFamily="34" charset="0"/>
                          <a:cs typeface="Arial" pitchFamily="34" charset="0"/>
                        </a:rPr>
                        <a:t/>
                      </a:r>
                      <a:br>
                        <a:rPr lang="fr-FR" sz="2400" baseline="0" dirty="0">
                          <a:latin typeface="Salesforce Sans" panose="020B0505020202020203" pitchFamily="34" charset="0"/>
                          <a:cs typeface="Arial" pitchFamily="34" charset="0"/>
                        </a:rPr>
                      </a:br>
                      <a:r>
                        <a:rPr lang="fr-FR" sz="2400" baseline="0" dirty="0">
                          <a:latin typeface="Salesforce Sans" panose="020B0505020202020203" pitchFamily="34" charset="0"/>
                          <a:cs typeface="Arial" pitchFamily="34" charset="0"/>
                        </a:rPr>
                        <a:t>de support</a:t>
                      </a:r>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400">
                          <a:latin typeface="Salesforce Sans" panose="020B0505020202020203" pitchFamily="34" charset="0"/>
                          <a:cs typeface="Arial" pitchFamily="34" charset="0"/>
                        </a:rPr>
                        <a:t>Présentation de la page</a:t>
                      </a:r>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400">
                          <a:latin typeface="Salesforce Sans" panose="020B0505020202020203" pitchFamily="34" charset="0"/>
                          <a:cs typeface="Arial" pitchFamily="34" charset="0"/>
                        </a:rPr>
                        <a:t>Activer pour les profils</a:t>
                      </a:r>
                    </a:p>
                  </a:txBody>
                  <a:tcPr>
                    <a:solidFill>
                      <a:srgbClr val="0070C0"/>
                    </a:solidFill>
                  </a:tcPr>
                </a:tc>
                <a:extLst>
                  <a:ext uri="{0D108BD9-81ED-4DB2-BD59-A6C34878D82A}">
                    <a16:rowId xmlns:a16="http://schemas.microsoft.com/office/drawing/2014/main" xmlns="" val="10000"/>
                  </a:ext>
                </a:extLst>
              </a:tr>
              <a:tr h="500377">
                <a:tc>
                  <a:txBody>
                    <a:bodyPr/>
                    <a:lstStyle/>
                    <a:p>
                      <a:pPr marL="0" indent="0" algn="l">
                        <a:lnSpc>
                          <a:spcPct val="100000"/>
                        </a:lnSpc>
                        <a:spcBef>
                          <a:spcPts val="0"/>
                        </a:spcBef>
                        <a:buFont typeface="Arial" pitchFamily="34" charset="0"/>
                        <a:buNone/>
                      </a:pPr>
                      <a:r>
                        <a:rPr lang="fr-FR" sz="2400" baseline="0">
                          <a:solidFill>
                            <a:srgbClr val="19325C"/>
                          </a:solidFill>
                          <a:latin typeface="Salesforce Sans" panose="020B0505020202020203" pitchFamily="34" charset="0"/>
                          <a:cs typeface="Arial" pitchFamily="34" charset="0"/>
                        </a:rPr>
                        <a:t>Support </a:t>
                      </a:r>
                      <a:br>
                        <a:rPr lang="fr-FR" sz="2400" baseline="0">
                          <a:solidFill>
                            <a:srgbClr val="19325C"/>
                          </a:solidFill>
                          <a:latin typeface="Salesforce Sans" panose="020B0505020202020203" pitchFamily="34" charset="0"/>
                          <a:cs typeface="Arial" pitchFamily="34" charset="0"/>
                        </a:rPr>
                      </a:br>
                      <a:r>
                        <a:rPr lang="fr-FR" sz="2400" baseline="0">
                          <a:solidFill>
                            <a:srgbClr val="19325C"/>
                          </a:solidFill>
                          <a:latin typeface="Salesforce Sans" panose="020B0505020202020203" pitchFamily="34" charset="0"/>
                          <a:cs typeface="Arial" pitchFamily="34" charset="0"/>
                        </a:rPr>
                        <a:t>produit</a:t>
                      </a:r>
                    </a:p>
                  </a:txBody>
                  <a:tcPr/>
                </a:tc>
                <a:tc>
                  <a:txBody>
                    <a:bodyPr/>
                    <a:lstStyle/>
                    <a:p>
                      <a:pPr marL="0" indent="0" algn="l">
                        <a:lnSpc>
                          <a:spcPct val="100000"/>
                        </a:lnSpc>
                        <a:spcBef>
                          <a:spcPts val="0"/>
                        </a:spcBef>
                        <a:buFont typeface="Arial" pitchFamily="34" charset="0"/>
                        <a:buNone/>
                      </a:pPr>
                      <a:r>
                        <a:rPr lang="fr-FR" sz="2400" baseline="0">
                          <a:solidFill>
                            <a:srgbClr val="19325C"/>
                          </a:solidFill>
                          <a:latin typeface="Salesforce Sans" panose="020B0505020202020203" pitchFamily="34" charset="0"/>
                          <a:cs typeface="Arial" pitchFamily="34" charset="0"/>
                        </a:rPr>
                        <a:t>Afficher et modifier les requêtes du Support produit</a:t>
                      </a:r>
                    </a:p>
                  </a:txBody>
                  <a:tcPr/>
                </a:tc>
                <a:tc>
                  <a:txBody>
                    <a:bodyPr/>
                    <a:lstStyle/>
                    <a:p>
                      <a:pPr indent="0" algn="l">
                        <a:lnSpc>
                          <a:spcPct val="100000"/>
                        </a:lnSpc>
                        <a:spcBef>
                          <a:spcPts val="0"/>
                        </a:spcBef>
                      </a:pPr>
                      <a:r>
                        <a:rPr lang="fr-FR" sz="2400" dirty="0">
                          <a:solidFill>
                            <a:srgbClr val="19325C"/>
                          </a:solidFill>
                          <a:latin typeface="Salesforce Sans" panose="020B0505020202020203" pitchFamily="34" charset="0"/>
                          <a:cs typeface="Arial" pitchFamily="34" charset="0"/>
                        </a:rPr>
                        <a:t>Processus de support produit</a:t>
                      </a:r>
                    </a:p>
                  </a:txBody>
                  <a:tcPr/>
                </a:tc>
                <a:tc>
                  <a:txBody>
                    <a:bodyPr/>
                    <a:lstStyle/>
                    <a:p>
                      <a:pPr marL="0" indent="0" algn="l">
                        <a:lnSpc>
                          <a:spcPct val="100000"/>
                        </a:lnSpc>
                        <a:spcBef>
                          <a:spcPts val="0"/>
                        </a:spcBef>
                        <a:buFont typeface="Arial" pitchFamily="34" charset="0"/>
                        <a:buNone/>
                      </a:pPr>
                      <a:r>
                        <a:rPr lang="fr-FR" sz="2400" baseline="0" dirty="0">
                          <a:solidFill>
                            <a:srgbClr val="19325C"/>
                          </a:solidFill>
                          <a:latin typeface="Salesforce Sans" panose="020B0505020202020203" pitchFamily="34" charset="0"/>
                          <a:cs typeface="Arial" pitchFamily="34" charset="0"/>
                        </a:rPr>
                        <a:t>Présentation de page de </a:t>
                      </a:r>
                      <a:r>
                        <a:rPr lang="fr-FR" sz="2400" baseline="0" dirty="0" smtClean="0">
                          <a:solidFill>
                            <a:srgbClr val="19325C"/>
                          </a:solidFill>
                          <a:latin typeface="Salesforce Sans" panose="020B0505020202020203" pitchFamily="34" charset="0"/>
                          <a:cs typeface="Arial" pitchFamily="34" charset="0"/>
                        </a:rPr>
                        <a:t>la</a:t>
                      </a:r>
                      <a:r>
                        <a:rPr lang="pl-PL" sz="2400" baseline="0" dirty="0" smtClean="0">
                          <a:solidFill>
                            <a:srgbClr val="19325C"/>
                          </a:solidFill>
                          <a:latin typeface="Salesforce Sans" panose="020B0505020202020203" pitchFamily="34" charset="0"/>
                          <a:cs typeface="Arial" pitchFamily="34" charset="0"/>
                        </a:rPr>
                        <a:t> </a:t>
                      </a:r>
                      <a:r>
                        <a:rPr lang="fr-FR" sz="2400" baseline="0" dirty="0" smtClean="0">
                          <a:solidFill>
                            <a:srgbClr val="19325C"/>
                          </a:solidFill>
                          <a:latin typeface="Salesforce Sans" panose="020B0505020202020203" pitchFamily="34" charset="0"/>
                          <a:cs typeface="Arial" pitchFamily="34" charset="0"/>
                        </a:rPr>
                        <a:t>requête </a:t>
                      </a:r>
                      <a:r>
                        <a:rPr lang="fr-FR" sz="2400" baseline="0" dirty="0">
                          <a:solidFill>
                            <a:srgbClr val="19325C"/>
                          </a:solidFill>
                          <a:latin typeface="Salesforce Sans" panose="020B0505020202020203" pitchFamily="34" charset="0"/>
                          <a:cs typeface="Arial" pitchFamily="34" charset="0"/>
                        </a:rPr>
                        <a:t>du Support produit</a:t>
                      </a:r>
                    </a:p>
                  </a:txBody>
                  <a:tcPr/>
                </a:tc>
                <a:tc>
                  <a:txBody>
                    <a:bodyPr/>
                    <a:lstStyle/>
                    <a:p>
                      <a:pPr marL="0" indent="0" algn="l">
                        <a:lnSpc>
                          <a:spcPct val="100000"/>
                        </a:lnSpc>
                        <a:spcBef>
                          <a:spcPts val="0"/>
                        </a:spcBef>
                        <a:buFont typeface="Arial" pitchFamily="34" charset="0"/>
                        <a:buNone/>
                      </a:pPr>
                      <a:r>
                        <a:rPr lang="fr-FR" sz="2400" baseline="0">
                          <a:solidFill>
                            <a:srgbClr val="19325C"/>
                          </a:solidFill>
                          <a:latin typeface="Salesforce Sans" panose="020B0505020202020203" pitchFamily="34" charset="0"/>
                          <a:cs typeface="Arial" pitchFamily="34" charset="0"/>
                        </a:rPr>
                        <a:t>Tous</a:t>
                      </a:r>
                    </a:p>
                  </a:txBody>
                  <a:tcPr/>
                </a:tc>
                <a:extLst>
                  <a:ext uri="{0D108BD9-81ED-4DB2-BD59-A6C34878D82A}">
                    <a16:rowId xmlns:a16="http://schemas.microsoft.com/office/drawing/2014/main" xmlns="" val="10001"/>
                  </a:ext>
                </a:extLst>
              </a:tr>
              <a:tr h="352117">
                <a:tc>
                  <a:txBody>
                    <a:bodyPr/>
                    <a:lstStyle/>
                    <a:p>
                      <a:pPr marL="0" indent="0" algn="l">
                        <a:lnSpc>
                          <a:spcPct val="100000"/>
                        </a:lnSpc>
                        <a:spcBef>
                          <a:spcPts val="0"/>
                        </a:spcBef>
                        <a:buFont typeface="Arial" pitchFamily="34" charset="0"/>
                        <a:buNone/>
                      </a:pPr>
                      <a:r>
                        <a:rPr lang="fr-FR" sz="2400" baseline="0" dirty="0">
                          <a:solidFill>
                            <a:srgbClr val="19325C"/>
                          </a:solidFill>
                          <a:latin typeface="Salesforce Sans" panose="020B0505020202020203" pitchFamily="34" charset="0"/>
                          <a:cs typeface="Arial" pitchFamily="34" charset="0"/>
                        </a:rPr>
                        <a:t>Demande de </a:t>
                      </a:r>
                      <a:r>
                        <a:rPr lang="fr-FR" sz="2400" baseline="0" dirty="0" err="1" smtClean="0">
                          <a:solidFill>
                            <a:srgbClr val="19325C"/>
                          </a:solidFill>
                          <a:latin typeface="Salesforce Sans" panose="020B0505020202020203" pitchFamily="34" charset="0"/>
                          <a:cs typeface="Arial" pitchFamily="34" charset="0"/>
                        </a:rPr>
                        <a:t>rensei</a:t>
                      </a:r>
                      <a:r>
                        <a:rPr lang="pl-PL" sz="2400" baseline="0" dirty="0" smtClean="0">
                          <a:solidFill>
                            <a:srgbClr val="19325C"/>
                          </a:solidFill>
                          <a:latin typeface="Salesforce Sans" panose="020B0505020202020203" pitchFamily="34" charset="0"/>
                          <a:cs typeface="Arial" pitchFamily="34" charset="0"/>
                        </a:rPr>
                        <a:t>-</a:t>
                      </a:r>
                      <a:r>
                        <a:rPr lang="fr-FR" sz="2400" baseline="0" dirty="0" err="1" smtClean="0">
                          <a:solidFill>
                            <a:srgbClr val="19325C"/>
                          </a:solidFill>
                          <a:latin typeface="Salesforce Sans" panose="020B0505020202020203" pitchFamily="34" charset="0"/>
                          <a:cs typeface="Arial" pitchFamily="34" charset="0"/>
                        </a:rPr>
                        <a:t>gnement</a:t>
                      </a:r>
                      <a:endParaRPr lang="fr-FR" sz="2400" baseline="0" dirty="0">
                        <a:solidFill>
                          <a:srgbClr val="19325C"/>
                        </a:solidFill>
                        <a:latin typeface="Salesforce Sans" panose="020B0505020202020203" pitchFamily="34" charset="0"/>
                        <a:cs typeface="Arial" pitchFamily="34" charset="0"/>
                      </a:endParaRPr>
                    </a:p>
                  </a:txBody>
                  <a:tcPr/>
                </a:tc>
                <a:tc>
                  <a:txBody>
                    <a:bodyPr/>
                    <a:lstStyle/>
                    <a:p>
                      <a:pPr marL="0" indent="0" algn="l">
                        <a:lnSpc>
                          <a:spcPct val="100000"/>
                        </a:lnSpc>
                        <a:spcBef>
                          <a:spcPts val="0"/>
                        </a:spcBef>
                        <a:buFont typeface="Arial" pitchFamily="34" charset="0"/>
                        <a:buNone/>
                      </a:pPr>
                      <a:r>
                        <a:rPr lang="fr-FR" sz="2400" baseline="0" dirty="0">
                          <a:solidFill>
                            <a:srgbClr val="19325C"/>
                          </a:solidFill>
                          <a:latin typeface="Salesforce Sans" panose="020B0505020202020203" pitchFamily="34" charset="0"/>
                          <a:cs typeface="Arial" pitchFamily="34" charset="0"/>
                        </a:rPr>
                        <a:t>Type</a:t>
                      </a:r>
                      <a:r>
                        <a:rPr lang="fr-FR" sz="2400" dirty="0">
                          <a:solidFill>
                            <a:srgbClr val="19325C"/>
                          </a:solidFill>
                          <a:latin typeface="Salesforce Sans" panose="020B0505020202020203" pitchFamily="34" charset="0"/>
                          <a:cs typeface="Arial" pitchFamily="34" charset="0"/>
                        </a:rPr>
                        <a:t> </a:t>
                      </a:r>
                      <a:br>
                        <a:rPr lang="fr-FR" sz="2400" dirty="0">
                          <a:solidFill>
                            <a:srgbClr val="19325C"/>
                          </a:solidFill>
                          <a:latin typeface="Salesforce Sans" panose="020B0505020202020203" pitchFamily="34" charset="0"/>
                          <a:cs typeface="Arial" pitchFamily="34" charset="0"/>
                        </a:rPr>
                      </a:br>
                      <a:r>
                        <a:rPr lang="fr-FR" sz="2400" dirty="0" smtClean="0">
                          <a:solidFill>
                            <a:srgbClr val="19325C"/>
                          </a:solidFill>
                          <a:latin typeface="Salesforce Sans" panose="020B0505020202020203" pitchFamily="34" charset="0"/>
                          <a:cs typeface="Arial" pitchFamily="34" charset="0"/>
                        </a:rPr>
                        <a:t>d'enregistrement </a:t>
                      </a:r>
                      <a:r>
                        <a:rPr lang="fr-FR" sz="2400" dirty="0">
                          <a:solidFill>
                            <a:srgbClr val="19325C"/>
                          </a:solidFill>
                          <a:latin typeface="Salesforce Sans" panose="020B0505020202020203" pitchFamily="34" charset="0"/>
                          <a:cs typeface="Arial" pitchFamily="34" charset="0"/>
                        </a:rPr>
                        <a:t>de la demande</a:t>
                      </a:r>
                    </a:p>
                  </a:txBody>
                  <a:tcPr/>
                </a:tc>
                <a:tc>
                  <a:txBody>
                    <a:bodyPr/>
                    <a:lstStyle/>
                    <a:p>
                      <a:pPr marL="0" marR="0" lvl="1" indent="0" algn="l" defTabSz="873161" rtl="0" eaLnBrk="0" fontAlgn="auto" latinLnBrk="0" hangingPunct="0">
                        <a:lnSpc>
                          <a:spcPct val="100000"/>
                        </a:lnSpc>
                        <a:spcBef>
                          <a:spcPts val="0"/>
                        </a:spcBef>
                        <a:spcAft>
                          <a:spcPts val="0"/>
                        </a:spcAft>
                        <a:buClrTx/>
                        <a:buSzTx/>
                        <a:buFontTx/>
                        <a:buNone/>
                        <a:tabLst/>
                        <a:defRPr/>
                      </a:pPr>
                      <a:r>
                        <a:rPr lang="fr-FR" sz="2400">
                          <a:solidFill>
                            <a:srgbClr val="19325C"/>
                          </a:solidFill>
                          <a:latin typeface="Salesforce Sans" panose="020B0505020202020203" pitchFamily="34" charset="0"/>
                          <a:cs typeface="Arial" pitchFamily="34" charset="0"/>
                        </a:rPr>
                        <a:t>Processus </a:t>
                      </a:r>
                      <a:br>
                        <a:rPr lang="fr-FR" sz="2400">
                          <a:solidFill>
                            <a:srgbClr val="19325C"/>
                          </a:solidFill>
                          <a:latin typeface="Salesforce Sans" panose="020B0505020202020203" pitchFamily="34" charset="0"/>
                          <a:cs typeface="Arial" pitchFamily="34" charset="0"/>
                        </a:rPr>
                      </a:br>
                      <a:r>
                        <a:rPr lang="fr-FR" sz="2400">
                          <a:solidFill>
                            <a:srgbClr val="19325C"/>
                          </a:solidFill>
                          <a:latin typeface="Salesforce Sans" panose="020B0505020202020203" pitchFamily="34" charset="0"/>
                          <a:cs typeface="Arial" pitchFamily="34" charset="0"/>
                        </a:rPr>
                        <a:t>de demande</a:t>
                      </a:r>
                    </a:p>
                  </a:txBody>
                  <a:tcPr anchor="ctr"/>
                </a:tc>
                <a:tc>
                  <a:txBody>
                    <a:bodyPr/>
                    <a:lstStyle/>
                    <a:p>
                      <a:pPr marL="0" indent="0" algn="l">
                        <a:lnSpc>
                          <a:spcPct val="100000"/>
                        </a:lnSpc>
                        <a:spcBef>
                          <a:spcPts val="0"/>
                        </a:spcBef>
                        <a:buFont typeface="Arial" pitchFamily="34" charset="0"/>
                        <a:buNone/>
                      </a:pPr>
                      <a:r>
                        <a:rPr lang="fr-FR" sz="2400" baseline="0" dirty="0">
                          <a:solidFill>
                            <a:srgbClr val="19325C"/>
                          </a:solidFill>
                          <a:latin typeface="Salesforce Sans" panose="020B0505020202020203" pitchFamily="34" charset="0"/>
                          <a:cs typeface="Arial" pitchFamily="34" charset="0"/>
                        </a:rPr>
                        <a:t>Présentation de </a:t>
                      </a:r>
                      <a:r>
                        <a:rPr lang="fr-FR" sz="2400" baseline="0" dirty="0" smtClean="0">
                          <a:solidFill>
                            <a:srgbClr val="19325C"/>
                          </a:solidFill>
                          <a:latin typeface="Salesforce Sans" panose="020B0505020202020203" pitchFamily="34" charset="0"/>
                          <a:cs typeface="Arial" pitchFamily="34" charset="0"/>
                        </a:rPr>
                        <a:t>page</a:t>
                      </a:r>
                      <a:r>
                        <a:rPr lang="pl-PL" sz="2400" baseline="0" dirty="0" smtClean="0">
                          <a:solidFill>
                            <a:srgbClr val="19325C"/>
                          </a:solidFill>
                          <a:latin typeface="Salesforce Sans" panose="020B0505020202020203" pitchFamily="34" charset="0"/>
                          <a:cs typeface="Arial" pitchFamily="34" charset="0"/>
                        </a:rPr>
                        <a:t> </a:t>
                      </a:r>
                      <a:r>
                        <a:rPr lang="fr-FR" sz="2400" baseline="0" dirty="0" smtClean="0">
                          <a:solidFill>
                            <a:srgbClr val="19325C"/>
                          </a:solidFill>
                          <a:latin typeface="Salesforce Sans" panose="020B0505020202020203" pitchFamily="34" charset="0"/>
                          <a:cs typeface="Arial" pitchFamily="34" charset="0"/>
                        </a:rPr>
                        <a:t>des</a:t>
                      </a:r>
                      <a:r>
                        <a:rPr lang="pl-PL" sz="2400" baseline="0" dirty="0" smtClean="0">
                          <a:solidFill>
                            <a:srgbClr val="19325C"/>
                          </a:solidFill>
                          <a:latin typeface="Salesforce Sans" panose="020B0505020202020203" pitchFamily="34" charset="0"/>
                          <a:cs typeface="Arial" pitchFamily="34" charset="0"/>
                        </a:rPr>
                        <a:t> </a:t>
                      </a:r>
                      <a:r>
                        <a:rPr lang="fr-FR" sz="2400" baseline="0" dirty="0" smtClean="0">
                          <a:solidFill>
                            <a:srgbClr val="19325C"/>
                          </a:solidFill>
                          <a:latin typeface="Salesforce Sans" panose="020B0505020202020203" pitchFamily="34" charset="0"/>
                          <a:cs typeface="Arial" pitchFamily="34" charset="0"/>
                        </a:rPr>
                        <a:t>requêtes </a:t>
                      </a:r>
                      <a:r>
                        <a:rPr lang="fr-FR" sz="2400" baseline="0" dirty="0">
                          <a:solidFill>
                            <a:srgbClr val="19325C"/>
                          </a:solidFill>
                          <a:latin typeface="Salesforce Sans" panose="020B0505020202020203" pitchFamily="34" charset="0"/>
                          <a:cs typeface="Arial" pitchFamily="34" charset="0"/>
                        </a:rPr>
                        <a:t>de Demande</a:t>
                      </a:r>
                    </a:p>
                  </a:txBody>
                  <a:tcPr/>
                </a:tc>
                <a:tc>
                  <a:txBody>
                    <a:bodyPr/>
                    <a:lstStyle/>
                    <a:p>
                      <a:pPr marL="0" indent="0" algn="l">
                        <a:lnSpc>
                          <a:spcPct val="100000"/>
                        </a:lnSpc>
                        <a:spcBef>
                          <a:spcPts val="0"/>
                        </a:spcBef>
                        <a:buFont typeface="Arial" pitchFamily="34" charset="0"/>
                        <a:buNone/>
                      </a:pPr>
                      <a:r>
                        <a:rPr lang="fr-FR" sz="2400" baseline="0" dirty="0">
                          <a:solidFill>
                            <a:srgbClr val="19325C"/>
                          </a:solidFill>
                          <a:latin typeface="Salesforce Sans" panose="020B0505020202020203" pitchFamily="34" charset="0"/>
                          <a:cs typeface="Arial" pitchFamily="34" charset="0"/>
                        </a:rPr>
                        <a:t>Tous</a:t>
                      </a: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96603228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j-lt"/>
              </a:rPr>
              <a:t>Module 9 : Gestion du processus de support</a:t>
            </a:r>
          </a:p>
        </p:txBody>
      </p:sp>
      <p:sp>
        <p:nvSpPr>
          <p:cNvPr id="3" name="Text Placeholder 2"/>
          <p:cNvSpPr>
            <a:spLocks noGrp="1"/>
          </p:cNvSpPr>
          <p:nvPr>
            <p:ph type="body" sz="quarter" idx="13"/>
          </p:nvPr>
        </p:nvSpPr>
        <p:spPr>
          <a:xfrm>
            <a:off x="455732" y="1371600"/>
            <a:ext cx="8571536" cy="3666565"/>
          </a:xfrm>
        </p:spPr>
        <p:txBody>
          <a:bodyPr/>
          <a:lstStyle/>
          <a:p>
            <a:pPr marL="342900" lvl="1" indent="-342900">
              <a:spcBef>
                <a:spcPts val="900"/>
              </a:spcBef>
              <a:buFont typeface="Arial" panose="020B0604020202020204" pitchFamily="34" charset="0"/>
              <a:buChar char="•"/>
            </a:pPr>
            <a:r>
              <a:rPr lang="fr-FR" dirty="0">
                <a:latin typeface="+mn-lt"/>
              </a:rPr>
              <a:t>Gestion et résolution des requêtes</a:t>
            </a:r>
          </a:p>
          <a:p>
            <a:pPr marL="342900" lvl="1" indent="-342900">
              <a:spcBef>
                <a:spcPts val="900"/>
              </a:spcBef>
              <a:buFont typeface="Arial" panose="020B0604020202020204" pitchFamily="34" charset="0"/>
              <a:buChar char="•"/>
            </a:pPr>
            <a:r>
              <a:rPr lang="fr-FR" dirty="0">
                <a:latin typeface="+mn-lt"/>
              </a:rPr>
              <a:t>Personnalisation d'un processus de support</a:t>
            </a:r>
          </a:p>
          <a:p>
            <a:pPr marL="342900" lvl="1" indent="-342900">
              <a:spcBef>
                <a:spcPts val="900"/>
              </a:spcBef>
              <a:buFont typeface="Arial" panose="020B0604020202020204" pitchFamily="34" charset="0"/>
              <a:buChar char="•"/>
            </a:pPr>
            <a:r>
              <a:rPr lang="fr-FR" b="1" dirty="0">
                <a:latin typeface="+mn-lt"/>
              </a:rPr>
              <a:t>Automatisation du support</a:t>
            </a:r>
          </a:p>
          <a:p>
            <a:pPr marL="342900" lvl="1" indent="-342900">
              <a:spcBef>
                <a:spcPts val="900"/>
              </a:spcBef>
              <a:buFont typeface="Arial" panose="020B0604020202020204" pitchFamily="34" charset="0"/>
              <a:buChar char="•"/>
            </a:pPr>
            <a:r>
              <a:rPr lang="fr-FR" dirty="0">
                <a:latin typeface="+mn-lt"/>
              </a:rPr>
              <a:t>Compréhension de la console </a:t>
            </a:r>
            <a:r>
              <a:rPr lang="fr-FR" dirty="0" err="1">
                <a:latin typeface="+mn-lt"/>
              </a:rPr>
              <a:t>Salesforce</a:t>
            </a:r>
            <a:r>
              <a:rPr lang="fr-FR" dirty="0">
                <a:latin typeface="+mn-lt"/>
              </a:rPr>
              <a:t> pour le service</a:t>
            </a:r>
            <a:endParaRPr lang="fr-FR" dirty="0" smtClean="0">
              <a:latin typeface="+mn-lt"/>
            </a:endParaRPr>
          </a:p>
          <a:p>
            <a:pPr marL="342900" lvl="1" indent="-342900">
              <a:spcBef>
                <a:spcPts val="900"/>
              </a:spcBef>
              <a:buFont typeface="Arial" panose="020B0604020202020204" pitchFamily="34" charset="0"/>
              <a:buChar char="•"/>
            </a:pPr>
            <a:r>
              <a:rPr lang="fr-FR" dirty="0" smtClean="0">
                <a:latin typeface="+mn-lt"/>
              </a:rPr>
              <a:t>Collaboration dans Service Cloud</a:t>
            </a:r>
          </a:p>
          <a:p>
            <a:pPr marL="342900" lvl="1" indent="-342900">
              <a:spcBef>
                <a:spcPts val="900"/>
              </a:spcBef>
              <a:buFont typeface="Arial" panose="020B0604020202020204" pitchFamily="34" charset="0"/>
              <a:buChar char="•"/>
            </a:pPr>
            <a:r>
              <a:rPr lang="fr-FR" dirty="0" smtClean="0">
                <a:latin typeface="+mn-lt"/>
              </a:rPr>
              <a:t>Analyse </a:t>
            </a:r>
            <a:r>
              <a:rPr lang="fr-FR" dirty="0">
                <a:latin typeface="+mn-lt"/>
              </a:rPr>
              <a:t>des données </a:t>
            </a:r>
            <a:r>
              <a:rPr lang="fr-FR" dirty="0" smtClean="0">
                <a:latin typeface="+mn-lt"/>
              </a:rPr>
              <a:t>d'assistance</a:t>
            </a:r>
            <a:endParaRPr lang="fr-FR" dirty="0">
              <a:latin typeface="+mn-lt"/>
            </a:endParaRP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449</a:t>
            </a:fld>
            <a:endParaRPr lang="en-US"/>
          </a:p>
        </p:txBody>
      </p:sp>
    </p:spTree>
    <p:extLst>
      <p:ext uri="{BB962C8B-B14F-4D97-AF65-F5344CB8AC3E}">
        <p14:creationId xmlns:p14="http://schemas.microsoft.com/office/powerpoint/2010/main" val="1188371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vert="horz" lIns="91440" tIns="45720" rIns="91440" bIns="45720" rtlCol="0" anchor="ctr"/>
          <a:lstStyle/>
          <a:p>
            <a:fld id="{19FD02D3-6C23-404C-A7B3-DAB79F5D63D7}" type="slidenum">
              <a:rPr lang="en-US"/>
              <a:pPr/>
              <a:t>45</a:t>
            </a:fld>
            <a:endParaRPr lang="en-US"/>
          </a:p>
        </p:txBody>
      </p:sp>
      <p:sp>
        <p:nvSpPr>
          <p:cNvPr id="3" name="Text Placeholder 2"/>
          <p:cNvSpPr>
            <a:spLocks noGrp="1"/>
          </p:cNvSpPr>
          <p:nvPr>
            <p:ph type="body" sz="quarter" idx="11"/>
          </p:nvPr>
        </p:nvSpPr>
        <p:spPr/>
        <p:txBody>
          <a:bodyPr/>
          <a:lstStyle/>
          <a:p>
            <a:r>
              <a:rPr lang="fr-FR"/>
              <a:t>Que sont les paramètres de la société ?</a:t>
            </a:r>
          </a:p>
        </p:txBody>
      </p:sp>
      <p:sp>
        <p:nvSpPr>
          <p:cNvPr id="4" name="Rectangle 3"/>
          <p:cNvSpPr/>
          <p:nvPr/>
        </p:nvSpPr>
        <p:spPr bwMode="auto">
          <a:xfrm>
            <a:off x="0" y="921837"/>
            <a:ext cx="12192000" cy="1052784"/>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noAutofit/>
          </a:bodyPr>
          <a:lstStyle/>
          <a:p>
            <a:pPr algn="l"/>
            <a:r>
              <a:rPr lang="fr-FR" sz="2000" b="1" cap="all" dirty="0">
                <a:solidFill>
                  <a:srgbClr val="19325C"/>
                </a:solidFill>
                <a:latin typeface="Salesforce Sans" panose="020B0505020202020203" pitchFamily="34" charset="0"/>
                <a:cs typeface="Arial" panose="020B0604020202020204" pitchFamily="34" charset="0"/>
              </a:rPr>
              <a:t>DÉFINITION :</a:t>
            </a:r>
          </a:p>
          <a:p>
            <a:r>
              <a:rPr lang="fr-FR" sz="2000" dirty="0">
                <a:solidFill>
                  <a:srgbClr val="19325C"/>
                </a:solidFill>
                <a:latin typeface="Salesforce Sans" panose="020B0505020202020203" pitchFamily="34" charset="0"/>
              </a:rPr>
              <a:t>Ensemble de </a:t>
            </a:r>
            <a:r>
              <a:rPr lang="fr-FR" sz="2000" dirty="0" smtClean="0">
                <a:solidFill>
                  <a:srgbClr val="19325C"/>
                </a:solidFill>
                <a:latin typeface="Salesforce Sans" panose="020B0505020202020203" pitchFamily="34" charset="0"/>
              </a:rPr>
              <a:t>données </a:t>
            </a:r>
            <a:r>
              <a:rPr lang="fr-FR" sz="2000" dirty="0">
                <a:solidFill>
                  <a:srgbClr val="19325C"/>
                </a:solidFill>
                <a:latin typeface="Salesforce Sans" panose="020B0505020202020203" pitchFamily="34" charset="0"/>
              </a:rPr>
              <a:t>relatives à votre organisation, saisies pour la plupart au moment de la signature du contrat.</a:t>
            </a:r>
          </a:p>
        </p:txBody>
      </p:sp>
      <p:grpSp>
        <p:nvGrpSpPr>
          <p:cNvPr id="5" name="Group 4"/>
          <p:cNvGrpSpPr/>
          <p:nvPr/>
        </p:nvGrpSpPr>
        <p:grpSpPr>
          <a:xfrm>
            <a:off x="64543" y="1025955"/>
            <a:ext cx="402199" cy="324907"/>
            <a:chOff x="520156" y="1439382"/>
            <a:chExt cx="402199" cy="324907"/>
          </a:xfrm>
        </p:grpSpPr>
        <p:sp>
          <p:nvSpPr>
            <p:cNvPr id="6"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bwMode="auto">
          <a:xfrm>
            <a:off x="0" y="6028753"/>
            <a:ext cx="12192000"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latin typeface="Salesforce Sans" panose="020B0505020202020203" pitchFamily="34" charset="0"/>
              </a:rPr>
              <a:t>Configuration | Paramètres de la société</a:t>
            </a:r>
          </a:p>
        </p:txBody>
      </p:sp>
      <p:sp>
        <p:nvSpPr>
          <p:cNvPr id="13" name="Freeform 202"/>
          <p:cNvSpPr>
            <a:spLocks noEditPoints="1"/>
          </p:cNvSpPr>
          <p:nvPr/>
        </p:nvSpPr>
        <p:spPr bwMode="auto">
          <a:xfrm flipH="1">
            <a:off x="143266" y="6105100"/>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
        <p:nvSpPr>
          <p:cNvPr id="14" name="Freeform: Shape 13"/>
          <p:cNvSpPr/>
          <p:nvPr/>
        </p:nvSpPr>
        <p:spPr>
          <a:xfrm>
            <a:off x="1126417" y="2025132"/>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rgbClr val="0081B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ndParaRPr>
          </a:p>
        </p:txBody>
      </p:sp>
      <p:sp>
        <p:nvSpPr>
          <p:cNvPr id="15" name="Freeform: Shape 14"/>
          <p:cNvSpPr/>
          <p:nvPr/>
        </p:nvSpPr>
        <p:spPr>
          <a:xfrm>
            <a:off x="4481085" y="2025132"/>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rgbClr val="0081B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a typeface="MS PGothic" charset="-128"/>
              <a:cs typeface="MS PGothic" charset="-128"/>
            </a:endParaRPr>
          </a:p>
        </p:txBody>
      </p:sp>
      <p:sp>
        <p:nvSpPr>
          <p:cNvPr id="16" name="Freeform: Shape 15"/>
          <p:cNvSpPr/>
          <p:nvPr/>
        </p:nvSpPr>
        <p:spPr>
          <a:xfrm>
            <a:off x="1234985" y="2944356"/>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marL="0" lvl="0" indent="0" algn="ctr" defTabSz="800100">
              <a:lnSpc>
                <a:spcPct val="90000"/>
              </a:lnSpc>
              <a:spcBef>
                <a:spcPct val="0"/>
              </a:spcBef>
              <a:spcAft>
                <a:spcPct val="35000"/>
              </a:spcAft>
              <a:buNone/>
            </a:pPr>
            <a:r>
              <a:rPr lang="fr-FR" sz="2000" b="1">
                <a:solidFill>
                  <a:srgbClr val="19325C"/>
                </a:solidFill>
                <a:ea typeface="MS PGothic" charset="-128"/>
                <a:cs typeface="MS PGothic" charset="-128"/>
              </a:rPr>
              <a:t>Nom et adresse</a:t>
            </a:r>
          </a:p>
        </p:txBody>
      </p:sp>
      <p:sp>
        <p:nvSpPr>
          <p:cNvPr id="17" name="Freeform: Shape 16"/>
          <p:cNvSpPr/>
          <p:nvPr/>
        </p:nvSpPr>
        <p:spPr>
          <a:xfrm>
            <a:off x="1234985" y="3444264"/>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marL="0" lvl="0" indent="0" algn="ctr" defTabSz="800100">
              <a:lnSpc>
                <a:spcPct val="90000"/>
              </a:lnSpc>
              <a:spcBef>
                <a:spcPct val="0"/>
              </a:spcBef>
              <a:spcAft>
                <a:spcPct val="35000"/>
              </a:spcAft>
              <a:buNone/>
            </a:pPr>
            <a:r>
              <a:rPr lang="fr-FR" sz="2000" b="1" dirty="0">
                <a:solidFill>
                  <a:srgbClr val="19325C"/>
                </a:solidFill>
                <a:ea typeface="MS PGothic" charset="-128"/>
                <a:cs typeface="MS PGothic" charset="-128"/>
              </a:rPr>
              <a:t>Contact principal</a:t>
            </a:r>
          </a:p>
        </p:txBody>
      </p:sp>
      <p:sp>
        <p:nvSpPr>
          <p:cNvPr id="18" name="Freeform: Shape 17"/>
          <p:cNvSpPr/>
          <p:nvPr/>
        </p:nvSpPr>
        <p:spPr>
          <a:xfrm>
            <a:off x="1234985" y="3944172"/>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45632" rIns="0" bIns="45632" numCol="1" spcCol="1270" anchor="ctr" anchorCtr="0">
            <a:noAutofit/>
          </a:bodyPr>
          <a:lstStyle/>
          <a:p>
            <a:pPr marL="0" lvl="0" indent="0" algn="ctr" defTabSz="800100">
              <a:lnSpc>
                <a:spcPct val="90000"/>
              </a:lnSpc>
              <a:spcBef>
                <a:spcPct val="0"/>
              </a:spcBef>
              <a:spcAft>
                <a:spcPct val="35000"/>
              </a:spcAft>
              <a:buNone/>
            </a:pPr>
            <a:r>
              <a:rPr lang="fr-FR" sz="2000" b="1" spc="-20" dirty="0">
                <a:solidFill>
                  <a:srgbClr val="19325C"/>
                </a:solidFill>
                <a:ea typeface="MS PGothic" charset="-128"/>
                <a:cs typeface="MS PGothic" charset="-128"/>
              </a:rPr>
              <a:t>Localisation par défaut</a:t>
            </a:r>
          </a:p>
        </p:txBody>
      </p:sp>
      <p:sp>
        <p:nvSpPr>
          <p:cNvPr id="19" name="Freeform: Shape 18"/>
          <p:cNvSpPr/>
          <p:nvPr/>
        </p:nvSpPr>
        <p:spPr>
          <a:xfrm>
            <a:off x="1234985" y="4444080"/>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marL="0" lvl="0" indent="0" algn="ctr" defTabSz="800100">
              <a:lnSpc>
                <a:spcPct val="90000"/>
              </a:lnSpc>
              <a:spcBef>
                <a:spcPct val="0"/>
              </a:spcBef>
              <a:spcAft>
                <a:spcPct val="35000"/>
              </a:spcAft>
              <a:buNone/>
            </a:pPr>
            <a:r>
              <a:rPr lang="fr-FR" sz="2000" b="1">
                <a:solidFill>
                  <a:srgbClr val="19325C"/>
                </a:solidFill>
                <a:ea typeface="MS PGothic" charset="-128"/>
                <a:cs typeface="MS PGothic" charset="-128"/>
              </a:rPr>
              <a:t>Devise par défaut</a:t>
            </a:r>
          </a:p>
        </p:txBody>
      </p:sp>
      <p:sp>
        <p:nvSpPr>
          <p:cNvPr id="20" name="Freeform: Shape 19"/>
          <p:cNvSpPr/>
          <p:nvPr/>
        </p:nvSpPr>
        <p:spPr>
          <a:xfrm>
            <a:off x="1234985" y="4943988"/>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marL="0" lvl="0" indent="0" algn="ctr" defTabSz="800100">
              <a:lnSpc>
                <a:spcPct val="90000"/>
              </a:lnSpc>
              <a:spcBef>
                <a:spcPct val="0"/>
              </a:spcBef>
              <a:spcAft>
                <a:spcPct val="35000"/>
              </a:spcAft>
              <a:buNone/>
            </a:pPr>
            <a:r>
              <a:rPr lang="fr-FR" sz="2000" b="1">
                <a:solidFill>
                  <a:srgbClr val="19325C"/>
                </a:solidFill>
                <a:ea typeface="MS PGothic" charset="-128"/>
                <a:cs typeface="MS PGothic" charset="-128"/>
              </a:rPr>
              <a:t>Stockage utilisé</a:t>
            </a:r>
          </a:p>
        </p:txBody>
      </p:sp>
      <p:sp>
        <p:nvSpPr>
          <p:cNvPr id="21" name="Freeform: Shape 20"/>
          <p:cNvSpPr/>
          <p:nvPr/>
        </p:nvSpPr>
        <p:spPr>
          <a:xfrm>
            <a:off x="1234985" y="5472470"/>
            <a:ext cx="2975370"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57062" tIns="45632" rIns="57062" bIns="45632" numCol="1" spcCol="1270" anchor="ctr" anchorCtr="0">
            <a:noAutofit/>
          </a:bodyPr>
          <a:lstStyle/>
          <a:p>
            <a:pPr marL="0" lvl="0" indent="0" algn="ctr" defTabSz="800100">
              <a:lnSpc>
                <a:spcPct val="90000"/>
              </a:lnSpc>
              <a:spcBef>
                <a:spcPct val="0"/>
              </a:spcBef>
              <a:spcAft>
                <a:spcPct val="35000"/>
              </a:spcAft>
              <a:buNone/>
            </a:pPr>
            <a:r>
              <a:rPr lang="fr-FR" sz="2000" b="1">
                <a:solidFill>
                  <a:srgbClr val="19325C"/>
                </a:solidFill>
                <a:ea typeface="MS PGothic" charset="-128"/>
                <a:cs typeface="MS PGothic" charset="-128"/>
              </a:rPr>
              <a:t>Licences disponibles</a:t>
            </a:r>
          </a:p>
        </p:txBody>
      </p:sp>
      <p:sp>
        <p:nvSpPr>
          <p:cNvPr id="22" name="Freeform: Shape 21"/>
          <p:cNvSpPr/>
          <p:nvPr/>
        </p:nvSpPr>
        <p:spPr>
          <a:xfrm>
            <a:off x="7835754" y="2025132"/>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rgbClr val="0081B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a typeface="MS PGothic" charset="-128"/>
              <a:cs typeface="MS PGothic" charset="-128"/>
            </a:endParaRPr>
          </a:p>
        </p:txBody>
      </p:sp>
      <p:sp>
        <p:nvSpPr>
          <p:cNvPr id="23" name="TextBox 22"/>
          <p:cNvSpPr txBox="1"/>
          <p:nvPr/>
        </p:nvSpPr>
        <p:spPr>
          <a:xfrm>
            <a:off x="1520558" y="2092301"/>
            <a:ext cx="2441549" cy="830997"/>
          </a:xfrm>
          <a:prstGeom prst="rect">
            <a:avLst/>
          </a:prstGeom>
          <a:noFill/>
          <a:ln>
            <a:noFill/>
          </a:ln>
        </p:spPr>
        <p:txBody>
          <a:bodyPr wrap="square" rtlCol="0">
            <a:spAutoFit/>
          </a:bodyPr>
          <a:lstStyle/>
          <a:p>
            <a:pPr algn="ctr"/>
            <a:r>
              <a:rPr lang="fr-FR" sz="2400" b="1" dirty="0">
                <a:solidFill>
                  <a:schemeClr val="bg1"/>
                </a:solidFill>
                <a:ea typeface="MS PGothic" charset="-128"/>
                <a:cs typeface="MS PGothic" charset="-128"/>
              </a:rPr>
              <a:t>Données </a:t>
            </a:r>
            <a:r>
              <a:rPr lang="fr-FR" sz="2400" b="1" dirty="0" smtClean="0">
                <a:solidFill>
                  <a:schemeClr val="bg1"/>
                </a:solidFill>
                <a:ea typeface="MS PGothic" charset="-128"/>
                <a:cs typeface="MS PGothic" charset="-128"/>
              </a:rPr>
              <a:t>d'entreprise</a:t>
            </a:r>
            <a:endParaRPr lang="fr-FR" sz="2400" b="1" dirty="0">
              <a:solidFill>
                <a:schemeClr val="bg1"/>
              </a:solidFill>
              <a:ea typeface="MS PGothic" charset="-128"/>
              <a:cs typeface="MS PGothic" charset="-128"/>
            </a:endParaRPr>
          </a:p>
        </p:txBody>
      </p:sp>
      <p:sp>
        <p:nvSpPr>
          <p:cNvPr id="24" name="TextBox 23"/>
          <p:cNvSpPr txBox="1"/>
          <p:nvPr/>
        </p:nvSpPr>
        <p:spPr>
          <a:xfrm>
            <a:off x="8083987" y="2092301"/>
            <a:ext cx="2733366" cy="757580"/>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fr-FR" sz="2400" b="1" dirty="0" smtClean="0">
                <a:solidFill>
                  <a:schemeClr val="bg1"/>
                </a:solidFill>
                <a:ea typeface="MS PGothic" charset="-128"/>
                <a:cs typeface="MS PGothic" charset="-128"/>
              </a:rPr>
              <a:t>Données</a:t>
            </a:r>
            <a:r>
              <a:rPr lang="pl-PL" sz="2400" b="1" dirty="0" smtClean="0">
                <a:solidFill>
                  <a:schemeClr val="bg1"/>
                </a:solidFill>
                <a:ea typeface="MS PGothic" charset="-128"/>
                <a:cs typeface="MS PGothic" charset="-128"/>
              </a:rPr>
              <a:t> </a:t>
            </a:r>
            <a:r>
              <a:rPr lang="fr-FR" sz="2400" b="1" dirty="0" smtClean="0">
                <a:solidFill>
                  <a:schemeClr val="bg1"/>
                </a:solidFill>
                <a:ea typeface="MS PGothic" charset="-128"/>
                <a:cs typeface="MS PGothic" charset="-128"/>
              </a:rPr>
              <a:t>du </a:t>
            </a:r>
            <a:r>
              <a:rPr lang="fr-FR" sz="2400" b="1" dirty="0">
                <a:solidFill>
                  <a:schemeClr val="bg1"/>
                </a:solidFill>
                <a:ea typeface="MS PGothic" charset="-128"/>
                <a:cs typeface="MS PGothic" charset="-128"/>
              </a:rPr>
              <a:t>service client</a:t>
            </a:r>
          </a:p>
        </p:txBody>
      </p:sp>
      <p:sp>
        <p:nvSpPr>
          <p:cNvPr id="25" name="TextBox 24"/>
          <p:cNvSpPr txBox="1"/>
          <p:nvPr/>
        </p:nvSpPr>
        <p:spPr>
          <a:xfrm>
            <a:off x="4875226" y="2092301"/>
            <a:ext cx="2441549" cy="757580"/>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fr-FR" sz="2400" b="1">
                <a:solidFill>
                  <a:schemeClr val="bg1"/>
                </a:solidFill>
                <a:ea typeface="MS PGothic" charset="-128"/>
                <a:cs typeface="MS PGothic" charset="-128"/>
              </a:rPr>
              <a:t>Données</a:t>
            </a:r>
            <a:br>
              <a:rPr lang="fr-FR" sz="2400" b="1">
                <a:solidFill>
                  <a:schemeClr val="bg1"/>
                </a:solidFill>
                <a:ea typeface="MS PGothic" charset="-128"/>
                <a:cs typeface="MS PGothic" charset="-128"/>
              </a:rPr>
            </a:br>
            <a:r>
              <a:rPr lang="fr-FR" sz="2400" b="1">
                <a:solidFill>
                  <a:schemeClr val="bg1"/>
                </a:solidFill>
                <a:ea typeface="MS PGothic" charset="-128"/>
                <a:cs typeface="MS PGothic" charset="-128"/>
              </a:rPr>
              <a:t>financières</a:t>
            </a:r>
          </a:p>
        </p:txBody>
      </p:sp>
      <p:sp>
        <p:nvSpPr>
          <p:cNvPr id="26" name="Rectangle: Rounded Corners 25"/>
          <p:cNvSpPr/>
          <p:nvPr/>
        </p:nvSpPr>
        <p:spPr bwMode="auto">
          <a:xfrm>
            <a:off x="4648200" y="3496044"/>
            <a:ext cx="2895602"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algn="ctr" defTabSz="800100">
              <a:lnSpc>
                <a:spcPct val="90000"/>
              </a:lnSpc>
              <a:spcBef>
                <a:spcPct val="0"/>
              </a:spcBef>
              <a:spcAft>
                <a:spcPct val="35000"/>
              </a:spcAft>
            </a:pPr>
            <a:r>
              <a:rPr lang="fr-FR" sz="2000" b="1">
                <a:solidFill>
                  <a:srgbClr val="19325C"/>
                </a:solidFill>
              </a:rPr>
              <a:t>Année fiscale</a:t>
            </a:r>
          </a:p>
        </p:txBody>
      </p:sp>
      <p:sp>
        <p:nvSpPr>
          <p:cNvPr id="27" name="Rectangle: Rounded Corners 26"/>
          <p:cNvSpPr/>
          <p:nvPr/>
        </p:nvSpPr>
        <p:spPr bwMode="auto">
          <a:xfrm>
            <a:off x="4648201" y="4142207"/>
            <a:ext cx="2895600"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lvl="0" algn="ctr" defTabSz="800100">
              <a:lnSpc>
                <a:spcPct val="90000"/>
              </a:lnSpc>
              <a:spcBef>
                <a:spcPct val="0"/>
              </a:spcBef>
              <a:spcAft>
                <a:spcPct val="35000"/>
              </a:spcAft>
            </a:pPr>
            <a:r>
              <a:rPr lang="fr-FR" sz="2000" b="1">
                <a:solidFill>
                  <a:srgbClr val="19325C"/>
                </a:solidFill>
              </a:rPr>
              <a:t>Devises</a:t>
            </a:r>
          </a:p>
        </p:txBody>
      </p:sp>
      <p:sp>
        <p:nvSpPr>
          <p:cNvPr id="28" name="Rectangle: Rounded Corners 27"/>
          <p:cNvSpPr/>
          <p:nvPr/>
        </p:nvSpPr>
        <p:spPr bwMode="auto">
          <a:xfrm>
            <a:off x="7999856" y="3444264"/>
            <a:ext cx="2901628"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lvl="0" algn="ctr" defTabSz="800100">
              <a:lnSpc>
                <a:spcPct val="90000"/>
              </a:lnSpc>
              <a:spcBef>
                <a:spcPct val="0"/>
              </a:spcBef>
              <a:spcAft>
                <a:spcPct val="35000"/>
              </a:spcAft>
            </a:pPr>
            <a:r>
              <a:rPr lang="fr-FR" sz="2000" b="1" dirty="0">
                <a:solidFill>
                  <a:srgbClr val="19325C"/>
                </a:solidFill>
              </a:rPr>
              <a:t>Horaires </a:t>
            </a:r>
            <a:r>
              <a:rPr lang="fr-FR" sz="2000" b="1" dirty="0" smtClean="0">
                <a:solidFill>
                  <a:srgbClr val="19325C"/>
                </a:solidFill>
              </a:rPr>
              <a:t>d'ouverture </a:t>
            </a:r>
            <a:endParaRPr lang="fr-FR" sz="2000" b="1" dirty="0">
              <a:solidFill>
                <a:srgbClr val="19325C"/>
              </a:solidFill>
            </a:endParaRPr>
          </a:p>
        </p:txBody>
      </p:sp>
      <p:sp>
        <p:nvSpPr>
          <p:cNvPr id="29" name="Rectangle: Rounded Corners 28"/>
          <p:cNvSpPr/>
          <p:nvPr/>
        </p:nvSpPr>
        <p:spPr bwMode="auto">
          <a:xfrm>
            <a:off x="7999856" y="4090427"/>
            <a:ext cx="2901628"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83215" tIns="71785" rIns="83215" bIns="71785" numCol="1" spcCol="1270" anchor="ctr" anchorCtr="0">
            <a:noAutofit/>
          </a:bodyPr>
          <a:lstStyle/>
          <a:p>
            <a:pPr lvl="0" algn="ctr" defTabSz="800100">
              <a:lnSpc>
                <a:spcPct val="90000"/>
              </a:lnSpc>
              <a:spcBef>
                <a:spcPct val="0"/>
              </a:spcBef>
              <a:spcAft>
                <a:spcPct val="35000"/>
              </a:spcAft>
            </a:pPr>
            <a:r>
              <a:rPr lang="fr-FR" sz="2000" b="1">
                <a:solidFill>
                  <a:srgbClr val="19325C"/>
                </a:solidFill>
              </a:rPr>
              <a:t>Vacances</a:t>
            </a:r>
          </a:p>
        </p:txBody>
      </p:sp>
    </p:spTree>
    <p:extLst>
      <p:ext uri="{BB962C8B-B14F-4D97-AF65-F5344CB8AC3E}">
        <p14:creationId xmlns:p14="http://schemas.microsoft.com/office/powerpoint/2010/main" val="109854575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54781683"/>
              </p:ext>
            </p:extLst>
          </p:nvPr>
        </p:nvGraphicFramePr>
        <p:xfrm>
          <a:off x="1711207" y="1734924"/>
          <a:ext cx="8926668" cy="467909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r>
                        <a:rPr lang="fr-FR" sz="1800" b="0" dirty="0">
                          <a:solidFill>
                            <a:schemeClr val="tx1"/>
                          </a:solidFill>
                          <a:latin typeface="Salesforce Sans" panose="020B0505020202020203" pitchFamily="34" charset="0"/>
                          <a:ea typeface="Segoe UI" pitchFamily="34" charset="0"/>
                          <a:cs typeface="Segoe UI" pitchFamily="34" charset="0"/>
                        </a:rPr>
                        <a:t>Notre équipe de support passe trop de temps à convertir les demandes de support effectuées sur notre site en requêtes. Y </a:t>
                      </a:r>
                      <a:r>
                        <a:rPr lang="fr-FR" sz="1800" b="0" dirty="0" err="1">
                          <a:solidFill>
                            <a:schemeClr val="tx1"/>
                          </a:solidFill>
                          <a:latin typeface="Salesforce Sans" panose="020B0505020202020203" pitchFamily="34" charset="0"/>
                          <a:ea typeface="Segoe UI" pitchFamily="34" charset="0"/>
                          <a:cs typeface="Segoe UI" pitchFamily="34" charset="0"/>
                        </a:rPr>
                        <a:t>a-t-il</a:t>
                      </a:r>
                      <a:r>
                        <a:rPr lang="fr-FR" sz="1800" b="0" dirty="0">
                          <a:solidFill>
                            <a:schemeClr val="tx1"/>
                          </a:solidFill>
                          <a:latin typeface="Salesforce Sans" panose="020B0505020202020203" pitchFamily="34" charset="0"/>
                          <a:ea typeface="Segoe UI" pitchFamily="34" charset="0"/>
                          <a:cs typeface="Segoe UI" pitchFamily="34" charset="0"/>
                        </a:rPr>
                        <a:t> un moyen </a:t>
                      </a:r>
                      <a:r>
                        <a:rPr lang="fr-FR" sz="1800" b="0" dirty="0" smtClean="0">
                          <a:solidFill>
                            <a:schemeClr val="tx1"/>
                          </a:solidFill>
                          <a:latin typeface="Salesforce Sans" panose="020B0505020202020203" pitchFamily="34" charset="0"/>
                          <a:ea typeface="Segoe UI" pitchFamily="34" charset="0"/>
                          <a:cs typeface="Segoe UI" pitchFamily="34" charset="0"/>
                        </a:rPr>
                        <a:t>d'automatiser </a:t>
                      </a:r>
                      <a:r>
                        <a:rPr lang="fr-FR" sz="1800" b="0" dirty="0">
                          <a:solidFill>
                            <a:schemeClr val="tx1"/>
                          </a:solidFill>
                          <a:latin typeface="Salesforce Sans" panose="020B0505020202020203" pitchFamily="34" charset="0"/>
                          <a:ea typeface="Segoe UI" pitchFamily="34" charset="0"/>
                          <a:cs typeface="Segoe UI" pitchFamily="34" charset="0"/>
                        </a:rPr>
                        <a:t>cet effort ?</a:t>
                      </a:r>
                      <a:r>
                        <a:rPr lang="fr-FR" sz="1800" b="0" baseline="0" dirty="0">
                          <a:solidFill>
                            <a:schemeClr val="tx1"/>
                          </a:solidFill>
                          <a:latin typeface="Salesforce Sans" panose="020B0505020202020203" pitchFamily="34" charset="0"/>
                          <a:ea typeface="Segoe UI" pitchFamily="34" charset="0"/>
                          <a:cs typeface="Segoe UI" pitchFamily="34" charset="0"/>
                        </a:rPr>
                        <a:t> </a:t>
                      </a:r>
                      <a:r>
                        <a:rPr lang="fr-FR" sz="1800" b="0" dirty="0">
                          <a:solidFill>
                            <a:schemeClr val="tx1"/>
                          </a:solidFill>
                          <a:latin typeface="Salesforce Sans" panose="020B0505020202020203" pitchFamily="34" charset="0"/>
                          <a:ea typeface="Segoe UI" pitchFamily="34" charset="0"/>
                          <a:cs typeface="Segoe UI" pitchFamily="34" charset="0"/>
                        </a:rPr>
                        <a:t>Quelles sont nos options dans </a:t>
                      </a:r>
                      <a:r>
                        <a:rPr lang="fr-FR" sz="1800" b="0" dirty="0" err="1">
                          <a:solidFill>
                            <a:schemeClr val="tx1"/>
                          </a:solidFill>
                          <a:latin typeface="Salesforce Sans" panose="020B0505020202020203" pitchFamily="34" charset="0"/>
                          <a:ea typeface="Segoe UI" pitchFamily="34" charset="0"/>
                          <a:cs typeface="Segoe UI" pitchFamily="34" charset="0"/>
                        </a:rPr>
                        <a:t>Salesforce</a:t>
                      </a:r>
                      <a:r>
                        <a:rPr lang="fr-FR" sz="1800" b="0" dirty="0">
                          <a:solidFill>
                            <a:schemeClr val="tx1"/>
                          </a:solidFill>
                          <a:latin typeface="Salesforce Sans" panose="020B0505020202020203" pitchFamily="34" charset="0"/>
                          <a:ea typeface="Segoe UI" pitchFamily="34" charset="0"/>
                          <a:cs typeface="Segoe UI" pitchFamily="34" charset="0"/>
                        </a:rPr>
                        <a:t> pour gérer les e-mails de clients demandant une assistance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7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Seema</a:t>
                      </a:r>
                      <a:r>
                        <a:rPr lang="fr-FR" sz="1600" b="0" baseline="0">
                          <a:solidFill>
                            <a:srgbClr val="0070C0"/>
                          </a:solidFill>
                          <a:latin typeface="Salesforce Sans" panose="020B0505020202020203" pitchFamily="34" charset="0"/>
                          <a:ea typeface="Segoe UI" pitchFamily="34" charset="0"/>
                          <a:cs typeface="Segoe UI" pitchFamily="34" charset="0"/>
                        </a:rPr>
                        <a:t> Kumar</a:t>
                      </a:r>
                      <a:r>
                        <a:rPr lang="fr-FR" sz="1600" b="0">
                          <a:solidFill>
                            <a:schemeClr val="tx1"/>
                          </a:solidFill>
                          <a:latin typeface="Salesforce Sans" panose="020B0505020202020203" pitchFamily="34" charset="0"/>
                          <a:ea typeface="Segoe UI" pitchFamily="34" charset="0"/>
                          <a:cs typeface="Segoe UI" pitchFamily="34" charset="0"/>
                        </a:rPr>
                        <a:t> 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Conner </a:t>
                      </a:r>
                      <a:r>
                        <a:rPr lang="fr-FR" sz="1800" b="0" dirty="0" err="1">
                          <a:solidFill>
                            <a:srgbClr val="0070C0"/>
                          </a:solidFill>
                          <a:latin typeface="Salesforce Sans" panose="020B0505020202020203" pitchFamily="34" charset="0"/>
                          <a:ea typeface="Segoe UI" pitchFamily="34" charset="0"/>
                          <a:cs typeface="Segoe UI" pitchFamily="34" charset="0"/>
                        </a:rPr>
                        <a:t>McCoy</a:t>
                      </a:r>
                      <a:endParaRPr lang="fr-FR"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Peut-être quelque chose de semblable à la configuration web vers piste du service marketing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12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2751" t="-3437" r="13977" b="74552"/>
          <a:stretch/>
        </p:blipFill>
        <p:spPr>
          <a:xfrm>
            <a:off x="1734367" y="1831963"/>
            <a:ext cx="606341" cy="620283"/>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450</a:t>
            </a:fld>
            <a:endParaRPr lang="en-US" smtClean="0"/>
          </a:p>
        </p:txBody>
      </p:sp>
      <p:sp>
        <p:nvSpPr>
          <p:cNvPr id="3" name="Text Placeholder 2"/>
          <p:cNvSpPr>
            <a:spLocks noGrp="1"/>
          </p:cNvSpPr>
          <p:nvPr>
            <p:ph type="body" sz="quarter" idx="11"/>
          </p:nvPr>
        </p:nvSpPr>
        <p:spPr/>
        <p:txBody>
          <a:bodyPr/>
          <a:lstStyle/>
          <a:p>
            <a:r>
              <a:rPr lang="fr-FR"/>
              <a:t>Automatiser la création des requêtes</a:t>
            </a:r>
          </a:p>
        </p:txBody>
      </p:sp>
      <p:pic>
        <p:nvPicPr>
          <p:cNvPr id="5" name="Picture 4"/>
          <p:cNvPicPr>
            <a:picLocks noChangeAspect="1"/>
          </p:cNvPicPr>
          <p:nvPr/>
        </p:nvPicPr>
        <p:blipFill rotWithShape="1">
          <a:blip r:embed="rId4" cstate="print"/>
          <a:srcRect l="1970" t="12280" r="78654" b="85404"/>
          <a:stretch/>
        </p:blipFill>
        <p:spPr>
          <a:xfrm>
            <a:off x="1707413" y="3989896"/>
            <a:ext cx="3280454" cy="277523"/>
          </a:xfrm>
          <a:prstGeom prst="rect">
            <a:avLst/>
          </a:prstGeom>
        </p:spPr>
      </p:pic>
      <p:pic>
        <p:nvPicPr>
          <p:cNvPr id="6" name="Picture 5"/>
          <p:cNvPicPr>
            <a:picLocks noChangeAspect="1"/>
          </p:cNvPicPr>
          <p:nvPr/>
        </p:nvPicPr>
        <p:blipFill rotWithShape="1">
          <a:blip r:embed="rId4" cstate="print"/>
          <a:srcRect l="96090" t="2041" r="2152" b="95552"/>
          <a:stretch/>
        </p:blipFill>
        <p:spPr>
          <a:xfrm>
            <a:off x="10245058" y="1838275"/>
            <a:ext cx="297640" cy="288435"/>
          </a:xfrm>
          <a:prstGeom prst="rect">
            <a:avLst/>
          </a:prstGeom>
        </p:spPr>
      </p:pic>
      <p:pic>
        <p:nvPicPr>
          <p:cNvPr id="7" name="Picture 6"/>
          <p:cNvPicPr>
            <a:picLocks noChangeAspect="1"/>
          </p:cNvPicPr>
          <p:nvPr/>
        </p:nvPicPr>
        <p:blipFill rotWithShape="1">
          <a:blip r:embed="rId4" cstate="print"/>
          <a:srcRect l="95812" t="16466" r="2430" b="81127"/>
          <a:stretch/>
        </p:blipFill>
        <p:spPr>
          <a:xfrm>
            <a:off x="10245058" y="4979040"/>
            <a:ext cx="297640" cy="288435"/>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6249" t="-3301" r="14933" b="75046"/>
          <a:stretch/>
        </p:blipFill>
        <p:spPr>
          <a:xfrm>
            <a:off x="1839500" y="4680894"/>
            <a:ext cx="396074" cy="411870"/>
          </a:xfrm>
          <a:prstGeom prst="ellipse">
            <a:avLst/>
          </a:prstGeom>
          <a:solidFill>
            <a:schemeClr val="bg2">
              <a:lumMod val="90000"/>
            </a:schemeClr>
          </a:solidFill>
        </p:spPr>
      </p:pic>
      <p:grpSp>
        <p:nvGrpSpPr>
          <p:cNvPr id="12" name="Group 11"/>
          <p:cNvGrpSpPr/>
          <p:nvPr/>
        </p:nvGrpSpPr>
        <p:grpSpPr>
          <a:xfrm>
            <a:off x="2010105" y="3999040"/>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6773168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451</a:t>
            </a:fld>
            <a:endParaRPr lang="en-US" smtClean="0"/>
          </a:p>
        </p:txBody>
      </p:sp>
      <p:sp>
        <p:nvSpPr>
          <p:cNvPr id="3" name="Text Placeholder 2"/>
          <p:cNvSpPr>
            <a:spLocks noGrp="1"/>
          </p:cNvSpPr>
          <p:nvPr>
            <p:ph type="body" sz="quarter" idx="11"/>
          </p:nvPr>
        </p:nvSpPr>
        <p:spPr/>
        <p:txBody>
          <a:bodyPr/>
          <a:lstStyle/>
          <a:p>
            <a:r>
              <a:rPr lang="fr-FR"/>
              <a:t>Automatiser les requêtes</a:t>
            </a:r>
          </a:p>
        </p:txBody>
      </p:sp>
      <p:grpSp>
        <p:nvGrpSpPr>
          <p:cNvPr id="4" name="Group 3"/>
          <p:cNvGrpSpPr/>
          <p:nvPr/>
        </p:nvGrpSpPr>
        <p:grpSpPr>
          <a:xfrm>
            <a:off x="757541" y="1122022"/>
            <a:ext cx="11221098" cy="5538444"/>
            <a:chOff x="280657" y="1094530"/>
            <a:chExt cx="10069732" cy="4970159"/>
          </a:xfrm>
        </p:grpSpPr>
        <p:sp>
          <p:nvSpPr>
            <p:cNvPr id="5" name="Curved Down Arrow 11"/>
            <p:cNvSpPr/>
            <p:nvPr/>
          </p:nvSpPr>
          <p:spPr bwMode="auto">
            <a:xfrm rot="11592084">
              <a:off x="892935" y="3675545"/>
              <a:ext cx="3004431" cy="1051560"/>
            </a:xfrm>
            <a:prstGeom prst="curvedDownArrow">
              <a:avLst/>
            </a:prstGeom>
            <a:solidFill>
              <a:srgbClr val="0081B4"/>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bg1"/>
                </a:solidFill>
                <a:effectLst/>
                <a:latin typeface="Times New Roman" pitchFamily="18" charset="0"/>
              </a:endParaRPr>
            </a:p>
          </p:txBody>
        </p:sp>
        <p:sp>
          <p:nvSpPr>
            <p:cNvPr id="6" name="Up Arrow 13"/>
            <p:cNvSpPr/>
            <p:nvPr/>
          </p:nvSpPr>
          <p:spPr bwMode="auto">
            <a:xfrm rot="3167023">
              <a:off x="6239445" y="1348049"/>
              <a:ext cx="518160" cy="1438395"/>
            </a:xfrm>
            <a:prstGeom prst="upArrow">
              <a:avLst/>
            </a:prstGeom>
            <a:solidFill>
              <a:srgbClr val="00A1E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endParaRPr>
            </a:p>
          </p:txBody>
        </p:sp>
        <p:sp>
          <p:nvSpPr>
            <p:cNvPr id="7" name="Up Arrow 15"/>
            <p:cNvSpPr/>
            <p:nvPr/>
          </p:nvSpPr>
          <p:spPr bwMode="auto">
            <a:xfrm rot="6446775">
              <a:off x="6283143" y="3429627"/>
              <a:ext cx="518160" cy="1178989"/>
            </a:xfrm>
            <a:prstGeom prst="upArrow">
              <a:avLst/>
            </a:prstGeom>
            <a:solidFill>
              <a:srgbClr val="00A1E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9653" b="48970"/>
            <a:stretch/>
          </p:blipFill>
          <p:spPr bwMode="auto">
            <a:xfrm>
              <a:off x="3063507" y="2249748"/>
              <a:ext cx="3601081" cy="1740519"/>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
          <p:nvSpPr>
            <p:cNvPr id="9" name="Up Arrow 21"/>
            <p:cNvSpPr/>
            <p:nvPr/>
          </p:nvSpPr>
          <p:spPr bwMode="auto">
            <a:xfrm rot="5400000">
              <a:off x="1657538" y="1608199"/>
              <a:ext cx="1066802" cy="2209046"/>
            </a:xfrm>
            <a:prstGeom prst="upArrow">
              <a:avLst/>
            </a:prstGeom>
            <a:solidFill>
              <a:srgbClr val="19325C"/>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400" dirty="0">
                <a:solidFill>
                  <a:schemeClr val="bg1"/>
                </a:solidFill>
              </a:endParaRPr>
            </a:p>
          </p:txBody>
        </p:sp>
        <p:sp>
          <p:nvSpPr>
            <p:cNvPr id="10" name="TextBox 9"/>
            <p:cNvSpPr txBox="1"/>
            <p:nvPr/>
          </p:nvSpPr>
          <p:spPr>
            <a:xfrm>
              <a:off x="2810593" y="5056278"/>
              <a:ext cx="4060988" cy="1008411"/>
            </a:xfrm>
            <a:prstGeom prst="roundRect">
              <a:avLst/>
            </a:prstGeom>
            <a:solidFill>
              <a:srgbClr val="0081B4"/>
            </a:solidFill>
            <a:ln w="38100">
              <a:noFill/>
            </a:ln>
          </p:spPr>
          <p:txBody>
            <a:bodyPr wrap="square" rtlCol="0">
              <a:spAutoFit/>
            </a:bodyPr>
            <a:lstStyle/>
            <a:p>
              <a:pPr algn="ctr"/>
              <a:r>
                <a:rPr lang="fr-FR" sz="2000" dirty="0">
                  <a:solidFill>
                    <a:schemeClr val="bg1"/>
                  </a:solidFill>
                </a:rPr>
                <a:t>Les règles de réponse </a:t>
              </a:r>
              <a:r>
                <a:rPr lang="fr-FR" sz="2000" dirty="0" smtClean="0">
                  <a:solidFill>
                    <a:schemeClr val="bg1"/>
                  </a:solidFill>
                </a:rPr>
                <a:t>automatique </a:t>
              </a:r>
              <a:r>
                <a:rPr lang="fr-FR" sz="2000" dirty="0">
                  <a:solidFill>
                    <a:schemeClr val="bg1"/>
                  </a:solidFill>
                </a:rPr>
                <a:t>automatisent les réponses à la personne soumettant la requête.</a:t>
              </a:r>
            </a:p>
          </p:txBody>
        </p:sp>
        <p:sp>
          <p:nvSpPr>
            <p:cNvPr id="11" name="TextBox 10"/>
            <p:cNvSpPr txBox="1"/>
            <p:nvPr/>
          </p:nvSpPr>
          <p:spPr>
            <a:xfrm>
              <a:off x="7090687" y="1094530"/>
              <a:ext cx="3005324" cy="911449"/>
            </a:xfrm>
            <a:prstGeom prst="rect">
              <a:avLst/>
            </a:prstGeom>
            <a:noFill/>
            <a:ln>
              <a:noFill/>
            </a:ln>
          </p:spPr>
          <p:txBody>
            <a:bodyPr wrap="square" rtlCol="0">
              <a:spAutoFit/>
            </a:bodyPr>
            <a:lstStyle/>
            <a:p>
              <a:r>
                <a:rPr lang="fr-FR" sz="2000" dirty="0">
                  <a:solidFill>
                    <a:srgbClr val="19325C"/>
                  </a:solidFill>
                </a:rPr>
                <a:t>Type de requête : matériel</a:t>
              </a:r>
              <a:r>
                <a:rPr lang="pl-PL" sz="2000" dirty="0" smtClean="0">
                  <a:solidFill>
                    <a:srgbClr val="19325C"/>
                  </a:solidFill>
                </a:rPr>
                <a:t> </a:t>
              </a:r>
              <a:r>
                <a:rPr lang="fr-FR" sz="2000" dirty="0" smtClean="0">
                  <a:solidFill>
                    <a:srgbClr val="19325C"/>
                  </a:solidFill>
                </a:rPr>
                <a:t>pour </a:t>
              </a:r>
              <a:r>
                <a:rPr lang="fr-FR" sz="2000" dirty="0">
                  <a:solidFill>
                    <a:srgbClr val="19325C"/>
                  </a:solidFill>
                </a:rPr>
                <a:t>la file </a:t>
              </a:r>
              <a:r>
                <a:rPr lang="fr-FR" sz="2000" dirty="0" smtClean="0">
                  <a:solidFill>
                    <a:srgbClr val="19325C"/>
                  </a:solidFill>
                </a:rPr>
                <a:t>d'attente </a:t>
              </a:r>
              <a:r>
                <a:rPr lang="fr-FR" sz="2000" dirty="0">
                  <a:solidFill>
                    <a:srgbClr val="19325C"/>
                  </a:solidFill>
                </a:rPr>
                <a:t>de </a:t>
              </a:r>
              <a:r>
                <a:rPr lang="fr-FR" sz="2000" dirty="0" smtClean="0">
                  <a:solidFill>
                    <a:srgbClr val="19325C"/>
                  </a:solidFill>
                </a:rPr>
                <a:t>l'équipe </a:t>
              </a:r>
              <a:r>
                <a:rPr lang="fr-FR" sz="2000" dirty="0">
                  <a:solidFill>
                    <a:srgbClr val="19325C"/>
                  </a:solidFill>
                </a:rPr>
                <a:t>Matériel</a:t>
              </a:r>
            </a:p>
          </p:txBody>
        </p:sp>
        <p:sp>
          <p:nvSpPr>
            <p:cNvPr id="12" name="TextBox 11"/>
            <p:cNvSpPr txBox="1"/>
            <p:nvPr/>
          </p:nvSpPr>
          <p:spPr>
            <a:xfrm>
              <a:off x="7090688" y="4198245"/>
              <a:ext cx="3177644" cy="911449"/>
            </a:xfrm>
            <a:prstGeom prst="rect">
              <a:avLst/>
            </a:prstGeom>
            <a:noFill/>
            <a:ln>
              <a:noFill/>
            </a:ln>
          </p:spPr>
          <p:txBody>
            <a:bodyPr wrap="square" rtlCol="0">
              <a:spAutoFit/>
            </a:bodyPr>
            <a:lstStyle/>
            <a:p>
              <a:r>
                <a:rPr lang="fr-FR" sz="2000" dirty="0">
                  <a:solidFill>
                    <a:srgbClr val="19325C"/>
                  </a:solidFill>
                </a:rPr>
                <a:t>Type de requête : demande de </a:t>
              </a:r>
              <a:r>
                <a:rPr lang="fr-FR" sz="2000" dirty="0" smtClean="0">
                  <a:solidFill>
                    <a:srgbClr val="19325C"/>
                  </a:solidFill>
                </a:rPr>
                <a:t>fonctionnalité</a:t>
              </a:r>
              <a:r>
                <a:rPr lang="pl-PL" sz="2000" dirty="0" smtClean="0">
                  <a:solidFill>
                    <a:srgbClr val="19325C"/>
                  </a:solidFill>
                </a:rPr>
                <a:t> </a:t>
              </a:r>
              <a:r>
                <a:rPr lang="fr-FR" sz="2000" dirty="0" smtClean="0">
                  <a:solidFill>
                    <a:srgbClr val="19325C"/>
                  </a:solidFill>
                </a:rPr>
                <a:t>pour </a:t>
              </a:r>
              <a:r>
                <a:rPr lang="fr-FR" sz="2000" dirty="0">
                  <a:solidFill>
                    <a:srgbClr val="19325C"/>
                  </a:solidFill>
                </a:rPr>
                <a:t>la file </a:t>
              </a:r>
              <a:r>
                <a:rPr lang="fr-FR" sz="2000" dirty="0" smtClean="0">
                  <a:solidFill>
                    <a:srgbClr val="19325C"/>
                  </a:solidFill>
                </a:rPr>
                <a:t>d'attente </a:t>
              </a:r>
              <a:r>
                <a:rPr lang="fr-FR" sz="2000" dirty="0">
                  <a:solidFill>
                    <a:srgbClr val="19325C"/>
                  </a:solidFill>
                </a:rPr>
                <a:t>du service R&amp;D</a:t>
              </a:r>
            </a:p>
          </p:txBody>
        </p:sp>
        <p:sp>
          <p:nvSpPr>
            <p:cNvPr id="13" name="TextBox 12"/>
            <p:cNvSpPr txBox="1"/>
            <p:nvPr/>
          </p:nvSpPr>
          <p:spPr>
            <a:xfrm>
              <a:off x="6871581" y="2409713"/>
              <a:ext cx="3478808" cy="1008411"/>
            </a:xfrm>
            <a:prstGeom prst="roundRect">
              <a:avLst/>
            </a:prstGeom>
            <a:solidFill>
              <a:srgbClr val="00A1E0"/>
            </a:solidFill>
            <a:ln w="38100">
              <a:noFill/>
            </a:ln>
          </p:spPr>
          <p:txBody>
            <a:bodyPr wrap="square" rtlCol="0">
              <a:spAutoFit/>
            </a:bodyPr>
            <a:lstStyle/>
            <a:p>
              <a:pPr algn="ctr"/>
              <a:r>
                <a:rPr lang="fr-FR" sz="2000" dirty="0">
                  <a:solidFill>
                    <a:schemeClr val="bg1"/>
                  </a:solidFill>
                </a:rPr>
                <a:t>Les règles </a:t>
              </a:r>
              <a:r>
                <a:rPr lang="fr-FR" sz="2000" dirty="0" smtClean="0">
                  <a:solidFill>
                    <a:schemeClr val="bg1"/>
                  </a:solidFill>
                </a:rPr>
                <a:t>d'attribution automatisent</a:t>
              </a:r>
              <a:r>
                <a:rPr lang="pl-PL" sz="2000" dirty="0" smtClean="0">
                  <a:solidFill>
                    <a:schemeClr val="bg1"/>
                  </a:solidFill>
                </a:rPr>
                <a:t> </a:t>
              </a:r>
              <a:r>
                <a:rPr lang="fr-FR" sz="2000" dirty="0" smtClean="0">
                  <a:solidFill>
                    <a:schemeClr val="bg1"/>
                  </a:solidFill>
                </a:rPr>
                <a:t>l'acheminement </a:t>
              </a:r>
              <a:r>
                <a:rPr lang="fr-FR" sz="2000" dirty="0">
                  <a:solidFill>
                    <a:schemeClr val="bg1"/>
                  </a:solidFill>
                </a:rPr>
                <a:t>des requêtes.</a:t>
              </a:r>
            </a:p>
          </p:txBody>
        </p:sp>
        <p:sp>
          <p:nvSpPr>
            <p:cNvPr id="14" name="TextBox 13"/>
            <p:cNvSpPr txBox="1"/>
            <p:nvPr/>
          </p:nvSpPr>
          <p:spPr>
            <a:xfrm>
              <a:off x="280657" y="1466767"/>
              <a:ext cx="2172832" cy="702832"/>
            </a:xfrm>
            <a:prstGeom prst="roundRect">
              <a:avLst/>
            </a:prstGeom>
            <a:solidFill>
              <a:srgbClr val="19325C"/>
            </a:solidFill>
            <a:ln w="38100">
              <a:noFill/>
            </a:ln>
          </p:spPr>
          <p:txBody>
            <a:bodyPr wrap="square" rtlCol="0">
              <a:spAutoFit/>
            </a:bodyPr>
            <a:lstStyle/>
            <a:p>
              <a:pPr algn="ctr"/>
              <a:r>
                <a:rPr lang="fr-FR" sz="2000" dirty="0">
                  <a:solidFill>
                    <a:schemeClr val="bg1"/>
                  </a:solidFill>
                </a:rPr>
                <a:t>Formulaire </a:t>
              </a:r>
              <a:r>
                <a:rPr lang="fr-FR" sz="2000" dirty="0" smtClean="0">
                  <a:solidFill>
                    <a:schemeClr val="bg1"/>
                  </a:solidFill>
                </a:rPr>
                <a:t>web </a:t>
              </a:r>
              <a:r>
                <a:rPr lang="fr-FR" sz="2000" dirty="0">
                  <a:solidFill>
                    <a:schemeClr val="bg1"/>
                  </a:solidFill>
                </a:rPr>
                <a:t>vers requête </a:t>
              </a:r>
            </a:p>
          </p:txBody>
        </p:sp>
      </p:gr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12120">
            <a:off x="838993" y="2486601"/>
            <a:ext cx="1106213" cy="1106213"/>
          </a:xfrm>
          <a:prstGeom prst="roundRect">
            <a:avLst/>
          </a:prstGeom>
          <a:solidFill>
            <a:srgbClr val="00B050"/>
          </a:solidFill>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9133" y="4621941"/>
            <a:ext cx="1103402" cy="1103402"/>
          </a:xfrm>
          <a:prstGeom prst="roundRect">
            <a:avLst/>
          </a:prstGeom>
          <a:solidFill>
            <a:schemeClr val="bg2">
              <a:lumMod val="75000"/>
            </a:schemeClr>
          </a:solidFill>
        </p:spPr>
      </p:pic>
    </p:spTree>
    <p:extLst>
      <p:ext uri="{BB962C8B-B14F-4D97-AF65-F5344CB8AC3E}">
        <p14:creationId xmlns:p14="http://schemas.microsoft.com/office/powerpoint/2010/main" val="108153398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452</a:t>
            </a:fld>
            <a:endParaRPr lang="en-US" smtClean="0"/>
          </a:p>
        </p:txBody>
      </p:sp>
      <p:sp>
        <p:nvSpPr>
          <p:cNvPr id="3" name="Text Placeholder 2"/>
          <p:cNvSpPr>
            <a:spLocks noGrp="1"/>
          </p:cNvSpPr>
          <p:nvPr>
            <p:ph type="body" sz="quarter" idx="11"/>
          </p:nvPr>
        </p:nvSpPr>
        <p:spPr>
          <a:xfrm>
            <a:off x="455733" y="7437"/>
            <a:ext cx="10279323" cy="914400"/>
          </a:xfrm>
        </p:spPr>
        <p:txBody>
          <a:bodyPr/>
          <a:lstStyle/>
          <a:p>
            <a:r>
              <a:rPr lang="fr-FR" dirty="0"/>
              <a:t>Préparation au web vers requête et à </a:t>
            </a:r>
            <a:r>
              <a:rPr lang="fr-FR" dirty="0" smtClean="0"/>
              <a:t>l'E-mail </a:t>
            </a:r>
            <a:r>
              <a:rPr lang="fr-FR" dirty="0"/>
              <a:t>vers requête</a:t>
            </a:r>
          </a:p>
        </p:txBody>
      </p:sp>
      <p:grpSp>
        <p:nvGrpSpPr>
          <p:cNvPr id="20" name="Group 19"/>
          <p:cNvGrpSpPr/>
          <p:nvPr/>
        </p:nvGrpSpPr>
        <p:grpSpPr>
          <a:xfrm>
            <a:off x="232214" y="1048529"/>
            <a:ext cx="11667862" cy="5467205"/>
            <a:chOff x="232214" y="1156103"/>
            <a:chExt cx="11667862" cy="5467205"/>
          </a:xfrm>
        </p:grpSpPr>
        <p:grpSp>
          <p:nvGrpSpPr>
            <p:cNvPr id="19" name="Group 18"/>
            <p:cNvGrpSpPr/>
            <p:nvPr/>
          </p:nvGrpSpPr>
          <p:grpSpPr>
            <a:xfrm>
              <a:off x="232214" y="1156103"/>
              <a:ext cx="11667862" cy="5467205"/>
              <a:chOff x="232214" y="1156103"/>
              <a:chExt cx="11667862" cy="5467205"/>
            </a:xfrm>
          </p:grpSpPr>
          <p:sp>
            <p:nvSpPr>
              <p:cNvPr id="4" name="Rounded Rectangle 6"/>
              <p:cNvSpPr/>
              <p:nvPr/>
            </p:nvSpPr>
            <p:spPr>
              <a:xfrm>
                <a:off x="3055196" y="1156103"/>
                <a:ext cx="8844880" cy="910237"/>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smtClean="0">
                    <a:solidFill>
                      <a:srgbClr val="19325C"/>
                    </a:solidFill>
                  </a:rPr>
                  <a:t>S'assurer </a:t>
                </a:r>
                <a:r>
                  <a:rPr lang="fr-FR" sz="1900" dirty="0">
                    <a:solidFill>
                      <a:srgbClr val="19325C"/>
                    </a:solidFill>
                  </a:rPr>
                  <a:t>que vos champs capturent les informations dont vous avez besoin sur le site web.</a:t>
                </a:r>
              </a:p>
              <a:p>
                <a:pPr marL="342900" lvl="1" indent="-342900" defTabSz="711200">
                  <a:lnSpc>
                    <a:spcPct val="85000"/>
                  </a:lnSpc>
                  <a:spcBef>
                    <a:spcPct val="0"/>
                  </a:spcBef>
                  <a:buFont typeface="Arial" panose="020B0604020202020204" pitchFamily="34" charset="0"/>
                  <a:buChar char="•"/>
                </a:pPr>
                <a:r>
                  <a:rPr lang="fr-FR" sz="1900" dirty="0">
                    <a:solidFill>
                      <a:srgbClr val="19325C"/>
                    </a:solidFill>
                  </a:rPr>
                  <a:t>Paramétrer le statut de la requête par défaut.</a:t>
                </a:r>
              </a:p>
            </p:txBody>
          </p:sp>
          <p:sp>
            <p:nvSpPr>
              <p:cNvPr id="5" name="Rounded Rectangle 8"/>
              <p:cNvSpPr/>
              <p:nvPr/>
            </p:nvSpPr>
            <p:spPr>
              <a:xfrm>
                <a:off x="3077292" y="2193032"/>
                <a:ext cx="8822783"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a:solidFill>
                      <a:srgbClr val="19325C"/>
                    </a:solidFill>
                  </a:rPr>
                  <a:t>Créer toute file </a:t>
                </a:r>
                <a:r>
                  <a:rPr lang="fr-FR" sz="1900" dirty="0" smtClean="0">
                    <a:solidFill>
                      <a:srgbClr val="19325C"/>
                    </a:solidFill>
                  </a:rPr>
                  <a:t>d'attente </a:t>
                </a:r>
                <a:r>
                  <a:rPr lang="fr-FR" sz="1900" dirty="0">
                    <a:solidFill>
                      <a:srgbClr val="19325C"/>
                    </a:solidFill>
                  </a:rPr>
                  <a:t>nécessaire.</a:t>
                </a:r>
              </a:p>
            </p:txBody>
          </p:sp>
          <p:sp>
            <p:nvSpPr>
              <p:cNvPr id="6" name="Rounded Rectangle 10"/>
              <p:cNvSpPr/>
              <p:nvPr/>
            </p:nvSpPr>
            <p:spPr>
              <a:xfrm>
                <a:off x="3094095" y="2961367"/>
                <a:ext cx="88059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a:solidFill>
                      <a:srgbClr val="19325C"/>
                    </a:solidFill>
                  </a:rPr>
                  <a:t>Créer tout modèle </a:t>
                </a:r>
                <a:r>
                  <a:rPr lang="fr-FR" sz="1900" dirty="0" smtClean="0">
                    <a:solidFill>
                      <a:srgbClr val="19325C"/>
                    </a:solidFill>
                  </a:rPr>
                  <a:t>d'e-mail </a:t>
                </a:r>
                <a:r>
                  <a:rPr lang="fr-FR" sz="1900" dirty="0">
                    <a:solidFill>
                      <a:srgbClr val="19325C"/>
                    </a:solidFill>
                  </a:rPr>
                  <a:t>nécessaire.</a:t>
                </a:r>
              </a:p>
            </p:txBody>
          </p:sp>
          <p:sp>
            <p:nvSpPr>
              <p:cNvPr id="7" name="Rounded Rectangle 12"/>
              <p:cNvSpPr/>
              <p:nvPr/>
            </p:nvSpPr>
            <p:spPr>
              <a:xfrm>
                <a:off x="3099390" y="4490793"/>
                <a:ext cx="8800685"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a:solidFill>
                      <a:srgbClr val="19325C"/>
                    </a:solidFill>
                  </a:rPr>
                  <a:t>Créer ou activer une règle déterminant </a:t>
                </a:r>
                <a:r>
                  <a:rPr lang="fr-FR" sz="1900" dirty="0" smtClean="0">
                    <a:solidFill>
                      <a:srgbClr val="19325C"/>
                    </a:solidFill>
                  </a:rPr>
                  <a:t>comment </a:t>
                </a:r>
                <a:r>
                  <a:rPr lang="fr-FR" sz="1900" dirty="0">
                    <a:solidFill>
                      <a:srgbClr val="19325C"/>
                    </a:solidFill>
                  </a:rPr>
                  <a:t>les requêtes sont attribuées.</a:t>
                </a:r>
              </a:p>
            </p:txBody>
          </p:sp>
          <p:sp>
            <p:nvSpPr>
              <p:cNvPr id="8" name="Rounded Rectangle 14"/>
              <p:cNvSpPr/>
              <p:nvPr/>
            </p:nvSpPr>
            <p:spPr>
              <a:xfrm>
                <a:off x="3077292" y="5259127"/>
                <a:ext cx="8822783"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0"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spc="-20" dirty="0">
                    <a:solidFill>
                      <a:srgbClr val="19325C"/>
                    </a:solidFill>
                  </a:rPr>
                  <a:t>Créer ou activer une règle pour envoyer des réponses par-email ciblé.</a:t>
                </a:r>
              </a:p>
            </p:txBody>
          </p:sp>
          <p:sp>
            <p:nvSpPr>
              <p:cNvPr id="9" name="Rounded Rectangle 16"/>
              <p:cNvSpPr/>
              <p:nvPr/>
            </p:nvSpPr>
            <p:spPr>
              <a:xfrm>
                <a:off x="3077292" y="6027461"/>
                <a:ext cx="8822783" cy="595847"/>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a:solidFill>
                      <a:srgbClr val="19325C"/>
                    </a:solidFill>
                  </a:rPr>
                  <a:t>Activer le web vers requête.</a:t>
                </a:r>
              </a:p>
            </p:txBody>
          </p:sp>
          <p:sp>
            <p:nvSpPr>
              <p:cNvPr id="10" name="Rounded Rectangle 20"/>
              <p:cNvSpPr/>
              <p:nvPr/>
            </p:nvSpPr>
            <p:spPr>
              <a:xfrm>
                <a:off x="3094095" y="3717916"/>
                <a:ext cx="88059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a:solidFill>
                      <a:srgbClr val="19325C"/>
                    </a:solidFill>
                  </a:rPr>
                  <a:t>Créer toutes adresses emails à </a:t>
                </a:r>
                <a:r>
                  <a:rPr lang="fr-FR" sz="1900" dirty="0" smtClean="0">
                    <a:solidFill>
                      <a:srgbClr val="19325C"/>
                    </a:solidFill>
                  </a:rPr>
                  <a:t>l'échelle </a:t>
                </a:r>
                <a:r>
                  <a:rPr lang="fr-FR" sz="1900" dirty="0">
                    <a:solidFill>
                      <a:srgbClr val="19325C"/>
                    </a:solidFill>
                  </a:rPr>
                  <a:t>de </a:t>
                </a:r>
                <a:r>
                  <a:rPr lang="fr-FR" sz="1900" dirty="0" smtClean="0">
                    <a:solidFill>
                      <a:srgbClr val="19325C"/>
                    </a:solidFill>
                  </a:rPr>
                  <a:t>l'organisation </a:t>
                </a:r>
                <a:r>
                  <a:rPr lang="fr-FR" sz="1900" dirty="0">
                    <a:solidFill>
                      <a:srgbClr val="19325C"/>
                    </a:solidFill>
                  </a:rPr>
                  <a:t>à partir desquelles envoyer des réponses automatiques.</a:t>
                </a:r>
              </a:p>
            </p:txBody>
          </p:sp>
          <p:grpSp>
            <p:nvGrpSpPr>
              <p:cNvPr id="12" name="Group 11"/>
              <p:cNvGrpSpPr/>
              <p:nvPr/>
            </p:nvGrpSpPr>
            <p:grpSpPr>
              <a:xfrm>
                <a:off x="232214" y="2103547"/>
                <a:ext cx="3003355" cy="4519761"/>
                <a:chOff x="232213" y="1996124"/>
                <a:chExt cx="3063115" cy="4132025"/>
              </a:xfrm>
              <a:gradFill flip="none" rotWithShape="1">
                <a:gsLst>
                  <a:gs pos="50000">
                    <a:srgbClr val="0070C0"/>
                  </a:gs>
                  <a:gs pos="0">
                    <a:schemeClr val="tx2"/>
                  </a:gs>
                  <a:gs pos="100000">
                    <a:schemeClr val="accent1">
                      <a:lumMod val="60000"/>
                      <a:lumOff val="40000"/>
                    </a:schemeClr>
                  </a:gs>
                </a:gsLst>
                <a:lin ang="5400000" scaled="1"/>
                <a:tileRect/>
              </a:gradFill>
            </p:grpSpPr>
            <p:sp>
              <p:nvSpPr>
                <p:cNvPr id="13" name="Freeform 9"/>
                <p:cNvSpPr/>
                <p:nvPr/>
              </p:nvSpPr>
              <p:spPr>
                <a:xfrm>
                  <a:off x="236381" y="1996124"/>
                  <a:ext cx="3058947" cy="685800"/>
                </a:xfrm>
                <a:prstGeom prst="roundRect">
                  <a:avLst/>
                </a:prstGeom>
                <a:solidFill>
                  <a:srgbClr val="19325C"/>
                </a:solidFill>
              </p:spPr>
              <p:style>
                <a:lnRef idx="2">
                  <a:schemeClr val="lt1">
                    <a:hueOff val="0"/>
                    <a:satOff val="0"/>
                    <a:lumOff val="0"/>
                    <a:alphaOff val="0"/>
                  </a:schemeClr>
                </a:lnRef>
                <a:fillRef idx="1">
                  <a:schemeClr val="accent2">
                    <a:hueOff val="-2394607"/>
                    <a:satOff val="-16701"/>
                    <a:lumOff val="2903"/>
                    <a:alphaOff val="0"/>
                  </a:schemeClr>
                </a:fillRef>
                <a:effectRef idx="0">
                  <a:schemeClr val="accent2">
                    <a:hueOff val="-2394607"/>
                    <a:satOff val="-16701"/>
                    <a:lumOff val="2903"/>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Files </a:t>
                  </a:r>
                  <a:r>
                    <a:rPr lang="fr-FR" sz="1900" dirty="0" smtClean="0">
                      <a:solidFill>
                        <a:schemeClr val="bg1"/>
                      </a:solidFill>
                    </a:rPr>
                    <a:t>d'attente</a:t>
                  </a:r>
                  <a:endParaRPr lang="fr-FR" sz="1900" dirty="0">
                    <a:solidFill>
                      <a:schemeClr val="bg1"/>
                    </a:solidFill>
                  </a:endParaRPr>
                </a:p>
              </p:txBody>
            </p:sp>
            <p:sp>
              <p:nvSpPr>
                <p:cNvPr id="14" name="Freeform 11"/>
                <p:cNvSpPr/>
                <p:nvPr/>
              </p:nvSpPr>
              <p:spPr>
                <a:xfrm>
                  <a:off x="236381" y="2698546"/>
                  <a:ext cx="3058947" cy="685800"/>
                </a:xfrm>
                <a:prstGeom prst="roundRect">
                  <a:avLst/>
                </a:prstGeom>
                <a:solidFill>
                  <a:srgbClr val="19325C"/>
                </a:solid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Modèles </a:t>
                  </a:r>
                  <a:r>
                    <a:rPr lang="fr-FR" sz="1900" dirty="0" smtClean="0">
                      <a:solidFill>
                        <a:schemeClr val="bg1"/>
                      </a:solidFill>
                    </a:rPr>
                    <a:t>d'e-mail</a:t>
                  </a:r>
                  <a:endParaRPr lang="fr-FR" sz="1900" dirty="0">
                    <a:solidFill>
                      <a:schemeClr val="bg1"/>
                    </a:solidFill>
                  </a:endParaRPr>
                </a:p>
              </p:txBody>
            </p:sp>
            <p:sp>
              <p:nvSpPr>
                <p:cNvPr id="15" name="Freeform 13"/>
                <p:cNvSpPr/>
                <p:nvPr/>
              </p:nvSpPr>
              <p:spPr>
                <a:xfrm>
                  <a:off x="236381" y="4114164"/>
                  <a:ext cx="3058947" cy="685800"/>
                </a:xfrm>
                <a:prstGeom prst="roundRect">
                  <a:avLst/>
                </a:prstGeom>
                <a:solidFill>
                  <a:srgbClr val="19325C"/>
                </a:solidFill>
              </p:spPr>
              <p:style>
                <a:lnRef idx="2">
                  <a:schemeClr val="lt1">
                    <a:hueOff val="0"/>
                    <a:satOff val="0"/>
                    <a:lumOff val="0"/>
                    <a:alphaOff val="0"/>
                  </a:schemeClr>
                </a:lnRef>
                <a:fillRef idx="1">
                  <a:schemeClr val="accent2">
                    <a:hueOff val="-4789215"/>
                    <a:satOff val="-33402"/>
                    <a:lumOff val="5806"/>
                    <a:alphaOff val="0"/>
                  </a:schemeClr>
                </a:fillRef>
                <a:effectRef idx="0">
                  <a:schemeClr val="accent2">
                    <a:hueOff val="-4789215"/>
                    <a:satOff val="-33402"/>
                    <a:lumOff val="5806"/>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Règles </a:t>
                  </a:r>
                  <a:r>
                    <a:rPr lang="fr-FR" sz="1900" dirty="0" smtClean="0">
                      <a:solidFill>
                        <a:schemeClr val="bg1"/>
                      </a:solidFill>
                    </a:rPr>
                    <a:t>d'attribution</a:t>
                  </a:r>
                  <a:endParaRPr lang="fr-FR" sz="1900" dirty="0">
                    <a:solidFill>
                      <a:schemeClr val="bg1"/>
                    </a:solidFill>
                  </a:endParaRPr>
                </a:p>
              </p:txBody>
            </p:sp>
            <p:sp>
              <p:nvSpPr>
                <p:cNvPr id="16" name="Freeform 15"/>
                <p:cNvSpPr/>
                <p:nvPr/>
              </p:nvSpPr>
              <p:spPr>
                <a:xfrm>
                  <a:off x="236381" y="4816586"/>
                  <a:ext cx="3058947" cy="685800"/>
                </a:xfrm>
                <a:prstGeom prst="roundRect">
                  <a:avLst/>
                </a:prstGeom>
                <a:solidFill>
                  <a:srgbClr val="19325C"/>
                </a:solid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Règles </a:t>
                  </a:r>
                  <a:r>
                    <a:rPr lang="fr-FR" sz="1900" dirty="0" smtClean="0">
                      <a:solidFill>
                        <a:schemeClr val="bg1"/>
                      </a:solidFill>
                    </a:rPr>
                    <a:t>de</a:t>
                  </a:r>
                  <a:r>
                    <a:rPr lang="pl-PL" sz="1900" dirty="0" smtClean="0">
                      <a:solidFill>
                        <a:schemeClr val="bg1"/>
                      </a:solidFill>
                    </a:rPr>
                    <a:t> </a:t>
                  </a:r>
                  <a:r>
                    <a:rPr lang="fr-FR" sz="1900" dirty="0" smtClean="0">
                      <a:solidFill>
                        <a:schemeClr val="bg1"/>
                      </a:solidFill>
                    </a:rPr>
                    <a:t>réponses </a:t>
                  </a:r>
                  <a:r>
                    <a:rPr lang="fr-FR" sz="1900" dirty="0">
                      <a:solidFill>
                        <a:schemeClr val="bg1"/>
                      </a:solidFill>
                    </a:rPr>
                    <a:t>automatiques</a:t>
                  </a:r>
                </a:p>
              </p:txBody>
            </p:sp>
            <p:sp>
              <p:nvSpPr>
                <p:cNvPr id="17" name="Freeform 17"/>
                <p:cNvSpPr/>
                <p:nvPr/>
              </p:nvSpPr>
              <p:spPr>
                <a:xfrm>
                  <a:off x="236381" y="5536401"/>
                  <a:ext cx="3058947" cy="591748"/>
                </a:xfrm>
                <a:prstGeom prst="roundRect">
                  <a:avLst/>
                </a:prstGeom>
                <a:solidFill>
                  <a:srgbClr val="19325C"/>
                </a:solid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lvl="0" algn="ctr" defTabSz="889000">
                    <a:lnSpc>
                      <a:spcPct val="90000"/>
                    </a:lnSpc>
                    <a:spcBef>
                      <a:spcPct val="0"/>
                    </a:spcBef>
                    <a:spcAft>
                      <a:spcPct val="35000"/>
                    </a:spcAft>
                  </a:pPr>
                  <a:r>
                    <a:rPr lang="fr-FR" sz="1900" dirty="0">
                      <a:solidFill>
                        <a:schemeClr val="bg1"/>
                      </a:solidFill>
                    </a:rPr>
                    <a:t>Web vers piste/requête</a:t>
                  </a:r>
                </a:p>
              </p:txBody>
            </p:sp>
            <p:sp>
              <p:nvSpPr>
                <p:cNvPr id="18" name="Freeform 19"/>
                <p:cNvSpPr/>
                <p:nvPr/>
              </p:nvSpPr>
              <p:spPr>
                <a:xfrm>
                  <a:off x="232213" y="3407588"/>
                  <a:ext cx="3058947" cy="685800"/>
                </a:xfrm>
                <a:prstGeom prst="roundRect">
                  <a:avLst/>
                </a:prstGeom>
                <a:solidFill>
                  <a:srgbClr val="19325C"/>
                </a:solid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0" tIns="78035" rIns="0" bIns="78035" numCol="1" spcCol="1270" anchor="ctr" anchorCtr="0">
                  <a:noAutofit/>
                </a:bodyPr>
                <a:lstStyle/>
                <a:p>
                  <a:pPr algn="ctr" defTabSz="889000">
                    <a:lnSpc>
                      <a:spcPct val="90000"/>
                    </a:lnSpc>
                    <a:spcBef>
                      <a:spcPct val="0"/>
                    </a:spcBef>
                    <a:spcAft>
                      <a:spcPct val="35000"/>
                    </a:spcAft>
                  </a:pPr>
                  <a:r>
                    <a:rPr lang="fr-FR" sz="1900" spc="-20" dirty="0">
                      <a:solidFill>
                        <a:schemeClr val="bg1"/>
                      </a:solidFill>
                    </a:rPr>
                    <a:t>Adresses email </a:t>
                  </a:r>
                  <a:r>
                    <a:rPr lang="fr-FR" sz="1900" spc="-20" dirty="0" smtClean="0">
                      <a:solidFill>
                        <a:schemeClr val="bg1"/>
                      </a:solidFill>
                    </a:rPr>
                    <a:t>à</a:t>
                  </a:r>
                  <a:r>
                    <a:rPr lang="pl-PL" sz="1900" spc="-20" dirty="0" smtClean="0">
                      <a:solidFill>
                        <a:schemeClr val="bg1"/>
                      </a:solidFill>
                    </a:rPr>
                    <a:t> </a:t>
                  </a:r>
                  <a:r>
                    <a:rPr lang="fr-FR" sz="1900" spc="-20" dirty="0" smtClean="0">
                      <a:solidFill>
                        <a:schemeClr val="bg1"/>
                      </a:solidFill>
                    </a:rPr>
                    <a:t>l'échelle de</a:t>
                  </a:r>
                  <a:r>
                    <a:rPr lang="pl-PL" sz="1900" spc="-20" dirty="0" smtClean="0">
                      <a:solidFill>
                        <a:schemeClr val="bg1"/>
                      </a:solidFill>
                    </a:rPr>
                    <a:t> </a:t>
                  </a:r>
                  <a:r>
                    <a:rPr lang="fr-FR" sz="1900" spc="-20" dirty="0" smtClean="0">
                      <a:solidFill>
                        <a:schemeClr val="bg1"/>
                      </a:solidFill>
                    </a:rPr>
                    <a:t>l'organisation</a:t>
                  </a:r>
                  <a:endParaRPr lang="fr-FR" sz="1900" spc="-20" dirty="0">
                    <a:solidFill>
                      <a:schemeClr val="bg1"/>
                    </a:solidFill>
                  </a:endParaRPr>
                </a:p>
              </p:txBody>
            </p:sp>
          </p:grpSp>
        </p:grpSp>
        <p:sp>
          <p:nvSpPr>
            <p:cNvPr id="11" name="Rounded Rectangle 7"/>
            <p:cNvSpPr/>
            <p:nvPr/>
          </p:nvSpPr>
          <p:spPr>
            <a:xfrm>
              <a:off x="237508" y="1185837"/>
              <a:ext cx="2999267" cy="880503"/>
            </a:xfrm>
            <a:prstGeom prst="roundRect">
              <a:avLst/>
            </a:prstGeom>
            <a:solidFill>
              <a:srgbClr val="19325C"/>
            </a:solidFill>
          </p:spPr>
          <p:style>
            <a:lnRef idx="2">
              <a:schemeClr val="lt1">
                <a:hueOff val="0"/>
                <a:satOff val="0"/>
                <a:lumOff val="0"/>
                <a:alphaOff val="0"/>
              </a:schemeClr>
            </a:lnRef>
            <a:fillRef idx="1">
              <a:schemeClr val="accent2">
                <a:hueOff val="-1197304"/>
                <a:satOff val="-8350"/>
                <a:lumOff val="1452"/>
                <a:alphaOff val="0"/>
              </a:schemeClr>
            </a:fillRef>
            <a:effectRef idx="0">
              <a:schemeClr val="accent2">
                <a:hueOff val="-1197304"/>
                <a:satOff val="-8350"/>
                <a:lumOff val="1452"/>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1900">
                  <a:solidFill>
                    <a:schemeClr val="bg1"/>
                  </a:solidFill>
                </a:rPr>
                <a:t>Champs personnalisés</a:t>
              </a:r>
            </a:p>
          </p:txBody>
        </p:sp>
      </p:grpSp>
    </p:spTree>
    <p:extLst>
      <p:ext uri="{BB962C8B-B14F-4D97-AF65-F5344CB8AC3E}">
        <p14:creationId xmlns:p14="http://schemas.microsoft.com/office/powerpoint/2010/main" val="6370130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453</a:t>
            </a:fld>
            <a:endParaRPr lang="en-US" smtClean="0"/>
          </a:p>
        </p:txBody>
      </p:sp>
      <p:sp>
        <p:nvSpPr>
          <p:cNvPr id="3" name="Text Placeholder 2"/>
          <p:cNvSpPr>
            <a:spLocks noGrp="1"/>
          </p:cNvSpPr>
          <p:nvPr>
            <p:ph type="body" sz="quarter" idx="11"/>
          </p:nvPr>
        </p:nvSpPr>
        <p:spPr/>
        <p:txBody>
          <a:bodyPr/>
          <a:lstStyle/>
          <a:p>
            <a:r>
              <a:rPr lang="fr-FR"/>
              <a:t>Informations complémentaires sur le web vers requête</a:t>
            </a:r>
          </a:p>
        </p:txBody>
      </p:sp>
      <p:sp>
        <p:nvSpPr>
          <p:cNvPr id="4" name="Text Placeholder 3"/>
          <p:cNvSpPr>
            <a:spLocks noGrp="1"/>
          </p:cNvSpPr>
          <p:nvPr>
            <p:ph type="body" sz="quarter" idx="12"/>
          </p:nvPr>
        </p:nvSpPr>
        <p:spPr>
          <a:xfrm>
            <a:off x="455734" y="928468"/>
            <a:ext cx="7316666" cy="5427014"/>
          </a:xfrm>
        </p:spPr>
        <p:txBody>
          <a:bodyPr/>
          <a:lstStyle/>
          <a:p>
            <a:pPr lvl="1">
              <a:lnSpc>
                <a:spcPct val="100000"/>
              </a:lnSpc>
              <a:defRPr/>
            </a:pPr>
            <a:r>
              <a:rPr lang="fr-FR" sz="2200" dirty="0"/>
              <a:t>Les champs requête seront automatiquement remplis à partir des données que le client saisit sur le site web.</a:t>
            </a:r>
          </a:p>
          <a:p>
            <a:pPr lvl="1">
              <a:lnSpc>
                <a:spcPct val="100000"/>
              </a:lnSpc>
              <a:defRPr/>
            </a:pPr>
            <a:r>
              <a:rPr lang="fr-FR" sz="2200" dirty="0"/>
              <a:t>Les règles de </a:t>
            </a:r>
            <a:r>
              <a:rPr lang="fr-FR" sz="2200" dirty="0" err="1" smtClean="0"/>
              <a:t>valudation</a:t>
            </a:r>
            <a:r>
              <a:rPr lang="fr-FR" sz="2200" dirty="0" smtClean="0"/>
              <a:t> </a:t>
            </a:r>
            <a:r>
              <a:rPr lang="fr-FR" sz="2200" dirty="0"/>
              <a:t>sur le formulaire web doivent correspondre à celles sur </a:t>
            </a:r>
            <a:r>
              <a:rPr lang="fr-FR" sz="2200" dirty="0" smtClean="0"/>
              <a:t>l'objet </a:t>
            </a:r>
            <a:r>
              <a:rPr lang="fr-FR" sz="2200" dirty="0"/>
              <a:t>de la requête.</a:t>
            </a:r>
          </a:p>
          <a:p>
            <a:pPr lvl="1">
              <a:lnSpc>
                <a:spcPct val="100000"/>
              </a:lnSpc>
              <a:defRPr/>
            </a:pPr>
            <a:r>
              <a:rPr lang="fr-FR" sz="2200" dirty="0"/>
              <a:t>Les listes déroulantes à sélection multiple permettent aux clients de reporter les requêtes sur plusieurs produits à la fois.</a:t>
            </a:r>
          </a:p>
          <a:p>
            <a:pPr lvl="1">
              <a:lnSpc>
                <a:spcPct val="100000"/>
              </a:lnSpc>
              <a:defRPr/>
            </a:pPr>
            <a:r>
              <a:rPr lang="fr-FR" sz="2200" dirty="0"/>
              <a:t>Si le web vers requête génère plus de 5 000 requêtes par jour, </a:t>
            </a:r>
            <a:r>
              <a:rPr lang="fr-FR" sz="2200" dirty="0" err="1"/>
              <a:t>Salesforce</a:t>
            </a:r>
            <a:r>
              <a:rPr lang="fr-FR" sz="2200" dirty="0"/>
              <a:t> stocke les demandes additionnelles dans une file </a:t>
            </a:r>
            <a:r>
              <a:rPr lang="fr-FR" sz="2200" dirty="0" smtClean="0"/>
              <a:t>d'attente </a:t>
            </a:r>
            <a:r>
              <a:rPr lang="fr-FR" sz="2200" dirty="0"/>
              <a:t>de demandes contenant à la fois les demandes web vers requête et web vers piste.</a:t>
            </a:r>
          </a:p>
          <a:p>
            <a:pPr lvl="1">
              <a:lnSpc>
                <a:spcPct val="100000"/>
              </a:lnSpc>
              <a:defRPr/>
            </a:pPr>
            <a:r>
              <a:rPr lang="fr-FR" sz="2200" dirty="0"/>
              <a:t>Les paramètres du service client doivent spécifier un propriétaire de requête par défaut et un utilisateur de requête automatisé.</a:t>
            </a:r>
          </a:p>
          <a:p>
            <a:pPr marL="342900" indent="-342900">
              <a:lnSpc>
                <a:spcPct val="100000"/>
              </a:lnSpc>
              <a:buFont typeface="Wingdings" panose="05000000000000000000" pitchFamily="2" charset="2"/>
              <a:buChar char="§"/>
            </a:pPr>
            <a:endParaRPr lang="en-US" sz="2200" dirty="0"/>
          </a:p>
        </p:txBody>
      </p:sp>
      <p:sp>
        <p:nvSpPr>
          <p:cNvPr id="5" name="Blue Rounded Rectangle"/>
          <p:cNvSpPr>
            <a:spLocks noChangeArrowheads="1"/>
          </p:cNvSpPr>
          <p:nvPr/>
        </p:nvSpPr>
        <p:spPr bwMode="auto">
          <a:xfrm>
            <a:off x="9169402" y="3987254"/>
            <a:ext cx="2068286" cy="2267242"/>
          </a:xfrm>
          <a:prstGeom prst="roundRect">
            <a:avLst>
              <a:gd name="adj" fmla="val 8220"/>
            </a:avLst>
          </a:prstGeom>
          <a:solidFill>
            <a:schemeClr val="accent2"/>
          </a:solidFill>
          <a:ln w="9525">
            <a:noFill/>
            <a:round/>
            <a:headEnd/>
            <a:tailEnd/>
          </a:ln>
          <a:effectLst>
            <a:outerShdw blurRad="50800" dist="38100" dir="2700000" algn="tl" rotWithShape="0">
              <a:prstClr val="black">
                <a:alpha val="40000"/>
              </a:prstClr>
            </a:outerShdw>
          </a:effectLst>
        </p:spPr>
        <p:txBody>
          <a:bodyPr lIns="0" anchor="b"/>
          <a:lstStyle/>
          <a:p>
            <a:pPr algn="r"/>
            <a:r>
              <a:rPr lang="fr-FR" b="1" dirty="0">
                <a:solidFill>
                  <a:schemeClr val="bg1">
                    <a:lumMod val="95000"/>
                  </a:schemeClr>
                </a:solidFill>
              </a:rPr>
              <a:t>Requête </a:t>
            </a:r>
          </a:p>
          <a:p>
            <a:pPr algn="r"/>
            <a:r>
              <a:rPr lang="fr-FR" b="1" dirty="0">
                <a:solidFill>
                  <a:schemeClr val="bg1">
                    <a:lumMod val="95000"/>
                  </a:schemeClr>
                </a:solidFill>
              </a:rPr>
              <a:t>Numéro</a:t>
            </a:r>
          </a:p>
          <a:p>
            <a:pPr algn="r"/>
            <a:r>
              <a:rPr lang="fr-FR" sz="1600" dirty="0">
                <a:solidFill>
                  <a:schemeClr val="bg1">
                    <a:lumMod val="95000"/>
                  </a:schemeClr>
                </a:solidFill>
              </a:rPr>
              <a:t>00002877</a:t>
            </a:r>
          </a:p>
          <a:p>
            <a:pPr algn="r"/>
            <a:endParaRPr lang="en-US" sz="2000" b="1" dirty="0">
              <a:solidFill>
                <a:schemeClr val="bg1">
                  <a:lumMod val="95000"/>
                </a:schemeClr>
              </a:solidFill>
            </a:endParaRPr>
          </a:p>
          <a:p>
            <a:pPr algn="r"/>
            <a:r>
              <a:rPr lang="fr-FR" sz="1600" b="1" dirty="0">
                <a:solidFill>
                  <a:schemeClr val="bg1">
                    <a:lumMod val="95000"/>
                  </a:schemeClr>
                </a:solidFill>
              </a:rPr>
              <a:t>Nom du </a:t>
            </a:r>
            <a:r>
              <a:rPr lang="fr-FR" sz="1600" b="1" dirty="0" smtClean="0">
                <a:solidFill>
                  <a:schemeClr val="bg1">
                    <a:lumMod val="95000"/>
                  </a:schemeClr>
                </a:solidFill>
              </a:rPr>
              <a:t>compte</a:t>
            </a:r>
          </a:p>
          <a:p>
            <a:pPr algn="r"/>
            <a:r>
              <a:rPr lang="fr-FR" sz="1600" b="1" dirty="0" smtClean="0">
                <a:solidFill>
                  <a:schemeClr val="bg1">
                    <a:lumMod val="95000"/>
                  </a:schemeClr>
                </a:solidFill>
              </a:rPr>
              <a:t>Sujet de la requête</a:t>
            </a:r>
          </a:p>
          <a:p>
            <a:pPr algn="r"/>
            <a:r>
              <a:rPr lang="fr-FR" sz="1600" b="1" dirty="0" smtClean="0">
                <a:solidFill>
                  <a:schemeClr val="bg1">
                    <a:lumMod val="95000"/>
                  </a:schemeClr>
                </a:solidFill>
              </a:rPr>
              <a:t>Description </a:t>
            </a:r>
            <a:r>
              <a:rPr lang="fr-FR" sz="1600" b="1" dirty="0">
                <a:solidFill>
                  <a:schemeClr val="bg1">
                    <a:lumMod val="95000"/>
                  </a:schemeClr>
                </a:solidFill>
              </a:rPr>
              <a:t>de </a:t>
            </a:r>
            <a:r>
              <a:rPr lang="fr-FR" sz="1600" b="1" dirty="0" smtClean="0">
                <a:solidFill>
                  <a:schemeClr val="bg1">
                    <a:lumMod val="95000"/>
                  </a:schemeClr>
                </a:solidFill>
              </a:rPr>
              <a:t>la requête</a:t>
            </a:r>
            <a:endParaRPr lang="fr-FR" sz="1600" b="1" dirty="0">
              <a:solidFill>
                <a:schemeClr val="bg1">
                  <a:lumMod val="95000"/>
                </a:schemeClr>
              </a:solidFill>
            </a:endParaRPr>
          </a:p>
        </p:txBody>
      </p:sp>
      <p:sp>
        <p:nvSpPr>
          <p:cNvPr id="7" name="Arrow"/>
          <p:cNvSpPr/>
          <p:nvPr/>
        </p:nvSpPr>
        <p:spPr bwMode="auto">
          <a:xfrm rot="5400000">
            <a:off x="9221129" y="2213877"/>
            <a:ext cx="2242164" cy="990730"/>
          </a:xfrm>
          <a:prstGeom prst="rightArrow">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nvGrpSpPr>
          <p:cNvPr id="8" name="Group 7"/>
          <p:cNvGrpSpPr/>
          <p:nvPr/>
        </p:nvGrpSpPr>
        <p:grpSpPr>
          <a:xfrm>
            <a:off x="9480330" y="1140477"/>
            <a:ext cx="1730214" cy="1730214"/>
            <a:chOff x="4230624" y="3188208"/>
            <a:chExt cx="822960" cy="822960"/>
          </a:xfrm>
        </p:grpSpPr>
        <p:sp>
          <p:nvSpPr>
            <p:cNvPr id="9" name="Rounded Rectangle 13"/>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10" name="Group 9"/>
            <p:cNvGrpSpPr/>
            <p:nvPr/>
          </p:nvGrpSpPr>
          <p:grpSpPr>
            <a:xfrm>
              <a:off x="4351592" y="3320754"/>
              <a:ext cx="570674" cy="570674"/>
              <a:chOff x="4351592" y="3288094"/>
              <a:chExt cx="570674" cy="570674"/>
            </a:xfrm>
          </p:grpSpPr>
          <p:sp>
            <p:nvSpPr>
              <p:cNvPr id="11"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Oval 11"/>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1356" y="3570065"/>
            <a:ext cx="1314381" cy="1314381"/>
          </a:xfrm>
          <a:prstGeom prst="roundRect">
            <a:avLst/>
          </a:prstGeom>
          <a:solidFill>
            <a:srgbClr val="F2CF5B"/>
          </a:solidFill>
        </p:spPr>
      </p:pic>
    </p:spTree>
    <p:extLst>
      <p:ext uri="{BB962C8B-B14F-4D97-AF65-F5344CB8AC3E}">
        <p14:creationId xmlns:p14="http://schemas.microsoft.com/office/powerpoint/2010/main" val="63982712"/>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454</a:t>
            </a:fld>
            <a:endParaRPr lang="en-US" smtClean="0"/>
          </a:p>
        </p:txBody>
      </p:sp>
      <p:sp>
        <p:nvSpPr>
          <p:cNvPr id="3" name="Text Placeholder 2"/>
          <p:cNvSpPr>
            <a:spLocks noGrp="1"/>
          </p:cNvSpPr>
          <p:nvPr>
            <p:ph type="body" sz="quarter" idx="11"/>
          </p:nvPr>
        </p:nvSpPr>
        <p:spPr/>
        <p:txBody>
          <a:bodyPr/>
          <a:lstStyle/>
          <a:p>
            <a:r>
              <a:rPr lang="fr-FR" dirty="0" smtClean="0"/>
              <a:t>Qu'est-ce </a:t>
            </a:r>
            <a:r>
              <a:rPr lang="fr-FR" dirty="0"/>
              <a:t>que </a:t>
            </a:r>
            <a:r>
              <a:rPr lang="fr-FR" dirty="0" smtClean="0"/>
              <a:t>l'E-mail </a:t>
            </a:r>
            <a:r>
              <a:rPr lang="fr-FR" dirty="0"/>
              <a:t>vers requête ?</a:t>
            </a:r>
          </a:p>
        </p:txBody>
      </p:sp>
      <p:sp>
        <p:nvSpPr>
          <p:cNvPr id="4" name="Text Placeholder 3"/>
          <p:cNvSpPr>
            <a:spLocks noGrp="1"/>
          </p:cNvSpPr>
          <p:nvPr>
            <p:ph type="body" sz="quarter" idx="12"/>
          </p:nvPr>
        </p:nvSpPr>
        <p:spPr>
          <a:xfrm>
            <a:off x="455733" y="1107831"/>
            <a:ext cx="7383341" cy="3851031"/>
          </a:xfrm>
        </p:spPr>
        <p:txBody>
          <a:bodyPr/>
          <a:lstStyle/>
          <a:p>
            <a:pPr marL="233363" lvl="0" indent="-233363">
              <a:lnSpc>
                <a:spcPct val="100000"/>
              </a:lnSpc>
              <a:defRPr/>
            </a:pPr>
            <a:r>
              <a:rPr lang="fr-FR" dirty="0"/>
              <a:t>E-mail vers requête :</a:t>
            </a:r>
          </a:p>
          <a:p>
            <a:pPr marL="342900" lvl="0" indent="-342900">
              <a:lnSpc>
                <a:spcPct val="100000"/>
              </a:lnSpc>
              <a:buFont typeface="Arial" panose="020B0604020202020204" pitchFamily="34" charset="0"/>
              <a:buChar char="•"/>
              <a:defRPr/>
            </a:pPr>
            <a:r>
              <a:rPr lang="fr-FR" dirty="0"/>
              <a:t>Crée automatiquement une requête à partir </a:t>
            </a:r>
            <a:r>
              <a:rPr lang="fr-FR" dirty="0" smtClean="0"/>
              <a:t>d'un </a:t>
            </a:r>
            <a:r>
              <a:rPr lang="fr-FR" dirty="0"/>
              <a:t>e-mail entrant.</a:t>
            </a:r>
          </a:p>
          <a:p>
            <a:pPr marL="342900" indent="-342900">
              <a:lnSpc>
                <a:spcPct val="100000"/>
              </a:lnSpc>
              <a:buFont typeface="Arial" panose="020B0604020202020204" pitchFamily="34" charset="0"/>
              <a:buChar char="•"/>
              <a:defRPr/>
            </a:pPr>
            <a:r>
              <a:rPr lang="fr-FR" dirty="0"/>
              <a:t>Utilise </a:t>
            </a:r>
            <a:r>
              <a:rPr lang="fr-FR" dirty="0" smtClean="0"/>
              <a:t>l'adresse </a:t>
            </a:r>
            <a:r>
              <a:rPr lang="fr-FR" dirty="0"/>
              <a:t>e-mail de </a:t>
            </a:r>
            <a:r>
              <a:rPr lang="fr-FR" dirty="0" smtClean="0"/>
              <a:t>l'expéditeur </a:t>
            </a:r>
            <a:r>
              <a:rPr lang="fr-FR" dirty="0"/>
              <a:t>pour associer un contact à la requête.</a:t>
            </a:r>
          </a:p>
          <a:p>
            <a:pPr marL="342900" indent="-342900">
              <a:lnSpc>
                <a:spcPct val="100000"/>
              </a:lnSpc>
              <a:buFont typeface="Arial" panose="020B0604020202020204" pitchFamily="34" charset="0"/>
              <a:buChar char="•"/>
              <a:defRPr/>
            </a:pPr>
            <a:r>
              <a:rPr lang="fr-FR" dirty="0"/>
              <a:t>Utilise le contenu de </a:t>
            </a:r>
            <a:r>
              <a:rPr lang="fr-FR" dirty="0" smtClean="0"/>
              <a:t>l'e-mail </a:t>
            </a:r>
            <a:r>
              <a:rPr lang="fr-FR" dirty="0"/>
              <a:t>pour remplir automatiquement les champs de la requête.</a:t>
            </a:r>
          </a:p>
          <a:p>
            <a:pPr marL="342900" indent="-342900">
              <a:lnSpc>
                <a:spcPct val="100000"/>
              </a:lnSpc>
              <a:buFont typeface="Arial" panose="020B0604020202020204" pitchFamily="34" charset="0"/>
              <a:buChar char="•"/>
              <a:defRPr/>
            </a:pPr>
            <a:r>
              <a:rPr lang="fr-FR" dirty="0"/>
              <a:t>Associe automatiquement les réponses par e-mail du client, y compris les pièces jointes, avec la requête.</a:t>
            </a:r>
          </a:p>
          <a:p>
            <a:pPr marL="342900" indent="-342900">
              <a:lnSpc>
                <a:spcPct val="100000"/>
              </a:lnSpc>
              <a:buFont typeface="Arial" panose="020B0604020202020204" pitchFamily="34" charset="0"/>
              <a:buChar char="•"/>
              <a:defRPr/>
            </a:pPr>
            <a:r>
              <a:rPr lang="fr-FR" dirty="0"/>
              <a:t>Déclenche les règles de </a:t>
            </a:r>
            <a:r>
              <a:rPr lang="fr-FR" dirty="0" smtClean="0"/>
              <a:t>validation </a:t>
            </a:r>
            <a:r>
              <a:rPr lang="fr-FR" dirty="0"/>
              <a:t>et les processus </a:t>
            </a:r>
            <a:r>
              <a:rPr lang="fr-FR" dirty="0" smtClean="0"/>
              <a:t>d'attribution</a:t>
            </a:r>
            <a:r>
              <a:rPr lang="fr-FR" dirty="0"/>
              <a:t>, de réponse automatique, </a:t>
            </a:r>
            <a:r>
              <a:rPr lang="fr-FR" dirty="0" smtClean="0"/>
              <a:t>d'escalade </a:t>
            </a:r>
            <a:r>
              <a:rPr lang="fr-FR" dirty="0"/>
              <a:t>et de workflow. </a:t>
            </a:r>
          </a:p>
        </p:txBody>
      </p:sp>
      <p:sp>
        <p:nvSpPr>
          <p:cNvPr id="5" name="Blue Rounded Rectangle"/>
          <p:cNvSpPr>
            <a:spLocks noChangeArrowheads="1"/>
          </p:cNvSpPr>
          <p:nvPr/>
        </p:nvSpPr>
        <p:spPr bwMode="auto">
          <a:xfrm>
            <a:off x="8995754" y="4407408"/>
            <a:ext cx="2068286" cy="2386583"/>
          </a:xfrm>
          <a:prstGeom prst="roundRect">
            <a:avLst>
              <a:gd name="adj" fmla="val 8220"/>
            </a:avLst>
          </a:prstGeom>
          <a:solidFill>
            <a:schemeClr val="accent2"/>
          </a:solidFill>
          <a:ln w="9525">
            <a:noFill/>
            <a:round/>
            <a:headEnd/>
            <a:tailEnd/>
          </a:ln>
          <a:effectLst>
            <a:outerShdw blurRad="50800" dist="38100" dir="2700000" algn="tl" rotWithShape="0">
              <a:prstClr val="black">
                <a:alpha val="40000"/>
              </a:prstClr>
            </a:outerShdw>
          </a:effectLst>
        </p:spPr>
        <p:txBody>
          <a:bodyPr lIns="0" anchor="b"/>
          <a:lstStyle/>
          <a:p>
            <a:pPr algn="r"/>
            <a:r>
              <a:rPr lang="fr-FR" b="1" dirty="0">
                <a:solidFill>
                  <a:schemeClr val="bg1">
                    <a:lumMod val="95000"/>
                  </a:schemeClr>
                </a:solidFill>
              </a:rPr>
              <a:t>Requête </a:t>
            </a:r>
          </a:p>
          <a:p>
            <a:pPr algn="r"/>
            <a:r>
              <a:rPr lang="fr-FR" b="1" dirty="0">
                <a:solidFill>
                  <a:schemeClr val="bg1">
                    <a:lumMod val="95000"/>
                  </a:schemeClr>
                </a:solidFill>
              </a:rPr>
              <a:t>Numéro</a:t>
            </a:r>
          </a:p>
          <a:p>
            <a:pPr algn="r"/>
            <a:r>
              <a:rPr lang="fr-FR" dirty="0">
                <a:solidFill>
                  <a:schemeClr val="bg1">
                    <a:lumMod val="95000"/>
                  </a:schemeClr>
                </a:solidFill>
              </a:rPr>
              <a:t>00003781</a:t>
            </a:r>
          </a:p>
          <a:p>
            <a:pPr algn="r"/>
            <a:endParaRPr lang="en-US" sz="2000" dirty="0">
              <a:solidFill>
                <a:schemeClr val="bg1">
                  <a:lumMod val="95000"/>
                </a:schemeClr>
              </a:solidFill>
            </a:endParaRPr>
          </a:p>
          <a:p>
            <a:pPr algn="r"/>
            <a:r>
              <a:rPr lang="fr-FR" b="1" dirty="0">
                <a:solidFill>
                  <a:schemeClr val="bg1">
                    <a:lumMod val="95000"/>
                  </a:schemeClr>
                </a:solidFill>
              </a:rPr>
              <a:t>Nom du </a:t>
            </a:r>
            <a:r>
              <a:rPr lang="fr-FR" b="1" dirty="0" smtClean="0">
                <a:solidFill>
                  <a:schemeClr val="bg1">
                    <a:lumMod val="95000"/>
                  </a:schemeClr>
                </a:solidFill>
              </a:rPr>
              <a:t>contact</a:t>
            </a:r>
            <a:r>
              <a:rPr lang="pl-PL" b="1" dirty="0" smtClean="0">
                <a:solidFill>
                  <a:schemeClr val="bg1">
                    <a:lumMod val="95000"/>
                  </a:schemeClr>
                </a:solidFill>
              </a:rPr>
              <a:t> </a:t>
            </a:r>
            <a:r>
              <a:rPr lang="fr-FR" b="1" dirty="0" smtClean="0">
                <a:solidFill>
                  <a:schemeClr val="bg1">
                    <a:lumMod val="95000"/>
                  </a:schemeClr>
                </a:solidFill>
              </a:rPr>
              <a:t>E-mail du</a:t>
            </a:r>
            <a:r>
              <a:rPr lang="pl-PL" b="1" dirty="0" smtClean="0">
                <a:solidFill>
                  <a:schemeClr val="bg1">
                    <a:lumMod val="95000"/>
                  </a:schemeClr>
                </a:solidFill>
              </a:rPr>
              <a:t> </a:t>
            </a:r>
            <a:r>
              <a:rPr lang="fr-FR" b="1" dirty="0" smtClean="0">
                <a:solidFill>
                  <a:schemeClr val="bg1">
                    <a:lumMod val="95000"/>
                  </a:schemeClr>
                </a:solidFill>
              </a:rPr>
              <a:t>contact</a:t>
            </a:r>
            <a:r>
              <a:rPr lang="pl-PL" b="1" dirty="0" smtClean="0">
                <a:solidFill>
                  <a:schemeClr val="bg1">
                    <a:lumMod val="95000"/>
                  </a:schemeClr>
                </a:solidFill>
              </a:rPr>
              <a:t> </a:t>
            </a:r>
            <a:r>
              <a:rPr lang="fr-FR" b="1" dirty="0" smtClean="0">
                <a:solidFill>
                  <a:schemeClr val="bg1">
                    <a:lumMod val="95000"/>
                  </a:schemeClr>
                </a:solidFill>
              </a:rPr>
              <a:t>Sujet de</a:t>
            </a:r>
            <a:r>
              <a:rPr lang="pl-PL" b="1" dirty="0" smtClean="0">
                <a:solidFill>
                  <a:schemeClr val="bg1">
                    <a:lumMod val="95000"/>
                  </a:schemeClr>
                </a:solidFill>
              </a:rPr>
              <a:t> </a:t>
            </a:r>
            <a:r>
              <a:rPr lang="fr-FR" b="1" dirty="0" smtClean="0">
                <a:solidFill>
                  <a:schemeClr val="bg1">
                    <a:lumMod val="95000"/>
                  </a:schemeClr>
                </a:solidFill>
              </a:rPr>
              <a:t>la </a:t>
            </a:r>
            <a:r>
              <a:rPr lang="fr-FR" b="1" dirty="0">
                <a:solidFill>
                  <a:schemeClr val="bg1">
                    <a:lumMod val="95000"/>
                  </a:schemeClr>
                </a:solidFill>
              </a:rPr>
              <a:t>requête</a:t>
            </a:r>
          </a:p>
        </p:txBody>
      </p:sp>
      <p:pic>
        <p:nvPicPr>
          <p:cNvPr id="6" name="Case icon"/>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37709" y="4034593"/>
            <a:ext cx="1314381" cy="1314381"/>
          </a:xfrm>
          <a:prstGeom prst="rect">
            <a:avLst/>
          </a:prstGeom>
          <a:noFill/>
          <a:ln w="9525">
            <a:noFill/>
            <a:miter lim="800000"/>
            <a:headEnd/>
            <a:tailEnd/>
          </a:ln>
          <a:effectLst/>
        </p:spPr>
      </p:pic>
      <p:sp>
        <p:nvSpPr>
          <p:cNvPr id="7" name="Arrow"/>
          <p:cNvSpPr/>
          <p:nvPr/>
        </p:nvSpPr>
        <p:spPr bwMode="auto">
          <a:xfrm rot="5400000">
            <a:off x="8869200" y="2411688"/>
            <a:ext cx="2242164" cy="990730"/>
          </a:xfrm>
          <a:prstGeom prst="rightArrow">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7708" y="4031364"/>
            <a:ext cx="1314381" cy="1314381"/>
          </a:xfrm>
          <a:prstGeom prst="roundRect">
            <a:avLst/>
          </a:prstGeom>
          <a:solidFill>
            <a:srgbClr val="F2CF5B"/>
          </a:solidFill>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8888" y="1126881"/>
            <a:ext cx="1822789" cy="1822789"/>
          </a:xfrm>
          <a:prstGeom prst="roundRect">
            <a:avLst/>
          </a:prstGeom>
          <a:solidFill>
            <a:schemeClr val="bg2">
              <a:lumMod val="75000"/>
            </a:schemeClr>
          </a:solidFill>
        </p:spPr>
      </p:pic>
    </p:spTree>
    <p:extLst>
      <p:ext uri="{BB962C8B-B14F-4D97-AF65-F5344CB8AC3E}">
        <p14:creationId xmlns:p14="http://schemas.microsoft.com/office/powerpoint/2010/main" val="2365818878"/>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5741256"/>
            <a:ext cx="12188825" cy="1107996"/>
            <a:chOff x="-1" y="6057781"/>
            <a:chExt cx="12188825" cy="1107996"/>
          </a:xfrm>
        </p:grpSpPr>
        <p:sp>
          <p:nvSpPr>
            <p:cNvPr id="10" name="Rectangle 9"/>
            <p:cNvSpPr/>
            <p:nvPr/>
          </p:nvSpPr>
          <p:spPr bwMode="auto">
            <a:xfrm>
              <a:off x="-1" y="6057781"/>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spc="-20" dirty="0">
                  <a:solidFill>
                    <a:srgbClr val="19325C"/>
                  </a:solidFill>
                </a:rPr>
                <a:t>Configuration | Outils de la plate-forme | </a:t>
              </a:r>
              <a:r>
                <a:rPr lang="fr-FR" sz="2000" b="1" spc="-20" dirty="0" smtClean="0">
                  <a:solidFill>
                    <a:srgbClr val="19325C"/>
                  </a:solidFill>
                </a:rPr>
                <a:t>Paramètres </a:t>
              </a:r>
              <a:r>
                <a:rPr lang="pl-PL" sz="2000" b="1" spc="-20" dirty="0" smtClean="0">
                  <a:solidFill>
                    <a:srgbClr val="19325C"/>
                  </a:solidFill>
                </a:rPr>
                <a:t/>
              </a:r>
              <a:br>
                <a:rPr lang="pl-PL" sz="2000" b="1" spc="-20" dirty="0" smtClean="0">
                  <a:solidFill>
                    <a:srgbClr val="19325C"/>
                  </a:solidFill>
                </a:rPr>
              </a:br>
              <a:r>
                <a:rPr lang="fr-FR" sz="2000" b="1" spc="-20" dirty="0" smtClean="0">
                  <a:solidFill>
                    <a:srgbClr val="19325C"/>
                  </a:solidFill>
                </a:rPr>
                <a:t>de </a:t>
              </a:r>
              <a:r>
                <a:rPr lang="fr-FR" sz="2000" b="1" spc="-20" dirty="0">
                  <a:solidFill>
                    <a:srgbClr val="19325C"/>
                  </a:solidFill>
                </a:rPr>
                <a:t>fonctionnalité </a:t>
              </a:r>
              <a:r>
                <a:rPr lang="fr-FR" sz="2000" b="1" spc="-20" dirty="0" smtClean="0">
                  <a:solidFill>
                    <a:srgbClr val="19325C"/>
                  </a:solidFill>
                </a:rPr>
                <a:t>| </a:t>
              </a:r>
              <a:r>
                <a:rPr lang="fr-FR" sz="2000" b="1" spc="-20" dirty="0">
                  <a:solidFill>
                    <a:srgbClr val="19325C"/>
                  </a:solidFill>
                </a:rPr>
                <a:t>Service | E-mail vers requête</a:t>
              </a:r>
            </a:p>
          </p:txBody>
        </p:sp>
        <p:sp>
          <p:nvSpPr>
            <p:cNvPr id="11"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grpSp>
      <p:sp>
        <p:nvSpPr>
          <p:cNvPr id="2" name="Slide Number Placeholder 1"/>
          <p:cNvSpPr>
            <a:spLocks noGrp="1"/>
          </p:cNvSpPr>
          <p:nvPr>
            <p:ph type="sldNum" sz="quarter" idx="10"/>
          </p:nvPr>
        </p:nvSpPr>
        <p:spPr/>
        <p:txBody>
          <a:bodyPr/>
          <a:lstStyle/>
          <a:p>
            <a:fld id="{19FD02D3-6C23-404C-A7B3-DAB79F5D63D7}" type="slidenum">
              <a:rPr lang="en-US" smtClean="0"/>
              <a:pPr/>
              <a:t>455</a:t>
            </a:fld>
            <a:endParaRPr lang="en-US" smtClean="0"/>
          </a:p>
        </p:txBody>
      </p:sp>
      <p:sp>
        <p:nvSpPr>
          <p:cNvPr id="3" name="Text Placeholder 2"/>
          <p:cNvSpPr>
            <a:spLocks noGrp="1"/>
          </p:cNvSpPr>
          <p:nvPr>
            <p:ph type="body" sz="quarter" idx="11"/>
          </p:nvPr>
        </p:nvSpPr>
        <p:spPr/>
        <p:txBody>
          <a:bodyPr/>
          <a:lstStyle/>
          <a:p>
            <a:r>
              <a:rPr lang="fr-FR" dirty="0"/>
              <a:t>Comment paramétrez-vous </a:t>
            </a:r>
            <a:r>
              <a:rPr lang="fr-FR" dirty="0" smtClean="0"/>
              <a:t>l'E-mail </a:t>
            </a:r>
            <a:r>
              <a:rPr lang="fr-FR" dirty="0"/>
              <a:t>vers requête ?</a:t>
            </a:r>
          </a:p>
        </p:txBody>
      </p:sp>
      <p:sp>
        <p:nvSpPr>
          <p:cNvPr id="4" name="Text Placeholder 3"/>
          <p:cNvSpPr>
            <a:spLocks noGrp="1"/>
          </p:cNvSpPr>
          <p:nvPr>
            <p:ph type="body" sz="quarter" idx="12"/>
          </p:nvPr>
        </p:nvSpPr>
        <p:spPr>
          <a:xfrm>
            <a:off x="455734" y="1143000"/>
            <a:ext cx="6237884" cy="3666357"/>
          </a:xfrm>
        </p:spPr>
        <p:txBody>
          <a:bodyPr/>
          <a:lstStyle/>
          <a:p>
            <a:pPr marL="233363" indent="-233363">
              <a:lnSpc>
                <a:spcPct val="100000"/>
              </a:lnSpc>
              <a:defRPr/>
            </a:pPr>
            <a:r>
              <a:rPr lang="fr-FR" dirty="0"/>
              <a:t>Les administrateurs doivent :</a:t>
            </a:r>
          </a:p>
          <a:p>
            <a:pPr marL="342900" indent="-342900">
              <a:lnSpc>
                <a:spcPct val="100000"/>
              </a:lnSpc>
              <a:buFont typeface="Arial" panose="020B0604020202020204" pitchFamily="34" charset="0"/>
              <a:buChar char="•"/>
              <a:defRPr/>
            </a:pPr>
            <a:r>
              <a:rPr lang="fr-FR" dirty="0"/>
              <a:t>Configurer les paramètres </a:t>
            </a:r>
            <a:r>
              <a:rPr lang="fr-FR" dirty="0" smtClean="0"/>
              <a:t>d'e-mail </a:t>
            </a:r>
            <a:r>
              <a:rPr lang="fr-FR" dirty="0"/>
              <a:t>et activer </a:t>
            </a:r>
            <a:r>
              <a:rPr lang="fr-FR" dirty="0" smtClean="0"/>
              <a:t>l'E-mail </a:t>
            </a:r>
            <a:r>
              <a:rPr lang="fr-FR" dirty="0"/>
              <a:t>vers requête.</a:t>
            </a:r>
          </a:p>
          <a:p>
            <a:pPr marL="342900" indent="-342900">
              <a:lnSpc>
                <a:spcPct val="100000"/>
              </a:lnSpc>
              <a:buFont typeface="Arial" panose="020B0604020202020204" pitchFamily="34" charset="0"/>
              <a:buChar char="•"/>
              <a:defRPr/>
            </a:pPr>
            <a:r>
              <a:rPr lang="fr-FR" dirty="0"/>
              <a:t>Choisir </a:t>
            </a:r>
            <a:r>
              <a:rPr lang="fr-FR" dirty="0" smtClean="0"/>
              <a:t>l'E-mail </a:t>
            </a:r>
            <a:r>
              <a:rPr lang="fr-FR" dirty="0"/>
              <a:t>vers requête à la demande ou </a:t>
            </a:r>
            <a:r>
              <a:rPr lang="fr-FR" dirty="0" smtClean="0"/>
              <a:t>l'E-mail </a:t>
            </a:r>
            <a:r>
              <a:rPr lang="fr-FR" dirty="0"/>
              <a:t>vers requête.</a:t>
            </a:r>
          </a:p>
          <a:p>
            <a:pPr marL="574675" lvl="1" indent="-342900">
              <a:lnSpc>
                <a:spcPct val="100000"/>
              </a:lnSpc>
              <a:buFontTx/>
              <a:buChar char="–"/>
              <a:defRPr/>
            </a:pPr>
            <a:r>
              <a:rPr lang="fr-FR" dirty="0" smtClean="0"/>
              <a:t>L'agent d'E-mail </a:t>
            </a:r>
            <a:r>
              <a:rPr lang="fr-FR" dirty="0"/>
              <a:t>vers requête est disponible en téléchargement : </a:t>
            </a:r>
            <a:r>
              <a:rPr lang="fr-FR" dirty="0">
                <a:latin typeface="Courier New" panose="02070309020205020404" pitchFamily="49" charset="0"/>
                <a:cs typeface="Courier New" panose="02070309020205020404" pitchFamily="49" charset="0"/>
              </a:rPr>
              <a:t>developer.salesforce.com/page/</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E-</a:t>
            </a:r>
            <a:r>
              <a:rPr lang="fr-FR" dirty="0" err="1">
                <a:latin typeface="Courier New" panose="02070309020205020404" pitchFamily="49" charset="0"/>
                <a:cs typeface="Courier New" panose="02070309020205020404" pitchFamily="49" charset="0"/>
              </a:rPr>
              <a:t>mail_To_Case</a:t>
            </a:r>
            <a:endParaRPr lang="fr-FR" dirty="0">
              <a:latin typeface="Courier New" panose="02070309020205020404" pitchFamily="49" charset="0"/>
              <a:cs typeface="Courier New" panose="02070309020205020404" pitchFamily="49" charset="0"/>
            </a:endParaRPr>
          </a:p>
          <a:p>
            <a:pPr marL="342900" indent="-342900">
              <a:lnSpc>
                <a:spcPct val="100000"/>
              </a:lnSpc>
              <a:buFont typeface="Arial" panose="020B0604020202020204" pitchFamily="34" charset="0"/>
              <a:buChar char="•"/>
              <a:defRPr/>
            </a:pPr>
            <a:r>
              <a:rPr lang="fr-FR" dirty="0"/>
              <a:t>Ajouter la liste associée aux e-mails aux présentations de page des requêtes.</a:t>
            </a:r>
          </a:p>
        </p:txBody>
      </p:sp>
      <p:pic>
        <p:nvPicPr>
          <p:cNvPr id="5" name="Screen: email-to-case settings"/>
          <p:cNvPicPr>
            <a:picLocks noChangeAspect="1" noChangeArrowheads="1"/>
          </p:cNvPicPr>
          <p:nvPr/>
        </p:nvPicPr>
        <p:blipFill>
          <a:blip r:embed="rId3" cstate="print"/>
          <a:srcRect/>
          <a:stretch>
            <a:fillRect/>
          </a:stretch>
        </p:blipFill>
        <p:spPr bwMode="auto">
          <a:xfrm>
            <a:off x="7134273" y="1017174"/>
            <a:ext cx="4613896" cy="574429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on-demand traits"/>
          <p:cNvSpPr txBox="1"/>
          <p:nvPr/>
        </p:nvSpPr>
        <p:spPr>
          <a:xfrm>
            <a:off x="8579445" y="4670857"/>
            <a:ext cx="3609379" cy="1754326"/>
          </a:xfrm>
          <a:prstGeom prst="wedgeRectCallout">
            <a:avLst>
              <a:gd name="adj1" fmla="val -57266"/>
              <a:gd name="adj2" fmla="val -22336"/>
            </a:avLst>
          </a:prstGeom>
          <a:solidFill>
            <a:srgbClr val="19325C"/>
          </a:solidFill>
          <a:ln w="38100">
            <a:noFill/>
          </a:ln>
          <a:effectLst>
            <a:outerShdw blurRad="50800" dist="38100" dir="2700000" algn="tl" rotWithShape="0">
              <a:prstClr val="black">
                <a:alpha val="40000"/>
              </a:prstClr>
            </a:outerShdw>
          </a:effectLst>
        </p:spPr>
        <p:txBody>
          <a:bodyPr wrap="square" lIns="36000" rIns="0" rtlCol="0" anchor="ctr">
            <a:spAutoFit/>
          </a:bodyPr>
          <a:lstStyle/>
          <a:p>
            <a:pPr marL="223838" indent="-223838" algn="l"/>
            <a:r>
              <a:rPr lang="fr-FR" b="1" spc="-20" dirty="0">
                <a:solidFill>
                  <a:schemeClr val="bg1"/>
                </a:solidFill>
                <a:latin typeface="Salesforce Sans" panose="020B0505020202020203" pitchFamily="34" charset="0"/>
                <a:cs typeface="Arial" pitchFamily="34" charset="0"/>
              </a:rPr>
              <a:t>Activer le service à </a:t>
            </a:r>
            <a:r>
              <a:rPr lang="fr-FR" b="1" spc="-20" dirty="0" smtClean="0">
                <a:solidFill>
                  <a:schemeClr val="bg1"/>
                </a:solidFill>
                <a:latin typeface="Salesforce Sans" panose="020B0505020202020203" pitchFamily="34" charset="0"/>
                <a:cs typeface="Arial" pitchFamily="34" charset="0"/>
              </a:rPr>
              <a:t>la</a:t>
            </a:r>
            <a:r>
              <a:rPr lang="pl-PL" b="1" spc="-20" dirty="0" smtClean="0">
                <a:solidFill>
                  <a:schemeClr val="bg1"/>
                </a:solidFill>
                <a:latin typeface="Salesforce Sans" panose="020B0505020202020203" pitchFamily="34" charset="0"/>
                <a:cs typeface="Arial" pitchFamily="34" charset="0"/>
              </a:rPr>
              <a:t> </a:t>
            </a:r>
            <a:r>
              <a:rPr lang="fr-FR" b="1" spc="-20" dirty="0" smtClean="0">
                <a:solidFill>
                  <a:schemeClr val="bg1"/>
                </a:solidFill>
                <a:latin typeface="Salesforce Sans" panose="020B0505020202020203" pitchFamily="34" charset="0"/>
                <a:cs typeface="Arial" pitchFamily="34" charset="0"/>
              </a:rPr>
              <a:t>demande</a:t>
            </a:r>
            <a:r>
              <a:rPr lang="fr-FR" b="1" spc="-20" dirty="0">
                <a:solidFill>
                  <a:schemeClr val="bg1"/>
                </a:solidFill>
                <a:latin typeface="Salesforce Sans" panose="020B0505020202020203" pitchFamily="34" charset="0"/>
                <a:cs typeface="Arial" pitchFamily="34" charset="0"/>
              </a:rPr>
              <a:t> ?</a:t>
            </a:r>
          </a:p>
          <a:p>
            <a:pPr marL="223838" indent="-223838" algn="l">
              <a:buFont typeface="Wingdings" pitchFamily="2" charset="2"/>
              <a:buChar char="ü"/>
            </a:pPr>
            <a:r>
              <a:rPr lang="fr-FR" sz="1800" b="1" spc="-20" dirty="0">
                <a:solidFill>
                  <a:schemeClr val="bg1"/>
                </a:solidFill>
                <a:latin typeface="Salesforce Sans" panose="020B0505020202020203" pitchFamily="34" charset="0"/>
                <a:cs typeface="Arial" pitchFamily="34" charset="0"/>
              </a:rPr>
              <a:t>Pas </a:t>
            </a:r>
            <a:r>
              <a:rPr lang="fr-FR" sz="1800" b="1" spc="-20" dirty="0" smtClean="0">
                <a:solidFill>
                  <a:schemeClr val="bg1"/>
                </a:solidFill>
                <a:latin typeface="Salesforce Sans" panose="020B0505020202020203" pitchFamily="34" charset="0"/>
                <a:cs typeface="Arial" pitchFamily="34" charset="0"/>
              </a:rPr>
              <a:t>besoin </a:t>
            </a:r>
            <a:r>
              <a:rPr lang="fr-FR" sz="1800" b="1" spc="-20" dirty="0">
                <a:solidFill>
                  <a:schemeClr val="bg1"/>
                </a:solidFill>
                <a:latin typeface="Salesforce Sans" panose="020B0505020202020203" pitchFamily="34" charset="0"/>
                <a:cs typeface="Arial" pitchFamily="34" charset="0"/>
              </a:rPr>
              <a:t>de pare-feu.</a:t>
            </a:r>
          </a:p>
          <a:p>
            <a:pPr marL="223838" indent="-223838" algn="l">
              <a:buFont typeface="Wingdings" pitchFamily="2" charset="2"/>
              <a:buChar char="ü"/>
            </a:pPr>
            <a:r>
              <a:rPr lang="fr-FR" b="1" spc="-20" dirty="0">
                <a:solidFill>
                  <a:schemeClr val="bg1"/>
                </a:solidFill>
                <a:latin typeface="Salesforce Sans" panose="020B0505020202020203" pitchFamily="34" charset="0"/>
                <a:cs typeface="Arial" pitchFamily="34" charset="0"/>
              </a:rPr>
              <a:t>Pièces jointes limitées à 25</a:t>
            </a:r>
            <a:r>
              <a:rPr lang="fr-FR" sz="1800" b="1" spc="-20" dirty="0">
                <a:solidFill>
                  <a:schemeClr val="bg1"/>
                </a:solidFill>
                <a:latin typeface="Salesforce Sans" panose="020B0505020202020203" pitchFamily="34" charset="0"/>
                <a:cs typeface="Arial" pitchFamily="34" charset="0"/>
              </a:rPr>
              <a:t> MB.</a:t>
            </a:r>
          </a:p>
          <a:p>
            <a:pPr marL="223838" indent="-223838" algn="l">
              <a:buFont typeface="Wingdings" pitchFamily="2" charset="2"/>
              <a:buChar char="ü"/>
            </a:pPr>
            <a:r>
              <a:rPr lang="fr-FR" b="1" spc="-20" dirty="0">
                <a:solidFill>
                  <a:schemeClr val="bg1"/>
                </a:solidFill>
                <a:latin typeface="Salesforce Sans" panose="020B0505020202020203" pitchFamily="34" charset="0"/>
                <a:cs typeface="Arial" pitchFamily="34" charset="0"/>
              </a:rPr>
              <a:t>Sinon, télécharger </a:t>
            </a:r>
            <a:r>
              <a:rPr lang="fr-FR" b="1" spc="-20" dirty="0" smtClean="0">
                <a:solidFill>
                  <a:schemeClr val="bg1"/>
                </a:solidFill>
                <a:latin typeface="Salesforce Sans" panose="020B0505020202020203" pitchFamily="34" charset="0"/>
                <a:cs typeface="Arial" pitchFamily="34" charset="0"/>
              </a:rPr>
              <a:t>l'agent </a:t>
            </a:r>
            <a:r>
              <a:rPr lang="pl-PL" b="1" spc="-20" dirty="0" smtClean="0">
                <a:solidFill>
                  <a:schemeClr val="bg1"/>
                </a:solidFill>
                <a:latin typeface="Salesforce Sans" panose="020B0505020202020203" pitchFamily="34" charset="0"/>
                <a:cs typeface="Arial" pitchFamily="34" charset="0"/>
              </a:rPr>
              <a:t/>
            </a:r>
            <a:br>
              <a:rPr lang="pl-PL" b="1" spc="-20" dirty="0" smtClean="0">
                <a:solidFill>
                  <a:schemeClr val="bg1"/>
                </a:solidFill>
                <a:latin typeface="Salesforce Sans" panose="020B0505020202020203" pitchFamily="34" charset="0"/>
                <a:cs typeface="Arial" pitchFamily="34" charset="0"/>
              </a:rPr>
            </a:br>
            <a:r>
              <a:rPr lang="fr-FR" b="1" spc="-20" dirty="0" smtClean="0">
                <a:solidFill>
                  <a:schemeClr val="bg1"/>
                </a:solidFill>
                <a:latin typeface="Salesforce Sans" panose="020B0505020202020203" pitchFamily="34" charset="0"/>
                <a:cs typeface="Arial" pitchFamily="34" charset="0"/>
              </a:rPr>
              <a:t>d'E-mail </a:t>
            </a:r>
            <a:r>
              <a:rPr lang="fr-FR" b="1" spc="-20" dirty="0">
                <a:solidFill>
                  <a:schemeClr val="bg1"/>
                </a:solidFill>
                <a:latin typeface="Salesforce Sans" panose="020B0505020202020203" pitchFamily="34" charset="0"/>
                <a:cs typeface="Arial" pitchFamily="34" charset="0"/>
              </a:rPr>
              <a:t>vers requête si besoin.</a:t>
            </a:r>
          </a:p>
        </p:txBody>
      </p:sp>
      <p:sp>
        <p:nvSpPr>
          <p:cNvPr id="7" name="enable email-to-case"/>
          <p:cNvSpPr txBox="1"/>
          <p:nvPr/>
        </p:nvSpPr>
        <p:spPr>
          <a:xfrm>
            <a:off x="8586266" y="2406767"/>
            <a:ext cx="3346653" cy="369332"/>
          </a:xfrm>
          <a:prstGeom prst="wedgeRectCallout">
            <a:avLst>
              <a:gd name="adj1" fmla="val -58756"/>
              <a:gd name="adj2" fmla="val -21387"/>
            </a:avLst>
          </a:prstGeom>
          <a:solidFill>
            <a:srgbClr val="19325C"/>
          </a:solidFill>
          <a:ln w="38100">
            <a:noFill/>
          </a:ln>
          <a:effectLst>
            <a:outerShdw blurRad="50800" dist="38100" dir="2700000" algn="tl" rotWithShape="0">
              <a:prstClr val="black">
                <a:alpha val="40000"/>
              </a:prstClr>
            </a:outerShdw>
          </a:effectLst>
        </p:spPr>
        <p:txBody>
          <a:bodyPr wrap="square" rtlCol="0" anchor="ctr">
            <a:spAutoFit/>
          </a:bodyPr>
          <a:lstStyle/>
          <a:p>
            <a:pPr marL="223838" indent="-223838" algn="l"/>
            <a:r>
              <a:rPr lang="fr-FR" b="1" dirty="0">
                <a:solidFill>
                  <a:schemeClr val="bg1"/>
                </a:solidFill>
                <a:latin typeface="Salesforce Sans" panose="020B0505020202020203" pitchFamily="34" charset="0"/>
                <a:cs typeface="Arial" pitchFamily="34" charset="0"/>
              </a:rPr>
              <a:t>Activer </a:t>
            </a:r>
            <a:r>
              <a:rPr lang="fr-FR" b="1" dirty="0" smtClean="0">
                <a:solidFill>
                  <a:schemeClr val="bg1"/>
                </a:solidFill>
                <a:latin typeface="Salesforce Sans" panose="020B0505020202020203" pitchFamily="34" charset="0"/>
                <a:cs typeface="Arial" pitchFamily="34" charset="0"/>
              </a:rPr>
              <a:t>l'E-mail </a:t>
            </a:r>
            <a:r>
              <a:rPr lang="fr-FR" b="1" dirty="0">
                <a:solidFill>
                  <a:schemeClr val="bg1"/>
                </a:solidFill>
                <a:latin typeface="Salesforce Sans" panose="020B0505020202020203" pitchFamily="34" charset="0"/>
                <a:cs typeface="Arial" pitchFamily="34" charset="0"/>
              </a:rPr>
              <a:t>vers requête.</a:t>
            </a:r>
          </a:p>
        </p:txBody>
      </p:sp>
      <p:sp>
        <p:nvSpPr>
          <p:cNvPr id="8" name="email settings"/>
          <p:cNvSpPr txBox="1"/>
          <p:nvPr/>
        </p:nvSpPr>
        <p:spPr>
          <a:xfrm>
            <a:off x="9073662" y="1128246"/>
            <a:ext cx="2990871" cy="923330"/>
          </a:xfrm>
          <a:prstGeom prst="wedgeRectCallout">
            <a:avLst>
              <a:gd name="adj1" fmla="val -61600"/>
              <a:gd name="adj2" fmla="val -14938"/>
            </a:avLst>
          </a:prstGeom>
          <a:solidFill>
            <a:srgbClr val="19325C"/>
          </a:solidFill>
          <a:ln w="38100">
            <a:noFill/>
          </a:ln>
          <a:effectLst>
            <a:outerShdw blurRad="50800" dist="38100" dir="2700000" algn="tl" rotWithShape="0">
              <a:prstClr val="black">
                <a:alpha val="40000"/>
              </a:prstClr>
            </a:outerShdw>
          </a:effectLst>
        </p:spPr>
        <p:txBody>
          <a:bodyPr wrap="square" rtlCol="0" anchor="ctr">
            <a:spAutoFit/>
          </a:bodyPr>
          <a:lstStyle/>
          <a:p>
            <a:pPr algn="l"/>
            <a:r>
              <a:rPr lang="fr-FR" sz="1800" b="1" dirty="0">
                <a:solidFill>
                  <a:schemeClr val="bg1"/>
                </a:solidFill>
                <a:latin typeface="Salesforce Sans" panose="020B0505020202020203" pitchFamily="34" charset="0"/>
                <a:cs typeface="Arial" pitchFamily="34" charset="0"/>
              </a:rPr>
              <a:t>Configurer </a:t>
            </a:r>
            <a:r>
              <a:rPr lang="fr-FR" sz="1800" b="1" dirty="0" smtClean="0">
                <a:solidFill>
                  <a:schemeClr val="bg1"/>
                </a:solidFill>
                <a:latin typeface="Salesforce Sans" panose="020B0505020202020203" pitchFamily="34" charset="0"/>
                <a:cs typeface="Arial" pitchFamily="34" charset="0"/>
              </a:rPr>
              <a:t>les</a:t>
            </a:r>
            <a:r>
              <a:rPr lang="pl-PL" sz="1800" b="1" dirty="0" smtClean="0">
                <a:solidFill>
                  <a:schemeClr val="bg1"/>
                </a:solidFill>
                <a:latin typeface="Salesforce Sans" panose="020B0505020202020203" pitchFamily="34" charset="0"/>
                <a:cs typeface="Arial" pitchFamily="34" charset="0"/>
              </a:rPr>
              <a:t> </a:t>
            </a:r>
            <a:r>
              <a:rPr lang="fr-FR" sz="1800" b="1" dirty="0" smtClean="0">
                <a:solidFill>
                  <a:schemeClr val="bg1"/>
                </a:solidFill>
                <a:latin typeface="Salesforce Sans" panose="020B0505020202020203" pitchFamily="34" charset="0"/>
                <a:cs typeface="Arial" pitchFamily="34" charset="0"/>
              </a:rPr>
              <a:t>paramètres d'e-mail</a:t>
            </a:r>
            <a:r>
              <a:rPr lang="fr-FR" sz="1800" b="1" dirty="0">
                <a:solidFill>
                  <a:schemeClr val="bg1"/>
                </a:solidFill>
                <a:latin typeface="Salesforce Sans" panose="020B0505020202020203" pitchFamily="34" charset="0"/>
                <a:cs typeface="Arial" pitchFamily="34" charset="0"/>
              </a:rPr>
              <a:t>.</a:t>
            </a:r>
          </a:p>
          <a:p>
            <a:pPr marL="223838" indent="-223838"/>
            <a:r>
              <a:rPr lang="fr-FR" dirty="0">
                <a:solidFill>
                  <a:schemeClr val="bg1"/>
                </a:solidFill>
                <a:latin typeface="Courier New" panose="02070309020205020404" pitchFamily="49" charset="0"/>
                <a:cs typeface="Courier New" panose="02070309020205020404" pitchFamily="49" charset="0"/>
              </a:rPr>
              <a:t>support@company.com</a:t>
            </a:r>
          </a:p>
        </p:txBody>
      </p:sp>
    </p:spTree>
    <p:extLst>
      <p:ext uri="{BB962C8B-B14F-4D97-AF65-F5344CB8AC3E}">
        <p14:creationId xmlns:p14="http://schemas.microsoft.com/office/powerpoint/2010/main" val="37647249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725665" y="420130"/>
            <a:ext cx="701804" cy="19504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456</a:t>
            </a:fld>
            <a:endParaRPr kumimoji="0" lang="en-US" b="0" i="0" u="none" strike="noStrike" kern="0" cap="none" spc="0" normalizeH="0" baseline="0" noProof="0" smtClean="0">
              <a:ln>
                <a:noFill/>
              </a:ln>
              <a:solidFill>
                <a:sysClr val="windowText" lastClr="000000"/>
              </a:solidFill>
              <a:effectLst/>
              <a:uLnTx/>
              <a:uFillTx/>
            </a:endParaRPr>
          </a:p>
        </p:txBody>
      </p:sp>
      <p:sp>
        <p:nvSpPr>
          <p:cNvPr id="3" name="Text Placeholder 2"/>
          <p:cNvSpPr>
            <a:spLocks noGrp="1"/>
          </p:cNvSpPr>
          <p:nvPr>
            <p:ph type="body" sz="quarter" idx="11"/>
          </p:nvPr>
        </p:nvSpPr>
        <p:spPr/>
        <p:txBody>
          <a:bodyPr/>
          <a:lstStyle/>
          <a:p>
            <a:r>
              <a:rPr lang="fr-FR" dirty="0"/>
              <a:t>Qu'est-ce que le Chatter </a:t>
            </a:r>
            <a:r>
              <a:rPr lang="fr-FR" dirty="0" err="1"/>
              <a:t>Swarming</a:t>
            </a:r>
            <a:r>
              <a:rPr lang="fr-FR" dirty="0"/>
              <a:t> ? </a:t>
            </a:r>
          </a:p>
        </p:txBody>
      </p:sp>
      <p:pic>
        <p:nvPicPr>
          <p:cNvPr id="6" name="Picture 5"/>
          <p:cNvPicPr>
            <a:picLocks noChangeAspect="1"/>
          </p:cNvPicPr>
          <p:nvPr/>
        </p:nvPicPr>
        <p:blipFill>
          <a:blip r:embed="rId3" cstate="print"/>
          <a:stretch>
            <a:fillRect/>
          </a:stretch>
        </p:blipFill>
        <p:spPr>
          <a:xfrm>
            <a:off x="5126587" y="1492340"/>
            <a:ext cx="6921251" cy="5365660"/>
          </a:xfrm>
          <a:prstGeom prst="rect">
            <a:avLst/>
          </a:prstGeom>
        </p:spPr>
      </p:pic>
      <p:sp>
        <p:nvSpPr>
          <p:cNvPr id="7" name="Text Placeholder 3"/>
          <p:cNvSpPr>
            <a:spLocks noGrp="1"/>
          </p:cNvSpPr>
          <p:nvPr>
            <p:ph type="body" sz="quarter" idx="12"/>
          </p:nvPr>
        </p:nvSpPr>
        <p:spPr>
          <a:xfrm>
            <a:off x="308919" y="1086716"/>
            <a:ext cx="11587425" cy="442016"/>
          </a:xfrm>
        </p:spPr>
        <p:txBody>
          <a:bodyPr/>
          <a:lstStyle/>
          <a:p>
            <a:pPr marL="233363" lvl="0" indent="-233363">
              <a:lnSpc>
                <a:spcPct val="100000"/>
              </a:lnSpc>
              <a:defRPr/>
            </a:pPr>
            <a:r>
              <a:rPr lang="fr-FR" sz="2200" dirty="0"/>
              <a:t>Les agents de service affluent sur les requêtes pour fournir un service plus rapide. </a:t>
            </a:r>
          </a:p>
          <a:p>
            <a:pPr marL="233363" lvl="0" indent="-233363">
              <a:lnSpc>
                <a:spcPct val="100000"/>
              </a:lnSpc>
              <a:defRPr/>
            </a:pPr>
            <a:endParaRPr lang="en-US" dirty="0"/>
          </a:p>
        </p:txBody>
      </p:sp>
      <p:sp>
        <p:nvSpPr>
          <p:cNvPr id="8" name="TextBox 7"/>
          <p:cNvSpPr txBox="1"/>
          <p:nvPr/>
        </p:nvSpPr>
        <p:spPr>
          <a:xfrm>
            <a:off x="359822" y="1750781"/>
            <a:ext cx="4992129" cy="4832092"/>
          </a:xfrm>
          <a:prstGeom prst="rect">
            <a:avLst/>
          </a:prstGeom>
          <a:noFill/>
          <a:ln>
            <a:noFill/>
          </a:ln>
        </p:spPr>
        <p:txBody>
          <a:bodyPr wrap="square" rtlCol="0">
            <a:spAutoFit/>
          </a:bodyPr>
          <a:lstStyle/>
          <a:p>
            <a:r>
              <a:rPr lang="fr-FR" sz="2200" dirty="0">
                <a:solidFill>
                  <a:srgbClr val="19325C"/>
                </a:solidFill>
              </a:rPr>
              <a:t>Avec Chatter, les agents de service d'une organisation peuvent </a:t>
            </a:r>
            <a:r>
              <a:rPr lang="pl-PL" sz="2200" dirty="0" smtClean="0">
                <a:solidFill>
                  <a:srgbClr val="19325C"/>
                </a:solidFill>
              </a:rPr>
              <a:t/>
            </a:r>
            <a:br>
              <a:rPr lang="pl-PL" sz="2200" dirty="0" smtClean="0">
                <a:solidFill>
                  <a:srgbClr val="19325C"/>
                </a:solidFill>
              </a:rPr>
            </a:br>
            <a:r>
              <a:rPr lang="fr-FR" sz="2200" dirty="0" smtClean="0">
                <a:solidFill>
                  <a:srgbClr val="19325C"/>
                </a:solidFill>
              </a:rPr>
              <a:t>«</a:t>
            </a:r>
            <a:r>
              <a:rPr lang="fr-FR" sz="2200" dirty="0">
                <a:solidFill>
                  <a:srgbClr val="19325C"/>
                </a:solidFill>
              </a:rPr>
              <a:t> affluer sur les requêtes » quand un problème a besoin d'une escalade. </a:t>
            </a:r>
          </a:p>
          <a:p>
            <a:endParaRPr lang="en-US" sz="2200" dirty="0">
              <a:solidFill>
                <a:srgbClr val="19325C"/>
              </a:solidFill>
            </a:endParaRPr>
          </a:p>
          <a:p>
            <a:r>
              <a:rPr lang="fr-FR" sz="2200" dirty="0">
                <a:solidFill>
                  <a:srgbClr val="19325C"/>
                </a:solidFill>
              </a:rPr>
              <a:t>Quand quelqu'un avec un gros suivi sur les réseaux sociaux publie une question, que se passe-t-il ? Il obtient des centaines de réponses. Escaladez une requête ou un problème sur Chatter et la même chose arrivera : des agents de toute l'organisation affluent pour publier des solutions.</a:t>
            </a:r>
          </a:p>
        </p:txBody>
      </p:sp>
    </p:spTree>
    <p:extLst>
      <p:ext uri="{BB962C8B-B14F-4D97-AF65-F5344CB8AC3E}">
        <p14:creationId xmlns:p14="http://schemas.microsoft.com/office/powerpoint/2010/main" val="208994352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33834588"/>
              </p:ext>
            </p:extLst>
          </p:nvPr>
        </p:nvGraphicFramePr>
        <p:xfrm>
          <a:off x="1711207" y="1506825"/>
          <a:ext cx="8926668" cy="522773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1 heure</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r>
                        <a:rPr lang="fr-FR" sz="1800" b="0" dirty="0">
                          <a:solidFill>
                            <a:schemeClr val="tx1"/>
                          </a:solidFill>
                          <a:latin typeface="Salesforce Sans" panose="020B0505020202020203" pitchFamily="34" charset="0"/>
                          <a:ea typeface="Segoe UI" pitchFamily="34" charset="0"/>
                          <a:cs typeface="Segoe UI" pitchFamily="34" charset="0"/>
                        </a:rPr>
                        <a:t>Les fonctions Web vers requête et E-mail vers requête nous permettent déjà de gagner du temps ! Comment pouvons-nous automatiser </a:t>
                      </a:r>
                      <a:r>
                        <a:rPr lang="fr-FR" sz="1800" b="0" dirty="0" smtClean="0">
                          <a:solidFill>
                            <a:schemeClr val="tx1"/>
                          </a:solidFill>
                          <a:latin typeface="Salesforce Sans" panose="020B0505020202020203" pitchFamily="34" charset="0"/>
                          <a:ea typeface="Segoe UI" pitchFamily="34" charset="0"/>
                          <a:cs typeface="Segoe UI" pitchFamily="34" charset="0"/>
                        </a:rPr>
                        <a:t>l'acheminement </a:t>
                      </a:r>
                      <a:r>
                        <a:rPr lang="fr-FR" sz="1800" b="0" dirty="0">
                          <a:solidFill>
                            <a:schemeClr val="tx1"/>
                          </a:solidFill>
                          <a:latin typeface="Salesforce Sans" panose="020B0505020202020203" pitchFamily="34" charset="0"/>
                          <a:ea typeface="Segoe UI" pitchFamily="34" charset="0"/>
                          <a:cs typeface="Segoe UI" pitchFamily="34" charset="0"/>
                        </a:rPr>
                        <a:t>de ces requêtes entrantes ?  </a:t>
                      </a:r>
                    </a:p>
                    <a:p>
                      <a:r>
                        <a:rPr lang="fr-FR" sz="1800" b="0" dirty="0">
                          <a:solidFill>
                            <a:schemeClr val="tx1"/>
                          </a:solidFill>
                          <a:latin typeface="Salesforce Sans" panose="020B0505020202020203" pitchFamily="34" charset="0"/>
                          <a:ea typeface="Segoe UI" pitchFamily="34" charset="0"/>
                          <a:cs typeface="Segoe UI" pitchFamily="34" charset="0"/>
                        </a:rPr>
                        <a:t>Par ailleurs, nos agents de support les plus expérimentés doivent prendre en charge les requêtes de support produit qui </a:t>
                      </a:r>
                      <a:r>
                        <a:rPr lang="fr-FR" sz="1800" b="0" dirty="0" smtClean="0">
                          <a:solidFill>
                            <a:schemeClr val="tx1"/>
                          </a:solidFill>
                          <a:latin typeface="Salesforce Sans" panose="020B0505020202020203" pitchFamily="34" charset="0"/>
                          <a:ea typeface="Segoe UI" pitchFamily="34" charset="0"/>
                          <a:cs typeface="Segoe UI" pitchFamily="34" charset="0"/>
                        </a:rPr>
                        <a:t>n'ont </a:t>
                      </a:r>
                      <a:r>
                        <a:rPr lang="fr-FR" sz="1800" b="0" dirty="0">
                          <a:solidFill>
                            <a:schemeClr val="tx1"/>
                          </a:solidFill>
                          <a:latin typeface="Salesforce Sans" panose="020B0505020202020203" pitchFamily="34" charset="0"/>
                          <a:ea typeface="Segoe UI" pitchFamily="34" charset="0"/>
                          <a:cs typeface="Segoe UI" pitchFamily="34" charset="0"/>
                        </a:rPr>
                        <a:t>toujours pas été résolues au bout de quatre heures.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19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Allison Wheeler </a:t>
                      </a:r>
                      <a:r>
                        <a:rPr lang="fr-FR" sz="1600" b="0">
                          <a:solidFill>
                            <a:schemeClr val="tx1"/>
                          </a:solidFill>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John Wiseman</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Ces requêtes non résolues ont une importance particulière. Nous ne voulons pas que les clients attendent trop longtemps sans avoir de retour de notre part.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55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8233" t="-1523" r="17460" b="78192"/>
          <a:stretch/>
        </p:blipFill>
        <p:spPr>
          <a:xfrm>
            <a:off x="1825134" y="5048891"/>
            <a:ext cx="531815" cy="516294"/>
          </a:xfrm>
          <a:prstGeom prst="ellipse">
            <a:avLst/>
          </a:prstGeom>
          <a:solidFill>
            <a:schemeClr val="bg2">
              <a:lumMod val="90000"/>
            </a:schemeClr>
          </a:solidFill>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2751" t="-3437" r="13977" b="74552"/>
          <a:stretch/>
        </p:blipFill>
        <p:spPr>
          <a:xfrm>
            <a:off x="1743159" y="1506825"/>
            <a:ext cx="606341" cy="620283"/>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457</a:t>
            </a:fld>
            <a:endParaRPr lang="en-US" smtClean="0"/>
          </a:p>
        </p:txBody>
      </p:sp>
      <p:sp>
        <p:nvSpPr>
          <p:cNvPr id="3" name="Text Placeholder 2"/>
          <p:cNvSpPr>
            <a:spLocks noGrp="1"/>
          </p:cNvSpPr>
          <p:nvPr>
            <p:ph type="body" sz="quarter" idx="11"/>
          </p:nvPr>
        </p:nvSpPr>
        <p:spPr/>
        <p:txBody>
          <a:bodyPr/>
          <a:lstStyle/>
          <a:p>
            <a:r>
              <a:rPr lang="fr-FR"/>
              <a:t>Automatiser la gestion des requêtes</a:t>
            </a:r>
          </a:p>
        </p:txBody>
      </p:sp>
      <p:pic>
        <p:nvPicPr>
          <p:cNvPr id="5" name="Picture 4"/>
          <p:cNvPicPr>
            <a:picLocks noChangeAspect="1"/>
          </p:cNvPicPr>
          <p:nvPr/>
        </p:nvPicPr>
        <p:blipFill rotWithShape="1">
          <a:blip r:embed="rId5" cstate="print"/>
          <a:srcRect l="1970" t="12280" r="78654" b="85404"/>
          <a:stretch/>
        </p:blipFill>
        <p:spPr>
          <a:xfrm>
            <a:off x="1707413" y="4243549"/>
            <a:ext cx="3280454" cy="277523"/>
          </a:xfrm>
          <a:prstGeom prst="rect">
            <a:avLst/>
          </a:prstGeom>
        </p:spPr>
      </p:pic>
      <p:pic>
        <p:nvPicPr>
          <p:cNvPr id="6" name="Picture 5"/>
          <p:cNvPicPr>
            <a:picLocks noChangeAspect="1"/>
          </p:cNvPicPr>
          <p:nvPr/>
        </p:nvPicPr>
        <p:blipFill rotWithShape="1">
          <a:blip r:embed="rId5" cstate="print"/>
          <a:srcRect l="96090" t="2041" r="2152" b="95552"/>
          <a:stretch/>
        </p:blipFill>
        <p:spPr>
          <a:xfrm>
            <a:off x="10245058" y="1610176"/>
            <a:ext cx="297640" cy="288435"/>
          </a:xfrm>
          <a:prstGeom prst="rect">
            <a:avLst/>
          </a:prstGeom>
        </p:spPr>
      </p:pic>
      <p:pic>
        <p:nvPicPr>
          <p:cNvPr id="7" name="Picture 6"/>
          <p:cNvPicPr>
            <a:picLocks noChangeAspect="1"/>
          </p:cNvPicPr>
          <p:nvPr/>
        </p:nvPicPr>
        <p:blipFill rotWithShape="1">
          <a:blip r:embed="rId5" cstate="print"/>
          <a:srcRect l="95812" t="16466" r="2430" b="81127"/>
          <a:stretch/>
        </p:blipFill>
        <p:spPr>
          <a:xfrm>
            <a:off x="10245058" y="5083463"/>
            <a:ext cx="297640" cy="288435"/>
          </a:xfrm>
          <a:prstGeom prst="rect">
            <a:avLst/>
          </a:prstGeom>
        </p:spPr>
      </p:pic>
      <p:grpSp>
        <p:nvGrpSpPr>
          <p:cNvPr id="12" name="Group 11"/>
          <p:cNvGrpSpPr/>
          <p:nvPr/>
        </p:nvGrpSpPr>
        <p:grpSpPr>
          <a:xfrm>
            <a:off x="2021641" y="4245869"/>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5741882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845860" y="1736805"/>
            <a:ext cx="2046781" cy="545621"/>
            <a:chOff x="1845860" y="1736805"/>
            <a:chExt cx="2046781" cy="545621"/>
          </a:xfrm>
        </p:grpSpPr>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5860" y="1742437"/>
              <a:ext cx="539989" cy="539989"/>
            </a:xfrm>
            <a:prstGeom prst="roundRect">
              <a:avLst/>
            </a:prstGeom>
            <a:solidFill>
              <a:srgbClr val="F2CF5B"/>
            </a:solidFill>
          </p:spPr>
        </p:pic>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9256" y="1736925"/>
              <a:ext cx="539989" cy="539989"/>
            </a:xfrm>
            <a:prstGeom prst="roundRect">
              <a:avLst/>
            </a:prstGeom>
            <a:solidFill>
              <a:srgbClr val="F2CF5B"/>
            </a:solidFill>
          </p:spPr>
        </p:pic>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652" y="1736805"/>
              <a:ext cx="539989" cy="539989"/>
            </a:xfrm>
            <a:prstGeom prst="roundRect">
              <a:avLst/>
            </a:prstGeom>
            <a:solidFill>
              <a:srgbClr val="F2CF5B"/>
            </a:solidFill>
          </p:spPr>
        </p:pic>
      </p:grpSp>
      <p:grpSp>
        <p:nvGrpSpPr>
          <p:cNvPr id="59" name="Group 58"/>
          <p:cNvGrpSpPr/>
          <p:nvPr/>
        </p:nvGrpSpPr>
        <p:grpSpPr>
          <a:xfrm>
            <a:off x="9219141" y="1748130"/>
            <a:ext cx="2084826" cy="539989"/>
            <a:chOff x="9219141" y="1748130"/>
            <a:chExt cx="2084826" cy="539989"/>
          </a:xfrm>
        </p:grpSpPr>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9141" y="1748130"/>
              <a:ext cx="539989" cy="539989"/>
            </a:xfrm>
            <a:prstGeom prst="roundRect">
              <a:avLst/>
            </a:prstGeom>
            <a:solidFill>
              <a:srgbClr val="F2CF5B"/>
            </a:solidFill>
          </p:spPr>
        </p:pic>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2960" y="1748130"/>
              <a:ext cx="539989" cy="539989"/>
            </a:xfrm>
            <a:prstGeom prst="roundRect">
              <a:avLst/>
            </a:prstGeom>
            <a:solidFill>
              <a:srgbClr val="F2CF5B"/>
            </a:solidFill>
          </p:spPr>
        </p:pic>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3978" y="1748130"/>
              <a:ext cx="539989" cy="539989"/>
            </a:xfrm>
            <a:prstGeom prst="roundRect">
              <a:avLst/>
            </a:prstGeom>
            <a:solidFill>
              <a:srgbClr val="F2CF5B"/>
            </a:solidFill>
          </p:spPr>
        </p:pic>
      </p:grpSp>
      <p:sp>
        <p:nvSpPr>
          <p:cNvPr id="2" name="Slide Number Placeholder 1"/>
          <p:cNvSpPr>
            <a:spLocks noGrp="1"/>
          </p:cNvSpPr>
          <p:nvPr>
            <p:ph type="sldNum" sz="quarter" idx="10"/>
          </p:nvPr>
        </p:nvSpPr>
        <p:spPr/>
        <p:txBody>
          <a:bodyPr/>
          <a:lstStyle/>
          <a:p>
            <a:fld id="{19FD02D3-6C23-404C-A7B3-DAB79F5D63D7}" type="slidenum">
              <a:rPr lang="en-US" smtClean="0"/>
              <a:pPr/>
              <a:t>458</a:t>
            </a:fld>
            <a:endParaRPr lang="en-US" smtClean="0"/>
          </a:p>
        </p:txBody>
      </p:sp>
      <p:sp>
        <p:nvSpPr>
          <p:cNvPr id="3" name="Text Placeholder 2"/>
          <p:cNvSpPr>
            <a:spLocks noGrp="1"/>
          </p:cNvSpPr>
          <p:nvPr>
            <p:ph type="body" sz="quarter" idx="11"/>
          </p:nvPr>
        </p:nvSpPr>
        <p:spPr/>
        <p:txBody>
          <a:bodyPr/>
          <a:lstStyle/>
          <a:p>
            <a:r>
              <a:rPr lang="fr-FR" dirty="0"/>
              <a:t>Découverte : files d'attente de requête</a:t>
            </a:r>
          </a:p>
        </p:txBody>
      </p:sp>
      <p:grpSp>
        <p:nvGrpSpPr>
          <p:cNvPr id="4" name="Group 3"/>
          <p:cNvGrpSpPr/>
          <p:nvPr/>
        </p:nvGrpSpPr>
        <p:grpSpPr>
          <a:xfrm>
            <a:off x="3175" y="6057781"/>
            <a:ext cx="12188825" cy="800219"/>
            <a:chOff x="0" y="6057781"/>
            <a:chExt cx="12188825" cy="800219"/>
          </a:xfrm>
        </p:grpSpPr>
        <p:sp>
          <p:nvSpPr>
            <p:cNvPr id="5" name="Rectangle 4"/>
            <p:cNvSpPr/>
            <p:nvPr/>
          </p:nvSpPr>
          <p:spPr bwMode="auto">
            <a:xfrm>
              <a:off x="0" y="6057781"/>
              <a:ext cx="12188825"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cap="all" dirty="0">
                  <a:solidFill>
                    <a:srgbClr val="19325C"/>
                  </a:solidFill>
                  <a:latin typeface="Salesforce Sans" panose="020B0505020202020203" pitchFamily="34" charset="0"/>
                  <a:cs typeface="Arial" panose="020B0604020202020204" pitchFamily="34" charset="0"/>
                </a:rPr>
                <a:t>DÉFINITION : </a:t>
              </a:r>
              <a:r>
                <a:rPr lang="fr-FR" sz="2000" dirty="0">
                  <a:solidFill>
                    <a:srgbClr val="19325C"/>
                  </a:solidFill>
                  <a:latin typeface="Salesforce Sans" panose="020B0505020202020203" pitchFamily="34" charset="0"/>
                  <a:cs typeface="Arial" pitchFamily="34" charset="0"/>
                </a:rPr>
                <a:t>une</a:t>
              </a:r>
              <a:r>
                <a:rPr lang="fr-FR" sz="2000" b="1" dirty="0" smtClean="0">
                  <a:solidFill>
                    <a:srgbClr val="19325C"/>
                  </a:solidFill>
                  <a:latin typeface="Salesforce Sans" panose="020B0505020202020203" pitchFamily="34" charset="0"/>
                  <a:cs typeface="Arial" pitchFamily="34" charset="0"/>
                </a:rPr>
                <a:t> </a:t>
              </a:r>
              <a:r>
                <a:rPr lang="fr-FR" sz="2000" b="1" dirty="0">
                  <a:solidFill>
                    <a:srgbClr val="19325C"/>
                  </a:solidFill>
                  <a:latin typeface="Salesforce Sans" panose="020B0505020202020203" pitchFamily="34" charset="0"/>
                  <a:cs typeface="Arial" pitchFamily="34" charset="0"/>
                </a:rPr>
                <a:t>file </a:t>
              </a:r>
              <a:r>
                <a:rPr lang="fr-FR" sz="2000" b="1" dirty="0" smtClean="0">
                  <a:solidFill>
                    <a:srgbClr val="19325C"/>
                  </a:solidFill>
                  <a:latin typeface="Salesforce Sans" panose="020B0505020202020203" pitchFamily="34" charset="0"/>
                  <a:cs typeface="Arial" pitchFamily="34" charset="0"/>
                </a:rPr>
                <a:t>d'attente </a:t>
              </a:r>
              <a:r>
                <a:rPr lang="fr-FR" sz="2000" b="1" dirty="0">
                  <a:solidFill>
                    <a:srgbClr val="19325C"/>
                  </a:solidFill>
                  <a:latin typeface="Salesforce Sans" panose="020B0505020202020203" pitchFamily="34" charset="0"/>
                  <a:cs typeface="Arial" pitchFamily="34" charset="0"/>
                </a:rPr>
                <a:t>de requête </a:t>
              </a:r>
              <a:r>
                <a:rPr lang="fr-FR" sz="2000" dirty="0">
                  <a:solidFill>
                    <a:srgbClr val="19325C"/>
                  </a:solidFill>
                  <a:latin typeface="Salesforce Sans" panose="020B0505020202020203" pitchFamily="34" charset="0"/>
                  <a:cs typeface="Arial" pitchFamily="34" charset="0"/>
                </a:rPr>
                <a:t>est un emplacement où les enregistrements de requêtes peuvent être acheminés pour attendre </a:t>
              </a:r>
              <a:r>
                <a:rPr lang="fr-FR" sz="2000" dirty="0" smtClean="0">
                  <a:solidFill>
                    <a:srgbClr val="19325C"/>
                  </a:solidFill>
                  <a:latin typeface="Salesforce Sans" panose="020B0505020202020203" pitchFamily="34" charset="0"/>
                  <a:cs typeface="Arial" pitchFamily="34" charset="0"/>
                </a:rPr>
                <a:t>d'être </a:t>
              </a:r>
              <a:r>
                <a:rPr lang="fr-FR" sz="2000" dirty="0">
                  <a:solidFill>
                    <a:srgbClr val="19325C"/>
                  </a:solidFill>
                  <a:latin typeface="Salesforce Sans" panose="020B0505020202020203" pitchFamily="34" charset="0"/>
                  <a:cs typeface="Arial" pitchFamily="34" charset="0"/>
                </a:rPr>
                <a:t>traités par un agent de support.</a:t>
              </a:r>
            </a:p>
          </p:txBody>
        </p:sp>
        <p:grpSp>
          <p:nvGrpSpPr>
            <p:cNvPr id="6" name="Group 5"/>
            <p:cNvGrpSpPr/>
            <p:nvPr/>
          </p:nvGrpSpPr>
          <p:grpSpPr>
            <a:xfrm>
              <a:off x="64543" y="6161899"/>
              <a:ext cx="402199" cy="324907"/>
              <a:chOff x="520156" y="1439382"/>
              <a:chExt cx="402199" cy="324907"/>
            </a:xfrm>
          </p:grpSpPr>
          <p:sp>
            <p:nvSpPr>
              <p:cNvPr id="7"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3" name="line1: product support"/>
          <p:cNvCxnSpPr/>
          <p:nvPr/>
        </p:nvCxnSpPr>
        <p:spPr bwMode="auto">
          <a:xfrm flipH="1">
            <a:off x="1322522" y="2671029"/>
            <a:ext cx="1399657" cy="190063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line2: product support"/>
          <p:cNvCxnSpPr/>
          <p:nvPr/>
        </p:nvCxnSpPr>
        <p:spPr bwMode="auto">
          <a:xfrm>
            <a:off x="2869251" y="2597457"/>
            <a:ext cx="0" cy="2326749"/>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line3: product support"/>
          <p:cNvCxnSpPr/>
          <p:nvPr/>
        </p:nvCxnSpPr>
        <p:spPr bwMode="auto">
          <a:xfrm>
            <a:off x="3048000" y="2713070"/>
            <a:ext cx="1343129" cy="187023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6" name="line4: inquiry"/>
          <p:cNvCxnSpPr/>
          <p:nvPr/>
        </p:nvCxnSpPr>
        <p:spPr bwMode="auto">
          <a:xfrm flipH="1">
            <a:off x="9462631" y="2734091"/>
            <a:ext cx="651624" cy="223833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7" name="line5: inquiry"/>
          <p:cNvCxnSpPr/>
          <p:nvPr/>
        </p:nvCxnSpPr>
        <p:spPr bwMode="auto">
          <a:xfrm>
            <a:off x="10334972" y="2681539"/>
            <a:ext cx="727727" cy="2484299"/>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8" name="Text Product Support Q"/>
          <p:cNvSpPr txBox="1"/>
          <p:nvPr/>
        </p:nvSpPr>
        <p:spPr>
          <a:xfrm>
            <a:off x="1534487" y="2357319"/>
            <a:ext cx="2674196" cy="544229"/>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fr-FR" sz="1600" b="1" dirty="0">
                <a:solidFill>
                  <a:srgbClr val="19325C"/>
                </a:solidFill>
                <a:latin typeface="Salesforce Sans" panose="020B0505020202020203" pitchFamily="34" charset="0"/>
                <a:cs typeface="Arial" pitchFamily="34" charset="0"/>
              </a:rPr>
              <a:t>File </a:t>
            </a:r>
            <a:r>
              <a:rPr lang="fr-FR" sz="1600" b="1" dirty="0" smtClean="0">
                <a:solidFill>
                  <a:srgbClr val="19325C"/>
                </a:solidFill>
                <a:latin typeface="Salesforce Sans" panose="020B0505020202020203" pitchFamily="34" charset="0"/>
                <a:cs typeface="Arial" pitchFamily="34" charset="0"/>
              </a:rPr>
              <a:t>d'attente </a:t>
            </a:r>
            <a:r>
              <a:rPr lang="fr-FR" sz="1600" b="1" dirty="0">
                <a:solidFill>
                  <a:srgbClr val="19325C"/>
                </a:solidFill>
                <a:latin typeface="Salesforce Sans" panose="020B0505020202020203" pitchFamily="34" charset="0"/>
                <a:cs typeface="Arial" pitchFamily="34" charset="0"/>
              </a:rPr>
              <a:t>de niveau 1</a:t>
            </a:r>
            <a:br>
              <a:rPr lang="fr-FR" sz="1600" b="1" dirty="0">
                <a:solidFill>
                  <a:srgbClr val="19325C"/>
                </a:solidFill>
                <a:latin typeface="Salesforce Sans" panose="020B0505020202020203" pitchFamily="34" charset="0"/>
                <a:cs typeface="Arial" pitchFamily="34" charset="0"/>
              </a:rPr>
            </a:br>
            <a:r>
              <a:rPr lang="fr-FR" sz="1600" b="1" dirty="0">
                <a:solidFill>
                  <a:srgbClr val="19325C"/>
                </a:solidFill>
                <a:latin typeface="Salesforce Sans" panose="020B0505020202020203" pitchFamily="34" charset="0"/>
                <a:cs typeface="Arial" pitchFamily="34" charset="0"/>
              </a:rPr>
              <a:t>du support produit</a:t>
            </a:r>
          </a:p>
        </p:txBody>
      </p:sp>
      <p:sp>
        <p:nvSpPr>
          <p:cNvPr id="19" name="text Inquiry Q"/>
          <p:cNvSpPr txBox="1"/>
          <p:nvPr/>
        </p:nvSpPr>
        <p:spPr>
          <a:xfrm>
            <a:off x="9450345" y="2357319"/>
            <a:ext cx="1571502" cy="573654"/>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fr-FR" sz="1600" b="1" dirty="0">
                <a:solidFill>
                  <a:srgbClr val="19325C"/>
                </a:solidFill>
                <a:latin typeface="Salesforce Sans" panose="020B0505020202020203" pitchFamily="34" charset="0"/>
                <a:cs typeface="Arial" pitchFamily="34" charset="0"/>
              </a:rPr>
              <a:t>File </a:t>
            </a:r>
            <a:r>
              <a:rPr lang="fr-FR" sz="1600" b="1" dirty="0" smtClean="0">
                <a:solidFill>
                  <a:srgbClr val="19325C"/>
                </a:solidFill>
                <a:latin typeface="Salesforce Sans" panose="020B0505020202020203" pitchFamily="34" charset="0"/>
                <a:cs typeface="Arial" pitchFamily="34" charset="0"/>
              </a:rPr>
              <a:t>d'attente</a:t>
            </a:r>
            <a:r>
              <a:rPr lang="fr-FR" sz="1600" b="1" dirty="0">
                <a:solidFill>
                  <a:srgbClr val="19325C"/>
                </a:solidFill>
                <a:latin typeface="Salesforce Sans" panose="020B0505020202020203" pitchFamily="34" charset="0"/>
                <a:cs typeface="Arial" pitchFamily="34" charset="0"/>
              </a:rPr>
              <a:t/>
            </a:r>
            <a:br>
              <a:rPr lang="fr-FR" sz="1600" b="1" dirty="0">
                <a:solidFill>
                  <a:srgbClr val="19325C"/>
                </a:solidFill>
                <a:latin typeface="Salesforce Sans" panose="020B0505020202020203" pitchFamily="34" charset="0"/>
                <a:cs typeface="Arial" pitchFamily="34" charset="0"/>
              </a:rPr>
            </a:br>
            <a:r>
              <a:rPr lang="fr-FR" sz="1600" b="1" dirty="0">
                <a:solidFill>
                  <a:srgbClr val="19325C"/>
                </a:solidFill>
                <a:latin typeface="Salesforce Sans" panose="020B0505020202020203" pitchFamily="34" charset="0"/>
                <a:cs typeface="Arial" pitchFamily="34" charset="0"/>
              </a:rPr>
              <a:t>de demande</a:t>
            </a:r>
          </a:p>
        </p:txBody>
      </p:sp>
      <p:sp>
        <p:nvSpPr>
          <p:cNvPr id="20" name="case groupings"/>
          <p:cNvSpPr txBox="1"/>
          <p:nvPr/>
        </p:nvSpPr>
        <p:spPr>
          <a:xfrm>
            <a:off x="4935415" y="1673168"/>
            <a:ext cx="3204673" cy="2418420"/>
          </a:xfrm>
          <a:prstGeom prst="roundRect">
            <a:avLst>
              <a:gd name="adj" fmla="val 9738"/>
            </a:avLst>
          </a:prstGeom>
          <a:solidFill>
            <a:schemeClr val="bg1"/>
          </a:solidFill>
          <a:ln w="38100">
            <a:solidFill>
              <a:srgbClr val="19325C"/>
            </a:solidFill>
          </a:ln>
          <a:effectLst>
            <a:outerShdw blurRad="50800" dist="38100" dir="2700000" algn="tl" rotWithShape="0">
              <a:prstClr val="black">
                <a:alpha val="40000"/>
              </a:prstClr>
            </a:outerShdw>
          </a:effectLst>
        </p:spPr>
        <p:txBody>
          <a:bodyPr wrap="square" rtlCol="0">
            <a:noAutofit/>
          </a:bodyPr>
          <a:lstStyle/>
          <a:p>
            <a:pPr algn="l"/>
            <a:r>
              <a:rPr lang="fr-FR" sz="1800" dirty="0">
                <a:solidFill>
                  <a:srgbClr val="19325C"/>
                </a:solidFill>
                <a:latin typeface="Salesforce Sans" panose="020B0505020202020203" pitchFamily="34" charset="0"/>
                <a:cs typeface="Arial" pitchFamily="34" charset="0"/>
              </a:rPr>
              <a:t>Comment regroupez-vous les requêtes ? </a:t>
            </a:r>
          </a:p>
          <a:p>
            <a:pPr marL="223838" indent="-223838" algn="l">
              <a:buFont typeface="Wingdings" pitchFamily="2" charset="2"/>
              <a:buChar char="§"/>
            </a:pPr>
            <a:r>
              <a:rPr lang="fr-FR" sz="1800" dirty="0">
                <a:solidFill>
                  <a:srgbClr val="19325C"/>
                </a:solidFill>
                <a:latin typeface="Salesforce Sans" panose="020B0505020202020203" pitchFamily="34" charset="0"/>
                <a:cs typeface="Arial" pitchFamily="34" charset="0"/>
              </a:rPr>
              <a:t>Type de demande de </a:t>
            </a:r>
            <a:r>
              <a:rPr lang="fr-FR" sz="1800" dirty="0" smtClean="0">
                <a:solidFill>
                  <a:srgbClr val="19325C"/>
                </a:solidFill>
                <a:latin typeface="Salesforce Sans" panose="020B0505020202020203" pitchFamily="34" charset="0"/>
                <a:cs typeface="Arial" pitchFamily="34" charset="0"/>
              </a:rPr>
              <a:t>support</a:t>
            </a:r>
            <a:endParaRPr lang="fr-FR" sz="1800" dirty="0">
              <a:solidFill>
                <a:srgbClr val="19325C"/>
              </a:solidFill>
              <a:latin typeface="Salesforce Sans" panose="020B0505020202020203" pitchFamily="34" charset="0"/>
              <a:cs typeface="Arial" pitchFamily="34" charset="0"/>
            </a:endParaRPr>
          </a:p>
          <a:p>
            <a:pPr marL="223838" indent="-223838" algn="l">
              <a:buFont typeface="Wingdings" pitchFamily="2" charset="2"/>
              <a:buChar char="§"/>
            </a:pPr>
            <a:r>
              <a:rPr lang="fr-FR" sz="1800" dirty="0">
                <a:solidFill>
                  <a:srgbClr val="19325C"/>
                </a:solidFill>
                <a:latin typeface="Salesforce Sans" panose="020B0505020202020203" pitchFamily="34" charset="0"/>
                <a:cs typeface="Arial" pitchFamily="34" charset="0"/>
              </a:rPr>
              <a:t>Famille de produit</a:t>
            </a:r>
          </a:p>
          <a:p>
            <a:pPr marL="223838" indent="-223838" algn="l">
              <a:buFont typeface="Wingdings" pitchFamily="2" charset="2"/>
              <a:buChar char="§"/>
            </a:pPr>
            <a:r>
              <a:rPr lang="fr-FR" sz="1800" dirty="0">
                <a:solidFill>
                  <a:srgbClr val="19325C"/>
                </a:solidFill>
                <a:latin typeface="Salesforce Sans" panose="020B0505020202020203" pitchFamily="34" charset="0"/>
                <a:cs typeface="Arial" pitchFamily="34" charset="0"/>
              </a:rPr>
              <a:t>Type de client</a:t>
            </a:r>
          </a:p>
          <a:p>
            <a:pPr marL="223838" indent="-223838" algn="l">
              <a:buFont typeface="Wingdings" pitchFamily="2" charset="2"/>
              <a:buChar char="§"/>
            </a:pPr>
            <a:r>
              <a:rPr lang="fr-FR" sz="1800" dirty="0">
                <a:solidFill>
                  <a:srgbClr val="19325C"/>
                </a:solidFill>
                <a:latin typeface="Salesforce Sans" panose="020B0505020202020203" pitchFamily="34" charset="0"/>
                <a:cs typeface="Arial" pitchFamily="34" charset="0"/>
              </a:rPr>
              <a:t>Type </a:t>
            </a:r>
            <a:r>
              <a:rPr lang="fr-FR" sz="1800" dirty="0" smtClean="0">
                <a:solidFill>
                  <a:srgbClr val="19325C"/>
                </a:solidFill>
                <a:latin typeface="Salesforce Sans" panose="020B0505020202020203" pitchFamily="34" charset="0"/>
                <a:cs typeface="Arial" pitchFamily="34" charset="0"/>
              </a:rPr>
              <a:t>d'accord </a:t>
            </a:r>
            <a:r>
              <a:rPr lang="fr-FR" sz="1800" dirty="0">
                <a:solidFill>
                  <a:srgbClr val="19325C"/>
                </a:solidFill>
                <a:latin typeface="Salesforce Sans" panose="020B0505020202020203" pitchFamily="34" charset="0"/>
                <a:cs typeface="Arial" pitchFamily="34" charset="0"/>
              </a:rPr>
              <a:t/>
            </a:r>
            <a:br>
              <a:rPr lang="fr-FR" sz="1800" dirty="0">
                <a:solidFill>
                  <a:srgbClr val="19325C"/>
                </a:solidFill>
                <a:latin typeface="Salesforce Sans" panose="020B0505020202020203" pitchFamily="34" charset="0"/>
                <a:cs typeface="Arial" pitchFamily="34" charset="0"/>
              </a:rPr>
            </a:br>
            <a:r>
              <a:rPr lang="fr-FR" sz="1800" dirty="0">
                <a:solidFill>
                  <a:srgbClr val="19325C"/>
                </a:solidFill>
                <a:latin typeface="Salesforce Sans" panose="020B0505020202020203" pitchFamily="34" charset="0"/>
                <a:cs typeface="Arial" pitchFamily="34" charset="0"/>
              </a:rPr>
              <a:t>de niveau de service</a:t>
            </a:r>
          </a:p>
        </p:txBody>
      </p:sp>
      <p:sp>
        <p:nvSpPr>
          <p:cNvPr id="21" name="queues?"/>
          <p:cNvSpPr txBox="1"/>
          <p:nvPr/>
        </p:nvSpPr>
        <p:spPr>
          <a:xfrm>
            <a:off x="591993" y="1015628"/>
            <a:ext cx="3184480" cy="635369"/>
          </a:xfrm>
          <a:prstGeom prst="roundRect">
            <a:avLst/>
          </a:prstGeom>
          <a:solidFill>
            <a:schemeClr val="bg1"/>
          </a:solidFill>
          <a:ln w="38100">
            <a:solidFill>
              <a:srgbClr val="19325C"/>
            </a:solidFill>
          </a:ln>
          <a:effectLst>
            <a:outerShdw blurRad="50800" dist="38100" dir="2700000" algn="tl" rotWithShape="0">
              <a:prstClr val="black">
                <a:alpha val="40000"/>
              </a:prstClr>
            </a:outerShdw>
          </a:effectLst>
        </p:spPr>
        <p:txBody>
          <a:bodyPr wrap="square" rtlCol="0">
            <a:noAutofit/>
          </a:bodyPr>
          <a:lstStyle/>
          <a:p>
            <a:pPr indent="3175" algn="ctr"/>
            <a:r>
              <a:rPr lang="fr-FR" sz="1800" dirty="0">
                <a:solidFill>
                  <a:srgbClr val="19325C"/>
                </a:solidFill>
                <a:latin typeface="Salesforce Sans" panose="020B0505020202020203" pitchFamily="34" charset="0"/>
                <a:cs typeface="Arial" pitchFamily="34" charset="0"/>
              </a:rPr>
              <a:t>De quelles files </a:t>
            </a:r>
            <a:r>
              <a:rPr lang="fr-FR" sz="1800" dirty="0" smtClean="0">
                <a:solidFill>
                  <a:srgbClr val="19325C"/>
                </a:solidFill>
                <a:latin typeface="Salesforce Sans" panose="020B0505020202020203" pitchFamily="34" charset="0"/>
                <a:cs typeface="Arial" pitchFamily="34" charset="0"/>
              </a:rPr>
              <a:t>d'attente </a:t>
            </a:r>
            <a:r>
              <a:rPr lang="pl-PL" sz="1800" dirty="0" smtClean="0">
                <a:solidFill>
                  <a:srgbClr val="19325C"/>
                </a:solidFill>
                <a:latin typeface="Salesforce Sans" panose="020B0505020202020203" pitchFamily="34" charset="0"/>
                <a:cs typeface="Arial" pitchFamily="34" charset="0"/>
              </a:rPr>
              <a:t/>
            </a:r>
            <a:br>
              <a:rPr lang="pl-PL" sz="1800" dirty="0" smtClean="0">
                <a:solidFill>
                  <a:srgbClr val="19325C"/>
                </a:solidFill>
                <a:latin typeface="Salesforce Sans" panose="020B0505020202020203" pitchFamily="34" charset="0"/>
                <a:cs typeface="Arial" pitchFamily="34" charset="0"/>
              </a:rPr>
            </a:br>
            <a:r>
              <a:rPr lang="fr-FR" sz="1800" dirty="0" smtClean="0">
                <a:solidFill>
                  <a:srgbClr val="19325C"/>
                </a:solidFill>
                <a:latin typeface="Salesforce Sans" panose="020B0505020202020203" pitchFamily="34" charset="0"/>
                <a:cs typeface="Arial" pitchFamily="34" charset="0"/>
              </a:rPr>
              <a:t>avez-vous </a:t>
            </a:r>
            <a:r>
              <a:rPr lang="fr-FR" sz="1800" dirty="0">
                <a:solidFill>
                  <a:srgbClr val="19325C"/>
                </a:solidFill>
                <a:latin typeface="Salesforce Sans" panose="020B0505020202020203" pitchFamily="34" charset="0"/>
                <a:cs typeface="Arial" pitchFamily="34" charset="0"/>
              </a:rPr>
              <a:t>besoin ?</a:t>
            </a:r>
          </a:p>
        </p:txBody>
      </p:sp>
      <p:sp>
        <p:nvSpPr>
          <p:cNvPr id="22" name="queues?"/>
          <p:cNvSpPr txBox="1"/>
          <p:nvPr/>
        </p:nvSpPr>
        <p:spPr>
          <a:xfrm>
            <a:off x="5917664" y="5055416"/>
            <a:ext cx="1869218" cy="395815"/>
          </a:xfrm>
          <a:prstGeom prst="roundRect">
            <a:avLst/>
          </a:prstGeom>
          <a:solidFill>
            <a:schemeClr val="bg1"/>
          </a:solidFill>
          <a:ln w="38100">
            <a:solidFill>
              <a:srgbClr val="19325C"/>
            </a:solidFill>
          </a:ln>
          <a:effectLst>
            <a:outerShdw blurRad="50800" dist="38100" dir="2700000" algn="tl" rotWithShape="0">
              <a:prstClr val="black">
                <a:alpha val="40000"/>
              </a:prstClr>
            </a:outerShdw>
          </a:effectLst>
        </p:spPr>
        <p:txBody>
          <a:bodyPr wrap="square" rtlCol="0">
            <a:noAutofit/>
          </a:bodyPr>
          <a:lstStyle/>
          <a:p>
            <a:pPr indent="3175" algn="ctr"/>
            <a:r>
              <a:rPr lang="fr-FR" sz="1800">
                <a:solidFill>
                  <a:srgbClr val="19325C"/>
                </a:solidFill>
                <a:latin typeface="Salesforce Sans" panose="020B0505020202020203" pitchFamily="34" charset="0"/>
                <a:cs typeface="Arial" pitchFamily="34" charset="0"/>
              </a:rPr>
              <a:t>Quels agents ?</a:t>
            </a:r>
          </a:p>
        </p:txBody>
      </p:sp>
      <p:grpSp>
        <p:nvGrpSpPr>
          <p:cNvPr id="27" name="Group 26"/>
          <p:cNvGrpSpPr/>
          <p:nvPr/>
        </p:nvGrpSpPr>
        <p:grpSpPr>
          <a:xfrm>
            <a:off x="2310711" y="2983812"/>
            <a:ext cx="1107776" cy="1107776"/>
            <a:chOff x="2331732" y="3392314"/>
            <a:chExt cx="1107776" cy="1107776"/>
          </a:xfrm>
        </p:grpSpPr>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29" name="Isosceles Triangle 28"/>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9655490" y="3052129"/>
            <a:ext cx="1107776" cy="1107776"/>
            <a:chOff x="2331732" y="3392314"/>
            <a:chExt cx="1107776" cy="1107776"/>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41" name="Isosceles Triangle 40"/>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958560">
            <a:off x="7983702" y="1932893"/>
            <a:ext cx="698744" cy="509191"/>
          </a:xfrm>
          <a:prstGeom prst="rect">
            <a:avLst/>
          </a:prstGeom>
        </p:spPr>
      </p:pic>
      <p:pic>
        <p:nvPicPr>
          <p:cNvPr id="61" name="Picture 60"/>
          <p:cNvPicPr>
            <a:picLocks noChangeAspect="1"/>
          </p:cNvPicPr>
          <p:nvPr/>
        </p:nvPicPr>
        <p:blipFill rotWithShape="1">
          <a:blip r:embed="rId6" cstate="print">
            <a:extLst>
              <a:ext uri="{28A0092B-C50C-407E-A947-70E740481C1C}">
                <a14:useLocalDpi xmlns:a14="http://schemas.microsoft.com/office/drawing/2010/main" val="0"/>
              </a:ext>
            </a:extLst>
          </a:blip>
          <a:srcRect r="-7363" b="67149"/>
          <a:stretch/>
        </p:blipFill>
        <p:spPr>
          <a:xfrm>
            <a:off x="3892641" y="4525022"/>
            <a:ext cx="1310286" cy="989108"/>
          </a:xfrm>
          <a:prstGeom prst="rect">
            <a:avLst/>
          </a:prstGeom>
        </p:spPr>
      </p:pic>
      <p:pic>
        <p:nvPicPr>
          <p:cNvPr id="62" name="Picture 61"/>
          <p:cNvPicPr>
            <a:picLocks noChangeAspect="1"/>
          </p:cNvPicPr>
          <p:nvPr/>
        </p:nvPicPr>
        <p:blipFill rotWithShape="1">
          <a:blip r:embed="rId7" cstate="print">
            <a:extLst>
              <a:ext uri="{28A0092B-C50C-407E-A947-70E740481C1C}">
                <a14:useLocalDpi xmlns:a14="http://schemas.microsoft.com/office/drawing/2010/main" val="0"/>
              </a:ext>
            </a:extLst>
          </a:blip>
          <a:srcRect r="-6465" b="61811"/>
          <a:stretch/>
        </p:blipFill>
        <p:spPr>
          <a:xfrm>
            <a:off x="2398995" y="4904235"/>
            <a:ext cx="1030461" cy="960546"/>
          </a:xfrm>
          <a:prstGeom prst="rect">
            <a:avLst/>
          </a:prstGeom>
        </p:spPr>
      </p:pic>
      <p:pic>
        <p:nvPicPr>
          <p:cNvPr id="63" name="Picture 62"/>
          <p:cNvPicPr>
            <a:picLocks noChangeAspect="1"/>
          </p:cNvPicPr>
          <p:nvPr/>
        </p:nvPicPr>
        <p:blipFill rotWithShape="1">
          <a:blip r:embed="rId8" cstate="print">
            <a:extLst>
              <a:ext uri="{28A0092B-C50C-407E-A947-70E740481C1C}">
                <a14:useLocalDpi xmlns:a14="http://schemas.microsoft.com/office/drawing/2010/main" val="0"/>
              </a:ext>
            </a:extLst>
          </a:blip>
          <a:srcRect r="7271" b="63221"/>
          <a:stretch/>
        </p:blipFill>
        <p:spPr>
          <a:xfrm>
            <a:off x="685209" y="4498271"/>
            <a:ext cx="1116871" cy="998065"/>
          </a:xfrm>
          <a:prstGeom prst="rect">
            <a:avLst/>
          </a:prstGeom>
        </p:spPr>
      </p:pic>
      <p:pic>
        <p:nvPicPr>
          <p:cNvPr id="64" name="Picture 63"/>
          <p:cNvPicPr>
            <a:picLocks noChangeAspect="1"/>
          </p:cNvPicPr>
          <p:nvPr/>
        </p:nvPicPr>
        <p:blipFill rotWithShape="1">
          <a:blip r:embed="rId9" cstate="print">
            <a:extLst>
              <a:ext uri="{28A0092B-C50C-407E-A947-70E740481C1C}">
                <a14:useLocalDpi xmlns:a14="http://schemas.microsoft.com/office/drawing/2010/main" val="0"/>
              </a:ext>
            </a:extLst>
          </a:blip>
          <a:srcRect l="17720" r="24397" b="67734"/>
          <a:stretch/>
        </p:blipFill>
        <p:spPr>
          <a:xfrm>
            <a:off x="8852250" y="4822858"/>
            <a:ext cx="1099316" cy="881255"/>
          </a:xfrm>
          <a:prstGeom prst="rect">
            <a:avLst/>
          </a:prstGeom>
        </p:spPr>
      </p:pic>
      <p:pic>
        <p:nvPicPr>
          <p:cNvPr id="65" name="Picture 64"/>
          <p:cNvPicPr>
            <a:picLocks noChangeAspect="1"/>
          </p:cNvPicPr>
          <p:nvPr/>
        </p:nvPicPr>
        <p:blipFill rotWithShape="1">
          <a:blip r:embed="rId10" cstate="print">
            <a:extLst>
              <a:ext uri="{28A0092B-C50C-407E-A947-70E740481C1C}">
                <a14:useLocalDpi xmlns:a14="http://schemas.microsoft.com/office/drawing/2010/main" val="0"/>
              </a:ext>
            </a:extLst>
          </a:blip>
          <a:srcRect r="-4112" b="62714"/>
          <a:stretch/>
        </p:blipFill>
        <p:spPr>
          <a:xfrm>
            <a:off x="10560717" y="4822859"/>
            <a:ext cx="994790" cy="881255"/>
          </a:xfrm>
          <a:prstGeom prst="rect">
            <a:avLst/>
          </a:prstGeom>
        </p:spPr>
      </p:pic>
    </p:spTree>
    <p:extLst>
      <p:ext uri="{BB962C8B-B14F-4D97-AF65-F5344CB8AC3E}">
        <p14:creationId xmlns:p14="http://schemas.microsoft.com/office/powerpoint/2010/main" val="23366514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738455" y="2814397"/>
            <a:ext cx="5950817" cy="1944727"/>
            <a:chOff x="1260474" y="2958944"/>
            <a:chExt cx="5950817" cy="2314286"/>
          </a:xfrm>
        </p:grpSpPr>
        <p:sp>
          <p:nvSpPr>
            <p:cNvPr id="7" name="Arrow down"/>
            <p:cNvSpPr/>
            <p:nvPr/>
          </p:nvSpPr>
          <p:spPr>
            <a:xfrm rot="16200000" flipH="1" flipV="1">
              <a:off x="5882267" y="3995248"/>
              <a:ext cx="1299481" cy="1256483"/>
            </a:xfrm>
            <a:prstGeom prst="bentArrow">
              <a:avLst>
                <a:gd name="adj1" fmla="val 25000"/>
                <a:gd name="adj2" fmla="val 25000"/>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8" name="Long arrow up"/>
            <p:cNvSpPr/>
            <p:nvPr/>
          </p:nvSpPr>
          <p:spPr>
            <a:xfrm rot="5400000" flipH="1">
              <a:off x="3565614" y="653804"/>
              <a:ext cx="1340537" cy="5950817"/>
            </a:xfrm>
            <a:prstGeom prst="bentArrow">
              <a:avLst>
                <a:gd name="adj1" fmla="val 25000"/>
                <a:gd name="adj2" fmla="val 23501"/>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6571" y="3121543"/>
            <a:ext cx="1360501" cy="1360501"/>
          </a:xfrm>
          <a:prstGeom prst="roundRect">
            <a:avLst/>
          </a:prstGeom>
          <a:solidFill>
            <a:srgbClr val="F2CF5B"/>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459</a:t>
            </a:fld>
            <a:endParaRPr lang="en-US" smtClean="0"/>
          </a:p>
        </p:txBody>
      </p:sp>
      <p:sp>
        <p:nvSpPr>
          <p:cNvPr id="3" name="Text Placeholder 2"/>
          <p:cNvSpPr>
            <a:spLocks noGrp="1"/>
          </p:cNvSpPr>
          <p:nvPr>
            <p:ph type="body" sz="quarter" idx="11"/>
          </p:nvPr>
        </p:nvSpPr>
        <p:spPr/>
        <p:txBody>
          <a:bodyPr/>
          <a:lstStyle/>
          <a:p>
            <a:r>
              <a:rPr lang="fr-FR" dirty="0"/>
              <a:t>Découverte : règles </a:t>
            </a:r>
            <a:r>
              <a:rPr lang="fr-FR" dirty="0" smtClean="0"/>
              <a:t>d'attribution </a:t>
            </a:r>
            <a:r>
              <a:rPr lang="fr-FR" dirty="0"/>
              <a:t>des requêtes</a:t>
            </a:r>
          </a:p>
        </p:txBody>
      </p:sp>
      <p:sp>
        <p:nvSpPr>
          <p:cNvPr id="4" name="assignment rule"/>
          <p:cNvSpPr txBox="1">
            <a:spLocks noChangeArrowheads="1"/>
          </p:cNvSpPr>
          <p:nvPr/>
        </p:nvSpPr>
        <p:spPr bwMode="auto">
          <a:xfrm>
            <a:off x="2903205" y="4600142"/>
            <a:ext cx="2236406" cy="369332"/>
          </a:xfrm>
          <a:prstGeom prst="rect">
            <a:avLst/>
          </a:prstGeom>
          <a:noFill/>
          <a:ln w="38100" algn="ctr">
            <a:noFill/>
            <a:miter lim="800000"/>
            <a:headEnd/>
            <a:tailEnd/>
          </a:ln>
        </p:spPr>
        <p:txBody>
          <a:bodyPr wrap="square">
            <a:spAutoFit/>
          </a:bodyPr>
          <a:lstStyle/>
          <a:p>
            <a:pPr>
              <a:spcBef>
                <a:spcPts val="0"/>
              </a:spcBef>
            </a:pPr>
            <a:r>
              <a:rPr lang="fr-FR" sz="1800" dirty="0">
                <a:solidFill>
                  <a:srgbClr val="19325C"/>
                </a:solidFill>
                <a:latin typeface="Salesforce Sans" panose="020B0505020202020203" pitchFamily="34" charset="0"/>
                <a:cs typeface="Arial" pitchFamily="34" charset="0"/>
              </a:rPr>
              <a:t>Règle </a:t>
            </a:r>
            <a:r>
              <a:rPr lang="fr-FR" sz="1800" dirty="0" smtClean="0">
                <a:solidFill>
                  <a:srgbClr val="19325C"/>
                </a:solidFill>
                <a:latin typeface="Salesforce Sans" panose="020B0505020202020203" pitchFamily="34" charset="0"/>
                <a:cs typeface="Arial" pitchFamily="34" charset="0"/>
              </a:rPr>
              <a:t>d'attribution</a:t>
            </a:r>
            <a:endParaRPr lang="fr-FR" sz="1800" dirty="0">
              <a:solidFill>
                <a:srgbClr val="19325C"/>
              </a:solidFill>
              <a:latin typeface="Salesforce Sans" panose="020B0505020202020203" pitchFamily="34" charset="0"/>
              <a:cs typeface="Arial" pitchFamily="34" charset="0"/>
            </a:endParaRPr>
          </a:p>
        </p:txBody>
      </p:sp>
      <p:sp>
        <p:nvSpPr>
          <p:cNvPr id="5" name="case is created"/>
          <p:cNvSpPr txBox="1">
            <a:spLocks noChangeArrowheads="1"/>
          </p:cNvSpPr>
          <p:nvPr/>
        </p:nvSpPr>
        <p:spPr bwMode="auto">
          <a:xfrm>
            <a:off x="182302" y="4529804"/>
            <a:ext cx="2560898" cy="369332"/>
          </a:xfrm>
          <a:prstGeom prst="rect">
            <a:avLst/>
          </a:prstGeom>
          <a:noFill/>
          <a:ln w="9525">
            <a:noFill/>
            <a:miter lim="800000"/>
            <a:headEnd/>
            <a:tailEnd/>
          </a:ln>
        </p:spPr>
        <p:txBody>
          <a:bodyPr wrap="square">
            <a:spAutoFit/>
          </a:bodyPr>
          <a:lstStyle/>
          <a:p>
            <a:pPr algn="ctr" eaLnBrk="0" hangingPunct="0">
              <a:spcBef>
                <a:spcPct val="50000"/>
              </a:spcBef>
            </a:pPr>
            <a:r>
              <a:rPr lang="fr-FR" sz="1800" dirty="0">
                <a:solidFill>
                  <a:srgbClr val="19325C"/>
                </a:solidFill>
                <a:latin typeface="Salesforce Sans" panose="020B0505020202020203" pitchFamily="34" charset="0"/>
                <a:cs typeface="Arial" pitchFamily="34" charset="0"/>
              </a:rPr>
              <a:t>La requête est créée</a:t>
            </a:r>
          </a:p>
        </p:txBody>
      </p:sp>
      <p:sp>
        <p:nvSpPr>
          <p:cNvPr id="9" name="Text Product Support Q"/>
          <p:cNvSpPr txBox="1"/>
          <p:nvPr/>
        </p:nvSpPr>
        <p:spPr>
          <a:xfrm>
            <a:off x="5422392" y="1449656"/>
            <a:ext cx="2654607" cy="568148"/>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fr-FR" sz="1600" b="1" dirty="0">
                <a:solidFill>
                  <a:srgbClr val="19325C"/>
                </a:solidFill>
                <a:latin typeface="Salesforce Sans" panose="020B0505020202020203" pitchFamily="34" charset="0"/>
                <a:cs typeface="Arial" pitchFamily="34" charset="0"/>
              </a:rPr>
              <a:t>File </a:t>
            </a:r>
            <a:r>
              <a:rPr lang="fr-FR" sz="1600" b="1" dirty="0" smtClean="0">
                <a:solidFill>
                  <a:srgbClr val="19325C"/>
                </a:solidFill>
                <a:latin typeface="Salesforce Sans" panose="020B0505020202020203" pitchFamily="34" charset="0"/>
                <a:cs typeface="Arial" pitchFamily="34" charset="0"/>
              </a:rPr>
              <a:t>d'attente </a:t>
            </a:r>
            <a:r>
              <a:rPr lang="fr-FR" sz="1600" b="1" dirty="0">
                <a:solidFill>
                  <a:srgbClr val="19325C"/>
                </a:solidFill>
                <a:latin typeface="Salesforce Sans" panose="020B0505020202020203" pitchFamily="34" charset="0"/>
                <a:cs typeface="Arial" pitchFamily="34" charset="0"/>
              </a:rPr>
              <a:t>de niveau 1</a:t>
            </a:r>
            <a:br>
              <a:rPr lang="fr-FR" sz="1600" b="1" dirty="0">
                <a:solidFill>
                  <a:srgbClr val="19325C"/>
                </a:solidFill>
                <a:latin typeface="Salesforce Sans" panose="020B0505020202020203" pitchFamily="34" charset="0"/>
                <a:cs typeface="Arial" pitchFamily="34" charset="0"/>
              </a:rPr>
            </a:br>
            <a:r>
              <a:rPr lang="fr-FR" sz="1600" b="1" dirty="0">
                <a:solidFill>
                  <a:srgbClr val="19325C"/>
                </a:solidFill>
                <a:latin typeface="Salesforce Sans" panose="020B0505020202020203" pitchFamily="34" charset="0"/>
                <a:cs typeface="Arial" pitchFamily="34" charset="0"/>
              </a:rPr>
              <a:t>du support produit</a:t>
            </a:r>
          </a:p>
        </p:txBody>
      </p:sp>
      <p:sp>
        <p:nvSpPr>
          <p:cNvPr id="10" name="case teams?"/>
          <p:cNvSpPr txBox="1"/>
          <p:nvPr/>
        </p:nvSpPr>
        <p:spPr>
          <a:xfrm>
            <a:off x="8949723" y="4258001"/>
            <a:ext cx="2774522" cy="667631"/>
          </a:xfrm>
          <a:prstGeom prst="roundRect">
            <a:avLst/>
          </a:prstGeom>
          <a:solidFill>
            <a:schemeClr val="bg1"/>
          </a:solidFill>
          <a:ln w="38100">
            <a:solidFill>
              <a:srgbClr val="19325C"/>
            </a:solidFill>
          </a:ln>
          <a:effectLst>
            <a:outerShdw blurRad="50800" dist="38100" dir="2700000" algn="tl" rotWithShape="0">
              <a:prstClr val="black">
                <a:alpha val="40000"/>
              </a:prstClr>
            </a:outerShdw>
          </a:effectLst>
        </p:spPr>
        <p:txBody>
          <a:bodyPr wrap="square" rtlCol="0">
            <a:noAutofit/>
          </a:bodyPr>
          <a:lstStyle/>
          <a:p>
            <a:pPr indent="3175" algn="ctr"/>
            <a:r>
              <a:rPr lang="fr-FR" sz="1800" dirty="0">
                <a:solidFill>
                  <a:srgbClr val="19325C"/>
                </a:solidFill>
                <a:latin typeface="Salesforce Sans" panose="020B0505020202020203" pitchFamily="34" charset="0"/>
                <a:cs typeface="Arial" pitchFamily="34" charset="0"/>
              </a:rPr>
              <a:t>Ajouter des équipes de </a:t>
            </a:r>
            <a:r>
              <a:rPr lang="fr-FR" sz="1800" dirty="0" smtClean="0">
                <a:solidFill>
                  <a:srgbClr val="19325C"/>
                </a:solidFill>
                <a:latin typeface="Salesforce Sans" panose="020B0505020202020203" pitchFamily="34" charset="0"/>
                <a:cs typeface="Arial" pitchFamily="34" charset="0"/>
              </a:rPr>
              <a:t>requête</a:t>
            </a:r>
            <a:r>
              <a:rPr lang="pl-PL" sz="1800" dirty="0" smtClean="0">
                <a:solidFill>
                  <a:srgbClr val="19325C"/>
                </a:solidFill>
                <a:latin typeface="Salesforce Sans" panose="020B0505020202020203" pitchFamily="34" charset="0"/>
                <a:cs typeface="Arial" pitchFamily="34" charset="0"/>
              </a:rPr>
              <a:t> </a:t>
            </a:r>
            <a:r>
              <a:rPr lang="fr-FR" sz="1800" dirty="0" smtClean="0">
                <a:solidFill>
                  <a:srgbClr val="19325C"/>
                </a:solidFill>
                <a:latin typeface="Salesforce Sans" panose="020B0505020202020203" pitchFamily="34" charset="0"/>
                <a:cs typeface="Arial" pitchFamily="34" charset="0"/>
              </a:rPr>
              <a:t>prédéfinies</a:t>
            </a:r>
            <a:r>
              <a:rPr lang="fr-FR" sz="1800" dirty="0">
                <a:solidFill>
                  <a:srgbClr val="19325C"/>
                </a:solidFill>
                <a:latin typeface="Salesforce Sans" panose="020B0505020202020203" pitchFamily="34" charset="0"/>
                <a:cs typeface="Arial" pitchFamily="34" charset="0"/>
              </a:rPr>
              <a:t> ?</a:t>
            </a:r>
          </a:p>
        </p:txBody>
      </p:sp>
      <p:sp>
        <p:nvSpPr>
          <p:cNvPr id="11" name="text Inquiry Q"/>
          <p:cNvSpPr txBox="1"/>
          <p:nvPr/>
        </p:nvSpPr>
        <p:spPr>
          <a:xfrm>
            <a:off x="8176241" y="1453641"/>
            <a:ext cx="1494838" cy="560179"/>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fr-FR" sz="1600" b="1" dirty="0">
                <a:solidFill>
                  <a:srgbClr val="19325C"/>
                </a:solidFill>
                <a:latin typeface="Salesforce Sans" panose="020B0505020202020203" pitchFamily="34" charset="0"/>
                <a:cs typeface="Arial" pitchFamily="34" charset="0"/>
              </a:rPr>
              <a:t>File </a:t>
            </a:r>
            <a:r>
              <a:rPr lang="fr-FR" sz="1600" b="1" dirty="0" smtClean="0">
                <a:solidFill>
                  <a:srgbClr val="19325C"/>
                </a:solidFill>
                <a:latin typeface="Salesforce Sans" panose="020B0505020202020203" pitchFamily="34" charset="0"/>
                <a:cs typeface="Arial" pitchFamily="34" charset="0"/>
              </a:rPr>
              <a:t>d'attente</a:t>
            </a:r>
            <a:r>
              <a:rPr lang="fr-FR" sz="1600" b="1" dirty="0">
                <a:solidFill>
                  <a:srgbClr val="19325C"/>
                </a:solidFill>
                <a:latin typeface="Salesforce Sans" panose="020B0505020202020203" pitchFamily="34" charset="0"/>
                <a:cs typeface="Arial" pitchFamily="34" charset="0"/>
              </a:rPr>
              <a:t/>
            </a:r>
            <a:br>
              <a:rPr lang="fr-FR" sz="1600" b="1" dirty="0">
                <a:solidFill>
                  <a:srgbClr val="19325C"/>
                </a:solidFill>
                <a:latin typeface="Salesforce Sans" panose="020B0505020202020203" pitchFamily="34" charset="0"/>
                <a:cs typeface="Arial" pitchFamily="34" charset="0"/>
              </a:rPr>
            </a:br>
            <a:r>
              <a:rPr lang="fr-FR" sz="1600" b="1" dirty="0">
                <a:solidFill>
                  <a:srgbClr val="19325C"/>
                </a:solidFill>
                <a:latin typeface="Salesforce Sans" panose="020B0505020202020203" pitchFamily="34" charset="0"/>
                <a:cs typeface="Arial" pitchFamily="34" charset="0"/>
              </a:rPr>
              <a:t>de demande</a:t>
            </a:r>
          </a:p>
        </p:txBody>
      </p:sp>
      <p:sp>
        <p:nvSpPr>
          <p:cNvPr id="12" name="Blue box: multiple"/>
          <p:cNvSpPr txBox="1">
            <a:spLocks noChangeArrowheads="1"/>
          </p:cNvSpPr>
          <p:nvPr/>
        </p:nvSpPr>
        <p:spPr bwMode="auto">
          <a:xfrm>
            <a:off x="128015" y="5482668"/>
            <a:ext cx="5978152" cy="1021556"/>
          </a:xfrm>
          <a:prstGeom prst="roundRect">
            <a:avLst/>
          </a:prstGeom>
          <a:solidFill>
            <a:schemeClr val="bg1"/>
          </a:solidFill>
          <a:ln w="38100" algn="ctr">
            <a:solidFill>
              <a:srgbClr val="19325C"/>
            </a:solidFill>
            <a:miter lim="800000"/>
            <a:headEnd/>
            <a:tailEnd/>
          </a:ln>
          <a:effectLst>
            <a:outerShdw blurRad="50800" dist="38100" dir="2700000" algn="tl" rotWithShape="0">
              <a:prstClr val="black">
                <a:alpha val="40000"/>
              </a:prstClr>
            </a:outerShdw>
          </a:effectLst>
        </p:spPr>
        <p:txBody>
          <a:bodyPr wrap="square">
            <a:spAutoFit/>
          </a:bodyPr>
          <a:lstStyle/>
          <a:p>
            <a:pPr algn="l">
              <a:spcBef>
                <a:spcPts val="0"/>
              </a:spcBef>
            </a:pPr>
            <a:r>
              <a:rPr lang="fr-FR" sz="1800" dirty="0">
                <a:solidFill>
                  <a:srgbClr val="19325C"/>
                </a:solidFill>
                <a:latin typeface="Salesforce Sans" panose="020B0505020202020203" pitchFamily="34" charset="0"/>
                <a:cs typeface="Arial" pitchFamily="34" charset="0"/>
              </a:rPr>
              <a:t>Multiples entrées de règles :</a:t>
            </a:r>
          </a:p>
          <a:p>
            <a:pPr marL="342900" indent="-342900" algn="l">
              <a:spcBef>
                <a:spcPts val="0"/>
              </a:spcBef>
              <a:buAutoNum type="arabicPeriod"/>
            </a:pPr>
            <a:r>
              <a:rPr lang="fr-FR" sz="1800" spc="-20" dirty="0">
                <a:solidFill>
                  <a:srgbClr val="19325C"/>
                </a:solidFill>
                <a:latin typeface="Salesforce Sans" panose="020B0505020202020203" pitchFamily="34" charset="0"/>
                <a:cs typeface="Arial" pitchFamily="34" charset="0"/>
              </a:rPr>
              <a:t>Requête : </a:t>
            </a:r>
            <a:r>
              <a:rPr lang="fr-FR" sz="1800" spc="-20" dirty="0" smtClean="0">
                <a:solidFill>
                  <a:srgbClr val="19325C"/>
                </a:solidFill>
                <a:latin typeface="Salesforce Sans" panose="020B0505020202020203" pitchFamily="34" charset="0"/>
                <a:cs typeface="Arial" pitchFamily="34" charset="0"/>
              </a:rPr>
              <a:t>Type</a:t>
            </a:r>
            <a:r>
              <a:rPr lang="pl-PL" sz="1800" spc="-20" dirty="0" smtClean="0">
                <a:solidFill>
                  <a:srgbClr val="19325C"/>
                </a:solidFill>
                <a:latin typeface="Salesforce Sans" panose="020B0505020202020203" pitchFamily="34" charset="0"/>
                <a:cs typeface="Arial" pitchFamily="34" charset="0"/>
              </a:rPr>
              <a:t> </a:t>
            </a:r>
            <a:r>
              <a:rPr lang="fr-FR" sz="1800" spc="-20" dirty="0" smtClean="0">
                <a:solidFill>
                  <a:srgbClr val="19325C"/>
                </a:solidFill>
                <a:latin typeface="Salesforce Sans" panose="020B0505020202020203" pitchFamily="34" charset="0"/>
                <a:cs typeface="Arial" pitchFamily="34" charset="0"/>
              </a:rPr>
              <a:t>d'enregistrement</a:t>
            </a:r>
            <a:r>
              <a:rPr lang="fr-FR" sz="1800" spc="-20" dirty="0">
                <a:solidFill>
                  <a:srgbClr val="19325C"/>
                </a:solidFill>
                <a:latin typeface="Salesforce Sans" panose="020B0505020202020203" pitchFamily="34" charset="0"/>
                <a:cs typeface="Arial" pitchFamily="34" charset="0"/>
              </a:rPr>
              <a:t> = Support produit</a:t>
            </a:r>
          </a:p>
          <a:p>
            <a:pPr marL="342900" indent="-342900" algn="l">
              <a:spcBef>
                <a:spcPts val="0"/>
              </a:spcBef>
              <a:buAutoNum type="arabicPeriod"/>
            </a:pPr>
            <a:r>
              <a:rPr lang="fr-FR" sz="1800" dirty="0">
                <a:solidFill>
                  <a:srgbClr val="19325C"/>
                </a:solidFill>
                <a:latin typeface="Salesforce Sans" panose="020B0505020202020203" pitchFamily="34" charset="0"/>
                <a:cs typeface="Arial" pitchFamily="34" charset="0"/>
              </a:rPr>
              <a:t>Requête : </a:t>
            </a:r>
            <a:r>
              <a:rPr lang="fr-FR" sz="1800" dirty="0" smtClean="0">
                <a:solidFill>
                  <a:srgbClr val="19325C"/>
                </a:solidFill>
                <a:latin typeface="Salesforce Sans" panose="020B0505020202020203" pitchFamily="34" charset="0"/>
                <a:cs typeface="Arial" pitchFamily="34" charset="0"/>
              </a:rPr>
              <a:t>Type</a:t>
            </a:r>
            <a:r>
              <a:rPr lang="pl-PL" sz="1800" dirty="0" smtClean="0">
                <a:solidFill>
                  <a:srgbClr val="19325C"/>
                </a:solidFill>
                <a:latin typeface="Salesforce Sans" panose="020B0505020202020203" pitchFamily="34" charset="0"/>
                <a:cs typeface="Arial" pitchFamily="34" charset="0"/>
              </a:rPr>
              <a:t> </a:t>
            </a:r>
            <a:r>
              <a:rPr lang="fr-FR" sz="1800" dirty="0" smtClean="0">
                <a:solidFill>
                  <a:srgbClr val="19325C"/>
                </a:solidFill>
                <a:latin typeface="Salesforce Sans" panose="020B0505020202020203" pitchFamily="34" charset="0"/>
                <a:cs typeface="Arial" pitchFamily="34" charset="0"/>
              </a:rPr>
              <a:t>d'enregistrement</a:t>
            </a:r>
            <a:r>
              <a:rPr lang="fr-FR" sz="1800" dirty="0">
                <a:solidFill>
                  <a:srgbClr val="19325C"/>
                </a:solidFill>
                <a:latin typeface="Salesforce Sans" panose="020B0505020202020203" pitchFamily="34" charset="0"/>
                <a:cs typeface="Arial" pitchFamily="34" charset="0"/>
              </a:rPr>
              <a:t> = Demande</a:t>
            </a:r>
          </a:p>
        </p:txBody>
      </p:sp>
      <p:sp>
        <p:nvSpPr>
          <p:cNvPr id="13" name="queues?"/>
          <p:cNvSpPr txBox="1"/>
          <p:nvPr/>
        </p:nvSpPr>
        <p:spPr>
          <a:xfrm>
            <a:off x="5855075" y="977385"/>
            <a:ext cx="3799416" cy="448893"/>
          </a:xfrm>
          <a:prstGeom prst="roundRect">
            <a:avLst/>
          </a:prstGeom>
          <a:solidFill>
            <a:schemeClr val="bg1"/>
          </a:solidFill>
          <a:ln w="38100">
            <a:solidFill>
              <a:srgbClr val="19325C"/>
            </a:solidFill>
          </a:ln>
          <a:effectLst>
            <a:outerShdw blurRad="50800" dist="38100" dir="2700000" algn="tl" rotWithShape="0">
              <a:prstClr val="black">
                <a:alpha val="40000"/>
              </a:prstClr>
            </a:outerShdw>
          </a:effectLst>
        </p:spPr>
        <p:txBody>
          <a:bodyPr wrap="square" rtlCol="0">
            <a:noAutofit/>
          </a:bodyPr>
          <a:lstStyle/>
          <a:p>
            <a:pPr indent="3175" algn="ctr"/>
            <a:r>
              <a:rPr lang="fr-FR" sz="1800" dirty="0">
                <a:solidFill>
                  <a:srgbClr val="19325C"/>
                </a:solidFill>
                <a:latin typeface="Salesforce Sans" panose="020B0505020202020203" pitchFamily="34" charset="0"/>
                <a:cs typeface="Arial" pitchFamily="34" charset="0"/>
              </a:rPr>
              <a:t>Acheminer vers la file </a:t>
            </a:r>
            <a:r>
              <a:rPr lang="fr-FR" sz="1800" dirty="0" smtClean="0">
                <a:solidFill>
                  <a:srgbClr val="19325C"/>
                </a:solidFill>
                <a:latin typeface="Salesforce Sans" panose="020B0505020202020203" pitchFamily="34" charset="0"/>
                <a:cs typeface="Arial" pitchFamily="34" charset="0"/>
              </a:rPr>
              <a:t>d'attente</a:t>
            </a:r>
            <a:r>
              <a:rPr lang="fr-FR" sz="1800" dirty="0">
                <a:solidFill>
                  <a:srgbClr val="19325C"/>
                </a:solidFill>
                <a:latin typeface="Salesforce Sans" panose="020B0505020202020203" pitchFamily="34" charset="0"/>
                <a:cs typeface="Arial" pitchFamily="34" charset="0"/>
              </a:rPr>
              <a:t> ?</a:t>
            </a:r>
          </a:p>
        </p:txBody>
      </p:sp>
      <p:sp>
        <p:nvSpPr>
          <p:cNvPr id="14" name="route to user?"/>
          <p:cNvSpPr txBox="1"/>
          <p:nvPr/>
        </p:nvSpPr>
        <p:spPr>
          <a:xfrm>
            <a:off x="6234183" y="5835946"/>
            <a:ext cx="2225080" cy="985478"/>
          </a:xfrm>
          <a:prstGeom prst="roundRect">
            <a:avLst/>
          </a:prstGeom>
          <a:solidFill>
            <a:schemeClr val="bg1"/>
          </a:solidFill>
          <a:ln w="38100">
            <a:solidFill>
              <a:srgbClr val="19325C"/>
            </a:solidFill>
          </a:ln>
          <a:effectLst>
            <a:outerShdw blurRad="50800" dist="38100" dir="2700000" algn="tl" rotWithShape="0">
              <a:prstClr val="black">
                <a:alpha val="40000"/>
              </a:prstClr>
            </a:outerShdw>
          </a:effectLst>
        </p:spPr>
        <p:txBody>
          <a:bodyPr wrap="square" rtlCol="0">
            <a:noAutofit/>
          </a:bodyPr>
          <a:lstStyle/>
          <a:p>
            <a:pPr indent="3175" algn="ctr"/>
            <a:r>
              <a:rPr lang="fr-FR" sz="1800" dirty="0">
                <a:solidFill>
                  <a:srgbClr val="19325C"/>
                </a:solidFill>
                <a:latin typeface="Salesforce Sans" panose="020B0505020202020203" pitchFamily="34" charset="0"/>
                <a:cs typeface="Arial" pitchFamily="34" charset="0"/>
              </a:rPr>
              <a:t>Acheminer vers </a:t>
            </a:r>
            <a:r>
              <a:rPr lang="fr-FR" sz="1800" dirty="0" smtClean="0">
                <a:solidFill>
                  <a:srgbClr val="19325C"/>
                </a:solidFill>
                <a:latin typeface="Salesforce Sans" panose="020B0505020202020203" pitchFamily="34" charset="0"/>
                <a:cs typeface="Arial" pitchFamily="34" charset="0"/>
              </a:rPr>
              <a:t>l'utilisateur </a:t>
            </a:r>
            <a:r>
              <a:rPr lang="fr-FR" sz="1800" dirty="0">
                <a:solidFill>
                  <a:srgbClr val="19325C"/>
                </a:solidFill>
                <a:latin typeface="Salesforce Sans" panose="020B0505020202020203" pitchFamily="34" charset="0"/>
                <a:cs typeface="Arial" pitchFamily="34" charset="0"/>
              </a:rPr>
              <a:t>du support ?</a:t>
            </a:r>
          </a:p>
        </p:txBody>
      </p:sp>
      <p:grpSp>
        <p:nvGrpSpPr>
          <p:cNvPr id="15" name="Group 14"/>
          <p:cNvGrpSpPr/>
          <p:nvPr/>
        </p:nvGrpSpPr>
        <p:grpSpPr>
          <a:xfrm>
            <a:off x="6530615" y="2048391"/>
            <a:ext cx="889688" cy="889688"/>
            <a:chOff x="2331732" y="3392314"/>
            <a:chExt cx="1107776" cy="1107776"/>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17" name="Isosceles Triangle 16"/>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8459263" y="2043136"/>
            <a:ext cx="889688" cy="889688"/>
            <a:chOff x="2331732" y="3392314"/>
            <a:chExt cx="1107776" cy="1107776"/>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25" name="Isosceles Triangle 24"/>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3778598" y="3610082"/>
            <a:ext cx="942976" cy="871176"/>
            <a:chOff x="5595676" y="1218576"/>
            <a:chExt cx="942976" cy="871176"/>
          </a:xfrm>
        </p:grpSpPr>
        <p:sp>
          <p:nvSpPr>
            <p:cNvPr id="36" name="Freeform 5"/>
            <p:cNvSpPr>
              <a:spLocks/>
            </p:cNvSpPr>
            <p:nvPr/>
          </p:nvSpPr>
          <p:spPr bwMode="auto">
            <a:xfrm>
              <a:off x="5595676" y="1218576"/>
              <a:ext cx="942976" cy="871176"/>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chemeClr val="bg2">
                <a:lumMod val="50000"/>
              </a:schemeClr>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Freeform 54"/>
            <p:cNvSpPr>
              <a:spLocks noChangeArrowheads="1"/>
            </p:cNvSpPr>
            <p:nvPr/>
          </p:nvSpPr>
          <p:spPr bwMode="auto">
            <a:xfrm>
              <a:off x="6082303" y="1620463"/>
              <a:ext cx="365390" cy="365390"/>
            </a:xfrm>
            <a:custGeom>
              <a:avLst/>
              <a:gdLst>
                <a:gd name="T0" fmla="*/ 83351827 w 729"/>
                <a:gd name="T1" fmla="*/ 49126014 h 729"/>
                <a:gd name="T2" fmla="*/ 73573121 w 729"/>
                <a:gd name="T3" fmla="*/ 51105209 h 729"/>
                <a:gd name="T4" fmla="*/ 70546379 w 729"/>
                <a:gd name="T5" fmla="*/ 53549715 h 729"/>
                <a:gd name="T6" fmla="*/ 70196969 w 729"/>
                <a:gd name="T7" fmla="*/ 57158352 h 729"/>
                <a:gd name="T8" fmla="*/ 75435732 w 729"/>
                <a:gd name="T9" fmla="*/ 64725379 h 729"/>
                <a:gd name="T10" fmla="*/ 75435732 w 729"/>
                <a:gd name="T11" fmla="*/ 68799669 h 729"/>
                <a:gd name="T12" fmla="*/ 69265663 w 729"/>
                <a:gd name="T13" fmla="*/ 75085980 h 729"/>
                <a:gd name="T14" fmla="*/ 66588331 w 729"/>
                <a:gd name="T15" fmla="*/ 76017285 h 729"/>
                <a:gd name="T16" fmla="*/ 58322826 w 729"/>
                <a:gd name="T17" fmla="*/ 70662279 h 729"/>
                <a:gd name="T18" fmla="*/ 54015709 w 729"/>
                <a:gd name="T19" fmla="*/ 70313211 h 729"/>
                <a:gd name="T20" fmla="*/ 51105209 w 729"/>
                <a:gd name="T21" fmla="*/ 73805606 h 729"/>
                <a:gd name="T22" fmla="*/ 48893530 w 729"/>
                <a:gd name="T23" fmla="*/ 83351485 h 729"/>
                <a:gd name="T24" fmla="*/ 42374393 w 729"/>
                <a:gd name="T25" fmla="*/ 84748443 h 729"/>
                <a:gd name="T26" fmla="*/ 36437150 w 729"/>
                <a:gd name="T27" fmla="*/ 83933380 h 729"/>
                <a:gd name="T28" fmla="*/ 34458297 w 729"/>
                <a:gd name="T29" fmla="*/ 81023222 h 729"/>
                <a:gd name="T30" fmla="*/ 32130034 w 729"/>
                <a:gd name="T31" fmla="*/ 71011690 h 729"/>
                <a:gd name="T32" fmla="*/ 28288229 w 729"/>
                <a:gd name="T33" fmla="*/ 69963800 h 729"/>
                <a:gd name="T34" fmla="*/ 20139307 w 729"/>
                <a:gd name="T35" fmla="*/ 75435390 h 729"/>
                <a:gd name="T36" fmla="*/ 16879738 w 729"/>
                <a:gd name="T37" fmla="*/ 75784459 h 729"/>
                <a:gd name="T38" fmla="*/ 10942838 w 729"/>
                <a:gd name="T39" fmla="*/ 70895106 h 729"/>
                <a:gd name="T40" fmla="*/ 8730817 w 729"/>
                <a:gd name="T41" fmla="*/ 66704232 h 729"/>
                <a:gd name="T42" fmla="*/ 13852996 w 729"/>
                <a:gd name="T43" fmla="*/ 58555310 h 729"/>
                <a:gd name="T44" fmla="*/ 14784301 w 729"/>
                <a:gd name="T45" fmla="*/ 54946673 h 729"/>
                <a:gd name="T46" fmla="*/ 11641317 w 729"/>
                <a:gd name="T47" fmla="*/ 51338036 h 729"/>
                <a:gd name="T48" fmla="*/ 1862611 w 729"/>
                <a:gd name="T49" fmla="*/ 49358841 h 729"/>
                <a:gd name="T50" fmla="*/ 232826 w 729"/>
                <a:gd name="T51" fmla="*/ 46448683 h 729"/>
                <a:gd name="T52" fmla="*/ 1047548 w 729"/>
                <a:gd name="T53" fmla="*/ 36437150 h 729"/>
                <a:gd name="T54" fmla="*/ 10826254 w 729"/>
                <a:gd name="T55" fmla="*/ 33643234 h 729"/>
                <a:gd name="T56" fmla="*/ 14202406 w 729"/>
                <a:gd name="T57" fmla="*/ 31431213 h 729"/>
                <a:gd name="T58" fmla="*/ 14551475 w 729"/>
                <a:gd name="T59" fmla="*/ 27589750 h 729"/>
                <a:gd name="T60" fmla="*/ 9313053 w 729"/>
                <a:gd name="T61" fmla="*/ 20139307 h 729"/>
                <a:gd name="T62" fmla="*/ 9313053 w 729"/>
                <a:gd name="T63" fmla="*/ 16181259 h 729"/>
                <a:gd name="T64" fmla="*/ 15482780 w 729"/>
                <a:gd name="T65" fmla="*/ 9778706 h 729"/>
                <a:gd name="T66" fmla="*/ 18742349 w 729"/>
                <a:gd name="T67" fmla="*/ 8963643 h 729"/>
                <a:gd name="T68" fmla="*/ 26891271 w 729"/>
                <a:gd name="T69" fmla="*/ 14435233 h 729"/>
                <a:gd name="T70" fmla="*/ 30733076 w 729"/>
                <a:gd name="T71" fmla="*/ 14551475 h 729"/>
                <a:gd name="T72" fmla="*/ 33643234 w 729"/>
                <a:gd name="T73" fmla="*/ 11059080 h 729"/>
                <a:gd name="T74" fmla="*/ 35855255 w 729"/>
                <a:gd name="T75" fmla="*/ 1513200 h 729"/>
                <a:gd name="T76" fmla="*/ 42374393 w 729"/>
                <a:gd name="T77" fmla="*/ 0 h 729"/>
                <a:gd name="T78" fmla="*/ 48893530 w 729"/>
                <a:gd name="T79" fmla="*/ 1513200 h 729"/>
                <a:gd name="T80" fmla="*/ 51105209 w 729"/>
                <a:gd name="T81" fmla="*/ 11059080 h 729"/>
                <a:gd name="T82" fmla="*/ 54015709 w 729"/>
                <a:gd name="T83" fmla="*/ 14551475 h 729"/>
                <a:gd name="T84" fmla="*/ 58322826 w 729"/>
                <a:gd name="T85" fmla="*/ 14085822 h 729"/>
                <a:gd name="T86" fmla="*/ 66006095 w 729"/>
                <a:gd name="T87" fmla="*/ 8963643 h 729"/>
                <a:gd name="T88" fmla="*/ 69265663 w 729"/>
                <a:gd name="T89" fmla="*/ 9778706 h 729"/>
                <a:gd name="T90" fmla="*/ 75435732 w 729"/>
                <a:gd name="T91" fmla="*/ 16181259 h 729"/>
                <a:gd name="T92" fmla="*/ 75435732 w 729"/>
                <a:gd name="T93" fmla="*/ 20139307 h 729"/>
                <a:gd name="T94" fmla="*/ 70196969 w 729"/>
                <a:gd name="T95" fmla="*/ 27822576 h 729"/>
                <a:gd name="T96" fmla="*/ 71012032 w 729"/>
                <a:gd name="T97" fmla="*/ 32129692 h 729"/>
                <a:gd name="T98" fmla="*/ 80790738 w 729"/>
                <a:gd name="T99" fmla="*/ 34690782 h 729"/>
                <a:gd name="T100" fmla="*/ 83700896 w 729"/>
                <a:gd name="T101" fmla="*/ 36437150 h 729"/>
                <a:gd name="T102" fmla="*/ 84515959 w 729"/>
                <a:gd name="T103" fmla="*/ 46448683 h 729"/>
                <a:gd name="T104" fmla="*/ 55528910 w 729"/>
                <a:gd name="T105" fmla="*/ 36902803 h 729"/>
                <a:gd name="T106" fmla="*/ 50406730 w 729"/>
                <a:gd name="T107" fmla="*/ 30499908 h 729"/>
                <a:gd name="T108" fmla="*/ 42374393 w 729"/>
                <a:gd name="T109" fmla="*/ 28171986 h 729"/>
                <a:gd name="T110" fmla="*/ 35505845 w 729"/>
                <a:gd name="T111" fmla="*/ 29918013 h 729"/>
                <a:gd name="T112" fmla="*/ 29685187 w 729"/>
                <a:gd name="T113" fmla="*/ 35505845 h 729"/>
                <a:gd name="T114" fmla="*/ 27939160 w 729"/>
                <a:gd name="T115" fmla="*/ 42374051 h 729"/>
                <a:gd name="T116" fmla="*/ 30500250 w 729"/>
                <a:gd name="T117" fmla="*/ 50406730 h 729"/>
                <a:gd name="T118" fmla="*/ 36669977 w 729"/>
                <a:gd name="T119" fmla="*/ 55761736 h 729"/>
                <a:gd name="T120" fmla="*/ 43887593 w 729"/>
                <a:gd name="T121" fmla="*/ 56809283 h 729"/>
                <a:gd name="T122" fmla="*/ 51454620 w 729"/>
                <a:gd name="T123" fmla="*/ 53549715 h 729"/>
                <a:gd name="T124" fmla="*/ 56111146 w 729"/>
                <a:gd name="T125" fmla="*/ 46681509 h 7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29" h="729">
                  <a:moveTo>
                    <a:pt x="726" y="399"/>
                  </a:moveTo>
                  <a:lnTo>
                    <a:pt x="726" y="399"/>
                  </a:lnTo>
                  <a:lnTo>
                    <a:pt x="725" y="405"/>
                  </a:lnTo>
                  <a:lnTo>
                    <a:pt x="722" y="411"/>
                  </a:lnTo>
                  <a:lnTo>
                    <a:pt x="719" y="417"/>
                  </a:lnTo>
                  <a:lnTo>
                    <a:pt x="716" y="422"/>
                  </a:lnTo>
                  <a:lnTo>
                    <a:pt x="712" y="424"/>
                  </a:lnTo>
                  <a:lnTo>
                    <a:pt x="706" y="429"/>
                  </a:lnTo>
                  <a:lnTo>
                    <a:pt x="700" y="430"/>
                  </a:lnTo>
                  <a:lnTo>
                    <a:pt x="694" y="432"/>
                  </a:lnTo>
                  <a:lnTo>
                    <a:pt x="632" y="439"/>
                  </a:lnTo>
                  <a:lnTo>
                    <a:pt x="626" y="442"/>
                  </a:lnTo>
                  <a:lnTo>
                    <a:pt x="619" y="445"/>
                  </a:lnTo>
                  <a:lnTo>
                    <a:pt x="615" y="448"/>
                  </a:lnTo>
                  <a:lnTo>
                    <a:pt x="610" y="454"/>
                  </a:lnTo>
                  <a:lnTo>
                    <a:pt x="606" y="460"/>
                  </a:lnTo>
                  <a:lnTo>
                    <a:pt x="603" y="466"/>
                  </a:lnTo>
                  <a:lnTo>
                    <a:pt x="601" y="472"/>
                  </a:lnTo>
                  <a:lnTo>
                    <a:pt x="600" y="479"/>
                  </a:lnTo>
                  <a:lnTo>
                    <a:pt x="601" y="485"/>
                  </a:lnTo>
                  <a:lnTo>
                    <a:pt x="603" y="491"/>
                  </a:lnTo>
                  <a:lnTo>
                    <a:pt x="604" y="497"/>
                  </a:lnTo>
                  <a:lnTo>
                    <a:pt x="607" y="501"/>
                  </a:lnTo>
                  <a:lnTo>
                    <a:pt x="645" y="551"/>
                  </a:lnTo>
                  <a:lnTo>
                    <a:pt x="648" y="556"/>
                  </a:lnTo>
                  <a:lnTo>
                    <a:pt x="651" y="562"/>
                  </a:lnTo>
                  <a:lnTo>
                    <a:pt x="653" y="567"/>
                  </a:lnTo>
                  <a:lnTo>
                    <a:pt x="653" y="573"/>
                  </a:lnTo>
                  <a:lnTo>
                    <a:pt x="653" y="579"/>
                  </a:lnTo>
                  <a:lnTo>
                    <a:pt x="650" y="585"/>
                  </a:lnTo>
                  <a:lnTo>
                    <a:pt x="648" y="591"/>
                  </a:lnTo>
                  <a:lnTo>
                    <a:pt x="644" y="595"/>
                  </a:lnTo>
                  <a:lnTo>
                    <a:pt x="634" y="609"/>
                  </a:lnTo>
                  <a:lnTo>
                    <a:pt x="622" y="622"/>
                  </a:lnTo>
                  <a:lnTo>
                    <a:pt x="609" y="634"/>
                  </a:lnTo>
                  <a:lnTo>
                    <a:pt x="595" y="645"/>
                  </a:lnTo>
                  <a:lnTo>
                    <a:pt x="590" y="648"/>
                  </a:lnTo>
                  <a:lnTo>
                    <a:pt x="585" y="651"/>
                  </a:lnTo>
                  <a:lnTo>
                    <a:pt x="579" y="653"/>
                  </a:lnTo>
                  <a:lnTo>
                    <a:pt x="572" y="653"/>
                  </a:lnTo>
                  <a:lnTo>
                    <a:pt x="567" y="653"/>
                  </a:lnTo>
                  <a:lnTo>
                    <a:pt x="561" y="651"/>
                  </a:lnTo>
                  <a:lnTo>
                    <a:pt x="556" y="648"/>
                  </a:lnTo>
                  <a:lnTo>
                    <a:pt x="551" y="645"/>
                  </a:lnTo>
                  <a:lnTo>
                    <a:pt x="501" y="607"/>
                  </a:lnTo>
                  <a:lnTo>
                    <a:pt x="497" y="604"/>
                  </a:lnTo>
                  <a:lnTo>
                    <a:pt x="491" y="603"/>
                  </a:lnTo>
                  <a:lnTo>
                    <a:pt x="479" y="601"/>
                  </a:lnTo>
                  <a:lnTo>
                    <a:pt x="472" y="601"/>
                  </a:lnTo>
                  <a:lnTo>
                    <a:pt x="464" y="604"/>
                  </a:lnTo>
                  <a:lnTo>
                    <a:pt x="458" y="607"/>
                  </a:lnTo>
                  <a:lnTo>
                    <a:pt x="452" y="610"/>
                  </a:lnTo>
                  <a:lnTo>
                    <a:pt x="448" y="616"/>
                  </a:lnTo>
                  <a:lnTo>
                    <a:pt x="444" y="620"/>
                  </a:lnTo>
                  <a:lnTo>
                    <a:pt x="441" y="628"/>
                  </a:lnTo>
                  <a:lnTo>
                    <a:pt x="439" y="634"/>
                  </a:lnTo>
                  <a:lnTo>
                    <a:pt x="432" y="696"/>
                  </a:lnTo>
                  <a:lnTo>
                    <a:pt x="430" y="702"/>
                  </a:lnTo>
                  <a:lnTo>
                    <a:pt x="427" y="706"/>
                  </a:lnTo>
                  <a:lnTo>
                    <a:pt x="424" y="712"/>
                  </a:lnTo>
                  <a:lnTo>
                    <a:pt x="420" y="716"/>
                  </a:lnTo>
                  <a:lnTo>
                    <a:pt x="416" y="721"/>
                  </a:lnTo>
                  <a:lnTo>
                    <a:pt x="411" y="724"/>
                  </a:lnTo>
                  <a:lnTo>
                    <a:pt x="405" y="725"/>
                  </a:lnTo>
                  <a:lnTo>
                    <a:pt x="399" y="726"/>
                  </a:lnTo>
                  <a:lnTo>
                    <a:pt x="364" y="728"/>
                  </a:lnTo>
                  <a:lnTo>
                    <a:pt x="329" y="726"/>
                  </a:lnTo>
                  <a:lnTo>
                    <a:pt x="323" y="725"/>
                  </a:lnTo>
                  <a:lnTo>
                    <a:pt x="317" y="724"/>
                  </a:lnTo>
                  <a:lnTo>
                    <a:pt x="313" y="721"/>
                  </a:lnTo>
                  <a:lnTo>
                    <a:pt x="308" y="716"/>
                  </a:lnTo>
                  <a:lnTo>
                    <a:pt x="304" y="712"/>
                  </a:lnTo>
                  <a:lnTo>
                    <a:pt x="301" y="706"/>
                  </a:lnTo>
                  <a:lnTo>
                    <a:pt x="298" y="702"/>
                  </a:lnTo>
                  <a:lnTo>
                    <a:pt x="296" y="696"/>
                  </a:lnTo>
                  <a:lnTo>
                    <a:pt x="289" y="634"/>
                  </a:lnTo>
                  <a:lnTo>
                    <a:pt x="288" y="628"/>
                  </a:lnTo>
                  <a:lnTo>
                    <a:pt x="285" y="620"/>
                  </a:lnTo>
                  <a:lnTo>
                    <a:pt x="280" y="616"/>
                  </a:lnTo>
                  <a:lnTo>
                    <a:pt x="276" y="610"/>
                  </a:lnTo>
                  <a:lnTo>
                    <a:pt x="270" y="607"/>
                  </a:lnTo>
                  <a:lnTo>
                    <a:pt x="264" y="604"/>
                  </a:lnTo>
                  <a:lnTo>
                    <a:pt x="256" y="601"/>
                  </a:lnTo>
                  <a:lnTo>
                    <a:pt x="249" y="601"/>
                  </a:lnTo>
                  <a:lnTo>
                    <a:pt x="243" y="601"/>
                  </a:lnTo>
                  <a:lnTo>
                    <a:pt x="237" y="603"/>
                  </a:lnTo>
                  <a:lnTo>
                    <a:pt x="231" y="606"/>
                  </a:lnTo>
                  <a:lnTo>
                    <a:pt x="226" y="609"/>
                  </a:lnTo>
                  <a:lnTo>
                    <a:pt x="178" y="645"/>
                  </a:lnTo>
                  <a:lnTo>
                    <a:pt x="173" y="648"/>
                  </a:lnTo>
                  <a:lnTo>
                    <a:pt x="167" y="651"/>
                  </a:lnTo>
                  <a:lnTo>
                    <a:pt x="162" y="653"/>
                  </a:lnTo>
                  <a:lnTo>
                    <a:pt x="156" y="653"/>
                  </a:lnTo>
                  <a:lnTo>
                    <a:pt x="150" y="653"/>
                  </a:lnTo>
                  <a:lnTo>
                    <a:pt x="145" y="651"/>
                  </a:lnTo>
                  <a:lnTo>
                    <a:pt x="139" y="648"/>
                  </a:lnTo>
                  <a:lnTo>
                    <a:pt x="133" y="645"/>
                  </a:lnTo>
                  <a:lnTo>
                    <a:pt x="119" y="634"/>
                  </a:lnTo>
                  <a:lnTo>
                    <a:pt x="108" y="622"/>
                  </a:lnTo>
                  <a:lnTo>
                    <a:pt x="94" y="609"/>
                  </a:lnTo>
                  <a:lnTo>
                    <a:pt x="84" y="595"/>
                  </a:lnTo>
                  <a:lnTo>
                    <a:pt x="80" y="591"/>
                  </a:lnTo>
                  <a:lnTo>
                    <a:pt x="78" y="585"/>
                  </a:lnTo>
                  <a:lnTo>
                    <a:pt x="77" y="579"/>
                  </a:lnTo>
                  <a:lnTo>
                    <a:pt x="75" y="573"/>
                  </a:lnTo>
                  <a:lnTo>
                    <a:pt x="75" y="567"/>
                  </a:lnTo>
                  <a:lnTo>
                    <a:pt x="77" y="562"/>
                  </a:lnTo>
                  <a:lnTo>
                    <a:pt x="80" y="556"/>
                  </a:lnTo>
                  <a:lnTo>
                    <a:pt x="83" y="551"/>
                  </a:lnTo>
                  <a:lnTo>
                    <a:pt x="119" y="503"/>
                  </a:lnTo>
                  <a:lnTo>
                    <a:pt x="122" y="498"/>
                  </a:lnTo>
                  <a:lnTo>
                    <a:pt x="125" y="492"/>
                  </a:lnTo>
                  <a:lnTo>
                    <a:pt x="127" y="486"/>
                  </a:lnTo>
                  <a:lnTo>
                    <a:pt x="128" y="479"/>
                  </a:lnTo>
                  <a:lnTo>
                    <a:pt x="127" y="472"/>
                  </a:lnTo>
                  <a:lnTo>
                    <a:pt x="125" y="464"/>
                  </a:lnTo>
                  <a:lnTo>
                    <a:pt x="122" y="458"/>
                  </a:lnTo>
                  <a:lnTo>
                    <a:pt x="118" y="453"/>
                  </a:lnTo>
                  <a:lnTo>
                    <a:pt x="112" y="448"/>
                  </a:lnTo>
                  <a:lnTo>
                    <a:pt x="106" y="444"/>
                  </a:lnTo>
                  <a:lnTo>
                    <a:pt x="100" y="441"/>
                  </a:lnTo>
                  <a:lnTo>
                    <a:pt x="93" y="439"/>
                  </a:lnTo>
                  <a:lnTo>
                    <a:pt x="34" y="432"/>
                  </a:lnTo>
                  <a:lnTo>
                    <a:pt x="28" y="430"/>
                  </a:lnTo>
                  <a:lnTo>
                    <a:pt x="22" y="429"/>
                  </a:lnTo>
                  <a:lnTo>
                    <a:pt x="16" y="424"/>
                  </a:lnTo>
                  <a:lnTo>
                    <a:pt x="12" y="422"/>
                  </a:lnTo>
                  <a:lnTo>
                    <a:pt x="9" y="417"/>
                  </a:lnTo>
                  <a:lnTo>
                    <a:pt x="6" y="411"/>
                  </a:lnTo>
                  <a:lnTo>
                    <a:pt x="3" y="405"/>
                  </a:lnTo>
                  <a:lnTo>
                    <a:pt x="2" y="399"/>
                  </a:lnTo>
                  <a:lnTo>
                    <a:pt x="0" y="366"/>
                  </a:lnTo>
                  <a:lnTo>
                    <a:pt x="2" y="330"/>
                  </a:lnTo>
                  <a:lnTo>
                    <a:pt x="3" y="324"/>
                  </a:lnTo>
                  <a:lnTo>
                    <a:pt x="5" y="318"/>
                  </a:lnTo>
                  <a:lnTo>
                    <a:pt x="9" y="313"/>
                  </a:lnTo>
                  <a:lnTo>
                    <a:pt x="12" y="308"/>
                  </a:lnTo>
                  <a:lnTo>
                    <a:pt x="16" y="304"/>
                  </a:lnTo>
                  <a:lnTo>
                    <a:pt x="22" y="301"/>
                  </a:lnTo>
                  <a:lnTo>
                    <a:pt x="28" y="299"/>
                  </a:lnTo>
                  <a:lnTo>
                    <a:pt x="34" y="298"/>
                  </a:lnTo>
                  <a:lnTo>
                    <a:pt x="93" y="289"/>
                  </a:lnTo>
                  <a:lnTo>
                    <a:pt x="100" y="288"/>
                  </a:lnTo>
                  <a:lnTo>
                    <a:pt x="106" y="285"/>
                  </a:lnTo>
                  <a:lnTo>
                    <a:pt x="112" y="282"/>
                  </a:lnTo>
                  <a:lnTo>
                    <a:pt x="118" y="276"/>
                  </a:lnTo>
                  <a:lnTo>
                    <a:pt x="122" y="270"/>
                  </a:lnTo>
                  <a:lnTo>
                    <a:pt x="125" y="264"/>
                  </a:lnTo>
                  <a:lnTo>
                    <a:pt x="127" y="257"/>
                  </a:lnTo>
                  <a:lnTo>
                    <a:pt x="128" y="249"/>
                  </a:lnTo>
                  <a:lnTo>
                    <a:pt x="127" y="243"/>
                  </a:lnTo>
                  <a:lnTo>
                    <a:pt x="125" y="237"/>
                  </a:lnTo>
                  <a:lnTo>
                    <a:pt x="122" y="232"/>
                  </a:lnTo>
                  <a:lnTo>
                    <a:pt x="119" y="226"/>
                  </a:lnTo>
                  <a:lnTo>
                    <a:pt x="83" y="178"/>
                  </a:lnTo>
                  <a:lnTo>
                    <a:pt x="80" y="173"/>
                  </a:lnTo>
                  <a:lnTo>
                    <a:pt x="77" y="168"/>
                  </a:lnTo>
                  <a:lnTo>
                    <a:pt x="75" y="162"/>
                  </a:lnTo>
                  <a:lnTo>
                    <a:pt x="75" y="156"/>
                  </a:lnTo>
                  <a:lnTo>
                    <a:pt x="75" y="151"/>
                  </a:lnTo>
                  <a:lnTo>
                    <a:pt x="77" y="145"/>
                  </a:lnTo>
                  <a:lnTo>
                    <a:pt x="80" y="139"/>
                  </a:lnTo>
                  <a:lnTo>
                    <a:pt x="84" y="134"/>
                  </a:lnTo>
                  <a:lnTo>
                    <a:pt x="94" y="120"/>
                  </a:lnTo>
                  <a:lnTo>
                    <a:pt x="108" y="108"/>
                  </a:lnTo>
                  <a:lnTo>
                    <a:pt x="119" y="96"/>
                  </a:lnTo>
                  <a:lnTo>
                    <a:pt x="133" y="84"/>
                  </a:lnTo>
                  <a:lnTo>
                    <a:pt x="139" y="81"/>
                  </a:lnTo>
                  <a:lnTo>
                    <a:pt x="143" y="78"/>
                  </a:lnTo>
                  <a:lnTo>
                    <a:pt x="149" y="77"/>
                  </a:lnTo>
                  <a:lnTo>
                    <a:pt x="155" y="75"/>
                  </a:lnTo>
                  <a:lnTo>
                    <a:pt x="161" y="77"/>
                  </a:lnTo>
                  <a:lnTo>
                    <a:pt x="167" y="78"/>
                  </a:lnTo>
                  <a:lnTo>
                    <a:pt x="173" y="80"/>
                  </a:lnTo>
                  <a:lnTo>
                    <a:pt x="178" y="84"/>
                  </a:lnTo>
                  <a:lnTo>
                    <a:pt x="226" y="121"/>
                  </a:lnTo>
                  <a:lnTo>
                    <a:pt x="231" y="124"/>
                  </a:lnTo>
                  <a:lnTo>
                    <a:pt x="237" y="127"/>
                  </a:lnTo>
                  <a:lnTo>
                    <a:pt x="243" y="128"/>
                  </a:lnTo>
                  <a:lnTo>
                    <a:pt x="249" y="128"/>
                  </a:lnTo>
                  <a:lnTo>
                    <a:pt x="256" y="128"/>
                  </a:lnTo>
                  <a:lnTo>
                    <a:pt x="264" y="125"/>
                  </a:lnTo>
                  <a:lnTo>
                    <a:pt x="270" y="122"/>
                  </a:lnTo>
                  <a:lnTo>
                    <a:pt x="276" y="118"/>
                  </a:lnTo>
                  <a:lnTo>
                    <a:pt x="280" y="114"/>
                  </a:lnTo>
                  <a:lnTo>
                    <a:pt x="285" y="108"/>
                  </a:lnTo>
                  <a:lnTo>
                    <a:pt x="288" y="102"/>
                  </a:lnTo>
                  <a:lnTo>
                    <a:pt x="289" y="95"/>
                  </a:lnTo>
                  <a:lnTo>
                    <a:pt x="296" y="34"/>
                  </a:lnTo>
                  <a:lnTo>
                    <a:pt x="298" y="28"/>
                  </a:lnTo>
                  <a:lnTo>
                    <a:pt x="301" y="22"/>
                  </a:lnTo>
                  <a:lnTo>
                    <a:pt x="304" y="18"/>
                  </a:lnTo>
                  <a:lnTo>
                    <a:pt x="308" y="13"/>
                  </a:lnTo>
                  <a:lnTo>
                    <a:pt x="313" y="9"/>
                  </a:lnTo>
                  <a:lnTo>
                    <a:pt x="317" y="6"/>
                  </a:lnTo>
                  <a:lnTo>
                    <a:pt x="323" y="5"/>
                  </a:lnTo>
                  <a:lnTo>
                    <a:pt x="329" y="3"/>
                  </a:lnTo>
                  <a:lnTo>
                    <a:pt x="364" y="0"/>
                  </a:lnTo>
                  <a:lnTo>
                    <a:pt x="399" y="3"/>
                  </a:lnTo>
                  <a:lnTo>
                    <a:pt x="405" y="5"/>
                  </a:lnTo>
                  <a:lnTo>
                    <a:pt x="411" y="6"/>
                  </a:lnTo>
                  <a:lnTo>
                    <a:pt x="416" y="9"/>
                  </a:lnTo>
                  <a:lnTo>
                    <a:pt x="420" y="13"/>
                  </a:lnTo>
                  <a:lnTo>
                    <a:pt x="424" y="18"/>
                  </a:lnTo>
                  <a:lnTo>
                    <a:pt x="427" y="22"/>
                  </a:lnTo>
                  <a:lnTo>
                    <a:pt x="430" y="28"/>
                  </a:lnTo>
                  <a:lnTo>
                    <a:pt x="432" y="34"/>
                  </a:lnTo>
                  <a:lnTo>
                    <a:pt x="439" y="95"/>
                  </a:lnTo>
                  <a:lnTo>
                    <a:pt x="441" y="102"/>
                  </a:lnTo>
                  <a:lnTo>
                    <a:pt x="444" y="108"/>
                  </a:lnTo>
                  <a:lnTo>
                    <a:pt x="448" y="114"/>
                  </a:lnTo>
                  <a:lnTo>
                    <a:pt x="452" y="118"/>
                  </a:lnTo>
                  <a:lnTo>
                    <a:pt x="458" y="122"/>
                  </a:lnTo>
                  <a:lnTo>
                    <a:pt x="464" y="125"/>
                  </a:lnTo>
                  <a:lnTo>
                    <a:pt x="472" y="128"/>
                  </a:lnTo>
                  <a:lnTo>
                    <a:pt x="479" y="128"/>
                  </a:lnTo>
                  <a:lnTo>
                    <a:pt x="485" y="128"/>
                  </a:lnTo>
                  <a:lnTo>
                    <a:pt x="491" y="127"/>
                  </a:lnTo>
                  <a:lnTo>
                    <a:pt x="501" y="121"/>
                  </a:lnTo>
                  <a:lnTo>
                    <a:pt x="551" y="84"/>
                  </a:lnTo>
                  <a:lnTo>
                    <a:pt x="556" y="80"/>
                  </a:lnTo>
                  <a:lnTo>
                    <a:pt x="561" y="78"/>
                  </a:lnTo>
                  <a:lnTo>
                    <a:pt x="567" y="77"/>
                  </a:lnTo>
                  <a:lnTo>
                    <a:pt x="573" y="75"/>
                  </a:lnTo>
                  <a:lnTo>
                    <a:pt x="579" y="77"/>
                  </a:lnTo>
                  <a:lnTo>
                    <a:pt x="585" y="78"/>
                  </a:lnTo>
                  <a:lnTo>
                    <a:pt x="590" y="81"/>
                  </a:lnTo>
                  <a:lnTo>
                    <a:pt x="595" y="84"/>
                  </a:lnTo>
                  <a:lnTo>
                    <a:pt x="609" y="96"/>
                  </a:lnTo>
                  <a:lnTo>
                    <a:pt x="622" y="108"/>
                  </a:lnTo>
                  <a:lnTo>
                    <a:pt x="634" y="120"/>
                  </a:lnTo>
                  <a:lnTo>
                    <a:pt x="644" y="134"/>
                  </a:lnTo>
                  <a:lnTo>
                    <a:pt x="648" y="139"/>
                  </a:lnTo>
                  <a:lnTo>
                    <a:pt x="650" y="145"/>
                  </a:lnTo>
                  <a:lnTo>
                    <a:pt x="653" y="151"/>
                  </a:lnTo>
                  <a:lnTo>
                    <a:pt x="653" y="156"/>
                  </a:lnTo>
                  <a:lnTo>
                    <a:pt x="653" y="162"/>
                  </a:lnTo>
                  <a:lnTo>
                    <a:pt x="651" y="168"/>
                  </a:lnTo>
                  <a:lnTo>
                    <a:pt x="648" y="173"/>
                  </a:lnTo>
                  <a:lnTo>
                    <a:pt x="645" y="178"/>
                  </a:lnTo>
                  <a:lnTo>
                    <a:pt x="607" y="229"/>
                  </a:lnTo>
                  <a:lnTo>
                    <a:pt x="604" y="233"/>
                  </a:lnTo>
                  <a:lnTo>
                    <a:pt x="603" y="239"/>
                  </a:lnTo>
                  <a:lnTo>
                    <a:pt x="600" y="249"/>
                  </a:lnTo>
                  <a:lnTo>
                    <a:pt x="601" y="257"/>
                  </a:lnTo>
                  <a:lnTo>
                    <a:pt x="603" y="264"/>
                  </a:lnTo>
                  <a:lnTo>
                    <a:pt x="606" y="270"/>
                  </a:lnTo>
                  <a:lnTo>
                    <a:pt x="610" y="276"/>
                  </a:lnTo>
                  <a:lnTo>
                    <a:pt x="615" y="280"/>
                  </a:lnTo>
                  <a:lnTo>
                    <a:pt x="619" y="285"/>
                  </a:lnTo>
                  <a:lnTo>
                    <a:pt x="626" y="288"/>
                  </a:lnTo>
                  <a:lnTo>
                    <a:pt x="632" y="289"/>
                  </a:lnTo>
                  <a:lnTo>
                    <a:pt x="694" y="298"/>
                  </a:lnTo>
                  <a:lnTo>
                    <a:pt x="700" y="299"/>
                  </a:lnTo>
                  <a:lnTo>
                    <a:pt x="706" y="301"/>
                  </a:lnTo>
                  <a:lnTo>
                    <a:pt x="712" y="304"/>
                  </a:lnTo>
                  <a:lnTo>
                    <a:pt x="716" y="308"/>
                  </a:lnTo>
                  <a:lnTo>
                    <a:pt x="719" y="313"/>
                  </a:lnTo>
                  <a:lnTo>
                    <a:pt x="722" y="318"/>
                  </a:lnTo>
                  <a:lnTo>
                    <a:pt x="725" y="324"/>
                  </a:lnTo>
                  <a:lnTo>
                    <a:pt x="726" y="330"/>
                  </a:lnTo>
                  <a:lnTo>
                    <a:pt x="728" y="364"/>
                  </a:lnTo>
                  <a:lnTo>
                    <a:pt x="726" y="399"/>
                  </a:lnTo>
                  <a:close/>
                  <a:moveTo>
                    <a:pt x="488" y="364"/>
                  </a:moveTo>
                  <a:lnTo>
                    <a:pt x="488" y="364"/>
                  </a:lnTo>
                  <a:lnTo>
                    <a:pt x="486" y="352"/>
                  </a:lnTo>
                  <a:lnTo>
                    <a:pt x="485" y="339"/>
                  </a:lnTo>
                  <a:lnTo>
                    <a:pt x="482" y="327"/>
                  </a:lnTo>
                  <a:lnTo>
                    <a:pt x="477" y="317"/>
                  </a:lnTo>
                  <a:lnTo>
                    <a:pt x="473" y="305"/>
                  </a:lnTo>
                  <a:lnTo>
                    <a:pt x="467" y="296"/>
                  </a:lnTo>
                  <a:lnTo>
                    <a:pt x="460" y="286"/>
                  </a:lnTo>
                  <a:lnTo>
                    <a:pt x="451" y="277"/>
                  </a:lnTo>
                  <a:lnTo>
                    <a:pt x="442" y="270"/>
                  </a:lnTo>
                  <a:lnTo>
                    <a:pt x="433" y="262"/>
                  </a:lnTo>
                  <a:lnTo>
                    <a:pt x="423" y="257"/>
                  </a:lnTo>
                  <a:lnTo>
                    <a:pt x="413" y="251"/>
                  </a:lnTo>
                  <a:lnTo>
                    <a:pt x="401" y="246"/>
                  </a:lnTo>
                  <a:lnTo>
                    <a:pt x="389" y="243"/>
                  </a:lnTo>
                  <a:lnTo>
                    <a:pt x="377" y="242"/>
                  </a:lnTo>
                  <a:lnTo>
                    <a:pt x="364" y="242"/>
                  </a:lnTo>
                  <a:lnTo>
                    <a:pt x="351" y="242"/>
                  </a:lnTo>
                  <a:lnTo>
                    <a:pt x="339" y="243"/>
                  </a:lnTo>
                  <a:lnTo>
                    <a:pt x="327" y="246"/>
                  </a:lnTo>
                  <a:lnTo>
                    <a:pt x="315" y="251"/>
                  </a:lnTo>
                  <a:lnTo>
                    <a:pt x="305" y="257"/>
                  </a:lnTo>
                  <a:lnTo>
                    <a:pt x="295" y="262"/>
                  </a:lnTo>
                  <a:lnTo>
                    <a:pt x="286" y="270"/>
                  </a:lnTo>
                  <a:lnTo>
                    <a:pt x="277" y="277"/>
                  </a:lnTo>
                  <a:lnTo>
                    <a:pt x="268" y="286"/>
                  </a:lnTo>
                  <a:lnTo>
                    <a:pt x="262" y="296"/>
                  </a:lnTo>
                  <a:lnTo>
                    <a:pt x="255" y="305"/>
                  </a:lnTo>
                  <a:lnTo>
                    <a:pt x="251" y="317"/>
                  </a:lnTo>
                  <a:lnTo>
                    <a:pt x="246" y="327"/>
                  </a:lnTo>
                  <a:lnTo>
                    <a:pt x="243" y="339"/>
                  </a:lnTo>
                  <a:lnTo>
                    <a:pt x="242" y="352"/>
                  </a:lnTo>
                  <a:lnTo>
                    <a:pt x="240" y="364"/>
                  </a:lnTo>
                  <a:lnTo>
                    <a:pt x="242" y="377"/>
                  </a:lnTo>
                  <a:lnTo>
                    <a:pt x="243" y="389"/>
                  </a:lnTo>
                  <a:lnTo>
                    <a:pt x="246" y="401"/>
                  </a:lnTo>
                  <a:lnTo>
                    <a:pt x="251" y="413"/>
                  </a:lnTo>
                  <a:lnTo>
                    <a:pt x="255" y="423"/>
                  </a:lnTo>
                  <a:lnTo>
                    <a:pt x="262" y="433"/>
                  </a:lnTo>
                  <a:lnTo>
                    <a:pt x="268" y="444"/>
                  </a:lnTo>
                  <a:lnTo>
                    <a:pt x="277" y="453"/>
                  </a:lnTo>
                  <a:lnTo>
                    <a:pt x="286" y="460"/>
                  </a:lnTo>
                  <a:lnTo>
                    <a:pt x="295" y="467"/>
                  </a:lnTo>
                  <a:lnTo>
                    <a:pt x="305" y="473"/>
                  </a:lnTo>
                  <a:lnTo>
                    <a:pt x="315" y="479"/>
                  </a:lnTo>
                  <a:lnTo>
                    <a:pt x="327" y="482"/>
                  </a:lnTo>
                  <a:lnTo>
                    <a:pt x="339" y="485"/>
                  </a:lnTo>
                  <a:lnTo>
                    <a:pt x="351" y="488"/>
                  </a:lnTo>
                  <a:lnTo>
                    <a:pt x="364" y="488"/>
                  </a:lnTo>
                  <a:lnTo>
                    <a:pt x="377" y="488"/>
                  </a:lnTo>
                  <a:lnTo>
                    <a:pt x="389" y="485"/>
                  </a:lnTo>
                  <a:lnTo>
                    <a:pt x="401" y="482"/>
                  </a:lnTo>
                  <a:lnTo>
                    <a:pt x="413" y="479"/>
                  </a:lnTo>
                  <a:lnTo>
                    <a:pt x="423" y="473"/>
                  </a:lnTo>
                  <a:lnTo>
                    <a:pt x="433" y="467"/>
                  </a:lnTo>
                  <a:lnTo>
                    <a:pt x="442" y="460"/>
                  </a:lnTo>
                  <a:lnTo>
                    <a:pt x="451" y="453"/>
                  </a:lnTo>
                  <a:lnTo>
                    <a:pt x="460" y="444"/>
                  </a:lnTo>
                  <a:lnTo>
                    <a:pt x="467" y="433"/>
                  </a:lnTo>
                  <a:lnTo>
                    <a:pt x="473" y="423"/>
                  </a:lnTo>
                  <a:lnTo>
                    <a:pt x="477" y="413"/>
                  </a:lnTo>
                  <a:lnTo>
                    <a:pt x="482" y="401"/>
                  </a:lnTo>
                  <a:lnTo>
                    <a:pt x="485" y="389"/>
                  </a:lnTo>
                  <a:lnTo>
                    <a:pt x="486" y="377"/>
                  </a:lnTo>
                  <a:lnTo>
                    <a:pt x="488" y="3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987363">
            <a:off x="9496816" y="923201"/>
            <a:ext cx="698744" cy="509191"/>
          </a:xfrm>
          <a:prstGeom prst="rect">
            <a:avLst/>
          </a:prstGeom>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199" y="3113624"/>
            <a:ext cx="1360501" cy="1360501"/>
          </a:xfrm>
          <a:prstGeom prst="roundRect">
            <a:avLst/>
          </a:prstGeom>
          <a:solidFill>
            <a:srgbClr val="F2CF5B"/>
          </a:solidFill>
        </p:spPr>
      </p:pic>
      <p:pic>
        <p:nvPicPr>
          <p:cNvPr id="44" name="Picture 43"/>
          <p:cNvPicPr>
            <a:picLocks noChangeAspect="1"/>
          </p:cNvPicPr>
          <p:nvPr/>
        </p:nvPicPr>
        <p:blipFill rotWithShape="1">
          <a:blip r:embed="rId6" cstate="print">
            <a:extLst>
              <a:ext uri="{28A0092B-C50C-407E-A947-70E740481C1C}">
                <a14:useLocalDpi xmlns:a14="http://schemas.microsoft.com/office/drawing/2010/main" val="0"/>
              </a:ext>
            </a:extLst>
          </a:blip>
          <a:srcRect l="744" t="-991" r="6527" b="64212"/>
          <a:stretch/>
        </p:blipFill>
        <p:spPr>
          <a:xfrm>
            <a:off x="8768589" y="3227928"/>
            <a:ext cx="1116871" cy="998065"/>
          </a:xfrm>
          <a:prstGeom prst="flowChartConnector">
            <a:avLst/>
          </a:prstGeom>
        </p:spPr>
      </p:pic>
      <p:pic>
        <p:nvPicPr>
          <p:cNvPr id="45" name="Picture 44"/>
          <p:cNvPicPr>
            <a:picLocks noChangeAspect="1"/>
          </p:cNvPicPr>
          <p:nvPr/>
        </p:nvPicPr>
        <p:blipFill rotWithShape="1">
          <a:blip r:embed="rId7" cstate="print">
            <a:extLst>
              <a:ext uri="{28A0092B-C50C-407E-A947-70E740481C1C}">
                <a14:useLocalDpi xmlns:a14="http://schemas.microsoft.com/office/drawing/2010/main" val="0"/>
              </a:ext>
            </a:extLst>
          </a:blip>
          <a:srcRect r="-7363" b="67149"/>
          <a:stretch/>
        </p:blipFill>
        <p:spPr>
          <a:xfrm>
            <a:off x="9654491" y="3211589"/>
            <a:ext cx="1310286" cy="989108"/>
          </a:xfrm>
          <a:prstGeom prst="flowChartConnector">
            <a:avLst/>
          </a:prstGeom>
        </p:spPr>
      </p:pic>
      <p:pic>
        <p:nvPicPr>
          <p:cNvPr id="46" name="Picture 45"/>
          <p:cNvPicPr>
            <a:picLocks noChangeAspect="1"/>
          </p:cNvPicPr>
          <p:nvPr/>
        </p:nvPicPr>
        <p:blipFill rotWithShape="1">
          <a:blip r:embed="rId7" cstate="print">
            <a:extLst>
              <a:ext uri="{28A0092B-C50C-407E-A947-70E740481C1C}">
                <a14:useLocalDpi xmlns:a14="http://schemas.microsoft.com/office/drawing/2010/main" val="0"/>
              </a:ext>
            </a:extLst>
          </a:blip>
          <a:srcRect r="-7363" b="67149"/>
          <a:stretch/>
        </p:blipFill>
        <p:spPr>
          <a:xfrm>
            <a:off x="6721793" y="4836951"/>
            <a:ext cx="1310286" cy="989108"/>
          </a:xfrm>
          <a:prstGeom prst="flowChartConnector">
            <a:avLst/>
          </a:prstGeom>
        </p:spPr>
      </p:pic>
      <p:pic>
        <p:nvPicPr>
          <p:cNvPr id="47" name="Picture 46"/>
          <p:cNvPicPr>
            <a:picLocks noChangeAspect="1"/>
          </p:cNvPicPr>
          <p:nvPr/>
        </p:nvPicPr>
        <p:blipFill rotWithShape="1">
          <a:blip r:embed="rId8" cstate="print">
            <a:extLst>
              <a:ext uri="{28A0092B-C50C-407E-A947-70E740481C1C}">
                <a14:useLocalDpi xmlns:a14="http://schemas.microsoft.com/office/drawing/2010/main" val="0"/>
              </a:ext>
            </a:extLst>
          </a:blip>
          <a:srcRect r="-1883" b="65964"/>
          <a:stretch/>
        </p:blipFill>
        <p:spPr>
          <a:xfrm>
            <a:off x="10590119" y="3217493"/>
            <a:ext cx="1134126" cy="983204"/>
          </a:xfrm>
          <a:prstGeom prst="flowChartConnector">
            <a:avLst/>
          </a:prstGeom>
        </p:spPr>
      </p:pic>
    </p:spTree>
    <p:extLst>
      <p:ext uri="{BB962C8B-B14F-4D97-AF65-F5344CB8AC3E}">
        <p14:creationId xmlns:p14="http://schemas.microsoft.com/office/powerpoint/2010/main" val="2973896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46</a:t>
            </a:fld>
            <a:endParaRPr lang="en-US" smtClean="0"/>
          </a:p>
        </p:txBody>
      </p:sp>
      <p:sp>
        <p:nvSpPr>
          <p:cNvPr id="3" name="Text Placeholder 2"/>
          <p:cNvSpPr>
            <a:spLocks noGrp="1"/>
          </p:cNvSpPr>
          <p:nvPr>
            <p:ph type="body" sz="quarter" idx="11"/>
          </p:nvPr>
        </p:nvSpPr>
        <p:spPr/>
        <p:txBody>
          <a:bodyPr/>
          <a:lstStyle/>
          <a:p>
            <a:r>
              <a:rPr lang="fr-FR" dirty="0"/>
              <a:t>Que sont les paramètres </a:t>
            </a:r>
            <a:r>
              <a:rPr lang="en-US" dirty="0" err="1" smtClean="0"/>
              <a:t>régionaux</a:t>
            </a:r>
            <a:r>
              <a:rPr lang="en-US" dirty="0" smtClean="0"/>
              <a:t>  </a:t>
            </a:r>
            <a:r>
              <a:rPr lang="fr-FR" dirty="0"/>
              <a:t> ?</a:t>
            </a:r>
          </a:p>
        </p:txBody>
      </p:sp>
      <p:sp>
        <p:nvSpPr>
          <p:cNvPr id="4" name="Rectangle 3"/>
          <p:cNvSpPr/>
          <p:nvPr/>
        </p:nvSpPr>
        <p:spPr bwMode="auto">
          <a:xfrm>
            <a:off x="0" y="921837"/>
            <a:ext cx="12192000" cy="1049781"/>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noAutofit/>
          </a:bodyPr>
          <a:lstStyle/>
          <a:p>
            <a:pPr algn="l"/>
            <a:r>
              <a:rPr lang="fr-FR" sz="2000" b="1" cap="all" dirty="0">
                <a:solidFill>
                  <a:srgbClr val="19325C"/>
                </a:solidFill>
                <a:latin typeface="Salesforce Sans" panose="020B0505020202020203" pitchFamily="34" charset="0"/>
                <a:cs typeface="Arial" panose="020B0604020202020204" pitchFamily="34" charset="0"/>
              </a:rPr>
              <a:t>DÉFINITION :</a:t>
            </a:r>
          </a:p>
          <a:p>
            <a:r>
              <a:rPr lang="fr-FR" sz="2000" dirty="0">
                <a:solidFill>
                  <a:srgbClr val="19325C"/>
                </a:solidFill>
                <a:latin typeface="Salesforce Sans" panose="020B0505020202020203" pitchFamily="34" charset="0"/>
              </a:rPr>
              <a:t>Les paramètres </a:t>
            </a:r>
            <a:r>
              <a:rPr lang="en-US" sz="2000" dirty="0" err="1" smtClean="0">
                <a:solidFill>
                  <a:srgbClr val="19325C"/>
                </a:solidFill>
                <a:latin typeface="Salesforce Sans" panose="020B0505020202020203" pitchFamily="34" charset="0"/>
              </a:rPr>
              <a:t>régionaux</a:t>
            </a:r>
            <a:r>
              <a:rPr lang="en-US" sz="2000" b="1" dirty="0" smtClean="0"/>
              <a:t> </a:t>
            </a:r>
            <a:r>
              <a:rPr lang="en-US" sz="2000" dirty="0" smtClean="0">
                <a:solidFill>
                  <a:srgbClr val="19325C"/>
                </a:solidFill>
                <a:latin typeface="Salesforce Sans" panose="020B0505020202020203" pitchFamily="34" charset="0"/>
              </a:rPr>
              <a:t>v</a:t>
            </a:r>
            <a:r>
              <a:rPr lang="fr-FR" sz="2000" dirty="0" err="1" smtClean="0">
                <a:solidFill>
                  <a:srgbClr val="19325C"/>
                </a:solidFill>
                <a:latin typeface="Salesforce Sans" panose="020B0505020202020203" pitchFamily="34" charset="0"/>
              </a:rPr>
              <a:t>ous</a:t>
            </a:r>
            <a:r>
              <a:rPr lang="fr-FR" sz="2000" dirty="0" smtClean="0">
                <a:solidFill>
                  <a:srgbClr val="19325C"/>
                </a:solidFill>
                <a:latin typeface="Salesforce Sans" panose="020B0505020202020203" pitchFamily="34" charset="0"/>
              </a:rPr>
              <a:t> </a:t>
            </a:r>
            <a:r>
              <a:rPr lang="fr-FR" sz="2000" dirty="0">
                <a:solidFill>
                  <a:srgbClr val="19325C"/>
                </a:solidFill>
                <a:latin typeface="Salesforce Sans" panose="020B0505020202020203" pitchFamily="34" charset="0"/>
              </a:rPr>
              <a:t>permettent de personnaliser </a:t>
            </a:r>
            <a:r>
              <a:rPr lang="fr-FR" sz="2000" dirty="0" smtClean="0">
                <a:solidFill>
                  <a:srgbClr val="19325C"/>
                </a:solidFill>
                <a:latin typeface="Salesforce Sans" panose="020B0505020202020203" pitchFamily="34" charset="0"/>
              </a:rPr>
              <a:t>l'affichage </a:t>
            </a:r>
            <a:r>
              <a:rPr lang="fr-FR" sz="2000" dirty="0">
                <a:solidFill>
                  <a:srgbClr val="19325C"/>
                </a:solidFill>
                <a:latin typeface="Salesforce Sans" panose="020B0505020202020203" pitchFamily="34" charset="0"/>
              </a:rPr>
              <a:t>des données pour des utilisateurs différents en fonction de leur emplacement géographique. </a:t>
            </a:r>
          </a:p>
        </p:txBody>
      </p:sp>
      <p:grpSp>
        <p:nvGrpSpPr>
          <p:cNvPr id="5" name="Group 4"/>
          <p:cNvGrpSpPr/>
          <p:nvPr/>
        </p:nvGrpSpPr>
        <p:grpSpPr>
          <a:xfrm>
            <a:off x="64543" y="1025955"/>
            <a:ext cx="402199" cy="324907"/>
            <a:chOff x="520156" y="1439382"/>
            <a:chExt cx="402199" cy="324907"/>
          </a:xfrm>
        </p:grpSpPr>
        <p:sp>
          <p:nvSpPr>
            <p:cNvPr id="6"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 name="TextBox 29"/>
          <p:cNvSpPr txBox="1"/>
          <p:nvPr/>
        </p:nvSpPr>
        <p:spPr>
          <a:xfrm>
            <a:off x="1520626" y="2609047"/>
            <a:ext cx="2441549" cy="425181"/>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fr-FR" sz="2400" b="1">
                <a:solidFill>
                  <a:schemeClr val="bg1"/>
                </a:solidFill>
              </a:rPr>
              <a:t>Localisation</a:t>
            </a:r>
          </a:p>
        </p:txBody>
      </p:sp>
      <p:sp>
        <p:nvSpPr>
          <p:cNvPr id="31" name="TextBox 30"/>
          <p:cNvSpPr txBox="1"/>
          <p:nvPr/>
        </p:nvSpPr>
        <p:spPr>
          <a:xfrm>
            <a:off x="8231026" y="2609047"/>
            <a:ext cx="2441549" cy="425181"/>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fr-FR" sz="2400" b="1">
                <a:solidFill>
                  <a:schemeClr val="bg1"/>
                </a:solidFill>
              </a:rPr>
              <a:t>Fuseau horaire</a:t>
            </a:r>
          </a:p>
        </p:txBody>
      </p:sp>
      <p:sp>
        <p:nvSpPr>
          <p:cNvPr id="32" name="TextBox 31"/>
          <p:cNvSpPr txBox="1"/>
          <p:nvPr/>
        </p:nvSpPr>
        <p:spPr>
          <a:xfrm>
            <a:off x="4875826" y="2609047"/>
            <a:ext cx="2441549" cy="425181"/>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fr-FR" sz="2400" b="1">
                <a:solidFill>
                  <a:schemeClr val="bg1"/>
                </a:solidFill>
              </a:rPr>
              <a:t>Langue</a:t>
            </a:r>
          </a:p>
        </p:txBody>
      </p:sp>
      <p:sp>
        <p:nvSpPr>
          <p:cNvPr id="33" name="Freeform: Shape 32"/>
          <p:cNvSpPr/>
          <p:nvPr/>
        </p:nvSpPr>
        <p:spPr>
          <a:xfrm>
            <a:off x="1126417" y="2263581"/>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rgbClr val="0081B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ndParaRPr>
          </a:p>
        </p:txBody>
      </p:sp>
      <p:sp>
        <p:nvSpPr>
          <p:cNvPr id="34" name="Freeform: Shape 33"/>
          <p:cNvSpPr/>
          <p:nvPr/>
        </p:nvSpPr>
        <p:spPr>
          <a:xfrm>
            <a:off x="4481085" y="2263581"/>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rgbClr val="0081B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a typeface="MS PGothic" charset="-128"/>
              <a:cs typeface="MS PGothic" charset="-128"/>
            </a:endParaRPr>
          </a:p>
        </p:txBody>
      </p:sp>
      <p:sp>
        <p:nvSpPr>
          <p:cNvPr id="35" name="Freeform: Shape 34"/>
          <p:cNvSpPr/>
          <p:nvPr/>
        </p:nvSpPr>
        <p:spPr>
          <a:xfrm>
            <a:off x="1225225" y="3386005"/>
            <a:ext cx="3032215"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45632" rIns="0" bIns="45632" numCol="1" spcCol="1270" anchor="ctr" anchorCtr="0">
            <a:noAutofit/>
          </a:bodyPr>
          <a:lstStyle/>
          <a:p>
            <a:pPr lvl="0" algn="ctr" defTabSz="800100">
              <a:lnSpc>
                <a:spcPct val="90000"/>
              </a:lnSpc>
              <a:spcBef>
                <a:spcPct val="0"/>
              </a:spcBef>
              <a:spcAft>
                <a:spcPct val="35000"/>
              </a:spcAft>
            </a:pPr>
            <a:r>
              <a:rPr lang="fr-FR" b="1" spc="-20" dirty="0">
                <a:solidFill>
                  <a:srgbClr val="19325C"/>
                </a:solidFill>
              </a:rPr>
              <a:t>Formats de date et </a:t>
            </a:r>
            <a:r>
              <a:rPr lang="fr-FR" b="1" spc="-20" dirty="0" smtClean="0">
                <a:solidFill>
                  <a:srgbClr val="19325C"/>
                </a:solidFill>
              </a:rPr>
              <a:t>d'heure</a:t>
            </a:r>
            <a:endParaRPr lang="fr-FR" b="1" spc="-20" dirty="0">
              <a:solidFill>
                <a:srgbClr val="19325C"/>
              </a:solidFill>
            </a:endParaRPr>
          </a:p>
        </p:txBody>
      </p:sp>
      <p:sp>
        <p:nvSpPr>
          <p:cNvPr id="36" name="Freeform: Shape 35"/>
          <p:cNvSpPr/>
          <p:nvPr/>
        </p:nvSpPr>
        <p:spPr>
          <a:xfrm>
            <a:off x="1225225" y="3885913"/>
            <a:ext cx="3032215"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45632" rIns="0" bIns="45632" numCol="1" spcCol="1270" anchor="ctr" anchorCtr="0">
            <a:noAutofit/>
          </a:bodyPr>
          <a:lstStyle/>
          <a:p>
            <a:pPr lvl="0" algn="ctr" defTabSz="800100">
              <a:lnSpc>
                <a:spcPct val="90000"/>
              </a:lnSpc>
              <a:spcBef>
                <a:spcPct val="0"/>
              </a:spcBef>
              <a:spcAft>
                <a:spcPct val="35000"/>
              </a:spcAft>
            </a:pPr>
            <a:r>
              <a:rPr lang="fr-FR" b="1">
                <a:solidFill>
                  <a:srgbClr val="19325C"/>
                </a:solidFill>
              </a:rPr>
              <a:t>Formats de chiffres</a:t>
            </a:r>
          </a:p>
        </p:txBody>
      </p:sp>
      <p:sp>
        <p:nvSpPr>
          <p:cNvPr id="37" name="Freeform: Shape 36"/>
          <p:cNvSpPr/>
          <p:nvPr/>
        </p:nvSpPr>
        <p:spPr>
          <a:xfrm>
            <a:off x="1225225" y="4385821"/>
            <a:ext cx="3032215"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45632" rIns="0" bIns="45632" numCol="1" spcCol="1270" anchor="ctr" anchorCtr="0">
            <a:noAutofit/>
          </a:bodyPr>
          <a:lstStyle/>
          <a:p>
            <a:pPr lvl="0" algn="ctr" defTabSz="800100">
              <a:lnSpc>
                <a:spcPct val="90000"/>
              </a:lnSpc>
              <a:spcBef>
                <a:spcPct val="0"/>
              </a:spcBef>
              <a:spcAft>
                <a:spcPct val="35000"/>
              </a:spcAft>
            </a:pPr>
            <a:r>
              <a:rPr lang="fr-FR" b="1">
                <a:solidFill>
                  <a:srgbClr val="19325C"/>
                </a:solidFill>
              </a:rPr>
              <a:t>Ordre des noms</a:t>
            </a:r>
          </a:p>
        </p:txBody>
      </p:sp>
      <p:sp>
        <p:nvSpPr>
          <p:cNvPr id="38" name="Freeform: Shape 37"/>
          <p:cNvSpPr/>
          <p:nvPr/>
        </p:nvSpPr>
        <p:spPr>
          <a:xfrm>
            <a:off x="1225225" y="4885729"/>
            <a:ext cx="3032215" cy="425976"/>
          </a:xfrm>
          <a:custGeom>
            <a:avLst/>
            <a:gdLst>
              <a:gd name="connsiteX0" fmla="*/ 0 w 2458984"/>
              <a:gd name="connsiteY0" fmla="*/ 38725 h 387251"/>
              <a:gd name="connsiteX1" fmla="*/ 38725 w 2458984"/>
              <a:gd name="connsiteY1" fmla="*/ 0 h 387251"/>
              <a:gd name="connsiteX2" fmla="*/ 2420259 w 2458984"/>
              <a:gd name="connsiteY2" fmla="*/ 0 h 387251"/>
              <a:gd name="connsiteX3" fmla="*/ 2458984 w 2458984"/>
              <a:gd name="connsiteY3" fmla="*/ 38725 h 387251"/>
              <a:gd name="connsiteX4" fmla="*/ 2458984 w 2458984"/>
              <a:gd name="connsiteY4" fmla="*/ 348526 h 387251"/>
              <a:gd name="connsiteX5" fmla="*/ 2420259 w 2458984"/>
              <a:gd name="connsiteY5" fmla="*/ 387251 h 387251"/>
              <a:gd name="connsiteX6" fmla="*/ 38725 w 2458984"/>
              <a:gd name="connsiteY6" fmla="*/ 387251 h 387251"/>
              <a:gd name="connsiteX7" fmla="*/ 0 w 2458984"/>
              <a:gd name="connsiteY7" fmla="*/ 348526 h 387251"/>
              <a:gd name="connsiteX8" fmla="*/ 0 w 2458984"/>
              <a:gd name="connsiteY8" fmla="*/ 38725 h 38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984" h="387251">
                <a:moveTo>
                  <a:pt x="0" y="38725"/>
                </a:moveTo>
                <a:cubicBezTo>
                  <a:pt x="0" y="17338"/>
                  <a:pt x="17338" y="0"/>
                  <a:pt x="38725" y="0"/>
                </a:cubicBezTo>
                <a:lnTo>
                  <a:pt x="2420259" y="0"/>
                </a:lnTo>
                <a:cubicBezTo>
                  <a:pt x="2441646" y="0"/>
                  <a:pt x="2458984" y="17338"/>
                  <a:pt x="2458984" y="38725"/>
                </a:cubicBezTo>
                <a:lnTo>
                  <a:pt x="2458984" y="348526"/>
                </a:lnTo>
                <a:cubicBezTo>
                  <a:pt x="2458984" y="369913"/>
                  <a:pt x="2441646" y="387251"/>
                  <a:pt x="2420259" y="387251"/>
                </a:cubicBezTo>
                <a:lnTo>
                  <a:pt x="38725" y="387251"/>
                </a:lnTo>
                <a:cubicBezTo>
                  <a:pt x="17338" y="387251"/>
                  <a:pt x="0" y="369913"/>
                  <a:pt x="0" y="348526"/>
                </a:cubicBezTo>
                <a:lnTo>
                  <a:pt x="0" y="38725"/>
                </a:lnTo>
                <a:close/>
              </a:path>
            </a:pathLst>
          </a:cu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45632" rIns="0" bIns="45632" numCol="1" spcCol="1270" anchor="ctr" anchorCtr="0">
            <a:noAutofit/>
          </a:bodyPr>
          <a:lstStyle/>
          <a:p>
            <a:pPr lvl="0" algn="ctr" defTabSz="800100">
              <a:lnSpc>
                <a:spcPct val="90000"/>
              </a:lnSpc>
              <a:spcBef>
                <a:spcPct val="0"/>
              </a:spcBef>
              <a:spcAft>
                <a:spcPct val="35000"/>
              </a:spcAft>
            </a:pPr>
            <a:r>
              <a:rPr lang="fr-FR" b="1">
                <a:solidFill>
                  <a:srgbClr val="19325C"/>
                </a:solidFill>
              </a:rPr>
              <a:t>Adresses</a:t>
            </a:r>
          </a:p>
        </p:txBody>
      </p:sp>
      <p:sp>
        <p:nvSpPr>
          <p:cNvPr id="39" name="Freeform: Shape 38"/>
          <p:cNvSpPr/>
          <p:nvPr/>
        </p:nvSpPr>
        <p:spPr>
          <a:xfrm>
            <a:off x="7835754" y="2263581"/>
            <a:ext cx="3229830" cy="3954430"/>
          </a:xfrm>
          <a:custGeom>
            <a:avLst/>
            <a:gdLst>
              <a:gd name="connsiteX0" fmla="*/ 0 w 2669281"/>
              <a:gd name="connsiteY0" fmla="*/ 266928 h 3954430"/>
              <a:gd name="connsiteX1" fmla="*/ 266928 w 2669281"/>
              <a:gd name="connsiteY1" fmla="*/ 0 h 3954430"/>
              <a:gd name="connsiteX2" fmla="*/ 2402353 w 2669281"/>
              <a:gd name="connsiteY2" fmla="*/ 0 h 3954430"/>
              <a:gd name="connsiteX3" fmla="*/ 2669281 w 2669281"/>
              <a:gd name="connsiteY3" fmla="*/ 266928 h 3954430"/>
              <a:gd name="connsiteX4" fmla="*/ 2669281 w 2669281"/>
              <a:gd name="connsiteY4" fmla="*/ 3687502 h 3954430"/>
              <a:gd name="connsiteX5" fmla="*/ 2402353 w 2669281"/>
              <a:gd name="connsiteY5" fmla="*/ 3954430 h 3954430"/>
              <a:gd name="connsiteX6" fmla="*/ 266928 w 2669281"/>
              <a:gd name="connsiteY6" fmla="*/ 3954430 h 3954430"/>
              <a:gd name="connsiteX7" fmla="*/ 0 w 2669281"/>
              <a:gd name="connsiteY7" fmla="*/ 3687502 h 3954430"/>
              <a:gd name="connsiteX8" fmla="*/ 0 w 2669281"/>
              <a:gd name="connsiteY8" fmla="*/ 266928 h 39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281" h="3954430">
                <a:moveTo>
                  <a:pt x="0" y="266928"/>
                </a:moveTo>
                <a:cubicBezTo>
                  <a:pt x="0" y="119508"/>
                  <a:pt x="119508" y="0"/>
                  <a:pt x="266928" y="0"/>
                </a:cubicBezTo>
                <a:lnTo>
                  <a:pt x="2402353" y="0"/>
                </a:lnTo>
                <a:cubicBezTo>
                  <a:pt x="2549773" y="0"/>
                  <a:pt x="2669281" y="119508"/>
                  <a:pt x="2669281" y="266928"/>
                </a:cubicBezTo>
                <a:lnTo>
                  <a:pt x="2669281" y="3687502"/>
                </a:lnTo>
                <a:cubicBezTo>
                  <a:pt x="2669281" y="3834922"/>
                  <a:pt x="2549773" y="3954430"/>
                  <a:pt x="2402353" y="3954430"/>
                </a:cubicBezTo>
                <a:lnTo>
                  <a:pt x="266928" y="3954430"/>
                </a:lnTo>
                <a:cubicBezTo>
                  <a:pt x="119508" y="3954430"/>
                  <a:pt x="0" y="3834922"/>
                  <a:pt x="0" y="3687502"/>
                </a:cubicBezTo>
                <a:lnTo>
                  <a:pt x="0" y="266928"/>
                </a:lnTo>
                <a:close/>
              </a:path>
            </a:pathLst>
          </a:custGeom>
          <a:solidFill>
            <a:srgbClr val="0081B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0" rIns="76200" bIns="2844301" numCol="1" spcCol="1270" anchor="t" anchorCtr="0">
            <a:noAutofit/>
          </a:bodyPr>
          <a:lstStyle/>
          <a:p>
            <a:pPr marL="0" lvl="0" indent="0" algn="ctr" defTabSz="889000">
              <a:lnSpc>
                <a:spcPct val="90000"/>
              </a:lnSpc>
              <a:spcBef>
                <a:spcPct val="0"/>
              </a:spcBef>
              <a:spcAft>
                <a:spcPct val="35000"/>
              </a:spcAft>
              <a:buNone/>
            </a:pPr>
            <a:endParaRPr lang="en-US" sz="2400" b="1" kern="1200" dirty="0">
              <a:solidFill>
                <a:schemeClr val="bg1"/>
              </a:solidFill>
              <a:ea typeface="MS PGothic" charset="-128"/>
              <a:cs typeface="MS PGothic" charset="-128"/>
            </a:endParaRPr>
          </a:p>
        </p:txBody>
      </p:sp>
      <p:sp>
        <p:nvSpPr>
          <p:cNvPr id="40" name="TextBox 39"/>
          <p:cNvSpPr txBox="1"/>
          <p:nvPr/>
        </p:nvSpPr>
        <p:spPr>
          <a:xfrm>
            <a:off x="1309543" y="2405575"/>
            <a:ext cx="2488734" cy="886397"/>
          </a:xfrm>
          <a:prstGeom prst="rect">
            <a:avLst/>
          </a:prstGeom>
          <a:noFill/>
          <a:ln>
            <a:noFill/>
          </a:ln>
        </p:spPr>
        <p:txBody>
          <a:bodyPr wrap="square" rtlCol="0">
            <a:spAutoFit/>
          </a:bodyPr>
          <a:lstStyle/>
          <a:p>
            <a:pPr lvl="0" algn="r" defTabSz="889000">
              <a:lnSpc>
                <a:spcPct val="90000"/>
              </a:lnSpc>
              <a:spcBef>
                <a:spcPct val="0"/>
              </a:spcBef>
              <a:spcAft>
                <a:spcPct val="35000"/>
              </a:spcAft>
            </a:pPr>
            <a:r>
              <a:rPr lang="en-US" sz="2400" b="1" dirty="0" err="1" smtClean="0">
                <a:solidFill>
                  <a:schemeClr val="bg1"/>
                </a:solidFill>
              </a:rPr>
              <a:t>Paramètres</a:t>
            </a:r>
            <a:r>
              <a:rPr lang="en-US" sz="2400" b="1" dirty="0" smtClean="0">
                <a:solidFill>
                  <a:schemeClr val="bg1"/>
                </a:solidFill>
              </a:rPr>
              <a:t> </a:t>
            </a:r>
            <a:r>
              <a:rPr lang="fr-FR" sz="2400" b="1" dirty="0" smtClean="0">
                <a:solidFill>
                  <a:schemeClr val="bg1"/>
                </a:solidFill>
              </a:rPr>
              <a:t> </a:t>
            </a:r>
          </a:p>
          <a:p>
            <a:pPr lvl="0" algn="r" defTabSz="889000">
              <a:lnSpc>
                <a:spcPct val="90000"/>
              </a:lnSpc>
              <a:spcBef>
                <a:spcPct val="0"/>
              </a:spcBef>
              <a:spcAft>
                <a:spcPct val="35000"/>
              </a:spcAft>
            </a:pPr>
            <a:r>
              <a:rPr lang="en-US" sz="2400" b="1" dirty="0" err="1" smtClean="0">
                <a:solidFill>
                  <a:schemeClr val="bg1"/>
                </a:solidFill>
              </a:rPr>
              <a:t>Régionaux</a:t>
            </a:r>
            <a:r>
              <a:rPr lang="en-US" sz="2400" b="1" dirty="0" smtClean="0">
                <a:solidFill>
                  <a:schemeClr val="bg1"/>
                </a:solidFill>
              </a:rPr>
              <a:t> </a:t>
            </a:r>
            <a:endParaRPr lang="fr-FR" sz="2400" b="1" dirty="0">
              <a:solidFill>
                <a:schemeClr val="bg1"/>
              </a:solidFill>
            </a:endParaRPr>
          </a:p>
        </p:txBody>
      </p:sp>
      <p:sp>
        <p:nvSpPr>
          <p:cNvPr id="41" name="TextBox 40"/>
          <p:cNvSpPr txBox="1"/>
          <p:nvPr/>
        </p:nvSpPr>
        <p:spPr>
          <a:xfrm>
            <a:off x="8229895" y="2504099"/>
            <a:ext cx="2441549" cy="425181"/>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fr-FR" sz="2400" b="1">
                <a:solidFill>
                  <a:schemeClr val="bg1"/>
                </a:solidFill>
              </a:rPr>
              <a:t>Fuseau horaire</a:t>
            </a:r>
          </a:p>
        </p:txBody>
      </p:sp>
      <p:sp>
        <p:nvSpPr>
          <p:cNvPr id="42" name="TextBox 41"/>
          <p:cNvSpPr txBox="1"/>
          <p:nvPr/>
        </p:nvSpPr>
        <p:spPr>
          <a:xfrm>
            <a:off x="4875226" y="2504099"/>
            <a:ext cx="2441549" cy="425181"/>
          </a:xfrm>
          <a:prstGeom prst="rect">
            <a:avLst/>
          </a:prstGeom>
          <a:noFill/>
          <a:ln>
            <a:noFill/>
          </a:ln>
        </p:spPr>
        <p:txBody>
          <a:bodyPr wrap="square" rtlCol="0">
            <a:spAutoFit/>
          </a:bodyPr>
          <a:lstStyle/>
          <a:p>
            <a:pPr lvl="0" algn="ctr" defTabSz="889000">
              <a:lnSpc>
                <a:spcPct val="90000"/>
              </a:lnSpc>
              <a:spcBef>
                <a:spcPct val="0"/>
              </a:spcBef>
              <a:spcAft>
                <a:spcPct val="35000"/>
              </a:spcAft>
            </a:pPr>
            <a:r>
              <a:rPr lang="fr-FR" sz="2400" b="1">
                <a:solidFill>
                  <a:schemeClr val="bg1"/>
                </a:solidFill>
              </a:rPr>
              <a:t>Langue</a:t>
            </a:r>
          </a:p>
        </p:txBody>
      </p:sp>
      <p:sp>
        <p:nvSpPr>
          <p:cNvPr id="43" name="Rectangle: Rounded Corners 42"/>
          <p:cNvSpPr/>
          <p:nvPr/>
        </p:nvSpPr>
        <p:spPr bwMode="auto">
          <a:xfrm>
            <a:off x="4875226" y="3734493"/>
            <a:ext cx="2441549"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71785" rIns="0" bIns="71785" numCol="1" spcCol="1270" anchor="ctr" anchorCtr="0">
            <a:noAutofit/>
          </a:bodyPr>
          <a:lstStyle/>
          <a:p>
            <a:pPr lvl="0" algn="ctr" defTabSz="800100">
              <a:lnSpc>
                <a:spcPct val="90000"/>
              </a:lnSpc>
              <a:spcBef>
                <a:spcPct val="0"/>
              </a:spcBef>
              <a:spcAft>
                <a:spcPct val="35000"/>
              </a:spcAft>
            </a:pPr>
            <a:r>
              <a:rPr lang="fr-FR" b="1">
                <a:solidFill>
                  <a:srgbClr val="19325C"/>
                </a:solidFill>
              </a:rPr>
              <a:t>Tous les textes</a:t>
            </a:r>
          </a:p>
        </p:txBody>
      </p:sp>
      <p:sp>
        <p:nvSpPr>
          <p:cNvPr id="44" name="Rectangle: Rounded Corners 43"/>
          <p:cNvSpPr/>
          <p:nvPr/>
        </p:nvSpPr>
        <p:spPr bwMode="auto">
          <a:xfrm>
            <a:off x="4875226" y="4380656"/>
            <a:ext cx="2441549" cy="499908"/>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71785" rIns="0" bIns="71785" numCol="1" spcCol="1270" anchor="ctr" anchorCtr="0">
            <a:noAutofit/>
          </a:bodyPr>
          <a:lstStyle/>
          <a:p>
            <a:pPr lvl="0" algn="ctr" defTabSz="800100">
              <a:lnSpc>
                <a:spcPct val="90000"/>
              </a:lnSpc>
              <a:spcBef>
                <a:spcPct val="0"/>
              </a:spcBef>
              <a:spcAft>
                <a:spcPct val="35000"/>
              </a:spcAft>
            </a:pPr>
            <a:r>
              <a:rPr lang="fr-FR" b="1">
                <a:solidFill>
                  <a:srgbClr val="19325C"/>
                </a:solidFill>
              </a:rPr>
              <a:t>Aide en ligne</a:t>
            </a:r>
          </a:p>
        </p:txBody>
      </p:sp>
      <p:sp>
        <p:nvSpPr>
          <p:cNvPr id="45" name="Rectangle: Rounded Corners 44"/>
          <p:cNvSpPr/>
          <p:nvPr/>
        </p:nvSpPr>
        <p:spPr bwMode="auto">
          <a:xfrm>
            <a:off x="8229895" y="3566709"/>
            <a:ext cx="2441549" cy="731916"/>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71785" rIns="0" bIns="71785" numCol="1" spcCol="1270" anchor="ctr" anchorCtr="0">
            <a:noAutofit/>
          </a:bodyPr>
          <a:lstStyle/>
          <a:p>
            <a:pPr lvl="0" algn="ctr" defTabSz="800100">
              <a:spcBef>
                <a:spcPct val="0"/>
              </a:spcBef>
            </a:pPr>
            <a:r>
              <a:rPr lang="fr-FR" b="1" dirty="0">
                <a:solidFill>
                  <a:srgbClr val="19325C"/>
                </a:solidFill>
              </a:rPr>
              <a:t>Heures de début/</a:t>
            </a:r>
          </a:p>
          <a:p>
            <a:pPr lvl="0" algn="ctr" defTabSz="800100">
              <a:spcBef>
                <a:spcPct val="0"/>
              </a:spcBef>
            </a:pPr>
            <a:r>
              <a:rPr lang="fr-FR" b="1" dirty="0">
                <a:solidFill>
                  <a:srgbClr val="19325C"/>
                </a:solidFill>
              </a:rPr>
              <a:t>fin </a:t>
            </a:r>
            <a:r>
              <a:rPr lang="fr-FR" b="1" dirty="0" smtClean="0">
                <a:solidFill>
                  <a:srgbClr val="19325C"/>
                </a:solidFill>
              </a:rPr>
              <a:t>d'événement</a:t>
            </a:r>
            <a:endParaRPr lang="fr-FR" b="1" dirty="0">
              <a:solidFill>
                <a:srgbClr val="19325C"/>
              </a:solidFill>
            </a:endParaRPr>
          </a:p>
        </p:txBody>
      </p:sp>
      <p:sp>
        <p:nvSpPr>
          <p:cNvPr id="46" name="Rectangle: Rounded Corners 45"/>
          <p:cNvSpPr/>
          <p:nvPr/>
        </p:nvSpPr>
        <p:spPr bwMode="auto">
          <a:xfrm>
            <a:off x="8229895" y="4387043"/>
            <a:ext cx="2441549" cy="731916"/>
          </a:xfrm>
          <a:prstGeom prst="roundRect">
            <a:avLst/>
          </a:prstGeom>
          <a:solidFill>
            <a:schemeClr val="accent1">
              <a:lumMod val="20000"/>
              <a:lumOff val="80000"/>
            </a:schemeClr>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71785" rIns="0" bIns="71785" numCol="1" spcCol="1270" anchor="ctr" anchorCtr="0">
            <a:noAutofit/>
          </a:bodyPr>
          <a:lstStyle/>
          <a:p>
            <a:pPr lvl="0" algn="ctr" defTabSz="800100">
              <a:spcBef>
                <a:spcPct val="0"/>
              </a:spcBef>
            </a:pPr>
            <a:r>
              <a:rPr lang="fr-FR" b="1">
                <a:solidFill>
                  <a:srgbClr val="19325C"/>
                </a:solidFill>
              </a:rPr>
              <a:t>Heure dans les champs Date/heure</a:t>
            </a:r>
          </a:p>
        </p:txBody>
      </p:sp>
    </p:spTree>
    <p:extLst>
      <p:ext uri="{BB962C8B-B14F-4D97-AF65-F5344CB8AC3E}">
        <p14:creationId xmlns:p14="http://schemas.microsoft.com/office/powerpoint/2010/main" val="207090314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460</a:t>
            </a:fld>
            <a:endParaRPr lang="en-US" smtClean="0"/>
          </a:p>
        </p:txBody>
      </p:sp>
      <p:sp>
        <p:nvSpPr>
          <p:cNvPr id="3" name="Text Placeholder 2"/>
          <p:cNvSpPr>
            <a:spLocks noGrp="1"/>
          </p:cNvSpPr>
          <p:nvPr>
            <p:ph type="body" sz="quarter" idx="11"/>
          </p:nvPr>
        </p:nvSpPr>
        <p:spPr/>
        <p:txBody>
          <a:bodyPr/>
          <a:lstStyle/>
          <a:p>
            <a:r>
              <a:rPr lang="fr-FR" dirty="0"/>
              <a:t>Que sont les règles </a:t>
            </a:r>
            <a:r>
              <a:rPr lang="fr-FR" dirty="0" smtClean="0"/>
              <a:t>d'escalades</a:t>
            </a:r>
            <a:r>
              <a:rPr lang="fr-FR" dirty="0"/>
              <a:t> ?</a:t>
            </a:r>
          </a:p>
        </p:txBody>
      </p:sp>
      <p:sp>
        <p:nvSpPr>
          <p:cNvPr id="4" name="Text Placeholder 3"/>
          <p:cNvSpPr>
            <a:spLocks noGrp="1"/>
          </p:cNvSpPr>
          <p:nvPr>
            <p:ph type="body" sz="quarter" idx="12"/>
          </p:nvPr>
        </p:nvSpPr>
        <p:spPr>
          <a:xfrm>
            <a:off x="455733" y="2162908"/>
            <a:ext cx="9770883" cy="4245328"/>
          </a:xfrm>
        </p:spPr>
        <p:txBody>
          <a:bodyPr/>
          <a:lstStyle/>
          <a:p>
            <a:pPr marL="228600" indent="-228600">
              <a:lnSpc>
                <a:spcPct val="120000"/>
              </a:lnSpc>
              <a:spcBef>
                <a:spcPct val="20000"/>
              </a:spcBef>
            </a:pPr>
            <a:r>
              <a:rPr lang="fr-FR" dirty="0"/>
              <a:t>Les administrateurs peuvent :</a:t>
            </a:r>
          </a:p>
          <a:p>
            <a:pPr marL="342900" indent="-342900">
              <a:lnSpc>
                <a:spcPct val="120000"/>
              </a:lnSpc>
              <a:spcBef>
                <a:spcPct val="20000"/>
              </a:spcBef>
              <a:buFont typeface="Arial" panose="020B0604020202020204" pitchFamily="34" charset="0"/>
              <a:buChar char="•"/>
            </a:pPr>
            <a:r>
              <a:rPr lang="fr-FR" dirty="0"/>
              <a:t>Choisir </a:t>
            </a:r>
            <a:r>
              <a:rPr lang="fr-FR" dirty="0" smtClean="0"/>
              <a:t>d'escalader </a:t>
            </a:r>
            <a:r>
              <a:rPr lang="fr-FR" dirty="0"/>
              <a:t>vers une file </a:t>
            </a:r>
            <a:r>
              <a:rPr lang="fr-FR" dirty="0" smtClean="0"/>
              <a:t>d'attente </a:t>
            </a:r>
            <a:r>
              <a:rPr lang="fr-FR" dirty="0"/>
              <a:t>ou un autre utilisateur.</a:t>
            </a:r>
          </a:p>
          <a:p>
            <a:pPr marL="342900" indent="-342900">
              <a:lnSpc>
                <a:spcPct val="120000"/>
              </a:lnSpc>
              <a:spcBef>
                <a:spcPct val="20000"/>
              </a:spcBef>
              <a:buFont typeface="Arial" panose="020B0604020202020204" pitchFamily="34" charset="0"/>
              <a:buChar char="•"/>
            </a:pPr>
            <a:r>
              <a:rPr lang="fr-FR" dirty="0"/>
              <a:t>Configurer la règle pour alerter automatiquement un utilisateur.</a:t>
            </a:r>
          </a:p>
          <a:p>
            <a:pPr marL="342900" indent="-342900">
              <a:lnSpc>
                <a:spcPct val="120000"/>
              </a:lnSpc>
              <a:spcBef>
                <a:spcPct val="20000"/>
              </a:spcBef>
              <a:buFont typeface="Arial" panose="020B0604020202020204" pitchFamily="34" charset="0"/>
              <a:buChar char="•"/>
            </a:pPr>
            <a:r>
              <a:rPr lang="fr-FR" dirty="0"/>
              <a:t>Configurer les entrées de règle pour définir </a:t>
            </a:r>
            <a:r>
              <a:rPr lang="fr-FR" dirty="0" smtClean="0"/>
              <a:t>l'ordre</a:t>
            </a:r>
            <a:r>
              <a:rPr lang="fr-FR" dirty="0"/>
              <a:t>, les critères, </a:t>
            </a:r>
            <a:br>
              <a:rPr lang="fr-FR" dirty="0"/>
            </a:br>
            <a:r>
              <a:rPr lang="fr-FR" dirty="0"/>
              <a:t>et les actions </a:t>
            </a:r>
            <a:r>
              <a:rPr lang="fr-FR" dirty="0" smtClean="0"/>
              <a:t>d'escalade</a:t>
            </a:r>
            <a:r>
              <a:rPr lang="fr-FR" dirty="0"/>
              <a:t>.</a:t>
            </a:r>
          </a:p>
          <a:p>
            <a:pPr marL="342900" lvl="0" indent="-342900">
              <a:lnSpc>
                <a:spcPct val="120000"/>
              </a:lnSpc>
              <a:spcBef>
                <a:spcPct val="20000"/>
              </a:spcBef>
              <a:buFont typeface="Arial" panose="020B0604020202020204" pitchFamily="34" charset="0"/>
              <a:buChar char="•"/>
              <a:defRPr/>
            </a:pPr>
            <a:r>
              <a:rPr lang="fr-FR" dirty="0"/>
              <a:t>Envisager </a:t>
            </a:r>
            <a:r>
              <a:rPr lang="fr-FR" dirty="0" smtClean="0"/>
              <a:t>d'activer </a:t>
            </a:r>
            <a:r>
              <a:rPr lang="fr-FR" dirty="0"/>
              <a:t>des déclencheurs précoces dans les paramètres de support.</a:t>
            </a:r>
          </a:p>
          <a:p>
            <a:endParaRPr lang="en-US" dirty="0"/>
          </a:p>
          <a:p>
            <a:endParaRPr lang="en-IN" dirty="0"/>
          </a:p>
        </p:txBody>
      </p:sp>
      <p:grpSp>
        <p:nvGrpSpPr>
          <p:cNvPr id="11" name="Group 10"/>
          <p:cNvGrpSpPr/>
          <p:nvPr/>
        </p:nvGrpSpPr>
        <p:grpSpPr>
          <a:xfrm>
            <a:off x="10319733" y="5063577"/>
            <a:ext cx="1360501" cy="1373558"/>
            <a:chOff x="10319733" y="5063577"/>
            <a:chExt cx="1360501" cy="1373558"/>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9733" y="5063577"/>
              <a:ext cx="1360501" cy="1360501"/>
            </a:xfrm>
            <a:prstGeom prst="roundRect">
              <a:avLst/>
            </a:prstGeom>
            <a:solidFill>
              <a:srgbClr val="F2CF5B"/>
            </a:solidFill>
          </p:spPr>
        </p:pic>
        <p:grpSp>
          <p:nvGrpSpPr>
            <p:cNvPr id="5" name="Group 4"/>
            <p:cNvGrpSpPr/>
            <p:nvPr/>
          </p:nvGrpSpPr>
          <p:grpSpPr>
            <a:xfrm>
              <a:off x="10729677" y="5565959"/>
              <a:ext cx="942976" cy="871176"/>
              <a:chOff x="4084831" y="5567795"/>
              <a:chExt cx="480606" cy="444012"/>
            </a:xfrm>
          </p:grpSpPr>
          <p:sp>
            <p:nvSpPr>
              <p:cNvPr id="9" name="Freeform 5"/>
              <p:cNvSpPr>
                <a:spLocks/>
              </p:cNvSpPr>
              <p:nvPr/>
            </p:nvSpPr>
            <p:spPr bwMode="auto">
              <a:xfrm>
                <a:off x="4084831" y="5567795"/>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0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400" dirty="0"/>
              </a:p>
            </p:txBody>
          </p:sp>
        </p:grpSp>
      </p:grpSp>
      <p:sp>
        <p:nvSpPr>
          <p:cNvPr id="12" name="Rectangle 11"/>
          <p:cNvSpPr/>
          <p:nvPr/>
        </p:nvSpPr>
        <p:spPr bwMode="auto">
          <a:xfrm>
            <a:off x="-1" y="938166"/>
            <a:ext cx="12188825"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cap="all" dirty="0">
                <a:solidFill>
                  <a:srgbClr val="19325C"/>
                </a:solidFill>
                <a:latin typeface="Salesforce Sans" panose="020B0505020202020203" pitchFamily="34" charset="0"/>
                <a:cs typeface="Arial" panose="020B0604020202020204" pitchFamily="34" charset="0"/>
              </a:rPr>
              <a:t>DÉFINITION :</a:t>
            </a:r>
          </a:p>
          <a:p>
            <a:r>
              <a:rPr lang="fr-FR" sz="2000" dirty="0">
                <a:solidFill>
                  <a:srgbClr val="19325C"/>
                </a:solidFill>
              </a:rPr>
              <a:t>Une </a:t>
            </a:r>
            <a:r>
              <a:rPr lang="fr-FR" sz="2000" b="1" dirty="0">
                <a:solidFill>
                  <a:srgbClr val="19325C"/>
                </a:solidFill>
              </a:rPr>
              <a:t>règle </a:t>
            </a:r>
            <a:r>
              <a:rPr lang="fr-FR" sz="2000" b="1" dirty="0" smtClean="0">
                <a:solidFill>
                  <a:srgbClr val="19325C"/>
                </a:solidFill>
              </a:rPr>
              <a:t>d'escalade </a:t>
            </a:r>
            <a:r>
              <a:rPr lang="fr-FR" sz="2000" dirty="0" err="1">
                <a:solidFill>
                  <a:srgbClr val="19325C"/>
                </a:solidFill>
              </a:rPr>
              <a:t>ré-achemine</a:t>
            </a:r>
            <a:r>
              <a:rPr lang="fr-FR" sz="2000" dirty="0">
                <a:solidFill>
                  <a:srgbClr val="19325C"/>
                </a:solidFill>
              </a:rPr>
              <a:t> automatiquement une requête et/ou alerte un utilisateur si la requête </a:t>
            </a:r>
            <a:r>
              <a:rPr lang="fr-FR" sz="2000" dirty="0" smtClean="0">
                <a:solidFill>
                  <a:srgbClr val="19325C"/>
                </a:solidFill>
              </a:rPr>
              <a:t>n'est </a:t>
            </a:r>
            <a:r>
              <a:rPr lang="fr-FR" sz="2000" dirty="0">
                <a:solidFill>
                  <a:srgbClr val="19325C"/>
                </a:solidFill>
              </a:rPr>
              <a:t>pas traitée, au bout </a:t>
            </a:r>
            <a:r>
              <a:rPr lang="fr-FR" sz="2000" dirty="0" smtClean="0">
                <a:solidFill>
                  <a:srgbClr val="19325C"/>
                </a:solidFill>
              </a:rPr>
              <a:t>d'une </a:t>
            </a:r>
            <a:r>
              <a:rPr lang="fr-FR" sz="2000" dirty="0">
                <a:solidFill>
                  <a:srgbClr val="19325C"/>
                </a:solidFill>
              </a:rPr>
              <a:t>certaine durée.</a:t>
            </a:r>
          </a:p>
        </p:txBody>
      </p:sp>
      <p:grpSp>
        <p:nvGrpSpPr>
          <p:cNvPr id="13" name="Group 12"/>
          <p:cNvGrpSpPr/>
          <p:nvPr/>
        </p:nvGrpSpPr>
        <p:grpSpPr>
          <a:xfrm>
            <a:off x="144597" y="1063825"/>
            <a:ext cx="402199" cy="324907"/>
            <a:chOff x="520156" y="1439382"/>
            <a:chExt cx="402199" cy="324907"/>
          </a:xfrm>
        </p:grpSpPr>
        <p:sp>
          <p:nvSpPr>
            <p:cNvPr id="14"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0443868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461</a:t>
            </a:fld>
            <a:endParaRPr lang="en-US" smtClean="0"/>
          </a:p>
        </p:txBody>
      </p:sp>
      <p:sp>
        <p:nvSpPr>
          <p:cNvPr id="3" name="Text Placeholder 2"/>
          <p:cNvSpPr>
            <a:spLocks noGrp="1"/>
          </p:cNvSpPr>
          <p:nvPr>
            <p:ph type="body" sz="quarter" idx="11"/>
          </p:nvPr>
        </p:nvSpPr>
        <p:spPr/>
        <p:txBody>
          <a:bodyPr/>
          <a:lstStyle/>
          <a:p>
            <a:r>
              <a:rPr lang="fr-FR" dirty="0"/>
              <a:t>Découverte : règles </a:t>
            </a:r>
            <a:r>
              <a:rPr lang="fr-FR" dirty="0" smtClean="0"/>
              <a:t>d'escalades</a:t>
            </a:r>
            <a:endParaRPr lang="fr-FR" dirty="0"/>
          </a:p>
        </p:txBody>
      </p:sp>
      <p:sp>
        <p:nvSpPr>
          <p:cNvPr id="4" name="Case Maturation"/>
          <p:cNvSpPr txBox="1">
            <a:spLocks noChangeArrowheads="1"/>
          </p:cNvSpPr>
          <p:nvPr/>
        </p:nvSpPr>
        <p:spPr bwMode="auto">
          <a:xfrm>
            <a:off x="3140081" y="3863035"/>
            <a:ext cx="1622286" cy="646331"/>
          </a:xfrm>
          <a:prstGeom prst="rect">
            <a:avLst/>
          </a:prstGeom>
          <a:noFill/>
          <a:ln w="9525">
            <a:noFill/>
            <a:miter lim="800000"/>
            <a:headEnd/>
            <a:tailEnd/>
          </a:ln>
        </p:spPr>
        <p:txBody>
          <a:bodyPr wrap="square">
            <a:spAutoFit/>
          </a:bodyPr>
          <a:lstStyle/>
          <a:p>
            <a:pPr algn="ctr" eaLnBrk="0" hangingPunct="0">
              <a:spcBef>
                <a:spcPct val="50000"/>
              </a:spcBef>
            </a:pPr>
            <a:r>
              <a:rPr lang="fr-FR" sz="1800" dirty="0">
                <a:solidFill>
                  <a:srgbClr val="19325C"/>
                </a:solidFill>
                <a:latin typeface="Salesforce Sans" panose="020B0505020202020203" pitchFamily="34" charset="0"/>
                <a:cs typeface="Arial" pitchFamily="34" charset="0"/>
              </a:rPr>
              <a:t>Maturation des requêtes</a:t>
            </a:r>
          </a:p>
        </p:txBody>
      </p:sp>
      <p:sp>
        <p:nvSpPr>
          <p:cNvPr id="5" name="Escalation Rules"/>
          <p:cNvSpPr txBox="1">
            <a:spLocks noChangeArrowheads="1"/>
          </p:cNvSpPr>
          <p:nvPr/>
        </p:nvSpPr>
        <p:spPr bwMode="auto">
          <a:xfrm>
            <a:off x="5048685" y="3863035"/>
            <a:ext cx="1451757" cy="646331"/>
          </a:xfrm>
          <a:prstGeom prst="rect">
            <a:avLst/>
          </a:prstGeom>
          <a:noFill/>
          <a:ln w="38100" algn="ctr">
            <a:noFill/>
            <a:miter lim="800000"/>
            <a:headEnd/>
            <a:tailEnd/>
          </a:ln>
        </p:spPr>
        <p:txBody>
          <a:bodyPr wrap="square">
            <a:spAutoFit/>
          </a:bodyPr>
          <a:lstStyle/>
          <a:p>
            <a:pPr algn="ctr" eaLnBrk="0" hangingPunct="0">
              <a:spcBef>
                <a:spcPct val="50000"/>
              </a:spcBef>
            </a:pPr>
            <a:r>
              <a:rPr lang="fr-FR" sz="1800" dirty="0">
                <a:solidFill>
                  <a:srgbClr val="19325C"/>
                </a:solidFill>
                <a:latin typeface="Salesforce Sans" panose="020B0505020202020203" pitchFamily="34" charset="0"/>
                <a:cs typeface="Arial" pitchFamily="34" charset="0"/>
              </a:rPr>
              <a:t>Règles </a:t>
            </a:r>
            <a:r>
              <a:rPr lang="fr-FR" sz="1800" dirty="0" smtClean="0">
                <a:solidFill>
                  <a:srgbClr val="19325C"/>
                </a:solidFill>
                <a:latin typeface="Salesforce Sans" panose="020B0505020202020203" pitchFamily="34" charset="0"/>
                <a:cs typeface="Arial" pitchFamily="34" charset="0"/>
              </a:rPr>
              <a:t>d'escalades</a:t>
            </a:r>
            <a:endParaRPr lang="fr-FR" sz="1800" dirty="0">
              <a:solidFill>
                <a:srgbClr val="19325C"/>
              </a:solidFill>
              <a:latin typeface="Salesforce Sans" panose="020B0505020202020203" pitchFamily="34" charset="0"/>
              <a:cs typeface="Arial" pitchFamily="34" charset="0"/>
            </a:endParaRPr>
          </a:p>
        </p:txBody>
      </p:sp>
      <p:sp>
        <p:nvSpPr>
          <p:cNvPr id="6" name="Text Product Support Q"/>
          <p:cNvSpPr txBox="1"/>
          <p:nvPr/>
        </p:nvSpPr>
        <p:spPr>
          <a:xfrm>
            <a:off x="7089669" y="934745"/>
            <a:ext cx="2681803" cy="626068"/>
          </a:xfrm>
          <a:prstGeom prst="roundRect">
            <a:avLst/>
          </a:prstGeom>
          <a:solidFill>
            <a:schemeClr val="bg1"/>
          </a:solidFill>
          <a:ln w="19050">
            <a:solidFill>
              <a:schemeClr val="bg1">
                <a:lumMod val="75000"/>
              </a:schemeClr>
            </a:solidFill>
          </a:ln>
        </p:spPr>
        <p:txBody>
          <a:bodyPr vert="horz" wrap="none" lIns="137160" tIns="45720" rIns="91440" bIns="45720" rtlCol="0" anchor="ctr">
            <a:noAutofit/>
          </a:bodyPr>
          <a:lstStyle/>
          <a:p>
            <a:pPr algn="ctr">
              <a:lnSpc>
                <a:spcPct val="90000"/>
              </a:lnSpc>
            </a:pPr>
            <a:r>
              <a:rPr lang="fr-FR" sz="1600" b="1" dirty="0">
                <a:solidFill>
                  <a:srgbClr val="19325C"/>
                </a:solidFill>
                <a:latin typeface="Salesforce Sans" panose="020B0505020202020203" pitchFamily="34" charset="0"/>
                <a:cs typeface="Arial" pitchFamily="34" charset="0"/>
              </a:rPr>
              <a:t>File </a:t>
            </a:r>
            <a:r>
              <a:rPr lang="fr-FR" sz="1600" b="1" dirty="0" smtClean="0">
                <a:solidFill>
                  <a:srgbClr val="19325C"/>
                </a:solidFill>
                <a:latin typeface="Salesforce Sans" panose="020B0505020202020203" pitchFamily="34" charset="0"/>
                <a:cs typeface="Arial" pitchFamily="34" charset="0"/>
              </a:rPr>
              <a:t>d'attente </a:t>
            </a:r>
            <a:r>
              <a:rPr lang="fr-FR" sz="1600" b="1" dirty="0">
                <a:solidFill>
                  <a:srgbClr val="19325C"/>
                </a:solidFill>
                <a:latin typeface="Salesforce Sans" panose="020B0505020202020203" pitchFamily="34" charset="0"/>
                <a:cs typeface="Arial" pitchFamily="34" charset="0"/>
              </a:rPr>
              <a:t>de niveau 2</a:t>
            </a:r>
            <a:br>
              <a:rPr lang="fr-FR" sz="1600" b="1" dirty="0">
                <a:solidFill>
                  <a:srgbClr val="19325C"/>
                </a:solidFill>
                <a:latin typeface="Salesforce Sans" panose="020B0505020202020203" pitchFamily="34" charset="0"/>
                <a:cs typeface="Arial" pitchFamily="34" charset="0"/>
              </a:rPr>
            </a:br>
            <a:r>
              <a:rPr lang="fr-FR" sz="1600" b="1" dirty="0">
                <a:solidFill>
                  <a:srgbClr val="19325C"/>
                </a:solidFill>
                <a:latin typeface="Salesforce Sans" panose="020B0505020202020203" pitchFamily="34" charset="0"/>
                <a:cs typeface="Arial" pitchFamily="34" charset="0"/>
              </a:rPr>
              <a:t>du support produit</a:t>
            </a:r>
          </a:p>
        </p:txBody>
      </p:sp>
      <p:sp>
        <p:nvSpPr>
          <p:cNvPr id="7" name="Arrow down"/>
          <p:cNvSpPr/>
          <p:nvPr/>
        </p:nvSpPr>
        <p:spPr>
          <a:xfrm rot="16200000" flipH="1" flipV="1">
            <a:off x="6052926" y="3017947"/>
            <a:ext cx="1299481" cy="1662619"/>
          </a:xfrm>
          <a:prstGeom prst="bentArrow">
            <a:avLst>
              <a:gd name="adj1" fmla="val 25000"/>
              <a:gd name="adj2" fmla="val 25000"/>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8" name="Long arrow up"/>
          <p:cNvSpPr/>
          <p:nvPr/>
        </p:nvSpPr>
        <p:spPr>
          <a:xfrm rot="5400000" flipH="1">
            <a:off x="5037670" y="980729"/>
            <a:ext cx="1340537" cy="3750137"/>
          </a:xfrm>
          <a:prstGeom prst="bentArrow">
            <a:avLst>
              <a:gd name="adj1" fmla="val 25000"/>
              <a:gd name="adj2" fmla="val 23501"/>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9" name="queues?"/>
          <p:cNvSpPr txBox="1"/>
          <p:nvPr/>
        </p:nvSpPr>
        <p:spPr>
          <a:xfrm>
            <a:off x="5315920" y="1411808"/>
            <a:ext cx="1961179" cy="714157"/>
          </a:xfrm>
          <a:prstGeom prst="roundRect">
            <a:avLst/>
          </a:prstGeom>
          <a:solidFill>
            <a:schemeClr val="bg1"/>
          </a:solidFill>
          <a:ln w="38100">
            <a:solidFill>
              <a:srgbClr val="19325C"/>
            </a:solidFill>
          </a:ln>
          <a:effectLst>
            <a:outerShdw blurRad="50800" dist="38100" dir="2700000" algn="tl" rotWithShape="0">
              <a:prstClr val="black">
                <a:alpha val="40000"/>
              </a:prstClr>
            </a:outerShdw>
          </a:effectLst>
        </p:spPr>
        <p:txBody>
          <a:bodyPr wrap="square" rtlCol="0">
            <a:noAutofit/>
          </a:bodyPr>
          <a:lstStyle/>
          <a:p>
            <a:pPr indent="3175" algn="ctr"/>
            <a:r>
              <a:rPr lang="fr-FR" sz="1600" dirty="0">
                <a:solidFill>
                  <a:srgbClr val="19325C"/>
                </a:solidFill>
                <a:latin typeface="Salesforce Sans" panose="020B0505020202020203" pitchFamily="34" charset="0"/>
                <a:cs typeface="Arial" pitchFamily="34" charset="0"/>
              </a:rPr>
              <a:t>Escalader vers la file </a:t>
            </a:r>
            <a:r>
              <a:rPr lang="fr-FR" sz="1600" dirty="0" smtClean="0">
                <a:solidFill>
                  <a:srgbClr val="19325C"/>
                </a:solidFill>
                <a:latin typeface="Salesforce Sans" panose="020B0505020202020203" pitchFamily="34" charset="0"/>
                <a:cs typeface="Arial" pitchFamily="34" charset="0"/>
              </a:rPr>
              <a:t>d'attente</a:t>
            </a:r>
            <a:r>
              <a:rPr lang="fr-FR" sz="1600" dirty="0">
                <a:solidFill>
                  <a:srgbClr val="19325C"/>
                </a:solidFill>
                <a:latin typeface="Salesforce Sans" panose="020B0505020202020203" pitchFamily="34" charset="0"/>
                <a:cs typeface="Arial" pitchFamily="34" charset="0"/>
              </a:rPr>
              <a:t> ?</a:t>
            </a:r>
          </a:p>
        </p:txBody>
      </p:sp>
      <p:sp>
        <p:nvSpPr>
          <p:cNvPr id="10" name="user?"/>
          <p:cNvSpPr txBox="1"/>
          <p:nvPr/>
        </p:nvSpPr>
        <p:spPr>
          <a:xfrm>
            <a:off x="6227962" y="5587711"/>
            <a:ext cx="2506461" cy="714157"/>
          </a:xfrm>
          <a:prstGeom prst="roundRect">
            <a:avLst/>
          </a:prstGeom>
          <a:solidFill>
            <a:schemeClr val="bg1"/>
          </a:solidFill>
          <a:ln w="38100">
            <a:solidFill>
              <a:srgbClr val="19325C"/>
            </a:solidFill>
          </a:ln>
          <a:effectLst>
            <a:outerShdw blurRad="50800" dist="38100" dir="2700000" algn="tl" rotWithShape="0">
              <a:prstClr val="black">
                <a:alpha val="40000"/>
              </a:prstClr>
            </a:outerShdw>
          </a:effectLst>
        </p:spPr>
        <p:txBody>
          <a:bodyPr wrap="square" rtlCol="0">
            <a:noAutofit/>
          </a:bodyPr>
          <a:lstStyle/>
          <a:p>
            <a:pPr indent="3175" algn="ctr"/>
            <a:r>
              <a:rPr lang="fr-FR" sz="1600" dirty="0">
                <a:solidFill>
                  <a:srgbClr val="19325C"/>
                </a:solidFill>
                <a:latin typeface="Salesforce Sans" panose="020B0505020202020203" pitchFamily="34" charset="0"/>
                <a:cs typeface="Arial" pitchFamily="34" charset="0"/>
              </a:rPr>
              <a:t>Escalader vers utilisateur du support ?</a:t>
            </a:r>
          </a:p>
        </p:txBody>
      </p:sp>
      <p:sp>
        <p:nvSpPr>
          <p:cNvPr id="11" name="notify user?"/>
          <p:cNvSpPr txBox="1"/>
          <p:nvPr/>
        </p:nvSpPr>
        <p:spPr>
          <a:xfrm>
            <a:off x="7820294" y="3986992"/>
            <a:ext cx="2219818" cy="416901"/>
          </a:xfrm>
          <a:prstGeom prst="roundRect">
            <a:avLst/>
          </a:prstGeom>
          <a:solidFill>
            <a:schemeClr val="bg1"/>
          </a:solidFill>
          <a:ln w="38100">
            <a:solidFill>
              <a:srgbClr val="19325C"/>
            </a:solidFill>
          </a:ln>
          <a:effectLst>
            <a:outerShdw blurRad="50800" dist="38100" dir="2700000" algn="tl" rotWithShape="0">
              <a:prstClr val="black">
                <a:alpha val="40000"/>
              </a:prstClr>
            </a:outerShdw>
          </a:effectLst>
        </p:spPr>
        <p:txBody>
          <a:bodyPr wrap="square" rtlCol="0">
            <a:noAutofit/>
          </a:bodyPr>
          <a:lstStyle/>
          <a:p>
            <a:pPr indent="3175" algn="ctr"/>
            <a:r>
              <a:rPr lang="fr-FR" sz="1600" dirty="0">
                <a:solidFill>
                  <a:srgbClr val="19325C"/>
                </a:solidFill>
                <a:latin typeface="Salesforce Sans" panose="020B0505020202020203" pitchFamily="34" charset="0"/>
                <a:cs typeface="Arial" pitchFamily="34" charset="0"/>
              </a:rPr>
              <a:t>Alerter </a:t>
            </a:r>
            <a:r>
              <a:rPr lang="fr-FR" sz="1600" dirty="0" smtClean="0">
                <a:solidFill>
                  <a:srgbClr val="19325C"/>
                </a:solidFill>
                <a:latin typeface="Salesforce Sans" panose="020B0505020202020203" pitchFamily="34" charset="0"/>
                <a:cs typeface="Arial" pitchFamily="34" charset="0"/>
              </a:rPr>
              <a:t>l'utilisateur</a:t>
            </a:r>
            <a:r>
              <a:rPr lang="fr-FR" sz="1600" dirty="0">
                <a:solidFill>
                  <a:srgbClr val="19325C"/>
                </a:solidFill>
                <a:latin typeface="Salesforce Sans" panose="020B0505020202020203" pitchFamily="34" charset="0"/>
                <a:cs typeface="Arial" pitchFamily="34" charset="0"/>
              </a:rPr>
              <a:t> ?</a:t>
            </a:r>
          </a:p>
        </p:txBody>
      </p:sp>
      <p:sp>
        <p:nvSpPr>
          <p:cNvPr id="12" name="Blue box: multiple"/>
          <p:cNvSpPr txBox="1">
            <a:spLocks noChangeArrowheads="1"/>
          </p:cNvSpPr>
          <p:nvPr/>
        </p:nvSpPr>
        <p:spPr bwMode="auto">
          <a:xfrm>
            <a:off x="594360" y="4921198"/>
            <a:ext cx="5534370" cy="1790224"/>
          </a:xfrm>
          <a:prstGeom prst="roundRect">
            <a:avLst>
              <a:gd name="adj" fmla="val 7910"/>
            </a:avLst>
          </a:prstGeom>
          <a:solidFill>
            <a:schemeClr val="bg1"/>
          </a:solidFill>
          <a:ln w="38100" algn="ctr">
            <a:solidFill>
              <a:srgbClr val="19325C"/>
            </a:solidFill>
            <a:miter lim="800000"/>
            <a:headEnd/>
            <a:tailEnd/>
          </a:ln>
          <a:effectLst>
            <a:outerShdw blurRad="50800" dist="38100" dir="2700000" algn="tl" rotWithShape="0">
              <a:prstClr val="black">
                <a:alpha val="40000"/>
              </a:prstClr>
            </a:outerShdw>
          </a:effectLst>
        </p:spPr>
        <p:txBody>
          <a:bodyPr wrap="square" rIns="0" anchor="ctr">
            <a:spAutoFit/>
          </a:bodyPr>
          <a:lstStyle/>
          <a:p>
            <a:pPr algn="l">
              <a:spcBef>
                <a:spcPts val="0"/>
              </a:spcBef>
            </a:pPr>
            <a:r>
              <a:rPr lang="fr-FR" sz="1600" dirty="0">
                <a:solidFill>
                  <a:srgbClr val="19325C"/>
                </a:solidFill>
                <a:latin typeface="Salesforce Sans" panose="020B0505020202020203" pitchFamily="34" charset="0"/>
                <a:cs typeface="Arial" pitchFamily="34" charset="0"/>
              </a:rPr>
              <a:t>Entrée de règle :</a:t>
            </a:r>
          </a:p>
          <a:p>
            <a:pPr marL="342900" indent="-342900" algn="l">
              <a:spcBef>
                <a:spcPts val="0"/>
              </a:spcBef>
            </a:pPr>
            <a:r>
              <a:rPr lang="fr-FR" sz="1600" dirty="0">
                <a:solidFill>
                  <a:srgbClr val="19325C"/>
                </a:solidFill>
                <a:latin typeface="Salesforce Sans" panose="020B0505020202020203" pitchFamily="34" charset="0"/>
                <a:cs typeface="Arial" pitchFamily="34" charset="0"/>
              </a:rPr>
              <a:t>Requête : </a:t>
            </a:r>
            <a:r>
              <a:rPr lang="fr-FR" sz="1600" dirty="0" smtClean="0">
                <a:solidFill>
                  <a:srgbClr val="19325C"/>
                </a:solidFill>
                <a:latin typeface="Salesforce Sans" panose="020B0505020202020203" pitchFamily="34" charset="0"/>
                <a:cs typeface="Arial" pitchFamily="34" charset="0"/>
              </a:rPr>
              <a:t>Type</a:t>
            </a:r>
            <a:r>
              <a:rPr lang="pl-PL" sz="1600" dirty="0" smtClean="0">
                <a:solidFill>
                  <a:srgbClr val="19325C"/>
                </a:solidFill>
                <a:latin typeface="Salesforce Sans" panose="020B0505020202020203" pitchFamily="34" charset="0"/>
                <a:cs typeface="Arial" pitchFamily="34" charset="0"/>
              </a:rPr>
              <a:t> </a:t>
            </a:r>
            <a:r>
              <a:rPr lang="fr-FR" sz="1600" dirty="0" smtClean="0">
                <a:solidFill>
                  <a:srgbClr val="19325C"/>
                </a:solidFill>
                <a:latin typeface="Salesforce Sans" panose="020B0505020202020203" pitchFamily="34" charset="0"/>
                <a:cs typeface="Arial" pitchFamily="34" charset="0"/>
              </a:rPr>
              <a:t>d'enregistrement</a:t>
            </a:r>
            <a:r>
              <a:rPr lang="fr-FR" sz="1600" dirty="0">
                <a:solidFill>
                  <a:srgbClr val="19325C"/>
                </a:solidFill>
                <a:latin typeface="Salesforce Sans" panose="020B0505020202020203" pitchFamily="34" charset="0"/>
                <a:cs typeface="Arial" pitchFamily="34" charset="0"/>
              </a:rPr>
              <a:t> = Support produit</a:t>
            </a:r>
          </a:p>
          <a:p>
            <a:pPr marL="342900" indent="-342900" algn="l">
              <a:spcBef>
                <a:spcPts val="1200"/>
              </a:spcBef>
            </a:pPr>
            <a:r>
              <a:rPr lang="fr-FR" sz="1600" dirty="0">
                <a:solidFill>
                  <a:srgbClr val="19325C"/>
                </a:solidFill>
                <a:latin typeface="Salesforce Sans" panose="020B0505020202020203" pitchFamily="34" charset="0"/>
                <a:cs typeface="Arial" pitchFamily="34" charset="0"/>
              </a:rPr>
              <a:t>Action </a:t>
            </a:r>
            <a:r>
              <a:rPr lang="fr-FR" sz="1600" dirty="0" smtClean="0">
                <a:solidFill>
                  <a:srgbClr val="19325C"/>
                </a:solidFill>
                <a:latin typeface="Salesforce Sans" panose="020B0505020202020203" pitchFamily="34" charset="0"/>
                <a:cs typeface="Arial" pitchFamily="34" charset="0"/>
              </a:rPr>
              <a:t>d'escalade</a:t>
            </a:r>
            <a:r>
              <a:rPr lang="fr-FR" sz="1600" dirty="0">
                <a:solidFill>
                  <a:srgbClr val="19325C"/>
                </a:solidFill>
                <a:latin typeface="Salesforce Sans" panose="020B0505020202020203" pitchFamily="34" charset="0"/>
                <a:cs typeface="Arial" pitchFamily="34" charset="0"/>
              </a:rPr>
              <a:t> </a:t>
            </a:r>
            <a:r>
              <a:rPr lang="fr-FR" sz="1600" dirty="0" smtClean="0">
                <a:solidFill>
                  <a:srgbClr val="19325C"/>
                </a:solidFill>
                <a:latin typeface="Salesforce Sans" panose="020B0505020202020203" pitchFamily="34" charset="0"/>
                <a:cs typeface="Arial" pitchFamily="34" charset="0"/>
              </a:rPr>
              <a:t>:</a:t>
            </a:r>
            <a:endParaRPr lang="fr-FR" sz="1600" dirty="0">
              <a:solidFill>
                <a:srgbClr val="19325C"/>
              </a:solidFill>
              <a:latin typeface="Salesforce Sans" panose="020B0505020202020203" pitchFamily="34" charset="0"/>
              <a:cs typeface="Arial" pitchFamily="34" charset="0"/>
            </a:endParaRPr>
          </a:p>
          <a:p>
            <a:pPr marL="3175" indent="-3175" algn="l">
              <a:spcBef>
                <a:spcPts val="0"/>
              </a:spcBef>
            </a:pPr>
            <a:r>
              <a:rPr lang="fr-FR" sz="1600" dirty="0">
                <a:solidFill>
                  <a:srgbClr val="19325C"/>
                </a:solidFill>
                <a:latin typeface="Salesforce Sans" panose="020B0505020202020203" pitchFamily="34" charset="0"/>
                <a:cs typeface="Arial" pitchFamily="34" charset="0"/>
              </a:rPr>
              <a:t>Si </a:t>
            </a:r>
            <a:r>
              <a:rPr lang="fr-FR" sz="1600" dirty="0" smtClean="0">
                <a:solidFill>
                  <a:srgbClr val="19325C"/>
                </a:solidFill>
                <a:latin typeface="Salesforce Sans" panose="020B0505020202020203" pitchFamily="34" charset="0"/>
                <a:cs typeface="Arial" pitchFamily="34" charset="0"/>
              </a:rPr>
              <a:t>l'ancienneté </a:t>
            </a:r>
            <a:r>
              <a:rPr lang="fr-FR" sz="1600" dirty="0">
                <a:solidFill>
                  <a:srgbClr val="19325C"/>
                </a:solidFill>
                <a:latin typeface="Salesforce Sans" panose="020B0505020202020203" pitchFamily="34" charset="0"/>
                <a:cs typeface="Arial" pitchFamily="34" charset="0"/>
              </a:rPr>
              <a:t>de la requête est supérieure à 4 heures, la requête est </a:t>
            </a:r>
            <a:r>
              <a:rPr lang="fr-FR" sz="1600" dirty="0" err="1">
                <a:solidFill>
                  <a:srgbClr val="19325C"/>
                </a:solidFill>
                <a:latin typeface="Salesforce Sans" panose="020B0505020202020203" pitchFamily="34" charset="0"/>
                <a:cs typeface="Arial" pitchFamily="34" charset="0"/>
              </a:rPr>
              <a:t>ré-attribuée</a:t>
            </a:r>
            <a:r>
              <a:rPr lang="fr-FR" sz="1600" dirty="0">
                <a:solidFill>
                  <a:srgbClr val="19325C"/>
                </a:solidFill>
                <a:latin typeface="Salesforce Sans" panose="020B0505020202020203" pitchFamily="34" charset="0"/>
                <a:cs typeface="Arial" pitchFamily="34" charset="0"/>
              </a:rPr>
              <a:t> automatiquement à la file </a:t>
            </a:r>
            <a:r>
              <a:rPr lang="fr-FR" sz="1600" dirty="0" smtClean="0">
                <a:solidFill>
                  <a:srgbClr val="19325C"/>
                </a:solidFill>
                <a:latin typeface="Salesforce Sans" panose="020B0505020202020203" pitchFamily="34" charset="0"/>
                <a:cs typeface="Arial" pitchFamily="34" charset="0"/>
              </a:rPr>
              <a:t>d'attente</a:t>
            </a:r>
            <a:r>
              <a:rPr lang="fr-FR" sz="1600" dirty="0">
                <a:solidFill>
                  <a:srgbClr val="19325C"/>
                </a:solidFill>
                <a:latin typeface="Salesforce Sans" panose="020B0505020202020203" pitchFamily="34" charset="0"/>
                <a:cs typeface="Arial" pitchFamily="34" charset="0"/>
              </a:rPr>
              <a:t> = Niveau 2 du support produit</a:t>
            </a:r>
          </a:p>
        </p:txBody>
      </p:sp>
      <p:grpSp>
        <p:nvGrpSpPr>
          <p:cNvPr id="13" name="Group 12"/>
          <p:cNvGrpSpPr/>
          <p:nvPr/>
        </p:nvGrpSpPr>
        <p:grpSpPr>
          <a:xfrm>
            <a:off x="7888103" y="1625083"/>
            <a:ext cx="889688" cy="889688"/>
            <a:chOff x="2331732" y="3392314"/>
            <a:chExt cx="1107776" cy="1107776"/>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15" name="Isosceles Triangle 14"/>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240697" y="2858084"/>
            <a:ext cx="964150" cy="958206"/>
            <a:chOff x="5240697" y="2858084"/>
            <a:chExt cx="964150" cy="958206"/>
          </a:xfrm>
        </p:grpSpPr>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0697" y="2858084"/>
              <a:ext cx="957270" cy="957270"/>
            </a:xfrm>
            <a:prstGeom prst="roundRect">
              <a:avLst/>
            </a:prstGeom>
            <a:solidFill>
              <a:srgbClr val="F2CF5B"/>
            </a:solidFill>
          </p:spPr>
        </p:pic>
        <p:grpSp>
          <p:nvGrpSpPr>
            <p:cNvPr id="22" name="Group 21"/>
            <p:cNvGrpSpPr/>
            <p:nvPr/>
          </p:nvGrpSpPr>
          <p:grpSpPr>
            <a:xfrm>
              <a:off x="5556518" y="3217326"/>
              <a:ext cx="648329" cy="598964"/>
              <a:chOff x="4093794" y="5585721"/>
              <a:chExt cx="480606" cy="444012"/>
            </a:xfrm>
          </p:grpSpPr>
          <p:sp>
            <p:nvSpPr>
              <p:cNvPr id="26" name="Freeform 5"/>
              <p:cNvSpPr>
                <a:spLocks/>
              </p:cNvSpPr>
              <p:nvPr/>
            </p:nvSpPr>
            <p:spPr bwMode="auto">
              <a:xfrm>
                <a:off x="4093794" y="5585721"/>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0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400" dirty="0"/>
              </a:p>
            </p:txBody>
          </p:sp>
        </p:grpSp>
      </p:gr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3402" y="992368"/>
            <a:ext cx="698744" cy="509191"/>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3624" y="4301625"/>
            <a:ext cx="698744" cy="509191"/>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7595" y="2905380"/>
            <a:ext cx="957270" cy="957270"/>
          </a:xfrm>
          <a:prstGeom prst="roundRect">
            <a:avLst/>
          </a:prstGeom>
          <a:solidFill>
            <a:srgbClr val="F2CF5B"/>
          </a:solidFill>
        </p:spPr>
      </p:pic>
      <p:pic>
        <p:nvPicPr>
          <p:cNvPr id="34" name="Picture 33"/>
          <p:cNvPicPr>
            <a:picLocks noChangeAspect="1"/>
          </p:cNvPicPr>
          <p:nvPr/>
        </p:nvPicPr>
        <p:blipFill rotWithShape="1">
          <a:blip r:embed="rId6" cstate="print">
            <a:extLst>
              <a:ext uri="{28A0092B-C50C-407E-A947-70E740481C1C}">
                <a14:useLocalDpi xmlns:a14="http://schemas.microsoft.com/office/drawing/2010/main" val="0"/>
              </a:ext>
            </a:extLst>
          </a:blip>
          <a:srcRect r="-1883" b="65964"/>
          <a:stretch/>
        </p:blipFill>
        <p:spPr>
          <a:xfrm>
            <a:off x="8372804" y="2974563"/>
            <a:ext cx="1134126" cy="983204"/>
          </a:xfrm>
          <a:prstGeom prst="flowChartConnector">
            <a:avLst/>
          </a:prstGeom>
        </p:spPr>
      </p:pic>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r="-8291" b="60659"/>
          <a:stretch/>
        </p:blipFill>
        <p:spPr>
          <a:xfrm>
            <a:off x="6757591" y="4602596"/>
            <a:ext cx="996880" cy="974746"/>
          </a:xfrm>
          <a:prstGeom prst="flowChartConnector">
            <a:avLst/>
          </a:prstGeom>
        </p:spPr>
      </p:pic>
    </p:spTree>
    <p:extLst>
      <p:ext uri="{BB962C8B-B14F-4D97-AF65-F5344CB8AC3E}">
        <p14:creationId xmlns:p14="http://schemas.microsoft.com/office/powerpoint/2010/main" val="2355008816"/>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462</a:t>
            </a:fld>
            <a:endParaRPr lang="en-US" smtClean="0"/>
          </a:p>
        </p:txBody>
      </p:sp>
      <p:sp>
        <p:nvSpPr>
          <p:cNvPr id="3" name="Text Placeholder 2"/>
          <p:cNvSpPr>
            <a:spLocks noGrp="1"/>
          </p:cNvSpPr>
          <p:nvPr>
            <p:ph type="body" sz="quarter" idx="11"/>
          </p:nvPr>
        </p:nvSpPr>
        <p:spPr/>
        <p:txBody>
          <a:bodyPr/>
          <a:lstStyle/>
          <a:p>
            <a:r>
              <a:rPr lang="fr-FR" dirty="0"/>
              <a:t>Ordre d'exécution </a:t>
            </a:r>
          </a:p>
        </p:txBody>
      </p:sp>
      <p:sp>
        <p:nvSpPr>
          <p:cNvPr id="4" name="Text Placeholder 3"/>
          <p:cNvSpPr>
            <a:spLocks noGrp="1"/>
          </p:cNvSpPr>
          <p:nvPr>
            <p:ph type="body" sz="quarter" idx="12"/>
          </p:nvPr>
        </p:nvSpPr>
        <p:spPr>
          <a:xfrm>
            <a:off x="455733" y="1107831"/>
            <a:ext cx="10971736" cy="1037492"/>
          </a:xfrm>
        </p:spPr>
        <p:txBody>
          <a:bodyPr/>
          <a:lstStyle/>
          <a:p>
            <a:pPr marL="0" indent="0">
              <a:lnSpc>
                <a:spcPct val="100000"/>
              </a:lnSpc>
              <a:buNone/>
            </a:pPr>
            <a:r>
              <a:rPr lang="fr-FR" dirty="0"/>
              <a:t>Quand un utilisateur essaie </a:t>
            </a:r>
            <a:r>
              <a:rPr lang="fr-FR" dirty="0" smtClean="0"/>
              <a:t>d'enregistrer </a:t>
            </a:r>
            <a:r>
              <a:rPr lang="fr-FR" dirty="0"/>
              <a:t>un enregistrement, les règles et processus </a:t>
            </a:r>
            <a:r>
              <a:rPr lang="fr-FR" dirty="0" smtClean="0"/>
              <a:t>s'exécutent </a:t>
            </a:r>
            <a:r>
              <a:rPr lang="fr-FR" dirty="0"/>
              <a:t>dans un ordre spécifique.</a:t>
            </a:r>
          </a:p>
          <a:p>
            <a:pPr>
              <a:lnSpc>
                <a:spcPct val="100000"/>
              </a:lnSpc>
              <a:buNone/>
            </a:pPr>
            <a:endParaRPr lang="en-US" dirty="0"/>
          </a:p>
          <a:p>
            <a:pPr>
              <a:lnSpc>
                <a:spcPct val="100000"/>
              </a:lnSpc>
            </a:pPr>
            <a:endParaRPr lang="en-IN" dirty="0"/>
          </a:p>
        </p:txBody>
      </p:sp>
      <p:sp>
        <p:nvSpPr>
          <p:cNvPr id="5" name="Rectangle 4"/>
          <p:cNvSpPr/>
          <p:nvPr/>
        </p:nvSpPr>
        <p:spPr>
          <a:xfrm>
            <a:off x="328231" y="3794000"/>
            <a:ext cx="1994345" cy="548640"/>
          </a:xfrm>
          <a:prstGeom prst="rect">
            <a:avLst/>
          </a:prstGeom>
          <a:noFill/>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1" numCol="1" spcCol="1270" anchor="ctr" anchorCtr="0">
            <a:noAutofit/>
          </a:bodyPr>
          <a:lstStyle/>
          <a:p>
            <a:pPr marL="0" lvl="1" algn="ctr" defTabSz="889000">
              <a:lnSpc>
                <a:spcPct val="90000"/>
              </a:lnSpc>
              <a:spcBef>
                <a:spcPct val="0"/>
              </a:spcBef>
              <a:spcAft>
                <a:spcPct val="15000"/>
              </a:spcAft>
            </a:pPr>
            <a:r>
              <a:rPr lang="fr-FR" sz="2200" dirty="0">
                <a:solidFill>
                  <a:srgbClr val="19325C"/>
                </a:solidFill>
              </a:rPr>
              <a:t>Règles de </a:t>
            </a:r>
            <a:r>
              <a:rPr lang="fr-FR" sz="2200" dirty="0" smtClean="0">
                <a:solidFill>
                  <a:srgbClr val="19325C"/>
                </a:solidFill>
              </a:rPr>
              <a:t>validation</a:t>
            </a:r>
            <a:endParaRPr lang="fr-FR" sz="2200" dirty="0">
              <a:solidFill>
                <a:srgbClr val="19325C"/>
              </a:solidFill>
            </a:endParaRPr>
          </a:p>
        </p:txBody>
      </p:sp>
      <p:sp>
        <p:nvSpPr>
          <p:cNvPr id="6" name="Rectangle 5"/>
          <p:cNvSpPr/>
          <p:nvPr/>
        </p:nvSpPr>
        <p:spPr>
          <a:xfrm>
            <a:off x="2001583" y="3794000"/>
            <a:ext cx="1994345" cy="548640"/>
          </a:xfrm>
          <a:prstGeom prst="rect">
            <a:avLst/>
          </a:prstGeom>
          <a:noFill/>
          <a:ln>
            <a:noFill/>
          </a:ln>
        </p:spPr>
        <p:style>
          <a:lnRef idx="2">
            <a:schemeClr val="accent3">
              <a:hueOff val="-895381"/>
              <a:satOff val="3878"/>
              <a:lumOff val="279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200" spc="-20" dirty="0">
                <a:solidFill>
                  <a:srgbClr val="19325C"/>
                </a:solidFill>
              </a:rPr>
              <a:t>Règles </a:t>
            </a:r>
            <a:r>
              <a:rPr lang="fr-FR" sz="2200" spc="-20" dirty="0" smtClean="0">
                <a:solidFill>
                  <a:srgbClr val="19325C"/>
                </a:solidFill>
              </a:rPr>
              <a:t>d'attribution</a:t>
            </a:r>
            <a:endParaRPr lang="fr-FR" sz="2200" spc="-20" dirty="0">
              <a:solidFill>
                <a:srgbClr val="19325C"/>
              </a:solidFill>
            </a:endParaRPr>
          </a:p>
        </p:txBody>
      </p:sp>
      <p:sp>
        <p:nvSpPr>
          <p:cNvPr id="7" name="Rectangle 6"/>
          <p:cNvSpPr/>
          <p:nvPr/>
        </p:nvSpPr>
        <p:spPr>
          <a:xfrm>
            <a:off x="3821239" y="3794000"/>
            <a:ext cx="2012634" cy="548640"/>
          </a:xfrm>
          <a:prstGeom prst="rect">
            <a:avLst/>
          </a:prstGeom>
          <a:noFill/>
          <a:ln>
            <a:noFill/>
          </a:ln>
        </p:spPr>
        <p:style>
          <a:lnRef idx="2">
            <a:schemeClr val="accent3">
              <a:hueOff val="-1790761"/>
              <a:satOff val="7756"/>
              <a:lumOff val="558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200" spc="-20" dirty="0">
                <a:solidFill>
                  <a:srgbClr val="19325C"/>
                </a:solidFill>
              </a:rPr>
              <a:t>Règles de réponses automatiques</a:t>
            </a:r>
          </a:p>
        </p:txBody>
      </p:sp>
      <p:sp>
        <p:nvSpPr>
          <p:cNvPr id="8" name="Rectangle 7"/>
          <p:cNvSpPr/>
          <p:nvPr/>
        </p:nvSpPr>
        <p:spPr>
          <a:xfrm>
            <a:off x="5887783" y="3794000"/>
            <a:ext cx="1665161" cy="548640"/>
          </a:xfrm>
          <a:prstGeom prst="rect">
            <a:avLst/>
          </a:prstGeom>
          <a:noFill/>
          <a:ln>
            <a:noFill/>
          </a:ln>
        </p:spPr>
        <p:style>
          <a:lnRef idx="2">
            <a:schemeClr val="accent3">
              <a:hueOff val="-2686142"/>
              <a:satOff val="11633"/>
              <a:lumOff val="838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200">
                <a:solidFill>
                  <a:srgbClr val="19325C"/>
                </a:solidFill>
              </a:rPr>
              <a:t>Règles de workflow</a:t>
            </a:r>
          </a:p>
        </p:txBody>
      </p:sp>
      <p:sp>
        <p:nvSpPr>
          <p:cNvPr id="9" name="Rectangle 8"/>
          <p:cNvSpPr/>
          <p:nvPr/>
        </p:nvSpPr>
        <p:spPr>
          <a:xfrm>
            <a:off x="9399079" y="3794000"/>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fr-FR" sz="2200" dirty="0">
                <a:solidFill>
                  <a:srgbClr val="19325C"/>
                </a:solidFill>
              </a:rPr>
              <a:t>Règles </a:t>
            </a:r>
            <a:r>
              <a:rPr lang="fr-FR" sz="2200" dirty="0" smtClean="0">
                <a:solidFill>
                  <a:srgbClr val="19325C"/>
                </a:solidFill>
              </a:rPr>
              <a:t>d'escalades</a:t>
            </a:r>
            <a:endParaRPr lang="fr-FR" sz="2200" dirty="0">
              <a:solidFill>
                <a:srgbClr val="19325C"/>
              </a:solidFill>
            </a:endParaRPr>
          </a:p>
        </p:txBody>
      </p:sp>
      <p:sp>
        <p:nvSpPr>
          <p:cNvPr id="10" name="Rectangle 9"/>
          <p:cNvSpPr/>
          <p:nvPr/>
        </p:nvSpPr>
        <p:spPr>
          <a:xfrm>
            <a:off x="7442263" y="3794000"/>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fr-FR" sz="2200">
                <a:solidFill>
                  <a:srgbClr val="19325C"/>
                </a:solidFill>
              </a:rPr>
              <a:t>Processus</a:t>
            </a:r>
          </a:p>
        </p:txBody>
      </p:sp>
      <p:grpSp>
        <p:nvGrpSpPr>
          <p:cNvPr id="11" name="Group 10"/>
          <p:cNvGrpSpPr/>
          <p:nvPr/>
        </p:nvGrpSpPr>
        <p:grpSpPr>
          <a:xfrm>
            <a:off x="244368" y="2186772"/>
            <a:ext cx="11771785" cy="1359875"/>
            <a:chOff x="476559" y="1176113"/>
            <a:chExt cx="9856162" cy="2966882"/>
          </a:xfrm>
        </p:grpSpPr>
        <p:sp>
          <p:nvSpPr>
            <p:cNvPr id="12" name="Freeform 32"/>
            <p:cNvSpPr/>
            <p:nvPr/>
          </p:nvSpPr>
          <p:spPr>
            <a:xfrm rot="16200000">
              <a:off x="3646"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tx2">
                <a:lumMod val="75000"/>
              </a:schemeClr>
            </a:solidFill>
            <a:ln>
              <a:noFill/>
            </a:ln>
            <a:effectLst>
              <a:outerShdw blurRad="50800" dist="38100" dir="2700000" algn="tl" rotWithShape="0">
                <a:prstClr val="black">
                  <a:alpha val="40000"/>
                </a:prstClr>
              </a:outerShdw>
            </a:effectLst>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sz="2000"/>
                <a:t> </a:t>
              </a:r>
            </a:p>
          </p:txBody>
        </p:sp>
        <p:sp>
          <p:nvSpPr>
            <p:cNvPr id="13" name="Freeform 33"/>
            <p:cNvSpPr/>
            <p:nvPr/>
          </p:nvSpPr>
          <p:spPr>
            <a:xfrm rot="16200000">
              <a:off x="1570667"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2776"/>
            </a:solidFill>
            <a:ln>
              <a:noFill/>
            </a:ln>
            <a:effectLst>
              <a:outerShdw blurRad="50800" dist="38100" dir="2700000" algn="tl" rotWithShape="0">
                <a:prstClr val="black">
                  <a:alpha val="40000"/>
                </a:prstClr>
              </a:outerShdw>
            </a:effectLst>
          </p:spPr>
          <p:style>
            <a:lnRef idx="2">
              <a:schemeClr val="accent3">
                <a:hueOff val="-895381"/>
                <a:satOff val="3878"/>
                <a:lumOff val="2794"/>
                <a:alphaOff val="0"/>
              </a:schemeClr>
            </a:lnRef>
            <a:fillRef idx="1">
              <a:schemeClr val="accent3">
                <a:hueOff val="-895381"/>
                <a:satOff val="3878"/>
                <a:lumOff val="2794"/>
                <a:alphaOff val="0"/>
              </a:schemeClr>
            </a:fillRef>
            <a:effectRef idx="0">
              <a:schemeClr val="accent3">
                <a:hueOff val="-895381"/>
                <a:satOff val="3878"/>
                <a:lumOff val="2794"/>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sz="2000"/>
                <a:t> </a:t>
              </a:r>
            </a:p>
          </p:txBody>
        </p:sp>
        <p:sp>
          <p:nvSpPr>
            <p:cNvPr id="14" name="Freeform 42"/>
            <p:cNvSpPr/>
            <p:nvPr/>
          </p:nvSpPr>
          <p:spPr>
            <a:xfrm rot="16200000">
              <a:off x="3137688"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70C0"/>
            </a:solidFill>
            <a:ln>
              <a:noFill/>
            </a:ln>
            <a:effectLst>
              <a:outerShdw blurRad="50800" dist="38100" dir="2700000" algn="tl" rotWithShape="0">
                <a:prstClr val="black">
                  <a:alpha val="40000"/>
                </a:prstClr>
              </a:outerShdw>
            </a:effectLst>
          </p:spPr>
          <p:style>
            <a:lnRef idx="2">
              <a:schemeClr val="accent3">
                <a:hueOff val="-1790761"/>
                <a:satOff val="7756"/>
                <a:lumOff val="5587"/>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sz="2000"/>
                <a:t> </a:t>
              </a:r>
            </a:p>
          </p:txBody>
        </p:sp>
        <p:sp>
          <p:nvSpPr>
            <p:cNvPr id="15" name="Freeform 43"/>
            <p:cNvSpPr/>
            <p:nvPr/>
          </p:nvSpPr>
          <p:spPr>
            <a:xfrm rot="16200000">
              <a:off x="4704709"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3">
                <a:hueOff val="-2686142"/>
                <a:satOff val="11633"/>
                <a:lumOff val="8381"/>
                <a:alphaOff val="0"/>
              </a:schemeClr>
            </a:lnRef>
            <a:fillRef idx="1">
              <a:schemeClr val="accent3">
                <a:hueOff val="-2686142"/>
                <a:satOff val="11633"/>
                <a:lumOff val="8381"/>
                <a:alphaOff val="0"/>
              </a:schemeClr>
            </a:fillRef>
            <a:effectRef idx="0">
              <a:schemeClr val="accent3">
                <a:hueOff val="-2686142"/>
                <a:satOff val="11633"/>
                <a:lumOff val="8381"/>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sp>
          <p:nvSpPr>
            <p:cNvPr id="16" name="Freeform 44"/>
            <p:cNvSpPr/>
            <p:nvPr/>
          </p:nvSpPr>
          <p:spPr>
            <a:xfrm rot="16200000">
              <a:off x="7838753"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sp>
          <p:nvSpPr>
            <p:cNvPr id="17" name="Freeform 45"/>
            <p:cNvSpPr/>
            <p:nvPr/>
          </p:nvSpPr>
          <p:spPr>
            <a:xfrm rot="16200000">
              <a:off x="6271730"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7CC1EC"/>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grpSp>
    </p:spTree>
    <p:extLst>
      <p:ext uri="{BB962C8B-B14F-4D97-AF65-F5344CB8AC3E}">
        <p14:creationId xmlns:p14="http://schemas.microsoft.com/office/powerpoint/2010/main" val="36012741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463</a:t>
            </a:fld>
            <a:endParaRPr lang="en-US" smtClean="0"/>
          </a:p>
        </p:txBody>
      </p:sp>
      <p:sp>
        <p:nvSpPr>
          <p:cNvPr id="4" name="Text Placeholder 3"/>
          <p:cNvSpPr>
            <a:spLocks noGrp="1"/>
          </p:cNvSpPr>
          <p:nvPr>
            <p:ph type="body" sz="quarter" idx="11"/>
          </p:nvPr>
        </p:nvSpPr>
        <p:spPr>
          <a:xfrm>
            <a:off x="2148839" y="0"/>
            <a:ext cx="8577073" cy="914400"/>
          </a:xfrm>
        </p:spPr>
        <p:txBody>
          <a:bodyPr/>
          <a:lstStyle/>
          <a:p>
            <a:r>
              <a:rPr lang="fr-FR" dirty="0"/>
              <a:t>9-2 : Création </a:t>
            </a:r>
            <a:r>
              <a:rPr lang="fr-FR" dirty="0" smtClean="0"/>
              <a:t>d'une </a:t>
            </a:r>
            <a:r>
              <a:rPr lang="fr-FR" dirty="0"/>
              <a:t>règle </a:t>
            </a:r>
            <a:r>
              <a:rPr lang="fr-FR" dirty="0" smtClean="0"/>
              <a:t>d'escalades </a:t>
            </a:r>
            <a:r>
              <a:rPr lang="fr-FR" dirty="0"/>
              <a:t>de requête</a:t>
            </a:r>
          </a:p>
        </p:txBody>
      </p:sp>
      <p:sp>
        <p:nvSpPr>
          <p:cNvPr id="5" name="Text Placeholder 4"/>
          <p:cNvSpPr>
            <a:spLocks noGrp="1"/>
          </p:cNvSpPr>
          <p:nvPr>
            <p:ph type="body" sz="quarter" idx="12"/>
          </p:nvPr>
        </p:nvSpPr>
        <p:spPr>
          <a:xfrm>
            <a:off x="455730" y="3296100"/>
            <a:ext cx="9793907" cy="3039386"/>
          </a:xfrm>
        </p:spPr>
        <p:txBody>
          <a:bodyPr numCol="1"/>
          <a:lstStyle/>
          <a:p>
            <a:r>
              <a:rPr lang="fr-FR" dirty="0"/>
              <a:t>Tâches :</a:t>
            </a:r>
          </a:p>
          <a:p>
            <a:pPr marL="457200" lvl="1" indent="-457200">
              <a:buFont typeface="+mj-lt"/>
              <a:buAutoNum type="arabicPeriod"/>
            </a:pPr>
            <a:r>
              <a:rPr lang="fr-FR" dirty="0"/>
              <a:t>Créez une règle </a:t>
            </a:r>
            <a:r>
              <a:rPr lang="fr-FR" dirty="0" smtClean="0"/>
              <a:t>d'escalade </a:t>
            </a:r>
            <a:r>
              <a:rPr lang="fr-FR" dirty="0"/>
              <a:t>de requête standard.</a:t>
            </a:r>
          </a:p>
          <a:p>
            <a:pPr marL="457200" lvl="1" indent="-457200">
              <a:buFont typeface="+mj-lt"/>
              <a:buAutoNum type="arabicPeriod"/>
            </a:pPr>
            <a:r>
              <a:rPr lang="fr-FR" dirty="0"/>
              <a:t>Créez une action </a:t>
            </a:r>
            <a:r>
              <a:rPr lang="fr-FR" dirty="0" smtClean="0"/>
              <a:t>d'entrée </a:t>
            </a:r>
            <a:r>
              <a:rPr lang="fr-FR" dirty="0"/>
              <a:t>de règle et </a:t>
            </a:r>
            <a:r>
              <a:rPr lang="fr-FR" dirty="0" smtClean="0"/>
              <a:t>d'escalade </a:t>
            </a:r>
            <a:r>
              <a:rPr lang="fr-FR" dirty="0"/>
              <a:t>pour le niveau 2 du support produit.</a:t>
            </a:r>
          </a:p>
          <a:p>
            <a:pPr marL="457200" lvl="1" indent="-457200">
              <a:buFont typeface="+mj-lt"/>
              <a:buAutoNum type="arabicPeriod"/>
            </a:pPr>
            <a:r>
              <a:rPr lang="fr-FR" dirty="0"/>
              <a:t>Définissez une notification à </a:t>
            </a:r>
            <a:r>
              <a:rPr lang="fr-FR" dirty="0" smtClean="0"/>
              <a:t>l'utilisateur </a:t>
            </a:r>
            <a:r>
              <a:rPr lang="fr-FR" dirty="0"/>
              <a:t>Noah Larkin et au propriétaire de la requête.</a:t>
            </a:r>
          </a:p>
          <a:p>
            <a:pPr marL="457200" lvl="1" indent="-457200">
              <a:buFont typeface="+mj-lt"/>
              <a:buAutoNum type="arabicPeriod"/>
            </a:pPr>
            <a:r>
              <a:rPr lang="fr-FR" dirty="0"/>
              <a:t>Vérifiez la règle </a:t>
            </a:r>
            <a:r>
              <a:rPr lang="fr-FR" dirty="0" smtClean="0"/>
              <a:t>d'escalade </a:t>
            </a:r>
            <a:r>
              <a:rPr lang="fr-FR" dirty="0"/>
              <a:t>de requête en créant une requête et en surveillant les escalades de requêtes.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19" name="Text Placeholder 1"/>
          <p:cNvSpPr>
            <a:spLocks noGrp="1"/>
          </p:cNvSpPr>
          <p:nvPr>
            <p:ph type="body" sz="quarter" idx="15"/>
          </p:nvPr>
        </p:nvSpPr>
        <p:spPr>
          <a:xfrm>
            <a:off x="1767045" y="914400"/>
            <a:ext cx="10424953" cy="2116667"/>
          </a:xfrm>
        </p:spPr>
        <p:txBody>
          <a:bodyPr/>
          <a:lstStyle/>
          <a:p>
            <a:r>
              <a:rPr lang="fr-FR" sz="2000" dirty="0"/>
              <a:t>Objectif : </a:t>
            </a:r>
          </a:p>
          <a:p>
            <a:pPr lvl="1"/>
            <a:r>
              <a:rPr lang="fr-FR" sz="2000" spc="-20" dirty="0"/>
              <a:t>Noah souhaite que les agents du niveau 2 du support produit prennent en charge les requêtes du support produit restées non résolues après quatre heures. Configurer une règle </a:t>
            </a:r>
            <a:r>
              <a:rPr lang="fr-FR" sz="2000" spc="-20" dirty="0" smtClean="0"/>
              <a:t>d'escalade </a:t>
            </a:r>
            <a:r>
              <a:rPr lang="fr-FR" sz="2000" spc="-20" dirty="0"/>
              <a:t>pour répondre à sa demande. Par ailleurs, Noah veut être alerté automatiquement quand ces escalades de requêtes ont lieu.</a:t>
            </a:r>
          </a:p>
          <a:p>
            <a:endParaRPr lang="en-US" sz="2000" dirty="0"/>
          </a:p>
        </p:txBody>
      </p:sp>
      <p:sp>
        <p:nvSpPr>
          <p:cNvPr id="7" name="Text Placeholder 4"/>
          <p:cNvSpPr>
            <a:spLocks noGrp="1"/>
          </p:cNvSpPr>
          <p:nvPr>
            <p:ph type="body" sz="quarter" idx="12"/>
          </p:nvPr>
        </p:nvSpPr>
        <p:spPr>
          <a:xfrm>
            <a:off x="111760" y="81281"/>
            <a:ext cx="2311400" cy="532620"/>
          </a:xfrm>
        </p:spPr>
        <p:txBody>
          <a:bodyPr/>
          <a:lstStyle/>
          <a:p>
            <a:r>
              <a:rPr lang="fr-FR" sz="1800" dirty="0"/>
              <a:t>REJOIGNEZ-MOI</a:t>
            </a:r>
          </a:p>
        </p:txBody>
      </p:sp>
    </p:spTree>
    <p:extLst>
      <p:ext uri="{BB962C8B-B14F-4D97-AF65-F5344CB8AC3E}">
        <p14:creationId xmlns:p14="http://schemas.microsoft.com/office/powerpoint/2010/main" val="8007799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j-lt"/>
              </a:rPr>
              <a:t>Module 9 : Gestion du processus de support</a:t>
            </a:r>
          </a:p>
        </p:txBody>
      </p:sp>
      <p:sp>
        <p:nvSpPr>
          <p:cNvPr id="3" name="Text Placeholder 2"/>
          <p:cNvSpPr>
            <a:spLocks noGrp="1"/>
          </p:cNvSpPr>
          <p:nvPr>
            <p:ph type="body" sz="quarter" idx="13"/>
          </p:nvPr>
        </p:nvSpPr>
        <p:spPr>
          <a:xfrm>
            <a:off x="455731" y="1371600"/>
            <a:ext cx="8824455" cy="3666565"/>
          </a:xfrm>
        </p:spPr>
        <p:txBody>
          <a:bodyPr/>
          <a:lstStyle/>
          <a:p>
            <a:pPr marL="342900" lvl="1" indent="-342900">
              <a:spcBef>
                <a:spcPts val="900"/>
              </a:spcBef>
              <a:buFont typeface="Arial" panose="020B0604020202020204" pitchFamily="34" charset="0"/>
              <a:buChar char="•"/>
            </a:pPr>
            <a:r>
              <a:rPr lang="fr-FR" dirty="0">
                <a:latin typeface="+mn-lt"/>
              </a:rPr>
              <a:t>Gestion et résolution des requêtes</a:t>
            </a:r>
          </a:p>
          <a:p>
            <a:pPr marL="342900" lvl="1" indent="-342900">
              <a:spcBef>
                <a:spcPts val="900"/>
              </a:spcBef>
              <a:buFont typeface="Arial" panose="020B0604020202020204" pitchFamily="34" charset="0"/>
              <a:buChar char="•"/>
            </a:pPr>
            <a:r>
              <a:rPr lang="fr-FR" dirty="0">
                <a:latin typeface="+mn-lt"/>
              </a:rPr>
              <a:t>Personnalisation d'un processus de support</a:t>
            </a:r>
          </a:p>
          <a:p>
            <a:pPr marL="342900" lvl="1" indent="-342900">
              <a:spcBef>
                <a:spcPts val="900"/>
              </a:spcBef>
              <a:buFont typeface="Arial" panose="020B0604020202020204" pitchFamily="34" charset="0"/>
              <a:buChar char="•"/>
            </a:pPr>
            <a:r>
              <a:rPr lang="fr-FR" dirty="0">
                <a:latin typeface="+mn-lt"/>
              </a:rPr>
              <a:t>Automatisation du support</a:t>
            </a:r>
          </a:p>
          <a:p>
            <a:pPr marL="342900" lvl="1" indent="-342900">
              <a:spcBef>
                <a:spcPts val="900"/>
              </a:spcBef>
              <a:buFont typeface="Arial" panose="020B0604020202020204" pitchFamily="34" charset="0"/>
              <a:buChar char="•"/>
            </a:pPr>
            <a:r>
              <a:rPr lang="fr-FR" b="1" dirty="0">
                <a:latin typeface="+mn-lt"/>
              </a:rPr>
              <a:t>Compréhension de la console </a:t>
            </a:r>
            <a:r>
              <a:rPr lang="fr-FR" b="1" dirty="0" err="1">
                <a:latin typeface="+mn-lt"/>
              </a:rPr>
              <a:t>Salesforce</a:t>
            </a:r>
            <a:r>
              <a:rPr lang="fr-FR" b="1" dirty="0">
                <a:latin typeface="+mn-lt"/>
              </a:rPr>
              <a:t> pour le service</a:t>
            </a:r>
          </a:p>
          <a:p>
            <a:pPr marL="342900" lvl="1" indent="-342900">
              <a:spcBef>
                <a:spcPts val="900"/>
              </a:spcBef>
              <a:buFont typeface="Arial" panose="020B0604020202020204" pitchFamily="34" charset="0"/>
              <a:buChar char="•"/>
            </a:pPr>
            <a:r>
              <a:rPr lang="fr-FR" dirty="0">
                <a:latin typeface="+mn-lt"/>
              </a:rPr>
              <a:t>Collaboration dans Service Cloud</a:t>
            </a:r>
          </a:p>
          <a:p>
            <a:pPr marL="342900" lvl="1" indent="-342900">
              <a:spcBef>
                <a:spcPts val="900"/>
              </a:spcBef>
              <a:buFont typeface="Arial" panose="020B0604020202020204" pitchFamily="34" charset="0"/>
              <a:buChar char="•"/>
            </a:pPr>
            <a:r>
              <a:rPr lang="fr-FR" dirty="0">
                <a:latin typeface="+mn-lt"/>
              </a:rPr>
              <a:t>Analyse des données </a:t>
            </a:r>
            <a:r>
              <a:rPr lang="fr-FR" dirty="0" smtClean="0">
                <a:latin typeface="+mn-lt"/>
              </a:rPr>
              <a:t>d'assistance</a:t>
            </a:r>
            <a:endParaRPr lang="fr-FR" dirty="0">
              <a:latin typeface="+mn-lt"/>
            </a:endParaRP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464</a:t>
            </a:fld>
            <a:endParaRPr lang="en-US"/>
          </a:p>
        </p:txBody>
      </p:sp>
    </p:spTree>
    <p:extLst>
      <p:ext uri="{BB962C8B-B14F-4D97-AF65-F5344CB8AC3E}">
        <p14:creationId xmlns:p14="http://schemas.microsoft.com/office/powerpoint/2010/main" val="38559861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19282308"/>
              </p:ext>
            </p:extLst>
          </p:nvPr>
        </p:nvGraphicFramePr>
        <p:xfrm>
          <a:off x="1711207" y="1375483"/>
          <a:ext cx="8926668" cy="4953412"/>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6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r>
                        <a:rPr lang="fr-FR" sz="1800" b="0" spc="-20" baseline="0" dirty="0">
                          <a:solidFill>
                            <a:schemeClr val="tx1"/>
                          </a:solidFill>
                          <a:latin typeface="Salesforce Sans" panose="020B0505020202020203" pitchFamily="34" charset="0"/>
                          <a:ea typeface="Segoe UI" pitchFamily="34" charset="0"/>
                          <a:cs typeface="Segoe UI" pitchFamily="34" charset="0"/>
                        </a:rPr>
                        <a:t>La productivité est à la hausse. Essayons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d'accroître </a:t>
                      </a:r>
                      <a:r>
                        <a:rPr lang="fr-FR" sz="1800" b="0" spc="-20" baseline="0" dirty="0">
                          <a:solidFill>
                            <a:schemeClr val="tx1"/>
                          </a:solidFill>
                          <a:latin typeface="Salesforce Sans" panose="020B0505020202020203" pitchFamily="34" charset="0"/>
                          <a:ea typeface="Segoe UI" pitchFamily="34" charset="0"/>
                          <a:cs typeface="Segoe UI" pitchFamily="34" charset="0"/>
                        </a:rPr>
                        <a:t>encore davantage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l'efficacité</a:t>
                      </a:r>
                      <a:r>
                        <a:rPr lang="fr-FR" sz="1800" b="0" spc="-20" baseline="0" dirty="0">
                          <a:solidFill>
                            <a:schemeClr val="tx1"/>
                          </a:solidFill>
                          <a:latin typeface="Salesforce Sans" panose="020B0505020202020203" pitchFamily="34" charset="0"/>
                          <a:ea typeface="Segoe UI" pitchFamily="34" charset="0"/>
                          <a:cs typeface="Segoe UI" pitchFamily="34" charset="0"/>
                        </a:rPr>
                        <a:t>. Actuellement, quand un client fait une demande de support,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l'agent </a:t>
                      </a:r>
                      <a:r>
                        <a:rPr lang="fr-FR" sz="1800" b="0" spc="-20" baseline="0" dirty="0">
                          <a:solidFill>
                            <a:schemeClr val="tx1"/>
                          </a:solidFill>
                          <a:latin typeface="Salesforce Sans" panose="020B0505020202020203" pitchFamily="34" charset="0"/>
                          <a:ea typeface="Segoe UI" pitchFamily="34" charset="0"/>
                          <a:cs typeface="Segoe UI" pitchFamily="34" charset="0"/>
                        </a:rPr>
                        <a:t>reçoit les informations du client via un affichage automatique dans la barre latérale </a:t>
                      </a:r>
                      <a:r>
                        <a:rPr lang="fr-FR" sz="1800" b="0" spc="-20" baseline="0" dirty="0" err="1">
                          <a:solidFill>
                            <a:schemeClr val="tx1"/>
                          </a:solidFill>
                          <a:latin typeface="Salesforce Sans" panose="020B0505020202020203" pitchFamily="34" charset="0"/>
                          <a:ea typeface="Segoe UI" pitchFamily="34" charset="0"/>
                          <a:cs typeface="Segoe UI" pitchFamily="34" charset="0"/>
                        </a:rPr>
                        <a:t>SoftPhone</a:t>
                      </a:r>
                      <a:r>
                        <a:rPr lang="fr-FR" sz="1800" b="0" spc="-20" baseline="0" dirty="0">
                          <a:solidFill>
                            <a:schemeClr val="tx1"/>
                          </a:solidFill>
                          <a:latin typeface="Salesforce Sans" panose="020B0505020202020203" pitchFamily="34" charset="0"/>
                          <a:ea typeface="Segoe UI" pitchFamily="34" charset="0"/>
                          <a:cs typeface="Segoe UI" pitchFamily="34" charset="0"/>
                        </a:rPr>
                        <a:t>. </a:t>
                      </a:r>
                    </a:p>
                    <a:p>
                      <a:r>
                        <a:rPr lang="fr-FR" sz="1800" b="0" dirty="0">
                          <a:solidFill>
                            <a:schemeClr val="tx1"/>
                          </a:solidFill>
                          <a:latin typeface="Salesforce Sans" panose="020B0505020202020203" pitchFamily="34" charset="0"/>
                          <a:ea typeface="Segoe UI" pitchFamily="34" charset="0"/>
                          <a:cs typeface="Segoe UI" pitchFamily="34" charset="0"/>
                        </a:rPr>
                        <a:t>Que pouvez-vous mettre en place pour que les agents accèdent à </a:t>
                      </a:r>
                      <a:r>
                        <a:rPr lang="fr-FR" sz="1800" b="0" dirty="0" smtClean="0">
                          <a:solidFill>
                            <a:schemeClr val="tx1"/>
                          </a:solidFill>
                          <a:latin typeface="Salesforce Sans" panose="020B0505020202020203" pitchFamily="34" charset="0"/>
                          <a:ea typeface="Segoe UI" pitchFamily="34" charset="0"/>
                          <a:cs typeface="Segoe UI" pitchFamily="34" charset="0"/>
                        </a:rPr>
                        <a:t>l'affichage </a:t>
                      </a:r>
                      <a:r>
                        <a:rPr lang="fr-FR" sz="1800" b="0" dirty="0">
                          <a:solidFill>
                            <a:schemeClr val="tx1"/>
                          </a:solidFill>
                          <a:latin typeface="Salesforce Sans" panose="020B0505020202020203" pitchFamily="34" charset="0"/>
                          <a:ea typeface="Segoe UI" pitchFamily="34" charset="0"/>
                          <a:cs typeface="Segoe UI" pitchFamily="34" charset="0"/>
                        </a:rPr>
                        <a:t>automatique, aux comptes, aux contacts et aux requêtes sur un seul écran ?</a:t>
                      </a:r>
                    </a:p>
                  </a:txBody>
                  <a:tcPr marR="0"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1">
                              <a:lumMod val="50000"/>
                            </a:schemeClr>
                          </a:solidFill>
                          <a:latin typeface="Salesforce Sans" panose="020B0505020202020203" pitchFamily="34" charset="0"/>
                          <a:ea typeface="Segoe UI" pitchFamily="34" charset="0"/>
                          <a:cs typeface="Segoe UI" pitchFamily="34" charset="0"/>
                        </a:rPr>
                        <a:t>1</a:t>
                      </a: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 commentaire ·  13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Robin</a:t>
                      </a:r>
                      <a:r>
                        <a:rPr lang="fr-FR" sz="1600" b="0" baseline="0">
                          <a:solidFill>
                            <a:srgbClr val="0070C0"/>
                          </a:solidFill>
                          <a:latin typeface="Salesforce Sans" panose="020B0505020202020203" pitchFamily="34" charset="0"/>
                          <a:ea typeface="Segoe UI" pitchFamily="34" charset="0"/>
                          <a:cs typeface="Segoe UI" pitchFamily="34" charset="0"/>
                        </a:rPr>
                        <a:t> Kramer</a:t>
                      </a:r>
                      <a:r>
                        <a:rPr lang="fr-FR" sz="1600" b="0">
                          <a:solidFill>
                            <a:schemeClr val="tx1"/>
                          </a:solidFill>
                          <a:latin typeface="Salesforce Sans" panose="020B0505020202020203" pitchFamily="34" charset="0"/>
                          <a:ea typeface="Segoe UI" pitchFamily="34" charset="0"/>
                          <a:cs typeface="Segoe UI" pitchFamily="34" charset="0"/>
                        </a:rPr>
                        <a:t> et </a:t>
                      </a:r>
                      <a:r>
                        <a:rPr lang="fr-FR" sz="1600" b="0">
                          <a:solidFill>
                            <a:srgbClr val="0070C0"/>
                          </a:solidFill>
                          <a:latin typeface="Salesforce Sans" panose="020B0505020202020203" pitchFamily="34" charset="0"/>
                          <a:ea typeface="Segoe UI" pitchFamily="34" charset="0"/>
                          <a:cs typeface="Segoe UI" pitchFamily="34" charset="0"/>
                        </a:rPr>
                        <a:t>Seema</a:t>
                      </a:r>
                      <a:r>
                        <a:rPr lang="fr-FR" sz="1600" b="0" baseline="0">
                          <a:solidFill>
                            <a:srgbClr val="0070C0"/>
                          </a:solidFill>
                          <a:latin typeface="Salesforce Sans" panose="020B0505020202020203" pitchFamily="34" charset="0"/>
                          <a:ea typeface="Segoe UI" pitchFamily="34" charset="0"/>
                          <a:cs typeface="Segoe UI" pitchFamily="34" charset="0"/>
                        </a:rPr>
                        <a:t> Kumar</a:t>
                      </a:r>
                      <a:r>
                        <a:rPr lang="fr-FR" sz="1600" b="0">
                          <a:solidFill>
                            <a:schemeClr val="tx1"/>
                          </a:solidFill>
                          <a:latin typeface="Salesforce Sans" panose="020B0505020202020203" pitchFamily="34" charset="0"/>
                          <a:ea typeface="Segoe UI" pitchFamily="34" charset="0"/>
                          <a:cs typeface="Segoe UI" pitchFamily="34" charset="0"/>
                        </a:rPr>
                        <a:t> aiment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Robin Kramer</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Je </a:t>
                      </a:r>
                      <a:r>
                        <a:rPr lang="fr-FR" sz="1800" b="0" dirty="0" smtClean="0">
                          <a:solidFill>
                            <a:schemeClr val="tx1"/>
                          </a:solidFill>
                          <a:latin typeface="Salesforce Sans" panose="020B0505020202020203" pitchFamily="34" charset="0"/>
                          <a:ea typeface="Segoe UI" pitchFamily="34" charset="0"/>
                          <a:cs typeface="Segoe UI" pitchFamily="34" charset="0"/>
                        </a:rPr>
                        <a:t>n'aurai </a:t>
                      </a:r>
                      <a:r>
                        <a:rPr lang="fr-FR" sz="1800" b="0" dirty="0">
                          <a:solidFill>
                            <a:schemeClr val="tx1"/>
                          </a:solidFill>
                          <a:latin typeface="Salesforce Sans" panose="020B0505020202020203" pitchFamily="34" charset="0"/>
                          <a:ea typeface="Segoe UI" pitchFamily="34" charset="0"/>
                          <a:cs typeface="Segoe UI" pitchFamily="34" charset="0"/>
                        </a:rPr>
                        <a:t>plus à jongler entre 5 fenêtres dorénavant ?</a:t>
                      </a:r>
                      <a:r>
                        <a:rPr lang="fr-FR" sz="1800" b="0" baseline="0" dirty="0">
                          <a:solidFill>
                            <a:schemeClr val="tx1"/>
                          </a:solidFill>
                          <a:latin typeface="Salesforce Sans" panose="020B0505020202020203" pitchFamily="34" charset="0"/>
                          <a:ea typeface="Segoe UI" pitchFamily="34" charset="0"/>
                          <a:cs typeface="Segoe UI" pitchFamily="34" charset="0"/>
                        </a:rPr>
                        <a:t> Génial !</a:t>
                      </a:r>
                      <a:r>
                        <a:rPr lang="fr-FR" sz="1800" b="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30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2751" t="-3437" r="13977" b="74552"/>
          <a:stretch/>
        </p:blipFill>
        <p:spPr>
          <a:xfrm>
            <a:off x="1796157" y="1478288"/>
            <a:ext cx="442219" cy="452387"/>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465</a:t>
            </a:fld>
            <a:endParaRPr lang="en-US" smtClean="0"/>
          </a:p>
        </p:txBody>
      </p:sp>
      <p:sp>
        <p:nvSpPr>
          <p:cNvPr id="3" name="Text Placeholder 2"/>
          <p:cNvSpPr>
            <a:spLocks noGrp="1"/>
          </p:cNvSpPr>
          <p:nvPr>
            <p:ph type="body" sz="quarter" idx="11"/>
          </p:nvPr>
        </p:nvSpPr>
        <p:spPr>
          <a:xfrm>
            <a:off x="455733" y="7437"/>
            <a:ext cx="10445750" cy="914400"/>
          </a:xfrm>
        </p:spPr>
        <p:txBody>
          <a:bodyPr/>
          <a:lstStyle/>
          <a:p>
            <a:r>
              <a:rPr lang="fr-FR" dirty="0"/>
              <a:t>Comprendre </a:t>
            </a:r>
            <a:r>
              <a:rPr lang="fr-FR" dirty="0" smtClean="0"/>
              <a:t>l'Open </a:t>
            </a:r>
            <a:r>
              <a:rPr lang="fr-FR" dirty="0"/>
              <a:t>CTI et la console de service </a:t>
            </a:r>
            <a:r>
              <a:rPr lang="fr-FR" dirty="0" err="1"/>
              <a:t>Salesforce</a:t>
            </a:r>
            <a:endParaRPr lang="fr-FR" dirty="0"/>
          </a:p>
        </p:txBody>
      </p:sp>
      <p:pic>
        <p:nvPicPr>
          <p:cNvPr id="5" name="Picture 4"/>
          <p:cNvPicPr>
            <a:picLocks noChangeAspect="1"/>
          </p:cNvPicPr>
          <p:nvPr/>
        </p:nvPicPr>
        <p:blipFill rotWithShape="1">
          <a:blip r:embed="rId4" cstate="print"/>
          <a:srcRect l="1970" t="12280" r="78654" b="85404"/>
          <a:stretch/>
        </p:blipFill>
        <p:spPr>
          <a:xfrm>
            <a:off x="1707413" y="3776927"/>
            <a:ext cx="3280454" cy="277523"/>
          </a:xfrm>
          <a:prstGeom prst="rect">
            <a:avLst/>
          </a:prstGeom>
        </p:spPr>
      </p:pic>
      <p:pic>
        <p:nvPicPr>
          <p:cNvPr id="6" name="Picture 5"/>
          <p:cNvPicPr>
            <a:picLocks noChangeAspect="1"/>
          </p:cNvPicPr>
          <p:nvPr/>
        </p:nvPicPr>
        <p:blipFill rotWithShape="1">
          <a:blip r:embed="rId4" cstate="print"/>
          <a:srcRect l="96090" t="2041" r="2152" b="95552"/>
          <a:stretch/>
        </p:blipFill>
        <p:spPr>
          <a:xfrm>
            <a:off x="10245058" y="1478834"/>
            <a:ext cx="297640" cy="288435"/>
          </a:xfrm>
          <a:prstGeom prst="rect">
            <a:avLst/>
          </a:prstGeom>
        </p:spPr>
      </p:pic>
      <p:pic>
        <p:nvPicPr>
          <p:cNvPr id="7" name="Picture 6"/>
          <p:cNvPicPr>
            <a:picLocks noChangeAspect="1"/>
          </p:cNvPicPr>
          <p:nvPr/>
        </p:nvPicPr>
        <p:blipFill rotWithShape="1">
          <a:blip r:embed="rId4" cstate="print"/>
          <a:srcRect l="95812" t="16466" r="2430" b="81127"/>
          <a:stretch/>
        </p:blipFill>
        <p:spPr>
          <a:xfrm>
            <a:off x="10245058" y="4632081"/>
            <a:ext cx="297640" cy="288435"/>
          </a:xfrm>
          <a:prstGeom prst="rect">
            <a:avLst/>
          </a:prstGeom>
        </p:spPr>
      </p:pic>
      <p:pic>
        <p:nvPicPr>
          <p:cNvPr id="8" name="Picture 7"/>
          <p:cNvPicPr>
            <a:picLocks noChangeAspect="1"/>
          </p:cNvPicPr>
          <p:nvPr/>
        </p:nvPicPr>
        <p:blipFill rotWithShape="1">
          <a:blip r:embed="rId5" cstate="print"/>
          <a:srcRect l="5937" t="6188" r="9143" b="3506"/>
          <a:stretch/>
        </p:blipFill>
        <p:spPr>
          <a:xfrm>
            <a:off x="1897796" y="4624570"/>
            <a:ext cx="409154" cy="411480"/>
          </a:xfrm>
          <a:prstGeom prst="ellipse">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9689" r="8245" b="65847"/>
          <a:stretch/>
        </p:blipFill>
        <p:spPr>
          <a:xfrm>
            <a:off x="1831299" y="4623338"/>
            <a:ext cx="521972" cy="568334"/>
          </a:xfrm>
          <a:prstGeom prst="flowChartConnector">
            <a:avLst/>
          </a:prstGeom>
          <a:solidFill>
            <a:schemeClr val="bg1">
              <a:lumMod val="85000"/>
            </a:schemeClr>
          </a:solidFill>
        </p:spPr>
      </p:pic>
      <p:grpSp>
        <p:nvGrpSpPr>
          <p:cNvPr id="12" name="Group 11"/>
          <p:cNvGrpSpPr/>
          <p:nvPr/>
        </p:nvGrpSpPr>
        <p:grpSpPr>
          <a:xfrm>
            <a:off x="2019133" y="3786594"/>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4178480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466</a:t>
            </a:fld>
            <a:endParaRPr lang="en-US" smtClean="0"/>
          </a:p>
        </p:txBody>
      </p:sp>
      <p:sp>
        <p:nvSpPr>
          <p:cNvPr id="3" name="Text Placeholder 2"/>
          <p:cNvSpPr>
            <a:spLocks noGrp="1"/>
          </p:cNvSpPr>
          <p:nvPr>
            <p:ph type="body" sz="quarter" idx="11"/>
          </p:nvPr>
        </p:nvSpPr>
        <p:spPr/>
        <p:txBody>
          <a:bodyPr/>
          <a:lstStyle/>
          <a:p>
            <a:r>
              <a:rPr lang="fr-FR" dirty="0"/>
              <a:t>Quelles sont les bases de </a:t>
            </a:r>
            <a:r>
              <a:rPr lang="fr-FR" dirty="0" smtClean="0"/>
              <a:t>l'acheminement </a:t>
            </a:r>
            <a:r>
              <a:rPr lang="fr-FR" dirty="0"/>
              <a:t>des appels ?</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4861" y="5505450"/>
            <a:ext cx="1958234" cy="1066799"/>
          </a:xfrm>
          <a:prstGeom prst="rect">
            <a:avLst/>
          </a:prstGeom>
        </p:spPr>
      </p:pic>
      <p:sp>
        <p:nvSpPr>
          <p:cNvPr id="5" name="Blue Rounded Rectangle"/>
          <p:cNvSpPr/>
          <p:nvPr/>
        </p:nvSpPr>
        <p:spPr bwMode="auto">
          <a:xfrm>
            <a:off x="347663" y="1648690"/>
            <a:ext cx="11327664" cy="2247807"/>
          </a:xfrm>
          <a:prstGeom prst="roundRect">
            <a:avLst>
              <a:gd name="adj" fmla="val 6104"/>
            </a:avLst>
          </a:prstGeom>
          <a:solidFill>
            <a:schemeClr val="accent2"/>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000000"/>
              </a:solidFill>
              <a:latin typeface="Times New Roman" pitchFamily="18" charset="0"/>
            </a:endParaRPr>
          </a:p>
        </p:txBody>
      </p:sp>
      <p:sp>
        <p:nvSpPr>
          <p:cNvPr id="6" name="TextBox 50"/>
          <p:cNvSpPr txBox="1">
            <a:spLocks noChangeArrowheads="1"/>
          </p:cNvSpPr>
          <p:nvPr/>
        </p:nvSpPr>
        <p:spPr bwMode="auto">
          <a:xfrm>
            <a:off x="366989" y="1921479"/>
            <a:ext cx="1401206" cy="338554"/>
          </a:xfrm>
          <a:prstGeom prst="rect">
            <a:avLst/>
          </a:prstGeom>
          <a:noFill/>
          <a:ln w="9525">
            <a:noFill/>
            <a:miter lim="800000"/>
            <a:headEnd/>
            <a:tailEnd/>
          </a:ln>
        </p:spPr>
        <p:txBody>
          <a:bodyPr wrap="square">
            <a:spAutoFit/>
          </a:bodyPr>
          <a:lstStyle/>
          <a:p>
            <a:pPr algn="ctr"/>
            <a:r>
              <a:rPr lang="fr-FR" sz="1600" b="1" dirty="0">
                <a:solidFill>
                  <a:schemeClr val="bg1"/>
                </a:solidFill>
                <a:latin typeface="Salesforce Sans" panose="020B0505020202020203" pitchFamily="34" charset="0"/>
                <a:cs typeface="Arial" pitchFamily="34" charset="0"/>
              </a:rPr>
              <a:t>Téléphone :</a:t>
            </a:r>
          </a:p>
        </p:txBody>
      </p:sp>
      <p:sp>
        <p:nvSpPr>
          <p:cNvPr id="7" name="Brian Title"/>
          <p:cNvSpPr txBox="1"/>
          <p:nvPr/>
        </p:nvSpPr>
        <p:spPr>
          <a:xfrm>
            <a:off x="525674" y="5242441"/>
            <a:ext cx="1242521" cy="523220"/>
          </a:xfrm>
          <a:prstGeom prst="rect">
            <a:avLst/>
          </a:prstGeom>
          <a:solidFill>
            <a:schemeClr val="bg1"/>
          </a:solidFill>
          <a:ln>
            <a:noFill/>
          </a:ln>
        </p:spPr>
        <p:txBody>
          <a:bodyPr wrap="square" rtlCol="0">
            <a:spAutoFit/>
          </a:bodyPr>
          <a:lstStyle/>
          <a:p>
            <a:r>
              <a:rPr lang="fr-FR" sz="1400" b="1" dirty="0">
                <a:solidFill>
                  <a:srgbClr val="808080">
                    <a:lumMod val="50000"/>
                  </a:srgbClr>
                </a:solidFill>
                <a:latin typeface="Salesforce Sans" panose="020B0505020202020203" pitchFamily="34" charset="0"/>
                <a:cs typeface="Arial" pitchFamily="34" charset="0"/>
              </a:rPr>
              <a:t>Brian Grey</a:t>
            </a:r>
            <a:r>
              <a:rPr lang="fr-FR" sz="1400" dirty="0">
                <a:solidFill>
                  <a:srgbClr val="808080">
                    <a:lumMod val="50000"/>
                  </a:srgbClr>
                </a:solidFill>
                <a:latin typeface="Salesforce Sans" panose="020B0505020202020203" pitchFamily="34" charset="0"/>
                <a:cs typeface="Arial" pitchFamily="34" charset="0"/>
              </a:rPr>
              <a:t/>
            </a:r>
            <a:br>
              <a:rPr lang="fr-FR" sz="1400" dirty="0">
                <a:solidFill>
                  <a:srgbClr val="808080">
                    <a:lumMod val="50000"/>
                  </a:srgbClr>
                </a:solidFill>
                <a:latin typeface="Salesforce Sans" panose="020B0505020202020203" pitchFamily="34" charset="0"/>
                <a:cs typeface="Arial" pitchFamily="34" charset="0"/>
              </a:rPr>
            </a:br>
            <a:r>
              <a:rPr lang="fr-FR" sz="1400" dirty="0">
                <a:solidFill>
                  <a:srgbClr val="808080">
                    <a:lumMod val="50000"/>
                  </a:srgbClr>
                </a:solidFill>
                <a:latin typeface="Salesforce Sans" panose="020B0505020202020203" pitchFamily="34" charset="0"/>
                <a:cs typeface="Arial" pitchFamily="34" charset="0"/>
              </a:rPr>
              <a:t>Client</a:t>
            </a:r>
          </a:p>
        </p:txBody>
      </p:sp>
      <p:pic>
        <p:nvPicPr>
          <p:cNvPr id="8" name="Grey Tech Logo" descr="Grey Technologies Logo.png"/>
          <p:cNvPicPr>
            <a:picLocks noChangeAspect="1"/>
          </p:cNvPicPr>
          <p:nvPr/>
        </p:nvPicPr>
        <p:blipFill>
          <a:blip r:embed="rId5" cstate="print"/>
          <a:stretch>
            <a:fillRect/>
          </a:stretch>
        </p:blipFill>
        <p:spPr>
          <a:xfrm>
            <a:off x="211153" y="5936107"/>
            <a:ext cx="3209207" cy="213420"/>
          </a:xfrm>
          <a:prstGeom prst="rect">
            <a:avLst/>
          </a:prstGeom>
        </p:spPr>
      </p:pic>
      <p:sp>
        <p:nvSpPr>
          <p:cNvPr id="9" name="Text Box 26"/>
          <p:cNvSpPr txBox="1">
            <a:spLocks noChangeArrowheads="1"/>
          </p:cNvSpPr>
          <p:nvPr/>
        </p:nvSpPr>
        <p:spPr bwMode="auto">
          <a:xfrm>
            <a:off x="525674" y="3459269"/>
            <a:ext cx="1802096" cy="43088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fr-FR" sz="2200">
                <a:solidFill>
                  <a:srgbClr val="FFFFFF"/>
                </a:solidFill>
                <a:latin typeface="Salesforce Sans" panose="020B0505020202020203" pitchFamily="34" charset="0"/>
                <a:ea typeface="MS PGothic" pitchFamily="34" charset="-128"/>
              </a:rPr>
              <a:t>Support par téléphone</a:t>
            </a:r>
          </a:p>
        </p:txBody>
      </p:sp>
      <p:sp>
        <p:nvSpPr>
          <p:cNvPr id="10" name="Call options 1,2,3"/>
          <p:cNvSpPr txBox="1">
            <a:spLocks noChangeArrowheads="1"/>
          </p:cNvSpPr>
          <p:nvPr/>
        </p:nvSpPr>
        <p:spPr bwMode="auto">
          <a:xfrm>
            <a:off x="3071475" y="1822902"/>
            <a:ext cx="5093468" cy="919401"/>
          </a:xfrm>
          <a:prstGeom prst="roundRect">
            <a:avLst/>
          </a:prstGeom>
          <a:solidFill>
            <a:srgbClr val="19325C"/>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eaLnBrk="0" fontAlgn="base" hangingPunct="0">
              <a:spcBef>
                <a:spcPct val="0"/>
              </a:spcBef>
              <a:spcAft>
                <a:spcPct val="0"/>
              </a:spcAft>
            </a:pPr>
            <a:r>
              <a:rPr lang="fr-FR" sz="1600" dirty="0">
                <a:solidFill>
                  <a:srgbClr val="FFFFFF"/>
                </a:solidFill>
                <a:latin typeface="Salesforce Sans" panose="020B0505020202020203" pitchFamily="34" charset="0"/>
                <a:ea typeface="MS PGothic" pitchFamily="34" charset="-128"/>
              </a:rPr>
              <a:t>« Appuyer sur 1 pour le Support produit »</a:t>
            </a:r>
          </a:p>
          <a:p>
            <a:pPr eaLnBrk="0" fontAlgn="base" hangingPunct="0">
              <a:spcBef>
                <a:spcPct val="0"/>
              </a:spcBef>
              <a:spcAft>
                <a:spcPct val="0"/>
              </a:spcAft>
            </a:pPr>
            <a:r>
              <a:rPr lang="fr-FR" sz="1600" dirty="0">
                <a:solidFill>
                  <a:srgbClr val="FFFFFF"/>
                </a:solidFill>
                <a:latin typeface="Salesforce Sans" panose="020B0505020202020203" pitchFamily="34" charset="0"/>
                <a:ea typeface="MS PGothic" pitchFamily="34" charset="-128"/>
              </a:rPr>
              <a:t>« Appuyer sur 2 pour les Demandes »</a:t>
            </a:r>
          </a:p>
          <a:p>
            <a:pPr eaLnBrk="0" fontAlgn="base" hangingPunct="0">
              <a:spcBef>
                <a:spcPct val="0"/>
              </a:spcBef>
              <a:spcAft>
                <a:spcPct val="0"/>
              </a:spcAft>
            </a:pPr>
            <a:r>
              <a:rPr lang="fr-FR" sz="1600" dirty="0">
                <a:solidFill>
                  <a:srgbClr val="FFFFFF"/>
                </a:solidFill>
                <a:latin typeface="Salesforce Sans" panose="020B0505020202020203" pitchFamily="34" charset="0"/>
                <a:ea typeface="MS PGothic" pitchFamily="34" charset="-128"/>
              </a:rPr>
              <a:t>« Appuyer sur 3 pour le Support de facturation »</a:t>
            </a:r>
          </a:p>
        </p:txBody>
      </p:sp>
      <p:sp>
        <p:nvSpPr>
          <p:cNvPr id="11" name="Call Routing"/>
          <p:cNvSpPr txBox="1">
            <a:spLocks noChangeArrowheads="1"/>
          </p:cNvSpPr>
          <p:nvPr/>
        </p:nvSpPr>
        <p:spPr bwMode="auto">
          <a:xfrm>
            <a:off x="5417070" y="2859389"/>
            <a:ext cx="2282178" cy="851297"/>
          </a:xfrm>
          <a:prstGeom prst="roundRect">
            <a:avLst/>
          </a:prstGeom>
          <a:solidFill>
            <a:srgbClr val="19325C"/>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eaLnBrk="0" fontAlgn="base" hangingPunct="0">
              <a:spcBef>
                <a:spcPct val="0"/>
              </a:spcBef>
              <a:spcAft>
                <a:spcPct val="0"/>
              </a:spcAft>
            </a:pPr>
            <a:r>
              <a:rPr lang="fr-FR" sz="2200" dirty="0">
                <a:solidFill>
                  <a:srgbClr val="FFFFFF"/>
                </a:solidFill>
                <a:latin typeface="Salesforce Sans" panose="020B0505020202020203" pitchFamily="34" charset="0"/>
                <a:ea typeface="MS PGothic" pitchFamily="34" charset="-128"/>
              </a:rPr>
              <a:t>Acheminement des appels</a:t>
            </a:r>
          </a:p>
        </p:txBody>
      </p:sp>
      <p:grpSp>
        <p:nvGrpSpPr>
          <p:cNvPr id="12" name="SoftPhone"/>
          <p:cNvGrpSpPr/>
          <p:nvPr/>
        </p:nvGrpSpPr>
        <p:grpSpPr>
          <a:xfrm>
            <a:off x="9325354" y="1000501"/>
            <a:ext cx="2660167" cy="4172455"/>
            <a:chOff x="3878980" y="596058"/>
            <a:chExt cx="1959370" cy="3636308"/>
          </a:xfrm>
        </p:grpSpPr>
        <p:pic>
          <p:nvPicPr>
            <p:cNvPr id="13" name="Picture 2"/>
            <p:cNvPicPr>
              <a:picLocks noChangeAspect="1" noChangeArrowheads="1"/>
            </p:cNvPicPr>
            <p:nvPr/>
          </p:nvPicPr>
          <p:blipFill>
            <a:blip r:embed="rId6" cstate="print"/>
            <a:stretch>
              <a:fillRect/>
            </a:stretch>
          </p:blipFill>
          <p:spPr bwMode="auto">
            <a:xfrm>
              <a:off x="3878980" y="596058"/>
              <a:ext cx="1959370" cy="3636308"/>
            </a:xfrm>
            <a:prstGeom prst="rect">
              <a:avLst/>
            </a:prstGeom>
            <a:ln w="6350">
              <a:solidFill>
                <a:schemeClr val="bg1">
                  <a:lumMod val="75000"/>
                </a:schemeClr>
              </a:solidFill>
            </a:ln>
            <a:effectLst>
              <a:outerShdw blurRad="50800" dist="38100" dir="2700000" algn="tl" rotWithShape="0">
                <a:prstClr val="black">
                  <a:alpha val="40000"/>
                </a:prstClr>
              </a:outerShdw>
            </a:effectLst>
          </p:spPr>
        </p:pic>
        <p:sp>
          <p:nvSpPr>
            <p:cNvPr id="14" name="TextBox 13"/>
            <p:cNvSpPr txBox="1"/>
            <p:nvPr/>
          </p:nvSpPr>
          <p:spPr>
            <a:xfrm>
              <a:off x="4713192" y="1958330"/>
              <a:ext cx="872692" cy="171669"/>
            </a:xfrm>
            <a:prstGeom prst="rect">
              <a:avLst/>
            </a:prstGeom>
            <a:solidFill>
              <a:schemeClr val="bg1">
                <a:lumMod val="95000"/>
              </a:schemeClr>
            </a:solidFill>
            <a:ln>
              <a:noFill/>
            </a:ln>
          </p:spPr>
          <p:txBody>
            <a:bodyPr wrap="square" rtlCol="0">
              <a:spAutoFit/>
            </a:bodyPr>
            <a:lstStyle/>
            <a:p>
              <a:pPr marL="223838" indent="-223838"/>
              <a:r>
                <a:rPr lang="fr-FR" sz="800" b="1" u="sng">
                  <a:solidFill>
                    <a:srgbClr val="000000">
                      <a:lumMod val="65000"/>
                      <a:lumOff val="35000"/>
                    </a:srgbClr>
                  </a:solidFill>
                  <a:latin typeface="Salesforce Sans" panose="020B0505020202020203" pitchFamily="34" charset="0"/>
                  <a:cs typeface="Times New Roman" pitchFamily="18" charset="0"/>
                </a:rPr>
                <a:t>Brian Grey</a:t>
              </a:r>
            </a:p>
          </p:txBody>
        </p:sp>
      </p:grpSp>
      <p:pic>
        <p:nvPicPr>
          <p:cNvPr id="15" name="AW Computing logo" descr="Z:\Graphics\Logos\Fake Company Logos\AW Computing\AW Computing Logo - Blue.png"/>
          <p:cNvPicPr>
            <a:picLocks noChangeAspect="1" noChangeArrowheads="1"/>
          </p:cNvPicPr>
          <p:nvPr/>
        </p:nvPicPr>
        <p:blipFill>
          <a:blip r:embed="rId7" cstate="print"/>
          <a:srcRect/>
          <a:stretch>
            <a:fillRect/>
          </a:stretch>
        </p:blipFill>
        <p:spPr bwMode="auto">
          <a:xfrm>
            <a:off x="8452122" y="6065594"/>
            <a:ext cx="1014010" cy="519146"/>
          </a:xfrm>
          <a:prstGeom prst="rect">
            <a:avLst/>
          </a:prstGeom>
          <a:noFill/>
        </p:spPr>
      </p:pic>
      <p:grpSp>
        <p:nvGrpSpPr>
          <p:cNvPr id="16" name="Telephony System"/>
          <p:cNvGrpSpPr/>
          <p:nvPr/>
        </p:nvGrpSpPr>
        <p:grpSpPr>
          <a:xfrm>
            <a:off x="4243754" y="2609082"/>
            <a:ext cx="1255323" cy="1501598"/>
            <a:chOff x="3086024" y="2633796"/>
            <a:chExt cx="1255323" cy="1501598"/>
          </a:xfrm>
        </p:grpSpPr>
        <p:pic>
          <p:nvPicPr>
            <p:cNvPr id="17" name="Picture 27"/>
            <p:cNvPicPr>
              <a:picLocks noChangeAspect="1" noChangeArrowheads="1"/>
            </p:cNvPicPr>
            <p:nvPr>
              <p:custDataLst>
                <p:tags r:id="rId1"/>
              </p:custDataLst>
            </p:nvPr>
          </p:nvPicPr>
          <p:blipFill>
            <a:blip r:embed="rId8" cstate="print"/>
            <a:stretch>
              <a:fillRect/>
            </a:stretch>
          </p:blipFill>
          <p:spPr bwMode="auto">
            <a:xfrm>
              <a:off x="3103848" y="2633796"/>
              <a:ext cx="1237499" cy="150159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8" name="Rectangle 3"/>
            <p:cNvSpPr txBox="1">
              <a:spLocks noChangeArrowheads="1"/>
            </p:cNvSpPr>
            <p:nvPr/>
          </p:nvSpPr>
          <p:spPr bwMode="auto">
            <a:xfrm>
              <a:off x="3086024" y="3473343"/>
              <a:ext cx="1197280" cy="4713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lnSpc>
                  <a:spcPct val="80000"/>
                </a:lnSpc>
                <a:spcAft>
                  <a:spcPct val="0"/>
                </a:spcAft>
                <a:defRPr/>
              </a:pPr>
              <a:r>
                <a:rPr lang="fr-FR" sz="1400" b="1" dirty="0">
                  <a:solidFill>
                    <a:srgbClr val="000000"/>
                  </a:solidFill>
                  <a:effectLst>
                    <a:glow rad="101600">
                      <a:srgbClr val="FFFFFF">
                        <a:alpha val="60000"/>
                      </a:srgbClr>
                    </a:glow>
                  </a:effectLst>
                  <a:latin typeface="Salesforce Sans" panose="020B0505020202020203" pitchFamily="34" charset="0"/>
                  <a:cs typeface="Arial" pitchFamily="34" charset="0"/>
                </a:rPr>
                <a:t>Système de </a:t>
              </a:r>
            </a:p>
            <a:p>
              <a:pPr algn="ctr" fontAlgn="base">
                <a:lnSpc>
                  <a:spcPct val="80000"/>
                </a:lnSpc>
                <a:spcAft>
                  <a:spcPct val="0"/>
                </a:spcAft>
                <a:defRPr/>
              </a:pPr>
              <a:r>
                <a:rPr lang="fr-FR" sz="1400" b="1" dirty="0">
                  <a:solidFill>
                    <a:srgbClr val="000000"/>
                  </a:solidFill>
                  <a:effectLst>
                    <a:glow rad="101600">
                      <a:srgbClr val="FFFFFF">
                        <a:alpha val="60000"/>
                      </a:srgbClr>
                    </a:glow>
                  </a:effectLst>
                  <a:latin typeface="Salesforce Sans" panose="020B0505020202020203" pitchFamily="34" charset="0"/>
                  <a:cs typeface="Arial" pitchFamily="34" charset="0"/>
                </a:rPr>
                <a:t>téléphonie</a:t>
              </a:r>
            </a:p>
          </p:txBody>
        </p:sp>
      </p:grpSp>
      <p:sp>
        <p:nvSpPr>
          <p:cNvPr id="19" name="CTI Adapter"/>
          <p:cNvSpPr/>
          <p:nvPr/>
        </p:nvSpPr>
        <p:spPr bwMode="auto">
          <a:xfrm>
            <a:off x="10686799" y="5078521"/>
            <a:ext cx="1120588" cy="1102659"/>
          </a:xfrm>
          <a:prstGeom prst="ellipse">
            <a:avLst/>
          </a:prstGeom>
          <a:solidFill>
            <a:schemeClr val="accent2">
              <a:lumMod val="60000"/>
              <a:lumOff val="40000"/>
            </a:schemeClr>
          </a:solidFill>
          <a:ln w="57150" cap="flat" cmpd="sng" algn="ctr">
            <a:solidFill>
              <a:schemeClr val="accent1">
                <a:lumMod val="50000"/>
              </a:schemeClr>
            </a:solidFill>
            <a:prstDash val="sysDash"/>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fr-FR" dirty="0">
                <a:solidFill>
                  <a:srgbClr val="FFFFFF"/>
                </a:solidFill>
                <a:latin typeface="Salesforce Sans" panose="020B0505020202020203" pitchFamily="34" charset="0"/>
                <a:cs typeface="Arial" pitchFamily="34" charset="0"/>
              </a:rPr>
              <a:t>CTI</a:t>
            </a:r>
          </a:p>
        </p:txBody>
      </p:sp>
      <p:sp>
        <p:nvSpPr>
          <p:cNvPr id="20" name="Flowchart: Merge 19"/>
          <p:cNvSpPr/>
          <p:nvPr/>
        </p:nvSpPr>
        <p:spPr bwMode="auto">
          <a:xfrm>
            <a:off x="9669010" y="3634103"/>
            <a:ext cx="2084294" cy="2164977"/>
          </a:xfrm>
          <a:prstGeom prst="flowChartMerge">
            <a:avLst/>
          </a:prstGeom>
          <a:gradFill>
            <a:gsLst>
              <a:gs pos="0">
                <a:schemeClr val="tx1">
                  <a:alpha val="32000"/>
                </a:schemeClr>
              </a:gs>
              <a:gs pos="100000">
                <a:schemeClr val="bg2">
                  <a:alpha val="20000"/>
                </a:schemeClr>
              </a:gs>
            </a:gsLst>
            <a:lin ang="5400000" scaled="0"/>
          </a:gra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dirty="0">
              <a:solidFill>
                <a:srgbClr val="000000"/>
              </a:solidFill>
              <a:latin typeface="Salesforce Sans" panose="020B0505020202020203" pitchFamily="34" charset="0"/>
            </a:endParaRPr>
          </a:p>
        </p:txBody>
      </p:sp>
      <p:sp>
        <p:nvSpPr>
          <p:cNvPr id="21" name="Caller info"/>
          <p:cNvSpPr txBox="1">
            <a:spLocks noChangeArrowheads="1"/>
          </p:cNvSpPr>
          <p:nvPr/>
        </p:nvSpPr>
        <p:spPr bwMode="auto">
          <a:xfrm>
            <a:off x="9153144" y="2781494"/>
            <a:ext cx="2969382" cy="919401"/>
          </a:xfrm>
          <a:prstGeom prst="roundRect">
            <a:avLst/>
          </a:prstGeom>
          <a:solidFill>
            <a:srgbClr val="19325C"/>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eaLnBrk="0" fontAlgn="base" hangingPunct="0">
              <a:spcBef>
                <a:spcPct val="0"/>
              </a:spcBef>
              <a:spcAft>
                <a:spcPct val="0"/>
              </a:spcAft>
              <a:buFont typeface="Wingdings" pitchFamily="2" charset="2"/>
              <a:buChar char="ü"/>
            </a:pPr>
            <a:r>
              <a:rPr lang="fr-FR" sz="1600" spc="-20" dirty="0">
                <a:solidFill>
                  <a:srgbClr val="FFFFFF"/>
                </a:solidFill>
                <a:latin typeface="Salesforce Sans" panose="020B0505020202020203" pitchFamily="34" charset="0"/>
                <a:ea typeface="MS PGothic" pitchFamily="34" charset="-128"/>
              </a:rPr>
              <a:t>Identification de </a:t>
            </a:r>
            <a:r>
              <a:rPr lang="fr-FR" sz="1600" spc="-20" dirty="0" smtClean="0">
                <a:solidFill>
                  <a:srgbClr val="FFFFFF"/>
                </a:solidFill>
                <a:latin typeface="Salesforce Sans" panose="020B0505020202020203" pitchFamily="34" charset="0"/>
                <a:ea typeface="MS PGothic" pitchFamily="34" charset="-128"/>
              </a:rPr>
              <a:t>l'appelant</a:t>
            </a:r>
            <a:endParaRPr lang="fr-FR" sz="1600" spc="-20" dirty="0">
              <a:solidFill>
                <a:srgbClr val="FFFFFF"/>
              </a:solidFill>
              <a:latin typeface="Salesforce Sans" panose="020B0505020202020203" pitchFamily="34" charset="0"/>
              <a:ea typeface="MS PGothic" pitchFamily="34" charset="-128"/>
            </a:endParaRPr>
          </a:p>
          <a:p>
            <a:pPr eaLnBrk="0" fontAlgn="base" hangingPunct="0">
              <a:spcBef>
                <a:spcPct val="0"/>
              </a:spcBef>
              <a:spcAft>
                <a:spcPct val="0"/>
              </a:spcAft>
              <a:buFont typeface="Wingdings" pitchFamily="2" charset="2"/>
              <a:buChar char="ü"/>
            </a:pPr>
            <a:r>
              <a:rPr lang="fr-FR" sz="1600" spc="-20" dirty="0">
                <a:solidFill>
                  <a:srgbClr val="FFFFFF"/>
                </a:solidFill>
                <a:latin typeface="Salesforce Sans" panose="020B0505020202020203" pitchFamily="34" charset="0"/>
                <a:ea typeface="MS PGothic" pitchFamily="34" charset="-128"/>
              </a:rPr>
              <a:t>Informations sur le compte</a:t>
            </a:r>
          </a:p>
          <a:p>
            <a:pPr eaLnBrk="0" fontAlgn="base" hangingPunct="0">
              <a:spcBef>
                <a:spcPct val="0"/>
              </a:spcBef>
              <a:spcAft>
                <a:spcPct val="0"/>
              </a:spcAft>
              <a:buFont typeface="Wingdings" pitchFamily="2" charset="2"/>
              <a:buChar char="ü"/>
            </a:pPr>
            <a:r>
              <a:rPr lang="fr-FR" sz="1600" spc="-20" dirty="0">
                <a:solidFill>
                  <a:srgbClr val="FFFFFF"/>
                </a:solidFill>
                <a:latin typeface="Salesforce Sans" panose="020B0505020202020203" pitchFamily="34" charset="0"/>
                <a:ea typeface="MS PGothic" pitchFamily="34" charset="-128"/>
              </a:rPr>
              <a:t>Informations sur le contact</a:t>
            </a:r>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1153" y="913811"/>
            <a:ext cx="950897" cy="950897"/>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3121" y="2476500"/>
            <a:ext cx="987941" cy="987941"/>
          </a:xfrm>
          <a:prstGeom prst="rect">
            <a:avLst/>
          </a:prstGeom>
        </p:spPr>
      </p:pic>
      <p:pic>
        <p:nvPicPr>
          <p:cNvPr id="26" name="Picture 25"/>
          <p:cNvPicPr>
            <a:picLocks noChangeAspect="1"/>
          </p:cNvPicPr>
          <p:nvPr/>
        </p:nvPicPr>
        <p:blipFill rotWithShape="1">
          <a:blip r:embed="rId11" cstate="print">
            <a:extLst>
              <a:ext uri="{28A0092B-C50C-407E-A947-70E740481C1C}">
                <a14:useLocalDpi xmlns:a14="http://schemas.microsoft.com/office/drawing/2010/main" val="0"/>
              </a:ext>
            </a:extLst>
          </a:blip>
          <a:srcRect r="-7363" b="67149"/>
          <a:stretch/>
        </p:blipFill>
        <p:spPr>
          <a:xfrm>
            <a:off x="8333890" y="4939553"/>
            <a:ext cx="1428518" cy="1078359"/>
          </a:xfrm>
          <a:prstGeom prst="flowChartConnector">
            <a:avLst/>
          </a:prstGeom>
        </p:spPr>
      </p:pic>
      <p:pic>
        <p:nvPicPr>
          <p:cNvPr id="27" name="Picture 26"/>
          <p:cNvPicPr>
            <a:picLocks noChangeAspect="1"/>
          </p:cNvPicPr>
          <p:nvPr/>
        </p:nvPicPr>
        <p:blipFill rotWithShape="1">
          <a:blip r:embed="rId12" cstate="print">
            <a:extLst>
              <a:ext uri="{28A0092B-C50C-407E-A947-70E740481C1C}">
                <a14:useLocalDpi xmlns:a14="http://schemas.microsoft.com/office/drawing/2010/main" val="0"/>
              </a:ext>
            </a:extLst>
          </a:blip>
          <a:srcRect r="1878" b="62023"/>
          <a:stretch/>
        </p:blipFill>
        <p:spPr>
          <a:xfrm>
            <a:off x="570401" y="4120217"/>
            <a:ext cx="1011090" cy="1086920"/>
          </a:xfrm>
          <a:prstGeom prst="flowChartConnector">
            <a:avLst/>
          </a:prstGeom>
        </p:spPr>
      </p:pic>
    </p:spTree>
    <p:extLst>
      <p:ext uri="{BB962C8B-B14F-4D97-AF65-F5344CB8AC3E}">
        <p14:creationId xmlns:p14="http://schemas.microsoft.com/office/powerpoint/2010/main" val="2136111297"/>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467</a:t>
            </a:fld>
            <a:endParaRPr lang="en-US" smtClean="0"/>
          </a:p>
        </p:txBody>
      </p:sp>
      <p:sp>
        <p:nvSpPr>
          <p:cNvPr id="3" name="Text Placeholder 2"/>
          <p:cNvSpPr>
            <a:spLocks noGrp="1"/>
          </p:cNvSpPr>
          <p:nvPr>
            <p:ph type="body" sz="quarter" idx="11"/>
          </p:nvPr>
        </p:nvSpPr>
        <p:spPr/>
        <p:txBody>
          <a:bodyPr/>
          <a:lstStyle/>
          <a:p>
            <a:r>
              <a:rPr lang="fr-FR" dirty="0"/>
              <a:t>Quelles sont les capacités de l'Open CTI ?</a:t>
            </a:r>
          </a:p>
        </p:txBody>
      </p:sp>
      <p:sp>
        <p:nvSpPr>
          <p:cNvPr id="4" name="Text Placeholder 3"/>
          <p:cNvSpPr>
            <a:spLocks noGrp="1"/>
          </p:cNvSpPr>
          <p:nvPr>
            <p:ph type="body" sz="quarter" idx="12"/>
          </p:nvPr>
        </p:nvSpPr>
        <p:spPr>
          <a:xfrm>
            <a:off x="455732" y="1349082"/>
            <a:ext cx="6621723" cy="4362240"/>
          </a:xfrm>
        </p:spPr>
        <p:txBody>
          <a:bodyPr/>
          <a:lstStyle/>
          <a:p>
            <a:pPr>
              <a:lnSpc>
                <a:spcPct val="100000"/>
              </a:lnSpc>
              <a:spcBef>
                <a:spcPts val="300"/>
              </a:spcBef>
            </a:pPr>
            <a:r>
              <a:rPr lang="fr-FR" sz="1800" b="1" dirty="0"/>
              <a:t>Les agents de support peuvent :</a:t>
            </a:r>
          </a:p>
          <a:p>
            <a:pPr lvl="1">
              <a:lnSpc>
                <a:spcPct val="100000"/>
              </a:lnSpc>
              <a:spcBef>
                <a:spcPts val="300"/>
              </a:spcBef>
            </a:pPr>
            <a:r>
              <a:rPr lang="fr-FR" sz="1800" dirty="0"/>
              <a:t>Recevoir un affichage automatique des appels entrants.</a:t>
            </a:r>
          </a:p>
          <a:p>
            <a:pPr lvl="1">
              <a:lnSpc>
                <a:spcPct val="100000"/>
              </a:lnSpc>
              <a:spcBef>
                <a:spcPts val="300"/>
              </a:spcBef>
            </a:pPr>
            <a:r>
              <a:rPr lang="fr-FR" sz="1800" spc="-20" dirty="0"/>
              <a:t>Utiliser les fonctionnalités intégrées de contrôle des appels.</a:t>
            </a:r>
          </a:p>
          <a:p>
            <a:pPr lvl="1">
              <a:lnSpc>
                <a:spcPct val="100000"/>
              </a:lnSpc>
              <a:spcBef>
                <a:spcPts val="300"/>
              </a:spcBef>
            </a:pPr>
            <a:r>
              <a:rPr lang="fr-FR" sz="1800" dirty="0"/>
              <a:t>Cliquer sur les chiffres pour émettre des appels sortants.</a:t>
            </a:r>
          </a:p>
          <a:p>
            <a:pPr lvl="1">
              <a:lnSpc>
                <a:spcPct val="100000"/>
              </a:lnSpc>
              <a:spcBef>
                <a:spcPts val="300"/>
              </a:spcBef>
            </a:pPr>
            <a:r>
              <a:rPr lang="fr-FR" sz="1800" dirty="0"/>
              <a:t>Afficher automatiquement les remarques et les heures des appels.</a:t>
            </a:r>
          </a:p>
          <a:p>
            <a:pPr>
              <a:lnSpc>
                <a:spcPct val="100000"/>
              </a:lnSpc>
              <a:spcBef>
                <a:spcPts val="1200"/>
              </a:spcBef>
            </a:pPr>
            <a:r>
              <a:rPr lang="fr-FR" sz="1800" b="1" dirty="0"/>
              <a:t>Les administrateurs peuvent :</a:t>
            </a:r>
          </a:p>
          <a:p>
            <a:pPr lvl="1">
              <a:lnSpc>
                <a:spcPct val="100000"/>
              </a:lnSpc>
              <a:spcBef>
                <a:spcPts val="300"/>
              </a:spcBef>
            </a:pPr>
            <a:r>
              <a:rPr lang="fr-FR" sz="1800" dirty="0"/>
              <a:t>Personnaliser les présentations de page Open CTI pour </a:t>
            </a:r>
            <a:r>
              <a:rPr lang="pl-PL" sz="1800" dirty="0" smtClean="0"/>
              <a:t/>
            </a:r>
            <a:br>
              <a:rPr lang="pl-PL" sz="1800" dirty="0" smtClean="0"/>
            </a:br>
            <a:r>
              <a:rPr lang="fr-FR" sz="1800" dirty="0" smtClean="0"/>
              <a:t>les </a:t>
            </a:r>
            <a:r>
              <a:rPr lang="fr-FR" sz="1800" dirty="0"/>
              <a:t>appels entrants, sortants, et internes.</a:t>
            </a:r>
          </a:p>
          <a:p>
            <a:pPr lvl="1">
              <a:lnSpc>
                <a:spcPct val="100000"/>
              </a:lnSpc>
              <a:spcBef>
                <a:spcPts val="300"/>
              </a:spcBef>
            </a:pPr>
            <a:r>
              <a:rPr lang="fr-FR" sz="1800" spc="-20" dirty="0"/>
              <a:t>Définir quel enregistrement apparaît pour un appel entrant.</a:t>
            </a:r>
          </a:p>
          <a:p>
            <a:pPr lvl="1">
              <a:lnSpc>
                <a:spcPct val="100000"/>
              </a:lnSpc>
              <a:spcBef>
                <a:spcPts val="300"/>
              </a:spcBef>
            </a:pPr>
            <a:r>
              <a:rPr lang="fr-FR" sz="1800" dirty="0"/>
              <a:t>Attribuer des présentations de page Open CTI aux utilisateurs.</a:t>
            </a:r>
          </a:p>
          <a:p>
            <a:pPr lvl="1">
              <a:lnSpc>
                <a:spcPct val="100000"/>
              </a:lnSpc>
              <a:spcBef>
                <a:spcPts val="300"/>
              </a:spcBef>
            </a:pPr>
            <a:r>
              <a:rPr lang="fr-FR" sz="1800" dirty="0"/>
              <a:t>Ajouter des numéros de téléphone pour appeler les annuaires des centres d'appel.</a:t>
            </a:r>
          </a:p>
        </p:txBody>
      </p:sp>
      <p:grpSp>
        <p:nvGrpSpPr>
          <p:cNvPr id="10" name="Group 9"/>
          <p:cNvGrpSpPr/>
          <p:nvPr/>
        </p:nvGrpSpPr>
        <p:grpSpPr>
          <a:xfrm>
            <a:off x="113208" y="5766866"/>
            <a:ext cx="402199" cy="324907"/>
            <a:chOff x="520156" y="1439382"/>
            <a:chExt cx="402199" cy="324907"/>
          </a:xfrm>
        </p:grpSpPr>
        <p:sp>
          <p:nvSpPr>
            <p:cNvPr id="11"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7" name="Picture 16"/>
          <p:cNvPicPr>
            <a:picLocks noChangeAspect="1"/>
          </p:cNvPicPr>
          <p:nvPr/>
        </p:nvPicPr>
        <p:blipFill>
          <a:blip r:embed="rId3" cstate="print"/>
          <a:stretch>
            <a:fillRect/>
          </a:stretch>
        </p:blipFill>
        <p:spPr>
          <a:xfrm>
            <a:off x="6971888" y="1861456"/>
            <a:ext cx="5320696" cy="2710543"/>
          </a:xfrm>
          <a:prstGeom prst="rect">
            <a:avLst/>
          </a:prstGeom>
        </p:spPr>
      </p:pic>
      <p:sp>
        <p:nvSpPr>
          <p:cNvPr id="18" name="TextBox 17"/>
          <p:cNvSpPr txBox="1"/>
          <p:nvPr/>
        </p:nvSpPr>
        <p:spPr>
          <a:xfrm>
            <a:off x="564072" y="5719095"/>
            <a:ext cx="11530693" cy="1154162"/>
          </a:xfrm>
          <a:prstGeom prst="rect">
            <a:avLst/>
          </a:prstGeom>
          <a:noFill/>
          <a:ln>
            <a:noFill/>
          </a:ln>
        </p:spPr>
        <p:txBody>
          <a:bodyPr wrap="square" rtlCol="0">
            <a:spAutoFit/>
          </a:bodyPr>
          <a:lstStyle/>
          <a:p>
            <a:pPr>
              <a:lnSpc>
                <a:spcPct val="100000"/>
              </a:lnSpc>
            </a:pPr>
            <a:r>
              <a:rPr lang="fr-FR" sz="2300" dirty="0">
                <a:solidFill>
                  <a:srgbClr val="002060"/>
                </a:solidFill>
              </a:rPr>
              <a:t>Remarque : la manière dont </a:t>
            </a:r>
            <a:r>
              <a:rPr lang="fr-FR" sz="2300" dirty="0" smtClean="0">
                <a:solidFill>
                  <a:srgbClr val="002060"/>
                </a:solidFill>
              </a:rPr>
              <a:t>vous </a:t>
            </a:r>
            <a:r>
              <a:rPr lang="fr-FR" sz="2300" dirty="0">
                <a:solidFill>
                  <a:srgbClr val="002060"/>
                </a:solidFill>
              </a:rPr>
              <a:t>mettez en œuvre Open CTI dépend de votre interface utilisateur </a:t>
            </a:r>
            <a:r>
              <a:rPr lang="fr-FR" sz="2300" dirty="0" err="1">
                <a:solidFill>
                  <a:srgbClr val="002060"/>
                </a:solidFill>
              </a:rPr>
              <a:t>org</a:t>
            </a:r>
            <a:r>
              <a:rPr lang="fr-FR" sz="2300" dirty="0">
                <a:solidFill>
                  <a:srgbClr val="002060"/>
                </a:solidFill>
              </a:rPr>
              <a:t>. Il existe des API Open CTI différents pour </a:t>
            </a:r>
            <a:r>
              <a:rPr lang="fr-FR" sz="2300" dirty="0" err="1">
                <a:solidFill>
                  <a:srgbClr val="002060"/>
                </a:solidFill>
              </a:rPr>
              <a:t>Salesforce</a:t>
            </a:r>
            <a:r>
              <a:rPr lang="fr-FR" sz="2300" dirty="0">
                <a:solidFill>
                  <a:srgbClr val="002060"/>
                </a:solidFill>
              </a:rPr>
              <a:t> </a:t>
            </a:r>
            <a:r>
              <a:rPr lang="fr-FR" sz="2300" dirty="0" err="1">
                <a:solidFill>
                  <a:srgbClr val="002060"/>
                </a:solidFill>
              </a:rPr>
              <a:t>Classic</a:t>
            </a:r>
            <a:r>
              <a:rPr lang="fr-FR" sz="2300" dirty="0">
                <a:solidFill>
                  <a:srgbClr val="002060"/>
                </a:solidFill>
              </a:rPr>
              <a:t> et Lightning </a:t>
            </a:r>
            <a:r>
              <a:rPr lang="fr-FR" sz="2300" dirty="0" err="1">
                <a:solidFill>
                  <a:srgbClr val="002060"/>
                </a:solidFill>
              </a:rPr>
              <a:t>Experience</a:t>
            </a:r>
            <a:r>
              <a:rPr lang="fr-FR" sz="2300" dirty="0">
                <a:solidFill>
                  <a:srgbClr val="002060"/>
                </a:solidFill>
              </a:rPr>
              <a:t>. </a:t>
            </a:r>
          </a:p>
        </p:txBody>
      </p:sp>
    </p:spTree>
    <p:extLst>
      <p:ext uri="{BB962C8B-B14F-4D97-AF65-F5344CB8AC3E}">
        <p14:creationId xmlns:p14="http://schemas.microsoft.com/office/powerpoint/2010/main" val="1518673826"/>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FD02D3-6C23-404C-A7B3-DAB79F5D63D7}" type="slidenum">
              <a:rPr kumimoji="0" lang="en-US" sz="1100" b="0" i="0" u="none" strike="noStrike" kern="1200" cap="none" spc="0" normalizeH="0" baseline="0" noProof="0" smtClean="0">
                <a:ln>
                  <a:noFill/>
                </a:ln>
                <a:solidFill>
                  <a:srgbClr val="19325C"/>
                </a:solidFill>
                <a:effectLst/>
                <a:uLnTx/>
                <a:uFillTx/>
                <a:latin typeface="Salesforce Sans" panose="020B0505020202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468</a:t>
            </a:fld>
            <a:endParaRPr kumimoji="0" lang="en-US" sz="1100" b="0" i="0" u="none" strike="noStrike" kern="1200" cap="none" spc="0" normalizeH="0" baseline="0" noProof="0" smtClean="0">
              <a:ln>
                <a:noFill/>
              </a:ln>
              <a:solidFill>
                <a:srgbClr val="19325C"/>
              </a:solidFill>
              <a:effectLst/>
              <a:uLnTx/>
              <a:uFillTx/>
              <a:latin typeface="Salesforce Sans" panose="020B0505020202020203" pitchFamily="34" charset="0"/>
              <a:ea typeface="+mn-ea"/>
              <a:cs typeface="+mn-cs"/>
            </a:endParaRPr>
          </a:p>
        </p:txBody>
      </p:sp>
      <p:sp>
        <p:nvSpPr>
          <p:cNvPr id="3" name="Text Placeholder 2"/>
          <p:cNvSpPr>
            <a:spLocks noGrp="1"/>
          </p:cNvSpPr>
          <p:nvPr>
            <p:ph type="body" sz="quarter" idx="11"/>
          </p:nvPr>
        </p:nvSpPr>
        <p:spPr/>
        <p:txBody>
          <a:bodyPr/>
          <a:lstStyle/>
          <a:p>
            <a:r>
              <a:rPr lang="fr-FR" dirty="0"/>
              <a:t>Qu'est-ce que la </a:t>
            </a:r>
            <a:r>
              <a:rPr lang="fr-FR" dirty="0" err="1"/>
              <a:t>Salesforce</a:t>
            </a:r>
            <a:r>
              <a:rPr lang="fr-FR" dirty="0"/>
              <a:t> Console de service ?</a:t>
            </a:r>
          </a:p>
        </p:txBody>
      </p:sp>
      <p:pic>
        <p:nvPicPr>
          <p:cNvPr id="30" name="Picture 29"/>
          <p:cNvPicPr>
            <a:picLocks noChangeAspect="1"/>
          </p:cNvPicPr>
          <p:nvPr/>
        </p:nvPicPr>
        <p:blipFill>
          <a:blip r:embed="rId3" cstate="print"/>
          <a:stretch>
            <a:fillRect/>
          </a:stretch>
        </p:blipFill>
        <p:spPr>
          <a:xfrm>
            <a:off x="455733" y="1091384"/>
            <a:ext cx="11332613" cy="5567857"/>
          </a:xfrm>
          <a:prstGeom prst="rect">
            <a:avLst/>
          </a:prstGeom>
        </p:spPr>
      </p:pic>
      <p:sp>
        <p:nvSpPr>
          <p:cNvPr id="6" name="Rounded Rectangular Callout 7">
            <a:extLst>
              <a:ext uri="{FF2B5EF4-FFF2-40B4-BE49-F238E27FC236}">
                <a16:creationId xmlns:a16="http://schemas.microsoft.com/office/drawing/2014/main" xmlns="" id="{DB532BA9-6CC1-49C8-A197-1667D4D10A5F}"/>
              </a:ext>
            </a:extLst>
          </p:cNvPr>
          <p:cNvSpPr/>
          <p:nvPr/>
        </p:nvSpPr>
        <p:spPr bwMode="auto">
          <a:xfrm>
            <a:off x="4953828" y="1164070"/>
            <a:ext cx="2226337" cy="329321"/>
          </a:xfrm>
          <a:prstGeom prst="wedgeRoundRectCallout">
            <a:avLst>
              <a:gd name="adj1" fmla="val 19421"/>
              <a:gd name="adj2" fmla="val 86990"/>
              <a:gd name="adj3" fmla="val 16667"/>
            </a:avLst>
          </a:prstGeom>
          <a:solidFill>
            <a:schemeClr val="accent6"/>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a:ln>
                  <a:noFill/>
                </a:ln>
                <a:solidFill>
                  <a:schemeClr val="bg1"/>
                </a:solidFill>
                <a:effectLst>
                  <a:outerShdw blurRad="38100" dist="38100" dir="2700000" algn="tl">
                    <a:srgbClr val="000000">
                      <a:alpha val="43137"/>
                    </a:srgbClr>
                  </a:outerShdw>
                </a:effectLst>
                <a:latin typeface="Salesforce Sans" panose="020B0505020202020203" pitchFamily="34" charset="0"/>
              </a:rPr>
              <a:t>Un onglet primaire</a:t>
            </a:r>
          </a:p>
        </p:txBody>
      </p:sp>
      <p:sp>
        <p:nvSpPr>
          <p:cNvPr id="7" name="Rounded Rectangular Callout 10">
            <a:extLst>
              <a:ext uri="{FF2B5EF4-FFF2-40B4-BE49-F238E27FC236}">
                <a16:creationId xmlns:a16="http://schemas.microsoft.com/office/drawing/2014/main" xmlns="" id="{4973665B-4DF5-46A3-AE29-9B25ACF1DC85}"/>
              </a:ext>
            </a:extLst>
          </p:cNvPr>
          <p:cNvSpPr/>
          <p:nvPr/>
        </p:nvSpPr>
        <p:spPr bwMode="auto">
          <a:xfrm>
            <a:off x="2886481" y="2152247"/>
            <a:ext cx="2909429" cy="301703"/>
          </a:xfrm>
          <a:prstGeom prst="wedgeRoundRectCallout">
            <a:avLst>
              <a:gd name="adj1" fmla="val -55124"/>
              <a:gd name="adj2" fmla="val -32309"/>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a:ln>
                  <a:noFill/>
                </a:ln>
                <a:solidFill>
                  <a:schemeClr val="bg1"/>
                </a:solidFill>
                <a:effectLst>
                  <a:outerShdw blurRad="38100" dist="38100" dir="2700000" algn="tl">
                    <a:srgbClr val="000000">
                      <a:alpha val="43137"/>
                    </a:srgbClr>
                  </a:outerShdw>
                </a:effectLst>
                <a:latin typeface="Salesforce Sans" panose="020B0505020202020203" pitchFamily="34" charset="0"/>
              </a:rPr>
              <a:t>Sous-onglets du primaire</a:t>
            </a:r>
          </a:p>
        </p:txBody>
      </p:sp>
      <p:grpSp>
        <p:nvGrpSpPr>
          <p:cNvPr id="8" name="Group 7">
            <a:extLst>
              <a:ext uri="{FF2B5EF4-FFF2-40B4-BE49-F238E27FC236}">
                <a16:creationId xmlns:a16="http://schemas.microsoft.com/office/drawing/2014/main" xmlns="" id="{9CAE8D49-CEB9-400C-A268-C5AD1CE89916}"/>
              </a:ext>
            </a:extLst>
          </p:cNvPr>
          <p:cNvGrpSpPr/>
          <p:nvPr/>
        </p:nvGrpSpPr>
        <p:grpSpPr>
          <a:xfrm>
            <a:off x="1511227" y="2628695"/>
            <a:ext cx="1772994" cy="944959"/>
            <a:chOff x="2460812" y="2167889"/>
            <a:chExt cx="1555687" cy="769753"/>
          </a:xfrm>
          <a:solidFill>
            <a:srgbClr val="FF00FF"/>
          </a:solidFill>
          <a:effectLst>
            <a:outerShdw blurRad="50800" dist="38100" dir="2700000" algn="tl" rotWithShape="0">
              <a:prstClr val="black">
                <a:alpha val="40000"/>
              </a:prstClr>
            </a:outerShdw>
          </a:effectLst>
        </p:grpSpPr>
        <p:sp>
          <p:nvSpPr>
            <p:cNvPr id="9" name="Isosceles Triangle 8">
              <a:extLst>
                <a:ext uri="{FF2B5EF4-FFF2-40B4-BE49-F238E27FC236}">
                  <a16:creationId xmlns:a16="http://schemas.microsoft.com/office/drawing/2014/main" xmlns="" id="{9BE58D18-5505-43F1-8761-40DCC2D70519}"/>
                </a:ext>
              </a:extLst>
            </p:cNvPr>
            <p:cNvSpPr/>
            <p:nvPr/>
          </p:nvSpPr>
          <p:spPr bwMode="auto">
            <a:xfrm>
              <a:off x="2655570" y="2167889"/>
              <a:ext cx="287274" cy="123825"/>
            </a:xfrm>
            <a:prstGeom prst="triangle">
              <a:avLst/>
            </a:prstGeom>
            <a:grp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10" name="Rounded Rectangle 16">
              <a:extLst>
                <a:ext uri="{FF2B5EF4-FFF2-40B4-BE49-F238E27FC236}">
                  <a16:creationId xmlns:a16="http://schemas.microsoft.com/office/drawing/2014/main" xmlns="" id="{7FBCA25C-95CE-4DA3-9BF8-DFD6F79DB619}"/>
                </a:ext>
              </a:extLst>
            </p:cNvPr>
            <p:cNvSpPr/>
            <p:nvPr/>
          </p:nvSpPr>
          <p:spPr bwMode="auto">
            <a:xfrm>
              <a:off x="2460812" y="2237887"/>
              <a:ext cx="1555687" cy="699755"/>
            </a:xfrm>
            <a:prstGeom prst="roundRect">
              <a:avLst/>
            </a:prstGeom>
            <a:grpFill/>
            <a:ln w="38100"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algn="ctr"/>
              <a:r>
                <a:rPr lang="fr-FR" sz="1800" dirty="0">
                  <a:solidFill>
                    <a:schemeClr val="bg1"/>
                  </a:solidFill>
                  <a:effectLst>
                    <a:outerShdw blurRad="38100" dist="38100" dir="2700000" algn="tl">
                      <a:srgbClr val="000000">
                        <a:alpha val="43137"/>
                      </a:srgbClr>
                    </a:outerShdw>
                  </a:effectLst>
                  <a:latin typeface="Salesforce Sans" panose="020B0505020202020203" pitchFamily="34" charset="0"/>
                </a:rPr>
                <a:t>Composant personnalisé de la console</a:t>
              </a:r>
            </a:p>
          </p:txBody>
        </p:sp>
      </p:grpSp>
      <p:grpSp>
        <p:nvGrpSpPr>
          <p:cNvPr id="11" name="Group 10">
            <a:extLst>
              <a:ext uri="{FF2B5EF4-FFF2-40B4-BE49-F238E27FC236}">
                <a16:creationId xmlns:a16="http://schemas.microsoft.com/office/drawing/2014/main" xmlns="" id="{34F2614E-7369-42D5-9059-E1C5A674E76B}"/>
              </a:ext>
            </a:extLst>
          </p:cNvPr>
          <p:cNvGrpSpPr/>
          <p:nvPr/>
        </p:nvGrpSpPr>
        <p:grpSpPr>
          <a:xfrm>
            <a:off x="7179386" y="5601506"/>
            <a:ext cx="2997107" cy="821716"/>
            <a:chOff x="1708323" y="2184080"/>
            <a:chExt cx="2997107" cy="821716"/>
          </a:xfrm>
          <a:solidFill>
            <a:srgbClr val="92D050"/>
          </a:solidFill>
          <a:effectLst>
            <a:outerShdw blurRad="50800" dist="38100" dir="2700000" algn="tl" rotWithShape="0">
              <a:prstClr val="black">
                <a:alpha val="40000"/>
              </a:prstClr>
            </a:outerShdw>
          </a:effectLst>
        </p:grpSpPr>
        <p:sp>
          <p:nvSpPr>
            <p:cNvPr id="12" name="Isosceles Triangle 11">
              <a:extLst>
                <a:ext uri="{FF2B5EF4-FFF2-40B4-BE49-F238E27FC236}">
                  <a16:creationId xmlns:a16="http://schemas.microsoft.com/office/drawing/2014/main" xmlns="" id="{7F5BA1DF-610C-4C2A-B468-0A150A10F9F9}"/>
                </a:ext>
              </a:extLst>
            </p:cNvPr>
            <p:cNvSpPr/>
            <p:nvPr/>
          </p:nvSpPr>
          <p:spPr bwMode="auto">
            <a:xfrm rot="10800000">
              <a:off x="2225734" y="2758146"/>
              <a:ext cx="287274" cy="247650"/>
            </a:xfrm>
            <a:prstGeom prst="triangle">
              <a:avLst/>
            </a:prstGeom>
            <a:grp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13" name="Rounded Rectangle 19">
              <a:extLst>
                <a:ext uri="{FF2B5EF4-FFF2-40B4-BE49-F238E27FC236}">
                  <a16:creationId xmlns:a16="http://schemas.microsoft.com/office/drawing/2014/main" xmlns="" id="{30FF12A1-1B72-4FDA-B21B-D30AAC8CB339}"/>
                </a:ext>
              </a:extLst>
            </p:cNvPr>
            <p:cNvSpPr/>
            <p:nvPr/>
          </p:nvSpPr>
          <p:spPr bwMode="auto">
            <a:xfrm>
              <a:off x="1708323" y="2184080"/>
              <a:ext cx="2997107" cy="598171"/>
            </a:xfrm>
            <a:prstGeom prst="roundRect">
              <a:avLst/>
            </a:prstGeom>
            <a:grpFill/>
            <a:ln w="38100"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algn="ctr"/>
              <a:r>
                <a:rPr lang="fr-FR" sz="1800" dirty="0">
                  <a:solidFill>
                    <a:schemeClr val="bg1"/>
                  </a:solidFill>
                  <a:effectLst>
                    <a:outerShdw blurRad="38100" dist="38100" dir="2700000" algn="tl">
                      <a:srgbClr val="000000">
                        <a:alpha val="43137"/>
                      </a:srgbClr>
                    </a:outerShdw>
                  </a:effectLst>
                  <a:latin typeface="Salesforce Sans" panose="020B0505020202020203" pitchFamily="34" charset="0"/>
                </a:rPr>
                <a:t>Pieds de page contextuels à personnaliser</a:t>
              </a:r>
            </a:p>
          </p:txBody>
        </p:sp>
      </p:grpSp>
      <p:grpSp>
        <p:nvGrpSpPr>
          <p:cNvPr id="14" name="Group 13">
            <a:extLst>
              <a:ext uri="{FF2B5EF4-FFF2-40B4-BE49-F238E27FC236}">
                <a16:creationId xmlns:a16="http://schemas.microsoft.com/office/drawing/2014/main" xmlns="" id="{95E64E28-FE27-4EB1-9908-7311C97F4006}"/>
              </a:ext>
            </a:extLst>
          </p:cNvPr>
          <p:cNvGrpSpPr/>
          <p:nvPr/>
        </p:nvGrpSpPr>
        <p:grpSpPr>
          <a:xfrm>
            <a:off x="8257032" y="3516825"/>
            <a:ext cx="2206944" cy="820280"/>
            <a:chOff x="1946937" y="2257424"/>
            <a:chExt cx="1936451" cy="588645"/>
          </a:xfrm>
          <a:solidFill>
            <a:schemeClr val="accent4"/>
          </a:solidFill>
          <a:effectLst>
            <a:outerShdw blurRad="50800" dist="38100" dir="2700000" algn="tl" rotWithShape="0">
              <a:prstClr val="black">
                <a:alpha val="40000"/>
              </a:prstClr>
            </a:outerShdw>
          </a:effectLst>
        </p:grpSpPr>
        <p:sp>
          <p:nvSpPr>
            <p:cNvPr id="15" name="Isosceles Triangle 14">
              <a:extLst>
                <a:ext uri="{FF2B5EF4-FFF2-40B4-BE49-F238E27FC236}">
                  <a16:creationId xmlns:a16="http://schemas.microsoft.com/office/drawing/2014/main" xmlns="" id="{CEB81268-AEEC-4B6D-9071-CDAD954F67EA}"/>
                </a:ext>
              </a:extLst>
            </p:cNvPr>
            <p:cNvSpPr/>
            <p:nvPr/>
          </p:nvSpPr>
          <p:spPr bwMode="auto">
            <a:xfrm rot="5400000">
              <a:off x="3690213" y="2423726"/>
              <a:ext cx="234948" cy="151402"/>
            </a:xfrm>
            <a:prstGeom prst="triangle">
              <a:avLst>
                <a:gd name="adj" fmla="val 50000"/>
              </a:avLst>
            </a:prstGeom>
            <a:grp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16" name="Rounded Rectangle 27">
              <a:extLst>
                <a:ext uri="{FF2B5EF4-FFF2-40B4-BE49-F238E27FC236}">
                  <a16:creationId xmlns:a16="http://schemas.microsoft.com/office/drawing/2014/main" xmlns="" id="{CECC6B7F-588F-4C6B-A2C4-E930E08BBAA5}"/>
                </a:ext>
              </a:extLst>
            </p:cNvPr>
            <p:cNvSpPr/>
            <p:nvPr/>
          </p:nvSpPr>
          <p:spPr bwMode="auto">
            <a:xfrm>
              <a:off x="1946937" y="2257424"/>
              <a:ext cx="1795053" cy="588645"/>
            </a:xfrm>
            <a:prstGeom prst="roundRect">
              <a:avLst/>
            </a:prstGeom>
            <a:grpFill/>
            <a:ln w="38100"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algn="ctr"/>
              <a:r>
                <a:rPr lang="fr-FR" sz="1800" dirty="0">
                  <a:solidFill>
                    <a:schemeClr val="bg1"/>
                  </a:solidFill>
                  <a:effectLst>
                    <a:outerShdw blurRad="38100" dist="38100" dir="2700000" algn="tl">
                      <a:srgbClr val="000000">
                        <a:alpha val="43137"/>
                      </a:srgbClr>
                    </a:outerShdw>
                  </a:effectLst>
                  <a:latin typeface="Salesforce Sans" panose="020B0505020202020203" pitchFamily="34" charset="0"/>
                </a:rPr>
                <a:t>Barre </a:t>
              </a:r>
              <a:r>
                <a:rPr lang="pl-PL" sz="1800" dirty="0" smtClean="0">
                  <a:solidFill>
                    <a:schemeClr val="bg1"/>
                  </a:solidFill>
                  <a:effectLst>
                    <a:outerShdw blurRad="38100" dist="38100" dir="2700000" algn="tl">
                      <a:srgbClr val="000000">
                        <a:alpha val="43137"/>
                      </a:srgbClr>
                    </a:outerShdw>
                  </a:effectLst>
                  <a:latin typeface="Salesforce Sans" panose="020B0505020202020203" pitchFamily="34" charset="0"/>
                </a:rPr>
                <a:t/>
              </a:r>
              <a:br>
                <a:rPr lang="pl-PL" sz="1800" dirty="0" smtClean="0">
                  <a:solidFill>
                    <a:schemeClr val="bg1"/>
                  </a:solidFill>
                  <a:effectLst>
                    <a:outerShdw blurRad="38100" dist="38100" dir="2700000" algn="tl">
                      <a:srgbClr val="000000">
                        <a:alpha val="43137"/>
                      </a:srgbClr>
                    </a:outerShdw>
                  </a:effectLst>
                  <a:latin typeface="Salesforce Sans" panose="020B0505020202020203" pitchFamily="34" charset="0"/>
                </a:rPr>
              </a:br>
              <a:r>
                <a:rPr lang="fr-FR" sz="1800" dirty="0" smtClean="0">
                  <a:solidFill>
                    <a:schemeClr val="bg1"/>
                  </a:solidFill>
                  <a:effectLst>
                    <a:outerShdw blurRad="38100" dist="38100" dir="2700000" algn="tl">
                      <a:srgbClr val="000000">
                        <a:alpha val="43137"/>
                      </a:srgbClr>
                    </a:outerShdw>
                  </a:effectLst>
                  <a:latin typeface="Salesforce Sans" panose="020B0505020202020203" pitchFamily="34" charset="0"/>
                </a:rPr>
                <a:t>latérale</a:t>
              </a:r>
              <a:endParaRPr lang="fr-FR" sz="1800" dirty="0">
                <a:solidFill>
                  <a:schemeClr val="bg1"/>
                </a:solidFill>
                <a:effectLst>
                  <a:outerShdw blurRad="38100" dist="38100" dir="2700000" algn="tl">
                    <a:srgbClr val="000000">
                      <a:alpha val="43137"/>
                    </a:srgbClr>
                  </a:outerShdw>
                </a:effectLst>
                <a:latin typeface="Salesforce Sans" panose="020B0505020202020203" pitchFamily="34" charset="0"/>
              </a:endParaRPr>
            </a:p>
          </p:txBody>
        </p:sp>
      </p:grpSp>
      <p:grpSp>
        <p:nvGrpSpPr>
          <p:cNvPr id="17" name="Group 16">
            <a:extLst>
              <a:ext uri="{FF2B5EF4-FFF2-40B4-BE49-F238E27FC236}">
                <a16:creationId xmlns:a16="http://schemas.microsoft.com/office/drawing/2014/main" xmlns="" id="{57530761-CC5F-437F-8036-4F5EE10304E8}"/>
              </a:ext>
            </a:extLst>
          </p:cNvPr>
          <p:cNvGrpSpPr/>
          <p:nvPr/>
        </p:nvGrpSpPr>
        <p:grpSpPr>
          <a:xfrm>
            <a:off x="8580469" y="4870198"/>
            <a:ext cx="3530657" cy="648018"/>
            <a:chOff x="2460812" y="2466657"/>
            <a:chExt cx="2470792" cy="648018"/>
          </a:xfrm>
          <a:solidFill>
            <a:srgbClr val="00B050"/>
          </a:solidFill>
          <a:effectLst>
            <a:outerShdw blurRad="50800" dist="38100" dir="2700000" algn="tl" rotWithShape="0">
              <a:prstClr val="black">
                <a:alpha val="40000"/>
              </a:prstClr>
            </a:outerShdw>
          </a:effectLst>
        </p:grpSpPr>
        <p:sp>
          <p:nvSpPr>
            <p:cNvPr id="18" name="Isosceles Triangle 17">
              <a:extLst>
                <a:ext uri="{FF2B5EF4-FFF2-40B4-BE49-F238E27FC236}">
                  <a16:creationId xmlns:a16="http://schemas.microsoft.com/office/drawing/2014/main" xmlns="" id="{7D6EB3FD-4451-45E8-A62A-DFB10EC9C2C3}"/>
                </a:ext>
              </a:extLst>
            </p:cNvPr>
            <p:cNvSpPr/>
            <p:nvPr/>
          </p:nvSpPr>
          <p:spPr bwMode="auto">
            <a:xfrm rot="10800000">
              <a:off x="2804124" y="2867025"/>
              <a:ext cx="287274" cy="247650"/>
            </a:xfrm>
            <a:prstGeom prst="triangle">
              <a:avLst/>
            </a:prstGeom>
            <a:grp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19" name="Rounded Rectangle 30">
              <a:extLst>
                <a:ext uri="{FF2B5EF4-FFF2-40B4-BE49-F238E27FC236}">
                  <a16:creationId xmlns:a16="http://schemas.microsoft.com/office/drawing/2014/main" xmlns="" id="{D3A6B171-3F30-4C03-BE0B-E9B1D02DD3C2}"/>
                </a:ext>
              </a:extLst>
            </p:cNvPr>
            <p:cNvSpPr/>
            <p:nvPr/>
          </p:nvSpPr>
          <p:spPr bwMode="auto">
            <a:xfrm>
              <a:off x="2460812" y="2466657"/>
              <a:ext cx="2470792" cy="467043"/>
            </a:xfrm>
            <a:prstGeom prst="roundRect">
              <a:avLst/>
            </a:prstGeom>
            <a:grpFill/>
            <a:ln w="38100"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fr-FR" sz="1800" dirty="0">
                  <a:solidFill>
                    <a:schemeClr val="bg1"/>
                  </a:solidFill>
                  <a:effectLst>
                    <a:outerShdw blurRad="38100" dist="38100" dir="2700000" algn="tl">
                      <a:srgbClr val="000000">
                        <a:alpha val="43137"/>
                      </a:srgbClr>
                    </a:outerShdw>
                  </a:effectLst>
                  <a:latin typeface="Salesforce Sans" panose="020B0505020202020203" pitchFamily="34" charset="0"/>
                </a:rPr>
                <a:t>Historique des communications</a:t>
              </a:r>
            </a:p>
          </p:txBody>
        </p:sp>
      </p:grpSp>
      <p:grpSp>
        <p:nvGrpSpPr>
          <p:cNvPr id="20" name="Group 19">
            <a:extLst>
              <a:ext uri="{FF2B5EF4-FFF2-40B4-BE49-F238E27FC236}">
                <a16:creationId xmlns:a16="http://schemas.microsoft.com/office/drawing/2014/main" xmlns="" id="{64DDD698-35E4-4BD8-BB78-BD0CE7FD40C2}"/>
              </a:ext>
            </a:extLst>
          </p:cNvPr>
          <p:cNvGrpSpPr/>
          <p:nvPr/>
        </p:nvGrpSpPr>
        <p:grpSpPr>
          <a:xfrm>
            <a:off x="9220979" y="1272745"/>
            <a:ext cx="2830813" cy="648018"/>
            <a:chOff x="2266277" y="2466657"/>
            <a:chExt cx="2596313" cy="648018"/>
          </a:xfrm>
          <a:solidFill>
            <a:schemeClr val="accent5"/>
          </a:solidFill>
          <a:effectLst>
            <a:outerShdw blurRad="50800" dist="38100" dir="2700000" algn="tl" rotWithShape="0">
              <a:prstClr val="black">
                <a:alpha val="40000"/>
              </a:prstClr>
            </a:outerShdw>
          </a:effectLst>
        </p:grpSpPr>
        <p:sp>
          <p:nvSpPr>
            <p:cNvPr id="21" name="Isosceles Triangle 20">
              <a:extLst>
                <a:ext uri="{FF2B5EF4-FFF2-40B4-BE49-F238E27FC236}">
                  <a16:creationId xmlns:a16="http://schemas.microsoft.com/office/drawing/2014/main" xmlns="" id="{93F6C5BA-1C65-457E-A0B0-75B7E3F27D49}"/>
                </a:ext>
              </a:extLst>
            </p:cNvPr>
            <p:cNvSpPr/>
            <p:nvPr/>
          </p:nvSpPr>
          <p:spPr bwMode="auto">
            <a:xfrm rot="10800000">
              <a:off x="2667000" y="2867025"/>
              <a:ext cx="287274" cy="247650"/>
            </a:xfrm>
            <a:prstGeom prst="triangle">
              <a:avLst/>
            </a:prstGeom>
            <a:grp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22" name="Rounded Rectangle 33">
              <a:extLst>
                <a:ext uri="{FF2B5EF4-FFF2-40B4-BE49-F238E27FC236}">
                  <a16:creationId xmlns:a16="http://schemas.microsoft.com/office/drawing/2014/main" xmlns="" id="{797AD529-2A9B-498E-8237-F71BF3388F7D}"/>
                </a:ext>
              </a:extLst>
            </p:cNvPr>
            <p:cNvSpPr/>
            <p:nvPr/>
          </p:nvSpPr>
          <p:spPr bwMode="auto">
            <a:xfrm>
              <a:off x="2266277" y="2466657"/>
              <a:ext cx="2596313" cy="467043"/>
            </a:xfrm>
            <a:prstGeom prst="roundRect">
              <a:avLst/>
            </a:prstGeom>
            <a:grpFill/>
            <a:ln w="38100"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fr-FR" sz="1800" dirty="0">
                  <a:solidFill>
                    <a:schemeClr val="bg1"/>
                  </a:solidFill>
                  <a:effectLst>
                    <a:outerShdw blurRad="38100" dist="38100" dir="2700000" algn="tl">
                      <a:srgbClr val="000000">
                        <a:alpha val="43137"/>
                      </a:srgbClr>
                    </a:outerShdw>
                  </a:effectLst>
                  <a:latin typeface="Salesforce Sans" panose="020B0505020202020203" pitchFamily="34" charset="0"/>
                </a:rPr>
                <a:t>Panneau de présentation</a:t>
              </a:r>
            </a:p>
          </p:txBody>
        </p:sp>
      </p:grpSp>
      <p:grpSp>
        <p:nvGrpSpPr>
          <p:cNvPr id="23" name="Group 22">
            <a:extLst>
              <a:ext uri="{FF2B5EF4-FFF2-40B4-BE49-F238E27FC236}">
                <a16:creationId xmlns:a16="http://schemas.microsoft.com/office/drawing/2014/main" xmlns="" id="{474E3615-0C0A-4460-B9CC-EDC5F3622CA2}"/>
              </a:ext>
            </a:extLst>
          </p:cNvPr>
          <p:cNvGrpSpPr/>
          <p:nvPr/>
        </p:nvGrpSpPr>
        <p:grpSpPr>
          <a:xfrm>
            <a:off x="6249887" y="2764410"/>
            <a:ext cx="2160269" cy="691983"/>
            <a:chOff x="2511078" y="2167889"/>
            <a:chExt cx="2046000" cy="952712"/>
          </a:xfrm>
          <a:solidFill>
            <a:schemeClr val="accent3"/>
          </a:solidFill>
          <a:effectLst>
            <a:outerShdw blurRad="50800" dist="38100" dir="2700000" algn="tl" rotWithShape="0">
              <a:prstClr val="black">
                <a:alpha val="40000"/>
              </a:prstClr>
            </a:outerShdw>
          </a:effectLst>
        </p:grpSpPr>
        <p:sp>
          <p:nvSpPr>
            <p:cNvPr id="24" name="Isosceles Triangle 23">
              <a:extLst>
                <a:ext uri="{FF2B5EF4-FFF2-40B4-BE49-F238E27FC236}">
                  <a16:creationId xmlns:a16="http://schemas.microsoft.com/office/drawing/2014/main" xmlns="" id="{F3D3434F-74CF-4A87-A021-80FB29B663D9}"/>
                </a:ext>
              </a:extLst>
            </p:cNvPr>
            <p:cNvSpPr/>
            <p:nvPr/>
          </p:nvSpPr>
          <p:spPr bwMode="auto">
            <a:xfrm>
              <a:off x="2793895" y="2167889"/>
              <a:ext cx="287274" cy="123825"/>
            </a:xfrm>
            <a:prstGeom prst="triangle">
              <a:avLst/>
            </a:prstGeom>
            <a:grp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25" name="Rounded Rectangle 36">
              <a:extLst>
                <a:ext uri="{FF2B5EF4-FFF2-40B4-BE49-F238E27FC236}">
                  <a16:creationId xmlns:a16="http://schemas.microsoft.com/office/drawing/2014/main" xmlns="" id="{3D9125A5-A517-4DC6-8841-17F3A5199850}"/>
                </a:ext>
              </a:extLst>
            </p:cNvPr>
            <p:cNvSpPr/>
            <p:nvPr/>
          </p:nvSpPr>
          <p:spPr bwMode="auto">
            <a:xfrm>
              <a:off x="2511078" y="2297049"/>
              <a:ext cx="2046000" cy="823552"/>
            </a:xfrm>
            <a:prstGeom prst="roundRect">
              <a:avLst/>
            </a:prstGeom>
            <a:grpFill/>
            <a:ln w="38100"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algn="ctr"/>
              <a:r>
                <a:rPr lang="fr-FR" sz="1800" dirty="0">
                  <a:solidFill>
                    <a:schemeClr val="bg1"/>
                  </a:solidFill>
                  <a:effectLst>
                    <a:outerShdw blurRad="38100" dist="38100" dir="2700000" algn="tl">
                      <a:srgbClr val="000000">
                        <a:alpha val="43137"/>
                      </a:srgbClr>
                    </a:outerShdw>
                  </a:effectLst>
                  <a:latin typeface="Salesforce Sans" panose="020B0505020202020203" pitchFamily="34" charset="0"/>
                </a:rPr>
                <a:t>Informations sur les requêtes</a:t>
              </a:r>
            </a:p>
          </p:txBody>
        </p:sp>
      </p:grpSp>
      <p:grpSp>
        <p:nvGrpSpPr>
          <p:cNvPr id="26" name="Group 25">
            <a:extLst>
              <a:ext uri="{FF2B5EF4-FFF2-40B4-BE49-F238E27FC236}">
                <a16:creationId xmlns:a16="http://schemas.microsoft.com/office/drawing/2014/main" xmlns="" id="{4B4E04C6-76E2-4DF6-932D-50E0128CA26B}"/>
              </a:ext>
            </a:extLst>
          </p:cNvPr>
          <p:cNvGrpSpPr/>
          <p:nvPr/>
        </p:nvGrpSpPr>
        <p:grpSpPr>
          <a:xfrm>
            <a:off x="2803197" y="4054700"/>
            <a:ext cx="1508356" cy="485481"/>
            <a:chOff x="2460812" y="2466651"/>
            <a:chExt cx="1558902" cy="648024"/>
          </a:xfrm>
          <a:solidFill>
            <a:schemeClr val="tx2"/>
          </a:solidFill>
          <a:effectLst>
            <a:outerShdw blurRad="50800" dist="38100" dir="2700000" algn="tl" rotWithShape="0">
              <a:prstClr val="black">
                <a:alpha val="40000"/>
              </a:prstClr>
            </a:outerShdw>
          </a:effectLst>
        </p:grpSpPr>
        <p:sp>
          <p:nvSpPr>
            <p:cNvPr id="27" name="Isosceles Triangle 26">
              <a:extLst>
                <a:ext uri="{FF2B5EF4-FFF2-40B4-BE49-F238E27FC236}">
                  <a16:creationId xmlns:a16="http://schemas.microsoft.com/office/drawing/2014/main" xmlns="" id="{92316BE0-5DE8-44B8-9B72-1FD392201DF4}"/>
                </a:ext>
              </a:extLst>
            </p:cNvPr>
            <p:cNvSpPr/>
            <p:nvPr/>
          </p:nvSpPr>
          <p:spPr bwMode="auto">
            <a:xfrm rot="10800000">
              <a:off x="2965450" y="2867025"/>
              <a:ext cx="287274" cy="247650"/>
            </a:xfrm>
            <a:prstGeom prst="triangle">
              <a:avLst/>
            </a:prstGeom>
            <a:grp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28" name="Rounded Rectangle 39">
              <a:extLst>
                <a:ext uri="{FF2B5EF4-FFF2-40B4-BE49-F238E27FC236}">
                  <a16:creationId xmlns:a16="http://schemas.microsoft.com/office/drawing/2014/main" xmlns="" id="{FCAA912F-A15D-48D0-9ADB-373A900F9EA3}"/>
                </a:ext>
              </a:extLst>
            </p:cNvPr>
            <p:cNvSpPr/>
            <p:nvPr/>
          </p:nvSpPr>
          <p:spPr bwMode="auto">
            <a:xfrm>
              <a:off x="2460812" y="2466651"/>
              <a:ext cx="1558902" cy="467041"/>
            </a:xfrm>
            <a:prstGeom prst="roundRect">
              <a:avLst/>
            </a:prstGeom>
            <a:grpFill/>
            <a:ln w="38100"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algn="ctr"/>
              <a:r>
                <a:rPr lang="fr-FR" sz="1800" dirty="0">
                  <a:solidFill>
                    <a:schemeClr val="bg1"/>
                  </a:solidFill>
                  <a:effectLst>
                    <a:outerShdw blurRad="38100" dist="38100" dir="2700000" algn="tl">
                      <a:srgbClr val="000000">
                        <a:alpha val="43137"/>
                      </a:srgbClr>
                    </a:outerShdw>
                  </a:effectLst>
                  <a:latin typeface="Salesforce Sans" panose="020B0505020202020203" pitchFamily="34" charset="0"/>
                </a:rPr>
                <a:t>Filtres de fil</a:t>
              </a:r>
            </a:p>
          </p:txBody>
        </p:sp>
      </p:grpSp>
      <p:grpSp>
        <p:nvGrpSpPr>
          <p:cNvPr id="29" name="Group 28">
            <a:extLst>
              <a:ext uri="{FF2B5EF4-FFF2-40B4-BE49-F238E27FC236}">
                <a16:creationId xmlns:a16="http://schemas.microsoft.com/office/drawing/2014/main" xmlns="" id="{B14D754D-826B-46E8-85C4-19AD82F57B0A}"/>
              </a:ext>
            </a:extLst>
          </p:cNvPr>
          <p:cNvGrpSpPr/>
          <p:nvPr/>
        </p:nvGrpSpPr>
        <p:grpSpPr>
          <a:xfrm>
            <a:off x="5106418" y="3474457"/>
            <a:ext cx="2574542" cy="543302"/>
            <a:chOff x="2460812" y="2167889"/>
            <a:chExt cx="1314577" cy="678181"/>
          </a:xfrm>
          <a:solidFill>
            <a:schemeClr val="accent1"/>
          </a:solidFill>
          <a:effectLst>
            <a:outerShdw blurRad="50800" dist="38100" dir="2700000" algn="tl" rotWithShape="0">
              <a:prstClr val="black">
                <a:alpha val="40000"/>
              </a:prstClr>
            </a:outerShdw>
          </a:effectLst>
        </p:grpSpPr>
        <p:sp>
          <p:nvSpPr>
            <p:cNvPr id="31" name="Isosceles Triangle 30">
              <a:extLst>
                <a:ext uri="{FF2B5EF4-FFF2-40B4-BE49-F238E27FC236}">
                  <a16:creationId xmlns:a16="http://schemas.microsoft.com/office/drawing/2014/main" xmlns="" id="{268F3F99-3CA8-450A-8C85-F328268A5070}"/>
                </a:ext>
              </a:extLst>
            </p:cNvPr>
            <p:cNvSpPr/>
            <p:nvPr/>
          </p:nvSpPr>
          <p:spPr bwMode="auto">
            <a:xfrm>
              <a:off x="2881240" y="2167889"/>
              <a:ext cx="287274" cy="123825"/>
            </a:xfrm>
            <a:prstGeom prst="triangle">
              <a:avLst/>
            </a:prstGeom>
            <a:grp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32" name="Rounded Rectangle 45">
              <a:extLst>
                <a:ext uri="{FF2B5EF4-FFF2-40B4-BE49-F238E27FC236}">
                  <a16:creationId xmlns:a16="http://schemas.microsoft.com/office/drawing/2014/main" xmlns="" id="{06B49EFE-0516-42C9-BA45-B0A42E2DF48A}"/>
                </a:ext>
              </a:extLst>
            </p:cNvPr>
            <p:cNvSpPr/>
            <p:nvPr/>
          </p:nvSpPr>
          <p:spPr bwMode="auto">
            <a:xfrm>
              <a:off x="2460812" y="2257425"/>
              <a:ext cx="1314577" cy="588645"/>
            </a:xfrm>
            <a:prstGeom prst="roundRect">
              <a:avLst/>
            </a:prstGeom>
            <a:grpFill/>
            <a:ln w="38100"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fr-FR" sz="1800" dirty="0">
                  <a:solidFill>
                    <a:schemeClr val="bg1"/>
                  </a:solidFill>
                  <a:effectLst>
                    <a:outerShdw blurRad="38100" dist="38100" dir="2700000" algn="tl">
                      <a:srgbClr val="000000">
                        <a:alpha val="43137"/>
                      </a:srgbClr>
                    </a:outerShdw>
                  </a:effectLst>
                  <a:latin typeface="Salesforce Sans" panose="020B0505020202020203" pitchFamily="34" charset="0"/>
                </a:rPr>
                <a:t>Actions de publication</a:t>
              </a:r>
            </a:p>
          </p:txBody>
        </p:sp>
      </p:grpSp>
    </p:spTree>
    <p:extLst>
      <p:ext uri="{BB962C8B-B14F-4D97-AF65-F5344CB8AC3E}">
        <p14:creationId xmlns:p14="http://schemas.microsoft.com/office/powerpoint/2010/main" val="2249084735"/>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469</a:t>
            </a:fld>
            <a:endParaRPr lang="en-US" smtClean="0"/>
          </a:p>
        </p:txBody>
      </p:sp>
      <p:sp>
        <p:nvSpPr>
          <p:cNvPr id="3" name="Text Placeholder 2"/>
          <p:cNvSpPr>
            <a:spLocks noGrp="1"/>
          </p:cNvSpPr>
          <p:nvPr>
            <p:ph type="body" sz="quarter" idx="11"/>
          </p:nvPr>
        </p:nvSpPr>
        <p:spPr/>
        <p:txBody>
          <a:bodyPr/>
          <a:lstStyle/>
          <a:p>
            <a:r>
              <a:rPr lang="fr-FR"/>
              <a:t>Console de commande Lightning</a:t>
            </a:r>
          </a:p>
        </p:txBody>
      </p:sp>
      <p:pic>
        <p:nvPicPr>
          <p:cNvPr id="4" name="Picture 3"/>
          <p:cNvPicPr>
            <a:picLocks noChangeAspect="1"/>
          </p:cNvPicPr>
          <p:nvPr/>
        </p:nvPicPr>
        <p:blipFill>
          <a:blip r:embed="rId3" cstate="print"/>
          <a:stretch>
            <a:fillRect/>
          </a:stretch>
        </p:blipFill>
        <p:spPr>
          <a:xfrm>
            <a:off x="32950" y="1497154"/>
            <a:ext cx="7023529" cy="5360846"/>
          </a:xfrm>
          <a:prstGeom prst="rect">
            <a:avLst/>
          </a:prstGeom>
        </p:spPr>
      </p:pic>
      <p:sp>
        <p:nvSpPr>
          <p:cNvPr id="5" name="TextBox 4"/>
          <p:cNvSpPr txBox="1"/>
          <p:nvPr/>
        </p:nvSpPr>
        <p:spPr>
          <a:xfrm>
            <a:off x="7056479" y="1816181"/>
            <a:ext cx="5135521" cy="4893647"/>
          </a:xfrm>
          <a:prstGeom prst="rect">
            <a:avLst/>
          </a:prstGeom>
          <a:noFill/>
          <a:ln>
            <a:noFill/>
          </a:ln>
        </p:spPr>
        <p:txBody>
          <a:bodyPr wrap="square" rtlCol="0">
            <a:spAutoFit/>
          </a:bodyPr>
          <a:lstStyle/>
          <a:p>
            <a:r>
              <a:rPr lang="fr-FR" sz="2400" dirty="0">
                <a:solidFill>
                  <a:srgbClr val="19325C"/>
                </a:solidFill>
              </a:rPr>
              <a:t>En moyenne, les clients du Service Cloud jouissent :</a:t>
            </a:r>
          </a:p>
          <a:p>
            <a:endParaRPr lang="en-US" sz="2400" dirty="0">
              <a:solidFill>
                <a:srgbClr val="19325C"/>
              </a:solidFill>
            </a:endParaRPr>
          </a:p>
          <a:p>
            <a:r>
              <a:rPr lang="fr-FR" sz="2400" dirty="0">
                <a:solidFill>
                  <a:srgbClr val="19325C"/>
                </a:solidFill>
              </a:rPr>
              <a:t>D'une durée de traitement plus rapide de </a:t>
            </a:r>
            <a:r>
              <a:rPr lang="fr-FR" sz="2400" dirty="0" smtClean="0">
                <a:solidFill>
                  <a:srgbClr val="19325C"/>
                </a:solidFill>
              </a:rPr>
              <a:t>45 %</a:t>
            </a:r>
            <a:endParaRPr lang="fr-FR" sz="2400" dirty="0">
              <a:solidFill>
                <a:srgbClr val="19325C"/>
              </a:solidFill>
            </a:endParaRPr>
          </a:p>
          <a:p>
            <a:r>
              <a:rPr lang="fr-FR" sz="2400" dirty="0">
                <a:solidFill>
                  <a:srgbClr val="19325C"/>
                </a:solidFill>
              </a:rPr>
              <a:t>D'une durée de résolution des requêtes plus rapide de </a:t>
            </a:r>
            <a:r>
              <a:rPr lang="fr-FR" sz="2400" dirty="0" smtClean="0">
                <a:solidFill>
                  <a:srgbClr val="19325C"/>
                </a:solidFill>
              </a:rPr>
              <a:t>48 %</a:t>
            </a:r>
            <a:endParaRPr lang="fr-FR" sz="2400" dirty="0">
              <a:solidFill>
                <a:srgbClr val="19325C"/>
              </a:solidFill>
            </a:endParaRPr>
          </a:p>
          <a:p>
            <a:endParaRPr lang="en-US" sz="2400" dirty="0">
              <a:solidFill>
                <a:srgbClr val="19325C"/>
              </a:solidFill>
            </a:endParaRPr>
          </a:p>
          <a:p>
            <a:pPr marL="342900" indent="-342900">
              <a:buFont typeface="Arial" panose="020B0604020202020204" pitchFamily="34" charset="0"/>
              <a:buChar char="•"/>
            </a:pPr>
            <a:r>
              <a:rPr lang="fr-FR" sz="2400" dirty="0">
                <a:solidFill>
                  <a:srgbClr val="19325C"/>
                </a:solidFill>
              </a:rPr>
              <a:t>Espaces de travail</a:t>
            </a:r>
          </a:p>
          <a:p>
            <a:pPr marL="342900" indent="-342900">
              <a:buFont typeface="Arial" panose="020B0604020202020204" pitchFamily="34" charset="0"/>
              <a:buChar char="•"/>
            </a:pPr>
            <a:r>
              <a:rPr lang="fr-FR" sz="2400" dirty="0">
                <a:solidFill>
                  <a:srgbClr val="19325C"/>
                </a:solidFill>
              </a:rPr>
              <a:t>Composants</a:t>
            </a:r>
          </a:p>
          <a:p>
            <a:pPr marL="342900" indent="-342900">
              <a:buFont typeface="Arial" panose="020B0604020202020204" pitchFamily="34" charset="0"/>
              <a:buChar char="•"/>
            </a:pPr>
            <a:r>
              <a:rPr lang="fr-FR" sz="2400" dirty="0">
                <a:solidFill>
                  <a:srgbClr val="19325C"/>
                </a:solidFill>
              </a:rPr>
              <a:t>Macros</a:t>
            </a:r>
          </a:p>
          <a:p>
            <a:pPr marL="342900" indent="-342900">
              <a:buFont typeface="Arial" panose="020B0604020202020204" pitchFamily="34" charset="0"/>
              <a:buChar char="•"/>
            </a:pPr>
            <a:r>
              <a:rPr lang="fr-FR" sz="2400" dirty="0" err="1">
                <a:solidFill>
                  <a:srgbClr val="19325C"/>
                </a:solidFill>
              </a:rPr>
              <a:t>Knowledge</a:t>
            </a:r>
            <a:endParaRPr lang="fr-FR" sz="2400" dirty="0">
              <a:solidFill>
                <a:srgbClr val="19325C"/>
              </a:solidFill>
            </a:endParaRPr>
          </a:p>
          <a:p>
            <a:pPr marL="342900" indent="-342900">
              <a:buFont typeface="Arial" panose="020B0604020202020204" pitchFamily="34" charset="0"/>
              <a:buChar char="•"/>
            </a:pPr>
            <a:r>
              <a:rPr lang="fr-FR" sz="2400" dirty="0">
                <a:solidFill>
                  <a:srgbClr val="19325C"/>
                </a:solidFill>
              </a:rPr>
              <a:t>Chatter</a:t>
            </a:r>
          </a:p>
        </p:txBody>
      </p:sp>
      <p:sp>
        <p:nvSpPr>
          <p:cNvPr id="6" name="TextBox 5"/>
          <p:cNvSpPr txBox="1"/>
          <p:nvPr/>
        </p:nvSpPr>
        <p:spPr>
          <a:xfrm>
            <a:off x="2864238" y="996074"/>
            <a:ext cx="8876658" cy="461665"/>
          </a:xfrm>
          <a:prstGeom prst="rect">
            <a:avLst/>
          </a:prstGeom>
          <a:noFill/>
          <a:ln>
            <a:noFill/>
          </a:ln>
        </p:spPr>
        <p:txBody>
          <a:bodyPr wrap="square" rtlCol="0">
            <a:spAutoFit/>
          </a:bodyPr>
          <a:lstStyle/>
          <a:p>
            <a:pPr algn="l"/>
            <a:r>
              <a:rPr lang="fr-FR" sz="2400" dirty="0">
                <a:solidFill>
                  <a:schemeClr val="tx2"/>
                </a:solidFill>
                <a:latin typeface="Salesforce Sans" panose="020B0505020202020203" pitchFamily="34" charset="0"/>
                <a:cs typeface="Arial" pitchFamily="34" charset="0"/>
              </a:rPr>
              <a:t>Commande de Mission pour les interactions avec les clients. </a:t>
            </a:r>
          </a:p>
        </p:txBody>
      </p:sp>
    </p:spTree>
    <p:extLst>
      <p:ext uri="{BB962C8B-B14F-4D97-AF65-F5344CB8AC3E}">
        <p14:creationId xmlns:p14="http://schemas.microsoft.com/office/powerpoint/2010/main" val="3246160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47</a:t>
            </a:fld>
            <a:endParaRPr lang="en-US" smtClean="0"/>
          </a:p>
        </p:txBody>
      </p:sp>
      <p:sp>
        <p:nvSpPr>
          <p:cNvPr id="3" name="Text Placeholder 2"/>
          <p:cNvSpPr>
            <a:spLocks noGrp="1"/>
          </p:cNvSpPr>
          <p:nvPr>
            <p:ph type="body" sz="quarter" idx="11"/>
          </p:nvPr>
        </p:nvSpPr>
        <p:spPr>
          <a:xfrm>
            <a:off x="455733" y="7437"/>
            <a:ext cx="10445750" cy="914400"/>
          </a:xfrm>
        </p:spPr>
        <p:txBody>
          <a:bodyPr/>
          <a:lstStyle/>
          <a:p>
            <a:r>
              <a:rPr lang="fr-FR" dirty="0"/>
              <a:t>Comment les </a:t>
            </a:r>
            <a:r>
              <a:rPr lang="fr-FR" dirty="0" smtClean="0"/>
              <a:t>paramètres </a:t>
            </a:r>
            <a:r>
              <a:rPr lang="en-US" dirty="0" err="1" smtClean="0"/>
              <a:t>régionaux</a:t>
            </a:r>
            <a:r>
              <a:rPr lang="en-US" dirty="0" smtClean="0"/>
              <a:t> </a:t>
            </a:r>
            <a:r>
              <a:rPr lang="fr-FR" dirty="0" smtClean="0"/>
              <a:t>fonctionnent-ils</a:t>
            </a:r>
            <a:r>
              <a:rPr lang="fr-FR" dirty="0"/>
              <a:t> ?</a:t>
            </a:r>
          </a:p>
        </p:txBody>
      </p:sp>
      <p:sp>
        <p:nvSpPr>
          <p:cNvPr id="4" name="Text Placeholder 3"/>
          <p:cNvSpPr>
            <a:spLocks noGrp="1"/>
          </p:cNvSpPr>
          <p:nvPr>
            <p:ph type="body" sz="quarter" idx="12"/>
          </p:nvPr>
        </p:nvSpPr>
        <p:spPr>
          <a:xfrm>
            <a:off x="455733" y="1078992"/>
            <a:ext cx="4004859" cy="5329245"/>
          </a:xfrm>
        </p:spPr>
        <p:txBody>
          <a:bodyPr lIns="0" rIns="0"/>
          <a:lstStyle/>
          <a:p>
            <a:pPr lvl="0">
              <a:lnSpc>
                <a:spcPct val="100000"/>
              </a:lnSpc>
            </a:pPr>
            <a:r>
              <a:rPr lang="fr-FR" dirty="0"/>
              <a:t>Définissez vos </a:t>
            </a:r>
            <a:r>
              <a:rPr lang="fr-FR" dirty="0" smtClean="0"/>
              <a:t>paramètres </a:t>
            </a:r>
            <a:r>
              <a:rPr lang="en-US" dirty="0" err="1" smtClean="0"/>
              <a:t>régionaux</a:t>
            </a:r>
            <a:r>
              <a:rPr lang="fr-FR" dirty="0" smtClean="0"/>
              <a:t> </a:t>
            </a:r>
            <a:r>
              <a:rPr lang="fr-FR" dirty="0"/>
              <a:t>au niveau société et utilisateur.</a:t>
            </a:r>
          </a:p>
          <a:p>
            <a:pPr lvl="2">
              <a:lnSpc>
                <a:spcPct val="100000"/>
              </a:lnSpc>
              <a:buFont typeface="Arial" panose="020B0604020202020204" pitchFamily="34" charset="0"/>
              <a:buChar char="•"/>
            </a:pPr>
            <a:r>
              <a:rPr lang="fr-FR" sz="2400" dirty="0"/>
              <a:t>Définissez les </a:t>
            </a:r>
            <a:r>
              <a:rPr lang="fr-FR" sz="2400" dirty="0" smtClean="0"/>
              <a:t>paramètres </a:t>
            </a:r>
            <a:r>
              <a:rPr lang="en-US" sz="2400" dirty="0" err="1" smtClean="0"/>
              <a:t>régionaux</a:t>
            </a:r>
            <a:r>
              <a:rPr lang="fr-FR" sz="2400" dirty="0" smtClean="0"/>
              <a:t> </a:t>
            </a:r>
            <a:r>
              <a:rPr lang="fr-FR" sz="2400" dirty="0"/>
              <a:t>par défaut pour la maison mère </a:t>
            </a:r>
            <a:r>
              <a:rPr lang="pl-PL" sz="2400" dirty="0" smtClean="0"/>
              <a:t/>
            </a:r>
            <a:br>
              <a:rPr lang="pl-PL" sz="2400" dirty="0" smtClean="0"/>
            </a:br>
            <a:r>
              <a:rPr lang="fr-FR" sz="2400" dirty="0" smtClean="0"/>
              <a:t>de </a:t>
            </a:r>
            <a:r>
              <a:rPr lang="fr-FR" sz="2400" dirty="0"/>
              <a:t>votre organisation.</a:t>
            </a:r>
          </a:p>
          <a:p>
            <a:pPr lvl="2">
              <a:lnSpc>
                <a:spcPct val="100000"/>
              </a:lnSpc>
              <a:buFont typeface="Arial" panose="020B0604020202020204" pitchFamily="34" charset="0"/>
              <a:buChar char="•"/>
            </a:pPr>
            <a:r>
              <a:rPr lang="fr-FR" sz="2400" spc="-20" dirty="0"/>
              <a:t>Les nouveaux utilisateurs héritent des paramètres par défaut de la société.</a:t>
            </a:r>
          </a:p>
          <a:p>
            <a:pPr lvl="2">
              <a:lnSpc>
                <a:spcPct val="100000"/>
              </a:lnSpc>
              <a:buFont typeface="Arial" panose="020B0604020202020204" pitchFamily="34" charset="0"/>
              <a:buChar char="•"/>
            </a:pPr>
            <a:r>
              <a:rPr lang="fr-FR" sz="2400" spc="-20" dirty="0"/>
              <a:t>Modifiez les </a:t>
            </a:r>
            <a:r>
              <a:rPr lang="fr-FR" sz="2400" dirty="0" smtClean="0"/>
              <a:t>paramètres </a:t>
            </a:r>
            <a:r>
              <a:rPr lang="en-US" sz="2400" dirty="0" err="1" smtClean="0"/>
              <a:t>régionaux</a:t>
            </a:r>
            <a:r>
              <a:rPr lang="en-US" sz="2400" dirty="0" smtClean="0"/>
              <a:t> </a:t>
            </a:r>
            <a:r>
              <a:rPr lang="fr-FR" sz="2400" spc="-20" dirty="0" smtClean="0"/>
              <a:t>personnels </a:t>
            </a:r>
            <a:r>
              <a:rPr lang="fr-FR" sz="2400" spc="-20" dirty="0"/>
              <a:t>pour chaque utilisateur, tel que requis.</a:t>
            </a:r>
          </a:p>
          <a:p>
            <a:endParaRPr lang="en-IN" dirty="0"/>
          </a:p>
        </p:txBody>
      </p:sp>
      <p:sp>
        <p:nvSpPr>
          <p:cNvPr id="5" name="Freeform: Shape 4"/>
          <p:cNvSpPr/>
          <p:nvPr/>
        </p:nvSpPr>
        <p:spPr>
          <a:xfrm>
            <a:off x="4545001" y="2927420"/>
            <a:ext cx="7426419" cy="3501481"/>
          </a:xfrm>
          <a:custGeom>
            <a:avLst/>
            <a:gdLst>
              <a:gd name="connsiteX0" fmla="*/ 0 w 7315200"/>
              <a:gd name="connsiteY0" fmla="*/ 273246 h 2732456"/>
              <a:gd name="connsiteX1" fmla="*/ 273246 w 7315200"/>
              <a:gd name="connsiteY1" fmla="*/ 0 h 2732456"/>
              <a:gd name="connsiteX2" fmla="*/ 7041954 w 7315200"/>
              <a:gd name="connsiteY2" fmla="*/ 0 h 2732456"/>
              <a:gd name="connsiteX3" fmla="*/ 7315200 w 7315200"/>
              <a:gd name="connsiteY3" fmla="*/ 273246 h 2732456"/>
              <a:gd name="connsiteX4" fmla="*/ 7315200 w 7315200"/>
              <a:gd name="connsiteY4" fmla="*/ 2459210 h 2732456"/>
              <a:gd name="connsiteX5" fmla="*/ 7041954 w 7315200"/>
              <a:gd name="connsiteY5" fmla="*/ 2732456 h 2732456"/>
              <a:gd name="connsiteX6" fmla="*/ 273246 w 7315200"/>
              <a:gd name="connsiteY6" fmla="*/ 2732456 h 2732456"/>
              <a:gd name="connsiteX7" fmla="*/ 0 w 7315200"/>
              <a:gd name="connsiteY7" fmla="*/ 2459210 h 2732456"/>
              <a:gd name="connsiteX8" fmla="*/ 0 w 7315200"/>
              <a:gd name="connsiteY8" fmla="*/ 273246 h 273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00" h="2732456">
                <a:moveTo>
                  <a:pt x="0" y="273246"/>
                </a:moveTo>
                <a:cubicBezTo>
                  <a:pt x="0" y="122336"/>
                  <a:pt x="122336" y="0"/>
                  <a:pt x="273246" y="0"/>
                </a:cubicBezTo>
                <a:lnTo>
                  <a:pt x="7041954" y="0"/>
                </a:lnTo>
                <a:cubicBezTo>
                  <a:pt x="7192864" y="0"/>
                  <a:pt x="7315200" y="122336"/>
                  <a:pt x="7315200" y="273246"/>
                </a:cubicBezTo>
                <a:lnTo>
                  <a:pt x="7315200" y="2459210"/>
                </a:lnTo>
                <a:cubicBezTo>
                  <a:pt x="7315200" y="2610120"/>
                  <a:pt x="7192864" y="2732456"/>
                  <a:pt x="7041954" y="2732456"/>
                </a:cubicBezTo>
                <a:lnTo>
                  <a:pt x="273246" y="2732456"/>
                </a:lnTo>
                <a:cubicBezTo>
                  <a:pt x="122336" y="2732456"/>
                  <a:pt x="0" y="2610120"/>
                  <a:pt x="0" y="2459210"/>
                </a:cubicBezTo>
                <a:lnTo>
                  <a:pt x="0" y="273246"/>
                </a:lnTo>
                <a:close/>
              </a:path>
            </a:pathLst>
          </a:custGeom>
          <a:solidFill>
            <a:srgbClr val="92C1E9"/>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2240" tIns="142240" rIns="5262880" bIns="142240" numCol="1" spcCol="1270" anchor="ctr" anchorCtr="0">
            <a:noAutofit/>
          </a:bodyPr>
          <a:lstStyle/>
          <a:p>
            <a:pPr marL="0" lvl="0" indent="0" algn="ctr" defTabSz="889000">
              <a:lnSpc>
                <a:spcPct val="90000"/>
              </a:lnSpc>
              <a:spcBef>
                <a:spcPct val="0"/>
              </a:spcBef>
              <a:spcAft>
                <a:spcPct val="35000"/>
              </a:spcAft>
              <a:buNone/>
            </a:pPr>
            <a:endParaRPr lang="en-US" sz="2000" b="1" kern="1200" dirty="0"/>
          </a:p>
        </p:txBody>
      </p:sp>
      <p:cxnSp>
        <p:nvCxnSpPr>
          <p:cNvPr id="6" name="Straight Connector 5"/>
          <p:cNvCxnSpPr/>
          <p:nvPr/>
        </p:nvCxnSpPr>
        <p:spPr bwMode="auto">
          <a:xfrm>
            <a:off x="6609175" y="3187394"/>
            <a:ext cx="0" cy="1582849"/>
          </a:xfrm>
          <a:prstGeom prst="line">
            <a:avLst/>
          </a:prstGeom>
          <a:solidFill>
            <a:schemeClr val="accent1"/>
          </a:solidFill>
          <a:ln w="25400" cap="flat" cmpd="sng" algn="ctr">
            <a:solidFill>
              <a:srgbClr val="007FB2"/>
            </a:solidFill>
            <a:prstDash val="solid"/>
            <a:round/>
            <a:headEnd type="none" w="med" len="med"/>
            <a:tailEnd type="none" w="med" len="med"/>
          </a:ln>
          <a:effectLst/>
        </p:spPr>
      </p:cxnSp>
      <p:sp>
        <p:nvSpPr>
          <p:cNvPr id="7" name="Freeform: Shape 6"/>
          <p:cNvSpPr/>
          <p:nvPr/>
        </p:nvSpPr>
        <p:spPr>
          <a:xfrm>
            <a:off x="4545001" y="952758"/>
            <a:ext cx="7426419" cy="1892840"/>
          </a:xfrm>
          <a:custGeom>
            <a:avLst/>
            <a:gdLst>
              <a:gd name="connsiteX0" fmla="*/ 0 w 7315200"/>
              <a:gd name="connsiteY0" fmla="*/ 273246 h 2732456"/>
              <a:gd name="connsiteX1" fmla="*/ 273246 w 7315200"/>
              <a:gd name="connsiteY1" fmla="*/ 0 h 2732456"/>
              <a:gd name="connsiteX2" fmla="*/ 7041954 w 7315200"/>
              <a:gd name="connsiteY2" fmla="*/ 0 h 2732456"/>
              <a:gd name="connsiteX3" fmla="*/ 7315200 w 7315200"/>
              <a:gd name="connsiteY3" fmla="*/ 273246 h 2732456"/>
              <a:gd name="connsiteX4" fmla="*/ 7315200 w 7315200"/>
              <a:gd name="connsiteY4" fmla="*/ 2459210 h 2732456"/>
              <a:gd name="connsiteX5" fmla="*/ 7041954 w 7315200"/>
              <a:gd name="connsiteY5" fmla="*/ 2732456 h 2732456"/>
              <a:gd name="connsiteX6" fmla="*/ 273246 w 7315200"/>
              <a:gd name="connsiteY6" fmla="*/ 2732456 h 2732456"/>
              <a:gd name="connsiteX7" fmla="*/ 0 w 7315200"/>
              <a:gd name="connsiteY7" fmla="*/ 2459210 h 2732456"/>
              <a:gd name="connsiteX8" fmla="*/ 0 w 7315200"/>
              <a:gd name="connsiteY8" fmla="*/ 273246 h 273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00" h="2732456">
                <a:moveTo>
                  <a:pt x="0" y="273246"/>
                </a:moveTo>
                <a:cubicBezTo>
                  <a:pt x="0" y="122336"/>
                  <a:pt x="122336" y="0"/>
                  <a:pt x="273246" y="0"/>
                </a:cubicBezTo>
                <a:lnTo>
                  <a:pt x="7041954" y="0"/>
                </a:lnTo>
                <a:cubicBezTo>
                  <a:pt x="7192864" y="0"/>
                  <a:pt x="7315200" y="122336"/>
                  <a:pt x="7315200" y="273246"/>
                </a:cubicBezTo>
                <a:lnTo>
                  <a:pt x="7315200" y="2459210"/>
                </a:lnTo>
                <a:cubicBezTo>
                  <a:pt x="7315200" y="2610120"/>
                  <a:pt x="7192864" y="2732456"/>
                  <a:pt x="7041954" y="2732456"/>
                </a:cubicBezTo>
                <a:lnTo>
                  <a:pt x="273246" y="2732456"/>
                </a:lnTo>
                <a:cubicBezTo>
                  <a:pt x="122336" y="2732456"/>
                  <a:pt x="0" y="2610120"/>
                  <a:pt x="0" y="2459210"/>
                </a:cubicBezTo>
                <a:lnTo>
                  <a:pt x="0" y="273246"/>
                </a:lnTo>
                <a:close/>
              </a:path>
            </a:pathLst>
          </a:custGeom>
          <a:solidFill>
            <a:srgbClr val="92C1E9"/>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2240" tIns="142240" rIns="5262880" bIns="142240" numCol="1" spcCol="1270" anchor="ctr" anchorCtr="0">
            <a:noAutofit/>
          </a:bodyPr>
          <a:lstStyle/>
          <a:p>
            <a:pPr lvl="0" algn="ctr" defTabSz="889000">
              <a:lnSpc>
                <a:spcPct val="90000"/>
              </a:lnSpc>
              <a:spcBef>
                <a:spcPct val="0"/>
              </a:spcBef>
              <a:spcAft>
                <a:spcPct val="35000"/>
              </a:spcAft>
              <a:buNone/>
            </a:pPr>
            <a:endParaRPr lang="en-US" sz="2000" b="1" kern="1200" dirty="0"/>
          </a:p>
        </p:txBody>
      </p:sp>
      <p:sp>
        <p:nvSpPr>
          <p:cNvPr id="8" name="Freeform: Shape 7"/>
          <p:cNvSpPr/>
          <p:nvPr/>
        </p:nvSpPr>
        <p:spPr>
          <a:xfrm>
            <a:off x="6609175" y="2668467"/>
            <a:ext cx="1720950" cy="688798"/>
          </a:xfrm>
          <a:custGeom>
            <a:avLst/>
            <a:gdLst/>
            <a:ahLst/>
            <a:cxnLst/>
            <a:rect l="0" t="0" r="0" b="0"/>
            <a:pathLst>
              <a:path>
                <a:moveTo>
                  <a:pt x="1720950" y="0"/>
                </a:moveTo>
                <a:lnTo>
                  <a:pt x="1720950" y="344399"/>
                </a:lnTo>
                <a:lnTo>
                  <a:pt x="0" y="344399"/>
                </a:lnTo>
                <a:lnTo>
                  <a:pt x="0" y="6887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Rectangle: Rounded Corners 8"/>
          <p:cNvSpPr/>
          <p:nvPr/>
        </p:nvSpPr>
        <p:spPr>
          <a:xfrm>
            <a:off x="5066751" y="4752434"/>
            <a:ext cx="3092400" cy="1383927"/>
          </a:xfrm>
          <a:prstGeom prst="roundRect">
            <a:avLst/>
          </a:prstGeom>
          <a:solidFill>
            <a:srgbClr val="19325C"/>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99616" rIns="0" bIns="99616" numCol="1" spcCol="1270" anchor="ctr" anchorCtr="0">
            <a:noAutofit/>
          </a:bodyPr>
          <a:lstStyle/>
          <a:p>
            <a:pPr lvl="0" algn="ctr" defTabSz="711200">
              <a:spcBef>
                <a:spcPct val="0"/>
              </a:spcBef>
              <a:spcAft>
                <a:spcPts val="600"/>
              </a:spcAft>
            </a:pPr>
            <a:r>
              <a:rPr lang="fr-FR" sz="2000" dirty="0" smtClean="0"/>
              <a:t>Paramètres </a:t>
            </a:r>
            <a:r>
              <a:rPr lang="en-US" sz="2000" dirty="0" err="1" smtClean="0"/>
              <a:t>régionaux</a:t>
            </a:r>
            <a:r>
              <a:rPr lang="fr-FR" sz="2000" b="0" dirty="0" smtClean="0">
                <a:solidFill>
                  <a:schemeClr val="bg1"/>
                </a:solidFill>
              </a:rPr>
              <a:t> </a:t>
            </a:r>
            <a:r>
              <a:rPr lang="fr-FR" sz="2000" b="0" dirty="0">
                <a:solidFill>
                  <a:schemeClr val="bg1"/>
                </a:solidFill>
              </a:rPr>
              <a:t>= Anglais US</a:t>
            </a:r>
          </a:p>
          <a:p>
            <a:pPr marL="0" lvl="0" indent="0" algn="ctr" defTabSz="711200">
              <a:lnSpc>
                <a:spcPct val="100000"/>
              </a:lnSpc>
              <a:spcBef>
                <a:spcPct val="0"/>
              </a:spcBef>
              <a:spcAft>
                <a:spcPts val="600"/>
              </a:spcAft>
              <a:buNone/>
            </a:pPr>
            <a:r>
              <a:rPr lang="fr-FR" sz="2000" b="0" dirty="0">
                <a:solidFill>
                  <a:schemeClr val="bg1"/>
                </a:solidFill>
              </a:rPr>
              <a:t>Langue = Anglais</a:t>
            </a:r>
          </a:p>
          <a:p>
            <a:pPr marL="0" lvl="0" indent="0" algn="ctr" defTabSz="711200">
              <a:lnSpc>
                <a:spcPct val="100000"/>
              </a:lnSpc>
              <a:spcBef>
                <a:spcPct val="0"/>
              </a:spcBef>
              <a:spcAft>
                <a:spcPts val="600"/>
              </a:spcAft>
              <a:buNone/>
            </a:pPr>
            <a:r>
              <a:rPr lang="fr-FR" sz="2000" b="0" dirty="0">
                <a:solidFill>
                  <a:schemeClr val="bg1"/>
                </a:solidFill>
              </a:rPr>
              <a:t>Fuseau = PDT</a:t>
            </a:r>
          </a:p>
        </p:txBody>
      </p:sp>
      <p:sp>
        <p:nvSpPr>
          <p:cNvPr id="10" name="Freeform: Shape 9"/>
          <p:cNvSpPr/>
          <p:nvPr/>
        </p:nvSpPr>
        <p:spPr>
          <a:xfrm>
            <a:off x="8330125" y="2668467"/>
            <a:ext cx="1787349" cy="688798"/>
          </a:xfrm>
          <a:custGeom>
            <a:avLst/>
            <a:gdLst/>
            <a:ahLst/>
            <a:cxnLst/>
            <a:rect l="0" t="0" r="0" b="0"/>
            <a:pathLst>
              <a:path>
                <a:moveTo>
                  <a:pt x="0" y="0"/>
                </a:moveTo>
                <a:lnTo>
                  <a:pt x="0" y="344399"/>
                </a:lnTo>
                <a:lnTo>
                  <a:pt x="1787349" y="344399"/>
                </a:lnTo>
                <a:lnTo>
                  <a:pt x="1787349" y="6887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Rectangle: Rounded Corners 10"/>
          <p:cNvSpPr/>
          <p:nvPr/>
        </p:nvSpPr>
        <p:spPr>
          <a:xfrm>
            <a:off x="8569958" y="4752434"/>
            <a:ext cx="3092400" cy="1383927"/>
          </a:xfrm>
          <a:prstGeom prst="roundRect">
            <a:avLst/>
          </a:prstGeom>
          <a:solidFill>
            <a:srgbClr val="19325C"/>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106061" rIns="0" bIns="106061" numCol="1" spcCol="1270" anchor="ctr" anchorCtr="0">
            <a:noAutofit/>
          </a:bodyPr>
          <a:lstStyle/>
          <a:p>
            <a:pPr lvl="0" algn="ctr" defTabSz="711200">
              <a:spcBef>
                <a:spcPct val="0"/>
              </a:spcBef>
              <a:spcAft>
                <a:spcPts val="600"/>
              </a:spcAft>
            </a:pPr>
            <a:r>
              <a:rPr lang="fr-FR" sz="2000" dirty="0" smtClean="0"/>
              <a:t>Paramètres </a:t>
            </a:r>
            <a:r>
              <a:rPr lang="en-US" sz="2000" dirty="0" err="1" smtClean="0"/>
              <a:t>régionaux</a:t>
            </a:r>
            <a:r>
              <a:rPr lang="fr-FR" sz="2000" b="0" dirty="0" smtClean="0">
                <a:solidFill>
                  <a:schemeClr val="bg1"/>
                </a:solidFill>
              </a:rPr>
              <a:t> </a:t>
            </a:r>
            <a:r>
              <a:rPr lang="fr-FR" sz="2000" b="0" dirty="0">
                <a:solidFill>
                  <a:schemeClr val="bg1"/>
                </a:solidFill>
              </a:rPr>
              <a:t>= Japon</a:t>
            </a:r>
          </a:p>
          <a:p>
            <a:pPr marL="0" lvl="0" indent="0" algn="ctr" defTabSz="711200">
              <a:lnSpc>
                <a:spcPct val="100000"/>
              </a:lnSpc>
              <a:spcBef>
                <a:spcPct val="0"/>
              </a:spcBef>
              <a:spcAft>
                <a:spcPts val="600"/>
              </a:spcAft>
              <a:buNone/>
            </a:pPr>
            <a:r>
              <a:rPr lang="fr-FR" sz="2000" b="0" dirty="0">
                <a:solidFill>
                  <a:schemeClr val="bg1"/>
                </a:solidFill>
              </a:rPr>
              <a:t>Langue = Japonais</a:t>
            </a:r>
          </a:p>
          <a:p>
            <a:pPr marL="0" lvl="0" indent="0" algn="ctr" defTabSz="711200">
              <a:lnSpc>
                <a:spcPct val="100000"/>
              </a:lnSpc>
              <a:spcBef>
                <a:spcPct val="0"/>
              </a:spcBef>
              <a:spcAft>
                <a:spcPts val="600"/>
              </a:spcAft>
              <a:buNone/>
            </a:pPr>
            <a:r>
              <a:rPr lang="fr-FR" sz="2000" b="0" dirty="0">
                <a:solidFill>
                  <a:schemeClr val="bg1"/>
                </a:solidFill>
              </a:rPr>
              <a:t>Fuseau horaire = JST</a:t>
            </a:r>
          </a:p>
        </p:txBody>
      </p:sp>
      <p:sp>
        <p:nvSpPr>
          <p:cNvPr id="15" name="Freeform 382"/>
          <p:cNvSpPr>
            <a:spLocks noChangeArrowheads="1"/>
          </p:cNvSpPr>
          <p:nvPr/>
        </p:nvSpPr>
        <p:spPr bwMode="auto">
          <a:xfrm>
            <a:off x="5331371" y="2052355"/>
            <a:ext cx="720000" cy="720000"/>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tx2"/>
          </a:solidFill>
          <a:ln>
            <a:noFill/>
          </a:ln>
        </p:spPr>
        <p:txBody>
          <a:bodyPr wrap="none" anchor="ctr"/>
          <a:lstStyle/>
          <a:p>
            <a:endParaRPr lang="en-US"/>
          </a:p>
        </p:txBody>
      </p:sp>
      <p:sp>
        <p:nvSpPr>
          <p:cNvPr id="16" name="TextBox 15"/>
          <p:cNvSpPr txBox="1"/>
          <p:nvPr/>
        </p:nvSpPr>
        <p:spPr>
          <a:xfrm>
            <a:off x="4565869" y="2995253"/>
            <a:ext cx="2159567" cy="1031051"/>
          </a:xfrm>
          <a:prstGeom prst="rect">
            <a:avLst/>
          </a:prstGeom>
          <a:noFill/>
          <a:ln>
            <a:noFill/>
          </a:ln>
        </p:spPr>
        <p:txBody>
          <a:bodyPr wrap="none" rtlCol="0">
            <a:spAutoFit/>
          </a:bodyPr>
          <a:lstStyle/>
          <a:p>
            <a:pPr lvl="0" algn="ctr" defTabSz="889000">
              <a:lnSpc>
                <a:spcPct val="90000"/>
              </a:lnSpc>
              <a:spcBef>
                <a:spcPct val="0"/>
              </a:spcBef>
              <a:spcAft>
                <a:spcPct val="35000"/>
              </a:spcAft>
            </a:pPr>
            <a:r>
              <a:rPr lang="fr-FR" sz="2000" b="1" spc="-20" dirty="0">
                <a:solidFill>
                  <a:srgbClr val="19325C"/>
                </a:solidFill>
              </a:rPr>
              <a:t>Enregistrement </a:t>
            </a:r>
            <a:r>
              <a:rPr lang="pl-PL" sz="2000" b="1" spc="-20" dirty="0" smtClean="0">
                <a:solidFill>
                  <a:srgbClr val="19325C"/>
                </a:solidFill>
              </a:rPr>
              <a:t/>
            </a:r>
            <a:br>
              <a:rPr lang="pl-PL" sz="2000" b="1" spc="-20" dirty="0" smtClean="0">
                <a:solidFill>
                  <a:srgbClr val="19325C"/>
                </a:solidFill>
              </a:rPr>
            </a:br>
            <a:r>
              <a:rPr lang="fr-FR" sz="2000" b="1" spc="-20" dirty="0" smtClean="0">
                <a:solidFill>
                  <a:srgbClr val="19325C"/>
                </a:solidFill>
              </a:rPr>
              <a:t>utilisateur</a:t>
            </a:r>
            <a:endParaRPr lang="fr-FR" sz="2000" b="1" spc="-20" dirty="0">
              <a:solidFill>
                <a:srgbClr val="19325C"/>
              </a:solidFill>
            </a:endParaRPr>
          </a:p>
          <a:p>
            <a:pPr lvl="0" algn="ctr" defTabSz="889000">
              <a:lnSpc>
                <a:spcPct val="90000"/>
              </a:lnSpc>
              <a:spcBef>
                <a:spcPct val="0"/>
              </a:spcBef>
              <a:spcAft>
                <a:spcPct val="35000"/>
              </a:spcAft>
            </a:pPr>
            <a:r>
              <a:rPr lang="fr-FR" sz="2000" dirty="0">
                <a:solidFill>
                  <a:srgbClr val="19325C"/>
                </a:solidFill>
              </a:rPr>
              <a:t>(Personnel)</a:t>
            </a:r>
          </a:p>
        </p:txBody>
      </p:sp>
      <p:sp>
        <p:nvSpPr>
          <p:cNvPr id="17" name="TextBox 16"/>
          <p:cNvSpPr txBox="1"/>
          <p:nvPr/>
        </p:nvSpPr>
        <p:spPr>
          <a:xfrm>
            <a:off x="4487537" y="1002882"/>
            <a:ext cx="2462534" cy="1031051"/>
          </a:xfrm>
          <a:prstGeom prst="rect">
            <a:avLst/>
          </a:prstGeom>
          <a:noFill/>
          <a:ln>
            <a:noFill/>
          </a:ln>
        </p:spPr>
        <p:txBody>
          <a:bodyPr wrap="none" rtlCol="0">
            <a:spAutoFit/>
          </a:bodyPr>
          <a:lstStyle/>
          <a:p>
            <a:pPr lvl="0" algn="ctr" defTabSz="889000">
              <a:lnSpc>
                <a:spcPct val="90000"/>
              </a:lnSpc>
              <a:spcBef>
                <a:spcPct val="0"/>
              </a:spcBef>
              <a:spcAft>
                <a:spcPct val="35000"/>
              </a:spcAft>
            </a:pPr>
            <a:r>
              <a:rPr lang="fr-FR" sz="2000" b="1" spc="-20" dirty="0">
                <a:solidFill>
                  <a:srgbClr val="19325C"/>
                </a:solidFill>
              </a:rPr>
              <a:t>Profil de </a:t>
            </a:r>
            <a:r>
              <a:rPr lang="fr-FR" sz="2000" b="1" spc="-20" dirty="0" smtClean="0">
                <a:solidFill>
                  <a:srgbClr val="19325C"/>
                </a:solidFill>
              </a:rPr>
              <a:t>la </a:t>
            </a:r>
            <a:r>
              <a:rPr lang="fr-FR" sz="2000" b="1" spc="-20" dirty="0">
                <a:solidFill>
                  <a:srgbClr val="19325C"/>
                </a:solidFill>
              </a:rPr>
              <a:t>société</a:t>
            </a:r>
          </a:p>
          <a:p>
            <a:pPr lvl="0" algn="ctr" defTabSz="889000">
              <a:lnSpc>
                <a:spcPct val="90000"/>
              </a:lnSpc>
              <a:spcBef>
                <a:spcPct val="0"/>
              </a:spcBef>
              <a:spcAft>
                <a:spcPct val="35000"/>
              </a:spcAft>
            </a:pPr>
            <a:r>
              <a:rPr lang="fr-FR" sz="2000" dirty="0">
                <a:solidFill>
                  <a:srgbClr val="19325C"/>
                </a:solidFill>
              </a:rPr>
              <a:t>(Paramètres </a:t>
            </a:r>
            <a:r>
              <a:rPr lang="fr-FR" sz="2000" dirty="0" smtClean="0">
                <a:solidFill>
                  <a:srgbClr val="19325C"/>
                </a:solidFill>
              </a:rPr>
              <a:t> </a:t>
            </a:r>
            <a:r>
              <a:rPr lang="pl-PL" sz="2000" dirty="0" smtClean="0">
                <a:solidFill>
                  <a:srgbClr val="19325C"/>
                </a:solidFill>
              </a:rPr>
              <a:t/>
            </a:r>
            <a:br>
              <a:rPr lang="pl-PL" sz="2000" dirty="0" smtClean="0">
                <a:solidFill>
                  <a:srgbClr val="19325C"/>
                </a:solidFill>
              </a:rPr>
            </a:br>
            <a:r>
              <a:rPr lang="fr-FR" sz="2000" dirty="0" smtClean="0">
                <a:solidFill>
                  <a:srgbClr val="19325C"/>
                </a:solidFill>
              </a:rPr>
              <a:t>par défaut)</a:t>
            </a:r>
            <a:endParaRPr lang="fr-FR" sz="2000" dirty="0">
              <a:solidFill>
                <a:srgbClr val="19325C"/>
              </a:solidFill>
            </a:endParaRPr>
          </a:p>
        </p:txBody>
      </p:sp>
      <p:cxnSp>
        <p:nvCxnSpPr>
          <p:cNvPr id="18" name="Straight Connector 17"/>
          <p:cNvCxnSpPr/>
          <p:nvPr/>
        </p:nvCxnSpPr>
        <p:spPr bwMode="auto">
          <a:xfrm flipH="1">
            <a:off x="8330124" y="2430379"/>
            <a:ext cx="1" cy="1666578"/>
          </a:xfrm>
          <a:prstGeom prst="line">
            <a:avLst/>
          </a:prstGeom>
          <a:solidFill>
            <a:schemeClr val="accent1"/>
          </a:solidFill>
          <a:ln w="25400" cap="flat" cmpd="sng" algn="ctr">
            <a:solidFill>
              <a:srgbClr val="007FB2"/>
            </a:solidFill>
            <a:prstDash val="solid"/>
            <a:round/>
            <a:headEnd type="none" w="med" len="med"/>
            <a:tailEnd type="none" w="med" len="med"/>
          </a:ln>
          <a:effectLst/>
        </p:spPr>
      </p:cxnSp>
      <p:cxnSp>
        <p:nvCxnSpPr>
          <p:cNvPr id="19" name="Straight Connector 18"/>
          <p:cNvCxnSpPr/>
          <p:nvPr/>
        </p:nvCxnSpPr>
        <p:spPr bwMode="auto">
          <a:xfrm>
            <a:off x="10117474" y="3313758"/>
            <a:ext cx="0" cy="1438954"/>
          </a:xfrm>
          <a:prstGeom prst="line">
            <a:avLst/>
          </a:prstGeom>
          <a:solidFill>
            <a:schemeClr val="accent1"/>
          </a:solidFill>
          <a:ln w="25400" cap="flat" cmpd="sng" algn="ctr">
            <a:solidFill>
              <a:srgbClr val="007FB2"/>
            </a:solidFill>
            <a:prstDash val="solid"/>
            <a:round/>
            <a:headEnd type="none" w="med" len="med"/>
            <a:tailEnd type="none" w="med" len="med"/>
          </a:ln>
          <a:effectLst/>
        </p:spPr>
      </p:cxnSp>
      <p:sp>
        <p:nvSpPr>
          <p:cNvPr id="20" name="Rectangle: Rounded Corners 19"/>
          <p:cNvSpPr/>
          <p:nvPr/>
        </p:nvSpPr>
        <p:spPr>
          <a:xfrm>
            <a:off x="6821604" y="1200362"/>
            <a:ext cx="3090492" cy="1382400"/>
          </a:xfrm>
          <a:prstGeom prst="roundRect">
            <a:avLst/>
          </a:prstGeom>
          <a:solidFill>
            <a:srgbClr val="19325C"/>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99616" rIns="0" bIns="99616" numCol="1" spcCol="1270" anchor="ctr" anchorCtr="0">
            <a:noAutofit/>
          </a:bodyPr>
          <a:lstStyle/>
          <a:p>
            <a:pPr algn="ctr" defTabSz="711200">
              <a:spcBef>
                <a:spcPct val="0"/>
              </a:spcBef>
              <a:spcAft>
                <a:spcPts val="600"/>
              </a:spcAft>
            </a:pPr>
            <a:r>
              <a:rPr lang="fr-FR" sz="2000" dirty="0" smtClean="0"/>
              <a:t>Paramètres </a:t>
            </a:r>
            <a:r>
              <a:rPr lang="en-US" sz="2000" dirty="0" err="1" smtClean="0"/>
              <a:t>régionaux</a:t>
            </a:r>
            <a:r>
              <a:rPr lang="fr-FR" sz="2000" dirty="0" smtClean="0">
                <a:solidFill>
                  <a:schemeClr val="bg1"/>
                </a:solidFill>
              </a:rPr>
              <a:t> </a:t>
            </a:r>
            <a:r>
              <a:rPr lang="fr-FR" sz="2000" dirty="0">
                <a:solidFill>
                  <a:schemeClr val="bg1"/>
                </a:solidFill>
              </a:rPr>
              <a:t>= Anglais US</a:t>
            </a:r>
          </a:p>
          <a:p>
            <a:pPr algn="ctr" defTabSz="711200">
              <a:spcBef>
                <a:spcPct val="0"/>
              </a:spcBef>
              <a:spcAft>
                <a:spcPts val="600"/>
              </a:spcAft>
            </a:pPr>
            <a:r>
              <a:rPr lang="fr-FR" sz="2000" dirty="0">
                <a:solidFill>
                  <a:schemeClr val="bg1"/>
                </a:solidFill>
              </a:rPr>
              <a:t>Langue = Anglais</a:t>
            </a:r>
          </a:p>
          <a:p>
            <a:pPr algn="ctr" defTabSz="711200">
              <a:spcBef>
                <a:spcPct val="0"/>
              </a:spcBef>
              <a:spcAft>
                <a:spcPts val="600"/>
              </a:spcAft>
            </a:pPr>
            <a:r>
              <a:rPr lang="fr-FR" sz="2000" dirty="0">
                <a:solidFill>
                  <a:schemeClr val="bg1"/>
                </a:solidFill>
              </a:rPr>
              <a:t>Fuseau = PDT</a:t>
            </a:r>
          </a:p>
        </p:txBody>
      </p:sp>
      <p:sp>
        <p:nvSpPr>
          <p:cNvPr id="21" name="Rectangle: Rounded Corners 20"/>
          <p:cNvSpPr/>
          <p:nvPr/>
        </p:nvSpPr>
        <p:spPr>
          <a:xfrm>
            <a:off x="6821604" y="3212632"/>
            <a:ext cx="3090492" cy="1383927"/>
          </a:xfrm>
          <a:prstGeom prst="roundRect">
            <a:avLst/>
          </a:prstGeom>
          <a:solidFill>
            <a:srgbClr val="19325C"/>
          </a:solidFill>
          <a:ln>
            <a:no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99616" rIns="0" bIns="99616" numCol="1" spcCol="1270" anchor="ctr" anchorCtr="0">
            <a:noAutofit/>
          </a:bodyPr>
          <a:lstStyle/>
          <a:p>
            <a:pPr lvl="0" algn="ctr" defTabSz="711200">
              <a:spcBef>
                <a:spcPct val="0"/>
              </a:spcBef>
              <a:spcAft>
                <a:spcPts val="600"/>
              </a:spcAft>
            </a:pPr>
            <a:r>
              <a:rPr lang="fr-FR" sz="2000" dirty="0" smtClean="0"/>
              <a:t>Paramètres </a:t>
            </a:r>
            <a:r>
              <a:rPr lang="en-US" sz="2000" dirty="0" err="1" smtClean="0"/>
              <a:t>régionaux</a:t>
            </a:r>
            <a:r>
              <a:rPr lang="fr-FR" sz="2000" b="0" dirty="0" smtClean="0">
                <a:solidFill>
                  <a:schemeClr val="bg1"/>
                </a:solidFill>
              </a:rPr>
              <a:t> </a:t>
            </a:r>
            <a:r>
              <a:rPr lang="fr-FR" sz="2000" b="0" dirty="0">
                <a:solidFill>
                  <a:schemeClr val="bg1"/>
                </a:solidFill>
              </a:rPr>
              <a:t>= Anglais UK</a:t>
            </a:r>
          </a:p>
          <a:p>
            <a:pPr marL="0" lvl="0" indent="0" algn="ctr" defTabSz="711200">
              <a:lnSpc>
                <a:spcPct val="100000"/>
              </a:lnSpc>
              <a:spcBef>
                <a:spcPct val="0"/>
              </a:spcBef>
              <a:spcAft>
                <a:spcPts val="600"/>
              </a:spcAft>
              <a:buNone/>
            </a:pPr>
            <a:r>
              <a:rPr lang="fr-FR" sz="2000" b="0" dirty="0">
                <a:solidFill>
                  <a:schemeClr val="bg1"/>
                </a:solidFill>
              </a:rPr>
              <a:t>Langue = Anglais</a:t>
            </a:r>
          </a:p>
          <a:p>
            <a:pPr marL="0" lvl="0" indent="0" algn="ctr" defTabSz="711200">
              <a:lnSpc>
                <a:spcPct val="100000"/>
              </a:lnSpc>
              <a:spcBef>
                <a:spcPct val="0"/>
              </a:spcBef>
              <a:spcAft>
                <a:spcPts val="600"/>
              </a:spcAft>
              <a:buNone/>
            </a:pPr>
            <a:r>
              <a:rPr lang="fr-FR" sz="2000" b="0" dirty="0">
                <a:solidFill>
                  <a:schemeClr val="bg1"/>
                </a:solidFill>
              </a:rPr>
              <a:t>Fuseau horaire = GMT</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3403" y="4010034"/>
            <a:ext cx="661052" cy="661052"/>
          </a:xfrm>
          <a:prstGeom prst="roundRect">
            <a:avLst/>
          </a:prstGeom>
          <a:solidFill>
            <a:srgbClr val="06B7CA"/>
          </a:solidFill>
        </p:spPr>
      </p:pic>
    </p:spTree>
    <p:extLst>
      <p:ext uri="{BB962C8B-B14F-4D97-AF65-F5344CB8AC3E}">
        <p14:creationId xmlns:p14="http://schemas.microsoft.com/office/powerpoint/2010/main" val="47129092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j-lt"/>
              </a:rPr>
              <a:t>Module 9 : Gestion du processus de support</a:t>
            </a:r>
          </a:p>
        </p:txBody>
      </p:sp>
      <p:sp>
        <p:nvSpPr>
          <p:cNvPr id="3" name="Text Placeholder 2"/>
          <p:cNvSpPr>
            <a:spLocks noGrp="1"/>
          </p:cNvSpPr>
          <p:nvPr>
            <p:ph type="body" sz="quarter" idx="13"/>
          </p:nvPr>
        </p:nvSpPr>
        <p:spPr>
          <a:xfrm>
            <a:off x="455732" y="1371600"/>
            <a:ext cx="8639630" cy="3666565"/>
          </a:xfrm>
        </p:spPr>
        <p:txBody>
          <a:bodyPr/>
          <a:lstStyle/>
          <a:p>
            <a:pPr marL="342900" lvl="1" indent="-342900">
              <a:spcBef>
                <a:spcPts val="900"/>
              </a:spcBef>
              <a:buFont typeface="Arial" panose="020B0604020202020204" pitchFamily="34" charset="0"/>
              <a:buChar char="•"/>
            </a:pPr>
            <a:r>
              <a:rPr lang="fr-FR" dirty="0">
                <a:latin typeface="+mn-lt"/>
              </a:rPr>
              <a:t>Gestion et résolution des requêtes</a:t>
            </a:r>
          </a:p>
          <a:p>
            <a:pPr marL="342900" lvl="1" indent="-342900">
              <a:spcBef>
                <a:spcPts val="900"/>
              </a:spcBef>
              <a:buFont typeface="Arial" panose="020B0604020202020204" pitchFamily="34" charset="0"/>
              <a:buChar char="•"/>
            </a:pPr>
            <a:r>
              <a:rPr lang="fr-FR" dirty="0">
                <a:latin typeface="+mn-lt"/>
              </a:rPr>
              <a:t>Personnalisation d'un processus de support</a:t>
            </a:r>
          </a:p>
          <a:p>
            <a:pPr marL="342900" lvl="1" indent="-342900">
              <a:spcBef>
                <a:spcPts val="900"/>
              </a:spcBef>
              <a:buFont typeface="Arial" panose="020B0604020202020204" pitchFamily="34" charset="0"/>
              <a:buChar char="•"/>
            </a:pPr>
            <a:r>
              <a:rPr lang="fr-FR" dirty="0">
                <a:latin typeface="+mn-lt"/>
              </a:rPr>
              <a:t>Automatisation du support</a:t>
            </a:r>
          </a:p>
          <a:p>
            <a:pPr marL="342900" lvl="1" indent="-342900">
              <a:spcBef>
                <a:spcPts val="900"/>
              </a:spcBef>
              <a:buFont typeface="Arial" panose="020B0604020202020204" pitchFamily="34" charset="0"/>
              <a:buChar char="•"/>
            </a:pPr>
            <a:r>
              <a:rPr lang="fr-FR" dirty="0">
                <a:latin typeface="+mn-lt"/>
              </a:rPr>
              <a:t>Compréhension de la console </a:t>
            </a:r>
            <a:r>
              <a:rPr lang="fr-FR" dirty="0" err="1">
                <a:latin typeface="+mn-lt"/>
              </a:rPr>
              <a:t>Salesforce</a:t>
            </a:r>
            <a:r>
              <a:rPr lang="fr-FR" dirty="0">
                <a:latin typeface="+mn-lt"/>
              </a:rPr>
              <a:t> pour le service</a:t>
            </a:r>
          </a:p>
          <a:p>
            <a:pPr marL="342900" lvl="1" indent="-342900">
              <a:spcBef>
                <a:spcPts val="900"/>
              </a:spcBef>
              <a:buFont typeface="Arial" panose="020B0604020202020204" pitchFamily="34" charset="0"/>
              <a:buChar char="•"/>
            </a:pPr>
            <a:r>
              <a:rPr lang="fr-FR" b="1" dirty="0">
                <a:latin typeface="+mn-lt"/>
              </a:rPr>
              <a:t>Collaboration dans Service Cloud</a:t>
            </a:r>
          </a:p>
          <a:p>
            <a:pPr marL="342900" lvl="1" indent="-342900">
              <a:spcBef>
                <a:spcPts val="900"/>
              </a:spcBef>
              <a:buFont typeface="Arial" panose="020B0604020202020204" pitchFamily="34" charset="0"/>
              <a:buChar char="•"/>
            </a:pPr>
            <a:r>
              <a:rPr lang="fr-FR" dirty="0">
                <a:latin typeface="+mn-lt"/>
              </a:rPr>
              <a:t>Analyse des données d'assistance</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470</a:t>
            </a:fld>
            <a:endParaRPr lang="en-US"/>
          </a:p>
        </p:txBody>
      </p:sp>
    </p:spTree>
    <p:extLst>
      <p:ext uri="{BB962C8B-B14F-4D97-AF65-F5344CB8AC3E}">
        <p14:creationId xmlns:p14="http://schemas.microsoft.com/office/powerpoint/2010/main" val="3151546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54084817"/>
              </p:ext>
            </p:extLst>
          </p:nvPr>
        </p:nvGraphicFramePr>
        <p:xfrm>
          <a:off x="1711207" y="1089733"/>
          <a:ext cx="8926668" cy="5402559"/>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7842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3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r>
                        <a:rPr lang="fr-FR" sz="1800" b="0" dirty="0">
                          <a:solidFill>
                            <a:schemeClr val="tx1"/>
                          </a:solidFill>
                          <a:latin typeface="Salesforce Sans" panose="020B0505020202020203" pitchFamily="34" charset="0"/>
                          <a:ea typeface="Segoe UI" pitchFamily="34" charset="0"/>
                          <a:cs typeface="Segoe UI" pitchFamily="34" charset="0"/>
                        </a:rPr>
                        <a:t>Nos agents valorisent la collaboration. Ils sont toujours à la recherche de nouvelles façons de résoudre les requêtes plus rapidement et de fournir des réponses plus précises aux clients. Quels outils Service Cloud peuvent les y aider ?</a:t>
                      </a:r>
                      <a:br>
                        <a:rPr lang="fr-FR" sz="1800" b="0" dirty="0">
                          <a:solidFill>
                            <a:schemeClr val="tx1"/>
                          </a:solidFill>
                          <a:latin typeface="Salesforce Sans" panose="020B0505020202020203" pitchFamily="34" charset="0"/>
                          <a:ea typeface="Segoe UI" pitchFamily="34" charset="0"/>
                          <a:cs typeface="Segoe UI" pitchFamily="34" charset="0"/>
                        </a:rPr>
                      </a:br>
                      <a:r>
                        <a:rPr lang="fr-FR" sz="1800" b="0" dirty="0">
                          <a:solidFill>
                            <a:schemeClr val="tx1"/>
                          </a:solidFill>
                          <a:latin typeface="Salesforce Sans" panose="020B0505020202020203" pitchFamily="34" charset="0"/>
                          <a:ea typeface="Segoe UI" pitchFamily="34" charset="0"/>
                          <a:cs typeface="Segoe UI" pitchFamily="34" charset="0"/>
                        </a:rPr>
                        <a:t>Je souhaite des idées pour :</a:t>
                      </a:r>
                    </a:p>
                    <a:p>
                      <a:pPr>
                        <a:buFontTx/>
                        <a:buChar char="-"/>
                      </a:pPr>
                      <a:r>
                        <a:rPr lang="fr-FR" sz="1800" b="0" dirty="0">
                          <a:solidFill>
                            <a:schemeClr val="tx1"/>
                          </a:solidFill>
                          <a:latin typeface="Salesforce Sans" panose="020B0505020202020203" pitchFamily="34" charset="0"/>
                          <a:ea typeface="Segoe UI" pitchFamily="34" charset="0"/>
                          <a:cs typeface="Segoe UI" pitchFamily="34" charset="0"/>
                        </a:rPr>
                        <a:t> Des groupes de personnes qui travaillent ensemble sur des requêtes.</a:t>
                      </a:r>
                    </a:p>
                    <a:p>
                      <a:pPr>
                        <a:buFontTx/>
                        <a:buChar char="-"/>
                      </a:pPr>
                      <a:r>
                        <a:rPr lang="fr-FR" sz="1800" b="0" dirty="0">
                          <a:solidFill>
                            <a:schemeClr val="tx1"/>
                          </a:solidFill>
                          <a:latin typeface="Salesforce Sans" panose="020B0505020202020203" pitchFamily="34" charset="0"/>
                          <a:ea typeface="Segoe UI" pitchFamily="34" charset="0"/>
                          <a:cs typeface="Segoe UI" pitchFamily="34" charset="0"/>
                        </a:rPr>
                        <a:t> Des superviseurs ou des chargés de compte qui veulent suivre et contribuer à Chatter sur une requête sans en modifier les détails.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24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Robin</a:t>
                      </a:r>
                      <a:r>
                        <a:rPr lang="fr-FR" sz="1600" b="0" baseline="0">
                          <a:solidFill>
                            <a:srgbClr val="0070C0"/>
                          </a:solidFill>
                          <a:latin typeface="Salesforce Sans" panose="020B0505020202020203" pitchFamily="34" charset="0"/>
                          <a:ea typeface="Segoe UI" pitchFamily="34" charset="0"/>
                          <a:cs typeface="Segoe UI" pitchFamily="34" charset="0"/>
                        </a:rPr>
                        <a:t> Kramer</a:t>
                      </a:r>
                      <a:r>
                        <a:rPr lang="fr-FR" sz="1600" b="0">
                          <a:solidFill>
                            <a:schemeClr val="tx1"/>
                          </a:solidFill>
                          <a:latin typeface="Salesforce Sans" panose="020B0505020202020203" pitchFamily="34" charset="0"/>
                          <a:ea typeface="Segoe UI" pitchFamily="34" charset="0"/>
                          <a:cs typeface="Segoe UI" pitchFamily="34" charset="0"/>
                        </a:rPr>
                        <a:t> et </a:t>
                      </a:r>
                      <a:r>
                        <a:rPr lang="fr-FR" sz="1600" b="0">
                          <a:solidFill>
                            <a:srgbClr val="0070C0"/>
                          </a:solidFill>
                          <a:latin typeface="Salesforce Sans" panose="020B0505020202020203" pitchFamily="34" charset="0"/>
                          <a:ea typeface="Segoe UI" pitchFamily="34" charset="0"/>
                          <a:cs typeface="Segoe UI" pitchFamily="34" charset="0"/>
                        </a:rPr>
                        <a:t>Seema</a:t>
                      </a:r>
                      <a:r>
                        <a:rPr lang="fr-FR" sz="1600" b="0" baseline="0">
                          <a:solidFill>
                            <a:srgbClr val="0070C0"/>
                          </a:solidFill>
                          <a:latin typeface="Salesforce Sans" panose="020B0505020202020203" pitchFamily="34" charset="0"/>
                          <a:ea typeface="Segoe UI" pitchFamily="34" charset="0"/>
                          <a:cs typeface="Segoe UI" pitchFamily="34" charset="0"/>
                        </a:rPr>
                        <a:t> Kumar</a:t>
                      </a:r>
                      <a:r>
                        <a:rPr lang="fr-FR" sz="1600" b="0">
                          <a:solidFill>
                            <a:schemeClr val="tx1"/>
                          </a:solidFill>
                          <a:latin typeface="Salesforce Sans" panose="020B0505020202020203" pitchFamily="34" charset="0"/>
                          <a:ea typeface="Segoe UI" pitchFamily="34" charset="0"/>
                          <a:cs typeface="Segoe UI" pitchFamily="34" charset="0"/>
                        </a:rPr>
                        <a:t> aiment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747520">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err="1">
                          <a:solidFill>
                            <a:srgbClr val="0070C0"/>
                          </a:solidFill>
                          <a:latin typeface="Salesforce Sans" panose="020B0505020202020203" pitchFamily="34" charset="0"/>
                          <a:ea typeface="Segoe UI" pitchFamily="34" charset="0"/>
                          <a:cs typeface="Segoe UI" pitchFamily="34" charset="0"/>
                        </a:rPr>
                        <a:t>Cara</a:t>
                      </a:r>
                      <a:r>
                        <a:rPr lang="fr-FR" sz="1800" b="0" dirty="0">
                          <a:solidFill>
                            <a:srgbClr val="0070C0"/>
                          </a:solidFill>
                          <a:latin typeface="Salesforce Sans" panose="020B0505020202020203" pitchFamily="34" charset="0"/>
                          <a:ea typeface="Segoe UI" pitchFamily="34" charset="0"/>
                          <a:cs typeface="Segoe UI" pitchFamily="34" charset="0"/>
                        </a:rPr>
                        <a:t> </a:t>
                      </a:r>
                      <a:r>
                        <a:rPr lang="fr-FR" sz="1800" b="0" dirty="0" err="1">
                          <a:solidFill>
                            <a:srgbClr val="0070C0"/>
                          </a:solidFill>
                          <a:latin typeface="Salesforce Sans" panose="020B0505020202020203" pitchFamily="34" charset="0"/>
                          <a:ea typeface="Segoe UI" pitchFamily="34" charset="0"/>
                          <a:cs typeface="Segoe UI" pitchFamily="34" charset="0"/>
                        </a:rPr>
                        <a:t>Ng</a:t>
                      </a:r>
                      <a:endParaRPr lang="fr-FR"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Crier dans le couloir ne marche plus aussi bien avec des équipes de support éparpillées partout dans le monde.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J'aime  ·  Il y a 40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2751" t="-3437" r="13977" b="74552"/>
          <a:stretch/>
        </p:blipFill>
        <p:spPr>
          <a:xfrm>
            <a:off x="1746227" y="1141273"/>
            <a:ext cx="619046" cy="633280"/>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471</a:t>
            </a:fld>
            <a:endParaRPr lang="en-US" smtClean="0"/>
          </a:p>
        </p:txBody>
      </p:sp>
      <p:sp>
        <p:nvSpPr>
          <p:cNvPr id="3" name="Text Placeholder 2"/>
          <p:cNvSpPr>
            <a:spLocks noGrp="1"/>
          </p:cNvSpPr>
          <p:nvPr>
            <p:ph type="body" sz="quarter" idx="11"/>
          </p:nvPr>
        </p:nvSpPr>
        <p:spPr/>
        <p:txBody>
          <a:bodyPr/>
          <a:lstStyle/>
          <a:p>
            <a:r>
              <a:rPr lang="fr-FR"/>
              <a:t>Collaboration dans Service Cloud</a:t>
            </a:r>
          </a:p>
        </p:txBody>
      </p:sp>
      <p:pic>
        <p:nvPicPr>
          <p:cNvPr id="5" name="Picture 4"/>
          <p:cNvPicPr>
            <a:picLocks noChangeAspect="1"/>
          </p:cNvPicPr>
          <p:nvPr/>
        </p:nvPicPr>
        <p:blipFill rotWithShape="1">
          <a:blip r:embed="rId4" cstate="print"/>
          <a:srcRect l="1970" t="12280" r="78654" b="85404"/>
          <a:stretch/>
        </p:blipFill>
        <p:spPr>
          <a:xfrm>
            <a:off x="1707413" y="3994661"/>
            <a:ext cx="3280454" cy="277523"/>
          </a:xfrm>
          <a:prstGeom prst="rect">
            <a:avLst/>
          </a:prstGeom>
        </p:spPr>
      </p:pic>
      <p:pic>
        <p:nvPicPr>
          <p:cNvPr id="6" name="Picture 5"/>
          <p:cNvPicPr>
            <a:picLocks noChangeAspect="1"/>
          </p:cNvPicPr>
          <p:nvPr/>
        </p:nvPicPr>
        <p:blipFill rotWithShape="1">
          <a:blip r:embed="rId4" cstate="print"/>
          <a:srcRect l="96090" t="2041" r="2152" b="95552"/>
          <a:stretch/>
        </p:blipFill>
        <p:spPr>
          <a:xfrm>
            <a:off x="10245058" y="1193084"/>
            <a:ext cx="297640" cy="288435"/>
          </a:xfrm>
          <a:prstGeom prst="rect">
            <a:avLst/>
          </a:prstGeom>
        </p:spPr>
      </p:pic>
      <p:pic>
        <p:nvPicPr>
          <p:cNvPr id="7" name="Picture 6"/>
          <p:cNvPicPr>
            <a:picLocks noChangeAspect="1"/>
          </p:cNvPicPr>
          <p:nvPr/>
        </p:nvPicPr>
        <p:blipFill rotWithShape="1">
          <a:blip r:embed="rId4" cstate="print"/>
          <a:srcRect l="95812" t="16466" r="2430" b="81127"/>
          <a:stretch/>
        </p:blipFill>
        <p:spPr>
          <a:xfrm>
            <a:off x="10245058" y="5009942"/>
            <a:ext cx="297640" cy="288435"/>
          </a:xfrm>
          <a:prstGeom prst="rect">
            <a:avLst/>
          </a:prstGeom>
        </p:spPr>
      </p:pic>
      <p:pic>
        <p:nvPicPr>
          <p:cNvPr id="8" name="Picture 7"/>
          <p:cNvPicPr>
            <a:picLocks noChangeAspect="1"/>
          </p:cNvPicPr>
          <p:nvPr/>
        </p:nvPicPr>
        <p:blipFill rotWithShape="1">
          <a:blip r:embed="rId5" cstate="print"/>
          <a:srcRect l="5937" t="6188" r="9143" b="3506"/>
          <a:stretch/>
        </p:blipFill>
        <p:spPr>
          <a:xfrm>
            <a:off x="1897796" y="4869397"/>
            <a:ext cx="409154" cy="411480"/>
          </a:xfrm>
          <a:prstGeom prst="ellipse">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t="-4380" r="-1209" b="63512"/>
          <a:stretch/>
        </p:blipFill>
        <p:spPr>
          <a:xfrm>
            <a:off x="1810276" y="4801761"/>
            <a:ext cx="542291" cy="504035"/>
          </a:xfrm>
          <a:prstGeom prst="flowChartConnector">
            <a:avLst/>
          </a:prstGeom>
          <a:solidFill>
            <a:schemeClr val="bg1">
              <a:lumMod val="85000"/>
            </a:schemeClr>
          </a:solidFill>
        </p:spPr>
      </p:pic>
      <p:grpSp>
        <p:nvGrpSpPr>
          <p:cNvPr id="12" name="Group 11"/>
          <p:cNvGrpSpPr/>
          <p:nvPr/>
        </p:nvGrpSpPr>
        <p:grpSpPr>
          <a:xfrm>
            <a:off x="2003353" y="4025932"/>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786508044"/>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472</a:t>
            </a:fld>
            <a:endParaRPr lang="en-US" smtClean="0"/>
          </a:p>
        </p:txBody>
      </p:sp>
      <p:sp>
        <p:nvSpPr>
          <p:cNvPr id="3" name="Text Placeholder 2"/>
          <p:cNvSpPr>
            <a:spLocks noGrp="1"/>
          </p:cNvSpPr>
          <p:nvPr>
            <p:ph type="body" sz="quarter" idx="11"/>
          </p:nvPr>
        </p:nvSpPr>
        <p:spPr/>
        <p:txBody>
          <a:bodyPr/>
          <a:lstStyle/>
          <a:p>
            <a:r>
              <a:rPr lang="fr-FR"/>
              <a:t>Collaborer sur les requêtes avec les équipes requête</a:t>
            </a:r>
          </a:p>
        </p:txBody>
      </p:sp>
      <p:grpSp>
        <p:nvGrpSpPr>
          <p:cNvPr id="4" name="Group 3"/>
          <p:cNvGrpSpPr/>
          <p:nvPr/>
        </p:nvGrpSpPr>
        <p:grpSpPr>
          <a:xfrm>
            <a:off x="222877" y="940108"/>
            <a:ext cx="11567545" cy="4813079"/>
            <a:chOff x="-1096367" y="941279"/>
            <a:chExt cx="10949641" cy="4555979"/>
          </a:xfrm>
        </p:grpSpPr>
        <p:pic>
          <p:nvPicPr>
            <p:cNvPr id="6" name="Screen: Predefined Case Team"/>
            <p:cNvPicPr>
              <a:picLocks noChangeAspect="1" noChangeArrowheads="1"/>
            </p:cNvPicPr>
            <p:nvPr/>
          </p:nvPicPr>
          <p:blipFill>
            <a:blip r:embed="rId3" cstate="print"/>
            <a:srcRect/>
            <a:stretch>
              <a:fillRect/>
            </a:stretch>
          </p:blipFill>
          <p:spPr bwMode="auto">
            <a:xfrm>
              <a:off x="4485514" y="1810002"/>
              <a:ext cx="4506086" cy="274313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7" name="Screen: Case Team"/>
            <p:cNvPicPr>
              <a:picLocks noChangeAspect="1" noChangeArrowheads="1"/>
            </p:cNvPicPr>
            <p:nvPr/>
          </p:nvPicPr>
          <p:blipFill>
            <a:blip r:embed="rId4" cstate="print"/>
            <a:srcRect/>
            <a:stretch>
              <a:fillRect/>
            </a:stretch>
          </p:blipFill>
          <p:spPr bwMode="auto">
            <a:xfrm>
              <a:off x="155492" y="941279"/>
              <a:ext cx="4149808" cy="450892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8" name="add team members"/>
            <p:cNvSpPr txBox="1"/>
            <p:nvPr/>
          </p:nvSpPr>
          <p:spPr>
            <a:xfrm>
              <a:off x="-1096367" y="2431459"/>
              <a:ext cx="2604994" cy="1386016"/>
            </a:xfrm>
            <a:prstGeom prst="wedgeRoundRectCallout">
              <a:avLst>
                <a:gd name="adj1" fmla="val 34507"/>
                <a:gd name="adj2" fmla="val 79478"/>
                <a:gd name="adj3" fmla="val 16667"/>
              </a:avLst>
            </a:prstGeom>
            <a:solidFill>
              <a:srgbClr val="19325C"/>
            </a:solidFill>
            <a:ln w="38100">
              <a:solidFill>
                <a:srgbClr val="19325C"/>
              </a:solidFill>
            </a:ln>
            <a:effectLst>
              <a:outerShdw blurRad="50800" dist="38100" dir="2700000" algn="tl" rotWithShape="0">
                <a:prstClr val="black">
                  <a:alpha val="40000"/>
                </a:prstClr>
              </a:outerShdw>
            </a:effectLst>
          </p:spPr>
          <p:txBody>
            <a:bodyPr wrap="square" rtlCol="0">
              <a:spAutoFit/>
            </a:bodyPr>
            <a:lstStyle/>
            <a:p>
              <a:pPr algn="l"/>
              <a:r>
                <a:rPr lang="fr-FR" sz="2000" dirty="0">
                  <a:solidFill>
                    <a:schemeClr val="bg1"/>
                  </a:solidFill>
                  <a:latin typeface="Salesforce Sans" panose="020B0505020202020203" pitchFamily="34" charset="0"/>
                  <a:cs typeface="Arial" pitchFamily="34" charset="0"/>
                </a:rPr>
                <a:t>Les propriétaires de </a:t>
              </a:r>
              <a:r>
                <a:rPr lang="fr-FR" sz="2000" dirty="0" smtClean="0">
                  <a:solidFill>
                    <a:schemeClr val="bg1"/>
                  </a:solidFill>
                  <a:latin typeface="Salesforce Sans" panose="020B0505020202020203" pitchFamily="34" charset="0"/>
                  <a:cs typeface="Arial" pitchFamily="34" charset="0"/>
                </a:rPr>
                <a:t>requête </a:t>
              </a:r>
              <a:r>
                <a:rPr lang="fr-FR" sz="2000" dirty="0">
                  <a:solidFill>
                    <a:schemeClr val="bg1"/>
                  </a:solidFill>
                  <a:latin typeface="Salesforce Sans" panose="020B0505020202020203" pitchFamily="34" charset="0"/>
                  <a:cs typeface="Arial" pitchFamily="34" charset="0"/>
                </a:rPr>
                <a:t>ajoutent des </a:t>
              </a:r>
              <a:r>
                <a:rPr lang="fr-FR" sz="2000" dirty="0" smtClean="0">
                  <a:solidFill>
                    <a:schemeClr val="bg1"/>
                  </a:solidFill>
                  <a:latin typeface="Salesforce Sans" panose="020B0505020202020203" pitchFamily="34" charset="0"/>
                  <a:cs typeface="Arial" pitchFamily="34" charset="0"/>
                </a:rPr>
                <a:t>membres</a:t>
              </a:r>
              <a:r>
                <a:rPr lang="pl-PL" sz="2000" dirty="0" smtClean="0">
                  <a:solidFill>
                    <a:schemeClr val="bg1"/>
                  </a:solidFill>
                  <a:latin typeface="Salesforce Sans" panose="020B0505020202020203" pitchFamily="34" charset="0"/>
                  <a:cs typeface="Arial" pitchFamily="34" charset="0"/>
                </a:rPr>
                <a:t> </a:t>
              </a:r>
              <a:r>
                <a:rPr lang="fr-FR" sz="2000" dirty="0" smtClean="0">
                  <a:solidFill>
                    <a:schemeClr val="bg1"/>
                  </a:solidFill>
                  <a:latin typeface="Salesforce Sans" panose="020B0505020202020203" pitchFamily="34" charset="0"/>
                  <a:cs typeface="Arial" pitchFamily="34" charset="0"/>
                </a:rPr>
                <a:t>d'équipe</a:t>
              </a:r>
              <a:r>
                <a:rPr lang="fr-FR" sz="2000" dirty="0">
                  <a:solidFill>
                    <a:schemeClr val="bg1"/>
                  </a:solidFill>
                  <a:latin typeface="Salesforce Sans" panose="020B0505020202020203" pitchFamily="34" charset="0"/>
                  <a:cs typeface="Arial" pitchFamily="34" charset="0"/>
                </a:rPr>
                <a:t>. </a:t>
              </a:r>
            </a:p>
          </p:txBody>
        </p:sp>
        <p:sp>
          <p:nvSpPr>
            <p:cNvPr id="9" name="predefined teams"/>
            <p:cNvSpPr txBox="1"/>
            <p:nvPr/>
          </p:nvSpPr>
          <p:spPr>
            <a:xfrm>
              <a:off x="5703661" y="4755901"/>
              <a:ext cx="4149613" cy="741357"/>
            </a:xfrm>
            <a:prstGeom prst="wedgeRoundRectCallout">
              <a:avLst>
                <a:gd name="adj1" fmla="val -4927"/>
                <a:gd name="adj2" fmla="val -96322"/>
                <a:gd name="adj3" fmla="val 16667"/>
              </a:avLst>
            </a:prstGeom>
            <a:solidFill>
              <a:srgbClr val="19325C"/>
            </a:solidFill>
            <a:ln w="38100">
              <a:solidFill>
                <a:srgbClr val="19325C"/>
              </a:solidFill>
            </a:ln>
            <a:effectLst>
              <a:outerShdw blurRad="50800" dist="38100" dir="2700000" algn="tl" rotWithShape="0">
                <a:prstClr val="black">
                  <a:alpha val="40000"/>
                </a:prstClr>
              </a:outerShdw>
            </a:effectLst>
          </p:spPr>
          <p:txBody>
            <a:bodyPr wrap="square" rtlCol="0">
              <a:spAutoFit/>
            </a:bodyPr>
            <a:lstStyle/>
            <a:p>
              <a:pPr marL="223838" indent="-223838" algn="l"/>
              <a:r>
                <a:rPr lang="fr-FR" sz="2000" dirty="0">
                  <a:solidFill>
                    <a:schemeClr val="bg1"/>
                  </a:solidFill>
                  <a:latin typeface="Salesforce Sans" panose="020B0505020202020203" pitchFamily="34" charset="0"/>
                  <a:cs typeface="Arial" pitchFamily="34" charset="0"/>
                </a:rPr>
                <a:t>Les </a:t>
              </a:r>
              <a:r>
                <a:rPr lang="fr-FR" sz="2000" dirty="0" smtClean="0">
                  <a:solidFill>
                    <a:schemeClr val="bg1"/>
                  </a:solidFill>
                  <a:latin typeface="Salesforce Sans" panose="020B0505020202020203" pitchFamily="34" charset="0"/>
                  <a:cs typeface="Arial" pitchFamily="34" charset="0"/>
                </a:rPr>
                <a:t>administrateurs </a:t>
              </a:r>
              <a:r>
                <a:rPr lang="fr-FR" sz="2000" dirty="0">
                  <a:solidFill>
                    <a:schemeClr val="bg1"/>
                  </a:solidFill>
                  <a:latin typeface="Salesforce Sans" panose="020B0505020202020203" pitchFamily="34" charset="0"/>
                  <a:cs typeface="Arial" pitchFamily="34" charset="0"/>
                </a:rPr>
                <a:t>peuvent créer des équipes requête prédéfinies.</a:t>
              </a:r>
            </a:p>
          </p:txBody>
        </p:sp>
        <p:sp>
          <p:nvSpPr>
            <p:cNvPr id="10" name="define member roles"/>
            <p:cNvSpPr txBox="1"/>
            <p:nvPr/>
          </p:nvSpPr>
          <p:spPr>
            <a:xfrm>
              <a:off x="1688842" y="2771127"/>
              <a:ext cx="2757508" cy="1063687"/>
            </a:xfrm>
            <a:prstGeom prst="wedgeRoundRectCallout">
              <a:avLst>
                <a:gd name="adj1" fmla="val -20996"/>
                <a:gd name="adj2" fmla="val 90607"/>
                <a:gd name="adj3" fmla="val 16667"/>
              </a:avLst>
            </a:prstGeom>
            <a:solidFill>
              <a:srgbClr val="19325C"/>
            </a:solidFill>
            <a:ln w="38100">
              <a:solidFill>
                <a:srgbClr val="19325C"/>
              </a:solidFill>
            </a:ln>
            <a:effectLst>
              <a:outerShdw blurRad="50800" dist="38100" dir="2700000" algn="tl" rotWithShape="0">
                <a:prstClr val="black">
                  <a:alpha val="40000"/>
                </a:prstClr>
              </a:outerShdw>
            </a:effectLst>
          </p:spPr>
          <p:txBody>
            <a:bodyPr wrap="square" rtlCol="0">
              <a:spAutoFit/>
            </a:bodyPr>
            <a:lstStyle/>
            <a:p>
              <a:pPr algn="l"/>
              <a:r>
                <a:rPr lang="fr-FR" sz="2000" dirty="0">
                  <a:solidFill>
                    <a:schemeClr val="bg1"/>
                  </a:solidFill>
                  <a:latin typeface="Salesforce Sans" panose="020B0505020202020203" pitchFamily="34" charset="0"/>
                  <a:cs typeface="Arial" pitchFamily="34" charset="0"/>
                </a:rPr>
                <a:t>Les </a:t>
              </a:r>
              <a:r>
                <a:rPr lang="fr-FR" sz="2000" dirty="0" smtClean="0">
                  <a:solidFill>
                    <a:schemeClr val="bg1"/>
                  </a:solidFill>
                  <a:latin typeface="Salesforce Sans" panose="020B0505020202020203" pitchFamily="34" charset="0"/>
                  <a:cs typeface="Arial" pitchFamily="34" charset="0"/>
                </a:rPr>
                <a:t>administrateurs </a:t>
              </a:r>
              <a:r>
                <a:rPr lang="fr-FR" sz="2000" dirty="0">
                  <a:solidFill>
                    <a:schemeClr val="bg1"/>
                  </a:solidFill>
                  <a:latin typeface="Salesforce Sans" panose="020B0505020202020203" pitchFamily="34" charset="0"/>
                  <a:cs typeface="Arial" pitchFamily="34" charset="0"/>
                </a:rPr>
                <a:t>définissent les rôles des membres.</a:t>
              </a:r>
            </a:p>
          </p:txBody>
        </p:sp>
      </p:grpSp>
      <p:grpSp>
        <p:nvGrpSpPr>
          <p:cNvPr id="11" name="Group 10"/>
          <p:cNvGrpSpPr/>
          <p:nvPr/>
        </p:nvGrpSpPr>
        <p:grpSpPr>
          <a:xfrm>
            <a:off x="-1" y="5931688"/>
            <a:ext cx="12188825" cy="923330"/>
            <a:chOff x="0" y="921837"/>
            <a:chExt cx="12188825" cy="923330"/>
          </a:xfrm>
        </p:grpSpPr>
        <p:sp>
          <p:nvSpPr>
            <p:cNvPr id="12" name="Rectangle 11"/>
            <p:cNvSpPr/>
            <p:nvPr/>
          </p:nvSpPr>
          <p:spPr bwMode="auto">
            <a:xfrm>
              <a:off x="0" y="921837"/>
              <a:ext cx="12188825" cy="923330"/>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1600" b="1" dirty="0">
                  <a:solidFill>
                    <a:srgbClr val="19325C"/>
                  </a:solidFill>
                  <a:latin typeface="Salesforce Sans" panose="020B0505020202020203" pitchFamily="34" charset="0"/>
                </a:rPr>
                <a:t>REMARQUE :</a:t>
              </a:r>
              <a:endParaRPr lang="fr-FR" sz="2000" b="1" dirty="0">
                <a:solidFill>
                  <a:srgbClr val="19325C"/>
                </a:solidFill>
                <a:latin typeface="Salesforce Sans" panose="020B0505020202020203" pitchFamily="34" charset="0"/>
              </a:endParaRPr>
            </a:p>
            <a:p>
              <a:r>
                <a:rPr lang="fr-FR" sz="1600" dirty="0">
                  <a:solidFill>
                    <a:srgbClr val="19325C"/>
                  </a:solidFill>
                  <a:latin typeface="Salesforce Sans" panose="020B0505020202020203" pitchFamily="34" charset="0"/>
                  <a:cs typeface="Arial" pitchFamily="34" charset="0"/>
                </a:rPr>
                <a:t>Les </a:t>
              </a:r>
              <a:r>
                <a:rPr lang="fr-FR" sz="1600" b="1" dirty="0">
                  <a:solidFill>
                    <a:srgbClr val="19325C"/>
                  </a:solidFill>
                  <a:latin typeface="Salesforce Sans" panose="020B0505020202020203" pitchFamily="34" charset="0"/>
                  <a:cs typeface="Arial" pitchFamily="34" charset="0"/>
                </a:rPr>
                <a:t>équipes requête </a:t>
              </a:r>
              <a:r>
                <a:rPr lang="fr-FR" sz="1600" dirty="0">
                  <a:solidFill>
                    <a:srgbClr val="19325C"/>
                  </a:solidFill>
                  <a:latin typeface="Salesforce Sans" panose="020B0505020202020203" pitchFamily="34" charset="0"/>
                  <a:cs typeface="Arial" pitchFamily="34" charset="0"/>
                </a:rPr>
                <a:t>permettent aux utilisateurs </a:t>
              </a:r>
              <a:r>
                <a:rPr lang="fr-FR" sz="1600" dirty="0" smtClean="0">
                  <a:solidFill>
                    <a:srgbClr val="19325C"/>
                  </a:solidFill>
                  <a:latin typeface="Salesforce Sans" panose="020B0505020202020203" pitchFamily="34" charset="0"/>
                  <a:cs typeface="Arial" pitchFamily="34" charset="0"/>
                </a:rPr>
                <a:t>d'obtenir </a:t>
              </a:r>
              <a:r>
                <a:rPr lang="fr-FR" sz="1600" dirty="0">
                  <a:solidFill>
                    <a:srgbClr val="19325C"/>
                  </a:solidFill>
                  <a:latin typeface="Salesforce Sans" panose="020B0505020202020203" pitchFamily="34" charset="0"/>
                  <a:cs typeface="Arial" pitchFamily="34" charset="0"/>
                </a:rPr>
                <a:t>un accès complémentaire à leurs requêtes et enregistrements associés</a:t>
              </a:r>
              <a:r>
                <a:rPr lang="fr-FR" sz="1600" dirty="0" smtClean="0">
                  <a:solidFill>
                    <a:srgbClr val="19325C"/>
                  </a:solidFill>
                  <a:latin typeface="Salesforce Sans" panose="020B0505020202020203" pitchFamily="34" charset="0"/>
                  <a:cs typeface="Arial" pitchFamily="34" charset="0"/>
                </a:rPr>
                <a:t>. </a:t>
              </a:r>
              <a:r>
                <a:rPr lang="fr-FR" sz="1600" dirty="0">
                  <a:solidFill>
                    <a:srgbClr val="19325C"/>
                  </a:solidFill>
                  <a:latin typeface="Salesforce Sans" panose="020B0505020202020203" pitchFamily="34" charset="0"/>
                  <a:cs typeface="Arial" pitchFamily="34" charset="0"/>
                </a:rPr>
                <a:t>Les membres peuvent être des utilisateurs, des contacts, ou des équipes de requête prédéfinies.</a:t>
              </a:r>
            </a:p>
          </p:txBody>
        </p:sp>
        <p:grpSp>
          <p:nvGrpSpPr>
            <p:cNvPr id="13" name="Group 12"/>
            <p:cNvGrpSpPr/>
            <p:nvPr/>
          </p:nvGrpSpPr>
          <p:grpSpPr>
            <a:xfrm>
              <a:off x="101546" y="1017709"/>
              <a:ext cx="351485" cy="351484"/>
              <a:chOff x="230188" y="5645150"/>
              <a:chExt cx="446088" cy="446087"/>
            </a:xfrm>
          </p:grpSpPr>
          <p:sp>
            <p:nvSpPr>
              <p:cNvPr id="14" name="Oval 13"/>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Oval 14"/>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394169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j-lt"/>
              </a:rPr>
              <a:t>Module 9 : Gestion du processus de support</a:t>
            </a:r>
          </a:p>
        </p:txBody>
      </p:sp>
      <p:sp>
        <p:nvSpPr>
          <p:cNvPr id="3" name="Text Placeholder 2"/>
          <p:cNvSpPr>
            <a:spLocks noGrp="1"/>
          </p:cNvSpPr>
          <p:nvPr>
            <p:ph type="body" sz="quarter" idx="13"/>
          </p:nvPr>
        </p:nvSpPr>
        <p:spPr>
          <a:xfrm>
            <a:off x="455731" y="1371600"/>
            <a:ext cx="8668813" cy="3666565"/>
          </a:xfrm>
        </p:spPr>
        <p:txBody>
          <a:bodyPr/>
          <a:lstStyle/>
          <a:p>
            <a:pPr marL="342900" lvl="1" indent="-342900">
              <a:spcBef>
                <a:spcPts val="900"/>
              </a:spcBef>
              <a:buFont typeface="Arial" panose="020B0604020202020204" pitchFamily="34" charset="0"/>
              <a:buChar char="•"/>
            </a:pPr>
            <a:r>
              <a:rPr lang="fr-FR" dirty="0">
                <a:latin typeface="+mn-lt"/>
              </a:rPr>
              <a:t>Gestion et résolution des requêtes</a:t>
            </a:r>
          </a:p>
          <a:p>
            <a:pPr marL="342900" lvl="1" indent="-342900">
              <a:spcBef>
                <a:spcPts val="900"/>
              </a:spcBef>
              <a:buFont typeface="Arial" panose="020B0604020202020204" pitchFamily="34" charset="0"/>
              <a:buChar char="•"/>
            </a:pPr>
            <a:r>
              <a:rPr lang="fr-FR" dirty="0">
                <a:latin typeface="+mn-lt"/>
              </a:rPr>
              <a:t>Personnalisation d'un processus de support</a:t>
            </a:r>
          </a:p>
          <a:p>
            <a:pPr marL="342900" lvl="1" indent="-342900">
              <a:spcBef>
                <a:spcPts val="900"/>
              </a:spcBef>
              <a:buFont typeface="Arial" panose="020B0604020202020204" pitchFamily="34" charset="0"/>
              <a:buChar char="•"/>
            </a:pPr>
            <a:r>
              <a:rPr lang="fr-FR" dirty="0">
                <a:latin typeface="+mn-lt"/>
              </a:rPr>
              <a:t>Automatisation du support</a:t>
            </a:r>
          </a:p>
          <a:p>
            <a:pPr marL="342900" lvl="1" indent="-342900">
              <a:spcBef>
                <a:spcPts val="900"/>
              </a:spcBef>
              <a:buFont typeface="Arial" panose="020B0604020202020204" pitchFamily="34" charset="0"/>
              <a:buChar char="•"/>
            </a:pPr>
            <a:r>
              <a:rPr lang="fr-FR" dirty="0">
                <a:latin typeface="+mn-lt"/>
              </a:rPr>
              <a:t>Compréhension de la console </a:t>
            </a:r>
            <a:r>
              <a:rPr lang="fr-FR" dirty="0" err="1">
                <a:latin typeface="+mn-lt"/>
              </a:rPr>
              <a:t>Salesforce</a:t>
            </a:r>
            <a:r>
              <a:rPr lang="fr-FR" dirty="0">
                <a:latin typeface="+mn-lt"/>
              </a:rPr>
              <a:t> pour le service</a:t>
            </a:r>
          </a:p>
          <a:p>
            <a:pPr marL="342900" lvl="1" indent="-342900">
              <a:spcBef>
                <a:spcPts val="900"/>
              </a:spcBef>
              <a:buFont typeface="Arial" panose="020B0604020202020204" pitchFamily="34" charset="0"/>
              <a:buChar char="•"/>
            </a:pPr>
            <a:r>
              <a:rPr lang="fr-FR" dirty="0">
                <a:latin typeface="+mn-lt"/>
              </a:rPr>
              <a:t>Collaboration dans Service Cloud</a:t>
            </a:r>
          </a:p>
          <a:p>
            <a:pPr marL="342900" lvl="1" indent="-342900">
              <a:spcBef>
                <a:spcPts val="900"/>
              </a:spcBef>
              <a:buFont typeface="Arial" panose="020B0604020202020204" pitchFamily="34" charset="0"/>
              <a:buChar char="•"/>
            </a:pPr>
            <a:r>
              <a:rPr lang="fr-FR" b="1" dirty="0">
                <a:latin typeface="+mn-lt"/>
              </a:rPr>
              <a:t>Analyse des données </a:t>
            </a:r>
            <a:r>
              <a:rPr lang="fr-FR" b="1" dirty="0" smtClean="0">
                <a:latin typeface="+mn-lt"/>
              </a:rPr>
              <a:t>d'assistance</a:t>
            </a:r>
            <a:endParaRPr lang="fr-FR" b="1" dirty="0">
              <a:latin typeface="+mn-lt"/>
            </a:endParaRP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473</a:t>
            </a:fld>
            <a:endParaRPr lang="en-US"/>
          </a:p>
        </p:txBody>
      </p:sp>
    </p:spTree>
    <p:extLst>
      <p:ext uri="{BB962C8B-B14F-4D97-AF65-F5344CB8AC3E}">
        <p14:creationId xmlns:p14="http://schemas.microsoft.com/office/powerpoint/2010/main" val="17239718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474</a:t>
            </a:fld>
            <a:endParaRPr lang="en-US" smtClean="0"/>
          </a:p>
        </p:txBody>
      </p:sp>
      <p:sp>
        <p:nvSpPr>
          <p:cNvPr id="3" name="Text Placeholder 2"/>
          <p:cNvSpPr>
            <a:spLocks noGrp="1"/>
          </p:cNvSpPr>
          <p:nvPr>
            <p:ph type="body" sz="quarter" idx="11"/>
          </p:nvPr>
        </p:nvSpPr>
        <p:spPr/>
        <p:txBody>
          <a:bodyPr/>
          <a:lstStyle/>
          <a:p>
            <a:r>
              <a:rPr lang="fr-FR" dirty="0"/>
              <a:t>Analyse des données </a:t>
            </a:r>
            <a:r>
              <a:rPr lang="fr-FR" dirty="0" smtClean="0"/>
              <a:t>d'assistance</a:t>
            </a:r>
            <a:endParaRPr lang="fr-FR" dirty="0"/>
          </a:p>
        </p:txBody>
      </p:sp>
      <p:grpSp>
        <p:nvGrpSpPr>
          <p:cNvPr id="15" name="Group 14"/>
          <p:cNvGrpSpPr/>
          <p:nvPr/>
        </p:nvGrpSpPr>
        <p:grpSpPr>
          <a:xfrm>
            <a:off x="1102764" y="1222354"/>
            <a:ext cx="10105344" cy="5234910"/>
            <a:chOff x="1102764" y="1222354"/>
            <a:chExt cx="10105344" cy="523491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2751" t="-3437" r="13977" b="74552"/>
            <a:stretch/>
          </p:blipFill>
          <p:spPr>
            <a:xfrm>
              <a:off x="4713024" y="3855158"/>
              <a:ext cx="2543619" cy="2602106"/>
            </a:xfrm>
            <a:prstGeom prst="ellipse">
              <a:avLst/>
            </a:prstGeom>
            <a:solidFill>
              <a:schemeClr val="bg2">
                <a:lumMod val="90000"/>
              </a:schemeClr>
            </a:solidFill>
          </p:spPr>
        </p:pic>
        <p:grpSp>
          <p:nvGrpSpPr>
            <p:cNvPr id="4" name="Group 3"/>
            <p:cNvGrpSpPr/>
            <p:nvPr/>
          </p:nvGrpSpPr>
          <p:grpSpPr>
            <a:xfrm>
              <a:off x="1102764" y="1222354"/>
              <a:ext cx="10105344" cy="4263469"/>
              <a:chOff x="1306459" y="1222354"/>
              <a:chExt cx="10105344" cy="4263469"/>
            </a:xfrm>
          </p:grpSpPr>
          <p:sp>
            <p:nvSpPr>
              <p:cNvPr id="6" name="Admin Permissions Callout"/>
              <p:cNvSpPr/>
              <p:nvPr/>
            </p:nvSpPr>
            <p:spPr bwMode="auto">
              <a:xfrm>
                <a:off x="1609264" y="1394708"/>
                <a:ext cx="3838193" cy="2142205"/>
              </a:xfrm>
              <a:prstGeom prst="cloudCallout">
                <a:avLst>
                  <a:gd name="adj1" fmla="val 54079"/>
                  <a:gd name="adj2" fmla="val 61812"/>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endParaRPr>
              </a:p>
            </p:txBody>
          </p:sp>
          <p:sp>
            <p:nvSpPr>
              <p:cNvPr id="7" name="Rectangle 6"/>
              <p:cNvSpPr/>
              <p:nvPr/>
            </p:nvSpPr>
            <p:spPr>
              <a:xfrm>
                <a:off x="1777156" y="1726270"/>
                <a:ext cx="3296652" cy="1421929"/>
              </a:xfrm>
              <a:prstGeom prst="rect">
                <a:avLst/>
              </a:prstGeom>
              <a:ln>
                <a:noFill/>
              </a:ln>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fr-FR" sz="2400" b="0" i="0" u="none" strike="noStrike" cap="none" normalizeH="0" baseline="0" noProof="0" dirty="0">
                    <a:ln>
                      <a:noFill/>
                    </a:ln>
                    <a:solidFill>
                      <a:schemeClr val="bg1"/>
                    </a:solidFill>
                    <a:uLnTx/>
                    <a:uFillTx/>
                    <a:latin typeface="Salesforce Sans" panose="020B0505020202020203" pitchFamily="34" charset="0"/>
                    <a:cs typeface="Arial" pitchFamily="34" charset="0"/>
                  </a:rPr>
                  <a:t>Comment traitons-nous les </a:t>
                </a:r>
                <a:r>
                  <a:rPr kumimoji="0" lang="fr-FR" sz="2400" b="0"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t>requêtes </a:t>
                </a:r>
                <a:endParaRPr kumimoji="0" lang="fr-FR" sz="2400" b="0" i="0" u="none" strike="noStrike" cap="none" normalizeH="0" baseline="0" noProof="0" dirty="0">
                  <a:ln>
                    <a:noFill/>
                  </a:ln>
                  <a:solidFill>
                    <a:schemeClr val="bg1"/>
                  </a:solidFill>
                  <a:uLnTx/>
                  <a:uFillTx/>
                  <a:latin typeface="Salesforce Sans" panose="020B0505020202020203" pitchFamily="34" charset="0"/>
                  <a:cs typeface="Arial" pitchFamily="34" charset="0"/>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fr-FR" sz="2400" b="0" i="0" u="none" strike="noStrike" cap="none" normalizeH="0" baseline="0" noProof="0" dirty="0">
                    <a:ln>
                      <a:noFill/>
                    </a:ln>
                    <a:solidFill>
                      <a:schemeClr val="bg1"/>
                    </a:solidFill>
                    <a:uLnTx/>
                    <a:uFillTx/>
                    <a:latin typeface="Salesforce Sans" panose="020B0505020202020203" pitchFamily="34" charset="0"/>
                    <a:cs typeface="Arial" pitchFamily="34" charset="0"/>
                  </a:rPr>
                  <a:t>escaladées et prioritaires ? </a:t>
                </a:r>
              </a:p>
            </p:txBody>
          </p:sp>
          <p:sp>
            <p:nvSpPr>
              <p:cNvPr id="8" name="Admin Permissions Callout"/>
              <p:cNvSpPr/>
              <p:nvPr/>
            </p:nvSpPr>
            <p:spPr bwMode="auto">
              <a:xfrm>
                <a:off x="6060343" y="1222354"/>
                <a:ext cx="3281121" cy="1985074"/>
              </a:xfrm>
              <a:prstGeom prst="cloudCallout">
                <a:avLst>
                  <a:gd name="adj1" fmla="val -21532"/>
                  <a:gd name="adj2" fmla="val 81625"/>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endParaRPr>
              </a:p>
            </p:txBody>
          </p:sp>
          <p:sp>
            <p:nvSpPr>
              <p:cNvPr id="9" name="Rectangle 8"/>
              <p:cNvSpPr/>
              <p:nvPr/>
            </p:nvSpPr>
            <p:spPr>
              <a:xfrm>
                <a:off x="6254872" y="1670408"/>
                <a:ext cx="2738767" cy="1089529"/>
              </a:xfrm>
              <a:prstGeom prst="rect">
                <a:avLst/>
              </a:prstGeom>
              <a:ln>
                <a:noFill/>
              </a:ln>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fr-FR" sz="2400" b="0" i="0" u="none" strike="noStrike" cap="none" normalizeH="0" baseline="0" noProof="0">
                    <a:ln>
                      <a:noFill/>
                    </a:ln>
                    <a:solidFill>
                      <a:schemeClr val="bg1"/>
                    </a:solidFill>
                    <a:uLnTx/>
                    <a:uFillTx/>
                    <a:latin typeface="Salesforce Sans" panose="020B0505020202020203" pitchFamily="34" charset="0"/>
                    <a:cs typeface="Arial" pitchFamily="34" charset="0"/>
                  </a:rPr>
                  <a:t>Quelle est la productivité </a:t>
                </a:r>
                <a:br>
                  <a:rPr kumimoji="0" lang="fr-FR" sz="2400" b="0" i="0" u="none" strike="noStrike" cap="none" normalizeH="0" baseline="0" noProof="0">
                    <a:ln>
                      <a:noFill/>
                    </a:ln>
                    <a:solidFill>
                      <a:schemeClr val="bg1"/>
                    </a:solidFill>
                    <a:uLnTx/>
                    <a:uFillTx/>
                    <a:latin typeface="Salesforce Sans" panose="020B0505020202020203" pitchFamily="34" charset="0"/>
                    <a:cs typeface="Arial" pitchFamily="34" charset="0"/>
                  </a:rPr>
                </a:br>
                <a:r>
                  <a:rPr kumimoji="0" lang="fr-FR" sz="2400" b="0" i="0" u="none" strike="noStrike" cap="none" normalizeH="0" baseline="0" noProof="0">
                    <a:ln>
                      <a:noFill/>
                    </a:ln>
                    <a:solidFill>
                      <a:schemeClr val="bg1"/>
                    </a:solidFill>
                    <a:uLnTx/>
                    <a:uFillTx/>
                    <a:latin typeface="Salesforce Sans" panose="020B0505020202020203" pitchFamily="34" charset="0"/>
                    <a:cs typeface="Arial" pitchFamily="34" charset="0"/>
                  </a:rPr>
                  <a:t>de mes agents</a:t>
                </a:r>
                <a:br>
                  <a:rPr kumimoji="0" lang="fr-FR" sz="2400" b="0" i="0" u="none" strike="noStrike" cap="none" normalizeH="0" baseline="0" noProof="0">
                    <a:ln>
                      <a:noFill/>
                    </a:ln>
                    <a:solidFill>
                      <a:schemeClr val="bg1"/>
                    </a:solidFill>
                    <a:uLnTx/>
                    <a:uFillTx/>
                    <a:latin typeface="Salesforce Sans" panose="020B0505020202020203" pitchFamily="34" charset="0"/>
                    <a:cs typeface="Arial" pitchFamily="34" charset="0"/>
                  </a:rPr>
                </a:br>
                <a:r>
                  <a:rPr kumimoji="0" lang="fr-FR" sz="2400" b="0" i="0" u="none" strike="noStrike" cap="none" normalizeH="0" baseline="0" noProof="0">
                    <a:ln>
                      <a:noFill/>
                    </a:ln>
                    <a:solidFill>
                      <a:schemeClr val="bg1"/>
                    </a:solidFill>
                    <a:uLnTx/>
                    <a:uFillTx/>
                    <a:latin typeface="Salesforce Sans" panose="020B0505020202020203" pitchFamily="34" charset="0"/>
                    <a:cs typeface="Arial" pitchFamily="34" charset="0"/>
                  </a:rPr>
                  <a:t> de support ?</a:t>
                </a:r>
              </a:p>
            </p:txBody>
          </p:sp>
          <p:sp>
            <p:nvSpPr>
              <p:cNvPr id="10" name="Admin Permissions Callout"/>
              <p:cNvSpPr/>
              <p:nvPr/>
            </p:nvSpPr>
            <p:spPr bwMode="auto">
              <a:xfrm>
                <a:off x="8325233" y="2711920"/>
                <a:ext cx="3086570" cy="2342760"/>
              </a:xfrm>
              <a:prstGeom prst="cloudCallout">
                <a:avLst>
                  <a:gd name="adj1" fmla="val -76841"/>
                  <a:gd name="adj2" fmla="val 29296"/>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endParaRPr>
              </a:p>
            </p:txBody>
          </p:sp>
          <p:sp>
            <p:nvSpPr>
              <p:cNvPr id="11" name="Rectangle 10"/>
              <p:cNvSpPr/>
              <p:nvPr/>
            </p:nvSpPr>
            <p:spPr>
              <a:xfrm>
                <a:off x="8629511" y="3042669"/>
                <a:ext cx="2509019" cy="1754326"/>
              </a:xfrm>
              <a:prstGeom prst="rect">
                <a:avLst/>
              </a:prstGeom>
              <a:ln>
                <a:noFill/>
              </a:ln>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fr-FR" sz="2400" b="0" i="0" u="none" strike="noStrike" cap="none" normalizeH="0" baseline="0" noProof="0" dirty="0">
                    <a:ln>
                      <a:noFill/>
                    </a:ln>
                    <a:solidFill>
                      <a:schemeClr val="bg1"/>
                    </a:solidFill>
                    <a:uLnTx/>
                    <a:uFillTx/>
                    <a:latin typeface="Salesforce Sans" panose="020B0505020202020203" pitchFamily="34" charset="0"/>
                    <a:cs typeface="Arial" pitchFamily="34" charset="0"/>
                  </a:rPr>
                  <a:t>Les clients sont-ils satisfaits de </a:t>
                </a:r>
                <a:br>
                  <a:rPr kumimoji="0" lang="fr-FR" sz="2400" b="0" i="0" u="none" strike="noStrike" cap="none" normalizeH="0" baseline="0" noProof="0" dirty="0">
                    <a:ln>
                      <a:noFill/>
                    </a:ln>
                    <a:solidFill>
                      <a:schemeClr val="bg1"/>
                    </a:solidFill>
                    <a:uLnTx/>
                    <a:uFillTx/>
                    <a:latin typeface="Salesforce Sans" panose="020B0505020202020203" pitchFamily="34" charset="0"/>
                    <a:cs typeface="Arial" pitchFamily="34" charset="0"/>
                  </a:rPr>
                </a:br>
                <a:r>
                  <a:rPr kumimoji="0" lang="fr-FR" sz="2400" b="0"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t>l'assistance qu'ils </a:t>
                </a:r>
                <a:r>
                  <a:rPr kumimoji="0" lang="fr-FR" sz="2400" b="0" i="0" u="none" strike="noStrike" cap="none" normalizeH="0" baseline="0" noProof="0" dirty="0">
                    <a:ln>
                      <a:noFill/>
                    </a:ln>
                    <a:solidFill>
                      <a:schemeClr val="bg1"/>
                    </a:solidFill>
                    <a:uLnTx/>
                    <a:uFillTx/>
                    <a:latin typeface="Salesforce Sans" panose="020B0505020202020203" pitchFamily="34" charset="0"/>
                    <a:cs typeface="Arial" pitchFamily="34" charset="0"/>
                  </a:rPr>
                  <a:t>reçoivent de notre part ?</a:t>
                </a:r>
              </a:p>
            </p:txBody>
          </p:sp>
          <p:sp>
            <p:nvSpPr>
              <p:cNvPr id="12" name="Admin Permissions Callout"/>
              <p:cNvSpPr/>
              <p:nvPr/>
            </p:nvSpPr>
            <p:spPr bwMode="auto">
              <a:xfrm>
                <a:off x="1306459" y="3727651"/>
                <a:ext cx="2974769" cy="1758172"/>
              </a:xfrm>
              <a:prstGeom prst="cloudCallout">
                <a:avLst>
                  <a:gd name="adj1" fmla="val 77128"/>
                  <a:gd name="adj2" fmla="val -20839"/>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Salesforce Sans" panose="020B0505020202020203" pitchFamily="34" charset="0"/>
                  <a:cs typeface="Arial" pitchFamily="34" charset="0"/>
                </a:endParaRPr>
              </a:p>
            </p:txBody>
          </p:sp>
          <p:sp>
            <p:nvSpPr>
              <p:cNvPr id="13" name="Rectangle 12"/>
              <p:cNvSpPr/>
              <p:nvPr/>
            </p:nvSpPr>
            <p:spPr>
              <a:xfrm>
                <a:off x="1411348" y="4065735"/>
                <a:ext cx="2738767" cy="1089529"/>
              </a:xfrm>
              <a:prstGeom prst="rect">
                <a:avLst/>
              </a:prstGeom>
              <a:ln>
                <a:noFill/>
              </a:ln>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fr-FR" sz="2400" b="0" i="0" u="none" strike="noStrike" cap="none" normalizeH="0" baseline="0" noProof="0" dirty="0">
                    <a:ln>
                      <a:noFill/>
                    </a:ln>
                    <a:solidFill>
                      <a:schemeClr val="bg1"/>
                    </a:solidFill>
                    <a:uLnTx/>
                    <a:uFillTx/>
                    <a:latin typeface="Salesforce Sans" panose="020B0505020202020203" pitchFamily="34" charset="0"/>
                    <a:cs typeface="Arial" pitchFamily="34" charset="0"/>
                  </a:rPr>
                  <a:t>Combien </a:t>
                </a:r>
                <a:r>
                  <a:rPr kumimoji="0" lang="pl-PL" sz="2400" b="0"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t/>
                </a:r>
                <a:br>
                  <a:rPr kumimoji="0" lang="pl-PL" sz="2400" b="0"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br>
                <a:r>
                  <a:rPr kumimoji="0" lang="fr-FR" sz="2400" b="0"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t>coûte</a:t>
                </a:r>
                <a:r>
                  <a:rPr kumimoji="0" lang="pl-PL" sz="2400" b="0"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t> </a:t>
                </a:r>
                <a:r>
                  <a:rPr kumimoji="0" lang="fr-FR" sz="2400" b="0"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t>chaque </a:t>
                </a:r>
                <a:r>
                  <a:rPr kumimoji="0" lang="pl-PL" sz="2400" b="0"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t/>
                </a:r>
                <a:br>
                  <a:rPr kumimoji="0" lang="pl-PL" sz="2400" b="0"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br>
                <a:r>
                  <a:rPr kumimoji="0" lang="fr-FR" sz="2400" b="0" i="0" u="none" strike="noStrike" cap="none" normalizeH="0" baseline="0" noProof="0" dirty="0" smtClean="0">
                    <a:ln>
                      <a:noFill/>
                    </a:ln>
                    <a:solidFill>
                      <a:schemeClr val="bg1"/>
                    </a:solidFill>
                    <a:uLnTx/>
                    <a:uFillTx/>
                    <a:latin typeface="Salesforce Sans" panose="020B0505020202020203" pitchFamily="34" charset="0"/>
                    <a:cs typeface="Arial" pitchFamily="34" charset="0"/>
                  </a:rPr>
                  <a:t>appel</a:t>
                </a:r>
                <a:r>
                  <a:rPr kumimoji="0" lang="fr-FR" sz="2400" b="0" i="0" u="none" strike="noStrike" cap="none" normalizeH="0" baseline="0" noProof="0" dirty="0">
                    <a:ln>
                      <a:noFill/>
                    </a:ln>
                    <a:solidFill>
                      <a:schemeClr val="bg1"/>
                    </a:solidFill>
                    <a:uLnTx/>
                    <a:uFillTx/>
                    <a:latin typeface="Salesforce Sans" panose="020B0505020202020203" pitchFamily="34" charset="0"/>
                    <a:cs typeface="Arial" pitchFamily="34" charset="0"/>
                  </a:rPr>
                  <a:t> ? </a:t>
                </a:r>
              </a:p>
            </p:txBody>
          </p:sp>
        </p:grpSp>
      </p:grpSp>
    </p:spTree>
    <p:extLst>
      <p:ext uri="{BB962C8B-B14F-4D97-AF65-F5344CB8AC3E}">
        <p14:creationId xmlns:p14="http://schemas.microsoft.com/office/powerpoint/2010/main" val="36178760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475</a:t>
            </a:fld>
            <a:endParaRPr lang="en-US" smtClean="0"/>
          </a:p>
        </p:txBody>
      </p:sp>
      <p:sp>
        <p:nvSpPr>
          <p:cNvPr id="3" name="Text Placeholder 2"/>
          <p:cNvSpPr>
            <a:spLocks noGrp="1"/>
          </p:cNvSpPr>
          <p:nvPr>
            <p:ph type="body" sz="quarter" idx="11"/>
          </p:nvPr>
        </p:nvSpPr>
        <p:spPr/>
        <p:txBody>
          <a:bodyPr/>
          <a:lstStyle/>
          <a:p>
            <a:r>
              <a:rPr lang="fr-FR"/>
              <a:t>Utiliser des rapports et tableaux de bord du support</a:t>
            </a:r>
          </a:p>
        </p:txBody>
      </p:sp>
      <p:pic>
        <p:nvPicPr>
          <p:cNvPr id="4" name="Picture 3"/>
          <p:cNvPicPr>
            <a:picLocks noChangeAspect="1"/>
          </p:cNvPicPr>
          <p:nvPr/>
        </p:nvPicPr>
        <p:blipFill>
          <a:blip r:embed="rId3" cstate="print"/>
          <a:stretch>
            <a:fillRect/>
          </a:stretch>
        </p:blipFill>
        <p:spPr>
          <a:xfrm>
            <a:off x="4992661" y="3376703"/>
            <a:ext cx="7036114" cy="330231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5" name="Screen: Support Reports"/>
          <p:cNvPicPr>
            <a:picLocks noChangeAspect="1" noChangeArrowheads="1"/>
          </p:cNvPicPr>
          <p:nvPr/>
        </p:nvPicPr>
        <p:blipFill>
          <a:blip r:embed="rId4" cstate="print"/>
          <a:srcRect/>
          <a:stretch>
            <a:fillRect/>
          </a:stretch>
        </p:blipFill>
        <p:spPr bwMode="auto">
          <a:xfrm>
            <a:off x="615065" y="976970"/>
            <a:ext cx="4042920" cy="368244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Highlight Folder"/>
          <p:cNvSpPr/>
          <p:nvPr/>
        </p:nvSpPr>
        <p:spPr bwMode="auto">
          <a:xfrm>
            <a:off x="651392" y="3705481"/>
            <a:ext cx="1476228" cy="16792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Salesforce Sans" panose="020B0505020202020203" pitchFamily="34" charset="0"/>
              <a:cs typeface="Arial" pitchFamily="34" charset="0"/>
            </a:endParaRPr>
          </a:p>
        </p:txBody>
      </p:sp>
      <p:sp>
        <p:nvSpPr>
          <p:cNvPr id="7" name="case history"/>
          <p:cNvSpPr txBox="1"/>
          <p:nvPr/>
        </p:nvSpPr>
        <p:spPr>
          <a:xfrm>
            <a:off x="4542926" y="1695134"/>
            <a:ext cx="6603609" cy="408623"/>
          </a:xfrm>
          <a:prstGeom prst="wedgeRoundRectCallout">
            <a:avLst>
              <a:gd name="adj1" fmla="val -61077"/>
              <a:gd name="adj2" fmla="val 37388"/>
              <a:gd name="adj3" fmla="val 16667"/>
            </a:avLst>
          </a:prstGeom>
          <a:solidFill>
            <a:srgbClr val="19325C"/>
          </a:solidFill>
          <a:ln w="38100">
            <a:solidFill>
              <a:srgbClr val="19325C"/>
            </a:solidFill>
          </a:ln>
          <a:effectLst>
            <a:outerShdw blurRad="50800" dist="38100" dir="2700000" algn="tl" rotWithShape="0">
              <a:prstClr val="black">
                <a:alpha val="40000"/>
              </a:prstClr>
            </a:outerShdw>
          </a:effectLst>
        </p:spPr>
        <p:txBody>
          <a:bodyPr wrap="square" rtlCol="0">
            <a:spAutoFit/>
          </a:bodyPr>
          <a:lstStyle/>
          <a:p>
            <a:pPr algn="l"/>
            <a:r>
              <a:rPr lang="fr-FR" b="1" dirty="0">
                <a:solidFill>
                  <a:schemeClr val="bg1"/>
                </a:solidFill>
                <a:latin typeface="Salesforce Sans" panose="020B0505020202020203" pitchFamily="34" charset="0"/>
                <a:cs typeface="Arial" pitchFamily="34" charset="0"/>
              </a:rPr>
              <a:t>Montrer les </a:t>
            </a:r>
            <a:r>
              <a:rPr lang="fr-FR" b="1" dirty="0" smtClean="0">
                <a:solidFill>
                  <a:schemeClr val="bg1"/>
                </a:solidFill>
                <a:latin typeface="Salesforce Sans" panose="020B0505020202020203" pitchFamily="34" charset="0"/>
                <a:cs typeface="Arial" pitchFamily="34" charset="0"/>
              </a:rPr>
              <a:t>changements </a:t>
            </a:r>
            <a:r>
              <a:rPr lang="fr-FR" b="1" dirty="0">
                <a:solidFill>
                  <a:schemeClr val="bg1"/>
                </a:solidFill>
                <a:latin typeface="Salesforce Sans" panose="020B0505020202020203" pitchFamily="34" charset="0"/>
                <a:cs typeface="Arial" pitchFamily="34" charset="0"/>
              </a:rPr>
              <a:t>apportés aux champs requête.</a:t>
            </a:r>
          </a:p>
        </p:txBody>
      </p:sp>
      <p:sp>
        <p:nvSpPr>
          <p:cNvPr id="8" name="cases and emails"/>
          <p:cNvSpPr txBox="1"/>
          <p:nvPr/>
        </p:nvSpPr>
        <p:spPr>
          <a:xfrm>
            <a:off x="4686500" y="2308318"/>
            <a:ext cx="5435907" cy="715089"/>
          </a:xfrm>
          <a:prstGeom prst="wedgeRoundRectCallout">
            <a:avLst>
              <a:gd name="adj1" fmla="val -68227"/>
              <a:gd name="adj2" fmla="val -43597"/>
              <a:gd name="adj3" fmla="val 16667"/>
            </a:avLst>
          </a:prstGeom>
          <a:solidFill>
            <a:srgbClr val="19325C"/>
          </a:solidFill>
          <a:ln w="38100">
            <a:solidFill>
              <a:srgbClr val="19325C"/>
            </a:solidFill>
          </a:ln>
          <a:effectLst>
            <a:outerShdw blurRad="50800" dist="38100" dir="2700000" algn="tl" rotWithShape="0">
              <a:prstClr val="black">
                <a:alpha val="40000"/>
              </a:prstClr>
            </a:outerShdw>
          </a:effectLst>
        </p:spPr>
        <p:txBody>
          <a:bodyPr wrap="square" rtlCol="0">
            <a:spAutoFit/>
          </a:bodyPr>
          <a:lstStyle/>
          <a:p>
            <a:pPr algn="l"/>
            <a:r>
              <a:rPr lang="fr-FR" b="1" dirty="0">
                <a:solidFill>
                  <a:schemeClr val="bg1"/>
                </a:solidFill>
                <a:latin typeface="Salesforce Sans" panose="020B0505020202020203" pitchFamily="34" charset="0"/>
                <a:cs typeface="Arial" pitchFamily="34" charset="0"/>
              </a:rPr>
              <a:t>Mesurer le nombre </a:t>
            </a:r>
            <a:r>
              <a:rPr lang="fr-FR" b="1" dirty="0" smtClean="0">
                <a:solidFill>
                  <a:schemeClr val="bg1"/>
                </a:solidFill>
                <a:latin typeface="Salesforce Sans" panose="020B0505020202020203" pitchFamily="34" charset="0"/>
                <a:cs typeface="Arial" pitchFamily="34" charset="0"/>
              </a:rPr>
              <a:t>d'e-mails </a:t>
            </a:r>
            <a:r>
              <a:rPr lang="fr-FR" b="1" dirty="0">
                <a:solidFill>
                  <a:schemeClr val="bg1"/>
                </a:solidFill>
                <a:latin typeface="Salesforce Sans" panose="020B0505020202020203" pitchFamily="34" charset="0"/>
                <a:cs typeface="Arial" pitchFamily="34" charset="0"/>
              </a:rPr>
              <a:t>entrants et sortants échangés pour résoudre une requête.</a:t>
            </a:r>
          </a:p>
        </p:txBody>
      </p:sp>
      <p:sp>
        <p:nvSpPr>
          <p:cNvPr id="9" name="open cases by agent"/>
          <p:cNvSpPr txBox="1"/>
          <p:nvPr/>
        </p:nvSpPr>
        <p:spPr>
          <a:xfrm>
            <a:off x="860250" y="4832268"/>
            <a:ext cx="3682677" cy="1634490"/>
          </a:xfrm>
          <a:prstGeom prst="wedgeRoundRectCallout">
            <a:avLst>
              <a:gd name="adj1" fmla="val 29345"/>
              <a:gd name="adj2" fmla="val -70679"/>
              <a:gd name="adj3" fmla="val 16667"/>
            </a:avLst>
          </a:prstGeom>
          <a:solidFill>
            <a:srgbClr val="19325C"/>
          </a:solidFill>
          <a:ln w="38100">
            <a:solidFill>
              <a:srgbClr val="19325C"/>
            </a:solidFill>
          </a:ln>
          <a:effectLst>
            <a:outerShdw blurRad="50800" dist="38100" dir="2700000" algn="tl" rotWithShape="0">
              <a:prstClr val="black">
                <a:alpha val="40000"/>
              </a:prstClr>
            </a:outerShdw>
          </a:effectLst>
        </p:spPr>
        <p:txBody>
          <a:bodyPr wrap="square" rtlCol="0">
            <a:spAutoFit/>
          </a:bodyPr>
          <a:lstStyle/>
          <a:p>
            <a:pPr marL="223838" indent="-223838" algn="l"/>
            <a:r>
              <a:rPr lang="fr-FR" b="1" dirty="0">
                <a:solidFill>
                  <a:schemeClr val="bg1"/>
                </a:solidFill>
                <a:latin typeface="Salesforce Sans" panose="020B0505020202020203" pitchFamily="34" charset="0"/>
                <a:cs typeface="Arial" pitchFamily="34" charset="0"/>
              </a:rPr>
              <a:t>Personnaliser pour afficher :</a:t>
            </a:r>
          </a:p>
          <a:p>
            <a:pPr marL="223838" indent="-223838" algn="l">
              <a:buFont typeface="Wingdings" pitchFamily="2" charset="2"/>
              <a:buChar char="§"/>
            </a:pPr>
            <a:r>
              <a:rPr lang="fr-FR" b="1" dirty="0">
                <a:solidFill>
                  <a:schemeClr val="bg1"/>
                </a:solidFill>
                <a:latin typeface="Salesforce Sans" panose="020B0505020202020203" pitchFamily="34" charset="0"/>
                <a:cs typeface="Arial" pitchFamily="34" charset="0"/>
              </a:rPr>
              <a:t>Toutes les requêtes ouvertes par Statut</a:t>
            </a:r>
            <a:r>
              <a:rPr lang="fr-FR" b="1" dirty="0" smtClean="0">
                <a:solidFill>
                  <a:schemeClr val="bg1"/>
                </a:solidFill>
                <a:latin typeface="Salesforce Sans" panose="020B0505020202020203" pitchFamily="34" charset="0"/>
                <a:cs typeface="Arial" pitchFamily="34" charset="0"/>
              </a:rPr>
              <a:t>.</a:t>
            </a:r>
            <a:endParaRPr lang="fr-FR" b="1" dirty="0">
              <a:solidFill>
                <a:schemeClr val="bg1"/>
              </a:solidFill>
              <a:latin typeface="Salesforce Sans" panose="020B0505020202020203" pitchFamily="34" charset="0"/>
              <a:cs typeface="Arial" pitchFamily="34" charset="0"/>
            </a:endParaRPr>
          </a:p>
          <a:p>
            <a:pPr marL="223838" indent="-223838" algn="l">
              <a:buFont typeface="Wingdings" pitchFamily="2" charset="2"/>
              <a:buChar char="§"/>
            </a:pPr>
            <a:r>
              <a:rPr lang="fr-FR" sz="1800" b="1" dirty="0">
                <a:solidFill>
                  <a:schemeClr val="bg1"/>
                </a:solidFill>
                <a:latin typeface="Salesforce Sans" panose="020B0505020202020203" pitchFamily="34" charset="0"/>
                <a:cs typeface="Arial" pitchFamily="34" charset="0"/>
              </a:rPr>
              <a:t>Toutes les requêtes ouvertes par Type.</a:t>
            </a:r>
          </a:p>
        </p:txBody>
      </p:sp>
    </p:spTree>
    <p:extLst>
      <p:ext uri="{BB962C8B-B14F-4D97-AF65-F5344CB8AC3E}">
        <p14:creationId xmlns:p14="http://schemas.microsoft.com/office/powerpoint/2010/main" val="37403356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476</a:t>
            </a:fld>
            <a:endParaRPr lang="en-US" smtClean="0"/>
          </a:p>
        </p:txBody>
      </p:sp>
      <p:sp>
        <p:nvSpPr>
          <p:cNvPr id="3" name="Text Placeholder 2"/>
          <p:cNvSpPr>
            <a:spLocks noGrp="1"/>
          </p:cNvSpPr>
          <p:nvPr>
            <p:ph type="body" sz="quarter" idx="11"/>
          </p:nvPr>
        </p:nvSpPr>
        <p:spPr/>
        <p:txBody>
          <a:bodyPr/>
          <a:lstStyle/>
          <a:p>
            <a:r>
              <a:rPr lang="fr-FR"/>
              <a:t>Contrôle des connaissances</a:t>
            </a:r>
          </a:p>
        </p:txBody>
      </p:sp>
      <p:sp>
        <p:nvSpPr>
          <p:cNvPr id="4" name="Text Placeholder 3"/>
          <p:cNvSpPr>
            <a:spLocks noGrp="1"/>
          </p:cNvSpPr>
          <p:nvPr>
            <p:ph type="body" sz="quarter" idx="12"/>
          </p:nvPr>
        </p:nvSpPr>
        <p:spPr>
          <a:xfrm>
            <a:off x="455733" y="1416558"/>
            <a:ext cx="11559483" cy="5284287"/>
          </a:xfrm>
        </p:spPr>
        <p:txBody>
          <a:bodyPr/>
          <a:lstStyle/>
          <a:p>
            <a:pPr marL="457200" indent="-457200">
              <a:lnSpc>
                <a:spcPct val="100000"/>
              </a:lnSpc>
              <a:buFont typeface="+mj-lt"/>
              <a:buAutoNum type="arabicPeriod"/>
            </a:pPr>
            <a:r>
              <a:rPr lang="fr-FR" dirty="0"/>
              <a:t>Quelles sont les capacités de </a:t>
            </a:r>
            <a:r>
              <a:rPr lang="fr-FR" dirty="0" smtClean="0"/>
              <a:t>l'E-mail </a:t>
            </a:r>
            <a:r>
              <a:rPr lang="fr-FR" dirty="0"/>
              <a:t>vers requête ? </a:t>
            </a:r>
          </a:p>
          <a:p>
            <a:pPr marL="457200" indent="-457200">
              <a:lnSpc>
                <a:spcPct val="100000"/>
              </a:lnSpc>
              <a:buFont typeface="+mj-lt"/>
              <a:buAutoNum type="arabicPeriod"/>
            </a:pPr>
            <a:r>
              <a:rPr lang="fr-FR" dirty="0" smtClean="0"/>
              <a:t>L'équipe </a:t>
            </a:r>
            <a:r>
              <a:rPr lang="fr-FR" dirty="0"/>
              <a:t>de support AW </a:t>
            </a:r>
            <a:r>
              <a:rPr lang="fr-FR" dirty="0" err="1"/>
              <a:t>Computing</a:t>
            </a:r>
            <a:r>
              <a:rPr lang="fr-FR" dirty="0"/>
              <a:t> souhaite changer la propriété des requêtes prioritaires </a:t>
            </a:r>
            <a:r>
              <a:rPr lang="fr-FR" dirty="0" smtClean="0"/>
              <a:t>n'ayant </a:t>
            </a:r>
            <a:r>
              <a:rPr lang="fr-FR" dirty="0"/>
              <a:t>pas été résolues après 3 heures. Ces requêtes doivent être attribuées aux agents de niveau 2. Comment un administrateur peut-il répondre à cette exigence ? </a:t>
            </a:r>
          </a:p>
          <a:p>
            <a:pPr marL="457200" indent="-457200">
              <a:lnSpc>
                <a:spcPct val="100000"/>
              </a:lnSpc>
              <a:buFont typeface="+mj-lt"/>
              <a:buAutoNum type="arabicPeriod"/>
            </a:pPr>
            <a:r>
              <a:rPr lang="fr-FR" dirty="0"/>
              <a:t>Quel est </a:t>
            </a:r>
            <a:r>
              <a:rPr lang="fr-FR" dirty="0" smtClean="0"/>
              <a:t>l'un </a:t>
            </a:r>
            <a:r>
              <a:rPr lang="fr-FR" dirty="0"/>
              <a:t>des avantages de Chatter </a:t>
            </a:r>
            <a:r>
              <a:rPr lang="fr-FR" dirty="0" err="1"/>
              <a:t>swarming</a:t>
            </a:r>
            <a:r>
              <a:rPr lang="fr-FR" dirty="0"/>
              <a:t> ? </a:t>
            </a:r>
          </a:p>
          <a:p>
            <a:pPr marL="457200" indent="-457200">
              <a:lnSpc>
                <a:spcPct val="100000"/>
              </a:lnSpc>
              <a:buFont typeface="+mj-lt"/>
              <a:buAutoNum type="arabicPeriod"/>
            </a:pPr>
            <a:r>
              <a:rPr lang="fr-FR" dirty="0"/>
              <a:t>Quelles sont les cinq principales fonctionnalités de la console de commande Lightning ? </a:t>
            </a:r>
          </a:p>
          <a:p>
            <a:pPr marL="457200" indent="-457200">
              <a:lnSpc>
                <a:spcPct val="100000"/>
              </a:lnSpc>
              <a:buFont typeface="+mj-lt"/>
              <a:buAutoNum type="arabicPeriod"/>
            </a:pPr>
            <a:endParaRPr lang="en-US" dirty="0"/>
          </a:p>
        </p:txBody>
      </p:sp>
    </p:spTree>
    <p:extLst>
      <p:ext uri="{BB962C8B-B14F-4D97-AF65-F5344CB8AC3E}">
        <p14:creationId xmlns:p14="http://schemas.microsoft.com/office/powerpoint/2010/main" val="22851667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Module 10: </a:t>
            </a:r>
            <a:r>
              <a:rPr lang="en-US" dirty="0" err="1" smtClean="0"/>
              <a:t>Synth</a:t>
            </a:r>
            <a:r>
              <a:rPr lang="fr-FR" dirty="0" smtClean="0"/>
              <a:t>è</a:t>
            </a:r>
            <a:r>
              <a:rPr lang="en-US" dirty="0" smtClean="0"/>
              <a:t>se</a:t>
            </a:r>
            <a:endParaRPr lang="en-US" dirty="0"/>
          </a:p>
        </p:txBody>
      </p:sp>
    </p:spTree>
    <p:custDataLst>
      <p:tags r:id="rId1"/>
    </p:custDataLst>
    <p:extLst>
      <p:ext uri="{BB962C8B-B14F-4D97-AF65-F5344CB8AC3E}">
        <p14:creationId xmlns:p14="http://schemas.microsoft.com/office/powerpoint/2010/main" val="109777890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10 : Synthèse</a:t>
            </a:r>
          </a:p>
        </p:txBody>
      </p:sp>
      <p:sp>
        <p:nvSpPr>
          <p:cNvPr id="3" name="Text Placeholder 2"/>
          <p:cNvSpPr>
            <a:spLocks noGrp="1"/>
          </p:cNvSpPr>
          <p:nvPr>
            <p:ph type="body" sz="quarter" idx="13"/>
          </p:nvPr>
        </p:nvSpPr>
        <p:spPr>
          <a:xfrm>
            <a:off x="455733" y="1371600"/>
            <a:ext cx="8916868" cy="4491318"/>
          </a:xfrm>
        </p:spPr>
        <p:txBody>
          <a:bodyPr numCol="1"/>
          <a:lstStyle/>
          <a:p>
            <a:r>
              <a:rPr lang="fr-FR" dirty="0"/>
              <a:t>À la fin de ce module, vous serez en mesure de :</a:t>
            </a:r>
          </a:p>
          <a:p>
            <a:pPr marL="342900" lvl="1" indent="-342900">
              <a:lnSpc>
                <a:spcPct val="100000"/>
              </a:lnSpc>
              <a:buFont typeface="Arial" panose="020B0604020202020204" pitchFamily="34" charset="0"/>
              <a:buChar char="•"/>
            </a:pPr>
            <a:r>
              <a:rPr lang="fr-FR" dirty="0"/>
              <a:t>Revoir les éléments clés du cours.</a:t>
            </a:r>
          </a:p>
          <a:p>
            <a:pPr marL="342900" lvl="1" indent="-342900">
              <a:lnSpc>
                <a:spcPct val="100000"/>
              </a:lnSpc>
              <a:buFont typeface="Arial" panose="020B0604020202020204" pitchFamily="34" charset="0"/>
              <a:buChar char="•"/>
            </a:pPr>
            <a:r>
              <a:rPr lang="fr-FR" dirty="0"/>
              <a:t>Faire évoluer </a:t>
            </a:r>
            <a:r>
              <a:rPr lang="fr-FR" dirty="0" err="1"/>
              <a:t>Salesforce</a:t>
            </a:r>
            <a:r>
              <a:rPr lang="fr-FR" dirty="0"/>
              <a:t> dans la création de nouveaux utilisateurs commerciaux avec des conditions personnalisées pour les processus de piste, l'automatisation, et la création de rapports.</a:t>
            </a:r>
          </a:p>
          <a:p>
            <a:pPr marL="342900" lvl="1" indent="-342900">
              <a:lnSpc>
                <a:spcPct val="100000"/>
              </a:lnSpc>
              <a:buFont typeface="Arial" panose="020B0604020202020204" pitchFamily="34" charset="0"/>
              <a:buChar char="•"/>
            </a:pPr>
            <a:r>
              <a:rPr lang="fr-FR" dirty="0"/>
              <a:t>Savoir où trouver les ressources complémentaires.</a:t>
            </a:r>
          </a:p>
          <a:p>
            <a:pPr marL="342900" lvl="1" indent="-342900">
              <a:lnSpc>
                <a:spcPct val="100000"/>
              </a:lnSpc>
              <a:buFont typeface="Arial" panose="020B0604020202020204" pitchFamily="34" charset="0"/>
              <a:buChar char="•"/>
            </a:pPr>
            <a:r>
              <a:rPr lang="fr-FR" dirty="0"/>
              <a:t>Décrire comment et quand étendre </a:t>
            </a:r>
            <a:r>
              <a:rPr lang="fr-FR" dirty="0" err="1"/>
              <a:t>Salesforce</a:t>
            </a:r>
            <a:r>
              <a:rPr lang="fr-FR" dirty="0"/>
              <a:t> en utilisant </a:t>
            </a:r>
            <a:br>
              <a:rPr lang="fr-FR" dirty="0"/>
            </a:br>
            <a:r>
              <a:rPr lang="fr-FR" dirty="0"/>
              <a:t>l'</a:t>
            </a:r>
            <a:r>
              <a:rPr lang="fr-FR" dirty="0" err="1"/>
              <a:t>AppExchange</a:t>
            </a:r>
            <a:r>
              <a:rPr lang="fr-FR" dirty="0"/>
              <a:t>.</a:t>
            </a:r>
          </a:p>
          <a:p>
            <a:pPr marL="342900" lvl="1" indent="-342900">
              <a:lnSpc>
                <a:spcPct val="100000"/>
              </a:lnSpc>
              <a:buFont typeface="Arial" panose="020B0604020202020204" pitchFamily="34" charset="0"/>
              <a:buChar char="•"/>
            </a:pPr>
            <a:r>
              <a:rPr lang="fr-FR" dirty="0"/>
              <a:t>Développer un plan d'action de certification.</a:t>
            </a:r>
          </a:p>
          <a:p>
            <a:endParaRPr lang="en-US" dirty="0"/>
          </a:p>
          <a:p>
            <a:endParaRPr lang="en-US" dirty="0"/>
          </a:p>
        </p:txBody>
      </p:sp>
      <p:sp>
        <p:nvSpPr>
          <p:cNvPr id="4" name="Slide Number Placeholder 3"/>
          <p:cNvSpPr>
            <a:spLocks noGrp="1"/>
          </p:cNvSpPr>
          <p:nvPr>
            <p:ph type="sldNum" sz="quarter" idx="14"/>
          </p:nvPr>
        </p:nvSpPr>
        <p:spPr>
          <a:xfrm>
            <a:off x="10801350" y="352097"/>
            <a:ext cx="626119" cy="322816"/>
          </a:xfrm>
        </p:spPr>
        <p:txBody>
          <a:bodyPr vert="horz" lIns="91440" tIns="45720" rIns="91440" bIns="45720" rtlCol="0" anchor="ctr"/>
          <a:lstStyle/>
          <a:p>
            <a:fld id="{19FD02D3-6C23-404C-A7B3-DAB79F5D63D7}" type="slidenum">
              <a:rPr lang="en-US"/>
              <a:pPr/>
              <a:t>478</a:t>
            </a:fld>
            <a:endParaRPr lang="en-US"/>
          </a:p>
        </p:txBody>
      </p:sp>
    </p:spTree>
    <p:extLst>
      <p:ext uri="{BB962C8B-B14F-4D97-AF65-F5344CB8AC3E}">
        <p14:creationId xmlns:p14="http://schemas.microsoft.com/office/powerpoint/2010/main" val="387028911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n-lt"/>
              </a:rPr>
              <a:t>Module 10 : Synthèse</a:t>
            </a:r>
          </a:p>
        </p:txBody>
      </p:sp>
      <p:sp>
        <p:nvSpPr>
          <p:cNvPr id="3" name="Text Placeholder 2"/>
          <p:cNvSpPr>
            <a:spLocks noGrp="1"/>
          </p:cNvSpPr>
          <p:nvPr>
            <p:ph type="body" sz="quarter" idx="13"/>
          </p:nvPr>
        </p:nvSpPr>
        <p:spPr>
          <a:xfrm>
            <a:off x="455732" y="1371600"/>
            <a:ext cx="5328841" cy="3666565"/>
          </a:xfrm>
        </p:spPr>
        <p:txBody>
          <a:bodyPr/>
          <a:lstStyle/>
          <a:p>
            <a:pPr marL="342900" lvl="2" indent="-342900">
              <a:lnSpc>
                <a:spcPct val="100000"/>
              </a:lnSpc>
              <a:spcBef>
                <a:spcPts val="900"/>
              </a:spcBef>
              <a:buFont typeface="Arial" panose="020B0604020202020204" pitchFamily="34" charset="0"/>
              <a:buChar char="•"/>
            </a:pPr>
            <a:r>
              <a:rPr lang="fr-FR" sz="2400" b="1">
                <a:latin typeface="+mn-lt"/>
              </a:rPr>
              <a:t>Révision finale du cours</a:t>
            </a:r>
          </a:p>
          <a:p>
            <a:pPr marL="342900" lvl="2" indent="-342900">
              <a:lnSpc>
                <a:spcPct val="100000"/>
              </a:lnSpc>
              <a:spcBef>
                <a:spcPts val="900"/>
              </a:spcBef>
              <a:buFont typeface="Arial" panose="020B0604020202020204" pitchFamily="34" charset="0"/>
              <a:buChar char="•"/>
            </a:pPr>
            <a:r>
              <a:rPr lang="fr-FR" sz="2400">
                <a:latin typeface="+mn-lt"/>
              </a:rPr>
              <a:t>Exigences finales de projet</a:t>
            </a:r>
          </a:p>
          <a:p>
            <a:pPr marL="342900" lvl="1" indent="-342900">
              <a:lnSpc>
                <a:spcPct val="100000"/>
              </a:lnSpc>
              <a:spcBef>
                <a:spcPts val="900"/>
              </a:spcBef>
              <a:buFont typeface="Arial" panose="020B0604020202020204" pitchFamily="34" charset="0"/>
              <a:buChar char="•"/>
            </a:pPr>
            <a:r>
              <a:rPr lang="fr-FR">
                <a:latin typeface="+mn-lt"/>
              </a:rPr>
              <a:t>Où consulter des ressources supplémentaires</a:t>
            </a:r>
          </a:p>
          <a:p>
            <a:pPr marL="342900" indent="-342900">
              <a:lnSpc>
                <a:spcPct val="100000"/>
              </a:lnSpc>
              <a:buFont typeface="Wingdings" panose="05000000000000000000" pitchFamily="2" charset="2"/>
              <a:buChar char="§"/>
            </a:pPr>
            <a:endParaRPr lang="en-US" dirty="0">
              <a:latin typeface="+mn-lt"/>
            </a:endParaRP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479</a:t>
            </a:fld>
            <a:endParaRPr lang="en-US"/>
          </a:p>
        </p:txBody>
      </p:sp>
      <p:sp>
        <p:nvSpPr>
          <p:cNvPr id="5" name="Text Placeholder 2"/>
          <p:cNvSpPr txBox="1">
            <a:spLocks/>
          </p:cNvSpPr>
          <p:nvPr/>
        </p:nvSpPr>
        <p:spPr>
          <a:xfrm>
            <a:off x="6038850" y="1371600"/>
            <a:ext cx="5702046" cy="4850296"/>
          </a:xfrm>
          <a:prstGeom prst="rect">
            <a:avLst/>
          </a:prstGeom>
        </p:spPr>
        <p:txBody>
          <a:bodyPr/>
          <a:lstStyle>
            <a:lvl1pPr algn="l" rtl="0" eaLnBrk="1" fontAlgn="base" hangingPunct="1">
              <a:lnSpc>
                <a:spcPct val="90000"/>
              </a:lnSpc>
              <a:spcBef>
                <a:spcPts val="600"/>
              </a:spcBef>
              <a:spcAft>
                <a:spcPct val="0"/>
              </a:spcAft>
              <a:defRPr sz="2400" b="1">
                <a:solidFill>
                  <a:schemeClr val="tx2"/>
                </a:solidFill>
                <a:latin typeface="Salesforce Sans" panose="020B0505020202020203" pitchFamily="34" charset="0"/>
                <a:ea typeface="+mn-ea"/>
                <a:cs typeface="Arial" pitchFamily="34" charset="0"/>
              </a:defRPr>
            </a:lvl1pPr>
            <a:lvl2pPr marL="0" indent="0" algn="l" rtl="0" eaLnBrk="1" fontAlgn="base" hangingPunct="1">
              <a:lnSpc>
                <a:spcPct val="90000"/>
              </a:lnSpc>
              <a:spcBef>
                <a:spcPts val="600"/>
              </a:spcBef>
              <a:spcAft>
                <a:spcPct val="0"/>
              </a:spcAft>
              <a:buFont typeface="Wingdings" pitchFamily="2" charset="2"/>
              <a:buNone/>
              <a:defRPr sz="2400">
                <a:solidFill>
                  <a:schemeClr val="tx2"/>
                </a:solidFill>
                <a:latin typeface="Salesforce Sans" panose="020B0505020202020203" pitchFamily="34" charset="0"/>
                <a:cs typeface="Arial" pitchFamily="34" charset="0"/>
              </a:defRPr>
            </a:lvl2pPr>
            <a:lvl3pPr marL="457200" indent="-457200" algn="l" rtl="0" eaLnBrk="1" fontAlgn="base" hangingPunct="1">
              <a:lnSpc>
                <a:spcPct val="90000"/>
              </a:lnSpc>
              <a:spcBef>
                <a:spcPts val="0"/>
              </a:spcBef>
              <a:spcAft>
                <a:spcPct val="0"/>
              </a:spcAft>
              <a:buFont typeface="+mj-lt"/>
              <a:buAutoNum type="arabicPeriod"/>
              <a:defRPr sz="2000">
                <a:solidFill>
                  <a:schemeClr val="tx2"/>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100000"/>
              </a:lnSpc>
            </a:pPr>
            <a:r>
              <a:rPr lang="fr-FR" b="0" dirty="0"/>
              <a:t>Dans le module précédent, vous exploitiez vos connaissances pour aider à </a:t>
            </a:r>
            <a:r>
              <a:rPr lang="fr-FR" b="0" dirty="0" smtClean="0"/>
              <a:t>étendre</a:t>
            </a:r>
            <a:r>
              <a:rPr lang="pl-PL" b="0" dirty="0" smtClean="0"/>
              <a:t> </a:t>
            </a:r>
            <a:r>
              <a:rPr lang="fr-FR" b="0" dirty="0" smtClean="0"/>
              <a:t>les </a:t>
            </a:r>
            <a:r>
              <a:rPr lang="fr-FR" b="0" dirty="0"/>
              <a:t>environnements </a:t>
            </a:r>
            <a:r>
              <a:rPr lang="pl-PL" b="0" dirty="0" smtClean="0"/>
              <a:t/>
            </a:r>
            <a:br>
              <a:rPr lang="pl-PL" b="0" dirty="0" smtClean="0"/>
            </a:br>
            <a:r>
              <a:rPr lang="fr-FR" b="0" dirty="0" smtClean="0"/>
              <a:t>de </a:t>
            </a:r>
            <a:r>
              <a:rPr lang="fr-FR" b="0" dirty="0"/>
              <a:t>service et de support d'AW </a:t>
            </a:r>
            <a:r>
              <a:rPr lang="fr-FR" b="0" dirty="0" err="1"/>
              <a:t>Computing</a:t>
            </a:r>
            <a:r>
              <a:rPr lang="fr-FR" b="0" dirty="0"/>
              <a:t>. </a:t>
            </a:r>
          </a:p>
          <a:p>
            <a:pPr>
              <a:lnSpc>
                <a:spcPct val="100000"/>
              </a:lnSpc>
            </a:pPr>
            <a:r>
              <a:rPr lang="fr-FR" b="0" dirty="0"/>
              <a:t>Dans ce module, vous reverrez les concepts clés du cours, vous appliquerez vos connaissances pour remplir les prérequis personnalisés des nouveaux </a:t>
            </a:r>
            <a:r>
              <a:rPr lang="fr-FR" b="0" dirty="0" smtClean="0"/>
              <a:t>utilisateurs</a:t>
            </a:r>
            <a:r>
              <a:rPr lang="pl-PL" b="0" dirty="0" smtClean="0"/>
              <a:t> </a:t>
            </a:r>
            <a:r>
              <a:rPr lang="fr-FR" b="0" dirty="0" smtClean="0"/>
              <a:t>commerciaux</a:t>
            </a:r>
            <a:r>
              <a:rPr lang="fr-FR" b="0" dirty="0"/>
              <a:t>, </a:t>
            </a:r>
            <a:r>
              <a:rPr lang="pl-PL" b="0" dirty="0" smtClean="0"/>
              <a:t/>
            </a:r>
            <a:br>
              <a:rPr lang="pl-PL" b="0" dirty="0" smtClean="0"/>
            </a:br>
            <a:r>
              <a:rPr lang="fr-FR" b="0" dirty="0" smtClean="0"/>
              <a:t>et </a:t>
            </a:r>
            <a:r>
              <a:rPr lang="fr-FR" b="0" dirty="0"/>
              <a:t>vous découvrirez les ressources disponibles pour vous aider à devenir un administrateur </a:t>
            </a:r>
            <a:r>
              <a:rPr lang="fr-FR" b="0" dirty="0" err="1"/>
              <a:t>Salesforce</a:t>
            </a:r>
            <a:r>
              <a:rPr lang="fr-FR" b="0" dirty="0"/>
              <a:t>. </a:t>
            </a:r>
          </a:p>
          <a:p>
            <a:endParaRPr lang="en-US" b="0" dirty="0"/>
          </a:p>
        </p:txBody>
      </p:sp>
    </p:spTree>
    <p:extLst>
      <p:ext uri="{BB962C8B-B14F-4D97-AF65-F5344CB8AC3E}">
        <p14:creationId xmlns:p14="http://schemas.microsoft.com/office/powerpoint/2010/main" val="1072458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48</a:t>
            </a:fld>
            <a:endParaRPr lang="en-US" smtClean="0"/>
          </a:p>
        </p:txBody>
      </p:sp>
      <p:sp>
        <p:nvSpPr>
          <p:cNvPr id="4" name="Text Placeholder 3"/>
          <p:cNvSpPr>
            <a:spLocks noGrp="1"/>
          </p:cNvSpPr>
          <p:nvPr>
            <p:ph type="body" sz="quarter" idx="11"/>
          </p:nvPr>
        </p:nvSpPr>
        <p:spPr>
          <a:xfrm>
            <a:off x="1158240" y="108000"/>
            <a:ext cx="9091397" cy="914400"/>
          </a:xfrm>
        </p:spPr>
        <p:txBody>
          <a:bodyPr/>
          <a:lstStyle/>
          <a:p>
            <a:r>
              <a:rPr lang="fr-FR" dirty="0"/>
              <a:t>2-1 : Vérification du profil de la société</a:t>
            </a:r>
          </a:p>
        </p:txBody>
      </p:sp>
      <p:sp>
        <p:nvSpPr>
          <p:cNvPr id="5" name="Text Placeholder 4"/>
          <p:cNvSpPr>
            <a:spLocks noGrp="1"/>
          </p:cNvSpPr>
          <p:nvPr>
            <p:ph type="body" sz="quarter" idx="12"/>
          </p:nvPr>
        </p:nvSpPr>
        <p:spPr>
          <a:xfrm>
            <a:off x="457200" y="3521002"/>
            <a:ext cx="10970268" cy="2879798"/>
          </a:xfrm>
        </p:spPr>
        <p:txBody>
          <a:bodyPr/>
          <a:lstStyle/>
          <a:p>
            <a:pPr>
              <a:spcBef>
                <a:spcPts val="0"/>
              </a:spcBef>
            </a:pPr>
            <a:r>
              <a:rPr lang="fr-FR" dirty="0"/>
              <a:t>Tâches :</a:t>
            </a:r>
          </a:p>
          <a:p>
            <a:pPr marL="457200" lvl="1" indent="-457200">
              <a:buFont typeface="+mj-lt"/>
              <a:buAutoNum type="arabicPeriod"/>
            </a:pPr>
            <a:r>
              <a:rPr lang="fr-FR" dirty="0"/>
              <a:t>Examinez le profil de la société pour identifier le nombre de licences utilisateur disponibles.</a:t>
            </a:r>
          </a:p>
          <a:p>
            <a:pPr marL="457200" lvl="1" indent="-457200">
              <a:buFont typeface="+mj-lt"/>
              <a:buAutoNum type="arabicPeriod"/>
            </a:pPr>
            <a:r>
              <a:rPr lang="fr-FR" dirty="0"/>
              <a:t>Passez en revue les paramètres de la société et les paramètres </a:t>
            </a:r>
            <a:r>
              <a:rPr lang="en-US" dirty="0" err="1" smtClean="0"/>
              <a:t>régionaux</a:t>
            </a:r>
            <a:r>
              <a:rPr lang="fr-FR" dirty="0" smtClean="0"/>
              <a:t>, </a:t>
            </a:r>
            <a:r>
              <a:rPr lang="fr-FR" dirty="0"/>
              <a:t>de langue et de fuseau horaire par défaut. </a:t>
            </a:r>
          </a:p>
        </p:txBody>
      </p:sp>
      <p:sp>
        <p:nvSpPr>
          <p:cNvPr id="2" name="Text Placeholder 1"/>
          <p:cNvSpPr>
            <a:spLocks noGrp="1"/>
          </p:cNvSpPr>
          <p:nvPr>
            <p:ph type="body" sz="quarter" idx="13"/>
          </p:nvPr>
        </p:nvSpPr>
        <p:spPr>
          <a:xfrm>
            <a:off x="2024743" y="898071"/>
            <a:ext cx="10167258" cy="2118923"/>
          </a:xfrm>
        </p:spPr>
        <p:txBody>
          <a:bodyPr/>
          <a:lstStyle/>
          <a:p>
            <a:pPr>
              <a:spcBef>
                <a:spcPts val="0"/>
              </a:spcBef>
            </a:pPr>
            <a:r>
              <a:rPr lang="fr-FR" sz="2000" dirty="0"/>
              <a:t>Objectifs : </a:t>
            </a:r>
          </a:p>
          <a:p>
            <a:pPr marL="0" lvl="1" indent="0">
              <a:buNone/>
            </a:pPr>
            <a:r>
              <a:rPr lang="fr-FR" sz="1800" dirty="0"/>
              <a:t>John Wiseman, PDG, veut savoir combien de licences utilisateurs sont disponibles afin de </a:t>
            </a:r>
            <a:r>
              <a:rPr lang="fr-FR" sz="1800" dirty="0" smtClean="0"/>
              <a:t>s'assurer qu'il </a:t>
            </a:r>
            <a:r>
              <a:rPr lang="fr-FR" sz="1800" dirty="0"/>
              <a:t>y en a suffisamment à mesure que les équipes commerciales se développent à </a:t>
            </a:r>
            <a:r>
              <a:rPr lang="fr-FR" sz="1800" dirty="0" smtClean="0"/>
              <a:t>l'international</a:t>
            </a:r>
            <a:r>
              <a:rPr lang="fr-FR" sz="1800" dirty="0"/>
              <a:t>. </a:t>
            </a:r>
          </a:p>
          <a:p>
            <a:pPr marL="0" lvl="1" indent="0">
              <a:buNone/>
            </a:pPr>
            <a:r>
              <a:rPr lang="fr-FR" sz="1800" dirty="0"/>
              <a:t>Ling Wu, Vice-présidente des ressources humaines, veut savoir quels sont les paramètres </a:t>
            </a:r>
            <a:r>
              <a:rPr lang="en-US" sz="1800" dirty="0" err="1"/>
              <a:t>régionaux</a:t>
            </a:r>
            <a:r>
              <a:rPr lang="en-US" sz="1800" dirty="0"/>
              <a:t> </a:t>
            </a:r>
            <a:r>
              <a:rPr lang="fr-FR" sz="1800" dirty="0" smtClean="0"/>
              <a:t>, </a:t>
            </a:r>
            <a:r>
              <a:rPr lang="fr-FR" sz="1800" dirty="0"/>
              <a:t>de langue et de fuseau horaire par défaut afin de savoir quelles données supplémentaires fournir quand vous créez des utilisateurs hors États-Unis. </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7" name="Text Placeholder 4"/>
          <p:cNvSpPr>
            <a:spLocks noGrp="1"/>
          </p:cNvSpPr>
          <p:nvPr>
            <p:ph type="body" sz="quarter" idx="12"/>
          </p:nvPr>
        </p:nvSpPr>
        <p:spPr>
          <a:xfrm>
            <a:off x="111760" y="81281"/>
            <a:ext cx="2064512" cy="532620"/>
          </a:xfrm>
        </p:spPr>
        <p:txBody>
          <a:bodyPr/>
          <a:lstStyle/>
          <a:p>
            <a:r>
              <a:rPr lang="fr-FR" sz="1800" dirty="0"/>
              <a:t>REJOIGNEZ-MOI</a:t>
            </a:r>
          </a:p>
        </p:txBody>
      </p:sp>
    </p:spTree>
    <p:extLst>
      <p:ext uri="{BB962C8B-B14F-4D97-AF65-F5344CB8AC3E}">
        <p14:creationId xmlns:p14="http://schemas.microsoft.com/office/powerpoint/2010/main" val="229124688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480</a:t>
            </a:fld>
            <a:endParaRPr lang="en-US" smtClean="0"/>
          </a:p>
        </p:txBody>
      </p:sp>
      <p:sp>
        <p:nvSpPr>
          <p:cNvPr id="3" name="Text Placeholder 2"/>
          <p:cNvSpPr>
            <a:spLocks noGrp="1"/>
          </p:cNvSpPr>
          <p:nvPr>
            <p:ph type="body" sz="quarter" idx="11"/>
          </p:nvPr>
        </p:nvSpPr>
        <p:spPr/>
        <p:txBody>
          <a:bodyPr/>
          <a:lstStyle/>
          <a:p>
            <a:r>
              <a:rPr lang="fr-FR"/>
              <a:t>Sécurité et accès</a:t>
            </a:r>
          </a:p>
        </p:txBody>
      </p:sp>
      <p:grpSp>
        <p:nvGrpSpPr>
          <p:cNvPr id="25" name="Group 24"/>
          <p:cNvGrpSpPr/>
          <p:nvPr/>
        </p:nvGrpSpPr>
        <p:grpSpPr>
          <a:xfrm>
            <a:off x="1135323" y="1268783"/>
            <a:ext cx="10066077" cy="5079609"/>
            <a:chOff x="1215636" y="1181101"/>
            <a:chExt cx="10066077" cy="5079609"/>
          </a:xfrm>
        </p:grpSpPr>
        <p:sp>
          <p:nvSpPr>
            <p:cNvPr id="26" name="Trapezoid 25"/>
            <p:cNvSpPr/>
            <p:nvPr/>
          </p:nvSpPr>
          <p:spPr>
            <a:xfrm rot="10800000">
              <a:off x="1215636" y="1181101"/>
              <a:ext cx="7531100" cy="1676399"/>
            </a:xfrm>
            <a:prstGeom prst="trapezoid">
              <a:avLst>
                <a:gd name="adj" fmla="val 74874"/>
              </a:avLst>
            </a:prstGeom>
            <a:solidFill>
              <a:srgbClr val="025F98"/>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grpSp>
          <p:nvGrpSpPr>
            <p:cNvPr id="27" name="Group 26"/>
            <p:cNvGrpSpPr/>
            <p:nvPr/>
          </p:nvGrpSpPr>
          <p:grpSpPr>
            <a:xfrm>
              <a:off x="2480860" y="2867659"/>
              <a:ext cx="5020733" cy="1676399"/>
              <a:chOff x="1265224" y="1686558"/>
              <a:chExt cx="5020733" cy="1676399"/>
            </a:xfrm>
          </p:grpSpPr>
          <p:sp>
            <p:nvSpPr>
              <p:cNvPr id="44" name="Trapezoid 43"/>
              <p:cNvSpPr/>
              <p:nvPr/>
            </p:nvSpPr>
            <p:spPr>
              <a:xfrm rot="10800000">
                <a:off x="1265224" y="1686558"/>
                <a:ext cx="5020733" cy="1676399"/>
              </a:xfrm>
              <a:prstGeom prst="trapezoid">
                <a:avLst>
                  <a:gd name="adj" fmla="val 74874"/>
                </a:avLst>
              </a:prstGeom>
              <a:solidFill>
                <a:srgbClr val="FFFFFF">
                  <a:lumMod val="75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sp>
            <p:nvSpPr>
              <p:cNvPr id="45" name="Trapezoid 6"/>
              <p:cNvSpPr txBox="1"/>
              <p:nvPr/>
            </p:nvSpPr>
            <p:spPr>
              <a:xfrm>
                <a:off x="2143853" y="1686558"/>
                <a:ext cx="3263476" cy="1676399"/>
              </a:xfrm>
              <a:prstGeom prst="rect">
                <a:avLst/>
              </a:prstGeom>
              <a:noFill/>
              <a:ln>
                <a:noFill/>
              </a:ln>
              <a:effectLst/>
            </p:spPr>
            <p:txBody>
              <a:bodyPr spcFirstLastPara="0" vert="horz" wrap="square" lIns="22860" tIns="22860" rIns="22860" bIns="22860" numCol="1" spcCol="1270" anchor="ctr" anchorCtr="0">
                <a:noAutofit/>
              </a:bodyPr>
              <a:lstStyle/>
              <a:p>
                <a:pPr marL="0" marR="0" lvl="0" indent="0" algn="ctr" defTabSz="800100" eaLnBrk="1" fontAlgn="auto" latinLnBrk="0" hangingPunct="1">
                  <a:lnSpc>
                    <a:spcPct val="90000"/>
                  </a:lnSpc>
                  <a:spcBef>
                    <a:spcPct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latin typeface="Salesforce Sans"/>
                    <a:ea typeface="+mn-ea"/>
                    <a:cs typeface="+mn-cs"/>
                  </a:rPr>
                  <a:t>Profil utilisateur</a:t>
                </a:r>
              </a:p>
            </p:txBody>
          </p:sp>
        </p:grpSp>
        <p:grpSp>
          <p:nvGrpSpPr>
            <p:cNvPr id="28" name="Group 27"/>
            <p:cNvGrpSpPr/>
            <p:nvPr/>
          </p:nvGrpSpPr>
          <p:grpSpPr>
            <a:xfrm>
              <a:off x="3735341" y="4552561"/>
              <a:ext cx="2510366" cy="1708149"/>
              <a:chOff x="2519705" y="3352799"/>
              <a:chExt cx="2510366" cy="1708149"/>
            </a:xfrm>
          </p:grpSpPr>
          <p:sp>
            <p:nvSpPr>
              <p:cNvPr id="42" name="Trapezoid 41"/>
              <p:cNvSpPr/>
              <p:nvPr/>
            </p:nvSpPr>
            <p:spPr>
              <a:xfrm rot="10800000">
                <a:off x="2519705" y="3352799"/>
                <a:ext cx="2510366" cy="1676399"/>
              </a:xfrm>
              <a:prstGeom prst="trapezoid">
                <a:avLst>
                  <a:gd name="adj" fmla="val 74874"/>
                </a:avLst>
              </a:prstGeom>
              <a:solidFill>
                <a:srgbClr val="FFFFFF">
                  <a:lumMod val="75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sp>
            <p:nvSpPr>
              <p:cNvPr id="43" name="Trapezoid 8"/>
              <p:cNvSpPr txBox="1"/>
              <p:nvPr/>
            </p:nvSpPr>
            <p:spPr>
              <a:xfrm>
                <a:off x="2519705" y="3384549"/>
                <a:ext cx="2510366" cy="1676399"/>
              </a:xfrm>
              <a:prstGeom prst="rect">
                <a:avLst/>
              </a:prstGeom>
              <a:noFill/>
              <a:ln>
                <a:noFill/>
              </a:ln>
              <a:effectLst/>
            </p:spPr>
            <p:txBody>
              <a:bodyPr spcFirstLastPara="0" vert="horz" wrap="square" lIns="22860" tIns="36000" rIns="22860" bIns="274320" numCol="1" spcCol="1270" anchor="t" anchorCtr="0">
                <a:noAutofit/>
              </a:bodyPr>
              <a:lstStyle/>
              <a:p>
                <a:pPr marL="0" marR="0" lvl="0" indent="0" algn="ctr" defTabSz="800100" eaLnBrk="1" fontAlgn="auto" latinLnBrk="0" hangingPunct="1">
                  <a:lnSpc>
                    <a:spcPct val="90000"/>
                  </a:lnSpc>
                  <a:spcBef>
                    <a:spcPct val="0"/>
                  </a:spcBef>
                  <a:spcAft>
                    <a:spcPts val="0"/>
                  </a:spcAft>
                  <a:buClrTx/>
                  <a:buSzTx/>
                  <a:buFontTx/>
                  <a:buNone/>
                  <a:tabLst/>
                  <a:defRPr/>
                </a:pPr>
                <a:r>
                  <a:rPr kumimoji="0" lang="fr-FR" sz="2000" b="0" i="0" u="none" strike="noStrike" cap="none" normalizeH="0" baseline="0" noProof="0" dirty="0" smtClean="0">
                    <a:ln>
                      <a:noFill/>
                    </a:ln>
                    <a:solidFill>
                      <a:srgbClr val="19325C"/>
                    </a:solidFill>
                    <a:uLnTx/>
                    <a:uFillTx/>
                    <a:latin typeface="Salesforce Sans"/>
                    <a:ea typeface="+mn-ea"/>
                    <a:cs typeface="+mn-cs"/>
                  </a:rPr>
                  <a:t>Enregistre</a:t>
                </a:r>
                <a:r>
                  <a:rPr kumimoji="0" lang="pl-PL" sz="2000" b="0" i="0" u="none" strike="noStrike" cap="none" normalizeH="0" baseline="0" noProof="0" dirty="0" smtClean="0">
                    <a:ln>
                      <a:noFill/>
                    </a:ln>
                    <a:solidFill>
                      <a:srgbClr val="19325C"/>
                    </a:solidFill>
                    <a:uLnTx/>
                    <a:uFillTx/>
                    <a:latin typeface="Salesforce Sans"/>
                    <a:ea typeface="+mn-ea"/>
                    <a:cs typeface="+mn-cs"/>
                  </a:rPr>
                  <a:t>-</a:t>
                </a:r>
                <a:br>
                  <a:rPr kumimoji="0" lang="pl-PL" sz="2000" b="0" i="0" u="none" strike="noStrike" cap="none" normalizeH="0" baseline="0" noProof="0" dirty="0" smtClean="0">
                    <a:ln>
                      <a:noFill/>
                    </a:ln>
                    <a:solidFill>
                      <a:srgbClr val="19325C"/>
                    </a:solidFill>
                    <a:uLnTx/>
                    <a:uFillTx/>
                    <a:latin typeface="Salesforce Sans"/>
                    <a:ea typeface="+mn-ea"/>
                    <a:cs typeface="+mn-cs"/>
                  </a:rPr>
                </a:br>
                <a:r>
                  <a:rPr kumimoji="0" lang="fr-FR" sz="2000" b="0" i="0" u="none" strike="noStrike" cap="none" normalizeH="0" baseline="0" noProof="0" dirty="0" smtClean="0">
                    <a:ln>
                      <a:noFill/>
                    </a:ln>
                    <a:solidFill>
                      <a:srgbClr val="19325C"/>
                    </a:solidFill>
                    <a:uLnTx/>
                    <a:uFillTx/>
                    <a:latin typeface="Salesforce Sans"/>
                    <a:ea typeface="+mn-ea"/>
                    <a:cs typeface="+mn-cs"/>
                  </a:rPr>
                  <a:t>ment </a:t>
                </a:r>
                <a:r>
                  <a:rPr kumimoji="0" lang="pl-PL" sz="2000" b="0" i="0" u="none" strike="noStrike" cap="none" normalizeH="0" baseline="0" noProof="0" dirty="0" smtClean="0">
                    <a:ln>
                      <a:noFill/>
                    </a:ln>
                    <a:solidFill>
                      <a:srgbClr val="19325C"/>
                    </a:solidFill>
                    <a:uLnTx/>
                    <a:uFillTx/>
                    <a:latin typeface="Salesforce Sans"/>
                    <a:ea typeface="+mn-ea"/>
                    <a:cs typeface="+mn-cs"/>
                  </a:rPr>
                  <a:t/>
                </a:r>
                <a:br>
                  <a:rPr kumimoji="0" lang="pl-PL" sz="2000" b="0" i="0" u="none" strike="noStrike" cap="none" normalizeH="0" baseline="0" noProof="0" dirty="0" smtClean="0">
                    <a:ln>
                      <a:noFill/>
                    </a:ln>
                    <a:solidFill>
                      <a:srgbClr val="19325C"/>
                    </a:solidFill>
                    <a:uLnTx/>
                    <a:uFillTx/>
                    <a:latin typeface="Salesforce Sans"/>
                    <a:ea typeface="+mn-ea"/>
                    <a:cs typeface="+mn-cs"/>
                  </a:rPr>
                </a:br>
                <a:r>
                  <a:rPr kumimoji="0" lang="fr-FR" sz="2000" b="0" i="0" u="none" strike="noStrike" cap="none" normalizeH="0" baseline="0" noProof="0" dirty="0" smtClean="0">
                    <a:ln>
                      <a:noFill/>
                    </a:ln>
                    <a:solidFill>
                      <a:srgbClr val="19325C"/>
                    </a:solidFill>
                    <a:uLnTx/>
                    <a:uFillTx/>
                    <a:latin typeface="Salesforce Sans"/>
                    <a:ea typeface="+mn-ea"/>
                    <a:cs typeface="+mn-cs"/>
                  </a:rPr>
                  <a:t>utilisateur</a:t>
                </a:r>
                <a:r>
                  <a:rPr kumimoji="0" lang="fr-FR" sz="2000" b="0" i="0" u="none" strike="noStrike" cap="none" normalizeH="0" baseline="0" noProof="0" dirty="0">
                    <a:ln>
                      <a:noFill/>
                    </a:ln>
                    <a:solidFill>
                      <a:srgbClr val="19325C"/>
                    </a:solidFill>
                    <a:uLnTx/>
                    <a:uFillTx/>
                    <a:latin typeface="Salesforce Sans"/>
                    <a:ea typeface="+mn-ea"/>
                    <a:cs typeface="+mn-cs"/>
                  </a:rPr>
                  <a:t/>
                </a:r>
                <a:br>
                  <a:rPr kumimoji="0" lang="fr-FR" sz="2000" b="0" i="0" u="none" strike="noStrike" cap="none" normalizeH="0" baseline="0" noProof="0" dirty="0">
                    <a:ln>
                      <a:noFill/>
                    </a:ln>
                    <a:solidFill>
                      <a:srgbClr val="19325C"/>
                    </a:solidFill>
                    <a:uLnTx/>
                    <a:uFillTx/>
                    <a:latin typeface="Salesforce Sans"/>
                    <a:ea typeface="+mn-ea"/>
                    <a:cs typeface="+mn-cs"/>
                  </a:rPr>
                </a:br>
                <a:endParaRPr kumimoji="0" lang="fr-FR" sz="2000" b="0" i="0" u="none" strike="noStrike" cap="none" normalizeH="0" baseline="0" noProof="0" dirty="0">
                  <a:ln>
                    <a:noFill/>
                  </a:ln>
                  <a:solidFill>
                    <a:srgbClr val="19325C"/>
                  </a:solidFill>
                  <a:uLnTx/>
                  <a:uFillTx/>
                  <a:latin typeface="Salesforce Sans"/>
                  <a:ea typeface="+mn-ea"/>
                  <a:cs typeface="+mn-cs"/>
                </a:endParaRPr>
              </a:p>
            </p:txBody>
          </p:sp>
        </p:grpSp>
        <p:grpSp>
          <p:nvGrpSpPr>
            <p:cNvPr id="29" name="Group 28"/>
            <p:cNvGrpSpPr/>
            <p:nvPr/>
          </p:nvGrpSpPr>
          <p:grpSpPr>
            <a:xfrm>
              <a:off x="3715527" y="4720545"/>
              <a:ext cx="663491" cy="663491"/>
              <a:chOff x="2546688" y="4472142"/>
              <a:chExt cx="663491" cy="663491"/>
            </a:xfrm>
          </p:grpSpPr>
          <p:sp>
            <p:nvSpPr>
              <p:cNvPr id="40" name="Oval 39"/>
              <p:cNvSpPr/>
              <p:nvPr/>
            </p:nvSpPr>
            <p:spPr bwMode="auto">
              <a:xfrm>
                <a:off x="2546688" y="4472142"/>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262626"/>
                  </a:solidFill>
                  <a:effectLst/>
                  <a:uLnTx/>
                  <a:uFillTx/>
                  <a:latin typeface="Times New Roman" pitchFamily="18" charset="0"/>
                </a:endParaRPr>
              </a:p>
            </p:txBody>
          </p:sp>
          <p:sp>
            <p:nvSpPr>
              <p:cNvPr id="41" name="Freeform 423"/>
              <p:cNvSpPr>
                <a:spLocks noChangeArrowheads="1"/>
              </p:cNvSpPr>
              <p:nvPr/>
            </p:nvSpPr>
            <p:spPr bwMode="auto">
              <a:xfrm>
                <a:off x="2727171" y="4646409"/>
                <a:ext cx="302524" cy="314956"/>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rgbClr val="FFFF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 name="Group 29"/>
            <p:cNvGrpSpPr/>
            <p:nvPr/>
          </p:nvGrpSpPr>
          <p:grpSpPr>
            <a:xfrm>
              <a:off x="2770300" y="3451128"/>
              <a:ext cx="663491" cy="663491"/>
              <a:chOff x="4713658" y="3376256"/>
              <a:chExt cx="663491" cy="663491"/>
            </a:xfrm>
          </p:grpSpPr>
          <p:sp>
            <p:nvSpPr>
              <p:cNvPr id="38" name="Oval 37"/>
              <p:cNvSpPr/>
              <p:nvPr/>
            </p:nvSpPr>
            <p:spPr bwMode="auto">
              <a:xfrm>
                <a:off x="4713658" y="3376256"/>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262626"/>
                  </a:solidFill>
                  <a:effectLst/>
                  <a:uLnTx/>
                  <a:uFillTx/>
                  <a:latin typeface="Times New Roman" pitchFamily="18" charset="0"/>
                </a:endParaRPr>
              </a:p>
            </p:txBody>
          </p:sp>
          <p:sp>
            <p:nvSpPr>
              <p:cNvPr id="39" name="Freeform 114"/>
              <p:cNvSpPr>
                <a:spLocks noChangeArrowheads="1"/>
              </p:cNvSpPr>
              <p:nvPr/>
            </p:nvSpPr>
            <p:spPr bwMode="auto">
              <a:xfrm>
                <a:off x="4882663" y="3557643"/>
                <a:ext cx="325480" cy="281665"/>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rgbClr val="FFFF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 name="Group 30"/>
            <p:cNvGrpSpPr/>
            <p:nvPr/>
          </p:nvGrpSpPr>
          <p:grpSpPr>
            <a:xfrm>
              <a:off x="1614102" y="1687554"/>
              <a:ext cx="663491" cy="663491"/>
              <a:chOff x="1831191" y="1840850"/>
              <a:chExt cx="663491" cy="663491"/>
            </a:xfrm>
          </p:grpSpPr>
          <p:sp>
            <p:nvSpPr>
              <p:cNvPr id="36" name="Oval 35"/>
              <p:cNvSpPr/>
              <p:nvPr/>
            </p:nvSpPr>
            <p:spPr bwMode="auto">
              <a:xfrm>
                <a:off x="1831191" y="1840850"/>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262626"/>
                  </a:solidFill>
                  <a:effectLst/>
                  <a:uLnTx/>
                  <a:uFillTx/>
                  <a:latin typeface="Times New Roman" pitchFamily="18" charset="0"/>
                </a:endParaRPr>
              </a:p>
            </p:txBody>
          </p:sp>
          <p:sp>
            <p:nvSpPr>
              <p:cNvPr id="37" name="Freeform 382"/>
              <p:cNvSpPr>
                <a:spLocks noChangeArrowheads="1"/>
              </p:cNvSpPr>
              <p:nvPr/>
            </p:nvSpPr>
            <p:spPr bwMode="auto">
              <a:xfrm>
                <a:off x="1950094" y="1959753"/>
                <a:ext cx="425685" cy="425685"/>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rgbClr val="FFFF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2" name="TextBox 31"/>
            <p:cNvSpPr txBox="1"/>
            <p:nvPr/>
          </p:nvSpPr>
          <p:spPr>
            <a:xfrm>
              <a:off x="2280365" y="1361512"/>
              <a:ext cx="5482121" cy="132343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FFFFFF"/>
                  </a:solidFill>
                  <a:uLnTx/>
                  <a:uFillTx/>
                  <a:cs typeface="Arial" pitchFamily="34" charset="0"/>
                </a:rPr>
                <a:t>Profil de la société</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FFFFFF"/>
                  </a:solidFill>
                  <a:uLnTx/>
                  <a:uFillTx/>
                  <a:cs typeface="Arial" pitchFamily="34" charset="0"/>
                </a:rPr>
                <a:t>Paramètres de l'interface utilisateur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FFFFFF"/>
                  </a:solidFill>
                  <a:uLnTx/>
                  <a:uFillTx/>
                  <a:cs typeface="Arial" pitchFamily="34" charset="0"/>
                </a:rPr>
                <a:t>Paramètres de calendrier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FFFFFF"/>
                  </a:solidFill>
                  <a:uLnTx/>
                  <a:uFillTx/>
                  <a:cs typeface="Arial" pitchFamily="34" charset="0"/>
                </a:rPr>
                <a:t>Chatter</a:t>
              </a:r>
            </a:p>
          </p:txBody>
        </p:sp>
        <p:sp>
          <p:nvSpPr>
            <p:cNvPr id="33" name="TextBox 32"/>
            <p:cNvSpPr txBox="1"/>
            <p:nvPr/>
          </p:nvSpPr>
          <p:spPr>
            <a:xfrm>
              <a:off x="8616493" y="1797963"/>
              <a:ext cx="2665220" cy="783193"/>
            </a:xfrm>
            <a:prstGeom prst="roundRect">
              <a:avLst/>
            </a:prstGeom>
            <a:solidFill>
              <a:srgbClr val="19325C"/>
            </a:solidFill>
            <a:ln>
              <a:noFill/>
            </a:ln>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FFFFFF"/>
                  </a:solidFill>
                  <a:uLnTx/>
                  <a:uFillTx/>
                </a:rPr>
                <a:t>S'applique à TOUS les utilisateurs</a:t>
              </a:r>
            </a:p>
          </p:txBody>
        </p:sp>
        <p:sp>
          <p:nvSpPr>
            <p:cNvPr id="34" name="TextBox 33"/>
            <p:cNvSpPr txBox="1"/>
            <p:nvPr/>
          </p:nvSpPr>
          <p:spPr>
            <a:xfrm>
              <a:off x="7596297" y="3484521"/>
              <a:ext cx="3043330" cy="783193"/>
            </a:xfrm>
            <a:prstGeom prst="roundRect">
              <a:avLst/>
            </a:prstGeom>
            <a:solidFill>
              <a:srgbClr val="19325C"/>
            </a:solidFill>
            <a:ln>
              <a:noFill/>
            </a:ln>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FFFFFF"/>
                  </a:solidFill>
                  <a:uLnTx/>
                  <a:uFillTx/>
                </a:rPr>
                <a:t>S'applique à des </a:t>
              </a:r>
              <a:r>
                <a:rPr kumimoji="0" lang="fr-FR" sz="2000" b="0" i="0" u="none" strike="noStrike" cap="none" normalizeH="0" baseline="0" noProof="0" dirty="0" smtClean="0">
                  <a:ln>
                    <a:noFill/>
                  </a:ln>
                  <a:solidFill>
                    <a:srgbClr val="FFFFFF"/>
                  </a:solidFill>
                  <a:uLnTx/>
                  <a:uFillTx/>
                </a:rPr>
                <a:t>groupes </a:t>
              </a:r>
              <a:r>
                <a:rPr kumimoji="0" lang="fr-FR" sz="2000" b="0" i="0" u="none" strike="noStrike" cap="none" normalizeH="0" baseline="0" noProof="0" dirty="0">
                  <a:ln>
                    <a:noFill/>
                  </a:ln>
                  <a:solidFill>
                    <a:srgbClr val="FFFFFF"/>
                  </a:solidFill>
                  <a:uLnTx/>
                  <a:uFillTx/>
                </a:rPr>
                <a:t>d'utilisateurs</a:t>
              </a:r>
            </a:p>
          </p:txBody>
        </p:sp>
        <p:sp>
          <p:nvSpPr>
            <p:cNvPr id="35" name="TextBox 34"/>
            <p:cNvSpPr txBox="1"/>
            <p:nvPr/>
          </p:nvSpPr>
          <p:spPr>
            <a:xfrm>
              <a:off x="6381275" y="5185298"/>
              <a:ext cx="3101411" cy="783193"/>
            </a:xfrm>
            <a:prstGeom prst="roundRect">
              <a:avLst/>
            </a:prstGeom>
            <a:solidFill>
              <a:srgbClr val="19325C"/>
            </a:solidFill>
            <a:ln>
              <a:noFill/>
            </a:ln>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FFFFFF"/>
                  </a:solidFill>
                  <a:uLnTx/>
                  <a:uFillTx/>
                </a:rPr>
                <a:t>S'applique à </a:t>
              </a:r>
              <a:r>
                <a:rPr kumimoji="0" lang="fr-FR" sz="2000" b="0" i="0" u="none" strike="noStrike" cap="none" normalizeH="0" baseline="0" noProof="0" dirty="0" smtClean="0">
                  <a:ln>
                    <a:noFill/>
                  </a:ln>
                  <a:solidFill>
                    <a:srgbClr val="FFFFFF"/>
                  </a:solidFill>
                  <a:uLnTx/>
                  <a:uFillTx/>
                </a:rPr>
                <a:t>des </a:t>
              </a:r>
              <a:r>
                <a:rPr kumimoji="0" lang="fr-FR" sz="2000" b="0" i="0" u="none" strike="noStrike" cap="none" normalizeH="0" baseline="0" noProof="0" dirty="0">
                  <a:ln>
                    <a:noFill/>
                  </a:ln>
                  <a:solidFill>
                    <a:srgbClr val="FFFFFF"/>
                  </a:solidFill>
                  <a:uLnTx/>
                  <a:uFillTx/>
                </a:rPr>
                <a:t>utilisateurs individuels</a:t>
              </a:r>
            </a:p>
          </p:txBody>
        </p:sp>
      </p:grpSp>
    </p:spTree>
    <p:extLst>
      <p:ext uri="{BB962C8B-B14F-4D97-AF65-F5344CB8AC3E}">
        <p14:creationId xmlns:p14="http://schemas.microsoft.com/office/powerpoint/2010/main" val="787567821"/>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481</a:t>
            </a:fld>
            <a:endParaRPr lang="en-US" smtClean="0"/>
          </a:p>
        </p:txBody>
      </p:sp>
      <p:sp>
        <p:nvSpPr>
          <p:cNvPr id="3" name="Text Placeholder 2"/>
          <p:cNvSpPr>
            <a:spLocks noGrp="1"/>
          </p:cNvSpPr>
          <p:nvPr>
            <p:ph type="body" sz="quarter" idx="11"/>
          </p:nvPr>
        </p:nvSpPr>
        <p:spPr/>
        <p:txBody>
          <a:bodyPr/>
          <a:lstStyle/>
          <a:p>
            <a:r>
              <a:rPr lang="fr-FR" dirty="0"/>
              <a:t>Valeurs par défaut à </a:t>
            </a:r>
            <a:r>
              <a:rPr lang="fr-FR" dirty="0" smtClean="0"/>
              <a:t>l'échelle </a:t>
            </a:r>
            <a:r>
              <a:rPr lang="fr-FR" dirty="0"/>
              <a:t>de </a:t>
            </a:r>
            <a:r>
              <a:rPr lang="fr-FR" dirty="0" smtClean="0"/>
              <a:t>l'organisation </a:t>
            </a:r>
            <a:r>
              <a:rPr lang="fr-FR" dirty="0"/>
              <a:t>vs Hiérarchie des rôles vs Partage</a:t>
            </a:r>
          </a:p>
        </p:txBody>
      </p:sp>
      <p:grpSp>
        <p:nvGrpSpPr>
          <p:cNvPr id="4" name="Group 12"/>
          <p:cNvGrpSpPr>
            <a:grpSpLocks/>
          </p:cNvGrpSpPr>
          <p:nvPr/>
        </p:nvGrpSpPr>
        <p:grpSpPr bwMode="auto">
          <a:xfrm>
            <a:off x="988806" y="1858108"/>
            <a:ext cx="8817736" cy="3410775"/>
            <a:chOff x="682625" y="974502"/>
            <a:chExt cx="7461250" cy="3704191"/>
          </a:xfrm>
        </p:grpSpPr>
        <p:sp>
          <p:nvSpPr>
            <p:cNvPr id="5" name="Isosceles Triangle 4"/>
            <p:cNvSpPr/>
            <p:nvPr/>
          </p:nvSpPr>
          <p:spPr>
            <a:xfrm>
              <a:off x="682625" y="974502"/>
              <a:ext cx="7461250" cy="3704191"/>
            </a:xfrm>
            <a:prstGeom prst="triangle">
              <a:avLst>
                <a:gd name="adj" fmla="val 100000"/>
              </a:avLst>
            </a:prstGeom>
            <a:gradFill flip="none" rotWithShape="1">
              <a:gsLst>
                <a:gs pos="0">
                  <a:srgbClr val="00B0F0"/>
                </a:gs>
                <a:gs pos="100000">
                  <a:srgbClr val="0070C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0" dirty="0">
                <a:solidFill>
                  <a:srgbClr val="19325C"/>
                </a:solidFill>
                <a:ea typeface="MS PGothic" charset="-128"/>
                <a:cs typeface="MS PGothic" charset="-128"/>
              </a:endParaRPr>
            </a:p>
          </p:txBody>
        </p:sp>
        <p:cxnSp>
          <p:nvCxnSpPr>
            <p:cNvPr id="6" name="Straight Connector 5"/>
            <p:cNvCxnSpPr/>
            <p:nvPr/>
          </p:nvCxnSpPr>
          <p:spPr>
            <a:xfrm rot="5400000">
              <a:off x="2380873" y="4104044"/>
              <a:ext cx="1124705" cy="3175"/>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a:xfrm rot="16200000" flipH="1">
              <a:off x="3671571" y="3681831"/>
              <a:ext cx="1972309" cy="0"/>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rot="5400000">
              <a:off x="5050874" y="3218523"/>
              <a:ext cx="2872888" cy="1588"/>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sp>
          <p:nvSpPr>
            <p:cNvPr id="9" name="TextBox 18"/>
            <p:cNvSpPr txBox="1">
              <a:spLocks noChangeArrowheads="1"/>
            </p:cNvSpPr>
            <p:nvPr/>
          </p:nvSpPr>
          <p:spPr bwMode="auto">
            <a:xfrm>
              <a:off x="1985275" y="4043609"/>
              <a:ext cx="686612" cy="434530"/>
            </a:xfrm>
            <a:prstGeom prst="rect">
              <a:avLst/>
            </a:prstGeom>
            <a:noFill/>
            <a:ln w="9525">
              <a:noFill/>
              <a:miter lim="800000"/>
              <a:headEnd/>
              <a:tailEnd/>
            </a:ln>
          </p:spPr>
          <p:txBody>
            <a:bodyPr wrap="none">
              <a:spAutoFit/>
            </a:bodyPr>
            <a:lstStyle/>
            <a:p>
              <a:r>
                <a:rPr lang="fr-FR" sz="2000" b="0">
                  <a:solidFill>
                    <a:schemeClr val="bg1">
                      <a:lumMod val="95000"/>
                    </a:schemeClr>
                  </a:solidFill>
                  <a:ea typeface="MS PGothic" charset="-128"/>
                  <a:cs typeface="MS PGothic" charset="-128"/>
                </a:rPr>
                <a:t>OWD</a:t>
              </a:r>
            </a:p>
          </p:txBody>
        </p:sp>
        <p:sp>
          <p:nvSpPr>
            <p:cNvPr id="10" name="TextBox 19"/>
            <p:cNvSpPr txBox="1">
              <a:spLocks noChangeArrowheads="1"/>
            </p:cNvSpPr>
            <p:nvPr/>
          </p:nvSpPr>
          <p:spPr bwMode="auto">
            <a:xfrm>
              <a:off x="3310868" y="3499335"/>
              <a:ext cx="1085394" cy="768783"/>
            </a:xfrm>
            <a:prstGeom prst="rect">
              <a:avLst/>
            </a:prstGeom>
            <a:noFill/>
            <a:ln w="9525">
              <a:noFill/>
              <a:miter lim="800000"/>
              <a:headEnd/>
              <a:tailEnd/>
            </a:ln>
          </p:spPr>
          <p:txBody>
            <a:bodyPr wrap="none">
              <a:spAutoFit/>
            </a:bodyPr>
            <a:lstStyle/>
            <a:p>
              <a:pPr algn="ctr"/>
              <a:r>
                <a:rPr lang="fr-FR" sz="2000" b="0">
                  <a:solidFill>
                    <a:schemeClr val="bg1">
                      <a:lumMod val="95000"/>
                    </a:schemeClr>
                  </a:solidFill>
                  <a:ea typeface="MS PGothic" charset="-128"/>
                  <a:cs typeface="MS PGothic" charset="-128"/>
                </a:rPr>
                <a:t>Hiérarchie </a:t>
              </a:r>
            </a:p>
            <a:p>
              <a:pPr algn="ctr"/>
              <a:r>
                <a:rPr lang="fr-FR" sz="2000" b="0">
                  <a:solidFill>
                    <a:schemeClr val="bg1">
                      <a:lumMod val="95000"/>
                    </a:schemeClr>
                  </a:solidFill>
                  <a:ea typeface="MS PGothic" charset="-128"/>
                  <a:cs typeface="MS PGothic" charset="-128"/>
                </a:rPr>
                <a:t>de rôle</a:t>
              </a:r>
            </a:p>
          </p:txBody>
        </p:sp>
        <p:sp>
          <p:nvSpPr>
            <p:cNvPr id="11" name="TextBox 20"/>
            <p:cNvSpPr txBox="1">
              <a:spLocks noChangeArrowheads="1"/>
            </p:cNvSpPr>
            <p:nvPr/>
          </p:nvSpPr>
          <p:spPr bwMode="auto">
            <a:xfrm>
              <a:off x="5269631" y="2993345"/>
              <a:ext cx="964674" cy="768783"/>
            </a:xfrm>
            <a:prstGeom prst="rect">
              <a:avLst/>
            </a:prstGeom>
            <a:noFill/>
            <a:ln w="9525">
              <a:noFill/>
              <a:miter lim="800000"/>
              <a:headEnd/>
              <a:tailEnd/>
            </a:ln>
          </p:spPr>
          <p:txBody>
            <a:bodyPr wrap="none">
              <a:spAutoFit/>
            </a:bodyPr>
            <a:lstStyle/>
            <a:p>
              <a:r>
                <a:rPr lang="fr-FR" sz="2000" b="0">
                  <a:solidFill>
                    <a:schemeClr val="bg1">
                      <a:lumMod val="95000"/>
                    </a:schemeClr>
                  </a:solidFill>
                  <a:ea typeface="MS PGothic" charset="-128"/>
                  <a:cs typeface="MS PGothic" charset="-128"/>
                </a:rPr>
                <a:t>Règles de </a:t>
              </a:r>
            </a:p>
            <a:p>
              <a:r>
                <a:rPr lang="fr-FR" sz="2000" b="0">
                  <a:solidFill>
                    <a:schemeClr val="bg1">
                      <a:lumMod val="95000"/>
                    </a:schemeClr>
                  </a:solidFill>
                  <a:ea typeface="MS PGothic" charset="-128"/>
                  <a:cs typeface="MS PGothic" charset="-128"/>
                </a:rPr>
                <a:t>partage</a:t>
              </a:r>
            </a:p>
          </p:txBody>
        </p:sp>
        <p:sp>
          <p:nvSpPr>
            <p:cNvPr id="12" name="TextBox 20"/>
            <p:cNvSpPr txBox="1">
              <a:spLocks noChangeArrowheads="1"/>
            </p:cNvSpPr>
            <p:nvPr/>
          </p:nvSpPr>
          <p:spPr bwMode="auto">
            <a:xfrm>
              <a:off x="6868828" y="2276369"/>
              <a:ext cx="996950" cy="1771543"/>
            </a:xfrm>
            <a:prstGeom prst="rect">
              <a:avLst/>
            </a:prstGeom>
            <a:noFill/>
            <a:ln w="9525">
              <a:noFill/>
              <a:miter lim="800000"/>
              <a:headEnd/>
              <a:tailEnd/>
            </a:ln>
          </p:spPr>
          <p:txBody>
            <a:bodyPr wrap="square">
              <a:spAutoFit/>
            </a:bodyPr>
            <a:lstStyle/>
            <a:p>
              <a:endParaRPr lang="en-US" sz="2000" b="0" dirty="0">
                <a:solidFill>
                  <a:schemeClr val="bg1">
                    <a:lumMod val="95000"/>
                  </a:schemeClr>
                </a:solidFill>
                <a:ea typeface="MS PGothic" charset="-128"/>
                <a:cs typeface="MS PGothic" charset="-128"/>
              </a:endParaRPr>
            </a:p>
            <a:p>
              <a:pPr algn="ctr"/>
              <a:r>
                <a:rPr lang="fr-FR" sz="2000" dirty="0">
                  <a:solidFill>
                    <a:schemeClr val="bg1">
                      <a:lumMod val="95000"/>
                    </a:schemeClr>
                  </a:solidFill>
                  <a:ea typeface="MS PGothic" charset="-128"/>
                  <a:cs typeface="MS PGothic" charset="-128"/>
                </a:rPr>
                <a:t>Équipes et</a:t>
              </a:r>
            </a:p>
            <a:p>
              <a:r>
                <a:rPr lang="fr-FR" sz="2000" b="0" dirty="0">
                  <a:solidFill>
                    <a:schemeClr val="bg1">
                      <a:lumMod val="95000"/>
                    </a:schemeClr>
                  </a:solidFill>
                  <a:ea typeface="MS PGothic" charset="-128"/>
                  <a:cs typeface="MS PGothic" charset="-128"/>
                </a:rPr>
                <a:t>partage </a:t>
              </a:r>
            </a:p>
            <a:p>
              <a:r>
                <a:rPr lang="fr-FR" sz="2000" b="0" dirty="0">
                  <a:solidFill>
                    <a:schemeClr val="bg1">
                      <a:lumMod val="95000"/>
                    </a:schemeClr>
                  </a:solidFill>
                  <a:ea typeface="MS PGothic" charset="-128"/>
                  <a:cs typeface="MS PGothic" charset="-128"/>
                </a:rPr>
                <a:t>manuel</a:t>
              </a:r>
            </a:p>
          </p:txBody>
        </p:sp>
      </p:grpSp>
      <p:sp>
        <p:nvSpPr>
          <p:cNvPr id="13" name="Right Brace 12"/>
          <p:cNvSpPr>
            <a:spLocks/>
          </p:cNvSpPr>
          <p:nvPr/>
        </p:nvSpPr>
        <p:spPr bwMode="auto">
          <a:xfrm rot="5400000">
            <a:off x="5135871" y="1725951"/>
            <a:ext cx="579889" cy="8817736"/>
          </a:xfrm>
          <a:prstGeom prst="rightBrace">
            <a:avLst>
              <a:gd name="adj1" fmla="val 31280"/>
              <a:gd name="adj2" fmla="val 50000"/>
            </a:avLst>
          </a:prstGeom>
          <a:noFill/>
          <a:ln w="28575" algn="ctr">
            <a:solidFill>
              <a:srgbClr val="C00000"/>
            </a:solidFill>
            <a:round/>
            <a:headEnd/>
            <a:tailEnd/>
          </a:ln>
          <a:effectLst/>
        </p:spPr>
        <p:txBody>
          <a:bodyPr rot="10800000" vert="eaVert" anchor="ctr"/>
          <a:lstStyle/>
          <a:p>
            <a:pPr algn="ctr"/>
            <a:endParaRPr lang="en-US" sz="2000" b="0" dirty="0">
              <a:solidFill>
                <a:srgbClr val="19325C"/>
              </a:solidFill>
              <a:ea typeface="MS PGothic" charset="-128"/>
              <a:cs typeface="MS PGothic" charset="-128"/>
            </a:endParaRPr>
          </a:p>
        </p:txBody>
      </p:sp>
      <p:sp>
        <p:nvSpPr>
          <p:cNvPr id="14" name="Right Brace 13"/>
          <p:cNvSpPr>
            <a:spLocks/>
          </p:cNvSpPr>
          <p:nvPr/>
        </p:nvSpPr>
        <p:spPr bwMode="auto">
          <a:xfrm rot="5400000">
            <a:off x="8646749" y="4427904"/>
            <a:ext cx="326444" cy="1924893"/>
          </a:xfrm>
          <a:prstGeom prst="rightBrace">
            <a:avLst>
              <a:gd name="adj1" fmla="val 34132"/>
              <a:gd name="adj2" fmla="val 48551"/>
            </a:avLst>
          </a:prstGeom>
          <a:noFill/>
          <a:ln w="28575" algn="ctr">
            <a:solidFill>
              <a:srgbClr val="FF0000"/>
            </a:solidFill>
            <a:round/>
            <a:headEnd/>
            <a:tailEnd/>
          </a:ln>
          <a:effectLst/>
        </p:spPr>
        <p:txBody>
          <a:bodyPr rot="10800000" vert="eaVert" anchor="ctr"/>
          <a:lstStyle/>
          <a:p>
            <a:pPr algn="ctr"/>
            <a:endParaRPr lang="en-US" sz="2000" b="0" dirty="0">
              <a:solidFill>
                <a:srgbClr val="19325C"/>
              </a:solidFill>
              <a:ea typeface="MS PGothic" charset="-128"/>
              <a:cs typeface="MS PGothic" charset="-128"/>
            </a:endParaRPr>
          </a:p>
        </p:txBody>
      </p:sp>
      <p:sp>
        <p:nvSpPr>
          <p:cNvPr id="15" name="TextBox 13"/>
          <p:cNvSpPr txBox="1">
            <a:spLocks noChangeArrowheads="1"/>
          </p:cNvSpPr>
          <p:nvPr/>
        </p:nvSpPr>
        <p:spPr bwMode="auto">
          <a:xfrm>
            <a:off x="6642769" y="5489290"/>
            <a:ext cx="3319749" cy="646331"/>
          </a:xfrm>
          <a:prstGeom prst="rect">
            <a:avLst/>
          </a:prstGeom>
          <a:noFill/>
          <a:ln w="9525">
            <a:noFill/>
            <a:miter lim="800000"/>
            <a:headEnd/>
            <a:tailEnd/>
          </a:ln>
        </p:spPr>
        <p:txBody>
          <a:bodyPr wrap="square">
            <a:spAutoFit/>
          </a:bodyPr>
          <a:lstStyle/>
          <a:p>
            <a:r>
              <a:rPr lang="fr-FR" b="0" dirty="0">
                <a:solidFill>
                  <a:srgbClr val="19325C"/>
                </a:solidFill>
                <a:ea typeface="MS PGothic" charset="-128"/>
                <a:cs typeface="MS PGothic" charset="-128"/>
              </a:rPr>
              <a:t>Propriétaire, tout supérieur hiérarchique du propriétaire</a:t>
            </a:r>
          </a:p>
        </p:txBody>
      </p:sp>
      <p:sp>
        <p:nvSpPr>
          <p:cNvPr id="16" name="TextBox 14"/>
          <p:cNvSpPr txBox="1">
            <a:spLocks noChangeArrowheads="1"/>
          </p:cNvSpPr>
          <p:nvPr/>
        </p:nvSpPr>
        <p:spPr bwMode="auto">
          <a:xfrm>
            <a:off x="4591359" y="6428099"/>
            <a:ext cx="1694695" cy="400110"/>
          </a:xfrm>
          <a:prstGeom prst="rect">
            <a:avLst/>
          </a:prstGeom>
          <a:noFill/>
          <a:ln w="9525">
            <a:noFill/>
            <a:miter lim="800000"/>
            <a:headEnd/>
            <a:tailEnd/>
          </a:ln>
        </p:spPr>
        <p:txBody>
          <a:bodyPr wrap="none">
            <a:spAutoFit/>
          </a:bodyPr>
          <a:lstStyle/>
          <a:p>
            <a:r>
              <a:rPr lang="fr-FR" sz="2000" b="0">
                <a:solidFill>
                  <a:srgbClr val="19325C"/>
                </a:solidFill>
                <a:ea typeface="MS PGothic" charset="-128"/>
                <a:cs typeface="MS PGothic" charset="-128"/>
              </a:rPr>
              <a:t>Administrateurs</a:t>
            </a:r>
          </a:p>
        </p:txBody>
      </p:sp>
      <p:cxnSp>
        <p:nvCxnSpPr>
          <p:cNvPr id="17" name="Straight Connector 16"/>
          <p:cNvCxnSpPr/>
          <p:nvPr/>
        </p:nvCxnSpPr>
        <p:spPr>
          <a:xfrm rot="5400000">
            <a:off x="4903227" y="2404306"/>
            <a:ext cx="155923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18" name="Straight Connector 17"/>
          <p:cNvCxnSpPr/>
          <p:nvPr/>
        </p:nvCxnSpPr>
        <p:spPr>
          <a:xfrm rot="5400000">
            <a:off x="7475320" y="1993495"/>
            <a:ext cx="73761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
        <p:nvSpPr>
          <p:cNvPr id="19" name="TextBox 37"/>
          <p:cNvSpPr txBox="1">
            <a:spLocks noChangeArrowheads="1"/>
          </p:cNvSpPr>
          <p:nvPr/>
        </p:nvSpPr>
        <p:spPr bwMode="auto">
          <a:xfrm>
            <a:off x="1016948" y="1774200"/>
            <a:ext cx="2558522" cy="3108543"/>
          </a:xfrm>
          <a:prstGeom prst="rect">
            <a:avLst/>
          </a:prstGeom>
          <a:noFill/>
          <a:ln w="9525">
            <a:noFill/>
            <a:miter lim="800000"/>
            <a:headEnd/>
            <a:tailEnd/>
          </a:ln>
        </p:spPr>
        <p:txBody>
          <a:bodyPr wrap="square">
            <a:spAutoFit/>
          </a:bodyPr>
          <a:lstStyle/>
          <a:p>
            <a:pPr algn="ctr" eaLnBrk="0" hangingPunct="0"/>
            <a:r>
              <a:rPr lang="fr-FR" sz="1600" b="0" dirty="0">
                <a:solidFill>
                  <a:srgbClr val="19325C"/>
                </a:solidFill>
                <a:ea typeface="MS PGothic" charset="-128"/>
                <a:cs typeface="MS PGothic" charset="-128"/>
              </a:rPr>
              <a:t>Définissez le niveau </a:t>
            </a:r>
            <a:r>
              <a:rPr lang="fr-FR" sz="1600" b="0" dirty="0" smtClean="0">
                <a:solidFill>
                  <a:srgbClr val="19325C"/>
                </a:solidFill>
                <a:ea typeface="MS PGothic" charset="-128"/>
                <a:cs typeface="MS PGothic" charset="-128"/>
              </a:rPr>
              <a:t>d'accès </a:t>
            </a:r>
            <a:r>
              <a:rPr lang="fr-FR" sz="1600" b="0" dirty="0">
                <a:solidFill>
                  <a:srgbClr val="19325C"/>
                </a:solidFill>
                <a:ea typeface="MS PGothic" charset="-128"/>
                <a:cs typeface="MS PGothic" charset="-128"/>
              </a:rPr>
              <a:t>de base :</a:t>
            </a:r>
          </a:p>
          <a:p>
            <a:pPr algn="ctr" eaLnBrk="0" hangingPunct="0"/>
            <a:endParaRPr lang="en-US" sz="1600" b="0" dirty="0">
              <a:solidFill>
                <a:srgbClr val="19325C"/>
              </a:solidFill>
              <a:ea typeface="MS PGothic" charset="-128"/>
              <a:cs typeface="MS PGothic" charset="-128"/>
            </a:endParaRPr>
          </a:p>
          <a:p>
            <a:pPr algn="ctr" eaLnBrk="0" hangingPunct="0"/>
            <a:endParaRPr lang="en-US" sz="1600" b="0" dirty="0">
              <a:solidFill>
                <a:srgbClr val="19325C"/>
              </a:solidFill>
              <a:ea typeface="MS PGothic" charset="-128"/>
              <a:cs typeface="MS PGothic" charset="-128"/>
            </a:endParaRPr>
          </a:p>
          <a:p>
            <a:pPr eaLnBrk="0" hangingPunct="0"/>
            <a:r>
              <a:rPr lang="fr-FR" sz="1600" dirty="0">
                <a:solidFill>
                  <a:srgbClr val="19325C"/>
                </a:solidFill>
                <a:ea typeface="MS PGothic" charset="-128"/>
                <a:cs typeface="MS PGothic" charset="-128"/>
              </a:rPr>
              <a:t>Accès restreint</a:t>
            </a:r>
          </a:p>
          <a:p>
            <a:pPr algn="ctr" eaLnBrk="0" hangingPunct="0"/>
            <a:endParaRPr lang="en-US" sz="1600" b="0" dirty="0">
              <a:solidFill>
                <a:srgbClr val="19325C"/>
              </a:solidFill>
              <a:ea typeface="MS PGothic" charset="-128"/>
              <a:cs typeface="MS PGothic" charset="-128"/>
            </a:endParaRPr>
          </a:p>
          <a:p>
            <a:pPr eaLnBrk="0" hangingPunct="0"/>
            <a:r>
              <a:rPr lang="fr-FR" sz="1600" b="0" dirty="0">
                <a:solidFill>
                  <a:srgbClr val="19325C"/>
                </a:solidFill>
                <a:ea typeface="MS PGothic" charset="-128"/>
                <a:cs typeface="MS PGothic" charset="-128"/>
              </a:rPr>
              <a:t>Accès public </a:t>
            </a:r>
            <a:r>
              <a:rPr lang="fr-FR" sz="1600" b="0" dirty="0" smtClean="0">
                <a:solidFill>
                  <a:srgbClr val="19325C"/>
                </a:solidFill>
                <a:ea typeface="MS PGothic" charset="-128"/>
                <a:cs typeface="MS PGothic" charset="-128"/>
              </a:rPr>
              <a:t>en</a:t>
            </a:r>
            <a:r>
              <a:rPr lang="pl-PL" sz="1600" b="0" dirty="0" smtClean="0">
                <a:solidFill>
                  <a:srgbClr val="19325C"/>
                </a:solidFill>
                <a:ea typeface="MS PGothic" charset="-128"/>
                <a:cs typeface="MS PGothic" charset="-128"/>
              </a:rPr>
              <a:t> </a:t>
            </a:r>
            <a:r>
              <a:rPr lang="fr-FR" sz="1600" b="0" dirty="0" smtClean="0">
                <a:solidFill>
                  <a:srgbClr val="19325C"/>
                </a:solidFill>
                <a:ea typeface="MS PGothic" charset="-128"/>
                <a:cs typeface="MS PGothic" charset="-128"/>
              </a:rPr>
              <a:t>lecture/écriture</a:t>
            </a:r>
            <a:endParaRPr lang="fr-FR" sz="1600" b="0" dirty="0">
              <a:solidFill>
                <a:srgbClr val="19325C"/>
              </a:solidFill>
              <a:ea typeface="MS PGothic" charset="-128"/>
              <a:cs typeface="MS PGothic" charset="-128"/>
            </a:endParaRPr>
          </a:p>
          <a:p>
            <a:pPr eaLnBrk="0" hangingPunct="0"/>
            <a:r>
              <a:rPr lang="fr-FR" sz="1600" b="0" dirty="0">
                <a:solidFill>
                  <a:srgbClr val="19325C"/>
                </a:solidFill>
                <a:ea typeface="MS PGothic" charset="-128"/>
                <a:cs typeface="MS PGothic" charset="-128"/>
              </a:rPr>
              <a:t>Accès public en </a:t>
            </a:r>
            <a:r>
              <a:rPr lang="pl-PL" sz="1600" b="0" dirty="0" smtClean="0">
                <a:solidFill>
                  <a:srgbClr val="19325C"/>
                </a:solidFill>
                <a:ea typeface="MS PGothic" charset="-128"/>
                <a:cs typeface="MS PGothic" charset="-128"/>
              </a:rPr>
              <a:t/>
            </a:r>
            <a:br>
              <a:rPr lang="pl-PL" sz="1600" b="0" dirty="0" smtClean="0">
                <a:solidFill>
                  <a:srgbClr val="19325C"/>
                </a:solidFill>
                <a:ea typeface="MS PGothic" charset="-128"/>
                <a:cs typeface="MS PGothic" charset="-128"/>
              </a:rPr>
            </a:br>
            <a:r>
              <a:rPr lang="fr-FR" sz="1600" b="0" dirty="0" smtClean="0">
                <a:solidFill>
                  <a:srgbClr val="19325C"/>
                </a:solidFill>
                <a:ea typeface="MS PGothic" charset="-128"/>
                <a:cs typeface="MS PGothic" charset="-128"/>
              </a:rPr>
              <a:t>lecture seule</a:t>
            </a:r>
          </a:p>
          <a:p>
            <a:pPr eaLnBrk="0" hangingPunct="0"/>
            <a:r>
              <a:rPr lang="fr-FR" sz="1600" b="0" dirty="0" smtClean="0">
                <a:solidFill>
                  <a:srgbClr val="19325C"/>
                </a:solidFill>
                <a:ea typeface="MS PGothic" charset="-128"/>
                <a:cs typeface="MS PGothic" charset="-128"/>
              </a:rPr>
              <a:t>Privé</a:t>
            </a:r>
          </a:p>
          <a:p>
            <a:endParaRPr lang="en-US" sz="2000" b="0" dirty="0">
              <a:solidFill>
                <a:srgbClr val="19325C"/>
              </a:solidFill>
              <a:ea typeface="MS PGothic" charset="-128"/>
              <a:cs typeface="MS PGothic" charset="-128"/>
            </a:endParaRPr>
          </a:p>
        </p:txBody>
      </p:sp>
      <p:sp>
        <p:nvSpPr>
          <p:cNvPr id="20" name="TextBox 38"/>
          <p:cNvSpPr txBox="1">
            <a:spLocks noChangeArrowheads="1"/>
          </p:cNvSpPr>
          <p:nvPr/>
        </p:nvSpPr>
        <p:spPr bwMode="auto">
          <a:xfrm>
            <a:off x="3718553" y="2035704"/>
            <a:ext cx="1917389" cy="1877437"/>
          </a:xfrm>
          <a:prstGeom prst="rect">
            <a:avLst/>
          </a:prstGeom>
          <a:noFill/>
          <a:ln w="9525">
            <a:noFill/>
            <a:miter lim="800000"/>
            <a:headEnd/>
            <a:tailEnd/>
          </a:ln>
        </p:spPr>
        <p:txBody>
          <a:bodyPr>
            <a:spAutoFit/>
          </a:bodyPr>
          <a:lstStyle/>
          <a:p>
            <a:pPr algn="ctr" eaLnBrk="0" hangingPunct="0"/>
            <a:endParaRPr lang="en-US" sz="1600" b="0" dirty="0">
              <a:solidFill>
                <a:srgbClr val="19325C"/>
              </a:solidFill>
              <a:ea typeface="MS PGothic" charset="-128"/>
              <a:cs typeface="MS PGothic" charset="-128"/>
            </a:endParaRPr>
          </a:p>
          <a:p>
            <a:pPr algn="ctr" eaLnBrk="0" hangingPunct="0"/>
            <a:endParaRPr lang="en-US" sz="1600" b="0" dirty="0">
              <a:solidFill>
                <a:srgbClr val="19325C"/>
              </a:solidFill>
              <a:ea typeface="MS PGothic" charset="-128"/>
              <a:cs typeface="MS PGothic" charset="-128"/>
            </a:endParaRPr>
          </a:p>
          <a:p>
            <a:pPr eaLnBrk="0" hangingPunct="0"/>
            <a:r>
              <a:rPr lang="fr-FR" sz="1600" dirty="0">
                <a:solidFill>
                  <a:srgbClr val="19325C"/>
                </a:solidFill>
                <a:ea typeface="MS PGothic" charset="-128"/>
                <a:cs typeface="MS PGothic" charset="-128"/>
              </a:rPr>
              <a:t>Ouvrir </a:t>
            </a:r>
            <a:r>
              <a:rPr lang="fr-FR" sz="1600" dirty="0" smtClean="0">
                <a:solidFill>
                  <a:srgbClr val="19325C"/>
                </a:solidFill>
                <a:ea typeface="MS PGothic" charset="-128"/>
                <a:cs typeface="MS PGothic" charset="-128"/>
              </a:rPr>
              <a:t>l'accès</a:t>
            </a:r>
            <a:endParaRPr lang="fr-FR" sz="1600" dirty="0">
              <a:solidFill>
                <a:srgbClr val="19325C"/>
              </a:solidFill>
              <a:ea typeface="MS PGothic" charset="-128"/>
              <a:cs typeface="MS PGothic" charset="-128"/>
            </a:endParaRPr>
          </a:p>
          <a:p>
            <a:pPr eaLnBrk="0" hangingPunct="0"/>
            <a:r>
              <a:rPr lang="fr-FR" sz="1600" b="0" dirty="0">
                <a:solidFill>
                  <a:srgbClr val="19325C"/>
                </a:solidFill>
                <a:ea typeface="MS PGothic" charset="-128"/>
                <a:cs typeface="MS PGothic" charset="-128"/>
              </a:rPr>
              <a:t>(accès vertical)</a:t>
            </a:r>
          </a:p>
          <a:p>
            <a:pPr algn="ctr" eaLnBrk="0" hangingPunct="0"/>
            <a:endParaRPr lang="en-US" sz="1600" b="0" dirty="0">
              <a:solidFill>
                <a:srgbClr val="19325C"/>
              </a:solidFill>
              <a:ea typeface="MS PGothic" charset="-128"/>
              <a:cs typeface="MS PGothic" charset="-128"/>
            </a:endParaRPr>
          </a:p>
          <a:p>
            <a:pPr algn="ctr" eaLnBrk="0" hangingPunct="0"/>
            <a:endParaRPr lang="en-US" sz="1600" b="0" dirty="0">
              <a:solidFill>
                <a:srgbClr val="19325C"/>
              </a:solidFill>
              <a:ea typeface="MS PGothic" charset="-128"/>
              <a:cs typeface="MS PGothic" charset="-128"/>
            </a:endParaRPr>
          </a:p>
          <a:p>
            <a:endParaRPr lang="en-US" sz="2000" b="0" dirty="0">
              <a:solidFill>
                <a:srgbClr val="19325C"/>
              </a:solidFill>
              <a:ea typeface="MS PGothic" charset="-128"/>
              <a:cs typeface="MS PGothic" charset="-128"/>
            </a:endParaRPr>
          </a:p>
        </p:txBody>
      </p:sp>
      <p:sp>
        <p:nvSpPr>
          <p:cNvPr id="21" name="TextBox 39"/>
          <p:cNvSpPr txBox="1">
            <a:spLocks noChangeArrowheads="1"/>
          </p:cNvSpPr>
          <p:nvPr/>
        </p:nvSpPr>
        <p:spPr bwMode="auto">
          <a:xfrm>
            <a:off x="5857323" y="1921719"/>
            <a:ext cx="1866733" cy="1569660"/>
          </a:xfrm>
          <a:prstGeom prst="rect">
            <a:avLst/>
          </a:prstGeom>
          <a:noFill/>
          <a:ln w="9525">
            <a:noFill/>
            <a:miter lim="800000"/>
            <a:headEnd/>
            <a:tailEnd/>
          </a:ln>
        </p:spPr>
        <p:txBody>
          <a:bodyPr>
            <a:spAutoFit/>
          </a:bodyPr>
          <a:lstStyle/>
          <a:p>
            <a:pPr algn="ctr" eaLnBrk="0" hangingPunct="0"/>
            <a:endParaRPr lang="en-US" sz="1200" b="0" dirty="0">
              <a:solidFill>
                <a:srgbClr val="19325C"/>
              </a:solidFill>
              <a:ea typeface="MS PGothic" charset="-128"/>
              <a:cs typeface="MS PGothic" charset="-128"/>
            </a:endParaRPr>
          </a:p>
          <a:p>
            <a:pPr eaLnBrk="0" hangingPunct="0"/>
            <a:r>
              <a:rPr lang="fr-FR" sz="1600" dirty="0">
                <a:solidFill>
                  <a:srgbClr val="19325C"/>
                </a:solidFill>
                <a:ea typeface="MS PGothic" charset="-128"/>
                <a:cs typeface="MS PGothic" charset="-128"/>
              </a:rPr>
              <a:t>Ouvrir </a:t>
            </a:r>
            <a:r>
              <a:rPr lang="fr-FR" sz="1600" dirty="0" smtClean="0">
                <a:solidFill>
                  <a:srgbClr val="19325C"/>
                </a:solidFill>
                <a:ea typeface="MS PGothic" charset="-128"/>
                <a:cs typeface="MS PGothic" charset="-128"/>
              </a:rPr>
              <a:t>l'accès</a:t>
            </a:r>
            <a:endParaRPr lang="fr-FR" sz="1600" dirty="0">
              <a:solidFill>
                <a:srgbClr val="19325C"/>
              </a:solidFill>
              <a:ea typeface="MS PGothic" charset="-128"/>
              <a:cs typeface="MS PGothic" charset="-128"/>
            </a:endParaRPr>
          </a:p>
          <a:p>
            <a:pPr eaLnBrk="0" hangingPunct="0"/>
            <a:r>
              <a:rPr lang="fr-FR" sz="1600" b="0" dirty="0">
                <a:solidFill>
                  <a:srgbClr val="19325C"/>
                </a:solidFill>
                <a:ea typeface="MS PGothic" charset="-128"/>
                <a:cs typeface="MS PGothic" charset="-128"/>
              </a:rPr>
              <a:t>(accès latéral)</a:t>
            </a:r>
          </a:p>
          <a:p>
            <a:pPr algn="ctr" eaLnBrk="0" hangingPunct="0"/>
            <a:endParaRPr lang="en-US" sz="1600" b="0" dirty="0">
              <a:solidFill>
                <a:srgbClr val="19325C"/>
              </a:solidFill>
              <a:ea typeface="MS PGothic" charset="-128"/>
              <a:cs typeface="MS PGothic" charset="-128"/>
            </a:endParaRPr>
          </a:p>
          <a:p>
            <a:pPr algn="ctr" eaLnBrk="0" hangingPunct="0"/>
            <a:endParaRPr lang="en-US" sz="1600" b="0" dirty="0">
              <a:solidFill>
                <a:srgbClr val="19325C"/>
              </a:solidFill>
              <a:ea typeface="MS PGothic" charset="-128"/>
              <a:cs typeface="MS PGothic" charset="-128"/>
            </a:endParaRPr>
          </a:p>
          <a:p>
            <a:endParaRPr lang="en-US" sz="2000" b="0" dirty="0">
              <a:solidFill>
                <a:srgbClr val="19325C"/>
              </a:solidFill>
              <a:ea typeface="MS PGothic" charset="-128"/>
              <a:cs typeface="MS PGothic" charset="-128"/>
            </a:endParaRPr>
          </a:p>
        </p:txBody>
      </p:sp>
      <p:sp>
        <p:nvSpPr>
          <p:cNvPr id="22" name="TextBox 40"/>
          <p:cNvSpPr txBox="1">
            <a:spLocks noChangeArrowheads="1"/>
          </p:cNvSpPr>
          <p:nvPr/>
        </p:nvSpPr>
        <p:spPr bwMode="auto">
          <a:xfrm>
            <a:off x="838200" y="967981"/>
            <a:ext cx="8933144" cy="707886"/>
          </a:xfrm>
          <a:prstGeom prst="rect">
            <a:avLst/>
          </a:prstGeom>
          <a:solidFill>
            <a:schemeClr val="bg1"/>
          </a:solidFill>
          <a:ln w="9525">
            <a:noFill/>
            <a:miter lim="800000"/>
            <a:headEnd/>
            <a:tailEnd/>
          </a:ln>
        </p:spPr>
        <p:txBody>
          <a:bodyPr wrap="square">
            <a:spAutoFit/>
          </a:bodyPr>
          <a:lstStyle/>
          <a:p>
            <a:pPr algn="ctr"/>
            <a:r>
              <a:rPr lang="fr-FR" sz="2000" b="1" i="1" dirty="0">
                <a:solidFill>
                  <a:srgbClr val="19325C"/>
                </a:solidFill>
                <a:ea typeface="MS PGothic" charset="-128"/>
                <a:cs typeface="MS PGothic" charset="-128"/>
              </a:rPr>
              <a:t>Si les valeurs par défaut à </a:t>
            </a:r>
            <a:r>
              <a:rPr lang="fr-FR" sz="2000" b="1" i="1" dirty="0" smtClean="0">
                <a:solidFill>
                  <a:srgbClr val="19325C"/>
                </a:solidFill>
                <a:ea typeface="MS PGothic" charset="-128"/>
                <a:cs typeface="MS PGothic" charset="-128"/>
              </a:rPr>
              <a:t>l'échelle </a:t>
            </a:r>
            <a:r>
              <a:rPr lang="fr-FR" sz="2000" b="1" i="1" dirty="0">
                <a:solidFill>
                  <a:srgbClr val="19325C"/>
                </a:solidFill>
                <a:ea typeface="MS PGothic" charset="-128"/>
                <a:cs typeface="MS PGothic" charset="-128"/>
              </a:rPr>
              <a:t>de </a:t>
            </a:r>
            <a:r>
              <a:rPr lang="fr-FR" sz="2000" b="1" i="1" dirty="0" smtClean="0">
                <a:solidFill>
                  <a:srgbClr val="19325C"/>
                </a:solidFill>
                <a:ea typeface="MS PGothic" charset="-128"/>
                <a:cs typeface="MS PGothic" charset="-128"/>
              </a:rPr>
              <a:t>l'organisation </a:t>
            </a:r>
            <a:r>
              <a:rPr lang="fr-FR" sz="2000" b="1" i="1" dirty="0">
                <a:solidFill>
                  <a:srgbClr val="19325C"/>
                </a:solidFill>
                <a:ea typeface="MS PGothic" charset="-128"/>
                <a:cs typeface="MS PGothic" charset="-128"/>
              </a:rPr>
              <a:t>restreignent les objets à Privé ou Accès public en lecture seule :</a:t>
            </a:r>
          </a:p>
        </p:txBody>
      </p:sp>
      <p:sp>
        <p:nvSpPr>
          <p:cNvPr id="23" name="TextBox 42"/>
          <p:cNvSpPr txBox="1">
            <a:spLocks noChangeArrowheads="1"/>
          </p:cNvSpPr>
          <p:nvPr/>
        </p:nvSpPr>
        <p:spPr bwMode="auto">
          <a:xfrm>
            <a:off x="7949189" y="1659640"/>
            <a:ext cx="1459054" cy="584775"/>
          </a:xfrm>
          <a:prstGeom prst="rect">
            <a:avLst/>
          </a:prstGeom>
          <a:noFill/>
          <a:ln w="9525">
            <a:noFill/>
            <a:miter lim="800000"/>
            <a:headEnd/>
            <a:tailEnd/>
          </a:ln>
        </p:spPr>
        <p:txBody>
          <a:bodyPr wrap="none">
            <a:spAutoFit/>
          </a:bodyPr>
          <a:lstStyle/>
          <a:p>
            <a:pPr eaLnBrk="0" hangingPunct="0"/>
            <a:r>
              <a:rPr lang="fr-FR" sz="1600" dirty="0">
                <a:solidFill>
                  <a:srgbClr val="19325C"/>
                </a:solidFill>
                <a:ea typeface="MS PGothic" charset="-128"/>
                <a:cs typeface="MS PGothic" charset="-128"/>
              </a:rPr>
              <a:t>Ouvrir </a:t>
            </a:r>
            <a:r>
              <a:rPr lang="fr-FR" sz="1600" dirty="0" smtClean="0">
                <a:solidFill>
                  <a:srgbClr val="19325C"/>
                </a:solidFill>
                <a:ea typeface="MS PGothic" charset="-128"/>
                <a:cs typeface="MS PGothic" charset="-128"/>
              </a:rPr>
              <a:t>l'accès</a:t>
            </a:r>
            <a:endParaRPr lang="fr-FR" sz="1600" dirty="0">
              <a:solidFill>
                <a:srgbClr val="19325C"/>
              </a:solidFill>
              <a:ea typeface="MS PGothic" charset="-128"/>
              <a:cs typeface="MS PGothic" charset="-128"/>
            </a:endParaRPr>
          </a:p>
          <a:p>
            <a:pPr eaLnBrk="0" hangingPunct="0"/>
            <a:r>
              <a:rPr lang="fr-FR" sz="1600" b="0" dirty="0">
                <a:solidFill>
                  <a:srgbClr val="19325C"/>
                </a:solidFill>
                <a:ea typeface="MS PGothic" charset="-128"/>
                <a:cs typeface="MS PGothic" charset="-128"/>
              </a:rPr>
              <a:t>(flexible)    </a:t>
            </a:r>
          </a:p>
        </p:txBody>
      </p:sp>
      <p:sp>
        <p:nvSpPr>
          <p:cNvPr id="24" name="Right Brace 23"/>
          <p:cNvSpPr/>
          <p:nvPr/>
        </p:nvSpPr>
        <p:spPr>
          <a:xfrm>
            <a:off x="9851570" y="5259023"/>
            <a:ext cx="249170" cy="1461081"/>
          </a:xfrm>
          <a:prstGeom prst="rightBrace">
            <a:avLst>
              <a:gd name="adj1" fmla="val 50621"/>
              <a:gd name="adj2" fmla="val 50000"/>
            </a:avLst>
          </a:prstGeom>
          <a:ln w="28575">
            <a:solidFill>
              <a:srgbClr val="6C0000"/>
            </a:solidFill>
          </a:ln>
          <a:effectLst/>
        </p:spPr>
        <p:style>
          <a:lnRef idx="2">
            <a:schemeClr val="accent2"/>
          </a:lnRef>
          <a:fillRef idx="0">
            <a:schemeClr val="accent2"/>
          </a:fillRef>
          <a:effectRef idx="1">
            <a:schemeClr val="accent2"/>
          </a:effectRef>
          <a:fontRef idx="minor">
            <a:schemeClr val="tx1"/>
          </a:fontRef>
        </p:style>
        <p:txBody>
          <a:bodyPr anchor="ctr"/>
          <a:lstStyle/>
          <a:p>
            <a:pPr algn="ctr"/>
            <a:endParaRPr lang="en-US" sz="2000" b="0" dirty="0">
              <a:solidFill>
                <a:srgbClr val="19325C"/>
              </a:solidFill>
              <a:ea typeface="MS PGothic" charset="-128"/>
              <a:cs typeface="MS PGothic" charset="-128"/>
            </a:endParaRPr>
          </a:p>
        </p:txBody>
      </p:sp>
      <p:sp>
        <p:nvSpPr>
          <p:cNvPr id="25" name="TextBox 48"/>
          <p:cNvSpPr txBox="1">
            <a:spLocks noChangeArrowheads="1"/>
          </p:cNvSpPr>
          <p:nvPr/>
        </p:nvSpPr>
        <p:spPr bwMode="auto">
          <a:xfrm>
            <a:off x="10164748" y="5214243"/>
            <a:ext cx="2091260" cy="1569660"/>
          </a:xfrm>
          <a:prstGeom prst="rect">
            <a:avLst/>
          </a:prstGeom>
          <a:noFill/>
          <a:ln w="9525">
            <a:noFill/>
            <a:miter lim="800000"/>
            <a:headEnd/>
            <a:tailEnd/>
          </a:ln>
        </p:spPr>
        <p:txBody>
          <a:bodyPr wrap="square">
            <a:spAutoFit/>
          </a:bodyPr>
          <a:lstStyle/>
          <a:p>
            <a:r>
              <a:rPr lang="fr-FR" sz="1600" b="0" dirty="0">
                <a:solidFill>
                  <a:srgbClr val="19325C"/>
                </a:solidFill>
                <a:ea typeface="MS PGothic" charset="-128"/>
                <a:cs typeface="MS PGothic" charset="-128"/>
              </a:rPr>
              <a:t>Qui peut définir </a:t>
            </a:r>
            <a:r>
              <a:rPr lang="pl-PL" sz="1600" b="0" dirty="0" smtClean="0">
                <a:solidFill>
                  <a:srgbClr val="19325C"/>
                </a:solidFill>
                <a:ea typeface="MS PGothic" charset="-128"/>
                <a:cs typeface="MS PGothic" charset="-128"/>
              </a:rPr>
              <a:t/>
            </a:r>
            <a:br>
              <a:rPr lang="pl-PL" sz="1600" b="0" dirty="0" smtClean="0">
                <a:solidFill>
                  <a:srgbClr val="19325C"/>
                </a:solidFill>
                <a:ea typeface="MS PGothic" charset="-128"/>
                <a:cs typeface="MS PGothic" charset="-128"/>
              </a:rPr>
            </a:br>
            <a:r>
              <a:rPr lang="fr-FR" sz="1600" b="0" dirty="0" smtClean="0">
                <a:solidFill>
                  <a:srgbClr val="19325C"/>
                </a:solidFill>
                <a:ea typeface="MS PGothic" charset="-128"/>
                <a:cs typeface="MS PGothic" charset="-128"/>
              </a:rPr>
              <a:t>les </a:t>
            </a:r>
            <a:r>
              <a:rPr lang="fr-FR" sz="1600" b="0" dirty="0">
                <a:solidFill>
                  <a:srgbClr val="19325C"/>
                </a:solidFill>
                <a:ea typeface="MS PGothic" charset="-128"/>
                <a:cs typeface="MS PGothic" charset="-128"/>
              </a:rPr>
              <a:t>paramètres </a:t>
            </a:r>
            <a:r>
              <a:rPr lang="pl-PL" sz="1600" b="0" dirty="0" smtClean="0">
                <a:solidFill>
                  <a:srgbClr val="19325C"/>
                </a:solidFill>
                <a:ea typeface="MS PGothic" charset="-128"/>
                <a:cs typeface="MS PGothic" charset="-128"/>
              </a:rPr>
              <a:t/>
            </a:r>
            <a:br>
              <a:rPr lang="pl-PL" sz="1600" b="0" dirty="0" smtClean="0">
                <a:solidFill>
                  <a:srgbClr val="19325C"/>
                </a:solidFill>
                <a:ea typeface="MS PGothic" charset="-128"/>
                <a:cs typeface="MS PGothic" charset="-128"/>
              </a:rPr>
            </a:br>
            <a:r>
              <a:rPr lang="fr-FR" sz="1600" b="0" dirty="0" smtClean="0">
                <a:solidFill>
                  <a:srgbClr val="19325C"/>
                </a:solidFill>
                <a:ea typeface="MS PGothic" charset="-128"/>
                <a:cs typeface="MS PGothic" charset="-128"/>
              </a:rPr>
              <a:t>par </a:t>
            </a:r>
            <a:r>
              <a:rPr lang="fr-FR" sz="1600" b="0" dirty="0">
                <a:solidFill>
                  <a:srgbClr val="19325C"/>
                </a:solidFill>
                <a:ea typeface="MS PGothic" charset="-128"/>
                <a:cs typeface="MS PGothic" charset="-128"/>
              </a:rPr>
              <a:t>défaut de </a:t>
            </a:r>
            <a:r>
              <a:rPr lang="fr-FR" sz="1600" b="0" dirty="0" smtClean="0">
                <a:solidFill>
                  <a:srgbClr val="19325C"/>
                </a:solidFill>
                <a:ea typeface="MS PGothic" charset="-128"/>
                <a:cs typeface="MS PGothic" charset="-128"/>
              </a:rPr>
              <a:t>l'organisation</a:t>
            </a:r>
            <a:r>
              <a:rPr lang="fr-FR" sz="1600" b="0" dirty="0">
                <a:solidFill>
                  <a:srgbClr val="19325C"/>
                </a:solidFill>
                <a:ea typeface="MS PGothic" charset="-128"/>
                <a:cs typeface="MS PGothic" charset="-128"/>
              </a:rPr>
              <a:t>, </a:t>
            </a:r>
            <a:r>
              <a:rPr lang="pl-PL" sz="1600" b="0" dirty="0" smtClean="0">
                <a:solidFill>
                  <a:srgbClr val="19325C"/>
                </a:solidFill>
                <a:ea typeface="MS PGothic" charset="-128"/>
                <a:cs typeface="MS PGothic" charset="-128"/>
              </a:rPr>
              <a:t/>
            </a:r>
            <a:br>
              <a:rPr lang="pl-PL" sz="1600" b="0" dirty="0" smtClean="0">
                <a:solidFill>
                  <a:srgbClr val="19325C"/>
                </a:solidFill>
                <a:ea typeface="MS PGothic" charset="-128"/>
                <a:cs typeface="MS PGothic" charset="-128"/>
              </a:rPr>
            </a:br>
            <a:r>
              <a:rPr lang="fr-FR" sz="1600" b="0" dirty="0" smtClean="0">
                <a:solidFill>
                  <a:srgbClr val="19325C"/>
                </a:solidFill>
                <a:ea typeface="MS PGothic" charset="-128"/>
                <a:cs typeface="MS PGothic" charset="-128"/>
              </a:rPr>
              <a:t>la </a:t>
            </a:r>
            <a:r>
              <a:rPr lang="fr-FR" sz="1600" b="0" dirty="0">
                <a:solidFill>
                  <a:srgbClr val="19325C"/>
                </a:solidFill>
                <a:ea typeface="MS PGothic" charset="-128"/>
                <a:cs typeface="MS PGothic" charset="-128"/>
              </a:rPr>
              <a:t>hiérarchie des </a:t>
            </a:r>
            <a:r>
              <a:rPr lang="pl-PL" sz="1600" b="0" dirty="0" smtClean="0">
                <a:solidFill>
                  <a:srgbClr val="19325C"/>
                </a:solidFill>
                <a:ea typeface="MS PGothic" charset="-128"/>
                <a:cs typeface="MS PGothic" charset="-128"/>
              </a:rPr>
              <a:t/>
            </a:r>
            <a:br>
              <a:rPr lang="pl-PL" sz="1600" b="0" dirty="0" smtClean="0">
                <a:solidFill>
                  <a:srgbClr val="19325C"/>
                </a:solidFill>
                <a:ea typeface="MS PGothic" charset="-128"/>
                <a:cs typeface="MS PGothic" charset="-128"/>
              </a:rPr>
            </a:br>
            <a:r>
              <a:rPr lang="fr-FR" sz="1600" b="0" dirty="0" smtClean="0">
                <a:solidFill>
                  <a:srgbClr val="19325C"/>
                </a:solidFill>
                <a:ea typeface="MS PGothic" charset="-128"/>
                <a:cs typeface="MS PGothic" charset="-128"/>
              </a:rPr>
              <a:t>rôles </a:t>
            </a:r>
            <a:r>
              <a:rPr lang="fr-FR" sz="1600" b="0" dirty="0">
                <a:solidFill>
                  <a:srgbClr val="19325C"/>
                </a:solidFill>
                <a:ea typeface="MS PGothic" charset="-128"/>
                <a:cs typeface="MS PGothic" charset="-128"/>
              </a:rPr>
              <a:t>et le partage ?</a:t>
            </a:r>
          </a:p>
        </p:txBody>
      </p:sp>
      <p:cxnSp>
        <p:nvCxnSpPr>
          <p:cNvPr id="26" name="Straight Connector 25"/>
          <p:cNvCxnSpPr/>
          <p:nvPr/>
        </p:nvCxnSpPr>
        <p:spPr>
          <a:xfrm rot="5400000">
            <a:off x="2514219" y="2790999"/>
            <a:ext cx="2332623"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60957581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482</a:t>
            </a:fld>
            <a:endParaRPr lang="en-US" smtClean="0"/>
          </a:p>
        </p:txBody>
      </p:sp>
      <p:sp>
        <p:nvSpPr>
          <p:cNvPr id="3" name="Text Placeholder 2"/>
          <p:cNvSpPr>
            <a:spLocks noGrp="1"/>
          </p:cNvSpPr>
          <p:nvPr>
            <p:ph type="body" sz="quarter" idx="11"/>
          </p:nvPr>
        </p:nvSpPr>
        <p:spPr/>
        <p:txBody>
          <a:bodyPr/>
          <a:lstStyle/>
          <a:p>
            <a:r>
              <a:rPr lang="fr-FR"/>
              <a:t>Accès aux objets vs. Accès aux enregistrements</a:t>
            </a:r>
          </a:p>
        </p:txBody>
      </p:sp>
      <p:sp>
        <p:nvSpPr>
          <p:cNvPr id="4" name="Text Placeholder 3"/>
          <p:cNvSpPr>
            <a:spLocks noGrp="1"/>
          </p:cNvSpPr>
          <p:nvPr>
            <p:ph type="body" sz="quarter" idx="12"/>
          </p:nvPr>
        </p:nvSpPr>
        <p:spPr>
          <a:xfrm>
            <a:off x="-94473" y="1181100"/>
            <a:ext cx="6239242" cy="785487"/>
          </a:xfrm>
        </p:spPr>
        <p:txBody>
          <a:bodyPr/>
          <a:lstStyle/>
          <a:p>
            <a:pPr algn="ctr">
              <a:lnSpc>
                <a:spcPct val="100000"/>
              </a:lnSpc>
            </a:pPr>
            <a:r>
              <a:rPr lang="fr-FR" dirty="0"/>
              <a:t>Les autorisations </a:t>
            </a:r>
            <a:r>
              <a:rPr lang="fr-FR" dirty="0" smtClean="0"/>
              <a:t>d'objet </a:t>
            </a:r>
            <a:r>
              <a:rPr lang="fr-FR" dirty="0"/>
              <a:t>du profil déterminent les </a:t>
            </a:r>
            <a:r>
              <a:rPr lang="fr-FR" i="1" dirty="0"/>
              <a:t>types</a:t>
            </a:r>
            <a:r>
              <a:rPr lang="fr-FR" dirty="0"/>
              <a:t> </a:t>
            </a:r>
            <a:r>
              <a:rPr lang="fr-FR" dirty="0" smtClean="0"/>
              <a:t>d'enregistrements</a:t>
            </a:r>
            <a:r>
              <a:rPr lang="fr-FR" dirty="0"/>
              <a:t>.</a:t>
            </a:r>
          </a:p>
          <a:p>
            <a:pPr algn="ctr">
              <a:lnSpc>
                <a:spcPct val="100000"/>
              </a:lnSpc>
            </a:pPr>
            <a:endParaRPr lang="en-IN" dirty="0"/>
          </a:p>
        </p:txBody>
      </p:sp>
      <p:sp>
        <p:nvSpPr>
          <p:cNvPr id="5" name="Text Placeholder 4"/>
          <p:cNvSpPr>
            <a:spLocks noGrp="1"/>
          </p:cNvSpPr>
          <p:nvPr>
            <p:ph type="body" sz="quarter" idx="13"/>
          </p:nvPr>
        </p:nvSpPr>
        <p:spPr>
          <a:xfrm>
            <a:off x="6048752" y="1181100"/>
            <a:ext cx="5957320" cy="762434"/>
          </a:xfrm>
        </p:spPr>
        <p:txBody>
          <a:bodyPr/>
          <a:lstStyle/>
          <a:p>
            <a:pPr algn="ctr"/>
            <a:r>
              <a:rPr lang="fr-FR" dirty="0" smtClean="0"/>
              <a:t>L'accès </a:t>
            </a:r>
            <a:r>
              <a:rPr lang="fr-FR" dirty="0"/>
              <a:t>aux enregistrements détermine les enregistrements </a:t>
            </a:r>
            <a:r>
              <a:rPr lang="fr-FR" i="1" dirty="0"/>
              <a:t>individuels</a:t>
            </a:r>
            <a:r>
              <a:rPr lang="fr-FR" dirty="0"/>
              <a:t>.</a:t>
            </a:r>
          </a:p>
          <a:p>
            <a:pPr algn="ctr">
              <a:lnSpc>
                <a:spcPct val="100000"/>
              </a:lnSpc>
            </a:pPr>
            <a:endParaRPr lang="en-IN" dirty="0"/>
          </a:p>
        </p:txBody>
      </p:sp>
      <p:pic>
        <p:nvPicPr>
          <p:cNvPr id="6" name="Picture 2"/>
          <p:cNvPicPr>
            <a:picLocks noChangeAspect="1" noChangeArrowheads="1"/>
          </p:cNvPicPr>
          <p:nvPr/>
        </p:nvPicPr>
        <p:blipFill>
          <a:blip r:embed="rId3" cstate="print"/>
          <a:srcRect l="1855" t="2551" r="1549" b="2661"/>
          <a:stretch>
            <a:fillRect/>
          </a:stretch>
        </p:blipFill>
        <p:spPr bwMode="auto">
          <a:xfrm>
            <a:off x="1249131" y="4656548"/>
            <a:ext cx="2486284" cy="1560896"/>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7" name="Picture 4"/>
          <p:cNvPicPr>
            <a:picLocks noChangeAspect="1" noChangeArrowheads="1"/>
          </p:cNvPicPr>
          <p:nvPr/>
        </p:nvPicPr>
        <p:blipFill>
          <a:blip r:embed="rId4" cstate="print">
            <a:clrChange>
              <a:clrFrom>
                <a:srgbClr val="FFFFFF"/>
              </a:clrFrom>
              <a:clrTo>
                <a:srgbClr val="FFFFFF">
                  <a:alpha val="0"/>
                </a:srgbClr>
              </a:clrTo>
            </a:clrChange>
            <a:grayscl/>
          </a:blip>
          <a:srcRect/>
          <a:stretch>
            <a:fillRect/>
          </a:stretch>
        </p:blipFill>
        <p:spPr bwMode="auto">
          <a:xfrm>
            <a:off x="3708853" y="5161596"/>
            <a:ext cx="975438" cy="62793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 name="Picture 5"/>
          <p:cNvPicPr>
            <a:picLocks noChangeAspect="1" noChangeArrowheads="1"/>
          </p:cNvPicPr>
          <p:nvPr/>
        </p:nvPicPr>
        <p:blipFill>
          <a:blip r:embed="rId5" cstate="print">
            <a:clrChange>
              <a:clrFrom>
                <a:srgbClr val="FFFFFF"/>
              </a:clrFrom>
              <a:clrTo>
                <a:srgbClr val="FFFFFF">
                  <a:alpha val="0"/>
                </a:srgbClr>
              </a:clrTo>
            </a:clrChange>
            <a:grayscl/>
          </a:blip>
          <a:srcRect/>
          <a:stretch>
            <a:fillRect/>
          </a:stretch>
        </p:blipFill>
        <p:spPr bwMode="auto">
          <a:xfrm>
            <a:off x="3778963" y="5748480"/>
            <a:ext cx="835219" cy="59745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6"/>
          <p:cNvPicPr>
            <a:picLocks noChangeAspect="1" noChangeArrowheads="1"/>
          </p:cNvPicPr>
          <p:nvPr/>
        </p:nvPicPr>
        <p:blipFill>
          <a:blip r:embed="rId6" cstate="print">
            <a:clrChange>
              <a:clrFrom>
                <a:srgbClr val="FFFFFF"/>
              </a:clrFrom>
              <a:clrTo>
                <a:srgbClr val="FFFFFF">
                  <a:alpha val="0"/>
                </a:srgbClr>
              </a:clrTo>
            </a:clrChange>
            <a:grayscl/>
          </a:blip>
          <a:srcRect/>
          <a:stretch>
            <a:fillRect/>
          </a:stretch>
        </p:blipFill>
        <p:spPr bwMode="auto">
          <a:xfrm>
            <a:off x="3855168" y="4694731"/>
            <a:ext cx="682808" cy="51820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474874" y="4591760"/>
            <a:ext cx="2478588" cy="147266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1" name="Picture 3"/>
          <p:cNvPicPr>
            <a:picLocks noChangeAspect="1" noChangeArrowheads="1"/>
          </p:cNvPicPr>
          <p:nvPr/>
        </p:nvPicPr>
        <p:blipFill>
          <a:blip r:embed="rId8" cstate="print"/>
          <a:srcRect/>
          <a:stretch>
            <a:fillRect/>
          </a:stretch>
        </p:blipFill>
        <p:spPr bwMode="auto">
          <a:xfrm>
            <a:off x="6582860" y="2250201"/>
            <a:ext cx="3390071" cy="110970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2" name="Picture 2"/>
          <p:cNvPicPr>
            <a:picLocks noChangeAspect="1" noChangeArrowheads="1"/>
          </p:cNvPicPr>
          <p:nvPr/>
        </p:nvPicPr>
        <p:blipFill>
          <a:blip r:embed="rId9" cstate="print"/>
          <a:srcRect/>
          <a:stretch>
            <a:fillRect/>
          </a:stretch>
        </p:blipFill>
        <p:spPr bwMode="auto">
          <a:xfrm>
            <a:off x="7211331" y="3229494"/>
            <a:ext cx="4194909" cy="107311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3" name="Picture 8"/>
          <p:cNvPicPr>
            <a:picLocks noChangeAspect="1" noChangeArrowheads="1"/>
          </p:cNvPicPr>
          <p:nvPr/>
        </p:nvPicPr>
        <p:blipFill>
          <a:blip r:embed="rId10" cstate="print"/>
          <a:srcRect/>
          <a:stretch>
            <a:fillRect/>
          </a:stretch>
        </p:blipFill>
        <p:spPr bwMode="auto">
          <a:xfrm>
            <a:off x="1201380" y="2237365"/>
            <a:ext cx="3902240" cy="207306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cxnSp>
        <p:nvCxnSpPr>
          <p:cNvPr id="14" name="Straight Connector 13"/>
          <p:cNvCxnSpPr/>
          <p:nvPr/>
        </p:nvCxnSpPr>
        <p:spPr bwMode="auto">
          <a:xfrm>
            <a:off x="5992271" y="2236548"/>
            <a:ext cx="1" cy="4104404"/>
          </a:xfrm>
          <a:prstGeom prst="line">
            <a:avLst/>
          </a:prstGeom>
          <a:solidFill>
            <a:schemeClr val="accent1"/>
          </a:solidFill>
          <a:ln w="12700" cap="flat" cmpd="sng" algn="ctr">
            <a:solidFill>
              <a:schemeClr val="bg1">
                <a:lumMod val="75000"/>
              </a:schemeClr>
            </a:solidFill>
            <a:prstDash val="solid"/>
            <a:round/>
            <a:headEnd type="none" w="lg" len="lg"/>
            <a:tailEnd type="none" w="lg" len="lg"/>
          </a:ln>
          <a:effectLst/>
        </p:spPr>
      </p:cxnSp>
      <p:pic>
        <p:nvPicPr>
          <p:cNvPr id="15" name="Picture 8"/>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601637" y="4682054"/>
            <a:ext cx="372699" cy="365014"/>
          </a:xfrm>
          <a:prstGeom prst="rect">
            <a:avLst/>
          </a:prstGeom>
          <a:noFill/>
          <a:ln w="9525">
            <a:noFill/>
            <a:miter lim="800000"/>
            <a:headEnd/>
            <a:tailEnd/>
          </a:ln>
        </p:spPr>
      </p:pic>
      <p:pic>
        <p:nvPicPr>
          <p:cNvPr id="16" name="Picture 8"/>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711365" y="5242537"/>
            <a:ext cx="372699" cy="365014"/>
          </a:xfrm>
          <a:prstGeom prst="rect">
            <a:avLst/>
          </a:prstGeom>
          <a:noFill/>
          <a:ln w="9525">
            <a:noFill/>
            <a:miter lim="800000"/>
            <a:headEnd/>
            <a:tailEnd/>
          </a:ln>
        </p:spPr>
      </p:pic>
      <p:pic>
        <p:nvPicPr>
          <p:cNvPr id="17" name="Picture 8"/>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747941" y="5878329"/>
            <a:ext cx="372699" cy="365014"/>
          </a:xfrm>
          <a:prstGeom prst="rect">
            <a:avLst/>
          </a:prstGeom>
          <a:noFill/>
          <a:ln w="9525">
            <a:noFill/>
            <a:miter lim="800000"/>
            <a:headEnd/>
            <a:tailEnd/>
          </a:ln>
        </p:spPr>
      </p:pic>
      <p:pic>
        <p:nvPicPr>
          <p:cNvPr id="18" name="Picture 8"/>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9161445" y="4651574"/>
            <a:ext cx="372699" cy="365014"/>
          </a:xfrm>
          <a:prstGeom prst="rect">
            <a:avLst/>
          </a:prstGeom>
          <a:noFill/>
          <a:ln w="9525">
            <a:noFill/>
            <a:miter lim="800000"/>
            <a:headEnd/>
            <a:tailEnd/>
          </a:ln>
        </p:spPr>
      </p:pic>
      <p:pic>
        <p:nvPicPr>
          <p:cNvPr id="19" name="Picture 8"/>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9380901" y="5157193"/>
            <a:ext cx="372699" cy="365014"/>
          </a:xfrm>
          <a:prstGeom prst="rect">
            <a:avLst/>
          </a:prstGeom>
          <a:noFill/>
          <a:ln w="9525">
            <a:noFill/>
            <a:miter lim="800000"/>
            <a:headEnd/>
            <a:tailEnd/>
          </a:ln>
        </p:spPr>
      </p:pic>
      <p:pic>
        <p:nvPicPr>
          <p:cNvPr id="20" name="Picture 8"/>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7881285" y="5664969"/>
            <a:ext cx="372699" cy="365014"/>
          </a:xfrm>
          <a:prstGeom prst="rect">
            <a:avLst/>
          </a:prstGeom>
          <a:noFill/>
          <a:ln w="9525">
            <a:noFill/>
            <a:miter lim="800000"/>
            <a:headEnd/>
            <a:tailEnd/>
          </a:ln>
        </p:spPr>
      </p:pic>
      <p:pic>
        <p:nvPicPr>
          <p:cNvPr id="21" name="Picture 20"/>
          <p:cNvPicPr>
            <a:picLocks noChangeAspect="1"/>
          </p:cNvPicPr>
          <p:nvPr/>
        </p:nvPicPr>
        <p:blipFill rotWithShape="1">
          <a:blip r:embed="rId12" cstate="print">
            <a:extLst>
              <a:ext uri="{28A0092B-C50C-407E-A947-70E740481C1C}">
                <a14:useLocalDpi xmlns:a14="http://schemas.microsoft.com/office/drawing/2010/main" val="0"/>
              </a:ext>
            </a:extLst>
          </a:blip>
          <a:srcRect l="16028" r="19938" b="69208"/>
          <a:stretch/>
        </p:blipFill>
        <p:spPr>
          <a:xfrm>
            <a:off x="1249131" y="5035050"/>
            <a:ext cx="830354" cy="994933"/>
          </a:xfrm>
          <a:prstGeom prst="rect">
            <a:avLst/>
          </a:prstGeom>
          <a:solidFill>
            <a:schemeClr val="bg1">
              <a:lumMod val="85000"/>
            </a:schemeClr>
          </a:solidFill>
        </p:spPr>
      </p:pic>
    </p:spTree>
    <p:extLst>
      <p:ext uri="{BB962C8B-B14F-4D97-AF65-F5344CB8AC3E}">
        <p14:creationId xmlns:p14="http://schemas.microsoft.com/office/powerpoint/2010/main" val="39462495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483</a:t>
            </a:fld>
            <a:endParaRPr lang="en-US" smtClean="0"/>
          </a:p>
        </p:txBody>
      </p:sp>
      <p:sp>
        <p:nvSpPr>
          <p:cNvPr id="3" name="Text Placeholder 2"/>
          <p:cNvSpPr>
            <a:spLocks noGrp="1"/>
          </p:cNvSpPr>
          <p:nvPr>
            <p:ph type="body" sz="quarter" idx="11"/>
          </p:nvPr>
        </p:nvSpPr>
        <p:spPr/>
        <p:txBody>
          <a:bodyPr/>
          <a:lstStyle/>
          <a:p>
            <a:r>
              <a:rPr lang="fr-FR" dirty="0"/>
              <a:t>Présentations de page</a:t>
            </a:r>
          </a:p>
        </p:txBody>
      </p:sp>
      <p:sp>
        <p:nvSpPr>
          <p:cNvPr id="4" name="Text Placeholder 3"/>
          <p:cNvSpPr>
            <a:spLocks noGrp="1"/>
          </p:cNvSpPr>
          <p:nvPr>
            <p:ph type="body" sz="quarter" idx="12"/>
          </p:nvPr>
        </p:nvSpPr>
        <p:spPr>
          <a:xfrm>
            <a:off x="455733" y="938785"/>
            <a:ext cx="5778589" cy="1695450"/>
          </a:xfrm>
        </p:spPr>
        <p:txBody>
          <a:bodyPr/>
          <a:lstStyle/>
          <a:p>
            <a:pPr>
              <a:lnSpc>
                <a:spcPct val="100000"/>
              </a:lnSpc>
            </a:pPr>
            <a:r>
              <a:rPr lang="fr-FR" sz="1700" spc="-20" dirty="0"/>
              <a:t>Une </a:t>
            </a:r>
            <a:r>
              <a:rPr lang="fr-FR" sz="1700" b="1" spc="-20" dirty="0"/>
              <a:t>présentation de page </a:t>
            </a:r>
            <a:r>
              <a:rPr lang="fr-FR" sz="1700" spc="-20" dirty="0"/>
              <a:t>contrôle les champs, </a:t>
            </a:r>
            <a:r>
              <a:rPr lang="pl-PL" sz="1700" spc="-20" dirty="0" smtClean="0"/>
              <a:t/>
            </a:r>
            <a:br>
              <a:rPr lang="pl-PL" sz="1700" spc="-20" dirty="0" smtClean="0"/>
            </a:br>
            <a:r>
              <a:rPr lang="fr-FR" sz="1700" spc="-20" dirty="0" smtClean="0"/>
              <a:t>les </a:t>
            </a:r>
            <a:r>
              <a:rPr lang="fr-FR" sz="1700" spc="-20" dirty="0"/>
              <a:t>sections, les listes </a:t>
            </a:r>
            <a:r>
              <a:rPr lang="fr-FR" sz="1700" spc="-20" dirty="0" smtClean="0"/>
              <a:t>associés </a:t>
            </a:r>
            <a:r>
              <a:rPr lang="fr-FR" sz="1700" spc="-20" dirty="0"/>
              <a:t>et les boutons qui apparaissent lorsque les utilisateurs consultent ou modifient un enregistrement. Vous pouvez modifier </a:t>
            </a:r>
            <a:r>
              <a:rPr lang="pl-PL" sz="1700" spc="-20" dirty="0" smtClean="0"/>
              <a:t/>
            </a:r>
            <a:br>
              <a:rPr lang="pl-PL" sz="1700" spc="-20" dirty="0" smtClean="0"/>
            </a:br>
            <a:r>
              <a:rPr lang="fr-FR" sz="1700" spc="-20" dirty="0" smtClean="0"/>
              <a:t>une </a:t>
            </a:r>
            <a:r>
              <a:rPr lang="fr-FR" sz="1700" spc="-20" dirty="0"/>
              <a:t>présentation de page par défaut </a:t>
            </a:r>
            <a:r>
              <a:rPr lang="fr-FR" sz="1700" spc="-20" dirty="0" smtClean="0"/>
              <a:t>d'objet </a:t>
            </a:r>
            <a:r>
              <a:rPr lang="fr-FR" sz="1700" spc="-20" dirty="0"/>
              <a:t>ou en </a:t>
            </a:r>
            <a:r>
              <a:rPr lang="pl-PL" sz="1700" spc="-20" dirty="0" smtClean="0"/>
              <a:t/>
            </a:r>
            <a:br>
              <a:rPr lang="pl-PL" sz="1700" spc="-20" dirty="0" smtClean="0"/>
            </a:br>
            <a:r>
              <a:rPr lang="fr-FR" sz="1700" spc="-20" dirty="0" smtClean="0"/>
              <a:t>créer </a:t>
            </a:r>
            <a:r>
              <a:rPr lang="fr-FR" sz="1700" spc="-20" dirty="0"/>
              <a:t>de nouvelles.</a:t>
            </a:r>
          </a:p>
          <a:p>
            <a:pPr>
              <a:lnSpc>
                <a:spcPct val="100000"/>
              </a:lnSpc>
            </a:pPr>
            <a:endParaRPr lang="en-IN" sz="20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666" r="10745" b="-1334"/>
          <a:stretch/>
        </p:blipFill>
        <p:spPr>
          <a:xfrm>
            <a:off x="6260300" y="1066800"/>
            <a:ext cx="5811794" cy="537590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Rounded Rectangle 10"/>
          <p:cNvSpPr/>
          <p:nvPr/>
        </p:nvSpPr>
        <p:spPr bwMode="auto">
          <a:xfrm>
            <a:off x="7059168" y="3076508"/>
            <a:ext cx="4937760" cy="704557"/>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spc="-20" dirty="0">
                <a:solidFill>
                  <a:schemeClr val="bg1"/>
                </a:solidFill>
                <a:latin typeface="Salesforce Sans" panose="020B0505020202020203" pitchFamily="34" charset="0"/>
                <a:cs typeface="Arial" pitchFamily="34" charset="0"/>
              </a:rPr>
              <a:t>Champs : ajouter, supprimer et déplacer ; définir Lecture seule </a:t>
            </a:r>
            <a:r>
              <a:rPr lang="fr-FR" sz="2000" spc="-20" dirty="0" smtClean="0">
                <a:solidFill>
                  <a:schemeClr val="bg1"/>
                </a:solidFill>
                <a:latin typeface="Salesforce Sans" panose="020B0505020202020203" pitchFamily="34" charset="0"/>
                <a:cs typeface="Arial" pitchFamily="34" charset="0"/>
              </a:rPr>
              <a:t>ou </a:t>
            </a:r>
            <a:r>
              <a:rPr lang="fr-FR" sz="2000" spc="-20" dirty="0">
                <a:solidFill>
                  <a:schemeClr val="bg1"/>
                </a:solidFill>
                <a:latin typeface="Salesforce Sans" panose="020B0505020202020203" pitchFamily="34" charset="0"/>
                <a:cs typeface="Arial" pitchFamily="34" charset="0"/>
              </a:rPr>
              <a:t>obligatoire.</a:t>
            </a:r>
          </a:p>
        </p:txBody>
      </p:sp>
      <p:sp>
        <p:nvSpPr>
          <p:cNvPr id="7" name="Rounded Rectangle 11"/>
          <p:cNvSpPr/>
          <p:nvPr/>
        </p:nvSpPr>
        <p:spPr bwMode="auto">
          <a:xfrm>
            <a:off x="7629438" y="6158758"/>
            <a:ext cx="3463291" cy="474145"/>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dirty="0">
                <a:solidFill>
                  <a:schemeClr val="bg1"/>
                </a:solidFill>
                <a:latin typeface="Salesforce Sans" panose="020B0505020202020203" pitchFamily="34" charset="0"/>
                <a:cs typeface="Arial" pitchFamily="34" charset="0"/>
              </a:rPr>
              <a:t>Sections : créer et déplacer.</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986" t="1" r="7233" b="2457"/>
          <a:stretch/>
        </p:blipFill>
        <p:spPr>
          <a:xfrm>
            <a:off x="455732" y="2549898"/>
            <a:ext cx="5670747" cy="423190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ounded Rectangle 13"/>
          <p:cNvSpPr/>
          <p:nvPr/>
        </p:nvSpPr>
        <p:spPr bwMode="auto">
          <a:xfrm>
            <a:off x="429753" y="5756832"/>
            <a:ext cx="5721072" cy="846955"/>
          </a:xfrm>
          <a:prstGeom prst="roundRect">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spc="-20" dirty="0">
                <a:solidFill>
                  <a:schemeClr val="bg1"/>
                </a:solidFill>
                <a:latin typeface="Salesforce Sans" panose="020B0505020202020203" pitchFamily="34" charset="0"/>
                <a:cs typeface="Arial" pitchFamily="34" charset="0"/>
              </a:rPr>
              <a:t>Listes </a:t>
            </a:r>
            <a:r>
              <a:rPr lang="fr-FR" sz="2000" spc="-20" dirty="0" smtClean="0">
                <a:solidFill>
                  <a:schemeClr val="bg1"/>
                </a:solidFill>
                <a:latin typeface="Salesforce Sans" panose="020B0505020202020203" pitchFamily="34" charset="0"/>
                <a:cs typeface="Arial" pitchFamily="34" charset="0"/>
              </a:rPr>
              <a:t>associés : </a:t>
            </a:r>
            <a:r>
              <a:rPr lang="fr-FR" sz="2000" spc="-20" dirty="0">
                <a:solidFill>
                  <a:schemeClr val="bg1"/>
                </a:solidFill>
                <a:latin typeface="Salesforce Sans" panose="020B0505020202020203" pitchFamily="34" charset="0"/>
                <a:cs typeface="Arial" pitchFamily="34" charset="0"/>
              </a:rPr>
              <a:t>ajouter, supprimer et déplacer, changer les colonnes, trier les enregistrements. </a:t>
            </a:r>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t="-1270" r="4357" b="65902"/>
          <a:stretch/>
        </p:blipFill>
        <p:spPr>
          <a:xfrm>
            <a:off x="6368143" y="2373446"/>
            <a:ext cx="354890" cy="352904"/>
          </a:xfrm>
          <a:prstGeom prst="flowChartConnector">
            <a:avLst/>
          </a:prstGeom>
          <a:solidFill>
            <a:schemeClr val="bg1">
              <a:lumMod val="85000"/>
            </a:schemeClr>
          </a:solidFill>
        </p:spPr>
      </p:pic>
    </p:spTree>
    <p:extLst>
      <p:ext uri="{BB962C8B-B14F-4D97-AF65-F5344CB8AC3E}">
        <p14:creationId xmlns:p14="http://schemas.microsoft.com/office/powerpoint/2010/main" val="32615537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484</a:t>
            </a:fld>
            <a:endParaRPr lang="en-US" smtClean="0"/>
          </a:p>
        </p:txBody>
      </p:sp>
      <p:sp>
        <p:nvSpPr>
          <p:cNvPr id="3" name="Text Placeholder 2"/>
          <p:cNvSpPr>
            <a:spLocks noGrp="1"/>
          </p:cNvSpPr>
          <p:nvPr>
            <p:ph type="body" sz="quarter" idx="11"/>
          </p:nvPr>
        </p:nvSpPr>
        <p:spPr/>
        <p:txBody>
          <a:bodyPr/>
          <a:lstStyle/>
          <a:p>
            <a:r>
              <a:rPr lang="fr-FR" dirty="0"/>
              <a:t>Types </a:t>
            </a:r>
            <a:r>
              <a:rPr lang="fr-FR" dirty="0" smtClean="0"/>
              <a:t>d'enregistrements</a:t>
            </a:r>
            <a:endParaRPr lang="fr-FR" dirty="0"/>
          </a:p>
        </p:txBody>
      </p:sp>
      <p:sp>
        <p:nvSpPr>
          <p:cNvPr id="4" name="Text Placeholder 3"/>
          <p:cNvSpPr>
            <a:spLocks noGrp="1"/>
          </p:cNvSpPr>
          <p:nvPr>
            <p:ph type="body" sz="quarter" idx="12"/>
          </p:nvPr>
        </p:nvSpPr>
        <p:spPr>
          <a:xfrm>
            <a:off x="455733" y="1066801"/>
            <a:ext cx="9145467" cy="1839656"/>
          </a:xfrm>
        </p:spPr>
        <p:txBody>
          <a:bodyPr/>
          <a:lstStyle/>
          <a:p>
            <a:pPr marL="457200" lvl="1" indent="-457200">
              <a:lnSpc>
                <a:spcPct val="100000"/>
              </a:lnSpc>
              <a:buNone/>
            </a:pPr>
            <a:r>
              <a:rPr lang="fr-FR" dirty="0"/>
              <a:t>Les types </a:t>
            </a:r>
            <a:r>
              <a:rPr lang="fr-FR" dirty="0" smtClean="0"/>
              <a:t>d'enregistrement </a:t>
            </a:r>
            <a:r>
              <a:rPr lang="fr-FR" dirty="0"/>
              <a:t>déterminent les éléments suivants :</a:t>
            </a:r>
          </a:p>
          <a:p>
            <a:pPr marL="457200" lvl="1" indent="-457200">
              <a:lnSpc>
                <a:spcPct val="100000"/>
              </a:lnSpc>
              <a:buFont typeface="+mj-lt"/>
              <a:buAutoNum type="arabicPeriod"/>
            </a:pPr>
            <a:r>
              <a:rPr lang="fr-FR" dirty="0"/>
              <a:t>Valeurs de la liste déroulante.</a:t>
            </a:r>
          </a:p>
          <a:p>
            <a:pPr marL="457200" lvl="1" indent="-457200">
              <a:lnSpc>
                <a:spcPct val="100000"/>
              </a:lnSpc>
              <a:buFont typeface="+mj-lt"/>
              <a:buAutoNum type="arabicPeriod"/>
            </a:pPr>
            <a:r>
              <a:rPr lang="fr-FR" dirty="0"/>
              <a:t>Présentations de page.</a:t>
            </a:r>
          </a:p>
          <a:p>
            <a:pPr marL="457200" lvl="1" indent="-457200">
              <a:lnSpc>
                <a:spcPct val="100000"/>
              </a:lnSpc>
              <a:buFont typeface="+mj-lt"/>
              <a:buAutoNum type="arabicPeriod"/>
            </a:pPr>
            <a:r>
              <a:rPr lang="fr-FR" dirty="0"/>
              <a:t>Processus métier.</a:t>
            </a:r>
          </a:p>
          <a:p>
            <a:pPr>
              <a:lnSpc>
                <a:spcPct val="100000"/>
              </a:lnSpc>
            </a:pPr>
            <a:endParaRPr lang="en-IN" dirty="0"/>
          </a:p>
        </p:txBody>
      </p:sp>
      <p:grpSp>
        <p:nvGrpSpPr>
          <p:cNvPr id="5" name="Group 4"/>
          <p:cNvGrpSpPr/>
          <p:nvPr/>
        </p:nvGrpSpPr>
        <p:grpSpPr>
          <a:xfrm>
            <a:off x="9022856" y="3124266"/>
            <a:ext cx="2623764" cy="3148517"/>
            <a:chOff x="6791886" y="3307146"/>
            <a:chExt cx="1896202" cy="2275442"/>
          </a:xfrm>
        </p:grpSpPr>
        <p:sp>
          <p:nvSpPr>
            <p:cNvPr id="6" name="Freeform 15"/>
            <p:cNvSpPr/>
            <p:nvPr/>
          </p:nvSpPr>
          <p:spPr>
            <a:xfrm rot="16200000">
              <a:off x="6602266" y="3496766"/>
              <a:ext cx="2275442" cy="1896202"/>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8293" rIns="75566" bIns="1516961" numCol="1" spcCol="1270" anchor="t" anchorCtr="0">
              <a:noAutofit/>
            </a:bodyPr>
            <a:lstStyle/>
            <a:p>
              <a:pPr lvl="0" algn="r" defTabSz="755650">
                <a:lnSpc>
                  <a:spcPct val="90000"/>
                </a:lnSpc>
                <a:spcBef>
                  <a:spcPct val="0"/>
                </a:spcBef>
                <a:spcAft>
                  <a:spcPct val="35000"/>
                </a:spcAft>
              </a:pPr>
              <a:r>
                <a:rPr lang="fr-FR" sz="2400" dirty="0">
                  <a:solidFill>
                    <a:schemeClr val="bg1"/>
                  </a:solidFill>
                </a:rPr>
                <a:t>Statut des solutions</a:t>
              </a:r>
            </a:p>
          </p:txBody>
        </p:sp>
        <p:sp>
          <p:nvSpPr>
            <p:cNvPr id="7" name="Freeform 17"/>
            <p:cNvSpPr/>
            <p:nvPr/>
          </p:nvSpPr>
          <p:spPr>
            <a:xfrm>
              <a:off x="7151025" y="3307147"/>
              <a:ext cx="1516067"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fr-FR" sz="4000">
                  <a:solidFill>
                    <a:srgbClr val="CAEFF2"/>
                  </a:solidFill>
                </a:rPr>
                <a:t>Solution</a:t>
              </a:r>
            </a:p>
          </p:txBody>
        </p:sp>
      </p:grpSp>
      <p:grpSp>
        <p:nvGrpSpPr>
          <p:cNvPr id="8" name="Group 7"/>
          <p:cNvGrpSpPr/>
          <p:nvPr/>
        </p:nvGrpSpPr>
        <p:grpSpPr>
          <a:xfrm>
            <a:off x="6154316" y="3124266"/>
            <a:ext cx="2925497" cy="3148517"/>
            <a:chOff x="4658496" y="3307146"/>
            <a:chExt cx="2114265" cy="2275442"/>
          </a:xfrm>
        </p:grpSpPr>
        <p:grpSp>
          <p:nvGrpSpPr>
            <p:cNvPr id="9" name="Group 8"/>
            <p:cNvGrpSpPr/>
            <p:nvPr/>
          </p:nvGrpSpPr>
          <p:grpSpPr>
            <a:xfrm>
              <a:off x="4658496" y="3307146"/>
              <a:ext cx="2114265" cy="2275441"/>
              <a:chOff x="4658496" y="3307146"/>
              <a:chExt cx="2114265" cy="2275441"/>
            </a:xfrm>
            <a:effectLst>
              <a:outerShdw blurRad="50800" dist="38100" dir="2700000" algn="tl" rotWithShape="0">
                <a:prstClr val="black">
                  <a:alpha val="40000"/>
                </a:prstClr>
              </a:outerShdw>
            </a:effectLst>
          </p:grpSpPr>
          <p:sp>
            <p:nvSpPr>
              <p:cNvPr id="11" name="Freeform 12"/>
              <p:cNvSpPr/>
              <p:nvPr/>
            </p:nvSpPr>
            <p:spPr>
              <a:xfrm rot="16200000">
                <a:off x="4468876" y="3496766"/>
                <a:ext cx="2275441" cy="1896202"/>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578" tIns="58294" rIns="75566" bIns="1516961" numCol="1" spcCol="1270" anchor="t" anchorCtr="0">
                <a:noAutofit/>
              </a:bodyPr>
              <a:lstStyle/>
              <a:p>
                <a:pPr lvl="0" algn="r" defTabSz="755650">
                  <a:lnSpc>
                    <a:spcPct val="90000"/>
                  </a:lnSpc>
                  <a:spcBef>
                    <a:spcPct val="0"/>
                  </a:spcBef>
                  <a:spcAft>
                    <a:spcPct val="35000"/>
                  </a:spcAft>
                </a:pPr>
                <a:r>
                  <a:rPr lang="fr-FR" sz="2400">
                    <a:solidFill>
                      <a:schemeClr val="bg1"/>
                    </a:solidFill>
                  </a:rPr>
                  <a:t>Statut des pistes</a:t>
                </a:r>
              </a:p>
            </p:txBody>
          </p:sp>
          <p:sp>
            <p:nvSpPr>
              <p:cNvPr id="12" name="Flowchart: Extract 11"/>
              <p:cNvSpPr/>
              <p:nvPr/>
            </p:nvSpPr>
            <p:spPr>
              <a:xfrm rot="5400000">
                <a:off x="6463333" y="5115750"/>
                <a:ext cx="334426" cy="284430"/>
              </a:xfrm>
              <a:prstGeom prst="flowChartExtract">
                <a:avLst/>
              </a:prstGeom>
              <a:solidFill>
                <a:srgbClr val="00B0F0"/>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10" name="Freeform 14"/>
            <p:cNvSpPr/>
            <p:nvPr/>
          </p:nvSpPr>
          <p:spPr>
            <a:xfrm>
              <a:off x="5037736" y="3307147"/>
              <a:ext cx="1412670"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fr-FR" sz="4000">
                  <a:solidFill>
                    <a:srgbClr val="CAEFF2"/>
                  </a:solidFill>
                </a:rPr>
                <a:t>Piste</a:t>
              </a:r>
            </a:p>
          </p:txBody>
        </p:sp>
      </p:grpSp>
      <p:grpSp>
        <p:nvGrpSpPr>
          <p:cNvPr id="13" name="Group 12"/>
          <p:cNvGrpSpPr/>
          <p:nvPr/>
        </p:nvGrpSpPr>
        <p:grpSpPr>
          <a:xfrm>
            <a:off x="3285776" y="3124266"/>
            <a:ext cx="2925498" cy="3148517"/>
            <a:chOff x="2695926" y="3307146"/>
            <a:chExt cx="2114266" cy="2275442"/>
          </a:xfrm>
          <a:effectLst>
            <a:outerShdw blurRad="50800" dist="38100" dir="2700000" algn="tl" rotWithShape="0">
              <a:prstClr val="black">
                <a:alpha val="40000"/>
              </a:prstClr>
            </a:outerShdw>
          </a:effectLst>
        </p:grpSpPr>
        <p:sp>
          <p:nvSpPr>
            <p:cNvPr id="14" name="Freeform 9"/>
            <p:cNvSpPr/>
            <p:nvPr/>
          </p:nvSpPr>
          <p:spPr>
            <a:xfrm rot="16200000">
              <a:off x="2506306" y="3496766"/>
              <a:ext cx="2275442" cy="1896202"/>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8293" rIns="75565" bIns="1516960" numCol="1" spcCol="1270" anchor="t" anchorCtr="0">
              <a:noAutofit/>
            </a:bodyPr>
            <a:lstStyle/>
            <a:p>
              <a:pPr lvl="0" algn="r" defTabSz="755650">
                <a:lnSpc>
                  <a:spcPct val="90000"/>
                </a:lnSpc>
                <a:spcBef>
                  <a:spcPct val="0"/>
                </a:spcBef>
                <a:spcAft>
                  <a:spcPct val="35000"/>
                </a:spcAft>
              </a:pPr>
              <a:r>
                <a:rPr lang="fr-FR" sz="2400" dirty="0">
                  <a:solidFill>
                    <a:schemeClr val="bg1"/>
                  </a:solidFill>
                </a:rPr>
                <a:t>Statut des requêtes </a:t>
              </a:r>
            </a:p>
          </p:txBody>
        </p:sp>
        <p:sp>
          <p:nvSpPr>
            <p:cNvPr id="15" name="Freeform 11"/>
            <p:cNvSpPr/>
            <p:nvPr/>
          </p:nvSpPr>
          <p:spPr>
            <a:xfrm>
              <a:off x="3075168" y="3307147"/>
              <a:ext cx="1412670"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fr-FR" sz="4000">
                  <a:solidFill>
                    <a:srgbClr val="CAEFF2"/>
                  </a:solidFill>
                </a:rPr>
                <a:t>Support</a:t>
              </a:r>
            </a:p>
          </p:txBody>
        </p:sp>
        <p:sp>
          <p:nvSpPr>
            <p:cNvPr id="16" name="Flowchart: Extract 15"/>
            <p:cNvSpPr/>
            <p:nvPr/>
          </p:nvSpPr>
          <p:spPr>
            <a:xfrm rot="5400000">
              <a:off x="4500764" y="5115750"/>
              <a:ext cx="334426" cy="284430"/>
            </a:xfrm>
            <a:prstGeom prst="flowChartExtract">
              <a:avLst/>
            </a:prstGeom>
            <a:solidFill>
              <a:srgbClr val="00B0F0"/>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17" name="Group 16"/>
          <p:cNvGrpSpPr/>
          <p:nvPr/>
        </p:nvGrpSpPr>
        <p:grpSpPr>
          <a:xfrm>
            <a:off x="417237" y="3124266"/>
            <a:ext cx="2925497" cy="3148518"/>
            <a:chOff x="733358" y="3307146"/>
            <a:chExt cx="2114265" cy="2275443"/>
          </a:xfrm>
        </p:grpSpPr>
        <p:grpSp>
          <p:nvGrpSpPr>
            <p:cNvPr id="18" name="Group 17"/>
            <p:cNvGrpSpPr/>
            <p:nvPr/>
          </p:nvGrpSpPr>
          <p:grpSpPr>
            <a:xfrm>
              <a:off x="733358" y="3307146"/>
              <a:ext cx="2114265" cy="2275443"/>
              <a:chOff x="733358" y="3307146"/>
              <a:chExt cx="2114265" cy="2275443"/>
            </a:xfrm>
            <a:effectLst>
              <a:outerShdw blurRad="50800" dist="38100" dir="2700000" algn="tl" rotWithShape="0">
                <a:prstClr val="black">
                  <a:alpha val="40000"/>
                </a:prstClr>
              </a:outerShdw>
            </a:effectLst>
          </p:grpSpPr>
          <p:sp>
            <p:nvSpPr>
              <p:cNvPr id="20" name="Freeform 7"/>
              <p:cNvSpPr/>
              <p:nvPr/>
            </p:nvSpPr>
            <p:spPr>
              <a:xfrm rot="16200000">
                <a:off x="543738" y="3496766"/>
                <a:ext cx="2275443" cy="1896203"/>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8295" rIns="75566" bIns="1516961" numCol="1" spcCol="1270" anchor="t" anchorCtr="0">
                <a:noAutofit/>
              </a:bodyPr>
              <a:lstStyle/>
              <a:p>
                <a:pPr lvl="0" algn="r" defTabSz="755650">
                  <a:lnSpc>
                    <a:spcPct val="90000"/>
                  </a:lnSpc>
                  <a:spcBef>
                    <a:spcPct val="0"/>
                  </a:spcBef>
                  <a:spcAft>
                    <a:spcPct val="35000"/>
                  </a:spcAft>
                </a:pPr>
                <a:r>
                  <a:rPr lang="fr-FR" sz="2400" dirty="0">
                    <a:solidFill>
                      <a:schemeClr val="bg1"/>
                    </a:solidFill>
                  </a:rPr>
                  <a:t>Étape </a:t>
                </a:r>
                <a:r>
                  <a:rPr lang="fr-FR" sz="2400" dirty="0" smtClean="0">
                    <a:solidFill>
                      <a:schemeClr val="bg1"/>
                    </a:solidFill>
                  </a:rPr>
                  <a:t>d'opportunité</a:t>
                </a:r>
                <a:endParaRPr lang="fr-FR" sz="2400" dirty="0">
                  <a:solidFill>
                    <a:schemeClr val="bg1"/>
                  </a:solidFill>
                </a:endParaRPr>
              </a:p>
            </p:txBody>
          </p:sp>
          <p:sp>
            <p:nvSpPr>
              <p:cNvPr id="21" name="Flowchart: Extract 20"/>
              <p:cNvSpPr/>
              <p:nvPr/>
            </p:nvSpPr>
            <p:spPr>
              <a:xfrm rot="5400000">
                <a:off x="2538195" y="5115750"/>
                <a:ext cx="334426" cy="284430"/>
              </a:xfrm>
              <a:prstGeom prst="flowChartExtract">
                <a:avLst/>
              </a:prstGeom>
              <a:solidFill>
                <a:srgbClr val="00B0F0"/>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19" name="Freeform 8"/>
            <p:cNvSpPr/>
            <p:nvPr/>
          </p:nvSpPr>
          <p:spPr>
            <a:xfrm>
              <a:off x="1112599" y="3307147"/>
              <a:ext cx="1412670"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fr-FR" sz="4000">
                  <a:solidFill>
                    <a:srgbClr val="CAEFF2"/>
                  </a:solidFill>
                </a:rPr>
                <a:t>Ventes</a:t>
              </a:r>
            </a:p>
          </p:txBody>
        </p:sp>
      </p:grpSp>
    </p:spTree>
    <p:extLst>
      <p:ext uri="{BB962C8B-B14F-4D97-AF65-F5344CB8AC3E}">
        <p14:creationId xmlns:p14="http://schemas.microsoft.com/office/powerpoint/2010/main" val="15985419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485</a:t>
            </a:fld>
            <a:endParaRPr lang="en-US" smtClean="0"/>
          </a:p>
        </p:txBody>
      </p:sp>
      <p:sp>
        <p:nvSpPr>
          <p:cNvPr id="3" name="Text Placeholder 2"/>
          <p:cNvSpPr>
            <a:spLocks noGrp="1"/>
          </p:cNvSpPr>
          <p:nvPr>
            <p:ph type="body" sz="quarter" idx="11"/>
          </p:nvPr>
        </p:nvSpPr>
        <p:spPr>
          <a:xfrm>
            <a:off x="455733" y="7437"/>
            <a:ext cx="10251891" cy="914400"/>
          </a:xfrm>
        </p:spPr>
        <p:txBody>
          <a:bodyPr/>
          <a:lstStyle/>
          <a:p>
            <a:r>
              <a:rPr lang="fr-FR" dirty="0"/>
              <a:t>Préparation pour le web vers piste et le web vers requête</a:t>
            </a:r>
          </a:p>
        </p:txBody>
      </p:sp>
      <p:grpSp>
        <p:nvGrpSpPr>
          <p:cNvPr id="20" name="Group 19"/>
          <p:cNvGrpSpPr/>
          <p:nvPr/>
        </p:nvGrpSpPr>
        <p:grpSpPr>
          <a:xfrm>
            <a:off x="232214" y="1024135"/>
            <a:ext cx="11667861" cy="5491599"/>
            <a:chOff x="232214" y="1131709"/>
            <a:chExt cx="11667861" cy="5491599"/>
          </a:xfrm>
        </p:grpSpPr>
        <p:grpSp>
          <p:nvGrpSpPr>
            <p:cNvPr id="19" name="Group 18"/>
            <p:cNvGrpSpPr/>
            <p:nvPr/>
          </p:nvGrpSpPr>
          <p:grpSpPr>
            <a:xfrm>
              <a:off x="232214" y="1131709"/>
              <a:ext cx="11667861" cy="5491599"/>
              <a:chOff x="232214" y="1131709"/>
              <a:chExt cx="11667861" cy="5491599"/>
            </a:xfrm>
          </p:grpSpPr>
          <p:sp>
            <p:nvSpPr>
              <p:cNvPr id="4" name="Rounded Rectangle 6"/>
              <p:cNvSpPr/>
              <p:nvPr/>
            </p:nvSpPr>
            <p:spPr>
              <a:xfrm>
                <a:off x="3077292" y="1131709"/>
                <a:ext cx="8822783" cy="934631"/>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smtClean="0">
                    <a:solidFill>
                      <a:srgbClr val="19325C"/>
                    </a:solidFill>
                    <a:latin typeface="Salesforce Sans" panose="020B0505020202020203" pitchFamily="34" charset="0"/>
                  </a:rPr>
                  <a:t>S'assurer </a:t>
                </a:r>
                <a:r>
                  <a:rPr lang="fr-FR" sz="1900" dirty="0">
                    <a:solidFill>
                      <a:srgbClr val="19325C"/>
                    </a:solidFill>
                    <a:latin typeface="Salesforce Sans" panose="020B0505020202020203" pitchFamily="34" charset="0"/>
                  </a:rPr>
                  <a:t>que vos champs capturent les informations dont vous avez besoin sur le site web.</a:t>
                </a:r>
              </a:p>
              <a:p>
                <a:pPr marL="342900" lvl="1" indent="-342900" defTabSz="711200">
                  <a:lnSpc>
                    <a:spcPct val="85000"/>
                  </a:lnSpc>
                  <a:spcBef>
                    <a:spcPct val="0"/>
                  </a:spcBef>
                  <a:buFont typeface="Arial" panose="020B0604020202020204" pitchFamily="34" charset="0"/>
                  <a:buChar char="•"/>
                </a:pPr>
                <a:r>
                  <a:rPr lang="fr-FR" sz="1900" dirty="0">
                    <a:solidFill>
                      <a:srgbClr val="19325C"/>
                    </a:solidFill>
                    <a:latin typeface="Salesforce Sans" panose="020B0505020202020203" pitchFamily="34" charset="0"/>
                  </a:rPr>
                  <a:t>Paramétrer les statuts de piste et de requête par défaut.</a:t>
                </a:r>
              </a:p>
            </p:txBody>
          </p:sp>
          <p:sp>
            <p:nvSpPr>
              <p:cNvPr id="5" name="Rounded Rectangle 8"/>
              <p:cNvSpPr/>
              <p:nvPr/>
            </p:nvSpPr>
            <p:spPr>
              <a:xfrm>
                <a:off x="3094095" y="2193032"/>
                <a:ext cx="88059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a:solidFill>
                      <a:srgbClr val="19325C"/>
                    </a:solidFill>
                    <a:latin typeface="Salesforce Sans" panose="020B0505020202020203" pitchFamily="34" charset="0"/>
                  </a:rPr>
                  <a:t>Créer toute file </a:t>
                </a:r>
                <a:r>
                  <a:rPr lang="fr-FR" sz="1900" dirty="0" smtClean="0">
                    <a:solidFill>
                      <a:srgbClr val="19325C"/>
                    </a:solidFill>
                    <a:latin typeface="Salesforce Sans" panose="020B0505020202020203" pitchFamily="34" charset="0"/>
                  </a:rPr>
                  <a:t>d'attente </a:t>
                </a:r>
                <a:r>
                  <a:rPr lang="fr-FR" sz="1900" dirty="0">
                    <a:solidFill>
                      <a:srgbClr val="19325C"/>
                    </a:solidFill>
                    <a:latin typeface="Salesforce Sans" panose="020B0505020202020203" pitchFamily="34" charset="0"/>
                  </a:rPr>
                  <a:t>nécessaire.</a:t>
                </a:r>
              </a:p>
            </p:txBody>
          </p:sp>
          <p:sp>
            <p:nvSpPr>
              <p:cNvPr id="6" name="Rounded Rectangle 10"/>
              <p:cNvSpPr/>
              <p:nvPr/>
            </p:nvSpPr>
            <p:spPr>
              <a:xfrm>
                <a:off x="3094095" y="2961367"/>
                <a:ext cx="88059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a:solidFill>
                      <a:srgbClr val="19325C"/>
                    </a:solidFill>
                    <a:latin typeface="Salesforce Sans" panose="020B0505020202020203" pitchFamily="34" charset="0"/>
                  </a:rPr>
                  <a:t>Créer tout modèle </a:t>
                </a:r>
                <a:r>
                  <a:rPr lang="fr-FR" sz="1900" dirty="0" smtClean="0">
                    <a:solidFill>
                      <a:srgbClr val="19325C"/>
                    </a:solidFill>
                    <a:latin typeface="Salesforce Sans" panose="020B0505020202020203" pitchFamily="34" charset="0"/>
                  </a:rPr>
                  <a:t>d'e-mail </a:t>
                </a:r>
                <a:r>
                  <a:rPr lang="fr-FR" sz="1900" dirty="0">
                    <a:solidFill>
                      <a:srgbClr val="19325C"/>
                    </a:solidFill>
                    <a:latin typeface="Salesforce Sans" panose="020B0505020202020203" pitchFamily="34" charset="0"/>
                  </a:rPr>
                  <a:t>nécessaire.</a:t>
                </a:r>
              </a:p>
            </p:txBody>
          </p:sp>
          <p:sp>
            <p:nvSpPr>
              <p:cNvPr id="7" name="Rounded Rectangle 12"/>
              <p:cNvSpPr/>
              <p:nvPr/>
            </p:nvSpPr>
            <p:spPr>
              <a:xfrm>
                <a:off x="3099390" y="4490793"/>
                <a:ext cx="8800685"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a:solidFill>
                      <a:srgbClr val="19325C"/>
                    </a:solidFill>
                    <a:latin typeface="Salesforce Sans" panose="020B0505020202020203" pitchFamily="34" charset="0"/>
                  </a:rPr>
                  <a:t>Créer ou activer une règle déterminant </a:t>
                </a:r>
                <a:r>
                  <a:rPr lang="fr-FR" sz="1900" dirty="0" smtClean="0">
                    <a:solidFill>
                      <a:srgbClr val="19325C"/>
                    </a:solidFill>
                    <a:latin typeface="Salesforce Sans" panose="020B0505020202020203" pitchFamily="34" charset="0"/>
                  </a:rPr>
                  <a:t>comment </a:t>
                </a:r>
                <a:r>
                  <a:rPr lang="fr-FR" sz="1900" dirty="0">
                    <a:solidFill>
                      <a:srgbClr val="19325C"/>
                    </a:solidFill>
                    <a:latin typeface="Salesforce Sans" panose="020B0505020202020203" pitchFamily="34" charset="0"/>
                  </a:rPr>
                  <a:t>les pistes/requêtes sont attribuées.</a:t>
                </a:r>
              </a:p>
            </p:txBody>
          </p:sp>
          <p:sp>
            <p:nvSpPr>
              <p:cNvPr id="8" name="Rounded Rectangle 14"/>
              <p:cNvSpPr/>
              <p:nvPr/>
            </p:nvSpPr>
            <p:spPr>
              <a:xfrm>
                <a:off x="3077292" y="5259127"/>
                <a:ext cx="8822783"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0"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a:solidFill>
                      <a:srgbClr val="19325C"/>
                    </a:solidFill>
                    <a:latin typeface="Salesforce Sans" panose="020B0505020202020203" pitchFamily="34" charset="0"/>
                  </a:rPr>
                  <a:t>Créer ou activer une règle pour envoyer des réponses par-email ciblé.</a:t>
                </a:r>
              </a:p>
            </p:txBody>
          </p:sp>
          <p:sp>
            <p:nvSpPr>
              <p:cNvPr id="9" name="Rounded Rectangle 16"/>
              <p:cNvSpPr/>
              <p:nvPr/>
            </p:nvSpPr>
            <p:spPr>
              <a:xfrm>
                <a:off x="3077292" y="6027461"/>
                <a:ext cx="8822783" cy="595847"/>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a:solidFill>
                      <a:srgbClr val="19325C"/>
                    </a:solidFill>
                    <a:latin typeface="Salesforce Sans" panose="020B0505020202020203" pitchFamily="34" charset="0"/>
                  </a:rPr>
                  <a:t>Activer le web vers piste et le web vers requête.</a:t>
                </a:r>
              </a:p>
            </p:txBody>
          </p:sp>
          <p:sp>
            <p:nvSpPr>
              <p:cNvPr id="10" name="Rounded Rectangle 20"/>
              <p:cNvSpPr/>
              <p:nvPr/>
            </p:nvSpPr>
            <p:spPr>
              <a:xfrm>
                <a:off x="3094095" y="3717916"/>
                <a:ext cx="8805980" cy="600123"/>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342900" lvl="1" indent="-342900" defTabSz="711200">
                  <a:lnSpc>
                    <a:spcPct val="85000"/>
                  </a:lnSpc>
                  <a:spcBef>
                    <a:spcPct val="0"/>
                  </a:spcBef>
                  <a:buFont typeface="Arial" panose="020B0604020202020204" pitchFamily="34" charset="0"/>
                  <a:buChar char="•"/>
                </a:pPr>
                <a:r>
                  <a:rPr lang="fr-FR" sz="1900" dirty="0">
                    <a:solidFill>
                      <a:srgbClr val="19325C"/>
                    </a:solidFill>
                    <a:latin typeface="Salesforce Sans" panose="020B0505020202020203" pitchFamily="34" charset="0"/>
                  </a:rPr>
                  <a:t>Créer toutes adresses emails à </a:t>
                </a:r>
                <a:r>
                  <a:rPr lang="fr-FR" sz="1900" dirty="0" smtClean="0">
                    <a:solidFill>
                      <a:srgbClr val="19325C"/>
                    </a:solidFill>
                    <a:latin typeface="Salesforce Sans" panose="020B0505020202020203" pitchFamily="34" charset="0"/>
                  </a:rPr>
                  <a:t>l'échelle </a:t>
                </a:r>
                <a:r>
                  <a:rPr lang="fr-FR" sz="1900" dirty="0">
                    <a:solidFill>
                      <a:srgbClr val="19325C"/>
                    </a:solidFill>
                    <a:latin typeface="Salesforce Sans" panose="020B0505020202020203" pitchFamily="34" charset="0"/>
                  </a:rPr>
                  <a:t>de </a:t>
                </a:r>
                <a:r>
                  <a:rPr lang="fr-FR" sz="1900" dirty="0" smtClean="0">
                    <a:solidFill>
                      <a:srgbClr val="19325C"/>
                    </a:solidFill>
                    <a:latin typeface="Salesforce Sans" panose="020B0505020202020203" pitchFamily="34" charset="0"/>
                  </a:rPr>
                  <a:t>l'organisation </a:t>
                </a:r>
                <a:r>
                  <a:rPr lang="fr-FR" sz="1900" dirty="0">
                    <a:solidFill>
                      <a:srgbClr val="19325C"/>
                    </a:solidFill>
                    <a:latin typeface="Salesforce Sans" panose="020B0505020202020203" pitchFamily="34" charset="0"/>
                  </a:rPr>
                  <a:t>à partir desquelles envoyer des réponses automatiques.</a:t>
                </a:r>
              </a:p>
            </p:txBody>
          </p:sp>
          <p:grpSp>
            <p:nvGrpSpPr>
              <p:cNvPr id="12" name="Group 11"/>
              <p:cNvGrpSpPr/>
              <p:nvPr/>
            </p:nvGrpSpPr>
            <p:grpSpPr>
              <a:xfrm>
                <a:off x="232214" y="2103547"/>
                <a:ext cx="3003355" cy="4519761"/>
                <a:chOff x="232213" y="1996124"/>
                <a:chExt cx="3063115" cy="4132025"/>
              </a:xfrm>
              <a:gradFill flip="none" rotWithShape="1">
                <a:gsLst>
                  <a:gs pos="50000">
                    <a:srgbClr val="0070C0"/>
                  </a:gs>
                  <a:gs pos="0">
                    <a:schemeClr val="tx2"/>
                  </a:gs>
                  <a:gs pos="100000">
                    <a:schemeClr val="accent1">
                      <a:lumMod val="60000"/>
                      <a:lumOff val="40000"/>
                    </a:schemeClr>
                  </a:gs>
                </a:gsLst>
                <a:lin ang="5400000" scaled="1"/>
                <a:tileRect/>
              </a:gradFill>
            </p:grpSpPr>
            <p:sp>
              <p:nvSpPr>
                <p:cNvPr id="13" name="Freeform 9"/>
                <p:cNvSpPr/>
                <p:nvPr/>
              </p:nvSpPr>
              <p:spPr>
                <a:xfrm>
                  <a:off x="236381" y="1996124"/>
                  <a:ext cx="3058947" cy="685800"/>
                </a:xfrm>
                <a:prstGeom prst="roundRect">
                  <a:avLst/>
                </a:prstGeom>
                <a:solidFill>
                  <a:srgbClr val="19325C"/>
                </a:solidFill>
              </p:spPr>
              <p:style>
                <a:lnRef idx="2">
                  <a:schemeClr val="lt1">
                    <a:hueOff val="0"/>
                    <a:satOff val="0"/>
                    <a:lumOff val="0"/>
                    <a:alphaOff val="0"/>
                  </a:schemeClr>
                </a:lnRef>
                <a:fillRef idx="1">
                  <a:schemeClr val="accent2">
                    <a:hueOff val="-2394607"/>
                    <a:satOff val="-16701"/>
                    <a:lumOff val="2903"/>
                    <a:alphaOff val="0"/>
                  </a:schemeClr>
                </a:fillRef>
                <a:effectRef idx="0">
                  <a:schemeClr val="accent2">
                    <a:hueOff val="-2394607"/>
                    <a:satOff val="-16701"/>
                    <a:lumOff val="2903"/>
                    <a:alphaOff val="0"/>
                  </a:schemeClr>
                </a:effectRef>
                <a:fontRef idx="minor">
                  <a:schemeClr val="lt1"/>
                </a:fontRef>
              </p:style>
              <p:txBody>
                <a:bodyPr spcFirstLastPara="0" vert="horz" wrap="square" lIns="0" tIns="78035" rIns="0"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Files </a:t>
                  </a:r>
                  <a:r>
                    <a:rPr lang="fr-FR" sz="1900" dirty="0" smtClean="0">
                      <a:solidFill>
                        <a:schemeClr val="bg1"/>
                      </a:solidFill>
                    </a:rPr>
                    <a:t>d'attente</a:t>
                  </a:r>
                  <a:endParaRPr lang="fr-FR" sz="1900" dirty="0">
                    <a:solidFill>
                      <a:schemeClr val="bg1"/>
                    </a:solidFill>
                  </a:endParaRPr>
                </a:p>
              </p:txBody>
            </p:sp>
            <p:sp>
              <p:nvSpPr>
                <p:cNvPr id="14" name="Freeform 11"/>
                <p:cNvSpPr/>
                <p:nvPr/>
              </p:nvSpPr>
              <p:spPr>
                <a:xfrm>
                  <a:off x="236381" y="2698546"/>
                  <a:ext cx="3058947" cy="685800"/>
                </a:xfrm>
                <a:prstGeom prst="roundRect">
                  <a:avLst/>
                </a:prstGeom>
                <a:solidFill>
                  <a:srgbClr val="19325C"/>
                </a:solid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0" tIns="78035" rIns="0"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Modèles </a:t>
                  </a:r>
                  <a:r>
                    <a:rPr lang="fr-FR" sz="1900" dirty="0" smtClean="0">
                      <a:solidFill>
                        <a:schemeClr val="bg1"/>
                      </a:solidFill>
                    </a:rPr>
                    <a:t>d'e-mail</a:t>
                  </a:r>
                  <a:endParaRPr lang="fr-FR" sz="1900" dirty="0">
                    <a:solidFill>
                      <a:schemeClr val="bg1"/>
                    </a:solidFill>
                  </a:endParaRPr>
                </a:p>
              </p:txBody>
            </p:sp>
            <p:sp>
              <p:nvSpPr>
                <p:cNvPr id="15" name="Freeform 13"/>
                <p:cNvSpPr/>
                <p:nvPr/>
              </p:nvSpPr>
              <p:spPr>
                <a:xfrm>
                  <a:off x="236381" y="4114164"/>
                  <a:ext cx="3058947" cy="685800"/>
                </a:xfrm>
                <a:prstGeom prst="roundRect">
                  <a:avLst/>
                </a:prstGeom>
                <a:solidFill>
                  <a:srgbClr val="19325C"/>
                </a:solidFill>
              </p:spPr>
              <p:style>
                <a:lnRef idx="2">
                  <a:schemeClr val="lt1">
                    <a:hueOff val="0"/>
                    <a:satOff val="0"/>
                    <a:lumOff val="0"/>
                    <a:alphaOff val="0"/>
                  </a:schemeClr>
                </a:lnRef>
                <a:fillRef idx="1">
                  <a:schemeClr val="accent2">
                    <a:hueOff val="-4789215"/>
                    <a:satOff val="-33402"/>
                    <a:lumOff val="5806"/>
                    <a:alphaOff val="0"/>
                  </a:schemeClr>
                </a:fillRef>
                <a:effectRef idx="0">
                  <a:schemeClr val="accent2">
                    <a:hueOff val="-4789215"/>
                    <a:satOff val="-33402"/>
                    <a:lumOff val="5806"/>
                    <a:alphaOff val="0"/>
                  </a:schemeClr>
                </a:effectRef>
                <a:fontRef idx="minor">
                  <a:schemeClr val="lt1"/>
                </a:fontRef>
              </p:style>
              <p:txBody>
                <a:bodyPr spcFirstLastPara="0" vert="horz" wrap="square" lIns="0" tIns="78035" rIns="0"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Règles </a:t>
                  </a:r>
                  <a:r>
                    <a:rPr lang="fr-FR" sz="1900" dirty="0" smtClean="0">
                      <a:solidFill>
                        <a:schemeClr val="bg1"/>
                      </a:solidFill>
                    </a:rPr>
                    <a:t>d'attribution</a:t>
                  </a:r>
                  <a:endParaRPr lang="fr-FR" sz="1900" dirty="0">
                    <a:solidFill>
                      <a:schemeClr val="bg1"/>
                    </a:solidFill>
                  </a:endParaRPr>
                </a:p>
              </p:txBody>
            </p:sp>
            <p:sp>
              <p:nvSpPr>
                <p:cNvPr id="16" name="Freeform 15"/>
                <p:cNvSpPr/>
                <p:nvPr/>
              </p:nvSpPr>
              <p:spPr>
                <a:xfrm>
                  <a:off x="236381" y="4816586"/>
                  <a:ext cx="3058947" cy="685800"/>
                </a:xfrm>
                <a:prstGeom prst="roundRect">
                  <a:avLst/>
                </a:prstGeom>
                <a:solidFill>
                  <a:srgbClr val="19325C"/>
                </a:solid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0" tIns="78035" rIns="0" bIns="78035" numCol="1" spcCol="1270" anchor="ctr" anchorCtr="0">
                  <a:noAutofit/>
                </a:bodyPr>
                <a:lstStyle/>
                <a:p>
                  <a:pPr algn="ctr" defTabSz="889000">
                    <a:lnSpc>
                      <a:spcPct val="90000"/>
                    </a:lnSpc>
                    <a:spcBef>
                      <a:spcPct val="0"/>
                    </a:spcBef>
                    <a:spcAft>
                      <a:spcPct val="35000"/>
                    </a:spcAft>
                  </a:pPr>
                  <a:r>
                    <a:rPr lang="fr-FR" sz="1900">
                      <a:solidFill>
                        <a:schemeClr val="bg1"/>
                      </a:solidFill>
                    </a:rPr>
                    <a:t>Règles de réponses automatiques</a:t>
                  </a:r>
                </a:p>
              </p:txBody>
            </p:sp>
            <p:sp>
              <p:nvSpPr>
                <p:cNvPr id="17" name="Freeform 17"/>
                <p:cNvSpPr/>
                <p:nvPr/>
              </p:nvSpPr>
              <p:spPr>
                <a:xfrm>
                  <a:off x="236381" y="5536401"/>
                  <a:ext cx="3058947" cy="591748"/>
                </a:xfrm>
                <a:prstGeom prst="roundRect">
                  <a:avLst/>
                </a:prstGeom>
                <a:solidFill>
                  <a:srgbClr val="19325C"/>
                </a:solid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0" tIns="78035" rIns="0" bIns="78035" numCol="1" spcCol="1270" anchor="ctr" anchorCtr="0">
                  <a:noAutofit/>
                </a:bodyPr>
                <a:lstStyle/>
                <a:p>
                  <a:pPr lvl="0" algn="ctr" defTabSz="889000">
                    <a:lnSpc>
                      <a:spcPct val="90000"/>
                    </a:lnSpc>
                    <a:spcBef>
                      <a:spcPct val="0"/>
                    </a:spcBef>
                    <a:spcAft>
                      <a:spcPct val="35000"/>
                    </a:spcAft>
                  </a:pPr>
                  <a:r>
                    <a:rPr lang="fr-FR" sz="1900" dirty="0">
                      <a:solidFill>
                        <a:schemeClr val="bg1"/>
                      </a:solidFill>
                      <a:latin typeface="Salesforce Sans" panose="020B0505020202020203" pitchFamily="34" charset="0"/>
                    </a:rPr>
                    <a:t>Web vers piste/requête</a:t>
                  </a:r>
                </a:p>
              </p:txBody>
            </p:sp>
            <p:sp>
              <p:nvSpPr>
                <p:cNvPr id="18" name="Freeform 19"/>
                <p:cNvSpPr/>
                <p:nvPr/>
              </p:nvSpPr>
              <p:spPr>
                <a:xfrm>
                  <a:off x="232213" y="3407588"/>
                  <a:ext cx="3058947" cy="685800"/>
                </a:xfrm>
                <a:prstGeom prst="roundRect">
                  <a:avLst/>
                </a:prstGeom>
                <a:solidFill>
                  <a:srgbClr val="19325C"/>
                </a:solid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0" tIns="78035" rIns="0" bIns="78035" numCol="1" spcCol="1270" anchor="ctr" anchorCtr="0">
                  <a:noAutofit/>
                </a:bodyPr>
                <a:lstStyle/>
                <a:p>
                  <a:pPr algn="ctr" defTabSz="889000">
                    <a:lnSpc>
                      <a:spcPct val="90000"/>
                    </a:lnSpc>
                    <a:spcBef>
                      <a:spcPct val="0"/>
                    </a:spcBef>
                    <a:spcAft>
                      <a:spcPct val="35000"/>
                    </a:spcAft>
                  </a:pPr>
                  <a:r>
                    <a:rPr lang="fr-FR" sz="1900" spc="-20" dirty="0">
                      <a:solidFill>
                        <a:schemeClr val="bg1"/>
                      </a:solidFill>
                    </a:rPr>
                    <a:t>Adresses email à </a:t>
                  </a:r>
                  <a:r>
                    <a:rPr lang="fr-FR" sz="1900" spc="-20" dirty="0" smtClean="0">
                      <a:solidFill>
                        <a:schemeClr val="bg1"/>
                      </a:solidFill>
                    </a:rPr>
                    <a:t>l'échelle </a:t>
                  </a:r>
                  <a:r>
                    <a:rPr lang="fr-FR" sz="1900" spc="-20" dirty="0">
                      <a:solidFill>
                        <a:schemeClr val="bg1"/>
                      </a:solidFill>
                    </a:rPr>
                    <a:t>de </a:t>
                  </a:r>
                  <a:r>
                    <a:rPr lang="fr-FR" sz="1900" spc="-20" dirty="0" smtClean="0">
                      <a:solidFill>
                        <a:schemeClr val="bg1"/>
                      </a:solidFill>
                    </a:rPr>
                    <a:t>l'organisation</a:t>
                  </a:r>
                  <a:endParaRPr lang="fr-FR" sz="1900" spc="-20" dirty="0">
                    <a:solidFill>
                      <a:schemeClr val="bg1"/>
                    </a:solidFill>
                  </a:endParaRPr>
                </a:p>
              </p:txBody>
            </p:sp>
          </p:grpSp>
        </p:grpSp>
        <p:sp>
          <p:nvSpPr>
            <p:cNvPr id="11" name="Rounded Rectangle 7"/>
            <p:cNvSpPr/>
            <p:nvPr/>
          </p:nvSpPr>
          <p:spPr>
            <a:xfrm>
              <a:off x="237508" y="1185837"/>
              <a:ext cx="2999267" cy="880503"/>
            </a:xfrm>
            <a:prstGeom prst="roundRect">
              <a:avLst/>
            </a:prstGeom>
            <a:solidFill>
              <a:srgbClr val="19325C"/>
            </a:solidFill>
          </p:spPr>
          <p:style>
            <a:lnRef idx="2">
              <a:schemeClr val="lt1">
                <a:hueOff val="0"/>
                <a:satOff val="0"/>
                <a:lumOff val="0"/>
                <a:alphaOff val="0"/>
              </a:schemeClr>
            </a:lnRef>
            <a:fillRef idx="1">
              <a:schemeClr val="accent2">
                <a:hueOff val="-1197304"/>
                <a:satOff val="-8350"/>
                <a:lumOff val="1452"/>
                <a:alphaOff val="0"/>
              </a:schemeClr>
            </a:fillRef>
            <a:effectRef idx="0">
              <a:schemeClr val="accent2">
                <a:hueOff val="-1197304"/>
                <a:satOff val="-8350"/>
                <a:lumOff val="1452"/>
                <a:alphaOff val="0"/>
              </a:schemeClr>
            </a:effectRef>
            <a:fontRef idx="minor">
              <a:schemeClr val="lt1"/>
            </a:fontRef>
          </p:style>
          <p:txBody>
            <a:bodyPr spcFirstLastPara="0" vert="horz" wrap="square" lIns="0" tIns="78035" rIns="0" bIns="78035" numCol="1" spcCol="1270" anchor="ctr" anchorCtr="0">
              <a:noAutofit/>
            </a:bodyPr>
            <a:lstStyle/>
            <a:p>
              <a:pPr algn="ctr" defTabSz="889000">
                <a:lnSpc>
                  <a:spcPct val="90000"/>
                </a:lnSpc>
                <a:spcBef>
                  <a:spcPct val="0"/>
                </a:spcBef>
                <a:spcAft>
                  <a:spcPct val="35000"/>
                </a:spcAft>
              </a:pPr>
              <a:r>
                <a:rPr lang="fr-FR" sz="1900" dirty="0">
                  <a:solidFill>
                    <a:schemeClr val="bg1"/>
                  </a:solidFill>
                </a:rPr>
                <a:t>Champs personnalisés</a:t>
              </a:r>
            </a:p>
          </p:txBody>
        </p:sp>
      </p:grpSp>
    </p:spTree>
    <p:extLst>
      <p:ext uri="{BB962C8B-B14F-4D97-AF65-F5344CB8AC3E}">
        <p14:creationId xmlns:p14="http://schemas.microsoft.com/office/powerpoint/2010/main" val="15982639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486</a:t>
            </a:fld>
            <a:endParaRPr lang="en-US" smtClean="0"/>
          </a:p>
        </p:txBody>
      </p:sp>
      <p:sp>
        <p:nvSpPr>
          <p:cNvPr id="3" name="Text Placeholder 2"/>
          <p:cNvSpPr>
            <a:spLocks noGrp="1"/>
          </p:cNvSpPr>
          <p:nvPr>
            <p:ph type="body" sz="quarter" idx="11"/>
          </p:nvPr>
        </p:nvSpPr>
        <p:spPr/>
        <p:txBody>
          <a:bodyPr/>
          <a:lstStyle/>
          <a:p>
            <a:r>
              <a:rPr lang="fr-FR" dirty="0"/>
              <a:t>Règles </a:t>
            </a:r>
            <a:r>
              <a:rPr lang="fr-FR" dirty="0" smtClean="0"/>
              <a:t>d'attribution</a:t>
            </a:r>
            <a:endParaRPr lang="fr-FR" dirty="0"/>
          </a:p>
        </p:txBody>
      </p:sp>
      <p:sp>
        <p:nvSpPr>
          <p:cNvPr id="4" name="Text Placeholder 3"/>
          <p:cNvSpPr>
            <a:spLocks noGrp="1"/>
          </p:cNvSpPr>
          <p:nvPr>
            <p:ph type="body" sz="quarter" idx="12"/>
          </p:nvPr>
        </p:nvSpPr>
        <p:spPr>
          <a:xfrm>
            <a:off x="455732" y="1057835"/>
            <a:ext cx="11486331" cy="1237130"/>
          </a:xfrm>
        </p:spPr>
        <p:txBody>
          <a:bodyPr/>
          <a:lstStyle/>
          <a:p>
            <a:pPr marL="0" indent="0">
              <a:lnSpc>
                <a:spcPct val="100000"/>
              </a:lnSpc>
              <a:buNone/>
            </a:pPr>
            <a:r>
              <a:rPr lang="fr-FR" dirty="0"/>
              <a:t>Les règles </a:t>
            </a:r>
            <a:r>
              <a:rPr lang="fr-FR" dirty="0" smtClean="0"/>
              <a:t>d'attribution </a:t>
            </a:r>
            <a:r>
              <a:rPr lang="fr-FR" dirty="0"/>
              <a:t>des pistes et des requêtes attribuent </a:t>
            </a:r>
            <a:r>
              <a:rPr lang="fr-FR" dirty="0" smtClean="0"/>
              <a:t>les</a:t>
            </a:r>
            <a:r>
              <a:rPr lang="pl-PL" dirty="0" smtClean="0"/>
              <a:t> </a:t>
            </a:r>
            <a:r>
              <a:rPr lang="fr-FR" dirty="0" smtClean="0"/>
              <a:t>pistes/requêtes </a:t>
            </a:r>
            <a:r>
              <a:rPr lang="fr-FR" dirty="0"/>
              <a:t>aux propriétaires à partir </a:t>
            </a:r>
            <a:r>
              <a:rPr lang="fr-FR" dirty="0" smtClean="0"/>
              <a:t>des</a:t>
            </a:r>
            <a:r>
              <a:rPr lang="pl-PL" dirty="0" smtClean="0"/>
              <a:t> </a:t>
            </a:r>
            <a:r>
              <a:rPr lang="fr-FR" dirty="0" smtClean="0"/>
              <a:t>critères </a:t>
            </a:r>
            <a:r>
              <a:rPr lang="fr-FR" dirty="0"/>
              <a:t>que vous spécifiez dans la règle.</a:t>
            </a:r>
          </a:p>
        </p:txBody>
      </p:sp>
      <p:sp>
        <p:nvSpPr>
          <p:cNvPr id="5" name="Rounded Rectangle 65"/>
          <p:cNvSpPr/>
          <p:nvPr/>
        </p:nvSpPr>
        <p:spPr>
          <a:xfrm>
            <a:off x="365760" y="2004419"/>
            <a:ext cx="11576303" cy="4656188"/>
          </a:xfrm>
          <a:prstGeom prst="roundRect">
            <a:avLst>
              <a:gd name="adj" fmla="val 2381"/>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 name="Rounded Rectangle 20"/>
          <p:cNvSpPr/>
          <p:nvPr/>
        </p:nvSpPr>
        <p:spPr>
          <a:xfrm>
            <a:off x="493232" y="2250976"/>
            <a:ext cx="4270395" cy="530878"/>
          </a:xfrm>
          <a:prstGeom prst="roundRect">
            <a:avLst>
              <a:gd name="adj" fmla="val 10000"/>
            </a:avLst>
          </a:pr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r>
              <a:rPr lang="fr-FR">
                <a:solidFill>
                  <a:schemeClr val="bg1"/>
                </a:solidFill>
              </a:rPr>
              <a:t>Nouvelle piste</a:t>
            </a:r>
          </a:p>
        </p:txBody>
      </p:sp>
      <p:sp>
        <p:nvSpPr>
          <p:cNvPr id="7" name="Rounded Rectangle 18"/>
          <p:cNvSpPr/>
          <p:nvPr/>
        </p:nvSpPr>
        <p:spPr>
          <a:xfrm>
            <a:off x="535173" y="3486634"/>
            <a:ext cx="4198208" cy="547733"/>
          </a:xfrm>
          <a:prstGeom prst="roundRect">
            <a:avLst>
              <a:gd name="adj" fmla="val 10000"/>
            </a:avLst>
          </a:prstGeom>
          <a:solidFill>
            <a:srgbClr val="00277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a:solidFill>
                  <a:schemeClr val="bg1"/>
                </a:solidFill>
              </a:rPr>
              <a:t>Source = Web ?</a:t>
            </a:r>
          </a:p>
        </p:txBody>
      </p:sp>
      <p:sp>
        <p:nvSpPr>
          <p:cNvPr id="8" name="Rounded Rectangle 12"/>
          <p:cNvSpPr/>
          <p:nvPr/>
        </p:nvSpPr>
        <p:spPr>
          <a:xfrm>
            <a:off x="2334198" y="5075622"/>
            <a:ext cx="2265554" cy="9582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endParaRPr lang="en-US" sz="4900" kern="1200" dirty="0">
              <a:solidFill>
                <a:schemeClr val="bg1"/>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1555" y="2153490"/>
            <a:ext cx="738333" cy="738333"/>
          </a:xfrm>
          <a:prstGeom prst="rect">
            <a:avLst/>
          </a:prstGeom>
          <a:effectLst/>
        </p:spPr>
      </p:pic>
      <p:cxnSp>
        <p:nvCxnSpPr>
          <p:cNvPr id="10" name="Straight Arrow Connector 9"/>
          <p:cNvCxnSpPr>
            <a:stCxn id="7" idx="2"/>
            <a:endCxn id="19" idx="0"/>
          </p:cNvCxnSpPr>
          <p:nvPr/>
        </p:nvCxnSpPr>
        <p:spPr bwMode="auto">
          <a:xfrm flipH="1">
            <a:off x="2632597" y="4034367"/>
            <a:ext cx="1680" cy="704780"/>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11" name="Straight Arrow Connector 10"/>
          <p:cNvCxnSpPr>
            <a:stCxn id="19" idx="2"/>
            <a:endCxn id="21" idx="0"/>
          </p:cNvCxnSpPr>
          <p:nvPr/>
        </p:nvCxnSpPr>
        <p:spPr bwMode="auto">
          <a:xfrm flipH="1">
            <a:off x="2622518" y="5286880"/>
            <a:ext cx="10079" cy="704779"/>
          </a:xfrm>
          <a:prstGeom prst="straightConnector1">
            <a:avLst/>
          </a:prstGeom>
          <a:noFill/>
          <a:ln w="38100" cap="flat" cmpd="sng" algn="ctr">
            <a:solidFill>
              <a:schemeClr val="tx1"/>
            </a:solidFill>
            <a:prstDash val="solid"/>
            <a:round/>
            <a:headEnd type="none" w="med" len="med"/>
            <a:tailEnd type="triangle" w="lg" len="lg"/>
          </a:ln>
          <a:effectLst/>
        </p:spPr>
      </p:cxnSp>
      <p:sp>
        <p:nvSpPr>
          <p:cNvPr id="12" name="TextBox 11"/>
          <p:cNvSpPr txBox="1"/>
          <p:nvPr/>
        </p:nvSpPr>
        <p:spPr>
          <a:xfrm>
            <a:off x="5142902" y="4744043"/>
            <a:ext cx="895516" cy="582449"/>
          </a:xfrm>
          <a:prstGeom prst="rect">
            <a:avLst/>
          </a:prstGeom>
          <a:noFill/>
        </p:spPr>
        <p:txBody>
          <a:bodyPr wrap="none" rtlCol="0">
            <a:spAutoFit/>
          </a:bodyPr>
          <a:lstStyle/>
          <a:p>
            <a:r>
              <a:rPr lang="fr-FR">
                <a:solidFill>
                  <a:srgbClr val="00B050"/>
                </a:solidFill>
              </a:rPr>
              <a:t>Oui</a:t>
            </a:r>
          </a:p>
        </p:txBody>
      </p:sp>
      <p:sp>
        <p:nvSpPr>
          <p:cNvPr id="13" name="TextBox 12"/>
          <p:cNvSpPr txBox="1"/>
          <p:nvPr/>
        </p:nvSpPr>
        <p:spPr>
          <a:xfrm>
            <a:off x="1935416" y="5437168"/>
            <a:ext cx="739126" cy="582449"/>
          </a:xfrm>
          <a:prstGeom prst="rect">
            <a:avLst/>
          </a:prstGeom>
          <a:noFill/>
        </p:spPr>
        <p:txBody>
          <a:bodyPr wrap="none" rtlCol="0">
            <a:spAutoFit/>
          </a:bodyPr>
          <a:lstStyle/>
          <a:p>
            <a:r>
              <a:rPr lang="fr-FR">
                <a:solidFill>
                  <a:srgbClr val="FF0000"/>
                </a:solidFill>
              </a:rPr>
              <a:t>Non</a:t>
            </a:r>
          </a:p>
        </p:txBody>
      </p:sp>
      <p:sp>
        <p:nvSpPr>
          <p:cNvPr id="14" name="TextBox 13"/>
          <p:cNvSpPr txBox="1"/>
          <p:nvPr/>
        </p:nvSpPr>
        <p:spPr>
          <a:xfrm>
            <a:off x="1955573" y="4123245"/>
            <a:ext cx="739126" cy="582449"/>
          </a:xfrm>
          <a:prstGeom prst="rect">
            <a:avLst/>
          </a:prstGeom>
          <a:noFill/>
        </p:spPr>
        <p:txBody>
          <a:bodyPr wrap="none" rtlCol="0">
            <a:spAutoFit/>
          </a:bodyPr>
          <a:lstStyle/>
          <a:p>
            <a:r>
              <a:rPr lang="fr-FR" dirty="0">
                <a:solidFill>
                  <a:srgbClr val="FF0000"/>
                </a:solidFill>
              </a:rPr>
              <a:t>Non</a:t>
            </a:r>
          </a:p>
        </p:txBody>
      </p:sp>
      <p:cxnSp>
        <p:nvCxnSpPr>
          <p:cNvPr id="15" name="Straight Arrow Connector 14"/>
          <p:cNvCxnSpPr>
            <a:endCxn id="17" idx="1"/>
          </p:cNvCxnSpPr>
          <p:nvPr/>
        </p:nvCxnSpPr>
        <p:spPr bwMode="auto">
          <a:xfrm>
            <a:off x="4806081" y="3556135"/>
            <a:ext cx="1271158" cy="0"/>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16" name="Straight Arrow Connector 15"/>
          <p:cNvCxnSpPr>
            <a:endCxn id="20" idx="1"/>
          </p:cNvCxnSpPr>
          <p:nvPr/>
        </p:nvCxnSpPr>
        <p:spPr bwMode="auto">
          <a:xfrm>
            <a:off x="4696699" y="5075622"/>
            <a:ext cx="1380540" cy="40974"/>
          </a:xfrm>
          <a:prstGeom prst="straightConnector1">
            <a:avLst/>
          </a:prstGeom>
          <a:noFill/>
          <a:ln w="38100" cap="flat" cmpd="sng" algn="ctr">
            <a:solidFill>
              <a:schemeClr val="tx1"/>
            </a:solidFill>
            <a:prstDash val="solid"/>
            <a:round/>
            <a:headEnd type="none" w="med" len="med"/>
            <a:tailEnd type="triangle" w="lg" len="lg"/>
          </a:ln>
          <a:effectLst/>
        </p:spPr>
      </p:cxnSp>
      <p:sp>
        <p:nvSpPr>
          <p:cNvPr id="17" name="Rounded Rectangle 44"/>
          <p:cNvSpPr/>
          <p:nvPr/>
        </p:nvSpPr>
        <p:spPr>
          <a:xfrm>
            <a:off x="6077239" y="3282268"/>
            <a:ext cx="4904705" cy="547733"/>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dirty="0">
                <a:solidFill>
                  <a:srgbClr val="19325C"/>
                </a:solidFill>
              </a:rPr>
              <a:t>File </a:t>
            </a:r>
            <a:r>
              <a:rPr lang="fr-FR" dirty="0" smtClean="0">
                <a:solidFill>
                  <a:srgbClr val="19325C"/>
                </a:solidFill>
              </a:rPr>
              <a:t>d'attente </a:t>
            </a:r>
            <a:r>
              <a:rPr lang="fr-FR" dirty="0">
                <a:solidFill>
                  <a:srgbClr val="19325C"/>
                </a:solidFill>
              </a:rPr>
              <a:t>= Télévente</a:t>
            </a:r>
          </a:p>
        </p:txBody>
      </p:sp>
      <p:sp>
        <p:nvSpPr>
          <p:cNvPr id="18" name="TextBox 17"/>
          <p:cNvSpPr txBox="1"/>
          <p:nvPr/>
        </p:nvSpPr>
        <p:spPr>
          <a:xfrm>
            <a:off x="5142902" y="3160232"/>
            <a:ext cx="620176" cy="411141"/>
          </a:xfrm>
          <a:prstGeom prst="rect">
            <a:avLst/>
          </a:prstGeom>
          <a:noFill/>
        </p:spPr>
        <p:txBody>
          <a:bodyPr wrap="square" rtlCol="0">
            <a:spAutoFit/>
          </a:bodyPr>
          <a:lstStyle/>
          <a:p>
            <a:r>
              <a:rPr lang="fr-FR">
                <a:solidFill>
                  <a:srgbClr val="00B050"/>
                </a:solidFill>
              </a:rPr>
              <a:t>Oui</a:t>
            </a:r>
          </a:p>
        </p:txBody>
      </p:sp>
      <p:sp>
        <p:nvSpPr>
          <p:cNvPr id="19" name="Rounded Rectangle 48"/>
          <p:cNvSpPr/>
          <p:nvPr/>
        </p:nvSpPr>
        <p:spPr>
          <a:xfrm>
            <a:off x="533493" y="4739147"/>
            <a:ext cx="4198208" cy="547733"/>
          </a:xfrm>
          <a:prstGeom prst="roundRect">
            <a:avLst>
              <a:gd name="adj" fmla="val 10000"/>
            </a:avLst>
          </a:prstGeom>
          <a:solidFill>
            <a:srgbClr val="0070C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a:solidFill>
                  <a:schemeClr val="bg1"/>
                </a:solidFill>
              </a:rPr>
              <a:t>Source = Autre ?</a:t>
            </a:r>
          </a:p>
        </p:txBody>
      </p:sp>
      <p:sp>
        <p:nvSpPr>
          <p:cNvPr id="20" name="Rounded Rectangle 49"/>
          <p:cNvSpPr/>
          <p:nvPr/>
        </p:nvSpPr>
        <p:spPr>
          <a:xfrm>
            <a:off x="6077239" y="4842729"/>
            <a:ext cx="4904705" cy="547733"/>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spc="-20" dirty="0">
                <a:solidFill>
                  <a:srgbClr val="19325C"/>
                </a:solidFill>
              </a:rPr>
              <a:t>File </a:t>
            </a:r>
            <a:r>
              <a:rPr lang="fr-FR" spc="-20" dirty="0" smtClean="0">
                <a:solidFill>
                  <a:srgbClr val="19325C"/>
                </a:solidFill>
              </a:rPr>
              <a:t>d'attente </a:t>
            </a:r>
            <a:r>
              <a:rPr lang="fr-FR" spc="-20" dirty="0">
                <a:solidFill>
                  <a:srgbClr val="19325C"/>
                </a:solidFill>
              </a:rPr>
              <a:t>= Représentants commerciaux</a:t>
            </a:r>
          </a:p>
        </p:txBody>
      </p:sp>
      <p:sp>
        <p:nvSpPr>
          <p:cNvPr id="21" name="Rounded Rectangle 63"/>
          <p:cNvSpPr/>
          <p:nvPr/>
        </p:nvSpPr>
        <p:spPr>
          <a:xfrm>
            <a:off x="523414" y="5991659"/>
            <a:ext cx="4198208" cy="547733"/>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dirty="0"/>
              <a:t>Propriétaire de piste par défaut</a:t>
            </a:r>
          </a:p>
        </p:txBody>
      </p:sp>
      <p:cxnSp>
        <p:nvCxnSpPr>
          <p:cNvPr id="22" name="Straight Arrow Connector 21"/>
          <p:cNvCxnSpPr>
            <a:stCxn id="6" idx="2"/>
            <a:endCxn id="7" idx="0"/>
          </p:cNvCxnSpPr>
          <p:nvPr/>
        </p:nvCxnSpPr>
        <p:spPr bwMode="auto">
          <a:xfrm>
            <a:off x="2628430" y="2781854"/>
            <a:ext cx="5847" cy="704780"/>
          </a:xfrm>
          <a:prstGeom prst="straightConnector1">
            <a:avLst/>
          </a:prstGeom>
          <a:noFill/>
          <a:ln w="38100" cap="flat" cmpd="sng" algn="ctr">
            <a:solidFill>
              <a:schemeClr val="tx1"/>
            </a:solidFill>
            <a:prstDash val="solid"/>
            <a:round/>
            <a:headEnd type="none" w="med" len="med"/>
            <a:tailEnd type="triangle" w="lg" len="lg"/>
          </a:ln>
          <a:effectLst/>
        </p:spPr>
      </p:cxnSp>
      <p:grpSp>
        <p:nvGrpSpPr>
          <p:cNvPr id="31" name="Group 30"/>
          <p:cNvGrpSpPr/>
          <p:nvPr/>
        </p:nvGrpSpPr>
        <p:grpSpPr>
          <a:xfrm>
            <a:off x="4301554" y="3345429"/>
            <a:ext cx="738333" cy="808911"/>
            <a:chOff x="4230624" y="3188208"/>
            <a:chExt cx="822960" cy="822960"/>
          </a:xfrm>
        </p:grpSpPr>
        <p:sp>
          <p:nvSpPr>
            <p:cNvPr id="32" name="Rounded Rectangle 46"/>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33" name="Group 32"/>
            <p:cNvGrpSpPr/>
            <p:nvPr/>
          </p:nvGrpSpPr>
          <p:grpSpPr>
            <a:xfrm>
              <a:off x="4351592" y="3320754"/>
              <a:ext cx="570674" cy="570674"/>
              <a:chOff x="4351592" y="3288094"/>
              <a:chExt cx="570674" cy="570674"/>
            </a:xfrm>
          </p:grpSpPr>
          <p:sp>
            <p:nvSpPr>
              <p:cNvPr id="34"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5" name="Oval 34"/>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sp>
        <p:nvSpPr>
          <p:cNvPr id="44" name="Freeform 114"/>
          <p:cNvSpPr>
            <a:spLocks noChangeArrowheads="1"/>
          </p:cNvSpPr>
          <p:nvPr/>
        </p:nvSpPr>
        <p:spPr bwMode="auto">
          <a:xfrm>
            <a:off x="10607636" y="3065055"/>
            <a:ext cx="1198944" cy="1037550"/>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tx1">
              <a:lumMod val="75000"/>
              <a:lumOff val="25000"/>
            </a:schemeClr>
          </a:solidFill>
          <a:ln>
            <a:noFill/>
          </a:ln>
        </p:spPr>
        <p:txBody>
          <a:bodyPr wrap="none" anchor="ctr"/>
          <a:lstStyle/>
          <a:p>
            <a:endParaRPr lang="en-US"/>
          </a:p>
        </p:txBody>
      </p:sp>
      <p:sp>
        <p:nvSpPr>
          <p:cNvPr id="45" name="Freeform 424"/>
          <p:cNvSpPr>
            <a:spLocks noChangeArrowheads="1"/>
          </p:cNvSpPr>
          <p:nvPr/>
        </p:nvSpPr>
        <p:spPr bwMode="auto">
          <a:xfrm>
            <a:off x="10640172" y="4515247"/>
            <a:ext cx="1166408" cy="995534"/>
          </a:xfrm>
          <a:custGeom>
            <a:avLst/>
            <a:gdLst>
              <a:gd name="T0" fmla="*/ 1170420 w 727"/>
              <a:gd name="T1" fmla="*/ 70852717 h 626"/>
              <a:gd name="T2" fmla="*/ 234153 w 727"/>
              <a:gd name="T3" fmla="*/ 69693264 h 626"/>
              <a:gd name="T4" fmla="*/ 0 w 727"/>
              <a:gd name="T5" fmla="*/ 67953744 h 626"/>
              <a:gd name="T6" fmla="*/ 3628850 w 727"/>
              <a:gd name="T7" fmla="*/ 60184184 h 626"/>
              <a:gd name="T8" fmla="*/ 10417901 w 727"/>
              <a:gd name="T9" fmla="*/ 54154144 h 626"/>
              <a:gd name="T10" fmla="*/ 15217170 w 727"/>
              <a:gd name="T11" fmla="*/ 52066992 h 626"/>
              <a:gd name="T12" fmla="*/ 21186859 w 727"/>
              <a:gd name="T13" fmla="*/ 48820048 h 626"/>
              <a:gd name="T14" fmla="*/ 22240374 w 727"/>
              <a:gd name="T15" fmla="*/ 46848773 h 626"/>
              <a:gd name="T16" fmla="*/ 20250249 w 727"/>
              <a:gd name="T17" fmla="*/ 41630215 h 626"/>
              <a:gd name="T18" fmla="*/ 15685132 w 727"/>
              <a:gd name="T19" fmla="*/ 32237352 h 626"/>
              <a:gd name="T20" fmla="*/ 14983018 w 727"/>
              <a:gd name="T21" fmla="*/ 25163736 h 626"/>
              <a:gd name="T22" fmla="*/ 16621742 w 727"/>
              <a:gd name="T23" fmla="*/ 20177272 h 626"/>
              <a:gd name="T24" fmla="*/ 19899192 w 727"/>
              <a:gd name="T25" fmla="*/ 15770874 h 626"/>
              <a:gd name="T26" fmla="*/ 26922396 w 727"/>
              <a:gd name="T27" fmla="*/ 11827986 h 626"/>
              <a:gd name="T28" fmla="*/ 33360390 w 727"/>
              <a:gd name="T29" fmla="*/ 11480354 h 626"/>
              <a:gd name="T30" fmla="*/ 41086051 w 727"/>
              <a:gd name="T31" fmla="*/ 14379326 h 626"/>
              <a:gd name="T32" fmla="*/ 45182863 w 727"/>
              <a:gd name="T33" fmla="*/ 18901942 h 626"/>
              <a:gd name="T34" fmla="*/ 47055740 w 727"/>
              <a:gd name="T35" fmla="*/ 23888066 h 626"/>
              <a:gd name="T36" fmla="*/ 47289892 w 727"/>
              <a:gd name="T37" fmla="*/ 29338380 h 626"/>
              <a:gd name="T38" fmla="*/ 44129348 w 727"/>
              <a:gd name="T39" fmla="*/ 38383270 h 626"/>
              <a:gd name="T40" fmla="*/ 40500841 w 727"/>
              <a:gd name="T41" fmla="*/ 44529527 h 626"/>
              <a:gd name="T42" fmla="*/ 40149784 w 727"/>
              <a:gd name="T43" fmla="*/ 47428500 h 626"/>
              <a:gd name="T44" fmla="*/ 42958928 w 727"/>
              <a:gd name="T45" fmla="*/ 50095718 h 626"/>
              <a:gd name="T46" fmla="*/ 49631075 w 727"/>
              <a:gd name="T47" fmla="*/ 53110568 h 626"/>
              <a:gd name="T48" fmla="*/ 55718011 w 727"/>
              <a:gd name="T49" fmla="*/ 56937239 h 626"/>
              <a:gd name="T50" fmla="*/ 61102490 w 727"/>
              <a:gd name="T51" fmla="*/ 63894978 h 626"/>
              <a:gd name="T52" fmla="*/ 62623967 w 727"/>
              <a:gd name="T53" fmla="*/ 68649688 h 626"/>
              <a:gd name="T54" fmla="*/ 62156005 w 727"/>
              <a:gd name="T55" fmla="*/ 70157113 h 626"/>
              <a:gd name="T56" fmla="*/ 60165880 w 727"/>
              <a:gd name="T57" fmla="*/ 71200689 h 626"/>
              <a:gd name="T58" fmla="*/ 44480748 w 727"/>
              <a:gd name="T59" fmla="*/ 72244264 h 626"/>
              <a:gd name="T60" fmla="*/ 9013329 w 727"/>
              <a:gd name="T61" fmla="*/ 71896632 h 626"/>
              <a:gd name="T62" fmla="*/ 84630189 w 727"/>
              <a:gd name="T63" fmla="*/ 58908854 h 626"/>
              <a:gd name="T64" fmla="*/ 82757312 w 727"/>
              <a:gd name="T65" fmla="*/ 59952429 h 626"/>
              <a:gd name="T66" fmla="*/ 74329536 w 727"/>
              <a:gd name="T67" fmla="*/ 60764251 h 626"/>
              <a:gd name="T68" fmla="*/ 65316207 w 727"/>
              <a:gd name="T69" fmla="*/ 57285211 h 626"/>
              <a:gd name="T70" fmla="*/ 59346518 w 727"/>
              <a:gd name="T71" fmla="*/ 50791322 h 626"/>
              <a:gd name="T72" fmla="*/ 52791619 w 727"/>
              <a:gd name="T73" fmla="*/ 46616679 h 626"/>
              <a:gd name="T74" fmla="*/ 48460655 w 727"/>
              <a:gd name="T75" fmla="*/ 44877159 h 626"/>
              <a:gd name="T76" fmla="*/ 53259581 w 727"/>
              <a:gd name="T77" fmla="*/ 35136665 h 626"/>
              <a:gd name="T78" fmla="*/ 54898649 w 727"/>
              <a:gd name="T79" fmla="*/ 27019133 h 626"/>
              <a:gd name="T80" fmla="*/ 54313096 w 727"/>
              <a:gd name="T81" fmla="*/ 20177272 h 626"/>
              <a:gd name="T82" fmla="*/ 52089162 w 727"/>
              <a:gd name="T83" fmla="*/ 15074930 h 626"/>
              <a:gd name="T84" fmla="*/ 48109255 w 727"/>
              <a:gd name="T85" fmla="*/ 9740834 h 626"/>
              <a:gd name="T86" fmla="*/ 42842023 w 727"/>
              <a:gd name="T87" fmla="*/ 6145917 h 626"/>
              <a:gd name="T88" fmla="*/ 46236378 w 727"/>
              <a:gd name="T89" fmla="*/ 2551001 h 626"/>
              <a:gd name="T90" fmla="*/ 51972257 w 727"/>
              <a:gd name="T91" fmla="*/ 115877 h 626"/>
              <a:gd name="T92" fmla="*/ 57941946 w 727"/>
              <a:gd name="T93" fmla="*/ 463849 h 626"/>
              <a:gd name="T94" fmla="*/ 65199302 w 727"/>
              <a:gd name="T95" fmla="*/ 4406398 h 626"/>
              <a:gd name="T96" fmla="*/ 68359847 w 727"/>
              <a:gd name="T97" fmla="*/ 8929013 h 626"/>
              <a:gd name="T98" fmla="*/ 69881324 w 727"/>
              <a:gd name="T99" fmla="*/ 14031355 h 626"/>
              <a:gd name="T100" fmla="*/ 69530266 w 727"/>
              <a:gd name="T101" fmla="*/ 19481668 h 626"/>
              <a:gd name="T102" fmla="*/ 64848245 w 727"/>
              <a:gd name="T103" fmla="*/ 30381955 h 626"/>
              <a:gd name="T104" fmla="*/ 62623967 w 727"/>
              <a:gd name="T105" fmla="*/ 34788693 h 626"/>
              <a:gd name="T106" fmla="*/ 63092272 w 727"/>
              <a:gd name="T107" fmla="*/ 36875845 h 626"/>
              <a:gd name="T108" fmla="*/ 67657389 w 727"/>
              <a:gd name="T109" fmla="*/ 39774818 h 626"/>
              <a:gd name="T110" fmla="*/ 74563688 w 727"/>
              <a:gd name="T111" fmla="*/ 42905885 h 626"/>
              <a:gd name="T112" fmla="*/ 79830920 w 727"/>
              <a:gd name="T113" fmla="*/ 47080528 h 626"/>
              <a:gd name="T114" fmla="*/ 84396036 w 727"/>
              <a:gd name="T115" fmla="*/ 54617993 h 626"/>
              <a:gd name="T116" fmla="*/ 84981589 w 727"/>
              <a:gd name="T117" fmla="*/ 57864938 h 62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27" h="626">
                <a:moveTo>
                  <a:pt x="19" y="614"/>
                </a:moveTo>
                <a:lnTo>
                  <a:pt x="19" y="614"/>
                </a:lnTo>
                <a:lnTo>
                  <a:pt x="15" y="614"/>
                </a:lnTo>
                <a:lnTo>
                  <a:pt x="10" y="611"/>
                </a:lnTo>
                <a:lnTo>
                  <a:pt x="6" y="608"/>
                </a:lnTo>
                <a:lnTo>
                  <a:pt x="3" y="605"/>
                </a:lnTo>
                <a:lnTo>
                  <a:pt x="2" y="601"/>
                </a:lnTo>
                <a:lnTo>
                  <a:pt x="0" y="597"/>
                </a:lnTo>
                <a:lnTo>
                  <a:pt x="0" y="592"/>
                </a:lnTo>
                <a:lnTo>
                  <a:pt x="0" y="586"/>
                </a:lnTo>
                <a:lnTo>
                  <a:pt x="6" y="569"/>
                </a:lnTo>
                <a:lnTo>
                  <a:pt x="12" y="551"/>
                </a:lnTo>
                <a:lnTo>
                  <a:pt x="21" y="535"/>
                </a:lnTo>
                <a:lnTo>
                  <a:pt x="31" y="519"/>
                </a:lnTo>
                <a:lnTo>
                  <a:pt x="44" y="504"/>
                </a:lnTo>
                <a:lnTo>
                  <a:pt x="58" y="491"/>
                </a:lnTo>
                <a:lnTo>
                  <a:pt x="72" y="479"/>
                </a:lnTo>
                <a:lnTo>
                  <a:pt x="89" y="467"/>
                </a:lnTo>
                <a:lnTo>
                  <a:pt x="108" y="458"/>
                </a:lnTo>
                <a:lnTo>
                  <a:pt x="130" y="449"/>
                </a:lnTo>
                <a:lnTo>
                  <a:pt x="149" y="440"/>
                </a:lnTo>
                <a:lnTo>
                  <a:pt x="167" y="432"/>
                </a:lnTo>
                <a:lnTo>
                  <a:pt x="175" y="427"/>
                </a:lnTo>
                <a:lnTo>
                  <a:pt x="181" y="421"/>
                </a:lnTo>
                <a:lnTo>
                  <a:pt x="187" y="415"/>
                </a:lnTo>
                <a:lnTo>
                  <a:pt x="190" y="409"/>
                </a:lnTo>
                <a:lnTo>
                  <a:pt x="190" y="404"/>
                </a:lnTo>
                <a:lnTo>
                  <a:pt x="190" y="398"/>
                </a:lnTo>
                <a:lnTo>
                  <a:pt x="187" y="384"/>
                </a:lnTo>
                <a:lnTo>
                  <a:pt x="180" y="371"/>
                </a:lnTo>
                <a:lnTo>
                  <a:pt x="173" y="359"/>
                </a:lnTo>
                <a:lnTo>
                  <a:pt x="156" y="331"/>
                </a:lnTo>
                <a:lnTo>
                  <a:pt x="145" y="303"/>
                </a:lnTo>
                <a:lnTo>
                  <a:pt x="134" y="278"/>
                </a:lnTo>
                <a:lnTo>
                  <a:pt x="130" y="253"/>
                </a:lnTo>
                <a:lnTo>
                  <a:pt x="128" y="240"/>
                </a:lnTo>
                <a:lnTo>
                  <a:pt x="128" y="228"/>
                </a:lnTo>
                <a:lnTo>
                  <a:pt x="128" y="217"/>
                </a:lnTo>
                <a:lnTo>
                  <a:pt x="131" y="206"/>
                </a:lnTo>
                <a:lnTo>
                  <a:pt x="134" y="194"/>
                </a:lnTo>
                <a:lnTo>
                  <a:pt x="137" y="184"/>
                </a:lnTo>
                <a:lnTo>
                  <a:pt x="142" y="174"/>
                </a:lnTo>
                <a:lnTo>
                  <a:pt x="148" y="163"/>
                </a:lnTo>
                <a:lnTo>
                  <a:pt x="158" y="149"/>
                </a:lnTo>
                <a:lnTo>
                  <a:pt x="170" y="136"/>
                </a:lnTo>
                <a:lnTo>
                  <a:pt x="183" y="124"/>
                </a:lnTo>
                <a:lnTo>
                  <a:pt x="198" y="115"/>
                </a:lnTo>
                <a:lnTo>
                  <a:pt x="214" y="108"/>
                </a:lnTo>
                <a:lnTo>
                  <a:pt x="230" y="102"/>
                </a:lnTo>
                <a:lnTo>
                  <a:pt x="248" y="99"/>
                </a:lnTo>
                <a:lnTo>
                  <a:pt x="267" y="97"/>
                </a:lnTo>
                <a:lnTo>
                  <a:pt x="285" y="99"/>
                </a:lnTo>
                <a:lnTo>
                  <a:pt x="302" y="102"/>
                </a:lnTo>
                <a:lnTo>
                  <a:pt x="320" y="108"/>
                </a:lnTo>
                <a:lnTo>
                  <a:pt x="336" y="115"/>
                </a:lnTo>
                <a:lnTo>
                  <a:pt x="351" y="124"/>
                </a:lnTo>
                <a:lnTo>
                  <a:pt x="364" y="136"/>
                </a:lnTo>
                <a:lnTo>
                  <a:pt x="376" y="149"/>
                </a:lnTo>
                <a:lnTo>
                  <a:pt x="386" y="163"/>
                </a:lnTo>
                <a:lnTo>
                  <a:pt x="392" y="174"/>
                </a:lnTo>
                <a:lnTo>
                  <a:pt x="396" y="184"/>
                </a:lnTo>
                <a:lnTo>
                  <a:pt x="399" y="194"/>
                </a:lnTo>
                <a:lnTo>
                  <a:pt x="402" y="206"/>
                </a:lnTo>
                <a:lnTo>
                  <a:pt x="404" y="217"/>
                </a:lnTo>
                <a:lnTo>
                  <a:pt x="405" y="228"/>
                </a:lnTo>
                <a:lnTo>
                  <a:pt x="405" y="240"/>
                </a:lnTo>
                <a:lnTo>
                  <a:pt x="404" y="253"/>
                </a:lnTo>
                <a:lnTo>
                  <a:pt x="402" y="265"/>
                </a:lnTo>
                <a:lnTo>
                  <a:pt x="399" y="278"/>
                </a:lnTo>
                <a:lnTo>
                  <a:pt x="389" y="303"/>
                </a:lnTo>
                <a:lnTo>
                  <a:pt x="377" y="331"/>
                </a:lnTo>
                <a:lnTo>
                  <a:pt x="360" y="359"/>
                </a:lnTo>
                <a:lnTo>
                  <a:pt x="352" y="371"/>
                </a:lnTo>
                <a:lnTo>
                  <a:pt x="346" y="384"/>
                </a:lnTo>
                <a:lnTo>
                  <a:pt x="343" y="398"/>
                </a:lnTo>
                <a:lnTo>
                  <a:pt x="342" y="404"/>
                </a:lnTo>
                <a:lnTo>
                  <a:pt x="343" y="409"/>
                </a:lnTo>
                <a:lnTo>
                  <a:pt x="346" y="415"/>
                </a:lnTo>
                <a:lnTo>
                  <a:pt x="352" y="421"/>
                </a:lnTo>
                <a:lnTo>
                  <a:pt x="358" y="427"/>
                </a:lnTo>
                <a:lnTo>
                  <a:pt x="367" y="432"/>
                </a:lnTo>
                <a:lnTo>
                  <a:pt x="385" y="440"/>
                </a:lnTo>
                <a:lnTo>
                  <a:pt x="404" y="449"/>
                </a:lnTo>
                <a:lnTo>
                  <a:pt x="424" y="458"/>
                </a:lnTo>
                <a:lnTo>
                  <a:pt x="445" y="467"/>
                </a:lnTo>
                <a:lnTo>
                  <a:pt x="461" y="479"/>
                </a:lnTo>
                <a:lnTo>
                  <a:pt x="476" y="491"/>
                </a:lnTo>
                <a:lnTo>
                  <a:pt x="489" y="504"/>
                </a:lnTo>
                <a:lnTo>
                  <a:pt x="502" y="519"/>
                </a:lnTo>
                <a:lnTo>
                  <a:pt x="513" y="535"/>
                </a:lnTo>
                <a:lnTo>
                  <a:pt x="522" y="551"/>
                </a:lnTo>
                <a:lnTo>
                  <a:pt x="529" y="569"/>
                </a:lnTo>
                <a:lnTo>
                  <a:pt x="533" y="586"/>
                </a:lnTo>
                <a:lnTo>
                  <a:pt x="535" y="592"/>
                </a:lnTo>
                <a:lnTo>
                  <a:pt x="533" y="597"/>
                </a:lnTo>
                <a:lnTo>
                  <a:pt x="532" y="601"/>
                </a:lnTo>
                <a:lnTo>
                  <a:pt x="531" y="605"/>
                </a:lnTo>
                <a:lnTo>
                  <a:pt x="528" y="608"/>
                </a:lnTo>
                <a:lnTo>
                  <a:pt x="523" y="611"/>
                </a:lnTo>
                <a:lnTo>
                  <a:pt x="519" y="614"/>
                </a:lnTo>
                <a:lnTo>
                  <a:pt x="514" y="614"/>
                </a:lnTo>
                <a:lnTo>
                  <a:pt x="500" y="617"/>
                </a:lnTo>
                <a:lnTo>
                  <a:pt x="455" y="620"/>
                </a:lnTo>
                <a:lnTo>
                  <a:pt x="380" y="623"/>
                </a:lnTo>
                <a:lnTo>
                  <a:pt x="267" y="625"/>
                </a:lnTo>
                <a:lnTo>
                  <a:pt x="153" y="623"/>
                </a:lnTo>
                <a:lnTo>
                  <a:pt x="77" y="620"/>
                </a:lnTo>
                <a:lnTo>
                  <a:pt x="34" y="617"/>
                </a:lnTo>
                <a:lnTo>
                  <a:pt x="19" y="614"/>
                </a:lnTo>
                <a:close/>
                <a:moveTo>
                  <a:pt x="723" y="508"/>
                </a:moveTo>
                <a:lnTo>
                  <a:pt x="723" y="508"/>
                </a:lnTo>
                <a:lnTo>
                  <a:pt x="721" y="511"/>
                </a:lnTo>
                <a:lnTo>
                  <a:pt x="716" y="514"/>
                </a:lnTo>
                <a:lnTo>
                  <a:pt x="712" y="517"/>
                </a:lnTo>
                <a:lnTo>
                  <a:pt x="707" y="517"/>
                </a:lnTo>
                <a:lnTo>
                  <a:pt x="698" y="519"/>
                </a:lnTo>
                <a:lnTo>
                  <a:pt x="675" y="521"/>
                </a:lnTo>
                <a:lnTo>
                  <a:pt x="635" y="524"/>
                </a:lnTo>
                <a:lnTo>
                  <a:pt x="578" y="526"/>
                </a:lnTo>
                <a:lnTo>
                  <a:pt x="569" y="510"/>
                </a:lnTo>
                <a:lnTo>
                  <a:pt x="558" y="494"/>
                </a:lnTo>
                <a:lnTo>
                  <a:pt x="548" y="479"/>
                </a:lnTo>
                <a:lnTo>
                  <a:pt x="535" y="464"/>
                </a:lnTo>
                <a:lnTo>
                  <a:pt x="522" y="451"/>
                </a:lnTo>
                <a:lnTo>
                  <a:pt x="507" y="438"/>
                </a:lnTo>
                <a:lnTo>
                  <a:pt x="492" y="426"/>
                </a:lnTo>
                <a:lnTo>
                  <a:pt x="476" y="415"/>
                </a:lnTo>
                <a:lnTo>
                  <a:pt x="451" y="402"/>
                </a:lnTo>
                <a:lnTo>
                  <a:pt x="426" y="393"/>
                </a:lnTo>
                <a:lnTo>
                  <a:pt x="414" y="387"/>
                </a:lnTo>
                <a:lnTo>
                  <a:pt x="427" y="365"/>
                </a:lnTo>
                <a:lnTo>
                  <a:pt x="438" y="345"/>
                </a:lnTo>
                <a:lnTo>
                  <a:pt x="448" y="324"/>
                </a:lnTo>
                <a:lnTo>
                  <a:pt x="455" y="303"/>
                </a:lnTo>
                <a:lnTo>
                  <a:pt x="461" y="286"/>
                </a:lnTo>
                <a:lnTo>
                  <a:pt x="466" y="267"/>
                </a:lnTo>
                <a:lnTo>
                  <a:pt x="467" y="249"/>
                </a:lnTo>
                <a:lnTo>
                  <a:pt x="469" y="233"/>
                </a:lnTo>
                <a:lnTo>
                  <a:pt x="470" y="217"/>
                </a:lnTo>
                <a:lnTo>
                  <a:pt x="469" y="202"/>
                </a:lnTo>
                <a:lnTo>
                  <a:pt x="467" y="187"/>
                </a:lnTo>
                <a:lnTo>
                  <a:pt x="464" y="174"/>
                </a:lnTo>
                <a:lnTo>
                  <a:pt x="460" y="162"/>
                </a:lnTo>
                <a:lnTo>
                  <a:pt x="455" y="150"/>
                </a:lnTo>
                <a:lnTo>
                  <a:pt x="451" y="138"/>
                </a:lnTo>
                <a:lnTo>
                  <a:pt x="445" y="130"/>
                </a:lnTo>
                <a:lnTo>
                  <a:pt x="429" y="105"/>
                </a:lnTo>
                <a:lnTo>
                  <a:pt x="420" y="94"/>
                </a:lnTo>
                <a:lnTo>
                  <a:pt x="411" y="84"/>
                </a:lnTo>
                <a:lnTo>
                  <a:pt x="401" y="75"/>
                </a:lnTo>
                <a:lnTo>
                  <a:pt x="389" y="68"/>
                </a:lnTo>
                <a:lnTo>
                  <a:pt x="377" y="60"/>
                </a:lnTo>
                <a:lnTo>
                  <a:pt x="366" y="53"/>
                </a:lnTo>
                <a:lnTo>
                  <a:pt x="374" y="41"/>
                </a:lnTo>
                <a:lnTo>
                  <a:pt x="385" y="31"/>
                </a:lnTo>
                <a:lnTo>
                  <a:pt x="395" y="22"/>
                </a:lnTo>
                <a:lnTo>
                  <a:pt x="405" y="15"/>
                </a:lnTo>
                <a:lnTo>
                  <a:pt x="417" y="9"/>
                </a:lnTo>
                <a:lnTo>
                  <a:pt x="429" y="4"/>
                </a:lnTo>
                <a:lnTo>
                  <a:pt x="444" y="1"/>
                </a:lnTo>
                <a:lnTo>
                  <a:pt x="460" y="0"/>
                </a:lnTo>
                <a:lnTo>
                  <a:pt x="477" y="1"/>
                </a:lnTo>
                <a:lnTo>
                  <a:pt x="495" y="4"/>
                </a:lnTo>
                <a:lnTo>
                  <a:pt x="513" y="10"/>
                </a:lnTo>
                <a:lnTo>
                  <a:pt x="529" y="18"/>
                </a:lnTo>
                <a:lnTo>
                  <a:pt x="542" y="27"/>
                </a:lnTo>
                <a:lnTo>
                  <a:pt x="557" y="38"/>
                </a:lnTo>
                <a:lnTo>
                  <a:pt x="569" y="52"/>
                </a:lnTo>
                <a:lnTo>
                  <a:pt x="579" y="66"/>
                </a:lnTo>
                <a:lnTo>
                  <a:pt x="584" y="77"/>
                </a:lnTo>
                <a:lnTo>
                  <a:pt x="590" y="87"/>
                </a:lnTo>
                <a:lnTo>
                  <a:pt x="592" y="97"/>
                </a:lnTo>
                <a:lnTo>
                  <a:pt x="595" y="109"/>
                </a:lnTo>
                <a:lnTo>
                  <a:pt x="597" y="121"/>
                </a:lnTo>
                <a:lnTo>
                  <a:pt x="598" y="131"/>
                </a:lnTo>
                <a:lnTo>
                  <a:pt x="598" y="144"/>
                </a:lnTo>
                <a:lnTo>
                  <a:pt x="597" y="156"/>
                </a:lnTo>
                <a:lnTo>
                  <a:pt x="594" y="168"/>
                </a:lnTo>
                <a:lnTo>
                  <a:pt x="591" y="181"/>
                </a:lnTo>
                <a:lnTo>
                  <a:pt x="582" y="208"/>
                </a:lnTo>
                <a:lnTo>
                  <a:pt x="570" y="234"/>
                </a:lnTo>
                <a:lnTo>
                  <a:pt x="554" y="262"/>
                </a:lnTo>
                <a:lnTo>
                  <a:pt x="545" y="274"/>
                </a:lnTo>
                <a:lnTo>
                  <a:pt x="539" y="287"/>
                </a:lnTo>
                <a:lnTo>
                  <a:pt x="535" y="300"/>
                </a:lnTo>
                <a:lnTo>
                  <a:pt x="535" y="306"/>
                </a:lnTo>
                <a:lnTo>
                  <a:pt x="536" y="312"/>
                </a:lnTo>
                <a:lnTo>
                  <a:pt x="539" y="318"/>
                </a:lnTo>
                <a:lnTo>
                  <a:pt x="544" y="324"/>
                </a:lnTo>
                <a:lnTo>
                  <a:pt x="551" y="330"/>
                </a:lnTo>
                <a:lnTo>
                  <a:pt x="558" y="334"/>
                </a:lnTo>
                <a:lnTo>
                  <a:pt x="578" y="343"/>
                </a:lnTo>
                <a:lnTo>
                  <a:pt x="597" y="352"/>
                </a:lnTo>
                <a:lnTo>
                  <a:pt x="617" y="361"/>
                </a:lnTo>
                <a:lnTo>
                  <a:pt x="637" y="370"/>
                </a:lnTo>
                <a:lnTo>
                  <a:pt x="653" y="381"/>
                </a:lnTo>
                <a:lnTo>
                  <a:pt x="669" y="393"/>
                </a:lnTo>
                <a:lnTo>
                  <a:pt x="682" y="406"/>
                </a:lnTo>
                <a:lnTo>
                  <a:pt x="696" y="421"/>
                </a:lnTo>
                <a:lnTo>
                  <a:pt x="706" y="438"/>
                </a:lnTo>
                <a:lnTo>
                  <a:pt x="715" y="454"/>
                </a:lnTo>
                <a:lnTo>
                  <a:pt x="721" y="471"/>
                </a:lnTo>
                <a:lnTo>
                  <a:pt x="726" y="489"/>
                </a:lnTo>
                <a:lnTo>
                  <a:pt x="726" y="495"/>
                </a:lnTo>
                <a:lnTo>
                  <a:pt x="726" y="499"/>
                </a:lnTo>
                <a:lnTo>
                  <a:pt x="723" y="508"/>
                </a:lnTo>
                <a:close/>
              </a:path>
            </a:pathLst>
          </a:custGeom>
          <a:solidFill>
            <a:schemeClr val="tx1">
              <a:lumMod val="75000"/>
              <a:lumOff val="25000"/>
            </a:schemeClr>
          </a:solidFill>
          <a:ln>
            <a:noFill/>
          </a:ln>
        </p:spPr>
        <p:txBody>
          <a:bodyPr wrap="none" anchor="ctr"/>
          <a:lstStyle/>
          <a:p>
            <a:endParaRPr lang="en-US"/>
          </a:p>
        </p:txBody>
      </p:sp>
      <p:sp>
        <p:nvSpPr>
          <p:cNvPr id="46" name="Freeform 423"/>
          <p:cNvSpPr>
            <a:spLocks noChangeArrowheads="1"/>
          </p:cNvSpPr>
          <p:nvPr/>
        </p:nvSpPr>
        <p:spPr bwMode="auto">
          <a:xfrm flipH="1">
            <a:off x="3975517" y="5666232"/>
            <a:ext cx="813360" cy="843152"/>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2">
              <a:lumMod val="75000"/>
            </a:schemeClr>
          </a:solidFill>
          <a:ln>
            <a:noFill/>
          </a:ln>
        </p:spPr>
        <p:txBody>
          <a:bodyPr wrap="none" anchor="ctr"/>
          <a:lstStyle/>
          <a:p>
            <a:endParaRPr lang="en-US"/>
          </a:p>
        </p:txBody>
      </p:sp>
    </p:spTree>
    <p:extLst>
      <p:ext uri="{BB962C8B-B14F-4D97-AF65-F5344CB8AC3E}">
        <p14:creationId xmlns:p14="http://schemas.microsoft.com/office/powerpoint/2010/main" val="1286812929"/>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487</a:t>
            </a:fld>
            <a:endParaRPr lang="en-US" smtClean="0"/>
          </a:p>
        </p:txBody>
      </p:sp>
      <p:sp>
        <p:nvSpPr>
          <p:cNvPr id="3" name="Text Placeholder 2"/>
          <p:cNvSpPr>
            <a:spLocks noGrp="1"/>
          </p:cNvSpPr>
          <p:nvPr>
            <p:ph type="body" sz="quarter" idx="11"/>
          </p:nvPr>
        </p:nvSpPr>
        <p:spPr/>
        <p:txBody>
          <a:bodyPr/>
          <a:lstStyle/>
          <a:p>
            <a:r>
              <a:rPr lang="fr-FR"/>
              <a:t>Règles de workflow</a:t>
            </a:r>
          </a:p>
        </p:txBody>
      </p:sp>
      <p:sp>
        <p:nvSpPr>
          <p:cNvPr id="4" name="Text Placeholder 3"/>
          <p:cNvSpPr>
            <a:spLocks noGrp="1"/>
          </p:cNvSpPr>
          <p:nvPr>
            <p:ph type="body" sz="quarter" idx="12"/>
          </p:nvPr>
        </p:nvSpPr>
        <p:spPr>
          <a:xfrm>
            <a:off x="455733" y="1094014"/>
            <a:ext cx="10971736" cy="1390650"/>
          </a:xfrm>
        </p:spPr>
        <p:txBody>
          <a:bodyPr/>
          <a:lstStyle/>
          <a:p>
            <a:pPr marL="0" indent="0">
              <a:lnSpc>
                <a:spcPct val="100000"/>
              </a:lnSpc>
              <a:buNone/>
            </a:pPr>
            <a:r>
              <a:rPr lang="fr-FR"/>
              <a:t>Une règle de workflow déclenche des actions de workflow quand certaines conditions sont remplies. Les actions peuvent avoir lieu immédiatement, ou à une date spécifique, grâce à un déclencheur.</a:t>
            </a:r>
          </a:p>
          <a:p>
            <a:pPr>
              <a:lnSpc>
                <a:spcPct val="100000"/>
              </a:lnSpc>
            </a:pPr>
            <a:endParaRPr lang="en-US" dirty="0"/>
          </a:p>
          <a:p>
            <a:pPr>
              <a:lnSpc>
                <a:spcPct val="100000"/>
              </a:lnSpc>
            </a:pPr>
            <a:endParaRPr lang="en-IN" dirty="0"/>
          </a:p>
        </p:txBody>
      </p:sp>
      <p:grpSp>
        <p:nvGrpSpPr>
          <p:cNvPr id="5" name="Group 4"/>
          <p:cNvGrpSpPr/>
          <p:nvPr/>
        </p:nvGrpSpPr>
        <p:grpSpPr>
          <a:xfrm>
            <a:off x="824455" y="2685299"/>
            <a:ext cx="10543090" cy="3844698"/>
            <a:chOff x="824455" y="2685299"/>
            <a:chExt cx="10543090" cy="3844698"/>
          </a:xfrm>
        </p:grpSpPr>
        <p:sp>
          <p:nvSpPr>
            <p:cNvPr id="6" name="Pentagon 42"/>
            <p:cNvSpPr/>
            <p:nvPr/>
          </p:nvSpPr>
          <p:spPr>
            <a:xfrm>
              <a:off x="2822483" y="2766953"/>
              <a:ext cx="1862506" cy="723909"/>
            </a:xfrm>
            <a:prstGeom prst="homePlate">
              <a:avLst/>
            </a:prstGeom>
            <a:solidFill>
              <a:srgbClr val="19325C"/>
            </a:solidFill>
            <a:ln w="12700">
              <a:solidFill>
                <a:srgbClr val="1932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cap="none" normalizeH="0" baseline="0" noProof="0" dirty="0">
                  <a:ln>
                    <a:noFill/>
                  </a:ln>
                  <a:solidFill>
                    <a:schemeClr val="bg1"/>
                  </a:solidFill>
                  <a:uLnTx/>
                  <a:uFillTx/>
                </a:rPr>
                <a:t>Critère de </a:t>
              </a:r>
              <a:r>
                <a:rPr kumimoji="0" lang="pl-PL" sz="2000" b="1" i="0" u="none" strike="noStrike" cap="none" normalizeH="0" baseline="0" noProof="0" dirty="0" smtClean="0">
                  <a:ln>
                    <a:noFill/>
                  </a:ln>
                  <a:solidFill>
                    <a:schemeClr val="bg1"/>
                  </a:solidFill>
                  <a:uLnTx/>
                  <a:uFillTx/>
                </a:rPr>
                <a:t/>
              </a:r>
              <a:br>
                <a:rPr kumimoji="0" lang="pl-PL" sz="2000" b="1" i="0" u="none" strike="noStrike" cap="none" normalizeH="0" baseline="0" noProof="0" dirty="0" smtClean="0">
                  <a:ln>
                    <a:noFill/>
                  </a:ln>
                  <a:solidFill>
                    <a:schemeClr val="bg1"/>
                  </a:solidFill>
                  <a:uLnTx/>
                  <a:uFillTx/>
                </a:rPr>
              </a:br>
              <a:r>
                <a:rPr kumimoji="0" lang="fr-FR" sz="2000" b="1" i="0" u="none" strike="noStrike" cap="none" normalizeH="0" baseline="0" noProof="0" dirty="0" smtClean="0">
                  <a:ln>
                    <a:noFill/>
                  </a:ln>
                  <a:solidFill>
                    <a:schemeClr val="bg1"/>
                  </a:solidFill>
                  <a:uLnTx/>
                  <a:uFillTx/>
                </a:rPr>
                <a:t>la </a:t>
              </a:r>
              <a:r>
                <a:rPr kumimoji="0" lang="fr-FR" sz="2000" b="1" i="0" u="none" strike="noStrike" cap="none" normalizeH="0" baseline="0" noProof="0" dirty="0">
                  <a:ln>
                    <a:noFill/>
                  </a:ln>
                  <a:solidFill>
                    <a:schemeClr val="bg1"/>
                  </a:solidFill>
                  <a:uLnTx/>
                  <a:uFillTx/>
                </a:rPr>
                <a:t>règle</a:t>
              </a:r>
            </a:p>
          </p:txBody>
        </p:sp>
        <p:sp>
          <p:nvSpPr>
            <p:cNvPr id="7" name="Chevron 45"/>
            <p:cNvSpPr/>
            <p:nvPr/>
          </p:nvSpPr>
          <p:spPr>
            <a:xfrm>
              <a:off x="6892433" y="2766953"/>
              <a:ext cx="2434448" cy="723909"/>
            </a:xfrm>
            <a:prstGeom prst="chevron">
              <a:avLst/>
            </a:prstGeom>
            <a:solidFill>
              <a:srgbClr val="19325C"/>
            </a:solidFill>
            <a:ln w="12700">
              <a:solidFill>
                <a:srgbClr val="1932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cap="none" spc="-20" normalizeH="0" noProof="0" dirty="0">
                  <a:ln>
                    <a:noFill/>
                  </a:ln>
                  <a:solidFill>
                    <a:schemeClr val="bg1"/>
                  </a:solidFill>
                  <a:uLnTx/>
                  <a:uFillTx/>
                </a:rPr>
                <a:t>Déclencheurs temporels</a:t>
              </a:r>
            </a:p>
          </p:txBody>
        </p:sp>
        <p:sp>
          <p:nvSpPr>
            <p:cNvPr id="8" name="Pentagon 46"/>
            <p:cNvSpPr/>
            <p:nvPr/>
          </p:nvSpPr>
          <p:spPr>
            <a:xfrm>
              <a:off x="824455" y="2748889"/>
              <a:ext cx="1890643" cy="723909"/>
            </a:xfrm>
            <a:prstGeom prst="homePlate">
              <a:avLst/>
            </a:prstGeom>
            <a:solidFill>
              <a:srgbClr val="19325C"/>
            </a:solidFill>
            <a:ln w="12700">
              <a:solidFill>
                <a:srgbClr val="1932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cap="none" normalizeH="0" baseline="0" noProof="0" dirty="0">
                  <a:ln>
                    <a:noFill/>
                  </a:ln>
                  <a:solidFill>
                    <a:schemeClr val="bg1"/>
                  </a:solidFill>
                  <a:uLnTx/>
                  <a:uFillTx/>
                </a:rPr>
                <a:t>Critère</a:t>
              </a:r>
              <a:br>
                <a:rPr kumimoji="0" lang="fr-FR" sz="2000" b="1" i="0" u="none" strike="noStrike" cap="none" normalizeH="0" baseline="0" noProof="0" dirty="0">
                  <a:ln>
                    <a:noFill/>
                  </a:ln>
                  <a:solidFill>
                    <a:schemeClr val="bg1"/>
                  </a:solidFill>
                  <a:uLnTx/>
                  <a:uFillTx/>
                </a:rPr>
              </a:br>
              <a:r>
                <a:rPr kumimoji="0" lang="fr-FR" sz="2000" b="1" i="0" u="none" strike="noStrike" cap="none" normalizeH="0" baseline="0" noProof="0" dirty="0" smtClean="0">
                  <a:ln>
                    <a:noFill/>
                  </a:ln>
                  <a:solidFill>
                    <a:schemeClr val="bg1"/>
                  </a:solidFill>
                  <a:uLnTx/>
                  <a:uFillTx/>
                </a:rPr>
                <a:t>d'évaluation</a:t>
              </a:r>
              <a:endParaRPr kumimoji="0" lang="fr-FR" sz="2000" b="1" i="0" u="none" strike="noStrike" cap="none" normalizeH="0" baseline="0" noProof="0" dirty="0">
                <a:ln>
                  <a:noFill/>
                </a:ln>
                <a:solidFill>
                  <a:schemeClr val="bg1"/>
                </a:solidFill>
                <a:uLnTx/>
                <a:uFillTx/>
              </a:endParaRPr>
            </a:p>
          </p:txBody>
        </p:sp>
        <p:grpSp>
          <p:nvGrpSpPr>
            <p:cNvPr id="9" name="Group 12"/>
            <p:cNvGrpSpPr/>
            <p:nvPr/>
          </p:nvGrpSpPr>
          <p:grpSpPr>
            <a:xfrm>
              <a:off x="4941833" y="2685299"/>
              <a:ext cx="1677543" cy="882028"/>
              <a:chOff x="954" y="2330"/>
              <a:chExt cx="1952621" cy="1114127"/>
            </a:xfrm>
            <a:solidFill>
              <a:srgbClr val="0070C0"/>
            </a:solidFill>
            <a:effectLst>
              <a:outerShdw blurRad="50800" dist="38100" dir="2700000" algn="tl" rotWithShape="0">
                <a:prstClr val="black">
                  <a:alpha val="40000"/>
                </a:prstClr>
              </a:outerShdw>
            </a:effectLst>
          </p:grpSpPr>
          <p:sp>
            <p:nvSpPr>
              <p:cNvPr id="21" name="Rounded Rectangle 48"/>
              <p:cNvSpPr/>
              <p:nvPr/>
            </p:nvSpPr>
            <p:spPr>
              <a:xfrm>
                <a:off x="954" y="2330"/>
                <a:ext cx="1952621" cy="1114127"/>
              </a:xfrm>
              <a:prstGeom prst="roundRect">
                <a:avLst>
                  <a:gd name="adj" fmla="val 10000"/>
                </a:avLst>
              </a:prstGeom>
              <a:solidFill>
                <a:srgbClr val="19325C"/>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ounded Rectangle 4"/>
              <p:cNvSpPr/>
              <p:nvPr/>
            </p:nvSpPr>
            <p:spPr>
              <a:xfrm>
                <a:off x="24182" y="15421"/>
                <a:ext cx="1887356" cy="1048863"/>
              </a:xfrm>
              <a:prstGeom prst="rect">
                <a:avLst/>
              </a:prstGeom>
              <a:solidFill>
                <a:srgbClr val="19325C"/>
              </a:solidFill>
              <a:ln>
                <a:solidFill>
                  <a:srgbClr val="19325C"/>
                </a:solid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fr-FR" sz="2000" b="1" i="0" u="none" strike="noStrike" cap="none" normalizeH="0" baseline="0" noProof="0">
                    <a:ln>
                      <a:noFill/>
                    </a:ln>
                    <a:solidFill>
                      <a:schemeClr val="bg1"/>
                    </a:solidFill>
                    <a:uLnTx/>
                    <a:uFillTx/>
                  </a:rPr>
                  <a:t>Actions</a:t>
                </a:r>
              </a:p>
            </p:txBody>
          </p:sp>
        </p:grpSp>
        <p:grpSp>
          <p:nvGrpSpPr>
            <p:cNvPr id="10" name="Group 30"/>
            <p:cNvGrpSpPr/>
            <p:nvPr/>
          </p:nvGrpSpPr>
          <p:grpSpPr>
            <a:xfrm>
              <a:off x="9568753" y="2695807"/>
              <a:ext cx="1677543" cy="882028"/>
              <a:chOff x="954" y="2330"/>
              <a:chExt cx="1952621" cy="1114127"/>
            </a:xfrm>
            <a:solidFill>
              <a:srgbClr val="0070C0"/>
            </a:solidFill>
            <a:effectLst>
              <a:outerShdw blurRad="50800" dist="38100" dir="2700000" algn="tl" rotWithShape="0">
                <a:prstClr val="black">
                  <a:alpha val="40000"/>
                </a:prstClr>
              </a:outerShdw>
            </a:effectLst>
          </p:grpSpPr>
          <p:sp>
            <p:nvSpPr>
              <p:cNvPr id="19" name="Rounded Rectangle 63"/>
              <p:cNvSpPr/>
              <p:nvPr/>
            </p:nvSpPr>
            <p:spPr>
              <a:xfrm>
                <a:off x="954" y="2330"/>
                <a:ext cx="1952621" cy="1114127"/>
              </a:xfrm>
              <a:prstGeom prst="roundRect">
                <a:avLst>
                  <a:gd name="adj" fmla="val 10000"/>
                </a:avLst>
              </a:prstGeom>
              <a:solidFill>
                <a:srgbClr val="19325C"/>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ounded Rectangle 4"/>
              <p:cNvSpPr/>
              <p:nvPr/>
            </p:nvSpPr>
            <p:spPr>
              <a:xfrm>
                <a:off x="954" y="15673"/>
                <a:ext cx="1887358" cy="1048863"/>
              </a:xfrm>
              <a:prstGeom prst="rect">
                <a:avLst/>
              </a:prstGeom>
              <a:solidFill>
                <a:srgbClr val="19325C"/>
              </a:solidFill>
              <a:ln>
                <a:solidFill>
                  <a:srgbClr val="19325C"/>
                </a:solid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fr-FR" sz="2000" b="1" i="0" u="none" strike="noStrike" cap="none" normalizeH="0" baseline="0" noProof="0">
                    <a:ln>
                      <a:noFill/>
                    </a:ln>
                    <a:solidFill>
                      <a:schemeClr val="bg1"/>
                    </a:solidFill>
                    <a:uLnTx/>
                    <a:uFillTx/>
                  </a:rPr>
                  <a:t>Actions</a:t>
                </a:r>
              </a:p>
            </p:txBody>
          </p:sp>
        </p:grpSp>
        <p:sp>
          <p:nvSpPr>
            <p:cNvPr id="11" name="Rounded Rectangle 66"/>
            <p:cNvSpPr/>
            <p:nvPr/>
          </p:nvSpPr>
          <p:spPr>
            <a:xfrm>
              <a:off x="9447503" y="3772571"/>
              <a:ext cx="1920042" cy="490434"/>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t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rPr>
                <a:t>Tâche(s)</a:t>
              </a:r>
            </a:p>
          </p:txBody>
        </p:sp>
        <p:sp>
          <p:nvSpPr>
            <p:cNvPr id="12" name="Rounded Rectangle 69"/>
            <p:cNvSpPr/>
            <p:nvPr/>
          </p:nvSpPr>
          <p:spPr>
            <a:xfrm>
              <a:off x="9448063" y="4352855"/>
              <a:ext cx="1918922" cy="630790"/>
            </a:xfrm>
            <a:prstGeom prst="roundRect">
              <a:avLst>
                <a:gd name="adj" fmla="val 10000"/>
              </a:avLst>
            </a:prstGeom>
            <a:solidFill>
              <a:srgbClr val="00B050"/>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t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rPr>
                <a:t>Alerte(s) par e-mail</a:t>
              </a:r>
            </a:p>
          </p:txBody>
        </p:sp>
        <p:sp>
          <p:nvSpPr>
            <p:cNvPr id="13" name="Rounded Rectangle 72"/>
            <p:cNvSpPr/>
            <p:nvPr/>
          </p:nvSpPr>
          <p:spPr>
            <a:xfrm>
              <a:off x="9426243" y="5079130"/>
              <a:ext cx="1918922" cy="676658"/>
            </a:xfrm>
            <a:prstGeom prst="roundRect">
              <a:avLst>
                <a:gd name="adj" fmla="val 10000"/>
              </a:avLst>
            </a:prstGeom>
            <a:solidFill>
              <a:srgbClr val="93C029"/>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t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rPr>
                <a:t>Mise(s) à jour des champs</a:t>
              </a:r>
            </a:p>
          </p:txBody>
        </p:sp>
        <p:sp>
          <p:nvSpPr>
            <p:cNvPr id="14" name="Rounded Rectangle 75"/>
            <p:cNvSpPr/>
            <p:nvPr/>
          </p:nvSpPr>
          <p:spPr>
            <a:xfrm>
              <a:off x="9447503" y="5851273"/>
              <a:ext cx="1897662" cy="678724"/>
            </a:xfrm>
            <a:prstGeom prst="roundRect">
              <a:avLst>
                <a:gd name="adj" fmla="val 10000"/>
              </a:avLst>
            </a:prstGeom>
            <a:solidFill>
              <a:srgbClr val="FFC000"/>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t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a:ln>
                    <a:noFill/>
                  </a:ln>
                  <a:solidFill>
                    <a:srgbClr val="19325C"/>
                  </a:solidFill>
                  <a:uLnTx/>
                  <a:uFillTx/>
                </a:rPr>
                <a:t>Message(s) sortant(s)</a:t>
              </a:r>
            </a:p>
          </p:txBody>
        </p:sp>
        <p:sp>
          <p:nvSpPr>
            <p:cNvPr id="15" name="Rounded Rectangle 66"/>
            <p:cNvSpPr/>
            <p:nvPr/>
          </p:nvSpPr>
          <p:spPr>
            <a:xfrm>
              <a:off x="4820583" y="3772571"/>
              <a:ext cx="1920042" cy="490434"/>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t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rPr>
                <a:t>Tâche(s)</a:t>
              </a:r>
            </a:p>
          </p:txBody>
        </p:sp>
        <p:sp>
          <p:nvSpPr>
            <p:cNvPr id="16" name="Rounded Rectangle 69"/>
            <p:cNvSpPr/>
            <p:nvPr/>
          </p:nvSpPr>
          <p:spPr>
            <a:xfrm>
              <a:off x="4821143" y="4352855"/>
              <a:ext cx="1918922" cy="630790"/>
            </a:xfrm>
            <a:prstGeom prst="roundRect">
              <a:avLst>
                <a:gd name="adj" fmla="val 10000"/>
              </a:avLst>
            </a:prstGeom>
            <a:solidFill>
              <a:srgbClr val="00B050"/>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t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rPr>
                <a:t>Alerte(s) par e-mail</a:t>
              </a:r>
            </a:p>
          </p:txBody>
        </p:sp>
        <p:sp>
          <p:nvSpPr>
            <p:cNvPr id="17" name="Rounded Rectangle 72"/>
            <p:cNvSpPr/>
            <p:nvPr/>
          </p:nvSpPr>
          <p:spPr>
            <a:xfrm>
              <a:off x="4810513" y="5079130"/>
              <a:ext cx="1918922" cy="676658"/>
            </a:xfrm>
            <a:prstGeom prst="roundRect">
              <a:avLst>
                <a:gd name="adj" fmla="val 10000"/>
              </a:avLst>
            </a:prstGeom>
            <a:solidFill>
              <a:srgbClr val="93C029"/>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t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rPr>
                <a:t>Mise(s) à jour des champs</a:t>
              </a:r>
            </a:p>
          </p:txBody>
        </p:sp>
        <p:sp>
          <p:nvSpPr>
            <p:cNvPr id="18" name="Rounded Rectangle 75"/>
            <p:cNvSpPr/>
            <p:nvPr/>
          </p:nvSpPr>
          <p:spPr>
            <a:xfrm>
              <a:off x="4820583" y="5851273"/>
              <a:ext cx="1897662" cy="678724"/>
            </a:xfrm>
            <a:prstGeom prst="roundRect">
              <a:avLst>
                <a:gd name="adj" fmla="val 10000"/>
              </a:avLst>
            </a:prstGeom>
            <a:solidFill>
              <a:srgbClr val="FFC000"/>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t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rPr>
                <a:t>Message(s) sortant(s)</a:t>
              </a:r>
            </a:p>
          </p:txBody>
        </p:sp>
      </p:grpSp>
    </p:spTree>
    <p:extLst>
      <p:ext uri="{BB962C8B-B14F-4D97-AF65-F5344CB8AC3E}">
        <p14:creationId xmlns:p14="http://schemas.microsoft.com/office/powerpoint/2010/main" val="133439280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488</a:t>
            </a:fld>
            <a:endParaRPr lang="en-US" smtClean="0"/>
          </a:p>
        </p:txBody>
      </p:sp>
      <p:sp>
        <p:nvSpPr>
          <p:cNvPr id="3" name="Text Placeholder 2"/>
          <p:cNvSpPr>
            <a:spLocks noGrp="1"/>
          </p:cNvSpPr>
          <p:nvPr>
            <p:ph type="body" sz="quarter" idx="11"/>
          </p:nvPr>
        </p:nvSpPr>
        <p:spPr/>
        <p:txBody>
          <a:bodyPr/>
          <a:lstStyle/>
          <a:p>
            <a:r>
              <a:rPr lang="fr-FR" dirty="0"/>
              <a:t>Comparaison du Data Loader et des assistants </a:t>
            </a:r>
            <a:r>
              <a:rPr lang="fr-FR" dirty="0" smtClean="0"/>
              <a:t>d'importation</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2143206753"/>
              </p:ext>
            </p:extLst>
          </p:nvPr>
        </p:nvGraphicFramePr>
        <p:xfrm>
          <a:off x="274318" y="1036682"/>
          <a:ext cx="11590022" cy="5656495"/>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5212082">
                  <a:extLst>
                    <a:ext uri="{9D8B030D-6E8A-4147-A177-3AD203B41FA5}">
                      <a16:colId xmlns:a16="http://schemas.microsoft.com/office/drawing/2014/main" xmlns="" val="20000"/>
                    </a:ext>
                  </a:extLst>
                </a:gridCol>
                <a:gridCol w="4049486">
                  <a:extLst>
                    <a:ext uri="{9D8B030D-6E8A-4147-A177-3AD203B41FA5}">
                      <a16:colId xmlns:a16="http://schemas.microsoft.com/office/drawing/2014/main" xmlns="" val="20001"/>
                    </a:ext>
                  </a:extLst>
                </a:gridCol>
                <a:gridCol w="2328454">
                  <a:extLst>
                    <a:ext uri="{9D8B030D-6E8A-4147-A177-3AD203B41FA5}">
                      <a16:colId xmlns:a16="http://schemas.microsoft.com/office/drawing/2014/main" xmlns="" val="20002"/>
                    </a:ext>
                  </a:extLst>
                </a:gridCol>
              </a:tblGrid>
              <a:tr h="457119">
                <a:tc>
                  <a:txBody>
                    <a:bodyPr/>
                    <a:lstStyle/>
                    <a:p>
                      <a:pPr algn="l"/>
                      <a:r>
                        <a:rPr lang="fr-FR" sz="2400" dirty="0"/>
                        <a:t>Si vous souhaitez</a:t>
                      </a:r>
                      <a:r>
                        <a:rPr lang="fr-FR" sz="2400" baseline="0" dirty="0"/>
                        <a:t> . . .</a:t>
                      </a:r>
                    </a:p>
                  </a:txBody>
                  <a:tcPr marL="78422" marR="78422" marT="39211" marB="39211" anchor="b">
                    <a:solidFill>
                      <a:srgbClr val="0065B0"/>
                    </a:solidFill>
                  </a:tcPr>
                </a:tc>
                <a:tc>
                  <a:txBody>
                    <a:bodyPr/>
                    <a:lstStyle/>
                    <a:p>
                      <a:pPr algn="ctr"/>
                      <a:r>
                        <a:rPr lang="fr-FR" sz="2400" dirty="0"/>
                        <a:t>Assistants </a:t>
                      </a:r>
                      <a:r>
                        <a:rPr lang="fr-FR" sz="2400" dirty="0" smtClean="0"/>
                        <a:t>d'importation</a:t>
                      </a:r>
                      <a:endParaRPr lang="fr-FR" sz="2400" dirty="0"/>
                    </a:p>
                  </a:txBody>
                  <a:tcPr marL="78422" marR="78422" marT="39211" marB="39211" anchor="b">
                    <a:solidFill>
                      <a:srgbClr val="0065B0"/>
                    </a:solidFill>
                  </a:tcPr>
                </a:tc>
                <a:tc>
                  <a:txBody>
                    <a:bodyPr/>
                    <a:lstStyle/>
                    <a:p>
                      <a:pPr algn="ctr"/>
                      <a:r>
                        <a:rPr lang="fr-FR" sz="2400"/>
                        <a:t>Data Loader</a:t>
                      </a:r>
                    </a:p>
                  </a:txBody>
                  <a:tcPr marL="78422" marR="78422" marT="39211" marB="39211" anchor="b">
                    <a:solidFill>
                      <a:srgbClr val="0065B0"/>
                    </a:solidFill>
                  </a:tcPr>
                </a:tc>
                <a:extLst>
                  <a:ext uri="{0D108BD9-81ED-4DB2-BD59-A6C34878D82A}">
                    <a16:rowId xmlns:a16="http://schemas.microsoft.com/office/drawing/2014/main" xmlns="" val="10000"/>
                  </a:ext>
                </a:extLst>
              </a:tr>
              <a:tr h="436730">
                <a:tc>
                  <a:txBody>
                    <a:bodyPr/>
                    <a:lstStyle/>
                    <a:p>
                      <a:r>
                        <a:rPr lang="fr-FR" sz="2000" spc="-20" dirty="0">
                          <a:solidFill>
                            <a:srgbClr val="19325C"/>
                          </a:solidFill>
                        </a:rPr>
                        <a:t>Importer moins de 50 000 enregistrements.</a:t>
                      </a:r>
                    </a:p>
                  </a:txBody>
                  <a:tcPr marL="78422" marR="0" marT="39211" marB="39211" anchor="ctr"/>
                </a:tc>
                <a:tc>
                  <a:txBody>
                    <a:bodyPr/>
                    <a:lstStyle/>
                    <a:p>
                      <a:pPr algn="ctr"/>
                      <a:r>
                        <a:rPr lang="fr-FR" sz="3200" dirty="0">
                          <a:solidFill>
                            <a:srgbClr val="009644"/>
                          </a:solidFill>
                          <a:sym typeface="Wingdings"/>
                        </a:rPr>
                        <a:t></a:t>
                      </a:r>
                    </a:p>
                  </a:txBody>
                  <a:tcPr marL="78422" marR="78422" marT="39211" marB="39211" anchor="ctr"/>
                </a:tc>
                <a:tc>
                  <a:txBody>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lang="fr-FR" sz="3200" dirty="0">
                          <a:solidFill>
                            <a:srgbClr val="009644"/>
                          </a:solidFill>
                          <a:latin typeface="+mn-lt"/>
                          <a:ea typeface="+mn-ea"/>
                          <a:cs typeface="+mn-cs"/>
                          <a:sym typeface="Wingdings"/>
                        </a:rPr>
                        <a:t></a:t>
                      </a:r>
                    </a:p>
                  </a:txBody>
                  <a:tcPr marL="78422" marR="78422" marT="39211" marB="39211" anchor="ctr"/>
                </a:tc>
                <a:extLst>
                  <a:ext uri="{0D108BD9-81ED-4DB2-BD59-A6C34878D82A}">
                    <a16:rowId xmlns:a16="http://schemas.microsoft.com/office/drawing/2014/main" xmlns="" val="10001"/>
                  </a:ext>
                </a:extLst>
              </a:tr>
              <a:tr h="530788">
                <a:tc>
                  <a:txBody>
                    <a:bodyPr/>
                    <a:lstStyle/>
                    <a:p>
                      <a:r>
                        <a:rPr lang="fr-FR" sz="2000" spc="-20" dirty="0">
                          <a:solidFill>
                            <a:srgbClr val="19325C"/>
                          </a:solidFill>
                        </a:rPr>
                        <a:t>Empêcher les </a:t>
                      </a:r>
                      <a:r>
                        <a:rPr lang="fr-FR" sz="2000" spc="-20" baseline="0" dirty="0">
                          <a:solidFill>
                            <a:srgbClr val="19325C"/>
                          </a:solidFill>
                        </a:rPr>
                        <a:t>doublons lorsque vous importez de nouveaux enregistrements.</a:t>
                      </a:r>
                    </a:p>
                  </a:txBody>
                  <a:tcPr marL="78422" marR="0" marT="39211" marB="39211" anchor="ctr"/>
                </a:tc>
                <a:tc>
                  <a:txBody>
                    <a:bodyPr/>
                    <a:lstStyle/>
                    <a:p>
                      <a:pPr algn="ctr"/>
                      <a:r>
                        <a:rPr lang="fr-FR" sz="3600" dirty="0">
                          <a:solidFill>
                            <a:srgbClr val="009644"/>
                          </a:solidFill>
                          <a:sym typeface="Wingdings"/>
                        </a:rPr>
                        <a:t></a:t>
                      </a:r>
                    </a:p>
                  </a:txBody>
                  <a:tcPr marL="78422" marR="78422" marT="39211" marB="39211" anchor="ctr"/>
                </a:tc>
                <a:tc>
                  <a:txBody>
                    <a:bodyPr/>
                    <a:lstStyle/>
                    <a:p>
                      <a:pPr algn="l" rtl="0"/>
                      <a:endParaRPr lang="en-US" sz="1600" dirty="0">
                        <a:solidFill>
                          <a:srgbClr val="009644"/>
                        </a:solidFill>
                        <a:effectLst/>
                      </a:endParaRPr>
                    </a:p>
                  </a:txBody>
                  <a:tcPr marL="78422" marR="78422" marT="39211" marB="39211" anchor="ctr"/>
                </a:tc>
                <a:extLst>
                  <a:ext uri="{0D108BD9-81ED-4DB2-BD59-A6C34878D82A}">
                    <a16:rowId xmlns:a16="http://schemas.microsoft.com/office/drawing/2014/main" xmlns="" val="10002"/>
                  </a:ext>
                </a:extLst>
              </a:tr>
              <a:tr h="530788">
                <a:tc>
                  <a:txBody>
                    <a:bodyPr/>
                    <a:lstStyle/>
                    <a:p>
                      <a:r>
                        <a:rPr lang="fr-FR" sz="2000" dirty="0">
                          <a:solidFill>
                            <a:srgbClr val="19325C"/>
                          </a:solidFill>
                        </a:rPr>
                        <a:t>Choisir si déclencher ou non les règles de workflow.</a:t>
                      </a:r>
                    </a:p>
                  </a:txBody>
                  <a:tcPr marL="78422" marR="0" marT="39211" marB="39211" anchor="ctr"/>
                </a:tc>
                <a:tc>
                  <a:txBody>
                    <a:bodyPr/>
                    <a:lstStyle/>
                    <a:p>
                      <a:pPr algn="ctr"/>
                      <a:r>
                        <a:rPr lang="fr-FR" sz="3600">
                          <a:solidFill>
                            <a:srgbClr val="009644"/>
                          </a:solidFill>
                          <a:sym typeface="Wingdings"/>
                        </a:rPr>
                        <a:t></a:t>
                      </a:r>
                    </a:p>
                  </a:txBody>
                  <a:tcPr marL="78422" marR="78422" marT="39211" marB="39211" anchor="ctr"/>
                </a:tc>
                <a:tc>
                  <a:txBody>
                    <a:bodyPr/>
                    <a:lstStyle/>
                    <a:p>
                      <a:pPr algn="l" rtl="0"/>
                      <a:endParaRPr lang="en-US" sz="1600" dirty="0">
                        <a:solidFill>
                          <a:srgbClr val="009644"/>
                        </a:solidFill>
                        <a:effectLst/>
                      </a:endParaRPr>
                    </a:p>
                  </a:txBody>
                  <a:tcPr marL="78422" marR="78422" marT="39211" marB="39211" anchor="ctr"/>
                </a:tc>
                <a:extLst>
                  <a:ext uri="{0D108BD9-81ED-4DB2-BD59-A6C34878D82A}">
                    <a16:rowId xmlns:a16="http://schemas.microsoft.com/office/drawing/2014/main" xmlns="" val="10003"/>
                  </a:ext>
                </a:extLst>
              </a:tr>
              <a:tr h="483759">
                <a:tc>
                  <a:txBody>
                    <a:bodyPr/>
                    <a:lstStyle/>
                    <a:p>
                      <a:r>
                        <a:rPr lang="fr-FR" sz="2000" spc="-20" dirty="0">
                          <a:solidFill>
                            <a:srgbClr val="19325C"/>
                          </a:solidFill>
                        </a:rPr>
                        <a:t>Charger </a:t>
                      </a:r>
                      <a:r>
                        <a:rPr lang="fr-FR" sz="2000" spc="-20" baseline="0" dirty="0" smtClean="0">
                          <a:solidFill>
                            <a:srgbClr val="19325C"/>
                          </a:solidFill>
                        </a:rPr>
                        <a:t>jusqu'à </a:t>
                      </a:r>
                      <a:r>
                        <a:rPr lang="fr-FR" sz="2000" spc="-20" baseline="0" dirty="0">
                          <a:solidFill>
                            <a:srgbClr val="19325C"/>
                          </a:solidFill>
                        </a:rPr>
                        <a:t>5 000 000 enregistrements.</a:t>
                      </a:r>
                    </a:p>
                  </a:txBody>
                  <a:tcPr marL="78422" marR="0" marT="39211" marB="39211" anchor="ctr"/>
                </a:tc>
                <a:tc>
                  <a:txBody>
                    <a:bodyPr/>
                    <a:lstStyle/>
                    <a:p>
                      <a:pPr algn="l" rtl="0"/>
                      <a:endParaRPr lang="en-US" sz="1600" dirty="0">
                        <a:solidFill>
                          <a:srgbClr val="009644"/>
                        </a:solidFill>
                        <a:effectLst/>
                      </a:endParaRPr>
                    </a:p>
                  </a:txBody>
                  <a:tcPr marL="78422" marR="78422" marT="39211" marB="39211"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3600">
                          <a:solidFill>
                            <a:srgbClr val="009644"/>
                          </a:solidFill>
                          <a:sym typeface="Wingdings"/>
                        </a:rPr>
                        <a:t></a:t>
                      </a:r>
                    </a:p>
                  </a:txBody>
                  <a:tcPr marL="78422" marR="78422" marT="39211" marB="39211" anchor="ctr"/>
                </a:tc>
                <a:extLst>
                  <a:ext uri="{0D108BD9-81ED-4DB2-BD59-A6C34878D82A}">
                    <a16:rowId xmlns:a16="http://schemas.microsoft.com/office/drawing/2014/main" xmlns="" val="10004"/>
                  </a:ext>
                </a:extLst>
              </a:tr>
              <a:tr h="530788">
                <a:tc>
                  <a:txBody>
                    <a:bodyPr/>
                    <a:lstStyle/>
                    <a:p>
                      <a:r>
                        <a:rPr lang="fr-FR" sz="2000" dirty="0">
                          <a:solidFill>
                            <a:srgbClr val="19325C"/>
                          </a:solidFill>
                        </a:rPr>
                        <a:t>Charger des objets</a:t>
                      </a:r>
                      <a:r>
                        <a:rPr lang="fr-FR" sz="2000" baseline="0" dirty="0">
                          <a:solidFill>
                            <a:srgbClr val="19325C"/>
                          </a:solidFill>
                        </a:rPr>
                        <a:t> comme des produits </a:t>
                      </a:r>
                      <a:r>
                        <a:rPr lang="pl-PL" sz="2000" baseline="0" dirty="0" smtClean="0">
                          <a:solidFill>
                            <a:srgbClr val="19325C"/>
                          </a:solidFill>
                        </a:rPr>
                        <a:t/>
                      </a:r>
                      <a:br>
                        <a:rPr lang="pl-PL" sz="2000" baseline="0" dirty="0" smtClean="0">
                          <a:solidFill>
                            <a:srgbClr val="19325C"/>
                          </a:solidFill>
                        </a:rPr>
                      </a:br>
                      <a:r>
                        <a:rPr lang="fr-FR" sz="2000" baseline="0" dirty="0" smtClean="0">
                          <a:solidFill>
                            <a:srgbClr val="19325C"/>
                          </a:solidFill>
                        </a:rPr>
                        <a:t>ou </a:t>
                      </a:r>
                      <a:r>
                        <a:rPr lang="fr-FR" sz="2000" baseline="0" dirty="0">
                          <a:solidFill>
                            <a:srgbClr val="19325C"/>
                          </a:solidFill>
                        </a:rPr>
                        <a:t>des opportunités.</a:t>
                      </a:r>
                    </a:p>
                  </a:txBody>
                  <a:tcPr marL="78422" marR="0" marT="39211" marB="39211" anchor="ctr"/>
                </a:tc>
                <a:tc>
                  <a:txBody>
                    <a:bodyPr/>
                    <a:lstStyle/>
                    <a:p>
                      <a:pPr algn="l" rtl="0"/>
                      <a:endParaRPr lang="en-US" sz="1600" dirty="0">
                        <a:solidFill>
                          <a:srgbClr val="009644"/>
                        </a:solidFill>
                        <a:effectLst/>
                      </a:endParaRPr>
                    </a:p>
                  </a:txBody>
                  <a:tcPr marL="78422" marR="78422" marT="39211" marB="39211" anchor="ctr"/>
                </a:tc>
                <a:tc>
                  <a:txBody>
                    <a:bodyPr/>
                    <a:lstStyle/>
                    <a:p>
                      <a:pPr algn="ctr"/>
                      <a:r>
                        <a:rPr lang="fr-FR" sz="3600">
                          <a:solidFill>
                            <a:srgbClr val="009644"/>
                          </a:solidFill>
                          <a:sym typeface="Wingdings"/>
                        </a:rPr>
                        <a:t></a:t>
                      </a:r>
                    </a:p>
                  </a:txBody>
                  <a:tcPr marL="78422" marR="78422" marT="39211" marB="39211" anchor="ctr"/>
                </a:tc>
                <a:extLst>
                  <a:ext uri="{0D108BD9-81ED-4DB2-BD59-A6C34878D82A}">
                    <a16:rowId xmlns:a16="http://schemas.microsoft.com/office/drawing/2014/main" xmlns="" val="10005"/>
                  </a:ext>
                </a:extLst>
              </a:tr>
              <a:tr h="483759">
                <a:tc>
                  <a:txBody>
                    <a:bodyPr/>
                    <a:lstStyle/>
                    <a:p>
                      <a:r>
                        <a:rPr lang="fr-FR" sz="2000" dirty="0">
                          <a:solidFill>
                            <a:srgbClr val="19325C"/>
                          </a:solidFill>
                        </a:rPr>
                        <a:t>Planifier des</a:t>
                      </a:r>
                      <a:r>
                        <a:rPr lang="fr-FR" sz="2000" baseline="0" dirty="0">
                          <a:solidFill>
                            <a:srgbClr val="19325C"/>
                          </a:solidFill>
                        </a:rPr>
                        <a:t> importations.</a:t>
                      </a:r>
                    </a:p>
                  </a:txBody>
                  <a:tcPr marL="78422" marR="0" marT="39211" marB="39211" anchor="ctr"/>
                </a:tc>
                <a:tc>
                  <a:txBody>
                    <a:bodyPr/>
                    <a:lstStyle/>
                    <a:p>
                      <a:pPr algn="l" rtl="0"/>
                      <a:endParaRPr lang="en-US" sz="1600" dirty="0">
                        <a:solidFill>
                          <a:srgbClr val="009644"/>
                        </a:solidFill>
                        <a:effectLst/>
                      </a:endParaRPr>
                    </a:p>
                  </a:txBody>
                  <a:tcPr marL="78422" marR="78422" marT="39211" marB="39211" anchor="ctr"/>
                </a:tc>
                <a:tc>
                  <a:txBody>
                    <a:bodyPr/>
                    <a:lstStyle/>
                    <a:p>
                      <a:pPr algn="ctr"/>
                      <a:r>
                        <a:rPr lang="fr-FR" sz="3600">
                          <a:solidFill>
                            <a:srgbClr val="009644"/>
                          </a:solidFill>
                          <a:sym typeface="Wingdings"/>
                        </a:rPr>
                        <a:t></a:t>
                      </a:r>
                    </a:p>
                  </a:txBody>
                  <a:tcPr marL="78422" marR="78422" marT="39211" marB="39211" anchor="ctr"/>
                </a:tc>
                <a:extLst>
                  <a:ext uri="{0D108BD9-81ED-4DB2-BD59-A6C34878D82A}">
                    <a16:rowId xmlns:a16="http://schemas.microsoft.com/office/drawing/2014/main" xmlns="" val="10006"/>
                  </a:ext>
                </a:extLst>
              </a:tr>
              <a:tr h="483759">
                <a:tc>
                  <a:txBody>
                    <a:bodyPr/>
                    <a:lstStyle/>
                    <a:p>
                      <a:r>
                        <a:rPr lang="fr-FR" sz="2000" dirty="0">
                          <a:solidFill>
                            <a:srgbClr val="19325C"/>
                          </a:solidFill>
                        </a:rPr>
                        <a:t>Enregistrer des mappages pour les utiliser ultérieurement.</a:t>
                      </a:r>
                    </a:p>
                  </a:txBody>
                  <a:tcPr marL="78422" marR="0" marT="39211" marB="39211" anchor="ctr"/>
                </a:tc>
                <a:tc>
                  <a:txBody>
                    <a:bodyPr/>
                    <a:lstStyle/>
                    <a:p>
                      <a:pPr algn="l" rtl="0"/>
                      <a:endParaRPr lang="en-US" sz="1600" dirty="0">
                        <a:solidFill>
                          <a:srgbClr val="009644"/>
                        </a:solidFill>
                        <a:effectLst/>
                      </a:endParaRPr>
                    </a:p>
                  </a:txBody>
                  <a:tcPr marL="78422" marR="78422" marT="39211" marB="39211" anchor="ctr"/>
                </a:tc>
                <a:tc>
                  <a:txBody>
                    <a:bodyPr/>
                    <a:lstStyle/>
                    <a:p>
                      <a:pPr algn="ctr"/>
                      <a:r>
                        <a:rPr lang="fr-FR" sz="3600">
                          <a:solidFill>
                            <a:srgbClr val="009644"/>
                          </a:solidFill>
                          <a:sym typeface="Wingdings"/>
                        </a:rPr>
                        <a:t></a:t>
                      </a:r>
                    </a:p>
                  </a:txBody>
                  <a:tcPr marL="78422" marR="78422" marT="39211" marB="39211" anchor="ctr"/>
                </a:tc>
                <a:extLst>
                  <a:ext uri="{0D108BD9-81ED-4DB2-BD59-A6C34878D82A}">
                    <a16:rowId xmlns:a16="http://schemas.microsoft.com/office/drawing/2014/main" xmlns="" val="10007"/>
                  </a:ext>
                </a:extLst>
              </a:tr>
              <a:tr h="483759">
                <a:tc>
                  <a:txBody>
                    <a:bodyPr/>
                    <a:lstStyle/>
                    <a:p>
                      <a:r>
                        <a:rPr lang="fr-FR" sz="2000" dirty="0">
                          <a:solidFill>
                            <a:srgbClr val="19325C"/>
                          </a:solidFill>
                        </a:rPr>
                        <a:t>Exporter</a:t>
                      </a:r>
                      <a:r>
                        <a:rPr lang="fr-FR" sz="2000" baseline="0" dirty="0">
                          <a:solidFill>
                            <a:srgbClr val="19325C"/>
                          </a:solidFill>
                        </a:rPr>
                        <a:t> ou supprimer des </a:t>
                      </a:r>
                      <a:r>
                        <a:rPr lang="fr-FR" sz="2000" dirty="0">
                          <a:solidFill>
                            <a:srgbClr val="19325C"/>
                          </a:solidFill>
                        </a:rPr>
                        <a:t>données.</a:t>
                      </a:r>
                    </a:p>
                  </a:txBody>
                  <a:tcPr marL="78422" marR="0" marT="39211" marB="39211" anchor="ctr"/>
                </a:tc>
                <a:tc>
                  <a:txBody>
                    <a:bodyPr/>
                    <a:lstStyle/>
                    <a:p>
                      <a:pPr algn="l" rtl="0"/>
                      <a:endParaRPr lang="en-US" sz="1600" dirty="0">
                        <a:solidFill>
                          <a:srgbClr val="009644"/>
                        </a:solidFill>
                        <a:effectLst/>
                      </a:endParaRPr>
                    </a:p>
                  </a:txBody>
                  <a:tcPr marL="78422" marR="78422" marT="39211" marB="39211" anchor="ctr"/>
                </a:tc>
                <a:tc>
                  <a:txBody>
                    <a:bodyPr/>
                    <a:lstStyle/>
                    <a:p>
                      <a:pPr algn="ctr"/>
                      <a:r>
                        <a:rPr lang="fr-FR" sz="3600" dirty="0">
                          <a:solidFill>
                            <a:srgbClr val="009644"/>
                          </a:solidFill>
                          <a:sym typeface="Wingdings"/>
                        </a:rPr>
                        <a:t></a:t>
                      </a:r>
                    </a:p>
                  </a:txBody>
                  <a:tcPr marL="78422" marR="78422" marT="39211" marB="39211" anchor="ctr"/>
                </a:tc>
                <a:extLst>
                  <a:ext uri="{0D108BD9-81ED-4DB2-BD59-A6C34878D82A}">
                    <a16:rowId xmlns:a16="http://schemas.microsoft.com/office/drawing/2014/main" xmlns="" val="10008"/>
                  </a:ext>
                </a:extLst>
              </a:tr>
            </a:tbl>
          </a:graphicData>
        </a:graphic>
      </p:graphicFrame>
      <p:sp>
        <p:nvSpPr>
          <p:cNvPr id="5" name="Rounded Rectangle 7">
            <a:extLst>
              <a:ext uri="{FF2B5EF4-FFF2-40B4-BE49-F238E27FC236}">
                <a16:creationId xmlns:a16="http://schemas.microsoft.com/office/drawing/2014/main" xmlns="" id="{54FF606D-A870-4FD8-8173-18C179860108}"/>
              </a:ext>
            </a:extLst>
          </p:cNvPr>
          <p:cNvSpPr/>
          <p:nvPr/>
        </p:nvSpPr>
        <p:spPr>
          <a:xfrm>
            <a:off x="5508704" y="3610594"/>
            <a:ext cx="4335305" cy="3065711"/>
          </a:xfrm>
          <a:prstGeom prst="roundRect">
            <a:avLst>
              <a:gd name="adj" fmla="val 6616"/>
            </a:avLst>
          </a:prstGeom>
          <a:solidFill>
            <a:srgbClr val="19325C"/>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91440" rIns="182880" bIns="91440" numCol="1" spcCol="1270" anchor="ctr" anchorCtr="0">
            <a:noAutofit/>
          </a:bodyPr>
          <a:lstStyle/>
          <a:p>
            <a:pPr marL="0" marR="0" lvl="0" indent="0" defTabSz="1066800" eaLnBrk="1" fontAlgn="auto" latinLnBrk="0" hangingPunct="1">
              <a:lnSpc>
                <a:spcPct val="90000"/>
              </a:lnSpc>
              <a:spcBef>
                <a:spcPct val="0"/>
              </a:spcBef>
              <a:spcAft>
                <a:spcPct val="35000"/>
              </a:spcAft>
              <a:buClrTx/>
              <a:buSzTx/>
              <a:buFontTx/>
              <a:buNone/>
              <a:tabLst/>
              <a:defRPr/>
            </a:pPr>
            <a:r>
              <a:rPr kumimoji="0" lang="fr-FR" sz="2000" b="0" i="0" u="none" strike="noStrike" cap="none" normalizeH="0" baseline="0" noProof="0" dirty="0">
                <a:ln>
                  <a:noFill/>
                </a:ln>
                <a:solidFill>
                  <a:schemeClr val="bg1"/>
                </a:solidFill>
                <a:uLnTx/>
                <a:uFillTx/>
              </a:rPr>
              <a:t>Raisons pour lesquelles un import ou une mise à jour peuvent échouer :</a:t>
            </a:r>
          </a:p>
          <a:p>
            <a:pPr marL="342900" marR="0" lvl="0" indent="-342900" defTabSz="1066800" eaLnBrk="1" fontAlgn="auto" latinLnBrk="0" hangingPunct="1">
              <a:lnSpc>
                <a:spcPct val="90000"/>
              </a:lnSpc>
              <a:spcBef>
                <a:spcPct val="0"/>
              </a:spcBef>
              <a:spcAft>
                <a:spcPct val="35000"/>
              </a:spcAft>
              <a:buClrTx/>
              <a:buSzTx/>
              <a:buFont typeface="Arial" panose="020B0604020202020204" pitchFamily="34" charset="0"/>
              <a:buChar char="•"/>
              <a:tabLst/>
              <a:defRPr/>
            </a:pPr>
            <a:r>
              <a:rPr lang="fr-FR" sz="2000" dirty="0">
                <a:solidFill>
                  <a:schemeClr val="bg1"/>
                </a:solidFill>
              </a:rPr>
              <a:t>Champs requis pour tous</a:t>
            </a:r>
          </a:p>
          <a:p>
            <a:pPr marL="342900" marR="0" lvl="0" indent="-342900" defTabSz="106680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fr-FR" sz="2000" b="0" i="0" u="none" strike="noStrike" cap="none" normalizeH="0" baseline="0" noProof="0" dirty="0">
                <a:ln>
                  <a:noFill/>
                </a:ln>
                <a:solidFill>
                  <a:schemeClr val="bg1"/>
                </a:solidFill>
                <a:uLnTx/>
                <a:uFillTx/>
              </a:rPr>
              <a:t>Champs uniques</a:t>
            </a:r>
          </a:p>
          <a:p>
            <a:pPr marL="342900" marR="0" lvl="0" indent="-342900" defTabSz="1066800" eaLnBrk="1" fontAlgn="auto" latinLnBrk="0" hangingPunct="1">
              <a:lnSpc>
                <a:spcPct val="90000"/>
              </a:lnSpc>
              <a:spcBef>
                <a:spcPct val="0"/>
              </a:spcBef>
              <a:spcAft>
                <a:spcPct val="35000"/>
              </a:spcAft>
              <a:buClrTx/>
              <a:buSzTx/>
              <a:buFont typeface="Arial" panose="020B0604020202020204" pitchFamily="34" charset="0"/>
              <a:buChar char="•"/>
              <a:tabLst/>
              <a:defRPr/>
            </a:pPr>
            <a:r>
              <a:rPr lang="fr-FR" sz="2000" spc="-20" dirty="0">
                <a:solidFill>
                  <a:schemeClr val="bg1"/>
                </a:solidFill>
              </a:rPr>
              <a:t>Règles de </a:t>
            </a:r>
            <a:r>
              <a:rPr lang="fr-FR" sz="2000" spc="-20" dirty="0" smtClean="0">
                <a:solidFill>
                  <a:schemeClr val="bg1"/>
                </a:solidFill>
              </a:rPr>
              <a:t>validation </a:t>
            </a:r>
            <a:r>
              <a:rPr lang="fr-FR" sz="2000" spc="-20" dirty="0">
                <a:solidFill>
                  <a:schemeClr val="bg1"/>
                </a:solidFill>
              </a:rPr>
              <a:t>des données</a:t>
            </a:r>
          </a:p>
          <a:p>
            <a:pPr marL="342900" marR="0" lvl="0" indent="-342900" defTabSz="106680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fr-FR" sz="2000" b="0" i="0" u="none" strike="noStrike" cap="none" normalizeH="0" baseline="0" noProof="0" dirty="0">
                <a:ln>
                  <a:noFill/>
                </a:ln>
                <a:solidFill>
                  <a:schemeClr val="bg1"/>
                </a:solidFill>
                <a:uLnTx/>
                <a:uFillTx/>
              </a:rPr>
              <a:t>Valeurs de liste déroulante non autorisées</a:t>
            </a:r>
          </a:p>
        </p:txBody>
      </p:sp>
    </p:spTree>
    <p:extLst>
      <p:ext uri="{BB962C8B-B14F-4D97-AF65-F5344CB8AC3E}">
        <p14:creationId xmlns:p14="http://schemas.microsoft.com/office/powerpoint/2010/main" val="186461855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489</a:t>
            </a:fld>
            <a:endParaRPr lang="en-US" smtClean="0"/>
          </a:p>
        </p:txBody>
      </p:sp>
      <p:sp>
        <p:nvSpPr>
          <p:cNvPr id="3" name="Text Placeholder 2"/>
          <p:cNvSpPr>
            <a:spLocks noGrp="1"/>
          </p:cNvSpPr>
          <p:nvPr>
            <p:ph type="body" sz="quarter" idx="11"/>
          </p:nvPr>
        </p:nvSpPr>
        <p:spPr/>
        <p:txBody>
          <a:bodyPr/>
          <a:lstStyle/>
          <a:p>
            <a:r>
              <a:rPr lang="fr-FR"/>
              <a:t>Trouver et créer des rapports</a:t>
            </a:r>
          </a:p>
        </p:txBody>
      </p:sp>
      <p:pic>
        <p:nvPicPr>
          <p:cNvPr id="4" name="Picture 3"/>
          <p:cNvPicPr>
            <a:picLocks noChangeAspect="1"/>
          </p:cNvPicPr>
          <p:nvPr/>
        </p:nvPicPr>
        <p:blipFill>
          <a:blip r:embed="rId3" cstate="print"/>
          <a:stretch>
            <a:fillRect/>
          </a:stretch>
        </p:blipFill>
        <p:spPr>
          <a:xfrm>
            <a:off x="1496163" y="987159"/>
            <a:ext cx="9121678" cy="579198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5" name="Rounded Rectangular Callout 42"/>
          <p:cNvSpPr/>
          <p:nvPr/>
        </p:nvSpPr>
        <p:spPr bwMode="auto">
          <a:xfrm>
            <a:off x="6205696" y="1312703"/>
            <a:ext cx="2695666" cy="1161909"/>
          </a:xfrm>
          <a:prstGeom prst="wedgeRoundRectCallout">
            <a:avLst>
              <a:gd name="adj1" fmla="val -97721"/>
              <a:gd name="adj2" fmla="val -63417"/>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dirty="0">
                <a:solidFill>
                  <a:schemeClr val="bg1"/>
                </a:solidFill>
              </a:rPr>
              <a:t>Rechercher un nom ou une description de </a:t>
            </a:r>
            <a:r>
              <a:rPr lang="fr-FR" sz="2000" dirty="0" smtClean="0">
                <a:solidFill>
                  <a:schemeClr val="bg1"/>
                </a:solidFill>
              </a:rPr>
              <a:t>n'importe </a:t>
            </a:r>
            <a:r>
              <a:rPr lang="fr-FR" sz="2000" dirty="0">
                <a:solidFill>
                  <a:schemeClr val="bg1"/>
                </a:solidFill>
              </a:rPr>
              <a:t>où.</a:t>
            </a:r>
          </a:p>
        </p:txBody>
      </p:sp>
      <p:sp>
        <p:nvSpPr>
          <p:cNvPr id="6" name="Rounded Rectangular Callout 44"/>
          <p:cNvSpPr/>
          <p:nvPr/>
        </p:nvSpPr>
        <p:spPr bwMode="auto">
          <a:xfrm>
            <a:off x="2064742" y="1579824"/>
            <a:ext cx="3216671" cy="726659"/>
          </a:xfrm>
          <a:prstGeom prst="wedgeRoundRectCallout">
            <a:avLst>
              <a:gd name="adj1" fmla="val -47364"/>
              <a:gd name="adj2" fmla="val 162500"/>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a:solidFill>
                  <a:schemeClr val="bg1"/>
                </a:solidFill>
              </a:rPr>
              <a:t>Afficher ce que vous avez vu, créé, et plus.</a:t>
            </a:r>
          </a:p>
        </p:txBody>
      </p:sp>
      <p:sp>
        <p:nvSpPr>
          <p:cNvPr id="7" name="Rounded Rectangular Callout 12"/>
          <p:cNvSpPr/>
          <p:nvPr/>
        </p:nvSpPr>
        <p:spPr bwMode="auto">
          <a:xfrm>
            <a:off x="8247497" y="4075172"/>
            <a:ext cx="1307731" cy="522459"/>
          </a:xfrm>
          <a:prstGeom prst="wedgeRoundRectCallout">
            <a:avLst>
              <a:gd name="adj1" fmla="val 70066"/>
              <a:gd name="adj2" fmla="val 7177"/>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a:solidFill>
                  <a:schemeClr val="bg1"/>
                </a:solidFill>
              </a:rPr>
              <a:t>Suivre </a:t>
            </a:r>
          </a:p>
        </p:txBody>
      </p:sp>
      <p:sp>
        <p:nvSpPr>
          <p:cNvPr id="8" name="Rounded Rectangular Callout 13"/>
          <p:cNvSpPr/>
          <p:nvPr/>
        </p:nvSpPr>
        <p:spPr bwMode="auto">
          <a:xfrm>
            <a:off x="2599630" y="6186776"/>
            <a:ext cx="2681783" cy="522459"/>
          </a:xfrm>
          <a:prstGeom prst="wedgeRoundRectCallout">
            <a:avLst>
              <a:gd name="adj1" fmla="val -63814"/>
              <a:gd name="adj2" fmla="val 24679"/>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a:solidFill>
                  <a:schemeClr val="bg1"/>
                </a:solidFill>
              </a:rPr>
              <a:t>Naviguer par dossier.</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101" t="-5485" r="-2491" b="65502"/>
          <a:stretch/>
        </p:blipFill>
        <p:spPr>
          <a:xfrm>
            <a:off x="10057172" y="987159"/>
            <a:ext cx="381996" cy="377262"/>
          </a:xfrm>
          <a:prstGeom prst="flowChartConnector">
            <a:avLst/>
          </a:prstGeom>
          <a:solidFill>
            <a:schemeClr val="bg1">
              <a:lumMod val="85000"/>
            </a:schemeClr>
          </a:solidFill>
        </p:spPr>
      </p:pic>
    </p:spTree>
    <p:extLst>
      <p:ext uri="{BB962C8B-B14F-4D97-AF65-F5344CB8AC3E}">
        <p14:creationId xmlns:p14="http://schemas.microsoft.com/office/powerpoint/2010/main" val="3891747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49</a:t>
            </a:fld>
            <a:endParaRPr lang="en-US" smtClean="0"/>
          </a:p>
        </p:txBody>
      </p:sp>
      <p:sp>
        <p:nvSpPr>
          <p:cNvPr id="3" name="Text Placeholder 2"/>
          <p:cNvSpPr>
            <a:spLocks noGrp="1"/>
          </p:cNvSpPr>
          <p:nvPr>
            <p:ph type="body" sz="quarter" idx="11"/>
          </p:nvPr>
        </p:nvSpPr>
        <p:spPr/>
        <p:txBody>
          <a:bodyPr/>
          <a:lstStyle/>
          <a:p>
            <a:r>
              <a:rPr lang="fr-FR"/>
              <a:t>Année fiscale et devises</a:t>
            </a:r>
          </a:p>
        </p:txBody>
      </p:sp>
      <p:graphicFrame>
        <p:nvGraphicFramePr>
          <p:cNvPr id="4" name="Table 3"/>
          <p:cNvGraphicFramePr>
            <a:graphicFrameLocks noGrp="1"/>
          </p:cNvGraphicFramePr>
          <p:nvPr>
            <p:extLst>
              <p:ext uri="{D42A27DB-BD31-4B8C-83A1-F6EECF244321}">
                <p14:modId xmlns:p14="http://schemas.microsoft.com/office/powerpoint/2010/main" val="3749353553"/>
              </p:ext>
            </p:extLst>
          </p:nvPr>
        </p:nvGraphicFramePr>
        <p:xfrm>
          <a:off x="671372" y="1971988"/>
          <a:ext cx="10971988" cy="3370328"/>
        </p:xfrm>
        <a:graphic>
          <a:graphicData uri="http://schemas.openxmlformats.org/drawingml/2006/table">
            <a:tbl>
              <a:tblPr firstRow="1" bandRow="1">
                <a:tableStyleId>{5C22544A-7EE6-4342-B048-85BDC9FD1C3A}</a:tableStyleId>
              </a:tblPr>
              <a:tblGrid>
                <a:gridCol w="10474421">
                  <a:extLst>
                    <a:ext uri="{9D8B030D-6E8A-4147-A177-3AD203B41FA5}">
                      <a16:colId xmlns:a16="http://schemas.microsoft.com/office/drawing/2014/main" xmlns="" val="20000"/>
                    </a:ext>
                  </a:extLst>
                </a:gridCol>
                <a:gridCol w="497567">
                  <a:extLst>
                    <a:ext uri="{9D8B030D-6E8A-4147-A177-3AD203B41FA5}">
                      <a16:colId xmlns:a16="http://schemas.microsoft.com/office/drawing/2014/main" xmlns="" val="20001"/>
                    </a:ext>
                  </a:extLst>
                </a:gridCol>
              </a:tblGrid>
              <a:tr h="699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Brent Bassi</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12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1882594">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Maintenant que nous avons configuré toutes les équipes des ventes, vous</a:t>
                      </a:r>
                      <a:r>
                        <a:rPr lang="fr-FR" sz="1800" b="0" baseline="0" dirty="0">
                          <a:solidFill>
                            <a:schemeClr val="tx1"/>
                          </a:solidFill>
                          <a:latin typeface="Salesforce Sans" panose="020B0505020202020203" pitchFamily="34" charset="0"/>
                          <a:ea typeface="Segoe UI" pitchFamily="34" charset="0"/>
                          <a:cs typeface="Segoe UI" pitchFamily="34" charset="0"/>
                        </a:rPr>
                        <a:t> devriez vérifier ce qui suit :</a:t>
                      </a:r>
                    </a:p>
                    <a:p>
                      <a:pPr marL="342900" marR="0" indent="-342900" algn="l" defTabSz="914400" rtl="0" eaLnBrk="1" fontAlgn="auto" latinLnBrk="0" hangingPunct="1">
                        <a:lnSpc>
                          <a:spcPct val="100000"/>
                        </a:lnSpc>
                        <a:spcBef>
                          <a:spcPts val="900"/>
                        </a:spcBef>
                        <a:spcAft>
                          <a:spcPts val="0"/>
                        </a:spcAft>
                        <a:buClrTx/>
                        <a:buSzTx/>
                        <a:buFontTx/>
                        <a:buAutoNum type="arabicPeriod"/>
                        <a:tabLst/>
                        <a:defRPr/>
                      </a:pPr>
                      <a:r>
                        <a:rPr lang="fr-FR" sz="1800" b="0" baseline="0" dirty="0">
                          <a:solidFill>
                            <a:schemeClr val="tx1"/>
                          </a:solidFill>
                          <a:latin typeface="Salesforce Sans" panose="020B0505020202020203" pitchFamily="34" charset="0"/>
                          <a:ea typeface="Segoe UI" pitchFamily="34" charset="0"/>
                          <a:cs typeface="Segoe UI" pitchFamily="34" charset="0"/>
                        </a:rPr>
                        <a:t>Notre année fiscale débute en janvier et se termine en décembre. Veuillez vous assurer que ceci est correctement configuré dans </a:t>
                      </a:r>
                      <a:r>
                        <a:rPr lang="fr-FR" sz="1800" b="0" baseline="0" dirty="0" err="1">
                          <a:solidFill>
                            <a:schemeClr val="tx1"/>
                          </a:solidFill>
                          <a:latin typeface="Salesforce Sans" panose="020B0505020202020203" pitchFamily="34" charset="0"/>
                          <a:ea typeface="Segoe UI" pitchFamily="34" charset="0"/>
                          <a:cs typeface="Segoe UI" pitchFamily="34" charset="0"/>
                        </a:rPr>
                        <a:t>Salesforce</a:t>
                      </a:r>
                      <a:r>
                        <a:rPr lang="fr-FR" sz="1800" b="0" baseline="0" dirty="0">
                          <a:solidFill>
                            <a:schemeClr val="tx1"/>
                          </a:solidFill>
                          <a:latin typeface="Salesforce Sans" panose="020B0505020202020203" pitchFamily="34" charset="0"/>
                          <a:ea typeface="Segoe UI" pitchFamily="34" charset="0"/>
                          <a:cs typeface="Segoe UI" pitchFamily="34" charset="0"/>
                        </a:rPr>
                        <a:t> afin que nos rapports correspondent au système de facturation.</a:t>
                      </a:r>
                    </a:p>
                    <a:p>
                      <a:pPr marL="342900" marR="0" indent="-342900" algn="l" defTabSz="914400" rtl="0" eaLnBrk="1" fontAlgn="auto" latinLnBrk="0" hangingPunct="1">
                        <a:lnSpc>
                          <a:spcPct val="100000"/>
                        </a:lnSpc>
                        <a:spcBef>
                          <a:spcPts val="900"/>
                        </a:spcBef>
                        <a:spcAft>
                          <a:spcPts val="0"/>
                        </a:spcAft>
                        <a:buClrTx/>
                        <a:buSzTx/>
                        <a:buFontTx/>
                        <a:buAutoNum type="arabicPeriod"/>
                        <a:tabLst/>
                        <a:defRPr/>
                      </a:pPr>
                      <a:r>
                        <a:rPr lang="fr-FR" sz="1800" b="0" baseline="0" dirty="0">
                          <a:solidFill>
                            <a:schemeClr val="tx1"/>
                          </a:solidFill>
                          <a:latin typeface="Salesforce Sans" panose="020B0505020202020203" pitchFamily="34" charset="0"/>
                          <a:ea typeface="Segoe UI" pitchFamily="34" charset="0"/>
                          <a:cs typeface="Segoe UI" pitchFamily="34" charset="0"/>
                        </a:rPr>
                        <a:t>Nos commerciaux internationaux doivent pouvoir être en mesure de générer des devis et des opportunités dans les devises des clients. Veuillez configurer les euros sans oublier les taux de change.</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99843">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2 commentaires ·  8 vues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671372" y="5014669"/>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1174500" y="2075340"/>
            <a:ext cx="297640" cy="288435"/>
          </a:xfrm>
          <a:prstGeom prst="rect">
            <a:avLst/>
          </a:prstGeom>
        </p:spPr>
      </p:pic>
      <p:pic>
        <p:nvPicPr>
          <p:cNvPr id="8" name="Picture 7"/>
          <p:cNvPicPr>
            <a:picLocks noChangeAspect="1"/>
          </p:cNvPicPr>
          <p:nvPr/>
        </p:nvPicPr>
        <p:blipFill rotWithShape="1">
          <a:blip r:embed="rId4" cstate="print"/>
          <a:srcRect l="5937" t="6188" r="9143" b="3506"/>
          <a:stretch/>
        </p:blipFill>
        <p:spPr>
          <a:xfrm>
            <a:off x="665896" y="2028381"/>
            <a:ext cx="636461" cy="640080"/>
          </a:xfrm>
          <a:prstGeom prst="ellipse">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6609" t="-3820" r="8356" b="71465"/>
          <a:stretch/>
        </p:blipFill>
        <p:spPr>
          <a:xfrm>
            <a:off x="641225" y="2013579"/>
            <a:ext cx="685801" cy="700391"/>
          </a:xfrm>
          <a:prstGeom prst="flowChartConnector">
            <a:avLst/>
          </a:prstGeom>
          <a:solidFill>
            <a:schemeClr val="bg1">
              <a:lumMod val="85000"/>
            </a:schemeClr>
          </a:solidFill>
        </p:spPr>
      </p:pic>
      <p:sp>
        <p:nvSpPr>
          <p:cNvPr id="10" name="TextBox 9">
            <a:extLst>
              <a:ext uri="{FF2B5EF4-FFF2-40B4-BE49-F238E27FC236}">
                <a16:creationId xmlns:a16="http://schemas.microsoft.com/office/drawing/2014/main" xmlns="" id="{418DD8C2-B6AD-4DF5-BF12-658C0A1B2809}"/>
              </a:ext>
            </a:extLst>
          </p:cNvPr>
          <p:cNvSpPr txBox="1"/>
          <p:nvPr/>
        </p:nvSpPr>
        <p:spPr>
          <a:xfrm>
            <a:off x="969752" y="5031766"/>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1" name="TextBox 10">
            <a:extLst>
              <a:ext uri="{FF2B5EF4-FFF2-40B4-BE49-F238E27FC236}">
                <a16:creationId xmlns:a16="http://schemas.microsoft.com/office/drawing/2014/main" xmlns="" id="{BE6CFA58-88F5-4B0A-AAE4-94A55F05FFC1}"/>
              </a:ext>
            </a:extLst>
          </p:cNvPr>
          <p:cNvSpPr txBox="1"/>
          <p:nvPr/>
        </p:nvSpPr>
        <p:spPr>
          <a:xfrm>
            <a:off x="1971599" y="5031766"/>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2" name="TextBox 11">
            <a:extLst>
              <a:ext uri="{FF2B5EF4-FFF2-40B4-BE49-F238E27FC236}">
                <a16:creationId xmlns:a16="http://schemas.microsoft.com/office/drawing/2014/main" xmlns="" id="{79D51F91-277C-4322-A755-972BFDFAA47D}"/>
              </a:ext>
            </a:extLst>
          </p:cNvPr>
          <p:cNvSpPr txBox="1"/>
          <p:nvPr/>
        </p:nvSpPr>
        <p:spPr>
          <a:xfrm>
            <a:off x="3426306" y="5031765"/>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spTree>
    <p:extLst>
      <p:ext uri="{BB962C8B-B14F-4D97-AF65-F5344CB8AC3E}">
        <p14:creationId xmlns:p14="http://schemas.microsoft.com/office/powerpoint/2010/main" val="403280751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j-lt"/>
              </a:rPr>
              <a:t>Module 10 : Synthèse</a:t>
            </a:r>
          </a:p>
        </p:txBody>
      </p:sp>
      <p:sp>
        <p:nvSpPr>
          <p:cNvPr id="3" name="Text Placeholder 2"/>
          <p:cNvSpPr>
            <a:spLocks noGrp="1"/>
          </p:cNvSpPr>
          <p:nvPr>
            <p:ph type="body" sz="quarter" idx="13"/>
          </p:nvPr>
        </p:nvSpPr>
        <p:spPr>
          <a:xfrm>
            <a:off x="455732" y="1371600"/>
            <a:ext cx="8551108" cy="3666565"/>
          </a:xfrm>
        </p:spPr>
        <p:txBody>
          <a:bodyPr/>
          <a:lstStyle/>
          <a:p>
            <a:pPr marL="342900" lvl="2" indent="-342900">
              <a:lnSpc>
                <a:spcPct val="100000"/>
              </a:lnSpc>
              <a:spcBef>
                <a:spcPts val="900"/>
              </a:spcBef>
              <a:buFont typeface="Arial" panose="020B0604020202020204" pitchFamily="34" charset="0"/>
              <a:buChar char="•"/>
            </a:pPr>
            <a:r>
              <a:rPr lang="fr-FR" sz="2400" dirty="0">
                <a:latin typeface="+mn-lt"/>
              </a:rPr>
              <a:t>Révision finale du cours</a:t>
            </a:r>
          </a:p>
          <a:p>
            <a:pPr marL="342900" lvl="2" indent="-342900">
              <a:lnSpc>
                <a:spcPct val="100000"/>
              </a:lnSpc>
              <a:spcBef>
                <a:spcPts val="900"/>
              </a:spcBef>
              <a:buFont typeface="Arial" panose="020B0604020202020204" pitchFamily="34" charset="0"/>
              <a:buChar char="•"/>
            </a:pPr>
            <a:r>
              <a:rPr lang="fr-FR" sz="2400" b="1" dirty="0">
                <a:latin typeface="+mn-lt"/>
              </a:rPr>
              <a:t>Exigences finales de projet</a:t>
            </a:r>
          </a:p>
          <a:p>
            <a:pPr marL="342900" lvl="1" indent="-342900">
              <a:lnSpc>
                <a:spcPct val="100000"/>
              </a:lnSpc>
              <a:spcBef>
                <a:spcPts val="900"/>
              </a:spcBef>
              <a:buFont typeface="Arial" panose="020B0604020202020204" pitchFamily="34" charset="0"/>
              <a:buChar char="•"/>
            </a:pPr>
            <a:r>
              <a:rPr lang="fr-FR" dirty="0">
                <a:latin typeface="+mn-lt"/>
              </a:rPr>
              <a:t>Où consulter des ressources supplémentaires</a:t>
            </a:r>
          </a:p>
          <a:p>
            <a:pPr marL="342900" indent="-342900">
              <a:lnSpc>
                <a:spcPct val="100000"/>
              </a:lnSpc>
              <a:buFont typeface="Wingdings" panose="05000000000000000000" pitchFamily="2" charset="2"/>
              <a:buChar char="§"/>
            </a:pPr>
            <a:endParaRPr lang="en-US" dirty="0">
              <a:latin typeface="+mn-lt"/>
            </a:endParaRP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490</a:t>
            </a:fld>
            <a:endParaRPr lang="en-US"/>
          </a:p>
        </p:txBody>
      </p:sp>
    </p:spTree>
    <p:extLst>
      <p:ext uri="{BB962C8B-B14F-4D97-AF65-F5344CB8AC3E}">
        <p14:creationId xmlns:p14="http://schemas.microsoft.com/office/powerpoint/2010/main" val="5571637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491</a:t>
            </a:fld>
            <a:endParaRPr lang="en-US" smtClean="0"/>
          </a:p>
        </p:txBody>
      </p:sp>
      <p:sp>
        <p:nvSpPr>
          <p:cNvPr id="3" name="Text Placeholder 2"/>
          <p:cNvSpPr>
            <a:spLocks noGrp="1"/>
          </p:cNvSpPr>
          <p:nvPr>
            <p:ph type="body" sz="quarter" idx="11"/>
          </p:nvPr>
        </p:nvSpPr>
        <p:spPr/>
        <p:txBody>
          <a:bodyPr/>
          <a:lstStyle/>
          <a:p>
            <a:r>
              <a:rPr lang="fr-FR"/>
              <a:t>AW Computing agrandit son service Ventes</a:t>
            </a:r>
          </a:p>
        </p:txBody>
      </p:sp>
      <p:sp>
        <p:nvSpPr>
          <p:cNvPr id="4" name="Text Placeholder 3"/>
          <p:cNvSpPr>
            <a:spLocks noGrp="1"/>
          </p:cNvSpPr>
          <p:nvPr>
            <p:ph type="body" sz="quarter" idx="12"/>
          </p:nvPr>
        </p:nvSpPr>
        <p:spPr>
          <a:xfrm>
            <a:off x="455733" y="1085851"/>
            <a:ext cx="8386515" cy="2895600"/>
          </a:xfrm>
        </p:spPr>
        <p:txBody>
          <a:bodyPr/>
          <a:lstStyle/>
          <a:p>
            <a:pPr>
              <a:lnSpc>
                <a:spcPct val="100000"/>
              </a:lnSpc>
            </a:pPr>
            <a:r>
              <a:rPr lang="fr-FR" dirty="0"/>
              <a:t>AW </a:t>
            </a:r>
            <a:r>
              <a:rPr lang="fr-FR" dirty="0" err="1"/>
              <a:t>Computing</a:t>
            </a:r>
            <a:r>
              <a:rPr lang="fr-FR" dirty="0"/>
              <a:t> a engagé quatre personnes pour </a:t>
            </a:r>
            <a:r>
              <a:rPr lang="pl-PL" dirty="0" smtClean="0"/>
              <a:t/>
            </a:r>
            <a:br>
              <a:rPr lang="pl-PL" dirty="0" smtClean="0"/>
            </a:br>
            <a:r>
              <a:rPr lang="fr-FR" dirty="0" smtClean="0"/>
              <a:t>travailler </a:t>
            </a:r>
            <a:r>
              <a:rPr lang="fr-FR" dirty="0"/>
              <a:t>dans un nouveau service de télévente avec </a:t>
            </a:r>
            <a:r>
              <a:rPr lang="fr-FR" dirty="0" smtClean="0"/>
              <a:t>l'objectif </a:t>
            </a:r>
            <a:r>
              <a:rPr lang="fr-FR" dirty="0"/>
              <a:t>de générer de nouvelles pistes pour les </a:t>
            </a:r>
            <a:r>
              <a:rPr lang="pl-PL" dirty="0" smtClean="0"/>
              <a:t/>
            </a:r>
            <a:br>
              <a:rPr lang="pl-PL" dirty="0" smtClean="0"/>
            </a:br>
            <a:r>
              <a:rPr lang="fr-FR" dirty="0" smtClean="0"/>
              <a:t>équipes </a:t>
            </a:r>
            <a:r>
              <a:rPr lang="fr-FR" dirty="0"/>
              <a:t>commerciales.</a:t>
            </a:r>
          </a:p>
          <a:p>
            <a:pPr>
              <a:lnSpc>
                <a:spcPct val="100000"/>
              </a:lnSpc>
            </a:pPr>
            <a:r>
              <a:rPr lang="fr-FR" spc="-20" dirty="0"/>
              <a:t>Ils ont engagé trois commerciaux et un directeur de télévente. Cette équipe se mettra au travail dans un mois.</a:t>
            </a:r>
          </a:p>
          <a:p>
            <a:pPr>
              <a:lnSpc>
                <a:spcPct val="100000"/>
              </a:lnSpc>
            </a:pPr>
            <a:r>
              <a:rPr lang="fr-FR" spc="-20" dirty="0"/>
              <a:t>En tant </a:t>
            </a:r>
            <a:r>
              <a:rPr lang="fr-FR" spc="-20" dirty="0" smtClean="0"/>
              <a:t>qu'administrateur</a:t>
            </a:r>
            <a:r>
              <a:rPr lang="fr-FR" spc="-20" dirty="0"/>
              <a:t>, vous devez configurer </a:t>
            </a:r>
            <a:r>
              <a:rPr lang="fr-FR" spc="-20" dirty="0" err="1"/>
              <a:t>Salesforce</a:t>
            </a:r>
            <a:r>
              <a:rPr lang="fr-FR" spc="-20" dirty="0"/>
              <a:t> de manière à assister ces nouveaux utilisateurs.</a:t>
            </a:r>
          </a:p>
          <a:p>
            <a:pPr>
              <a:lnSpc>
                <a:spcPct val="100000"/>
              </a:lnSpc>
            </a:pPr>
            <a:endParaRPr lang="en-IN" dirty="0"/>
          </a:p>
        </p:txBody>
      </p:sp>
      <p:pic>
        <p:nvPicPr>
          <p:cNvPr id="5" name="Picture 4" descr="AW Computing Logo.png"/>
          <p:cNvPicPr>
            <a:picLocks noChangeAspect="1"/>
          </p:cNvPicPr>
          <p:nvPr/>
        </p:nvPicPr>
        <p:blipFill>
          <a:blip r:embed="rId3" cstate="print"/>
          <a:stretch>
            <a:fillRect/>
          </a:stretch>
        </p:blipFill>
        <p:spPr>
          <a:xfrm>
            <a:off x="8916136" y="1561936"/>
            <a:ext cx="2914307" cy="1495500"/>
          </a:xfrm>
          <a:prstGeom prst="rect">
            <a:avLst/>
          </a:prstGeom>
        </p:spPr>
      </p:pic>
    </p:spTree>
    <p:extLst>
      <p:ext uri="{BB962C8B-B14F-4D97-AF65-F5344CB8AC3E}">
        <p14:creationId xmlns:p14="http://schemas.microsoft.com/office/powerpoint/2010/main" val="266886442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492</a:t>
            </a:fld>
            <a:endParaRPr lang="en-US" smtClean="0"/>
          </a:p>
        </p:txBody>
      </p:sp>
      <p:sp>
        <p:nvSpPr>
          <p:cNvPr id="3" name="Text Placeholder 2"/>
          <p:cNvSpPr>
            <a:spLocks noGrp="1"/>
          </p:cNvSpPr>
          <p:nvPr>
            <p:ph type="body" sz="quarter" idx="11"/>
          </p:nvPr>
        </p:nvSpPr>
        <p:spPr/>
        <p:txBody>
          <a:bodyPr/>
          <a:lstStyle/>
          <a:p>
            <a:r>
              <a:rPr lang="fr-FR"/>
              <a:t>Informations sur le scénario</a:t>
            </a:r>
          </a:p>
        </p:txBody>
      </p:sp>
      <p:grpSp>
        <p:nvGrpSpPr>
          <p:cNvPr id="4" name="Group 34"/>
          <p:cNvGrpSpPr/>
          <p:nvPr/>
        </p:nvGrpSpPr>
        <p:grpSpPr>
          <a:xfrm>
            <a:off x="2200274" y="2889650"/>
            <a:ext cx="7904233" cy="3684886"/>
            <a:chOff x="1299586" y="2564003"/>
            <a:chExt cx="6296967" cy="2935592"/>
          </a:xfrm>
        </p:grpSpPr>
        <p:sp>
          <p:nvSpPr>
            <p:cNvPr id="5" name="Rounded Rectangle 24"/>
            <p:cNvSpPr/>
            <p:nvPr/>
          </p:nvSpPr>
          <p:spPr bwMode="auto">
            <a:xfrm>
              <a:off x="5717511" y="4129871"/>
              <a:ext cx="1879042" cy="1369724"/>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defTabSz="1155700">
                <a:lnSpc>
                  <a:spcPct val="90000"/>
                </a:lnSpc>
                <a:spcBef>
                  <a:spcPct val="0"/>
                </a:spcBef>
              </a:pPr>
              <a:r>
                <a:rPr lang="fr-FR" sz="2400" b="1">
                  <a:solidFill>
                    <a:schemeClr val="bg1"/>
                  </a:solidFill>
                </a:rPr>
                <a:t>Peter Jones </a:t>
              </a:r>
              <a:r>
                <a:rPr lang="fr-FR" sz="2400">
                  <a:solidFill>
                    <a:schemeClr val="bg1"/>
                  </a:solidFill>
                </a:rPr>
                <a:t>Représentant commercial du service télévente</a:t>
              </a:r>
            </a:p>
          </p:txBody>
        </p:sp>
        <p:sp>
          <p:nvSpPr>
            <p:cNvPr id="6" name="Rounded Rectangle 25"/>
            <p:cNvSpPr/>
            <p:nvPr/>
          </p:nvSpPr>
          <p:spPr bwMode="auto">
            <a:xfrm>
              <a:off x="3508548" y="4129871"/>
              <a:ext cx="1879042" cy="1369724"/>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lvl="0" algn="ctr" defTabSz="1155700">
                <a:lnSpc>
                  <a:spcPct val="90000"/>
                </a:lnSpc>
                <a:spcBef>
                  <a:spcPct val="0"/>
                </a:spcBef>
              </a:pPr>
              <a:r>
                <a:rPr lang="fr-FR" sz="2400" b="1" spc="-20" dirty="0">
                  <a:solidFill>
                    <a:schemeClr val="bg1"/>
                  </a:solidFill>
                </a:rPr>
                <a:t>Carrie Ames </a:t>
              </a:r>
              <a:r>
                <a:rPr lang="fr-FR" sz="2400" spc="-20" dirty="0">
                  <a:solidFill>
                    <a:schemeClr val="bg1"/>
                  </a:solidFill>
                </a:rPr>
                <a:t>Représentante commerciale du service télévente</a:t>
              </a:r>
            </a:p>
          </p:txBody>
        </p:sp>
        <p:sp>
          <p:nvSpPr>
            <p:cNvPr id="7" name="Rounded Rectangle 26"/>
            <p:cNvSpPr/>
            <p:nvPr/>
          </p:nvSpPr>
          <p:spPr bwMode="auto">
            <a:xfrm>
              <a:off x="1299586" y="4129871"/>
              <a:ext cx="1879042" cy="1369724"/>
            </a:xfrm>
            <a:prstGeom prst="roundRect">
              <a:avLst/>
            </a:prstGeom>
            <a:solidFill>
              <a:srgbClr val="0081B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defTabSz="1155700">
                <a:lnSpc>
                  <a:spcPct val="90000"/>
                </a:lnSpc>
                <a:spcBef>
                  <a:spcPct val="0"/>
                </a:spcBef>
              </a:pPr>
              <a:r>
                <a:rPr lang="fr-FR" sz="2400" b="1">
                  <a:solidFill>
                    <a:schemeClr val="bg1"/>
                  </a:solidFill>
                </a:rPr>
                <a:t>Luke Pang</a:t>
              </a:r>
            </a:p>
            <a:p>
              <a:pPr lvl="0" algn="ctr" defTabSz="1155700">
                <a:lnSpc>
                  <a:spcPct val="90000"/>
                </a:lnSpc>
                <a:spcBef>
                  <a:spcPct val="0"/>
                </a:spcBef>
              </a:pPr>
              <a:r>
                <a:rPr lang="fr-FR" sz="2400">
                  <a:solidFill>
                    <a:schemeClr val="bg1"/>
                  </a:solidFill>
                </a:rPr>
                <a:t>Représentant commercial du service télévente</a:t>
              </a:r>
            </a:p>
          </p:txBody>
        </p:sp>
        <p:sp>
          <p:nvSpPr>
            <p:cNvPr id="8" name="Rounded Rectangle 27"/>
            <p:cNvSpPr/>
            <p:nvPr/>
          </p:nvSpPr>
          <p:spPr bwMode="auto">
            <a:xfrm>
              <a:off x="3510224" y="2564003"/>
              <a:ext cx="1879042" cy="1135464"/>
            </a:xfrm>
            <a:prstGeom prst="roundRect">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defTabSz="1155700">
                <a:lnSpc>
                  <a:spcPct val="90000"/>
                </a:lnSpc>
                <a:spcBef>
                  <a:spcPct val="0"/>
                </a:spcBef>
              </a:pPr>
              <a:r>
                <a:rPr lang="fr-FR" sz="2400" b="1">
                  <a:solidFill>
                    <a:schemeClr val="bg1"/>
                  </a:solidFill>
                </a:rPr>
                <a:t>Mary Smith</a:t>
              </a:r>
            </a:p>
            <a:p>
              <a:pPr lvl="0" algn="ctr" defTabSz="1155700">
                <a:lnSpc>
                  <a:spcPct val="90000"/>
                </a:lnSpc>
                <a:spcBef>
                  <a:spcPct val="0"/>
                </a:spcBef>
              </a:pPr>
              <a:r>
                <a:rPr lang="fr-FR" sz="2400">
                  <a:solidFill>
                    <a:schemeClr val="bg1"/>
                  </a:solidFill>
                </a:rPr>
                <a:t>Directrice du service télévente</a:t>
              </a:r>
            </a:p>
          </p:txBody>
        </p:sp>
        <p:cxnSp>
          <p:nvCxnSpPr>
            <p:cNvPr id="9" name="Elbow Connector 29"/>
            <p:cNvCxnSpPr>
              <a:stCxn id="8" idx="2"/>
              <a:endCxn id="7" idx="0"/>
            </p:cNvCxnSpPr>
            <p:nvPr/>
          </p:nvCxnSpPr>
          <p:spPr bwMode="auto">
            <a:xfrm rot="5400000">
              <a:off x="3129225" y="2809350"/>
              <a:ext cx="430404" cy="2210638"/>
            </a:xfrm>
            <a:prstGeom prst="bentConnector3">
              <a:avLst>
                <a:gd name="adj1" fmla="val 50000"/>
              </a:avLst>
            </a:prstGeom>
            <a:solidFill>
              <a:schemeClr val="accent1"/>
            </a:solidFill>
            <a:ln w="38100" cap="flat" cmpd="sng" algn="ctr">
              <a:solidFill>
                <a:schemeClr val="bg1">
                  <a:lumMod val="75000"/>
                </a:schemeClr>
              </a:solidFill>
              <a:prstDash val="solid"/>
              <a:round/>
              <a:headEnd type="none" w="lg" len="lg"/>
              <a:tailEnd type="none" w="lg" len="lg"/>
            </a:ln>
            <a:effectLst/>
          </p:spPr>
        </p:cxnSp>
        <p:cxnSp>
          <p:nvCxnSpPr>
            <p:cNvPr id="10" name="Elbow Connector 31"/>
            <p:cNvCxnSpPr>
              <a:stCxn id="8" idx="2"/>
              <a:endCxn id="5" idx="0"/>
            </p:cNvCxnSpPr>
            <p:nvPr/>
          </p:nvCxnSpPr>
          <p:spPr bwMode="auto">
            <a:xfrm rot="16200000" flipH="1">
              <a:off x="5338187" y="2811025"/>
              <a:ext cx="430404" cy="2207287"/>
            </a:xfrm>
            <a:prstGeom prst="bentConnector3">
              <a:avLst>
                <a:gd name="adj1" fmla="val 50000"/>
              </a:avLst>
            </a:prstGeom>
            <a:solidFill>
              <a:schemeClr val="accent1"/>
            </a:solidFill>
            <a:ln w="38100" cap="flat" cmpd="sng" algn="ctr">
              <a:solidFill>
                <a:schemeClr val="bg1">
                  <a:lumMod val="75000"/>
                </a:schemeClr>
              </a:solidFill>
              <a:prstDash val="solid"/>
              <a:round/>
              <a:headEnd type="none" w="lg" len="lg"/>
              <a:tailEnd type="none" w="lg" len="lg"/>
            </a:ln>
            <a:effectLst/>
          </p:spPr>
        </p:cxnSp>
        <p:cxnSp>
          <p:nvCxnSpPr>
            <p:cNvPr id="11" name="Straight Connector 10"/>
            <p:cNvCxnSpPr>
              <a:stCxn id="8" idx="2"/>
              <a:endCxn id="6" idx="0"/>
            </p:cNvCxnSpPr>
            <p:nvPr/>
          </p:nvCxnSpPr>
          <p:spPr bwMode="auto">
            <a:xfrm flipH="1">
              <a:off x="4448069" y="3699467"/>
              <a:ext cx="1676" cy="430404"/>
            </a:xfrm>
            <a:prstGeom prst="line">
              <a:avLst/>
            </a:prstGeom>
            <a:solidFill>
              <a:schemeClr val="accent1"/>
            </a:solidFill>
            <a:ln w="38100" cap="flat" cmpd="sng" algn="ctr">
              <a:solidFill>
                <a:schemeClr val="bg1">
                  <a:lumMod val="75000"/>
                </a:schemeClr>
              </a:solidFill>
              <a:prstDash val="solid"/>
              <a:round/>
              <a:headEnd type="none" w="lg" len="lg"/>
              <a:tailEnd type="none" w="lg" len="lg"/>
            </a:ln>
            <a:effectLst/>
          </p:spPr>
        </p:cxnSp>
      </p:grpSp>
      <p:sp>
        <p:nvSpPr>
          <p:cNvPr id="12" name="Rounded Rectangle 4"/>
          <p:cNvSpPr/>
          <p:nvPr/>
        </p:nvSpPr>
        <p:spPr bwMode="auto">
          <a:xfrm>
            <a:off x="823817" y="1380744"/>
            <a:ext cx="3653626" cy="1586652"/>
          </a:xfrm>
          <a:prstGeom prst="round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0000"/>
              </a:buClr>
              <a:buFont typeface="Wingdings" pitchFamily="2" charset="2"/>
              <a:buNone/>
            </a:pPr>
            <a:r>
              <a:rPr lang="fr-FR" sz="2400" dirty="0" smtClean="0">
                <a:solidFill>
                  <a:srgbClr val="19325C"/>
                </a:solidFill>
              </a:rPr>
              <a:t>L'équipe </a:t>
            </a:r>
            <a:r>
              <a:rPr lang="fr-FR" sz="2400" dirty="0">
                <a:solidFill>
                  <a:srgbClr val="19325C"/>
                </a:solidFill>
              </a:rPr>
              <a:t>de télévente fera ses comptes </a:t>
            </a:r>
            <a:r>
              <a:rPr lang="fr-FR" sz="2400" dirty="0" smtClean="0">
                <a:solidFill>
                  <a:srgbClr val="19325C"/>
                </a:solidFill>
              </a:rPr>
              <a:t>rendus </a:t>
            </a:r>
            <a:r>
              <a:rPr lang="fr-FR" sz="2400" dirty="0">
                <a:solidFill>
                  <a:srgbClr val="19325C"/>
                </a:solidFill>
              </a:rPr>
              <a:t>au VP du service Marketing.</a:t>
            </a:r>
          </a:p>
        </p:txBody>
      </p:sp>
      <p:sp>
        <p:nvSpPr>
          <p:cNvPr id="13" name="Rounded Rectangle 17"/>
          <p:cNvSpPr/>
          <p:nvPr/>
        </p:nvSpPr>
        <p:spPr bwMode="auto">
          <a:xfrm>
            <a:off x="7831543" y="1380744"/>
            <a:ext cx="3595925" cy="1586652"/>
          </a:xfrm>
          <a:prstGeom prst="round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0000"/>
              </a:buClr>
              <a:buFont typeface="Wingdings" pitchFamily="2" charset="2"/>
              <a:buNone/>
            </a:pPr>
            <a:r>
              <a:rPr lang="fr-FR" sz="2400" dirty="0" smtClean="0">
                <a:solidFill>
                  <a:srgbClr val="19325C"/>
                </a:solidFill>
              </a:rPr>
              <a:t>L'équipe </a:t>
            </a:r>
            <a:r>
              <a:rPr lang="fr-FR" sz="2400" dirty="0">
                <a:solidFill>
                  <a:srgbClr val="19325C"/>
                </a:solidFill>
              </a:rPr>
              <a:t>de télévente sera basée à Atlanta, Géorgie, </a:t>
            </a:r>
            <a:r>
              <a:rPr lang="fr-FR" sz="2400" dirty="0" err="1">
                <a:solidFill>
                  <a:srgbClr val="19325C"/>
                </a:solidFill>
              </a:rPr>
              <a:t>États-unis</a:t>
            </a:r>
            <a:r>
              <a:rPr lang="fr-FR" sz="2400" dirty="0">
                <a:solidFill>
                  <a:srgbClr val="19325C"/>
                </a:solidFill>
              </a:rPr>
              <a:t>.</a:t>
            </a:r>
          </a:p>
        </p:txBody>
      </p:sp>
    </p:spTree>
    <p:extLst>
      <p:ext uri="{BB962C8B-B14F-4D97-AF65-F5344CB8AC3E}">
        <p14:creationId xmlns:p14="http://schemas.microsoft.com/office/powerpoint/2010/main" val="36944480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493</a:t>
            </a:fld>
            <a:endParaRPr lang="en-US" smtClean="0"/>
          </a:p>
        </p:txBody>
      </p:sp>
      <p:sp>
        <p:nvSpPr>
          <p:cNvPr id="3" name="Text Placeholder 2"/>
          <p:cNvSpPr>
            <a:spLocks noGrp="1"/>
          </p:cNvSpPr>
          <p:nvPr>
            <p:ph type="body" sz="quarter" idx="11"/>
          </p:nvPr>
        </p:nvSpPr>
        <p:spPr/>
        <p:txBody>
          <a:bodyPr/>
          <a:lstStyle/>
          <a:p>
            <a:r>
              <a:rPr lang="fr-FR"/>
              <a:t>Exigences</a:t>
            </a:r>
          </a:p>
        </p:txBody>
      </p:sp>
      <p:sp>
        <p:nvSpPr>
          <p:cNvPr id="4" name="Text Placeholder 3"/>
          <p:cNvSpPr>
            <a:spLocks noGrp="1"/>
          </p:cNvSpPr>
          <p:nvPr>
            <p:ph type="body" sz="quarter" idx="12"/>
          </p:nvPr>
        </p:nvSpPr>
        <p:spPr>
          <a:xfrm>
            <a:off x="455733" y="1066800"/>
            <a:ext cx="11262134" cy="5595257"/>
          </a:xfrm>
        </p:spPr>
        <p:txBody>
          <a:bodyPr numCol="2" spcCol="360000"/>
          <a:lstStyle/>
          <a:p>
            <a:pPr marL="457200" indent="-457200">
              <a:lnSpc>
                <a:spcPct val="100000"/>
              </a:lnSpc>
              <a:buFont typeface="+mj-lt"/>
              <a:buAutoNum type="arabicPeriod"/>
            </a:pPr>
            <a:r>
              <a:rPr lang="fr-FR" sz="2200" dirty="0" smtClean="0">
                <a:solidFill>
                  <a:srgbClr val="19325C"/>
                </a:solidFill>
              </a:rPr>
              <a:t>L'équipe </a:t>
            </a:r>
            <a:r>
              <a:rPr lang="fr-FR" sz="2200" dirty="0">
                <a:solidFill>
                  <a:srgbClr val="19325C"/>
                </a:solidFill>
              </a:rPr>
              <a:t>télévente aura besoin de créer des pistes manuellement ou </a:t>
            </a:r>
            <a:r>
              <a:rPr lang="pl-PL" sz="2200" dirty="0" smtClean="0">
                <a:solidFill>
                  <a:srgbClr val="19325C"/>
                </a:solidFill>
              </a:rPr>
              <a:t/>
            </a:r>
            <a:br>
              <a:rPr lang="pl-PL" sz="2200" dirty="0" smtClean="0">
                <a:solidFill>
                  <a:srgbClr val="19325C"/>
                </a:solidFill>
              </a:rPr>
            </a:br>
            <a:r>
              <a:rPr lang="fr-FR" sz="2200" dirty="0" smtClean="0">
                <a:solidFill>
                  <a:srgbClr val="19325C"/>
                </a:solidFill>
              </a:rPr>
              <a:t>en </a:t>
            </a:r>
            <a:r>
              <a:rPr lang="fr-FR" sz="2200" dirty="0">
                <a:solidFill>
                  <a:srgbClr val="19325C"/>
                </a:solidFill>
              </a:rPr>
              <a:t>important des listes de pistes. </a:t>
            </a:r>
            <a:r>
              <a:rPr lang="pl-PL" sz="2200" dirty="0" smtClean="0">
                <a:solidFill>
                  <a:srgbClr val="19325C"/>
                </a:solidFill>
              </a:rPr>
              <a:t/>
            </a:r>
            <a:br>
              <a:rPr lang="pl-PL" sz="2200" dirty="0" smtClean="0">
                <a:solidFill>
                  <a:srgbClr val="19325C"/>
                </a:solidFill>
              </a:rPr>
            </a:br>
            <a:r>
              <a:rPr lang="fr-FR" sz="2200" dirty="0" smtClean="0">
                <a:solidFill>
                  <a:srgbClr val="19325C"/>
                </a:solidFill>
              </a:rPr>
              <a:t>Les </a:t>
            </a:r>
            <a:r>
              <a:rPr lang="fr-FR" sz="2200" dirty="0">
                <a:solidFill>
                  <a:srgbClr val="19325C"/>
                </a:solidFill>
              </a:rPr>
              <a:t>commerciaux de </a:t>
            </a:r>
            <a:r>
              <a:rPr lang="fr-FR" sz="2200" dirty="0" smtClean="0">
                <a:solidFill>
                  <a:srgbClr val="19325C"/>
                </a:solidFill>
              </a:rPr>
              <a:t>l'équipe </a:t>
            </a:r>
            <a:r>
              <a:rPr lang="fr-FR" sz="2200" dirty="0">
                <a:solidFill>
                  <a:srgbClr val="19325C"/>
                </a:solidFill>
              </a:rPr>
              <a:t>télévente ne doivent pas pouvoir supprimer des pistes.  </a:t>
            </a:r>
          </a:p>
          <a:p>
            <a:pPr marL="457200" indent="-457200">
              <a:lnSpc>
                <a:spcPct val="100000"/>
              </a:lnSpc>
              <a:buFont typeface="+mj-lt"/>
              <a:buAutoNum type="arabicPeriod"/>
            </a:pPr>
            <a:r>
              <a:rPr lang="fr-FR" sz="2200" spc="-20" dirty="0">
                <a:solidFill>
                  <a:srgbClr val="19325C"/>
                </a:solidFill>
              </a:rPr>
              <a:t>Le statut de la piste doit être marqué comme « Dead » (mort) si la piste est abandonnée ou a été créée par erreur.  </a:t>
            </a:r>
          </a:p>
          <a:p>
            <a:pPr marL="457200" indent="-457200">
              <a:lnSpc>
                <a:spcPct val="100000"/>
              </a:lnSpc>
              <a:buFont typeface="+mj-lt"/>
              <a:buAutoNum type="arabicPeriod"/>
            </a:pPr>
            <a:r>
              <a:rPr lang="fr-FR" sz="2200" dirty="0">
                <a:solidFill>
                  <a:srgbClr val="19325C"/>
                </a:solidFill>
              </a:rPr>
              <a:t>La source de la piste doit être « Téléphone » si </a:t>
            </a:r>
            <a:r>
              <a:rPr lang="fr-FR" sz="2200" dirty="0" smtClean="0">
                <a:solidFill>
                  <a:srgbClr val="19325C"/>
                </a:solidFill>
              </a:rPr>
              <a:t>elle </a:t>
            </a:r>
            <a:r>
              <a:rPr lang="fr-FR" sz="2200" dirty="0">
                <a:solidFill>
                  <a:srgbClr val="19325C"/>
                </a:solidFill>
              </a:rPr>
              <a:t>est créée par </a:t>
            </a:r>
            <a:r>
              <a:rPr lang="fr-FR" sz="2200" dirty="0" smtClean="0">
                <a:solidFill>
                  <a:srgbClr val="19325C"/>
                </a:solidFill>
              </a:rPr>
              <a:t>l'équipe </a:t>
            </a:r>
            <a:r>
              <a:rPr lang="fr-FR" sz="2200" dirty="0">
                <a:solidFill>
                  <a:srgbClr val="19325C"/>
                </a:solidFill>
              </a:rPr>
              <a:t>télévente</a:t>
            </a:r>
            <a:r>
              <a:rPr lang="fr-FR" sz="2200" dirty="0" smtClean="0">
                <a:solidFill>
                  <a:srgbClr val="19325C"/>
                </a:solidFill>
              </a:rPr>
              <a:t>.</a:t>
            </a:r>
            <a:endParaRPr lang="pl-PL" sz="2200" dirty="0" smtClean="0">
              <a:solidFill>
                <a:srgbClr val="19325C"/>
              </a:solidFill>
            </a:endParaRPr>
          </a:p>
          <a:p>
            <a:pPr marL="457200" indent="-457200">
              <a:lnSpc>
                <a:spcPct val="100000"/>
              </a:lnSpc>
              <a:buFont typeface="+mj-lt"/>
              <a:buAutoNum type="arabicPeriod"/>
            </a:pPr>
            <a:r>
              <a:rPr lang="fr-FR" sz="2200" dirty="0" smtClean="0">
                <a:solidFill>
                  <a:srgbClr val="19325C"/>
                </a:solidFill>
              </a:rPr>
              <a:t>L'équipe </a:t>
            </a:r>
            <a:r>
              <a:rPr lang="fr-FR" sz="2200" dirty="0">
                <a:solidFill>
                  <a:srgbClr val="19325C"/>
                </a:solidFill>
              </a:rPr>
              <a:t>télévente doit pouvoir suivre la date de décision probable (quand la piste est susceptible de prendre une décision </a:t>
            </a:r>
            <a:r>
              <a:rPr lang="fr-FR" sz="2200" dirty="0" smtClean="0">
                <a:solidFill>
                  <a:srgbClr val="19325C"/>
                </a:solidFill>
              </a:rPr>
              <a:t>d'acheter</a:t>
            </a:r>
            <a:r>
              <a:rPr lang="fr-FR" sz="2200" dirty="0">
                <a:solidFill>
                  <a:srgbClr val="19325C"/>
                </a:solidFill>
              </a:rPr>
              <a:t>). Cela ne peut pas </a:t>
            </a:r>
            <a:r>
              <a:rPr lang="fr-FR" sz="2200" dirty="0" smtClean="0">
                <a:solidFill>
                  <a:srgbClr val="19325C"/>
                </a:solidFill>
              </a:rPr>
              <a:t>être </a:t>
            </a:r>
            <a:r>
              <a:rPr lang="fr-FR" sz="2200" dirty="0">
                <a:solidFill>
                  <a:srgbClr val="19325C"/>
                </a:solidFill>
              </a:rPr>
              <a:t>une date antérieure à la date du jour.</a:t>
            </a:r>
          </a:p>
          <a:p>
            <a:pPr marL="457200" indent="-457200">
              <a:lnSpc>
                <a:spcPct val="100000"/>
              </a:lnSpc>
              <a:buFont typeface="+mj-lt"/>
              <a:buAutoNum type="arabicPeriod"/>
            </a:pPr>
            <a:r>
              <a:rPr lang="fr-FR" sz="2200" dirty="0">
                <a:solidFill>
                  <a:srgbClr val="19325C"/>
                </a:solidFill>
              </a:rPr>
              <a:t>AW </a:t>
            </a:r>
            <a:r>
              <a:rPr lang="fr-FR" sz="2200" dirty="0" err="1">
                <a:solidFill>
                  <a:srgbClr val="19325C"/>
                </a:solidFill>
              </a:rPr>
              <a:t>Computing</a:t>
            </a:r>
            <a:r>
              <a:rPr lang="fr-FR" sz="2200" dirty="0">
                <a:solidFill>
                  <a:srgbClr val="19325C"/>
                </a:solidFill>
              </a:rPr>
              <a:t> souhaite automatiser la cote des pistes en créant un nouveau champ Cote de télévente, qui ne doit pas être visible aux utilisateurs ne faisant pas de compte rendu au VP du service marketing :</a:t>
            </a:r>
          </a:p>
          <a:p>
            <a:pPr>
              <a:lnSpc>
                <a:spcPct val="100000"/>
              </a:lnSpc>
            </a:pPr>
            <a:endParaRPr lang="en-IN" sz="2200" dirty="0">
              <a:solidFill>
                <a:srgbClr val="19325C"/>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159331004"/>
              </p:ext>
            </p:extLst>
          </p:nvPr>
        </p:nvGraphicFramePr>
        <p:xfrm>
          <a:off x="6509547" y="4332332"/>
          <a:ext cx="5113867" cy="2103120"/>
        </p:xfrm>
        <a:graphic>
          <a:graphicData uri="http://schemas.openxmlformats.org/drawingml/2006/table">
            <a:tbl>
              <a:tblPr firstRow="1" bandRow="1">
                <a:tableStyleId>{5940675A-B579-460E-94D1-54222C63F5DA}</a:tableStyleId>
              </a:tblPr>
              <a:tblGrid>
                <a:gridCol w="3526414">
                  <a:extLst>
                    <a:ext uri="{9D8B030D-6E8A-4147-A177-3AD203B41FA5}">
                      <a16:colId xmlns:a16="http://schemas.microsoft.com/office/drawing/2014/main" xmlns="" val="20000"/>
                    </a:ext>
                  </a:extLst>
                </a:gridCol>
                <a:gridCol w="1587453">
                  <a:extLst>
                    <a:ext uri="{9D8B030D-6E8A-4147-A177-3AD203B41FA5}">
                      <a16:colId xmlns:a16="http://schemas.microsoft.com/office/drawing/2014/main" xmlns="" val="20001"/>
                    </a:ext>
                  </a:extLst>
                </a:gridCol>
              </a:tblGrid>
              <a:tr h="694642">
                <a:tc>
                  <a:txBody>
                    <a:bodyPr/>
                    <a:lstStyle/>
                    <a:p>
                      <a:r>
                        <a:rPr lang="fr-FR" sz="2000" dirty="0">
                          <a:solidFill>
                            <a:srgbClr val="19325C"/>
                          </a:solidFill>
                          <a:latin typeface="+mn-lt"/>
                          <a:ea typeface="+mn-ea"/>
                          <a:cs typeface="+mn-cs"/>
                        </a:rPr>
                        <a:t>Date de décision probable inconnue</a:t>
                      </a:r>
                    </a:p>
                  </a:txBody>
                  <a:tcPr anchor="ctr">
                    <a:lnL w="12700" cmpd="sng">
                      <a:noFill/>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fr-FR" sz="2000" b="1">
                          <a:solidFill>
                            <a:schemeClr val="accent1"/>
                          </a:solidFill>
                          <a:latin typeface="Courier New" pitchFamily="49" charset="0"/>
                          <a:cs typeface="Courier New" pitchFamily="49" charset="0"/>
                        </a:rPr>
                        <a:t>Froid</a:t>
                      </a:r>
                    </a:p>
                  </a:txBody>
                  <a:tcPr anchor="ctr">
                    <a:lnL w="12700" cmpd="sng">
                      <a:noFill/>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349956">
                <a:tc>
                  <a:txBody>
                    <a:bodyPr/>
                    <a:lstStyle/>
                    <a:p>
                      <a:pPr marL="0" lvl="1" indent="0"/>
                      <a:r>
                        <a:rPr lang="fr-FR" sz="2000">
                          <a:solidFill>
                            <a:srgbClr val="19325C"/>
                          </a:solidFill>
                          <a:latin typeface="+mn-lt"/>
                          <a:ea typeface="+mn-ea"/>
                          <a:cs typeface="+mn-cs"/>
                        </a:rPr>
                        <a:t>Date de décision probable dans plus de 30 jours</a:t>
                      </a: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fr-FR" sz="2000" b="1" i="0">
                          <a:solidFill>
                            <a:schemeClr val="accent6"/>
                          </a:solidFill>
                          <a:latin typeface="Courier New" pitchFamily="49" charset="0"/>
                          <a:ea typeface="+mn-ea"/>
                          <a:cs typeface="Courier New" pitchFamily="49" charset="0"/>
                        </a:rPr>
                        <a:t>Tiède</a:t>
                      </a: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492125">
                <a:tc>
                  <a:txBody>
                    <a:bodyPr/>
                    <a:lstStyle/>
                    <a:p>
                      <a:r>
                        <a:rPr lang="fr-FR" sz="2000">
                          <a:solidFill>
                            <a:srgbClr val="19325C"/>
                          </a:solidFill>
                          <a:latin typeface="+mn-lt"/>
                          <a:ea typeface="+mn-ea"/>
                          <a:cs typeface="+mn-cs"/>
                        </a:rPr>
                        <a:t>Date de décision probable dans moins de 30 jours</a:t>
                      </a: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fr-FR" sz="2000" b="1" dirty="0">
                          <a:solidFill>
                            <a:srgbClr val="FF0000"/>
                          </a:solidFill>
                          <a:latin typeface="Courier New" pitchFamily="49" charset="0"/>
                          <a:ea typeface="+mn-ea"/>
                          <a:cs typeface="Courier New" pitchFamily="49" charset="0"/>
                        </a:rPr>
                        <a:t>Chaud</a:t>
                      </a: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3989944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494</a:t>
            </a:fld>
            <a:endParaRPr lang="en-US" smtClean="0"/>
          </a:p>
        </p:txBody>
      </p:sp>
      <p:sp>
        <p:nvSpPr>
          <p:cNvPr id="3" name="Text Placeholder 2"/>
          <p:cNvSpPr>
            <a:spLocks noGrp="1"/>
          </p:cNvSpPr>
          <p:nvPr>
            <p:ph type="body" sz="quarter" idx="11"/>
          </p:nvPr>
        </p:nvSpPr>
        <p:spPr/>
        <p:txBody>
          <a:bodyPr/>
          <a:lstStyle/>
          <a:p>
            <a:r>
              <a:rPr lang="fr-FR"/>
              <a:t>Exigences (suite)</a:t>
            </a:r>
          </a:p>
        </p:txBody>
      </p:sp>
      <p:sp>
        <p:nvSpPr>
          <p:cNvPr id="4" name="Text Placeholder 3"/>
          <p:cNvSpPr>
            <a:spLocks noGrp="1"/>
          </p:cNvSpPr>
          <p:nvPr>
            <p:ph type="body" sz="quarter" idx="12"/>
          </p:nvPr>
        </p:nvSpPr>
        <p:spPr>
          <a:xfrm>
            <a:off x="455733" y="1085850"/>
            <a:ext cx="10971736" cy="5772150"/>
          </a:xfrm>
        </p:spPr>
        <p:txBody>
          <a:bodyPr numCol="2" spcCol="360000"/>
          <a:lstStyle/>
          <a:p>
            <a:pPr marL="457200" indent="-457200">
              <a:lnSpc>
                <a:spcPct val="100000"/>
              </a:lnSpc>
              <a:buFont typeface="+mj-lt"/>
              <a:buAutoNum type="arabicPeriod" startAt="6"/>
            </a:pPr>
            <a:r>
              <a:rPr lang="fr-FR" dirty="0">
                <a:solidFill>
                  <a:srgbClr val="19325C"/>
                </a:solidFill>
              </a:rPr>
              <a:t>AW </a:t>
            </a:r>
            <a:r>
              <a:rPr lang="fr-FR" dirty="0" err="1">
                <a:solidFill>
                  <a:srgbClr val="19325C"/>
                </a:solidFill>
              </a:rPr>
              <a:t>Computing</a:t>
            </a:r>
            <a:r>
              <a:rPr lang="fr-FR" dirty="0">
                <a:solidFill>
                  <a:srgbClr val="19325C"/>
                </a:solidFill>
              </a:rPr>
              <a:t> a démarré une nouvelle campagne de télévente dans laquelle les clients existants peuvent gagner des réductions en parrainant de nouveaux clients (</a:t>
            </a:r>
            <a:r>
              <a:rPr lang="fr-FR" dirty="0" err="1">
                <a:solidFill>
                  <a:srgbClr val="19325C"/>
                </a:solidFill>
              </a:rPr>
              <a:t>c.-a-d</a:t>
            </a:r>
            <a:r>
              <a:rPr lang="fr-FR" dirty="0">
                <a:solidFill>
                  <a:srgbClr val="19325C"/>
                </a:solidFill>
              </a:rPr>
              <a:t>. des pistes). </a:t>
            </a:r>
            <a:r>
              <a:rPr lang="fr-FR" dirty="0" smtClean="0">
                <a:solidFill>
                  <a:srgbClr val="19325C"/>
                </a:solidFill>
              </a:rPr>
              <a:t>S'assurer qu'il </a:t>
            </a:r>
            <a:r>
              <a:rPr lang="fr-FR" dirty="0">
                <a:solidFill>
                  <a:srgbClr val="19325C"/>
                </a:solidFill>
              </a:rPr>
              <a:t>y a un champ sur la piste pour suivre le contact qui la parraine (il peut être vide sur certains enregistrements).  </a:t>
            </a:r>
          </a:p>
          <a:p>
            <a:pPr marL="457200" indent="-457200">
              <a:lnSpc>
                <a:spcPct val="100000"/>
              </a:lnSpc>
              <a:buFont typeface="+mj-lt"/>
              <a:buAutoNum type="arabicPeriod" startAt="6"/>
            </a:pPr>
            <a:r>
              <a:rPr lang="fr-FR" dirty="0">
                <a:solidFill>
                  <a:srgbClr val="19325C"/>
                </a:solidFill>
              </a:rPr>
              <a:t>Le directeur du service télévente aimerait que les exigences 2-6 soient accessibles à </a:t>
            </a:r>
            <a:r>
              <a:rPr lang="fr-FR" dirty="0" smtClean="0">
                <a:solidFill>
                  <a:srgbClr val="19325C"/>
                </a:solidFill>
              </a:rPr>
              <a:t>l'équipe </a:t>
            </a:r>
            <a:r>
              <a:rPr lang="fr-FR" dirty="0">
                <a:solidFill>
                  <a:srgbClr val="19325C"/>
                </a:solidFill>
              </a:rPr>
              <a:t>télévente, afin que quand ils créent de nouvelles pistes, ils voient les bons champs, valeurs de liste déroulante et processus de pistes.</a:t>
            </a:r>
          </a:p>
          <a:p>
            <a:pPr marL="457200" indent="-457200">
              <a:lnSpc>
                <a:spcPct val="100000"/>
              </a:lnSpc>
              <a:buFont typeface="+mj-lt"/>
              <a:buAutoNum type="arabicPeriod" startAt="6"/>
            </a:pPr>
            <a:r>
              <a:rPr lang="fr-FR" dirty="0">
                <a:solidFill>
                  <a:srgbClr val="19325C"/>
                </a:solidFill>
              </a:rPr>
              <a:t>Si la date de décision probable est dépassée et que la piste </a:t>
            </a:r>
            <a:r>
              <a:rPr lang="fr-FR" dirty="0" smtClean="0">
                <a:solidFill>
                  <a:srgbClr val="19325C"/>
                </a:solidFill>
              </a:rPr>
              <a:t>n'est </a:t>
            </a:r>
            <a:r>
              <a:rPr lang="fr-FR" dirty="0">
                <a:solidFill>
                  <a:srgbClr val="19325C"/>
                </a:solidFill>
              </a:rPr>
              <a:t>pas convertie, un rappel doit être envoyé au propriétaire de la piste afin </a:t>
            </a:r>
            <a:r>
              <a:rPr lang="fr-FR" dirty="0" smtClean="0">
                <a:solidFill>
                  <a:srgbClr val="19325C"/>
                </a:solidFill>
              </a:rPr>
              <a:t>qu'il </a:t>
            </a:r>
            <a:r>
              <a:rPr lang="fr-FR" dirty="0">
                <a:solidFill>
                  <a:srgbClr val="19325C"/>
                </a:solidFill>
              </a:rPr>
              <a:t>puisse modifier la date de décision probable ou convertir la piste. Si rien ne se passe </a:t>
            </a:r>
            <a:r>
              <a:rPr lang="fr-FR" dirty="0" smtClean="0">
                <a:solidFill>
                  <a:srgbClr val="19325C"/>
                </a:solidFill>
              </a:rPr>
              <a:t>après</a:t>
            </a:r>
            <a:r>
              <a:rPr lang="pl-PL" dirty="0" smtClean="0">
                <a:solidFill>
                  <a:srgbClr val="19325C"/>
                </a:solidFill>
              </a:rPr>
              <a:t> </a:t>
            </a:r>
            <a:r>
              <a:rPr lang="fr-FR" dirty="0" smtClean="0">
                <a:solidFill>
                  <a:srgbClr val="19325C"/>
                </a:solidFill>
              </a:rPr>
              <a:t>24</a:t>
            </a:r>
            <a:r>
              <a:rPr lang="fr-FR" dirty="0">
                <a:solidFill>
                  <a:srgbClr val="19325C"/>
                </a:solidFill>
              </a:rPr>
              <a:t> heures, la piste doit être </a:t>
            </a:r>
            <a:r>
              <a:rPr lang="fr-FR" dirty="0" err="1">
                <a:solidFill>
                  <a:srgbClr val="19325C"/>
                </a:solidFill>
              </a:rPr>
              <a:t>ré-attribuée</a:t>
            </a:r>
            <a:r>
              <a:rPr lang="fr-FR" dirty="0">
                <a:solidFill>
                  <a:srgbClr val="19325C"/>
                </a:solidFill>
              </a:rPr>
              <a:t> au directeur du service télévente.</a:t>
            </a:r>
          </a:p>
        </p:txBody>
      </p:sp>
    </p:spTree>
    <p:extLst>
      <p:ext uri="{BB962C8B-B14F-4D97-AF65-F5344CB8AC3E}">
        <p14:creationId xmlns:p14="http://schemas.microsoft.com/office/powerpoint/2010/main" val="91037140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495</a:t>
            </a:fld>
            <a:endParaRPr lang="en-US" smtClean="0"/>
          </a:p>
        </p:txBody>
      </p:sp>
      <p:sp>
        <p:nvSpPr>
          <p:cNvPr id="3" name="Text Placeholder 2"/>
          <p:cNvSpPr>
            <a:spLocks noGrp="1"/>
          </p:cNvSpPr>
          <p:nvPr>
            <p:ph type="body" sz="quarter" idx="11"/>
          </p:nvPr>
        </p:nvSpPr>
        <p:spPr/>
        <p:txBody>
          <a:bodyPr/>
          <a:lstStyle/>
          <a:p>
            <a:r>
              <a:rPr lang="fr-FR"/>
              <a:t>Exigences (suite)</a:t>
            </a:r>
          </a:p>
        </p:txBody>
      </p:sp>
      <p:sp>
        <p:nvSpPr>
          <p:cNvPr id="4" name="Text Placeholder 3"/>
          <p:cNvSpPr>
            <a:spLocks noGrp="1"/>
          </p:cNvSpPr>
          <p:nvPr>
            <p:ph type="body" sz="quarter" idx="12"/>
          </p:nvPr>
        </p:nvSpPr>
        <p:spPr>
          <a:xfrm>
            <a:off x="455733" y="1085850"/>
            <a:ext cx="9052334" cy="5322387"/>
          </a:xfrm>
        </p:spPr>
        <p:txBody>
          <a:bodyPr/>
          <a:lstStyle/>
          <a:p>
            <a:pPr marL="630238" indent="-630238">
              <a:lnSpc>
                <a:spcPct val="100000"/>
              </a:lnSpc>
              <a:buFont typeface="+mj-lt"/>
              <a:buAutoNum type="arabicPeriod" startAt="9"/>
            </a:pPr>
            <a:r>
              <a:rPr lang="fr-FR" dirty="0">
                <a:solidFill>
                  <a:srgbClr val="19325C"/>
                </a:solidFill>
              </a:rPr>
              <a:t>Vous avez reçu une liste de pistes à importer pour </a:t>
            </a:r>
            <a:r>
              <a:rPr lang="fr-FR" dirty="0" smtClean="0">
                <a:solidFill>
                  <a:srgbClr val="19325C"/>
                </a:solidFill>
              </a:rPr>
              <a:t>l'équipe </a:t>
            </a:r>
            <a:r>
              <a:rPr lang="fr-FR" dirty="0">
                <a:solidFill>
                  <a:srgbClr val="19325C"/>
                </a:solidFill>
              </a:rPr>
              <a:t>télévente. (Regarder dans </a:t>
            </a:r>
            <a:r>
              <a:rPr lang="fr-FR" dirty="0" smtClean="0">
                <a:solidFill>
                  <a:srgbClr val="19325C"/>
                </a:solidFill>
              </a:rPr>
              <a:t>l'onglet </a:t>
            </a:r>
            <a:r>
              <a:rPr lang="fr-FR" dirty="0">
                <a:solidFill>
                  <a:srgbClr val="19325C"/>
                </a:solidFill>
              </a:rPr>
              <a:t>Fichiers)</a:t>
            </a:r>
          </a:p>
          <a:p>
            <a:pPr marL="568325" indent="-568325">
              <a:lnSpc>
                <a:spcPct val="100000"/>
              </a:lnSpc>
              <a:buFont typeface="+mj-lt"/>
              <a:buAutoNum type="arabicPeriod" startAt="9"/>
            </a:pPr>
            <a:r>
              <a:rPr lang="fr-FR" dirty="0" smtClean="0">
                <a:solidFill>
                  <a:srgbClr val="19325C"/>
                </a:solidFill>
              </a:rPr>
              <a:t>L'équipe </a:t>
            </a:r>
            <a:r>
              <a:rPr lang="fr-FR" dirty="0">
                <a:solidFill>
                  <a:srgbClr val="19325C"/>
                </a:solidFill>
              </a:rPr>
              <a:t>télévente demande un tableau de bord pour suivre ces éléments :</a:t>
            </a:r>
          </a:p>
          <a:p>
            <a:pPr marL="973137" lvl="2" indent="-342900">
              <a:lnSpc>
                <a:spcPct val="100000"/>
              </a:lnSpc>
              <a:buFont typeface="Arial" panose="020B0604020202020204" pitchFamily="34" charset="0"/>
              <a:buChar char="•"/>
            </a:pPr>
            <a:r>
              <a:rPr lang="fr-FR" sz="2400" dirty="0">
                <a:solidFill>
                  <a:srgbClr val="19325C"/>
                </a:solidFill>
              </a:rPr>
              <a:t>Pistes par Statut</a:t>
            </a:r>
          </a:p>
          <a:p>
            <a:pPr marL="973137" lvl="2" indent="-342900">
              <a:lnSpc>
                <a:spcPct val="100000"/>
              </a:lnSpc>
              <a:buFont typeface="Arial" panose="020B0604020202020204" pitchFamily="34" charset="0"/>
              <a:buChar char="•"/>
            </a:pPr>
            <a:r>
              <a:rPr lang="fr-FR" sz="2400" dirty="0">
                <a:solidFill>
                  <a:srgbClr val="19325C"/>
                </a:solidFill>
              </a:rPr>
              <a:t>Piste par propriétaire</a:t>
            </a:r>
          </a:p>
          <a:p>
            <a:pPr marL="973137" lvl="2" indent="-342900">
              <a:lnSpc>
                <a:spcPct val="100000"/>
              </a:lnSpc>
              <a:buFont typeface="Arial" panose="020B0604020202020204" pitchFamily="34" charset="0"/>
              <a:buChar char="•"/>
            </a:pPr>
            <a:r>
              <a:rPr lang="fr-FR" sz="2400" dirty="0">
                <a:solidFill>
                  <a:srgbClr val="19325C"/>
                </a:solidFill>
              </a:rPr>
              <a:t>Top 10 des pistes</a:t>
            </a:r>
            <a:br>
              <a:rPr lang="fr-FR" sz="2400" dirty="0">
                <a:solidFill>
                  <a:srgbClr val="19325C"/>
                </a:solidFill>
              </a:rPr>
            </a:br>
            <a:r>
              <a:rPr lang="fr-FR" sz="2400" dirty="0">
                <a:solidFill>
                  <a:srgbClr val="19325C"/>
                </a:solidFill>
              </a:rPr>
              <a:t>(Pistes chaudes avec la date de décision la plus proche)</a:t>
            </a:r>
          </a:p>
        </p:txBody>
      </p:sp>
    </p:spTree>
    <p:extLst>
      <p:ext uri="{BB962C8B-B14F-4D97-AF65-F5344CB8AC3E}">
        <p14:creationId xmlns:p14="http://schemas.microsoft.com/office/powerpoint/2010/main" val="15763737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496</a:t>
            </a:fld>
            <a:endParaRPr lang="en-US" smtClean="0"/>
          </a:p>
        </p:txBody>
      </p:sp>
      <p:sp>
        <p:nvSpPr>
          <p:cNvPr id="5" name="Text Placeholder 4"/>
          <p:cNvSpPr>
            <a:spLocks noGrp="1"/>
          </p:cNvSpPr>
          <p:nvPr>
            <p:ph type="body" sz="quarter" idx="11"/>
          </p:nvPr>
        </p:nvSpPr>
        <p:spPr/>
        <p:txBody>
          <a:bodyPr/>
          <a:lstStyle/>
          <a:p>
            <a:r>
              <a:rPr lang="fr-FR"/>
              <a:t>Étape de création</a:t>
            </a:r>
          </a:p>
        </p:txBody>
      </p:sp>
      <p:sp>
        <p:nvSpPr>
          <p:cNvPr id="6" name="Rectangle 7"/>
          <p:cNvSpPr>
            <a:spLocks noChangeArrowheads="1"/>
          </p:cNvSpPr>
          <p:nvPr/>
        </p:nvSpPr>
        <p:spPr bwMode="auto">
          <a:xfrm>
            <a:off x="4332599" y="1644162"/>
            <a:ext cx="2593134" cy="1200329"/>
          </a:xfrm>
          <a:prstGeom prst="rect">
            <a:avLst/>
          </a:prstGeom>
          <a:noFill/>
          <a:ln w="9525">
            <a:noFill/>
            <a:miter lim="800000"/>
            <a:headEnd/>
            <a:tailEnd/>
          </a:ln>
        </p:spPr>
        <p:txBody>
          <a:bodyPr wrap="square">
            <a:spAutoFit/>
          </a:bodyPr>
          <a:lstStyle/>
          <a:p>
            <a:pPr algn="ctr">
              <a:buClr>
                <a:srgbClr val="CC0000"/>
              </a:buClr>
              <a:buFont typeface="Wingdings" pitchFamily="2" charset="2"/>
              <a:buNone/>
            </a:pPr>
            <a:r>
              <a:rPr lang="fr-FR" sz="3600" b="1" dirty="0">
                <a:solidFill>
                  <a:srgbClr val="FFC000"/>
                </a:solidFill>
              </a:rPr>
              <a:t>OK, à vous</a:t>
            </a:r>
            <a:br>
              <a:rPr lang="fr-FR" sz="3600" b="1" dirty="0">
                <a:solidFill>
                  <a:srgbClr val="FFC000"/>
                </a:solidFill>
              </a:rPr>
            </a:br>
            <a:r>
              <a:rPr lang="fr-FR" sz="3600" b="1" dirty="0">
                <a:solidFill>
                  <a:srgbClr val="FFC000"/>
                </a:solidFill>
              </a:rPr>
              <a:t>de jouer !</a:t>
            </a:r>
          </a:p>
        </p:txBody>
      </p:sp>
      <p:pic>
        <p:nvPicPr>
          <p:cNvPr id="7" name="Picture 6" descr="truck1.png"/>
          <p:cNvPicPr>
            <a:picLocks noChangeAspect="1"/>
          </p:cNvPicPr>
          <p:nvPr/>
        </p:nvPicPr>
        <p:blipFill>
          <a:blip r:embed="rId3" cstate="print"/>
          <a:stretch>
            <a:fillRect/>
          </a:stretch>
        </p:blipFill>
        <p:spPr>
          <a:xfrm>
            <a:off x="4023404" y="2709750"/>
            <a:ext cx="4730470" cy="2987666"/>
          </a:xfrm>
          <a:prstGeom prst="rect">
            <a:avLst/>
          </a:prstGeom>
          <a:effectLst/>
        </p:spPr>
      </p:pic>
    </p:spTree>
    <p:extLst>
      <p:ext uri="{BB962C8B-B14F-4D97-AF65-F5344CB8AC3E}">
        <p14:creationId xmlns:p14="http://schemas.microsoft.com/office/powerpoint/2010/main" val="15640916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497</a:t>
            </a:fld>
            <a:endParaRPr lang="en-US" smtClean="0"/>
          </a:p>
        </p:txBody>
      </p:sp>
      <p:sp>
        <p:nvSpPr>
          <p:cNvPr id="3" name="Text Placeholder 2"/>
          <p:cNvSpPr>
            <a:spLocks noGrp="1"/>
          </p:cNvSpPr>
          <p:nvPr>
            <p:ph type="body" sz="quarter" idx="11"/>
          </p:nvPr>
        </p:nvSpPr>
        <p:spPr/>
        <p:txBody>
          <a:bodyPr/>
          <a:lstStyle/>
          <a:p>
            <a:r>
              <a:rPr lang="fr-FR"/>
              <a:t>Astuces</a:t>
            </a:r>
          </a:p>
        </p:txBody>
      </p:sp>
      <p:sp>
        <p:nvSpPr>
          <p:cNvPr id="4" name="Text Placeholder 3"/>
          <p:cNvSpPr>
            <a:spLocks noGrp="1"/>
          </p:cNvSpPr>
          <p:nvPr>
            <p:ph type="body" sz="quarter" idx="12"/>
          </p:nvPr>
        </p:nvSpPr>
        <p:spPr>
          <a:xfrm>
            <a:off x="455732" y="1123950"/>
            <a:ext cx="11366153" cy="5456464"/>
          </a:xfrm>
        </p:spPr>
        <p:txBody>
          <a:bodyPr numCol="2" spcCol="360000">
            <a:noAutofit/>
          </a:bodyPr>
          <a:lstStyle/>
          <a:p>
            <a:pPr marL="577850" indent="-577850">
              <a:lnSpc>
                <a:spcPct val="100000"/>
              </a:lnSpc>
              <a:spcBef>
                <a:spcPts val="900"/>
              </a:spcBef>
              <a:buFont typeface="+mj-lt"/>
              <a:buAutoNum type="arabicPeriod"/>
            </a:pPr>
            <a:r>
              <a:rPr lang="fr-FR" sz="2200" dirty="0">
                <a:solidFill>
                  <a:srgbClr val="19325C"/>
                </a:solidFill>
              </a:rPr>
              <a:t>Créez un nouveau profil avec </a:t>
            </a:r>
            <a:r>
              <a:rPr lang="pl-PL" sz="2200" dirty="0" smtClean="0">
                <a:solidFill>
                  <a:srgbClr val="19325C"/>
                </a:solidFill>
              </a:rPr>
              <a:t/>
            </a:r>
            <a:br>
              <a:rPr lang="pl-PL" sz="2200" dirty="0" smtClean="0">
                <a:solidFill>
                  <a:srgbClr val="19325C"/>
                </a:solidFill>
              </a:rPr>
            </a:br>
            <a:r>
              <a:rPr lang="fr-FR" sz="2200" dirty="0" smtClean="0">
                <a:solidFill>
                  <a:srgbClr val="19325C"/>
                </a:solidFill>
              </a:rPr>
              <a:t>des </a:t>
            </a:r>
            <a:r>
              <a:rPr lang="fr-FR" sz="2200" dirty="0">
                <a:solidFill>
                  <a:srgbClr val="19325C"/>
                </a:solidFill>
              </a:rPr>
              <a:t>utilisateurs et des rôles. </a:t>
            </a:r>
            <a:r>
              <a:rPr lang="pl-PL" sz="2200" dirty="0" smtClean="0">
                <a:solidFill>
                  <a:srgbClr val="19325C"/>
                </a:solidFill>
              </a:rPr>
              <a:t/>
            </a:r>
            <a:br>
              <a:rPr lang="pl-PL" sz="2200" dirty="0" smtClean="0">
                <a:solidFill>
                  <a:srgbClr val="19325C"/>
                </a:solidFill>
              </a:rPr>
            </a:br>
            <a:r>
              <a:rPr lang="fr-FR" sz="2200" dirty="0" smtClean="0">
                <a:solidFill>
                  <a:srgbClr val="19325C"/>
                </a:solidFill>
              </a:rPr>
              <a:t>(</a:t>
            </a:r>
            <a:r>
              <a:rPr lang="fr-FR" sz="2200" dirty="0">
                <a:solidFill>
                  <a:srgbClr val="19325C"/>
                </a:solidFill>
              </a:rPr>
              <a:t>Le profil utilisateur marketing contient presque tout ce dont </a:t>
            </a:r>
            <a:r>
              <a:rPr lang="pl-PL" sz="2200" dirty="0" smtClean="0">
                <a:solidFill>
                  <a:srgbClr val="19325C"/>
                </a:solidFill>
              </a:rPr>
              <a:t/>
            </a:r>
            <a:br>
              <a:rPr lang="pl-PL" sz="2200" dirty="0" smtClean="0">
                <a:solidFill>
                  <a:srgbClr val="19325C"/>
                </a:solidFill>
              </a:rPr>
            </a:br>
            <a:r>
              <a:rPr lang="fr-FR" sz="2200" dirty="0" smtClean="0">
                <a:solidFill>
                  <a:srgbClr val="19325C"/>
                </a:solidFill>
              </a:rPr>
              <a:t>vous </a:t>
            </a:r>
            <a:r>
              <a:rPr lang="fr-FR" sz="2200" dirty="0">
                <a:solidFill>
                  <a:srgbClr val="19325C"/>
                </a:solidFill>
              </a:rPr>
              <a:t>avez besoin.)</a:t>
            </a:r>
          </a:p>
          <a:p>
            <a:pPr marL="577850" indent="-577850">
              <a:lnSpc>
                <a:spcPct val="100000"/>
              </a:lnSpc>
              <a:spcBef>
                <a:spcPts val="900"/>
              </a:spcBef>
              <a:buFont typeface="+mj-lt"/>
              <a:buAutoNum type="arabicPeriod"/>
            </a:pPr>
            <a:r>
              <a:rPr lang="fr-FR" sz="2200" dirty="0">
                <a:solidFill>
                  <a:srgbClr val="19325C"/>
                </a:solidFill>
              </a:rPr>
              <a:t>Ajoutez une nouvelle valeur de </a:t>
            </a:r>
            <a:r>
              <a:rPr lang="pl-PL" sz="2200" dirty="0" smtClean="0">
                <a:solidFill>
                  <a:srgbClr val="19325C"/>
                </a:solidFill>
              </a:rPr>
              <a:t/>
            </a:r>
            <a:br>
              <a:rPr lang="pl-PL" sz="2200" dirty="0" smtClean="0">
                <a:solidFill>
                  <a:srgbClr val="19325C"/>
                </a:solidFill>
              </a:rPr>
            </a:br>
            <a:r>
              <a:rPr lang="fr-FR" sz="2200" dirty="0" smtClean="0">
                <a:solidFill>
                  <a:srgbClr val="19325C"/>
                </a:solidFill>
              </a:rPr>
              <a:t>liste </a:t>
            </a:r>
            <a:r>
              <a:rPr lang="fr-FR" sz="2200" dirty="0">
                <a:solidFill>
                  <a:srgbClr val="19325C"/>
                </a:solidFill>
              </a:rPr>
              <a:t>déroulante au champ Statut </a:t>
            </a:r>
            <a:r>
              <a:rPr lang="pl-PL" sz="2200" dirty="0" smtClean="0">
                <a:solidFill>
                  <a:srgbClr val="19325C"/>
                </a:solidFill>
              </a:rPr>
              <a:t/>
            </a:r>
            <a:br>
              <a:rPr lang="pl-PL" sz="2200" dirty="0" smtClean="0">
                <a:solidFill>
                  <a:srgbClr val="19325C"/>
                </a:solidFill>
              </a:rPr>
            </a:br>
            <a:r>
              <a:rPr lang="fr-FR" sz="2200" dirty="0" smtClean="0">
                <a:solidFill>
                  <a:srgbClr val="19325C"/>
                </a:solidFill>
              </a:rPr>
              <a:t>de </a:t>
            </a:r>
            <a:r>
              <a:rPr lang="fr-FR" sz="2200" dirty="0">
                <a:solidFill>
                  <a:srgbClr val="19325C"/>
                </a:solidFill>
              </a:rPr>
              <a:t>la piste.</a:t>
            </a:r>
          </a:p>
          <a:p>
            <a:pPr marL="577850" indent="-577850">
              <a:lnSpc>
                <a:spcPct val="100000"/>
              </a:lnSpc>
              <a:spcBef>
                <a:spcPts val="900"/>
              </a:spcBef>
              <a:buFont typeface="+mj-lt"/>
              <a:buAutoNum type="arabicPeriod"/>
            </a:pPr>
            <a:r>
              <a:rPr lang="fr-FR" sz="2200" dirty="0">
                <a:solidFill>
                  <a:srgbClr val="19325C"/>
                </a:solidFill>
              </a:rPr>
              <a:t>Ajoutez une nouvelle valeur de </a:t>
            </a:r>
            <a:r>
              <a:rPr lang="pl-PL" sz="2200" dirty="0" smtClean="0">
                <a:solidFill>
                  <a:srgbClr val="19325C"/>
                </a:solidFill>
              </a:rPr>
              <a:t/>
            </a:r>
            <a:br>
              <a:rPr lang="pl-PL" sz="2200" dirty="0" smtClean="0">
                <a:solidFill>
                  <a:srgbClr val="19325C"/>
                </a:solidFill>
              </a:rPr>
            </a:br>
            <a:r>
              <a:rPr lang="fr-FR" sz="2200" dirty="0" smtClean="0">
                <a:solidFill>
                  <a:srgbClr val="19325C"/>
                </a:solidFill>
              </a:rPr>
              <a:t>liste </a:t>
            </a:r>
            <a:r>
              <a:rPr lang="fr-FR" sz="2200" dirty="0">
                <a:solidFill>
                  <a:srgbClr val="19325C"/>
                </a:solidFill>
              </a:rPr>
              <a:t>déroulante au champ Origine </a:t>
            </a:r>
            <a:r>
              <a:rPr lang="pl-PL" sz="2200" dirty="0" smtClean="0">
                <a:solidFill>
                  <a:srgbClr val="19325C"/>
                </a:solidFill>
              </a:rPr>
              <a:t/>
            </a:r>
            <a:br>
              <a:rPr lang="pl-PL" sz="2200" dirty="0" smtClean="0">
                <a:solidFill>
                  <a:srgbClr val="19325C"/>
                </a:solidFill>
              </a:rPr>
            </a:br>
            <a:r>
              <a:rPr lang="fr-FR" sz="2200" dirty="0" smtClean="0">
                <a:solidFill>
                  <a:srgbClr val="19325C"/>
                </a:solidFill>
              </a:rPr>
              <a:t>de </a:t>
            </a:r>
            <a:r>
              <a:rPr lang="fr-FR" sz="2200" dirty="0">
                <a:solidFill>
                  <a:srgbClr val="19325C"/>
                </a:solidFill>
              </a:rPr>
              <a:t>la piste.</a:t>
            </a:r>
          </a:p>
          <a:p>
            <a:pPr marL="577850" indent="-577850">
              <a:lnSpc>
                <a:spcPct val="100000"/>
              </a:lnSpc>
              <a:spcBef>
                <a:spcPts val="900"/>
              </a:spcBef>
              <a:buFont typeface="+mj-lt"/>
              <a:buAutoNum type="arabicPeriod"/>
            </a:pPr>
            <a:r>
              <a:rPr lang="fr-FR" sz="2200" dirty="0">
                <a:solidFill>
                  <a:srgbClr val="19325C"/>
                </a:solidFill>
              </a:rPr>
              <a:t>Créez un nouveau champ Date et une règle de </a:t>
            </a:r>
            <a:r>
              <a:rPr lang="fr-FR" sz="2200" dirty="0" smtClean="0">
                <a:solidFill>
                  <a:srgbClr val="19325C"/>
                </a:solidFill>
              </a:rPr>
              <a:t>validation </a:t>
            </a:r>
            <a:r>
              <a:rPr lang="fr-FR" sz="2200" dirty="0">
                <a:solidFill>
                  <a:srgbClr val="19325C"/>
                </a:solidFill>
              </a:rPr>
              <a:t>personnalisés.</a:t>
            </a:r>
          </a:p>
          <a:p>
            <a:pPr marL="577850" indent="-577850">
              <a:lnSpc>
                <a:spcPct val="100000"/>
              </a:lnSpc>
              <a:spcBef>
                <a:spcPts val="900"/>
              </a:spcBef>
              <a:buFont typeface="+mj-lt"/>
              <a:buAutoNum type="arabicPeriod"/>
            </a:pPr>
            <a:r>
              <a:rPr lang="fr-FR" sz="2200" dirty="0">
                <a:solidFill>
                  <a:srgbClr val="19325C"/>
                </a:solidFill>
              </a:rPr>
              <a:t>Créez un nouveau champ </a:t>
            </a:r>
            <a:r>
              <a:rPr lang="fr-FR" sz="2200" dirty="0" smtClean="0">
                <a:solidFill>
                  <a:srgbClr val="19325C"/>
                </a:solidFill>
              </a:rPr>
              <a:t>formule</a:t>
            </a:r>
            <a:r>
              <a:rPr lang="pl-PL" sz="2200" dirty="0" smtClean="0">
                <a:solidFill>
                  <a:srgbClr val="19325C"/>
                </a:solidFill>
              </a:rPr>
              <a:t> </a:t>
            </a:r>
            <a:r>
              <a:rPr lang="fr-FR" sz="2200" dirty="0" smtClean="0">
                <a:solidFill>
                  <a:srgbClr val="19325C"/>
                </a:solidFill>
              </a:rPr>
              <a:t> </a:t>
            </a:r>
            <a:r>
              <a:rPr lang="fr-FR" sz="2200" dirty="0">
                <a:solidFill>
                  <a:srgbClr val="19325C"/>
                </a:solidFill>
              </a:rPr>
              <a:t>personnalisé.</a:t>
            </a:r>
          </a:p>
          <a:p>
            <a:pPr marL="577850" indent="-577850">
              <a:lnSpc>
                <a:spcPct val="100000"/>
              </a:lnSpc>
              <a:spcBef>
                <a:spcPts val="900"/>
              </a:spcBef>
              <a:buFont typeface="+mj-lt"/>
              <a:buAutoNum type="arabicPeriod"/>
            </a:pPr>
            <a:endParaRPr lang="en-US" sz="2200" dirty="0">
              <a:solidFill>
                <a:srgbClr val="19325C"/>
              </a:solidFill>
            </a:endParaRPr>
          </a:p>
          <a:p>
            <a:pPr marL="577850" indent="-577850">
              <a:lnSpc>
                <a:spcPct val="100000"/>
              </a:lnSpc>
              <a:spcBef>
                <a:spcPts val="900"/>
              </a:spcBef>
              <a:buFont typeface="+mj-lt"/>
              <a:buAutoNum type="arabicPeriod"/>
            </a:pPr>
            <a:r>
              <a:rPr lang="fr-FR" sz="2200" dirty="0" smtClean="0">
                <a:solidFill>
                  <a:srgbClr val="19325C"/>
                </a:solidFill>
              </a:rPr>
              <a:t>Créez </a:t>
            </a:r>
            <a:r>
              <a:rPr lang="fr-FR" sz="2200" dirty="0">
                <a:solidFill>
                  <a:srgbClr val="19325C"/>
                </a:solidFill>
              </a:rPr>
              <a:t>un nouveau champ Loupe personnalisé.</a:t>
            </a:r>
          </a:p>
          <a:p>
            <a:pPr marL="577850" indent="-577850">
              <a:lnSpc>
                <a:spcPct val="100000"/>
              </a:lnSpc>
              <a:spcBef>
                <a:spcPts val="900"/>
              </a:spcBef>
              <a:buFont typeface="+mj-lt"/>
              <a:buAutoNum type="arabicPeriod"/>
            </a:pPr>
            <a:r>
              <a:rPr lang="fr-FR" sz="2200" dirty="0">
                <a:solidFill>
                  <a:srgbClr val="19325C"/>
                </a:solidFill>
              </a:rPr>
              <a:t>Créez une présentation de page, </a:t>
            </a:r>
            <a:r>
              <a:rPr lang="pl-PL" sz="2200" dirty="0" smtClean="0">
                <a:solidFill>
                  <a:srgbClr val="19325C"/>
                </a:solidFill>
              </a:rPr>
              <a:t/>
            </a:r>
            <a:br>
              <a:rPr lang="pl-PL" sz="2200" dirty="0" smtClean="0">
                <a:solidFill>
                  <a:srgbClr val="19325C"/>
                </a:solidFill>
              </a:rPr>
            </a:br>
            <a:r>
              <a:rPr lang="fr-FR" sz="2200" dirty="0" smtClean="0">
                <a:solidFill>
                  <a:srgbClr val="19325C"/>
                </a:solidFill>
              </a:rPr>
              <a:t>un </a:t>
            </a:r>
            <a:r>
              <a:rPr lang="fr-FR" sz="2200" dirty="0">
                <a:solidFill>
                  <a:srgbClr val="19325C"/>
                </a:solidFill>
              </a:rPr>
              <a:t>processus de piste, et un type </a:t>
            </a:r>
            <a:r>
              <a:rPr lang="fr-FR" sz="2200" dirty="0" smtClean="0">
                <a:solidFill>
                  <a:srgbClr val="19325C"/>
                </a:solidFill>
              </a:rPr>
              <a:t>d'enregistrement </a:t>
            </a:r>
            <a:r>
              <a:rPr lang="fr-FR" sz="2200" dirty="0">
                <a:solidFill>
                  <a:srgbClr val="19325C"/>
                </a:solidFill>
              </a:rPr>
              <a:t>attribués au profil télévente.</a:t>
            </a:r>
          </a:p>
          <a:p>
            <a:pPr marL="577850" indent="-577850">
              <a:lnSpc>
                <a:spcPct val="100000"/>
              </a:lnSpc>
              <a:spcBef>
                <a:spcPts val="900"/>
              </a:spcBef>
              <a:buFont typeface="+mj-lt"/>
              <a:buAutoNum type="arabicPeriod"/>
            </a:pPr>
            <a:r>
              <a:rPr lang="fr-FR" sz="2200" dirty="0">
                <a:solidFill>
                  <a:srgbClr val="19325C"/>
                </a:solidFill>
              </a:rPr>
              <a:t>Créez une règle de workflow planifiée.</a:t>
            </a:r>
          </a:p>
          <a:p>
            <a:pPr marL="577850" indent="-577850">
              <a:lnSpc>
                <a:spcPct val="100000"/>
              </a:lnSpc>
              <a:spcBef>
                <a:spcPts val="900"/>
              </a:spcBef>
              <a:buFont typeface="+mj-lt"/>
              <a:buAutoNum type="arabicPeriod"/>
            </a:pPr>
            <a:r>
              <a:rPr lang="fr-FR" sz="2200" dirty="0">
                <a:solidFill>
                  <a:srgbClr val="19325C"/>
                </a:solidFill>
              </a:rPr>
              <a:t>Importez les pistes en utilisant </a:t>
            </a:r>
            <a:r>
              <a:rPr lang="fr-FR" sz="2200" dirty="0" smtClean="0">
                <a:solidFill>
                  <a:srgbClr val="19325C"/>
                </a:solidFill>
              </a:rPr>
              <a:t>l'Assistant d’importation de </a:t>
            </a:r>
            <a:r>
              <a:rPr lang="fr-FR" sz="2200" dirty="0">
                <a:solidFill>
                  <a:srgbClr val="19325C"/>
                </a:solidFill>
              </a:rPr>
              <a:t>données, et une règle </a:t>
            </a:r>
            <a:r>
              <a:rPr lang="fr-FR" sz="2200" dirty="0" smtClean="0">
                <a:solidFill>
                  <a:srgbClr val="19325C"/>
                </a:solidFill>
              </a:rPr>
              <a:t>d'attribution </a:t>
            </a:r>
            <a:r>
              <a:rPr lang="fr-FR" sz="2200" dirty="0">
                <a:solidFill>
                  <a:srgbClr val="19325C"/>
                </a:solidFill>
              </a:rPr>
              <a:t>et une file </a:t>
            </a:r>
            <a:r>
              <a:rPr lang="fr-FR" sz="2200" dirty="0" smtClean="0">
                <a:solidFill>
                  <a:srgbClr val="19325C"/>
                </a:solidFill>
              </a:rPr>
              <a:t>d'attente </a:t>
            </a:r>
            <a:r>
              <a:rPr lang="fr-FR" sz="2200" dirty="0">
                <a:solidFill>
                  <a:srgbClr val="19325C"/>
                </a:solidFill>
              </a:rPr>
              <a:t>pour les attribuer à </a:t>
            </a:r>
            <a:r>
              <a:rPr lang="fr-FR" sz="2200" dirty="0" smtClean="0">
                <a:solidFill>
                  <a:srgbClr val="19325C"/>
                </a:solidFill>
              </a:rPr>
              <a:t>l'équipe </a:t>
            </a:r>
            <a:r>
              <a:rPr lang="fr-FR" sz="2200" dirty="0">
                <a:solidFill>
                  <a:srgbClr val="19325C"/>
                </a:solidFill>
              </a:rPr>
              <a:t>télévente.</a:t>
            </a:r>
          </a:p>
          <a:p>
            <a:pPr marL="577850" indent="-577850">
              <a:lnSpc>
                <a:spcPct val="100000"/>
              </a:lnSpc>
              <a:spcBef>
                <a:spcPts val="900"/>
              </a:spcBef>
              <a:buFont typeface="+mj-lt"/>
              <a:buAutoNum type="arabicPeriod"/>
            </a:pPr>
            <a:r>
              <a:rPr lang="fr-FR" sz="2200" dirty="0">
                <a:solidFill>
                  <a:srgbClr val="19325C"/>
                </a:solidFill>
              </a:rPr>
              <a:t>Créez les rapports sources puis le tableau de bord.</a:t>
            </a:r>
          </a:p>
          <a:p>
            <a:pPr>
              <a:lnSpc>
                <a:spcPct val="100000"/>
              </a:lnSpc>
            </a:pPr>
            <a:endParaRPr lang="en-IN" sz="2200" dirty="0">
              <a:solidFill>
                <a:srgbClr val="19325C"/>
              </a:solidFill>
            </a:endParaRPr>
          </a:p>
        </p:txBody>
      </p:sp>
    </p:spTree>
    <p:extLst>
      <p:ext uri="{BB962C8B-B14F-4D97-AF65-F5344CB8AC3E}">
        <p14:creationId xmlns:p14="http://schemas.microsoft.com/office/powerpoint/2010/main" val="58609780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a:latin typeface="+mj-lt"/>
              </a:rPr>
              <a:t>Module 10 : Synthèse</a:t>
            </a:r>
          </a:p>
        </p:txBody>
      </p:sp>
      <p:sp>
        <p:nvSpPr>
          <p:cNvPr id="3" name="Text Placeholder 2"/>
          <p:cNvSpPr>
            <a:spLocks noGrp="1"/>
          </p:cNvSpPr>
          <p:nvPr>
            <p:ph type="body" sz="quarter" idx="13"/>
          </p:nvPr>
        </p:nvSpPr>
        <p:spPr>
          <a:xfrm>
            <a:off x="455732" y="1371600"/>
            <a:ext cx="9983668" cy="3666565"/>
          </a:xfrm>
        </p:spPr>
        <p:txBody>
          <a:bodyPr/>
          <a:lstStyle/>
          <a:p>
            <a:pPr marL="342900" lvl="2" indent="-342900">
              <a:lnSpc>
                <a:spcPct val="100000"/>
              </a:lnSpc>
              <a:spcBef>
                <a:spcPts val="900"/>
              </a:spcBef>
              <a:buFont typeface="Arial" panose="020B0604020202020204" pitchFamily="34" charset="0"/>
              <a:buChar char="•"/>
            </a:pPr>
            <a:r>
              <a:rPr lang="fr-FR" sz="2400" dirty="0">
                <a:latin typeface="+mn-lt"/>
              </a:rPr>
              <a:t>Révision finale du cours</a:t>
            </a:r>
          </a:p>
          <a:p>
            <a:pPr marL="342900" lvl="2" indent="-342900">
              <a:lnSpc>
                <a:spcPct val="100000"/>
              </a:lnSpc>
              <a:spcBef>
                <a:spcPts val="900"/>
              </a:spcBef>
              <a:buFont typeface="Arial" panose="020B0604020202020204" pitchFamily="34" charset="0"/>
              <a:buChar char="•"/>
            </a:pPr>
            <a:r>
              <a:rPr lang="fr-FR" sz="2400" dirty="0">
                <a:latin typeface="+mn-lt"/>
              </a:rPr>
              <a:t>Exigences finales de projet</a:t>
            </a:r>
          </a:p>
          <a:p>
            <a:pPr marL="342900" lvl="1" indent="-342900">
              <a:lnSpc>
                <a:spcPct val="100000"/>
              </a:lnSpc>
              <a:spcBef>
                <a:spcPts val="900"/>
              </a:spcBef>
              <a:buFont typeface="Arial" panose="020B0604020202020204" pitchFamily="34" charset="0"/>
              <a:buChar char="•"/>
            </a:pPr>
            <a:r>
              <a:rPr lang="fr-FR" b="1" dirty="0">
                <a:latin typeface="+mn-lt"/>
              </a:rPr>
              <a:t>Où consulter des ressources supplémentaires</a:t>
            </a:r>
          </a:p>
          <a:p>
            <a:pPr marL="342900" indent="-342900">
              <a:lnSpc>
                <a:spcPct val="100000"/>
              </a:lnSpc>
              <a:spcBef>
                <a:spcPts val="900"/>
              </a:spcBef>
              <a:buFont typeface="Arial" panose="020B0604020202020204" pitchFamily="34" charset="0"/>
              <a:buChar char="•"/>
            </a:pPr>
            <a:endParaRPr lang="en-US" dirty="0">
              <a:latin typeface="+mn-lt"/>
            </a:endParaRP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498</a:t>
            </a:fld>
            <a:endParaRPr lang="en-US"/>
          </a:p>
        </p:txBody>
      </p:sp>
    </p:spTree>
    <p:extLst>
      <p:ext uri="{BB962C8B-B14F-4D97-AF65-F5344CB8AC3E}">
        <p14:creationId xmlns:p14="http://schemas.microsoft.com/office/powerpoint/2010/main" val="121629093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499</a:t>
            </a:fld>
            <a:endParaRPr lang="en-US" smtClean="0"/>
          </a:p>
        </p:txBody>
      </p:sp>
      <p:sp>
        <p:nvSpPr>
          <p:cNvPr id="3" name="Text Placeholder 2"/>
          <p:cNvSpPr>
            <a:spLocks noGrp="1"/>
          </p:cNvSpPr>
          <p:nvPr>
            <p:ph type="body" sz="quarter" idx="11"/>
          </p:nvPr>
        </p:nvSpPr>
        <p:spPr/>
        <p:txBody>
          <a:bodyPr/>
          <a:lstStyle/>
          <a:p>
            <a:r>
              <a:rPr lang="fr-FR"/>
              <a:t>Ressources complémentaires</a:t>
            </a:r>
          </a:p>
        </p:txBody>
      </p:sp>
      <p:sp>
        <p:nvSpPr>
          <p:cNvPr id="7" name="Rectangle 3"/>
          <p:cNvSpPr txBox="1">
            <a:spLocks noChangeArrowheads="1"/>
          </p:cNvSpPr>
          <p:nvPr/>
        </p:nvSpPr>
        <p:spPr bwMode="auto">
          <a:xfrm>
            <a:off x="455732" y="1104899"/>
            <a:ext cx="4477514" cy="5278968"/>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rmAutofit fontScale="92500" lnSpcReduction="10000"/>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ea typeface="+mn-ea"/>
                <a:cs typeface="Arial" pitchFamily="34" charset="0"/>
                <a:hlinkClick r:id="rId3"/>
              </a:rPr>
              <a:t>http://success.salesforce.com</a:t>
            </a:r>
          </a:p>
          <a:p>
            <a:pPr marR="0" lvl="1"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Nouvelles fonctionnalités</a:t>
            </a:r>
          </a:p>
          <a:p>
            <a:pPr marR="0" lvl="1"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Meilleures pratiques</a:t>
            </a:r>
          </a:p>
          <a:p>
            <a:pPr marR="0" lvl="1"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fr-FR" sz="2400" b="0" i="0" u="none" strike="noStrike" cap="none" spc="-20" normalizeH="0" noProof="0" dirty="0">
                <a:ln>
                  <a:noFill/>
                </a:ln>
                <a:solidFill>
                  <a:srgbClr val="19325C"/>
                </a:solidFill>
                <a:uLnTx/>
                <a:uFillTx/>
                <a:latin typeface="Salesforce Sans" panose="020B0505020202020203" pitchFamily="34" charset="0"/>
                <a:cs typeface="Arial" pitchFamily="34" charset="0"/>
              </a:rPr>
              <a:t>Événements de la communauté</a:t>
            </a:r>
          </a:p>
          <a:p>
            <a:pPr marL="0" marR="0" lvl="0" indent="0" algn="l" defTabSz="914400" rtl="0" eaLnBrk="1" fontAlgn="base" latinLnBrk="0" hangingPunct="1">
              <a:lnSpc>
                <a:spcPct val="100000"/>
              </a:lnSpc>
              <a:spcBef>
                <a:spcPts val="1800"/>
              </a:spcBef>
              <a:spcAft>
                <a:spcPct val="0"/>
              </a:spcAft>
              <a:buClrTx/>
              <a:buSzTx/>
              <a:buFontTx/>
              <a:buNone/>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ea typeface="+mn-ea"/>
                <a:cs typeface="Arial" pitchFamily="34" charset="0"/>
                <a:hlinkClick r:id="rId4"/>
              </a:rPr>
              <a:t>http://developer.force.com</a:t>
            </a:r>
          </a:p>
          <a:p>
            <a:pPr lvl="1">
              <a:buFont typeface="Arial" panose="020B0604020202020204" pitchFamily="34" charset="0"/>
              <a:buChar char="•"/>
              <a:defRPr/>
            </a:pP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Remarques techniques</a:t>
            </a:r>
          </a:p>
          <a:p>
            <a:pPr lvl="1">
              <a:buFont typeface="Arial" panose="020B0604020202020204" pitchFamily="34" charset="0"/>
              <a:buChar char="•"/>
              <a:defRPr/>
            </a:pPr>
            <a:r>
              <a:rPr lang="fr-FR" dirty="0" smtClean="0">
                <a:solidFill>
                  <a:srgbClr val="19325C"/>
                </a:solidFill>
              </a:rPr>
              <a:t>Communauté Développeur</a:t>
            </a:r>
            <a:endPar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endParaRPr>
          </a:p>
          <a:p>
            <a:pPr marL="0" lvl="1" indent="0">
              <a:buNone/>
              <a:defRPr/>
            </a:pPr>
            <a:endParaRPr lang="en-US" kern="0" dirty="0">
              <a:solidFill>
                <a:srgbClr val="19325C"/>
              </a:solidFill>
            </a:endParaRPr>
          </a:p>
          <a:p>
            <a:pPr>
              <a:lnSpc>
                <a:spcPct val="100000"/>
              </a:lnSpc>
            </a:pPr>
            <a:r>
              <a:rPr lang="fr-FR" dirty="0">
                <a:hlinkClick r:id="rId5"/>
              </a:rPr>
              <a:t>https://trailhead.salesforce.com/en/home</a:t>
            </a:r>
          </a:p>
          <a:p>
            <a:pPr marL="342900" indent="-342900">
              <a:lnSpc>
                <a:spcPct val="100000"/>
              </a:lnSpc>
              <a:buFont typeface="Wingdings" panose="05000000000000000000" pitchFamily="2" charset="2"/>
              <a:buChar char="§"/>
            </a:pPr>
            <a:r>
              <a:rPr lang="fr-FR" dirty="0"/>
              <a:t>Améliorez vos compétences</a:t>
            </a:r>
          </a:p>
          <a:p>
            <a:pPr marL="342900" indent="-342900">
              <a:lnSpc>
                <a:spcPct val="100000"/>
              </a:lnSpc>
              <a:buFont typeface="Wingdings" panose="05000000000000000000" pitchFamily="2" charset="2"/>
              <a:buChar char="§"/>
            </a:pPr>
            <a:r>
              <a:rPr lang="fr-FR" dirty="0"/>
              <a:t>Apprenez à utiliser </a:t>
            </a:r>
            <a:r>
              <a:rPr lang="fr-FR" dirty="0" err="1"/>
              <a:t>Salesforce</a:t>
            </a:r>
            <a:r>
              <a:rPr lang="fr-FR" dirty="0"/>
              <a:t> de manière amusante !</a:t>
            </a:r>
          </a:p>
          <a:p>
            <a:pPr marL="0" lvl="1" indent="0">
              <a:buNone/>
              <a:defRPr/>
            </a:pPr>
            <a:endParaRPr lang="en-US" kern="0" dirty="0">
              <a:solidFill>
                <a:srgbClr val="19325C"/>
              </a:solidFill>
            </a:endParaRPr>
          </a:p>
        </p:txBody>
      </p:sp>
      <p:sp>
        <p:nvSpPr>
          <p:cNvPr id="8" name="Content Placeholder 1"/>
          <p:cNvSpPr txBox="1">
            <a:spLocks/>
          </p:cNvSpPr>
          <p:nvPr/>
        </p:nvSpPr>
        <p:spPr bwMode="auto">
          <a:xfrm>
            <a:off x="5095171" y="1104899"/>
            <a:ext cx="7111998" cy="5149145"/>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ea typeface="+mn-ea"/>
                <a:cs typeface="Arial" pitchFamily="34" charset="0"/>
              </a:rPr>
              <a:t>Solutions dans Aide et formation</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ea typeface="+mn-ea"/>
                <a:cs typeface="Arial" pitchFamily="34" charset="0"/>
                <a:hlinkClick r:id="rId6"/>
              </a:rPr>
              <a:t>http://success.salesforce.com/ideaSearch</a:t>
            </a:r>
          </a:p>
          <a:p>
            <a:pPr marL="457200" lvl="1" indent="-225425" fontAlgn="auto">
              <a:spcBef>
                <a:spcPts val="900"/>
              </a:spcBef>
              <a:spcAft>
                <a:spcPts val="0"/>
              </a:spcAft>
              <a:buFont typeface="Arial" pitchFamily="34" charset="0"/>
              <a:buChar char="–"/>
              <a:defRPr/>
            </a:pP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Publiez vos idées : </a:t>
            </a:r>
            <a:r>
              <a:rPr lang="fr-FR" dirty="0">
                <a:solidFill>
                  <a:srgbClr val="19325C"/>
                </a:solidFill>
              </a:rPr>
              <a:t>suggérez </a:t>
            </a: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un nouveau concept produit.</a:t>
            </a:r>
          </a:p>
          <a:p>
            <a:pPr marL="457200" marR="0" lvl="1" indent="-225425" algn="l" defTabSz="914400" rtl="0" eaLnBrk="1" fontAlgn="auto" latinLnBrk="0" hangingPunct="1">
              <a:lnSpc>
                <a:spcPct val="100000"/>
              </a:lnSpc>
              <a:spcBef>
                <a:spcPts val="900"/>
              </a:spcBef>
              <a:spcAft>
                <a:spcPts val="0"/>
              </a:spcAft>
              <a:buClrTx/>
              <a:buSzTx/>
              <a:buFont typeface="Arial" pitchFamily="34" charset="0"/>
              <a:buChar char="–"/>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Faites la promotion des idées que vous voulez développer.</a:t>
            </a:r>
          </a:p>
          <a:p>
            <a:pPr marL="457200" marR="0" lvl="1" indent="-225425" algn="l" defTabSz="914400" rtl="0" eaLnBrk="1" fontAlgn="auto" latinLnBrk="0" hangingPunct="1">
              <a:lnSpc>
                <a:spcPct val="100000"/>
              </a:lnSpc>
              <a:spcBef>
                <a:spcPts val="900"/>
              </a:spcBef>
              <a:spcAft>
                <a:spcPts val="0"/>
              </a:spcAft>
              <a:buClrTx/>
              <a:buSzTx/>
              <a:buFont typeface="Arial" pitchFamily="34" charset="0"/>
              <a:buChar char="–"/>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Échangez avec les directeurs de produit </a:t>
            </a:r>
            <a:r>
              <a:rPr kumimoji="0" lang="fr-FR" sz="2400" b="0" i="0" u="none" strike="noStrike" cap="none" normalizeH="0" baseline="0" noProof="0" dirty="0" smtClean="0">
                <a:ln>
                  <a:noFill/>
                </a:ln>
                <a:solidFill>
                  <a:srgbClr val="19325C"/>
                </a:solidFill>
                <a:uLnTx/>
                <a:uFillTx/>
                <a:latin typeface="Salesforce Sans" panose="020B0505020202020203" pitchFamily="34" charset="0"/>
                <a:cs typeface="Arial" pitchFamily="34" charset="0"/>
              </a:rPr>
              <a:t/>
            </a:r>
            <a:br>
              <a:rPr kumimoji="0" lang="fr-FR" sz="2400" b="0" i="0" u="none" strike="noStrike" cap="none" normalizeH="0" baseline="0" noProof="0" dirty="0" smtClean="0">
                <a:ln>
                  <a:noFill/>
                </a:ln>
                <a:solidFill>
                  <a:srgbClr val="19325C"/>
                </a:solidFill>
                <a:uLnTx/>
                <a:uFillTx/>
                <a:latin typeface="Salesforce Sans" panose="020B0505020202020203" pitchFamily="34" charset="0"/>
                <a:cs typeface="Arial" pitchFamily="34" charset="0"/>
              </a:rPr>
            </a:br>
            <a:r>
              <a:rPr kumimoji="0" lang="fr-FR" sz="2400" b="0" i="0" u="none" strike="noStrike" cap="none" normalizeH="0" baseline="0" noProof="0" dirty="0" smtClean="0">
                <a:ln>
                  <a:noFill/>
                </a:ln>
                <a:solidFill>
                  <a:srgbClr val="19325C"/>
                </a:solidFill>
                <a:uLnTx/>
                <a:uFillTx/>
                <a:latin typeface="Salesforce Sans" panose="020B0505020202020203" pitchFamily="34" charset="0"/>
                <a:cs typeface="Arial" pitchFamily="34" charset="0"/>
              </a:rPr>
              <a:t>et </a:t>
            </a: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les autres utilisateurs.</a:t>
            </a:r>
          </a:p>
          <a:p>
            <a:pPr marL="457200" marR="0" lvl="1" indent="-225425" algn="l" defTabSz="914400" rtl="0" eaLnBrk="1" fontAlgn="auto" latinLnBrk="0" hangingPunct="1">
              <a:lnSpc>
                <a:spcPct val="100000"/>
              </a:lnSpc>
              <a:spcBef>
                <a:spcPts val="900"/>
              </a:spcBef>
              <a:spcAft>
                <a:spcPts val="0"/>
              </a:spcAft>
              <a:buClrTx/>
              <a:buSzTx/>
              <a:buFont typeface="Arial" pitchFamily="34" charset="0"/>
              <a:buChar char="–"/>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Révisez </a:t>
            </a:r>
            <a:r>
              <a:rPr kumimoji="0" lang="fr-FR" sz="2400" b="0" i="0" u="none" strike="noStrike" cap="none" normalizeH="0" baseline="0" noProof="0" dirty="0" smtClean="0">
                <a:ln>
                  <a:noFill/>
                </a:ln>
                <a:solidFill>
                  <a:srgbClr val="19325C"/>
                </a:solidFill>
                <a:uLnTx/>
                <a:uFillTx/>
                <a:latin typeface="Salesforce Sans" panose="020B0505020202020203" pitchFamily="34" charset="0"/>
                <a:cs typeface="Arial" pitchFamily="34" charset="0"/>
              </a:rPr>
              <a:t>nos </a:t>
            </a: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plans futurs.</a:t>
            </a:r>
          </a:p>
          <a:p>
            <a:pPr marL="342900" marR="0" lvl="0" indent="-34290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ea typeface="+mn-ea"/>
                <a:cs typeface="Arial" pitchFamily="34" charset="0"/>
                <a:hlinkClick r:id="rId7"/>
              </a:rPr>
              <a:t>www.appexchange.com</a:t>
            </a:r>
          </a:p>
          <a:p>
            <a:pPr marL="457200" marR="0" lvl="1" indent="-225425" algn="l" defTabSz="914400" rtl="0" eaLnBrk="1" fontAlgn="auto" latinLnBrk="0" hangingPunct="1">
              <a:lnSpc>
                <a:spcPct val="100000"/>
              </a:lnSpc>
              <a:spcBef>
                <a:spcPts val="900"/>
              </a:spcBef>
              <a:spcAft>
                <a:spcPts val="0"/>
              </a:spcAft>
              <a:buClrTx/>
              <a:buSzTx/>
              <a:buFont typeface="Arial" pitchFamily="34" charset="0"/>
              <a:buChar char="–"/>
              <a:tabLst/>
              <a:defRPr/>
            </a:pPr>
            <a:r>
              <a:rPr kumimoji="0" lang="fr-FR" sz="2400" b="0" i="0" u="none" strike="noStrike" cap="none" normalizeH="0" baseline="0" noProof="0" dirty="0">
                <a:ln>
                  <a:noFill/>
                </a:ln>
                <a:solidFill>
                  <a:srgbClr val="19325C"/>
                </a:solidFill>
                <a:uLnTx/>
                <a:uFillTx/>
                <a:latin typeface="Salesforce Sans" panose="020B0505020202020203" pitchFamily="34" charset="0"/>
                <a:cs typeface="Arial" pitchFamily="34" charset="0"/>
              </a:rPr>
              <a:t>Explorez, révisez, et testez les applications publiées.</a:t>
            </a:r>
          </a:p>
        </p:txBody>
      </p:sp>
      <p:cxnSp>
        <p:nvCxnSpPr>
          <p:cNvPr id="9" name="Straight Connector 8"/>
          <p:cNvCxnSpPr/>
          <p:nvPr/>
        </p:nvCxnSpPr>
        <p:spPr bwMode="auto">
          <a:xfrm>
            <a:off x="4971697" y="959556"/>
            <a:ext cx="0" cy="5568244"/>
          </a:xfrm>
          <a:prstGeom prst="line">
            <a:avLst/>
          </a:prstGeom>
          <a:solidFill>
            <a:srgbClr val="00A1E0"/>
          </a:solidFill>
          <a:ln w="9525" cap="flat" cmpd="sng" algn="ctr">
            <a:solidFill>
              <a:srgbClr val="FFFFFF">
                <a:lumMod val="75000"/>
              </a:srgbClr>
            </a:solidFill>
            <a:prstDash val="solid"/>
            <a:round/>
            <a:headEnd type="none" w="med" len="med"/>
            <a:tailEnd type="none" w="med" len="med"/>
          </a:ln>
          <a:effectLst/>
        </p:spPr>
      </p:cxnSp>
    </p:spTree>
    <p:extLst>
      <p:ext uri="{BB962C8B-B14F-4D97-AF65-F5344CB8AC3E}">
        <p14:creationId xmlns:p14="http://schemas.microsoft.com/office/powerpoint/2010/main" val="834838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t>Fondamentaux administratifs pour les nouveaux administrateurs</a:t>
            </a:r>
          </a:p>
        </p:txBody>
      </p:sp>
      <p:sp>
        <p:nvSpPr>
          <p:cNvPr id="6" name="Content Placeholder 9"/>
          <p:cNvSpPr>
            <a:spLocks noGrp="1"/>
          </p:cNvSpPr>
          <p:nvPr>
            <p:ph type="body" sz="quarter" idx="12"/>
          </p:nvPr>
        </p:nvSpPr>
        <p:spPr>
          <a:xfrm>
            <a:off x="455732" y="1371598"/>
            <a:ext cx="10971737" cy="3913633"/>
          </a:xfrm>
        </p:spPr>
        <p:txBody>
          <a:bodyPr numCol="2" spcCol="720000"/>
          <a:lstStyle/>
          <a:p>
            <a:pPr lvl="1">
              <a:spcBef>
                <a:spcPts val="600"/>
              </a:spcBef>
            </a:pPr>
            <a:r>
              <a:rPr lang="fr-FR" sz="2000" dirty="0">
                <a:solidFill>
                  <a:srgbClr val="19325C"/>
                </a:solidFill>
              </a:rPr>
              <a:t>Introductions et vue </a:t>
            </a:r>
            <a:r>
              <a:rPr lang="fr-FR" sz="2000" dirty="0" smtClean="0">
                <a:solidFill>
                  <a:srgbClr val="19325C"/>
                </a:solidFill>
              </a:rPr>
              <a:t>d'ensemble</a:t>
            </a:r>
            <a:endParaRPr lang="fr-FR" sz="2000" dirty="0">
              <a:solidFill>
                <a:srgbClr val="19325C"/>
              </a:solidFill>
            </a:endParaRPr>
          </a:p>
          <a:p>
            <a:pPr indent="-457200">
              <a:spcBef>
                <a:spcPts val="600"/>
              </a:spcBef>
            </a:pPr>
            <a:r>
              <a:rPr lang="fr-FR" dirty="0">
                <a:hlinkClick r:id="rId3" action="ppaction://hlinksldjump"/>
              </a:rPr>
              <a:t>Module 1 : </a:t>
            </a:r>
          </a:p>
          <a:p>
            <a:pPr lvl="1">
              <a:spcBef>
                <a:spcPts val="600"/>
              </a:spcBef>
            </a:pPr>
            <a:r>
              <a:rPr lang="fr-FR" sz="2000" dirty="0">
                <a:solidFill>
                  <a:srgbClr val="19325C"/>
                </a:solidFill>
              </a:rPr>
              <a:t>Navigation dans l'application</a:t>
            </a:r>
          </a:p>
          <a:p>
            <a:pPr indent="-457200">
              <a:spcBef>
                <a:spcPts val="600"/>
              </a:spcBef>
            </a:pPr>
            <a:r>
              <a:rPr lang="fr-FR" dirty="0">
                <a:hlinkClick r:id="rId4" action="ppaction://hlinksldjump"/>
              </a:rPr>
              <a:t>Module 2 : </a:t>
            </a:r>
          </a:p>
          <a:p>
            <a:pPr lvl="1">
              <a:lnSpc>
                <a:spcPct val="100000"/>
              </a:lnSpc>
              <a:spcBef>
                <a:spcPts val="600"/>
              </a:spcBef>
            </a:pPr>
            <a:r>
              <a:rPr lang="fr-FR" sz="2000" dirty="0">
                <a:solidFill>
                  <a:srgbClr val="19325C"/>
                </a:solidFill>
              </a:rPr>
              <a:t>Préparation de votre organisation pour vos utilisateurs</a:t>
            </a:r>
          </a:p>
          <a:p>
            <a:pPr indent="-457200">
              <a:spcBef>
                <a:spcPts val="600"/>
              </a:spcBef>
            </a:pPr>
            <a:r>
              <a:rPr lang="fr-FR" dirty="0">
                <a:hlinkClick r:id="rId5" action="ppaction://hlinksldjump"/>
              </a:rPr>
              <a:t>Module 3 : </a:t>
            </a:r>
          </a:p>
          <a:p>
            <a:pPr lvl="1">
              <a:spcBef>
                <a:spcPts val="600"/>
              </a:spcBef>
            </a:pPr>
            <a:r>
              <a:rPr lang="fr-FR" sz="2000" dirty="0">
                <a:solidFill>
                  <a:srgbClr val="19325C"/>
                </a:solidFill>
              </a:rPr>
              <a:t>Création et gestion des utilisateurs</a:t>
            </a:r>
          </a:p>
          <a:p>
            <a:pPr indent="-457200">
              <a:spcBef>
                <a:spcPts val="600"/>
              </a:spcBef>
            </a:pPr>
            <a:r>
              <a:rPr lang="fr-FR" dirty="0">
                <a:hlinkClick r:id="rId6" action="ppaction://hlinksldjump"/>
              </a:rPr>
              <a:t>Module 4 : </a:t>
            </a:r>
          </a:p>
          <a:p>
            <a:pPr lvl="1">
              <a:spcBef>
                <a:spcPts val="600"/>
              </a:spcBef>
            </a:pPr>
            <a:r>
              <a:rPr lang="fr-FR" sz="2000" dirty="0">
                <a:solidFill>
                  <a:srgbClr val="19325C"/>
                </a:solidFill>
              </a:rPr>
              <a:t>Sécurité et accès aux données</a:t>
            </a:r>
          </a:p>
          <a:p>
            <a:pPr indent="-457200">
              <a:spcBef>
                <a:spcPts val="600"/>
              </a:spcBef>
            </a:pPr>
            <a:r>
              <a:rPr lang="fr-FR" dirty="0">
                <a:hlinkClick r:id="rId7" action="ppaction://hlinksldjump"/>
              </a:rPr>
              <a:t>Module 5 : </a:t>
            </a:r>
          </a:p>
          <a:p>
            <a:pPr lvl="1">
              <a:spcBef>
                <a:spcPts val="600"/>
              </a:spcBef>
            </a:pPr>
            <a:r>
              <a:rPr lang="fr-FR" sz="2000" dirty="0">
                <a:solidFill>
                  <a:srgbClr val="19325C"/>
                </a:solidFill>
              </a:rPr>
              <a:t>Personnalisations des objets</a:t>
            </a:r>
          </a:p>
          <a:p>
            <a:pPr indent="-457200">
              <a:spcBef>
                <a:spcPts val="600"/>
              </a:spcBef>
            </a:pPr>
            <a:r>
              <a:rPr lang="fr-FR" dirty="0">
                <a:hlinkClick r:id="rId8" action="ppaction://hlinksldjump"/>
              </a:rPr>
              <a:t>Module 6 : </a:t>
            </a:r>
          </a:p>
          <a:p>
            <a:pPr lvl="1">
              <a:spcBef>
                <a:spcPts val="600"/>
              </a:spcBef>
            </a:pPr>
            <a:r>
              <a:rPr lang="fr-FR" sz="2000" dirty="0">
                <a:solidFill>
                  <a:srgbClr val="19325C"/>
                </a:solidFill>
              </a:rPr>
              <a:t>Gestion des données</a:t>
            </a:r>
          </a:p>
          <a:p>
            <a:pPr indent="-457200">
              <a:spcBef>
                <a:spcPts val="600"/>
              </a:spcBef>
            </a:pPr>
            <a:r>
              <a:rPr lang="fr-FR" dirty="0">
                <a:hlinkClick r:id="rId9" action="ppaction://hlinksldjump"/>
              </a:rPr>
              <a:t>Module 7 : </a:t>
            </a:r>
          </a:p>
          <a:p>
            <a:pPr lvl="1">
              <a:spcBef>
                <a:spcPts val="600"/>
              </a:spcBef>
            </a:pPr>
            <a:r>
              <a:rPr lang="fr-FR" sz="2000" dirty="0">
                <a:solidFill>
                  <a:srgbClr val="19325C"/>
                </a:solidFill>
              </a:rPr>
              <a:t>Rapports et tableaux de bord</a:t>
            </a:r>
          </a:p>
          <a:p>
            <a:pPr indent="-457200">
              <a:spcBef>
                <a:spcPts val="600"/>
              </a:spcBef>
            </a:pPr>
            <a:r>
              <a:rPr lang="fr-FR" dirty="0">
                <a:hlinkClick r:id="rId10" action="ppaction://hlinksldjump"/>
              </a:rPr>
              <a:t>Module 8 : </a:t>
            </a:r>
          </a:p>
          <a:p>
            <a:pPr lvl="1">
              <a:spcBef>
                <a:spcPts val="600"/>
              </a:spcBef>
            </a:pPr>
            <a:r>
              <a:rPr lang="fr-FR" sz="2000" dirty="0">
                <a:solidFill>
                  <a:srgbClr val="19325C"/>
                </a:solidFill>
              </a:rPr>
              <a:t>Automatisation</a:t>
            </a:r>
          </a:p>
          <a:p>
            <a:pPr indent="-457200">
              <a:spcBef>
                <a:spcPts val="600"/>
              </a:spcBef>
            </a:pPr>
            <a:r>
              <a:rPr lang="fr-FR" dirty="0">
                <a:hlinkClick r:id="rId11" action="ppaction://hlinksldjump"/>
              </a:rPr>
              <a:t>Module 9 : </a:t>
            </a:r>
          </a:p>
          <a:p>
            <a:pPr lvl="1">
              <a:spcBef>
                <a:spcPts val="600"/>
              </a:spcBef>
            </a:pPr>
            <a:r>
              <a:rPr lang="fr-FR" sz="2000" dirty="0">
                <a:solidFill>
                  <a:srgbClr val="19325C"/>
                </a:solidFill>
              </a:rPr>
              <a:t>Gestion du processus de support </a:t>
            </a:r>
          </a:p>
          <a:p>
            <a:pPr indent="-457200">
              <a:spcBef>
                <a:spcPts val="600"/>
              </a:spcBef>
            </a:pPr>
            <a:r>
              <a:rPr lang="fr-FR" dirty="0">
                <a:hlinkClick r:id="rId12" action="ppaction://hlinksldjump"/>
              </a:rPr>
              <a:t>Module 10 : </a:t>
            </a:r>
          </a:p>
          <a:p>
            <a:pPr lvl="1">
              <a:spcBef>
                <a:spcPts val="600"/>
              </a:spcBef>
            </a:pPr>
            <a:r>
              <a:rPr lang="fr-FR" sz="2000" dirty="0">
                <a:solidFill>
                  <a:srgbClr val="19325C"/>
                </a:solidFill>
              </a:rPr>
              <a:t>Synthèse</a:t>
            </a:r>
          </a:p>
        </p:txBody>
      </p:sp>
      <p:sp>
        <p:nvSpPr>
          <p:cNvPr id="4" name="Slide Number Placeholder 3"/>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9547134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50</a:t>
            </a:fld>
            <a:endParaRPr lang="en-US" smtClean="0"/>
          </a:p>
        </p:txBody>
      </p:sp>
      <p:sp>
        <p:nvSpPr>
          <p:cNvPr id="3" name="Text Placeholder 2"/>
          <p:cNvSpPr>
            <a:spLocks noGrp="1"/>
          </p:cNvSpPr>
          <p:nvPr>
            <p:ph type="body" sz="quarter" idx="11"/>
          </p:nvPr>
        </p:nvSpPr>
        <p:spPr/>
        <p:txBody>
          <a:bodyPr/>
          <a:lstStyle/>
          <a:p>
            <a:r>
              <a:rPr lang="fr-FR" dirty="0"/>
              <a:t>Configurer </a:t>
            </a:r>
            <a:r>
              <a:rPr lang="fr-FR" dirty="0" smtClean="0"/>
              <a:t>l'année </a:t>
            </a:r>
            <a:r>
              <a:rPr lang="fr-FR" dirty="0"/>
              <a:t>fiscale</a:t>
            </a:r>
          </a:p>
        </p:txBody>
      </p:sp>
      <p:sp>
        <p:nvSpPr>
          <p:cNvPr id="4" name="Text Placeholder 3"/>
          <p:cNvSpPr>
            <a:spLocks noGrp="1"/>
          </p:cNvSpPr>
          <p:nvPr>
            <p:ph type="body" sz="quarter" idx="12"/>
          </p:nvPr>
        </p:nvSpPr>
        <p:spPr>
          <a:xfrm>
            <a:off x="455733" y="1043810"/>
            <a:ext cx="4244283" cy="3283261"/>
          </a:xfrm>
        </p:spPr>
        <p:txBody>
          <a:bodyPr/>
          <a:lstStyle/>
          <a:p>
            <a:pPr marL="341140" lvl="2" indent="-342900">
              <a:lnSpc>
                <a:spcPct val="100000"/>
              </a:lnSpc>
              <a:buFont typeface="Arial" panose="020B0604020202020204" pitchFamily="34" charset="0"/>
              <a:buChar char="•"/>
            </a:pPr>
            <a:r>
              <a:rPr lang="fr-FR" sz="2400" dirty="0"/>
              <a:t>Configurez </a:t>
            </a:r>
            <a:r>
              <a:rPr lang="fr-FR" sz="2400" dirty="0" smtClean="0"/>
              <a:t>l'année </a:t>
            </a:r>
            <a:r>
              <a:rPr lang="fr-FR" sz="2400" dirty="0"/>
              <a:t>fiscale de votre organisation dans </a:t>
            </a:r>
            <a:r>
              <a:rPr lang="fr-FR" sz="2400" dirty="0" err="1"/>
              <a:t>Salesforce</a:t>
            </a:r>
            <a:r>
              <a:rPr lang="fr-FR" sz="2400" dirty="0"/>
              <a:t> afin de garantir que les rapports et prévisions sont générés avec les bonnes plages </a:t>
            </a:r>
            <a:r>
              <a:rPr lang="pl-PL" sz="2400" dirty="0" smtClean="0"/>
              <a:t/>
            </a:r>
            <a:br>
              <a:rPr lang="pl-PL" sz="2400" dirty="0" smtClean="0"/>
            </a:br>
            <a:r>
              <a:rPr lang="fr-FR" sz="2400" dirty="0" smtClean="0"/>
              <a:t>de </a:t>
            </a:r>
            <a:r>
              <a:rPr lang="fr-FR" sz="2400" dirty="0"/>
              <a:t>dates.</a:t>
            </a:r>
          </a:p>
          <a:p>
            <a:pPr marL="341140" lvl="2" indent="-342900">
              <a:lnSpc>
                <a:spcPct val="100000"/>
              </a:lnSpc>
              <a:buFont typeface="Arial" panose="020B0604020202020204" pitchFamily="34" charset="0"/>
              <a:buChar char="•"/>
            </a:pPr>
            <a:r>
              <a:rPr lang="fr-FR" sz="2400" dirty="0" smtClean="0"/>
              <a:t>L'année </a:t>
            </a:r>
            <a:r>
              <a:rPr lang="fr-FR" sz="2400" dirty="0"/>
              <a:t>fiscale standard par défaut suit le calendrier grégorien.</a:t>
            </a:r>
          </a:p>
          <a:p>
            <a:pPr marL="226800" indent="-342900">
              <a:buFont typeface="Wingdings" panose="05000000000000000000" pitchFamily="2" charset="2"/>
              <a:buChar char="§"/>
            </a:pPr>
            <a:endParaRPr lang="en-IN" dirty="0"/>
          </a:p>
        </p:txBody>
      </p:sp>
      <p:pic>
        <p:nvPicPr>
          <p:cNvPr id="5" name="Picture 4"/>
          <p:cNvPicPr>
            <a:picLocks noChangeAspect="1"/>
          </p:cNvPicPr>
          <p:nvPr/>
        </p:nvPicPr>
        <p:blipFill>
          <a:blip r:embed="rId3" cstate="print"/>
          <a:stretch>
            <a:fillRect/>
          </a:stretch>
        </p:blipFill>
        <p:spPr>
          <a:xfrm>
            <a:off x="4929608" y="2627312"/>
            <a:ext cx="7076056" cy="327937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Picture 7"/>
          <p:cNvPicPr>
            <a:picLocks noChangeAspect="1" noChangeArrowheads="1"/>
          </p:cNvPicPr>
          <p:nvPr/>
        </p:nvPicPr>
        <p:blipFill>
          <a:blip r:embed="rId4" cstate="print"/>
          <a:srcRect/>
          <a:stretch>
            <a:fillRect/>
          </a:stretch>
        </p:blipFill>
        <p:spPr bwMode="auto">
          <a:xfrm>
            <a:off x="8380992" y="1043810"/>
            <a:ext cx="3049896" cy="222734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ectangle 6"/>
          <p:cNvSpPr/>
          <p:nvPr/>
        </p:nvSpPr>
        <p:spPr bwMode="auto">
          <a:xfrm>
            <a:off x="8453877" y="2087700"/>
            <a:ext cx="1930484" cy="321747"/>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
        <p:nvSpPr>
          <p:cNvPr id="8" name="Rectangle 7"/>
          <p:cNvSpPr/>
          <p:nvPr/>
        </p:nvSpPr>
        <p:spPr bwMode="auto">
          <a:xfrm>
            <a:off x="8600126" y="3932784"/>
            <a:ext cx="1338041" cy="921875"/>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sp>
        <p:nvSpPr>
          <p:cNvPr id="9" name="Rectangle 8"/>
          <p:cNvSpPr/>
          <p:nvPr/>
        </p:nvSpPr>
        <p:spPr bwMode="auto">
          <a:xfrm>
            <a:off x="0" y="6028753"/>
            <a:ext cx="12192000" cy="830997"/>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r>
              <a:rPr lang="fr-FR" sz="2000" b="1" dirty="0">
                <a:solidFill>
                  <a:srgbClr val="19325C"/>
                </a:solidFill>
                <a:latin typeface="Salesforce Sans" panose="020B0505020202020203" pitchFamily="34" charset="0"/>
              </a:rPr>
              <a:t>Configuration | Paramètres de la société | Année fiscale</a:t>
            </a:r>
          </a:p>
        </p:txBody>
      </p:sp>
      <p:sp>
        <p:nvSpPr>
          <p:cNvPr id="10" name="Freeform 202"/>
          <p:cNvSpPr>
            <a:spLocks noEditPoints="1"/>
          </p:cNvSpPr>
          <p:nvPr/>
        </p:nvSpPr>
        <p:spPr bwMode="auto">
          <a:xfrm flipH="1">
            <a:off x="143266" y="6105100"/>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40594870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500</a:t>
            </a:fld>
            <a:endParaRPr lang="en-US" smtClean="0"/>
          </a:p>
        </p:txBody>
      </p:sp>
      <p:sp>
        <p:nvSpPr>
          <p:cNvPr id="3" name="Text Placeholder 2"/>
          <p:cNvSpPr>
            <a:spLocks noGrp="1"/>
          </p:cNvSpPr>
          <p:nvPr>
            <p:ph type="body" sz="quarter" idx="11"/>
          </p:nvPr>
        </p:nvSpPr>
        <p:spPr/>
        <p:txBody>
          <a:bodyPr/>
          <a:lstStyle/>
          <a:p>
            <a:r>
              <a:rPr lang="fr-FR" dirty="0"/>
              <a:t>Introduction à </a:t>
            </a:r>
            <a:r>
              <a:rPr lang="fr-FR" dirty="0" smtClean="0"/>
              <a:t>l'</a:t>
            </a:r>
            <a:r>
              <a:rPr lang="fr-FR" dirty="0" err="1" smtClean="0"/>
              <a:t>AppExchange</a:t>
            </a:r>
            <a:endParaRPr lang="fr-FR" dirty="0"/>
          </a:p>
        </p:txBody>
      </p:sp>
      <p:sp>
        <p:nvSpPr>
          <p:cNvPr id="4" name="Text Placeholder 3"/>
          <p:cNvSpPr>
            <a:spLocks noGrp="1"/>
          </p:cNvSpPr>
          <p:nvPr>
            <p:ph type="body" sz="quarter" idx="12"/>
          </p:nvPr>
        </p:nvSpPr>
        <p:spPr>
          <a:xfrm>
            <a:off x="455733" y="1085850"/>
            <a:ext cx="3487617" cy="5322387"/>
          </a:xfrm>
        </p:spPr>
        <p:txBody>
          <a:bodyPr/>
          <a:lstStyle/>
          <a:p>
            <a:pPr>
              <a:lnSpc>
                <a:spcPct val="100000"/>
              </a:lnSpc>
            </a:pPr>
            <a:r>
              <a:rPr lang="fr-FR" dirty="0" smtClean="0"/>
              <a:t>L'</a:t>
            </a:r>
            <a:r>
              <a:rPr lang="fr-FR" dirty="0" err="1" smtClean="0"/>
              <a:t>AppExchange</a:t>
            </a:r>
            <a:r>
              <a:rPr lang="fr-FR" dirty="0" smtClean="0"/>
              <a:t> </a:t>
            </a:r>
            <a:r>
              <a:rPr lang="fr-FR" dirty="0"/>
              <a:t>est un marché en ligne </a:t>
            </a:r>
            <a:r>
              <a:rPr lang="fr-FR" dirty="0" smtClean="0"/>
              <a:t>d'applications </a:t>
            </a:r>
            <a:r>
              <a:rPr lang="fr-FR" dirty="0"/>
              <a:t>créé sur la plate-forme Force.com et pouvant être installé directement dans votre environnement </a:t>
            </a:r>
            <a:r>
              <a:rPr lang="fr-FR" dirty="0" err="1"/>
              <a:t>Salesforce</a:t>
            </a:r>
            <a:r>
              <a:rPr lang="fr-FR" dirty="0"/>
              <a:t>.</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IN" dirty="0"/>
          </a:p>
        </p:txBody>
      </p:sp>
      <p:sp>
        <p:nvSpPr>
          <p:cNvPr id="5" name="Rectangle 4"/>
          <p:cNvSpPr/>
          <p:nvPr/>
        </p:nvSpPr>
        <p:spPr bwMode="auto">
          <a:xfrm>
            <a:off x="4075289" y="921836"/>
            <a:ext cx="8115124" cy="5948789"/>
          </a:xfrm>
          <a:prstGeom prst="rect">
            <a:avLst/>
          </a:prstGeom>
          <a:solidFill>
            <a:srgbClr val="0070C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262626"/>
              </a:solidFill>
            </a:endParaRPr>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55975" y="2086193"/>
            <a:ext cx="6188927" cy="3417157"/>
          </a:xfrm>
          <a:prstGeom prst="rect">
            <a:avLst/>
          </a:prstGeom>
          <a:noFill/>
          <a:ln w="9525">
            <a:noFill/>
            <a:miter lim="800000"/>
            <a:headEnd/>
            <a:tailEnd/>
          </a:ln>
        </p:spPr>
      </p:pic>
    </p:spTree>
    <p:extLst>
      <p:ext uri="{BB962C8B-B14F-4D97-AF65-F5344CB8AC3E}">
        <p14:creationId xmlns:p14="http://schemas.microsoft.com/office/powerpoint/2010/main" val="300677345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501</a:t>
            </a:fld>
            <a:endParaRPr lang="en-US" smtClean="0"/>
          </a:p>
        </p:txBody>
      </p:sp>
      <p:sp>
        <p:nvSpPr>
          <p:cNvPr id="3" name="Text Placeholder 2"/>
          <p:cNvSpPr>
            <a:spLocks noGrp="1"/>
          </p:cNvSpPr>
          <p:nvPr>
            <p:ph type="body" sz="quarter" idx="11"/>
          </p:nvPr>
        </p:nvSpPr>
        <p:spPr/>
        <p:txBody>
          <a:bodyPr/>
          <a:lstStyle/>
          <a:p>
            <a:r>
              <a:rPr lang="fr-FR" dirty="0"/>
              <a:t>Agrandir </a:t>
            </a:r>
            <a:r>
              <a:rPr lang="fr-FR" dirty="0" err="1"/>
              <a:t>Salesforce</a:t>
            </a:r>
            <a:r>
              <a:rPr lang="fr-FR" dirty="0"/>
              <a:t> avec </a:t>
            </a:r>
            <a:r>
              <a:rPr lang="fr-FR" dirty="0" smtClean="0"/>
              <a:t>l'</a:t>
            </a:r>
            <a:r>
              <a:rPr lang="fr-FR" dirty="0" err="1" smtClean="0"/>
              <a:t>AppExchange</a:t>
            </a:r>
            <a:endParaRPr lang="fr-FR" dirty="0"/>
          </a:p>
        </p:txBody>
      </p:sp>
      <p:sp>
        <p:nvSpPr>
          <p:cNvPr id="4" name="Text Placeholder 3"/>
          <p:cNvSpPr>
            <a:spLocks noGrp="1"/>
          </p:cNvSpPr>
          <p:nvPr>
            <p:ph type="body" sz="quarter" idx="12"/>
          </p:nvPr>
        </p:nvSpPr>
        <p:spPr>
          <a:xfrm>
            <a:off x="455733" y="1066800"/>
            <a:ext cx="8460403" cy="5341437"/>
          </a:xfrm>
        </p:spPr>
        <p:txBody>
          <a:bodyPr/>
          <a:lstStyle/>
          <a:p>
            <a:pPr>
              <a:lnSpc>
                <a:spcPct val="100000"/>
              </a:lnSpc>
            </a:pPr>
            <a:r>
              <a:rPr lang="fr-FR" dirty="0"/>
              <a:t>Que pourriez-vous télécharger sur </a:t>
            </a:r>
            <a:r>
              <a:rPr lang="fr-FR" dirty="0" smtClean="0"/>
              <a:t>l'</a:t>
            </a:r>
            <a:r>
              <a:rPr lang="fr-FR" dirty="0" err="1" smtClean="0"/>
              <a:t>AppExchange</a:t>
            </a:r>
            <a:r>
              <a:rPr lang="fr-FR" dirty="0"/>
              <a:t> ?</a:t>
            </a:r>
          </a:p>
          <a:p>
            <a:pPr lvl="1">
              <a:lnSpc>
                <a:spcPct val="100000"/>
              </a:lnSpc>
            </a:pPr>
            <a:r>
              <a:rPr lang="fr-FR" dirty="0"/>
              <a:t>Offres </a:t>
            </a:r>
            <a:r>
              <a:rPr lang="fr-FR" dirty="0" smtClean="0"/>
              <a:t>d'analyse</a:t>
            </a:r>
            <a:endParaRPr lang="fr-FR" dirty="0"/>
          </a:p>
          <a:p>
            <a:pPr lvl="1">
              <a:lnSpc>
                <a:spcPct val="100000"/>
              </a:lnSpc>
            </a:pPr>
            <a:r>
              <a:rPr lang="fr-FR" dirty="0"/>
              <a:t>Tableaux de bord</a:t>
            </a:r>
          </a:p>
          <a:p>
            <a:pPr lvl="1">
              <a:lnSpc>
                <a:spcPct val="100000"/>
              </a:lnSpc>
            </a:pPr>
            <a:r>
              <a:rPr lang="fr-FR" dirty="0"/>
              <a:t>Enquêtes et formulaires</a:t>
            </a:r>
          </a:p>
          <a:p>
            <a:pPr lvl="1">
              <a:lnSpc>
                <a:spcPct val="100000"/>
              </a:lnSpc>
            </a:pPr>
            <a:r>
              <a:rPr lang="fr-FR" dirty="0"/>
              <a:t>Solutions </a:t>
            </a:r>
            <a:r>
              <a:rPr lang="fr-FR" dirty="0" smtClean="0"/>
              <a:t>d'enregistrement </a:t>
            </a:r>
            <a:r>
              <a:rPr lang="fr-FR" dirty="0"/>
              <a:t>des appels</a:t>
            </a:r>
          </a:p>
          <a:p>
            <a:pPr lvl="1">
              <a:lnSpc>
                <a:spcPct val="100000"/>
              </a:lnSpc>
            </a:pPr>
            <a:r>
              <a:rPr lang="fr-FR" dirty="0"/>
              <a:t>Outils </a:t>
            </a:r>
            <a:r>
              <a:rPr lang="fr-FR" dirty="0" smtClean="0"/>
              <a:t>d'administrateurs</a:t>
            </a:r>
            <a:endParaRPr lang="fr-FR" dirty="0"/>
          </a:p>
          <a:p>
            <a:pPr lvl="1">
              <a:lnSpc>
                <a:spcPct val="100000"/>
              </a:lnSpc>
            </a:pPr>
            <a:r>
              <a:rPr lang="fr-FR" dirty="0"/>
              <a:t>Outils de productivité</a:t>
            </a:r>
          </a:p>
          <a:p>
            <a:pPr>
              <a:lnSpc>
                <a:spcPct val="100000"/>
              </a:lnSpc>
            </a:pPr>
            <a:endParaRPr lang="en-US" dirty="0"/>
          </a:p>
          <a:p>
            <a:pPr>
              <a:lnSpc>
                <a:spcPct val="100000"/>
              </a:lnSpc>
            </a:pPr>
            <a:endParaRPr lang="en-IN" dirty="0"/>
          </a:p>
        </p:txBody>
      </p:sp>
      <p:pic>
        <p:nvPicPr>
          <p:cNvPr id="5" name="Picture 3"/>
          <p:cNvPicPr>
            <a:picLocks noChangeAspect="1" noChangeArrowheads="1"/>
          </p:cNvPicPr>
          <p:nvPr/>
        </p:nvPicPr>
        <p:blipFill rotWithShape="1">
          <a:blip r:embed="rId3" cstate="print"/>
          <a:srcRect r="13425"/>
          <a:stretch/>
        </p:blipFill>
        <p:spPr bwMode="auto">
          <a:xfrm>
            <a:off x="7381079" y="2643584"/>
            <a:ext cx="3501410" cy="375465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 name="Appexchange logo"/>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582800" y="1876398"/>
            <a:ext cx="4053358" cy="1112396"/>
          </a:xfrm>
          <a:prstGeom prst="rect">
            <a:avLst/>
          </a:prstGeom>
          <a:noFill/>
        </p:spPr>
      </p:pic>
    </p:spTree>
    <p:extLst>
      <p:ext uri="{BB962C8B-B14F-4D97-AF65-F5344CB8AC3E}">
        <p14:creationId xmlns:p14="http://schemas.microsoft.com/office/powerpoint/2010/main" val="264922251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502</a:t>
            </a:fld>
            <a:endParaRPr lang="en-US" smtClean="0"/>
          </a:p>
        </p:txBody>
      </p:sp>
      <p:sp>
        <p:nvSpPr>
          <p:cNvPr id="3" name="Text Placeholder 2"/>
          <p:cNvSpPr>
            <a:spLocks noGrp="1"/>
          </p:cNvSpPr>
          <p:nvPr>
            <p:ph type="body" sz="quarter" idx="11"/>
          </p:nvPr>
        </p:nvSpPr>
        <p:spPr/>
        <p:txBody>
          <a:bodyPr/>
          <a:lstStyle/>
          <a:p>
            <a:r>
              <a:rPr lang="fr-FR" dirty="0"/>
              <a:t>Plan </a:t>
            </a:r>
            <a:r>
              <a:rPr lang="fr-FR" dirty="0" smtClean="0"/>
              <a:t>d'action </a:t>
            </a:r>
            <a:r>
              <a:rPr lang="fr-FR" dirty="0"/>
              <a:t>de certification</a:t>
            </a:r>
          </a:p>
        </p:txBody>
      </p:sp>
      <p:sp>
        <p:nvSpPr>
          <p:cNvPr id="4" name="Text Placeholder 3"/>
          <p:cNvSpPr>
            <a:spLocks noGrp="1"/>
          </p:cNvSpPr>
          <p:nvPr>
            <p:ph type="body" sz="quarter" idx="12"/>
          </p:nvPr>
        </p:nvSpPr>
        <p:spPr>
          <a:xfrm>
            <a:off x="455733" y="1104900"/>
            <a:ext cx="10971736" cy="5355167"/>
          </a:xfrm>
        </p:spPr>
        <p:txBody>
          <a:bodyPr numCol="2" spcCol="180000"/>
          <a:lstStyle/>
          <a:p>
            <a:pPr lvl="1">
              <a:lnSpc>
                <a:spcPct val="100000"/>
              </a:lnSpc>
            </a:pPr>
            <a:r>
              <a:rPr lang="fr-FR" sz="2000" dirty="0"/>
              <a:t>Téléchargez le Guide </a:t>
            </a:r>
            <a:r>
              <a:rPr lang="fr-FR" sz="2000" dirty="0" smtClean="0"/>
              <a:t>d'étude </a:t>
            </a:r>
            <a:r>
              <a:rPr lang="fr-FR" sz="2000" dirty="0"/>
              <a:t>à </a:t>
            </a:r>
            <a:r>
              <a:rPr lang="fr-FR" sz="2000" dirty="0" smtClean="0"/>
              <a:t>l'adresse</a:t>
            </a:r>
            <a:r>
              <a:rPr lang="fr-FR" sz="2000" dirty="0"/>
              <a:t/>
            </a:r>
            <a:br>
              <a:rPr lang="fr-FR" sz="2000" dirty="0"/>
            </a:br>
            <a:r>
              <a:rPr lang="fr-FR" sz="2000" dirty="0"/>
              <a:t> </a:t>
            </a:r>
            <a:r>
              <a:rPr lang="fr-FR" sz="2000" dirty="0">
                <a:hlinkClick r:id="rId3"/>
              </a:rPr>
              <a:t>http://certification.salesforce.com/</a:t>
            </a:r>
            <a:r>
              <a:rPr lang="fr-FR" sz="2000" dirty="0"/>
              <a:t>.</a:t>
            </a:r>
          </a:p>
          <a:p>
            <a:pPr lvl="1">
              <a:lnSpc>
                <a:spcPct val="100000"/>
              </a:lnSpc>
            </a:pPr>
            <a:r>
              <a:rPr lang="fr-FR" sz="2000" dirty="0"/>
              <a:t>Recherchez des sujets non abordés dans ce cours, et des sujets </a:t>
            </a:r>
            <a:r>
              <a:rPr lang="fr-FR" sz="2000" dirty="0" smtClean="0"/>
              <a:t>inconnus</a:t>
            </a:r>
            <a:r>
              <a:rPr lang="pl-PL" sz="2000" dirty="0" smtClean="0"/>
              <a:t> </a:t>
            </a:r>
            <a:r>
              <a:rPr lang="fr-FR" sz="2000" dirty="0" smtClean="0"/>
              <a:t>dans </a:t>
            </a:r>
            <a:r>
              <a:rPr lang="fr-FR" sz="2000" dirty="0"/>
              <a:t>la section Description de </a:t>
            </a:r>
            <a:r>
              <a:rPr lang="fr-FR" sz="2000" dirty="0" smtClean="0"/>
              <a:t>l'examen </a:t>
            </a:r>
            <a:r>
              <a:rPr lang="fr-FR" sz="2000" dirty="0"/>
              <a:t>du Guide </a:t>
            </a:r>
            <a:r>
              <a:rPr lang="fr-FR" sz="2000" dirty="0" smtClean="0"/>
              <a:t>d'études </a:t>
            </a:r>
            <a:r>
              <a:rPr lang="fr-FR" sz="2000" dirty="0"/>
              <a:t>(</a:t>
            </a:r>
            <a:r>
              <a:rPr lang="fr-FR" sz="2000" b="1" dirty="0"/>
              <a:t>Aide et Formation | saisir les critères de recherche | filtrer la Documentation</a:t>
            </a:r>
            <a:r>
              <a:rPr lang="fr-FR" sz="2000" dirty="0"/>
              <a:t>).</a:t>
            </a:r>
          </a:p>
          <a:p>
            <a:pPr lvl="1">
              <a:lnSpc>
                <a:spcPct val="100000"/>
              </a:lnSpc>
            </a:pPr>
            <a:r>
              <a:rPr lang="fr-FR" sz="2000" dirty="0"/>
              <a:t>Les clients Premier bénéficient des cours en ligne </a:t>
            </a:r>
            <a:br>
              <a:rPr lang="fr-FR" sz="2000" dirty="0"/>
            </a:br>
            <a:r>
              <a:rPr lang="fr-FR" sz="2000" dirty="0"/>
              <a:t>(</a:t>
            </a:r>
            <a:r>
              <a:rPr lang="fr-FR" sz="2000" b="1" dirty="0"/>
              <a:t>Aide et formation | </a:t>
            </a:r>
            <a:r>
              <a:rPr lang="fr-FR" sz="2000" b="1" dirty="0" err="1"/>
              <a:t>Take</a:t>
            </a:r>
            <a:r>
              <a:rPr lang="fr-FR" sz="2000" b="1" dirty="0"/>
              <a:t> training (</a:t>
            </a:r>
            <a:r>
              <a:rPr lang="fr-FR" sz="2000" b="1" dirty="0" smtClean="0"/>
              <a:t>S'entraîner</a:t>
            </a:r>
            <a:r>
              <a:rPr lang="fr-FR" sz="2000" b="1" dirty="0"/>
              <a:t>)</a:t>
            </a:r>
            <a:r>
              <a:rPr lang="fr-FR" sz="2000" dirty="0"/>
              <a:t>.</a:t>
            </a:r>
          </a:p>
          <a:p>
            <a:pPr lvl="1">
              <a:lnSpc>
                <a:spcPct val="100000"/>
              </a:lnSpc>
            </a:pPr>
            <a:r>
              <a:rPr lang="fr-FR" sz="2000" dirty="0"/>
              <a:t>Expérimentez en pratiquant dans votre </a:t>
            </a:r>
            <a:r>
              <a:rPr lang="fr-FR" sz="2000" dirty="0" smtClean="0"/>
              <a:t>organisation de </a:t>
            </a:r>
            <a:r>
              <a:rPr lang="fr-FR" sz="2000" dirty="0"/>
              <a:t>formation et testez les résultats de scénarios variés (accès, rapports, etc.).</a:t>
            </a:r>
          </a:p>
          <a:p>
            <a:pPr lvl="1">
              <a:lnSpc>
                <a:spcPct val="100000"/>
              </a:lnSpc>
            </a:pPr>
            <a:r>
              <a:rPr lang="fr-FR" sz="2000" dirty="0"/>
              <a:t>Lorsque vous vous sentez prêt, créez un compte candidat à </a:t>
            </a:r>
            <a:r>
              <a:rPr lang="fr-FR" sz="2000" dirty="0" smtClean="0"/>
              <a:t>l'adresse </a:t>
            </a:r>
            <a:r>
              <a:rPr lang="fr-FR" sz="2000" dirty="0">
                <a:hlinkClick r:id="rId4"/>
              </a:rPr>
              <a:t>www.webassessor.com/salesforce</a:t>
            </a:r>
            <a:r>
              <a:rPr lang="fr-FR" sz="2000" dirty="0"/>
              <a:t> </a:t>
            </a:r>
            <a:br>
              <a:rPr lang="fr-FR" sz="2000" dirty="0"/>
            </a:br>
            <a:r>
              <a:rPr lang="fr-FR" sz="2000" dirty="0"/>
              <a:t>pour vous inscrire aux examens. </a:t>
            </a:r>
          </a:p>
          <a:p>
            <a:pPr lvl="1">
              <a:lnSpc>
                <a:spcPct val="100000"/>
              </a:lnSpc>
            </a:pPr>
            <a:r>
              <a:rPr lang="fr-FR" sz="2000" dirty="0"/>
              <a:t>Si vous ne réussissez pas du premier coup, </a:t>
            </a:r>
            <a:br>
              <a:rPr lang="fr-FR" sz="2000" dirty="0"/>
            </a:br>
            <a:r>
              <a:rPr lang="fr-FR" sz="2000" dirty="0"/>
              <a:t>persévérez.</a:t>
            </a:r>
          </a:p>
          <a:p>
            <a:pPr lvl="1">
              <a:lnSpc>
                <a:spcPct val="100000"/>
              </a:lnSpc>
            </a:pPr>
            <a:r>
              <a:rPr lang="fr-FR" sz="2000" dirty="0"/>
              <a:t>Une fois certifié, utilisez fièrement et régulièrement votre logo !</a:t>
            </a:r>
          </a:p>
          <a:p>
            <a:pPr>
              <a:lnSpc>
                <a:spcPct val="100000"/>
              </a:lnSpc>
            </a:pPr>
            <a:endParaRPr lang="en-IN" sz="2000" dirty="0"/>
          </a:p>
        </p:txBody>
      </p:sp>
      <p:pic>
        <p:nvPicPr>
          <p:cNvPr id="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857158" y="3832771"/>
            <a:ext cx="1999296" cy="1999296"/>
          </a:xfrm>
          <a:prstGeom prst="rect">
            <a:avLst/>
          </a:prstGeom>
          <a:noFill/>
          <a:ln w="9525">
            <a:noFill/>
            <a:miter lim="800000"/>
            <a:headEnd/>
            <a:tailEnd/>
          </a:ln>
        </p:spPr>
      </p:pic>
    </p:spTree>
    <p:extLst>
      <p:ext uri="{BB962C8B-B14F-4D97-AF65-F5344CB8AC3E}">
        <p14:creationId xmlns:p14="http://schemas.microsoft.com/office/powerpoint/2010/main" val="371541426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87" y="0"/>
            <a:ext cx="3712193" cy="6858000"/>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299"/>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316" y="576912"/>
            <a:ext cx="2186403" cy="165852"/>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67612" r="8034"/>
          <a:stretch/>
        </p:blipFill>
        <p:spPr>
          <a:xfrm>
            <a:off x="1588" y="2540563"/>
            <a:ext cx="3712191" cy="4317436"/>
          </a:xfrm>
          <a:prstGeom prst="rect">
            <a:avLst/>
          </a:prstGeom>
        </p:spPr>
      </p:pic>
      <p:sp>
        <p:nvSpPr>
          <p:cNvPr id="18" name="Rectangle 17"/>
          <p:cNvSpPr/>
          <p:nvPr/>
        </p:nvSpPr>
        <p:spPr bwMode="auto">
          <a:xfrm>
            <a:off x="3966264" y="383823"/>
            <a:ext cx="7967680" cy="6118578"/>
          </a:xfrm>
          <a:prstGeom prst="rect">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r>
              <a:rPr lang="fr-FR" sz="2800" b="1" dirty="0">
                <a:solidFill>
                  <a:schemeClr val="tx2"/>
                </a:solidFill>
                <a:latin typeface="Salesforce Sans" panose="020B0505020202020203" pitchFamily="34" charset="0"/>
              </a:rPr>
              <a:t>Merci de votre participation !</a:t>
            </a:r>
          </a:p>
          <a:p>
            <a:pPr algn="l"/>
            <a:r>
              <a:rPr lang="fr-FR" spc="-20" dirty="0">
                <a:solidFill>
                  <a:schemeClr val="tx2"/>
                </a:solidFill>
                <a:latin typeface="Salesforce Sans" panose="020B0505020202020203" pitchFamily="34" charset="0"/>
              </a:rPr>
              <a:t>Votre opinion compte, et nous voulons la connaître. Rendez-vous sur notre Course Survey (Formulaire </a:t>
            </a:r>
            <a:r>
              <a:rPr lang="fr-FR" spc="-20" dirty="0" smtClean="0">
                <a:solidFill>
                  <a:schemeClr val="tx2"/>
                </a:solidFill>
                <a:latin typeface="Salesforce Sans" panose="020B0505020202020203" pitchFamily="34" charset="0"/>
              </a:rPr>
              <a:t>d'évaluation</a:t>
            </a:r>
            <a:r>
              <a:rPr lang="fr-FR" spc="-20" dirty="0">
                <a:solidFill>
                  <a:schemeClr val="tx2"/>
                </a:solidFill>
                <a:latin typeface="Salesforce Sans" panose="020B0505020202020203" pitchFamily="34" charset="0"/>
              </a:rPr>
              <a:t>) pour nous donner votre retour. </a:t>
            </a:r>
          </a:p>
          <a:p>
            <a:pPr algn="l"/>
            <a:endParaRPr lang="en-US" sz="1600" b="1" dirty="0">
              <a:solidFill>
                <a:schemeClr val="tx2"/>
              </a:solidFill>
              <a:latin typeface="Salesforce Sans" panose="020B0505020202020203" pitchFamily="34" charset="0"/>
            </a:endParaRPr>
          </a:p>
          <a:p>
            <a:pPr algn="l"/>
            <a:endParaRPr lang="en-US" sz="1600" b="1" dirty="0">
              <a:solidFill>
                <a:schemeClr val="tx2"/>
              </a:solidFill>
              <a:latin typeface="Salesforce Sans" panose="020B0505020202020203" pitchFamily="34" charset="0"/>
            </a:endParaRPr>
          </a:p>
          <a:p>
            <a:pPr algn="l"/>
            <a:r>
              <a:rPr lang="fr-FR" sz="2800" b="1" dirty="0">
                <a:solidFill>
                  <a:schemeClr val="tx2"/>
                </a:solidFill>
                <a:latin typeface="Salesforce Sans" panose="020B0505020202020203" pitchFamily="34" charset="0"/>
              </a:rPr>
              <a:t>Quelle est la prochaine étape ?</a:t>
            </a:r>
          </a:p>
          <a:p>
            <a:pPr algn="l"/>
            <a:r>
              <a:rPr lang="fr-FR" b="1" dirty="0">
                <a:solidFill>
                  <a:schemeClr val="tx2"/>
                </a:solidFill>
                <a:latin typeface="Salesforce Sans" panose="020B0505020202020203" pitchFamily="34" charset="0"/>
              </a:rPr>
              <a:t>APPRENEZ TOUT CE QUE VOUS DEVEZ SAVOIR</a:t>
            </a:r>
            <a:r>
              <a:rPr lang="fr-FR" dirty="0">
                <a:solidFill>
                  <a:schemeClr val="tx2"/>
                </a:solidFill>
                <a:latin typeface="Salesforce Sans" panose="020B0505020202020203" pitchFamily="34" charset="0"/>
              </a:rPr>
              <a:t/>
            </a:r>
            <a:br>
              <a:rPr lang="fr-FR" dirty="0">
                <a:solidFill>
                  <a:schemeClr val="tx2"/>
                </a:solidFill>
                <a:latin typeface="Salesforce Sans" panose="020B0505020202020203" pitchFamily="34" charset="0"/>
              </a:rPr>
            </a:br>
            <a:r>
              <a:rPr lang="fr-FR" dirty="0">
                <a:solidFill>
                  <a:schemeClr val="tx2"/>
                </a:solidFill>
                <a:latin typeface="Salesforce Sans" panose="020B0505020202020203" pitchFamily="34" charset="0"/>
              </a:rPr>
              <a:t>Consolidez vos compétences à votre rythme </a:t>
            </a:r>
            <a:r>
              <a:rPr lang="fr-FR" dirty="0" smtClean="0">
                <a:solidFill>
                  <a:schemeClr val="tx2"/>
                </a:solidFill>
                <a:latin typeface="Salesforce Sans" panose="020B0505020202020203" pitchFamily="34" charset="0"/>
              </a:rPr>
              <a:t>d'apprentissage </a:t>
            </a:r>
            <a:r>
              <a:rPr lang="fr-FR" dirty="0">
                <a:solidFill>
                  <a:schemeClr val="tx2"/>
                </a:solidFill>
                <a:latin typeface="Salesforce Sans" panose="020B0505020202020203" pitchFamily="34" charset="0"/>
              </a:rPr>
              <a:t>ou </a:t>
            </a:r>
            <a:r>
              <a:rPr lang="fr-FR" dirty="0" smtClean="0">
                <a:solidFill>
                  <a:schemeClr val="tx2"/>
                </a:solidFill>
                <a:latin typeface="Salesforce Sans" panose="020B0505020202020203" pitchFamily="34" charset="0"/>
              </a:rPr>
              <a:t>avec </a:t>
            </a:r>
            <a:r>
              <a:rPr lang="fr-FR" dirty="0">
                <a:solidFill>
                  <a:schemeClr val="tx2"/>
                </a:solidFill>
                <a:latin typeface="Salesforce Sans" panose="020B0505020202020203" pitchFamily="34" charset="0"/>
              </a:rPr>
              <a:t>une autre formation donnée par un expert. </a:t>
            </a:r>
            <a:br>
              <a:rPr lang="fr-FR" dirty="0">
                <a:solidFill>
                  <a:schemeClr val="tx2"/>
                </a:solidFill>
                <a:latin typeface="Salesforce Sans" panose="020B0505020202020203" pitchFamily="34" charset="0"/>
              </a:rPr>
            </a:br>
            <a:r>
              <a:rPr lang="fr-FR" dirty="0">
                <a:solidFill>
                  <a:schemeClr val="tx2"/>
                </a:solidFill>
                <a:latin typeface="Salesforce Sans" panose="020B0505020202020203" pitchFamily="34" charset="0"/>
                <a:hlinkClick r:id="rId6"/>
              </a:rPr>
              <a:t>https://sfdc.co/learnsalesforce</a:t>
            </a:r>
            <a:r>
              <a:rPr lang="fr-FR" dirty="0">
                <a:solidFill>
                  <a:schemeClr val="tx2"/>
                </a:solidFill>
                <a:latin typeface="Salesforce Sans" panose="020B0505020202020203" pitchFamily="34" charset="0"/>
              </a:rPr>
              <a:t/>
            </a:r>
            <a:br>
              <a:rPr lang="fr-FR" dirty="0">
                <a:solidFill>
                  <a:schemeClr val="tx2"/>
                </a:solidFill>
                <a:latin typeface="Salesforce Sans" panose="020B0505020202020203" pitchFamily="34" charset="0"/>
              </a:rPr>
            </a:br>
            <a:r>
              <a:rPr lang="fr-FR" dirty="0">
                <a:solidFill>
                  <a:schemeClr val="tx2"/>
                </a:solidFill>
                <a:latin typeface="Salesforce Sans" panose="020B0505020202020203" pitchFamily="34" charset="0"/>
              </a:rPr>
              <a:t/>
            </a:r>
            <a:br>
              <a:rPr lang="fr-FR" dirty="0">
                <a:solidFill>
                  <a:schemeClr val="tx2"/>
                </a:solidFill>
                <a:latin typeface="Salesforce Sans" panose="020B0505020202020203" pitchFamily="34" charset="0"/>
              </a:rPr>
            </a:br>
            <a:r>
              <a:rPr lang="fr-FR" b="1" dirty="0">
                <a:solidFill>
                  <a:schemeClr val="tx2"/>
                </a:solidFill>
                <a:latin typeface="Salesforce Sans" panose="020B0505020202020203" pitchFamily="34" charset="0"/>
              </a:rPr>
              <a:t>GAGNEZ DES CRÉDITS GRÀCE À VOS COMPÉTENCES</a:t>
            </a:r>
            <a:r>
              <a:rPr lang="fr-FR" dirty="0">
                <a:solidFill>
                  <a:schemeClr val="tx2"/>
                </a:solidFill>
                <a:latin typeface="Salesforce Sans" panose="020B0505020202020203" pitchFamily="34" charset="0"/>
              </a:rPr>
              <a:t/>
            </a:r>
            <a:br>
              <a:rPr lang="fr-FR" dirty="0">
                <a:solidFill>
                  <a:schemeClr val="tx2"/>
                </a:solidFill>
                <a:latin typeface="Salesforce Sans" panose="020B0505020202020203" pitchFamily="34" charset="0"/>
              </a:rPr>
            </a:br>
            <a:r>
              <a:rPr lang="fr-FR" dirty="0">
                <a:solidFill>
                  <a:schemeClr val="tx2"/>
                </a:solidFill>
                <a:latin typeface="Salesforce Sans" panose="020B0505020202020203" pitchFamily="34" charset="0"/>
              </a:rPr>
              <a:t>Soyez récompensé pour vos compétences acquises et obtenez la reconnaissance du </a:t>
            </a:r>
            <a:r>
              <a:rPr lang="fr-FR" dirty="0" smtClean="0">
                <a:solidFill>
                  <a:schemeClr val="tx2"/>
                </a:solidFill>
                <a:latin typeface="Salesforce Sans" panose="020B0505020202020203" pitchFamily="34" charset="0"/>
              </a:rPr>
              <a:t>secteur</a:t>
            </a:r>
            <a:r>
              <a:rPr lang="pl-PL" dirty="0" smtClean="0">
                <a:solidFill>
                  <a:schemeClr val="tx2"/>
                </a:solidFill>
                <a:latin typeface="Salesforce Sans" panose="020B0505020202020203" pitchFamily="34" charset="0"/>
              </a:rPr>
              <a:t> </a:t>
            </a:r>
            <a:r>
              <a:rPr lang="fr-FR" dirty="0" smtClean="0">
                <a:solidFill>
                  <a:schemeClr val="tx2"/>
                </a:solidFill>
                <a:latin typeface="Salesforce Sans" panose="020B0505020202020203" pitchFamily="34" charset="0"/>
              </a:rPr>
              <a:t>pour </a:t>
            </a:r>
            <a:r>
              <a:rPr lang="fr-FR" dirty="0">
                <a:solidFill>
                  <a:schemeClr val="tx2"/>
                </a:solidFill>
                <a:latin typeface="Salesforce Sans" panose="020B0505020202020203" pitchFamily="34" charset="0"/>
              </a:rPr>
              <a:t>votre expertise.</a:t>
            </a:r>
            <a:br>
              <a:rPr lang="fr-FR" dirty="0">
                <a:solidFill>
                  <a:schemeClr val="tx2"/>
                </a:solidFill>
                <a:latin typeface="Salesforce Sans" panose="020B0505020202020203" pitchFamily="34" charset="0"/>
              </a:rPr>
            </a:br>
            <a:r>
              <a:rPr lang="fr-FR" dirty="0">
                <a:solidFill>
                  <a:schemeClr val="tx2"/>
                </a:solidFill>
                <a:latin typeface="Salesforce Sans" panose="020B0505020202020203" pitchFamily="34" charset="0"/>
                <a:hlinkClick r:id="rId7"/>
              </a:rPr>
              <a:t>https://trailhead.salesforce.com/en/super_badges</a:t>
            </a:r>
            <a:r>
              <a:rPr lang="fr-FR" dirty="0">
                <a:solidFill>
                  <a:schemeClr val="tx2"/>
                </a:solidFill>
                <a:latin typeface="Salesforce Sans" panose="020B0505020202020203" pitchFamily="34" charset="0"/>
              </a:rPr>
              <a:t/>
            </a:r>
            <a:br>
              <a:rPr lang="fr-FR" dirty="0">
                <a:solidFill>
                  <a:schemeClr val="tx2"/>
                </a:solidFill>
                <a:latin typeface="Salesforce Sans" panose="020B0505020202020203" pitchFamily="34" charset="0"/>
              </a:rPr>
            </a:br>
            <a:r>
              <a:rPr lang="fr-FR" dirty="0">
                <a:solidFill>
                  <a:schemeClr val="tx2"/>
                </a:solidFill>
                <a:latin typeface="Salesforce Sans" panose="020B0505020202020203" pitchFamily="34" charset="0"/>
                <a:hlinkClick r:id="rId8"/>
              </a:rPr>
              <a:t>http://certification.salesforce.com/</a:t>
            </a:r>
            <a:r>
              <a:rPr lang="fr-FR" dirty="0">
                <a:solidFill>
                  <a:schemeClr val="tx2"/>
                </a:solidFill>
                <a:latin typeface="Salesforce Sans" panose="020B0505020202020203" pitchFamily="34" charset="0"/>
              </a:rPr>
              <a:t/>
            </a:r>
            <a:br>
              <a:rPr lang="fr-FR" dirty="0">
                <a:solidFill>
                  <a:schemeClr val="tx2"/>
                </a:solidFill>
                <a:latin typeface="Salesforce Sans" panose="020B0505020202020203" pitchFamily="34" charset="0"/>
              </a:rPr>
            </a:br>
            <a:r>
              <a:rPr lang="fr-FR" dirty="0">
                <a:solidFill>
                  <a:schemeClr val="tx2"/>
                </a:solidFill>
                <a:latin typeface="Salesforce Sans" panose="020B0505020202020203" pitchFamily="34" charset="0"/>
              </a:rPr>
              <a:t/>
            </a:r>
            <a:br>
              <a:rPr lang="fr-FR" dirty="0">
                <a:solidFill>
                  <a:schemeClr val="tx2"/>
                </a:solidFill>
                <a:latin typeface="Salesforce Sans" panose="020B0505020202020203" pitchFamily="34" charset="0"/>
              </a:rPr>
            </a:br>
            <a:r>
              <a:rPr lang="fr-FR" b="1" dirty="0">
                <a:solidFill>
                  <a:schemeClr val="tx2"/>
                </a:solidFill>
                <a:latin typeface="Salesforce Sans" panose="020B0505020202020203" pitchFamily="34" charset="0"/>
              </a:rPr>
              <a:t>RESTEZ CONNECTÉS AVEC VOS CAMARADES TRAILBLAZERS</a:t>
            </a:r>
            <a:r>
              <a:rPr lang="fr-FR" dirty="0">
                <a:solidFill>
                  <a:schemeClr val="tx2"/>
                </a:solidFill>
                <a:latin typeface="Salesforce Sans" panose="020B0505020202020203" pitchFamily="34" charset="0"/>
              </a:rPr>
              <a:t/>
            </a:r>
            <a:br>
              <a:rPr lang="fr-FR" dirty="0">
                <a:solidFill>
                  <a:schemeClr val="tx2"/>
                </a:solidFill>
                <a:latin typeface="Salesforce Sans" panose="020B0505020202020203" pitchFamily="34" charset="0"/>
              </a:rPr>
            </a:br>
            <a:r>
              <a:rPr lang="fr-FR" dirty="0">
                <a:solidFill>
                  <a:schemeClr val="tx2"/>
                </a:solidFill>
                <a:latin typeface="Salesforce Sans" panose="020B0505020202020203" pitchFamily="34" charset="0"/>
              </a:rPr>
              <a:t>Suivez-nous dans la Communauté </a:t>
            </a:r>
            <a:r>
              <a:rPr lang="fr-FR" dirty="0" err="1">
                <a:solidFill>
                  <a:schemeClr val="tx2"/>
                </a:solidFill>
                <a:latin typeface="Salesforce Sans" panose="020B0505020202020203" pitchFamily="34" charset="0"/>
              </a:rPr>
              <a:t>Trailblazer</a:t>
            </a:r>
            <a:r>
              <a:rPr lang="fr-FR" dirty="0">
                <a:solidFill>
                  <a:schemeClr val="tx2"/>
                </a:solidFill>
                <a:latin typeface="Salesforce Sans" panose="020B0505020202020203" pitchFamily="34" charset="0"/>
              </a:rPr>
              <a:t>, et sur les réseaux sociaux. </a:t>
            </a:r>
            <a:br>
              <a:rPr lang="fr-FR" dirty="0">
                <a:solidFill>
                  <a:schemeClr val="tx2"/>
                </a:solidFill>
                <a:latin typeface="Salesforce Sans" panose="020B0505020202020203" pitchFamily="34" charset="0"/>
              </a:rPr>
            </a:br>
            <a:r>
              <a:rPr lang="fr-FR" dirty="0">
                <a:solidFill>
                  <a:schemeClr val="tx2"/>
                </a:solidFill>
                <a:latin typeface="Salesforce Sans" panose="020B0505020202020203" pitchFamily="34" charset="0"/>
              </a:rPr>
              <a:t>Communauté </a:t>
            </a:r>
            <a:r>
              <a:rPr lang="fr-FR" dirty="0">
                <a:solidFill>
                  <a:schemeClr val="tx2"/>
                </a:solidFill>
                <a:latin typeface="Salesforce Sans" panose="020B0505020202020203" pitchFamily="34" charset="0"/>
                <a:hlinkClick r:id="rId9"/>
              </a:rPr>
              <a:t>https://sfdc.co/TrailheadCommunity</a:t>
            </a:r>
            <a:r>
              <a:rPr lang="fr-FR" dirty="0">
                <a:solidFill>
                  <a:schemeClr val="tx2"/>
                </a:solidFill>
                <a:latin typeface="Salesforce Sans" panose="020B0505020202020203" pitchFamily="34" charset="0"/>
              </a:rPr>
              <a:t/>
            </a:r>
            <a:br>
              <a:rPr lang="fr-FR" dirty="0">
                <a:solidFill>
                  <a:schemeClr val="tx2"/>
                </a:solidFill>
                <a:latin typeface="Salesforce Sans" panose="020B0505020202020203" pitchFamily="34" charset="0"/>
              </a:rPr>
            </a:br>
            <a:r>
              <a:rPr lang="fr-FR" dirty="0">
                <a:solidFill>
                  <a:schemeClr val="tx2"/>
                </a:solidFill>
                <a:latin typeface="Salesforce Sans" panose="020B0505020202020203" pitchFamily="34" charset="0"/>
              </a:rPr>
              <a:t>Twitter : </a:t>
            </a:r>
            <a:r>
              <a:rPr lang="fr-FR" dirty="0">
                <a:solidFill>
                  <a:schemeClr val="accent1"/>
                </a:solidFill>
                <a:latin typeface="Salesforce Sans" panose="020B0505020202020203" pitchFamily="34" charset="0"/>
              </a:rPr>
              <a:t>@</a:t>
            </a:r>
            <a:r>
              <a:rPr lang="fr-FR" dirty="0" err="1">
                <a:solidFill>
                  <a:schemeClr val="accent1"/>
                </a:solidFill>
                <a:latin typeface="Salesforce Sans" panose="020B0505020202020203" pitchFamily="34" charset="0"/>
              </a:rPr>
              <a:t>Trailhead</a:t>
            </a:r>
            <a:r>
              <a:rPr lang="fr-FR" dirty="0">
                <a:solidFill>
                  <a:schemeClr val="accent1"/>
                </a:solidFill>
                <a:latin typeface="Salesforce Sans" panose="020B0505020202020203" pitchFamily="34" charset="0"/>
              </a:rPr>
              <a:t> </a:t>
            </a:r>
            <a:r>
              <a:rPr lang="fr-FR" dirty="0">
                <a:solidFill>
                  <a:schemeClr val="tx2"/>
                </a:solidFill>
                <a:latin typeface="Salesforce Sans" panose="020B0505020202020203" pitchFamily="34" charset="0"/>
              </a:rPr>
              <a:t/>
            </a:r>
            <a:br>
              <a:rPr lang="fr-FR" dirty="0">
                <a:solidFill>
                  <a:schemeClr val="tx2"/>
                </a:solidFill>
                <a:latin typeface="Salesforce Sans" panose="020B0505020202020203" pitchFamily="34" charset="0"/>
              </a:rPr>
            </a:br>
            <a:r>
              <a:rPr lang="fr-FR" dirty="0">
                <a:solidFill>
                  <a:schemeClr val="tx2"/>
                </a:solidFill>
                <a:latin typeface="Salesforce Sans" panose="020B0505020202020203" pitchFamily="34" charset="0"/>
              </a:rPr>
              <a:t>Facebook : </a:t>
            </a:r>
            <a:r>
              <a:rPr lang="fr-FR" dirty="0">
                <a:solidFill>
                  <a:schemeClr val="accent1"/>
                </a:solidFill>
                <a:latin typeface="Salesforce Sans" panose="020B0505020202020203" pitchFamily="34" charset="0"/>
              </a:rPr>
              <a:t>/</a:t>
            </a:r>
            <a:r>
              <a:rPr lang="fr-FR" dirty="0" err="1">
                <a:solidFill>
                  <a:schemeClr val="accent1"/>
                </a:solidFill>
                <a:latin typeface="Salesforce Sans" panose="020B0505020202020203" pitchFamily="34" charset="0"/>
              </a:rPr>
              <a:t>SalesforceTrailhead</a:t>
            </a:r>
            <a:r>
              <a:rPr lang="fr-FR" sz="2000" dirty="0">
                <a:solidFill>
                  <a:schemeClr val="tx2"/>
                </a:solidFill>
                <a:latin typeface="Salesforce Sans" panose="020B0505020202020203" pitchFamily="34" charset="0"/>
              </a:rPr>
              <a:t/>
            </a:r>
            <a:br>
              <a:rPr lang="fr-FR" sz="2000" dirty="0">
                <a:solidFill>
                  <a:schemeClr val="tx2"/>
                </a:solidFill>
                <a:latin typeface="Salesforce Sans" panose="020B0505020202020203" pitchFamily="34" charset="0"/>
              </a:rPr>
            </a:br>
            <a:endParaRPr lang="fr-FR" sz="2000" dirty="0">
              <a:solidFill>
                <a:schemeClr val="tx2"/>
              </a:solidFill>
              <a:latin typeface="Salesforce Sans" panose="020B0505020202020203" pitchFamily="34" charset="0"/>
            </a:endParaRPr>
          </a:p>
        </p:txBody>
      </p:sp>
      <p:sp>
        <p:nvSpPr>
          <p:cNvPr id="16" name="Text Box 13"/>
          <p:cNvSpPr txBox="1">
            <a:spLocks noChangeArrowheads="1"/>
          </p:cNvSpPr>
          <p:nvPr/>
        </p:nvSpPr>
        <p:spPr bwMode="gray">
          <a:xfrm>
            <a:off x="1591294" y="6165527"/>
            <a:ext cx="2115918" cy="461649"/>
          </a:xfrm>
          <a:prstGeom prst="rect">
            <a:avLst/>
          </a:prstGeom>
          <a:noFill/>
          <a:ln w="9525">
            <a:noFill/>
            <a:miter lim="800000"/>
            <a:headEnd/>
            <a:tailEnd/>
          </a:ln>
          <a:effectLst/>
        </p:spPr>
        <p:txBody>
          <a:bodyPr wrap="square" lIns="91424" tIns="45712" rIns="91424" bIns="45712">
            <a:spAutoFit/>
          </a:bodyPr>
          <a:lstStyle/>
          <a:p>
            <a:pPr algn="l"/>
            <a:r>
              <a:rPr lang="fr-FR" sz="800" dirty="0">
                <a:solidFill>
                  <a:schemeClr val="accent5">
                    <a:lumMod val="40000"/>
                    <a:lumOff val="60000"/>
                  </a:schemeClr>
                </a:solidFill>
                <a:latin typeface="Salesforce Sans" panose="020B0505020202020203" pitchFamily="34" charset="0"/>
              </a:rPr>
              <a:t>© Copyright 2018 salesforce.com, </a:t>
            </a:r>
            <a:r>
              <a:rPr lang="fr-FR" sz="800" dirty="0" err="1">
                <a:solidFill>
                  <a:schemeClr val="accent5">
                    <a:lumMod val="40000"/>
                    <a:lumOff val="60000"/>
                  </a:schemeClr>
                </a:solidFill>
                <a:latin typeface="Salesforce Sans" panose="020B0505020202020203" pitchFamily="34" charset="0"/>
              </a:rPr>
              <a:t>inc.</a:t>
            </a:r>
            <a:r>
              <a:rPr lang="fr-FR" sz="800" dirty="0">
                <a:solidFill>
                  <a:schemeClr val="accent5">
                    <a:lumMod val="40000"/>
                    <a:lumOff val="60000"/>
                  </a:schemeClr>
                </a:solidFill>
                <a:latin typeface="Salesforce Sans" panose="020B0505020202020203" pitchFamily="34" charset="0"/>
              </a:rPr>
              <a:t> Tous droits réservés. Différentes marques commerciales détenues par leurs propriétaires respectifs.</a:t>
            </a:r>
          </a:p>
        </p:txBody>
      </p:sp>
      <p:pic>
        <p:nvPicPr>
          <p:cNvPr id="11" name="Picture 10"/>
          <p:cNvPicPr>
            <a:picLocks noChangeAspect="1"/>
          </p:cNvPicPr>
          <p:nvPr/>
        </p:nvPicPr>
        <p:blipFill rotWithShape="1">
          <a:blip r:embed="rId10" cstate="print">
            <a:extLst>
              <a:ext uri="{28A0092B-C50C-407E-A947-70E740481C1C}">
                <a14:useLocalDpi xmlns:a14="http://schemas.microsoft.com/office/drawing/2010/main" val="0"/>
              </a:ext>
            </a:extLst>
          </a:blip>
          <a:srcRect b="26780"/>
          <a:stretch/>
        </p:blipFill>
        <p:spPr>
          <a:xfrm>
            <a:off x="1194071" y="774065"/>
            <a:ext cx="1455183" cy="1238981"/>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5313" y="2476962"/>
            <a:ext cx="838443" cy="63601"/>
          </a:xfrm>
          <a:prstGeom prst="rect">
            <a:avLst/>
          </a:prstGeom>
        </p:spPr>
      </p:pic>
      <p:cxnSp>
        <p:nvCxnSpPr>
          <p:cNvPr id="12" name="Straight Connector 11"/>
          <p:cNvCxnSpPr/>
          <p:nvPr/>
        </p:nvCxnSpPr>
        <p:spPr bwMode="auto">
          <a:xfrm>
            <a:off x="4052868" y="1629224"/>
            <a:ext cx="7724633" cy="0"/>
          </a:xfrm>
          <a:prstGeom prst="line">
            <a:avLst/>
          </a:prstGeom>
          <a:solidFill>
            <a:schemeClr val="accent1"/>
          </a:solidFill>
          <a:ln w="6350" cap="flat" cmpd="sng" algn="ctr">
            <a:solidFill>
              <a:schemeClr val="bg1">
                <a:lumMod val="75000"/>
              </a:schemeClr>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5893173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51</a:t>
            </a:fld>
            <a:endParaRPr lang="en-US" smtClean="0"/>
          </a:p>
        </p:txBody>
      </p:sp>
      <p:sp>
        <p:nvSpPr>
          <p:cNvPr id="3" name="Text Placeholder 2"/>
          <p:cNvSpPr>
            <a:spLocks noGrp="1"/>
          </p:cNvSpPr>
          <p:nvPr>
            <p:ph type="body" sz="quarter" idx="11"/>
          </p:nvPr>
        </p:nvSpPr>
        <p:spPr/>
        <p:txBody>
          <a:bodyPr/>
          <a:lstStyle/>
          <a:p>
            <a:r>
              <a:rPr lang="fr-FR"/>
              <a:t>Utiliser une année fiscale personnalisée</a:t>
            </a:r>
          </a:p>
        </p:txBody>
      </p:sp>
      <p:sp>
        <p:nvSpPr>
          <p:cNvPr id="4" name="Text Placeholder 3"/>
          <p:cNvSpPr>
            <a:spLocks noGrp="1"/>
          </p:cNvSpPr>
          <p:nvPr>
            <p:ph type="body" sz="quarter" idx="12"/>
          </p:nvPr>
        </p:nvSpPr>
        <p:spPr>
          <a:xfrm>
            <a:off x="455733" y="1066581"/>
            <a:ext cx="4488117" cy="3587061"/>
          </a:xfrm>
        </p:spPr>
        <p:txBody>
          <a:bodyPr lIns="0" rIns="0"/>
          <a:lstStyle/>
          <a:p>
            <a:pPr>
              <a:lnSpc>
                <a:spcPct val="100000"/>
              </a:lnSpc>
            </a:pPr>
            <a:r>
              <a:rPr lang="fr-FR" spc="-20" dirty="0"/>
              <a:t>Définissez une année fiscale personnalisée pour </a:t>
            </a:r>
            <a:r>
              <a:rPr lang="fr-FR" spc="-20" dirty="0" smtClean="0"/>
              <a:t>l'année </a:t>
            </a:r>
            <a:r>
              <a:rPr lang="fr-FR" spc="-20" dirty="0"/>
              <a:t>fiscale de votre organisation </a:t>
            </a:r>
            <a:r>
              <a:rPr lang="pl-PL" spc="-20" dirty="0" smtClean="0"/>
              <a:t/>
            </a:r>
            <a:br>
              <a:rPr lang="pl-PL" spc="-20" dirty="0" smtClean="0"/>
            </a:br>
            <a:r>
              <a:rPr lang="fr-FR" spc="-20" dirty="0" smtClean="0"/>
              <a:t>si </a:t>
            </a:r>
            <a:r>
              <a:rPr lang="fr-FR" spc="-20" dirty="0"/>
              <a:t>cette dernière ne suit pas </a:t>
            </a:r>
            <a:r>
              <a:rPr lang="pl-PL" spc="-20" dirty="0" smtClean="0"/>
              <a:t/>
            </a:r>
            <a:br>
              <a:rPr lang="pl-PL" spc="-20" dirty="0" smtClean="0"/>
            </a:br>
            <a:r>
              <a:rPr lang="fr-FR" spc="-20" dirty="0" smtClean="0"/>
              <a:t>le </a:t>
            </a:r>
            <a:r>
              <a:rPr lang="fr-FR" spc="-20" dirty="0"/>
              <a:t>calendrier grégorien. </a:t>
            </a:r>
            <a:r>
              <a:rPr lang="pl-PL" spc="-20" dirty="0" smtClean="0"/>
              <a:t/>
            </a:r>
            <a:br>
              <a:rPr lang="pl-PL" spc="-20" dirty="0" smtClean="0"/>
            </a:br>
            <a:r>
              <a:rPr lang="fr-FR" spc="-20" dirty="0" smtClean="0"/>
              <a:t>Par </a:t>
            </a:r>
            <a:r>
              <a:rPr lang="fr-FR" spc="-20" dirty="0"/>
              <a:t>exemple, si vous avez :</a:t>
            </a:r>
          </a:p>
          <a:p>
            <a:pPr lvl="2">
              <a:lnSpc>
                <a:spcPct val="100000"/>
              </a:lnSpc>
              <a:buFont typeface="Arial" panose="020B0604020202020204" pitchFamily="34" charset="0"/>
              <a:buChar char="•"/>
            </a:pPr>
            <a:r>
              <a:rPr lang="fr-FR" sz="2400" spc="-20" dirty="0"/>
              <a:t>Une année fiscale </a:t>
            </a:r>
            <a:r>
              <a:rPr lang="fr-FR" sz="2400" spc="-20" dirty="0" smtClean="0"/>
              <a:t>à</a:t>
            </a:r>
            <a:r>
              <a:rPr lang="pl-PL" sz="2400" spc="-20" dirty="0" smtClean="0"/>
              <a:t> </a:t>
            </a:r>
            <a:r>
              <a:rPr lang="fr-FR" sz="2400" spc="-20" dirty="0" smtClean="0"/>
              <a:t>13</a:t>
            </a:r>
            <a:r>
              <a:rPr lang="fr-FR" sz="2400" spc="-20" dirty="0"/>
              <a:t> mois.</a:t>
            </a:r>
          </a:p>
          <a:p>
            <a:pPr lvl="2">
              <a:lnSpc>
                <a:spcPct val="100000"/>
              </a:lnSpc>
              <a:buFont typeface="Arial" panose="020B0604020202020204" pitchFamily="34" charset="0"/>
              <a:buChar char="•"/>
            </a:pPr>
            <a:r>
              <a:rPr lang="fr-FR" sz="2400" spc="-20" dirty="0"/>
              <a:t>Des trimestres à 13 semaines.</a:t>
            </a:r>
          </a:p>
          <a:p>
            <a:pPr lvl="2">
              <a:lnSpc>
                <a:spcPct val="100000"/>
              </a:lnSpc>
              <a:buFont typeface="Arial" panose="020B0604020202020204" pitchFamily="34" charset="0"/>
              <a:buChar char="•"/>
            </a:pPr>
            <a:r>
              <a:rPr lang="fr-FR" sz="2400" spc="-20" dirty="0"/>
              <a:t>Une année fiscale qui ne commence pas le premier jour du mois.</a:t>
            </a:r>
          </a:p>
          <a:p>
            <a:pPr>
              <a:lnSpc>
                <a:spcPct val="100000"/>
              </a:lnSpc>
            </a:pPr>
            <a:endParaRPr lang="en-IN" dirty="0"/>
          </a:p>
        </p:txBody>
      </p:sp>
      <p:sp>
        <p:nvSpPr>
          <p:cNvPr id="5" name="Rectangle 4"/>
          <p:cNvSpPr/>
          <p:nvPr/>
        </p:nvSpPr>
        <p:spPr bwMode="auto">
          <a:xfrm>
            <a:off x="0" y="6057781"/>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a:solidFill>
                  <a:srgbClr val="19325C"/>
                </a:solidFill>
                <a:latin typeface="Salesforce Sans" panose="020B0505020202020203" pitchFamily="34" charset="0"/>
              </a:rPr>
              <a:t>REMARQUE :</a:t>
            </a:r>
          </a:p>
          <a:p>
            <a:r>
              <a:rPr lang="fr-FR" sz="2000">
                <a:solidFill>
                  <a:srgbClr val="19325C"/>
                </a:solidFill>
                <a:latin typeface="Salesforce Sans" panose="020B0505020202020203" pitchFamily="34" charset="0"/>
                <a:cs typeface="Courier New" panose="02070309020205020404" pitchFamily="49" charset="0"/>
              </a:rPr>
              <a:t>Rechercher : </a:t>
            </a:r>
            <a:r>
              <a:rPr lang="fr-FR" sz="2000">
                <a:solidFill>
                  <a:srgbClr val="19325C"/>
                </a:solidFill>
                <a:latin typeface="Courier New" panose="02070309020205020404" pitchFamily="49" charset="0"/>
                <a:cs typeface="Courier New" panose="02070309020205020404" pitchFamily="49" charset="0"/>
              </a:rPr>
              <a:t>définir une année fiscale personnalisée</a:t>
            </a:r>
          </a:p>
        </p:txBody>
      </p:sp>
      <p:grpSp>
        <p:nvGrpSpPr>
          <p:cNvPr id="6" name="Group 5"/>
          <p:cNvGrpSpPr/>
          <p:nvPr/>
        </p:nvGrpSpPr>
        <p:grpSpPr>
          <a:xfrm>
            <a:off x="101546" y="6153653"/>
            <a:ext cx="351485" cy="351484"/>
            <a:chOff x="230188" y="5645150"/>
            <a:chExt cx="446088" cy="446087"/>
          </a:xfrm>
        </p:grpSpPr>
        <p:sp>
          <p:nvSpPr>
            <p:cNvPr id="7"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4"/>
          <p:cNvPicPr>
            <a:picLocks noChangeAspect="1" noChangeArrowheads="1"/>
          </p:cNvPicPr>
          <p:nvPr/>
        </p:nvPicPr>
        <p:blipFill>
          <a:blip r:embed="rId3" cstate="print"/>
          <a:srcRect/>
          <a:stretch>
            <a:fillRect/>
          </a:stretch>
        </p:blipFill>
        <p:spPr bwMode="auto">
          <a:xfrm>
            <a:off x="5010525" y="971080"/>
            <a:ext cx="3205081" cy="297825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4" cstate="print"/>
          <a:stretch>
            <a:fillRect/>
          </a:stretch>
        </p:blipFill>
        <p:spPr>
          <a:xfrm>
            <a:off x="6277890" y="2968140"/>
            <a:ext cx="5701799" cy="2837882"/>
          </a:xfrm>
          <a:prstGeom prst="rect">
            <a:avLst/>
          </a:prstGeom>
          <a:ln>
            <a:solidFill>
              <a:schemeClr val="bg1">
                <a:lumMod val="75000"/>
              </a:schemeClr>
            </a:solidFill>
          </a:ln>
          <a:effectLst>
            <a:outerShdw blurRad="50800" dist="38100" dir="2580000" algn="tl" rotWithShape="0">
              <a:srgbClr val="000000">
                <a:alpha val="43000"/>
              </a:srgbClr>
            </a:outerShdw>
          </a:effectLst>
        </p:spPr>
      </p:pic>
    </p:spTree>
    <p:extLst>
      <p:ext uri="{BB962C8B-B14F-4D97-AF65-F5344CB8AC3E}">
        <p14:creationId xmlns:p14="http://schemas.microsoft.com/office/powerpoint/2010/main" val="3351600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52</a:t>
            </a:fld>
            <a:endParaRPr lang="en-US" smtClean="0"/>
          </a:p>
        </p:txBody>
      </p:sp>
      <p:sp>
        <p:nvSpPr>
          <p:cNvPr id="3" name="Text Placeholder 2"/>
          <p:cNvSpPr>
            <a:spLocks noGrp="1"/>
          </p:cNvSpPr>
          <p:nvPr>
            <p:ph type="body" sz="quarter" idx="11"/>
          </p:nvPr>
        </p:nvSpPr>
        <p:spPr/>
        <p:txBody>
          <a:bodyPr/>
          <a:lstStyle/>
          <a:p>
            <a:r>
              <a:rPr lang="fr-FR"/>
              <a:t>Mettre en place la devise de votre organisation</a:t>
            </a:r>
          </a:p>
        </p:txBody>
      </p:sp>
      <p:sp>
        <p:nvSpPr>
          <p:cNvPr id="4" name="Text Placeholder 3"/>
          <p:cNvSpPr>
            <a:spLocks noGrp="1"/>
          </p:cNvSpPr>
          <p:nvPr>
            <p:ph type="body" sz="quarter" idx="12"/>
          </p:nvPr>
        </p:nvSpPr>
        <p:spPr>
          <a:xfrm>
            <a:off x="455732" y="1060705"/>
            <a:ext cx="11394891" cy="1737360"/>
          </a:xfrm>
        </p:spPr>
        <p:txBody>
          <a:bodyPr/>
          <a:lstStyle/>
          <a:p>
            <a:pPr>
              <a:lnSpc>
                <a:spcPct val="100000"/>
              </a:lnSpc>
              <a:buNone/>
            </a:pPr>
            <a:r>
              <a:rPr lang="fr-FR" dirty="0"/>
              <a:t>Par défaut, les organisations </a:t>
            </a:r>
            <a:r>
              <a:rPr lang="fr-FR" dirty="0" err="1"/>
              <a:t>Salesforce</a:t>
            </a:r>
            <a:r>
              <a:rPr lang="fr-FR" dirty="0"/>
              <a:t> sont à devise unique. Ceci signifie que :</a:t>
            </a:r>
          </a:p>
          <a:p>
            <a:pPr lvl="2">
              <a:lnSpc>
                <a:spcPct val="100000"/>
              </a:lnSpc>
              <a:buFont typeface="Arial" panose="020B0604020202020204" pitchFamily="34" charset="0"/>
              <a:buChar char="•"/>
            </a:pPr>
            <a:r>
              <a:rPr lang="fr-FR" sz="2400" dirty="0"/>
              <a:t>Vous définissez </a:t>
            </a:r>
            <a:r>
              <a:rPr lang="fr-FR" sz="2400" b="1" dirty="0"/>
              <a:t>la </a:t>
            </a:r>
            <a:r>
              <a:rPr lang="fr-FR" sz="2400" b="1" dirty="0" smtClean="0"/>
              <a:t>paramètre </a:t>
            </a:r>
            <a:r>
              <a:rPr lang="en-US" sz="2400" b="1" dirty="0" err="1" smtClean="0"/>
              <a:t>régionaux</a:t>
            </a:r>
            <a:r>
              <a:rPr lang="en-US" sz="2400" b="1" dirty="0" smtClean="0"/>
              <a:t> </a:t>
            </a:r>
            <a:r>
              <a:rPr lang="fr-FR" sz="2400" b="1" dirty="0" smtClean="0"/>
              <a:t>de </a:t>
            </a:r>
            <a:r>
              <a:rPr lang="fr-FR" sz="2400" b="1" dirty="0"/>
              <a:t>la </a:t>
            </a:r>
            <a:r>
              <a:rPr lang="fr-FR" sz="2400" b="1" dirty="0" smtClean="0"/>
              <a:t>devise</a:t>
            </a:r>
            <a:r>
              <a:rPr lang="fr-FR" sz="2400" dirty="0" smtClean="0"/>
              <a:t> </a:t>
            </a:r>
            <a:r>
              <a:rPr lang="fr-FR" sz="2400" dirty="0"/>
              <a:t>dans les paramètres de la société.</a:t>
            </a:r>
          </a:p>
          <a:p>
            <a:pPr lvl="2">
              <a:lnSpc>
                <a:spcPct val="100000"/>
              </a:lnSpc>
              <a:buFont typeface="Arial" panose="020B0604020202020204" pitchFamily="34" charset="0"/>
              <a:buChar char="•"/>
            </a:pPr>
            <a:r>
              <a:rPr lang="fr-FR" sz="2400" dirty="0"/>
              <a:t>Toutes les valeurs de devise dans les enregistrements seront affichées dans la bonne devise.</a:t>
            </a:r>
          </a:p>
          <a:p>
            <a:pPr>
              <a:lnSpc>
                <a:spcPct val="100000"/>
              </a:lnSpc>
            </a:pPr>
            <a:endParaRPr lang="en-IN"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32242" b="15850"/>
          <a:stretch/>
        </p:blipFill>
        <p:spPr>
          <a:xfrm>
            <a:off x="3463036" y="2891028"/>
            <a:ext cx="6815328" cy="376125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Rectangle 5"/>
          <p:cNvSpPr/>
          <p:nvPr/>
        </p:nvSpPr>
        <p:spPr bwMode="auto">
          <a:xfrm>
            <a:off x="6823917" y="5931217"/>
            <a:ext cx="808784" cy="325778"/>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pic>
        <p:nvPicPr>
          <p:cNvPr id="7" name="Picture 4"/>
          <p:cNvPicPr>
            <a:picLocks noChangeAspect="1" noChangeArrowheads="1"/>
          </p:cNvPicPr>
          <p:nvPr/>
        </p:nvPicPr>
        <p:blipFill>
          <a:blip r:embed="rId4" cstate="print"/>
          <a:srcRect/>
          <a:stretch>
            <a:fillRect/>
          </a:stretch>
        </p:blipFill>
        <p:spPr bwMode="auto">
          <a:xfrm>
            <a:off x="1423164" y="4505954"/>
            <a:ext cx="4472428" cy="159729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8" name="Rectangle 7"/>
          <p:cNvSpPr/>
          <p:nvPr/>
        </p:nvSpPr>
        <p:spPr bwMode="auto">
          <a:xfrm>
            <a:off x="1656077" y="5621072"/>
            <a:ext cx="4201415" cy="348245"/>
          </a:xfrm>
          <a:prstGeom prst="rect">
            <a:avLst/>
          </a:prstGeom>
          <a:noFill/>
          <a:ln w="38100" algn="ctr">
            <a:solidFill>
              <a:srgbClr val="FF0000"/>
            </a:solidFill>
            <a:round/>
            <a:headEnd/>
            <a:tailEnd/>
          </a:ln>
        </p:spPr>
        <p:txBody>
          <a:bodyPr rtlCol="0" anchor="ctr"/>
          <a:lstStyle/>
          <a:p>
            <a:pPr algn="ctr">
              <a:lnSpc>
                <a:spcPct val="90000"/>
              </a:lnSpc>
            </a:pPr>
            <a:endParaRPr lang="en-US" dirty="0">
              <a:solidFill>
                <a:srgbClr val="262626"/>
              </a:solidFill>
              <a:ea typeface="MS PGothic" charset="-128"/>
              <a:cs typeface="MS PGothic" charset="-128"/>
            </a:endParaRP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b="68003"/>
          <a:stretch/>
        </p:blipFill>
        <p:spPr>
          <a:xfrm>
            <a:off x="6223247" y="3467681"/>
            <a:ext cx="222025" cy="199228"/>
          </a:xfrm>
          <a:prstGeom prst="flowChartConnector">
            <a:avLst/>
          </a:prstGeom>
          <a:solidFill>
            <a:schemeClr val="bg1">
              <a:lumMod val="85000"/>
            </a:schemeClr>
          </a:solidFill>
        </p:spPr>
      </p:pic>
    </p:spTree>
    <p:extLst>
      <p:ext uri="{BB962C8B-B14F-4D97-AF65-F5344CB8AC3E}">
        <p14:creationId xmlns:p14="http://schemas.microsoft.com/office/powerpoint/2010/main" val="2868978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FD02D3-6C23-404C-A7B3-DAB79F5D63D7}" type="slidenum">
              <a:rPr kumimoji="0" lang="en-US" sz="1100" b="0" i="0" u="none" strike="noStrike" kern="1200" cap="none" spc="0" normalizeH="0" baseline="0" noProof="0" smtClean="0">
                <a:ln>
                  <a:noFill/>
                </a:ln>
                <a:solidFill>
                  <a:srgbClr val="19325C"/>
                </a:solidFill>
                <a:effectLst/>
                <a:uLnTx/>
                <a:uFillTx/>
                <a:latin typeface="Salesforce Sans" panose="020B0505020202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100" b="0" i="0" u="none" strike="noStrike" kern="1200" cap="none" spc="0" normalizeH="0" baseline="0" noProof="0" smtClean="0">
              <a:ln>
                <a:noFill/>
              </a:ln>
              <a:solidFill>
                <a:srgbClr val="19325C"/>
              </a:solidFill>
              <a:effectLst/>
              <a:uLnTx/>
              <a:uFillTx/>
              <a:latin typeface="Salesforce Sans" panose="020B0505020202020203" pitchFamily="34" charset="0"/>
              <a:ea typeface="+mn-ea"/>
              <a:cs typeface="+mn-cs"/>
            </a:endParaRPr>
          </a:p>
        </p:txBody>
      </p:sp>
      <p:sp>
        <p:nvSpPr>
          <p:cNvPr id="3" name="Text Placeholder 2"/>
          <p:cNvSpPr>
            <a:spLocks noGrp="1"/>
          </p:cNvSpPr>
          <p:nvPr>
            <p:ph type="body" sz="quarter" idx="11"/>
          </p:nvPr>
        </p:nvSpPr>
        <p:spPr/>
        <p:txBody>
          <a:bodyPr/>
          <a:lstStyle/>
          <a:p>
            <a:r>
              <a:rPr lang="fr-FR"/>
              <a:t>Travailler avec des devises multiples</a:t>
            </a:r>
          </a:p>
        </p:txBody>
      </p:sp>
      <p:sp>
        <p:nvSpPr>
          <p:cNvPr id="4" name="Text Placeholder 3"/>
          <p:cNvSpPr>
            <a:spLocks noGrp="1"/>
          </p:cNvSpPr>
          <p:nvPr>
            <p:ph type="body" sz="quarter" idx="12"/>
          </p:nvPr>
        </p:nvSpPr>
        <p:spPr>
          <a:xfrm>
            <a:off x="455733" y="1061357"/>
            <a:ext cx="6115941" cy="5346880"/>
          </a:xfrm>
        </p:spPr>
        <p:txBody>
          <a:bodyPr/>
          <a:lstStyle/>
          <a:p>
            <a:pPr lvl="0">
              <a:lnSpc>
                <a:spcPct val="100000"/>
              </a:lnSpc>
            </a:pPr>
            <a:r>
              <a:rPr lang="fr-FR" sz="2200" dirty="0"/>
              <a:t>Activer des devises supplémentaires. </a:t>
            </a:r>
          </a:p>
          <a:p>
            <a:pPr lvl="2">
              <a:lnSpc>
                <a:spcPct val="100000"/>
              </a:lnSpc>
              <a:buFont typeface="Arial" panose="020B0604020202020204" pitchFamily="34" charset="0"/>
              <a:buChar char="•"/>
            </a:pPr>
            <a:r>
              <a:rPr lang="fr-FR" sz="2200" dirty="0"/>
              <a:t>Les administrateurs définissent la </a:t>
            </a:r>
            <a:r>
              <a:rPr lang="pl-PL" sz="2200" dirty="0" smtClean="0"/>
              <a:t/>
            </a:r>
            <a:br>
              <a:rPr lang="pl-PL" sz="2200" dirty="0" smtClean="0"/>
            </a:br>
            <a:r>
              <a:rPr lang="fr-FR" sz="2200" dirty="0" smtClean="0"/>
              <a:t>devise </a:t>
            </a:r>
            <a:r>
              <a:rPr lang="fr-FR" sz="2200" dirty="0"/>
              <a:t>de la société et activent de nouvelles devises.</a:t>
            </a:r>
          </a:p>
          <a:p>
            <a:pPr lvl="2">
              <a:lnSpc>
                <a:spcPct val="100000"/>
              </a:lnSpc>
              <a:buFont typeface="Arial" panose="020B0604020202020204" pitchFamily="34" charset="0"/>
              <a:buChar char="•"/>
            </a:pPr>
            <a:r>
              <a:rPr lang="fr-FR" sz="2200" dirty="0"/>
              <a:t>Les nouveaux utilisateurs héritent de </a:t>
            </a:r>
            <a:r>
              <a:rPr lang="pl-PL" sz="2200" dirty="0" smtClean="0"/>
              <a:t/>
            </a:r>
            <a:br>
              <a:rPr lang="pl-PL" sz="2200" dirty="0" smtClean="0"/>
            </a:br>
            <a:r>
              <a:rPr lang="fr-FR" sz="2200" dirty="0" smtClean="0"/>
              <a:t>la </a:t>
            </a:r>
            <a:r>
              <a:rPr lang="fr-FR" sz="2200" dirty="0"/>
              <a:t>devise de la société mais peuvent définir leur propre devise.</a:t>
            </a:r>
          </a:p>
          <a:p>
            <a:pPr lvl="2">
              <a:lnSpc>
                <a:spcPct val="100000"/>
              </a:lnSpc>
              <a:buFont typeface="Arial" panose="020B0604020202020204" pitchFamily="34" charset="0"/>
              <a:buChar char="•"/>
            </a:pPr>
            <a:r>
              <a:rPr lang="fr-FR" sz="2200" dirty="0"/>
              <a:t>Les nouveaux enregistrements héritent </a:t>
            </a:r>
            <a:r>
              <a:rPr lang="pl-PL" sz="2200" dirty="0" smtClean="0"/>
              <a:t/>
            </a:r>
            <a:br>
              <a:rPr lang="pl-PL" sz="2200" dirty="0" smtClean="0"/>
            </a:br>
            <a:r>
              <a:rPr lang="fr-FR" sz="2200" dirty="0" smtClean="0"/>
              <a:t>de </a:t>
            </a:r>
            <a:r>
              <a:rPr lang="fr-FR" sz="2200" dirty="0"/>
              <a:t>la devise personnelle </a:t>
            </a:r>
            <a:r>
              <a:rPr lang="fr-FR" sz="2200" dirty="0" smtClean="0"/>
              <a:t>d'un </a:t>
            </a:r>
            <a:r>
              <a:rPr lang="fr-FR" sz="2200" dirty="0"/>
              <a:t>utilisateur, qui peut être modifiée.</a:t>
            </a:r>
          </a:p>
          <a:p>
            <a:pPr lvl="2">
              <a:lnSpc>
                <a:spcPct val="100000"/>
              </a:lnSpc>
              <a:buFont typeface="Arial" panose="020B0604020202020204" pitchFamily="34" charset="0"/>
              <a:buChar char="•"/>
            </a:pPr>
            <a:r>
              <a:rPr lang="fr-FR" sz="2200" dirty="0"/>
              <a:t>Les pistes, comptes, contacts, opportunités et requêtes affichent des montants de devises dans la devise de </a:t>
            </a:r>
            <a:r>
              <a:rPr lang="fr-FR" sz="2200" dirty="0" smtClean="0"/>
              <a:t>l'enregistrement </a:t>
            </a:r>
            <a:r>
              <a:rPr lang="fr-FR" sz="2200" dirty="0"/>
              <a:t>et en option de </a:t>
            </a:r>
            <a:r>
              <a:rPr lang="fr-FR" sz="2200" dirty="0" smtClean="0"/>
              <a:t>l'utilisateur</a:t>
            </a:r>
            <a:r>
              <a:rPr lang="fr-FR" sz="2200" dirty="0"/>
              <a:t>.</a:t>
            </a:r>
          </a:p>
        </p:txBody>
      </p:sp>
      <p:sp>
        <p:nvSpPr>
          <p:cNvPr id="5" name="Freeform 3"/>
          <p:cNvSpPr/>
          <p:nvPr/>
        </p:nvSpPr>
        <p:spPr>
          <a:xfrm>
            <a:off x="6470466" y="4716019"/>
            <a:ext cx="5566024" cy="1795981"/>
          </a:xfrm>
          <a:custGeom>
            <a:avLst/>
            <a:gdLst>
              <a:gd name="connsiteX0" fmla="*/ 0 w 5396992"/>
              <a:gd name="connsiteY0" fmla="*/ 193411 h 1934110"/>
              <a:gd name="connsiteX1" fmla="*/ 193411 w 5396992"/>
              <a:gd name="connsiteY1" fmla="*/ 0 h 1934110"/>
              <a:gd name="connsiteX2" fmla="*/ 5203581 w 5396992"/>
              <a:gd name="connsiteY2" fmla="*/ 0 h 1934110"/>
              <a:gd name="connsiteX3" fmla="*/ 5396992 w 5396992"/>
              <a:gd name="connsiteY3" fmla="*/ 193411 h 1934110"/>
              <a:gd name="connsiteX4" fmla="*/ 5396992 w 5396992"/>
              <a:gd name="connsiteY4" fmla="*/ 1740699 h 1934110"/>
              <a:gd name="connsiteX5" fmla="*/ 5203581 w 5396992"/>
              <a:gd name="connsiteY5" fmla="*/ 1934110 h 1934110"/>
              <a:gd name="connsiteX6" fmla="*/ 193411 w 5396992"/>
              <a:gd name="connsiteY6" fmla="*/ 1934110 h 1934110"/>
              <a:gd name="connsiteX7" fmla="*/ 0 w 5396992"/>
              <a:gd name="connsiteY7" fmla="*/ 1740699 h 1934110"/>
              <a:gd name="connsiteX8" fmla="*/ 0 w 5396992"/>
              <a:gd name="connsiteY8" fmla="*/ 193411 h 193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6992" h="1934110">
                <a:moveTo>
                  <a:pt x="0" y="193411"/>
                </a:moveTo>
                <a:cubicBezTo>
                  <a:pt x="0" y="86593"/>
                  <a:pt x="86593" y="0"/>
                  <a:pt x="193411" y="0"/>
                </a:cubicBezTo>
                <a:lnTo>
                  <a:pt x="5203581" y="0"/>
                </a:lnTo>
                <a:cubicBezTo>
                  <a:pt x="5310399" y="0"/>
                  <a:pt x="5396992" y="86593"/>
                  <a:pt x="5396992" y="193411"/>
                </a:cubicBezTo>
                <a:lnTo>
                  <a:pt x="5396992" y="1740699"/>
                </a:lnTo>
                <a:cubicBezTo>
                  <a:pt x="5396992" y="1847517"/>
                  <a:pt x="5310399" y="1934110"/>
                  <a:pt x="5203581" y="1934110"/>
                </a:cubicBezTo>
                <a:lnTo>
                  <a:pt x="193411" y="1934110"/>
                </a:lnTo>
                <a:cubicBezTo>
                  <a:pt x="86593" y="1934110"/>
                  <a:pt x="0" y="1847517"/>
                  <a:pt x="0" y="1740699"/>
                </a:cubicBezTo>
                <a:lnTo>
                  <a:pt x="0" y="19341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142240" rIns="3960000" bIns="142240" numCol="1" spcCol="1270" anchor="ctr" anchorCtr="0">
            <a:noAutofit/>
          </a:bodyPr>
          <a:lstStyle/>
          <a:p>
            <a:pPr marL="0" marR="0" lvl="0" indent="0" algn="ctr" defTabSz="889000" rtl="0" eaLnBrk="1" fontAlgn="auto" latinLnBrk="0" hangingPunct="1">
              <a:lnSpc>
                <a:spcPct val="90000"/>
              </a:lnSpc>
              <a:spcBef>
                <a:spcPct val="0"/>
              </a:spcBef>
              <a:spcAft>
                <a:spcPts val="0"/>
              </a:spcAft>
              <a:buClrTx/>
              <a:buSzTx/>
              <a:buFontTx/>
              <a:buNone/>
              <a:tabLst/>
              <a:defRPr/>
            </a:pPr>
            <a:r>
              <a:rPr kumimoji="0" lang="fr-FR" sz="2000" b="1" i="0" u="none" strike="noStrike" cap="none" spc="-20" normalizeH="0" noProof="0" dirty="0" smtClean="0">
                <a:ln>
                  <a:noFill/>
                </a:ln>
                <a:solidFill>
                  <a:srgbClr val="19325C"/>
                </a:solidFill>
                <a:uLnTx/>
                <a:uFillTx/>
                <a:latin typeface="Salesforce Sans"/>
                <a:ea typeface="+mn-ea"/>
                <a:cs typeface="+mn-cs"/>
              </a:rPr>
              <a:t>Enregistre</a:t>
            </a:r>
            <a:r>
              <a:rPr kumimoji="0" lang="pl-PL" sz="2000" b="1" i="0" u="none" strike="noStrike" cap="none" spc="-20" normalizeH="0" noProof="0" dirty="0" smtClean="0">
                <a:ln>
                  <a:noFill/>
                </a:ln>
                <a:solidFill>
                  <a:srgbClr val="19325C"/>
                </a:solidFill>
                <a:uLnTx/>
                <a:uFillTx/>
                <a:latin typeface="Salesforce Sans"/>
                <a:ea typeface="+mn-ea"/>
                <a:cs typeface="+mn-cs"/>
              </a:rPr>
              <a:t>-</a:t>
            </a:r>
            <a:r>
              <a:rPr kumimoji="0" lang="fr-FR" sz="2000" b="1" i="0" u="none" strike="noStrike" cap="none" spc="-20" normalizeH="0" noProof="0" dirty="0" smtClean="0">
                <a:ln>
                  <a:noFill/>
                </a:ln>
                <a:solidFill>
                  <a:srgbClr val="19325C"/>
                </a:solidFill>
                <a:uLnTx/>
                <a:uFillTx/>
                <a:latin typeface="Salesforce Sans"/>
                <a:ea typeface="+mn-ea"/>
                <a:cs typeface="+mn-cs"/>
              </a:rPr>
              <a:t>ment</a:t>
            </a:r>
            <a:endParaRPr kumimoji="0" lang="fr-FR" sz="2000" b="1" i="0" u="none" strike="noStrike" cap="none" spc="-20" normalizeH="0" noProof="0" dirty="0">
              <a:ln>
                <a:noFill/>
              </a:ln>
              <a:solidFill>
                <a:srgbClr val="19325C"/>
              </a:solidFill>
              <a:uLnTx/>
              <a:uFillTx/>
              <a:latin typeface="Salesforce Sans"/>
              <a:ea typeface="+mn-ea"/>
              <a:cs typeface="+mn-cs"/>
            </a:endParaRPr>
          </a:p>
          <a:p>
            <a:pPr marL="0" marR="0" lvl="0" indent="0" algn="ctr" defTabSz="889000" rtl="0" eaLnBrk="1" fontAlgn="auto" latinLnBrk="0" hangingPunct="1">
              <a:lnSpc>
                <a:spcPct val="90000"/>
              </a:lnSpc>
              <a:spcBef>
                <a:spcPct val="0"/>
              </a:spcBef>
              <a:spcAft>
                <a:spcPts val="0"/>
              </a:spcAft>
              <a:buClrTx/>
              <a:buSzTx/>
              <a:buFontTx/>
              <a:buNone/>
              <a:tabLst/>
              <a:defRPr/>
            </a:pPr>
            <a:endParaRPr kumimoji="0" lang="en-GB" b="1" i="0" u="none" strike="noStrike" kern="1200" cap="none" spc="0" normalizeH="0" baseline="0" noProof="0" dirty="0">
              <a:ln>
                <a:noFill/>
              </a:ln>
              <a:solidFill>
                <a:srgbClr val="19325C"/>
              </a:solidFill>
              <a:effectLst/>
              <a:uLnTx/>
              <a:uFillTx/>
              <a:latin typeface="Salesforce Sans"/>
              <a:ea typeface="+mn-ea"/>
              <a:cs typeface="+mn-cs"/>
            </a:endParaRPr>
          </a:p>
          <a:p>
            <a:pPr marL="0" marR="0" lvl="0" indent="0" algn="ctr" defTabSz="889000" rtl="0" eaLnBrk="1" fontAlgn="auto" latinLnBrk="0" hangingPunct="1">
              <a:lnSpc>
                <a:spcPct val="90000"/>
              </a:lnSpc>
              <a:spcBef>
                <a:spcPct val="0"/>
              </a:spcBef>
              <a:spcAft>
                <a:spcPts val="0"/>
              </a:spcAft>
              <a:buClrTx/>
              <a:buSzTx/>
              <a:buFontTx/>
              <a:buNone/>
              <a:tabLst/>
              <a:defRPr/>
            </a:pPr>
            <a:endParaRPr kumimoji="0" lang="en-GB" b="1" i="0" u="none" strike="noStrike" kern="1200" cap="none" spc="0" normalizeH="0" baseline="0" noProof="0" dirty="0">
              <a:ln>
                <a:noFill/>
              </a:ln>
              <a:solidFill>
                <a:srgbClr val="19325C"/>
              </a:solidFill>
              <a:effectLst/>
              <a:uLnTx/>
              <a:uFillTx/>
              <a:latin typeface="Salesforce Sans"/>
              <a:ea typeface="+mn-ea"/>
              <a:cs typeface="+mn-cs"/>
            </a:endParaRPr>
          </a:p>
          <a:p>
            <a:pPr marL="0" marR="0" lvl="0" indent="0" algn="ctr" defTabSz="889000" rtl="0" eaLnBrk="1" fontAlgn="auto" latinLnBrk="0" hangingPunct="1">
              <a:lnSpc>
                <a:spcPct val="90000"/>
              </a:lnSpc>
              <a:spcBef>
                <a:spcPct val="0"/>
              </a:spcBef>
              <a:spcAft>
                <a:spcPts val="0"/>
              </a:spcAft>
              <a:buClrTx/>
              <a:buSzTx/>
              <a:buFontTx/>
              <a:buNone/>
              <a:tabLst/>
              <a:defRPr/>
            </a:pPr>
            <a:endParaRPr kumimoji="0" lang="en-GB" b="1" i="0" u="none" strike="noStrike" kern="1200" cap="none" spc="0" normalizeH="0" baseline="0" noProof="0" dirty="0">
              <a:ln>
                <a:noFill/>
              </a:ln>
              <a:solidFill>
                <a:srgbClr val="19325C"/>
              </a:solidFill>
              <a:effectLst/>
              <a:uLnTx/>
              <a:uFillTx/>
              <a:latin typeface="Salesforce Sans"/>
              <a:ea typeface="+mn-ea"/>
              <a:cs typeface="+mn-cs"/>
            </a:endParaRPr>
          </a:p>
        </p:txBody>
      </p:sp>
      <p:cxnSp>
        <p:nvCxnSpPr>
          <p:cNvPr id="6" name="Elbow Connector 4098"/>
          <p:cNvCxnSpPr>
            <a:stCxn id="12" idx="2"/>
            <a:endCxn id="14" idx="0"/>
          </p:cNvCxnSpPr>
          <p:nvPr/>
        </p:nvCxnSpPr>
        <p:spPr bwMode="auto">
          <a:xfrm rot="16200000" flipH="1">
            <a:off x="10464637" y="4724171"/>
            <a:ext cx="1808657" cy="346888"/>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sp>
        <p:nvSpPr>
          <p:cNvPr id="7" name="Freeform 4"/>
          <p:cNvSpPr/>
          <p:nvPr/>
        </p:nvSpPr>
        <p:spPr>
          <a:xfrm>
            <a:off x="6470466" y="2799064"/>
            <a:ext cx="5566024" cy="1600190"/>
          </a:xfrm>
          <a:custGeom>
            <a:avLst/>
            <a:gdLst>
              <a:gd name="connsiteX0" fmla="*/ 0 w 5396992"/>
              <a:gd name="connsiteY0" fmla="*/ 173480 h 1734798"/>
              <a:gd name="connsiteX1" fmla="*/ 173480 w 5396992"/>
              <a:gd name="connsiteY1" fmla="*/ 0 h 1734798"/>
              <a:gd name="connsiteX2" fmla="*/ 5223512 w 5396992"/>
              <a:gd name="connsiteY2" fmla="*/ 0 h 1734798"/>
              <a:gd name="connsiteX3" fmla="*/ 5396992 w 5396992"/>
              <a:gd name="connsiteY3" fmla="*/ 173480 h 1734798"/>
              <a:gd name="connsiteX4" fmla="*/ 5396992 w 5396992"/>
              <a:gd name="connsiteY4" fmla="*/ 1561318 h 1734798"/>
              <a:gd name="connsiteX5" fmla="*/ 5223512 w 5396992"/>
              <a:gd name="connsiteY5" fmla="*/ 1734798 h 1734798"/>
              <a:gd name="connsiteX6" fmla="*/ 173480 w 5396992"/>
              <a:gd name="connsiteY6" fmla="*/ 1734798 h 1734798"/>
              <a:gd name="connsiteX7" fmla="*/ 0 w 5396992"/>
              <a:gd name="connsiteY7" fmla="*/ 1561318 h 1734798"/>
              <a:gd name="connsiteX8" fmla="*/ 0 w 5396992"/>
              <a:gd name="connsiteY8" fmla="*/ 173480 h 173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6992" h="1734798">
                <a:moveTo>
                  <a:pt x="0" y="173480"/>
                </a:moveTo>
                <a:cubicBezTo>
                  <a:pt x="0" y="77670"/>
                  <a:pt x="77670" y="0"/>
                  <a:pt x="173480" y="0"/>
                </a:cubicBezTo>
                <a:lnTo>
                  <a:pt x="5223512" y="0"/>
                </a:lnTo>
                <a:cubicBezTo>
                  <a:pt x="5319322" y="0"/>
                  <a:pt x="5396992" y="77670"/>
                  <a:pt x="5396992" y="173480"/>
                </a:cubicBezTo>
                <a:lnTo>
                  <a:pt x="5396992" y="1561318"/>
                </a:lnTo>
                <a:cubicBezTo>
                  <a:pt x="5396992" y="1657128"/>
                  <a:pt x="5319322" y="1734798"/>
                  <a:pt x="5223512" y="1734798"/>
                </a:cubicBezTo>
                <a:lnTo>
                  <a:pt x="173480" y="1734798"/>
                </a:lnTo>
                <a:cubicBezTo>
                  <a:pt x="77670" y="1734798"/>
                  <a:pt x="0" y="1657128"/>
                  <a:pt x="0" y="1561318"/>
                </a:cubicBezTo>
                <a:lnTo>
                  <a:pt x="0" y="173480"/>
                </a:lnTo>
                <a:close/>
              </a:path>
            </a:pathLst>
          </a:custGeom>
          <a:ln w="76200"/>
        </p:spPr>
        <p:style>
          <a:lnRef idx="0">
            <a:scrgbClr r="0" g="0" b="0"/>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142240" rIns="3840480" bIns="142240" numCol="1" spcCol="1270" anchor="ctr" anchorCtr="0">
            <a:noAutofit/>
          </a:bodyPr>
          <a:lstStyle/>
          <a:p>
            <a:pPr marL="0" marR="0" lvl="0" indent="0" algn="ctr" defTabSz="889000" rtl="0" eaLnBrk="1" fontAlgn="auto" latinLnBrk="0" hangingPunct="1">
              <a:lnSpc>
                <a:spcPct val="90000"/>
              </a:lnSpc>
              <a:spcBef>
                <a:spcPct val="0"/>
              </a:spcBef>
              <a:spcAft>
                <a:spcPts val="0"/>
              </a:spcAft>
              <a:buClrTx/>
              <a:buSzTx/>
              <a:buFontTx/>
              <a:buNone/>
              <a:tabLst/>
              <a:defRPr/>
            </a:pPr>
            <a:r>
              <a:rPr kumimoji="0" lang="fr-FR" sz="2000" b="1" i="0" u="none" strike="noStrike" cap="none" normalizeH="0" baseline="0" noProof="0">
                <a:ln>
                  <a:noFill/>
                </a:ln>
                <a:solidFill>
                  <a:srgbClr val="19325C"/>
                </a:solidFill>
                <a:uLnTx/>
                <a:uFillTx/>
                <a:latin typeface="Salesforce Sans"/>
                <a:ea typeface="+mn-ea"/>
                <a:cs typeface="+mn-cs"/>
              </a:rPr>
              <a:t>Utilisateur</a:t>
            </a:r>
          </a:p>
          <a:p>
            <a:pPr marL="0" marR="0" lvl="0" indent="0" algn="ctr" defTabSz="889000" rtl="0" eaLnBrk="1" fontAlgn="auto" latinLnBrk="0" hangingPunct="1">
              <a:lnSpc>
                <a:spcPct val="90000"/>
              </a:lnSpc>
              <a:spcBef>
                <a:spcPct val="0"/>
              </a:spcBef>
              <a:spcAft>
                <a:spcPts val="0"/>
              </a:spcAft>
              <a:buClrTx/>
              <a:buSzTx/>
              <a:buFontTx/>
              <a:buNone/>
              <a:tabLst/>
              <a:defRPr/>
            </a:pPr>
            <a:r>
              <a:rPr kumimoji="0" lang="fr-FR" sz="2000" b="0" i="0" u="none" strike="noStrike" cap="none" normalizeH="0" baseline="0" noProof="0">
                <a:ln>
                  <a:noFill/>
                </a:ln>
                <a:solidFill>
                  <a:srgbClr val="19325C"/>
                </a:solidFill>
                <a:uLnTx/>
                <a:uFillTx/>
                <a:latin typeface="Salesforce Sans"/>
                <a:ea typeface="+mn-ea"/>
                <a:cs typeface="+mn-cs"/>
              </a:rPr>
              <a:t>(Personnel)</a:t>
            </a:r>
          </a:p>
          <a:p>
            <a:pPr marL="0" marR="0" lvl="0" indent="0" algn="ctr" defTabSz="889000" rtl="0" eaLnBrk="1" fontAlgn="auto" latinLnBrk="0" hangingPunct="1">
              <a:lnSpc>
                <a:spcPct val="90000"/>
              </a:lnSpc>
              <a:spcBef>
                <a:spcPct val="0"/>
              </a:spcBef>
              <a:spcAft>
                <a:spcPts val="0"/>
              </a:spcAft>
              <a:buClrTx/>
              <a:buSzTx/>
              <a:buFontTx/>
              <a:buNone/>
              <a:tabLst/>
              <a:defRPr/>
            </a:pPr>
            <a:endParaRPr kumimoji="0" lang="en-GB" b="1" i="0" u="none" strike="noStrike" kern="1200" cap="none" spc="0" normalizeH="0" baseline="0" noProof="0" dirty="0">
              <a:ln>
                <a:noFill/>
              </a:ln>
              <a:solidFill>
                <a:srgbClr val="19325C"/>
              </a:solidFill>
              <a:effectLst/>
              <a:uLnTx/>
              <a:uFillTx/>
              <a:latin typeface="Salesforce Sans"/>
              <a:ea typeface="+mn-ea"/>
              <a:cs typeface="+mn-cs"/>
            </a:endParaRPr>
          </a:p>
          <a:p>
            <a:pPr marL="0" marR="0" lvl="0" indent="0" algn="ctr" defTabSz="889000" rtl="0" eaLnBrk="1" fontAlgn="auto" latinLnBrk="0" hangingPunct="1">
              <a:lnSpc>
                <a:spcPct val="90000"/>
              </a:lnSpc>
              <a:spcBef>
                <a:spcPct val="0"/>
              </a:spcBef>
              <a:spcAft>
                <a:spcPts val="0"/>
              </a:spcAft>
              <a:buClrTx/>
              <a:buSzTx/>
              <a:buFontTx/>
              <a:buNone/>
              <a:tabLst/>
              <a:defRPr/>
            </a:pPr>
            <a:endParaRPr kumimoji="0" lang="en-GB" b="1" i="0" u="none" strike="noStrike" kern="1200" cap="none" spc="0" normalizeH="0" baseline="0" noProof="0" dirty="0">
              <a:ln>
                <a:noFill/>
              </a:ln>
              <a:solidFill>
                <a:srgbClr val="19325C"/>
              </a:solidFill>
              <a:effectLst/>
              <a:uLnTx/>
              <a:uFillTx/>
              <a:latin typeface="Salesforce Sans"/>
              <a:ea typeface="+mn-ea"/>
              <a:cs typeface="+mn-cs"/>
            </a:endParaRPr>
          </a:p>
          <a:p>
            <a:pPr marL="0" marR="0" lvl="0" indent="0" algn="ctr" defTabSz="889000" rtl="0" eaLnBrk="1" fontAlgn="auto" latinLnBrk="0" hangingPunct="1">
              <a:lnSpc>
                <a:spcPct val="90000"/>
              </a:lnSpc>
              <a:spcBef>
                <a:spcPct val="0"/>
              </a:spcBef>
              <a:spcAft>
                <a:spcPts val="0"/>
              </a:spcAft>
              <a:buClrTx/>
              <a:buSzTx/>
              <a:buFontTx/>
              <a:buNone/>
              <a:tabLst/>
              <a:defRPr/>
            </a:pPr>
            <a:endParaRPr kumimoji="0" lang="en-US" b="1" i="0" u="none" strike="noStrike" kern="1200" cap="none" spc="0" normalizeH="0" baseline="0" noProof="0" dirty="0">
              <a:ln>
                <a:noFill/>
              </a:ln>
              <a:solidFill>
                <a:srgbClr val="19325C"/>
              </a:solidFill>
              <a:effectLst/>
              <a:uLnTx/>
              <a:uFillTx/>
              <a:latin typeface="Salesforce Sans"/>
              <a:ea typeface="+mn-ea"/>
              <a:cs typeface="+mn-cs"/>
            </a:endParaRPr>
          </a:p>
        </p:txBody>
      </p:sp>
      <p:sp>
        <p:nvSpPr>
          <p:cNvPr id="8" name="Freeform 5"/>
          <p:cNvSpPr/>
          <p:nvPr/>
        </p:nvSpPr>
        <p:spPr>
          <a:xfrm>
            <a:off x="6470466" y="993867"/>
            <a:ext cx="5566024" cy="1633728"/>
          </a:xfrm>
          <a:custGeom>
            <a:avLst/>
            <a:gdLst>
              <a:gd name="connsiteX0" fmla="*/ 0 w 5396992"/>
              <a:gd name="connsiteY0" fmla="*/ 208435 h 2084353"/>
              <a:gd name="connsiteX1" fmla="*/ 208435 w 5396992"/>
              <a:gd name="connsiteY1" fmla="*/ 0 h 2084353"/>
              <a:gd name="connsiteX2" fmla="*/ 5188557 w 5396992"/>
              <a:gd name="connsiteY2" fmla="*/ 0 h 2084353"/>
              <a:gd name="connsiteX3" fmla="*/ 5396992 w 5396992"/>
              <a:gd name="connsiteY3" fmla="*/ 208435 h 2084353"/>
              <a:gd name="connsiteX4" fmla="*/ 5396992 w 5396992"/>
              <a:gd name="connsiteY4" fmla="*/ 1875918 h 2084353"/>
              <a:gd name="connsiteX5" fmla="*/ 5188557 w 5396992"/>
              <a:gd name="connsiteY5" fmla="*/ 2084353 h 2084353"/>
              <a:gd name="connsiteX6" fmla="*/ 208435 w 5396992"/>
              <a:gd name="connsiteY6" fmla="*/ 2084353 h 2084353"/>
              <a:gd name="connsiteX7" fmla="*/ 0 w 5396992"/>
              <a:gd name="connsiteY7" fmla="*/ 1875918 h 2084353"/>
              <a:gd name="connsiteX8" fmla="*/ 0 w 5396992"/>
              <a:gd name="connsiteY8" fmla="*/ 208435 h 208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6992" h="2084353">
                <a:moveTo>
                  <a:pt x="0" y="208435"/>
                </a:moveTo>
                <a:cubicBezTo>
                  <a:pt x="0" y="93320"/>
                  <a:pt x="93320" y="0"/>
                  <a:pt x="208435" y="0"/>
                </a:cubicBezTo>
                <a:lnTo>
                  <a:pt x="5188557" y="0"/>
                </a:lnTo>
                <a:cubicBezTo>
                  <a:pt x="5303672" y="0"/>
                  <a:pt x="5396992" y="93320"/>
                  <a:pt x="5396992" y="208435"/>
                </a:cubicBezTo>
                <a:lnTo>
                  <a:pt x="5396992" y="1875918"/>
                </a:lnTo>
                <a:cubicBezTo>
                  <a:pt x="5396992" y="1991033"/>
                  <a:pt x="5303672" y="2084353"/>
                  <a:pt x="5188557" y="2084353"/>
                </a:cubicBezTo>
                <a:lnTo>
                  <a:pt x="208435" y="2084353"/>
                </a:lnTo>
                <a:cubicBezTo>
                  <a:pt x="93320" y="2084353"/>
                  <a:pt x="0" y="1991033"/>
                  <a:pt x="0" y="1875918"/>
                </a:cubicBezTo>
                <a:lnTo>
                  <a:pt x="0" y="20843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142240" rIns="3852000" bIns="142240" numCol="1" spcCol="1270" anchor="ctr" anchorCtr="0">
            <a:noAutofit/>
          </a:bodyPr>
          <a:lstStyle/>
          <a:p>
            <a:pPr marL="0" marR="0" lvl="0" indent="0" algn="ctr" defTabSz="889000" rtl="0" eaLnBrk="1" fontAlgn="auto" latinLnBrk="0" hangingPunct="1">
              <a:lnSpc>
                <a:spcPct val="90000"/>
              </a:lnSpc>
              <a:spcBef>
                <a:spcPct val="0"/>
              </a:spcBef>
              <a:spcAft>
                <a:spcPts val="0"/>
              </a:spcAft>
              <a:buClrTx/>
              <a:buSzTx/>
              <a:buFontTx/>
              <a:buNone/>
              <a:tabLst/>
              <a:defRPr/>
            </a:pPr>
            <a:r>
              <a:rPr kumimoji="0" lang="fr-FR" sz="2000" b="1" i="0" u="none" strike="noStrike" cap="none" normalizeH="0" baseline="0" noProof="0" dirty="0">
                <a:ln>
                  <a:noFill/>
                </a:ln>
                <a:solidFill>
                  <a:srgbClr val="19325C"/>
                </a:solidFill>
                <a:uLnTx/>
                <a:uFillTx/>
                <a:latin typeface="Salesforce Sans"/>
                <a:ea typeface="+mn-ea"/>
                <a:cs typeface="+mn-cs"/>
              </a:rPr>
              <a:t>Société</a:t>
            </a:r>
          </a:p>
          <a:p>
            <a:pPr marL="0" marR="0" lvl="0" indent="0" algn="ctr" defTabSz="889000" rtl="0" eaLnBrk="1" fontAlgn="auto" latinLnBrk="0" hangingPunct="1">
              <a:lnSpc>
                <a:spcPct val="90000"/>
              </a:lnSpc>
              <a:spcBef>
                <a:spcPct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latin typeface="Salesforce Sans"/>
                <a:ea typeface="+mn-ea"/>
                <a:cs typeface="+mn-cs"/>
              </a:rPr>
              <a:t>(Paramètres par défaut)</a:t>
            </a:r>
          </a:p>
          <a:p>
            <a:pPr marL="0" marR="0" lvl="0" indent="0" algn="ctr" defTabSz="889000" rtl="0" eaLnBrk="1" fontAlgn="auto" latinLnBrk="0" hangingPunct="1">
              <a:lnSpc>
                <a:spcPct val="90000"/>
              </a:lnSpc>
              <a:spcBef>
                <a:spcPct val="0"/>
              </a:spcBef>
              <a:spcAft>
                <a:spcPts val="0"/>
              </a:spcAft>
              <a:buClrTx/>
              <a:buSzTx/>
              <a:buFontTx/>
              <a:buNone/>
              <a:tabLst/>
              <a:defRPr/>
            </a:pPr>
            <a:endParaRPr kumimoji="0" lang="en-GB" b="1" i="0" u="none" strike="noStrike" kern="1200" cap="none" spc="0" normalizeH="0" baseline="0" noProof="0" dirty="0">
              <a:ln>
                <a:noFill/>
              </a:ln>
              <a:solidFill>
                <a:srgbClr val="19325C"/>
              </a:solidFill>
              <a:effectLst/>
              <a:uLnTx/>
              <a:uFillTx/>
              <a:latin typeface="Salesforce Sans"/>
              <a:ea typeface="+mn-ea"/>
              <a:cs typeface="+mn-cs"/>
            </a:endParaRPr>
          </a:p>
          <a:p>
            <a:pPr marL="0" marR="0" lvl="0" indent="0" algn="ctr" defTabSz="889000" rtl="0" eaLnBrk="1" fontAlgn="auto" latinLnBrk="0" hangingPunct="1">
              <a:lnSpc>
                <a:spcPct val="90000"/>
              </a:lnSpc>
              <a:spcBef>
                <a:spcPct val="0"/>
              </a:spcBef>
              <a:spcAft>
                <a:spcPts val="0"/>
              </a:spcAft>
              <a:buClrTx/>
              <a:buSzTx/>
              <a:buFontTx/>
              <a:buNone/>
              <a:tabLst/>
              <a:defRPr/>
            </a:pPr>
            <a:endParaRPr kumimoji="0" lang="en-GB" b="1" i="0" u="none" strike="noStrike" kern="1200" cap="none" spc="0" normalizeH="0" baseline="0" noProof="0" dirty="0">
              <a:ln>
                <a:noFill/>
              </a:ln>
              <a:solidFill>
                <a:srgbClr val="19325C"/>
              </a:solidFill>
              <a:effectLst/>
              <a:uLnTx/>
              <a:uFillTx/>
              <a:latin typeface="Salesforce Sans"/>
              <a:ea typeface="+mn-ea"/>
              <a:cs typeface="+mn-cs"/>
            </a:endParaRPr>
          </a:p>
          <a:p>
            <a:pPr marL="0" marR="0" lvl="0" indent="0" algn="ctr" defTabSz="889000" rtl="0" eaLnBrk="1" fontAlgn="auto" latinLnBrk="0" hangingPunct="1">
              <a:lnSpc>
                <a:spcPct val="90000"/>
              </a:lnSpc>
              <a:spcBef>
                <a:spcPct val="0"/>
              </a:spcBef>
              <a:spcAft>
                <a:spcPts val="0"/>
              </a:spcAft>
              <a:buClrTx/>
              <a:buSzTx/>
              <a:buFontTx/>
              <a:buNone/>
              <a:tabLst/>
              <a:defRPr/>
            </a:pPr>
            <a:endParaRPr kumimoji="0" lang="en-US" b="1" i="0" u="none" strike="noStrike" kern="1200" cap="none" spc="0" normalizeH="0" baseline="0" noProof="0" dirty="0">
              <a:ln>
                <a:noFill/>
              </a:ln>
              <a:solidFill>
                <a:srgbClr val="19325C"/>
              </a:solidFill>
              <a:effectLst/>
              <a:uLnTx/>
              <a:uFillTx/>
              <a:latin typeface="Salesforce Sans"/>
              <a:ea typeface="+mn-ea"/>
              <a:cs typeface="+mn-cs"/>
            </a:endParaRPr>
          </a:p>
        </p:txBody>
      </p:sp>
      <p:sp>
        <p:nvSpPr>
          <p:cNvPr id="9" name="Rounded Rectangle 6"/>
          <p:cNvSpPr/>
          <p:nvPr/>
        </p:nvSpPr>
        <p:spPr>
          <a:xfrm>
            <a:off x="9578653" y="1356883"/>
            <a:ext cx="691774" cy="65702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fr-FR" sz="2000" b="0" i="0" u="none" strike="noStrike" cap="none" normalizeH="0" baseline="0" noProof="0">
                <a:ln>
                  <a:noFill/>
                </a:ln>
                <a:solidFill>
                  <a:srgbClr val="FFFFFF"/>
                </a:solidFill>
                <a:uLnTx/>
                <a:uFillTx/>
                <a:latin typeface="Salesforce Sans"/>
                <a:ea typeface="+mn-ea"/>
                <a:cs typeface="+mn-cs"/>
              </a:rPr>
              <a:t>USD</a:t>
            </a:r>
          </a:p>
        </p:txBody>
      </p:sp>
      <p:sp>
        <p:nvSpPr>
          <p:cNvPr id="10" name="Rounded Rectangle 21"/>
          <p:cNvSpPr/>
          <p:nvPr/>
        </p:nvSpPr>
        <p:spPr>
          <a:xfrm>
            <a:off x="9320938" y="5090744"/>
            <a:ext cx="630000" cy="658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fr-FR" sz="2000" b="0" i="0" u="none" strike="noStrike" cap="none" normalizeH="0" baseline="0" noProof="0">
                <a:ln>
                  <a:noFill/>
                </a:ln>
                <a:solidFill>
                  <a:srgbClr val="FFFFFF"/>
                </a:solidFill>
                <a:uLnTx/>
                <a:uFillTx/>
                <a:latin typeface="Salesforce Sans"/>
                <a:ea typeface="+mn-ea"/>
                <a:cs typeface="+mn-cs"/>
              </a:rPr>
              <a:t>GBP</a:t>
            </a:r>
          </a:p>
        </p:txBody>
      </p:sp>
      <p:sp>
        <p:nvSpPr>
          <p:cNvPr id="11" name="Rounded Rectangle 23"/>
          <p:cNvSpPr/>
          <p:nvPr/>
        </p:nvSpPr>
        <p:spPr>
          <a:xfrm>
            <a:off x="9980243" y="5090744"/>
            <a:ext cx="630000" cy="658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fr-FR" sz="2000" b="0" i="0" u="none" strike="noStrike" cap="none" normalizeH="0" baseline="0" noProof="0">
                <a:ln>
                  <a:noFill/>
                </a:ln>
                <a:solidFill>
                  <a:srgbClr val="FFFFFF"/>
                </a:solidFill>
                <a:uLnTx/>
                <a:uFillTx/>
                <a:latin typeface="Salesforce Sans"/>
                <a:ea typeface="+mn-ea"/>
                <a:cs typeface="+mn-cs"/>
              </a:rPr>
              <a:t>EUR</a:t>
            </a:r>
          </a:p>
        </p:txBody>
      </p:sp>
      <p:sp>
        <p:nvSpPr>
          <p:cNvPr id="12" name="Rounded Rectangle 25"/>
          <p:cNvSpPr/>
          <p:nvPr/>
        </p:nvSpPr>
        <p:spPr>
          <a:xfrm>
            <a:off x="10849634" y="3270555"/>
            <a:ext cx="691774" cy="72273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fr-FR" sz="2000" b="0" i="0" u="none" strike="noStrike" cap="none" normalizeH="0" baseline="0" noProof="0">
                <a:ln>
                  <a:noFill/>
                </a:ln>
                <a:solidFill>
                  <a:srgbClr val="FFFFFF"/>
                </a:solidFill>
                <a:uLnTx/>
                <a:uFillTx/>
                <a:latin typeface="Salesforce Sans"/>
                <a:ea typeface="+mn-ea"/>
                <a:cs typeface="+mn-cs"/>
              </a:rPr>
              <a:t>JPY</a:t>
            </a:r>
          </a:p>
        </p:txBody>
      </p:sp>
      <p:sp>
        <p:nvSpPr>
          <p:cNvPr id="13" name="Rounded Rectangle 27"/>
          <p:cNvSpPr/>
          <p:nvPr/>
        </p:nvSpPr>
        <p:spPr>
          <a:xfrm>
            <a:off x="10591919" y="5801944"/>
            <a:ext cx="630000" cy="658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fr-FR" sz="2000" b="0" i="0" u="none" strike="noStrike" cap="none" normalizeH="0" baseline="0" noProof="0">
                <a:ln>
                  <a:noFill/>
                </a:ln>
                <a:solidFill>
                  <a:srgbClr val="FFFFFF"/>
                </a:solidFill>
                <a:uLnTx/>
                <a:uFillTx/>
                <a:latin typeface="Salesforce Sans"/>
                <a:ea typeface="+mn-ea"/>
                <a:cs typeface="+mn-cs"/>
              </a:rPr>
              <a:t>JPY</a:t>
            </a:r>
          </a:p>
        </p:txBody>
      </p:sp>
      <p:sp>
        <p:nvSpPr>
          <p:cNvPr id="14" name="Rounded Rectangle 29"/>
          <p:cNvSpPr/>
          <p:nvPr/>
        </p:nvSpPr>
        <p:spPr>
          <a:xfrm>
            <a:off x="11227409" y="5801944"/>
            <a:ext cx="630000" cy="658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fr-FR" sz="2000" b="0" i="0" u="none" strike="noStrike" cap="none" normalizeH="0" baseline="0" noProof="0">
                <a:ln>
                  <a:noFill/>
                </a:ln>
                <a:solidFill>
                  <a:srgbClr val="FFFFFF"/>
                </a:solidFill>
                <a:uLnTx/>
                <a:uFillTx/>
                <a:latin typeface="Salesforce Sans"/>
                <a:ea typeface="+mn-ea"/>
                <a:cs typeface="+mn-cs"/>
              </a:rPr>
              <a:t>USD</a:t>
            </a:r>
          </a:p>
        </p:txBody>
      </p:sp>
      <p:cxnSp>
        <p:nvCxnSpPr>
          <p:cNvPr id="16" name="Elbow Connector 33"/>
          <p:cNvCxnSpPr/>
          <p:nvPr/>
        </p:nvCxnSpPr>
        <p:spPr bwMode="auto">
          <a:xfrm rot="5400000">
            <a:off x="8644303" y="2010469"/>
            <a:ext cx="1289495" cy="1270981"/>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17" name="Elbow Connector 35"/>
          <p:cNvCxnSpPr/>
          <p:nvPr/>
        </p:nvCxnSpPr>
        <p:spPr bwMode="auto">
          <a:xfrm rot="16200000" flipH="1">
            <a:off x="9931709" y="2025403"/>
            <a:ext cx="1256643" cy="1270981"/>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18" name="Straight Connector 17"/>
          <p:cNvCxnSpPr>
            <a:stCxn id="9" idx="2"/>
            <a:endCxn id="30" idx="0"/>
          </p:cNvCxnSpPr>
          <p:nvPr/>
        </p:nvCxnSpPr>
        <p:spPr bwMode="auto">
          <a:xfrm>
            <a:off x="9924540" y="2013912"/>
            <a:ext cx="0" cy="1256643"/>
          </a:xfrm>
          <a:prstGeom prst="line">
            <a:avLst/>
          </a:prstGeom>
          <a:solidFill>
            <a:schemeClr val="accent1"/>
          </a:solidFill>
          <a:ln w="28575" cap="flat" cmpd="sng" algn="ctr">
            <a:solidFill>
              <a:schemeClr val="tx2"/>
            </a:solidFill>
            <a:prstDash val="solid"/>
            <a:round/>
            <a:headEnd type="none" w="med" len="med"/>
            <a:tailEnd type="none" w="med" len="med"/>
          </a:ln>
          <a:effectLst/>
        </p:spPr>
      </p:cxnSp>
      <p:cxnSp>
        <p:nvCxnSpPr>
          <p:cNvPr id="19" name="Elbow Connector 44"/>
          <p:cNvCxnSpPr/>
          <p:nvPr/>
        </p:nvCxnSpPr>
        <p:spPr bwMode="auto">
          <a:xfrm rot="5400000">
            <a:off x="7885715" y="4325673"/>
            <a:ext cx="1104507" cy="367682"/>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20" name="Elbow Connector 47"/>
          <p:cNvCxnSpPr/>
          <p:nvPr/>
        </p:nvCxnSpPr>
        <p:spPr bwMode="auto">
          <a:xfrm rot="16200000" flipH="1">
            <a:off x="8223732" y="4330071"/>
            <a:ext cx="1152000" cy="355846"/>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21" name="Elbow Connector 50"/>
          <p:cNvCxnSpPr>
            <a:stCxn id="30" idx="2"/>
            <a:endCxn id="10" idx="0"/>
          </p:cNvCxnSpPr>
          <p:nvPr/>
        </p:nvCxnSpPr>
        <p:spPr bwMode="auto">
          <a:xfrm rot="5400000">
            <a:off x="9231511" y="4397714"/>
            <a:ext cx="1097457" cy="288602"/>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22" name="Elbow Connector 53"/>
          <p:cNvCxnSpPr/>
          <p:nvPr/>
        </p:nvCxnSpPr>
        <p:spPr bwMode="auto">
          <a:xfrm rot="16200000" flipH="1">
            <a:off x="9561163" y="4356663"/>
            <a:ext cx="1097457" cy="370703"/>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cxnSp>
        <p:nvCxnSpPr>
          <p:cNvPr id="23" name="Elbow Connector 4095"/>
          <p:cNvCxnSpPr>
            <a:stCxn id="12" idx="2"/>
            <a:endCxn id="13" idx="0"/>
          </p:cNvCxnSpPr>
          <p:nvPr/>
        </p:nvCxnSpPr>
        <p:spPr bwMode="auto">
          <a:xfrm rot="5400000">
            <a:off x="10146892" y="4753314"/>
            <a:ext cx="1808657" cy="288602"/>
          </a:xfrm>
          <a:prstGeom prst="bentConnector3">
            <a:avLst>
              <a:gd name="adj1" fmla="val 50000"/>
            </a:avLst>
          </a:prstGeom>
          <a:solidFill>
            <a:schemeClr val="accent1"/>
          </a:solidFill>
          <a:ln w="28575" cap="flat" cmpd="sng" algn="ctr">
            <a:solidFill>
              <a:schemeClr val="tx2"/>
            </a:solidFill>
            <a:prstDash val="solid"/>
            <a:round/>
            <a:headEnd type="none" w="med" len="med"/>
            <a:tailEnd type="none" w="med" len="med"/>
          </a:ln>
          <a:effectLst/>
        </p:spPr>
      </p:cxnSp>
      <p:sp>
        <p:nvSpPr>
          <p:cNvPr id="27" name="Freeform 382"/>
          <p:cNvSpPr>
            <a:spLocks noChangeArrowheads="1"/>
          </p:cNvSpPr>
          <p:nvPr/>
        </p:nvSpPr>
        <p:spPr bwMode="auto">
          <a:xfrm>
            <a:off x="6953376" y="1857033"/>
            <a:ext cx="602830" cy="602830"/>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tx2"/>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alesforce Sans"/>
              <a:ea typeface="+mn-ea"/>
              <a:cs typeface="+mn-cs"/>
            </a:endParaRPr>
          </a:p>
        </p:txBody>
      </p:sp>
      <p:sp>
        <p:nvSpPr>
          <p:cNvPr id="28" name="Rounded Rectangle 15"/>
          <p:cNvSpPr/>
          <p:nvPr/>
        </p:nvSpPr>
        <p:spPr>
          <a:xfrm>
            <a:off x="7970877" y="4899843"/>
            <a:ext cx="630000" cy="658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fr-FR" sz="2000" b="0" i="0" u="none" strike="noStrike" cap="none" normalizeH="0" baseline="0" noProof="0">
                <a:ln>
                  <a:noFill/>
                </a:ln>
                <a:solidFill>
                  <a:srgbClr val="FFFFFF"/>
                </a:solidFill>
                <a:uLnTx/>
                <a:uFillTx/>
                <a:latin typeface="Salesforce Sans"/>
                <a:ea typeface="+mn-ea"/>
                <a:cs typeface="+mn-cs"/>
              </a:rPr>
              <a:t>USD</a:t>
            </a:r>
          </a:p>
        </p:txBody>
      </p:sp>
      <p:sp>
        <p:nvSpPr>
          <p:cNvPr id="29" name="Rounded Rectangle 17"/>
          <p:cNvSpPr/>
          <p:nvPr/>
        </p:nvSpPr>
        <p:spPr>
          <a:xfrm>
            <a:off x="8663212" y="4899844"/>
            <a:ext cx="628885" cy="65702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fr-FR" sz="2000" b="0" i="0" u="none" strike="noStrike" cap="none" normalizeH="0" baseline="0" noProof="0">
                <a:ln>
                  <a:noFill/>
                </a:ln>
                <a:solidFill>
                  <a:srgbClr val="FFFFFF"/>
                </a:solidFill>
                <a:uLnTx/>
                <a:uFillTx/>
                <a:latin typeface="Salesforce Sans"/>
                <a:ea typeface="+mn-ea"/>
                <a:cs typeface="+mn-cs"/>
              </a:rPr>
              <a:t>JPY</a:t>
            </a:r>
          </a:p>
        </p:txBody>
      </p:sp>
      <p:sp>
        <p:nvSpPr>
          <p:cNvPr id="30" name="Rounded Rectangle 19"/>
          <p:cNvSpPr/>
          <p:nvPr/>
        </p:nvSpPr>
        <p:spPr>
          <a:xfrm>
            <a:off x="9578653" y="3270555"/>
            <a:ext cx="691774" cy="72273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fr-FR" sz="2000" b="0" i="0" u="none" strike="noStrike" cap="none" normalizeH="0" baseline="0" noProof="0">
                <a:ln>
                  <a:noFill/>
                </a:ln>
                <a:solidFill>
                  <a:srgbClr val="FFFFFF"/>
                </a:solidFill>
                <a:uLnTx/>
                <a:uFillTx/>
                <a:latin typeface="Salesforce Sans"/>
                <a:ea typeface="+mn-ea"/>
                <a:cs typeface="+mn-cs"/>
              </a:rPr>
              <a:t>GBP</a:t>
            </a:r>
          </a:p>
        </p:txBody>
      </p:sp>
      <p:sp>
        <p:nvSpPr>
          <p:cNvPr id="31" name="Rounded Rectangle 8"/>
          <p:cNvSpPr/>
          <p:nvPr/>
        </p:nvSpPr>
        <p:spPr>
          <a:xfrm>
            <a:off x="8307672" y="3303407"/>
            <a:ext cx="691774" cy="65702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fr-FR" sz="2000" b="0" i="0" u="none" strike="noStrike" cap="none" normalizeH="0" baseline="0" noProof="0">
                <a:ln>
                  <a:noFill/>
                </a:ln>
                <a:solidFill>
                  <a:srgbClr val="FFFFFF"/>
                </a:solidFill>
                <a:uLnTx/>
                <a:uFillTx/>
                <a:latin typeface="Salesforce Sans"/>
                <a:ea typeface="+mn-ea"/>
                <a:cs typeface="+mn-cs"/>
              </a:rPr>
              <a:t>USD</a:t>
            </a: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2788" y="3599159"/>
            <a:ext cx="584571" cy="584571"/>
          </a:xfrm>
          <a:prstGeom prst="roundRect">
            <a:avLst/>
          </a:prstGeom>
          <a:solidFill>
            <a:srgbClr val="06B7CA"/>
          </a:solidFill>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6756" y="5523800"/>
            <a:ext cx="494699" cy="494699"/>
          </a:xfrm>
          <a:prstGeom prst="roundRect">
            <a:avLst/>
          </a:prstGeom>
          <a:solidFill>
            <a:srgbClr val="00B050"/>
          </a:solidFill>
        </p:spPr>
      </p:pic>
    </p:spTree>
    <p:extLst>
      <p:ext uri="{BB962C8B-B14F-4D97-AF65-F5344CB8AC3E}">
        <p14:creationId xmlns:p14="http://schemas.microsoft.com/office/powerpoint/2010/main" val="3907449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A5277-1DB9-460F-9A21-B857ABB32666}" type="slidenum">
              <a:rPr kumimoji="0" lang="en-US" sz="1100" b="0" i="0" u="none" strike="noStrike" kern="1200" cap="none" spc="0" normalizeH="0" baseline="0" noProof="0" smtClean="0">
                <a:ln>
                  <a:noFill/>
                </a:ln>
                <a:solidFill>
                  <a:srgbClr val="19325C"/>
                </a:solidFill>
                <a:effectLst/>
                <a:uLnTx/>
                <a:uFillTx/>
                <a:latin typeface="Salesforce Sans" panose="020B0505020202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100" b="0" i="0" u="none" strike="noStrike" kern="1200" cap="none" spc="0" normalizeH="0" baseline="0" noProof="0" smtClean="0">
              <a:ln>
                <a:noFill/>
              </a:ln>
              <a:solidFill>
                <a:srgbClr val="19325C"/>
              </a:solidFill>
              <a:effectLst/>
              <a:uLnTx/>
              <a:uFillTx/>
              <a:latin typeface="Salesforce Sans" panose="020B0505020202020203" pitchFamily="34" charset="0"/>
              <a:ea typeface="+mn-ea"/>
              <a:cs typeface="+mn-cs"/>
            </a:endParaRPr>
          </a:p>
        </p:txBody>
      </p:sp>
      <p:sp>
        <p:nvSpPr>
          <p:cNvPr id="9" name="Content Placeholder 8"/>
          <p:cNvSpPr>
            <a:spLocks noGrp="1"/>
          </p:cNvSpPr>
          <p:nvPr>
            <p:ph type="body" sz="quarter" idx="11"/>
          </p:nvPr>
        </p:nvSpPr>
        <p:spPr>
          <a:xfrm>
            <a:off x="455733" y="7437"/>
            <a:ext cx="11486885" cy="914400"/>
          </a:xfrm>
        </p:spPr>
        <p:txBody>
          <a:bodyPr numCol="2" spcCol="365760"/>
          <a:lstStyle/>
          <a:p>
            <a:pPr lvl="0">
              <a:spcBef>
                <a:spcPct val="20000"/>
              </a:spcBef>
              <a:buNone/>
              <a:defRPr/>
            </a:pPr>
            <a:r>
              <a:rPr lang="fr-FR"/>
              <a:t>Définir des devises multiples</a:t>
            </a:r>
          </a:p>
        </p:txBody>
      </p:sp>
      <p:sp>
        <p:nvSpPr>
          <p:cNvPr id="3" name="Text Placeholder 2"/>
          <p:cNvSpPr>
            <a:spLocks noGrp="1"/>
          </p:cNvSpPr>
          <p:nvPr>
            <p:ph type="body" sz="quarter" idx="12"/>
          </p:nvPr>
        </p:nvSpPr>
        <p:spPr>
          <a:xfrm>
            <a:off x="524140" y="1346881"/>
            <a:ext cx="19684076" cy="3442345"/>
          </a:xfrm>
        </p:spPr>
        <p:txBody>
          <a:bodyPr numCol="2" spcCol="360000"/>
          <a:lstStyle/>
          <a:p>
            <a:pPr lvl="0">
              <a:spcBef>
                <a:spcPct val="20000"/>
              </a:spcBef>
              <a:buNone/>
              <a:defRPr/>
            </a:pPr>
            <a:r>
              <a:rPr lang="fr-FR" dirty="0"/>
              <a:t>Les administrateurs doivent :</a:t>
            </a:r>
          </a:p>
          <a:p>
            <a:pPr marL="342900" lvl="1" indent="-342900">
              <a:spcBef>
                <a:spcPct val="20000"/>
              </a:spcBef>
              <a:buFont typeface="Wingdings" panose="05000000000000000000" pitchFamily="2" charset="2"/>
              <a:buChar char="§"/>
              <a:defRPr/>
            </a:pPr>
            <a:r>
              <a:rPr lang="fr-FR" dirty="0"/>
              <a:t>Définir la devise de la société et activer de nouvelles devises.</a:t>
            </a:r>
          </a:p>
          <a:p>
            <a:pPr marL="342900" lvl="1" indent="-342900">
              <a:spcBef>
                <a:spcPct val="20000"/>
              </a:spcBef>
              <a:buFont typeface="Wingdings" panose="05000000000000000000" pitchFamily="2" charset="2"/>
              <a:buChar char="§"/>
              <a:defRPr/>
            </a:pPr>
            <a:r>
              <a:rPr lang="fr-FR" dirty="0" smtClean="0"/>
              <a:t>S'assurer qu'ils </a:t>
            </a:r>
            <a:r>
              <a:rPr lang="fr-FR" dirty="0"/>
              <a:t>disposent des bonnes devises personnelles.</a:t>
            </a:r>
          </a:p>
          <a:p>
            <a:pPr marL="342900" lvl="1" indent="-342900">
              <a:spcBef>
                <a:spcPct val="20000"/>
              </a:spcBef>
              <a:buFont typeface="Wingdings" panose="05000000000000000000" pitchFamily="2" charset="2"/>
              <a:buChar char="§"/>
              <a:defRPr/>
            </a:pPr>
            <a:r>
              <a:rPr lang="fr-FR" dirty="0" smtClean="0"/>
              <a:t>S'assurer </a:t>
            </a:r>
            <a:r>
              <a:rPr lang="fr-FR" dirty="0"/>
              <a:t>que les utilisateurs utilisent la bonne devise quand ils créent des enregistrements.</a:t>
            </a:r>
          </a:p>
          <a:p>
            <a:pPr lvl="1"/>
            <a:endParaRPr lang="en-US" dirty="0"/>
          </a:p>
        </p:txBody>
      </p:sp>
      <p:pic>
        <p:nvPicPr>
          <p:cNvPr id="1027" name="Picture 3"/>
          <p:cNvPicPr>
            <a:picLocks noChangeAspect="1" noChangeArrowheads="1"/>
          </p:cNvPicPr>
          <p:nvPr/>
        </p:nvPicPr>
        <p:blipFill>
          <a:blip r:embed="rId4" cstate="print"/>
          <a:srcRect/>
          <a:stretch>
            <a:fillRect/>
          </a:stretch>
        </p:blipFill>
        <p:spPr bwMode="auto">
          <a:xfrm>
            <a:off x="1541973" y="3306615"/>
            <a:ext cx="9108054" cy="241225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3" name="Rectangle 12"/>
          <p:cNvSpPr/>
          <p:nvPr/>
        </p:nvSpPr>
        <p:spPr bwMode="auto">
          <a:xfrm>
            <a:off x="0" y="6057781"/>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1" i="0" u="none" strike="noStrike" cap="none" normalizeH="0" baseline="0" noProof="0" dirty="0">
                <a:ln>
                  <a:noFill/>
                </a:ln>
                <a:solidFill>
                  <a:srgbClr val="19325C"/>
                </a:solidFill>
                <a:uLnTx/>
                <a:uFillTx/>
                <a:latin typeface="Salesforce Sans" panose="020B0505020202020203" pitchFamily="34" charset="0"/>
                <a:ea typeface="+mn-ea"/>
                <a:cs typeface="+mn-cs"/>
              </a:rPr>
              <a:t>PARCOURS </a:t>
            </a:r>
            <a:r>
              <a:rPr kumimoji="0" lang="fr-FR" sz="2000" b="1" i="0" u="none" strike="noStrike" cap="none" normalizeH="0" baseline="0" noProof="0" dirty="0" smtClean="0">
                <a:ln>
                  <a:noFill/>
                </a:ln>
                <a:solidFill>
                  <a:srgbClr val="19325C"/>
                </a:solidFill>
                <a:uLnTx/>
                <a:uFillTx/>
                <a:latin typeface="Salesforce Sans" panose="020B0505020202020203" pitchFamily="34" charset="0"/>
                <a:ea typeface="+mn-ea"/>
                <a:cs typeface="+mn-cs"/>
              </a:rPr>
              <a:t>D'ACCÈS</a:t>
            </a:r>
            <a:r>
              <a:rPr kumimoji="0" lang="fr-FR" sz="2000" b="1" i="0" u="none" strike="noStrike" cap="none" normalizeH="0" baseline="0" noProof="0" dirty="0">
                <a:ln>
                  <a:noFill/>
                </a:ln>
                <a:solidFill>
                  <a:srgbClr val="19325C"/>
                </a:solidFill>
                <a:uLnTx/>
                <a:uFillTx/>
                <a:latin typeface="Salesforce Sans" panose="020B05050202020202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latin typeface="Salesforce Sans" panose="020B0505020202020203" pitchFamily="34" charset="0"/>
                <a:ea typeface="+mn-ea"/>
                <a:cs typeface="+mn-cs"/>
              </a:rPr>
              <a:t>Configuration | Paramètres de la société | Gestion des devises</a:t>
            </a:r>
          </a:p>
        </p:txBody>
      </p:sp>
      <p:sp>
        <p:nvSpPr>
          <p:cNvPr id="14"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a:ln>
                <a:noFill/>
              </a:ln>
              <a:solidFill>
                <a:srgbClr val="19325C"/>
              </a:solidFill>
              <a:effectLst/>
              <a:uLnTx/>
              <a:uFillTx/>
              <a:latin typeface="Salesforce Sans"/>
              <a:ea typeface="+mn-ea"/>
              <a:cs typeface="+mn-cs"/>
            </a:endParaRPr>
          </a:p>
        </p:txBody>
      </p:sp>
    </p:spTree>
    <p:custDataLst>
      <p:tags r:id="rId1"/>
    </p:custDataLst>
    <p:extLst>
      <p:ext uri="{BB962C8B-B14F-4D97-AF65-F5344CB8AC3E}">
        <p14:creationId xmlns:p14="http://schemas.microsoft.com/office/powerpoint/2010/main" val="2515201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55</a:t>
            </a:fld>
            <a:endParaRPr lang="en-US" smtClean="0"/>
          </a:p>
        </p:txBody>
      </p:sp>
      <p:sp>
        <p:nvSpPr>
          <p:cNvPr id="4" name="Text Placeholder 3"/>
          <p:cNvSpPr>
            <a:spLocks noGrp="1"/>
          </p:cNvSpPr>
          <p:nvPr>
            <p:ph type="body" sz="quarter" idx="11"/>
          </p:nvPr>
        </p:nvSpPr>
        <p:spPr>
          <a:xfrm>
            <a:off x="2103120" y="0"/>
            <a:ext cx="8146517" cy="914400"/>
          </a:xfrm>
        </p:spPr>
        <p:txBody>
          <a:bodyPr/>
          <a:lstStyle/>
          <a:p>
            <a:r>
              <a:rPr lang="fr-FR" dirty="0"/>
              <a:t>2-2 : Vérification de l'année fiscale et paramétrage de la devise Euro</a:t>
            </a:r>
          </a:p>
        </p:txBody>
      </p:sp>
      <p:sp>
        <p:nvSpPr>
          <p:cNvPr id="5" name="Text Placeholder 4"/>
          <p:cNvSpPr>
            <a:spLocks noGrp="1"/>
          </p:cNvSpPr>
          <p:nvPr>
            <p:ph type="body" sz="quarter" idx="12"/>
          </p:nvPr>
        </p:nvSpPr>
        <p:spPr>
          <a:xfrm>
            <a:off x="455731" y="3332554"/>
            <a:ext cx="10971737" cy="2594718"/>
          </a:xfrm>
        </p:spPr>
        <p:txBody>
          <a:bodyPr/>
          <a:lstStyle/>
          <a:p>
            <a:r>
              <a:rPr lang="fr-FR" dirty="0"/>
              <a:t>Tâches : </a:t>
            </a:r>
          </a:p>
          <a:p>
            <a:pPr marL="457200" lvl="1" indent="-457200">
              <a:buFont typeface="+mj-lt"/>
              <a:buAutoNum type="arabicPeriod"/>
            </a:pPr>
            <a:r>
              <a:rPr lang="fr-FR" dirty="0"/>
              <a:t>Assurez-vous que l'exercice fiscal correspond à une année standard commençant le 1er janvier. </a:t>
            </a:r>
          </a:p>
          <a:p>
            <a:pPr marL="457200" lvl="1" indent="-457200">
              <a:buFont typeface="+mj-lt"/>
              <a:buAutoNum type="arabicPeriod"/>
            </a:pPr>
            <a:r>
              <a:rPr lang="fr-FR" dirty="0"/>
              <a:t>Activez la devise euro et ajoutez le taux de change.</a:t>
            </a:r>
          </a:p>
          <a:p>
            <a:pPr marL="457200" lvl="1" indent="-457200">
              <a:buFont typeface="+mj-lt"/>
              <a:buAutoNum type="arabicPeriod"/>
            </a:pPr>
            <a:r>
              <a:rPr lang="fr-FR" dirty="0"/>
              <a:t>Testez la nouvelle devise avec une opportunité et prenez note du montant converti.</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10 min</a:t>
            </a:r>
          </a:p>
        </p:txBody>
      </p:sp>
      <p:sp>
        <p:nvSpPr>
          <p:cNvPr id="19" name="Rectangle 18"/>
          <p:cNvSpPr/>
          <p:nvPr/>
        </p:nvSpPr>
        <p:spPr bwMode="auto">
          <a:xfrm>
            <a:off x="0" y="6065329"/>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PARCOURS </a:t>
            </a:r>
            <a:r>
              <a:rPr lang="fr-FR" sz="2000" b="1" dirty="0" smtClean="0">
                <a:solidFill>
                  <a:srgbClr val="19325C"/>
                </a:solidFill>
                <a:latin typeface="Salesforce Sans" panose="020B0505020202020203" pitchFamily="34" charset="0"/>
              </a:rPr>
              <a:t>D'ACCÈS</a:t>
            </a:r>
            <a:r>
              <a:rPr lang="fr-FR" sz="2000" b="1" dirty="0">
                <a:solidFill>
                  <a:srgbClr val="19325C"/>
                </a:solidFill>
                <a:latin typeface="Salesforce Sans" panose="020B0505020202020203" pitchFamily="34" charset="0"/>
              </a:rPr>
              <a:t> :</a:t>
            </a:r>
          </a:p>
          <a:p>
            <a:pPr algn="l"/>
            <a:r>
              <a:rPr lang="fr-FR" sz="2000" dirty="0">
                <a:solidFill>
                  <a:srgbClr val="19325C"/>
                </a:solidFill>
                <a:latin typeface="Courier New" panose="02070309020205020404" pitchFamily="49" charset="0"/>
                <a:cs typeface="Courier New" panose="02070309020205020404" pitchFamily="49" charset="0"/>
              </a:rPr>
              <a:t>http://www.bloomberg.com/markets/currencies/cross-rates/</a:t>
            </a:r>
          </a:p>
        </p:txBody>
      </p:sp>
      <p:sp>
        <p:nvSpPr>
          <p:cNvPr id="20" name="Freeform 202"/>
          <p:cNvSpPr>
            <a:spLocks noEditPoints="1"/>
          </p:cNvSpPr>
          <p:nvPr/>
        </p:nvSpPr>
        <p:spPr bwMode="auto">
          <a:xfrm flipH="1">
            <a:off x="143266" y="6141676"/>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
        <p:nvSpPr>
          <p:cNvPr id="21" name="Text Placeholder 3"/>
          <p:cNvSpPr>
            <a:spLocks noGrp="1"/>
          </p:cNvSpPr>
          <p:nvPr>
            <p:ph type="body" sz="quarter" idx="15"/>
          </p:nvPr>
        </p:nvSpPr>
        <p:spPr>
          <a:xfrm>
            <a:off x="1766586" y="914400"/>
            <a:ext cx="10422240" cy="2118923"/>
          </a:xfrm>
        </p:spPr>
        <p:txBody>
          <a:bodyPr rIns="0"/>
          <a:lstStyle/>
          <a:p>
            <a:r>
              <a:rPr lang="fr-FR" dirty="0"/>
              <a:t>Objectifs : </a:t>
            </a:r>
          </a:p>
          <a:p>
            <a:pPr lvl="1"/>
            <a:r>
              <a:rPr lang="fr-FR" spc="-20" dirty="0"/>
              <a:t>Brent Bassi, Vice-président Finances, vous a demandé de vérifier que </a:t>
            </a:r>
            <a:r>
              <a:rPr lang="fr-FR" spc="-20" dirty="0" smtClean="0"/>
              <a:t>l'année </a:t>
            </a:r>
            <a:r>
              <a:rPr lang="fr-FR" spc="-20" dirty="0"/>
              <a:t>fiscale a été configurée correctement. Il a également demandé que vous configuriez </a:t>
            </a:r>
            <a:r>
              <a:rPr lang="fr-FR" spc="-20" dirty="0" smtClean="0"/>
              <a:t>l’euro </a:t>
            </a:r>
            <a:r>
              <a:rPr lang="fr-FR" spc="-20" dirty="0"/>
              <a:t>avec </a:t>
            </a:r>
            <a:r>
              <a:rPr lang="fr-FR" spc="-20" dirty="0" smtClean="0"/>
              <a:t>le dernier </a:t>
            </a:r>
            <a:r>
              <a:rPr lang="fr-FR" spc="-20" dirty="0"/>
              <a:t>taux de change.  </a:t>
            </a:r>
          </a:p>
        </p:txBody>
      </p:sp>
      <p:sp>
        <p:nvSpPr>
          <p:cNvPr id="9" name="Text Placeholder 4"/>
          <p:cNvSpPr>
            <a:spLocks noGrp="1"/>
          </p:cNvSpPr>
          <p:nvPr>
            <p:ph type="body" sz="quarter" idx="12"/>
          </p:nvPr>
        </p:nvSpPr>
        <p:spPr>
          <a:xfrm>
            <a:off x="111760" y="81281"/>
            <a:ext cx="2064512" cy="532620"/>
          </a:xfrm>
        </p:spPr>
        <p:txBody>
          <a:bodyPr/>
          <a:lstStyle/>
          <a:p>
            <a:r>
              <a:rPr lang="fr-FR" sz="1800" dirty="0"/>
              <a:t>REJOIGNEZ-MOI</a:t>
            </a:r>
          </a:p>
        </p:txBody>
      </p:sp>
    </p:spTree>
    <p:extLst>
      <p:ext uri="{BB962C8B-B14F-4D97-AF65-F5344CB8AC3E}">
        <p14:creationId xmlns:p14="http://schemas.microsoft.com/office/powerpoint/2010/main" val="3451097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465791559"/>
              </p:ext>
            </p:extLst>
          </p:nvPr>
        </p:nvGraphicFramePr>
        <p:xfrm>
          <a:off x="397496" y="964546"/>
          <a:ext cx="11443984" cy="5820405"/>
        </p:xfrm>
        <a:graphic>
          <a:graphicData uri="http://schemas.openxmlformats.org/drawingml/2006/table">
            <a:tbl>
              <a:tblPr firstRow="1" bandRow="1">
                <a:tableStyleId>{5C22544A-7EE6-4342-B048-85BDC9FD1C3A}</a:tableStyleId>
              </a:tblPr>
              <a:tblGrid>
                <a:gridCol w="11000969">
                  <a:extLst>
                    <a:ext uri="{9D8B030D-6E8A-4147-A177-3AD203B41FA5}">
                      <a16:colId xmlns:a16="http://schemas.microsoft.com/office/drawing/2014/main" xmlns="" val="20000"/>
                    </a:ext>
                  </a:extLst>
                </a:gridCol>
                <a:gridCol w="443015">
                  <a:extLst>
                    <a:ext uri="{9D8B030D-6E8A-4147-A177-3AD203B41FA5}">
                      <a16:colId xmlns:a16="http://schemas.microsoft.com/office/drawing/2014/main" xmlns="" val="20001"/>
                    </a:ext>
                  </a:extLst>
                </a:gridCol>
              </a:tblGrid>
              <a:tr h="699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Brent Bassi</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12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1882594">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Maintenant que nous avons configuré toutes les équipes des ventes, vous</a:t>
                      </a:r>
                      <a:r>
                        <a:rPr lang="fr-FR" sz="1800" b="0" baseline="0" dirty="0">
                          <a:solidFill>
                            <a:schemeClr val="tx1"/>
                          </a:solidFill>
                          <a:latin typeface="Salesforce Sans" panose="020B0505020202020203" pitchFamily="34" charset="0"/>
                          <a:ea typeface="Segoe UI" pitchFamily="34" charset="0"/>
                          <a:cs typeface="Segoe UI" pitchFamily="34" charset="0"/>
                        </a:rPr>
                        <a:t> devriez vérifier ce qui suit :</a:t>
                      </a:r>
                    </a:p>
                    <a:p>
                      <a:pPr marL="342900" marR="0" indent="-342900" algn="l" defTabSz="914400" rtl="0" eaLnBrk="1" fontAlgn="auto" latinLnBrk="0" hangingPunct="1">
                        <a:lnSpc>
                          <a:spcPct val="100000"/>
                        </a:lnSpc>
                        <a:spcBef>
                          <a:spcPts val="900"/>
                        </a:spcBef>
                        <a:spcAft>
                          <a:spcPts val="0"/>
                        </a:spcAft>
                        <a:buClrTx/>
                        <a:buSzTx/>
                        <a:buFontTx/>
                        <a:buAutoNum type="arabicPeriod"/>
                        <a:tabLst/>
                        <a:defRPr/>
                      </a:pPr>
                      <a:r>
                        <a:rPr lang="fr-FR" sz="1800" b="0" spc="-20" baseline="0" dirty="0">
                          <a:solidFill>
                            <a:schemeClr val="tx1"/>
                          </a:solidFill>
                          <a:latin typeface="Salesforce Sans" panose="020B0505020202020203" pitchFamily="34" charset="0"/>
                          <a:ea typeface="Segoe UI" pitchFamily="34" charset="0"/>
                          <a:cs typeface="Segoe UI" pitchFamily="34" charset="0"/>
                        </a:rPr>
                        <a:t>Notre année fiscale débute en janvier et se termine en décembre. Veuillez vous assurer que ceci est correctement configuré dans </a:t>
                      </a:r>
                      <a:r>
                        <a:rPr lang="fr-FR" sz="1800" b="0" spc="-20" baseline="0" dirty="0" err="1">
                          <a:solidFill>
                            <a:schemeClr val="tx1"/>
                          </a:solidFill>
                          <a:latin typeface="Salesforce Sans" panose="020B0505020202020203" pitchFamily="34" charset="0"/>
                          <a:ea typeface="Segoe UI" pitchFamily="34" charset="0"/>
                          <a:cs typeface="Segoe UI" pitchFamily="34" charset="0"/>
                        </a:rPr>
                        <a:t>Salesforce</a:t>
                      </a:r>
                      <a:r>
                        <a:rPr lang="fr-FR" sz="1800" b="0" spc="-20" baseline="0" dirty="0">
                          <a:solidFill>
                            <a:schemeClr val="tx1"/>
                          </a:solidFill>
                          <a:latin typeface="Salesforce Sans" panose="020B0505020202020203" pitchFamily="34" charset="0"/>
                          <a:ea typeface="Segoe UI" pitchFamily="34" charset="0"/>
                          <a:cs typeface="Segoe UI" pitchFamily="34" charset="0"/>
                        </a:rPr>
                        <a:t> afin que nos rapports correspondent au système de facturation.</a:t>
                      </a:r>
                    </a:p>
                    <a:p>
                      <a:pPr marL="342900" marR="0" indent="-342900" algn="l" defTabSz="914400" rtl="0" eaLnBrk="1" fontAlgn="auto" latinLnBrk="0" hangingPunct="1">
                        <a:lnSpc>
                          <a:spcPct val="100000"/>
                        </a:lnSpc>
                        <a:spcBef>
                          <a:spcPts val="900"/>
                        </a:spcBef>
                        <a:spcAft>
                          <a:spcPts val="0"/>
                        </a:spcAft>
                        <a:buClrTx/>
                        <a:buSzTx/>
                        <a:buFontTx/>
                        <a:buAutoNum type="arabicPeriod"/>
                        <a:tabLst/>
                        <a:defRPr/>
                      </a:pPr>
                      <a:r>
                        <a:rPr lang="fr-FR" sz="1800" b="0" spc="-20" baseline="0" dirty="0">
                          <a:solidFill>
                            <a:schemeClr val="tx1"/>
                          </a:solidFill>
                          <a:latin typeface="Salesforce Sans" panose="020B0505020202020203" pitchFamily="34" charset="0"/>
                          <a:ea typeface="Segoe UI" pitchFamily="34" charset="0"/>
                          <a:cs typeface="Segoe UI" pitchFamily="34" charset="0"/>
                        </a:rPr>
                        <a:t>Nos commerciaux internationaux doivent pouvoir être en mesure de générer des devis et des opportunités dans les devises des clients. Veuillez configurer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l’euro </a:t>
                      </a:r>
                      <a:r>
                        <a:rPr lang="fr-FR" sz="1800" b="0" spc="-20" baseline="0" dirty="0">
                          <a:solidFill>
                            <a:schemeClr val="tx1"/>
                          </a:solidFill>
                          <a:latin typeface="Salesforce Sans" panose="020B0505020202020203" pitchFamily="34" charset="0"/>
                          <a:ea typeface="Segoe UI" pitchFamily="34" charset="0"/>
                          <a:cs typeface="Segoe UI" pitchFamily="34" charset="0"/>
                        </a:rPr>
                        <a:t>sans oublier les taux de change.</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99843">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2 commentaires ·  8 vues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998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rgbClr val="0070C0"/>
                        </a:solidFill>
                        <a:latin typeface="Salesforce Sans" panose="020B0505020202020203" pitchFamily="34" charset="0"/>
                        <a:ea typeface="Segoe UI" pitchFamily="34" charset="0"/>
                        <a:cs typeface="Segoe UI" pitchFamily="34" charset="0"/>
                      </a:endParaRP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424441">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Utilisateur administrateur</a:t>
                      </a:r>
                    </a:p>
                    <a:p>
                      <a:r>
                        <a:rPr lang="fr-FR" sz="1800" b="0" baseline="0" dirty="0">
                          <a:solidFill>
                            <a:schemeClr val="tx1"/>
                          </a:solidFill>
                          <a:latin typeface="Salesforce Sans" panose="020B0505020202020203" pitchFamily="34" charset="0"/>
                          <a:ea typeface="Segoe UI" pitchFamily="34" charset="0"/>
                          <a:cs typeface="Segoe UI" pitchFamily="34" charset="0"/>
                        </a:rPr>
                        <a:t>Brent, je confirme que </a:t>
                      </a:r>
                      <a:r>
                        <a:rPr lang="fr-FR" sz="1800" b="0" baseline="0" dirty="0" smtClean="0">
                          <a:solidFill>
                            <a:schemeClr val="tx1"/>
                          </a:solidFill>
                          <a:latin typeface="Salesforce Sans" panose="020B0505020202020203" pitchFamily="34" charset="0"/>
                          <a:ea typeface="Segoe UI" pitchFamily="34" charset="0"/>
                          <a:cs typeface="Segoe UI" pitchFamily="34" charset="0"/>
                        </a:rPr>
                        <a:t>l'année </a:t>
                      </a:r>
                      <a:r>
                        <a:rPr lang="fr-FR" sz="1800" b="0" baseline="0" dirty="0">
                          <a:solidFill>
                            <a:schemeClr val="tx1"/>
                          </a:solidFill>
                          <a:latin typeface="Salesforce Sans" panose="020B0505020202020203" pitchFamily="34" charset="0"/>
                          <a:ea typeface="Segoe UI" pitchFamily="34" charset="0"/>
                          <a:cs typeface="Segoe UI" pitchFamily="34" charset="0"/>
                        </a:rPr>
                        <a:t>fiscale est configurée comme vous </a:t>
                      </a:r>
                      <a:r>
                        <a:rPr lang="fr-FR" sz="1800" b="0" baseline="0" dirty="0" smtClean="0">
                          <a:solidFill>
                            <a:schemeClr val="tx1"/>
                          </a:solidFill>
                          <a:latin typeface="Salesforce Sans" panose="020B0505020202020203" pitchFamily="34" charset="0"/>
                          <a:ea typeface="Segoe UI" pitchFamily="34" charset="0"/>
                          <a:cs typeface="Segoe UI" pitchFamily="34" charset="0"/>
                        </a:rPr>
                        <a:t>l'aviez </a:t>
                      </a:r>
                      <a:r>
                        <a:rPr lang="fr-FR" sz="1800" b="0" baseline="0" dirty="0">
                          <a:solidFill>
                            <a:schemeClr val="tx1"/>
                          </a:solidFill>
                          <a:latin typeface="Salesforce Sans" panose="020B0505020202020203" pitchFamily="34" charset="0"/>
                          <a:ea typeface="Segoe UI" pitchFamily="34" charset="0"/>
                          <a:cs typeface="Segoe UI" pitchFamily="34" charset="0"/>
                        </a:rPr>
                        <a:t>demandé. La devise euro est désormais disponible pour nos équipes EMEA et APAC.</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2 heures</a:t>
                      </a:r>
                    </a:p>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Brent Bassi</a:t>
                      </a:r>
                    </a:p>
                    <a:p>
                      <a:r>
                        <a:rPr lang="fr-FR" sz="1800" b="0" baseline="0" dirty="0" smtClean="0">
                          <a:solidFill>
                            <a:schemeClr val="tx1"/>
                          </a:solidFill>
                          <a:latin typeface="Salesforce Sans" panose="020B0505020202020203" pitchFamily="34" charset="0"/>
                          <a:ea typeface="Segoe UI" pitchFamily="34" charset="0"/>
                          <a:cs typeface="Segoe UI" pitchFamily="34" charset="0"/>
                        </a:rPr>
                        <a:t>C'est </a:t>
                      </a:r>
                      <a:r>
                        <a:rPr lang="fr-FR" sz="1800" b="0" baseline="0" dirty="0">
                          <a:solidFill>
                            <a:schemeClr val="tx1"/>
                          </a:solidFill>
                          <a:latin typeface="Salesforce Sans" panose="020B0505020202020203" pitchFamily="34" charset="0"/>
                          <a:ea typeface="Segoe UI" pitchFamily="34" charset="0"/>
                          <a:cs typeface="Segoe UI" pitchFamily="34" charset="0"/>
                        </a:rPr>
                        <a:t>parfait ! Pourriez-vous mettre les taux de change à jour toutes les semaines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1 heure</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0"/>
          </p:nvPr>
        </p:nvSpPr>
        <p:spPr/>
        <p:txBody>
          <a:bodyPr/>
          <a:lstStyle/>
          <a:p>
            <a:fld id="{19FD02D3-6C23-404C-A7B3-DAB79F5D63D7}" type="slidenum">
              <a:rPr lang="en-US" smtClean="0"/>
              <a:pPr/>
              <a:t>56</a:t>
            </a:fld>
            <a:endParaRPr lang="en-US" smtClean="0"/>
          </a:p>
        </p:txBody>
      </p:sp>
      <p:sp>
        <p:nvSpPr>
          <p:cNvPr id="3" name="Text Placeholder 2"/>
          <p:cNvSpPr>
            <a:spLocks noGrp="1"/>
          </p:cNvSpPr>
          <p:nvPr>
            <p:ph type="body" sz="quarter" idx="11"/>
          </p:nvPr>
        </p:nvSpPr>
        <p:spPr/>
        <p:txBody>
          <a:bodyPr/>
          <a:lstStyle/>
          <a:p>
            <a:r>
              <a:rPr lang="fr-FR"/>
              <a:t>Gestion avancée des devises</a:t>
            </a:r>
          </a:p>
        </p:txBody>
      </p:sp>
      <p:pic>
        <p:nvPicPr>
          <p:cNvPr id="6" name="Picture 5"/>
          <p:cNvPicPr>
            <a:picLocks noChangeAspect="1"/>
          </p:cNvPicPr>
          <p:nvPr/>
        </p:nvPicPr>
        <p:blipFill rotWithShape="1">
          <a:blip r:embed="rId3" cstate="print"/>
          <a:srcRect l="1970" t="12280" r="78654" b="85404"/>
          <a:stretch/>
        </p:blipFill>
        <p:spPr>
          <a:xfrm>
            <a:off x="417369" y="3586603"/>
            <a:ext cx="3280454" cy="277523"/>
          </a:xfrm>
          <a:prstGeom prst="rect">
            <a:avLst/>
          </a:prstGeom>
        </p:spPr>
      </p:pic>
      <p:pic>
        <p:nvPicPr>
          <p:cNvPr id="7" name="Picture 6"/>
          <p:cNvPicPr>
            <a:picLocks noChangeAspect="1"/>
          </p:cNvPicPr>
          <p:nvPr/>
        </p:nvPicPr>
        <p:blipFill rotWithShape="1">
          <a:blip r:embed="rId3" cstate="print"/>
          <a:srcRect l="96090" t="2041" r="2152" b="95552"/>
          <a:stretch/>
        </p:blipFill>
        <p:spPr>
          <a:xfrm>
            <a:off x="11421388" y="1067898"/>
            <a:ext cx="297640" cy="288435"/>
          </a:xfrm>
          <a:prstGeom prst="rect">
            <a:avLst/>
          </a:prstGeom>
        </p:spPr>
      </p:pic>
      <p:pic>
        <p:nvPicPr>
          <p:cNvPr id="8" name="Picture 7"/>
          <p:cNvPicPr>
            <a:picLocks noChangeAspect="1"/>
          </p:cNvPicPr>
          <p:nvPr/>
        </p:nvPicPr>
        <p:blipFill rotWithShape="1">
          <a:blip r:embed="rId3" cstate="print"/>
          <a:srcRect l="95812" t="16466" r="2430" b="81127"/>
          <a:stretch/>
        </p:blipFill>
        <p:spPr>
          <a:xfrm>
            <a:off x="11421388" y="4471338"/>
            <a:ext cx="297640" cy="288435"/>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22257" r="10807" b="61461"/>
          <a:stretch/>
        </p:blipFill>
        <p:spPr>
          <a:xfrm>
            <a:off x="598052" y="4431615"/>
            <a:ext cx="463736" cy="516166"/>
          </a:xfrm>
          <a:prstGeom prst="flowChartConnector">
            <a:avLst/>
          </a:prstGeom>
          <a:solidFill>
            <a:schemeClr val="bg1">
              <a:lumMod val="85000"/>
            </a:schemeClr>
          </a:solidFill>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6609" t="-3820" r="8356" b="71465"/>
          <a:stretch/>
        </p:blipFill>
        <p:spPr>
          <a:xfrm>
            <a:off x="374842" y="974549"/>
            <a:ext cx="674367" cy="688714"/>
          </a:xfrm>
          <a:prstGeom prst="flowChartConnector">
            <a:avLst/>
          </a:prstGeom>
          <a:solidFill>
            <a:schemeClr val="bg1">
              <a:lumMod val="85000"/>
            </a:schemeClr>
          </a:solidFill>
        </p:spPr>
      </p:pic>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6609" t="-3820" r="8356" b="71465"/>
          <a:stretch/>
        </p:blipFill>
        <p:spPr>
          <a:xfrm>
            <a:off x="598052" y="5755068"/>
            <a:ext cx="486865" cy="497222"/>
          </a:xfrm>
          <a:prstGeom prst="flowChartConnector">
            <a:avLst/>
          </a:prstGeom>
          <a:solidFill>
            <a:schemeClr val="bg1">
              <a:lumMod val="85000"/>
            </a:schemeClr>
          </a:solidFill>
        </p:spPr>
      </p:pic>
      <p:grpSp>
        <p:nvGrpSpPr>
          <p:cNvPr id="17" name="Group 16"/>
          <p:cNvGrpSpPr/>
          <p:nvPr/>
        </p:nvGrpSpPr>
        <p:grpSpPr>
          <a:xfrm>
            <a:off x="724893" y="3605301"/>
            <a:ext cx="3501663" cy="277000"/>
            <a:chOff x="2204192" y="3458997"/>
            <a:chExt cx="3501663" cy="277000"/>
          </a:xfrm>
        </p:grpSpPr>
        <p:sp>
          <p:nvSpPr>
            <p:cNvPr id="18" name="TextBox 17">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9" name="TextBox 18">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20" name="TextBox 19">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6836330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57</a:t>
            </a:fld>
            <a:endParaRPr lang="en-US" smtClean="0"/>
          </a:p>
        </p:txBody>
      </p:sp>
      <p:sp>
        <p:nvSpPr>
          <p:cNvPr id="4" name="Text Placeholder 3"/>
          <p:cNvSpPr>
            <a:spLocks noGrp="1"/>
          </p:cNvSpPr>
          <p:nvPr>
            <p:ph type="body" sz="quarter" idx="11"/>
          </p:nvPr>
        </p:nvSpPr>
        <p:spPr>
          <a:xfrm>
            <a:off x="1984248" y="0"/>
            <a:ext cx="8265389" cy="914400"/>
          </a:xfrm>
        </p:spPr>
        <p:txBody>
          <a:bodyPr/>
          <a:lstStyle/>
          <a:p>
            <a:r>
              <a:rPr lang="fr-FR" dirty="0"/>
              <a:t>2-3 : Mise à jour des taux de change</a:t>
            </a:r>
          </a:p>
        </p:txBody>
      </p:sp>
      <p:sp>
        <p:nvSpPr>
          <p:cNvPr id="5" name="Text Placeholder 4"/>
          <p:cNvSpPr>
            <a:spLocks noGrp="1"/>
          </p:cNvSpPr>
          <p:nvPr>
            <p:ph type="body" sz="quarter" idx="12"/>
          </p:nvPr>
        </p:nvSpPr>
        <p:spPr>
          <a:xfrm>
            <a:off x="455731" y="3521002"/>
            <a:ext cx="10971737" cy="2879798"/>
          </a:xfrm>
        </p:spPr>
        <p:txBody>
          <a:bodyPr/>
          <a:lstStyle/>
          <a:p>
            <a:r>
              <a:rPr lang="fr-FR" dirty="0"/>
              <a:t>Tâches : </a:t>
            </a:r>
          </a:p>
          <a:p>
            <a:pPr marL="457200" lvl="1" indent="-457200">
              <a:buFont typeface="+mj-lt"/>
              <a:buAutoNum type="arabicPeriod"/>
            </a:pPr>
            <a:r>
              <a:rPr lang="fr-FR" dirty="0"/>
              <a:t>Mettez à jour le taux de change.</a:t>
            </a:r>
          </a:p>
          <a:p>
            <a:pPr marL="457200" lvl="1" indent="-457200">
              <a:buFont typeface="+mj-lt"/>
              <a:buAutoNum type="arabicPeriod"/>
            </a:pPr>
            <a:r>
              <a:rPr lang="fr-FR" dirty="0"/>
              <a:t>Affichez </a:t>
            </a:r>
            <a:r>
              <a:rPr lang="fr-FR" dirty="0" smtClean="0"/>
              <a:t>l'opportunité </a:t>
            </a:r>
            <a:r>
              <a:rPr lang="fr-FR" dirty="0"/>
              <a:t>de </a:t>
            </a:r>
            <a:r>
              <a:rPr lang="fr-FR" dirty="0" smtClean="0"/>
              <a:t>l'exercice </a:t>
            </a:r>
            <a:r>
              <a:rPr lang="fr-FR" dirty="0"/>
              <a:t>précédent et comparez les montants convertis à ceux que vous avez notés.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14400"/>
            <a:ext cx="10422240" cy="2118923"/>
          </a:xfrm>
        </p:spPr>
        <p:txBody>
          <a:bodyPr/>
          <a:lstStyle/>
          <a:p>
            <a:r>
              <a:rPr lang="fr-FR" dirty="0"/>
              <a:t>Objectif : </a:t>
            </a:r>
          </a:p>
          <a:p>
            <a:pPr lvl="1"/>
            <a:r>
              <a:rPr lang="fr-FR" dirty="0"/>
              <a:t>Brent Bassi, Vice-président Finances, vous a demandé de mettre les taux de change à jour toutes les semaines. </a:t>
            </a:r>
          </a:p>
        </p:txBody>
      </p:sp>
      <p:sp>
        <p:nvSpPr>
          <p:cNvPr id="7" name="Text Placeholder 4"/>
          <p:cNvSpPr>
            <a:spLocks noGrp="1"/>
          </p:cNvSpPr>
          <p:nvPr>
            <p:ph type="body" sz="quarter" idx="12"/>
          </p:nvPr>
        </p:nvSpPr>
        <p:spPr>
          <a:xfrm>
            <a:off x="111760" y="81281"/>
            <a:ext cx="2201672" cy="532620"/>
          </a:xfrm>
        </p:spPr>
        <p:txBody>
          <a:bodyPr/>
          <a:lstStyle/>
          <a:p>
            <a:r>
              <a:rPr lang="fr-FR" sz="1800" dirty="0"/>
              <a:t>REGARDEZ-MOI</a:t>
            </a:r>
          </a:p>
        </p:txBody>
      </p:sp>
    </p:spTree>
    <p:extLst>
      <p:ext uri="{BB962C8B-B14F-4D97-AF65-F5344CB8AC3E}">
        <p14:creationId xmlns:p14="http://schemas.microsoft.com/office/powerpoint/2010/main" val="323547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58</a:t>
            </a:fld>
            <a:endParaRPr lang="en-US" smtClean="0"/>
          </a:p>
        </p:txBody>
      </p:sp>
      <p:sp>
        <p:nvSpPr>
          <p:cNvPr id="3" name="Text Placeholder 2"/>
          <p:cNvSpPr>
            <a:spLocks noGrp="1"/>
          </p:cNvSpPr>
          <p:nvPr>
            <p:ph type="body" sz="quarter" idx="11"/>
          </p:nvPr>
        </p:nvSpPr>
        <p:spPr/>
        <p:txBody>
          <a:bodyPr/>
          <a:lstStyle/>
          <a:p>
            <a:r>
              <a:rPr lang="fr-FR" dirty="0" smtClean="0"/>
              <a:t>Qu'est-il </a:t>
            </a:r>
            <a:r>
              <a:rPr lang="fr-FR" dirty="0"/>
              <a:t>arrivé à mon opportunité </a:t>
            </a:r>
            <a:r>
              <a:rPr lang="fr-FR" dirty="0" smtClean="0">
                <a:solidFill>
                  <a:srgbClr val="19325C"/>
                </a:solidFill>
                <a:latin typeface="Salesforce Sans"/>
              </a:rPr>
              <a:t>fermée </a:t>
            </a:r>
            <a:r>
              <a:rPr lang="fr-FR" dirty="0"/>
              <a:t> ?</a:t>
            </a:r>
          </a:p>
        </p:txBody>
      </p:sp>
      <p:sp>
        <p:nvSpPr>
          <p:cNvPr id="4" name="Text Placeholder 3"/>
          <p:cNvSpPr>
            <a:spLocks noGrp="1"/>
          </p:cNvSpPr>
          <p:nvPr>
            <p:ph type="body" sz="quarter" idx="12"/>
          </p:nvPr>
        </p:nvSpPr>
        <p:spPr>
          <a:xfrm>
            <a:off x="455733" y="1060704"/>
            <a:ext cx="11449755" cy="5347533"/>
          </a:xfrm>
        </p:spPr>
        <p:txBody>
          <a:bodyPr/>
          <a:lstStyle/>
          <a:p>
            <a:pPr lvl="0" fontAlgn="auto">
              <a:lnSpc>
                <a:spcPct val="100000"/>
              </a:lnSpc>
              <a:spcBef>
                <a:spcPct val="20000"/>
              </a:spcBef>
              <a:spcAft>
                <a:spcPts val="0"/>
              </a:spcAft>
              <a:defRPr/>
            </a:pPr>
            <a:r>
              <a:rPr lang="fr-FR" dirty="0"/>
              <a:t>Par défaut, le multi devises ne permet </a:t>
            </a:r>
            <a:r>
              <a:rPr lang="fr-FR" dirty="0" smtClean="0"/>
              <a:t>qu'un </a:t>
            </a:r>
            <a:r>
              <a:rPr lang="fr-FR" dirty="0"/>
              <a:t>taux de change par devise. </a:t>
            </a:r>
            <a:r>
              <a:rPr lang="pl-PL" dirty="0" smtClean="0"/>
              <a:t/>
            </a:r>
            <a:br>
              <a:rPr lang="pl-PL" dirty="0" smtClean="0"/>
            </a:br>
            <a:r>
              <a:rPr lang="fr-FR" dirty="0" smtClean="0"/>
              <a:t>Ceci </a:t>
            </a:r>
            <a:r>
              <a:rPr lang="fr-FR" dirty="0"/>
              <a:t>signifie que quand vous mettez à jour un taux de change, vous mettez à jour la devise convertie dans tous les enregistrements qui utilisent cette devise. </a:t>
            </a:r>
          </a:p>
          <a:p>
            <a:pPr marL="227013" lvl="0" indent="-227013" fontAlgn="auto">
              <a:lnSpc>
                <a:spcPct val="100000"/>
              </a:lnSpc>
              <a:spcBef>
                <a:spcPct val="20000"/>
              </a:spcBef>
              <a:spcAft>
                <a:spcPts val="0"/>
              </a:spcAft>
              <a:defRPr/>
            </a:pPr>
            <a:r>
              <a:rPr lang="fr-FR" dirty="0"/>
              <a:t>Ceci peut </a:t>
            </a:r>
            <a:r>
              <a:rPr lang="fr-FR" dirty="0" smtClean="0"/>
              <a:t>s'avérer </a:t>
            </a:r>
            <a:r>
              <a:rPr lang="fr-FR" dirty="0"/>
              <a:t>indésirable pour les opportunités historiques !</a:t>
            </a:r>
          </a:p>
          <a:p>
            <a:pPr>
              <a:lnSpc>
                <a:spcPct val="100000"/>
              </a:lnSpc>
            </a:pPr>
            <a:endParaRPr lang="en-IN" dirty="0"/>
          </a:p>
        </p:txBody>
      </p:sp>
      <p:grpSp>
        <p:nvGrpSpPr>
          <p:cNvPr id="71" name="Group 70"/>
          <p:cNvGrpSpPr/>
          <p:nvPr/>
        </p:nvGrpSpPr>
        <p:grpSpPr>
          <a:xfrm>
            <a:off x="224531" y="3119659"/>
            <a:ext cx="11828921" cy="3497761"/>
            <a:chOff x="224531" y="3119659"/>
            <a:chExt cx="11828921" cy="3497761"/>
          </a:xfrm>
        </p:grpSpPr>
        <p:grpSp>
          <p:nvGrpSpPr>
            <p:cNvPr id="47" name="Group 46"/>
            <p:cNvGrpSpPr/>
            <p:nvPr/>
          </p:nvGrpSpPr>
          <p:grpSpPr>
            <a:xfrm>
              <a:off x="224531" y="3119659"/>
              <a:ext cx="11538391" cy="3460614"/>
              <a:chOff x="224531" y="3231625"/>
              <a:chExt cx="11538391" cy="3460614"/>
            </a:xfrm>
          </p:grpSpPr>
          <p:sp>
            <p:nvSpPr>
              <p:cNvPr id="48" name="Freeform 10"/>
              <p:cNvSpPr/>
              <p:nvPr/>
            </p:nvSpPr>
            <p:spPr>
              <a:xfrm>
                <a:off x="1872342" y="3585695"/>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a:ln>
                <a:noFill/>
              </a:ln>
              <a:effectLst>
                <a:outerShdw blurRad="40000" dist="20000" dir="5400000" rotWithShape="0">
                  <a:srgbClr val="000000">
                    <a:alpha val="38000"/>
                  </a:srgbClr>
                </a:outerShdw>
              </a:effectLst>
            </p:spPr>
            <p:txBody>
              <a:bodyPr spcFirstLastPara="0" vert="horz" wrap="square" lIns="0" tIns="71554" rIns="107331" bIns="71554"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alesforce Sans"/>
                  <a:ea typeface="+mn-ea"/>
                  <a:cs typeface="+mn-cs"/>
                </a:endParaRPr>
              </a:p>
            </p:txBody>
          </p:sp>
          <p:sp>
            <p:nvSpPr>
              <p:cNvPr id="49" name="Freeform 36"/>
              <p:cNvSpPr/>
              <p:nvPr/>
            </p:nvSpPr>
            <p:spPr>
              <a:xfrm>
                <a:off x="4953577" y="3585695"/>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a:ln>
                <a:noFill/>
              </a:ln>
              <a:effectLst>
                <a:outerShdw blurRad="40000" dist="20000" dir="5400000" rotWithShape="0">
                  <a:srgbClr val="000000">
                    <a:alpha val="38000"/>
                  </a:srgbClr>
                </a:outerShdw>
              </a:effectLst>
            </p:spPr>
            <p:txBody>
              <a:bodyPr spcFirstLastPara="0" vert="horz" wrap="square" lIns="0" tIns="71554" rIns="107331" bIns="71554"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alesforce Sans"/>
                  <a:ea typeface="+mn-ea"/>
                  <a:cs typeface="+mn-cs"/>
                </a:endParaRPr>
              </a:p>
            </p:txBody>
          </p:sp>
          <p:sp>
            <p:nvSpPr>
              <p:cNvPr id="50" name="Freeform 39"/>
              <p:cNvSpPr/>
              <p:nvPr/>
            </p:nvSpPr>
            <p:spPr>
              <a:xfrm>
                <a:off x="8034811" y="3585695"/>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a:ln>
                <a:noFill/>
              </a:ln>
              <a:effectLst>
                <a:outerShdw blurRad="40000" dist="20000" dir="5400000" rotWithShape="0">
                  <a:srgbClr val="000000">
                    <a:alpha val="38000"/>
                  </a:srgbClr>
                </a:outerShdw>
              </a:effectLst>
            </p:spPr>
            <p:txBody>
              <a:bodyPr spcFirstLastPara="0" vert="horz" wrap="square" lIns="0" tIns="71554" rIns="107331" bIns="71554"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alesforce Sans"/>
                  <a:ea typeface="+mn-ea"/>
                  <a:cs typeface="+mn-cs"/>
                </a:endParaRPr>
              </a:p>
            </p:txBody>
          </p:sp>
          <p:sp>
            <p:nvSpPr>
              <p:cNvPr id="51" name="Rounded Rectangle 8"/>
              <p:cNvSpPr/>
              <p:nvPr/>
            </p:nvSpPr>
            <p:spPr>
              <a:xfrm>
                <a:off x="224531" y="3231625"/>
                <a:ext cx="1987444" cy="1987444"/>
              </a:xfrm>
              <a:prstGeom prst="roundRect">
                <a:avLst>
                  <a:gd name="adj" fmla="val 10000"/>
                </a:avLst>
              </a:prstGeom>
              <a:blipFill rotWithShape="0">
                <a:blip r:embed="rId3" cstate="print"/>
                <a:stretch>
                  <a:fillRect/>
                </a:stretch>
              </a:blip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sp>
            <p:nvSpPr>
              <p:cNvPr id="52" name="Rounded Rectangle 9"/>
              <p:cNvSpPr/>
              <p:nvPr/>
            </p:nvSpPr>
            <p:spPr>
              <a:xfrm>
                <a:off x="548068" y="4400888"/>
                <a:ext cx="2321488" cy="2258182"/>
              </a:xfrm>
              <a:prstGeom prst="roundRect">
                <a:avLst>
                  <a:gd name="adj" fmla="val 8079"/>
                </a:avLst>
              </a:prstGeom>
              <a:solidFill>
                <a:srgbClr val="00A1E0">
                  <a:lumMod val="60000"/>
                  <a:lumOff val="40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108379" tIns="108379" rIns="108379" bIns="108379" numCol="1" spcCol="1270" anchor="t" anchorCtr="0">
                <a:noAutofit/>
              </a:bodyPr>
              <a:lstStyle/>
              <a:p>
                <a:pPr marL="0" marR="0" lvl="0" indent="0" defTabSz="755650" eaLnBrk="1" fontAlgn="auto" latinLnBrk="0" hangingPunct="1">
                  <a:lnSpc>
                    <a:spcPct val="90000"/>
                  </a:lnSpc>
                  <a:spcBef>
                    <a:spcPct val="0"/>
                  </a:spcBef>
                  <a:spcAft>
                    <a:spcPct val="35000"/>
                  </a:spcAft>
                  <a:buClrTx/>
                  <a:buSzTx/>
                  <a:buFontTx/>
                  <a:buNone/>
                  <a:tabLst/>
                  <a:defRPr/>
                </a:pPr>
                <a:r>
                  <a:rPr kumimoji="0" lang="fr-FR" sz="2400" b="1" i="0" u="none" strike="noStrike" cap="none" normalizeH="0" baseline="0" noProof="0" dirty="0">
                    <a:ln>
                      <a:noFill/>
                    </a:ln>
                    <a:solidFill>
                      <a:srgbClr val="19325C"/>
                    </a:solidFill>
                    <a:uLnTx/>
                    <a:uFillTx/>
                    <a:latin typeface="Salesforce Sans"/>
                    <a:ea typeface="+mn-ea"/>
                    <a:cs typeface="+mn-cs"/>
                  </a:rPr>
                  <a:t>Nouvelle opportunité en euros</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err="1">
                    <a:ln>
                      <a:noFill/>
                    </a:ln>
                    <a:solidFill>
                      <a:srgbClr val="19325C"/>
                    </a:solidFill>
                    <a:uLnTx/>
                    <a:uFillTx/>
                    <a:latin typeface="Salesforce Sans"/>
                    <a:ea typeface="+mn-ea"/>
                    <a:cs typeface="+mn-cs"/>
                  </a:rPr>
                  <a:t>TxCh</a:t>
                </a:r>
                <a:r>
                  <a:rPr kumimoji="0" lang="fr-FR" sz="2000" b="0" i="0" u="none" strike="noStrike" cap="none" normalizeH="0" baseline="0" noProof="0" dirty="0">
                    <a:ln>
                      <a:noFill/>
                    </a:ln>
                    <a:solidFill>
                      <a:srgbClr val="19325C"/>
                    </a:solidFill>
                    <a:uLnTx/>
                    <a:uFillTx/>
                    <a:latin typeface="Salesforce Sans"/>
                    <a:ea typeface="+mn-ea"/>
                    <a:cs typeface="+mn-cs"/>
                  </a:rPr>
                  <a:t> 0,6942</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a:ln>
                      <a:noFill/>
                    </a:ln>
                    <a:solidFill>
                      <a:srgbClr val="19325C"/>
                    </a:solidFill>
                    <a:uLnTx/>
                    <a:uFillTx/>
                    <a:latin typeface="Salesforce Sans"/>
                    <a:ea typeface="+mn-ea"/>
                    <a:cs typeface="+mn-cs"/>
                  </a:rPr>
                  <a:t>EUR 10 000 </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a:ln>
                      <a:noFill/>
                    </a:ln>
                    <a:solidFill>
                      <a:srgbClr val="19325C"/>
                    </a:solidFill>
                    <a:uLnTx/>
                    <a:uFillTx/>
                    <a:latin typeface="Salesforce Sans"/>
                    <a:ea typeface="+mn-ea"/>
                    <a:cs typeface="+mn-cs"/>
                  </a:rPr>
                  <a:t>14 405 USD</a:t>
                </a:r>
              </a:p>
            </p:txBody>
          </p:sp>
          <p:sp>
            <p:nvSpPr>
              <p:cNvPr id="53" name="Rounded Rectangle 14"/>
              <p:cNvSpPr/>
              <p:nvPr/>
            </p:nvSpPr>
            <p:spPr>
              <a:xfrm>
                <a:off x="3305765" y="3231625"/>
                <a:ext cx="1987444" cy="1987444"/>
              </a:xfrm>
              <a:prstGeom prst="roundRect">
                <a:avLst>
                  <a:gd name="adj" fmla="val 10000"/>
                </a:avLst>
              </a:prstGeom>
              <a:blipFill rotWithShape="0">
                <a:blip r:embed="rId3" cstate="print"/>
                <a:stretch>
                  <a:fillRect/>
                </a:stretch>
              </a:blip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sp>
            <p:nvSpPr>
              <p:cNvPr id="54" name="Rounded Rectangle 15"/>
              <p:cNvSpPr/>
              <p:nvPr/>
            </p:nvSpPr>
            <p:spPr>
              <a:xfrm>
                <a:off x="3629302" y="4400888"/>
                <a:ext cx="2321487" cy="2291350"/>
              </a:xfrm>
              <a:prstGeom prst="roundRect">
                <a:avLst>
                  <a:gd name="adj" fmla="val 11146"/>
                </a:avLst>
              </a:prstGeom>
              <a:solidFill>
                <a:srgbClr val="00A1E0">
                  <a:lumMod val="60000"/>
                  <a:lumOff val="40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108379" tIns="108379" rIns="108379" bIns="108379" numCol="1" spcCol="1270" anchor="t" anchorCtr="0">
                <a:noAutofit/>
              </a:bodyPr>
              <a:lstStyle/>
              <a:p>
                <a:pPr marL="0" marR="0" lvl="0" indent="0" defTabSz="755650" eaLnBrk="1" fontAlgn="auto" latinLnBrk="0" hangingPunct="1">
                  <a:lnSpc>
                    <a:spcPct val="90000"/>
                  </a:lnSpc>
                  <a:spcBef>
                    <a:spcPct val="0"/>
                  </a:spcBef>
                  <a:spcAft>
                    <a:spcPct val="35000"/>
                  </a:spcAft>
                  <a:buClrTx/>
                  <a:buSzTx/>
                  <a:buFontTx/>
                  <a:buNone/>
                  <a:tabLst/>
                  <a:defRPr/>
                </a:pPr>
                <a:r>
                  <a:rPr kumimoji="0" lang="fr-FR" sz="2400" b="1" i="0" u="none" strike="noStrike" cap="none" normalizeH="0" baseline="0" noProof="0" dirty="0">
                    <a:ln>
                      <a:noFill/>
                    </a:ln>
                    <a:solidFill>
                      <a:srgbClr val="19325C"/>
                    </a:solidFill>
                    <a:uLnTx/>
                    <a:uFillTx/>
                    <a:latin typeface="Salesforce Sans"/>
                    <a:ea typeface="+mn-ea"/>
                    <a:cs typeface="+mn-cs"/>
                  </a:rPr>
                  <a:t>Opportunité fermée</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err="1">
                    <a:ln>
                      <a:noFill/>
                    </a:ln>
                    <a:solidFill>
                      <a:srgbClr val="19325C"/>
                    </a:solidFill>
                    <a:uLnTx/>
                    <a:uFillTx/>
                    <a:latin typeface="Salesforce Sans"/>
                    <a:ea typeface="+mn-ea"/>
                    <a:cs typeface="+mn-cs"/>
                  </a:rPr>
                  <a:t>TxCh</a:t>
                </a:r>
                <a:r>
                  <a:rPr kumimoji="0" lang="fr-FR" sz="2000" b="0" i="0" u="none" strike="noStrike" cap="none" normalizeH="0" baseline="0" noProof="0" dirty="0">
                    <a:ln>
                      <a:noFill/>
                    </a:ln>
                    <a:solidFill>
                      <a:srgbClr val="19325C"/>
                    </a:solidFill>
                    <a:uLnTx/>
                    <a:uFillTx/>
                    <a:latin typeface="Salesforce Sans"/>
                    <a:ea typeface="+mn-ea"/>
                    <a:cs typeface="+mn-cs"/>
                  </a:rPr>
                  <a:t> 0,6942</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a:ln>
                      <a:noFill/>
                    </a:ln>
                    <a:solidFill>
                      <a:srgbClr val="19325C"/>
                    </a:solidFill>
                    <a:uLnTx/>
                    <a:uFillTx/>
                    <a:latin typeface="Salesforce Sans"/>
                    <a:ea typeface="+mn-ea"/>
                    <a:cs typeface="+mn-cs"/>
                  </a:rPr>
                  <a:t>EUR 10 000</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a:ln>
                      <a:noFill/>
                    </a:ln>
                    <a:solidFill>
                      <a:srgbClr val="19325C"/>
                    </a:solidFill>
                    <a:uLnTx/>
                    <a:uFillTx/>
                    <a:latin typeface="Salesforce Sans"/>
                    <a:ea typeface="+mn-ea"/>
                    <a:cs typeface="+mn-cs"/>
                  </a:rPr>
                  <a:t>14 405 USD</a:t>
                </a:r>
              </a:p>
            </p:txBody>
          </p:sp>
          <p:sp>
            <p:nvSpPr>
              <p:cNvPr id="55" name="Rounded Rectangle 37"/>
              <p:cNvSpPr/>
              <p:nvPr/>
            </p:nvSpPr>
            <p:spPr>
              <a:xfrm>
                <a:off x="6387000" y="3231625"/>
                <a:ext cx="1987444" cy="1987444"/>
              </a:xfrm>
              <a:prstGeom prst="roundRect">
                <a:avLst>
                  <a:gd name="adj" fmla="val 10000"/>
                </a:avLst>
              </a:prstGeom>
              <a:blipFill rotWithShape="0">
                <a:blip r:embed="rId3" cstate="print"/>
                <a:stretch>
                  <a:fillRect/>
                </a:stretch>
              </a:blip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sp>
            <p:nvSpPr>
              <p:cNvPr id="56" name="Rounded Rectangle 41"/>
              <p:cNvSpPr/>
              <p:nvPr/>
            </p:nvSpPr>
            <p:spPr>
              <a:xfrm>
                <a:off x="9475965" y="3257004"/>
                <a:ext cx="2286957" cy="2112762"/>
              </a:xfrm>
              <a:prstGeom prst="roundRect">
                <a:avLst>
                  <a:gd name="adj" fmla="val 7465"/>
                </a:avLst>
              </a:prstGeom>
              <a:solidFill>
                <a:srgbClr val="00A1E0">
                  <a:lumMod val="60000"/>
                  <a:lumOff val="40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108379" tIns="108379" rIns="108379" bIns="108379" numCol="1" spcCol="1270" anchor="t" anchorCtr="0">
                <a:noAutofit/>
              </a:bodyPr>
              <a:lstStyle/>
              <a:p>
                <a:pPr marL="0" marR="0" lvl="0" indent="0" defTabSz="755650" eaLnBrk="1" fontAlgn="auto" latinLnBrk="0" hangingPunct="1">
                  <a:lnSpc>
                    <a:spcPct val="90000"/>
                  </a:lnSpc>
                  <a:spcBef>
                    <a:spcPct val="0"/>
                  </a:spcBef>
                  <a:spcAft>
                    <a:spcPct val="35000"/>
                  </a:spcAft>
                  <a:buClrTx/>
                  <a:buSzTx/>
                  <a:buFontTx/>
                  <a:buNone/>
                  <a:tabLst/>
                  <a:defRPr/>
                </a:pPr>
                <a:r>
                  <a:rPr kumimoji="0" lang="fr-FR" sz="2400" b="1" i="0" u="none" strike="noStrike" cap="none" normalizeH="0" baseline="0" noProof="0" dirty="0">
                    <a:ln>
                      <a:noFill/>
                    </a:ln>
                    <a:solidFill>
                      <a:srgbClr val="19325C"/>
                    </a:solidFill>
                    <a:uLnTx/>
                    <a:uFillTx/>
                    <a:latin typeface="Salesforce Sans"/>
                    <a:ea typeface="+mn-ea"/>
                    <a:cs typeface="+mn-cs"/>
                  </a:rPr>
                  <a:t>Opportunité fermée</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err="1">
                    <a:ln>
                      <a:noFill/>
                    </a:ln>
                    <a:solidFill>
                      <a:srgbClr val="19325C"/>
                    </a:solidFill>
                    <a:uLnTx/>
                    <a:uFillTx/>
                    <a:latin typeface="Salesforce Sans"/>
                    <a:ea typeface="+mn-ea"/>
                    <a:cs typeface="+mn-cs"/>
                  </a:rPr>
                  <a:t>TxCh</a:t>
                </a:r>
                <a:r>
                  <a:rPr kumimoji="0" lang="fr-FR" sz="2000" b="0" i="0" u="none" strike="noStrike" cap="none" normalizeH="0" baseline="0" noProof="0" dirty="0">
                    <a:ln>
                      <a:noFill/>
                    </a:ln>
                    <a:solidFill>
                      <a:srgbClr val="19325C"/>
                    </a:solidFill>
                    <a:uLnTx/>
                    <a:uFillTx/>
                    <a:latin typeface="Salesforce Sans"/>
                    <a:ea typeface="+mn-ea"/>
                    <a:cs typeface="+mn-cs"/>
                  </a:rPr>
                  <a:t> 0,6859</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a:ln>
                      <a:noFill/>
                    </a:ln>
                    <a:solidFill>
                      <a:srgbClr val="19325C"/>
                    </a:solidFill>
                    <a:uLnTx/>
                    <a:uFillTx/>
                    <a:latin typeface="Salesforce Sans"/>
                    <a:ea typeface="+mn-ea"/>
                    <a:cs typeface="+mn-cs"/>
                  </a:rPr>
                  <a:t>EUR 10 000</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a:ln>
                      <a:noFill/>
                    </a:ln>
                    <a:solidFill>
                      <a:srgbClr val="FF0000"/>
                    </a:solidFill>
                    <a:uLnTx/>
                    <a:uFillTx/>
                    <a:latin typeface="Salesforce Sans"/>
                    <a:ea typeface="+mn-ea"/>
                    <a:cs typeface="+mn-cs"/>
                  </a:rPr>
                  <a:t>14 579 USD !!!!</a:t>
                </a:r>
              </a:p>
            </p:txBody>
          </p:sp>
          <p:sp>
            <p:nvSpPr>
              <p:cNvPr id="57" name="Rounded Rectangle 26"/>
              <p:cNvSpPr/>
              <p:nvPr/>
            </p:nvSpPr>
            <p:spPr bwMode="auto">
              <a:xfrm>
                <a:off x="894171" y="3902810"/>
                <a:ext cx="228014" cy="201190"/>
              </a:xfrm>
              <a:prstGeom prst="roundRect">
                <a:avLst/>
              </a:prstGeom>
              <a:solidFill>
                <a:srgbClr val="00A1E0">
                  <a:lumMod val="50000"/>
                  <a:alpha val="40000"/>
                </a:srgbClr>
              </a:solidFill>
              <a:ln w="38100" algn="ctr">
                <a:no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ea typeface="MS PGothic" charset="-128"/>
                  <a:cs typeface="MS PGothic" charset="-128"/>
                </a:endParaRPr>
              </a:p>
            </p:txBody>
          </p:sp>
          <p:sp>
            <p:nvSpPr>
              <p:cNvPr id="58" name="Rounded Rectangle 27"/>
              <p:cNvSpPr/>
              <p:nvPr/>
            </p:nvSpPr>
            <p:spPr bwMode="auto">
              <a:xfrm>
                <a:off x="4893813" y="3904897"/>
                <a:ext cx="228014" cy="201190"/>
              </a:xfrm>
              <a:prstGeom prst="roundRect">
                <a:avLst/>
              </a:prstGeom>
              <a:solidFill>
                <a:srgbClr val="00A1E0">
                  <a:lumMod val="50000"/>
                  <a:alpha val="40000"/>
                </a:srgbClr>
              </a:solidFill>
              <a:ln w="38100" algn="ctr">
                <a:no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ea typeface="MS PGothic" charset="-128"/>
                  <a:cs typeface="MS PGothic" charset="-128"/>
                </a:endParaRPr>
              </a:p>
            </p:txBody>
          </p:sp>
          <p:sp>
            <p:nvSpPr>
              <p:cNvPr id="59" name="Rounded Rectangle 28"/>
              <p:cNvSpPr/>
              <p:nvPr/>
            </p:nvSpPr>
            <p:spPr bwMode="auto">
              <a:xfrm>
                <a:off x="7054287" y="4133061"/>
                <a:ext cx="228014" cy="201190"/>
              </a:xfrm>
              <a:prstGeom prst="roundRect">
                <a:avLst/>
              </a:prstGeom>
              <a:solidFill>
                <a:srgbClr val="00A1E0">
                  <a:lumMod val="50000"/>
                  <a:alpha val="40000"/>
                </a:srgbClr>
              </a:solidFill>
              <a:ln w="38100" algn="ctr">
                <a:no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ea typeface="MS PGothic" charset="-128"/>
                  <a:cs typeface="MS PGothic" charset="-128"/>
                </a:endParaRPr>
              </a:p>
            </p:txBody>
          </p:sp>
          <p:sp>
            <p:nvSpPr>
              <p:cNvPr id="63" name="Rectangle 62"/>
              <p:cNvSpPr/>
              <p:nvPr/>
            </p:nvSpPr>
            <p:spPr bwMode="auto">
              <a:xfrm>
                <a:off x="628758" y="3320519"/>
                <a:ext cx="1158240" cy="316992"/>
              </a:xfrm>
              <a:prstGeom prst="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600" b="0" i="0" u="none" strike="noStrike" cap="none" normalizeH="0" baseline="0" noProof="0">
                    <a:ln>
                      <a:noFill/>
                    </a:ln>
                    <a:solidFill>
                      <a:srgbClr val="262626"/>
                    </a:solidFill>
                    <a:uLnTx/>
                    <a:uFillTx/>
                    <a:cs typeface="Arial" panose="020B0604020202020204" pitchFamily="34" charset="0"/>
                  </a:rPr>
                  <a:t>MAI</a:t>
                </a:r>
              </a:p>
            </p:txBody>
          </p:sp>
          <p:sp>
            <p:nvSpPr>
              <p:cNvPr id="64" name="Rectangle 63"/>
              <p:cNvSpPr/>
              <p:nvPr/>
            </p:nvSpPr>
            <p:spPr bwMode="auto">
              <a:xfrm>
                <a:off x="3707238" y="3320519"/>
                <a:ext cx="1158240" cy="316992"/>
              </a:xfrm>
              <a:prstGeom prst="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600" b="0" i="0" u="none" strike="noStrike" cap="none" normalizeH="0" baseline="0" noProof="0">
                    <a:ln>
                      <a:noFill/>
                    </a:ln>
                    <a:solidFill>
                      <a:srgbClr val="262626"/>
                    </a:solidFill>
                    <a:uLnTx/>
                    <a:uFillTx/>
                    <a:cs typeface="Arial" panose="020B0604020202020204" pitchFamily="34" charset="0"/>
                  </a:rPr>
                  <a:t>MAI</a:t>
                </a:r>
              </a:p>
            </p:txBody>
          </p:sp>
          <p:sp>
            <p:nvSpPr>
              <p:cNvPr id="65" name="Rectangle 64"/>
              <p:cNvSpPr/>
              <p:nvPr/>
            </p:nvSpPr>
            <p:spPr bwMode="auto">
              <a:xfrm>
                <a:off x="6810102" y="3320519"/>
                <a:ext cx="1158240" cy="316992"/>
              </a:xfrm>
              <a:prstGeom prst="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600" b="0" i="0" u="none" strike="noStrike" cap="none" normalizeH="0" baseline="0" noProof="0">
                    <a:ln>
                      <a:noFill/>
                    </a:ln>
                    <a:solidFill>
                      <a:srgbClr val="262626"/>
                    </a:solidFill>
                    <a:uLnTx/>
                    <a:uFillTx/>
                    <a:cs typeface="Arial" panose="020B0604020202020204" pitchFamily="34" charset="0"/>
                  </a:rPr>
                  <a:t>MAI</a:t>
                </a:r>
              </a:p>
            </p:txBody>
          </p:sp>
          <p:sp>
            <p:nvSpPr>
              <p:cNvPr id="66" name="Rounded Rectangle 38"/>
              <p:cNvSpPr/>
              <p:nvPr/>
            </p:nvSpPr>
            <p:spPr>
              <a:xfrm>
                <a:off x="6710536" y="4400889"/>
                <a:ext cx="2054069" cy="2291350"/>
              </a:xfrm>
              <a:prstGeom prst="roundRect">
                <a:avLst>
                  <a:gd name="adj" fmla="val 8692"/>
                </a:avLst>
              </a:prstGeom>
              <a:solidFill>
                <a:srgbClr val="00A1E0">
                  <a:lumMod val="60000"/>
                  <a:lumOff val="40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108379" tIns="108379" rIns="108379" bIns="108379" numCol="1" spcCol="1270" anchor="t" anchorCtr="0">
                <a:noAutofit/>
              </a:bodyPr>
              <a:lstStyle/>
              <a:p>
                <a:pPr marL="0" marR="0" lvl="0" indent="0" defTabSz="755650" eaLnBrk="1" fontAlgn="auto" latinLnBrk="0" hangingPunct="1">
                  <a:lnSpc>
                    <a:spcPct val="90000"/>
                  </a:lnSpc>
                  <a:spcBef>
                    <a:spcPct val="0"/>
                  </a:spcBef>
                  <a:spcAft>
                    <a:spcPct val="35000"/>
                  </a:spcAft>
                  <a:buClrTx/>
                  <a:buSzTx/>
                  <a:buFontTx/>
                  <a:buNone/>
                  <a:tabLst/>
                  <a:defRPr/>
                </a:pPr>
                <a:r>
                  <a:rPr kumimoji="0" lang="fr-FR" sz="2400" b="1" i="0" u="none" strike="noStrike" cap="none" normalizeH="0" baseline="0" noProof="0">
                    <a:ln>
                      <a:noFill/>
                    </a:ln>
                    <a:solidFill>
                      <a:srgbClr val="19325C"/>
                    </a:solidFill>
                    <a:uLnTx/>
                    <a:uFillTx/>
                    <a:latin typeface="Salesforce Sans"/>
                    <a:ea typeface="+mn-ea"/>
                    <a:cs typeface="+mn-cs"/>
                  </a:rPr>
                  <a:t>TxCh EUR mis à jour</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a:ln>
                      <a:noFill/>
                    </a:ln>
                    <a:solidFill>
                      <a:srgbClr val="19325C"/>
                    </a:solidFill>
                    <a:uLnTx/>
                    <a:uFillTx/>
                    <a:latin typeface="Salesforce Sans"/>
                    <a:ea typeface="+mn-ea"/>
                    <a:cs typeface="+mn-cs"/>
                  </a:rPr>
                  <a:t>TxCh 0,6859</a:t>
                </a:r>
              </a:p>
            </p:txBody>
          </p:sp>
          <p:sp>
            <p:nvSpPr>
              <p:cNvPr id="67" name="Freeform 431"/>
              <p:cNvSpPr>
                <a:spLocks noChangeArrowheads="1"/>
              </p:cNvSpPr>
              <p:nvPr/>
            </p:nvSpPr>
            <p:spPr bwMode="auto">
              <a:xfrm>
                <a:off x="8314843" y="6187316"/>
                <a:ext cx="414338" cy="448628"/>
              </a:xfrm>
              <a:custGeom>
                <a:avLst/>
                <a:gdLst>
                  <a:gd name="T0" fmla="*/ 27218038 w 680"/>
                  <a:gd name="T1" fmla="*/ 83584654 h 729"/>
                  <a:gd name="T2" fmla="*/ 10841178 w 680"/>
                  <a:gd name="T3" fmla="*/ 76716106 h 729"/>
                  <a:gd name="T4" fmla="*/ 2422052 w 680"/>
                  <a:gd name="T5" fmla="*/ 67286810 h 729"/>
                  <a:gd name="T6" fmla="*/ 115433 w 680"/>
                  <a:gd name="T7" fmla="*/ 59952610 h 729"/>
                  <a:gd name="T8" fmla="*/ 345959 w 680"/>
                  <a:gd name="T9" fmla="*/ 52153099 h 729"/>
                  <a:gd name="T10" fmla="*/ 5651115 w 680"/>
                  <a:gd name="T11" fmla="*/ 40046129 h 729"/>
                  <a:gd name="T12" fmla="*/ 15108457 w 680"/>
                  <a:gd name="T13" fmla="*/ 29918013 h 729"/>
                  <a:gd name="T14" fmla="*/ 26987173 w 680"/>
                  <a:gd name="T15" fmla="*/ 22118502 h 729"/>
                  <a:gd name="T16" fmla="*/ 17299644 w 680"/>
                  <a:gd name="T17" fmla="*/ 7450443 h 729"/>
                  <a:gd name="T18" fmla="*/ 16953685 w 680"/>
                  <a:gd name="T19" fmla="*/ 4889353 h 729"/>
                  <a:gd name="T20" fmla="*/ 18683480 w 680"/>
                  <a:gd name="T21" fmla="*/ 2910158 h 729"/>
                  <a:gd name="T22" fmla="*/ 39097093 w 680"/>
                  <a:gd name="T23" fmla="*/ 0 h 729"/>
                  <a:gd name="T24" fmla="*/ 59395274 w 680"/>
                  <a:gd name="T25" fmla="*/ 2910158 h 729"/>
                  <a:gd name="T26" fmla="*/ 61355934 w 680"/>
                  <a:gd name="T27" fmla="*/ 4889353 h 729"/>
                  <a:gd name="T28" fmla="*/ 60779110 w 680"/>
                  <a:gd name="T29" fmla="*/ 7450443 h 729"/>
                  <a:gd name="T30" fmla="*/ 53167335 w 680"/>
                  <a:gd name="T31" fmla="*/ 23515460 h 729"/>
                  <a:gd name="T32" fmla="*/ 64930957 w 680"/>
                  <a:gd name="T33" fmla="*/ 31547797 h 729"/>
                  <a:gd name="T34" fmla="*/ 73926907 w 680"/>
                  <a:gd name="T35" fmla="*/ 42257809 h 729"/>
                  <a:gd name="T36" fmla="*/ 78194187 w 680"/>
                  <a:gd name="T37" fmla="*/ 54947015 h 729"/>
                  <a:gd name="T38" fmla="*/ 77848228 w 680"/>
                  <a:gd name="T39" fmla="*/ 61466152 h 729"/>
                  <a:gd name="T40" fmla="*/ 75080217 w 680"/>
                  <a:gd name="T41" fmla="*/ 68683768 h 729"/>
                  <a:gd name="T42" fmla="*/ 64584998 w 680"/>
                  <a:gd name="T43" fmla="*/ 78578717 h 729"/>
                  <a:gd name="T44" fmla="*/ 47170260 w 680"/>
                  <a:gd name="T45" fmla="*/ 84283133 h 729"/>
                  <a:gd name="T46" fmla="*/ 55243427 w 680"/>
                  <a:gd name="T47" fmla="*/ 57508104 h 729"/>
                  <a:gd name="T48" fmla="*/ 52705943 w 680"/>
                  <a:gd name="T49" fmla="*/ 52851578 h 729"/>
                  <a:gd name="T50" fmla="*/ 43364373 w 680"/>
                  <a:gd name="T51" fmla="*/ 49475425 h 729"/>
                  <a:gd name="T52" fmla="*/ 35637165 w 680"/>
                  <a:gd name="T53" fmla="*/ 47729398 h 729"/>
                  <a:gd name="T54" fmla="*/ 34599287 w 680"/>
                  <a:gd name="T55" fmla="*/ 45633961 h 729"/>
                  <a:gd name="T56" fmla="*/ 36559609 w 680"/>
                  <a:gd name="T57" fmla="*/ 43305698 h 729"/>
                  <a:gd name="T58" fmla="*/ 41634239 w 680"/>
                  <a:gd name="T59" fmla="*/ 42956288 h 729"/>
                  <a:gd name="T60" fmla="*/ 47516219 w 680"/>
                  <a:gd name="T61" fmla="*/ 43771351 h 729"/>
                  <a:gd name="T62" fmla="*/ 52014025 w 680"/>
                  <a:gd name="T63" fmla="*/ 40860851 h 729"/>
                  <a:gd name="T64" fmla="*/ 51668066 w 680"/>
                  <a:gd name="T65" fmla="*/ 38998240 h 729"/>
                  <a:gd name="T66" fmla="*/ 43825426 w 680"/>
                  <a:gd name="T67" fmla="*/ 37252213 h 729"/>
                  <a:gd name="T68" fmla="*/ 43018414 w 680"/>
                  <a:gd name="T69" fmla="*/ 31780624 h 729"/>
                  <a:gd name="T70" fmla="*/ 37251866 w 680"/>
                  <a:gd name="T71" fmla="*/ 31431555 h 729"/>
                  <a:gd name="T72" fmla="*/ 35291206 w 680"/>
                  <a:gd name="T73" fmla="*/ 37252213 h 729"/>
                  <a:gd name="T74" fmla="*/ 26641214 w 680"/>
                  <a:gd name="T75" fmla="*/ 39813303 h 729"/>
                  <a:gd name="T76" fmla="*/ 23642677 w 680"/>
                  <a:gd name="T77" fmla="*/ 44120419 h 729"/>
                  <a:gd name="T78" fmla="*/ 23642677 w 680"/>
                  <a:gd name="T79" fmla="*/ 48078467 h 729"/>
                  <a:gd name="T80" fmla="*/ 26526120 w 680"/>
                  <a:gd name="T81" fmla="*/ 51803688 h 729"/>
                  <a:gd name="T82" fmla="*/ 37366960 w 680"/>
                  <a:gd name="T83" fmla="*/ 55412667 h 729"/>
                  <a:gd name="T84" fmla="*/ 43133508 w 680"/>
                  <a:gd name="T85" fmla="*/ 57158694 h 729"/>
                  <a:gd name="T86" fmla="*/ 43825426 w 680"/>
                  <a:gd name="T87" fmla="*/ 59719784 h 729"/>
                  <a:gd name="T88" fmla="*/ 40250403 w 680"/>
                  <a:gd name="T89" fmla="*/ 62164631 h 729"/>
                  <a:gd name="T90" fmla="*/ 32407762 w 680"/>
                  <a:gd name="T91" fmla="*/ 61931805 h 729"/>
                  <a:gd name="T92" fmla="*/ 25603337 w 680"/>
                  <a:gd name="T93" fmla="*/ 60767673 h 729"/>
                  <a:gd name="T94" fmla="*/ 22720233 w 680"/>
                  <a:gd name="T95" fmla="*/ 63794415 h 729"/>
                  <a:gd name="T96" fmla="*/ 23066192 w 680"/>
                  <a:gd name="T97" fmla="*/ 65773268 h 729"/>
                  <a:gd name="T98" fmla="*/ 31369885 w 680"/>
                  <a:gd name="T99" fmla="*/ 67635879 h 729"/>
                  <a:gd name="T100" fmla="*/ 34483855 w 680"/>
                  <a:gd name="T101" fmla="*/ 72292406 h 729"/>
                  <a:gd name="T102" fmla="*/ 39558485 w 680"/>
                  <a:gd name="T103" fmla="*/ 73456537 h 729"/>
                  <a:gd name="T104" fmla="*/ 42672116 w 680"/>
                  <a:gd name="T105" fmla="*/ 71593927 h 729"/>
                  <a:gd name="T106" fmla="*/ 50630189 w 680"/>
                  <a:gd name="T107" fmla="*/ 65889852 h 729"/>
                  <a:gd name="T108" fmla="*/ 54666603 w 680"/>
                  <a:gd name="T109" fmla="*/ 62164631 h 72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80" h="729">
                    <a:moveTo>
                      <a:pt x="339" y="728"/>
                    </a:moveTo>
                    <a:lnTo>
                      <a:pt x="339" y="728"/>
                    </a:lnTo>
                    <a:lnTo>
                      <a:pt x="303" y="727"/>
                    </a:lnTo>
                    <a:lnTo>
                      <a:pt x="270" y="724"/>
                    </a:lnTo>
                    <a:lnTo>
                      <a:pt x="236" y="718"/>
                    </a:lnTo>
                    <a:lnTo>
                      <a:pt x="205" y="711"/>
                    </a:lnTo>
                    <a:lnTo>
                      <a:pt x="174" y="700"/>
                    </a:lnTo>
                    <a:lnTo>
                      <a:pt x="144" y="688"/>
                    </a:lnTo>
                    <a:lnTo>
                      <a:pt x="118" y="675"/>
                    </a:lnTo>
                    <a:lnTo>
                      <a:pt x="94" y="659"/>
                    </a:lnTo>
                    <a:lnTo>
                      <a:pt x="72" y="641"/>
                    </a:lnTo>
                    <a:lnTo>
                      <a:pt x="51" y="622"/>
                    </a:lnTo>
                    <a:lnTo>
                      <a:pt x="35" y="601"/>
                    </a:lnTo>
                    <a:lnTo>
                      <a:pt x="28" y="590"/>
                    </a:lnTo>
                    <a:lnTo>
                      <a:pt x="21" y="578"/>
                    </a:lnTo>
                    <a:lnTo>
                      <a:pt x="16" y="566"/>
                    </a:lnTo>
                    <a:lnTo>
                      <a:pt x="10" y="554"/>
                    </a:lnTo>
                    <a:lnTo>
                      <a:pt x="7" y="541"/>
                    </a:lnTo>
                    <a:lnTo>
                      <a:pt x="3" y="528"/>
                    </a:lnTo>
                    <a:lnTo>
                      <a:pt x="1" y="515"/>
                    </a:lnTo>
                    <a:lnTo>
                      <a:pt x="0" y="500"/>
                    </a:lnTo>
                    <a:lnTo>
                      <a:pt x="0" y="487"/>
                    </a:lnTo>
                    <a:lnTo>
                      <a:pt x="0" y="472"/>
                    </a:lnTo>
                    <a:lnTo>
                      <a:pt x="3" y="448"/>
                    </a:lnTo>
                    <a:lnTo>
                      <a:pt x="9" y="426"/>
                    </a:lnTo>
                    <a:lnTo>
                      <a:pt x="16" y="404"/>
                    </a:lnTo>
                    <a:lnTo>
                      <a:pt x="25" y="383"/>
                    </a:lnTo>
                    <a:lnTo>
                      <a:pt x="37" y="363"/>
                    </a:lnTo>
                    <a:lnTo>
                      <a:pt x="49" y="344"/>
                    </a:lnTo>
                    <a:lnTo>
                      <a:pt x="63" y="325"/>
                    </a:lnTo>
                    <a:lnTo>
                      <a:pt x="78" y="305"/>
                    </a:lnTo>
                    <a:lnTo>
                      <a:pt x="94" y="289"/>
                    </a:lnTo>
                    <a:lnTo>
                      <a:pt x="113" y="271"/>
                    </a:lnTo>
                    <a:lnTo>
                      <a:pt x="131" y="257"/>
                    </a:lnTo>
                    <a:lnTo>
                      <a:pt x="150" y="242"/>
                    </a:lnTo>
                    <a:lnTo>
                      <a:pt x="171" y="227"/>
                    </a:lnTo>
                    <a:lnTo>
                      <a:pt x="191" y="214"/>
                    </a:lnTo>
                    <a:lnTo>
                      <a:pt x="212" y="202"/>
                    </a:lnTo>
                    <a:lnTo>
                      <a:pt x="234" y="190"/>
                    </a:lnTo>
                    <a:lnTo>
                      <a:pt x="191" y="124"/>
                    </a:lnTo>
                    <a:lnTo>
                      <a:pt x="171" y="93"/>
                    </a:lnTo>
                    <a:lnTo>
                      <a:pt x="150" y="64"/>
                    </a:lnTo>
                    <a:lnTo>
                      <a:pt x="147" y="59"/>
                    </a:lnTo>
                    <a:lnTo>
                      <a:pt x="146" y="53"/>
                    </a:lnTo>
                    <a:lnTo>
                      <a:pt x="146" y="48"/>
                    </a:lnTo>
                    <a:lnTo>
                      <a:pt x="147" y="42"/>
                    </a:lnTo>
                    <a:lnTo>
                      <a:pt x="149" y="36"/>
                    </a:lnTo>
                    <a:lnTo>
                      <a:pt x="153" y="31"/>
                    </a:lnTo>
                    <a:lnTo>
                      <a:pt x="158" y="28"/>
                    </a:lnTo>
                    <a:lnTo>
                      <a:pt x="162" y="25"/>
                    </a:lnTo>
                    <a:lnTo>
                      <a:pt x="206" y="15"/>
                    </a:lnTo>
                    <a:lnTo>
                      <a:pt x="250" y="8"/>
                    </a:lnTo>
                    <a:lnTo>
                      <a:pt x="294" y="2"/>
                    </a:lnTo>
                    <a:lnTo>
                      <a:pt x="339" y="0"/>
                    </a:lnTo>
                    <a:lnTo>
                      <a:pt x="384" y="2"/>
                    </a:lnTo>
                    <a:lnTo>
                      <a:pt x="429" y="8"/>
                    </a:lnTo>
                    <a:lnTo>
                      <a:pt x="473" y="15"/>
                    </a:lnTo>
                    <a:lnTo>
                      <a:pt x="515" y="25"/>
                    </a:lnTo>
                    <a:lnTo>
                      <a:pt x="521" y="28"/>
                    </a:lnTo>
                    <a:lnTo>
                      <a:pt x="526" y="31"/>
                    </a:lnTo>
                    <a:lnTo>
                      <a:pt x="529" y="36"/>
                    </a:lnTo>
                    <a:lnTo>
                      <a:pt x="532" y="42"/>
                    </a:lnTo>
                    <a:lnTo>
                      <a:pt x="533" y="48"/>
                    </a:lnTo>
                    <a:lnTo>
                      <a:pt x="533" y="53"/>
                    </a:lnTo>
                    <a:lnTo>
                      <a:pt x="530" y="59"/>
                    </a:lnTo>
                    <a:lnTo>
                      <a:pt x="527" y="64"/>
                    </a:lnTo>
                    <a:lnTo>
                      <a:pt x="485" y="124"/>
                    </a:lnTo>
                    <a:lnTo>
                      <a:pt x="461" y="157"/>
                    </a:lnTo>
                    <a:lnTo>
                      <a:pt x="440" y="190"/>
                    </a:lnTo>
                    <a:lnTo>
                      <a:pt x="461" y="202"/>
                    </a:lnTo>
                    <a:lnTo>
                      <a:pt x="482" y="214"/>
                    </a:lnTo>
                    <a:lnTo>
                      <a:pt x="504" y="227"/>
                    </a:lnTo>
                    <a:lnTo>
                      <a:pt x="523" y="242"/>
                    </a:lnTo>
                    <a:lnTo>
                      <a:pt x="544" y="257"/>
                    </a:lnTo>
                    <a:lnTo>
                      <a:pt x="563" y="271"/>
                    </a:lnTo>
                    <a:lnTo>
                      <a:pt x="580" y="289"/>
                    </a:lnTo>
                    <a:lnTo>
                      <a:pt x="598" y="305"/>
                    </a:lnTo>
                    <a:lnTo>
                      <a:pt x="614" y="325"/>
                    </a:lnTo>
                    <a:lnTo>
                      <a:pt x="628" y="344"/>
                    </a:lnTo>
                    <a:lnTo>
                      <a:pt x="641" y="363"/>
                    </a:lnTo>
                    <a:lnTo>
                      <a:pt x="653" y="383"/>
                    </a:lnTo>
                    <a:lnTo>
                      <a:pt x="661" y="404"/>
                    </a:lnTo>
                    <a:lnTo>
                      <a:pt x="669" y="426"/>
                    </a:lnTo>
                    <a:lnTo>
                      <a:pt x="675" y="448"/>
                    </a:lnTo>
                    <a:lnTo>
                      <a:pt x="678" y="472"/>
                    </a:lnTo>
                    <a:lnTo>
                      <a:pt x="679" y="487"/>
                    </a:lnTo>
                    <a:lnTo>
                      <a:pt x="678" y="500"/>
                    </a:lnTo>
                    <a:lnTo>
                      <a:pt x="676" y="515"/>
                    </a:lnTo>
                    <a:lnTo>
                      <a:pt x="675" y="528"/>
                    </a:lnTo>
                    <a:lnTo>
                      <a:pt x="672" y="541"/>
                    </a:lnTo>
                    <a:lnTo>
                      <a:pt x="667" y="554"/>
                    </a:lnTo>
                    <a:lnTo>
                      <a:pt x="663" y="566"/>
                    </a:lnTo>
                    <a:lnTo>
                      <a:pt x="657" y="578"/>
                    </a:lnTo>
                    <a:lnTo>
                      <a:pt x="651" y="590"/>
                    </a:lnTo>
                    <a:lnTo>
                      <a:pt x="644" y="601"/>
                    </a:lnTo>
                    <a:lnTo>
                      <a:pt x="626" y="622"/>
                    </a:lnTo>
                    <a:lnTo>
                      <a:pt x="607" y="641"/>
                    </a:lnTo>
                    <a:lnTo>
                      <a:pt x="585" y="659"/>
                    </a:lnTo>
                    <a:lnTo>
                      <a:pt x="560" y="675"/>
                    </a:lnTo>
                    <a:lnTo>
                      <a:pt x="533" y="688"/>
                    </a:lnTo>
                    <a:lnTo>
                      <a:pt x="504" y="700"/>
                    </a:lnTo>
                    <a:lnTo>
                      <a:pt x="474" y="711"/>
                    </a:lnTo>
                    <a:lnTo>
                      <a:pt x="442" y="718"/>
                    </a:lnTo>
                    <a:lnTo>
                      <a:pt x="409" y="724"/>
                    </a:lnTo>
                    <a:lnTo>
                      <a:pt x="374" y="727"/>
                    </a:lnTo>
                    <a:lnTo>
                      <a:pt x="339" y="728"/>
                    </a:lnTo>
                    <a:close/>
                    <a:moveTo>
                      <a:pt x="480" y="504"/>
                    </a:moveTo>
                    <a:lnTo>
                      <a:pt x="480" y="504"/>
                    </a:lnTo>
                    <a:lnTo>
                      <a:pt x="479" y="494"/>
                    </a:lnTo>
                    <a:lnTo>
                      <a:pt x="477" y="484"/>
                    </a:lnTo>
                    <a:lnTo>
                      <a:pt x="474" y="475"/>
                    </a:lnTo>
                    <a:lnTo>
                      <a:pt x="470" y="467"/>
                    </a:lnTo>
                    <a:lnTo>
                      <a:pt x="464" y="460"/>
                    </a:lnTo>
                    <a:lnTo>
                      <a:pt x="457" y="454"/>
                    </a:lnTo>
                    <a:lnTo>
                      <a:pt x="449" y="450"/>
                    </a:lnTo>
                    <a:lnTo>
                      <a:pt x="440" y="444"/>
                    </a:lnTo>
                    <a:lnTo>
                      <a:pt x="421" y="436"/>
                    </a:lnTo>
                    <a:lnTo>
                      <a:pt x="399" y="429"/>
                    </a:lnTo>
                    <a:lnTo>
                      <a:pt x="376" y="425"/>
                    </a:lnTo>
                    <a:lnTo>
                      <a:pt x="351" y="420"/>
                    </a:lnTo>
                    <a:lnTo>
                      <a:pt x="324" y="414"/>
                    </a:lnTo>
                    <a:lnTo>
                      <a:pt x="317" y="411"/>
                    </a:lnTo>
                    <a:lnTo>
                      <a:pt x="309" y="410"/>
                    </a:lnTo>
                    <a:lnTo>
                      <a:pt x="305" y="406"/>
                    </a:lnTo>
                    <a:lnTo>
                      <a:pt x="302" y="403"/>
                    </a:lnTo>
                    <a:lnTo>
                      <a:pt x="300" y="398"/>
                    </a:lnTo>
                    <a:lnTo>
                      <a:pt x="300" y="392"/>
                    </a:lnTo>
                    <a:lnTo>
                      <a:pt x="300" y="386"/>
                    </a:lnTo>
                    <a:lnTo>
                      <a:pt x="303" y="382"/>
                    </a:lnTo>
                    <a:lnTo>
                      <a:pt x="306" y="377"/>
                    </a:lnTo>
                    <a:lnTo>
                      <a:pt x="311" y="375"/>
                    </a:lnTo>
                    <a:lnTo>
                      <a:pt x="317" y="372"/>
                    </a:lnTo>
                    <a:lnTo>
                      <a:pt x="326" y="370"/>
                    </a:lnTo>
                    <a:lnTo>
                      <a:pt x="334" y="369"/>
                    </a:lnTo>
                    <a:lnTo>
                      <a:pt x="345" y="369"/>
                    </a:lnTo>
                    <a:lnTo>
                      <a:pt x="361" y="369"/>
                    </a:lnTo>
                    <a:lnTo>
                      <a:pt x="376" y="370"/>
                    </a:lnTo>
                    <a:lnTo>
                      <a:pt x="389" y="372"/>
                    </a:lnTo>
                    <a:lnTo>
                      <a:pt x="402" y="375"/>
                    </a:lnTo>
                    <a:lnTo>
                      <a:pt x="412" y="376"/>
                    </a:lnTo>
                    <a:lnTo>
                      <a:pt x="423" y="375"/>
                    </a:lnTo>
                    <a:lnTo>
                      <a:pt x="432" y="372"/>
                    </a:lnTo>
                    <a:lnTo>
                      <a:pt x="439" y="367"/>
                    </a:lnTo>
                    <a:lnTo>
                      <a:pt x="451" y="351"/>
                    </a:lnTo>
                    <a:lnTo>
                      <a:pt x="454" y="348"/>
                    </a:lnTo>
                    <a:lnTo>
                      <a:pt x="454" y="345"/>
                    </a:lnTo>
                    <a:lnTo>
                      <a:pt x="454" y="342"/>
                    </a:lnTo>
                    <a:lnTo>
                      <a:pt x="452" y="339"/>
                    </a:lnTo>
                    <a:lnTo>
                      <a:pt x="448" y="335"/>
                    </a:lnTo>
                    <a:lnTo>
                      <a:pt x="440" y="330"/>
                    </a:lnTo>
                    <a:lnTo>
                      <a:pt x="426" y="327"/>
                    </a:lnTo>
                    <a:lnTo>
                      <a:pt x="412" y="325"/>
                    </a:lnTo>
                    <a:lnTo>
                      <a:pt x="380" y="320"/>
                    </a:lnTo>
                    <a:lnTo>
                      <a:pt x="380" y="285"/>
                    </a:lnTo>
                    <a:lnTo>
                      <a:pt x="380" y="282"/>
                    </a:lnTo>
                    <a:lnTo>
                      <a:pt x="379" y="279"/>
                    </a:lnTo>
                    <a:lnTo>
                      <a:pt x="373" y="273"/>
                    </a:lnTo>
                    <a:lnTo>
                      <a:pt x="364" y="270"/>
                    </a:lnTo>
                    <a:lnTo>
                      <a:pt x="353" y="269"/>
                    </a:lnTo>
                    <a:lnTo>
                      <a:pt x="333" y="269"/>
                    </a:lnTo>
                    <a:lnTo>
                      <a:pt x="323" y="270"/>
                    </a:lnTo>
                    <a:lnTo>
                      <a:pt x="314" y="273"/>
                    </a:lnTo>
                    <a:lnTo>
                      <a:pt x="308" y="279"/>
                    </a:lnTo>
                    <a:lnTo>
                      <a:pt x="306" y="282"/>
                    </a:lnTo>
                    <a:lnTo>
                      <a:pt x="306" y="285"/>
                    </a:lnTo>
                    <a:lnTo>
                      <a:pt x="306" y="320"/>
                    </a:lnTo>
                    <a:lnTo>
                      <a:pt x="284" y="323"/>
                    </a:lnTo>
                    <a:lnTo>
                      <a:pt x="264" y="329"/>
                    </a:lnTo>
                    <a:lnTo>
                      <a:pt x="246" y="335"/>
                    </a:lnTo>
                    <a:lnTo>
                      <a:pt x="231" y="342"/>
                    </a:lnTo>
                    <a:lnTo>
                      <a:pt x="219" y="352"/>
                    </a:lnTo>
                    <a:lnTo>
                      <a:pt x="213" y="358"/>
                    </a:lnTo>
                    <a:lnTo>
                      <a:pt x="211" y="364"/>
                    </a:lnTo>
                    <a:lnTo>
                      <a:pt x="208" y="372"/>
                    </a:lnTo>
                    <a:lnTo>
                      <a:pt x="205" y="379"/>
                    </a:lnTo>
                    <a:lnTo>
                      <a:pt x="203" y="386"/>
                    </a:lnTo>
                    <a:lnTo>
                      <a:pt x="203" y="395"/>
                    </a:lnTo>
                    <a:lnTo>
                      <a:pt x="203" y="404"/>
                    </a:lnTo>
                    <a:lnTo>
                      <a:pt x="205" y="413"/>
                    </a:lnTo>
                    <a:lnTo>
                      <a:pt x="208" y="420"/>
                    </a:lnTo>
                    <a:lnTo>
                      <a:pt x="212" y="428"/>
                    </a:lnTo>
                    <a:lnTo>
                      <a:pt x="216" y="435"/>
                    </a:lnTo>
                    <a:lnTo>
                      <a:pt x="222" y="441"/>
                    </a:lnTo>
                    <a:lnTo>
                      <a:pt x="230" y="445"/>
                    </a:lnTo>
                    <a:lnTo>
                      <a:pt x="237" y="451"/>
                    </a:lnTo>
                    <a:lnTo>
                      <a:pt x="255" y="458"/>
                    </a:lnTo>
                    <a:lnTo>
                      <a:pt x="275" y="466"/>
                    </a:lnTo>
                    <a:lnTo>
                      <a:pt x="299" y="470"/>
                    </a:lnTo>
                    <a:lnTo>
                      <a:pt x="324" y="476"/>
                    </a:lnTo>
                    <a:lnTo>
                      <a:pt x="351" y="481"/>
                    </a:lnTo>
                    <a:lnTo>
                      <a:pt x="361" y="484"/>
                    </a:lnTo>
                    <a:lnTo>
                      <a:pt x="368" y="487"/>
                    </a:lnTo>
                    <a:lnTo>
                      <a:pt x="374" y="491"/>
                    </a:lnTo>
                    <a:lnTo>
                      <a:pt x="377" y="495"/>
                    </a:lnTo>
                    <a:lnTo>
                      <a:pt x="380" y="500"/>
                    </a:lnTo>
                    <a:lnTo>
                      <a:pt x="380" y="507"/>
                    </a:lnTo>
                    <a:lnTo>
                      <a:pt x="380" y="513"/>
                    </a:lnTo>
                    <a:lnTo>
                      <a:pt x="377" y="519"/>
                    </a:lnTo>
                    <a:lnTo>
                      <a:pt x="373" y="523"/>
                    </a:lnTo>
                    <a:lnTo>
                      <a:pt x="367" y="528"/>
                    </a:lnTo>
                    <a:lnTo>
                      <a:pt x="359" y="531"/>
                    </a:lnTo>
                    <a:lnTo>
                      <a:pt x="349" y="534"/>
                    </a:lnTo>
                    <a:lnTo>
                      <a:pt x="337" y="535"/>
                    </a:lnTo>
                    <a:lnTo>
                      <a:pt x="323" y="535"/>
                    </a:lnTo>
                    <a:lnTo>
                      <a:pt x="302" y="534"/>
                    </a:lnTo>
                    <a:lnTo>
                      <a:pt x="281" y="532"/>
                    </a:lnTo>
                    <a:lnTo>
                      <a:pt x="262" y="528"/>
                    </a:lnTo>
                    <a:lnTo>
                      <a:pt x="243" y="523"/>
                    </a:lnTo>
                    <a:lnTo>
                      <a:pt x="233" y="520"/>
                    </a:lnTo>
                    <a:lnTo>
                      <a:pt x="222" y="522"/>
                    </a:lnTo>
                    <a:lnTo>
                      <a:pt x="215" y="525"/>
                    </a:lnTo>
                    <a:lnTo>
                      <a:pt x="211" y="528"/>
                    </a:lnTo>
                    <a:lnTo>
                      <a:pt x="209" y="531"/>
                    </a:lnTo>
                    <a:lnTo>
                      <a:pt x="197" y="548"/>
                    </a:lnTo>
                    <a:lnTo>
                      <a:pt x="194" y="551"/>
                    </a:lnTo>
                    <a:lnTo>
                      <a:pt x="194" y="554"/>
                    </a:lnTo>
                    <a:lnTo>
                      <a:pt x="194" y="557"/>
                    </a:lnTo>
                    <a:lnTo>
                      <a:pt x="196" y="560"/>
                    </a:lnTo>
                    <a:lnTo>
                      <a:pt x="200" y="565"/>
                    </a:lnTo>
                    <a:lnTo>
                      <a:pt x="209" y="569"/>
                    </a:lnTo>
                    <a:lnTo>
                      <a:pt x="228" y="573"/>
                    </a:lnTo>
                    <a:lnTo>
                      <a:pt x="249" y="578"/>
                    </a:lnTo>
                    <a:lnTo>
                      <a:pt x="272" y="581"/>
                    </a:lnTo>
                    <a:lnTo>
                      <a:pt x="296" y="584"/>
                    </a:lnTo>
                    <a:lnTo>
                      <a:pt x="296" y="615"/>
                    </a:lnTo>
                    <a:lnTo>
                      <a:pt x="297" y="618"/>
                    </a:lnTo>
                    <a:lnTo>
                      <a:pt x="299" y="621"/>
                    </a:lnTo>
                    <a:lnTo>
                      <a:pt x="305" y="627"/>
                    </a:lnTo>
                    <a:lnTo>
                      <a:pt x="312" y="630"/>
                    </a:lnTo>
                    <a:lnTo>
                      <a:pt x="323" y="631"/>
                    </a:lnTo>
                    <a:lnTo>
                      <a:pt x="343" y="631"/>
                    </a:lnTo>
                    <a:lnTo>
                      <a:pt x="353" y="630"/>
                    </a:lnTo>
                    <a:lnTo>
                      <a:pt x="362" y="627"/>
                    </a:lnTo>
                    <a:lnTo>
                      <a:pt x="367" y="621"/>
                    </a:lnTo>
                    <a:lnTo>
                      <a:pt x="368" y="618"/>
                    </a:lnTo>
                    <a:lnTo>
                      <a:pt x="370" y="615"/>
                    </a:lnTo>
                    <a:lnTo>
                      <a:pt x="370" y="584"/>
                    </a:lnTo>
                    <a:lnTo>
                      <a:pt x="396" y="579"/>
                    </a:lnTo>
                    <a:lnTo>
                      <a:pt x="420" y="573"/>
                    </a:lnTo>
                    <a:lnTo>
                      <a:pt x="439" y="566"/>
                    </a:lnTo>
                    <a:lnTo>
                      <a:pt x="454" y="557"/>
                    </a:lnTo>
                    <a:lnTo>
                      <a:pt x="460" y="551"/>
                    </a:lnTo>
                    <a:lnTo>
                      <a:pt x="466" y="546"/>
                    </a:lnTo>
                    <a:lnTo>
                      <a:pt x="470" y="540"/>
                    </a:lnTo>
                    <a:lnTo>
                      <a:pt x="474" y="534"/>
                    </a:lnTo>
                    <a:lnTo>
                      <a:pt x="476" y="526"/>
                    </a:lnTo>
                    <a:lnTo>
                      <a:pt x="479" y="519"/>
                    </a:lnTo>
                    <a:lnTo>
                      <a:pt x="480" y="5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endParaRPr>
              </a:p>
            </p:txBody>
          </p:sp>
        </p:grpSp>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7545" y="6082974"/>
              <a:ext cx="534446" cy="534446"/>
            </a:xfrm>
            <a:prstGeom prst="roundRect">
              <a:avLst/>
            </a:prstGeom>
            <a:solidFill>
              <a:srgbClr val="FCB95B"/>
            </a:solidFill>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8572" y="6045826"/>
              <a:ext cx="534446" cy="534446"/>
            </a:xfrm>
            <a:prstGeom prst="roundRect">
              <a:avLst/>
            </a:prstGeom>
            <a:solidFill>
              <a:srgbClr val="FCB95B"/>
            </a:solidFill>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9006" y="4989349"/>
              <a:ext cx="534446" cy="534446"/>
            </a:xfrm>
            <a:prstGeom prst="roundRect">
              <a:avLst/>
            </a:prstGeom>
            <a:solidFill>
              <a:srgbClr val="FCB95B"/>
            </a:solidFill>
          </p:spPr>
        </p:pic>
      </p:grpSp>
    </p:spTree>
    <p:extLst>
      <p:ext uri="{BB962C8B-B14F-4D97-AF65-F5344CB8AC3E}">
        <p14:creationId xmlns:p14="http://schemas.microsoft.com/office/powerpoint/2010/main" val="36274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59</a:t>
            </a:fld>
            <a:endParaRPr lang="en-US" smtClean="0"/>
          </a:p>
        </p:txBody>
      </p:sp>
      <p:sp>
        <p:nvSpPr>
          <p:cNvPr id="3" name="Text Placeholder 2"/>
          <p:cNvSpPr>
            <a:spLocks noGrp="1"/>
          </p:cNvSpPr>
          <p:nvPr>
            <p:ph type="body" sz="quarter" idx="11"/>
          </p:nvPr>
        </p:nvSpPr>
        <p:spPr/>
        <p:txBody>
          <a:bodyPr/>
          <a:lstStyle/>
          <a:p>
            <a:r>
              <a:rPr lang="fr-FR" dirty="0" smtClean="0"/>
              <a:t>Qu'est-ce-que </a:t>
            </a:r>
            <a:r>
              <a:rPr lang="fr-FR" dirty="0"/>
              <a:t>la gestion avancée des devises ?</a:t>
            </a:r>
          </a:p>
        </p:txBody>
      </p:sp>
      <p:sp>
        <p:nvSpPr>
          <p:cNvPr id="4" name="Text Placeholder 3"/>
          <p:cNvSpPr>
            <a:spLocks noGrp="1"/>
          </p:cNvSpPr>
          <p:nvPr>
            <p:ph type="body" sz="quarter" idx="12"/>
          </p:nvPr>
        </p:nvSpPr>
        <p:spPr>
          <a:xfrm>
            <a:off x="455732" y="1078993"/>
            <a:ext cx="11597719" cy="1719072"/>
          </a:xfrm>
        </p:spPr>
        <p:txBody>
          <a:bodyPr/>
          <a:lstStyle/>
          <a:p>
            <a:pPr lvl="0">
              <a:lnSpc>
                <a:spcPct val="100000"/>
              </a:lnSpc>
            </a:pPr>
            <a:r>
              <a:rPr lang="fr-FR" dirty="0"/>
              <a:t>La gestion avancée des devises vous permet de « verrouiller » efficacement le montant converti des opportunités en fonction de leur date de clôture.</a:t>
            </a:r>
          </a:p>
          <a:p>
            <a:pPr lvl="2">
              <a:lnSpc>
                <a:spcPct val="100000"/>
              </a:lnSpc>
              <a:buFont typeface="Arial" panose="020B0604020202020204" pitchFamily="34" charset="0"/>
              <a:buChar char="•"/>
            </a:pPr>
            <a:r>
              <a:rPr lang="fr-FR" sz="2400" spc="-20" dirty="0"/>
              <a:t>Vous pouvez attribuer une date de début à tous les nouveaux taux de change.</a:t>
            </a:r>
          </a:p>
          <a:p>
            <a:pPr lvl="2">
              <a:lnSpc>
                <a:spcPct val="100000"/>
              </a:lnSpc>
              <a:buFont typeface="Arial" panose="020B0604020202020204" pitchFamily="34" charset="0"/>
              <a:buChar char="•"/>
            </a:pPr>
            <a:r>
              <a:rPr lang="fr-FR" sz="2400" dirty="0"/>
              <a:t>Les opportunités utilisent le taux qui correspond à la date de clôture. </a:t>
            </a:r>
          </a:p>
          <a:p>
            <a:pPr>
              <a:lnSpc>
                <a:spcPct val="100000"/>
              </a:lnSpc>
            </a:pPr>
            <a:endParaRPr lang="en-IN" dirty="0"/>
          </a:p>
        </p:txBody>
      </p:sp>
      <p:grpSp>
        <p:nvGrpSpPr>
          <p:cNvPr id="47" name="Group 46"/>
          <p:cNvGrpSpPr/>
          <p:nvPr/>
        </p:nvGrpSpPr>
        <p:grpSpPr>
          <a:xfrm>
            <a:off x="224531" y="2790475"/>
            <a:ext cx="11828921" cy="3469757"/>
            <a:chOff x="224531" y="3119659"/>
            <a:chExt cx="11828921" cy="3469757"/>
          </a:xfrm>
        </p:grpSpPr>
        <p:grpSp>
          <p:nvGrpSpPr>
            <p:cNvPr id="48" name="Group 47"/>
            <p:cNvGrpSpPr/>
            <p:nvPr/>
          </p:nvGrpSpPr>
          <p:grpSpPr>
            <a:xfrm>
              <a:off x="224531" y="3119659"/>
              <a:ext cx="11538391" cy="3445733"/>
              <a:chOff x="224531" y="3231625"/>
              <a:chExt cx="11538391" cy="3445733"/>
            </a:xfrm>
          </p:grpSpPr>
          <p:sp>
            <p:nvSpPr>
              <p:cNvPr id="52" name="Freeform 10"/>
              <p:cNvSpPr/>
              <p:nvPr/>
            </p:nvSpPr>
            <p:spPr>
              <a:xfrm>
                <a:off x="1872342" y="3585695"/>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a:ln>
                <a:noFill/>
              </a:ln>
              <a:effectLst>
                <a:outerShdw blurRad="40000" dist="20000" dir="5400000" rotWithShape="0">
                  <a:srgbClr val="000000">
                    <a:alpha val="38000"/>
                  </a:srgbClr>
                </a:outerShdw>
              </a:effectLst>
            </p:spPr>
            <p:txBody>
              <a:bodyPr spcFirstLastPara="0" vert="horz" wrap="square" lIns="0" tIns="71554" rIns="107331" bIns="71554"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alesforce Sans"/>
                  <a:ea typeface="+mn-ea"/>
                  <a:cs typeface="+mn-cs"/>
                </a:endParaRPr>
              </a:p>
            </p:txBody>
          </p:sp>
          <p:sp>
            <p:nvSpPr>
              <p:cNvPr id="53" name="Freeform 36"/>
              <p:cNvSpPr/>
              <p:nvPr/>
            </p:nvSpPr>
            <p:spPr>
              <a:xfrm>
                <a:off x="4953577" y="3585695"/>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a:ln>
                <a:noFill/>
              </a:ln>
              <a:effectLst>
                <a:outerShdw blurRad="40000" dist="20000" dir="5400000" rotWithShape="0">
                  <a:srgbClr val="000000">
                    <a:alpha val="38000"/>
                  </a:srgbClr>
                </a:outerShdw>
              </a:effectLst>
            </p:spPr>
            <p:txBody>
              <a:bodyPr spcFirstLastPara="0" vert="horz" wrap="square" lIns="0" tIns="71554" rIns="107331" bIns="71554"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alesforce Sans"/>
                  <a:ea typeface="+mn-ea"/>
                  <a:cs typeface="+mn-cs"/>
                </a:endParaRPr>
              </a:p>
            </p:txBody>
          </p:sp>
          <p:sp>
            <p:nvSpPr>
              <p:cNvPr id="54" name="Freeform 39"/>
              <p:cNvSpPr/>
              <p:nvPr/>
            </p:nvSpPr>
            <p:spPr>
              <a:xfrm>
                <a:off x="8034811" y="3585695"/>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rgbClr val="F1C300"/>
              </a:solidFill>
              <a:ln>
                <a:noFill/>
              </a:ln>
              <a:effectLst>
                <a:outerShdw blurRad="40000" dist="20000" dir="5400000" rotWithShape="0">
                  <a:srgbClr val="000000">
                    <a:alpha val="38000"/>
                  </a:srgbClr>
                </a:outerShdw>
              </a:effectLst>
            </p:spPr>
            <p:txBody>
              <a:bodyPr spcFirstLastPara="0" vert="horz" wrap="square" lIns="0" tIns="71554" rIns="107331" bIns="71554"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alesforce Sans"/>
                  <a:ea typeface="+mn-ea"/>
                  <a:cs typeface="+mn-cs"/>
                </a:endParaRPr>
              </a:p>
            </p:txBody>
          </p:sp>
          <p:sp>
            <p:nvSpPr>
              <p:cNvPr id="55" name="Rounded Rectangle 8"/>
              <p:cNvSpPr/>
              <p:nvPr/>
            </p:nvSpPr>
            <p:spPr>
              <a:xfrm>
                <a:off x="224531" y="3231625"/>
                <a:ext cx="1987444" cy="1987444"/>
              </a:xfrm>
              <a:prstGeom prst="roundRect">
                <a:avLst>
                  <a:gd name="adj" fmla="val 10000"/>
                </a:avLst>
              </a:prstGeom>
              <a:blipFill rotWithShape="0">
                <a:blip r:embed="rId3" cstate="print"/>
                <a:stretch>
                  <a:fillRect/>
                </a:stretch>
              </a:blip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sp>
            <p:nvSpPr>
              <p:cNvPr id="56" name="Rounded Rectangle 9"/>
              <p:cNvSpPr/>
              <p:nvPr/>
            </p:nvSpPr>
            <p:spPr>
              <a:xfrm>
                <a:off x="548068" y="4400888"/>
                <a:ext cx="2321488" cy="2276470"/>
              </a:xfrm>
              <a:prstGeom prst="roundRect">
                <a:avLst>
                  <a:gd name="adj" fmla="val 8079"/>
                </a:avLst>
              </a:prstGeom>
              <a:solidFill>
                <a:srgbClr val="00A1E0">
                  <a:lumMod val="60000"/>
                  <a:lumOff val="40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108379" tIns="108379" rIns="108379" bIns="108379" numCol="1" spcCol="1270" anchor="t" anchorCtr="0">
                <a:noAutofit/>
              </a:bodyPr>
              <a:lstStyle/>
              <a:p>
                <a:pPr marL="0" marR="0" lvl="0" indent="0" defTabSz="755650" eaLnBrk="1" fontAlgn="auto" latinLnBrk="0" hangingPunct="1">
                  <a:lnSpc>
                    <a:spcPct val="90000"/>
                  </a:lnSpc>
                  <a:spcBef>
                    <a:spcPct val="0"/>
                  </a:spcBef>
                  <a:spcAft>
                    <a:spcPct val="35000"/>
                  </a:spcAft>
                  <a:buClrTx/>
                  <a:buSzTx/>
                  <a:buFontTx/>
                  <a:buNone/>
                  <a:tabLst/>
                  <a:defRPr/>
                </a:pPr>
                <a:r>
                  <a:rPr kumimoji="0" lang="fr-FR" sz="2400" b="1" i="0" u="none" strike="noStrike" cap="none" normalizeH="0" baseline="0" noProof="0" dirty="0">
                    <a:ln>
                      <a:noFill/>
                    </a:ln>
                    <a:solidFill>
                      <a:srgbClr val="19325C"/>
                    </a:solidFill>
                    <a:uLnTx/>
                    <a:uFillTx/>
                    <a:latin typeface="Salesforce Sans"/>
                    <a:ea typeface="+mn-ea"/>
                    <a:cs typeface="+mn-cs"/>
                  </a:rPr>
                  <a:t>Nouvelle opportunité en euros</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err="1">
                    <a:ln>
                      <a:noFill/>
                    </a:ln>
                    <a:solidFill>
                      <a:srgbClr val="19325C"/>
                    </a:solidFill>
                    <a:uLnTx/>
                    <a:uFillTx/>
                    <a:latin typeface="Salesforce Sans"/>
                    <a:ea typeface="+mn-ea"/>
                    <a:cs typeface="+mn-cs"/>
                  </a:rPr>
                  <a:t>TxCh</a:t>
                </a:r>
                <a:r>
                  <a:rPr kumimoji="0" lang="fr-FR" sz="2000" b="0" i="0" u="none" strike="noStrike" cap="none" normalizeH="0" baseline="0" noProof="0" dirty="0">
                    <a:ln>
                      <a:noFill/>
                    </a:ln>
                    <a:solidFill>
                      <a:srgbClr val="19325C"/>
                    </a:solidFill>
                    <a:uLnTx/>
                    <a:uFillTx/>
                    <a:latin typeface="Salesforce Sans"/>
                    <a:ea typeface="+mn-ea"/>
                    <a:cs typeface="+mn-cs"/>
                  </a:rPr>
                  <a:t> 0,6942</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a:ln>
                      <a:noFill/>
                    </a:ln>
                    <a:solidFill>
                      <a:srgbClr val="19325C"/>
                    </a:solidFill>
                    <a:uLnTx/>
                    <a:uFillTx/>
                    <a:latin typeface="Salesforce Sans"/>
                    <a:ea typeface="+mn-ea"/>
                    <a:cs typeface="+mn-cs"/>
                  </a:rPr>
                  <a:t>EUR 10 000 </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dirty="0">
                    <a:ln>
                      <a:noFill/>
                    </a:ln>
                    <a:solidFill>
                      <a:srgbClr val="19325C"/>
                    </a:solidFill>
                    <a:uLnTx/>
                    <a:uFillTx/>
                    <a:latin typeface="Salesforce Sans"/>
                    <a:ea typeface="+mn-ea"/>
                    <a:cs typeface="+mn-cs"/>
                  </a:rPr>
                  <a:t>14 405 USD</a:t>
                </a:r>
              </a:p>
            </p:txBody>
          </p:sp>
          <p:sp>
            <p:nvSpPr>
              <p:cNvPr id="57" name="Rounded Rectangle 14"/>
              <p:cNvSpPr/>
              <p:nvPr/>
            </p:nvSpPr>
            <p:spPr>
              <a:xfrm>
                <a:off x="3305765" y="3231625"/>
                <a:ext cx="1987444" cy="1987444"/>
              </a:xfrm>
              <a:prstGeom prst="roundRect">
                <a:avLst>
                  <a:gd name="adj" fmla="val 10000"/>
                </a:avLst>
              </a:prstGeom>
              <a:blipFill rotWithShape="0">
                <a:blip r:embed="rId3" cstate="print"/>
                <a:stretch>
                  <a:fillRect/>
                </a:stretch>
              </a:blip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sp>
            <p:nvSpPr>
              <p:cNvPr id="58" name="Rounded Rectangle 15"/>
              <p:cNvSpPr/>
              <p:nvPr/>
            </p:nvSpPr>
            <p:spPr>
              <a:xfrm>
                <a:off x="3629302" y="4400888"/>
                <a:ext cx="2321487" cy="2276470"/>
              </a:xfrm>
              <a:prstGeom prst="roundRect">
                <a:avLst>
                  <a:gd name="adj" fmla="val 11146"/>
                </a:avLst>
              </a:prstGeom>
              <a:solidFill>
                <a:srgbClr val="00A1E0">
                  <a:lumMod val="60000"/>
                  <a:lumOff val="40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108379" tIns="108379" rIns="108379" bIns="108379" numCol="1" spcCol="1270" anchor="t" anchorCtr="0">
                <a:noAutofit/>
              </a:bodyPr>
              <a:lstStyle/>
              <a:p>
                <a:pPr marL="0" marR="0" lvl="0" indent="0" defTabSz="755650" eaLnBrk="1" fontAlgn="auto" latinLnBrk="0" hangingPunct="1">
                  <a:lnSpc>
                    <a:spcPct val="90000"/>
                  </a:lnSpc>
                  <a:spcBef>
                    <a:spcPct val="0"/>
                  </a:spcBef>
                  <a:spcAft>
                    <a:spcPct val="35000"/>
                  </a:spcAft>
                  <a:buClrTx/>
                  <a:buSzTx/>
                  <a:buFontTx/>
                  <a:buNone/>
                  <a:tabLst/>
                  <a:defRPr/>
                </a:pPr>
                <a:r>
                  <a:rPr kumimoji="0" lang="fr-FR" sz="2400" b="1" i="0" u="none" strike="noStrike" cap="none" normalizeH="0" baseline="0" noProof="0">
                    <a:ln>
                      <a:noFill/>
                    </a:ln>
                    <a:solidFill>
                      <a:srgbClr val="19325C"/>
                    </a:solidFill>
                    <a:uLnTx/>
                    <a:uFillTx/>
                    <a:latin typeface="Salesforce Sans"/>
                    <a:ea typeface="+mn-ea"/>
                    <a:cs typeface="+mn-cs"/>
                  </a:rPr>
                  <a:t>Opportunité fermée</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a:ln>
                      <a:noFill/>
                    </a:ln>
                    <a:solidFill>
                      <a:srgbClr val="19325C"/>
                    </a:solidFill>
                    <a:uLnTx/>
                    <a:uFillTx/>
                    <a:latin typeface="Salesforce Sans"/>
                    <a:ea typeface="+mn-ea"/>
                    <a:cs typeface="+mn-cs"/>
                  </a:rPr>
                  <a:t>TxCh 0,6942</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a:ln>
                      <a:noFill/>
                    </a:ln>
                    <a:solidFill>
                      <a:srgbClr val="19325C"/>
                    </a:solidFill>
                    <a:uLnTx/>
                    <a:uFillTx/>
                    <a:latin typeface="Salesforce Sans"/>
                    <a:ea typeface="+mn-ea"/>
                    <a:cs typeface="+mn-cs"/>
                  </a:rPr>
                  <a:t>EUR 10 000</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a:ln>
                      <a:noFill/>
                    </a:ln>
                    <a:solidFill>
                      <a:srgbClr val="19325C"/>
                    </a:solidFill>
                    <a:uLnTx/>
                    <a:uFillTx/>
                    <a:latin typeface="Salesforce Sans"/>
                    <a:ea typeface="+mn-ea"/>
                    <a:cs typeface="+mn-cs"/>
                  </a:rPr>
                  <a:t>14 405 USD</a:t>
                </a:r>
              </a:p>
            </p:txBody>
          </p:sp>
          <p:sp>
            <p:nvSpPr>
              <p:cNvPr id="59" name="Rounded Rectangle 37"/>
              <p:cNvSpPr/>
              <p:nvPr/>
            </p:nvSpPr>
            <p:spPr>
              <a:xfrm>
                <a:off x="6387000" y="3231625"/>
                <a:ext cx="1987444" cy="1987444"/>
              </a:xfrm>
              <a:prstGeom prst="roundRect">
                <a:avLst>
                  <a:gd name="adj" fmla="val 10000"/>
                </a:avLst>
              </a:prstGeom>
              <a:blipFill rotWithShape="0">
                <a:blip r:embed="rId3" cstate="print"/>
                <a:stretch>
                  <a:fillRect/>
                </a:stretch>
              </a:blip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sp>
          <p:sp>
            <p:nvSpPr>
              <p:cNvPr id="60" name="Rounded Rectangle 41"/>
              <p:cNvSpPr/>
              <p:nvPr/>
            </p:nvSpPr>
            <p:spPr>
              <a:xfrm>
                <a:off x="9475965" y="3257004"/>
                <a:ext cx="2286957" cy="2067042"/>
              </a:xfrm>
              <a:prstGeom prst="roundRect">
                <a:avLst>
                  <a:gd name="adj" fmla="val 7465"/>
                </a:avLst>
              </a:prstGeom>
              <a:solidFill>
                <a:srgbClr val="00A1E0">
                  <a:lumMod val="60000"/>
                  <a:lumOff val="40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108379" tIns="108379" rIns="108379" bIns="108379" numCol="1" spcCol="1270" anchor="t" anchorCtr="0">
                <a:noAutofit/>
              </a:bodyPr>
              <a:lstStyle/>
              <a:p>
                <a:pPr marL="0" marR="0" lvl="0" indent="0" defTabSz="755650" eaLnBrk="1" fontAlgn="auto" latinLnBrk="0" hangingPunct="1">
                  <a:lnSpc>
                    <a:spcPct val="90000"/>
                  </a:lnSpc>
                  <a:spcBef>
                    <a:spcPct val="0"/>
                  </a:spcBef>
                  <a:spcAft>
                    <a:spcPct val="35000"/>
                  </a:spcAft>
                  <a:buClrTx/>
                  <a:buSzTx/>
                  <a:buFontTx/>
                  <a:buNone/>
                  <a:tabLst/>
                  <a:defRPr/>
                </a:pPr>
                <a:r>
                  <a:rPr kumimoji="0" lang="fr-FR" sz="2400" b="1" i="0" u="none" strike="noStrike" cap="none" normalizeH="0" baseline="0" noProof="0">
                    <a:ln>
                      <a:noFill/>
                    </a:ln>
                    <a:solidFill>
                      <a:srgbClr val="19325C"/>
                    </a:solidFill>
                    <a:uLnTx/>
                    <a:uFillTx/>
                    <a:latin typeface="Salesforce Sans"/>
                    <a:ea typeface="+mn-ea"/>
                    <a:cs typeface="+mn-cs"/>
                  </a:rPr>
                  <a:t>Opportunité fermée</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a:ln>
                      <a:noFill/>
                    </a:ln>
                    <a:solidFill>
                      <a:srgbClr val="FF0000"/>
                    </a:solidFill>
                    <a:uLnTx/>
                    <a:uFillTx/>
                    <a:latin typeface="Salesforce Sans"/>
                    <a:ea typeface="+mn-ea"/>
                    <a:cs typeface="+mn-cs"/>
                  </a:rPr>
                  <a:t>TxCh 0,6942</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a:ln>
                      <a:noFill/>
                    </a:ln>
                    <a:solidFill>
                      <a:srgbClr val="19325C"/>
                    </a:solidFill>
                    <a:uLnTx/>
                    <a:uFillTx/>
                    <a:latin typeface="Salesforce Sans"/>
                    <a:ea typeface="+mn-ea"/>
                    <a:cs typeface="+mn-cs"/>
                  </a:rPr>
                  <a:t>EUR 10 000</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a:ln>
                      <a:noFill/>
                    </a:ln>
                    <a:solidFill>
                      <a:srgbClr val="FF0000"/>
                    </a:solidFill>
                    <a:uLnTx/>
                    <a:uFillTx/>
                    <a:latin typeface="Salesforce Sans"/>
                    <a:ea typeface="+mn-ea"/>
                    <a:cs typeface="+mn-cs"/>
                  </a:rPr>
                  <a:t>14 405 USD !!!!</a:t>
                </a:r>
              </a:p>
            </p:txBody>
          </p:sp>
          <p:sp>
            <p:nvSpPr>
              <p:cNvPr id="61" name="Rounded Rectangle 26"/>
              <p:cNvSpPr/>
              <p:nvPr/>
            </p:nvSpPr>
            <p:spPr bwMode="auto">
              <a:xfrm>
                <a:off x="894171" y="3902810"/>
                <a:ext cx="228014" cy="201190"/>
              </a:xfrm>
              <a:prstGeom prst="roundRect">
                <a:avLst/>
              </a:prstGeom>
              <a:solidFill>
                <a:srgbClr val="00A1E0">
                  <a:lumMod val="50000"/>
                  <a:alpha val="40000"/>
                </a:srgbClr>
              </a:solidFill>
              <a:ln w="38100" algn="ctr">
                <a:no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ea typeface="MS PGothic" charset="-128"/>
                  <a:cs typeface="MS PGothic" charset="-128"/>
                </a:endParaRPr>
              </a:p>
            </p:txBody>
          </p:sp>
          <p:sp>
            <p:nvSpPr>
              <p:cNvPr id="62" name="Rounded Rectangle 27"/>
              <p:cNvSpPr/>
              <p:nvPr/>
            </p:nvSpPr>
            <p:spPr bwMode="auto">
              <a:xfrm>
                <a:off x="4893813" y="3904897"/>
                <a:ext cx="228014" cy="201190"/>
              </a:xfrm>
              <a:prstGeom prst="roundRect">
                <a:avLst/>
              </a:prstGeom>
              <a:solidFill>
                <a:srgbClr val="00A1E0">
                  <a:lumMod val="50000"/>
                  <a:alpha val="40000"/>
                </a:srgbClr>
              </a:solidFill>
              <a:ln w="38100" algn="ctr">
                <a:no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ea typeface="MS PGothic" charset="-128"/>
                  <a:cs typeface="MS PGothic" charset="-128"/>
                </a:endParaRPr>
              </a:p>
            </p:txBody>
          </p:sp>
          <p:sp>
            <p:nvSpPr>
              <p:cNvPr id="63" name="Rounded Rectangle 28"/>
              <p:cNvSpPr/>
              <p:nvPr/>
            </p:nvSpPr>
            <p:spPr bwMode="auto">
              <a:xfrm>
                <a:off x="7054287" y="4133061"/>
                <a:ext cx="228014" cy="201190"/>
              </a:xfrm>
              <a:prstGeom prst="roundRect">
                <a:avLst/>
              </a:prstGeom>
              <a:solidFill>
                <a:srgbClr val="00A1E0">
                  <a:lumMod val="50000"/>
                  <a:alpha val="40000"/>
                </a:srgbClr>
              </a:solidFill>
              <a:ln w="38100" algn="ctr">
                <a:noFill/>
                <a:round/>
                <a:headEnd/>
                <a:tailEnd/>
              </a:ln>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ea typeface="MS PGothic" charset="-128"/>
                  <a:cs typeface="MS PGothic" charset="-128"/>
                </a:endParaRPr>
              </a:p>
            </p:txBody>
          </p:sp>
          <p:sp>
            <p:nvSpPr>
              <p:cNvPr id="64" name="Rectangle 63"/>
              <p:cNvSpPr/>
              <p:nvPr/>
            </p:nvSpPr>
            <p:spPr bwMode="auto">
              <a:xfrm>
                <a:off x="628758" y="3320519"/>
                <a:ext cx="1158240" cy="316992"/>
              </a:xfrm>
              <a:prstGeom prst="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600" b="0" i="0" u="none" strike="noStrike" cap="none" normalizeH="0" baseline="0" noProof="0">
                    <a:ln>
                      <a:noFill/>
                    </a:ln>
                    <a:solidFill>
                      <a:srgbClr val="262626"/>
                    </a:solidFill>
                    <a:uLnTx/>
                    <a:uFillTx/>
                    <a:cs typeface="Arial" panose="020B0604020202020204" pitchFamily="34" charset="0"/>
                  </a:rPr>
                  <a:t>MAI</a:t>
                </a:r>
              </a:p>
            </p:txBody>
          </p:sp>
          <p:sp>
            <p:nvSpPr>
              <p:cNvPr id="65" name="Rectangle 64"/>
              <p:cNvSpPr/>
              <p:nvPr/>
            </p:nvSpPr>
            <p:spPr bwMode="auto">
              <a:xfrm>
                <a:off x="3707238" y="3320519"/>
                <a:ext cx="1158240" cy="316992"/>
              </a:xfrm>
              <a:prstGeom prst="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600" b="0" i="0" u="none" strike="noStrike" cap="none" normalizeH="0" baseline="0" noProof="0">
                    <a:ln>
                      <a:noFill/>
                    </a:ln>
                    <a:solidFill>
                      <a:srgbClr val="262626"/>
                    </a:solidFill>
                    <a:uLnTx/>
                    <a:uFillTx/>
                    <a:cs typeface="Arial" panose="020B0604020202020204" pitchFamily="34" charset="0"/>
                  </a:rPr>
                  <a:t>MAI</a:t>
                </a:r>
              </a:p>
            </p:txBody>
          </p:sp>
          <p:sp>
            <p:nvSpPr>
              <p:cNvPr id="66" name="Rectangle 65"/>
              <p:cNvSpPr/>
              <p:nvPr/>
            </p:nvSpPr>
            <p:spPr bwMode="auto">
              <a:xfrm>
                <a:off x="6810102" y="3320519"/>
                <a:ext cx="1158240" cy="316992"/>
              </a:xfrm>
              <a:prstGeom prst="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600" b="0" i="0" u="none" strike="noStrike" cap="none" normalizeH="0" baseline="0" noProof="0">
                    <a:ln>
                      <a:noFill/>
                    </a:ln>
                    <a:solidFill>
                      <a:srgbClr val="262626"/>
                    </a:solidFill>
                    <a:uLnTx/>
                    <a:uFillTx/>
                    <a:cs typeface="Arial" panose="020B0604020202020204" pitchFamily="34" charset="0"/>
                  </a:rPr>
                  <a:t>MAI</a:t>
                </a:r>
              </a:p>
            </p:txBody>
          </p:sp>
          <p:sp>
            <p:nvSpPr>
              <p:cNvPr id="67" name="Rounded Rectangle 38"/>
              <p:cNvSpPr/>
              <p:nvPr/>
            </p:nvSpPr>
            <p:spPr>
              <a:xfrm>
                <a:off x="6710536" y="4400888"/>
                <a:ext cx="2054069" cy="2276470"/>
              </a:xfrm>
              <a:prstGeom prst="roundRect">
                <a:avLst>
                  <a:gd name="adj" fmla="val 8692"/>
                </a:avLst>
              </a:prstGeom>
              <a:solidFill>
                <a:srgbClr val="00A1E0">
                  <a:lumMod val="60000"/>
                  <a:lumOff val="40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108379" tIns="108379" rIns="108379" bIns="108379" numCol="1" spcCol="1270" anchor="t" anchorCtr="0">
                <a:noAutofit/>
              </a:bodyPr>
              <a:lstStyle/>
              <a:p>
                <a:pPr marL="0" marR="0" lvl="0" indent="0" defTabSz="755650" eaLnBrk="1" fontAlgn="auto" latinLnBrk="0" hangingPunct="1">
                  <a:lnSpc>
                    <a:spcPct val="90000"/>
                  </a:lnSpc>
                  <a:spcBef>
                    <a:spcPct val="0"/>
                  </a:spcBef>
                  <a:spcAft>
                    <a:spcPct val="35000"/>
                  </a:spcAft>
                  <a:buClrTx/>
                  <a:buSzTx/>
                  <a:buFontTx/>
                  <a:buNone/>
                  <a:tabLst/>
                  <a:defRPr/>
                </a:pPr>
                <a:r>
                  <a:rPr kumimoji="0" lang="fr-FR" sz="2400" b="1" i="0" u="none" strike="noStrike" cap="none" normalizeH="0" baseline="0" noProof="0">
                    <a:ln>
                      <a:noFill/>
                    </a:ln>
                    <a:solidFill>
                      <a:srgbClr val="19325C"/>
                    </a:solidFill>
                    <a:uLnTx/>
                    <a:uFillTx/>
                    <a:latin typeface="Salesforce Sans"/>
                    <a:ea typeface="+mn-ea"/>
                    <a:cs typeface="+mn-cs"/>
                  </a:rPr>
                  <a:t>TxCh EUR mis à jour</a:t>
                </a:r>
              </a:p>
              <a:p>
                <a:pPr marL="114300" marR="0" lvl="1" indent="-114300" defTabSz="577850" eaLnBrk="1" fontAlgn="auto" latinLnBrk="0" hangingPunct="1">
                  <a:lnSpc>
                    <a:spcPct val="90000"/>
                  </a:lnSpc>
                  <a:spcBef>
                    <a:spcPct val="0"/>
                  </a:spcBef>
                  <a:spcAft>
                    <a:spcPct val="15000"/>
                  </a:spcAft>
                  <a:buClrTx/>
                  <a:buSzTx/>
                  <a:buFontTx/>
                  <a:buChar char="••"/>
                  <a:tabLst/>
                  <a:defRPr/>
                </a:pPr>
                <a:r>
                  <a:rPr kumimoji="0" lang="fr-FR" sz="2000" b="0" i="0" u="none" strike="noStrike" cap="none" normalizeH="0" baseline="0" noProof="0">
                    <a:ln>
                      <a:noFill/>
                    </a:ln>
                    <a:solidFill>
                      <a:srgbClr val="19325C"/>
                    </a:solidFill>
                    <a:uLnTx/>
                    <a:uFillTx/>
                    <a:latin typeface="Salesforce Sans"/>
                    <a:ea typeface="+mn-ea"/>
                    <a:cs typeface="+mn-cs"/>
                  </a:rPr>
                  <a:t>TxCh 0,6859</a:t>
                </a:r>
              </a:p>
            </p:txBody>
          </p:sp>
          <p:sp>
            <p:nvSpPr>
              <p:cNvPr id="68" name="Freeform 431"/>
              <p:cNvSpPr>
                <a:spLocks noChangeArrowheads="1"/>
              </p:cNvSpPr>
              <p:nvPr/>
            </p:nvSpPr>
            <p:spPr bwMode="auto">
              <a:xfrm>
                <a:off x="8314843" y="6130932"/>
                <a:ext cx="414338" cy="448628"/>
              </a:xfrm>
              <a:custGeom>
                <a:avLst/>
                <a:gdLst>
                  <a:gd name="T0" fmla="*/ 27218038 w 680"/>
                  <a:gd name="T1" fmla="*/ 83584654 h 729"/>
                  <a:gd name="T2" fmla="*/ 10841178 w 680"/>
                  <a:gd name="T3" fmla="*/ 76716106 h 729"/>
                  <a:gd name="T4" fmla="*/ 2422052 w 680"/>
                  <a:gd name="T5" fmla="*/ 67286810 h 729"/>
                  <a:gd name="T6" fmla="*/ 115433 w 680"/>
                  <a:gd name="T7" fmla="*/ 59952610 h 729"/>
                  <a:gd name="T8" fmla="*/ 345959 w 680"/>
                  <a:gd name="T9" fmla="*/ 52153099 h 729"/>
                  <a:gd name="T10" fmla="*/ 5651115 w 680"/>
                  <a:gd name="T11" fmla="*/ 40046129 h 729"/>
                  <a:gd name="T12" fmla="*/ 15108457 w 680"/>
                  <a:gd name="T13" fmla="*/ 29918013 h 729"/>
                  <a:gd name="T14" fmla="*/ 26987173 w 680"/>
                  <a:gd name="T15" fmla="*/ 22118502 h 729"/>
                  <a:gd name="T16" fmla="*/ 17299644 w 680"/>
                  <a:gd name="T17" fmla="*/ 7450443 h 729"/>
                  <a:gd name="T18" fmla="*/ 16953685 w 680"/>
                  <a:gd name="T19" fmla="*/ 4889353 h 729"/>
                  <a:gd name="T20" fmla="*/ 18683480 w 680"/>
                  <a:gd name="T21" fmla="*/ 2910158 h 729"/>
                  <a:gd name="T22" fmla="*/ 39097093 w 680"/>
                  <a:gd name="T23" fmla="*/ 0 h 729"/>
                  <a:gd name="T24" fmla="*/ 59395274 w 680"/>
                  <a:gd name="T25" fmla="*/ 2910158 h 729"/>
                  <a:gd name="T26" fmla="*/ 61355934 w 680"/>
                  <a:gd name="T27" fmla="*/ 4889353 h 729"/>
                  <a:gd name="T28" fmla="*/ 60779110 w 680"/>
                  <a:gd name="T29" fmla="*/ 7450443 h 729"/>
                  <a:gd name="T30" fmla="*/ 53167335 w 680"/>
                  <a:gd name="T31" fmla="*/ 23515460 h 729"/>
                  <a:gd name="T32" fmla="*/ 64930957 w 680"/>
                  <a:gd name="T33" fmla="*/ 31547797 h 729"/>
                  <a:gd name="T34" fmla="*/ 73926907 w 680"/>
                  <a:gd name="T35" fmla="*/ 42257809 h 729"/>
                  <a:gd name="T36" fmla="*/ 78194187 w 680"/>
                  <a:gd name="T37" fmla="*/ 54947015 h 729"/>
                  <a:gd name="T38" fmla="*/ 77848228 w 680"/>
                  <a:gd name="T39" fmla="*/ 61466152 h 729"/>
                  <a:gd name="T40" fmla="*/ 75080217 w 680"/>
                  <a:gd name="T41" fmla="*/ 68683768 h 729"/>
                  <a:gd name="T42" fmla="*/ 64584998 w 680"/>
                  <a:gd name="T43" fmla="*/ 78578717 h 729"/>
                  <a:gd name="T44" fmla="*/ 47170260 w 680"/>
                  <a:gd name="T45" fmla="*/ 84283133 h 729"/>
                  <a:gd name="T46" fmla="*/ 55243427 w 680"/>
                  <a:gd name="T47" fmla="*/ 57508104 h 729"/>
                  <a:gd name="T48" fmla="*/ 52705943 w 680"/>
                  <a:gd name="T49" fmla="*/ 52851578 h 729"/>
                  <a:gd name="T50" fmla="*/ 43364373 w 680"/>
                  <a:gd name="T51" fmla="*/ 49475425 h 729"/>
                  <a:gd name="T52" fmla="*/ 35637165 w 680"/>
                  <a:gd name="T53" fmla="*/ 47729398 h 729"/>
                  <a:gd name="T54" fmla="*/ 34599287 w 680"/>
                  <a:gd name="T55" fmla="*/ 45633961 h 729"/>
                  <a:gd name="T56" fmla="*/ 36559609 w 680"/>
                  <a:gd name="T57" fmla="*/ 43305698 h 729"/>
                  <a:gd name="T58" fmla="*/ 41634239 w 680"/>
                  <a:gd name="T59" fmla="*/ 42956288 h 729"/>
                  <a:gd name="T60" fmla="*/ 47516219 w 680"/>
                  <a:gd name="T61" fmla="*/ 43771351 h 729"/>
                  <a:gd name="T62" fmla="*/ 52014025 w 680"/>
                  <a:gd name="T63" fmla="*/ 40860851 h 729"/>
                  <a:gd name="T64" fmla="*/ 51668066 w 680"/>
                  <a:gd name="T65" fmla="*/ 38998240 h 729"/>
                  <a:gd name="T66" fmla="*/ 43825426 w 680"/>
                  <a:gd name="T67" fmla="*/ 37252213 h 729"/>
                  <a:gd name="T68" fmla="*/ 43018414 w 680"/>
                  <a:gd name="T69" fmla="*/ 31780624 h 729"/>
                  <a:gd name="T70" fmla="*/ 37251866 w 680"/>
                  <a:gd name="T71" fmla="*/ 31431555 h 729"/>
                  <a:gd name="T72" fmla="*/ 35291206 w 680"/>
                  <a:gd name="T73" fmla="*/ 37252213 h 729"/>
                  <a:gd name="T74" fmla="*/ 26641214 w 680"/>
                  <a:gd name="T75" fmla="*/ 39813303 h 729"/>
                  <a:gd name="T76" fmla="*/ 23642677 w 680"/>
                  <a:gd name="T77" fmla="*/ 44120419 h 729"/>
                  <a:gd name="T78" fmla="*/ 23642677 w 680"/>
                  <a:gd name="T79" fmla="*/ 48078467 h 729"/>
                  <a:gd name="T80" fmla="*/ 26526120 w 680"/>
                  <a:gd name="T81" fmla="*/ 51803688 h 729"/>
                  <a:gd name="T82" fmla="*/ 37366960 w 680"/>
                  <a:gd name="T83" fmla="*/ 55412667 h 729"/>
                  <a:gd name="T84" fmla="*/ 43133508 w 680"/>
                  <a:gd name="T85" fmla="*/ 57158694 h 729"/>
                  <a:gd name="T86" fmla="*/ 43825426 w 680"/>
                  <a:gd name="T87" fmla="*/ 59719784 h 729"/>
                  <a:gd name="T88" fmla="*/ 40250403 w 680"/>
                  <a:gd name="T89" fmla="*/ 62164631 h 729"/>
                  <a:gd name="T90" fmla="*/ 32407762 w 680"/>
                  <a:gd name="T91" fmla="*/ 61931805 h 729"/>
                  <a:gd name="T92" fmla="*/ 25603337 w 680"/>
                  <a:gd name="T93" fmla="*/ 60767673 h 729"/>
                  <a:gd name="T94" fmla="*/ 22720233 w 680"/>
                  <a:gd name="T95" fmla="*/ 63794415 h 729"/>
                  <a:gd name="T96" fmla="*/ 23066192 w 680"/>
                  <a:gd name="T97" fmla="*/ 65773268 h 729"/>
                  <a:gd name="T98" fmla="*/ 31369885 w 680"/>
                  <a:gd name="T99" fmla="*/ 67635879 h 729"/>
                  <a:gd name="T100" fmla="*/ 34483855 w 680"/>
                  <a:gd name="T101" fmla="*/ 72292406 h 729"/>
                  <a:gd name="T102" fmla="*/ 39558485 w 680"/>
                  <a:gd name="T103" fmla="*/ 73456537 h 729"/>
                  <a:gd name="T104" fmla="*/ 42672116 w 680"/>
                  <a:gd name="T105" fmla="*/ 71593927 h 729"/>
                  <a:gd name="T106" fmla="*/ 50630189 w 680"/>
                  <a:gd name="T107" fmla="*/ 65889852 h 729"/>
                  <a:gd name="T108" fmla="*/ 54666603 w 680"/>
                  <a:gd name="T109" fmla="*/ 62164631 h 72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80" h="729">
                    <a:moveTo>
                      <a:pt x="339" y="728"/>
                    </a:moveTo>
                    <a:lnTo>
                      <a:pt x="339" y="728"/>
                    </a:lnTo>
                    <a:lnTo>
                      <a:pt x="303" y="727"/>
                    </a:lnTo>
                    <a:lnTo>
                      <a:pt x="270" y="724"/>
                    </a:lnTo>
                    <a:lnTo>
                      <a:pt x="236" y="718"/>
                    </a:lnTo>
                    <a:lnTo>
                      <a:pt x="205" y="711"/>
                    </a:lnTo>
                    <a:lnTo>
                      <a:pt x="174" y="700"/>
                    </a:lnTo>
                    <a:lnTo>
                      <a:pt x="144" y="688"/>
                    </a:lnTo>
                    <a:lnTo>
                      <a:pt x="118" y="675"/>
                    </a:lnTo>
                    <a:lnTo>
                      <a:pt x="94" y="659"/>
                    </a:lnTo>
                    <a:lnTo>
                      <a:pt x="72" y="641"/>
                    </a:lnTo>
                    <a:lnTo>
                      <a:pt x="51" y="622"/>
                    </a:lnTo>
                    <a:lnTo>
                      <a:pt x="35" y="601"/>
                    </a:lnTo>
                    <a:lnTo>
                      <a:pt x="28" y="590"/>
                    </a:lnTo>
                    <a:lnTo>
                      <a:pt x="21" y="578"/>
                    </a:lnTo>
                    <a:lnTo>
                      <a:pt x="16" y="566"/>
                    </a:lnTo>
                    <a:lnTo>
                      <a:pt x="10" y="554"/>
                    </a:lnTo>
                    <a:lnTo>
                      <a:pt x="7" y="541"/>
                    </a:lnTo>
                    <a:lnTo>
                      <a:pt x="3" y="528"/>
                    </a:lnTo>
                    <a:lnTo>
                      <a:pt x="1" y="515"/>
                    </a:lnTo>
                    <a:lnTo>
                      <a:pt x="0" y="500"/>
                    </a:lnTo>
                    <a:lnTo>
                      <a:pt x="0" y="487"/>
                    </a:lnTo>
                    <a:lnTo>
                      <a:pt x="0" y="472"/>
                    </a:lnTo>
                    <a:lnTo>
                      <a:pt x="3" y="448"/>
                    </a:lnTo>
                    <a:lnTo>
                      <a:pt x="9" y="426"/>
                    </a:lnTo>
                    <a:lnTo>
                      <a:pt x="16" y="404"/>
                    </a:lnTo>
                    <a:lnTo>
                      <a:pt x="25" y="383"/>
                    </a:lnTo>
                    <a:lnTo>
                      <a:pt x="37" y="363"/>
                    </a:lnTo>
                    <a:lnTo>
                      <a:pt x="49" y="344"/>
                    </a:lnTo>
                    <a:lnTo>
                      <a:pt x="63" y="325"/>
                    </a:lnTo>
                    <a:lnTo>
                      <a:pt x="78" y="305"/>
                    </a:lnTo>
                    <a:lnTo>
                      <a:pt x="94" y="289"/>
                    </a:lnTo>
                    <a:lnTo>
                      <a:pt x="113" y="271"/>
                    </a:lnTo>
                    <a:lnTo>
                      <a:pt x="131" y="257"/>
                    </a:lnTo>
                    <a:lnTo>
                      <a:pt x="150" y="242"/>
                    </a:lnTo>
                    <a:lnTo>
                      <a:pt x="171" y="227"/>
                    </a:lnTo>
                    <a:lnTo>
                      <a:pt x="191" y="214"/>
                    </a:lnTo>
                    <a:lnTo>
                      <a:pt x="212" y="202"/>
                    </a:lnTo>
                    <a:lnTo>
                      <a:pt x="234" y="190"/>
                    </a:lnTo>
                    <a:lnTo>
                      <a:pt x="191" y="124"/>
                    </a:lnTo>
                    <a:lnTo>
                      <a:pt x="171" y="93"/>
                    </a:lnTo>
                    <a:lnTo>
                      <a:pt x="150" y="64"/>
                    </a:lnTo>
                    <a:lnTo>
                      <a:pt x="147" y="59"/>
                    </a:lnTo>
                    <a:lnTo>
                      <a:pt x="146" y="53"/>
                    </a:lnTo>
                    <a:lnTo>
                      <a:pt x="146" y="48"/>
                    </a:lnTo>
                    <a:lnTo>
                      <a:pt x="147" y="42"/>
                    </a:lnTo>
                    <a:lnTo>
                      <a:pt x="149" y="36"/>
                    </a:lnTo>
                    <a:lnTo>
                      <a:pt x="153" y="31"/>
                    </a:lnTo>
                    <a:lnTo>
                      <a:pt x="158" y="28"/>
                    </a:lnTo>
                    <a:lnTo>
                      <a:pt x="162" y="25"/>
                    </a:lnTo>
                    <a:lnTo>
                      <a:pt x="206" y="15"/>
                    </a:lnTo>
                    <a:lnTo>
                      <a:pt x="250" y="8"/>
                    </a:lnTo>
                    <a:lnTo>
                      <a:pt x="294" y="2"/>
                    </a:lnTo>
                    <a:lnTo>
                      <a:pt x="339" y="0"/>
                    </a:lnTo>
                    <a:lnTo>
                      <a:pt x="384" y="2"/>
                    </a:lnTo>
                    <a:lnTo>
                      <a:pt x="429" y="8"/>
                    </a:lnTo>
                    <a:lnTo>
                      <a:pt x="473" y="15"/>
                    </a:lnTo>
                    <a:lnTo>
                      <a:pt x="515" y="25"/>
                    </a:lnTo>
                    <a:lnTo>
                      <a:pt x="521" y="28"/>
                    </a:lnTo>
                    <a:lnTo>
                      <a:pt x="526" y="31"/>
                    </a:lnTo>
                    <a:lnTo>
                      <a:pt x="529" y="36"/>
                    </a:lnTo>
                    <a:lnTo>
                      <a:pt x="532" y="42"/>
                    </a:lnTo>
                    <a:lnTo>
                      <a:pt x="533" y="48"/>
                    </a:lnTo>
                    <a:lnTo>
                      <a:pt x="533" y="53"/>
                    </a:lnTo>
                    <a:lnTo>
                      <a:pt x="530" y="59"/>
                    </a:lnTo>
                    <a:lnTo>
                      <a:pt x="527" y="64"/>
                    </a:lnTo>
                    <a:lnTo>
                      <a:pt x="485" y="124"/>
                    </a:lnTo>
                    <a:lnTo>
                      <a:pt x="461" y="157"/>
                    </a:lnTo>
                    <a:lnTo>
                      <a:pt x="440" y="190"/>
                    </a:lnTo>
                    <a:lnTo>
                      <a:pt x="461" y="202"/>
                    </a:lnTo>
                    <a:lnTo>
                      <a:pt x="482" y="214"/>
                    </a:lnTo>
                    <a:lnTo>
                      <a:pt x="504" y="227"/>
                    </a:lnTo>
                    <a:lnTo>
                      <a:pt x="523" y="242"/>
                    </a:lnTo>
                    <a:lnTo>
                      <a:pt x="544" y="257"/>
                    </a:lnTo>
                    <a:lnTo>
                      <a:pt x="563" y="271"/>
                    </a:lnTo>
                    <a:lnTo>
                      <a:pt x="580" y="289"/>
                    </a:lnTo>
                    <a:lnTo>
                      <a:pt x="598" y="305"/>
                    </a:lnTo>
                    <a:lnTo>
                      <a:pt x="614" y="325"/>
                    </a:lnTo>
                    <a:lnTo>
                      <a:pt x="628" y="344"/>
                    </a:lnTo>
                    <a:lnTo>
                      <a:pt x="641" y="363"/>
                    </a:lnTo>
                    <a:lnTo>
                      <a:pt x="653" y="383"/>
                    </a:lnTo>
                    <a:lnTo>
                      <a:pt x="661" y="404"/>
                    </a:lnTo>
                    <a:lnTo>
                      <a:pt x="669" y="426"/>
                    </a:lnTo>
                    <a:lnTo>
                      <a:pt x="675" y="448"/>
                    </a:lnTo>
                    <a:lnTo>
                      <a:pt x="678" y="472"/>
                    </a:lnTo>
                    <a:lnTo>
                      <a:pt x="679" y="487"/>
                    </a:lnTo>
                    <a:lnTo>
                      <a:pt x="678" y="500"/>
                    </a:lnTo>
                    <a:lnTo>
                      <a:pt x="676" y="515"/>
                    </a:lnTo>
                    <a:lnTo>
                      <a:pt x="675" y="528"/>
                    </a:lnTo>
                    <a:lnTo>
                      <a:pt x="672" y="541"/>
                    </a:lnTo>
                    <a:lnTo>
                      <a:pt x="667" y="554"/>
                    </a:lnTo>
                    <a:lnTo>
                      <a:pt x="663" y="566"/>
                    </a:lnTo>
                    <a:lnTo>
                      <a:pt x="657" y="578"/>
                    </a:lnTo>
                    <a:lnTo>
                      <a:pt x="651" y="590"/>
                    </a:lnTo>
                    <a:lnTo>
                      <a:pt x="644" y="601"/>
                    </a:lnTo>
                    <a:lnTo>
                      <a:pt x="626" y="622"/>
                    </a:lnTo>
                    <a:lnTo>
                      <a:pt x="607" y="641"/>
                    </a:lnTo>
                    <a:lnTo>
                      <a:pt x="585" y="659"/>
                    </a:lnTo>
                    <a:lnTo>
                      <a:pt x="560" y="675"/>
                    </a:lnTo>
                    <a:lnTo>
                      <a:pt x="533" y="688"/>
                    </a:lnTo>
                    <a:lnTo>
                      <a:pt x="504" y="700"/>
                    </a:lnTo>
                    <a:lnTo>
                      <a:pt x="474" y="711"/>
                    </a:lnTo>
                    <a:lnTo>
                      <a:pt x="442" y="718"/>
                    </a:lnTo>
                    <a:lnTo>
                      <a:pt x="409" y="724"/>
                    </a:lnTo>
                    <a:lnTo>
                      <a:pt x="374" y="727"/>
                    </a:lnTo>
                    <a:lnTo>
                      <a:pt x="339" y="728"/>
                    </a:lnTo>
                    <a:close/>
                    <a:moveTo>
                      <a:pt x="480" y="504"/>
                    </a:moveTo>
                    <a:lnTo>
                      <a:pt x="480" y="504"/>
                    </a:lnTo>
                    <a:lnTo>
                      <a:pt x="479" y="494"/>
                    </a:lnTo>
                    <a:lnTo>
                      <a:pt x="477" y="484"/>
                    </a:lnTo>
                    <a:lnTo>
                      <a:pt x="474" y="475"/>
                    </a:lnTo>
                    <a:lnTo>
                      <a:pt x="470" y="467"/>
                    </a:lnTo>
                    <a:lnTo>
                      <a:pt x="464" y="460"/>
                    </a:lnTo>
                    <a:lnTo>
                      <a:pt x="457" y="454"/>
                    </a:lnTo>
                    <a:lnTo>
                      <a:pt x="449" y="450"/>
                    </a:lnTo>
                    <a:lnTo>
                      <a:pt x="440" y="444"/>
                    </a:lnTo>
                    <a:lnTo>
                      <a:pt x="421" y="436"/>
                    </a:lnTo>
                    <a:lnTo>
                      <a:pt x="399" y="429"/>
                    </a:lnTo>
                    <a:lnTo>
                      <a:pt x="376" y="425"/>
                    </a:lnTo>
                    <a:lnTo>
                      <a:pt x="351" y="420"/>
                    </a:lnTo>
                    <a:lnTo>
                      <a:pt x="324" y="414"/>
                    </a:lnTo>
                    <a:lnTo>
                      <a:pt x="317" y="411"/>
                    </a:lnTo>
                    <a:lnTo>
                      <a:pt x="309" y="410"/>
                    </a:lnTo>
                    <a:lnTo>
                      <a:pt x="305" y="406"/>
                    </a:lnTo>
                    <a:lnTo>
                      <a:pt x="302" y="403"/>
                    </a:lnTo>
                    <a:lnTo>
                      <a:pt x="300" y="398"/>
                    </a:lnTo>
                    <a:lnTo>
                      <a:pt x="300" y="392"/>
                    </a:lnTo>
                    <a:lnTo>
                      <a:pt x="300" y="386"/>
                    </a:lnTo>
                    <a:lnTo>
                      <a:pt x="303" y="382"/>
                    </a:lnTo>
                    <a:lnTo>
                      <a:pt x="306" y="377"/>
                    </a:lnTo>
                    <a:lnTo>
                      <a:pt x="311" y="375"/>
                    </a:lnTo>
                    <a:lnTo>
                      <a:pt x="317" y="372"/>
                    </a:lnTo>
                    <a:lnTo>
                      <a:pt x="326" y="370"/>
                    </a:lnTo>
                    <a:lnTo>
                      <a:pt x="334" y="369"/>
                    </a:lnTo>
                    <a:lnTo>
                      <a:pt x="345" y="369"/>
                    </a:lnTo>
                    <a:lnTo>
                      <a:pt x="361" y="369"/>
                    </a:lnTo>
                    <a:lnTo>
                      <a:pt x="376" y="370"/>
                    </a:lnTo>
                    <a:lnTo>
                      <a:pt x="389" y="372"/>
                    </a:lnTo>
                    <a:lnTo>
                      <a:pt x="402" y="375"/>
                    </a:lnTo>
                    <a:lnTo>
                      <a:pt x="412" y="376"/>
                    </a:lnTo>
                    <a:lnTo>
                      <a:pt x="423" y="375"/>
                    </a:lnTo>
                    <a:lnTo>
                      <a:pt x="432" y="372"/>
                    </a:lnTo>
                    <a:lnTo>
                      <a:pt x="439" y="367"/>
                    </a:lnTo>
                    <a:lnTo>
                      <a:pt x="451" y="351"/>
                    </a:lnTo>
                    <a:lnTo>
                      <a:pt x="454" y="348"/>
                    </a:lnTo>
                    <a:lnTo>
                      <a:pt x="454" y="345"/>
                    </a:lnTo>
                    <a:lnTo>
                      <a:pt x="454" y="342"/>
                    </a:lnTo>
                    <a:lnTo>
                      <a:pt x="452" y="339"/>
                    </a:lnTo>
                    <a:lnTo>
                      <a:pt x="448" y="335"/>
                    </a:lnTo>
                    <a:lnTo>
                      <a:pt x="440" y="330"/>
                    </a:lnTo>
                    <a:lnTo>
                      <a:pt x="426" y="327"/>
                    </a:lnTo>
                    <a:lnTo>
                      <a:pt x="412" y="325"/>
                    </a:lnTo>
                    <a:lnTo>
                      <a:pt x="380" y="320"/>
                    </a:lnTo>
                    <a:lnTo>
                      <a:pt x="380" y="285"/>
                    </a:lnTo>
                    <a:lnTo>
                      <a:pt x="380" y="282"/>
                    </a:lnTo>
                    <a:lnTo>
                      <a:pt x="379" y="279"/>
                    </a:lnTo>
                    <a:lnTo>
                      <a:pt x="373" y="273"/>
                    </a:lnTo>
                    <a:lnTo>
                      <a:pt x="364" y="270"/>
                    </a:lnTo>
                    <a:lnTo>
                      <a:pt x="353" y="269"/>
                    </a:lnTo>
                    <a:lnTo>
                      <a:pt x="333" y="269"/>
                    </a:lnTo>
                    <a:lnTo>
                      <a:pt x="323" y="270"/>
                    </a:lnTo>
                    <a:lnTo>
                      <a:pt x="314" y="273"/>
                    </a:lnTo>
                    <a:lnTo>
                      <a:pt x="308" y="279"/>
                    </a:lnTo>
                    <a:lnTo>
                      <a:pt x="306" y="282"/>
                    </a:lnTo>
                    <a:lnTo>
                      <a:pt x="306" y="285"/>
                    </a:lnTo>
                    <a:lnTo>
                      <a:pt x="306" y="320"/>
                    </a:lnTo>
                    <a:lnTo>
                      <a:pt x="284" y="323"/>
                    </a:lnTo>
                    <a:lnTo>
                      <a:pt x="264" y="329"/>
                    </a:lnTo>
                    <a:lnTo>
                      <a:pt x="246" y="335"/>
                    </a:lnTo>
                    <a:lnTo>
                      <a:pt x="231" y="342"/>
                    </a:lnTo>
                    <a:lnTo>
                      <a:pt x="219" y="352"/>
                    </a:lnTo>
                    <a:lnTo>
                      <a:pt x="213" y="358"/>
                    </a:lnTo>
                    <a:lnTo>
                      <a:pt x="211" y="364"/>
                    </a:lnTo>
                    <a:lnTo>
                      <a:pt x="208" y="372"/>
                    </a:lnTo>
                    <a:lnTo>
                      <a:pt x="205" y="379"/>
                    </a:lnTo>
                    <a:lnTo>
                      <a:pt x="203" y="386"/>
                    </a:lnTo>
                    <a:lnTo>
                      <a:pt x="203" y="395"/>
                    </a:lnTo>
                    <a:lnTo>
                      <a:pt x="203" y="404"/>
                    </a:lnTo>
                    <a:lnTo>
                      <a:pt x="205" y="413"/>
                    </a:lnTo>
                    <a:lnTo>
                      <a:pt x="208" y="420"/>
                    </a:lnTo>
                    <a:lnTo>
                      <a:pt x="212" y="428"/>
                    </a:lnTo>
                    <a:lnTo>
                      <a:pt x="216" y="435"/>
                    </a:lnTo>
                    <a:lnTo>
                      <a:pt x="222" y="441"/>
                    </a:lnTo>
                    <a:lnTo>
                      <a:pt x="230" y="445"/>
                    </a:lnTo>
                    <a:lnTo>
                      <a:pt x="237" y="451"/>
                    </a:lnTo>
                    <a:lnTo>
                      <a:pt x="255" y="458"/>
                    </a:lnTo>
                    <a:lnTo>
                      <a:pt x="275" y="466"/>
                    </a:lnTo>
                    <a:lnTo>
                      <a:pt x="299" y="470"/>
                    </a:lnTo>
                    <a:lnTo>
                      <a:pt x="324" y="476"/>
                    </a:lnTo>
                    <a:lnTo>
                      <a:pt x="351" y="481"/>
                    </a:lnTo>
                    <a:lnTo>
                      <a:pt x="361" y="484"/>
                    </a:lnTo>
                    <a:lnTo>
                      <a:pt x="368" y="487"/>
                    </a:lnTo>
                    <a:lnTo>
                      <a:pt x="374" y="491"/>
                    </a:lnTo>
                    <a:lnTo>
                      <a:pt x="377" y="495"/>
                    </a:lnTo>
                    <a:lnTo>
                      <a:pt x="380" y="500"/>
                    </a:lnTo>
                    <a:lnTo>
                      <a:pt x="380" y="507"/>
                    </a:lnTo>
                    <a:lnTo>
                      <a:pt x="380" y="513"/>
                    </a:lnTo>
                    <a:lnTo>
                      <a:pt x="377" y="519"/>
                    </a:lnTo>
                    <a:lnTo>
                      <a:pt x="373" y="523"/>
                    </a:lnTo>
                    <a:lnTo>
                      <a:pt x="367" y="528"/>
                    </a:lnTo>
                    <a:lnTo>
                      <a:pt x="359" y="531"/>
                    </a:lnTo>
                    <a:lnTo>
                      <a:pt x="349" y="534"/>
                    </a:lnTo>
                    <a:lnTo>
                      <a:pt x="337" y="535"/>
                    </a:lnTo>
                    <a:lnTo>
                      <a:pt x="323" y="535"/>
                    </a:lnTo>
                    <a:lnTo>
                      <a:pt x="302" y="534"/>
                    </a:lnTo>
                    <a:lnTo>
                      <a:pt x="281" y="532"/>
                    </a:lnTo>
                    <a:lnTo>
                      <a:pt x="262" y="528"/>
                    </a:lnTo>
                    <a:lnTo>
                      <a:pt x="243" y="523"/>
                    </a:lnTo>
                    <a:lnTo>
                      <a:pt x="233" y="520"/>
                    </a:lnTo>
                    <a:lnTo>
                      <a:pt x="222" y="522"/>
                    </a:lnTo>
                    <a:lnTo>
                      <a:pt x="215" y="525"/>
                    </a:lnTo>
                    <a:lnTo>
                      <a:pt x="211" y="528"/>
                    </a:lnTo>
                    <a:lnTo>
                      <a:pt x="209" y="531"/>
                    </a:lnTo>
                    <a:lnTo>
                      <a:pt x="197" y="548"/>
                    </a:lnTo>
                    <a:lnTo>
                      <a:pt x="194" y="551"/>
                    </a:lnTo>
                    <a:lnTo>
                      <a:pt x="194" y="554"/>
                    </a:lnTo>
                    <a:lnTo>
                      <a:pt x="194" y="557"/>
                    </a:lnTo>
                    <a:lnTo>
                      <a:pt x="196" y="560"/>
                    </a:lnTo>
                    <a:lnTo>
                      <a:pt x="200" y="565"/>
                    </a:lnTo>
                    <a:lnTo>
                      <a:pt x="209" y="569"/>
                    </a:lnTo>
                    <a:lnTo>
                      <a:pt x="228" y="573"/>
                    </a:lnTo>
                    <a:lnTo>
                      <a:pt x="249" y="578"/>
                    </a:lnTo>
                    <a:lnTo>
                      <a:pt x="272" y="581"/>
                    </a:lnTo>
                    <a:lnTo>
                      <a:pt x="296" y="584"/>
                    </a:lnTo>
                    <a:lnTo>
                      <a:pt x="296" y="615"/>
                    </a:lnTo>
                    <a:lnTo>
                      <a:pt x="297" y="618"/>
                    </a:lnTo>
                    <a:lnTo>
                      <a:pt x="299" y="621"/>
                    </a:lnTo>
                    <a:lnTo>
                      <a:pt x="305" y="627"/>
                    </a:lnTo>
                    <a:lnTo>
                      <a:pt x="312" y="630"/>
                    </a:lnTo>
                    <a:lnTo>
                      <a:pt x="323" y="631"/>
                    </a:lnTo>
                    <a:lnTo>
                      <a:pt x="343" y="631"/>
                    </a:lnTo>
                    <a:lnTo>
                      <a:pt x="353" y="630"/>
                    </a:lnTo>
                    <a:lnTo>
                      <a:pt x="362" y="627"/>
                    </a:lnTo>
                    <a:lnTo>
                      <a:pt x="367" y="621"/>
                    </a:lnTo>
                    <a:lnTo>
                      <a:pt x="368" y="618"/>
                    </a:lnTo>
                    <a:lnTo>
                      <a:pt x="370" y="615"/>
                    </a:lnTo>
                    <a:lnTo>
                      <a:pt x="370" y="584"/>
                    </a:lnTo>
                    <a:lnTo>
                      <a:pt x="396" y="579"/>
                    </a:lnTo>
                    <a:lnTo>
                      <a:pt x="420" y="573"/>
                    </a:lnTo>
                    <a:lnTo>
                      <a:pt x="439" y="566"/>
                    </a:lnTo>
                    <a:lnTo>
                      <a:pt x="454" y="557"/>
                    </a:lnTo>
                    <a:lnTo>
                      <a:pt x="460" y="551"/>
                    </a:lnTo>
                    <a:lnTo>
                      <a:pt x="466" y="546"/>
                    </a:lnTo>
                    <a:lnTo>
                      <a:pt x="470" y="540"/>
                    </a:lnTo>
                    <a:lnTo>
                      <a:pt x="474" y="534"/>
                    </a:lnTo>
                    <a:lnTo>
                      <a:pt x="476" y="526"/>
                    </a:lnTo>
                    <a:lnTo>
                      <a:pt x="479" y="519"/>
                    </a:lnTo>
                    <a:lnTo>
                      <a:pt x="480" y="5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endParaRPr>
              </a:p>
            </p:txBody>
          </p:sp>
        </p:grpSp>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7545" y="6018966"/>
              <a:ext cx="534446" cy="534446"/>
            </a:xfrm>
            <a:prstGeom prst="roundRect">
              <a:avLst/>
            </a:prstGeom>
            <a:solidFill>
              <a:srgbClr val="FCB95B"/>
            </a:solidFill>
          </p:spPr>
        </p:pic>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8572" y="6054970"/>
              <a:ext cx="534446" cy="534446"/>
            </a:xfrm>
            <a:prstGeom prst="roundRect">
              <a:avLst/>
            </a:prstGeom>
            <a:solidFill>
              <a:srgbClr val="FCB95B"/>
            </a:solidFill>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9006" y="5035069"/>
              <a:ext cx="534446" cy="534446"/>
            </a:xfrm>
            <a:prstGeom prst="roundRect">
              <a:avLst/>
            </a:prstGeom>
            <a:solidFill>
              <a:srgbClr val="FCB95B"/>
            </a:solidFill>
          </p:spPr>
        </p:pic>
      </p:grpSp>
      <p:sp>
        <p:nvSpPr>
          <p:cNvPr id="69" name="Rectangle 68"/>
          <p:cNvSpPr/>
          <p:nvPr/>
        </p:nvSpPr>
        <p:spPr bwMode="auto">
          <a:xfrm>
            <a:off x="0" y="6357937"/>
            <a:ext cx="12192000" cy="492443"/>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cs typeface="Arial" pitchFamily="34" charset="0"/>
              </a:rPr>
              <a:t>PARCOURS </a:t>
            </a:r>
            <a:r>
              <a:rPr lang="fr-FR" sz="2000" b="1" dirty="0" smtClean="0">
                <a:solidFill>
                  <a:srgbClr val="19325C"/>
                </a:solidFill>
                <a:latin typeface="Salesforce Sans" panose="020B0505020202020203" pitchFamily="34" charset="0"/>
                <a:cs typeface="Arial" pitchFamily="34" charset="0"/>
              </a:rPr>
              <a:t>D'ACCÈS</a:t>
            </a:r>
            <a:r>
              <a:rPr lang="fr-FR" sz="2000" b="1" dirty="0">
                <a:solidFill>
                  <a:srgbClr val="19325C"/>
                </a:solidFill>
                <a:latin typeface="Salesforce Sans" panose="020B0505020202020203" pitchFamily="34" charset="0"/>
                <a:cs typeface="Arial" pitchFamily="34" charset="0"/>
              </a:rPr>
              <a:t> : Configuration | Paramètres de la société | Gestion des devises | Activer</a:t>
            </a:r>
          </a:p>
        </p:txBody>
      </p:sp>
      <p:sp>
        <p:nvSpPr>
          <p:cNvPr id="70" name="Freeform 202"/>
          <p:cNvSpPr>
            <a:spLocks noEditPoints="1"/>
          </p:cNvSpPr>
          <p:nvPr/>
        </p:nvSpPr>
        <p:spPr bwMode="auto">
          <a:xfrm flipH="1">
            <a:off x="143266" y="643428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393521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Introductions et </a:t>
            </a:r>
            <a:r>
              <a:rPr lang="en-US" dirty="0" err="1" smtClean="0"/>
              <a:t>Vue</a:t>
            </a:r>
            <a:r>
              <a:rPr lang="en-US" dirty="0" smtClean="0"/>
              <a:t> </a:t>
            </a:r>
            <a:r>
              <a:rPr lang="en-US" dirty="0" err="1" smtClean="0"/>
              <a:t>D’ensemble</a:t>
            </a:r>
            <a:endParaRPr lang="en-US" dirty="0"/>
          </a:p>
        </p:txBody>
      </p:sp>
    </p:spTree>
    <p:custDataLst>
      <p:tags r:id="rId1"/>
    </p:custDataLst>
    <p:extLst>
      <p:ext uri="{BB962C8B-B14F-4D97-AF65-F5344CB8AC3E}">
        <p14:creationId xmlns:p14="http://schemas.microsoft.com/office/powerpoint/2010/main" val="4038687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60</a:t>
            </a:fld>
            <a:endParaRPr lang="en-US" smtClean="0"/>
          </a:p>
        </p:txBody>
      </p:sp>
      <p:sp>
        <p:nvSpPr>
          <p:cNvPr id="4" name="Text Placeholder 3"/>
          <p:cNvSpPr>
            <a:spLocks noGrp="1"/>
          </p:cNvSpPr>
          <p:nvPr>
            <p:ph type="body" sz="quarter" idx="11"/>
          </p:nvPr>
        </p:nvSpPr>
        <p:spPr>
          <a:xfrm>
            <a:off x="2048256" y="0"/>
            <a:ext cx="8201381" cy="914400"/>
          </a:xfrm>
        </p:spPr>
        <p:txBody>
          <a:bodyPr/>
          <a:lstStyle/>
          <a:p>
            <a:r>
              <a:rPr lang="fr-FR" dirty="0"/>
              <a:t>2-4 : Mise à jour du taux de change en euro avec la gestion avancée des devises</a:t>
            </a:r>
          </a:p>
        </p:txBody>
      </p:sp>
      <p:sp>
        <p:nvSpPr>
          <p:cNvPr id="5" name="Text Placeholder 4"/>
          <p:cNvSpPr>
            <a:spLocks noGrp="1"/>
          </p:cNvSpPr>
          <p:nvPr>
            <p:ph type="body" sz="quarter" idx="12"/>
          </p:nvPr>
        </p:nvSpPr>
        <p:spPr>
          <a:xfrm>
            <a:off x="455731" y="3521002"/>
            <a:ext cx="10971737" cy="2879798"/>
          </a:xfrm>
        </p:spPr>
        <p:txBody>
          <a:bodyPr/>
          <a:lstStyle/>
          <a:p>
            <a:r>
              <a:rPr lang="fr-FR" dirty="0"/>
              <a:t>Tâches : </a:t>
            </a:r>
          </a:p>
          <a:p>
            <a:pPr marL="457200" lvl="1" indent="-457200">
              <a:buFont typeface="+mj-lt"/>
              <a:buAutoNum type="arabicPeriod"/>
            </a:pPr>
            <a:r>
              <a:rPr lang="fr-FR" dirty="0"/>
              <a:t>Activez la gestion avancée des devises.</a:t>
            </a:r>
          </a:p>
          <a:p>
            <a:pPr marL="457200" lvl="1" indent="-457200">
              <a:buFont typeface="+mj-lt"/>
              <a:buAutoNum type="arabicPeriod"/>
            </a:pPr>
            <a:r>
              <a:rPr lang="fr-FR" dirty="0"/>
              <a:t>Mettez à jour le taux de change de </a:t>
            </a:r>
            <a:r>
              <a:rPr lang="fr-FR" dirty="0" smtClean="0"/>
              <a:t>l'euro </a:t>
            </a:r>
            <a:r>
              <a:rPr lang="fr-FR" dirty="0"/>
              <a:t>en utilisant le premier jour du mois suivant comme Date de début.</a:t>
            </a:r>
          </a:p>
          <a:p>
            <a:pPr marL="457200" lvl="1" indent="-457200">
              <a:buFont typeface="+mj-lt"/>
              <a:buAutoNum type="arabicPeriod"/>
            </a:pPr>
            <a:r>
              <a:rPr lang="fr-FR" dirty="0"/>
              <a:t>Modifiez la date de clôture de </a:t>
            </a:r>
            <a:r>
              <a:rPr lang="fr-FR" dirty="0" smtClean="0"/>
              <a:t>l'opportunité </a:t>
            </a:r>
            <a:r>
              <a:rPr lang="fr-FR" dirty="0"/>
              <a:t>en euros afin </a:t>
            </a:r>
            <a:r>
              <a:rPr lang="fr-FR" dirty="0" smtClean="0"/>
              <a:t>d'observer </a:t>
            </a:r>
            <a:r>
              <a:rPr lang="fr-FR" dirty="0"/>
              <a:t>comment les montants convertis se modifient en fonction des taux de change respectifs.</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14400"/>
            <a:ext cx="10422240" cy="2118923"/>
          </a:xfrm>
        </p:spPr>
        <p:txBody>
          <a:bodyPr/>
          <a:lstStyle/>
          <a:p>
            <a:r>
              <a:rPr lang="fr-FR" dirty="0"/>
              <a:t>Objectif : </a:t>
            </a:r>
          </a:p>
          <a:p>
            <a:pPr lvl="1"/>
            <a:r>
              <a:rPr lang="fr-FR" dirty="0"/>
              <a:t>Vous devez être en mesure de mettre les taux de change à jour toutes les semaines sans affecter les opportunités historiques. </a:t>
            </a:r>
          </a:p>
        </p:txBody>
      </p:sp>
      <p:sp>
        <p:nvSpPr>
          <p:cNvPr id="7" name="Text Placeholder 4"/>
          <p:cNvSpPr>
            <a:spLocks noGrp="1"/>
          </p:cNvSpPr>
          <p:nvPr>
            <p:ph type="body" sz="quarter" idx="12"/>
          </p:nvPr>
        </p:nvSpPr>
        <p:spPr>
          <a:xfrm>
            <a:off x="111760" y="81281"/>
            <a:ext cx="2466848" cy="532620"/>
          </a:xfrm>
        </p:spPr>
        <p:txBody>
          <a:bodyPr/>
          <a:lstStyle/>
          <a:p>
            <a:r>
              <a:rPr lang="fr-FR" sz="1800" dirty="0"/>
              <a:t>REJOIGNEZ-MOI</a:t>
            </a:r>
          </a:p>
        </p:txBody>
      </p:sp>
    </p:spTree>
    <p:extLst>
      <p:ext uri="{BB962C8B-B14F-4D97-AF65-F5344CB8AC3E}">
        <p14:creationId xmlns:p14="http://schemas.microsoft.com/office/powerpoint/2010/main" val="2314389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 y="9524"/>
            <a:ext cx="8915399" cy="915385"/>
          </a:xfrm>
        </p:spPr>
        <p:txBody>
          <a:bodyPr/>
          <a:lstStyle/>
          <a:p>
            <a:r>
              <a:rPr lang="fr-FR" dirty="0">
                <a:latin typeface="+mn-lt"/>
              </a:rPr>
              <a:t>Module 2 : Préparation de votre organisation pour vos utilisateurs </a:t>
            </a:r>
          </a:p>
        </p:txBody>
      </p:sp>
      <p:sp>
        <p:nvSpPr>
          <p:cNvPr id="3" name="Text Placeholder 2"/>
          <p:cNvSpPr>
            <a:spLocks noGrp="1"/>
          </p:cNvSpPr>
          <p:nvPr>
            <p:ph type="body" sz="quarter" idx="13"/>
          </p:nvPr>
        </p:nvSpPr>
        <p:spPr>
          <a:xfrm>
            <a:off x="455732" y="1371600"/>
            <a:ext cx="5328841" cy="3666565"/>
          </a:xfrm>
        </p:spPr>
        <p:txBody>
          <a:bodyPr/>
          <a:lstStyle/>
          <a:p>
            <a:pPr marL="342900" lvl="1" indent="-342900">
              <a:spcBef>
                <a:spcPts val="900"/>
              </a:spcBef>
              <a:buFont typeface="Arial" panose="020B0604020202020204" pitchFamily="34" charset="0"/>
              <a:buChar char="•"/>
            </a:pPr>
            <a:r>
              <a:rPr lang="fr-FR" dirty="0"/>
              <a:t>Création du profil </a:t>
            </a:r>
            <a:r>
              <a:rPr lang="fr-FR" dirty="0" smtClean="0"/>
              <a:t>d'entreprise</a:t>
            </a:r>
            <a:endParaRPr lang="fr-FR" dirty="0"/>
          </a:p>
          <a:p>
            <a:pPr marL="342900" lvl="2" indent="-342900">
              <a:spcBef>
                <a:spcPts val="900"/>
              </a:spcBef>
              <a:buFont typeface="Arial" panose="020B0604020202020204" pitchFamily="34" charset="0"/>
              <a:buChar char="•"/>
            </a:pPr>
            <a:r>
              <a:rPr lang="fr-FR" sz="2400" b="1" dirty="0"/>
              <a:t>Configuration de </a:t>
            </a:r>
            <a:r>
              <a:rPr lang="fr-FR" sz="2400" b="1" dirty="0" smtClean="0"/>
              <a:t>l'interface </a:t>
            </a:r>
            <a:r>
              <a:rPr lang="fr-FR" sz="2400" b="1" dirty="0"/>
              <a:t>utilisateur</a:t>
            </a:r>
          </a:p>
          <a:p>
            <a:pPr marL="342900" lvl="2" indent="-342900">
              <a:spcBef>
                <a:spcPts val="900"/>
              </a:spcBef>
              <a:buFont typeface="Arial" panose="020B0604020202020204" pitchFamily="34" charset="0"/>
              <a:buChar char="•"/>
            </a:pPr>
            <a:r>
              <a:rPr lang="fr-FR" sz="2400" dirty="0"/>
              <a:t>Création des activités et des calendriers</a:t>
            </a:r>
          </a:p>
          <a:p>
            <a:pPr marL="342900" lvl="2" indent="-342900">
              <a:spcBef>
                <a:spcPts val="900"/>
              </a:spcBef>
              <a:buFont typeface="Arial" panose="020B0604020202020204" pitchFamily="34" charset="0"/>
              <a:buChar char="•"/>
            </a:pPr>
            <a:r>
              <a:rPr lang="fr-FR" sz="2400" dirty="0"/>
              <a:t>Création des groupes Chatter</a:t>
            </a:r>
          </a:p>
          <a:p>
            <a:pPr marL="342900" lvl="2" indent="-342900">
              <a:spcBef>
                <a:spcPts val="900"/>
              </a:spcBef>
              <a:buFont typeface="Arial" panose="020B0604020202020204" pitchFamily="34" charset="0"/>
              <a:buChar char="•"/>
            </a:pPr>
            <a:r>
              <a:rPr lang="fr-FR" sz="2400" dirty="0"/>
              <a:t>Accès mobile avec </a:t>
            </a:r>
            <a:r>
              <a:rPr lang="fr-FR" sz="2400" dirty="0" smtClean="0"/>
              <a:t>l'application </a:t>
            </a:r>
            <a:r>
              <a:rPr lang="fr-FR" sz="2400" dirty="0"/>
              <a:t>mobile </a:t>
            </a:r>
            <a:r>
              <a:rPr lang="fr-FR" sz="2400" dirty="0" err="1"/>
              <a:t>Salesforce</a:t>
            </a:r>
            <a:endParaRPr lang="fr-FR" sz="2400" dirty="0"/>
          </a:p>
          <a:p>
            <a:pPr marL="342900" lvl="2" indent="-342900">
              <a:spcBef>
                <a:spcPts val="900"/>
              </a:spcBef>
              <a:buFont typeface="Arial" panose="020B0604020202020204" pitchFamily="34" charset="0"/>
              <a:buChar char="•"/>
            </a:pPr>
            <a:r>
              <a:rPr lang="fr-FR" sz="2400" dirty="0"/>
              <a:t>Intégration e-mail </a:t>
            </a:r>
            <a:r>
              <a:rPr lang="fr-FR" sz="2400" dirty="0" err="1"/>
              <a:t>Salesforce</a:t>
            </a:r>
            <a:endParaRPr lang="fr-FR" sz="2400" dirty="0"/>
          </a:p>
        </p:txBody>
      </p:sp>
      <p:sp>
        <p:nvSpPr>
          <p:cNvPr id="4" name="Slide Number Placeholder 3"/>
          <p:cNvSpPr>
            <a:spLocks noGrp="1"/>
          </p:cNvSpPr>
          <p:nvPr>
            <p:ph type="sldNum" sz="quarter" idx="14"/>
          </p:nvPr>
        </p:nvSpPr>
        <p:spPr/>
        <p:txBody>
          <a:bodyPr vert="horz" lIns="91440" tIns="45720" rIns="91440" bIns="45720" rtlCol="0" anchor="ctr"/>
          <a:lstStyle/>
          <a:p>
            <a:fld id="{19FD02D3-6C23-404C-A7B3-DAB79F5D63D7}" type="slidenum">
              <a:rPr lang="en-US"/>
              <a:pPr/>
              <a:t>61</a:t>
            </a:fld>
            <a:endParaRPr lang="en-US"/>
          </a:p>
        </p:txBody>
      </p:sp>
    </p:spTree>
    <p:extLst>
      <p:ext uri="{BB962C8B-B14F-4D97-AF65-F5344CB8AC3E}">
        <p14:creationId xmlns:p14="http://schemas.microsoft.com/office/powerpoint/2010/main" val="8271434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4892707"/>
              </p:ext>
            </p:extLst>
          </p:nvPr>
        </p:nvGraphicFramePr>
        <p:xfrm>
          <a:off x="1711207" y="1004006"/>
          <a:ext cx="8926668" cy="5525380"/>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   Noah Larkin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7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r>
                        <a:rPr lang="fr-FR" sz="1800" b="0" dirty="0">
                          <a:solidFill>
                            <a:schemeClr val="tx1"/>
                          </a:solidFill>
                          <a:latin typeface="Salesforce Sans" panose="020B0505020202020203" pitchFamily="34" charset="0"/>
                          <a:ea typeface="Segoe UI" pitchFamily="34" charset="0"/>
                          <a:cs typeface="Segoe UI" pitchFamily="34" charset="0"/>
                        </a:rPr>
                        <a:t>Notre équipe Service client a récemment participé à un sondage et est tombée sur ces demandes concernant sa page </a:t>
                      </a:r>
                      <a:r>
                        <a:rPr lang="fr-FR" sz="1800" b="0" dirty="0" smtClean="0">
                          <a:solidFill>
                            <a:schemeClr val="tx1"/>
                          </a:solidFill>
                          <a:latin typeface="Salesforce Sans" panose="020B0505020202020203" pitchFamily="34" charset="0"/>
                          <a:ea typeface="Segoe UI" pitchFamily="34" charset="0"/>
                          <a:cs typeface="Segoe UI" pitchFamily="34" charset="0"/>
                        </a:rPr>
                        <a:t>d'accueil</a:t>
                      </a:r>
                      <a:r>
                        <a:rPr lang="fr-FR" sz="1800" b="0" dirty="0">
                          <a:solidFill>
                            <a:schemeClr val="tx1"/>
                          </a:solidFill>
                          <a:latin typeface="Salesforce Sans" panose="020B0505020202020203" pitchFamily="34" charset="0"/>
                          <a:ea typeface="Segoe UI" pitchFamily="34" charset="0"/>
                          <a:cs typeface="Segoe UI" pitchFamily="34" charset="0"/>
                        </a:rPr>
                        <a:t> :</a:t>
                      </a:r>
                    </a:p>
                    <a:p>
                      <a:pPr marL="342900" indent="-342900">
                        <a:buFontTx/>
                        <a:buChar char="-"/>
                      </a:pPr>
                      <a:r>
                        <a:rPr lang="fr-FR" sz="1800" b="0" dirty="0">
                          <a:solidFill>
                            <a:schemeClr val="tx1"/>
                          </a:solidFill>
                          <a:latin typeface="Salesforce Sans" panose="020B0505020202020203" pitchFamily="34" charset="0"/>
                          <a:ea typeface="Segoe UI" pitchFamily="34" charset="0"/>
                          <a:cs typeface="Segoe UI" pitchFamily="34" charset="0"/>
                        </a:rPr>
                        <a:t>Grand graphique contenant toutes les requêtes par agent et par statut</a:t>
                      </a:r>
                    </a:p>
                    <a:p>
                      <a:pPr marL="342900" indent="-342900">
                        <a:buFontTx/>
                        <a:buChar char="-"/>
                      </a:pPr>
                      <a:r>
                        <a:rPr lang="fr-FR" sz="1800" b="0" dirty="0">
                          <a:solidFill>
                            <a:schemeClr val="tx1"/>
                          </a:solidFill>
                          <a:latin typeface="Salesforce Sans" panose="020B0505020202020203" pitchFamily="34" charset="0"/>
                          <a:ea typeface="Segoe UI" pitchFamily="34" charset="0"/>
                          <a:cs typeface="Segoe UI" pitchFamily="34" charset="0"/>
                        </a:rPr>
                        <a:t>Graphique plus petit contenant toutes les requêtes réparties par produit</a:t>
                      </a:r>
                    </a:p>
                    <a:p>
                      <a:pPr marL="342900" indent="-342900">
                        <a:buFontTx/>
                        <a:buChar char="-"/>
                      </a:pPr>
                      <a:r>
                        <a:rPr lang="fr-FR" sz="1800" b="0" dirty="0">
                          <a:solidFill>
                            <a:schemeClr val="tx1"/>
                          </a:solidFill>
                          <a:latin typeface="Salesforce Sans" panose="020B0505020202020203" pitchFamily="34" charset="0"/>
                          <a:ea typeface="Segoe UI" pitchFamily="34" charset="0"/>
                          <a:cs typeface="Segoe UI" pitchFamily="34" charset="0"/>
                        </a:rPr>
                        <a:t>Les cinq requêtes les plus récentes </a:t>
                      </a:r>
                    </a:p>
                    <a:p>
                      <a:pPr marL="342900" indent="-342900">
                        <a:buFontTx/>
                        <a:buChar char="-"/>
                      </a:pPr>
                      <a:r>
                        <a:rPr lang="fr-FR" sz="1800" b="0" dirty="0">
                          <a:solidFill>
                            <a:schemeClr val="tx1"/>
                          </a:solidFill>
                          <a:latin typeface="Salesforce Sans" panose="020B0505020202020203" pitchFamily="34" charset="0"/>
                          <a:ea typeface="Segoe UI" pitchFamily="34" charset="0"/>
                          <a:cs typeface="Segoe UI" pitchFamily="34" charset="0"/>
                        </a:rPr>
                        <a:t>Publications Chatter dans lesquelles le commercial est @mentionné</a:t>
                      </a:r>
                    </a:p>
                    <a:p>
                      <a:pPr marL="342900" indent="-342900">
                        <a:buFontTx/>
                        <a:buChar char="-"/>
                      </a:pPr>
                      <a:r>
                        <a:rPr lang="fr-FR" sz="1800" b="0" dirty="0">
                          <a:solidFill>
                            <a:schemeClr val="tx1"/>
                          </a:solidFill>
                          <a:latin typeface="Salesforce Sans" panose="020B0505020202020203" pitchFamily="34" charset="0"/>
                          <a:ea typeface="Segoe UI" pitchFamily="34" charset="0"/>
                          <a:cs typeface="Segoe UI" pitchFamily="34" charset="0"/>
                        </a:rPr>
                        <a:t>Les tâches du jour et les événements à venir</a:t>
                      </a:r>
                    </a:p>
                    <a:p>
                      <a:pPr marL="342900" indent="-342900">
                        <a:buFontTx/>
                        <a:buChar char="-"/>
                      </a:pPr>
                      <a:r>
                        <a:rPr lang="fr-FR" sz="1800" b="0" dirty="0">
                          <a:solidFill>
                            <a:schemeClr val="tx1"/>
                          </a:solidFill>
                          <a:latin typeface="Salesforce Sans" panose="020B0505020202020203" pitchFamily="34" charset="0"/>
                          <a:ea typeface="Segoe UI" pitchFamily="34" charset="0"/>
                          <a:cs typeface="Segoe UI" pitchFamily="34" charset="0"/>
                        </a:rPr>
                        <a:t>Lien permettant de quitter le site </a:t>
                      </a:r>
                      <a:r>
                        <a:rPr lang="fr-FR" sz="1800" b="0" dirty="0" err="1">
                          <a:solidFill>
                            <a:schemeClr val="tx1"/>
                          </a:solidFill>
                          <a:latin typeface="Salesforce Sans" panose="020B0505020202020203" pitchFamily="34" charset="0"/>
                          <a:ea typeface="Segoe UI" pitchFamily="34" charset="0"/>
                          <a:cs typeface="Segoe UI" pitchFamily="34" charset="0"/>
                        </a:rPr>
                        <a:t>Salesforce</a:t>
                      </a:r>
                      <a:r>
                        <a:rPr lang="fr-FR" sz="1800" b="0" dirty="0">
                          <a:solidFill>
                            <a:schemeClr val="tx1"/>
                          </a:solidFill>
                          <a:latin typeface="Salesforce Sans" panose="020B0505020202020203" pitchFamily="34" charset="0"/>
                          <a:ea typeface="Segoe UI" pitchFamily="34" charset="0"/>
                          <a:cs typeface="Segoe UI" pitchFamily="34" charset="0"/>
                        </a:rPr>
                        <a:t> Trust</a:t>
                      </a:r>
                    </a:p>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Pouvez-vous prendre cela en charge ?  </a:t>
                      </a:r>
                      <a:r>
                        <a:rPr lang="fr-FR" sz="1800" b="0" dirty="0">
                          <a:solidFill>
                            <a:srgbClr val="0070C0"/>
                          </a:solidFill>
                          <a:latin typeface="Salesforce Sans" panose="020B0505020202020203" pitchFamily="34" charset="0"/>
                          <a:ea typeface="Segoe UI" pitchFamily="34" charset="0"/>
                          <a:cs typeface="Segoe UI" pitchFamily="34" charset="0"/>
                        </a:rPr>
                        <a:t>#merci</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15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Robin</a:t>
                      </a:r>
                      <a:r>
                        <a:rPr lang="fr-FR" sz="1600" b="0" baseline="0">
                          <a:solidFill>
                            <a:srgbClr val="0070C0"/>
                          </a:solidFill>
                          <a:latin typeface="Salesforce Sans" panose="020B0505020202020203" pitchFamily="34" charset="0"/>
                          <a:ea typeface="Segoe UI" pitchFamily="34" charset="0"/>
                          <a:cs typeface="Segoe UI" pitchFamily="34" charset="0"/>
                        </a:rPr>
                        <a:t> Kramer</a:t>
                      </a:r>
                      <a:r>
                        <a:rPr lang="fr-FR" sz="1600" b="0">
                          <a:solidFill>
                            <a:schemeClr val="tx1"/>
                          </a:solidFill>
                          <a:latin typeface="Salesforce Sans" panose="020B0505020202020203" pitchFamily="34" charset="0"/>
                          <a:ea typeface="Segoe UI" pitchFamily="34" charset="0"/>
                          <a:cs typeface="Segoe UI" pitchFamily="34" charset="0"/>
                        </a:rPr>
                        <a:t>, </a:t>
                      </a:r>
                      <a:r>
                        <a:rPr lang="fr-FR" sz="1600" b="0">
                          <a:solidFill>
                            <a:srgbClr val="0070C0"/>
                          </a:solidFill>
                          <a:latin typeface="Salesforce Sans" panose="020B0505020202020203" pitchFamily="34" charset="0"/>
                          <a:ea typeface="Segoe UI" pitchFamily="34" charset="0"/>
                          <a:cs typeface="Segoe UI" pitchFamily="34" charset="0"/>
                        </a:rPr>
                        <a:t>Cara Ng</a:t>
                      </a:r>
                      <a:r>
                        <a:rPr lang="fr-FR" sz="1600" b="0">
                          <a:solidFill>
                            <a:schemeClr val="tx1"/>
                          </a:solidFill>
                          <a:latin typeface="Salesforce Sans" panose="020B0505020202020203" pitchFamily="34" charset="0"/>
                          <a:ea typeface="Segoe UI" pitchFamily="34" charset="0"/>
                          <a:cs typeface="Segoe UI" pitchFamily="34" charset="0"/>
                        </a:rPr>
                        <a:t> et </a:t>
                      </a:r>
                      <a:r>
                        <a:rPr lang="fr-FR" sz="1600" b="0">
                          <a:solidFill>
                            <a:srgbClr val="0070C0"/>
                          </a:solidFill>
                          <a:latin typeface="Salesforce Sans" panose="020B0505020202020203" pitchFamily="34" charset="0"/>
                          <a:ea typeface="Segoe UI" pitchFamily="34" charset="0"/>
                          <a:cs typeface="Segoe UI" pitchFamily="34" charset="0"/>
                        </a:rPr>
                        <a:t>Seema</a:t>
                      </a:r>
                      <a:r>
                        <a:rPr lang="fr-FR" sz="1600" b="0" baseline="0">
                          <a:solidFill>
                            <a:srgbClr val="0070C0"/>
                          </a:solidFill>
                          <a:latin typeface="Salesforce Sans" panose="020B0505020202020203" pitchFamily="34" charset="0"/>
                          <a:ea typeface="Segoe UI" pitchFamily="34" charset="0"/>
                          <a:cs typeface="Segoe UI" pitchFamily="34" charset="0"/>
                        </a:rPr>
                        <a:t> Kumar</a:t>
                      </a:r>
                      <a:r>
                        <a:rPr lang="fr-FR" sz="1600" b="0">
                          <a:solidFill>
                            <a:schemeClr val="tx1"/>
                          </a:solidFill>
                          <a:latin typeface="Salesforce Sans" panose="020B0505020202020203" pitchFamily="34" charset="0"/>
                          <a:ea typeface="Segoe UI" pitchFamily="34" charset="0"/>
                          <a:cs typeface="Segoe UI" pitchFamily="34" charset="0"/>
                        </a:rPr>
                        <a:t> aiment.</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222208">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Juan Garcia</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Ça serait vraiment bien, merci Noah !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45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2751" t="-3437" r="13977" b="74552"/>
          <a:stretch/>
        </p:blipFill>
        <p:spPr>
          <a:xfrm>
            <a:off x="1735625" y="1081957"/>
            <a:ext cx="703817" cy="720000"/>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62</a:t>
            </a:fld>
            <a:endParaRPr lang="en-US" smtClean="0"/>
          </a:p>
        </p:txBody>
      </p:sp>
      <p:sp>
        <p:nvSpPr>
          <p:cNvPr id="3" name="Text Placeholder 2"/>
          <p:cNvSpPr>
            <a:spLocks noGrp="1"/>
          </p:cNvSpPr>
          <p:nvPr>
            <p:ph type="body" sz="quarter" idx="11"/>
          </p:nvPr>
        </p:nvSpPr>
        <p:spPr/>
        <p:txBody>
          <a:bodyPr/>
          <a:lstStyle/>
          <a:p>
            <a:r>
              <a:rPr lang="fr-FR" dirty="0"/>
              <a:t>Les pages </a:t>
            </a:r>
            <a:r>
              <a:rPr lang="fr-FR" dirty="0" smtClean="0"/>
              <a:t>d'accueil </a:t>
            </a:r>
            <a:r>
              <a:rPr lang="fr-FR" dirty="0"/>
              <a:t>personnalisées améliorent </a:t>
            </a:r>
            <a:r>
              <a:rPr lang="fr-FR" dirty="0" smtClean="0"/>
              <a:t>l'expérience </a:t>
            </a:r>
            <a:r>
              <a:rPr lang="fr-FR" dirty="0"/>
              <a:t>client</a:t>
            </a:r>
          </a:p>
        </p:txBody>
      </p:sp>
      <p:pic>
        <p:nvPicPr>
          <p:cNvPr id="5" name="Picture 4"/>
          <p:cNvPicPr>
            <a:picLocks noChangeAspect="1"/>
          </p:cNvPicPr>
          <p:nvPr/>
        </p:nvPicPr>
        <p:blipFill rotWithShape="1">
          <a:blip r:embed="rId4" cstate="print"/>
          <a:srcRect l="1970" t="12280" r="78654" b="85404"/>
          <a:stretch/>
        </p:blipFill>
        <p:spPr>
          <a:xfrm>
            <a:off x="1707413" y="4487490"/>
            <a:ext cx="3280454" cy="277523"/>
          </a:xfrm>
          <a:prstGeom prst="rect">
            <a:avLst/>
          </a:prstGeom>
        </p:spPr>
      </p:pic>
      <p:pic>
        <p:nvPicPr>
          <p:cNvPr id="6" name="Picture 5"/>
          <p:cNvPicPr>
            <a:picLocks noChangeAspect="1"/>
          </p:cNvPicPr>
          <p:nvPr/>
        </p:nvPicPr>
        <p:blipFill rotWithShape="1">
          <a:blip r:embed="rId4" cstate="print"/>
          <a:srcRect l="96090" t="2041" r="2152" b="95552"/>
          <a:stretch/>
        </p:blipFill>
        <p:spPr>
          <a:xfrm>
            <a:off x="10245058" y="1107357"/>
            <a:ext cx="297640" cy="288435"/>
          </a:xfrm>
          <a:prstGeom prst="rect">
            <a:avLst/>
          </a:prstGeom>
        </p:spPr>
      </p:pic>
      <p:pic>
        <p:nvPicPr>
          <p:cNvPr id="7" name="Picture 6"/>
          <p:cNvPicPr>
            <a:picLocks noChangeAspect="1"/>
          </p:cNvPicPr>
          <p:nvPr/>
        </p:nvPicPr>
        <p:blipFill rotWithShape="1">
          <a:blip r:embed="rId4" cstate="print"/>
          <a:srcRect l="95812" t="16466" r="2430" b="81127"/>
          <a:stretch/>
        </p:blipFill>
        <p:spPr>
          <a:xfrm>
            <a:off x="10245058" y="5444248"/>
            <a:ext cx="297640" cy="288435"/>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 t="-6584" r="2043" b="66154"/>
          <a:stretch/>
        </p:blipFill>
        <p:spPr>
          <a:xfrm>
            <a:off x="1929008" y="5367610"/>
            <a:ext cx="388308" cy="406889"/>
          </a:xfrm>
          <a:prstGeom prst="flowChartConnector">
            <a:avLst/>
          </a:prstGeom>
          <a:solidFill>
            <a:schemeClr val="bg1">
              <a:lumMod val="85000"/>
            </a:schemeClr>
          </a:solidFill>
        </p:spPr>
      </p:pic>
      <p:grpSp>
        <p:nvGrpSpPr>
          <p:cNvPr id="11" name="Group 10"/>
          <p:cNvGrpSpPr/>
          <p:nvPr/>
        </p:nvGrpSpPr>
        <p:grpSpPr>
          <a:xfrm>
            <a:off x="2021312" y="4510557"/>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0137220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63</a:t>
            </a:fld>
            <a:endParaRPr lang="en-US" smtClean="0"/>
          </a:p>
        </p:txBody>
      </p:sp>
      <p:sp>
        <p:nvSpPr>
          <p:cNvPr id="3" name="Text Placeholder 2"/>
          <p:cNvSpPr>
            <a:spLocks noGrp="1"/>
          </p:cNvSpPr>
          <p:nvPr>
            <p:ph type="body" sz="quarter" idx="11"/>
          </p:nvPr>
        </p:nvSpPr>
        <p:spPr/>
        <p:txBody>
          <a:bodyPr/>
          <a:lstStyle/>
          <a:p>
            <a:r>
              <a:rPr lang="fr-FR" dirty="0"/>
              <a:t>Page </a:t>
            </a:r>
            <a:r>
              <a:rPr lang="fr-FR" dirty="0" smtClean="0"/>
              <a:t>d'accueil</a:t>
            </a:r>
            <a:endParaRPr lang="fr-FR" dirty="0"/>
          </a:p>
        </p:txBody>
      </p:sp>
      <p:sp>
        <p:nvSpPr>
          <p:cNvPr id="4" name="Text Placeholder 3"/>
          <p:cNvSpPr>
            <a:spLocks noGrp="1"/>
          </p:cNvSpPr>
          <p:nvPr>
            <p:ph type="body" sz="quarter" idx="12"/>
          </p:nvPr>
        </p:nvSpPr>
        <p:spPr>
          <a:xfrm>
            <a:off x="455733" y="1078992"/>
            <a:ext cx="4257781" cy="5329245"/>
          </a:xfrm>
        </p:spPr>
        <p:txBody>
          <a:bodyPr/>
          <a:lstStyle/>
          <a:p>
            <a:pPr marL="0" lvl="1" indent="0">
              <a:lnSpc>
                <a:spcPct val="100000"/>
              </a:lnSpc>
              <a:buNone/>
            </a:pPr>
            <a:r>
              <a:rPr lang="fr-FR" dirty="0"/>
              <a:t>La page </a:t>
            </a:r>
            <a:r>
              <a:rPr lang="fr-FR" dirty="0" smtClean="0"/>
              <a:t>d'accueil </a:t>
            </a:r>
            <a:r>
              <a:rPr lang="fr-FR" dirty="0"/>
              <a:t>est une zone de dessin polyvalente qui met à avant pour vos utilisateurs les mises à jour, détails et synthèses avec les composants Lightning.</a:t>
            </a:r>
          </a:p>
          <a:p>
            <a:pPr lvl="1">
              <a:lnSpc>
                <a:spcPct val="100000"/>
              </a:lnSpc>
            </a:pPr>
            <a:r>
              <a:rPr lang="fr-FR" dirty="0"/>
              <a:t>Appliquer des composants Lightning standard ou personnalisés</a:t>
            </a:r>
          </a:p>
          <a:p>
            <a:pPr lvl="1" fontAlgn="t">
              <a:lnSpc>
                <a:spcPct val="100000"/>
              </a:lnSpc>
            </a:pPr>
            <a:r>
              <a:rPr lang="fr-FR" dirty="0"/>
              <a:t>Mettre à jour les propriétés des composants</a:t>
            </a:r>
          </a:p>
          <a:p>
            <a:pPr lvl="1" fontAlgn="t">
              <a:lnSpc>
                <a:spcPct val="100000"/>
              </a:lnSpc>
            </a:pPr>
            <a:r>
              <a:rPr lang="fr-FR" dirty="0"/>
              <a:t>Attribuable aux profils utilisateurs</a:t>
            </a:r>
          </a:p>
          <a:p>
            <a:endParaRPr lang="en-IN" dirty="0"/>
          </a:p>
        </p:txBody>
      </p:sp>
      <p:pic>
        <p:nvPicPr>
          <p:cNvPr id="5" name="Picture 4"/>
          <p:cNvPicPr>
            <a:picLocks noChangeAspect="1"/>
          </p:cNvPicPr>
          <p:nvPr/>
        </p:nvPicPr>
        <p:blipFill>
          <a:blip r:embed="rId3" cstate="print"/>
          <a:stretch>
            <a:fillRect/>
          </a:stretch>
        </p:blipFill>
        <p:spPr>
          <a:xfrm>
            <a:off x="4713514" y="1157494"/>
            <a:ext cx="7266700" cy="475345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7766" t="-6125" r="-2141" b="61363"/>
          <a:stretch/>
        </p:blipFill>
        <p:spPr>
          <a:xfrm>
            <a:off x="4832475" y="5021944"/>
            <a:ext cx="360011" cy="333828"/>
          </a:xfrm>
          <a:prstGeom prst="flowChartConnector">
            <a:avLst/>
          </a:prstGeom>
          <a:solidFill>
            <a:schemeClr val="tx1">
              <a:lumMod val="25000"/>
              <a:lumOff val="75000"/>
            </a:schemeClr>
          </a:solidFill>
        </p:spPr>
      </p:pic>
    </p:spTree>
    <p:extLst>
      <p:ext uri="{BB962C8B-B14F-4D97-AF65-F5344CB8AC3E}">
        <p14:creationId xmlns:p14="http://schemas.microsoft.com/office/powerpoint/2010/main" val="40654646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64</a:t>
            </a:fld>
            <a:endParaRPr lang="en-US" smtClean="0"/>
          </a:p>
        </p:txBody>
      </p:sp>
      <p:sp>
        <p:nvSpPr>
          <p:cNvPr id="3" name="Text Placeholder 2"/>
          <p:cNvSpPr>
            <a:spLocks noGrp="1"/>
          </p:cNvSpPr>
          <p:nvPr>
            <p:ph type="body" sz="quarter" idx="11"/>
          </p:nvPr>
        </p:nvSpPr>
        <p:spPr/>
        <p:txBody>
          <a:bodyPr/>
          <a:lstStyle/>
          <a:p>
            <a:r>
              <a:rPr lang="fr-FR" dirty="0"/>
              <a:t>Personnaliser la page </a:t>
            </a:r>
            <a:r>
              <a:rPr lang="fr-FR" dirty="0" smtClean="0"/>
              <a:t>d'accueil </a:t>
            </a:r>
            <a:r>
              <a:rPr lang="fr-FR" dirty="0"/>
              <a:t>avec le générateur </a:t>
            </a:r>
            <a:r>
              <a:rPr lang="fr-FR" dirty="0" smtClean="0"/>
              <a:t>d'application </a:t>
            </a:r>
            <a:r>
              <a:rPr lang="fr-FR" dirty="0"/>
              <a:t>Lightning</a:t>
            </a:r>
          </a:p>
        </p:txBody>
      </p:sp>
      <p:pic>
        <p:nvPicPr>
          <p:cNvPr id="4" name="Picture 3"/>
          <p:cNvPicPr>
            <a:picLocks noChangeAspect="1"/>
          </p:cNvPicPr>
          <p:nvPr/>
        </p:nvPicPr>
        <p:blipFill>
          <a:blip r:embed="rId2" cstate="print"/>
          <a:stretch>
            <a:fillRect/>
          </a:stretch>
        </p:blipFill>
        <p:spPr>
          <a:xfrm>
            <a:off x="2017659" y="1068988"/>
            <a:ext cx="8116772" cy="4946525"/>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5" name="Rounded Rectangular Callout 11"/>
          <p:cNvSpPr/>
          <p:nvPr/>
        </p:nvSpPr>
        <p:spPr>
          <a:xfrm>
            <a:off x="10270937" y="973496"/>
            <a:ext cx="1831628" cy="1257640"/>
          </a:xfrm>
          <a:prstGeom prst="wedgeRoundRectCallout">
            <a:avLst>
              <a:gd name="adj1" fmla="val -60591"/>
              <a:gd name="adj2" fmla="val -14988"/>
              <a:gd name="adj3" fmla="val 16667"/>
            </a:avLst>
          </a:prstGeom>
          <a:solidFill>
            <a:srgbClr val="1932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2000" dirty="0" smtClean="0">
                <a:solidFill>
                  <a:srgbClr val="FFFFFF"/>
                </a:solidFill>
              </a:rPr>
              <a:t>N'oubliez </a:t>
            </a:r>
            <a:r>
              <a:rPr lang="fr-FR" sz="2000" dirty="0">
                <a:solidFill>
                  <a:srgbClr val="FFFFFF"/>
                </a:solidFill>
              </a:rPr>
              <a:t>pas </a:t>
            </a:r>
            <a:r>
              <a:rPr lang="fr-FR" sz="2000" dirty="0" smtClean="0">
                <a:solidFill>
                  <a:srgbClr val="FFFFFF"/>
                </a:solidFill>
              </a:rPr>
              <a:t>d'activer </a:t>
            </a:r>
            <a:r>
              <a:rPr lang="fr-FR" sz="2000" dirty="0">
                <a:solidFill>
                  <a:srgbClr val="FFFFFF"/>
                </a:solidFill>
              </a:rPr>
              <a:t>quand vous avez terminé !</a:t>
            </a:r>
          </a:p>
        </p:txBody>
      </p:sp>
      <p:sp>
        <p:nvSpPr>
          <p:cNvPr id="6" name="Rounded Rectangular Callout 12"/>
          <p:cNvSpPr/>
          <p:nvPr/>
        </p:nvSpPr>
        <p:spPr>
          <a:xfrm>
            <a:off x="10270937" y="2338773"/>
            <a:ext cx="1831628" cy="1631257"/>
          </a:xfrm>
          <a:prstGeom prst="wedgeRoundRectCallout">
            <a:avLst>
              <a:gd name="adj1" fmla="val -83461"/>
              <a:gd name="adj2" fmla="val -35276"/>
              <a:gd name="adj3" fmla="val 16667"/>
            </a:avLst>
          </a:prstGeom>
          <a:solidFill>
            <a:srgbClr val="1932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2000" dirty="0">
                <a:solidFill>
                  <a:srgbClr val="FFFFFF"/>
                </a:solidFill>
              </a:rPr>
              <a:t>Mettez à </a:t>
            </a:r>
            <a:r>
              <a:rPr lang="pl-PL" sz="2000" dirty="0" smtClean="0">
                <a:solidFill>
                  <a:srgbClr val="FFFFFF"/>
                </a:solidFill>
              </a:rPr>
              <a:t/>
            </a:r>
            <a:br>
              <a:rPr lang="pl-PL" sz="2000" dirty="0" smtClean="0">
                <a:solidFill>
                  <a:srgbClr val="FFFFFF"/>
                </a:solidFill>
              </a:rPr>
            </a:br>
            <a:r>
              <a:rPr lang="fr-FR" sz="2000" dirty="0" smtClean="0">
                <a:solidFill>
                  <a:srgbClr val="FFFFFF"/>
                </a:solidFill>
              </a:rPr>
              <a:t>jour </a:t>
            </a:r>
            <a:r>
              <a:rPr lang="fr-FR" sz="2000" dirty="0">
                <a:solidFill>
                  <a:srgbClr val="FFFFFF"/>
                </a:solidFill>
              </a:rPr>
              <a:t>les paramètres </a:t>
            </a:r>
            <a:r>
              <a:rPr lang="fr-FR" sz="2000" dirty="0" smtClean="0">
                <a:solidFill>
                  <a:srgbClr val="FFFFFF"/>
                </a:solidFill>
              </a:rPr>
              <a:t>des</a:t>
            </a:r>
            <a:r>
              <a:rPr lang="pl-PL" sz="2000" dirty="0" smtClean="0">
                <a:solidFill>
                  <a:srgbClr val="FFFFFF"/>
                </a:solidFill>
              </a:rPr>
              <a:t> </a:t>
            </a:r>
            <a:r>
              <a:rPr lang="fr-FR" sz="2000" dirty="0" smtClean="0">
                <a:solidFill>
                  <a:srgbClr val="FFFFFF"/>
                </a:solidFill>
              </a:rPr>
              <a:t>composants</a:t>
            </a:r>
            <a:r>
              <a:rPr lang="fr-FR" sz="2000" dirty="0">
                <a:solidFill>
                  <a:srgbClr val="FFFFFF"/>
                </a:solidFill>
              </a:rPr>
              <a:t>.</a:t>
            </a:r>
          </a:p>
        </p:txBody>
      </p:sp>
      <p:sp>
        <p:nvSpPr>
          <p:cNvPr id="7" name="Rounded Rectangular Callout 14"/>
          <p:cNvSpPr/>
          <p:nvPr/>
        </p:nvSpPr>
        <p:spPr>
          <a:xfrm>
            <a:off x="43186" y="1792225"/>
            <a:ext cx="1878832" cy="1854874"/>
          </a:xfrm>
          <a:prstGeom prst="wedgeRoundRectCallout">
            <a:avLst>
              <a:gd name="adj1" fmla="val 62617"/>
              <a:gd name="adj2" fmla="val -14844"/>
              <a:gd name="adj3" fmla="val 16667"/>
            </a:avLst>
          </a:prstGeom>
          <a:solidFill>
            <a:srgbClr val="1932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2000" dirty="0">
                <a:solidFill>
                  <a:srgbClr val="FFFFFF"/>
                </a:solidFill>
              </a:rPr>
              <a:t>Appliquez </a:t>
            </a:r>
            <a:r>
              <a:rPr lang="fr-FR" sz="2000" dirty="0" smtClean="0">
                <a:solidFill>
                  <a:srgbClr val="FFFFFF"/>
                </a:solidFill>
              </a:rPr>
              <a:t>les </a:t>
            </a:r>
            <a:r>
              <a:rPr lang="fr-FR" sz="2000" dirty="0">
                <a:solidFill>
                  <a:srgbClr val="FFFFFF"/>
                </a:solidFill>
              </a:rPr>
              <a:t>composants standard et personnalisés.</a:t>
            </a:r>
          </a:p>
        </p:txBody>
      </p:sp>
      <p:sp>
        <p:nvSpPr>
          <p:cNvPr id="8" name="Rounded Rectangular Callout 16"/>
          <p:cNvSpPr/>
          <p:nvPr/>
        </p:nvSpPr>
        <p:spPr>
          <a:xfrm>
            <a:off x="3573009" y="3266856"/>
            <a:ext cx="2169423" cy="703174"/>
          </a:xfrm>
          <a:prstGeom prst="wedgeRoundRectCallout">
            <a:avLst>
              <a:gd name="adj1" fmla="val 46720"/>
              <a:gd name="adj2" fmla="val 14227"/>
              <a:gd name="adj3" fmla="val 16667"/>
            </a:avLst>
          </a:prstGeom>
          <a:solidFill>
            <a:srgbClr val="1932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FFFFFF"/>
                </a:solidFill>
              </a:rPr>
              <a:t>Glissez déposez </a:t>
            </a:r>
            <a:r>
              <a:rPr lang="fr-FR" sz="2000" dirty="0" smtClean="0">
                <a:solidFill>
                  <a:srgbClr val="FFFFFF"/>
                </a:solidFill>
              </a:rPr>
              <a:t>les</a:t>
            </a:r>
            <a:r>
              <a:rPr lang="pl-PL" sz="2000" dirty="0" smtClean="0">
                <a:solidFill>
                  <a:srgbClr val="FFFFFF"/>
                </a:solidFill>
              </a:rPr>
              <a:t> </a:t>
            </a:r>
            <a:r>
              <a:rPr lang="fr-FR" sz="2000" dirty="0" smtClean="0">
                <a:solidFill>
                  <a:srgbClr val="FFFFFF"/>
                </a:solidFill>
              </a:rPr>
              <a:t>composants</a:t>
            </a:r>
            <a:r>
              <a:rPr lang="fr-FR" sz="2000" dirty="0">
                <a:solidFill>
                  <a:srgbClr val="FFFFFF"/>
                </a:solidFill>
              </a:rPr>
              <a:t>.</a:t>
            </a:r>
          </a:p>
        </p:txBody>
      </p:sp>
      <p:cxnSp>
        <p:nvCxnSpPr>
          <p:cNvPr id="9" name="Curved Connector 18"/>
          <p:cNvCxnSpPr/>
          <p:nvPr/>
        </p:nvCxnSpPr>
        <p:spPr bwMode="auto">
          <a:xfrm>
            <a:off x="3135086" y="3576845"/>
            <a:ext cx="640080" cy="548640"/>
          </a:xfrm>
          <a:prstGeom prst="curvedConnector3">
            <a:avLst>
              <a:gd name="adj1" fmla="val 54762"/>
            </a:avLst>
          </a:prstGeom>
          <a:solidFill>
            <a:schemeClr val="accent1"/>
          </a:solidFill>
          <a:ln w="38100" cap="flat" cmpd="sng" algn="ctr">
            <a:solidFill>
              <a:srgbClr val="FF0000"/>
            </a:solidFill>
            <a:prstDash val="solid"/>
            <a:round/>
            <a:headEnd type="none" w="med" len="med"/>
            <a:tailEnd type="triangle"/>
          </a:ln>
          <a:effectLst/>
        </p:spPr>
      </p:cxnSp>
      <p:sp>
        <p:nvSpPr>
          <p:cNvPr id="10" name="Rectangle 9"/>
          <p:cNvSpPr/>
          <p:nvPr/>
        </p:nvSpPr>
        <p:spPr bwMode="auto">
          <a:xfrm>
            <a:off x="0" y="6357937"/>
            <a:ext cx="12192000" cy="492443"/>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spc="-20" dirty="0">
                <a:solidFill>
                  <a:srgbClr val="19325C"/>
                </a:solidFill>
                <a:latin typeface="Salesforce Sans" panose="020B0505020202020203" pitchFamily="34" charset="0"/>
                <a:cs typeface="Arial" pitchFamily="34" charset="0"/>
              </a:rPr>
              <a:t>PARCOURS </a:t>
            </a:r>
            <a:r>
              <a:rPr lang="fr-FR" sz="2000" b="1" spc="-20" dirty="0" smtClean="0">
                <a:solidFill>
                  <a:srgbClr val="19325C"/>
                </a:solidFill>
                <a:latin typeface="Salesforce Sans" panose="020B0505020202020203" pitchFamily="34" charset="0"/>
                <a:cs typeface="Arial" pitchFamily="34" charset="0"/>
              </a:rPr>
              <a:t>D'ACCÈS</a:t>
            </a:r>
            <a:r>
              <a:rPr lang="fr-FR" sz="2000" b="1" spc="-20" dirty="0">
                <a:solidFill>
                  <a:srgbClr val="19325C"/>
                </a:solidFill>
                <a:latin typeface="Salesforce Sans" panose="020B0505020202020203" pitchFamily="34" charset="0"/>
                <a:cs typeface="Arial" pitchFamily="34" charset="0"/>
              </a:rPr>
              <a:t> : Configuration | Interface utilisateur | Générateur </a:t>
            </a:r>
            <a:r>
              <a:rPr lang="fr-FR" sz="2000" b="1" spc="-20" dirty="0" smtClean="0">
                <a:solidFill>
                  <a:srgbClr val="19325C"/>
                </a:solidFill>
                <a:latin typeface="Salesforce Sans" panose="020B0505020202020203" pitchFamily="34" charset="0"/>
                <a:cs typeface="Arial" pitchFamily="34" charset="0"/>
              </a:rPr>
              <a:t>d'application </a:t>
            </a:r>
            <a:r>
              <a:rPr lang="fr-FR" sz="2000" b="1" spc="-20" dirty="0">
                <a:solidFill>
                  <a:srgbClr val="19325C"/>
                </a:solidFill>
                <a:latin typeface="Salesforce Sans" panose="020B0505020202020203" pitchFamily="34" charset="0"/>
                <a:cs typeface="Arial" pitchFamily="34" charset="0"/>
              </a:rPr>
              <a:t>Lightning</a:t>
            </a:r>
          </a:p>
        </p:txBody>
      </p:sp>
      <p:sp>
        <p:nvSpPr>
          <p:cNvPr id="11" name="Freeform 202"/>
          <p:cNvSpPr>
            <a:spLocks noEditPoints="1"/>
          </p:cNvSpPr>
          <p:nvPr/>
        </p:nvSpPr>
        <p:spPr bwMode="auto">
          <a:xfrm flipH="1">
            <a:off x="143266" y="643428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r="-1781" b="59703"/>
          <a:stretch/>
        </p:blipFill>
        <p:spPr>
          <a:xfrm>
            <a:off x="3653813" y="5406500"/>
            <a:ext cx="242706" cy="240829"/>
          </a:xfrm>
          <a:prstGeom prst="flowChartConnector">
            <a:avLst/>
          </a:prstGeom>
          <a:solidFill>
            <a:schemeClr val="bg1">
              <a:lumMod val="85000"/>
            </a:schemeClr>
          </a:solidFill>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751" t="-3437" r="13977" b="74552"/>
          <a:stretch/>
        </p:blipFill>
        <p:spPr>
          <a:xfrm>
            <a:off x="3692448" y="5846273"/>
            <a:ext cx="165436" cy="169240"/>
          </a:xfrm>
          <a:prstGeom prst="ellipse">
            <a:avLst/>
          </a:prstGeom>
          <a:solidFill>
            <a:schemeClr val="bg2">
              <a:lumMod val="90000"/>
            </a:schemeClr>
          </a:solidFill>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t="-2664" b="65368"/>
          <a:stretch/>
        </p:blipFill>
        <p:spPr>
          <a:xfrm>
            <a:off x="3692448" y="4500928"/>
            <a:ext cx="226420" cy="221942"/>
          </a:xfrm>
          <a:prstGeom prst="flowChartConnector">
            <a:avLst/>
          </a:prstGeom>
          <a:solidFill>
            <a:schemeClr val="bg1">
              <a:lumMod val="85000"/>
            </a:schemeClr>
          </a:solidFill>
        </p:spPr>
      </p:pic>
    </p:spTree>
    <p:extLst>
      <p:ext uri="{BB962C8B-B14F-4D97-AF65-F5344CB8AC3E}">
        <p14:creationId xmlns:p14="http://schemas.microsoft.com/office/powerpoint/2010/main" val="2618271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65</a:t>
            </a:fld>
            <a:endParaRPr lang="en-US" smtClean="0"/>
          </a:p>
        </p:txBody>
      </p:sp>
      <p:sp>
        <p:nvSpPr>
          <p:cNvPr id="4" name="Text Placeholder 3"/>
          <p:cNvSpPr>
            <a:spLocks noGrp="1"/>
          </p:cNvSpPr>
          <p:nvPr>
            <p:ph type="body" sz="quarter" idx="11"/>
          </p:nvPr>
        </p:nvSpPr>
        <p:spPr>
          <a:xfrm>
            <a:off x="2029968" y="0"/>
            <a:ext cx="8219669" cy="914400"/>
          </a:xfrm>
        </p:spPr>
        <p:txBody>
          <a:bodyPr/>
          <a:lstStyle/>
          <a:p>
            <a:r>
              <a:rPr lang="fr-FR" dirty="0"/>
              <a:t>2-5 : Personnaliser la page </a:t>
            </a:r>
            <a:r>
              <a:rPr lang="fr-FR" dirty="0" smtClean="0"/>
              <a:t>d'accueil</a:t>
            </a:r>
            <a:endParaRPr lang="fr-FR" dirty="0"/>
          </a:p>
        </p:txBody>
      </p:sp>
      <p:sp>
        <p:nvSpPr>
          <p:cNvPr id="5" name="Text Placeholder 4"/>
          <p:cNvSpPr>
            <a:spLocks noGrp="1"/>
          </p:cNvSpPr>
          <p:nvPr>
            <p:ph type="body" sz="quarter" idx="12"/>
          </p:nvPr>
        </p:nvSpPr>
        <p:spPr>
          <a:xfrm>
            <a:off x="455731" y="3521002"/>
            <a:ext cx="10971737" cy="2879798"/>
          </a:xfrm>
        </p:spPr>
        <p:txBody>
          <a:bodyPr/>
          <a:lstStyle/>
          <a:p>
            <a:r>
              <a:rPr lang="fr-FR" dirty="0"/>
              <a:t>Tâches : </a:t>
            </a:r>
          </a:p>
          <a:p>
            <a:pPr marL="457200" lvl="1" indent="-457200">
              <a:buFont typeface="+mj-lt"/>
              <a:buAutoNum type="arabicPeriod"/>
            </a:pPr>
            <a:r>
              <a:rPr lang="fr-FR" dirty="0"/>
              <a:t>Ajoutez une nouvelle page </a:t>
            </a:r>
            <a:r>
              <a:rPr lang="fr-FR" dirty="0" smtClean="0"/>
              <a:t>d'accueil </a:t>
            </a:r>
            <a:r>
              <a:rPr lang="fr-FR" dirty="0"/>
              <a:t>qui répond aux exigences de </a:t>
            </a:r>
            <a:r>
              <a:rPr lang="fr-FR" dirty="0" smtClean="0"/>
              <a:t>l'équipe </a:t>
            </a:r>
            <a:r>
              <a:rPr lang="fr-FR" dirty="0"/>
              <a:t>Service client.</a:t>
            </a:r>
          </a:p>
          <a:p>
            <a:pPr marL="457200" lvl="1" indent="-457200">
              <a:buFont typeface="+mj-lt"/>
              <a:buAutoNum type="arabicPeriod"/>
            </a:pPr>
            <a:r>
              <a:rPr lang="fr-FR" dirty="0"/>
              <a:t>Testez la nouvelle page </a:t>
            </a:r>
            <a:r>
              <a:rPr lang="fr-FR" dirty="0" smtClean="0"/>
              <a:t>d'accueil</a:t>
            </a:r>
            <a:r>
              <a:rPr lang="fr-FR" dirty="0"/>
              <a:t>.</a:t>
            </a:r>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14400"/>
            <a:ext cx="10422240" cy="2118923"/>
          </a:xfrm>
        </p:spPr>
        <p:txBody>
          <a:bodyPr/>
          <a:lstStyle/>
          <a:p>
            <a:r>
              <a:rPr lang="fr-FR" dirty="0"/>
              <a:t>Objectif : </a:t>
            </a:r>
          </a:p>
          <a:p>
            <a:pPr lvl="1"/>
            <a:r>
              <a:rPr lang="fr-FR" dirty="0"/>
              <a:t>Noah Larkin, Vice-président Services, a reçu des commentaires sur ce que la page </a:t>
            </a:r>
            <a:r>
              <a:rPr lang="fr-FR" dirty="0" smtClean="0"/>
              <a:t>d'accueil </a:t>
            </a:r>
            <a:r>
              <a:rPr lang="fr-FR" dirty="0"/>
              <a:t>de </a:t>
            </a:r>
            <a:r>
              <a:rPr lang="fr-FR" dirty="0" smtClean="0"/>
              <a:t>l'équipe </a:t>
            </a:r>
            <a:r>
              <a:rPr lang="fr-FR" dirty="0"/>
              <a:t>Service client devrait contenir. Créez une nouvelle page </a:t>
            </a:r>
            <a:r>
              <a:rPr lang="fr-FR" dirty="0" smtClean="0"/>
              <a:t>d'accueil </a:t>
            </a:r>
            <a:r>
              <a:rPr lang="fr-FR" dirty="0"/>
              <a:t>à partir de ces informations. </a:t>
            </a:r>
          </a:p>
        </p:txBody>
      </p:sp>
      <p:sp>
        <p:nvSpPr>
          <p:cNvPr id="7" name="Text Placeholder 4"/>
          <p:cNvSpPr>
            <a:spLocks noGrp="1"/>
          </p:cNvSpPr>
          <p:nvPr>
            <p:ph type="body" sz="quarter" idx="12"/>
          </p:nvPr>
        </p:nvSpPr>
        <p:spPr>
          <a:xfrm>
            <a:off x="111760" y="81281"/>
            <a:ext cx="2265680" cy="532620"/>
          </a:xfrm>
        </p:spPr>
        <p:txBody>
          <a:bodyPr/>
          <a:lstStyle/>
          <a:p>
            <a:r>
              <a:rPr lang="fr-FR" sz="1800" dirty="0"/>
              <a:t>REJOIGNEZ-MOI</a:t>
            </a:r>
          </a:p>
        </p:txBody>
      </p:sp>
    </p:spTree>
    <p:extLst>
      <p:ext uri="{BB962C8B-B14F-4D97-AF65-F5344CB8AC3E}">
        <p14:creationId xmlns:p14="http://schemas.microsoft.com/office/powerpoint/2010/main" val="1814610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66</a:t>
            </a:fld>
            <a:endParaRPr lang="en-US" smtClean="0"/>
          </a:p>
        </p:txBody>
      </p:sp>
      <p:sp>
        <p:nvSpPr>
          <p:cNvPr id="3" name="Text Placeholder 2"/>
          <p:cNvSpPr>
            <a:spLocks noGrp="1"/>
          </p:cNvSpPr>
          <p:nvPr>
            <p:ph type="body" sz="quarter" idx="11"/>
          </p:nvPr>
        </p:nvSpPr>
        <p:spPr/>
        <p:txBody>
          <a:bodyPr/>
          <a:lstStyle/>
          <a:p>
            <a:r>
              <a:rPr lang="fr-FR"/>
              <a:t>Utiliser la vue de liste pour des meilleurs résultats</a:t>
            </a:r>
          </a:p>
        </p:txBody>
      </p:sp>
      <p:graphicFrame>
        <p:nvGraphicFramePr>
          <p:cNvPr id="4" name="Table 3"/>
          <p:cNvGraphicFramePr>
            <a:graphicFrameLocks noGrp="1"/>
          </p:cNvGraphicFramePr>
          <p:nvPr>
            <p:extLst>
              <p:ext uri="{D42A27DB-BD31-4B8C-83A1-F6EECF244321}">
                <p14:modId xmlns:p14="http://schemas.microsoft.com/office/powerpoint/2010/main" val="1663993347"/>
              </p:ext>
            </p:extLst>
          </p:nvPr>
        </p:nvGraphicFramePr>
        <p:xfrm>
          <a:off x="1450775" y="1667245"/>
          <a:ext cx="9450708" cy="4137023"/>
        </p:xfrm>
        <a:graphic>
          <a:graphicData uri="http://schemas.openxmlformats.org/drawingml/2006/table">
            <a:tbl>
              <a:tblPr firstRow="1" bandRow="1">
                <a:tableStyleId>{5C22544A-7EE6-4342-B048-85BDC9FD1C3A}</a:tableStyleId>
              </a:tblPr>
              <a:tblGrid>
                <a:gridCol w="9022129">
                  <a:extLst>
                    <a:ext uri="{9D8B030D-6E8A-4147-A177-3AD203B41FA5}">
                      <a16:colId xmlns:a16="http://schemas.microsoft.com/office/drawing/2014/main" xmlns="" val="20000"/>
                    </a:ext>
                  </a:extLst>
                </a:gridCol>
                <a:gridCol w="428579">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Conner </a:t>
                      </a:r>
                      <a:r>
                        <a:rPr lang="fr-FR" sz="1800" b="0" dirty="0" err="1">
                          <a:solidFill>
                            <a:srgbClr val="0070C0"/>
                          </a:solidFill>
                          <a:latin typeface="Salesforce Sans" panose="020B0505020202020203" pitchFamily="34" charset="0"/>
                          <a:ea typeface="Segoe UI" pitchFamily="34" charset="0"/>
                          <a:cs typeface="Segoe UI" pitchFamily="34" charset="0"/>
                        </a:rPr>
                        <a:t>McCoy</a:t>
                      </a:r>
                      <a:endParaRPr lang="fr-FR" sz="1800" b="0" dirty="0">
                        <a:solidFill>
                          <a:srgbClr val="0070C0"/>
                        </a:solidFill>
                        <a:latin typeface="Salesforce Sans" panose="020B0505020202020203"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4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chemeClr val="tx1"/>
                          </a:solidFill>
                          <a:latin typeface="Salesforce Sans" panose="020B0505020202020203" pitchFamily="34" charset="0"/>
                          <a:ea typeface="Segoe UI" pitchFamily="34" charset="0"/>
                          <a:cs typeface="Segoe UI" pitchFamily="34" charset="0"/>
                        </a:rPr>
                        <a:t>Le service marketing est </a:t>
                      </a:r>
                      <a:r>
                        <a:rPr lang="fr-FR" sz="1800" b="0" dirty="0" smtClean="0">
                          <a:solidFill>
                            <a:schemeClr val="tx1"/>
                          </a:solidFill>
                          <a:latin typeface="Salesforce Sans" panose="020B0505020202020203" pitchFamily="34" charset="0"/>
                          <a:ea typeface="Segoe UI" pitchFamily="34" charset="0"/>
                          <a:cs typeface="Segoe UI" pitchFamily="34" charset="0"/>
                        </a:rPr>
                        <a:t>actuellement </a:t>
                      </a:r>
                      <a:r>
                        <a:rPr lang="fr-FR" sz="1800" b="0" dirty="0">
                          <a:solidFill>
                            <a:schemeClr val="tx1"/>
                          </a:solidFill>
                          <a:latin typeface="Salesforce Sans" panose="020B0505020202020203" pitchFamily="34" charset="0"/>
                          <a:ea typeface="Segoe UI" pitchFamily="34" charset="0"/>
                          <a:cs typeface="Segoe UI" pitchFamily="34" charset="0"/>
                        </a:rPr>
                        <a:t>en train de cibler des comptes dans le secteur de la technologie et de la fabrication. À part exécuter un rapport, comment mon équipe peut-elle avoir accès à des listes simples portant uniquement sur ces secteurs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4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Lorenzo</a:t>
                      </a:r>
                      <a:r>
                        <a:rPr lang="fr-FR" sz="1600" b="0" baseline="0">
                          <a:solidFill>
                            <a:srgbClr val="0070C0"/>
                          </a:solidFill>
                          <a:latin typeface="Salesforce Sans" panose="020B0505020202020203" pitchFamily="34" charset="0"/>
                          <a:ea typeface="Segoe UI" pitchFamily="34" charset="0"/>
                          <a:cs typeface="Segoe UI" pitchFamily="34" charset="0"/>
                        </a:rPr>
                        <a:t> Costa </a:t>
                      </a:r>
                      <a:r>
                        <a:rPr lang="fr-FR" sz="1600" b="0">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479771">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Samir Patel</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@Conner</a:t>
                      </a:r>
                      <a:r>
                        <a:rPr lang="fr-FR" sz="1800" b="0" dirty="0">
                          <a:solidFill>
                            <a:schemeClr val="tx1"/>
                          </a:solidFill>
                          <a:latin typeface="Salesforce Sans" panose="020B0505020202020203" pitchFamily="34" charset="0"/>
                          <a:ea typeface="Segoe UI" pitchFamily="34" charset="0"/>
                          <a:cs typeface="Segoe UI" pitchFamily="34" charset="0"/>
                        </a:rPr>
                        <a:t>,</a:t>
                      </a:r>
                      <a:r>
                        <a:rPr lang="fr-FR" sz="1800" b="0" baseline="0" dirty="0">
                          <a:solidFill>
                            <a:schemeClr val="tx1"/>
                          </a:solidFill>
                          <a:latin typeface="Salesforce Sans" panose="020B0505020202020203" pitchFamily="34" charset="0"/>
                          <a:ea typeface="Segoe UI" pitchFamily="34" charset="0"/>
                          <a:cs typeface="Segoe UI" pitchFamily="34" charset="0"/>
                        </a:rPr>
                        <a:t> </a:t>
                      </a:r>
                      <a:r>
                        <a:rPr lang="fr-FR" sz="1800" b="0" dirty="0">
                          <a:solidFill>
                            <a:schemeClr val="tx1"/>
                          </a:solidFill>
                          <a:latin typeface="Salesforce Sans" panose="020B0505020202020203" pitchFamily="34" charset="0"/>
                          <a:ea typeface="Segoe UI" pitchFamily="34" charset="0"/>
                          <a:cs typeface="Segoe UI" pitchFamily="34" charset="0"/>
                        </a:rPr>
                        <a:t>ne pas passer </a:t>
                      </a:r>
                      <a:r>
                        <a:rPr lang="fr-FR" sz="1800" b="0" dirty="0" smtClean="0">
                          <a:solidFill>
                            <a:schemeClr val="tx1"/>
                          </a:solidFill>
                          <a:latin typeface="Salesforce Sans" panose="020B0505020202020203" pitchFamily="34" charset="0"/>
                          <a:ea typeface="Segoe UI" pitchFamily="34" charset="0"/>
                          <a:cs typeface="Segoe UI" pitchFamily="34" charset="0"/>
                        </a:rPr>
                        <a:t>d'un </a:t>
                      </a:r>
                      <a:r>
                        <a:rPr lang="fr-FR" sz="1800" b="0" dirty="0">
                          <a:solidFill>
                            <a:schemeClr val="tx1"/>
                          </a:solidFill>
                          <a:latin typeface="Salesforce Sans" panose="020B0505020202020203" pitchFamily="34" charset="0"/>
                          <a:ea typeface="Segoe UI" pitchFamily="34" charset="0"/>
                          <a:cs typeface="Segoe UI" pitchFamily="34" charset="0"/>
                        </a:rPr>
                        <a:t>rapport à </a:t>
                      </a:r>
                      <a:r>
                        <a:rPr lang="fr-FR" sz="1800" b="0" dirty="0" smtClean="0">
                          <a:solidFill>
                            <a:schemeClr val="tx1"/>
                          </a:solidFill>
                          <a:latin typeface="Salesforce Sans" panose="020B0505020202020203" pitchFamily="34" charset="0"/>
                          <a:ea typeface="Segoe UI" pitchFamily="34" charset="0"/>
                          <a:cs typeface="Segoe UI" pitchFamily="34" charset="0"/>
                        </a:rPr>
                        <a:t>l'autre </a:t>
                      </a:r>
                      <a:r>
                        <a:rPr lang="fr-FR" sz="1800" b="0" dirty="0">
                          <a:solidFill>
                            <a:schemeClr val="tx1"/>
                          </a:solidFill>
                          <a:latin typeface="Salesforce Sans" panose="020B0505020202020203" pitchFamily="34" charset="0"/>
                          <a:ea typeface="Segoe UI" pitchFamily="34" charset="0"/>
                          <a:cs typeface="Segoe UI" pitchFamily="34" charset="0"/>
                        </a:rPr>
                        <a:t>constamment serait un gain de temps précieux.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12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srcRect l="1970" t="12280" r="78654" b="85404"/>
          <a:stretch/>
        </p:blipFill>
        <p:spPr>
          <a:xfrm>
            <a:off x="1489107" y="3562410"/>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466102" y="1770597"/>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466102" y="4366105"/>
            <a:ext cx="297640" cy="28843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6249" t="-3301" r="14933" b="75046"/>
          <a:stretch/>
        </p:blipFill>
        <p:spPr>
          <a:xfrm>
            <a:off x="1499763" y="1751547"/>
            <a:ext cx="600320" cy="624263"/>
          </a:xfrm>
          <a:prstGeom prst="ellipse">
            <a:avLst/>
          </a:prstGeom>
          <a:solidFill>
            <a:schemeClr val="bg2">
              <a:lumMod val="90000"/>
            </a:schemeClr>
          </a:solidFill>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t="-2724" b="62820"/>
          <a:stretch/>
        </p:blipFill>
        <p:spPr>
          <a:xfrm>
            <a:off x="1700968" y="4366105"/>
            <a:ext cx="399115" cy="410172"/>
          </a:xfrm>
          <a:prstGeom prst="flowChartConnector">
            <a:avLst/>
          </a:prstGeom>
          <a:solidFill>
            <a:schemeClr val="bg1">
              <a:lumMod val="85000"/>
            </a:schemeClr>
          </a:solidFill>
        </p:spPr>
      </p:pic>
      <p:grpSp>
        <p:nvGrpSpPr>
          <p:cNvPr id="11" name="Group 10"/>
          <p:cNvGrpSpPr/>
          <p:nvPr/>
        </p:nvGrpSpPr>
        <p:grpSpPr>
          <a:xfrm>
            <a:off x="1788305" y="3577869"/>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33343076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67</a:t>
            </a:fld>
            <a:endParaRPr lang="en-US" smtClean="0"/>
          </a:p>
        </p:txBody>
      </p:sp>
      <p:sp>
        <p:nvSpPr>
          <p:cNvPr id="3" name="Text Placeholder 2"/>
          <p:cNvSpPr>
            <a:spLocks noGrp="1"/>
          </p:cNvSpPr>
          <p:nvPr>
            <p:ph type="body" sz="quarter" idx="11"/>
          </p:nvPr>
        </p:nvSpPr>
        <p:spPr/>
        <p:txBody>
          <a:bodyPr/>
          <a:lstStyle/>
          <a:p>
            <a:r>
              <a:rPr lang="fr-FR"/>
              <a:t>Comment les vues de liste peuvent-elles avantager vos utilisateurs ?</a:t>
            </a:r>
          </a:p>
        </p:txBody>
      </p:sp>
      <p:sp>
        <p:nvSpPr>
          <p:cNvPr id="4" name="Text Placeholder 3"/>
          <p:cNvSpPr>
            <a:spLocks noGrp="1"/>
          </p:cNvSpPr>
          <p:nvPr>
            <p:ph type="body" sz="quarter" idx="12"/>
          </p:nvPr>
        </p:nvSpPr>
        <p:spPr>
          <a:xfrm>
            <a:off x="455733" y="1013675"/>
            <a:ext cx="10971736" cy="3052759"/>
          </a:xfrm>
        </p:spPr>
        <p:txBody>
          <a:bodyPr/>
          <a:lstStyle/>
          <a:p>
            <a:r>
              <a:rPr lang="fr-FR" dirty="0"/>
              <a:t>Créez des vues de liste pour les recherches fréquentes. Vous pouvez :</a:t>
            </a:r>
          </a:p>
          <a:p>
            <a:pPr lvl="2">
              <a:lnSpc>
                <a:spcPct val="100000"/>
              </a:lnSpc>
              <a:buFont typeface="Arial" panose="020B0604020202020204" pitchFamily="34" charset="0"/>
              <a:buChar char="•"/>
            </a:pPr>
            <a:r>
              <a:rPr lang="fr-FR" sz="2400" dirty="0"/>
              <a:t>Enregistrer les vues de liste pour des utilisations futures. </a:t>
            </a:r>
          </a:p>
          <a:p>
            <a:pPr lvl="2">
              <a:lnSpc>
                <a:spcPct val="100000"/>
              </a:lnSpc>
              <a:buFont typeface="Arial" panose="020B0604020202020204" pitchFamily="34" charset="0"/>
              <a:buChar char="•"/>
            </a:pPr>
            <a:r>
              <a:rPr lang="fr-FR" sz="2400" dirty="0"/>
              <a:t>Filtrer sur un champ spécifique ou des champs.</a:t>
            </a:r>
          </a:p>
          <a:p>
            <a:pPr lvl="2">
              <a:lnSpc>
                <a:spcPct val="100000"/>
              </a:lnSpc>
              <a:buFont typeface="Arial" panose="020B0604020202020204" pitchFamily="34" charset="0"/>
              <a:buChar char="•"/>
            </a:pPr>
            <a:r>
              <a:rPr lang="fr-FR" sz="2400" dirty="0"/>
              <a:t>Spécifier quels groupes </a:t>
            </a:r>
            <a:r>
              <a:rPr lang="fr-FR" sz="2400" dirty="0" smtClean="0"/>
              <a:t>d'utilisateurs </a:t>
            </a:r>
            <a:r>
              <a:rPr lang="fr-FR" sz="2400" dirty="0"/>
              <a:t>ont accès </a:t>
            </a:r>
            <a:r>
              <a:rPr lang="fr-FR" sz="2400" dirty="0" smtClean="0">
                <a:solidFill>
                  <a:schemeClr val="tx1"/>
                </a:solidFill>
                <a:ea typeface="Segoe UI" pitchFamily="34" charset="0"/>
                <a:cs typeface="Segoe UI" pitchFamily="34" charset="0"/>
              </a:rPr>
              <a:t>à</a:t>
            </a:r>
            <a:r>
              <a:rPr lang="fr-FR" sz="2400" dirty="0" smtClean="0"/>
              <a:t> la </a:t>
            </a:r>
            <a:r>
              <a:rPr lang="fr-FR" sz="2400" dirty="0"/>
              <a:t>vue de liste.</a:t>
            </a:r>
          </a:p>
          <a:p>
            <a:pPr lvl="2">
              <a:lnSpc>
                <a:spcPct val="100000"/>
              </a:lnSpc>
              <a:buFont typeface="Arial" panose="020B0604020202020204" pitchFamily="34" charset="0"/>
              <a:buChar char="•"/>
            </a:pPr>
            <a:r>
              <a:rPr lang="fr-FR" sz="2400" dirty="0"/>
              <a:t>Afficher sous forme de grille ou de Kanban. Sélectionner </a:t>
            </a:r>
            <a:r>
              <a:rPr lang="fr-FR" sz="2400" dirty="0" smtClean="0"/>
              <a:t>l'affichage </a:t>
            </a:r>
            <a:r>
              <a:rPr lang="fr-FR" sz="2400" dirty="0"/>
              <a:t>du graphique. </a:t>
            </a:r>
          </a:p>
          <a:p>
            <a:pPr lvl="2">
              <a:lnSpc>
                <a:spcPct val="100000"/>
              </a:lnSpc>
              <a:buFont typeface="Arial" panose="020B0604020202020204" pitchFamily="34" charset="0"/>
              <a:buChar char="•"/>
            </a:pPr>
            <a:r>
              <a:rPr lang="fr-FR" sz="2400" dirty="0"/>
              <a:t>Modifier les enregistrements dans la vue de liste.</a:t>
            </a:r>
          </a:p>
          <a:p>
            <a:pPr marL="0" lvl="1" indent="0">
              <a:buNone/>
            </a:pPr>
            <a:endParaRPr lang="en-GB" dirty="0"/>
          </a:p>
          <a:p>
            <a:endParaRPr lang="en-IN" dirty="0"/>
          </a:p>
        </p:txBody>
      </p:sp>
      <p:pic>
        <p:nvPicPr>
          <p:cNvPr id="5" name="Picture 4"/>
          <p:cNvPicPr>
            <a:picLocks noChangeAspect="1"/>
          </p:cNvPicPr>
          <p:nvPr/>
        </p:nvPicPr>
        <p:blipFill>
          <a:blip r:embed="rId3" cstate="print"/>
          <a:stretch>
            <a:fillRect/>
          </a:stretch>
        </p:blipFill>
        <p:spPr>
          <a:xfrm>
            <a:off x="1353312" y="4197067"/>
            <a:ext cx="9951204" cy="257396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964346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68</a:t>
            </a:fld>
            <a:endParaRPr lang="en-US" smtClean="0"/>
          </a:p>
        </p:txBody>
      </p:sp>
      <p:sp>
        <p:nvSpPr>
          <p:cNvPr id="3" name="Text Placeholder 2"/>
          <p:cNvSpPr>
            <a:spLocks noGrp="1"/>
          </p:cNvSpPr>
          <p:nvPr>
            <p:ph type="body" sz="quarter" idx="11"/>
          </p:nvPr>
        </p:nvSpPr>
        <p:spPr/>
        <p:txBody>
          <a:bodyPr/>
          <a:lstStyle/>
          <a:p>
            <a:r>
              <a:rPr lang="fr-FR" dirty="0"/>
              <a:t>Création </a:t>
            </a:r>
            <a:r>
              <a:rPr lang="fr-FR" dirty="0" smtClean="0"/>
              <a:t>d'une </a:t>
            </a:r>
            <a:r>
              <a:rPr lang="fr-FR" dirty="0"/>
              <a:t>vue de liste</a:t>
            </a:r>
          </a:p>
        </p:txBody>
      </p:sp>
      <p:sp>
        <p:nvSpPr>
          <p:cNvPr id="4" name="Content Placeholder 11"/>
          <p:cNvSpPr txBox="1">
            <a:spLocks/>
          </p:cNvSpPr>
          <p:nvPr/>
        </p:nvSpPr>
        <p:spPr>
          <a:xfrm>
            <a:off x="415631" y="996571"/>
            <a:ext cx="6604000" cy="427038"/>
          </a:xfrm>
          <a:prstGeom prst="rect">
            <a:avLst/>
          </a:prstGeom>
        </p:spPr>
        <p:txBody>
          <a:bodyPr>
            <a:noAutofit/>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sz="2200">
                <a:solidFill>
                  <a:srgbClr val="19325C"/>
                </a:solidFill>
              </a:rPr>
              <a:t>1. Saisissez un nom approprié et une visibilité.</a:t>
            </a:r>
          </a:p>
        </p:txBody>
      </p:sp>
      <p:sp>
        <p:nvSpPr>
          <p:cNvPr id="5" name="Content Placeholder 11"/>
          <p:cNvSpPr txBox="1">
            <a:spLocks/>
          </p:cNvSpPr>
          <p:nvPr/>
        </p:nvSpPr>
        <p:spPr>
          <a:xfrm>
            <a:off x="455733" y="3504487"/>
            <a:ext cx="4909702" cy="448827"/>
          </a:xfrm>
          <a:prstGeom prst="rect">
            <a:avLst/>
          </a:prstGeom>
        </p:spPr>
        <p:txBody>
          <a:bodyPr lIns="91440">
            <a:noAutofit/>
          </a:bodyPr>
          <a:lstStyle/>
          <a:p>
            <a:pPr>
              <a:spcBef>
                <a:spcPts val="900"/>
              </a:spcBef>
              <a:buFont typeface="Wingdings" pitchFamily="2" charset="2"/>
              <a:buNone/>
              <a:defRPr/>
            </a:pPr>
            <a:r>
              <a:rPr lang="fr-FR" sz="2200" dirty="0">
                <a:solidFill>
                  <a:srgbClr val="19325C"/>
                </a:solidFill>
              </a:rPr>
              <a:t>2. Spécifiez </a:t>
            </a:r>
            <a:r>
              <a:rPr lang="fr-FR" sz="2200" dirty="0" smtClean="0">
                <a:solidFill>
                  <a:srgbClr val="19325C"/>
                </a:solidFill>
              </a:rPr>
              <a:t>jusqu'à </a:t>
            </a:r>
            <a:r>
              <a:rPr lang="fr-FR" sz="2200" dirty="0">
                <a:solidFill>
                  <a:srgbClr val="19325C"/>
                </a:solidFill>
              </a:rPr>
              <a:t>10 filtres.</a:t>
            </a:r>
          </a:p>
        </p:txBody>
      </p:sp>
      <p:sp>
        <p:nvSpPr>
          <p:cNvPr id="6" name="Content Placeholder 11"/>
          <p:cNvSpPr txBox="1">
            <a:spLocks/>
          </p:cNvSpPr>
          <p:nvPr/>
        </p:nvSpPr>
        <p:spPr>
          <a:xfrm>
            <a:off x="7381744" y="917142"/>
            <a:ext cx="4943995" cy="448827"/>
          </a:xfrm>
          <a:prstGeom prst="rect">
            <a:avLst/>
          </a:prstGeom>
        </p:spPr>
        <p:txBody>
          <a:bodyPr lIns="91440">
            <a:noAutofit/>
          </a:bodyPr>
          <a:lstStyle/>
          <a:p>
            <a:pPr>
              <a:spcBef>
                <a:spcPts val="900"/>
              </a:spcBef>
              <a:buFont typeface="Wingdings" pitchFamily="2" charset="2"/>
              <a:buNone/>
              <a:defRPr/>
            </a:pPr>
            <a:r>
              <a:rPr lang="fr-FR" sz="2200" spc="-20" dirty="0">
                <a:solidFill>
                  <a:srgbClr val="19325C"/>
                </a:solidFill>
              </a:rPr>
              <a:t>3. Sélectionnez </a:t>
            </a:r>
            <a:r>
              <a:rPr lang="fr-FR" sz="2200" spc="-20" dirty="0" smtClean="0">
                <a:solidFill>
                  <a:srgbClr val="19325C"/>
                </a:solidFill>
              </a:rPr>
              <a:t>jusqu'à </a:t>
            </a:r>
            <a:r>
              <a:rPr lang="fr-FR" sz="2200" spc="-20" dirty="0">
                <a:solidFill>
                  <a:srgbClr val="19325C"/>
                </a:solidFill>
              </a:rPr>
              <a:t>15 colonnes.</a:t>
            </a:r>
          </a:p>
        </p:txBody>
      </p:sp>
      <p:grpSp>
        <p:nvGrpSpPr>
          <p:cNvPr id="7" name="Group 19"/>
          <p:cNvGrpSpPr/>
          <p:nvPr/>
        </p:nvGrpSpPr>
        <p:grpSpPr>
          <a:xfrm>
            <a:off x="12887126" y="413929"/>
            <a:ext cx="4593164" cy="5675362"/>
            <a:chOff x="4281540" y="1281638"/>
            <a:chExt cx="4057650" cy="5013674"/>
          </a:xfrm>
        </p:grpSpPr>
        <p:pic>
          <p:nvPicPr>
            <p:cNvPr id="8" name="Picture 4"/>
            <p:cNvPicPr>
              <a:picLocks noChangeAspect="1" noChangeArrowheads="1"/>
            </p:cNvPicPr>
            <p:nvPr/>
          </p:nvPicPr>
          <p:blipFill>
            <a:blip r:embed="rId3" cstate="print"/>
            <a:srcRect/>
            <a:stretch>
              <a:fillRect/>
            </a:stretch>
          </p:blipFill>
          <p:spPr bwMode="auto">
            <a:xfrm>
              <a:off x="4281540" y="1281638"/>
              <a:ext cx="4057650" cy="65722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9" name="Picture 6"/>
            <p:cNvPicPr>
              <a:picLocks noChangeAspect="1" noChangeArrowheads="1"/>
            </p:cNvPicPr>
            <p:nvPr/>
          </p:nvPicPr>
          <p:blipFill>
            <a:blip r:embed="rId4" cstate="print"/>
            <a:srcRect/>
            <a:stretch>
              <a:fillRect/>
            </a:stretch>
          </p:blipFill>
          <p:spPr bwMode="auto">
            <a:xfrm>
              <a:off x="4281540" y="4027188"/>
              <a:ext cx="4057650" cy="11334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 name="Picture 7"/>
            <p:cNvPicPr>
              <a:picLocks noChangeAspect="1" noChangeArrowheads="1"/>
            </p:cNvPicPr>
            <p:nvPr/>
          </p:nvPicPr>
          <p:blipFill>
            <a:blip r:embed="rId5" cstate="print"/>
            <a:srcRect/>
            <a:stretch>
              <a:fillRect/>
            </a:stretch>
          </p:blipFill>
          <p:spPr bwMode="auto">
            <a:xfrm>
              <a:off x="4281540" y="2054337"/>
              <a:ext cx="4057650" cy="18573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1" name="Picture 8"/>
            <p:cNvPicPr>
              <a:picLocks noChangeAspect="1" noChangeArrowheads="1"/>
            </p:cNvPicPr>
            <p:nvPr/>
          </p:nvPicPr>
          <p:blipFill>
            <a:blip r:embed="rId6" cstate="print"/>
            <a:srcRect/>
            <a:stretch>
              <a:fillRect/>
            </a:stretch>
          </p:blipFill>
          <p:spPr bwMode="auto">
            <a:xfrm>
              <a:off x="4281540" y="5276137"/>
              <a:ext cx="4057650" cy="10191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pic>
        <p:nvPicPr>
          <p:cNvPr id="12" name="Picture 11"/>
          <p:cNvPicPr>
            <a:picLocks noChangeAspect="1"/>
          </p:cNvPicPr>
          <p:nvPr/>
        </p:nvPicPr>
        <p:blipFill>
          <a:blip r:embed="rId7" cstate="print"/>
          <a:stretch>
            <a:fillRect/>
          </a:stretch>
        </p:blipFill>
        <p:spPr>
          <a:xfrm>
            <a:off x="465508" y="1461782"/>
            <a:ext cx="3569590" cy="183323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8" cstate="print"/>
          <a:stretch>
            <a:fillRect/>
          </a:stretch>
        </p:blipFill>
        <p:spPr>
          <a:xfrm>
            <a:off x="415631" y="4029661"/>
            <a:ext cx="4793327" cy="213621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9" cstate="print"/>
          <a:stretch>
            <a:fillRect/>
          </a:stretch>
        </p:blipFill>
        <p:spPr>
          <a:xfrm>
            <a:off x="7514745" y="1481295"/>
            <a:ext cx="4189316" cy="241083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Rectangle 14"/>
          <p:cNvSpPr/>
          <p:nvPr/>
        </p:nvSpPr>
        <p:spPr bwMode="auto">
          <a:xfrm>
            <a:off x="0" y="6357937"/>
            <a:ext cx="12192000" cy="492443"/>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cs typeface="Arial" pitchFamily="34" charset="0"/>
              </a:rPr>
              <a:t>PARCOURS </a:t>
            </a:r>
            <a:r>
              <a:rPr lang="fr-FR" sz="2000" b="1" dirty="0" smtClean="0">
                <a:solidFill>
                  <a:srgbClr val="19325C"/>
                </a:solidFill>
                <a:latin typeface="Salesforce Sans" panose="020B0505020202020203" pitchFamily="34" charset="0"/>
                <a:cs typeface="Arial" pitchFamily="34" charset="0"/>
              </a:rPr>
              <a:t>D'ACCÈS</a:t>
            </a:r>
            <a:r>
              <a:rPr lang="fr-FR" sz="2000" b="1" dirty="0">
                <a:solidFill>
                  <a:srgbClr val="19325C"/>
                </a:solidFill>
                <a:latin typeface="Salesforce Sans" panose="020B0505020202020203" pitchFamily="34" charset="0"/>
                <a:cs typeface="Arial" pitchFamily="34" charset="0"/>
              </a:rPr>
              <a:t> : Objet | Contrôles de vue de liste | Créer une vue</a:t>
            </a:r>
          </a:p>
        </p:txBody>
      </p:sp>
      <p:sp>
        <p:nvSpPr>
          <p:cNvPr id="16" name="Freeform 202"/>
          <p:cNvSpPr>
            <a:spLocks noEditPoints="1"/>
          </p:cNvSpPr>
          <p:nvPr/>
        </p:nvSpPr>
        <p:spPr bwMode="auto">
          <a:xfrm flipH="1">
            <a:off x="143266" y="643428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3829584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69</a:t>
            </a:fld>
            <a:endParaRPr lang="en-US" smtClean="0"/>
          </a:p>
        </p:txBody>
      </p:sp>
      <p:sp>
        <p:nvSpPr>
          <p:cNvPr id="4" name="Text Placeholder 3"/>
          <p:cNvSpPr>
            <a:spLocks noGrp="1"/>
          </p:cNvSpPr>
          <p:nvPr>
            <p:ph type="body" sz="quarter" idx="11"/>
          </p:nvPr>
        </p:nvSpPr>
        <p:spPr>
          <a:xfrm>
            <a:off x="2039112" y="0"/>
            <a:ext cx="8778240" cy="914400"/>
          </a:xfrm>
        </p:spPr>
        <p:txBody>
          <a:bodyPr/>
          <a:lstStyle/>
          <a:p>
            <a:r>
              <a:rPr lang="fr-FR" dirty="0"/>
              <a:t>2-6 : Création </a:t>
            </a:r>
            <a:r>
              <a:rPr lang="fr-FR" dirty="0" smtClean="0"/>
              <a:t>d'une </a:t>
            </a:r>
            <a:r>
              <a:rPr lang="fr-FR" dirty="0"/>
              <a:t>vue de liste des comptes liés au secteur de la fabrication et des technologies </a:t>
            </a:r>
          </a:p>
        </p:txBody>
      </p:sp>
      <p:sp>
        <p:nvSpPr>
          <p:cNvPr id="5" name="Text Placeholder 4"/>
          <p:cNvSpPr>
            <a:spLocks noGrp="1"/>
          </p:cNvSpPr>
          <p:nvPr>
            <p:ph type="body" sz="quarter" idx="12"/>
          </p:nvPr>
        </p:nvSpPr>
        <p:spPr>
          <a:xfrm>
            <a:off x="457201" y="3521002"/>
            <a:ext cx="10172700" cy="1704141"/>
          </a:xfrm>
        </p:spPr>
        <p:txBody>
          <a:bodyPr/>
          <a:lstStyle/>
          <a:p>
            <a:r>
              <a:rPr lang="fr-FR" dirty="0"/>
              <a:t>Tâche : </a:t>
            </a:r>
          </a:p>
          <a:p>
            <a:pPr lvl="1"/>
            <a:r>
              <a:rPr lang="fr-FR" dirty="0"/>
              <a:t>Créez une vue de liste pour afficher les comptes appartenant aux secteurs de la fabrication et des technologies.</a:t>
            </a:r>
          </a:p>
          <a:p>
            <a:endParaRPr lang="en-IN"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14400"/>
            <a:ext cx="10422240" cy="2118923"/>
          </a:xfrm>
        </p:spPr>
        <p:txBody>
          <a:bodyPr/>
          <a:lstStyle/>
          <a:p>
            <a:r>
              <a:rPr lang="fr-FR" dirty="0"/>
              <a:t>Objectif : </a:t>
            </a:r>
          </a:p>
          <a:p>
            <a:pPr lvl="1"/>
            <a:r>
              <a:rPr lang="fr-FR" dirty="0"/>
              <a:t>Le service marketing est en actuellement en train de cibler des comptes dans les secteurs de la fabrication et de la technologie. </a:t>
            </a:r>
            <a:r>
              <a:rPr lang="pl-PL" dirty="0" smtClean="0"/>
              <a:t/>
            </a:r>
            <a:br>
              <a:rPr lang="pl-PL" dirty="0" smtClean="0"/>
            </a:br>
            <a:r>
              <a:rPr lang="fr-FR" dirty="0" smtClean="0"/>
              <a:t>Il </a:t>
            </a:r>
            <a:r>
              <a:rPr lang="fr-FR" dirty="0"/>
              <a:t>doit avoir un accès rapide et régulier à ces comptes.  </a:t>
            </a:r>
          </a:p>
        </p:txBody>
      </p:sp>
      <p:sp>
        <p:nvSpPr>
          <p:cNvPr id="7" name="Text Placeholder 4"/>
          <p:cNvSpPr>
            <a:spLocks noGrp="1"/>
          </p:cNvSpPr>
          <p:nvPr>
            <p:ph type="body" sz="quarter" idx="12"/>
          </p:nvPr>
        </p:nvSpPr>
        <p:spPr>
          <a:xfrm>
            <a:off x="111760" y="81281"/>
            <a:ext cx="2247392" cy="532620"/>
          </a:xfrm>
        </p:spPr>
        <p:txBody>
          <a:bodyPr/>
          <a:lstStyle/>
          <a:p>
            <a:r>
              <a:rPr lang="fr-FR" sz="1800" dirty="0"/>
              <a:t>REJOIGNEZ-MOI</a:t>
            </a:r>
          </a:p>
        </p:txBody>
      </p:sp>
    </p:spTree>
    <p:extLst>
      <p:ext uri="{BB962C8B-B14F-4D97-AF65-F5344CB8AC3E}">
        <p14:creationId xmlns:p14="http://schemas.microsoft.com/office/powerpoint/2010/main" val="343912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t>Introductions et vue </a:t>
            </a:r>
            <a:r>
              <a:rPr lang="fr-FR" dirty="0" smtClean="0"/>
              <a:t>d'ensemble</a:t>
            </a:r>
            <a:endParaRPr lang="fr-FR" dirty="0"/>
          </a:p>
        </p:txBody>
      </p:sp>
      <p:sp>
        <p:nvSpPr>
          <p:cNvPr id="3" name="Text Placeholder 2"/>
          <p:cNvSpPr>
            <a:spLocks noGrp="1"/>
          </p:cNvSpPr>
          <p:nvPr>
            <p:ph type="body" sz="quarter" idx="13"/>
          </p:nvPr>
        </p:nvSpPr>
        <p:spPr/>
        <p:txBody>
          <a:bodyPr/>
          <a:lstStyle/>
          <a:p>
            <a:pPr>
              <a:lnSpc>
                <a:spcPct val="100000"/>
              </a:lnSpc>
            </a:pPr>
            <a:r>
              <a:rPr lang="fr-FR" dirty="0"/>
              <a:t>À la fin de cette introduction :</a:t>
            </a:r>
          </a:p>
          <a:p>
            <a:pPr lvl="2">
              <a:lnSpc>
                <a:spcPct val="100000"/>
              </a:lnSpc>
              <a:buFont typeface="Arial" panose="020B0604020202020204" pitchFamily="34" charset="0"/>
              <a:buChar char="•"/>
            </a:pPr>
            <a:r>
              <a:rPr lang="fr-FR" sz="2400" dirty="0"/>
              <a:t>Vous serez familier avec les services, les didacticiels et vos camarades de classe. </a:t>
            </a:r>
          </a:p>
          <a:p>
            <a:pPr lvl="2">
              <a:lnSpc>
                <a:spcPct val="100000"/>
              </a:lnSpc>
              <a:buFont typeface="Arial" panose="020B0604020202020204" pitchFamily="34" charset="0"/>
              <a:buChar char="•"/>
            </a:pPr>
            <a:r>
              <a:rPr lang="fr-FR" sz="2400" dirty="0"/>
              <a:t>Vous connaîtrez mieux votre nouvelle entreprise, </a:t>
            </a:r>
            <a:r>
              <a:rPr lang="pl-PL" sz="2400" dirty="0" smtClean="0"/>
              <a:t/>
            </a:r>
            <a:br>
              <a:rPr lang="pl-PL" sz="2400" dirty="0" smtClean="0"/>
            </a:br>
            <a:r>
              <a:rPr lang="fr-FR" sz="2400" dirty="0" smtClean="0"/>
              <a:t>AW </a:t>
            </a:r>
            <a:r>
              <a:rPr lang="fr-FR" sz="2400" dirty="0" err="1"/>
              <a:t>Computing</a:t>
            </a:r>
            <a:r>
              <a:rPr lang="fr-FR" sz="2400" dirty="0"/>
              <a:t>.</a:t>
            </a:r>
          </a:p>
          <a:p>
            <a:endParaRPr lang="en-IN" dirty="0"/>
          </a:p>
        </p:txBody>
      </p:sp>
      <p:sp>
        <p:nvSpPr>
          <p:cNvPr id="4" name="Slide Number Placeholder 3"/>
          <p:cNvSpPr>
            <a:spLocks noGrp="1"/>
          </p:cNvSpPr>
          <p:nvPr>
            <p:ph type="sldNum"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1373831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 y="9524"/>
            <a:ext cx="8906255" cy="915385"/>
          </a:xfrm>
        </p:spPr>
        <p:txBody>
          <a:bodyPr/>
          <a:lstStyle/>
          <a:p>
            <a:r>
              <a:rPr lang="fr-FR" dirty="0">
                <a:latin typeface="+mn-lt"/>
              </a:rPr>
              <a:t>Module 2 : Préparation de votre organisation pour vos utilisateurs </a:t>
            </a:r>
          </a:p>
        </p:txBody>
      </p:sp>
      <p:sp>
        <p:nvSpPr>
          <p:cNvPr id="3" name="Text Placeholder 2"/>
          <p:cNvSpPr>
            <a:spLocks noGrp="1"/>
          </p:cNvSpPr>
          <p:nvPr>
            <p:ph type="body" sz="quarter" idx="13"/>
          </p:nvPr>
        </p:nvSpPr>
        <p:spPr>
          <a:xfrm>
            <a:off x="455731" y="1371600"/>
            <a:ext cx="7920173" cy="3666565"/>
          </a:xfrm>
        </p:spPr>
        <p:txBody>
          <a:bodyPr/>
          <a:lstStyle/>
          <a:p>
            <a:pPr marL="342900" lvl="1" indent="-342900">
              <a:spcBef>
                <a:spcPts val="900"/>
              </a:spcBef>
              <a:buFont typeface="Arial" panose="020B0604020202020204" pitchFamily="34" charset="0"/>
              <a:buChar char="•"/>
            </a:pPr>
            <a:r>
              <a:rPr lang="fr-FR" dirty="0"/>
              <a:t>Création du profil </a:t>
            </a:r>
            <a:r>
              <a:rPr lang="fr-FR" dirty="0" smtClean="0"/>
              <a:t>d'entreprise</a:t>
            </a:r>
            <a:endParaRPr lang="fr-FR" dirty="0"/>
          </a:p>
          <a:p>
            <a:pPr marL="342900" lvl="2" indent="-342900">
              <a:spcBef>
                <a:spcPts val="900"/>
              </a:spcBef>
              <a:buFont typeface="Arial" panose="020B0604020202020204" pitchFamily="34" charset="0"/>
              <a:buChar char="•"/>
            </a:pPr>
            <a:r>
              <a:rPr lang="fr-FR" sz="2400" dirty="0"/>
              <a:t>Configuration de </a:t>
            </a:r>
            <a:r>
              <a:rPr lang="fr-FR" sz="2400" dirty="0" smtClean="0"/>
              <a:t>l'interface </a:t>
            </a:r>
            <a:r>
              <a:rPr lang="fr-FR" sz="2400" dirty="0"/>
              <a:t>utilisateur</a:t>
            </a:r>
          </a:p>
          <a:p>
            <a:pPr marL="342900" lvl="2" indent="-342900">
              <a:spcBef>
                <a:spcPts val="900"/>
              </a:spcBef>
              <a:buFont typeface="Arial" panose="020B0604020202020204" pitchFamily="34" charset="0"/>
              <a:buChar char="•"/>
            </a:pPr>
            <a:r>
              <a:rPr lang="fr-FR" sz="2400" b="1" dirty="0"/>
              <a:t>Création des activités et des calendriers</a:t>
            </a:r>
          </a:p>
          <a:p>
            <a:pPr marL="342900" lvl="2" indent="-342900">
              <a:spcBef>
                <a:spcPts val="900"/>
              </a:spcBef>
              <a:buFont typeface="Arial" panose="020B0604020202020204" pitchFamily="34" charset="0"/>
              <a:buChar char="•"/>
            </a:pPr>
            <a:r>
              <a:rPr lang="fr-FR" sz="2400" dirty="0"/>
              <a:t>Création des groupes Chatter</a:t>
            </a:r>
          </a:p>
          <a:p>
            <a:pPr marL="342900" lvl="2" indent="-342900">
              <a:spcBef>
                <a:spcPts val="900"/>
              </a:spcBef>
              <a:buFont typeface="Arial" panose="020B0604020202020204" pitchFamily="34" charset="0"/>
              <a:buChar char="•"/>
            </a:pPr>
            <a:r>
              <a:rPr lang="fr-FR" sz="2400" dirty="0"/>
              <a:t>Accès mobile avec </a:t>
            </a:r>
            <a:r>
              <a:rPr lang="fr-FR" sz="2400" dirty="0" smtClean="0"/>
              <a:t>l'application </a:t>
            </a:r>
            <a:r>
              <a:rPr lang="fr-FR" sz="2400" dirty="0"/>
              <a:t>mobile </a:t>
            </a:r>
            <a:r>
              <a:rPr lang="fr-FR" sz="2400" dirty="0" err="1"/>
              <a:t>Salesforce</a:t>
            </a:r>
            <a:endParaRPr lang="fr-FR" sz="2400" dirty="0"/>
          </a:p>
          <a:p>
            <a:pPr marL="342900" lvl="2" indent="-342900">
              <a:spcBef>
                <a:spcPts val="900"/>
              </a:spcBef>
              <a:buFont typeface="Arial" panose="020B0604020202020204" pitchFamily="34" charset="0"/>
              <a:buChar char="•"/>
            </a:pPr>
            <a:r>
              <a:rPr lang="fr-FR" sz="2400" dirty="0"/>
              <a:t>Intégration e-mail </a:t>
            </a:r>
            <a:r>
              <a:rPr lang="fr-FR" sz="2400" dirty="0" err="1"/>
              <a:t>Salesforce</a:t>
            </a:r>
            <a:endParaRPr lang="fr-FR" sz="2400" dirty="0"/>
          </a:p>
        </p:txBody>
      </p:sp>
      <p:sp>
        <p:nvSpPr>
          <p:cNvPr id="4" name="Slide Number Placeholder 3"/>
          <p:cNvSpPr>
            <a:spLocks noGrp="1"/>
          </p:cNvSpPr>
          <p:nvPr>
            <p:ph type="sldNum" sz="quarter" idx="14"/>
          </p:nvPr>
        </p:nvSpPr>
        <p:spPr/>
        <p:txBody>
          <a:bodyPr vert="horz" lIns="91440" tIns="45720" rIns="91440" bIns="45720" rtlCol="0" anchor="ctr"/>
          <a:lstStyle/>
          <a:p>
            <a:fld id="{19FD02D3-6C23-404C-A7B3-DAB79F5D63D7}" type="slidenum">
              <a:rPr lang="en-US"/>
              <a:pPr/>
              <a:t>70</a:t>
            </a:fld>
            <a:endParaRPr lang="en-US"/>
          </a:p>
        </p:txBody>
      </p:sp>
    </p:spTree>
    <p:extLst>
      <p:ext uri="{BB962C8B-B14F-4D97-AF65-F5344CB8AC3E}">
        <p14:creationId xmlns:p14="http://schemas.microsoft.com/office/powerpoint/2010/main" val="2864882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5176300"/>
              </p:ext>
            </p:extLst>
          </p:nvPr>
        </p:nvGraphicFramePr>
        <p:xfrm>
          <a:off x="1716514" y="1802001"/>
          <a:ext cx="8926668" cy="4021876"/>
        </p:xfrm>
        <a:graphic>
          <a:graphicData uri="http://schemas.openxmlformats.org/drawingml/2006/table">
            <a:tbl>
              <a:tblPr firstRow="1" bandRow="1">
                <a:tableStyleId>{5C22544A-7EE6-4342-B048-85BDC9FD1C3A}</a:tableStyleId>
              </a:tblPr>
              <a:tblGrid>
                <a:gridCol w="8521854">
                  <a:extLst>
                    <a:ext uri="{9D8B030D-6E8A-4147-A177-3AD203B41FA5}">
                      <a16:colId xmlns:a16="http://schemas.microsoft.com/office/drawing/2014/main" xmlns="" val="20000"/>
                    </a:ext>
                  </a:extLst>
                </a:gridCol>
                <a:gridCol w="404814">
                  <a:extLst>
                    <a:ext uri="{9D8B030D-6E8A-4147-A177-3AD203B41FA5}">
                      <a16:colId xmlns:a16="http://schemas.microsoft.com/office/drawing/2014/main" xmlns="" val="20001"/>
                    </a:ext>
                  </a:extLst>
                </a:gridCol>
              </a:tblGrid>
              <a:tr h="8837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2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47040">
                <a:tc gridSpan="2">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spc="-20" baseline="0" dirty="0">
                          <a:solidFill>
                            <a:schemeClr val="tx1"/>
                          </a:solidFill>
                          <a:latin typeface="Salesforce Sans" panose="020B0505020202020203" pitchFamily="34" charset="0"/>
                          <a:ea typeface="Segoe UI" pitchFamily="34" charset="0"/>
                          <a:cs typeface="Segoe UI" pitchFamily="34" charset="0"/>
                        </a:rPr>
                        <a:t>Chaque commercial doit suivre les e-mails, réunions et tâches relatifs à ses comptes et contacts.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J'aimerais </a:t>
                      </a:r>
                      <a:r>
                        <a:rPr lang="fr-FR" sz="1800" b="0" spc="-20" baseline="0" dirty="0">
                          <a:solidFill>
                            <a:schemeClr val="tx1"/>
                          </a:solidFill>
                          <a:latin typeface="Salesforce Sans" panose="020B0505020202020203" pitchFamily="34" charset="0"/>
                          <a:ea typeface="Segoe UI" pitchFamily="34" charset="0"/>
                          <a:cs typeface="Segoe UI" pitchFamily="34" charset="0"/>
                        </a:rPr>
                        <a:t>aussi voir ce que mes commerciaux ont prévu dans leurs calendriers. Pourriez-vous vous assurer que nous disposons de cette capacité ?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47040">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dirty="0">
                          <a:solidFill>
                            <a:schemeClr val="bg1">
                              <a:lumMod val="50000"/>
                            </a:schemeClr>
                          </a:solidFill>
                          <a:latin typeface="Salesforce Sans" panose="020B0505020202020203" pitchFamily="34" charset="0"/>
                          <a:ea typeface="Segoe UI" pitchFamily="34" charset="0"/>
                          <a:cs typeface="Segoe UI" pitchFamily="34" charset="0"/>
                        </a:rPr>
                        <a:t>1 commentaire ·  5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1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Courtney</a:t>
                      </a:r>
                      <a:r>
                        <a:rPr lang="fr-FR" sz="1600" b="0" baseline="0">
                          <a:solidFill>
                            <a:srgbClr val="0070C0"/>
                          </a:solidFill>
                          <a:latin typeface="Salesforce Sans" panose="020B0505020202020203" pitchFamily="34" charset="0"/>
                          <a:ea typeface="Segoe UI" pitchFamily="34" charset="0"/>
                          <a:cs typeface="Segoe UI" pitchFamily="34" charset="0"/>
                        </a:rPr>
                        <a:t> Brown </a:t>
                      </a:r>
                      <a:r>
                        <a:rPr lang="fr-FR" sz="1600" b="0">
                          <a:latin typeface="Salesforce Sans" panose="020B0505020202020203" pitchFamily="34" charset="0"/>
                          <a:ea typeface="Segoe UI" pitchFamily="34" charset="0"/>
                          <a:cs typeface="Segoe UI" pitchFamily="34" charset="0"/>
                        </a:rPr>
                        <a:t>aime.</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364624">
                <a:tc>
                  <a: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Courtney</a:t>
                      </a:r>
                      <a:r>
                        <a:rPr lang="fr-FR" sz="1800" b="0" baseline="0" dirty="0">
                          <a:solidFill>
                            <a:srgbClr val="0070C0"/>
                          </a:solidFill>
                          <a:latin typeface="Salesforce Sans" panose="020B0505020202020203" pitchFamily="34" charset="0"/>
                          <a:ea typeface="Segoe UI" pitchFamily="34" charset="0"/>
                          <a:cs typeface="Segoe UI" pitchFamily="34" charset="0"/>
                        </a:rPr>
                        <a:t> Brown</a:t>
                      </a:r>
                    </a:p>
                    <a:p>
                      <a:r>
                        <a:rPr lang="fr-FR" sz="1800" b="0" baseline="0" dirty="0">
                          <a:solidFill>
                            <a:schemeClr val="tx1"/>
                          </a:solidFill>
                          <a:latin typeface="Salesforce Sans" panose="020B0505020202020203" pitchFamily="34" charset="0"/>
                          <a:ea typeface="Segoe UI" pitchFamily="34" charset="0"/>
                          <a:cs typeface="Segoe UI" pitchFamily="34" charset="0"/>
                        </a:rPr>
                        <a:t>Les rapports </a:t>
                      </a:r>
                      <a:r>
                        <a:rPr lang="fr-FR" sz="1800" b="0" baseline="0" dirty="0" smtClean="0">
                          <a:solidFill>
                            <a:schemeClr val="tx1"/>
                          </a:solidFill>
                          <a:latin typeface="Salesforce Sans" panose="020B0505020202020203" pitchFamily="34" charset="0"/>
                          <a:ea typeface="Segoe UI" pitchFamily="34" charset="0"/>
                          <a:cs typeface="Segoe UI" pitchFamily="34" charset="0"/>
                        </a:rPr>
                        <a:t>d'activité </a:t>
                      </a:r>
                      <a:r>
                        <a:rPr lang="fr-FR" sz="1800" b="0" baseline="0" dirty="0">
                          <a:solidFill>
                            <a:schemeClr val="tx1"/>
                          </a:solidFill>
                          <a:latin typeface="Salesforce Sans" panose="020B0505020202020203" pitchFamily="34" charset="0"/>
                          <a:ea typeface="Segoe UI" pitchFamily="34" charset="0"/>
                          <a:cs typeface="Segoe UI" pitchFamily="34" charset="0"/>
                        </a:rPr>
                        <a:t>faciliteraient également le travail du service Opérations commerciales.  Pouvons-nous mettre cela en place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23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7567" t="-2851" r="16462" b="75120"/>
          <a:stretch/>
        </p:blipFill>
        <p:spPr>
          <a:xfrm>
            <a:off x="1715698" y="1861595"/>
            <a:ext cx="622856" cy="620283"/>
          </a:xfrm>
          <a:prstGeom prst="ellipse">
            <a:avLst/>
          </a:prstGeom>
          <a:solidFill>
            <a:schemeClr val="bg2">
              <a:lumMod val="90000"/>
            </a:schemeClr>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71</a:t>
            </a:fld>
            <a:endParaRPr lang="en-US" smtClean="0"/>
          </a:p>
        </p:txBody>
      </p:sp>
      <p:sp>
        <p:nvSpPr>
          <p:cNvPr id="3" name="Text Placeholder 2"/>
          <p:cNvSpPr>
            <a:spLocks noGrp="1"/>
          </p:cNvSpPr>
          <p:nvPr>
            <p:ph type="body" sz="quarter" idx="11"/>
          </p:nvPr>
        </p:nvSpPr>
        <p:spPr/>
        <p:txBody>
          <a:bodyPr/>
          <a:lstStyle/>
          <a:p>
            <a:r>
              <a:rPr lang="fr-FR"/>
              <a:t>Création des activités et des calendriers</a:t>
            </a:r>
          </a:p>
        </p:txBody>
      </p:sp>
      <p:pic>
        <p:nvPicPr>
          <p:cNvPr id="5" name="Picture 4"/>
          <p:cNvPicPr>
            <a:picLocks noChangeAspect="1"/>
          </p:cNvPicPr>
          <p:nvPr/>
        </p:nvPicPr>
        <p:blipFill rotWithShape="1">
          <a:blip r:embed="rId4" cstate="print"/>
          <a:srcRect l="1970" t="12280" r="78654" b="85404"/>
          <a:stretch/>
        </p:blipFill>
        <p:spPr>
          <a:xfrm>
            <a:off x="1716514" y="3646048"/>
            <a:ext cx="3280454" cy="277523"/>
          </a:xfrm>
          <a:prstGeom prst="rect">
            <a:avLst/>
          </a:prstGeom>
        </p:spPr>
      </p:pic>
      <p:pic>
        <p:nvPicPr>
          <p:cNvPr id="6" name="Picture 5"/>
          <p:cNvPicPr>
            <a:picLocks noChangeAspect="1"/>
          </p:cNvPicPr>
          <p:nvPr/>
        </p:nvPicPr>
        <p:blipFill rotWithShape="1">
          <a:blip r:embed="rId4" cstate="print"/>
          <a:srcRect l="96090" t="2041" r="2152" b="95552"/>
          <a:stretch/>
        </p:blipFill>
        <p:spPr>
          <a:xfrm>
            <a:off x="10250365" y="1905353"/>
            <a:ext cx="297640" cy="288435"/>
          </a:xfrm>
          <a:prstGeom prst="rect">
            <a:avLst/>
          </a:prstGeom>
        </p:spPr>
      </p:pic>
      <p:pic>
        <p:nvPicPr>
          <p:cNvPr id="7" name="Picture 6"/>
          <p:cNvPicPr>
            <a:picLocks noChangeAspect="1"/>
          </p:cNvPicPr>
          <p:nvPr/>
        </p:nvPicPr>
        <p:blipFill rotWithShape="1">
          <a:blip r:embed="rId4" cstate="print"/>
          <a:srcRect l="95812" t="16466" r="2430" b="81127"/>
          <a:stretch/>
        </p:blipFill>
        <p:spPr>
          <a:xfrm>
            <a:off x="10250365" y="4540440"/>
            <a:ext cx="297640" cy="288435"/>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 r="6932" b="58763"/>
          <a:stretch/>
        </p:blipFill>
        <p:spPr>
          <a:xfrm>
            <a:off x="1915886" y="4530312"/>
            <a:ext cx="422668" cy="459523"/>
          </a:xfrm>
          <a:prstGeom prst="flowChartConnector">
            <a:avLst/>
          </a:prstGeom>
          <a:solidFill>
            <a:schemeClr val="tx1">
              <a:lumMod val="25000"/>
              <a:lumOff val="75000"/>
            </a:schemeClr>
          </a:solidFill>
        </p:spPr>
      </p:pic>
      <p:grpSp>
        <p:nvGrpSpPr>
          <p:cNvPr id="12" name="Group 11"/>
          <p:cNvGrpSpPr/>
          <p:nvPr/>
        </p:nvGrpSpPr>
        <p:grpSpPr>
          <a:xfrm>
            <a:off x="2021312" y="3660165"/>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2053078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7544" y="3447086"/>
            <a:ext cx="662739" cy="662739"/>
          </a:xfrm>
          <a:prstGeom prst="roundRect">
            <a:avLst/>
          </a:prstGeom>
          <a:solidFill>
            <a:schemeClr val="bg2">
              <a:lumMod val="75000"/>
            </a:schemeClr>
          </a:solidFill>
        </p:spPr>
      </p:pic>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811" y="4424056"/>
            <a:ext cx="725661" cy="725661"/>
          </a:xfrm>
          <a:prstGeom prst="roundRect">
            <a:avLst/>
          </a:prstGeom>
          <a:solidFill>
            <a:srgbClr val="EB7092"/>
          </a:solidFill>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366" y="1935437"/>
            <a:ext cx="728890" cy="728890"/>
          </a:xfrm>
          <a:prstGeom prst="roundRect">
            <a:avLst/>
          </a:prstGeom>
          <a:solidFill>
            <a:srgbClr val="00B050"/>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72</a:t>
            </a:fld>
            <a:endParaRPr lang="en-US" smtClean="0"/>
          </a:p>
        </p:txBody>
      </p:sp>
      <p:sp>
        <p:nvSpPr>
          <p:cNvPr id="3" name="Text Placeholder 2"/>
          <p:cNvSpPr>
            <a:spLocks noGrp="1"/>
          </p:cNvSpPr>
          <p:nvPr>
            <p:ph type="body" sz="quarter" idx="11"/>
          </p:nvPr>
        </p:nvSpPr>
        <p:spPr/>
        <p:txBody>
          <a:bodyPr/>
          <a:lstStyle/>
          <a:p>
            <a:r>
              <a:rPr lang="fr-FR"/>
              <a:t>Que sont les activités ? </a:t>
            </a:r>
          </a:p>
        </p:txBody>
      </p:sp>
      <p:sp>
        <p:nvSpPr>
          <p:cNvPr id="4" name="TextBox 3"/>
          <p:cNvSpPr txBox="1"/>
          <p:nvPr/>
        </p:nvSpPr>
        <p:spPr>
          <a:xfrm>
            <a:off x="494737" y="2662793"/>
            <a:ext cx="1205779" cy="461665"/>
          </a:xfrm>
          <a:prstGeom prst="rect">
            <a:avLst/>
          </a:prstGeom>
          <a:noFill/>
        </p:spPr>
        <p:txBody>
          <a:bodyPr wrap="none" rtlCol="0">
            <a:spAutoFit/>
          </a:bodyPr>
          <a:lstStyle/>
          <a:p>
            <a:r>
              <a:rPr lang="fr-FR" sz="2400" b="1" dirty="0" smtClean="0">
                <a:solidFill>
                  <a:srgbClr val="19325C"/>
                </a:solidFill>
              </a:rPr>
              <a:t>Tâches</a:t>
            </a:r>
            <a:endParaRPr lang="fr-FR" sz="2400" b="1" dirty="0">
              <a:solidFill>
                <a:srgbClr val="19325C"/>
              </a:solidFill>
            </a:endParaRPr>
          </a:p>
        </p:txBody>
      </p:sp>
      <p:sp>
        <p:nvSpPr>
          <p:cNvPr id="5" name="TextBox 4"/>
          <p:cNvSpPr txBox="1"/>
          <p:nvPr/>
        </p:nvSpPr>
        <p:spPr>
          <a:xfrm>
            <a:off x="242055" y="5167162"/>
            <a:ext cx="1701107" cy="400110"/>
          </a:xfrm>
          <a:prstGeom prst="rect">
            <a:avLst/>
          </a:prstGeom>
          <a:noFill/>
        </p:spPr>
        <p:txBody>
          <a:bodyPr wrap="none" rtlCol="0">
            <a:spAutoFit/>
          </a:bodyPr>
          <a:lstStyle/>
          <a:p>
            <a:r>
              <a:rPr lang="fr-FR" sz="2000" b="1" dirty="0" smtClean="0">
                <a:solidFill>
                  <a:srgbClr val="19325C"/>
                </a:solidFill>
              </a:rPr>
              <a:t>Événements</a:t>
            </a:r>
            <a:endParaRPr lang="fr-FR" sz="2000" b="1" dirty="0">
              <a:solidFill>
                <a:srgbClr val="19325C"/>
              </a:solidFill>
            </a:endParaRPr>
          </a:p>
        </p:txBody>
      </p:sp>
      <p:sp>
        <p:nvSpPr>
          <p:cNvPr id="6" name="TextBox 5"/>
          <p:cNvSpPr txBox="1"/>
          <p:nvPr/>
        </p:nvSpPr>
        <p:spPr>
          <a:xfrm>
            <a:off x="4218488" y="1164938"/>
            <a:ext cx="2311851" cy="338554"/>
          </a:xfrm>
          <a:prstGeom prst="rect">
            <a:avLst/>
          </a:prstGeom>
          <a:noFill/>
        </p:spPr>
        <p:txBody>
          <a:bodyPr wrap="none" rtlCol="0">
            <a:spAutoFit/>
          </a:bodyPr>
          <a:lstStyle/>
          <a:p>
            <a:r>
              <a:rPr lang="fr-FR" sz="1600" dirty="0" smtClean="0">
                <a:solidFill>
                  <a:srgbClr val="19325C"/>
                </a:solidFill>
              </a:rPr>
              <a:t>Créées </a:t>
            </a:r>
            <a:r>
              <a:rPr lang="fr-FR" sz="1600" dirty="0">
                <a:solidFill>
                  <a:srgbClr val="19325C"/>
                </a:solidFill>
              </a:rPr>
              <a:t>par </a:t>
            </a:r>
            <a:r>
              <a:rPr lang="fr-FR" sz="1600" dirty="0" smtClean="0">
                <a:solidFill>
                  <a:srgbClr val="19325C"/>
                </a:solidFill>
              </a:rPr>
              <a:t>l'utilisateur</a:t>
            </a:r>
            <a:endParaRPr lang="fr-FR" sz="1600" dirty="0">
              <a:solidFill>
                <a:srgbClr val="19325C"/>
              </a:solidFill>
            </a:endParaRPr>
          </a:p>
        </p:txBody>
      </p:sp>
      <p:sp>
        <p:nvSpPr>
          <p:cNvPr id="7" name="TextBox 6"/>
          <p:cNvSpPr txBox="1"/>
          <p:nvPr/>
        </p:nvSpPr>
        <p:spPr>
          <a:xfrm>
            <a:off x="8807287" y="934384"/>
            <a:ext cx="3303847" cy="923330"/>
          </a:xfrm>
          <a:prstGeom prst="rect">
            <a:avLst/>
          </a:prstGeom>
          <a:noFill/>
        </p:spPr>
        <p:txBody>
          <a:bodyPr wrap="square" rtlCol="0">
            <a:spAutoFit/>
          </a:bodyPr>
          <a:lstStyle/>
          <a:p>
            <a:r>
              <a:rPr lang="fr-FR" dirty="0">
                <a:solidFill>
                  <a:srgbClr val="19325C"/>
                </a:solidFill>
              </a:rPr>
              <a:t>Marquées comme complétées par </a:t>
            </a:r>
            <a:r>
              <a:rPr lang="fr-FR" dirty="0" smtClean="0">
                <a:solidFill>
                  <a:srgbClr val="19325C"/>
                </a:solidFill>
              </a:rPr>
              <a:t>l'utilisateur </a:t>
            </a:r>
            <a:r>
              <a:rPr lang="fr-FR" dirty="0">
                <a:solidFill>
                  <a:srgbClr val="19325C"/>
                </a:solidFill>
              </a:rPr>
              <a:t>une fois terminées.</a:t>
            </a:r>
          </a:p>
        </p:txBody>
      </p:sp>
      <p:sp>
        <p:nvSpPr>
          <p:cNvPr id="8" name="TextBox 7"/>
          <p:cNvSpPr txBox="1"/>
          <p:nvPr/>
        </p:nvSpPr>
        <p:spPr>
          <a:xfrm>
            <a:off x="4218488" y="2552581"/>
            <a:ext cx="2962671" cy="584775"/>
          </a:xfrm>
          <a:prstGeom prst="rect">
            <a:avLst/>
          </a:prstGeom>
          <a:noFill/>
        </p:spPr>
        <p:txBody>
          <a:bodyPr wrap="none" rtlCol="0">
            <a:spAutoFit/>
          </a:bodyPr>
          <a:lstStyle/>
          <a:p>
            <a:r>
              <a:rPr lang="fr-FR" sz="1600" dirty="0">
                <a:solidFill>
                  <a:srgbClr val="19325C"/>
                </a:solidFill>
              </a:rPr>
              <a:t>Créées par le système</a:t>
            </a:r>
            <a:br>
              <a:rPr lang="fr-FR" sz="1600" dirty="0">
                <a:solidFill>
                  <a:srgbClr val="19325C"/>
                </a:solidFill>
              </a:rPr>
            </a:br>
            <a:r>
              <a:rPr lang="fr-FR" sz="1600" dirty="0">
                <a:solidFill>
                  <a:srgbClr val="19325C"/>
                </a:solidFill>
              </a:rPr>
              <a:t>pendant la fusion du courrier</a:t>
            </a:r>
          </a:p>
        </p:txBody>
      </p:sp>
      <p:sp>
        <p:nvSpPr>
          <p:cNvPr id="9" name="TextBox 8"/>
          <p:cNvSpPr txBox="1"/>
          <p:nvPr/>
        </p:nvSpPr>
        <p:spPr>
          <a:xfrm>
            <a:off x="2158851" y="1231380"/>
            <a:ext cx="795411" cy="338554"/>
          </a:xfrm>
          <a:prstGeom prst="rect">
            <a:avLst/>
          </a:prstGeom>
          <a:noFill/>
        </p:spPr>
        <p:txBody>
          <a:bodyPr wrap="none" rtlCol="0">
            <a:spAutoFit/>
          </a:bodyPr>
          <a:lstStyle/>
          <a:p>
            <a:r>
              <a:rPr lang="fr-FR" sz="1600">
                <a:solidFill>
                  <a:srgbClr val="19325C"/>
                </a:solidFill>
              </a:rPr>
              <a:t>À faire</a:t>
            </a:r>
          </a:p>
        </p:txBody>
      </p:sp>
      <p:sp>
        <p:nvSpPr>
          <p:cNvPr id="10" name="TextBox 9"/>
          <p:cNvSpPr txBox="1"/>
          <p:nvPr/>
        </p:nvSpPr>
        <p:spPr>
          <a:xfrm>
            <a:off x="2191676" y="3534954"/>
            <a:ext cx="777777" cy="338554"/>
          </a:xfrm>
          <a:prstGeom prst="rect">
            <a:avLst/>
          </a:prstGeom>
          <a:noFill/>
        </p:spPr>
        <p:txBody>
          <a:bodyPr wrap="none" rtlCol="0">
            <a:spAutoFit/>
          </a:bodyPr>
          <a:lstStyle/>
          <a:p>
            <a:r>
              <a:rPr lang="fr-FR" sz="1600" dirty="0">
                <a:solidFill>
                  <a:srgbClr val="19325C"/>
                </a:solidFill>
              </a:rPr>
              <a:t>E-mail</a:t>
            </a:r>
          </a:p>
        </p:txBody>
      </p:sp>
      <p:sp>
        <p:nvSpPr>
          <p:cNvPr id="11" name="TextBox 10"/>
          <p:cNvSpPr txBox="1"/>
          <p:nvPr/>
        </p:nvSpPr>
        <p:spPr>
          <a:xfrm>
            <a:off x="2115398" y="2636320"/>
            <a:ext cx="1176925" cy="584775"/>
          </a:xfrm>
          <a:prstGeom prst="rect">
            <a:avLst/>
          </a:prstGeom>
          <a:noFill/>
        </p:spPr>
        <p:txBody>
          <a:bodyPr wrap="none" rtlCol="0">
            <a:spAutoFit/>
          </a:bodyPr>
          <a:lstStyle/>
          <a:p>
            <a:r>
              <a:rPr lang="fr-FR" sz="1600" dirty="0">
                <a:solidFill>
                  <a:srgbClr val="19325C"/>
                </a:solidFill>
              </a:rPr>
              <a:t>Fusion du </a:t>
            </a:r>
            <a:r>
              <a:rPr lang="pl-PL" sz="1600" dirty="0" smtClean="0">
                <a:solidFill>
                  <a:srgbClr val="19325C"/>
                </a:solidFill>
              </a:rPr>
              <a:t/>
            </a:r>
            <a:br>
              <a:rPr lang="pl-PL" sz="1600" dirty="0" smtClean="0">
                <a:solidFill>
                  <a:srgbClr val="19325C"/>
                </a:solidFill>
              </a:rPr>
            </a:br>
            <a:r>
              <a:rPr lang="fr-FR" sz="1600" dirty="0" smtClean="0">
                <a:solidFill>
                  <a:srgbClr val="19325C"/>
                </a:solidFill>
              </a:rPr>
              <a:t>courrier </a:t>
            </a:r>
            <a:endParaRPr lang="fr-FR" sz="1600" dirty="0">
              <a:solidFill>
                <a:srgbClr val="19325C"/>
              </a:solidFill>
            </a:endParaRPr>
          </a:p>
        </p:txBody>
      </p:sp>
      <p:sp>
        <p:nvSpPr>
          <p:cNvPr id="12" name="TextBox 11"/>
          <p:cNvSpPr txBox="1"/>
          <p:nvPr/>
        </p:nvSpPr>
        <p:spPr>
          <a:xfrm>
            <a:off x="2157515" y="1832304"/>
            <a:ext cx="984565" cy="584775"/>
          </a:xfrm>
          <a:prstGeom prst="rect">
            <a:avLst/>
          </a:prstGeom>
          <a:noFill/>
        </p:spPr>
        <p:txBody>
          <a:bodyPr wrap="none" rtlCol="0">
            <a:spAutoFit/>
          </a:bodyPr>
          <a:lstStyle/>
          <a:p>
            <a:r>
              <a:rPr lang="fr-FR" sz="1600" dirty="0">
                <a:solidFill>
                  <a:srgbClr val="19325C"/>
                </a:solidFill>
              </a:rPr>
              <a:t>Journal </a:t>
            </a:r>
            <a:r>
              <a:rPr lang="pl-PL" sz="1600" dirty="0" smtClean="0">
                <a:solidFill>
                  <a:srgbClr val="19325C"/>
                </a:solidFill>
              </a:rPr>
              <a:t/>
            </a:r>
            <a:br>
              <a:rPr lang="pl-PL" sz="1600" dirty="0" smtClean="0">
                <a:solidFill>
                  <a:srgbClr val="19325C"/>
                </a:solidFill>
              </a:rPr>
            </a:br>
            <a:r>
              <a:rPr lang="fr-FR" sz="1600" dirty="0" smtClean="0">
                <a:solidFill>
                  <a:srgbClr val="19325C"/>
                </a:solidFill>
              </a:rPr>
              <a:t>d'appels</a:t>
            </a:r>
            <a:endParaRPr lang="fr-FR" sz="1600" dirty="0">
              <a:solidFill>
                <a:srgbClr val="19325C"/>
              </a:solidFill>
            </a:endParaRPr>
          </a:p>
        </p:txBody>
      </p:sp>
      <p:sp>
        <p:nvSpPr>
          <p:cNvPr id="13" name="TextBox 12"/>
          <p:cNvSpPr txBox="1"/>
          <p:nvPr/>
        </p:nvSpPr>
        <p:spPr>
          <a:xfrm>
            <a:off x="4218488" y="1914102"/>
            <a:ext cx="2308645" cy="338554"/>
          </a:xfrm>
          <a:prstGeom prst="rect">
            <a:avLst/>
          </a:prstGeom>
          <a:noFill/>
        </p:spPr>
        <p:txBody>
          <a:bodyPr wrap="none" rtlCol="0">
            <a:spAutoFit/>
          </a:bodyPr>
          <a:lstStyle/>
          <a:p>
            <a:r>
              <a:rPr lang="fr-FR" sz="1600" dirty="0">
                <a:solidFill>
                  <a:srgbClr val="19325C"/>
                </a:solidFill>
              </a:rPr>
              <a:t>Créées par </a:t>
            </a:r>
            <a:r>
              <a:rPr lang="fr-FR" sz="1600" dirty="0" smtClean="0">
                <a:solidFill>
                  <a:srgbClr val="19325C"/>
                </a:solidFill>
              </a:rPr>
              <a:t>l'utilisateur</a:t>
            </a:r>
            <a:endParaRPr lang="fr-FR" sz="1600" dirty="0">
              <a:solidFill>
                <a:srgbClr val="19325C"/>
              </a:solidFill>
            </a:endParaRPr>
          </a:p>
        </p:txBody>
      </p:sp>
      <p:sp>
        <p:nvSpPr>
          <p:cNvPr id="14" name="TextBox 13"/>
          <p:cNvSpPr txBox="1"/>
          <p:nvPr/>
        </p:nvSpPr>
        <p:spPr>
          <a:xfrm>
            <a:off x="4218488" y="3288915"/>
            <a:ext cx="4283545" cy="861774"/>
          </a:xfrm>
          <a:prstGeom prst="rect">
            <a:avLst/>
          </a:prstGeom>
          <a:noFill/>
        </p:spPr>
        <p:txBody>
          <a:bodyPr wrap="none" rtlCol="0">
            <a:spAutoFit/>
          </a:bodyPr>
          <a:lstStyle/>
          <a:p>
            <a:r>
              <a:rPr lang="fr-FR" sz="1600" dirty="0">
                <a:solidFill>
                  <a:srgbClr val="19325C"/>
                </a:solidFill>
              </a:rPr>
              <a:t>Créé par le système lors</a:t>
            </a:r>
            <a:br>
              <a:rPr lang="fr-FR" sz="1600" dirty="0">
                <a:solidFill>
                  <a:srgbClr val="19325C"/>
                </a:solidFill>
              </a:rPr>
            </a:br>
            <a:r>
              <a:rPr lang="fr-FR" sz="1600" dirty="0">
                <a:solidFill>
                  <a:srgbClr val="19325C"/>
                </a:solidFill>
              </a:rPr>
              <a:t>de </a:t>
            </a:r>
            <a:r>
              <a:rPr lang="fr-FR" sz="1600" dirty="0" smtClean="0">
                <a:solidFill>
                  <a:srgbClr val="19325C"/>
                </a:solidFill>
              </a:rPr>
              <a:t>l'envoi d'un </a:t>
            </a:r>
            <a:r>
              <a:rPr lang="fr-FR" sz="1600" dirty="0">
                <a:solidFill>
                  <a:srgbClr val="19325C"/>
                </a:solidFill>
              </a:rPr>
              <a:t>e-mail à partir de </a:t>
            </a:r>
            <a:r>
              <a:rPr lang="fr-FR" sz="1600" dirty="0" err="1">
                <a:solidFill>
                  <a:srgbClr val="19325C"/>
                </a:solidFill>
              </a:rPr>
              <a:t>Salesforce</a:t>
            </a:r>
            <a:endParaRPr lang="fr-FR" sz="1600" dirty="0">
              <a:solidFill>
                <a:srgbClr val="19325C"/>
              </a:solidFill>
            </a:endParaRPr>
          </a:p>
          <a:p>
            <a:r>
              <a:rPr lang="fr-FR" sz="1600" dirty="0">
                <a:solidFill>
                  <a:srgbClr val="19325C"/>
                </a:solidFill>
              </a:rPr>
              <a:t>ou </a:t>
            </a:r>
            <a:r>
              <a:rPr lang="fr-FR" sz="1600" dirty="0" smtClean="0">
                <a:solidFill>
                  <a:srgbClr val="19325C"/>
                </a:solidFill>
              </a:rPr>
              <a:t>l'ajout d'un </a:t>
            </a:r>
            <a:r>
              <a:rPr lang="fr-FR" sz="1600" dirty="0">
                <a:solidFill>
                  <a:srgbClr val="19325C"/>
                </a:solidFill>
              </a:rPr>
              <a:t>e-mail depuis Outlook</a:t>
            </a:r>
          </a:p>
        </p:txBody>
      </p:sp>
      <p:sp>
        <p:nvSpPr>
          <p:cNvPr id="15" name="TextBox 14"/>
          <p:cNvSpPr txBox="1"/>
          <p:nvPr/>
        </p:nvSpPr>
        <p:spPr>
          <a:xfrm>
            <a:off x="8873411" y="2489482"/>
            <a:ext cx="3622795" cy="1200329"/>
          </a:xfrm>
          <a:prstGeom prst="rect">
            <a:avLst/>
          </a:prstGeom>
          <a:noFill/>
        </p:spPr>
        <p:txBody>
          <a:bodyPr wrap="square" rtlCol="0">
            <a:spAutoFit/>
          </a:bodyPr>
          <a:lstStyle/>
          <a:p>
            <a:r>
              <a:rPr lang="fr-FR" dirty="0">
                <a:solidFill>
                  <a:srgbClr val="19325C"/>
                </a:solidFill>
              </a:rPr>
              <a:t>Créées en tant que tâches complétées :</a:t>
            </a:r>
          </a:p>
          <a:p>
            <a:r>
              <a:rPr lang="fr-FR" dirty="0">
                <a:solidFill>
                  <a:srgbClr val="19325C"/>
                </a:solidFill>
              </a:rPr>
              <a:t>Date </a:t>
            </a:r>
            <a:r>
              <a:rPr lang="fr-FR" dirty="0" smtClean="0">
                <a:solidFill>
                  <a:srgbClr val="19325C"/>
                </a:solidFill>
              </a:rPr>
              <a:t>d'échéance </a:t>
            </a:r>
            <a:r>
              <a:rPr lang="fr-FR" dirty="0">
                <a:solidFill>
                  <a:srgbClr val="19325C"/>
                </a:solidFill>
              </a:rPr>
              <a:t>= Date de création.</a:t>
            </a:r>
          </a:p>
        </p:txBody>
      </p:sp>
      <p:sp>
        <p:nvSpPr>
          <p:cNvPr id="16" name="Right Bracket 15"/>
          <p:cNvSpPr/>
          <p:nvPr/>
        </p:nvSpPr>
        <p:spPr>
          <a:xfrm>
            <a:off x="8496833" y="1906082"/>
            <a:ext cx="259879" cy="2242689"/>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19325C"/>
              </a:solidFill>
            </a:endParaRPr>
          </a:p>
        </p:txBody>
      </p:sp>
      <p:sp>
        <p:nvSpPr>
          <p:cNvPr id="17" name="Right Bracket 16"/>
          <p:cNvSpPr/>
          <p:nvPr/>
        </p:nvSpPr>
        <p:spPr>
          <a:xfrm>
            <a:off x="8496833" y="1095954"/>
            <a:ext cx="259879" cy="598369"/>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19325C"/>
              </a:solidFill>
            </a:endParaRPr>
          </a:p>
        </p:txBody>
      </p:sp>
      <p:sp>
        <p:nvSpPr>
          <p:cNvPr id="18" name="Right Bracket 17"/>
          <p:cNvSpPr/>
          <p:nvPr/>
        </p:nvSpPr>
        <p:spPr>
          <a:xfrm rot="10800000">
            <a:off x="2041619" y="1095953"/>
            <a:ext cx="259879" cy="3072068"/>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19325C"/>
              </a:solidFill>
            </a:endParaRPr>
          </a:p>
        </p:txBody>
      </p:sp>
      <p:sp>
        <p:nvSpPr>
          <p:cNvPr id="19" name="TextBox 18"/>
          <p:cNvSpPr txBox="1"/>
          <p:nvPr/>
        </p:nvSpPr>
        <p:spPr>
          <a:xfrm>
            <a:off x="2301498" y="4595703"/>
            <a:ext cx="6329318" cy="646331"/>
          </a:xfrm>
          <a:prstGeom prst="rect">
            <a:avLst/>
          </a:prstGeom>
          <a:noFill/>
        </p:spPr>
        <p:txBody>
          <a:bodyPr wrap="square" rtlCol="0">
            <a:spAutoFit/>
          </a:bodyPr>
          <a:lstStyle/>
          <a:p>
            <a:r>
              <a:rPr lang="fr-FR" dirty="0">
                <a:solidFill>
                  <a:srgbClr val="19325C"/>
                </a:solidFill>
              </a:rPr>
              <a:t>Interactions programmées par </a:t>
            </a:r>
            <a:r>
              <a:rPr lang="fr-FR" dirty="0" smtClean="0">
                <a:solidFill>
                  <a:srgbClr val="19325C"/>
                </a:solidFill>
              </a:rPr>
              <a:t>l'utilisateur</a:t>
            </a:r>
            <a:r>
              <a:rPr lang="fr-FR" dirty="0">
                <a:solidFill>
                  <a:srgbClr val="19325C"/>
                </a:solidFill>
              </a:rPr>
              <a:t>, avec une date</a:t>
            </a:r>
            <a:br>
              <a:rPr lang="fr-FR" dirty="0">
                <a:solidFill>
                  <a:srgbClr val="19325C"/>
                </a:solidFill>
              </a:rPr>
            </a:br>
            <a:r>
              <a:rPr lang="fr-FR" dirty="0">
                <a:solidFill>
                  <a:srgbClr val="19325C"/>
                </a:solidFill>
              </a:rPr>
              <a:t>de début et de fin qui apparaissent sur les calendriers.</a:t>
            </a:r>
          </a:p>
        </p:txBody>
      </p:sp>
      <p:cxnSp>
        <p:nvCxnSpPr>
          <p:cNvPr id="20" name="Straight Connector 19"/>
          <p:cNvCxnSpPr/>
          <p:nvPr/>
        </p:nvCxnSpPr>
        <p:spPr>
          <a:xfrm>
            <a:off x="215153" y="4339471"/>
            <a:ext cx="11370142"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Right Bracket 20"/>
          <p:cNvSpPr/>
          <p:nvPr/>
        </p:nvSpPr>
        <p:spPr>
          <a:xfrm>
            <a:off x="8495203" y="4603600"/>
            <a:ext cx="259879" cy="598369"/>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19325C"/>
              </a:solidFill>
            </a:endParaRPr>
          </a:p>
        </p:txBody>
      </p:sp>
      <p:sp>
        <p:nvSpPr>
          <p:cNvPr id="22" name="Right Bracket 21"/>
          <p:cNvSpPr/>
          <p:nvPr/>
        </p:nvSpPr>
        <p:spPr>
          <a:xfrm rot="10800000">
            <a:off x="2052599" y="4617193"/>
            <a:ext cx="259879" cy="598369"/>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19325C"/>
              </a:solidFill>
            </a:endParaRPr>
          </a:p>
        </p:txBody>
      </p:sp>
      <p:sp>
        <p:nvSpPr>
          <p:cNvPr id="23" name="TextBox 22"/>
          <p:cNvSpPr txBox="1"/>
          <p:nvPr/>
        </p:nvSpPr>
        <p:spPr>
          <a:xfrm>
            <a:off x="8796371" y="4442328"/>
            <a:ext cx="3240119" cy="923330"/>
          </a:xfrm>
          <a:prstGeom prst="rect">
            <a:avLst/>
          </a:prstGeom>
          <a:noFill/>
        </p:spPr>
        <p:txBody>
          <a:bodyPr wrap="square" rtlCol="0">
            <a:spAutoFit/>
          </a:bodyPr>
          <a:lstStyle/>
          <a:p>
            <a:r>
              <a:rPr lang="fr-FR" dirty="0">
                <a:solidFill>
                  <a:srgbClr val="19325C"/>
                </a:solidFill>
              </a:rPr>
              <a:t>Automatiquement marqué </a:t>
            </a:r>
            <a:r>
              <a:rPr lang="fr-FR" dirty="0" smtClean="0">
                <a:solidFill>
                  <a:srgbClr val="19325C"/>
                </a:solidFill>
              </a:rPr>
              <a:t>comme</a:t>
            </a:r>
            <a:r>
              <a:rPr lang="pl-PL" dirty="0" smtClean="0">
                <a:solidFill>
                  <a:srgbClr val="19325C"/>
                </a:solidFill>
              </a:rPr>
              <a:t> </a:t>
            </a:r>
            <a:r>
              <a:rPr lang="fr-FR" dirty="0" smtClean="0">
                <a:solidFill>
                  <a:srgbClr val="19325C"/>
                </a:solidFill>
              </a:rPr>
              <a:t>terminé </a:t>
            </a:r>
            <a:r>
              <a:rPr lang="fr-FR" dirty="0">
                <a:solidFill>
                  <a:srgbClr val="19325C"/>
                </a:solidFill>
              </a:rPr>
              <a:t>une fois la date de </a:t>
            </a:r>
            <a:r>
              <a:rPr lang="fr-FR" dirty="0" smtClean="0">
                <a:solidFill>
                  <a:srgbClr val="19325C"/>
                </a:solidFill>
              </a:rPr>
              <a:t>début</a:t>
            </a:r>
            <a:r>
              <a:rPr lang="pl-PL" dirty="0" smtClean="0">
                <a:solidFill>
                  <a:srgbClr val="19325C"/>
                </a:solidFill>
              </a:rPr>
              <a:t> </a:t>
            </a:r>
            <a:r>
              <a:rPr lang="fr-FR" dirty="0" smtClean="0">
                <a:solidFill>
                  <a:srgbClr val="19325C"/>
                </a:solidFill>
              </a:rPr>
              <a:t>atteinte</a:t>
            </a:r>
            <a:r>
              <a:rPr lang="fr-FR" dirty="0">
                <a:solidFill>
                  <a:srgbClr val="19325C"/>
                </a:solidFill>
              </a:rPr>
              <a:t>.</a:t>
            </a: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3771" y="1803843"/>
            <a:ext cx="663699" cy="663699"/>
          </a:xfrm>
          <a:prstGeom prst="rect">
            <a:avLst/>
          </a:prstGeom>
        </p:spPr>
      </p:pic>
      <p:pic>
        <p:nvPicPr>
          <p:cNvPr id="28" name="Picture 27"/>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67196" y="2585661"/>
            <a:ext cx="663088" cy="655881"/>
          </a:xfrm>
          <a:prstGeom prst="rect">
            <a:avLst/>
          </a:prstGeom>
        </p:spPr>
      </p:pic>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68872" y="1134112"/>
            <a:ext cx="515809" cy="521126"/>
          </a:xfrm>
          <a:prstGeom prst="rect">
            <a:avLst/>
          </a:prstGeom>
        </p:spPr>
      </p:pic>
      <p:sp>
        <p:nvSpPr>
          <p:cNvPr id="32" name="Rectangle 31"/>
          <p:cNvSpPr/>
          <p:nvPr/>
        </p:nvSpPr>
        <p:spPr bwMode="auto">
          <a:xfrm>
            <a:off x="0" y="5742282"/>
            <a:ext cx="12192000" cy="132343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cap="all" dirty="0">
                <a:solidFill>
                  <a:srgbClr val="19325C"/>
                </a:solidFill>
                <a:latin typeface="Salesforce Sans" panose="020B0505020202020203" pitchFamily="34" charset="0"/>
                <a:cs typeface="Arial" panose="020B0604020202020204" pitchFamily="34" charset="0"/>
              </a:rPr>
              <a:t>DÉFINITION : </a:t>
            </a:r>
          </a:p>
          <a:p>
            <a:pPr algn="l"/>
            <a:r>
              <a:rPr lang="fr-FR" dirty="0">
                <a:solidFill>
                  <a:srgbClr val="19325C"/>
                </a:solidFill>
                <a:cs typeface="Arial" pitchFamily="34" charset="0"/>
              </a:rPr>
              <a:t>Les </a:t>
            </a:r>
            <a:r>
              <a:rPr lang="fr-FR" b="1" dirty="0">
                <a:solidFill>
                  <a:srgbClr val="19325C"/>
                </a:solidFill>
                <a:cs typeface="Arial" pitchFamily="34" charset="0"/>
              </a:rPr>
              <a:t>activités</a:t>
            </a:r>
            <a:r>
              <a:rPr lang="fr-FR" dirty="0">
                <a:solidFill>
                  <a:srgbClr val="19325C"/>
                </a:solidFill>
                <a:cs typeface="Arial" pitchFamily="34" charset="0"/>
              </a:rPr>
              <a:t> correspondent aux interactions entre votre organisation et des enregistrements tels que vos comptes, vos contacts et vos opportunités. Elles peuvent faire référence à des tâches ou à des événements</a:t>
            </a:r>
            <a:r>
              <a:rPr lang="fr-FR" dirty="0" smtClean="0">
                <a:solidFill>
                  <a:srgbClr val="19325C"/>
                </a:solidFill>
                <a:cs typeface="Arial" pitchFamily="34" charset="0"/>
              </a:rPr>
              <a:t>.</a:t>
            </a:r>
            <a:endParaRPr lang="pl-PL" dirty="0" smtClean="0">
              <a:solidFill>
                <a:srgbClr val="19325C"/>
              </a:solidFill>
              <a:cs typeface="Arial" pitchFamily="34" charset="0"/>
            </a:endParaRPr>
          </a:p>
          <a:p>
            <a:pPr algn="l"/>
            <a:endParaRPr lang="fr-FR" dirty="0">
              <a:solidFill>
                <a:srgbClr val="19325C"/>
              </a:solidFill>
              <a:cs typeface="Arial" pitchFamily="34" charset="0"/>
            </a:endParaRPr>
          </a:p>
        </p:txBody>
      </p:sp>
      <p:grpSp>
        <p:nvGrpSpPr>
          <p:cNvPr id="33" name="Group 32"/>
          <p:cNvGrpSpPr/>
          <p:nvPr/>
        </p:nvGrpSpPr>
        <p:grpSpPr>
          <a:xfrm>
            <a:off x="64543" y="5846400"/>
            <a:ext cx="402199" cy="324907"/>
            <a:chOff x="520156" y="1439382"/>
            <a:chExt cx="402199" cy="324907"/>
          </a:xfrm>
        </p:grpSpPr>
        <p:sp>
          <p:nvSpPr>
            <p:cNvPr id="34"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3657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73</a:t>
            </a:fld>
            <a:endParaRPr lang="en-US" smtClean="0"/>
          </a:p>
        </p:txBody>
      </p:sp>
      <p:sp>
        <p:nvSpPr>
          <p:cNvPr id="3" name="Text Placeholder 2"/>
          <p:cNvSpPr>
            <a:spLocks noGrp="1"/>
          </p:cNvSpPr>
          <p:nvPr>
            <p:ph type="body" sz="quarter" idx="11"/>
          </p:nvPr>
        </p:nvSpPr>
        <p:spPr/>
        <p:txBody>
          <a:bodyPr/>
          <a:lstStyle/>
          <a:p>
            <a:r>
              <a:rPr lang="fr-FR"/>
              <a:t>Calendriers personnels</a:t>
            </a:r>
          </a:p>
        </p:txBody>
      </p:sp>
      <p:sp>
        <p:nvSpPr>
          <p:cNvPr id="6" name="Text Placeholder 5"/>
          <p:cNvSpPr>
            <a:spLocks noGrp="1"/>
          </p:cNvSpPr>
          <p:nvPr>
            <p:ph type="body" sz="quarter" idx="12"/>
          </p:nvPr>
        </p:nvSpPr>
        <p:spPr>
          <a:xfrm>
            <a:off x="455733" y="1082351"/>
            <a:ext cx="10796985" cy="1324947"/>
          </a:xfrm>
        </p:spPr>
        <p:txBody>
          <a:bodyPr numCol="2"/>
          <a:lstStyle/>
          <a:p>
            <a:r>
              <a:rPr lang="fr-FR" sz="2000" dirty="0"/>
              <a:t>Chaque utilisateur dispose </a:t>
            </a:r>
            <a:r>
              <a:rPr lang="fr-FR" sz="2000" dirty="0" smtClean="0"/>
              <a:t>d'un </a:t>
            </a:r>
            <a:r>
              <a:rPr lang="fr-FR" sz="2000" dirty="0"/>
              <a:t>calendrier personnel. </a:t>
            </a:r>
            <a:r>
              <a:rPr lang="fr-FR" sz="2000" dirty="0" smtClean="0"/>
              <a:t>L'administrateur </a:t>
            </a:r>
            <a:r>
              <a:rPr lang="fr-FR" sz="2000" dirty="0"/>
              <a:t>définit </a:t>
            </a:r>
            <a:r>
              <a:rPr lang="fr-FR" sz="2000" dirty="0" smtClean="0"/>
              <a:t>l'accès </a:t>
            </a:r>
            <a:r>
              <a:rPr lang="fr-FR" sz="2000" dirty="0"/>
              <a:t>aux calendriers personnels dans </a:t>
            </a:r>
            <a:r>
              <a:rPr lang="pl-PL" sz="2000" dirty="0" smtClean="0"/>
              <a:t/>
            </a:r>
            <a:br>
              <a:rPr lang="pl-PL" sz="2000" dirty="0" smtClean="0"/>
            </a:br>
            <a:r>
              <a:rPr lang="fr-FR" sz="2000" dirty="0" smtClean="0"/>
              <a:t>Contrôles </a:t>
            </a:r>
            <a:r>
              <a:rPr lang="fr-FR" sz="2000" dirty="0"/>
              <a:t>de sécurité.</a:t>
            </a:r>
          </a:p>
          <a:p>
            <a:r>
              <a:rPr lang="fr-FR" sz="2000" dirty="0"/>
              <a:t>Les utilisateurs individuels accordent ensuite </a:t>
            </a:r>
            <a:r>
              <a:rPr lang="fr-FR" sz="2000" dirty="0" smtClean="0"/>
              <a:t>l'accès </a:t>
            </a:r>
            <a:r>
              <a:rPr lang="fr-FR" sz="2000" dirty="0"/>
              <a:t>à des utilisateurs spécifiques.</a:t>
            </a:r>
          </a:p>
          <a:p>
            <a:endParaRPr lang="en-IN" sz="2000" dirty="0"/>
          </a:p>
        </p:txBody>
      </p:sp>
      <p:sp>
        <p:nvSpPr>
          <p:cNvPr id="17" name="Rectangle 16"/>
          <p:cNvSpPr/>
          <p:nvPr/>
        </p:nvSpPr>
        <p:spPr bwMode="auto">
          <a:xfrm>
            <a:off x="0" y="6376598"/>
            <a:ext cx="12192000" cy="492443"/>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cs typeface="Arial" pitchFamily="34" charset="0"/>
              </a:rPr>
              <a:t>PARCOURS </a:t>
            </a:r>
            <a:r>
              <a:rPr lang="fr-FR" sz="2000" b="1" dirty="0" smtClean="0">
                <a:solidFill>
                  <a:srgbClr val="19325C"/>
                </a:solidFill>
                <a:latin typeface="Salesforce Sans" panose="020B0505020202020203" pitchFamily="34" charset="0"/>
                <a:cs typeface="Arial" pitchFamily="34" charset="0"/>
              </a:rPr>
              <a:t>D'ACCÈS</a:t>
            </a:r>
            <a:r>
              <a:rPr lang="fr-FR" sz="2000" b="1" dirty="0">
                <a:solidFill>
                  <a:srgbClr val="19325C"/>
                </a:solidFill>
                <a:latin typeface="Salesforce Sans" panose="020B0505020202020203" pitchFamily="34" charset="0"/>
                <a:cs typeface="Arial" pitchFamily="34" charset="0"/>
              </a:rPr>
              <a:t> : Configuration | Sécurité | Paramètres de partage</a:t>
            </a:r>
          </a:p>
        </p:txBody>
      </p:sp>
      <p:sp>
        <p:nvSpPr>
          <p:cNvPr id="18" name="Freeform 202"/>
          <p:cNvSpPr>
            <a:spLocks noEditPoints="1"/>
          </p:cNvSpPr>
          <p:nvPr/>
        </p:nvSpPr>
        <p:spPr bwMode="auto">
          <a:xfrm flipH="1">
            <a:off x="143266" y="643428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pic>
        <p:nvPicPr>
          <p:cNvPr id="4" name="Picture 3"/>
          <p:cNvPicPr>
            <a:picLocks noChangeAspect="1"/>
          </p:cNvPicPr>
          <p:nvPr/>
        </p:nvPicPr>
        <p:blipFill>
          <a:blip r:embed="rId3" cstate="print"/>
          <a:stretch>
            <a:fillRect/>
          </a:stretch>
        </p:blipFill>
        <p:spPr>
          <a:xfrm>
            <a:off x="5467726" y="1930708"/>
            <a:ext cx="6618403" cy="4527022"/>
          </a:xfrm>
          <a:prstGeom prst="rect">
            <a:avLst/>
          </a:prstGeom>
        </p:spPr>
      </p:pic>
      <p:sp>
        <p:nvSpPr>
          <p:cNvPr id="5" name="TextBox 4"/>
          <p:cNvSpPr txBox="1"/>
          <p:nvPr/>
        </p:nvSpPr>
        <p:spPr>
          <a:xfrm>
            <a:off x="5948009" y="2874479"/>
            <a:ext cx="5845406" cy="949569"/>
          </a:xfrm>
          <a:prstGeom prst="rect">
            <a:avLst/>
          </a:prstGeom>
          <a:noFill/>
          <a:ln w="38100">
            <a:solidFill>
              <a:srgbClr val="FF0000"/>
            </a:solidFill>
          </a:ln>
        </p:spPr>
        <p:txBody>
          <a:bodyPr wrap="square" rtlCol="0">
            <a:spAutoFit/>
          </a:bodyPr>
          <a:lstStyle/>
          <a:p>
            <a:pPr algn="l"/>
            <a:endParaRPr lang="en-US" dirty="0">
              <a:solidFill>
                <a:schemeClr val="tx2"/>
              </a:solidFill>
              <a:latin typeface="Salesforce Sans" panose="020B0505020202020203" pitchFamily="34" charset="0"/>
              <a:cs typeface="Arial" pitchFamily="34" charset="0"/>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428" y="2508310"/>
            <a:ext cx="2405294" cy="3658757"/>
          </a:xfrm>
          <a:prstGeom prst="rect">
            <a:avLst/>
          </a:prstGeom>
        </p:spPr>
      </p:pic>
      <p:sp>
        <p:nvSpPr>
          <p:cNvPr id="20" name="Right Arrow 19"/>
          <p:cNvSpPr/>
          <p:nvPr/>
        </p:nvSpPr>
        <p:spPr bwMode="auto">
          <a:xfrm>
            <a:off x="3746014" y="3783911"/>
            <a:ext cx="1495420" cy="820615"/>
          </a:xfrm>
          <a:prstGeom prst="rightArrow">
            <a:avLst/>
          </a:prstGeom>
          <a:solidFill>
            <a:schemeClr val="bg1"/>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TextBox 20"/>
          <p:cNvSpPr txBox="1"/>
          <p:nvPr/>
        </p:nvSpPr>
        <p:spPr>
          <a:xfrm>
            <a:off x="2036867" y="5652083"/>
            <a:ext cx="1064001" cy="394784"/>
          </a:xfrm>
          <a:prstGeom prst="rect">
            <a:avLst/>
          </a:prstGeom>
          <a:noFill/>
          <a:ln w="38100">
            <a:solidFill>
              <a:srgbClr val="FF0000"/>
            </a:solidFill>
          </a:ln>
        </p:spPr>
        <p:txBody>
          <a:bodyPr wrap="square" rtlCol="0">
            <a:spAutoFit/>
          </a:bodyPr>
          <a:lstStyle/>
          <a:p>
            <a:pPr algn="l"/>
            <a:endParaRPr lang="en-US" dirty="0">
              <a:solidFill>
                <a:schemeClr val="tx2"/>
              </a:solidFill>
              <a:latin typeface="Salesforce Sans" panose="020B0505020202020203" pitchFamily="34" charset="0"/>
              <a:cs typeface="Arial" pitchFamily="34" charset="0"/>
            </a:endParaRPr>
          </a:p>
        </p:txBody>
      </p:sp>
    </p:spTree>
    <p:extLst>
      <p:ext uri="{BB962C8B-B14F-4D97-AF65-F5344CB8AC3E}">
        <p14:creationId xmlns:p14="http://schemas.microsoft.com/office/powerpoint/2010/main" val="18259396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stretch>
            <a:fillRect/>
          </a:stretch>
        </p:blipFill>
        <p:spPr>
          <a:xfrm>
            <a:off x="909024" y="2317245"/>
            <a:ext cx="6795676" cy="4362125"/>
          </a:xfrm>
          <a:prstGeom prst="rect">
            <a:avLst/>
          </a:prstGeom>
        </p:spPr>
      </p:pic>
      <p:sp>
        <p:nvSpPr>
          <p:cNvPr id="2" name="Slide Number Placeholder 1"/>
          <p:cNvSpPr>
            <a:spLocks noGrp="1"/>
          </p:cNvSpPr>
          <p:nvPr>
            <p:ph type="sldNum" sz="quarter" idx="10"/>
          </p:nvPr>
        </p:nvSpPr>
        <p:spPr/>
        <p:txBody>
          <a:bodyPr/>
          <a:lstStyle/>
          <a:p>
            <a:fld id="{19FD02D3-6C23-404C-A7B3-DAB79F5D63D7}" type="slidenum">
              <a:rPr lang="en-US" smtClean="0"/>
              <a:pPr/>
              <a:t>74</a:t>
            </a:fld>
            <a:endParaRPr lang="en-US" smtClean="0"/>
          </a:p>
        </p:txBody>
      </p:sp>
      <p:sp>
        <p:nvSpPr>
          <p:cNvPr id="3" name="Text Placeholder 2"/>
          <p:cNvSpPr>
            <a:spLocks noGrp="1"/>
          </p:cNvSpPr>
          <p:nvPr>
            <p:ph type="body" sz="quarter" idx="11"/>
          </p:nvPr>
        </p:nvSpPr>
        <p:spPr/>
        <p:txBody>
          <a:bodyPr/>
          <a:lstStyle/>
          <a:p>
            <a:r>
              <a:rPr lang="fr-FR"/>
              <a:t>Tâches, événements et e-mails dans Salesforce</a:t>
            </a:r>
          </a:p>
        </p:txBody>
      </p:sp>
      <p:sp>
        <p:nvSpPr>
          <p:cNvPr id="4" name="Text Placeholder 3"/>
          <p:cNvSpPr>
            <a:spLocks noGrp="1"/>
          </p:cNvSpPr>
          <p:nvPr>
            <p:ph type="body" sz="quarter" idx="12"/>
          </p:nvPr>
        </p:nvSpPr>
        <p:spPr>
          <a:xfrm>
            <a:off x="455733" y="1063690"/>
            <a:ext cx="11385747" cy="1268963"/>
          </a:xfrm>
        </p:spPr>
        <p:txBody>
          <a:bodyPr/>
          <a:lstStyle/>
          <a:p>
            <a:pPr>
              <a:lnSpc>
                <a:spcPct val="100000"/>
              </a:lnSpc>
            </a:pPr>
            <a:r>
              <a:rPr lang="fr-FR" sz="2000" spc="-20" dirty="0"/>
              <a:t>Les tâches correspondent à votre liste de tâches. Les événements font référence à ce qui apparaît dans votre calendrier. Associez des tâches et événements à des contacts, des requêtes et des opportunités afin </a:t>
            </a:r>
            <a:r>
              <a:rPr lang="fr-FR" sz="2000" spc="-20" dirty="0" smtClean="0"/>
              <a:t>d'obtenir </a:t>
            </a:r>
            <a:r>
              <a:rPr lang="fr-FR" sz="2000" spc="-20" dirty="0"/>
              <a:t>une vue complète de </a:t>
            </a:r>
            <a:r>
              <a:rPr lang="fr-FR" sz="2000" spc="-20" dirty="0" smtClean="0"/>
              <a:t>l'ensemble </a:t>
            </a:r>
            <a:r>
              <a:rPr lang="fr-FR" sz="2000" spc="-20" dirty="0"/>
              <a:t>des activités sur vos comptes.</a:t>
            </a:r>
          </a:p>
          <a:p>
            <a:endParaRPr lang="en-IN" spc="-20" dirty="0"/>
          </a:p>
        </p:txBody>
      </p:sp>
      <p:pic>
        <p:nvPicPr>
          <p:cNvPr id="5" name="Picture 4"/>
          <p:cNvPicPr>
            <a:picLocks noChangeAspect="1"/>
          </p:cNvPicPr>
          <p:nvPr/>
        </p:nvPicPr>
        <p:blipFill rotWithShape="1">
          <a:blip r:embed="rId4" cstate="print"/>
          <a:srcRect r="30725"/>
          <a:stretch/>
        </p:blipFill>
        <p:spPr>
          <a:xfrm>
            <a:off x="8996082" y="2131626"/>
            <a:ext cx="2967753" cy="454774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Content Placeholder 2"/>
          <p:cNvSpPr txBox="1">
            <a:spLocks/>
          </p:cNvSpPr>
          <p:nvPr/>
        </p:nvSpPr>
        <p:spPr>
          <a:xfrm>
            <a:off x="327178" y="3775067"/>
            <a:ext cx="4409414" cy="1260862"/>
          </a:xfrm>
          <a:prstGeom prst="roundRect">
            <a:avLst>
              <a:gd name="adj" fmla="val 8076"/>
            </a:avLst>
          </a:prstGeom>
          <a:solidFill>
            <a:srgbClr val="19325C"/>
          </a:solidFill>
        </p:spPr>
        <p:txBody>
          <a:bodyPr anchor="ct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lvl="1" indent="0" algn="ctr">
              <a:buFont typeface="Wingdings" pitchFamily="2" charset="2"/>
              <a:buNone/>
            </a:pPr>
            <a:r>
              <a:rPr lang="fr-FR" dirty="0">
                <a:solidFill>
                  <a:schemeClr val="bg1"/>
                </a:solidFill>
              </a:rPr>
              <a:t>Les tâches et les événements actuels et passés sont suivis dans le Flux </a:t>
            </a:r>
            <a:r>
              <a:rPr lang="fr-FR" dirty="0" smtClean="0">
                <a:solidFill>
                  <a:schemeClr val="bg1"/>
                </a:solidFill>
              </a:rPr>
              <a:t>d'activités</a:t>
            </a:r>
            <a:r>
              <a:rPr lang="fr-FR" dirty="0">
                <a:solidFill>
                  <a:schemeClr val="bg1"/>
                </a:solidFill>
              </a:rPr>
              <a:t>. </a:t>
            </a:r>
          </a:p>
        </p:txBody>
      </p:sp>
      <p:sp>
        <p:nvSpPr>
          <p:cNvPr id="8" name="Rounded Rectangle 8"/>
          <p:cNvSpPr/>
          <p:nvPr/>
        </p:nvSpPr>
        <p:spPr>
          <a:xfrm>
            <a:off x="6699146" y="2662289"/>
            <a:ext cx="3193753" cy="2373640"/>
          </a:xfrm>
          <a:prstGeom prst="roundRect">
            <a:avLst>
              <a:gd name="adj" fmla="val 8957"/>
            </a:avLst>
          </a:prstGeom>
          <a:solidFill>
            <a:srgbClr val="19325C"/>
          </a:solidFill>
          <a:ln w="9525">
            <a:noFill/>
            <a:miter lim="800000"/>
            <a:headEnd/>
            <a:tailEnd/>
          </a:ln>
        </p:spPr>
        <p:txBody>
          <a:bodyPr vert="horz" wrap="square" lIns="91424" tIns="45712" rIns="0" bIns="45712" numCol="1" anchor="ctr" anchorCtr="0" compatLnSpc="1">
            <a:prstTxWarp prst="textNoShape">
              <a:avLst/>
            </a:prstTxWarp>
          </a:bodyPr>
          <a:lstStyle/>
          <a:p>
            <a:pPr fontAlgn="base">
              <a:spcBef>
                <a:spcPts val="600"/>
              </a:spcBef>
              <a:spcAft>
                <a:spcPct val="0"/>
              </a:spcAft>
            </a:pPr>
            <a:r>
              <a:rPr lang="fr-FR" sz="2400" dirty="0">
                <a:solidFill>
                  <a:schemeClr val="bg1"/>
                </a:solidFill>
                <a:latin typeface="Salesforce Sans" panose="020B0505020202020203" pitchFamily="34" charset="0"/>
                <a:cs typeface="Arial" pitchFamily="34" charset="0"/>
              </a:rPr>
              <a:t>Exécutez des rapports </a:t>
            </a:r>
            <a:r>
              <a:rPr lang="fr-FR" sz="2400" dirty="0" smtClean="0">
                <a:solidFill>
                  <a:schemeClr val="bg1"/>
                </a:solidFill>
                <a:latin typeface="Salesforce Sans" panose="020B0505020202020203" pitchFamily="34" charset="0"/>
                <a:cs typeface="Arial" pitchFamily="34" charset="0"/>
              </a:rPr>
              <a:t>d'activités </a:t>
            </a:r>
            <a:r>
              <a:rPr lang="fr-FR" sz="2400" dirty="0">
                <a:solidFill>
                  <a:schemeClr val="bg1"/>
                </a:solidFill>
                <a:latin typeface="Salesforce Sans" panose="020B0505020202020203" pitchFamily="34" charset="0"/>
                <a:cs typeface="Arial" pitchFamily="34" charset="0"/>
              </a:rPr>
              <a:t>standard (ou rédigez les vôtres) afin de </a:t>
            </a:r>
            <a:r>
              <a:rPr lang="fr-FR" sz="2400" dirty="0" smtClean="0">
                <a:solidFill>
                  <a:schemeClr val="bg1"/>
                </a:solidFill>
                <a:latin typeface="Salesforce Sans" panose="020B0505020202020203" pitchFamily="34" charset="0"/>
                <a:cs typeface="Arial" pitchFamily="34" charset="0"/>
              </a:rPr>
              <a:t>mesurer </a:t>
            </a:r>
            <a:r>
              <a:rPr lang="fr-FR" sz="2400" dirty="0">
                <a:solidFill>
                  <a:schemeClr val="bg1"/>
                </a:solidFill>
                <a:latin typeface="Salesforce Sans" panose="020B0505020202020203" pitchFamily="34" charset="0"/>
                <a:cs typeface="Arial" pitchFamily="34" charset="0"/>
              </a:rPr>
              <a:t>et surveiller les activités.</a:t>
            </a:r>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t="-4156" r="-3231" b="63943"/>
          <a:stretch/>
        </p:blipFill>
        <p:spPr>
          <a:xfrm>
            <a:off x="4229540" y="2956264"/>
            <a:ext cx="217160" cy="227478"/>
          </a:xfrm>
          <a:prstGeom prst="flowChartConnector">
            <a:avLst/>
          </a:prstGeom>
          <a:solidFill>
            <a:schemeClr val="bg1">
              <a:lumMod val="85000"/>
            </a:schemeClr>
          </a:solidFill>
        </p:spPr>
      </p:pic>
    </p:spTree>
    <p:extLst>
      <p:ext uri="{BB962C8B-B14F-4D97-AF65-F5344CB8AC3E}">
        <p14:creationId xmlns:p14="http://schemas.microsoft.com/office/powerpoint/2010/main" val="2908241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75</a:t>
            </a:fld>
            <a:endParaRPr lang="en-US" smtClean="0"/>
          </a:p>
        </p:txBody>
      </p:sp>
      <p:sp>
        <p:nvSpPr>
          <p:cNvPr id="3" name="Text Placeholder 2"/>
          <p:cNvSpPr>
            <a:spLocks noGrp="1"/>
          </p:cNvSpPr>
          <p:nvPr>
            <p:ph type="body" sz="quarter" idx="11"/>
          </p:nvPr>
        </p:nvSpPr>
        <p:spPr/>
        <p:txBody>
          <a:bodyPr/>
          <a:lstStyle/>
          <a:p>
            <a:r>
              <a:rPr lang="fr-FR" dirty="0"/>
              <a:t>Paramètres de calendrier et </a:t>
            </a:r>
            <a:r>
              <a:rPr lang="fr-FR" dirty="0" smtClean="0"/>
              <a:t>d'activité</a:t>
            </a:r>
            <a:endParaRPr lang="fr-FR" dirty="0"/>
          </a:p>
        </p:txBody>
      </p:sp>
      <p:sp>
        <p:nvSpPr>
          <p:cNvPr id="4" name="Text Placeholder 3"/>
          <p:cNvSpPr>
            <a:spLocks noGrp="1"/>
          </p:cNvSpPr>
          <p:nvPr>
            <p:ph type="body" sz="quarter" idx="12"/>
          </p:nvPr>
        </p:nvSpPr>
        <p:spPr>
          <a:xfrm>
            <a:off x="455733" y="1872416"/>
            <a:ext cx="7378703" cy="3327348"/>
          </a:xfrm>
        </p:spPr>
        <p:txBody>
          <a:bodyPr/>
          <a:lstStyle/>
          <a:p>
            <a:pPr marL="0" lvl="1" indent="0">
              <a:lnSpc>
                <a:spcPct val="100000"/>
              </a:lnSpc>
              <a:buNone/>
            </a:pPr>
            <a:r>
              <a:rPr lang="fr-FR" dirty="0"/>
              <a:t>Les paramètres </a:t>
            </a:r>
            <a:r>
              <a:rPr lang="fr-FR" dirty="0" smtClean="0"/>
              <a:t>d'activité </a:t>
            </a:r>
            <a:r>
              <a:rPr lang="fr-FR" dirty="0"/>
              <a:t>sont accessibles dans deux zones différentes du menu Configuration. </a:t>
            </a:r>
          </a:p>
          <a:p>
            <a:pPr lvl="2">
              <a:lnSpc>
                <a:spcPct val="100000"/>
              </a:lnSpc>
              <a:buFont typeface="Arial" panose="020B0604020202020204" pitchFamily="34" charset="0"/>
              <a:buChar char="•"/>
            </a:pPr>
            <a:r>
              <a:rPr lang="fr-FR" sz="2400" dirty="0"/>
              <a:t>Les options </a:t>
            </a:r>
            <a:r>
              <a:rPr lang="fr-FR" sz="2400" dirty="0" smtClean="0"/>
              <a:t>d'interaction </a:t>
            </a:r>
            <a:r>
              <a:rPr lang="fr-FR" sz="2400" dirty="0"/>
              <a:t>des utilisateurs pour les calendriers sont définies dans la section Calendrier, dans </a:t>
            </a:r>
            <a:r>
              <a:rPr lang="fr-FR" sz="2400" b="1" dirty="0"/>
              <a:t>Interface utilisateur</a:t>
            </a:r>
            <a:r>
              <a:rPr lang="fr-FR" sz="2400" dirty="0"/>
              <a:t>.</a:t>
            </a:r>
          </a:p>
          <a:p>
            <a:pPr lvl="2">
              <a:lnSpc>
                <a:spcPct val="100000"/>
              </a:lnSpc>
              <a:buFont typeface="Arial" panose="020B0604020202020204" pitchFamily="34" charset="0"/>
              <a:buChar char="•"/>
            </a:pPr>
            <a:r>
              <a:rPr lang="fr-FR" sz="2400" spc="-20" dirty="0"/>
              <a:t>Les fonctionnalités Détail, tâches </a:t>
            </a:r>
            <a:r>
              <a:rPr lang="fr-FR" sz="2400" spc="-20" dirty="0" smtClean="0"/>
              <a:t>et</a:t>
            </a:r>
            <a:r>
              <a:rPr lang="pl-PL" sz="2400" spc="-20" dirty="0" smtClean="0"/>
              <a:t> </a:t>
            </a:r>
            <a:r>
              <a:rPr lang="fr-FR" sz="2400" spc="-20" dirty="0" smtClean="0"/>
              <a:t>événements </a:t>
            </a:r>
            <a:r>
              <a:rPr lang="fr-FR" sz="2400" spc="-20" dirty="0"/>
              <a:t>du calendrier, telles que les tâches récurrentes, les tâches de groupe, </a:t>
            </a:r>
            <a:r>
              <a:rPr lang="fr-FR" sz="2400" spc="-20" dirty="0" smtClean="0"/>
              <a:t>etc.</a:t>
            </a:r>
            <a:r>
              <a:rPr lang="pl-PL" sz="2400" spc="-20" dirty="0" smtClean="0"/>
              <a:t> </a:t>
            </a:r>
            <a:r>
              <a:rPr lang="fr-FR" sz="2400" spc="-20" dirty="0" smtClean="0"/>
              <a:t>sont </a:t>
            </a:r>
            <a:r>
              <a:rPr lang="fr-FR" sz="2400" spc="-20" dirty="0"/>
              <a:t>définies dans</a:t>
            </a:r>
            <a:br>
              <a:rPr lang="fr-FR" sz="2400" spc="-20" dirty="0"/>
            </a:br>
            <a:r>
              <a:rPr lang="fr-FR" sz="2400" b="1" spc="-20" dirty="0"/>
              <a:t>Paramètres </a:t>
            </a:r>
            <a:r>
              <a:rPr lang="fr-FR" sz="2400" b="1" spc="-20" dirty="0" smtClean="0"/>
              <a:t>d'activité</a:t>
            </a:r>
            <a:r>
              <a:rPr lang="fr-FR" sz="2400" spc="-20" dirty="0"/>
              <a:t>.</a:t>
            </a:r>
          </a:p>
          <a:p>
            <a:endParaRPr lang="en-IN" dirty="0"/>
          </a:p>
        </p:txBody>
      </p:sp>
      <p:sp>
        <p:nvSpPr>
          <p:cNvPr id="5" name="Rectangle 4"/>
          <p:cNvSpPr/>
          <p:nvPr/>
        </p:nvSpPr>
        <p:spPr bwMode="auto">
          <a:xfrm>
            <a:off x="0" y="6376598"/>
            <a:ext cx="12192000" cy="477054"/>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1900" b="1" spc="-20" dirty="0">
                <a:solidFill>
                  <a:srgbClr val="19325C"/>
                </a:solidFill>
                <a:latin typeface="Salesforce Sans" panose="020B0505020202020203" pitchFamily="34" charset="0"/>
                <a:cs typeface="Arial" pitchFamily="34" charset="0"/>
              </a:rPr>
              <a:t>PARCOURS </a:t>
            </a:r>
            <a:r>
              <a:rPr lang="fr-FR" sz="1900" b="1" spc="-20" dirty="0" smtClean="0">
                <a:solidFill>
                  <a:srgbClr val="19325C"/>
                </a:solidFill>
                <a:latin typeface="Salesforce Sans" panose="020B0505020202020203" pitchFamily="34" charset="0"/>
                <a:cs typeface="Arial" pitchFamily="34" charset="0"/>
              </a:rPr>
              <a:t>D'ACCÈS</a:t>
            </a:r>
            <a:r>
              <a:rPr lang="fr-FR" sz="1900" b="1" spc="-20" dirty="0">
                <a:solidFill>
                  <a:srgbClr val="19325C"/>
                </a:solidFill>
                <a:latin typeface="Salesforce Sans" panose="020B0505020202020203" pitchFamily="34" charset="0"/>
                <a:cs typeface="Arial" pitchFamily="34" charset="0"/>
              </a:rPr>
              <a:t> : Configuration | Paramètres de fonctionnalité | Ventes | Paramètres </a:t>
            </a:r>
            <a:r>
              <a:rPr lang="fr-FR" sz="1900" b="1" spc="-20" dirty="0" smtClean="0">
                <a:solidFill>
                  <a:srgbClr val="19325C"/>
                </a:solidFill>
                <a:latin typeface="Salesforce Sans" panose="020B0505020202020203" pitchFamily="34" charset="0"/>
                <a:cs typeface="Arial" pitchFamily="34" charset="0"/>
              </a:rPr>
              <a:t>d'activité</a:t>
            </a:r>
            <a:endParaRPr lang="fr-FR" sz="1900" b="1" spc="-20" dirty="0">
              <a:solidFill>
                <a:srgbClr val="19325C"/>
              </a:solidFill>
              <a:latin typeface="Salesforce Sans" panose="020B0505020202020203" pitchFamily="34" charset="0"/>
              <a:cs typeface="Arial" pitchFamily="34" charset="0"/>
            </a:endParaRPr>
          </a:p>
        </p:txBody>
      </p:sp>
      <p:sp>
        <p:nvSpPr>
          <p:cNvPr id="6" name="Freeform 202"/>
          <p:cNvSpPr>
            <a:spLocks noEditPoints="1"/>
          </p:cNvSpPr>
          <p:nvPr/>
        </p:nvSpPr>
        <p:spPr bwMode="auto">
          <a:xfrm flipH="1">
            <a:off x="143266" y="643428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4327" y="2683499"/>
            <a:ext cx="3977782" cy="357104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9" name="Rectangle 8"/>
          <p:cNvSpPr/>
          <p:nvPr/>
        </p:nvSpPr>
        <p:spPr bwMode="auto">
          <a:xfrm>
            <a:off x="0" y="928738"/>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cs typeface="Arial" pitchFamily="34" charset="0"/>
              </a:rPr>
              <a:t>PARCOURS </a:t>
            </a:r>
            <a:r>
              <a:rPr lang="fr-FR" sz="2000" b="1" dirty="0" smtClean="0">
                <a:solidFill>
                  <a:srgbClr val="19325C"/>
                </a:solidFill>
                <a:latin typeface="Salesforce Sans" panose="020B0505020202020203" pitchFamily="34" charset="0"/>
                <a:cs typeface="Arial" pitchFamily="34" charset="0"/>
              </a:rPr>
              <a:t>D'ACCÈS</a:t>
            </a:r>
            <a:r>
              <a:rPr lang="fr-FR" sz="2000" b="1" dirty="0">
                <a:solidFill>
                  <a:srgbClr val="19325C"/>
                </a:solidFill>
                <a:latin typeface="Salesforce Sans" panose="020B0505020202020203" pitchFamily="34" charset="0"/>
                <a:cs typeface="Arial" pitchFamily="34" charset="0"/>
              </a:rPr>
              <a:t> : Configuration | Interface utilisateur | </a:t>
            </a:r>
            <a:r>
              <a:rPr lang="pl-PL" sz="2000" b="1" dirty="0" smtClean="0">
                <a:solidFill>
                  <a:srgbClr val="19325C"/>
                </a:solidFill>
                <a:latin typeface="Salesforce Sans" panose="020B0505020202020203" pitchFamily="34" charset="0"/>
                <a:cs typeface="Arial" pitchFamily="34" charset="0"/>
              </a:rPr>
              <a:t/>
            </a:r>
            <a:br>
              <a:rPr lang="pl-PL" sz="2000" b="1" dirty="0" smtClean="0">
                <a:solidFill>
                  <a:srgbClr val="19325C"/>
                </a:solidFill>
                <a:latin typeface="Salesforce Sans" panose="020B0505020202020203" pitchFamily="34" charset="0"/>
                <a:cs typeface="Arial" pitchFamily="34" charset="0"/>
              </a:rPr>
            </a:br>
            <a:r>
              <a:rPr lang="fr-FR" sz="2000" b="1" dirty="0" smtClean="0">
                <a:solidFill>
                  <a:srgbClr val="19325C"/>
                </a:solidFill>
                <a:latin typeface="Salesforce Sans" panose="020B0505020202020203" pitchFamily="34" charset="0"/>
                <a:cs typeface="Arial" pitchFamily="34" charset="0"/>
              </a:rPr>
              <a:t>Interface </a:t>
            </a:r>
            <a:r>
              <a:rPr lang="fr-FR" sz="2000" b="1" dirty="0">
                <a:solidFill>
                  <a:srgbClr val="19325C"/>
                </a:solidFill>
                <a:latin typeface="Salesforce Sans" panose="020B0505020202020203" pitchFamily="34" charset="0"/>
                <a:cs typeface="Arial" pitchFamily="34" charset="0"/>
              </a:rPr>
              <a:t>utilisateur</a:t>
            </a:r>
          </a:p>
        </p:txBody>
      </p:sp>
      <p:sp>
        <p:nvSpPr>
          <p:cNvPr id="10" name="Freeform 202"/>
          <p:cNvSpPr>
            <a:spLocks noEditPoints="1"/>
          </p:cNvSpPr>
          <p:nvPr/>
        </p:nvSpPr>
        <p:spPr bwMode="auto">
          <a:xfrm flipH="1">
            <a:off x="143266" y="98642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327" y="980541"/>
            <a:ext cx="3977782" cy="165115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2032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76</a:t>
            </a:fld>
            <a:endParaRPr lang="en-US" smtClean="0"/>
          </a:p>
        </p:txBody>
      </p:sp>
      <p:sp>
        <p:nvSpPr>
          <p:cNvPr id="3" name="Text Placeholder 2"/>
          <p:cNvSpPr>
            <a:spLocks noGrp="1"/>
          </p:cNvSpPr>
          <p:nvPr>
            <p:ph type="body" sz="quarter" idx="11"/>
          </p:nvPr>
        </p:nvSpPr>
        <p:spPr/>
        <p:txBody>
          <a:bodyPr/>
          <a:lstStyle/>
          <a:p>
            <a:r>
              <a:rPr lang="fr-FR" dirty="0"/>
              <a:t>Personnalisation </a:t>
            </a:r>
            <a:r>
              <a:rPr lang="fr-FR" dirty="0" smtClean="0"/>
              <a:t>d'activités</a:t>
            </a:r>
            <a:endParaRPr lang="fr-FR" dirty="0"/>
          </a:p>
        </p:txBody>
      </p:sp>
      <p:sp>
        <p:nvSpPr>
          <p:cNvPr id="4" name="Text Placeholder 3"/>
          <p:cNvSpPr>
            <a:spLocks noGrp="1"/>
          </p:cNvSpPr>
          <p:nvPr>
            <p:ph type="body" sz="quarter" idx="12"/>
          </p:nvPr>
        </p:nvSpPr>
        <p:spPr>
          <a:xfrm>
            <a:off x="455733" y="1082351"/>
            <a:ext cx="11572144" cy="2364804"/>
          </a:xfrm>
        </p:spPr>
        <p:txBody>
          <a:bodyPr/>
          <a:lstStyle/>
          <a:p>
            <a:pPr marL="344740" lvl="2" indent="-342900">
              <a:lnSpc>
                <a:spcPct val="100000"/>
              </a:lnSpc>
              <a:buFont typeface="Arial" panose="020B0604020202020204" pitchFamily="34" charset="0"/>
              <a:buChar char="•"/>
            </a:pPr>
            <a:r>
              <a:rPr lang="fr-FR" sz="2300" dirty="0"/>
              <a:t>Les tâches et les événements sont des activités.</a:t>
            </a:r>
          </a:p>
          <a:p>
            <a:pPr marL="344740" lvl="2" indent="-342900">
              <a:lnSpc>
                <a:spcPct val="100000"/>
              </a:lnSpc>
              <a:buFont typeface="Arial" panose="020B0604020202020204" pitchFamily="34" charset="0"/>
              <a:buChar char="•"/>
            </a:pPr>
            <a:r>
              <a:rPr lang="fr-FR" sz="2300" dirty="0"/>
              <a:t>Ils peuvent être personnalisés comme </a:t>
            </a:r>
            <a:r>
              <a:rPr lang="fr-FR" sz="2300" dirty="0" smtClean="0"/>
              <a:t>n'importe </a:t>
            </a:r>
            <a:r>
              <a:rPr lang="fr-FR" sz="2300" dirty="0"/>
              <a:t>quel autre objet.</a:t>
            </a:r>
          </a:p>
          <a:p>
            <a:pPr marL="344740" lvl="2" indent="-342900">
              <a:lnSpc>
                <a:spcPct val="100000"/>
              </a:lnSpc>
              <a:buFont typeface="Arial" panose="020B0604020202020204" pitchFamily="34" charset="0"/>
              <a:buChar char="•"/>
            </a:pPr>
            <a:r>
              <a:rPr lang="fr-FR" sz="2300" spc="-20" dirty="0"/>
              <a:t>Des champs personnalisés peuvent être créés pour toutes les activités et intégrer des règles de workflow, des types </a:t>
            </a:r>
            <a:r>
              <a:rPr lang="fr-FR" sz="2300" spc="-20" dirty="0" smtClean="0"/>
              <a:t>d'enregistrements </a:t>
            </a:r>
            <a:r>
              <a:rPr lang="fr-FR" sz="2300" spc="-20" dirty="0"/>
              <a:t>et des présentations de page.</a:t>
            </a:r>
          </a:p>
          <a:p>
            <a:pPr marL="344740" lvl="2" indent="-342900">
              <a:lnSpc>
                <a:spcPct val="100000"/>
              </a:lnSpc>
              <a:buFont typeface="Arial" panose="020B0604020202020204" pitchFamily="34" charset="0"/>
              <a:buChar char="•"/>
            </a:pPr>
            <a:r>
              <a:rPr lang="fr-FR" sz="2300" dirty="0"/>
              <a:t>Il </a:t>
            </a:r>
            <a:r>
              <a:rPr lang="fr-FR" sz="2300" dirty="0" smtClean="0"/>
              <a:t>n'y </a:t>
            </a:r>
            <a:r>
              <a:rPr lang="fr-FR" sz="2300" dirty="0"/>
              <a:t>a pas </a:t>
            </a:r>
            <a:r>
              <a:rPr lang="fr-FR" sz="2300" dirty="0" smtClean="0"/>
              <a:t>d'onglet </a:t>
            </a:r>
            <a:r>
              <a:rPr lang="fr-FR" sz="2300" dirty="0"/>
              <a:t>Activités. Il existe, toutefois, un onglet Calendrier et un onglet Tâches dans Lightning. </a:t>
            </a:r>
          </a:p>
        </p:txBody>
      </p:sp>
      <p:grpSp>
        <p:nvGrpSpPr>
          <p:cNvPr id="5" name="Group 4"/>
          <p:cNvGrpSpPr/>
          <p:nvPr/>
        </p:nvGrpSpPr>
        <p:grpSpPr>
          <a:xfrm>
            <a:off x="2997200" y="3555483"/>
            <a:ext cx="8252582" cy="2410781"/>
            <a:chOff x="2570662" y="3962481"/>
            <a:chExt cx="6299961" cy="1892719"/>
          </a:xfrm>
        </p:grpSpPr>
        <p:pic>
          <p:nvPicPr>
            <p:cNvPr id="6" name="Picture 2"/>
            <p:cNvPicPr>
              <a:picLocks noChangeAspect="1" noChangeArrowheads="1"/>
            </p:cNvPicPr>
            <p:nvPr/>
          </p:nvPicPr>
          <p:blipFill rotWithShape="1">
            <a:blip r:embed="rId3" cstate="print"/>
            <a:srcRect l="24866" t="15081"/>
            <a:stretch/>
          </p:blipFill>
          <p:spPr bwMode="auto">
            <a:xfrm>
              <a:off x="2570662" y="3962481"/>
              <a:ext cx="6299961" cy="189271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7" name="Rectangle 6"/>
            <p:cNvSpPr/>
            <p:nvPr/>
          </p:nvSpPr>
          <p:spPr>
            <a:xfrm>
              <a:off x="2777099" y="4423635"/>
              <a:ext cx="1690242" cy="1934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Rectangle 7"/>
            <p:cNvSpPr/>
            <p:nvPr/>
          </p:nvSpPr>
          <p:spPr>
            <a:xfrm>
              <a:off x="2777098" y="5018547"/>
              <a:ext cx="2053798" cy="197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2777098" y="5409643"/>
              <a:ext cx="1607615" cy="202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p:cNvSpPr/>
            <p:nvPr/>
          </p:nvSpPr>
          <p:spPr>
            <a:xfrm>
              <a:off x="6399188" y="4418127"/>
              <a:ext cx="2115885" cy="6059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p:cNvSpPr/>
            <p:nvPr/>
          </p:nvSpPr>
          <p:spPr>
            <a:xfrm>
              <a:off x="6378585" y="5224407"/>
              <a:ext cx="2441912" cy="588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2" name="Rectangle 11"/>
          <p:cNvSpPr/>
          <p:nvPr/>
        </p:nvSpPr>
        <p:spPr bwMode="auto">
          <a:xfrm>
            <a:off x="0" y="6376598"/>
            <a:ext cx="12192000" cy="492443"/>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cs typeface="Arial" pitchFamily="34" charset="0"/>
              </a:rPr>
              <a:t>PARCOURS </a:t>
            </a:r>
            <a:r>
              <a:rPr lang="fr-FR" sz="2000" b="1" dirty="0" smtClean="0">
                <a:solidFill>
                  <a:srgbClr val="19325C"/>
                </a:solidFill>
                <a:latin typeface="Salesforce Sans" panose="020B0505020202020203" pitchFamily="34" charset="0"/>
                <a:cs typeface="Arial" pitchFamily="34" charset="0"/>
              </a:rPr>
              <a:t>D'ACCÈS</a:t>
            </a:r>
            <a:r>
              <a:rPr lang="fr-FR" sz="2000" b="1" dirty="0">
                <a:solidFill>
                  <a:srgbClr val="19325C"/>
                </a:solidFill>
                <a:latin typeface="Salesforce Sans" panose="020B0505020202020203" pitchFamily="34" charset="0"/>
                <a:cs typeface="Arial" pitchFamily="34" charset="0"/>
              </a:rPr>
              <a:t> : Configuration | Objets et champs | Gestionnaire </a:t>
            </a:r>
            <a:r>
              <a:rPr lang="fr-FR" sz="2000" b="1" dirty="0" smtClean="0">
                <a:solidFill>
                  <a:srgbClr val="19325C"/>
                </a:solidFill>
                <a:latin typeface="Salesforce Sans" panose="020B0505020202020203" pitchFamily="34" charset="0"/>
                <a:cs typeface="Arial" pitchFamily="34" charset="0"/>
              </a:rPr>
              <a:t>d'objet</a:t>
            </a:r>
            <a:endParaRPr lang="fr-FR" sz="2000" b="1" dirty="0">
              <a:solidFill>
                <a:srgbClr val="19325C"/>
              </a:solidFill>
              <a:latin typeface="Salesforce Sans" panose="020B0505020202020203" pitchFamily="34" charset="0"/>
              <a:cs typeface="Arial" pitchFamily="34" charset="0"/>
            </a:endParaRPr>
          </a:p>
        </p:txBody>
      </p:sp>
      <p:sp>
        <p:nvSpPr>
          <p:cNvPr id="13" name="Freeform 202"/>
          <p:cNvSpPr>
            <a:spLocks noEditPoints="1"/>
          </p:cNvSpPr>
          <p:nvPr/>
        </p:nvSpPr>
        <p:spPr bwMode="auto">
          <a:xfrm flipH="1">
            <a:off x="143266" y="643428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Tree>
    <p:extLst>
      <p:ext uri="{BB962C8B-B14F-4D97-AF65-F5344CB8AC3E}">
        <p14:creationId xmlns:p14="http://schemas.microsoft.com/office/powerpoint/2010/main" val="2291318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 y="9524"/>
            <a:ext cx="8814815" cy="915385"/>
          </a:xfrm>
        </p:spPr>
        <p:txBody>
          <a:bodyPr/>
          <a:lstStyle/>
          <a:p>
            <a:r>
              <a:rPr lang="fr-FR" dirty="0">
                <a:latin typeface="+mn-lt"/>
              </a:rPr>
              <a:t>Module 2 : Préparation de votre organisation pour vos utilisateurs </a:t>
            </a:r>
          </a:p>
        </p:txBody>
      </p:sp>
      <p:sp>
        <p:nvSpPr>
          <p:cNvPr id="3" name="Text Placeholder 2"/>
          <p:cNvSpPr>
            <a:spLocks noGrp="1"/>
          </p:cNvSpPr>
          <p:nvPr>
            <p:ph type="body" sz="quarter" idx="13"/>
          </p:nvPr>
        </p:nvSpPr>
        <p:spPr>
          <a:xfrm>
            <a:off x="455732" y="1371600"/>
            <a:ext cx="7828732" cy="3666565"/>
          </a:xfrm>
        </p:spPr>
        <p:txBody>
          <a:bodyPr/>
          <a:lstStyle/>
          <a:p>
            <a:pPr marL="342900" lvl="1" indent="-342900">
              <a:spcBef>
                <a:spcPts val="900"/>
              </a:spcBef>
              <a:buFont typeface="Arial" panose="020B0604020202020204" pitchFamily="34" charset="0"/>
              <a:buChar char="•"/>
            </a:pPr>
            <a:r>
              <a:rPr lang="fr-FR" dirty="0"/>
              <a:t>Création du profil </a:t>
            </a:r>
            <a:r>
              <a:rPr lang="fr-FR" dirty="0" smtClean="0"/>
              <a:t>d'entreprise</a:t>
            </a:r>
            <a:endParaRPr lang="fr-FR" dirty="0"/>
          </a:p>
          <a:p>
            <a:pPr marL="342900" lvl="2" indent="-342900">
              <a:spcBef>
                <a:spcPts val="900"/>
              </a:spcBef>
              <a:buFont typeface="Arial" panose="020B0604020202020204" pitchFamily="34" charset="0"/>
              <a:buChar char="•"/>
            </a:pPr>
            <a:r>
              <a:rPr lang="fr-FR" sz="2400" dirty="0"/>
              <a:t>Configuration de </a:t>
            </a:r>
            <a:r>
              <a:rPr lang="fr-FR" sz="2400" dirty="0" smtClean="0"/>
              <a:t>l'interface </a:t>
            </a:r>
            <a:r>
              <a:rPr lang="fr-FR" sz="2400" dirty="0"/>
              <a:t>utilisateur</a:t>
            </a:r>
          </a:p>
          <a:p>
            <a:pPr marL="342900" lvl="2" indent="-342900">
              <a:spcBef>
                <a:spcPts val="900"/>
              </a:spcBef>
              <a:buFont typeface="Arial" panose="020B0604020202020204" pitchFamily="34" charset="0"/>
              <a:buChar char="•"/>
            </a:pPr>
            <a:r>
              <a:rPr lang="fr-FR" sz="2400" dirty="0"/>
              <a:t>Création des activités et des calendriers</a:t>
            </a:r>
          </a:p>
          <a:p>
            <a:pPr marL="342900" lvl="2" indent="-342900">
              <a:spcBef>
                <a:spcPts val="900"/>
              </a:spcBef>
              <a:buFont typeface="Arial" panose="020B0604020202020204" pitchFamily="34" charset="0"/>
              <a:buChar char="•"/>
            </a:pPr>
            <a:r>
              <a:rPr lang="fr-FR" sz="2400" b="1" dirty="0"/>
              <a:t>Création des groupes Chatter</a:t>
            </a:r>
          </a:p>
          <a:p>
            <a:pPr marL="342900" lvl="2" indent="-342900">
              <a:spcBef>
                <a:spcPts val="900"/>
              </a:spcBef>
              <a:buFont typeface="Arial" panose="020B0604020202020204" pitchFamily="34" charset="0"/>
              <a:buChar char="•"/>
            </a:pPr>
            <a:r>
              <a:rPr lang="fr-FR" sz="2400" dirty="0"/>
              <a:t>Accès mobile avec </a:t>
            </a:r>
            <a:r>
              <a:rPr lang="fr-FR" sz="2400" dirty="0" smtClean="0"/>
              <a:t>l'application </a:t>
            </a:r>
            <a:r>
              <a:rPr lang="fr-FR" sz="2400" dirty="0"/>
              <a:t>mobile </a:t>
            </a:r>
            <a:r>
              <a:rPr lang="fr-FR" sz="2400" dirty="0" err="1"/>
              <a:t>Salesforce</a:t>
            </a:r>
            <a:endParaRPr lang="fr-FR" sz="2400" dirty="0"/>
          </a:p>
          <a:p>
            <a:pPr marL="342900" lvl="2" indent="-342900">
              <a:spcBef>
                <a:spcPts val="900"/>
              </a:spcBef>
              <a:buFont typeface="Arial" panose="020B0604020202020204" pitchFamily="34" charset="0"/>
              <a:buChar char="•"/>
            </a:pPr>
            <a:r>
              <a:rPr lang="fr-FR" sz="2400" dirty="0"/>
              <a:t>Intégration e-mail </a:t>
            </a:r>
            <a:r>
              <a:rPr lang="fr-FR" sz="2400" dirty="0" err="1"/>
              <a:t>Salesforce</a:t>
            </a:r>
            <a:endParaRPr lang="fr-FR" sz="2400" dirty="0"/>
          </a:p>
        </p:txBody>
      </p:sp>
      <p:sp>
        <p:nvSpPr>
          <p:cNvPr id="4" name="Slide Number Placeholder 3"/>
          <p:cNvSpPr>
            <a:spLocks noGrp="1"/>
          </p:cNvSpPr>
          <p:nvPr>
            <p:ph type="sldNum" sz="quarter" idx="14"/>
          </p:nvPr>
        </p:nvSpPr>
        <p:spPr/>
        <p:txBody>
          <a:bodyPr vert="horz" lIns="91440" tIns="45720" rIns="91440" bIns="45720" rtlCol="0" anchor="ctr"/>
          <a:lstStyle/>
          <a:p>
            <a:fld id="{19FD02D3-6C23-404C-A7B3-DAB79F5D63D7}" type="slidenum">
              <a:rPr lang="en-US"/>
              <a:pPr/>
              <a:t>77</a:t>
            </a:fld>
            <a:endParaRPr lang="en-US"/>
          </a:p>
        </p:txBody>
      </p:sp>
    </p:spTree>
    <p:extLst>
      <p:ext uri="{BB962C8B-B14F-4D97-AF65-F5344CB8AC3E}">
        <p14:creationId xmlns:p14="http://schemas.microsoft.com/office/powerpoint/2010/main" val="4211121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4059847" y="4964282"/>
            <a:ext cx="1445961" cy="1318259"/>
          </a:xfrm>
          <a:prstGeom prst="rect">
            <a:avLst/>
          </a:prstGeom>
          <a:solidFill>
            <a:schemeClr val="bg1"/>
          </a:solidFill>
          <a:ln w="3175" cap="flat" cmpd="sng" algn="ctr">
            <a:solidFill>
              <a:schemeClr val="tx1">
                <a:lumMod val="25000"/>
                <a:lumOff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sp>
        <p:nvSpPr>
          <p:cNvPr id="2" name="Slide Number Placeholder 1"/>
          <p:cNvSpPr>
            <a:spLocks noGrp="1"/>
          </p:cNvSpPr>
          <p:nvPr>
            <p:ph type="sldNum" sz="quarter" idx="10"/>
          </p:nvPr>
        </p:nvSpPr>
        <p:spPr/>
        <p:txBody>
          <a:bodyPr/>
          <a:lstStyle/>
          <a:p>
            <a:fld id="{19FD02D3-6C23-404C-A7B3-DAB79F5D63D7}" type="slidenum">
              <a:rPr lang="en-US" smtClean="0"/>
              <a:pPr/>
              <a:t>78</a:t>
            </a:fld>
            <a:endParaRPr lang="en-US" smtClean="0"/>
          </a:p>
        </p:txBody>
      </p:sp>
      <p:sp>
        <p:nvSpPr>
          <p:cNvPr id="3" name="Text Placeholder 2"/>
          <p:cNvSpPr>
            <a:spLocks noGrp="1"/>
          </p:cNvSpPr>
          <p:nvPr>
            <p:ph type="body" sz="quarter" idx="11"/>
          </p:nvPr>
        </p:nvSpPr>
        <p:spPr/>
        <p:txBody>
          <a:bodyPr/>
          <a:lstStyle/>
          <a:p>
            <a:r>
              <a:rPr lang="fr-FR" spc="-20" dirty="0"/>
              <a:t>Amélioration de </a:t>
            </a:r>
            <a:r>
              <a:rPr lang="fr-FR" spc="-20" dirty="0" smtClean="0"/>
              <a:t>l'expérience </a:t>
            </a:r>
            <a:r>
              <a:rPr lang="fr-FR" spc="-20" dirty="0"/>
              <a:t>utilisateur avec Chatter</a:t>
            </a:r>
          </a:p>
        </p:txBody>
      </p:sp>
      <p:sp>
        <p:nvSpPr>
          <p:cNvPr id="4" name="Text Placeholder 3"/>
          <p:cNvSpPr>
            <a:spLocks noGrp="1"/>
          </p:cNvSpPr>
          <p:nvPr>
            <p:ph type="body" sz="quarter" idx="12"/>
          </p:nvPr>
        </p:nvSpPr>
        <p:spPr>
          <a:xfrm>
            <a:off x="455734" y="1119673"/>
            <a:ext cx="5702470" cy="1716833"/>
          </a:xfrm>
        </p:spPr>
        <p:txBody>
          <a:bodyPr/>
          <a:lstStyle/>
          <a:p>
            <a:pPr>
              <a:lnSpc>
                <a:spcPct val="100000"/>
              </a:lnSpc>
            </a:pPr>
            <a:r>
              <a:rPr lang="fr-FR" dirty="0"/>
              <a:t>Tous les employés occupant un poste de vice-président ainsi que le PDG viennent à peine de rentrer </a:t>
            </a:r>
            <a:r>
              <a:rPr lang="fr-FR" dirty="0" smtClean="0"/>
              <a:t>d'un </a:t>
            </a:r>
            <a:r>
              <a:rPr lang="fr-FR" dirty="0"/>
              <a:t>séminaire de trois jours à </a:t>
            </a:r>
            <a:r>
              <a:rPr lang="fr-FR" dirty="0" smtClean="0"/>
              <a:t>l'extérieur</a:t>
            </a:r>
            <a:r>
              <a:rPr lang="fr-FR" dirty="0"/>
              <a:t>. </a:t>
            </a:r>
            <a:r>
              <a:rPr lang="fr-FR" dirty="0" smtClean="0"/>
              <a:t>L'amélioration </a:t>
            </a:r>
            <a:r>
              <a:rPr lang="fr-FR" dirty="0"/>
              <a:t>de la communication a été le sujet prioritaire.  </a:t>
            </a:r>
          </a:p>
          <a:p>
            <a:pPr>
              <a:lnSpc>
                <a:spcPct val="100000"/>
              </a:lnSpc>
            </a:pPr>
            <a:endParaRPr lang="en-IN" dirty="0"/>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5353181" y="122962"/>
            <a:ext cx="7769384" cy="8126970"/>
          </a:xfrm>
          <a:prstGeom prst="rect">
            <a:avLst/>
          </a:prstGeom>
          <a:effectLst>
            <a:outerShdw blurRad="165100" dist="38100" dir="2700000" sx="102000" sy="102000" algn="tl" rotWithShape="0">
              <a:prstClr val="black">
                <a:alpha val="27000"/>
              </a:prstClr>
            </a:outerShdw>
          </a:effectLst>
        </p:spPr>
      </p:pic>
      <p:sp>
        <p:nvSpPr>
          <p:cNvPr id="6" name="Content Placeholder 4"/>
          <p:cNvSpPr txBox="1">
            <a:spLocks/>
          </p:cNvSpPr>
          <p:nvPr/>
        </p:nvSpPr>
        <p:spPr bwMode="auto">
          <a:xfrm rot="20820167">
            <a:off x="7291498" y="1632948"/>
            <a:ext cx="4177698" cy="4818349"/>
          </a:xfrm>
          <a:prstGeom prst="rect">
            <a:avLst/>
          </a:prstGeom>
          <a:noFill/>
          <a:ln w="9525">
            <a:noFill/>
            <a:miter lim="800000"/>
            <a:headEnd/>
            <a:tailEnd/>
          </a:ln>
        </p:spPr>
        <p:txBody>
          <a:bodyPr vert="horz" wrap="square" lIns="91424" tIns="45712" rIns="0" bIns="45712" numCol="1" anchor="t" anchorCtr="0" compatLnSpc="1">
            <a:prstTxWarp prst="textNoShape">
              <a:avLst/>
            </a:prstTxWarp>
            <a:noAutofit/>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gn="ctr">
              <a:spcAft>
                <a:spcPts val="800"/>
              </a:spcAft>
            </a:pPr>
            <a:r>
              <a:rPr lang="fr-FR" sz="2000" b="1" spc="-20" dirty="0">
                <a:solidFill>
                  <a:srgbClr val="262626"/>
                </a:solidFill>
                <a:latin typeface="Segoe Print" panose="02000600000000000000" pitchFamily="2" charset="0"/>
              </a:rPr>
              <a:t>Séminaire de trois </a:t>
            </a:r>
            <a:r>
              <a:rPr lang="pl-PL" sz="2000" b="1" spc="-20" dirty="0" smtClean="0">
                <a:solidFill>
                  <a:srgbClr val="262626"/>
                </a:solidFill>
                <a:latin typeface="Segoe Print" panose="02000600000000000000" pitchFamily="2" charset="0"/>
              </a:rPr>
              <a:t/>
            </a:r>
            <a:br>
              <a:rPr lang="pl-PL" sz="2000" b="1" spc="-20" dirty="0" smtClean="0">
                <a:solidFill>
                  <a:srgbClr val="262626"/>
                </a:solidFill>
                <a:latin typeface="Segoe Print" panose="02000600000000000000" pitchFamily="2" charset="0"/>
              </a:rPr>
            </a:br>
            <a:r>
              <a:rPr lang="fr-FR" sz="2000" b="1" spc="-20" dirty="0" smtClean="0">
                <a:solidFill>
                  <a:srgbClr val="262626"/>
                </a:solidFill>
                <a:latin typeface="Segoe Print" panose="02000600000000000000" pitchFamily="2" charset="0"/>
              </a:rPr>
              <a:t>jours </a:t>
            </a:r>
            <a:r>
              <a:rPr lang="fr-FR" sz="2000" b="1" spc="-20" dirty="0">
                <a:solidFill>
                  <a:srgbClr val="262626"/>
                </a:solidFill>
                <a:latin typeface="Segoe Print" panose="02000600000000000000" pitchFamily="2" charset="0"/>
              </a:rPr>
              <a:t>à </a:t>
            </a:r>
            <a:r>
              <a:rPr lang="fr-FR" sz="2000" b="1" spc="-20" dirty="0" smtClean="0">
                <a:solidFill>
                  <a:srgbClr val="262626"/>
                </a:solidFill>
                <a:latin typeface="Segoe Print" panose="02000600000000000000" pitchFamily="2" charset="0"/>
              </a:rPr>
              <a:t>l'extérieur</a:t>
            </a:r>
            <a:r>
              <a:rPr lang="fr-FR" sz="2000" b="1" spc="-20" dirty="0">
                <a:solidFill>
                  <a:srgbClr val="262626"/>
                </a:solidFill>
                <a:latin typeface="Segoe Print" panose="02000600000000000000" pitchFamily="2" charset="0"/>
              </a:rPr>
              <a:t> :</a:t>
            </a:r>
            <a:br>
              <a:rPr lang="fr-FR" sz="2000" b="1" spc="-20" dirty="0">
                <a:solidFill>
                  <a:srgbClr val="262626"/>
                </a:solidFill>
                <a:latin typeface="Segoe Print" panose="02000600000000000000" pitchFamily="2" charset="0"/>
              </a:rPr>
            </a:br>
            <a:r>
              <a:rPr lang="fr-FR" sz="2000" b="1" spc="-20" dirty="0">
                <a:solidFill>
                  <a:srgbClr val="262626"/>
                </a:solidFill>
                <a:latin typeface="Segoe Print" panose="02000600000000000000" pitchFamily="2" charset="0"/>
              </a:rPr>
              <a:t>améliorez la communication !</a:t>
            </a:r>
          </a:p>
          <a:p>
            <a:pPr marL="285750" indent="-285750">
              <a:spcAft>
                <a:spcPts val="800"/>
              </a:spcAft>
              <a:buFont typeface="Wingdings" pitchFamily="2" charset="2"/>
              <a:buChar char="ü"/>
            </a:pPr>
            <a:r>
              <a:rPr lang="fr-FR" sz="2000" dirty="0">
                <a:solidFill>
                  <a:srgbClr val="262626"/>
                </a:solidFill>
                <a:latin typeface="Segoe Print" panose="02000600000000000000" pitchFamily="2" charset="0"/>
              </a:rPr>
              <a:t>Informez la direction des problèmes aussi tôt que possible.</a:t>
            </a:r>
          </a:p>
          <a:p>
            <a:pPr marL="285750" indent="-285750">
              <a:spcAft>
                <a:spcPts val="800"/>
              </a:spcAft>
              <a:buFont typeface="Wingdings" pitchFamily="2" charset="2"/>
              <a:buChar char="ü"/>
            </a:pPr>
            <a:r>
              <a:rPr lang="fr-FR" sz="2000" dirty="0">
                <a:solidFill>
                  <a:srgbClr val="262626"/>
                </a:solidFill>
                <a:latin typeface="Segoe Print" panose="02000600000000000000" pitchFamily="2" charset="0"/>
              </a:rPr>
              <a:t>Partagez des connaissances et des expériences entre équipes, services et personnes externes à AW </a:t>
            </a:r>
            <a:r>
              <a:rPr lang="fr-FR" sz="2000" dirty="0" err="1">
                <a:solidFill>
                  <a:srgbClr val="262626"/>
                </a:solidFill>
                <a:latin typeface="Segoe Print" panose="02000600000000000000" pitchFamily="2" charset="0"/>
              </a:rPr>
              <a:t>Computing</a:t>
            </a:r>
            <a:r>
              <a:rPr lang="fr-FR" sz="2000" dirty="0">
                <a:solidFill>
                  <a:srgbClr val="262626"/>
                </a:solidFill>
                <a:latin typeface="Segoe Print" panose="02000600000000000000" pitchFamily="2" charset="0"/>
              </a:rPr>
              <a:t>.</a:t>
            </a:r>
          </a:p>
          <a:p>
            <a:pPr marL="285750" indent="-285750">
              <a:spcAft>
                <a:spcPts val="1200"/>
              </a:spcAft>
              <a:buFont typeface="Wingdings" pitchFamily="2" charset="2"/>
              <a:buChar char="ü"/>
            </a:pPr>
            <a:r>
              <a:rPr lang="fr-FR" sz="2000" spc="-20" dirty="0">
                <a:solidFill>
                  <a:srgbClr val="262626"/>
                </a:solidFill>
                <a:latin typeface="Segoe Print" panose="02000600000000000000" pitchFamily="2" charset="0"/>
              </a:rPr>
              <a:t>Trouvez des solutions pour limiter </a:t>
            </a:r>
            <a:r>
              <a:rPr lang="fr-FR" sz="2000" spc="-20" dirty="0" smtClean="0">
                <a:solidFill>
                  <a:srgbClr val="262626"/>
                </a:solidFill>
                <a:latin typeface="Segoe Print" panose="02000600000000000000" pitchFamily="2" charset="0"/>
              </a:rPr>
              <a:t>le</a:t>
            </a:r>
            <a:r>
              <a:rPr lang="pl-PL" sz="2000" spc="-20" dirty="0" smtClean="0">
                <a:solidFill>
                  <a:srgbClr val="262626"/>
                </a:solidFill>
                <a:latin typeface="Segoe Print" panose="02000600000000000000" pitchFamily="2" charset="0"/>
              </a:rPr>
              <a:t> </a:t>
            </a:r>
            <a:r>
              <a:rPr lang="fr-FR" sz="2000" spc="-20" dirty="0" smtClean="0">
                <a:solidFill>
                  <a:srgbClr val="262626"/>
                </a:solidFill>
                <a:latin typeface="Segoe Print" panose="02000600000000000000" pitchFamily="2" charset="0"/>
              </a:rPr>
              <a:t>nombre </a:t>
            </a:r>
            <a:r>
              <a:rPr lang="fr-FR" sz="2000" spc="-20" dirty="0">
                <a:solidFill>
                  <a:srgbClr val="262626"/>
                </a:solidFill>
                <a:latin typeface="Segoe Print" panose="02000600000000000000" pitchFamily="2" charset="0"/>
              </a:rPr>
              <a:t>de pièces jointes volumineuses et redondantes.</a:t>
            </a:r>
          </a:p>
        </p:txBody>
      </p:sp>
      <p:grpSp>
        <p:nvGrpSpPr>
          <p:cNvPr id="23" name="Group 22"/>
          <p:cNvGrpSpPr/>
          <p:nvPr/>
        </p:nvGrpSpPr>
        <p:grpSpPr>
          <a:xfrm>
            <a:off x="545914" y="3485227"/>
            <a:ext cx="5151648" cy="2799471"/>
            <a:chOff x="545914" y="3485227"/>
            <a:chExt cx="5151648" cy="2799471"/>
          </a:xfrm>
        </p:grpSpPr>
        <p:grpSp>
          <p:nvGrpSpPr>
            <p:cNvPr id="14" name="Group 13"/>
            <p:cNvGrpSpPr/>
            <p:nvPr/>
          </p:nvGrpSpPr>
          <p:grpSpPr>
            <a:xfrm>
              <a:off x="627386" y="3485227"/>
              <a:ext cx="1733952" cy="1318259"/>
              <a:chOff x="627386" y="3485227"/>
              <a:chExt cx="1733952" cy="1318259"/>
            </a:xfrm>
          </p:grpSpPr>
          <p:sp>
            <p:nvSpPr>
              <p:cNvPr id="13" name="Rectangle 12"/>
              <p:cNvSpPr/>
              <p:nvPr/>
            </p:nvSpPr>
            <p:spPr bwMode="auto">
              <a:xfrm>
                <a:off x="783771" y="3485227"/>
                <a:ext cx="1445961" cy="1318259"/>
              </a:xfrm>
              <a:prstGeom prst="rect">
                <a:avLst/>
              </a:prstGeom>
              <a:solidFill>
                <a:schemeClr val="bg1"/>
              </a:solidFill>
              <a:ln w="3175" cap="flat" cmpd="sng" algn="ctr">
                <a:solidFill>
                  <a:schemeClr val="tx1">
                    <a:lumMod val="25000"/>
                    <a:lumOff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b="74566"/>
              <a:stretch/>
            </p:blipFill>
            <p:spPr>
              <a:xfrm>
                <a:off x="627386" y="3623408"/>
                <a:ext cx="1733952" cy="1180078"/>
              </a:xfrm>
              <a:prstGeom prst="rect">
                <a:avLst/>
              </a:prstGeom>
            </p:spPr>
          </p:pic>
        </p:grpSp>
        <p:grpSp>
          <p:nvGrpSpPr>
            <p:cNvPr id="18" name="Group 17"/>
            <p:cNvGrpSpPr/>
            <p:nvPr/>
          </p:nvGrpSpPr>
          <p:grpSpPr>
            <a:xfrm>
              <a:off x="3868095" y="3485227"/>
              <a:ext cx="1829467" cy="1318259"/>
              <a:chOff x="3868095" y="3485227"/>
              <a:chExt cx="1829467" cy="1318259"/>
            </a:xfrm>
          </p:grpSpPr>
          <p:sp>
            <p:nvSpPr>
              <p:cNvPr id="17" name="Rectangle 16"/>
              <p:cNvSpPr/>
              <p:nvPr/>
            </p:nvSpPr>
            <p:spPr bwMode="auto">
              <a:xfrm>
                <a:off x="4075296" y="3485227"/>
                <a:ext cx="1445961" cy="1318259"/>
              </a:xfrm>
              <a:prstGeom prst="rect">
                <a:avLst/>
              </a:prstGeom>
              <a:solidFill>
                <a:schemeClr val="bg1"/>
              </a:solidFill>
              <a:ln w="3175" cap="flat" cmpd="sng" algn="ctr">
                <a:solidFill>
                  <a:schemeClr val="tx1">
                    <a:lumMod val="25000"/>
                    <a:lumOff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b="72773"/>
              <a:stretch/>
            </p:blipFill>
            <p:spPr>
              <a:xfrm>
                <a:off x="3868095" y="3623408"/>
                <a:ext cx="1829467" cy="1180078"/>
              </a:xfrm>
              <a:prstGeom prst="rect">
                <a:avLst/>
              </a:prstGeom>
            </p:spPr>
          </p:pic>
        </p:grpSp>
        <p:grpSp>
          <p:nvGrpSpPr>
            <p:cNvPr id="20" name="Group 19"/>
            <p:cNvGrpSpPr/>
            <p:nvPr/>
          </p:nvGrpSpPr>
          <p:grpSpPr>
            <a:xfrm>
              <a:off x="2200801" y="4964599"/>
              <a:ext cx="1885905" cy="1318259"/>
              <a:chOff x="2200801" y="4945938"/>
              <a:chExt cx="1885905" cy="1318259"/>
            </a:xfrm>
          </p:grpSpPr>
          <p:sp>
            <p:nvSpPr>
              <p:cNvPr id="19" name="Rectangle 18"/>
              <p:cNvSpPr/>
              <p:nvPr/>
            </p:nvSpPr>
            <p:spPr bwMode="auto">
              <a:xfrm>
                <a:off x="2408766" y="4945938"/>
                <a:ext cx="1445961" cy="1318259"/>
              </a:xfrm>
              <a:prstGeom prst="rect">
                <a:avLst/>
              </a:prstGeom>
              <a:solidFill>
                <a:schemeClr val="bg1"/>
              </a:solidFill>
              <a:ln w="3175" cap="flat" cmpd="sng" algn="ctr">
                <a:solidFill>
                  <a:schemeClr val="tx1">
                    <a:lumMod val="25000"/>
                    <a:lumOff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b="74302"/>
              <a:stretch/>
            </p:blipFill>
            <p:spPr>
              <a:xfrm>
                <a:off x="2200801" y="5036730"/>
                <a:ext cx="1885905" cy="1227467"/>
              </a:xfrm>
              <a:prstGeom prst="rect">
                <a:avLst/>
              </a:prstGeom>
            </p:spPr>
          </p:pic>
        </p:grpSp>
        <p:grpSp>
          <p:nvGrpSpPr>
            <p:cNvPr id="22" name="Group 21"/>
            <p:cNvGrpSpPr/>
            <p:nvPr/>
          </p:nvGrpSpPr>
          <p:grpSpPr>
            <a:xfrm>
              <a:off x="545914" y="4964599"/>
              <a:ext cx="1981828" cy="1320099"/>
              <a:chOff x="545914" y="4964599"/>
              <a:chExt cx="1981828" cy="1320099"/>
            </a:xfrm>
          </p:grpSpPr>
          <p:sp>
            <p:nvSpPr>
              <p:cNvPr id="21" name="Rectangle 20"/>
              <p:cNvSpPr/>
              <p:nvPr/>
            </p:nvSpPr>
            <p:spPr bwMode="auto">
              <a:xfrm>
                <a:off x="768594" y="4964599"/>
                <a:ext cx="1445961" cy="1318259"/>
              </a:xfrm>
              <a:prstGeom prst="rect">
                <a:avLst/>
              </a:prstGeom>
              <a:solidFill>
                <a:schemeClr val="bg1"/>
              </a:solidFill>
              <a:ln w="3175" cap="flat" cmpd="sng" algn="ctr">
                <a:solidFill>
                  <a:schemeClr val="tx1">
                    <a:lumMod val="25000"/>
                    <a:lumOff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b="73170"/>
              <a:stretch/>
            </p:blipFill>
            <p:spPr>
              <a:xfrm>
                <a:off x="545914" y="5074051"/>
                <a:ext cx="1981828" cy="1210647"/>
              </a:xfrm>
              <a:prstGeom prst="rect">
                <a:avLst/>
              </a:prstGeom>
            </p:spPr>
          </p:pic>
        </p:grpSp>
        <p:grpSp>
          <p:nvGrpSpPr>
            <p:cNvPr id="16" name="Group 15"/>
            <p:cNvGrpSpPr/>
            <p:nvPr/>
          </p:nvGrpSpPr>
          <p:grpSpPr>
            <a:xfrm>
              <a:off x="2318705" y="3485227"/>
              <a:ext cx="1657571" cy="1318259"/>
              <a:chOff x="2374688" y="3485227"/>
              <a:chExt cx="1657571" cy="1318259"/>
            </a:xfrm>
          </p:grpSpPr>
          <p:sp>
            <p:nvSpPr>
              <p:cNvPr id="15" name="Rectangle 14"/>
              <p:cNvSpPr/>
              <p:nvPr/>
            </p:nvSpPr>
            <p:spPr bwMode="auto">
              <a:xfrm>
                <a:off x="2466518" y="3485227"/>
                <a:ext cx="1445961" cy="1318259"/>
              </a:xfrm>
              <a:prstGeom prst="rect">
                <a:avLst/>
              </a:prstGeom>
              <a:solidFill>
                <a:schemeClr val="bg1"/>
              </a:solidFill>
              <a:ln w="3175" cap="flat" cmpd="sng" algn="ctr">
                <a:solidFill>
                  <a:schemeClr val="tx1">
                    <a:lumMod val="25000"/>
                    <a:lumOff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pic>
            <p:nvPicPr>
              <p:cNvPr id="11" name="Picture 10"/>
              <p:cNvPicPr>
                <a:picLocks noChangeAspect="1"/>
              </p:cNvPicPr>
              <p:nvPr/>
            </p:nvPicPr>
            <p:blipFill rotWithShape="1">
              <a:blip r:embed="rId9" cstate="print">
                <a:extLst>
                  <a:ext uri="{28A0092B-C50C-407E-A947-70E740481C1C}">
                    <a14:useLocalDpi xmlns:a14="http://schemas.microsoft.com/office/drawing/2010/main" val="0"/>
                  </a:ext>
                </a:extLst>
              </a:blip>
              <a:srcRect b="72566"/>
              <a:stretch/>
            </p:blipFill>
            <p:spPr>
              <a:xfrm>
                <a:off x="2374688" y="3623408"/>
                <a:ext cx="1657571" cy="1180078"/>
              </a:xfrm>
              <a:prstGeom prst="rect">
                <a:avLst/>
              </a:prstGeom>
            </p:spPr>
          </p:pic>
        </p:grpSp>
      </p:grpSp>
      <p:pic>
        <p:nvPicPr>
          <p:cNvPr id="24" name="Picture 23"/>
          <p:cNvPicPr>
            <a:picLocks noChangeAspect="1"/>
          </p:cNvPicPr>
          <p:nvPr/>
        </p:nvPicPr>
        <p:blipFill rotWithShape="1">
          <a:blip r:embed="rId10" cstate="print">
            <a:extLst>
              <a:ext uri="{28A0092B-C50C-407E-A947-70E740481C1C}">
                <a14:useLocalDpi xmlns:a14="http://schemas.microsoft.com/office/drawing/2010/main" val="0"/>
              </a:ext>
            </a:extLst>
          </a:blip>
          <a:srcRect l="7344" r="8442" b="71466"/>
          <a:stretch/>
        </p:blipFill>
        <p:spPr>
          <a:xfrm>
            <a:off x="4049485" y="4966122"/>
            <a:ext cx="1447801" cy="1316736"/>
          </a:xfrm>
          <a:prstGeom prst="rect">
            <a:avLst/>
          </a:prstGeom>
        </p:spPr>
      </p:pic>
    </p:spTree>
    <p:extLst>
      <p:ext uri="{BB962C8B-B14F-4D97-AF65-F5344CB8AC3E}">
        <p14:creationId xmlns:p14="http://schemas.microsoft.com/office/powerpoint/2010/main" val="23901327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79</a:t>
            </a:fld>
            <a:endParaRPr lang="en-US" smtClean="0"/>
          </a:p>
        </p:txBody>
      </p:sp>
      <p:sp>
        <p:nvSpPr>
          <p:cNvPr id="3" name="Text Placeholder 2"/>
          <p:cNvSpPr>
            <a:spLocks noGrp="1"/>
          </p:cNvSpPr>
          <p:nvPr>
            <p:ph type="body" sz="quarter" idx="11"/>
          </p:nvPr>
        </p:nvSpPr>
        <p:spPr/>
        <p:txBody>
          <a:bodyPr/>
          <a:lstStyle/>
          <a:p>
            <a:r>
              <a:rPr lang="fr-FR" dirty="0" smtClean="0"/>
              <a:t>Qu'est-ce </a:t>
            </a:r>
            <a:r>
              <a:rPr lang="fr-FR" dirty="0"/>
              <a:t>que Chatter ?</a:t>
            </a:r>
          </a:p>
        </p:txBody>
      </p:sp>
      <p:sp>
        <p:nvSpPr>
          <p:cNvPr id="4" name="Rectangle 3"/>
          <p:cNvSpPr/>
          <p:nvPr/>
        </p:nvSpPr>
        <p:spPr>
          <a:xfrm>
            <a:off x="909217" y="2306614"/>
            <a:ext cx="177740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a:solidFill>
                  <a:srgbClr val="19325C"/>
                </a:solidFill>
              </a:rPr>
              <a:t>Suivre</a:t>
            </a:r>
          </a:p>
        </p:txBody>
      </p:sp>
      <p:sp>
        <p:nvSpPr>
          <p:cNvPr id="5" name="Rectangle 4"/>
          <p:cNvSpPr/>
          <p:nvPr/>
        </p:nvSpPr>
        <p:spPr>
          <a:xfrm>
            <a:off x="923023" y="5258662"/>
            <a:ext cx="177740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a:solidFill>
                  <a:srgbClr val="19325C"/>
                </a:solidFill>
              </a:rPr>
              <a:t>Joindre</a:t>
            </a:r>
          </a:p>
        </p:txBody>
      </p:sp>
      <p:sp>
        <p:nvSpPr>
          <p:cNvPr id="6" name="Rectangle 5"/>
          <p:cNvSpPr/>
          <p:nvPr/>
        </p:nvSpPr>
        <p:spPr>
          <a:xfrm>
            <a:off x="909216" y="4681507"/>
            <a:ext cx="177740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a:solidFill>
                  <a:srgbClr val="19325C"/>
                </a:solidFill>
              </a:rPr>
              <a:t>Commenter</a:t>
            </a:r>
          </a:p>
        </p:txBody>
      </p:sp>
      <p:sp>
        <p:nvSpPr>
          <p:cNvPr id="7" name="Rectangle 6"/>
          <p:cNvSpPr/>
          <p:nvPr/>
        </p:nvSpPr>
        <p:spPr>
          <a:xfrm>
            <a:off x="909216" y="4087784"/>
            <a:ext cx="177740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a:solidFill>
                  <a:srgbClr val="19325C"/>
                </a:solidFill>
              </a:rPr>
              <a:t>Associer</a:t>
            </a:r>
          </a:p>
        </p:txBody>
      </p:sp>
      <p:sp>
        <p:nvSpPr>
          <p:cNvPr id="8" name="Rectangle 7"/>
          <p:cNvSpPr/>
          <p:nvPr/>
        </p:nvSpPr>
        <p:spPr>
          <a:xfrm>
            <a:off x="909217" y="3494060"/>
            <a:ext cx="177740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a:solidFill>
                  <a:srgbClr val="19325C"/>
                </a:solidFill>
              </a:rPr>
              <a:t>Télécharger</a:t>
            </a:r>
          </a:p>
        </p:txBody>
      </p:sp>
      <p:sp>
        <p:nvSpPr>
          <p:cNvPr id="9" name="Rectangle 8"/>
          <p:cNvSpPr/>
          <p:nvPr/>
        </p:nvSpPr>
        <p:spPr>
          <a:xfrm>
            <a:off x="909217" y="2900337"/>
            <a:ext cx="177740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rgbClr val="19325C"/>
                </a:solidFill>
              </a:rPr>
              <a:t>J'aime</a:t>
            </a:r>
            <a:endParaRPr lang="fr-FR" sz="2000" dirty="0">
              <a:solidFill>
                <a:srgbClr val="19325C"/>
              </a:solidFill>
            </a:endParaRPr>
          </a:p>
        </p:txBody>
      </p:sp>
      <p:sp>
        <p:nvSpPr>
          <p:cNvPr id="10" name="Rounded Rectangle 46"/>
          <p:cNvSpPr/>
          <p:nvPr/>
        </p:nvSpPr>
        <p:spPr bwMode="auto">
          <a:xfrm>
            <a:off x="3443045" y="2273995"/>
            <a:ext cx="6229478" cy="407322"/>
          </a:xfrm>
          <a:prstGeom prst="roundRect">
            <a:avLst/>
          </a:prstGeom>
          <a:solidFill>
            <a:srgbClr val="19325C"/>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fr-FR" sz="2000" spc="-20">
                <a:solidFill>
                  <a:srgbClr val="FFFFFF"/>
                </a:solidFill>
              </a:rPr>
              <a:t>Des personnes, des enregistrements, des dossiers </a:t>
            </a:r>
          </a:p>
        </p:txBody>
      </p:sp>
      <p:sp>
        <p:nvSpPr>
          <p:cNvPr id="11" name="Rounded Rectangle 51"/>
          <p:cNvSpPr/>
          <p:nvPr/>
        </p:nvSpPr>
        <p:spPr bwMode="auto">
          <a:xfrm>
            <a:off x="3454591" y="2864611"/>
            <a:ext cx="6224105" cy="407322"/>
          </a:xfrm>
          <a:prstGeom prst="roundRect">
            <a:avLst/>
          </a:prstGeom>
          <a:solidFill>
            <a:srgbClr val="19325C"/>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fr-FR" sz="2000">
                <a:solidFill>
                  <a:srgbClr val="FFFFFF"/>
                </a:solidFill>
              </a:rPr>
              <a:t>Des publications</a:t>
            </a:r>
          </a:p>
        </p:txBody>
      </p:sp>
      <p:sp>
        <p:nvSpPr>
          <p:cNvPr id="12" name="Rounded Rectangle 52"/>
          <p:cNvSpPr/>
          <p:nvPr/>
        </p:nvSpPr>
        <p:spPr bwMode="auto">
          <a:xfrm>
            <a:off x="3466609" y="3458622"/>
            <a:ext cx="6216887" cy="407322"/>
          </a:xfrm>
          <a:prstGeom prst="roundRect">
            <a:avLst/>
          </a:prstGeom>
          <a:solidFill>
            <a:srgbClr val="19325C"/>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fr-FR" sz="2000">
                <a:solidFill>
                  <a:srgbClr val="FFFFFF"/>
                </a:solidFill>
              </a:rPr>
              <a:t>Des fichiers</a:t>
            </a:r>
          </a:p>
        </p:txBody>
      </p:sp>
      <p:sp>
        <p:nvSpPr>
          <p:cNvPr id="13" name="Rounded Rectangle 53"/>
          <p:cNvSpPr/>
          <p:nvPr/>
        </p:nvSpPr>
        <p:spPr bwMode="auto">
          <a:xfrm>
            <a:off x="3473593" y="4056027"/>
            <a:ext cx="6229478" cy="407322"/>
          </a:xfrm>
          <a:prstGeom prst="roundRect">
            <a:avLst/>
          </a:prstGeom>
          <a:solidFill>
            <a:srgbClr val="19325C"/>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fr-FR" sz="2000">
                <a:solidFill>
                  <a:srgbClr val="FFFFFF"/>
                </a:solidFill>
              </a:rPr>
              <a:t>Des liens internes et externes</a:t>
            </a:r>
          </a:p>
        </p:txBody>
      </p:sp>
      <p:sp>
        <p:nvSpPr>
          <p:cNvPr id="14" name="Rounded Rectangle 54"/>
          <p:cNvSpPr/>
          <p:nvPr/>
        </p:nvSpPr>
        <p:spPr bwMode="auto">
          <a:xfrm>
            <a:off x="3463411" y="4646644"/>
            <a:ext cx="6229478" cy="407322"/>
          </a:xfrm>
          <a:prstGeom prst="roundRect">
            <a:avLst/>
          </a:prstGeom>
          <a:solidFill>
            <a:srgbClr val="19325C"/>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fr-FR" sz="2000">
                <a:solidFill>
                  <a:srgbClr val="FFFFFF"/>
                </a:solidFill>
              </a:rPr>
              <a:t>Des publications, des enregistrements</a:t>
            </a:r>
          </a:p>
        </p:txBody>
      </p:sp>
      <p:sp>
        <p:nvSpPr>
          <p:cNvPr id="15" name="Rounded Rectangle 55"/>
          <p:cNvSpPr/>
          <p:nvPr/>
        </p:nvSpPr>
        <p:spPr bwMode="auto">
          <a:xfrm>
            <a:off x="3453228" y="5227077"/>
            <a:ext cx="6229478" cy="407322"/>
          </a:xfrm>
          <a:prstGeom prst="roundRect">
            <a:avLst/>
          </a:prstGeom>
          <a:solidFill>
            <a:srgbClr val="19325C"/>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fr-FR" sz="2000" spc="-20" dirty="0">
                <a:solidFill>
                  <a:srgbClr val="FFFFFF"/>
                </a:solidFill>
              </a:rPr>
              <a:t>Des fichiers à des publications, des enregistrements</a:t>
            </a:r>
          </a:p>
        </p:txBody>
      </p:sp>
      <p:cxnSp>
        <p:nvCxnSpPr>
          <p:cNvPr id="16" name="Straight Connector 15"/>
          <p:cNvCxnSpPr>
            <a:stCxn id="4" idx="3"/>
          </p:cNvCxnSpPr>
          <p:nvPr/>
        </p:nvCxnSpPr>
        <p:spPr>
          <a:xfrm>
            <a:off x="2722707" y="2476448"/>
            <a:ext cx="721726" cy="120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3"/>
          </p:cNvCxnSpPr>
          <p:nvPr/>
        </p:nvCxnSpPr>
        <p:spPr>
          <a:xfrm flipV="1">
            <a:off x="2723170" y="3068272"/>
            <a:ext cx="730983" cy="189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3"/>
          </p:cNvCxnSpPr>
          <p:nvPr/>
        </p:nvCxnSpPr>
        <p:spPr>
          <a:xfrm flipV="1">
            <a:off x="2723633" y="3662283"/>
            <a:ext cx="740240" cy="161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3"/>
          </p:cNvCxnSpPr>
          <p:nvPr/>
        </p:nvCxnSpPr>
        <p:spPr>
          <a:xfrm>
            <a:off x="2724095" y="4257618"/>
            <a:ext cx="749498" cy="207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 idx="3"/>
          </p:cNvCxnSpPr>
          <p:nvPr/>
        </p:nvCxnSpPr>
        <p:spPr>
          <a:xfrm flipV="1">
            <a:off x="2723632" y="4850305"/>
            <a:ext cx="740242" cy="103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5" idx="3"/>
          </p:cNvCxnSpPr>
          <p:nvPr/>
        </p:nvCxnSpPr>
        <p:spPr>
          <a:xfrm>
            <a:off x="2736349" y="5428496"/>
            <a:ext cx="718433" cy="22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3290" y="5270850"/>
            <a:ext cx="327479" cy="327479"/>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11779" y="3483014"/>
            <a:ext cx="358538" cy="358538"/>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3290" y="2318910"/>
            <a:ext cx="350063" cy="350063"/>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0664" y="2916122"/>
            <a:ext cx="350063" cy="350063"/>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9707" y="4099003"/>
            <a:ext cx="317228" cy="317228"/>
          </a:xfrm>
          <a:prstGeom prst="rect">
            <a:avLst/>
          </a:prstGeom>
        </p:spPr>
      </p:pic>
      <p:sp>
        <p:nvSpPr>
          <p:cNvPr id="27" name="Rectangle 26"/>
          <p:cNvSpPr/>
          <p:nvPr/>
        </p:nvSpPr>
        <p:spPr>
          <a:xfrm>
            <a:off x="9677699" y="4574606"/>
            <a:ext cx="2520398" cy="590931"/>
          </a:xfrm>
          <a:prstGeom prst="rect">
            <a:avLst/>
          </a:prstGeom>
        </p:spPr>
        <p:txBody>
          <a:bodyPr wrap="square">
            <a:spAutoFit/>
          </a:bodyPr>
          <a:lstStyle/>
          <a:p>
            <a:pPr>
              <a:lnSpc>
                <a:spcPct val="90000"/>
              </a:lnSpc>
            </a:pPr>
            <a:r>
              <a:rPr lang="fr-FR" spc="-20" dirty="0">
                <a:solidFill>
                  <a:srgbClr val="54698D"/>
                </a:solidFill>
              </a:rPr>
              <a:t>Rédiger un commentaire...</a:t>
            </a:r>
          </a:p>
        </p:txBody>
      </p:sp>
      <p:sp>
        <p:nvSpPr>
          <p:cNvPr id="28" name="Rectangle 27"/>
          <p:cNvSpPr/>
          <p:nvPr/>
        </p:nvSpPr>
        <p:spPr bwMode="auto">
          <a:xfrm>
            <a:off x="0" y="938166"/>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a:t>
            </a:r>
          </a:p>
          <a:p>
            <a:r>
              <a:rPr lang="fr-FR" sz="2000" spc="-20" dirty="0">
                <a:solidFill>
                  <a:srgbClr val="19325C"/>
                </a:solidFill>
                <a:cs typeface="Arial" pitchFamily="34" charset="0"/>
              </a:rPr>
              <a:t>Chatter permet à vos employés de collaborer avec des collègues sur des fichiers et des enregistrements. Chatter est automatiquement activé dans </a:t>
            </a:r>
            <a:r>
              <a:rPr lang="fr-FR" sz="2000" spc="-20" dirty="0" smtClean="0">
                <a:solidFill>
                  <a:srgbClr val="19325C"/>
                </a:solidFill>
                <a:cs typeface="Arial" pitchFamily="34" charset="0"/>
              </a:rPr>
              <a:t>l'ensemble </a:t>
            </a:r>
            <a:r>
              <a:rPr lang="fr-FR" sz="2000" spc="-20" dirty="0">
                <a:solidFill>
                  <a:srgbClr val="19325C"/>
                </a:solidFill>
                <a:cs typeface="Arial" pitchFamily="34" charset="0"/>
              </a:rPr>
              <a:t>des nouvelles organisations. </a:t>
            </a:r>
          </a:p>
        </p:txBody>
      </p:sp>
      <p:grpSp>
        <p:nvGrpSpPr>
          <p:cNvPr id="29" name="Group 28"/>
          <p:cNvGrpSpPr/>
          <p:nvPr/>
        </p:nvGrpSpPr>
        <p:grpSpPr>
          <a:xfrm>
            <a:off x="101546" y="1017709"/>
            <a:ext cx="351485" cy="351484"/>
            <a:chOff x="230188" y="5645150"/>
            <a:chExt cx="446088" cy="446087"/>
          </a:xfrm>
        </p:grpSpPr>
        <p:sp>
          <p:nvSpPr>
            <p:cNvPr id="30"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 name="Rectangle 32"/>
          <p:cNvSpPr/>
          <p:nvPr/>
        </p:nvSpPr>
        <p:spPr bwMode="auto">
          <a:xfrm>
            <a:off x="0" y="5747530"/>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ATTENTION :</a:t>
            </a:r>
          </a:p>
          <a:p>
            <a:pPr algn="l"/>
            <a:r>
              <a:rPr lang="fr-FR" sz="2000" dirty="0">
                <a:solidFill>
                  <a:srgbClr val="19325C"/>
                </a:solidFill>
                <a:cs typeface="Arial" pitchFamily="34" charset="0"/>
              </a:rPr>
              <a:t>Demandez à </a:t>
            </a:r>
            <a:r>
              <a:rPr lang="fr-FR" sz="2000" dirty="0" err="1">
                <a:solidFill>
                  <a:srgbClr val="19325C"/>
                </a:solidFill>
                <a:cs typeface="Arial" pitchFamily="34" charset="0"/>
              </a:rPr>
              <a:t>Salesforce</a:t>
            </a:r>
            <a:r>
              <a:rPr lang="fr-FR" sz="2000" dirty="0">
                <a:solidFill>
                  <a:srgbClr val="19325C"/>
                </a:solidFill>
                <a:cs typeface="Arial" pitchFamily="34" charset="0"/>
              </a:rPr>
              <a:t> </a:t>
            </a:r>
            <a:r>
              <a:rPr lang="fr-FR" sz="2000" dirty="0" smtClean="0">
                <a:solidFill>
                  <a:srgbClr val="19325C"/>
                </a:solidFill>
                <a:cs typeface="Arial" pitchFamily="34" charset="0"/>
              </a:rPr>
              <a:t>d'activer </a:t>
            </a:r>
            <a:r>
              <a:rPr lang="fr-FR" sz="2000" dirty="0">
                <a:solidFill>
                  <a:srgbClr val="19325C"/>
                </a:solidFill>
                <a:cs typeface="Arial" pitchFamily="34" charset="0"/>
              </a:rPr>
              <a:t>Chatter en fonction du profil pour votre organisation si vous souhaitez uniquement que certains groupes </a:t>
            </a:r>
            <a:r>
              <a:rPr lang="fr-FR" sz="2000" dirty="0" smtClean="0">
                <a:solidFill>
                  <a:srgbClr val="19325C"/>
                </a:solidFill>
                <a:cs typeface="Arial" pitchFamily="34" charset="0"/>
              </a:rPr>
              <a:t>d'utilisateurs </a:t>
            </a:r>
            <a:r>
              <a:rPr lang="fr-FR" sz="2000" dirty="0">
                <a:solidFill>
                  <a:srgbClr val="19325C"/>
                </a:solidFill>
                <a:cs typeface="Arial" pitchFamily="34" charset="0"/>
              </a:rPr>
              <a:t>accèdent à Chatter. </a:t>
            </a:r>
          </a:p>
        </p:txBody>
      </p:sp>
      <p:grpSp>
        <p:nvGrpSpPr>
          <p:cNvPr id="34" name="Group 30"/>
          <p:cNvGrpSpPr>
            <a:grpSpLocks noChangeAspect="1"/>
          </p:cNvGrpSpPr>
          <p:nvPr/>
        </p:nvGrpSpPr>
        <p:grpSpPr bwMode="auto">
          <a:xfrm>
            <a:off x="101800" y="5870872"/>
            <a:ext cx="386065" cy="340260"/>
            <a:chOff x="96" y="2783"/>
            <a:chExt cx="295" cy="260"/>
          </a:xfrm>
        </p:grpSpPr>
        <p:sp>
          <p:nvSpPr>
            <p:cNvPr id="35" name="Freeform 31"/>
            <p:cNvSpPr>
              <a:spLocks/>
            </p:cNvSpPr>
            <p:nvPr/>
          </p:nvSpPr>
          <p:spPr bwMode="auto">
            <a:xfrm>
              <a:off x="96" y="2783"/>
              <a:ext cx="295" cy="260"/>
            </a:xfrm>
            <a:custGeom>
              <a:avLst/>
              <a:gdLst>
                <a:gd name="T0" fmla="*/ 117 w 122"/>
                <a:gd name="T1" fmla="*/ 88 h 107"/>
                <a:gd name="T2" fmla="*/ 72 w 122"/>
                <a:gd name="T3" fmla="*/ 8 h 107"/>
                <a:gd name="T4" fmla="*/ 50 w 122"/>
                <a:gd name="T5" fmla="*/ 8 h 107"/>
                <a:gd name="T6" fmla="*/ 5 w 122"/>
                <a:gd name="T7" fmla="*/ 88 h 107"/>
                <a:gd name="T8" fmla="*/ 16 w 122"/>
                <a:gd name="T9" fmla="*/ 107 h 107"/>
                <a:gd name="T10" fmla="*/ 106 w 122"/>
                <a:gd name="T11" fmla="*/ 107 h 107"/>
                <a:gd name="T12" fmla="*/ 117 w 122"/>
                <a:gd name="T13" fmla="*/ 88 h 107"/>
              </a:gdLst>
              <a:ahLst/>
              <a:cxnLst>
                <a:cxn ang="0">
                  <a:pos x="T0" y="T1"/>
                </a:cxn>
                <a:cxn ang="0">
                  <a:pos x="T2" y="T3"/>
                </a:cxn>
                <a:cxn ang="0">
                  <a:pos x="T4" y="T5"/>
                </a:cxn>
                <a:cxn ang="0">
                  <a:pos x="T6" y="T7"/>
                </a:cxn>
                <a:cxn ang="0">
                  <a:pos x="T8" y="T9"/>
                </a:cxn>
                <a:cxn ang="0">
                  <a:pos x="T10" y="T11"/>
                </a:cxn>
                <a:cxn ang="0">
                  <a:pos x="T12" y="T13"/>
                </a:cxn>
              </a:cxnLst>
              <a:rect l="0" t="0" r="r" b="b"/>
              <a:pathLst>
                <a:path w="122" h="107">
                  <a:moveTo>
                    <a:pt x="117" y="88"/>
                  </a:moveTo>
                  <a:cubicBezTo>
                    <a:pt x="72" y="8"/>
                    <a:pt x="72" y="8"/>
                    <a:pt x="72" y="8"/>
                  </a:cubicBezTo>
                  <a:cubicBezTo>
                    <a:pt x="67" y="0"/>
                    <a:pt x="55" y="0"/>
                    <a:pt x="50" y="8"/>
                  </a:cubicBezTo>
                  <a:cubicBezTo>
                    <a:pt x="5" y="88"/>
                    <a:pt x="5" y="88"/>
                    <a:pt x="5" y="88"/>
                  </a:cubicBezTo>
                  <a:cubicBezTo>
                    <a:pt x="0" y="96"/>
                    <a:pt x="6" y="107"/>
                    <a:pt x="16" y="107"/>
                  </a:cubicBezTo>
                  <a:cubicBezTo>
                    <a:pt x="106" y="107"/>
                    <a:pt x="106" y="107"/>
                    <a:pt x="106" y="107"/>
                  </a:cubicBezTo>
                  <a:cubicBezTo>
                    <a:pt x="116" y="107"/>
                    <a:pt x="122" y="96"/>
                    <a:pt x="117" y="88"/>
                  </a:cubicBezTo>
                  <a:close/>
                </a:path>
              </a:pathLst>
            </a:custGeom>
            <a:noFill/>
            <a:ln w="1905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244" y="2863"/>
              <a:ext cx="0" cy="87"/>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p:cNvSpPr>
              <a:spLocks noChangeShapeType="1"/>
            </p:cNvSpPr>
            <p:nvPr/>
          </p:nvSpPr>
          <p:spPr bwMode="auto">
            <a:xfrm>
              <a:off x="244" y="2989"/>
              <a:ext cx="0" cy="3"/>
            </a:xfrm>
            <a:prstGeom prst="line">
              <a:avLst/>
            </a:prstGeom>
            <a:noFill/>
            <a:ln w="1905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85101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t>Introductions et vue </a:t>
            </a:r>
            <a:r>
              <a:rPr lang="fr-FR" dirty="0" smtClean="0"/>
              <a:t>d'ensemble</a:t>
            </a:r>
            <a:endParaRPr lang="fr-FR" dirty="0"/>
          </a:p>
        </p:txBody>
      </p:sp>
      <p:sp>
        <p:nvSpPr>
          <p:cNvPr id="3" name="Text Placeholder 2"/>
          <p:cNvSpPr>
            <a:spLocks noGrp="1"/>
          </p:cNvSpPr>
          <p:nvPr>
            <p:ph type="body" sz="quarter" idx="13"/>
          </p:nvPr>
        </p:nvSpPr>
        <p:spPr>
          <a:xfrm>
            <a:off x="455732" y="1371600"/>
            <a:ext cx="8460403" cy="3666565"/>
          </a:xfrm>
        </p:spPr>
        <p:txBody>
          <a:bodyPr/>
          <a:lstStyle/>
          <a:p>
            <a:pPr marL="342900" lvl="1" indent="-342900">
              <a:lnSpc>
                <a:spcPct val="100000"/>
              </a:lnSpc>
              <a:spcBef>
                <a:spcPts val="900"/>
              </a:spcBef>
              <a:buFont typeface="Arial" panose="020B0604020202020204" pitchFamily="34" charset="0"/>
              <a:buChar char="•"/>
            </a:pPr>
            <a:r>
              <a:rPr lang="fr-FR" b="1"/>
              <a:t>Introductions</a:t>
            </a:r>
          </a:p>
          <a:p>
            <a:pPr marL="342900" lvl="2" indent="-342900">
              <a:lnSpc>
                <a:spcPct val="100000"/>
              </a:lnSpc>
              <a:spcBef>
                <a:spcPts val="900"/>
              </a:spcBef>
              <a:buFont typeface="Arial" panose="020B0604020202020204" pitchFamily="34" charset="0"/>
              <a:buChar char="•"/>
            </a:pPr>
            <a:r>
              <a:rPr lang="fr-FR" sz="2400"/>
              <a:t>Bienvenue chez AW Computing</a:t>
            </a:r>
          </a:p>
          <a:p>
            <a:endParaRPr lang="en-IN" dirty="0"/>
          </a:p>
        </p:txBody>
      </p:sp>
      <p:sp>
        <p:nvSpPr>
          <p:cNvPr id="4" name="Slide Number Placeholder 3"/>
          <p:cNvSpPr>
            <a:spLocks noGrp="1"/>
          </p:cNvSpPr>
          <p:nvPr>
            <p:ph type="sldNum"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18670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stretch>
            <a:fillRect/>
          </a:stretch>
        </p:blipFill>
        <p:spPr>
          <a:xfrm>
            <a:off x="2118348" y="1556412"/>
            <a:ext cx="9803921" cy="4718138"/>
          </a:xfrm>
          <a:prstGeom prst="rect">
            <a:avLst/>
          </a:prstGeom>
        </p:spPr>
      </p:pic>
      <p:sp>
        <p:nvSpPr>
          <p:cNvPr id="2" name="Slide Number Placeholder 1"/>
          <p:cNvSpPr>
            <a:spLocks noGrp="1"/>
          </p:cNvSpPr>
          <p:nvPr>
            <p:ph type="sldNum" sz="quarter" idx="10"/>
          </p:nvPr>
        </p:nvSpPr>
        <p:spPr/>
        <p:txBody>
          <a:bodyPr/>
          <a:lstStyle/>
          <a:p>
            <a:fld id="{19FD02D3-6C23-404C-A7B3-DAB79F5D63D7}" type="slidenum">
              <a:rPr lang="en-US" smtClean="0"/>
              <a:pPr/>
              <a:t>80</a:t>
            </a:fld>
            <a:endParaRPr lang="en-US" smtClean="0"/>
          </a:p>
        </p:txBody>
      </p:sp>
      <p:sp>
        <p:nvSpPr>
          <p:cNvPr id="3" name="Text Placeholder 2"/>
          <p:cNvSpPr>
            <a:spLocks noGrp="1"/>
          </p:cNvSpPr>
          <p:nvPr>
            <p:ph type="body" sz="quarter" idx="11"/>
          </p:nvPr>
        </p:nvSpPr>
        <p:spPr/>
        <p:txBody>
          <a:bodyPr/>
          <a:lstStyle/>
          <a:p>
            <a:r>
              <a:rPr lang="fr-FR" dirty="0"/>
              <a:t>Page </a:t>
            </a:r>
            <a:r>
              <a:rPr lang="fr-FR" dirty="0" smtClean="0"/>
              <a:t>d'accueil </a:t>
            </a:r>
            <a:r>
              <a:rPr lang="fr-FR" dirty="0"/>
              <a:t>de Chatter</a:t>
            </a:r>
          </a:p>
        </p:txBody>
      </p:sp>
      <p:sp>
        <p:nvSpPr>
          <p:cNvPr id="5" name="Rounded Rectangular Callout 22"/>
          <p:cNvSpPr/>
          <p:nvPr/>
        </p:nvSpPr>
        <p:spPr>
          <a:xfrm>
            <a:off x="143266" y="1755648"/>
            <a:ext cx="1838374" cy="924074"/>
          </a:xfrm>
          <a:prstGeom prst="wedgeRoundRectCallout">
            <a:avLst>
              <a:gd name="adj1" fmla="val 62705"/>
              <a:gd name="adj2" fmla="val 14227"/>
              <a:gd name="adj3" fmla="val 16667"/>
            </a:avLst>
          </a:prstGeom>
          <a:solidFill>
            <a:srgbClr val="1932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2000" dirty="0">
                <a:solidFill>
                  <a:srgbClr val="FFFFFF"/>
                </a:solidFill>
              </a:rPr>
              <a:t>Filtres de </a:t>
            </a:r>
            <a:r>
              <a:rPr lang="fr-FR" sz="2000" dirty="0" smtClean="0">
                <a:solidFill>
                  <a:srgbClr val="FFFFFF"/>
                </a:solidFill>
              </a:rPr>
              <a:t>visualisation </a:t>
            </a:r>
            <a:r>
              <a:rPr lang="fr-FR" sz="2000" dirty="0">
                <a:solidFill>
                  <a:srgbClr val="FFFFFF"/>
                </a:solidFill>
              </a:rPr>
              <a:t>du fil</a:t>
            </a:r>
          </a:p>
        </p:txBody>
      </p:sp>
      <p:sp>
        <p:nvSpPr>
          <p:cNvPr id="6" name="Rounded Rectangular Callout 25"/>
          <p:cNvSpPr/>
          <p:nvPr/>
        </p:nvSpPr>
        <p:spPr>
          <a:xfrm>
            <a:off x="213483" y="2932060"/>
            <a:ext cx="1838376" cy="1325902"/>
          </a:xfrm>
          <a:prstGeom prst="wedgeRoundRectCallout">
            <a:avLst>
              <a:gd name="adj1" fmla="val 61058"/>
              <a:gd name="adj2" fmla="val -33812"/>
              <a:gd name="adj3" fmla="val 16667"/>
            </a:avLst>
          </a:prstGeom>
          <a:solidFill>
            <a:srgbClr val="1932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2000" dirty="0">
                <a:solidFill>
                  <a:srgbClr val="FFFFFF"/>
                </a:solidFill>
              </a:rPr>
              <a:t>Catégories organisées </a:t>
            </a:r>
            <a:r>
              <a:rPr lang="fr-FR" sz="2000" dirty="0" smtClean="0">
                <a:solidFill>
                  <a:srgbClr val="FFFFFF"/>
                </a:solidFill>
              </a:rPr>
              <a:t>des</a:t>
            </a:r>
            <a:r>
              <a:rPr lang="pl-PL" sz="2000" dirty="0" smtClean="0">
                <a:solidFill>
                  <a:srgbClr val="FFFFFF"/>
                </a:solidFill>
              </a:rPr>
              <a:t> </a:t>
            </a:r>
            <a:r>
              <a:rPr lang="fr-FR" sz="2000" dirty="0" smtClean="0">
                <a:solidFill>
                  <a:srgbClr val="FFFFFF"/>
                </a:solidFill>
              </a:rPr>
              <a:t>éléments </a:t>
            </a:r>
            <a:r>
              <a:rPr lang="fr-FR" sz="2000" dirty="0">
                <a:solidFill>
                  <a:srgbClr val="FFFFFF"/>
                </a:solidFill>
              </a:rPr>
              <a:t>suivis</a:t>
            </a:r>
          </a:p>
        </p:txBody>
      </p:sp>
      <p:sp>
        <p:nvSpPr>
          <p:cNvPr id="7" name="Rounded Rectangular Callout 26"/>
          <p:cNvSpPr/>
          <p:nvPr/>
        </p:nvSpPr>
        <p:spPr>
          <a:xfrm>
            <a:off x="213483" y="4300821"/>
            <a:ext cx="1838376" cy="1316210"/>
          </a:xfrm>
          <a:prstGeom prst="wedgeRoundRectCallout">
            <a:avLst>
              <a:gd name="adj1" fmla="val 80752"/>
              <a:gd name="adj2" fmla="val -55063"/>
              <a:gd name="adj3" fmla="val 16667"/>
            </a:avLst>
          </a:prstGeom>
          <a:solidFill>
            <a:srgbClr val="1932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a:solidFill>
                  <a:srgbClr val="FFFFFF"/>
                </a:solidFill>
              </a:rPr>
              <a:t>Groupes Chatter récemment consultés</a:t>
            </a:r>
          </a:p>
        </p:txBody>
      </p:sp>
      <p:sp>
        <p:nvSpPr>
          <p:cNvPr id="8" name="Rounded Rectangular Callout 27"/>
          <p:cNvSpPr/>
          <p:nvPr/>
        </p:nvSpPr>
        <p:spPr>
          <a:xfrm>
            <a:off x="5340096" y="4282234"/>
            <a:ext cx="3087823" cy="703174"/>
          </a:xfrm>
          <a:prstGeom prst="wedgeRoundRectCallout">
            <a:avLst>
              <a:gd name="adj1" fmla="val 46720"/>
              <a:gd name="adj2" fmla="val 14227"/>
              <a:gd name="adj3" fmla="val 16667"/>
            </a:avLst>
          </a:prstGeom>
          <a:solidFill>
            <a:srgbClr val="1932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FFFFFF"/>
                </a:solidFill>
              </a:rPr>
              <a:t>Vue des publications et des réponses Chatter</a:t>
            </a:r>
          </a:p>
        </p:txBody>
      </p:sp>
      <p:sp>
        <p:nvSpPr>
          <p:cNvPr id="9" name="Rounded Rectangular Callout 17"/>
          <p:cNvSpPr/>
          <p:nvPr/>
        </p:nvSpPr>
        <p:spPr>
          <a:xfrm>
            <a:off x="8930002" y="3691882"/>
            <a:ext cx="3159628" cy="1747058"/>
          </a:xfrm>
          <a:prstGeom prst="wedgeRoundRectCallout">
            <a:avLst>
              <a:gd name="adj1" fmla="val -24010"/>
              <a:gd name="adj2" fmla="val -44221"/>
              <a:gd name="adj3" fmla="val 16667"/>
            </a:avLst>
          </a:prstGeom>
          <a:solidFill>
            <a:srgbClr val="1932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FFFFFF"/>
                </a:solidFill>
              </a:rPr>
              <a:t>Les recommandations apparaissent uniquement sur la page </a:t>
            </a:r>
            <a:r>
              <a:rPr lang="fr-FR" sz="2000" dirty="0" smtClean="0">
                <a:solidFill>
                  <a:srgbClr val="FFFFFF"/>
                </a:solidFill>
              </a:rPr>
              <a:t>d'accueil </a:t>
            </a:r>
            <a:r>
              <a:rPr lang="fr-FR" sz="2000" dirty="0">
                <a:solidFill>
                  <a:srgbClr val="FFFFFF"/>
                </a:solidFill>
              </a:rPr>
              <a:t>de Chatter. </a:t>
            </a:r>
          </a:p>
        </p:txBody>
      </p:sp>
      <p:sp>
        <p:nvSpPr>
          <p:cNvPr id="10" name="Rectangle 9"/>
          <p:cNvSpPr/>
          <p:nvPr/>
        </p:nvSpPr>
        <p:spPr bwMode="auto">
          <a:xfrm>
            <a:off x="0" y="6360269"/>
            <a:ext cx="12192000" cy="492443"/>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cs typeface="Arial" pitchFamily="34" charset="0"/>
              </a:rPr>
              <a:t>PARCOURS </a:t>
            </a:r>
            <a:r>
              <a:rPr lang="fr-FR" sz="2000" b="1" dirty="0" smtClean="0">
                <a:solidFill>
                  <a:srgbClr val="19325C"/>
                </a:solidFill>
                <a:latin typeface="Salesforce Sans" panose="020B0505020202020203" pitchFamily="34" charset="0"/>
                <a:cs typeface="Arial" pitchFamily="34" charset="0"/>
              </a:rPr>
              <a:t>D'ACCÈS</a:t>
            </a:r>
            <a:r>
              <a:rPr lang="fr-FR" sz="2000" b="1" dirty="0">
                <a:solidFill>
                  <a:srgbClr val="19325C"/>
                </a:solidFill>
                <a:latin typeface="Salesforce Sans" panose="020B0505020202020203" pitchFamily="34" charset="0"/>
                <a:cs typeface="Arial" pitchFamily="34" charset="0"/>
              </a:rPr>
              <a:t> : </a:t>
            </a:r>
            <a:r>
              <a:rPr lang="fr-FR" sz="2000" dirty="0">
                <a:solidFill>
                  <a:srgbClr val="19325C"/>
                </a:solidFill>
                <a:latin typeface="Salesforce Sans" panose="020B0505020202020203" pitchFamily="34" charset="0"/>
                <a:cs typeface="Arial" pitchFamily="34" charset="0"/>
              </a:rPr>
              <a:t>cliquez sur </a:t>
            </a:r>
            <a:r>
              <a:rPr lang="fr-FR" sz="2000" dirty="0" smtClean="0">
                <a:solidFill>
                  <a:srgbClr val="19325C"/>
                </a:solidFill>
                <a:latin typeface="Salesforce Sans" panose="020B0505020202020203" pitchFamily="34" charset="0"/>
                <a:cs typeface="Arial" pitchFamily="34" charset="0"/>
              </a:rPr>
              <a:t>l'onglet </a:t>
            </a:r>
            <a:r>
              <a:rPr lang="fr-FR" sz="2000" b="1" dirty="0">
                <a:solidFill>
                  <a:srgbClr val="19325C"/>
                </a:solidFill>
                <a:latin typeface="Salesforce Sans" panose="020B0505020202020203" pitchFamily="34" charset="0"/>
                <a:cs typeface="Arial" pitchFamily="34" charset="0"/>
              </a:rPr>
              <a:t>Chatter</a:t>
            </a:r>
            <a:r>
              <a:rPr lang="fr-FR" sz="2000" dirty="0">
                <a:solidFill>
                  <a:srgbClr val="19325C"/>
                </a:solidFill>
                <a:latin typeface="Salesforce Sans" panose="020B0505020202020203" pitchFamily="34" charset="0"/>
                <a:cs typeface="Arial" pitchFamily="34" charset="0"/>
              </a:rPr>
              <a:t>.</a:t>
            </a:r>
          </a:p>
        </p:txBody>
      </p:sp>
      <p:sp>
        <p:nvSpPr>
          <p:cNvPr id="11" name="Freeform 202"/>
          <p:cNvSpPr>
            <a:spLocks noEditPoints="1"/>
          </p:cNvSpPr>
          <p:nvPr/>
        </p:nvSpPr>
        <p:spPr bwMode="auto">
          <a:xfrm flipH="1">
            <a:off x="143266" y="6417955"/>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6609" t="-3820" r="8356" b="71465"/>
          <a:stretch/>
        </p:blipFill>
        <p:spPr>
          <a:xfrm>
            <a:off x="3595254" y="3524505"/>
            <a:ext cx="382832" cy="390976"/>
          </a:xfrm>
          <a:prstGeom prst="flowChartConnector">
            <a:avLst/>
          </a:prstGeom>
          <a:solidFill>
            <a:schemeClr val="bg1">
              <a:lumMod val="85000"/>
            </a:schemeClr>
          </a:solidFill>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101" t="-5485" r="-2491" b="65502"/>
          <a:stretch/>
        </p:blipFill>
        <p:spPr>
          <a:xfrm>
            <a:off x="9216736" y="2768333"/>
            <a:ext cx="331564" cy="327454"/>
          </a:xfrm>
          <a:prstGeom prst="flowChartConnector">
            <a:avLst/>
          </a:prstGeom>
          <a:solidFill>
            <a:schemeClr val="bg1">
              <a:lumMod val="85000"/>
            </a:schemeClr>
          </a:solidFill>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7130" r="9511" b="63073"/>
          <a:stretch/>
        </p:blipFill>
        <p:spPr>
          <a:xfrm>
            <a:off x="9216736" y="3222226"/>
            <a:ext cx="312319" cy="328636"/>
          </a:xfrm>
          <a:prstGeom prst="flowChartConnector">
            <a:avLst/>
          </a:prstGeom>
          <a:solidFill>
            <a:schemeClr val="bg1">
              <a:lumMod val="85000"/>
            </a:schemeClr>
          </a:solidFill>
        </p:spPr>
      </p:pic>
    </p:spTree>
    <p:extLst>
      <p:ext uri="{BB962C8B-B14F-4D97-AF65-F5344CB8AC3E}">
        <p14:creationId xmlns:p14="http://schemas.microsoft.com/office/powerpoint/2010/main" val="1972868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81</a:t>
            </a:fld>
            <a:endParaRPr lang="en-US" smtClean="0"/>
          </a:p>
        </p:txBody>
      </p:sp>
      <p:sp>
        <p:nvSpPr>
          <p:cNvPr id="3" name="Text Placeholder 2"/>
          <p:cNvSpPr>
            <a:spLocks noGrp="1"/>
          </p:cNvSpPr>
          <p:nvPr>
            <p:ph type="body" sz="quarter" idx="11"/>
          </p:nvPr>
        </p:nvSpPr>
        <p:spPr/>
        <p:txBody>
          <a:bodyPr/>
          <a:lstStyle/>
          <a:p>
            <a:r>
              <a:rPr lang="fr-FR"/>
              <a:t>Administration de Chatter </a:t>
            </a:r>
          </a:p>
        </p:txBody>
      </p:sp>
      <p:sp>
        <p:nvSpPr>
          <p:cNvPr id="4" name="Text Placeholder 3"/>
          <p:cNvSpPr>
            <a:spLocks noGrp="1"/>
          </p:cNvSpPr>
          <p:nvPr>
            <p:ph type="body" sz="quarter" idx="12"/>
          </p:nvPr>
        </p:nvSpPr>
        <p:spPr>
          <a:xfrm>
            <a:off x="455732" y="2012899"/>
            <a:ext cx="11559483" cy="3792470"/>
          </a:xfrm>
        </p:spPr>
        <p:txBody>
          <a:bodyPr/>
          <a:lstStyle/>
          <a:p>
            <a:pPr marL="344740" lvl="2" indent="-342900">
              <a:lnSpc>
                <a:spcPct val="100000"/>
              </a:lnSpc>
              <a:buFont typeface="Arial" panose="020B0604020202020204" pitchFamily="34" charset="0"/>
              <a:buChar char="•"/>
            </a:pPr>
            <a:r>
              <a:rPr lang="fr-FR" sz="2400" dirty="0">
                <a:solidFill>
                  <a:srgbClr val="19325C"/>
                </a:solidFill>
              </a:rPr>
              <a:t>En tant </a:t>
            </a:r>
            <a:r>
              <a:rPr lang="fr-FR" sz="2400" dirty="0" smtClean="0">
                <a:solidFill>
                  <a:srgbClr val="19325C"/>
                </a:solidFill>
              </a:rPr>
              <a:t>qu'administrateur</a:t>
            </a:r>
            <a:r>
              <a:rPr lang="fr-FR" sz="2400" dirty="0">
                <a:solidFill>
                  <a:srgbClr val="19325C"/>
                </a:solidFill>
              </a:rPr>
              <a:t>, vous pouvez : </a:t>
            </a:r>
          </a:p>
          <a:p>
            <a:pPr marL="458960" lvl="4">
              <a:lnSpc>
                <a:spcPct val="100000"/>
              </a:lnSpc>
              <a:buFontTx/>
              <a:buChar char="−"/>
            </a:pPr>
            <a:r>
              <a:rPr lang="fr-FR" dirty="0">
                <a:solidFill>
                  <a:srgbClr val="19325C"/>
                </a:solidFill>
              </a:rPr>
              <a:t>Accorder aux utilisateurs </a:t>
            </a:r>
            <a:r>
              <a:rPr lang="fr-FR" dirty="0" smtClean="0">
                <a:solidFill>
                  <a:srgbClr val="19325C"/>
                </a:solidFill>
              </a:rPr>
              <a:t>l'accès </a:t>
            </a:r>
            <a:r>
              <a:rPr lang="fr-FR" dirty="0">
                <a:solidFill>
                  <a:srgbClr val="19325C"/>
                </a:solidFill>
              </a:rPr>
              <a:t>à Chatter en fonction de leur profil.</a:t>
            </a:r>
          </a:p>
          <a:p>
            <a:pPr marL="458960" lvl="4">
              <a:lnSpc>
                <a:spcPct val="100000"/>
              </a:lnSpc>
              <a:buFontTx/>
              <a:buChar char="−"/>
            </a:pPr>
            <a:r>
              <a:rPr lang="fr-FR" dirty="0">
                <a:solidFill>
                  <a:srgbClr val="19325C"/>
                </a:solidFill>
              </a:rPr>
              <a:t>Activer des notifications par e-mail, permettant ainsi </a:t>
            </a:r>
            <a:r>
              <a:rPr lang="fr-FR" dirty="0" smtClean="0">
                <a:solidFill>
                  <a:srgbClr val="19325C"/>
                </a:solidFill>
              </a:rPr>
              <a:t>l'envoi d'e-mails </a:t>
            </a:r>
            <a:r>
              <a:rPr lang="fr-FR" dirty="0">
                <a:solidFill>
                  <a:srgbClr val="19325C"/>
                </a:solidFill>
              </a:rPr>
              <a:t>lors de chaque publication et commentaire Chatter. </a:t>
            </a:r>
          </a:p>
          <a:p>
            <a:pPr marL="458960" lvl="4">
              <a:lnSpc>
                <a:spcPct val="100000"/>
              </a:lnSpc>
              <a:buFontTx/>
              <a:buChar char="−"/>
            </a:pPr>
            <a:r>
              <a:rPr lang="fr-FR" dirty="0">
                <a:solidFill>
                  <a:srgbClr val="19325C"/>
                </a:solidFill>
              </a:rPr>
              <a:t>Autoriser </a:t>
            </a:r>
            <a:r>
              <a:rPr lang="fr-FR" dirty="0" smtClean="0">
                <a:solidFill>
                  <a:srgbClr val="19325C"/>
                </a:solidFill>
              </a:rPr>
              <a:t>l'archivage </a:t>
            </a:r>
            <a:r>
              <a:rPr lang="fr-FR" dirty="0">
                <a:solidFill>
                  <a:srgbClr val="19325C"/>
                </a:solidFill>
              </a:rPr>
              <a:t>des groupes. </a:t>
            </a:r>
          </a:p>
          <a:p>
            <a:pPr marL="458960" lvl="4">
              <a:lnSpc>
                <a:spcPct val="100000"/>
              </a:lnSpc>
              <a:buFontTx/>
              <a:buChar char="−"/>
            </a:pPr>
            <a:r>
              <a:rPr lang="fr-FR" spc="-20" dirty="0">
                <a:solidFill>
                  <a:srgbClr val="19325C"/>
                </a:solidFill>
              </a:rPr>
              <a:t>Configurer des invitations, ce qui permet aux utilisateurs </a:t>
            </a:r>
            <a:r>
              <a:rPr lang="fr-FR" spc="-20" dirty="0" smtClean="0">
                <a:solidFill>
                  <a:srgbClr val="19325C"/>
                </a:solidFill>
              </a:rPr>
              <a:t>d'inviter </a:t>
            </a:r>
            <a:r>
              <a:rPr lang="fr-FR" spc="-20" dirty="0">
                <a:solidFill>
                  <a:srgbClr val="19325C"/>
                </a:solidFill>
              </a:rPr>
              <a:t>des non-utilisateurs de </a:t>
            </a:r>
            <a:r>
              <a:rPr lang="fr-FR" spc="-20" dirty="0" err="1">
                <a:solidFill>
                  <a:srgbClr val="19325C"/>
                </a:solidFill>
              </a:rPr>
              <a:t>Salesforce</a:t>
            </a:r>
            <a:r>
              <a:rPr lang="fr-FR" spc="-20" dirty="0">
                <a:solidFill>
                  <a:srgbClr val="19325C"/>
                </a:solidFill>
              </a:rPr>
              <a:t> et des personnes extérieures à votre entreprise à rejoindre la communauté Chatter.</a:t>
            </a:r>
          </a:p>
          <a:p>
            <a:pPr marL="458960" lvl="4">
              <a:lnSpc>
                <a:spcPct val="100000"/>
              </a:lnSpc>
              <a:buFontTx/>
              <a:buChar char="−"/>
            </a:pPr>
            <a:r>
              <a:rPr lang="fr-FR" dirty="0">
                <a:solidFill>
                  <a:srgbClr val="19325C"/>
                </a:solidFill>
              </a:rPr>
              <a:t>Activer des objets et des champs pour suivre des fils, en alertant les suiveurs de toutes les modifications apportées aux enregistrements </a:t>
            </a:r>
            <a:r>
              <a:rPr lang="fr-FR" dirty="0" smtClean="0">
                <a:solidFill>
                  <a:srgbClr val="19325C"/>
                </a:solidFill>
              </a:rPr>
              <a:t>qu'ils </a:t>
            </a:r>
            <a:r>
              <a:rPr lang="fr-FR" dirty="0">
                <a:solidFill>
                  <a:srgbClr val="19325C"/>
                </a:solidFill>
              </a:rPr>
              <a:t>suivent.</a:t>
            </a:r>
          </a:p>
          <a:p>
            <a:pPr marL="344740" lvl="2" indent="-342900">
              <a:lnSpc>
                <a:spcPct val="100000"/>
              </a:lnSpc>
              <a:buFont typeface="Arial" panose="020B0604020202020204" pitchFamily="34" charset="0"/>
              <a:buChar char="•"/>
            </a:pPr>
            <a:r>
              <a:rPr lang="fr-FR" sz="2400" dirty="0">
                <a:solidFill>
                  <a:srgbClr val="19325C"/>
                </a:solidFill>
              </a:rPr>
              <a:t>Chaque utilisateur contrôle la réception de notifications par e-mail dans la zone de ses paramètres personnels.</a:t>
            </a:r>
          </a:p>
          <a:p>
            <a:pPr marL="230400"/>
            <a:endParaRPr lang="en-IN" dirty="0"/>
          </a:p>
        </p:txBody>
      </p:sp>
      <p:sp>
        <p:nvSpPr>
          <p:cNvPr id="5" name="Rectangle 4"/>
          <p:cNvSpPr/>
          <p:nvPr/>
        </p:nvSpPr>
        <p:spPr bwMode="auto">
          <a:xfrm>
            <a:off x="0" y="6059357"/>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spcBef>
                <a:spcPct val="50000"/>
              </a:spcBef>
            </a:pPr>
            <a:r>
              <a:rPr lang="fr-FR" sz="2000" b="1" dirty="0">
                <a:solidFill>
                  <a:srgbClr val="19325C"/>
                </a:solidFill>
                <a:latin typeface="Salesforce Sans" panose="020B0505020202020203" pitchFamily="34" charset="0"/>
                <a:cs typeface="Arial" pitchFamily="34" charset="0"/>
              </a:rPr>
              <a:t>PARCOURS </a:t>
            </a:r>
            <a:r>
              <a:rPr lang="fr-FR" sz="2000" b="1" dirty="0" smtClean="0">
                <a:solidFill>
                  <a:srgbClr val="19325C"/>
                </a:solidFill>
                <a:latin typeface="Salesforce Sans" panose="020B0505020202020203" pitchFamily="34" charset="0"/>
                <a:cs typeface="Arial" pitchFamily="34" charset="0"/>
              </a:rPr>
              <a:t>D'ACCÈS</a:t>
            </a:r>
            <a:r>
              <a:rPr lang="fr-FR" sz="2000" b="1" dirty="0">
                <a:solidFill>
                  <a:srgbClr val="19325C"/>
                </a:solidFill>
                <a:latin typeface="Salesforce Sans" panose="020B0505020202020203" pitchFamily="34" charset="0"/>
                <a:cs typeface="Arial" pitchFamily="34" charset="0"/>
              </a:rPr>
              <a:t> : </a:t>
            </a:r>
            <a:r>
              <a:rPr lang="fr-FR" sz="2000" dirty="0">
                <a:solidFill>
                  <a:srgbClr val="19325C"/>
                </a:solidFill>
                <a:latin typeface="Salesforce Sans" panose="020B0505020202020203" pitchFamily="34" charset="0"/>
                <a:cs typeface="Arial" pitchFamily="34" charset="0"/>
              </a:rPr>
              <a:t>pour activer et administrer Chatter :</a:t>
            </a:r>
          </a:p>
          <a:p>
            <a:r>
              <a:rPr lang="fr-FR" sz="2000" b="1" dirty="0">
                <a:solidFill>
                  <a:srgbClr val="19325C"/>
                </a:solidFill>
                <a:cs typeface="Arial" pitchFamily="34" charset="0"/>
              </a:rPr>
              <a:t>Configuration | Paramètres de fonctionnalité | Chatter | Paramètres Chatter</a:t>
            </a:r>
          </a:p>
        </p:txBody>
      </p:sp>
      <p:sp>
        <p:nvSpPr>
          <p:cNvPr id="6" name="Freeform 202"/>
          <p:cNvSpPr>
            <a:spLocks noEditPoints="1"/>
          </p:cNvSpPr>
          <p:nvPr/>
        </p:nvSpPr>
        <p:spPr bwMode="auto">
          <a:xfrm flipH="1">
            <a:off x="143266" y="6117043"/>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endParaRPr lang="th-TH">
              <a:solidFill>
                <a:schemeClr val="tx2"/>
              </a:solidFill>
            </a:endParaRPr>
          </a:p>
        </p:txBody>
      </p:sp>
      <p:sp>
        <p:nvSpPr>
          <p:cNvPr id="7" name="Rectangle 6"/>
          <p:cNvSpPr/>
          <p:nvPr/>
        </p:nvSpPr>
        <p:spPr bwMode="auto">
          <a:xfrm>
            <a:off x="0" y="938166"/>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algn="l"/>
            <a:r>
              <a:rPr lang="fr-FR" sz="2000" b="1" dirty="0">
                <a:solidFill>
                  <a:srgbClr val="19325C"/>
                </a:solidFill>
                <a:latin typeface="Salesforce Sans" panose="020B0505020202020203" pitchFamily="34" charset="0"/>
              </a:rPr>
              <a:t>REMARQUE : </a:t>
            </a:r>
          </a:p>
          <a:p>
            <a:pPr algn="l"/>
            <a:r>
              <a:rPr lang="fr-FR" sz="2000" dirty="0">
                <a:solidFill>
                  <a:srgbClr val="19325C"/>
                </a:solidFill>
                <a:cs typeface="Arial" pitchFamily="34" charset="0"/>
              </a:rPr>
              <a:t>Chatter est sécurisé et fonctionne en respectant tous les paramètres de sécurité et d'autorisation de votre organisation </a:t>
            </a:r>
            <a:r>
              <a:rPr lang="fr-FR" sz="2000" dirty="0" err="1">
                <a:solidFill>
                  <a:srgbClr val="19325C"/>
                </a:solidFill>
                <a:cs typeface="Arial" pitchFamily="34" charset="0"/>
              </a:rPr>
              <a:t>Salesforce</a:t>
            </a:r>
            <a:r>
              <a:rPr lang="fr-FR" sz="2000" dirty="0">
                <a:solidFill>
                  <a:srgbClr val="19325C"/>
                </a:solidFill>
                <a:cs typeface="Arial" pitchFamily="34" charset="0"/>
              </a:rPr>
              <a:t> !</a:t>
            </a:r>
          </a:p>
        </p:txBody>
      </p:sp>
      <p:grpSp>
        <p:nvGrpSpPr>
          <p:cNvPr id="8" name="Group 7"/>
          <p:cNvGrpSpPr/>
          <p:nvPr/>
        </p:nvGrpSpPr>
        <p:grpSpPr>
          <a:xfrm>
            <a:off x="101546" y="1017709"/>
            <a:ext cx="351485" cy="351484"/>
            <a:chOff x="230188" y="5645150"/>
            <a:chExt cx="446088" cy="446087"/>
          </a:xfrm>
        </p:grpSpPr>
        <p:sp>
          <p:nvSpPr>
            <p:cNvPr id="9"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82661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cstate="print"/>
          <a:stretch>
            <a:fillRect/>
          </a:stretch>
        </p:blipFill>
        <p:spPr>
          <a:xfrm>
            <a:off x="2062772" y="1738385"/>
            <a:ext cx="7849693" cy="4642620"/>
          </a:xfrm>
          <a:prstGeom prst="rect">
            <a:avLst/>
          </a:prstGeom>
        </p:spPr>
      </p:pic>
      <p:sp>
        <p:nvSpPr>
          <p:cNvPr id="2" name="Slide Number Placeholder 1"/>
          <p:cNvSpPr>
            <a:spLocks noGrp="1"/>
          </p:cNvSpPr>
          <p:nvPr>
            <p:ph type="sldNum" sz="quarter" idx="10"/>
          </p:nvPr>
        </p:nvSpPr>
        <p:spPr/>
        <p:txBody>
          <a:bodyPr/>
          <a:lstStyle/>
          <a:p>
            <a:fld id="{19FD02D3-6C23-404C-A7B3-DAB79F5D63D7}" type="slidenum">
              <a:rPr lang="en-US" smtClean="0"/>
              <a:pPr/>
              <a:t>82</a:t>
            </a:fld>
            <a:endParaRPr lang="en-US" smtClean="0"/>
          </a:p>
        </p:txBody>
      </p:sp>
      <p:sp>
        <p:nvSpPr>
          <p:cNvPr id="3" name="Text Placeholder 2"/>
          <p:cNvSpPr>
            <a:spLocks noGrp="1"/>
          </p:cNvSpPr>
          <p:nvPr>
            <p:ph type="body" sz="quarter" idx="11"/>
          </p:nvPr>
        </p:nvSpPr>
        <p:spPr/>
        <p:txBody>
          <a:bodyPr/>
          <a:lstStyle/>
          <a:p>
            <a:r>
              <a:rPr lang="fr-FR" dirty="0"/>
              <a:t>Suivi </a:t>
            </a:r>
            <a:r>
              <a:rPr lang="fr-FR" dirty="0" smtClean="0"/>
              <a:t>d'enregistrements </a:t>
            </a:r>
            <a:r>
              <a:rPr lang="fr-FR" dirty="0"/>
              <a:t>dans Chatter</a:t>
            </a:r>
          </a:p>
        </p:txBody>
      </p:sp>
      <p:grpSp>
        <p:nvGrpSpPr>
          <p:cNvPr id="4" name="Group 3"/>
          <p:cNvGrpSpPr/>
          <p:nvPr/>
        </p:nvGrpSpPr>
        <p:grpSpPr>
          <a:xfrm>
            <a:off x="310435" y="2164087"/>
            <a:ext cx="11805367" cy="3633209"/>
            <a:chOff x="-162016" y="2025103"/>
            <a:chExt cx="12526396" cy="3855114"/>
          </a:xfrm>
        </p:grpSpPr>
        <p:sp>
          <p:nvSpPr>
            <p:cNvPr id="6" name="Rounded Rectangular Callout 58"/>
            <p:cNvSpPr/>
            <p:nvPr/>
          </p:nvSpPr>
          <p:spPr>
            <a:xfrm>
              <a:off x="-162016" y="2025103"/>
              <a:ext cx="2570678" cy="693828"/>
            </a:xfrm>
            <a:prstGeom prst="wedgeRoundRectCallout">
              <a:avLst>
                <a:gd name="adj1" fmla="val 62404"/>
                <a:gd name="adj2" fmla="val -52823"/>
                <a:gd name="adj3" fmla="val 16667"/>
              </a:avLst>
            </a:prstGeom>
            <a:solidFill>
              <a:srgbClr val="19325C"/>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FFFFFF"/>
                  </a:solidFill>
                </a:rPr>
                <a:t>Enregistrement </a:t>
              </a:r>
              <a:r>
                <a:rPr lang="fr-FR" sz="2000" dirty="0" smtClean="0">
                  <a:solidFill>
                    <a:srgbClr val="FFFFFF"/>
                  </a:solidFill>
                </a:rPr>
                <a:t>d'objet</a:t>
              </a:r>
              <a:endParaRPr lang="fr-FR" sz="2000" dirty="0">
                <a:solidFill>
                  <a:srgbClr val="FFFFFF"/>
                </a:solidFill>
              </a:endParaRPr>
            </a:p>
          </p:txBody>
        </p:sp>
        <p:sp>
          <p:nvSpPr>
            <p:cNvPr id="7" name="Rounded Rectangular Callout 60"/>
            <p:cNvSpPr/>
            <p:nvPr/>
          </p:nvSpPr>
          <p:spPr>
            <a:xfrm>
              <a:off x="8669842" y="2718931"/>
              <a:ext cx="2872906" cy="815320"/>
            </a:xfrm>
            <a:prstGeom prst="wedgeRoundRectCallout">
              <a:avLst>
                <a:gd name="adj1" fmla="val -34135"/>
                <a:gd name="adj2" fmla="val 71168"/>
                <a:gd name="adj3" fmla="val 16667"/>
              </a:avLst>
            </a:prstGeom>
            <a:solidFill>
              <a:srgbClr val="19325C"/>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2000" dirty="0">
                  <a:solidFill>
                    <a:srgbClr val="FFFFFF"/>
                  </a:solidFill>
                </a:rPr>
                <a:t>Rédaction </a:t>
              </a:r>
              <a:r>
                <a:rPr lang="fr-FR" sz="2000" dirty="0" smtClean="0">
                  <a:solidFill>
                    <a:srgbClr val="FFFFFF"/>
                  </a:solidFill>
                </a:rPr>
                <a:t>d'une </a:t>
              </a:r>
              <a:r>
                <a:rPr lang="fr-FR" sz="2000" dirty="0">
                  <a:solidFill>
                    <a:srgbClr val="FFFFFF"/>
                  </a:solidFill>
                </a:rPr>
                <a:t>nouvelle publication.</a:t>
              </a:r>
            </a:p>
          </p:txBody>
        </p:sp>
        <p:sp>
          <p:nvSpPr>
            <p:cNvPr id="8" name="Rounded Rectangular Callout 61"/>
            <p:cNvSpPr/>
            <p:nvPr/>
          </p:nvSpPr>
          <p:spPr>
            <a:xfrm>
              <a:off x="9592172" y="4903098"/>
              <a:ext cx="2772208" cy="977119"/>
            </a:xfrm>
            <a:prstGeom prst="wedgeRoundRectCallout">
              <a:avLst>
                <a:gd name="adj1" fmla="val -65297"/>
                <a:gd name="adj2" fmla="val 16895"/>
                <a:gd name="adj3" fmla="val 16667"/>
              </a:avLst>
            </a:prstGeom>
            <a:solidFill>
              <a:srgbClr val="19325C"/>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2000" dirty="0">
                  <a:solidFill>
                    <a:srgbClr val="FFFFFF"/>
                  </a:solidFill>
                </a:rPr>
                <a:t>Commentaires sur des publications existantes.</a:t>
              </a:r>
            </a:p>
          </p:txBody>
        </p:sp>
        <p:sp>
          <p:nvSpPr>
            <p:cNvPr id="9" name="Rounded Rectangular Callout 17"/>
            <p:cNvSpPr/>
            <p:nvPr/>
          </p:nvSpPr>
          <p:spPr>
            <a:xfrm>
              <a:off x="9588600" y="4022189"/>
              <a:ext cx="2775777" cy="722311"/>
            </a:xfrm>
            <a:prstGeom prst="wedgeRoundRectCallout">
              <a:avLst>
                <a:gd name="adj1" fmla="val -59398"/>
                <a:gd name="adj2" fmla="val -16895"/>
                <a:gd name="adj3" fmla="val 16667"/>
              </a:avLst>
            </a:prstGeom>
            <a:solidFill>
              <a:srgbClr val="19325C"/>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2000">
                  <a:solidFill>
                    <a:srgbClr val="FFFFFF"/>
                  </a:solidFill>
                </a:rPr>
                <a:t>Recherche de publications passées.</a:t>
              </a:r>
            </a:p>
          </p:txBody>
        </p:sp>
      </p:grpSp>
      <p:sp>
        <p:nvSpPr>
          <p:cNvPr id="10" name="Rectangle 9"/>
          <p:cNvSpPr/>
          <p:nvPr/>
        </p:nvSpPr>
        <p:spPr bwMode="auto">
          <a:xfrm>
            <a:off x="0" y="938166"/>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cs typeface="Arial" pitchFamily="34" charset="0"/>
              </a:rPr>
              <a:t>REMARQUE : </a:t>
            </a:r>
            <a:r>
              <a:rPr lang="fr-FR" sz="2000" dirty="0">
                <a:solidFill>
                  <a:srgbClr val="19325C"/>
                </a:solidFill>
                <a:latin typeface="Salesforce Sans" panose="020B0505020202020203" pitchFamily="34" charset="0"/>
                <a:cs typeface="Arial" pitchFamily="34" charset="0"/>
              </a:rPr>
              <a:t>les publications Chatter liées à des enregistrements </a:t>
            </a:r>
            <a:r>
              <a:rPr lang="fr-FR" sz="2000" dirty="0" smtClean="0">
                <a:solidFill>
                  <a:srgbClr val="19325C"/>
                </a:solidFill>
                <a:latin typeface="Salesforce Sans" panose="020B0505020202020203" pitchFamily="34" charset="0"/>
                <a:cs typeface="Arial" pitchFamily="34" charset="0"/>
              </a:rPr>
              <a:t>s'affichent </a:t>
            </a:r>
            <a:r>
              <a:rPr lang="fr-FR" sz="2000" dirty="0">
                <a:solidFill>
                  <a:srgbClr val="19325C"/>
                </a:solidFill>
                <a:latin typeface="Salesforce Sans" panose="020B0505020202020203" pitchFamily="34" charset="0"/>
                <a:cs typeface="Arial" pitchFamily="34" charset="0"/>
              </a:rPr>
              <a:t>dans le Fil Chatter </a:t>
            </a:r>
            <a:r>
              <a:rPr lang="fr-FR" sz="2000" dirty="0" smtClean="0">
                <a:solidFill>
                  <a:srgbClr val="19325C"/>
                </a:solidFill>
                <a:latin typeface="Salesforce Sans" panose="020B0505020202020203" pitchFamily="34" charset="0"/>
                <a:cs typeface="Arial" pitchFamily="34" charset="0"/>
              </a:rPr>
              <a:t/>
            </a:r>
            <a:br>
              <a:rPr lang="fr-FR" sz="2000" dirty="0" smtClean="0">
                <a:solidFill>
                  <a:srgbClr val="19325C"/>
                </a:solidFill>
                <a:latin typeface="Salesforce Sans" panose="020B0505020202020203" pitchFamily="34" charset="0"/>
                <a:cs typeface="Arial" pitchFamily="34" charset="0"/>
              </a:rPr>
            </a:br>
            <a:r>
              <a:rPr lang="fr-FR" sz="2000" dirty="0" smtClean="0">
                <a:solidFill>
                  <a:srgbClr val="19325C"/>
                </a:solidFill>
                <a:latin typeface="Salesforce Sans" panose="020B0505020202020203" pitchFamily="34" charset="0"/>
                <a:cs typeface="Arial" pitchFamily="34" charset="0"/>
              </a:rPr>
              <a:t>et </a:t>
            </a:r>
            <a:r>
              <a:rPr lang="fr-FR" sz="2000" dirty="0">
                <a:solidFill>
                  <a:srgbClr val="19325C"/>
                </a:solidFill>
                <a:latin typeface="Salesforce Sans" panose="020B0505020202020203" pitchFamily="34" charset="0"/>
                <a:cs typeface="Arial" pitchFamily="34" charset="0"/>
              </a:rPr>
              <a:t>sont visibles par toutes les personnes bénéficiant </a:t>
            </a:r>
            <a:r>
              <a:rPr lang="fr-FR" sz="2000" dirty="0" smtClean="0">
                <a:solidFill>
                  <a:srgbClr val="19325C"/>
                </a:solidFill>
                <a:latin typeface="Salesforce Sans" panose="020B0505020202020203" pitchFamily="34" charset="0"/>
                <a:cs typeface="Arial" pitchFamily="34" charset="0"/>
              </a:rPr>
              <a:t>d'un </a:t>
            </a:r>
            <a:r>
              <a:rPr lang="fr-FR" sz="2000" dirty="0">
                <a:solidFill>
                  <a:srgbClr val="19325C"/>
                </a:solidFill>
                <a:latin typeface="Salesforce Sans" panose="020B0505020202020203" pitchFamily="34" charset="0"/>
                <a:cs typeface="Arial" pitchFamily="34" charset="0"/>
              </a:rPr>
              <a:t>accès à </a:t>
            </a:r>
            <a:r>
              <a:rPr lang="fr-FR" sz="2000" dirty="0" smtClean="0">
                <a:solidFill>
                  <a:srgbClr val="19325C"/>
                </a:solidFill>
                <a:latin typeface="Salesforce Sans" panose="020B0505020202020203" pitchFamily="34" charset="0"/>
                <a:cs typeface="Arial" pitchFamily="34" charset="0"/>
              </a:rPr>
              <a:t>l'enregistrement d'objet</a:t>
            </a:r>
            <a:r>
              <a:rPr lang="fr-FR" sz="2000" dirty="0">
                <a:solidFill>
                  <a:srgbClr val="19325C"/>
                </a:solidFill>
                <a:latin typeface="Salesforce Sans" panose="020B0505020202020203" pitchFamily="34" charset="0"/>
                <a:cs typeface="Arial" pitchFamily="34" charset="0"/>
              </a:rPr>
              <a:t>. </a:t>
            </a:r>
          </a:p>
        </p:txBody>
      </p:sp>
      <p:grpSp>
        <p:nvGrpSpPr>
          <p:cNvPr id="11" name="Group 10"/>
          <p:cNvGrpSpPr/>
          <p:nvPr/>
        </p:nvGrpSpPr>
        <p:grpSpPr>
          <a:xfrm>
            <a:off x="101546" y="1017709"/>
            <a:ext cx="351485" cy="351484"/>
            <a:chOff x="230188" y="5645150"/>
            <a:chExt cx="446088" cy="446087"/>
          </a:xfrm>
        </p:grpSpPr>
        <p:sp>
          <p:nvSpPr>
            <p:cNvPr id="12"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bwMode="auto">
          <a:xfrm>
            <a:off x="0" y="6050914"/>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dirty="0">
                <a:solidFill>
                  <a:srgbClr val="19325C"/>
                </a:solidFill>
                <a:latin typeface="Salesforce Sans" panose="020B0505020202020203" pitchFamily="34" charset="0"/>
                <a:cs typeface="Arial" pitchFamily="34" charset="0"/>
              </a:rPr>
              <a:t>REMARQUE : </a:t>
            </a:r>
            <a:r>
              <a:rPr lang="fr-FR" sz="2000" dirty="0">
                <a:solidFill>
                  <a:srgbClr val="19325C"/>
                </a:solidFill>
                <a:latin typeface="Salesforce Sans" panose="020B0505020202020203" pitchFamily="34" charset="0"/>
                <a:cs typeface="Arial" pitchFamily="34" charset="0"/>
              </a:rPr>
              <a:t>la fonctionnalité de suivi du fil doit être activée afin que les utilisateurs puissent consulter les mises à jour du Fil Chatter liées aux enregistrements </a:t>
            </a:r>
            <a:r>
              <a:rPr lang="fr-FR" sz="2000" dirty="0" smtClean="0">
                <a:solidFill>
                  <a:srgbClr val="19325C"/>
                </a:solidFill>
                <a:latin typeface="Salesforce Sans" panose="020B0505020202020203" pitchFamily="34" charset="0"/>
                <a:cs typeface="Arial" pitchFamily="34" charset="0"/>
              </a:rPr>
              <a:t>qu'ils </a:t>
            </a:r>
            <a:r>
              <a:rPr lang="fr-FR" sz="2000" dirty="0">
                <a:solidFill>
                  <a:srgbClr val="19325C"/>
                </a:solidFill>
                <a:latin typeface="Salesforce Sans" panose="020B0505020202020203" pitchFamily="34" charset="0"/>
                <a:cs typeface="Arial" pitchFamily="34" charset="0"/>
              </a:rPr>
              <a:t>suivent. </a:t>
            </a:r>
          </a:p>
        </p:txBody>
      </p:sp>
      <p:grpSp>
        <p:nvGrpSpPr>
          <p:cNvPr id="16" name="Group 15"/>
          <p:cNvGrpSpPr/>
          <p:nvPr/>
        </p:nvGrpSpPr>
        <p:grpSpPr>
          <a:xfrm>
            <a:off x="101546" y="6144454"/>
            <a:ext cx="351485" cy="351484"/>
            <a:chOff x="230188" y="5645150"/>
            <a:chExt cx="446088" cy="446087"/>
          </a:xfrm>
        </p:grpSpPr>
        <p:sp>
          <p:nvSpPr>
            <p:cNvPr id="17"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5779" t="-3067" r="-1055" b="65761"/>
          <a:stretch/>
        </p:blipFill>
        <p:spPr>
          <a:xfrm>
            <a:off x="4960689" y="2379107"/>
            <a:ext cx="206114" cy="193546"/>
          </a:xfrm>
          <a:prstGeom prst="flowChartConnector">
            <a:avLst/>
          </a:prstGeom>
          <a:solidFill>
            <a:schemeClr val="bg1">
              <a:lumMod val="85000"/>
            </a:schemeClr>
          </a:solidFill>
        </p:spPr>
      </p:pic>
    </p:spTree>
    <p:extLst>
      <p:ext uri="{BB962C8B-B14F-4D97-AF65-F5344CB8AC3E}">
        <p14:creationId xmlns:p14="http://schemas.microsoft.com/office/powerpoint/2010/main" val="25068464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stretch>
            <a:fillRect/>
          </a:stretch>
        </p:blipFill>
        <p:spPr>
          <a:xfrm>
            <a:off x="4257411" y="1692723"/>
            <a:ext cx="7640629" cy="3474080"/>
          </a:xfrm>
          <a:prstGeom prst="rect">
            <a:avLst/>
          </a:prstGeom>
        </p:spPr>
      </p:pic>
      <p:pic>
        <p:nvPicPr>
          <p:cNvPr id="12" name="Picture 11"/>
          <p:cNvPicPr>
            <a:picLocks noChangeAspect="1"/>
          </p:cNvPicPr>
          <p:nvPr/>
        </p:nvPicPr>
        <p:blipFill>
          <a:blip r:embed="rId4" cstate="print"/>
          <a:stretch>
            <a:fillRect/>
          </a:stretch>
        </p:blipFill>
        <p:spPr>
          <a:xfrm>
            <a:off x="9321553" y="4989246"/>
            <a:ext cx="2576487" cy="1048401"/>
          </a:xfrm>
          <a:prstGeom prst="rect">
            <a:avLst/>
          </a:prstGeom>
        </p:spPr>
      </p:pic>
      <p:sp>
        <p:nvSpPr>
          <p:cNvPr id="2" name="Slide Number Placeholder 1"/>
          <p:cNvSpPr>
            <a:spLocks noGrp="1"/>
          </p:cNvSpPr>
          <p:nvPr>
            <p:ph type="sldNum" sz="quarter" idx="10"/>
          </p:nvPr>
        </p:nvSpPr>
        <p:spPr/>
        <p:txBody>
          <a:bodyPr/>
          <a:lstStyle/>
          <a:p>
            <a:fld id="{19FD02D3-6C23-404C-A7B3-DAB79F5D63D7}" type="slidenum">
              <a:rPr lang="en-US" smtClean="0"/>
              <a:pPr/>
              <a:t>83</a:t>
            </a:fld>
            <a:endParaRPr lang="en-US" smtClean="0"/>
          </a:p>
        </p:txBody>
      </p:sp>
      <p:sp>
        <p:nvSpPr>
          <p:cNvPr id="3" name="Text Placeholder 2"/>
          <p:cNvSpPr>
            <a:spLocks noGrp="1"/>
          </p:cNvSpPr>
          <p:nvPr>
            <p:ph type="body" sz="quarter" idx="11"/>
          </p:nvPr>
        </p:nvSpPr>
        <p:spPr/>
        <p:txBody>
          <a:bodyPr/>
          <a:lstStyle/>
          <a:p>
            <a:r>
              <a:rPr lang="fr-FR"/>
              <a:t>À quoi correspondent les groupes Chatter ?</a:t>
            </a:r>
          </a:p>
        </p:txBody>
      </p:sp>
      <p:sp>
        <p:nvSpPr>
          <p:cNvPr id="4" name="Text Placeholder 3"/>
          <p:cNvSpPr>
            <a:spLocks noGrp="1"/>
          </p:cNvSpPr>
          <p:nvPr>
            <p:ph type="body" sz="quarter" idx="12"/>
          </p:nvPr>
        </p:nvSpPr>
        <p:spPr>
          <a:xfrm>
            <a:off x="112736" y="983982"/>
            <a:ext cx="5282223" cy="5486400"/>
          </a:xfrm>
        </p:spPr>
        <p:txBody>
          <a:bodyPr/>
          <a:lstStyle/>
          <a:p>
            <a:pPr marL="0" indent="0">
              <a:lnSpc>
                <a:spcPct val="100000"/>
              </a:lnSpc>
              <a:buNone/>
            </a:pPr>
            <a:r>
              <a:rPr lang="fr-FR" sz="2000" spc="-20" dirty="0"/>
              <a:t>Les groupes sont une fonctionnalité performante de Chatter que </a:t>
            </a:r>
            <a:r>
              <a:rPr lang="fr-FR" sz="2000" spc="-20" dirty="0" smtClean="0"/>
              <a:t>les </a:t>
            </a:r>
            <a:r>
              <a:rPr lang="pl-PL" sz="2000" spc="-20" dirty="0" smtClean="0"/>
              <a:t/>
            </a:r>
            <a:br>
              <a:rPr lang="pl-PL" sz="2000" spc="-20" dirty="0" smtClean="0"/>
            </a:br>
            <a:r>
              <a:rPr lang="fr-FR" sz="2000" spc="-20" dirty="0" smtClean="0"/>
              <a:t>utilisateurs </a:t>
            </a:r>
            <a:r>
              <a:rPr lang="fr-FR" sz="2000" spc="-20" dirty="0"/>
              <a:t>peuvent créer. </a:t>
            </a:r>
            <a:r>
              <a:rPr lang="pl-PL" sz="2000" spc="-20" dirty="0" smtClean="0"/>
              <a:t/>
            </a:r>
            <a:br>
              <a:rPr lang="pl-PL" sz="2000" spc="-20" dirty="0" smtClean="0"/>
            </a:br>
            <a:r>
              <a:rPr lang="fr-FR" sz="2000" spc="-20" dirty="0" smtClean="0"/>
              <a:t>Les utilisateurs d'un </a:t>
            </a:r>
            <a:r>
              <a:rPr lang="fr-FR" sz="2000" spc="-20" dirty="0"/>
              <a:t>groupe </a:t>
            </a:r>
            <a:r>
              <a:rPr lang="pl-PL" sz="2000" spc="-20" dirty="0" smtClean="0"/>
              <a:t/>
            </a:r>
            <a:br>
              <a:rPr lang="pl-PL" sz="2000" spc="-20" dirty="0" smtClean="0"/>
            </a:br>
            <a:r>
              <a:rPr lang="fr-FR" sz="2000" spc="-20" dirty="0" smtClean="0"/>
              <a:t>Chatter peuvent</a:t>
            </a:r>
            <a:r>
              <a:rPr lang="fr-FR" sz="2000" spc="-20" dirty="0"/>
              <a:t> :</a:t>
            </a:r>
          </a:p>
          <a:p>
            <a:pPr lvl="2" fontAlgn="t">
              <a:lnSpc>
                <a:spcPct val="100000"/>
              </a:lnSpc>
              <a:buFont typeface="Arial" panose="020B0604020202020204" pitchFamily="34" charset="0"/>
              <a:buChar char="•"/>
            </a:pPr>
            <a:r>
              <a:rPr lang="fr-FR" spc="-20" dirty="0"/>
              <a:t>Collaborer dans un groupe </a:t>
            </a:r>
            <a:r>
              <a:rPr lang="pl-PL" spc="-20" dirty="0" smtClean="0"/>
              <a:t/>
            </a:r>
            <a:br>
              <a:rPr lang="pl-PL" spc="-20" dirty="0" smtClean="0"/>
            </a:br>
            <a:r>
              <a:rPr lang="fr-FR" spc="-20" dirty="0" smtClean="0"/>
              <a:t>privé</a:t>
            </a:r>
            <a:r>
              <a:rPr lang="fr-FR" spc="-20" dirty="0"/>
              <a:t>, public ou non </a:t>
            </a:r>
            <a:r>
              <a:rPr lang="pl-PL" spc="-20" dirty="0" smtClean="0"/>
              <a:t/>
            </a:r>
            <a:br>
              <a:rPr lang="pl-PL" spc="-20" dirty="0" smtClean="0"/>
            </a:br>
            <a:r>
              <a:rPr lang="fr-FR" spc="-20" dirty="0" smtClean="0"/>
              <a:t>répertorié</a:t>
            </a:r>
            <a:r>
              <a:rPr lang="fr-FR" spc="-20" dirty="0"/>
              <a:t>.</a:t>
            </a:r>
          </a:p>
          <a:p>
            <a:pPr lvl="2" fontAlgn="t">
              <a:lnSpc>
                <a:spcPct val="100000"/>
              </a:lnSpc>
              <a:buFont typeface="Arial" panose="020B0604020202020204" pitchFamily="34" charset="0"/>
              <a:buChar char="•"/>
            </a:pPr>
            <a:r>
              <a:rPr lang="fr-FR" spc="-20" dirty="0"/>
              <a:t>Utiliser des Annonces pour </a:t>
            </a:r>
            <a:r>
              <a:rPr lang="pl-PL" spc="-20" dirty="0" smtClean="0"/>
              <a:t/>
            </a:r>
            <a:br>
              <a:rPr lang="pl-PL" spc="-20" dirty="0" smtClean="0"/>
            </a:br>
            <a:r>
              <a:rPr lang="fr-FR" spc="-20" dirty="0" smtClean="0"/>
              <a:t>des </a:t>
            </a:r>
            <a:r>
              <a:rPr lang="fr-FR" spc="-20" dirty="0"/>
              <a:t>messages importants.</a:t>
            </a:r>
          </a:p>
          <a:p>
            <a:pPr lvl="2" fontAlgn="t">
              <a:lnSpc>
                <a:spcPct val="100000"/>
              </a:lnSpc>
              <a:buFont typeface="Arial" panose="020B0604020202020204" pitchFamily="34" charset="0"/>
              <a:buChar char="•"/>
            </a:pPr>
            <a:r>
              <a:rPr lang="fr-FR" spc="-20" dirty="0"/>
              <a:t>Publier des mises à jour, des </a:t>
            </a:r>
            <a:r>
              <a:rPr lang="pl-PL" spc="-20" dirty="0" smtClean="0"/>
              <a:t/>
            </a:r>
            <a:br>
              <a:rPr lang="pl-PL" spc="-20" dirty="0" smtClean="0"/>
            </a:br>
            <a:r>
              <a:rPr lang="fr-FR" spc="-20" dirty="0" smtClean="0"/>
              <a:t>fichiers </a:t>
            </a:r>
            <a:r>
              <a:rPr lang="fr-FR" spc="-20" dirty="0"/>
              <a:t>et des liens.</a:t>
            </a:r>
          </a:p>
          <a:p>
            <a:pPr lvl="2" fontAlgn="auto">
              <a:lnSpc>
                <a:spcPct val="100000"/>
              </a:lnSpc>
              <a:buFont typeface="Arial" panose="020B0604020202020204" pitchFamily="34" charset="0"/>
              <a:buChar char="•"/>
            </a:pPr>
            <a:r>
              <a:rPr lang="fr-FR" spc="-20" dirty="0"/>
              <a:t>Inclure des clients dans des </a:t>
            </a:r>
            <a:r>
              <a:rPr lang="pl-PL" spc="-20" dirty="0" smtClean="0"/>
              <a:t/>
            </a:r>
            <a:br>
              <a:rPr lang="pl-PL" spc="-20" dirty="0" smtClean="0"/>
            </a:br>
            <a:r>
              <a:rPr lang="fr-FR" spc="-20" dirty="0" smtClean="0"/>
              <a:t>groupes </a:t>
            </a:r>
            <a:r>
              <a:rPr lang="fr-FR" spc="-20" dirty="0"/>
              <a:t>privés.</a:t>
            </a:r>
          </a:p>
          <a:p>
            <a:pPr lvl="2" fontAlgn="t">
              <a:lnSpc>
                <a:spcPct val="100000"/>
              </a:lnSpc>
              <a:buFont typeface="Arial" panose="020B0604020202020204" pitchFamily="34" charset="0"/>
              <a:buChar char="•"/>
            </a:pPr>
            <a:r>
              <a:rPr lang="fr-FR" spc="-20" dirty="0"/>
              <a:t>Réduire le nombre </a:t>
            </a:r>
            <a:r>
              <a:rPr lang="fr-FR" spc="-20" dirty="0" smtClean="0"/>
              <a:t>d'e-mails </a:t>
            </a:r>
            <a:r>
              <a:rPr lang="pl-PL" spc="-20" dirty="0" smtClean="0"/>
              <a:t/>
            </a:r>
            <a:br>
              <a:rPr lang="pl-PL" spc="-20" dirty="0" smtClean="0"/>
            </a:br>
            <a:r>
              <a:rPr lang="fr-FR" spc="-20" dirty="0" smtClean="0"/>
              <a:t>du </a:t>
            </a:r>
            <a:r>
              <a:rPr lang="fr-FR" spc="-20" dirty="0"/>
              <a:t>groupe.</a:t>
            </a:r>
          </a:p>
          <a:p>
            <a:pPr lvl="2" fontAlgn="t">
              <a:lnSpc>
                <a:spcPct val="100000"/>
              </a:lnSpc>
              <a:buFont typeface="Arial" panose="020B0604020202020204" pitchFamily="34" charset="0"/>
              <a:buChar char="•"/>
            </a:pPr>
            <a:r>
              <a:rPr lang="fr-FR" spc="-20" dirty="0"/>
              <a:t>Réduire les pièces jointes</a:t>
            </a:r>
            <a:r>
              <a:rPr lang="fr-FR" spc="-20" dirty="0" smtClean="0"/>
              <a:t>.</a:t>
            </a:r>
            <a:endParaRPr lang="en-IN" sz="1800" spc="-20" dirty="0"/>
          </a:p>
        </p:txBody>
      </p:sp>
      <p:grpSp>
        <p:nvGrpSpPr>
          <p:cNvPr id="10" name="Group 9"/>
          <p:cNvGrpSpPr/>
          <p:nvPr/>
        </p:nvGrpSpPr>
        <p:grpSpPr>
          <a:xfrm>
            <a:off x="5930384" y="1787467"/>
            <a:ext cx="6261616" cy="5015745"/>
            <a:chOff x="5087305" y="1934250"/>
            <a:chExt cx="7251745" cy="5389919"/>
          </a:xfrm>
        </p:grpSpPr>
        <p:sp>
          <p:nvSpPr>
            <p:cNvPr id="7" name="Rounded Rectangular Callout 18"/>
            <p:cNvSpPr/>
            <p:nvPr/>
          </p:nvSpPr>
          <p:spPr>
            <a:xfrm>
              <a:off x="5087305" y="4839760"/>
              <a:ext cx="2641604" cy="1470928"/>
            </a:xfrm>
            <a:prstGeom prst="wedgeRoundRectCallout">
              <a:avLst>
                <a:gd name="adj1" fmla="val -62746"/>
                <a:gd name="adj2" fmla="val -77634"/>
                <a:gd name="adj3" fmla="val 16667"/>
              </a:avLst>
            </a:prstGeom>
            <a:solidFill>
              <a:srgbClr val="19325C"/>
            </a:solidFill>
            <a:ln w="38100">
              <a:solidFill>
                <a:srgbClr val="19325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2000" dirty="0">
                  <a:solidFill>
                    <a:srgbClr val="FFFFFF"/>
                  </a:solidFill>
                </a:rPr>
                <a:t>Publication de mises à jour, de fichiers, de liens, de sondages, etc. </a:t>
              </a:r>
            </a:p>
          </p:txBody>
        </p:sp>
        <p:sp>
          <p:nvSpPr>
            <p:cNvPr id="8" name="Rounded Rectangular Callout 19"/>
            <p:cNvSpPr/>
            <p:nvPr/>
          </p:nvSpPr>
          <p:spPr bwMode="auto">
            <a:xfrm>
              <a:off x="9958732" y="1934250"/>
              <a:ext cx="2380318" cy="1433874"/>
            </a:xfrm>
            <a:prstGeom prst="wedgeRoundRectCallout">
              <a:avLst>
                <a:gd name="adj1" fmla="val -29685"/>
                <a:gd name="adj2" fmla="val 85355"/>
                <a:gd name="adj3" fmla="val 16667"/>
              </a:avLst>
            </a:prstGeom>
            <a:solidFill>
              <a:srgbClr val="19325C"/>
            </a:solidFill>
            <a:ln w="38100" cap="flat" cmpd="sng" algn="ctr">
              <a:solidFill>
                <a:srgbClr val="19325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fr-FR" sz="2000" dirty="0">
                  <a:solidFill>
                    <a:srgbClr val="FFFFFF"/>
                  </a:solidFill>
                </a:rPr>
                <a:t>Informations </a:t>
              </a:r>
              <a:r>
                <a:rPr lang="pl-PL" sz="2000" dirty="0" smtClean="0">
                  <a:solidFill>
                    <a:srgbClr val="FFFFFF"/>
                  </a:solidFill>
                </a:rPr>
                <a:t/>
              </a:r>
              <a:br>
                <a:rPr lang="pl-PL" sz="2000" dirty="0" smtClean="0">
                  <a:solidFill>
                    <a:srgbClr val="FFFFFF"/>
                  </a:solidFill>
                </a:rPr>
              </a:br>
              <a:r>
                <a:rPr lang="fr-FR" sz="2000" dirty="0" smtClean="0">
                  <a:solidFill>
                    <a:srgbClr val="FFFFFF"/>
                  </a:solidFill>
                </a:rPr>
                <a:t>et </a:t>
              </a:r>
              <a:r>
                <a:rPr lang="fr-FR" sz="2000" dirty="0">
                  <a:solidFill>
                    <a:srgbClr val="FFFFFF"/>
                  </a:solidFill>
                </a:rPr>
                <a:t>description du groupe.</a:t>
              </a:r>
            </a:p>
          </p:txBody>
        </p:sp>
        <p:sp>
          <p:nvSpPr>
            <p:cNvPr id="9" name="Rounded Rectangular Callout 13"/>
            <p:cNvSpPr/>
            <p:nvPr/>
          </p:nvSpPr>
          <p:spPr>
            <a:xfrm>
              <a:off x="5490529" y="3056869"/>
              <a:ext cx="1735204" cy="876597"/>
            </a:xfrm>
            <a:prstGeom prst="wedgeRoundRectCallout">
              <a:avLst>
                <a:gd name="adj1" fmla="val -71985"/>
                <a:gd name="adj2" fmla="val -4491"/>
                <a:gd name="adj3" fmla="val 16667"/>
              </a:avLst>
            </a:prstGeom>
            <a:solidFill>
              <a:srgbClr val="19325C"/>
            </a:solidFill>
            <a:ln w="38100">
              <a:solidFill>
                <a:srgbClr val="19325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2000" dirty="0">
                  <a:solidFill>
                    <a:srgbClr val="FFFFFF"/>
                  </a:solidFill>
                </a:rPr>
                <a:t>Mesure de </a:t>
              </a:r>
              <a:r>
                <a:rPr lang="fr-FR" sz="2000" dirty="0" smtClean="0">
                  <a:solidFill>
                    <a:srgbClr val="FFFFFF"/>
                  </a:solidFill>
                </a:rPr>
                <a:t>l'activité</a:t>
              </a:r>
              <a:r>
                <a:rPr lang="fr-FR" sz="2000" dirty="0">
                  <a:solidFill>
                    <a:srgbClr val="FFFFFF"/>
                  </a:solidFill>
                </a:rPr>
                <a:t>.</a:t>
              </a:r>
            </a:p>
          </p:txBody>
        </p:sp>
        <p:sp>
          <p:nvSpPr>
            <p:cNvPr id="6" name="Rounded Rectangular Callout 17"/>
            <p:cNvSpPr/>
            <p:nvPr/>
          </p:nvSpPr>
          <p:spPr>
            <a:xfrm>
              <a:off x="9542661" y="6327297"/>
              <a:ext cx="2334767" cy="996872"/>
            </a:xfrm>
            <a:prstGeom prst="wedgeRoundRectCallout">
              <a:avLst>
                <a:gd name="adj1" fmla="val 7418"/>
                <a:gd name="adj2" fmla="val -90733"/>
                <a:gd name="adj3" fmla="val 16667"/>
              </a:avLst>
            </a:prstGeom>
            <a:solidFill>
              <a:srgbClr val="19325C"/>
            </a:solidFill>
            <a:ln w="38100">
              <a:solidFill>
                <a:srgbClr val="19325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2000">
                  <a:solidFill>
                    <a:srgbClr val="FFFFFF"/>
                  </a:solidFill>
                </a:rPr>
                <a:t>Ajout et gestion de membres.</a:t>
              </a:r>
            </a:p>
          </p:txBody>
        </p:sp>
      </p:grpSp>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6609" t="-3820" r="8356" b="71465"/>
          <a:stretch/>
        </p:blipFill>
        <p:spPr>
          <a:xfrm>
            <a:off x="4404356" y="4704734"/>
            <a:ext cx="377218" cy="385243"/>
          </a:xfrm>
          <a:prstGeom prst="flowChartConnector">
            <a:avLst/>
          </a:prstGeom>
          <a:solidFill>
            <a:schemeClr val="bg1">
              <a:lumMod val="85000"/>
            </a:schemeClr>
          </a:solidFill>
        </p:spPr>
      </p:pic>
    </p:spTree>
    <p:extLst>
      <p:ext uri="{BB962C8B-B14F-4D97-AF65-F5344CB8AC3E}">
        <p14:creationId xmlns:p14="http://schemas.microsoft.com/office/powerpoint/2010/main" val="195049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84</a:t>
            </a:fld>
            <a:endParaRPr lang="en-US" smtClean="0"/>
          </a:p>
        </p:txBody>
      </p:sp>
      <p:sp>
        <p:nvSpPr>
          <p:cNvPr id="4" name="Text Placeholder 3"/>
          <p:cNvSpPr>
            <a:spLocks noGrp="1"/>
          </p:cNvSpPr>
          <p:nvPr>
            <p:ph type="body" sz="quarter" idx="11"/>
          </p:nvPr>
        </p:nvSpPr>
        <p:spPr>
          <a:xfrm>
            <a:off x="2075688" y="0"/>
            <a:ext cx="8822622" cy="914400"/>
          </a:xfrm>
        </p:spPr>
        <p:txBody>
          <a:bodyPr/>
          <a:lstStyle/>
          <a:p>
            <a:r>
              <a:rPr lang="fr-FR" dirty="0"/>
              <a:t>2-7 : Création de groupes Chatter publics et privés </a:t>
            </a:r>
          </a:p>
        </p:txBody>
      </p:sp>
      <p:sp>
        <p:nvSpPr>
          <p:cNvPr id="5" name="Text Placeholder 4"/>
          <p:cNvSpPr>
            <a:spLocks noGrp="1"/>
          </p:cNvSpPr>
          <p:nvPr>
            <p:ph type="body" sz="quarter" idx="12"/>
          </p:nvPr>
        </p:nvSpPr>
        <p:spPr>
          <a:xfrm>
            <a:off x="898071" y="3332553"/>
            <a:ext cx="9552215" cy="3068247"/>
          </a:xfrm>
        </p:spPr>
        <p:txBody>
          <a:bodyPr/>
          <a:lstStyle/>
          <a:p>
            <a:r>
              <a:rPr lang="fr-FR" dirty="0"/>
              <a:t>Tâches :</a:t>
            </a:r>
          </a:p>
          <a:p>
            <a:pPr marL="457200" lvl="1" indent="-457200">
              <a:buFont typeface="+mj-lt"/>
              <a:buAutoNum type="arabicPeriod"/>
            </a:pPr>
            <a:r>
              <a:rPr lang="fr-FR" dirty="0"/>
              <a:t>Créez des groupes Chatter destinés à Tous les vendeurs (publics) et à Tout le personnel du service client (privés).</a:t>
            </a:r>
          </a:p>
          <a:p>
            <a:pPr marL="457200" lvl="1" indent="-457200">
              <a:buFont typeface="+mj-lt"/>
              <a:buAutoNum type="arabicPeriod"/>
            </a:pPr>
            <a:r>
              <a:rPr lang="fr-FR" dirty="0"/>
              <a:t>Publiez un lien destiné au groupe Tout le personnel du service client pour expliquer comment utiliser les @mentions.</a:t>
            </a:r>
          </a:p>
          <a:p>
            <a:pPr marL="457200" lvl="1" indent="-457200">
              <a:buFont typeface="+mj-lt"/>
              <a:buAutoNum type="arabicPeriod"/>
            </a:pPr>
            <a:r>
              <a:rPr lang="fr-FR" dirty="0"/>
              <a:t>Cliquez sur</a:t>
            </a:r>
            <a:r>
              <a:rPr lang="fr-FR" b="1" dirty="0"/>
              <a:t> #formation </a:t>
            </a:r>
            <a:r>
              <a:rPr lang="fr-FR" dirty="0"/>
              <a:t>dans votre publication Chatter pour consulter </a:t>
            </a:r>
            <a:r>
              <a:rPr lang="fr-FR" dirty="0" smtClean="0"/>
              <a:t>d'autres </a:t>
            </a:r>
            <a:r>
              <a:rPr lang="fr-FR" dirty="0"/>
              <a:t>conversations dans la société concernant les formations. </a:t>
            </a:r>
          </a:p>
          <a:p>
            <a:endParaRPr lang="en-IN" dirty="0"/>
          </a:p>
        </p:txBody>
      </p:sp>
      <p:sp>
        <p:nvSpPr>
          <p:cNvPr id="23"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noProof="0">
                <a:solidFill>
                  <a:srgbClr val="19325C"/>
                </a:solidFill>
              </a:rPr>
              <a:t>10</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9" name="Text Placeholder 3"/>
          <p:cNvSpPr>
            <a:spLocks noGrp="1"/>
          </p:cNvSpPr>
          <p:nvPr>
            <p:ph type="body" sz="quarter" idx="15"/>
          </p:nvPr>
        </p:nvSpPr>
        <p:spPr>
          <a:xfrm>
            <a:off x="1766586" y="932688"/>
            <a:ext cx="10422240" cy="2118923"/>
          </a:xfrm>
        </p:spPr>
        <p:txBody>
          <a:bodyPr tIns="108000" rIns="108000"/>
          <a:lstStyle/>
          <a:p>
            <a:pPr>
              <a:spcBef>
                <a:spcPts val="0"/>
              </a:spcBef>
            </a:pPr>
            <a:r>
              <a:rPr lang="fr-FR" dirty="0" smtClean="0"/>
              <a:t>Objectif</a:t>
            </a:r>
            <a:r>
              <a:rPr lang="fr-FR" dirty="0"/>
              <a:t> : </a:t>
            </a:r>
          </a:p>
          <a:p>
            <a:pPr lvl="1"/>
            <a:r>
              <a:rPr lang="fr-FR" dirty="0"/>
              <a:t>Créez des groupes Chatter pour remplacer les listes </a:t>
            </a:r>
            <a:r>
              <a:rPr lang="fr-FR" dirty="0" smtClean="0"/>
              <a:t>d'e-mail </a:t>
            </a:r>
            <a:r>
              <a:rPr lang="fr-FR" dirty="0"/>
              <a:t>de groupe. Publiez un lien vers une formation et marquez-la à </a:t>
            </a:r>
            <a:r>
              <a:rPr lang="fr-FR" dirty="0" smtClean="0"/>
              <a:t>l'aide d'une </a:t>
            </a:r>
            <a:r>
              <a:rPr lang="fr-FR" dirty="0"/>
              <a:t>balise afin que les utilisateurs puissent aisément rechercher des publications concernant des formations. </a:t>
            </a:r>
          </a:p>
        </p:txBody>
      </p:sp>
      <p:sp>
        <p:nvSpPr>
          <p:cNvPr id="7" name="Text Placeholder 4"/>
          <p:cNvSpPr>
            <a:spLocks noGrp="1"/>
          </p:cNvSpPr>
          <p:nvPr>
            <p:ph type="body" sz="quarter" idx="12"/>
          </p:nvPr>
        </p:nvSpPr>
        <p:spPr>
          <a:xfrm>
            <a:off x="111760" y="81281"/>
            <a:ext cx="2110232" cy="532620"/>
          </a:xfrm>
        </p:spPr>
        <p:txBody>
          <a:bodyPr/>
          <a:lstStyle/>
          <a:p>
            <a:r>
              <a:rPr lang="fr-FR" sz="1800" dirty="0"/>
              <a:t>REJOIGNEZ-MOI</a:t>
            </a:r>
          </a:p>
        </p:txBody>
      </p:sp>
    </p:spTree>
    <p:extLst>
      <p:ext uri="{BB962C8B-B14F-4D97-AF65-F5344CB8AC3E}">
        <p14:creationId xmlns:p14="http://schemas.microsoft.com/office/powerpoint/2010/main" val="38176900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 y="9524"/>
            <a:ext cx="8961119" cy="915385"/>
          </a:xfrm>
        </p:spPr>
        <p:txBody>
          <a:bodyPr/>
          <a:lstStyle/>
          <a:p>
            <a:r>
              <a:rPr lang="fr-FR" dirty="0">
                <a:latin typeface="+mn-lt"/>
              </a:rPr>
              <a:t>Module 2 : Préparation de votre organisation pour vos utilisateurs </a:t>
            </a:r>
          </a:p>
        </p:txBody>
      </p:sp>
      <p:sp>
        <p:nvSpPr>
          <p:cNvPr id="3" name="Text Placeholder 2"/>
          <p:cNvSpPr>
            <a:spLocks noGrp="1"/>
          </p:cNvSpPr>
          <p:nvPr>
            <p:ph type="body" sz="quarter" idx="13"/>
          </p:nvPr>
        </p:nvSpPr>
        <p:spPr>
          <a:xfrm>
            <a:off x="455732" y="1371600"/>
            <a:ext cx="7901884" cy="3666565"/>
          </a:xfrm>
        </p:spPr>
        <p:txBody>
          <a:bodyPr/>
          <a:lstStyle/>
          <a:p>
            <a:pPr marL="342900" lvl="1" indent="-342900">
              <a:spcBef>
                <a:spcPts val="900"/>
              </a:spcBef>
              <a:buFont typeface="Arial" panose="020B0604020202020204" pitchFamily="34" charset="0"/>
              <a:buChar char="•"/>
            </a:pPr>
            <a:r>
              <a:rPr lang="fr-FR" dirty="0"/>
              <a:t>Création du profil </a:t>
            </a:r>
            <a:r>
              <a:rPr lang="fr-FR" dirty="0" smtClean="0"/>
              <a:t>d'entreprise</a:t>
            </a:r>
            <a:endParaRPr lang="fr-FR" dirty="0"/>
          </a:p>
          <a:p>
            <a:pPr marL="342900" lvl="2" indent="-342900">
              <a:spcBef>
                <a:spcPts val="900"/>
              </a:spcBef>
              <a:buFont typeface="Arial" panose="020B0604020202020204" pitchFamily="34" charset="0"/>
              <a:buChar char="•"/>
            </a:pPr>
            <a:r>
              <a:rPr lang="fr-FR" sz="2400" dirty="0"/>
              <a:t>Configuration de </a:t>
            </a:r>
            <a:r>
              <a:rPr lang="fr-FR" sz="2400" dirty="0" smtClean="0"/>
              <a:t>l'interface </a:t>
            </a:r>
            <a:r>
              <a:rPr lang="fr-FR" sz="2400" dirty="0"/>
              <a:t>utilisateur</a:t>
            </a:r>
          </a:p>
          <a:p>
            <a:pPr marL="342900" lvl="2" indent="-342900">
              <a:spcBef>
                <a:spcPts val="900"/>
              </a:spcBef>
              <a:buFont typeface="Arial" panose="020B0604020202020204" pitchFamily="34" charset="0"/>
              <a:buChar char="•"/>
            </a:pPr>
            <a:r>
              <a:rPr lang="fr-FR" sz="2400" dirty="0"/>
              <a:t>Création des activités et des calendriers</a:t>
            </a:r>
          </a:p>
          <a:p>
            <a:pPr marL="342900" lvl="2" indent="-342900">
              <a:spcBef>
                <a:spcPts val="900"/>
              </a:spcBef>
              <a:buFont typeface="Arial" panose="020B0604020202020204" pitchFamily="34" charset="0"/>
              <a:buChar char="•"/>
            </a:pPr>
            <a:r>
              <a:rPr lang="fr-FR" sz="2400" dirty="0"/>
              <a:t>Création des groupes Chatter</a:t>
            </a:r>
          </a:p>
          <a:p>
            <a:pPr marL="342900" lvl="2" indent="-342900">
              <a:spcBef>
                <a:spcPts val="900"/>
              </a:spcBef>
              <a:buFont typeface="Arial" panose="020B0604020202020204" pitchFamily="34" charset="0"/>
              <a:buChar char="•"/>
            </a:pPr>
            <a:r>
              <a:rPr lang="fr-FR" sz="2400" b="1" dirty="0"/>
              <a:t>Accès mobile avec </a:t>
            </a:r>
            <a:r>
              <a:rPr lang="fr-FR" sz="2400" b="1" dirty="0" smtClean="0"/>
              <a:t>l'application </a:t>
            </a:r>
            <a:r>
              <a:rPr lang="fr-FR" sz="2400" b="1" dirty="0"/>
              <a:t>mobile </a:t>
            </a:r>
            <a:r>
              <a:rPr lang="fr-FR" sz="2400" b="1" dirty="0" err="1"/>
              <a:t>Salesforce</a:t>
            </a:r>
            <a:endParaRPr lang="fr-FR" sz="2400" b="1" dirty="0"/>
          </a:p>
          <a:p>
            <a:pPr marL="342900" lvl="2" indent="-342900">
              <a:spcBef>
                <a:spcPts val="900"/>
              </a:spcBef>
              <a:buFont typeface="Arial" panose="020B0604020202020204" pitchFamily="34" charset="0"/>
              <a:buChar char="•"/>
            </a:pPr>
            <a:r>
              <a:rPr lang="fr-FR" sz="2400" dirty="0"/>
              <a:t>Intégration e-mail </a:t>
            </a:r>
            <a:r>
              <a:rPr lang="fr-FR" sz="2400" dirty="0" err="1"/>
              <a:t>Salesforce</a:t>
            </a:r>
            <a:endParaRPr lang="fr-FR" sz="2400" dirty="0"/>
          </a:p>
        </p:txBody>
      </p:sp>
      <p:sp>
        <p:nvSpPr>
          <p:cNvPr id="4" name="Slide Number Placeholder 3"/>
          <p:cNvSpPr>
            <a:spLocks noGrp="1"/>
          </p:cNvSpPr>
          <p:nvPr>
            <p:ph type="sldNum" sz="quarter" idx="14"/>
          </p:nvPr>
        </p:nvSpPr>
        <p:spPr/>
        <p:txBody>
          <a:bodyPr vert="horz" lIns="91440" tIns="45720" rIns="91440" bIns="45720" rtlCol="0" anchor="ctr"/>
          <a:lstStyle/>
          <a:p>
            <a:fld id="{19FD02D3-6C23-404C-A7B3-DAB79F5D63D7}" type="slidenum">
              <a:rPr lang="en-US"/>
              <a:pPr/>
              <a:t>85</a:t>
            </a:fld>
            <a:endParaRPr lang="en-US"/>
          </a:p>
        </p:txBody>
      </p:sp>
    </p:spTree>
    <p:extLst>
      <p:ext uri="{BB962C8B-B14F-4D97-AF65-F5344CB8AC3E}">
        <p14:creationId xmlns:p14="http://schemas.microsoft.com/office/powerpoint/2010/main" val="5763747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74043175"/>
              </p:ext>
            </p:extLst>
          </p:nvPr>
        </p:nvGraphicFramePr>
        <p:xfrm>
          <a:off x="1369730" y="1539222"/>
          <a:ext cx="9968830" cy="4762276"/>
        </p:xfrm>
        <a:graphic>
          <a:graphicData uri="http://schemas.openxmlformats.org/drawingml/2006/table">
            <a:tbl>
              <a:tblPr firstRow="1" bandRow="1">
                <a:tableStyleId>{5C22544A-7EE6-4342-B048-85BDC9FD1C3A}</a:tableStyleId>
              </a:tblPr>
              <a:tblGrid>
                <a:gridCol w="9516756">
                  <a:extLst>
                    <a:ext uri="{9D8B030D-6E8A-4147-A177-3AD203B41FA5}">
                      <a16:colId xmlns:a16="http://schemas.microsoft.com/office/drawing/2014/main" xmlns="" val="20000"/>
                    </a:ext>
                  </a:extLst>
                </a:gridCol>
                <a:gridCol w="452074">
                  <a:extLst>
                    <a:ext uri="{9D8B030D-6E8A-4147-A177-3AD203B41FA5}">
                      <a16:colId xmlns:a16="http://schemas.microsoft.com/office/drawing/2014/main" xmlns="" val="20001"/>
                    </a:ext>
                  </a:extLst>
                </a:gridCol>
              </a:tblGrid>
              <a:tr h="574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Ling</a:t>
                      </a:r>
                      <a:r>
                        <a:rPr lang="fr-FR" sz="1800" b="0" baseline="0" dirty="0">
                          <a:solidFill>
                            <a:srgbClr val="0070C0"/>
                          </a:solidFill>
                          <a:latin typeface="Salesforce Sans" panose="020B0505020202020203" pitchFamily="34" charset="0"/>
                          <a:ea typeface="Segoe UI" pitchFamily="34" charset="0"/>
                          <a:cs typeface="Segoe UI" pitchFamily="34" charset="0"/>
                        </a:rPr>
                        <a:t> Wu</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11 heures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chemeClr val="bg2">
                            <a:lumMod val="50000"/>
                          </a:schemeClr>
                        </a:solidFill>
                        <a:latin typeface="Salesforce Sans" panose="020B0505020202020203" pitchFamily="34" charset="0"/>
                        <a:ea typeface="Segoe UI" pitchFamily="34" charset="0"/>
                        <a:cs typeface="Segoe UI" pitchFamily="34" charset="0"/>
                      </a:endParaRP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1729516">
                <a:tc gridSpan="2">
                  <a:txBody>
                    <a:bodyPr/>
                    <a:lstStyle/>
                    <a:p>
                      <a:r>
                        <a:rPr lang="fr-FR" sz="1800" b="0" spc="-20" baseline="0" dirty="0">
                          <a:solidFill>
                            <a:schemeClr val="tx1"/>
                          </a:solidFill>
                          <a:latin typeface="Salesforce Sans" panose="020B0505020202020203" pitchFamily="34" charset="0"/>
                          <a:ea typeface="Segoe UI" pitchFamily="34" charset="0"/>
                          <a:cs typeface="Segoe UI" pitchFamily="34" charset="0"/>
                        </a:rPr>
                        <a:t>Nos commerciaux adorent utiliser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l'application </a:t>
                      </a:r>
                      <a:r>
                        <a:rPr lang="fr-FR" sz="1800" b="0" spc="-20" baseline="0" dirty="0">
                          <a:solidFill>
                            <a:schemeClr val="tx1"/>
                          </a:solidFill>
                          <a:latin typeface="Salesforce Sans" panose="020B0505020202020203" pitchFamily="34" charset="0"/>
                          <a:ea typeface="Segoe UI" pitchFamily="34" charset="0"/>
                          <a:cs typeface="Segoe UI" pitchFamily="34" charset="0"/>
                        </a:rPr>
                        <a:t>mobile </a:t>
                      </a:r>
                      <a:r>
                        <a:rPr lang="fr-FR" sz="1800" b="0" spc="-20" baseline="0" dirty="0" err="1">
                          <a:solidFill>
                            <a:schemeClr val="tx1"/>
                          </a:solidFill>
                          <a:latin typeface="Salesforce Sans" panose="020B0505020202020203" pitchFamily="34" charset="0"/>
                          <a:ea typeface="Segoe UI" pitchFamily="34" charset="0"/>
                          <a:cs typeface="Segoe UI" pitchFamily="34" charset="0"/>
                        </a:rPr>
                        <a:t>Salesforce</a:t>
                      </a:r>
                      <a:r>
                        <a:rPr lang="fr-FR" sz="1800" b="0" spc="-20" baseline="0" dirty="0">
                          <a:solidFill>
                            <a:schemeClr val="tx1"/>
                          </a:solidFill>
                          <a:latin typeface="Salesforce Sans" panose="020B0505020202020203" pitchFamily="34" charset="0"/>
                          <a:ea typeface="Segoe UI" pitchFamily="34" charset="0"/>
                          <a:cs typeface="Segoe UI" pitchFamily="34" charset="0"/>
                        </a:rPr>
                        <a:t> sur les tablettes de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l'entreprise </a:t>
                      </a:r>
                      <a:r>
                        <a:rPr lang="fr-FR" sz="1800" b="0" spc="-20" baseline="0" dirty="0">
                          <a:solidFill>
                            <a:schemeClr val="tx1"/>
                          </a:solidFill>
                          <a:latin typeface="Salesforce Sans" panose="020B0505020202020203" pitchFamily="34" charset="0"/>
                          <a:ea typeface="Segoe UI" pitchFamily="34" charset="0"/>
                          <a:cs typeface="Segoe UI" pitchFamily="34" charset="0"/>
                        </a:rPr>
                        <a:t>et sur leurs téléphones portables. Nous souhaitons vraiment que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l'équipe </a:t>
                      </a:r>
                      <a:r>
                        <a:rPr lang="fr-FR" sz="1800" b="0" spc="-20" baseline="0" dirty="0">
                          <a:solidFill>
                            <a:schemeClr val="tx1"/>
                          </a:solidFill>
                          <a:latin typeface="Salesforce Sans" panose="020B0505020202020203" pitchFamily="34" charset="0"/>
                          <a:ea typeface="Segoe UI" pitchFamily="34" charset="0"/>
                          <a:cs typeface="Segoe UI" pitchFamily="34" charset="0"/>
                        </a:rPr>
                        <a:t>de recrutement adopte les appareils mobiles afin de pouvoir utiliser leurs données </a:t>
                      </a:r>
                      <a:r>
                        <a:rPr lang="fr-FR" sz="1800" b="0" spc="-20" baseline="0" dirty="0" err="1">
                          <a:solidFill>
                            <a:schemeClr val="tx1"/>
                          </a:solidFill>
                          <a:latin typeface="Salesforce Sans" panose="020B0505020202020203" pitchFamily="34" charset="0"/>
                          <a:ea typeface="Segoe UI" pitchFamily="34" charset="0"/>
                          <a:cs typeface="Segoe UI" pitchFamily="34" charset="0"/>
                        </a:rPr>
                        <a:t>Salesforce</a:t>
                      </a:r>
                      <a:r>
                        <a:rPr lang="fr-FR" sz="1800" b="0" spc="-20" baseline="0" dirty="0">
                          <a:solidFill>
                            <a:schemeClr val="tx1"/>
                          </a:solidFill>
                          <a:latin typeface="Salesforce Sans" panose="020B0505020202020203" pitchFamily="34" charset="0"/>
                          <a:ea typeface="Segoe UI" pitchFamily="34" charset="0"/>
                          <a:cs typeface="Segoe UI" pitchFamily="34" charset="0"/>
                        </a:rPr>
                        <a:t>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lorsqu'ils </a:t>
                      </a:r>
                      <a:r>
                        <a:rPr lang="fr-FR" sz="1800" b="0" spc="-20" baseline="0" dirty="0">
                          <a:solidFill>
                            <a:schemeClr val="tx1"/>
                          </a:solidFill>
                          <a:latin typeface="Salesforce Sans" panose="020B0505020202020203" pitchFamily="34" charset="0"/>
                          <a:ea typeface="Segoe UI" pitchFamily="34" charset="0"/>
                          <a:cs typeface="Segoe UI" pitchFamily="34" charset="0"/>
                        </a:rPr>
                        <a:t>se trouvent dans des salons consacrés à </a:t>
                      </a:r>
                      <a:r>
                        <a:rPr lang="fr-FR" sz="1800" b="0" spc="-20" baseline="0" dirty="0" smtClean="0">
                          <a:solidFill>
                            <a:schemeClr val="tx1"/>
                          </a:solidFill>
                          <a:latin typeface="Salesforce Sans" panose="020B0505020202020203" pitchFamily="34" charset="0"/>
                          <a:ea typeface="Segoe UI" pitchFamily="34" charset="0"/>
                          <a:cs typeface="Segoe UI" pitchFamily="34" charset="0"/>
                        </a:rPr>
                        <a:t>l'emploi</a:t>
                      </a:r>
                      <a:r>
                        <a:rPr lang="fr-FR" sz="1800" b="0" spc="-20" baseline="0" dirty="0">
                          <a:solidFill>
                            <a:schemeClr val="tx1"/>
                          </a:solidFill>
                          <a:latin typeface="Salesforce Sans" panose="020B0505020202020203" pitchFamily="34" charset="0"/>
                          <a:ea typeface="Segoe UI" pitchFamily="34" charset="0"/>
                          <a:cs typeface="Segoe UI" pitchFamily="34" charset="0"/>
                        </a:rPr>
                        <a:t>. Pouvez-vous mettre en place cela ?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09181">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3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091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Marcela Lopez </a:t>
                      </a:r>
                      <a:r>
                        <a:rPr lang="fr-FR" sz="1600" b="0">
                          <a:solidFill>
                            <a:schemeClr val="tx1"/>
                          </a:solidFill>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135226">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err="1">
                          <a:solidFill>
                            <a:srgbClr val="0070C0"/>
                          </a:solidFill>
                          <a:latin typeface="Salesforce Sans" panose="020B0505020202020203" pitchFamily="34" charset="0"/>
                          <a:ea typeface="Segoe UI" pitchFamily="34" charset="0"/>
                          <a:cs typeface="Segoe UI" pitchFamily="34" charset="0"/>
                        </a:rPr>
                        <a:t>Marcela</a:t>
                      </a:r>
                      <a:r>
                        <a:rPr lang="fr-FR" sz="1800" b="0" dirty="0">
                          <a:solidFill>
                            <a:srgbClr val="0070C0"/>
                          </a:solidFill>
                          <a:latin typeface="Salesforce Sans" panose="020B0505020202020203" pitchFamily="34" charset="0"/>
                          <a:ea typeface="Segoe UI" pitchFamily="34" charset="0"/>
                          <a:cs typeface="Segoe UI" pitchFamily="34" charset="0"/>
                        </a:rPr>
                        <a:t> Lopez</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noProof="0" dirty="0">
                          <a:solidFill>
                            <a:schemeClr val="tx1"/>
                          </a:solidFill>
                          <a:latin typeface="Salesforce Sans" panose="020B0505020202020203" pitchFamily="34" charset="0"/>
                          <a:ea typeface="Segoe UI" pitchFamily="34" charset="0"/>
                          <a:cs typeface="Segoe UI" pitchFamily="34" charset="0"/>
                        </a:rPr>
                        <a:t>Cela signifie-t-il que nous pouvons enregistrer de nouveaux candidats et mener des entretiens sans nos </a:t>
                      </a:r>
                      <a:r>
                        <a:rPr lang="fr-FR" sz="1800" b="0" noProof="0" dirty="0" smtClean="0">
                          <a:solidFill>
                            <a:schemeClr val="tx1"/>
                          </a:solidFill>
                          <a:latin typeface="Salesforce Sans" panose="020B0505020202020203" pitchFamily="34" charset="0"/>
                          <a:ea typeface="Segoe UI" pitchFamily="34" charset="0"/>
                          <a:cs typeface="Segoe UI" pitchFamily="34" charset="0"/>
                        </a:rPr>
                        <a:t>portables</a:t>
                      </a:r>
                      <a:r>
                        <a:rPr lang="fr-FR" sz="1800" b="0" noProof="0" dirty="0">
                          <a:solidFill>
                            <a:schemeClr val="tx1"/>
                          </a:solidFill>
                          <a:latin typeface="Salesforce Sans" panose="020B0505020202020203"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31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2227" t="-2802" r="13357" b="68956"/>
          <a:stretch/>
        </p:blipFill>
        <p:spPr>
          <a:xfrm>
            <a:off x="1418784" y="1582294"/>
            <a:ext cx="557974" cy="577784"/>
          </a:xfrm>
          <a:prstGeom prst="ellipse">
            <a:avLst/>
          </a:prstGeom>
          <a:solidFill>
            <a:srgbClr val="C0CCCF"/>
          </a:solidFill>
        </p:spPr>
      </p:pic>
      <p:sp>
        <p:nvSpPr>
          <p:cNvPr id="2" name="Slide Number Placeholder 1"/>
          <p:cNvSpPr>
            <a:spLocks noGrp="1"/>
          </p:cNvSpPr>
          <p:nvPr>
            <p:ph type="sldNum" sz="quarter" idx="10"/>
          </p:nvPr>
        </p:nvSpPr>
        <p:spPr/>
        <p:txBody>
          <a:bodyPr/>
          <a:lstStyle/>
          <a:p>
            <a:fld id="{19FD02D3-6C23-404C-A7B3-DAB79F5D63D7}" type="slidenum">
              <a:rPr lang="en-US" smtClean="0"/>
              <a:pPr/>
              <a:t>86</a:t>
            </a:fld>
            <a:endParaRPr lang="en-US" smtClean="0"/>
          </a:p>
        </p:txBody>
      </p:sp>
      <p:sp>
        <p:nvSpPr>
          <p:cNvPr id="3" name="Text Placeholder 2"/>
          <p:cNvSpPr>
            <a:spLocks noGrp="1"/>
          </p:cNvSpPr>
          <p:nvPr>
            <p:ph type="body" sz="quarter" idx="11"/>
          </p:nvPr>
        </p:nvSpPr>
        <p:spPr/>
        <p:txBody>
          <a:bodyPr/>
          <a:lstStyle/>
          <a:p>
            <a:r>
              <a:rPr lang="fr-FR" dirty="0"/>
              <a:t>Accès mobile avec </a:t>
            </a:r>
            <a:r>
              <a:rPr lang="fr-FR" dirty="0" smtClean="0"/>
              <a:t>l'application </a:t>
            </a:r>
            <a:r>
              <a:rPr lang="fr-FR" dirty="0"/>
              <a:t>mobile </a:t>
            </a:r>
            <a:r>
              <a:rPr lang="fr-FR" dirty="0" err="1"/>
              <a:t>Salesforce</a:t>
            </a:r>
            <a:endParaRPr lang="fr-FR" dirty="0"/>
          </a:p>
        </p:txBody>
      </p:sp>
      <p:pic>
        <p:nvPicPr>
          <p:cNvPr id="5" name="Picture 4"/>
          <p:cNvPicPr>
            <a:picLocks noChangeAspect="1"/>
          </p:cNvPicPr>
          <p:nvPr/>
        </p:nvPicPr>
        <p:blipFill rotWithShape="1">
          <a:blip r:embed="rId3" cstate="print"/>
          <a:srcRect l="1970" t="12280" r="78654" b="85404"/>
          <a:stretch/>
        </p:blipFill>
        <p:spPr>
          <a:xfrm>
            <a:off x="1372878" y="4143294"/>
            <a:ext cx="3280454" cy="277523"/>
          </a:xfrm>
          <a:prstGeom prst="rect">
            <a:avLst/>
          </a:prstGeom>
        </p:spPr>
      </p:pic>
      <p:pic>
        <p:nvPicPr>
          <p:cNvPr id="6" name="Picture 5"/>
          <p:cNvPicPr>
            <a:picLocks noChangeAspect="1"/>
          </p:cNvPicPr>
          <p:nvPr/>
        </p:nvPicPr>
        <p:blipFill rotWithShape="1">
          <a:blip r:embed="rId3" cstate="print"/>
          <a:srcRect l="96090" t="2041" r="2152" b="95552"/>
          <a:stretch/>
        </p:blipFill>
        <p:spPr>
          <a:xfrm>
            <a:off x="10674826" y="1623607"/>
            <a:ext cx="297640" cy="288435"/>
          </a:xfrm>
          <a:prstGeom prst="rect">
            <a:avLst/>
          </a:prstGeom>
        </p:spPr>
      </p:pic>
      <p:pic>
        <p:nvPicPr>
          <p:cNvPr id="7" name="Picture 6"/>
          <p:cNvPicPr>
            <a:picLocks noChangeAspect="1"/>
          </p:cNvPicPr>
          <p:nvPr/>
        </p:nvPicPr>
        <p:blipFill rotWithShape="1">
          <a:blip r:embed="rId3" cstate="print"/>
          <a:srcRect l="95812" t="16466" r="2430" b="81127"/>
          <a:stretch/>
        </p:blipFill>
        <p:spPr>
          <a:xfrm>
            <a:off x="10674826" y="4905695"/>
            <a:ext cx="297640" cy="288435"/>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29482" r="18310" b="67745"/>
          <a:stretch/>
        </p:blipFill>
        <p:spPr>
          <a:xfrm>
            <a:off x="1466056" y="4914631"/>
            <a:ext cx="429885" cy="464388"/>
          </a:xfrm>
          <a:prstGeom prst="flowChartConnector">
            <a:avLst/>
          </a:prstGeom>
          <a:solidFill>
            <a:schemeClr val="bg1">
              <a:lumMod val="85000"/>
            </a:schemeClr>
          </a:solidFill>
        </p:spPr>
      </p:pic>
      <p:grpSp>
        <p:nvGrpSpPr>
          <p:cNvPr id="11" name="Group 10"/>
          <p:cNvGrpSpPr/>
          <p:nvPr/>
        </p:nvGrpSpPr>
        <p:grpSpPr>
          <a:xfrm>
            <a:off x="1682984" y="4163085"/>
            <a:ext cx="3501663" cy="277000"/>
            <a:chOff x="2204192" y="3458997"/>
            <a:chExt cx="3501663" cy="277000"/>
          </a:xfrm>
        </p:grpSpPr>
        <p:sp>
          <p:nvSpPr>
            <p:cNvPr id="13" name="TextBox 12">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4" name="TextBox 13">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5" name="TextBox 14">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8242914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FD02D3-6C23-404C-A7B3-DAB79F5D63D7}" type="slidenum">
              <a:rPr kumimoji="0" lang="en-US" sz="1100" b="0" i="0" u="none" strike="noStrike" kern="1200" cap="none" spc="0" normalizeH="0" baseline="0" noProof="0" smtClean="0">
                <a:ln>
                  <a:noFill/>
                </a:ln>
                <a:solidFill>
                  <a:srgbClr val="19325C"/>
                </a:solidFill>
                <a:effectLst/>
                <a:uLnTx/>
                <a:uFillTx/>
                <a:latin typeface="Salesforce Sans" panose="020B0505020202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100" b="0" i="0" u="none" strike="noStrike" kern="1200" cap="none" spc="0" normalizeH="0" baseline="0" noProof="0" smtClean="0">
              <a:ln>
                <a:noFill/>
              </a:ln>
              <a:solidFill>
                <a:srgbClr val="19325C"/>
              </a:solidFill>
              <a:effectLst/>
              <a:uLnTx/>
              <a:uFillTx/>
              <a:latin typeface="Salesforce Sans" panose="020B0505020202020203" pitchFamily="34" charset="0"/>
              <a:ea typeface="+mn-ea"/>
              <a:cs typeface="+mn-cs"/>
            </a:endParaRPr>
          </a:p>
        </p:txBody>
      </p:sp>
      <p:sp>
        <p:nvSpPr>
          <p:cNvPr id="3" name="Text Placeholder 2"/>
          <p:cNvSpPr>
            <a:spLocks noGrp="1"/>
          </p:cNvSpPr>
          <p:nvPr>
            <p:ph type="body" sz="quarter" idx="11"/>
          </p:nvPr>
        </p:nvSpPr>
        <p:spPr/>
        <p:txBody>
          <a:bodyPr/>
          <a:lstStyle/>
          <a:p>
            <a:r>
              <a:rPr lang="fr-FR"/>
              <a:t>Application mobile Salesforce</a:t>
            </a:r>
          </a:p>
        </p:txBody>
      </p:sp>
      <p:sp>
        <p:nvSpPr>
          <p:cNvPr id="4" name="Text Placeholder 3"/>
          <p:cNvSpPr>
            <a:spLocks noGrp="1"/>
          </p:cNvSpPr>
          <p:nvPr>
            <p:ph type="body" sz="quarter" idx="12"/>
          </p:nvPr>
        </p:nvSpPr>
        <p:spPr>
          <a:xfrm>
            <a:off x="455733" y="1963237"/>
            <a:ext cx="5381878" cy="2151563"/>
          </a:xfrm>
        </p:spPr>
        <p:txBody>
          <a:bodyPr/>
          <a:lstStyle/>
          <a:p>
            <a:r>
              <a:rPr lang="fr-FR" dirty="0" smtClean="0"/>
              <a:t>L'application </a:t>
            </a:r>
            <a:r>
              <a:rPr lang="fr-FR" dirty="0"/>
              <a:t>mobile </a:t>
            </a:r>
            <a:r>
              <a:rPr lang="fr-FR" dirty="0" err="1"/>
              <a:t>Salesforce</a:t>
            </a:r>
            <a:r>
              <a:rPr lang="fr-FR" dirty="0"/>
              <a:t> est accessible sur les appareils suivants :</a:t>
            </a:r>
          </a:p>
          <a:p>
            <a:pPr marL="457200" lvl="1" indent="-457200">
              <a:buFont typeface="+mj-lt"/>
              <a:buAutoNum type="arabicPeriod"/>
            </a:pPr>
            <a:r>
              <a:rPr lang="fr-FR" dirty="0"/>
              <a:t>Smartphones Android, version 4.4 ou ultérieure.</a:t>
            </a:r>
          </a:p>
          <a:p>
            <a:pPr marL="457200" lvl="1" indent="-457200">
              <a:buFont typeface="+mj-lt"/>
              <a:buAutoNum type="arabicPeriod"/>
            </a:pPr>
            <a:r>
              <a:rPr lang="fr-FR" dirty="0"/>
              <a:t>Smartphones et tablettes iOS, version 10 ou ultérieure.</a:t>
            </a:r>
          </a:p>
        </p:txBody>
      </p:sp>
      <p:pic>
        <p:nvPicPr>
          <p:cNvPr id="11" name="Picture 2">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248895" y="5883856"/>
            <a:ext cx="2120970" cy="629172"/>
          </a:xfrm>
          <a:prstGeom prst="rect">
            <a:avLst/>
          </a:prstGeom>
          <a:noFill/>
          <a:effectLst>
            <a:outerShdw blurRad="50800" dist="38100" dir="2700000" algn="tl" rotWithShape="0">
              <a:prstClr val="black">
                <a:alpha val="40000"/>
              </a:prstClr>
            </a:outerShdw>
          </a:effectLst>
        </p:spPr>
      </p:pic>
      <p:pic>
        <p:nvPicPr>
          <p:cNvPr id="12" name="Content Placeholder 6" descr="GooglePlayLogo.png"/>
          <p:cNvPicPr>
            <a:picLocks noChangeAspect="1"/>
          </p:cNvPicPr>
          <p:nvPr/>
        </p:nvPicPr>
        <p:blipFill>
          <a:blip r:embed="rId5" cstate="print"/>
          <a:stretch>
            <a:fillRect/>
          </a:stretch>
        </p:blipFill>
        <p:spPr bwMode="auto">
          <a:xfrm>
            <a:off x="6869588" y="5854981"/>
            <a:ext cx="1879876" cy="65577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3" name="Rounded Rectangle 24"/>
          <p:cNvSpPr/>
          <p:nvPr/>
        </p:nvSpPr>
        <p:spPr>
          <a:xfrm>
            <a:off x="457475" y="4358491"/>
            <a:ext cx="6211212" cy="1754634"/>
          </a:xfrm>
          <a:prstGeom prst="roundRect">
            <a:avLst>
              <a:gd name="adj" fmla="val 7707"/>
            </a:avLst>
          </a:prstGeom>
          <a:solidFill>
            <a:srgbClr val="19325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36000" rIns="0" bIns="3600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cap="none" spc="-20" normalizeH="0" noProof="0" dirty="0" smtClean="0">
                <a:ln>
                  <a:noFill/>
                </a:ln>
                <a:solidFill>
                  <a:srgbClr val="FFFFFF"/>
                </a:solidFill>
                <a:uLnTx/>
                <a:uFillTx/>
                <a:latin typeface="Salesforce Sans" panose="020B0505020202020203" pitchFamily="34" charset="0"/>
                <a:ea typeface="+mn-ea"/>
                <a:cs typeface="Arial" pitchFamily="34" charset="0"/>
              </a:rPr>
              <a:t>L'application </a:t>
            </a:r>
            <a:r>
              <a:rPr kumimoji="0" lang="fr-FR" sz="2400" b="1" i="0" u="none" strike="noStrike" cap="none" spc="-20" normalizeH="0" noProof="0" dirty="0">
                <a:ln>
                  <a:noFill/>
                </a:ln>
                <a:solidFill>
                  <a:srgbClr val="FFFFFF"/>
                </a:solidFill>
                <a:uLnTx/>
                <a:uFillTx/>
                <a:latin typeface="Salesforce Sans" panose="020B0505020202020203" pitchFamily="34" charset="0"/>
                <a:ea typeface="+mn-ea"/>
                <a:cs typeface="Arial" pitchFamily="34" charset="0"/>
              </a:rPr>
              <a:t>mobile </a:t>
            </a:r>
            <a:r>
              <a:rPr kumimoji="0" lang="fr-FR" sz="2400" b="1" i="0" u="none" strike="noStrike" cap="none" spc="-20" normalizeH="0" noProof="0" dirty="0" err="1">
                <a:ln>
                  <a:noFill/>
                </a:ln>
                <a:solidFill>
                  <a:srgbClr val="FFFFFF"/>
                </a:solidFill>
                <a:uLnTx/>
                <a:uFillTx/>
                <a:latin typeface="Salesforce Sans" panose="020B0505020202020203" pitchFamily="34" charset="0"/>
                <a:ea typeface="+mn-ea"/>
                <a:cs typeface="Arial" pitchFamily="34" charset="0"/>
              </a:rPr>
              <a:t>Salesforce</a:t>
            </a:r>
            <a:r>
              <a:rPr kumimoji="0" lang="fr-FR" sz="2400" b="1" i="0" u="none" strike="noStrike" cap="none" spc="-20" normalizeH="0" noProof="0" dirty="0">
                <a:ln>
                  <a:noFill/>
                </a:ln>
                <a:solidFill>
                  <a:srgbClr val="FFFFFF"/>
                </a:solidFill>
                <a:uLnTx/>
                <a:uFillTx/>
                <a:latin typeface="Salesforce Sans" panose="020B0505020202020203" pitchFamily="34" charset="0"/>
                <a:ea typeface="+mn-ea"/>
                <a:cs typeface="Arial" pitchFamily="34" charset="0"/>
              </a:rPr>
              <a:t> est accessible à </a:t>
            </a:r>
            <a:r>
              <a:rPr kumimoji="0" lang="fr-FR" sz="2400" b="1" i="0" u="none" strike="noStrike" cap="none" spc="-20" normalizeH="0" noProof="0" dirty="0" smtClean="0">
                <a:ln>
                  <a:noFill/>
                </a:ln>
                <a:solidFill>
                  <a:srgbClr val="FFFFFF"/>
                </a:solidFill>
                <a:uLnTx/>
                <a:uFillTx/>
                <a:latin typeface="Salesforce Sans" panose="020B0505020202020203" pitchFamily="34" charset="0"/>
                <a:ea typeface="+mn-ea"/>
                <a:cs typeface="Arial" pitchFamily="34" charset="0"/>
              </a:rPr>
              <a:t>l'aide d'un navigateur </a:t>
            </a:r>
            <a:r>
              <a:rPr kumimoji="0" lang="fr-FR" sz="2400" b="1" i="0" u="none" strike="noStrike" cap="none" spc="-20" normalizeH="0" noProof="0" dirty="0">
                <a:ln>
                  <a:noFill/>
                </a:ln>
                <a:solidFill>
                  <a:srgbClr val="FFFFFF"/>
                </a:solidFill>
                <a:uLnTx/>
                <a:uFillTx/>
                <a:latin typeface="Salesforce Sans" panose="020B0505020202020203" pitchFamily="34" charset="0"/>
                <a:ea typeface="+mn-ea"/>
                <a:cs typeface="Arial" pitchFamily="34" charset="0"/>
              </a:rPr>
              <a:t>mobile.  Consultez Aide et formation pour obtenir la liste des navigateurs pris en charge.</a:t>
            </a:r>
          </a:p>
        </p:txBody>
      </p:sp>
      <p:grpSp>
        <p:nvGrpSpPr>
          <p:cNvPr id="14" name="Group 13"/>
          <p:cNvGrpSpPr/>
          <p:nvPr/>
        </p:nvGrpSpPr>
        <p:grpSpPr>
          <a:xfrm>
            <a:off x="117203" y="1051925"/>
            <a:ext cx="402199" cy="324907"/>
            <a:chOff x="520156" y="1439382"/>
            <a:chExt cx="402199" cy="324907"/>
          </a:xfrm>
        </p:grpSpPr>
        <p:sp>
          <p:nvSpPr>
            <p:cNvPr id="15"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alesforce Sans"/>
                <a:ea typeface="+mn-ea"/>
                <a:cs typeface="+mn-cs"/>
              </a:endParaRPr>
            </a:p>
          </p:txBody>
        </p:sp>
        <p:sp>
          <p:nvSpPr>
            <p:cNvPr id="16"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alesforce Sans"/>
                <a:ea typeface="+mn-ea"/>
                <a:cs typeface="+mn-cs"/>
              </a:endParaRPr>
            </a:p>
          </p:txBody>
        </p:sp>
        <p:sp>
          <p:nvSpPr>
            <p:cNvPr id="17"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alesforce Sans"/>
                <a:ea typeface="+mn-ea"/>
                <a:cs typeface="+mn-cs"/>
              </a:endParaRPr>
            </a:p>
          </p:txBody>
        </p:sp>
        <p:sp>
          <p:nvSpPr>
            <p:cNvPr id="18"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alesforce Sans"/>
                <a:ea typeface="+mn-ea"/>
                <a:cs typeface="+mn-cs"/>
              </a:endParaRPr>
            </a:p>
          </p:txBody>
        </p:sp>
        <p:sp>
          <p:nvSpPr>
            <p:cNvPr id="19"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alesforce Sans"/>
                <a:ea typeface="+mn-ea"/>
                <a:cs typeface="+mn-cs"/>
              </a:endParaRPr>
            </a:p>
          </p:txBody>
        </p:sp>
        <p:sp>
          <p:nvSpPr>
            <p:cNvPr id="20"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alesforce Sans"/>
                <a:ea typeface="+mn-ea"/>
                <a:cs typeface="+mn-cs"/>
              </a:endParaRPr>
            </a:p>
          </p:txBody>
        </p:sp>
      </p:grpSp>
      <p:sp>
        <p:nvSpPr>
          <p:cNvPr id="21" name="Rectangle 20"/>
          <p:cNvSpPr/>
          <p:nvPr/>
        </p:nvSpPr>
        <p:spPr bwMode="auto">
          <a:xfrm>
            <a:off x="0" y="914400"/>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1" i="0" u="none" strike="noStrike" cap="none" normalizeH="0" baseline="0" noProof="0" dirty="0">
                <a:ln>
                  <a:noFill/>
                </a:ln>
                <a:solidFill>
                  <a:srgbClr val="19325C"/>
                </a:solidFill>
                <a:uLnTx/>
                <a:uFillTx/>
                <a:latin typeface="Salesforce Sans" panose="020B0505020202020203" pitchFamily="34" charset="0"/>
                <a:ea typeface="+mn-ea"/>
                <a:cs typeface="+mn-cs"/>
              </a:rPr>
              <a:t>REMARQUE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latin typeface="Salesforce Sans"/>
                <a:ea typeface="+mn-ea"/>
                <a:cs typeface="+mn-cs"/>
              </a:rPr>
              <a:t>Permet </a:t>
            </a:r>
            <a:r>
              <a:rPr kumimoji="0" lang="fr-FR" sz="2000" b="0" i="0" u="none" strike="noStrike" cap="none" normalizeH="0" baseline="0" noProof="0" dirty="0" smtClean="0">
                <a:ln>
                  <a:noFill/>
                </a:ln>
                <a:solidFill>
                  <a:srgbClr val="19325C"/>
                </a:solidFill>
                <a:uLnTx/>
                <a:uFillTx/>
                <a:latin typeface="Salesforce Sans"/>
                <a:ea typeface="+mn-ea"/>
                <a:cs typeface="+mn-cs"/>
              </a:rPr>
              <a:t>d'accéder </a:t>
            </a:r>
            <a:r>
              <a:rPr kumimoji="0" lang="fr-FR" sz="2000" b="0" i="0" u="none" strike="noStrike" cap="none" normalizeH="0" baseline="0" noProof="0" dirty="0">
                <a:ln>
                  <a:noFill/>
                </a:ln>
                <a:solidFill>
                  <a:srgbClr val="19325C"/>
                </a:solidFill>
                <a:uLnTx/>
                <a:uFillTx/>
                <a:latin typeface="Salesforce Sans"/>
                <a:ea typeface="+mn-ea"/>
                <a:cs typeface="+mn-cs"/>
              </a:rPr>
              <a:t>à </a:t>
            </a:r>
            <a:r>
              <a:rPr kumimoji="0" lang="fr-FR" sz="2000" b="0" i="0" u="none" strike="noStrike" cap="none" normalizeH="0" baseline="0" noProof="0" dirty="0" err="1">
                <a:ln>
                  <a:noFill/>
                </a:ln>
                <a:solidFill>
                  <a:srgbClr val="19325C"/>
                </a:solidFill>
                <a:uLnTx/>
                <a:uFillTx/>
                <a:latin typeface="Salesforce Sans"/>
                <a:ea typeface="+mn-ea"/>
                <a:cs typeface="+mn-cs"/>
              </a:rPr>
              <a:t>Salesforce</a:t>
            </a:r>
            <a:r>
              <a:rPr kumimoji="0" lang="fr-FR" sz="2000" b="0" i="0" u="none" strike="noStrike" cap="none" normalizeH="0" baseline="0" noProof="0" dirty="0">
                <a:ln>
                  <a:noFill/>
                </a:ln>
                <a:solidFill>
                  <a:srgbClr val="19325C"/>
                </a:solidFill>
                <a:uLnTx/>
                <a:uFillTx/>
                <a:latin typeface="Salesforce Sans"/>
                <a:ea typeface="+mn-ea"/>
                <a:cs typeface="+mn-cs"/>
              </a:rPr>
              <a:t> à partir </a:t>
            </a:r>
            <a:r>
              <a:rPr kumimoji="0" lang="fr-FR" sz="2000" b="0" i="0" u="none" strike="noStrike" cap="none" normalizeH="0" baseline="0" noProof="0" dirty="0" smtClean="0">
                <a:ln>
                  <a:noFill/>
                </a:ln>
                <a:solidFill>
                  <a:srgbClr val="19325C"/>
                </a:solidFill>
                <a:uLnTx/>
                <a:uFillTx/>
                <a:latin typeface="Salesforce Sans"/>
                <a:ea typeface="+mn-ea"/>
                <a:cs typeface="+mn-cs"/>
              </a:rPr>
              <a:t>d'appareils </a:t>
            </a:r>
            <a:r>
              <a:rPr kumimoji="0" lang="fr-FR" sz="2000" b="0" i="0" u="none" strike="noStrike" cap="none" normalizeH="0" baseline="0" noProof="0" dirty="0">
                <a:ln>
                  <a:noFill/>
                </a:ln>
                <a:solidFill>
                  <a:srgbClr val="19325C"/>
                </a:solidFill>
                <a:uLnTx/>
                <a:uFillTx/>
                <a:latin typeface="Salesforce Sans"/>
                <a:ea typeface="+mn-ea"/>
                <a:cs typeface="+mn-cs"/>
              </a:rPr>
              <a:t>mobiles.</a:t>
            </a:r>
          </a:p>
        </p:txBody>
      </p:sp>
      <p:grpSp>
        <p:nvGrpSpPr>
          <p:cNvPr id="22" name="Group 21"/>
          <p:cNvGrpSpPr/>
          <p:nvPr/>
        </p:nvGrpSpPr>
        <p:grpSpPr>
          <a:xfrm>
            <a:off x="101546" y="1022164"/>
            <a:ext cx="351485" cy="351484"/>
            <a:chOff x="230188" y="5645150"/>
            <a:chExt cx="446088" cy="446087"/>
          </a:xfrm>
        </p:grpSpPr>
        <p:sp>
          <p:nvSpPr>
            <p:cNvPr id="23" name="Oval 5"/>
            <p:cNvSpPr>
              <a:spLocks noChangeArrowheads="1"/>
            </p:cNvSpPr>
            <p:nvPr/>
          </p:nvSpPr>
          <p:spPr bwMode="auto">
            <a:xfrm>
              <a:off x="230188" y="5645150"/>
              <a:ext cx="446088" cy="446087"/>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alesforce Sans"/>
                <a:ea typeface="+mn-ea"/>
                <a:cs typeface="+mn-cs"/>
              </a:endParaRPr>
            </a:p>
          </p:txBody>
        </p:sp>
        <p:sp>
          <p:nvSpPr>
            <p:cNvPr id="24" name="Oval 6"/>
            <p:cNvSpPr>
              <a:spLocks noChangeArrowheads="1"/>
            </p:cNvSpPr>
            <p:nvPr/>
          </p:nvSpPr>
          <p:spPr bwMode="auto">
            <a:xfrm>
              <a:off x="403225" y="5707063"/>
              <a:ext cx="92075" cy="92075"/>
            </a:xfrm>
            <a:prstGeom prst="ellipse">
              <a:avLst/>
            </a:pr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alesforce Sans"/>
                <a:ea typeface="+mn-ea"/>
                <a:cs typeface="+mn-cs"/>
              </a:endParaRPr>
            </a:p>
          </p:txBody>
        </p:sp>
        <p:sp>
          <p:nvSpPr>
            <p:cNvPr id="25" name="Freeform 7"/>
            <p:cNvSpPr>
              <a:spLocks/>
            </p:cNvSpPr>
            <p:nvPr/>
          </p:nvSpPr>
          <p:spPr bwMode="auto">
            <a:xfrm>
              <a:off x="384175" y="5845175"/>
              <a:ext cx="157163" cy="169862"/>
            </a:xfrm>
            <a:custGeom>
              <a:avLst/>
              <a:gdLst>
                <a:gd name="T0" fmla="*/ 36 w 41"/>
                <a:gd name="T1" fmla="*/ 44 h 44"/>
                <a:gd name="T2" fmla="*/ 5 w 41"/>
                <a:gd name="T3" fmla="*/ 44 h 44"/>
                <a:gd name="T4" fmla="*/ 5 w 41"/>
                <a:gd name="T5" fmla="*/ 36 h 44"/>
                <a:gd name="T6" fmla="*/ 12 w 41"/>
                <a:gd name="T7" fmla="*/ 36 h 44"/>
                <a:gd name="T8" fmla="*/ 12 w 41"/>
                <a:gd name="T9" fmla="*/ 9 h 44"/>
                <a:gd name="T10" fmla="*/ 5 w 41"/>
                <a:gd name="T11" fmla="*/ 9 h 44"/>
                <a:gd name="T12" fmla="*/ 5 w 41"/>
                <a:gd name="T13" fmla="*/ 0 h 44"/>
                <a:gd name="T14" fmla="*/ 30 w 41"/>
                <a:gd name="T15" fmla="*/ 0 h 44"/>
                <a:gd name="T16" fmla="*/ 32 w 41"/>
                <a:gd name="T17" fmla="*/ 2 h 44"/>
                <a:gd name="T18" fmla="*/ 32 w 41"/>
                <a:gd name="T19" fmla="*/ 36 h 44"/>
                <a:gd name="T20" fmla="*/ 36 w 41"/>
                <a:gd name="T21" fmla="*/ 36 h 44"/>
                <a:gd name="T22" fmla="*/ 36 w 41"/>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4">
                  <a:moveTo>
                    <a:pt x="36" y="44"/>
                  </a:moveTo>
                  <a:cubicBezTo>
                    <a:pt x="5" y="44"/>
                    <a:pt x="5" y="44"/>
                    <a:pt x="5" y="44"/>
                  </a:cubicBezTo>
                  <a:cubicBezTo>
                    <a:pt x="0" y="44"/>
                    <a:pt x="0" y="36"/>
                    <a:pt x="5" y="36"/>
                  </a:cubicBezTo>
                  <a:cubicBezTo>
                    <a:pt x="12" y="36"/>
                    <a:pt x="12" y="36"/>
                    <a:pt x="12" y="36"/>
                  </a:cubicBezTo>
                  <a:cubicBezTo>
                    <a:pt x="12" y="9"/>
                    <a:pt x="12" y="9"/>
                    <a:pt x="12" y="9"/>
                  </a:cubicBezTo>
                  <a:cubicBezTo>
                    <a:pt x="5" y="9"/>
                    <a:pt x="5" y="9"/>
                    <a:pt x="5" y="9"/>
                  </a:cubicBezTo>
                  <a:cubicBezTo>
                    <a:pt x="0" y="9"/>
                    <a:pt x="0" y="0"/>
                    <a:pt x="5" y="0"/>
                  </a:cubicBezTo>
                  <a:cubicBezTo>
                    <a:pt x="30" y="0"/>
                    <a:pt x="30" y="0"/>
                    <a:pt x="30" y="0"/>
                  </a:cubicBezTo>
                  <a:cubicBezTo>
                    <a:pt x="31" y="0"/>
                    <a:pt x="32" y="1"/>
                    <a:pt x="32" y="2"/>
                  </a:cubicBezTo>
                  <a:cubicBezTo>
                    <a:pt x="32" y="36"/>
                    <a:pt x="32" y="36"/>
                    <a:pt x="32" y="36"/>
                  </a:cubicBezTo>
                  <a:cubicBezTo>
                    <a:pt x="36" y="36"/>
                    <a:pt x="36" y="36"/>
                    <a:pt x="36" y="36"/>
                  </a:cubicBezTo>
                  <a:cubicBezTo>
                    <a:pt x="41" y="36"/>
                    <a:pt x="41" y="44"/>
                    <a:pt x="36" y="4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alesforce Sans"/>
                <a:ea typeface="+mn-ea"/>
                <a:cs typeface="+mn-cs"/>
              </a:endParaRPr>
            </a:p>
          </p:txBody>
        </p:sp>
      </p:grpSp>
      <p:pic>
        <p:nvPicPr>
          <p:cNvPr id="27" name="Picture 26"/>
          <p:cNvPicPr>
            <a:picLocks noChangeAspect="1"/>
          </p:cNvPicPr>
          <p:nvPr/>
        </p:nvPicPr>
        <p:blipFill>
          <a:blip r:embed="rId6" cstate="print"/>
          <a:stretch>
            <a:fillRect/>
          </a:stretch>
        </p:blipFill>
        <p:spPr>
          <a:xfrm>
            <a:off x="7285661" y="1854281"/>
            <a:ext cx="3878815" cy="3889913"/>
          </a:xfrm>
          <a:prstGeom prst="rect">
            <a:avLst/>
          </a:prstGeom>
          <a:ln>
            <a:noFill/>
          </a:ln>
          <a:effectLst>
            <a:softEdge rad="112500"/>
          </a:effectLst>
        </p:spPr>
      </p:pic>
      <p:pic>
        <p:nvPicPr>
          <p:cNvPr id="28" name="Picture 27"/>
          <p:cNvPicPr>
            <a:picLocks noChangeAspect="1"/>
          </p:cNvPicPr>
          <p:nvPr/>
        </p:nvPicPr>
        <p:blipFill rotWithShape="1">
          <a:blip r:embed="rId7" cstate="print">
            <a:extLst>
              <a:ext uri="{28A0092B-C50C-407E-A947-70E740481C1C}">
                <a14:useLocalDpi xmlns:a14="http://schemas.microsoft.com/office/drawing/2010/main" val="0"/>
              </a:ext>
            </a:extLst>
          </a:blip>
          <a:srcRect l="5790" t="2970" r="6504" b="2435"/>
          <a:stretch/>
        </p:blipFill>
        <p:spPr>
          <a:xfrm>
            <a:off x="5837611" y="42391"/>
            <a:ext cx="831076" cy="837055"/>
          </a:xfrm>
          <a:prstGeom prst="rect">
            <a:avLst/>
          </a:prstGeom>
        </p:spPr>
      </p:pic>
    </p:spTree>
    <p:extLst>
      <p:ext uri="{BB962C8B-B14F-4D97-AF65-F5344CB8AC3E}">
        <p14:creationId xmlns:p14="http://schemas.microsoft.com/office/powerpoint/2010/main" val="2148664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FD02D3-6C23-404C-A7B3-DAB79F5D63D7}" type="slidenum">
              <a:rPr kumimoji="0" lang="en-US" sz="1100" b="0" i="0" u="none" strike="noStrike" kern="1200" cap="none" spc="0" normalizeH="0" baseline="0" noProof="0" smtClean="0">
                <a:ln>
                  <a:noFill/>
                </a:ln>
                <a:solidFill>
                  <a:srgbClr val="19325C"/>
                </a:solidFill>
                <a:effectLst/>
                <a:uLnTx/>
                <a:uFillTx/>
                <a:latin typeface="Salesforce Sans" panose="020B0505020202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100" b="0" i="0" u="none" strike="noStrike" kern="1200" cap="none" spc="0" normalizeH="0" baseline="0" noProof="0" smtClean="0">
              <a:ln>
                <a:noFill/>
              </a:ln>
              <a:solidFill>
                <a:srgbClr val="19325C"/>
              </a:solidFill>
              <a:effectLst/>
              <a:uLnTx/>
              <a:uFillTx/>
              <a:latin typeface="Salesforce Sans" panose="020B0505020202020203" pitchFamily="34" charset="0"/>
              <a:ea typeface="+mn-ea"/>
              <a:cs typeface="+mn-cs"/>
            </a:endParaRPr>
          </a:p>
        </p:txBody>
      </p:sp>
      <p:sp>
        <p:nvSpPr>
          <p:cNvPr id="3" name="Text Placeholder 2"/>
          <p:cNvSpPr>
            <a:spLocks noGrp="1"/>
          </p:cNvSpPr>
          <p:nvPr>
            <p:ph type="body" sz="quarter" idx="11"/>
          </p:nvPr>
        </p:nvSpPr>
        <p:spPr/>
        <p:txBody>
          <a:bodyPr/>
          <a:lstStyle/>
          <a:p>
            <a:r>
              <a:rPr lang="fr-FR" dirty="0"/>
              <a:t>Administration de </a:t>
            </a:r>
            <a:r>
              <a:rPr lang="fr-FR" dirty="0" smtClean="0"/>
              <a:t>l'application </a:t>
            </a:r>
            <a:r>
              <a:rPr lang="fr-FR" dirty="0"/>
              <a:t>mobile </a:t>
            </a:r>
            <a:r>
              <a:rPr lang="fr-FR" dirty="0" err="1"/>
              <a:t>Salesforce</a:t>
            </a:r>
            <a:endParaRPr lang="fr-FR" dirty="0"/>
          </a:p>
        </p:txBody>
      </p:sp>
      <p:sp>
        <p:nvSpPr>
          <p:cNvPr id="4" name="Text Placeholder 3"/>
          <p:cNvSpPr>
            <a:spLocks noGrp="1"/>
          </p:cNvSpPr>
          <p:nvPr>
            <p:ph type="body" sz="quarter" idx="12"/>
          </p:nvPr>
        </p:nvSpPr>
        <p:spPr>
          <a:xfrm>
            <a:off x="462146" y="1074012"/>
            <a:ext cx="4402462" cy="5029200"/>
          </a:xfrm>
        </p:spPr>
        <p:txBody>
          <a:bodyPr/>
          <a:lstStyle/>
          <a:p>
            <a:pPr lvl="0" fontAlgn="auto">
              <a:lnSpc>
                <a:spcPct val="95000"/>
              </a:lnSpc>
              <a:spcAft>
                <a:spcPts val="0"/>
              </a:spcAft>
              <a:defRPr/>
            </a:pPr>
            <a:r>
              <a:rPr lang="fr-FR" spc="-20" dirty="0" smtClean="0"/>
              <a:t>L'application </a:t>
            </a:r>
            <a:r>
              <a:rPr lang="fr-FR" spc="-20" dirty="0"/>
              <a:t>mobile </a:t>
            </a:r>
            <a:r>
              <a:rPr lang="fr-FR" spc="-20" dirty="0" err="1"/>
              <a:t>Salesforce</a:t>
            </a:r>
            <a:r>
              <a:rPr lang="fr-FR" spc="-20" dirty="0"/>
              <a:t> a été activée pour toutes les organisations et est administrée à partir </a:t>
            </a:r>
            <a:r>
              <a:rPr lang="fr-FR" spc="-20" dirty="0" smtClean="0"/>
              <a:t>d'applications </a:t>
            </a:r>
            <a:r>
              <a:rPr lang="fr-FR" spc="-20" dirty="0"/>
              <a:t>connectées. Ses composants sont installés automatiquement lorsque... </a:t>
            </a:r>
          </a:p>
          <a:p>
            <a:pPr marL="457200" lvl="0" indent="-457200" fontAlgn="auto">
              <a:lnSpc>
                <a:spcPct val="95000"/>
              </a:lnSpc>
              <a:spcAft>
                <a:spcPts val="0"/>
              </a:spcAft>
              <a:buFont typeface="+mj-lt"/>
              <a:buAutoNum type="arabicPeriod"/>
              <a:defRPr/>
            </a:pPr>
            <a:r>
              <a:rPr lang="fr-FR" spc="-20" dirty="0"/>
              <a:t>Un utilisateur télécharge et installe </a:t>
            </a:r>
            <a:r>
              <a:rPr lang="fr-FR" spc="-20" dirty="0" smtClean="0"/>
              <a:t>l'application </a:t>
            </a:r>
            <a:r>
              <a:rPr lang="fr-FR" spc="-20" dirty="0"/>
              <a:t>et…</a:t>
            </a:r>
          </a:p>
          <a:p>
            <a:pPr marL="457200" lvl="0" indent="-457200" fontAlgn="auto">
              <a:lnSpc>
                <a:spcPct val="95000"/>
              </a:lnSpc>
              <a:spcAft>
                <a:spcPts val="0"/>
              </a:spcAft>
              <a:buFont typeface="+mj-lt"/>
              <a:buAutoNum type="arabicPeriod"/>
              <a:defRPr/>
            </a:pPr>
            <a:r>
              <a:rPr lang="fr-FR" dirty="0" smtClean="0"/>
              <a:t>S'authentifie </a:t>
            </a:r>
            <a:r>
              <a:rPr lang="fr-FR" dirty="0"/>
              <a:t>auprès de votre organisation en se connectant à </a:t>
            </a:r>
            <a:r>
              <a:rPr lang="fr-FR" dirty="0" smtClean="0"/>
              <a:t>l'application </a:t>
            </a:r>
            <a:r>
              <a:rPr lang="fr-FR" dirty="0"/>
              <a:t>mobile.</a:t>
            </a:r>
          </a:p>
        </p:txBody>
      </p:sp>
      <p:pic>
        <p:nvPicPr>
          <p:cNvPr id="5" name="Connected Apps"/>
          <p:cNvPicPr>
            <a:picLocks noChangeAspect="1" noChangeArrowheads="1"/>
          </p:cNvPicPr>
          <p:nvPr/>
        </p:nvPicPr>
        <p:blipFill>
          <a:blip r:embed="rId3" cstate="print"/>
          <a:srcRect/>
          <a:stretch>
            <a:fillRect/>
          </a:stretch>
        </p:blipFill>
        <p:spPr bwMode="auto">
          <a:xfrm>
            <a:off x="4997278" y="1450400"/>
            <a:ext cx="6738601" cy="3917792"/>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Rectangle 5"/>
          <p:cNvSpPr/>
          <p:nvPr/>
        </p:nvSpPr>
        <p:spPr bwMode="auto">
          <a:xfrm>
            <a:off x="0" y="6057781"/>
            <a:ext cx="12192000" cy="800219"/>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1" i="0" u="none" strike="noStrike" cap="none" normalizeH="0" baseline="0" noProof="0" dirty="0">
                <a:ln>
                  <a:noFill/>
                </a:ln>
                <a:solidFill>
                  <a:srgbClr val="19325C"/>
                </a:solidFill>
                <a:uLnTx/>
                <a:uFillTx/>
                <a:latin typeface="Salesforce Sans" panose="020B0505020202020203" pitchFamily="34" charset="0"/>
                <a:ea typeface="+mn-ea"/>
                <a:cs typeface="+mn-cs"/>
              </a:rPr>
              <a:t>PARCOURS </a:t>
            </a:r>
            <a:r>
              <a:rPr kumimoji="0" lang="fr-FR" sz="2000" b="1" i="0" u="none" strike="noStrike" cap="none" normalizeH="0" baseline="0" noProof="0" dirty="0" smtClean="0">
                <a:ln>
                  <a:noFill/>
                </a:ln>
                <a:solidFill>
                  <a:srgbClr val="19325C"/>
                </a:solidFill>
                <a:uLnTx/>
                <a:uFillTx/>
                <a:latin typeface="Salesforce Sans" panose="020B0505020202020203" pitchFamily="34" charset="0"/>
                <a:ea typeface="+mn-ea"/>
                <a:cs typeface="+mn-cs"/>
              </a:rPr>
              <a:t>D'ACCÈS</a:t>
            </a:r>
            <a:r>
              <a:rPr kumimoji="0" lang="fr-FR" sz="2000" b="1" i="0" u="none" strike="noStrike" cap="none" normalizeH="0" baseline="0" noProof="0" dirty="0">
                <a:ln>
                  <a:noFill/>
                </a:ln>
                <a:solidFill>
                  <a:srgbClr val="19325C"/>
                </a:solidFill>
                <a:uLnTx/>
                <a:uFillTx/>
                <a:latin typeface="Salesforce Sans" panose="020B05050202020202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normalizeH="0" baseline="0" noProof="0" dirty="0">
                <a:ln>
                  <a:noFill/>
                </a:ln>
                <a:solidFill>
                  <a:srgbClr val="19325C"/>
                </a:solidFill>
                <a:uLnTx/>
                <a:uFillTx/>
                <a:latin typeface="Salesforce Sans" panose="020B0505020202020203" pitchFamily="34" charset="0"/>
                <a:ea typeface="+mn-ea"/>
                <a:cs typeface="+mn-cs"/>
              </a:rPr>
              <a:t>Configuration | Applications | Applications connectées</a:t>
            </a:r>
          </a:p>
        </p:txBody>
      </p:sp>
      <p:sp>
        <p:nvSpPr>
          <p:cNvPr id="7" name="Freeform 202"/>
          <p:cNvSpPr>
            <a:spLocks noEditPoints="1"/>
          </p:cNvSpPr>
          <p:nvPr/>
        </p:nvSpPr>
        <p:spPr bwMode="auto">
          <a:xfrm flipH="1">
            <a:off x="143266" y="614864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tx2"/>
          </a:solidFill>
          <a:ln>
            <a:noFill/>
          </a:ln>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a:ln>
                <a:noFill/>
              </a:ln>
              <a:solidFill>
                <a:srgbClr val="19325C"/>
              </a:solidFill>
              <a:effectLst/>
              <a:uLnTx/>
              <a:uFillTx/>
              <a:latin typeface="Salesforce Sans"/>
              <a:ea typeface="+mn-ea"/>
              <a:cs typeface="+mn-cs"/>
            </a:endParaRPr>
          </a:p>
        </p:txBody>
      </p:sp>
    </p:spTree>
    <p:extLst>
      <p:ext uri="{BB962C8B-B14F-4D97-AF65-F5344CB8AC3E}">
        <p14:creationId xmlns:p14="http://schemas.microsoft.com/office/powerpoint/2010/main" val="2050907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FD02D3-6C23-404C-A7B3-DAB79F5D63D7}" type="slidenum">
              <a:rPr lang="en-US" smtClean="0"/>
              <a:pPr/>
              <a:t>89</a:t>
            </a:fld>
            <a:endParaRPr lang="en-US" smtClean="0"/>
          </a:p>
        </p:txBody>
      </p:sp>
      <p:sp>
        <p:nvSpPr>
          <p:cNvPr id="4" name="Text Placeholder 3"/>
          <p:cNvSpPr>
            <a:spLocks noGrp="1"/>
          </p:cNvSpPr>
          <p:nvPr>
            <p:ph type="body" sz="quarter" idx="11"/>
          </p:nvPr>
        </p:nvSpPr>
        <p:spPr>
          <a:xfrm>
            <a:off x="2121408" y="0"/>
            <a:ext cx="8128229" cy="914400"/>
          </a:xfrm>
        </p:spPr>
        <p:txBody>
          <a:bodyPr/>
          <a:lstStyle/>
          <a:p>
            <a:r>
              <a:rPr lang="fr-FR" dirty="0"/>
              <a:t>2-8 : Préparez-vous à utiliser </a:t>
            </a:r>
            <a:r>
              <a:rPr lang="fr-FR" dirty="0" smtClean="0"/>
              <a:t>l'application </a:t>
            </a:r>
            <a:r>
              <a:rPr lang="fr-FR" dirty="0"/>
              <a:t>mobile </a:t>
            </a:r>
            <a:r>
              <a:rPr lang="fr-FR" dirty="0" err="1"/>
              <a:t>Salesforce</a:t>
            </a:r>
            <a:endParaRPr lang="fr-FR" dirty="0"/>
          </a:p>
        </p:txBody>
      </p:sp>
      <p:sp>
        <p:nvSpPr>
          <p:cNvPr id="5" name="Text Placeholder 4"/>
          <p:cNvSpPr>
            <a:spLocks noGrp="1"/>
          </p:cNvSpPr>
          <p:nvPr>
            <p:ph type="body" sz="quarter" idx="12"/>
          </p:nvPr>
        </p:nvSpPr>
        <p:spPr>
          <a:xfrm>
            <a:off x="455732" y="3521002"/>
            <a:ext cx="7102064" cy="2879798"/>
          </a:xfrm>
        </p:spPr>
        <p:txBody>
          <a:bodyPr/>
          <a:lstStyle/>
          <a:p>
            <a:pPr lvl="0"/>
            <a:r>
              <a:rPr lang="fr-FR" dirty="0"/>
              <a:t>Tâches :</a:t>
            </a:r>
          </a:p>
          <a:p>
            <a:pPr marL="457200" lvl="1" indent="-457200">
              <a:buFont typeface="+mj-lt"/>
              <a:buAutoNum type="arabicPeriod"/>
            </a:pPr>
            <a:r>
              <a:rPr lang="fr-FR" dirty="0"/>
              <a:t>Examinez les composants de </a:t>
            </a:r>
            <a:r>
              <a:rPr lang="fr-FR" dirty="0" smtClean="0"/>
              <a:t>l'application </a:t>
            </a:r>
            <a:r>
              <a:rPr lang="fr-FR" dirty="0"/>
              <a:t>mobile </a:t>
            </a:r>
            <a:r>
              <a:rPr lang="fr-FR" dirty="0" err="1"/>
              <a:t>Salesforce</a:t>
            </a:r>
            <a:r>
              <a:rPr lang="fr-FR" dirty="0"/>
              <a:t>. </a:t>
            </a:r>
          </a:p>
          <a:p>
            <a:pPr marL="457200" lvl="1" indent="-457200">
              <a:buFont typeface="+mj-lt"/>
              <a:buAutoNum type="arabicPeriod"/>
            </a:pPr>
            <a:r>
              <a:rPr lang="fr-FR" dirty="0"/>
              <a:t>Modifiez le code PIN requis pour accéder à </a:t>
            </a:r>
            <a:r>
              <a:rPr lang="fr-FR" dirty="0" smtClean="0"/>
              <a:t>l'application </a:t>
            </a:r>
            <a:r>
              <a:rPr lang="fr-FR" dirty="0"/>
              <a:t>mobile </a:t>
            </a:r>
            <a:r>
              <a:rPr lang="fr-FR" dirty="0" err="1"/>
              <a:t>Salesforce</a:t>
            </a:r>
            <a:r>
              <a:rPr lang="fr-FR" dirty="0"/>
              <a:t> à </a:t>
            </a:r>
            <a:r>
              <a:rPr lang="fr-FR" dirty="0" smtClean="0"/>
              <a:t>l'aide d'un </a:t>
            </a:r>
            <a:r>
              <a:rPr lang="fr-FR" dirty="0"/>
              <a:t>appareil iOS, et répondez à quelques questions sur la base des informations que vous trouverez dans </a:t>
            </a:r>
            <a:r>
              <a:rPr lang="fr-FR" dirty="0" smtClean="0"/>
              <a:t>l'application</a:t>
            </a:r>
            <a:r>
              <a:rPr lang="fr-FR" dirty="0"/>
              <a:t>. </a:t>
            </a:r>
          </a:p>
          <a:p>
            <a:endParaRPr lang="en-IN" dirty="0"/>
          </a:p>
        </p:txBody>
      </p:sp>
      <p:sp>
        <p:nvSpPr>
          <p:cNvPr id="19" name="Rectangle 18"/>
          <p:cNvSpPr/>
          <p:nvPr/>
        </p:nvSpPr>
        <p:spPr>
          <a:xfrm>
            <a:off x="8023405" y="3081337"/>
            <a:ext cx="4168595" cy="3776663"/>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40080" tIns="0" rIns="365760" rtlCol="0" anchor="ctr"/>
          <a:lstStyle/>
          <a:p>
            <a:r>
              <a:rPr lang="fr-FR" sz="2200" b="1" dirty="0">
                <a:solidFill>
                  <a:srgbClr val="FFFFFF"/>
                </a:solidFill>
              </a:rPr>
              <a:t>Devoirs :</a:t>
            </a:r>
          </a:p>
          <a:p>
            <a:r>
              <a:rPr lang="fr-FR" sz="2200" spc="-20" dirty="0" smtClean="0">
                <a:solidFill>
                  <a:srgbClr val="FFFFFF"/>
                </a:solidFill>
              </a:rPr>
              <a:t>Téléchargez</a:t>
            </a:r>
            <a:r>
              <a:rPr lang="pl-PL" sz="2200" spc="-20" dirty="0" smtClean="0">
                <a:solidFill>
                  <a:srgbClr val="FFFFFF"/>
                </a:solidFill>
              </a:rPr>
              <a:t> </a:t>
            </a:r>
            <a:r>
              <a:rPr lang="fr-FR" sz="2200" spc="-20" dirty="0" smtClean="0">
                <a:solidFill>
                  <a:srgbClr val="FFFFFF"/>
                </a:solidFill>
              </a:rPr>
              <a:t>l'application mobile</a:t>
            </a:r>
            <a:r>
              <a:rPr lang="pl-PL" sz="2200" spc="-20" dirty="0" smtClean="0">
                <a:solidFill>
                  <a:srgbClr val="FFFFFF"/>
                </a:solidFill>
              </a:rPr>
              <a:t> </a:t>
            </a:r>
            <a:r>
              <a:rPr lang="fr-FR" sz="2200" spc="-20" dirty="0" err="1" smtClean="0">
                <a:solidFill>
                  <a:srgbClr val="FFFFFF"/>
                </a:solidFill>
              </a:rPr>
              <a:t>Salesforce</a:t>
            </a:r>
            <a:r>
              <a:rPr lang="fr-FR" sz="2200" spc="-20" dirty="0" smtClean="0">
                <a:solidFill>
                  <a:srgbClr val="FFFFFF"/>
                </a:solidFill>
              </a:rPr>
              <a:t> </a:t>
            </a:r>
            <a:r>
              <a:rPr lang="fr-FR" sz="2200" spc="-20" dirty="0">
                <a:solidFill>
                  <a:srgbClr val="FFFFFF"/>
                </a:solidFill>
              </a:rPr>
              <a:t>sur </a:t>
            </a:r>
            <a:r>
              <a:rPr lang="fr-FR" sz="2200" spc="-20" dirty="0" smtClean="0">
                <a:solidFill>
                  <a:srgbClr val="FFFFFF"/>
                </a:solidFill>
              </a:rPr>
              <a:t>votre</a:t>
            </a:r>
            <a:r>
              <a:rPr lang="pl-PL" sz="2200" spc="-20" dirty="0" smtClean="0">
                <a:solidFill>
                  <a:srgbClr val="FFFFFF"/>
                </a:solidFill>
              </a:rPr>
              <a:t> </a:t>
            </a:r>
            <a:r>
              <a:rPr lang="fr-FR" sz="2200" spc="-20" dirty="0" smtClean="0">
                <a:solidFill>
                  <a:srgbClr val="FFFFFF"/>
                </a:solidFill>
              </a:rPr>
              <a:t>appareil</a:t>
            </a:r>
            <a:r>
              <a:rPr lang="pl-PL" sz="2200" spc="-20" dirty="0" smtClean="0">
                <a:solidFill>
                  <a:srgbClr val="FFFFFF"/>
                </a:solidFill>
              </a:rPr>
              <a:t> </a:t>
            </a:r>
            <a:r>
              <a:rPr lang="fr-FR" sz="2200" spc="-20" dirty="0" smtClean="0">
                <a:solidFill>
                  <a:srgbClr val="FFFFFF"/>
                </a:solidFill>
              </a:rPr>
              <a:t>Android </a:t>
            </a:r>
            <a:r>
              <a:rPr lang="fr-FR" sz="2200" spc="-20" dirty="0">
                <a:solidFill>
                  <a:srgbClr val="FFFFFF"/>
                </a:solidFill>
              </a:rPr>
              <a:t>ou iOS, </a:t>
            </a:r>
            <a:r>
              <a:rPr lang="fr-FR" sz="2200" spc="-20" dirty="0" smtClean="0">
                <a:solidFill>
                  <a:srgbClr val="FFFFFF"/>
                </a:solidFill>
              </a:rPr>
              <a:t>et</a:t>
            </a:r>
            <a:r>
              <a:rPr lang="pl-PL" sz="2200" spc="-20" dirty="0" smtClean="0">
                <a:solidFill>
                  <a:srgbClr val="FFFFFF"/>
                </a:solidFill>
              </a:rPr>
              <a:t> </a:t>
            </a:r>
            <a:r>
              <a:rPr lang="fr-FR" sz="2200" spc="-20" dirty="0" smtClean="0">
                <a:solidFill>
                  <a:srgbClr val="FFFFFF"/>
                </a:solidFill>
              </a:rPr>
              <a:t>utilisez </a:t>
            </a:r>
            <a:r>
              <a:rPr lang="fr-FR" sz="2200" spc="-20" dirty="0">
                <a:solidFill>
                  <a:srgbClr val="FFFFFF"/>
                </a:solidFill>
              </a:rPr>
              <a:t>votre identifiant ADX201 </a:t>
            </a:r>
            <a:r>
              <a:rPr lang="fr-FR" sz="2200" spc="-20" dirty="0" smtClean="0">
                <a:solidFill>
                  <a:srgbClr val="FFFFFF"/>
                </a:solidFill>
              </a:rPr>
              <a:t>et</a:t>
            </a:r>
            <a:r>
              <a:rPr lang="pl-PL" sz="2200" spc="-20" dirty="0" smtClean="0">
                <a:solidFill>
                  <a:srgbClr val="FFFFFF"/>
                </a:solidFill>
              </a:rPr>
              <a:t> </a:t>
            </a:r>
            <a:r>
              <a:rPr lang="fr-FR" sz="2200" spc="-20" dirty="0" smtClean="0">
                <a:solidFill>
                  <a:srgbClr val="FFFFFF"/>
                </a:solidFill>
              </a:rPr>
              <a:t>votre </a:t>
            </a:r>
            <a:r>
              <a:rPr lang="fr-FR" sz="2200" spc="-20" dirty="0">
                <a:solidFill>
                  <a:srgbClr val="FFFFFF"/>
                </a:solidFill>
              </a:rPr>
              <a:t>mot de </a:t>
            </a:r>
            <a:r>
              <a:rPr lang="fr-FR" sz="2200" spc="-20" dirty="0" smtClean="0">
                <a:solidFill>
                  <a:srgbClr val="FFFFFF"/>
                </a:solidFill>
              </a:rPr>
              <a:t>passe</a:t>
            </a:r>
            <a:r>
              <a:rPr lang="pl-PL" sz="2200" spc="-20" dirty="0" smtClean="0">
                <a:solidFill>
                  <a:srgbClr val="FFFFFF"/>
                </a:solidFill>
              </a:rPr>
              <a:t> </a:t>
            </a:r>
            <a:r>
              <a:rPr lang="fr-FR" sz="2200" spc="-20" dirty="0" smtClean="0">
                <a:solidFill>
                  <a:srgbClr val="FFFFFF"/>
                </a:solidFill>
              </a:rPr>
              <a:t>pour </a:t>
            </a:r>
            <a:r>
              <a:rPr lang="fr-FR" sz="2200" spc="-20" dirty="0">
                <a:solidFill>
                  <a:srgbClr val="FFFFFF"/>
                </a:solidFill>
              </a:rPr>
              <a:t>vous </a:t>
            </a:r>
            <a:r>
              <a:rPr lang="fr-FR" sz="2200" spc="-20" dirty="0" smtClean="0">
                <a:solidFill>
                  <a:srgbClr val="FFFFFF"/>
                </a:solidFill>
              </a:rPr>
              <a:t>connecter.</a:t>
            </a:r>
            <a:r>
              <a:rPr lang="pl-PL" sz="2200" spc="-20" dirty="0" smtClean="0">
                <a:solidFill>
                  <a:srgbClr val="FFFFFF"/>
                </a:solidFill>
              </a:rPr>
              <a:t> </a:t>
            </a:r>
            <a:r>
              <a:rPr lang="fr-FR" sz="2200" spc="-20" dirty="0" smtClean="0">
                <a:solidFill>
                  <a:srgbClr val="FFFFFF"/>
                </a:solidFill>
              </a:rPr>
              <a:t>Préparez-vous</a:t>
            </a:r>
            <a:r>
              <a:rPr lang="pl-PL" sz="2200" spc="-20" dirty="0" smtClean="0">
                <a:solidFill>
                  <a:srgbClr val="FFFFFF"/>
                </a:solidFill>
              </a:rPr>
              <a:t> </a:t>
            </a:r>
            <a:r>
              <a:rPr lang="fr-FR" sz="2200" spc="-20" dirty="0" smtClean="0">
                <a:solidFill>
                  <a:srgbClr val="FFFFFF"/>
                </a:solidFill>
              </a:rPr>
              <a:t>à </a:t>
            </a:r>
            <a:r>
              <a:rPr lang="fr-FR" sz="2200" spc="-20" dirty="0">
                <a:solidFill>
                  <a:srgbClr val="FFFFFF"/>
                </a:solidFill>
              </a:rPr>
              <a:t>parler </a:t>
            </a:r>
            <a:r>
              <a:rPr lang="fr-FR" sz="2200" spc="-20" dirty="0" smtClean="0">
                <a:solidFill>
                  <a:srgbClr val="FFFFFF"/>
                </a:solidFill>
              </a:rPr>
              <a:t>de</a:t>
            </a:r>
            <a:r>
              <a:rPr lang="pl-PL" sz="2200" spc="-20" dirty="0" smtClean="0">
                <a:solidFill>
                  <a:srgbClr val="FFFFFF"/>
                </a:solidFill>
              </a:rPr>
              <a:t> </a:t>
            </a:r>
            <a:r>
              <a:rPr lang="fr-FR" sz="2200" spc="-20" dirty="0" smtClean="0">
                <a:solidFill>
                  <a:srgbClr val="FFFFFF"/>
                </a:solidFill>
              </a:rPr>
              <a:t>votre expérience</a:t>
            </a:r>
            <a:r>
              <a:rPr lang="pl-PL" sz="2200" spc="-20" dirty="0" smtClean="0">
                <a:solidFill>
                  <a:srgbClr val="FFFFFF"/>
                </a:solidFill>
              </a:rPr>
              <a:t> </a:t>
            </a:r>
            <a:r>
              <a:rPr lang="fr-FR" sz="2200" spc="-20" dirty="0" smtClean="0">
                <a:solidFill>
                  <a:srgbClr val="FFFFFF"/>
                </a:solidFill>
              </a:rPr>
              <a:t>demain </a:t>
            </a:r>
            <a:r>
              <a:rPr lang="fr-FR" sz="2200" spc="-20" dirty="0">
                <a:solidFill>
                  <a:srgbClr val="FFFFFF"/>
                </a:solidFill>
              </a:rPr>
              <a:t>en classe !</a:t>
            </a:r>
          </a:p>
        </p:txBody>
      </p:sp>
      <p:grpSp>
        <p:nvGrpSpPr>
          <p:cNvPr id="20" name="Group 19"/>
          <p:cNvGrpSpPr/>
          <p:nvPr/>
        </p:nvGrpSpPr>
        <p:grpSpPr>
          <a:xfrm>
            <a:off x="7566204" y="4512468"/>
            <a:ext cx="914400" cy="914400"/>
            <a:chOff x="7988967" y="3262963"/>
            <a:chExt cx="914400" cy="914400"/>
          </a:xfrm>
        </p:grpSpPr>
        <p:sp>
          <p:nvSpPr>
            <p:cNvPr id="21" name="Oval 20"/>
            <p:cNvSpPr/>
            <p:nvPr/>
          </p:nvSpPr>
          <p:spPr bwMode="auto">
            <a:xfrm>
              <a:off x="7988967" y="3262963"/>
              <a:ext cx="914400" cy="914400"/>
            </a:xfrm>
            <a:prstGeom prst="ellipse">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solidFill>
                  <a:srgbClr val="262626"/>
                </a:solidFill>
                <a:latin typeface="Times New Roman" pitchFamily="18" charset="0"/>
              </a:endParaRPr>
            </a:p>
          </p:txBody>
        </p:sp>
        <p:sp>
          <p:nvSpPr>
            <p:cNvPr id="22" name="Freeform 215"/>
            <p:cNvSpPr>
              <a:spLocks noChangeArrowheads="1"/>
            </p:cNvSpPr>
            <p:nvPr/>
          </p:nvSpPr>
          <p:spPr bwMode="auto">
            <a:xfrm>
              <a:off x="8216032" y="3414814"/>
              <a:ext cx="456330" cy="619019"/>
            </a:xfrm>
            <a:custGeom>
              <a:avLst/>
              <a:gdLst>
                <a:gd name="T0" fmla="*/ 62115522 w 534"/>
                <a:gd name="T1" fmla="*/ 50943342 h 727"/>
                <a:gd name="T2" fmla="*/ 61299801 w 534"/>
                <a:gd name="T3" fmla="*/ 75368377 h 727"/>
                <a:gd name="T4" fmla="*/ 60600660 w 534"/>
                <a:gd name="T5" fmla="*/ 78275795 h 727"/>
                <a:gd name="T6" fmla="*/ 57803753 w 534"/>
                <a:gd name="T7" fmla="*/ 81532716 h 727"/>
                <a:gd name="T8" fmla="*/ 53841384 w 534"/>
                <a:gd name="T9" fmla="*/ 83277167 h 727"/>
                <a:gd name="T10" fmla="*/ 42536837 w 534"/>
                <a:gd name="T11" fmla="*/ 84323973 h 727"/>
                <a:gd name="T12" fmla="*/ 30999471 w 534"/>
                <a:gd name="T13" fmla="*/ 84440474 h 727"/>
                <a:gd name="T14" fmla="*/ 13984873 w 534"/>
                <a:gd name="T15" fmla="*/ 83975151 h 727"/>
                <a:gd name="T16" fmla="*/ 6875856 w 534"/>
                <a:gd name="T17" fmla="*/ 82928345 h 727"/>
                <a:gd name="T18" fmla="*/ 3263228 w 534"/>
                <a:gd name="T19" fmla="*/ 80718571 h 727"/>
                <a:gd name="T20" fmla="*/ 1165463 w 534"/>
                <a:gd name="T21" fmla="*/ 76880166 h 727"/>
                <a:gd name="T22" fmla="*/ 466322 w 534"/>
                <a:gd name="T23" fmla="*/ 66761262 h 727"/>
                <a:gd name="T24" fmla="*/ 0 w 534"/>
                <a:gd name="T25" fmla="*/ 40126454 h 727"/>
                <a:gd name="T26" fmla="*/ 349741 w 534"/>
                <a:gd name="T27" fmla="*/ 24541195 h 727"/>
                <a:gd name="T28" fmla="*/ 1048883 w 534"/>
                <a:gd name="T29" fmla="*/ 9420919 h 727"/>
                <a:gd name="T30" fmla="*/ 2330926 w 534"/>
                <a:gd name="T31" fmla="*/ 5350194 h 727"/>
                <a:gd name="T32" fmla="*/ 5477232 w 534"/>
                <a:gd name="T33" fmla="*/ 2442435 h 727"/>
                <a:gd name="T34" fmla="*/ 8390719 w 534"/>
                <a:gd name="T35" fmla="*/ 1395629 h 727"/>
                <a:gd name="T36" fmla="*/ 25405659 w 534"/>
                <a:gd name="T37" fmla="*/ 0 h 727"/>
                <a:gd name="T38" fmla="*/ 36709864 w 534"/>
                <a:gd name="T39" fmla="*/ 0 h 727"/>
                <a:gd name="T40" fmla="*/ 53841384 w 534"/>
                <a:gd name="T41" fmla="*/ 1395629 h 727"/>
                <a:gd name="T42" fmla="*/ 56638290 w 534"/>
                <a:gd name="T43" fmla="*/ 2442435 h 727"/>
                <a:gd name="T44" fmla="*/ 59901177 w 534"/>
                <a:gd name="T45" fmla="*/ 5350194 h 727"/>
                <a:gd name="T46" fmla="*/ 61299801 w 534"/>
                <a:gd name="T47" fmla="*/ 9420919 h 727"/>
                <a:gd name="T48" fmla="*/ 61998942 w 534"/>
                <a:gd name="T49" fmla="*/ 25820663 h 727"/>
                <a:gd name="T50" fmla="*/ 51277297 w 534"/>
                <a:gd name="T51" fmla="*/ 36986374 h 727"/>
                <a:gd name="T52" fmla="*/ 51160717 w 534"/>
                <a:gd name="T53" fmla="*/ 25704162 h 727"/>
                <a:gd name="T54" fmla="*/ 50228415 w 534"/>
                <a:gd name="T55" fmla="*/ 13142823 h 727"/>
                <a:gd name="T56" fmla="*/ 49529274 w 534"/>
                <a:gd name="T57" fmla="*/ 11979856 h 727"/>
                <a:gd name="T58" fmla="*/ 44634602 w 534"/>
                <a:gd name="T59" fmla="*/ 11281871 h 727"/>
                <a:gd name="T60" fmla="*/ 30999471 w 534"/>
                <a:gd name="T61" fmla="*/ 10816889 h 727"/>
                <a:gd name="T62" fmla="*/ 22142430 w 534"/>
                <a:gd name="T63" fmla="*/ 11165711 h 727"/>
                <a:gd name="T64" fmla="*/ 13052571 w 534"/>
                <a:gd name="T65" fmla="*/ 11863355 h 727"/>
                <a:gd name="T66" fmla="*/ 12003688 w 534"/>
                <a:gd name="T67" fmla="*/ 12677841 h 727"/>
                <a:gd name="T68" fmla="*/ 11187625 w 534"/>
                <a:gd name="T69" fmla="*/ 25006518 h 727"/>
                <a:gd name="T70" fmla="*/ 10954806 w 534"/>
                <a:gd name="T71" fmla="*/ 36637212 h 727"/>
                <a:gd name="T72" fmla="*/ 11770527 w 534"/>
                <a:gd name="T73" fmla="*/ 60829585 h 727"/>
                <a:gd name="T74" fmla="*/ 12120269 w 534"/>
                <a:gd name="T75" fmla="*/ 61643730 h 727"/>
                <a:gd name="T76" fmla="*/ 49296113 w 534"/>
                <a:gd name="T77" fmla="*/ 61992552 h 727"/>
                <a:gd name="T78" fmla="*/ 50111834 w 534"/>
                <a:gd name="T79" fmla="*/ 61643730 h 727"/>
                <a:gd name="T80" fmla="*/ 50461576 w 534"/>
                <a:gd name="T81" fmla="*/ 60829585 h 727"/>
                <a:gd name="T82" fmla="*/ 51277297 w 534"/>
                <a:gd name="T83" fmla="*/ 36986374 h 727"/>
                <a:gd name="T84" fmla="*/ 45333743 w 534"/>
                <a:gd name="T85" fmla="*/ 25355340 h 727"/>
                <a:gd name="T86" fmla="*/ 17014940 w 534"/>
                <a:gd name="T87" fmla="*/ 31054356 h 727"/>
                <a:gd name="T88" fmla="*/ 17014940 w 534"/>
                <a:gd name="T89" fmla="*/ 36637212 h 727"/>
                <a:gd name="T90" fmla="*/ 30999471 w 534"/>
                <a:gd name="T91" fmla="*/ 42336568 h 727"/>
                <a:gd name="T92" fmla="*/ 17014940 w 534"/>
                <a:gd name="T93" fmla="*/ 42336568 h 727"/>
                <a:gd name="T94" fmla="*/ 37176186 w 534"/>
                <a:gd name="T95" fmla="*/ 72111456 h 727"/>
                <a:gd name="T96" fmla="*/ 35544401 w 534"/>
                <a:gd name="T97" fmla="*/ 68854876 h 727"/>
                <a:gd name="T98" fmla="*/ 32398095 w 534"/>
                <a:gd name="T99" fmla="*/ 67110425 h 727"/>
                <a:gd name="T100" fmla="*/ 29834008 w 534"/>
                <a:gd name="T101" fmla="*/ 67110425 h 727"/>
                <a:gd name="T102" fmla="*/ 26803941 w 534"/>
                <a:gd name="T103" fmla="*/ 68854876 h 727"/>
                <a:gd name="T104" fmla="*/ 25055917 w 534"/>
                <a:gd name="T105" fmla="*/ 72111456 h 727"/>
                <a:gd name="T106" fmla="*/ 25055917 w 534"/>
                <a:gd name="T107" fmla="*/ 74554232 h 727"/>
                <a:gd name="T108" fmla="*/ 26803941 w 534"/>
                <a:gd name="T109" fmla="*/ 77810812 h 727"/>
                <a:gd name="T110" fmla="*/ 29834008 w 534"/>
                <a:gd name="T111" fmla="*/ 79555263 h 727"/>
                <a:gd name="T112" fmla="*/ 32398095 w 534"/>
                <a:gd name="T113" fmla="*/ 79555263 h 727"/>
                <a:gd name="T114" fmla="*/ 35544401 w 534"/>
                <a:gd name="T115" fmla="*/ 77810812 h 727"/>
                <a:gd name="T116" fmla="*/ 37176186 w 534"/>
                <a:gd name="T117" fmla="*/ 74554232 h 7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34" h="727">
                  <a:moveTo>
                    <a:pt x="533" y="365"/>
                  </a:moveTo>
                  <a:lnTo>
                    <a:pt x="533" y="365"/>
                  </a:lnTo>
                  <a:lnTo>
                    <a:pt x="533" y="438"/>
                  </a:lnTo>
                  <a:lnTo>
                    <a:pt x="532" y="508"/>
                  </a:lnTo>
                  <a:lnTo>
                    <a:pt x="529" y="579"/>
                  </a:lnTo>
                  <a:lnTo>
                    <a:pt x="526" y="648"/>
                  </a:lnTo>
                  <a:lnTo>
                    <a:pt x="523" y="661"/>
                  </a:lnTo>
                  <a:lnTo>
                    <a:pt x="520" y="673"/>
                  </a:lnTo>
                  <a:lnTo>
                    <a:pt x="514" y="684"/>
                  </a:lnTo>
                  <a:lnTo>
                    <a:pt x="505" y="694"/>
                  </a:lnTo>
                  <a:lnTo>
                    <a:pt x="496" y="701"/>
                  </a:lnTo>
                  <a:lnTo>
                    <a:pt x="486" y="709"/>
                  </a:lnTo>
                  <a:lnTo>
                    <a:pt x="474" y="713"/>
                  </a:lnTo>
                  <a:lnTo>
                    <a:pt x="462" y="716"/>
                  </a:lnTo>
                  <a:lnTo>
                    <a:pt x="414" y="722"/>
                  </a:lnTo>
                  <a:lnTo>
                    <a:pt x="365" y="725"/>
                  </a:lnTo>
                  <a:lnTo>
                    <a:pt x="315" y="726"/>
                  </a:lnTo>
                  <a:lnTo>
                    <a:pt x="266" y="726"/>
                  </a:lnTo>
                  <a:lnTo>
                    <a:pt x="218" y="726"/>
                  </a:lnTo>
                  <a:lnTo>
                    <a:pt x="169" y="725"/>
                  </a:lnTo>
                  <a:lnTo>
                    <a:pt x="120" y="722"/>
                  </a:lnTo>
                  <a:lnTo>
                    <a:pt x="72" y="716"/>
                  </a:lnTo>
                  <a:lnTo>
                    <a:pt x="59" y="713"/>
                  </a:lnTo>
                  <a:lnTo>
                    <a:pt x="47" y="709"/>
                  </a:lnTo>
                  <a:lnTo>
                    <a:pt x="37" y="701"/>
                  </a:lnTo>
                  <a:lnTo>
                    <a:pt x="28" y="694"/>
                  </a:lnTo>
                  <a:lnTo>
                    <a:pt x="20" y="684"/>
                  </a:lnTo>
                  <a:lnTo>
                    <a:pt x="14" y="673"/>
                  </a:lnTo>
                  <a:lnTo>
                    <a:pt x="10" y="661"/>
                  </a:lnTo>
                  <a:lnTo>
                    <a:pt x="9" y="648"/>
                  </a:lnTo>
                  <a:lnTo>
                    <a:pt x="4" y="574"/>
                  </a:lnTo>
                  <a:lnTo>
                    <a:pt x="1" y="499"/>
                  </a:lnTo>
                  <a:lnTo>
                    <a:pt x="0" y="423"/>
                  </a:lnTo>
                  <a:lnTo>
                    <a:pt x="0" y="345"/>
                  </a:lnTo>
                  <a:lnTo>
                    <a:pt x="1" y="278"/>
                  </a:lnTo>
                  <a:lnTo>
                    <a:pt x="3" y="211"/>
                  </a:lnTo>
                  <a:lnTo>
                    <a:pt x="6" y="146"/>
                  </a:lnTo>
                  <a:lnTo>
                    <a:pt x="9" y="81"/>
                  </a:lnTo>
                  <a:lnTo>
                    <a:pt x="10" y="68"/>
                  </a:lnTo>
                  <a:lnTo>
                    <a:pt x="14" y="56"/>
                  </a:lnTo>
                  <a:lnTo>
                    <a:pt x="20" y="46"/>
                  </a:lnTo>
                  <a:lnTo>
                    <a:pt x="28" y="35"/>
                  </a:lnTo>
                  <a:lnTo>
                    <a:pt x="37" y="26"/>
                  </a:lnTo>
                  <a:lnTo>
                    <a:pt x="47" y="21"/>
                  </a:lnTo>
                  <a:lnTo>
                    <a:pt x="59" y="16"/>
                  </a:lnTo>
                  <a:lnTo>
                    <a:pt x="72" y="12"/>
                  </a:lnTo>
                  <a:lnTo>
                    <a:pt x="120" y="7"/>
                  </a:lnTo>
                  <a:lnTo>
                    <a:pt x="169" y="3"/>
                  </a:lnTo>
                  <a:lnTo>
                    <a:pt x="218" y="0"/>
                  </a:lnTo>
                  <a:lnTo>
                    <a:pt x="266" y="0"/>
                  </a:lnTo>
                  <a:lnTo>
                    <a:pt x="315" y="0"/>
                  </a:lnTo>
                  <a:lnTo>
                    <a:pt x="365" y="3"/>
                  </a:lnTo>
                  <a:lnTo>
                    <a:pt x="414" y="7"/>
                  </a:lnTo>
                  <a:lnTo>
                    <a:pt x="462" y="12"/>
                  </a:lnTo>
                  <a:lnTo>
                    <a:pt x="474" y="16"/>
                  </a:lnTo>
                  <a:lnTo>
                    <a:pt x="486" y="21"/>
                  </a:lnTo>
                  <a:lnTo>
                    <a:pt x="496" y="26"/>
                  </a:lnTo>
                  <a:lnTo>
                    <a:pt x="505" y="35"/>
                  </a:lnTo>
                  <a:lnTo>
                    <a:pt x="514" y="46"/>
                  </a:lnTo>
                  <a:lnTo>
                    <a:pt x="520" y="56"/>
                  </a:lnTo>
                  <a:lnTo>
                    <a:pt x="523" y="68"/>
                  </a:lnTo>
                  <a:lnTo>
                    <a:pt x="526" y="81"/>
                  </a:lnTo>
                  <a:lnTo>
                    <a:pt x="529" y="152"/>
                  </a:lnTo>
                  <a:lnTo>
                    <a:pt x="532" y="222"/>
                  </a:lnTo>
                  <a:lnTo>
                    <a:pt x="533" y="295"/>
                  </a:lnTo>
                  <a:lnTo>
                    <a:pt x="533" y="365"/>
                  </a:lnTo>
                  <a:close/>
                  <a:moveTo>
                    <a:pt x="440" y="318"/>
                  </a:moveTo>
                  <a:lnTo>
                    <a:pt x="440" y="318"/>
                  </a:lnTo>
                  <a:lnTo>
                    <a:pt x="440" y="271"/>
                  </a:lnTo>
                  <a:lnTo>
                    <a:pt x="439" y="221"/>
                  </a:lnTo>
                  <a:lnTo>
                    <a:pt x="436" y="169"/>
                  </a:lnTo>
                  <a:lnTo>
                    <a:pt x="431" y="113"/>
                  </a:lnTo>
                  <a:lnTo>
                    <a:pt x="431" y="109"/>
                  </a:lnTo>
                  <a:lnTo>
                    <a:pt x="428" y="106"/>
                  </a:lnTo>
                  <a:lnTo>
                    <a:pt x="425" y="103"/>
                  </a:lnTo>
                  <a:lnTo>
                    <a:pt x="421" y="102"/>
                  </a:lnTo>
                  <a:lnTo>
                    <a:pt x="383" y="97"/>
                  </a:lnTo>
                  <a:lnTo>
                    <a:pt x="343" y="96"/>
                  </a:lnTo>
                  <a:lnTo>
                    <a:pt x="305" y="93"/>
                  </a:lnTo>
                  <a:lnTo>
                    <a:pt x="266" y="93"/>
                  </a:lnTo>
                  <a:lnTo>
                    <a:pt x="228" y="93"/>
                  </a:lnTo>
                  <a:lnTo>
                    <a:pt x="190" y="96"/>
                  </a:lnTo>
                  <a:lnTo>
                    <a:pt x="152" y="97"/>
                  </a:lnTo>
                  <a:lnTo>
                    <a:pt x="112" y="102"/>
                  </a:lnTo>
                  <a:lnTo>
                    <a:pt x="109" y="103"/>
                  </a:lnTo>
                  <a:lnTo>
                    <a:pt x="104" y="106"/>
                  </a:lnTo>
                  <a:lnTo>
                    <a:pt x="103" y="109"/>
                  </a:lnTo>
                  <a:lnTo>
                    <a:pt x="101" y="113"/>
                  </a:lnTo>
                  <a:lnTo>
                    <a:pt x="96" y="215"/>
                  </a:lnTo>
                  <a:lnTo>
                    <a:pt x="94" y="265"/>
                  </a:lnTo>
                  <a:lnTo>
                    <a:pt x="94" y="315"/>
                  </a:lnTo>
                  <a:lnTo>
                    <a:pt x="94" y="365"/>
                  </a:lnTo>
                  <a:lnTo>
                    <a:pt x="96" y="417"/>
                  </a:lnTo>
                  <a:lnTo>
                    <a:pt x="101" y="523"/>
                  </a:lnTo>
                  <a:lnTo>
                    <a:pt x="101" y="526"/>
                  </a:lnTo>
                  <a:lnTo>
                    <a:pt x="104" y="530"/>
                  </a:lnTo>
                  <a:lnTo>
                    <a:pt x="107" y="532"/>
                  </a:lnTo>
                  <a:lnTo>
                    <a:pt x="112" y="533"/>
                  </a:lnTo>
                  <a:lnTo>
                    <a:pt x="423" y="533"/>
                  </a:lnTo>
                  <a:lnTo>
                    <a:pt x="425" y="532"/>
                  </a:lnTo>
                  <a:lnTo>
                    <a:pt x="430" y="530"/>
                  </a:lnTo>
                  <a:lnTo>
                    <a:pt x="431" y="526"/>
                  </a:lnTo>
                  <a:lnTo>
                    <a:pt x="433" y="523"/>
                  </a:lnTo>
                  <a:lnTo>
                    <a:pt x="439" y="415"/>
                  </a:lnTo>
                  <a:lnTo>
                    <a:pt x="440" y="367"/>
                  </a:lnTo>
                  <a:lnTo>
                    <a:pt x="440" y="318"/>
                  </a:lnTo>
                  <a:close/>
                  <a:moveTo>
                    <a:pt x="146" y="169"/>
                  </a:moveTo>
                  <a:lnTo>
                    <a:pt x="389" y="169"/>
                  </a:lnTo>
                  <a:lnTo>
                    <a:pt x="389" y="218"/>
                  </a:lnTo>
                  <a:lnTo>
                    <a:pt x="146" y="218"/>
                  </a:lnTo>
                  <a:lnTo>
                    <a:pt x="146" y="169"/>
                  </a:lnTo>
                  <a:close/>
                  <a:moveTo>
                    <a:pt x="146" y="267"/>
                  </a:moveTo>
                  <a:lnTo>
                    <a:pt x="389" y="267"/>
                  </a:lnTo>
                  <a:lnTo>
                    <a:pt x="389" y="315"/>
                  </a:lnTo>
                  <a:lnTo>
                    <a:pt x="146" y="315"/>
                  </a:lnTo>
                  <a:lnTo>
                    <a:pt x="146" y="267"/>
                  </a:lnTo>
                  <a:close/>
                  <a:moveTo>
                    <a:pt x="146" y="364"/>
                  </a:moveTo>
                  <a:lnTo>
                    <a:pt x="266" y="364"/>
                  </a:lnTo>
                  <a:lnTo>
                    <a:pt x="266" y="411"/>
                  </a:lnTo>
                  <a:lnTo>
                    <a:pt x="146" y="411"/>
                  </a:lnTo>
                  <a:lnTo>
                    <a:pt x="146" y="364"/>
                  </a:lnTo>
                  <a:close/>
                  <a:moveTo>
                    <a:pt x="321" y="630"/>
                  </a:moveTo>
                  <a:lnTo>
                    <a:pt x="321" y="630"/>
                  </a:lnTo>
                  <a:lnTo>
                    <a:pt x="319" y="620"/>
                  </a:lnTo>
                  <a:lnTo>
                    <a:pt x="317" y="610"/>
                  </a:lnTo>
                  <a:lnTo>
                    <a:pt x="312" y="601"/>
                  </a:lnTo>
                  <a:lnTo>
                    <a:pt x="305" y="592"/>
                  </a:lnTo>
                  <a:lnTo>
                    <a:pt x="297" y="586"/>
                  </a:lnTo>
                  <a:lnTo>
                    <a:pt x="289" y="580"/>
                  </a:lnTo>
                  <a:lnTo>
                    <a:pt x="278" y="577"/>
                  </a:lnTo>
                  <a:lnTo>
                    <a:pt x="268" y="577"/>
                  </a:lnTo>
                  <a:lnTo>
                    <a:pt x="256" y="577"/>
                  </a:lnTo>
                  <a:lnTo>
                    <a:pt x="247" y="580"/>
                  </a:lnTo>
                  <a:lnTo>
                    <a:pt x="237" y="586"/>
                  </a:lnTo>
                  <a:lnTo>
                    <a:pt x="230" y="592"/>
                  </a:lnTo>
                  <a:lnTo>
                    <a:pt x="224" y="601"/>
                  </a:lnTo>
                  <a:lnTo>
                    <a:pt x="218" y="610"/>
                  </a:lnTo>
                  <a:lnTo>
                    <a:pt x="215" y="620"/>
                  </a:lnTo>
                  <a:lnTo>
                    <a:pt x="213" y="630"/>
                  </a:lnTo>
                  <a:lnTo>
                    <a:pt x="215" y="641"/>
                  </a:lnTo>
                  <a:lnTo>
                    <a:pt x="218" y="651"/>
                  </a:lnTo>
                  <a:lnTo>
                    <a:pt x="224" y="660"/>
                  </a:lnTo>
                  <a:lnTo>
                    <a:pt x="230" y="669"/>
                  </a:lnTo>
                  <a:lnTo>
                    <a:pt x="237" y="675"/>
                  </a:lnTo>
                  <a:lnTo>
                    <a:pt x="247" y="681"/>
                  </a:lnTo>
                  <a:lnTo>
                    <a:pt x="256" y="684"/>
                  </a:lnTo>
                  <a:lnTo>
                    <a:pt x="268" y="685"/>
                  </a:lnTo>
                  <a:lnTo>
                    <a:pt x="278" y="684"/>
                  </a:lnTo>
                  <a:lnTo>
                    <a:pt x="289" y="681"/>
                  </a:lnTo>
                  <a:lnTo>
                    <a:pt x="297" y="675"/>
                  </a:lnTo>
                  <a:lnTo>
                    <a:pt x="305" y="669"/>
                  </a:lnTo>
                  <a:lnTo>
                    <a:pt x="312" y="660"/>
                  </a:lnTo>
                  <a:lnTo>
                    <a:pt x="317" y="651"/>
                  </a:lnTo>
                  <a:lnTo>
                    <a:pt x="319" y="641"/>
                  </a:lnTo>
                  <a:lnTo>
                    <a:pt x="321" y="630"/>
                  </a:lnTo>
                  <a:close/>
                </a:path>
              </a:pathLst>
            </a:custGeom>
            <a:solidFill>
              <a:schemeClr val="bg1"/>
            </a:solidFill>
            <a:ln>
              <a:noFill/>
            </a:ln>
          </p:spPr>
          <p:txBody>
            <a:bodyPr wrap="none" anchor="ctr"/>
            <a:lstStyle/>
            <a:p>
              <a:endParaRPr lang="en-US">
                <a:solidFill>
                  <a:srgbClr val="262626"/>
                </a:solidFill>
              </a:endParaRPr>
            </a:p>
          </p:txBody>
        </p:sp>
      </p:grpSp>
      <p:sp>
        <p:nvSpPr>
          <p:cNvPr id="23" name="Text Placeholder 3"/>
          <p:cNvSpPr>
            <a:spLocks noGrp="1"/>
          </p:cNvSpPr>
          <p:nvPr>
            <p:ph type="body" sz="quarter" idx="15"/>
          </p:nvPr>
        </p:nvSpPr>
        <p:spPr>
          <a:xfrm>
            <a:off x="1769759" y="1017598"/>
            <a:ext cx="10422240" cy="2353574"/>
          </a:xfrm>
        </p:spPr>
        <p:txBody>
          <a:bodyPr tIns="0" rIns="144000"/>
          <a:lstStyle/>
          <a:p>
            <a:pPr lvl="0"/>
            <a:r>
              <a:rPr lang="fr-FR" dirty="0"/>
              <a:t>Objectif : </a:t>
            </a:r>
          </a:p>
          <a:p>
            <a:pPr lvl="1"/>
            <a:r>
              <a:rPr lang="fr-FR" spc="-20" dirty="0"/>
              <a:t>Examinez les composants de </a:t>
            </a:r>
            <a:r>
              <a:rPr lang="fr-FR" spc="-20" dirty="0" smtClean="0"/>
              <a:t>l'application </a:t>
            </a:r>
            <a:r>
              <a:rPr lang="fr-FR" spc="-20" dirty="0"/>
              <a:t>mobile </a:t>
            </a:r>
            <a:r>
              <a:rPr lang="fr-FR" spc="-20" dirty="0" err="1"/>
              <a:t>Salesforce</a:t>
            </a:r>
            <a:r>
              <a:rPr lang="fr-FR" spc="-20" dirty="0"/>
              <a:t> et assurez-vous que tous les utilisateurs </a:t>
            </a:r>
            <a:r>
              <a:rPr lang="fr-FR" spc="-20" dirty="0" smtClean="0"/>
              <a:t>d'appareils </a:t>
            </a:r>
            <a:r>
              <a:rPr lang="fr-FR" spc="-20" dirty="0"/>
              <a:t>iOS peuvent </a:t>
            </a:r>
            <a:r>
              <a:rPr lang="fr-FR" spc="-20" dirty="0" smtClean="0"/>
              <a:t>s'auto-accorder l'autorisation d'utiliser l'application</a:t>
            </a:r>
            <a:r>
              <a:rPr lang="fr-FR" spc="-20" dirty="0"/>
              <a:t>. Vérifiez les paramètres </a:t>
            </a:r>
            <a:r>
              <a:rPr lang="pl-PL" spc="-20" dirty="0" smtClean="0"/>
              <a:t/>
            </a:r>
            <a:br>
              <a:rPr lang="pl-PL" spc="-20" dirty="0" smtClean="0"/>
            </a:br>
            <a:r>
              <a:rPr lang="fr-FR" spc="-20" dirty="0" smtClean="0"/>
              <a:t>et </a:t>
            </a:r>
            <a:r>
              <a:rPr lang="fr-FR" spc="-20" dirty="0"/>
              <a:t>répondez à quelques questions concernant les composants.  </a:t>
            </a:r>
          </a:p>
          <a:p>
            <a:endParaRPr lang="en-IN" dirty="0"/>
          </a:p>
        </p:txBody>
      </p:sp>
      <p:sp>
        <p:nvSpPr>
          <p:cNvPr id="24" name="Content Placeholder 6"/>
          <p:cNvSpPr txBox="1">
            <a:spLocks/>
          </p:cNvSpPr>
          <p:nvPr/>
        </p:nvSpPr>
        <p:spPr bwMode="auto">
          <a:xfrm>
            <a:off x="10901482" y="1023898"/>
            <a:ext cx="1290517" cy="378181"/>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rtl="0" eaLnBrk="1" fontAlgn="base" hangingPunct="1">
              <a:spcBef>
                <a:spcPts val="600"/>
              </a:spcBef>
              <a:spcAft>
                <a:spcPct val="0"/>
              </a:spcAft>
              <a:defRPr lang="en-US" sz="1500" b="1" baseline="0" dirty="0">
                <a:solidFill>
                  <a:schemeClr val="tx2"/>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r" defTabSz="914400" rtl="0" eaLnBrk="1" fontAlgn="base" latinLnBrk="0" hangingPunct="1">
              <a:lnSpc>
                <a:spcPct val="100000"/>
              </a:lnSpc>
              <a:spcBef>
                <a:spcPts val="600"/>
              </a:spcBef>
              <a:spcAft>
                <a:spcPct val="0"/>
              </a:spcAft>
              <a:buClrTx/>
              <a:buSzTx/>
              <a:buFontTx/>
              <a:buNone/>
              <a:tabLst/>
              <a:defRPr/>
            </a:pPr>
            <a:r>
              <a:rPr lang="fr-FR">
                <a:solidFill>
                  <a:srgbClr val="19325C"/>
                </a:solidFill>
              </a:rPr>
              <a:t>5</a:t>
            </a:r>
            <a:r>
              <a:rPr kumimoji="0" lang="fr-FR" sz="1500" b="1" i="0" u="none" strike="noStrike" cap="none" normalizeH="0" baseline="0" noProof="0">
                <a:ln>
                  <a:noFill/>
                </a:ln>
                <a:solidFill>
                  <a:srgbClr val="19325C"/>
                </a:solidFill>
                <a:uLnTx/>
                <a:uFillTx/>
                <a:latin typeface="Salesforce Sans" panose="020B0505020202020203" pitchFamily="34" charset="0"/>
                <a:ea typeface="+mn-ea"/>
                <a:cs typeface="Arial" pitchFamily="34" charset="0"/>
              </a:rPr>
              <a:t> min</a:t>
            </a:r>
          </a:p>
        </p:txBody>
      </p:sp>
      <p:sp>
        <p:nvSpPr>
          <p:cNvPr id="11" name="Text Placeholder 4"/>
          <p:cNvSpPr>
            <a:spLocks noGrp="1"/>
          </p:cNvSpPr>
          <p:nvPr>
            <p:ph type="body" sz="quarter" idx="12"/>
          </p:nvPr>
        </p:nvSpPr>
        <p:spPr>
          <a:xfrm>
            <a:off x="111760" y="81281"/>
            <a:ext cx="2411984" cy="532620"/>
          </a:xfrm>
        </p:spPr>
        <p:txBody>
          <a:bodyPr/>
          <a:lstStyle/>
          <a:p>
            <a:r>
              <a:rPr lang="fr-FR" sz="1800" dirty="0"/>
              <a:t>REJOIGNEZ-MOI</a:t>
            </a:r>
          </a:p>
        </p:txBody>
      </p:sp>
    </p:spTree>
    <p:extLst>
      <p:ext uri="{BB962C8B-B14F-4D97-AF65-F5344CB8AC3E}">
        <p14:creationId xmlns:p14="http://schemas.microsoft.com/office/powerpoint/2010/main" val="1710548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D02D3-6C23-404C-A7B3-DAB79F5D63D7}" type="slidenum">
              <a:rPr kumimoji="0" lang="en-US"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b="0" i="0" u="none" strike="noStrike" kern="0" cap="none" spc="0" normalizeH="0" baseline="0" noProof="0" smtClean="0">
              <a:ln>
                <a:noFill/>
              </a:ln>
              <a:solidFill>
                <a:sysClr val="windowText" lastClr="000000"/>
              </a:solidFill>
              <a:effectLst/>
              <a:uLnTx/>
              <a:uFillTx/>
            </a:endParaRPr>
          </a:p>
        </p:txBody>
      </p:sp>
    </p:spTree>
    <p:custDataLst>
      <p:tags r:id="rId1"/>
    </p:custDataLst>
    <p:extLst>
      <p:ext uri="{BB962C8B-B14F-4D97-AF65-F5344CB8AC3E}">
        <p14:creationId xmlns:p14="http://schemas.microsoft.com/office/powerpoint/2010/main" val="25909851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 y="9524"/>
            <a:ext cx="8961119" cy="915385"/>
          </a:xfrm>
        </p:spPr>
        <p:txBody>
          <a:bodyPr/>
          <a:lstStyle/>
          <a:p>
            <a:r>
              <a:rPr lang="fr-FR" dirty="0">
                <a:latin typeface="+mn-lt"/>
              </a:rPr>
              <a:t>Module 2 : Préparation de votre organisation pour vos utilisateurs </a:t>
            </a:r>
          </a:p>
        </p:txBody>
      </p:sp>
      <p:sp>
        <p:nvSpPr>
          <p:cNvPr id="3" name="Text Placeholder 2"/>
          <p:cNvSpPr>
            <a:spLocks noGrp="1"/>
          </p:cNvSpPr>
          <p:nvPr>
            <p:ph type="body" sz="quarter" idx="13"/>
          </p:nvPr>
        </p:nvSpPr>
        <p:spPr>
          <a:xfrm>
            <a:off x="455732" y="1371600"/>
            <a:ext cx="7654996" cy="3666565"/>
          </a:xfrm>
        </p:spPr>
        <p:txBody>
          <a:bodyPr/>
          <a:lstStyle/>
          <a:p>
            <a:pPr marL="342900" lvl="1" indent="-342900">
              <a:spcBef>
                <a:spcPts val="900"/>
              </a:spcBef>
              <a:buFont typeface="Arial" panose="020B0604020202020204" pitchFamily="34" charset="0"/>
              <a:buChar char="•"/>
            </a:pPr>
            <a:r>
              <a:rPr lang="fr-FR" dirty="0"/>
              <a:t>Création du profil d'entreprise</a:t>
            </a:r>
          </a:p>
          <a:p>
            <a:pPr marL="342900" lvl="2" indent="-342900">
              <a:spcBef>
                <a:spcPts val="900"/>
              </a:spcBef>
              <a:buFont typeface="Arial" panose="020B0604020202020204" pitchFamily="34" charset="0"/>
              <a:buChar char="•"/>
            </a:pPr>
            <a:r>
              <a:rPr lang="fr-FR" sz="2400" dirty="0"/>
              <a:t>Configuration de l'interface utilisateur</a:t>
            </a:r>
          </a:p>
          <a:p>
            <a:pPr marL="342900" lvl="2" indent="-342900">
              <a:spcBef>
                <a:spcPts val="900"/>
              </a:spcBef>
              <a:buFont typeface="Arial" panose="020B0604020202020204" pitchFamily="34" charset="0"/>
              <a:buChar char="•"/>
            </a:pPr>
            <a:r>
              <a:rPr lang="fr-FR" sz="2400" dirty="0"/>
              <a:t>Création des activités et des calendriers</a:t>
            </a:r>
          </a:p>
          <a:p>
            <a:pPr marL="342900" lvl="2" indent="-342900">
              <a:spcBef>
                <a:spcPts val="900"/>
              </a:spcBef>
              <a:buFont typeface="Arial" panose="020B0604020202020204" pitchFamily="34" charset="0"/>
              <a:buChar char="•"/>
            </a:pPr>
            <a:r>
              <a:rPr lang="fr-FR" sz="2400" dirty="0"/>
              <a:t>Création des groupes Chatter</a:t>
            </a:r>
          </a:p>
          <a:p>
            <a:pPr marL="342900" lvl="2" indent="-342900">
              <a:spcBef>
                <a:spcPts val="900"/>
              </a:spcBef>
              <a:buFont typeface="Arial" panose="020B0604020202020204" pitchFamily="34" charset="0"/>
              <a:buChar char="•"/>
            </a:pPr>
            <a:r>
              <a:rPr lang="fr-FR" sz="2400" dirty="0"/>
              <a:t>Accès mobile avec </a:t>
            </a:r>
            <a:r>
              <a:rPr lang="fr-FR" sz="2400" dirty="0" smtClean="0"/>
              <a:t>l'application </a:t>
            </a:r>
            <a:r>
              <a:rPr lang="fr-FR" sz="2400" dirty="0"/>
              <a:t>mobile </a:t>
            </a:r>
            <a:r>
              <a:rPr lang="fr-FR" sz="2400" dirty="0" err="1"/>
              <a:t>Salesforce</a:t>
            </a:r>
            <a:endParaRPr lang="fr-FR" sz="2400" dirty="0"/>
          </a:p>
          <a:p>
            <a:pPr marL="342900" lvl="2" indent="-342900">
              <a:spcBef>
                <a:spcPts val="900"/>
              </a:spcBef>
              <a:buFont typeface="Arial" panose="020B0604020202020204" pitchFamily="34" charset="0"/>
              <a:buChar char="•"/>
            </a:pPr>
            <a:r>
              <a:rPr lang="fr-FR" sz="2400" b="1" dirty="0"/>
              <a:t>Intégration e-mail </a:t>
            </a:r>
            <a:r>
              <a:rPr lang="fr-FR" sz="2400" b="1" dirty="0" err="1"/>
              <a:t>Salesforce</a:t>
            </a:r>
            <a:endParaRPr lang="fr-FR" sz="2400" b="1" dirty="0"/>
          </a:p>
        </p:txBody>
      </p:sp>
      <p:sp>
        <p:nvSpPr>
          <p:cNvPr id="4" name="Slide Number Placeholder 3"/>
          <p:cNvSpPr>
            <a:spLocks noGrp="1"/>
          </p:cNvSpPr>
          <p:nvPr>
            <p:ph type="sldNum" sz="quarter" idx="14"/>
          </p:nvPr>
        </p:nvSpPr>
        <p:spPr>
          <a:xfrm>
            <a:off x="10901483" y="401084"/>
            <a:ext cx="525986" cy="214086"/>
          </a:xfrm>
        </p:spPr>
        <p:txBody>
          <a:bodyPr vert="horz" lIns="91440" tIns="45720" rIns="91440" bIns="45720" rtlCol="0" anchor="ctr"/>
          <a:lstStyle/>
          <a:p>
            <a:fld id="{19FD02D3-6C23-404C-A7B3-DAB79F5D63D7}" type="slidenum">
              <a:rPr lang="en-US"/>
              <a:pPr/>
              <a:t>90</a:t>
            </a:fld>
            <a:endParaRPr lang="en-US"/>
          </a:p>
        </p:txBody>
      </p:sp>
    </p:spTree>
    <p:extLst>
      <p:ext uri="{BB962C8B-B14F-4D97-AF65-F5344CB8AC3E}">
        <p14:creationId xmlns:p14="http://schemas.microsoft.com/office/powerpoint/2010/main" val="42662038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91</a:t>
            </a:fld>
            <a:endParaRPr lang="en-US" smtClean="0"/>
          </a:p>
        </p:txBody>
      </p:sp>
      <p:sp>
        <p:nvSpPr>
          <p:cNvPr id="3" name="Text Placeholder 2"/>
          <p:cNvSpPr>
            <a:spLocks noGrp="1"/>
          </p:cNvSpPr>
          <p:nvPr>
            <p:ph type="body" sz="quarter" idx="11"/>
          </p:nvPr>
        </p:nvSpPr>
        <p:spPr/>
        <p:txBody>
          <a:bodyPr/>
          <a:lstStyle/>
          <a:p>
            <a:r>
              <a:rPr lang="fr-FR"/>
              <a:t>Intégration de Salesforce avec Outlook</a:t>
            </a:r>
          </a:p>
        </p:txBody>
      </p:sp>
      <p:sp>
        <p:nvSpPr>
          <p:cNvPr id="4" name="Text Placeholder 3"/>
          <p:cNvSpPr>
            <a:spLocks noGrp="1"/>
          </p:cNvSpPr>
          <p:nvPr>
            <p:ph type="body" sz="quarter" idx="12"/>
          </p:nvPr>
        </p:nvSpPr>
        <p:spPr>
          <a:xfrm>
            <a:off x="3902528" y="1066800"/>
            <a:ext cx="8289471" cy="5448300"/>
          </a:xfrm>
        </p:spPr>
        <p:txBody>
          <a:bodyPr/>
          <a:lstStyle/>
          <a:p>
            <a:pPr>
              <a:lnSpc>
                <a:spcPct val="100000"/>
              </a:lnSpc>
            </a:pPr>
            <a:r>
              <a:rPr lang="fr-FR" b="1" dirty="0" err="1">
                <a:sym typeface="Arial"/>
              </a:rPr>
              <a:t>Salesforce</a:t>
            </a:r>
            <a:r>
              <a:rPr lang="fr-FR" b="1" dirty="0">
                <a:sym typeface="Arial"/>
              </a:rPr>
              <a:t> pour Outlook :</a:t>
            </a:r>
          </a:p>
          <a:p>
            <a:pPr lvl="2">
              <a:lnSpc>
                <a:spcPct val="100000"/>
              </a:lnSpc>
              <a:buFont typeface="Arial" panose="020B0604020202020204" pitchFamily="34" charset="0"/>
              <a:buChar char="•"/>
            </a:pPr>
            <a:r>
              <a:rPr lang="fr-FR" dirty="0"/>
              <a:t>Pour des versions Exchange et Outlook plus anciennes</a:t>
            </a:r>
          </a:p>
          <a:p>
            <a:pPr lvl="2">
              <a:lnSpc>
                <a:spcPct val="100000"/>
              </a:lnSpc>
              <a:buFont typeface="Arial" panose="020B0604020202020204" pitchFamily="34" charset="0"/>
              <a:buChar char="•"/>
            </a:pPr>
            <a:r>
              <a:rPr lang="fr-FR" dirty="0"/>
              <a:t>Nécessite </a:t>
            </a:r>
            <a:r>
              <a:rPr lang="fr-FR" dirty="0" smtClean="0"/>
              <a:t>l'installation </a:t>
            </a:r>
            <a:r>
              <a:rPr lang="fr-FR" dirty="0"/>
              <a:t>du logiciel et des mises à jour manuelles de la version</a:t>
            </a:r>
          </a:p>
          <a:p>
            <a:pPr>
              <a:lnSpc>
                <a:spcPct val="100000"/>
              </a:lnSpc>
            </a:pPr>
            <a:endParaRPr lang="en-US" sz="2000" b="1" dirty="0">
              <a:sym typeface="Arial"/>
            </a:endParaRPr>
          </a:p>
          <a:p>
            <a:pPr>
              <a:lnSpc>
                <a:spcPct val="100000"/>
              </a:lnSpc>
            </a:pPr>
            <a:endParaRPr lang="en-US" sz="2000" b="1" dirty="0">
              <a:sym typeface="Arial"/>
            </a:endParaRPr>
          </a:p>
          <a:p>
            <a:pPr>
              <a:lnSpc>
                <a:spcPct val="100000"/>
              </a:lnSpc>
            </a:pPr>
            <a:endParaRPr lang="en-US" sz="2000" b="1" dirty="0">
              <a:sym typeface="Arial"/>
            </a:endParaRPr>
          </a:p>
          <a:p>
            <a:pPr>
              <a:lnSpc>
                <a:spcPct val="100000"/>
              </a:lnSpc>
            </a:pPr>
            <a:endParaRPr lang="en-US" sz="2000" b="1" dirty="0">
              <a:sym typeface="Arial"/>
            </a:endParaRPr>
          </a:p>
          <a:p>
            <a:pPr>
              <a:lnSpc>
                <a:spcPct val="100000"/>
              </a:lnSpc>
            </a:pPr>
            <a:endParaRPr lang="en-US" sz="2000" b="1" dirty="0">
              <a:sym typeface="Arial"/>
            </a:endParaRPr>
          </a:p>
          <a:p>
            <a:pPr>
              <a:lnSpc>
                <a:spcPct val="100000"/>
              </a:lnSpc>
            </a:pPr>
            <a:r>
              <a:rPr lang="fr-FR" b="1" dirty="0">
                <a:sym typeface="Arial"/>
              </a:rPr>
              <a:t>Lightning pour Outlook :</a:t>
            </a:r>
          </a:p>
          <a:p>
            <a:pPr lvl="2">
              <a:lnSpc>
                <a:spcPct val="100000"/>
              </a:lnSpc>
              <a:buFont typeface="Arial" panose="020B0604020202020204" pitchFamily="34" charset="0"/>
              <a:buChar char="•"/>
            </a:pPr>
            <a:r>
              <a:rPr lang="fr-FR" spc="-20" dirty="0"/>
              <a:t>100 % dans le cloud, utilise systématiquement les fonctionnalités de la dernière version (aucune installation ou mise à jour requise)</a:t>
            </a:r>
          </a:p>
          <a:p>
            <a:pPr lvl="2">
              <a:lnSpc>
                <a:spcPct val="100000"/>
              </a:lnSpc>
              <a:buFont typeface="Arial" panose="020B0604020202020204" pitchFamily="34" charset="0"/>
              <a:buChar char="•"/>
            </a:pPr>
            <a:r>
              <a:rPr lang="fr-FR" dirty="0"/>
              <a:t>Affiche les composants Lightning personnalisés à </a:t>
            </a:r>
            <a:r>
              <a:rPr lang="fr-FR" dirty="0" smtClean="0"/>
              <a:t>l'aide </a:t>
            </a:r>
            <a:r>
              <a:rPr lang="fr-FR" dirty="0"/>
              <a:t>du Générateur </a:t>
            </a:r>
            <a:r>
              <a:rPr lang="fr-FR" dirty="0" smtClean="0"/>
              <a:t>d'application </a:t>
            </a:r>
            <a:r>
              <a:rPr lang="fr-FR" dirty="0"/>
              <a:t>Lightning</a:t>
            </a:r>
          </a:p>
          <a:p>
            <a:pPr lvl="2">
              <a:lnSpc>
                <a:spcPct val="100000"/>
              </a:lnSpc>
              <a:buFont typeface="Arial" panose="020B0604020202020204" pitchFamily="34" charset="0"/>
              <a:buChar char="•"/>
            </a:pPr>
            <a:r>
              <a:rPr lang="fr-FR" dirty="0"/>
              <a:t>Compatible avec </a:t>
            </a:r>
            <a:r>
              <a:rPr lang="fr-FR" dirty="0" smtClean="0"/>
              <a:t>l'interface </a:t>
            </a:r>
            <a:r>
              <a:rPr lang="fr-FR" dirty="0"/>
              <a:t>utilisateur Lightning et </a:t>
            </a:r>
            <a:r>
              <a:rPr lang="fr-FR" dirty="0" err="1"/>
              <a:t>Classic</a:t>
            </a:r>
            <a:endParaRPr lang="fr-FR" dirty="0"/>
          </a:p>
          <a:p>
            <a:endParaRPr lang="en-IN" dirty="0"/>
          </a:p>
        </p:txBody>
      </p:sp>
      <p:grpSp>
        <p:nvGrpSpPr>
          <p:cNvPr id="5" name="Group 4"/>
          <p:cNvGrpSpPr/>
          <p:nvPr/>
        </p:nvGrpSpPr>
        <p:grpSpPr>
          <a:xfrm>
            <a:off x="5937610" y="2611213"/>
            <a:ext cx="3860081" cy="1619886"/>
            <a:chOff x="7962897" y="2533650"/>
            <a:chExt cx="3860081" cy="1619886"/>
          </a:xfrm>
        </p:grpSpPr>
        <p:pic>
          <p:nvPicPr>
            <p:cNvPr id="6" name="Shape 240"/>
            <p:cNvPicPr preferRelativeResize="0"/>
            <p:nvPr/>
          </p:nvPicPr>
          <p:blipFill rotWithShape="1">
            <a:blip r:embed="rId3" cstate="print">
              <a:alphaModFix/>
            </a:blip>
            <a:srcRect/>
            <a:stretch/>
          </p:blipFill>
          <p:spPr>
            <a:xfrm>
              <a:off x="9964778" y="3189375"/>
              <a:ext cx="1858200" cy="480900"/>
            </a:xfrm>
            <a:prstGeom prst="rect">
              <a:avLst/>
            </a:prstGeom>
            <a:noFill/>
            <a:ln>
              <a:noFill/>
            </a:ln>
          </p:spPr>
        </p:pic>
        <p:pic>
          <p:nvPicPr>
            <p:cNvPr id="7" name="Shape 241" descr="sfdc_Appexchange_logo_rgb_1.png"/>
            <p:cNvPicPr preferRelativeResize="0"/>
            <p:nvPr/>
          </p:nvPicPr>
          <p:blipFill rotWithShape="1">
            <a:blip r:embed="rId4" cstate="print">
              <a:alphaModFix/>
            </a:blip>
            <a:srcRect l="-4174"/>
            <a:stretch/>
          </p:blipFill>
          <p:spPr>
            <a:xfrm>
              <a:off x="7962897" y="2887936"/>
              <a:ext cx="1710900" cy="1083600"/>
            </a:xfrm>
            <a:prstGeom prst="rect">
              <a:avLst/>
            </a:prstGeom>
            <a:noFill/>
            <a:ln>
              <a:noFill/>
            </a:ln>
          </p:spPr>
        </p:pic>
        <p:sp>
          <p:nvSpPr>
            <p:cNvPr id="8" name="Shape 242"/>
            <p:cNvSpPr/>
            <p:nvPr/>
          </p:nvSpPr>
          <p:spPr>
            <a:xfrm rot="5400000">
              <a:off x="9457039" y="2246100"/>
              <a:ext cx="415200" cy="990300"/>
            </a:xfrm>
            <a:prstGeom prst="curvedRightArrow">
              <a:avLst>
                <a:gd name="adj1" fmla="val 25000"/>
                <a:gd name="adj2" fmla="val 50000"/>
                <a:gd name="adj3" fmla="val 25000"/>
              </a:avLst>
            </a:prstGeom>
            <a:solidFill>
              <a:srgbClr val="FF0000"/>
            </a:solidFill>
            <a:ln w="38100" cap="flat" cmpd="sng">
              <a:solidFill>
                <a:srgbClr val="FF0000"/>
              </a:solidFill>
              <a:prstDash val="solid"/>
              <a:round/>
              <a:headEnd type="none" w="med" len="med"/>
              <a:tailEnd type="none" w="med" len="med"/>
            </a:ln>
          </p:spPr>
          <p:txBody>
            <a:bodyPr lIns="91425" tIns="45700" rIns="91425" bIns="45700" anchor="t" anchorCtr="0">
              <a:noAutofit/>
            </a:bodyPr>
            <a:lstStyle/>
            <a:p>
              <a:pPr algn="ctr">
                <a:buClr>
                  <a:srgbClr val="262626"/>
                </a:buClr>
                <a:buFont typeface="Arial"/>
                <a:buNone/>
              </a:pPr>
              <a:endParaRPr sz="2400">
                <a:solidFill>
                  <a:srgbClr val="262626"/>
                </a:solidFill>
                <a:latin typeface="Times New Roman"/>
                <a:ea typeface="Times New Roman"/>
                <a:cs typeface="Times New Roman"/>
                <a:sym typeface="Times New Roman"/>
              </a:endParaRPr>
            </a:p>
          </p:txBody>
        </p:sp>
        <p:sp>
          <p:nvSpPr>
            <p:cNvPr id="9" name="Shape 243"/>
            <p:cNvSpPr/>
            <p:nvPr/>
          </p:nvSpPr>
          <p:spPr>
            <a:xfrm rot="-5599422">
              <a:off x="9514826" y="3469581"/>
              <a:ext cx="377735" cy="990176"/>
            </a:xfrm>
            <a:prstGeom prst="curvedRightArrow">
              <a:avLst>
                <a:gd name="adj1" fmla="val 25000"/>
                <a:gd name="adj2" fmla="val 50000"/>
                <a:gd name="adj3" fmla="val 25000"/>
              </a:avLst>
            </a:prstGeom>
            <a:solidFill>
              <a:srgbClr val="FF0000"/>
            </a:solidFill>
            <a:ln w="38100" cap="flat" cmpd="sng">
              <a:solidFill>
                <a:srgbClr val="FF0000"/>
              </a:solidFill>
              <a:prstDash val="solid"/>
              <a:round/>
              <a:headEnd type="none" w="med" len="med"/>
              <a:tailEnd type="none" w="med" len="med"/>
            </a:ln>
          </p:spPr>
          <p:txBody>
            <a:bodyPr lIns="91425" tIns="45700" rIns="91425" bIns="45700" anchor="t" anchorCtr="0">
              <a:noAutofit/>
            </a:bodyPr>
            <a:lstStyle/>
            <a:p>
              <a:pPr algn="ctr">
                <a:buClr>
                  <a:srgbClr val="262626"/>
                </a:buClr>
                <a:buFont typeface="Arial"/>
                <a:buNone/>
              </a:pPr>
              <a:endParaRPr sz="2400">
                <a:solidFill>
                  <a:srgbClr val="262626"/>
                </a:solidFill>
                <a:latin typeface="Times New Roman"/>
                <a:ea typeface="Times New Roman"/>
                <a:cs typeface="Times New Roman"/>
                <a:sym typeface="Times New Roman"/>
              </a:endParaRPr>
            </a:p>
          </p:txBody>
        </p:sp>
      </p:grpSp>
      <p:sp>
        <p:nvSpPr>
          <p:cNvPr id="11" name="Content Placeholder 7"/>
          <p:cNvSpPr txBox="1">
            <a:spLocks/>
          </p:cNvSpPr>
          <p:nvPr/>
        </p:nvSpPr>
        <p:spPr bwMode="auto">
          <a:xfrm>
            <a:off x="0" y="921837"/>
            <a:ext cx="3657601" cy="5936163"/>
          </a:xfrm>
          <a:prstGeom prst="rect">
            <a:avLst/>
          </a:prstGeom>
          <a:solidFill>
            <a:srgbClr val="0081B4"/>
          </a:solidFill>
          <a:ln w="9525">
            <a:noFill/>
            <a:miter lim="800000"/>
            <a:headEnd/>
            <a:tailEnd/>
          </a:ln>
        </p:spPr>
        <p:txBody>
          <a:bodyPr vert="horz" wrap="square" lIns="228560" tIns="91424" rIns="0" bIns="91424" numCol="1" anchor="t" anchorCtr="0" compatLnSpc="1">
            <a:prstTxWarp prst="textNoShape">
              <a:avLst/>
            </a:prstTxWarp>
          </a:bodyPr>
          <a:lstStyle>
            <a:lvl1pPr algn="l" rtl="0" eaLnBrk="1" fontAlgn="base" hangingPunct="1">
              <a:spcBef>
                <a:spcPts val="600"/>
              </a:spcBef>
              <a:spcAft>
                <a:spcPct val="0"/>
              </a:spcAft>
              <a:defRPr sz="2400">
                <a:solidFill>
                  <a:schemeClr val="bg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bg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bg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bg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bg1"/>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chemeClr val="bg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fr-FR" sz="2100" b="1"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Grâce à </a:t>
            </a:r>
            <a:r>
              <a:rPr kumimoji="0" lang="fr-FR" sz="2100" b="1"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une</a:t>
            </a:r>
            <a:r>
              <a:rPr kumimoji="0" lang="pl-PL" sz="2100" b="1"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 </a:t>
            </a:r>
            <a:r>
              <a:rPr kumimoji="0" lang="fr-FR" sz="2100" b="1"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intégration avec</a:t>
            </a:r>
            <a:r>
              <a:rPr kumimoji="0" lang="pl-PL" sz="2100" b="1"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 </a:t>
            </a:r>
            <a:r>
              <a:rPr kumimoji="0" lang="fr-FR" sz="2100" b="1"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Outlook</a:t>
            </a:r>
            <a:r>
              <a:rPr kumimoji="0" lang="fr-FR" sz="2100" b="1"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 vous pouvez :</a:t>
            </a:r>
          </a:p>
          <a:p>
            <a:pPr marR="0" lvl="1"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fr-FR" sz="2100" b="0"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Consulter </a:t>
            </a:r>
            <a:r>
              <a:rPr kumimoji="0" lang="fr-FR"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des</a:t>
            </a:r>
            <a:r>
              <a:rPr kumimoji="0" lang="pl-PL"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 </a:t>
            </a:r>
            <a:r>
              <a:rPr kumimoji="0" lang="fr-FR"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contacts</a:t>
            </a:r>
            <a:r>
              <a:rPr kumimoji="0" lang="fr-FR" sz="2100" b="0"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 des pistes, des comptes, des opportunités et des requêtes </a:t>
            </a:r>
            <a:r>
              <a:rPr kumimoji="0" lang="fr-FR" sz="2100" b="0" i="0" u="none" strike="noStrike" cap="none" normalizeH="0" baseline="0" noProof="0" dirty="0" err="1">
                <a:ln>
                  <a:noFill/>
                </a:ln>
                <a:solidFill>
                  <a:srgbClr val="FFFFFF"/>
                </a:solidFill>
                <a:uLnTx/>
                <a:uFillTx/>
                <a:latin typeface="Salesforce Sans" panose="020B0505020202020203" pitchFamily="34" charset="0"/>
                <a:cs typeface="Arial" pitchFamily="34" charset="0"/>
                <a:sym typeface="Arial"/>
              </a:rPr>
              <a:t>Salesforce</a:t>
            </a:r>
            <a:r>
              <a:rPr kumimoji="0" lang="fr-FR" sz="2100" b="0"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 liés </a:t>
            </a:r>
            <a:r>
              <a:rPr kumimoji="0" lang="pl-PL"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
            </a:r>
            <a:br>
              <a:rPr kumimoji="0" lang="pl-PL"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br>
            <a:r>
              <a:rPr kumimoji="0" lang="fr-FR"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à </a:t>
            </a:r>
            <a:r>
              <a:rPr kumimoji="0" lang="fr-FR" sz="2100" b="0"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des e-mails Outlook.</a:t>
            </a:r>
          </a:p>
          <a:p>
            <a:pPr marR="0" lvl="1"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fr-FR" sz="2100" b="0"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Synchroniser </a:t>
            </a:r>
            <a:r>
              <a:rPr kumimoji="0" lang="fr-FR"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des</a:t>
            </a:r>
            <a:r>
              <a:rPr kumimoji="0" lang="pl-PL"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 </a:t>
            </a:r>
            <a:r>
              <a:rPr kumimoji="0" lang="fr-FR"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contacts </a:t>
            </a:r>
            <a:r>
              <a:rPr kumimoji="0" lang="fr-FR" sz="2100" b="0"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et </a:t>
            </a:r>
            <a:r>
              <a:rPr kumimoji="0" lang="fr-FR"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des</a:t>
            </a:r>
            <a:r>
              <a:rPr kumimoji="0" lang="pl-PL"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 </a:t>
            </a:r>
            <a:r>
              <a:rPr kumimoji="0" lang="fr-FR"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événements de</a:t>
            </a:r>
            <a:r>
              <a:rPr kumimoji="0" lang="pl-PL"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 </a:t>
            </a:r>
            <a:r>
              <a:rPr kumimoji="0" lang="fr-FR"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calendrier</a:t>
            </a:r>
            <a:r>
              <a:rPr kumimoji="0" lang="fr-FR" sz="2100" b="0"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a:t>
            </a:r>
          </a:p>
          <a:p>
            <a:pPr marR="0" lvl="1"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fr-FR" sz="2100" b="0"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Copier des e-mails et </a:t>
            </a:r>
            <a:r>
              <a:rPr kumimoji="0" lang="pl-PL"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
            </a:r>
            <a:br>
              <a:rPr kumimoji="0" lang="pl-PL"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br>
            <a:r>
              <a:rPr kumimoji="0" lang="fr-FR" sz="2100" b="0" i="0" u="none" strike="noStrike" cap="none" normalizeH="0" baseline="0" noProof="0" dirty="0" smtClean="0">
                <a:ln>
                  <a:noFill/>
                </a:ln>
                <a:solidFill>
                  <a:srgbClr val="FFFFFF"/>
                </a:solidFill>
                <a:uLnTx/>
                <a:uFillTx/>
                <a:latin typeface="Salesforce Sans" panose="020B0505020202020203" pitchFamily="34" charset="0"/>
                <a:cs typeface="Arial" pitchFamily="34" charset="0"/>
                <a:sym typeface="Arial"/>
              </a:rPr>
              <a:t>des </a:t>
            </a:r>
            <a:r>
              <a:rPr kumimoji="0" lang="fr-FR" sz="2100" b="0"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pièces jointes Outlook dans </a:t>
            </a:r>
            <a:r>
              <a:rPr kumimoji="0" lang="fr-FR" sz="2100" b="0" i="0" u="none" strike="noStrike" cap="none" normalizeH="0" baseline="0" noProof="0" dirty="0" err="1">
                <a:ln>
                  <a:noFill/>
                </a:ln>
                <a:solidFill>
                  <a:srgbClr val="FFFFFF"/>
                </a:solidFill>
                <a:uLnTx/>
                <a:uFillTx/>
                <a:latin typeface="Salesforce Sans" panose="020B0505020202020203" pitchFamily="34" charset="0"/>
                <a:cs typeface="Arial" pitchFamily="34" charset="0"/>
                <a:sym typeface="Arial"/>
              </a:rPr>
              <a:t>Salesforce</a:t>
            </a:r>
            <a:r>
              <a:rPr kumimoji="0" lang="fr-FR" sz="2100" b="0"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a:t>
            </a:r>
          </a:p>
          <a:p>
            <a:pPr marR="0" lvl="1"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fr-FR" sz="2100" b="0" i="0" u="none" strike="noStrike" cap="none" normalizeH="0" baseline="0" noProof="0" dirty="0">
                <a:ln>
                  <a:noFill/>
                </a:ln>
                <a:solidFill>
                  <a:srgbClr val="FFFFFF"/>
                </a:solidFill>
                <a:uLnTx/>
                <a:uFillTx/>
                <a:latin typeface="Salesforce Sans" panose="020B0505020202020203" pitchFamily="34" charset="0"/>
                <a:cs typeface="Arial" pitchFamily="34" charset="0"/>
                <a:sym typeface="Arial"/>
              </a:rPr>
              <a:t>Rechercher des enregistrements.</a:t>
            </a:r>
          </a:p>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2100" b="0" i="0" u="none" strike="noStrike" kern="0" cap="none" spc="0" normalizeH="0" baseline="0" noProof="0" dirty="0">
              <a:ln>
                <a:noFill/>
              </a:ln>
              <a:solidFill>
                <a:srgbClr val="FFFFFF"/>
              </a:solidFill>
              <a:effectLst/>
              <a:uLnTx/>
              <a:uFillTx/>
              <a:latin typeface="Salesforce Sans" panose="020B0505020202020203" pitchFamily="34" charset="0"/>
              <a:cs typeface="Arial" pitchFamily="34" charset="0"/>
            </a:endParaRPr>
          </a:p>
        </p:txBody>
      </p:sp>
    </p:spTree>
    <p:extLst>
      <p:ext uri="{BB962C8B-B14F-4D97-AF65-F5344CB8AC3E}">
        <p14:creationId xmlns:p14="http://schemas.microsoft.com/office/powerpoint/2010/main" val="1001327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d email and attachments to Salesforce record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293" y="1098483"/>
            <a:ext cx="10867090" cy="559622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19FD02D3-6C23-404C-A7B3-DAB79F5D63D7}" type="slidenum">
              <a:rPr lang="en-US" smtClean="0"/>
              <a:pPr/>
              <a:t>92</a:t>
            </a:fld>
            <a:endParaRPr lang="en-US" smtClean="0"/>
          </a:p>
        </p:txBody>
      </p:sp>
      <p:sp>
        <p:nvSpPr>
          <p:cNvPr id="3" name="Text Placeholder 2"/>
          <p:cNvSpPr>
            <a:spLocks noGrp="1"/>
          </p:cNvSpPr>
          <p:nvPr>
            <p:ph type="body" sz="quarter" idx="11"/>
          </p:nvPr>
        </p:nvSpPr>
        <p:spPr/>
        <p:txBody>
          <a:bodyPr/>
          <a:lstStyle/>
          <a:p>
            <a:r>
              <a:rPr lang="fr-FR">
                <a:solidFill>
                  <a:srgbClr val="19325C"/>
                </a:solidFill>
              </a:rPr>
              <a:t>Lightning pour Outlook</a:t>
            </a:r>
          </a:p>
        </p:txBody>
      </p:sp>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l="3195" t="-4603" r="1822" b="62391"/>
          <a:stretch/>
        </p:blipFill>
        <p:spPr>
          <a:xfrm>
            <a:off x="11164476" y="2596625"/>
            <a:ext cx="405324" cy="437520"/>
          </a:xfrm>
          <a:prstGeom prst="flowChartConnector">
            <a:avLst/>
          </a:prstGeom>
          <a:solidFill>
            <a:schemeClr val="bg1">
              <a:lumMod val="85000"/>
            </a:schemeClr>
          </a:solidFill>
        </p:spPr>
      </p:pic>
    </p:spTree>
    <p:extLst>
      <p:ext uri="{BB962C8B-B14F-4D97-AF65-F5344CB8AC3E}">
        <p14:creationId xmlns:p14="http://schemas.microsoft.com/office/powerpoint/2010/main" val="8916361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93</a:t>
            </a:fld>
            <a:endParaRPr lang="en-US" smtClean="0"/>
          </a:p>
        </p:txBody>
      </p:sp>
      <p:sp>
        <p:nvSpPr>
          <p:cNvPr id="3" name="Text Placeholder 2"/>
          <p:cNvSpPr>
            <a:spLocks noGrp="1"/>
          </p:cNvSpPr>
          <p:nvPr>
            <p:ph type="body" sz="quarter" idx="11"/>
          </p:nvPr>
        </p:nvSpPr>
        <p:spPr/>
        <p:txBody>
          <a:bodyPr/>
          <a:lstStyle/>
          <a:p>
            <a:r>
              <a:rPr lang="fr-FR" dirty="0" err="1"/>
              <a:t>Salesforce</a:t>
            </a:r>
            <a:r>
              <a:rPr lang="fr-FR" dirty="0"/>
              <a:t> </a:t>
            </a:r>
            <a:r>
              <a:rPr lang="fr-FR" dirty="0" err="1"/>
              <a:t>Inbox</a:t>
            </a:r>
            <a:endParaRPr lang="fr-FR" dirty="0"/>
          </a:p>
        </p:txBody>
      </p:sp>
      <p:sp>
        <p:nvSpPr>
          <p:cNvPr id="5" name="Oval 4"/>
          <p:cNvSpPr/>
          <p:nvPr/>
        </p:nvSpPr>
        <p:spPr bwMode="auto">
          <a:xfrm>
            <a:off x="283677" y="4090476"/>
            <a:ext cx="921721" cy="910611"/>
          </a:xfrm>
          <a:prstGeom prst="ellipse">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Oval 5"/>
          <p:cNvSpPr/>
          <p:nvPr/>
        </p:nvSpPr>
        <p:spPr bwMode="auto">
          <a:xfrm>
            <a:off x="259566" y="2300362"/>
            <a:ext cx="910341" cy="910341"/>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Shape 494"/>
          <p:cNvSpPr/>
          <p:nvPr/>
        </p:nvSpPr>
        <p:spPr>
          <a:xfrm>
            <a:off x="1377587" y="4062655"/>
            <a:ext cx="4269182" cy="1041300"/>
          </a:xfrm>
          <a:prstGeom prst="rect">
            <a:avLst/>
          </a:prstGeom>
          <a:noFill/>
          <a:ln>
            <a:noFill/>
          </a:ln>
        </p:spPr>
        <p:txBody>
          <a:bodyPr lIns="0" tIns="0" rIns="0" bIns="0" anchor="t" anchorCtr="0">
            <a:noAutofit/>
          </a:bodyPr>
          <a:lstStyle/>
          <a:p>
            <a:pPr>
              <a:buClr>
                <a:srgbClr val="5C656A"/>
              </a:buClr>
              <a:buSzPct val="25000"/>
              <a:buFont typeface="Arial"/>
              <a:buNone/>
            </a:pPr>
            <a:r>
              <a:rPr lang="fr-FR" sz="2400" b="1" spc="-20" dirty="0">
                <a:solidFill>
                  <a:srgbClr val="19325C"/>
                </a:solidFill>
                <a:ea typeface="Arial"/>
                <a:cs typeface="Arial"/>
                <a:sym typeface="Arial"/>
              </a:rPr>
              <a:t>Repose sur </a:t>
            </a:r>
            <a:r>
              <a:rPr lang="fr-FR" sz="2400" b="1" spc="-20" dirty="0" smtClean="0">
                <a:solidFill>
                  <a:srgbClr val="19325C"/>
                </a:solidFill>
                <a:ea typeface="Arial"/>
                <a:cs typeface="Arial"/>
                <a:sym typeface="Arial"/>
              </a:rPr>
              <a:t>des</a:t>
            </a:r>
            <a:r>
              <a:rPr lang="pl-PL" sz="2400" b="1" spc="-20" dirty="0" smtClean="0">
                <a:solidFill>
                  <a:srgbClr val="19325C"/>
                </a:solidFill>
                <a:ea typeface="Arial"/>
                <a:cs typeface="Arial"/>
                <a:sym typeface="Arial"/>
              </a:rPr>
              <a:t> </a:t>
            </a:r>
            <a:r>
              <a:rPr lang="fr-FR" sz="2400" b="1" spc="-20" dirty="0" smtClean="0">
                <a:solidFill>
                  <a:srgbClr val="19325C"/>
                </a:solidFill>
                <a:ea typeface="Arial"/>
                <a:cs typeface="Arial"/>
                <a:sym typeface="Arial"/>
              </a:rPr>
              <a:t>informations</a:t>
            </a:r>
            <a:endParaRPr lang="fr-FR" sz="2400" b="1" spc="-20" dirty="0">
              <a:solidFill>
                <a:srgbClr val="19325C"/>
              </a:solidFill>
              <a:ea typeface="Arial"/>
              <a:cs typeface="Arial"/>
              <a:sym typeface="Arial"/>
            </a:endParaRPr>
          </a:p>
          <a:p>
            <a:pPr>
              <a:spcBef>
                <a:spcPts val="267"/>
              </a:spcBef>
              <a:buClr>
                <a:srgbClr val="7C868D"/>
              </a:buClr>
              <a:buSzPct val="25000"/>
            </a:pPr>
            <a:r>
              <a:rPr lang="fr-FR" sz="2400" dirty="0">
                <a:solidFill>
                  <a:srgbClr val="19325C"/>
                </a:solidFill>
                <a:ea typeface="Arial"/>
                <a:cs typeface="Arial"/>
                <a:sym typeface="Arial"/>
              </a:rPr>
              <a:t>Restez au fait de tous les contrats grâce à des notifications proactives.</a:t>
            </a:r>
          </a:p>
        </p:txBody>
      </p:sp>
      <p:pic>
        <p:nvPicPr>
          <p:cNvPr id="22" name="Shape 495"/>
          <p:cNvPicPr preferRelativeResize="0"/>
          <p:nvPr/>
        </p:nvPicPr>
        <p:blipFill rotWithShape="1">
          <a:blip r:embed="rId3" cstate="print">
            <a:alphaModFix/>
          </a:blip>
          <a:srcRect/>
          <a:stretch/>
        </p:blipFill>
        <p:spPr>
          <a:xfrm>
            <a:off x="572904" y="4355281"/>
            <a:ext cx="343266" cy="381000"/>
          </a:xfrm>
          <a:prstGeom prst="rect">
            <a:avLst/>
          </a:prstGeom>
          <a:noFill/>
          <a:ln>
            <a:noFill/>
          </a:ln>
        </p:spPr>
      </p:pic>
      <p:sp>
        <p:nvSpPr>
          <p:cNvPr id="23" name="Shape 500"/>
          <p:cNvSpPr/>
          <p:nvPr/>
        </p:nvSpPr>
        <p:spPr>
          <a:xfrm>
            <a:off x="1377587" y="2312579"/>
            <a:ext cx="4144116" cy="1066800"/>
          </a:xfrm>
          <a:prstGeom prst="rect">
            <a:avLst/>
          </a:prstGeom>
          <a:noFill/>
          <a:ln>
            <a:noFill/>
          </a:ln>
        </p:spPr>
        <p:txBody>
          <a:bodyPr lIns="0" tIns="0" rIns="0" bIns="0" anchor="t" anchorCtr="0">
            <a:noAutofit/>
          </a:bodyPr>
          <a:lstStyle/>
          <a:p>
            <a:pPr>
              <a:buClr>
                <a:srgbClr val="5C656A"/>
              </a:buClr>
              <a:buSzPct val="25000"/>
              <a:buFont typeface="Arial"/>
              <a:buNone/>
            </a:pPr>
            <a:r>
              <a:rPr lang="fr-FR" sz="2400" b="1" dirty="0">
                <a:solidFill>
                  <a:srgbClr val="19325C"/>
                </a:solidFill>
                <a:ea typeface="Arial"/>
                <a:cs typeface="Arial"/>
                <a:sym typeface="Arial"/>
              </a:rPr>
              <a:t>Développé par </a:t>
            </a:r>
            <a:r>
              <a:rPr lang="fr-FR" sz="2400" b="1" dirty="0" err="1">
                <a:solidFill>
                  <a:srgbClr val="19325C"/>
                </a:solidFill>
                <a:ea typeface="Arial"/>
                <a:cs typeface="Arial"/>
                <a:sym typeface="Arial"/>
              </a:rPr>
              <a:t>Salesforce</a:t>
            </a:r>
            <a:endParaRPr lang="fr-FR" sz="2400" b="1" dirty="0">
              <a:solidFill>
                <a:srgbClr val="19325C"/>
              </a:solidFill>
              <a:ea typeface="Arial"/>
              <a:cs typeface="Arial"/>
              <a:sym typeface="Arial"/>
            </a:endParaRPr>
          </a:p>
          <a:p>
            <a:pPr>
              <a:spcBef>
                <a:spcPts val="267"/>
              </a:spcBef>
              <a:buClr>
                <a:srgbClr val="7C868D"/>
              </a:buClr>
              <a:buSzPct val="25000"/>
            </a:pPr>
            <a:r>
              <a:rPr lang="fr-FR" sz="2400" dirty="0">
                <a:solidFill>
                  <a:srgbClr val="19325C"/>
                </a:solidFill>
                <a:ea typeface="Arial"/>
                <a:cs typeface="Arial"/>
                <a:sym typeface="Arial"/>
              </a:rPr>
              <a:t>Connectez le CRM et </a:t>
            </a:r>
            <a:r>
              <a:rPr lang="fr-FR" sz="2400" dirty="0" smtClean="0">
                <a:solidFill>
                  <a:srgbClr val="19325C"/>
                </a:solidFill>
                <a:ea typeface="Arial"/>
                <a:cs typeface="Arial"/>
                <a:sym typeface="Arial"/>
              </a:rPr>
              <a:t>la</a:t>
            </a:r>
            <a:r>
              <a:rPr lang="pl-PL" sz="2400" dirty="0" smtClean="0">
                <a:solidFill>
                  <a:srgbClr val="19325C"/>
                </a:solidFill>
                <a:ea typeface="Arial"/>
                <a:cs typeface="Arial"/>
                <a:sym typeface="Arial"/>
              </a:rPr>
              <a:t> </a:t>
            </a:r>
            <a:r>
              <a:rPr lang="fr-FR" sz="2400" dirty="0" smtClean="0">
                <a:solidFill>
                  <a:srgbClr val="19325C"/>
                </a:solidFill>
                <a:ea typeface="Arial"/>
                <a:cs typeface="Arial"/>
                <a:sym typeface="Arial"/>
              </a:rPr>
              <a:t>messagerie de </a:t>
            </a:r>
            <a:r>
              <a:rPr lang="fr-FR" sz="2400" dirty="0">
                <a:solidFill>
                  <a:srgbClr val="19325C"/>
                </a:solidFill>
                <a:ea typeface="Arial"/>
                <a:cs typeface="Arial"/>
                <a:sym typeface="Arial"/>
              </a:rPr>
              <a:t>manière fluide et sécurisée.</a:t>
            </a:r>
          </a:p>
        </p:txBody>
      </p:sp>
      <p:pic>
        <p:nvPicPr>
          <p:cNvPr id="24" name="Shape 501"/>
          <p:cNvPicPr preferRelativeResize="0"/>
          <p:nvPr/>
        </p:nvPicPr>
        <p:blipFill rotWithShape="1">
          <a:blip r:embed="rId4" cstate="print">
            <a:alphaModFix/>
          </a:blip>
          <a:srcRect/>
          <a:stretch/>
        </p:blipFill>
        <p:spPr>
          <a:xfrm>
            <a:off x="508266" y="2549582"/>
            <a:ext cx="412940" cy="411900"/>
          </a:xfrm>
          <a:prstGeom prst="rect">
            <a:avLst/>
          </a:prstGeom>
          <a:noFill/>
          <a:ln>
            <a:noFill/>
          </a:ln>
        </p:spPr>
      </p:pic>
      <p:sp>
        <p:nvSpPr>
          <p:cNvPr id="25" name="Shape 502"/>
          <p:cNvSpPr/>
          <p:nvPr/>
        </p:nvSpPr>
        <p:spPr>
          <a:xfrm>
            <a:off x="9340202" y="5362490"/>
            <a:ext cx="2360386" cy="165200"/>
          </a:xfrm>
          <a:prstGeom prst="rect">
            <a:avLst/>
          </a:prstGeom>
          <a:noFill/>
          <a:ln>
            <a:noFill/>
          </a:ln>
        </p:spPr>
        <p:txBody>
          <a:bodyPr lIns="0" tIns="0" rIns="0" bIns="0" anchor="t" anchorCtr="0">
            <a:noAutofit/>
          </a:bodyPr>
          <a:lstStyle/>
          <a:p>
            <a:pPr algn="ctr">
              <a:buClr>
                <a:srgbClr val="5C656A"/>
              </a:buClr>
              <a:buSzPct val="25000"/>
              <a:buFont typeface="Arial"/>
              <a:buNone/>
            </a:pPr>
            <a:r>
              <a:rPr lang="fr-FR" sz="1067" dirty="0">
                <a:solidFill>
                  <a:srgbClr val="19325C"/>
                </a:solidFill>
                <a:ea typeface="Arial"/>
                <a:cs typeface="Arial"/>
                <a:sym typeface="Arial"/>
              </a:rPr>
              <a:t>Disponible dès </a:t>
            </a:r>
            <a:r>
              <a:rPr lang="fr-FR" sz="1067" dirty="0" smtClean="0">
                <a:solidFill>
                  <a:srgbClr val="19325C"/>
                </a:solidFill>
                <a:ea typeface="Arial"/>
                <a:cs typeface="Arial"/>
                <a:sym typeface="Arial"/>
              </a:rPr>
              <a:t>aujourd'hui</a:t>
            </a:r>
            <a:endParaRPr lang="fr-FR" sz="1067" dirty="0">
              <a:solidFill>
                <a:srgbClr val="19325C"/>
              </a:solidFill>
              <a:ea typeface="Arial"/>
              <a:cs typeface="Arial"/>
              <a:sym typeface="Arial"/>
            </a:endParaRPr>
          </a:p>
        </p:txBody>
      </p:sp>
      <p:pic>
        <p:nvPicPr>
          <p:cNvPr id="26" name="Shape 503"/>
          <p:cNvPicPr preferRelativeResize="0"/>
          <p:nvPr/>
        </p:nvPicPr>
        <p:blipFill rotWithShape="1">
          <a:blip r:embed="rId5" cstate="print">
            <a:alphaModFix/>
          </a:blip>
          <a:srcRect/>
          <a:stretch/>
        </p:blipFill>
        <p:spPr>
          <a:xfrm>
            <a:off x="10097539" y="5574175"/>
            <a:ext cx="332800" cy="390400"/>
          </a:xfrm>
          <a:prstGeom prst="rect">
            <a:avLst/>
          </a:prstGeom>
          <a:noFill/>
          <a:ln>
            <a:noFill/>
          </a:ln>
        </p:spPr>
      </p:pic>
      <p:pic>
        <p:nvPicPr>
          <p:cNvPr id="27" name="Shape 504"/>
          <p:cNvPicPr preferRelativeResize="0"/>
          <p:nvPr/>
        </p:nvPicPr>
        <p:blipFill rotWithShape="1">
          <a:blip r:embed="rId6" cstate="print">
            <a:alphaModFix/>
          </a:blip>
          <a:srcRect/>
          <a:stretch/>
        </p:blipFill>
        <p:spPr>
          <a:xfrm>
            <a:off x="9615273" y="5561730"/>
            <a:ext cx="301200" cy="369200"/>
          </a:xfrm>
          <a:prstGeom prst="rect">
            <a:avLst/>
          </a:prstGeom>
          <a:noFill/>
          <a:ln>
            <a:noFill/>
          </a:ln>
        </p:spPr>
      </p:pic>
      <p:pic>
        <p:nvPicPr>
          <p:cNvPr id="28" name="Shape 505"/>
          <p:cNvPicPr preferRelativeResize="0"/>
          <p:nvPr/>
        </p:nvPicPr>
        <p:blipFill rotWithShape="1">
          <a:blip r:embed="rId7" cstate="print">
            <a:alphaModFix/>
          </a:blip>
          <a:srcRect/>
          <a:stretch/>
        </p:blipFill>
        <p:spPr>
          <a:xfrm>
            <a:off x="10591797" y="5604295"/>
            <a:ext cx="329200" cy="330400"/>
          </a:xfrm>
          <a:prstGeom prst="rect">
            <a:avLst/>
          </a:prstGeom>
          <a:noFill/>
          <a:ln>
            <a:noFill/>
          </a:ln>
        </p:spPr>
      </p:pic>
      <p:pic>
        <p:nvPicPr>
          <p:cNvPr id="29" name="Shape 506"/>
          <p:cNvPicPr preferRelativeResize="0"/>
          <p:nvPr/>
        </p:nvPicPr>
        <p:blipFill rotWithShape="1">
          <a:blip r:embed="rId8" cstate="print">
            <a:alphaModFix/>
          </a:blip>
          <a:srcRect/>
          <a:stretch/>
        </p:blipFill>
        <p:spPr>
          <a:xfrm>
            <a:off x="11082496" y="5574430"/>
            <a:ext cx="350400" cy="369200"/>
          </a:xfrm>
          <a:prstGeom prst="rect">
            <a:avLst/>
          </a:prstGeom>
          <a:noFill/>
          <a:ln>
            <a:noFill/>
          </a:ln>
        </p:spPr>
      </p:pic>
      <p:grpSp>
        <p:nvGrpSpPr>
          <p:cNvPr id="30" name="Group 29"/>
          <p:cNvGrpSpPr/>
          <p:nvPr/>
        </p:nvGrpSpPr>
        <p:grpSpPr>
          <a:xfrm>
            <a:off x="229054" y="6037849"/>
            <a:ext cx="3210204" cy="738911"/>
            <a:chOff x="6733433" y="297800"/>
            <a:chExt cx="3210204" cy="738911"/>
          </a:xfrm>
        </p:grpSpPr>
        <p:sp>
          <p:nvSpPr>
            <p:cNvPr id="31" name="Shape 507"/>
            <p:cNvSpPr/>
            <p:nvPr/>
          </p:nvSpPr>
          <p:spPr>
            <a:xfrm>
              <a:off x="6733433" y="297800"/>
              <a:ext cx="3085040" cy="651943"/>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a:solidFill>
                  <a:srgbClr val="19325C"/>
                </a:solidFill>
                <a:ea typeface="Arial"/>
                <a:cs typeface="Arial"/>
                <a:sym typeface="Arial"/>
              </a:endParaRPr>
            </a:p>
          </p:txBody>
        </p:sp>
        <p:sp>
          <p:nvSpPr>
            <p:cNvPr id="32" name="Shape 508"/>
            <p:cNvSpPr/>
            <p:nvPr/>
          </p:nvSpPr>
          <p:spPr>
            <a:xfrm>
              <a:off x="7890037" y="427889"/>
              <a:ext cx="2053600" cy="493600"/>
            </a:xfrm>
            <a:prstGeom prst="rect">
              <a:avLst/>
            </a:prstGeom>
            <a:noFill/>
            <a:ln>
              <a:noFill/>
            </a:ln>
          </p:spPr>
          <p:txBody>
            <a:bodyPr lIns="0" tIns="0" rIns="0" bIns="0" anchor="ctr" anchorCtr="0">
              <a:noAutofit/>
            </a:bodyPr>
            <a:lstStyle/>
            <a:p>
              <a:pPr>
                <a:lnSpc>
                  <a:spcPct val="85000"/>
                </a:lnSpc>
                <a:buClr>
                  <a:srgbClr val="7C868D"/>
                </a:buClr>
                <a:buSzPct val="25000"/>
                <a:buFont typeface="Arial"/>
                <a:buNone/>
              </a:pPr>
              <a:r>
                <a:rPr lang="fr-FR" sz="1400" spc="-20" dirty="0" smtClean="0">
                  <a:solidFill>
                    <a:srgbClr val="19325C"/>
                  </a:solidFill>
                  <a:ea typeface="Arial"/>
                  <a:cs typeface="Arial"/>
                  <a:sym typeface="Arial"/>
                </a:rPr>
                <a:t>d'augmentation </a:t>
              </a:r>
              <a:r>
                <a:rPr lang="fr-FR" sz="1400" spc="-20" dirty="0">
                  <a:solidFill>
                    <a:srgbClr val="19325C"/>
                  </a:solidFill>
                  <a:ea typeface="Arial"/>
                  <a:cs typeface="Arial"/>
                  <a:sym typeface="Arial"/>
                </a:rPr>
                <a:t>des contrats tous les mois</a:t>
              </a:r>
            </a:p>
          </p:txBody>
        </p:sp>
        <p:sp>
          <p:nvSpPr>
            <p:cNvPr id="33" name="Shape 509"/>
            <p:cNvSpPr/>
            <p:nvPr/>
          </p:nvSpPr>
          <p:spPr>
            <a:xfrm>
              <a:off x="6852708" y="312711"/>
              <a:ext cx="1145200" cy="724000"/>
            </a:xfrm>
            <a:prstGeom prst="rect">
              <a:avLst/>
            </a:prstGeom>
            <a:noFill/>
            <a:ln>
              <a:noFill/>
            </a:ln>
          </p:spPr>
          <p:txBody>
            <a:bodyPr lIns="0" tIns="0" rIns="0" bIns="0" anchor="ctr" anchorCtr="0">
              <a:noAutofit/>
            </a:bodyPr>
            <a:lstStyle/>
            <a:p>
              <a:pPr>
                <a:buClr>
                  <a:srgbClr val="5C656A"/>
                </a:buClr>
                <a:buSzPct val="25000"/>
                <a:buFont typeface="Arial"/>
                <a:buNone/>
              </a:pPr>
              <a:r>
                <a:rPr lang="fr-FR" sz="2533" baseline="30000" dirty="0">
                  <a:solidFill>
                    <a:srgbClr val="19325C"/>
                  </a:solidFill>
                  <a:ea typeface="Arial"/>
                  <a:cs typeface="Arial"/>
                  <a:sym typeface="Arial"/>
                </a:rPr>
                <a:t>+</a:t>
              </a:r>
              <a:r>
                <a:rPr lang="fr-FR" sz="3200" dirty="0">
                  <a:solidFill>
                    <a:srgbClr val="19325C"/>
                  </a:solidFill>
                  <a:ea typeface="Arial"/>
                  <a:cs typeface="Arial"/>
                  <a:sym typeface="Arial"/>
                </a:rPr>
                <a:t>15</a:t>
              </a:r>
              <a:r>
                <a:rPr lang="fr-FR" sz="1600" dirty="0">
                  <a:solidFill>
                    <a:srgbClr val="19325C"/>
                  </a:solidFill>
                  <a:ea typeface="Arial"/>
                  <a:cs typeface="Arial"/>
                  <a:sym typeface="Arial"/>
                </a:rPr>
                <a:t> </a:t>
              </a:r>
              <a:r>
                <a:rPr lang="fr-FR" sz="3067" baseline="30000" dirty="0">
                  <a:solidFill>
                    <a:srgbClr val="19325C"/>
                  </a:solidFill>
                  <a:ea typeface="Arial"/>
                  <a:cs typeface="Arial"/>
                  <a:sym typeface="Arial"/>
                </a:rPr>
                <a:t>%</a:t>
              </a:r>
            </a:p>
          </p:txBody>
        </p:sp>
      </p:grpSp>
      <p:sp>
        <p:nvSpPr>
          <p:cNvPr id="34" name="Shape 510"/>
          <p:cNvSpPr/>
          <p:nvPr/>
        </p:nvSpPr>
        <p:spPr>
          <a:xfrm>
            <a:off x="6655996" y="6046427"/>
            <a:ext cx="2522994" cy="669268"/>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a:solidFill>
                <a:srgbClr val="19325C"/>
              </a:solidFill>
              <a:ea typeface="Arial"/>
              <a:cs typeface="Arial"/>
              <a:sym typeface="Arial"/>
            </a:endParaRPr>
          </a:p>
        </p:txBody>
      </p:sp>
      <p:sp>
        <p:nvSpPr>
          <p:cNvPr id="35" name="Shape 511"/>
          <p:cNvSpPr/>
          <p:nvPr/>
        </p:nvSpPr>
        <p:spPr>
          <a:xfrm>
            <a:off x="6666935" y="6046427"/>
            <a:ext cx="1145200" cy="724000"/>
          </a:xfrm>
          <a:prstGeom prst="rect">
            <a:avLst/>
          </a:prstGeom>
          <a:noFill/>
          <a:ln>
            <a:noFill/>
          </a:ln>
        </p:spPr>
        <p:txBody>
          <a:bodyPr lIns="0" tIns="0" rIns="0" bIns="0" anchor="ctr" anchorCtr="0">
            <a:noAutofit/>
          </a:bodyPr>
          <a:lstStyle/>
          <a:p>
            <a:pPr>
              <a:buClr>
                <a:srgbClr val="5C656A"/>
              </a:buClr>
              <a:buSzPct val="25000"/>
              <a:buFont typeface="Arial"/>
              <a:buNone/>
            </a:pPr>
            <a:r>
              <a:rPr lang="fr-FR" sz="2533" baseline="30000" dirty="0">
                <a:solidFill>
                  <a:srgbClr val="19325C"/>
                </a:solidFill>
                <a:ea typeface="Arial"/>
                <a:cs typeface="Arial"/>
                <a:sym typeface="Arial"/>
              </a:rPr>
              <a:t>+</a:t>
            </a:r>
            <a:r>
              <a:rPr lang="fr-FR" sz="3200" dirty="0">
                <a:solidFill>
                  <a:srgbClr val="19325C"/>
                </a:solidFill>
                <a:ea typeface="Arial"/>
                <a:cs typeface="Arial"/>
                <a:sym typeface="Arial"/>
              </a:rPr>
              <a:t>25</a:t>
            </a:r>
            <a:r>
              <a:rPr lang="fr-FR" sz="1600" dirty="0">
                <a:solidFill>
                  <a:srgbClr val="19325C"/>
                </a:solidFill>
                <a:ea typeface="Arial"/>
                <a:cs typeface="Arial"/>
                <a:sym typeface="Arial"/>
              </a:rPr>
              <a:t> </a:t>
            </a:r>
            <a:r>
              <a:rPr lang="fr-FR" sz="3067" baseline="30000" dirty="0">
                <a:solidFill>
                  <a:srgbClr val="19325C"/>
                </a:solidFill>
                <a:ea typeface="Arial"/>
                <a:cs typeface="Arial"/>
                <a:sym typeface="Arial"/>
              </a:rPr>
              <a:t>%</a:t>
            </a:r>
          </a:p>
        </p:txBody>
      </p:sp>
      <p:sp>
        <p:nvSpPr>
          <p:cNvPr id="36" name="Shape 512"/>
          <p:cNvSpPr/>
          <p:nvPr/>
        </p:nvSpPr>
        <p:spPr>
          <a:xfrm>
            <a:off x="7700641" y="6161605"/>
            <a:ext cx="1820669" cy="493600"/>
          </a:xfrm>
          <a:prstGeom prst="rect">
            <a:avLst/>
          </a:prstGeom>
          <a:noFill/>
          <a:ln>
            <a:noFill/>
          </a:ln>
        </p:spPr>
        <p:txBody>
          <a:bodyPr lIns="0" tIns="0" rIns="0" bIns="0" anchor="ctr" anchorCtr="0">
            <a:noAutofit/>
          </a:bodyPr>
          <a:lstStyle/>
          <a:p>
            <a:pPr>
              <a:lnSpc>
                <a:spcPct val="85000"/>
              </a:lnSpc>
              <a:buClr>
                <a:srgbClr val="7C868D"/>
              </a:buClr>
              <a:buSzPct val="25000"/>
              <a:buFont typeface="Arial"/>
              <a:buNone/>
            </a:pPr>
            <a:r>
              <a:rPr lang="fr-FR" sz="1400" spc="-20" dirty="0">
                <a:solidFill>
                  <a:srgbClr val="19325C"/>
                </a:solidFill>
                <a:cs typeface="Arial"/>
                <a:sym typeface="Arial"/>
              </a:rPr>
              <a:t>de productivité </a:t>
            </a:r>
            <a:r>
              <a:rPr lang="pl-PL" sz="1400" spc="-20" dirty="0" smtClean="0">
                <a:solidFill>
                  <a:srgbClr val="19325C"/>
                </a:solidFill>
                <a:cs typeface="Arial"/>
                <a:sym typeface="Arial"/>
              </a:rPr>
              <a:t/>
            </a:r>
            <a:br>
              <a:rPr lang="pl-PL" sz="1400" spc="-20" dirty="0" smtClean="0">
                <a:solidFill>
                  <a:srgbClr val="19325C"/>
                </a:solidFill>
                <a:cs typeface="Arial"/>
                <a:sym typeface="Arial"/>
              </a:rPr>
            </a:br>
            <a:r>
              <a:rPr lang="fr-FR" sz="1400" spc="-20" dirty="0" smtClean="0">
                <a:solidFill>
                  <a:srgbClr val="19325C"/>
                </a:solidFill>
                <a:cs typeface="Arial"/>
                <a:sym typeface="Arial"/>
              </a:rPr>
              <a:t>des </a:t>
            </a:r>
            <a:r>
              <a:rPr lang="fr-FR" sz="1400" spc="-20" dirty="0">
                <a:solidFill>
                  <a:srgbClr val="19325C"/>
                </a:solidFill>
                <a:cs typeface="Arial"/>
                <a:sym typeface="Arial"/>
              </a:rPr>
              <a:t>commerciaux</a:t>
            </a:r>
          </a:p>
        </p:txBody>
      </p:sp>
      <p:grpSp>
        <p:nvGrpSpPr>
          <p:cNvPr id="37" name="Group 36"/>
          <p:cNvGrpSpPr/>
          <p:nvPr/>
        </p:nvGrpSpPr>
        <p:grpSpPr>
          <a:xfrm>
            <a:off x="9329667" y="6037849"/>
            <a:ext cx="2623180" cy="724000"/>
            <a:chOff x="6518333" y="5875211"/>
            <a:chExt cx="2623180" cy="724000"/>
          </a:xfrm>
        </p:grpSpPr>
        <p:grpSp>
          <p:nvGrpSpPr>
            <p:cNvPr id="38" name="Group 37"/>
            <p:cNvGrpSpPr/>
            <p:nvPr/>
          </p:nvGrpSpPr>
          <p:grpSpPr>
            <a:xfrm>
              <a:off x="6518333" y="5875211"/>
              <a:ext cx="2595187" cy="724000"/>
              <a:chOff x="6518333" y="5875211"/>
              <a:chExt cx="2595187" cy="724000"/>
            </a:xfrm>
          </p:grpSpPr>
          <p:sp>
            <p:nvSpPr>
              <p:cNvPr id="40" name="Shape 513"/>
              <p:cNvSpPr/>
              <p:nvPr/>
            </p:nvSpPr>
            <p:spPr>
              <a:xfrm>
                <a:off x="6518333" y="5875211"/>
                <a:ext cx="2595187" cy="669268"/>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dirty="0">
                  <a:solidFill>
                    <a:srgbClr val="19325C"/>
                  </a:solidFill>
                  <a:ea typeface="Arial"/>
                  <a:cs typeface="Arial"/>
                  <a:sym typeface="Arial"/>
                </a:endParaRPr>
              </a:p>
            </p:txBody>
          </p:sp>
          <p:sp>
            <p:nvSpPr>
              <p:cNvPr id="41" name="Shape 514"/>
              <p:cNvSpPr/>
              <p:nvPr/>
            </p:nvSpPr>
            <p:spPr>
              <a:xfrm>
                <a:off x="6543149" y="5875211"/>
                <a:ext cx="1145200" cy="724000"/>
              </a:xfrm>
              <a:prstGeom prst="rect">
                <a:avLst/>
              </a:prstGeom>
              <a:noFill/>
              <a:ln>
                <a:noFill/>
              </a:ln>
            </p:spPr>
            <p:txBody>
              <a:bodyPr lIns="0" tIns="0" rIns="0" bIns="0" anchor="ctr" anchorCtr="0">
                <a:noAutofit/>
              </a:bodyPr>
              <a:lstStyle/>
              <a:p>
                <a:pPr>
                  <a:buClr>
                    <a:srgbClr val="5C656A"/>
                  </a:buClr>
                  <a:buSzPct val="25000"/>
                  <a:buFont typeface="Arial"/>
                  <a:buNone/>
                </a:pPr>
                <a:r>
                  <a:rPr lang="fr-FR" sz="2533" baseline="30000" dirty="0">
                    <a:solidFill>
                      <a:srgbClr val="19325C"/>
                    </a:solidFill>
                    <a:ea typeface="Arial"/>
                    <a:cs typeface="Arial"/>
                    <a:sym typeface="Arial"/>
                  </a:rPr>
                  <a:t>+</a:t>
                </a:r>
                <a:r>
                  <a:rPr lang="fr-FR" sz="3200" dirty="0">
                    <a:solidFill>
                      <a:srgbClr val="19325C"/>
                    </a:solidFill>
                    <a:ea typeface="Arial"/>
                    <a:cs typeface="Arial"/>
                    <a:sym typeface="Arial"/>
                  </a:rPr>
                  <a:t>38</a:t>
                </a:r>
                <a:r>
                  <a:rPr lang="fr-FR" sz="1600" dirty="0">
                    <a:solidFill>
                      <a:srgbClr val="19325C"/>
                    </a:solidFill>
                    <a:ea typeface="Arial"/>
                    <a:cs typeface="Arial"/>
                    <a:sym typeface="Arial"/>
                  </a:rPr>
                  <a:t> </a:t>
                </a:r>
                <a:r>
                  <a:rPr lang="fr-FR" sz="3067" baseline="30000" dirty="0">
                    <a:solidFill>
                      <a:srgbClr val="19325C"/>
                    </a:solidFill>
                    <a:ea typeface="Arial"/>
                    <a:cs typeface="Arial"/>
                    <a:sym typeface="Arial"/>
                  </a:rPr>
                  <a:t>%</a:t>
                </a:r>
              </a:p>
            </p:txBody>
          </p:sp>
        </p:grpSp>
        <p:sp>
          <p:nvSpPr>
            <p:cNvPr id="39" name="Shape 515"/>
            <p:cNvSpPr/>
            <p:nvPr/>
          </p:nvSpPr>
          <p:spPr>
            <a:xfrm>
              <a:off x="7589657" y="5999720"/>
              <a:ext cx="1551856" cy="493600"/>
            </a:xfrm>
            <a:prstGeom prst="rect">
              <a:avLst/>
            </a:prstGeom>
            <a:noFill/>
            <a:ln>
              <a:noFill/>
            </a:ln>
          </p:spPr>
          <p:txBody>
            <a:bodyPr lIns="0" tIns="0" rIns="0" bIns="0" anchor="ctr" anchorCtr="0">
              <a:noAutofit/>
            </a:bodyPr>
            <a:lstStyle/>
            <a:p>
              <a:pPr>
                <a:lnSpc>
                  <a:spcPct val="80000"/>
                </a:lnSpc>
                <a:buClr>
                  <a:srgbClr val="7C868D"/>
                </a:buClr>
                <a:buSzPct val="25000"/>
                <a:buFont typeface="Arial"/>
                <a:buNone/>
              </a:pPr>
              <a:r>
                <a:rPr lang="fr-FR" sz="1400" spc="-20" dirty="0" smtClean="0">
                  <a:solidFill>
                    <a:srgbClr val="19325C"/>
                  </a:solidFill>
                  <a:cs typeface="Arial"/>
                  <a:sym typeface="Arial"/>
                </a:rPr>
                <a:t>d'amélioration</a:t>
              </a:r>
              <a:r>
                <a:rPr lang="pl-PL" sz="1400" spc="-20" dirty="0" smtClean="0">
                  <a:solidFill>
                    <a:srgbClr val="19325C"/>
                  </a:solidFill>
                  <a:cs typeface="Arial"/>
                  <a:sym typeface="Arial"/>
                </a:rPr>
                <a:t> </a:t>
              </a:r>
              <a:r>
                <a:rPr lang="fr-FR" sz="1400" spc="-20" dirty="0" smtClean="0">
                  <a:solidFill>
                    <a:srgbClr val="19325C"/>
                  </a:solidFill>
                  <a:cs typeface="Arial"/>
                  <a:sym typeface="Arial"/>
                </a:rPr>
                <a:t>en termes</a:t>
              </a:r>
              <a:r>
                <a:rPr lang="pl-PL" sz="1400" spc="-20" dirty="0" smtClean="0">
                  <a:solidFill>
                    <a:srgbClr val="19325C"/>
                  </a:solidFill>
                  <a:cs typeface="Arial"/>
                  <a:sym typeface="Arial"/>
                </a:rPr>
                <a:t> </a:t>
              </a:r>
              <a:r>
                <a:rPr lang="fr-FR" sz="1400" spc="-20" dirty="0" smtClean="0">
                  <a:solidFill>
                    <a:srgbClr val="19325C"/>
                  </a:solidFill>
                  <a:cs typeface="Arial"/>
                  <a:sym typeface="Arial"/>
                </a:rPr>
                <a:t>d'adoption du</a:t>
              </a:r>
              <a:r>
                <a:rPr lang="pl-PL" sz="1400" spc="-20" dirty="0" smtClean="0">
                  <a:solidFill>
                    <a:srgbClr val="19325C"/>
                  </a:solidFill>
                  <a:cs typeface="Arial"/>
                  <a:sym typeface="Arial"/>
                </a:rPr>
                <a:t> </a:t>
              </a:r>
              <a:r>
                <a:rPr lang="fr-FR" sz="1400" spc="-20" dirty="0" smtClean="0">
                  <a:solidFill>
                    <a:srgbClr val="19325C"/>
                  </a:solidFill>
                  <a:cs typeface="Arial"/>
                  <a:sym typeface="Arial"/>
                </a:rPr>
                <a:t>CRM</a:t>
              </a:r>
              <a:endParaRPr lang="fr-FR" sz="1400" spc="-20" dirty="0">
                <a:solidFill>
                  <a:srgbClr val="19325C"/>
                </a:solidFill>
                <a:cs typeface="Arial"/>
                <a:sym typeface="Arial"/>
              </a:endParaRPr>
            </a:p>
          </p:txBody>
        </p:sp>
      </p:grpSp>
      <p:sp>
        <p:nvSpPr>
          <p:cNvPr id="42" name="Shape 516"/>
          <p:cNvSpPr/>
          <p:nvPr/>
        </p:nvSpPr>
        <p:spPr>
          <a:xfrm>
            <a:off x="3485326" y="6046427"/>
            <a:ext cx="3002800" cy="669268"/>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a:solidFill>
                <a:srgbClr val="1C1C1C"/>
              </a:solidFill>
              <a:ea typeface="Arial"/>
              <a:cs typeface="Arial"/>
              <a:sym typeface="Arial"/>
            </a:endParaRPr>
          </a:p>
        </p:txBody>
      </p:sp>
      <p:sp>
        <p:nvSpPr>
          <p:cNvPr id="43" name="Shape 517"/>
          <p:cNvSpPr/>
          <p:nvPr/>
        </p:nvSpPr>
        <p:spPr>
          <a:xfrm>
            <a:off x="3503775" y="6046427"/>
            <a:ext cx="1145200" cy="724000"/>
          </a:xfrm>
          <a:prstGeom prst="rect">
            <a:avLst/>
          </a:prstGeom>
          <a:noFill/>
          <a:ln>
            <a:noFill/>
          </a:ln>
        </p:spPr>
        <p:txBody>
          <a:bodyPr lIns="0" tIns="0" rIns="0" bIns="0" anchor="ctr" anchorCtr="0">
            <a:noAutofit/>
          </a:bodyPr>
          <a:lstStyle/>
          <a:p>
            <a:pPr>
              <a:buClr>
                <a:srgbClr val="5C656A"/>
              </a:buClr>
              <a:buSzPct val="25000"/>
              <a:buFont typeface="Arial"/>
              <a:buNone/>
            </a:pPr>
            <a:r>
              <a:rPr lang="fr-FR" sz="2533" baseline="30000" dirty="0">
                <a:solidFill>
                  <a:srgbClr val="19325C"/>
                </a:solidFill>
                <a:ea typeface="Arial"/>
                <a:cs typeface="Arial"/>
                <a:sym typeface="Arial"/>
              </a:rPr>
              <a:t>+</a:t>
            </a:r>
            <a:r>
              <a:rPr lang="fr-FR" sz="3200" dirty="0">
                <a:solidFill>
                  <a:srgbClr val="19325C"/>
                </a:solidFill>
                <a:ea typeface="Arial"/>
                <a:cs typeface="Arial"/>
                <a:sym typeface="Arial"/>
              </a:rPr>
              <a:t>21</a:t>
            </a:r>
            <a:r>
              <a:rPr lang="fr-FR" sz="1600" dirty="0">
                <a:solidFill>
                  <a:srgbClr val="19325C"/>
                </a:solidFill>
                <a:ea typeface="Arial"/>
                <a:cs typeface="Arial"/>
                <a:sym typeface="Arial"/>
              </a:rPr>
              <a:t> </a:t>
            </a:r>
            <a:r>
              <a:rPr lang="fr-FR" sz="3067" baseline="30000" dirty="0">
                <a:solidFill>
                  <a:srgbClr val="19325C"/>
                </a:solidFill>
                <a:ea typeface="Arial"/>
                <a:cs typeface="Arial"/>
                <a:sym typeface="Arial"/>
              </a:rPr>
              <a:t>%</a:t>
            </a:r>
          </a:p>
        </p:txBody>
      </p:sp>
      <p:sp>
        <p:nvSpPr>
          <p:cNvPr id="44" name="Shape 518"/>
          <p:cNvSpPr/>
          <p:nvPr/>
        </p:nvSpPr>
        <p:spPr>
          <a:xfrm>
            <a:off x="4608634" y="6125683"/>
            <a:ext cx="1972800" cy="493600"/>
          </a:xfrm>
          <a:prstGeom prst="rect">
            <a:avLst/>
          </a:prstGeom>
          <a:noFill/>
          <a:ln>
            <a:noFill/>
          </a:ln>
        </p:spPr>
        <p:txBody>
          <a:bodyPr lIns="0" tIns="0" rIns="0" bIns="0" anchor="ctr" anchorCtr="0">
            <a:noAutofit/>
          </a:bodyPr>
          <a:lstStyle/>
          <a:p>
            <a:pPr>
              <a:lnSpc>
                <a:spcPct val="85000"/>
              </a:lnSpc>
              <a:buClr>
                <a:srgbClr val="7C868D"/>
              </a:buClr>
              <a:buSzPct val="25000"/>
              <a:buFont typeface="Arial"/>
              <a:buNone/>
            </a:pPr>
            <a:r>
              <a:rPr lang="fr-FR" sz="1400" dirty="0" smtClean="0">
                <a:solidFill>
                  <a:srgbClr val="19325C"/>
                </a:solidFill>
                <a:cs typeface="Arial"/>
                <a:sym typeface="Arial"/>
              </a:rPr>
              <a:t>d'accélération </a:t>
            </a:r>
            <a:r>
              <a:rPr lang="fr-FR" sz="1400" dirty="0">
                <a:solidFill>
                  <a:srgbClr val="19325C"/>
                </a:solidFill>
                <a:cs typeface="Arial"/>
                <a:sym typeface="Arial"/>
              </a:rPr>
              <a:t>des cycles de vente</a:t>
            </a:r>
          </a:p>
        </p:txBody>
      </p:sp>
      <p:sp>
        <p:nvSpPr>
          <p:cNvPr id="45" name="Rectangle 44"/>
          <p:cNvSpPr/>
          <p:nvPr/>
        </p:nvSpPr>
        <p:spPr bwMode="auto">
          <a:xfrm>
            <a:off x="0" y="939069"/>
            <a:ext cx="12192000" cy="1107996"/>
          </a:xfrm>
          <a:prstGeom prst="rect">
            <a:avLst/>
          </a:prstGeom>
          <a:solidFill>
            <a:schemeClr val="tx1">
              <a:lumMod val="10000"/>
              <a:lumOff val="90000"/>
            </a:schemeClr>
          </a:solidFill>
          <a:ln w="38100" cap="flat" cmpd="sng" algn="ctr">
            <a:noFill/>
            <a:prstDash val="solid"/>
            <a:round/>
            <a:headEnd type="none" w="med" len="med"/>
            <a:tailEnd type="none" w="med" len="med"/>
          </a:ln>
          <a:effectLst/>
        </p:spPr>
        <p:txBody>
          <a:bodyPr vert="horz" wrap="square" lIns="640080" tIns="91440" rIns="91440" bIns="91440" numCol="1" rtlCol="0" anchor="t" anchorCtr="0" compatLnSpc="1">
            <a:prstTxWarp prst="textNoShape">
              <a:avLst/>
            </a:prstTxWarp>
            <a:spAutoFit/>
          </a:bodyPr>
          <a:lstStyle/>
          <a:p>
            <a:r>
              <a:rPr lang="fr-FR" sz="2000" b="1" cap="all" dirty="0">
                <a:solidFill>
                  <a:srgbClr val="19325C"/>
                </a:solidFill>
                <a:latin typeface="Salesforce Sans" panose="020B0505020202020203" pitchFamily="34" charset="0"/>
                <a:cs typeface="Arial" panose="020B0604020202020204" pitchFamily="34" charset="0"/>
              </a:rPr>
              <a:t>DÉFINITION : </a:t>
            </a:r>
            <a:r>
              <a:rPr lang="fr-FR" sz="2000" b="1" dirty="0" err="1">
                <a:solidFill>
                  <a:srgbClr val="19325C"/>
                </a:solidFill>
                <a:latin typeface="Salesforce Sans" panose="020B0505020202020203" pitchFamily="34" charset="0"/>
                <a:cs typeface="Arial" pitchFamily="34" charset="0"/>
              </a:rPr>
              <a:t>Salesforce</a:t>
            </a:r>
            <a:r>
              <a:rPr lang="fr-FR" sz="2000" b="1" dirty="0">
                <a:solidFill>
                  <a:srgbClr val="19325C"/>
                </a:solidFill>
                <a:latin typeface="Salesforce Sans" panose="020B0505020202020203" pitchFamily="34" charset="0"/>
                <a:cs typeface="Arial" pitchFamily="34" charset="0"/>
              </a:rPr>
              <a:t> </a:t>
            </a:r>
            <a:r>
              <a:rPr lang="fr-FR" sz="2000" b="1" dirty="0" err="1">
                <a:solidFill>
                  <a:srgbClr val="19325C"/>
                </a:solidFill>
                <a:latin typeface="Salesforce Sans" panose="020B0505020202020203" pitchFamily="34" charset="0"/>
                <a:cs typeface="Arial" pitchFamily="34" charset="0"/>
              </a:rPr>
              <a:t>Inbox</a:t>
            </a:r>
            <a:r>
              <a:rPr lang="fr-FR" sz="2000" b="1" dirty="0">
                <a:solidFill>
                  <a:srgbClr val="19325C"/>
                </a:solidFill>
                <a:latin typeface="Salesforce Sans" panose="020B0505020202020203" pitchFamily="34" charset="0"/>
                <a:cs typeface="Arial" pitchFamily="34" charset="0"/>
              </a:rPr>
              <a:t> </a:t>
            </a:r>
            <a:r>
              <a:rPr lang="fr-FR" sz="2000" dirty="0">
                <a:solidFill>
                  <a:srgbClr val="19325C"/>
                </a:solidFill>
                <a:cs typeface="Arial" pitchFamily="34" charset="0"/>
              </a:rPr>
              <a:t>connecte la messagerie </a:t>
            </a:r>
            <a:r>
              <a:rPr lang="fr-FR" sz="2000" dirty="0" smtClean="0">
                <a:solidFill>
                  <a:srgbClr val="19325C"/>
                </a:solidFill>
                <a:cs typeface="Arial" pitchFamily="34" charset="0"/>
              </a:rPr>
              <a:t>d'un </a:t>
            </a:r>
            <a:r>
              <a:rPr lang="fr-FR" sz="2000" dirty="0">
                <a:solidFill>
                  <a:srgbClr val="19325C"/>
                </a:solidFill>
                <a:cs typeface="Arial" pitchFamily="34" charset="0"/>
              </a:rPr>
              <a:t>utilisateur à </a:t>
            </a:r>
            <a:r>
              <a:rPr lang="fr-FR" sz="2000" dirty="0" err="1">
                <a:solidFill>
                  <a:srgbClr val="19325C"/>
                </a:solidFill>
                <a:cs typeface="Arial" pitchFamily="34" charset="0"/>
              </a:rPr>
              <a:t>Salesforce</a:t>
            </a:r>
            <a:r>
              <a:rPr lang="fr-FR" sz="2000" dirty="0">
                <a:solidFill>
                  <a:srgbClr val="19325C"/>
                </a:solidFill>
                <a:cs typeface="Arial" pitchFamily="34" charset="0"/>
              </a:rPr>
              <a:t> afin de synchroniser automatiquement les contacts, les messages et les événements de calendrier avec des enregistrements </a:t>
            </a:r>
            <a:r>
              <a:rPr lang="fr-FR" sz="2000" dirty="0" smtClean="0">
                <a:solidFill>
                  <a:srgbClr val="19325C"/>
                </a:solidFill>
                <a:cs typeface="Arial" pitchFamily="34" charset="0"/>
              </a:rPr>
              <a:t>CRM</a:t>
            </a:r>
            <a:r>
              <a:rPr lang="fr-FR" sz="2000" dirty="0">
                <a:solidFill>
                  <a:srgbClr val="19325C"/>
                </a:solidFill>
                <a:cs typeface="Arial" pitchFamily="34" charset="0"/>
              </a:rPr>
              <a:t>. </a:t>
            </a:r>
          </a:p>
        </p:txBody>
      </p:sp>
      <p:grpSp>
        <p:nvGrpSpPr>
          <p:cNvPr id="46" name="Group 45"/>
          <p:cNvGrpSpPr/>
          <p:nvPr/>
        </p:nvGrpSpPr>
        <p:grpSpPr>
          <a:xfrm>
            <a:off x="64543" y="1026254"/>
            <a:ext cx="402199" cy="324907"/>
            <a:chOff x="520156" y="1439382"/>
            <a:chExt cx="402199" cy="324907"/>
          </a:xfrm>
        </p:grpSpPr>
        <p:sp>
          <p:nvSpPr>
            <p:cNvPr id="47" name="Line 5"/>
            <p:cNvSpPr>
              <a:spLocks noChangeShapeType="1"/>
            </p:cNvSpPr>
            <p:nvPr/>
          </p:nvSpPr>
          <p:spPr bwMode="auto">
            <a:xfrm>
              <a:off x="568821" y="1565337"/>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
            <p:cNvSpPr>
              <a:spLocks noChangeShapeType="1"/>
            </p:cNvSpPr>
            <p:nvPr/>
          </p:nvSpPr>
          <p:spPr bwMode="auto">
            <a:xfrm>
              <a:off x="568821" y="1621158"/>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7"/>
            <p:cNvSpPr>
              <a:spLocks noChangeShapeType="1"/>
            </p:cNvSpPr>
            <p:nvPr/>
          </p:nvSpPr>
          <p:spPr bwMode="auto">
            <a:xfrm>
              <a:off x="568821" y="1676979"/>
              <a:ext cx="97329" cy="0"/>
            </a:xfrm>
            <a:prstGeom prst="line">
              <a:avLst/>
            </a:prstGeom>
            <a:noFill/>
            <a:ln w="15875"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8"/>
            <p:cNvSpPr>
              <a:spLocks/>
            </p:cNvSpPr>
            <p:nvPr/>
          </p:nvSpPr>
          <p:spPr bwMode="auto">
            <a:xfrm>
              <a:off x="520156" y="1470871"/>
              <a:ext cx="194659" cy="293418"/>
            </a:xfrm>
            <a:custGeom>
              <a:avLst/>
              <a:gdLst>
                <a:gd name="T0" fmla="*/ 56 w 56"/>
                <a:gd name="T1" fmla="*/ 84 h 84"/>
                <a:gd name="T2" fmla="*/ 56 w 56"/>
                <a:gd name="T3" fmla="*/ 9 h 84"/>
                <a:gd name="T4" fmla="*/ 28 w 56"/>
                <a:gd name="T5" fmla="*/ 0 h 84"/>
                <a:gd name="T6" fmla="*/ 0 w 56"/>
                <a:gd name="T7" fmla="*/ 9 h 84"/>
                <a:gd name="T8" fmla="*/ 0 w 56"/>
                <a:gd name="T9" fmla="*/ 84 h 84"/>
                <a:gd name="T10" fmla="*/ 28 w 56"/>
                <a:gd name="T11" fmla="*/ 82 h 84"/>
                <a:gd name="T12" fmla="*/ 56 w 5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6" h="84">
                  <a:moveTo>
                    <a:pt x="56" y="84"/>
                  </a:moveTo>
                  <a:cubicBezTo>
                    <a:pt x="56" y="9"/>
                    <a:pt x="56" y="9"/>
                    <a:pt x="56" y="9"/>
                  </a:cubicBezTo>
                  <a:cubicBezTo>
                    <a:pt x="56" y="4"/>
                    <a:pt x="44" y="0"/>
                    <a:pt x="28" y="0"/>
                  </a:cubicBezTo>
                  <a:cubicBezTo>
                    <a:pt x="12" y="0"/>
                    <a:pt x="0" y="4"/>
                    <a:pt x="0" y="9"/>
                  </a:cubicBezTo>
                  <a:cubicBezTo>
                    <a:pt x="0" y="84"/>
                    <a:pt x="0" y="84"/>
                    <a:pt x="0" y="84"/>
                  </a:cubicBezTo>
                  <a:cubicBezTo>
                    <a:pt x="8" y="83"/>
                    <a:pt x="18" y="82"/>
                    <a:pt x="28" y="82"/>
                  </a:cubicBezTo>
                  <a:cubicBezTo>
                    <a:pt x="39" y="82"/>
                    <a:pt x="48" y="83"/>
                    <a:pt x="56" y="84"/>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9"/>
            <p:cNvSpPr>
              <a:spLocks/>
            </p:cNvSpPr>
            <p:nvPr/>
          </p:nvSpPr>
          <p:spPr bwMode="auto">
            <a:xfrm>
              <a:off x="714815" y="1475165"/>
              <a:ext cx="207540" cy="289124"/>
            </a:xfrm>
            <a:custGeom>
              <a:avLst/>
              <a:gdLst>
                <a:gd name="T0" fmla="*/ 16 w 60"/>
                <a:gd name="T1" fmla="*/ 0 h 83"/>
                <a:gd name="T2" fmla="*/ 0 w 60"/>
                <a:gd name="T3" fmla="*/ 8 h 83"/>
                <a:gd name="T4" fmla="*/ 0 w 60"/>
                <a:gd name="T5" fmla="*/ 83 h 83"/>
                <a:gd name="T6" fmla="*/ 30 w 60"/>
                <a:gd name="T7" fmla="*/ 81 h 83"/>
                <a:gd name="T8" fmla="*/ 60 w 60"/>
                <a:gd name="T9" fmla="*/ 83 h 83"/>
                <a:gd name="T10" fmla="*/ 60 w 60"/>
                <a:gd name="T11" fmla="*/ 8 h 83"/>
                <a:gd name="T12" fmla="*/ 44 w 60"/>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 h="83">
                  <a:moveTo>
                    <a:pt x="16" y="0"/>
                  </a:moveTo>
                  <a:cubicBezTo>
                    <a:pt x="7" y="2"/>
                    <a:pt x="0" y="4"/>
                    <a:pt x="0" y="8"/>
                  </a:cubicBezTo>
                  <a:cubicBezTo>
                    <a:pt x="0" y="83"/>
                    <a:pt x="0" y="83"/>
                    <a:pt x="0" y="83"/>
                  </a:cubicBezTo>
                  <a:cubicBezTo>
                    <a:pt x="12" y="82"/>
                    <a:pt x="20" y="81"/>
                    <a:pt x="30" y="81"/>
                  </a:cubicBezTo>
                  <a:cubicBezTo>
                    <a:pt x="41" y="81"/>
                    <a:pt x="52" y="82"/>
                    <a:pt x="60" y="83"/>
                  </a:cubicBezTo>
                  <a:cubicBezTo>
                    <a:pt x="60" y="8"/>
                    <a:pt x="60" y="8"/>
                    <a:pt x="60" y="8"/>
                  </a:cubicBezTo>
                  <a:cubicBezTo>
                    <a:pt x="60" y="5"/>
                    <a:pt x="53" y="2"/>
                    <a:pt x="44" y="0"/>
                  </a:cubicBezTo>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0"/>
            <p:cNvSpPr>
              <a:spLocks/>
            </p:cNvSpPr>
            <p:nvPr/>
          </p:nvSpPr>
          <p:spPr bwMode="auto">
            <a:xfrm>
              <a:off x="769204" y="1439382"/>
              <a:ext cx="97329" cy="210402"/>
            </a:xfrm>
            <a:custGeom>
              <a:avLst/>
              <a:gdLst>
                <a:gd name="T0" fmla="*/ 25 w 28"/>
                <a:gd name="T1" fmla="*/ 58 h 60"/>
                <a:gd name="T2" fmla="*/ 15 w 28"/>
                <a:gd name="T3" fmla="*/ 50 h 60"/>
                <a:gd name="T4" fmla="*/ 13 w 28"/>
                <a:gd name="T5" fmla="*/ 50 h 60"/>
                <a:gd name="T6" fmla="*/ 3 w 28"/>
                <a:gd name="T7" fmla="*/ 58 h 60"/>
                <a:gd name="T8" fmla="*/ 0 w 28"/>
                <a:gd name="T9" fmla="*/ 57 h 60"/>
                <a:gd name="T10" fmla="*/ 0 w 28"/>
                <a:gd name="T11" fmla="*/ 0 h 60"/>
                <a:gd name="T12" fmla="*/ 28 w 28"/>
                <a:gd name="T13" fmla="*/ 0 h 60"/>
                <a:gd name="T14" fmla="*/ 28 w 28"/>
                <a:gd name="T15" fmla="*/ 57 h 60"/>
                <a:gd name="T16" fmla="*/ 25 w 28"/>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25" y="58"/>
                  </a:moveTo>
                  <a:cubicBezTo>
                    <a:pt x="15" y="50"/>
                    <a:pt x="15" y="50"/>
                    <a:pt x="15" y="50"/>
                  </a:cubicBezTo>
                  <a:cubicBezTo>
                    <a:pt x="15" y="50"/>
                    <a:pt x="14" y="50"/>
                    <a:pt x="13" y="50"/>
                  </a:cubicBezTo>
                  <a:cubicBezTo>
                    <a:pt x="3" y="58"/>
                    <a:pt x="3" y="58"/>
                    <a:pt x="3" y="58"/>
                  </a:cubicBezTo>
                  <a:cubicBezTo>
                    <a:pt x="2" y="60"/>
                    <a:pt x="0" y="59"/>
                    <a:pt x="0" y="57"/>
                  </a:cubicBezTo>
                  <a:cubicBezTo>
                    <a:pt x="0" y="0"/>
                    <a:pt x="0" y="0"/>
                    <a:pt x="0" y="0"/>
                  </a:cubicBezTo>
                  <a:cubicBezTo>
                    <a:pt x="28" y="0"/>
                    <a:pt x="28" y="0"/>
                    <a:pt x="28" y="0"/>
                  </a:cubicBezTo>
                  <a:cubicBezTo>
                    <a:pt x="28" y="57"/>
                    <a:pt x="28" y="57"/>
                    <a:pt x="28" y="57"/>
                  </a:cubicBezTo>
                  <a:cubicBezTo>
                    <a:pt x="28" y="59"/>
                    <a:pt x="26" y="59"/>
                    <a:pt x="25" y="58"/>
                  </a:cubicBezTo>
                  <a:close/>
                </a:path>
              </a:pathLst>
            </a:custGeom>
            <a:noFill/>
            <a:ln w="15875"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3" name="Picture 52"/>
          <p:cNvPicPr>
            <a:picLocks noChangeAspect="1"/>
          </p:cNvPicPr>
          <p:nvPr/>
        </p:nvPicPr>
        <p:blipFill rotWithShape="1">
          <a:blip r:embed="rId9" cstate="print">
            <a:extLst>
              <a:ext uri="{28A0092B-C50C-407E-A947-70E740481C1C}">
                <a14:useLocalDpi xmlns:a14="http://schemas.microsoft.com/office/drawing/2010/main" val="0"/>
              </a:ext>
            </a:extLst>
          </a:blip>
          <a:srcRect l="15439" t="-5331" r="21099" b="61646"/>
          <a:stretch/>
        </p:blipFill>
        <p:spPr>
          <a:xfrm>
            <a:off x="7754979" y="4055193"/>
            <a:ext cx="206446" cy="204126"/>
          </a:xfrm>
          <a:prstGeom prst="flowChartConnector">
            <a:avLst/>
          </a:prstGeom>
          <a:solidFill>
            <a:schemeClr val="bg1"/>
          </a:solidFill>
        </p:spPr>
      </p:pic>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l="1" t="-3031" r="5431" b="62917"/>
          <a:stretch/>
        </p:blipFill>
        <p:spPr>
          <a:xfrm>
            <a:off x="5806813" y="3588885"/>
            <a:ext cx="252041" cy="264446"/>
          </a:xfrm>
          <a:prstGeom prst="rect">
            <a:avLst/>
          </a:prstGeom>
        </p:spPr>
      </p:pic>
      <p:grpSp>
        <p:nvGrpSpPr>
          <p:cNvPr id="7" name="Shape 477"/>
          <p:cNvGrpSpPr/>
          <p:nvPr/>
        </p:nvGrpSpPr>
        <p:grpSpPr>
          <a:xfrm>
            <a:off x="8168640" y="2110726"/>
            <a:ext cx="5523473" cy="3171006"/>
            <a:chOff x="0" y="0"/>
            <a:chExt cx="6336600" cy="3641700"/>
          </a:xfrm>
        </p:grpSpPr>
        <p:pic>
          <p:nvPicPr>
            <p:cNvPr id="8" name="Shape 478"/>
            <p:cNvPicPr preferRelativeResize="0"/>
            <p:nvPr/>
          </p:nvPicPr>
          <p:blipFill rotWithShape="1">
            <a:blip r:embed="rId11" cstate="print">
              <a:alphaModFix/>
            </a:blip>
            <a:srcRect/>
            <a:stretch/>
          </p:blipFill>
          <p:spPr>
            <a:xfrm>
              <a:off x="762152" y="214735"/>
              <a:ext cx="4813500" cy="3008399"/>
            </a:xfrm>
            <a:prstGeom prst="rect">
              <a:avLst/>
            </a:prstGeom>
            <a:noFill/>
            <a:ln>
              <a:noFill/>
            </a:ln>
          </p:spPr>
        </p:pic>
        <p:pic>
          <p:nvPicPr>
            <p:cNvPr id="9" name="Shape 479"/>
            <p:cNvPicPr preferRelativeResize="0"/>
            <p:nvPr/>
          </p:nvPicPr>
          <p:blipFill rotWithShape="1">
            <a:blip r:embed="rId12" cstate="print">
              <a:alphaModFix/>
            </a:blip>
            <a:srcRect/>
            <a:stretch/>
          </p:blipFill>
          <p:spPr>
            <a:xfrm>
              <a:off x="0" y="0"/>
              <a:ext cx="6336600" cy="3641700"/>
            </a:xfrm>
            <a:prstGeom prst="rect">
              <a:avLst/>
            </a:prstGeom>
            <a:noFill/>
            <a:ln>
              <a:noFill/>
            </a:ln>
            <a:effectLst>
              <a:outerShdw blurRad="177800" rotWithShape="0">
                <a:srgbClr val="000000">
                  <a:alpha val="49800"/>
                </a:srgbClr>
              </a:outerShdw>
            </a:effectLst>
          </p:spPr>
        </p:pic>
      </p:grpSp>
      <p:grpSp>
        <p:nvGrpSpPr>
          <p:cNvPr id="10" name="Shape 482"/>
          <p:cNvGrpSpPr/>
          <p:nvPr/>
        </p:nvGrpSpPr>
        <p:grpSpPr>
          <a:xfrm>
            <a:off x="5751505" y="3176197"/>
            <a:ext cx="3106681" cy="2454205"/>
            <a:chOff x="0" y="0"/>
            <a:chExt cx="3564025" cy="2818500"/>
          </a:xfrm>
        </p:grpSpPr>
        <p:sp>
          <p:nvSpPr>
            <p:cNvPr id="11" name="Shape 483"/>
            <p:cNvSpPr/>
            <p:nvPr/>
          </p:nvSpPr>
          <p:spPr>
            <a:xfrm rot="5400000">
              <a:off x="2537075" y="2109531"/>
              <a:ext cx="961500" cy="441300"/>
            </a:xfrm>
            <a:prstGeom prst="rect">
              <a:avLst/>
            </a:prstGeom>
            <a:gradFill>
              <a:gsLst>
                <a:gs pos="0">
                  <a:srgbClr val="000000">
                    <a:alpha val="36862"/>
                  </a:srgbClr>
                </a:gs>
                <a:gs pos="49680">
                  <a:srgbClr val="000000">
                    <a:alpha val="18431"/>
                  </a:srgbClr>
                </a:gs>
                <a:gs pos="100000">
                  <a:srgbClr val="000000">
                    <a:alpha val="0"/>
                  </a:srgbClr>
                </a:gs>
              </a:gsLst>
              <a:path path="circle">
                <a:fillToRect l="100000" b="100000"/>
              </a:path>
              <a:tileRect t="-100000" r="-100000"/>
            </a:gradFill>
            <a:ln>
              <a:noFill/>
            </a:ln>
          </p:spPr>
          <p:txBody>
            <a:bodyPr lIns="35700" tIns="35700" rIns="35700" bIns="35700" anchor="ctr" anchorCtr="0">
              <a:noAutofit/>
            </a:bodyPr>
            <a:lstStyle/>
            <a:p>
              <a:pPr algn="ctr">
                <a:lnSpc>
                  <a:spcPct val="90000"/>
                </a:lnSpc>
                <a:buClr>
                  <a:srgbClr val="FFFFFF"/>
                </a:buClr>
                <a:buFont typeface="Arial"/>
                <a:buNone/>
              </a:pPr>
              <a:endParaRPr sz="1867" kern="0">
                <a:solidFill>
                  <a:srgbClr val="1C1C1C"/>
                </a:solidFill>
                <a:ea typeface="Arial"/>
                <a:cs typeface="Arial"/>
                <a:sym typeface="Arial"/>
              </a:endParaRPr>
            </a:p>
          </p:txBody>
        </p:sp>
        <p:cxnSp>
          <p:nvCxnSpPr>
            <p:cNvPr id="12" name="Shape 484"/>
            <p:cNvCxnSpPr/>
            <p:nvPr/>
          </p:nvCxnSpPr>
          <p:spPr>
            <a:xfrm>
              <a:off x="1037644" y="1592280"/>
              <a:ext cx="1305300" cy="0"/>
            </a:xfrm>
            <a:prstGeom prst="straightConnector1">
              <a:avLst/>
            </a:prstGeom>
            <a:noFill/>
            <a:ln w="50800" cap="flat" cmpd="sng">
              <a:solidFill>
                <a:srgbClr val="D0D9DE"/>
              </a:solidFill>
              <a:prstDash val="solid"/>
              <a:miter/>
              <a:headEnd type="none" w="med" len="med"/>
              <a:tailEnd type="none" w="med" len="med"/>
            </a:ln>
          </p:spPr>
        </p:cxnSp>
        <p:grpSp>
          <p:nvGrpSpPr>
            <p:cNvPr id="13" name="Shape 485"/>
            <p:cNvGrpSpPr/>
            <p:nvPr/>
          </p:nvGrpSpPr>
          <p:grpSpPr>
            <a:xfrm>
              <a:off x="2196026" y="0"/>
              <a:ext cx="1367999" cy="2814900"/>
              <a:chOff x="0" y="0"/>
              <a:chExt cx="1368000" cy="2814900"/>
            </a:xfrm>
          </p:grpSpPr>
          <p:pic>
            <p:nvPicPr>
              <p:cNvPr id="19" name="Shape 486"/>
              <p:cNvPicPr preferRelativeResize="0"/>
              <p:nvPr/>
            </p:nvPicPr>
            <p:blipFill rotWithShape="1">
              <a:blip r:embed="rId13" cstate="print">
                <a:alphaModFix/>
              </a:blip>
              <a:srcRect/>
              <a:stretch/>
            </p:blipFill>
            <p:spPr>
              <a:xfrm>
                <a:off x="29160" y="333585"/>
                <a:ext cx="1334700" cy="2150100"/>
              </a:xfrm>
              <a:prstGeom prst="rect">
                <a:avLst/>
              </a:prstGeom>
              <a:noFill/>
              <a:ln>
                <a:noFill/>
              </a:ln>
            </p:spPr>
          </p:pic>
          <p:pic>
            <p:nvPicPr>
              <p:cNvPr id="20" name="Shape 487"/>
              <p:cNvPicPr preferRelativeResize="0"/>
              <p:nvPr/>
            </p:nvPicPr>
            <p:blipFill rotWithShape="1">
              <a:blip r:embed="rId14" cstate="print">
                <a:alphaModFix/>
              </a:blip>
              <a:srcRect l="69" r="59"/>
              <a:stretch/>
            </p:blipFill>
            <p:spPr>
              <a:xfrm>
                <a:off x="0" y="0"/>
                <a:ext cx="1368000" cy="2814900"/>
              </a:xfrm>
              <a:prstGeom prst="rect">
                <a:avLst/>
              </a:prstGeom>
              <a:noFill/>
              <a:ln>
                <a:noFill/>
              </a:ln>
              <a:effectLst>
                <a:outerShdw blurRad="177800" rotWithShape="0">
                  <a:srgbClr val="000000">
                    <a:alpha val="49800"/>
                  </a:srgbClr>
                </a:outerShdw>
              </a:effectLst>
            </p:spPr>
          </p:pic>
        </p:grpSp>
        <p:grpSp>
          <p:nvGrpSpPr>
            <p:cNvPr id="14" name="Shape 488"/>
            <p:cNvGrpSpPr/>
            <p:nvPr/>
          </p:nvGrpSpPr>
          <p:grpSpPr>
            <a:xfrm>
              <a:off x="0" y="0"/>
              <a:ext cx="1369800" cy="2818500"/>
              <a:chOff x="0" y="0"/>
              <a:chExt cx="1369800" cy="2818500"/>
            </a:xfrm>
          </p:grpSpPr>
          <p:pic>
            <p:nvPicPr>
              <p:cNvPr id="17" name="Shape 489"/>
              <p:cNvPicPr preferRelativeResize="0"/>
              <p:nvPr/>
            </p:nvPicPr>
            <p:blipFill rotWithShape="1">
              <a:blip r:embed="rId15" cstate="print">
                <a:alphaModFix/>
              </a:blip>
              <a:srcRect l="69" r="59"/>
              <a:stretch/>
            </p:blipFill>
            <p:spPr>
              <a:xfrm>
                <a:off x="0" y="0"/>
                <a:ext cx="1369800" cy="2818500"/>
              </a:xfrm>
              <a:prstGeom prst="rect">
                <a:avLst/>
              </a:prstGeom>
              <a:noFill/>
              <a:ln>
                <a:noFill/>
              </a:ln>
              <a:effectLst>
                <a:outerShdw blurRad="177800" rotWithShape="0">
                  <a:srgbClr val="000000">
                    <a:alpha val="49800"/>
                  </a:srgbClr>
                </a:outerShdw>
              </a:effectLst>
            </p:spPr>
          </p:pic>
          <p:pic>
            <p:nvPicPr>
              <p:cNvPr id="18" name="Shape 490"/>
              <p:cNvPicPr preferRelativeResize="0"/>
              <p:nvPr/>
            </p:nvPicPr>
            <p:blipFill rotWithShape="1">
              <a:blip r:embed="rId16" cstate="print">
                <a:alphaModFix/>
              </a:blip>
              <a:srcRect/>
              <a:stretch/>
            </p:blipFill>
            <p:spPr>
              <a:xfrm>
                <a:off x="67590" y="331499"/>
                <a:ext cx="1227000" cy="2155500"/>
              </a:xfrm>
              <a:prstGeom prst="rect">
                <a:avLst/>
              </a:prstGeom>
              <a:noFill/>
              <a:ln>
                <a:noFill/>
              </a:ln>
            </p:spPr>
          </p:pic>
        </p:grpSp>
        <p:sp>
          <p:nvSpPr>
            <p:cNvPr id="15" name="Shape 491"/>
            <p:cNvSpPr/>
            <p:nvPr/>
          </p:nvSpPr>
          <p:spPr>
            <a:xfrm>
              <a:off x="1423459" y="1699618"/>
              <a:ext cx="746100" cy="811199"/>
            </a:xfrm>
            <a:prstGeom prst="rect">
              <a:avLst/>
            </a:prstGeom>
            <a:noFill/>
            <a:ln>
              <a:noFill/>
            </a:ln>
          </p:spPr>
          <p:txBody>
            <a:bodyPr lIns="35700" tIns="35700" rIns="35700" bIns="35700" anchor="ctr" anchorCtr="0">
              <a:noAutofit/>
            </a:bodyPr>
            <a:lstStyle/>
            <a:p>
              <a:pPr algn="ctr">
                <a:lnSpc>
                  <a:spcPct val="90000"/>
                </a:lnSpc>
                <a:buClr>
                  <a:srgbClr val="56CBCA"/>
                </a:buClr>
                <a:buSzPct val="25000"/>
                <a:buFont typeface="Arial"/>
                <a:buNone/>
              </a:pPr>
              <a:r>
                <a:rPr lang="fr-FR" sz="667" dirty="0">
                  <a:solidFill>
                    <a:srgbClr val="56CBCA"/>
                  </a:solidFill>
                  <a:ea typeface="Arial"/>
                  <a:cs typeface="Arial"/>
                  <a:sym typeface="Arial"/>
                </a:rPr>
                <a:t>Se connecte à </a:t>
              </a:r>
            </a:p>
            <a:p>
              <a:pPr algn="ctr">
                <a:lnSpc>
                  <a:spcPct val="90000"/>
                </a:lnSpc>
                <a:buClr>
                  <a:srgbClr val="56CBCA"/>
                </a:buClr>
                <a:buSzPct val="25000"/>
                <a:buFont typeface="Arial"/>
                <a:buNone/>
              </a:pPr>
              <a:r>
                <a:rPr lang="fr-FR" sz="667" dirty="0" smtClean="0">
                  <a:solidFill>
                    <a:srgbClr val="56CBCA"/>
                  </a:solidFill>
                  <a:ea typeface="Arial"/>
                  <a:cs typeface="Arial"/>
                  <a:sym typeface="Arial"/>
                </a:rPr>
                <a:t>l'application </a:t>
              </a:r>
              <a:r>
                <a:rPr lang="fr-FR" sz="667" dirty="0">
                  <a:solidFill>
                    <a:srgbClr val="56CBCA"/>
                  </a:solidFill>
                  <a:ea typeface="Arial"/>
                  <a:cs typeface="Arial"/>
                  <a:sym typeface="Arial"/>
                </a:rPr>
                <a:t>mobile </a:t>
              </a:r>
              <a:r>
                <a:rPr lang="fr-FR" sz="667" dirty="0" err="1">
                  <a:solidFill>
                    <a:srgbClr val="56CBCA"/>
                  </a:solidFill>
                  <a:ea typeface="Arial"/>
                  <a:cs typeface="Arial"/>
                  <a:sym typeface="Arial"/>
                </a:rPr>
                <a:t>Salesforce</a:t>
              </a:r>
              <a:endParaRPr lang="fr-FR" sz="667" dirty="0">
                <a:solidFill>
                  <a:srgbClr val="56CBCA"/>
                </a:solidFill>
                <a:ea typeface="Arial"/>
                <a:cs typeface="Arial"/>
                <a:sym typeface="Arial"/>
              </a:endParaRPr>
            </a:p>
          </p:txBody>
        </p:sp>
      </p:grpSp>
      <p:pic>
        <p:nvPicPr>
          <p:cNvPr id="55" name="Shape 492"/>
          <p:cNvPicPr preferRelativeResize="0"/>
          <p:nvPr/>
        </p:nvPicPr>
        <p:blipFill rotWithShape="1">
          <a:blip r:embed="rId17" cstate="print">
            <a:alphaModFix/>
          </a:blip>
          <a:srcRect/>
          <a:stretch/>
        </p:blipFill>
        <p:spPr>
          <a:xfrm>
            <a:off x="7022823" y="4240575"/>
            <a:ext cx="538173" cy="537599"/>
          </a:xfrm>
          <a:prstGeom prst="rect">
            <a:avLst/>
          </a:prstGeom>
          <a:noFill/>
          <a:ln>
            <a:noFill/>
          </a:ln>
          <a:effectLst>
            <a:outerShdw blurRad="355600" rotWithShape="0">
              <a:srgbClr val="000000">
                <a:alpha val="74900"/>
              </a:srgbClr>
            </a:outerShdw>
            <a:reflection stA="50000" endPos="40000" fadeDir="5400012" sy="-100000" algn="bl" rotWithShape="0"/>
          </a:effectLst>
        </p:spPr>
      </p:pic>
    </p:spTree>
    <p:extLst>
      <p:ext uri="{BB962C8B-B14F-4D97-AF65-F5344CB8AC3E}">
        <p14:creationId xmlns:p14="http://schemas.microsoft.com/office/powerpoint/2010/main" val="29812818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94</a:t>
            </a:fld>
            <a:endParaRPr lang="en-US" smtClean="0"/>
          </a:p>
        </p:txBody>
      </p:sp>
      <p:sp>
        <p:nvSpPr>
          <p:cNvPr id="3" name="Text Placeholder 2"/>
          <p:cNvSpPr>
            <a:spLocks noGrp="1"/>
          </p:cNvSpPr>
          <p:nvPr>
            <p:ph type="body" sz="quarter" idx="11"/>
          </p:nvPr>
        </p:nvSpPr>
        <p:spPr/>
        <p:txBody>
          <a:bodyPr/>
          <a:lstStyle/>
          <a:p>
            <a:r>
              <a:rPr lang="fr-FR"/>
              <a:t>Contrôle des connaissances</a:t>
            </a:r>
          </a:p>
        </p:txBody>
      </p:sp>
      <p:sp>
        <p:nvSpPr>
          <p:cNvPr id="4" name="Text Placeholder 3"/>
          <p:cNvSpPr>
            <a:spLocks noGrp="1"/>
          </p:cNvSpPr>
          <p:nvPr>
            <p:ph type="body" sz="quarter" idx="12"/>
          </p:nvPr>
        </p:nvSpPr>
        <p:spPr>
          <a:xfrm>
            <a:off x="455733" y="1111624"/>
            <a:ext cx="10971736" cy="5181599"/>
          </a:xfrm>
        </p:spPr>
        <p:txBody>
          <a:bodyPr numCol="2" spcCol="360000"/>
          <a:lstStyle/>
          <a:p>
            <a:pPr marL="461963" indent="-461963">
              <a:spcBef>
                <a:spcPts val="1800"/>
              </a:spcBef>
              <a:buFont typeface="+mj-lt"/>
              <a:buAutoNum type="arabicPeriod"/>
            </a:pPr>
            <a:r>
              <a:rPr lang="fr-FR" dirty="0"/>
              <a:t>Dans quelle partie de l'outil un administrateur peut-il modifier le nom et l'adresse, les paramètres régionaux, linguistiques et de fuseau horaire par </a:t>
            </a:r>
            <a:r>
              <a:rPr lang="fr-FR" dirty="0" smtClean="0"/>
              <a:t>défaut </a:t>
            </a:r>
            <a:r>
              <a:rPr lang="fr-FR" dirty="0"/>
              <a:t>de l'organisation ? </a:t>
            </a:r>
          </a:p>
          <a:p>
            <a:pPr marL="461963" indent="-461963">
              <a:spcBef>
                <a:spcPts val="1800"/>
              </a:spcBef>
              <a:buFont typeface="+mj-lt"/>
              <a:buAutoNum type="arabicPeriod"/>
            </a:pPr>
            <a:r>
              <a:rPr lang="fr-FR" dirty="0"/>
              <a:t>Comment un administrateur peut-il personnaliser un exercice fiscal standard ? </a:t>
            </a:r>
          </a:p>
          <a:p>
            <a:pPr marL="461963" indent="-461963">
              <a:spcBef>
                <a:spcPts val="1800"/>
              </a:spcBef>
              <a:buFont typeface="+mj-lt"/>
              <a:buAutoNum type="arabicPeriod"/>
            </a:pPr>
            <a:r>
              <a:rPr lang="fr-FR" dirty="0"/>
              <a:t>Quels paramètres de l'interface </a:t>
            </a:r>
            <a:r>
              <a:rPr lang="fr-FR" dirty="0" smtClean="0"/>
              <a:t>utilisateur</a:t>
            </a:r>
            <a:r>
              <a:rPr lang="pl-PL" dirty="0" smtClean="0"/>
              <a:t> </a:t>
            </a:r>
            <a:r>
              <a:rPr lang="fr-FR" dirty="0" smtClean="0"/>
              <a:t>doit-on </a:t>
            </a:r>
            <a:r>
              <a:rPr lang="fr-FR" dirty="0"/>
              <a:t>activer pour permettre aux </a:t>
            </a:r>
            <a:r>
              <a:rPr lang="fr-FR" dirty="0" smtClean="0"/>
              <a:t>utilisateurs</a:t>
            </a:r>
            <a:r>
              <a:rPr lang="pl-PL" dirty="0" smtClean="0"/>
              <a:t> </a:t>
            </a:r>
            <a:r>
              <a:rPr lang="fr-FR" dirty="0" smtClean="0"/>
              <a:t>de </a:t>
            </a:r>
            <a:r>
              <a:rPr lang="fr-FR" dirty="0"/>
              <a:t>modifier des </a:t>
            </a:r>
            <a:r>
              <a:rPr lang="fr-FR" dirty="0" smtClean="0"/>
              <a:t>enregistrements </a:t>
            </a:r>
            <a:r>
              <a:rPr lang="fr-FR" dirty="0"/>
              <a:t>directement </a:t>
            </a:r>
            <a:r>
              <a:rPr lang="fr-FR" dirty="0" smtClean="0"/>
              <a:t>dans</a:t>
            </a:r>
            <a:r>
              <a:rPr lang="pl-PL" dirty="0" smtClean="0"/>
              <a:t> </a:t>
            </a:r>
            <a:r>
              <a:rPr lang="fr-FR" dirty="0" smtClean="0"/>
              <a:t>une </a:t>
            </a:r>
            <a:r>
              <a:rPr lang="fr-FR" dirty="0"/>
              <a:t>vue de liste, sans quitter la page ? </a:t>
            </a:r>
          </a:p>
          <a:p>
            <a:pPr marL="461963" indent="-461963">
              <a:spcBef>
                <a:spcPts val="1800"/>
              </a:spcBef>
              <a:buFont typeface="+mj-lt"/>
              <a:buAutoNum type="arabicPeriod"/>
            </a:pPr>
            <a:r>
              <a:rPr lang="fr-FR" dirty="0" smtClean="0"/>
              <a:t>Comment </a:t>
            </a:r>
            <a:r>
              <a:rPr lang="fr-FR" dirty="0"/>
              <a:t>un </a:t>
            </a:r>
            <a:r>
              <a:rPr lang="fr-FR" dirty="0" smtClean="0"/>
              <a:t>administrateur</a:t>
            </a:r>
            <a:r>
              <a:rPr lang="pl-PL" dirty="0" smtClean="0"/>
              <a:t> </a:t>
            </a:r>
            <a:r>
              <a:rPr lang="fr-FR" dirty="0" smtClean="0"/>
              <a:t>peut-il </a:t>
            </a:r>
            <a:r>
              <a:rPr lang="fr-FR" dirty="0"/>
              <a:t>personnaliser </a:t>
            </a:r>
            <a:r>
              <a:rPr lang="fr-FR" dirty="0" smtClean="0"/>
              <a:t>une</a:t>
            </a:r>
            <a:r>
              <a:rPr lang="pl-PL" dirty="0" smtClean="0"/>
              <a:t> </a:t>
            </a:r>
            <a:r>
              <a:rPr lang="fr-FR" dirty="0" smtClean="0"/>
              <a:t>recherche </a:t>
            </a:r>
            <a:r>
              <a:rPr lang="fr-FR" dirty="0"/>
              <a:t>globale pour aider des utilisateurs à trouver rapidement des informations ?</a:t>
            </a:r>
          </a:p>
          <a:p>
            <a:pPr marL="461963" indent="-461963">
              <a:spcBef>
                <a:spcPts val="1800"/>
              </a:spcBef>
              <a:buFont typeface="+mj-lt"/>
              <a:buAutoNum type="arabicPeriod"/>
            </a:pPr>
            <a:r>
              <a:rPr lang="fr-FR" dirty="0"/>
              <a:t>Veuillez citer une fonctionnalité de Chatter.</a:t>
            </a:r>
          </a:p>
          <a:p>
            <a:pPr marL="461963" indent="-461963">
              <a:spcBef>
                <a:spcPts val="1800"/>
              </a:spcBef>
              <a:buFont typeface="+mj-lt"/>
              <a:buAutoNum type="arabicPeriod"/>
            </a:pPr>
            <a:r>
              <a:rPr lang="fr-FR" dirty="0"/>
              <a:t>Dans quelle partie de l'outil un utilisateur peut-il afficher les tâches terminées et </a:t>
            </a:r>
            <a:r>
              <a:rPr lang="fr-FR" dirty="0" smtClean="0"/>
              <a:t>les</a:t>
            </a:r>
            <a:r>
              <a:rPr lang="pl-PL" dirty="0" smtClean="0"/>
              <a:t> </a:t>
            </a:r>
            <a:r>
              <a:rPr lang="fr-FR" dirty="0" smtClean="0"/>
              <a:t>événements passés</a:t>
            </a:r>
            <a:r>
              <a:rPr lang="pl-PL" dirty="0" smtClean="0"/>
              <a:t> </a:t>
            </a:r>
            <a:r>
              <a:rPr lang="fr-FR" dirty="0" smtClean="0"/>
              <a:t>concernant </a:t>
            </a:r>
            <a:r>
              <a:rPr lang="fr-FR" dirty="0"/>
              <a:t>une opportunité ? </a:t>
            </a:r>
          </a:p>
          <a:p>
            <a:endParaRPr lang="en-IN" dirty="0"/>
          </a:p>
        </p:txBody>
      </p:sp>
    </p:spTree>
    <p:extLst>
      <p:ext uri="{BB962C8B-B14F-4D97-AF65-F5344CB8AC3E}">
        <p14:creationId xmlns:p14="http://schemas.microsoft.com/office/powerpoint/2010/main" val="10795015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5732" y="2156764"/>
            <a:ext cx="11280538" cy="615553"/>
          </a:xfrm>
        </p:spPr>
        <p:txBody>
          <a:bodyPr/>
          <a:lstStyle/>
          <a:p>
            <a:r>
              <a:rPr lang="en-US" dirty="0"/>
              <a:t>Module 3: </a:t>
            </a:r>
            <a:r>
              <a:rPr lang="en-US" dirty="0" smtClean="0"/>
              <a:t>Cr</a:t>
            </a:r>
            <a:r>
              <a:rPr lang="fr-FR" dirty="0" smtClean="0"/>
              <a:t>é</a:t>
            </a:r>
            <a:r>
              <a:rPr lang="en-US" dirty="0" err="1" smtClean="0"/>
              <a:t>ation</a:t>
            </a:r>
            <a:r>
              <a:rPr lang="en-US" dirty="0" smtClean="0"/>
              <a:t> Et </a:t>
            </a:r>
            <a:r>
              <a:rPr lang="en-US" dirty="0" err="1" smtClean="0"/>
              <a:t>Gestion</a:t>
            </a:r>
            <a:r>
              <a:rPr lang="en-US" dirty="0" smtClean="0"/>
              <a:t> Des </a:t>
            </a:r>
            <a:r>
              <a:rPr lang="en-US" dirty="0" err="1" smtClean="0"/>
              <a:t>Utilisateurs</a:t>
            </a:r>
            <a:endParaRPr lang="en-US" dirty="0"/>
          </a:p>
        </p:txBody>
      </p:sp>
    </p:spTree>
    <p:custDataLst>
      <p:tags r:id="rId1"/>
    </p:custDataLst>
    <p:extLst>
      <p:ext uri="{BB962C8B-B14F-4D97-AF65-F5344CB8AC3E}">
        <p14:creationId xmlns:p14="http://schemas.microsoft.com/office/powerpoint/2010/main" val="3066011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3 : Création et gestion des utilisateurs</a:t>
            </a:r>
          </a:p>
        </p:txBody>
      </p:sp>
      <p:sp>
        <p:nvSpPr>
          <p:cNvPr id="3" name="Text Placeholder 2"/>
          <p:cNvSpPr>
            <a:spLocks noGrp="1"/>
          </p:cNvSpPr>
          <p:nvPr>
            <p:ph type="body" sz="quarter" idx="13"/>
          </p:nvPr>
        </p:nvSpPr>
        <p:spPr/>
        <p:txBody>
          <a:bodyPr/>
          <a:lstStyle/>
          <a:p>
            <a:pPr>
              <a:lnSpc>
                <a:spcPct val="100000"/>
              </a:lnSpc>
              <a:spcBef>
                <a:spcPts val="900"/>
              </a:spcBef>
            </a:pPr>
            <a:r>
              <a:rPr lang="fr-FR" dirty="0"/>
              <a:t>À la fin de ce module, vous serez en mesure :</a:t>
            </a:r>
          </a:p>
          <a:p>
            <a:pPr lvl="2">
              <a:lnSpc>
                <a:spcPct val="85000"/>
              </a:lnSpc>
              <a:spcBef>
                <a:spcPts val="900"/>
              </a:spcBef>
              <a:buFont typeface="Arial" panose="020B0604020202020204" pitchFamily="34" charset="0"/>
              <a:buChar char="•"/>
            </a:pPr>
            <a:r>
              <a:rPr lang="fr-FR" sz="2400" dirty="0"/>
              <a:t>D'expliquer l'objet des profils utilisateur. </a:t>
            </a:r>
          </a:p>
          <a:p>
            <a:pPr lvl="2">
              <a:lnSpc>
                <a:spcPct val="85000"/>
              </a:lnSpc>
              <a:spcBef>
                <a:spcPts val="900"/>
              </a:spcBef>
              <a:buFont typeface="Arial" panose="020B0604020202020204" pitchFamily="34" charset="0"/>
              <a:buChar char="•"/>
            </a:pPr>
            <a:r>
              <a:rPr lang="fr-FR" sz="2400" dirty="0"/>
              <a:t>De créer et de modifier des profils personnalisés.</a:t>
            </a:r>
          </a:p>
          <a:p>
            <a:pPr lvl="2">
              <a:lnSpc>
                <a:spcPct val="85000"/>
              </a:lnSpc>
              <a:spcBef>
                <a:spcPts val="900"/>
              </a:spcBef>
              <a:buFont typeface="Arial" panose="020B0604020202020204" pitchFamily="34" charset="0"/>
              <a:buChar char="•"/>
            </a:pPr>
            <a:r>
              <a:rPr lang="fr-FR" sz="2400" dirty="0"/>
              <a:t>De créer des utilisateurs et de leur attribuer des profils.</a:t>
            </a:r>
          </a:p>
          <a:p>
            <a:pPr lvl="2">
              <a:lnSpc>
                <a:spcPct val="85000"/>
              </a:lnSpc>
              <a:spcBef>
                <a:spcPts val="900"/>
              </a:spcBef>
              <a:buFont typeface="Arial" panose="020B0604020202020204" pitchFamily="34" charset="0"/>
              <a:buChar char="•"/>
            </a:pPr>
            <a:r>
              <a:rPr lang="fr-FR" sz="2400" dirty="0"/>
              <a:t>D'inviter des clients dans des groupes Chatter privés.</a:t>
            </a:r>
          </a:p>
          <a:p>
            <a:pPr lvl="2">
              <a:lnSpc>
                <a:spcPct val="85000"/>
              </a:lnSpc>
              <a:spcBef>
                <a:spcPts val="900"/>
              </a:spcBef>
              <a:buFont typeface="Arial" panose="020B0604020202020204" pitchFamily="34" charset="0"/>
              <a:buChar char="•"/>
            </a:pPr>
            <a:r>
              <a:rPr lang="fr-FR" sz="2400" dirty="0"/>
              <a:t>De résoudre des problèmes de connexion utilisateur.</a:t>
            </a:r>
          </a:p>
        </p:txBody>
      </p:sp>
      <p:sp>
        <p:nvSpPr>
          <p:cNvPr id="4" name="Slide Number Placeholder 3"/>
          <p:cNvSpPr>
            <a:spLocks noGrp="1"/>
          </p:cNvSpPr>
          <p:nvPr>
            <p:ph type="sldNum" sz="quarter" idx="14"/>
          </p:nvPr>
        </p:nvSpPr>
        <p:spPr>
          <a:xfrm>
            <a:off x="10801350" y="352097"/>
            <a:ext cx="626119" cy="322816"/>
          </a:xfrm>
        </p:spPr>
        <p:txBody>
          <a:bodyPr vert="horz" lIns="91440" tIns="45720" rIns="91440" bIns="45720" rtlCol="0" anchor="ctr"/>
          <a:lstStyle/>
          <a:p>
            <a:fld id="{19FD02D3-6C23-404C-A7B3-DAB79F5D63D7}" type="slidenum">
              <a:rPr lang="en-US"/>
              <a:pPr/>
              <a:t>96</a:t>
            </a:fld>
            <a:endParaRPr lang="en-US"/>
          </a:p>
        </p:txBody>
      </p:sp>
    </p:spTree>
    <p:extLst>
      <p:ext uri="{BB962C8B-B14F-4D97-AF65-F5344CB8AC3E}">
        <p14:creationId xmlns:p14="http://schemas.microsoft.com/office/powerpoint/2010/main" val="1830686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a:latin typeface="+mn-lt"/>
              </a:rPr>
              <a:t>Module 3 : Création et gestion des utilisateurs</a:t>
            </a:r>
          </a:p>
        </p:txBody>
      </p:sp>
      <p:sp>
        <p:nvSpPr>
          <p:cNvPr id="3" name="Text Placeholder 2"/>
          <p:cNvSpPr>
            <a:spLocks noGrp="1"/>
          </p:cNvSpPr>
          <p:nvPr>
            <p:ph type="body" sz="quarter" idx="13"/>
          </p:nvPr>
        </p:nvSpPr>
        <p:spPr>
          <a:xfrm>
            <a:off x="455732" y="1371600"/>
            <a:ext cx="5328841" cy="3666565"/>
          </a:xfrm>
        </p:spPr>
        <p:txBody>
          <a:bodyPr/>
          <a:lstStyle/>
          <a:p>
            <a:pPr marL="342900" lvl="1" indent="-342900">
              <a:lnSpc>
                <a:spcPct val="100000"/>
              </a:lnSpc>
              <a:spcBef>
                <a:spcPts val="900"/>
              </a:spcBef>
              <a:buFont typeface="Arial" panose="020B0604020202020204" pitchFamily="34" charset="0"/>
              <a:buChar char="•"/>
            </a:pPr>
            <a:r>
              <a:rPr lang="fr-FR" b="1" dirty="0"/>
              <a:t>Gestion des profils utilisateur</a:t>
            </a:r>
          </a:p>
          <a:p>
            <a:pPr marL="342900" lvl="2" indent="-342900">
              <a:lnSpc>
                <a:spcPct val="100000"/>
              </a:lnSpc>
              <a:spcBef>
                <a:spcPts val="900"/>
              </a:spcBef>
              <a:buFont typeface="Arial" panose="020B0604020202020204" pitchFamily="34" charset="0"/>
              <a:buChar char="•"/>
            </a:pPr>
            <a:r>
              <a:rPr lang="fr-FR" sz="2400" dirty="0"/>
              <a:t>Gestion des utilisateurs</a:t>
            </a:r>
          </a:p>
          <a:p>
            <a:pPr marL="342900" lvl="2" indent="-342900">
              <a:lnSpc>
                <a:spcPct val="100000"/>
              </a:lnSpc>
              <a:spcBef>
                <a:spcPts val="900"/>
              </a:spcBef>
              <a:buFont typeface="Arial" panose="020B0604020202020204" pitchFamily="34" charset="0"/>
              <a:buChar char="•"/>
            </a:pPr>
            <a:r>
              <a:rPr lang="fr-FR" sz="2400" dirty="0"/>
              <a:t>Création d'utilisateurs et </a:t>
            </a:r>
            <a:r>
              <a:rPr lang="fr-FR" sz="2400" dirty="0" smtClean="0"/>
              <a:t>d'invitations</a:t>
            </a:r>
            <a:r>
              <a:rPr lang="pl-PL" sz="2400" dirty="0" smtClean="0"/>
              <a:t> </a:t>
            </a:r>
            <a:r>
              <a:rPr lang="fr-FR" sz="2400" dirty="0" smtClean="0"/>
              <a:t>Chatter </a:t>
            </a:r>
            <a:r>
              <a:rPr lang="fr-FR" sz="2400" dirty="0"/>
              <a:t>Free</a:t>
            </a:r>
          </a:p>
          <a:p>
            <a:pPr marL="342900" lvl="2" indent="-342900">
              <a:lnSpc>
                <a:spcPct val="100000"/>
              </a:lnSpc>
              <a:spcBef>
                <a:spcPts val="900"/>
              </a:spcBef>
              <a:buFont typeface="Arial" panose="020B0604020202020204" pitchFamily="34" charset="0"/>
              <a:buChar char="•"/>
            </a:pPr>
            <a:r>
              <a:rPr lang="fr-FR" sz="2400" dirty="0"/>
              <a:t>Résolution des problèmes de connexion</a:t>
            </a:r>
          </a:p>
        </p:txBody>
      </p:sp>
      <p:sp>
        <p:nvSpPr>
          <p:cNvPr id="4" name="Slide Number Placeholder 3"/>
          <p:cNvSpPr>
            <a:spLocks noGrp="1"/>
          </p:cNvSpPr>
          <p:nvPr>
            <p:ph type="sldNum" sz="quarter" idx="14"/>
          </p:nvPr>
        </p:nvSpPr>
        <p:spPr>
          <a:xfrm>
            <a:off x="10839450" y="384755"/>
            <a:ext cx="588019" cy="246616"/>
          </a:xfrm>
        </p:spPr>
        <p:txBody>
          <a:bodyPr vert="horz" lIns="91440" tIns="45720" rIns="91440" bIns="45720" rtlCol="0" anchor="ctr"/>
          <a:lstStyle/>
          <a:p>
            <a:fld id="{19FD02D3-6C23-404C-A7B3-DAB79F5D63D7}" type="slidenum">
              <a:rPr lang="en-US"/>
              <a:pPr/>
              <a:t>97</a:t>
            </a:fld>
            <a:endParaRPr lang="en-US"/>
          </a:p>
        </p:txBody>
      </p:sp>
      <p:sp>
        <p:nvSpPr>
          <p:cNvPr id="5" name="Text Placeholder 2"/>
          <p:cNvSpPr txBox="1">
            <a:spLocks/>
          </p:cNvSpPr>
          <p:nvPr/>
        </p:nvSpPr>
        <p:spPr>
          <a:xfrm>
            <a:off x="6038850" y="1371600"/>
            <a:ext cx="5610606" cy="4850296"/>
          </a:xfrm>
          <a:prstGeom prst="rect">
            <a:avLst/>
          </a:prstGeom>
        </p:spPr>
        <p:txBody>
          <a:bodyPr/>
          <a:lstStyle>
            <a:lvl1pPr algn="l" rtl="0" eaLnBrk="1" fontAlgn="base" hangingPunct="1">
              <a:lnSpc>
                <a:spcPct val="90000"/>
              </a:lnSpc>
              <a:spcBef>
                <a:spcPts val="600"/>
              </a:spcBef>
              <a:spcAft>
                <a:spcPct val="0"/>
              </a:spcAft>
              <a:defRPr sz="2400" b="1">
                <a:solidFill>
                  <a:schemeClr val="tx2"/>
                </a:solidFill>
                <a:latin typeface="Salesforce Sans" panose="020B0505020202020203" pitchFamily="34" charset="0"/>
                <a:ea typeface="+mn-ea"/>
                <a:cs typeface="Arial" pitchFamily="34" charset="0"/>
              </a:defRPr>
            </a:lvl1pPr>
            <a:lvl2pPr marL="0" indent="0" algn="l" rtl="0" eaLnBrk="1" fontAlgn="base" hangingPunct="1">
              <a:lnSpc>
                <a:spcPct val="90000"/>
              </a:lnSpc>
              <a:spcBef>
                <a:spcPts val="600"/>
              </a:spcBef>
              <a:spcAft>
                <a:spcPct val="0"/>
              </a:spcAft>
              <a:buFont typeface="Wingdings" pitchFamily="2" charset="2"/>
              <a:buNone/>
              <a:defRPr sz="2400">
                <a:solidFill>
                  <a:schemeClr val="tx2"/>
                </a:solidFill>
                <a:latin typeface="Salesforce Sans" panose="020B0505020202020203" pitchFamily="34" charset="0"/>
                <a:cs typeface="Arial" pitchFamily="34" charset="0"/>
              </a:defRPr>
            </a:lvl2pPr>
            <a:lvl3pPr marL="457200" indent="-457200" algn="l" rtl="0" eaLnBrk="1" fontAlgn="base" hangingPunct="1">
              <a:lnSpc>
                <a:spcPct val="90000"/>
              </a:lnSpc>
              <a:spcBef>
                <a:spcPts val="0"/>
              </a:spcBef>
              <a:spcAft>
                <a:spcPct val="0"/>
              </a:spcAft>
              <a:buFont typeface="+mj-lt"/>
              <a:buAutoNum type="arabicPeriod"/>
              <a:defRPr sz="2000">
                <a:solidFill>
                  <a:schemeClr val="tx2"/>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100000"/>
              </a:lnSpc>
            </a:pPr>
            <a:r>
              <a:rPr lang="fr-FR" b="0" spc="-20" dirty="0"/>
              <a:t>Dans le module précédent, nous avons configuré des paramètres à l'échelle de l'organisation qui s'appliquent à tous les utilisateurs, tels que les paramètres régionaux, les devises et l'interface utilisateur par défaut.</a:t>
            </a:r>
          </a:p>
          <a:p>
            <a:pPr>
              <a:lnSpc>
                <a:spcPct val="100000"/>
              </a:lnSpc>
            </a:pPr>
            <a:endParaRPr lang="en-GB" b="0" dirty="0"/>
          </a:p>
          <a:p>
            <a:pPr>
              <a:lnSpc>
                <a:spcPct val="100000"/>
              </a:lnSpc>
            </a:pPr>
            <a:r>
              <a:rPr lang="fr-FR" b="0" dirty="0"/>
              <a:t>Nous allons, à présent, configurer des groupes d'utilisateurs spécifiques et des utilisateurs individuels afin qu'ils puissent consulter et réaliser les tâches requises. </a:t>
            </a:r>
          </a:p>
          <a:p>
            <a:endParaRPr lang="en-US" b="0" dirty="0"/>
          </a:p>
        </p:txBody>
      </p:sp>
    </p:spTree>
    <p:extLst>
      <p:ext uri="{BB962C8B-B14F-4D97-AF65-F5344CB8AC3E}">
        <p14:creationId xmlns:p14="http://schemas.microsoft.com/office/powerpoint/2010/main" val="12333750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98</a:t>
            </a:fld>
            <a:endParaRPr lang="en-US" smtClean="0"/>
          </a:p>
        </p:txBody>
      </p:sp>
      <p:sp>
        <p:nvSpPr>
          <p:cNvPr id="3" name="Text Placeholder 2"/>
          <p:cNvSpPr>
            <a:spLocks noGrp="1"/>
          </p:cNvSpPr>
          <p:nvPr>
            <p:ph type="body" sz="quarter" idx="11"/>
          </p:nvPr>
        </p:nvSpPr>
        <p:spPr/>
        <p:txBody>
          <a:bodyPr/>
          <a:lstStyle/>
          <a:p>
            <a:r>
              <a:rPr lang="fr-FR" dirty="0"/>
              <a:t>Vision </a:t>
            </a:r>
            <a:r>
              <a:rPr lang="fr-FR" dirty="0" smtClean="0"/>
              <a:t>d'ensemble</a:t>
            </a:r>
            <a:endParaRPr lang="fr-FR" dirty="0"/>
          </a:p>
        </p:txBody>
      </p:sp>
      <p:grpSp>
        <p:nvGrpSpPr>
          <p:cNvPr id="8" name="Group 7"/>
          <p:cNvGrpSpPr/>
          <p:nvPr/>
        </p:nvGrpSpPr>
        <p:grpSpPr>
          <a:xfrm>
            <a:off x="2308411" y="1239580"/>
            <a:ext cx="7531100" cy="5029199"/>
            <a:chOff x="2308411" y="1095887"/>
            <a:chExt cx="7531100" cy="5029199"/>
          </a:xfrm>
        </p:grpSpPr>
        <p:sp>
          <p:nvSpPr>
            <p:cNvPr id="9" name="Freeform: Shape 8"/>
            <p:cNvSpPr/>
            <p:nvPr/>
          </p:nvSpPr>
          <p:spPr>
            <a:xfrm>
              <a:off x="2308411" y="1095887"/>
              <a:ext cx="7531100" cy="1676401"/>
            </a:xfrm>
            <a:custGeom>
              <a:avLst/>
              <a:gdLst>
                <a:gd name="connsiteX0" fmla="*/ 0 w 7531100"/>
                <a:gd name="connsiteY0" fmla="*/ 1676399 h 1676399"/>
                <a:gd name="connsiteX1" fmla="*/ 1255187 w 7531100"/>
                <a:gd name="connsiteY1" fmla="*/ 0 h 1676399"/>
                <a:gd name="connsiteX2" fmla="*/ 6275913 w 7531100"/>
                <a:gd name="connsiteY2" fmla="*/ 0 h 1676399"/>
                <a:gd name="connsiteX3" fmla="*/ 7531100 w 7531100"/>
                <a:gd name="connsiteY3" fmla="*/ 1676399 h 1676399"/>
                <a:gd name="connsiteX4" fmla="*/ 0 w 7531100"/>
                <a:gd name="connsiteY4" fmla="*/ 1676399 h 167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1100" h="1676399">
                  <a:moveTo>
                    <a:pt x="7531100" y="1"/>
                  </a:moveTo>
                  <a:lnTo>
                    <a:pt x="6275913" y="1676398"/>
                  </a:lnTo>
                  <a:lnTo>
                    <a:pt x="1255187" y="1676398"/>
                  </a:lnTo>
                  <a:lnTo>
                    <a:pt x="0" y="1"/>
                  </a:lnTo>
                  <a:lnTo>
                    <a:pt x="7531100" y="1"/>
                  </a:lnTo>
                  <a:close/>
                </a:path>
              </a:pathLst>
            </a:custGeom>
            <a:solidFill>
              <a:srgbClr val="FFFFFF">
                <a:lumMod val="75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0" tIns="25401" rIns="0" bIns="25401" numCol="1" spcCol="1270" anchor="ctr" anchorCtr="0">
              <a:noAutofit/>
            </a:bodyPr>
            <a:lstStyle/>
            <a:p>
              <a:pPr marR="0" lvl="0" algn="ctr" defTabSz="889000" eaLnBrk="1" fontAlgn="auto" latinLnBrk="0" hangingPunct="1">
                <a:lnSpc>
                  <a:spcPct val="90000"/>
                </a:lnSpc>
                <a:spcBef>
                  <a:spcPct val="0"/>
                </a:spcBef>
                <a:spcAft>
                  <a:spcPts val="0"/>
                </a:spcAft>
                <a:buClrTx/>
                <a:buSzTx/>
                <a:buFontTx/>
                <a:buNone/>
                <a:tabLst/>
                <a:defRPr/>
              </a:pPr>
              <a:r>
                <a:rPr kumimoji="0" lang="fr-FR" sz="2200" b="0" i="0" u="none" strike="noStrike" cap="none" normalizeH="0" baseline="0" noProof="0" dirty="0">
                  <a:ln>
                    <a:noFill/>
                  </a:ln>
                  <a:solidFill>
                    <a:srgbClr val="FFFFFF"/>
                  </a:solidFill>
                  <a:uLnTx/>
                  <a:uFillTx/>
                  <a:latin typeface="Salesforce Sans"/>
                  <a:ea typeface="+mn-ea"/>
                  <a:cs typeface="+mn-cs"/>
                </a:rPr>
                <a:t>Profil de la société</a:t>
              </a:r>
            </a:p>
            <a:p>
              <a:pPr marR="0" lvl="0" algn="ctr" defTabSz="889000" eaLnBrk="1" fontAlgn="auto" latinLnBrk="0" hangingPunct="1">
                <a:lnSpc>
                  <a:spcPct val="90000"/>
                </a:lnSpc>
                <a:spcBef>
                  <a:spcPct val="0"/>
                </a:spcBef>
                <a:spcAft>
                  <a:spcPts val="0"/>
                </a:spcAft>
                <a:buClrTx/>
                <a:buSzTx/>
                <a:buFontTx/>
                <a:buNone/>
                <a:tabLst/>
                <a:defRPr/>
              </a:pPr>
              <a:r>
                <a:rPr kumimoji="0" lang="fr-FR" sz="2200" b="0" i="0" u="none" strike="noStrike" cap="none" normalizeH="0" baseline="0" noProof="0" dirty="0">
                  <a:ln>
                    <a:noFill/>
                  </a:ln>
                  <a:solidFill>
                    <a:srgbClr val="FFFFFF"/>
                  </a:solidFill>
                  <a:uLnTx/>
                  <a:uFillTx/>
                  <a:latin typeface="Salesforce Sans"/>
                  <a:ea typeface="+mn-ea"/>
                  <a:cs typeface="+mn-cs"/>
                </a:rPr>
                <a:t>Paramètres de </a:t>
              </a:r>
              <a:r>
                <a:rPr kumimoji="0" lang="fr-FR" sz="2200" b="0" i="0" u="none" strike="noStrike" cap="none" normalizeH="0" baseline="0" noProof="0" dirty="0" smtClean="0">
                  <a:ln>
                    <a:noFill/>
                  </a:ln>
                  <a:solidFill>
                    <a:srgbClr val="FFFFFF"/>
                  </a:solidFill>
                  <a:uLnTx/>
                  <a:uFillTx/>
                  <a:latin typeface="Salesforce Sans"/>
                  <a:ea typeface="+mn-ea"/>
                  <a:cs typeface="+mn-cs"/>
                </a:rPr>
                <a:t>l'interface</a:t>
              </a:r>
              <a:r>
                <a:rPr kumimoji="0" lang="pl-PL" sz="2200" b="0" i="0" u="none" strike="noStrike" cap="none" normalizeH="0" baseline="0" noProof="0" dirty="0" smtClean="0">
                  <a:ln>
                    <a:noFill/>
                  </a:ln>
                  <a:solidFill>
                    <a:srgbClr val="FFFFFF"/>
                  </a:solidFill>
                  <a:uLnTx/>
                  <a:uFillTx/>
                  <a:latin typeface="Salesforce Sans"/>
                  <a:ea typeface="+mn-ea"/>
                  <a:cs typeface="+mn-cs"/>
                </a:rPr>
                <a:t> </a:t>
              </a:r>
              <a:r>
                <a:rPr kumimoji="0" lang="fr-FR" sz="2200" b="0" i="0" u="none" strike="noStrike" cap="none" normalizeH="0" baseline="0" noProof="0" dirty="0" smtClean="0">
                  <a:ln>
                    <a:noFill/>
                  </a:ln>
                  <a:solidFill>
                    <a:srgbClr val="FFFFFF"/>
                  </a:solidFill>
                  <a:uLnTx/>
                  <a:uFillTx/>
                  <a:latin typeface="Salesforce Sans"/>
                  <a:ea typeface="+mn-ea"/>
                  <a:cs typeface="+mn-cs"/>
                </a:rPr>
                <a:t>utilisateur</a:t>
              </a:r>
              <a:endParaRPr kumimoji="0" lang="fr-FR" sz="2200" b="0" i="0" u="none" strike="noStrike" cap="none" normalizeH="0" baseline="0" noProof="0" dirty="0">
                <a:ln>
                  <a:noFill/>
                </a:ln>
                <a:solidFill>
                  <a:srgbClr val="FFFFFF"/>
                </a:solidFill>
                <a:uLnTx/>
                <a:uFillTx/>
                <a:latin typeface="Salesforce Sans"/>
                <a:ea typeface="+mn-ea"/>
                <a:cs typeface="+mn-cs"/>
              </a:endParaRPr>
            </a:p>
            <a:p>
              <a:pPr marR="0" lvl="0" algn="ctr" defTabSz="889000" eaLnBrk="1" fontAlgn="auto" latinLnBrk="0" hangingPunct="1">
                <a:lnSpc>
                  <a:spcPct val="90000"/>
                </a:lnSpc>
                <a:spcBef>
                  <a:spcPct val="0"/>
                </a:spcBef>
                <a:spcAft>
                  <a:spcPts val="0"/>
                </a:spcAft>
                <a:buClrTx/>
                <a:buSzTx/>
                <a:buFontTx/>
                <a:buNone/>
                <a:tabLst/>
                <a:defRPr/>
              </a:pPr>
              <a:r>
                <a:rPr kumimoji="0" lang="fr-FR" sz="2200" b="0" i="0" u="none" strike="noStrike" cap="none" normalizeH="0" baseline="0" noProof="0" dirty="0">
                  <a:ln>
                    <a:noFill/>
                  </a:ln>
                  <a:solidFill>
                    <a:srgbClr val="FFFFFF"/>
                  </a:solidFill>
                  <a:uLnTx/>
                  <a:uFillTx/>
                  <a:latin typeface="Salesforce Sans"/>
                  <a:ea typeface="+mn-ea"/>
                  <a:cs typeface="+mn-cs"/>
                </a:rPr>
                <a:t>Paramètres de calendrier</a:t>
              </a:r>
            </a:p>
            <a:p>
              <a:pPr marR="0" lvl="0" algn="ctr" defTabSz="889000" eaLnBrk="1" fontAlgn="auto" latinLnBrk="0" hangingPunct="1">
                <a:lnSpc>
                  <a:spcPct val="90000"/>
                </a:lnSpc>
                <a:spcBef>
                  <a:spcPct val="0"/>
                </a:spcBef>
                <a:spcAft>
                  <a:spcPts val="0"/>
                </a:spcAft>
                <a:buClrTx/>
                <a:buSzTx/>
                <a:buFontTx/>
                <a:buNone/>
                <a:tabLst/>
                <a:defRPr/>
              </a:pPr>
              <a:r>
                <a:rPr kumimoji="0" lang="fr-FR" sz="2200" b="0" i="0" u="none" strike="noStrike" cap="none" normalizeH="0" baseline="0" noProof="0" dirty="0">
                  <a:ln>
                    <a:noFill/>
                  </a:ln>
                  <a:solidFill>
                    <a:srgbClr val="FFFFFF"/>
                  </a:solidFill>
                  <a:uLnTx/>
                  <a:uFillTx/>
                  <a:latin typeface="Salesforce Sans"/>
                  <a:ea typeface="+mn-ea"/>
                  <a:cs typeface="+mn-cs"/>
                </a:rPr>
                <a:t>Chatter</a:t>
              </a:r>
            </a:p>
          </p:txBody>
        </p:sp>
        <p:sp>
          <p:nvSpPr>
            <p:cNvPr id="10" name="Freeform: Shape 9"/>
            <p:cNvSpPr/>
            <p:nvPr/>
          </p:nvSpPr>
          <p:spPr>
            <a:xfrm>
              <a:off x="3573635" y="2782446"/>
              <a:ext cx="5020733" cy="1676400"/>
            </a:xfrm>
            <a:custGeom>
              <a:avLst/>
              <a:gdLst>
                <a:gd name="connsiteX0" fmla="*/ 0 w 5020733"/>
                <a:gd name="connsiteY0" fmla="*/ 1676399 h 1676399"/>
                <a:gd name="connsiteX1" fmla="*/ 1255187 w 5020733"/>
                <a:gd name="connsiteY1" fmla="*/ 0 h 1676399"/>
                <a:gd name="connsiteX2" fmla="*/ 3765546 w 5020733"/>
                <a:gd name="connsiteY2" fmla="*/ 0 h 1676399"/>
                <a:gd name="connsiteX3" fmla="*/ 5020733 w 5020733"/>
                <a:gd name="connsiteY3" fmla="*/ 1676399 h 1676399"/>
                <a:gd name="connsiteX4" fmla="*/ 0 w 5020733"/>
                <a:gd name="connsiteY4" fmla="*/ 1676399 h 167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0733" h="1676399">
                  <a:moveTo>
                    <a:pt x="5020733" y="1"/>
                  </a:moveTo>
                  <a:lnTo>
                    <a:pt x="3765546" y="1676398"/>
                  </a:lnTo>
                  <a:lnTo>
                    <a:pt x="1255187" y="1676398"/>
                  </a:lnTo>
                  <a:lnTo>
                    <a:pt x="0" y="1"/>
                  </a:lnTo>
                  <a:lnTo>
                    <a:pt x="5020733" y="1"/>
                  </a:lnTo>
                  <a:close/>
                </a:path>
              </a:pathLst>
            </a:custGeom>
            <a:solidFill>
              <a:srgbClr val="00B0F0"/>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901489" tIns="22860" rIns="901488" bIns="22861" numCol="1" spcCol="1270" anchor="ctr" anchorCtr="0">
              <a:noAutofit/>
            </a:bodyPr>
            <a:lstStyle/>
            <a:p>
              <a:pPr marL="0" marR="0" lvl="0" indent="0" algn="ctr" defTabSz="800100" eaLnBrk="1" fontAlgn="auto" latinLnBrk="0" hangingPunct="1">
                <a:lnSpc>
                  <a:spcPct val="90000"/>
                </a:lnSpc>
                <a:spcBef>
                  <a:spcPct val="0"/>
                </a:spcBef>
                <a:spcAft>
                  <a:spcPts val="0"/>
                </a:spcAft>
                <a:buClrTx/>
                <a:buSzTx/>
                <a:buFontTx/>
                <a:buNone/>
                <a:tabLst/>
                <a:defRPr/>
              </a:pPr>
              <a:r>
                <a:rPr kumimoji="0" lang="fr-FR" sz="2200" b="0" i="0" u="none" strike="noStrike" cap="none" normalizeH="0" baseline="0" noProof="0" dirty="0">
                  <a:ln>
                    <a:noFill/>
                  </a:ln>
                  <a:solidFill>
                    <a:srgbClr val="FFFFFF"/>
                  </a:solidFill>
                  <a:uLnTx/>
                  <a:uFillTx/>
                  <a:latin typeface="Salesforce Sans"/>
                  <a:ea typeface="+mn-ea"/>
                  <a:cs typeface="+mn-cs"/>
                </a:rPr>
                <a:t>Profil utilisateur</a:t>
              </a:r>
            </a:p>
          </p:txBody>
        </p:sp>
        <p:sp>
          <p:nvSpPr>
            <p:cNvPr id="11" name="Freeform: Shape 10"/>
            <p:cNvSpPr/>
            <p:nvPr/>
          </p:nvSpPr>
          <p:spPr>
            <a:xfrm>
              <a:off x="4828115" y="4448687"/>
              <a:ext cx="2510367" cy="1676399"/>
            </a:xfrm>
            <a:custGeom>
              <a:avLst/>
              <a:gdLst>
                <a:gd name="connsiteX0" fmla="*/ 0 w 2510366"/>
                <a:gd name="connsiteY0" fmla="*/ 1676399 h 1676399"/>
                <a:gd name="connsiteX1" fmla="*/ 1255183 w 2510366"/>
                <a:gd name="connsiteY1" fmla="*/ 0 h 1676399"/>
                <a:gd name="connsiteX2" fmla="*/ 1255183 w 2510366"/>
                <a:gd name="connsiteY2" fmla="*/ 0 h 1676399"/>
                <a:gd name="connsiteX3" fmla="*/ 2510366 w 2510366"/>
                <a:gd name="connsiteY3" fmla="*/ 1676399 h 1676399"/>
                <a:gd name="connsiteX4" fmla="*/ 0 w 2510366"/>
                <a:gd name="connsiteY4" fmla="*/ 1676399 h 167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366" h="1676399">
                  <a:moveTo>
                    <a:pt x="2510366" y="0"/>
                  </a:moveTo>
                  <a:lnTo>
                    <a:pt x="1255183" y="1676399"/>
                  </a:lnTo>
                  <a:lnTo>
                    <a:pt x="1255183" y="1676399"/>
                  </a:lnTo>
                  <a:lnTo>
                    <a:pt x="0" y="0"/>
                  </a:lnTo>
                  <a:lnTo>
                    <a:pt x="2510366" y="0"/>
                  </a:lnTo>
                  <a:close/>
                </a:path>
              </a:pathLst>
            </a:custGeom>
            <a:solidFill>
              <a:srgbClr val="FFFFFF">
                <a:lumMod val="7500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22861" tIns="72000" rIns="22860" bIns="274320" numCol="1" spcCol="1270" anchor="t" anchorCtr="0">
              <a:noAutofit/>
            </a:bodyPr>
            <a:lstStyle/>
            <a:p>
              <a:pPr marL="0" marR="0" lvl="0" indent="0" algn="ctr" defTabSz="800100" eaLnBrk="1" fontAlgn="auto" latinLnBrk="0" hangingPunct="1">
                <a:lnSpc>
                  <a:spcPct val="90000"/>
                </a:lnSpc>
                <a:spcBef>
                  <a:spcPct val="0"/>
                </a:spcBef>
                <a:spcAft>
                  <a:spcPts val="0"/>
                </a:spcAft>
                <a:buClrTx/>
                <a:buSzTx/>
                <a:buFontTx/>
                <a:buNone/>
                <a:tabLst/>
                <a:defRPr/>
              </a:pPr>
              <a:r>
                <a:rPr kumimoji="0" lang="fr-FR" sz="2200" b="0" i="0" u="none" strike="noStrike" cap="none" spc="-20" normalizeH="0" noProof="0" dirty="0">
                  <a:ln>
                    <a:noFill/>
                  </a:ln>
                  <a:solidFill>
                    <a:srgbClr val="FFFFFF"/>
                  </a:solidFill>
                  <a:uLnTx/>
                  <a:uFillTx/>
                  <a:latin typeface="Salesforce Sans"/>
                  <a:ea typeface="+mn-ea"/>
                  <a:cs typeface="+mn-cs"/>
                </a:rPr>
                <a:t>Enregistrement utilisateur</a:t>
              </a:r>
              <a:r>
                <a:rPr kumimoji="0" lang="fr-FR" sz="1800" b="0" i="0" u="none" strike="noStrike" cap="none" spc="-20" normalizeH="0" noProof="0" dirty="0">
                  <a:ln>
                    <a:noFill/>
                  </a:ln>
                  <a:solidFill>
                    <a:srgbClr val="FFFFFF"/>
                  </a:solidFill>
                  <a:uLnTx/>
                  <a:uFillTx/>
                  <a:latin typeface="Salesforce Sans"/>
                  <a:ea typeface="+mn-ea"/>
                  <a:cs typeface="+mn-cs"/>
                </a:rPr>
                <a:t/>
              </a:r>
              <a:br>
                <a:rPr kumimoji="0" lang="fr-FR" sz="1800" b="0" i="0" u="none" strike="noStrike" cap="none" spc="-20" normalizeH="0" noProof="0" dirty="0">
                  <a:ln>
                    <a:noFill/>
                  </a:ln>
                  <a:solidFill>
                    <a:srgbClr val="FFFFFF"/>
                  </a:solidFill>
                  <a:uLnTx/>
                  <a:uFillTx/>
                  <a:latin typeface="Salesforce Sans"/>
                  <a:ea typeface="+mn-ea"/>
                  <a:cs typeface="+mn-cs"/>
                </a:rPr>
              </a:br>
              <a:endParaRPr kumimoji="0" lang="fr-FR" sz="1800" b="0" i="0" u="none" strike="noStrike" cap="none" spc="-20" normalizeH="0" noProof="0" dirty="0">
                <a:ln>
                  <a:noFill/>
                </a:ln>
                <a:solidFill>
                  <a:srgbClr val="FFFFFF"/>
                </a:solidFill>
                <a:uLnTx/>
                <a:uFillTx/>
                <a:latin typeface="Salesforce Sans"/>
                <a:ea typeface="+mn-ea"/>
                <a:cs typeface="+mn-cs"/>
              </a:endParaRPr>
            </a:p>
          </p:txBody>
        </p:sp>
      </p:grpSp>
      <p:grpSp>
        <p:nvGrpSpPr>
          <p:cNvPr id="12" name="Group 11"/>
          <p:cNvGrpSpPr/>
          <p:nvPr/>
        </p:nvGrpSpPr>
        <p:grpSpPr>
          <a:xfrm>
            <a:off x="5332092" y="5313012"/>
            <a:ext cx="663491" cy="663491"/>
            <a:chOff x="2566500" y="4465284"/>
            <a:chExt cx="663491" cy="663491"/>
          </a:xfrm>
        </p:grpSpPr>
        <p:sp>
          <p:nvSpPr>
            <p:cNvPr id="13" name="Oval 12"/>
            <p:cNvSpPr/>
            <p:nvPr/>
          </p:nvSpPr>
          <p:spPr bwMode="auto">
            <a:xfrm>
              <a:off x="2566500" y="4465284"/>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sp>
          <p:nvSpPr>
            <p:cNvPr id="14" name="Freeform 423"/>
            <p:cNvSpPr>
              <a:spLocks noChangeArrowheads="1"/>
            </p:cNvSpPr>
            <p:nvPr/>
          </p:nvSpPr>
          <p:spPr bwMode="auto">
            <a:xfrm>
              <a:off x="2746983" y="4639551"/>
              <a:ext cx="302524" cy="314956"/>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endParaRPr lang="en-US"/>
            </a:p>
          </p:txBody>
        </p:sp>
      </p:grpSp>
      <p:grpSp>
        <p:nvGrpSpPr>
          <p:cNvPr id="15" name="Group 14"/>
          <p:cNvGrpSpPr/>
          <p:nvPr/>
        </p:nvGrpSpPr>
        <p:grpSpPr>
          <a:xfrm>
            <a:off x="3881355" y="3459310"/>
            <a:ext cx="663491" cy="663491"/>
            <a:chOff x="4531787" y="3275111"/>
            <a:chExt cx="663491" cy="663491"/>
          </a:xfrm>
        </p:grpSpPr>
        <p:sp>
          <p:nvSpPr>
            <p:cNvPr id="16" name="Oval 15"/>
            <p:cNvSpPr/>
            <p:nvPr/>
          </p:nvSpPr>
          <p:spPr bwMode="auto">
            <a:xfrm>
              <a:off x="4531787" y="3275111"/>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sp>
          <p:nvSpPr>
            <p:cNvPr id="17" name="Freeform 114"/>
            <p:cNvSpPr>
              <a:spLocks noChangeArrowheads="1"/>
            </p:cNvSpPr>
            <p:nvPr/>
          </p:nvSpPr>
          <p:spPr bwMode="auto">
            <a:xfrm>
              <a:off x="4700792" y="3456498"/>
              <a:ext cx="325480" cy="281665"/>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bg1"/>
            </a:solidFill>
            <a:ln>
              <a:noFill/>
            </a:ln>
          </p:spPr>
          <p:txBody>
            <a:bodyPr wrap="none" anchor="ctr"/>
            <a:lstStyle/>
            <a:p>
              <a:endParaRPr lang="en-US"/>
            </a:p>
          </p:txBody>
        </p:sp>
      </p:grpSp>
      <p:grpSp>
        <p:nvGrpSpPr>
          <p:cNvPr id="18" name="Group 17"/>
          <p:cNvGrpSpPr/>
          <p:nvPr/>
        </p:nvGrpSpPr>
        <p:grpSpPr>
          <a:xfrm>
            <a:off x="2632709" y="1785223"/>
            <a:ext cx="663491" cy="663491"/>
            <a:chOff x="1831191" y="1840850"/>
            <a:chExt cx="663491" cy="663491"/>
          </a:xfrm>
        </p:grpSpPr>
        <p:sp>
          <p:nvSpPr>
            <p:cNvPr id="19" name="Oval 18"/>
            <p:cNvSpPr/>
            <p:nvPr/>
          </p:nvSpPr>
          <p:spPr bwMode="auto">
            <a:xfrm>
              <a:off x="1831191" y="1840850"/>
              <a:ext cx="663491" cy="663491"/>
            </a:xfrm>
            <a:prstGeom prst="ellipse">
              <a:avLst/>
            </a:prstGeom>
            <a:solidFill>
              <a:srgbClr val="19325C"/>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itchFamily="18" charset="0"/>
              </a:endParaRPr>
            </a:p>
          </p:txBody>
        </p:sp>
        <p:sp>
          <p:nvSpPr>
            <p:cNvPr id="20" name="Freeform 382"/>
            <p:cNvSpPr>
              <a:spLocks noChangeArrowheads="1"/>
            </p:cNvSpPr>
            <p:nvPr/>
          </p:nvSpPr>
          <p:spPr bwMode="auto">
            <a:xfrm>
              <a:off x="1950094" y="1959753"/>
              <a:ext cx="425685" cy="425685"/>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bg1"/>
            </a:solidFill>
            <a:ln>
              <a:noFill/>
            </a:ln>
          </p:spPr>
          <p:txBody>
            <a:bodyPr wrap="none" anchor="ctr"/>
            <a:lstStyle/>
            <a:p>
              <a:endParaRPr lang="en-US"/>
            </a:p>
          </p:txBody>
        </p:sp>
      </p:grpSp>
    </p:spTree>
    <p:extLst>
      <p:ext uri="{BB962C8B-B14F-4D97-AF65-F5344CB8AC3E}">
        <p14:creationId xmlns:p14="http://schemas.microsoft.com/office/powerpoint/2010/main" val="3625304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9FD02D3-6C23-404C-A7B3-DAB79F5D63D7}" type="slidenum">
              <a:rPr lang="en-US" smtClean="0"/>
              <a:pPr/>
              <a:t>99</a:t>
            </a:fld>
            <a:endParaRPr lang="en-US" smtClean="0"/>
          </a:p>
        </p:txBody>
      </p:sp>
      <p:sp>
        <p:nvSpPr>
          <p:cNvPr id="3" name="Text Placeholder 2"/>
          <p:cNvSpPr>
            <a:spLocks noGrp="1"/>
          </p:cNvSpPr>
          <p:nvPr>
            <p:ph type="body" sz="quarter" idx="11"/>
          </p:nvPr>
        </p:nvSpPr>
        <p:spPr/>
        <p:txBody>
          <a:bodyPr/>
          <a:lstStyle/>
          <a:p>
            <a:r>
              <a:rPr lang="fr-FR"/>
              <a:t>Gestion des profils utilisateur</a:t>
            </a:r>
          </a:p>
        </p:txBody>
      </p:sp>
      <p:graphicFrame>
        <p:nvGraphicFramePr>
          <p:cNvPr id="4" name="Table 3"/>
          <p:cNvGraphicFramePr>
            <a:graphicFrameLocks noGrp="1"/>
          </p:cNvGraphicFramePr>
          <p:nvPr>
            <p:extLst>
              <p:ext uri="{D42A27DB-BD31-4B8C-83A1-F6EECF244321}">
                <p14:modId xmlns:p14="http://schemas.microsoft.com/office/powerpoint/2010/main" val="450950140"/>
              </p:ext>
            </p:extLst>
          </p:nvPr>
        </p:nvGraphicFramePr>
        <p:xfrm>
          <a:off x="1284486" y="1214844"/>
          <a:ext cx="10038833" cy="5394465"/>
        </p:xfrm>
        <a:graphic>
          <a:graphicData uri="http://schemas.openxmlformats.org/drawingml/2006/table">
            <a:tbl>
              <a:tblPr firstRow="1" bandRow="1">
                <a:tableStyleId>{5C22544A-7EE6-4342-B048-85BDC9FD1C3A}</a:tableStyleId>
              </a:tblPr>
              <a:tblGrid>
                <a:gridCol w="9583584">
                  <a:extLst>
                    <a:ext uri="{9D8B030D-6E8A-4147-A177-3AD203B41FA5}">
                      <a16:colId xmlns:a16="http://schemas.microsoft.com/office/drawing/2014/main" xmlns="" val="20000"/>
                    </a:ext>
                  </a:extLst>
                </a:gridCol>
                <a:gridCol w="455249">
                  <a:extLst>
                    <a:ext uri="{9D8B030D-6E8A-4147-A177-3AD203B41FA5}">
                      <a16:colId xmlns:a16="http://schemas.microsoft.com/office/drawing/2014/main" xmlns="" val="20001"/>
                    </a:ext>
                  </a:extLst>
                </a:gridCol>
              </a:tblGrid>
              <a:tr h="7813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Ling</a:t>
                      </a:r>
                      <a:r>
                        <a:rPr lang="fr-FR" sz="1800" b="0" baseline="0" dirty="0">
                          <a:solidFill>
                            <a:srgbClr val="0070C0"/>
                          </a:solidFill>
                          <a:latin typeface="Salesforce Sans" panose="020B0505020202020203" pitchFamily="34" charset="0"/>
                          <a:ea typeface="Segoe UI" pitchFamily="34" charset="0"/>
                          <a:cs typeface="Segoe UI" pitchFamily="34" charset="0"/>
                        </a:rPr>
                        <a:t> Wu</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Il y a 11 heures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2354084">
                <a:tc gridSpan="2">
                  <a:txBody>
                    <a:bodyPr/>
                    <a:lstStyle/>
                    <a:p>
                      <a:r>
                        <a:rPr lang="fr-FR" sz="1800" b="0" dirty="0">
                          <a:solidFill>
                            <a:schemeClr val="tx1"/>
                          </a:solidFill>
                          <a:latin typeface="Salesforce Sans" panose="020B0505020202020203" pitchFamily="34" charset="0"/>
                          <a:ea typeface="Segoe UI" pitchFamily="34" charset="0"/>
                          <a:cs typeface="Segoe UI" pitchFamily="34" charset="0"/>
                        </a:rPr>
                        <a:t>Mon équipe de recrutement ne peut pas accéder à l'application de recrutement que le consultant qui a réalisé notre mise en œuvre a créée pour nous. Ils ne peuvent pas afficher les objets suivants, dont ils ont besoin :</a:t>
                      </a:r>
                    </a:p>
                    <a:p>
                      <a:r>
                        <a:rPr lang="fr-FR" sz="1800" b="0" dirty="0">
                          <a:solidFill>
                            <a:schemeClr val="tx1"/>
                          </a:solidFill>
                          <a:latin typeface="Salesforce Sans" panose="020B0505020202020203" pitchFamily="34" charset="0"/>
                          <a:ea typeface="Segoe UI" pitchFamily="34" charset="0"/>
                          <a:cs typeface="Segoe UI" pitchFamily="34" charset="0"/>
                        </a:rPr>
                        <a:t>-Candidat</a:t>
                      </a:r>
                    </a:p>
                    <a:p>
                      <a:r>
                        <a:rPr lang="fr-FR" sz="1800" b="0" dirty="0">
                          <a:solidFill>
                            <a:schemeClr val="tx1"/>
                          </a:solidFill>
                          <a:latin typeface="Salesforce Sans" panose="020B0505020202020203" pitchFamily="34" charset="0"/>
                          <a:ea typeface="Segoe UI" pitchFamily="34" charset="0"/>
                          <a:cs typeface="Segoe UI" pitchFamily="34" charset="0"/>
                        </a:rPr>
                        <a:t>-Personne assurant les entretiens</a:t>
                      </a:r>
                    </a:p>
                    <a:p>
                      <a:r>
                        <a:rPr lang="fr-FR" sz="1800" b="0" dirty="0">
                          <a:solidFill>
                            <a:schemeClr val="tx1"/>
                          </a:solidFill>
                          <a:latin typeface="Salesforce Sans" panose="020B0505020202020203" pitchFamily="34" charset="0"/>
                          <a:ea typeface="Segoe UI" pitchFamily="34" charset="0"/>
                          <a:cs typeface="Segoe UI" pitchFamily="34" charset="0"/>
                        </a:rPr>
                        <a:t>-Candidature</a:t>
                      </a:r>
                    </a:p>
                    <a:p>
                      <a:r>
                        <a:rPr lang="fr-FR" sz="1800" b="0" dirty="0">
                          <a:solidFill>
                            <a:schemeClr val="tx1"/>
                          </a:solidFill>
                          <a:latin typeface="Salesforce Sans" panose="020B0505020202020203" pitchFamily="34" charset="0"/>
                          <a:ea typeface="Segoe UI" pitchFamily="34" charset="0"/>
                          <a:cs typeface="Segoe UI" pitchFamily="34" charset="0"/>
                        </a:rPr>
                        <a:t>-Poste</a:t>
                      </a:r>
                    </a:p>
                    <a:p>
                      <a:r>
                        <a:rPr lang="fr-FR" sz="1800" b="0" dirty="0">
                          <a:solidFill>
                            <a:schemeClr val="tx1"/>
                          </a:solidFill>
                          <a:latin typeface="Salesforce Sans" panose="020B0505020202020203" pitchFamily="34" charset="0"/>
                          <a:ea typeface="Segoe UI" pitchFamily="34" charset="0"/>
                          <a:cs typeface="Segoe UI" pitchFamily="34" charset="0"/>
                        </a:rPr>
                        <a:t>Pouvez-vous m'aider ?</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20834">
                <a:tc gridSpan="2">
                  <a:txBody>
                    <a:bodyPr/>
                    <a:lstStyle/>
                    <a:p>
                      <a:pPr marL="0" marR="0" indent="0" algn="r" defTabSz="914400" rtl="0" eaLnBrk="1" fontAlgn="auto" latinLnBrk="0" hangingPunct="1">
                        <a:lnSpc>
                          <a:spcPct val="100000"/>
                        </a:lnSpc>
                        <a:spcBef>
                          <a:spcPts val="900"/>
                        </a:spcBef>
                        <a:spcAft>
                          <a:spcPts val="0"/>
                        </a:spcAft>
                        <a:buClrTx/>
                        <a:buSzTx/>
                        <a:buFontTx/>
                        <a:buNone/>
                        <a:tabLst/>
                        <a:defRPr/>
                      </a:pPr>
                      <a:r>
                        <a:rPr lang="fr-FR" sz="1600" b="0">
                          <a:solidFill>
                            <a:schemeClr val="bg1">
                              <a:lumMod val="50000"/>
                            </a:schemeClr>
                          </a:solidFill>
                          <a:latin typeface="Salesforce Sans" panose="020B0505020202020203" pitchFamily="34" charset="0"/>
                          <a:ea typeface="Segoe UI" pitchFamily="34" charset="0"/>
                          <a:cs typeface="Segoe UI" pitchFamily="34" charset="0"/>
                        </a:rPr>
                        <a:t>1 commentaire ·  12 affichages</a:t>
                      </a:r>
                    </a:p>
                  </a:txBody>
                  <a:tcPr marR="121888" marT="6096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4208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a:solidFill>
                            <a:srgbClr val="0070C0"/>
                          </a:solidFill>
                          <a:latin typeface="Salesforce Sans" panose="020B0505020202020203" pitchFamily="34" charset="0"/>
                          <a:ea typeface="Segoe UI" pitchFamily="34" charset="0"/>
                          <a:cs typeface="Segoe UI" pitchFamily="34" charset="0"/>
                        </a:rPr>
                        <a:t>Daniel Garcia </a:t>
                      </a:r>
                      <a:r>
                        <a:rPr lang="fr-FR" sz="1600" b="0">
                          <a:latin typeface="Salesforce Sans" panose="020B0505020202020203" pitchFamily="34" charset="0"/>
                          <a:ea typeface="Segoe UI" pitchFamily="34" charset="0"/>
                          <a:cs typeface="Segoe UI" pitchFamily="34" charset="0"/>
                        </a:rPr>
                        <a:t>aime cette publication.</a:t>
                      </a:r>
                    </a:p>
                  </a:txBody>
                  <a:tcPr marL="18288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3"/>
                  </a:ext>
                </a:extLst>
              </a:tr>
              <a:tr h="1210854">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r>
                        <a:rPr lang="fr-FR" sz="1800" b="0" dirty="0">
                          <a:solidFill>
                            <a:srgbClr val="0070C0"/>
                          </a:solidFill>
                          <a:latin typeface="Salesforce Sans" panose="020B0505020202020203" pitchFamily="34" charset="0"/>
                          <a:ea typeface="Segoe UI" pitchFamily="34" charset="0"/>
                          <a:cs typeface="Segoe UI" pitchFamily="34" charset="0"/>
                        </a:rPr>
                        <a:t>Daniel Garcia</a:t>
                      </a:r>
                    </a:p>
                    <a:p>
                      <a:pPr marL="0" marR="0" indent="0" algn="l" defTabSz="914400" rtl="0" eaLnBrk="1" fontAlgn="auto" latinLnBrk="0" hangingPunct="1">
                        <a:lnSpc>
                          <a:spcPct val="100000"/>
                        </a:lnSpc>
                        <a:spcBef>
                          <a:spcPts val="900"/>
                        </a:spcBef>
                        <a:spcAft>
                          <a:spcPts val="0"/>
                        </a:spcAft>
                        <a:buClrTx/>
                        <a:buSzTx/>
                        <a:buFontTx/>
                        <a:buNone/>
                        <a:tabLst/>
                        <a:defRPr/>
                      </a:pPr>
                      <a:r>
                        <a:rPr lang="fr-FR" sz="1800" b="0" noProof="0" dirty="0">
                          <a:solidFill>
                            <a:schemeClr val="tx1"/>
                          </a:solidFill>
                          <a:latin typeface="Salesforce Sans" panose="020B0505020202020203" pitchFamily="34" charset="0"/>
                          <a:ea typeface="Segoe UI" pitchFamily="34" charset="0"/>
                          <a:cs typeface="Segoe UI" pitchFamily="34" charset="0"/>
                        </a:rPr>
                        <a:t>Ling,</a:t>
                      </a:r>
                      <a:r>
                        <a:rPr lang="fr-FR" sz="1800" b="0" baseline="0" noProof="0" dirty="0">
                          <a:solidFill>
                            <a:schemeClr val="tx1"/>
                          </a:solidFill>
                          <a:latin typeface="Salesforce Sans" panose="020B0505020202020203" pitchFamily="34" charset="0"/>
                          <a:ea typeface="Segoe UI" pitchFamily="34" charset="0"/>
                          <a:cs typeface="Segoe UI" pitchFamily="34" charset="0"/>
                        </a:rPr>
                        <a:t> nous avons également besoin d'envoyer des e-mails et d'exécuter des rapports. Pouvons-nous obtenir cela également ?</a:t>
                      </a:r>
                    </a:p>
                    <a:p>
                      <a:pPr marL="0" marR="0" indent="0" algn="l" defTabSz="914400" rtl="0" eaLnBrk="1" fontAlgn="auto" latinLnBrk="0" hangingPunct="1">
                        <a:lnSpc>
                          <a:spcPct val="100000"/>
                        </a:lnSpc>
                        <a:spcBef>
                          <a:spcPts val="900"/>
                        </a:spcBef>
                        <a:spcAft>
                          <a:spcPts val="0"/>
                        </a:spcAft>
                        <a:buClrTx/>
                        <a:buSzTx/>
                        <a:buFontTx/>
                        <a:buNone/>
                        <a:tabLst/>
                        <a:defRPr/>
                      </a:pPr>
                      <a:r>
                        <a:rPr lang="fr-FR" sz="1600" b="0" dirty="0" smtClean="0">
                          <a:solidFill>
                            <a:schemeClr val="bg2">
                              <a:lumMod val="50000"/>
                            </a:schemeClr>
                          </a:solidFill>
                          <a:latin typeface="Salesforce Sans" panose="020B0505020202020203" pitchFamily="34" charset="0"/>
                          <a:ea typeface="Segoe UI" pitchFamily="34" charset="0"/>
                          <a:cs typeface="Segoe UI" pitchFamily="34" charset="0"/>
                        </a:rPr>
                        <a:t>J'aime  </a:t>
                      </a:r>
                      <a:r>
                        <a:rPr lang="fr-FR" sz="1600" b="0" dirty="0">
                          <a:solidFill>
                            <a:schemeClr val="bg2">
                              <a:lumMod val="50000"/>
                            </a:schemeClr>
                          </a:solidFill>
                          <a:latin typeface="Salesforce Sans" panose="020B0505020202020203" pitchFamily="34" charset="0"/>
                          <a:ea typeface="Segoe UI" pitchFamily="34" charset="0"/>
                          <a:cs typeface="Segoe UI" pitchFamily="34" charset="0"/>
                        </a:rPr>
                        <a:t>·  Il y a 31 minutes</a:t>
                      </a:r>
                    </a:p>
                  </a:txBody>
                  <a:tcPr marL="731520" marR="121888" marT="6096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tc>
                  <a:txBody>
                    <a:bodyPr/>
                    <a:lstStyle/>
                    <a:p>
                      <a:pPr marL="0" marR="0" indent="0" algn="l" defTabSz="914400" rtl="0" eaLnBrk="1" fontAlgn="auto" latinLnBrk="0" hangingPunct="1">
                        <a:lnSpc>
                          <a:spcPct val="100000"/>
                        </a:lnSpc>
                        <a:spcBef>
                          <a:spcPts val="900"/>
                        </a:spcBef>
                        <a:spcAft>
                          <a:spcPts val="0"/>
                        </a:spcAft>
                        <a:buClrTx/>
                        <a:buSzTx/>
                        <a:buFontTx/>
                        <a:buNone/>
                        <a:tabLst/>
                        <a:defRPr/>
                      </a:pPr>
                      <a:endParaRPr lang="en-US" sz="1800" b="0" dirty="0">
                        <a:solidFill>
                          <a:srgbClr val="0070C0"/>
                        </a:solidFill>
                        <a:latin typeface="Salesforce Sans" panose="020B0505020202020203" pitchFamily="34" charset="0"/>
                        <a:ea typeface="Segoe UI" pitchFamily="34" charset="0"/>
                        <a:cs typeface="Segoe UI" pitchFamily="34" charset="0"/>
                      </a:endParaRPr>
                    </a:p>
                  </a:txBody>
                  <a:tcPr marT="0" marB="6096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2227" t="-2802" r="13357" b="68956"/>
          <a:stretch/>
        </p:blipFill>
        <p:spPr>
          <a:xfrm>
            <a:off x="1313620" y="1268017"/>
            <a:ext cx="557974" cy="577784"/>
          </a:xfrm>
          <a:prstGeom prst="ellipse">
            <a:avLst/>
          </a:prstGeom>
          <a:solidFill>
            <a:srgbClr val="C0CCCF"/>
          </a:solidFill>
        </p:spPr>
      </p:pic>
      <p:pic>
        <p:nvPicPr>
          <p:cNvPr id="6" name="Picture 5"/>
          <p:cNvPicPr>
            <a:picLocks noChangeAspect="1"/>
          </p:cNvPicPr>
          <p:nvPr/>
        </p:nvPicPr>
        <p:blipFill rotWithShape="1">
          <a:blip r:embed="rId4" cstate="print"/>
          <a:srcRect l="1970" t="12280" r="78654" b="85404"/>
          <a:stretch/>
        </p:blipFill>
        <p:spPr>
          <a:xfrm>
            <a:off x="1272567" y="4417533"/>
            <a:ext cx="3280454" cy="277523"/>
          </a:xfrm>
          <a:prstGeom prst="rect">
            <a:avLst/>
          </a:prstGeom>
        </p:spPr>
      </p:pic>
      <p:pic>
        <p:nvPicPr>
          <p:cNvPr id="7" name="Picture 6"/>
          <p:cNvPicPr>
            <a:picLocks noChangeAspect="1"/>
          </p:cNvPicPr>
          <p:nvPr/>
        </p:nvPicPr>
        <p:blipFill rotWithShape="1">
          <a:blip r:embed="rId4" cstate="print"/>
          <a:srcRect l="96090" t="2041" r="2152" b="95552"/>
          <a:stretch/>
        </p:blipFill>
        <p:spPr>
          <a:xfrm>
            <a:off x="9818338" y="1318195"/>
            <a:ext cx="297640" cy="288435"/>
          </a:xfrm>
          <a:prstGeom prst="rect">
            <a:avLst/>
          </a:prstGeom>
        </p:spPr>
      </p:pic>
      <p:pic>
        <p:nvPicPr>
          <p:cNvPr id="8" name="Picture 7"/>
          <p:cNvPicPr>
            <a:picLocks noChangeAspect="1"/>
          </p:cNvPicPr>
          <p:nvPr/>
        </p:nvPicPr>
        <p:blipFill rotWithShape="1">
          <a:blip r:embed="rId4" cstate="print"/>
          <a:srcRect l="95812" t="16466" r="2430" b="81127"/>
          <a:stretch/>
        </p:blipFill>
        <p:spPr>
          <a:xfrm>
            <a:off x="9818338" y="5235303"/>
            <a:ext cx="297640" cy="288435"/>
          </a:xfrm>
          <a:prstGeom prst="rect">
            <a:avLst/>
          </a:prstGeom>
        </p:spPr>
      </p:pic>
      <p:pic>
        <p:nvPicPr>
          <p:cNvPr id="9" name="Picture 8"/>
          <p:cNvPicPr>
            <a:picLocks noChangeAspect="1"/>
          </p:cNvPicPr>
          <p:nvPr/>
        </p:nvPicPr>
        <p:blipFill rotWithShape="1">
          <a:blip r:embed="rId5" cstate="print"/>
          <a:srcRect l="5937" t="6188" r="9143" b="3506"/>
          <a:stretch/>
        </p:blipFill>
        <p:spPr>
          <a:xfrm>
            <a:off x="1388030" y="5272028"/>
            <a:ext cx="409154" cy="411480"/>
          </a:xfrm>
          <a:prstGeom prst="ellipse">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9761" t="467" r="14020" b="57346"/>
          <a:stretch/>
        </p:blipFill>
        <p:spPr>
          <a:xfrm>
            <a:off x="1388030" y="5248056"/>
            <a:ext cx="409154" cy="457977"/>
          </a:xfrm>
          <a:prstGeom prst="flowChartConnector">
            <a:avLst/>
          </a:prstGeom>
          <a:solidFill>
            <a:schemeClr val="bg1">
              <a:lumMod val="85000"/>
            </a:schemeClr>
          </a:solidFill>
        </p:spPr>
      </p:pic>
      <p:grpSp>
        <p:nvGrpSpPr>
          <p:cNvPr id="13" name="Group 12"/>
          <p:cNvGrpSpPr/>
          <p:nvPr/>
        </p:nvGrpSpPr>
        <p:grpSpPr>
          <a:xfrm>
            <a:off x="1573256" y="4428261"/>
            <a:ext cx="3501663" cy="277000"/>
            <a:chOff x="2204192" y="3458997"/>
            <a:chExt cx="3501663" cy="277000"/>
          </a:xfrm>
        </p:grpSpPr>
        <p:sp>
          <p:nvSpPr>
            <p:cNvPr id="14" name="TextBox 13">
              <a:extLst>
                <a:ext uri="{FF2B5EF4-FFF2-40B4-BE49-F238E27FC236}">
                  <a16:creationId xmlns:a16="http://schemas.microsoft.com/office/drawing/2014/main" xmlns="" id="{418DD8C2-B6AD-4DF5-BF12-658C0A1B2809}"/>
                </a:ext>
              </a:extLst>
            </p:cNvPr>
            <p:cNvSpPr txBox="1"/>
            <p:nvPr/>
          </p:nvSpPr>
          <p:spPr>
            <a:xfrm>
              <a:off x="2204192" y="3458998"/>
              <a:ext cx="537561" cy="276999"/>
            </a:xfrm>
            <a:prstGeom prst="rect">
              <a:avLst/>
            </a:prstGeom>
            <a:solidFill>
              <a:schemeClr val="bg1"/>
            </a:solidFill>
            <a:ln>
              <a:noFill/>
            </a:ln>
          </p:spPr>
          <p:txBody>
            <a:bodyPr wrap="square" lIns="0" rIns="0" rtlCol="0">
              <a:spAutoFit/>
            </a:bodyPr>
            <a:lstStyle/>
            <a:p>
              <a:pPr algn="l"/>
              <a:r>
                <a:rPr lang="fr-FR" sz="1200" dirty="0" smtClean="0">
                  <a:solidFill>
                    <a:schemeClr val="tx2"/>
                  </a:solidFill>
                  <a:latin typeface="Salesforce Sans" panose="020B0505020202020203" pitchFamily="34" charset="0"/>
                  <a:cs typeface="Arial" pitchFamily="34" charset="0"/>
                </a:rPr>
                <a:t>J'aime</a:t>
              </a:r>
              <a:endParaRPr lang="fr-FR" sz="1200" dirty="0">
                <a:solidFill>
                  <a:schemeClr val="tx2"/>
                </a:solidFill>
                <a:latin typeface="Salesforce Sans" panose="020B0505020202020203" pitchFamily="34" charset="0"/>
                <a:cs typeface="Arial" pitchFamily="34" charset="0"/>
              </a:endParaRPr>
            </a:p>
          </p:txBody>
        </p:sp>
        <p:sp>
          <p:nvSpPr>
            <p:cNvPr id="15" name="TextBox 14">
              <a:extLst>
                <a:ext uri="{FF2B5EF4-FFF2-40B4-BE49-F238E27FC236}">
                  <a16:creationId xmlns:a16="http://schemas.microsoft.com/office/drawing/2014/main" xmlns="" id="{BE6CFA58-88F5-4B0A-AAE4-94A55F05FFC1}"/>
                </a:ext>
              </a:extLst>
            </p:cNvPr>
            <p:cNvSpPr txBox="1"/>
            <p:nvPr/>
          </p:nvSpPr>
          <p:spPr>
            <a:xfrm>
              <a:off x="3206039" y="3458998"/>
              <a:ext cx="1069028"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Commenter</a:t>
              </a:r>
            </a:p>
          </p:txBody>
        </p:sp>
        <p:sp>
          <p:nvSpPr>
            <p:cNvPr id="16" name="TextBox 15">
              <a:extLst>
                <a:ext uri="{FF2B5EF4-FFF2-40B4-BE49-F238E27FC236}">
                  <a16:creationId xmlns:a16="http://schemas.microsoft.com/office/drawing/2014/main" xmlns="" id="{79D51F91-277C-4322-A755-972BFDFAA47D}"/>
                </a:ext>
              </a:extLst>
            </p:cNvPr>
            <p:cNvSpPr txBox="1"/>
            <p:nvPr/>
          </p:nvSpPr>
          <p:spPr>
            <a:xfrm>
              <a:off x="4660746" y="3458997"/>
              <a:ext cx="1045109" cy="276999"/>
            </a:xfrm>
            <a:prstGeom prst="rect">
              <a:avLst/>
            </a:prstGeom>
            <a:solidFill>
              <a:schemeClr val="bg1"/>
            </a:solidFill>
            <a:ln>
              <a:noFill/>
            </a:ln>
          </p:spPr>
          <p:txBody>
            <a:bodyPr wrap="square" lIns="0" rIns="0" rtlCol="0">
              <a:spAutoFit/>
            </a:bodyPr>
            <a:lstStyle/>
            <a:p>
              <a:pPr algn="l"/>
              <a:r>
                <a:rPr lang="fr-FR" sz="1200" dirty="0">
                  <a:solidFill>
                    <a:schemeClr val="tx2"/>
                  </a:solidFill>
                  <a:latin typeface="Salesforce Sans" panose="020B0505020202020203" pitchFamily="34" charset="0"/>
                  <a:cs typeface="Arial" pitchFamily="34" charset="0"/>
                </a:rPr>
                <a:t>Partager</a:t>
              </a:r>
            </a:p>
          </p:txBody>
        </p:sp>
      </p:grpSp>
    </p:spTree>
    <p:extLst>
      <p:ext uri="{BB962C8B-B14F-4D97-AF65-F5344CB8AC3E}">
        <p14:creationId xmlns:p14="http://schemas.microsoft.com/office/powerpoint/2010/main" val="18025976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SLIDE_COUNT" val="5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DEVEND~1.SAC\LOCALS~1\Temp\articulate\presenter\imgtemp\xO9BrOLD_files\slide0001_image001.png"/>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UDIO_ID" val="400"/>
  <p:tag name="ARTICULATE_USED_LAYOUT" val="6"/>
  <p:tag name="ARTICULATE_NAV_LEVEL" val="1"/>
  <p:tag name="ARTICULATE_SLIDE_PRESENTER_GUID" val="8c7b521f-39ff-4838-b774-cc024196b4db"/>
  <p:tag name="ARTICULATE_SLIDE_PAUSE" val="0"/>
  <p:tag name="ARTICULATE_LOCK_SLIDE" val="0"/>
  <p:tag name="ARTICULATE_HIDE_SLIDE" val="0"/>
  <p:tag name="ARTICULATE_PLAYER_CONTROL_PREVIOUS" val="True"/>
  <p:tag name="ARTICULATE_PLAYER_CONTROL_NEXT" val="True"/>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Basic Page Layouts">
  <a:themeElements>
    <a:clrScheme name="Custom 2">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A1E0"/>
      </a:hlink>
      <a:folHlink>
        <a:srgbClr val="53CEFF"/>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8100" cap="flat" cmpd="sng" algn="ctr">
          <a:solidFill>
            <a:schemeClr val="tx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12700" cap="flat" cmpd="sng" algn="ctr">
          <a:solidFill>
            <a:schemeClr val="tx2"/>
          </a:solidFill>
          <a:prstDash val="solid"/>
          <a:round/>
          <a:headEnd type="none" w="med" len="med"/>
          <a:tailEnd type="none" w="med" len="med"/>
        </a:ln>
        <a:effectLst/>
      </a:spPr>
      <a:bodyPr/>
      <a:lstStyle/>
    </a:lnDef>
    <a:txDef>
      <a:spPr>
        <a:noFill/>
        <a:ln>
          <a:noFill/>
        </a:ln>
      </a:spPr>
      <a:bodyPr wrap="none" rtlCol="0">
        <a:spAutoFit/>
      </a:bodyPr>
      <a:lstStyle>
        <a:defPPr algn="l">
          <a:defRPr dirty="0" smtClean="0">
            <a:solidFill>
              <a:schemeClr val="tx2"/>
            </a:solidFill>
            <a:latin typeface="Salesforce Sans" panose="020B0505020202020203"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asic Page Layouts">
  <a:themeElements>
    <a:clrScheme name="Custom 2">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A1E0"/>
      </a:hlink>
      <a:folHlink>
        <a:srgbClr val="53CEFF"/>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8100" cap="flat" cmpd="sng" algn="ctr">
          <a:solidFill>
            <a:schemeClr val="tx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12700" cap="flat" cmpd="sng" algn="ctr">
          <a:solidFill>
            <a:schemeClr val="tx2"/>
          </a:solidFill>
          <a:prstDash val="solid"/>
          <a:round/>
          <a:headEnd type="none" w="med" len="med"/>
          <a:tailEnd type="none" w="med" len="med"/>
        </a:ln>
        <a:effectLst/>
      </a:spPr>
      <a:bodyPr/>
      <a:lstStyle/>
    </a:lnDef>
    <a:txDef>
      <a:spPr>
        <a:noFill/>
        <a:ln>
          <a:noFill/>
        </a:ln>
      </a:spPr>
      <a:bodyPr wrap="none" rtlCol="0">
        <a:spAutoFit/>
      </a:bodyPr>
      <a:lstStyle>
        <a:defPPr algn="l">
          <a:defRPr dirty="0" smtClean="0">
            <a:solidFill>
              <a:schemeClr val="tx2"/>
            </a:solidFill>
            <a:latin typeface="Salesforce Sans" panose="020B0505020202020203"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Basic Page Layouts">
  <a:themeElements>
    <a:clrScheme name="Custom 3">
      <a:dk1>
        <a:srgbClr val="262626"/>
      </a:dk1>
      <a:lt1>
        <a:srgbClr val="FFFFFF"/>
      </a:lt1>
      <a:dk2>
        <a:srgbClr val="032D60"/>
      </a:dk2>
      <a:lt2>
        <a:srgbClr val="F4F2F1"/>
      </a:lt2>
      <a:accent1>
        <a:srgbClr val="00A0DF"/>
      </a:accent1>
      <a:accent2>
        <a:srgbClr val="9A8F86"/>
      </a:accent2>
      <a:accent3>
        <a:srgbClr val="00847C"/>
      </a:accent3>
      <a:accent4>
        <a:srgbClr val="7F2442"/>
      </a:accent4>
      <a:accent5>
        <a:srgbClr val="EE7601"/>
      </a:accent5>
      <a:accent6>
        <a:srgbClr val="F1C300"/>
      </a:accent6>
      <a:hlink>
        <a:srgbClr val="00A1E0"/>
      </a:hlink>
      <a:folHlink>
        <a:srgbClr val="53CEFF"/>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8100" cap="flat" cmpd="sng" algn="ctr">
          <a:solidFill>
            <a:schemeClr val="tx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12700" cap="flat" cmpd="sng" algn="ctr">
          <a:solidFill>
            <a:schemeClr val="tx2"/>
          </a:solidFill>
          <a:prstDash val="solid"/>
          <a:round/>
          <a:headEnd type="none" w="med" len="med"/>
          <a:tailEnd type="none" w="med" len="med"/>
        </a:ln>
        <a:effectLst/>
      </a:spPr>
      <a:bodyPr/>
      <a:lstStyle/>
    </a:lnDef>
    <a:txDef>
      <a:spPr>
        <a:noFill/>
        <a:ln>
          <a:noFill/>
        </a:ln>
      </a:spPr>
      <a:bodyPr wrap="none" rtlCol="0">
        <a:spAutoFit/>
      </a:bodyPr>
      <a:lstStyle>
        <a:defPPr algn="l">
          <a:defRPr dirty="0" smtClean="0">
            <a:solidFill>
              <a:schemeClr val="tx2"/>
            </a:solidFill>
            <a:latin typeface="Salesforce Sans" panose="020B0505020202020203"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Salesforce">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268733</TotalTime>
  <Words>58009</Words>
  <Application>Microsoft Office PowerPoint</Application>
  <PresentationFormat>Widescreen</PresentationFormat>
  <Paragraphs>10531</Paragraphs>
  <Slides>503</Slides>
  <Notes>491</Notes>
  <HiddenSlides>0</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503</vt:i4>
      </vt:variant>
    </vt:vector>
  </HeadingPairs>
  <TitlesOfParts>
    <vt:vector size="526" baseType="lpstr">
      <vt:lpstr>MS PGothic</vt:lpstr>
      <vt:lpstr>MS PGothic</vt:lpstr>
      <vt:lpstr>Arial</vt:lpstr>
      <vt:lpstr>Calibri</vt:lpstr>
      <vt:lpstr>Courier New</vt:lpstr>
      <vt:lpstr>Monotype Corsiva</vt:lpstr>
      <vt:lpstr>Myriad Pro</vt:lpstr>
      <vt:lpstr>新細明體</vt:lpstr>
      <vt:lpstr>Proxima Nova</vt:lpstr>
      <vt:lpstr>Salesforce Sans</vt:lpstr>
      <vt:lpstr>Salesforce Sans Light</vt:lpstr>
      <vt:lpstr>Salesforce Sans Regular</vt:lpstr>
      <vt:lpstr>Salesforce Sans Thin</vt:lpstr>
      <vt:lpstr>Segoe Print</vt:lpstr>
      <vt:lpstr>Segoe UI</vt:lpstr>
      <vt:lpstr>Segoe UI Semibold</vt:lpstr>
      <vt:lpstr>Times New Roman</vt:lpstr>
      <vt:lpstr>VAG Rounded Std Light</vt:lpstr>
      <vt:lpstr>Wingdings</vt:lpstr>
      <vt:lpstr>1_Basic Page Layouts</vt:lpstr>
      <vt:lpstr>2_Basic Page Layouts</vt:lpstr>
      <vt:lpstr>Office Theme</vt:lpstr>
      <vt:lpstr>3_Basic Page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Déterminer comment configurer une valeur par défaut à l'échelle de l'organisation pour un objet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Une vue d'ensemble des chaînes du service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Salesforce.com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Course Title Page</dc:title>
  <dc:creator>msharron</dc:creator>
  <cp:lastModifiedBy>Barbara Campos</cp:lastModifiedBy>
  <cp:revision>7033</cp:revision>
  <cp:lastPrinted>2017-09-25T15:22:06Z</cp:lastPrinted>
  <dcterms:created xsi:type="dcterms:W3CDTF">2012-06-28T18:23:10Z</dcterms:created>
  <dcterms:modified xsi:type="dcterms:W3CDTF">2018-07-05T10:15:22Z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8785F84F-5A1D-4BD4-B75A-0D767AE4BCB7</vt:lpwstr>
  </property>
  <property fmtid="{D5CDD505-2E9C-101B-9397-08002B2CF9AE}" pid="3" name="ArticulatePath">
    <vt:lpwstr>ADM201 (Rufus) Administration Essentials for New Admins Slides Virtual</vt:lpwstr>
  </property>
</Properties>
</file>